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lsb" ContentType="application/vnd.ms-excel.sheet.binary.macroEnabled.12"/>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ags/tag2.xml" ContentType="application/vnd.openxmlformats-officedocument.presentationml.tags+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3.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4.xml" ContentType="application/vnd.openxmlformats-officedocument.theme+xml"/>
  <Override PartName="/ppt/tags/tag21.xml" ContentType="application/vnd.openxmlformats-officedocument.presentationml.tags+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5.xml" ContentType="application/vnd.openxmlformats-officedocument.theme+xml"/>
  <Override PartName="/ppt/tags/tag22.xml" ContentType="application/vnd.openxmlformats-officedocument.presentationml.tags+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6.xml" ContentType="application/vnd.openxmlformats-officedocument.theme+xml"/>
  <Override PartName="/ppt/tags/tag23.xml" ContentType="application/vnd.openxmlformats-officedocument.presentationml.tags+xml"/>
  <Override PartName="/ppt/tags/tag24.xml" ContentType="application/vnd.openxmlformats-officedocument.presentationml.tags+xml"/>
  <Override PartName="/ppt/theme/theme7.xml" ContentType="application/vnd.openxmlformats-officedocument.theme+xml"/>
  <Override PartName="/ppt/theme/theme8.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charts/chart1.xml" ContentType="application/vnd.openxmlformats-officedocument.drawingml.chart+xml"/>
  <Override PartName="/ppt/charts/chart2.xml" ContentType="application/vnd.openxmlformats-officedocument.drawingml.char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style4.xml" ContentType="application/vnd.ms-office.chartstyle+xml"/>
  <Override PartName="/ppt/charts/colors4.xml" ContentType="application/vnd.ms-office.chartcolorstyle+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charts/chart10.xml" ContentType="application/vnd.openxmlformats-officedocument.drawingml.chart+xml"/>
  <Override PartName="/ppt/charts/style5.xml" ContentType="application/vnd.ms-office.chartstyle+xml"/>
  <Override PartName="/ppt/charts/colors5.xml" ContentType="application/vnd.ms-office.chartcolorstyle+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charts/chart18.xml" ContentType="application/vnd.openxmlformats-officedocument.drawingml.chart+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charts/chart19.xml" ContentType="application/vnd.openxmlformats-officedocument.drawingml.chart+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tags/tag212.xml" ContentType="application/vnd.openxmlformats-officedocument.presentationml.tags+xml"/>
  <Override PartName="/ppt/tags/tag213.xml" ContentType="application/vnd.openxmlformats-officedocument.presentationml.tags+xml"/>
  <Override PartName="/ppt/notesSlides/notesSlide1.xml" ContentType="application/vnd.openxmlformats-officedocument.presentationml.notesSlide+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notesSlides/notesSlide2.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tags/tag308.xml" ContentType="application/vnd.openxmlformats-officedocument.presentationml.tags+xml"/>
  <Override PartName="/ppt/notesSlides/notesSlide3.xml" ContentType="application/vnd.openxmlformats-officedocument.presentationml.notesSlide+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charts/chart27.xml" ContentType="application/vnd.openxmlformats-officedocument.drawingml.chart+xml"/>
  <Override PartName="/ppt/charts/chart28.xml" ContentType="application/vnd.openxmlformats-officedocument.drawingml.chart+xml"/>
  <Override PartName="/ppt/tags/tag376.xml" ContentType="application/vnd.openxmlformats-officedocument.presentationml.tags+xml"/>
  <Override PartName="/ppt/tags/tag377.xml" ContentType="application/vnd.openxmlformats-officedocument.presentationml.tags+xml"/>
  <Override PartName="/ppt/notesSlides/notesSlide4.xml" ContentType="application/vnd.openxmlformats-officedocument.presentationml.notesSlide+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charts/chart29.xml" ContentType="application/vnd.openxmlformats-officedocument.drawingml.chart+xml"/>
  <Override PartName="/ppt/charts/chart30.xml" ContentType="application/vnd.openxmlformats-officedocument.drawingml.chart+xml"/>
  <Override PartName="/ppt/notesSlides/notesSlide5.xml" ContentType="application/vnd.openxmlformats-officedocument.presentationml.notesSlide+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style6.xml" ContentType="application/vnd.ms-office.chartstyle+xml"/>
  <Override PartName="/ppt/charts/colors6.xml" ContentType="application/vnd.ms-office.chartcolorstyle+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charts/chart35.xml" ContentType="application/vnd.openxmlformats-officedocument.drawingml.chart+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charts/chart36.xml" ContentType="application/vnd.openxmlformats-officedocument.drawingml.chart+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charts/chart37.xml" ContentType="application/vnd.openxmlformats-officedocument.drawingml.chart+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charts/chart38.xml" ContentType="application/vnd.openxmlformats-officedocument.drawingml.chart+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charts/chart39.xml" ContentType="application/vnd.openxmlformats-officedocument.drawingml.chart+xml"/>
  <Override PartName="/ppt/charts/style7.xml" ContentType="application/vnd.ms-office.chartstyle+xml"/>
  <Override PartName="/ppt/charts/colors7.xml" ContentType="application/vnd.ms-office.chartcolorstyle+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charts/chart43.xml" ContentType="application/vnd.openxmlformats-officedocument.drawingml.chart+xml"/>
  <Override PartName="/ppt/charts/chart44.xml" ContentType="application/vnd.openxmlformats-officedocument.drawingml.chart+xml"/>
  <Override PartName="/ppt/tags/tag562.xml" ContentType="application/vnd.openxmlformats-officedocument.presentationml.tags+xml"/>
  <Override PartName="/ppt/notesSlides/notesSlide6.xml" ContentType="application/vnd.openxmlformats-officedocument.presentationml.notesSlide+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charts/chart49.xml" ContentType="application/vnd.openxmlformats-officedocument.drawingml.chart+xml"/>
  <Override PartName="/ppt/charts/chart50.xml" ContentType="application/vnd.openxmlformats-officedocument.drawingml.chart+xml"/>
  <Override PartName="/ppt/tags/tag605.xml" ContentType="application/vnd.openxmlformats-officedocument.presentationml.tags+xml"/>
  <Override PartName="/ppt/tags/tag606.xml" ContentType="application/vnd.openxmlformats-officedocument.presentationml.tags+xml"/>
  <Override PartName="/ppt/notesSlides/notesSlide7.xml" ContentType="application/vnd.openxmlformats-officedocument.presentationml.notesSlide+xml"/>
  <Override PartName="/ppt/tags/tag607.xml" ContentType="application/vnd.openxmlformats-officedocument.presentationml.tags+xml"/>
  <Override PartName="/ppt/tags/tag608.xml" ContentType="application/vnd.openxmlformats-officedocument.presentationml.tags+xml"/>
  <Override PartName="/ppt/notesSlides/notesSlide8.xml" ContentType="application/vnd.openxmlformats-officedocument.presentationml.notesSlide+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charts/chart51.xml" ContentType="application/vnd.openxmlformats-officedocument.drawingml.chart+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charts/chart52.xml" ContentType="application/vnd.openxmlformats-officedocument.drawingml.chart+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notesSlides/notesSlide9.xml" ContentType="application/vnd.openxmlformats-officedocument.presentationml.notesSlide+xml"/>
  <Override PartName="/ppt/charts/chart53.xml" ContentType="application/vnd.openxmlformats-officedocument.drawingml.chart+xml"/>
  <Override PartName="/ppt/charts/chart54.xml" ContentType="application/vnd.openxmlformats-officedocument.drawingml.chart+xml"/>
  <Override PartName="/ppt/charts/chart55.xml" ContentType="application/vnd.openxmlformats-officedocument.drawingml.chart+xml"/>
  <Override PartName="/ppt/tags/tag744.xml" ContentType="application/vnd.openxmlformats-officedocument.presentationml.tags+xml"/>
  <Override PartName="/ppt/tags/tag745.xml" ContentType="application/vnd.openxmlformats-officedocument.presentationml.tags+xml"/>
  <Override PartName="/ppt/notesSlides/notesSlide10.xml" ContentType="application/vnd.openxmlformats-officedocument.presentationml.notesSlide+xml"/>
  <Override PartName="/ppt/charts/chart56.xml" ContentType="application/vnd.openxmlformats-officedocument.drawingml.chart+xml"/>
  <Override PartName="/ppt/charts/chart57.xml" ContentType="application/vnd.openxmlformats-officedocument.drawingml.chart+xml"/>
  <Override PartName="/ppt/tags/tag746.xml" ContentType="application/vnd.openxmlformats-officedocument.presentationml.tags+xml"/>
  <Override PartName="/ppt/notesSlides/notesSlide11.xml" ContentType="application/vnd.openxmlformats-officedocument.presentationml.notesSlide+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notesSlides/notesSlide12.xml" ContentType="application/vnd.openxmlformats-officedocument.presentationml.notesSlide+xml"/>
  <Override PartName="/ppt/charts/chart58.xml" ContentType="application/vnd.openxmlformats-officedocument.drawingml.chart+xml"/>
  <Override PartName="/ppt/charts/chart59.xml" ContentType="application/vnd.openxmlformats-officedocument.drawingml.chart+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charts/chart60.xml" ContentType="application/vnd.openxmlformats-officedocument.drawingml.chart+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notesSlides/notesSlide13.xml" ContentType="application/vnd.openxmlformats-officedocument.presentationml.notesSlide+xml"/>
  <Override PartName="/ppt/charts/chart61.xml" ContentType="application/vnd.openxmlformats-officedocument.drawingml.chart+xml"/>
  <Override PartName="/ppt/charts/chart62.xml" ContentType="application/vnd.openxmlformats-officedocument.drawingml.chart+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charts/chart63.xml" ContentType="application/vnd.openxmlformats-officedocument.drawingml.chart+xml"/>
  <Override PartName="/ppt/charts/chart64.xml" ContentType="application/vnd.openxmlformats-officedocument.drawingml.chart+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charts/chart65.xml" ContentType="application/vnd.openxmlformats-officedocument.drawingml.chart+xml"/>
  <Override PartName="/ppt/charts/chart66.xml" ContentType="application/vnd.openxmlformats-officedocument.drawingml.chart+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charts/chart67.xml" ContentType="application/vnd.openxmlformats-officedocument.drawingml.chart+xml"/>
  <Override PartName="/ppt/charts/chart68.xml" ContentType="application/vnd.openxmlformats-officedocument.drawingml.chart+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charts/chart69.xml" ContentType="application/vnd.openxmlformats-officedocument.drawingml.chart+xml"/>
  <Override PartName="/ppt/charts/chart70.xml" ContentType="application/vnd.openxmlformats-officedocument.drawingml.chart+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charts/chart71.xml" ContentType="application/vnd.openxmlformats-officedocument.drawingml.chart+xml"/>
  <Override PartName="/ppt/charts/chart72.xml" ContentType="application/vnd.openxmlformats-officedocument.drawingml.chart+xml"/>
  <Override PartName="/ppt/charts/chart73.xml" ContentType="application/vnd.openxmlformats-officedocument.drawingml.chart+xml"/>
  <Override PartName="/ppt/drawings/drawing1.xml" ContentType="application/vnd.openxmlformats-officedocument.drawingml.chartshapes+xml"/>
  <Override PartName="/ppt/charts/chart74.xml" ContentType="application/vnd.openxmlformats-officedocument.drawingml.chart+xml"/>
  <Override PartName="/ppt/charts/style8.xml" ContentType="application/vnd.ms-office.chartstyle+xml"/>
  <Override PartName="/ppt/charts/colors8.xml" ContentType="application/vnd.ms-office.chartcolorstyle+xml"/>
  <Override PartName="/ppt/drawings/drawing2.xml" ContentType="application/vnd.openxmlformats-officedocument.drawingml.chartshape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charts/chart75.xml" ContentType="application/vnd.openxmlformats-officedocument.drawingml.chart+xml"/>
  <Override PartName="/ppt/tags/tag1097.xml" ContentType="application/vnd.openxmlformats-officedocument.presentationml.tags+xml"/>
  <Override PartName="/ppt/tags/tag1098.xml" ContentType="application/vnd.openxmlformats-officedocument.presentationml.tags+xml"/>
  <Override PartName="/ppt/notesSlides/notesSlide14.xml" ContentType="application/vnd.openxmlformats-officedocument.presentationml.notesSlide+xml"/>
  <Override PartName="/ppt/charts/chart76.xml" ContentType="application/vnd.openxmlformats-officedocument.drawingml.chart+xml"/>
  <Override PartName="/ppt/charts/chart77.xml" ContentType="application/vnd.openxmlformats-officedocument.drawingml.chart+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78.xml" ContentType="application/vnd.openxmlformats-officedocument.drawingml.char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 id="2147488204" r:id="rId6"/>
    <p:sldMasterId id="2147488278" r:id="rId7"/>
    <p:sldMasterId id="2147488351" r:id="rId8"/>
    <p:sldMasterId id="2147488430" r:id="rId9"/>
    <p:sldMasterId id="2147488575" r:id="rId10"/>
  </p:sldMasterIdLst>
  <p:notesMasterIdLst>
    <p:notesMasterId r:id="rId103"/>
  </p:notesMasterIdLst>
  <p:handoutMasterIdLst>
    <p:handoutMasterId r:id="rId104"/>
  </p:handoutMasterIdLst>
  <p:sldIdLst>
    <p:sldId id="260" r:id="rId11"/>
    <p:sldId id="2147483640" r:id="rId12"/>
    <p:sldId id="269" r:id="rId13"/>
    <p:sldId id="271" r:id="rId14"/>
    <p:sldId id="272" r:id="rId15"/>
    <p:sldId id="273" r:id="rId16"/>
    <p:sldId id="274" r:id="rId17"/>
    <p:sldId id="275" r:id="rId18"/>
    <p:sldId id="276" r:id="rId19"/>
    <p:sldId id="277" r:id="rId20"/>
    <p:sldId id="278" r:id="rId21"/>
    <p:sldId id="279" r:id="rId22"/>
    <p:sldId id="280" r:id="rId23"/>
    <p:sldId id="281" r:id="rId24"/>
    <p:sldId id="283" r:id="rId25"/>
    <p:sldId id="286" r:id="rId26"/>
    <p:sldId id="287" r:id="rId27"/>
    <p:sldId id="288" r:id="rId28"/>
    <p:sldId id="2147481971" r:id="rId29"/>
    <p:sldId id="290" r:id="rId30"/>
    <p:sldId id="291" r:id="rId31"/>
    <p:sldId id="292" r:id="rId32"/>
    <p:sldId id="2146847762" r:id="rId33"/>
    <p:sldId id="2147483644" r:id="rId34"/>
    <p:sldId id="2147481972" r:id="rId35"/>
    <p:sldId id="296" r:id="rId36"/>
    <p:sldId id="297" r:id="rId37"/>
    <p:sldId id="298" r:id="rId38"/>
    <p:sldId id="301" r:id="rId39"/>
    <p:sldId id="300" r:id="rId40"/>
    <p:sldId id="303" r:id="rId41"/>
    <p:sldId id="2147483639" r:id="rId42"/>
    <p:sldId id="259" r:id="rId43"/>
    <p:sldId id="304" r:id="rId44"/>
    <p:sldId id="305" r:id="rId45"/>
    <p:sldId id="256" r:id="rId46"/>
    <p:sldId id="310" r:id="rId47"/>
    <p:sldId id="314" r:id="rId48"/>
    <p:sldId id="282" r:id="rId49"/>
    <p:sldId id="315" r:id="rId50"/>
    <p:sldId id="316" r:id="rId51"/>
    <p:sldId id="317" r:id="rId52"/>
    <p:sldId id="318" r:id="rId53"/>
    <p:sldId id="319" r:id="rId54"/>
    <p:sldId id="258" r:id="rId55"/>
    <p:sldId id="322" r:id="rId56"/>
    <p:sldId id="321" r:id="rId57"/>
    <p:sldId id="284" r:id="rId58"/>
    <p:sldId id="324" r:id="rId59"/>
    <p:sldId id="262" r:id="rId60"/>
    <p:sldId id="326" r:id="rId61"/>
    <p:sldId id="285" r:id="rId62"/>
    <p:sldId id="328" r:id="rId63"/>
    <p:sldId id="261" r:id="rId64"/>
    <p:sldId id="330" r:id="rId65"/>
    <p:sldId id="2147482551" r:id="rId66"/>
    <p:sldId id="2147482534" r:id="rId67"/>
    <p:sldId id="2147482545" r:id="rId68"/>
    <p:sldId id="2147482550" r:id="rId69"/>
    <p:sldId id="263" r:id="rId70"/>
    <p:sldId id="264" r:id="rId71"/>
    <p:sldId id="265" r:id="rId72"/>
    <p:sldId id="2147482535" r:id="rId73"/>
    <p:sldId id="2147483645" r:id="rId74"/>
    <p:sldId id="2147482547" r:id="rId75"/>
    <p:sldId id="8574" r:id="rId76"/>
    <p:sldId id="2147482552" r:id="rId77"/>
    <p:sldId id="2147483646" r:id="rId78"/>
    <p:sldId id="2147483647" r:id="rId79"/>
    <p:sldId id="257" r:id="rId80"/>
    <p:sldId id="2147482542" r:id="rId81"/>
    <p:sldId id="2147482546" r:id="rId82"/>
    <p:sldId id="2147482549" r:id="rId83"/>
    <p:sldId id="294" r:id="rId84"/>
    <p:sldId id="331" r:id="rId85"/>
    <p:sldId id="332" r:id="rId86"/>
    <p:sldId id="333" r:id="rId87"/>
    <p:sldId id="335" r:id="rId88"/>
    <p:sldId id="336" r:id="rId89"/>
    <p:sldId id="337" r:id="rId90"/>
    <p:sldId id="338" r:id="rId91"/>
    <p:sldId id="2147482558" r:id="rId92"/>
    <p:sldId id="293" r:id="rId93"/>
    <p:sldId id="266" r:id="rId94"/>
    <p:sldId id="2147482559" r:id="rId95"/>
    <p:sldId id="267" r:id="rId96"/>
    <p:sldId id="268" r:id="rId97"/>
    <p:sldId id="299" r:id="rId98"/>
    <p:sldId id="270" r:id="rId99"/>
    <p:sldId id="348" r:id="rId100"/>
    <p:sldId id="350" r:id="rId101"/>
    <p:sldId id="351" r:id="rId102"/>
  </p:sldIdLst>
  <p:sldSz cx="12192000" cy="6858000"/>
  <p:notesSz cx="6858000" cy="9144000"/>
  <p:custDataLst>
    <p:tags r:id="rId105"/>
  </p:custDataLst>
  <p:defaultTex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3" orient="horz" pos="1071">
          <p15:clr>
            <a:srgbClr val="A4A3A4"/>
          </p15:clr>
        </p15:guide>
        <p15:guide id="5" pos="529">
          <p15:clr>
            <a:srgbClr val="A4A3A4"/>
          </p15:clr>
        </p15:guide>
        <p15:guide id="7" orient="horz" pos="3838">
          <p15:clr>
            <a:srgbClr val="A4A3A4"/>
          </p15:clr>
        </p15:guide>
        <p15:guide id="10" orient="horz" pos="2160">
          <p15:clr>
            <a:srgbClr val="A4A3A4"/>
          </p15:clr>
        </p15:guide>
        <p15:guide id="14" orient="horz" pos="255">
          <p15:clr>
            <a:srgbClr val="A4A3A4"/>
          </p15:clr>
        </p15:guide>
        <p15:guide id="17" pos="3840">
          <p15:clr>
            <a:srgbClr val="A4A3A4"/>
          </p15:clr>
        </p15:guide>
        <p15:guide id="18" pos="7151">
          <p15:clr>
            <a:srgbClr val="A4A3A4"/>
          </p15:clr>
        </p15:guide>
        <p15:guide id="19" orient="horz" pos="482">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104" autoAdjust="0"/>
    <p:restoredTop sz="94660"/>
  </p:normalViewPr>
  <p:slideViewPr>
    <p:cSldViewPr snapToGrid="0">
      <p:cViewPr varScale="1">
        <p:scale>
          <a:sx n="79" d="100"/>
          <a:sy n="79" d="100"/>
        </p:scale>
        <p:origin x="114" y="336"/>
      </p:cViewPr>
      <p:guideLst>
        <p:guide orient="horz" pos="1071"/>
        <p:guide pos="529"/>
        <p:guide orient="horz" pos="3838"/>
        <p:guide orient="horz" pos="2160"/>
        <p:guide orient="horz" pos="255"/>
        <p:guide pos="3840"/>
        <p:guide pos="7151"/>
        <p:guide orient="horz" pos="482"/>
      </p:guideLst>
    </p:cSldViewPr>
  </p:slideViewPr>
  <p:notesTextViewPr>
    <p:cViewPr>
      <p:scale>
        <a:sx n="1" d="1"/>
        <a:sy n="1" d="1"/>
      </p:scale>
      <p:origin x="0" y="0"/>
    </p:cViewPr>
  </p:notesTextViewPr>
  <p:sorterViewPr>
    <p:cViewPr>
      <p:scale>
        <a:sx n="100" d="100"/>
        <a:sy n="100" d="100"/>
      </p:scale>
      <p:origin x="0" y="-5888"/>
    </p:cViewPr>
  </p:sorterViewPr>
  <p:notesViewPr>
    <p:cSldViewPr snapToGrid="0">
      <p:cViewPr varScale="1">
        <p:scale>
          <a:sx n="66" d="100"/>
          <a:sy n="66" d="100"/>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6.xml"/><Relationship Id="rId21" Type="http://schemas.openxmlformats.org/officeDocument/2006/relationships/slide" Target="slides/slide11.xml"/><Relationship Id="rId42" Type="http://schemas.openxmlformats.org/officeDocument/2006/relationships/slide" Target="slides/slide32.xml"/><Relationship Id="rId47" Type="http://schemas.openxmlformats.org/officeDocument/2006/relationships/slide" Target="slides/slide37.xml"/><Relationship Id="rId63" Type="http://schemas.openxmlformats.org/officeDocument/2006/relationships/slide" Target="slides/slide53.xml"/><Relationship Id="rId68" Type="http://schemas.openxmlformats.org/officeDocument/2006/relationships/slide" Target="slides/slide58.xml"/><Relationship Id="rId84" Type="http://schemas.openxmlformats.org/officeDocument/2006/relationships/slide" Target="slides/slide74.xml"/><Relationship Id="rId89" Type="http://schemas.openxmlformats.org/officeDocument/2006/relationships/slide" Target="slides/slide79.xml"/><Relationship Id="rId16" Type="http://schemas.openxmlformats.org/officeDocument/2006/relationships/slide" Target="slides/slide6.xml"/><Relationship Id="rId107" Type="http://schemas.openxmlformats.org/officeDocument/2006/relationships/viewProps" Target="viewProps.xml"/><Relationship Id="rId11" Type="http://schemas.openxmlformats.org/officeDocument/2006/relationships/slide" Target="slides/slide1.xml"/><Relationship Id="rId32" Type="http://schemas.openxmlformats.org/officeDocument/2006/relationships/slide" Target="slides/slide22.xml"/><Relationship Id="rId37" Type="http://schemas.openxmlformats.org/officeDocument/2006/relationships/slide" Target="slides/slide27.xml"/><Relationship Id="rId53" Type="http://schemas.openxmlformats.org/officeDocument/2006/relationships/slide" Target="slides/slide43.xml"/><Relationship Id="rId58" Type="http://schemas.openxmlformats.org/officeDocument/2006/relationships/slide" Target="slides/slide48.xml"/><Relationship Id="rId74" Type="http://schemas.openxmlformats.org/officeDocument/2006/relationships/slide" Target="slides/slide64.xml"/><Relationship Id="rId79" Type="http://schemas.openxmlformats.org/officeDocument/2006/relationships/slide" Target="slides/slide69.xml"/><Relationship Id="rId102" Type="http://schemas.openxmlformats.org/officeDocument/2006/relationships/slide" Target="slides/slide92.xml"/><Relationship Id="rId5" Type="http://schemas.openxmlformats.org/officeDocument/2006/relationships/slideMaster" Target="slideMasters/slideMaster1.xml"/><Relationship Id="rId90" Type="http://schemas.openxmlformats.org/officeDocument/2006/relationships/slide" Target="slides/slide80.xml"/><Relationship Id="rId95" Type="http://schemas.openxmlformats.org/officeDocument/2006/relationships/slide" Target="slides/slide85.xml"/><Relationship Id="rId22" Type="http://schemas.openxmlformats.org/officeDocument/2006/relationships/slide" Target="slides/slide12.xml"/><Relationship Id="rId27" Type="http://schemas.openxmlformats.org/officeDocument/2006/relationships/slide" Target="slides/slide17.xml"/><Relationship Id="rId43" Type="http://schemas.openxmlformats.org/officeDocument/2006/relationships/slide" Target="slides/slide33.xml"/><Relationship Id="rId48" Type="http://schemas.openxmlformats.org/officeDocument/2006/relationships/slide" Target="slides/slide38.xml"/><Relationship Id="rId64" Type="http://schemas.openxmlformats.org/officeDocument/2006/relationships/slide" Target="slides/slide54.xml"/><Relationship Id="rId69" Type="http://schemas.openxmlformats.org/officeDocument/2006/relationships/slide" Target="slides/slide59.xml"/><Relationship Id="rId80" Type="http://schemas.openxmlformats.org/officeDocument/2006/relationships/slide" Target="slides/slide70.xml"/><Relationship Id="rId85" Type="http://schemas.openxmlformats.org/officeDocument/2006/relationships/slide" Target="slides/slide75.xml"/><Relationship Id="rId12" Type="http://schemas.openxmlformats.org/officeDocument/2006/relationships/slide" Target="slides/slide2.xml"/><Relationship Id="rId17" Type="http://schemas.openxmlformats.org/officeDocument/2006/relationships/slide" Target="slides/slide7.xml"/><Relationship Id="rId33" Type="http://schemas.openxmlformats.org/officeDocument/2006/relationships/slide" Target="slides/slide23.xml"/><Relationship Id="rId38" Type="http://schemas.openxmlformats.org/officeDocument/2006/relationships/slide" Target="slides/slide28.xml"/><Relationship Id="rId59" Type="http://schemas.openxmlformats.org/officeDocument/2006/relationships/slide" Target="slides/slide49.xml"/><Relationship Id="rId103" Type="http://schemas.openxmlformats.org/officeDocument/2006/relationships/notesMaster" Target="notesMasters/notesMaster1.xml"/><Relationship Id="rId108" Type="http://schemas.openxmlformats.org/officeDocument/2006/relationships/theme" Target="theme/theme1.xml"/><Relationship Id="rId54" Type="http://schemas.openxmlformats.org/officeDocument/2006/relationships/slide" Target="slides/slide44.xml"/><Relationship Id="rId70" Type="http://schemas.openxmlformats.org/officeDocument/2006/relationships/slide" Target="slides/slide60.xml"/><Relationship Id="rId75" Type="http://schemas.openxmlformats.org/officeDocument/2006/relationships/slide" Target="slides/slide65.xml"/><Relationship Id="rId91" Type="http://schemas.openxmlformats.org/officeDocument/2006/relationships/slide" Target="slides/slide81.xml"/><Relationship Id="rId96" Type="http://schemas.openxmlformats.org/officeDocument/2006/relationships/slide" Target="slides/slide86.xml"/><Relationship Id="rId1" Type="http://schemas.openxmlformats.org/officeDocument/2006/relationships/customXml" Target="../customXml/item1.xml"/><Relationship Id="rId6" Type="http://schemas.openxmlformats.org/officeDocument/2006/relationships/slideMaster" Target="slideMasters/slideMaster2.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slide" Target="slides/slide47.xml"/><Relationship Id="rId106" Type="http://schemas.openxmlformats.org/officeDocument/2006/relationships/presProps" Target="presProps.xml"/><Relationship Id="rId10" Type="http://schemas.openxmlformats.org/officeDocument/2006/relationships/slideMaster" Target="slideMasters/slideMaster6.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slide" Target="slides/slide50.xml"/><Relationship Id="rId65" Type="http://schemas.openxmlformats.org/officeDocument/2006/relationships/slide" Target="slides/slide55.xml"/><Relationship Id="rId73" Type="http://schemas.openxmlformats.org/officeDocument/2006/relationships/slide" Target="slides/slide63.xml"/><Relationship Id="rId78" Type="http://schemas.openxmlformats.org/officeDocument/2006/relationships/slide" Target="slides/slide68.xml"/><Relationship Id="rId81" Type="http://schemas.openxmlformats.org/officeDocument/2006/relationships/slide" Target="slides/slide71.xml"/><Relationship Id="rId86" Type="http://schemas.openxmlformats.org/officeDocument/2006/relationships/slide" Target="slides/slide76.xml"/><Relationship Id="rId94" Type="http://schemas.openxmlformats.org/officeDocument/2006/relationships/slide" Target="slides/slide84.xml"/><Relationship Id="rId99" Type="http://schemas.openxmlformats.org/officeDocument/2006/relationships/slide" Target="slides/slide89.xml"/><Relationship Id="rId101" Type="http://schemas.openxmlformats.org/officeDocument/2006/relationships/slide" Target="slides/slide91.xml"/><Relationship Id="rId4" Type="http://schemas.openxmlformats.org/officeDocument/2006/relationships/customXml" Target="../customXml/item4.xml"/><Relationship Id="rId9" Type="http://schemas.openxmlformats.org/officeDocument/2006/relationships/slideMaster" Target="slideMasters/slideMaster5.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109" Type="http://schemas.openxmlformats.org/officeDocument/2006/relationships/tableStyles" Target="tableStyles.xml"/><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slide" Target="slides/slide45.xml"/><Relationship Id="rId76" Type="http://schemas.openxmlformats.org/officeDocument/2006/relationships/slide" Target="slides/slide66.xml"/><Relationship Id="rId97" Type="http://schemas.openxmlformats.org/officeDocument/2006/relationships/slide" Target="slides/slide87.xml"/><Relationship Id="rId104" Type="http://schemas.openxmlformats.org/officeDocument/2006/relationships/handoutMaster" Target="handoutMasters/handoutMaster1.xml"/><Relationship Id="rId7" Type="http://schemas.openxmlformats.org/officeDocument/2006/relationships/slideMaster" Target="slideMasters/slideMaster3.xml"/><Relationship Id="rId71" Type="http://schemas.openxmlformats.org/officeDocument/2006/relationships/slide" Target="slides/slide61.xml"/><Relationship Id="rId92" Type="http://schemas.openxmlformats.org/officeDocument/2006/relationships/slide" Target="slides/slide82.xml"/><Relationship Id="rId2" Type="http://schemas.openxmlformats.org/officeDocument/2006/relationships/customXml" Target="../customXml/item2.xml"/><Relationship Id="rId29" Type="http://schemas.openxmlformats.org/officeDocument/2006/relationships/slide" Target="slides/slide19.xml"/><Relationship Id="rId24" Type="http://schemas.openxmlformats.org/officeDocument/2006/relationships/slide" Target="slides/slide14.xml"/><Relationship Id="rId40" Type="http://schemas.openxmlformats.org/officeDocument/2006/relationships/slide" Target="slides/slide30.xml"/><Relationship Id="rId45" Type="http://schemas.openxmlformats.org/officeDocument/2006/relationships/slide" Target="slides/slide35.xml"/><Relationship Id="rId66" Type="http://schemas.openxmlformats.org/officeDocument/2006/relationships/slide" Target="slides/slide56.xml"/><Relationship Id="rId87" Type="http://schemas.openxmlformats.org/officeDocument/2006/relationships/slide" Target="slides/slide77.xml"/><Relationship Id="rId110" Type="http://schemas.microsoft.com/office/2016/11/relationships/changesInfo" Target="changesInfos/changesInfo1.xml"/><Relationship Id="rId61" Type="http://schemas.openxmlformats.org/officeDocument/2006/relationships/slide" Target="slides/slide51.xml"/><Relationship Id="rId82" Type="http://schemas.openxmlformats.org/officeDocument/2006/relationships/slide" Target="slides/slide72.xml"/><Relationship Id="rId19" Type="http://schemas.openxmlformats.org/officeDocument/2006/relationships/slide" Target="slides/slide9.xml"/><Relationship Id="rId14" Type="http://schemas.openxmlformats.org/officeDocument/2006/relationships/slide" Target="slides/slide4.xml"/><Relationship Id="rId30" Type="http://schemas.openxmlformats.org/officeDocument/2006/relationships/slide" Target="slides/slide20.xml"/><Relationship Id="rId35" Type="http://schemas.openxmlformats.org/officeDocument/2006/relationships/slide" Target="slides/slide25.xml"/><Relationship Id="rId56" Type="http://schemas.openxmlformats.org/officeDocument/2006/relationships/slide" Target="slides/slide46.xml"/><Relationship Id="rId77" Type="http://schemas.openxmlformats.org/officeDocument/2006/relationships/slide" Target="slides/slide67.xml"/><Relationship Id="rId100" Type="http://schemas.openxmlformats.org/officeDocument/2006/relationships/slide" Target="slides/slide90.xml"/><Relationship Id="rId105" Type="http://schemas.openxmlformats.org/officeDocument/2006/relationships/tags" Target="tags/tag1.xml"/><Relationship Id="rId8" Type="http://schemas.openxmlformats.org/officeDocument/2006/relationships/slideMaster" Target="slideMasters/slideMaster4.xml"/><Relationship Id="rId51" Type="http://schemas.openxmlformats.org/officeDocument/2006/relationships/slide" Target="slides/slide41.xml"/><Relationship Id="rId72" Type="http://schemas.openxmlformats.org/officeDocument/2006/relationships/slide" Target="slides/slide62.xml"/><Relationship Id="rId93" Type="http://schemas.openxmlformats.org/officeDocument/2006/relationships/slide" Target="slides/slide83.xml"/><Relationship Id="rId98" Type="http://schemas.openxmlformats.org/officeDocument/2006/relationships/slide" Target="slides/slide88.xml"/><Relationship Id="rId3" Type="http://schemas.openxmlformats.org/officeDocument/2006/relationships/customXml" Target="../customXml/item3.xml"/><Relationship Id="rId25" Type="http://schemas.openxmlformats.org/officeDocument/2006/relationships/slide" Target="slides/slide15.xml"/><Relationship Id="rId46" Type="http://schemas.openxmlformats.org/officeDocument/2006/relationships/slide" Target="slides/slide36.xml"/><Relationship Id="rId67" Type="http://schemas.openxmlformats.org/officeDocument/2006/relationships/slide" Target="slides/slide57.xml"/><Relationship Id="rId20" Type="http://schemas.openxmlformats.org/officeDocument/2006/relationships/slide" Target="slides/slide10.xml"/><Relationship Id="rId41" Type="http://schemas.openxmlformats.org/officeDocument/2006/relationships/slide" Target="slides/slide31.xml"/><Relationship Id="rId62" Type="http://schemas.openxmlformats.org/officeDocument/2006/relationships/slide" Target="slides/slide52.xml"/><Relationship Id="rId83" Type="http://schemas.openxmlformats.org/officeDocument/2006/relationships/slide" Target="slides/slide73.xml"/><Relationship Id="rId88" Type="http://schemas.openxmlformats.org/officeDocument/2006/relationships/slide" Target="slides/slide78.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iira Fröberg" userId="8cc724a2-d252-4c15-b8c0-f13f78bdf9a9" providerId="ADAL" clId="{4AE8DB95-61B6-4EAA-BE40-C8A9A3BDAE6E}"/>
    <pc:docChg chg="undo custSel addSld delSld modSld sldOrd delMainMaster modMainMaster">
      <pc:chgData name="Kiira Fröberg" userId="8cc724a2-d252-4c15-b8c0-f13f78bdf9a9" providerId="ADAL" clId="{4AE8DB95-61B6-4EAA-BE40-C8A9A3BDAE6E}" dt="2026-07-16T14:40:00.467" v="22510" actId="47"/>
      <pc:docMkLst>
        <pc:docMk/>
      </pc:docMkLst>
      <pc:sldChg chg="add">
        <pc:chgData name="Kiira Fröberg" userId="8cc724a2-d252-4c15-b8c0-f13f78bdf9a9" providerId="ADAL" clId="{4AE8DB95-61B6-4EAA-BE40-C8A9A3BDAE6E}" dt="2026-07-16T14:00:17.803" v="20594"/>
        <pc:sldMkLst>
          <pc:docMk/>
          <pc:sldMk cId="2165214515" sldId="257"/>
        </pc:sldMkLst>
      </pc:sldChg>
      <pc:sldChg chg="delSp modSp mod">
        <pc:chgData name="Kiira Fröberg" userId="8cc724a2-d252-4c15-b8c0-f13f78bdf9a9" providerId="ADAL" clId="{4AE8DB95-61B6-4EAA-BE40-C8A9A3BDAE6E}" dt="2026-07-16T13:59:59.233" v="20591"/>
        <pc:sldMkLst>
          <pc:docMk/>
          <pc:sldMk cId="3269674802" sldId="260"/>
        </pc:sldMkLst>
        <pc:spChg chg="mod">
          <ac:chgData name="Kiira Fröberg" userId="8cc724a2-d252-4c15-b8c0-f13f78bdf9a9" providerId="ADAL" clId="{4AE8DB95-61B6-4EAA-BE40-C8A9A3BDAE6E}" dt="2026-07-10T07:53:27.930" v="13808" actId="20577"/>
          <ac:spMkLst>
            <pc:docMk/>
            <pc:sldMk cId="3269674802" sldId="260"/>
            <ac:spMk id="9" creationId="{5F895A6F-598D-5CDF-2E61-EA67B2DF78E8}"/>
          </ac:spMkLst>
        </pc:spChg>
        <pc:graphicFrameChg chg="mod">
          <ac:chgData name="Kiira Fröberg" userId="8cc724a2-d252-4c15-b8c0-f13f78bdf9a9" providerId="ADAL" clId="{4AE8DB95-61B6-4EAA-BE40-C8A9A3BDAE6E}" dt="2026-07-16T13:59:59.233" v="20591"/>
          <ac:graphicFrameMkLst>
            <pc:docMk/>
            <pc:sldMk cId="3269674802" sldId="260"/>
            <ac:graphicFrameMk id="10" creationId="{AD38DA45-C3DE-F5B5-B5C0-16833B3B8969}"/>
          </ac:graphicFrameMkLst>
        </pc:graphicFrameChg>
      </pc:sldChg>
      <pc:sldChg chg="add">
        <pc:chgData name="Kiira Fröberg" userId="8cc724a2-d252-4c15-b8c0-f13f78bdf9a9" providerId="ADAL" clId="{4AE8DB95-61B6-4EAA-BE40-C8A9A3BDAE6E}" dt="2026-07-16T14:00:17.803" v="20594"/>
        <pc:sldMkLst>
          <pc:docMk/>
          <pc:sldMk cId="2481481347" sldId="263"/>
        </pc:sldMkLst>
      </pc:sldChg>
      <pc:sldChg chg="addSp modSp del mod">
        <pc:chgData name="Kiira Fröberg" userId="8cc724a2-d252-4c15-b8c0-f13f78bdf9a9" providerId="ADAL" clId="{4AE8DB95-61B6-4EAA-BE40-C8A9A3BDAE6E}" dt="2026-07-15T11:04:58.867" v="19964" actId="47"/>
        <pc:sldMkLst>
          <pc:docMk/>
          <pc:sldMk cId="45545687" sldId="264"/>
        </pc:sldMkLst>
      </pc:sldChg>
      <pc:sldChg chg="add">
        <pc:chgData name="Kiira Fröberg" userId="8cc724a2-d252-4c15-b8c0-f13f78bdf9a9" providerId="ADAL" clId="{4AE8DB95-61B6-4EAA-BE40-C8A9A3BDAE6E}" dt="2026-07-16T14:00:17.803" v="20594"/>
        <pc:sldMkLst>
          <pc:docMk/>
          <pc:sldMk cId="1510596060" sldId="264"/>
        </pc:sldMkLst>
      </pc:sldChg>
      <pc:sldChg chg="add del">
        <pc:chgData name="Kiira Fröberg" userId="8cc724a2-d252-4c15-b8c0-f13f78bdf9a9" providerId="ADAL" clId="{4AE8DB95-61B6-4EAA-BE40-C8A9A3BDAE6E}" dt="2026-07-16T14:00:17.803" v="20594"/>
        <pc:sldMkLst>
          <pc:docMk/>
          <pc:sldMk cId="327306564" sldId="265"/>
        </pc:sldMkLst>
      </pc:sldChg>
      <pc:sldChg chg="add">
        <pc:chgData name="Kiira Fröberg" userId="8cc724a2-d252-4c15-b8c0-f13f78bdf9a9" providerId="ADAL" clId="{4AE8DB95-61B6-4EAA-BE40-C8A9A3BDAE6E}" dt="2026-07-16T14:00:51.090" v="20596"/>
        <pc:sldMkLst>
          <pc:docMk/>
          <pc:sldMk cId="192064584" sldId="266"/>
        </pc:sldMkLst>
      </pc:sldChg>
      <pc:sldChg chg="add">
        <pc:chgData name="Kiira Fröberg" userId="8cc724a2-d252-4c15-b8c0-f13f78bdf9a9" providerId="ADAL" clId="{4AE8DB95-61B6-4EAA-BE40-C8A9A3BDAE6E}" dt="2026-07-16T14:00:51.090" v="20596"/>
        <pc:sldMkLst>
          <pc:docMk/>
          <pc:sldMk cId="4157727629" sldId="267"/>
        </pc:sldMkLst>
      </pc:sldChg>
      <pc:sldChg chg="add">
        <pc:chgData name="Kiira Fröberg" userId="8cc724a2-d252-4c15-b8c0-f13f78bdf9a9" providerId="ADAL" clId="{4AE8DB95-61B6-4EAA-BE40-C8A9A3BDAE6E}" dt="2026-07-16T14:00:51.090" v="20596"/>
        <pc:sldMkLst>
          <pc:docMk/>
          <pc:sldMk cId="78640570" sldId="268"/>
        </pc:sldMkLst>
      </pc:sldChg>
      <pc:sldChg chg="add">
        <pc:chgData name="Kiira Fröberg" userId="8cc724a2-d252-4c15-b8c0-f13f78bdf9a9" providerId="ADAL" clId="{4AE8DB95-61B6-4EAA-BE40-C8A9A3BDAE6E}" dt="2026-07-16T14:00:51.090" v="20596"/>
        <pc:sldMkLst>
          <pc:docMk/>
          <pc:sldMk cId="3888414136" sldId="270"/>
        </pc:sldMkLst>
      </pc:sldChg>
      <pc:sldChg chg="modSp mod">
        <pc:chgData name="Kiira Fröberg" userId="8cc724a2-d252-4c15-b8c0-f13f78bdf9a9" providerId="ADAL" clId="{4AE8DB95-61B6-4EAA-BE40-C8A9A3BDAE6E}" dt="2026-07-10T07:54:42.975" v="13810" actId="20577"/>
        <pc:sldMkLst>
          <pc:docMk/>
          <pc:sldMk cId="1450549581" sldId="271"/>
        </pc:sldMkLst>
        <pc:spChg chg="mod">
          <ac:chgData name="Kiira Fröberg" userId="8cc724a2-d252-4c15-b8c0-f13f78bdf9a9" providerId="ADAL" clId="{4AE8DB95-61B6-4EAA-BE40-C8A9A3BDAE6E}" dt="2026-07-10T07:54:42.975" v="13810" actId="20577"/>
          <ac:spMkLst>
            <pc:docMk/>
            <pc:sldMk cId="1450549581" sldId="271"/>
            <ac:spMk id="7" creationId="{4E97202C-62F1-5B23-8E4C-93168175A7EA}"/>
          </ac:spMkLst>
        </pc:spChg>
      </pc:sldChg>
      <pc:sldChg chg="addSp delSp modSp mod">
        <pc:chgData name="Kiira Fröberg" userId="8cc724a2-d252-4c15-b8c0-f13f78bdf9a9" providerId="ADAL" clId="{4AE8DB95-61B6-4EAA-BE40-C8A9A3BDAE6E}" dt="2026-07-16T14:38:25.684" v="22502"/>
        <pc:sldMkLst>
          <pc:docMk/>
          <pc:sldMk cId="3364418832" sldId="276"/>
        </pc:sldMkLst>
        <pc:spChg chg="add del mod modVis">
          <ac:chgData name="Kiira Fröberg" userId="8cc724a2-d252-4c15-b8c0-f13f78bdf9a9" providerId="ADAL" clId="{4AE8DB95-61B6-4EAA-BE40-C8A9A3BDAE6E}" dt="2026-07-16T14:38:25.683" v="22500"/>
          <ac:spMkLst>
            <pc:docMk/>
            <pc:sldMk cId="3364418832" sldId="276"/>
            <ac:spMk id="2" creationId="{D84BDFBB-72C9-0219-2C1B-E96B9C30AAE8}"/>
          </ac:spMkLst>
        </pc:spChg>
        <pc:spChg chg="mod ord">
          <ac:chgData name="Kiira Fröberg" userId="8cc724a2-d252-4c15-b8c0-f13f78bdf9a9" providerId="ADAL" clId="{4AE8DB95-61B6-4EAA-BE40-C8A9A3BDAE6E}" dt="2026-07-16T14:38:25.633" v="22360"/>
          <ac:spMkLst>
            <pc:docMk/>
            <pc:sldMk cId="3364418832" sldId="276"/>
            <ac:spMk id="4" creationId="{0DCC6057-FC5D-1F7F-7125-F7F20C837A7F}"/>
          </ac:spMkLst>
        </pc:spChg>
        <pc:spChg chg="mod ord">
          <ac:chgData name="Kiira Fröberg" userId="8cc724a2-d252-4c15-b8c0-f13f78bdf9a9" providerId="ADAL" clId="{4AE8DB95-61B6-4EAA-BE40-C8A9A3BDAE6E}" dt="2026-07-16T14:38:25.634" v="22362"/>
          <ac:spMkLst>
            <pc:docMk/>
            <pc:sldMk cId="3364418832" sldId="276"/>
            <ac:spMk id="5" creationId="{67B053C2-5ADD-E483-A96E-B07023FA54EE}"/>
          </ac:spMkLst>
        </pc:spChg>
        <pc:spChg chg="mod ord">
          <ac:chgData name="Kiira Fröberg" userId="8cc724a2-d252-4c15-b8c0-f13f78bdf9a9" providerId="ADAL" clId="{4AE8DB95-61B6-4EAA-BE40-C8A9A3BDAE6E}" dt="2026-07-16T14:38:25.635" v="22364"/>
          <ac:spMkLst>
            <pc:docMk/>
            <pc:sldMk cId="3364418832" sldId="276"/>
            <ac:spMk id="6" creationId="{9DF1AD97-B220-C253-D65E-F915EAEEB804}"/>
          </ac:spMkLst>
        </pc:spChg>
        <pc:spChg chg="mod ord">
          <ac:chgData name="Kiira Fröberg" userId="8cc724a2-d252-4c15-b8c0-f13f78bdf9a9" providerId="ADAL" clId="{4AE8DB95-61B6-4EAA-BE40-C8A9A3BDAE6E}" dt="2026-07-16T14:38:25.635" v="22366"/>
          <ac:spMkLst>
            <pc:docMk/>
            <pc:sldMk cId="3364418832" sldId="276"/>
            <ac:spMk id="7" creationId="{A1AD806F-3FE8-D204-67F4-01F824790856}"/>
          </ac:spMkLst>
        </pc:spChg>
        <pc:spChg chg="mod ord">
          <ac:chgData name="Kiira Fröberg" userId="8cc724a2-d252-4c15-b8c0-f13f78bdf9a9" providerId="ADAL" clId="{4AE8DB95-61B6-4EAA-BE40-C8A9A3BDAE6E}" dt="2026-07-16T14:38:25.636" v="22368"/>
          <ac:spMkLst>
            <pc:docMk/>
            <pc:sldMk cId="3364418832" sldId="276"/>
            <ac:spMk id="8" creationId="{F5C5F7BD-CCD9-C18B-33DC-ABDB0D9BD860}"/>
          </ac:spMkLst>
        </pc:spChg>
        <pc:spChg chg="mod">
          <ac:chgData name="Kiira Fröberg" userId="8cc724a2-d252-4c15-b8c0-f13f78bdf9a9" providerId="ADAL" clId="{4AE8DB95-61B6-4EAA-BE40-C8A9A3BDAE6E}" dt="2026-07-16T14:38:25.637" v="22369"/>
          <ac:spMkLst>
            <pc:docMk/>
            <pc:sldMk cId="3364418832" sldId="276"/>
            <ac:spMk id="9" creationId="{D2741A61-B75F-3A78-6871-8D2B76B67B4C}"/>
          </ac:spMkLst>
        </pc:spChg>
        <pc:spChg chg="mod ord">
          <ac:chgData name="Kiira Fröberg" userId="8cc724a2-d252-4c15-b8c0-f13f78bdf9a9" providerId="ADAL" clId="{4AE8DB95-61B6-4EAA-BE40-C8A9A3BDAE6E}" dt="2026-07-16T14:38:25.638" v="22371"/>
          <ac:spMkLst>
            <pc:docMk/>
            <pc:sldMk cId="3364418832" sldId="276"/>
            <ac:spMk id="10" creationId="{700CBA51-8E38-7384-93C1-942D24A321A3}"/>
          </ac:spMkLst>
        </pc:spChg>
        <pc:spChg chg="mod ord">
          <ac:chgData name="Kiira Fröberg" userId="8cc724a2-d252-4c15-b8c0-f13f78bdf9a9" providerId="ADAL" clId="{4AE8DB95-61B6-4EAA-BE40-C8A9A3BDAE6E}" dt="2026-07-16T14:38:25.639" v="22375"/>
          <ac:spMkLst>
            <pc:docMk/>
            <pc:sldMk cId="3364418832" sldId="276"/>
            <ac:spMk id="12" creationId="{CFB384E5-1223-BB6C-CCF5-7FEC32501223}"/>
          </ac:spMkLst>
        </pc:spChg>
        <pc:spChg chg="mod ord">
          <ac:chgData name="Kiira Fröberg" userId="8cc724a2-d252-4c15-b8c0-f13f78bdf9a9" providerId="ADAL" clId="{4AE8DB95-61B6-4EAA-BE40-C8A9A3BDAE6E}" dt="2026-07-16T14:38:25.640" v="22377"/>
          <ac:spMkLst>
            <pc:docMk/>
            <pc:sldMk cId="3364418832" sldId="276"/>
            <ac:spMk id="13" creationId="{9C4D03C1-B53E-2D2D-BB9B-B30E64A4C4F1}"/>
          </ac:spMkLst>
        </pc:spChg>
        <pc:spChg chg="mod ord">
          <ac:chgData name="Kiira Fröberg" userId="8cc724a2-d252-4c15-b8c0-f13f78bdf9a9" providerId="ADAL" clId="{4AE8DB95-61B6-4EAA-BE40-C8A9A3BDAE6E}" dt="2026-07-16T14:38:25.640" v="22379"/>
          <ac:spMkLst>
            <pc:docMk/>
            <pc:sldMk cId="3364418832" sldId="276"/>
            <ac:spMk id="14" creationId="{F4740828-93BB-3EE6-CFC0-E44258885433}"/>
          </ac:spMkLst>
        </pc:spChg>
        <pc:spChg chg="mod ord">
          <ac:chgData name="Kiira Fröberg" userId="8cc724a2-d252-4c15-b8c0-f13f78bdf9a9" providerId="ADAL" clId="{4AE8DB95-61B6-4EAA-BE40-C8A9A3BDAE6E}" dt="2026-07-16T14:38:25.641" v="22381"/>
          <ac:spMkLst>
            <pc:docMk/>
            <pc:sldMk cId="3364418832" sldId="276"/>
            <ac:spMk id="15" creationId="{E724F39B-B3CF-0323-1F02-D6F5DC338875}"/>
          </ac:spMkLst>
        </pc:spChg>
        <pc:spChg chg="mod ord">
          <ac:chgData name="Kiira Fröberg" userId="8cc724a2-d252-4c15-b8c0-f13f78bdf9a9" providerId="ADAL" clId="{4AE8DB95-61B6-4EAA-BE40-C8A9A3BDAE6E}" dt="2026-07-16T14:38:25.642" v="22383"/>
          <ac:spMkLst>
            <pc:docMk/>
            <pc:sldMk cId="3364418832" sldId="276"/>
            <ac:spMk id="16" creationId="{8D648C4B-B74C-0E8F-7C09-D1562BA2FC04}"/>
          </ac:spMkLst>
        </pc:spChg>
        <pc:spChg chg="mod ord">
          <ac:chgData name="Kiira Fröberg" userId="8cc724a2-d252-4c15-b8c0-f13f78bdf9a9" providerId="ADAL" clId="{4AE8DB95-61B6-4EAA-BE40-C8A9A3BDAE6E}" dt="2026-07-16T14:38:25.643" v="22387"/>
          <ac:spMkLst>
            <pc:docMk/>
            <pc:sldMk cId="3364418832" sldId="276"/>
            <ac:spMk id="18" creationId="{D66DA02E-7D8F-2EAA-8076-A94BA4059400}"/>
          </ac:spMkLst>
        </pc:spChg>
        <pc:spChg chg="mod ord">
          <ac:chgData name="Kiira Fröberg" userId="8cc724a2-d252-4c15-b8c0-f13f78bdf9a9" providerId="ADAL" clId="{4AE8DB95-61B6-4EAA-BE40-C8A9A3BDAE6E}" dt="2026-07-16T14:38:25.644" v="22389"/>
          <ac:spMkLst>
            <pc:docMk/>
            <pc:sldMk cId="3364418832" sldId="276"/>
            <ac:spMk id="19" creationId="{A733278D-9319-4259-9CCE-8228D262A40B}"/>
          </ac:spMkLst>
        </pc:spChg>
        <pc:spChg chg="mod ord">
          <ac:chgData name="Kiira Fröberg" userId="8cc724a2-d252-4c15-b8c0-f13f78bdf9a9" providerId="ADAL" clId="{4AE8DB95-61B6-4EAA-BE40-C8A9A3BDAE6E}" dt="2026-07-16T14:38:25.644" v="22391"/>
          <ac:spMkLst>
            <pc:docMk/>
            <pc:sldMk cId="3364418832" sldId="276"/>
            <ac:spMk id="20" creationId="{226DF406-27AD-A055-09CD-3202F983436D}"/>
          </ac:spMkLst>
        </pc:spChg>
        <pc:spChg chg="mod ord">
          <ac:chgData name="Kiira Fröberg" userId="8cc724a2-d252-4c15-b8c0-f13f78bdf9a9" providerId="ADAL" clId="{4AE8DB95-61B6-4EAA-BE40-C8A9A3BDAE6E}" dt="2026-07-16T14:38:25.644" v="22393"/>
          <ac:spMkLst>
            <pc:docMk/>
            <pc:sldMk cId="3364418832" sldId="276"/>
            <ac:spMk id="21" creationId="{18D91201-A536-367E-C2B6-9129ED036EAF}"/>
          </ac:spMkLst>
        </pc:spChg>
        <pc:spChg chg="mod ord">
          <ac:chgData name="Kiira Fröberg" userId="8cc724a2-d252-4c15-b8c0-f13f78bdf9a9" providerId="ADAL" clId="{4AE8DB95-61B6-4EAA-BE40-C8A9A3BDAE6E}" dt="2026-07-16T14:38:25.645" v="22395"/>
          <ac:spMkLst>
            <pc:docMk/>
            <pc:sldMk cId="3364418832" sldId="276"/>
            <ac:spMk id="22" creationId="{001BD140-ECDD-8688-A225-9028A67DCF15}"/>
          </ac:spMkLst>
        </pc:spChg>
        <pc:spChg chg="mod ord">
          <ac:chgData name="Kiira Fröberg" userId="8cc724a2-d252-4c15-b8c0-f13f78bdf9a9" providerId="ADAL" clId="{4AE8DB95-61B6-4EAA-BE40-C8A9A3BDAE6E}" dt="2026-07-16T14:38:25.645" v="22397"/>
          <ac:spMkLst>
            <pc:docMk/>
            <pc:sldMk cId="3364418832" sldId="276"/>
            <ac:spMk id="23" creationId="{16FC4C56-623D-8147-3025-731FD2F84521}"/>
          </ac:spMkLst>
        </pc:spChg>
        <pc:spChg chg="mod ord">
          <ac:chgData name="Kiira Fröberg" userId="8cc724a2-d252-4c15-b8c0-f13f78bdf9a9" providerId="ADAL" clId="{4AE8DB95-61B6-4EAA-BE40-C8A9A3BDAE6E}" dt="2026-07-16T14:38:25.645" v="22399"/>
          <ac:spMkLst>
            <pc:docMk/>
            <pc:sldMk cId="3364418832" sldId="276"/>
            <ac:spMk id="24" creationId="{0C767F94-4D57-4EFB-17FC-5D8FE30AECE6}"/>
          </ac:spMkLst>
        </pc:spChg>
        <pc:spChg chg="mod ord">
          <ac:chgData name="Kiira Fröberg" userId="8cc724a2-d252-4c15-b8c0-f13f78bdf9a9" providerId="ADAL" clId="{4AE8DB95-61B6-4EAA-BE40-C8A9A3BDAE6E}" dt="2026-07-16T14:38:25.646" v="22401"/>
          <ac:spMkLst>
            <pc:docMk/>
            <pc:sldMk cId="3364418832" sldId="276"/>
            <ac:spMk id="25" creationId="{6B973260-0235-B75F-49B2-FF5D3471920A}"/>
          </ac:spMkLst>
        </pc:spChg>
        <pc:spChg chg="mod ord">
          <ac:chgData name="Kiira Fröberg" userId="8cc724a2-d252-4c15-b8c0-f13f78bdf9a9" providerId="ADAL" clId="{4AE8DB95-61B6-4EAA-BE40-C8A9A3BDAE6E}" dt="2026-07-16T14:38:25.646" v="22403"/>
          <ac:spMkLst>
            <pc:docMk/>
            <pc:sldMk cId="3364418832" sldId="276"/>
            <ac:spMk id="26" creationId="{BE78E77E-3D7E-53A0-795C-2E59E8CD6173}"/>
          </ac:spMkLst>
        </pc:spChg>
        <pc:spChg chg="mod ord">
          <ac:chgData name="Kiira Fröberg" userId="8cc724a2-d252-4c15-b8c0-f13f78bdf9a9" providerId="ADAL" clId="{4AE8DB95-61B6-4EAA-BE40-C8A9A3BDAE6E}" dt="2026-07-16T14:38:25.647" v="22405"/>
          <ac:spMkLst>
            <pc:docMk/>
            <pc:sldMk cId="3364418832" sldId="276"/>
            <ac:spMk id="27" creationId="{FC8CAEBD-5403-03D7-39CD-CAD38DD54252}"/>
          </ac:spMkLst>
        </pc:spChg>
        <pc:spChg chg="mod ord">
          <ac:chgData name="Kiira Fröberg" userId="8cc724a2-d252-4c15-b8c0-f13f78bdf9a9" providerId="ADAL" clId="{4AE8DB95-61B6-4EAA-BE40-C8A9A3BDAE6E}" dt="2026-07-16T14:38:25.647" v="22409"/>
          <ac:spMkLst>
            <pc:docMk/>
            <pc:sldMk cId="3364418832" sldId="276"/>
            <ac:spMk id="29" creationId="{FF3ACDA6-F163-6CBA-8296-31EEF8E8A6D4}"/>
          </ac:spMkLst>
        </pc:spChg>
        <pc:spChg chg="mod ord">
          <ac:chgData name="Kiira Fröberg" userId="8cc724a2-d252-4c15-b8c0-f13f78bdf9a9" providerId="ADAL" clId="{4AE8DB95-61B6-4EAA-BE40-C8A9A3BDAE6E}" dt="2026-07-16T14:38:25.648" v="22415"/>
          <ac:spMkLst>
            <pc:docMk/>
            <pc:sldMk cId="3364418832" sldId="276"/>
            <ac:spMk id="32" creationId="{22C58949-C4E4-83BF-A59C-E3240DA900DC}"/>
          </ac:spMkLst>
        </pc:spChg>
        <pc:spChg chg="mod ord">
          <ac:chgData name="Kiira Fröberg" userId="8cc724a2-d252-4c15-b8c0-f13f78bdf9a9" providerId="ADAL" clId="{4AE8DB95-61B6-4EAA-BE40-C8A9A3BDAE6E}" dt="2026-07-16T14:38:25.648" v="22417"/>
          <ac:spMkLst>
            <pc:docMk/>
            <pc:sldMk cId="3364418832" sldId="276"/>
            <ac:spMk id="33" creationId="{2EB9955E-55F8-5FB7-5EA8-753D3DD8F776}"/>
          </ac:spMkLst>
        </pc:spChg>
        <pc:spChg chg="mod ord">
          <ac:chgData name="Kiira Fröberg" userId="8cc724a2-d252-4c15-b8c0-f13f78bdf9a9" providerId="ADAL" clId="{4AE8DB95-61B6-4EAA-BE40-C8A9A3BDAE6E}" dt="2026-07-16T14:38:25.649" v="22419"/>
          <ac:spMkLst>
            <pc:docMk/>
            <pc:sldMk cId="3364418832" sldId="276"/>
            <ac:spMk id="34" creationId="{4983EBC0-4524-1B03-D69C-F81FA0C2C5D6}"/>
          </ac:spMkLst>
        </pc:spChg>
        <pc:spChg chg="mod ord">
          <ac:chgData name="Kiira Fröberg" userId="8cc724a2-d252-4c15-b8c0-f13f78bdf9a9" providerId="ADAL" clId="{4AE8DB95-61B6-4EAA-BE40-C8A9A3BDAE6E}" dt="2026-07-16T14:38:25.649" v="22421"/>
          <ac:spMkLst>
            <pc:docMk/>
            <pc:sldMk cId="3364418832" sldId="276"/>
            <ac:spMk id="35" creationId="{9A9E164A-5701-92C8-C764-FD8D67B9094A}"/>
          </ac:spMkLst>
        </pc:spChg>
        <pc:spChg chg="mod ord">
          <ac:chgData name="Kiira Fröberg" userId="8cc724a2-d252-4c15-b8c0-f13f78bdf9a9" providerId="ADAL" clId="{4AE8DB95-61B6-4EAA-BE40-C8A9A3BDAE6E}" dt="2026-07-16T14:38:25.649" v="22423"/>
          <ac:spMkLst>
            <pc:docMk/>
            <pc:sldMk cId="3364418832" sldId="276"/>
            <ac:spMk id="36" creationId="{5180552A-4A83-1373-B872-05065AFF1EDC}"/>
          </ac:spMkLst>
        </pc:spChg>
        <pc:spChg chg="mod ord">
          <ac:chgData name="Kiira Fröberg" userId="8cc724a2-d252-4c15-b8c0-f13f78bdf9a9" providerId="ADAL" clId="{4AE8DB95-61B6-4EAA-BE40-C8A9A3BDAE6E}" dt="2026-07-16T14:38:25.650" v="22425"/>
          <ac:spMkLst>
            <pc:docMk/>
            <pc:sldMk cId="3364418832" sldId="276"/>
            <ac:spMk id="37" creationId="{FDC4F9D1-B6B1-2329-1790-48507AA28AEC}"/>
          </ac:spMkLst>
        </pc:spChg>
        <pc:spChg chg="mod ord">
          <ac:chgData name="Kiira Fröberg" userId="8cc724a2-d252-4c15-b8c0-f13f78bdf9a9" providerId="ADAL" clId="{4AE8DB95-61B6-4EAA-BE40-C8A9A3BDAE6E}" dt="2026-07-16T14:38:25.650" v="22427"/>
          <ac:spMkLst>
            <pc:docMk/>
            <pc:sldMk cId="3364418832" sldId="276"/>
            <ac:spMk id="38" creationId="{0A93F9D1-3383-1A15-3DB3-93B6F2DE850A}"/>
          </ac:spMkLst>
        </pc:spChg>
        <pc:spChg chg="mod">
          <ac:chgData name="Kiira Fröberg" userId="8cc724a2-d252-4c15-b8c0-f13f78bdf9a9" providerId="ADAL" clId="{4AE8DB95-61B6-4EAA-BE40-C8A9A3BDAE6E}" dt="2026-07-16T14:38:25.654" v="22439"/>
          <ac:spMkLst>
            <pc:docMk/>
            <pc:sldMk cId="3364418832" sldId="276"/>
            <ac:spMk id="44" creationId="{8A69F770-E2F2-469A-E3E8-A078675FA1A9}"/>
          </ac:spMkLst>
        </pc:spChg>
        <pc:spChg chg="mod">
          <ac:chgData name="Kiira Fröberg" userId="8cc724a2-d252-4c15-b8c0-f13f78bdf9a9" providerId="ADAL" clId="{4AE8DB95-61B6-4EAA-BE40-C8A9A3BDAE6E}" dt="2026-07-16T14:38:25.673" v="22474"/>
          <ac:spMkLst>
            <pc:docMk/>
            <pc:sldMk cId="3364418832" sldId="276"/>
            <ac:spMk id="45" creationId="{7980A693-539C-8783-5AF9-DA271C9C3B59}"/>
          </ac:spMkLst>
        </pc:spChg>
        <pc:spChg chg="mod">
          <ac:chgData name="Kiira Fröberg" userId="8cc724a2-d252-4c15-b8c0-f13f78bdf9a9" providerId="ADAL" clId="{4AE8DB95-61B6-4EAA-BE40-C8A9A3BDAE6E}" dt="2026-07-16T14:38:25.655" v="22440"/>
          <ac:spMkLst>
            <pc:docMk/>
            <pc:sldMk cId="3364418832" sldId="276"/>
            <ac:spMk id="46" creationId="{27071BDD-446D-E8A5-B14D-B14CA66EC4DA}"/>
          </ac:spMkLst>
        </pc:spChg>
        <pc:spChg chg="mod">
          <ac:chgData name="Kiira Fröberg" userId="8cc724a2-d252-4c15-b8c0-f13f78bdf9a9" providerId="ADAL" clId="{4AE8DB95-61B6-4EAA-BE40-C8A9A3BDAE6E}" dt="2026-07-16T14:38:25.656" v="22441"/>
          <ac:spMkLst>
            <pc:docMk/>
            <pc:sldMk cId="3364418832" sldId="276"/>
            <ac:spMk id="47" creationId="{D88EA422-A6E6-AD34-28F8-15110EFB7533}"/>
          </ac:spMkLst>
        </pc:spChg>
        <pc:spChg chg="mod ord">
          <ac:chgData name="Kiira Fröberg" userId="8cc724a2-d252-4c15-b8c0-f13f78bdf9a9" providerId="ADAL" clId="{4AE8DB95-61B6-4EAA-BE40-C8A9A3BDAE6E}" dt="2026-07-16T14:38:25.672" v="22473"/>
          <ac:spMkLst>
            <pc:docMk/>
            <pc:sldMk cId="3364418832" sldId="276"/>
            <ac:spMk id="48" creationId="{6B98FEBF-CAE5-E5E3-BA7A-AE516F4DEEFA}"/>
          </ac:spMkLst>
        </pc:spChg>
        <pc:spChg chg="mod">
          <ac:chgData name="Kiira Fröberg" userId="8cc724a2-d252-4c15-b8c0-f13f78bdf9a9" providerId="ADAL" clId="{4AE8DB95-61B6-4EAA-BE40-C8A9A3BDAE6E}" dt="2026-07-16T14:38:25.656" v="22442"/>
          <ac:spMkLst>
            <pc:docMk/>
            <pc:sldMk cId="3364418832" sldId="276"/>
            <ac:spMk id="49" creationId="{EF4FF0B8-1477-5340-DA83-115DC6B82C79}"/>
          </ac:spMkLst>
        </pc:spChg>
        <pc:spChg chg="mod">
          <ac:chgData name="Kiira Fröberg" userId="8cc724a2-d252-4c15-b8c0-f13f78bdf9a9" providerId="ADAL" clId="{4AE8DB95-61B6-4EAA-BE40-C8A9A3BDAE6E}" dt="2026-07-16T14:38:25.657" v="22443"/>
          <ac:spMkLst>
            <pc:docMk/>
            <pc:sldMk cId="3364418832" sldId="276"/>
            <ac:spMk id="50" creationId="{81D4C09A-7620-7CB6-C7B8-24889041F12D}"/>
          </ac:spMkLst>
        </pc:spChg>
        <pc:spChg chg="mod">
          <ac:chgData name="Kiira Fröberg" userId="8cc724a2-d252-4c15-b8c0-f13f78bdf9a9" providerId="ADAL" clId="{4AE8DB95-61B6-4EAA-BE40-C8A9A3BDAE6E}" dt="2026-07-16T14:38:25.672" v="22471"/>
          <ac:spMkLst>
            <pc:docMk/>
            <pc:sldMk cId="3364418832" sldId="276"/>
            <ac:spMk id="51" creationId="{FA84A17B-5465-703C-2286-A05D3B095ADA}"/>
          </ac:spMkLst>
        </pc:spChg>
        <pc:spChg chg="mod">
          <ac:chgData name="Kiira Fröberg" userId="8cc724a2-d252-4c15-b8c0-f13f78bdf9a9" providerId="ADAL" clId="{4AE8DB95-61B6-4EAA-BE40-C8A9A3BDAE6E}" dt="2026-07-16T14:38:25.658" v="22444"/>
          <ac:spMkLst>
            <pc:docMk/>
            <pc:sldMk cId="3364418832" sldId="276"/>
            <ac:spMk id="52" creationId="{7C5BB1A1-C08B-481A-24E1-8B8B5B3572E5}"/>
          </ac:spMkLst>
        </pc:spChg>
        <pc:spChg chg="mod">
          <ac:chgData name="Kiira Fröberg" userId="8cc724a2-d252-4c15-b8c0-f13f78bdf9a9" providerId="ADAL" clId="{4AE8DB95-61B6-4EAA-BE40-C8A9A3BDAE6E}" dt="2026-07-16T14:38:25.658" v="22445"/>
          <ac:spMkLst>
            <pc:docMk/>
            <pc:sldMk cId="3364418832" sldId="276"/>
            <ac:spMk id="53" creationId="{52C5F44C-4AB8-5276-C1BA-0F99D798BF06}"/>
          </ac:spMkLst>
        </pc:spChg>
        <pc:spChg chg="mod">
          <ac:chgData name="Kiira Fröberg" userId="8cc724a2-d252-4c15-b8c0-f13f78bdf9a9" providerId="ADAL" clId="{4AE8DB95-61B6-4EAA-BE40-C8A9A3BDAE6E}" dt="2026-07-16T14:38:25.659" v="22446"/>
          <ac:spMkLst>
            <pc:docMk/>
            <pc:sldMk cId="3364418832" sldId="276"/>
            <ac:spMk id="54" creationId="{F859C719-6C13-5278-E5F1-5502DFDCC30E}"/>
          </ac:spMkLst>
        </pc:spChg>
        <pc:spChg chg="mod">
          <ac:chgData name="Kiira Fröberg" userId="8cc724a2-d252-4c15-b8c0-f13f78bdf9a9" providerId="ADAL" clId="{4AE8DB95-61B6-4EAA-BE40-C8A9A3BDAE6E}" dt="2026-07-16T14:38:25.660" v="22447"/>
          <ac:spMkLst>
            <pc:docMk/>
            <pc:sldMk cId="3364418832" sldId="276"/>
            <ac:spMk id="55" creationId="{1301A6B9-72C8-5DCD-46AC-22527B135120}"/>
          </ac:spMkLst>
        </pc:spChg>
        <pc:spChg chg="mod">
          <ac:chgData name="Kiira Fröberg" userId="8cc724a2-d252-4c15-b8c0-f13f78bdf9a9" providerId="ADAL" clId="{4AE8DB95-61B6-4EAA-BE40-C8A9A3BDAE6E}" dt="2026-07-16T14:38:25.660" v="22448"/>
          <ac:spMkLst>
            <pc:docMk/>
            <pc:sldMk cId="3364418832" sldId="276"/>
            <ac:spMk id="56" creationId="{1EE94CEE-466A-ADFE-7EBD-46E9330752A9}"/>
          </ac:spMkLst>
        </pc:spChg>
        <pc:spChg chg="mod">
          <ac:chgData name="Kiira Fröberg" userId="8cc724a2-d252-4c15-b8c0-f13f78bdf9a9" providerId="ADAL" clId="{4AE8DB95-61B6-4EAA-BE40-C8A9A3BDAE6E}" dt="2026-07-16T14:38:25.661" v="22449"/>
          <ac:spMkLst>
            <pc:docMk/>
            <pc:sldMk cId="3364418832" sldId="276"/>
            <ac:spMk id="57" creationId="{01482F2C-D1D1-3E41-9DF0-5416614BF820}"/>
          </ac:spMkLst>
        </pc:spChg>
        <pc:spChg chg="mod ord">
          <ac:chgData name="Kiira Fröberg" userId="8cc724a2-d252-4c15-b8c0-f13f78bdf9a9" providerId="ADAL" clId="{4AE8DB95-61B6-4EAA-BE40-C8A9A3BDAE6E}" dt="2026-07-16T14:38:25.662" v="22451"/>
          <ac:spMkLst>
            <pc:docMk/>
            <pc:sldMk cId="3364418832" sldId="276"/>
            <ac:spMk id="58" creationId="{8F871A57-2DBA-6956-6F84-70B058693570}"/>
          </ac:spMkLst>
        </pc:spChg>
        <pc:spChg chg="mod">
          <ac:chgData name="Kiira Fröberg" userId="8cc724a2-d252-4c15-b8c0-f13f78bdf9a9" providerId="ADAL" clId="{4AE8DB95-61B6-4EAA-BE40-C8A9A3BDAE6E}" dt="2026-07-16T14:38:25.663" v="22452"/>
          <ac:spMkLst>
            <pc:docMk/>
            <pc:sldMk cId="3364418832" sldId="276"/>
            <ac:spMk id="59" creationId="{68182E00-E304-13BD-DB7F-E317D710C101}"/>
          </ac:spMkLst>
        </pc:spChg>
        <pc:spChg chg="mod ord">
          <ac:chgData name="Kiira Fröberg" userId="8cc724a2-d252-4c15-b8c0-f13f78bdf9a9" providerId="ADAL" clId="{4AE8DB95-61B6-4EAA-BE40-C8A9A3BDAE6E}" dt="2026-07-16T14:38:25.664" v="22454"/>
          <ac:spMkLst>
            <pc:docMk/>
            <pc:sldMk cId="3364418832" sldId="276"/>
            <ac:spMk id="60" creationId="{FCA5CA5E-44B9-41AF-7A52-E0DB8C299C13}"/>
          </ac:spMkLst>
        </pc:spChg>
        <pc:spChg chg="mod ord">
          <ac:chgData name="Kiira Fröberg" userId="8cc724a2-d252-4c15-b8c0-f13f78bdf9a9" providerId="ADAL" clId="{4AE8DB95-61B6-4EAA-BE40-C8A9A3BDAE6E}" dt="2026-07-16T14:38:25.664" v="22456"/>
          <ac:spMkLst>
            <pc:docMk/>
            <pc:sldMk cId="3364418832" sldId="276"/>
            <ac:spMk id="61" creationId="{F2BFFA79-97DF-BCF0-1A79-101A17BC12BA}"/>
          </ac:spMkLst>
        </pc:spChg>
        <pc:spChg chg="mod">
          <ac:chgData name="Kiira Fröberg" userId="8cc724a2-d252-4c15-b8c0-f13f78bdf9a9" providerId="ADAL" clId="{4AE8DB95-61B6-4EAA-BE40-C8A9A3BDAE6E}" dt="2026-07-16T14:38:25.665" v="22457"/>
          <ac:spMkLst>
            <pc:docMk/>
            <pc:sldMk cId="3364418832" sldId="276"/>
            <ac:spMk id="62" creationId="{F0BF897C-0CC1-0D34-2532-84286BC6C891}"/>
          </ac:spMkLst>
        </pc:spChg>
        <pc:spChg chg="mod ord">
          <ac:chgData name="Kiira Fröberg" userId="8cc724a2-d252-4c15-b8c0-f13f78bdf9a9" providerId="ADAL" clId="{4AE8DB95-61B6-4EAA-BE40-C8A9A3BDAE6E}" dt="2026-07-16T14:38:25.666" v="22459"/>
          <ac:spMkLst>
            <pc:docMk/>
            <pc:sldMk cId="3364418832" sldId="276"/>
            <ac:spMk id="63" creationId="{EE5110DF-5E07-7002-54A8-A0D4DF73B411}"/>
          </ac:spMkLst>
        </pc:spChg>
        <pc:spChg chg="mod ord">
          <ac:chgData name="Kiira Fröberg" userId="8cc724a2-d252-4c15-b8c0-f13f78bdf9a9" providerId="ADAL" clId="{4AE8DB95-61B6-4EAA-BE40-C8A9A3BDAE6E}" dt="2026-07-16T14:38:25.666" v="22461"/>
          <ac:spMkLst>
            <pc:docMk/>
            <pc:sldMk cId="3364418832" sldId="276"/>
            <ac:spMk id="64" creationId="{DC4DA53E-2C8F-E5F2-0168-7111649267C0}"/>
          </ac:spMkLst>
        </pc:spChg>
        <pc:spChg chg="mod">
          <ac:chgData name="Kiira Fröberg" userId="8cc724a2-d252-4c15-b8c0-f13f78bdf9a9" providerId="ADAL" clId="{4AE8DB95-61B6-4EAA-BE40-C8A9A3BDAE6E}" dt="2026-07-16T14:38:25.667" v="22462"/>
          <ac:spMkLst>
            <pc:docMk/>
            <pc:sldMk cId="3364418832" sldId="276"/>
            <ac:spMk id="65" creationId="{782CCBA4-A963-EB82-939C-FE92897E0F59}"/>
          </ac:spMkLst>
        </pc:spChg>
        <pc:spChg chg="mod">
          <ac:chgData name="Kiira Fröberg" userId="8cc724a2-d252-4c15-b8c0-f13f78bdf9a9" providerId="ADAL" clId="{4AE8DB95-61B6-4EAA-BE40-C8A9A3BDAE6E}" dt="2026-07-16T14:38:25.668" v="22463"/>
          <ac:spMkLst>
            <pc:docMk/>
            <pc:sldMk cId="3364418832" sldId="276"/>
            <ac:spMk id="66" creationId="{9B78FBE8-EA3B-7B23-C073-737DD9FF38AD}"/>
          </ac:spMkLst>
        </pc:spChg>
        <pc:spChg chg="mod ord">
          <ac:chgData name="Kiira Fröberg" userId="8cc724a2-d252-4c15-b8c0-f13f78bdf9a9" providerId="ADAL" clId="{4AE8DB95-61B6-4EAA-BE40-C8A9A3BDAE6E}" dt="2026-07-16T14:38:25.668" v="22465"/>
          <ac:spMkLst>
            <pc:docMk/>
            <pc:sldMk cId="3364418832" sldId="276"/>
            <ac:spMk id="67" creationId="{8A062ED9-31E0-F0EA-A6F4-FEA2DA31AD40}"/>
          </ac:spMkLst>
        </pc:spChg>
        <pc:spChg chg="mod">
          <ac:chgData name="Kiira Fröberg" userId="8cc724a2-d252-4c15-b8c0-f13f78bdf9a9" providerId="ADAL" clId="{4AE8DB95-61B6-4EAA-BE40-C8A9A3BDAE6E}" dt="2026-07-16T14:38:25.669" v="22466"/>
          <ac:spMkLst>
            <pc:docMk/>
            <pc:sldMk cId="3364418832" sldId="276"/>
            <ac:spMk id="68" creationId="{D77A8BC7-767D-B088-041B-A2FD97EE6E0E}"/>
          </ac:spMkLst>
        </pc:spChg>
        <pc:spChg chg="mod">
          <ac:chgData name="Kiira Fröberg" userId="8cc724a2-d252-4c15-b8c0-f13f78bdf9a9" providerId="ADAL" clId="{4AE8DB95-61B6-4EAA-BE40-C8A9A3BDAE6E}" dt="2026-07-16T14:38:25.670" v="22467"/>
          <ac:spMkLst>
            <pc:docMk/>
            <pc:sldMk cId="3364418832" sldId="276"/>
            <ac:spMk id="69" creationId="{5A228FF3-1137-95C6-7922-0CACA16BAB07}"/>
          </ac:spMkLst>
        </pc:spChg>
        <pc:spChg chg="mod ord">
          <ac:chgData name="Kiira Fröberg" userId="8cc724a2-d252-4c15-b8c0-f13f78bdf9a9" providerId="ADAL" clId="{4AE8DB95-61B6-4EAA-BE40-C8A9A3BDAE6E}" dt="2026-07-16T14:38:25.670" v="22469"/>
          <ac:spMkLst>
            <pc:docMk/>
            <pc:sldMk cId="3364418832" sldId="276"/>
            <ac:spMk id="70" creationId="{EEDFA7FF-78BE-5956-CA48-09AD4BC9506D}"/>
          </ac:spMkLst>
        </pc:spChg>
        <pc:spChg chg="mod">
          <ac:chgData name="Kiira Fröberg" userId="8cc724a2-d252-4c15-b8c0-f13f78bdf9a9" providerId="ADAL" clId="{4AE8DB95-61B6-4EAA-BE40-C8A9A3BDAE6E}" dt="2026-07-16T14:38:25.671" v="22470"/>
          <ac:spMkLst>
            <pc:docMk/>
            <pc:sldMk cId="3364418832" sldId="276"/>
            <ac:spMk id="71" creationId="{AF84EECC-0BA3-0335-C62B-E172417E0CB4}"/>
          </ac:spMkLst>
        </pc:spChg>
        <pc:spChg chg="mod ord">
          <ac:chgData name="Kiira Fröberg" userId="8cc724a2-d252-4c15-b8c0-f13f78bdf9a9" providerId="ADAL" clId="{4AE8DB95-61B6-4EAA-BE40-C8A9A3BDAE6E}" dt="2026-07-16T14:38:25.675" v="22478"/>
          <ac:spMkLst>
            <pc:docMk/>
            <pc:sldMk cId="3364418832" sldId="276"/>
            <ac:spMk id="73" creationId="{6E821914-E96F-760E-AF77-62E70A3F85E2}"/>
          </ac:spMkLst>
        </pc:spChg>
        <pc:spChg chg="mod ord">
          <ac:chgData name="Kiira Fröberg" userId="8cc724a2-d252-4c15-b8c0-f13f78bdf9a9" providerId="ADAL" clId="{4AE8DB95-61B6-4EAA-BE40-C8A9A3BDAE6E}" dt="2026-07-16T14:38:25.676" v="22482"/>
          <ac:spMkLst>
            <pc:docMk/>
            <pc:sldMk cId="3364418832" sldId="276"/>
            <ac:spMk id="75" creationId="{F08D947B-E22A-0350-16F6-FF8D548A421B}"/>
          </ac:spMkLst>
        </pc:spChg>
        <pc:spChg chg="mod ord">
          <ac:chgData name="Kiira Fröberg" userId="8cc724a2-d252-4c15-b8c0-f13f78bdf9a9" providerId="ADAL" clId="{4AE8DB95-61B6-4EAA-BE40-C8A9A3BDAE6E}" dt="2026-07-16T14:38:25.677" v="22484"/>
          <ac:spMkLst>
            <pc:docMk/>
            <pc:sldMk cId="3364418832" sldId="276"/>
            <ac:spMk id="76" creationId="{D2F79615-B0AD-BD12-5782-4A557E029C1E}"/>
          </ac:spMkLst>
        </pc:spChg>
        <pc:spChg chg="mod ord">
          <ac:chgData name="Kiira Fröberg" userId="8cc724a2-d252-4c15-b8c0-f13f78bdf9a9" providerId="ADAL" clId="{4AE8DB95-61B6-4EAA-BE40-C8A9A3BDAE6E}" dt="2026-07-16T14:38:25.677" v="22486"/>
          <ac:spMkLst>
            <pc:docMk/>
            <pc:sldMk cId="3364418832" sldId="276"/>
            <ac:spMk id="77" creationId="{E62F8E1E-12B8-D11C-ACFC-5F1EC930A502}"/>
          </ac:spMkLst>
        </pc:spChg>
        <pc:spChg chg="mod ord">
          <ac:chgData name="Kiira Fröberg" userId="8cc724a2-d252-4c15-b8c0-f13f78bdf9a9" providerId="ADAL" clId="{4AE8DB95-61B6-4EAA-BE40-C8A9A3BDAE6E}" dt="2026-07-16T14:38:25.678" v="22488"/>
          <ac:spMkLst>
            <pc:docMk/>
            <pc:sldMk cId="3364418832" sldId="276"/>
            <ac:spMk id="78" creationId="{805D278D-91B3-1745-FFD0-F52E0489AECC}"/>
          </ac:spMkLst>
        </pc:spChg>
        <pc:spChg chg="mod ord">
          <ac:chgData name="Kiira Fröberg" userId="8cc724a2-d252-4c15-b8c0-f13f78bdf9a9" providerId="ADAL" clId="{4AE8DB95-61B6-4EAA-BE40-C8A9A3BDAE6E}" dt="2026-07-16T14:38:25.679" v="22490"/>
          <ac:spMkLst>
            <pc:docMk/>
            <pc:sldMk cId="3364418832" sldId="276"/>
            <ac:spMk id="79" creationId="{6E160AE2-8C25-0A5F-00DC-70B71B61238F}"/>
          </ac:spMkLst>
        </pc:spChg>
        <pc:spChg chg="mod ord">
          <ac:chgData name="Kiira Fröberg" userId="8cc724a2-d252-4c15-b8c0-f13f78bdf9a9" providerId="ADAL" clId="{4AE8DB95-61B6-4EAA-BE40-C8A9A3BDAE6E}" dt="2026-07-16T14:38:25.681" v="22496"/>
          <ac:spMkLst>
            <pc:docMk/>
            <pc:sldMk cId="3364418832" sldId="276"/>
            <ac:spMk id="86" creationId="{151E666F-E1E9-60E8-D376-73143DE84D1F}"/>
          </ac:spMkLst>
        </pc:spChg>
        <pc:spChg chg="mod ord">
          <ac:chgData name="Kiira Fröberg" userId="8cc724a2-d252-4c15-b8c0-f13f78bdf9a9" providerId="ADAL" clId="{4AE8DB95-61B6-4EAA-BE40-C8A9A3BDAE6E}" dt="2026-07-16T14:38:25.682" v="22498"/>
          <ac:spMkLst>
            <pc:docMk/>
            <pc:sldMk cId="3364418832" sldId="276"/>
            <ac:spMk id="87" creationId="{E1167166-18A0-1B6D-C08C-0BE09BAD155E}"/>
          </ac:spMkLst>
        </pc:spChg>
        <pc:graphicFrameChg chg="add mod ord">
          <ac:chgData name="Kiira Fröberg" userId="8cc724a2-d252-4c15-b8c0-f13f78bdf9a9" providerId="ADAL" clId="{4AE8DB95-61B6-4EAA-BE40-C8A9A3BDAE6E}" dt="2026-07-16T14:38:25.654" v="22438"/>
          <ac:graphicFrameMkLst>
            <pc:docMk/>
            <pc:sldMk cId="3364418832" sldId="276"/>
            <ac:graphicFrameMk id="3" creationId="{D32D5842-1830-15D0-911C-4AD47517F34A}"/>
          </ac:graphicFrameMkLst>
        </pc:graphicFrameChg>
        <pc:graphicFrameChg chg="mod ord">
          <ac:chgData name="Kiira Fröberg" userId="8cc724a2-d252-4c15-b8c0-f13f78bdf9a9" providerId="ADAL" clId="{4AE8DB95-61B6-4EAA-BE40-C8A9A3BDAE6E}" dt="2026-07-16T14:38:25.638" v="22373"/>
          <ac:graphicFrameMkLst>
            <pc:docMk/>
            <pc:sldMk cId="3364418832" sldId="276"/>
            <ac:graphicFrameMk id="11" creationId="{1188E48C-5B9E-532C-0172-E4CCF18C1E98}"/>
          </ac:graphicFrameMkLst>
        </pc:graphicFrameChg>
        <pc:graphicFrameChg chg="mod ord">
          <ac:chgData name="Kiira Fröberg" userId="8cc724a2-d252-4c15-b8c0-f13f78bdf9a9" providerId="ADAL" clId="{4AE8DB95-61B6-4EAA-BE40-C8A9A3BDAE6E}" dt="2026-07-16T14:38:25.642" v="22385"/>
          <ac:graphicFrameMkLst>
            <pc:docMk/>
            <pc:sldMk cId="3364418832" sldId="276"/>
            <ac:graphicFrameMk id="17" creationId="{4BEE5147-E03D-6F6D-29C3-22A977A967D5}"/>
          </ac:graphicFrameMkLst>
        </pc:graphicFrameChg>
        <pc:graphicFrameChg chg="mod ord">
          <ac:chgData name="Kiira Fröberg" userId="8cc724a2-d252-4c15-b8c0-f13f78bdf9a9" providerId="ADAL" clId="{4AE8DB95-61B6-4EAA-BE40-C8A9A3BDAE6E}" dt="2026-07-16T14:38:25.673" v="22476"/>
          <ac:graphicFrameMkLst>
            <pc:docMk/>
            <pc:sldMk cId="3364418832" sldId="276"/>
            <ac:graphicFrameMk id="72" creationId="{88715ED4-43A9-41CE-8BFD-895AAE77077E}"/>
          </ac:graphicFrameMkLst>
        </pc:graphicFrameChg>
        <pc:graphicFrameChg chg="mod ord">
          <ac:chgData name="Kiira Fröberg" userId="8cc724a2-d252-4c15-b8c0-f13f78bdf9a9" providerId="ADAL" clId="{4AE8DB95-61B6-4EAA-BE40-C8A9A3BDAE6E}" dt="2026-07-16T14:38:25.675" v="22480"/>
          <ac:graphicFrameMkLst>
            <pc:docMk/>
            <pc:sldMk cId="3364418832" sldId="276"/>
            <ac:graphicFrameMk id="74" creationId="{B0403FC6-ED57-3C1F-0CA5-80A41906A229}"/>
          </ac:graphicFrameMkLst>
        </pc:graphicFrameChg>
        <pc:graphicFrameChg chg="mod">
          <ac:chgData name="Kiira Fröberg" userId="8cc724a2-d252-4c15-b8c0-f13f78bdf9a9" providerId="ADAL" clId="{4AE8DB95-61B6-4EAA-BE40-C8A9A3BDAE6E}" dt="2026-07-16T14:38:25.684" v="22502"/>
          <ac:graphicFrameMkLst>
            <pc:docMk/>
            <pc:sldMk cId="3364418832" sldId="276"/>
            <ac:graphicFrameMk id="84" creationId="{778CBCD5-72FF-D217-0036-719F6C64B3DA}"/>
          </ac:graphicFrameMkLst>
        </pc:graphicFrameChg>
        <pc:graphicFrameChg chg="add del mod ord">
          <ac:chgData name="Kiira Fröberg" userId="8cc724a2-d252-4c15-b8c0-f13f78bdf9a9" providerId="ADAL" clId="{4AE8DB95-61B6-4EAA-BE40-C8A9A3BDAE6E}" dt="2026-07-16T14:38:25.599" v="22353"/>
          <ac:graphicFrameMkLst>
            <pc:docMk/>
            <pc:sldMk cId="3364418832" sldId="276"/>
            <ac:graphicFrameMk id="88" creationId="{A53321C6-2478-9288-67A9-95DEABA2F2CF}"/>
          </ac:graphicFrameMkLst>
        </pc:graphicFrameChg>
        <pc:picChg chg="mod ord">
          <ac:chgData name="Kiira Fröberg" userId="8cc724a2-d252-4c15-b8c0-f13f78bdf9a9" providerId="ADAL" clId="{4AE8DB95-61B6-4EAA-BE40-C8A9A3BDAE6E}" dt="2026-07-16T14:38:25.651" v="22431"/>
          <ac:picMkLst>
            <pc:docMk/>
            <pc:sldMk cId="3364418832" sldId="276"/>
            <ac:picMk id="40" creationId="{74EB6FE1-1582-2450-B9F4-D9C7053DBC38}"/>
          </ac:picMkLst>
        </pc:picChg>
        <pc:picChg chg="mod">
          <ac:chgData name="Kiira Fröberg" userId="8cc724a2-d252-4c15-b8c0-f13f78bdf9a9" providerId="ADAL" clId="{4AE8DB95-61B6-4EAA-BE40-C8A9A3BDAE6E}" dt="2026-07-16T14:38:25.652" v="22432"/>
          <ac:picMkLst>
            <pc:docMk/>
            <pc:sldMk cId="3364418832" sldId="276"/>
            <ac:picMk id="41" creationId="{48EB134C-6266-9D44-F3B7-E78F523F8A55}"/>
          </ac:picMkLst>
        </pc:picChg>
        <pc:picChg chg="mod ord">
          <ac:chgData name="Kiira Fröberg" userId="8cc724a2-d252-4c15-b8c0-f13f78bdf9a9" providerId="ADAL" clId="{4AE8DB95-61B6-4EAA-BE40-C8A9A3BDAE6E}" dt="2026-07-16T14:38:25.652" v="22434"/>
          <ac:picMkLst>
            <pc:docMk/>
            <pc:sldMk cId="3364418832" sldId="276"/>
            <ac:picMk id="42" creationId="{5F17208B-E712-0A60-1205-B08E5BD80EF4}"/>
          </ac:picMkLst>
        </pc:picChg>
        <pc:picChg chg="mod ord">
          <ac:chgData name="Kiira Fröberg" userId="8cc724a2-d252-4c15-b8c0-f13f78bdf9a9" providerId="ADAL" clId="{4AE8DB95-61B6-4EAA-BE40-C8A9A3BDAE6E}" dt="2026-07-16T14:38:25.653" v="22436"/>
          <ac:picMkLst>
            <pc:docMk/>
            <pc:sldMk cId="3364418832" sldId="276"/>
            <ac:picMk id="43" creationId="{FE1078C8-70A0-0CA1-B78C-249192D79881}"/>
          </ac:picMkLst>
        </pc:picChg>
        <pc:picChg chg="mod ord">
          <ac:chgData name="Kiira Fröberg" userId="8cc724a2-d252-4c15-b8c0-f13f78bdf9a9" providerId="ADAL" clId="{4AE8DB95-61B6-4EAA-BE40-C8A9A3BDAE6E}" dt="2026-07-16T14:38:25.680" v="22492"/>
          <ac:picMkLst>
            <pc:docMk/>
            <pc:sldMk cId="3364418832" sldId="276"/>
            <ac:picMk id="80" creationId="{9EF54ADC-CA1D-E767-D055-FC56D2505CEC}"/>
          </ac:picMkLst>
        </pc:picChg>
        <pc:picChg chg="mod ord">
          <ac:chgData name="Kiira Fröberg" userId="8cc724a2-d252-4c15-b8c0-f13f78bdf9a9" providerId="ADAL" clId="{4AE8DB95-61B6-4EAA-BE40-C8A9A3BDAE6E}" dt="2026-07-16T14:38:25.680" v="22494"/>
          <ac:picMkLst>
            <pc:docMk/>
            <pc:sldMk cId="3364418832" sldId="276"/>
            <ac:picMk id="81" creationId="{958E4E9F-550C-0B27-82EA-553D562B430E}"/>
          </ac:picMkLst>
        </pc:picChg>
        <pc:cxnChg chg="mod ord">
          <ac:chgData name="Kiira Fröberg" userId="8cc724a2-d252-4c15-b8c0-f13f78bdf9a9" providerId="ADAL" clId="{4AE8DB95-61B6-4EAA-BE40-C8A9A3BDAE6E}" dt="2026-07-16T14:38:25.647" v="22407"/>
          <ac:cxnSpMkLst>
            <pc:docMk/>
            <pc:sldMk cId="3364418832" sldId="276"/>
            <ac:cxnSpMk id="28" creationId="{12FDA971-377D-E384-6EFF-112487A83377}"/>
          </ac:cxnSpMkLst>
        </pc:cxnChg>
        <pc:cxnChg chg="mod ord">
          <ac:chgData name="Kiira Fröberg" userId="8cc724a2-d252-4c15-b8c0-f13f78bdf9a9" providerId="ADAL" clId="{4AE8DB95-61B6-4EAA-BE40-C8A9A3BDAE6E}" dt="2026-07-16T14:38:25.647" v="22411"/>
          <ac:cxnSpMkLst>
            <pc:docMk/>
            <pc:sldMk cId="3364418832" sldId="276"/>
            <ac:cxnSpMk id="30" creationId="{0294EB6C-E9E2-1C22-EA65-4B90D415CD4B}"/>
          </ac:cxnSpMkLst>
        </pc:cxnChg>
        <pc:cxnChg chg="mod ord">
          <ac:chgData name="Kiira Fröberg" userId="8cc724a2-d252-4c15-b8c0-f13f78bdf9a9" providerId="ADAL" clId="{4AE8DB95-61B6-4EAA-BE40-C8A9A3BDAE6E}" dt="2026-07-16T14:38:25.648" v="22413"/>
          <ac:cxnSpMkLst>
            <pc:docMk/>
            <pc:sldMk cId="3364418832" sldId="276"/>
            <ac:cxnSpMk id="31" creationId="{BEA651AF-F318-E77B-8510-043CF2000280}"/>
          </ac:cxnSpMkLst>
        </pc:cxnChg>
        <pc:cxnChg chg="mod ord">
          <ac:chgData name="Kiira Fröberg" userId="8cc724a2-d252-4c15-b8c0-f13f78bdf9a9" providerId="ADAL" clId="{4AE8DB95-61B6-4EAA-BE40-C8A9A3BDAE6E}" dt="2026-07-16T14:38:25.650" v="22429"/>
          <ac:cxnSpMkLst>
            <pc:docMk/>
            <pc:sldMk cId="3364418832" sldId="276"/>
            <ac:cxnSpMk id="39" creationId="{644DBD45-5A83-EB14-FA3D-526CA1023A5A}"/>
          </ac:cxnSpMkLst>
        </pc:cxnChg>
      </pc:sldChg>
      <pc:sldChg chg="addSp delSp modSp mod">
        <pc:chgData name="Kiira Fröberg" userId="8cc724a2-d252-4c15-b8c0-f13f78bdf9a9" providerId="ADAL" clId="{4AE8DB95-61B6-4EAA-BE40-C8A9A3BDAE6E}" dt="2026-07-16T14:38:05.788" v="22019"/>
        <pc:sldMkLst>
          <pc:docMk/>
          <pc:sldMk cId="333296220" sldId="277"/>
        </pc:sldMkLst>
        <pc:spChg chg="add del mod modVis">
          <ac:chgData name="Kiira Fröberg" userId="8cc724a2-d252-4c15-b8c0-f13f78bdf9a9" providerId="ADAL" clId="{4AE8DB95-61B6-4EAA-BE40-C8A9A3BDAE6E}" dt="2026-07-16T14:38:05.787" v="22017"/>
          <ac:spMkLst>
            <pc:docMk/>
            <pc:sldMk cId="333296220" sldId="277"/>
            <ac:spMk id="2" creationId="{E62DC51B-787E-A2AC-E079-29589B10BD9B}"/>
          </ac:spMkLst>
        </pc:spChg>
        <pc:spChg chg="mod ord">
          <ac:chgData name="Kiira Fröberg" userId="8cc724a2-d252-4c15-b8c0-f13f78bdf9a9" providerId="ADAL" clId="{4AE8DB95-61B6-4EAA-BE40-C8A9A3BDAE6E}" dt="2026-07-16T14:38:05.757" v="21888"/>
          <ac:spMkLst>
            <pc:docMk/>
            <pc:sldMk cId="333296220" sldId="277"/>
            <ac:spMk id="4" creationId="{49E0485B-AFD1-2F23-275A-A952A6A0A19E}"/>
          </ac:spMkLst>
        </pc:spChg>
        <pc:spChg chg="mod ord">
          <ac:chgData name="Kiira Fröberg" userId="8cc724a2-d252-4c15-b8c0-f13f78bdf9a9" providerId="ADAL" clId="{4AE8DB95-61B6-4EAA-BE40-C8A9A3BDAE6E}" dt="2026-07-16T14:38:05.758" v="21896"/>
          <ac:spMkLst>
            <pc:docMk/>
            <pc:sldMk cId="333296220" sldId="277"/>
            <ac:spMk id="8" creationId="{411358AF-AB54-9B8D-EFC0-D0B7480F226F}"/>
          </ac:spMkLst>
        </pc:spChg>
        <pc:spChg chg="mod ord">
          <ac:chgData name="Kiira Fröberg" userId="8cc724a2-d252-4c15-b8c0-f13f78bdf9a9" providerId="ADAL" clId="{4AE8DB95-61B6-4EAA-BE40-C8A9A3BDAE6E}" dt="2026-07-16T14:38:05.758" v="21898"/>
          <ac:spMkLst>
            <pc:docMk/>
            <pc:sldMk cId="333296220" sldId="277"/>
            <ac:spMk id="9" creationId="{50DF4706-FD96-61DD-7159-55BC6DB834A5}"/>
          </ac:spMkLst>
        </pc:spChg>
        <pc:spChg chg="mod ord">
          <ac:chgData name="Kiira Fröberg" userId="8cc724a2-d252-4c15-b8c0-f13f78bdf9a9" providerId="ADAL" clId="{4AE8DB95-61B6-4EAA-BE40-C8A9A3BDAE6E}" dt="2026-07-16T14:38:05.759" v="21900"/>
          <ac:spMkLst>
            <pc:docMk/>
            <pc:sldMk cId="333296220" sldId="277"/>
            <ac:spMk id="10" creationId="{A46F0339-ECDE-625F-A2BA-1C043EEF4877}"/>
          </ac:spMkLst>
        </pc:spChg>
        <pc:spChg chg="mod ord">
          <ac:chgData name="Kiira Fröberg" userId="8cc724a2-d252-4c15-b8c0-f13f78bdf9a9" providerId="ADAL" clId="{4AE8DB95-61B6-4EAA-BE40-C8A9A3BDAE6E}" dt="2026-07-16T14:38:05.759" v="21902"/>
          <ac:spMkLst>
            <pc:docMk/>
            <pc:sldMk cId="333296220" sldId="277"/>
            <ac:spMk id="11" creationId="{E3584630-07BA-251B-11DE-25A123BC6BFD}"/>
          </ac:spMkLst>
        </pc:spChg>
        <pc:spChg chg="mod">
          <ac:chgData name="Kiira Fröberg" userId="8cc724a2-d252-4c15-b8c0-f13f78bdf9a9" providerId="ADAL" clId="{4AE8DB95-61B6-4EAA-BE40-C8A9A3BDAE6E}" dt="2026-07-16T14:38:05.759" v="21903"/>
          <ac:spMkLst>
            <pc:docMk/>
            <pc:sldMk cId="333296220" sldId="277"/>
            <ac:spMk id="12" creationId="{ADE569F5-DD75-D246-1CA8-52DED4F0AFCC}"/>
          </ac:spMkLst>
        </pc:spChg>
        <pc:spChg chg="mod ord">
          <ac:chgData name="Kiira Fröberg" userId="8cc724a2-d252-4c15-b8c0-f13f78bdf9a9" providerId="ADAL" clId="{4AE8DB95-61B6-4EAA-BE40-C8A9A3BDAE6E}" dt="2026-07-16T14:38:05.761" v="21905"/>
          <ac:spMkLst>
            <pc:docMk/>
            <pc:sldMk cId="333296220" sldId="277"/>
            <ac:spMk id="13" creationId="{55597C90-E30C-186D-93DD-58915FCA391E}"/>
          </ac:spMkLst>
        </pc:spChg>
        <pc:spChg chg="mod ord">
          <ac:chgData name="Kiira Fröberg" userId="8cc724a2-d252-4c15-b8c0-f13f78bdf9a9" providerId="ADAL" clId="{4AE8DB95-61B6-4EAA-BE40-C8A9A3BDAE6E}" dt="2026-07-16T14:38:05.762" v="21907"/>
          <ac:spMkLst>
            <pc:docMk/>
            <pc:sldMk cId="333296220" sldId="277"/>
            <ac:spMk id="14" creationId="{E8D5A870-986A-4E1C-8380-305AAE09FEE6}"/>
          </ac:spMkLst>
        </pc:spChg>
        <pc:spChg chg="mod ord">
          <ac:chgData name="Kiira Fröberg" userId="8cc724a2-d252-4c15-b8c0-f13f78bdf9a9" providerId="ADAL" clId="{4AE8DB95-61B6-4EAA-BE40-C8A9A3BDAE6E}" dt="2026-07-16T14:38:05.762" v="21909"/>
          <ac:spMkLst>
            <pc:docMk/>
            <pc:sldMk cId="333296220" sldId="277"/>
            <ac:spMk id="15" creationId="{B0E976FD-019B-0D2A-8F49-348B8AE79C58}"/>
          </ac:spMkLst>
        </pc:spChg>
        <pc:spChg chg="mod ord">
          <ac:chgData name="Kiira Fröberg" userId="8cc724a2-d252-4c15-b8c0-f13f78bdf9a9" providerId="ADAL" clId="{4AE8DB95-61B6-4EAA-BE40-C8A9A3BDAE6E}" dt="2026-07-16T14:38:05.768" v="21927"/>
          <ac:spMkLst>
            <pc:docMk/>
            <pc:sldMk cId="333296220" sldId="277"/>
            <ac:spMk id="24" creationId="{50B1A2A6-C2E1-E0A8-5FCC-B188130AB3C7}"/>
          </ac:spMkLst>
        </pc:spChg>
        <pc:spChg chg="mod ord">
          <ac:chgData name="Kiira Fröberg" userId="8cc724a2-d252-4c15-b8c0-f13f78bdf9a9" providerId="ADAL" clId="{4AE8DB95-61B6-4EAA-BE40-C8A9A3BDAE6E}" dt="2026-07-16T14:38:05.768" v="21929"/>
          <ac:spMkLst>
            <pc:docMk/>
            <pc:sldMk cId="333296220" sldId="277"/>
            <ac:spMk id="25" creationId="{288FFA0D-611C-4A75-78BB-305F36B13CAE}"/>
          </ac:spMkLst>
        </pc:spChg>
        <pc:spChg chg="mod ord">
          <ac:chgData name="Kiira Fröberg" userId="8cc724a2-d252-4c15-b8c0-f13f78bdf9a9" providerId="ADAL" clId="{4AE8DB95-61B6-4EAA-BE40-C8A9A3BDAE6E}" dt="2026-07-16T14:38:05.769" v="21931"/>
          <ac:spMkLst>
            <pc:docMk/>
            <pc:sldMk cId="333296220" sldId="277"/>
            <ac:spMk id="26" creationId="{60DAD2BC-C77E-36AB-8388-8C4BE6B710DB}"/>
          </ac:spMkLst>
        </pc:spChg>
        <pc:spChg chg="mod ord">
          <ac:chgData name="Kiira Fröberg" userId="8cc724a2-d252-4c15-b8c0-f13f78bdf9a9" providerId="ADAL" clId="{4AE8DB95-61B6-4EAA-BE40-C8A9A3BDAE6E}" dt="2026-07-16T14:38:05.769" v="21933"/>
          <ac:spMkLst>
            <pc:docMk/>
            <pc:sldMk cId="333296220" sldId="277"/>
            <ac:spMk id="27" creationId="{B9DD4E37-78A9-3C06-BF68-4A69A4EB377F}"/>
          </ac:spMkLst>
        </pc:spChg>
        <pc:spChg chg="mod ord">
          <ac:chgData name="Kiira Fröberg" userId="8cc724a2-d252-4c15-b8c0-f13f78bdf9a9" providerId="ADAL" clId="{4AE8DB95-61B6-4EAA-BE40-C8A9A3BDAE6E}" dt="2026-07-16T14:38:05.769" v="21935"/>
          <ac:spMkLst>
            <pc:docMk/>
            <pc:sldMk cId="333296220" sldId="277"/>
            <ac:spMk id="28" creationId="{E87FC2D9-DDF2-55A5-414F-8E05F708665F}"/>
          </ac:spMkLst>
        </pc:spChg>
        <pc:spChg chg="mod ord">
          <ac:chgData name="Kiira Fröberg" userId="8cc724a2-d252-4c15-b8c0-f13f78bdf9a9" providerId="ADAL" clId="{4AE8DB95-61B6-4EAA-BE40-C8A9A3BDAE6E}" dt="2026-07-16T14:38:05.770" v="21937"/>
          <ac:spMkLst>
            <pc:docMk/>
            <pc:sldMk cId="333296220" sldId="277"/>
            <ac:spMk id="29" creationId="{B6A5C3B5-4ED6-E093-178F-9ED70E219B58}"/>
          </ac:spMkLst>
        </pc:spChg>
        <pc:spChg chg="mod ord">
          <ac:chgData name="Kiira Fröberg" userId="8cc724a2-d252-4c15-b8c0-f13f78bdf9a9" providerId="ADAL" clId="{4AE8DB95-61B6-4EAA-BE40-C8A9A3BDAE6E}" dt="2026-07-16T14:38:05.770" v="21939"/>
          <ac:spMkLst>
            <pc:docMk/>
            <pc:sldMk cId="333296220" sldId="277"/>
            <ac:spMk id="30" creationId="{561051E2-CD2D-1C28-96DB-3C5B333DCB19}"/>
          </ac:spMkLst>
        </pc:spChg>
        <pc:spChg chg="mod ord">
          <ac:chgData name="Kiira Fröberg" userId="8cc724a2-d252-4c15-b8c0-f13f78bdf9a9" providerId="ADAL" clId="{4AE8DB95-61B6-4EAA-BE40-C8A9A3BDAE6E}" dt="2026-07-16T14:38:05.770" v="21941"/>
          <ac:spMkLst>
            <pc:docMk/>
            <pc:sldMk cId="333296220" sldId="277"/>
            <ac:spMk id="31" creationId="{BCA05ACA-CF49-AA36-188A-9FB17EF37539}"/>
          </ac:spMkLst>
        </pc:spChg>
        <pc:spChg chg="mod ord">
          <ac:chgData name="Kiira Fröberg" userId="8cc724a2-d252-4c15-b8c0-f13f78bdf9a9" providerId="ADAL" clId="{4AE8DB95-61B6-4EAA-BE40-C8A9A3BDAE6E}" dt="2026-07-16T14:38:05.770" v="21943"/>
          <ac:spMkLst>
            <pc:docMk/>
            <pc:sldMk cId="333296220" sldId="277"/>
            <ac:spMk id="32" creationId="{3BC76245-291C-C0C3-6859-6B7721F8C4F6}"/>
          </ac:spMkLst>
        </pc:spChg>
        <pc:spChg chg="mod ord">
          <ac:chgData name="Kiira Fröberg" userId="8cc724a2-d252-4c15-b8c0-f13f78bdf9a9" providerId="ADAL" clId="{4AE8DB95-61B6-4EAA-BE40-C8A9A3BDAE6E}" dt="2026-07-16T14:38:05.771" v="21945"/>
          <ac:spMkLst>
            <pc:docMk/>
            <pc:sldMk cId="333296220" sldId="277"/>
            <ac:spMk id="33" creationId="{456ED389-0AC0-5622-D05C-CCA6811706BD}"/>
          </ac:spMkLst>
        </pc:spChg>
        <pc:spChg chg="mod ord">
          <ac:chgData name="Kiira Fröberg" userId="8cc724a2-d252-4c15-b8c0-f13f78bdf9a9" providerId="ADAL" clId="{4AE8DB95-61B6-4EAA-BE40-C8A9A3BDAE6E}" dt="2026-07-16T14:38:05.771" v="21947"/>
          <ac:spMkLst>
            <pc:docMk/>
            <pc:sldMk cId="333296220" sldId="277"/>
            <ac:spMk id="34" creationId="{4BF33BE7-737C-82BC-3EFE-FDD89A9BC8D5}"/>
          </ac:spMkLst>
        </pc:spChg>
        <pc:spChg chg="mod ord">
          <ac:chgData name="Kiira Fröberg" userId="8cc724a2-d252-4c15-b8c0-f13f78bdf9a9" providerId="ADAL" clId="{4AE8DB95-61B6-4EAA-BE40-C8A9A3BDAE6E}" dt="2026-07-16T14:38:05.771" v="21949"/>
          <ac:spMkLst>
            <pc:docMk/>
            <pc:sldMk cId="333296220" sldId="277"/>
            <ac:spMk id="35" creationId="{69F9F750-D338-5131-CBD3-D0348A3E1D43}"/>
          </ac:spMkLst>
        </pc:spChg>
        <pc:spChg chg="mod ord">
          <ac:chgData name="Kiira Fröberg" userId="8cc724a2-d252-4c15-b8c0-f13f78bdf9a9" providerId="ADAL" clId="{4AE8DB95-61B6-4EAA-BE40-C8A9A3BDAE6E}" dt="2026-07-16T14:38:05.772" v="21951"/>
          <ac:spMkLst>
            <pc:docMk/>
            <pc:sldMk cId="333296220" sldId="277"/>
            <ac:spMk id="36" creationId="{6B0CF09B-BCF5-DBB9-7A1D-E7E582240D5F}"/>
          </ac:spMkLst>
        </pc:spChg>
        <pc:spChg chg="mod ord">
          <ac:chgData name="Kiira Fröberg" userId="8cc724a2-d252-4c15-b8c0-f13f78bdf9a9" providerId="ADAL" clId="{4AE8DB95-61B6-4EAA-BE40-C8A9A3BDAE6E}" dt="2026-07-16T14:38:05.772" v="21953"/>
          <ac:spMkLst>
            <pc:docMk/>
            <pc:sldMk cId="333296220" sldId="277"/>
            <ac:spMk id="37" creationId="{91B44A53-8195-5BE2-44F2-212831DCB748}"/>
          </ac:spMkLst>
        </pc:spChg>
        <pc:spChg chg="mod ord">
          <ac:chgData name="Kiira Fröberg" userId="8cc724a2-d252-4c15-b8c0-f13f78bdf9a9" providerId="ADAL" clId="{4AE8DB95-61B6-4EAA-BE40-C8A9A3BDAE6E}" dt="2026-07-16T14:38:05.772" v="21955"/>
          <ac:spMkLst>
            <pc:docMk/>
            <pc:sldMk cId="333296220" sldId="277"/>
            <ac:spMk id="38" creationId="{BAFF3184-C40A-D006-C484-DC62E38ACB7F}"/>
          </ac:spMkLst>
        </pc:spChg>
        <pc:spChg chg="mod ord">
          <ac:chgData name="Kiira Fröberg" userId="8cc724a2-d252-4c15-b8c0-f13f78bdf9a9" providerId="ADAL" clId="{4AE8DB95-61B6-4EAA-BE40-C8A9A3BDAE6E}" dt="2026-07-16T14:38:05.773" v="21957"/>
          <ac:spMkLst>
            <pc:docMk/>
            <pc:sldMk cId="333296220" sldId="277"/>
            <ac:spMk id="39" creationId="{102835A5-0EAE-A71D-600A-C2E7A65746D9}"/>
          </ac:spMkLst>
        </pc:spChg>
        <pc:spChg chg="mod ord">
          <ac:chgData name="Kiira Fröberg" userId="8cc724a2-d252-4c15-b8c0-f13f78bdf9a9" providerId="ADAL" clId="{4AE8DB95-61B6-4EAA-BE40-C8A9A3BDAE6E}" dt="2026-07-16T14:38:05.773" v="21959"/>
          <ac:spMkLst>
            <pc:docMk/>
            <pc:sldMk cId="333296220" sldId="277"/>
            <ac:spMk id="40" creationId="{C842F1E8-169F-988E-7282-535ACD5B8B3F}"/>
          </ac:spMkLst>
        </pc:spChg>
        <pc:spChg chg="mod ord">
          <ac:chgData name="Kiira Fröberg" userId="8cc724a2-d252-4c15-b8c0-f13f78bdf9a9" providerId="ADAL" clId="{4AE8DB95-61B6-4EAA-BE40-C8A9A3BDAE6E}" dt="2026-07-16T14:38:05.773" v="21961"/>
          <ac:spMkLst>
            <pc:docMk/>
            <pc:sldMk cId="333296220" sldId="277"/>
            <ac:spMk id="41" creationId="{4D1A3CC2-1522-E43F-9AF3-F547D8BC84BA}"/>
          </ac:spMkLst>
        </pc:spChg>
        <pc:spChg chg="mod ord">
          <ac:chgData name="Kiira Fröberg" userId="8cc724a2-d252-4c15-b8c0-f13f78bdf9a9" providerId="ADAL" clId="{4AE8DB95-61B6-4EAA-BE40-C8A9A3BDAE6E}" dt="2026-07-16T14:38:05.774" v="21963"/>
          <ac:spMkLst>
            <pc:docMk/>
            <pc:sldMk cId="333296220" sldId="277"/>
            <ac:spMk id="42" creationId="{810F8EAA-D8FF-00F9-8B60-9A618CEE6DB2}"/>
          </ac:spMkLst>
        </pc:spChg>
        <pc:spChg chg="mod ord">
          <ac:chgData name="Kiira Fröberg" userId="8cc724a2-d252-4c15-b8c0-f13f78bdf9a9" providerId="ADAL" clId="{4AE8DB95-61B6-4EAA-BE40-C8A9A3BDAE6E}" dt="2026-07-16T14:38:05.774" v="21965"/>
          <ac:spMkLst>
            <pc:docMk/>
            <pc:sldMk cId="333296220" sldId="277"/>
            <ac:spMk id="43" creationId="{D53EF89E-C4D1-16E6-AD80-B12459A0A27F}"/>
          </ac:spMkLst>
        </pc:spChg>
        <pc:spChg chg="mod ord">
          <ac:chgData name="Kiira Fröberg" userId="8cc724a2-d252-4c15-b8c0-f13f78bdf9a9" providerId="ADAL" clId="{4AE8DB95-61B6-4EAA-BE40-C8A9A3BDAE6E}" dt="2026-07-16T14:38:05.774" v="21967"/>
          <ac:spMkLst>
            <pc:docMk/>
            <pc:sldMk cId="333296220" sldId="277"/>
            <ac:spMk id="44" creationId="{28FC1B63-04BD-5D13-0C8C-29866E1019AF}"/>
          </ac:spMkLst>
        </pc:spChg>
        <pc:spChg chg="mod ord">
          <ac:chgData name="Kiira Fröberg" userId="8cc724a2-d252-4c15-b8c0-f13f78bdf9a9" providerId="ADAL" clId="{4AE8DB95-61B6-4EAA-BE40-C8A9A3BDAE6E}" dt="2026-07-16T14:38:05.774" v="21969"/>
          <ac:spMkLst>
            <pc:docMk/>
            <pc:sldMk cId="333296220" sldId="277"/>
            <ac:spMk id="45" creationId="{5CDAE6F4-4463-1645-C74B-F79D7AF4D830}"/>
          </ac:spMkLst>
        </pc:spChg>
        <pc:spChg chg="mod ord">
          <ac:chgData name="Kiira Fröberg" userId="8cc724a2-d252-4c15-b8c0-f13f78bdf9a9" providerId="ADAL" clId="{4AE8DB95-61B6-4EAA-BE40-C8A9A3BDAE6E}" dt="2026-07-16T14:38:05.776" v="21977"/>
          <ac:spMkLst>
            <pc:docMk/>
            <pc:sldMk cId="333296220" sldId="277"/>
            <ac:spMk id="49" creationId="{3A504587-CEE0-E102-2843-6AA9581B39F1}"/>
          </ac:spMkLst>
        </pc:spChg>
        <pc:spChg chg="mod ord">
          <ac:chgData name="Kiira Fröberg" userId="8cc724a2-d252-4c15-b8c0-f13f78bdf9a9" providerId="ADAL" clId="{4AE8DB95-61B6-4EAA-BE40-C8A9A3BDAE6E}" dt="2026-07-16T14:38:05.776" v="21979"/>
          <ac:spMkLst>
            <pc:docMk/>
            <pc:sldMk cId="333296220" sldId="277"/>
            <ac:spMk id="50" creationId="{67FABD05-82D4-7430-F012-2CC1F5CB1996}"/>
          </ac:spMkLst>
        </pc:spChg>
        <pc:spChg chg="mod ord">
          <ac:chgData name="Kiira Fröberg" userId="8cc724a2-d252-4c15-b8c0-f13f78bdf9a9" providerId="ADAL" clId="{4AE8DB95-61B6-4EAA-BE40-C8A9A3BDAE6E}" dt="2026-07-16T14:38:05.776" v="21981"/>
          <ac:spMkLst>
            <pc:docMk/>
            <pc:sldMk cId="333296220" sldId="277"/>
            <ac:spMk id="51" creationId="{9CCB0D6A-F9D6-6D2D-C478-4FADA889E6A9}"/>
          </ac:spMkLst>
        </pc:spChg>
        <pc:spChg chg="mod">
          <ac:chgData name="Kiira Fröberg" userId="8cc724a2-d252-4c15-b8c0-f13f78bdf9a9" providerId="ADAL" clId="{4AE8DB95-61B6-4EAA-BE40-C8A9A3BDAE6E}" dt="2026-07-16T14:38:05.778" v="21984"/>
          <ac:spMkLst>
            <pc:docMk/>
            <pc:sldMk cId="333296220" sldId="277"/>
            <ac:spMk id="52" creationId="{23AD1128-C949-0CB5-BA02-8F79B3846102}"/>
          </ac:spMkLst>
        </pc:spChg>
        <pc:spChg chg="mod">
          <ac:chgData name="Kiira Fröberg" userId="8cc724a2-d252-4c15-b8c0-f13f78bdf9a9" providerId="ADAL" clId="{4AE8DB95-61B6-4EAA-BE40-C8A9A3BDAE6E}" dt="2026-07-16T14:38:05.778" v="21985"/>
          <ac:spMkLst>
            <pc:docMk/>
            <pc:sldMk cId="333296220" sldId="277"/>
            <ac:spMk id="53" creationId="{2FB98E18-D5EB-5415-826D-06B8CE8E9391}"/>
          </ac:spMkLst>
        </pc:spChg>
        <pc:spChg chg="mod">
          <ac:chgData name="Kiira Fröberg" userId="8cc724a2-d252-4c15-b8c0-f13f78bdf9a9" providerId="ADAL" clId="{4AE8DB95-61B6-4EAA-BE40-C8A9A3BDAE6E}" dt="2026-07-16T14:38:05.778" v="21986"/>
          <ac:spMkLst>
            <pc:docMk/>
            <pc:sldMk cId="333296220" sldId="277"/>
            <ac:spMk id="54" creationId="{304A2677-8C48-C8FF-A69D-79BDD936C0DF}"/>
          </ac:spMkLst>
        </pc:spChg>
        <pc:spChg chg="mod">
          <ac:chgData name="Kiira Fröberg" userId="8cc724a2-d252-4c15-b8c0-f13f78bdf9a9" providerId="ADAL" clId="{4AE8DB95-61B6-4EAA-BE40-C8A9A3BDAE6E}" dt="2026-07-16T14:38:05.778" v="21987"/>
          <ac:spMkLst>
            <pc:docMk/>
            <pc:sldMk cId="333296220" sldId="277"/>
            <ac:spMk id="55" creationId="{3A7024EA-B4EA-654C-5295-81A9B44D9D5D}"/>
          </ac:spMkLst>
        </pc:spChg>
        <pc:spChg chg="mod">
          <ac:chgData name="Kiira Fröberg" userId="8cc724a2-d252-4c15-b8c0-f13f78bdf9a9" providerId="ADAL" clId="{4AE8DB95-61B6-4EAA-BE40-C8A9A3BDAE6E}" dt="2026-07-16T14:38:05.784" v="22005"/>
          <ac:spMkLst>
            <pc:docMk/>
            <pc:sldMk cId="333296220" sldId="277"/>
            <ac:spMk id="56" creationId="{F0A87320-4711-F340-9EE9-80328737EFA5}"/>
          </ac:spMkLst>
        </pc:spChg>
        <pc:spChg chg="mod">
          <ac:chgData name="Kiira Fröberg" userId="8cc724a2-d252-4c15-b8c0-f13f78bdf9a9" providerId="ADAL" clId="{4AE8DB95-61B6-4EAA-BE40-C8A9A3BDAE6E}" dt="2026-07-16T14:38:05.779" v="21988"/>
          <ac:spMkLst>
            <pc:docMk/>
            <pc:sldMk cId="333296220" sldId="277"/>
            <ac:spMk id="57" creationId="{A4C4C55C-2DFC-3EB3-165B-97A6BF475BDD}"/>
          </ac:spMkLst>
        </pc:spChg>
        <pc:spChg chg="mod">
          <ac:chgData name="Kiira Fröberg" userId="8cc724a2-d252-4c15-b8c0-f13f78bdf9a9" providerId="ADAL" clId="{4AE8DB95-61B6-4EAA-BE40-C8A9A3BDAE6E}" dt="2026-07-16T14:38:05.779" v="21989"/>
          <ac:spMkLst>
            <pc:docMk/>
            <pc:sldMk cId="333296220" sldId="277"/>
            <ac:spMk id="58" creationId="{A12DA594-C774-BF62-F44E-F8173E987691}"/>
          </ac:spMkLst>
        </pc:spChg>
        <pc:spChg chg="mod">
          <ac:chgData name="Kiira Fröberg" userId="8cc724a2-d252-4c15-b8c0-f13f78bdf9a9" providerId="ADAL" clId="{4AE8DB95-61B6-4EAA-BE40-C8A9A3BDAE6E}" dt="2026-07-16T14:38:05.784" v="22004"/>
          <ac:spMkLst>
            <pc:docMk/>
            <pc:sldMk cId="333296220" sldId="277"/>
            <ac:spMk id="59" creationId="{F266F90C-5900-91FC-3523-AAB6906F4557}"/>
          </ac:spMkLst>
        </pc:spChg>
        <pc:spChg chg="mod">
          <ac:chgData name="Kiira Fröberg" userId="8cc724a2-d252-4c15-b8c0-f13f78bdf9a9" providerId="ADAL" clId="{4AE8DB95-61B6-4EAA-BE40-C8A9A3BDAE6E}" dt="2026-07-16T14:38:05.780" v="21990"/>
          <ac:spMkLst>
            <pc:docMk/>
            <pc:sldMk cId="333296220" sldId="277"/>
            <ac:spMk id="60" creationId="{FE126809-E122-7E2E-982A-8FBA3681CDAB}"/>
          </ac:spMkLst>
        </pc:spChg>
        <pc:spChg chg="mod">
          <ac:chgData name="Kiira Fröberg" userId="8cc724a2-d252-4c15-b8c0-f13f78bdf9a9" providerId="ADAL" clId="{4AE8DB95-61B6-4EAA-BE40-C8A9A3BDAE6E}" dt="2026-07-16T14:38:05.780" v="21991"/>
          <ac:spMkLst>
            <pc:docMk/>
            <pc:sldMk cId="333296220" sldId="277"/>
            <ac:spMk id="61" creationId="{16895EE2-43F4-06FC-B136-6866799CC923}"/>
          </ac:spMkLst>
        </pc:spChg>
        <pc:spChg chg="mod">
          <ac:chgData name="Kiira Fröberg" userId="8cc724a2-d252-4c15-b8c0-f13f78bdf9a9" providerId="ADAL" clId="{4AE8DB95-61B6-4EAA-BE40-C8A9A3BDAE6E}" dt="2026-07-16T14:38:05.780" v="21992"/>
          <ac:spMkLst>
            <pc:docMk/>
            <pc:sldMk cId="333296220" sldId="277"/>
            <ac:spMk id="62" creationId="{8C9F8E9C-3F3A-55EA-D8BF-522227E38C09}"/>
          </ac:spMkLst>
        </pc:spChg>
        <pc:spChg chg="mod">
          <ac:chgData name="Kiira Fröberg" userId="8cc724a2-d252-4c15-b8c0-f13f78bdf9a9" providerId="ADAL" clId="{4AE8DB95-61B6-4EAA-BE40-C8A9A3BDAE6E}" dt="2026-07-16T14:38:05.781" v="21994"/>
          <ac:spMkLst>
            <pc:docMk/>
            <pc:sldMk cId="333296220" sldId="277"/>
            <ac:spMk id="63" creationId="{63C967B0-9902-3158-2373-CD9C0C3093D8}"/>
          </ac:spMkLst>
        </pc:spChg>
        <pc:spChg chg="mod ord">
          <ac:chgData name="Kiira Fröberg" userId="8cc724a2-d252-4c15-b8c0-f13f78bdf9a9" providerId="ADAL" clId="{4AE8DB95-61B6-4EAA-BE40-C8A9A3BDAE6E}" dt="2026-07-16T14:38:05.781" v="21996"/>
          <ac:spMkLst>
            <pc:docMk/>
            <pc:sldMk cId="333296220" sldId="277"/>
            <ac:spMk id="64" creationId="{2D8FE6C6-99B2-B77C-A25F-8BE713F30A9D}"/>
          </ac:spMkLst>
        </pc:spChg>
        <pc:spChg chg="mod">
          <ac:chgData name="Kiira Fröberg" userId="8cc724a2-d252-4c15-b8c0-f13f78bdf9a9" providerId="ADAL" clId="{4AE8DB95-61B6-4EAA-BE40-C8A9A3BDAE6E}" dt="2026-07-16T14:38:05.782" v="21997"/>
          <ac:spMkLst>
            <pc:docMk/>
            <pc:sldMk cId="333296220" sldId="277"/>
            <ac:spMk id="65" creationId="{0B9DF3A3-3B46-1CBA-7791-0931B25FC7E6}"/>
          </ac:spMkLst>
        </pc:spChg>
        <pc:spChg chg="mod">
          <ac:chgData name="Kiira Fröberg" userId="8cc724a2-d252-4c15-b8c0-f13f78bdf9a9" providerId="ADAL" clId="{4AE8DB95-61B6-4EAA-BE40-C8A9A3BDAE6E}" dt="2026-07-16T14:38:05.782" v="21998"/>
          <ac:spMkLst>
            <pc:docMk/>
            <pc:sldMk cId="333296220" sldId="277"/>
            <ac:spMk id="66" creationId="{B6E301E0-7403-1425-228A-9F0860969AB9}"/>
          </ac:spMkLst>
        </pc:spChg>
        <pc:spChg chg="mod ord">
          <ac:chgData name="Kiira Fröberg" userId="8cc724a2-d252-4c15-b8c0-f13f78bdf9a9" providerId="ADAL" clId="{4AE8DB95-61B6-4EAA-BE40-C8A9A3BDAE6E}" dt="2026-07-16T14:38:05.782" v="22000"/>
          <ac:spMkLst>
            <pc:docMk/>
            <pc:sldMk cId="333296220" sldId="277"/>
            <ac:spMk id="67" creationId="{FDC4178A-4F11-B173-100A-D5F80916D1DB}"/>
          </ac:spMkLst>
        </pc:spChg>
        <pc:spChg chg="mod">
          <ac:chgData name="Kiira Fröberg" userId="8cc724a2-d252-4c15-b8c0-f13f78bdf9a9" providerId="ADAL" clId="{4AE8DB95-61B6-4EAA-BE40-C8A9A3BDAE6E}" dt="2026-07-16T14:38:05.783" v="22001"/>
          <ac:spMkLst>
            <pc:docMk/>
            <pc:sldMk cId="333296220" sldId="277"/>
            <ac:spMk id="68" creationId="{28913495-496B-D72E-4C34-6645B1ADBEF1}"/>
          </ac:spMkLst>
        </pc:spChg>
        <pc:spChg chg="mod">
          <ac:chgData name="Kiira Fröberg" userId="8cc724a2-d252-4c15-b8c0-f13f78bdf9a9" providerId="ADAL" clId="{4AE8DB95-61B6-4EAA-BE40-C8A9A3BDAE6E}" dt="2026-07-16T14:38:05.783" v="22002"/>
          <ac:spMkLst>
            <pc:docMk/>
            <pc:sldMk cId="333296220" sldId="277"/>
            <ac:spMk id="69" creationId="{73368F6B-8155-7D75-B81E-81876864F059}"/>
          </ac:spMkLst>
        </pc:spChg>
        <pc:spChg chg="mod">
          <ac:chgData name="Kiira Fröberg" userId="8cc724a2-d252-4c15-b8c0-f13f78bdf9a9" providerId="ADAL" clId="{4AE8DB95-61B6-4EAA-BE40-C8A9A3BDAE6E}" dt="2026-07-16T14:38:05.783" v="22003"/>
          <ac:spMkLst>
            <pc:docMk/>
            <pc:sldMk cId="333296220" sldId="277"/>
            <ac:spMk id="70" creationId="{D1E0E3BE-DC84-DC67-D1FC-D0CFC85F49AA}"/>
          </ac:spMkLst>
        </pc:spChg>
        <pc:spChg chg="mod ord">
          <ac:chgData name="Kiira Fröberg" userId="8cc724a2-d252-4c15-b8c0-f13f78bdf9a9" providerId="ADAL" clId="{4AE8DB95-61B6-4EAA-BE40-C8A9A3BDAE6E}" dt="2026-07-16T14:38:05.786" v="22007"/>
          <ac:spMkLst>
            <pc:docMk/>
            <pc:sldMk cId="333296220" sldId="277"/>
            <ac:spMk id="71" creationId="{27DC42D6-CEA2-F512-2357-072B980DEE5B}"/>
          </ac:spMkLst>
        </pc:spChg>
        <pc:spChg chg="mod ord">
          <ac:chgData name="Kiira Fröberg" userId="8cc724a2-d252-4c15-b8c0-f13f78bdf9a9" providerId="ADAL" clId="{4AE8DB95-61B6-4EAA-BE40-C8A9A3BDAE6E}" dt="2026-07-16T14:38:05.786" v="22009"/>
          <ac:spMkLst>
            <pc:docMk/>
            <pc:sldMk cId="333296220" sldId="277"/>
            <ac:spMk id="72" creationId="{5CC596F9-6527-805B-763E-F8F12E8739FE}"/>
          </ac:spMkLst>
        </pc:spChg>
        <pc:spChg chg="mod ord">
          <ac:chgData name="Kiira Fröberg" userId="8cc724a2-d252-4c15-b8c0-f13f78bdf9a9" providerId="ADAL" clId="{4AE8DB95-61B6-4EAA-BE40-C8A9A3BDAE6E}" dt="2026-07-16T14:38:05.786" v="22011"/>
          <ac:spMkLst>
            <pc:docMk/>
            <pc:sldMk cId="333296220" sldId="277"/>
            <ac:spMk id="73" creationId="{AE589ABC-70E1-5F7C-6582-F06EF8FD728D}"/>
          </ac:spMkLst>
        </pc:spChg>
        <pc:spChg chg="mod">
          <ac:chgData name="Kiira Fröberg" userId="8cc724a2-d252-4c15-b8c0-f13f78bdf9a9" providerId="ADAL" clId="{4AE8DB95-61B6-4EAA-BE40-C8A9A3BDAE6E}" dt="2026-07-16T14:38:05.781" v="21993"/>
          <ac:spMkLst>
            <pc:docMk/>
            <pc:sldMk cId="333296220" sldId="277"/>
            <ac:spMk id="74" creationId="{8820E04C-D79D-B209-5243-2B0EA228FAE8}"/>
          </ac:spMkLst>
        </pc:spChg>
        <pc:spChg chg="mod ord">
          <ac:chgData name="Kiira Fröberg" userId="8cc724a2-d252-4c15-b8c0-f13f78bdf9a9" providerId="ADAL" clId="{4AE8DB95-61B6-4EAA-BE40-C8A9A3BDAE6E}" dt="2026-07-16T14:38:05.786" v="22013"/>
          <ac:spMkLst>
            <pc:docMk/>
            <pc:sldMk cId="333296220" sldId="277"/>
            <ac:spMk id="78" creationId="{08AB545B-7C8B-6EFA-7673-549FA2D6F1D0}"/>
          </ac:spMkLst>
        </pc:spChg>
        <pc:spChg chg="mod ord">
          <ac:chgData name="Kiira Fröberg" userId="8cc724a2-d252-4c15-b8c0-f13f78bdf9a9" providerId="ADAL" clId="{4AE8DB95-61B6-4EAA-BE40-C8A9A3BDAE6E}" dt="2026-07-16T14:38:05.787" v="22015"/>
          <ac:spMkLst>
            <pc:docMk/>
            <pc:sldMk cId="333296220" sldId="277"/>
            <ac:spMk id="79" creationId="{F904F4DD-5916-CDC0-A64C-71AFB430CB36}"/>
          </ac:spMkLst>
        </pc:spChg>
        <pc:graphicFrameChg chg="add mod ord">
          <ac:chgData name="Kiira Fröberg" userId="8cc724a2-d252-4c15-b8c0-f13f78bdf9a9" providerId="ADAL" clId="{4AE8DB95-61B6-4EAA-BE40-C8A9A3BDAE6E}" dt="2026-07-16T14:38:05.777" v="21983"/>
          <ac:graphicFrameMkLst>
            <pc:docMk/>
            <pc:sldMk cId="333296220" sldId="277"/>
            <ac:graphicFrameMk id="3" creationId="{9D52451F-A839-884D-0AE5-3FD7EEFC99A1}"/>
          </ac:graphicFrameMkLst>
        </pc:graphicFrameChg>
        <pc:graphicFrameChg chg="mod ord">
          <ac:chgData name="Kiira Fröberg" userId="8cc724a2-d252-4c15-b8c0-f13f78bdf9a9" providerId="ADAL" clId="{4AE8DB95-61B6-4EAA-BE40-C8A9A3BDAE6E}" dt="2026-07-16T14:38:05.757" v="21890"/>
          <ac:graphicFrameMkLst>
            <pc:docMk/>
            <pc:sldMk cId="333296220" sldId="277"/>
            <ac:graphicFrameMk id="5" creationId="{C001D3F1-2FB9-D98F-D9EA-C2A5983A0799}"/>
          </ac:graphicFrameMkLst>
        </pc:graphicFrameChg>
        <pc:graphicFrameChg chg="mod ord">
          <ac:chgData name="Kiira Fröberg" userId="8cc724a2-d252-4c15-b8c0-f13f78bdf9a9" providerId="ADAL" clId="{4AE8DB95-61B6-4EAA-BE40-C8A9A3BDAE6E}" dt="2026-07-16T14:38:05.757" v="21892"/>
          <ac:graphicFrameMkLst>
            <pc:docMk/>
            <pc:sldMk cId="333296220" sldId="277"/>
            <ac:graphicFrameMk id="6" creationId="{219BDE5F-3E54-F4BD-167F-3FD766EDC160}"/>
          </ac:graphicFrameMkLst>
        </pc:graphicFrameChg>
        <pc:graphicFrameChg chg="mod ord">
          <ac:chgData name="Kiira Fröberg" userId="8cc724a2-d252-4c15-b8c0-f13f78bdf9a9" providerId="ADAL" clId="{4AE8DB95-61B6-4EAA-BE40-C8A9A3BDAE6E}" dt="2026-07-16T14:38:05.758" v="21894"/>
          <ac:graphicFrameMkLst>
            <pc:docMk/>
            <pc:sldMk cId="333296220" sldId="277"/>
            <ac:graphicFrameMk id="7" creationId="{B7A6C1A8-7C0C-5418-809C-0DC455470071}"/>
          </ac:graphicFrameMkLst>
        </pc:graphicFrameChg>
        <pc:graphicFrameChg chg="mod">
          <ac:chgData name="Kiira Fröberg" userId="8cc724a2-d252-4c15-b8c0-f13f78bdf9a9" providerId="ADAL" clId="{4AE8DB95-61B6-4EAA-BE40-C8A9A3BDAE6E}" dt="2026-07-16T14:38:05.788" v="22019"/>
          <ac:graphicFrameMkLst>
            <pc:docMk/>
            <pc:sldMk cId="333296220" sldId="277"/>
            <ac:graphicFrameMk id="76" creationId="{D9F09F2F-2D38-FC84-343B-EF4412A28F0F}"/>
          </ac:graphicFrameMkLst>
        </pc:graphicFrameChg>
        <pc:graphicFrameChg chg="add del mod ord">
          <ac:chgData name="Kiira Fröberg" userId="8cc724a2-d252-4c15-b8c0-f13f78bdf9a9" providerId="ADAL" clId="{4AE8DB95-61B6-4EAA-BE40-C8A9A3BDAE6E}" dt="2026-07-16T14:38:05.740" v="21881"/>
          <ac:graphicFrameMkLst>
            <pc:docMk/>
            <pc:sldMk cId="333296220" sldId="277"/>
            <ac:graphicFrameMk id="77" creationId="{D0843F36-A503-6EBC-C428-E590292B8FCD}"/>
          </ac:graphicFrameMkLst>
        </pc:graphicFrameChg>
        <pc:picChg chg="mod ord">
          <ac:chgData name="Kiira Fröberg" userId="8cc724a2-d252-4c15-b8c0-f13f78bdf9a9" providerId="ADAL" clId="{4AE8DB95-61B6-4EAA-BE40-C8A9A3BDAE6E}" dt="2026-07-16T14:38:05.763" v="21911"/>
          <ac:picMkLst>
            <pc:docMk/>
            <pc:sldMk cId="333296220" sldId="277"/>
            <ac:picMk id="16" creationId="{D29F8714-E3BF-ECBE-A5AF-968F069C5E0B}"/>
          </ac:picMkLst>
        </pc:picChg>
        <pc:picChg chg="mod ord">
          <ac:chgData name="Kiira Fröberg" userId="8cc724a2-d252-4c15-b8c0-f13f78bdf9a9" providerId="ADAL" clId="{4AE8DB95-61B6-4EAA-BE40-C8A9A3BDAE6E}" dt="2026-07-16T14:38:05.764" v="21913"/>
          <ac:picMkLst>
            <pc:docMk/>
            <pc:sldMk cId="333296220" sldId="277"/>
            <ac:picMk id="17" creationId="{69EF727E-CF7C-A054-7283-9C39F7951680}"/>
          </ac:picMkLst>
        </pc:picChg>
        <pc:picChg chg="mod ord">
          <ac:chgData name="Kiira Fröberg" userId="8cc724a2-d252-4c15-b8c0-f13f78bdf9a9" providerId="ADAL" clId="{4AE8DB95-61B6-4EAA-BE40-C8A9A3BDAE6E}" dt="2026-07-16T14:38:05.764" v="21915"/>
          <ac:picMkLst>
            <pc:docMk/>
            <pc:sldMk cId="333296220" sldId="277"/>
            <ac:picMk id="18" creationId="{6F578DA5-3C32-D84D-5718-C98BC417729F}"/>
          </ac:picMkLst>
        </pc:picChg>
        <pc:picChg chg="mod ord">
          <ac:chgData name="Kiira Fröberg" userId="8cc724a2-d252-4c15-b8c0-f13f78bdf9a9" providerId="ADAL" clId="{4AE8DB95-61B6-4EAA-BE40-C8A9A3BDAE6E}" dt="2026-07-16T14:38:05.765" v="21917"/>
          <ac:picMkLst>
            <pc:docMk/>
            <pc:sldMk cId="333296220" sldId="277"/>
            <ac:picMk id="19" creationId="{F3355030-6A4D-4E3F-9517-1853CCCE6B19}"/>
          </ac:picMkLst>
        </pc:picChg>
        <pc:picChg chg="mod ord">
          <ac:chgData name="Kiira Fröberg" userId="8cc724a2-d252-4c15-b8c0-f13f78bdf9a9" providerId="ADAL" clId="{4AE8DB95-61B6-4EAA-BE40-C8A9A3BDAE6E}" dt="2026-07-16T14:38:05.765" v="21919"/>
          <ac:picMkLst>
            <pc:docMk/>
            <pc:sldMk cId="333296220" sldId="277"/>
            <ac:picMk id="20" creationId="{4DFE15A1-3B40-8FC7-F183-80D575B6B0FA}"/>
          </ac:picMkLst>
        </pc:picChg>
        <pc:picChg chg="mod ord">
          <ac:chgData name="Kiira Fröberg" userId="8cc724a2-d252-4c15-b8c0-f13f78bdf9a9" providerId="ADAL" clId="{4AE8DB95-61B6-4EAA-BE40-C8A9A3BDAE6E}" dt="2026-07-16T14:38:05.766" v="21921"/>
          <ac:picMkLst>
            <pc:docMk/>
            <pc:sldMk cId="333296220" sldId="277"/>
            <ac:picMk id="21" creationId="{C9BF35E6-DDA2-0FD2-0427-E40EB35EB108}"/>
          </ac:picMkLst>
        </pc:picChg>
        <pc:picChg chg="mod ord">
          <ac:chgData name="Kiira Fröberg" userId="8cc724a2-d252-4c15-b8c0-f13f78bdf9a9" providerId="ADAL" clId="{4AE8DB95-61B6-4EAA-BE40-C8A9A3BDAE6E}" dt="2026-07-16T14:38:05.767" v="21923"/>
          <ac:picMkLst>
            <pc:docMk/>
            <pc:sldMk cId="333296220" sldId="277"/>
            <ac:picMk id="22" creationId="{53BB66C8-C97E-DD97-1BFD-1487E9C75A16}"/>
          </ac:picMkLst>
        </pc:picChg>
        <pc:picChg chg="mod ord">
          <ac:chgData name="Kiira Fröberg" userId="8cc724a2-d252-4c15-b8c0-f13f78bdf9a9" providerId="ADAL" clId="{4AE8DB95-61B6-4EAA-BE40-C8A9A3BDAE6E}" dt="2026-07-16T14:38:05.767" v="21925"/>
          <ac:picMkLst>
            <pc:docMk/>
            <pc:sldMk cId="333296220" sldId="277"/>
            <ac:picMk id="23" creationId="{413059AE-349D-58F5-E746-A7FE4CF89F9C}"/>
          </ac:picMkLst>
        </pc:picChg>
        <pc:picChg chg="mod ord">
          <ac:chgData name="Kiira Fröberg" userId="8cc724a2-d252-4c15-b8c0-f13f78bdf9a9" providerId="ADAL" clId="{4AE8DB95-61B6-4EAA-BE40-C8A9A3BDAE6E}" dt="2026-07-16T14:38:05.775" v="21971"/>
          <ac:picMkLst>
            <pc:docMk/>
            <pc:sldMk cId="333296220" sldId="277"/>
            <ac:picMk id="46" creationId="{E72BC4E9-85A1-8C55-DDE8-02226B3E50EB}"/>
          </ac:picMkLst>
        </pc:picChg>
        <pc:cxnChg chg="mod ord">
          <ac:chgData name="Kiira Fröberg" userId="8cc724a2-d252-4c15-b8c0-f13f78bdf9a9" providerId="ADAL" clId="{4AE8DB95-61B6-4EAA-BE40-C8A9A3BDAE6E}" dt="2026-07-16T14:38:05.775" v="21973"/>
          <ac:cxnSpMkLst>
            <pc:docMk/>
            <pc:sldMk cId="333296220" sldId="277"/>
            <ac:cxnSpMk id="47" creationId="{6CD62313-6B8D-7498-D24C-55E5C28C4649}"/>
          </ac:cxnSpMkLst>
        </pc:cxnChg>
        <pc:cxnChg chg="mod ord">
          <ac:chgData name="Kiira Fröberg" userId="8cc724a2-d252-4c15-b8c0-f13f78bdf9a9" providerId="ADAL" clId="{4AE8DB95-61B6-4EAA-BE40-C8A9A3BDAE6E}" dt="2026-07-16T14:38:05.775" v="21975"/>
          <ac:cxnSpMkLst>
            <pc:docMk/>
            <pc:sldMk cId="333296220" sldId="277"/>
            <ac:cxnSpMk id="48" creationId="{FC8F371B-197A-7CD0-5E26-9C67491194C7}"/>
          </ac:cxnSpMkLst>
        </pc:cxnChg>
      </pc:sldChg>
      <pc:sldChg chg="addSp delSp modSp mod">
        <pc:chgData name="Kiira Fröberg" userId="8cc724a2-d252-4c15-b8c0-f13f78bdf9a9" providerId="ADAL" clId="{4AE8DB95-61B6-4EAA-BE40-C8A9A3BDAE6E}" dt="2026-07-16T14:37:04.884" v="21626"/>
        <pc:sldMkLst>
          <pc:docMk/>
          <pc:sldMk cId="88732684" sldId="278"/>
        </pc:sldMkLst>
        <pc:spChg chg="add del mod modVis">
          <ac:chgData name="Kiira Fröberg" userId="8cc724a2-d252-4c15-b8c0-f13f78bdf9a9" providerId="ADAL" clId="{4AE8DB95-61B6-4EAA-BE40-C8A9A3BDAE6E}" dt="2026-07-16T14:36:21.888" v="21464"/>
          <ac:spMkLst>
            <pc:docMk/>
            <pc:sldMk cId="88732684" sldId="278"/>
            <ac:spMk id="2" creationId="{7C089A0C-3DF7-9E5F-24D1-9994F4BB1DC8}"/>
          </ac:spMkLst>
        </pc:spChg>
        <pc:spChg chg="mod ord">
          <ac:chgData name="Kiira Fröberg" userId="8cc724a2-d252-4c15-b8c0-f13f78bdf9a9" providerId="ADAL" clId="{4AE8DB95-61B6-4EAA-BE40-C8A9A3BDAE6E}" dt="2026-07-16T14:37:04.860" v="21512"/>
          <ac:spMkLst>
            <pc:docMk/>
            <pc:sldMk cId="88732684" sldId="278"/>
            <ac:spMk id="4" creationId="{6527BA6D-BBAB-5761-3BCB-2C6B82B6F45C}"/>
          </ac:spMkLst>
        </pc:spChg>
        <pc:spChg chg="mod ord">
          <ac:chgData name="Kiira Fröberg" userId="8cc724a2-d252-4c15-b8c0-f13f78bdf9a9" providerId="ADAL" clId="{4AE8DB95-61B6-4EAA-BE40-C8A9A3BDAE6E}" dt="2026-07-16T14:37:04.862" v="21518"/>
          <ac:spMkLst>
            <pc:docMk/>
            <pc:sldMk cId="88732684" sldId="278"/>
            <ac:spMk id="7" creationId="{ABF00887-5C0F-1597-963C-9C0B1409017A}"/>
          </ac:spMkLst>
        </pc:spChg>
        <pc:spChg chg="mod ord">
          <ac:chgData name="Kiira Fröberg" userId="8cc724a2-d252-4c15-b8c0-f13f78bdf9a9" providerId="ADAL" clId="{4AE8DB95-61B6-4EAA-BE40-C8A9A3BDAE6E}" dt="2026-07-16T14:37:04.862" v="21520"/>
          <ac:spMkLst>
            <pc:docMk/>
            <pc:sldMk cId="88732684" sldId="278"/>
            <ac:spMk id="8" creationId="{EEAB8A00-49FC-C3FA-628B-255D0110C9D6}"/>
          </ac:spMkLst>
        </pc:spChg>
        <pc:spChg chg="mod ord">
          <ac:chgData name="Kiira Fröberg" userId="8cc724a2-d252-4c15-b8c0-f13f78bdf9a9" providerId="ADAL" clId="{4AE8DB95-61B6-4EAA-BE40-C8A9A3BDAE6E}" dt="2026-07-16T14:37:04.863" v="21522"/>
          <ac:spMkLst>
            <pc:docMk/>
            <pc:sldMk cId="88732684" sldId="278"/>
            <ac:spMk id="9" creationId="{25C7EA8D-2916-70DF-9E6A-66181ACB1FBE}"/>
          </ac:spMkLst>
        </pc:spChg>
        <pc:spChg chg="mod ord">
          <ac:chgData name="Kiira Fröberg" userId="8cc724a2-d252-4c15-b8c0-f13f78bdf9a9" providerId="ADAL" clId="{4AE8DB95-61B6-4EAA-BE40-C8A9A3BDAE6E}" dt="2026-07-16T14:37:04.864" v="21524"/>
          <ac:spMkLst>
            <pc:docMk/>
            <pc:sldMk cId="88732684" sldId="278"/>
            <ac:spMk id="10" creationId="{DFCC8437-E4EA-FA54-D45B-31383AADBA01}"/>
          </ac:spMkLst>
        </pc:spChg>
        <pc:spChg chg="mod">
          <ac:chgData name="Kiira Fröberg" userId="8cc724a2-d252-4c15-b8c0-f13f78bdf9a9" providerId="ADAL" clId="{4AE8DB95-61B6-4EAA-BE40-C8A9A3BDAE6E}" dt="2026-07-16T14:37:04.864" v="21525"/>
          <ac:spMkLst>
            <pc:docMk/>
            <pc:sldMk cId="88732684" sldId="278"/>
            <ac:spMk id="11" creationId="{52CBE2CF-5991-96A8-73A2-CD58923157C6}"/>
          </ac:spMkLst>
        </pc:spChg>
        <pc:spChg chg="mod ord">
          <ac:chgData name="Kiira Fröberg" userId="8cc724a2-d252-4c15-b8c0-f13f78bdf9a9" providerId="ADAL" clId="{4AE8DB95-61B6-4EAA-BE40-C8A9A3BDAE6E}" dt="2026-07-16T14:37:04.865" v="21527"/>
          <ac:spMkLst>
            <pc:docMk/>
            <pc:sldMk cId="88732684" sldId="278"/>
            <ac:spMk id="12" creationId="{C756DB7E-56CD-1FC6-777C-3EC9B7E023D4}"/>
          </ac:spMkLst>
        </pc:spChg>
        <pc:spChg chg="mod ord">
          <ac:chgData name="Kiira Fröberg" userId="8cc724a2-d252-4c15-b8c0-f13f78bdf9a9" providerId="ADAL" clId="{4AE8DB95-61B6-4EAA-BE40-C8A9A3BDAE6E}" dt="2026-07-16T14:37:04.866" v="21529"/>
          <ac:spMkLst>
            <pc:docMk/>
            <pc:sldMk cId="88732684" sldId="278"/>
            <ac:spMk id="13" creationId="{1ABE0998-B7D1-797B-F1A0-4A766BBEB71C}"/>
          </ac:spMkLst>
        </pc:spChg>
        <pc:spChg chg="mod ord">
          <ac:chgData name="Kiira Fröberg" userId="8cc724a2-d252-4c15-b8c0-f13f78bdf9a9" providerId="ADAL" clId="{4AE8DB95-61B6-4EAA-BE40-C8A9A3BDAE6E}" dt="2026-07-16T14:37:04.866" v="21531"/>
          <ac:spMkLst>
            <pc:docMk/>
            <pc:sldMk cId="88732684" sldId="278"/>
            <ac:spMk id="14" creationId="{1AD05861-A6D2-132D-5A31-6E37E817E5F9}"/>
          </ac:spMkLst>
        </pc:spChg>
        <pc:spChg chg="mod ord">
          <ac:chgData name="Kiira Fröberg" userId="8cc724a2-d252-4c15-b8c0-f13f78bdf9a9" providerId="ADAL" clId="{4AE8DB95-61B6-4EAA-BE40-C8A9A3BDAE6E}" dt="2026-07-16T14:37:04.868" v="21549"/>
          <ac:spMkLst>
            <pc:docMk/>
            <pc:sldMk cId="88732684" sldId="278"/>
            <ac:spMk id="23" creationId="{F068F42E-0D7B-03FE-2708-D7583AA79448}"/>
          </ac:spMkLst>
        </pc:spChg>
        <pc:spChg chg="mod ord">
          <ac:chgData name="Kiira Fröberg" userId="8cc724a2-d252-4c15-b8c0-f13f78bdf9a9" providerId="ADAL" clId="{4AE8DB95-61B6-4EAA-BE40-C8A9A3BDAE6E}" dt="2026-07-16T14:37:04.869" v="21551"/>
          <ac:spMkLst>
            <pc:docMk/>
            <pc:sldMk cId="88732684" sldId="278"/>
            <ac:spMk id="24" creationId="{B7C700ED-6196-D019-EAA1-FAABB8960A41}"/>
          </ac:spMkLst>
        </pc:spChg>
        <pc:spChg chg="mod ord">
          <ac:chgData name="Kiira Fröberg" userId="8cc724a2-d252-4c15-b8c0-f13f78bdf9a9" providerId="ADAL" clId="{4AE8DB95-61B6-4EAA-BE40-C8A9A3BDAE6E}" dt="2026-07-16T14:37:04.869" v="21553"/>
          <ac:spMkLst>
            <pc:docMk/>
            <pc:sldMk cId="88732684" sldId="278"/>
            <ac:spMk id="25" creationId="{5C478FAF-54A2-ADF9-6613-9DA3FDC1642F}"/>
          </ac:spMkLst>
        </pc:spChg>
        <pc:spChg chg="mod ord">
          <ac:chgData name="Kiira Fröberg" userId="8cc724a2-d252-4c15-b8c0-f13f78bdf9a9" providerId="ADAL" clId="{4AE8DB95-61B6-4EAA-BE40-C8A9A3BDAE6E}" dt="2026-07-16T14:37:04.869" v="21555"/>
          <ac:spMkLst>
            <pc:docMk/>
            <pc:sldMk cId="88732684" sldId="278"/>
            <ac:spMk id="26" creationId="{511C1F05-D939-FA4A-C7FC-7A0D4708ACE5}"/>
          </ac:spMkLst>
        </pc:spChg>
        <pc:spChg chg="mod ord">
          <ac:chgData name="Kiira Fröberg" userId="8cc724a2-d252-4c15-b8c0-f13f78bdf9a9" providerId="ADAL" clId="{4AE8DB95-61B6-4EAA-BE40-C8A9A3BDAE6E}" dt="2026-07-16T14:37:04.870" v="21557"/>
          <ac:spMkLst>
            <pc:docMk/>
            <pc:sldMk cId="88732684" sldId="278"/>
            <ac:spMk id="27" creationId="{7B9F6739-A279-D8AC-DA5E-395F87845330}"/>
          </ac:spMkLst>
        </pc:spChg>
        <pc:spChg chg="mod ord">
          <ac:chgData name="Kiira Fröberg" userId="8cc724a2-d252-4c15-b8c0-f13f78bdf9a9" providerId="ADAL" clId="{4AE8DB95-61B6-4EAA-BE40-C8A9A3BDAE6E}" dt="2026-07-16T14:37:04.870" v="21559"/>
          <ac:spMkLst>
            <pc:docMk/>
            <pc:sldMk cId="88732684" sldId="278"/>
            <ac:spMk id="28" creationId="{A70CDC1B-1FB2-8D11-CA7A-8C6356AB95FC}"/>
          </ac:spMkLst>
        </pc:spChg>
        <pc:spChg chg="mod ord">
          <ac:chgData name="Kiira Fröberg" userId="8cc724a2-d252-4c15-b8c0-f13f78bdf9a9" providerId="ADAL" clId="{4AE8DB95-61B6-4EAA-BE40-C8A9A3BDAE6E}" dt="2026-07-16T14:37:04.871" v="21561"/>
          <ac:spMkLst>
            <pc:docMk/>
            <pc:sldMk cId="88732684" sldId="278"/>
            <ac:spMk id="29" creationId="{6B5E000C-36E5-6231-C08F-C66F4C9E0F4B}"/>
          </ac:spMkLst>
        </pc:spChg>
        <pc:spChg chg="mod ord">
          <ac:chgData name="Kiira Fröberg" userId="8cc724a2-d252-4c15-b8c0-f13f78bdf9a9" providerId="ADAL" clId="{4AE8DB95-61B6-4EAA-BE40-C8A9A3BDAE6E}" dt="2026-07-16T14:37:04.871" v="21563"/>
          <ac:spMkLst>
            <pc:docMk/>
            <pc:sldMk cId="88732684" sldId="278"/>
            <ac:spMk id="30" creationId="{5F5DAB38-64B8-BE63-1259-38629AA6BBF4}"/>
          </ac:spMkLst>
        </pc:spChg>
        <pc:spChg chg="mod ord">
          <ac:chgData name="Kiira Fröberg" userId="8cc724a2-d252-4c15-b8c0-f13f78bdf9a9" providerId="ADAL" clId="{4AE8DB95-61B6-4EAA-BE40-C8A9A3BDAE6E}" dt="2026-07-16T14:37:04.871" v="21565"/>
          <ac:spMkLst>
            <pc:docMk/>
            <pc:sldMk cId="88732684" sldId="278"/>
            <ac:spMk id="31" creationId="{AE7CAF22-9388-7AB5-8D2B-75291ED931D7}"/>
          </ac:spMkLst>
        </pc:spChg>
        <pc:spChg chg="mod ord">
          <ac:chgData name="Kiira Fröberg" userId="8cc724a2-d252-4c15-b8c0-f13f78bdf9a9" providerId="ADAL" clId="{4AE8DB95-61B6-4EAA-BE40-C8A9A3BDAE6E}" dt="2026-07-16T14:37:04.872" v="21567"/>
          <ac:spMkLst>
            <pc:docMk/>
            <pc:sldMk cId="88732684" sldId="278"/>
            <ac:spMk id="32" creationId="{4B8BCEC1-4FCD-FB79-9675-B3AA6BF7968A}"/>
          </ac:spMkLst>
        </pc:spChg>
        <pc:spChg chg="mod ord">
          <ac:chgData name="Kiira Fröberg" userId="8cc724a2-d252-4c15-b8c0-f13f78bdf9a9" providerId="ADAL" clId="{4AE8DB95-61B6-4EAA-BE40-C8A9A3BDAE6E}" dt="2026-07-16T14:37:04.872" v="21569"/>
          <ac:spMkLst>
            <pc:docMk/>
            <pc:sldMk cId="88732684" sldId="278"/>
            <ac:spMk id="33" creationId="{59214BC8-C734-3F41-FADB-4F5075AD3D62}"/>
          </ac:spMkLst>
        </pc:spChg>
        <pc:spChg chg="mod ord">
          <ac:chgData name="Kiira Fröberg" userId="8cc724a2-d252-4c15-b8c0-f13f78bdf9a9" providerId="ADAL" clId="{4AE8DB95-61B6-4EAA-BE40-C8A9A3BDAE6E}" dt="2026-07-16T14:37:04.872" v="21571"/>
          <ac:spMkLst>
            <pc:docMk/>
            <pc:sldMk cId="88732684" sldId="278"/>
            <ac:spMk id="34" creationId="{CF858A7B-42EC-2350-467F-29916072FF94}"/>
          </ac:spMkLst>
        </pc:spChg>
        <pc:spChg chg="mod ord">
          <ac:chgData name="Kiira Fröberg" userId="8cc724a2-d252-4c15-b8c0-f13f78bdf9a9" providerId="ADAL" clId="{4AE8DB95-61B6-4EAA-BE40-C8A9A3BDAE6E}" dt="2026-07-16T14:37:04.872" v="21573"/>
          <ac:spMkLst>
            <pc:docMk/>
            <pc:sldMk cId="88732684" sldId="278"/>
            <ac:spMk id="35" creationId="{58022CB7-7184-041E-446E-8D596932B5EB}"/>
          </ac:spMkLst>
        </pc:spChg>
        <pc:spChg chg="mod ord">
          <ac:chgData name="Kiira Fröberg" userId="8cc724a2-d252-4c15-b8c0-f13f78bdf9a9" providerId="ADAL" clId="{4AE8DB95-61B6-4EAA-BE40-C8A9A3BDAE6E}" dt="2026-07-16T14:37:04.873" v="21575"/>
          <ac:spMkLst>
            <pc:docMk/>
            <pc:sldMk cId="88732684" sldId="278"/>
            <ac:spMk id="36" creationId="{2EF794FA-A4AE-C0FE-CCE0-A17EBB272C15}"/>
          </ac:spMkLst>
        </pc:spChg>
        <pc:spChg chg="mod ord">
          <ac:chgData name="Kiira Fröberg" userId="8cc724a2-d252-4c15-b8c0-f13f78bdf9a9" providerId="ADAL" clId="{4AE8DB95-61B6-4EAA-BE40-C8A9A3BDAE6E}" dt="2026-07-16T14:37:04.874" v="21583"/>
          <ac:spMkLst>
            <pc:docMk/>
            <pc:sldMk cId="88732684" sldId="278"/>
            <ac:spMk id="40" creationId="{5E3EC011-F815-00CD-5FF2-98EBC3B3BB57}"/>
          </ac:spMkLst>
        </pc:spChg>
        <pc:spChg chg="mod ord">
          <ac:chgData name="Kiira Fröberg" userId="8cc724a2-d252-4c15-b8c0-f13f78bdf9a9" providerId="ADAL" clId="{4AE8DB95-61B6-4EAA-BE40-C8A9A3BDAE6E}" dt="2026-07-16T14:37:04.874" v="21585"/>
          <ac:spMkLst>
            <pc:docMk/>
            <pc:sldMk cId="88732684" sldId="278"/>
            <ac:spMk id="41" creationId="{DD1CA3A2-0082-0B01-5268-7FA7BB196FEF}"/>
          </ac:spMkLst>
        </pc:spChg>
        <pc:spChg chg="mod ord">
          <ac:chgData name="Kiira Fröberg" userId="8cc724a2-d252-4c15-b8c0-f13f78bdf9a9" providerId="ADAL" clId="{4AE8DB95-61B6-4EAA-BE40-C8A9A3BDAE6E}" dt="2026-07-16T14:37:04.875" v="21589"/>
          <ac:spMkLst>
            <pc:docMk/>
            <pc:sldMk cId="88732684" sldId="278"/>
            <ac:spMk id="43" creationId="{99971245-CF6A-5F0B-2F54-10AFEBE55D25}"/>
          </ac:spMkLst>
        </pc:spChg>
        <pc:spChg chg="mod ord">
          <ac:chgData name="Kiira Fröberg" userId="8cc724a2-d252-4c15-b8c0-f13f78bdf9a9" providerId="ADAL" clId="{4AE8DB95-61B6-4EAA-BE40-C8A9A3BDAE6E}" dt="2026-07-16T14:37:04.875" v="21591"/>
          <ac:spMkLst>
            <pc:docMk/>
            <pc:sldMk cId="88732684" sldId="278"/>
            <ac:spMk id="44" creationId="{74EB9538-C994-B7C7-D00B-77570EF9A33B}"/>
          </ac:spMkLst>
        </pc:spChg>
        <pc:spChg chg="mod ord">
          <ac:chgData name="Kiira Fröberg" userId="8cc724a2-d252-4c15-b8c0-f13f78bdf9a9" providerId="ADAL" clId="{4AE8DB95-61B6-4EAA-BE40-C8A9A3BDAE6E}" dt="2026-07-16T14:37:04.875" v="21593"/>
          <ac:spMkLst>
            <pc:docMk/>
            <pc:sldMk cId="88732684" sldId="278"/>
            <ac:spMk id="45" creationId="{16087A7F-17CE-78F9-B83E-78DCAFF3FA62}"/>
          </ac:spMkLst>
        </pc:spChg>
        <pc:spChg chg="mod ord">
          <ac:chgData name="Kiira Fröberg" userId="8cc724a2-d252-4c15-b8c0-f13f78bdf9a9" providerId="ADAL" clId="{4AE8DB95-61B6-4EAA-BE40-C8A9A3BDAE6E}" dt="2026-07-16T14:37:04.875" v="21595"/>
          <ac:spMkLst>
            <pc:docMk/>
            <pc:sldMk cId="88732684" sldId="278"/>
            <ac:spMk id="46" creationId="{A1A51928-8A20-305C-4BC7-65316569969D}"/>
          </ac:spMkLst>
        </pc:spChg>
        <pc:spChg chg="mod ord">
          <ac:chgData name="Kiira Fröberg" userId="8cc724a2-d252-4c15-b8c0-f13f78bdf9a9" providerId="ADAL" clId="{4AE8DB95-61B6-4EAA-BE40-C8A9A3BDAE6E}" dt="2026-07-16T14:37:04.876" v="21597"/>
          <ac:spMkLst>
            <pc:docMk/>
            <pc:sldMk cId="88732684" sldId="278"/>
            <ac:spMk id="47" creationId="{ED90A950-9FED-E500-491E-5ED60A43C835}"/>
          </ac:spMkLst>
        </pc:spChg>
        <pc:spChg chg="mod ord">
          <ac:chgData name="Kiira Fröberg" userId="8cc724a2-d252-4c15-b8c0-f13f78bdf9a9" providerId="ADAL" clId="{4AE8DB95-61B6-4EAA-BE40-C8A9A3BDAE6E}" dt="2026-07-16T14:37:04.876" v="21599"/>
          <ac:spMkLst>
            <pc:docMk/>
            <pc:sldMk cId="88732684" sldId="278"/>
            <ac:spMk id="48" creationId="{15FC1CFD-8503-499D-53DE-9E7FED0B9618}"/>
          </ac:spMkLst>
        </pc:spChg>
        <pc:spChg chg="mod">
          <ac:chgData name="Kiira Fröberg" userId="8cc724a2-d252-4c15-b8c0-f13f78bdf9a9" providerId="ADAL" clId="{4AE8DB95-61B6-4EAA-BE40-C8A9A3BDAE6E}" dt="2026-07-16T14:37:04.877" v="21602"/>
          <ac:spMkLst>
            <pc:docMk/>
            <pc:sldMk cId="88732684" sldId="278"/>
            <ac:spMk id="50" creationId="{43A4CA12-C2E4-08AE-6D1C-D3FD83068E02}"/>
          </ac:spMkLst>
        </pc:spChg>
        <pc:spChg chg="mod">
          <ac:chgData name="Kiira Fröberg" userId="8cc724a2-d252-4c15-b8c0-f13f78bdf9a9" providerId="ADAL" clId="{4AE8DB95-61B6-4EAA-BE40-C8A9A3BDAE6E}" dt="2026-07-16T14:37:04.877" v="21603"/>
          <ac:spMkLst>
            <pc:docMk/>
            <pc:sldMk cId="88732684" sldId="278"/>
            <ac:spMk id="51" creationId="{CAED1B80-3497-B73C-3F84-80AF6E830B0F}"/>
          </ac:spMkLst>
        </pc:spChg>
        <pc:spChg chg="mod">
          <ac:chgData name="Kiira Fröberg" userId="8cc724a2-d252-4c15-b8c0-f13f78bdf9a9" providerId="ADAL" clId="{4AE8DB95-61B6-4EAA-BE40-C8A9A3BDAE6E}" dt="2026-07-16T14:37:04.877" v="21604"/>
          <ac:spMkLst>
            <pc:docMk/>
            <pc:sldMk cId="88732684" sldId="278"/>
            <ac:spMk id="52" creationId="{512C1341-40D1-C488-A211-E991504E47F5}"/>
          </ac:spMkLst>
        </pc:spChg>
        <pc:spChg chg="mod">
          <ac:chgData name="Kiira Fröberg" userId="8cc724a2-d252-4c15-b8c0-f13f78bdf9a9" providerId="ADAL" clId="{4AE8DB95-61B6-4EAA-BE40-C8A9A3BDAE6E}" dt="2026-07-16T14:37:04.882" v="21616"/>
          <ac:spMkLst>
            <pc:docMk/>
            <pc:sldMk cId="88732684" sldId="278"/>
            <ac:spMk id="53" creationId="{27CE5BAB-EC69-4CF8-0E85-692F6E3BAD44}"/>
          </ac:spMkLst>
        </pc:spChg>
        <pc:spChg chg="mod">
          <ac:chgData name="Kiira Fröberg" userId="8cc724a2-d252-4c15-b8c0-f13f78bdf9a9" providerId="ADAL" clId="{4AE8DB95-61B6-4EAA-BE40-C8A9A3BDAE6E}" dt="2026-07-16T14:37:04.878" v="21605"/>
          <ac:spMkLst>
            <pc:docMk/>
            <pc:sldMk cId="88732684" sldId="278"/>
            <ac:spMk id="54" creationId="{410FDD0A-ADF3-2AC4-664B-444873B2555E}"/>
          </ac:spMkLst>
        </pc:spChg>
        <pc:spChg chg="mod">
          <ac:chgData name="Kiira Fröberg" userId="8cc724a2-d252-4c15-b8c0-f13f78bdf9a9" providerId="ADAL" clId="{4AE8DB95-61B6-4EAA-BE40-C8A9A3BDAE6E}" dt="2026-07-16T14:37:04.878" v="21606"/>
          <ac:spMkLst>
            <pc:docMk/>
            <pc:sldMk cId="88732684" sldId="278"/>
            <ac:spMk id="55" creationId="{34D69ACA-51DF-E7E0-F4FF-BD32EC9147DA}"/>
          </ac:spMkLst>
        </pc:spChg>
        <pc:spChg chg="mod">
          <ac:chgData name="Kiira Fröberg" userId="8cc724a2-d252-4c15-b8c0-f13f78bdf9a9" providerId="ADAL" clId="{4AE8DB95-61B6-4EAA-BE40-C8A9A3BDAE6E}" dt="2026-07-16T14:37:04.882" v="21615"/>
          <ac:spMkLst>
            <pc:docMk/>
            <pc:sldMk cId="88732684" sldId="278"/>
            <ac:spMk id="56" creationId="{636491D9-3F02-4728-60F3-F5F027B2A267}"/>
          </ac:spMkLst>
        </pc:spChg>
        <pc:spChg chg="mod">
          <ac:chgData name="Kiira Fröberg" userId="8cc724a2-d252-4c15-b8c0-f13f78bdf9a9" providerId="ADAL" clId="{4AE8DB95-61B6-4EAA-BE40-C8A9A3BDAE6E}" dt="2026-07-16T14:37:04.879" v="21609"/>
          <ac:spMkLst>
            <pc:docMk/>
            <pc:sldMk cId="88732684" sldId="278"/>
            <ac:spMk id="57" creationId="{70A1451D-4DF0-416E-7FCC-95DC6E141354}"/>
          </ac:spMkLst>
        </pc:spChg>
        <pc:spChg chg="mod">
          <ac:chgData name="Kiira Fröberg" userId="8cc724a2-d252-4c15-b8c0-f13f78bdf9a9" providerId="ADAL" clId="{4AE8DB95-61B6-4EAA-BE40-C8A9A3BDAE6E}" dt="2026-07-16T14:37:04.880" v="21610"/>
          <ac:spMkLst>
            <pc:docMk/>
            <pc:sldMk cId="88732684" sldId="278"/>
            <ac:spMk id="58" creationId="{726D10AF-ACF4-F36C-EEB6-90D2EACAFA41}"/>
          </ac:spMkLst>
        </pc:spChg>
        <pc:spChg chg="mod">
          <ac:chgData name="Kiira Fröberg" userId="8cc724a2-d252-4c15-b8c0-f13f78bdf9a9" providerId="ADAL" clId="{4AE8DB95-61B6-4EAA-BE40-C8A9A3BDAE6E}" dt="2026-07-16T14:37:04.881" v="21611"/>
          <ac:spMkLst>
            <pc:docMk/>
            <pc:sldMk cId="88732684" sldId="278"/>
            <ac:spMk id="59" creationId="{061F75D5-BC6A-2C4B-7D3B-70516D9ACB52}"/>
          </ac:spMkLst>
        </pc:spChg>
        <pc:spChg chg="mod">
          <ac:chgData name="Kiira Fröberg" userId="8cc724a2-d252-4c15-b8c0-f13f78bdf9a9" providerId="ADAL" clId="{4AE8DB95-61B6-4EAA-BE40-C8A9A3BDAE6E}" dt="2026-07-16T14:37:04.881" v="21612"/>
          <ac:spMkLst>
            <pc:docMk/>
            <pc:sldMk cId="88732684" sldId="278"/>
            <ac:spMk id="60" creationId="{ECF9FEA0-FE06-0861-1A21-A6E3C4D87033}"/>
          </ac:spMkLst>
        </pc:spChg>
        <pc:spChg chg="mod">
          <ac:chgData name="Kiira Fröberg" userId="8cc724a2-d252-4c15-b8c0-f13f78bdf9a9" providerId="ADAL" clId="{4AE8DB95-61B6-4EAA-BE40-C8A9A3BDAE6E}" dt="2026-07-16T14:37:04.881" v="21613"/>
          <ac:spMkLst>
            <pc:docMk/>
            <pc:sldMk cId="88732684" sldId="278"/>
            <ac:spMk id="61" creationId="{20431F0A-FF69-D61E-F5E7-9A5F1BCEED71}"/>
          </ac:spMkLst>
        </pc:spChg>
        <pc:spChg chg="mod">
          <ac:chgData name="Kiira Fröberg" userId="8cc724a2-d252-4c15-b8c0-f13f78bdf9a9" providerId="ADAL" clId="{4AE8DB95-61B6-4EAA-BE40-C8A9A3BDAE6E}" dt="2026-07-16T14:37:04.881" v="21614"/>
          <ac:spMkLst>
            <pc:docMk/>
            <pc:sldMk cId="88732684" sldId="278"/>
            <ac:spMk id="62" creationId="{A21294D2-8DA4-FB82-F5A8-43F42584C881}"/>
          </ac:spMkLst>
        </pc:spChg>
        <pc:spChg chg="mod ord">
          <ac:chgData name="Kiira Fröberg" userId="8cc724a2-d252-4c15-b8c0-f13f78bdf9a9" providerId="ADAL" clId="{4AE8DB95-61B6-4EAA-BE40-C8A9A3BDAE6E}" dt="2026-07-16T14:37:04.883" v="21618"/>
          <ac:spMkLst>
            <pc:docMk/>
            <pc:sldMk cId="88732684" sldId="278"/>
            <ac:spMk id="63" creationId="{AE7C6DC4-087A-A06A-A11E-252F10907546}"/>
          </ac:spMkLst>
        </pc:spChg>
        <pc:spChg chg="mod">
          <ac:chgData name="Kiira Fröberg" userId="8cc724a2-d252-4c15-b8c0-f13f78bdf9a9" providerId="ADAL" clId="{4AE8DB95-61B6-4EAA-BE40-C8A9A3BDAE6E}" dt="2026-07-16T14:37:04.878" v="21607"/>
          <ac:spMkLst>
            <pc:docMk/>
            <pc:sldMk cId="88732684" sldId="278"/>
            <ac:spMk id="64" creationId="{D4D010D2-3545-6A71-F8F0-871EE3F61949}"/>
          </ac:spMkLst>
        </pc:spChg>
        <pc:spChg chg="mod">
          <ac:chgData name="Kiira Fröberg" userId="8cc724a2-d252-4c15-b8c0-f13f78bdf9a9" providerId="ADAL" clId="{4AE8DB95-61B6-4EAA-BE40-C8A9A3BDAE6E}" dt="2026-07-16T14:37:04.879" v="21608"/>
          <ac:spMkLst>
            <pc:docMk/>
            <pc:sldMk cId="88732684" sldId="278"/>
            <ac:spMk id="65" creationId="{D0E48A1A-667D-27DC-7A0A-1EEB6091A6CD}"/>
          </ac:spMkLst>
        </pc:spChg>
        <pc:spChg chg="add del mod modVis">
          <ac:chgData name="Kiira Fröberg" userId="8cc724a2-d252-4c15-b8c0-f13f78bdf9a9" providerId="ADAL" clId="{4AE8DB95-61B6-4EAA-BE40-C8A9A3BDAE6E}" dt="2026-07-16T14:37:04.884" v="21624"/>
          <ac:spMkLst>
            <pc:docMk/>
            <pc:sldMk cId="88732684" sldId="278"/>
            <ac:spMk id="67" creationId="{F8136ADC-A94E-EE2E-3552-7687693571D3}"/>
          </ac:spMkLst>
        </pc:spChg>
        <pc:spChg chg="mod ord">
          <ac:chgData name="Kiira Fröberg" userId="8cc724a2-d252-4c15-b8c0-f13f78bdf9a9" providerId="ADAL" clId="{4AE8DB95-61B6-4EAA-BE40-C8A9A3BDAE6E}" dt="2026-07-16T14:37:04.883" v="21620"/>
          <ac:spMkLst>
            <pc:docMk/>
            <pc:sldMk cId="88732684" sldId="278"/>
            <ac:spMk id="68" creationId="{999F7DB3-CF60-2420-07F9-7ECEF5C9AFD0}"/>
          </ac:spMkLst>
        </pc:spChg>
        <pc:spChg chg="mod ord">
          <ac:chgData name="Kiira Fröberg" userId="8cc724a2-d252-4c15-b8c0-f13f78bdf9a9" providerId="ADAL" clId="{4AE8DB95-61B6-4EAA-BE40-C8A9A3BDAE6E}" dt="2026-07-16T14:37:04.883" v="21622"/>
          <ac:spMkLst>
            <pc:docMk/>
            <pc:sldMk cId="88732684" sldId="278"/>
            <ac:spMk id="69" creationId="{A67F05B5-4F60-1E9C-F466-430FF721F517}"/>
          </ac:spMkLst>
        </pc:spChg>
        <pc:graphicFrameChg chg="add del mod ord">
          <ac:chgData name="Kiira Fröberg" userId="8cc724a2-d252-4c15-b8c0-f13f78bdf9a9" providerId="ADAL" clId="{4AE8DB95-61B6-4EAA-BE40-C8A9A3BDAE6E}" dt="2026-07-16T14:37:04.840" v="21505"/>
          <ac:graphicFrameMkLst>
            <pc:docMk/>
            <pc:sldMk cId="88732684" sldId="278"/>
            <ac:graphicFrameMk id="3" creationId="{D9994429-A12A-62F7-384D-CC46CE13D9A1}"/>
          </ac:graphicFrameMkLst>
        </pc:graphicFrameChg>
        <pc:graphicFrameChg chg="mod ord">
          <ac:chgData name="Kiira Fröberg" userId="8cc724a2-d252-4c15-b8c0-f13f78bdf9a9" providerId="ADAL" clId="{4AE8DB95-61B6-4EAA-BE40-C8A9A3BDAE6E}" dt="2026-07-16T14:37:04.860" v="21514"/>
          <ac:graphicFrameMkLst>
            <pc:docMk/>
            <pc:sldMk cId="88732684" sldId="278"/>
            <ac:graphicFrameMk id="5" creationId="{21E89B13-FA8F-ED6B-40AF-4054CCC4E0FC}"/>
          </ac:graphicFrameMkLst>
        </pc:graphicFrameChg>
        <pc:graphicFrameChg chg="mod ord">
          <ac:chgData name="Kiira Fröberg" userId="8cc724a2-d252-4c15-b8c0-f13f78bdf9a9" providerId="ADAL" clId="{4AE8DB95-61B6-4EAA-BE40-C8A9A3BDAE6E}" dt="2026-07-16T14:37:04.861" v="21516"/>
          <ac:graphicFrameMkLst>
            <pc:docMk/>
            <pc:sldMk cId="88732684" sldId="278"/>
            <ac:graphicFrameMk id="6" creationId="{331A9BDC-BAC8-D90D-8448-57BB62A94679}"/>
          </ac:graphicFrameMkLst>
        </pc:graphicFrameChg>
        <pc:graphicFrameChg chg="mod ord">
          <ac:chgData name="Kiira Fröberg" userId="8cc724a2-d252-4c15-b8c0-f13f78bdf9a9" providerId="ADAL" clId="{4AE8DB95-61B6-4EAA-BE40-C8A9A3BDAE6E}" dt="2026-07-16T14:37:04.874" v="21587"/>
          <ac:graphicFrameMkLst>
            <pc:docMk/>
            <pc:sldMk cId="88732684" sldId="278"/>
            <ac:graphicFrameMk id="42" creationId="{5CE55DE4-7C09-7470-E317-6BE259DE55A6}"/>
          </ac:graphicFrameMkLst>
        </pc:graphicFrameChg>
        <pc:graphicFrameChg chg="add del mod ord">
          <ac:chgData name="Kiira Fröberg" userId="8cc724a2-d252-4c15-b8c0-f13f78bdf9a9" providerId="ADAL" clId="{4AE8DB95-61B6-4EAA-BE40-C8A9A3BDAE6E}" dt="2026-07-16T14:36:21.842" v="21345"/>
          <ac:graphicFrameMkLst>
            <pc:docMk/>
            <pc:sldMk cId="88732684" sldId="278"/>
            <ac:graphicFrameMk id="49" creationId="{D332B085-FE89-39CD-8AB0-29B6309DB6F6}"/>
          </ac:graphicFrameMkLst>
        </pc:graphicFrameChg>
        <pc:graphicFrameChg chg="mod">
          <ac:chgData name="Kiira Fröberg" userId="8cc724a2-d252-4c15-b8c0-f13f78bdf9a9" providerId="ADAL" clId="{4AE8DB95-61B6-4EAA-BE40-C8A9A3BDAE6E}" dt="2026-07-16T14:37:04.884" v="21626"/>
          <ac:graphicFrameMkLst>
            <pc:docMk/>
            <pc:sldMk cId="88732684" sldId="278"/>
            <ac:graphicFrameMk id="66" creationId="{261F0B71-8B89-610C-A3EF-FA78BAC670C6}"/>
          </ac:graphicFrameMkLst>
        </pc:graphicFrameChg>
        <pc:graphicFrameChg chg="add mod ord">
          <ac:chgData name="Kiira Fröberg" userId="8cc724a2-d252-4c15-b8c0-f13f78bdf9a9" providerId="ADAL" clId="{4AE8DB95-61B6-4EAA-BE40-C8A9A3BDAE6E}" dt="2026-07-16T14:37:04.876" v="21601"/>
          <ac:graphicFrameMkLst>
            <pc:docMk/>
            <pc:sldMk cId="88732684" sldId="278"/>
            <ac:graphicFrameMk id="70" creationId="{6033B743-B6C2-104D-E8A4-F43F22C6C1F5}"/>
          </ac:graphicFrameMkLst>
        </pc:graphicFrameChg>
        <pc:picChg chg="mod ord">
          <ac:chgData name="Kiira Fröberg" userId="8cc724a2-d252-4c15-b8c0-f13f78bdf9a9" providerId="ADAL" clId="{4AE8DB95-61B6-4EAA-BE40-C8A9A3BDAE6E}" dt="2026-07-16T14:37:04.866" v="21533"/>
          <ac:picMkLst>
            <pc:docMk/>
            <pc:sldMk cId="88732684" sldId="278"/>
            <ac:picMk id="15" creationId="{EBB50D29-EA19-43A9-C0D4-FE5083B8C4CD}"/>
          </ac:picMkLst>
        </pc:picChg>
        <pc:picChg chg="mod ord">
          <ac:chgData name="Kiira Fröberg" userId="8cc724a2-d252-4c15-b8c0-f13f78bdf9a9" providerId="ADAL" clId="{4AE8DB95-61B6-4EAA-BE40-C8A9A3BDAE6E}" dt="2026-07-16T14:37:04.867" v="21535"/>
          <ac:picMkLst>
            <pc:docMk/>
            <pc:sldMk cId="88732684" sldId="278"/>
            <ac:picMk id="16" creationId="{1A925E1D-41D0-9850-63A3-B4ADC86C5705}"/>
          </ac:picMkLst>
        </pc:picChg>
        <pc:picChg chg="mod ord">
          <ac:chgData name="Kiira Fröberg" userId="8cc724a2-d252-4c15-b8c0-f13f78bdf9a9" providerId="ADAL" clId="{4AE8DB95-61B6-4EAA-BE40-C8A9A3BDAE6E}" dt="2026-07-16T14:37:04.867" v="21537"/>
          <ac:picMkLst>
            <pc:docMk/>
            <pc:sldMk cId="88732684" sldId="278"/>
            <ac:picMk id="17" creationId="{17B2E5CD-14F1-5B7D-292E-5A2682F5C594}"/>
          </ac:picMkLst>
        </pc:picChg>
        <pc:picChg chg="mod ord">
          <ac:chgData name="Kiira Fröberg" userId="8cc724a2-d252-4c15-b8c0-f13f78bdf9a9" providerId="ADAL" clId="{4AE8DB95-61B6-4EAA-BE40-C8A9A3BDAE6E}" dt="2026-07-16T14:37:04.867" v="21539"/>
          <ac:picMkLst>
            <pc:docMk/>
            <pc:sldMk cId="88732684" sldId="278"/>
            <ac:picMk id="18" creationId="{FC2E1B5A-6D1F-AE56-3CDC-81FDBA78CDA8}"/>
          </ac:picMkLst>
        </pc:picChg>
        <pc:picChg chg="mod ord">
          <ac:chgData name="Kiira Fröberg" userId="8cc724a2-d252-4c15-b8c0-f13f78bdf9a9" providerId="ADAL" clId="{4AE8DB95-61B6-4EAA-BE40-C8A9A3BDAE6E}" dt="2026-07-16T14:37:04.867" v="21541"/>
          <ac:picMkLst>
            <pc:docMk/>
            <pc:sldMk cId="88732684" sldId="278"/>
            <ac:picMk id="19" creationId="{6F53556F-6FEA-350C-E275-404E98275D1F}"/>
          </ac:picMkLst>
        </pc:picChg>
        <pc:picChg chg="mod ord">
          <ac:chgData name="Kiira Fröberg" userId="8cc724a2-d252-4c15-b8c0-f13f78bdf9a9" providerId="ADAL" clId="{4AE8DB95-61B6-4EAA-BE40-C8A9A3BDAE6E}" dt="2026-07-16T14:37:04.868" v="21543"/>
          <ac:picMkLst>
            <pc:docMk/>
            <pc:sldMk cId="88732684" sldId="278"/>
            <ac:picMk id="20" creationId="{27F0136C-69A5-9388-33CF-9316EB1BBA2A}"/>
          </ac:picMkLst>
        </pc:picChg>
        <pc:picChg chg="mod ord">
          <ac:chgData name="Kiira Fröberg" userId="8cc724a2-d252-4c15-b8c0-f13f78bdf9a9" providerId="ADAL" clId="{4AE8DB95-61B6-4EAA-BE40-C8A9A3BDAE6E}" dt="2026-07-16T14:37:04.868" v="21545"/>
          <ac:picMkLst>
            <pc:docMk/>
            <pc:sldMk cId="88732684" sldId="278"/>
            <ac:picMk id="21" creationId="{8354F49E-5BCE-7DDA-A978-1965A8506DC4}"/>
          </ac:picMkLst>
        </pc:picChg>
        <pc:picChg chg="mod ord">
          <ac:chgData name="Kiira Fröberg" userId="8cc724a2-d252-4c15-b8c0-f13f78bdf9a9" providerId="ADAL" clId="{4AE8DB95-61B6-4EAA-BE40-C8A9A3BDAE6E}" dt="2026-07-16T14:37:04.868" v="21547"/>
          <ac:picMkLst>
            <pc:docMk/>
            <pc:sldMk cId="88732684" sldId="278"/>
            <ac:picMk id="22" creationId="{573BA2A9-30A6-4182-9E18-C85B1BA26BD2}"/>
          </ac:picMkLst>
        </pc:picChg>
        <pc:picChg chg="mod ord">
          <ac:chgData name="Kiira Fröberg" userId="8cc724a2-d252-4c15-b8c0-f13f78bdf9a9" providerId="ADAL" clId="{4AE8DB95-61B6-4EAA-BE40-C8A9A3BDAE6E}" dt="2026-07-16T14:37:04.873" v="21577"/>
          <ac:picMkLst>
            <pc:docMk/>
            <pc:sldMk cId="88732684" sldId="278"/>
            <ac:picMk id="37" creationId="{6FE45C87-D426-52ED-5C81-6BB87431FFE2}"/>
          </ac:picMkLst>
        </pc:picChg>
        <pc:cxnChg chg="mod ord">
          <ac:chgData name="Kiira Fröberg" userId="8cc724a2-d252-4c15-b8c0-f13f78bdf9a9" providerId="ADAL" clId="{4AE8DB95-61B6-4EAA-BE40-C8A9A3BDAE6E}" dt="2026-07-16T14:37:04.873" v="21579"/>
          <ac:cxnSpMkLst>
            <pc:docMk/>
            <pc:sldMk cId="88732684" sldId="278"/>
            <ac:cxnSpMk id="38" creationId="{451446E5-6C09-94D5-7DE9-629C2C9EC406}"/>
          </ac:cxnSpMkLst>
        </pc:cxnChg>
        <pc:cxnChg chg="mod ord">
          <ac:chgData name="Kiira Fröberg" userId="8cc724a2-d252-4c15-b8c0-f13f78bdf9a9" providerId="ADAL" clId="{4AE8DB95-61B6-4EAA-BE40-C8A9A3BDAE6E}" dt="2026-07-16T14:37:04.874" v="21581"/>
          <ac:cxnSpMkLst>
            <pc:docMk/>
            <pc:sldMk cId="88732684" sldId="278"/>
            <ac:cxnSpMk id="39" creationId="{744D8FCF-EA50-F887-6B89-AF68845A0078}"/>
          </ac:cxnSpMkLst>
        </pc:cxnChg>
      </pc:sldChg>
      <pc:sldChg chg="addSp delSp modSp mod">
        <pc:chgData name="Kiira Fröberg" userId="8cc724a2-d252-4c15-b8c0-f13f78bdf9a9" providerId="ADAL" clId="{4AE8DB95-61B6-4EAA-BE40-C8A9A3BDAE6E}" dt="2026-07-16T14:07:48.655" v="21121"/>
        <pc:sldMkLst>
          <pc:docMk/>
          <pc:sldMk cId="533459344" sldId="280"/>
        </pc:sldMkLst>
        <pc:spChg chg="mod ord">
          <ac:chgData name="Kiira Fröberg" userId="8cc724a2-d252-4c15-b8c0-f13f78bdf9a9" providerId="ADAL" clId="{4AE8DB95-61B6-4EAA-BE40-C8A9A3BDAE6E}" dt="2026-07-15T15:25:32.428" v="20383"/>
          <ac:spMkLst>
            <pc:docMk/>
            <pc:sldMk cId="533459344" sldId="280"/>
            <ac:spMk id="2" creationId="{26F5A3BF-263D-6579-DC4F-4DC03D43F888}"/>
          </ac:spMkLst>
        </pc:spChg>
        <pc:spChg chg="mod ord">
          <ac:chgData name="Kiira Fröberg" userId="8cc724a2-d252-4c15-b8c0-f13f78bdf9a9" providerId="ADAL" clId="{4AE8DB95-61B6-4EAA-BE40-C8A9A3BDAE6E}" dt="2026-07-15T15:25:32.429" v="20385"/>
          <ac:spMkLst>
            <pc:docMk/>
            <pc:sldMk cId="533459344" sldId="280"/>
            <ac:spMk id="3" creationId="{433942B2-A136-A878-51E8-35E9D26BAE7D}"/>
          </ac:spMkLst>
        </pc:spChg>
        <pc:spChg chg="mod ord">
          <ac:chgData name="Kiira Fröberg" userId="8cc724a2-d252-4c15-b8c0-f13f78bdf9a9" providerId="ADAL" clId="{4AE8DB95-61B6-4EAA-BE40-C8A9A3BDAE6E}" dt="2026-07-15T15:25:32.431" v="20387"/>
          <ac:spMkLst>
            <pc:docMk/>
            <pc:sldMk cId="533459344" sldId="280"/>
            <ac:spMk id="4" creationId="{6ABE15A3-EE97-6B20-9A9F-A91B6BA11135}"/>
          </ac:spMkLst>
        </pc:spChg>
        <pc:spChg chg="mod ord">
          <ac:chgData name="Kiira Fröberg" userId="8cc724a2-d252-4c15-b8c0-f13f78bdf9a9" providerId="ADAL" clId="{4AE8DB95-61B6-4EAA-BE40-C8A9A3BDAE6E}" dt="2026-07-15T15:25:32.432" v="20389"/>
          <ac:spMkLst>
            <pc:docMk/>
            <pc:sldMk cId="533459344" sldId="280"/>
            <ac:spMk id="5" creationId="{0ACB7201-2CB8-81D6-F9D2-6A11EFD7C7CA}"/>
          </ac:spMkLst>
        </pc:spChg>
        <pc:spChg chg="add del mod modVis">
          <ac:chgData name="Kiira Fröberg" userId="8cc724a2-d252-4c15-b8c0-f13f78bdf9a9" providerId="ADAL" clId="{4AE8DB95-61B6-4EAA-BE40-C8A9A3BDAE6E}" dt="2026-07-16T14:07:43.279" v="20966"/>
          <ac:spMkLst>
            <pc:docMk/>
            <pc:sldMk cId="533459344" sldId="280"/>
            <ac:spMk id="6" creationId="{5A2EAFC4-FB93-6D27-283F-180FC82BBABC}"/>
          </ac:spMkLst>
        </pc:spChg>
        <pc:spChg chg="add del mod modVis">
          <ac:chgData name="Kiira Fröberg" userId="8cc724a2-d252-4c15-b8c0-f13f78bdf9a9" providerId="ADAL" clId="{4AE8DB95-61B6-4EAA-BE40-C8A9A3BDAE6E}" dt="2026-07-15T15:25:32.466" v="20431"/>
          <ac:spMkLst>
            <pc:docMk/>
            <pc:sldMk cId="533459344" sldId="280"/>
            <ac:spMk id="6" creationId="{A55BA5E2-2446-DCFE-1A57-139C834A19D2}"/>
          </ac:spMkLst>
        </pc:spChg>
        <pc:spChg chg="mod">
          <ac:chgData name="Kiira Fröberg" userId="8cc724a2-d252-4c15-b8c0-f13f78bdf9a9" providerId="ADAL" clId="{4AE8DB95-61B6-4EAA-BE40-C8A9A3BDAE6E}" dt="2026-07-16T14:07:42.912" v="20646"/>
          <ac:spMkLst>
            <pc:docMk/>
            <pc:sldMk cId="533459344" sldId="280"/>
            <ac:spMk id="8" creationId="{843CE647-688A-CEEA-F1DB-CDA79D64D2F7}"/>
          </ac:spMkLst>
        </pc:spChg>
        <pc:spChg chg="mod">
          <ac:chgData name="Kiira Fröberg" userId="8cc724a2-d252-4c15-b8c0-f13f78bdf9a9" providerId="ADAL" clId="{4AE8DB95-61B6-4EAA-BE40-C8A9A3BDAE6E}" dt="2026-07-16T14:07:43.127" v="20845"/>
          <ac:spMkLst>
            <pc:docMk/>
            <pc:sldMk cId="533459344" sldId="280"/>
            <ac:spMk id="9" creationId="{B3745377-FF80-F586-C30A-4B82C409F329}"/>
          </ac:spMkLst>
        </pc:spChg>
        <pc:spChg chg="mod">
          <ac:chgData name="Kiira Fröberg" userId="8cc724a2-d252-4c15-b8c0-f13f78bdf9a9" providerId="ADAL" clId="{4AE8DB95-61B6-4EAA-BE40-C8A9A3BDAE6E}" dt="2026-07-16T14:07:42.948" v="20678"/>
          <ac:spMkLst>
            <pc:docMk/>
            <pc:sldMk cId="533459344" sldId="280"/>
            <ac:spMk id="10" creationId="{55E7F4E5-D619-DBD6-7FDE-C3F80B6ACB65}"/>
          </ac:spMkLst>
        </pc:spChg>
        <pc:spChg chg="mod">
          <ac:chgData name="Kiira Fröberg" userId="8cc724a2-d252-4c15-b8c0-f13f78bdf9a9" providerId="ADAL" clId="{4AE8DB95-61B6-4EAA-BE40-C8A9A3BDAE6E}" dt="2026-07-16T14:07:42.985" v="20710"/>
          <ac:spMkLst>
            <pc:docMk/>
            <pc:sldMk cId="533459344" sldId="280"/>
            <ac:spMk id="11" creationId="{FA8F2BFF-3707-C577-97FA-9B8B6EF0770B}"/>
          </ac:spMkLst>
        </pc:spChg>
        <pc:spChg chg="mod">
          <ac:chgData name="Kiira Fröberg" userId="8cc724a2-d252-4c15-b8c0-f13f78bdf9a9" providerId="ADAL" clId="{4AE8DB95-61B6-4EAA-BE40-C8A9A3BDAE6E}" dt="2026-07-16T14:07:43.142" v="20861"/>
          <ac:spMkLst>
            <pc:docMk/>
            <pc:sldMk cId="533459344" sldId="280"/>
            <ac:spMk id="12" creationId="{11D82A9F-2409-C449-301D-FF1D372809FB}"/>
          </ac:spMkLst>
        </pc:spChg>
        <pc:spChg chg="mod">
          <ac:chgData name="Kiira Fröberg" userId="8cc724a2-d252-4c15-b8c0-f13f78bdf9a9" providerId="ADAL" clId="{4AE8DB95-61B6-4EAA-BE40-C8A9A3BDAE6E}" dt="2026-07-16T14:07:43.019" v="20742"/>
          <ac:spMkLst>
            <pc:docMk/>
            <pc:sldMk cId="533459344" sldId="280"/>
            <ac:spMk id="13" creationId="{D3E922F6-B321-23A5-849F-A791ABCD5842}"/>
          </ac:spMkLst>
        </pc:spChg>
        <pc:spChg chg="mod">
          <ac:chgData name="Kiira Fröberg" userId="8cc724a2-d252-4c15-b8c0-f13f78bdf9a9" providerId="ADAL" clId="{4AE8DB95-61B6-4EAA-BE40-C8A9A3BDAE6E}" dt="2026-07-16T14:07:43.053" v="20775"/>
          <ac:spMkLst>
            <pc:docMk/>
            <pc:sldMk cId="533459344" sldId="280"/>
            <ac:spMk id="14" creationId="{2D97094E-61A4-D722-1B32-ED03D5B02E0C}"/>
          </ac:spMkLst>
        </pc:spChg>
        <pc:spChg chg="mod">
          <ac:chgData name="Kiira Fröberg" userId="8cc724a2-d252-4c15-b8c0-f13f78bdf9a9" providerId="ADAL" clId="{4AE8DB95-61B6-4EAA-BE40-C8A9A3BDAE6E}" dt="2026-07-16T14:07:43.079" v="20798"/>
          <ac:spMkLst>
            <pc:docMk/>
            <pc:sldMk cId="533459344" sldId="280"/>
            <ac:spMk id="15" creationId="{AB2AC29B-7660-3708-7FA9-D19C206A6DC7}"/>
          </ac:spMkLst>
        </pc:spChg>
        <pc:spChg chg="mod">
          <ac:chgData name="Kiira Fröberg" userId="8cc724a2-d252-4c15-b8c0-f13f78bdf9a9" providerId="ADAL" clId="{4AE8DB95-61B6-4EAA-BE40-C8A9A3BDAE6E}" dt="2026-07-16T14:07:43.114" v="20832"/>
          <ac:spMkLst>
            <pc:docMk/>
            <pc:sldMk cId="533459344" sldId="280"/>
            <ac:spMk id="16" creationId="{13B6C060-18E7-8097-9629-E1A9141ED764}"/>
          </ac:spMkLst>
        </pc:spChg>
        <pc:spChg chg="mod">
          <ac:chgData name="Kiira Fröberg" userId="8cc724a2-d252-4c15-b8c0-f13f78bdf9a9" providerId="ADAL" clId="{4AE8DB95-61B6-4EAA-BE40-C8A9A3BDAE6E}" dt="2026-07-16T14:07:43.195" v="20900"/>
          <ac:spMkLst>
            <pc:docMk/>
            <pc:sldMk cId="533459344" sldId="280"/>
            <ac:spMk id="17" creationId="{0D403A64-8E34-0805-0868-D93ABC96050E}"/>
          </ac:spMkLst>
        </pc:spChg>
        <pc:spChg chg="mod">
          <ac:chgData name="Kiira Fröberg" userId="8cc724a2-d252-4c15-b8c0-f13f78bdf9a9" providerId="ADAL" clId="{4AE8DB95-61B6-4EAA-BE40-C8A9A3BDAE6E}" dt="2026-07-16T14:07:48.647" v="21105"/>
          <ac:spMkLst>
            <pc:docMk/>
            <pc:sldMk cId="533459344" sldId="280"/>
            <ac:spMk id="18" creationId="{0A1078E2-B830-648D-664B-DBCADE1D3687}"/>
          </ac:spMkLst>
        </pc:spChg>
        <pc:spChg chg="mod">
          <ac:chgData name="Kiira Fröberg" userId="8cc724a2-d252-4c15-b8c0-f13f78bdf9a9" providerId="ADAL" clId="{4AE8DB95-61B6-4EAA-BE40-C8A9A3BDAE6E}" dt="2026-07-16T14:07:42.882" v="20622"/>
          <ac:spMkLst>
            <pc:docMk/>
            <pc:sldMk cId="533459344" sldId="280"/>
            <ac:spMk id="19" creationId="{7A6FCD32-247F-F038-3FAB-7FA1A6455DEB}"/>
          </ac:spMkLst>
        </pc:spChg>
        <pc:spChg chg="mod">
          <ac:chgData name="Kiira Fröberg" userId="8cc724a2-d252-4c15-b8c0-f13f78bdf9a9" providerId="ADAL" clId="{4AE8DB95-61B6-4EAA-BE40-C8A9A3BDAE6E}" dt="2026-07-16T14:07:48.649" v="21107"/>
          <ac:spMkLst>
            <pc:docMk/>
            <pc:sldMk cId="533459344" sldId="280"/>
            <ac:spMk id="20" creationId="{86EF729B-02EB-8F43-B9C4-3AAC069123CD}"/>
          </ac:spMkLst>
        </pc:spChg>
        <pc:spChg chg="mod">
          <ac:chgData name="Kiira Fröberg" userId="8cc724a2-d252-4c15-b8c0-f13f78bdf9a9" providerId="ADAL" clId="{4AE8DB95-61B6-4EAA-BE40-C8A9A3BDAE6E}" dt="2026-07-16T14:07:42.919" v="20654"/>
          <ac:spMkLst>
            <pc:docMk/>
            <pc:sldMk cId="533459344" sldId="280"/>
            <ac:spMk id="21" creationId="{8C7E3F40-72DE-F369-F96E-A4A9E78983DD}"/>
          </ac:spMkLst>
        </pc:spChg>
        <pc:spChg chg="mod">
          <ac:chgData name="Kiira Fröberg" userId="8cc724a2-d252-4c15-b8c0-f13f78bdf9a9" providerId="ADAL" clId="{4AE8DB95-61B6-4EAA-BE40-C8A9A3BDAE6E}" dt="2026-07-16T14:07:48.650" v="21109"/>
          <ac:spMkLst>
            <pc:docMk/>
            <pc:sldMk cId="533459344" sldId="280"/>
            <ac:spMk id="22" creationId="{C80316C8-8C6C-EB25-92CF-03266EB3AF1B}"/>
          </ac:spMkLst>
        </pc:spChg>
        <pc:spChg chg="mod">
          <ac:chgData name="Kiira Fröberg" userId="8cc724a2-d252-4c15-b8c0-f13f78bdf9a9" providerId="ADAL" clId="{4AE8DB95-61B6-4EAA-BE40-C8A9A3BDAE6E}" dt="2026-07-16T14:07:42.957" v="20686"/>
          <ac:spMkLst>
            <pc:docMk/>
            <pc:sldMk cId="533459344" sldId="280"/>
            <ac:spMk id="23" creationId="{D4FFBA3F-FB08-8DBE-C39E-898D6165E353}"/>
          </ac:spMkLst>
        </pc:spChg>
        <pc:spChg chg="mod">
          <ac:chgData name="Kiira Fröberg" userId="8cc724a2-d252-4c15-b8c0-f13f78bdf9a9" providerId="ADAL" clId="{4AE8DB95-61B6-4EAA-BE40-C8A9A3BDAE6E}" dt="2026-07-16T14:07:48.651" v="21111"/>
          <ac:spMkLst>
            <pc:docMk/>
            <pc:sldMk cId="533459344" sldId="280"/>
            <ac:spMk id="24" creationId="{76A6502F-84A4-B8E1-C4C6-248B72A41D98}"/>
          </ac:spMkLst>
        </pc:spChg>
        <pc:spChg chg="mod">
          <ac:chgData name="Kiira Fröberg" userId="8cc724a2-d252-4c15-b8c0-f13f78bdf9a9" providerId="ADAL" clId="{4AE8DB95-61B6-4EAA-BE40-C8A9A3BDAE6E}" dt="2026-07-16T14:07:42.993" v="20718"/>
          <ac:spMkLst>
            <pc:docMk/>
            <pc:sldMk cId="533459344" sldId="280"/>
            <ac:spMk id="25" creationId="{478DB30F-DF2A-B9BC-1B94-799497CC5C08}"/>
          </ac:spMkLst>
        </pc:spChg>
        <pc:spChg chg="mod">
          <ac:chgData name="Kiira Fröberg" userId="8cc724a2-d252-4c15-b8c0-f13f78bdf9a9" providerId="ADAL" clId="{4AE8DB95-61B6-4EAA-BE40-C8A9A3BDAE6E}" dt="2026-07-16T14:07:48.651" v="21113"/>
          <ac:spMkLst>
            <pc:docMk/>
            <pc:sldMk cId="533459344" sldId="280"/>
            <ac:spMk id="26" creationId="{8D4C9126-0186-E80D-D61A-428D90BB6311}"/>
          </ac:spMkLst>
        </pc:spChg>
        <pc:spChg chg="mod">
          <ac:chgData name="Kiira Fröberg" userId="8cc724a2-d252-4c15-b8c0-f13f78bdf9a9" providerId="ADAL" clId="{4AE8DB95-61B6-4EAA-BE40-C8A9A3BDAE6E}" dt="2026-07-16T14:07:43.029" v="20751"/>
          <ac:spMkLst>
            <pc:docMk/>
            <pc:sldMk cId="533459344" sldId="280"/>
            <ac:spMk id="27" creationId="{D62B1CCE-F9A1-5AF5-EF15-89B6AC0FC918}"/>
          </ac:spMkLst>
        </pc:spChg>
        <pc:spChg chg="mod">
          <ac:chgData name="Kiira Fröberg" userId="8cc724a2-d252-4c15-b8c0-f13f78bdf9a9" providerId="ADAL" clId="{4AE8DB95-61B6-4EAA-BE40-C8A9A3BDAE6E}" dt="2026-07-16T14:07:48.652" v="21115"/>
          <ac:spMkLst>
            <pc:docMk/>
            <pc:sldMk cId="533459344" sldId="280"/>
            <ac:spMk id="28" creationId="{94A2B5B7-ED43-50E4-125E-E6C326DC2BCF}"/>
          </ac:spMkLst>
        </pc:spChg>
        <pc:spChg chg="mod">
          <ac:chgData name="Kiira Fröberg" userId="8cc724a2-d252-4c15-b8c0-f13f78bdf9a9" providerId="ADAL" clId="{4AE8DB95-61B6-4EAA-BE40-C8A9A3BDAE6E}" dt="2026-07-16T14:07:43.060" v="20783"/>
          <ac:spMkLst>
            <pc:docMk/>
            <pc:sldMk cId="533459344" sldId="280"/>
            <ac:spMk id="29" creationId="{D8497781-D35C-394F-C6E7-87B62FEF1FD9}"/>
          </ac:spMkLst>
        </pc:spChg>
        <pc:spChg chg="mod">
          <ac:chgData name="Kiira Fröberg" userId="8cc724a2-d252-4c15-b8c0-f13f78bdf9a9" providerId="ADAL" clId="{4AE8DB95-61B6-4EAA-BE40-C8A9A3BDAE6E}" dt="2026-07-16T14:07:43.204" v="20908"/>
          <ac:spMkLst>
            <pc:docMk/>
            <pc:sldMk cId="533459344" sldId="280"/>
            <ac:spMk id="30" creationId="{4B8F8E56-EBD5-6952-35FE-FCC9ECA446C5}"/>
          </ac:spMkLst>
        </pc:spChg>
        <pc:spChg chg="mod">
          <ac:chgData name="Kiira Fröberg" userId="8cc724a2-d252-4c15-b8c0-f13f78bdf9a9" providerId="ADAL" clId="{4AE8DB95-61B6-4EAA-BE40-C8A9A3BDAE6E}" dt="2026-07-16T14:07:43.210" v="20916"/>
          <ac:spMkLst>
            <pc:docMk/>
            <pc:sldMk cId="533459344" sldId="280"/>
            <ac:spMk id="31" creationId="{8C53A18A-D4DD-9CC8-B2AD-E89AEB2DA19F}"/>
          </ac:spMkLst>
        </pc:spChg>
        <pc:spChg chg="mod">
          <ac:chgData name="Kiira Fröberg" userId="8cc724a2-d252-4c15-b8c0-f13f78bdf9a9" providerId="ADAL" clId="{4AE8DB95-61B6-4EAA-BE40-C8A9A3BDAE6E}" dt="2026-07-16T14:07:43.217" v="20924"/>
          <ac:spMkLst>
            <pc:docMk/>
            <pc:sldMk cId="533459344" sldId="280"/>
            <ac:spMk id="32" creationId="{7B833490-8EB0-FBBA-5EDE-F0A7429CFC36}"/>
          </ac:spMkLst>
        </pc:spChg>
        <pc:spChg chg="mod">
          <ac:chgData name="Kiira Fröberg" userId="8cc724a2-d252-4c15-b8c0-f13f78bdf9a9" providerId="ADAL" clId="{4AE8DB95-61B6-4EAA-BE40-C8A9A3BDAE6E}" dt="2026-07-16T14:07:43.224" v="20932"/>
          <ac:spMkLst>
            <pc:docMk/>
            <pc:sldMk cId="533459344" sldId="280"/>
            <ac:spMk id="33" creationId="{8DF1CC6D-61F3-2DC6-034B-21766399AF1E}"/>
          </ac:spMkLst>
        </pc:spChg>
        <pc:spChg chg="mod">
          <ac:chgData name="Kiira Fröberg" userId="8cc724a2-d252-4c15-b8c0-f13f78bdf9a9" providerId="ADAL" clId="{4AE8DB95-61B6-4EAA-BE40-C8A9A3BDAE6E}" dt="2026-07-16T14:07:43.090" v="20807"/>
          <ac:spMkLst>
            <pc:docMk/>
            <pc:sldMk cId="533459344" sldId="280"/>
            <ac:spMk id="34" creationId="{A8A26653-8266-D5EC-E442-2BD04C4BB244}"/>
          </ac:spMkLst>
        </pc:spChg>
        <pc:spChg chg="mod">
          <ac:chgData name="Kiira Fröberg" userId="8cc724a2-d252-4c15-b8c0-f13f78bdf9a9" providerId="ADAL" clId="{4AE8DB95-61B6-4EAA-BE40-C8A9A3BDAE6E}" dt="2026-07-16T14:07:43.231" v="20940"/>
          <ac:spMkLst>
            <pc:docMk/>
            <pc:sldMk cId="533459344" sldId="280"/>
            <ac:spMk id="35" creationId="{4C503C17-638B-D6D7-6799-74BC7D53C6A2}"/>
          </ac:spMkLst>
        </pc:spChg>
        <pc:spChg chg="mod">
          <ac:chgData name="Kiira Fröberg" userId="8cc724a2-d252-4c15-b8c0-f13f78bdf9a9" providerId="ADAL" clId="{4AE8DB95-61B6-4EAA-BE40-C8A9A3BDAE6E}" dt="2026-07-16T14:07:43.241" v="20948"/>
          <ac:spMkLst>
            <pc:docMk/>
            <pc:sldMk cId="533459344" sldId="280"/>
            <ac:spMk id="36" creationId="{8102870D-A076-9B92-3E1D-C0EF596668E7}"/>
          </ac:spMkLst>
        </pc:spChg>
        <pc:spChg chg="mod">
          <ac:chgData name="Kiira Fröberg" userId="8cc724a2-d252-4c15-b8c0-f13f78bdf9a9" providerId="ADAL" clId="{4AE8DB95-61B6-4EAA-BE40-C8A9A3BDAE6E}" dt="2026-07-16T14:07:43.249" v="20956"/>
          <ac:spMkLst>
            <pc:docMk/>
            <pc:sldMk cId="533459344" sldId="280"/>
            <ac:spMk id="37" creationId="{099FE361-D508-57B9-4DF6-55C2F3BEB712}"/>
          </ac:spMkLst>
        </pc:spChg>
        <pc:spChg chg="mod">
          <ac:chgData name="Kiira Fröberg" userId="8cc724a2-d252-4c15-b8c0-f13f78bdf9a9" providerId="ADAL" clId="{4AE8DB95-61B6-4EAA-BE40-C8A9A3BDAE6E}" dt="2026-07-16T14:07:43.257" v="20964"/>
          <ac:spMkLst>
            <pc:docMk/>
            <pc:sldMk cId="533459344" sldId="280"/>
            <ac:spMk id="38" creationId="{F6BB005E-6693-E607-26EC-89DDC9AAE07C}"/>
          </ac:spMkLst>
        </pc:spChg>
        <pc:spChg chg="add del mod modVis">
          <ac:chgData name="Kiira Fröberg" userId="8cc724a2-d252-4c15-b8c0-f13f78bdf9a9" providerId="ADAL" clId="{4AE8DB95-61B6-4EAA-BE40-C8A9A3BDAE6E}" dt="2026-07-16T14:07:48.655" v="21119"/>
          <ac:spMkLst>
            <pc:docMk/>
            <pc:sldMk cId="533459344" sldId="280"/>
            <ac:spMk id="39" creationId="{88221F93-6BD4-D228-BF61-11CC62DC489B}"/>
          </ac:spMkLst>
        </pc:spChg>
        <pc:spChg chg="mod">
          <ac:chgData name="Kiira Fröberg" userId="8cc724a2-d252-4c15-b8c0-f13f78bdf9a9" providerId="ADAL" clId="{4AE8DB95-61B6-4EAA-BE40-C8A9A3BDAE6E}" dt="2026-07-16T14:07:48.653" v="21117"/>
          <ac:spMkLst>
            <pc:docMk/>
            <pc:sldMk cId="533459344" sldId="280"/>
            <ac:spMk id="41" creationId="{438F139C-9529-5271-BEEE-60168623A40C}"/>
          </ac:spMkLst>
        </pc:spChg>
        <pc:spChg chg="add mod">
          <ac:chgData name="Kiira Fröberg" userId="8cc724a2-d252-4c15-b8c0-f13f78bdf9a9" providerId="ADAL" clId="{4AE8DB95-61B6-4EAA-BE40-C8A9A3BDAE6E}" dt="2026-07-16T14:07:43.135" v="20853"/>
          <ac:spMkLst>
            <pc:docMk/>
            <pc:sldMk cId="533459344" sldId="280"/>
            <ac:spMk id="48" creationId="{52778B3A-A66F-70EC-FA3D-ED48BE0DF8FE}"/>
          </ac:spMkLst>
        </pc:spChg>
        <pc:spChg chg="add mod">
          <ac:chgData name="Kiira Fröberg" userId="8cc724a2-d252-4c15-b8c0-f13f78bdf9a9" providerId="ADAL" clId="{4AE8DB95-61B6-4EAA-BE40-C8A9A3BDAE6E}" dt="2026-07-16T14:07:43.156" v="20874"/>
          <ac:spMkLst>
            <pc:docMk/>
            <pc:sldMk cId="533459344" sldId="280"/>
            <ac:spMk id="51" creationId="{C0358C27-A53D-6F20-E660-815BF3A2AA96}"/>
          </ac:spMkLst>
        </pc:spChg>
        <pc:spChg chg="mod ord">
          <ac:chgData name="Kiira Fröberg" userId="8cc724a2-d252-4c15-b8c0-f13f78bdf9a9" providerId="ADAL" clId="{4AE8DB95-61B6-4EAA-BE40-C8A9A3BDAE6E}" dt="2026-07-15T15:25:32.463" v="20429"/>
          <ac:spMkLst>
            <pc:docMk/>
            <pc:sldMk cId="533459344" sldId="280"/>
            <ac:spMk id="57" creationId="{ECB3EF92-C353-877F-3469-845957D91C1C}"/>
          </ac:spMkLst>
        </pc:spChg>
        <pc:graphicFrameChg chg="add mod ord">
          <ac:chgData name="Kiira Fröberg" userId="8cc724a2-d252-4c15-b8c0-f13f78bdf9a9" providerId="ADAL" clId="{4AE8DB95-61B6-4EAA-BE40-C8A9A3BDAE6E}" dt="2026-07-15T15:25:32.433" v="20391"/>
          <ac:graphicFrameMkLst>
            <pc:docMk/>
            <pc:sldMk cId="533459344" sldId="280"/>
            <ac:graphicFrameMk id="7" creationId="{477A6B1C-E3F5-7AF8-D360-E1B5101EA115}"/>
          </ac:graphicFrameMkLst>
        </pc:graphicFrameChg>
        <pc:graphicFrameChg chg="mod">
          <ac:chgData name="Kiira Fröberg" userId="8cc724a2-d252-4c15-b8c0-f13f78bdf9a9" providerId="ADAL" clId="{4AE8DB95-61B6-4EAA-BE40-C8A9A3BDAE6E}" dt="2026-07-16T14:07:48.655" v="21121"/>
          <ac:graphicFrameMkLst>
            <pc:docMk/>
            <pc:sldMk cId="533459344" sldId="280"/>
            <ac:graphicFrameMk id="40" creationId="{6AB5782D-502E-2E98-6776-694DD6D5D6A0}"/>
          </ac:graphicFrameMkLst>
        </pc:graphicFrameChg>
        <pc:graphicFrameChg chg="add del mod ord">
          <ac:chgData name="Kiira Fröberg" userId="8cc724a2-d252-4c15-b8c0-f13f78bdf9a9" providerId="ADAL" clId="{4AE8DB95-61B6-4EAA-BE40-C8A9A3BDAE6E}" dt="2026-07-15T15:25:32.397" v="20376"/>
          <ac:graphicFrameMkLst>
            <pc:docMk/>
            <pc:sldMk cId="533459344" sldId="280"/>
            <ac:graphicFrameMk id="52" creationId="{9ADEA098-F01F-6CFC-2664-BF4FC8A706A8}"/>
          </ac:graphicFrameMkLst>
        </pc:graphicFrameChg>
        <pc:cxnChg chg="mod ord">
          <ac:chgData name="Kiira Fröberg" userId="8cc724a2-d252-4c15-b8c0-f13f78bdf9a9" providerId="ADAL" clId="{4AE8DB95-61B6-4EAA-BE40-C8A9A3BDAE6E}" dt="2026-07-15T15:25:32.442" v="20402"/>
          <ac:cxnSpMkLst>
            <pc:docMk/>
            <pc:sldMk cId="533459344" sldId="280"/>
            <ac:cxnSpMk id="43" creationId="{9D1A25CB-1643-0074-6B5A-A5C566D84C32}"/>
          </ac:cxnSpMkLst>
        </pc:cxnChg>
      </pc:sldChg>
      <pc:sldChg chg="addSp delSp modSp mod">
        <pc:chgData name="Kiira Fröberg" userId="8cc724a2-d252-4c15-b8c0-f13f78bdf9a9" providerId="ADAL" clId="{4AE8DB95-61B6-4EAA-BE40-C8A9A3BDAE6E}" dt="2026-07-10T08:41:08.955" v="17536"/>
        <pc:sldMkLst>
          <pc:docMk/>
          <pc:sldMk cId="1635496637" sldId="281"/>
        </pc:sldMkLst>
        <pc:spChg chg="mod ord">
          <ac:chgData name="Kiira Fröberg" userId="8cc724a2-d252-4c15-b8c0-f13f78bdf9a9" providerId="ADAL" clId="{4AE8DB95-61B6-4EAA-BE40-C8A9A3BDAE6E}" dt="2026-07-10T08:41:08.938" v="17486"/>
          <ac:spMkLst>
            <pc:docMk/>
            <pc:sldMk cId="1635496637" sldId="281"/>
            <ac:spMk id="2" creationId="{357AC6F3-2CBA-F81E-D388-6CE5C8EC0E54}"/>
          </ac:spMkLst>
        </pc:spChg>
        <pc:spChg chg="mod ord">
          <ac:chgData name="Kiira Fröberg" userId="8cc724a2-d252-4c15-b8c0-f13f78bdf9a9" providerId="ADAL" clId="{4AE8DB95-61B6-4EAA-BE40-C8A9A3BDAE6E}" dt="2026-07-10T08:41:08.938" v="17488"/>
          <ac:spMkLst>
            <pc:docMk/>
            <pc:sldMk cId="1635496637" sldId="281"/>
            <ac:spMk id="3" creationId="{8BF53CEA-ED97-4AE4-4A6A-B02DB416EE1B}"/>
          </ac:spMkLst>
        </pc:spChg>
        <pc:spChg chg="mod ord">
          <ac:chgData name="Kiira Fröberg" userId="8cc724a2-d252-4c15-b8c0-f13f78bdf9a9" providerId="ADAL" clId="{4AE8DB95-61B6-4EAA-BE40-C8A9A3BDAE6E}" dt="2026-07-10T08:41:08.939" v="17490"/>
          <ac:spMkLst>
            <pc:docMk/>
            <pc:sldMk cId="1635496637" sldId="281"/>
            <ac:spMk id="4" creationId="{D4B79BD8-9CCD-7BD5-4D3C-ECD490BF7ED6}"/>
          </ac:spMkLst>
        </pc:spChg>
        <pc:spChg chg="mod ord">
          <ac:chgData name="Kiira Fröberg" userId="8cc724a2-d252-4c15-b8c0-f13f78bdf9a9" providerId="ADAL" clId="{4AE8DB95-61B6-4EAA-BE40-C8A9A3BDAE6E}" dt="2026-07-10T08:41:08.940" v="17492"/>
          <ac:spMkLst>
            <pc:docMk/>
            <pc:sldMk cId="1635496637" sldId="281"/>
            <ac:spMk id="5" creationId="{E8951F4E-4014-CBEA-2EE8-1EA04AC81E94}"/>
          </ac:spMkLst>
        </pc:spChg>
        <pc:spChg chg="mod">
          <ac:chgData name="Kiira Fröberg" userId="8cc724a2-d252-4c15-b8c0-f13f78bdf9a9" providerId="ADAL" clId="{4AE8DB95-61B6-4EAA-BE40-C8A9A3BDAE6E}" dt="2026-07-10T08:41:08.940" v="17495"/>
          <ac:spMkLst>
            <pc:docMk/>
            <pc:sldMk cId="1635496637" sldId="281"/>
            <ac:spMk id="7" creationId="{2B3B33A8-12AF-FFE1-8A73-B3E5D281F314}"/>
          </ac:spMkLst>
        </pc:spChg>
        <pc:spChg chg="mod">
          <ac:chgData name="Kiira Fröberg" userId="8cc724a2-d252-4c15-b8c0-f13f78bdf9a9" providerId="ADAL" clId="{4AE8DB95-61B6-4EAA-BE40-C8A9A3BDAE6E}" dt="2026-07-10T08:41:08.941" v="17496"/>
          <ac:spMkLst>
            <pc:docMk/>
            <pc:sldMk cId="1635496637" sldId="281"/>
            <ac:spMk id="8" creationId="{33FB312A-6028-EED4-8630-6766C3E6A744}"/>
          </ac:spMkLst>
        </pc:spChg>
        <pc:spChg chg="mod">
          <ac:chgData name="Kiira Fröberg" userId="8cc724a2-d252-4c15-b8c0-f13f78bdf9a9" providerId="ADAL" clId="{4AE8DB95-61B6-4EAA-BE40-C8A9A3BDAE6E}" dt="2026-07-10T08:41:08.941" v="17497"/>
          <ac:spMkLst>
            <pc:docMk/>
            <pc:sldMk cId="1635496637" sldId="281"/>
            <ac:spMk id="9" creationId="{23719376-BD17-2779-8BE0-B18F14091339}"/>
          </ac:spMkLst>
        </pc:spChg>
        <pc:spChg chg="mod">
          <ac:chgData name="Kiira Fröberg" userId="8cc724a2-d252-4c15-b8c0-f13f78bdf9a9" providerId="ADAL" clId="{4AE8DB95-61B6-4EAA-BE40-C8A9A3BDAE6E}" dt="2026-07-10T08:41:08.941" v="17498"/>
          <ac:spMkLst>
            <pc:docMk/>
            <pc:sldMk cId="1635496637" sldId="281"/>
            <ac:spMk id="10" creationId="{46F328D8-AC34-71E8-9EE9-A111F6418ADF}"/>
          </ac:spMkLst>
        </pc:spChg>
        <pc:spChg chg="mod">
          <ac:chgData name="Kiira Fröberg" userId="8cc724a2-d252-4c15-b8c0-f13f78bdf9a9" providerId="ADAL" clId="{4AE8DB95-61B6-4EAA-BE40-C8A9A3BDAE6E}" dt="2026-07-10T08:41:08.942" v="17499"/>
          <ac:spMkLst>
            <pc:docMk/>
            <pc:sldMk cId="1635496637" sldId="281"/>
            <ac:spMk id="11" creationId="{7478AD49-1DD8-2751-7DD3-A7498AB7B623}"/>
          </ac:spMkLst>
        </pc:spChg>
        <pc:spChg chg="mod">
          <ac:chgData name="Kiira Fröberg" userId="8cc724a2-d252-4c15-b8c0-f13f78bdf9a9" providerId="ADAL" clId="{4AE8DB95-61B6-4EAA-BE40-C8A9A3BDAE6E}" dt="2026-07-10T08:41:08.942" v="17500"/>
          <ac:spMkLst>
            <pc:docMk/>
            <pc:sldMk cId="1635496637" sldId="281"/>
            <ac:spMk id="12" creationId="{7A5579C1-999E-80B8-73C2-E03A4475E656}"/>
          </ac:spMkLst>
        </pc:spChg>
        <pc:spChg chg="mod">
          <ac:chgData name="Kiira Fröberg" userId="8cc724a2-d252-4c15-b8c0-f13f78bdf9a9" providerId="ADAL" clId="{4AE8DB95-61B6-4EAA-BE40-C8A9A3BDAE6E}" dt="2026-07-10T08:41:08.942" v="17501"/>
          <ac:spMkLst>
            <pc:docMk/>
            <pc:sldMk cId="1635496637" sldId="281"/>
            <ac:spMk id="13" creationId="{40516911-4395-26DC-1A30-BFB73F59E95C}"/>
          </ac:spMkLst>
        </pc:spChg>
        <pc:spChg chg="mod">
          <ac:chgData name="Kiira Fröberg" userId="8cc724a2-d252-4c15-b8c0-f13f78bdf9a9" providerId="ADAL" clId="{4AE8DB95-61B6-4EAA-BE40-C8A9A3BDAE6E}" dt="2026-07-10T08:41:08.943" v="17502"/>
          <ac:spMkLst>
            <pc:docMk/>
            <pc:sldMk cId="1635496637" sldId="281"/>
            <ac:spMk id="14" creationId="{587B326B-1266-129D-D511-A4385460FEEE}"/>
          </ac:spMkLst>
        </pc:spChg>
        <pc:spChg chg="mod">
          <ac:chgData name="Kiira Fröberg" userId="8cc724a2-d252-4c15-b8c0-f13f78bdf9a9" providerId="ADAL" clId="{4AE8DB95-61B6-4EAA-BE40-C8A9A3BDAE6E}" dt="2026-07-10T08:41:08.943" v="17507"/>
          <ac:spMkLst>
            <pc:docMk/>
            <pc:sldMk cId="1635496637" sldId="281"/>
            <ac:spMk id="19" creationId="{77D36E08-0882-56AC-0AAC-4C88A1F8D35B}"/>
          </ac:spMkLst>
        </pc:spChg>
        <pc:spChg chg="mod">
          <ac:chgData name="Kiira Fröberg" userId="8cc724a2-d252-4c15-b8c0-f13f78bdf9a9" providerId="ADAL" clId="{4AE8DB95-61B6-4EAA-BE40-C8A9A3BDAE6E}" dt="2026-07-10T08:41:08.944" v="17508"/>
          <ac:spMkLst>
            <pc:docMk/>
            <pc:sldMk cId="1635496637" sldId="281"/>
            <ac:spMk id="20" creationId="{8B36776E-AD2C-F4A1-20A8-099B61D2C9AB}"/>
          </ac:spMkLst>
        </pc:spChg>
        <pc:spChg chg="mod">
          <ac:chgData name="Kiira Fröberg" userId="8cc724a2-d252-4c15-b8c0-f13f78bdf9a9" providerId="ADAL" clId="{4AE8DB95-61B6-4EAA-BE40-C8A9A3BDAE6E}" dt="2026-07-10T08:41:08.944" v="17509"/>
          <ac:spMkLst>
            <pc:docMk/>
            <pc:sldMk cId="1635496637" sldId="281"/>
            <ac:spMk id="21" creationId="{1712207C-5651-F1AF-CBAE-792CB80BFB1B}"/>
          </ac:spMkLst>
        </pc:spChg>
        <pc:spChg chg="mod">
          <ac:chgData name="Kiira Fröberg" userId="8cc724a2-d252-4c15-b8c0-f13f78bdf9a9" providerId="ADAL" clId="{4AE8DB95-61B6-4EAA-BE40-C8A9A3BDAE6E}" dt="2026-07-10T08:41:08.944" v="17510"/>
          <ac:spMkLst>
            <pc:docMk/>
            <pc:sldMk cId="1635496637" sldId="281"/>
            <ac:spMk id="22" creationId="{F899D85E-03C6-2770-8E24-9890A507FA4E}"/>
          </ac:spMkLst>
        </pc:spChg>
        <pc:spChg chg="mod">
          <ac:chgData name="Kiira Fröberg" userId="8cc724a2-d252-4c15-b8c0-f13f78bdf9a9" providerId="ADAL" clId="{4AE8DB95-61B6-4EAA-BE40-C8A9A3BDAE6E}" dt="2026-07-10T08:41:08.945" v="17511"/>
          <ac:spMkLst>
            <pc:docMk/>
            <pc:sldMk cId="1635496637" sldId="281"/>
            <ac:spMk id="23" creationId="{4E05E569-2EC9-D21B-A465-F7A6ECAD7072}"/>
          </ac:spMkLst>
        </pc:spChg>
        <pc:spChg chg="mod">
          <ac:chgData name="Kiira Fröberg" userId="8cc724a2-d252-4c15-b8c0-f13f78bdf9a9" providerId="ADAL" clId="{4AE8DB95-61B6-4EAA-BE40-C8A9A3BDAE6E}" dt="2026-07-10T08:41:08.945" v="17512"/>
          <ac:spMkLst>
            <pc:docMk/>
            <pc:sldMk cId="1635496637" sldId="281"/>
            <ac:spMk id="24" creationId="{415B4A03-E90C-763E-E503-854DC15778DA}"/>
          </ac:spMkLst>
        </pc:spChg>
        <pc:spChg chg="mod">
          <ac:chgData name="Kiira Fröberg" userId="8cc724a2-d252-4c15-b8c0-f13f78bdf9a9" providerId="ADAL" clId="{4AE8DB95-61B6-4EAA-BE40-C8A9A3BDAE6E}" dt="2026-07-10T08:41:08.945" v="17513"/>
          <ac:spMkLst>
            <pc:docMk/>
            <pc:sldMk cId="1635496637" sldId="281"/>
            <ac:spMk id="25" creationId="{CC703870-4519-EBD3-5527-7B1FDAECF9F6}"/>
          </ac:spMkLst>
        </pc:spChg>
        <pc:spChg chg="mod">
          <ac:chgData name="Kiira Fröberg" userId="8cc724a2-d252-4c15-b8c0-f13f78bdf9a9" providerId="ADAL" clId="{4AE8DB95-61B6-4EAA-BE40-C8A9A3BDAE6E}" dt="2026-07-10T08:41:08.945" v="17514"/>
          <ac:spMkLst>
            <pc:docMk/>
            <pc:sldMk cId="1635496637" sldId="281"/>
            <ac:spMk id="26" creationId="{31F08FA5-6B8F-25E3-F567-8E8F281CF21E}"/>
          </ac:spMkLst>
        </pc:spChg>
        <pc:spChg chg="mod">
          <ac:chgData name="Kiira Fröberg" userId="8cc724a2-d252-4c15-b8c0-f13f78bdf9a9" providerId="ADAL" clId="{4AE8DB95-61B6-4EAA-BE40-C8A9A3BDAE6E}" dt="2026-07-10T08:41:08.945" v="17515"/>
          <ac:spMkLst>
            <pc:docMk/>
            <pc:sldMk cId="1635496637" sldId="281"/>
            <ac:spMk id="27" creationId="{E4A0174C-0F2C-771C-123F-0E5CD13BDB33}"/>
          </ac:spMkLst>
        </pc:spChg>
        <pc:spChg chg="mod">
          <ac:chgData name="Kiira Fröberg" userId="8cc724a2-d252-4c15-b8c0-f13f78bdf9a9" providerId="ADAL" clId="{4AE8DB95-61B6-4EAA-BE40-C8A9A3BDAE6E}" dt="2026-07-10T08:41:08.947" v="17516"/>
          <ac:spMkLst>
            <pc:docMk/>
            <pc:sldMk cId="1635496637" sldId="281"/>
            <ac:spMk id="28" creationId="{9F5CE07F-FAC5-6EE0-17E2-66D0E1AA695A}"/>
          </ac:spMkLst>
        </pc:spChg>
        <pc:spChg chg="mod">
          <ac:chgData name="Kiira Fröberg" userId="8cc724a2-d252-4c15-b8c0-f13f78bdf9a9" providerId="ADAL" clId="{4AE8DB95-61B6-4EAA-BE40-C8A9A3BDAE6E}" dt="2026-07-10T08:41:08.948" v="17517"/>
          <ac:spMkLst>
            <pc:docMk/>
            <pc:sldMk cId="1635496637" sldId="281"/>
            <ac:spMk id="29" creationId="{0C0DF31F-6FB7-84D8-ED5F-E5A6D615C716}"/>
          </ac:spMkLst>
        </pc:spChg>
        <pc:spChg chg="mod">
          <ac:chgData name="Kiira Fröberg" userId="8cc724a2-d252-4c15-b8c0-f13f78bdf9a9" providerId="ADAL" clId="{4AE8DB95-61B6-4EAA-BE40-C8A9A3BDAE6E}" dt="2026-07-10T08:41:08.948" v="17518"/>
          <ac:spMkLst>
            <pc:docMk/>
            <pc:sldMk cId="1635496637" sldId="281"/>
            <ac:spMk id="30" creationId="{4FA61F57-030E-0086-41E3-9FFDF49CC6DF}"/>
          </ac:spMkLst>
        </pc:spChg>
        <pc:spChg chg="mod ord">
          <ac:chgData name="Kiira Fröberg" userId="8cc724a2-d252-4c15-b8c0-f13f78bdf9a9" providerId="ADAL" clId="{4AE8DB95-61B6-4EAA-BE40-C8A9A3BDAE6E}" dt="2026-07-10T08:41:08.951" v="17526"/>
          <ac:spMkLst>
            <pc:docMk/>
            <pc:sldMk cId="1635496637" sldId="281"/>
            <ac:spMk id="31" creationId="{36E3BD97-600D-93D6-F808-BF5EFF5941AC}"/>
          </ac:spMkLst>
        </pc:spChg>
        <pc:spChg chg="mod ord">
          <ac:chgData name="Kiira Fröberg" userId="8cc724a2-d252-4c15-b8c0-f13f78bdf9a9" providerId="ADAL" clId="{4AE8DB95-61B6-4EAA-BE40-C8A9A3BDAE6E}" dt="2026-07-10T08:41:08.952" v="17530"/>
          <ac:spMkLst>
            <pc:docMk/>
            <pc:sldMk cId="1635496637" sldId="281"/>
            <ac:spMk id="33" creationId="{58C326E1-35E4-A662-1E77-887C78400E1F}"/>
          </ac:spMkLst>
        </pc:spChg>
        <pc:spChg chg="mod">
          <ac:chgData name="Kiira Fröberg" userId="8cc724a2-d252-4c15-b8c0-f13f78bdf9a9" providerId="ADAL" clId="{4AE8DB95-61B6-4EAA-BE40-C8A9A3BDAE6E}" dt="2026-07-10T08:41:08.952" v="17531"/>
          <ac:spMkLst>
            <pc:docMk/>
            <pc:sldMk cId="1635496637" sldId="281"/>
            <ac:spMk id="34" creationId="{2E6D4F46-2C4A-ABC7-FEAA-823B6F085F05}"/>
          </ac:spMkLst>
        </pc:spChg>
        <pc:spChg chg="mod">
          <ac:chgData name="Kiira Fröberg" userId="8cc724a2-d252-4c15-b8c0-f13f78bdf9a9" providerId="ADAL" clId="{4AE8DB95-61B6-4EAA-BE40-C8A9A3BDAE6E}" dt="2026-07-10T08:41:08.953" v="17532"/>
          <ac:spMkLst>
            <pc:docMk/>
            <pc:sldMk cId="1635496637" sldId="281"/>
            <ac:spMk id="35" creationId="{52DFCEC3-18FA-8499-1FC5-61C0EAF92F9A}"/>
          </ac:spMkLst>
        </pc:spChg>
        <pc:spChg chg="mod">
          <ac:chgData name="Kiira Fröberg" userId="8cc724a2-d252-4c15-b8c0-f13f78bdf9a9" providerId="ADAL" clId="{4AE8DB95-61B6-4EAA-BE40-C8A9A3BDAE6E}" dt="2026-07-10T08:41:08.949" v="17520"/>
          <ac:spMkLst>
            <pc:docMk/>
            <pc:sldMk cId="1635496637" sldId="281"/>
            <ac:spMk id="40" creationId="{3E09B04E-4B70-D0A7-7A3D-05525B9579CA}"/>
          </ac:spMkLst>
        </pc:spChg>
        <pc:spChg chg="mod">
          <ac:chgData name="Kiira Fröberg" userId="8cc724a2-d252-4c15-b8c0-f13f78bdf9a9" providerId="ADAL" clId="{4AE8DB95-61B6-4EAA-BE40-C8A9A3BDAE6E}" dt="2026-07-10T08:41:08.950" v="17522"/>
          <ac:spMkLst>
            <pc:docMk/>
            <pc:sldMk cId="1635496637" sldId="281"/>
            <ac:spMk id="43" creationId="{891613A6-3827-C44E-C240-60D1A6FEF0BD}"/>
          </ac:spMkLst>
        </pc:spChg>
        <pc:spChg chg="mod">
          <ac:chgData name="Kiira Fröberg" userId="8cc724a2-d252-4c15-b8c0-f13f78bdf9a9" providerId="ADAL" clId="{4AE8DB95-61B6-4EAA-BE40-C8A9A3BDAE6E}" dt="2026-07-10T08:41:08.951" v="17524"/>
          <ac:spMkLst>
            <pc:docMk/>
            <pc:sldMk cId="1635496637" sldId="281"/>
            <ac:spMk id="46" creationId="{4D1ED37D-1A6F-540F-7283-0E5EB4ED0C5D}"/>
          </ac:spMkLst>
        </pc:spChg>
        <pc:spChg chg="mod">
          <ac:chgData name="Kiira Fröberg" userId="8cc724a2-d252-4c15-b8c0-f13f78bdf9a9" providerId="ADAL" clId="{4AE8DB95-61B6-4EAA-BE40-C8A9A3BDAE6E}" dt="2026-07-10T08:41:08.949" v="17519"/>
          <ac:spMkLst>
            <pc:docMk/>
            <pc:sldMk cId="1635496637" sldId="281"/>
            <ac:spMk id="52" creationId="{376CE7E4-B505-5498-91BD-2A48DB615BEC}"/>
          </ac:spMkLst>
        </pc:spChg>
        <pc:spChg chg="mod">
          <ac:chgData name="Kiira Fröberg" userId="8cc724a2-d252-4c15-b8c0-f13f78bdf9a9" providerId="ADAL" clId="{4AE8DB95-61B6-4EAA-BE40-C8A9A3BDAE6E}" dt="2026-07-10T08:41:08.950" v="17521"/>
          <ac:spMkLst>
            <pc:docMk/>
            <pc:sldMk cId="1635496637" sldId="281"/>
            <ac:spMk id="59" creationId="{E4AF0E7E-73FF-FA7B-55D0-87A3607D77D7}"/>
          </ac:spMkLst>
        </pc:spChg>
        <pc:spChg chg="mod">
          <ac:chgData name="Kiira Fröberg" userId="8cc724a2-d252-4c15-b8c0-f13f78bdf9a9" providerId="ADAL" clId="{4AE8DB95-61B6-4EAA-BE40-C8A9A3BDAE6E}" dt="2026-07-10T08:41:08.950" v="17523"/>
          <ac:spMkLst>
            <pc:docMk/>
            <pc:sldMk cId="1635496637" sldId="281"/>
            <ac:spMk id="61" creationId="{77FD0DFE-33E0-E2ED-15DD-7A8D580CADE0}"/>
          </ac:spMkLst>
        </pc:spChg>
        <pc:graphicFrameChg chg="mod">
          <ac:chgData name="Kiira Fröberg" userId="8cc724a2-d252-4c15-b8c0-f13f78bdf9a9" providerId="ADAL" clId="{4AE8DB95-61B6-4EAA-BE40-C8A9A3BDAE6E}" dt="2026-07-10T08:41:08.955" v="17536"/>
          <ac:graphicFrameMkLst>
            <pc:docMk/>
            <pc:sldMk cId="1635496637" sldId="281"/>
            <ac:graphicFrameMk id="38" creationId="{353B784C-4C1C-F8DA-E9DB-2859E837F040}"/>
          </ac:graphicFrameMkLst>
        </pc:graphicFrameChg>
        <pc:graphicFrameChg chg="add mod ord">
          <ac:chgData name="Kiira Fröberg" userId="8cc724a2-d252-4c15-b8c0-f13f78bdf9a9" providerId="ADAL" clId="{4AE8DB95-61B6-4EAA-BE40-C8A9A3BDAE6E}" dt="2026-07-10T08:41:08.940" v="17494"/>
          <ac:graphicFrameMkLst>
            <pc:docMk/>
            <pc:sldMk cId="1635496637" sldId="281"/>
            <ac:graphicFrameMk id="49" creationId="{CD95D687-6195-BD9E-561E-20193C4DBC27}"/>
          </ac:graphicFrameMkLst>
        </pc:graphicFrameChg>
        <pc:cxnChg chg="mod ord">
          <ac:chgData name="Kiira Fröberg" userId="8cc724a2-d252-4c15-b8c0-f13f78bdf9a9" providerId="ADAL" clId="{4AE8DB95-61B6-4EAA-BE40-C8A9A3BDAE6E}" dt="2026-07-10T08:41:08.943" v="17504"/>
          <ac:cxnSpMkLst>
            <pc:docMk/>
            <pc:sldMk cId="1635496637" sldId="281"/>
            <ac:cxnSpMk id="15" creationId="{138B4DF0-0AC1-D919-10ED-A25655D93C97}"/>
          </ac:cxnSpMkLst>
        </pc:cxnChg>
        <pc:cxnChg chg="mod ord">
          <ac:chgData name="Kiira Fröberg" userId="8cc724a2-d252-4c15-b8c0-f13f78bdf9a9" providerId="ADAL" clId="{4AE8DB95-61B6-4EAA-BE40-C8A9A3BDAE6E}" dt="2026-07-10T08:41:08.943" v="17506"/>
          <ac:cxnSpMkLst>
            <pc:docMk/>
            <pc:sldMk cId="1635496637" sldId="281"/>
            <ac:cxnSpMk id="16" creationId="{C746372A-AF3A-1265-7FF8-BC140EFFC533}"/>
          </ac:cxnSpMkLst>
        </pc:cxnChg>
        <pc:cxnChg chg="mod ord">
          <ac:chgData name="Kiira Fröberg" userId="8cc724a2-d252-4c15-b8c0-f13f78bdf9a9" providerId="ADAL" clId="{4AE8DB95-61B6-4EAA-BE40-C8A9A3BDAE6E}" dt="2026-07-10T08:41:08.951" v="17528"/>
          <ac:cxnSpMkLst>
            <pc:docMk/>
            <pc:sldMk cId="1635496637" sldId="281"/>
            <ac:cxnSpMk id="32" creationId="{E4E3D375-DE27-E0B8-9492-1672CA20F8FA}"/>
          </ac:cxnSpMkLst>
        </pc:cxnChg>
      </pc:sldChg>
      <pc:sldChg chg="add">
        <pc:chgData name="Kiira Fröberg" userId="8cc724a2-d252-4c15-b8c0-f13f78bdf9a9" providerId="ADAL" clId="{4AE8DB95-61B6-4EAA-BE40-C8A9A3BDAE6E}" dt="2026-07-16T14:39:10.577" v="22503"/>
        <pc:sldMkLst>
          <pc:docMk/>
          <pc:sldMk cId="3022412560" sldId="282"/>
        </pc:sldMkLst>
      </pc:sldChg>
      <pc:sldChg chg="add ord">
        <pc:chgData name="Kiira Fröberg" userId="8cc724a2-d252-4c15-b8c0-f13f78bdf9a9" providerId="ADAL" clId="{4AE8DB95-61B6-4EAA-BE40-C8A9A3BDAE6E}" dt="2026-07-16T14:39:49.477" v="22506"/>
        <pc:sldMkLst>
          <pc:docMk/>
          <pc:sldMk cId="2182447601" sldId="284"/>
        </pc:sldMkLst>
      </pc:sldChg>
      <pc:sldChg chg="add ord">
        <pc:chgData name="Kiira Fröberg" userId="8cc724a2-d252-4c15-b8c0-f13f78bdf9a9" providerId="ADAL" clId="{4AE8DB95-61B6-4EAA-BE40-C8A9A3BDAE6E}" dt="2026-07-16T14:39:58.085" v="22509"/>
        <pc:sldMkLst>
          <pc:docMk/>
          <pc:sldMk cId="4230477821" sldId="285"/>
        </pc:sldMkLst>
      </pc:sldChg>
      <pc:sldChg chg="add">
        <pc:chgData name="Kiira Fröberg" userId="8cc724a2-d252-4c15-b8c0-f13f78bdf9a9" providerId="ADAL" clId="{4AE8DB95-61B6-4EAA-BE40-C8A9A3BDAE6E}" dt="2026-07-16T14:00:51.090" v="20596"/>
        <pc:sldMkLst>
          <pc:docMk/>
          <pc:sldMk cId="725384684" sldId="293"/>
        </pc:sldMkLst>
      </pc:sldChg>
      <pc:sldChg chg="addSp delSp modSp mod">
        <pc:chgData name="Kiira Fröberg" userId="8cc724a2-d252-4c15-b8c0-f13f78bdf9a9" providerId="ADAL" clId="{4AE8DB95-61B6-4EAA-BE40-C8A9A3BDAE6E}" dt="2026-07-10T08:42:34.351" v="18351"/>
        <pc:sldMkLst>
          <pc:docMk/>
          <pc:sldMk cId="689635372" sldId="298"/>
        </pc:sldMkLst>
        <pc:spChg chg="mod ord">
          <ac:chgData name="Kiira Fröberg" userId="8cc724a2-d252-4c15-b8c0-f13f78bdf9a9" providerId="ADAL" clId="{4AE8DB95-61B6-4EAA-BE40-C8A9A3BDAE6E}" dt="2026-07-10T08:42:34.304" v="18255"/>
          <ac:spMkLst>
            <pc:docMk/>
            <pc:sldMk cId="689635372" sldId="298"/>
            <ac:spMk id="2" creationId="{F535D669-67B0-C621-CBC0-C675E2972489}"/>
          </ac:spMkLst>
        </pc:spChg>
        <pc:spChg chg="mod ord">
          <ac:chgData name="Kiira Fröberg" userId="8cc724a2-d252-4c15-b8c0-f13f78bdf9a9" providerId="ADAL" clId="{4AE8DB95-61B6-4EAA-BE40-C8A9A3BDAE6E}" dt="2026-07-10T08:42:34.305" v="18257"/>
          <ac:spMkLst>
            <pc:docMk/>
            <pc:sldMk cId="689635372" sldId="298"/>
            <ac:spMk id="3" creationId="{52CBA904-A6CD-B63C-3D70-8FDCC706B6B7}"/>
          </ac:spMkLst>
        </pc:spChg>
        <pc:spChg chg="mod ord">
          <ac:chgData name="Kiira Fröberg" userId="8cc724a2-d252-4c15-b8c0-f13f78bdf9a9" providerId="ADAL" clId="{4AE8DB95-61B6-4EAA-BE40-C8A9A3BDAE6E}" dt="2026-07-10T08:42:34.305" v="18259"/>
          <ac:spMkLst>
            <pc:docMk/>
            <pc:sldMk cId="689635372" sldId="298"/>
            <ac:spMk id="4" creationId="{A6AC912C-17F0-3D02-0951-73252574048E}"/>
          </ac:spMkLst>
        </pc:spChg>
        <pc:spChg chg="mod ord">
          <ac:chgData name="Kiira Fröberg" userId="8cc724a2-d252-4c15-b8c0-f13f78bdf9a9" providerId="ADAL" clId="{4AE8DB95-61B6-4EAA-BE40-C8A9A3BDAE6E}" dt="2026-07-10T08:42:34.306" v="18261"/>
          <ac:spMkLst>
            <pc:docMk/>
            <pc:sldMk cId="689635372" sldId="298"/>
            <ac:spMk id="5" creationId="{F4496461-ECB9-4DAA-6DB5-481EC95491C3}"/>
          </ac:spMkLst>
        </pc:spChg>
        <pc:spChg chg="mod">
          <ac:chgData name="Kiira Fröberg" userId="8cc724a2-d252-4c15-b8c0-f13f78bdf9a9" providerId="ADAL" clId="{4AE8DB95-61B6-4EAA-BE40-C8A9A3BDAE6E}" dt="2026-07-10T08:42:34.320" v="18290"/>
          <ac:spMkLst>
            <pc:docMk/>
            <pc:sldMk cId="689635372" sldId="298"/>
            <ac:spMk id="7" creationId="{ABD95369-9317-F3DB-F4F3-1326A5FB2E93}"/>
          </ac:spMkLst>
        </pc:spChg>
        <pc:spChg chg="mod">
          <ac:chgData name="Kiira Fröberg" userId="8cc724a2-d252-4c15-b8c0-f13f78bdf9a9" providerId="ADAL" clId="{4AE8DB95-61B6-4EAA-BE40-C8A9A3BDAE6E}" dt="2026-07-10T08:42:34.321" v="18291"/>
          <ac:spMkLst>
            <pc:docMk/>
            <pc:sldMk cId="689635372" sldId="298"/>
            <ac:spMk id="8" creationId="{25458F15-956A-2FC3-9DA4-7AC03483A43A}"/>
          </ac:spMkLst>
        </pc:spChg>
        <pc:spChg chg="mod">
          <ac:chgData name="Kiira Fröberg" userId="8cc724a2-d252-4c15-b8c0-f13f78bdf9a9" providerId="ADAL" clId="{4AE8DB95-61B6-4EAA-BE40-C8A9A3BDAE6E}" dt="2026-07-10T08:42:34.322" v="18292"/>
          <ac:spMkLst>
            <pc:docMk/>
            <pc:sldMk cId="689635372" sldId="298"/>
            <ac:spMk id="9" creationId="{E0E166A7-C4C8-1CC0-1283-591CDDD726C4}"/>
          </ac:spMkLst>
        </pc:spChg>
        <pc:spChg chg="mod">
          <ac:chgData name="Kiira Fröberg" userId="8cc724a2-d252-4c15-b8c0-f13f78bdf9a9" providerId="ADAL" clId="{4AE8DB95-61B6-4EAA-BE40-C8A9A3BDAE6E}" dt="2026-07-10T08:42:34.323" v="18293"/>
          <ac:spMkLst>
            <pc:docMk/>
            <pc:sldMk cId="689635372" sldId="298"/>
            <ac:spMk id="10" creationId="{E8D076DE-4D88-D646-3D88-9B0716A49990}"/>
          </ac:spMkLst>
        </pc:spChg>
        <pc:spChg chg="mod">
          <ac:chgData name="Kiira Fröberg" userId="8cc724a2-d252-4c15-b8c0-f13f78bdf9a9" providerId="ADAL" clId="{4AE8DB95-61B6-4EAA-BE40-C8A9A3BDAE6E}" dt="2026-07-10T08:42:34.323" v="18294"/>
          <ac:spMkLst>
            <pc:docMk/>
            <pc:sldMk cId="689635372" sldId="298"/>
            <ac:spMk id="11" creationId="{9EAC3CA7-CAD4-9236-8908-6630A84788D9}"/>
          </ac:spMkLst>
        </pc:spChg>
        <pc:spChg chg="mod ord">
          <ac:chgData name="Kiira Fröberg" userId="8cc724a2-d252-4c15-b8c0-f13f78bdf9a9" providerId="ADAL" clId="{4AE8DB95-61B6-4EAA-BE40-C8A9A3BDAE6E}" dt="2026-07-10T08:42:34.316" v="18282"/>
          <ac:spMkLst>
            <pc:docMk/>
            <pc:sldMk cId="689635372" sldId="298"/>
            <ac:spMk id="15" creationId="{6B642D7E-C141-9472-D184-B1F23AF65219}"/>
          </ac:spMkLst>
        </pc:spChg>
        <pc:spChg chg="mod">
          <ac:chgData name="Kiira Fröberg" userId="8cc724a2-d252-4c15-b8c0-f13f78bdf9a9" providerId="ADAL" clId="{4AE8DB95-61B6-4EAA-BE40-C8A9A3BDAE6E}" dt="2026-07-10T08:42:34.317" v="18283"/>
          <ac:spMkLst>
            <pc:docMk/>
            <pc:sldMk cId="689635372" sldId="298"/>
            <ac:spMk id="16" creationId="{03F6D19E-6769-B87D-A9F2-9FF8E833D741}"/>
          </ac:spMkLst>
        </pc:spChg>
        <pc:spChg chg="mod ord">
          <ac:chgData name="Kiira Fröberg" userId="8cc724a2-d252-4c15-b8c0-f13f78bdf9a9" providerId="ADAL" clId="{4AE8DB95-61B6-4EAA-BE40-C8A9A3BDAE6E}" dt="2026-07-10T08:42:34.319" v="18285"/>
          <ac:spMkLst>
            <pc:docMk/>
            <pc:sldMk cId="689635372" sldId="298"/>
            <ac:spMk id="17" creationId="{2AFB3E24-D293-A8B8-BA6E-0B84BEC3742A}"/>
          </ac:spMkLst>
        </pc:spChg>
        <pc:spChg chg="mod">
          <ac:chgData name="Kiira Fröberg" userId="8cc724a2-d252-4c15-b8c0-f13f78bdf9a9" providerId="ADAL" clId="{4AE8DB95-61B6-4EAA-BE40-C8A9A3BDAE6E}" dt="2026-07-10T08:42:34.319" v="18286"/>
          <ac:spMkLst>
            <pc:docMk/>
            <pc:sldMk cId="689635372" sldId="298"/>
            <ac:spMk id="18" creationId="{07C4CB47-A6D5-0CD8-D50D-102AA28E41E7}"/>
          </ac:spMkLst>
        </pc:spChg>
        <pc:spChg chg="mod ord">
          <ac:chgData name="Kiira Fröberg" userId="8cc724a2-d252-4c15-b8c0-f13f78bdf9a9" providerId="ADAL" clId="{4AE8DB95-61B6-4EAA-BE40-C8A9A3BDAE6E}" dt="2026-07-10T08:42:34.319" v="18288"/>
          <ac:spMkLst>
            <pc:docMk/>
            <pc:sldMk cId="689635372" sldId="298"/>
            <ac:spMk id="19" creationId="{D44913C5-C487-E26E-622D-2AB1080B2988}"/>
          </ac:spMkLst>
        </pc:spChg>
        <pc:spChg chg="mod">
          <ac:chgData name="Kiira Fröberg" userId="8cc724a2-d252-4c15-b8c0-f13f78bdf9a9" providerId="ADAL" clId="{4AE8DB95-61B6-4EAA-BE40-C8A9A3BDAE6E}" dt="2026-07-10T08:42:34.319" v="18289"/>
          <ac:spMkLst>
            <pc:docMk/>
            <pc:sldMk cId="689635372" sldId="298"/>
            <ac:spMk id="20" creationId="{A2C6C5DA-AAE8-57AD-5640-0D14A1A8429D}"/>
          </ac:spMkLst>
        </pc:spChg>
        <pc:spChg chg="mod">
          <ac:chgData name="Kiira Fröberg" userId="8cc724a2-d252-4c15-b8c0-f13f78bdf9a9" providerId="ADAL" clId="{4AE8DB95-61B6-4EAA-BE40-C8A9A3BDAE6E}" dt="2026-07-10T08:42:34.323" v="18295"/>
          <ac:spMkLst>
            <pc:docMk/>
            <pc:sldMk cId="689635372" sldId="298"/>
            <ac:spMk id="21" creationId="{BF25928D-C267-3DAE-669C-F3EDD297694B}"/>
          </ac:spMkLst>
        </pc:spChg>
        <pc:spChg chg="mod">
          <ac:chgData name="Kiira Fröberg" userId="8cc724a2-d252-4c15-b8c0-f13f78bdf9a9" providerId="ADAL" clId="{4AE8DB95-61B6-4EAA-BE40-C8A9A3BDAE6E}" dt="2026-07-10T08:42:34.325" v="18296"/>
          <ac:spMkLst>
            <pc:docMk/>
            <pc:sldMk cId="689635372" sldId="298"/>
            <ac:spMk id="22" creationId="{D927FC54-83F1-481B-221D-1E1F0FDCE76B}"/>
          </ac:spMkLst>
        </pc:spChg>
        <pc:spChg chg="mod">
          <ac:chgData name="Kiira Fröberg" userId="8cc724a2-d252-4c15-b8c0-f13f78bdf9a9" providerId="ADAL" clId="{4AE8DB95-61B6-4EAA-BE40-C8A9A3BDAE6E}" dt="2026-07-10T08:42:34.325" v="18297"/>
          <ac:spMkLst>
            <pc:docMk/>
            <pc:sldMk cId="689635372" sldId="298"/>
            <ac:spMk id="23" creationId="{C41FA42F-68A0-16EF-BCE7-CF00832663C3}"/>
          </ac:spMkLst>
        </pc:spChg>
        <pc:spChg chg="mod">
          <ac:chgData name="Kiira Fröberg" userId="8cc724a2-d252-4c15-b8c0-f13f78bdf9a9" providerId="ADAL" clId="{4AE8DB95-61B6-4EAA-BE40-C8A9A3BDAE6E}" dt="2026-07-10T08:42:34.340" v="18329"/>
          <ac:spMkLst>
            <pc:docMk/>
            <pc:sldMk cId="689635372" sldId="298"/>
            <ac:spMk id="24" creationId="{B041C97F-C352-157D-17C5-65BCA392D2D2}"/>
          </ac:spMkLst>
        </pc:spChg>
        <pc:spChg chg="mod">
          <ac:chgData name="Kiira Fröberg" userId="8cc724a2-d252-4c15-b8c0-f13f78bdf9a9" providerId="ADAL" clId="{4AE8DB95-61B6-4EAA-BE40-C8A9A3BDAE6E}" dt="2026-07-10T08:42:34.342" v="18331"/>
          <ac:spMkLst>
            <pc:docMk/>
            <pc:sldMk cId="689635372" sldId="298"/>
            <ac:spMk id="25" creationId="{97C79CA4-2546-87F1-E754-8D81B936C82D}"/>
          </ac:spMkLst>
        </pc:spChg>
        <pc:spChg chg="mod">
          <ac:chgData name="Kiira Fröberg" userId="8cc724a2-d252-4c15-b8c0-f13f78bdf9a9" providerId="ADAL" clId="{4AE8DB95-61B6-4EAA-BE40-C8A9A3BDAE6E}" dt="2026-07-10T08:42:34.346" v="18341"/>
          <ac:spMkLst>
            <pc:docMk/>
            <pc:sldMk cId="689635372" sldId="298"/>
            <ac:spMk id="26" creationId="{9FD5D49F-ED1E-4767-3421-E893279702C6}"/>
          </ac:spMkLst>
        </pc:spChg>
        <pc:spChg chg="mod">
          <ac:chgData name="Kiira Fröberg" userId="8cc724a2-d252-4c15-b8c0-f13f78bdf9a9" providerId="ADAL" clId="{4AE8DB95-61B6-4EAA-BE40-C8A9A3BDAE6E}" dt="2026-07-10T08:42:34.325" v="18298"/>
          <ac:spMkLst>
            <pc:docMk/>
            <pc:sldMk cId="689635372" sldId="298"/>
            <ac:spMk id="27" creationId="{6DB5392E-EC0E-DAC4-BBF2-656323DCA53F}"/>
          </ac:spMkLst>
        </pc:spChg>
        <pc:spChg chg="mod">
          <ac:chgData name="Kiira Fröberg" userId="8cc724a2-d252-4c15-b8c0-f13f78bdf9a9" providerId="ADAL" clId="{4AE8DB95-61B6-4EAA-BE40-C8A9A3BDAE6E}" dt="2026-07-10T08:42:34.326" v="18299"/>
          <ac:spMkLst>
            <pc:docMk/>
            <pc:sldMk cId="689635372" sldId="298"/>
            <ac:spMk id="28" creationId="{F4783506-13D9-64F4-C9BD-57C21831CFEA}"/>
          </ac:spMkLst>
        </pc:spChg>
        <pc:spChg chg="mod">
          <ac:chgData name="Kiira Fröberg" userId="8cc724a2-d252-4c15-b8c0-f13f78bdf9a9" providerId="ADAL" clId="{4AE8DB95-61B6-4EAA-BE40-C8A9A3BDAE6E}" dt="2026-07-10T08:42:34.308" v="18264"/>
          <ac:spMkLst>
            <pc:docMk/>
            <pc:sldMk cId="689635372" sldId="298"/>
            <ac:spMk id="29" creationId="{DA9302D7-033D-68EF-03A3-B4FA7756B371}"/>
          </ac:spMkLst>
        </pc:spChg>
        <pc:spChg chg="mod">
          <ac:chgData name="Kiira Fröberg" userId="8cc724a2-d252-4c15-b8c0-f13f78bdf9a9" providerId="ADAL" clId="{4AE8DB95-61B6-4EAA-BE40-C8A9A3BDAE6E}" dt="2026-07-10T08:42:34.308" v="18265"/>
          <ac:spMkLst>
            <pc:docMk/>
            <pc:sldMk cId="689635372" sldId="298"/>
            <ac:spMk id="30" creationId="{4B8EF012-1541-8EE8-116F-976B358DEE9A}"/>
          </ac:spMkLst>
        </pc:spChg>
        <pc:spChg chg="mod">
          <ac:chgData name="Kiira Fröberg" userId="8cc724a2-d252-4c15-b8c0-f13f78bdf9a9" providerId="ADAL" clId="{4AE8DB95-61B6-4EAA-BE40-C8A9A3BDAE6E}" dt="2026-07-10T08:42:34.309" v="18266"/>
          <ac:spMkLst>
            <pc:docMk/>
            <pc:sldMk cId="689635372" sldId="298"/>
            <ac:spMk id="31" creationId="{05DB00FC-4AD7-D485-FDA7-4A44B097FD90}"/>
          </ac:spMkLst>
        </pc:spChg>
        <pc:spChg chg="mod">
          <ac:chgData name="Kiira Fröberg" userId="8cc724a2-d252-4c15-b8c0-f13f78bdf9a9" providerId="ADAL" clId="{4AE8DB95-61B6-4EAA-BE40-C8A9A3BDAE6E}" dt="2026-07-10T08:42:34.310" v="18267"/>
          <ac:spMkLst>
            <pc:docMk/>
            <pc:sldMk cId="689635372" sldId="298"/>
            <ac:spMk id="32" creationId="{F66231F9-190B-5465-E780-FE573042D1D7}"/>
          </ac:spMkLst>
        </pc:spChg>
        <pc:spChg chg="mod">
          <ac:chgData name="Kiira Fröberg" userId="8cc724a2-d252-4c15-b8c0-f13f78bdf9a9" providerId="ADAL" clId="{4AE8DB95-61B6-4EAA-BE40-C8A9A3BDAE6E}" dt="2026-07-10T08:42:34.310" v="18268"/>
          <ac:spMkLst>
            <pc:docMk/>
            <pc:sldMk cId="689635372" sldId="298"/>
            <ac:spMk id="33" creationId="{FF605195-B7B2-58AF-3DAA-4A68A84C8759}"/>
          </ac:spMkLst>
        </pc:spChg>
        <pc:spChg chg="mod ord">
          <ac:chgData name="Kiira Fröberg" userId="8cc724a2-d252-4c15-b8c0-f13f78bdf9a9" providerId="ADAL" clId="{4AE8DB95-61B6-4EAA-BE40-C8A9A3BDAE6E}" dt="2026-07-10T08:42:34.313" v="18276"/>
          <ac:spMkLst>
            <pc:docMk/>
            <pc:sldMk cId="689635372" sldId="298"/>
            <ac:spMk id="34" creationId="{D5A837E0-1211-8E13-97D4-656AFC180C9D}"/>
          </ac:spMkLst>
        </pc:spChg>
        <pc:spChg chg="mod">
          <ac:chgData name="Kiira Fröberg" userId="8cc724a2-d252-4c15-b8c0-f13f78bdf9a9" providerId="ADAL" clId="{4AE8DB95-61B6-4EAA-BE40-C8A9A3BDAE6E}" dt="2026-07-10T08:42:34.314" v="18277"/>
          <ac:spMkLst>
            <pc:docMk/>
            <pc:sldMk cId="689635372" sldId="298"/>
            <ac:spMk id="35" creationId="{9ADE4B80-40B6-EBD6-BE06-71DBE9A254E7}"/>
          </ac:spMkLst>
        </pc:spChg>
        <pc:spChg chg="mod ord">
          <ac:chgData name="Kiira Fröberg" userId="8cc724a2-d252-4c15-b8c0-f13f78bdf9a9" providerId="ADAL" clId="{4AE8DB95-61B6-4EAA-BE40-C8A9A3BDAE6E}" dt="2026-07-10T08:42:34.314" v="18279"/>
          <ac:spMkLst>
            <pc:docMk/>
            <pc:sldMk cId="689635372" sldId="298"/>
            <ac:spMk id="36" creationId="{82ADC728-AE5C-3D15-3253-43F9E334A4E0}"/>
          </ac:spMkLst>
        </pc:spChg>
        <pc:spChg chg="mod">
          <ac:chgData name="Kiira Fröberg" userId="8cc724a2-d252-4c15-b8c0-f13f78bdf9a9" providerId="ADAL" clId="{4AE8DB95-61B6-4EAA-BE40-C8A9A3BDAE6E}" dt="2026-07-10T08:42:34.315" v="18280"/>
          <ac:spMkLst>
            <pc:docMk/>
            <pc:sldMk cId="689635372" sldId="298"/>
            <ac:spMk id="37" creationId="{D0A9573B-8D79-1B5D-66E9-A37FB0B98D84}"/>
          </ac:spMkLst>
        </pc:spChg>
        <pc:spChg chg="mod ord">
          <ac:chgData name="Kiira Fröberg" userId="8cc724a2-d252-4c15-b8c0-f13f78bdf9a9" providerId="ADAL" clId="{4AE8DB95-61B6-4EAA-BE40-C8A9A3BDAE6E}" dt="2026-07-10T08:42:34.326" v="18301"/>
          <ac:spMkLst>
            <pc:docMk/>
            <pc:sldMk cId="689635372" sldId="298"/>
            <ac:spMk id="39" creationId="{CD0F2C9D-7B8C-3CB4-E0A2-750ED28C55EB}"/>
          </ac:spMkLst>
        </pc:spChg>
        <pc:spChg chg="mod ord">
          <ac:chgData name="Kiira Fröberg" userId="8cc724a2-d252-4c15-b8c0-f13f78bdf9a9" providerId="ADAL" clId="{4AE8DB95-61B6-4EAA-BE40-C8A9A3BDAE6E}" dt="2026-07-10T08:42:34.328" v="18303"/>
          <ac:spMkLst>
            <pc:docMk/>
            <pc:sldMk cId="689635372" sldId="298"/>
            <ac:spMk id="40" creationId="{382C63FA-764F-FF9A-5629-04AE836EFF98}"/>
          </ac:spMkLst>
        </pc:spChg>
        <pc:spChg chg="mod">
          <ac:chgData name="Kiira Fröberg" userId="8cc724a2-d252-4c15-b8c0-f13f78bdf9a9" providerId="ADAL" clId="{4AE8DB95-61B6-4EAA-BE40-C8A9A3BDAE6E}" dt="2026-07-10T08:42:34.329" v="18306"/>
          <ac:spMkLst>
            <pc:docMk/>
            <pc:sldMk cId="689635372" sldId="298"/>
            <ac:spMk id="42" creationId="{B8CD7FE2-6BE8-6D3A-E781-7663015DF9B5}"/>
          </ac:spMkLst>
        </pc:spChg>
        <pc:spChg chg="mod">
          <ac:chgData name="Kiira Fröberg" userId="8cc724a2-d252-4c15-b8c0-f13f78bdf9a9" providerId="ADAL" clId="{4AE8DB95-61B6-4EAA-BE40-C8A9A3BDAE6E}" dt="2026-07-10T08:42:34.329" v="18307"/>
          <ac:spMkLst>
            <pc:docMk/>
            <pc:sldMk cId="689635372" sldId="298"/>
            <ac:spMk id="43" creationId="{AB252BE5-B6A8-1995-5368-A8A82F728E0E}"/>
          </ac:spMkLst>
        </pc:spChg>
        <pc:spChg chg="mod">
          <ac:chgData name="Kiira Fröberg" userId="8cc724a2-d252-4c15-b8c0-f13f78bdf9a9" providerId="ADAL" clId="{4AE8DB95-61B6-4EAA-BE40-C8A9A3BDAE6E}" dt="2026-07-10T08:42:34.330" v="18308"/>
          <ac:spMkLst>
            <pc:docMk/>
            <pc:sldMk cId="689635372" sldId="298"/>
            <ac:spMk id="44" creationId="{364E9B2A-7B38-C101-4F59-DD1492108552}"/>
          </ac:spMkLst>
        </pc:spChg>
        <pc:spChg chg="mod ord">
          <ac:chgData name="Kiira Fröberg" userId="8cc724a2-d252-4c15-b8c0-f13f78bdf9a9" providerId="ADAL" clId="{4AE8DB95-61B6-4EAA-BE40-C8A9A3BDAE6E}" dt="2026-07-10T08:42:34.331" v="18310"/>
          <ac:spMkLst>
            <pc:docMk/>
            <pc:sldMk cId="689635372" sldId="298"/>
            <ac:spMk id="45" creationId="{34F77399-3505-C43C-4576-27FDD315292B}"/>
          </ac:spMkLst>
        </pc:spChg>
        <pc:spChg chg="mod ord">
          <ac:chgData name="Kiira Fröberg" userId="8cc724a2-d252-4c15-b8c0-f13f78bdf9a9" providerId="ADAL" clId="{4AE8DB95-61B6-4EAA-BE40-C8A9A3BDAE6E}" dt="2026-07-10T08:42:34.331" v="18312"/>
          <ac:spMkLst>
            <pc:docMk/>
            <pc:sldMk cId="689635372" sldId="298"/>
            <ac:spMk id="46" creationId="{26F6715A-0088-8BF8-1E12-DD50BBDAF261}"/>
          </ac:spMkLst>
        </pc:spChg>
        <pc:spChg chg="mod">
          <ac:chgData name="Kiira Fröberg" userId="8cc724a2-d252-4c15-b8c0-f13f78bdf9a9" providerId="ADAL" clId="{4AE8DB95-61B6-4EAA-BE40-C8A9A3BDAE6E}" dt="2026-07-10T08:42:34.340" v="18328"/>
          <ac:spMkLst>
            <pc:docMk/>
            <pc:sldMk cId="689635372" sldId="298"/>
            <ac:spMk id="47" creationId="{5FEB3246-4D1F-1E47-A51A-8BBC18EBD81C}"/>
          </ac:spMkLst>
        </pc:spChg>
        <pc:spChg chg="mod">
          <ac:chgData name="Kiira Fröberg" userId="8cc724a2-d252-4c15-b8c0-f13f78bdf9a9" providerId="ADAL" clId="{4AE8DB95-61B6-4EAA-BE40-C8A9A3BDAE6E}" dt="2026-07-10T08:42:34.341" v="18330"/>
          <ac:spMkLst>
            <pc:docMk/>
            <pc:sldMk cId="689635372" sldId="298"/>
            <ac:spMk id="48" creationId="{04C8E872-D392-33AD-9F2F-0EDF33A49ACC}"/>
          </ac:spMkLst>
        </pc:spChg>
        <pc:spChg chg="mod">
          <ac:chgData name="Kiira Fröberg" userId="8cc724a2-d252-4c15-b8c0-f13f78bdf9a9" providerId="ADAL" clId="{4AE8DB95-61B6-4EAA-BE40-C8A9A3BDAE6E}" dt="2026-07-10T08:42:34.345" v="18338"/>
          <ac:spMkLst>
            <pc:docMk/>
            <pc:sldMk cId="689635372" sldId="298"/>
            <ac:spMk id="49" creationId="{0275F07B-B182-CD37-7D23-127908234333}"/>
          </ac:spMkLst>
        </pc:spChg>
        <pc:spChg chg="mod">
          <ac:chgData name="Kiira Fröberg" userId="8cc724a2-d252-4c15-b8c0-f13f78bdf9a9" providerId="ADAL" clId="{4AE8DB95-61B6-4EAA-BE40-C8A9A3BDAE6E}" dt="2026-07-10T08:42:34.346" v="18340"/>
          <ac:spMkLst>
            <pc:docMk/>
            <pc:sldMk cId="689635372" sldId="298"/>
            <ac:spMk id="50" creationId="{03D96192-5E49-DBAB-97CB-5F1E6D48CEFB}"/>
          </ac:spMkLst>
        </pc:spChg>
        <pc:spChg chg="mod">
          <ac:chgData name="Kiira Fröberg" userId="8cc724a2-d252-4c15-b8c0-f13f78bdf9a9" providerId="ADAL" clId="{4AE8DB95-61B6-4EAA-BE40-C8A9A3BDAE6E}" dt="2026-07-10T08:42:34.332" v="18315"/>
          <ac:spMkLst>
            <pc:docMk/>
            <pc:sldMk cId="689635372" sldId="298"/>
            <ac:spMk id="53" creationId="{21C9CA70-C143-2275-59E4-C33238E5C0B8}"/>
          </ac:spMkLst>
        </pc:spChg>
        <pc:spChg chg="mod">
          <ac:chgData name="Kiira Fröberg" userId="8cc724a2-d252-4c15-b8c0-f13f78bdf9a9" providerId="ADAL" clId="{4AE8DB95-61B6-4EAA-BE40-C8A9A3BDAE6E}" dt="2026-07-10T08:42:34.333" v="18316"/>
          <ac:spMkLst>
            <pc:docMk/>
            <pc:sldMk cId="689635372" sldId="298"/>
            <ac:spMk id="54" creationId="{6A72A2F0-CCD3-0AEE-F2EC-5E44C7B84053}"/>
          </ac:spMkLst>
        </pc:spChg>
        <pc:spChg chg="mod">
          <ac:chgData name="Kiira Fröberg" userId="8cc724a2-d252-4c15-b8c0-f13f78bdf9a9" providerId="ADAL" clId="{4AE8DB95-61B6-4EAA-BE40-C8A9A3BDAE6E}" dt="2026-07-10T08:42:34.334" v="18317"/>
          <ac:spMkLst>
            <pc:docMk/>
            <pc:sldMk cId="689635372" sldId="298"/>
            <ac:spMk id="55" creationId="{590E8F19-B824-1958-1754-B1DEB10EE9D2}"/>
          </ac:spMkLst>
        </pc:spChg>
        <pc:spChg chg="mod">
          <ac:chgData name="Kiira Fröberg" userId="8cc724a2-d252-4c15-b8c0-f13f78bdf9a9" providerId="ADAL" clId="{4AE8DB95-61B6-4EAA-BE40-C8A9A3BDAE6E}" dt="2026-07-10T08:42:34.334" v="18318"/>
          <ac:spMkLst>
            <pc:docMk/>
            <pc:sldMk cId="689635372" sldId="298"/>
            <ac:spMk id="56" creationId="{80391D4B-E280-7512-28B7-A7B595D5A894}"/>
          </ac:spMkLst>
        </pc:spChg>
        <pc:spChg chg="mod">
          <ac:chgData name="Kiira Fröberg" userId="8cc724a2-d252-4c15-b8c0-f13f78bdf9a9" providerId="ADAL" clId="{4AE8DB95-61B6-4EAA-BE40-C8A9A3BDAE6E}" dt="2026-07-10T08:42:34.334" v="18319"/>
          <ac:spMkLst>
            <pc:docMk/>
            <pc:sldMk cId="689635372" sldId="298"/>
            <ac:spMk id="57" creationId="{3499E259-19CB-3BCD-93D9-995FF699A324}"/>
          </ac:spMkLst>
        </pc:spChg>
        <pc:spChg chg="mod">
          <ac:chgData name="Kiira Fröberg" userId="8cc724a2-d252-4c15-b8c0-f13f78bdf9a9" providerId="ADAL" clId="{4AE8DB95-61B6-4EAA-BE40-C8A9A3BDAE6E}" dt="2026-07-10T08:42:34.335" v="18320"/>
          <ac:spMkLst>
            <pc:docMk/>
            <pc:sldMk cId="689635372" sldId="298"/>
            <ac:spMk id="58" creationId="{872BFAEB-A789-3B0D-DF47-5801047904EA}"/>
          </ac:spMkLst>
        </pc:spChg>
        <pc:spChg chg="mod">
          <ac:chgData name="Kiira Fröberg" userId="8cc724a2-d252-4c15-b8c0-f13f78bdf9a9" providerId="ADAL" clId="{4AE8DB95-61B6-4EAA-BE40-C8A9A3BDAE6E}" dt="2026-07-10T08:42:34.335" v="18321"/>
          <ac:spMkLst>
            <pc:docMk/>
            <pc:sldMk cId="689635372" sldId="298"/>
            <ac:spMk id="60" creationId="{B23E2EA3-D5C4-F71C-DC06-7CB8F213FD6C}"/>
          </ac:spMkLst>
        </pc:spChg>
        <pc:spChg chg="mod">
          <ac:chgData name="Kiira Fröberg" userId="8cc724a2-d252-4c15-b8c0-f13f78bdf9a9" providerId="ADAL" clId="{4AE8DB95-61B6-4EAA-BE40-C8A9A3BDAE6E}" dt="2026-07-10T08:42:34.336" v="18322"/>
          <ac:spMkLst>
            <pc:docMk/>
            <pc:sldMk cId="689635372" sldId="298"/>
            <ac:spMk id="61" creationId="{D97793C2-F261-8D0F-BE64-A0545B8F4EE4}"/>
          </ac:spMkLst>
        </pc:spChg>
        <pc:spChg chg="mod">
          <ac:chgData name="Kiira Fröberg" userId="8cc724a2-d252-4c15-b8c0-f13f78bdf9a9" providerId="ADAL" clId="{4AE8DB95-61B6-4EAA-BE40-C8A9A3BDAE6E}" dt="2026-07-10T08:42:34.337" v="18323"/>
          <ac:spMkLst>
            <pc:docMk/>
            <pc:sldMk cId="689635372" sldId="298"/>
            <ac:spMk id="62" creationId="{A0EBBD51-E544-7624-C6F9-AB48C4B60CE5}"/>
          </ac:spMkLst>
        </pc:spChg>
        <pc:spChg chg="mod ord">
          <ac:chgData name="Kiira Fröberg" userId="8cc724a2-d252-4c15-b8c0-f13f78bdf9a9" providerId="ADAL" clId="{4AE8DB95-61B6-4EAA-BE40-C8A9A3BDAE6E}" dt="2026-07-10T08:42:34.342" v="18333"/>
          <ac:spMkLst>
            <pc:docMk/>
            <pc:sldMk cId="689635372" sldId="298"/>
            <ac:spMk id="63" creationId="{FC1BC3A5-F3D8-E41B-32CB-2D6CF39CC8E7}"/>
          </ac:spMkLst>
        </pc:spChg>
        <pc:spChg chg="mod">
          <ac:chgData name="Kiira Fröberg" userId="8cc724a2-d252-4c15-b8c0-f13f78bdf9a9" providerId="ADAL" clId="{4AE8DB95-61B6-4EAA-BE40-C8A9A3BDAE6E}" dt="2026-07-10T08:42:34.343" v="18334"/>
          <ac:spMkLst>
            <pc:docMk/>
            <pc:sldMk cId="689635372" sldId="298"/>
            <ac:spMk id="64" creationId="{84D336C6-3F46-50E8-1909-22B535F05861}"/>
          </ac:spMkLst>
        </pc:spChg>
        <pc:spChg chg="mod ord">
          <ac:chgData name="Kiira Fröberg" userId="8cc724a2-d252-4c15-b8c0-f13f78bdf9a9" providerId="ADAL" clId="{4AE8DB95-61B6-4EAA-BE40-C8A9A3BDAE6E}" dt="2026-07-10T08:42:34.344" v="18336"/>
          <ac:spMkLst>
            <pc:docMk/>
            <pc:sldMk cId="689635372" sldId="298"/>
            <ac:spMk id="65" creationId="{C234051B-93F9-E50F-2B2A-37A37F582DA2}"/>
          </ac:spMkLst>
        </pc:spChg>
        <pc:spChg chg="mod">
          <ac:chgData name="Kiira Fröberg" userId="8cc724a2-d252-4c15-b8c0-f13f78bdf9a9" providerId="ADAL" clId="{4AE8DB95-61B6-4EAA-BE40-C8A9A3BDAE6E}" dt="2026-07-10T08:42:34.345" v="18337"/>
          <ac:spMkLst>
            <pc:docMk/>
            <pc:sldMk cId="689635372" sldId="298"/>
            <ac:spMk id="66" creationId="{6317BAB6-0047-C350-49FD-A79CF101D173}"/>
          </ac:spMkLst>
        </pc:spChg>
        <pc:spChg chg="mod">
          <ac:chgData name="Kiira Fröberg" userId="8cc724a2-d252-4c15-b8c0-f13f78bdf9a9" providerId="ADAL" clId="{4AE8DB95-61B6-4EAA-BE40-C8A9A3BDAE6E}" dt="2026-07-10T08:42:34.345" v="18339"/>
          <ac:spMkLst>
            <pc:docMk/>
            <pc:sldMk cId="689635372" sldId="298"/>
            <ac:spMk id="67" creationId="{EA8899E2-1E43-30FE-2AB5-C2710E3ACDD0}"/>
          </ac:spMkLst>
        </pc:spChg>
        <pc:spChg chg="mod">
          <ac:chgData name="Kiira Fröberg" userId="8cc724a2-d252-4c15-b8c0-f13f78bdf9a9" providerId="ADAL" clId="{4AE8DB95-61B6-4EAA-BE40-C8A9A3BDAE6E}" dt="2026-07-10T08:42:34.338" v="18324"/>
          <ac:spMkLst>
            <pc:docMk/>
            <pc:sldMk cId="689635372" sldId="298"/>
            <ac:spMk id="68" creationId="{8CE7F881-8D73-BAAC-A1C6-C6973179C225}"/>
          </ac:spMkLst>
        </pc:spChg>
        <pc:spChg chg="mod">
          <ac:chgData name="Kiira Fröberg" userId="8cc724a2-d252-4c15-b8c0-f13f78bdf9a9" providerId="ADAL" clId="{4AE8DB95-61B6-4EAA-BE40-C8A9A3BDAE6E}" dt="2026-07-10T08:42:34.338" v="18325"/>
          <ac:spMkLst>
            <pc:docMk/>
            <pc:sldMk cId="689635372" sldId="298"/>
            <ac:spMk id="69" creationId="{A70AA2CF-3051-9167-869A-9B0EA28D9CC0}"/>
          </ac:spMkLst>
        </pc:spChg>
        <pc:spChg chg="mod ord">
          <ac:chgData name="Kiira Fröberg" userId="8cc724a2-d252-4c15-b8c0-f13f78bdf9a9" providerId="ADAL" clId="{4AE8DB95-61B6-4EAA-BE40-C8A9A3BDAE6E}" dt="2026-07-10T08:42:34.348" v="18345"/>
          <ac:spMkLst>
            <pc:docMk/>
            <pc:sldMk cId="689635372" sldId="298"/>
            <ac:spMk id="73" creationId="{5CD8C97F-722A-EEA7-5B3D-9CA1B787F189}"/>
          </ac:spMkLst>
        </pc:spChg>
        <pc:spChg chg="mod">
          <ac:chgData name="Kiira Fröberg" userId="8cc724a2-d252-4c15-b8c0-f13f78bdf9a9" providerId="ADAL" clId="{4AE8DB95-61B6-4EAA-BE40-C8A9A3BDAE6E}" dt="2026-07-10T08:42:34.349" v="18346"/>
          <ac:spMkLst>
            <pc:docMk/>
            <pc:sldMk cId="689635372" sldId="298"/>
            <ac:spMk id="74" creationId="{FF584173-332D-6A6C-103C-E6750FF6127B}"/>
          </ac:spMkLst>
        </pc:spChg>
        <pc:spChg chg="mod">
          <ac:chgData name="Kiira Fröberg" userId="8cc724a2-d252-4c15-b8c0-f13f78bdf9a9" providerId="ADAL" clId="{4AE8DB95-61B6-4EAA-BE40-C8A9A3BDAE6E}" dt="2026-07-10T08:42:34.349" v="18347"/>
          <ac:spMkLst>
            <pc:docMk/>
            <pc:sldMk cId="689635372" sldId="298"/>
            <ac:spMk id="75" creationId="{AA0776C1-EA1C-80E5-0414-8606529024A3}"/>
          </ac:spMkLst>
        </pc:spChg>
        <pc:spChg chg="mod ord">
          <ac:chgData name="Kiira Fröberg" userId="8cc724a2-d252-4c15-b8c0-f13f78bdf9a9" providerId="ADAL" clId="{4AE8DB95-61B6-4EAA-BE40-C8A9A3BDAE6E}" dt="2026-07-10T08:42:34.350" v="18349"/>
          <ac:spMkLst>
            <pc:docMk/>
            <pc:sldMk cId="689635372" sldId="298"/>
            <ac:spMk id="76" creationId="{A942FCCC-7BA1-37EA-412A-B356041A15B8}"/>
          </ac:spMkLst>
        </pc:spChg>
        <pc:graphicFrameChg chg="mod ord">
          <ac:chgData name="Kiira Fröberg" userId="8cc724a2-d252-4c15-b8c0-f13f78bdf9a9" providerId="ADAL" clId="{4AE8DB95-61B6-4EAA-BE40-C8A9A3BDAE6E}" dt="2026-07-10T08:42:34.307" v="18263"/>
          <ac:graphicFrameMkLst>
            <pc:docMk/>
            <pc:sldMk cId="689635372" sldId="298"/>
            <ac:graphicFrameMk id="38" creationId="{FB882918-A57F-4F3E-CAA3-E2173808BECE}"/>
          </ac:graphicFrameMkLst>
        </pc:graphicFrameChg>
        <pc:graphicFrameChg chg="add mod ord">
          <ac:chgData name="Kiira Fröberg" userId="8cc724a2-d252-4c15-b8c0-f13f78bdf9a9" providerId="ADAL" clId="{4AE8DB95-61B6-4EAA-BE40-C8A9A3BDAE6E}" dt="2026-07-10T08:42:34.332" v="18314"/>
          <ac:graphicFrameMkLst>
            <pc:docMk/>
            <pc:sldMk cId="689635372" sldId="298"/>
            <ac:graphicFrameMk id="71" creationId="{573D77E7-A5F6-80CC-6449-8B6907E414F4}"/>
          </ac:graphicFrameMkLst>
        </pc:graphicFrameChg>
        <pc:graphicFrameChg chg="mod">
          <ac:chgData name="Kiira Fröberg" userId="8cc724a2-d252-4c15-b8c0-f13f78bdf9a9" providerId="ADAL" clId="{4AE8DB95-61B6-4EAA-BE40-C8A9A3BDAE6E}" dt="2026-07-10T08:42:34.351" v="18351"/>
          <ac:graphicFrameMkLst>
            <pc:docMk/>
            <pc:sldMk cId="689635372" sldId="298"/>
            <ac:graphicFrameMk id="80" creationId="{B2FF14A7-3E75-1691-A8B1-2707C4677519}"/>
          </ac:graphicFrameMkLst>
        </pc:graphicFrameChg>
        <pc:cxnChg chg="mod ord">
          <ac:chgData name="Kiira Fröberg" userId="8cc724a2-d252-4c15-b8c0-f13f78bdf9a9" providerId="ADAL" clId="{4AE8DB95-61B6-4EAA-BE40-C8A9A3BDAE6E}" dt="2026-07-10T08:42:34.312" v="18274"/>
          <ac:cxnSpMkLst>
            <pc:docMk/>
            <pc:sldMk cId="689635372" sldId="298"/>
            <ac:cxnSpMk id="12" creationId="{CFD749A0-84D3-A3E4-149E-D81C53673209}"/>
          </ac:cxnSpMkLst>
        </pc:cxnChg>
        <pc:cxnChg chg="mod ord">
          <ac:chgData name="Kiira Fröberg" userId="8cc724a2-d252-4c15-b8c0-f13f78bdf9a9" providerId="ADAL" clId="{4AE8DB95-61B6-4EAA-BE40-C8A9A3BDAE6E}" dt="2026-07-10T08:42:34.311" v="18270"/>
          <ac:cxnSpMkLst>
            <pc:docMk/>
            <pc:sldMk cId="689635372" sldId="298"/>
            <ac:cxnSpMk id="13" creationId="{FC9D22A9-3F54-76A8-E221-29141D144046}"/>
          </ac:cxnSpMkLst>
        </pc:cxnChg>
        <pc:cxnChg chg="mod ord">
          <ac:chgData name="Kiira Fröberg" userId="8cc724a2-d252-4c15-b8c0-f13f78bdf9a9" providerId="ADAL" clId="{4AE8DB95-61B6-4EAA-BE40-C8A9A3BDAE6E}" dt="2026-07-10T08:42:34.312" v="18272"/>
          <ac:cxnSpMkLst>
            <pc:docMk/>
            <pc:sldMk cId="689635372" sldId="298"/>
            <ac:cxnSpMk id="14" creationId="{9D007F0A-7BAF-509B-290F-9B2604B04903}"/>
          </ac:cxnSpMkLst>
        </pc:cxnChg>
        <pc:cxnChg chg="mod ord">
          <ac:chgData name="Kiira Fröberg" userId="8cc724a2-d252-4c15-b8c0-f13f78bdf9a9" providerId="ADAL" clId="{4AE8DB95-61B6-4EAA-BE40-C8A9A3BDAE6E}" dt="2026-07-10T08:42:34.328" v="18305"/>
          <ac:cxnSpMkLst>
            <pc:docMk/>
            <pc:sldMk cId="689635372" sldId="298"/>
            <ac:cxnSpMk id="41" creationId="{31956334-73D8-B1DD-6FD1-A6B19F0EE66A}"/>
          </ac:cxnSpMkLst>
        </pc:cxnChg>
        <pc:cxnChg chg="mod ord">
          <ac:chgData name="Kiira Fröberg" userId="8cc724a2-d252-4c15-b8c0-f13f78bdf9a9" providerId="ADAL" clId="{4AE8DB95-61B6-4EAA-BE40-C8A9A3BDAE6E}" dt="2026-07-10T08:42:34.339" v="18327"/>
          <ac:cxnSpMkLst>
            <pc:docMk/>
            <pc:sldMk cId="689635372" sldId="298"/>
            <ac:cxnSpMk id="59" creationId="{A826F45D-81A8-EA6F-1D6E-2CD712EA5B43}"/>
          </ac:cxnSpMkLst>
        </pc:cxnChg>
        <pc:cxnChg chg="mod ord">
          <ac:chgData name="Kiira Fröberg" userId="8cc724a2-d252-4c15-b8c0-f13f78bdf9a9" providerId="ADAL" clId="{4AE8DB95-61B6-4EAA-BE40-C8A9A3BDAE6E}" dt="2026-07-10T08:42:34.348" v="18343"/>
          <ac:cxnSpMkLst>
            <pc:docMk/>
            <pc:sldMk cId="689635372" sldId="298"/>
            <ac:cxnSpMk id="72" creationId="{744F95FE-D5F7-0BFA-0F37-83E5C678861F}"/>
          </ac:cxnSpMkLst>
        </pc:cxnChg>
      </pc:sldChg>
      <pc:sldChg chg="add">
        <pc:chgData name="Kiira Fröberg" userId="8cc724a2-d252-4c15-b8c0-f13f78bdf9a9" providerId="ADAL" clId="{4AE8DB95-61B6-4EAA-BE40-C8A9A3BDAE6E}" dt="2026-07-16T14:00:51.090" v="20596"/>
        <pc:sldMkLst>
          <pc:docMk/>
          <pc:sldMk cId="1685631180" sldId="299"/>
        </pc:sldMkLst>
      </pc:sldChg>
      <pc:sldChg chg="del">
        <pc:chgData name="Kiira Fröberg" userId="8cc724a2-d252-4c15-b8c0-f13f78bdf9a9" providerId="ADAL" clId="{4AE8DB95-61B6-4EAA-BE40-C8A9A3BDAE6E}" dt="2026-07-16T14:01:09.173" v="20597" actId="47"/>
        <pc:sldMkLst>
          <pc:docMk/>
          <pc:sldMk cId="808261324" sldId="302"/>
        </pc:sldMkLst>
      </pc:sldChg>
      <pc:sldChg chg="del">
        <pc:chgData name="Kiira Fröberg" userId="8cc724a2-d252-4c15-b8c0-f13f78bdf9a9" providerId="ADAL" clId="{4AE8DB95-61B6-4EAA-BE40-C8A9A3BDAE6E}" dt="2026-07-16T14:01:09.173" v="20597" actId="47"/>
        <pc:sldMkLst>
          <pc:docMk/>
          <pc:sldMk cId="1853350759" sldId="306"/>
        </pc:sldMkLst>
      </pc:sldChg>
      <pc:sldChg chg="del">
        <pc:chgData name="Kiira Fröberg" userId="8cc724a2-d252-4c15-b8c0-f13f78bdf9a9" providerId="ADAL" clId="{4AE8DB95-61B6-4EAA-BE40-C8A9A3BDAE6E}" dt="2026-07-16T14:01:09.173" v="20597" actId="47"/>
        <pc:sldMkLst>
          <pc:docMk/>
          <pc:sldMk cId="585968462" sldId="308"/>
        </pc:sldMkLst>
      </pc:sldChg>
      <pc:sldChg chg="del">
        <pc:chgData name="Kiira Fröberg" userId="8cc724a2-d252-4c15-b8c0-f13f78bdf9a9" providerId="ADAL" clId="{4AE8DB95-61B6-4EAA-BE40-C8A9A3BDAE6E}" dt="2026-07-16T14:01:09.173" v="20597" actId="47"/>
        <pc:sldMkLst>
          <pc:docMk/>
          <pc:sldMk cId="3350242175" sldId="309"/>
        </pc:sldMkLst>
      </pc:sldChg>
      <pc:sldChg chg="addSp delSp modSp mod">
        <pc:chgData name="Kiira Fröberg" userId="8cc724a2-d252-4c15-b8c0-f13f78bdf9a9" providerId="ADAL" clId="{4AE8DB95-61B6-4EAA-BE40-C8A9A3BDAE6E}" dt="2026-07-15T15:25:55.541" v="20434" actId="1036"/>
        <pc:sldMkLst>
          <pc:docMk/>
          <pc:sldMk cId="994961502" sldId="310"/>
        </pc:sldMkLst>
        <pc:spChg chg="mod">
          <ac:chgData name="Kiira Fröberg" userId="8cc724a2-d252-4c15-b8c0-f13f78bdf9a9" providerId="ADAL" clId="{4AE8DB95-61B6-4EAA-BE40-C8A9A3BDAE6E}" dt="2026-07-10T11:33:04.283" v="19947" actId="20577"/>
          <ac:spMkLst>
            <pc:docMk/>
            <pc:sldMk cId="994961502" sldId="310"/>
            <ac:spMk id="77" creationId="{264EC939-2F98-DFE2-A9CE-E28A028AC835}"/>
          </ac:spMkLst>
        </pc:spChg>
        <pc:spChg chg="add del mod">
          <ac:chgData name="Kiira Fröberg" userId="8cc724a2-d252-4c15-b8c0-f13f78bdf9a9" providerId="ADAL" clId="{4AE8DB95-61B6-4EAA-BE40-C8A9A3BDAE6E}" dt="2026-07-15T11:07:54.102" v="19994" actId="478"/>
          <ac:spMkLst>
            <pc:docMk/>
            <pc:sldMk cId="994961502" sldId="310"/>
            <ac:spMk id="84" creationId="{A1ACFDDE-0A51-68F6-8181-B87B55458F62}"/>
          </ac:spMkLst>
        </pc:spChg>
        <pc:picChg chg="del">
          <ac:chgData name="Kiira Fröberg" userId="8cc724a2-d252-4c15-b8c0-f13f78bdf9a9" providerId="ADAL" clId="{4AE8DB95-61B6-4EAA-BE40-C8A9A3BDAE6E}" dt="2026-07-15T11:06:06.457" v="19965" actId="478"/>
          <ac:picMkLst>
            <pc:docMk/>
            <pc:sldMk cId="994961502" sldId="310"/>
            <ac:picMk id="39" creationId="{039B48B1-17B0-CFAE-71CD-0BBD8552277E}"/>
          </ac:picMkLst>
        </pc:picChg>
        <pc:picChg chg="add mod">
          <ac:chgData name="Kiira Fröberg" userId="8cc724a2-d252-4c15-b8c0-f13f78bdf9a9" providerId="ADAL" clId="{4AE8DB95-61B6-4EAA-BE40-C8A9A3BDAE6E}" dt="2026-07-15T15:25:55.541" v="20434" actId="1036"/>
          <ac:picMkLst>
            <pc:docMk/>
            <pc:sldMk cId="994961502" sldId="310"/>
            <ac:picMk id="87" creationId="{F802F6CB-D1CB-CBB0-EA11-F39957B3451F}"/>
          </ac:picMkLst>
        </pc:picChg>
      </pc:sldChg>
      <pc:sldChg chg="del">
        <pc:chgData name="Kiira Fröberg" userId="8cc724a2-d252-4c15-b8c0-f13f78bdf9a9" providerId="ADAL" clId="{4AE8DB95-61B6-4EAA-BE40-C8A9A3BDAE6E}" dt="2026-07-16T14:01:09.173" v="20597" actId="47"/>
        <pc:sldMkLst>
          <pc:docMk/>
          <pc:sldMk cId="2746725310" sldId="311"/>
        </pc:sldMkLst>
      </pc:sldChg>
      <pc:sldChg chg="del">
        <pc:chgData name="Kiira Fröberg" userId="8cc724a2-d252-4c15-b8c0-f13f78bdf9a9" providerId="ADAL" clId="{4AE8DB95-61B6-4EAA-BE40-C8A9A3BDAE6E}" dt="2026-07-16T14:01:09.173" v="20597" actId="47"/>
        <pc:sldMkLst>
          <pc:docMk/>
          <pc:sldMk cId="609671623" sldId="312"/>
        </pc:sldMkLst>
      </pc:sldChg>
      <pc:sldChg chg="addSp delSp modSp mod">
        <pc:chgData name="Kiira Fröberg" userId="8cc724a2-d252-4c15-b8c0-f13f78bdf9a9" providerId="ADAL" clId="{4AE8DB95-61B6-4EAA-BE40-C8A9A3BDAE6E}" dt="2026-07-10T07:55:39.882" v="14178"/>
        <pc:sldMkLst>
          <pc:docMk/>
          <pc:sldMk cId="2878035878" sldId="316"/>
        </pc:sldMkLst>
        <pc:spChg chg="mod ord">
          <ac:chgData name="Kiira Fröberg" userId="8cc724a2-d252-4c15-b8c0-f13f78bdf9a9" providerId="ADAL" clId="{4AE8DB95-61B6-4EAA-BE40-C8A9A3BDAE6E}" dt="2026-07-10T07:55:39.849" v="14112"/>
          <ac:spMkLst>
            <pc:docMk/>
            <pc:sldMk cId="2878035878" sldId="316"/>
            <ac:spMk id="2" creationId="{C2E7F4A8-1678-7673-BC43-2E6B4953D312}"/>
          </ac:spMkLst>
        </pc:spChg>
        <pc:spChg chg="mod ord">
          <ac:chgData name="Kiira Fröberg" userId="8cc724a2-d252-4c15-b8c0-f13f78bdf9a9" providerId="ADAL" clId="{4AE8DB95-61B6-4EAA-BE40-C8A9A3BDAE6E}" dt="2026-07-10T07:55:39.849" v="14114"/>
          <ac:spMkLst>
            <pc:docMk/>
            <pc:sldMk cId="2878035878" sldId="316"/>
            <ac:spMk id="3" creationId="{0145001C-F8CD-1A0F-1F19-5AF98C6B2C9B}"/>
          </ac:spMkLst>
        </pc:spChg>
        <pc:spChg chg="mod ord">
          <ac:chgData name="Kiira Fröberg" userId="8cc724a2-d252-4c15-b8c0-f13f78bdf9a9" providerId="ADAL" clId="{4AE8DB95-61B6-4EAA-BE40-C8A9A3BDAE6E}" dt="2026-07-10T07:55:39.850" v="14116"/>
          <ac:spMkLst>
            <pc:docMk/>
            <pc:sldMk cId="2878035878" sldId="316"/>
            <ac:spMk id="4" creationId="{EEFE45FC-94B7-2374-5D91-4C7CF3775FCE}"/>
          </ac:spMkLst>
        </pc:spChg>
        <pc:spChg chg="mod ord">
          <ac:chgData name="Kiira Fröberg" userId="8cc724a2-d252-4c15-b8c0-f13f78bdf9a9" providerId="ADAL" clId="{4AE8DB95-61B6-4EAA-BE40-C8A9A3BDAE6E}" dt="2026-07-10T07:55:39.851" v="14118"/>
          <ac:spMkLst>
            <pc:docMk/>
            <pc:sldMk cId="2878035878" sldId="316"/>
            <ac:spMk id="5" creationId="{C4B4E19F-B827-37AC-E58C-F6654BEC9AE7}"/>
          </ac:spMkLst>
        </pc:spChg>
        <pc:spChg chg="mod ord">
          <ac:chgData name="Kiira Fröberg" userId="8cc724a2-d252-4c15-b8c0-f13f78bdf9a9" providerId="ADAL" clId="{4AE8DB95-61B6-4EAA-BE40-C8A9A3BDAE6E}" dt="2026-07-10T07:55:39.852" v="14120"/>
          <ac:spMkLst>
            <pc:docMk/>
            <pc:sldMk cId="2878035878" sldId="316"/>
            <ac:spMk id="6" creationId="{8115FF15-EC6C-E5FB-5B4C-67B3132AFDEF}"/>
          </ac:spMkLst>
        </pc:spChg>
        <pc:spChg chg="mod ord">
          <ac:chgData name="Kiira Fröberg" userId="8cc724a2-d252-4c15-b8c0-f13f78bdf9a9" providerId="ADAL" clId="{4AE8DB95-61B6-4EAA-BE40-C8A9A3BDAE6E}" dt="2026-07-10T07:55:39.852" v="14122"/>
          <ac:spMkLst>
            <pc:docMk/>
            <pc:sldMk cId="2878035878" sldId="316"/>
            <ac:spMk id="7" creationId="{0A1362D9-C87E-69AC-DBB2-3B7246714E72}"/>
          </ac:spMkLst>
        </pc:spChg>
        <pc:spChg chg="mod ord">
          <ac:chgData name="Kiira Fröberg" userId="8cc724a2-d252-4c15-b8c0-f13f78bdf9a9" providerId="ADAL" clId="{4AE8DB95-61B6-4EAA-BE40-C8A9A3BDAE6E}" dt="2026-07-10T07:55:39.854" v="14124"/>
          <ac:spMkLst>
            <pc:docMk/>
            <pc:sldMk cId="2878035878" sldId="316"/>
            <ac:spMk id="8" creationId="{5A7DD0F9-9C02-5129-79C9-C4BA39743B95}"/>
          </ac:spMkLst>
        </pc:spChg>
        <pc:spChg chg="mod ord">
          <ac:chgData name="Kiira Fröberg" userId="8cc724a2-d252-4c15-b8c0-f13f78bdf9a9" providerId="ADAL" clId="{4AE8DB95-61B6-4EAA-BE40-C8A9A3BDAE6E}" dt="2026-07-10T07:55:39.855" v="14126"/>
          <ac:spMkLst>
            <pc:docMk/>
            <pc:sldMk cId="2878035878" sldId="316"/>
            <ac:spMk id="9" creationId="{D6DF05CE-6B66-4A53-8089-5CE0A4A2A1A1}"/>
          </ac:spMkLst>
        </pc:spChg>
        <pc:spChg chg="mod ord">
          <ac:chgData name="Kiira Fröberg" userId="8cc724a2-d252-4c15-b8c0-f13f78bdf9a9" providerId="ADAL" clId="{4AE8DB95-61B6-4EAA-BE40-C8A9A3BDAE6E}" dt="2026-07-10T07:55:39.856" v="14128"/>
          <ac:spMkLst>
            <pc:docMk/>
            <pc:sldMk cId="2878035878" sldId="316"/>
            <ac:spMk id="10" creationId="{6CD71CA6-5EBC-C191-733F-7519DEC13F87}"/>
          </ac:spMkLst>
        </pc:spChg>
        <pc:spChg chg="mod ord">
          <ac:chgData name="Kiira Fröberg" userId="8cc724a2-d252-4c15-b8c0-f13f78bdf9a9" providerId="ADAL" clId="{4AE8DB95-61B6-4EAA-BE40-C8A9A3BDAE6E}" dt="2026-07-10T07:55:39.857" v="14130"/>
          <ac:spMkLst>
            <pc:docMk/>
            <pc:sldMk cId="2878035878" sldId="316"/>
            <ac:spMk id="11" creationId="{95FA2AA7-C65E-A956-8EE4-A951ADC88F82}"/>
          </ac:spMkLst>
        </pc:spChg>
        <pc:spChg chg="mod ord">
          <ac:chgData name="Kiira Fröberg" userId="8cc724a2-d252-4c15-b8c0-f13f78bdf9a9" providerId="ADAL" clId="{4AE8DB95-61B6-4EAA-BE40-C8A9A3BDAE6E}" dt="2026-07-10T07:55:39.858" v="14132"/>
          <ac:spMkLst>
            <pc:docMk/>
            <pc:sldMk cId="2878035878" sldId="316"/>
            <ac:spMk id="12" creationId="{7B7A4F86-EFBC-E0BD-4C14-3FBB3C94BE9E}"/>
          </ac:spMkLst>
        </pc:spChg>
        <pc:spChg chg="mod ord">
          <ac:chgData name="Kiira Fröberg" userId="8cc724a2-d252-4c15-b8c0-f13f78bdf9a9" providerId="ADAL" clId="{4AE8DB95-61B6-4EAA-BE40-C8A9A3BDAE6E}" dt="2026-07-10T07:55:39.858" v="14134"/>
          <ac:spMkLst>
            <pc:docMk/>
            <pc:sldMk cId="2878035878" sldId="316"/>
            <ac:spMk id="13" creationId="{4800E067-B866-AEE6-3BAA-54A76DFF6FD5}"/>
          </ac:spMkLst>
        </pc:spChg>
        <pc:spChg chg="add mod">
          <ac:chgData name="Kiira Fröberg" userId="8cc724a2-d252-4c15-b8c0-f13f78bdf9a9" providerId="ADAL" clId="{4AE8DB95-61B6-4EAA-BE40-C8A9A3BDAE6E}" dt="2026-07-10T07:55:39.864" v="14145"/>
          <ac:spMkLst>
            <pc:docMk/>
            <pc:sldMk cId="2878035878" sldId="316"/>
            <ac:spMk id="17" creationId="{96F239BD-2527-4FBD-2DD0-6511AA59930F}"/>
          </ac:spMkLst>
        </pc:spChg>
        <pc:spChg chg="add mod">
          <ac:chgData name="Kiira Fröberg" userId="8cc724a2-d252-4c15-b8c0-f13f78bdf9a9" providerId="ADAL" clId="{4AE8DB95-61B6-4EAA-BE40-C8A9A3BDAE6E}" dt="2026-07-10T07:55:39.864" v="14146"/>
          <ac:spMkLst>
            <pc:docMk/>
            <pc:sldMk cId="2878035878" sldId="316"/>
            <ac:spMk id="18" creationId="{8781FC77-2A85-5432-A44C-608D599FF1A5}"/>
          </ac:spMkLst>
        </pc:spChg>
        <pc:spChg chg="mod">
          <ac:chgData name="Kiira Fröberg" userId="8cc724a2-d252-4c15-b8c0-f13f78bdf9a9" providerId="ADAL" clId="{4AE8DB95-61B6-4EAA-BE40-C8A9A3BDAE6E}" dt="2026-07-10T07:55:39.861" v="14141"/>
          <ac:spMkLst>
            <pc:docMk/>
            <pc:sldMk cId="2878035878" sldId="316"/>
            <ac:spMk id="19" creationId="{B5C7E5C8-6FDD-C698-C5FA-D1C336284D23}"/>
          </ac:spMkLst>
        </pc:spChg>
        <pc:spChg chg="add mod">
          <ac:chgData name="Kiira Fröberg" userId="8cc724a2-d252-4c15-b8c0-f13f78bdf9a9" providerId="ADAL" clId="{4AE8DB95-61B6-4EAA-BE40-C8A9A3BDAE6E}" dt="2026-07-10T07:55:39.865" v="14147"/>
          <ac:spMkLst>
            <pc:docMk/>
            <pc:sldMk cId="2878035878" sldId="316"/>
            <ac:spMk id="20" creationId="{5371D7C8-401F-768F-6B56-F1AB9C377253}"/>
          </ac:spMkLst>
        </pc:spChg>
        <pc:spChg chg="add mod">
          <ac:chgData name="Kiira Fröberg" userId="8cc724a2-d252-4c15-b8c0-f13f78bdf9a9" providerId="ADAL" clId="{4AE8DB95-61B6-4EAA-BE40-C8A9A3BDAE6E}" dt="2026-07-10T07:55:39.865" v="14148"/>
          <ac:spMkLst>
            <pc:docMk/>
            <pc:sldMk cId="2878035878" sldId="316"/>
            <ac:spMk id="21" creationId="{B37D82CB-A605-2C49-B3AB-EF6B62698BF7}"/>
          </ac:spMkLst>
        </pc:spChg>
        <pc:spChg chg="mod">
          <ac:chgData name="Kiira Fröberg" userId="8cc724a2-d252-4c15-b8c0-f13f78bdf9a9" providerId="ADAL" clId="{4AE8DB95-61B6-4EAA-BE40-C8A9A3BDAE6E}" dt="2026-07-10T07:55:39.862" v="14142"/>
          <ac:spMkLst>
            <pc:docMk/>
            <pc:sldMk cId="2878035878" sldId="316"/>
            <ac:spMk id="22" creationId="{300C1A4D-DB55-BB47-C159-E99F476D2F56}"/>
          </ac:spMkLst>
        </pc:spChg>
        <pc:spChg chg="mod">
          <ac:chgData name="Kiira Fröberg" userId="8cc724a2-d252-4c15-b8c0-f13f78bdf9a9" providerId="ADAL" clId="{4AE8DB95-61B6-4EAA-BE40-C8A9A3BDAE6E}" dt="2026-07-10T07:55:39.862" v="14143"/>
          <ac:spMkLst>
            <pc:docMk/>
            <pc:sldMk cId="2878035878" sldId="316"/>
            <ac:spMk id="23" creationId="{BD3B499B-9CA4-3AD7-F6D3-F40695E99115}"/>
          </ac:spMkLst>
        </pc:spChg>
        <pc:spChg chg="mod">
          <ac:chgData name="Kiira Fröberg" userId="8cc724a2-d252-4c15-b8c0-f13f78bdf9a9" providerId="ADAL" clId="{4AE8DB95-61B6-4EAA-BE40-C8A9A3BDAE6E}" dt="2026-07-10T07:55:39.863" v="14144"/>
          <ac:spMkLst>
            <pc:docMk/>
            <pc:sldMk cId="2878035878" sldId="316"/>
            <ac:spMk id="24" creationId="{F6EB3CCC-F2F2-24C0-3D77-8B1A9B5E3E0E}"/>
          </ac:spMkLst>
        </pc:spChg>
        <pc:spChg chg="mod ord">
          <ac:chgData name="Kiira Fröberg" userId="8cc724a2-d252-4c15-b8c0-f13f78bdf9a9" providerId="ADAL" clId="{4AE8DB95-61B6-4EAA-BE40-C8A9A3BDAE6E}" dt="2026-07-10T07:55:39.866" v="14150"/>
          <ac:spMkLst>
            <pc:docMk/>
            <pc:sldMk cId="2878035878" sldId="316"/>
            <ac:spMk id="25" creationId="{082BBCC5-115A-6949-28A8-C2D16B952ADB}"/>
          </ac:spMkLst>
        </pc:spChg>
        <pc:spChg chg="mod ord">
          <ac:chgData name="Kiira Fröberg" userId="8cc724a2-d252-4c15-b8c0-f13f78bdf9a9" providerId="ADAL" clId="{4AE8DB95-61B6-4EAA-BE40-C8A9A3BDAE6E}" dt="2026-07-10T07:55:39.867" v="14152"/>
          <ac:spMkLst>
            <pc:docMk/>
            <pc:sldMk cId="2878035878" sldId="316"/>
            <ac:spMk id="26" creationId="{B930D8B2-D74C-D8B5-C5F0-6ACBBF7B8965}"/>
          </ac:spMkLst>
        </pc:spChg>
        <pc:spChg chg="mod ord">
          <ac:chgData name="Kiira Fröberg" userId="8cc724a2-d252-4c15-b8c0-f13f78bdf9a9" providerId="ADAL" clId="{4AE8DB95-61B6-4EAA-BE40-C8A9A3BDAE6E}" dt="2026-07-10T07:55:39.868" v="14154"/>
          <ac:spMkLst>
            <pc:docMk/>
            <pc:sldMk cId="2878035878" sldId="316"/>
            <ac:spMk id="27" creationId="{6AD184AC-8903-5621-D4A3-6A3B13684431}"/>
          </ac:spMkLst>
        </pc:spChg>
        <pc:spChg chg="mod ord">
          <ac:chgData name="Kiira Fröberg" userId="8cc724a2-d252-4c15-b8c0-f13f78bdf9a9" providerId="ADAL" clId="{4AE8DB95-61B6-4EAA-BE40-C8A9A3BDAE6E}" dt="2026-07-10T07:55:39.869" v="14156"/>
          <ac:spMkLst>
            <pc:docMk/>
            <pc:sldMk cId="2878035878" sldId="316"/>
            <ac:spMk id="28" creationId="{8D96B187-5FDA-9B07-E7A4-61FCDE6A86CF}"/>
          </ac:spMkLst>
        </pc:spChg>
        <pc:spChg chg="mod ord">
          <ac:chgData name="Kiira Fröberg" userId="8cc724a2-d252-4c15-b8c0-f13f78bdf9a9" providerId="ADAL" clId="{4AE8DB95-61B6-4EAA-BE40-C8A9A3BDAE6E}" dt="2026-07-10T07:55:39.869" v="14158"/>
          <ac:spMkLst>
            <pc:docMk/>
            <pc:sldMk cId="2878035878" sldId="316"/>
            <ac:spMk id="29" creationId="{9DB77EA5-721F-2D46-7E30-DF91AB485D5F}"/>
          </ac:spMkLst>
        </pc:spChg>
        <pc:spChg chg="mod ord">
          <ac:chgData name="Kiira Fröberg" userId="8cc724a2-d252-4c15-b8c0-f13f78bdf9a9" providerId="ADAL" clId="{4AE8DB95-61B6-4EAA-BE40-C8A9A3BDAE6E}" dt="2026-07-10T07:55:39.871" v="14162"/>
          <ac:spMkLst>
            <pc:docMk/>
            <pc:sldMk cId="2878035878" sldId="316"/>
            <ac:spMk id="31" creationId="{4DACB872-8B33-DA19-CAE2-B5CE39C7EFBF}"/>
          </ac:spMkLst>
        </pc:spChg>
        <pc:spChg chg="mod ord">
          <ac:chgData name="Kiira Fröberg" userId="8cc724a2-d252-4c15-b8c0-f13f78bdf9a9" providerId="ADAL" clId="{4AE8DB95-61B6-4EAA-BE40-C8A9A3BDAE6E}" dt="2026-07-10T07:55:39.872" v="14164"/>
          <ac:spMkLst>
            <pc:docMk/>
            <pc:sldMk cId="2878035878" sldId="316"/>
            <ac:spMk id="32" creationId="{7F397C88-807B-B550-E0B8-05BC41575E16}"/>
          </ac:spMkLst>
        </pc:spChg>
        <pc:spChg chg="mod ord">
          <ac:chgData name="Kiira Fröberg" userId="8cc724a2-d252-4c15-b8c0-f13f78bdf9a9" providerId="ADAL" clId="{4AE8DB95-61B6-4EAA-BE40-C8A9A3BDAE6E}" dt="2026-07-10T07:55:39.872" v="14166"/>
          <ac:spMkLst>
            <pc:docMk/>
            <pc:sldMk cId="2878035878" sldId="316"/>
            <ac:spMk id="33" creationId="{28B48DA3-69A1-F5E3-8933-E4C35E62343A}"/>
          </ac:spMkLst>
        </pc:spChg>
        <pc:spChg chg="mod ord">
          <ac:chgData name="Kiira Fröberg" userId="8cc724a2-d252-4c15-b8c0-f13f78bdf9a9" providerId="ADAL" clId="{4AE8DB95-61B6-4EAA-BE40-C8A9A3BDAE6E}" dt="2026-07-10T07:55:39.874" v="14168"/>
          <ac:spMkLst>
            <pc:docMk/>
            <pc:sldMk cId="2878035878" sldId="316"/>
            <ac:spMk id="34" creationId="{51EE0285-A874-7A76-8D3F-9E113127F1ED}"/>
          </ac:spMkLst>
        </pc:spChg>
        <pc:spChg chg="mod ord">
          <ac:chgData name="Kiira Fröberg" userId="8cc724a2-d252-4c15-b8c0-f13f78bdf9a9" providerId="ADAL" clId="{4AE8DB95-61B6-4EAA-BE40-C8A9A3BDAE6E}" dt="2026-07-10T07:55:39.875" v="14170"/>
          <ac:spMkLst>
            <pc:docMk/>
            <pc:sldMk cId="2878035878" sldId="316"/>
            <ac:spMk id="35" creationId="{4C296569-6CF6-5E1B-E530-098F2E248A99}"/>
          </ac:spMkLst>
        </pc:spChg>
        <pc:spChg chg="mod ord">
          <ac:chgData name="Kiira Fröberg" userId="8cc724a2-d252-4c15-b8c0-f13f78bdf9a9" providerId="ADAL" clId="{4AE8DB95-61B6-4EAA-BE40-C8A9A3BDAE6E}" dt="2026-07-10T07:55:39.876" v="14172"/>
          <ac:spMkLst>
            <pc:docMk/>
            <pc:sldMk cId="2878035878" sldId="316"/>
            <ac:spMk id="36" creationId="{E206936F-22D0-FE17-FEC3-77F15680CB78}"/>
          </ac:spMkLst>
        </pc:spChg>
        <pc:spChg chg="mod ord">
          <ac:chgData name="Kiira Fröberg" userId="8cc724a2-d252-4c15-b8c0-f13f78bdf9a9" providerId="ADAL" clId="{4AE8DB95-61B6-4EAA-BE40-C8A9A3BDAE6E}" dt="2026-07-10T07:55:39.876" v="14174"/>
          <ac:spMkLst>
            <pc:docMk/>
            <pc:sldMk cId="2878035878" sldId="316"/>
            <ac:spMk id="37" creationId="{65E30C5A-10F3-8215-7D82-C448D4F78A19}"/>
          </ac:spMkLst>
        </pc:spChg>
        <pc:graphicFrameChg chg="add mod ord">
          <ac:chgData name="Kiira Fröberg" userId="8cc724a2-d252-4c15-b8c0-f13f78bdf9a9" providerId="ADAL" clId="{4AE8DB95-61B6-4EAA-BE40-C8A9A3BDAE6E}" dt="2026-07-10T07:55:39.860" v="14140"/>
          <ac:graphicFrameMkLst>
            <pc:docMk/>
            <pc:sldMk cId="2878035878" sldId="316"/>
            <ac:graphicFrameMk id="38" creationId="{75CCBD47-97AC-0745-4376-81FDE4AB78C5}"/>
          </ac:graphicFrameMkLst>
        </pc:graphicFrameChg>
        <pc:graphicFrameChg chg="mod">
          <ac:chgData name="Kiira Fröberg" userId="8cc724a2-d252-4c15-b8c0-f13f78bdf9a9" providerId="ADAL" clId="{4AE8DB95-61B6-4EAA-BE40-C8A9A3BDAE6E}" dt="2026-07-10T07:55:39.882" v="14178"/>
          <ac:graphicFrameMkLst>
            <pc:docMk/>
            <pc:sldMk cId="2878035878" sldId="316"/>
            <ac:graphicFrameMk id="40" creationId="{227F9B43-A12D-772E-CD57-3AD5F36B841D}"/>
          </ac:graphicFrameMkLst>
        </pc:graphicFrameChg>
        <pc:cxnChg chg="mod ord">
          <ac:chgData name="Kiira Fröberg" userId="8cc724a2-d252-4c15-b8c0-f13f78bdf9a9" providerId="ADAL" clId="{4AE8DB95-61B6-4EAA-BE40-C8A9A3BDAE6E}" dt="2026-07-10T07:55:39.859" v="14136"/>
          <ac:cxnSpMkLst>
            <pc:docMk/>
            <pc:sldMk cId="2878035878" sldId="316"/>
            <ac:cxnSpMk id="14" creationId="{0A339135-C658-9B88-3AB3-398B68AFD2CE}"/>
          </ac:cxnSpMkLst>
        </pc:cxnChg>
        <pc:cxnChg chg="mod ord">
          <ac:chgData name="Kiira Fröberg" userId="8cc724a2-d252-4c15-b8c0-f13f78bdf9a9" providerId="ADAL" clId="{4AE8DB95-61B6-4EAA-BE40-C8A9A3BDAE6E}" dt="2026-07-10T07:55:39.860" v="14138"/>
          <ac:cxnSpMkLst>
            <pc:docMk/>
            <pc:sldMk cId="2878035878" sldId="316"/>
            <ac:cxnSpMk id="15" creationId="{6402F1AE-2C3A-A297-0C80-688E899F7CFE}"/>
          </ac:cxnSpMkLst>
        </pc:cxnChg>
        <pc:cxnChg chg="mod ord">
          <ac:chgData name="Kiira Fröberg" userId="8cc724a2-d252-4c15-b8c0-f13f78bdf9a9" providerId="ADAL" clId="{4AE8DB95-61B6-4EAA-BE40-C8A9A3BDAE6E}" dt="2026-07-10T07:55:39.870" v="14160"/>
          <ac:cxnSpMkLst>
            <pc:docMk/>
            <pc:sldMk cId="2878035878" sldId="316"/>
            <ac:cxnSpMk id="30" creationId="{42F6E58A-F1B1-8E41-5B44-7522F7672D8A}"/>
          </ac:cxnSpMkLst>
        </pc:cxnChg>
      </pc:sldChg>
      <pc:sldChg chg="addSp delSp modSp mod">
        <pc:chgData name="Kiira Fröberg" userId="8cc724a2-d252-4c15-b8c0-f13f78bdf9a9" providerId="ADAL" clId="{4AE8DB95-61B6-4EAA-BE40-C8A9A3BDAE6E}" dt="2026-07-16T14:00:08.826" v="20593" actId="478"/>
        <pc:sldMkLst>
          <pc:docMk/>
          <pc:sldMk cId="1098690172" sldId="330"/>
        </pc:sldMkLst>
        <pc:spChg chg="add del">
          <ac:chgData name="Kiira Fröberg" userId="8cc724a2-d252-4c15-b8c0-f13f78bdf9a9" providerId="ADAL" clId="{4AE8DB95-61B6-4EAA-BE40-C8A9A3BDAE6E}" dt="2026-07-16T13:59:58.385" v="20587" actId="22"/>
          <ac:spMkLst>
            <pc:docMk/>
            <pc:sldMk cId="1098690172" sldId="330"/>
            <ac:spMk id="3" creationId="{E6001C93-FFB7-6A5F-A652-CDFD76A7D306}"/>
          </ac:spMkLst>
        </pc:spChg>
        <pc:spChg chg="add del">
          <ac:chgData name="Kiira Fröberg" userId="8cc724a2-d252-4c15-b8c0-f13f78bdf9a9" providerId="ADAL" clId="{4AE8DB95-61B6-4EAA-BE40-C8A9A3BDAE6E}" dt="2026-07-16T14:00:08.826" v="20593" actId="478"/>
          <ac:spMkLst>
            <pc:docMk/>
            <pc:sldMk cId="1098690172" sldId="330"/>
            <ac:spMk id="6" creationId="{44BC7BED-AA2C-BB8F-F80C-F349167F1E0E}"/>
          </ac:spMkLst>
        </pc:spChg>
        <pc:graphicFrameChg chg="mod">
          <ac:chgData name="Kiira Fröberg" userId="8cc724a2-d252-4c15-b8c0-f13f78bdf9a9" providerId="ADAL" clId="{4AE8DB95-61B6-4EAA-BE40-C8A9A3BDAE6E}" dt="2026-07-16T13:59:59.123" v="20589"/>
          <ac:graphicFrameMkLst>
            <pc:docMk/>
            <pc:sldMk cId="1098690172" sldId="330"/>
            <ac:graphicFrameMk id="14" creationId="{F1F6C048-2971-BDCF-9454-E651C5CC7EFF}"/>
          </ac:graphicFrameMkLst>
        </pc:graphicFrameChg>
      </pc:sldChg>
      <pc:sldChg chg="addSp delSp modSp mod">
        <pc:chgData name="Kiira Fröberg" userId="8cc724a2-d252-4c15-b8c0-f13f78bdf9a9" providerId="ADAL" clId="{4AE8DB95-61B6-4EAA-BE40-C8A9A3BDAE6E}" dt="2026-07-15T15:32:34.421" v="20582" actId="14100"/>
        <pc:sldMkLst>
          <pc:docMk/>
          <pc:sldMk cId="3403208641" sldId="333"/>
        </pc:sldMkLst>
        <pc:spChg chg="mod">
          <ac:chgData name="Kiira Fröberg" userId="8cc724a2-d252-4c15-b8c0-f13f78bdf9a9" providerId="ADAL" clId="{4AE8DB95-61B6-4EAA-BE40-C8A9A3BDAE6E}" dt="2026-07-15T15:32:11.759" v="20578" actId="13926"/>
          <ac:spMkLst>
            <pc:docMk/>
            <pc:sldMk cId="3403208641" sldId="333"/>
            <ac:spMk id="6" creationId="{A981F564-0E13-C9C1-0E07-E6F1F30DF1FE}"/>
          </ac:spMkLst>
        </pc:spChg>
        <pc:spChg chg="add mod">
          <ac:chgData name="Kiira Fröberg" userId="8cc724a2-d252-4c15-b8c0-f13f78bdf9a9" providerId="ADAL" clId="{4AE8DB95-61B6-4EAA-BE40-C8A9A3BDAE6E}" dt="2026-07-15T15:31:37.593" v="20563"/>
          <ac:spMkLst>
            <pc:docMk/>
            <pc:sldMk cId="3403208641" sldId="333"/>
            <ac:spMk id="11" creationId="{DB9A67FD-AD6E-7389-206F-F571F928533D}"/>
          </ac:spMkLst>
        </pc:spChg>
        <pc:spChg chg="add mod">
          <ac:chgData name="Kiira Fröberg" userId="8cc724a2-d252-4c15-b8c0-f13f78bdf9a9" providerId="ADAL" clId="{4AE8DB95-61B6-4EAA-BE40-C8A9A3BDAE6E}" dt="2026-07-15T15:31:37.593" v="20563"/>
          <ac:spMkLst>
            <pc:docMk/>
            <pc:sldMk cId="3403208641" sldId="333"/>
            <ac:spMk id="12" creationId="{E3295F0C-65D8-F6C3-807A-D23C7F8D1498}"/>
          </ac:spMkLst>
        </pc:spChg>
        <pc:spChg chg="add mod">
          <ac:chgData name="Kiira Fröberg" userId="8cc724a2-d252-4c15-b8c0-f13f78bdf9a9" providerId="ADAL" clId="{4AE8DB95-61B6-4EAA-BE40-C8A9A3BDAE6E}" dt="2026-07-15T15:31:37.593" v="20563"/>
          <ac:spMkLst>
            <pc:docMk/>
            <pc:sldMk cId="3403208641" sldId="333"/>
            <ac:spMk id="13" creationId="{FDEAF67B-EC00-D3AC-BFB8-3F9DC31966E3}"/>
          </ac:spMkLst>
        </pc:spChg>
        <pc:spChg chg="add mod">
          <ac:chgData name="Kiira Fröberg" userId="8cc724a2-d252-4c15-b8c0-f13f78bdf9a9" providerId="ADAL" clId="{4AE8DB95-61B6-4EAA-BE40-C8A9A3BDAE6E}" dt="2026-07-15T15:31:37.593" v="20563"/>
          <ac:spMkLst>
            <pc:docMk/>
            <pc:sldMk cId="3403208641" sldId="333"/>
            <ac:spMk id="14" creationId="{BD3BC9F7-3B55-F3C7-CEF6-BCBE49868F64}"/>
          </ac:spMkLst>
        </pc:spChg>
        <pc:spChg chg="add mod">
          <ac:chgData name="Kiira Fröberg" userId="8cc724a2-d252-4c15-b8c0-f13f78bdf9a9" providerId="ADAL" clId="{4AE8DB95-61B6-4EAA-BE40-C8A9A3BDAE6E}" dt="2026-07-15T15:31:37.593" v="20563"/>
          <ac:spMkLst>
            <pc:docMk/>
            <pc:sldMk cId="3403208641" sldId="333"/>
            <ac:spMk id="15" creationId="{E16B3E3A-3877-2448-580A-5616299F4745}"/>
          </ac:spMkLst>
        </pc:spChg>
        <pc:spChg chg="add mod">
          <ac:chgData name="Kiira Fröberg" userId="8cc724a2-d252-4c15-b8c0-f13f78bdf9a9" providerId="ADAL" clId="{4AE8DB95-61B6-4EAA-BE40-C8A9A3BDAE6E}" dt="2026-07-15T15:31:37.593" v="20563"/>
          <ac:spMkLst>
            <pc:docMk/>
            <pc:sldMk cId="3403208641" sldId="333"/>
            <ac:spMk id="16" creationId="{E4078683-05F7-3882-7BBB-17032406E49C}"/>
          </ac:spMkLst>
        </pc:spChg>
        <pc:spChg chg="add mod">
          <ac:chgData name="Kiira Fröberg" userId="8cc724a2-d252-4c15-b8c0-f13f78bdf9a9" providerId="ADAL" clId="{4AE8DB95-61B6-4EAA-BE40-C8A9A3BDAE6E}" dt="2026-07-15T15:31:37.593" v="20563"/>
          <ac:spMkLst>
            <pc:docMk/>
            <pc:sldMk cId="3403208641" sldId="333"/>
            <ac:spMk id="17" creationId="{1246A28E-05D0-76C8-FD14-66BE53FAE544}"/>
          </ac:spMkLst>
        </pc:spChg>
        <pc:spChg chg="mod">
          <ac:chgData name="Kiira Fröberg" userId="8cc724a2-d252-4c15-b8c0-f13f78bdf9a9" providerId="ADAL" clId="{4AE8DB95-61B6-4EAA-BE40-C8A9A3BDAE6E}" dt="2026-07-15T15:32:21.964" v="20580"/>
          <ac:spMkLst>
            <pc:docMk/>
            <pc:sldMk cId="3403208641" sldId="333"/>
            <ac:spMk id="20" creationId="{4AEB83BF-193A-D198-C204-966315B51255}"/>
          </ac:spMkLst>
        </pc:spChg>
        <pc:spChg chg="mod">
          <ac:chgData name="Kiira Fröberg" userId="8cc724a2-d252-4c15-b8c0-f13f78bdf9a9" providerId="ADAL" clId="{4AE8DB95-61B6-4EAA-BE40-C8A9A3BDAE6E}" dt="2026-07-15T15:32:21.964" v="20580"/>
          <ac:spMkLst>
            <pc:docMk/>
            <pc:sldMk cId="3403208641" sldId="333"/>
            <ac:spMk id="22" creationId="{70B3F4D0-B1E8-35A6-DE64-43CC380EC768}"/>
          </ac:spMkLst>
        </pc:spChg>
        <pc:spChg chg="mod">
          <ac:chgData name="Kiira Fröberg" userId="8cc724a2-d252-4c15-b8c0-f13f78bdf9a9" providerId="ADAL" clId="{4AE8DB95-61B6-4EAA-BE40-C8A9A3BDAE6E}" dt="2026-07-15T15:32:21.964" v="20580"/>
          <ac:spMkLst>
            <pc:docMk/>
            <pc:sldMk cId="3403208641" sldId="333"/>
            <ac:spMk id="23" creationId="{8E18E34E-8230-A1A4-C807-36CB1F3D3691}"/>
          </ac:spMkLst>
        </pc:spChg>
        <pc:grpChg chg="add mod">
          <ac:chgData name="Kiira Fröberg" userId="8cc724a2-d252-4c15-b8c0-f13f78bdf9a9" providerId="ADAL" clId="{4AE8DB95-61B6-4EAA-BE40-C8A9A3BDAE6E}" dt="2026-07-15T15:32:34.421" v="20582" actId="14100"/>
          <ac:grpSpMkLst>
            <pc:docMk/>
            <pc:sldMk cId="3403208641" sldId="333"/>
            <ac:grpSpMk id="18" creationId="{96A75B66-8ABB-1474-0D3D-EB56C409D8EE}"/>
          </ac:grpSpMkLst>
        </pc:grpChg>
        <pc:grpChg chg="mod">
          <ac:chgData name="Kiira Fröberg" userId="8cc724a2-d252-4c15-b8c0-f13f78bdf9a9" providerId="ADAL" clId="{4AE8DB95-61B6-4EAA-BE40-C8A9A3BDAE6E}" dt="2026-07-15T15:32:21.964" v="20580"/>
          <ac:grpSpMkLst>
            <pc:docMk/>
            <pc:sldMk cId="3403208641" sldId="333"/>
            <ac:grpSpMk id="19" creationId="{9A0042AA-9D8C-94AC-C286-30947B77FBE6}"/>
          </ac:grpSpMkLst>
        </pc:grpChg>
        <pc:graphicFrameChg chg="add mod">
          <ac:chgData name="Kiira Fröberg" userId="8cc724a2-d252-4c15-b8c0-f13f78bdf9a9" providerId="ADAL" clId="{4AE8DB95-61B6-4EAA-BE40-C8A9A3BDAE6E}" dt="2026-07-15T15:31:17.129" v="20562"/>
          <ac:graphicFrameMkLst>
            <pc:docMk/>
            <pc:sldMk cId="3403208641" sldId="333"/>
            <ac:graphicFrameMk id="9" creationId="{506F35C7-76B0-7347-55F8-91A3F1D211F9}"/>
          </ac:graphicFrameMkLst>
        </pc:graphicFrameChg>
        <pc:graphicFrameChg chg="add mod">
          <ac:chgData name="Kiira Fröberg" userId="8cc724a2-d252-4c15-b8c0-f13f78bdf9a9" providerId="ADAL" clId="{4AE8DB95-61B6-4EAA-BE40-C8A9A3BDAE6E}" dt="2026-07-15T15:31:37.593" v="20563"/>
          <ac:graphicFrameMkLst>
            <pc:docMk/>
            <pc:sldMk cId="3403208641" sldId="333"/>
            <ac:graphicFrameMk id="10" creationId="{E9AEA5B7-460D-70CF-83D9-60F51B7DCFD0}"/>
          </ac:graphicFrameMkLst>
        </pc:graphicFrameChg>
        <pc:graphicFrameChg chg="mod">
          <ac:chgData name="Kiira Fröberg" userId="8cc724a2-d252-4c15-b8c0-f13f78bdf9a9" providerId="ADAL" clId="{4AE8DB95-61B6-4EAA-BE40-C8A9A3BDAE6E}" dt="2026-07-15T15:32:21.964" v="20580"/>
          <ac:graphicFrameMkLst>
            <pc:docMk/>
            <pc:sldMk cId="3403208641" sldId="333"/>
            <ac:graphicFrameMk id="21" creationId="{8AEED28B-62E4-1D5D-73B3-6FC6E58B1AE0}"/>
          </ac:graphicFrameMkLst>
        </pc:graphicFrameChg>
        <pc:picChg chg="del">
          <ac:chgData name="Kiira Fröberg" userId="8cc724a2-d252-4c15-b8c0-f13f78bdf9a9" providerId="ADAL" clId="{4AE8DB95-61B6-4EAA-BE40-C8A9A3BDAE6E}" dt="2026-07-15T15:32:16.126" v="20579" actId="478"/>
          <ac:picMkLst>
            <pc:docMk/>
            <pc:sldMk cId="3403208641" sldId="333"/>
            <ac:picMk id="7" creationId="{72C1D689-3CAD-FCDF-B319-D416505FEA72}"/>
          </ac:picMkLst>
        </pc:picChg>
        <pc:picChg chg="del">
          <ac:chgData name="Kiira Fröberg" userId="8cc724a2-d252-4c15-b8c0-f13f78bdf9a9" providerId="ADAL" clId="{4AE8DB95-61B6-4EAA-BE40-C8A9A3BDAE6E}" dt="2026-07-15T15:31:11.735" v="20561" actId="478"/>
          <ac:picMkLst>
            <pc:docMk/>
            <pc:sldMk cId="3403208641" sldId="333"/>
            <ac:picMk id="8" creationId="{2AD9A435-5D27-F5BF-6D7F-14BAFD7E6D84}"/>
          </ac:picMkLst>
        </pc:picChg>
      </pc:sldChg>
      <pc:sldChg chg="modSp mod">
        <pc:chgData name="Kiira Fröberg" userId="8cc724a2-d252-4c15-b8c0-f13f78bdf9a9" providerId="ADAL" clId="{4AE8DB95-61B6-4EAA-BE40-C8A9A3BDAE6E}" dt="2026-07-15T15:30:22.943" v="20560" actId="20577"/>
        <pc:sldMkLst>
          <pc:docMk/>
          <pc:sldMk cId="1212313022" sldId="336"/>
        </pc:sldMkLst>
        <pc:spChg chg="mod">
          <ac:chgData name="Kiira Fröberg" userId="8cc724a2-d252-4c15-b8c0-f13f78bdf9a9" providerId="ADAL" clId="{4AE8DB95-61B6-4EAA-BE40-C8A9A3BDAE6E}" dt="2026-07-15T15:26:26.576" v="20459" actId="20577"/>
          <ac:spMkLst>
            <pc:docMk/>
            <pc:sldMk cId="1212313022" sldId="336"/>
            <ac:spMk id="5" creationId="{7A3247AA-212C-874A-D70F-E2C78CC60F79}"/>
          </ac:spMkLst>
        </pc:spChg>
        <pc:graphicFrameChg chg="mod modGraphic">
          <ac:chgData name="Kiira Fröberg" userId="8cc724a2-d252-4c15-b8c0-f13f78bdf9a9" providerId="ADAL" clId="{4AE8DB95-61B6-4EAA-BE40-C8A9A3BDAE6E}" dt="2026-07-15T15:30:22.943" v="20560" actId="20577"/>
          <ac:graphicFrameMkLst>
            <pc:docMk/>
            <pc:sldMk cId="1212313022" sldId="336"/>
            <ac:graphicFrameMk id="6" creationId="{5BEBEF56-2EA6-735A-9344-FFDBA1FF7B69}"/>
          </ac:graphicFrameMkLst>
        </pc:graphicFrameChg>
      </pc:sldChg>
      <pc:sldChg chg="addSp delSp modSp mod">
        <pc:chgData name="Kiira Fröberg" userId="8cc724a2-d252-4c15-b8c0-f13f78bdf9a9" providerId="ADAL" clId="{4AE8DB95-61B6-4EAA-BE40-C8A9A3BDAE6E}" dt="2026-07-16T14:00:34.544" v="20595" actId="478"/>
        <pc:sldMkLst>
          <pc:docMk/>
          <pc:sldMk cId="1883085003" sldId="338"/>
        </pc:sldMkLst>
        <pc:spChg chg="add del mod">
          <ac:chgData name="Kiira Fröberg" userId="8cc724a2-d252-4c15-b8c0-f13f78bdf9a9" providerId="ADAL" clId="{4AE8DB95-61B6-4EAA-BE40-C8A9A3BDAE6E}" dt="2026-07-16T14:00:34.544" v="20595" actId="478"/>
          <ac:spMkLst>
            <pc:docMk/>
            <pc:sldMk cId="1883085003" sldId="338"/>
            <ac:spMk id="2" creationId="{C0F0544A-C6A4-4778-1B77-00F29BC48CE9}"/>
          </ac:spMkLst>
        </pc:spChg>
      </pc:sldChg>
      <pc:sldChg chg="del">
        <pc:chgData name="Kiira Fröberg" userId="8cc724a2-d252-4c15-b8c0-f13f78bdf9a9" providerId="ADAL" clId="{4AE8DB95-61B6-4EAA-BE40-C8A9A3BDAE6E}" dt="2026-07-16T14:01:09.173" v="20597" actId="47"/>
        <pc:sldMkLst>
          <pc:docMk/>
          <pc:sldMk cId="2650738237" sldId="347"/>
        </pc:sldMkLst>
      </pc:sldChg>
      <pc:sldChg chg="modSp mod">
        <pc:chgData name="Kiira Fröberg" userId="8cc724a2-d252-4c15-b8c0-f13f78bdf9a9" providerId="ADAL" clId="{4AE8DB95-61B6-4EAA-BE40-C8A9A3BDAE6E}" dt="2026-07-10T07:56:35.280" v="15673" actId="20577"/>
        <pc:sldMkLst>
          <pc:docMk/>
          <pc:sldMk cId="2157099925" sldId="348"/>
        </pc:sldMkLst>
        <pc:spChg chg="mod">
          <ac:chgData name="Kiira Fröberg" userId="8cc724a2-d252-4c15-b8c0-f13f78bdf9a9" providerId="ADAL" clId="{4AE8DB95-61B6-4EAA-BE40-C8A9A3BDAE6E}" dt="2026-07-10T07:56:35.280" v="15673" actId="20577"/>
          <ac:spMkLst>
            <pc:docMk/>
            <pc:sldMk cId="2157099925" sldId="348"/>
            <ac:spMk id="6" creationId="{A2E53501-CDA7-252E-8827-1A20F2E0BBFC}"/>
          </ac:spMkLst>
        </pc:spChg>
      </pc:sldChg>
      <pc:sldChg chg="add">
        <pc:chgData name="Kiira Fröberg" userId="8cc724a2-d252-4c15-b8c0-f13f78bdf9a9" providerId="ADAL" clId="{4AE8DB95-61B6-4EAA-BE40-C8A9A3BDAE6E}" dt="2026-07-16T14:00:17.803" v="20594"/>
        <pc:sldMkLst>
          <pc:docMk/>
          <pc:sldMk cId="2823547531" sldId="8574"/>
        </pc:sldMkLst>
      </pc:sldChg>
      <pc:sldChg chg="add">
        <pc:chgData name="Kiira Fröberg" userId="8cc724a2-d252-4c15-b8c0-f13f78bdf9a9" providerId="ADAL" clId="{4AE8DB95-61B6-4EAA-BE40-C8A9A3BDAE6E}" dt="2026-07-16T14:00:17.803" v="20594"/>
        <pc:sldMkLst>
          <pc:docMk/>
          <pc:sldMk cId="1719098171" sldId="2147482534"/>
        </pc:sldMkLst>
      </pc:sldChg>
      <pc:sldChg chg="add">
        <pc:chgData name="Kiira Fröberg" userId="8cc724a2-d252-4c15-b8c0-f13f78bdf9a9" providerId="ADAL" clId="{4AE8DB95-61B6-4EAA-BE40-C8A9A3BDAE6E}" dt="2026-07-16T14:00:17.803" v="20594"/>
        <pc:sldMkLst>
          <pc:docMk/>
          <pc:sldMk cId="2257177396" sldId="2147482535"/>
        </pc:sldMkLst>
      </pc:sldChg>
      <pc:sldChg chg="del">
        <pc:chgData name="Kiira Fröberg" userId="8cc724a2-d252-4c15-b8c0-f13f78bdf9a9" providerId="ADAL" clId="{4AE8DB95-61B6-4EAA-BE40-C8A9A3BDAE6E}" dt="2026-07-16T14:01:09.173" v="20597" actId="47"/>
        <pc:sldMkLst>
          <pc:docMk/>
          <pc:sldMk cId="287532176" sldId="2147482537"/>
        </pc:sldMkLst>
      </pc:sldChg>
      <pc:sldChg chg="add">
        <pc:chgData name="Kiira Fröberg" userId="8cc724a2-d252-4c15-b8c0-f13f78bdf9a9" providerId="ADAL" clId="{4AE8DB95-61B6-4EAA-BE40-C8A9A3BDAE6E}" dt="2026-07-16T14:00:17.803" v="20594"/>
        <pc:sldMkLst>
          <pc:docMk/>
          <pc:sldMk cId="446243475" sldId="2147482542"/>
        </pc:sldMkLst>
      </pc:sldChg>
      <pc:sldChg chg="add">
        <pc:chgData name="Kiira Fröberg" userId="8cc724a2-d252-4c15-b8c0-f13f78bdf9a9" providerId="ADAL" clId="{4AE8DB95-61B6-4EAA-BE40-C8A9A3BDAE6E}" dt="2026-07-16T14:00:17.803" v="20594"/>
        <pc:sldMkLst>
          <pc:docMk/>
          <pc:sldMk cId="3699904102" sldId="2147482545"/>
        </pc:sldMkLst>
      </pc:sldChg>
      <pc:sldChg chg="add">
        <pc:chgData name="Kiira Fröberg" userId="8cc724a2-d252-4c15-b8c0-f13f78bdf9a9" providerId="ADAL" clId="{4AE8DB95-61B6-4EAA-BE40-C8A9A3BDAE6E}" dt="2026-07-16T14:00:17.803" v="20594"/>
        <pc:sldMkLst>
          <pc:docMk/>
          <pc:sldMk cId="3028959646" sldId="2147482546"/>
        </pc:sldMkLst>
      </pc:sldChg>
      <pc:sldChg chg="add">
        <pc:chgData name="Kiira Fröberg" userId="8cc724a2-d252-4c15-b8c0-f13f78bdf9a9" providerId="ADAL" clId="{4AE8DB95-61B6-4EAA-BE40-C8A9A3BDAE6E}" dt="2026-07-16T14:00:17.803" v="20594"/>
        <pc:sldMkLst>
          <pc:docMk/>
          <pc:sldMk cId="2118885484" sldId="2147482547"/>
        </pc:sldMkLst>
      </pc:sldChg>
      <pc:sldChg chg="add">
        <pc:chgData name="Kiira Fröberg" userId="8cc724a2-d252-4c15-b8c0-f13f78bdf9a9" providerId="ADAL" clId="{4AE8DB95-61B6-4EAA-BE40-C8A9A3BDAE6E}" dt="2026-07-16T14:00:17.803" v="20594"/>
        <pc:sldMkLst>
          <pc:docMk/>
          <pc:sldMk cId="104226047" sldId="2147482549"/>
        </pc:sldMkLst>
      </pc:sldChg>
      <pc:sldChg chg="add">
        <pc:chgData name="Kiira Fröberg" userId="8cc724a2-d252-4c15-b8c0-f13f78bdf9a9" providerId="ADAL" clId="{4AE8DB95-61B6-4EAA-BE40-C8A9A3BDAE6E}" dt="2026-07-16T14:00:17.803" v="20594"/>
        <pc:sldMkLst>
          <pc:docMk/>
          <pc:sldMk cId="1351927154" sldId="2147482550"/>
        </pc:sldMkLst>
      </pc:sldChg>
      <pc:sldChg chg="add">
        <pc:chgData name="Kiira Fröberg" userId="8cc724a2-d252-4c15-b8c0-f13f78bdf9a9" providerId="ADAL" clId="{4AE8DB95-61B6-4EAA-BE40-C8A9A3BDAE6E}" dt="2026-07-16T14:00:17.803" v="20594"/>
        <pc:sldMkLst>
          <pc:docMk/>
          <pc:sldMk cId="193852958" sldId="2147482551"/>
        </pc:sldMkLst>
      </pc:sldChg>
      <pc:sldChg chg="add">
        <pc:chgData name="Kiira Fröberg" userId="8cc724a2-d252-4c15-b8c0-f13f78bdf9a9" providerId="ADAL" clId="{4AE8DB95-61B6-4EAA-BE40-C8A9A3BDAE6E}" dt="2026-07-16T14:00:17.803" v="20594"/>
        <pc:sldMkLst>
          <pc:docMk/>
          <pc:sldMk cId="1849626000" sldId="2147482552"/>
        </pc:sldMkLst>
      </pc:sldChg>
      <pc:sldChg chg="add">
        <pc:chgData name="Kiira Fröberg" userId="8cc724a2-d252-4c15-b8c0-f13f78bdf9a9" providerId="ADAL" clId="{4AE8DB95-61B6-4EAA-BE40-C8A9A3BDAE6E}" dt="2026-07-16T14:00:51.090" v="20596"/>
        <pc:sldMkLst>
          <pc:docMk/>
          <pc:sldMk cId="3403326127" sldId="2147482558"/>
        </pc:sldMkLst>
      </pc:sldChg>
      <pc:sldChg chg="add">
        <pc:chgData name="Kiira Fröberg" userId="8cc724a2-d252-4c15-b8c0-f13f78bdf9a9" providerId="ADAL" clId="{4AE8DB95-61B6-4EAA-BE40-C8A9A3BDAE6E}" dt="2026-07-16T14:00:51.090" v="20596"/>
        <pc:sldMkLst>
          <pc:docMk/>
          <pc:sldMk cId="3641682286" sldId="2147482559"/>
        </pc:sldMkLst>
      </pc:sldChg>
      <pc:sldChg chg="add del">
        <pc:chgData name="Kiira Fröberg" userId="8cc724a2-d252-4c15-b8c0-f13f78bdf9a9" providerId="ADAL" clId="{4AE8DB95-61B6-4EAA-BE40-C8A9A3BDAE6E}" dt="2026-07-16T14:39:28.082" v="22504" actId="47"/>
        <pc:sldMkLst>
          <pc:docMk/>
          <pc:sldMk cId="714103678" sldId="2147483641"/>
        </pc:sldMkLst>
      </pc:sldChg>
      <pc:sldChg chg="add del">
        <pc:chgData name="Kiira Fröberg" userId="8cc724a2-d252-4c15-b8c0-f13f78bdf9a9" providerId="ADAL" clId="{4AE8DB95-61B6-4EAA-BE40-C8A9A3BDAE6E}" dt="2026-07-16T14:39:51.996" v="22507" actId="47"/>
        <pc:sldMkLst>
          <pc:docMk/>
          <pc:sldMk cId="1314893072" sldId="2147483642"/>
        </pc:sldMkLst>
      </pc:sldChg>
      <pc:sldChg chg="add del">
        <pc:chgData name="Kiira Fröberg" userId="8cc724a2-d252-4c15-b8c0-f13f78bdf9a9" providerId="ADAL" clId="{4AE8DB95-61B6-4EAA-BE40-C8A9A3BDAE6E}" dt="2026-07-16T14:40:00.467" v="22510" actId="47"/>
        <pc:sldMkLst>
          <pc:docMk/>
          <pc:sldMk cId="1566314905" sldId="2147483643"/>
        </pc:sldMkLst>
      </pc:sldChg>
      <pc:sldChg chg="add">
        <pc:chgData name="Kiira Fröberg" userId="8cc724a2-d252-4c15-b8c0-f13f78bdf9a9" providerId="ADAL" clId="{4AE8DB95-61B6-4EAA-BE40-C8A9A3BDAE6E}" dt="2026-07-15T11:04:33.717" v="19962"/>
        <pc:sldMkLst>
          <pc:docMk/>
          <pc:sldMk cId="1117189598" sldId="2147483644"/>
        </pc:sldMkLst>
      </pc:sldChg>
      <pc:sldChg chg="add setBg">
        <pc:chgData name="Kiira Fröberg" userId="8cc724a2-d252-4c15-b8c0-f13f78bdf9a9" providerId="ADAL" clId="{4AE8DB95-61B6-4EAA-BE40-C8A9A3BDAE6E}" dt="2026-07-16T14:00:17.803" v="20594"/>
        <pc:sldMkLst>
          <pc:docMk/>
          <pc:sldMk cId="1419895389" sldId="2147483645"/>
        </pc:sldMkLst>
      </pc:sldChg>
      <pc:sldChg chg="delSp add del mod">
        <pc:chgData name="Kiira Fröberg" userId="8cc724a2-d252-4c15-b8c0-f13f78bdf9a9" providerId="ADAL" clId="{4AE8DB95-61B6-4EAA-BE40-C8A9A3BDAE6E}" dt="2026-07-15T15:37:41.113" v="20585" actId="47"/>
        <pc:sldMkLst>
          <pc:docMk/>
          <pc:sldMk cId="4213212414" sldId="2147483645"/>
        </pc:sldMkLst>
        <pc:picChg chg="del">
          <ac:chgData name="Kiira Fröberg" userId="8cc724a2-d252-4c15-b8c0-f13f78bdf9a9" providerId="ADAL" clId="{4AE8DB95-61B6-4EAA-BE40-C8A9A3BDAE6E}" dt="2026-07-15T15:34:54.153" v="20584" actId="478"/>
          <ac:picMkLst>
            <pc:docMk/>
            <pc:sldMk cId="4213212414" sldId="2147483645"/>
            <ac:picMk id="6" creationId="{88760C05-A667-F755-3987-1CADFFA34467}"/>
          </ac:picMkLst>
        </pc:picChg>
      </pc:sldChg>
      <pc:sldChg chg="add">
        <pc:chgData name="Kiira Fröberg" userId="8cc724a2-d252-4c15-b8c0-f13f78bdf9a9" providerId="ADAL" clId="{4AE8DB95-61B6-4EAA-BE40-C8A9A3BDAE6E}" dt="2026-07-16T14:00:17.803" v="20594"/>
        <pc:sldMkLst>
          <pc:docMk/>
          <pc:sldMk cId="462674152" sldId="2147483646"/>
        </pc:sldMkLst>
      </pc:sldChg>
      <pc:sldChg chg="add">
        <pc:chgData name="Kiira Fröberg" userId="8cc724a2-d252-4c15-b8c0-f13f78bdf9a9" providerId="ADAL" clId="{4AE8DB95-61B6-4EAA-BE40-C8A9A3BDAE6E}" dt="2026-07-16T14:00:17.803" v="20594"/>
        <pc:sldMkLst>
          <pc:docMk/>
          <pc:sldMk cId="3740735497" sldId="2147483647"/>
        </pc:sldMkLst>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5.xml"/><Relationship Id="rId1" Type="http://schemas.microsoft.com/office/2011/relationships/chartStyle" Target="style5.xml"/></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Binary_Worksheet17.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Binary_Worksheet18.xlsb"/></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Binary_Worksheet22.xlsb"/></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Binary_Worksheet23.xlsb"/></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Binary_Worksheet24.xlsb"/></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Binary_Worksheet25.xlsb"/></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Binary_Worksheet26.xlsb"/></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Binary_Worksheet27.xlsb"/></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xml"/><Relationship Id="rId1" Type="http://schemas.microsoft.com/office/2011/relationships/chartStyle" Target="style1.xml"/></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Binary_Worksheet28.xlsb"/></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Binary_Worksheet31.xlsb"/></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6.xml"/><Relationship Id="rId1" Type="http://schemas.microsoft.com/office/2011/relationships/chartStyle" Target="style6.xml"/></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Binary_Worksheet33.xlsb"/></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Binary_Worksheet34.xlsb"/></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Binary_Worksheet35.xlsb"/></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Binary_Worksheet36.xlsb"/></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7.xml"/><Relationship Id="rId1" Type="http://schemas.microsoft.com/office/2011/relationships/chartStyle" Target="style7.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2.xml"/><Relationship Id="rId1" Type="http://schemas.microsoft.com/office/2011/relationships/chartStyle" Target="style2.xml"/></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Binary_Worksheet40.xlsb"/></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Binary_Worksheet41.xlsb"/></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Binary_Worksheet42.xlsb"/></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Binary_Worksheet46.xlsb"/></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Binary_Worksheet47.xlsb"/></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3.xml"/><Relationship Id="rId1" Type="http://schemas.microsoft.com/office/2011/relationships/chartStyle" Target="style3.xml"/></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Binary_Worksheet48.xlsb"/></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Binary_Worksheet49.xlsb"/></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Binary_Worksheet50.xlsb"/></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Binary_Worksheet51.xlsb"/></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Binary_Worksheet52.xlsb"/></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Binary_Worksheet53.xlsb"/></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Binary_Worksheet56.xlsb"/></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Binary_Worksheet57.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Binary_Worksheet58.xlsb"/></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Binary_Worksheet59.xlsb"/></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Binary_Worksheet60.xlsb"/></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Binary_Worksheet61.xlsb"/></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Binary_Worksheet62.xlsb"/></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Binary_Worksheet63.xlsb"/></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Binary_Worksheet64.xlsb"/></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Binary_Worksheet65.xlsb"/></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Binary_Worksheet66.xlsb"/></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Binary_Worksheet67.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Binary_Worksheet68.xlsb"/></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3.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71.xlsx"/></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chartUserShapes" Target="../drawings/drawing2.xml"/></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Binary_Worksheet73.xlsb"/></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75.xlsx"/></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1.5790647660652618E-3"/>
          <c:w val="0.50041492975142809"/>
          <c:h val="0.78838974954652385"/>
        </c:manualLayout>
      </c:layout>
      <c:barChart>
        <c:barDir val="col"/>
        <c:grouping val="percentStacked"/>
        <c:varyColors val="0"/>
        <c:ser>
          <c:idx val="0"/>
          <c:order val="0"/>
          <c:tx>
            <c:strRef>
              <c:f>Sheet1!$B$1</c:f>
              <c:strCache>
                <c:ptCount val="1"/>
                <c:pt idx="0">
                  <c:v>Sales</c:v>
                </c:pt>
              </c:strCache>
            </c:strRef>
          </c:tx>
          <c:spPr>
            <a:solidFill>
              <a:srgbClr val="96BEF0"/>
            </a:solidFill>
          </c:spPr>
          <c:invertIfNegative val="0"/>
          <c:dPt>
            <c:idx val="0"/>
            <c:invertIfNegative val="0"/>
            <c:bubble3D val="0"/>
            <c:extLst>
              <c:ext xmlns:c16="http://schemas.microsoft.com/office/drawing/2014/chart" uri="{C3380CC4-5D6E-409C-BE32-E72D297353CC}">
                <c16:uniqueId val="{00000000-70A5-4F30-B978-0BBBAE161977}"/>
              </c:ext>
            </c:extLst>
          </c:dPt>
          <c:dPt>
            <c:idx val="1"/>
            <c:invertIfNegative val="0"/>
            <c:bubble3D val="0"/>
            <c:extLst>
              <c:ext xmlns:c16="http://schemas.microsoft.com/office/drawing/2014/chart" uri="{C3380CC4-5D6E-409C-BE32-E72D297353CC}">
                <c16:uniqueId val="{00000001-70A5-4F30-B978-0BBBAE161977}"/>
              </c:ext>
            </c:extLst>
          </c:dPt>
          <c:dPt>
            <c:idx val="2"/>
            <c:invertIfNegative val="0"/>
            <c:bubble3D val="0"/>
            <c:extLst>
              <c:ext xmlns:c16="http://schemas.microsoft.com/office/drawing/2014/chart" uri="{C3380CC4-5D6E-409C-BE32-E72D297353CC}">
                <c16:uniqueId val="{00000002-70A5-4F30-B978-0BBBAE161977}"/>
              </c:ext>
            </c:extLst>
          </c:dPt>
          <c:dPt>
            <c:idx val="3"/>
            <c:invertIfNegative val="0"/>
            <c:bubble3D val="0"/>
            <c:extLst>
              <c:ext xmlns:c16="http://schemas.microsoft.com/office/drawing/2014/chart" uri="{C3380CC4-5D6E-409C-BE32-E72D297353CC}">
                <c16:uniqueId val="{00000003-70A5-4F30-B978-0BBBAE161977}"/>
              </c:ext>
            </c:extLst>
          </c:dPt>
          <c:dPt>
            <c:idx val="4"/>
            <c:invertIfNegative val="0"/>
            <c:bubble3D val="0"/>
            <c:extLst>
              <c:ext xmlns:c16="http://schemas.microsoft.com/office/drawing/2014/chart" uri="{C3380CC4-5D6E-409C-BE32-E72D297353CC}">
                <c16:uniqueId val="{00000004-70A5-4F30-B978-0BBBAE161977}"/>
              </c:ext>
            </c:extLst>
          </c:dPt>
          <c:cat>
            <c:strRef>
              <c:f>Sheet1!$A$2</c:f>
              <c:strCache>
                <c:ptCount val="1"/>
                <c:pt idx="0">
                  <c:v>1st Qtr</c:v>
                </c:pt>
              </c:strCache>
            </c:strRef>
          </c:cat>
          <c:val>
            <c:numRef>
              <c:f>Sheet1!$B$2</c:f>
              <c:numCache>
                <c:formatCode>General</c:formatCode>
                <c:ptCount val="1"/>
                <c:pt idx="0">
                  <c:v>50</c:v>
                </c:pt>
              </c:numCache>
            </c:numRef>
          </c:val>
          <c:extLst>
            <c:ext xmlns:c16="http://schemas.microsoft.com/office/drawing/2014/chart" uri="{C3380CC4-5D6E-409C-BE32-E72D297353CC}">
              <c16:uniqueId val="{00000005-70A5-4F30-B978-0BBBAE161977}"/>
            </c:ext>
          </c:extLst>
        </c:ser>
        <c:ser>
          <c:idx val="1"/>
          <c:order val="1"/>
          <c:tx>
            <c:strRef>
              <c:f>Sheet1!$C$1</c:f>
              <c:strCache>
                <c:ptCount val="1"/>
                <c:pt idx="0">
                  <c:v>Column1</c:v>
                </c:pt>
              </c:strCache>
            </c:strRef>
          </c:tx>
          <c:spPr>
            <a:solidFill>
              <a:srgbClr val="7D7878"/>
            </a:solidFill>
          </c:spPr>
          <c:invertIfNegative val="0"/>
          <c:cat>
            <c:strRef>
              <c:f>Sheet1!$A$2</c:f>
              <c:strCache>
                <c:ptCount val="1"/>
                <c:pt idx="0">
                  <c:v>1st Qtr</c:v>
                </c:pt>
              </c:strCache>
            </c:strRef>
          </c:cat>
          <c:val>
            <c:numRef>
              <c:f>Sheet1!$C$2</c:f>
              <c:numCache>
                <c:formatCode>General</c:formatCode>
                <c:ptCount val="1"/>
                <c:pt idx="0">
                  <c:v>40</c:v>
                </c:pt>
              </c:numCache>
            </c:numRef>
          </c:val>
          <c:extLst>
            <c:ext xmlns:c16="http://schemas.microsoft.com/office/drawing/2014/chart" uri="{C3380CC4-5D6E-409C-BE32-E72D297353CC}">
              <c16:uniqueId val="{00000006-70A5-4F30-B978-0BBBAE161977}"/>
            </c:ext>
          </c:extLst>
        </c:ser>
        <c:ser>
          <c:idx val="2"/>
          <c:order val="2"/>
          <c:tx>
            <c:strRef>
              <c:f>Sheet1!$D$1</c:f>
              <c:strCache>
                <c:ptCount val="1"/>
                <c:pt idx="0">
                  <c:v>Column2</c:v>
                </c:pt>
              </c:strCache>
            </c:strRef>
          </c:tx>
          <c:spPr>
            <a:solidFill>
              <a:srgbClr val="BED7D7"/>
            </a:solidFill>
          </c:spPr>
          <c:invertIfNegative val="0"/>
          <c:cat>
            <c:strRef>
              <c:f>Sheet1!$A$2</c:f>
              <c:strCache>
                <c:ptCount val="1"/>
                <c:pt idx="0">
                  <c:v>1st Qtr</c:v>
                </c:pt>
              </c:strCache>
            </c:strRef>
          </c:cat>
          <c:val>
            <c:numRef>
              <c:f>Sheet1!$D$2</c:f>
              <c:numCache>
                <c:formatCode>General</c:formatCode>
                <c:ptCount val="1"/>
                <c:pt idx="0">
                  <c:v>10</c:v>
                </c:pt>
              </c:numCache>
            </c:numRef>
          </c:val>
          <c:extLst>
            <c:ext xmlns:c16="http://schemas.microsoft.com/office/drawing/2014/chart" uri="{C3380CC4-5D6E-409C-BE32-E72D297353CC}">
              <c16:uniqueId val="{00000007-70A5-4F30-B978-0BBBAE161977}"/>
            </c:ext>
          </c:extLst>
        </c:ser>
        <c:dLbls>
          <c:showLegendKey val="0"/>
          <c:showVal val="0"/>
          <c:showCatName val="0"/>
          <c:showSerName val="0"/>
          <c:showPercent val="0"/>
          <c:showBubbleSize val="0"/>
        </c:dLbls>
        <c:gapWidth val="300"/>
        <c:axId val="728341168"/>
        <c:axId val="728341560"/>
      </c:barChart>
      <c:catAx>
        <c:axId val="728341168"/>
        <c:scaling>
          <c:orientation val="minMax"/>
        </c:scaling>
        <c:delete val="1"/>
        <c:axPos val="b"/>
        <c:numFmt formatCode="General" sourceLinked="0"/>
        <c:majorTickMark val="out"/>
        <c:minorTickMark val="none"/>
        <c:tickLblPos val="nextTo"/>
        <c:crossAx val="728341560"/>
        <c:crosses val="autoZero"/>
        <c:auto val="1"/>
        <c:lblAlgn val="ctr"/>
        <c:lblOffset val="100"/>
        <c:noMultiLvlLbl val="0"/>
      </c:catAx>
      <c:valAx>
        <c:axId val="728341560"/>
        <c:scaling>
          <c:orientation val="minMax"/>
        </c:scaling>
        <c:delete val="1"/>
        <c:axPos val="l"/>
        <c:numFmt formatCode="0%" sourceLinked="1"/>
        <c:majorTickMark val="out"/>
        <c:minorTickMark val="none"/>
        <c:tickLblPos val="nextTo"/>
        <c:crossAx val="728341168"/>
        <c:crosses val="autoZero"/>
        <c:crossBetween val="between"/>
      </c:valAx>
    </c:plotArea>
    <c:plotVisOnly val="1"/>
    <c:dispBlanksAs val="gap"/>
    <c:showDLblsOverMax val="0"/>
  </c:chart>
  <c:spPr>
    <a:noFill/>
    <a:ln w="9525">
      <a:noFill/>
    </a:ln>
  </c:spPr>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Packaging &amp; Board</c:v>
                </c:pt>
              </c:strCache>
            </c:strRef>
          </c:tx>
          <c:spPr>
            <a:solidFill>
              <a:schemeClr val="accent1"/>
            </a:solidFill>
            <a:ln>
              <a:noFill/>
            </a:ln>
            <a:effectLst/>
          </c:spPr>
          <c:invertIfNegative val="0"/>
          <c:dPt>
            <c:idx val="0"/>
            <c:invertIfNegative val="0"/>
            <c:bubble3D val="0"/>
            <c:extLst>
              <c:ext xmlns:c16="http://schemas.microsoft.com/office/drawing/2014/chart" uri="{C3380CC4-5D6E-409C-BE32-E72D297353CC}">
                <c16:uniqueId val="{00000000-8924-4BEB-BCA8-5E20D8B40434}"/>
              </c:ext>
            </c:extLst>
          </c:dPt>
          <c:dPt>
            <c:idx val="1"/>
            <c:invertIfNegative val="0"/>
            <c:bubble3D val="0"/>
            <c:extLst>
              <c:ext xmlns:c16="http://schemas.microsoft.com/office/drawing/2014/chart" uri="{C3380CC4-5D6E-409C-BE32-E72D297353CC}">
                <c16:uniqueId val="{00000001-8924-4BEB-BCA8-5E20D8B40434}"/>
              </c:ext>
            </c:extLst>
          </c:dPt>
          <c:dPt>
            <c:idx val="2"/>
            <c:invertIfNegative val="0"/>
            <c:bubble3D val="0"/>
            <c:extLst>
              <c:ext xmlns:c16="http://schemas.microsoft.com/office/drawing/2014/chart" uri="{C3380CC4-5D6E-409C-BE32-E72D297353CC}">
                <c16:uniqueId val="{00000002-8924-4BEB-BCA8-5E20D8B40434}"/>
              </c:ext>
            </c:extLst>
          </c:dPt>
          <c:cat>
            <c:strRef>
              <c:f>Sheet1!$A$2</c:f>
              <c:strCache>
                <c:ptCount val="1"/>
                <c:pt idx="0">
                  <c:v>1st Qtr</c:v>
                </c:pt>
              </c:strCache>
            </c:strRef>
          </c:cat>
          <c:val>
            <c:numRef>
              <c:f>Sheet1!$B$2</c:f>
              <c:numCache>
                <c:formatCode>General</c:formatCode>
                <c:ptCount val="1"/>
                <c:pt idx="0">
                  <c:v>60</c:v>
                </c:pt>
              </c:numCache>
            </c:numRef>
          </c:val>
          <c:extLst>
            <c:ext xmlns:c16="http://schemas.microsoft.com/office/drawing/2014/chart" uri="{C3380CC4-5D6E-409C-BE32-E72D297353CC}">
              <c16:uniqueId val="{00000003-8924-4BEB-BCA8-5E20D8B40434}"/>
            </c:ext>
          </c:extLst>
        </c:ser>
        <c:ser>
          <c:idx val="1"/>
          <c:order val="1"/>
          <c:tx>
            <c:strRef>
              <c:f>Sheet1!$C$1</c:f>
              <c:strCache>
                <c:ptCount val="1"/>
                <c:pt idx="0">
                  <c:v>Printing &amp; writing paper</c:v>
                </c:pt>
              </c:strCache>
            </c:strRef>
          </c:tx>
          <c:spPr>
            <a:solidFill>
              <a:schemeClr val="accent2"/>
            </a:solidFill>
            <a:ln>
              <a:noFill/>
            </a:ln>
            <a:effectLst/>
          </c:spPr>
          <c:invertIfNegative val="0"/>
          <c:cat>
            <c:strRef>
              <c:f>Sheet1!$A$2</c:f>
              <c:strCache>
                <c:ptCount val="1"/>
                <c:pt idx="0">
                  <c:v>1st Qtr</c:v>
                </c:pt>
              </c:strCache>
            </c:strRef>
          </c:cat>
          <c:val>
            <c:numRef>
              <c:f>Sheet1!$C$2</c:f>
              <c:numCache>
                <c:formatCode>General</c:formatCode>
                <c:ptCount val="1"/>
                <c:pt idx="0">
                  <c:v>21</c:v>
                </c:pt>
              </c:numCache>
            </c:numRef>
          </c:val>
          <c:extLst>
            <c:ext xmlns:c16="http://schemas.microsoft.com/office/drawing/2014/chart" uri="{C3380CC4-5D6E-409C-BE32-E72D297353CC}">
              <c16:uniqueId val="{00000004-8924-4BEB-BCA8-5E20D8B40434}"/>
            </c:ext>
          </c:extLst>
        </c:ser>
        <c:ser>
          <c:idx val="2"/>
          <c:order val="2"/>
          <c:tx>
            <c:strRef>
              <c:f>Sheet1!$D$1</c:f>
              <c:strCache>
                <c:ptCount val="1"/>
                <c:pt idx="0">
                  <c:v>Tissue &amp; specialty paper</c:v>
                </c:pt>
              </c:strCache>
            </c:strRef>
          </c:tx>
          <c:spPr>
            <a:solidFill>
              <a:schemeClr val="accent3"/>
            </a:solidFill>
            <a:ln>
              <a:noFill/>
            </a:ln>
            <a:effectLst/>
          </c:spPr>
          <c:invertIfNegative val="0"/>
          <c:dPt>
            <c:idx val="0"/>
            <c:invertIfNegative val="0"/>
            <c:bubble3D val="0"/>
            <c:extLst>
              <c:ext xmlns:c16="http://schemas.microsoft.com/office/drawing/2014/chart" uri="{C3380CC4-5D6E-409C-BE32-E72D297353CC}">
                <c16:uniqueId val="{00000005-8924-4BEB-BCA8-5E20D8B40434}"/>
              </c:ext>
            </c:extLst>
          </c:dPt>
          <c:cat>
            <c:strRef>
              <c:f>Sheet1!$A$2</c:f>
              <c:strCache>
                <c:ptCount val="1"/>
                <c:pt idx="0">
                  <c:v>1st Qtr</c:v>
                </c:pt>
              </c:strCache>
            </c:strRef>
          </c:cat>
          <c:val>
            <c:numRef>
              <c:f>Sheet1!$D$2</c:f>
              <c:numCache>
                <c:formatCode>General</c:formatCode>
                <c:ptCount val="1"/>
                <c:pt idx="0">
                  <c:v>10</c:v>
                </c:pt>
              </c:numCache>
            </c:numRef>
          </c:val>
          <c:extLst>
            <c:ext xmlns:c16="http://schemas.microsoft.com/office/drawing/2014/chart" uri="{C3380CC4-5D6E-409C-BE32-E72D297353CC}">
              <c16:uniqueId val="{00000006-8924-4BEB-BCA8-5E20D8B40434}"/>
            </c:ext>
          </c:extLst>
        </c:ser>
        <c:ser>
          <c:idx val="3"/>
          <c:order val="3"/>
          <c:tx>
            <c:strRef>
              <c:f>Sheet1!$E$1</c:f>
              <c:strCache>
                <c:ptCount val="1"/>
                <c:pt idx="0">
                  <c:v>Pulp</c:v>
                </c:pt>
              </c:strCache>
            </c:strRef>
          </c:tx>
          <c:spPr>
            <a:solidFill>
              <a:schemeClr val="accent4"/>
            </a:solidFill>
            <a:ln>
              <a:noFill/>
            </a:ln>
            <a:effectLst/>
          </c:spPr>
          <c:invertIfNegative val="0"/>
          <c:cat>
            <c:strRef>
              <c:f>Sheet1!$A$2</c:f>
              <c:strCache>
                <c:ptCount val="1"/>
                <c:pt idx="0">
                  <c:v>1st Qtr</c:v>
                </c:pt>
              </c:strCache>
            </c:strRef>
          </c:cat>
          <c:val>
            <c:numRef>
              <c:f>Sheet1!$E$2</c:f>
              <c:numCache>
                <c:formatCode>General</c:formatCode>
                <c:ptCount val="1"/>
                <c:pt idx="0">
                  <c:v>6</c:v>
                </c:pt>
              </c:numCache>
            </c:numRef>
          </c:val>
          <c:extLst>
            <c:ext xmlns:c16="http://schemas.microsoft.com/office/drawing/2014/chart" uri="{C3380CC4-5D6E-409C-BE32-E72D297353CC}">
              <c16:uniqueId val="{00000007-8924-4BEB-BCA8-5E20D8B40434}"/>
            </c:ext>
          </c:extLst>
        </c:ser>
        <c:ser>
          <c:idx val="4"/>
          <c:order val="4"/>
          <c:tx>
            <c:strRef>
              <c:f>Sheet1!$F$1</c:f>
              <c:strCache>
                <c:ptCount val="1"/>
                <c:pt idx="0">
                  <c:v>Others</c:v>
                </c:pt>
              </c:strCache>
            </c:strRef>
          </c:tx>
          <c:spPr>
            <a:solidFill>
              <a:schemeClr val="accent1"/>
            </a:solidFill>
            <a:ln>
              <a:noFill/>
            </a:ln>
            <a:effectLst/>
          </c:spPr>
          <c:invertIfNegative val="0"/>
          <c:dPt>
            <c:idx val="0"/>
            <c:invertIfNegative val="0"/>
            <c:bubble3D val="0"/>
            <c:extLst>
              <c:ext xmlns:c16="http://schemas.microsoft.com/office/drawing/2014/chart" uri="{C3380CC4-5D6E-409C-BE32-E72D297353CC}">
                <c16:uniqueId val="{00000008-8924-4BEB-BCA8-5E20D8B40434}"/>
              </c:ext>
            </c:extLst>
          </c:dPt>
          <c:cat>
            <c:strRef>
              <c:f>Sheet1!$A$2</c:f>
              <c:strCache>
                <c:ptCount val="1"/>
                <c:pt idx="0">
                  <c:v>1st Qtr</c:v>
                </c:pt>
              </c:strCache>
            </c:strRef>
          </c:cat>
          <c:val>
            <c:numRef>
              <c:f>Sheet1!$F$2</c:f>
              <c:numCache>
                <c:formatCode>General</c:formatCode>
                <c:ptCount val="1"/>
                <c:pt idx="0">
                  <c:v>3</c:v>
                </c:pt>
              </c:numCache>
            </c:numRef>
          </c:val>
          <c:extLst>
            <c:ext xmlns:c16="http://schemas.microsoft.com/office/drawing/2014/chart" uri="{C3380CC4-5D6E-409C-BE32-E72D297353CC}">
              <c16:uniqueId val="{00000009-8924-4BEB-BCA8-5E20D8B40434}"/>
            </c:ext>
          </c:extLst>
        </c:ser>
        <c:dLbls>
          <c:showLegendKey val="0"/>
          <c:showVal val="0"/>
          <c:showCatName val="0"/>
          <c:showSerName val="0"/>
          <c:showPercent val="0"/>
          <c:showBubbleSize val="0"/>
        </c:dLbls>
        <c:gapWidth val="200"/>
        <c:overlap val="-20"/>
        <c:axId val="725674776"/>
        <c:axId val="725674384"/>
      </c:barChart>
      <c:valAx>
        <c:axId val="725674384"/>
        <c:scaling>
          <c:orientation val="minMax"/>
        </c:scaling>
        <c:delete val="1"/>
        <c:axPos val="b"/>
        <c:numFmt formatCode="0%" sourceLinked="1"/>
        <c:majorTickMark val="out"/>
        <c:minorTickMark val="none"/>
        <c:tickLblPos val="nextTo"/>
        <c:crossAx val="725674776"/>
        <c:crosses val="autoZero"/>
        <c:crossBetween val="between"/>
      </c:valAx>
      <c:catAx>
        <c:axId val="725674776"/>
        <c:scaling>
          <c:orientation val="minMax"/>
        </c:scaling>
        <c:delete val="1"/>
        <c:axPos val="l"/>
        <c:numFmt formatCode="General" sourceLinked="0"/>
        <c:majorTickMark val="out"/>
        <c:minorTickMark val="none"/>
        <c:tickLblPos val="nextTo"/>
        <c:crossAx val="725674384"/>
        <c:crosses val="autoZero"/>
        <c:auto val="1"/>
        <c:lblAlgn val="ctr"/>
        <c:lblOffset val="100"/>
        <c:noMultiLvlLbl val="0"/>
      </c:catAx>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Sales</c:v>
                </c:pt>
              </c:strCache>
            </c:strRef>
          </c:tx>
          <c:spPr>
            <a:solidFill>
              <a:srgbClr val="96BEF0"/>
            </a:solidFill>
          </c:spPr>
          <c:invertIfNegative val="0"/>
          <c:dPt>
            <c:idx val="0"/>
            <c:invertIfNegative val="0"/>
            <c:bubble3D val="0"/>
            <c:extLst>
              <c:ext xmlns:c16="http://schemas.microsoft.com/office/drawing/2014/chart" uri="{C3380CC4-5D6E-409C-BE32-E72D297353CC}">
                <c16:uniqueId val="{00000000-6FA1-4C31-AE33-965F73F7A76D}"/>
              </c:ext>
            </c:extLst>
          </c:dPt>
          <c:dPt>
            <c:idx val="1"/>
            <c:invertIfNegative val="0"/>
            <c:bubble3D val="0"/>
            <c:extLst>
              <c:ext xmlns:c16="http://schemas.microsoft.com/office/drawing/2014/chart" uri="{C3380CC4-5D6E-409C-BE32-E72D297353CC}">
                <c16:uniqueId val="{00000001-6FA1-4C31-AE33-965F73F7A76D}"/>
              </c:ext>
            </c:extLst>
          </c:dPt>
          <c:dPt>
            <c:idx val="2"/>
            <c:invertIfNegative val="0"/>
            <c:bubble3D val="0"/>
            <c:extLst>
              <c:ext xmlns:c16="http://schemas.microsoft.com/office/drawing/2014/chart" uri="{C3380CC4-5D6E-409C-BE32-E72D297353CC}">
                <c16:uniqueId val="{00000002-6FA1-4C31-AE33-965F73F7A76D}"/>
              </c:ext>
            </c:extLst>
          </c:dPt>
          <c:val>
            <c:numRef>
              <c:f>Sheet1!$B$2</c:f>
              <c:numCache>
                <c:formatCode>General</c:formatCode>
                <c:ptCount val="1"/>
                <c:pt idx="0">
                  <c:v>43</c:v>
                </c:pt>
              </c:numCache>
            </c:numRef>
          </c:val>
          <c:extLs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1st Qtr</c:v>
                      </c:pt>
                    </c:strCache>
                  </c:strRef>
                </c15:cat>
              </c15:filteredCategoryTitle>
            </c:ext>
            <c:ext xmlns:c16="http://schemas.microsoft.com/office/drawing/2014/chart" uri="{C3380CC4-5D6E-409C-BE32-E72D297353CC}">
              <c16:uniqueId val="{00000003-6FA1-4C31-AE33-965F73F7A76D}"/>
            </c:ext>
          </c:extLst>
        </c:ser>
        <c:ser>
          <c:idx val="1"/>
          <c:order val="1"/>
          <c:tx>
            <c:strRef>
              <c:f>Sheet1!$C$1</c:f>
              <c:strCache>
                <c:ptCount val="1"/>
                <c:pt idx="0">
                  <c:v>Column1</c:v>
                </c:pt>
              </c:strCache>
            </c:strRef>
          </c:tx>
          <c:spPr>
            <a:solidFill>
              <a:srgbClr val="7D7878"/>
            </a:solidFill>
          </c:spPr>
          <c:invertIfNegative val="0"/>
          <c:dPt>
            <c:idx val="0"/>
            <c:invertIfNegative val="0"/>
            <c:bubble3D val="0"/>
            <c:extLst>
              <c:ext xmlns:c16="http://schemas.microsoft.com/office/drawing/2014/chart" uri="{C3380CC4-5D6E-409C-BE32-E72D297353CC}">
                <c16:uniqueId val="{00000004-6FA1-4C31-AE33-965F73F7A76D}"/>
              </c:ext>
            </c:extLst>
          </c:dPt>
          <c:val>
            <c:numRef>
              <c:f>Sheet1!$C$2</c:f>
              <c:numCache>
                <c:formatCode>General</c:formatCode>
                <c:ptCount val="1"/>
                <c:pt idx="0">
                  <c:v>36</c:v>
                </c:pt>
              </c:numCache>
            </c:numRef>
          </c:val>
          <c:extLs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1st Qtr</c:v>
                      </c:pt>
                    </c:strCache>
                  </c:strRef>
                </c15:cat>
              </c15:filteredCategoryTitle>
            </c:ext>
            <c:ext xmlns:c16="http://schemas.microsoft.com/office/drawing/2014/chart" uri="{C3380CC4-5D6E-409C-BE32-E72D297353CC}">
              <c16:uniqueId val="{00000005-6FA1-4C31-AE33-965F73F7A76D}"/>
            </c:ext>
          </c:extLst>
        </c:ser>
        <c:ser>
          <c:idx val="2"/>
          <c:order val="2"/>
          <c:tx>
            <c:strRef>
              <c:f>Sheet1!$D$1</c:f>
              <c:strCache>
                <c:ptCount val="1"/>
                <c:pt idx="0">
                  <c:v>Column2</c:v>
                </c:pt>
              </c:strCache>
            </c:strRef>
          </c:tx>
          <c:spPr>
            <a:solidFill>
              <a:srgbClr val="BED7D7"/>
            </a:solidFill>
          </c:spPr>
          <c:invertIfNegative val="0"/>
          <c:dPt>
            <c:idx val="0"/>
            <c:invertIfNegative val="0"/>
            <c:bubble3D val="0"/>
            <c:extLst>
              <c:ext xmlns:c16="http://schemas.microsoft.com/office/drawing/2014/chart" uri="{C3380CC4-5D6E-409C-BE32-E72D297353CC}">
                <c16:uniqueId val="{00000006-6FA1-4C31-AE33-965F73F7A76D}"/>
              </c:ext>
            </c:extLst>
          </c:dPt>
          <c:val>
            <c:numRef>
              <c:f>Sheet1!$D$2</c:f>
              <c:numCache>
                <c:formatCode>General</c:formatCode>
                <c:ptCount val="1"/>
                <c:pt idx="0">
                  <c:v>21</c:v>
                </c:pt>
              </c:numCache>
            </c:numRef>
          </c:val>
          <c:extLs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1st Qtr</c:v>
                      </c:pt>
                    </c:strCache>
                  </c:strRef>
                </c15:cat>
              </c15:filteredCategoryTitle>
            </c:ext>
            <c:ext xmlns:c16="http://schemas.microsoft.com/office/drawing/2014/chart" uri="{C3380CC4-5D6E-409C-BE32-E72D297353CC}">
              <c16:uniqueId val="{00000007-6FA1-4C31-AE33-965F73F7A76D}"/>
            </c:ext>
          </c:extLst>
        </c:ser>
        <c:dLbls>
          <c:showLegendKey val="0"/>
          <c:showVal val="0"/>
          <c:showCatName val="0"/>
          <c:showSerName val="0"/>
          <c:showPercent val="0"/>
          <c:showBubbleSize val="0"/>
        </c:dLbls>
        <c:gapWidth val="200"/>
        <c:overlap val="-20"/>
        <c:axId val="725675952"/>
        <c:axId val="725675560"/>
      </c:barChart>
      <c:valAx>
        <c:axId val="725675560"/>
        <c:scaling>
          <c:orientation val="minMax"/>
        </c:scaling>
        <c:delete val="1"/>
        <c:axPos val="b"/>
        <c:numFmt formatCode="0%" sourceLinked="1"/>
        <c:majorTickMark val="out"/>
        <c:minorTickMark val="none"/>
        <c:tickLblPos val="nextTo"/>
        <c:crossAx val="725675952"/>
        <c:crosses val="autoZero"/>
        <c:crossBetween val="between"/>
      </c:valAx>
      <c:catAx>
        <c:axId val="725675952"/>
        <c:scaling>
          <c:orientation val="minMax"/>
        </c:scaling>
        <c:delete val="1"/>
        <c:axPos val="l"/>
        <c:numFmt formatCode="General" sourceLinked="0"/>
        <c:majorTickMark val="out"/>
        <c:minorTickMark val="none"/>
        <c:tickLblPos val="nextTo"/>
        <c:crossAx val="725675560"/>
        <c:crosses val="autoZero"/>
        <c:auto val="1"/>
        <c:lblAlgn val="ctr"/>
        <c:lblOffset val="100"/>
        <c:noMultiLvlLbl val="0"/>
      </c:catAx>
    </c:plotArea>
    <c:plotVisOnly val="1"/>
    <c:dispBlanksAs val="gap"/>
    <c:showDLblsOverMax val="0"/>
  </c:chart>
  <c:txPr>
    <a:bodyPr/>
    <a:lstStyle/>
    <a:p>
      <a:pPr>
        <a:defRPr sz="18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13812423637924"/>
          <c:y val="7.642182425424203E-2"/>
          <c:w val="0.5372372132968305"/>
          <c:h val="0.82342206076404223"/>
        </c:manualLayout>
      </c:layout>
      <c:doughnutChart>
        <c:varyColors val="1"/>
        <c:ser>
          <c:idx val="0"/>
          <c:order val="0"/>
          <c:tx>
            <c:strRef>
              <c:f>Sheet1!$B$1</c:f>
              <c:strCache>
                <c:ptCount val="1"/>
                <c:pt idx="0">
                  <c:v>Sales</c:v>
                </c:pt>
              </c:strCache>
            </c:strRef>
          </c:tx>
          <c:spPr>
            <a:solidFill>
              <a:schemeClr val="accent1"/>
            </a:solidFill>
            <a:ln w="6350">
              <a:solidFill>
                <a:schemeClr val="bg1"/>
              </a:solidFill>
            </a:ln>
          </c:spPr>
          <c:dPt>
            <c:idx val="0"/>
            <c:bubble3D val="0"/>
            <c:spPr>
              <a:solidFill>
                <a:srgbClr val="E6E1DC"/>
              </a:solidFill>
              <a:ln w="6350">
                <a:solidFill>
                  <a:schemeClr val="bg1"/>
                </a:solidFill>
              </a:ln>
            </c:spPr>
            <c:extLst>
              <c:ext xmlns:c16="http://schemas.microsoft.com/office/drawing/2014/chart" uri="{C3380CC4-5D6E-409C-BE32-E72D297353CC}">
                <c16:uniqueId val="{00000001-37C0-48EE-9A06-EBC2C1816FCA}"/>
              </c:ext>
            </c:extLst>
          </c:dPt>
          <c:dPt>
            <c:idx val="1"/>
            <c:bubble3D val="0"/>
            <c:spPr>
              <a:solidFill>
                <a:srgbClr val="96BEF0"/>
              </a:solidFill>
              <a:ln w="6350">
                <a:solidFill>
                  <a:schemeClr val="bg1"/>
                </a:solidFill>
              </a:ln>
            </c:spPr>
            <c:extLst>
              <c:ext xmlns:c16="http://schemas.microsoft.com/office/drawing/2014/chart" uri="{C3380CC4-5D6E-409C-BE32-E72D297353CC}">
                <c16:uniqueId val="{00000003-37C0-48EE-9A06-EBC2C1816FCA}"/>
              </c:ext>
            </c:extLst>
          </c:dPt>
          <c:dPt>
            <c:idx val="2"/>
            <c:bubble3D val="0"/>
            <c:spPr>
              <a:solidFill>
                <a:srgbClr val="7D7878"/>
              </a:solidFill>
              <a:ln w="6350">
                <a:solidFill>
                  <a:schemeClr val="bg1"/>
                </a:solidFill>
              </a:ln>
            </c:spPr>
            <c:extLst>
              <c:ext xmlns:c16="http://schemas.microsoft.com/office/drawing/2014/chart" uri="{C3380CC4-5D6E-409C-BE32-E72D297353CC}">
                <c16:uniqueId val="{00000005-37C0-48EE-9A06-EBC2C1816FCA}"/>
              </c:ext>
            </c:extLst>
          </c:dPt>
          <c:dPt>
            <c:idx val="3"/>
            <c:bubble3D val="0"/>
            <c:spPr>
              <a:solidFill>
                <a:srgbClr val="E1B9A0"/>
              </a:solidFill>
              <a:ln w="6350">
                <a:solidFill>
                  <a:schemeClr val="bg1"/>
                </a:solidFill>
              </a:ln>
            </c:spPr>
            <c:extLst>
              <c:ext xmlns:c16="http://schemas.microsoft.com/office/drawing/2014/chart" uri="{C3380CC4-5D6E-409C-BE32-E72D297353CC}">
                <c16:uniqueId val="{00000007-37C0-48EE-9A06-EBC2C1816FCA}"/>
              </c:ext>
            </c:extLst>
          </c:dPt>
          <c:cat>
            <c:strRef>
              <c:f>Sheet1!$A$2:$A$5</c:f>
              <c:strCache>
                <c:ptCount val="2"/>
                <c:pt idx="0">
                  <c:v>1st Qtr</c:v>
                </c:pt>
                <c:pt idx="1">
                  <c:v>2nd Qtr</c:v>
                </c:pt>
              </c:strCache>
            </c:strRef>
          </c:cat>
          <c:val>
            <c:numRef>
              <c:f>Sheet1!$B$2:$B$5</c:f>
              <c:numCache>
                <c:formatCode>General</c:formatCode>
                <c:ptCount val="4"/>
                <c:pt idx="0">
                  <c:v>48</c:v>
                </c:pt>
                <c:pt idx="1">
                  <c:v>27</c:v>
                </c:pt>
                <c:pt idx="2">
                  <c:v>18</c:v>
                </c:pt>
                <c:pt idx="3">
                  <c:v>7</c:v>
                </c:pt>
              </c:numCache>
            </c:numRef>
          </c:val>
          <c:extLst>
            <c:ext xmlns:c16="http://schemas.microsoft.com/office/drawing/2014/chart" uri="{C3380CC4-5D6E-409C-BE32-E72D297353CC}">
              <c16:uniqueId val="{00000008-37C0-48EE-9A06-EBC2C1816FCA}"/>
            </c:ext>
          </c:extLst>
        </c:ser>
        <c:dLbls>
          <c:showLegendKey val="0"/>
          <c:showVal val="0"/>
          <c:showCatName val="0"/>
          <c:showSerName val="0"/>
          <c:showPercent val="0"/>
          <c:showBubbleSize val="0"/>
          <c:showLeaderLines val="1"/>
        </c:dLbls>
        <c:firstSliceAng val="0"/>
        <c:holeSize val="75"/>
      </c:doughnutChart>
    </c:plotArea>
    <c:plotVisOnly val="1"/>
    <c:dispBlanksAs val="gap"/>
    <c:showDLblsOverMax val="0"/>
  </c:chart>
  <c:spPr>
    <a:noFill/>
    <a:ln w="9525">
      <a:noFill/>
    </a:ln>
  </c:spPr>
  <c:txPr>
    <a:bodyPr/>
    <a:lstStyle/>
    <a:p>
      <a:pPr>
        <a:defRPr sz="1800">
          <a:highlight>
            <a:srgbClr val="BED7D7"/>
          </a:highlight>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5936395759717315E-2"/>
          <c:y val="0.14534288638689866"/>
          <c:w val="0.90812720848056538"/>
          <c:h val="0.70931422722620263"/>
        </c:manualLayout>
      </c:layout>
      <c:barChart>
        <c:barDir val="col"/>
        <c:grouping val="stacked"/>
        <c:varyColors val="0"/>
        <c:ser>
          <c:idx val="0"/>
          <c:order val="0"/>
          <c:spPr>
            <a:solidFill>
              <a:schemeClr val="accent1"/>
            </a:solidFill>
            <a:ln>
              <a:noFill/>
            </a:ln>
          </c:spPr>
          <c:invertIfNegative val="0"/>
          <c:dPt>
            <c:idx val="3"/>
            <c:invertIfNegative val="0"/>
            <c:bubble3D val="0"/>
            <c:spPr>
              <a:solidFill>
                <a:schemeClr val="accent4"/>
              </a:solidFill>
              <a:ln>
                <a:noFill/>
              </a:ln>
            </c:spPr>
            <c:extLst>
              <c:ext xmlns:c16="http://schemas.microsoft.com/office/drawing/2014/chart" uri="{C3380CC4-5D6E-409C-BE32-E72D297353CC}">
                <c16:uniqueId val="{00000000-F4C9-4BD4-B84B-F6055CF0FEE8}"/>
              </c:ext>
            </c:extLst>
          </c:dPt>
          <c:dLbls>
            <c:dLbl>
              <c:idx val="2"/>
              <c:layout>
                <c:manualLayout>
                  <c:x val="0"/>
                  <c:y val="-3.0706243602865915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4C9-4BD4-B84B-F6055CF0FEE8}"/>
                </c:ext>
              </c:extLst>
            </c:dLbl>
            <c:dLbl>
              <c:idx val="3"/>
              <c:layout>
                <c:manualLayout>
                  <c:x val="0"/>
                  <c:y val="-3.0706243602865915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4C9-4BD4-B84B-F6055CF0FEE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1072</c:v>
                </c:pt>
                <c:pt idx="1">
                  <c:v>1058</c:v>
                </c:pt>
                <c:pt idx="2">
                  <c:v>970</c:v>
                </c:pt>
                <c:pt idx="3">
                  <c:v>949</c:v>
                </c:pt>
              </c:numCache>
            </c:numRef>
          </c:val>
          <c:extLst>
            <c:ext xmlns:c16="http://schemas.microsoft.com/office/drawing/2014/chart" uri="{C3380CC4-5D6E-409C-BE32-E72D297353CC}">
              <c16:uniqueId val="{00000002-F4C9-4BD4-B84B-F6055CF0FEE8}"/>
            </c:ext>
          </c:extLst>
        </c:ser>
        <c:dLbls>
          <c:showLegendKey val="0"/>
          <c:showVal val="0"/>
          <c:showCatName val="0"/>
          <c:showSerName val="0"/>
          <c:showPercent val="0"/>
          <c:showBubbleSize val="0"/>
        </c:dLbls>
        <c:gapWidth val="80"/>
        <c:overlap val="100"/>
        <c:axId val="386495759"/>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3-F4C9-4BD4-B84B-F6055CF0FEE8}"/>
              </c:ext>
            </c:extLst>
          </c:dPt>
          <c:dPt>
            <c:idx val="1"/>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F4C9-4BD4-B84B-F6055CF0FEE8}"/>
              </c:ext>
            </c:extLst>
          </c:dPt>
          <c:dPt>
            <c:idx val="2"/>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F4C9-4BD4-B84B-F6055CF0FEE8}"/>
              </c:ext>
            </c:extLst>
          </c:dPt>
          <c:dPt>
            <c:idx val="3"/>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F4C9-4BD4-B84B-F6055CF0FEE8}"/>
              </c:ext>
            </c:extLst>
          </c:dPt>
          <c:val>
            <c:numRef>
              <c:f>Sheet1!$A$2:$D$2</c:f>
              <c:numCache>
                <c:formatCode>General</c:formatCode>
                <c:ptCount val="4"/>
                <c:pt idx="0">
                  <c:v>12.3</c:v>
                </c:pt>
                <c:pt idx="1">
                  <c:v>12.9</c:v>
                </c:pt>
                <c:pt idx="2">
                  <c:v>12</c:v>
                </c:pt>
                <c:pt idx="3">
                  <c:v>11.899999999999999</c:v>
                </c:pt>
              </c:numCache>
            </c:numRef>
          </c:val>
          <c:smooth val="0"/>
          <c:extLst>
            <c:ext xmlns:c16="http://schemas.microsoft.com/office/drawing/2014/chart" uri="{C3380CC4-5D6E-409C-BE32-E72D297353CC}">
              <c16:uniqueId val="{00000007-F4C9-4BD4-B84B-F6055CF0FEE8}"/>
            </c:ext>
          </c:extLst>
        </c:ser>
        <c:dLbls>
          <c:showLegendKey val="0"/>
          <c:showVal val="0"/>
          <c:showCatName val="0"/>
          <c:showSerName val="0"/>
          <c:showPercent val="0"/>
          <c:showBubbleSize val="0"/>
        </c:dLbls>
        <c:marker val="1"/>
        <c:smooth val="0"/>
        <c:axId val="2"/>
        <c:axId val="3"/>
      </c:lineChart>
      <c:catAx>
        <c:axId val="38649575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800" kern="1200">
                <a:latin typeface="+mn-lt"/>
                <a:ea typeface="+mn-ea"/>
                <a:cs typeface="+mn-cs"/>
              </a:defRPr>
            </a:pPr>
            <a:endParaRPr lang="fi-FI"/>
          </a:p>
        </c:txPr>
        <c:crossAx val="386495759"/>
        <c:crosses val="min"/>
        <c:crossBetween val="between"/>
        <c:majorUnit val="2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20"/>
          <c:min val="0"/>
        </c:scaling>
        <c:delete val="0"/>
        <c:axPos val="r"/>
        <c:majorGridlines>
          <c:spPr>
            <a:ln>
              <a:noFill/>
            </a:ln>
          </c:spPr>
        </c:majorGridlines>
        <c:numFmt formatCode="General" sourceLinked="1"/>
        <c:majorTickMark val="out"/>
        <c:minorTickMark val="none"/>
        <c:tickLblPos val="none"/>
        <c:spPr>
          <a:ln w="9525" cmpd="sng" algn="ctr">
            <a:solidFill>
              <a:schemeClr val="bg1"/>
            </a:solidFill>
            <a:prstDash val="solid"/>
          </a:ln>
        </c:spPr>
        <c:txPr>
          <a:bodyPr wrap="none"/>
          <a:lstStyle/>
          <a:p>
            <a:pPr>
              <a:defRPr sz="1400" kern="1200">
                <a:latin typeface="+mn-lt"/>
                <a:ea typeface="+mn-ea"/>
                <a:cs typeface="+mn-cs"/>
              </a:defRPr>
            </a:pPr>
            <a:endParaRPr lang="fi-FI"/>
          </a:p>
        </c:txPr>
        <c:crossAx val="2"/>
        <c:crosses val="max"/>
        <c:crossBetween val="between"/>
        <c:majorUnit val="5"/>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51581975071908E-2"/>
          <c:y val="1.294580194146255E-2"/>
          <c:w val="0.91562799616490886"/>
          <c:h val="0.71519235728782393"/>
        </c:manualLayout>
      </c:layout>
      <c:barChart>
        <c:barDir val="bar"/>
        <c:grouping val="percentStacked"/>
        <c:varyColors val="0"/>
        <c:ser>
          <c:idx val="0"/>
          <c:order val="0"/>
          <c:tx>
            <c:strRef>
              <c:f>Sheet1!$B$1</c:f>
              <c:strCache>
                <c:ptCount val="1"/>
                <c:pt idx="0">
                  <c:v>Sales</c:v>
                </c:pt>
              </c:strCache>
            </c:strRef>
          </c:tx>
          <c:spPr>
            <a:solidFill>
              <a:srgbClr val="96BEF0"/>
            </a:solidFill>
          </c:spPr>
          <c:invertIfNegative val="0"/>
          <c:dPt>
            <c:idx val="0"/>
            <c:invertIfNegative val="0"/>
            <c:bubble3D val="0"/>
            <c:extLst>
              <c:ext xmlns:c16="http://schemas.microsoft.com/office/drawing/2014/chart" uri="{C3380CC4-5D6E-409C-BE32-E72D297353CC}">
                <c16:uniqueId val="{00000000-0204-4858-A785-EAD3270F3907}"/>
              </c:ext>
            </c:extLst>
          </c:dPt>
          <c:dPt>
            <c:idx val="1"/>
            <c:invertIfNegative val="0"/>
            <c:bubble3D val="0"/>
            <c:extLst>
              <c:ext xmlns:c16="http://schemas.microsoft.com/office/drawing/2014/chart" uri="{C3380CC4-5D6E-409C-BE32-E72D297353CC}">
                <c16:uniqueId val="{00000001-0204-4858-A785-EAD3270F3907}"/>
              </c:ext>
            </c:extLst>
          </c:dPt>
          <c:dPt>
            <c:idx val="2"/>
            <c:invertIfNegative val="0"/>
            <c:bubble3D val="0"/>
            <c:extLst>
              <c:ext xmlns:c16="http://schemas.microsoft.com/office/drawing/2014/chart" uri="{C3380CC4-5D6E-409C-BE32-E72D297353CC}">
                <c16:uniqueId val="{00000002-0204-4858-A785-EAD3270F3907}"/>
              </c:ext>
            </c:extLst>
          </c:dPt>
          <c:cat>
            <c:strRef>
              <c:f>Sheet1!$A$2</c:f>
              <c:strCache>
                <c:ptCount val="1"/>
                <c:pt idx="0">
                  <c:v>1st Qtr</c:v>
                </c:pt>
              </c:strCache>
            </c:strRef>
          </c:cat>
          <c:val>
            <c:numRef>
              <c:f>Sheet1!$B$2</c:f>
              <c:numCache>
                <c:formatCode>General</c:formatCode>
                <c:ptCount val="1"/>
                <c:pt idx="0">
                  <c:v>100</c:v>
                </c:pt>
              </c:numCache>
            </c:numRef>
          </c:val>
          <c:extLst>
            <c:ext xmlns:c16="http://schemas.microsoft.com/office/drawing/2014/chart" uri="{C3380CC4-5D6E-409C-BE32-E72D297353CC}">
              <c16:uniqueId val="{00000003-0204-4858-A785-EAD3270F3907}"/>
            </c:ext>
          </c:extLst>
        </c:ser>
        <c:ser>
          <c:idx val="1"/>
          <c:order val="1"/>
          <c:tx>
            <c:strRef>
              <c:f>Sheet1!$C$1</c:f>
              <c:strCache>
                <c:ptCount val="1"/>
                <c:pt idx="0">
                  <c:v>Column1</c:v>
                </c:pt>
              </c:strCache>
            </c:strRef>
          </c:tx>
          <c:spPr>
            <a:solidFill>
              <a:srgbClr val="7D7878"/>
            </a:solidFill>
          </c:spPr>
          <c:invertIfNegative val="0"/>
          <c:dPt>
            <c:idx val="0"/>
            <c:invertIfNegative val="0"/>
            <c:bubble3D val="0"/>
            <c:extLst>
              <c:ext xmlns:c16="http://schemas.microsoft.com/office/drawing/2014/chart" uri="{C3380CC4-5D6E-409C-BE32-E72D297353CC}">
                <c16:uniqueId val="{00000004-0204-4858-A785-EAD3270F3907}"/>
              </c:ext>
            </c:extLst>
          </c:dPt>
          <c:cat>
            <c:strRef>
              <c:f>Sheet1!$A$2</c:f>
              <c:strCache>
                <c:ptCount val="1"/>
                <c:pt idx="0">
                  <c:v>1st Qtr</c:v>
                </c:pt>
              </c:strCache>
            </c:strRef>
          </c:cat>
          <c:val>
            <c:numRef>
              <c:f>Sheet1!$C$2</c:f>
              <c:numCache>
                <c:formatCode>General</c:formatCode>
                <c:ptCount val="1"/>
                <c:pt idx="0">
                  <c:v>0</c:v>
                </c:pt>
              </c:numCache>
            </c:numRef>
          </c:val>
          <c:extLst>
            <c:ext xmlns:c16="http://schemas.microsoft.com/office/drawing/2014/chart" uri="{C3380CC4-5D6E-409C-BE32-E72D297353CC}">
              <c16:uniqueId val="{00000005-0204-4858-A785-EAD3270F3907}"/>
            </c:ext>
          </c:extLst>
        </c:ser>
        <c:ser>
          <c:idx val="2"/>
          <c:order val="2"/>
          <c:tx>
            <c:strRef>
              <c:f>Sheet1!$D$1</c:f>
              <c:strCache>
                <c:ptCount val="1"/>
                <c:pt idx="0">
                  <c:v>Column2</c:v>
                </c:pt>
              </c:strCache>
            </c:strRef>
          </c:tx>
          <c:spPr>
            <a:solidFill>
              <a:srgbClr val="BED7D7"/>
            </a:solidFill>
          </c:spPr>
          <c:invertIfNegative val="0"/>
          <c:dPt>
            <c:idx val="0"/>
            <c:invertIfNegative val="0"/>
            <c:bubble3D val="0"/>
            <c:extLst>
              <c:ext xmlns:c16="http://schemas.microsoft.com/office/drawing/2014/chart" uri="{C3380CC4-5D6E-409C-BE32-E72D297353CC}">
                <c16:uniqueId val="{00000006-0204-4858-A785-EAD3270F3907}"/>
              </c:ext>
            </c:extLst>
          </c:dPt>
          <c:cat>
            <c:strRef>
              <c:f>Sheet1!$A$2</c:f>
              <c:strCache>
                <c:ptCount val="1"/>
                <c:pt idx="0">
                  <c:v>1st Qtr</c:v>
                </c:pt>
              </c:strCache>
            </c:strRef>
          </c:cat>
          <c:val>
            <c:numRef>
              <c:f>Sheet1!$D$2</c:f>
              <c:numCache>
                <c:formatCode>General</c:formatCode>
                <c:ptCount val="1"/>
                <c:pt idx="0">
                  <c:v>0</c:v>
                </c:pt>
              </c:numCache>
            </c:numRef>
          </c:val>
          <c:extLst>
            <c:ext xmlns:c16="http://schemas.microsoft.com/office/drawing/2014/chart" uri="{C3380CC4-5D6E-409C-BE32-E72D297353CC}">
              <c16:uniqueId val="{00000007-0204-4858-A785-EAD3270F3907}"/>
            </c:ext>
          </c:extLst>
        </c:ser>
        <c:dLbls>
          <c:showLegendKey val="0"/>
          <c:showVal val="0"/>
          <c:showCatName val="0"/>
          <c:showSerName val="0"/>
          <c:showPercent val="0"/>
          <c:showBubbleSize val="0"/>
        </c:dLbls>
        <c:gapWidth val="200"/>
        <c:overlap val="-20"/>
        <c:axId val="725674776"/>
        <c:axId val="725674384"/>
      </c:barChart>
      <c:valAx>
        <c:axId val="725674384"/>
        <c:scaling>
          <c:orientation val="minMax"/>
        </c:scaling>
        <c:delete val="1"/>
        <c:axPos val="b"/>
        <c:numFmt formatCode="0%" sourceLinked="1"/>
        <c:majorTickMark val="out"/>
        <c:minorTickMark val="none"/>
        <c:tickLblPos val="nextTo"/>
        <c:crossAx val="725674776"/>
        <c:crosses val="autoZero"/>
        <c:crossBetween val="between"/>
      </c:valAx>
      <c:catAx>
        <c:axId val="725674776"/>
        <c:scaling>
          <c:orientation val="minMax"/>
        </c:scaling>
        <c:delete val="1"/>
        <c:axPos val="l"/>
        <c:numFmt formatCode="General" sourceLinked="0"/>
        <c:majorTickMark val="out"/>
        <c:minorTickMark val="none"/>
        <c:tickLblPos val="nextTo"/>
        <c:crossAx val="725674384"/>
        <c:crosses val="autoZero"/>
        <c:auto val="1"/>
        <c:lblAlgn val="ctr"/>
        <c:lblOffset val="100"/>
        <c:noMultiLvlLbl val="0"/>
      </c:catAx>
    </c:plotArea>
    <c:plotVisOnly val="1"/>
    <c:dispBlanksAs val="gap"/>
    <c:showDLblsOverMax val="0"/>
  </c:chart>
  <c:txPr>
    <a:bodyPr/>
    <a:lstStyle/>
    <a:p>
      <a:pPr>
        <a:defRPr sz="18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5340364333652923E-2"/>
          <c:y val="3.8837405824387647E-2"/>
          <c:w val="0.91562799616490886"/>
          <c:h val="0.71519235728782393"/>
        </c:manualLayout>
      </c:layout>
      <c:barChart>
        <c:barDir val="bar"/>
        <c:grouping val="percentStacked"/>
        <c:varyColors val="0"/>
        <c:ser>
          <c:idx val="0"/>
          <c:order val="0"/>
          <c:tx>
            <c:strRef>
              <c:f>Sheet1!$B$1</c:f>
              <c:strCache>
                <c:ptCount val="1"/>
                <c:pt idx="0">
                  <c:v>Sales</c:v>
                </c:pt>
              </c:strCache>
            </c:strRef>
          </c:tx>
          <c:spPr>
            <a:solidFill>
              <a:srgbClr val="96BEF0"/>
            </a:solidFill>
          </c:spPr>
          <c:invertIfNegative val="0"/>
          <c:dPt>
            <c:idx val="0"/>
            <c:invertIfNegative val="0"/>
            <c:bubble3D val="0"/>
            <c:extLst>
              <c:ext xmlns:c16="http://schemas.microsoft.com/office/drawing/2014/chart" uri="{C3380CC4-5D6E-409C-BE32-E72D297353CC}">
                <c16:uniqueId val="{00000000-D32E-4AFA-85C2-3C625FFDFE57}"/>
              </c:ext>
            </c:extLst>
          </c:dPt>
          <c:dPt>
            <c:idx val="1"/>
            <c:invertIfNegative val="0"/>
            <c:bubble3D val="0"/>
            <c:extLst>
              <c:ext xmlns:c16="http://schemas.microsoft.com/office/drawing/2014/chart" uri="{C3380CC4-5D6E-409C-BE32-E72D297353CC}">
                <c16:uniqueId val="{00000001-D32E-4AFA-85C2-3C625FFDFE57}"/>
              </c:ext>
            </c:extLst>
          </c:dPt>
          <c:dPt>
            <c:idx val="2"/>
            <c:invertIfNegative val="0"/>
            <c:bubble3D val="0"/>
            <c:extLst>
              <c:ext xmlns:c16="http://schemas.microsoft.com/office/drawing/2014/chart" uri="{C3380CC4-5D6E-409C-BE32-E72D297353CC}">
                <c16:uniqueId val="{00000002-D32E-4AFA-85C2-3C625FFDFE57}"/>
              </c:ext>
            </c:extLst>
          </c:dPt>
          <c:cat>
            <c:strRef>
              <c:f>Sheet1!$A$2</c:f>
              <c:strCache>
                <c:ptCount val="1"/>
                <c:pt idx="0">
                  <c:v>1st Qtr</c:v>
                </c:pt>
              </c:strCache>
            </c:strRef>
          </c:cat>
          <c:val>
            <c:numRef>
              <c:f>Sheet1!$B$2</c:f>
              <c:numCache>
                <c:formatCode>General</c:formatCode>
                <c:ptCount val="1"/>
                <c:pt idx="0">
                  <c:v>65</c:v>
                </c:pt>
              </c:numCache>
            </c:numRef>
          </c:val>
          <c:extLst>
            <c:ext xmlns:c16="http://schemas.microsoft.com/office/drawing/2014/chart" uri="{C3380CC4-5D6E-409C-BE32-E72D297353CC}">
              <c16:uniqueId val="{00000003-D32E-4AFA-85C2-3C625FFDFE57}"/>
            </c:ext>
          </c:extLst>
        </c:ser>
        <c:ser>
          <c:idx val="1"/>
          <c:order val="1"/>
          <c:tx>
            <c:strRef>
              <c:f>Sheet1!$C$1</c:f>
              <c:strCache>
                <c:ptCount val="1"/>
                <c:pt idx="0">
                  <c:v>Column1</c:v>
                </c:pt>
              </c:strCache>
            </c:strRef>
          </c:tx>
          <c:spPr>
            <a:solidFill>
              <a:srgbClr val="7D7878"/>
            </a:solidFill>
          </c:spPr>
          <c:invertIfNegative val="0"/>
          <c:dPt>
            <c:idx val="0"/>
            <c:invertIfNegative val="0"/>
            <c:bubble3D val="0"/>
            <c:extLst>
              <c:ext xmlns:c16="http://schemas.microsoft.com/office/drawing/2014/chart" uri="{C3380CC4-5D6E-409C-BE32-E72D297353CC}">
                <c16:uniqueId val="{00000004-D32E-4AFA-85C2-3C625FFDFE57}"/>
              </c:ext>
            </c:extLst>
          </c:dPt>
          <c:cat>
            <c:strRef>
              <c:f>Sheet1!$A$2</c:f>
              <c:strCache>
                <c:ptCount val="1"/>
                <c:pt idx="0">
                  <c:v>1st Qtr</c:v>
                </c:pt>
              </c:strCache>
            </c:strRef>
          </c:cat>
          <c:val>
            <c:numRef>
              <c:f>Sheet1!$C$2</c:f>
              <c:numCache>
                <c:formatCode>General</c:formatCode>
                <c:ptCount val="1"/>
                <c:pt idx="0">
                  <c:v>30</c:v>
                </c:pt>
              </c:numCache>
            </c:numRef>
          </c:val>
          <c:extLst>
            <c:ext xmlns:c16="http://schemas.microsoft.com/office/drawing/2014/chart" uri="{C3380CC4-5D6E-409C-BE32-E72D297353CC}">
              <c16:uniqueId val="{00000005-D32E-4AFA-85C2-3C625FFDFE57}"/>
            </c:ext>
          </c:extLst>
        </c:ser>
        <c:ser>
          <c:idx val="2"/>
          <c:order val="2"/>
          <c:tx>
            <c:strRef>
              <c:f>Sheet1!$D$1</c:f>
              <c:strCache>
                <c:ptCount val="1"/>
                <c:pt idx="0">
                  <c:v>Column2</c:v>
                </c:pt>
              </c:strCache>
            </c:strRef>
          </c:tx>
          <c:spPr>
            <a:solidFill>
              <a:srgbClr val="BED7D7"/>
            </a:solidFill>
          </c:spPr>
          <c:invertIfNegative val="0"/>
          <c:dPt>
            <c:idx val="0"/>
            <c:invertIfNegative val="0"/>
            <c:bubble3D val="0"/>
            <c:extLst>
              <c:ext xmlns:c16="http://schemas.microsoft.com/office/drawing/2014/chart" uri="{C3380CC4-5D6E-409C-BE32-E72D297353CC}">
                <c16:uniqueId val="{00000006-D32E-4AFA-85C2-3C625FFDFE57}"/>
              </c:ext>
            </c:extLst>
          </c:dPt>
          <c:cat>
            <c:strRef>
              <c:f>Sheet1!$A$2</c:f>
              <c:strCache>
                <c:ptCount val="1"/>
                <c:pt idx="0">
                  <c:v>1st Qtr</c:v>
                </c:pt>
              </c:strCache>
            </c:strRef>
          </c:cat>
          <c:val>
            <c:numRef>
              <c:f>Sheet1!$D$2</c:f>
              <c:numCache>
                <c:formatCode>General</c:formatCode>
                <c:ptCount val="1"/>
                <c:pt idx="0">
                  <c:v>5</c:v>
                </c:pt>
              </c:numCache>
            </c:numRef>
          </c:val>
          <c:extLst>
            <c:ext xmlns:c16="http://schemas.microsoft.com/office/drawing/2014/chart" uri="{C3380CC4-5D6E-409C-BE32-E72D297353CC}">
              <c16:uniqueId val="{00000007-D32E-4AFA-85C2-3C625FFDFE57}"/>
            </c:ext>
          </c:extLst>
        </c:ser>
        <c:dLbls>
          <c:showLegendKey val="0"/>
          <c:showVal val="0"/>
          <c:showCatName val="0"/>
          <c:showSerName val="0"/>
          <c:showPercent val="0"/>
          <c:showBubbleSize val="0"/>
        </c:dLbls>
        <c:gapWidth val="200"/>
        <c:overlap val="-20"/>
        <c:axId val="725675952"/>
        <c:axId val="725675560"/>
      </c:barChart>
      <c:valAx>
        <c:axId val="725675560"/>
        <c:scaling>
          <c:orientation val="minMax"/>
        </c:scaling>
        <c:delete val="1"/>
        <c:axPos val="b"/>
        <c:numFmt formatCode="0%" sourceLinked="1"/>
        <c:majorTickMark val="out"/>
        <c:minorTickMark val="none"/>
        <c:tickLblPos val="nextTo"/>
        <c:crossAx val="725675952"/>
        <c:crosses val="autoZero"/>
        <c:crossBetween val="between"/>
      </c:valAx>
      <c:catAx>
        <c:axId val="725675952"/>
        <c:scaling>
          <c:orientation val="minMax"/>
        </c:scaling>
        <c:delete val="1"/>
        <c:axPos val="l"/>
        <c:numFmt formatCode="General" sourceLinked="0"/>
        <c:majorTickMark val="out"/>
        <c:minorTickMark val="none"/>
        <c:tickLblPos val="nextTo"/>
        <c:crossAx val="725675560"/>
        <c:crosses val="autoZero"/>
        <c:auto val="1"/>
        <c:lblAlgn val="ctr"/>
        <c:lblOffset val="100"/>
        <c:noMultiLvlLbl val="0"/>
      </c:catAx>
    </c:plotArea>
    <c:plotVisOnly val="1"/>
    <c:dispBlanksAs val="gap"/>
    <c:showDLblsOverMax val="0"/>
  </c:chart>
  <c:txPr>
    <a:bodyPr/>
    <a:lstStyle/>
    <a:p>
      <a:pPr>
        <a:defRPr sz="18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13812423637924"/>
          <c:y val="7.642182425424203E-2"/>
          <c:w val="0.5372372132968305"/>
          <c:h val="0.82342206076404223"/>
        </c:manualLayout>
      </c:layout>
      <c:doughnutChart>
        <c:varyColors val="1"/>
        <c:ser>
          <c:idx val="0"/>
          <c:order val="0"/>
          <c:tx>
            <c:strRef>
              <c:f>Sheet1!$B$1</c:f>
              <c:strCache>
                <c:ptCount val="1"/>
                <c:pt idx="0">
                  <c:v>Sales</c:v>
                </c:pt>
              </c:strCache>
            </c:strRef>
          </c:tx>
          <c:spPr>
            <a:solidFill>
              <a:schemeClr val="accent1"/>
            </a:solidFill>
            <a:ln w="6350">
              <a:solidFill>
                <a:schemeClr val="bg1"/>
              </a:solidFill>
            </a:ln>
          </c:spPr>
          <c:dPt>
            <c:idx val="0"/>
            <c:bubble3D val="0"/>
            <c:spPr>
              <a:solidFill>
                <a:srgbClr val="E6E1DC"/>
              </a:solidFill>
              <a:ln w="6350">
                <a:solidFill>
                  <a:schemeClr val="bg1"/>
                </a:solidFill>
              </a:ln>
            </c:spPr>
            <c:extLst>
              <c:ext xmlns:c16="http://schemas.microsoft.com/office/drawing/2014/chart" uri="{C3380CC4-5D6E-409C-BE32-E72D297353CC}">
                <c16:uniqueId val="{00000001-6C05-4EAC-8962-1C6681299967}"/>
              </c:ext>
            </c:extLst>
          </c:dPt>
          <c:dPt>
            <c:idx val="1"/>
            <c:bubble3D val="0"/>
            <c:spPr>
              <a:solidFill>
                <a:srgbClr val="96BEF0"/>
              </a:solidFill>
              <a:ln w="6350">
                <a:solidFill>
                  <a:schemeClr val="bg1"/>
                </a:solidFill>
              </a:ln>
            </c:spPr>
            <c:extLst>
              <c:ext xmlns:c16="http://schemas.microsoft.com/office/drawing/2014/chart" uri="{C3380CC4-5D6E-409C-BE32-E72D297353CC}">
                <c16:uniqueId val="{00000003-6C05-4EAC-8962-1C6681299967}"/>
              </c:ext>
            </c:extLst>
          </c:dPt>
          <c:dPt>
            <c:idx val="2"/>
            <c:bubble3D val="0"/>
            <c:spPr>
              <a:solidFill>
                <a:srgbClr val="7D7878"/>
              </a:solidFill>
              <a:ln w="6350">
                <a:solidFill>
                  <a:schemeClr val="bg1"/>
                </a:solidFill>
              </a:ln>
            </c:spPr>
            <c:extLst>
              <c:ext xmlns:c16="http://schemas.microsoft.com/office/drawing/2014/chart" uri="{C3380CC4-5D6E-409C-BE32-E72D297353CC}">
                <c16:uniqueId val="{00000005-6C05-4EAC-8962-1C6681299967}"/>
              </c:ext>
            </c:extLst>
          </c:dPt>
          <c:dPt>
            <c:idx val="3"/>
            <c:bubble3D val="0"/>
            <c:spPr>
              <a:solidFill>
                <a:srgbClr val="E1B9A0"/>
              </a:solidFill>
              <a:ln w="6350">
                <a:solidFill>
                  <a:schemeClr val="bg1"/>
                </a:solidFill>
              </a:ln>
            </c:spPr>
            <c:extLst>
              <c:ext xmlns:c16="http://schemas.microsoft.com/office/drawing/2014/chart" uri="{C3380CC4-5D6E-409C-BE32-E72D297353CC}">
                <c16:uniqueId val="{00000007-6C05-4EAC-8962-1C6681299967}"/>
              </c:ext>
            </c:extLst>
          </c:dPt>
          <c:cat>
            <c:strRef>
              <c:f>Sheet1!$A$2:$A$5</c:f>
              <c:strCache>
                <c:ptCount val="2"/>
                <c:pt idx="0">
                  <c:v>1st Qtr</c:v>
                </c:pt>
                <c:pt idx="1">
                  <c:v>2nd Qtr</c:v>
                </c:pt>
              </c:strCache>
            </c:strRef>
          </c:cat>
          <c:val>
            <c:numRef>
              <c:f>Sheet1!$B$2:$B$5</c:f>
              <c:numCache>
                <c:formatCode>General</c:formatCode>
                <c:ptCount val="4"/>
                <c:pt idx="0">
                  <c:v>52</c:v>
                </c:pt>
                <c:pt idx="1">
                  <c:v>16</c:v>
                </c:pt>
                <c:pt idx="2">
                  <c:v>15</c:v>
                </c:pt>
                <c:pt idx="3">
                  <c:v>17</c:v>
                </c:pt>
              </c:numCache>
            </c:numRef>
          </c:val>
          <c:extLst>
            <c:ext xmlns:c16="http://schemas.microsoft.com/office/drawing/2014/chart" uri="{C3380CC4-5D6E-409C-BE32-E72D297353CC}">
              <c16:uniqueId val="{00000008-6C05-4EAC-8962-1C6681299967}"/>
            </c:ext>
          </c:extLst>
        </c:ser>
        <c:dLbls>
          <c:showLegendKey val="0"/>
          <c:showVal val="0"/>
          <c:showCatName val="0"/>
          <c:showSerName val="0"/>
          <c:showPercent val="0"/>
          <c:showBubbleSize val="0"/>
          <c:showLeaderLines val="1"/>
        </c:dLbls>
        <c:firstSliceAng val="0"/>
        <c:holeSize val="75"/>
      </c:doughnutChart>
    </c:plotArea>
    <c:plotVisOnly val="1"/>
    <c:dispBlanksAs val="gap"/>
    <c:showDLblsOverMax val="0"/>
  </c:chart>
  <c:spPr>
    <a:noFill/>
    <a:ln w="9525">
      <a:noFill/>
    </a:ln>
  </c:spPr>
  <c:txPr>
    <a:bodyPr/>
    <a:lstStyle/>
    <a:p>
      <a:pPr>
        <a:defRPr sz="1800">
          <a:highlight>
            <a:srgbClr val="BED7D7"/>
          </a:highlight>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5936395759717315E-2"/>
          <c:y val="0.14534288638689866"/>
          <c:w val="0.90812720848056538"/>
          <c:h val="0.70931422722620263"/>
        </c:manualLayout>
      </c:layout>
      <c:barChart>
        <c:barDir val="col"/>
        <c:grouping val="stacked"/>
        <c:varyColors val="0"/>
        <c:ser>
          <c:idx val="0"/>
          <c:order val="0"/>
          <c:spPr>
            <a:solidFill>
              <a:schemeClr val="accent1"/>
            </a:solidFill>
            <a:ln>
              <a:noFill/>
            </a:ln>
          </c:spPr>
          <c:invertIfNegative val="0"/>
          <c:dPt>
            <c:idx val="3"/>
            <c:invertIfNegative val="0"/>
            <c:bubble3D val="0"/>
            <c:spPr>
              <a:solidFill>
                <a:schemeClr val="accent4"/>
              </a:solidFill>
              <a:ln>
                <a:noFill/>
              </a:ln>
            </c:spPr>
            <c:extLst>
              <c:ext xmlns:c16="http://schemas.microsoft.com/office/drawing/2014/chart" uri="{C3380CC4-5D6E-409C-BE32-E72D297353CC}">
                <c16:uniqueId val="{00000000-B10B-47D5-8EC3-88BDC4E2140B}"/>
              </c:ext>
            </c:extLst>
          </c:dPt>
          <c:dLbls>
            <c:dLbl>
              <c:idx val="0"/>
              <c:layout>
                <c:manualLayout>
                  <c:x val="0"/>
                  <c:y val="-3.0706243602865915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10B-47D5-8EC3-88BDC4E2140B}"/>
                </c:ext>
              </c:extLst>
            </c:dLbl>
            <c:dLbl>
              <c:idx val="1"/>
              <c:layout>
                <c:manualLayout>
                  <c:x val="0"/>
                  <c:y val="-3.0706243602865915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10B-47D5-8EC3-88BDC4E2140B}"/>
                </c:ext>
              </c:extLst>
            </c:dLbl>
            <c:dLbl>
              <c:idx val="2"/>
              <c:layout>
                <c:manualLayout>
                  <c:x val="0"/>
                  <c:y val="-3.0706243602865915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10B-47D5-8EC3-88BDC4E2140B}"/>
                </c:ext>
              </c:extLst>
            </c:dLbl>
            <c:dLbl>
              <c:idx val="3"/>
              <c:layout>
                <c:manualLayout>
                  <c:x val="0"/>
                  <c:y val="-3.0706243602865915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10B-47D5-8EC3-88BDC4E2140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676.1</c:v>
                </c:pt>
                <c:pt idx="1">
                  <c:v>588.20000000000005</c:v>
                </c:pt>
                <c:pt idx="2">
                  <c:v>561.9</c:v>
                </c:pt>
                <c:pt idx="3">
                  <c:v>537</c:v>
                </c:pt>
              </c:numCache>
            </c:numRef>
          </c:val>
          <c:extLst>
            <c:ext xmlns:c16="http://schemas.microsoft.com/office/drawing/2014/chart" uri="{C3380CC4-5D6E-409C-BE32-E72D297353CC}">
              <c16:uniqueId val="{00000004-B10B-47D5-8EC3-88BDC4E2140B}"/>
            </c:ext>
          </c:extLst>
        </c:ser>
        <c:dLbls>
          <c:showLegendKey val="0"/>
          <c:showVal val="0"/>
          <c:showCatName val="0"/>
          <c:showSerName val="0"/>
          <c:showPercent val="0"/>
          <c:showBubbleSize val="0"/>
        </c:dLbls>
        <c:gapWidth val="80"/>
        <c:overlap val="100"/>
        <c:axId val="2140022016"/>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B10B-47D5-8EC3-88BDC4E2140B}"/>
              </c:ext>
            </c:extLst>
          </c:dPt>
          <c:dPt>
            <c:idx val="1"/>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B10B-47D5-8EC3-88BDC4E2140B}"/>
              </c:ext>
            </c:extLst>
          </c:dPt>
          <c:dPt>
            <c:idx val="2"/>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B10B-47D5-8EC3-88BDC4E2140B}"/>
              </c:ext>
            </c:extLst>
          </c:dPt>
          <c:dPt>
            <c:idx val="3"/>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8-B10B-47D5-8EC3-88BDC4E2140B}"/>
              </c:ext>
            </c:extLst>
          </c:dPt>
          <c:val>
            <c:numRef>
              <c:f>Sheet1!$A$2:$D$2</c:f>
              <c:numCache>
                <c:formatCode>General</c:formatCode>
                <c:ptCount val="4"/>
                <c:pt idx="0">
                  <c:v>29.4</c:v>
                </c:pt>
                <c:pt idx="1">
                  <c:v>28.299999999999997</c:v>
                </c:pt>
                <c:pt idx="2">
                  <c:v>25.900000000000002</c:v>
                </c:pt>
                <c:pt idx="3">
                  <c:v>25</c:v>
                </c:pt>
              </c:numCache>
            </c:numRef>
          </c:val>
          <c:smooth val="0"/>
          <c:extLst>
            <c:ext xmlns:c16="http://schemas.microsoft.com/office/drawing/2014/chart" uri="{C3380CC4-5D6E-409C-BE32-E72D297353CC}">
              <c16:uniqueId val="{00000009-B10B-47D5-8EC3-88BDC4E2140B}"/>
            </c:ext>
          </c:extLst>
        </c:ser>
        <c:dLbls>
          <c:showLegendKey val="0"/>
          <c:showVal val="0"/>
          <c:showCatName val="0"/>
          <c:showSerName val="0"/>
          <c:showPercent val="0"/>
          <c:showBubbleSize val="0"/>
        </c:dLbls>
        <c:marker val="1"/>
        <c:smooth val="0"/>
        <c:axId val="2"/>
        <c:axId val="3"/>
      </c:lineChart>
      <c:catAx>
        <c:axId val="214002201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800" kern="1200">
                <a:latin typeface="+mn-lt"/>
                <a:ea typeface="+mn-ea"/>
                <a:cs typeface="+mn-cs"/>
              </a:defRPr>
            </a:pPr>
            <a:endParaRPr lang="fi-FI"/>
          </a:p>
        </c:txPr>
        <c:crossAx val="2140022016"/>
        <c:crosses val="min"/>
        <c:crossBetween val="between"/>
        <c:majorUnit val="2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30"/>
          <c:min val="0"/>
        </c:scaling>
        <c:delete val="0"/>
        <c:axPos val="r"/>
        <c:majorGridlines>
          <c:spPr>
            <a:ln>
              <a:noFill/>
            </a:ln>
          </c:spPr>
        </c:majorGridlines>
        <c:numFmt formatCode="General" sourceLinked="1"/>
        <c:majorTickMark val="out"/>
        <c:minorTickMark val="none"/>
        <c:tickLblPos val="none"/>
        <c:spPr>
          <a:ln w="9525" cmpd="sng" algn="ctr">
            <a:solidFill>
              <a:schemeClr val="bg1"/>
            </a:solidFill>
            <a:prstDash val="solid"/>
          </a:ln>
        </c:spPr>
        <c:txPr>
          <a:bodyPr wrap="none"/>
          <a:lstStyle/>
          <a:p>
            <a:pPr>
              <a:defRPr sz="1400" kern="1200">
                <a:latin typeface="+mn-lt"/>
                <a:ea typeface="+mn-ea"/>
                <a:cs typeface="+mn-cs"/>
              </a:defRPr>
            </a:pPr>
            <a:endParaRPr lang="fi-FI"/>
          </a:p>
        </c:txPr>
        <c:crossAx val="2"/>
        <c:crosses val="max"/>
        <c:crossBetween val="between"/>
        <c:majorUnit val="10"/>
      </c:valAx>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1902661836509693E-3"/>
          <c:y val="1.8086956521739129E-2"/>
          <c:w val="0.98361946763269803"/>
          <c:h val="0.96382608695652172"/>
        </c:manualLayout>
      </c:layout>
      <c:barChart>
        <c:barDir val="col"/>
        <c:grouping val="stacked"/>
        <c:varyColors val="0"/>
        <c:ser>
          <c:idx val="0"/>
          <c:order val="0"/>
          <c:spPr>
            <a:solidFill>
              <a:schemeClr val="accent1"/>
            </a:solidFill>
            <a:ln>
              <a:noFill/>
            </a:ln>
          </c:spPr>
          <c:invertIfNegative val="0"/>
          <c:dPt>
            <c:idx val="4"/>
            <c:invertIfNegative val="0"/>
            <c:bubble3D val="0"/>
            <c:spPr>
              <a:solidFill>
                <a:srgbClr val="D6D7D9"/>
              </a:solidFill>
              <a:ln>
                <a:noFill/>
              </a:ln>
            </c:spPr>
            <c:extLst>
              <c:ext xmlns:c16="http://schemas.microsoft.com/office/drawing/2014/chart" uri="{C3380CC4-5D6E-409C-BE32-E72D297353CC}">
                <c16:uniqueId val="{00000000-9D8E-45D4-9062-7A19579BF938}"/>
              </c:ext>
            </c:extLst>
          </c:dPt>
          <c:dPt>
            <c:idx val="6"/>
            <c:invertIfNegative val="0"/>
            <c:bubble3D val="0"/>
            <c:spPr>
              <a:solidFill>
                <a:schemeClr val="accent4"/>
              </a:solidFill>
              <a:ln>
                <a:noFill/>
              </a:ln>
            </c:spPr>
            <c:extLst>
              <c:ext xmlns:c16="http://schemas.microsoft.com/office/drawing/2014/chart" uri="{C3380CC4-5D6E-409C-BE32-E72D297353CC}">
                <c16:uniqueId val="{00000001-9D8E-45D4-9062-7A19579BF938}"/>
              </c:ext>
            </c:extLst>
          </c:dPt>
          <c:dPt>
            <c:idx val="8"/>
            <c:invertIfNegative val="0"/>
            <c:bubble3D val="0"/>
            <c:spPr>
              <a:solidFill>
                <a:srgbClr val="D6D7D9"/>
              </a:solidFill>
              <a:ln>
                <a:noFill/>
              </a:ln>
            </c:spPr>
            <c:extLst>
              <c:ext xmlns:c16="http://schemas.microsoft.com/office/drawing/2014/chart" uri="{C3380CC4-5D6E-409C-BE32-E72D297353CC}">
                <c16:uniqueId val="{00000002-9D8E-45D4-9062-7A19579BF938}"/>
              </c:ext>
            </c:extLst>
          </c:dPt>
          <c:dPt>
            <c:idx val="9"/>
            <c:invertIfNegative val="0"/>
            <c:bubble3D val="0"/>
            <c:spPr>
              <a:solidFill>
                <a:schemeClr val="accent4"/>
              </a:solidFill>
              <a:ln>
                <a:noFill/>
              </a:ln>
            </c:spPr>
            <c:extLst>
              <c:ext xmlns:c16="http://schemas.microsoft.com/office/drawing/2014/chart" uri="{C3380CC4-5D6E-409C-BE32-E72D297353CC}">
                <c16:uniqueId val="{00000003-9D8E-45D4-9062-7A19579BF938}"/>
              </c:ext>
            </c:extLst>
          </c:dPt>
          <c:val>
            <c:numRef>
              <c:f>Sheet1!$A$1:$J$1</c:f>
              <c:numCache>
                <c:formatCode>General</c:formatCode>
                <c:ptCount val="10"/>
                <c:pt idx="0">
                  <c:v>2674.4</c:v>
                </c:pt>
                <c:pt idx="1">
                  <c:v>3569.6</c:v>
                </c:pt>
                <c:pt idx="2">
                  <c:v>3383.7</c:v>
                </c:pt>
                <c:pt idx="3">
                  <c:v>2948.1</c:v>
                </c:pt>
                <c:pt idx="4">
                  <c:v>2903.5</c:v>
                </c:pt>
                <c:pt idx="5">
                  <c:v>2754</c:v>
                </c:pt>
                <c:pt idx="6">
                  <c:v>2721.7</c:v>
                </c:pt>
                <c:pt idx="8">
                  <c:v>1402.2</c:v>
                </c:pt>
                <c:pt idx="9">
                  <c:v>1370.3</c:v>
                </c:pt>
              </c:numCache>
            </c:numRef>
          </c:val>
          <c:extLst>
            <c:ext xmlns:c16="http://schemas.microsoft.com/office/drawing/2014/chart" uri="{C3380CC4-5D6E-409C-BE32-E72D297353CC}">
              <c16:uniqueId val="{00000004-9D8E-45D4-9062-7A19579BF938}"/>
            </c:ext>
          </c:extLst>
        </c:ser>
        <c:dLbls>
          <c:showLegendKey val="0"/>
          <c:showVal val="0"/>
          <c:showCatName val="0"/>
          <c:showSerName val="0"/>
          <c:showPercent val="0"/>
          <c:showBubbleSize val="0"/>
        </c:dLbls>
        <c:gapWidth val="50"/>
        <c:overlap val="100"/>
        <c:axId val="1988508528"/>
        <c:axId val="1"/>
      </c:barChart>
      <c:lineChart>
        <c:grouping val="standard"/>
        <c:varyColors val="0"/>
        <c:ser>
          <c:idx val="1"/>
          <c:order val="1"/>
          <c:spPr>
            <a:ln>
              <a:noFill/>
            </a:ln>
          </c:spPr>
          <c:marker>
            <c:symbol val="none"/>
          </c:marker>
          <c:val>
            <c:numRef>
              <c:f>Sheet1!$A$2:$J$2</c:f>
              <c:numCache>
                <c:formatCode>General</c:formatCode>
                <c:ptCount val="10"/>
                <c:pt idx="0">
                  <c:v>10.18457481872117</c:v>
                </c:pt>
                <c:pt idx="1">
                  <c:v>33.472928507328746</c:v>
                </c:pt>
                <c:pt idx="2">
                  <c:v>-5.2078664276109414</c:v>
                </c:pt>
                <c:pt idx="3">
                  <c:v>-12.873481691639332</c:v>
                </c:pt>
                <c:pt idx="4">
                  <c:v>0.50190377293179989</c:v>
                </c:pt>
                <c:pt idx="5">
                  <c:v>-5.2</c:v>
                </c:pt>
                <c:pt idx="6">
                  <c:v>-1.1728395061728463</c:v>
                </c:pt>
              </c:numCache>
            </c:numRef>
          </c:val>
          <c:smooth val="0"/>
          <c:extLst>
            <c:ext xmlns:c16="http://schemas.microsoft.com/office/drawing/2014/chart" uri="{C3380CC4-5D6E-409C-BE32-E72D297353CC}">
              <c16:uniqueId val="{00000005-9D8E-45D4-9062-7A19579BF938}"/>
            </c:ext>
          </c:extLst>
        </c:ser>
        <c:dLbls>
          <c:showLegendKey val="0"/>
          <c:showVal val="0"/>
          <c:showCatName val="0"/>
          <c:showSerName val="0"/>
          <c:showPercent val="0"/>
          <c:showBubbleSize val="0"/>
        </c:dLbls>
        <c:marker val="1"/>
        <c:smooth val="0"/>
        <c:axId val="2"/>
        <c:axId val="3"/>
      </c:lineChart>
      <c:catAx>
        <c:axId val="198850852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400" kern="1200">
                <a:latin typeface="+mn-lt"/>
                <a:ea typeface="+mn-ea"/>
                <a:cs typeface="+mn-cs"/>
              </a:defRPr>
            </a:pPr>
            <a:endParaRPr lang="fi-FI"/>
          </a:p>
        </c:txPr>
        <c:crossAx val="1988508528"/>
        <c:crosses val="min"/>
        <c:crossBetween val="between"/>
        <c:majorUnit val="5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140"/>
          <c:min val="-75"/>
        </c:scaling>
        <c:delete val="0"/>
        <c:axPos val="r"/>
        <c:majorGridlines>
          <c:spPr>
            <a:ln>
              <a:noFill/>
            </a:ln>
          </c:spPr>
        </c:majorGridlines>
        <c:numFmt formatCode="General" sourceLinked="1"/>
        <c:majorTickMark val="none"/>
        <c:minorTickMark val="none"/>
        <c:tickLblPos val="none"/>
        <c:spPr>
          <a:ln w="9525" cmpd="sng" algn="ctr">
            <a:solidFill>
              <a:srgbClr val="FFFFFF"/>
            </a:solidFill>
            <a:prstDash val="solid"/>
          </a:ln>
        </c:spPr>
        <c:crossAx val="2"/>
        <c:crosses val="max"/>
        <c:crossBetween val="between"/>
      </c:valAx>
    </c:plotArea>
    <c:plotVisOnly val="0"/>
    <c:dispBlanksAs val="gap"/>
    <c:showDLblsOverMax val="1"/>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9522862823061622E-3"/>
          <c:y val="6.4591700133868807E-2"/>
          <c:w val="0.98409542743538769"/>
          <c:h val="0.87081659973226233"/>
        </c:manualLayout>
      </c:layout>
      <c:barChart>
        <c:barDir val="col"/>
        <c:grouping val="stacked"/>
        <c:varyColors val="0"/>
        <c:ser>
          <c:idx val="0"/>
          <c:order val="0"/>
          <c:spPr>
            <a:solidFill>
              <a:schemeClr val="accent1"/>
            </a:solidFill>
            <a:ln>
              <a:noFill/>
            </a:ln>
          </c:spPr>
          <c:invertIfNegative val="0"/>
          <c:dPt>
            <c:idx val="4"/>
            <c:invertIfNegative val="0"/>
            <c:bubble3D val="0"/>
            <c:spPr>
              <a:solidFill>
                <a:srgbClr val="D6D7D9"/>
              </a:solidFill>
              <a:ln>
                <a:noFill/>
              </a:ln>
            </c:spPr>
            <c:extLst>
              <c:ext xmlns:c16="http://schemas.microsoft.com/office/drawing/2014/chart" uri="{C3380CC4-5D6E-409C-BE32-E72D297353CC}">
                <c16:uniqueId val="{00000000-5A59-44F0-A5B0-59A7441F1986}"/>
              </c:ext>
            </c:extLst>
          </c:dPt>
          <c:dPt>
            <c:idx val="6"/>
            <c:invertIfNegative val="0"/>
            <c:bubble3D val="0"/>
            <c:spPr>
              <a:solidFill>
                <a:schemeClr val="accent4"/>
              </a:solidFill>
              <a:ln>
                <a:noFill/>
              </a:ln>
            </c:spPr>
            <c:extLst>
              <c:ext xmlns:c16="http://schemas.microsoft.com/office/drawing/2014/chart" uri="{C3380CC4-5D6E-409C-BE32-E72D297353CC}">
                <c16:uniqueId val="{00000001-5A59-44F0-A5B0-59A7441F1986}"/>
              </c:ext>
            </c:extLst>
          </c:dPt>
          <c:dPt>
            <c:idx val="8"/>
            <c:invertIfNegative val="0"/>
            <c:bubble3D val="0"/>
            <c:spPr>
              <a:solidFill>
                <a:srgbClr val="D6D7D9"/>
              </a:solidFill>
              <a:ln>
                <a:noFill/>
              </a:ln>
            </c:spPr>
            <c:extLst>
              <c:ext xmlns:c16="http://schemas.microsoft.com/office/drawing/2014/chart" uri="{C3380CC4-5D6E-409C-BE32-E72D297353CC}">
                <c16:uniqueId val="{00000002-5A59-44F0-A5B0-59A7441F1986}"/>
              </c:ext>
            </c:extLst>
          </c:dPt>
          <c:dPt>
            <c:idx val="9"/>
            <c:invertIfNegative val="0"/>
            <c:bubble3D val="0"/>
            <c:spPr>
              <a:solidFill>
                <a:schemeClr val="accent4"/>
              </a:solidFill>
              <a:ln>
                <a:noFill/>
              </a:ln>
            </c:spPr>
            <c:extLst>
              <c:ext xmlns:c16="http://schemas.microsoft.com/office/drawing/2014/chart" uri="{C3380CC4-5D6E-409C-BE32-E72D297353CC}">
                <c16:uniqueId val="{00000003-5A59-44F0-A5B0-59A7441F1986}"/>
              </c:ext>
            </c:extLst>
          </c:dPt>
          <c:dLbls>
            <c:dLbl>
              <c:idx val="0"/>
              <c:layout>
                <c:manualLayout>
                  <c:x val="0"/>
                  <c:y val="-0.29149933065595718"/>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A59-44F0-A5B0-59A7441F1986}"/>
                </c:ext>
              </c:extLst>
            </c:dLbl>
            <c:dLbl>
              <c:idx val="1"/>
              <c:layout>
                <c:manualLayout>
                  <c:x val="0"/>
                  <c:y val="-0.38253012048192769"/>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A59-44F0-A5B0-59A7441F1986}"/>
                </c:ext>
              </c:extLst>
            </c:dLbl>
            <c:dLbl>
              <c:idx val="2"/>
              <c:layout>
                <c:manualLayout>
                  <c:x val="0"/>
                  <c:y val="-0.44143239625167335"/>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5A59-44F0-A5B0-59A7441F1986}"/>
                </c:ext>
              </c:extLst>
            </c:dLbl>
            <c:dLbl>
              <c:idx val="3"/>
              <c:layout>
                <c:manualLayout>
                  <c:x val="0"/>
                  <c:y val="-0.39089692101740292"/>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5A59-44F0-A5B0-59A7441F1986}"/>
                </c:ext>
              </c:extLst>
            </c:dLbl>
            <c:dLbl>
              <c:idx val="4"/>
              <c:layout>
                <c:manualLayout>
                  <c:x val="0"/>
                  <c:y val="-0.3888888888888889"/>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A59-44F0-A5B0-59A7441F1986}"/>
                </c:ext>
              </c:extLst>
            </c:dLbl>
            <c:dLbl>
              <c:idx val="5"/>
              <c:layout>
                <c:manualLayout>
                  <c:x val="0"/>
                  <c:y val="-0.35307898259705489"/>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5A59-44F0-A5B0-59A7441F1986}"/>
                </c:ext>
              </c:extLst>
            </c:dLbl>
            <c:dLbl>
              <c:idx val="6"/>
              <c:layout>
                <c:manualLayout>
                  <c:x val="0"/>
                  <c:y val="-0.32931726907630521"/>
                </c:manualLayout>
              </c:layout>
              <c:numFmt formatCode="#,##0;&quot;-&quot;#,##0" sourceLinked="0"/>
              <c:spPr>
                <a:noFill/>
                <a:ln>
                  <a:noFill/>
                </a:ln>
              </c:spPr>
              <c:txPr>
                <a:bodyPr wrap="none"/>
                <a:lstStyle/>
                <a:p>
                  <a:pPr>
                    <a:defRPr sz="14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A59-44F0-A5B0-59A7441F1986}"/>
                </c:ext>
              </c:extLst>
            </c:dLbl>
            <c:dLbl>
              <c:idx val="8"/>
              <c:layout>
                <c:manualLayout>
                  <c:x val="0"/>
                  <c:y val="-0.19310575635876839"/>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A59-44F0-A5B0-59A7441F1986}"/>
                </c:ext>
              </c:extLst>
            </c:dLbl>
            <c:dLbl>
              <c:idx val="9"/>
              <c:layout>
                <c:manualLayout>
                  <c:x val="0"/>
                  <c:y val="-0.16900937081659972"/>
                </c:manualLayout>
              </c:layout>
              <c:numFmt formatCode="#,##0;&quot;-&quot;#,##0" sourceLinked="0"/>
              <c:spPr>
                <a:noFill/>
                <a:ln>
                  <a:noFill/>
                </a:ln>
              </c:spPr>
              <c:txPr>
                <a:bodyPr wrap="none"/>
                <a:lstStyle/>
                <a:p>
                  <a:pPr>
                    <a:defRPr sz="14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A59-44F0-A5B0-59A7441F198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Sheet1!$A$1:$J$1</c:f>
              <c:numCache>
                <c:formatCode>General</c:formatCode>
                <c:ptCount val="10"/>
                <c:pt idx="0">
                  <c:v>425.5</c:v>
                </c:pt>
                <c:pt idx="1">
                  <c:v>571.6</c:v>
                </c:pt>
                <c:pt idx="2">
                  <c:v>666.7</c:v>
                </c:pt>
                <c:pt idx="3">
                  <c:v>585.4</c:v>
                </c:pt>
                <c:pt idx="4">
                  <c:v>582.1</c:v>
                </c:pt>
                <c:pt idx="5">
                  <c:v>525</c:v>
                </c:pt>
                <c:pt idx="6">
                  <c:v>486</c:v>
                </c:pt>
                <c:pt idx="8">
                  <c:v>267.3</c:v>
                </c:pt>
                <c:pt idx="9">
                  <c:v>229</c:v>
                </c:pt>
              </c:numCache>
            </c:numRef>
          </c:val>
          <c:extLst>
            <c:ext xmlns:c16="http://schemas.microsoft.com/office/drawing/2014/chart" uri="{C3380CC4-5D6E-409C-BE32-E72D297353CC}">
              <c16:uniqueId val="{00000009-5A59-44F0-A5B0-59A7441F1986}"/>
            </c:ext>
          </c:extLst>
        </c:ser>
        <c:dLbls>
          <c:showLegendKey val="0"/>
          <c:showVal val="0"/>
          <c:showCatName val="0"/>
          <c:showSerName val="0"/>
          <c:showPercent val="0"/>
          <c:showBubbleSize val="0"/>
        </c:dLbls>
        <c:gapWidth val="50"/>
        <c:overlap val="100"/>
        <c:axId val="1777517455"/>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7"/>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A-5A59-44F0-A5B0-59A7441F1986}"/>
              </c:ext>
            </c:extLst>
          </c:dPt>
          <c:dPt>
            <c:idx val="1"/>
            <c:marker>
              <c:symbol val="circle"/>
              <c:size val="7"/>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B-5A59-44F0-A5B0-59A7441F1986}"/>
              </c:ext>
            </c:extLst>
          </c:dPt>
          <c:dPt>
            <c:idx val="2"/>
            <c:marker>
              <c:symbol val="circle"/>
              <c:size val="7"/>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C-5A59-44F0-A5B0-59A7441F1986}"/>
              </c:ext>
            </c:extLst>
          </c:dPt>
          <c:dPt>
            <c:idx val="3"/>
            <c:marker>
              <c:symbol val="circle"/>
              <c:size val="7"/>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D-5A59-44F0-A5B0-59A7441F1986}"/>
              </c:ext>
            </c:extLst>
          </c:dPt>
          <c:dPt>
            <c:idx val="4"/>
            <c:marker>
              <c:symbol val="circle"/>
              <c:size val="7"/>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E-5A59-44F0-A5B0-59A7441F1986}"/>
              </c:ext>
            </c:extLst>
          </c:dPt>
          <c:dPt>
            <c:idx val="5"/>
            <c:marker>
              <c:symbol val="circle"/>
              <c:size val="7"/>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0F-5A59-44F0-A5B0-59A7441F1986}"/>
              </c:ext>
            </c:extLst>
          </c:dPt>
          <c:dPt>
            <c:idx val="6"/>
            <c:marker>
              <c:symbol val="circle"/>
              <c:size val="7"/>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10-5A59-44F0-A5B0-59A7441F1986}"/>
              </c:ext>
            </c:extLst>
          </c:dPt>
          <c:dPt>
            <c:idx val="8"/>
            <c:marker>
              <c:symbol val="circle"/>
              <c:size val="7"/>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11-5A59-44F0-A5B0-59A7441F1986}"/>
              </c:ext>
            </c:extLst>
          </c:dPt>
          <c:dPt>
            <c:idx val="9"/>
            <c:marker>
              <c:symbol val="circle"/>
              <c:size val="7"/>
              <c:spPr>
                <a:solidFill>
                  <a:schemeClr val="tx2"/>
                </a:solidFill>
                <a:ln w="9525" cmpd="sng" algn="ctr">
                  <a:solidFill>
                    <a:schemeClr val="tx2"/>
                  </a:solidFill>
                  <a:prstDash val="solid"/>
                </a:ln>
              </c:spPr>
            </c:marker>
            <c:bubble3D val="0"/>
            <c:extLst>
              <c:ext xmlns:c16="http://schemas.microsoft.com/office/drawing/2014/chart" uri="{C3380CC4-5D6E-409C-BE32-E72D297353CC}">
                <c16:uniqueId val="{00000012-5A59-44F0-A5B0-59A7441F1986}"/>
              </c:ext>
            </c:extLst>
          </c:dPt>
          <c:val>
            <c:numRef>
              <c:f>Sheet1!$A$2:$J$2</c:f>
              <c:numCache>
                <c:formatCode>General</c:formatCode>
                <c:ptCount val="10"/>
                <c:pt idx="0">
                  <c:v>15.9</c:v>
                </c:pt>
                <c:pt idx="1">
                  <c:v>16</c:v>
                </c:pt>
                <c:pt idx="2">
                  <c:v>19.7</c:v>
                </c:pt>
                <c:pt idx="3">
                  <c:v>19.900000000000002</c:v>
                </c:pt>
                <c:pt idx="4">
                  <c:v>20</c:v>
                </c:pt>
                <c:pt idx="5">
                  <c:v>19.100000000000001</c:v>
                </c:pt>
                <c:pt idx="6">
                  <c:v>17.899999999999999</c:v>
                </c:pt>
                <c:pt idx="8">
                  <c:v>19.100000000000001</c:v>
                </c:pt>
                <c:pt idx="9">
                  <c:v>16.7</c:v>
                </c:pt>
              </c:numCache>
            </c:numRef>
          </c:val>
          <c:smooth val="0"/>
          <c:extLst>
            <c:ext xmlns:c16="http://schemas.microsoft.com/office/drawing/2014/chart" uri="{C3380CC4-5D6E-409C-BE32-E72D297353CC}">
              <c16:uniqueId val="{00000013-5A59-44F0-A5B0-59A7441F1986}"/>
            </c:ext>
          </c:extLst>
        </c:ser>
        <c:dLbls>
          <c:showLegendKey val="0"/>
          <c:showVal val="0"/>
          <c:showCatName val="0"/>
          <c:showSerName val="0"/>
          <c:showPercent val="0"/>
          <c:showBubbleSize val="0"/>
        </c:dLbls>
        <c:marker val="1"/>
        <c:smooth val="0"/>
        <c:axId val="2"/>
        <c:axId val="3"/>
      </c:lineChart>
      <c:catAx>
        <c:axId val="177751745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400" kern="1200">
                <a:latin typeface="+mn-lt"/>
                <a:ea typeface="+mn-ea"/>
                <a:cs typeface="+mn-cs"/>
              </a:defRPr>
            </a:pPr>
            <a:endParaRPr lang="fi-FI"/>
          </a:p>
        </c:txPr>
        <c:crossAx val="1777517455"/>
        <c:crosses val="min"/>
        <c:crossBetween val="between"/>
        <c:majorUnit val="5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40"/>
          <c:min val="0"/>
        </c:scaling>
        <c:delete val="0"/>
        <c:axPos val="r"/>
        <c:majorGridlines>
          <c:spPr>
            <a:ln>
              <a:noFill/>
            </a:ln>
          </c:spPr>
        </c:majorGridlines>
        <c:numFmt formatCode="General" sourceLinked="1"/>
        <c:majorTickMark val="none"/>
        <c:minorTickMark val="none"/>
        <c:tickLblPos val="none"/>
        <c:spPr>
          <a:ln w="9525" cmpd="sng" algn="ctr">
            <a:solidFill>
              <a:srgbClr val="FFFFFF"/>
            </a:solidFill>
            <a:prstDash val="solid"/>
          </a:ln>
        </c:spPr>
        <c:crossAx val="2"/>
        <c:crosses val="max"/>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324676697292033"/>
          <c:y val="6.0951898856598873E-2"/>
          <c:w val="0.56583598191165696"/>
          <c:h val="0.48196570439687147"/>
        </c:manualLayout>
      </c:layout>
      <c:doughnutChart>
        <c:varyColors val="1"/>
        <c:ser>
          <c:idx val="0"/>
          <c:order val="0"/>
          <c:spPr>
            <a:solidFill>
              <a:schemeClr val="accent1"/>
            </a:solidFill>
            <a:ln w="6350">
              <a:solidFill>
                <a:srgbClr val="96BEF0"/>
              </a:solidFill>
            </a:ln>
          </c:spPr>
          <c:dPt>
            <c:idx val="0"/>
            <c:bubble3D val="0"/>
            <c:spPr>
              <a:solidFill>
                <a:srgbClr val="7D7878"/>
              </a:solidFill>
              <a:ln w="6350">
                <a:noFill/>
              </a:ln>
            </c:spPr>
            <c:extLst>
              <c:ext xmlns:c16="http://schemas.microsoft.com/office/drawing/2014/chart" uri="{C3380CC4-5D6E-409C-BE32-E72D297353CC}">
                <c16:uniqueId val="{00000001-5999-4333-BBC6-22E1B24BEAD5}"/>
              </c:ext>
            </c:extLst>
          </c:dPt>
          <c:dPt>
            <c:idx val="1"/>
            <c:bubble3D val="0"/>
            <c:spPr>
              <a:solidFill>
                <a:schemeClr val="accent6">
                  <a:lumMod val="90000"/>
                </a:schemeClr>
              </a:solidFill>
              <a:ln w="6350">
                <a:noFill/>
              </a:ln>
            </c:spPr>
            <c:extLst>
              <c:ext xmlns:c16="http://schemas.microsoft.com/office/drawing/2014/chart" uri="{C3380CC4-5D6E-409C-BE32-E72D297353CC}">
                <c16:uniqueId val="{00000003-5999-4333-BBC6-22E1B24BEAD5}"/>
              </c:ext>
            </c:extLst>
          </c:dPt>
          <c:val>
            <c:numRef>
              <c:f>Sheet1!$B$2:$B$4</c:f>
              <c:numCache>
                <c:formatCode>General</c:formatCode>
                <c:ptCount val="3"/>
                <c:pt idx="0">
                  <c:v>45</c:v>
                </c:pt>
                <c:pt idx="1">
                  <c:v>35</c:v>
                </c:pt>
                <c:pt idx="2">
                  <c:v>20</c:v>
                </c:pt>
              </c:numCache>
            </c:numRef>
          </c:val>
          <c:extLst>
            <c:ext xmlns:c16="http://schemas.microsoft.com/office/drawing/2014/chart" uri="{C3380CC4-5D6E-409C-BE32-E72D297353CC}">
              <c16:uniqueId val="{00000004-5999-4333-BBC6-22E1B24BEAD5}"/>
            </c:ext>
          </c:extLst>
        </c:ser>
        <c:dLbls>
          <c:showLegendKey val="0"/>
          <c:showVal val="0"/>
          <c:showCatName val="0"/>
          <c:showSerName val="0"/>
          <c:showPercent val="0"/>
          <c:showBubbleSize val="0"/>
          <c:showLeaderLines val="1"/>
        </c:dLbls>
        <c:firstSliceAng val="0"/>
        <c:holeSize val="75"/>
      </c:doughnutChart>
    </c:plotArea>
    <c:plotVisOnly val="1"/>
    <c:dispBlanksAs val="gap"/>
    <c:showDLblsOverMax val="0"/>
  </c:chart>
  <c:spPr>
    <a:noFill/>
  </c:spPr>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651052274270197E-2"/>
          <c:y val="0.11087420042643924"/>
          <c:w val="0.96469789545145956"/>
          <c:h val="0.7782515991471215"/>
        </c:manualLayout>
      </c:layout>
      <c:barChart>
        <c:barDir val="col"/>
        <c:grouping val="stacked"/>
        <c:varyColors val="0"/>
        <c:ser>
          <c:idx val="0"/>
          <c:order val="0"/>
          <c:spPr>
            <a:solidFill>
              <a:schemeClr val="tx2"/>
            </a:solidFill>
            <a:ln w="9525" cmpd="sng" algn="ctr">
              <a:solidFill>
                <a:schemeClr val="bg1"/>
              </a:solidFill>
              <a:prstDash val="solid"/>
            </a:ln>
          </c:spPr>
          <c:invertIfNegative val="0"/>
          <c:val>
            <c:numRef>
              <c:f>Sheet1!$A$1:$B$1</c:f>
              <c:numCache>
                <c:formatCode>General</c:formatCode>
                <c:ptCount val="2"/>
                <c:pt idx="0">
                  <c:v>4.4000000000000004</c:v>
                </c:pt>
                <c:pt idx="1">
                  <c:v>4.5</c:v>
                </c:pt>
              </c:numCache>
            </c:numRef>
          </c:val>
          <c:extLst>
            <c:ext xmlns:c16="http://schemas.microsoft.com/office/drawing/2014/chart" uri="{C3380CC4-5D6E-409C-BE32-E72D297353CC}">
              <c16:uniqueId val="{00000000-7CD2-4E2E-A159-F5C5EE02917B}"/>
            </c:ext>
          </c:extLst>
        </c:ser>
        <c:dLbls>
          <c:showLegendKey val="0"/>
          <c:showVal val="0"/>
          <c:showCatName val="0"/>
          <c:showSerName val="0"/>
          <c:showPercent val="0"/>
          <c:showBubbleSize val="0"/>
        </c:dLbls>
        <c:gapWidth val="65"/>
        <c:overlap val="100"/>
        <c:axId val="1472186799"/>
        <c:axId val="1"/>
      </c:barChart>
      <c:catAx>
        <c:axId val="1472186799"/>
        <c:scaling>
          <c:orientation val="minMax"/>
        </c:scaling>
        <c:delete val="0"/>
        <c:axPos val="b"/>
        <c:majorGridlines>
          <c:spPr>
            <a:ln>
              <a:noFill/>
            </a:ln>
          </c:spPr>
        </c:majorGridlines>
        <c:majorTickMark val="none"/>
        <c:minorTickMark val="none"/>
        <c:tickLblPos val="none"/>
        <c:spPr>
          <a:ln w="9525" cmpd="sng" algn="ctr">
            <a:solidFill>
              <a:schemeClr val="bg1"/>
            </a:solidFill>
            <a:prstDash val="solid"/>
          </a:ln>
        </c:spPr>
        <c:crossAx val="1"/>
        <c:crosses val="min"/>
        <c:auto val="0"/>
        <c:lblAlgn val="ctr"/>
        <c:lblOffset val="100"/>
        <c:noMultiLvlLbl val="0"/>
      </c:catAx>
      <c:valAx>
        <c:axId val="1"/>
        <c:scaling>
          <c:orientation val="minMax"/>
          <c:max val="4.5"/>
          <c:min val="0"/>
        </c:scaling>
        <c:delete val="0"/>
        <c:axPos val="l"/>
        <c:majorGridlines>
          <c:spPr>
            <a:ln>
              <a:noFill/>
            </a:ln>
          </c:spPr>
        </c:majorGridlines>
        <c:numFmt formatCode="General" sourceLinked="1"/>
        <c:majorTickMark val="none"/>
        <c:minorTickMark val="none"/>
        <c:tickLblPos val="none"/>
        <c:spPr>
          <a:ln>
            <a:noFill/>
          </a:ln>
        </c:spPr>
        <c:crossAx val="1472186799"/>
        <c:crosses val="min"/>
        <c:crossBetween val="between"/>
      </c:valAx>
    </c:plotArea>
    <c:plotVisOnly val="0"/>
    <c:dispBlanksAs val="gap"/>
    <c:showDLblsOverMax val="1"/>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567567567567569E-2"/>
          <c:y val="9.5764272559852676E-2"/>
          <c:w val="0.96486486486486489"/>
          <c:h val="0.8084714548802947"/>
        </c:manualLayout>
      </c:layout>
      <c:barChart>
        <c:barDir val="col"/>
        <c:grouping val="stacked"/>
        <c:varyColors val="0"/>
        <c:ser>
          <c:idx val="0"/>
          <c:order val="0"/>
          <c:spPr>
            <a:solidFill>
              <a:schemeClr val="hlink"/>
            </a:solidFill>
            <a:ln w="9525" cmpd="sng" algn="ctr">
              <a:solidFill>
                <a:schemeClr val="bg1"/>
              </a:solidFill>
              <a:prstDash val="solid"/>
            </a:ln>
          </c:spPr>
          <c:invertIfNegative val="0"/>
          <c:val>
            <c:numRef>
              <c:f>Sheet1!$A$1:$B$1</c:f>
              <c:numCache>
                <c:formatCode>General</c:formatCode>
                <c:ptCount val="2"/>
                <c:pt idx="0">
                  <c:v>5.7</c:v>
                </c:pt>
                <c:pt idx="1">
                  <c:v>6.6</c:v>
                </c:pt>
              </c:numCache>
            </c:numRef>
          </c:val>
          <c:extLst>
            <c:ext xmlns:c16="http://schemas.microsoft.com/office/drawing/2014/chart" uri="{C3380CC4-5D6E-409C-BE32-E72D297353CC}">
              <c16:uniqueId val="{00000000-A675-47CB-92F7-21637C72227A}"/>
            </c:ext>
          </c:extLst>
        </c:ser>
        <c:ser>
          <c:idx val="1"/>
          <c:order val="1"/>
          <c:spPr>
            <a:solidFill>
              <a:schemeClr val="accent2"/>
            </a:solidFill>
            <a:ln w="9525" cmpd="sng" algn="ctr">
              <a:solidFill>
                <a:schemeClr val="bg1"/>
              </a:solidFill>
              <a:prstDash val="solid"/>
            </a:ln>
          </c:spPr>
          <c:invertIfNegative val="0"/>
          <c:val>
            <c:numRef>
              <c:f>Sheet1!$A$2:$B$2</c:f>
              <c:numCache>
                <c:formatCode>General</c:formatCode>
                <c:ptCount val="2"/>
                <c:pt idx="0">
                  <c:v>8.6000000000000014</c:v>
                </c:pt>
                <c:pt idx="1">
                  <c:v>11.799999999999999</c:v>
                </c:pt>
              </c:numCache>
            </c:numRef>
          </c:val>
          <c:extLst>
            <c:ext xmlns:c16="http://schemas.microsoft.com/office/drawing/2014/chart" uri="{C3380CC4-5D6E-409C-BE32-E72D297353CC}">
              <c16:uniqueId val="{00000001-A675-47CB-92F7-21637C72227A}"/>
            </c:ext>
          </c:extLst>
        </c:ser>
        <c:dLbls>
          <c:showLegendKey val="0"/>
          <c:showVal val="0"/>
          <c:showCatName val="0"/>
          <c:showSerName val="0"/>
          <c:showPercent val="0"/>
          <c:showBubbleSize val="0"/>
        </c:dLbls>
        <c:gapWidth val="65"/>
        <c:overlap val="100"/>
        <c:axId val="140375072"/>
        <c:axId val="1"/>
      </c:barChart>
      <c:catAx>
        <c:axId val="140375072"/>
        <c:scaling>
          <c:orientation val="minMax"/>
        </c:scaling>
        <c:delete val="0"/>
        <c:axPos val="b"/>
        <c:majorGridlines>
          <c:spPr>
            <a:ln>
              <a:noFill/>
            </a:ln>
          </c:spPr>
        </c:majorGridlines>
        <c:majorTickMark val="none"/>
        <c:minorTickMark val="none"/>
        <c:tickLblPos val="none"/>
        <c:spPr>
          <a:ln w="9525" cmpd="sng" algn="ctr">
            <a:solidFill>
              <a:schemeClr val="bg1"/>
            </a:solidFill>
            <a:prstDash val="solid"/>
          </a:ln>
        </c:spPr>
        <c:crossAx val="1"/>
        <c:crosses val="min"/>
        <c:auto val="0"/>
        <c:lblAlgn val="ctr"/>
        <c:lblOffset val="100"/>
        <c:noMultiLvlLbl val="0"/>
      </c:catAx>
      <c:valAx>
        <c:axId val="1"/>
        <c:scaling>
          <c:orientation val="minMax"/>
          <c:max val="18.399999999999999"/>
          <c:min val="0"/>
        </c:scaling>
        <c:delete val="0"/>
        <c:axPos val="l"/>
        <c:majorGridlines>
          <c:spPr>
            <a:ln>
              <a:noFill/>
            </a:ln>
          </c:spPr>
        </c:majorGridlines>
        <c:numFmt formatCode="General" sourceLinked="1"/>
        <c:majorTickMark val="none"/>
        <c:minorTickMark val="none"/>
        <c:tickLblPos val="none"/>
        <c:spPr>
          <a:ln>
            <a:noFill/>
          </a:ln>
        </c:spPr>
        <c:crossAx val="140375072"/>
        <c:crosses val="min"/>
        <c:crossBetween val="between"/>
      </c:valAx>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118247554232241E-2"/>
          <c:y val="2.8169014084507043E-2"/>
          <c:w val="0.9557635048915355"/>
          <c:h val="0.94366197183098588"/>
        </c:manualLayout>
      </c:layout>
      <c:barChart>
        <c:barDir val="col"/>
        <c:grouping val="stacked"/>
        <c:varyColors val="0"/>
        <c:ser>
          <c:idx val="0"/>
          <c:order val="0"/>
          <c:spPr>
            <a:solidFill>
              <a:schemeClr val="tx2"/>
            </a:solidFill>
            <a:ln>
              <a:noFill/>
            </a:ln>
          </c:spPr>
          <c:invertIfNegative val="0"/>
          <c:val>
            <c:numRef>
              <c:f>Sheet1!$A$1:$B$1</c:f>
              <c:numCache>
                <c:formatCode>General</c:formatCode>
                <c:ptCount val="2"/>
                <c:pt idx="0">
                  <c:v>9.86</c:v>
                </c:pt>
                <c:pt idx="1">
                  <c:v>11.47</c:v>
                </c:pt>
              </c:numCache>
            </c:numRef>
          </c:val>
          <c:extLst>
            <c:ext xmlns:c16="http://schemas.microsoft.com/office/drawing/2014/chart" uri="{C3380CC4-5D6E-409C-BE32-E72D297353CC}">
              <c16:uniqueId val="{00000000-2D33-4291-A9E3-F1E06CE40BCA}"/>
            </c:ext>
          </c:extLst>
        </c:ser>
        <c:ser>
          <c:idx val="1"/>
          <c:order val="1"/>
          <c:spPr>
            <a:solidFill>
              <a:schemeClr val="accent2"/>
            </a:solidFill>
            <a:ln>
              <a:noFill/>
            </a:ln>
          </c:spPr>
          <c:invertIfNegative val="0"/>
          <c:val>
            <c:numRef>
              <c:f>Sheet1!$A$2:$B$2</c:f>
              <c:numCache>
                <c:formatCode>General</c:formatCode>
                <c:ptCount val="2"/>
                <c:pt idx="0">
                  <c:v>6.879999999999999</c:v>
                </c:pt>
                <c:pt idx="1">
                  <c:v>7.9500000000000011</c:v>
                </c:pt>
              </c:numCache>
            </c:numRef>
          </c:val>
          <c:extLst>
            <c:ext xmlns:c16="http://schemas.microsoft.com/office/drawing/2014/chart" uri="{C3380CC4-5D6E-409C-BE32-E72D297353CC}">
              <c16:uniqueId val="{00000001-2D33-4291-A9E3-F1E06CE40BCA}"/>
            </c:ext>
          </c:extLst>
        </c:ser>
        <c:ser>
          <c:idx val="2"/>
          <c:order val="2"/>
          <c:spPr>
            <a:solidFill>
              <a:schemeClr val="accent1"/>
            </a:solidFill>
            <a:ln>
              <a:noFill/>
            </a:ln>
          </c:spPr>
          <c:invertIfNegative val="0"/>
          <c:val>
            <c:numRef>
              <c:f>Sheet1!$A$3:$B$3</c:f>
              <c:numCache>
                <c:formatCode>General</c:formatCode>
                <c:ptCount val="2"/>
                <c:pt idx="0">
                  <c:v>8.6699999999999982</c:v>
                </c:pt>
                <c:pt idx="1">
                  <c:v>11.04</c:v>
                </c:pt>
              </c:numCache>
            </c:numRef>
          </c:val>
          <c:extLst>
            <c:ext xmlns:c16="http://schemas.microsoft.com/office/drawing/2014/chart" uri="{C3380CC4-5D6E-409C-BE32-E72D297353CC}">
              <c16:uniqueId val="{00000002-2D33-4291-A9E3-F1E06CE40BCA}"/>
            </c:ext>
          </c:extLst>
        </c:ser>
        <c:dLbls>
          <c:showLegendKey val="0"/>
          <c:showVal val="0"/>
          <c:showCatName val="0"/>
          <c:showSerName val="0"/>
          <c:showPercent val="0"/>
          <c:showBubbleSize val="0"/>
        </c:dLbls>
        <c:gapWidth val="80"/>
        <c:overlap val="100"/>
        <c:axId val="140374592"/>
        <c:axId val="1"/>
      </c:barChart>
      <c:catAx>
        <c:axId val="14037459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46"/>
          <c:min val="0"/>
        </c:scaling>
        <c:delete val="0"/>
        <c:axPos val="l"/>
        <c:majorGridlines>
          <c:spPr>
            <a:ln>
              <a:noFill/>
            </a:ln>
          </c:spPr>
        </c:majorGridlines>
        <c:numFmt formatCode="General" sourceLinked="1"/>
        <c:majorTickMark val="none"/>
        <c:minorTickMark val="none"/>
        <c:tickLblPos val="none"/>
        <c:spPr>
          <a:ln>
            <a:noFill/>
          </a:ln>
        </c:spPr>
        <c:crossAx val="140374592"/>
        <c:crosses val="min"/>
        <c:crossBetween val="between"/>
      </c:valAx>
    </c:plotArea>
    <c:plotVisOnly val="0"/>
    <c:dispBlanksAs val="gap"/>
    <c:showDLblsOverMax val="1"/>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298735861610112E-2"/>
          <c:y val="0.104"/>
          <c:w val="0.96540252827677975"/>
          <c:h val="0.79200000000000004"/>
        </c:manualLayout>
      </c:layout>
      <c:barChart>
        <c:barDir val="col"/>
        <c:grouping val="stacked"/>
        <c:varyColors val="0"/>
        <c:ser>
          <c:idx val="0"/>
          <c:order val="0"/>
          <c:spPr>
            <a:solidFill>
              <a:schemeClr val="accent3"/>
            </a:solidFill>
            <a:ln w="9525" cmpd="sng" algn="ctr">
              <a:solidFill>
                <a:schemeClr val="bg1"/>
              </a:solidFill>
              <a:prstDash val="solid"/>
            </a:ln>
          </c:spPr>
          <c:invertIfNegative val="0"/>
          <c:val>
            <c:numRef>
              <c:f>Sheet1!$A$1:$B$1</c:f>
              <c:numCache>
                <c:formatCode>General</c:formatCode>
                <c:ptCount val="2"/>
                <c:pt idx="0">
                  <c:v>1</c:v>
                </c:pt>
                <c:pt idx="1">
                  <c:v>0.9</c:v>
                </c:pt>
              </c:numCache>
            </c:numRef>
          </c:val>
          <c:extLst>
            <c:ext xmlns:c16="http://schemas.microsoft.com/office/drawing/2014/chart" uri="{C3380CC4-5D6E-409C-BE32-E72D297353CC}">
              <c16:uniqueId val="{00000000-88EC-4B06-95A6-90AEEFF8DC68}"/>
            </c:ext>
          </c:extLst>
        </c:ser>
        <c:ser>
          <c:idx val="1"/>
          <c:order val="1"/>
          <c:spPr>
            <a:solidFill>
              <a:schemeClr val="accent2"/>
            </a:solidFill>
            <a:ln w="9525" cmpd="sng" algn="ctr">
              <a:solidFill>
                <a:schemeClr val="bg1"/>
              </a:solidFill>
              <a:prstDash val="solid"/>
            </a:ln>
          </c:spPr>
          <c:invertIfNegative val="0"/>
          <c:val>
            <c:numRef>
              <c:f>Sheet1!$A$2:$B$2</c:f>
              <c:numCache>
                <c:formatCode>General</c:formatCode>
                <c:ptCount val="2"/>
                <c:pt idx="0">
                  <c:v>5.9</c:v>
                </c:pt>
                <c:pt idx="1">
                  <c:v>6.7</c:v>
                </c:pt>
              </c:numCache>
            </c:numRef>
          </c:val>
          <c:extLst>
            <c:ext xmlns:c16="http://schemas.microsoft.com/office/drawing/2014/chart" uri="{C3380CC4-5D6E-409C-BE32-E72D297353CC}">
              <c16:uniqueId val="{00000001-88EC-4B06-95A6-90AEEFF8DC68}"/>
            </c:ext>
          </c:extLst>
        </c:ser>
        <c:dLbls>
          <c:showLegendKey val="0"/>
          <c:showVal val="0"/>
          <c:showCatName val="0"/>
          <c:showSerName val="0"/>
          <c:showPercent val="0"/>
          <c:showBubbleSize val="0"/>
        </c:dLbls>
        <c:gapWidth val="65"/>
        <c:overlap val="100"/>
        <c:axId val="140359712"/>
        <c:axId val="1"/>
      </c:barChart>
      <c:catAx>
        <c:axId val="140359712"/>
        <c:scaling>
          <c:orientation val="minMax"/>
        </c:scaling>
        <c:delete val="0"/>
        <c:axPos val="b"/>
        <c:majorGridlines>
          <c:spPr>
            <a:ln>
              <a:noFill/>
            </a:ln>
          </c:spPr>
        </c:majorGridlines>
        <c:majorTickMark val="none"/>
        <c:minorTickMark val="none"/>
        <c:tickLblPos val="none"/>
        <c:spPr>
          <a:ln w="9525" cmpd="sng" algn="ctr">
            <a:solidFill>
              <a:schemeClr val="bg1"/>
            </a:solidFill>
            <a:prstDash val="solid"/>
          </a:ln>
        </c:spPr>
        <c:crossAx val="1"/>
        <c:crosses val="min"/>
        <c:auto val="0"/>
        <c:lblAlgn val="ctr"/>
        <c:lblOffset val="100"/>
        <c:noMultiLvlLbl val="0"/>
      </c:catAx>
      <c:valAx>
        <c:axId val="1"/>
        <c:scaling>
          <c:orientation val="minMax"/>
          <c:max val="7.6000000000000005"/>
          <c:min val="0"/>
        </c:scaling>
        <c:delete val="0"/>
        <c:axPos val="l"/>
        <c:majorGridlines>
          <c:spPr>
            <a:ln>
              <a:noFill/>
            </a:ln>
          </c:spPr>
        </c:majorGridlines>
        <c:numFmt formatCode="General" sourceLinked="1"/>
        <c:majorTickMark val="none"/>
        <c:minorTickMark val="none"/>
        <c:tickLblPos val="none"/>
        <c:spPr>
          <a:ln>
            <a:noFill/>
          </a:ln>
        </c:spPr>
        <c:crossAx val="140359712"/>
        <c:crosses val="min"/>
        <c:crossBetween val="between"/>
      </c:valAx>
    </c:plotArea>
    <c:plotVisOnly val="0"/>
    <c:dispBlanksAs val="gap"/>
    <c:showDLblsOverMax val="1"/>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975984630163303E-2"/>
          <c:y val="2.2137079608343976E-2"/>
          <c:w val="0.95004803073967337"/>
          <c:h val="0.95572584078331202"/>
        </c:manualLayout>
      </c:layout>
      <c:barChart>
        <c:barDir val="col"/>
        <c:grouping val="stacked"/>
        <c:varyColors val="0"/>
        <c:ser>
          <c:idx val="0"/>
          <c:order val="0"/>
          <c:spPr>
            <a:solidFill>
              <a:srgbClr val="DFE5EF"/>
            </a:solidFill>
            <a:ln>
              <a:noFill/>
            </a:ln>
          </c:spPr>
          <c:invertIfNegative val="0"/>
          <c:dPt>
            <c:idx val="5"/>
            <c:invertIfNegative val="0"/>
            <c:bubble3D val="0"/>
            <c:spPr>
              <a:solidFill>
                <a:schemeClr val="accent1"/>
              </a:solidFill>
              <a:ln>
                <a:noFill/>
              </a:ln>
            </c:spPr>
            <c:extLst>
              <c:ext xmlns:c16="http://schemas.microsoft.com/office/drawing/2014/chart" uri="{C3380CC4-5D6E-409C-BE32-E72D297353CC}">
                <c16:uniqueId val="{00000000-77E5-4B7E-8DA0-D4663CD23EB2}"/>
              </c:ext>
            </c:extLst>
          </c:dPt>
          <c:val>
            <c:numRef>
              <c:f>Sheet1!$A$1:$F$1</c:f>
              <c:numCache>
                <c:formatCode>General</c:formatCode>
                <c:ptCount val="6"/>
                <c:pt idx="0">
                  <c:v>2674.4</c:v>
                </c:pt>
                <c:pt idx="1">
                  <c:v>3569.6</c:v>
                </c:pt>
                <c:pt idx="2">
                  <c:v>3383.7</c:v>
                </c:pt>
                <c:pt idx="3">
                  <c:v>2903.5</c:v>
                </c:pt>
                <c:pt idx="4">
                  <c:v>2753.5</c:v>
                </c:pt>
                <c:pt idx="5">
                  <c:v>2721.7</c:v>
                </c:pt>
              </c:numCache>
            </c:numRef>
          </c:val>
          <c:extLst>
            <c:ext xmlns:c16="http://schemas.microsoft.com/office/drawing/2014/chart" uri="{C3380CC4-5D6E-409C-BE32-E72D297353CC}">
              <c16:uniqueId val="{00000001-77E5-4B7E-8DA0-D4663CD23EB2}"/>
            </c:ext>
          </c:extLst>
        </c:ser>
        <c:dLbls>
          <c:showLegendKey val="0"/>
          <c:showVal val="0"/>
          <c:showCatName val="0"/>
          <c:showSerName val="0"/>
          <c:showPercent val="0"/>
          <c:showBubbleSize val="0"/>
        </c:dLbls>
        <c:gapWidth val="50"/>
        <c:overlap val="100"/>
        <c:axId val="2062836383"/>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2-77E5-4B7E-8DA0-D4663CD23EB2}"/>
              </c:ext>
            </c:extLst>
          </c:dPt>
          <c:dPt>
            <c:idx val="1"/>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3-77E5-4B7E-8DA0-D4663CD23EB2}"/>
              </c:ext>
            </c:extLst>
          </c:dPt>
          <c:dPt>
            <c:idx val="2"/>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77E5-4B7E-8DA0-D4663CD23EB2}"/>
              </c:ext>
            </c:extLst>
          </c:dPt>
          <c:dPt>
            <c:idx val="3"/>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77E5-4B7E-8DA0-D4663CD23EB2}"/>
              </c:ext>
            </c:extLst>
          </c:dPt>
          <c:dPt>
            <c:idx val="4"/>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77E5-4B7E-8DA0-D4663CD23EB2}"/>
              </c:ext>
            </c:extLst>
          </c:dPt>
          <c:dPt>
            <c:idx val="5"/>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77E5-4B7E-8DA0-D4663CD23EB2}"/>
              </c:ext>
            </c:extLst>
          </c:dPt>
          <c:val>
            <c:numRef>
              <c:f>Sheet1!$A$2:$F$2</c:f>
              <c:numCache>
                <c:formatCode>General</c:formatCode>
                <c:ptCount val="6"/>
                <c:pt idx="0">
                  <c:v>11</c:v>
                </c:pt>
                <c:pt idx="1">
                  <c:v>27</c:v>
                </c:pt>
                <c:pt idx="2">
                  <c:v>-2</c:v>
                </c:pt>
                <c:pt idx="3">
                  <c:v>-1</c:v>
                </c:pt>
                <c:pt idx="4">
                  <c:v>-4</c:v>
                </c:pt>
                <c:pt idx="5">
                  <c:v>-3</c:v>
                </c:pt>
              </c:numCache>
            </c:numRef>
          </c:val>
          <c:smooth val="0"/>
          <c:extLst>
            <c:ext xmlns:c16="http://schemas.microsoft.com/office/drawing/2014/chart" uri="{C3380CC4-5D6E-409C-BE32-E72D297353CC}">
              <c16:uniqueId val="{00000008-77E5-4B7E-8DA0-D4663CD23EB2}"/>
            </c:ext>
          </c:extLst>
        </c:ser>
        <c:dLbls>
          <c:showLegendKey val="0"/>
          <c:showVal val="0"/>
          <c:showCatName val="0"/>
          <c:showSerName val="0"/>
          <c:showPercent val="0"/>
          <c:showBubbleSize val="0"/>
        </c:dLbls>
        <c:marker val="1"/>
        <c:smooth val="0"/>
        <c:axId val="2"/>
        <c:axId val="3"/>
      </c:lineChart>
      <c:catAx>
        <c:axId val="206283638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fi-FI"/>
          </a:p>
        </c:txPr>
        <c:crossAx val="2062836383"/>
        <c:crosses val="min"/>
        <c:crossBetween val="between"/>
        <c:majorUnit val="5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50"/>
          <c:min val="-20"/>
        </c:scaling>
        <c:delete val="0"/>
        <c:axPos val="r"/>
        <c:majorGridlines>
          <c:spPr>
            <a:ln>
              <a:noFill/>
            </a:ln>
          </c:spPr>
        </c:majorGridlines>
        <c:numFmt formatCode="General" sourceLinked="1"/>
        <c:majorTickMark val="none"/>
        <c:minorTickMark val="none"/>
        <c:tickLblPos val="none"/>
        <c:spPr>
          <a:ln w="9525" cmpd="sng" algn="ctr">
            <a:solidFill>
              <a:srgbClr val="FFFFFF"/>
            </a:solidFill>
            <a:prstDash val="solid"/>
          </a:ln>
        </c:spPr>
        <c:crossAx val="2"/>
        <c:crosses val="max"/>
        <c:crossBetween val="between"/>
      </c:valAx>
    </c:plotArea>
    <c:plotVisOnly val="0"/>
    <c:dispBlanksAs val="gap"/>
    <c:showDLblsOverMax val="1"/>
  </c:chart>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975984630163303E-2"/>
          <c:y val="5.6148675365757218E-2"/>
          <c:w val="0.95004803073967337"/>
          <c:h val="0.88770264926848552"/>
        </c:manualLayout>
      </c:layout>
      <c:barChart>
        <c:barDir val="col"/>
        <c:grouping val="stacked"/>
        <c:varyColors val="0"/>
        <c:ser>
          <c:idx val="0"/>
          <c:order val="0"/>
          <c:spPr>
            <a:solidFill>
              <a:srgbClr val="DFE5EF"/>
            </a:solidFill>
            <a:ln>
              <a:noFill/>
            </a:ln>
          </c:spPr>
          <c:invertIfNegative val="0"/>
          <c:dPt>
            <c:idx val="5"/>
            <c:invertIfNegative val="0"/>
            <c:bubble3D val="0"/>
            <c:spPr>
              <a:solidFill>
                <a:schemeClr val="accent1"/>
              </a:solidFill>
              <a:ln>
                <a:noFill/>
              </a:ln>
            </c:spPr>
            <c:extLst>
              <c:ext xmlns:c16="http://schemas.microsoft.com/office/drawing/2014/chart" uri="{C3380CC4-5D6E-409C-BE32-E72D297353CC}">
                <c16:uniqueId val="{00000000-21C8-4032-A800-A8CF3253B80F}"/>
              </c:ext>
            </c:extLst>
          </c:dPt>
          <c:dLbls>
            <c:dLbl>
              <c:idx val="5"/>
              <c:layout>
                <c:manualLayout>
                  <c:x val="0"/>
                  <c:y val="-0.33293792012653223"/>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1C8-4032-A800-A8CF3253B80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425.5</c:v>
                </c:pt>
                <c:pt idx="1">
                  <c:v>571.6</c:v>
                </c:pt>
                <c:pt idx="2">
                  <c:v>666.7</c:v>
                </c:pt>
                <c:pt idx="3">
                  <c:v>582.1</c:v>
                </c:pt>
                <c:pt idx="4">
                  <c:v>524.6</c:v>
                </c:pt>
                <c:pt idx="5">
                  <c:v>486</c:v>
                </c:pt>
              </c:numCache>
            </c:numRef>
          </c:val>
          <c:extLst>
            <c:ext xmlns:c16="http://schemas.microsoft.com/office/drawing/2014/chart" uri="{C3380CC4-5D6E-409C-BE32-E72D297353CC}">
              <c16:uniqueId val="{00000001-21C8-4032-A800-A8CF3253B80F}"/>
            </c:ext>
          </c:extLst>
        </c:ser>
        <c:dLbls>
          <c:showLegendKey val="0"/>
          <c:showVal val="0"/>
          <c:showCatName val="0"/>
          <c:showSerName val="0"/>
          <c:showPercent val="0"/>
          <c:showBubbleSize val="0"/>
        </c:dLbls>
        <c:gapWidth val="50"/>
        <c:overlap val="100"/>
        <c:axId val="1434351232"/>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2-21C8-4032-A800-A8CF3253B80F}"/>
              </c:ext>
            </c:extLst>
          </c:dPt>
          <c:dPt>
            <c:idx val="1"/>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3-21C8-4032-A800-A8CF3253B80F}"/>
              </c:ext>
            </c:extLst>
          </c:dPt>
          <c:dPt>
            <c:idx val="2"/>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21C8-4032-A800-A8CF3253B80F}"/>
              </c:ext>
            </c:extLst>
          </c:dPt>
          <c:dPt>
            <c:idx val="3"/>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21C8-4032-A800-A8CF3253B80F}"/>
              </c:ext>
            </c:extLst>
          </c:dPt>
          <c:dPt>
            <c:idx val="4"/>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21C8-4032-A800-A8CF3253B80F}"/>
              </c:ext>
            </c:extLst>
          </c:dPt>
          <c:dPt>
            <c:idx val="5"/>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21C8-4032-A800-A8CF3253B80F}"/>
              </c:ext>
            </c:extLst>
          </c:dPt>
          <c:val>
            <c:numRef>
              <c:f>Sheet1!$A$2:$F$2</c:f>
              <c:numCache>
                <c:formatCode>General</c:formatCode>
                <c:ptCount val="6"/>
                <c:pt idx="0">
                  <c:v>15.9</c:v>
                </c:pt>
                <c:pt idx="1">
                  <c:v>16</c:v>
                </c:pt>
                <c:pt idx="2">
                  <c:v>19.7</c:v>
                </c:pt>
                <c:pt idx="3">
                  <c:v>20</c:v>
                </c:pt>
                <c:pt idx="4">
                  <c:v>19.100000000000001</c:v>
                </c:pt>
                <c:pt idx="5">
                  <c:v>17.899999999999999</c:v>
                </c:pt>
              </c:numCache>
            </c:numRef>
          </c:val>
          <c:smooth val="0"/>
          <c:extLst>
            <c:ext xmlns:c16="http://schemas.microsoft.com/office/drawing/2014/chart" uri="{C3380CC4-5D6E-409C-BE32-E72D297353CC}">
              <c16:uniqueId val="{00000008-21C8-4032-A800-A8CF3253B80F}"/>
            </c:ext>
          </c:extLst>
        </c:ser>
        <c:dLbls>
          <c:showLegendKey val="0"/>
          <c:showVal val="0"/>
          <c:showCatName val="0"/>
          <c:showSerName val="0"/>
          <c:showPercent val="0"/>
          <c:showBubbleSize val="0"/>
        </c:dLbls>
        <c:marker val="1"/>
        <c:smooth val="0"/>
        <c:axId val="2"/>
        <c:axId val="3"/>
      </c:lineChart>
      <c:catAx>
        <c:axId val="14343512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1434351232"/>
        <c:crosses val="min"/>
        <c:crossBetween val="between"/>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27"/>
          <c:min val="10"/>
        </c:scaling>
        <c:delete val="0"/>
        <c:axPos val="r"/>
        <c:majorGridlines>
          <c:spPr>
            <a:ln>
              <a:noFill/>
            </a:ln>
          </c:spPr>
        </c:majorGridlines>
        <c:numFmt formatCode="General" sourceLinked="1"/>
        <c:majorTickMark val="out"/>
        <c:minorTickMark val="none"/>
        <c:tickLblPos val="none"/>
        <c:spPr>
          <a:ln w="9525" cmpd="sng" algn="ctr">
            <a:solidFill>
              <a:srgbClr val="FFFFFF"/>
            </a:solidFill>
            <a:prstDash val="solid"/>
          </a:ln>
        </c:spPr>
        <c:txPr>
          <a:bodyPr wrap="none"/>
          <a:lstStyle/>
          <a:p>
            <a:pPr>
              <a:defRPr sz="1400" kern="1200">
                <a:latin typeface="+mn-lt"/>
                <a:ea typeface="+mn-ea"/>
                <a:cs typeface="+mn-cs"/>
              </a:defRPr>
            </a:pPr>
            <a:endParaRPr lang="fi-FI"/>
          </a:p>
        </c:txPr>
        <c:crossAx val="2"/>
        <c:crosses val="max"/>
        <c:crossBetween val="between"/>
        <c:majorUnit val="5"/>
      </c:valAx>
    </c:plotArea>
    <c:plotVisOnly val="0"/>
    <c:dispBlanksAs val="gap"/>
    <c:showDLblsOverMax val="1"/>
  </c:chart>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975984630163303E-2"/>
          <c:y val="2.2137079608343976E-2"/>
          <c:w val="0.95004803073967337"/>
          <c:h val="0.95572584078331202"/>
        </c:manualLayout>
      </c:layout>
      <c:barChart>
        <c:barDir val="col"/>
        <c:grouping val="stacked"/>
        <c:varyColors val="0"/>
        <c:ser>
          <c:idx val="0"/>
          <c:order val="0"/>
          <c:spPr>
            <a:solidFill>
              <a:srgbClr val="DFE5EF"/>
            </a:solidFill>
            <a:ln>
              <a:noFill/>
            </a:ln>
          </c:spPr>
          <c:invertIfNegative val="0"/>
          <c:dPt>
            <c:idx val="5"/>
            <c:invertIfNegative val="0"/>
            <c:bubble3D val="0"/>
            <c:spPr>
              <a:solidFill>
                <a:schemeClr val="accent1"/>
              </a:solidFill>
              <a:ln>
                <a:noFill/>
              </a:ln>
            </c:spPr>
            <c:extLst>
              <c:ext xmlns:c16="http://schemas.microsoft.com/office/drawing/2014/chart" uri="{C3380CC4-5D6E-409C-BE32-E72D297353CC}">
                <c16:uniqueId val="{00000000-8CF9-4D26-BCEA-822FB43A0707}"/>
              </c:ext>
            </c:extLst>
          </c:dPt>
          <c:val>
            <c:numRef>
              <c:f>Sheet1!$A$1:$F$1</c:f>
              <c:numCache>
                <c:formatCode>General</c:formatCode>
                <c:ptCount val="6"/>
                <c:pt idx="0">
                  <c:v>1995</c:v>
                </c:pt>
                <c:pt idx="1">
                  <c:v>2238</c:v>
                </c:pt>
                <c:pt idx="2">
                  <c:v>2155.5</c:v>
                </c:pt>
                <c:pt idx="3">
                  <c:v>1920.1</c:v>
                </c:pt>
                <c:pt idx="4">
                  <c:v>1972</c:v>
                </c:pt>
                <c:pt idx="5">
                  <c:v>2070.3000000000002</c:v>
                </c:pt>
              </c:numCache>
            </c:numRef>
          </c:val>
          <c:extLst>
            <c:ext xmlns:c16="http://schemas.microsoft.com/office/drawing/2014/chart" uri="{C3380CC4-5D6E-409C-BE32-E72D297353CC}">
              <c16:uniqueId val="{00000001-8CF9-4D26-BCEA-822FB43A0707}"/>
            </c:ext>
          </c:extLst>
        </c:ser>
        <c:dLbls>
          <c:showLegendKey val="0"/>
          <c:showVal val="0"/>
          <c:showCatName val="0"/>
          <c:showSerName val="0"/>
          <c:showPercent val="0"/>
          <c:showBubbleSize val="0"/>
        </c:dLbls>
        <c:gapWidth val="50"/>
        <c:overlap val="100"/>
        <c:axId val="1515750399"/>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2-8CF9-4D26-BCEA-822FB43A0707}"/>
              </c:ext>
            </c:extLst>
          </c:dPt>
          <c:dPt>
            <c:idx val="1"/>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3-8CF9-4D26-BCEA-822FB43A0707}"/>
              </c:ext>
            </c:extLst>
          </c:dPt>
          <c:dPt>
            <c:idx val="2"/>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8CF9-4D26-BCEA-822FB43A0707}"/>
              </c:ext>
            </c:extLst>
          </c:dPt>
          <c:dPt>
            <c:idx val="3"/>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8CF9-4D26-BCEA-822FB43A0707}"/>
              </c:ext>
            </c:extLst>
          </c:dPt>
          <c:dPt>
            <c:idx val="4"/>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8CF9-4D26-BCEA-822FB43A0707}"/>
              </c:ext>
            </c:extLst>
          </c:dPt>
          <c:dPt>
            <c:idx val="5"/>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8CF9-4D26-BCEA-822FB43A0707}"/>
              </c:ext>
            </c:extLst>
          </c:dPt>
          <c:val>
            <c:numRef>
              <c:f>Sheet1!$A$2:$F$2</c:f>
              <c:numCache>
                <c:formatCode>General</c:formatCode>
                <c:ptCount val="6"/>
                <c:pt idx="0">
                  <c:v>11.3</c:v>
                </c:pt>
                <c:pt idx="1">
                  <c:v>16.2</c:v>
                </c:pt>
                <c:pt idx="2">
                  <c:v>21.5</c:v>
                </c:pt>
                <c:pt idx="3">
                  <c:v>20.6</c:v>
                </c:pt>
                <c:pt idx="4">
                  <c:v>16.5</c:v>
                </c:pt>
                <c:pt idx="5">
                  <c:v>13.5</c:v>
                </c:pt>
              </c:numCache>
            </c:numRef>
          </c:val>
          <c:smooth val="0"/>
          <c:extLst>
            <c:ext xmlns:c16="http://schemas.microsoft.com/office/drawing/2014/chart" uri="{C3380CC4-5D6E-409C-BE32-E72D297353CC}">
              <c16:uniqueId val="{00000008-8CF9-4D26-BCEA-822FB43A0707}"/>
            </c:ext>
          </c:extLst>
        </c:ser>
        <c:dLbls>
          <c:showLegendKey val="0"/>
          <c:showVal val="0"/>
          <c:showCatName val="0"/>
          <c:showSerName val="0"/>
          <c:showPercent val="0"/>
          <c:showBubbleSize val="0"/>
        </c:dLbls>
        <c:marker val="1"/>
        <c:smooth val="0"/>
        <c:axId val="2"/>
        <c:axId val="3"/>
      </c:lineChart>
      <c:catAx>
        <c:axId val="151575039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fi-FI"/>
          </a:p>
        </c:txPr>
        <c:crossAx val="1515750399"/>
        <c:crosses val="min"/>
        <c:crossBetween val="between"/>
        <c:majorUnit val="5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40"/>
          <c:min val="-20"/>
        </c:scaling>
        <c:delete val="0"/>
        <c:axPos val="r"/>
        <c:majorGridlines>
          <c:spPr>
            <a:ln>
              <a:noFill/>
            </a:ln>
          </c:spPr>
        </c:majorGridlines>
        <c:numFmt formatCode="General" sourceLinked="1"/>
        <c:majorTickMark val="none"/>
        <c:minorTickMark val="none"/>
        <c:tickLblPos val="none"/>
        <c:spPr>
          <a:ln w="9525" cmpd="sng" algn="ctr">
            <a:solidFill>
              <a:srgbClr val="FFFFFF"/>
            </a:solidFill>
            <a:prstDash val="solid"/>
          </a:ln>
        </c:spPr>
        <c:crossAx val="2"/>
        <c:crosses val="max"/>
        <c:crossBetween val="between"/>
      </c:valAx>
    </c:plotArea>
    <c:plotVisOnly val="0"/>
    <c:dispBlanksAs val="gap"/>
    <c:showDLblsOverMax val="1"/>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488715519643355E-2"/>
          <c:y val="2.2491349480968859E-2"/>
          <c:w val="0.97102256896071326"/>
          <c:h val="0.95501730103806226"/>
        </c:manualLayout>
      </c:layout>
      <c:barChart>
        <c:barDir val="col"/>
        <c:grouping val="clustered"/>
        <c:varyColors val="0"/>
        <c:ser>
          <c:idx val="0"/>
          <c:order val="0"/>
          <c:spPr>
            <a:solidFill>
              <a:schemeClr val="accent1"/>
            </a:solidFill>
            <a:ln>
              <a:noFill/>
            </a:ln>
          </c:spPr>
          <c:invertIfNegative val="0"/>
          <c:val>
            <c:numRef>
              <c:f>Sheet1!$A$1:$E$1</c:f>
              <c:numCache>
                <c:formatCode>General</c:formatCode>
                <c:ptCount val="5"/>
                <c:pt idx="0">
                  <c:v>0.7</c:v>
                </c:pt>
                <c:pt idx="1">
                  <c:v>1.5</c:v>
                </c:pt>
                <c:pt idx="2">
                  <c:v>1.28</c:v>
                </c:pt>
                <c:pt idx="3">
                  <c:v>1.61</c:v>
                </c:pt>
                <c:pt idx="4">
                  <c:v>1.18</c:v>
                </c:pt>
              </c:numCache>
            </c:numRef>
          </c:val>
          <c:extLst>
            <c:ext xmlns:c16="http://schemas.microsoft.com/office/drawing/2014/chart" uri="{C3380CC4-5D6E-409C-BE32-E72D297353CC}">
              <c16:uniqueId val="{00000000-7776-4A63-877F-E12AE68D419D}"/>
            </c:ext>
          </c:extLst>
        </c:ser>
        <c:ser>
          <c:idx val="1"/>
          <c:order val="1"/>
          <c:spPr>
            <a:solidFill>
              <a:schemeClr val="accent2"/>
            </a:solidFill>
            <a:ln>
              <a:noFill/>
            </a:ln>
          </c:spPr>
          <c:invertIfNegative val="0"/>
          <c:val>
            <c:numRef>
              <c:f>Sheet1!$A$2:$E$2</c:f>
              <c:numCache>
                <c:formatCode>General</c:formatCode>
                <c:ptCount val="5"/>
                <c:pt idx="0">
                  <c:v>0.57999999999999996</c:v>
                </c:pt>
                <c:pt idx="1">
                  <c:v>0.62</c:v>
                </c:pt>
                <c:pt idx="2">
                  <c:v>0.68</c:v>
                </c:pt>
                <c:pt idx="3">
                  <c:v>0.74</c:v>
                </c:pt>
                <c:pt idx="4">
                  <c:v>0.76</c:v>
                </c:pt>
              </c:numCache>
            </c:numRef>
          </c:val>
          <c:extLst>
            <c:ext xmlns:c16="http://schemas.microsoft.com/office/drawing/2014/chart" uri="{C3380CC4-5D6E-409C-BE32-E72D297353CC}">
              <c16:uniqueId val="{00000001-7776-4A63-877F-E12AE68D419D}"/>
            </c:ext>
          </c:extLst>
        </c:ser>
        <c:dLbls>
          <c:showLegendKey val="0"/>
          <c:showVal val="0"/>
          <c:showCatName val="0"/>
          <c:showSerName val="0"/>
          <c:showPercent val="0"/>
          <c:showBubbleSize val="0"/>
        </c:dLbls>
        <c:gapWidth val="80"/>
        <c:axId val="732282351"/>
        <c:axId val="1"/>
      </c:barChart>
      <c:lineChart>
        <c:grouping val="standard"/>
        <c:varyColors val="0"/>
        <c:ser>
          <c:idx val="2"/>
          <c:order val="2"/>
          <c:spPr>
            <a:ln w="19050" cmpd="sng" algn="ctr">
              <a:solidFill>
                <a:schemeClr val="tx2"/>
              </a:solidFill>
              <a:prstDash val="solid"/>
            </a:ln>
          </c:spPr>
          <c:marker>
            <c:symbol val="none"/>
          </c:marker>
          <c:val>
            <c:numRef>
              <c:f>Sheet1!$A$3:$E$3</c:f>
              <c:numCache>
                <c:formatCode>General</c:formatCode>
                <c:ptCount val="5"/>
                <c:pt idx="0">
                  <c:v>83</c:v>
                </c:pt>
                <c:pt idx="1">
                  <c:v>41</c:v>
                </c:pt>
                <c:pt idx="2">
                  <c:v>53</c:v>
                </c:pt>
                <c:pt idx="3">
                  <c:v>46</c:v>
                </c:pt>
                <c:pt idx="4">
                  <c:v>64</c:v>
                </c:pt>
              </c:numCache>
            </c:numRef>
          </c:val>
          <c:smooth val="0"/>
          <c:extLst>
            <c:ext xmlns:c16="http://schemas.microsoft.com/office/drawing/2014/chart" uri="{C3380CC4-5D6E-409C-BE32-E72D297353CC}">
              <c16:uniqueId val="{00000002-7776-4A63-877F-E12AE68D419D}"/>
            </c:ext>
          </c:extLst>
        </c:ser>
        <c:dLbls>
          <c:showLegendKey val="0"/>
          <c:showVal val="0"/>
          <c:showCatName val="0"/>
          <c:showSerName val="0"/>
          <c:showPercent val="0"/>
          <c:showBubbleSize val="0"/>
        </c:dLbls>
        <c:marker val="1"/>
        <c:smooth val="0"/>
        <c:axId val="2"/>
        <c:axId val="3"/>
      </c:lineChart>
      <c:catAx>
        <c:axId val="73228235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fi-FI"/>
          </a:p>
        </c:txPr>
        <c:crossAx val="732282351"/>
        <c:crosses val="min"/>
        <c:crossBetween val="between"/>
        <c:majorUnit val="0.5"/>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280"/>
          <c:min val="0"/>
        </c:scaling>
        <c:delete val="0"/>
        <c:axPos val="r"/>
        <c:majorGridlines>
          <c:spPr>
            <a:ln>
              <a:noFill/>
            </a:ln>
          </c:spPr>
        </c:majorGridlines>
        <c:numFmt formatCode="General" sourceLinked="1"/>
        <c:majorTickMark val="none"/>
        <c:minorTickMark val="none"/>
        <c:tickLblPos val="none"/>
        <c:spPr>
          <a:ln w="9525" cmpd="sng" algn="ctr">
            <a:solidFill>
              <a:schemeClr val="bg1"/>
            </a:solidFill>
            <a:prstDash val="solid"/>
          </a:ln>
        </c:spPr>
        <c:crossAx val="2"/>
        <c:crosses val="max"/>
        <c:crossBetween val="between"/>
      </c:valAx>
    </c:plotArea>
    <c:plotVisOnly val="0"/>
    <c:dispBlanksAs val="gap"/>
    <c:showDLblsOverMax val="1"/>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545239035954167E-2"/>
          <c:y val="6.6037735849056603E-2"/>
          <c:w val="0.95890952192809165"/>
          <c:h val="0.86792452830188682"/>
        </c:manualLayout>
      </c:layout>
      <c:barChart>
        <c:barDir val="col"/>
        <c:grouping val="stacked"/>
        <c:varyColors val="0"/>
        <c:ser>
          <c:idx val="0"/>
          <c:order val="0"/>
          <c:spPr>
            <a:solidFill>
              <a:srgbClr val="DFE5EF"/>
            </a:solidFill>
            <a:ln>
              <a:noFill/>
            </a:ln>
          </c:spPr>
          <c:invertIfNegative val="0"/>
          <c:dPt>
            <c:idx val="5"/>
            <c:invertIfNegative val="0"/>
            <c:bubble3D val="0"/>
            <c:spPr>
              <a:solidFill>
                <a:schemeClr val="accent1"/>
              </a:solidFill>
              <a:ln>
                <a:noFill/>
              </a:ln>
            </c:spPr>
            <c:extLst>
              <c:ext xmlns:c16="http://schemas.microsoft.com/office/drawing/2014/chart" uri="{C3380CC4-5D6E-409C-BE32-E72D297353CC}">
                <c16:uniqueId val="{00000000-B59E-449A-9FC4-0B0C18284E10}"/>
              </c:ext>
            </c:extLst>
          </c:dPt>
          <c:dLbls>
            <c:dLbl>
              <c:idx val="0"/>
              <c:layout>
                <c:manualLayout>
                  <c:x val="0"/>
                  <c:y val="-0.397012578616352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59E-449A-9FC4-0B0C18284E10}"/>
                </c:ext>
              </c:extLst>
            </c:dLbl>
            <c:dLbl>
              <c:idx val="1"/>
              <c:layout>
                <c:manualLayout>
                  <c:x val="0"/>
                  <c:y val="-0.36242138364779874"/>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59E-449A-9FC4-0B0C18284E10}"/>
                </c:ext>
              </c:extLst>
            </c:dLbl>
            <c:dLbl>
              <c:idx val="2"/>
              <c:layout>
                <c:manualLayout>
                  <c:x val="0"/>
                  <c:y val="-0.25982704402515722"/>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59E-449A-9FC4-0B0C18284E10}"/>
                </c:ext>
              </c:extLst>
            </c:dLbl>
            <c:dLbl>
              <c:idx val="3"/>
              <c:layout>
                <c:manualLayout>
                  <c:x val="0"/>
                  <c:y val="-0.15487421383647798"/>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59E-449A-9FC4-0B0C18284E10}"/>
                </c:ext>
              </c:extLst>
            </c:dLbl>
            <c:dLbl>
              <c:idx val="4"/>
              <c:layout>
                <c:manualLayout>
                  <c:x val="0"/>
                  <c:y val="-0.24724842767295596"/>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B59E-449A-9FC4-0B0C18284E10}"/>
                </c:ext>
              </c:extLst>
            </c:dLbl>
            <c:dLbl>
              <c:idx val="5"/>
              <c:layout>
                <c:manualLayout>
                  <c:x val="0"/>
                  <c:y val="-0.29756289308176098"/>
                </c:manualLayout>
              </c:layout>
              <c:numFmt formatCode="#,##0;&quot;-&quot;#,##0" sourceLinked="0"/>
              <c:spPr>
                <a:noFill/>
                <a:ln>
                  <a:noFill/>
                </a:ln>
              </c:spPr>
              <c:txPr>
                <a:bodyPr wrap="none"/>
                <a:lstStyle/>
                <a:p>
                  <a:pPr>
                    <a:defRPr sz="12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59E-449A-9FC4-0B0C18284E1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850</c:v>
                </c:pt>
                <c:pt idx="1">
                  <c:v>771</c:v>
                </c:pt>
                <c:pt idx="2">
                  <c:v>535</c:v>
                </c:pt>
                <c:pt idx="3">
                  <c:v>292</c:v>
                </c:pt>
                <c:pt idx="4">
                  <c:v>506</c:v>
                </c:pt>
                <c:pt idx="5">
                  <c:v>622</c:v>
                </c:pt>
              </c:numCache>
            </c:numRef>
          </c:val>
          <c:extLst>
            <c:ext xmlns:c16="http://schemas.microsoft.com/office/drawing/2014/chart" uri="{C3380CC4-5D6E-409C-BE32-E72D297353CC}">
              <c16:uniqueId val="{00000006-B59E-449A-9FC4-0B0C18284E10}"/>
            </c:ext>
          </c:extLst>
        </c:ser>
        <c:dLbls>
          <c:showLegendKey val="0"/>
          <c:showVal val="0"/>
          <c:showCatName val="0"/>
          <c:showSerName val="0"/>
          <c:showPercent val="0"/>
          <c:showBubbleSize val="0"/>
        </c:dLbls>
        <c:gapWidth val="80"/>
        <c:overlap val="100"/>
        <c:axId val="66531920"/>
        <c:axId val="1"/>
      </c:barChart>
      <c:lineChart>
        <c:grouping val="standard"/>
        <c:varyColors val="0"/>
        <c:ser>
          <c:idx val="1"/>
          <c:order val="1"/>
          <c:spPr>
            <a:ln w="28575" cmpd="sng" algn="ctr">
              <a:solidFill>
                <a:schemeClr val="tx2"/>
              </a:solidFill>
              <a:prstDash val="solid"/>
            </a:ln>
          </c:spPr>
          <c:marker>
            <c:symbol val="none"/>
          </c:marker>
          <c:val>
            <c:numRef>
              <c:f>Sheet1!$A$2:$F$2</c:f>
              <c:numCache>
                <c:formatCode>General</c:formatCode>
                <c:ptCount val="6"/>
                <c:pt idx="0">
                  <c:v>2</c:v>
                </c:pt>
                <c:pt idx="1">
                  <c:v>1.3</c:v>
                </c:pt>
                <c:pt idx="2">
                  <c:v>0.8</c:v>
                </c:pt>
                <c:pt idx="3">
                  <c:v>0.5</c:v>
                </c:pt>
                <c:pt idx="4">
                  <c:v>1</c:v>
                </c:pt>
                <c:pt idx="5">
                  <c:v>1.3</c:v>
                </c:pt>
              </c:numCache>
            </c:numRef>
          </c:val>
          <c:smooth val="0"/>
          <c:extLst>
            <c:ext xmlns:c16="http://schemas.microsoft.com/office/drawing/2014/chart" uri="{C3380CC4-5D6E-409C-BE32-E72D297353CC}">
              <c16:uniqueId val="{00000007-B59E-449A-9FC4-0B0C18284E10}"/>
            </c:ext>
          </c:extLst>
        </c:ser>
        <c:dLbls>
          <c:showLegendKey val="0"/>
          <c:showVal val="0"/>
          <c:showCatName val="0"/>
          <c:showSerName val="0"/>
          <c:showPercent val="0"/>
          <c:showBubbleSize val="0"/>
        </c:dLbls>
        <c:marker val="1"/>
        <c:smooth val="0"/>
        <c:axId val="2"/>
        <c:axId val="3"/>
      </c:lineChart>
      <c:catAx>
        <c:axId val="6653192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fi-FI"/>
          </a:p>
        </c:txPr>
        <c:crossAx val="66531920"/>
        <c:crosses val="min"/>
        <c:crossBetween val="between"/>
        <c:majorUnit val="1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3"/>
          <c:min val="0"/>
        </c:scaling>
        <c:delete val="0"/>
        <c:axPos val="r"/>
        <c:majorGridlines>
          <c:spPr>
            <a:ln>
              <a:noFill/>
            </a:ln>
          </c:spPr>
        </c:majorGridlines>
        <c:numFmt formatCode="General" sourceLinked="1"/>
        <c:majorTickMark val="none"/>
        <c:minorTickMark val="none"/>
        <c:tickLblPos val="none"/>
        <c:spPr>
          <a:ln w="9525" cmpd="sng" algn="ctr">
            <a:solidFill>
              <a:schemeClr val="bg1"/>
            </a:solidFill>
            <a:prstDash val="solid"/>
          </a:ln>
        </c:spPr>
        <c:crossAx val="2"/>
        <c:crosses val="max"/>
        <c:crossBetween val="between"/>
      </c:valAx>
    </c:plotArea>
    <c:plotVisOnly val="0"/>
    <c:dispBlanksAs val="gap"/>
    <c:showDLblsOverMax val="1"/>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932595245848257E-2"/>
          <c:y val="0.10194174757281553"/>
          <c:w val="0.96613480950830344"/>
          <c:h val="0.79611650485436891"/>
        </c:manualLayout>
      </c:layout>
      <c:barChart>
        <c:barDir val="col"/>
        <c:grouping val="stacked"/>
        <c:varyColors val="0"/>
        <c:ser>
          <c:idx val="0"/>
          <c:order val="0"/>
          <c:spPr>
            <a:solidFill>
              <a:srgbClr val="DFE5EF"/>
            </a:solidFill>
            <a:ln>
              <a:noFill/>
            </a:ln>
          </c:spPr>
          <c:invertIfNegative val="0"/>
          <c:dPt>
            <c:idx val="10"/>
            <c:invertIfNegative val="0"/>
            <c:bubble3D val="0"/>
            <c:spPr>
              <a:solidFill>
                <a:schemeClr val="accent1"/>
              </a:solidFill>
              <a:ln>
                <a:noFill/>
              </a:ln>
            </c:spPr>
            <c:extLst>
              <c:ext xmlns:c16="http://schemas.microsoft.com/office/drawing/2014/chart" uri="{C3380CC4-5D6E-409C-BE32-E72D297353CC}">
                <c16:uniqueId val="{00000000-3B0A-45F5-8C2E-DB8FF02A8461}"/>
              </c:ext>
            </c:extLst>
          </c:dPt>
          <c:dLbls>
            <c:dLbl>
              <c:idx val="0"/>
              <c:layout>
                <c:manualLayout>
                  <c:x val="0"/>
                  <c:y val="-0.39927184466019416"/>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B0A-45F5-8C2E-DB8FF02A8461}"/>
                </c:ext>
              </c:extLst>
            </c:dLbl>
            <c:dLbl>
              <c:idx val="1"/>
              <c:layout>
                <c:manualLayout>
                  <c:x val="0"/>
                  <c:y val="-0.39441747572815533"/>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3B0A-45F5-8C2E-DB8FF02A8461}"/>
                </c:ext>
              </c:extLst>
            </c:dLbl>
            <c:dLbl>
              <c:idx val="2"/>
              <c:layout>
                <c:manualLayout>
                  <c:x val="0"/>
                  <c:y val="-0.38349514563106796"/>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3B0A-45F5-8C2E-DB8FF02A8461}"/>
                </c:ext>
              </c:extLst>
            </c:dLbl>
            <c:dLbl>
              <c:idx val="3"/>
              <c:layout>
                <c:manualLayout>
                  <c:x val="0"/>
                  <c:y val="-0.37014563106796117"/>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3B0A-45F5-8C2E-DB8FF02A8461}"/>
                </c:ext>
              </c:extLst>
            </c:dLbl>
            <c:dLbl>
              <c:idx val="4"/>
              <c:layout>
                <c:manualLayout>
                  <c:x val="0"/>
                  <c:y val="-0.35315533980582525"/>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3B0A-45F5-8C2E-DB8FF02A8461}"/>
                </c:ext>
              </c:extLst>
            </c:dLbl>
            <c:dLbl>
              <c:idx val="5"/>
              <c:layout>
                <c:manualLayout>
                  <c:x val="0"/>
                  <c:y val="-0.30825242718446599"/>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3B0A-45F5-8C2E-DB8FF02A8461}"/>
                </c:ext>
              </c:extLst>
            </c:dLbl>
            <c:dLbl>
              <c:idx val="6"/>
              <c:layout>
                <c:manualLayout>
                  <c:x val="0"/>
                  <c:y val="-0.2803398058252427"/>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3B0A-45F5-8C2E-DB8FF02A8461}"/>
                </c:ext>
              </c:extLst>
            </c:dLbl>
            <c:dLbl>
              <c:idx val="7"/>
              <c:layout>
                <c:manualLayout>
                  <c:x val="0"/>
                  <c:y val="-0.24575242718446602"/>
                </c:manualLayout>
              </c:layout>
              <c:numFmt formatCode="#,##0;&quot;-&quot;#,##0" sourceLinked="0"/>
              <c:spPr>
                <a:noFill/>
                <a:ln>
                  <a:noFill/>
                </a:ln>
              </c:spPr>
              <c:txPr>
                <a:bodyPr wrap="none"/>
                <a:lstStyle/>
                <a:p>
                  <a:pPr>
                    <a:defRPr sz="12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3B0A-45F5-8C2E-DB8FF02A8461}"/>
                </c:ext>
              </c:extLst>
            </c:dLbl>
            <c:dLbl>
              <c:idx val="10"/>
              <c:layout>
                <c:manualLayout>
                  <c:x val="0"/>
                  <c:y val="-0.216626213592233"/>
                </c:manualLayout>
              </c:layout>
              <c:numFmt formatCode="#,##0;&quot;-&quot;#,##0" sourceLinked="0"/>
              <c:spPr>
                <a:noFill/>
                <a:ln>
                  <a:noFill/>
                </a:ln>
              </c:spPr>
              <c:txPr>
                <a:bodyPr wrap="none"/>
                <a:lstStyle/>
                <a:p>
                  <a:pPr>
                    <a:defRPr sz="12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B0A-45F5-8C2E-DB8FF02A846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Sheet1!$A$1:$K$1</c:f>
              <c:numCache>
                <c:formatCode>General</c:formatCode>
                <c:ptCount val="11"/>
                <c:pt idx="0">
                  <c:v>894</c:v>
                </c:pt>
                <c:pt idx="1">
                  <c:v>883</c:v>
                </c:pt>
                <c:pt idx="2">
                  <c:v>856</c:v>
                </c:pt>
                <c:pt idx="3">
                  <c:v>822</c:v>
                </c:pt>
                <c:pt idx="4">
                  <c:v>780</c:v>
                </c:pt>
                <c:pt idx="5">
                  <c:v>667</c:v>
                </c:pt>
                <c:pt idx="6">
                  <c:v>596</c:v>
                </c:pt>
                <c:pt idx="7">
                  <c:v>509</c:v>
                </c:pt>
                <c:pt idx="10">
                  <c:v>436</c:v>
                </c:pt>
              </c:numCache>
            </c:numRef>
          </c:val>
          <c:extLst>
            <c:ext xmlns:c16="http://schemas.microsoft.com/office/drawing/2014/chart" uri="{C3380CC4-5D6E-409C-BE32-E72D297353CC}">
              <c16:uniqueId val="{00000009-3B0A-45F5-8C2E-DB8FF02A8461}"/>
            </c:ext>
          </c:extLst>
        </c:ser>
        <c:dLbls>
          <c:showLegendKey val="0"/>
          <c:showVal val="0"/>
          <c:showCatName val="0"/>
          <c:showSerName val="0"/>
          <c:showPercent val="0"/>
          <c:showBubbleSize val="0"/>
        </c:dLbls>
        <c:gapWidth val="80"/>
        <c:overlap val="100"/>
        <c:axId val="867771615"/>
        <c:axId val="1"/>
      </c:barChart>
      <c:barChart>
        <c:barDir val="col"/>
        <c:grouping val="clustered"/>
        <c:varyColors val="0"/>
        <c:ser>
          <c:idx val="1"/>
          <c:order val="1"/>
          <c:invertIfNegative val="0"/>
          <c:extLst>
            <c:ext xmlns:c16="http://schemas.microsoft.com/office/drawing/2014/chart" uri="{C3380CC4-5D6E-409C-BE32-E72D297353CC}">
              <c16:uniqueId val="{0000000A-3B0A-45F5-8C2E-DB8FF02A8461}"/>
            </c:ext>
          </c:extLst>
        </c:ser>
        <c:dLbls>
          <c:showLegendKey val="0"/>
          <c:showVal val="0"/>
          <c:showCatName val="0"/>
          <c:showSerName val="0"/>
          <c:showPercent val="0"/>
          <c:showBubbleSize val="0"/>
        </c:dLbls>
        <c:gapWidth val="150"/>
        <c:axId val="2"/>
        <c:axId val="3"/>
      </c:barChart>
      <c:catAx>
        <c:axId val="86777161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fi-FI"/>
          </a:p>
        </c:txPr>
        <c:crossAx val="867771615"/>
        <c:crosses val="min"/>
        <c:crossBetween val="between"/>
        <c:majorUnit val="2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5"/>
          <c:min val="0"/>
        </c:scaling>
        <c:delete val="0"/>
        <c:axPos val="r"/>
        <c:majorGridlines>
          <c:spPr>
            <a:ln>
              <a:noFill/>
            </a:ln>
          </c:spPr>
        </c:majorGridlines>
        <c:majorTickMark val="none"/>
        <c:minorTickMark val="none"/>
        <c:tickLblPos val="none"/>
        <c:spPr>
          <a:ln w="9525" cmpd="sng" algn="ctr">
            <a:solidFill>
              <a:srgbClr val="FFFFFF"/>
            </a:solidFill>
            <a:prstDash val="solid"/>
          </a:ln>
        </c:spPr>
        <c:crossAx val="2"/>
        <c:crosses val="max"/>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9277369281045748E-2"/>
          <c:y val="3.4950670498084292E-2"/>
          <c:w val="0.85036070261437913"/>
          <c:h val="0.93265367383512543"/>
        </c:manualLayout>
      </c:layout>
      <c:pieChart>
        <c:varyColors val="1"/>
        <c:ser>
          <c:idx val="0"/>
          <c:order val="0"/>
          <c:tx>
            <c:strRef>
              <c:f>Sheet1!$B$1</c:f>
              <c:strCache>
                <c:ptCount val="1"/>
                <c:pt idx="0">
                  <c:v>Sales by Business Unit</c:v>
                </c:pt>
              </c:strCache>
            </c:strRef>
          </c:tx>
          <c:dPt>
            <c:idx val="0"/>
            <c:bubble3D val="0"/>
            <c:spPr>
              <a:solidFill>
                <a:schemeClr val="tx2"/>
              </a:solidFill>
              <a:ln w="19050">
                <a:solidFill>
                  <a:schemeClr val="lt1"/>
                </a:solidFill>
              </a:ln>
              <a:effectLst/>
            </c:spPr>
            <c:extLst>
              <c:ext xmlns:c16="http://schemas.microsoft.com/office/drawing/2014/chart" uri="{C3380CC4-5D6E-409C-BE32-E72D297353CC}">
                <c16:uniqueId val="{00000001-3297-480C-8E16-D1F4DBBC76E4}"/>
              </c:ext>
            </c:extLst>
          </c:dPt>
          <c:dPt>
            <c:idx val="1"/>
            <c:bubble3D val="0"/>
            <c:spPr>
              <a:solidFill>
                <a:schemeClr val="accent4">
                  <a:lumMod val="40000"/>
                  <a:lumOff val="60000"/>
                </a:schemeClr>
              </a:solidFill>
              <a:ln w="19050">
                <a:solidFill>
                  <a:schemeClr val="lt1"/>
                </a:solidFill>
              </a:ln>
              <a:effectLst/>
            </c:spPr>
            <c:extLst>
              <c:ext xmlns:c16="http://schemas.microsoft.com/office/drawing/2014/chart" uri="{C3380CC4-5D6E-409C-BE32-E72D297353CC}">
                <c16:uniqueId val="{00000003-3297-480C-8E16-D1F4DBBC76E4}"/>
              </c:ext>
            </c:extLst>
          </c:dPt>
          <c:dPt>
            <c:idx val="2"/>
            <c:bubble3D val="0"/>
            <c:spPr>
              <a:solidFill>
                <a:schemeClr val="bg2"/>
              </a:solidFill>
              <a:ln w="19050">
                <a:solidFill>
                  <a:schemeClr val="lt1"/>
                </a:solidFill>
              </a:ln>
              <a:effectLst/>
            </c:spPr>
            <c:extLst>
              <c:ext xmlns:c16="http://schemas.microsoft.com/office/drawing/2014/chart" uri="{C3380CC4-5D6E-409C-BE32-E72D297353CC}">
                <c16:uniqueId val="{00000005-3297-480C-8E16-D1F4DBBC76E4}"/>
              </c:ext>
            </c:extLst>
          </c:dPt>
          <c:dLbls>
            <c:delete val="1"/>
          </c:dLbls>
          <c:cat>
            <c:strRef>
              <c:f>Sheet1!$A$2:$A$4</c:f>
              <c:strCache>
                <c:ptCount val="3"/>
                <c:pt idx="0">
                  <c:v>Water Solutions</c:v>
                </c:pt>
                <c:pt idx="1">
                  <c:v>Packaging &amp; Hygiene Solutions</c:v>
                </c:pt>
                <c:pt idx="2">
                  <c:v>Fiber Essentials</c:v>
                </c:pt>
              </c:strCache>
            </c:strRef>
          </c:cat>
          <c:val>
            <c:numRef>
              <c:f>Sheet1!$B$2:$B$4</c:f>
              <c:numCache>
                <c:formatCode>0</c:formatCode>
                <c:ptCount val="3"/>
                <c:pt idx="0">
                  <c:v>1301</c:v>
                </c:pt>
                <c:pt idx="1">
                  <c:v>1059</c:v>
                </c:pt>
                <c:pt idx="2">
                  <c:v>588</c:v>
                </c:pt>
              </c:numCache>
            </c:numRef>
          </c:val>
          <c:extLst>
            <c:ext xmlns:c16="http://schemas.microsoft.com/office/drawing/2014/chart" uri="{C3380CC4-5D6E-409C-BE32-E72D297353CC}">
              <c16:uniqueId val="{00000006-3297-480C-8E16-D1F4DBBC76E4}"/>
            </c:ext>
          </c:extLst>
        </c:ser>
        <c:ser>
          <c:idx val="1"/>
          <c:order val="1"/>
          <c:tx>
            <c:strRef>
              <c:f>Sheet1!$C$1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8-3297-480C-8E16-D1F4DBBC76E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A-3297-480C-8E16-D1F4DBBC76E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C-3297-480C-8E16-D1F4DBBC76E4}"/>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i-FI"/>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Water Solutions</c:v>
                </c:pt>
                <c:pt idx="1">
                  <c:v>Packaging &amp; Hygiene Solutions</c:v>
                </c:pt>
                <c:pt idx="2">
                  <c:v>Fiber Essentials</c:v>
                </c:pt>
              </c:strCache>
            </c:strRef>
          </c:cat>
          <c:val>
            <c:numRef>
              <c:f>Sheet1!$C$2:$C$4</c:f>
              <c:numCache>
                <c:formatCode>0%</c:formatCode>
                <c:ptCount val="3"/>
                <c:pt idx="0">
                  <c:v>0.44131614654002715</c:v>
                </c:pt>
                <c:pt idx="1">
                  <c:v>0.35922659430122117</c:v>
                </c:pt>
                <c:pt idx="2">
                  <c:v>0.1994572591587517</c:v>
                </c:pt>
              </c:numCache>
            </c:numRef>
          </c:val>
          <c:extLst>
            <c:ext xmlns:c16="http://schemas.microsoft.com/office/drawing/2014/chart" uri="{C3380CC4-5D6E-409C-BE32-E72D297353CC}">
              <c16:uniqueId val="{0000000D-3297-480C-8E16-D1F4DBBC76E4}"/>
            </c:ext>
          </c:extLst>
        </c:ser>
        <c:dLbls>
          <c:dLblPos val="outEnd"/>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fi-FI"/>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4622030237581E-2"/>
          <c:y val="2.0959290608625555E-2"/>
          <c:w val="0.95507559395248376"/>
          <c:h val="0.95808141878274888"/>
        </c:manualLayout>
      </c:layout>
      <c:barChart>
        <c:barDir val="col"/>
        <c:grouping val="stacked"/>
        <c:varyColors val="0"/>
        <c:ser>
          <c:idx val="0"/>
          <c:order val="0"/>
          <c:spPr>
            <a:solidFill>
              <a:srgbClr val="DFE5EF"/>
            </a:solidFill>
            <a:ln>
              <a:noFill/>
            </a:ln>
          </c:spPr>
          <c:invertIfNegative val="0"/>
          <c:dPt>
            <c:idx val="7"/>
            <c:invertIfNegative val="0"/>
            <c:bubble3D val="0"/>
            <c:spPr>
              <a:solidFill>
                <a:schemeClr val="accent1"/>
              </a:solidFill>
              <a:ln>
                <a:noFill/>
              </a:ln>
            </c:spPr>
            <c:extLst>
              <c:ext xmlns:c16="http://schemas.microsoft.com/office/drawing/2014/chart" uri="{C3380CC4-5D6E-409C-BE32-E72D297353CC}">
                <c16:uniqueId val="{00000000-6C5A-4DBF-8183-46A511C9AEB3}"/>
              </c:ext>
            </c:extLst>
          </c:dPt>
          <c:val>
            <c:numRef>
              <c:f>Sheet1!$A$1:$H$1</c:f>
              <c:numCache>
                <c:formatCode>General</c:formatCode>
                <c:ptCount val="8"/>
                <c:pt idx="0">
                  <c:v>2337</c:v>
                </c:pt>
                <c:pt idx="1">
                  <c:v>2177</c:v>
                </c:pt>
                <c:pt idx="2">
                  <c:v>1863</c:v>
                </c:pt>
                <c:pt idx="3">
                  <c:v>1881</c:v>
                </c:pt>
                <c:pt idx="4">
                  <c:v>1731</c:v>
                </c:pt>
                <c:pt idx="7">
                  <c:v>1578</c:v>
                </c:pt>
              </c:numCache>
            </c:numRef>
          </c:val>
          <c:extLst>
            <c:ext xmlns:c16="http://schemas.microsoft.com/office/drawing/2014/chart" uri="{C3380CC4-5D6E-409C-BE32-E72D297353CC}">
              <c16:uniqueId val="{00000001-6C5A-4DBF-8183-46A511C9AEB3}"/>
            </c:ext>
          </c:extLst>
        </c:ser>
        <c:dLbls>
          <c:showLegendKey val="0"/>
          <c:showVal val="0"/>
          <c:showCatName val="0"/>
          <c:showSerName val="0"/>
          <c:showPercent val="0"/>
          <c:showBubbleSize val="0"/>
        </c:dLbls>
        <c:gapWidth val="50"/>
        <c:overlap val="100"/>
        <c:axId val="867799935"/>
        <c:axId val="1"/>
      </c:barChart>
      <c:barChart>
        <c:barDir val="col"/>
        <c:grouping val="clustered"/>
        <c:varyColors val="0"/>
        <c:ser>
          <c:idx val="1"/>
          <c:order val="1"/>
          <c:invertIfNegative val="0"/>
          <c:extLst>
            <c:ext xmlns:c16="http://schemas.microsoft.com/office/drawing/2014/chart" uri="{C3380CC4-5D6E-409C-BE32-E72D297353CC}">
              <c16:uniqueId val="{00000002-6C5A-4DBF-8183-46A511C9AEB3}"/>
            </c:ext>
          </c:extLst>
        </c:ser>
        <c:dLbls>
          <c:showLegendKey val="0"/>
          <c:showVal val="0"/>
          <c:showCatName val="0"/>
          <c:showSerName val="0"/>
          <c:showPercent val="0"/>
          <c:showBubbleSize val="0"/>
        </c:dLbls>
        <c:gapWidth val="150"/>
        <c:axId val="2"/>
        <c:axId val="3"/>
      </c:barChart>
      <c:catAx>
        <c:axId val="86779993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fi-FI"/>
          </a:p>
        </c:txPr>
        <c:crossAx val="867799935"/>
        <c:crosses val="min"/>
        <c:crossBetween val="between"/>
        <c:majorUnit val="5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50"/>
          <c:min val="-20"/>
        </c:scaling>
        <c:delete val="0"/>
        <c:axPos val="r"/>
        <c:majorGridlines>
          <c:spPr>
            <a:ln>
              <a:noFill/>
            </a:ln>
          </c:spPr>
        </c:majorGridlines>
        <c:majorTickMark val="none"/>
        <c:minorTickMark val="none"/>
        <c:tickLblPos val="none"/>
        <c:spPr>
          <a:ln w="9525" cmpd="sng" algn="ctr">
            <a:solidFill>
              <a:srgbClr val="FFFFFF"/>
            </a:solidFill>
            <a:prstDash val="solid"/>
          </a:ln>
        </c:spPr>
        <c:crossAx val="2"/>
        <c:crosses val="max"/>
        <c:crossBetween val="between"/>
      </c:valAx>
    </c:plotArea>
    <c:plotVisOnly val="0"/>
    <c:dispBlanksAs val="gap"/>
    <c:showDLblsOverMax val="1"/>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669517820339573"/>
          <c:y val="0"/>
          <c:w val="0.53481673851171296"/>
          <c:h val="1"/>
        </c:manualLayout>
      </c:layout>
      <c:doughnutChart>
        <c:varyColors val="1"/>
        <c:ser>
          <c:idx val="0"/>
          <c:order val="0"/>
          <c:tx>
            <c:strRef>
              <c:f>Sheet1!$B$1</c:f>
              <c:strCache>
                <c:ptCount val="1"/>
                <c:pt idx="0">
                  <c:v>Sales</c:v>
                </c:pt>
              </c:strCache>
            </c:strRef>
          </c:tx>
          <c:spPr>
            <a:solidFill>
              <a:schemeClr val="accent1"/>
            </a:solidFill>
            <a:ln w="6350">
              <a:solidFill>
                <a:schemeClr val="bg1"/>
              </a:solidFill>
            </a:ln>
          </c:spPr>
          <c:dPt>
            <c:idx val="0"/>
            <c:bubble3D val="0"/>
            <c:spPr>
              <a:solidFill>
                <a:srgbClr val="BED7D7"/>
              </a:solidFill>
              <a:ln w="6350">
                <a:solidFill>
                  <a:schemeClr val="bg1"/>
                </a:solidFill>
              </a:ln>
            </c:spPr>
            <c:extLst>
              <c:ext xmlns:c16="http://schemas.microsoft.com/office/drawing/2014/chart" uri="{C3380CC4-5D6E-409C-BE32-E72D297353CC}">
                <c16:uniqueId val="{00000001-296F-4EBE-94AA-FCD124A6BBA5}"/>
              </c:ext>
            </c:extLst>
          </c:dPt>
          <c:dPt>
            <c:idx val="1"/>
            <c:bubble3D val="0"/>
            <c:extLst>
              <c:ext xmlns:c16="http://schemas.microsoft.com/office/drawing/2014/chart" uri="{C3380CC4-5D6E-409C-BE32-E72D297353CC}">
                <c16:uniqueId val="{00000002-296F-4EBE-94AA-FCD124A6BBA5}"/>
              </c:ext>
            </c:extLst>
          </c:dPt>
          <c:dPt>
            <c:idx val="2"/>
            <c:bubble3D val="0"/>
            <c:spPr>
              <a:solidFill>
                <a:srgbClr val="7D7878"/>
              </a:solidFill>
              <a:ln w="6350">
                <a:solidFill>
                  <a:schemeClr val="bg1"/>
                </a:solidFill>
              </a:ln>
            </c:spPr>
            <c:extLst>
              <c:ext xmlns:c16="http://schemas.microsoft.com/office/drawing/2014/chart" uri="{C3380CC4-5D6E-409C-BE32-E72D297353CC}">
                <c16:uniqueId val="{00000004-296F-4EBE-94AA-FCD124A6BBA5}"/>
              </c:ext>
            </c:extLst>
          </c:dPt>
          <c:dPt>
            <c:idx val="3"/>
            <c:bubble3D val="0"/>
            <c:spPr>
              <a:solidFill>
                <a:srgbClr val="69BE5A"/>
              </a:solidFill>
              <a:ln w="6350">
                <a:solidFill>
                  <a:schemeClr val="bg1"/>
                </a:solidFill>
              </a:ln>
            </c:spPr>
            <c:extLst>
              <c:ext xmlns:c16="http://schemas.microsoft.com/office/drawing/2014/chart" uri="{C3380CC4-5D6E-409C-BE32-E72D297353CC}">
                <c16:uniqueId val="{00000006-296F-4EBE-94AA-FCD124A6BBA5}"/>
              </c:ext>
            </c:extLst>
          </c:dPt>
          <c:dPt>
            <c:idx val="4"/>
            <c:bubble3D val="0"/>
            <c:spPr>
              <a:solidFill>
                <a:schemeClr val="accent5"/>
              </a:solidFill>
              <a:ln w="6350">
                <a:solidFill>
                  <a:schemeClr val="bg1"/>
                </a:solidFill>
              </a:ln>
            </c:spPr>
            <c:extLst>
              <c:ext xmlns:c16="http://schemas.microsoft.com/office/drawing/2014/chart" uri="{C3380CC4-5D6E-409C-BE32-E72D297353CC}">
                <c16:uniqueId val="{00000008-296F-4EBE-94AA-FCD124A6BBA5}"/>
              </c:ext>
            </c:extLst>
          </c:dPt>
          <c:cat>
            <c:strRef>
              <c:f>Sheet1!$A$2:$A$4</c:f>
              <c:strCache>
                <c:ptCount val="3"/>
                <c:pt idx="0">
                  <c:v>Coagulants</c:v>
                </c:pt>
                <c:pt idx="1">
                  <c:v>Polymers</c:v>
                </c:pt>
                <c:pt idx="2">
                  <c:v>Other</c:v>
                </c:pt>
              </c:strCache>
            </c:strRef>
          </c:cat>
          <c:val>
            <c:numRef>
              <c:f>Sheet1!$B$2:$B$4</c:f>
              <c:numCache>
                <c:formatCode>General</c:formatCode>
                <c:ptCount val="3"/>
                <c:pt idx="0">
                  <c:v>62</c:v>
                </c:pt>
                <c:pt idx="1">
                  <c:v>23</c:v>
                </c:pt>
                <c:pt idx="2">
                  <c:v>15</c:v>
                </c:pt>
              </c:numCache>
            </c:numRef>
          </c:val>
          <c:extLst>
            <c:ext xmlns:c16="http://schemas.microsoft.com/office/drawing/2014/chart" uri="{C3380CC4-5D6E-409C-BE32-E72D297353CC}">
              <c16:uniqueId val="{00000009-296F-4EBE-94AA-FCD124A6BBA5}"/>
            </c:ext>
          </c:extLst>
        </c:ser>
        <c:dLbls>
          <c:showLegendKey val="0"/>
          <c:showVal val="0"/>
          <c:showCatName val="0"/>
          <c:showSerName val="0"/>
          <c:showPercent val="0"/>
          <c:showBubbleSize val="0"/>
          <c:showLeaderLines val="1"/>
        </c:dLbls>
        <c:firstSliceAng val="0"/>
        <c:holeSize val="75"/>
      </c:doughnutChart>
    </c:plotArea>
    <c:plotVisOnly val="1"/>
    <c:dispBlanksAs val="gap"/>
    <c:showDLblsOverMax val="0"/>
  </c:chart>
  <c:spPr>
    <a:noFill/>
    <a:ln w="9525">
      <a:noFill/>
    </a:ln>
  </c:spPr>
  <c:txPr>
    <a:bodyPr/>
    <a:lstStyle/>
    <a:p>
      <a:pPr>
        <a:defRPr sz="18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8350910834132309E-3"/>
          <c:y val="0.14240382135608803"/>
          <c:w val="0.91562799616490886"/>
          <c:h val="0.71519235728782393"/>
        </c:manualLayout>
      </c:layout>
      <c:barChart>
        <c:barDir val="bar"/>
        <c:grouping val="percentStacked"/>
        <c:varyColors val="0"/>
        <c:ser>
          <c:idx val="0"/>
          <c:order val="0"/>
          <c:tx>
            <c:strRef>
              <c:f>Sheet1!$B$1</c:f>
              <c:strCache>
                <c:ptCount val="1"/>
                <c:pt idx="0">
                  <c:v>Sales</c:v>
                </c:pt>
              </c:strCache>
            </c:strRef>
          </c:tx>
          <c:spPr>
            <a:solidFill>
              <a:srgbClr val="96BEF0"/>
            </a:solidFill>
          </c:spPr>
          <c:invertIfNegative val="0"/>
          <c:dPt>
            <c:idx val="0"/>
            <c:invertIfNegative val="0"/>
            <c:bubble3D val="0"/>
            <c:extLst>
              <c:ext xmlns:c16="http://schemas.microsoft.com/office/drawing/2014/chart" uri="{C3380CC4-5D6E-409C-BE32-E72D297353CC}">
                <c16:uniqueId val="{00000000-26EC-4499-941D-61B05CE2390B}"/>
              </c:ext>
            </c:extLst>
          </c:dPt>
          <c:dPt>
            <c:idx val="1"/>
            <c:invertIfNegative val="0"/>
            <c:bubble3D val="0"/>
            <c:extLst>
              <c:ext xmlns:c16="http://schemas.microsoft.com/office/drawing/2014/chart" uri="{C3380CC4-5D6E-409C-BE32-E72D297353CC}">
                <c16:uniqueId val="{00000001-26EC-4499-941D-61B05CE2390B}"/>
              </c:ext>
            </c:extLst>
          </c:dPt>
          <c:dPt>
            <c:idx val="2"/>
            <c:invertIfNegative val="0"/>
            <c:bubble3D val="0"/>
            <c:extLst>
              <c:ext xmlns:c16="http://schemas.microsoft.com/office/drawing/2014/chart" uri="{C3380CC4-5D6E-409C-BE32-E72D297353CC}">
                <c16:uniqueId val="{00000002-26EC-4499-941D-61B05CE2390B}"/>
              </c:ext>
            </c:extLst>
          </c:dPt>
          <c:cat>
            <c:strRef>
              <c:f>Sheet1!$A$2</c:f>
              <c:strCache>
                <c:ptCount val="1"/>
                <c:pt idx="0">
                  <c:v>1st Qtr</c:v>
                </c:pt>
              </c:strCache>
            </c:strRef>
          </c:cat>
          <c:val>
            <c:numRef>
              <c:f>Sheet1!$B$2</c:f>
              <c:numCache>
                <c:formatCode>General</c:formatCode>
                <c:ptCount val="1"/>
                <c:pt idx="0">
                  <c:v>58</c:v>
                </c:pt>
              </c:numCache>
            </c:numRef>
          </c:val>
          <c:extLst>
            <c:ext xmlns:c16="http://schemas.microsoft.com/office/drawing/2014/chart" uri="{C3380CC4-5D6E-409C-BE32-E72D297353CC}">
              <c16:uniqueId val="{00000003-26EC-4499-941D-61B05CE2390B}"/>
            </c:ext>
          </c:extLst>
        </c:ser>
        <c:ser>
          <c:idx val="1"/>
          <c:order val="1"/>
          <c:tx>
            <c:strRef>
              <c:f>Sheet1!$C$1</c:f>
              <c:strCache>
                <c:ptCount val="1"/>
                <c:pt idx="0">
                  <c:v>Column1</c:v>
                </c:pt>
              </c:strCache>
            </c:strRef>
          </c:tx>
          <c:spPr>
            <a:solidFill>
              <a:srgbClr val="7F7F7F"/>
            </a:solidFill>
          </c:spPr>
          <c:invertIfNegative val="0"/>
          <c:dPt>
            <c:idx val="0"/>
            <c:invertIfNegative val="0"/>
            <c:bubble3D val="0"/>
            <c:extLst>
              <c:ext xmlns:c16="http://schemas.microsoft.com/office/drawing/2014/chart" uri="{C3380CC4-5D6E-409C-BE32-E72D297353CC}">
                <c16:uniqueId val="{00000004-26EC-4499-941D-61B05CE2390B}"/>
              </c:ext>
            </c:extLst>
          </c:dPt>
          <c:cat>
            <c:strRef>
              <c:f>Sheet1!$A$2</c:f>
              <c:strCache>
                <c:ptCount val="1"/>
                <c:pt idx="0">
                  <c:v>1st Qtr</c:v>
                </c:pt>
              </c:strCache>
            </c:strRef>
          </c:cat>
          <c:val>
            <c:numRef>
              <c:f>Sheet1!$C$2</c:f>
              <c:numCache>
                <c:formatCode>General</c:formatCode>
                <c:ptCount val="1"/>
                <c:pt idx="0">
                  <c:v>41</c:v>
                </c:pt>
              </c:numCache>
            </c:numRef>
          </c:val>
          <c:extLst>
            <c:ext xmlns:c16="http://schemas.microsoft.com/office/drawing/2014/chart" uri="{C3380CC4-5D6E-409C-BE32-E72D297353CC}">
              <c16:uniqueId val="{00000005-26EC-4499-941D-61B05CE2390B}"/>
            </c:ext>
          </c:extLst>
        </c:ser>
        <c:ser>
          <c:idx val="2"/>
          <c:order val="2"/>
          <c:tx>
            <c:strRef>
              <c:f>Sheet1!$D$1</c:f>
              <c:strCache>
                <c:ptCount val="1"/>
                <c:pt idx="0">
                  <c:v>Column2</c:v>
                </c:pt>
              </c:strCache>
            </c:strRef>
          </c:tx>
          <c:spPr>
            <a:solidFill>
              <a:srgbClr val="BED7D7"/>
            </a:solidFill>
          </c:spPr>
          <c:invertIfNegative val="0"/>
          <c:dPt>
            <c:idx val="0"/>
            <c:invertIfNegative val="0"/>
            <c:bubble3D val="0"/>
            <c:extLst>
              <c:ext xmlns:c16="http://schemas.microsoft.com/office/drawing/2014/chart" uri="{C3380CC4-5D6E-409C-BE32-E72D297353CC}">
                <c16:uniqueId val="{00000006-26EC-4499-941D-61B05CE2390B}"/>
              </c:ext>
            </c:extLst>
          </c:dPt>
          <c:cat>
            <c:strRef>
              <c:f>Sheet1!$A$2</c:f>
              <c:strCache>
                <c:ptCount val="1"/>
                <c:pt idx="0">
                  <c:v>1st Qtr</c:v>
                </c:pt>
              </c:strCache>
            </c:strRef>
          </c:cat>
          <c:val>
            <c:numRef>
              <c:f>Sheet1!$D$2</c:f>
              <c:numCache>
                <c:formatCode>General</c:formatCode>
                <c:ptCount val="1"/>
                <c:pt idx="0">
                  <c:v>1</c:v>
                </c:pt>
              </c:numCache>
            </c:numRef>
          </c:val>
          <c:extLst>
            <c:ext xmlns:c16="http://schemas.microsoft.com/office/drawing/2014/chart" uri="{C3380CC4-5D6E-409C-BE32-E72D297353CC}">
              <c16:uniqueId val="{00000007-26EC-4499-941D-61B05CE2390B}"/>
            </c:ext>
          </c:extLst>
        </c:ser>
        <c:dLbls>
          <c:showLegendKey val="0"/>
          <c:showVal val="0"/>
          <c:showCatName val="0"/>
          <c:showSerName val="0"/>
          <c:showPercent val="0"/>
          <c:showBubbleSize val="0"/>
        </c:dLbls>
        <c:gapWidth val="200"/>
        <c:overlap val="-20"/>
        <c:axId val="725673600"/>
        <c:axId val="725673208"/>
      </c:barChart>
      <c:valAx>
        <c:axId val="725673208"/>
        <c:scaling>
          <c:orientation val="minMax"/>
        </c:scaling>
        <c:delete val="1"/>
        <c:axPos val="b"/>
        <c:numFmt formatCode="0%" sourceLinked="1"/>
        <c:majorTickMark val="out"/>
        <c:minorTickMark val="none"/>
        <c:tickLblPos val="nextTo"/>
        <c:crossAx val="725673600"/>
        <c:crosses val="autoZero"/>
        <c:crossBetween val="between"/>
      </c:valAx>
      <c:catAx>
        <c:axId val="725673600"/>
        <c:scaling>
          <c:orientation val="minMax"/>
        </c:scaling>
        <c:delete val="1"/>
        <c:axPos val="l"/>
        <c:numFmt formatCode="General" sourceLinked="0"/>
        <c:majorTickMark val="out"/>
        <c:minorTickMark val="none"/>
        <c:tickLblPos val="nextTo"/>
        <c:crossAx val="725673208"/>
        <c:crosses val="autoZero"/>
        <c:auto val="1"/>
        <c:lblAlgn val="ctr"/>
        <c:lblOffset val="100"/>
        <c:noMultiLvlLbl val="0"/>
      </c:catAx>
    </c:plotArea>
    <c:plotVisOnly val="1"/>
    <c:dispBlanksAs val="gap"/>
    <c:showDLblsOverMax val="0"/>
  </c:chart>
  <c:txPr>
    <a:bodyPr/>
    <a:lstStyle/>
    <a:p>
      <a:pPr>
        <a:defRPr sz="18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9680365296803651E-2"/>
          <c:y val="5.3941908713692949E-2"/>
          <c:w val="0.94063926940639264"/>
          <c:h val="0.89211618257261416"/>
        </c:manualLayout>
      </c:layout>
      <c:barChart>
        <c:barDir val="col"/>
        <c:grouping val="stacked"/>
        <c:varyColors val="0"/>
        <c:ser>
          <c:idx val="0"/>
          <c:order val="0"/>
          <c:spPr>
            <a:solidFill>
              <a:schemeClr val="accent1"/>
            </a:solidFill>
            <a:ln>
              <a:noFill/>
            </a:ln>
          </c:spPr>
          <c:invertIfNegative val="0"/>
          <c:dPt>
            <c:idx val="5"/>
            <c:invertIfNegative val="0"/>
            <c:bubble3D val="0"/>
            <c:spPr>
              <a:solidFill>
                <a:schemeClr val="accent4"/>
              </a:solidFill>
              <a:ln>
                <a:noFill/>
              </a:ln>
            </c:spPr>
            <c:extLst>
              <c:ext xmlns:c16="http://schemas.microsoft.com/office/drawing/2014/chart" uri="{C3380CC4-5D6E-409C-BE32-E72D297353CC}">
                <c16:uniqueId val="{00000000-B88A-4706-97AB-C2D40FF00A3C}"/>
              </c:ext>
            </c:extLst>
          </c:dPt>
          <c:val>
            <c:numRef>
              <c:f>Sheet1!$A$1:$F$1</c:f>
              <c:numCache>
                <c:formatCode>General</c:formatCode>
                <c:ptCount val="6"/>
                <c:pt idx="0">
                  <c:v>1115</c:v>
                </c:pt>
                <c:pt idx="1">
                  <c:v>1542</c:v>
                </c:pt>
                <c:pt idx="2">
                  <c:v>1636</c:v>
                </c:pt>
                <c:pt idx="3">
                  <c:v>1257</c:v>
                </c:pt>
                <c:pt idx="4">
                  <c:v>1222</c:v>
                </c:pt>
                <c:pt idx="5">
                  <c:v>1236</c:v>
                </c:pt>
              </c:numCache>
            </c:numRef>
          </c:val>
          <c:extLst>
            <c:ext xmlns:c16="http://schemas.microsoft.com/office/drawing/2014/chart" uri="{C3380CC4-5D6E-409C-BE32-E72D297353CC}">
              <c16:uniqueId val="{00000001-B88A-4706-97AB-C2D40FF00A3C}"/>
            </c:ext>
          </c:extLst>
        </c:ser>
        <c:dLbls>
          <c:showLegendKey val="0"/>
          <c:showVal val="0"/>
          <c:showCatName val="0"/>
          <c:showSerName val="0"/>
          <c:showPercent val="0"/>
          <c:showBubbleSize val="0"/>
        </c:dLbls>
        <c:gapWidth val="80"/>
        <c:overlap val="100"/>
        <c:axId val="386590799"/>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2-B88A-4706-97AB-C2D40FF00A3C}"/>
              </c:ext>
            </c:extLst>
          </c:dPt>
          <c:dPt>
            <c:idx val="1"/>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3-B88A-4706-97AB-C2D40FF00A3C}"/>
              </c:ext>
            </c:extLst>
          </c:dPt>
          <c:dPt>
            <c:idx val="2"/>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B88A-4706-97AB-C2D40FF00A3C}"/>
              </c:ext>
            </c:extLst>
          </c:dPt>
          <c:dPt>
            <c:idx val="3"/>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B88A-4706-97AB-C2D40FF00A3C}"/>
              </c:ext>
            </c:extLst>
          </c:dPt>
          <c:dPt>
            <c:idx val="4"/>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B88A-4706-97AB-C2D40FF00A3C}"/>
              </c:ext>
            </c:extLst>
          </c:dPt>
          <c:dPt>
            <c:idx val="5"/>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B88A-4706-97AB-C2D40FF00A3C}"/>
              </c:ext>
            </c:extLst>
          </c:dPt>
          <c:val>
            <c:numRef>
              <c:f>Sheet1!$A$2:$F$2</c:f>
              <c:numCache>
                <c:formatCode>General</c:formatCode>
                <c:ptCount val="6"/>
                <c:pt idx="0">
                  <c:v>16.2</c:v>
                </c:pt>
                <c:pt idx="1">
                  <c:v>14.499999999999998</c:v>
                </c:pt>
                <c:pt idx="2">
                  <c:v>20.5</c:v>
                </c:pt>
                <c:pt idx="3">
                  <c:v>22.2</c:v>
                </c:pt>
                <c:pt idx="4">
                  <c:v>21.5</c:v>
                </c:pt>
                <c:pt idx="5">
                  <c:v>19.400000000000002</c:v>
                </c:pt>
              </c:numCache>
            </c:numRef>
          </c:val>
          <c:smooth val="0"/>
          <c:extLst>
            <c:ext xmlns:c16="http://schemas.microsoft.com/office/drawing/2014/chart" uri="{C3380CC4-5D6E-409C-BE32-E72D297353CC}">
              <c16:uniqueId val="{00000008-B88A-4706-97AB-C2D40FF00A3C}"/>
            </c:ext>
          </c:extLst>
        </c:ser>
        <c:dLbls>
          <c:showLegendKey val="0"/>
          <c:showVal val="0"/>
          <c:showCatName val="0"/>
          <c:showSerName val="0"/>
          <c:showPercent val="0"/>
          <c:showBubbleSize val="0"/>
        </c:dLbls>
        <c:marker val="1"/>
        <c:smooth val="0"/>
        <c:axId val="2"/>
        <c:axId val="3"/>
      </c:lineChart>
      <c:catAx>
        <c:axId val="38659079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800" kern="1200">
                <a:latin typeface="+mn-lt"/>
                <a:ea typeface="+mn-ea"/>
                <a:cs typeface="+mn-cs"/>
              </a:defRPr>
            </a:pPr>
            <a:endParaRPr lang="fi-FI"/>
          </a:p>
        </c:txPr>
        <c:crossAx val="386590799"/>
        <c:crosses val="min"/>
        <c:crossBetween val="between"/>
        <c:majorUnit val="2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25"/>
          <c:min val="0"/>
        </c:scaling>
        <c:delete val="0"/>
        <c:axPos val="r"/>
        <c:majorGridlines>
          <c:spPr>
            <a:ln>
              <a:noFill/>
            </a:ln>
          </c:spPr>
        </c:majorGridlines>
        <c:numFmt formatCode="General" sourceLinked="1"/>
        <c:majorTickMark val="out"/>
        <c:minorTickMark val="none"/>
        <c:tickLblPos val="none"/>
        <c:spPr>
          <a:ln w="9525" cmpd="sng" algn="ctr">
            <a:solidFill>
              <a:schemeClr val="bg1"/>
            </a:solidFill>
            <a:prstDash val="solid"/>
          </a:ln>
        </c:spPr>
        <c:txPr>
          <a:bodyPr wrap="none"/>
          <a:lstStyle/>
          <a:p>
            <a:pPr>
              <a:defRPr sz="1400" kern="1200">
                <a:latin typeface="+mn-lt"/>
                <a:ea typeface="+mn-ea"/>
                <a:cs typeface="+mn-cs"/>
              </a:defRPr>
            </a:pPr>
            <a:endParaRPr lang="fi-FI"/>
          </a:p>
        </c:txPr>
        <c:crossAx val="2"/>
        <c:crosses val="max"/>
        <c:crossBetween val="between"/>
        <c:majorUnit val="5"/>
      </c:valAx>
    </c:plotArea>
    <c:plotVisOnly val="0"/>
    <c:dispBlanksAs val="gap"/>
    <c:showDLblsOverMax val="1"/>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Sales</c:v>
                </c:pt>
              </c:strCache>
            </c:strRef>
          </c:tx>
          <c:spPr>
            <a:solidFill>
              <a:schemeClr val="accent1"/>
            </a:solidFill>
            <a:ln>
              <a:noFill/>
            </a:ln>
            <a:effectLst/>
          </c:spPr>
          <c:invertIfNegative val="0"/>
          <c:dPt>
            <c:idx val="0"/>
            <c:invertIfNegative val="0"/>
            <c:bubble3D val="0"/>
            <c:extLst>
              <c:ext xmlns:c16="http://schemas.microsoft.com/office/drawing/2014/chart" uri="{C3380CC4-5D6E-409C-BE32-E72D297353CC}">
                <c16:uniqueId val="{00000000-C4E0-48C8-995B-7B9DBBA5C30C}"/>
              </c:ext>
            </c:extLst>
          </c:dPt>
          <c:dPt>
            <c:idx val="1"/>
            <c:invertIfNegative val="0"/>
            <c:bubble3D val="0"/>
            <c:extLst>
              <c:ext xmlns:c16="http://schemas.microsoft.com/office/drawing/2014/chart" uri="{C3380CC4-5D6E-409C-BE32-E72D297353CC}">
                <c16:uniqueId val="{00000001-C4E0-48C8-995B-7B9DBBA5C30C}"/>
              </c:ext>
            </c:extLst>
          </c:dPt>
          <c:dPt>
            <c:idx val="2"/>
            <c:invertIfNegative val="0"/>
            <c:bubble3D val="0"/>
            <c:extLst>
              <c:ext xmlns:c16="http://schemas.microsoft.com/office/drawing/2014/chart" uri="{C3380CC4-5D6E-409C-BE32-E72D297353CC}">
                <c16:uniqueId val="{00000002-C4E0-48C8-995B-7B9DBBA5C30C}"/>
              </c:ext>
            </c:extLst>
          </c:dPt>
          <c:cat>
            <c:strRef>
              <c:f>Sheet1!$A$2</c:f>
              <c:strCache>
                <c:ptCount val="1"/>
                <c:pt idx="0">
                  <c:v>1st Qtr</c:v>
                </c:pt>
              </c:strCache>
            </c:strRef>
          </c:cat>
          <c:val>
            <c:numRef>
              <c:f>Sheet1!$B$2</c:f>
              <c:numCache>
                <c:formatCode>General</c:formatCode>
                <c:ptCount val="1"/>
                <c:pt idx="0">
                  <c:v>51</c:v>
                </c:pt>
              </c:numCache>
            </c:numRef>
          </c:val>
          <c:extLst>
            <c:ext xmlns:c16="http://schemas.microsoft.com/office/drawing/2014/chart" uri="{C3380CC4-5D6E-409C-BE32-E72D297353CC}">
              <c16:uniqueId val="{00000003-C4E0-48C8-995B-7B9DBBA5C30C}"/>
            </c:ext>
          </c:extLst>
        </c:ser>
        <c:ser>
          <c:idx val="1"/>
          <c:order val="1"/>
          <c:tx>
            <c:strRef>
              <c:f>Sheet1!$C$1</c:f>
              <c:strCache>
                <c:ptCount val="1"/>
                <c:pt idx="0">
                  <c:v>Column1</c:v>
                </c:pt>
              </c:strCache>
            </c:strRef>
          </c:tx>
          <c:spPr>
            <a:solidFill>
              <a:schemeClr val="accent2"/>
            </a:solidFill>
            <a:ln>
              <a:noFill/>
            </a:ln>
            <a:effectLst/>
          </c:spPr>
          <c:invertIfNegative val="0"/>
          <c:dPt>
            <c:idx val="0"/>
            <c:invertIfNegative val="0"/>
            <c:bubble3D val="0"/>
            <c:spPr>
              <a:solidFill>
                <a:srgbClr val="7D7878"/>
              </a:solidFill>
              <a:ln>
                <a:noFill/>
              </a:ln>
              <a:effectLst/>
            </c:spPr>
            <c:extLst>
              <c:ext xmlns:c16="http://schemas.microsoft.com/office/drawing/2014/chart" uri="{C3380CC4-5D6E-409C-BE32-E72D297353CC}">
                <c16:uniqueId val="{00000005-C4E0-48C8-995B-7B9DBBA5C30C}"/>
              </c:ext>
            </c:extLst>
          </c:dPt>
          <c:cat>
            <c:strRef>
              <c:f>Sheet1!$A$2</c:f>
              <c:strCache>
                <c:ptCount val="1"/>
                <c:pt idx="0">
                  <c:v>1st Qtr</c:v>
                </c:pt>
              </c:strCache>
            </c:strRef>
          </c:cat>
          <c:val>
            <c:numRef>
              <c:f>Sheet1!$C$2</c:f>
              <c:numCache>
                <c:formatCode>General</c:formatCode>
                <c:ptCount val="1"/>
                <c:pt idx="0">
                  <c:v>26</c:v>
                </c:pt>
              </c:numCache>
            </c:numRef>
          </c:val>
          <c:extLst>
            <c:ext xmlns:c16="http://schemas.microsoft.com/office/drawing/2014/chart" uri="{C3380CC4-5D6E-409C-BE32-E72D297353CC}">
              <c16:uniqueId val="{00000006-C4E0-48C8-995B-7B9DBBA5C30C}"/>
            </c:ext>
          </c:extLst>
        </c:ser>
        <c:ser>
          <c:idx val="2"/>
          <c:order val="2"/>
          <c:tx>
            <c:strRef>
              <c:f>Sheet1!$D$1</c:f>
              <c:strCache>
                <c:ptCount val="1"/>
                <c:pt idx="0">
                  <c:v>Column2</c:v>
                </c:pt>
              </c:strCache>
            </c:strRef>
          </c:tx>
          <c:spPr>
            <a:solidFill>
              <a:schemeClr val="accent4"/>
            </a:solidFill>
            <a:ln>
              <a:noFill/>
            </a:ln>
            <a:effectLst/>
          </c:spPr>
          <c:invertIfNegative val="0"/>
          <c:dPt>
            <c:idx val="0"/>
            <c:invertIfNegative val="0"/>
            <c:bubble3D val="0"/>
            <c:extLst>
              <c:ext xmlns:c16="http://schemas.microsoft.com/office/drawing/2014/chart" uri="{C3380CC4-5D6E-409C-BE32-E72D297353CC}">
                <c16:uniqueId val="{00000007-C4E0-48C8-995B-7B9DBBA5C30C}"/>
              </c:ext>
            </c:extLst>
          </c:dPt>
          <c:cat>
            <c:strRef>
              <c:f>Sheet1!$A$2</c:f>
              <c:strCache>
                <c:ptCount val="1"/>
                <c:pt idx="0">
                  <c:v>1st Qtr</c:v>
                </c:pt>
              </c:strCache>
            </c:strRef>
          </c:cat>
          <c:val>
            <c:numRef>
              <c:f>Sheet1!$D$2</c:f>
              <c:numCache>
                <c:formatCode>General</c:formatCode>
                <c:ptCount val="1"/>
                <c:pt idx="0">
                  <c:v>23</c:v>
                </c:pt>
              </c:numCache>
            </c:numRef>
          </c:val>
          <c:extLst>
            <c:ext xmlns:c16="http://schemas.microsoft.com/office/drawing/2014/chart" uri="{C3380CC4-5D6E-409C-BE32-E72D297353CC}">
              <c16:uniqueId val="{00000008-C4E0-48C8-995B-7B9DBBA5C30C}"/>
            </c:ext>
          </c:extLst>
        </c:ser>
        <c:dLbls>
          <c:showLegendKey val="0"/>
          <c:showVal val="0"/>
          <c:showCatName val="0"/>
          <c:showSerName val="0"/>
          <c:showPercent val="0"/>
          <c:showBubbleSize val="0"/>
        </c:dLbls>
        <c:gapWidth val="200"/>
        <c:overlap val="-20"/>
        <c:axId val="725672424"/>
        <c:axId val="725672032"/>
      </c:barChart>
      <c:valAx>
        <c:axId val="725672032"/>
        <c:scaling>
          <c:orientation val="minMax"/>
        </c:scaling>
        <c:delete val="1"/>
        <c:axPos val="b"/>
        <c:numFmt formatCode="0%" sourceLinked="1"/>
        <c:majorTickMark val="out"/>
        <c:minorTickMark val="none"/>
        <c:tickLblPos val="nextTo"/>
        <c:crossAx val="725672424"/>
        <c:crosses val="autoZero"/>
        <c:crossBetween val="between"/>
      </c:valAx>
      <c:catAx>
        <c:axId val="725672424"/>
        <c:scaling>
          <c:orientation val="minMax"/>
        </c:scaling>
        <c:delete val="1"/>
        <c:axPos val="l"/>
        <c:numFmt formatCode="General" sourceLinked="0"/>
        <c:majorTickMark val="out"/>
        <c:minorTickMark val="none"/>
        <c:tickLblPos val="nextTo"/>
        <c:crossAx val="725672032"/>
        <c:crosses val="autoZero"/>
        <c:auto val="1"/>
        <c:lblAlgn val="ctr"/>
        <c:lblOffset val="100"/>
        <c:noMultiLvlLbl val="0"/>
      </c:catAx>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111411208642807E-2"/>
          <c:y val="2.9714285714285714E-2"/>
          <c:w val="0.92977717758271439"/>
          <c:h val="0.94057142857142861"/>
        </c:manualLayout>
      </c:layout>
      <c:barChart>
        <c:barDir val="col"/>
        <c:grouping val="stacked"/>
        <c:varyColors val="0"/>
        <c:ser>
          <c:idx val="0"/>
          <c:order val="0"/>
          <c:spPr>
            <a:solidFill>
              <a:schemeClr val="accent3"/>
            </a:solidFill>
            <a:ln>
              <a:noFill/>
            </a:ln>
          </c:spPr>
          <c:invertIfNegative val="0"/>
          <c:val>
            <c:numRef>
              <c:f>Sheet1!$A$1:$B$1</c:f>
              <c:numCache>
                <c:formatCode>General</c:formatCode>
                <c:ptCount val="2"/>
                <c:pt idx="0">
                  <c:v>5.6659899999999999</c:v>
                </c:pt>
                <c:pt idx="1">
                  <c:v>6.5568644802055385</c:v>
                </c:pt>
              </c:numCache>
            </c:numRef>
          </c:val>
          <c:extLst>
            <c:ext xmlns:c16="http://schemas.microsoft.com/office/drawing/2014/chart" uri="{C3380CC4-5D6E-409C-BE32-E72D297353CC}">
              <c16:uniqueId val="{00000000-470B-4137-8B4C-294564303D6A}"/>
            </c:ext>
          </c:extLst>
        </c:ser>
        <c:ser>
          <c:idx val="1"/>
          <c:order val="1"/>
          <c:spPr>
            <a:solidFill>
              <a:schemeClr val="accent2"/>
            </a:solidFill>
            <a:ln>
              <a:noFill/>
            </a:ln>
          </c:spPr>
          <c:invertIfNegative val="0"/>
          <c:val>
            <c:numRef>
              <c:f>Sheet1!$A$2:$B$2</c:f>
              <c:numCache>
                <c:formatCode>General</c:formatCode>
                <c:ptCount val="2"/>
                <c:pt idx="0">
                  <c:v>8.6492132421052581</c:v>
                </c:pt>
                <c:pt idx="1">
                  <c:v>11.799794634308062</c:v>
                </c:pt>
              </c:numCache>
            </c:numRef>
          </c:val>
          <c:extLst>
            <c:ext xmlns:c16="http://schemas.microsoft.com/office/drawing/2014/chart" uri="{C3380CC4-5D6E-409C-BE32-E72D297353CC}">
              <c16:uniqueId val="{00000001-470B-4137-8B4C-294564303D6A}"/>
            </c:ext>
          </c:extLst>
        </c:ser>
        <c:dLbls>
          <c:showLegendKey val="0"/>
          <c:showVal val="0"/>
          <c:showCatName val="0"/>
          <c:showSerName val="0"/>
          <c:showPercent val="0"/>
          <c:showBubbleSize val="0"/>
        </c:dLbls>
        <c:gapWidth val="150"/>
        <c:overlap val="100"/>
        <c:axId val="313573808"/>
        <c:axId val="1"/>
      </c:barChart>
      <c:catAx>
        <c:axId val="31357380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356659114513601"/>
          <c:min val="0"/>
        </c:scaling>
        <c:delete val="0"/>
        <c:axPos val="l"/>
        <c:majorGridlines>
          <c:spPr>
            <a:ln>
              <a:noFill/>
            </a:ln>
          </c:spPr>
        </c:majorGridlines>
        <c:numFmt formatCode="General" sourceLinked="1"/>
        <c:majorTickMark val="none"/>
        <c:minorTickMark val="none"/>
        <c:tickLblPos val="none"/>
        <c:spPr>
          <a:ln>
            <a:noFill/>
          </a:ln>
        </c:spPr>
        <c:crossAx val="313573808"/>
        <c:crosses val="min"/>
        <c:crossBetween val="between"/>
      </c:valAx>
    </c:plotArea>
    <c:plotVisOnly val="0"/>
    <c:dispBlanksAs val="gap"/>
    <c:showDLblsOverMax val="1"/>
  </c:chart>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7437005039596835E-2"/>
          <c:y val="0.24031007751937986"/>
          <c:w val="0.9251259899208063"/>
          <c:h val="0.51937984496124034"/>
        </c:manualLayout>
      </c:layout>
      <c:barChart>
        <c:barDir val="col"/>
        <c:grouping val="stacked"/>
        <c:varyColors val="0"/>
        <c:ser>
          <c:idx val="0"/>
          <c:order val="0"/>
          <c:spPr>
            <a:solidFill>
              <a:schemeClr val="accent2"/>
            </a:solidFill>
            <a:ln>
              <a:noFill/>
            </a:ln>
          </c:spPr>
          <c:invertIfNegative val="0"/>
          <c:dLbls>
            <c:dLbl>
              <c:idx val="0"/>
              <c:layout>
                <c:manualLayout>
                  <c:x val="0"/>
                  <c:y val="-4.6511627906976744E-3"/>
                </c:manualLayout>
              </c:layout>
              <c:numFmt formatCode="#,##0;&quot;-&quot;#,##0" sourceLinked="0"/>
              <c:spPr>
                <a:noFill/>
                <a:ln>
                  <a:noFill/>
                </a:ln>
              </c:spPr>
              <c:txPr>
                <a:bodyPr wrap="none"/>
                <a:lstStyle/>
                <a:p>
                  <a:pPr>
                    <a:defRPr sz="11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B75-416D-A8A5-587FDA61FDE9}"/>
                </c:ext>
              </c:extLst>
            </c:dLbl>
            <c:dLbl>
              <c:idx val="1"/>
              <c:layout>
                <c:manualLayout>
                  <c:x val="0"/>
                  <c:y val="-4.6511627906976744E-3"/>
                </c:manualLayout>
              </c:layout>
              <c:numFmt formatCode="#,##0;&quot;-&quot;#,##0" sourceLinked="0"/>
              <c:spPr>
                <a:noFill/>
                <a:ln>
                  <a:noFill/>
                </a:ln>
              </c:spPr>
              <c:txPr>
                <a:bodyPr wrap="none"/>
                <a:lstStyle/>
                <a:p>
                  <a:pPr>
                    <a:defRPr sz="11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B75-416D-A8A5-587FDA61FDE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4.7674132421052597</c:v>
                </c:pt>
                <c:pt idx="1">
                  <c:v>5.8</c:v>
                </c:pt>
              </c:numCache>
            </c:numRef>
          </c:val>
          <c:extLst>
            <c:ext xmlns:c16="http://schemas.microsoft.com/office/drawing/2014/chart" uri="{C3380CC4-5D6E-409C-BE32-E72D297353CC}">
              <c16:uniqueId val="{00000002-3B75-416D-A8A5-587FDA61FDE9}"/>
            </c:ext>
          </c:extLst>
        </c:ser>
        <c:ser>
          <c:idx val="1"/>
          <c:order val="1"/>
          <c:spPr>
            <a:solidFill>
              <a:schemeClr val="accent1"/>
            </a:solidFill>
            <a:ln>
              <a:noFill/>
            </a:ln>
          </c:spPr>
          <c:invertIfNegative val="0"/>
          <c:val>
            <c:numRef>
              <c:f>Sheet1!$A$2:$B$2</c:f>
              <c:numCache>
                <c:formatCode>General</c:formatCode>
                <c:ptCount val="2"/>
                <c:pt idx="0">
                  <c:v>0.20000000000000018</c:v>
                </c:pt>
                <c:pt idx="1">
                  <c:v>2</c:v>
                </c:pt>
              </c:numCache>
            </c:numRef>
          </c:val>
          <c:extLst>
            <c:ext xmlns:c16="http://schemas.microsoft.com/office/drawing/2014/chart" uri="{C3380CC4-5D6E-409C-BE32-E72D297353CC}">
              <c16:uniqueId val="{00000003-3B75-416D-A8A5-587FDA61FDE9}"/>
            </c:ext>
          </c:extLst>
        </c:ser>
        <c:dLbls>
          <c:showLegendKey val="0"/>
          <c:showVal val="0"/>
          <c:showCatName val="0"/>
          <c:showSerName val="0"/>
          <c:showPercent val="0"/>
          <c:showBubbleSize val="0"/>
        </c:dLbls>
        <c:gapWidth val="80"/>
        <c:overlap val="100"/>
        <c:axId val="2063564351"/>
        <c:axId val="1"/>
      </c:barChart>
      <c:catAx>
        <c:axId val="206356435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8"/>
          <c:min val="0"/>
        </c:scaling>
        <c:delete val="0"/>
        <c:axPos val="l"/>
        <c:majorGridlines>
          <c:spPr>
            <a:ln>
              <a:noFill/>
            </a:ln>
          </c:spPr>
        </c:majorGridlines>
        <c:numFmt formatCode="General" sourceLinked="1"/>
        <c:majorTickMark val="none"/>
        <c:minorTickMark val="none"/>
        <c:tickLblPos val="none"/>
        <c:spPr>
          <a:ln>
            <a:noFill/>
          </a:ln>
        </c:spPr>
        <c:crossAx val="2063564351"/>
        <c:crosses val="min"/>
        <c:crossBetween val="between"/>
      </c:valAx>
    </c:plotArea>
    <c:plotVisOnly val="0"/>
    <c:dispBlanksAs val="gap"/>
    <c:showDLblsOverMax val="1"/>
  </c:chart>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304136253041364E-2"/>
          <c:y val="0.32644017725258495"/>
          <c:w val="0.94939172749391731"/>
          <c:h val="0.4446085672082718"/>
        </c:manualLayout>
      </c:layout>
      <c:barChart>
        <c:barDir val="col"/>
        <c:grouping val="stacked"/>
        <c:varyColors val="0"/>
        <c:ser>
          <c:idx val="0"/>
          <c:order val="0"/>
          <c:spPr>
            <a:solidFill>
              <a:schemeClr val="accent1"/>
            </a:solidFill>
            <a:ln>
              <a:noFill/>
            </a:ln>
          </c:spPr>
          <c:invertIfNegative val="0"/>
          <c:dLbls>
            <c:dLbl>
              <c:idx val="0"/>
              <c:layout>
                <c:manualLayout>
                  <c:x val="0"/>
                  <c:y val="-0.18906942392909898"/>
                </c:manualLayout>
              </c:layout>
              <c:numFmt formatCode="#,##0;&quot;-&quot;#,##0" sourceLinked="0"/>
              <c:spPr>
                <a:noFill/>
                <a:ln>
                  <a:noFill/>
                </a:ln>
              </c:spPr>
              <c:txPr>
                <a:bodyPr wrap="none"/>
                <a:lstStyle/>
                <a:p>
                  <a:pPr>
                    <a:defRPr sz="11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67D-4A80-A95C-8ED915A5FCDE}"/>
                </c:ext>
              </c:extLst>
            </c:dLbl>
            <c:dLbl>
              <c:idx val="1"/>
              <c:layout>
                <c:manualLayout>
                  <c:x val="0"/>
                  <c:y val="-0.32053175775480058"/>
                </c:manualLayout>
              </c:layout>
              <c:numFmt formatCode="#,##0;&quot;-&quot;#,##0" sourceLinked="0"/>
              <c:spPr>
                <a:noFill/>
                <a:ln>
                  <a:noFill/>
                </a:ln>
              </c:spPr>
              <c:txPr>
                <a:bodyPr wrap="none"/>
                <a:lstStyle/>
                <a:p>
                  <a:pPr>
                    <a:defRPr sz="11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67D-4A80-A95C-8ED915A5FCD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50</c:v>
                </c:pt>
                <c:pt idx="1">
                  <c:v>120</c:v>
                </c:pt>
              </c:numCache>
            </c:numRef>
          </c:val>
          <c:extLst>
            <c:ext xmlns:c16="http://schemas.microsoft.com/office/drawing/2014/chart" uri="{C3380CC4-5D6E-409C-BE32-E72D297353CC}">
              <c16:uniqueId val="{00000002-567D-4A80-A95C-8ED915A5FCDE}"/>
            </c:ext>
          </c:extLst>
        </c:ser>
        <c:dLbls>
          <c:showLegendKey val="0"/>
          <c:showVal val="0"/>
          <c:showCatName val="0"/>
          <c:showSerName val="0"/>
          <c:showPercent val="0"/>
          <c:showBubbleSize val="0"/>
        </c:dLbls>
        <c:gapWidth val="80"/>
        <c:overlap val="100"/>
        <c:axId val="456396432"/>
        <c:axId val="1"/>
      </c:barChart>
      <c:catAx>
        <c:axId val="4563964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0"/>
          <c:min val="0"/>
        </c:scaling>
        <c:delete val="0"/>
        <c:axPos val="l"/>
        <c:majorGridlines>
          <c:spPr>
            <a:ln>
              <a:noFill/>
            </a:ln>
          </c:spPr>
        </c:majorGridlines>
        <c:numFmt formatCode="General" sourceLinked="1"/>
        <c:majorTickMark val="none"/>
        <c:minorTickMark val="none"/>
        <c:tickLblPos val="none"/>
        <c:spPr>
          <a:ln>
            <a:noFill/>
          </a:ln>
        </c:spPr>
        <c:crossAx val="456396432"/>
        <c:crosses val="min"/>
        <c:crossBetween val="between"/>
      </c:valAx>
    </c:plotArea>
    <c:plotVisOnly val="0"/>
    <c:dispBlanksAs val="gap"/>
    <c:showDLblsOverMax val="1"/>
  </c:chart>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304136253041364E-2"/>
          <c:y val="0.3010899182561308"/>
          <c:w val="0.94939172749391731"/>
          <c:h val="0.4877384196185286"/>
        </c:manualLayout>
      </c:layout>
      <c:barChart>
        <c:barDir val="col"/>
        <c:grouping val="stacked"/>
        <c:varyColors val="0"/>
        <c:ser>
          <c:idx val="0"/>
          <c:order val="0"/>
          <c:spPr>
            <a:solidFill>
              <a:schemeClr val="accent4"/>
            </a:solidFill>
            <a:ln>
              <a:noFill/>
            </a:ln>
          </c:spPr>
          <c:invertIfNegative val="0"/>
          <c:dLbls>
            <c:dLbl>
              <c:idx val="0"/>
              <c:layout>
                <c:manualLayout>
                  <c:x val="0"/>
                  <c:y val="-0.279291553133515"/>
                </c:manualLayout>
              </c:layout>
              <c:numFmt formatCode="#,##0;&quot;-&quot;#,##0" sourceLinked="0"/>
              <c:spPr>
                <a:noFill/>
                <a:ln>
                  <a:noFill/>
                </a:ln>
              </c:spPr>
              <c:txPr>
                <a:bodyPr wrap="none"/>
                <a:lstStyle/>
                <a:p>
                  <a:pPr>
                    <a:defRPr sz="11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016-4F91-AFC6-FAACDD1CEA03}"/>
                </c:ext>
              </c:extLst>
            </c:dLbl>
            <c:dLbl>
              <c:idx val="1"/>
              <c:layout>
                <c:manualLayout>
                  <c:x val="0"/>
                  <c:y val="-0.33378746594005448"/>
                </c:manualLayout>
              </c:layout>
              <c:numFmt formatCode="#,##0;&quot;-&quot;#,##0" sourceLinked="0"/>
              <c:spPr>
                <a:noFill/>
                <a:ln>
                  <a:noFill/>
                </a:ln>
              </c:spPr>
              <c:txPr>
                <a:bodyPr wrap="none"/>
                <a:lstStyle/>
                <a:p>
                  <a:pPr>
                    <a:defRPr sz="11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016-4F91-AFC6-FAACDD1CEA0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16.849566757894735</c:v>
                </c:pt>
                <c:pt idx="1">
                  <c:v>21.602869158803045</c:v>
                </c:pt>
              </c:numCache>
            </c:numRef>
          </c:val>
          <c:extLst>
            <c:ext xmlns:c16="http://schemas.microsoft.com/office/drawing/2014/chart" uri="{C3380CC4-5D6E-409C-BE32-E72D297353CC}">
              <c16:uniqueId val="{00000002-9016-4F91-AFC6-FAACDD1CEA03}"/>
            </c:ext>
          </c:extLst>
        </c:ser>
        <c:dLbls>
          <c:showLegendKey val="0"/>
          <c:showVal val="0"/>
          <c:showCatName val="0"/>
          <c:showSerName val="0"/>
          <c:showPercent val="0"/>
          <c:showBubbleSize val="0"/>
        </c:dLbls>
        <c:gapWidth val="80"/>
        <c:overlap val="100"/>
        <c:axId val="464996528"/>
        <c:axId val="1"/>
      </c:barChart>
      <c:catAx>
        <c:axId val="46499652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1.602869158803045"/>
          <c:min val="0"/>
        </c:scaling>
        <c:delete val="0"/>
        <c:axPos val="l"/>
        <c:majorGridlines>
          <c:spPr>
            <a:ln>
              <a:noFill/>
            </a:ln>
          </c:spPr>
        </c:majorGridlines>
        <c:numFmt formatCode="General" sourceLinked="1"/>
        <c:majorTickMark val="none"/>
        <c:minorTickMark val="none"/>
        <c:tickLblPos val="none"/>
        <c:spPr>
          <a:ln>
            <a:noFill/>
          </a:ln>
        </c:spPr>
        <c:crossAx val="464996528"/>
        <c:crosses val="min"/>
        <c:crossBetween val="between"/>
      </c:valAx>
    </c:plotArea>
    <c:plotVisOnly val="0"/>
    <c:dispBlanksAs val="gap"/>
    <c:showDLblsOverMax val="1"/>
  </c:chart>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Packaging &amp; Board</c:v>
                </c:pt>
              </c:strCache>
            </c:strRef>
          </c:tx>
          <c:spPr>
            <a:solidFill>
              <a:schemeClr val="accent1"/>
            </a:solidFill>
            <a:ln>
              <a:noFill/>
            </a:ln>
            <a:effectLst/>
          </c:spPr>
          <c:invertIfNegative val="0"/>
          <c:dPt>
            <c:idx val="0"/>
            <c:invertIfNegative val="0"/>
            <c:bubble3D val="0"/>
            <c:extLst>
              <c:ext xmlns:c16="http://schemas.microsoft.com/office/drawing/2014/chart" uri="{C3380CC4-5D6E-409C-BE32-E72D297353CC}">
                <c16:uniqueId val="{00000000-8924-4BEB-BCA8-5E20D8B40434}"/>
              </c:ext>
            </c:extLst>
          </c:dPt>
          <c:dPt>
            <c:idx val="1"/>
            <c:invertIfNegative val="0"/>
            <c:bubble3D val="0"/>
            <c:extLst>
              <c:ext xmlns:c16="http://schemas.microsoft.com/office/drawing/2014/chart" uri="{C3380CC4-5D6E-409C-BE32-E72D297353CC}">
                <c16:uniqueId val="{00000001-8924-4BEB-BCA8-5E20D8B40434}"/>
              </c:ext>
            </c:extLst>
          </c:dPt>
          <c:dPt>
            <c:idx val="2"/>
            <c:invertIfNegative val="0"/>
            <c:bubble3D val="0"/>
            <c:extLst>
              <c:ext xmlns:c16="http://schemas.microsoft.com/office/drawing/2014/chart" uri="{C3380CC4-5D6E-409C-BE32-E72D297353CC}">
                <c16:uniqueId val="{00000002-8924-4BEB-BCA8-5E20D8B40434}"/>
              </c:ext>
            </c:extLst>
          </c:dPt>
          <c:cat>
            <c:strRef>
              <c:f>Sheet1!$A$2</c:f>
              <c:strCache>
                <c:ptCount val="1"/>
                <c:pt idx="0">
                  <c:v>1st Qtr</c:v>
                </c:pt>
              </c:strCache>
            </c:strRef>
          </c:cat>
          <c:val>
            <c:numRef>
              <c:f>Sheet1!$B$2</c:f>
              <c:numCache>
                <c:formatCode>General</c:formatCode>
                <c:ptCount val="1"/>
                <c:pt idx="0">
                  <c:v>60</c:v>
                </c:pt>
              </c:numCache>
            </c:numRef>
          </c:val>
          <c:extLst>
            <c:ext xmlns:c16="http://schemas.microsoft.com/office/drawing/2014/chart" uri="{C3380CC4-5D6E-409C-BE32-E72D297353CC}">
              <c16:uniqueId val="{00000003-8924-4BEB-BCA8-5E20D8B40434}"/>
            </c:ext>
          </c:extLst>
        </c:ser>
        <c:ser>
          <c:idx val="1"/>
          <c:order val="1"/>
          <c:tx>
            <c:strRef>
              <c:f>Sheet1!$C$1</c:f>
              <c:strCache>
                <c:ptCount val="1"/>
                <c:pt idx="0">
                  <c:v>Printing &amp; writing paper</c:v>
                </c:pt>
              </c:strCache>
            </c:strRef>
          </c:tx>
          <c:spPr>
            <a:solidFill>
              <a:schemeClr val="accent2"/>
            </a:solidFill>
            <a:ln>
              <a:noFill/>
            </a:ln>
            <a:effectLst/>
          </c:spPr>
          <c:invertIfNegative val="0"/>
          <c:cat>
            <c:strRef>
              <c:f>Sheet1!$A$2</c:f>
              <c:strCache>
                <c:ptCount val="1"/>
                <c:pt idx="0">
                  <c:v>1st Qtr</c:v>
                </c:pt>
              </c:strCache>
            </c:strRef>
          </c:cat>
          <c:val>
            <c:numRef>
              <c:f>Sheet1!$C$2</c:f>
              <c:numCache>
                <c:formatCode>General</c:formatCode>
                <c:ptCount val="1"/>
                <c:pt idx="0">
                  <c:v>21</c:v>
                </c:pt>
              </c:numCache>
            </c:numRef>
          </c:val>
          <c:extLst>
            <c:ext xmlns:c16="http://schemas.microsoft.com/office/drawing/2014/chart" uri="{C3380CC4-5D6E-409C-BE32-E72D297353CC}">
              <c16:uniqueId val="{00000004-8924-4BEB-BCA8-5E20D8B40434}"/>
            </c:ext>
          </c:extLst>
        </c:ser>
        <c:ser>
          <c:idx val="2"/>
          <c:order val="2"/>
          <c:tx>
            <c:strRef>
              <c:f>Sheet1!$D$1</c:f>
              <c:strCache>
                <c:ptCount val="1"/>
                <c:pt idx="0">
                  <c:v>Tissue &amp; specialty paper</c:v>
                </c:pt>
              </c:strCache>
            </c:strRef>
          </c:tx>
          <c:spPr>
            <a:solidFill>
              <a:schemeClr val="accent3"/>
            </a:solidFill>
            <a:ln>
              <a:noFill/>
            </a:ln>
            <a:effectLst/>
          </c:spPr>
          <c:invertIfNegative val="0"/>
          <c:dPt>
            <c:idx val="0"/>
            <c:invertIfNegative val="0"/>
            <c:bubble3D val="0"/>
            <c:extLst>
              <c:ext xmlns:c16="http://schemas.microsoft.com/office/drawing/2014/chart" uri="{C3380CC4-5D6E-409C-BE32-E72D297353CC}">
                <c16:uniqueId val="{00000005-8924-4BEB-BCA8-5E20D8B40434}"/>
              </c:ext>
            </c:extLst>
          </c:dPt>
          <c:cat>
            <c:strRef>
              <c:f>Sheet1!$A$2</c:f>
              <c:strCache>
                <c:ptCount val="1"/>
                <c:pt idx="0">
                  <c:v>1st Qtr</c:v>
                </c:pt>
              </c:strCache>
            </c:strRef>
          </c:cat>
          <c:val>
            <c:numRef>
              <c:f>Sheet1!$D$2</c:f>
              <c:numCache>
                <c:formatCode>General</c:formatCode>
                <c:ptCount val="1"/>
                <c:pt idx="0">
                  <c:v>10</c:v>
                </c:pt>
              </c:numCache>
            </c:numRef>
          </c:val>
          <c:extLst>
            <c:ext xmlns:c16="http://schemas.microsoft.com/office/drawing/2014/chart" uri="{C3380CC4-5D6E-409C-BE32-E72D297353CC}">
              <c16:uniqueId val="{00000006-8924-4BEB-BCA8-5E20D8B40434}"/>
            </c:ext>
          </c:extLst>
        </c:ser>
        <c:ser>
          <c:idx val="3"/>
          <c:order val="3"/>
          <c:tx>
            <c:strRef>
              <c:f>Sheet1!$E$1</c:f>
              <c:strCache>
                <c:ptCount val="1"/>
                <c:pt idx="0">
                  <c:v>Pulp</c:v>
                </c:pt>
              </c:strCache>
            </c:strRef>
          </c:tx>
          <c:spPr>
            <a:solidFill>
              <a:schemeClr val="accent4"/>
            </a:solidFill>
            <a:ln>
              <a:noFill/>
            </a:ln>
            <a:effectLst/>
          </c:spPr>
          <c:invertIfNegative val="0"/>
          <c:cat>
            <c:strRef>
              <c:f>Sheet1!$A$2</c:f>
              <c:strCache>
                <c:ptCount val="1"/>
                <c:pt idx="0">
                  <c:v>1st Qtr</c:v>
                </c:pt>
              </c:strCache>
            </c:strRef>
          </c:cat>
          <c:val>
            <c:numRef>
              <c:f>Sheet1!$E$2</c:f>
              <c:numCache>
                <c:formatCode>General</c:formatCode>
                <c:ptCount val="1"/>
                <c:pt idx="0">
                  <c:v>6</c:v>
                </c:pt>
              </c:numCache>
            </c:numRef>
          </c:val>
          <c:extLst>
            <c:ext xmlns:c16="http://schemas.microsoft.com/office/drawing/2014/chart" uri="{C3380CC4-5D6E-409C-BE32-E72D297353CC}">
              <c16:uniqueId val="{00000007-8924-4BEB-BCA8-5E20D8B40434}"/>
            </c:ext>
          </c:extLst>
        </c:ser>
        <c:ser>
          <c:idx val="4"/>
          <c:order val="4"/>
          <c:tx>
            <c:strRef>
              <c:f>Sheet1!$F$1</c:f>
              <c:strCache>
                <c:ptCount val="1"/>
                <c:pt idx="0">
                  <c:v>Others</c:v>
                </c:pt>
              </c:strCache>
            </c:strRef>
          </c:tx>
          <c:spPr>
            <a:solidFill>
              <a:schemeClr val="accent1"/>
            </a:solidFill>
            <a:ln>
              <a:noFill/>
            </a:ln>
            <a:effectLst/>
          </c:spPr>
          <c:invertIfNegative val="0"/>
          <c:dPt>
            <c:idx val="0"/>
            <c:invertIfNegative val="0"/>
            <c:bubble3D val="0"/>
            <c:extLst>
              <c:ext xmlns:c16="http://schemas.microsoft.com/office/drawing/2014/chart" uri="{C3380CC4-5D6E-409C-BE32-E72D297353CC}">
                <c16:uniqueId val="{00000008-8924-4BEB-BCA8-5E20D8B40434}"/>
              </c:ext>
            </c:extLst>
          </c:dPt>
          <c:cat>
            <c:strRef>
              <c:f>Sheet1!$A$2</c:f>
              <c:strCache>
                <c:ptCount val="1"/>
                <c:pt idx="0">
                  <c:v>1st Qtr</c:v>
                </c:pt>
              </c:strCache>
            </c:strRef>
          </c:cat>
          <c:val>
            <c:numRef>
              <c:f>Sheet1!$F$2</c:f>
              <c:numCache>
                <c:formatCode>General</c:formatCode>
                <c:ptCount val="1"/>
                <c:pt idx="0">
                  <c:v>3</c:v>
                </c:pt>
              </c:numCache>
            </c:numRef>
          </c:val>
          <c:extLst>
            <c:ext xmlns:c16="http://schemas.microsoft.com/office/drawing/2014/chart" uri="{C3380CC4-5D6E-409C-BE32-E72D297353CC}">
              <c16:uniqueId val="{00000009-8924-4BEB-BCA8-5E20D8B40434}"/>
            </c:ext>
          </c:extLst>
        </c:ser>
        <c:dLbls>
          <c:showLegendKey val="0"/>
          <c:showVal val="0"/>
          <c:showCatName val="0"/>
          <c:showSerName val="0"/>
          <c:showPercent val="0"/>
          <c:showBubbleSize val="0"/>
        </c:dLbls>
        <c:gapWidth val="200"/>
        <c:overlap val="-20"/>
        <c:axId val="725674776"/>
        <c:axId val="725674384"/>
      </c:barChart>
      <c:valAx>
        <c:axId val="725674384"/>
        <c:scaling>
          <c:orientation val="minMax"/>
        </c:scaling>
        <c:delete val="1"/>
        <c:axPos val="b"/>
        <c:numFmt formatCode="0%" sourceLinked="1"/>
        <c:majorTickMark val="out"/>
        <c:minorTickMark val="none"/>
        <c:tickLblPos val="nextTo"/>
        <c:crossAx val="725674776"/>
        <c:crosses val="autoZero"/>
        <c:crossBetween val="between"/>
      </c:valAx>
      <c:catAx>
        <c:axId val="725674776"/>
        <c:scaling>
          <c:orientation val="minMax"/>
        </c:scaling>
        <c:delete val="1"/>
        <c:axPos val="l"/>
        <c:numFmt formatCode="General" sourceLinked="0"/>
        <c:majorTickMark val="out"/>
        <c:minorTickMark val="none"/>
        <c:tickLblPos val="nextTo"/>
        <c:crossAx val="725674384"/>
        <c:crosses val="autoZero"/>
        <c:auto val="1"/>
        <c:lblAlgn val="ctr"/>
        <c:lblOffset val="100"/>
        <c:noMultiLvlLbl val="0"/>
      </c:catAx>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9277369281045748E-2"/>
          <c:y val="3.4950670498084292E-2"/>
          <c:w val="0.85036070261437913"/>
          <c:h val="0.93265367383512543"/>
        </c:manualLayout>
      </c:layout>
      <c:pieChart>
        <c:varyColors val="1"/>
        <c:ser>
          <c:idx val="0"/>
          <c:order val="0"/>
          <c:tx>
            <c:strRef>
              <c:f>Sheet1!$B$1</c:f>
              <c:strCache>
                <c:ptCount val="1"/>
                <c:pt idx="0">
                  <c:v>Sales by Business Unit</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C487-4EAE-8E5B-055715082C1D}"/>
              </c:ext>
            </c:extLst>
          </c:dPt>
          <c:dPt>
            <c:idx val="1"/>
            <c:bubble3D val="0"/>
            <c:spPr>
              <a:solidFill>
                <a:schemeClr val="tx2"/>
              </a:solidFill>
              <a:ln w="19050">
                <a:solidFill>
                  <a:schemeClr val="lt1"/>
                </a:solidFill>
              </a:ln>
              <a:effectLst/>
            </c:spPr>
            <c:extLst>
              <c:ext xmlns:c16="http://schemas.microsoft.com/office/drawing/2014/chart" uri="{C3380CC4-5D6E-409C-BE32-E72D297353CC}">
                <c16:uniqueId val="{00000003-C487-4EAE-8E5B-055715082C1D}"/>
              </c:ext>
            </c:extLst>
          </c:dPt>
          <c:dPt>
            <c:idx val="2"/>
            <c:bubble3D val="0"/>
            <c:spPr>
              <a:solidFill>
                <a:schemeClr val="bg2"/>
              </a:solidFill>
              <a:ln w="19050">
                <a:solidFill>
                  <a:schemeClr val="lt1"/>
                </a:solidFill>
              </a:ln>
              <a:effectLst/>
            </c:spPr>
            <c:extLst>
              <c:ext xmlns:c16="http://schemas.microsoft.com/office/drawing/2014/chart" uri="{C3380CC4-5D6E-409C-BE32-E72D297353CC}">
                <c16:uniqueId val="{00000005-C487-4EAE-8E5B-055715082C1D}"/>
              </c:ext>
            </c:extLst>
          </c:dPt>
          <c:dLbls>
            <c:delete val="1"/>
          </c:dLbls>
          <c:cat>
            <c:strRef>
              <c:f>Sheet1!$A$2:$A$4</c:f>
              <c:strCache>
                <c:ptCount val="3"/>
                <c:pt idx="0">
                  <c:v>Water Solutions</c:v>
                </c:pt>
                <c:pt idx="1">
                  <c:v>Packaging &amp; Hygiene Solutions</c:v>
                </c:pt>
                <c:pt idx="2">
                  <c:v>Fiber Essentials</c:v>
                </c:pt>
              </c:strCache>
            </c:strRef>
          </c:cat>
          <c:val>
            <c:numRef>
              <c:f>Sheet1!$B$2:$B$4</c:f>
              <c:numCache>
                <c:formatCode>0</c:formatCode>
                <c:ptCount val="3"/>
                <c:pt idx="0">
                  <c:v>1301</c:v>
                </c:pt>
                <c:pt idx="1">
                  <c:v>1059</c:v>
                </c:pt>
                <c:pt idx="2">
                  <c:v>588</c:v>
                </c:pt>
              </c:numCache>
            </c:numRef>
          </c:val>
          <c:extLst>
            <c:ext xmlns:c16="http://schemas.microsoft.com/office/drawing/2014/chart" uri="{C3380CC4-5D6E-409C-BE32-E72D297353CC}">
              <c16:uniqueId val="{00000006-C487-4EAE-8E5B-055715082C1D}"/>
            </c:ext>
          </c:extLst>
        </c:ser>
        <c:ser>
          <c:idx val="1"/>
          <c:order val="1"/>
          <c:tx>
            <c:strRef>
              <c:f>Sheet1!$C$1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8-C487-4EAE-8E5B-055715082C1D}"/>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A-C487-4EAE-8E5B-055715082C1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C-C487-4EAE-8E5B-055715082C1D}"/>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i-FI"/>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Water Solutions</c:v>
                </c:pt>
                <c:pt idx="1">
                  <c:v>Packaging &amp; Hygiene Solutions</c:v>
                </c:pt>
                <c:pt idx="2">
                  <c:v>Fiber Essentials</c:v>
                </c:pt>
              </c:strCache>
            </c:strRef>
          </c:cat>
          <c:val>
            <c:numRef>
              <c:f>Sheet1!$C$2:$C$4</c:f>
              <c:numCache>
                <c:formatCode>0%</c:formatCode>
                <c:ptCount val="3"/>
                <c:pt idx="0">
                  <c:v>0.44131614654002715</c:v>
                </c:pt>
                <c:pt idx="1">
                  <c:v>0.35922659430122117</c:v>
                </c:pt>
                <c:pt idx="2">
                  <c:v>0.1994572591587517</c:v>
                </c:pt>
              </c:numCache>
            </c:numRef>
          </c:val>
          <c:extLst>
            <c:ext xmlns:c16="http://schemas.microsoft.com/office/drawing/2014/chart" uri="{C3380CC4-5D6E-409C-BE32-E72D297353CC}">
              <c16:uniqueId val="{0000000D-C487-4EAE-8E5B-055715082C1D}"/>
            </c:ext>
          </c:extLst>
        </c:ser>
        <c:dLbls>
          <c:dLblPos val="outEnd"/>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fi-FI"/>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Sales</c:v>
                </c:pt>
              </c:strCache>
            </c:strRef>
          </c:tx>
          <c:spPr>
            <a:solidFill>
              <a:srgbClr val="96BEF0"/>
            </a:solidFill>
          </c:spPr>
          <c:invertIfNegative val="0"/>
          <c:dPt>
            <c:idx val="0"/>
            <c:invertIfNegative val="0"/>
            <c:bubble3D val="0"/>
            <c:extLst>
              <c:ext xmlns:c16="http://schemas.microsoft.com/office/drawing/2014/chart" uri="{C3380CC4-5D6E-409C-BE32-E72D297353CC}">
                <c16:uniqueId val="{00000000-6FA1-4C31-AE33-965F73F7A76D}"/>
              </c:ext>
            </c:extLst>
          </c:dPt>
          <c:dPt>
            <c:idx val="1"/>
            <c:invertIfNegative val="0"/>
            <c:bubble3D val="0"/>
            <c:extLst>
              <c:ext xmlns:c16="http://schemas.microsoft.com/office/drawing/2014/chart" uri="{C3380CC4-5D6E-409C-BE32-E72D297353CC}">
                <c16:uniqueId val="{00000001-6FA1-4C31-AE33-965F73F7A76D}"/>
              </c:ext>
            </c:extLst>
          </c:dPt>
          <c:dPt>
            <c:idx val="2"/>
            <c:invertIfNegative val="0"/>
            <c:bubble3D val="0"/>
            <c:extLst>
              <c:ext xmlns:c16="http://schemas.microsoft.com/office/drawing/2014/chart" uri="{C3380CC4-5D6E-409C-BE32-E72D297353CC}">
                <c16:uniqueId val="{00000002-6FA1-4C31-AE33-965F73F7A76D}"/>
              </c:ext>
            </c:extLst>
          </c:dPt>
          <c:val>
            <c:numRef>
              <c:f>Sheet1!$B$2</c:f>
              <c:numCache>
                <c:formatCode>General</c:formatCode>
                <c:ptCount val="1"/>
                <c:pt idx="0">
                  <c:v>43</c:v>
                </c:pt>
              </c:numCache>
            </c:numRef>
          </c:val>
          <c:extLs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1st Qtr</c:v>
                      </c:pt>
                    </c:strCache>
                  </c:strRef>
                </c15:cat>
              </c15:filteredCategoryTitle>
            </c:ext>
            <c:ext xmlns:c16="http://schemas.microsoft.com/office/drawing/2014/chart" uri="{C3380CC4-5D6E-409C-BE32-E72D297353CC}">
              <c16:uniqueId val="{00000003-6FA1-4C31-AE33-965F73F7A76D}"/>
            </c:ext>
          </c:extLst>
        </c:ser>
        <c:ser>
          <c:idx val="1"/>
          <c:order val="1"/>
          <c:tx>
            <c:strRef>
              <c:f>Sheet1!$C$1</c:f>
              <c:strCache>
                <c:ptCount val="1"/>
                <c:pt idx="0">
                  <c:v>Column1</c:v>
                </c:pt>
              </c:strCache>
            </c:strRef>
          </c:tx>
          <c:spPr>
            <a:solidFill>
              <a:srgbClr val="7D7878"/>
            </a:solidFill>
          </c:spPr>
          <c:invertIfNegative val="0"/>
          <c:dPt>
            <c:idx val="0"/>
            <c:invertIfNegative val="0"/>
            <c:bubble3D val="0"/>
            <c:extLst>
              <c:ext xmlns:c16="http://schemas.microsoft.com/office/drawing/2014/chart" uri="{C3380CC4-5D6E-409C-BE32-E72D297353CC}">
                <c16:uniqueId val="{00000004-6FA1-4C31-AE33-965F73F7A76D}"/>
              </c:ext>
            </c:extLst>
          </c:dPt>
          <c:val>
            <c:numRef>
              <c:f>Sheet1!$C$2</c:f>
              <c:numCache>
                <c:formatCode>General</c:formatCode>
                <c:ptCount val="1"/>
                <c:pt idx="0">
                  <c:v>36</c:v>
                </c:pt>
              </c:numCache>
            </c:numRef>
          </c:val>
          <c:extLs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1st Qtr</c:v>
                      </c:pt>
                    </c:strCache>
                  </c:strRef>
                </c15:cat>
              </c15:filteredCategoryTitle>
            </c:ext>
            <c:ext xmlns:c16="http://schemas.microsoft.com/office/drawing/2014/chart" uri="{C3380CC4-5D6E-409C-BE32-E72D297353CC}">
              <c16:uniqueId val="{00000005-6FA1-4C31-AE33-965F73F7A76D}"/>
            </c:ext>
          </c:extLst>
        </c:ser>
        <c:ser>
          <c:idx val="2"/>
          <c:order val="2"/>
          <c:tx>
            <c:strRef>
              <c:f>Sheet1!$D$1</c:f>
              <c:strCache>
                <c:ptCount val="1"/>
                <c:pt idx="0">
                  <c:v>Column2</c:v>
                </c:pt>
              </c:strCache>
            </c:strRef>
          </c:tx>
          <c:spPr>
            <a:solidFill>
              <a:srgbClr val="BED7D7"/>
            </a:solidFill>
          </c:spPr>
          <c:invertIfNegative val="0"/>
          <c:dPt>
            <c:idx val="0"/>
            <c:invertIfNegative val="0"/>
            <c:bubble3D val="0"/>
            <c:extLst>
              <c:ext xmlns:c16="http://schemas.microsoft.com/office/drawing/2014/chart" uri="{C3380CC4-5D6E-409C-BE32-E72D297353CC}">
                <c16:uniqueId val="{00000006-6FA1-4C31-AE33-965F73F7A76D}"/>
              </c:ext>
            </c:extLst>
          </c:dPt>
          <c:val>
            <c:numRef>
              <c:f>Sheet1!$D$2</c:f>
              <c:numCache>
                <c:formatCode>General</c:formatCode>
                <c:ptCount val="1"/>
                <c:pt idx="0">
                  <c:v>21</c:v>
                </c:pt>
              </c:numCache>
            </c:numRef>
          </c:val>
          <c:extLs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1st Qtr</c:v>
                      </c:pt>
                    </c:strCache>
                  </c:strRef>
                </c15:cat>
              </c15:filteredCategoryTitle>
            </c:ext>
            <c:ext xmlns:c16="http://schemas.microsoft.com/office/drawing/2014/chart" uri="{C3380CC4-5D6E-409C-BE32-E72D297353CC}">
              <c16:uniqueId val="{00000007-6FA1-4C31-AE33-965F73F7A76D}"/>
            </c:ext>
          </c:extLst>
        </c:ser>
        <c:dLbls>
          <c:showLegendKey val="0"/>
          <c:showVal val="0"/>
          <c:showCatName val="0"/>
          <c:showSerName val="0"/>
          <c:showPercent val="0"/>
          <c:showBubbleSize val="0"/>
        </c:dLbls>
        <c:gapWidth val="200"/>
        <c:overlap val="-20"/>
        <c:axId val="725675952"/>
        <c:axId val="725675560"/>
      </c:barChart>
      <c:valAx>
        <c:axId val="725675560"/>
        <c:scaling>
          <c:orientation val="minMax"/>
        </c:scaling>
        <c:delete val="1"/>
        <c:axPos val="b"/>
        <c:numFmt formatCode="0%" sourceLinked="1"/>
        <c:majorTickMark val="out"/>
        <c:minorTickMark val="none"/>
        <c:tickLblPos val="nextTo"/>
        <c:crossAx val="725675952"/>
        <c:crosses val="autoZero"/>
        <c:crossBetween val="between"/>
      </c:valAx>
      <c:catAx>
        <c:axId val="725675952"/>
        <c:scaling>
          <c:orientation val="minMax"/>
        </c:scaling>
        <c:delete val="1"/>
        <c:axPos val="l"/>
        <c:numFmt formatCode="General" sourceLinked="0"/>
        <c:majorTickMark val="out"/>
        <c:minorTickMark val="none"/>
        <c:tickLblPos val="nextTo"/>
        <c:crossAx val="725675560"/>
        <c:crosses val="autoZero"/>
        <c:auto val="1"/>
        <c:lblAlgn val="ctr"/>
        <c:lblOffset val="100"/>
        <c:noMultiLvlLbl val="0"/>
      </c:catAx>
    </c:plotArea>
    <c:plotVisOnly val="1"/>
    <c:dispBlanksAs val="gap"/>
    <c:showDLblsOverMax val="0"/>
  </c:chart>
  <c:txPr>
    <a:bodyPr/>
    <a:lstStyle/>
    <a:p>
      <a:pPr>
        <a:defRPr sz="1800"/>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13812423637924"/>
          <c:y val="7.642182425424203E-2"/>
          <c:w val="0.5372372132968305"/>
          <c:h val="0.82342206076404223"/>
        </c:manualLayout>
      </c:layout>
      <c:doughnutChart>
        <c:varyColors val="1"/>
        <c:ser>
          <c:idx val="0"/>
          <c:order val="0"/>
          <c:tx>
            <c:strRef>
              <c:f>Sheet1!$B$1</c:f>
              <c:strCache>
                <c:ptCount val="1"/>
                <c:pt idx="0">
                  <c:v>Sales</c:v>
                </c:pt>
              </c:strCache>
            </c:strRef>
          </c:tx>
          <c:spPr>
            <a:solidFill>
              <a:schemeClr val="accent1"/>
            </a:solidFill>
            <a:ln w="6350">
              <a:solidFill>
                <a:schemeClr val="bg1"/>
              </a:solidFill>
            </a:ln>
          </c:spPr>
          <c:dPt>
            <c:idx val="0"/>
            <c:bubble3D val="0"/>
            <c:spPr>
              <a:solidFill>
                <a:srgbClr val="E6E1DC"/>
              </a:solidFill>
              <a:ln w="6350">
                <a:solidFill>
                  <a:schemeClr val="bg1"/>
                </a:solidFill>
              </a:ln>
            </c:spPr>
            <c:extLst>
              <c:ext xmlns:c16="http://schemas.microsoft.com/office/drawing/2014/chart" uri="{C3380CC4-5D6E-409C-BE32-E72D297353CC}">
                <c16:uniqueId val="{00000001-37C0-48EE-9A06-EBC2C1816FCA}"/>
              </c:ext>
            </c:extLst>
          </c:dPt>
          <c:dPt>
            <c:idx val="1"/>
            <c:bubble3D val="0"/>
            <c:spPr>
              <a:solidFill>
                <a:srgbClr val="96BEF0"/>
              </a:solidFill>
              <a:ln w="6350">
                <a:solidFill>
                  <a:schemeClr val="bg1"/>
                </a:solidFill>
              </a:ln>
            </c:spPr>
            <c:extLst>
              <c:ext xmlns:c16="http://schemas.microsoft.com/office/drawing/2014/chart" uri="{C3380CC4-5D6E-409C-BE32-E72D297353CC}">
                <c16:uniqueId val="{00000003-37C0-48EE-9A06-EBC2C1816FCA}"/>
              </c:ext>
            </c:extLst>
          </c:dPt>
          <c:dPt>
            <c:idx val="2"/>
            <c:bubble3D val="0"/>
            <c:spPr>
              <a:solidFill>
                <a:srgbClr val="7D7878"/>
              </a:solidFill>
              <a:ln w="6350">
                <a:solidFill>
                  <a:schemeClr val="bg1"/>
                </a:solidFill>
              </a:ln>
            </c:spPr>
            <c:extLst>
              <c:ext xmlns:c16="http://schemas.microsoft.com/office/drawing/2014/chart" uri="{C3380CC4-5D6E-409C-BE32-E72D297353CC}">
                <c16:uniqueId val="{00000005-37C0-48EE-9A06-EBC2C1816FCA}"/>
              </c:ext>
            </c:extLst>
          </c:dPt>
          <c:dPt>
            <c:idx val="3"/>
            <c:bubble3D val="0"/>
            <c:spPr>
              <a:solidFill>
                <a:srgbClr val="E1B9A0"/>
              </a:solidFill>
              <a:ln w="6350">
                <a:solidFill>
                  <a:schemeClr val="bg1"/>
                </a:solidFill>
              </a:ln>
            </c:spPr>
            <c:extLst>
              <c:ext xmlns:c16="http://schemas.microsoft.com/office/drawing/2014/chart" uri="{C3380CC4-5D6E-409C-BE32-E72D297353CC}">
                <c16:uniqueId val="{00000007-37C0-48EE-9A06-EBC2C1816FCA}"/>
              </c:ext>
            </c:extLst>
          </c:dPt>
          <c:cat>
            <c:strRef>
              <c:f>Sheet1!$A$2:$A$5</c:f>
              <c:strCache>
                <c:ptCount val="2"/>
                <c:pt idx="0">
                  <c:v>1st Qtr</c:v>
                </c:pt>
                <c:pt idx="1">
                  <c:v>2nd Qtr</c:v>
                </c:pt>
              </c:strCache>
            </c:strRef>
          </c:cat>
          <c:val>
            <c:numRef>
              <c:f>Sheet1!$B$2:$B$5</c:f>
              <c:numCache>
                <c:formatCode>General</c:formatCode>
                <c:ptCount val="4"/>
                <c:pt idx="0">
                  <c:v>48</c:v>
                </c:pt>
                <c:pt idx="1">
                  <c:v>27</c:v>
                </c:pt>
                <c:pt idx="2">
                  <c:v>18</c:v>
                </c:pt>
                <c:pt idx="3">
                  <c:v>7</c:v>
                </c:pt>
              </c:numCache>
            </c:numRef>
          </c:val>
          <c:extLst>
            <c:ext xmlns:c16="http://schemas.microsoft.com/office/drawing/2014/chart" uri="{C3380CC4-5D6E-409C-BE32-E72D297353CC}">
              <c16:uniqueId val="{00000008-37C0-48EE-9A06-EBC2C1816FCA}"/>
            </c:ext>
          </c:extLst>
        </c:ser>
        <c:dLbls>
          <c:showLegendKey val="0"/>
          <c:showVal val="0"/>
          <c:showCatName val="0"/>
          <c:showSerName val="0"/>
          <c:showPercent val="0"/>
          <c:showBubbleSize val="0"/>
          <c:showLeaderLines val="1"/>
        </c:dLbls>
        <c:firstSliceAng val="0"/>
        <c:holeSize val="75"/>
      </c:doughnutChart>
    </c:plotArea>
    <c:plotVisOnly val="1"/>
    <c:dispBlanksAs val="gap"/>
    <c:showDLblsOverMax val="0"/>
  </c:chart>
  <c:spPr>
    <a:noFill/>
    <a:ln w="9525">
      <a:noFill/>
    </a:ln>
  </c:spPr>
  <c:txPr>
    <a:bodyPr/>
    <a:lstStyle/>
    <a:p>
      <a:pPr>
        <a:defRPr sz="1800">
          <a:highlight>
            <a:srgbClr val="BED7D7"/>
          </a:highlight>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5936395759717315E-2"/>
          <c:y val="0.14534288638689866"/>
          <c:w val="0.90812720848056538"/>
          <c:h val="0.70931422722620263"/>
        </c:manualLayout>
      </c:layout>
      <c:barChart>
        <c:barDir val="col"/>
        <c:grouping val="stacked"/>
        <c:varyColors val="0"/>
        <c:ser>
          <c:idx val="0"/>
          <c:order val="0"/>
          <c:spPr>
            <a:solidFill>
              <a:schemeClr val="accent1"/>
            </a:solidFill>
            <a:ln>
              <a:noFill/>
            </a:ln>
          </c:spPr>
          <c:invertIfNegative val="0"/>
          <c:dPt>
            <c:idx val="3"/>
            <c:invertIfNegative val="0"/>
            <c:bubble3D val="0"/>
            <c:spPr>
              <a:solidFill>
                <a:schemeClr val="accent4"/>
              </a:solidFill>
              <a:ln>
                <a:noFill/>
              </a:ln>
            </c:spPr>
            <c:extLst>
              <c:ext xmlns:c16="http://schemas.microsoft.com/office/drawing/2014/chart" uri="{C3380CC4-5D6E-409C-BE32-E72D297353CC}">
                <c16:uniqueId val="{00000000-F4C9-4BD4-B84B-F6055CF0FEE8}"/>
              </c:ext>
            </c:extLst>
          </c:dPt>
          <c:dLbls>
            <c:dLbl>
              <c:idx val="2"/>
              <c:layout>
                <c:manualLayout>
                  <c:x val="0"/>
                  <c:y val="-3.0706243602865915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4C9-4BD4-B84B-F6055CF0FEE8}"/>
                </c:ext>
              </c:extLst>
            </c:dLbl>
            <c:dLbl>
              <c:idx val="3"/>
              <c:layout>
                <c:manualLayout>
                  <c:x val="0"/>
                  <c:y val="-3.0706243602865915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4C9-4BD4-B84B-F6055CF0FEE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1072</c:v>
                </c:pt>
                <c:pt idx="1">
                  <c:v>1058</c:v>
                </c:pt>
                <c:pt idx="2">
                  <c:v>970</c:v>
                </c:pt>
                <c:pt idx="3">
                  <c:v>949</c:v>
                </c:pt>
              </c:numCache>
            </c:numRef>
          </c:val>
          <c:extLst>
            <c:ext xmlns:c16="http://schemas.microsoft.com/office/drawing/2014/chart" uri="{C3380CC4-5D6E-409C-BE32-E72D297353CC}">
              <c16:uniqueId val="{00000002-F4C9-4BD4-B84B-F6055CF0FEE8}"/>
            </c:ext>
          </c:extLst>
        </c:ser>
        <c:dLbls>
          <c:showLegendKey val="0"/>
          <c:showVal val="0"/>
          <c:showCatName val="0"/>
          <c:showSerName val="0"/>
          <c:showPercent val="0"/>
          <c:showBubbleSize val="0"/>
        </c:dLbls>
        <c:gapWidth val="80"/>
        <c:overlap val="100"/>
        <c:axId val="386495759"/>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3-F4C9-4BD4-B84B-F6055CF0FEE8}"/>
              </c:ext>
            </c:extLst>
          </c:dPt>
          <c:dPt>
            <c:idx val="1"/>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F4C9-4BD4-B84B-F6055CF0FEE8}"/>
              </c:ext>
            </c:extLst>
          </c:dPt>
          <c:dPt>
            <c:idx val="2"/>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F4C9-4BD4-B84B-F6055CF0FEE8}"/>
              </c:ext>
            </c:extLst>
          </c:dPt>
          <c:dPt>
            <c:idx val="3"/>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F4C9-4BD4-B84B-F6055CF0FEE8}"/>
              </c:ext>
            </c:extLst>
          </c:dPt>
          <c:val>
            <c:numRef>
              <c:f>Sheet1!$A$2:$D$2</c:f>
              <c:numCache>
                <c:formatCode>General</c:formatCode>
                <c:ptCount val="4"/>
                <c:pt idx="0">
                  <c:v>12.3</c:v>
                </c:pt>
                <c:pt idx="1">
                  <c:v>12.9</c:v>
                </c:pt>
                <c:pt idx="2">
                  <c:v>12</c:v>
                </c:pt>
                <c:pt idx="3">
                  <c:v>11.899999999999999</c:v>
                </c:pt>
              </c:numCache>
            </c:numRef>
          </c:val>
          <c:smooth val="0"/>
          <c:extLst>
            <c:ext xmlns:c16="http://schemas.microsoft.com/office/drawing/2014/chart" uri="{C3380CC4-5D6E-409C-BE32-E72D297353CC}">
              <c16:uniqueId val="{00000007-F4C9-4BD4-B84B-F6055CF0FEE8}"/>
            </c:ext>
          </c:extLst>
        </c:ser>
        <c:dLbls>
          <c:showLegendKey val="0"/>
          <c:showVal val="0"/>
          <c:showCatName val="0"/>
          <c:showSerName val="0"/>
          <c:showPercent val="0"/>
          <c:showBubbleSize val="0"/>
        </c:dLbls>
        <c:marker val="1"/>
        <c:smooth val="0"/>
        <c:axId val="2"/>
        <c:axId val="3"/>
      </c:lineChart>
      <c:catAx>
        <c:axId val="38649575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800" kern="1200">
                <a:latin typeface="+mn-lt"/>
                <a:ea typeface="+mn-ea"/>
                <a:cs typeface="+mn-cs"/>
              </a:defRPr>
            </a:pPr>
            <a:endParaRPr lang="fi-FI"/>
          </a:p>
        </c:txPr>
        <c:crossAx val="386495759"/>
        <c:crosses val="min"/>
        <c:crossBetween val="between"/>
        <c:majorUnit val="2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20"/>
          <c:min val="0"/>
        </c:scaling>
        <c:delete val="0"/>
        <c:axPos val="r"/>
        <c:majorGridlines>
          <c:spPr>
            <a:ln>
              <a:noFill/>
            </a:ln>
          </c:spPr>
        </c:majorGridlines>
        <c:numFmt formatCode="General" sourceLinked="1"/>
        <c:majorTickMark val="out"/>
        <c:minorTickMark val="none"/>
        <c:tickLblPos val="none"/>
        <c:spPr>
          <a:ln w="9525" cmpd="sng" algn="ctr">
            <a:solidFill>
              <a:schemeClr val="bg1"/>
            </a:solidFill>
            <a:prstDash val="solid"/>
          </a:ln>
        </c:spPr>
        <c:txPr>
          <a:bodyPr wrap="none"/>
          <a:lstStyle/>
          <a:p>
            <a:pPr>
              <a:defRPr sz="1400" kern="1200">
                <a:latin typeface="+mn-lt"/>
                <a:ea typeface="+mn-ea"/>
                <a:cs typeface="+mn-cs"/>
              </a:defRPr>
            </a:pPr>
            <a:endParaRPr lang="fi-FI"/>
          </a:p>
        </c:txPr>
        <c:crossAx val="2"/>
        <c:crosses val="max"/>
        <c:crossBetween val="between"/>
        <c:majorUnit val="5"/>
      </c:valAx>
    </c:plotArea>
    <c:plotVisOnly val="0"/>
    <c:dispBlanksAs val="gap"/>
    <c:showDLblsOverMax val="1"/>
  </c:chart>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665931642778392E-2"/>
          <c:y val="2.821486706456864E-2"/>
          <c:w val="0.94266813671444327"/>
          <c:h val="0.94357026587086268"/>
        </c:manualLayout>
      </c:layout>
      <c:barChart>
        <c:barDir val="col"/>
        <c:grouping val="stacked"/>
        <c:varyColors val="0"/>
        <c:ser>
          <c:idx val="0"/>
          <c:order val="0"/>
          <c:spPr>
            <a:solidFill>
              <a:schemeClr val="accent4"/>
            </a:solidFill>
            <a:ln>
              <a:noFill/>
            </a:ln>
          </c:spPr>
          <c:invertIfNegative val="0"/>
          <c:val>
            <c:numRef>
              <c:f>Sheet1!$A$1:$B$1</c:f>
              <c:numCache>
                <c:formatCode>General</c:formatCode>
                <c:ptCount val="2"/>
                <c:pt idx="0">
                  <c:v>435.5197258834902</c:v>
                </c:pt>
                <c:pt idx="1">
                  <c:v>473.40796454692139</c:v>
                </c:pt>
              </c:numCache>
            </c:numRef>
          </c:val>
          <c:extLst>
            <c:ext xmlns:c16="http://schemas.microsoft.com/office/drawing/2014/chart" uri="{C3380CC4-5D6E-409C-BE32-E72D297353CC}">
              <c16:uniqueId val="{00000000-5F8F-49F4-856A-7C9F1AA98E6D}"/>
            </c:ext>
          </c:extLst>
        </c:ser>
        <c:ser>
          <c:idx val="1"/>
          <c:order val="1"/>
          <c:spPr>
            <a:solidFill>
              <a:schemeClr val="accent3"/>
            </a:solidFill>
            <a:ln>
              <a:noFill/>
            </a:ln>
          </c:spPr>
          <c:invertIfNegative val="0"/>
          <c:val>
            <c:numRef>
              <c:f>Sheet1!$A$2:$B$2</c:f>
              <c:numCache>
                <c:formatCode>General</c:formatCode>
                <c:ptCount val="2"/>
                <c:pt idx="0">
                  <c:v>970.36336713043954</c:v>
                </c:pt>
                <c:pt idx="1">
                  <c:v>849.11697193818372</c:v>
                </c:pt>
              </c:numCache>
            </c:numRef>
          </c:val>
          <c:extLst>
            <c:ext xmlns:c16="http://schemas.microsoft.com/office/drawing/2014/chart" uri="{C3380CC4-5D6E-409C-BE32-E72D297353CC}">
              <c16:uniqueId val="{00000001-5F8F-49F4-856A-7C9F1AA98E6D}"/>
            </c:ext>
          </c:extLst>
        </c:ser>
        <c:ser>
          <c:idx val="2"/>
          <c:order val="2"/>
          <c:spPr>
            <a:solidFill>
              <a:schemeClr val="accent2"/>
            </a:solidFill>
            <a:ln>
              <a:noFill/>
            </a:ln>
          </c:spPr>
          <c:invertIfNegative val="0"/>
          <c:val>
            <c:numRef>
              <c:f>Sheet1!$A$3:$B$3</c:f>
              <c:numCache>
                <c:formatCode>General</c:formatCode>
                <c:ptCount val="2"/>
                <c:pt idx="0">
                  <c:v>1055.5873807117009</c:v>
                </c:pt>
                <c:pt idx="1">
                  <c:v>1297.5864101619136</c:v>
                </c:pt>
              </c:numCache>
            </c:numRef>
          </c:val>
          <c:extLst>
            <c:ext xmlns:c16="http://schemas.microsoft.com/office/drawing/2014/chart" uri="{C3380CC4-5D6E-409C-BE32-E72D297353CC}">
              <c16:uniqueId val="{00000002-5F8F-49F4-856A-7C9F1AA98E6D}"/>
            </c:ext>
          </c:extLst>
        </c:ser>
        <c:ser>
          <c:idx val="3"/>
          <c:order val="3"/>
          <c:spPr>
            <a:solidFill>
              <a:schemeClr val="accent1"/>
            </a:solidFill>
            <a:ln>
              <a:noFill/>
            </a:ln>
          </c:spPr>
          <c:invertIfNegative val="0"/>
          <c:val>
            <c:numRef>
              <c:f>Sheet1!$A$4:$B$4</c:f>
              <c:numCache>
                <c:formatCode>General</c:formatCode>
                <c:ptCount val="2"/>
                <c:pt idx="0">
                  <c:v>4262.5048186510776</c:v>
                </c:pt>
                <c:pt idx="1">
                  <c:v>5001.3534147838518</c:v>
                </c:pt>
              </c:numCache>
            </c:numRef>
          </c:val>
          <c:extLst>
            <c:ext xmlns:c16="http://schemas.microsoft.com/office/drawing/2014/chart" uri="{C3380CC4-5D6E-409C-BE32-E72D297353CC}">
              <c16:uniqueId val="{00000003-5F8F-49F4-856A-7C9F1AA98E6D}"/>
            </c:ext>
          </c:extLst>
        </c:ser>
        <c:dLbls>
          <c:showLegendKey val="0"/>
          <c:showVal val="0"/>
          <c:showCatName val="0"/>
          <c:showSerName val="0"/>
          <c:showPercent val="0"/>
          <c:showBubbleSize val="0"/>
        </c:dLbls>
        <c:gapWidth val="150"/>
        <c:overlap val="100"/>
        <c:axId val="182224800"/>
        <c:axId val="1"/>
      </c:barChart>
      <c:catAx>
        <c:axId val="18222480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621.4647614308706"/>
          <c:min val="0"/>
        </c:scaling>
        <c:delete val="0"/>
        <c:axPos val="l"/>
        <c:majorGridlines>
          <c:spPr>
            <a:ln>
              <a:noFill/>
            </a:ln>
          </c:spPr>
        </c:majorGridlines>
        <c:numFmt formatCode="General" sourceLinked="1"/>
        <c:majorTickMark val="none"/>
        <c:minorTickMark val="none"/>
        <c:tickLblPos val="none"/>
        <c:spPr>
          <a:ln>
            <a:noFill/>
          </a:ln>
        </c:spPr>
        <c:crossAx val="182224800"/>
        <c:crosses val="min"/>
        <c:crossBetween val="between"/>
      </c:valAx>
    </c:plotArea>
    <c:plotVisOnly val="0"/>
    <c:dispBlanksAs val="gap"/>
    <c:showDLblsOverMax val="1"/>
  </c:chart>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03684879288437E-2"/>
          <c:y val="3.2828282828282832E-2"/>
          <c:w val="0.93392630241423125"/>
          <c:h val="0.93434343434343436"/>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755A-40CB-8B7A-B0D21FCDF2E0}"/>
              </c:ext>
            </c:extLst>
          </c:dPt>
          <c:dPt>
            <c:idx val="1"/>
            <c:bubble3D val="0"/>
            <c:spPr>
              <a:solidFill>
                <a:schemeClr val="accent2"/>
              </a:solidFill>
              <a:ln>
                <a:noFill/>
              </a:ln>
            </c:spPr>
            <c:extLst>
              <c:ext xmlns:c16="http://schemas.microsoft.com/office/drawing/2014/chart" uri="{C3380CC4-5D6E-409C-BE32-E72D297353CC}">
                <c16:uniqueId val="{00000001-755A-40CB-8B7A-B0D21FCDF2E0}"/>
              </c:ext>
            </c:extLst>
          </c:dPt>
          <c:dPt>
            <c:idx val="2"/>
            <c:bubble3D val="0"/>
            <c:spPr>
              <a:solidFill>
                <a:schemeClr val="accent3"/>
              </a:solidFill>
              <a:ln>
                <a:noFill/>
              </a:ln>
            </c:spPr>
            <c:extLst>
              <c:ext xmlns:c16="http://schemas.microsoft.com/office/drawing/2014/chart" uri="{C3380CC4-5D6E-409C-BE32-E72D297353CC}">
                <c16:uniqueId val="{00000002-755A-40CB-8B7A-B0D21FCDF2E0}"/>
              </c:ext>
            </c:extLst>
          </c:dPt>
          <c:dPt>
            <c:idx val="3"/>
            <c:bubble3D val="0"/>
            <c:spPr>
              <a:solidFill>
                <a:schemeClr val="accent4"/>
              </a:solidFill>
              <a:ln>
                <a:noFill/>
              </a:ln>
            </c:spPr>
            <c:extLst>
              <c:ext xmlns:c16="http://schemas.microsoft.com/office/drawing/2014/chart" uri="{C3380CC4-5D6E-409C-BE32-E72D297353CC}">
                <c16:uniqueId val="{00000003-755A-40CB-8B7A-B0D21FCDF2E0}"/>
              </c:ext>
            </c:extLst>
          </c:dPt>
          <c:val>
            <c:numRef>
              <c:f>Sheet1!$A$1:$A$4</c:f>
              <c:numCache>
                <c:formatCode>General</c:formatCode>
                <c:ptCount val="4"/>
                <c:pt idx="0">
                  <c:v>63.392630598801915</c:v>
                </c:pt>
                <c:pt idx="1">
                  <c:v>15.698858708009691</c:v>
                </c:pt>
                <c:pt idx="2">
                  <c:v>14.431394003344819</c:v>
                </c:pt>
                <c:pt idx="3">
                  <c:v>6.4771166898435766</c:v>
                </c:pt>
              </c:numCache>
            </c:numRef>
          </c:val>
          <c:extLst>
            <c:ext xmlns:c16="http://schemas.microsoft.com/office/drawing/2014/chart" uri="{C3380CC4-5D6E-409C-BE32-E72D297353CC}">
              <c16:uniqueId val="{00000004-755A-40CB-8B7A-B0D21FCDF2E0}"/>
            </c:ext>
          </c:extLst>
        </c:ser>
        <c:dLbls>
          <c:showLegendKey val="0"/>
          <c:showVal val="0"/>
          <c:showCatName val="0"/>
          <c:showSerName val="0"/>
          <c:showPercent val="0"/>
          <c:showBubbleSize val="0"/>
          <c:showLeaderLines val="0"/>
        </c:dLbls>
        <c:firstSliceAng val="0"/>
        <c:holeSize val="70"/>
      </c:doughnutChart>
    </c:plotArea>
    <c:plotVisOnly val="0"/>
    <c:dispBlanksAs val="gap"/>
    <c:showDLblsOverMax val="1"/>
  </c:chart>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51581975071908E-2"/>
          <c:y val="1.294580194146255E-2"/>
          <c:w val="0.91562799616490886"/>
          <c:h val="0.71519235728782393"/>
        </c:manualLayout>
      </c:layout>
      <c:barChart>
        <c:barDir val="bar"/>
        <c:grouping val="percentStacked"/>
        <c:varyColors val="0"/>
        <c:ser>
          <c:idx val="0"/>
          <c:order val="0"/>
          <c:tx>
            <c:strRef>
              <c:f>Sheet1!$B$1</c:f>
              <c:strCache>
                <c:ptCount val="1"/>
                <c:pt idx="0">
                  <c:v>Sales</c:v>
                </c:pt>
              </c:strCache>
            </c:strRef>
          </c:tx>
          <c:spPr>
            <a:solidFill>
              <a:srgbClr val="96BEF0"/>
            </a:solidFill>
          </c:spPr>
          <c:invertIfNegative val="0"/>
          <c:dPt>
            <c:idx val="0"/>
            <c:invertIfNegative val="0"/>
            <c:bubble3D val="0"/>
            <c:extLst>
              <c:ext xmlns:c16="http://schemas.microsoft.com/office/drawing/2014/chart" uri="{C3380CC4-5D6E-409C-BE32-E72D297353CC}">
                <c16:uniqueId val="{00000000-0204-4858-A785-EAD3270F3907}"/>
              </c:ext>
            </c:extLst>
          </c:dPt>
          <c:dPt>
            <c:idx val="1"/>
            <c:invertIfNegative val="0"/>
            <c:bubble3D val="0"/>
            <c:extLst>
              <c:ext xmlns:c16="http://schemas.microsoft.com/office/drawing/2014/chart" uri="{C3380CC4-5D6E-409C-BE32-E72D297353CC}">
                <c16:uniqueId val="{00000001-0204-4858-A785-EAD3270F3907}"/>
              </c:ext>
            </c:extLst>
          </c:dPt>
          <c:dPt>
            <c:idx val="2"/>
            <c:invertIfNegative val="0"/>
            <c:bubble3D val="0"/>
            <c:extLst>
              <c:ext xmlns:c16="http://schemas.microsoft.com/office/drawing/2014/chart" uri="{C3380CC4-5D6E-409C-BE32-E72D297353CC}">
                <c16:uniqueId val="{00000002-0204-4858-A785-EAD3270F3907}"/>
              </c:ext>
            </c:extLst>
          </c:dPt>
          <c:cat>
            <c:strRef>
              <c:f>Sheet1!$A$2</c:f>
              <c:strCache>
                <c:ptCount val="1"/>
                <c:pt idx="0">
                  <c:v>1st Qtr</c:v>
                </c:pt>
              </c:strCache>
            </c:strRef>
          </c:cat>
          <c:val>
            <c:numRef>
              <c:f>Sheet1!$B$2</c:f>
              <c:numCache>
                <c:formatCode>General</c:formatCode>
                <c:ptCount val="1"/>
                <c:pt idx="0">
                  <c:v>100</c:v>
                </c:pt>
              </c:numCache>
            </c:numRef>
          </c:val>
          <c:extLst>
            <c:ext xmlns:c16="http://schemas.microsoft.com/office/drawing/2014/chart" uri="{C3380CC4-5D6E-409C-BE32-E72D297353CC}">
              <c16:uniqueId val="{00000003-0204-4858-A785-EAD3270F3907}"/>
            </c:ext>
          </c:extLst>
        </c:ser>
        <c:ser>
          <c:idx val="1"/>
          <c:order val="1"/>
          <c:tx>
            <c:strRef>
              <c:f>Sheet1!$C$1</c:f>
              <c:strCache>
                <c:ptCount val="1"/>
                <c:pt idx="0">
                  <c:v>Column1</c:v>
                </c:pt>
              </c:strCache>
            </c:strRef>
          </c:tx>
          <c:spPr>
            <a:solidFill>
              <a:srgbClr val="7D7878"/>
            </a:solidFill>
          </c:spPr>
          <c:invertIfNegative val="0"/>
          <c:dPt>
            <c:idx val="0"/>
            <c:invertIfNegative val="0"/>
            <c:bubble3D val="0"/>
            <c:extLst>
              <c:ext xmlns:c16="http://schemas.microsoft.com/office/drawing/2014/chart" uri="{C3380CC4-5D6E-409C-BE32-E72D297353CC}">
                <c16:uniqueId val="{00000004-0204-4858-A785-EAD3270F3907}"/>
              </c:ext>
            </c:extLst>
          </c:dPt>
          <c:cat>
            <c:strRef>
              <c:f>Sheet1!$A$2</c:f>
              <c:strCache>
                <c:ptCount val="1"/>
                <c:pt idx="0">
                  <c:v>1st Qtr</c:v>
                </c:pt>
              </c:strCache>
            </c:strRef>
          </c:cat>
          <c:val>
            <c:numRef>
              <c:f>Sheet1!$C$2</c:f>
              <c:numCache>
                <c:formatCode>General</c:formatCode>
                <c:ptCount val="1"/>
                <c:pt idx="0">
                  <c:v>0</c:v>
                </c:pt>
              </c:numCache>
            </c:numRef>
          </c:val>
          <c:extLst>
            <c:ext xmlns:c16="http://schemas.microsoft.com/office/drawing/2014/chart" uri="{C3380CC4-5D6E-409C-BE32-E72D297353CC}">
              <c16:uniqueId val="{00000005-0204-4858-A785-EAD3270F3907}"/>
            </c:ext>
          </c:extLst>
        </c:ser>
        <c:ser>
          <c:idx val="2"/>
          <c:order val="2"/>
          <c:tx>
            <c:strRef>
              <c:f>Sheet1!$D$1</c:f>
              <c:strCache>
                <c:ptCount val="1"/>
                <c:pt idx="0">
                  <c:v>Column2</c:v>
                </c:pt>
              </c:strCache>
            </c:strRef>
          </c:tx>
          <c:spPr>
            <a:solidFill>
              <a:srgbClr val="BED7D7"/>
            </a:solidFill>
          </c:spPr>
          <c:invertIfNegative val="0"/>
          <c:dPt>
            <c:idx val="0"/>
            <c:invertIfNegative val="0"/>
            <c:bubble3D val="0"/>
            <c:extLst>
              <c:ext xmlns:c16="http://schemas.microsoft.com/office/drawing/2014/chart" uri="{C3380CC4-5D6E-409C-BE32-E72D297353CC}">
                <c16:uniqueId val="{00000006-0204-4858-A785-EAD3270F3907}"/>
              </c:ext>
            </c:extLst>
          </c:dPt>
          <c:cat>
            <c:strRef>
              <c:f>Sheet1!$A$2</c:f>
              <c:strCache>
                <c:ptCount val="1"/>
                <c:pt idx="0">
                  <c:v>1st Qtr</c:v>
                </c:pt>
              </c:strCache>
            </c:strRef>
          </c:cat>
          <c:val>
            <c:numRef>
              <c:f>Sheet1!$D$2</c:f>
              <c:numCache>
                <c:formatCode>General</c:formatCode>
                <c:ptCount val="1"/>
                <c:pt idx="0">
                  <c:v>0</c:v>
                </c:pt>
              </c:numCache>
            </c:numRef>
          </c:val>
          <c:extLst>
            <c:ext xmlns:c16="http://schemas.microsoft.com/office/drawing/2014/chart" uri="{C3380CC4-5D6E-409C-BE32-E72D297353CC}">
              <c16:uniqueId val="{00000007-0204-4858-A785-EAD3270F3907}"/>
            </c:ext>
          </c:extLst>
        </c:ser>
        <c:dLbls>
          <c:showLegendKey val="0"/>
          <c:showVal val="0"/>
          <c:showCatName val="0"/>
          <c:showSerName val="0"/>
          <c:showPercent val="0"/>
          <c:showBubbleSize val="0"/>
        </c:dLbls>
        <c:gapWidth val="200"/>
        <c:overlap val="-20"/>
        <c:axId val="725674776"/>
        <c:axId val="725674384"/>
      </c:barChart>
      <c:valAx>
        <c:axId val="725674384"/>
        <c:scaling>
          <c:orientation val="minMax"/>
        </c:scaling>
        <c:delete val="1"/>
        <c:axPos val="b"/>
        <c:numFmt formatCode="0%" sourceLinked="1"/>
        <c:majorTickMark val="out"/>
        <c:minorTickMark val="none"/>
        <c:tickLblPos val="nextTo"/>
        <c:crossAx val="725674776"/>
        <c:crosses val="autoZero"/>
        <c:crossBetween val="between"/>
      </c:valAx>
      <c:catAx>
        <c:axId val="725674776"/>
        <c:scaling>
          <c:orientation val="minMax"/>
        </c:scaling>
        <c:delete val="1"/>
        <c:axPos val="l"/>
        <c:numFmt formatCode="General" sourceLinked="0"/>
        <c:majorTickMark val="out"/>
        <c:minorTickMark val="none"/>
        <c:tickLblPos val="nextTo"/>
        <c:crossAx val="725674384"/>
        <c:crosses val="autoZero"/>
        <c:auto val="1"/>
        <c:lblAlgn val="ctr"/>
        <c:lblOffset val="100"/>
        <c:noMultiLvlLbl val="0"/>
      </c:catAx>
    </c:plotArea>
    <c:plotVisOnly val="1"/>
    <c:dispBlanksAs val="gap"/>
    <c:showDLblsOverMax val="0"/>
  </c:chart>
  <c:txPr>
    <a:bodyPr/>
    <a:lstStyle/>
    <a:p>
      <a:pPr>
        <a:defRPr sz="1800"/>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5340364333652923E-2"/>
          <c:y val="3.8837405824387647E-2"/>
          <c:w val="0.91562799616490886"/>
          <c:h val="0.71519235728782393"/>
        </c:manualLayout>
      </c:layout>
      <c:barChart>
        <c:barDir val="bar"/>
        <c:grouping val="percentStacked"/>
        <c:varyColors val="0"/>
        <c:ser>
          <c:idx val="0"/>
          <c:order val="0"/>
          <c:tx>
            <c:strRef>
              <c:f>Sheet1!$B$1</c:f>
              <c:strCache>
                <c:ptCount val="1"/>
                <c:pt idx="0">
                  <c:v>Sales</c:v>
                </c:pt>
              </c:strCache>
            </c:strRef>
          </c:tx>
          <c:spPr>
            <a:solidFill>
              <a:srgbClr val="96BEF0"/>
            </a:solidFill>
          </c:spPr>
          <c:invertIfNegative val="0"/>
          <c:dPt>
            <c:idx val="0"/>
            <c:invertIfNegative val="0"/>
            <c:bubble3D val="0"/>
            <c:extLst>
              <c:ext xmlns:c16="http://schemas.microsoft.com/office/drawing/2014/chart" uri="{C3380CC4-5D6E-409C-BE32-E72D297353CC}">
                <c16:uniqueId val="{00000000-D32E-4AFA-85C2-3C625FFDFE57}"/>
              </c:ext>
            </c:extLst>
          </c:dPt>
          <c:dPt>
            <c:idx val="1"/>
            <c:invertIfNegative val="0"/>
            <c:bubble3D val="0"/>
            <c:extLst>
              <c:ext xmlns:c16="http://schemas.microsoft.com/office/drawing/2014/chart" uri="{C3380CC4-5D6E-409C-BE32-E72D297353CC}">
                <c16:uniqueId val="{00000001-D32E-4AFA-85C2-3C625FFDFE57}"/>
              </c:ext>
            </c:extLst>
          </c:dPt>
          <c:dPt>
            <c:idx val="2"/>
            <c:invertIfNegative val="0"/>
            <c:bubble3D val="0"/>
            <c:extLst>
              <c:ext xmlns:c16="http://schemas.microsoft.com/office/drawing/2014/chart" uri="{C3380CC4-5D6E-409C-BE32-E72D297353CC}">
                <c16:uniqueId val="{00000002-D32E-4AFA-85C2-3C625FFDFE57}"/>
              </c:ext>
            </c:extLst>
          </c:dPt>
          <c:cat>
            <c:strRef>
              <c:f>Sheet1!$A$2</c:f>
              <c:strCache>
                <c:ptCount val="1"/>
                <c:pt idx="0">
                  <c:v>1st Qtr</c:v>
                </c:pt>
              </c:strCache>
            </c:strRef>
          </c:cat>
          <c:val>
            <c:numRef>
              <c:f>Sheet1!$B$2</c:f>
              <c:numCache>
                <c:formatCode>General</c:formatCode>
                <c:ptCount val="1"/>
                <c:pt idx="0">
                  <c:v>65</c:v>
                </c:pt>
              </c:numCache>
            </c:numRef>
          </c:val>
          <c:extLst>
            <c:ext xmlns:c16="http://schemas.microsoft.com/office/drawing/2014/chart" uri="{C3380CC4-5D6E-409C-BE32-E72D297353CC}">
              <c16:uniqueId val="{00000003-D32E-4AFA-85C2-3C625FFDFE57}"/>
            </c:ext>
          </c:extLst>
        </c:ser>
        <c:ser>
          <c:idx val="1"/>
          <c:order val="1"/>
          <c:tx>
            <c:strRef>
              <c:f>Sheet1!$C$1</c:f>
              <c:strCache>
                <c:ptCount val="1"/>
                <c:pt idx="0">
                  <c:v>Column1</c:v>
                </c:pt>
              </c:strCache>
            </c:strRef>
          </c:tx>
          <c:spPr>
            <a:solidFill>
              <a:srgbClr val="7D7878"/>
            </a:solidFill>
          </c:spPr>
          <c:invertIfNegative val="0"/>
          <c:dPt>
            <c:idx val="0"/>
            <c:invertIfNegative val="0"/>
            <c:bubble3D val="0"/>
            <c:extLst>
              <c:ext xmlns:c16="http://schemas.microsoft.com/office/drawing/2014/chart" uri="{C3380CC4-5D6E-409C-BE32-E72D297353CC}">
                <c16:uniqueId val="{00000004-D32E-4AFA-85C2-3C625FFDFE57}"/>
              </c:ext>
            </c:extLst>
          </c:dPt>
          <c:cat>
            <c:strRef>
              <c:f>Sheet1!$A$2</c:f>
              <c:strCache>
                <c:ptCount val="1"/>
                <c:pt idx="0">
                  <c:v>1st Qtr</c:v>
                </c:pt>
              </c:strCache>
            </c:strRef>
          </c:cat>
          <c:val>
            <c:numRef>
              <c:f>Sheet1!$C$2</c:f>
              <c:numCache>
                <c:formatCode>General</c:formatCode>
                <c:ptCount val="1"/>
                <c:pt idx="0">
                  <c:v>30</c:v>
                </c:pt>
              </c:numCache>
            </c:numRef>
          </c:val>
          <c:extLst>
            <c:ext xmlns:c16="http://schemas.microsoft.com/office/drawing/2014/chart" uri="{C3380CC4-5D6E-409C-BE32-E72D297353CC}">
              <c16:uniqueId val="{00000005-D32E-4AFA-85C2-3C625FFDFE57}"/>
            </c:ext>
          </c:extLst>
        </c:ser>
        <c:ser>
          <c:idx val="2"/>
          <c:order val="2"/>
          <c:tx>
            <c:strRef>
              <c:f>Sheet1!$D$1</c:f>
              <c:strCache>
                <c:ptCount val="1"/>
                <c:pt idx="0">
                  <c:v>Column2</c:v>
                </c:pt>
              </c:strCache>
            </c:strRef>
          </c:tx>
          <c:spPr>
            <a:solidFill>
              <a:srgbClr val="BED7D7"/>
            </a:solidFill>
          </c:spPr>
          <c:invertIfNegative val="0"/>
          <c:dPt>
            <c:idx val="0"/>
            <c:invertIfNegative val="0"/>
            <c:bubble3D val="0"/>
            <c:extLst>
              <c:ext xmlns:c16="http://schemas.microsoft.com/office/drawing/2014/chart" uri="{C3380CC4-5D6E-409C-BE32-E72D297353CC}">
                <c16:uniqueId val="{00000006-D32E-4AFA-85C2-3C625FFDFE57}"/>
              </c:ext>
            </c:extLst>
          </c:dPt>
          <c:cat>
            <c:strRef>
              <c:f>Sheet1!$A$2</c:f>
              <c:strCache>
                <c:ptCount val="1"/>
                <c:pt idx="0">
                  <c:v>1st Qtr</c:v>
                </c:pt>
              </c:strCache>
            </c:strRef>
          </c:cat>
          <c:val>
            <c:numRef>
              <c:f>Sheet1!$D$2</c:f>
              <c:numCache>
                <c:formatCode>General</c:formatCode>
                <c:ptCount val="1"/>
                <c:pt idx="0">
                  <c:v>5</c:v>
                </c:pt>
              </c:numCache>
            </c:numRef>
          </c:val>
          <c:extLst>
            <c:ext xmlns:c16="http://schemas.microsoft.com/office/drawing/2014/chart" uri="{C3380CC4-5D6E-409C-BE32-E72D297353CC}">
              <c16:uniqueId val="{00000007-D32E-4AFA-85C2-3C625FFDFE57}"/>
            </c:ext>
          </c:extLst>
        </c:ser>
        <c:dLbls>
          <c:showLegendKey val="0"/>
          <c:showVal val="0"/>
          <c:showCatName val="0"/>
          <c:showSerName val="0"/>
          <c:showPercent val="0"/>
          <c:showBubbleSize val="0"/>
        </c:dLbls>
        <c:gapWidth val="200"/>
        <c:overlap val="-20"/>
        <c:axId val="725675952"/>
        <c:axId val="725675560"/>
      </c:barChart>
      <c:valAx>
        <c:axId val="725675560"/>
        <c:scaling>
          <c:orientation val="minMax"/>
        </c:scaling>
        <c:delete val="1"/>
        <c:axPos val="b"/>
        <c:numFmt formatCode="0%" sourceLinked="1"/>
        <c:majorTickMark val="out"/>
        <c:minorTickMark val="none"/>
        <c:tickLblPos val="nextTo"/>
        <c:crossAx val="725675952"/>
        <c:crosses val="autoZero"/>
        <c:crossBetween val="between"/>
      </c:valAx>
      <c:catAx>
        <c:axId val="725675952"/>
        <c:scaling>
          <c:orientation val="minMax"/>
        </c:scaling>
        <c:delete val="1"/>
        <c:axPos val="l"/>
        <c:numFmt formatCode="General" sourceLinked="0"/>
        <c:majorTickMark val="out"/>
        <c:minorTickMark val="none"/>
        <c:tickLblPos val="nextTo"/>
        <c:crossAx val="725675560"/>
        <c:crosses val="autoZero"/>
        <c:auto val="1"/>
        <c:lblAlgn val="ctr"/>
        <c:lblOffset val="100"/>
        <c:noMultiLvlLbl val="0"/>
      </c:catAx>
    </c:plotArea>
    <c:plotVisOnly val="1"/>
    <c:dispBlanksAs val="gap"/>
    <c:showDLblsOverMax val="0"/>
  </c:chart>
  <c:txPr>
    <a:bodyPr/>
    <a:lstStyle/>
    <a:p>
      <a:pPr>
        <a:defRPr sz="1800"/>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13812423637924"/>
          <c:y val="7.642182425424203E-2"/>
          <c:w val="0.5372372132968305"/>
          <c:h val="0.82342206076404223"/>
        </c:manualLayout>
      </c:layout>
      <c:doughnutChart>
        <c:varyColors val="1"/>
        <c:ser>
          <c:idx val="0"/>
          <c:order val="0"/>
          <c:tx>
            <c:strRef>
              <c:f>Sheet1!$B$1</c:f>
              <c:strCache>
                <c:ptCount val="1"/>
                <c:pt idx="0">
                  <c:v>Sales</c:v>
                </c:pt>
              </c:strCache>
            </c:strRef>
          </c:tx>
          <c:spPr>
            <a:solidFill>
              <a:schemeClr val="accent1"/>
            </a:solidFill>
            <a:ln w="6350">
              <a:solidFill>
                <a:schemeClr val="bg1"/>
              </a:solidFill>
            </a:ln>
          </c:spPr>
          <c:dPt>
            <c:idx val="0"/>
            <c:bubble3D val="0"/>
            <c:spPr>
              <a:solidFill>
                <a:srgbClr val="E6E1DC"/>
              </a:solidFill>
              <a:ln w="6350">
                <a:solidFill>
                  <a:schemeClr val="bg1"/>
                </a:solidFill>
              </a:ln>
            </c:spPr>
            <c:extLst>
              <c:ext xmlns:c16="http://schemas.microsoft.com/office/drawing/2014/chart" uri="{C3380CC4-5D6E-409C-BE32-E72D297353CC}">
                <c16:uniqueId val="{00000001-6C05-4EAC-8962-1C6681299967}"/>
              </c:ext>
            </c:extLst>
          </c:dPt>
          <c:dPt>
            <c:idx val="1"/>
            <c:bubble3D val="0"/>
            <c:spPr>
              <a:solidFill>
                <a:srgbClr val="96BEF0"/>
              </a:solidFill>
              <a:ln w="6350">
                <a:solidFill>
                  <a:schemeClr val="bg1"/>
                </a:solidFill>
              </a:ln>
            </c:spPr>
            <c:extLst>
              <c:ext xmlns:c16="http://schemas.microsoft.com/office/drawing/2014/chart" uri="{C3380CC4-5D6E-409C-BE32-E72D297353CC}">
                <c16:uniqueId val="{00000003-6C05-4EAC-8962-1C6681299967}"/>
              </c:ext>
            </c:extLst>
          </c:dPt>
          <c:dPt>
            <c:idx val="2"/>
            <c:bubble3D val="0"/>
            <c:spPr>
              <a:solidFill>
                <a:srgbClr val="7D7878"/>
              </a:solidFill>
              <a:ln w="6350">
                <a:solidFill>
                  <a:schemeClr val="bg1"/>
                </a:solidFill>
              </a:ln>
            </c:spPr>
            <c:extLst>
              <c:ext xmlns:c16="http://schemas.microsoft.com/office/drawing/2014/chart" uri="{C3380CC4-5D6E-409C-BE32-E72D297353CC}">
                <c16:uniqueId val="{00000005-6C05-4EAC-8962-1C6681299967}"/>
              </c:ext>
            </c:extLst>
          </c:dPt>
          <c:dPt>
            <c:idx val="3"/>
            <c:bubble3D val="0"/>
            <c:spPr>
              <a:solidFill>
                <a:srgbClr val="E1B9A0"/>
              </a:solidFill>
              <a:ln w="6350">
                <a:solidFill>
                  <a:schemeClr val="bg1"/>
                </a:solidFill>
              </a:ln>
            </c:spPr>
            <c:extLst>
              <c:ext xmlns:c16="http://schemas.microsoft.com/office/drawing/2014/chart" uri="{C3380CC4-5D6E-409C-BE32-E72D297353CC}">
                <c16:uniqueId val="{00000007-6C05-4EAC-8962-1C6681299967}"/>
              </c:ext>
            </c:extLst>
          </c:dPt>
          <c:cat>
            <c:strRef>
              <c:f>Sheet1!$A$2:$A$5</c:f>
              <c:strCache>
                <c:ptCount val="2"/>
                <c:pt idx="0">
                  <c:v>1st Qtr</c:v>
                </c:pt>
                <c:pt idx="1">
                  <c:v>2nd Qtr</c:v>
                </c:pt>
              </c:strCache>
            </c:strRef>
          </c:cat>
          <c:val>
            <c:numRef>
              <c:f>Sheet1!$B$2:$B$5</c:f>
              <c:numCache>
                <c:formatCode>General</c:formatCode>
                <c:ptCount val="4"/>
                <c:pt idx="0">
                  <c:v>52</c:v>
                </c:pt>
                <c:pt idx="1">
                  <c:v>16</c:v>
                </c:pt>
                <c:pt idx="2">
                  <c:v>15</c:v>
                </c:pt>
                <c:pt idx="3">
                  <c:v>17</c:v>
                </c:pt>
              </c:numCache>
            </c:numRef>
          </c:val>
          <c:extLst>
            <c:ext xmlns:c16="http://schemas.microsoft.com/office/drawing/2014/chart" uri="{C3380CC4-5D6E-409C-BE32-E72D297353CC}">
              <c16:uniqueId val="{00000008-6C05-4EAC-8962-1C6681299967}"/>
            </c:ext>
          </c:extLst>
        </c:ser>
        <c:dLbls>
          <c:showLegendKey val="0"/>
          <c:showVal val="0"/>
          <c:showCatName val="0"/>
          <c:showSerName val="0"/>
          <c:showPercent val="0"/>
          <c:showBubbleSize val="0"/>
          <c:showLeaderLines val="1"/>
        </c:dLbls>
        <c:firstSliceAng val="0"/>
        <c:holeSize val="75"/>
      </c:doughnutChart>
    </c:plotArea>
    <c:plotVisOnly val="1"/>
    <c:dispBlanksAs val="gap"/>
    <c:showDLblsOverMax val="0"/>
  </c:chart>
  <c:spPr>
    <a:noFill/>
    <a:ln w="9525">
      <a:noFill/>
    </a:ln>
  </c:spPr>
  <c:txPr>
    <a:bodyPr/>
    <a:lstStyle/>
    <a:p>
      <a:pPr>
        <a:defRPr sz="1800">
          <a:highlight>
            <a:srgbClr val="BED7D7"/>
          </a:highlight>
        </a:defRPr>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5936395759717315E-2"/>
          <c:y val="0.14534288638689866"/>
          <c:w val="0.90812720848056538"/>
          <c:h val="0.70931422722620263"/>
        </c:manualLayout>
      </c:layout>
      <c:barChart>
        <c:barDir val="col"/>
        <c:grouping val="stacked"/>
        <c:varyColors val="0"/>
        <c:ser>
          <c:idx val="0"/>
          <c:order val="0"/>
          <c:spPr>
            <a:solidFill>
              <a:schemeClr val="accent1"/>
            </a:solidFill>
            <a:ln>
              <a:noFill/>
            </a:ln>
          </c:spPr>
          <c:invertIfNegative val="0"/>
          <c:dPt>
            <c:idx val="3"/>
            <c:invertIfNegative val="0"/>
            <c:bubble3D val="0"/>
            <c:spPr>
              <a:solidFill>
                <a:schemeClr val="accent4"/>
              </a:solidFill>
              <a:ln>
                <a:noFill/>
              </a:ln>
            </c:spPr>
            <c:extLst>
              <c:ext xmlns:c16="http://schemas.microsoft.com/office/drawing/2014/chart" uri="{C3380CC4-5D6E-409C-BE32-E72D297353CC}">
                <c16:uniqueId val="{00000000-B10B-47D5-8EC3-88BDC4E2140B}"/>
              </c:ext>
            </c:extLst>
          </c:dPt>
          <c:dLbls>
            <c:dLbl>
              <c:idx val="0"/>
              <c:layout>
                <c:manualLayout>
                  <c:x val="0"/>
                  <c:y val="-3.0706243602865915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10B-47D5-8EC3-88BDC4E2140B}"/>
                </c:ext>
              </c:extLst>
            </c:dLbl>
            <c:dLbl>
              <c:idx val="1"/>
              <c:layout>
                <c:manualLayout>
                  <c:x val="0"/>
                  <c:y val="-3.0706243602865915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10B-47D5-8EC3-88BDC4E2140B}"/>
                </c:ext>
              </c:extLst>
            </c:dLbl>
            <c:dLbl>
              <c:idx val="2"/>
              <c:layout>
                <c:manualLayout>
                  <c:x val="0"/>
                  <c:y val="-3.0706243602865915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10B-47D5-8EC3-88BDC4E2140B}"/>
                </c:ext>
              </c:extLst>
            </c:dLbl>
            <c:dLbl>
              <c:idx val="3"/>
              <c:layout>
                <c:manualLayout>
                  <c:x val="0"/>
                  <c:y val="-3.0706243602865915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10B-47D5-8EC3-88BDC4E2140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676.1</c:v>
                </c:pt>
                <c:pt idx="1">
                  <c:v>588.20000000000005</c:v>
                </c:pt>
                <c:pt idx="2">
                  <c:v>561.9</c:v>
                </c:pt>
                <c:pt idx="3">
                  <c:v>537</c:v>
                </c:pt>
              </c:numCache>
            </c:numRef>
          </c:val>
          <c:extLst>
            <c:ext xmlns:c16="http://schemas.microsoft.com/office/drawing/2014/chart" uri="{C3380CC4-5D6E-409C-BE32-E72D297353CC}">
              <c16:uniqueId val="{00000004-B10B-47D5-8EC3-88BDC4E2140B}"/>
            </c:ext>
          </c:extLst>
        </c:ser>
        <c:dLbls>
          <c:showLegendKey val="0"/>
          <c:showVal val="0"/>
          <c:showCatName val="0"/>
          <c:showSerName val="0"/>
          <c:showPercent val="0"/>
          <c:showBubbleSize val="0"/>
        </c:dLbls>
        <c:gapWidth val="80"/>
        <c:overlap val="100"/>
        <c:axId val="2140022016"/>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B10B-47D5-8EC3-88BDC4E2140B}"/>
              </c:ext>
            </c:extLst>
          </c:dPt>
          <c:dPt>
            <c:idx val="1"/>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B10B-47D5-8EC3-88BDC4E2140B}"/>
              </c:ext>
            </c:extLst>
          </c:dPt>
          <c:dPt>
            <c:idx val="2"/>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B10B-47D5-8EC3-88BDC4E2140B}"/>
              </c:ext>
            </c:extLst>
          </c:dPt>
          <c:dPt>
            <c:idx val="3"/>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8-B10B-47D5-8EC3-88BDC4E2140B}"/>
              </c:ext>
            </c:extLst>
          </c:dPt>
          <c:val>
            <c:numRef>
              <c:f>Sheet1!$A$2:$D$2</c:f>
              <c:numCache>
                <c:formatCode>General</c:formatCode>
                <c:ptCount val="4"/>
                <c:pt idx="0">
                  <c:v>29.4</c:v>
                </c:pt>
                <c:pt idx="1">
                  <c:v>28.299999999999997</c:v>
                </c:pt>
                <c:pt idx="2">
                  <c:v>25.900000000000002</c:v>
                </c:pt>
                <c:pt idx="3">
                  <c:v>25</c:v>
                </c:pt>
              </c:numCache>
            </c:numRef>
          </c:val>
          <c:smooth val="0"/>
          <c:extLst>
            <c:ext xmlns:c16="http://schemas.microsoft.com/office/drawing/2014/chart" uri="{C3380CC4-5D6E-409C-BE32-E72D297353CC}">
              <c16:uniqueId val="{00000009-B10B-47D5-8EC3-88BDC4E2140B}"/>
            </c:ext>
          </c:extLst>
        </c:ser>
        <c:dLbls>
          <c:showLegendKey val="0"/>
          <c:showVal val="0"/>
          <c:showCatName val="0"/>
          <c:showSerName val="0"/>
          <c:showPercent val="0"/>
          <c:showBubbleSize val="0"/>
        </c:dLbls>
        <c:marker val="1"/>
        <c:smooth val="0"/>
        <c:axId val="2"/>
        <c:axId val="3"/>
      </c:lineChart>
      <c:catAx>
        <c:axId val="214002201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800" kern="1200">
                <a:latin typeface="+mn-lt"/>
                <a:ea typeface="+mn-ea"/>
                <a:cs typeface="+mn-cs"/>
              </a:defRPr>
            </a:pPr>
            <a:endParaRPr lang="fi-FI"/>
          </a:p>
        </c:txPr>
        <c:crossAx val="2140022016"/>
        <c:crosses val="min"/>
        <c:crossBetween val="between"/>
        <c:majorUnit val="2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30"/>
          <c:min val="0"/>
        </c:scaling>
        <c:delete val="0"/>
        <c:axPos val="r"/>
        <c:majorGridlines>
          <c:spPr>
            <a:ln>
              <a:noFill/>
            </a:ln>
          </c:spPr>
        </c:majorGridlines>
        <c:numFmt formatCode="General" sourceLinked="1"/>
        <c:majorTickMark val="out"/>
        <c:minorTickMark val="none"/>
        <c:tickLblPos val="none"/>
        <c:spPr>
          <a:ln w="9525" cmpd="sng" algn="ctr">
            <a:solidFill>
              <a:schemeClr val="bg1"/>
            </a:solidFill>
            <a:prstDash val="solid"/>
          </a:ln>
        </c:spPr>
        <c:txPr>
          <a:bodyPr wrap="none"/>
          <a:lstStyle/>
          <a:p>
            <a:pPr>
              <a:defRPr sz="1400" kern="1200">
                <a:latin typeface="+mn-lt"/>
                <a:ea typeface="+mn-ea"/>
                <a:cs typeface="+mn-cs"/>
              </a:defRPr>
            </a:pPr>
            <a:endParaRPr lang="fi-FI"/>
          </a:p>
        </c:txPr>
        <c:crossAx val="2"/>
        <c:crosses val="max"/>
        <c:crossBetween val="between"/>
        <c:majorUnit val="10"/>
      </c:valAx>
    </c:plotArea>
    <c:plotVisOnly val="0"/>
    <c:dispBlanksAs val="gap"/>
    <c:showDLblsOverMax val="1"/>
  </c:chart>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178217821782179E-2"/>
          <c:y val="2.8872848417545807E-2"/>
          <c:w val="0.9356435643564357"/>
          <c:h val="0.94225430316490844"/>
        </c:manualLayout>
      </c:layout>
      <c:barChart>
        <c:barDir val="col"/>
        <c:grouping val="stacked"/>
        <c:varyColors val="0"/>
        <c:ser>
          <c:idx val="0"/>
          <c:order val="0"/>
          <c:spPr>
            <a:solidFill>
              <a:schemeClr val="accent4"/>
            </a:solidFill>
            <a:ln>
              <a:noFill/>
            </a:ln>
          </c:spPr>
          <c:invertIfNegative val="0"/>
          <c:val>
            <c:numRef>
              <c:f>Sheet1!$A$1:$B$1</c:f>
              <c:numCache>
                <c:formatCode>General</c:formatCode>
                <c:ptCount val="2"/>
                <c:pt idx="0">
                  <c:v>295.81686400000001</c:v>
                </c:pt>
                <c:pt idx="1">
                  <c:v>341.13006986173059</c:v>
                </c:pt>
              </c:numCache>
            </c:numRef>
          </c:val>
          <c:extLst>
            <c:ext xmlns:c16="http://schemas.microsoft.com/office/drawing/2014/chart" uri="{C3380CC4-5D6E-409C-BE32-E72D297353CC}">
              <c16:uniqueId val="{00000000-95B7-455F-BAED-50B4B6D1F4C0}"/>
            </c:ext>
          </c:extLst>
        </c:ser>
        <c:ser>
          <c:idx val="1"/>
          <c:order val="1"/>
          <c:spPr>
            <a:solidFill>
              <a:schemeClr val="accent3"/>
            </a:solidFill>
            <a:ln>
              <a:noFill/>
            </a:ln>
          </c:spPr>
          <c:invertIfNegative val="0"/>
          <c:val>
            <c:numRef>
              <c:f>Sheet1!$A$2:$B$2</c:f>
              <c:numCache>
                <c:formatCode>General</c:formatCode>
                <c:ptCount val="2"/>
                <c:pt idx="0">
                  <c:v>314.28037759999995</c:v>
                </c:pt>
                <c:pt idx="1">
                  <c:v>314.28037760000007</c:v>
                </c:pt>
              </c:numCache>
            </c:numRef>
          </c:val>
          <c:extLst>
            <c:ext xmlns:c16="http://schemas.microsoft.com/office/drawing/2014/chart" uri="{C3380CC4-5D6E-409C-BE32-E72D297353CC}">
              <c16:uniqueId val="{00000001-95B7-455F-BAED-50B4B6D1F4C0}"/>
            </c:ext>
          </c:extLst>
        </c:ser>
        <c:ser>
          <c:idx val="2"/>
          <c:order val="2"/>
          <c:spPr>
            <a:solidFill>
              <a:schemeClr val="accent2"/>
            </a:solidFill>
            <a:ln>
              <a:noFill/>
            </a:ln>
          </c:spPr>
          <c:invertIfNegative val="0"/>
          <c:val>
            <c:numRef>
              <c:f>Sheet1!$A$3:$B$3</c:f>
              <c:numCache>
                <c:formatCode>General</c:formatCode>
                <c:ptCount val="2"/>
                <c:pt idx="0">
                  <c:v>375.48320000000001</c:v>
                </c:pt>
                <c:pt idx="1">
                  <c:v>497.46004670852426</c:v>
                </c:pt>
              </c:numCache>
            </c:numRef>
          </c:val>
          <c:extLst>
            <c:ext xmlns:c16="http://schemas.microsoft.com/office/drawing/2014/chart" uri="{C3380CC4-5D6E-409C-BE32-E72D297353CC}">
              <c16:uniqueId val="{00000002-95B7-455F-BAED-50B4B6D1F4C0}"/>
            </c:ext>
          </c:extLst>
        </c:ser>
        <c:ser>
          <c:idx val="3"/>
          <c:order val="3"/>
          <c:spPr>
            <a:solidFill>
              <a:schemeClr val="accent1"/>
            </a:solidFill>
            <a:ln>
              <a:noFill/>
            </a:ln>
          </c:spPr>
          <c:invertIfNegative val="0"/>
          <c:val>
            <c:numRef>
              <c:f>Sheet1!$A$4:$B$4</c:f>
              <c:numCache>
                <c:formatCode>General</c:formatCode>
                <c:ptCount val="2"/>
                <c:pt idx="0">
                  <c:v>536.56305839999993</c:v>
                </c:pt>
                <c:pt idx="1">
                  <c:v>505.1634683854893</c:v>
                </c:pt>
              </c:numCache>
            </c:numRef>
          </c:val>
          <c:extLst>
            <c:ext xmlns:c16="http://schemas.microsoft.com/office/drawing/2014/chart" uri="{C3380CC4-5D6E-409C-BE32-E72D297353CC}">
              <c16:uniqueId val="{00000003-95B7-455F-BAED-50B4B6D1F4C0}"/>
            </c:ext>
          </c:extLst>
        </c:ser>
        <c:dLbls>
          <c:showLegendKey val="0"/>
          <c:showVal val="0"/>
          <c:showCatName val="0"/>
          <c:showSerName val="0"/>
          <c:showPercent val="0"/>
          <c:showBubbleSize val="0"/>
        </c:dLbls>
        <c:gapWidth val="150"/>
        <c:overlap val="100"/>
        <c:axId val="154242160"/>
        <c:axId val="1"/>
      </c:barChart>
      <c:catAx>
        <c:axId val="15424216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658.0339625557442"/>
          <c:min val="0"/>
        </c:scaling>
        <c:delete val="0"/>
        <c:axPos val="l"/>
        <c:majorGridlines>
          <c:spPr>
            <a:ln>
              <a:noFill/>
            </a:ln>
          </c:spPr>
        </c:majorGridlines>
        <c:numFmt formatCode="General" sourceLinked="1"/>
        <c:majorTickMark val="none"/>
        <c:minorTickMark val="none"/>
        <c:tickLblPos val="none"/>
        <c:spPr>
          <a:ln>
            <a:noFill/>
          </a:ln>
        </c:spPr>
        <c:crossAx val="154242160"/>
        <c:crosses val="min"/>
        <c:crossBetween val="between"/>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9277369281045748E-2"/>
          <c:y val="3.4950670498084292E-2"/>
          <c:w val="0.85036070261437913"/>
          <c:h val="0.93265367383512543"/>
        </c:manualLayout>
      </c:layout>
      <c:pieChart>
        <c:varyColors val="1"/>
        <c:ser>
          <c:idx val="0"/>
          <c:order val="0"/>
          <c:tx>
            <c:strRef>
              <c:f>Sheet1!$B$1</c:f>
              <c:strCache>
                <c:ptCount val="1"/>
                <c:pt idx="0">
                  <c:v>Sales by Business Area</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16C8-4CD1-8E19-068EC47DF7F0}"/>
              </c:ext>
            </c:extLst>
          </c:dPt>
          <c:dPt>
            <c:idx val="1"/>
            <c:bubble3D val="0"/>
            <c:spPr>
              <a:solidFill>
                <a:schemeClr val="accent4">
                  <a:lumMod val="40000"/>
                  <a:lumOff val="60000"/>
                </a:schemeClr>
              </a:solidFill>
              <a:ln w="19050">
                <a:solidFill>
                  <a:schemeClr val="lt1"/>
                </a:solidFill>
              </a:ln>
              <a:effectLst/>
            </c:spPr>
            <c:extLst>
              <c:ext xmlns:c16="http://schemas.microsoft.com/office/drawing/2014/chart" uri="{C3380CC4-5D6E-409C-BE32-E72D297353CC}">
                <c16:uniqueId val="{00000003-16C8-4CD1-8E19-068EC47DF7F0}"/>
              </c:ext>
            </c:extLst>
          </c:dPt>
          <c:dPt>
            <c:idx val="2"/>
            <c:bubble3D val="0"/>
            <c:spPr>
              <a:solidFill>
                <a:schemeClr val="tx2"/>
              </a:solidFill>
              <a:ln w="19050">
                <a:solidFill>
                  <a:schemeClr val="lt1"/>
                </a:solidFill>
              </a:ln>
              <a:effectLst/>
            </c:spPr>
            <c:extLst>
              <c:ext xmlns:c16="http://schemas.microsoft.com/office/drawing/2014/chart" uri="{C3380CC4-5D6E-409C-BE32-E72D297353CC}">
                <c16:uniqueId val="{00000005-16C8-4CD1-8E19-068EC47DF7F0}"/>
              </c:ext>
            </c:extLst>
          </c:dPt>
          <c:dLbls>
            <c:delete val="1"/>
          </c:dLbls>
          <c:cat>
            <c:strRef>
              <c:f>Sheet1!$A$2:$A$4</c:f>
              <c:strCache>
                <c:ptCount val="3"/>
                <c:pt idx="0">
                  <c:v>Water Solutions</c:v>
                </c:pt>
                <c:pt idx="1">
                  <c:v>Packaging &amp; Hygiene Solutions</c:v>
                </c:pt>
                <c:pt idx="2">
                  <c:v>Fiber Essentials</c:v>
                </c:pt>
              </c:strCache>
            </c:strRef>
          </c:cat>
          <c:val>
            <c:numRef>
              <c:f>Sheet1!$B$2:$B$4</c:f>
              <c:numCache>
                <c:formatCode>0</c:formatCode>
                <c:ptCount val="3"/>
                <c:pt idx="0">
                  <c:v>1301</c:v>
                </c:pt>
                <c:pt idx="1">
                  <c:v>1059</c:v>
                </c:pt>
                <c:pt idx="2">
                  <c:v>588</c:v>
                </c:pt>
              </c:numCache>
            </c:numRef>
          </c:val>
          <c:extLst>
            <c:ext xmlns:c16="http://schemas.microsoft.com/office/drawing/2014/chart" uri="{C3380CC4-5D6E-409C-BE32-E72D297353CC}">
              <c16:uniqueId val="{00000006-16C8-4CD1-8E19-068EC47DF7F0}"/>
            </c:ext>
          </c:extLst>
        </c:ser>
        <c:ser>
          <c:idx val="1"/>
          <c:order val="1"/>
          <c:tx>
            <c:strRef>
              <c:f>Sheet1!$C$1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8-16C8-4CD1-8E19-068EC47DF7F0}"/>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A-16C8-4CD1-8E19-068EC47DF7F0}"/>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C-16C8-4CD1-8E19-068EC47DF7F0}"/>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i-FI"/>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Water Solutions</c:v>
                </c:pt>
                <c:pt idx="1">
                  <c:v>Packaging &amp; Hygiene Solutions</c:v>
                </c:pt>
                <c:pt idx="2">
                  <c:v>Fiber Essentials</c:v>
                </c:pt>
              </c:strCache>
            </c:strRef>
          </c:cat>
          <c:val>
            <c:numRef>
              <c:f>Sheet1!$C$2:$C$4</c:f>
              <c:numCache>
                <c:formatCode>0%</c:formatCode>
                <c:ptCount val="3"/>
                <c:pt idx="0">
                  <c:v>0.44131614654002715</c:v>
                </c:pt>
                <c:pt idx="1">
                  <c:v>0.35922659430122117</c:v>
                </c:pt>
                <c:pt idx="2">
                  <c:v>0.1994572591587517</c:v>
                </c:pt>
              </c:numCache>
            </c:numRef>
          </c:val>
          <c:extLst>
            <c:ext xmlns:c16="http://schemas.microsoft.com/office/drawing/2014/chart" uri="{C3380CC4-5D6E-409C-BE32-E72D297353CC}">
              <c16:uniqueId val="{0000000D-16C8-4CD1-8E19-068EC47DF7F0}"/>
            </c:ext>
          </c:extLst>
        </c:ser>
        <c:dLbls>
          <c:dLblPos val="outEnd"/>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fi-FI"/>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059186189889025E-2"/>
          <c:y val="3.3570045190445451E-2"/>
          <c:w val="0.93588162762022198"/>
          <c:h val="0.93285990961910914"/>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81C9-4604-B2F1-A8B5B26B037F}"/>
              </c:ext>
            </c:extLst>
          </c:dPt>
          <c:dPt>
            <c:idx val="1"/>
            <c:bubble3D val="0"/>
            <c:spPr>
              <a:solidFill>
                <a:schemeClr val="accent2"/>
              </a:solidFill>
              <a:ln>
                <a:noFill/>
              </a:ln>
            </c:spPr>
            <c:extLst>
              <c:ext xmlns:c16="http://schemas.microsoft.com/office/drawing/2014/chart" uri="{C3380CC4-5D6E-409C-BE32-E72D297353CC}">
                <c16:uniqueId val="{00000001-81C9-4604-B2F1-A8B5B26B037F}"/>
              </c:ext>
            </c:extLst>
          </c:dPt>
          <c:dPt>
            <c:idx val="2"/>
            <c:bubble3D val="0"/>
            <c:spPr>
              <a:solidFill>
                <a:schemeClr val="accent3"/>
              </a:solidFill>
              <a:ln>
                <a:noFill/>
              </a:ln>
            </c:spPr>
            <c:extLst>
              <c:ext xmlns:c16="http://schemas.microsoft.com/office/drawing/2014/chart" uri="{C3380CC4-5D6E-409C-BE32-E72D297353CC}">
                <c16:uniqueId val="{00000002-81C9-4604-B2F1-A8B5B26B037F}"/>
              </c:ext>
            </c:extLst>
          </c:dPt>
          <c:dPt>
            <c:idx val="3"/>
            <c:bubble3D val="0"/>
            <c:spPr>
              <a:solidFill>
                <a:schemeClr val="accent4"/>
              </a:solidFill>
              <a:ln>
                <a:noFill/>
              </a:ln>
            </c:spPr>
            <c:extLst>
              <c:ext xmlns:c16="http://schemas.microsoft.com/office/drawing/2014/chart" uri="{C3380CC4-5D6E-409C-BE32-E72D297353CC}">
                <c16:uniqueId val="{00000003-81C9-4604-B2F1-A8B5B26B037F}"/>
              </c:ext>
            </c:extLst>
          </c:dPt>
          <c:val>
            <c:numRef>
              <c:f>Sheet1!$A$1:$A$4</c:f>
              <c:numCache>
                <c:formatCode>General</c:formatCode>
                <c:ptCount val="4"/>
                <c:pt idx="0">
                  <c:v>46.134347275031686</c:v>
                </c:pt>
                <c:pt idx="1">
                  <c:v>20.849176172370086</c:v>
                </c:pt>
                <c:pt idx="2">
                  <c:v>21.926489226869457</c:v>
                </c:pt>
                <c:pt idx="3">
                  <c:v>11.089987325728771</c:v>
                </c:pt>
              </c:numCache>
            </c:numRef>
          </c:val>
          <c:extLst>
            <c:ext xmlns:c16="http://schemas.microsoft.com/office/drawing/2014/chart" uri="{C3380CC4-5D6E-409C-BE32-E72D297353CC}">
              <c16:uniqueId val="{00000004-81C9-4604-B2F1-A8B5B26B037F}"/>
            </c:ext>
          </c:extLst>
        </c:ser>
        <c:dLbls>
          <c:showLegendKey val="0"/>
          <c:showVal val="0"/>
          <c:showCatName val="0"/>
          <c:showSerName val="0"/>
          <c:showPercent val="0"/>
          <c:showBubbleSize val="0"/>
          <c:showLeaderLines val="0"/>
        </c:dLbls>
        <c:firstSliceAng val="0"/>
        <c:holeSize val="70"/>
      </c:doughnutChart>
    </c:plotArea>
    <c:plotVisOnly val="0"/>
    <c:dispBlanksAs val="gap"/>
    <c:showDLblsOverMax val="1"/>
  </c:chart>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1025939959195575E-2"/>
          <c:y val="9.7460535346602609E-2"/>
          <c:w val="0.90381812882541535"/>
          <c:h val="0.80507892930679481"/>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2348-40E6-AB66-C58FCF6602CE}"/>
              </c:ext>
            </c:extLst>
          </c:dPt>
          <c:dPt>
            <c:idx val="4"/>
            <c:invertIfNegative val="0"/>
            <c:bubble3D val="0"/>
            <c:spPr>
              <a:solidFill>
                <a:srgbClr val="DFE5EF"/>
              </a:solidFill>
              <a:ln>
                <a:noFill/>
              </a:ln>
            </c:spPr>
            <c:extLst>
              <c:ext xmlns:c16="http://schemas.microsoft.com/office/drawing/2014/chart" uri="{C3380CC4-5D6E-409C-BE32-E72D297353CC}">
                <c16:uniqueId val="{00000001-2348-40E6-AB66-C58FCF6602CE}"/>
              </c:ext>
            </c:extLst>
          </c:dPt>
          <c:dPt>
            <c:idx val="8"/>
            <c:invertIfNegative val="0"/>
            <c:bubble3D val="0"/>
            <c:spPr>
              <a:solidFill>
                <a:schemeClr val="accent4"/>
              </a:solidFill>
              <a:ln>
                <a:noFill/>
              </a:ln>
            </c:spPr>
            <c:extLst>
              <c:ext xmlns:c16="http://schemas.microsoft.com/office/drawing/2014/chart" uri="{C3380CC4-5D6E-409C-BE32-E72D297353CC}">
                <c16:uniqueId val="{00000002-2348-40E6-AB66-C58FCF6602CE}"/>
              </c:ext>
            </c:extLst>
          </c:dPt>
          <c:dLbls>
            <c:dLbl>
              <c:idx val="0"/>
              <c:layout>
                <c:manualLayout>
                  <c:x val="0"/>
                  <c:y val="-2.0590253946465341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348-40E6-AB66-C58FCF6602CE}"/>
                </c:ext>
              </c:extLst>
            </c:dLbl>
            <c:dLbl>
              <c:idx val="1"/>
              <c:layout>
                <c:manualLayout>
                  <c:x val="0"/>
                  <c:y val="-2.7453671928620452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2348-40E6-AB66-C58FCF6602CE}"/>
                </c:ext>
              </c:extLst>
            </c:dLbl>
            <c:dLbl>
              <c:idx val="2"/>
              <c:layout>
                <c:manualLayout>
                  <c:x val="0"/>
                  <c:y val="-2.059025394646534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348-40E6-AB66-C58FCF6602CE}"/>
                </c:ext>
              </c:extLst>
            </c:dLbl>
            <c:dLbl>
              <c:idx val="3"/>
              <c:layout>
                <c:manualLayout>
                  <c:x val="0"/>
                  <c:y val="-2.059025394646534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348-40E6-AB66-C58FCF6602CE}"/>
                </c:ext>
              </c:extLst>
            </c:dLbl>
            <c:dLbl>
              <c:idx val="4"/>
              <c:layout>
                <c:manualLayout>
                  <c:x val="0"/>
                  <c:y val="-2.7453671928620452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348-40E6-AB66-C58FCF6602CE}"/>
                </c:ext>
              </c:extLst>
            </c:dLbl>
            <c:dLbl>
              <c:idx val="5"/>
              <c:layout>
                <c:manualLayout>
                  <c:x val="0"/>
                  <c:y val="-2.059025394646534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2348-40E6-AB66-C58FCF6602CE}"/>
                </c:ext>
              </c:extLst>
            </c:dLbl>
            <c:dLbl>
              <c:idx val="6"/>
              <c:layout>
                <c:manualLayout>
                  <c:x val="0"/>
                  <c:y val="-2.059025394646534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2348-40E6-AB66-C58FCF6602CE}"/>
                </c:ext>
              </c:extLst>
            </c:dLbl>
            <c:dLbl>
              <c:idx val="7"/>
              <c:layout>
                <c:manualLayout>
                  <c:x val="0"/>
                  <c:y val="-2.059025394646534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2348-40E6-AB66-C58FCF6602CE}"/>
                </c:ext>
              </c:extLst>
            </c:dLbl>
            <c:dLbl>
              <c:idx val="8"/>
              <c:layout>
                <c:manualLayout>
                  <c:x val="0"/>
                  <c:y val="-2.0590253946465341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2348-40E6-AB66-C58FCF6602C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733.43150272078299</c:v>
                </c:pt>
                <c:pt idx="1">
                  <c:v>727.57275727602803</c:v>
                </c:pt>
                <c:pt idx="2">
                  <c:v>723.73894025060702</c:v>
                </c:pt>
                <c:pt idx="3">
                  <c:v>708.80132063967505</c:v>
                </c:pt>
                <c:pt idx="4">
                  <c:v>693.4</c:v>
                </c:pt>
                <c:pt idx="5">
                  <c:v>687.7</c:v>
                </c:pt>
                <c:pt idx="6">
                  <c:v>663.7</c:v>
                </c:pt>
                <c:pt idx="7">
                  <c:v>677.3</c:v>
                </c:pt>
                <c:pt idx="8">
                  <c:v>693</c:v>
                </c:pt>
              </c:numCache>
            </c:numRef>
          </c:val>
          <c:extLst>
            <c:ext xmlns:c16="http://schemas.microsoft.com/office/drawing/2014/chart" uri="{C3380CC4-5D6E-409C-BE32-E72D297353CC}">
              <c16:uniqueId val="{00000009-2348-40E6-AB66-C58FCF6602CE}"/>
            </c:ext>
          </c:extLst>
        </c:ser>
        <c:dLbls>
          <c:showLegendKey val="0"/>
          <c:showVal val="0"/>
          <c:showCatName val="0"/>
          <c:showSerName val="0"/>
          <c:showPercent val="0"/>
          <c:showBubbleSize val="0"/>
        </c:dLbls>
        <c:gapWidth val="50"/>
        <c:overlap val="100"/>
        <c:axId val="84015808"/>
        <c:axId val="1"/>
      </c:barChart>
      <c:barChart>
        <c:barDir val="col"/>
        <c:grouping val="clustered"/>
        <c:varyColors val="0"/>
        <c:ser>
          <c:idx val="1"/>
          <c:order val="1"/>
          <c:invertIfNegative val="0"/>
          <c:extLst>
            <c:ext xmlns:c16="http://schemas.microsoft.com/office/drawing/2014/chart" uri="{C3380CC4-5D6E-409C-BE32-E72D297353CC}">
              <c16:uniqueId val="{0000000A-2348-40E6-AB66-C58FCF6602CE}"/>
            </c:ext>
          </c:extLst>
        </c:ser>
        <c:dLbls>
          <c:showLegendKey val="0"/>
          <c:showVal val="0"/>
          <c:showCatName val="0"/>
          <c:showSerName val="0"/>
          <c:showPercent val="0"/>
          <c:showBubbleSize val="0"/>
        </c:dLbls>
        <c:gapWidth val="150"/>
        <c:axId val="2"/>
        <c:axId val="3"/>
      </c:barChart>
      <c:catAx>
        <c:axId val="8401580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rgbClr val="322D2D"/>
                </a:solidFill>
                <a:latin typeface="+mn-lt"/>
                <a:ea typeface="+mn-ea"/>
                <a:cs typeface="+mn-cs"/>
              </a:defRPr>
            </a:pPr>
            <a:endParaRPr lang="fi-FI"/>
          </a:p>
        </c:txPr>
        <c:crossAx val="84015808"/>
        <c:crosses val="min"/>
        <c:crossBetween val="between"/>
        <c:majorUnit val="1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1"/>
          <c:min val="0"/>
        </c:scaling>
        <c:delete val="0"/>
        <c:axPos val="r"/>
        <c:majorGridlines>
          <c:spPr>
            <a:ln>
              <a:noFill/>
            </a:ln>
          </c:spPr>
        </c:majorGridlines>
        <c:majorTickMark val="out"/>
        <c:minorTickMark val="none"/>
        <c:tickLblPos val="none"/>
        <c:spPr>
          <a:ln w="9525" cmpd="sng" algn="ctr">
            <a:solidFill>
              <a:schemeClr val="bg1"/>
            </a:solidFill>
            <a:prstDash val="solid"/>
          </a:ln>
        </c:spPr>
        <c:txPr>
          <a:bodyPr wrap="none"/>
          <a:lstStyle/>
          <a:p>
            <a:pPr>
              <a:defRPr sz="1000" kern="1200">
                <a:latin typeface="+mn-lt"/>
                <a:ea typeface="+mn-ea"/>
                <a:cs typeface="+mn-cs"/>
              </a:defRPr>
            </a:pPr>
            <a:endParaRPr lang="fi-FI"/>
          </a:p>
        </c:txPr>
        <c:crossAx val="2"/>
        <c:crosses val="max"/>
        <c:crossBetween val="between"/>
        <c:majorUnit val="0.1"/>
      </c:valAx>
    </c:plotArea>
    <c:plotVisOnly val="0"/>
    <c:dispBlanksAs val="gap"/>
    <c:showDLblsOverMax val="1"/>
  </c:chart>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6164383561643831E-2"/>
          <c:y val="6.4388961892247049E-2"/>
          <c:w val="0.90958904109589045"/>
          <c:h val="0.87122207621550596"/>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5E0D-4BB4-AAD4-8440EA2C7323}"/>
              </c:ext>
            </c:extLst>
          </c:dPt>
          <c:dPt>
            <c:idx val="4"/>
            <c:invertIfNegative val="0"/>
            <c:bubble3D val="0"/>
            <c:spPr>
              <a:solidFill>
                <a:srgbClr val="DFE5EF"/>
              </a:solidFill>
              <a:ln>
                <a:noFill/>
              </a:ln>
            </c:spPr>
            <c:extLst>
              <c:ext xmlns:c16="http://schemas.microsoft.com/office/drawing/2014/chart" uri="{C3380CC4-5D6E-409C-BE32-E72D297353CC}">
                <c16:uniqueId val="{00000001-5E0D-4BB4-AAD4-8440EA2C7323}"/>
              </c:ext>
            </c:extLst>
          </c:dPt>
          <c:dPt>
            <c:idx val="8"/>
            <c:invertIfNegative val="0"/>
            <c:bubble3D val="0"/>
            <c:spPr>
              <a:solidFill>
                <a:schemeClr val="accent4"/>
              </a:solidFill>
              <a:ln>
                <a:noFill/>
              </a:ln>
            </c:spPr>
            <c:extLst>
              <c:ext xmlns:c16="http://schemas.microsoft.com/office/drawing/2014/chart" uri="{C3380CC4-5D6E-409C-BE32-E72D297353CC}">
                <c16:uniqueId val="{00000002-5E0D-4BB4-AAD4-8440EA2C7323}"/>
              </c:ext>
            </c:extLst>
          </c:dPt>
          <c:val>
            <c:numRef>
              <c:f>Sheet1!$A$1:$I$1</c:f>
              <c:numCache>
                <c:formatCode>General</c:formatCode>
                <c:ptCount val="9"/>
                <c:pt idx="0">
                  <c:v>140.5</c:v>
                </c:pt>
                <c:pt idx="1">
                  <c:v>147.4</c:v>
                </c:pt>
                <c:pt idx="2">
                  <c:v>135</c:v>
                </c:pt>
                <c:pt idx="3">
                  <c:v>135.5</c:v>
                </c:pt>
                <c:pt idx="4">
                  <c:v>131.80000000000001</c:v>
                </c:pt>
                <c:pt idx="5">
                  <c:v>137.30000000000001</c:v>
                </c:pt>
                <c:pt idx="6">
                  <c:v>119.9</c:v>
                </c:pt>
                <c:pt idx="7">
                  <c:v>117.3</c:v>
                </c:pt>
                <c:pt idx="8">
                  <c:v>111.7</c:v>
                </c:pt>
              </c:numCache>
            </c:numRef>
          </c:val>
          <c:extLst>
            <c:ext xmlns:c16="http://schemas.microsoft.com/office/drawing/2014/chart" uri="{C3380CC4-5D6E-409C-BE32-E72D297353CC}">
              <c16:uniqueId val="{00000003-5E0D-4BB4-AAD4-8440EA2C7323}"/>
            </c:ext>
          </c:extLst>
        </c:ser>
        <c:dLbls>
          <c:showLegendKey val="0"/>
          <c:showVal val="0"/>
          <c:showCatName val="0"/>
          <c:showSerName val="0"/>
          <c:showPercent val="0"/>
          <c:showBubbleSize val="0"/>
        </c:dLbls>
        <c:gapWidth val="50"/>
        <c:overlap val="100"/>
        <c:axId val="84001408"/>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5E0D-4BB4-AAD4-8440EA2C7323}"/>
              </c:ext>
            </c:extLst>
          </c:dPt>
          <c:dPt>
            <c:idx val="1"/>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5E0D-4BB4-AAD4-8440EA2C7323}"/>
              </c:ext>
            </c:extLst>
          </c:dPt>
          <c:dPt>
            <c:idx val="2"/>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5E0D-4BB4-AAD4-8440EA2C7323}"/>
              </c:ext>
            </c:extLst>
          </c:dPt>
          <c:dPt>
            <c:idx val="3"/>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5E0D-4BB4-AAD4-8440EA2C7323}"/>
              </c:ext>
            </c:extLst>
          </c:dPt>
          <c:dPt>
            <c:idx val="4"/>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8-5E0D-4BB4-AAD4-8440EA2C7323}"/>
              </c:ext>
            </c:extLst>
          </c:dPt>
          <c:dPt>
            <c:idx val="5"/>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9-5E0D-4BB4-AAD4-8440EA2C7323}"/>
              </c:ext>
            </c:extLst>
          </c:dPt>
          <c:dPt>
            <c:idx val="6"/>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A-5E0D-4BB4-AAD4-8440EA2C7323}"/>
              </c:ext>
            </c:extLst>
          </c:dPt>
          <c:dPt>
            <c:idx val="7"/>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B-5E0D-4BB4-AAD4-8440EA2C7323}"/>
              </c:ext>
            </c:extLst>
          </c:dPt>
          <c:dPt>
            <c:idx val="8"/>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C-5E0D-4BB4-AAD4-8440EA2C7323}"/>
              </c:ext>
            </c:extLst>
          </c:dPt>
          <c:val>
            <c:numRef>
              <c:f>Sheet1!$A$2:$I$2</c:f>
              <c:numCache>
                <c:formatCode>General</c:formatCode>
                <c:ptCount val="9"/>
                <c:pt idx="0">
                  <c:v>19.2</c:v>
                </c:pt>
                <c:pt idx="1">
                  <c:v>20.3</c:v>
                </c:pt>
                <c:pt idx="2">
                  <c:v>18.7</c:v>
                </c:pt>
                <c:pt idx="3">
                  <c:v>19.100000000000001</c:v>
                </c:pt>
                <c:pt idx="4">
                  <c:v>19</c:v>
                </c:pt>
                <c:pt idx="5">
                  <c:v>20</c:v>
                </c:pt>
                <c:pt idx="6">
                  <c:v>18.100000000000001</c:v>
                </c:pt>
                <c:pt idx="7">
                  <c:v>17.3</c:v>
                </c:pt>
                <c:pt idx="8">
                  <c:v>16.100000000000001</c:v>
                </c:pt>
              </c:numCache>
            </c:numRef>
          </c:val>
          <c:smooth val="0"/>
          <c:extLst>
            <c:ext xmlns:c16="http://schemas.microsoft.com/office/drawing/2014/chart" uri="{C3380CC4-5D6E-409C-BE32-E72D297353CC}">
              <c16:uniqueId val="{0000000D-5E0D-4BB4-AAD4-8440EA2C7323}"/>
            </c:ext>
          </c:extLst>
        </c:ser>
        <c:dLbls>
          <c:showLegendKey val="0"/>
          <c:showVal val="0"/>
          <c:showCatName val="0"/>
          <c:showSerName val="0"/>
          <c:showPercent val="0"/>
          <c:showBubbleSize val="0"/>
        </c:dLbls>
        <c:marker val="1"/>
        <c:smooth val="0"/>
        <c:axId val="2"/>
        <c:axId val="3"/>
      </c:lineChart>
      <c:catAx>
        <c:axId val="8400140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rgbClr val="322D2D"/>
                </a:solidFill>
                <a:latin typeface="+mn-lt"/>
                <a:ea typeface="+mn-ea"/>
                <a:cs typeface="+mn-cs"/>
              </a:defRPr>
            </a:pPr>
            <a:endParaRPr lang="fi-FI"/>
          </a:p>
        </c:txPr>
        <c:crossAx val="84001408"/>
        <c:crosses val="min"/>
        <c:crossBetween val="between"/>
        <c:majorUnit val="2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25"/>
          <c:min val="0"/>
        </c:scaling>
        <c:delete val="0"/>
        <c:axPos val="r"/>
        <c:majorGridlines>
          <c:spPr>
            <a:ln>
              <a:noFill/>
            </a:ln>
          </c:spPr>
        </c:majorGridlines>
        <c:numFmt formatCode="General" sourceLinked="1"/>
        <c:majorTickMark val="out"/>
        <c:minorTickMark val="none"/>
        <c:tickLblPos val="none"/>
        <c:spPr>
          <a:ln w="9525" cmpd="sng" algn="ctr">
            <a:solidFill>
              <a:schemeClr val="bg1"/>
            </a:solidFill>
            <a:prstDash val="solid"/>
          </a:ln>
        </c:spPr>
        <c:txPr>
          <a:bodyPr wrap="none"/>
          <a:lstStyle/>
          <a:p>
            <a:pPr>
              <a:defRPr sz="1000" kern="1200">
                <a:latin typeface="+mn-lt"/>
                <a:ea typeface="+mn-ea"/>
                <a:cs typeface="+mn-cs"/>
              </a:defRPr>
            </a:pPr>
            <a:endParaRPr lang="fi-FI"/>
          </a:p>
        </c:txPr>
        <c:crossAx val="2"/>
        <c:crosses val="max"/>
        <c:crossBetween val="between"/>
        <c:majorUnit val="5"/>
      </c:valAx>
    </c:plotArea>
    <c:plotVisOnly val="0"/>
    <c:dispBlanksAs val="gap"/>
    <c:showDLblsOverMax val="1"/>
  </c:chart>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975984630163303E-2"/>
          <c:y val="2.2137079608343976E-2"/>
          <c:w val="0.95004803073967337"/>
          <c:h val="0.95572584078331202"/>
        </c:manualLayout>
      </c:layout>
      <c:barChart>
        <c:barDir val="col"/>
        <c:grouping val="stacked"/>
        <c:varyColors val="0"/>
        <c:ser>
          <c:idx val="0"/>
          <c:order val="0"/>
          <c:spPr>
            <a:solidFill>
              <a:srgbClr val="DFE5EF"/>
            </a:solidFill>
            <a:ln>
              <a:noFill/>
            </a:ln>
          </c:spPr>
          <c:invertIfNegative val="0"/>
          <c:dPt>
            <c:idx val="5"/>
            <c:invertIfNegative val="0"/>
            <c:bubble3D val="0"/>
            <c:spPr>
              <a:solidFill>
                <a:schemeClr val="accent1"/>
              </a:solidFill>
              <a:ln>
                <a:noFill/>
              </a:ln>
            </c:spPr>
            <c:extLst>
              <c:ext xmlns:c16="http://schemas.microsoft.com/office/drawing/2014/chart" uri="{C3380CC4-5D6E-409C-BE32-E72D297353CC}">
                <c16:uniqueId val="{00000000-77E5-4B7E-8DA0-D4663CD23EB2}"/>
              </c:ext>
            </c:extLst>
          </c:dPt>
          <c:val>
            <c:numRef>
              <c:f>Sheet1!$A$1:$F$1</c:f>
              <c:numCache>
                <c:formatCode>General</c:formatCode>
                <c:ptCount val="6"/>
                <c:pt idx="0">
                  <c:v>2674.4</c:v>
                </c:pt>
                <c:pt idx="1">
                  <c:v>3569.6</c:v>
                </c:pt>
                <c:pt idx="2">
                  <c:v>3383.7</c:v>
                </c:pt>
                <c:pt idx="3">
                  <c:v>2903.5</c:v>
                </c:pt>
                <c:pt idx="4">
                  <c:v>2753.5</c:v>
                </c:pt>
                <c:pt idx="5">
                  <c:v>2721.7</c:v>
                </c:pt>
              </c:numCache>
            </c:numRef>
          </c:val>
          <c:extLst>
            <c:ext xmlns:c16="http://schemas.microsoft.com/office/drawing/2014/chart" uri="{C3380CC4-5D6E-409C-BE32-E72D297353CC}">
              <c16:uniqueId val="{00000001-77E5-4B7E-8DA0-D4663CD23EB2}"/>
            </c:ext>
          </c:extLst>
        </c:ser>
        <c:dLbls>
          <c:showLegendKey val="0"/>
          <c:showVal val="0"/>
          <c:showCatName val="0"/>
          <c:showSerName val="0"/>
          <c:showPercent val="0"/>
          <c:showBubbleSize val="0"/>
        </c:dLbls>
        <c:gapWidth val="50"/>
        <c:overlap val="100"/>
        <c:axId val="2062836383"/>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2-77E5-4B7E-8DA0-D4663CD23EB2}"/>
              </c:ext>
            </c:extLst>
          </c:dPt>
          <c:dPt>
            <c:idx val="1"/>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3-77E5-4B7E-8DA0-D4663CD23EB2}"/>
              </c:ext>
            </c:extLst>
          </c:dPt>
          <c:dPt>
            <c:idx val="2"/>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77E5-4B7E-8DA0-D4663CD23EB2}"/>
              </c:ext>
            </c:extLst>
          </c:dPt>
          <c:dPt>
            <c:idx val="3"/>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77E5-4B7E-8DA0-D4663CD23EB2}"/>
              </c:ext>
            </c:extLst>
          </c:dPt>
          <c:dPt>
            <c:idx val="4"/>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77E5-4B7E-8DA0-D4663CD23EB2}"/>
              </c:ext>
            </c:extLst>
          </c:dPt>
          <c:dPt>
            <c:idx val="5"/>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77E5-4B7E-8DA0-D4663CD23EB2}"/>
              </c:ext>
            </c:extLst>
          </c:dPt>
          <c:val>
            <c:numRef>
              <c:f>Sheet1!$A$2:$F$2</c:f>
              <c:numCache>
                <c:formatCode>General</c:formatCode>
                <c:ptCount val="6"/>
                <c:pt idx="0">
                  <c:v>11</c:v>
                </c:pt>
                <c:pt idx="1">
                  <c:v>27</c:v>
                </c:pt>
                <c:pt idx="2">
                  <c:v>-2</c:v>
                </c:pt>
                <c:pt idx="3">
                  <c:v>-1</c:v>
                </c:pt>
                <c:pt idx="4">
                  <c:v>-4</c:v>
                </c:pt>
                <c:pt idx="5">
                  <c:v>-3</c:v>
                </c:pt>
              </c:numCache>
            </c:numRef>
          </c:val>
          <c:smooth val="0"/>
          <c:extLst>
            <c:ext xmlns:c16="http://schemas.microsoft.com/office/drawing/2014/chart" uri="{C3380CC4-5D6E-409C-BE32-E72D297353CC}">
              <c16:uniqueId val="{00000008-77E5-4B7E-8DA0-D4663CD23EB2}"/>
            </c:ext>
          </c:extLst>
        </c:ser>
        <c:dLbls>
          <c:showLegendKey val="0"/>
          <c:showVal val="0"/>
          <c:showCatName val="0"/>
          <c:showSerName val="0"/>
          <c:showPercent val="0"/>
          <c:showBubbleSize val="0"/>
        </c:dLbls>
        <c:marker val="1"/>
        <c:smooth val="0"/>
        <c:axId val="2"/>
        <c:axId val="3"/>
      </c:lineChart>
      <c:catAx>
        <c:axId val="206283638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fi-FI"/>
          </a:p>
        </c:txPr>
        <c:crossAx val="2062836383"/>
        <c:crosses val="min"/>
        <c:crossBetween val="between"/>
        <c:majorUnit val="5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50"/>
          <c:min val="-20"/>
        </c:scaling>
        <c:delete val="0"/>
        <c:axPos val="r"/>
        <c:majorGridlines>
          <c:spPr>
            <a:ln>
              <a:noFill/>
            </a:ln>
          </c:spPr>
        </c:majorGridlines>
        <c:numFmt formatCode="General" sourceLinked="1"/>
        <c:majorTickMark val="none"/>
        <c:minorTickMark val="none"/>
        <c:tickLblPos val="none"/>
        <c:spPr>
          <a:ln w="9525" cmpd="sng" algn="ctr">
            <a:solidFill>
              <a:srgbClr val="FFFFFF"/>
            </a:solidFill>
            <a:prstDash val="solid"/>
          </a:ln>
        </c:spPr>
        <c:crossAx val="2"/>
        <c:crosses val="max"/>
        <c:crossBetween val="between"/>
      </c:valAx>
    </c:plotArea>
    <c:plotVisOnly val="0"/>
    <c:dispBlanksAs val="gap"/>
    <c:showDLblsOverMax val="1"/>
  </c:chart>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975984630163303E-2"/>
          <c:y val="5.6148675365757218E-2"/>
          <c:w val="0.95004803073967337"/>
          <c:h val="0.88770264926848552"/>
        </c:manualLayout>
      </c:layout>
      <c:barChart>
        <c:barDir val="col"/>
        <c:grouping val="stacked"/>
        <c:varyColors val="0"/>
        <c:ser>
          <c:idx val="0"/>
          <c:order val="0"/>
          <c:spPr>
            <a:solidFill>
              <a:srgbClr val="DFE5EF"/>
            </a:solidFill>
            <a:ln>
              <a:noFill/>
            </a:ln>
          </c:spPr>
          <c:invertIfNegative val="0"/>
          <c:dPt>
            <c:idx val="5"/>
            <c:invertIfNegative val="0"/>
            <c:bubble3D val="0"/>
            <c:spPr>
              <a:solidFill>
                <a:schemeClr val="accent1"/>
              </a:solidFill>
              <a:ln>
                <a:noFill/>
              </a:ln>
            </c:spPr>
            <c:extLst>
              <c:ext xmlns:c16="http://schemas.microsoft.com/office/drawing/2014/chart" uri="{C3380CC4-5D6E-409C-BE32-E72D297353CC}">
                <c16:uniqueId val="{00000000-21C8-4032-A800-A8CF3253B80F}"/>
              </c:ext>
            </c:extLst>
          </c:dPt>
          <c:dLbls>
            <c:dLbl>
              <c:idx val="5"/>
              <c:layout>
                <c:manualLayout>
                  <c:x val="0"/>
                  <c:y val="-0.33293792012653223"/>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1C8-4032-A800-A8CF3253B80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425.5</c:v>
                </c:pt>
                <c:pt idx="1">
                  <c:v>571.6</c:v>
                </c:pt>
                <c:pt idx="2">
                  <c:v>666.7</c:v>
                </c:pt>
                <c:pt idx="3">
                  <c:v>582.1</c:v>
                </c:pt>
                <c:pt idx="4">
                  <c:v>524.6</c:v>
                </c:pt>
                <c:pt idx="5">
                  <c:v>486</c:v>
                </c:pt>
              </c:numCache>
            </c:numRef>
          </c:val>
          <c:extLst>
            <c:ext xmlns:c16="http://schemas.microsoft.com/office/drawing/2014/chart" uri="{C3380CC4-5D6E-409C-BE32-E72D297353CC}">
              <c16:uniqueId val="{00000001-21C8-4032-A800-A8CF3253B80F}"/>
            </c:ext>
          </c:extLst>
        </c:ser>
        <c:dLbls>
          <c:showLegendKey val="0"/>
          <c:showVal val="0"/>
          <c:showCatName val="0"/>
          <c:showSerName val="0"/>
          <c:showPercent val="0"/>
          <c:showBubbleSize val="0"/>
        </c:dLbls>
        <c:gapWidth val="50"/>
        <c:overlap val="100"/>
        <c:axId val="1434351232"/>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2-21C8-4032-A800-A8CF3253B80F}"/>
              </c:ext>
            </c:extLst>
          </c:dPt>
          <c:dPt>
            <c:idx val="1"/>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3-21C8-4032-A800-A8CF3253B80F}"/>
              </c:ext>
            </c:extLst>
          </c:dPt>
          <c:dPt>
            <c:idx val="2"/>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21C8-4032-A800-A8CF3253B80F}"/>
              </c:ext>
            </c:extLst>
          </c:dPt>
          <c:dPt>
            <c:idx val="3"/>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21C8-4032-A800-A8CF3253B80F}"/>
              </c:ext>
            </c:extLst>
          </c:dPt>
          <c:dPt>
            <c:idx val="4"/>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21C8-4032-A800-A8CF3253B80F}"/>
              </c:ext>
            </c:extLst>
          </c:dPt>
          <c:dPt>
            <c:idx val="5"/>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21C8-4032-A800-A8CF3253B80F}"/>
              </c:ext>
            </c:extLst>
          </c:dPt>
          <c:val>
            <c:numRef>
              <c:f>Sheet1!$A$2:$F$2</c:f>
              <c:numCache>
                <c:formatCode>General</c:formatCode>
                <c:ptCount val="6"/>
                <c:pt idx="0">
                  <c:v>15.9</c:v>
                </c:pt>
                <c:pt idx="1">
                  <c:v>16</c:v>
                </c:pt>
                <c:pt idx="2">
                  <c:v>19.7</c:v>
                </c:pt>
                <c:pt idx="3">
                  <c:v>20</c:v>
                </c:pt>
                <c:pt idx="4">
                  <c:v>19.100000000000001</c:v>
                </c:pt>
                <c:pt idx="5">
                  <c:v>17.899999999999999</c:v>
                </c:pt>
              </c:numCache>
            </c:numRef>
          </c:val>
          <c:smooth val="0"/>
          <c:extLst>
            <c:ext xmlns:c16="http://schemas.microsoft.com/office/drawing/2014/chart" uri="{C3380CC4-5D6E-409C-BE32-E72D297353CC}">
              <c16:uniqueId val="{00000008-21C8-4032-A800-A8CF3253B80F}"/>
            </c:ext>
          </c:extLst>
        </c:ser>
        <c:dLbls>
          <c:showLegendKey val="0"/>
          <c:showVal val="0"/>
          <c:showCatName val="0"/>
          <c:showSerName val="0"/>
          <c:showPercent val="0"/>
          <c:showBubbleSize val="0"/>
        </c:dLbls>
        <c:marker val="1"/>
        <c:smooth val="0"/>
        <c:axId val="2"/>
        <c:axId val="3"/>
      </c:lineChart>
      <c:catAx>
        <c:axId val="14343512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1434351232"/>
        <c:crosses val="min"/>
        <c:crossBetween val="between"/>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27"/>
          <c:min val="10"/>
        </c:scaling>
        <c:delete val="0"/>
        <c:axPos val="r"/>
        <c:majorGridlines>
          <c:spPr>
            <a:ln>
              <a:noFill/>
            </a:ln>
          </c:spPr>
        </c:majorGridlines>
        <c:numFmt formatCode="General" sourceLinked="1"/>
        <c:majorTickMark val="out"/>
        <c:minorTickMark val="none"/>
        <c:tickLblPos val="none"/>
        <c:spPr>
          <a:ln w="9525" cmpd="sng" algn="ctr">
            <a:solidFill>
              <a:srgbClr val="FFFFFF"/>
            </a:solidFill>
            <a:prstDash val="solid"/>
          </a:ln>
        </c:spPr>
        <c:txPr>
          <a:bodyPr wrap="none"/>
          <a:lstStyle/>
          <a:p>
            <a:pPr>
              <a:defRPr sz="1400" kern="1200">
                <a:latin typeface="+mn-lt"/>
                <a:ea typeface="+mn-ea"/>
                <a:cs typeface="+mn-cs"/>
              </a:defRPr>
            </a:pPr>
            <a:endParaRPr lang="fi-FI"/>
          </a:p>
        </c:txPr>
        <c:crossAx val="2"/>
        <c:crosses val="max"/>
        <c:crossBetween val="between"/>
        <c:majorUnit val="5"/>
      </c:valAx>
    </c:plotArea>
    <c:plotVisOnly val="0"/>
    <c:dispBlanksAs val="gap"/>
    <c:showDLblsOverMax val="1"/>
  </c:chart>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975984630163303E-2"/>
          <c:y val="2.2137079608343976E-2"/>
          <c:w val="0.95004803073967337"/>
          <c:h val="0.95572584078331202"/>
        </c:manualLayout>
      </c:layout>
      <c:barChart>
        <c:barDir val="col"/>
        <c:grouping val="stacked"/>
        <c:varyColors val="0"/>
        <c:ser>
          <c:idx val="0"/>
          <c:order val="0"/>
          <c:spPr>
            <a:solidFill>
              <a:srgbClr val="DFE5EF"/>
            </a:solidFill>
            <a:ln>
              <a:noFill/>
            </a:ln>
          </c:spPr>
          <c:invertIfNegative val="0"/>
          <c:dPt>
            <c:idx val="5"/>
            <c:invertIfNegative val="0"/>
            <c:bubble3D val="0"/>
            <c:spPr>
              <a:solidFill>
                <a:schemeClr val="accent1"/>
              </a:solidFill>
              <a:ln>
                <a:noFill/>
              </a:ln>
            </c:spPr>
            <c:extLst>
              <c:ext xmlns:c16="http://schemas.microsoft.com/office/drawing/2014/chart" uri="{C3380CC4-5D6E-409C-BE32-E72D297353CC}">
                <c16:uniqueId val="{00000000-8CF9-4D26-BCEA-822FB43A0707}"/>
              </c:ext>
            </c:extLst>
          </c:dPt>
          <c:val>
            <c:numRef>
              <c:f>Sheet1!$A$1:$F$1</c:f>
              <c:numCache>
                <c:formatCode>General</c:formatCode>
                <c:ptCount val="6"/>
                <c:pt idx="0">
                  <c:v>1995</c:v>
                </c:pt>
                <c:pt idx="1">
                  <c:v>2238</c:v>
                </c:pt>
                <c:pt idx="2">
                  <c:v>2155.5</c:v>
                </c:pt>
                <c:pt idx="3">
                  <c:v>1920.1</c:v>
                </c:pt>
                <c:pt idx="4">
                  <c:v>1972</c:v>
                </c:pt>
                <c:pt idx="5">
                  <c:v>2070.3000000000002</c:v>
                </c:pt>
              </c:numCache>
            </c:numRef>
          </c:val>
          <c:extLst>
            <c:ext xmlns:c16="http://schemas.microsoft.com/office/drawing/2014/chart" uri="{C3380CC4-5D6E-409C-BE32-E72D297353CC}">
              <c16:uniqueId val="{00000001-8CF9-4D26-BCEA-822FB43A0707}"/>
            </c:ext>
          </c:extLst>
        </c:ser>
        <c:dLbls>
          <c:showLegendKey val="0"/>
          <c:showVal val="0"/>
          <c:showCatName val="0"/>
          <c:showSerName val="0"/>
          <c:showPercent val="0"/>
          <c:showBubbleSize val="0"/>
        </c:dLbls>
        <c:gapWidth val="50"/>
        <c:overlap val="100"/>
        <c:axId val="1515750399"/>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2-8CF9-4D26-BCEA-822FB43A0707}"/>
              </c:ext>
            </c:extLst>
          </c:dPt>
          <c:dPt>
            <c:idx val="1"/>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3-8CF9-4D26-BCEA-822FB43A0707}"/>
              </c:ext>
            </c:extLst>
          </c:dPt>
          <c:dPt>
            <c:idx val="2"/>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8CF9-4D26-BCEA-822FB43A0707}"/>
              </c:ext>
            </c:extLst>
          </c:dPt>
          <c:dPt>
            <c:idx val="3"/>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8CF9-4D26-BCEA-822FB43A0707}"/>
              </c:ext>
            </c:extLst>
          </c:dPt>
          <c:dPt>
            <c:idx val="4"/>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8CF9-4D26-BCEA-822FB43A0707}"/>
              </c:ext>
            </c:extLst>
          </c:dPt>
          <c:dPt>
            <c:idx val="5"/>
            <c:marker>
              <c:symbol val="circle"/>
              <c:size val="6"/>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8CF9-4D26-BCEA-822FB43A0707}"/>
              </c:ext>
            </c:extLst>
          </c:dPt>
          <c:val>
            <c:numRef>
              <c:f>Sheet1!$A$2:$F$2</c:f>
              <c:numCache>
                <c:formatCode>General</c:formatCode>
                <c:ptCount val="6"/>
                <c:pt idx="0">
                  <c:v>11.3</c:v>
                </c:pt>
                <c:pt idx="1">
                  <c:v>16.2</c:v>
                </c:pt>
                <c:pt idx="2">
                  <c:v>21.5</c:v>
                </c:pt>
                <c:pt idx="3">
                  <c:v>20.6</c:v>
                </c:pt>
                <c:pt idx="4">
                  <c:v>16.5</c:v>
                </c:pt>
                <c:pt idx="5">
                  <c:v>13.5</c:v>
                </c:pt>
              </c:numCache>
            </c:numRef>
          </c:val>
          <c:smooth val="0"/>
          <c:extLst>
            <c:ext xmlns:c16="http://schemas.microsoft.com/office/drawing/2014/chart" uri="{C3380CC4-5D6E-409C-BE32-E72D297353CC}">
              <c16:uniqueId val="{00000008-8CF9-4D26-BCEA-822FB43A0707}"/>
            </c:ext>
          </c:extLst>
        </c:ser>
        <c:dLbls>
          <c:showLegendKey val="0"/>
          <c:showVal val="0"/>
          <c:showCatName val="0"/>
          <c:showSerName val="0"/>
          <c:showPercent val="0"/>
          <c:showBubbleSize val="0"/>
        </c:dLbls>
        <c:marker val="1"/>
        <c:smooth val="0"/>
        <c:axId val="2"/>
        <c:axId val="3"/>
      </c:lineChart>
      <c:catAx>
        <c:axId val="151575039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fi-FI"/>
          </a:p>
        </c:txPr>
        <c:crossAx val="1515750399"/>
        <c:crosses val="min"/>
        <c:crossBetween val="between"/>
        <c:majorUnit val="5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40"/>
          <c:min val="-20"/>
        </c:scaling>
        <c:delete val="0"/>
        <c:axPos val="r"/>
        <c:majorGridlines>
          <c:spPr>
            <a:ln>
              <a:noFill/>
            </a:ln>
          </c:spPr>
        </c:majorGridlines>
        <c:numFmt formatCode="General" sourceLinked="1"/>
        <c:majorTickMark val="none"/>
        <c:minorTickMark val="none"/>
        <c:tickLblPos val="none"/>
        <c:spPr>
          <a:ln w="9525" cmpd="sng" algn="ctr">
            <a:solidFill>
              <a:srgbClr val="FFFFFF"/>
            </a:solidFill>
            <a:prstDash val="solid"/>
          </a:ln>
        </c:spPr>
        <c:crossAx val="2"/>
        <c:crosses val="max"/>
        <c:crossBetween val="between"/>
      </c:valAx>
    </c:plotArea>
    <c:plotVisOnly val="0"/>
    <c:dispBlanksAs val="gap"/>
    <c:showDLblsOverMax val="1"/>
  </c:chart>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402095711190465"/>
          <c:y val="3.5565734439669663E-2"/>
          <c:w val="0.55027124965084062"/>
          <c:h val="0.85209837884637207"/>
        </c:manualLayout>
      </c:layout>
      <c:barChart>
        <c:barDir val="col"/>
        <c:grouping val="percentStacked"/>
        <c:varyColors val="0"/>
        <c:ser>
          <c:idx val="0"/>
          <c:order val="0"/>
          <c:tx>
            <c:strRef>
              <c:f>Sheet1!$B$1</c:f>
              <c:strCache>
                <c:ptCount val="1"/>
                <c:pt idx="0">
                  <c:v>Sales</c:v>
                </c:pt>
              </c:strCache>
            </c:strRef>
          </c:tx>
          <c:spPr>
            <a:solidFill>
              <a:schemeClr val="tx2"/>
            </a:solidFill>
          </c:spPr>
          <c:invertIfNegative val="0"/>
          <c:dPt>
            <c:idx val="0"/>
            <c:invertIfNegative val="0"/>
            <c:bubble3D val="0"/>
            <c:extLst>
              <c:ext xmlns:c16="http://schemas.microsoft.com/office/drawing/2014/chart" uri="{C3380CC4-5D6E-409C-BE32-E72D297353CC}">
                <c16:uniqueId val="{00000000-8D42-4220-A250-CFB5C69A8D48}"/>
              </c:ext>
            </c:extLst>
          </c:dPt>
          <c:dPt>
            <c:idx val="1"/>
            <c:invertIfNegative val="0"/>
            <c:bubble3D val="0"/>
            <c:extLst>
              <c:ext xmlns:c16="http://schemas.microsoft.com/office/drawing/2014/chart" uri="{C3380CC4-5D6E-409C-BE32-E72D297353CC}">
                <c16:uniqueId val="{00000001-8D42-4220-A250-CFB5C69A8D48}"/>
              </c:ext>
            </c:extLst>
          </c:dPt>
          <c:dPt>
            <c:idx val="2"/>
            <c:invertIfNegative val="0"/>
            <c:bubble3D val="0"/>
            <c:extLst>
              <c:ext xmlns:c16="http://schemas.microsoft.com/office/drawing/2014/chart" uri="{C3380CC4-5D6E-409C-BE32-E72D297353CC}">
                <c16:uniqueId val="{00000002-8D42-4220-A250-CFB5C69A8D48}"/>
              </c:ext>
            </c:extLst>
          </c:dPt>
          <c:dPt>
            <c:idx val="3"/>
            <c:invertIfNegative val="0"/>
            <c:bubble3D val="0"/>
            <c:extLst>
              <c:ext xmlns:c16="http://schemas.microsoft.com/office/drawing/2014/chart" uri="{C3380CC4-5D6E-409C-BE32-E72D297353CC}">
                <c16:uniqueId val="{00000003-8D42-4220-A250-CFB5C69A8D48}"/>
              </c:ext>
            </c:extLst>
          </c:dPt>
          <c:dPt>
            <c:idx val="4"/>
            <c:invertIfNegative val="0"/>
            <c:bubble3D val="0"/>
            <c:extLst>
              <c:ext xmlns:c16="http://schemas.microsoft.com/office/drawing/2014/chart" uri="{C3380CC4-5D6E-409C-BE32-E72D297353CC}">
                <c16:uniqueId val="{00000004-8D42-4220-A250-CFB5C69A8D48}"/>
              </c:ext>
            </c:extLst>
          </c:dPt>
          <c:cat>
            <c:strRef>
              <c:f>Sheet1!$A$2:$A$3</c:f>
              <c:strCache>
                <c:ptCount val="1"/>
                <c:pt idx="0">
                  <c:v>1st Qtr</c:v>
                </c:pt>
              </c:strCache>
            </c:strRef>
          </c:cat>
          <c:val>
            <c:numRef>
              <c:f>Sheet1!$B$2:$B$3</c:f>
              <c:numCache>
                <c:formatCode>General</c:formatCode>
                <c:ptCount val="2"/>
                <c:pt idx="0">
                  <c:v>69</c:v>
                </c:pt>
              </c:numCache>
            </c:numRef>
          </c:val>
          <c:extLst>
            <c:ext xmlns:c16="http://schemas.microsoft.com/office/drawing/2014/chart" uri="{C3380CC4-5D6E-409C-BE32-E72D297353CC}">
              <c16:uniqueId val="{00000005-8D42-4220-A250-CFB5C69A8D48}"/>
            </c:ext>
          </c:extLst>
        </c:ser>
        <c:ser>
          <c:idx val="1"/>
          <c:order val="1"/>
          <c:tx>
            <c:strRef>
              <c:f>Sheet1!$C$1</c:f>
              <c:strCache>
                <c:ptCount val="1"/>
                <c:pt idx="0">
                  <c:v>Column1</c:v>
                </c:pt>
              </c:strCache>
            </c:strRef>
          </c:tx>
          <c:spPr>
            <a:solidFill>
              <a:schemeClr val="accent5"/>
            </a:solidFill>
          </c:spPr>
          <c:invertIfNegative val="0"/>
          <c:cat>
            <c:strRef>
              <c:f>Sheet1!$A$2:$A$3</c:f>
              <c:strCache>
                <c:ptCount val="1"/>
                <c:pt idx="0">
                  <c:v>1st Qtr</c:v>
                </c:pt>
              </c:strCache>
            </c:strRef>
          </c:cat>
          <c:val>
            <c:numRef>
              <c:f>Sheet1!$C$2:$C$3</c:f>
              <c:numCache>
                <c:formatCode>General</c:formatCode>
                <c:ptCount val="2"/>
                <c:pt idx="0">
                  <c:v>11</c:v>
                </c:pt>
              </c:numCache>
            </c:numRef>
          </c:val>
          <c:extLst>
            <c:ext xmlns:c16="http://schemas.microsoft.com/office/drawing/2014/chart" uri="{C3380CC4-5D6E-409C-BE32-E72D297353CC}">
              <c16:uniqueId val="{00000006-8D42-4220-A250-CFB5C69A8D48}"/>
            </c:ext>
          </c:extLst>
        </c:ser>
        <c:ser>
          <c:idx val="2"/>
          <c:order val="2"/>
          <c:tx>
            <c:strRef>
              <c:f>Sheet1!$D$1</c:f>
              <c:strCache>
                <c:ptCount val="1"/>
                <c:pt idx="0">
                  <c:v>Column2</c:v>
                </c:pt>
              </c:strCache>
            </c:strRef>
          </c:tx>
          <c:spPr>
            <a:solidFill>
              <a:schemeClr val="accent3"/>
            </a:solidFill>
          </c:spPr>
          <c:invertIfNegative val="0"/>
          <c:cat>
            <c:strRef>
              <c:f>Sheet1!$A$2:$A$3</c:f>
              <c:strCache>
                <c:ptCount val="1"/>
                <c:pt idx="0">
                  <c:v>1st Qtr</c:v>
                </c:pt>
              </c:strCache>
            </c:strRef>
          </c:cat>
          <c:val>
            <c:numRef>
              <c:f>Sheet1!$D$2:$D$3</c:f>
              <c:numCache>
                <c:formatCode>General</c:formatCode>
                <c:ptCount val="2"/>
                <c:pt idx="0">
                  <c:v>20</c:v>
                </c:pt>
              </c:numCache>
            </c:numRef>
          </c:val>
          <c:extLst>
            <c:ext xmlns:c16="http://schemas.microsoft.com/office/drawing/2014/chart" uri="{C3380CC4-5D6E-409C-BE32-E72D297353CC}">
              <c16:uniqueId val="{00000007-8D42-4220-A250-CFB5C69A8D48}"/>
            </c:ext>
          </c:extLst>
        </c:ser>
        <c:dLbls>
          <c:showLegendKey val="0"/>
          <c:showVal val="0"/>
          <c:showCatName val="0"/>
          <c:showSerName val="0"/>
          <c:showPercent val="0"/>
          <c:showBubbleSize val="0"/>
        </c:dLbls>
        <c:gapWidth val="300"/>
        <c:axId val="688937744"/>
        <c:axId val="688938136"/>
      </c:barChart>
      <c:catAx>
        <c:axId val="688937744"/>
        <c:scaling>
          <c:orientation val="minMax"/>
        </c:scaling>
        <c:delete val="1"/>
        <c:axPos val="b"/>
        <c:numFmt formatCode="General" sourceLinked="0"/>
        <c:majorTickMark val="out"/>
        <c:minorTickMark val="none"/>
        <c:tickLblPos val="nextTo"/>
        <c:crossAx val="688938136"/>
        <c:crosses val="autoZero"/>
        <c:auto val="1"/>
        <c:lblAlgn val="ctr"/>
        <c:lblOffset val="100"/>
        <c:noMultiLvlLbl val="0"/>
      </c:catAx>
      <c:valAx>
        <c:axId val="688938136"/>
        <c:scaling>
          <c:orientation val="minMax"/>
        </c:scaling>
        <c:delete val="1"/>
        <c:axPos val="l"/>
        <c:numFmt formatCode="0%" sourceLinked="1"/>
        <c:majorTickMark val="out"/>
        <c:minorTickMark val="none"/>
        <c:tickLblPos val="nextTo"/>
        <c:crossAx val="688937744"/>
        <c:crosses val="autoZero"/>
        <c:crossBetween val="between"/>
      </c:valAx>
    </c:plotArea>
    <c:plotVisOnly val="1"/>
    <c:dispBlanksAs val="gap"/>
    <c:showDLblsOverMax val="0"/>
  </c:chart>
  <c:spPr>
    <a:noFill/>
    <a:ln w="9525">
      <a:noFill/>
    </a:ln>
  </c:spPr>
  <c:txPr>
    <a:bodyPr/>
    <a:lstStyle/>
    <a:p>
      <a:pPr>
        <a:defRPr sz="1800"/>
      </a:pPr>
      <a:endParaRPr lang="fi-FI"/>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418802515457379"/>
          <c:y val="0.30405575202550961"/>
          <c:w val="0.68613916549021958"/>
          <c:h val="0.58443711036638568"/>
        </c:manualLayout>
      </c:layout>
      <c:doughnutChart>
        <c:varyColors val="1"/>
        <c:ser>
          <c:idx val="0"/>
          <c:order val="0"/>
          <c:tx>
            <c:strRef>
              <c:f>Sheet1!$B$1</c:f>
              <c:strCache>
                <c:ptCount val="1"/>
                <c:pt idx="0">
                  <c:v>Sales</c:v>
                </c:pt>
              </c:strCache>
            </c:strRef>
          </c:tx>
          <c:spPr>
            <a:solidFill>
              <a:schemeClr val="tx2"/>
            </a:solidFill>
            <a:ln w="6350">
              <a:solidFill>
                <a:schemeClr val="bg1"/>
              </a:solidFill>
            </a:ln>
          </c:spPr>
          <c:dPt>
            <c:idx val="0"/>
            <c:bubble3D val="0"/>
            <c:extLst>
              <c:ext xmlns:c16="http://schemas.microsoft.com/office/drawing/2014/chart" uri="{C3380CC4-5D6E-409C-BE32-E72D297353CC}">
                <c16:uniqueId val="{00000000-4A8D-4447-84F2-2EEE0F7B04F7}"/>
              </c:ext>
            </c:extLst>
          </c:dPt>
          <c:dPt>
            <c:idx val="1"/>
            <c:bubble3D val="0"/>
            <c:spPr>
              <a:solidFill>
                <a:schemeClr val="accent1"/>
              </a:solidFill>
              <a:ln w="6350">
                <a:solidFill>
                  <a:schemeClr val="bg1"/>
                </a:solidFill>
              </a:ln>
            </c:spPr>
            <c:extLst>
              <c:ext xmlns:c16="http://schemas.microsoft.com/office/drawing/2014/chart" uri="{C3380CC4-5D6E-409C-BE32-E72D297353CC}">
                <c16:uniqueId val="{00000002-4A8D-4447-84F2-2EEE0F7B04F7}"/>
              </c:ext>
            </c:extLst>
          </c:dPt>
          <c:cat>
            <c:strRef>
              <c:f>Sheet1!$A$2:$A$4</c:f>
              <c:strCache>
                <c:ptCount val="2"/>
                <c:pt idx="0">
                  <c:v>1st Qtr</c:v>
                </c:pt>
                <c:pt idx="1">
                  <c:v>2nd Qtr</c:v>
                </c:pt>
              </c:strCache>
            </c:strRef>
          </c:cat>
          <c:val>
            <c:numRef>
              <c:f>Sheet1!$B$2:$B$4</c:f>
              <c:numCache>
                <c:formatCode>0%</c:formatCode>
                <c:ptCount val="3"/>
                <c:pt idx="0">
                  <c:v>0.33</c:v>
                </c:pt>
                <c:pt idx="1">
                  <c:v>0.67</c:v>
                </c:pt>
              </c:numCache>
            </c:numRef>
          </c:val>
          <c:extLst>
            <c:ext xmlns:c16="http://schemas.microsoft.com/office/drawing/2014/chart" uri="{C3380CC4-5D6E-409C-BE32-E72D297353CC}">
              <c16:uniqueId val="{00000003-4A8D-4447-84F2-2EEE0F7B04F7}"/>
            </c:ext>
          </c:extLst>
        </c:ser>
        <c:dLbls>
          <c:showLegendKey val="0"/>
          <c:showVal val="0"/>
          <c:showCatName val="0"/>
          <c:showSerName val="0"/>
          <c:showPercent val="0"/>
          <c:showBubbleSize val="0"/>
          <c:showLeaderLines val="1"/>
        </c:dLbls>
        <c:firstSliceAng val="0"/>
        <c:holeSize val="85"/>
      </c:doughnutChart>
    </c:plotArea>
    <c:plotVisOnly val="1"/>
    <c:dispBlanksAs val="gap"/>
    <c:showDLblsOverMax val="0"/>
  </c:chart>
  <c:spPr>
    <a:noFill/>
  </c:spPr>
  <c:txPr>
    <a:bodyPr/>
    <a:lstStyle/>
    <a:p>
      <a:pPr>
        <a:defRPr sz="1800"/>
      </a:pPr>
      <a:endParaRPr lang="fi-FI"/>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526120660599932E-2"/>
          <c:y val="0.16072842438638163"/>
          <c:w val="0.96494775867880012"/>
          <c:h val="0.72684085510688834"/>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6662-46DA-9BE7-E37764C7B638}"/>
              </c:ext>
            </c:extLst>
          </c:dPt>
          <c:dPt>
            <c:idx val="6"/>
            <c:invertIfNegative val="0"/>
            <c:bubble3D val="0"/>
            <c:spPr>
              <a:solidFill>
                <a:schemeClr val="tx2"/>
              </a:solidFill>
              <a:ln>
                <a:noFill/>
              </a:ln>
            </c:spPr>
            <c:extLst>
              <c:ext xmlns:c16="http://schemas.microsoft.com/office/drawing/2014/chart" uri="{C3380CC4-5D6E-409C-BE32-E72D297353CC}">
                <c16:uniqueId val="{00000001-6662-46DA-9BE7-E37764C7B638}"/>
              </c:ext>
            </c:extLst>
          </c:dPt>
          <c:dLbls>
            <c:dLbl>
              <c:idx val="0"/>
              <c:layout>
                <c:manualLayout>
                  <c:x val="0"/>
                  <c:y val="-0.41250989707046715"/>
                </c:manualLayout>
              </c:layout>
              <c:numFmt formatCode="#,##0;&quot;-&quot;#,##0" sourceLinked="0"/>
              <c:spPr>
                <a:noFill/>
                <a:ln>
                  <a:noFill/>
                </a:ln>
              </c:spPr>
              <c:txPr>
                <a:bodyPr wrap="none"/>
                <a:lstStyle/>
                <a:p>
                  <a:pPr>
                    <a:defRPr sz="1000" kern="1200">
                      <a:solidFill>
                        <a:schemeClr val="tx1"/>
                      </a:solidFill>
                      <a:latin typeface="+mn-lt"/>
                      <a:ea typeface="+mn-ea"/>
                      <a:cs typeface="+mn-cs"/>
                      <a:sym typeface="+mn-lt"/>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662-46DA-9BE7-E37764C7B638}"/>
                </c:ext>
              </c:extLst>
            </c:dLbl>
            <c:dLbl>
              <c:idx val="6"/>
              <c:layout>
                <c:manualLayout>
                  <c:x val="0"/>
                  <c:y val="-0.41171813143309582"/>
                </c:manualLayout>
              </c:layout>
              <c:numFmt formatCode="#,##0;&quot;-&quot;#,##0" sourceLinked="0"/>
              <c:spPr>
                <a:noFill/>
                <a:ln>
                  <a:noFill/>
                </a:ln>
              </c:spPr>
              <c:txPr>
                <a:bodyPr wrap="none"/>
                <a:lstStyle/>
                <a:p>
                  <a:pPr>
                    <a:defRPr sz="1000" kern="1200">
                      <a:solidFill>
                        <a:schemeClr val="tx1"/>
                      </a:solidFill>
                      <a:latin typeface="+mn-lt"/>
                      <a:ea typeface="+mn-ea"/>
                      <a:cs typeface="+mn-cs"/>
                      <a:sym typeface="+mn-lt"/>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662-46DA-9BE7-E37764C7B63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693</c:v>
                </c:pt>
                <c:pt idx="1">
                  <c:v>690.6</c:v>
                </c:pt>
                <c:pt idx="2">
                  <c:v>680.09999999999991</c:v>
                </c:pt>
                <c:pt idx="3">
                  <c:v>677.3</c:v>
                </c:pt>
                <c:pt idx="4">
                  <c:v>677.3</c:v>
                </c:pt>
                <c:pt idx="5">
                  <c:v>692.59999999999991</c:v>
                </c:pt>
                <c:pt idx="6">
                  <c:v>692.59999999999991</c:v>
                </c:pt>
              </c:numCache>
            </c:numRef>
          </c:val>
          <c:extLst>
            <c:ext xmlns:c16="http://schemas.microsoft.com/office/drawing/2014/chart" uri="{C3380CC4-5D6E-409C-BE32-E72D297353CC}">
              <c16:uniqueId val="{00000002-6662-46DA-9BE7-E37764C7B638}"/>
            </c:ext>
          </c:extLst>
        </c:ser>
        <c:ser>
          <c:idx val="1"/>
          <c:order val="1"/>
          <c:spPr>
            <a:solidFill>
              <a:schemeClr val="accent5"/>
            </a:solidFill>
            <a:ln>
              <a:noFill/>
            </a:ln>
          </c:spPr>
          <c:invertIfNegative val="0"/>
          <c:dPt>
            <c:idx val="4"/>
            <c:invertIfNegative val="0"/>
            <c:bubble3D val="0"/>
            <c:spPr>
              <a:solidFill>
                <a:schemeClr val="accent4"/>
              </a:solidFill>
              <a:ln>
                <a:noFill/>
              </a:ln>
            </c:spPr>
            <c:extLst>
              <c:ext xmlns:c16="http://schemas.microsoft.com/office/drawing/2014/chart" uri="{C3380CC4-5D6E-409C-BE32-E72D297353CC}">
                <c16:uniqueId val="{00000003-6662-46DA-9BE7-E37764C7B638}"/>
              </c:ext>
            </c:extLst>
          </c:dPt>
          <c:val>
            <c:numRef>
              <c:f>Sheet1!$A$2:$G$2</c:f>
              <c:numCache>
                <c:formatCode>General</c:formatCode>
                <c:ptCount val="7"/>
                <c:pt idx="1">
                  <c:v>2.3999999999999773</c:v>
                </c:pt>
                <c:pt idx="2">
                  <c:v>10.5</c:v>
                </c:pt>
                <c:pt idx="3">
                  <c:v>2.7999999999999545</c:v>
                </c:pt>
                <c:pt idx="4">
                  <c:v>16.600000000000023</c:v>
                </c:pt>
                <c:pt idx="5">
                  <c:v>1.2999999999999545</c:v>
                </c:pt>
              </c:numCache>
            </c:numRef>
          </c:val>
          <c:extLst>
            <c:ext xmlns:c16="http://schemas.microsoft.com/office/drawing/2014/chart" uri="{C3380CC4-5D6E-409C-BE32-E72D297353CC}">
              <c16:uniqueId val="{00000004-6662-46DA-9BE7-E37764C7B638}"/>
            </c:ext>
          </c:extLst>
        </c:ser>
        <c:dLbls>
          <c:showLegendKey val="0"/>
          <c:showVal val="0"/>
          <c:showCatName val="0"/>
          <c:showSerName val="0"/>
          <c:showPercent val="0"/>
          <c:showBubbleSize val="0"/>
        </c:dLbls>
        <c:gapWidth val="80"/>
        <c:overlap val="100"/>
        <c:axId val="1837267583"/>
        <c:axId val="1"/>
      </c:barChart>
      <c:catAx>
        <c:axId val="183726758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93.9"/>
          <c:min val="0"/>
        </c:scaling>
        <c:delete val="0"/>
        <c:axPos val="l"/>
        <c:majorGridlines>
          <c:spPr>
            <a:ln>
              <a:noFill/>
            </a:ln>
          </c:spPr>
        </c:majorGridlines>
        <c:numFmt formatCode="General" sourceLinked="1"/>
        <c:majorTickMark val="none"/>
        <c:minorTickMark val="none"/>
        <c:tickLblPos val="none"/>
        <c:spPr>
          <a:ln>
            <a:noFill/>
          </a:ln>
        </c:spPr>
        <c:crossAx val="1837267583"/>
        <c:crosses val="min"/>
        <c:crossBetween val="between"/>
      </c:valAx>
    </c:plotArea>
    <c:plotVisOnly val="0"/>
    <c:dispBlanksAs val="gap"/>
    <c:showDLblsOverMax val="1"/>
  </c:chart>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709464803585552E-2"/>
          <c:y val="0.18069087688219662"/>
          <c:w val="0.97258107039282893"/>
          <c:h val="0.69353410097431356"/>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E4C1-4610-B3E7-6073E2CD443B}"/>
              </c:ext>
            </c:extLst>
          </c:dPt>
          <c:dPt>
            <c:idx val="8"/>
            <c:invertIfNegative val="0"/>
            <c:bubble3D val="0"/>
            <c:spPr>
              <a:solidFill>
                <a:schemeClr val="tx2"/>
              </a:solidFill>
              <a:ln>
                <a:noFill/>
              </a:ln>
            </c:spPr>
            <c:extLst>
              <c:ext xmlns:c16="http://schemas.microsoft.com/office/drawing/2014/chart" uri="{C3380CC4-5D6E-409C-BE32-E72D297353CC}">
                <c16:uniqueId val="{00000001-E4C1-4610-B3E7-6073E2CD443B}"/>
              </c:ext>
            </c:extLst>
          </c:dPt>
          <c:dLbls>
            <c:dLbl>
              <c:idx val="0"/>
              <c:layout>
                <c:manualLayout>
                  <c:x val="0"/>
                  <c:y val="-0.40212577502214347"/>
                </c:manualLayout>
              </c:layout>
              <c:numFmt formatCode="#,##0;&quot;-&quot;#,##0" sourceLinked="0"/>
              <c:spPr>
                <a:noFill/>
                <a:ln>
                  <a:noFill/>
                </a:ln>
              </c:spPr>
              <c:txPr>
                <a:bodyPr wrap="none"/>
                <a:lstStyle/>
                <a:p>
                  <a:pPr>
                    <a:defRPr sz="1000" kern="1200">
                      <a:solidFill>
                        <a:schemeClr val="tx1"/>
                      </a:solidFill>
                      <a:latin typeface="+mn-lt"/>
                      <a:ea typeface="+mn-ea"/>
                      <a:cs typeface="+mn-cs"/>
                      <a:sym typeface="+mn-lt"/>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4C1-4610-B3E7-6073E2CD443B}"/>
                </c:ext>
              </c:extLst>
            </c:dLbl>
            <c:dLbl>
              <c:idx val="8"/>
              <c:layout>
                <c:manualLayout>
                  <c:x val="0"/>
                  <c:y val="-0.34898139946855622"/>
                </c:manualLayout>
              </c:layout>
              <c:numFmt formatCode="#,##0;&quot;-&quot;#,##0" sourceLinked="0"/>
              <c:spPr>
                <a:noFill/>
                <a:ln>
                  <a:noFill/>
                </a:ln>
              </c:spPr>
              <c:txPr>
                <a:bodyPr wrap="none"/>
                <a:lstStyle/>
                <a:p>
                  <a:pPr>
                    <a:defRPr sz="1000" kern="1200">
                      <a:solidFill>
                        <a:schemeClr val="tx1"/>
                      </a:solidFill>
                      <a:latin typeface="+mn-lt"/>
                      <a:ea typeface="+mn-ea"/>
                      <a:cs typeface="+mn-cs"/>
                      <a:sym typeface="+mn-lt"/>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4C1-4610-B3E7-6073E2CD443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131.80000000000001</c:v>
                </c:pt>
                <c:pt idx="1">
                  <c:v>129.5</c:v>
                </c:pt>
                <c:pt idx="2">
                  <c:v>119</c:v>
                </c:pt>
                <c:pt idx="3">
                  <c:v>108.9</c:v>
                </c:pt>
                <c:pt idx="4">
                  <c:v>105.80000000000001</c:v>
                </c:pt>
                <c:pt idx="5">
                  <c:v>105.80000000000001</c:v>
                </c:pt>
                <c:pt idx="6">
                  <c:v>108.5</c:v>
                </c:pt>
                <c:pt idx="7">
                  <c:v>110.9</c:v>
                </c:pt>
                <c:pt idx="8">
                  <c:v>111.70000000000002</c:v>
                </c:pt>
              </c:numCache>
            </c:numRef>
          </c:val>
          <c:extLst>
            <c:ext xmlns:c16="http://schemas.microsoft.com/office/drawing/2014/chart" uri="{C3380CC4-5D6E-409C-BE32-E72D297353CC}">
              <c16:uniqueId val="{00000002-E4C1-4610-B3E7-6073E2CD443B}"/>
            </c:ext>
          </c:extLst>
        </c:ser>
        <c:ser>
          <c:idx val="1"/>
          <c:order val="1"/>
          <c:spPr>
            <a:solidFill>
              <a:schemeClr val="accent5"/>
            </a:solidFill>
            <a:ln>
              <a:noFill/>
            </a:ln>
          </c:spPr>
          <c:invertIfNegative val="0"/>
          <c:dPt>
            <c:idx val="5"/>
            <c:invertIfNegative val="0"/>
            <c:bubble3D val="0"/>
            <c:spPr>
              <a:solidFill>
                <a:schemeClr val="accent4"/>
              </a:solidFill>
              <a:ln>
                <a:noFill/>
              </a:ln>
            </c:spPr>
            <c:extLst>
              <c:ext xmlns:c16="http://schemas.microsoft.com/office/drawing/2014/chart" uri="{C3380CC4-5D6E-409C-BE32-E72D297353CC}">
                <c16:uniqueId val="{00000003-E4C1-4610-B3E7-6073E2CD443B}"/>
              </c:ext>
            </c:extLst>
          </c:dPt>
          <c:dPt>
            <c:idx val="6"/>
            <c:invertIfNegative val="0"/>
            <c:bubble3D val="0"/>
            <c:spPr>
              <a:solidFill>
                <a:schemeClr val="accent4"/>
              </a:solidFill>
              <a:ln>
                <a:noFill/>
              </a:ln>
            </c:spPr>
            <c:extLst>
              <c:ext xmlns:c16="http://schemas.microsoft.com/office/drawing/2014/chart" uri="{C3380CC4-5D6E-409C-BE32-E72D297353CC}">
                <c16:uniqueId val="{00000004-E4C1-4610-B3E7-6073E2CD443B}"/>
              </c:ext>
            </c:extLst>
          </c:dPt>
          <c:dPt>
            <c:idx val="7"/>
            <c:invertIfNegative val="0"/>
            <c:bubble3D val="0"/>
            <c:spPr>
              <a:solidFill>
                <a:schemeClr val="accent4"/>
              </a:solidFill>
              <a:ln>
                <a:noFill/>
              </a:ln>
            </c:spPr>
            <c:extLst>
              <c:ext xmlns:c16="http://schemas.microsoft.com/office/drawing/2014/chart" uri="{C3380CC4-5D6E-409C-BE32-E72D297353CC}">
                <c16:uniqueId val="{00000005-E4C1-4610-B3E7-6073E2CD443B}"/>
              </c:ext>
            </c:extLst>
          </c:dPt>
          <c:val>
            <c:numRef>
              <c:f>Sheet1!$A$2:$I$2</c:f>
              <c:numCache>
                <c:formatCode>General</c:formatCode>
                <c:ptCount val="9"/>
                <c:pt idx="1">
                  <c:v>2.3000000000000114</c:v>
                </c:pt>
                <c:pt idx="2">
                  <c:v>10.5</c:v>
                </c:pt>
                <c:pt idx="3">
                  <c:v>10.099999999999994</c:v>
                </c:pt>
                <c:pt idx="4">
                  <c:v>3.0999999999999943</c:v>
                </c:pt>
                <c:pt idx="5">
                  <c:v>2.7000000000000028</c:v>
                </c:pt>
                <c:pt idx="6">
                  <c:v>2.4000000000000057</c:v>
                </c:pt>
                <c:pt idx="7">
                  <c:v>0.79999999999999716</c:v>
                </c:pt>
              </c:numCache>
            </c:numRef>
          </c:val>
          <c:extLst>
            <c:ext xmlns:c16="http://schemas.microsoft.com/office/drawing/2014/chart" uri="{C3380CC4-5D6E-409C-BE32-E72D297353CC}">
              <c16:uniqueId val="{00000006-E4C1-4610-B3E7-6073E2CD443B}"/>
            </c:ext>
          </c:extLst>
        </c:ser>
        <c:dLbls>
          <c:showLegendKey val="0"/>
          <c:showVal val="0"/>
          <c:showCatName val="0"/>
          <c:showSerName val="0"/>
          <c:showPercent val="0"/>
          <c:showBubbleSize val="0"/>
        </c:dLbls>
        <c:gapWidth val="80"/>
        <c:overlap val="100"/>
        <c:axId val="757150128"/>
        <c:axId val="1"/>
      </c:barChart>
      <c:catAx>
        <c:axId val="75715012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31.80000000000001"/>
          <c:min val="0"/>
        </c:scaling>
        <c:delete val="0"/>
        <c:axPos val="l"/>
        <c:majorGridlines>
          <c:spPr>
            <a:ln>
              <a:noFill/>
            </a:ln>
          </c:spPr>
        </c:majorGridlines>
        <c:numFmt formatCode="General" sourceLinked="1"/>
        <c:majorTickMark val="none"/>
        <c:minorTickMark val="none"/>
        <c:tickLblPos val="none"/>
        <c:spPr>
          <a:ln>
            <a:noFill/>
          </a:ln>
        </c:spPr>
        <c:crossAx val="757150128"/>
        <c:crosses val="min"/>
        <c:crossBetween val="between"/>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669517820339573"/>
          <c:y val="0"/>
          <c:w val="0.53481673851171296"/>
          <c:h val="1"/>
        </c:manualLayout>
      </c:layout>
      <c:doughnutChart>
        <c:varyColors val="1"/>
        <c:ser>
          <c:idx val="0"/>
          <c:order val="0"/>
          <c:tx>
            <c:strRef>
              <c:f>Sheet1!$B$1</c:f>
              <c:strCache>
                <c:ptCount val="1"/>
                <c:pt idx="0">
                  <c:v>Sales</c:v>
                </c:pt>
              </c:strCache>
            </c:strRef>
          </c:tx>
          <c:spPr>
            <a:solidFill>
              <a:schemeClr val="accent1"/>
            </a:solidFill>
            <a:ln w="6350">
              <a:solidFill>
                <a:schemeClr val="bg1"/>
              </a:solidFill>
            </a:ln>
          </c:spPr>
          <c:dPt>
            <c:idx val="0"/>
            <c:bubble3D val="0"/>
            <c:spPr>
              <a:solidFill>
                <a:srgbClr val="BED7D7"/>
              </a:solidFill>
              <a:ln w="6350">
                <a:solidFill>
                  <a:schemeClr val="bg1"/>
                </a:solidFill>
              </a:ln>
            </c:spPr>
            <c:extLst>
              <c:ext xmlns:c16="http://schemas.microsoft.com/office/drawing/2014/chart" uri="{C3380CC4-5D6E-409C-BE32-E72D297353CC}">
                <c16:uniqueId val="{00000001-296F-4EBE-94AA-FCD124A6BBA5}"/>
              </c:ext>
            </c:extLst>
          </c:dPt>
          <c:dPt>
            <c:idx val="1"/>
            <c:bubble3D val="0"/>
            <c:extLst>
              <c:ext xmlns:c16="http://schemas.microsoft.com/office/drawing/2014/chart" uri="{C3380CC4-5D6E-409C-BE32-E72D297353CC}">
                <c16:uniqueId val="{00000002-296F-4EBE-94AA-FCD124A6BBA5}"/>
              </c:ext>
            </c:extLst>
          </c:dPt>
          <c:dPt>
            <c:idx val="2"/>
            <c:bubble3D val="0"/>
            <c:spPr>
              <a:solidFill>
                <a:srgbClr val="7D7878"/>
              </a:solidFill>
              <a:ln w="6350">
                <a:solidFill>
                  <a:schemeClr val="bg1"/>
                </a:solidFill>
              </a:ln>
            </c:spPr>
            <c:extLst>
              <c:ext xmlns:c16="http://schemas.microsoft.com/office/drawing/2014/chart" uri="{C3380CC4-5D6E-409C-BE32-E72D297353CC}">
                <c16:uniqueId val="{00000004-296F-4EBE-94AA-FCD124A6BBA5}"/>
              </c:ext>
            </c:extLst>
          </c:dPt>
          <c:dPt>
            <c:idx val="3"/>
            <c:bubble3D val="0"/>
            <c:spPr>
              <a:solidFill>
                <a:srgbClr val="69BE5A"/>
              </a:solidFill>
              <a:ln w="6350">
                <a:solidFill>
                  <a:schemeClr val="bg1"/>
                </a:solidFill>
              </a:ln>
            </c:spPr>
            <c:extLst>
              <c:ext xmlns:c16="http://schemas.microsoft.com/office/drawing/2014/chart" uri="{C3380CC4-5D6E-409C-BE32-E72D297353CC}">
                <c16:uniqueId val="{00000006-296F-4EBE-94AA-FCD124A6BBA5}"/>
              </c:ext>
            </c:extLst>
          </c:dPt>
          <c:dPt>
            <c:idx val="4"/>
            <c:bubble3D val="0"/>
            <c:spPr>
              <a:solidFill>
                <a:schemeClr val="accent5"/>
              </a:solidFill>
              <a:ln w="6350">
                <a:solidFill>
                  <a:schemeClr val="bg1"/>
                </a:solidFill>
              </a:ln>
            </c:spPr>
            <c:extLst>
              <c:ext xmlns:c16="http://schemas.microsoft.com/office/drawing/2014/chart" uri="{C3380CC4-5D6E-409C-BE32-E72D297353CC}">
                <c16:uniqueId val="{00000008-296F-4EBE-94AA-FCD124A6BBA5}"/>
              </c:ext>
            </c:extLst>
          </c:dPt>
          <c:cat>
            <c:strRef>
              <c:f>Sheet1!$A$2:$A$4</c:f>
              <c:strCache>
                <c:ptCount val="3"/>
                <c:pt idx="0">
                  <c:v>Coagulants</c:v>
                </c:pt>
                <c:pt idx="1">
                  <c:v>Polymers</c:v>
                </c:pt>
                <c:pt idx="2">
                  <c:v>Other</c:v>
                </c:pt>
              </c:strCache>
            </c:strRef>
          </c:cat>
          <c:val>
            <c:numRef>
              <c:f>Sheet1!$B$2:$B$4</c:f>
              <c:numCache>
                <c:formatCode>General</c:formatCode>
                <c:ptCount val="3"/>
                <c:pt idx="0">
                  <c:v>62</c:v>
                </c:pt>
                <c:pt idx="1">
                  <c:v>23</c:v>
                </c:pt>
                <c:pt idx="2">
                  <c:v>15</c:v>
                </c:pt>
              </c:numCache>
            </c:numRef>
          </c:val>
          <c:extLst>
            <c:ext xmlns:c16="http://schemas.microsoft.com/office/drawing/2014/chart" uri="{C3380CC4-5D6E-409C-BE32-E72D297353CC}">
              <c16:uniqueId val="{00000009-296F-4EBE-94AA-FCD124A6BBA5}"/>
            </c:ext>
          </c:extLst>
        </c:ser>
        <c:dLbls>
          <c:showLegendKey val="0"/>
          <c:showVal val="0"/>
          <c:showCatName val="0"/>
          <c:showSerName val="0"/>
          <c:showPercent val="0"/>
          <c:showBubbleSize val="0"/>
          <c:showLeaderLines val="1"/>
        </c:dLbls>
        <c:firstSliceAng val="0"/>
        <c:holeSize val="75"/>
      </c:doughnutChart>
    </c:plotArea>
    <c:plotVisOnly val="1"/>
    <c:dispBlanksAs val="gap"/>
    <c:showDLblsOverMax val="0"/>
  </c:chart>
  <c:spPr>
    <a:noFill/>
    <a:ln w="9525">
      <a:noFill/>
    </a:ln>
  </c:spPr>
  <c:txPr>
    <a:bodyPr/>
    <a:lstStyle/>
    <a:p>
      <a:pPr>
        <a:defRPr sz="1800"/>
      </a:pPr>
      <a:endParaRPr lang="en-U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3133927308725784E-2"/>
          <c:y val="6.8138195777351251E-2"/>
          <c:w val="0.94951209164191774"/>
          <c:h val="0.8637236084452975"/>
        </c:manualLayout>
      </c:layout>
      <c:barChart>
        <c:barDir val="col"/>
        <c:grouping val="stacked"/>
        <c:varyColors val="0"/>
        <c:ser>
          <c:idx val="0"/>
          <c:order val="0"/>
          <c:spPr>
            <a:solidFill>
              <a:schemeClr val="accent1"/>
            </a:solidFill>
            <a:ln>
              <a:noFill/>
            </a:ln>
          </c:spPr>
          <c:invertIfNegative val="0"/>
          <c:dLbls>
            <c:dLbl>
              <c:idx val="2"/>
              <c:layout>
                <c:manualLayout>
                  <c:x val="0"/>
                  <c:y val="-4.2226487523992322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C09-4ED8-972E-D865A6EF09CB}"/>
                </c:ext>
              </c:extLst>
            </c:dLbl>
            <c:dLbl>
              <c:idx val="3"/>
              <c:layout>
                <c:manualLayout>
                  <c:x val="0"/>
                  <c:y val="-4.6065259117082535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C09-4ED8-972E-D865A6EF09CB}"/>
                </c:ext>
              </c:extLst>
            </c:dLbl>
            <c:dLbl>
              <c:idx val="4"/>
              <c:layout>
                <c:manualLayout>
                  <c:x val="0"/>
                  <c:y val="-3.6468330134357005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C09-4ED8-972E-D865A6EF09CB}"/>
                </c:ext>
              </c:extLst>
            </c:dLbl>
            <c:dLbl>
              <c:idx val="5"/>
              <c:layout>
                <c:manualLayout>
                  <c:x val="0"/>
                  <c:y val="-2.8790786948176585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C09-4ED8-972E-D865A6EF09CB}"/>
                </c:ext>
              </c:extLst>
            </c:dLbl>
            <c:dLbl>
              <c:idx val="6"/>
              <c:layout>
                <c:manualLayout>
                  <c:x val="0"/>
                  <c:y val="-2.9750479846449136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9C09-4ED8-972E-D865A6EF09CB}"/>
                </c:ext>
              </c:extLst>
            </c:dLbl>
            <c:dLbl>
              <c:idx val="8"/>
              <c:layout>
                <c:manualLayout>
                  <c:x val="0"/>
                  <c:y val="-3.358925143953935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9C09-4ED8-972E-D865A6EF09CB}"/>
                </c:ext>
              </c:extLst>
            </c:dLbl>
            <c:dLbl>
              <c:idx val="11"/>
              <c:layout>
                <c:manualLayout>
                  <c:x val="0"/>
                  <c:y val="-5.662188099808061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9C09-4ED8-972E-D865A6EF09CB}"/>
                </c:ext>
              </c:extLst>
            </c:dLbl>
            <c:dLbl>
              <c:idx val="12"/>
              <c:layout>
                <c:manualLayout>
                  <c:x val="0"/>
                  <c:y val="-6.0460652591170824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9C09-4ED8-972E-D865A6EF09CB}"/>
                </c:ext>
              </c:extLst>
            </c:dLbl>
            <c:dLbl>
              <c:idx val="13"/>
              <c:layout>
                <c:manualLayout>
                  <c:x val="0"/>
                  <c:y val="-5.662188099808061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9C09-4ED8-972E-D865A6EF09CB}"/>
                </c:ext>
              </c:extLst>
            </c:dLbl>
            <c:dLbl>
              <c:idx val="14"/>
              <c:layout>
                <c:manualLayout>
                  <c:x val="0"/>
                  <c:y val="-5.3742802303262956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9C09-4ED8-972E-D865A6EF09CB}"/>
                </c:ext>
              </c:extLst>
            </c:dLbl>
            <c:dLbl>
              <c:idx val="15"/>
              <c:layout>
                <c:manualLayout>
                  <c:x val="0"/>
                  <c:y val="-4.5105566218809984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9C09-4ED8-972E-D865A6EF09CB}"/>
                </c:ext>
              </c:extLst>
            </c:dLbl>
            <c:dLbl>
              <c:idx val="16"/>
              <c:layout>
                <c:manualLayout>
                  <c:x val="0"/>
                  <c:y val="-5.662188099808061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9C09-4ED8-972E-D865A6EF09CB}"/>
                </c:ext>
              </c:extLst>
            </c:dLbl>
            <c:dLbl>
              <c:idx val="17"/>
              <c:layout>
                <c:manualLayout>
                  <c:x val="0"/>
                  <c:y val="-4.4145873320537425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9C09-4ED8-972E-D865A6EF09CB}"/>
                </c:ext>
              </c:extLst>
            </c:dLbl>
            <c:dLbl>
              <c:idx val="18"/>
              <c:layout>
                <c:manualLayout>
                  <c:x val="0"/>
                  <c:y val="-3.5508637236084453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9C09-4ED8-972E-D865A6EF09CB}"/>
                </c:ext>
              </c:extLst>
            </c:dLbl>
            <c:dLbl>
              <c:idx val="19"/>
              <c:layout>
                <c:manualLayout>
                  <c:x val="0"/>
                  <c:y val="-5.662188099808061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9C09-4ED8-972E-D865A6EF09CB}"/>
                </c:ext>
              </c:extLst>
            </c:dLbl>
            <c:dLbl>
              <c:idx val="20"/>
              <c:layout>
                <c:manualLayout>
                  <c:x val="0"/>
                  <c:y val="-4.9904030710172742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9C09-4ED8-972E-D865A6EF09CB}"/>
                </c:ext>
              </c:extLst>
            </c:dLbl>
            <c:dLbl>
              <c:idx val="21"/>
              <c:layout>
                <c:manualLayout>
                  <c:x val="0"/>
                  <c:y val="-5.2783109404990404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9C09-4ED8-972E-D865A6EF09CB}"/>
                </c:ext>
              </c:extLst>
            </c:dLbl>
            <c:dLbl>
              <c:idx val="22"/>
              <c:layout>
                <c:manualLayout>
                  <c:x val="0"/>
                  <c:y val="-4.5105566218809984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9C09-4ED8-972E-D865A6EF09CB}"/>
                </c:ext>
              </c:extLst>
            </c:dLbl>
            <c:dLbl>
              <c:idx val="23"/>
              <c:layout>
                <c:manualLayout>
                  <c:x val="0"/>
                  <c:y val="-6.429942418426103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9C09-4ED8-972E-D865A6EF09CB}"/>
                </c:ext>
              </c:extLst>
            </c:dLbl>
            <c:dLbl>
              <c:idx val="24"/>
              <c:layout>
                <c:manualLayout>
                  <c:x val="0"/>
                  <c:y val="-8.6372360844529747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9C09-4ED8-972E-D865A6EF09CB}"/>
                </c:ext>
              </c:extLst>
            </c:dLbl>
            <c:dLbl>
              <c:idx val="26"/>
              <c:layout>
                <c:manualLayout>
                  <c:x val="0"/>
                  <c:y val="-0.1247600767754318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9C09-4ED8-972E-D865A6EF09CB}"/>
                </c:ext>
              </c:extLst>
            </c:dLbl>
            <c:dLbl>
              <c:idx val="28"/>
              <c:layout>
                <c:manualLayout>
                  <c:x val="0"/>
                  <c:y val="-9.1170825335892519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9C09-4ED8-972E-D865A6EF09CB}"/>
                </c:ext>
              </c:extLst>
            </c:dLbl>
            <c:dLbl>
              <c:idx val="29"/>
              <c:layout>
                <c:manualLayout>
                  <c:x val="0"/>
                  <c:y val="-3.5508637236084453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9C09-4ED8-972E-D865A6EF09CB}"/>
                </c:ext>
              </c:extLst>
            </c:dLbl>
            <c:dLbl>
              <c:idx val="30"/>
              <c:layout>
                <c:manualLayout>
                  <c:x val="0"/>
                  <c:y val="-3.6468330134357005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9C09-4ED8-972E-D865A6EF09CB}"/>
                </c:ext>
              </c:extLst>
            </c:dLbl>
            <c:dLbl>
              <c:idx val="31"/>
              <c:layout>
                <c:manualLayout>
                  <c:x val="0"/>
                  <c:y val="-3.071017274472168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9C09-4ED8-972E-D865A6EF09CB}"/>
                </c:ext>
              </c:extLst>
            </c:dLbl>
            <c:dLbl>
              <c:idx val="34"/>
              <c:layout>
                <c:manualLayout>
                  <c:x val="0"/>
                  <c:y val="-4.5105566218809984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9C09-4ED8-972E-D865A6EF09CB}"/>
                </c:ext>
              </c:extLst>
            </c:dLbl>
            <c:dLbl>
              <c:idx val="35"/>
              <c:layout>
                <c:manualLayout>
                  <c:x val="0"/>
                  <c:y val="-3.262955854126679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9C09-4ED8-972E-D865A6EF09CB}"/>
                </c:ext>
              </c:extLst>
            </c:dLbl>
            <c:dLbl>
              <c:idx val="36"/>
              <c:layout>
                <c:manualLayout>
                  <c:x val="0"/>
                  <c:y val="-2.7831094049904029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9C09-4ED8-972E-D865A6EF09CB}"/>
                </c:ext>
              </c:extLst>
            </c:dLbl>
            <c:dLbl>
              <c:idx val="37"/>
              <c:layout>
                <c:manualLayout>
                  <c:x val="0"/>
                  <c:y val="-3.838771593090210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9C09-4ED8-972E-D865A6EF09CB}"/>
                </c:ext>
              </c:extLst>
            </c:dLbl>
            <c:dLbl>
              <c:idx val="39"/>
              <c:layout>
                <c:manualLayout>
                  <c:x val="0"/>
                  <c:y val="-4.7024952015355087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9C09-4ED8-972E-D865A6EF09C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Sheet1!$A$1:$AN$1</c:f>
              <c:numCache>
                <c:formatCode>General</c:formatCode>
                <c:ptCount val="40"/>
                <c:pt idx="0">
                  <c:v>-3</c:v>
                </c:pt>
                <c:pt idx="1">
                  <c:v>-10</c:v>
                </c:pt>
                <c:pt idx="2">
                  <c:v>-16</c:v>
                </c:pt>
                <c:pt idx="3">
                  <c:v>-20</c:v>
                </c:pt>
                <c:pt idx="4">
                  <c:v>-10</c:v>
                </c:pt>
                <c:pt idx="5">
                  <c:v>-2</c:v>
                </c:pt>
                <c:pt idx="6">
                  <c:v>-3</c:v>
                </c:pt>
                <c:pt idx="7">
                  <c:v>11</c:v>
                </c:pt>
                <c:pt idx="8">
                  <c:v>4</c:v>
                </c:pt>
                <c:pt idx="9">
                  <c:v>8</c:v>
                </c:pt>
                <c:pt idx="10">
                  <c:v>23</c:v>
                </c:pt>
                <c:pt idx="11">
                  <c:v>28</c:v>
                </c:pt>
                <c:pt idx="12">
                  <c:v>32</c:v>
                </c:pt>
                <c:pt idx="13">
                  <c:v>28</c:v>
                </c:pt>
                <c:pt idx="14">
                  <c:v>25</c:v>
                </c:pt>
                <c:pt idx="15">
                  <c:v>16</c:v>
                </c:pt>
                <c:pt idx="16">
                  <c:v>28</c:v>
                </c:pt>
                <c:pt idx="17">
                  <c:v>15</c:v>
                </c:pt>
                <c:pt idx="18">
                  <c:v>-9</c:v>
                </c:pt>
                <c:pt idx="19">
                  <c:v>-31</c:v>
                </c:pt>
                <c:pt idx="20">
                  <c:v>-24</c:v>
                </c:pt>
                <c:pt idx="21">
                  <c:v>-27</c:v>
                </c:pt>
                <c:pt idx="22">
                  <c:v>16</c:v>
                </c:pt>
                <c:pt idx="23">
                  <c:v>36</c:v>
                </c:pt>
                <c:pt idx="24">
                  <c:v>59</c:v>
                </c:pt>
                <c:pt idx="25">
                  <c:v>128</c:v>
                </c:pt>
                <c:pt idx="26">
                  <c:v>99</c:v>
                </c:pt>
                <c:pt idx="27">
                  <c:v>68</c:v>
                </c:pt>
                <c:pt idx="28">
                  <c:v>64</c:v>
                </c:pt>
                <c:pt idx="29">
                  <c:v>-9</c:v>
                </c:pt>
                <c:pt idx="30">
                  <c:v>-10</c:v>
                </c:pt>
                <c:pt idx="31">
                  <c:v>-4</c:v>
                </c:pt>
                <c:pt idx="32">
                  <c:v>-11</c:v>
                </c:pt>
                <c:pt idx="33">
                  <c:v>-1</c:v>
                </c:pt>
                <c:pt idx="34">
                  <c:v>-19</c:v>
                </c:pt>
                <c:pt idx="35">
                  <c:v>-6</c:v>
                </c:pt>
                <c:pt idx="36">
                  <c:v>-1</c:v>
                </c:pt>
                <c:pt idx="37">
                  <c:v>-12</c:v>
                </c:pt>
                <c:pt idx="38">
                  <c:v>-8</c:v>
                </c:pt>
                <c:pt idx="39">
                  <c:v>-21</c:v>
                </c:pt>
              </c:numCache>
            </c:numRef>
          </c:val>
          <c:extLst>
            <c:ext xmlns:c16="http://schemas.microsoft.com/office/drawing/2014/chart" uri="{C3380CC4-5D6E-409C-BE32-E72D297353CC}">
              <c16:uniqueId val="{0000001E-9C09-4ED8-972E-D865A6EF09CB}"/>
            </c:ext>
          </c:extLst>
        </c:ser>
        <c:dLbls>
          <c:showLegendKey val="0"/>
          <c:showVal val="0"/>
          <c:showCatName val="0"/>
          <c:showSerName val="0"/>
          <c:showPercent val="0"/>
          <c:showBubbleSize val="0"/>
        </c:dLbls>
        <c:gapWidth val="80"/>
        <c:overlap val="100"/>
        <c:axId val="1777508335"/>
        <c:axId val="1"/>
      </c:barChart>
      <c:lineChart>
        <c:grouping val="standard"/>
        <c:varyColors val="0"/>
        <c:ser>
          <c:idx val="1"/>
          <c:order val="1"/>
          <c:spPr>
            <a:ln w="19050" cmpd="sng" algn="ctr">
              <a:solidFill>
                <a:schemeClr val="tx2"/>
              </a:solidFill>
              <a:prstDash val="solid"/>
            </a:ln>
          </c:spPr>
          <c:marker>
            <c:symbol val="none"/>
          </c:marker>
          <c:val>
            <c:numRef>
              <c:f>Sheet1!$A$2:$AN$2</c:f>
              <c:numCache>
                <c:formatCode>General</c:formatCode>
                <c:ptCount val="40"/>
                <c:pt idx="0">
                  <c:v>-26</c:v>
                </c:pt>
                <c:pt idx="1">
                  <c:v>-23</c:v>
                </c:pt>
                <c:pt idx="2">
                  <c:v>-16</c:v>
                </c:pt>
                <c:pt idx="3">
                  <c:v>-4</c:v>
                </c:pt>
                <c:pt idx="4">
                  <c:v>3</c:v>
                </c:pt>
                <c:pt idx="5">
                  <c:v>11</c:v>
                </c:pt>
                <c:pt idx="6">
                  <c:v>23</c:v>
                </c:pt>
                <c:pt idx="7">
                  <c:v>47</c:v>
                </c:pt>
                <c:pt idx="8">
                  <c:v>42</c:v>
                </c:pt>
                <c:pt idx="9">
                  <c:v>37</c:v>
                </c:pt>
                <c:pt idx="10">
                  <c:v>34</c:v>
                </c:pt>
                <c:pt idx="11">
                  <c:v>23</c:v>
                </c:pt>
                <c:pt idx="12">
                  <c:v>19</c:v>
                </c:pt>
                <c:pt idx="13">
                  <c:v>14</c:v>
                </c:pt>
                <c:pt idx="14">
                  <c:v>0</c:v>
                </c:pt>
                <c:pt idx="15">
                  <c:v>-4</c:v>
                </c:pt>
                <c:pt idx="16">
                  <c:v>-4</c:v>
                </c:pt>
                <c:pt idx="17">
                  <c:v>-14</c:v>
                </c:pt>
                <c:pt idx="18">
                  <c:v>-13</c:v>
                </c:pt>
                <c:pt idx="19">
                  <c:v>12</c:v>
                </c:pt>
                <c:pt idx="20">
                  <c:v>38</c:v>
                </c:pt>
                <c:pt idx="21">
                  <c:v>70</c:v>
                </c:pt>
                <c:pt idx="22">
                  <c:v>138</c:v>
                </c:pt>
                <c:pt idx="23">
                  <c:v>188</c:v>
                </c:pt>
                <c:pt idx="24">
                  <c:v>256</c:v>
                </c:pt>
                <c:pt idx="25">
                  <c:v>269</c:v>
                </c:pt>
                <c:pt idx="26">
                  <c:v>174</c:v>
                </c:pt>
                <c:pt idx="27">
                  <c:v>66</c:v>
                </c:pt>
                <c:pt idx="28">
                  <c:v>-24</c:v>
                </c:pt>
                <c:pt idx="29">
                  <c:v>-101</c:v>
                </c:pt>
                <c:pt idx="30">
                  <c:v>-83</c:v>
                </c:pt>
                <c:pt idx="31">
                  <c:v>-52</c:v>
                </c:pt>
                <c:pt idx="32">
                  <c:v>-42</c:v>
                </c:pt>
                <c:pt idx="33">
                  <c:v>1</c:v>
                </c:pt>
                <c:pt idx="34">
                  <c:v>-17</c:v>
                </c:pt>
                <c:pt idx="35">
                  <c:v>-8</c:v>
                </c:pt>
                <c:pt idx="36">
                  <c:v>-1</c:v>
                </c:pt>
                <c:pt idx="37">
                  <c:v>-7</c:v>
                </c:pt>
                <c:pt idx="38">
                  <c:v>-15</c:v>
                </c:pt>
                <c:pt idx="39">
                  <c:v>-11</c:v>
                </c:pt>
              </c:numCache>
            </c:numRef>
          </c:val>
          <c:smooth val="1"/>
          <c:extLst>
            <c:ext xmlns:c16="http://schemas.microsoft.com/office/drawing/2014/chart" uri="{C3380CC4-5D6E-409C-BE32-E72D297353CC}">
              <c16:uniqueId val="{0000001F-9C09-4ED8-972E-D865A6EF09CB}"/>
            </c:ext>
          </c:extLst>
        </c:ser>
        <c:ser>
          <c:idx val="2"/>
          <c:order val="2"/>
          <c:spPr>
            <a:ln w="19050" cmpd="sng" algn="ctr">
              <a:solidFill>
                <a:srgbClr val="808080"/>
              </a:solidFill>
              <a:prstDash val="solid"/>
            </a:ln>
          </c:spPr>
          <c:marker>
            <c:symbol val="none"/>
          </c:marker>
          <c:val>
            <c:numRef>
              <c:f>Sheet1!$A$3:$AN$3</c:f>
              <c:numCache>
                <c:formatCode>General</c:formatCode>
                <c:ptCount val="40"/>
                <c:pt idx="0">
                  <c:v>-23</c:v>
                </c:pt>
                <c:pt idx="1">
                  <c:v>-13</c:v>
                </c:pt>
                <c:pt idx="2">
                  <c:v>0</c:v>
                </c:pt>
                <c:pt idx="3">
                  <c:v>16</c:v>
                </c:pt>
                <c:pt idx="4">
                  <c:v>13</c:v>
                </c:pt>
                <c:pt idx="5">
                  <c:v>13</c:v>
                </c:pt>
                <c:pt idx="6">
                  <c:v>26</c:v>
                </c:pt>
                <c:pt idx="7">
                  <c:v>36</c:v>
                </c:pt>
                <c:pt idx="8">
                  <c:v>38</c:v>
                </c:pt>
                <c:pt idx="9">
                  <c:v>29</c:v>
                </c:pt>
                <c:pt idx="10">
                  <c:v>11</c:v>
                </c:pt>
                <c:pt idx="11">
                  <c:v>-5</c:v>
                </c:pt>
                <c:pt idx="12">
                  <c:v>-13</c:v>
                </c:pt>
                <c:pt idx="13">
                  <c:v>-14</c:v>
                </c:pt>
                <c:pt idx="14">
                  <c:v>-25</c:v>
                </c:pt>
                <c:pt idx="15">
                  <c:v>-20</c:v>
                </c:pt>
                <c:pt idx="16">
                  <c:v>-32</c:v>
                </c:pt>
                <c:pt idx="17">
                  <c:v>-29</c:v>
                </c:pt>
                <c:pt idx="18">
                  <c:v>-4</c:v>
                </c:pt>
                <c:pt idx="19">
                  <c:v>43</c:v>
                </c:pt>
                <c:pt idx="20">
                  <c:v>62</c:v>
                </c:pt>
                <c:pt idx="21">
                  <c:v>97</c:v>
                </c:pt>
                <c:pt idx="22">
                  <c:v>122</c:v>
                </c:pt>
                <c:pt idx="23">
                  <c:v>152</c:v>
                </c:pt>
                <c:pt idx="24">
                  <c:v>197</c:v>
                </c:pt>
                <c:pt idx="25">
                  <c:v>141</c:v>
                </c:pt>
                <c:pt idx="26">
                  <c:v>75</c:v>
                </c:pt>
                <c:pt idx="27">
                  <c:v>-2</c:v>
                </c:pt>
                <c:pt idx="28">
                  <c:v>-88</c:v>
                </c:pt>
                <c:pt idx="29">
                  <c:v>-92</c:v>
                </c:pt>
                <c:pt idx="30">
                  <c:v>-73</c:v>
                </c:pt>
                <c:pt idx="31">
                  <c:v>-48</c:v>
                </c:pt>
                <c:pt idx="32">
                  <c:v>-31</c:v>
                </c:pt>
                <c:pt idx="33">
                  <c:v>2</c:v>
                </c:pt>
                <c:pt idx="34">
                  <c:v>2</c:v>
                </c:pt>
                <c:pt idx="35">
                  <c:v>-2</c:v>
                </c:pt>
                <c:pt idx="36">
                  <c:v>0</c:v>
                </c:pt>
                <c:pt idx="37">
                  <c:v>5</c:v>
                </c:pt>
                <c:pt idx="38">
                  <c:v>-7</c:v>
                </c:pt>
                <c:pt idx="39">
                  <c:v>10</c:v>
                </c:pt>
              </c:numCache>
            </c:numRef>
          </c:val>
          <c:smooth val="1"/>
          <c:extLst>
            <c:ext xmlns:c16="http://schemas.microsoft.com/office/drawing/2014/chart" uri="{C3380CC4-5D6E-409C-BE32-E72D297353CC}">
              <c16:uniqueId val="{00000020-9C09-4ED8-972E-D865A6EF09CB}"/>
            </c:ext>
          </c:extLst>
        </c:ser>
        <c:dLbls>
          <c:showLegendKey val="0"/>
          <c:showVal val="0"/>
          <c:showCatName val="0"/>
          <c:showSerName val="0"/>
          <c:showPercent val="0"/>
          <c:showBubbleSize val="0"/>
        </c:dLbls>
        <c:marker val="1"/>
        <c:smooth val="0"/>
        <c:axId val="1777508335"/>
        <c:axId val="1"/>
      </c:lineChart>
      <c:catAx>
        <c:axId val="177750833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300"/>
          <c:min val="-15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fi-FI"/>
          </a:p>
        </c:txPr>
        <c:crossAx val="1777508335"/>
        <c:crosses val="min"/>
        <c:crossBetween val="between"/>
        <c:majorUnit val="50"/>
      </c:valAx>
    </c:plotArea>
    <c:plotVisOnly val="0"/>
    <c:dispBlanksAs val="gap"/>
    <c:showDLblsOverMax val="1"/>
  </c:chart>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615615615615615E-2"/>
          <c:y val="0.12136752136752137"/>
          <c:w val="0.96876876876876872"/>
          <c:h val="0.75726495726495724"/>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9B48-4181-817F-58C98FA650E4}"/>
              </c:ext>
            </c:extLst>
          </c:dPt>
          <c:dPt>
            <c:idx val="4"/>
            <c:invertIfNegative val="0"/>
            <c:bubble3D val="0"/>
            <c:spPr>
              <a:solidFill>
                <a:srgbClr val="DFE5EF"/>
              </a:solidFill>
              <a:ln>
                <a:noFill/>
              </a:ln>
            </c:spPr>
            <c:extLst>
              <c:ext xmlns:c16="http://schemas.microsoft.com/office/drawing/2014/chart" uri="{C3380CC4-5D6E-409C-BE32-E72D297353CC}">
                <c16:uniqueId val="{00000001-9B48-4181-817F-58C98FA650E4}"/>
              </c:ext>
            </c:extLst>
          </c:dPt>
          <c:dPt>
            <c:idx val="8"/>
            <c:invertIfNegative val="0"/>
            <c:bubble3D val="0"/>
            <c:spPr>
              <a:solidFill>
                <a:schemeClr val="accent4"/>
              </a:solidFill>
              <a:ln>
                <a:noFill/>
              </a:ln>
            </c:spPr>
            <c:extLst>
              <c:ext xmlns:c16="http://schemas.microsoft.com/office/drawing/2014/chart" uri="{C3380CC4-5D6E-409C-BE32-E72D297353CC}">
                <c16:uniqueId val="{00000002-9B48-4181-817F-58C98FA650E4}"/>
              </c:ext>
            </c:extLst>
          </c:dPt>
          <c:dLbls>
            <c:dLbl>
              <c:idx val="0"/>
              <c:layout>
                <c:manualLayout>
                  <c:x val="0"/>
                  <c:y val="-2.5641025641025641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B48-4181-817F-58C98FA650E4}"/>
                </c:ext>
              </c:extLst>
            </c:dLbl>
            <c:dLbl>
              <c:idx val="1"/>
              <c:layout>
                <c:manualLayout>
                  <c:x val="0"/>
                  <c:y val="-2.564102564102564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B48-4181-817F-58C98FA650E4}"/>
                </c:ext>
              </c:extLst>
            </c:dLbl>
            <c:dLbl>
              <c:idx val="2"/>
              <c:layout>
                <c:manualLayout>
                  <c:x val="0"/>
                  <c:y val="-2.564102564102564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9B48-4181-817F-58C98FA650E4}"/>
                </c:ext>
              </c:extLst>
            </c:dLbl>
            <c:dLbl>
              <c:idx val="3"/>
              <c:layout>
                <c:manualLayout>
                  <c:x val="0"/>
                  <c:y val="-3.4188034188034188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9B48-4181-817F-58C98FA650E4}"/>
                </c:ext>
              </c:extLst>
            </c:dLbl>
            <c:dLbl>
              <c:idx val="4"/>
              <c:layout>
                <c:manualLayout>
                  <c:x val="0"/>
                  <c:y val="-2.5641025641025641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B48-4181-817F-58C98FA650E4}"/>
                </c:ext>
              </c:extLst>
            </c:dLbl>
            <c:dLbl>
              <c:idx val="5"/>
              <c:layout>
                <c:manualLayout>
                  <c:x val="0"/>
                  <c:y val="-3.4188034188034188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9B48-4181-817F-58C98FA650E4}"/>
                </c:ext>
              </c:extLst>
            </c:dLbl>
            <c:dLbl>
              <c:idx val="6"/>
              <c:layout>
                <c:manualLayout>
                  <c:x val="0"/>
                  <c:y val="-3.4188034188034188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9B48-4181-817F-58C98FA650E4}"/>
                </c:ext>
              </c:extLst>
            </c:dLbl>
            <c:dLbl>
              <c:idx val="7"/>
              <c:layout>
                <c:manualLayout>
                  <c:x val="0"/>
                  <c:y val="-2.564102564102564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9B48-4181-817F-58C98FA650E4}"/>
                </c:ext>
              </c:extLst>
            </c:dLbl>
            <c:dLbl>
              <c:idx val="8"/>
              <c:layout>
                <c:manualLayout>
                  <c:x val="0"/>
                  <c:y val="-2.5641025641025641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B48-4181-817F-58C98FA650E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72.599999999999994</c:v>
                </c:pt>
                <c:pt idx="1">
                  <c:v>76.7</c:v>
                </c:pt>
                <c:pt idx="2">
                  <c:v>58.8</c:v>
                </c:pt>
                <c:pt idx="3">
                  <c:v>65.099999999999994</c:v>
                </c:pt>
                <c:pt idx="4">
                  <c:v>70.7</c:v>
                </c:pt>
                <c:pt idx="5">
                  <c:v>72.5</c:v>
                </c:pt>
                <c:pt idx="6">
                  <c:v>54.6</c:v>
                </c:pt>
                <c:pt idx="7">
                  <c:v>55.4</c:v>
                </c:pt>
                <c:pt idx="8">
                  <c:v>56.7</c:v>
                </c:pt>
              </c:numCache>
            </c:numRef>
          </c:val>
          <c:extLst>
            <c:ext xmlns:c16="http://schemas.microsoft.com/office/drawing/2014/chart" uri="{C3380CC4-5D6E-409C-BE32-E72D297353CC}">
              <c16:uniqueId val="{00000009-9B48-4181-817F-58C98FA650E4}"/>
            </c:ext>
          </c:extLst>
        </c:ser>
        <c:dLbls>
          <c:showLegendKey val="0"/>
          <c:showVal val="0"/>
          <c:showCatName val="0"/>
          <c:showSerName val="0"/>
          <c:showPercent val="0"/>
          <c:showBubbleSize val="0"/>
        </c:dLbls>
        <c:gapWidth val="80"/>
        <c:overlap val="100"/>
        <c:axId val="84024928"/>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A-9B48-4181-817F-58C98FA650E4}"/>
              </c:ext>
            </c:extLst>
          </c:dPt>
          <c:dPt>
            <c:idx val="1"/>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B-9B48-4181-817F-58C98FA650E4}"/>
              </c:ext>
            </c:extLst>
          </c:dPt>
          <c:dPt>
            <c:idx val="2"/>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C-9B48-4181-817F-58C98FA650E4}"/>
              </c:ext>
            </c:extLst>
          </c:dPt>
          <c:dPt>
            <c:idx val="3"/>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D-9B48-4181-817F-58C98FA650E4}"/>
              </c:ext>
            </c:extLst>
          </c:dPt>
          <c:dPt>
            <c:idx val="4"/>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E-9B48-4181-817F-58C98FA650E4}"/>
              </c:ext>
            </c:extLst>
          </c:dPt>
          <c:dPt>
            <c:idx val="5"/>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F-9B48-4181-817F-58C98FA650E4}"/>
              </c:ext>
            </c:extLst>
          </c:dPt>
          <c:dPt>
            <c:idx val="6"/>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0-9B48-4181-817F-58C98FA650E4}"/>
              </c:ext>
            </c:extLst>
          </c:dPt>
          <c:dPt>
            <c:idx val="7"/>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1-9B48-4181-817F-58C98FA650E4}"/>
              </c:ext>
            </c:extLst>
          </c:dPt>
          <c:dPt>
            <c:idx val="8"/>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2-9B48-4181-817F-58C98FA650E4}"/>
              </c:ext>
            </c:extLst>
          </c:dPt>
          <c:val>
            <c:numRef>
              <c:f>Sheet1!$A$2:$I$2</c:f>
              <c:numCache>
                <c:formatCode>General</c:formatCode>
                <c:ptCount val="9"/>
                <c:pt idx="0">
                  <c:v>22.6</c:v>
                </c:pt>
                <c:pt idx="1">
                  <c:v>23.3</c:v>
                </c:pt>
                <c:pt idx="2">
                  <c:v>18.899999999999999</c:v>
                </c:pt>
                <c:pt idx="3">
                  <c:v>21.4</c:v>
                </c:pt>
                <c:pt idx="4">
                  <c:v>22.9</c:v>
                </c:pt>
                <c:pt idx="5">
                  <c:v>23.1</c:v>
                </c:pt>
                <c:pt idx="6">
                  <c:v>18.5</c:v>
                </c:pt>
                <c:pt idx="7">
                  <c:v>18.399999999999999</c:v>
                </c:pt>
                <c:pt idx="8">
                  <c:v>17.399999999999999</c:v>
                </c:pt>
              </c:numCache>
            </c:numRef>
          </c:val>
          <c:smooth val="0"/>
          <c:extLst>
            <c:ext xmlns:c16="http://schemas.microsoft.com/office/drawing/2014/chart" uri="{C3380CC4-5D6E-409C-BE32-E72D297353CC}">
              <c16:uniqueId val="{00000013-9B48-4181-817F-58C98FA650E4}"/>
            </c:ext>
          </c:extLst>
        </c:ser>
        <c:dLbls>
          <c:showLegendKey val="0"/>
          <c:showVal val="0"/>
          <c:showCatName val="0"/>
          <c:showSerName val="0"/>
          <c:showPercent val="0"/>
          <c:showBubbleSize val="0"/>
        </c:dLbls>
        <c:marker val="1"/>
        <c:smooth val="0"/>
        <c:axId val="2"/>
        <c:axId val="3"/>
      </c:lineChart>
      <c:catAx>
        <c:axId val="8402492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84024928"/>
        <c:crosses val="min"/>
        <c:crossBetween val="between"/>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32"/>
          <c:min val="0"/>
        </c:scaling>
        <c:delete val="0"/>
        <c:axPos val="r"/>
        <c:majorGridlines>
          <c:spPr>
            <a:ln>
              <a:noFill/>
            </a:ln>
          </c:spPr>
        </c:majorGridlines>
        <c:numFmt formatCode="General" sourceLinked="1"/>
        <c:majorTickMark val="out"/>
        <c:minorTickMark val="none"/>
        <c:tickLblPos val="none"/>
        <c:spPr>
          <a:ln w="9525" cmpd="sng" algn="ctr">
            <a:solidFill>
              <a:schemeClr val="bg1"/>
            </a:solidFill>
            <a:prstDash val="solid"/>
          </a:ln>
        </c:spPr>
        <c:txPr>
          <a:bodyPr wrap="none"/>
          <a:lstStyle/>
          <a:p>
            <a:pPr>
              <a:defRPr sz="1000" kern="1200">
                <a:latin typeface="+mn-lt"/>
                <a:ea typeface="+mn-ea"/>
                <a:cs typeface="+mn-cs"/>
              </a:defRPr>
            </a:pPr>
            <a:endParaRPr lang="fi-FI"/>
          </a:p>
        </c:txPr>
        <c:crossAx val="2"/>
        <c:crosses val="max"/>
        <c:crossBetween val="between"/>
        <c:majorUnit val="5"/>
      </c:valAx>
    </c:plotArea>
    <c:plotVisOnly val="0"/>
    <c:dispBlanksAs val="gap"/>
    <c:showDLblsOverMax val="1"/>
  </c:chart>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615615615615615E-2"/>
          <c:y val="0.11973018549747048"/>
          <c:w val="0.96876876876876872"/>
          <c:h val="0.760539629005059"/>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05A8-4EDE-A767-393A83838A53}"/>
              </c:ext>
            </c:extLst>
          </c:dPt>
          <c:dPt>
            <c:idx val="4"/>
            <c:invertIfNegative val="0"/>
            <c:bubble3D val="0"/>
            <c:spPr>
              <a:solidFill>
                <a:srgbClr val="DFE5EF"/>
              </a:solidFill>
              <a:ln>
                <a:noFill/>
              </a:ln>
            </c:spPr>
            <c:extLst>
              <c:ext xmlns:c16="http://schemas.microsoft.com/office/drawing/2014/chart" uri="{C3380CC4-5D6E-409C-BE32-E72D297353CC}">
                <c16:uniqueId val="{00000001-05A8-4EDE-A767-393A83838A53}"/>
              </c:ext>
            </c:extLst>
          </c:dPt>
          <c:dPt>
            <c:idx val="8"/>
            <c:invertIfNegative val="0"/>
            <c:bubble3D val="0"/>
            <c:spPr>
              <a:solidFill>
                <a:schemeClr val="accent4"/>
              </a:solidFill>
              <a:ln>
                <a:noFill/>
              </a:ln>
            </c:spPr>
            <c:extLst>
              <c:ext xmlns:c16="http://schemas.microsoft.com/office/drawing/2014/chart" uri="{C3380CC4-5D6E-409C-BE32-E72D297353CC}">
                <c16:uniqueId val="{00000002-05A8-4EDE-A767-393A83838A53}"/>
              </c:ext>
            </c:extLst>
          </c:dPt>
          <c:dLbls>
            <c:dLbl>
              <c:idx val="0"/>
              <c:layout>
                <c:manualLayout>
                  <c:x val="0"/>
                  <c:y val="-2.5295109612141651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5A8-4EDE-A767-393A83838A53}"/>
                </c:ext>
              </c:extLst>
            </c:dLbl>
            <c:dLbl>
              <c:idx val="1"/>
              <c:layout>
                <c:manualLayout>
                  <c:x val="0"/>
                  <c:y val="-2.529510961214165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05A8-4EDE-A767-393A83838A53}"/>
                </c:ext>
              </c:extLst>
            </c:dLbl>
            <c:dLbl>
              <c:idx val="2"/>
              <c:layout>
                <c:manualLayout>
                  <c:x val="0"/>
                  <c:y val="-2.529510961214165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5A8-4EDE-A767-393A83838A53}"/>
                </c:ext>
              </c:extLst>
            </c:dLbl>
            <c:dLbl>
              <c:idx val="3"/>
              <c:layout>
                <c:manualLayout>
                  <c:x val="0"/>
                  <c:y val="-2.529510961214165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05A8-4EDE-A767-393A83838A53}"/>
                </c:ext>
              </c:extLst>
            </c:dLbl>
            <c:dLbl>
              <c:idx val="4"/>
              <c:layout>
                <c:manualLayout>
                  <c:x val="0"/>
                  <c:y val="-3.3726812816188868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5A8-4EDE-A767-393A83838A53}"/>
                </c:ext>
              </c:extLst>
            </c:dLbl>
            <c:dLbl>
              <c:idx val="5"/>
              <c:layout>
                <c:manualLayout>
                  <c:x val="0"/>
                  <c:y val="-2.529510961214165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05A8-4EDE-A767-393A83838A53}"/>
                </c:ext>
              </c:extLst>
            </c:dLbl>
            <c:dLbl>
              <c:idx val="6"/>
              <c:layout>
                <c:manualLayout>
                  <c:x val="0"/>
                  <c:y val="-2.529510961214165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05A8-4EDE-A767-393A83838A53}"/>
                </c:ext>
              </c:extLst>
            </c:dLbl>
            <c:dLbl>
              <c:idx val="7"/>
              <c:layout>
                <c:manualLayout>
                  <c:x val="0"/>
                  <c:y val="-2.5295109612141651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05A8-4EDE-A767-393A83838A53}"/>
                </c:ext>
              </c:extLst>
            </c:dLbl>
            <c:dLbl>
              <c:idx val="8"/>
              <c:layout>
                <c:manualLayout>
                  <c:x val="0"/>
                  <c:y val="-2.5295109612141651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5A8-4EDE-A767-393A83838A5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321</c:v>
                </c:pt>
                <c:pt idx="1">
                  <c:v>329</c:v>
                </c:pt>
                <c:pt idx="2">
                  <c:v>311</c:v>
                </c:pt>
                <c:pt idx="3">
                  <c:v>304</c:v>
                </c:pt>
                <c:pt idx="4">
                  <c:v>309</c:v>
                </c:pt>
                <c:pt idx="5">
                  <c:v>313.89999999999998</c:v>
                </c:pt>
                <c:pt idx="6">
                  <c:v>295</c:v>
                </c:pt>
                <c:pt idx="7">
                  <c:v>300.8</c:v>
                </c:pt>
                <c:pt idx="8">
                  <c:v>326.3</c:v>
                </c:pt>
              </c:numCache>
            </c:numRef>
          </c:val>
          <c:extLst>
            <c:ext xmlns:c16="http://schemas.microsoft.com/office/drawing/2014/chart" uri="{C3380CC4-5D6E-409C-BE32-E72D297353CC}">
              <c16:uniqueId val="{00000009-05A8-4EDE-A767-393A83838A53}"/>
            </c:ext>
          </c:extLst>
        </c:ser>
        <c:dLbls>
          <c:showLegendKey val="0"/>
          <c:showVal val="0"/>
          <c:showCatName val="0"/>
          <c:showSerName val="0"/>
          <c:showPercent val="0"/>
          <c:showBubbleSize val="0"/>
        </c:dLbls>
        <c:gapWidth val="80"/>
        <c:overlap val="100"/>
        <c:axId val="1906386575"/>
        <c:axId val="1"/>
      </c:barChart>
      <c:barChart>
        <c:barDir val="col"/>
        <c:grouping val="clustered"/>
        <c:varyColors val="0"/>
        <c:ser>
          <c:idx val="1"/>
          <c:order val="1"/>
          <c:invertIfNegative val="0"/>
          <c:extLst>
            <c:ext xmlns:c16="http://schemas.microsoft.com/office/drawing/2014/chart" uri="{C3380CC4-5D6E-409C-BE32-E72D297353CC}">
              <c16:uniqueId val="{0000000A-05A8-4EDE-A767-393A83838A53}"/>
            </c:ext>
          </c:extLst>
        </c:ser>
        <c:dLbls>
          <c:showLegendKey val="0"/>
          <c:showVal val="0"/>
          <c:showCatName val="0"/>
          <c:showSerName val="0"/>
          <c:showPercent val="0"/>
          <c:showBubbleSize val="0"/>
        </c:dLbls>
        <c:gapWidth val="150"/>
        <c:axId val="2"/>
        <c:axId val="3"/>
      </c:barChart>
      <c:catAx>
        <c:axId val="190638657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fi-FI"/>
          </a:p>
        </c:txPr>
        <c:crossAx val="1906386575"/>
        <c:crosses val="min"/>
        <c:crossBetween val="between"/>
        <c:majorUnit val="5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1"/>
          <c:min val="0"/>
        </c:scaling>
        <c:delete val="0"/>
        <c:axPos val="r"/>
        <c:majorGridlines>
          <c:spPr>
            <a:ln>
              <a:noFill/>
            </a:ln>
          </c:spPr>
        </c:majorGridlines>
        <c:majorTickMark val="out"/>
        <c:minorTickMark val="none"/>
        <c:tickLblPos val="none"/>
        <c:spPr>
          <a:ln w="9525" cmpd="sng" algn="ctr">
            <a:solidFill>
              <a:schemeClr val="bg1"/>
            </a:solidFill>
            <a:prstDash val="solid"/>
          </a:ln>
        </c:spPr>
        <c:txPr>
          <a:bodyPr wrap="none"/>
          <a:lstStyle/>
          <a:p>
            <a:pPr>
              <a:defRPr sz="1000" kern="1200">
                <a:latin typeface="+mn-lt"/>
                <a:ea typeface="+mn-ea"/>
                <a:cs typeface="+mn-cs"/>
              </a:defRPr>
            </a:pPr>
            <a:endParaRPr lang="fi-FI"/>
          </a:p>
        </c:txPr>
        <c:crossAx val="2"/>
        <c:crosses val="max"/>
        <c:crossBetween val="between"/>
        <c:majorUnit val="0.2"/>
      </c:valAx>
    </c:plotArea>
    <c:plotVisOnly val="0"/>
    <c:dispBlanksAs val="gap"/>
    <c:showDLblsOverMax val="1"/>
  </c:chart>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762352227947862E-2"/>
          <c:y val="0.12390924956369982"/>
          <c:w val="0.96847529554410428"/>
          <c:h val="0.75218150087260038"/>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F471-4F78-9377-C9CFDAAA2F78}"/>
              </c:ext>
            </c:extLst>
          </c:dPt>
          <c:dPt>
            <c:idx val="4"/>
            <c:invertIfNegative val="0"/>
            <c:bubble3D val="0"/>
            <c:spPr>
              <a:solidFill>
                <a:srgbClr val="DFE5EF"/>
              </a:solidFill>
              <a:ln>
                <a:noFill/>
              </a:ln>
            </c:spPr>
            <c:extLst>
              <c:ext xmlns:c16="http://schemas.microsoft.com/office/drawing/2014/chart" uri="{C3380CC4-5D6E-409C-BE32-E72D297353CC}">
                <c16:uniqueId val="{00000001-F471-4F78-9377-C9CFDAAA2F78}"/>
              </c:ext>
            </c:extLst>
          </c:dPt>
          <c:dPt>
            <c:idx val="8"/>
            <c:invertIfNegative val="0"/>
            <c:bubble3D val="0"/>
            <c:spPr>
              <a:solidFill>
                <a:schemeClr val="accent4"/>
              </a:solidFill>
              <a:ln>
                <a:noFill/>
              </a:ln>
            </c:spPr>
            <c:extLst>
              <c:ext xmlns:c16="http://schemas.microsoft.com/office/drawing/2014/chart" uri="{C3380CC4-5D6E-409C-BE32-E72D297353CC}">
                <c16:uniqueId val="{00000002-F471-4F78-9377-C9CFDAAA2F78}"/>
              </c:ext>
            </c:extLst>
          </c:dPt>
          <c:dLbls>
            <c:dLbl>
              <c:idx val="0"/>
              <c:layout>
                <c:manualLayout>
                  <c:x val="0"/>
                  <c:y val="-2.617801047120419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471-4F78-9377-C9CFDAAA2F78}"/>
                </c:ext>
              </c:extLst>
            </c:dLbl>
            <c:dLbl>
              <c:idx val="1"/>
              <c:layout>
                <c:manualLayout>
                  <c:x val="0"/>
                  <c:y val="-2.617801047120419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F471-4F78-9377-C9CFDAAA2F78}"/>
                </c:ext>
              </c:extLst>
            </c:dLbl>
            <c:dLbl>
              <c:idx val="2"/>
              <c:layout>
                <c:manualLayout>
                  <c:x val="0"/>
                  <c:y val="-3.4904013961605585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F471-4F78-9377-C9CFDAAA2F78}"/>
                </c:ext>
              </c:extLst>
            </c:dLbl>
            <c:dLbl>
              <c:idx val="3"/>
              <c:layout>
                <c:manualLayout>
                  <c:x val="0"/>
                  <c:y val="-2.617801047120419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F471-4F78-9377-C9CFDAAA2F78}"/>
                </c:ext>
              </c:extLst>
            </c:dLbl>
            <c:dLbl>
              <c:idx val="4"/>
              <c:layout>
                <c:manualLayout>
                  <c:x val="0"/>
                  <c:y val="-2.617801047120419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471-4F78-9377-C9CFDAAA2F78}"/>
                </c:ext>
              </c:extLst>
            </c:dLbl>
            <c:dLbl>
              <c:idx val="5"/>
              <c:layout>
                <c:manualLayout>
                  <c:x val="0"/>
                  <c:y val="-2.617801047120419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F471-4F78-9377-C9CFDAAA2F78}"/>
                </c:ext>
              </c:extLst>
            </c:dLbl>
            <c:dLbl>
              <c:idx val="6"/>
              <c:layout>
                <c:manualLayout>
                  <c:x val="0"/>
                  <c:y val="-2.617801047120419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F471-4F78-9377-C9CFDAAA2F78}"/>
                </c:ext>
              </c:extLst>
            </c:dLbl>
            <c:dLbl>
              <c:idx val="7"/>
              <c:layout>
                <c:manualLayout>
                  <c:x val="0"/>
                  <c:y val="-2.617801047120419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F471-4F78-9377-C9CFDAAA2F78}"/>
                </c:ext>
              </c:extLst>
            </c:dLbl>
            <c:dLbl>
              <c:idx val="8"/>
              <c:layout>
                <c:manualLayout>
                  <c:x val="0"/>
                  <c:y val="-2.617801047120419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471-4F78-9377-C9CFDAAA2F7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269</c:v>
                </c:pt>
                <c:pt idx="1">
                  <c:v>255</c:v>
                </c:pt>
                <c:pt idx="2">
                  <c:v>264</c:v>
                </c:pt>
                <c:pt idx="3">
                  <c:v>254</c:v>
                </c:pt>
                <c:pt idx="4">
                  <c:v>240</c:v>
                </c:pt>
                <c:pt idx="5">
                  <c:v>239.4</c:v>
                </c:pt>
                <c:pt idx="6">
                  <c:v>236.8</c:v>
                </c:pt>
                <c:pt idx="7">
                  <c:v>232.9</c:v>
                </c:pt>
                <c:pt idx="8">
                  <c:v>240.1</c:v>
                </c:pt>
              </c:numCache>
            </c:numRef>
          </c:val>
          <c:extLst>
            <c:ext xmlns:c16="http://schemas.microsoft.com/office/drawing/2014/chart" uri="{C3380CC4-5D6E-409C-BE32-E72D297353CC}">
              <c16:uniqueId val="{00000009-F471-4F78-9377-C9CFDAAA2F78}"/>
            </c:ext>
          </c:extLst>
        </c:ser>
        <c:dLbls>
          <c:showLegendKey val="0"/>
          <c:showVal val="0"/>
          <c:showCatName val="0"/>
          <c:showSerName val="0"/>
          <c:showPercent val="0"/>
          <c:showBubbleSize val="0"/>
        </c:dLbls>
        <c:gapWidth val="80"/>
        <c:overlap val="100"/>
        <c:axId val="90778032"/>
        <c:axId val="1"/>
      </c:barChart>
      <c:barChart>
        <c:barDir val="col"/>
        <c:grouping val="clustered"/>
        <c:varyColors val="0"/>
        <c:ser>
          <c:idx val="1"/>
          <c:order val="1"/>
          <c:invertIfNegative val="0"/>
          <c:extLst>
            <c:ext xmlns:c16="http://schemas.microsoft.com/office/drawing/2014/chart" uri="{C3380CC4-5D6E-409C-BE32-E72D297353CC}">
              <c16:uniqueId val="{0000000A-F471-4F78-9377-C9CFDAAA2F78}"/>
            </c:ext>
          </c:extLst>
        </c:ser>
        <c:dLbls>
          <c:showLegendKey val="0"/>
          <c:showVal val="0"/>
          <c:showCatName val="0"/>
          <c:showSerName val="0"/>
          <c:showPercent val="0"/>
          <c:showBubbleSize val="0"/>
        </c:dLbls>
        <c:gapWidth val="150"/>
        <c:axId val="2"/>
        <c:axId val="3"/>
      </c:barChart>
      <c:catAx>
        <c:axId val="907780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fi-FI"/>
          </a:p>
        </c:txPr>
        <c:crossAx val="90778032"/>
        <c:crosses val="min"/>
        <c:crossBetween val="between"/>
        <c:majorUnit val="5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1"/>
          <c:min val="0"/>
        </c:scaling>
        <c:delete val="0"/>
        <c:axPos val="r"/>
        <c:majorGridlines>
          <c:spPr>
            <a:ln>
              <a:noFill/>
            </a:ln>
          </c:spPr>
        </c:majorGridlines>
        <c:majorTickMark val="out"/>
        <c:minorTickMark val="none"/>
        <c:tickLblPos val="none"/>
        <c:spPr>
          <a:ln w="9525" cmpd="sng" algn="ctr">
            <a:solidFill>
              <a:schemeClr val="bg1"/>
            </a:solidFill>
            <a:prstDash val="solid"/>
          </a:ln>
        </c:spPr>
        <c:txPr>
          <a:bodyPr wrap="none"/>
          <a:lstStyle/>
          <a:p>
            <a:pPr>
              <a:defRPr sz="1000" kern="1200">
                <a:latin typeface="+mn-lt"/>
                <a:ea typeface="+mn-ea"/>
                <a:cs typeface="+mn-cs"/>
              </a:defRPr>
            </a:pPr>
            <a:endParaRPr lang="fi-FI"/>
          </a:p>
        </c:txPr>
        <c:crossAx val="2"/>
        <c:crosses val="max"/>
        <c:crossBetween val="between"/>
        <c:majorUnit val="0.2"/>
      </c:valAx>
    </c:plotArea>
    <c:plotVisOnly val="0"/>
    <c:dispBlanksAs val="gap"/>
    <c:showDLblsOverMax val="1"/>
  </c:chart>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686274509803921E-2"/>
          <c:y val="0.11803823773898586"/>
          <c:w val="0.96862745098039216"/>
          <c:h val="0.76392352452202827"/>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6047-406B-9FFC-0348CC42A2FE}"/>
              </c:ext>
            </c:extLst>
          </c:dPt>
          <c:dPt>
            <c:idx val="4"/>
            <c:invertIfNegative val="0"/>
            <c:bubble3D val="0"/>
            <c:spPr>
              <a:solidFill>
                <a:srgbClr val="DFE5EF"/>
              </a:solidFill>
              <a:ln>
                <a:noFill/>
              </a:ln>
            </c:spPr>
            <c:extLst>
              <c:ext xmlns:c16="http://schemas.microsoft.com/office/drawing/2014/chart" uri="{C3380CC4-5D6E-409C-BE32-E72D297353CC}">
                <c16:uniqueId val="{00000001-6047-406B-9FFC-0348CC42A2FE}"/>
              </c:ext>
            </c:extLst>
          </c:dPt>
          <c:dPt>
            <c:idx val="8"/>
            <c:invertIfNegative val="0"/>
            <c:bubble3D val="0"/>
            <c:spPr>
              <a:solidFill>
                <a:schemeClr val="accent4"/>
              </a:solidFill>
              <a:ln>
                <a:noFill/>
              </a:ln>
            </c:spPr>
            <c:extLst>
              <c:ext xmlns:c16="http://schemas.microsoft.com/office/drawing/2014/chart" uri="{C3380CC4-5D6E-409C-BE32-E72D297353CC}">
                <c16:uniqueId val="{00000002-6047-406B-9FFC-0348CC42A2FE}"/>
              </c:ext>
            </c:extLst>
          </c:dPt>
          <c:dLbls>
            <c:dLbl>
              <c:idx val="0"/>
              <c:layout>
                <c:manualLayout>
                  <c:x val="0"/>
                  <c:y val="-2.4937655860349127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047-406B-9FFC-0348CC42A2FE}"/>
                </c:ext>
              </c:extLst>
            </c:dLbl>
            <c:dLbl>
              <c:idx val="1"/>
              <c:layout>
                <c:manualLayout>
                  <c:x val="0"/>
                  <c:y val="-2.49376558603491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047-406B-9FFC-0348CC42A2FE}"/>
                </c:ext>
              </c:extLst>
            </c:dLbl>
            <c:dLbl>
              <c:idx val="2"/>
              <c:layout>
                <c:manualLayout>
                  <c:x val="0"/>
                  <c:y val="-2.49376558603491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047-406B-9FFC-0348CC42A2FE}"/>
                </c:ext>
              </c:extLst>
            </c:dLbl>
            <c:dLbl>
              <c:idx val="3"/>
              <c:layout>
                <c:manualLayout>
                  <c:x val="0"/>
                  <c:y val="-2.49376558603491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6047-406B-9FFC-0348CC42A2FE}"/>
                </c:ext>
              </c:extLst>
            </c:dLbl>
            <c:dLbl>
              <c:idx val="4"/>
              <c:layout>
                <c:manualLayout>
                  <c:x val="0"/>
                  <c:y val="-2.4937655860349127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047-406B-9FFC-0348CC42A2FE}"/>
                </c:ext>
              </c:extLst>
            </c:dLbl>
            <c:dLbl>
              <c:idx val="5"/>
              <c:layout>
                <c:manualLayout>
                  <c:x val="0"/>
                  <c:y val="-2.49376558603491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047-406B-9FFC-0348CC42A2FE}"/>
                </c:ext>
              </c:extLst>
            </c:dLbl>
            <c:dLbl>
              <c:idx val="6"/>
              <c:layout>
                <c:manualLayout>
                  <c:x val="0"/>
                  <c:y val="-2.49376558603491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047-406B-9FFC-0348CC42A2FE}"/>
                </c:ext>
              </c:extLst>
            </c:dLbl>
            <c:dLbl>
              <c:idx val="7"/>
              <c:layout>
                <c:manualLayout>
                  <c:x val="0"/>
                  <c:y val="-2.49376558603491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6047-406B-9FFC-0348CC42A2FE}"/>
                </c:ext>
              </c:extLst>
            </c:dLbl>
            <c:dLbl>
              <c:idx val="8"/>
              <c:layout>
                <c:manualLayout>
                  <c:x val="0"/>
                  <c:y val="-2.4937655860349127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047-406B-9FFC-0348CC42A2F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35.700000000000003</c:v>
                </c:pt>
                <c:pt idx="1">
                  <c:v>30.1</c:v>
                </c:pt>
                <c:pt idx="2">
                  <c:v>28.4</c:v>
                </c:pt>
                <c:pt idx="3">
                  <c:v>30.5</c:v>
                </c:pt>
                <c:pt idx="4">
                  <c:v>23.7</c:v>
                </c:pt>
                <c:pt idx="5">
                  <c:v>32.6</c:v>
                </c:pt>
                <c:pt idx="6">
                  <c:v>29.1</c:v>
                </c:pt>
                <c:pt idx="7">
                  <c:v>23.6</c:v>
                </c:pt>
                <c:pt idx="8">
                  <c:v>27.8</c:v>
                </c:pt>
              </c:numCache>
            </c:numRef>
          </c:val>
          <c:extLst>
            <c:ext xmlns:c16="http://schemas.microsoft.com/office/drawing/2014/chart" uri="{C3380CC4-5D6E-409C-BE32-E72D297353CC}">
              <c16:uniqueId val="{00000009-6047-406B-9FFC-0348CC42A2FE}"/>
            </c:ext>
          </c:extLst>
        </c:ser>
        <c:dLbls>
          <c:showLegendKey val="0"/>
          <c:showVal val="0"/>
          <c:showCatName val="0"/>
          <c:showSerName val="0"/>
          <c:showPercent val="0"/>
          <c:showBubbleSize val="0"/>
        </c:dLbls>
        <c:gapWidth val="80"/>
        <c:overlap val="100"/>
        <c:axId val="90790512"/>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A-6047-406B-9FFC-0348CC42A2FE}"/>
              </c:ext>
            </c:extLst>
          </c:dPt>
          <c:dPt>
            <c:idx val="1"/>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B-6047-406B-9FFC-0348CC42A2FE}"/>
              </c:ext>
            </c:extLst>
          </c:dPt>
          <c:dPt>
            <c:idx val="2"/>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C-6047-406B-9FFC-0348CC42A2FE}"/>
              </c:ext>
            </c:extLst>
          </c:dPt>
          <c:dPt>
            <c:idx val="3"/>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D-6047-406B-9FFC-0348CC42A2FE}"/>
              </c:ext>
            </c:extLst>
          </c:dPt>
          <c:dPt>
            <c:idx val="4"/>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E-6047-406B-9FFC-0348CC42A2FE}"/>
              </c:ext>
            </c:extLst>
          </c:dPt>
          <c:dPt>
            <c:idx val="5"/>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F-6047-406B-9FFC-0348CC42A2FE}"/>
              </c:ext>
            </c:extLst>
          </c:dPt>
          <c:dPt>
            <c:idx val="6"/>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0-6047-406B-9FFC-0348CC42A2FE}"/>
              </c:ext>
            </c:extLst>
          </c:dPt>
          <c:dPt>
            <c:idx val="7"/>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1-6047-406B-9FFC-0348CC42A2FE}"/>
              </c:ext>
            </c:extLst>
          </c:dPt>
          <c:dPt>
            <c:idx val="8"/>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2-6047-406B-9FFC-0348CC42A2FE}"/>
              </c:ext>
            </c:extLst>
          </c:dPt>
          <c:val>
            <c:numRef>
              <c:f>Sheet1!$A$2:$I$2</c:f>
              <c:numCache>
                <c:formatCode>General</c:formatCode>
                <c:ptCount val="9"/>
                <c:pt idx="0">
                  <c:v>13.3</c:v>
                </c:pt>
                <c:pt idx="1">
                  <c:v>11.8</c:v>
                </c:pt>
                <c:pt idx="2">
                  <c:v>10.8</c:v>
                </c:pt>
                <c:pt idx="3">
                  <c:v>12</c:v>
                </c:pt>
                <c:pt idx="4">
                  <c:v>9.9</c:v>
                </c:pt>
                <c:pt idx="5">
                  <c:v>13.6</c:v>
                </c:pt>
                <c:pt idx="6">
                  <c:v>12.3</c:v>
                </c:pt>
                <c:pt idx="7">
                  <c:v>10.1</c:v>
                </c:pt>
                <c:pt idx="8">
                  <c:v>11.6</c:v>
                </c:pt>
              </c:numCache>
            </c:numRef>
          </c:val>
          <c:smooth val="0"/>
          <c:extLst>
            <c:ext xmlns:c16="http://schemas.microsoft.com/office/drawing/2014/chart" uri="{C3380CC4-5D6E-409C-BE32-E72D297353CC}">
              <c16:uniqueId val="{00000013-6047-406B-9FFC-0348CC42A2FE}"/>
            </c:ext>
          </c:extLst>
        </c:ser>
        <c:dLbls>
          <c:showLegendKey val="0"/>
          <c:showVal val="0"/>
          <c:showCatName val="0"/>
          <c:showSerName val="0"/>
          <c:showPercent val="0"/>
          <c:showBubbleSize val="0"/>
        </c:dLbls>
        <c:marker val="1"/>
        <c:smooth val="0"/>
        <c:axId val="2"/>
        <c:axId val="3"/>
      </c:lineChart>
      <c:catAx>
        <c:axId val="907905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90790512"/>
        <c:crosses val="min"/>
        <c:crossBetween val="between"/>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30"/>
          <c:min val="0"/>
        </c:scaling>
        <c:delete val="0"/>
        <c:axPos val="r"/>
        <c:majorGridlines>
          <c:spPr>
            <a:ln>
              <a:noFill/>
            </a:ln>
          </c:spPr>
        </c:majorGridlines>
        <c:numFmt formatCode="General" sourceLinked="1"/>
        <c:majorTickMark val="out"/>
        <c:minorTickMark val="none"/>
        <c:tickLblPos val="none"/>
        <c:spPr>
          <a:ln w="9525" cmpd="sng" algn="ctr">
            <a:solidFill>
              <a:schemeClr val="bg1"/>
            </a:solidFill>
            <a:prstDash val="solid"/>
          </a:ln>
        </c:spPr>
        <c:txPr>
          <a:bodyPr wrap="none"/>
          <a:lstStyle/>
          <a:p>
            <a:pPr>
              <a:defRPr sz="1000" kern="1200">
                <a:latin typeface="+mn-lt"/>
                <a:ea typeface="+mn-ea"/>
                <a:cs typeface="+mn-cs"/>
              </a:defRPr>
            </a:pPr>
            <a:endParaRPr lang="fi-FI"/>
          </a:p>
        </c:txPr>
        <c:crossAx val="2"/>
        <c:crosses val="max"/>
        <c:crossBetween val="between"/>
        <c:majorUnit val="5"/>
      </c:valAx>
    </c:plotArea>
    <c:plotVisOnly val="0"/>
    <c:dispBlanksAs val="gap"/>
    <c:showDLblsOverMax val="1"/>
  </c:chart>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9816250358886023E-2"/>
          <c:y val="0.12827461607949414"/>
          <c:w val="0.90525409130060297"/>
          <c:h val="0.74345076784101172"/>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85BB-4D53-97A7-B2B09B95BB44}"/>
              </c:ext>
            </c:extLst>
          </c:dPt>
          <c:dPt>
            <c:idx val="4"/>
            <c:invertIfNegative val="0"/>
            <c:bubble3D val="0"/>
            <c:spPr>
              <a:solidFill>
                <a:srgbClr val="DFE5EF"/>
              </a:solidFill>
              <a:ln>
                <a:noFill/>
              </a:ln>
            </c:spPr>
            <c:extLst>
              <c:ext xmlns:c16="http://schemas.microsoft.com/office/drawing/2014/chart" uri="{C3380CC4-5D6E-409C-BE32-E72D297353CC}">
                <c16:uniqueId val="{00000001-85BB-4D53-97A7-B2B09B95BB44}"/>
              </c:ext>
            </c:extLst>
          </c:dPt>
          <c:dPt>
            <c:idx val="8"/>
            <c:invertIfNegative val="0"/>
            <c:bubble3D val="0"/>
            <c:spPr>
              <a:solidFill>
                <a:schemeClr val="accent4"/>
              </a:solidFill>
              <a:ln>
                <a:noFill/>
              </a:ln>
            </c:spPr>
            <c:extLst>
              <c:ext xmlns:c16="http://schemas.microsoft.com/office/drawing/2014/chart" uri="{C3380CC4-5D6E-409C-BE32-E72D297353CC}">
                <c16:uniqueId val="{00000002-85BB-4D53-97A7-B2B09B95BB44}"/>
              </c:ext>
            </c:extLst>
          </c:dPt>
          <c:dLbls>
            <c:dLbl>
              <c:idx val="0"/>
              <c:layout>
                <c:manualLayout>
                  <c:x val="0"/>
                  <c:y val="-2.7100271002710027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5BB-4D53-97A7-B2B09B95BB44}"/>
                </c:ext>
              </c:extLst>
            </c:dLbl>
            <c:dLbl>
              <c:idx val="1"/>
              <c:layout>
                <c:manualLayout>
                  <c:x val="0"/>
                  <c:y val="-2.71002710027100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5BB-4D53-97A7-B2B09B95BB44}"/>
                </c:ext>
              </c:extLst>
            </c:dLbl>
            <c:dLbl>
              <c:idx val="2"/>
              <c:layout>
                <c:manualLayout>
                  <c:x val="0"/>
                  <c:y val="-2.71002710027100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5BB-4D53-97A7-B2B09B95BB44}"/>
                </c:ext>
              </c:extLst>
            </c:dLbl>
            <c:dLbl>
              <c:idx val="3"/>
              <c:layout>
                <c:manualLayout>
                  <c:x val="0"/>
                  <c:y val="-2.71002710027100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5BB-4D53-97A7-B2B09B95BB44}"/>
                </c:ext>
              </c:extLst>
            </c:dLbl>
            <c:dLbl>
              <c:idx val="4"/>
              <c:layout>
                <c:manualLayout>
                  <c:x val="0"/>
                  <c:y val="-2.7100271002710027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5BB-4D53-97A7-B2B09B95BB44}"/>
                </c:ext>
              </c:extLst>
            </c:dLbl>
            <c:dLbl>
              <c:idx val="5"/>
              <c:layout>
                <c:manualLayout>
                  <c:x val="0"/>
                  <c:y val="-2.71002710027100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5BB-4D53-97A7-B2B09B95BB44}"/>
                </c:ext>
              </c:extLst>
            </c:dLbl>
            <c:dLbl>
              <c:idx val="6"/>
              <c:layout>
                <c:manualLayout>
                  <c:x val="0"/>
                  <c:y val="-2.71002710027100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85BB-4D53-97A7-B2B09B95BB44}"/>
                </c:ext>
              </c:extLst>
            </c:dLbl>
            <c:dLbl>
              <c:idx val="7"/>
              <c:layout>
                <c:manualLayout>
                  <c:x val="0"/>
                  <c:y val="-2.7100271002710027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5BB-4D53-97A7-B2B09B95BB44}"/>
                </c:ext>
              </c:extLst>
            </c:dLbl>
            <c:dLbl>
              <c:idx val="8"/>
              <c:layout>
                <c:manualLayout>
                  <c:x val="0"/>
                  <c:y val="-3.6133694670280035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5BB-4D53-97A7-B2B09B95BB4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143.9</c:v>
                </c:pt>
                <c:pt idx="1">
                  <c:v>144.1</c:v>
                </c:pt>
                <c:pt idx="2">
                  <c:v>148.5</c:v>
                </c:pt>
                <c:pt idx="3">
                  <c:v>151.19999999999999</c:v>
                </c:pt>
                <c:pt idx="4">
                  <c:v>144.5</c:v>
                </c:pt>
                <c:pt idx="5">
                  <c:v>134.30000000000001</c:v>
                </c:pt>
                <c:pt idx="6">
                  <c:v>131.80000000000001</c:v>
                </c:pt>
                <c:pt idx="7">
                  <c:v>143.69999999999999</c:v>
                </c:pt>
                <c:pt idx="8">
                  <c:v>126.7</c:v>
                </c:pt>
              </c:numCache>
            </c:numRef>
          </c:val>
          <c:extLst>
            <c:ext xmlns:c16="http://schemas.microsoft.com/office/drawing/2014/chart" uri="{C3380CC4-5D6E-409C-BE32-E72D297353CC}">
              <c16:uniqueId val="{00000009-85BB-4D53-97A7-B2B09B95BB44}"/>
            </c:ext>
          </c:extLst>
        </c:ser>
        <c:dLbls>
          <c:showLegendKey val="0"/>
          <c:showVal val="0"/>
          <c:showCatName val="0"/>
          <c:showSerName val="0"/>
          <c:showPercent val="0"/>
          <c:showBubbleSize val="0"/>
        </c:dLbls>
        <c:gapWidth val="80"/>
        <c:overlap val="100"/>
        <c:axId val="1443958256"/>
        <c:axId val="1"/>
      </c:barChart>
      <c:barChart>
        <c:barDir val="col"/>
        <c:grouping val="clustered"/>
        <c:varyColors val="0"/>
        <c:ser>
          <c:idx val="1"/>
          <c:order val="1"/>
          <c:invertIfNegative val="0"/>
          <c:extLst>
            <c:ext xmlns:c16="http://schemas.microsoft.com/office/drawing/2014/chart" uri="{C3380CC4-5D6E-409C-BE32-E72D297353CC}">
              <c16:uniqueId val="{0000000A-85BB-4D53-97A7-B2B09B95BB44}"/>
            </c:ext>
          </c:extLst>
        </c:ser>
        <c:dLbls>
          <c:showLegendKey val="0"/>
          <c:showVal val="0"/>
          <c:showCatName val="0"/>
          <c:showSerName val="0"/>
          <c:showPercent val="0"/>
          <c:showBubbleSize val="0"/>
        </c:dLbls>
        <c:gapWidth val="150"/>
        <c:axId val="2"/>
        <c:axId val="3"/>
      </c:barChart>
      <c:catAx>
        <c:axId val="144395825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rgbClr val="322D2D"/>
                </a:solidFill>
                <a:latin typeface="+mn-lt"/>
                <a:ea typeface="+mn-ea"/>
                <a:cs typeface="+mn-cs"/>
              </a:defRPr>
            </a:pPr>
            <a:endParaRPr lang="fi-FI"/>
          </a:p>
        </c:txPr>
        <c:crossAx val="1443958256"/>
        <c:crosses val="min"/>
        <c:crossBetween val="between"/>
        <c:majorUnit val="1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1"/>
          <c:min val="0"/>
        </c:scaling>
        <c:delete val="0"/>
        <c:axPos val="r"/>
        <c:majorGridlines>
          <c:spPr>
            <a:ln>
              <a:noFill/>
            </a:ln>
          </c:spPr>
        </c:majorGridlines>
        <c:majorTickMark val="out"/>
        <c:minorTickMark val="none"/>
        <c:tickLblPos val="none"/>
        <c:spPr>
          <a:ln w="9525" cmpd="sng" algn="ctr">
            <a:solidFill>
              <a:schemeClr val="bg1"/>
            </a:solidFill>
            <a:prstDash val="solid"/>
          </a:ln>
        </c:spPr>
        <c:txPr>
          <a:bodyPr wrap="none"/>
          <a:lstStyle/>
          <a:p>
            <a:pPr>
              <a:defRPr sz="1000" b="1" kern="1200">
                <a:latin typeface="+mn-lt"/>
                <a:ea typeface="+mn-ea"/>
                <a:cs typeface="+mn-cs"/>
              </a:defRPr>
            </a:pPr>
            <a:endParaRPr lang="fi-FI"/>
          </a:p>
        </c:txPr>
        <c:crossAx val="2"/>
        <c:crosses val="max"/>
        <c:crossBetween val="between"/>
        <c:majorUnit val="0.2"/>
      </c:valAx>
    </c:plotArea>
    <c:plotVisOnly val="0"/>
    <c:dispBlanksAs val="gap"/>
    <c:showDLblsOverMax val="1"/>
  </c:chart>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804303576621111E-2"/>
          <c:y val="0.13075506445672191"/>
          <c:w val="0.91683628961907526"/>
          <c:h val="0.73848987108655617"/>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1FDE-4932-BEEC-A0B8167F11FB}"/>
              </c:ext>
            </c:extLst>
          </c:dPt>
          <c:dPt>
            <c:idx val="4"/>
            <c:invertIfNegative val="0"/>
            <c:bubble3D val="0"/>
            <c:spPr>
              <a:solidFill>
                <a:srgbClr val="DFE5EF"/>
              </a:solidFill>
              <a:ln>
                <a:noFill/>
              </a:ln>
            </c:spPr>
            <c:extLst>
              <c:ext xmlns:c16="http://schemas.microsoft.com/office/drawing/2014/chart" uri="{C3380CC4-5D6E-409C-BE32-E72D297353CC}">
                <c16:uniqueId val="{00000001-1FDE-4932-BEEC-A0B8167F11FB}"/>
              </c:ext>
            </c:extLst>
          </c:dPt>
          <c:dPt>
            <c:idx val="8"/>
            <c:invertIfNegative val="0"/>
            <c:bubble3D val="0"/>
            <c:spPr>
              <a:solidFill>
                <a:schemeClr val="accent4"/>
              </a:solidFill>
              <a:ln>
                <a:noFill/>
              </a:ln>
            </c:spPr>
            <c:extLst>
              <c:ext xmlns:c16="http://schemas.microsoft.com/office/drawing/2014/chart" uri="{C3380CC4-5D6E-409C-BE32-E72D297353CC}">
                <c16:uniqueId val="{00000002-1FDE-4932-BEEC-A0B8167F11FB}"/>
              </c:ext>
            </c:extLst>
          </c:dPt>
          <c:dLbls>
            <c:dLbl>
              <c:idx val="0"/>
              <c:layout>
                <c:manualLayout>
                  <c:x val="0"/>
                  <c:y val="-3.6832412523020259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FDE-4932-BEEC-A0B8167F11FB}"/>
                </c:ext>
              </c:extLst>
            </c:dLbl>
            <c:dLbl>
              <c:idx val="1"/>
              <c:layout>
                <c:manualLayout>
                  <c:x val="0"/>
                  <c:y val="-2.7624309392265192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FDE-4932-BEEC-A0B8167F11FB}"/>
                </c:ext>
              </c:extLst>
            </c:dLbl>
            <c:dLbl>
              <c:idx val="2"/>
              <c:layout>
                <c:manualLayout>
                  <c:x val="0"/>
                  <c:y val="-2.7624309392265192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1FDE-4932-BEEC-A0B8167F11FB}"/>
                </c:ext>
              </c:extLst>
            </c:dLbl>
            <c:dLbl>
              <c:idx val="3"/>
              <c:layout>
                <c:manualLayout>
                  <c:x val="0"/>
                  <c:y val="-3.6832412523020259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1FDE-4932-BEEC-A0B8167F11FB}"/>
                </c:ext>
              </c:extLst>
            </c:dLbl>
            <c:dLbl>
              <c:idx val="4"/>
              <c:layout>
                <c:manualLayout>
                  <c:x val="0"/>
                  <c:y val="-3.6832412523020259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FDE-4932-BEEC-A0B8167F11FB}"/>
                </c:ext>
              </c:extLst>
            </c:dLbl>
            <c:dLbl>
              <c:idx val="5"/>
              <c:layout>
                <c:manualLayout>
                  <c:x val="0"/>
                  <c:y val="-2.7624309392265192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1FDE-4932-BEEC-A0B8167F11FB}"/>
                </c:ext>
              </c:extLst>
            </c:dLbl>
            <c:dLbl>
              <c:idx val="6"/>
              <c:layout>
                <c:manualLayout>
                  <c:x val="0"/>
                  <c:y val="-3.6832412523020259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FDE-4932-BEEC-A0B8167F11FB}"/>
                </c:ext>
              </c:extLst>
            </c:dLbl>
            <c:dLbl>
              <c:idx val="7"/>
              <c:layout>
                <c:manualLayout>
                  <c:x val="0"/>
                  <c:y val="-2.7624309392265192E-3"/>
                </c:manualLayout>
              </c:layout>
              <c:numFmt formatCode="#,##0;&quot;-&quot;#,##0" sourceLinked="0"/>
              <c:spPr>
                <a:noFill/>
                <a:ln>
                  <a:noFill/>
                </a:ln>
              </c:spPr>
              <c:txPr>
                <a:bodyPr wrap="none"/>
                <a:lstStyle/>
                <a:p>
                  <a:pPr>
                    <a:defRPr sz="1000"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1FDE-4932-BEEC-A0B8167F11FB}"/>
                </c:ext>
              </c:extLst>
            </c:dLbl>
            <c:dLbl>
              <c:idx val="8"/>
              <c:layout>
                <c:manualLayout>
                  <c:x val="0"/>
                  <c:y val="-3.6832412523020259E-3"/>
                </c:manualLayout>
              </c:layout>
              <c:numFmt formatCode="#,##0;&quot;-&quot;#,##0" sourceLinked="0"/>
              <c:spPr>
                <a:noFill/>
                <a:ln>
                  <a:noFill/>
                </a:ln>
              </c:spPr>
              <c:txPr>
                <a:bodyPr wrap="none"/>
                <a:lstStyle/>
                <a:p>
                  <a:pPr>
                    <a:defRPr sz="1000" b="1" kern="1200">
                      <a:solidFill>
                        <a:srgbClr val="322D2D"/>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FDE-4932-BEEC-A0B8167F11F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32.200000000000003</c:v>
                </c:pt>
                <c:pt idx="1">
                  <c:v>40.700000000000003</c:v>
                </c:pt>
                <c:pt idx="2">
                  <c:v>47.8</c:v>
                </c:pt>
                <c:pt idx="3">
                  <c:v>39.799999999999997</c:v>
                </c:pt>
                <c:pt idx="4">
                  <c:v>37.4</c:v>
                </c:pt>
                <c:pt idx="5">
                  <c:v>32.299999999999997</c:v>
                </c:pt>
                <c:pt idx="6">
                  <c:v>36.200000000000003</c:v>
                </c:pt>
                <c:pt idx="7">
                  <c:v>38.299999999999997</c:v>
                </c:pt>
                <c:pt idx="8">
                  <c:v>27.2</c:v>
                </c:pt>
              </c:numCache>
            </c:numRef>
          </c:val>
          <c:extLst>
            <c:ext xmlns:c16="http://schemas.microsoft.com/office/drawing/2014/chart" uri="{C3380CC4-5D6E-409C-BE32-E72D297353CC}">
              <c16:uniqueId val="{00000009-1FDE-4932-BEEC-A0B8167F11FB}"/>
            </c:ext>
          </c:extLst>
        </c:ser>
        <c:dLbls>
          <c:showLegendKey val="0"/>
          <c:showVal val="0"/>
          <c:showCatName val="0"/>
          <c:showSerName val="0"/>
          <c:showPercent val="0"/>
          <c:showBubbleSize val="0"/>
        </c:dLbls>
        <c:gapWidth val="80"/>
        <c:overlap val="100"/>
        <c:axId val="1169033215"/>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A-1FDE-4932-BEEC-A0B8167F11FB}"/>
              </c:ext>
            </c:extLst>
          </c:dPt>
          <c:dPt>
            <c:idx val="1"/>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B-1FDE-4932-BEEC-A0B8167F11FB}"/>
              </c:ext>
            </c:extLst>
          </c:dPt>
          <c:dPt>
            <c:idx val="2"/>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C-1FDE-4932-BEEC-A0B8167F11FB}"/>
              </c:ext>
            </c:extLst>
          </c:dPt>
          <c:dPt>
            <c:idx val="3"/>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D-1FDE-4932-BEEC-A0B8167F11FB}"/>
              </c:ext>
            </c:extLst>
          </c:dPt>
          <c:dPt>
            <c:idx val="4"/>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E-1FDE-4932-BEEC-A0B8167F11FB}"/>
              </c:ext>
            </c:extLst>
          </c:dPt>
          <c:dPt>
            <c:idx val="5"/>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F-1FDE-4932-BEEC-A0B8167F11FB}"/>
              </c:ext>
            </c:extLst>
          </c:dPt>
          <c:dPt>
            <c:idx val="6"/>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0-1FDE-4932-BEEC-A0B8167F11FB}"/>
              </c:ext>
            </c:extLst>
          </c:dPt>
          <c:dPt>
            <c:idx val="7"/>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1-1FDE-4932-BEEC-A0B8167F11FB}"/>
              </c:ext>
            </c:extLst>
          </c:dPt>
          <c:dPt>
            <c:idx val="8"/>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2-1FDE-4932-BEEC-A0B8167F11FB}"/>
              </c:ext>
            </c:extLst>
          </c:dPt>
          <c:val>
            <c:numRef>
              <c:f>Sheet1!$A$2:$I$2</c:f>
              <c:numCache>
                <c:formatCode>General</c:formatCode>
                <c:ptCount val="9"/>
                <c:pt idx="0">
                  <c:v>22.4</c:v>
                </c:pt>
                <c:pt idx="1">
                  <c:v>28.2</c:v>
                </c:pt>
                <c:pt idx="2">
                  <c:v>32.200000000000003</c:v>
                </c:pt>
                <c:pt idx="3">
                  <c:v>26.3</c:v>
                </c:pt>
                <c:pt idx="4">
                  <c:v>25.9</c:v>
                </c:pt>
                <c:pt idx="5">
                  <c:v>24.1</c:v>
                </c:pt>
                <c:pt idx="6">
                  <c:v>27.4</c:v>
                </c:pt>
                <c:pt idx="7">
                  <c:v>26.7</c:v>
                </c:pt>
                <c:pt idx="8">
                  <c:v>21.4</c:v>
                </c:pt>
              </c:numCache>
            </c:numRef>
          </c:val>
          <c:smooth val="0"/>
          <c:extLst>
            <c:ext xmlns:c16="http://schemas.microsoft.com/office/drawing/2014/chart" uri="{C3380CC4-5D6E-409C-BE32-E72D297353CC}">
              <c16:uniqueId val="{00000013-1FDE-4932-BEEC-A0B8167F11FB}"/>
            </c:ext>
          </c:extLst>
        </c:ser>
        <c:dLbls>
          <c:showLegendKey val="0"/>
          <c:showVal val="0"/>
          <c:showCatName val="0"/>
          <c:showSerName val="0"/>
          <c:showPercent val="0"/>
          <c:showBubbleSize val="0"/>
        </c:dLbls>
        <c:marker val="1"/>
        <c:smooth val="0"/>
        <c:axId val="2"/>
        <c:axId val="3"/>
      </c:lineChart>
      <c:catAx>
        <c:axId val="116903321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rgbClr val="322D2D"/>
                </a:solidFill>
                <a:latin typeface="+mn-lt"/>
                <a:ea typeface="+mn-ea"/>
                <a:cs typeface="+mn-cs"/>
              </a:defRPr>
            </a:pPr>
            <a:endParaRPr lang="fi-FI"/>
          </a:p>
        </c:txPr>
        <c:crossAx val="1169033215"/>
        <c:crosses val="min"/>
        <c:crossBetween val="between"/>
        <c:majorUnit val="2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32.200000000000003"/>
          <c:min val="0"/>
        </c:scaling>
        <c:delete val="0"/>
        <c:axPos val="r"/>
        <c:majorGridlines>
          <c:spPr>
            <a:ln>
              <a:noFill/>
            </a:ln>
          </c:spPr>
        </c:majorGridlines>
        <c:numFmt formatCode="General" sourceLinked="1"/>
        <c:majorTickMark val="none"/>
        <c:minorTickMark val="none"/>
        <c:tickLblPos val="none"/>
        <c:spPr>
          <a:ln w="9525" cmpd="sng" algn="ctr">
            <a:solidFill>
              <a:schemeClr val="bg1"/>
            </a:solidFill>
            <a:prstDash val="solid"/>
          </a:ln>
        </c:spPr>
        <c:crossAx val="2"/>
        <c:crosses val="max"/>
        <c:crossBetween val="between"/>
      </c:valAx>
    </c:plotArea>
    <c:plotVisOnly val="0"/>
    <c:dispBlanksAs val="gap"/>
    <c:showDLblsOverMax val="1"/>
  </c:chart>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0377113133940187E-2"/>
          <c:y val="0.10906298003072197"/>
          <c:w val="0.89271781534460337"/>
          <c:h val="0.78187403993855609"/>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85FD-4D26-9C3F-1DD1623A15F8}"/>
              </c:ext>
            </c:extLst>
          </c:dPt>
          <c:dPt>
            <c:idx val="4"/>
            <c:invertIfNegative val="0"/>
            <c:bubble3D val="0"/>
            <c:spPr>
              <a:solidFill>
                <a:srgbClr val="DFE5EF"/>
              </a:solidFill>
              <a:ln>
                <a:noFill/>
              </a:ln>
            </c:spPr>
            <c:extLst>
              <c:ext xmlns:c16="http://schemas.microsoft.com/office/drawing/2014/chart" uri="{C3380CC4-5D6E-409C-BE32-E72D297353CC}">
                <c16:uniqueId val="{00000001-85FD-4D26-9C3F-1DD1623A15F8}"/>
              </c:ext>
            </c:extLst>
          </c:dPt>
          <c:dPt>
            <c:idx val="8"/>
            <c:invertIfNegative val="0"/>
            <c:bubble3D val="0"/>
            <c:spPr>
              <a:solidFill>
                <a:schemeClr val="accent4"/>
              </a:solidFill>
              <a:ln>
                <a:noFill/>
              </a:ln>
            </c:spPr>
            <c:extLst>
              <c:ext xmlns:c16="http://schemas.microsoft.com/office/drawing/2014/chart" uri="{C3380CC4-5D6E-409C-BE32-E72D297353CC}">
                <c16:uniqueId val="{00000002-85FD-4D26-9C3F-1DD1623A15F8}"/>
              </c:ext>
            </c:extLst>
          </c:dPt>
          <c:dLbls>
            <c:dLbl>
              <c:idx val="0"/>
              <c:layout>
                <c:manualLayout>
                  <c:x val="0"/>
                  <c:y val="-0.2534562211981566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5FD-4D26-9C3F-1DD1623A15F8}"/>
                </c:ext>
              </c:extLst>
            </c:dLbl>
            <c:dLbl>
              <c:idx val="1"/>
              <c:layout>
                <c:manualLayout>
                  <c:x val="0"/>
                  <c:y val="-0.2211981566820276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5FD-4D26-9C3F-1DD1623A15F8}"/>
                </c:ext>
              </c:extLst>
            </c:dLbl>
            <c:dLbl>
              <c:idx val="2"/>
              <c:layout>
                <c:manualLayout>
                  <c:x val="0"/>
                  <c:y val="-0.2104454685099846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5FD-4D26-9C3F-1DD1623A15F8}"/>
                </c:ext>
              </c:extLst>
            </c:dLbl>
            <c:dLbl>
              <c:idx val="3"/>
              <c:layout>
                <c:manualLayout>
                  <c:x val="0"/>
                  <c:y val="-0.1881720430107526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5FD-4D26-9C3F-1DD1623A15F8}"/>
                </c:ext>
              </c:extLst>
            </c:dLbl>
            <c:dLbl>
              <c:idx val="4"/>
              <c:layout>
                <c:manualLayout>
                  <c:x val="0"/>
                  <c:y val="-0.2073732718894009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5FD-4D26-9C3F-1DD1623A15F8}"/>
                </c:ext>
              </c:extLst>
            </c:dLbl>
            <c:dLbl>
              <c:idx val="5"/>
              <c:layout>
                <c:manualLayout>
                  <c:x val="0"/>
                  <c:y val="-0.2112135176651305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5FD-4D26-9C3F-1DD1623A15F8}"/>
                </c:ext>
              </c:extLst>
            </c:dLbl>
            <c:dLbl>
              <c:idx val="6"/>
              <c:layout>
                <c:manualLayout>
                  <c:x val="0"/>
                  <c:y val="-0.3302611367127495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85FD-4D26-9C3F-1DD1623A15F8}"/>
                </c:ext>
              </c:extLst>
            </c:dLbl>
            <c:dLbl>
              <c:idx val="7"/>
              <c:layout>
                <c:manualLayout>
                  <c:x val="0"/>
                  <c:y val="-0.329493087557603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5FD-4D26-9C3F-1DD1623A15F8}"/>
                </c:ext>
              </c:extLst>
            </c:dLbl>
            <c:dLbl>
              <c:idx val="8"/>
              <c:layout>
                <c:manualLayout>
                  <c:x val="0"/>
                  <c:y val="-0.3955453149001536"/>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5FD-4D26-9C3F-1DD1623A15F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368.4</c:v>
                </c:pt>
                <c:pt idx="1">
                  <c:v>309.8</c:v>
                </c:pt>
                <c:pt idx="2">
                  <c:v>291.5</c:v>
                </c:pt>
                <c:pt idx="3">
                  <c:v>216.2</c:v>
                </c:pt>
                <c:pt idx="4">
                  <c:v>286.3</c:v>
                </c:pt>
                <c:pt idx="5">
                  <c:v>292.10000000000002</c:v>
                </c:pt>
                <c:pt idx="6">
                  <c:v>506.1</c:v>
                </c:pt>
                <c:pt idx="7">
                  <c:v>504.9</c:v>
                </c:pt>
                <c:pt idx="8">
                  <c:v>622</c:v>
                </c:pt>
              </c:numCache>
            </c:numRef>
          </c:val>
          <c:extLst>
            <c:ext xmlns:c16="http://schemas.microsoft.com/office/drawing/2014/chart" uri="{C3380CC4-5D6E-409C-BE32-E72D297353CC}">
              <c16:uniqueId val="{00000009-85FD-4D26-9C3F-1DD1623A15F8}"/>
            </c:ext>
          </c:extLst>
        </c:ser>
        <c:dLbls>
          <c:showLegendKey val="0"/>
          <c:showVal val="0"/>
          <c:showCatName val="0"/>
          <c:showSerName val="0"/>
          <c:showPercent val="0"/>
          <c:showBubbleSize val="0"/>
        </c:dLbls>
        <c:gapWidth val="80"/>
        <c:overlap val="100"/>
        <c:axId val="76034864"/>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A-85FD-4D26-9C3F-1DD1623A15F8}"/>
              </c:ext>
            </c:extLst>
          </c:dPt>
          <c:dPt>
            <c:idx val="1"/>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B-85FD-4D26-9C3F-1DD1623A15F8}"/>
              </c:ext>
            </c:extLst>
          </c:dPt>
          <c:dPt>
            <c:idx val="2"/>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C-85FD-4D26-9C3F-1DD1623A15F8}"/>
              </c:ext>
            </c:extLst>
          </c:dPt>
          <c:dPt>
            <c:idx val="3"/>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D-85FD-4D26-9C3F-1DD1623A15F8}"/>
              </c:ext>
            </c:extLst>
          </c:dPt>
          <c:dPt>
            <c:idx val="4"/>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E-85FD-4D26-9C3F-1DD1623A15F8}"/>
              </c:ext>
            </c:extLst>
          </c:dPt>
          <c:dPt>
            <c:idx val="5"/>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F-85FD-4D26-9C3F-1DD1623A15F8}"/>
              </c:ext>
            </c:extLst>
          </c:dPt>
          <c:dPt>
            <c:idx val="6"/>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0-85FD-4D26-9C3F-1DD1623A15F8}"/>
              </c:ext>
            </c:extLst>
          </c:dPt>
          <c:dPt>
            <c:idx val="7"/>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1-85FD-4D26-9C3F-1DD1623A15F8}"/>
              </c:ext>
            </c:extLst>
          </c:dPt>
          <c:dPt>
            <c:idx val="8"/>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2-85FD-4D26-9C3F-1DD1623A15F8}"/>
              </c:ext>
            </c:extLst>
          </c:dPt>
          <c:val>
            <c:numRef>
              <c:f>Sheet1!$A$2:$I$2</c:f>
              <c:numCache>
                <c:formatCode>General</c:formatCode>
                <c:ptCount val="9"/>
                <c:pt idx="0">
                  <c:v>21.4</c:v>
                </c:pt>
                <c:pt idx="1">
                  <c:v>17.7</c:v>
                </c:pt>
                <c:pt idx="2">
                  <c:v>16.2</c:v>
                </c:pt>
                <c:pt idx="3">
                  <c:v>12.6</c:v>
                </c:pt>
                <c:pt idx="4">
                  <c:v>16.7</c:v>
                </c:pt>
                <c:pt idx="5">
                  <c:v>16.8</c:v>
                </c:pt>
                <c:pt idx="6">
                  <c:v>29.799999999999997</c:v>
                </c:pt>
                <c:pt idx="7">
                  <c:v>31</c:v>
                </c:pt>
                <c:pt idx="8">
                  <c:v>39.1</c:v>
                </c:pt>
              </c:numCache>
            </c:numRef>
          </c:val>
          <c:smooth val="0"/>
          <c:extLst>
            <c:ext xmlns:c16="http://schemas.microsoft.com/office/drawing/2014/chart" uri="{C3380CC4-5D6E-409C-BE32-E72D297353CC}">
              <c16:uniqueId val="{00000013-85FD-4D26-9C3F-1DD1623A15F8}"/>
            </c:ext>
          </c:extLst>
        </c:ser>
        <c:dLbls>
          <c:showLegendKey val="0"/>
          <c:showVal val="0"/>
          <c:showCatName val="0"/>
          <c:showSerName val="0"/>
          <c:showPercent val="0"/>
          <c:showBubbleSize val="0"/>
        </c:dLbls>
        <c:marker val="1"/>
        <c:smooth val="0"/>
        <c:axId val="2"/>
        <c:axId val="3"/>
      </c:lineChart>
      <c:catAx>
        <c:axId val="7603486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fi-FI"/>
          </a:p>
        </c:txPr>
        <c:crossAx val="76034864"/>
        <c:crosses val="min"/>
        <c:crossBetween val="between"/>
        <c:majorUnit val="1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55"/>
          <c:min val="0"/>
        </c:scaling>
        <c:delete val="0"/>
        <c:axPos val="r"/>
        <c:majorGridlines>
          <c:spPr>
            <a:ln>
              <a:noFill/>
            </a:ln>
          </c:spPr>
        </c:majorGridlines>
        <c:numFmt formatCode="General" sourceLinked="1"/>
        <c:majorTickMark val="none"/>
        <c:minorTickMark val="none"/>
        <c:tickLblPos val="none"/>
        <c:spPr>
          <a:ln w="9525" cmpd="sng" algn="ctr">
            <a:solidFill>
              <a:schemeClr val="bg1"/>
            </a:solidFill>
            <a:prstDash val="solid"/>
          </a:ln>
        </c:spPr>
        <c:crossAx val="2"/>
        <c:crosses val="max"/>
        <c:crossBetween val="between"/>
      </c:valAx>
    </c:plotArea>
    <c:plotVisOnly val="0"/>
    <c:dispBlanksAs val="gap"/>
    <c:showDLblsOverMax val="1"/>
  </c:chart>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8678160919540231E-2"/>
          <c:y val="4.6017699115044247E-2"/>
          <c:w val="0.96264367816091956"/>
          <c:h val="0.90796460176991145"/>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B9CD-495B-8316-E1E8C4181DEB}"/>
              </c:ext>
            </c:extLst>
          </c:dPt>
          <c:dPt>
            <c:idx val="4"/>
            <c:invertIfNegative val="0"/>
            <c:bubble3D val="0"/>
            <c:spPr>
              <a:solidFill>
                <a:srgbClr val="DFE5EF"/>
              </a:solidFill>
              <a:ln>
                <a:noFill/>
              </a:ln>
            </c:spPr>
            <c:extLst>
              <c:ext xmlns:c16="http://schemas.microsoft.com/office/drawing/2014/chart" uri="{C3380CC4-5D6E-409C-BE32-E72D297353CC}">
                <c16:uniqueId val="{00000001-B9CD-495B-8316-E1E8C4181DEB}"/>
              </c:ext>
            </c:extLst>
          </c:dPt>
          <c:dPt>
            <c:idx val="8"/>
            <c:invertIfNegative val="0"/>
            <c:bubble3D val="0"/>
            <c:spPr>
              <a:solidFill>
                <a:schemeClr val="accent4"/>
              </a:solidFill>
              <a:ln>
                <a:noFill/>
              </a:ln>
            </c:spPr>
            <c:extLst>
              <c:ext xmlns:c16="http://schemas.microsoft.com/office/drawing/2014/chart" uri="{C3380CC4-5D6E-409C-BE32-E72D297353CC}">
                <c16:uniqueId val="{00000002-B9CD-495B-8316-E1E8C4181DEB}"/>
              </c:ext>
            </c:extLst>
          </c:dPt>
          <c:val>
            <c:numRef>
              <c:f>Sheet1!$A$1:$I$1</c:f>
              <c:numCache>
                <c:formatCode>General</c:formatCode>
                <c:ptCount val="9"/>
                <c:pt idx="0">
                  <c:v>2032.1</c:v>
                </c:pt>
                <c:pt idx="1">
                  <c:v>1963.2</c:v>
                </c:pt>
                <c:pt idx="2">
                  <c:v>1920.1</c:v>
                </c:pt>
                <c:pt idx="3">
                  <c:v>1921.5</c:v>
                </c:pt>
                <c:pt idx="4">
                  <c:v>1920.1</c:v>
                </c:pt>
                <c:pt idx="5">
                  <c:v>1923.9</c:v>
                </c:pt>
                <c:pt idx="6">
                  <c:v>1972</c:v>
                </c:pt>
                <c:pt idx="7">
                  <c:v>2017.4</c:v>
                </c:pt>
                <c:pt idx="8">
                  <c:v>2070.3000000000002</c:v>
                </c:pt>
              </c:numCache>
            </c:numRef>
          </c:val>
          <c:extLst>
            <c:ext xmlns:c16="http://schemas.microsoft.com/office/drawing/2014/chart" uri="{C3380CC4-5D6E-409C-BE32-E72D297353CC}">
              <c16:uniqueId val="{00000003-B9CD-495B-8316-E1E8C4181DEB}"/>
            </c:ext>
          </c:extLst>
        </c:ser>
        <c:dLbls>
          <c:showLegendKey val="0"/>
          <c:showVal val="0"/>
          <c:showCatName val="0"/>
          <c:showSerName val="0"/>
          <c:showPercent val="0"/>
          <c:showBubbleSize val="0"/>
        </c:dLbls>
        <c:gapWidth val="80"/>
        <c:overlap val="100"/>
        <c:axId val="735567248"/>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B9CD-495B-8316-E1E8C4181DEB}"/>
              </c:ext>
            </c:extLst>
          </c:dPt>
          <c:dPt>
            <c:idx val="1"/>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B9CD-495B-8316-E1E8C4181DEB}"/>
              </c:ext>
            </c:extLst>
          </c:dPt>
          <c:dPt>
            <c:idx val="2"/>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B9CD-495B-8316-E1E8C4181DEB}"/>
              </c:ext>
            </c:extLst>
          </c:dPt>
          <c:dPt>
            <c:idx val="3"/>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B9CD-495B-8316-E1E8C4181DEB}"/>
              </c:ext>
            </c:extLst>
          </c:dPt>
          <c:dPt>
            <c:idx val="4"/>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8-B9CD-495B-8316-E1E8C4181DEB}"/>
              </c:ext>
            </c:extLst>
          </c:dPt>
          <c:dPt>
            <c:idx val="5"/>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9-B9CD-495B-8316-E1E8C4181DEB}"/>
              </c:ext>
            </c:extLst>
          </c:dPt>
          <c:dPt>
            <c:idx val="6"/>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A-B9CD-495B-8316-E1E8C4181DEB}"/>
              </c:ext>
            </c:extLst>
          </c:dPt>
          <c:dPt>
            <c:idx val="7"/>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B-B9CD-495B-8316-E1E8C4181DEB}"/>
              </c:ext>
            </c:extLst>
          </c:dPt>
          <c:dPt>
            <c:idx val="8"/>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C-B9CD-495B-8316-E1E8C4181DEB}"/>
              </c:ext>
            </c:extLst>
          </c:dPt>
          <c:val>
            <c:numRef>
              <c:f>Sheet1!$A$2:$I$2</c:f>
              <c:numCache>
                <c:formatCode>General</c:formatCode>
                <c:ptCount val="9"/>
                <c:pt idx="0">
                  <c:v>21.6</c:v>
                </c:pt>
                <c:pt idx="1">
                  <c:v>21.6</c:v>
                </c:pt>
                <c:pt idx="2">
                  <c:v>20.599999999999998</c:v>
                </c:pt>
                <c:pt idx="3">
                  <c:v>19.100000000000001</c:v>
                </c:pt>
                <c:pt idx="4">
                  <c:v>18.5</c:v>
                </c:pt>
                <c:pt idx="5">
                  <c:v>17.8</c:v>
                </c:pt>
                <c:pt idx="6">
                  <c:v>16.5</c:v>
                </c:pt>
                <c:pt idx="7">
                  <c:v>15.1</c:v>
                </c:pt>
                <c:pt idx="8">
                  <c:v>13.5</c:v>
                </c:pt>
              </c:numCache>
            </c:numRef>
          </c:val>
          <c:smooth val="0"/>
          <c:extLst>
            <c:ext xmlns:c16="http://schemas.microsoft.com/office/drawing/2014/chart" uri="{C3380CC4-5D6E-409C-BE32-E72D297353CC}">
              <c16:uniqueId val="{0000000D-B9CD-495B-8316-E1E8C4181DEB}"/>
            </c:ext>
          </c:extLst>
        </c:ser>
        <c:dLbls>
          <c:showLegendKey val="0"/>
          <c:showVal val="0"/>
          <c:showCatName val="0"/>
          <c:showSerName val="0"/>
          <c:showPercent val="0"/>
          <c:showBubbleSize val="0"/>
        </c:dLbls>
        <c:marker val="1"/>
        <c:smooth val="0"/>
        <c:axId val="2"/>
        <c:axId val="3"/>
      </c:lineChart>
      <c:catAx>
        <c:axId val="73556724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fi-FI"/>
          </a:p>
        </c:txPr>
        <c:crossAx val="735567248"/>
        <c:crosses val="min"/>
        <c:crossBetween val="between"/>
        <c:majorUnit val="5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55"/>
          <c:min val="0"/>
        </c:scaling>
        <c:delete val="0"/>
        <c:axPos val="r"/>
        <c:majorGridlines>
          <c:spPr>
            <a:ln>
              <a:noFill/>
            </a:ln>
          </c:spPr>
        </c:majorGridlines>
        <c:numFmt formatCode="General" sourceLinked="1"/>
        <c:majorTickMark val="none"/>
        <c:minorTickMark val="none"/>
        <c:tickLblPos val="none"/>
        <c:spPr>
          <a:ln w="9525" cmpd="sng" algn="ctr">
            <a:solidFill>
              <a:schemeClr val="bg1"/>
            </a:solidFill>
            <a:prstDash val="solid"/>
          </a:ln>
        </c:spPr>
        <c:crossAx val="2"/>
        <c:crosses val="max"/>
        <c:crossBetween val="between"/>
      </c:valAx>
    </c:plotArea>
    <c:plotVisOnly val="0"/>
    <c:dispBlanksAs val="gap"/>
    <c:showDLblsOverMax val="1"/>
  </c:chart>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4038694074969764E-2"/>
          <c:y val="0.10201149425287356"/>
          <c:w val="0.90024183796856105"/>
          <c:h val="0.79597701149425293"/>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5790-426D-B32B-449D01FEAE06}"/>
              </c:ext>
            </c:extLst>
          </c:dPt>
          <c:dPt>
            <c:idx val="4"/>
            <c:invertIfNegative val="0"/>
            <c:bubble3D val="0"/>
            <c:spPr>
              <a:solidFill>
                <a:srgbClr val="DFE5EF"/>
              </a:solidFill>
              <a:ln>
                <a:noFill/>
              </a:ln>
            </c:spPr>
            <c:extLst>
              <c:ext xmlns:c16="http://schemas.microsoft.com/office/drawing/2014/chart" uri="{C3380CC4-5D6E-409C-BE32-E72D297353CC}">
                <c16:uniqueId val="{00000001-5790-426D-B32B-449D01FEAE06}"/>
              </c:ext>
            </c:extLst>
          </c:dPt>
          <c:dPt>
            <c:idx val="8"/>
            <c:invertIfNegative val="0"/>
            <c:bubble3D val="0"/>
            <c:spPr>
              <a:solidFill>
                <a:schemeClr val="accent4"/>
              </a:solidFill>
              <a:ln>
                <a:noFill/>
              </a:ln>
            </c:spPr>
            <c:extLst>
              <c:ext xmlns:c16="http://schemas.microsoft.com/office/drawing/2014/chart" uri="{C3380CC4-5D6E-409C-BE32-E72D297353CC}">
                <c16:uniqueId val="{00000002-5790-426D-B32B-449D01FEAE06}"/>
              </c:ext>
            </c:extLst>
          </c:dPt>
          <c:dLbls>
            <c:dLbl>
              <c:idx val="0"/>
              <c:layout>
                <c:manualLayout>
                  <c:x val="0"/>
                  <c:y val="-0.20545977011494254"/>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790-426D-B32B-449D01FEAE06}"/>
                </c:ext>
              </c:extLst>
            </c:dLbl>
            <c:dLbl>
              <c:idx val="1"/>
              <c:layout>
                <c:manualLayout>
                  <c:x val="0"/>
                  <c:y val="-0.2155172413793103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790-426D-B32B-449D01FEAE06}"/>
                </c:ext>
              </c:extLst>
            </c:dLbl>
            <c:dLbl>
              <c:idx val="2"/>
              <c:layout>
                <c:manualLayout>
                  <c:x val="0"/>
                  <c:y val="-0.1853448275862069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790-426D-B32B-449D01FEAE06}"/>
                </c:ext>
              </c:extLst>
            </c:dLbl>
            <c:dLbl>
              <c:idx val="3"/>
              <c:layout>
                <c:manualLayout>
                  <c:x val="0"/>
                  <c:y val="-0.2047413793103448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790-426D-B32B-449D01FEAE06}"/>
                </c:ext>
              </c:extLst>
            </c:dLbl>
            <c:dLbl>
              <c:idx val="4"/>
              <c:layout>
                <c:manualLayout>
                  <c:x val="0"/>
                  <c:y val="-0.21767241379310345"/>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790-426D-B32B-449D01FEAE06}"/>
                </c:ext>
              </c:extLst>
            </c:dLbl>
            <c:dLbl>
              <c:idx val="5"/>
              <c:layout>
                <c:manualLayout>
                  <c:x val="0"/>
                  <c:y val="-0.2061781609195402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5790-426D-B32B-449D01FEAE06}"/>
                </c:ext>
              </c:extLst>
            </c:dLbl>
            <c:dLbl>
              <c:idx val="6"/>
              <c:layout>
                <c:manualLayout>
                  <c:x val="0"/>
                  <c:y val="-0.2047413793103448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5790-426D-B32B-449D01FEAE06}"/>
                </c:ext>
              </c:extLst>
            </c:dLbl>
            <c:dLbl>
              <c:idx val="7"/>
              <c:layout>
                <c:manualLayout>
                  <c:x val="0"/>
                  <c:y val="-0.2090517241379310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5790-426D-B32B-449D01FEAE06}"/>
                </c:ext>
              </c:extLst>
            </c:dLbl>
            <c:dLbl>
              <c:idx val="8"/>
              <c:layout>
                <c:manualLayout>
                  <c:x val="0"/>
                  <c:y val="-0.22413793103448276"/>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790-426D-B32B-449D01FEAE0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283.8</c:v>
                </c:pt>
                <c:pt idx="1">
                  <c:v>299.8</c:v>
                </c:pt>
                <c:pt idx="2">
                  <c:v>247.7</c:v>
                </c:pt>
                <c:pt idx="3">
                  <c:v>281</c:v>
                </c:pt>
                <c:pt idx="4">
                  <c:v>304.2</c:v>
                </c:pt>
                <c:pt idx="5">
                  <c:v>285.10000000000002</c:v>
                </c:pt>
                <c:pt idx="6">
                  <c:v>281.89999999999998</c:v>
                </c:pt>
                <c:pt idx="7">
                  <c:v>289.3</c:v>
                </c:pt>
                <c:pt idx="8">
                  <c:v>315.89999999999998</c:v>
                </c:pt>
              </c:numCache>
            </c:numRef>
          </c:val>
          <c:extLst>
            <c:ext xmlns:c16="http://schemas.microsoft.com/office/drawing/2014/chart" uri="{C3380CC4-5D6E-409C-BE32-E72D297353CC}">
              <c16:uniqueId val="{00000009-5790-426D-B32B-449D01FEAE06}"/>
            </c:ext>
          </c:extLst>
        </c:ser>
        <c:dLbls>
          <c:showLegendKey val="0"/>
          <c:showVal val="0"/>
          <c:showCatName val="0"/>
          <c:showSerName val="0"/>
          <c:showPercent val="0"/>
          <c:showBubbleSize val="0"/>
        </c:dLbls>
        <c:gapWidth val="80"/>
        <c:overlap val="100"/>
        <c:axId val="653290752"/>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A-5790-426D-B32B-449D01FEAE06}"/>
              </c:ext>
            </c:extLst>
          </c:dPt>
          <c:dPt>
            <c:idx val="1"/>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B-5790-426D-B32B-449D01FEAE06}"/>
              </c:ext>
            </c:extLst>
          </c:dPt>
          <c:dPt>
            <c:idx val="2"/>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C-5790-426D-B32B-449D01FEAE06}"/>
              </c:ext>
            </c:extLst>
          </c:dPt>
          <c:dPt>
            <c:idx val="3"/>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D-5790-426D-B32B-449D01FEAE06}"/>
              </c:ext>
            </c:extLst>
          </c:dPt>
          <c:dPt>
            <c:idx val="4"/>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E-5790-426D-B32B-449D01FEAE06}"/>
              </c:ext>
            </c:extLst>
          </c:dPt>
          <c:dPt>
            <c:idx val="5"/>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F-5790-426D-B32B-449D01FEAE06}"/>
              </c:ext>
            </c:extLst>
          </c:dPt>
          <c:dPt>
            <c:idx val="6"/>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0-5790-426D-B32B-449D01FEAE06}"/>
              </c:ext>
            </c:extLst>
          </c:dPt>
          <c:dPt>
            <c:idx val="7"/>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1-5790-426D-B32B-449D01FEAE06}"/>
              </c:ext>
            </c:extLst>
          </c:dPt>
          <c:dPt>
            <c:idx val="8"/>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2-5790-426D-B32B-449D01FEAE06}"/>
              </c:ext>
            </c:extLst>
          </c:dPt>
          <c:val>
            <c:numRef>
              <c:f>Sheet1!$A$2:$I$2</c:f>
              <c:numCache>
                <c:formatCode>General</c:formatCode>
                <c:ptCount val="9"/>
                <c:pt idx="0">
                  <c:v>10.004582789861457</c:v>
                </c:pt>
                <c:pt idx="1">
                  <c:v>10.445993031358885</c:v>
                </c:pt>
                <c:pt idx="2">
                  <c:v>8.5310831754778711</c:v>
                </c:pt>
                <c:pt idx="3">
                  <c:v>9.7114221531017808</c:v>
                </c:pt>
                <c:pt idx="4">
                  <c:v>10.660592255125282</c:v>
                </c:pt>
                <c:pt idx="5">
                  <c:v>10.132925789024737</c:v>
                </c:pt>
                <c:pt idx="6">
                  <c:v>10.23750726321906</c:v>
                </c:pt>
                <c:pt idx="7">
                  <c:v>10.62782410638845</c:v>
                </c:pt>
                <c:pt idx="8">
                  <c:v>11.609702315325247</c:v>
                </c:pt>
              </c:numCache>
            </c:numRef>
          </c:val>
          <c:smooth val="0"/>
          <c:extLst>
            <c:ext xmlns:c16="http://schemas.microsoft.com/office/drawing/2014/chart" uri="{C3380CC4-5D6E-409C-BE32-E72D297353CC}">
              <c16:uniqueId val="{00000013-5790-426D-B32B-449D01FEAE06}"/>
            </c:ext>
          </c:extLst>
        </c:ser>
        <c:dLbls>
          <c:showLegendKey val="0"/>
          <c:showVal val="0"/>
          <c:showCatName val="0"/>
          <c:showSerName val="0"/>
          <c:showPercent val="0"/>
          <c:showBubbleSize val="0"/>
        </c:dLbls>
        <c:marker val="1"/>
        <c:smooth val="0"/>
        <c:axId val="2"/>
        <c:axId val="3"/>
      </c:lineChart>
      <c:catAx>
        <c:axId val="65329075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fi-FI"/>
          </a:p>
        </c:txPr>
        <c:crossAx val="653290752"/>
        <c:crosses val="min"/>
        <c:crossBetween val="between"/>
        <c:majorUnit val="1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14"/>
          <c:min val="0"/>
        </c:scaling>
        <c:delete val="0"/>
        <c:axPos val="r"/>
        <c:majorGridlines>
          <c:spPr>
            <a:ln>
              <a:noFill/>
            </a:ln>
          </c:spPr>
        </c:majorGridlines>
        <c:numFmt formatCode="General" sourceLinked="1"/>
        <c:majorTickMark val="none"/>
        <c:minorTickMark val="none"/>
        <c:tickLblPos val="none"/>
        <c:spPr>
          <a:ln w="9525" cmpd="sng" algn="ctr">
            <a:solidFill>
              <a:schemeClr val="bg1"/>
            </a:solidFill>
            <a:prstDash val="solid"/>
          </a:ln>
        </c:spPr>
        <c:crossAx val="2"/>
        <c:crosses val="max"/>
        <c:crossBetween val="between"/>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8350910834132309E-3"/>
          <c:y val="0.14240382135608803"/>
          <c:w val="0.91562799616490886"/>
          <c:h val="0.71519235728782393"/>
        </c:manualLayout>
      </c:layout>
      <c:barChart>
        <c:barDir val="bar"/>
        <c:grouping val="percentStacked"/>
        <c:varyColors val="0"/>
        <c:ser>
          <c:idx val="0"/>
          <c:order val="0"/>
          <c:tx>
            <c:strRef>
              <c:f>Sheet1!$B$1</c:f>
              <c:strCache>
                <c:ptCount val="1"/>
                <c:pt idx="0">
                  <c:v>Sales</c:v>
                </c:pt>
              </c:strCache>
            </c:strRef>
          </c:tx>
          <c:spPr>
            <a:solidFill>
              <a:srgbClr val="96BEF0"/>
            </a:solidFill>
          </c:spPr>
          <c:invertIfNegative val="0"/>
          <c:dPt>
            <c:idx val="0"/>
            <c:invertIfNegative val="0"/>
            <c:bubble3D val="0"/>
            <c:extLst>
              <c:ext xmlns:c16="http://schemas.microsoft.com/office/drawing/2014/chart" uri="{C3380CC4-5D6E-409C-BE32-E72D297353CC}">
                <c16:uniqueId val="{00000000-26EC-4499-941D-61B05CE2390B}"/>
              </c:ext>
            </c:extLst>
          </c:dPt>
          <c:dPt>
            <c:idx val="1"/>
            <c:invertIfNegative val="0"/>
            <c:bubble3D val="0"/>
            <c:extLst>
              <c:ext xmlns:c16="http://schemas.microsoft.com/office/drawing/2014/chart" uri="{C3380CC4-5D6E-409C-BE32-E72D297353CC}">
                <c16:uniqueId val="{00000001-26EC-4499-941D-61B05CE2390B}"/>
              </c:ext>
            </c:extLst>
          </c:dPt>
          <c:dPt>
            <c:idx val="2"/>
            <c:invertIfNegative val="0"/>
            <c:bubble3D val="0"/>
            <c:extLst>
              <c:ext xmlns:c16="http://schemas.microsoft.com/office/drawing/2014/chart" uri="{C3380CC4-5D6E-409C-BE32-E72D297353CC}">
                <c16:uniqueId val="{00000002-26EC-4499-941D-61B05CE2390B}"/>
              </c:ext>
            </c:extLst>
          </c:dPt>
          <c:cat>
            <c:strRef>
              <c:f>Sheet1!$A$2</c:f>
              <c:strCache>
                <c:ptCount val="1"/>
                <c:pt idx="0">
                  <c:v>1st Qtr</c:v>
                </c:pt>
              </c:strCache>
            </c:strRef>
          </c:cat>
          <c:val>
            <c:numRef>
              <c:f>Sheet1!$B$2</c:f>
              <c:numCache>
                <c:formatCode>General</c:formatCode>
                <c:ptCount val="1"/>
                <c:pt idx="0">
                  <c:v>58</c:v>
                </c:pt>
              </c:numCache>
            </c:numRef>
          </c:val>
          <c:extLst>
            <c:ext xmlns:c16="http://schemas.microsoft.com/office/drawing/2014/chart" uri="{C3380CC4-5D6E-409C-BE32-E72D297353CC}">
              <c16:uniqueId val="{00000003-26EC-4499-941D-61B05CE2390B}"/>
            </c:ext>
          </c:extLst>
        </c:ser>
        <c:ser>
          <c:idx val="1"/>
          <c:order val="1"/>
          <c:tx>
            <c:strRef>
              <c:f>Sheet1!$C$1</c:f>
              <c:strCache>
                <c:ptCount val="1"/>
                <c:pt idx="0">
                  <c:v>Column1</c:v>
                </c:pt>
              </c:strCache>
            </c:strRef>
          </c:tx>
          <c:spPr>
            <a:solidFill>
              <a:srgbClr val="7F7F7F"/>
            </a:solidFill>
          </c:spPr>
          <c:invertIfNegative val="0"/>
          <c:dPt>
            <c:idx val="0"/>
            <c:invertIfNegative val="0"/>
            <c:bubble3D val="0"/>
            <c:extLst>
              <c:ext xmlns:c16="http://schemas.microsoft.com/office/drawing/2014/chart" uri="{C3380CC4-5D6E-409C-BE32-E72D297353CC}">
                <c16:uniqueId val="{00000004-26EC-4499-941D-61B05CE2390B}"/>
              </c:ext>
            </c:extLst>
          </c:dPt>
          <c:cat>
            <c:strRef>
              <c:f>Sheet1!$A$2</c:f>
              <c:strCache>
                <c:ptCount val="1"/>
                <c:pt idx="0">
                  <c:v>1st Qtr</c:v>
                </c:pt>
              </c:strCache>
            </c:strRef>
          </c:cat>
          <c:val>
            <c:numRef>
              <c:f>Sheet1!$C$2</c:f>
              <c:numCache>
                <c:formatCode>General</c:formatCode>
                <c:ptCount val="1"/>
                <c:pt idx="0">
                  <c:v>41</c:v>
                </c:pt>
              </c:numCache>
            </c:numRef>
          </c:val>
          <c:extLst>
            <c:ext xmlns:c16="http://schemas.microsoft.com/office/drawing/2014/chart" uri="{C3380CC4-5D6E-409C-BE32-E72D297353CC}">
              <c16:uniqueId val="{00000005-26EC-4499-941D-61B05CE2390B}"/>
            </c:ext>
          </c:extLst>
        </c:ser>
        <c:ser>
          <c:idx val="2"/>
          <c:order val="2"/>
          <c:tx>
            <c:strRef>
              <c:f>Sheet1!$D$1</c:f>
              <c:strCache>
                <c:ptCount val="1"/>
                <c:pt idx="0">
                  <c:v>Column2</c:v>
                </c:pt>
              </c:strCache>
            </c:strRef>
          </c:tx>
          <c:spPr>
            <a:solidFill>
              <a:srgbClr val="BED7D7"/>
            </a:solidFill>
          </c:spPr>
          <c:invertIfNegative val="0"/>
          <c:dPt>
            <c:idx val="0"/>
            <c:invertIfNegative val="0"/>
            <c:bubble3D val="0"/>
            <c:extLst>
              <c:ext xmlns:c16="http://schemas.microsoft.com/office/drawing/2014/chart" uri="{C3380CC4-5D6E-409C-BE32-E72D297353CC}">
                <c16:uniqueId val="{00000006-26EC-4499-941D-61B05CE2390B}"/>
              </c:ext>
            </c:extLst>
          </c:dPt>
          <c:cat>
            <c:strRef>
              <c:f>Sheet1!$A$2</c:f>
              <c:strCache>
                <c:ptCount val="1"/>
                <c:pt idx="0">
                  <c:v>1st Qtr</c:v>
                </c:pt>
              </c:strCache>
            </c:strRef>
          </c:cat>
          <c:val>
            <c:numRef>
              <c:f>Sheet1!$D$2</c:f>
              <c:numCache>
                <c:formatCode>General</c:formatCode>
                <c:ptCount val="1"/>
                <c:pt idx="0">
                  <c:v>1</c:v>
                </c:pt>
              </c:numCache>
            </c:numRef>
          </c:val>
          <c:extLst>
            <c:ext xmlns:c16="http://schemas.microsoft.com/office/drawing/2014/chart" uri="{C3380CC4-5D6E-409C-BE32-E72D297353CC}">
              <c16:uniqueId val="{00000007-26EC-4499-941D-61B05CE2390B}"/>
            </c:ext>
          </c:extLst>
        </c:ser>
        <c:dLbls>
          <c:showLegendKey val="0"/>
          <c:showVal val="0"/>
          <c:showCatName val="0"/>
          <c:showSerName val="0"/>
          <c:showPercent val="0"/>
          <c:showBubbleSize val="0"/>
        </c:dLbls>
        <c:gapWidth val="200"/>
        <c:overlap val="-20"/>
        <c:axId val="725673600"/>
        <c:axId val="725673208"/>
      </c:barChart>
      <c:valAx>
        <c:axId val="725673208"/>
        <c:scaling>
          <c:orientation val="minMax"/>
        </c:scaling>
        <c:delete val="1"/>
        <c:axPos val="b"/>
        <c:numFmt formatCode="0%" sourceLinked="1"/>
        <c:majorTickMark val="out"/>
        <c:minorTickMark val="none"/>
        <c:tickLblPos val="nextTo"/>
        <c:crossAx val="725673600"/>
        <c:crosses val="autoZero"/>
        <c:crossBetween val="between"/>
      </c:valAx>
      <c:catAx>
        <c:axId val="725673600"/>
        <c:scaling>
          <c:orientation val="minMax"/>
        </c:scaling>
        <c:delete val="1"/>
        <c:axPos val="l"/>
        <c:numFmt formatCode="General" sourceLinked="0"/>
        <c:majorTickMark val="out"/>
        <c:minorTickMark val="none"/>
        <c:tickLblPos val="nextTo"/>
        <c:crossAx val="725673208"/>
        <c:crosses val="autoZero"/>
        <c:auto val="1"/>
        <c:lblAlgn val="ctr"/>
        <c:lblOffset val="100"/>
        <c:noMultiLvlLbl val="0"/>
      </c:catAx>
    </c:plotArea>
    <c:plotVisOnly val="1"/>
    <c:dispBlanksAs val="gap"/>
    <c:showDLblsOverMax val="0"/>
  </c:chart>
  <c:txPr>
    <a:bodyPr/>
    <a:lstStyle/>
    <a:p>
      <a:pPr>
        <a:defRPr sz="1800"/>
      </a:pPr>
      <a:endParaRPr lang="en-U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4038694074969764E-2"/>
          <c:y val="0.10201149425287356"/>
          <c:w val="0.90024183796856105"/>
          <c:h val="0.79597701149425293"/>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rgbClr val="DFE5EF"/>
              </a:solidFill>
              <a:ln>
                <a:noFill/>
              </a:ln>
            </c:spPr>
            <c:extLst>
              <c:ext xmlns:c16="http://schemas.microsoft.com/office/drawing/2014/chart" uri="{C3380CC4-5D6E-409C-BE32-E72D297353CC}">
                <c16:uniqueId val="{00000000-5F85-4593-B6C8-3E73A724A9FC}"/>
              </c:ext>
            </c:extLst>
          </c:dPt>
          <c:dPt>
            <c:idx val="4"/>
            <c:invertIfNegative val="0"/>
            <c:bubble3D val="0"/>
            <c:spPr>
              <a:solidFill>
                <a:srgbClr val="DFE5EF"/>
              </a:solidFill>
              <a:ln>
                <a:noFill/>
              </a:ln>
            </c:spPr>
            <c:extLst>
              <c:ext xmlns:c16="http://schemas.microsoft.com/office/drawing/2014/chart" uri="{C3380CC4-5D6E-409C-BE32-E72D297353CC}">
                <c16:uniqueId val="{00000001-5F85-4593-B6C8-3E73A724A9FC}"/>
              </c:ext>
            </c:extLst>
          </c:dPt>
          <c:dPt>
            <c:idx val="8"/>
            <c:invertIfNegative val="0"/>
            <c:bubble3D val="0"/>
            <c:spPr>
              <a:solidFill>
                <a:schemeClr val="accent4"/>
              </a:solidFill>
              <a:ln>
                <a:noFill/>
              </a:ln>
            </c:spPr>
            <c:extLst>
              <c:ext xmlns:c16="http://schemas.microsoft.com/office/drawing/2014/chart" uri="{C3380CC4-5D6E-409C-BE32-E72D297353CC}">
                <c16:uniqueId val="{00000002-5F85-4593-B6C8-3E73A724A9FC}"/>
              </c:ext>
            </c:extLst>
          </c:dPt>
          <c:dLbls>
            <c:dLbl>
              <c:idx val="0"/>
              <c:layout>
                <c:manualLayout>
                  <c:x val="0"/>
                  <c:y val="-0.10632183908045977"/>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F85-4593-B6C8-3E73A724A9FC}"/>
                </c:ext>
              </c:extLst>
            </c:dLbl>
            <c:dLbl>
              <c:idx val="1"/>
              <c:layout>
                <c:manualLayout>
                  <c:x val="0"/>
                  <c:y val="-0.1084770114942528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F85-4593-B6C8-3E73A724A9FC}"/>
                </c:ext>
              </c:extLst>
            </c:dLbl>
            <c:dLbl>
              <c:idx val="2"/>
              <c:layout>
                <c:manualLayout>
                  <c:x val="0"/>
                  <c:y val="-0.1386494252873563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F85-4593-B6C8-3E73A724A9FC}"/>
                </c:ext>
              </c:extLst>
            </c:dLbl>
            <c:dLbl>
              <c:idx val="3"/>
              <c:layout>
                <c:manualLayout>
                  <c:x val="0"/>
                  <c:y val="-7.5431034482758619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F85-4593-B6C8-3E73A724A9FC}"/>
                </c:ext>
              </c:extLst>
            </c:dLbl>
            <c:dLbl>
              <c:idx val="4"/>
              <c:layout>
                <c:manualLayout>
                  <c:x val="0"/>
                  <c:y val="-8.1178160919540235E-2"/>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F85-4593-B6C8-3E73A724A9FC}"/>
                </c:ext>
              </c:extLst>
            </c:dLbl>
            <c:dLbl>
              <c:idx val="5"/>
              <c:layout>
                <c:manualLayout>
                  <c:x val="0"/>
                  <c:y val="-0.119252873563218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5F85-4593-B6C8-3E73A724A9FC}"/>
                </c:ext>
              </c:extLst>
            </c:dLbl>
            <c:dLbl>
              <c:idx val="6"/>
              <c:layout>
                <c:manualLayout>
                  <c:x val="0"/>
                  <c:y val="-0.1163793103448275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5F85-4593-B6C8-3E73A724A9FC}"/>
                </c:ext>
              </c:extLst>
            </c:dLbl>
            <c:dLbl>
              <c:idx val="7"/>
              <c:layout>
                <c:manualLayout>
                  <c:x val="0"/>
                  <c:y val="-9.6264367816091947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5F85-4593-B6C8-3E73A724A9FC}"/>
                </c:ext>
              </c:extLst>
            </c:dLbl>
            <c:dLbl>
              <c:idx val="8"/>
              <c:layout>
                <c:manualLayout>
                  <c:x val="0"/>
                  <c:y val="-7.830459770114942E-2"/>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F85-4593-B6C8-3E73A724A9F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Sheet1!$A$1:$I$1</c:f>
              <c:numCache>
                <c:formatCode>General</c:formatCode>
                <c:ptCount val="9"/>
                <c:pt idx="0">
                  <c:v>109.4</c:v>
                </c:pt>
                <c:pt idx="1">
                  <c:v>112.2</c:v>
                </c:pt>
                <c:pt idx="2">
                  <c:v>165.4</c:v>
                </c:pt>
                <c:pt idx="3">
                  <c:v>55</c:v>
                </c:pt>
                <c:pt idx="4">
                  <c:v>63.8</c:v>
                </c:pt>
                <c:pt idx="5">
                  <c:v>132.19999999999999</c:v>
                </c:pt>
                <c:pt idx="6">
                  <c:v>127.2</c:v>
                </c:pt>
                <c:pt idx="7">
                  <c:v>91.7</c:v>
                </c:pt>
                <c:pt idx="8">
                  <c:v>59.2</c:v>
                </c:pt>
              </c:numCache>
            </c:numRef>
          </c:val>
          <c:extLst>
            <c:ext xmlns:c16="http://schemas.microsoft.com/office/drawing/2014/chart" uri="{C3380CC4-5D6E-409C-BE32-E72D297353CC}">
              <c16:uniqueId val="{00000009-5F85-4593-B6C8-3E73A724A9FC}"/>
            </c:ext>
          </c:extLst>
        </c:ser>
        <c:dLbls>
          <c:showLegendKey val="0"/>
          <c:showVal val="0"/>
          <c:showCatName val="0"/>
          <c:showSerName val="0"/>
          <c:showPercent val="0"/>
          <c:showBubbleSize val="0"/>
        </c:dLbls>
        <c:gapWidth val="80"/>
        <c:overlap val="100"/>
        <c:axId val="481553792"/>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A-5F85-4593-B6C8-3E73A724A9FC}"/>
              </c:ext>
            </c:extLst>
          </c:dPt>
          <c:dPt>
            <c:idx val="1"/>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B-5F85-4593-B6C8-3E73A724A9FC}"/>
              </c:ext>
            </c:extLst>
          </c:dPt>
          <c:dPt>
            <c:idx val="2"/>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C-5F85-4593-B6C8-3E73A724A9FC}"/>
              </c:ext>
            </c:extLst>
          </c:dPt>
          <c:dPt>
            <c:idx val="3"/>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D-5F85-4593-B6C8-3E73A724A9FC}"/>
              </c:ext>
            </c:extLst>
          </c:dPt>
          <c:dPt>
            <c:idx val="4"/>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E-5F85-4593-B6C8-3E73A724A9FC}"/>
              </c:ext>
            </c:extLst>
          </c:dPt>
          <c:dPt>
            <c:idx val="5"/>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F-5F85-4593-B6C8-3E73A724A9FC}"/>
              </c:ext>
            </c:extLst>
          </c:dPt>
          <c:dPt>
            <c:idx val="6"/>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0-5F85-4593-B6C8-3E73A724A9FC}"/>
              </c:ext>
            </c:extLst>
          </c:dPt>
          <c:dPt>
            <c:idx val="7"/>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1-5F85-4593-B6C8-3E73A724A9FC}"/>
              </c:ext>
            </c:extLst>
          </c:dPt>
          <c:dPt>
            <c:idx val="8"/>
            <c:marker>
              <c:symbol val="circle"/>
              <c:size val="5"/>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12-5F85-4593-B6C8-3E73A724A9FC}"/>
              </c:ext>
            </c:extLst>
          </c:dPt>
          <c:dLbls>
            <c:dLbl>
              <c:idx val="0"/>
              <c:layout>
                <c:manualLayout>
                  <c:x val="0"/>
                  <c:y val="-7.3275862068965511E-2"/>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5F85-4593-B6C8-3E73A724A9FC}"/>
                </c:ext>
              </c:extLst>
            </c:dLbl>
            <c:dLbl>
              <c:idx val="1"/>
              <c:layout>
                <c:manualLayout>
                  <c:x val="0"/>
                  <c:y val="-7.327586206896551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5F85-4593-B6C8-3E73A724A9FC}"/>
                </c:ext>
              </c:extLst>
            </c:dLbl>
            <c:dLbl>
              <c:idx val="2"/>
              <c:layout>
                <c:manualLayout>
                  <c:x val="0"/>
                  <c:y val="-7.327586206896551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5F85-4593-B6C8-3E73A724A9FC}"/>
                </c:ext>
              </c:extLst>
            </c:dLbl>
            <c:dLbl>
              <c:idx val="3"/>
              <c:layout>
                <c:manualLayout>
                  <c:x val="0"/>
                  <c:y val="-7.327586206896551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5F85-4593-B6C8-3E73A724A9FC}"/>
                </c:ext>
              </c:extLst>
            </c:dLbl>
            <c:dLbl>
              <c:idx val="4"/>
              <c:layout>
                <c:manualLayout>
                  <c:x val="0"/>
                  <c:y val="-7.3275862068965511E-2"/>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5F85-4593-B6C8-3E73A724A9FC}"/>
                </c:ext>
              </c:extLst>
            </c:dLbl>
            <c:dLbl>
              <c:idx val="5"/>
              <c:layout>
                <c:manualLayout>
                  <c:x val="0"/>
                  <c:y val="-7.327586206896551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5F85-4593-B6C8-3E73A724A9FC}"/>
                </c:ext>
              </c:extLst>
            </c:dLbl>
            <c:dLbl>
              <c:idx val="6"/>
              <c:layout>
                <c:manualLayout>
                  <c:x val="0"/>
                  <c:y val="-7.327586206896551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5F85-4593-B6C8-3E73A724A9FC}"/>
                </c:ext>
              </c:extLst>
            </c:dLbl>
            <c:dLbl>
              <c:idx val="7"/>
              <c:layout>
                <c:manualLayout>
                  <c:x val="0"/>
                  <c:y val="-7.327586206896551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5F85-4593-B6C8-3E73A724A9FC}"/>
                </c:ext>
              </c:extLst>
            </c:dLbl>
            <c:dLbl>
              <c:idx val="8"/>
              <c:layout>
                <c:manualLayout>
                  <c:x val="0"/>
                  <c:y val="-7.3275862068965511E-2"/>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5F85-4593-B6C8-3E73A724A9F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Sheet1!$A$2:$I$2</c:f>
              <c:numCache>
                <c:formatCode>General</c:formatCode>
                <c:ptCount val="9"/>
                <c:pt idx="0">
                  <c:v>513.5</c:v>
                </c:pt>
                <c:pt idx="1">
                  <c:v>452.59999999999997</c:v>
                </c:pt>
                <c:pt idx="2">
                  <c:v>484.6</c:v>
                </c:pt>
                <c:pt idx="3">
                  <c:v>442</c:v>
                </c:pt>
                <c:pt idx="4">
                  <c:v>396.40000000000003</c:v>
                </c:pt>
                <c:pt idx="5">
                  <c:v>416.4</c:v>
                </c:pt>
                <c:pt idx="6">
                  <c:v>378.2</c:v>
                </c:pt>
                <c:pt idx="7">
                  <c:v>414.9</c:v>
                </c:pt>
                <c:pt idx="8">
                  <c:v>410.29999999999995</c:v>
                </c:pt>
              </c:numCache>
            </c:numRef>
          </c:val>
          <c:smooth val="0"/>
          <c:extLst>
            <c:ext xmlns:c16="http://schemas.microsoft.com/office/drawing/2014/chart" uri="{C3380CC4-5D6E-409C-BE32-E72D297353CC}">
              <c16:uniqueId val="{00000013-5F85-4593-B6C8-3E73A724A9FC}"/>
            </c:ext>
          </c:extLst>
        </c:ser>
        <c:dLbls>
          <c:showLegendKey val="0"/>
          <c:showVal val="0"/>
          <c:showCatName val="0"/>
          <c:showSerName val="0"/>
          <c:showPercent val="0"/>
          <c:showBubbleSize val="0"/>
        </c:dLbls>
        <c:marker val="1"/>
        <c:smooth val="0"/>
        <c:axId val="481553792"/>
        <c:axId val="1"/>
      </c:lineChart>
      <c:catAx>
        <c:axId val="48155379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fi-FI"/>
          </a:p>
        </c:txPr>
        <c:crossAx val="481553792"/>
        <c:crosses val="min"/>
        <c:crossBetween val="between"/>
        <c:majorUnit val="100"/>
      </c:valAx>
    </c:plotArea>
    <c:plotVisOnly val="0"/>
    <c:dispBlanksAs val="gap"/>
    <c:showDLblsOverMax val="1"/>
  </c:chart>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402095711190465"/>
          <c:y val="3.5565734439669663E-2"/>
          <c:w val="0.55027124965084062"/>
          <c:h val="0.85209837884637207"/>
        </c:manualLayout>
      </c:layout>
      <c:barChart>
        <c:barDir val="col"/>
        <c:grouping val="percentStacked"/>
        <c:varyColors val="0"/>
        <c:ser>
          <c:idx val="0"/>
          <c:order val="0"/>
          <c:tx>
            <c:strRef>
              <c:f>Sheet1!$B$1</c:f>
              <c:strCache>
                <c:ptCount val="1"/>
                <c:pt idx="0">
                  <c:v>Sales</c:v>
                </c:pt>
              </c:strCache>
            </c:strRef>
          </c:tx>
          <c:spPr>
            <a:solidFill>
              <a:schemeClr val="tx2"/>
            </a:solidFill>
          </c:spPr>
          <c:invertIfNegative val="0"/>
          <c:dPt>
            <c:idx val="0"/>
            <c:invertIfNegative val="0"/>
            <c:bubble3D val="0"/>
            <c:extLst>
              <c:ext xmlns:c16="http://schemas.microsoft.com/office/drawing/2014/chart" uri="{C3380CC4-5D6E-409C-BE32-E72D297353CC}">
                <c16:uniqueId val="{00000000-C0B1-45A0-B641-7BB8D471DD96}"/>
              </c:ext>
            </c:extLst>
          </c:dPt>
          <c:dPt>
            <c:idx val="1"/>
            <c:invertIfNegative val="0"/>
            <c:bubble3D val="0"/>
            <c:extLst>
              <c:ext xmlns:c16="http://schemas.microsoft.com/office/drawing/2014/chart" uri="{C3380CC4-5D6E-409C-BE32-E72D297353CC}">
                <c16:uniqueId val="{00000001-C0B1-45A0-B641-7BB8D471DD96}"/>
              </c:ext>
            </c:extLst>
          </c:dPt>
          <c:dPt>
            <c:idx val="2"/>
            <c:invertIfNegative val="0"/>
            <c:bubble3D val="0"/>
            <c:extLst>
              <c:ext xmlns:c16="http://schemas.microsoft.com/office/drawing/2014/chart" uri="{C3380CC4-5D6E-409C-BE32-E72D297353CC}">
                <c16:uniqueId val="{00000002-C0B1-45A0-B641-7BB8D471DD96}"/>
              </c:ext>
            </c:extLst>
          </c:dPt>
          <c:dPt>
            <c:idx val="3"/>
            <c:invertIfNegative val="0"/>
            <c:bubble3D val="0"/>
            <c:extLst>
              <c:ext xmlns:c16="http://schemas.microsoft.com/office/drawing/2014/chart" uri="{C3380CC4-5D6E-409C-BE32-E72D297353CC}">
                <c16:uniqueId val="{00000003-C0B1-45A0-B641-7BB8D471DD96}"/>
              </c:ext>
            </c:extLst>
          </c:dPt>
          <c:dPt>
            <c:idx val="4"/>
            <c:invertIfNegative val="0"/>
            <c:bubble3D val="0"/>
            <c:extLst>
              <c:ext xmlns:c16="http://schemas.microsoft.com/office/drawing/2014/chart" uri="{C3380CC4-5D6E-409C-BE32-E72D297353CC}">
                <c16:uniqueId val="{00000004-C0B1-45A0-B641-7BB8D471DD96}"/>
              </c:ext>
            </c:extLst>
          </c:dPt>
          <c:cat>
            <c:strRef>
              <c:f>Sheet1!$A$2:$A$3</c:f>
              <c:strCache>
                <c:ptCount val="1"/>
                <c:pt idx="0">
                  <c:v>1st Qtr</c:v>
                </c:pt>
              </c:strCache>
            </c:strRef>
          </c:cat>
          <c:val>
            <c:numRef>
              <c:f>Sheet1!$B$2:$B$3</c:f>
              <c:numCache>
                <c:formatCode>General</c:formatCode>
                <c:ptCount val="2"/>
                <c:pt idx="0">
                  <c:v>69</c:v>
                </c:pt>
              </c:numCache>
            </c:numRef>
          </c:val>
          <c:extLst>
            <c:ext xmlns:c16="http://schemas.microsoft.com/office/drawing/2014/chart" uri="{C3380CC4-5D6E-409C-BE32-E72D297353CC}">
              <c16:uniqueId val="{00000005-C0B1-45A0-B641-7BB8D471DD96}"/>
            </c:ext>
          </c:extLst>
        </c:ser>
        <c:ser>
          <c:idx val="1"/>
          <c:order val="1"/>
          <c:tx>
            <c:strRef>
              <c:f>Sheet1!$C$1</c:f>
              <c:strCache>
                <c:ptCount val="1"/>
                <c:pt idx="0">
                  <c:v>Column1</c:v>
                </c:pt>
              </c:strCache>
            </c:strRef>
          </c:tx>
          <c:spPr>
            <a:solidFill>
              <a:schemeClr val="accent5"/>
            </a:solidFill>
          </c:spPr>
          <c:invertIfNegative val="0"/>
          <c:cat>
            <c:strRef>
              <c:f>Sheet1!$A$2:$A$3</c:f>
              <c:strCache>
                <c:ptCount val="1"/>
                <c:pt idx="0">
                  <c:v>1st Qtr</c:v>
                </c:pt>
              </c:strCache>
            </c:strRef>
          </c:cat>
          <c:val>
            <c:numRef>
              <c:f>Sheet1!$C$2:$C$3</c:f>
              <c:numCache>
                <c:formatCode>General</c:formatCode>
                <c:ptCount val="2"/>
                <c:pt idx="0">
                  <c:v>11</c:v>
                </c:pt>
              </c:numCache>
            </c:numRef>
          </c:val>
          <c:extLst>
            <c:ext xmlns:c16="http://schemas.microsoft.com/office/drawing/2014/chart" uri="{C3380CC4-5D6E-409C-BE32-E72D297353CC}">
              <c16:uniqueId val="{00000006-C0B1-45A0-B641-7BB8D471DD96}"/>
            </c:ext>
          </c:extLst>
        </c:ser>
        <c:ser>
          <c:idx val="2"/>
          <c:order val="2"/>
          <c:tx>
            <c:strRef>
              <c:f>Sheet1!$D$1</c:f>
              <c:strCache>
                <c:ptCount val="1"/>
                <c:pt idx="0">
                  <c:v>Column2</c:v>
                </c:pt>
              </c:strCache>
            </c:strRef>
          </c:tx>
          <c:spPr>
            <a:solidFill>
              <a:schemeClr val="accent3"/>
            </a:solidFill>
          </c:spPr>
          <c:invertIfNegative val="0"/>
          <c:cat>
            <c:strRef>
              <c:f>Sheet1!$A$2:$A$3</c:f>
              <c:strCache>
                <c:ptCount val="1"/>
                <c:pt idx="0">
                  <c:v>1st Qtr</c:v>
                </c:pt>
              </c:strCache>
            </c:strRef>
          </c:cat>
          <c:val>
            <c:numRef>
              <c:f>Sheet1!$D$2:$D$3</c:f>
              <c:numCache>
                <c:formatCode>General</c:formatCode>
                <c:ptCount val="2"/>
                <c:pt idx="0">
                  <c:v>20</c:v>
                </c:pt>
              </c:numCache>
            </c:numRef>
          </c:val>
          <c:extLst>
            <c:ext xmlns:c16="http://schemas.microsoft.com/office/drawing/2014/chart" uri="{C3380CC4-5D6E-409C-BE32-E72D297353CC}">
              <c16:uniqueId val="{00000007-C0B1-45A0-B641-7BB8D471DD96}"/>
            </c:ext>
          </c:extLst>
        </c:ser>
        <c:dLbls>
          <c:showLegendKey val="0"/>
          <c:showVal val="0"/>
          <c:showCatName val="0"/>
          <c:showSerName val="0"/>
          <c:showPercent val="0"/>
          <c:showBubbleSize val="0"/>
        </c:dLbls>
        <c:gapWidth val="300"/>
        <c:axId val="688937744"/>
        <c:axId val="688938136"/>
      </c:barChart>
      <c:catAx>
        <c:axId val="688937744"/>
        <c:scaling>
          <c:orientation val="minMax"/>
        </c:scaling>
        <c:delete val="1"/>
        <c:axPos val="b"/>
        <c:numFmt formatCode="General" sourceLinked="0"/>
        <c:majorTickMark val="out"/>
        <c:minorTickMark val="none"/>
        <c:tickLblPos val="nextTo"/>
        <c:crossAx val="688938136"/>
        <c:crosses val="autoZero"/>
        <c:auto val="1"/>
        <c:lblAlgn val="ctr"/>
        <c:lblOffset val="100"/>
        <c:noMultiLvlLbl val="0"/>
      </c:catAx>
      <c:valAx>
        <c:axId val="688938136"/>
        <c:scaling>
          <c:orientation val="minMax"/>
        </c:scaling>
        <c:delete val="1"/>
        <c:axPos val="l"/>
        <c:numFmt formatCode="0%" sourceLinked="1"/>
        <c:majorTickMark val="out"/>
        <c:minorTickMark val="none"/>
        <c:tickLblPos val="nextTo"/>
        <c:crossAx val="688937744"/>
        <c:crosses val="autoZero"/>
        <c:crossBetween val="between"/>
      </c:valAx>
    </c:plotArea>
    <c:plotVisOnly val="1"/>
    <c:dispBlanksAs val="gap"/>
    <c:showDLblsOverMax val="0"/>
  </c:chart>
  <c:spPr>
    <a:noFill/>
    <a:ln w="9525">
      <a:noFill/>
    </a:ln>
  </c:spPr>
  <c:txPr>
    <a:bodyPr/>
    <a:lstStyle/>
    <a:p>
      <a:pPr>
        <a:defRPr sz="1800"/>
      </a:pPr>
      <a:endParaRPr lang="fi-FI"/>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418802515457379"/>
          <c:y val="0.33345551080859109"/>
          <c:w val="0.65162334573950054"/>
          <c:h val="0.55503735158330425"/>
        </c:manualLayout>
      </c:layout>
      <c:doughnutChart>
        <c:varyColors val="1"/>
        <c:ser>
          <c:idx val="0"/>
          <c:order val="0"/>
          <c:tx>
            <c:strRef>
              <c:f>Sheet1!$B$1</c:f>
              <c:strCache>
                <c:ptCount val="1"/>
                <c:pt idx="0">
                  <c:v>Sales</c:v>
                </c:pt>
              </c:strCache>
            </c:strRef>
          </c:tx>
          <c:spPr>
            <a:solidFill>
              <a:schemeClr val="tx2"/>
            </a:solidFill>
            <a:ln w="6350">
              <a:solidFill>
                <a:schemeClr val="bg1"/>
              </a:solidFill>
            </a:ln>
          </c:spPr>
          <c:dPt>
            <c:idx val="0"/>
            <c:bubble3D val="0"/>
            <c:extLst>
              <c:ext xmlns:c16="http://schemas.microsoft.com/office/drawing/2014/chart" uri="{C3380CC4-5D6E-409C-BE32-E72D297353CC}">
                <c16:uniqueId val="{00000000-9C36-4325-8C8F-6FF6AC8B6B93}"/>
              </c:ext>
            </c:extLst>
          </c:dPt>
          <c:dPt>
            <c:idx val="1"/>
            <c:bubble3D val="0"/>
            <c:spPr>
              <a:solidFill>
                <a:schemeClr val="accent1"/>
              </a:solidFill>
              <a:ln w="6350">
                <a:solidFill>
                  <a:schemeClr val="bg1"/>
                </a:solidFill>
              </a:ln>
            </c:spPr>
            <c:extLst>
              <c:ext xmlns:c16="http://schemas.microsoft.com/office/drawing/2014/chart" uri="{C3380CC4-5D6E-409C-BE32-E72D297353CC}">
                <c16:uniqueId val="{00000002-9C36-4325-8C8F-6FF6AC8B6B93}"/>
              </c:ext>
            </c:extLst>
          </c:dPt>
          <c:cat>
            <c:strRef>
              <c:f>Sheet1!$A$2:$A$4</c:f>
              <c:strCache>
                <c:ptCount val="2"/>
                <c:pt idx="0">
                  <c:v>1st Qtr</c:v>
                </c:pt>
                <c:pt idx="1">
                  <c:v>2nd Qtr</c:v>
                </c:pt>
              </c:strCache>
            </c:strRef>
          </c:cat>
          <c:val>
            <c:numRef>
              <c:f>Sheet1!$B$2:$B$4</c:f>
              <c:numCache>
                <c:formatCode>0%</c:formatCode>
                <c:ptCount val="3"/>
                <c:pt idx="0">
                  <c:v>0.33</c:v>
                </c:pt>
                <c:pt idx="1">
                  <c:v>0.67</c:v>
                </c:pt>
              </c:numCache>
            </c:numRef>
          </c:val>
          <c:extLst>
            <c:ext xmlns:c16="http://schemas.microsoft.com/office/drawing/2014/chart" uri="{C3380CC4-5D6E-409C-BE32-E72D297353CC}">
              <c16:uniqueId val="{00000003-9C36-4325-8C8F-6FF6AC8B6B93}"/>
            </c:ext>
          </c:extLst>
        </c:ser>
        <c:dLbls>
          <c:showLegendKey val="0"/>
          <c:showVal val="0"/>
          <c:showCatName val="0"/>
          <c:showSerName val="0"/>
          <c:showPercent val="0"/>
          <c:showBubbleSize val="0"/>
          <c:showLeaderLines val="1"/>
        </c:dLbls>
        <c:firstSliceAng val="0"/>
        <c:holeSize val="85"/>
      </c:doughnutChart>
    </c:plotArea>
    <c:plotVisOnly val="1"/>
    <c:dispBlanksAs val="gap"/>
    <c:showDLblsOverMax val="0"/>
  </c:chart>
  <c:spPr>
    <a:noFill/>
  </c:spPr>
  <c:txPr>
    <a:bodyPr/>
    <a:lstStyle/>
    <a:p>
      <a:pPr>
        <a:defRPr sz="1800"/>
      </a:pPr>
      <a:endParaRPr lang="fi-FI"/>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3462279433921"/>
          <c:y val="8.7093961028005998E-2"/>
          <c:w val="0.56609181205290504"/>
          <c:h val="0.72630647584146302"/>
        </c:manualLayout>
      </c:layout>
      <c:doughnutChart>
        <c:varyColors val="1"/>
        <c:ser>
          <c:idx val="0"/>
          <c:order val="0"/>
          <c:tx>
            <c:strRef>
              <c:f>Sheet1!$B$1</c:f>
              <c:strCache>
                <c:ptCount val="1"/>
                <c:pt idx="0">
                  <c:v>Sales</c:v>
                </c:pt>
              </c:strCache>
            </c:strRef>
          </c:tx>
          <c:spPr>
            <a:ln w="3175">
              <a:solidFill>
                <a:schemeClr val="bg1"/>
              </a:solidFill>
            </a:ln>
          </c:spPr>
          <c:dPt>
            <c:idx val="0"/>
            <c:bubble3D val="0"/>
            <c:spPr>
              <a:solidFill>
                <a:srgbClr val="96BEF0"/>
              </a:solidFill>
              <a:ln w="3175">
                <a:solidFill>
                  <a:schemeClr val="bg1"/>
                </a:solidFill>
              </a:ln>
            </c:spPr>
            <c:extLst>
              <c:ext xmlns:c16="http://schemas.microsoft.com/office/drawing/2014/chart" uri="{C3380CC4-5D6E-409C-BE32-E72D297353CC}">
                <c16:uniqueId val="{00000001-31C1-47D2-9C6D-73CECE0C4F0E}"/>
              </c:ext>
            </c:extLst>
          </c:dPt>
          <c:dPt>
            <c:idx val="1"/>
            <c:bubble3D val="0"/>
            <c:spPr>
              <a:solidFill>
                <a:srgbClr val="BED7D7"/>
              </a:solidFill>
              <a:ln w="3175">
                <a:solidFill>
                  <a:schemeClr val="bg1"/>
                </a:solidFill>
              </a:ln>
            </c:spPr>
            <c:extLst>
              <c:ext xmlns:c16="http://schemas.microsoft.com/office/drawing/2014/chart" uri="{C3380CC4-5D6E-409C-BE32-E72D297353CC}">
                <c16:uniqueId val="{00000003-31C1-47D2-9C6D-73CECE0C4F0E}"/>
              </c:ext>
            </c:extLst>
          </c:dPt>
          <c:dPt>
            <c:idx val="2"/>
            <c:bubble3D val="0"/>
            <c:spPr>
              <a:solidFill>
                <a:srgbClr val="7D7878"/>
              </a:solidFill>
              <a:ln w="3175">
                <a:solidFill>
                  <a:schemeClr val="bg1"/>
                </a:solidFill>
              </a:ln>
            </c:spPr>
            <c:extLst>
              <c:ext xmlns:c16="http://schemas.microsoft.com/office/drawing/2014/chart" uri="{C3380CC4-5D6E-409C-BE32-E72D297353CC}">
                <c16:uniqueId val="{00000005-31C1-47D2-9C6D-73CECE0C4F0E}"/>
              </c:ext>
            </c:extLst>
          </c:dPt>
          <c:dPt>
            <c:idx val="3"/>
            <c:bubble3D val="0"/>
            <c:spPr>
              <a:solidFill>
                <a:schemeClr val="accent3"/>
              </a:solidFill>
              <a:ln w="3175">
                <a:solidFill>
                  <a:schemeClr val="bg1"/>
                </a:solidFill>
              </a:ln>
            </c:spPr>
            <c:extLst>
              <c:ext xmlns:c16="http://schemas.microsoft.com/office/drawing/2014/chart" uri="{C3380CC4-5D6E-409C-BE32-E72D297353CC}">
                <c16:uniqueId val="{00000007-31C1-47D2-9C6D-73CECE0C4F0E}"/>
              </c:ext>
            </c:extLst>
          </c:dPt>
          <c:dPt>
            <c:idx val="4"/>
            <c:bubble3D val="0"/>
            <c:spPr>
              <a:solidFill>
                <a:schemeClr val="accent5"/>
              </a:solidFill>
              <a:ln w="3175">
                <a:solidFill>
                  <a:schemeClr val="bg1"/>
                </a:solidFill>
              </a:ln>
            </c:spPr>
            <c:extLst>
              <c:ext xmlns:c16="http://schemas.microsoft.com/office/drawing/2014/chart" uri="{C3380CC4-5D6E-409C-BE32-E72D297353CC}">
                <c16:uniqueId val="{00000009-31C1-47D2-9C6D-73CECE0C4F0E}"/>
              </c:ext>
            </c:extLst>
          </c:dPt>
          <c:dPt>
            <c:idx val="5"/>
            <c:bubble3D val="0"/>
            <c:spPr>
              <a:solidFill>
                <a:schemeClr val="accent6"/>
              </a:solidFill>
              <a:ln w="3175">
                <a:solidFill>
                  <a:schemeClr val="bg1"/>
                </a:solidFill>
              </a:ln>
            </c:spPr>
            <c:extLst>
              <c:ext xmlns:c16="http://schemas.microsoft.com/office/drawing/2014/chart" uri="{C3380CC4-5D6E-409C-BE32-E72D297353CC}">
                <c16:uniqueId val="{0000000B-31C1-47D2-9C6D-73CECE0C4F0E}"/>
              </c:ext>
            </c:extLst>
          </c:dPt>
          <c:cat>
            <c:strRef>
              <c:f>Sheet1!$A$2:$A$7</c:f>
              <c:strCache>
                <c:ptCount val="3"/>
                <c:pt idx="0">
                  <c:v>lorem</c:v>
                </c:pt>
                <c:pt idx="1">
                  <c:v>Ipsum</c:v>
                </c:pt>
                <c:pt idx="2">
                  <c:v>Dolor</c:v>
                </c:pt>
              </c:strCache>
            </c:strRef>
          </c:cat>
          <c:val>
            <c:numRef>
              <c:f>Sheet1!$B$2:$B$7</c:f>
              <c:numCache>
                <c:formatCode>General</c:formatCode>
                <c:ptCount val="6"/>
                <c:pt idx="0">
                  <c:v>25</c:v>
                </c:pt>
                <c:pt idx="1">
                  <c:v>35</c:v>
                </c:pt>
                <c:pt idx="2">
                  <c:v>17</c:v>
                </c:pt>
                <c:pt idx="3">
                  <c:v>23</c:v>
                </c:pt>
              </c:numCache>
            </c:numRef>
          </c:val>
          <c:extLst>
            <c:ext xmlns:c16="http://schemas.microsoft.com/office/drawing/2014/chart" uri="{C3380CC4-5D6E-409C-BE32-E72D297353CC}">
              <c16:uniqueId val="{0000000C-31C1-47D2-9C6D-73CECE0C4F0E}"/>
            </c:ext>
          </c:extLst>
        </c:ser>
        <c:dLbls>
          <c:showLegendKey val="0"/>
          <c:showVal val="0"/>
          <c:showCatName val="0"/>
          <c:showSerName val="0"/>
          <c:showPercent val="0"/>
          <c:showBubbleSize val="0"/>
          <c:showLeaderLines val="1"/>
        </c:dLbls>
        <c:firstSliceAng val="0"/>
        <c:holeSize val="85"/>
      </c:doughnutChart>
    </c:plotArea>
    <c:plotVisOnly val="1"/>
    <c:dispBlanksAs val="gap"/>
    <c:showDLblsOverMax val="0"/>
  </c:chart>
  <c:txPr>
    <a:bodyPr/>
    <a:lstStyle/>
    <a:p>
      <a:pPr>
        <a:defRPr sz="1200">
          <a:solidFill>
            <a:schemeClr val="tx1"/>
          </a:solidFill>
        </a:defRPr>
      </a:pPr>
      <a:endParaRPr lang="fi-FI"/>
    </a:p>
  </c:txPr>
  <c:externalData r:id="rId1">
    <c:autoUpdate val="0"/>
  </c:externalData>
  <c:userShapes r:id="rId2"/>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839086295126167E-2"/>
          <c:y val="3.4498801312835739E-2"/>
          <c:w val="0.89395883069495663"/>
          <c:h val="0.66121699789210375"/>
        </c:manualLayout>
      </c:layout>
      <c:barChart>
        <c:barDir val="col"/>
        <c:grouping val="stacked"/>
        <c:varyColors val="0"/>
        <c:ser>
          <c:idx val="0"/>
          <c:order val="0"/>
          <c:tx>
            <c:strRef>
              <c:f>Sheet1!$B$1</c:f>
              <c:strCache>
                <c:ptCount val="1"/>
                <c:pt idx="0">
                  <c:v>Bilaterals</c:v>
                </c:pt>
              </c:strCache>
            </c:strRef>
          </c:tx>
          <c:spPr>
            <a:solidFill>
              <a:schemeClr val="accent1"/>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CF71-49B6-9083-F1E172D9CB89}"/>
                </c:ext>
              </c:extLst>
            </c:dLbl>
            <c:dLbl>
              <c:idx val="1"/>
              <c:layout>
                <c:manualLayout>
                  <c:x val="0"/>
                  <c:y val="-0.16446515802256748"/>
                </c:manualLayout>
              </c:layout>
              <c:tx>
                <c:rich>
                  <a:bodyPr/>
                  <a:lstStyle/>
                  <a:p>
                    <a:r>
                      <a:rPr lang="en-US" dirty="0"/>
                      <a:t>181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CF71-49B6-9083-F1E172D9CB89}"/>
                </c:ext>
              </c:extLst>
            </c:dLbl>
            <c:dLbl>
              <c:idx val="2"/>
              <c:delete val="1"/>
              <c:extLst>
                <c:ext xmlns:c15="http://schemas.microsoft.com/office/drawing/2012/chart" uri="{CE6537A1-D6FC-4f65-9D91-7224C49458BB}"/>
                <c:ext xmlns:c16="http://schemas.microsoft.com/office/drawing/2014/chart" uri="{C3380CC4-5D6E-409C-BE32-E72D297353CC}">
                  <c16:uniqueId val="{00000002-CF71-49B6-9083-F1E172D9CB89}"/>
                </c:ext>
              </c:extLst>
            </c:dLbl>
            <c:dLbl>
              <c:idx val="3"/>
              <c:layout>
                <c:manualLayout>
                  <c:x val="0"/>
                  <c:y val="-5.514957008767395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F71-49B6-9083-F1E172D9CB89}"/>
                </c:ext>
              </c:extLst>
            </c:dLbl>
            <c:dLbl>
              <c:idx val="4"/>
              <c:layout>
                <c:manualLayout>
                  <c:x val="-1.4818146381463567E-16"/>
                  <c:y val="-3.9206770341795712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F71-49B6-9083-F1E172D9CB89}"/>
                </c:ext>
              </c:extLst>
            </c:dLbl>
            <c:dLbl>
              <c:idx val="5"/>
              <c:layout>
                <c:manualLayout>
                  <c:x val="0"/>
                  <c:y val="-4.699459369641020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F71-49B6-9083-F1E172D9CB89}"/>
                </c:ext>
              </c:extLst>
            </c:dLbl>
            <c:dLbl>
              <c:idx val="6"/>
              <c:layout>
                <c:manualLayout>
                  <c:x val="0"/>
                  <c:y val="-6.712482854997932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F71-49B6-9083-F1E172D9CB89}"/>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i-FI"/>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Sheet1!$A$9:$A$15</c:f>
              <c:strCache>
                <c:ptCount val="7"/>
                <c:pt idx="0">
                  <c:v>2026</c:v>
                </c:pt>
                <c:pt idx="1">
                  <c:v>2027</c:v>
                </c:pt>
                <c:pt idx="2">
                  <c:v>2028</c:v>
                </c:pt>
                <c:pt idx="3">
                  <c:v>2029</c:v>
                </c:pt>
                <c:pt idx="4">
                  <c:v>2030</c:v>
                </c:pt>
                <c:pt idx="5">
                  <c:v>2031</c:v>
                </c:pt>
                <c:pt idx="6">
                  <c:v>2032-</c:v>
                </c:pt>
              </c:strCache>
            </c:strRef>
          </c:cat>
          <c:val>
            <c:numRef>
              <c:f>Sheet1!$B$9:$B$15</c:f>
              <c:numCache>
                <c:formatCode>General</c:formatCode>
                <c:ptCount val="7"/>
                <c:pt idx="1">
                  <c:v>180</c:v>
                </c:pt>
                <c:pt idx="2">
                  <c:v>7.7</c:v>
                </c:pt>
                <c:pt idx="3">
                  <c:v>27.571000000000002</c:v>
                </c:pt>
                <c:pt idx="4">
                  <c:v>15.4</c:v>
                </c:pt>
                <c:pt idx="5">
                  <c:v>15.4</c:v>
                </c:pt>
                <c:pt idx="6">
                  <c:v>50</c:v>
                </c:pt>
              </c:numCache>
            </c:numRef>
          </c:val>
          <c:extLst>
            <c:ext xmlns:c16="http://schemas.microsoft.com/office/drawing/2014/chart" uri="{C3380CC4-5D6E-409C-BE32-E72D297353CC}">
              <c16:uniqueId val="{00000007-CF71-49B6-9083-F1E172D9CB89}"/>
            </c:ext>
          </c:extLst>
        </c:ser>
        <c:ser>
          <c:idx val="1"/>
          <c:order val="1"/>
          <c:tx>
            <c:strRef>
              <c:f>Sheet1!$C$1</c:f>
              <c:strCache>
                <c:ptCount val="1"/>
                <c:pt idx="0">
                  <c:v>Bonds</c:v>
                </c:pt>
              </c:strCache>
            </c:strRef>
          </c:tx>
          <c:spPr>
            <a:solidFill>
              <a:srgbClr val="E6E1DC"/>
            </a:solidFill>
            <a:ln>
              <a:noFill/>
            </a:ln>
            <a:effectLst/>
          </c:spPr>
          <c:invertIfNegative val="0"/>
          <c:dLbls>
            <c:dLbl>
              <c:idx val="2"/>
              <c:layout>
                <c:manualLayout>
                  <c:x val="2.0206796675393246E-3"/>
                  <c:y val="-0.18322827018682517"/>
                </c:manualLayout>
              </c:layout>
              <c:tx>
                <c:rich>
                  <a:bodyPr/>
                  <a:lstStyle/>
                  <a:p>
                    <a:r>
                      <a:rPr lang="en-US" dirty="0"/>
                      <a:t>208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CF71-49B6-9083-F1E172D9CB8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i-FI"/>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Sheet1!$A$9:$A$15</c:f>
              <c:strCache>
                <c:ptCount val="7"/>
                <c:pt idx="0">
                  <c:v>2026</c:v>
                </c:pt>
                <c:pt idx="1">
                  <c:v>2027</c:v>
                </c:pt>
                <c:pt idx="2">
                  <c:v>2028</c:v>
                </c:pt>
                <c:pt idx="3">
                  <c:v>2029</c:v>
                </c:pt>
                <c:pt idx="4">
                  <c:v>2030</c:v>
                </c:pt>
                <c:pt idx="5">
                  <c:v>2031</c:v>
                </c:pt>
                <c:pt idx="6">
                  <c:v>2032-</c:v>
                </c:pt>
              </c:strCache>
            </c:strRef>
          </c:cat>
          <c:val>
            <c:numRef>
              <c:f>Sheet1!$C$9:$C$15</c:f>
              <c:numCache>
                <c:formatCode>General</c:formatCode>
                <c:ptCount val="7"/>
                <c:pt idx="2">
                  <c:v>200</c:v>
                </c:pt>
              </c:numCache>
            </c:numRef>
          </c:val>
          <c:extLst>
            <c:ext xmlns:c16="http://schemas.microsoft.com/office/drawing/2014/chart" uri="{C3380CC4-5D6E-409C-BE32-E72D297353CC}">
              <c16:uniqueId val="{00000009-CF71-49B6-9083-F1E172D9CB89}"/>
            </c:ext>
          </c:extLst>
        </c:ser>
        <c:ser>
          <c:idx val="2"/>
          <c:order val="2"/>
          <c:tx>
            <c:strRef>
              <c:f>Sheet1!$D$1</c:f>
              <c:strCache>
                <c:ptCount val="1"/>
                <c:pt idx="0">
                  <c:v>Undrawn RCF extended to 2025 in April</c:v>
                </c:pt>
              </c:strCache>
            </c:strRef>
          </c:tx>
          <c:spPr>
            <a:solidFill>
              <a:srgbClr val="BED7D7"/>
            </a:solidFill>
            <a:ln>
              <a:noFill/>
            </a:ln>
            <a:effectLst/>
          </c:spPr>
          <c:invertIfNegative val="0"/>
          <c:cat>
            <c:strRef>
              <c:f>Sheet1!$A$9:$A$15</c:f>
              <c:strCache>
                <c:ptCount val="7"/>
                <c:pt idx="0">
                  <c:v>2026</c:v>
                </c:pt>
                <c:pt idx="1">
                  <c:v>2027</c:v>
                </c:pt>
                <c:pt idx="2">
                  <c:v>2028</c:v>
                </c:pt>
                <c:pt idx="3">
                  <c:v>2029</c:v>
                </c:pt>
                <c:pt idx="4">
                  <c:v>2030</c:v>
                </c:pt>
                <c:pt idx="5">
                  <c:v>2031</c:v>
                </c:pt>
                <c:pt idx="6">
                  <c:v>2032-</c:v>
                </c:pt>
              </c:strCache>
            </c:strRef>
          </c:cat>
          <c:val>
            <c:numRef>
              <c:f>Sheet1!$D$9:$D$15</c:f>
              <c:numCache>
                <c:formatCode>General</c:formatCode>
                <c:ptCount val="7"/>
              </c:numCache>
            </c:numRef>
          </c:val>
          <c:extLst>
            <c:ext xmlns:c16="http://schemas.microsoft.com/office/drawing/2014/chart" uri="{C3380CC4-5D6E-409C-BE32-E72D297353CC}">
              <c16:uniqueId val="{0000000A-CF71-49B6-9083-F1E172D9CB89}"/>
            </c:ext>
          </c:extLst>
        </c:ser>
        <c:ser>
          <c:idx val="3"/>
          <c:order val="3"/>
          <c:tx>
            <c:strRef>
              <c:f>Sheet1!$E$1</c:f>
              <c:strCache>
                <c:ptCount val="1"/>
                <c:pt idx="0">
                  <c:v>Others</c:v>
                </c:pt>
              </c:strCache>
            </c:strRef>
          </c:tx>
          <c:spPr>
            <a:solidFill>
              <a:srgbClr val="E1B9A0"/>
            </a:solidFill>
            <a:ln>
              <a:noFill/>
            </a:ln>
            <a:effectLst/>
          </c:spPr>
          <c:invertIfNegative val="0"/>
          <c:dLbls>
            <c:dLbl>
              <c:idx val="0"/>
              <c:layout>
                <c:manualLayout>
                  <c:x val="-1.0103398337696808E-3"/>
                  <c:y val="-0.12020132722340267"/>
                </c:manualLayout>
              </c:layout>
              <c:numFmt formatCode="#,##0" sourceLinked="0"/>
              <c:spPr>
                <a:noFill/>
                <a:ln>
                  <a:noFill/>
                </a:ln>
                <a:effectLst/>
              </c:spPr>
              <c:txPr>
                <a:bodyPr rot="0" spcFirstLastPara="1" vertOverflow="ellipsis" vert="horz" wrap="square" lIns="38100" tIns="19050" rIns="38100" bIns="19050" anchor="ctr" anchorCtr="0">
                  <a:noAutofit/>
                </a:bodyPr>
                <a:lstStyle/>
                <a:p>
                  <a:pPr algn="ctr" rtl="0">
                    <a:defRPr lang="en-US" sz="1197" b="0" i="0" u="none" strike="noStrike" kern="1200" baseline="0">
                      <a:solidFill>
                        <a:srgbClr val="322D2D">
                          <a:lumMod val="75000"/>
                          <a:lumOff val="25000"/>
                        </a:srgbClr>
                      </a:solidFill>
                      <a:latin typeface="+mn-lt"/>
                      <a:ea typeface="+mn-ea"/>
                      <a:cs typeface="+mn-cs"/>
                    </a:defRPr>
                  </a:pPr>
                  <a:endParaRPr lang="fi-FI"/>
                </a:p>
              </c:txPr>
              <c:dLblPos val="ctr"/>
              <c:showLegendKey val="0"/>
              <c:showVal val="1"/>
              <c:showCatName val="0"/>
              <c:showSerName val="0"/>
              <c:showPercent val="0"/>
              <c:showBubbleSize val="0"/>
              <c:extLst>
                <c:ext xmlns:c15="http://schemas.microsoft.com/office/drawing/2012/chart" uri="{CE6537A1-D6FC-4f65-9D91-7224C49458BB}">
                  <c15:layout>
                    <c:manualLayout>
                      <c:w val="6.5288160058195585E-2"/>
                      <c:h val="6.2423976187787333E-2"/>
                    </c:manualLayout>
                  </c15:layout>
                </c:ext>
                <c:ext xmlns:c16="http://schemas.microsoft.com/office/drawing/2014/chart" uri="{C3380CC4-5D6E-409C-BE32-E72D297353CC}">
                  <c16:uniqueId val="{0000000B-CF71-49B6-9083-F1E172D9CB89}"/>
                </c:ext>
              </c:extLst>
            </c:dLbl>
            <c:spPr>
              <a:noFill/>
              <a:ln>
                <a:noFill/>
              </a:ln>
              <a:effectLst/>
            </c:spPr>
            <c:txPr>
              <a:bodyPr rot="0" spcFirstLastPara="1" vertOverflow="ellipsis" vert="horz" wrap="square" lIns="38100" tIns="19050" rIns="38100" bIns="19050" anchor="ctr" anchorCtr="0">
                <a:spAutoFit/>
              </a:bodyPr>
              <a:lstStyle/>
              <a:p>
                <a:pPr algn="ctr" rtl="0">
                  <a:defRPr lang="en-US" sz="1197" b="0" i="0" u="none" strike="noStrike" kern="1200" baseline="0">
                    <a:solidFill>
                      <a:srgbClr val="322D2D">
                        <a:lumMod val="75000"/>
                        <a:lumOff val="25000"/>
                      </a:srgbClr>
                    </a:solidFill>
                    <a:latin typeface="+mn-lt"/>
                    <a:ea typeface="+mn-ea"/>
                    <a:cs typeface="+mn-cs"/>
                  </a:defRPr>
                </a:pPr>
                <a:endParaRPr lang="fi-FI"/>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Sheet1!$A$9:$A$15</c:f>
              <c:strCache>
                <c:ptCount val="7"/>
                <c:pt idx="0">
                  <c:v>2026</c:v>
                </c:pt>
                <c:pt idx="1">
                  <c:v>2027</c:v>
                </c:pt>
                <c:pt idx="2">
                  <c:v>2028</c:v>
                </c:pt>
                <c:pt idx="3">
                  <c:v>2029</c:v>
                </c:pt>
                <c:pt idx="4">
                  <c:v>2030</c:v>
                </c:pt>
                <c:pt idx="5">
                  <c:v>2031</c:v>
                </c:pt>
                <c:pt idx="6">
                  <c:v>2032-</c:v>
                </c:pt>
              </c:strCache>
            </c:strRef>
          </c:cat>
          <c:val>
            <c:numRef>
              <c:f>Sheet1!$E$9:$E$15</c:f>
              <c:numCache>
                <c:formatCode>General</c:formatCode>
                <c:ptCount val="7"/>
                <c:pt idx="0">
                  <c:v>118.438</c:v>
                </c:pt>
                <c:pt idx="1">
                  <c:v>0.55999999999999994</c:v>
                </c:pt>
              </c:numCache>
            </c:numRef>
          </c:val>
          <c:extLst>
            <c:ext xmlns:c16="http://schemas.microsoft.com/office/drawing/2014/chart" uri="{C3380CC4-5D6E-409C-BE32-E72D297353CC}">
              <c16:uniqueId val="{0000000C-CF71-49B6-9083-F1E172D9CB89}"/>
            </c:ext>
          </c:extLst>
        </c:ser>
        <c:dLbls>
          <c:showLegendKey val="0"/>
          <c:showVal val="0"/>
          <c:showCatName val="0"/>
          <c:showSerName val="0"/>
          <c:showPercent val="0"/>
          <c:showBubbleSize val="0"/>
        </c:dLbls>
        <c:gapWidth val="219"/>
        <c:overlap val="100"/>
        <c:axId val="542235104"/>
        <c:axId val="542235496"/>
      </c:barChart>
      <c:catAx>
        <c:axId val="5422351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i-FI"/>
          </a:p>
        </c:txPr>
        <c:crossAx val="542235496"/>
        <c:crosses val="autoZero"/>
        <c:auto val="1"/>
        <c:lblAlgn val="ctr"/>
        <c:lblOffset val="100"/>
        <c:noMultiLvlLbl val="0"/>
      </c:catAx>
      <c:valAx>
        <c:axId val="542235496"/>
        <c:scaling>
          <c:orientation val="minMax"/>
          <c:max val="450"/>
        </c:scaling>
        <c:delete val="0"/>
        <c:axPos val="l"/>
        <c:majorGridlines>
          <c:spPr>
            <a:ln w="9525" cap="flat" cmpd="sng" algn="ctr">
              <a:solidFill>
                <a:schemeClr val="tx1">
                  <a:lumMod val="15000"/>
                  <a:lumOff val="85000"/>
                </a:schemeClr>
              </a:solidFill>
              <a:prstDash val="dash"/>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i-FI"/>
          </a:p>
        </c:txPr>
        <c:crossAx val="542235104"/>
        <c:crosses val="autoZero"/>
        <c:crossBetween val="between"/>
      </c:valAx>
      <c:spPr>
        <a:noFill/>
        <a:ln>
          <a:noFill/>
        </a:ln>
        <a:effectLst/>
      </c:spPr>
    </c:plotArea>
    <c:legend>
      <c:legendPos val="b"/>
      <c:legendEntry>
        <c:idx val="2"/>
        <c:delete val="1"/>
      </c:legendEntry>
      <c:layout>
        <c:manualLayout>
          <c:xMode val="edge"/>
          <c:yMode val="edge"/>
          <c:x val="2.0263159366901484E-2"/>
          <c:y val="0.80413734595146047"/>
          <c:w val="0.52431267945226934"/>
          <c:h val="0.11586061606382209"/>
        </c:manualLayout>
      </c:layout>
      <c:overlay val="1"/>
      <c:spPr>
        <a:noFill/>
        <a:ln>
          <a:noFill/>
        </a:ln>
        <a:effectLst/>
      </c:spPr>
      <c:txPr>
        <a:bodyPr rot="0" spcFirstLastPara="1" vertOverflow="ellipsis" vert="horz" wrap="square" anchor="ctr" anchorCtr="1"/>
        <a:lstStyle/>
        <a:p>
          <a:pPr algn="just">
            <a:defRPr sz="1197" b="0" i="0" u="none" strike="noStrike" kern="1200" baseline="0">
              <a:solidFill>
                <a:schemeClr val="tx1">
                  <a:lumMod val="65000"/>
                  <a:lumOff val="35000"/>
                </a:schemeClr>
              </a:solidFill>
              <a:latin typeface="+mn-lt"/>
              <a:ea typeface="+mn-ea"/>
              <a:cs typeface="+mn-cs"/>
            </a:defRPr>
          </a:pPr>
          <a:endParaRPr lang="fi-FI"/>
        </a:p>
      </c:txPr>
    </c:legend>
    <c:plotVisOnly val="1"/>
    <c:dispBlanksAs val="gap"/>
    <c:showDLblsOverMax val="0"/>
  </c:chart>
  <c:spPr>
    <a:noFill/>
    <a:ln>
      <a:noFill/>
    </a:ln>
    <a:effectLst/>
  </c:spPr>
  <c:txPr>
    <a:bodyPr/>
    <a:lstStyle/>
    <a:p>
      <a:pPr>
        <a:defRPr/>
      </a:pPr>
      <a:endParaRPr lang="fi-FI"/>
    </a:p>
  </c:txPr>
  <c:externalData r:id="rId3">
    <c:autoUpdate val="0"/>
  </c:externalData>
  <c:userShapes r:id="rId4"/>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67209162145871E-2"/>
          <c:y val="4.4368600682593858E-2"/>
          <c:w val="0.96865581675708257"/>
          <c:h val="0.9112627986348123"/>
        </c:manualLayout>
      </c:layout>
      <c:barChart>
        <c:barDir val="col"/>
        <c:grouping val="stacked"/>
        <c:varyColors val="0"/>
        <c:ser>
          <c:idx val="0"/>
          <c:order val="0"/>
          <c:spPr>
            <a:solidFill>
              <a:schemeClr val="accent1"/>
            </a:solidFill>
            <a:ln>
              <a:noFill/>
            </a:ln>
          </c:spPr>
          <c:invertIfNegative val="0"/>
          <c:val>
            <c:numRef>
              <c:f>Sheet1!$A$1:$J$1</c:f>
              <c:numCache>
                <c:formatCode>General</c:formatCode>
                <c:ptCount val="10"/>
                <c:pt idx="0">
                  <c:v>0.53</c:v>
                </c:pt>
                <c:pt idx="1">
                  <c:v>0.53</c:v>
                </c:pt>
                <c:pt idx="2">
                  <c:v>0.53</c:v>
                </c:pt>
                <c:pt idx="3">
                  <c:v>0.56000000000000005</c:v>
                </c:pt>
                <c:pt idx="4">
                  <c:v>0.57999999999999996</c:v>
                </c:pt>
                <c:pt idx="5">
                  <c:v>0.57999999999999996</c:v>
                </c:pt>
                <c:pt idx="6">
                  <c:v>0.62</c:v>
                </c:pt>
                <c:pt idx="7">
                  <c:v>0.68</c:v>
                </c:pt>
                <c:pt idx="8">
                  <c:v>0.74</c:v>
                </c:pt>
                <c:pt idx="9">
                  <c:v>0.76</c:v>
                </c:pt>
              </c:numCache>
            </c:numRef>
          </c:val>
          <c:extLst>
            <c:ext xmlns:c16="http://schemas.microsoft.com/office/drawing/2014/chart" uri="{C3380CC4-5D6E-409C-BE32-E72D297353CC}">
              <c16:uniqueId val="{00000000-5A46-4822-B4ED-BA87EA4DB322}"/>
            </c:ext>
          </c:extLst>
        </c:ser>
        <c:dLbls>
          <c:showLegendKey val="0"/>
          <c:showVal val="0"/>
          <c:showCatName val="0"/>
          <c:showSerName val="0"/>
          <c:showPercent val="0"/>
          <c:showBubbleSize val="0"/>
        </c:dLbls>
        <c:gapWidth val="80"/>
        <c:overlap val="100"/>
        <c:axId val="867708735"/>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30"/>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1-5A46-4822-B4ED-BA87EA4DB322}"/>
              </c:ext>
            </c:extLst>
          </c:dPt>
          <c:dPt>
            <c:idx val="1"/>
            <c:marker>
              <c:symbol val="circle"/>
              <c:size val="30"/>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2-5A46-4822-B4ED-BA87EA4DB322}"/>
              </c:ext>
            </c:extLst>
          </c:dPt>
          <c:dPt>
            <c:idx val="2"/>
            <c:marker>
              <c:symbol val="circle"/>
              <c:size val="30"/>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3-5A46-4822-B4ED-BA87EA4DB322}"/>
              </c:ext>
            </c:extLst>
          </c:dPt>
          <c:dPt>
            <c:idx val="3"/>
            <c:marker>
              <c:symbol val="circle"/>
              <c:size val="30"/>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5A46-4822-B4ED-BA87EA4DB322}"/>
              </c:ext>
            </c:extLst>
          </c:dPt>
          <c:dPt>
            <c:idx val="4"/>
            <c:marker>
              <c:symbol val="circle"/>
              <c:size val="30"/>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5A46-4822-B4ED-BA87EA4DB322}"/>
              </c:ext>
            </c:extLst>
          </c:dPt>
          <c:dPt>
            <c:idx val="5"/>
            <c:marker>
              <c:symbol val="circle"/>
              <c:size val="30"/>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5A46-4822-B4ED-BA87EA4DB322}"/>
              </c:ext>
            </c:extLst>
          </c:dPt>
          <c:dPt>
            <c:idx val="6"/>
            <c:marker>
              <c:symbol val="circle"/>
              <c:size val="30"/>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5A46-4822-B4ED-BA87EA4DB322}"/>
              </c:ext>
            </c:extLst>
          </c:dPt>
          <c:dPt>
            <c:idx val="7"/>
            <c:marker>
              <c:symbol val="circle"/>
              <c:size val="30"/>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8-5A46-4822-B4ED-BA87EA4DB322}"/>
              </c:ext>
            </c:extLst>
          </c:dPt>
          <c:dPt>
            <c:idx val="8"/>
            <c:marker>
              <c:symbol val="circle"/>
              <c:size val="30"/>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9-5A46-4822-B4ED-BA87EA4DB322}"/>
              </c:ext>
            </c:extLst>
          </c:dPt>
          <c:dPt>
            <c:idx val="9"/>
            <c:marker>
              <c:symbol val="circle"/>
              <c:size val="30"/>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A-5A46-4822-B4ED-BA87EA4DB322}"/>
              </c:ext>
            </c:extLst>
          </c:dPt>
          <c:val>
            <c:numRef>
              <c:f>Sheet1!$A$2:$J$2</c:f>
              <c:numCache>
                <c:formatCode>General</c:formatCode>
                <c:ptCount val="10"/>
                <c:pt idx="0">
                  <c:v>4.4000000000000004</c:v>
                </c:pt>
                <c:pt idx="1">
                  <c:v>4.5999999999999996</c:v>
                </c:pt>
                <c:pt idx="2">
                  <c:v>5.4</c:v>
                </c:pt>
                <c:pt idx="3">
                  <c:v>4.2</c:v>
                </c:pt>
                <c:pt idx="4">
                  <c:v>4.5</c:v>
                </c:pt>
                <c:pt idx="5">
                  <c:v>4.4000000000000004</c:v>
                </c:pt>
                <c:pt idx="6">
                  <c:v>4.3</c:v>
                </c:pt>
                <c:pt idx="7">
                  <c:v>4.0999999999999996</c:v>
                </c:pt>
                <c:pt idx="8">
                  <c:v>3.8</c:v>
                </c:pt>
                <c:pt idx="9">
                  <c:v>3.9</c:v>
                </c:pt>
              </c:numCache>
            </c:numRef>
          </c:val>
          <c:smooth val="0"/>
          <c:extLst>
            <c:ext xmlns:c16="http://schemas.microsoft.com/office/drawing/2014/chart" uri="{C3380CC4-5D6E-409C-BE32-E72D297353CC}">
              <c16:uniqueId val="{0000000B-5A46-4822-B4ED-BA87EA4DB322}"/>
            </c:ext>
          </c:extLst>
        </c:ser>
        <c:dLbls>
          <c:showLegendKey val="0"/>
          <c:showVal val="0"/>
          <c:showCatName val="0"/>
          <c:showSerName val="0"/>
          <c:showPercent val="0"/>
          <c:showBubbleSize val="0"/>
        </c:dLbls>
        <c:marker val="1"/>
        <c:smooth val="0"/>
        <c:axId val="2"/>
        <c:axId val="3"/>
      </c:lineChart>
      <c:catAx>
        <c:axId val="86770873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0.8"/>
          <c:min val="0"/>
        </c:scaling>
        <c:delete val="0"/>
        <c:axPos val="l"/>
        <c:majorGridlines>
          <c:spPr>
            <a:ln>
              <a:noFill/>
            </a:ln>
          </c:spPr>
        </c:majorGridlines>
        <c:numFmt formatCode="General" sourceLinked="1"/>
        <c:majorTickMark val="out"/>
        <c:minorTickMark val="none"/>
        <c:tickLblPos val="none"/>
        <c:spPr>
          <a:ln w="9525" cmpd="sng" algn="ctr">
            <a:solidFill>
              <a:srgbClr val="FFFFFF"/>
            </a:solidFill>
            <a:prstDash val="solid"/>
          </a:ln>
        </c:spPr>
        <c:txPr>
          <a:bodyPr wrap="none"/>
          <a:lstStyle/>
          <a:p>
            <a:pPr>
              <a:defRPr sz="1400" kern="1200">
                <a:latin typeface="+mn-lt"/>
                <a:ea typeface="+mn-ea"/>
                <a:cs typeface="+mn-cs"/>
              </a:defRPr>
            </a:pPr>
            <a:endParaRPr lang="fi-FI"/>
          </a:p>
        </c:txPr>
        <c:crossAx val="867708735"/>
        <c:crosses val="min"/>
        <c:crossBetween val="between"/>
        <c:majorUnit val="0.2"/>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10"/>
          <c:min val="0"/>
        </c:scaling>
        <c:delete val="0"/>
        <c:axPos val="r"/>
        <c:majorGridlines>
          <c:spPr>
            <a:ln>
              <a:noFill/>
            </a:ln>
          </c:spPr>
        </c:majorGridlines>
        <c:numFmt formatCode="General" sourceLinked="1"/>
        <c:majorTickMark val="none"/>
        <c:minorTickMark val="none"/>
        <c:tickLblPos val="none"/>
        <c:spPr>
          <a:ln w="9525" cmpd="sng" algn="ctr">
            <a:solidFill>
              <a:srgbClr val="FFFFFF"/>
            </a:solidFill>
            <a:prstDash val="solid"/>
          </a:ln>
        </c:spPr>
        <c:crossAx val="2"/>
        <c:crosses val="max"/>
        <c:crossBetween val="between"/>
      </c:valAx>
    </c:plotArea>
    <c:plotVisOnly val="0"/>
    <c:dispBlanksAs val="gap"/>
    <c:showDLblsOverMax val="1"/>
  </c:chart>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072867192886867"/>
          <c:y val="0.11090109321328177"/>
          <c:w val="0.35854246326986222"/>
          <c:h val="0.73787014331406131"/>
        </c:manualLayout>
      </c:layout>
      <c:doughnutChart>
        <c:varyColors val="1"/>
        <c:ser>
          <c:idx val="0"/>
          <c:order val="0"/>
          <c:tx>
            <c:strRef>
              <c:f>Sheet1!$B$1</c:f>
              <c:strCache>
                <c:ptCount val="1"/>
                <c:pt idx="0">
                  <c:v>Sales</c:v>
                </c:pt>
              </c:strCache>
            </c:strRef>
          </c:tx>
          <c:spPr>
            <a:solidFill>
              <a:schemeClr val="accent1"/>
            </a:solidFill>
            <a:ln w="3175">
              <a:solidFill>
                <a:schemeClr val="bg1"/>
              </a:solidFill>
            </a:ln>
          </c:spPr>
          <c:dPt>
            <c:idx val="0"/>
            <c:bubble3D val="0"/>
            <c:spPr>
              <a:solidFill>
                <a:srgbClr val="96BEF0"/>
              </a:solidFill>
              <a:ln w="3175">
                <a:solidFill>
                  <a:schemeClr val="bg1"/>
                </a:solidFill>
              </a:ln>
            </c:spPr>
            <c:extLst>
              <c:ext xmlns:c16="http://schemas.microsoft.com/office/drawing/2014/chart" uri="{C3380CC4-5D6E-409C-BE32-E72D297353CC}">
                <c16:uniqueId val="{00000001-5861-4256-A37C-C3C16F3EB72A}"/>
              </c:ext>
            </c:extLst>
          </c:dPt>
          <c:dPt>
            <c:idx val="1"/>
            <c:bubble3D val="0"/>
            <c:spPr>
              <a:solidFill>
                <a:srgbClr val="7D7878"/>
              </a:solidFill>
              <a:ln w="3175">
                <a:solidFill>
                  <a:schemeClr val="bg1"/>
                </a:solidFill>
              </a:ln>
            </c:spPr>
            <c:extLst>
              <c:ext xmlns:c16="http://schemas.microsoft.com/office/drawing/2014/chart" uri="{C3380CC4-5D6E-409C-BE32-E72D297353CC}">
                <c16:uniqueId val="{00000003-5861-4256-A37C-C3C16F3EB72A}"/>
              </c:ext>
            </c:extLst>
          </c:dPt>
          <c:dPt>
            <c:idx val="2"/>
            <c:bubble3D val="0"/>
            <c:spPr>
              <a:solidFill>
                <a:srgbClr val="BED7D7"/>
              </a:solidFill>
              <a:ln w="3175">
                <a:solidFill>
                  <a:schemeClr val="bg1"/>
                </a:solidFill>
              </a:ln>
            </c:spPr>
            <c:extLst>
              <c:ext xmlns:c16="http://schemas.microsoft.com/office/drawing/2014/chart" uri="{C3380CC4-5D6E-409C-BE32-E72D297353CC}">
                <c16:uniqueId val="{00000005-5861-4256-A37C-C3C16F3EB72A}"/>
              </c:ext>
            </c:extLst>
          </c:dPt>
          <c:dPt>
            <c:idx val="3"/>
            <c:bubble3D val="0"/>
            <c:spPr>
              <a:solidFill>
                <a:srgbClr val="E1B9A0"/>
              </a:solidFill>
              <a:ln w="3175">
                <a:solidFill>
                  <a:schemeClr val="bg1"/>
                </a:solidFill>
              </a:ln>
            </c:spPr>
            <c:extLst>
              <c:ext xmlns:c16="http://schemas.microsoft.com/office/drawing/2014/chart" uri="{C3380CC4-5D6E-409C-BE32-E72D297353CC}">
                <c16:uniqueId val="{00000007-5861-4256-A37C-C3C16F3EB72A}"/>
              </c:ext>
            </c:extLst>
          </c:dPt>
          <c:dPt>
            <c:idx val="4"/>
            <c:bubble3D val="0"/>
            <c:spPr>
              <a:solidFill>
                <a:srgbClr val="E6E1DC"/>
              </a:solidFill>
              <a:ln w="3175">
                <a:solidFill>
                  <a:schemeClr val="bg1"/>
                </a:solidFill>
              </a:ln>
            </c:spPr>
            <c:extLst>
              <c:ext xmlns:c16="http://schemas.microsoft.com/office/drawing/2014/chart" uri="{C3380CC4-5D6E-409C-BE32-E72D297353CC}">
                <c16:uniqueId val="{00000009-5861-4256-A37C-C3C16F3EB72A}"/>
              </c:ext>
            </c:extLst>
          </c:dPt>
          <c:dPt>
            <c:idx val="5"/>
            <c:bubble3D val="0"/>
            <c:spPr>
              <a:solidFill>
                <a:srgbClr val="566A72"/>
              </a:solidFill>
              <a:ln w="3175">
                <a:solidFill>
                  <a:schemeClr val="bg1"/>
                </a:solidFill>
              </a:ln>
            </c:spPr>
            <c:extLst>
              <c:ext xmlns:c16="http://schemas.microsoft.com/office/drawing/2014/chart" uri="{C3380CC4-5D6E-409C-BE32-E72D297353CC}">
                <c16:uniqueId val="{0000000B-5861-4256-A37C-C3C16F3EB72A}"/>
              </c:ext>
            </c:extLst>
          </c:dPt>
          <c:dPt>
            <c:idx val="6"/>
            <c:bubble3D val="0"/>
            <c:spPr>
              <a:solidFill>
                <a:srgbClr val="322D2D"/>
              </a:solidFill>
              <a:ln w="3175">
                <a:solidFill>
                  <a:schemeClr val="bg1"/>
                </a:solidFill>
              </a:ln>
            </c:spPr>
            <c:extLst>
              <c:ext xmlns:c16="http://schemas.microsoft.com/office/drawing/2014/chart" uri="{C3380CC4-5D6E-409C-BE32-E72D297353CC}">
                <c16:uniqueId val="{0000000D-5861-4256-A37C-C3C16F3EB72A}"/>
              </c:ext>
            </c:extLst>
          </c:dPt>
          <c:dPt>
            <c:idx val="7"/>
            <c:bubble3D val="0"/>
            <c:spPr>
              <a:solidFill>
                <a:schemeClr val="accent5"/>
              </a:solidFill>
              <a:ln w="3175">
                <a:solidFill>
                  <a:schemeClr val="bg1"/>
                </a:solidFill>
              </a:ln>
            </c:spPr>
            <c:extLst>
              <c:ext xmlns:c16="http://schemas.microsoft.com/office/drawing/2014/chart" uri="{C3380CC4-5D6E-409C-BE32-E72D297353CC}">
                <c16:uniqueId val="{0000000F-5861-4256-A37C-C3C16F3EB72A}"/>
              </c:ext>
            </c:extLst>
          </c:dPt>
          <c:dPt>
            <c:idx val="8"/>
            <c:bubble3D val="0"/>
            <c:spPr>
              <a:solidFill>
                <a:srgbClr val="9BAABE"/>
              </a:solidFill>
              <a:ln w="3175">
                <a:solidFill>
                  <a:schemeClr val="bg1"/>
                </a:solidFill>
              </a:ln>
            </c:spPr>
            <c:extLst>
              <c:ext xmlns:c16="http://schemas.microsoft.com/office/drawing/2014/chart" uri="{C3380CC4-5D6E-409C-BE32-E72D297353CC}">
                <c16:uniqueId val="{00000011-5861-4256-A37C-C3C16F3EB72A}"/>
              </c:ext>
            </c:extLst>
          </c:dPt>
          <c:cat>
            <c:strRef>
              <c:f>Sheet1!$A$2:$A$10</c:f>
              <c:strCache>
                <c:ptCount val="9"/>
                <c:pt idx="0">
                  <c:v>EUR</c:v>
                </c:pt>
                <c:pt idx="1">
                  <c:v>USD</c:v>
                </c:pt>
                <c:pt idx="2">
                  <c:v>CAD</c:v>
                </c:pt>
                <c:pt idx="3">
                  <c:v>CNY</c:v>
                </c:pt>
                <c:pt idx="4">
                  <c:v>GBP</c:v>
                </c:pt>
                <c:pt idx="5">
                  <c:v>SEK</c:v>
                </c:pt>
                <c:pt idx="6">
                  <c:v>BRL</c:v>
                </c:pt>
                <c:pt idx="7">
                  <c:v>PLN</c:v>
                </c:pt>
                <c:pt idx="8">
                  <c:v>Other</c:v>
                </c:pt>
              </c:strCache>
            </c:strRef>
          </c:cat>
          <c:val>
            <c:numRef>
              <c:f>Sheet1!$B$2:$B$10</c:f>
              <c:numCache>
                <c:formatCode>0%</c:formatCode>
                <c:ptCount val="9"/>
                <c:pt idx="0">
                  <c:v>0.45</c:v>
                </c:pt>
                <c:pt idx="1">
                  <c:v>0.3</c:v>
                </c:pt>
                <c:pt idx="2">
                  <c:v>4.6733085823922799E-2</c:v>
                </c:pt>
                <c:pt idx="3">
                  <c:v>3.3762601955319084E-2</c:v>
                </c:pt>
                <c:pt idx="4">
                  <c:v>0.03</c:v>
                </c:pt>
                <c:pt idx="5">
                  <c:v>0.02</c:v>
                </c:pt>
                <c:pt idx="6">
                  <c:v>2.3254663603346847E-2</c:v>
                </c:pt>
                <c:pt idx="7">
                  <c:v>1.7610596668705431E-2</c:v>
                </c:pt>
                <c:pt idx="8">
                  <c:v>0.08</c:v>
                </c:pt>
              </c:numCache>
            </c:numRef>
          </c:val>
          <c:extLst>
            <c:ext xmlns:c16="http://schemas.microsoft.com/office/drawing/2014/chart" uri="{C3380CC4-5D6E-409C-BE32-E72D297353CC}">
              <c16:uniqueId val="{00000012-5861-4256-A37C-C3C16F3EB72A}"/>
            </c:ext>
          </c:extLst>
        </c:ser>
        <c:dLbls>
          <c:showLegendKey val="0"/>
          <c:showVal val="0"/>
          <c:showCatName val="0"/>
          <c:showSerName val="0"/>
          <c:showPercent val="0"/>
          <c:showBubbleSize val="0"/>
          <c:showLeaderLines val="1"/>
        </c:dLbls>
        <c:firstSliceAng val="0"/>
        <c:holeSize val="75"/>
      </c:doughnutChart>
    </c:plotArea>
    <c:plotVisOnly val="1"/>
    <c:dispBlanksAs val="gap"/>
    <c:showDLblsOverMax val="0"/>
  </c:chart>
  <c:txPr>
    <a:bodyPr/>
    <a:lstStyle/>
    <a:p>
      <a:pPr>
        <a:defRPr sz="1800"/>
      </a:pPr>
      <a:endParaRPr lang="en-US"/>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072867192886867"/>
          <c:y val="0.13106492834296937"/>
          <c:w val="0.35854246326986222"/>
          <c:h val="0.73787014331406131"/>
        </c:manualLayout>
      </c:layout>
      <c:doughnutChart>
        <c:varyColors val="1"/>
        <c:ser>
          <c:idx val="0"/>
          <c:order val="0"/>
          <c:tx>
            <c:strRef>
              <c:f>Sheet1!$B$1</c:f>
              <c:strCache>
                <c:ptCount val="1"/>
                <c:pt idx="0">
                  <c:v>Costs</c:v>
                </c:pt>
              </c:strCache>
            </c:strRef>
          </c:tx>
          <c:spPr>
            <a:solidFill>
              <a:schemeClr val="accent1"/>
            </a:solidFill>
            <a:ln w="3175">
              <a:solidFill>
                <a:schemeClr val="bg1"/>
              </a:solidFill>
            </a:ln>
          </c:spPr>
          <c:dPt>
            <c:idx val="0"/>
            <c:bubble3D val="0"/>
            <c:spPr>
              <a:solidFill>
                <a:srgbClr val="96BEF0"/>
              </a:solidFill>
              <a:ln w="3175">
                <a:solidFill>
                  <a:schemeClr val="bg1"/>
                </a:solidFill>
              </a:ln>
            </c:spPr>
            <c:extLst>
              <c:ext xmlns:c16="http://schemas.microsoft.com/office/drawing/2014/chart" uri="{C3380CC4-5D6E-409C-BE32-E72D297353CC}">
                <c16:uniqueId val="{00000001-1DA0-4387-A40E-EA1D98FEB226}"/>
              </c:ext>
            </c:extLst>
          </c:dPt>
          <c:dPt>
            <c:idx val="1"/>
            <c:bubble3D val="0"/>
            <c:spPr>
              <a:solidFill>
                <a:srgbClr val="7D7878"/>
              </a:solidFill>
              <a:ln w="3175">
                <a:solidFill>
                  <a:schemeClr val="bg1"/>
                </a:solidFill>
              </a:ln>
            </c:spPr>
            <c:extLst>
              <c:ext xmlns:c16="http://schemas.microsoft.com/office/drawing/2014/chart" uri="{C3380CC4-5D6E-409C-BE32-E72D297353CC}">
                <c16:uniqueId val="{00000003-1DA0-4387-A40E-EA1D98FEB226}"/>
              </c:ext>
            </c:extLst>
          </c:dPt>
          <c:dPt>
            <c:idx val="2"/>
            <c:bubble3D val="0"/>
            <c:spPr>
              <a:solidFill>
                <a:srgbClr val="566A72"/>
              </a:solidFill>
              <a:ln w="3175">
                <a:solidFill>
                  <a:schemeClr val="bg1"/>
                </a:solidFill>
              </a:ln>
            </c:spPr>
            <c:extLst>
              <c:ext xmlns:c16="http://schemas.microsoft.com/office/drawing/2014/chart" uri="{C3380CC4-5D6E-409C-BE32-E72D297353CC}">
                <c16:uniqueId val="{00000005-1DA0-4387-A40E-EA1D98FEB226}"/>
              </c:ext>
            </c:extLst>
          </c:dPt>
          <c:dPt>
            <c:idx val="3"/>
            <c:bubble3D val="0"/>
            <c:spPr>
              <a:solidFill>
                <a:srgbClr val="E1B9A0"/>
              </a:solidFill>
              <a:ln w="3175">
                <a:solidFill>
                  <a:schemeClr val="bg1"/>
                </a:solidFill>
              </a:ln>
            </c:spPr>
            <c:extLst>
              <c:ext xmlns:c16="http://schemas.microsoft.com/office/drawing/2014/chart" uri="{C3380CC4-5D6E-409C-BE32-E72D297353CC}">
                <c16:uniqueId val="{00000007-1DA0-4387-A40E-EA1D98FEB226}"/>
              </c:ext>
            </c:extLst>
          </c:dPt>
          <c:dPt>
            <c:idx val="4"/>
            <c:bubble3D val="0"/>
            <c:spPr>
              <a:solidFill>
                <a:srgbClr val="BED7D7"/>
              </a:solidFill>
              <a:ln w="3175">
                <a:solidFill>
                  <a:schemeClr val="bg1"/>
                </a:solidFill>
              </a:ln>
            </c:spPr>
            <c:extLst>
              <c:ext xmlns:c16="http://schemas.microsoft.com/office/drawing/2014/chart" uri="{C3380CC4-5D6E-409C-BE32-E72D297353CC}">
                <c16:uniqueId val="{00000009-1DA0-4387-A40E-EA1D98FEB226}"/>
              </c:ext>
            </c:extLst>
          </c:dPt>
          <c:dPt>
            <c:idx val="5"/>
            <c:bubble3D val="0"/>
            <c:spPr>
              <a:solidFill>
                <a:srgbClr val="E6E1DC"/>
              </a:solidFill>
              <a:ln w="3175">
                <a:solidFill>
                  <a:schemeClr val="bg1"/>
                </a:solidFill>
              </a:ln>
            </c:spPr>
            <c:extLst>
              <c:ext xmlns:c16="http://schemas.microsoft.com/office/drawing/2014/chart" uri="{C3380CC4-5D6E-409C-BE32-E72D297353CC}">
                <c16:uniqueId val="{0000000B-1DA0-4387-A40E-EA1D98FEB226}"/>
              </c:ext>
            </c:extLst>
          </c:dPt>
          <c:dPt>
            <c:idx val="6"/>
            <c:bubble3D val="0"/>
            <c:spPr>
              <a:solidFill>
                <a:srgbClr val="005BBE"/>
              </a:solidFill>
              <a:ln w="3175">
                <a:solidFill>
                  <a:schemeClr val="bg1"/>
                </a:solidFill>
              </a:ln>
            </c:spPr>
            <c:extLst>
              <c:ext xmlns:c16="http://schemas.microsoft.com/office/drawing/2014/chart" uri="{C3380CC4-5D6E-409C-BE32-E72D297353CC}">
                <c16:uniqueId val="{0000000D-1DA0-4387-A40E-EA1D98FEB226}"/>
              </c:ext>
            </c:extLst>
          </c:dPt>
          <c:dPt>
            <c:idx val="7"/>
            <c:bubble3D val="0"/>
            <c:spPr>
              <a:solidFill>
                <a:schemeClr val="accent5"/>
              </a:solidFill>
              <a:ln w="3175">
                <a:solidFill>
                  <a:schemeClr val="bg1"/>
                </a:solidFill>
              </a:ln>
            </c:spPr>
            <c:extLst>
              <c:ext xmlns:c16="http://schemas.microsoft.com/office/drawing/2014/chart" uri="{C3380CC4-5D6E-409C-BE32-E72D297353CC}">
                <c16:uniqueId val="{0000000F-1DA0-4387-A40E-EA1D98FEB226}"/>
              </c:ext>
            </c:extLst>
          </c:dPt>
          <c:dPt>
            <c:idx val="8"/>
            <c:bubble3D val="0"/>
            <c:spPr>
              <a:solidFill>
                <a:srgbClr val="CEC8C8"/>
              </a:solidFill>
              <a:ln w="3175">
                <a:solidFill>
                  <a:schemeClr val="bg1"/>
                </a:solidFill>
              </a:ln>
            </c:spPr>
            <c:extLst>
              <c:ext xmlns:c16="http://schemas.microsoft.com/office/drawing/2014/chart" uri="{C3380CC4-5D6E-409C-BE32-E72D297353CC}">
                <c16:uniqueId val="{00000011-1DA0-4387-A40E-EA1D98FEB226}"/>
              </c:ext>
            </c:extLst>
          </c:dPt>
          <c:dPt>
            <c:idx val="9"/>
            <c:bubble3D val="0"/>
            <c:spPr>
              <a:solidFill>
                <a:srgbClr val="9BAABE"/>
              </a:solidFill>
              <a:ln w="3175">
                <a:solidFill>
                  <a:schemeClr val="bg1"/>
                </a:solidFill>
              </a:ln>
            </c:spPr>
            <c:extLst>
              <c:ext xmlns:c16="http://schemas.microsoft.com/office/drawing/2014/chart" uri="{C3380CC4-5D6E-409C-BE32-E72D297353CC}">
                <c16:uniqueId val="{00000013-1DA0-4387-A40E-EA1D98FEB226}"/>
              </c:ext>
            </c:extLst>
          </c:dPt>
          <c:cat>
            <c:strRef>
              <c:f>Sheet1!$A$2:$A$11</c:f>
              <c:strCache>
                <c:ptCount val="10"/>
                <c:pt idx="0">
                  <c:v>EUR</c:v>
                </c:pt>
                <c:pt idx="1">
                  <c:v>USD</c:v>
                </c:pt>
                <c:pt idx="2">
                  <c:v>SEK</c:v>
                </c:pt>
                <c:pt idx="3">
                  <c:v>CNY</c:v>
                </c:pt>
                <c:pt idx="4">
                  <c:v>CAD</c:v>
                </c:pt>
                <c:pt idx="5">
                  <c:v>GBP</c:v>
                </c:pt>
                <c:pt idx="6">
                  <c:v>BRL</c:v>
                </c:pt>
                <c:pt idx="7">
                  <c:v>PLN</c:v>
                </c:pt>
                <c:pt idx="8">
                  <c:v>KRW</c:v>
                </c:pt>
                <c:pt idx="9">
                  <c:v>Others</c:v>
                </c:pt>
              </c:strCache>
            </c:strRef>
          </c:cat>
          <c:val>
            <c:numRef>
              <c:f>Sheet1!$B$2:$B$11</c:f>
              <c:numCache>
                <c:formatCode>0%</c:formatCode>
                <c:ptCount val="10"/>
                <c:pt idx="0">
                  <c:v>0.51</c:v>
                </c:pt>
                <c:pt idx="1">
                  <c:v>0.26</c:v>
                </c:pt>
                <c:pt idx="2">
                  <c:v>2.8226347607110392E-2</c:v>
                </c:pt>
                <c:pt idx="3">
                  <c:v>5.0053511310865315E-2</c:v>
                </c:pt>
                <c:pt idx="4">
                  <c:v>3.7431670579019853E-2</c:v>
                </c:pt>
                <c:pt idx="5">
                  <c:v>1.1272790301310764E-2</c:v>
                </c:pt>
                <c:pt idx="6">
                  <c:v>2.3257726480999052E-2</c:v>
                </c:pt>
                <c:pt idx="7">
                  <c:v>2.0026968014791435E-2</c:v>
                </c:pt>
                <c:pt idx="8">
                  <c:v>1.8090201604415251E-2</c:v>
                </c:pt>
                <c:pt idx="9">
                  <c:v>0.04</c:v>
                </c:pt>
              </c:numCache>
            </c:numRef>
          </c:val>
          <c:extLst>
            <c:ext xmlns:c16="http://schemas.microsoft.com/office/drawing/2014/chart" uri="{C3380CC4-5D6E-409C-BE32-E72D297353CC}">
              <c16:uniqueId val="{00000014-1DA0-4387-A40E-EA1D98FEB226}"/>
            </c:ext>
          </c:extLst>
        </c:ser>
        <c:dLbls>
          <c:showLegendKey val="0"/>
          <c:showVal val="0"/>
          <c:showCatName val="0"/>
          <c:showSerName val="0"/>
          <c:showPercent val="0"/>
          <c:showBubbleSize val="0"/>
          <c:showLeaderLines val="1"/>
        </c:dLbls>
        <c:firstSliceAng val="0"/>
        <c:holeSize val="75"/>
      </c:doughnutChart>
    </c:plotArea>
    <c:plotVisOnly val="1"/>
    <c:dispBlanksAs val="gap"/>
    <c:showDLblsOverMax val="0"/>
  </c:chart>
  <c:txPr>
    <a:bodyPr/>
    <a:lstStyle/>
    <a:p>
      <a:pPr>
        <a:defRPr sz="1800"/>
      </a:pPr>
      <a:endParaRPr lang="en-U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0.42955171364449007"/>
          <c:y val="9.1464030968362336E-2"/>
          <c:w val="0.35185362699227807"/>
          <c:h val="0.84231250108136102"/>
        </c:manualLayout>
      </c:layout>
      <c:doughnutChart>
        <c:varyColors val="1"/>
        <c:ser>
          <c:idx val="0"/>
          <c:order val="0"/>
          <c:tx>
            <c:strRef>
              <c:f>Sheet1!$B$1</c:f>
              <c:strCache>
                <c:ptCount val="1"/>
                <c:pt idx="0">
                  <c:v>Sales</c:v>
                </c:pt>
              </c:strCache>
            </c:strRef>
          </c:tx>
          <c:spPr>
            <a:solidFill>
              <a:schemeClr val="accent2"/>
            </a:solidFill>
            <a:ln w="3175">
              <a:solidFill>
                <a:schemeClr val="bg1"/>
              </a:solidFill>
            </a:ln>
          </c:spPr>
          <c:dPt>
            <c:idx val="0"/>
            <c:bubble3D val="0"/>
            <c:spPr>
              <a:solidFill>
                <a:schemeClr val="accent3"/>
              </a:solidFill>
              <a:ln w="3175">
                <a:solidFill>
                  <a:schemeClr val="bg1"/>
                </a:solidFill>
              </a:ln>
            </c:spPr>
            <c:extLst>
              <c:ext xmlns:c16="http://schemas.microsoft.com/office/drawing/2014/chart" uri="{C3380CC4-5D6E-409C-BE32-E72D297353CC}">
                <c16:uniqueId val="{00000001-A6D4-485B-84F1-932645EDC097}"/>
              </c:ext>
            </c:extLst>
          </c:dPt>
          <c:dPt>
            <c:idx val="1"/>
            <c:bubble3D val="0"/>
            <c:spPr>
              <a:solidFill>
                <a:schemeClr val="accent3"/>
              </a:solidFill>
              <a:ln w="3175">
                <a:solidFill>
                  <a:schemeClr val="bg1"/>
                </a:solidFill>
              </a:ln>
            </c:spPr>
            <c:extLst>
              <c:ext xmlns:c16="http://schemas.microsoft.com/office/drawing/2014/chart" uri="{C3380CC4-5D6E-409C-BE32-E72D297353CC}">
                <c16:uniqueId val="{00000003-A6D4-485B-84F1-932645EDC097}"/>
              </c:ext>
            </c:extLst>
          </c:dPt>
          <c:dPt>
            <c:idx val="2"/>
            <c:bubble3D val="0"/>
            <c:spPr>
              <a:solidFill>
                <a:schemeClr val="accent3"/>
              </a:solidFill>
              <a:ln w="3175">
                <a:solidFill>
                  <a:schemeClr val="bg1"/>
                </a:solidFill>
              </a:ln>
            </c:spPr>
            <c:extLst>
              <c:ext xmlns:c16="http://schemas.microsoft.com/office/drawing/2014/chart" uri="{C3380CC4-5D6E-409C-BE32-E72D297353CC}">
                <c16:uniqueId val="{00000005-A6D4-485B-84F1-932645EDC097}"/>
              </c:ext>
            </c:extLst>
          </c:dPt>
          <c:dPt>
            <c:idx val="3"/>
            <c:bubble3D val="0"/>
            <c:spPr>
              <a:solidFill>
                <a:schemeClr val="accent3"/>
              </a:solidFill>
              <a:ln w="3175">
                <a:solidFill>
                  <a:schemeClr val="bg1"/>
                </a:solidFill>
              </a:ln>
            </c:spPr>
            <c:extLst>
              <c:ext xmlns:c16="http://schemas.microsoft.com/office/drawing/2014/chart" uri="{C3380CC4-5D6E-409C-BE32-E72D297353CC}">
                <c16:uniqueId val="{00000007-A6D4-485B-84F1-932645EDC097}"/>
              </c:ext>
            </c:extLst>
          </c:dPt>
          <c:dPt>
            <c:idx val="4"/>
            <c:bubble3D val="0"/>
            <c:extLst>
              <c:ext xmlns:c16="http://schemas.microsoft.com/office/drawing/2014/chart" uri="{C3380CC4-5D6E-409C-BE32-E72D297353CC}">
                <c16:uniqueId val="{00000008-A6D4-485B-84F1-932645EDC097}"/>
              </c:ext>
            </c:extLst>
          </c:dPt>
          <c:dPt>
            <c:idx val="5"/>
            <c:bubble3D val="0"/>
            <c:extLst>
              <c:ext xmlns:c16="http://schemas.microsoft.com/office/drawing/2014/chart" uri="{C3380CC4-5D6E-409C-BE32-E72D297353CC}">
                <c16:uniqueId val="{00000009-A6D4-485B-84F1-932645EDC097}"/>
              </c:ext>
            </c:extLst>
          </c:dPt>
          <c:dPt>
            <c:idx val="6"/>
            <c:bubble3D val="0"/>
            <c:extLst>
              <c:ext xmlns:c16="http://schemas.microsoft.com/office/drawing/2014/chart" uri="{C3380CC4-5D6E-409C-BE32-E72D297353CC}">
                <c16:uniqueId val="{0000000A-A6D4-485B-84F1-932645EDC097}"/>
              </c:ext>
            </c:extLst>
          </c:dPt>
          <c:dPt>
            <c:idx val="8"/>
            <c:bubble3D val="0"/>
            <c:extLst>
              <c:ext xmlns:c16="http://schemas.microsoft.com/office/drawing/2014/chart" uri="{C3380CC4-5D6E-409C-BE32-E72D297353CC}">
                <c16:uniqueId val="{0000000B-A6D4-485B-84F1-932645EDC097}"/>
              </c:ext>
            </c:extLst>
          </c:dPt>
          <c:dPt>
            <c:idx val="9"/>
            <c:bubble3D val="0"/>
            <c:extLst>
              <c:ext xmlns:c16="http://schemas.microsoft.com/office/drawing/2014/chart" uri="{C3380CC4-5D6E-409C-BE32-E72D297353CC}">
                <c16:uniqueId val="{0000000C-A6D4-485B-84F1-932645EDC097}"/>
              </c:ext>
            </c:extLst>
          </c:dPt>
          <c:dPt>
            <c:idx val="10"/>
            <c:bubble3D val="0"/>
            <c:extLst>
              <c:ext xmlns:c16="http://schemas.microsoft.com/office/drawing/2014/chart" uri="{C3380CC4-5D6E-409C-BE32-E72D297353CC}">
                <c16:uniqueId val="{0000000D-A6D4-485B-84F1-932645EDC097}"/>
              </c:ext>
            </c:extLst>
          </c:dPt>
          <c:dPt>
            <c:idx val="11"/>
            <c:bubble3D val="0"/>
            <c:extLst>
              <c:ext xmlns:c16="http://schemas.microsoft.com/office/drawing/2014/chart" uri="{C3380CC4-5D6E-409C-BE32-E72D297353CC}">
                <c16:uniqueId val="{0000000E-A6D4-485B-84F1-932645EDC097}"/>
              </c:ext>
            </c:extLst>
          </c:dPt>
          <c:dPt>
            <c:idx val="12"/>
            <c:bubble3D val="0"/>
            <c:extLst>
              <c:ext xmlns:c16="http://schemas.microsoft.com/office/drawing/2014/chart" uri="{C3380CC4-5D6E-409C-BE32-E72D297353CC}">
                <c16:uniqueId val="{0000000F-A6D4-485B-84F1-932645EDC097}"/>
              </c:ext>
            </c:extLst>
          </c:dPt>
          <c:dPt>
            <c:idx val="13"/>
            <c:bubble3D val="0"/>
            <c:extLst>
              <c:ext xmlns:c16="http://schemas.microsoft.com/office/drawing/2014/chart" uri="{C3380CC4-5D6E-409C-BE32-E72D297353CC}">
                <c16:uniqueId val="{00000010-A6D4-485B-84F1-932645EDC097}"/>
              </c:ext>
            </c:extLst>
          </c:dPt>
          <c:dPt>
            <c:idx val="14"/>
            <c:bubble3D val="0"/>
            <c:extLst>
              <c:ext xmlns:c16="http://schemas.microsoft.com/office/drawing/2014/chart" uri="{C3380CC4-5D6E-409C-BE32-E72D297353CC}">
                <c16:uniqueId val="{00000011-A6D4-485B-84F1-932645EDC097}"/>
              </c:ext>
            </c:extLst>
          </c:dPt>
          <c:dPt>
            <c:idx val="16"/>
            <c:bubble3D val="0"/>
            <c:extLst>
              <c:ext xmlns:c16="http://schemas.microsoft.com/office/drawing/2014/chart" uri="{C3380CC4-5D6E-409C-BE32-E72D297353CC}">
                <c16:uniqueId val="{00000012-A6D4-485B-84F1-932645EDC097}"/>
              </c:ext>
            </c:extLst>
          </c:dPt>
          <c:dPt>
            <c:idx val="17"/>
            <c:bubble3D val="0"/>
            <c:spPr>
              <a:solidFill>
                <a:srgbClr val="E1B9A0"/>
              </a:solidFill>
              <a:ln w="3175">
                <a:solidFill>
                  <a:schemeClr val="bg1"/>
                </a:solidFill>
              </a:ln>
            </c:spPr>
            <c:extLst>
              <c:ext xmlns:c16="http://schemas.microsoft.com/office/drawing/2014/chart" uri="{C3380CC4-5D6E-409C-BE32-E72D297353CC}">
                <c16:uniqueId val="{00000014-A6D4-485B-84F1-932645EDC097}"/>
              </c:ext>
            </c:extLst>
          </c:dPt>
          <c:dPt>
            <c:idx val="18"/>
            <c:bubble3D val="0"/>
            <c:spPr>
              <a:solidFill>
                <a:srgbClr val="E1B9A0"/>
              </a:solidFill>
              <a:ln w="3175">
                <a:solidFill>
                  <a:schemeClr val="bg1"/>
                </a:solidFill>
              </a:ln>
            </c:spPr>
            <c:extLst>
              <c:ext xmlns:c16="http://schemas.microsoft.com/office/drawing/2014/chart" uri="{C3380CC4-5D6E-409C-BE32-E72D297353CC}">
                <c16:uniqueId val="{00000016-A6D4-485B-84F1-932645EDC097}"/>
              </c:ext>
            </c:extLst>
          </c:dPt>
          <c:dPt>
            <c:idx val="19"/>
            <c:bubble3D val="0"/>
            <c:spPr>
              <a:solidFill>
                <a:srgbClr val="E1B9A0"/>
              </a:solidFill>
              <a:ln w="3175">
                <a:solidFill>
                  <a:schemeClr val="bg1"/>
                </a:solidFill>
              </a:ln>
            </c:spPr>
            <c:extLst>
              <c:ext xmlns:c16="http://schemas.microsoft.com/office/drawing/2014/chart" uri="{C3380CC4-5D6E-409C-BE32-E72D297353CC}">
                <c16:uniqueId val="{00000018-A6D4-485B-84F1-932645EDC097}"/>
              </c:ext>
            </c:extLst>
          </c:dPt>
          <c:cat>
            <c:strRef>
              <c:f>Sheet1!$A$2:$A$20</c:f>
              <c:strCache>
                <c:ptCount val="19"/>
                <c:pt idx="0">
                  <c:v>USA</c:v>
                </c:pt>
                <c:pt idx="1">
                  <c:v>Canada</c:v>
                </c:pt>
                <c:pt idx="2">
                  <c:v>Brazil</c:v>
                </c:pt>
                <c:pt idx="3">
                  <c:v>Other Americas</c:v>
                </c:pt>
                <c:pt idx="4">
                  <c:v>Finland</c:v>
                </c:pt>
                <c:pt idx="5">
                  <c:v>Sweden</c:v>
                </c:pt>
                <c:pt idx="6">
                  <c:v>Germany</c:v>
                </c:pt>
                <c:pt idx="7">
                  <c:v>Norway</c:v>
                </c:pt>
                <c:pt idx="8">
                  <c:v>UK</c:v>
                </c:pt>
                <c:pt idx="9">
                  <c:v>Poland</c:v>
                </c:pt>
                <c:pt idx="10">
                  <c:v>Italy</c:v>
                </c:pt>
                <c:pt idx="11">
                  <c:v>Spain</c:v>
                </c:pt>
                <c:pt idx="12">
                  <c:v>France</c:v>
                </c:pt>
                <c:pt idx="13">
                  <c:v>Netherlands</c:v>
                </c:pt>
                <c:pt idx="14">
                  <c:v>Belgium</c:v>
                </c:pt>
                <c:pt idx="15">
                  <c:v>Austria </c:v>
                </c:pt>
                <c:pt idx="16">
                  <c:v>Other EMEA</c:v>
                </c:pt>
                <c:pt idx="17">
                  <c:v>China</c:v>
                </c:pt>
                <c:pt idx="18">
                  <c:v>Other APAC</c:v>
                </c:pt>
              </c:strCache>
            </c:strRef>
          </c:cat>
          <c:val>
            <c:numRef>
              <c:f>Sheet1!$B$2:$B$20</c:f>
              <c:numCache>
                <c:formatCode>0%</c:formatCode>
                <c:ptCount val="19"/>
                <c:pt idx="0">
                  <c:v>0.24</c:v>
                </c:pt>
                <c:pt idx="1">
                  <c:v>7.0000000000000007E-2</c:v>
                </c:pt>
                <c:pt idx="2">
                  <c:v>0.03</c:v>
                </c:pt>
                <c:pt idx="3">
                  <c:v>0.03</c:v>
                </c:pt>
                <c:pt idx="4">
                  <c:v>0.13</c:v>
                </c:pt>
                <c:pt idx="5">
                  <c:v>6.9125042909232839E-2</c:v>
                </c:pt>
                <c:pt idx="6">
                  <c:v>4.2387317319165736E-2</c:v>
                </c:pt>
                <c:pt idx="7">
                  <c:v>0.02</c:v>
                </c:pt>
                <c:pt idx="8">
                  <c:v>0.04</c:v>
                </c:pt>
                <c:pt idx="9">
                  <c:v>0.04</c:v>
                </c:pt>
                <c:pt idx="10">
                  <c:v>2.5595070427274328E-2</c:v>
                </c:pt>
                <c:pt idx="11">
                  <c:v>2.6968561537244248E-2</c:v>
                </c:pt>
                <c:pt idx="12">
                  <c:v>0.03</c:v>
                </c:pt>
                <c:pt idx="13">
                  <c:v>0.03</c:v>
                </c:pt>
                <c:pt idx="14">
                  <c:v>1.8430797252256374E-2</c:v>
                </c:pt>
                <c:pt idx="15">
                  <c:v>0.01</c:v>
                </c:pt>
                <c:pt idx="16">
                  <c:v>0.06</c:v>
                </c:pt>
                <c:pt idx="17">
                  <c:v>0.03</c:v>
                </c:pt>
                <c:pt idx="18">
                  <c:v>0.06</c:v>
                </c:pt>
              </c:numCache>
            </c:numRef>
          </c:val>
          <c:extLst>
            <c:ext xmlns:c16="http://schemas.microsoft.com/office/drawing/2014/chart" uri="{C3380CC4-5D6E-409C-BE32-E72D297353CC}">
              <c16:uniqueId val="{00000019-A6D4-485B-84F1-932645EDC097}"/>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9680365296803651E-2"/>
          <c:y val="5.3941908713692949E-2"/>
          <c:w val="0.94063926940639264"/>
          <c:h val="0.89211618257261416"/>
        </c:manualLayout>
      </c:layout>
      <c:barChart>
        <c:barDir val="col"/>
        <c:grouping val="stacked"/>
        <c:varyColors val="0"/>
        <c:ser>
          <c:idx val="0"/>
          <c:order val="0"/>
          <c:spPr>
            <a:solidFill>
              <a:schemeClr val="accent1"/>
            </a:solidFill>
            <a:ln>
              <a:noFill/>
            </a:ln>
          </c:spPr>
          <c:invertIfNegative val="0"/>
          <c:dPt>
            <c:idx val="5"/>
            <c:invertIfNegative val="0"/>
            <c:bubble3D val="0"/>
            <c:spPr>
              <a:solidFill>
                <a:schemeClr val="accent4"/>
              </a:solidFill>
              <a:ln>
                <a:noFill/>
              </a:ln>
            </c:spPr>
            <c:extLst>
              <c:ext xmlns:c16="http://schemas.microsoft.com/office/drawing/2014/chart" uri="{C3380CC4-5D6E-409C-BE32-E72D297353CC}">
                <c16:uniqueId val="{00000000-B88A-4706-97AB-C2D40FF00A3C}"/>
              </c:ext>
            </c:extLst>
          </c:dPt>
          <c:val>
            <c:numRef>
              <c:f>Sheet1!$A$1:$F$1</c:f>
              <c:numCache>
                <c:formatCode>General</c:formatCode>
                <c:ptCount val="6"/>
                <c:pt idx="0">
                  <c:v>1115</c:v>
                </c:pt>
                <c:pt idx="1">
                  <c:v>1542</c:v>
                </c:pt>
                <c:pt idx="2">
                  <c:v>1636</c:v>
                </c:pt>
                <c:pt idx="3">
                  <c:v>1257</c:v>
                </c:pt>
                <c:pt idx="4">
                  <c:v>1222</c:v>
                </c:pt>
                <c:pt idx="5">
                  <c:v>1236</c:v>
                </c:pt>
              </c:numCache>
            </c:numRef>
          </c:val>
          <c:extLst>
            <c:ext xmlns:c16="http://schemas.microsoft.com/office/drawing/2014/chart" uri="{C3380CC4-5D6E-409C-BE32-E72D297353CC}">
              <c16:uniqueId val="{00000001-B88A-4706-97AB-C2D40FF00A3C}"/>
            </c:ext>
          </c:extLst>
        </c:ser>
        <c:dLbls>
          <c:showLegendKey val="0"/>
          <c:showVal val="0"/>
          <c:showCatName val="0"/>
          <c:showSerName val="0"/>
          <c:showPercent val="0"/>
          <c:showBubbleSize val="0"/>
        </c:dLbls>
        <c:gapWidth val="80"/>
        <c:overlap val="100"/>
        <c:axId val="386590799"/>
        <c:axId val="1"/>
      </c:barChart>
      <c:lineChart>
        <c:grouping val="standard"/>
        <c:varyColors val="0"/>
        <c:ser>
          <c:idx val="1"/>
          <c:order val="1"/>
          <c:spPr>
            <a:ln w="28575" cmpd="sng" algn="ctr">
              <a:solidFill>
                <a:schemeClr val="tx2"/>
              </a:solidFill>
              <a:prstDash val="solid"/>
            </a:ln>
          </c:spPr>
          <c:marker>
            <c:symbol val="none"/>
          </c:marker>
          <c:dPt>
            <c:idx val="0"/>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2-B88A-4706-97AB-C2D40FF00A3C}"/>
              </c:ext>
            </c:extLst>
          </c:dPt>
          <c:dPt>
            <c:idx val="1"/>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3-B88A-4706-97AB-C2D40FF00A3C}"/>
              </c:ext>
            </c:extLst>
          </c:dPt>
          <c:dPt>
            <c:idx val="2"/>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4-B88A-4706-97AB-C2D40FF00A3C}"/>
              </c:ext>
            </c:extLst>
          </c:dPt>
          <c:dPt>
            <c:idx val="3"/>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5-B88A-4706-97AB-C2D40FF00A3C}"/>
              </c:ext>
            </c:extLst>
          </c:dPt>
          <c:dPt>
            <c:idx val="4"/>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6-B88A-4706-97AB-C2D40FF00A3C}"/>
              </c:ext>
            </c:extLst>
          </c:dPt>
          <c:dPt>
            <c:idx val="5"/>
            <c:marker>
              <c:symbol val="circle"/>
              <c:size val="8"/>
              <c:spPr>
                <a:solidFill>
                  <a:srgbClr val="FFFFFF"/>
                </a:solidFill>
                <a:ln w="9525" cmpd="sng" algn="ctr">
                  <a:solidFill>
                    <a:schemeClr val="tx2"/>
                  </a:solidFill>
                  <a:prstDash val="solid"/>
                </a:ln>
              </c:spPr>
            </c:marker>
            <c:bubble3D val="0"/>
            <c:extLst>
              <c:ext xmlns:c16="http://schemas.microsoft.com/office/drawing/2014/chart" uri="{C3380CC4-5D6E-409C-BE32-E72D297353CC}">
                <c16:uniqueId val="{00000007-B88A-4706-97AB-C2D40FF00A3C}"/>
              </c:ext>
            </c:extLst>
          </c:dPt>
          <c:val>
            <c:numRef>
              <c:f>Sheet1!$A$2:$F$2</c:f>
              <c:numCache>
                <c:formatCode>General</c:formatCode>
                <c:ptCount val="6"/>
                <c:pt idx="0">
                  <c:v>16.2</c:v>
                </c:pt>
                <c:pt idx="1">
                  <c:v>14.499999999999998</c:v>
                </c:pt>
                <c:pt idx="2">
                  <c:v>20.5</c:v>
                </c:pt>
                <c:pt idx="3">
                  <c:v>22.2</c:v>
                </c:pt>
                <c:pt idx="4">
                  <c:v>21.5</c:v>
                </c:pt>
                <c:pt idx="5">
                  <c:v>19.400000000000002</c:v>
                </c:pt>
              </c:numCache>
            </c:numRef>
          </c:val>
          <c:smooth val="0"/>
          <c:extLst>
            <c:ext xmlns:c16="http://schemas.microsoft.com/office/drawing/2014/chart" uri="{C3380CC4-5D6E-409C-BE32-E72D297353CC}">
              <c16:uniqueId val="{00000008-B88A-4706-97AB-C2D40FF00A3C}"/>
            </c:ext>
          </c:extLst>
        </c:ser>
        <c:dLbls>
          <c:showLegendKey val="0"/>
          <c:showVal val="0"/>
          <c:showCatName val="0"/>
          <c:showSerName val="0"/>
          <c:showPercent val="0"/>
          <c:showBubbleSize val="0"/>
        </c:dLbls>
        <c:marker val="1"/>
        <c:smooth val="0"/>
        <c:axId val="2"/>
        <c:axId val="3"/>
      </c:lineChart>
      <c:catAx>
        <c:axId val="38659079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800" kern="1200">
                <a:latin typeface="+mn-lt"/>
                <a:ea typeface="+mn-ea"/>
                <a:cs typeface="+mn-cs"/>
              </a:defRPr>
            </a:pPr>
            <a:endParaRPr lang="fi-FI"/>
          </a:p>
        </c:txPr>
        <c:crossAx val="386590799"/>
        <c:crosses val="min"/>
        <c:crossBetween val="between"/>
        <c:majorUnit val="2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25"/>
          <c:min val="0"/>
        </c:scaling>
        <c:delete val="0"/>
        <c:axPos val="r"/>
        <c:majorGridlines>
          <c:spPr>
            <a:ln>
              <a:noFill/>
            </a:ln>
          </c:spPr>
        </c:majorGridlines>
        <c:numFmt formatCode="General" sourceLinked="1"/>
        <c:majorTickMark val="out"/>
        <c:minorTickMark val="none"/>
        <c:tickLblPos val="none"/>
        <c:spPr>
          <a:ln w="9525" cmpd="sng" algn="ctr">
            <a:solidFill>
              <a:schemeClr val="bg1"/>
            </a:solidFill>
            <a:prstDash val="solid"/>
          </a:ln>
        </c:spPr>
        <c:txPr>
          <a:bodyPr wrap="none"/>
          <a:lstStyle/>
          <a:p>
            <a:pPr>
              <a:defRPr sz="1400" kern="1200">
                <a:latin typeface="+mn-lt"/>
                <a:ea typeface="+mn-ea"/>
                <a:cs typeface="+mn-cs"/>
              </a:defRPr>
            </a:pPr>
            <a:endParaRPr lang="fi-FI"/>
          </a:p>
        </c:txPr>
        <c:crossAx val="2"/>
        <c:crosses val="max"/>
        <c:crossBetween val="between"/>
        <c:majorUnit val="5"/>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Sales</c:v>
                </c:pt>
              </c:strCache>
            </c:strRef>
          </c:tx>
          <c:spPr>
            <a:solidFill>
              <a:schemeClr val="accent1"/>
            </a:solidFill>
            <a:ln>
              <a:noFill/>
            </a:ln>
            <a:effectLst/>
          </c:spPr>
          <c:invertIfNegative val="0"/>
          <c:dPt>
            <c:idx val="0"/>
            <c:invertIfNegative val="0"/>
            <c:bubble3D val="0"/>
            <c:extLst>
              <c:ext xmlns:c16="http://schemas.microsoft.com/office/drawing/2014/chart" uri="{C3380CC4-5D6E-409C-BE32-E72D297353CC}">
                <c16:uniqueId val="{00000000-C4E0-48C8-995B-7B9DBBA5C30C}"/>
              </c:ext>
            </c:extLst>
          </c:dPt>
          <c:dPt>
            <c:idx val="1"/>
            <c:invertIfNegative val="0"/>
            <c:bubble3D val="0"/>
            <c:extLst>
              <c:ext xmlns:c16="http://schemas.microsoft.com/office/drawing/2014/chart" uri="{C3380CC4-5D6E-409C-BE32-E72D297353CC}">
                <c16:uniqueId val="{00000001-C4E0-48C8-995B-7B9DBBA5C30C}"/>
              </c:ext>
            </c:extLst>
          </c:dPt>
          <c:dPt>
            <c:idx val="2"/>
            <c:invertIfNegative val="0"/>
            <c:bubble3D val="0"/>
            <c:extLst>
              <c:ext xmlns:c16="http://schemas.microsoft.com/office/drawing/2014/chart" uri="{C3380CC4-5D6E-409C-BE32-E72D297353CC}">
                <c16:uniqueId val="{00000002-C4E0-48C8-995B-7B9DBBA5C30C}"/>
              </c:ext>
            </c:extLst>
          </c:dPt>
          <c:cat>
            <c:strRef>
              <c:f>Sheet1!$A$2</c:f>
              <c:strCache>
                <c:ptCount val="1"/>
                <c:pt idx="0">
                  <c:v>1st Qtr</c:v>
                </c:pt>
              </c:strCache>
            </c:strRef>
          </c:cat>
          <c:val>
            <c:numRef>
              <c:f>Sheet1!$B$2</c:f>
              <c:numCache>
                <c:formatCode>General</c:formatCode>
                <c:ptCount val="1"/>
                <c:pt idx="0">
                  <c:v>51</c:v>
                </c:pt>
              </c:numCache>
            </c:numRef>
          </c:val>
          <c:extLst>
            <c:ext xmlns:c16="http://schemas.microsoft.com/office/drawing/2014/chart" uri="{C3380CC4-5D6E-409C-BE32-E72D297353CC}">
              <c16:uniqueId val="{00000003-C4E0-48C8-995B-7B9DBBA5C30C}"/>
            </c:ext>
          </c:extLst>
        </c:ser>
        <c:ser>
          <c:idx val="1"/>
          <c:order val="1"/>
          <c:tx>
            <c:strRef>
              <c:f>Sheet1!$C$1</c:f>
              <c:strCache>
                <c:ptCount val="1"/>
                <c:pt idx="0">
                  <c:v>Column1</c:v>
                </c:pt>
              </c:strCache>
            </c:strRef>
          </c:tx>
          <c:spPr>
            <a:solidFill>
              <a:schemeClr val="accent2"/>
            </a:solidFill>
            <a:ln>
              <a:noFill/>
            </a:ln>
            <a:effectLst/>
          </c:spPr>
          <c:invertIfNegative val="0"/>
          <c:dPt>
            <c:idx val="0"/>
            <c:invertIfNegative val="0"/>
            <c:bubble3D val="0"/>
            <c:spPr>
              <a:solidFill>
                <a:srgbClr val="7D7878"/>
              </a:solidFill>
              <a:ln>
                <a:noFill/>
              </a:ln>
              <a:effectLst/>
            </c:spPr>
            <c:extLst>
              <c:ext xmlns:c16="http://schemas.microsoft.com/office/drawing/2014/chart" uri="{C3380CC4-5D6E-409C-BE32-E72D297353CC}">
                <c16:uniqueId val="{00000005-C4E0-48C8-995B-7B9DBBA5C30C}"/>
              </c:ext>
            </c:extLst>
          </c:dPt>
          <c:cat>
            <c:strRef>
              <c:f>Sheet1!$A$2</c:f>
              <c:strCache>
                <c:ptCount val="1"/>
                <c:pt idx="0">
                  <c:v>1st Qtr</c:v>
                </c:pt>
              </c:strCache>
            </c:strRef>
          </c:cat>
          <c:val>
            <c:numRef>
              <c:f>Sheet1!$C$2</c:f>
              <c:numCache>
                <c:formatCode>General</c:formatCode>
                <c:ptCount val="1"/>
                <c:pt idx="0">
                  <c:v>26</c:v>
                </c:pt>
              </c:numCache>
            </c:numRef>
          </c:val>
          <c:extLst>
            <c:ext xmlns:c16="http://schemas.microsoft.com/office/drawing/2014/chart" uri="{C3380CC4-5D6E-409C-BE32-E72D297353CC}">
              <c16:uniqueId val="{00000006-C4E0-48C8-995B-7B9DBBA5C30C}"/>
            </c:ext>
          </c:extLst>
        </c:ser>
        <c:ser>
          <c:idx val="2"/>
          <c:order val="2"/>
          <c:tx>
            <c:strRef>
              <c:f>Sheet1!$D$1</c:f>
              <c:strCache>
                <c:ptCount val="1"/>
                <c:pt idx="0">
                  <c:v>Column2</c:v>
                </c:pt>
              </c:strCache>
            </c:strRef>
          </c:tx>
          <c:spPr>
            <a:solidFill>
              <a:schemeClr val="accent4"/>
            </a:solidFill>
            <a:ln>
              <a:noFill/>
            </a:ln>
            <a:effectLst/>
          </c:spPr>
          <c:invertIfNegative val="0"/>
          <c:dPt>
            <c:idx val="0"/>
            <c:invertIfNegative val="0"/>
            <c:bubble3D val="0"/>
            <c:extLst>
              <c:ext xmlns:c16="http://schemas.microsoft.com/office/drawing/2014/chart" uri="{C3380CC4-5D6E-409C-BE32-E72D297353CC}">
                <c16:uniqueId val="{00000007-C4E0-48C8-995B-7B9DBBA5C30C}"/>
              </c:ext>
            </c:extLst>
          </c:dPt>
          <c:cat>
            <c:strRef>
              <c:f>Sheet1!$A$2</c:f>
              <c:strCache>
                <c:ptCount val="1"/>
                <c:pt idx="0">
                  <c:v>1st Qtr</c:v>
                </c:pt>
              </c:strCache>
            </c:strRef>
          </c:cat>
          <c:val>
            <c:numRef>
              <c:f>Sheet1!$D$2</c:f>
              <c:numCache>
                <c:formatCode>General</c:formatCode>
                <c:ptCount val="1"/>
                <c:pt idx="0">
                  <c:v>23</c:v>
                </c:pt>
              </c:numCache>
            </c:numRef>
          </c:val>
          <c:extLst>
            <c:ext xmlns:c16="http://schemas.microsoft.com/office/drawing/2014/chart" uri="{C3380CC4-5D6E-409C-BE32-E72D297353CC}">
              <c16:uniqueId val="{00000008-C4E0-48C8-995B-7B9DBBA5C30C}"/>
            </c:ext>
          </c:extLst>
        </c:ser>
        <c:dLbls>
          <c:showLegendKey val="0"/>
          <c:showVal val="0"/>
          <c:showCatName val="0"/>
          <c:showSerName val="0"/>
          <c:showPercent val="0"/>
          <c:showBubbleSize val="0"/>
        </c:dLbls>
        <c:gapWidth val="200"/>
        <c:overlap val="-20"/>
        <c:axId val="725672424"/>
        <c:axId val="725672032"/>
      </c:barChart>
      <c:valAx>
        <c:axId val="725672032"/>
        <c:scaling>
          <c:orientation val="minMax"/>
        </c:scaling>
        <c:delete val="1"/>
        <c:axPos val="b"/>
        <c:numFmt formatCode="0%" sourceLinked="1"/>
        <c:majorTickMark val="out"/>
        <c:minorTickMark val="none"/>
        <c:tickLblPos val="nextTo"/>
        <c:crossAx val="725672424"/>
        <c:crosses val="autoZero"/>
        <c:crossBetween val="between"/>
      </c:valAx>
      <c:catAx>
        <c:axId val="725672424"/>
        <c:scaling>
          <c:orientation val="minMax"/>
        </c:scaling>
        <c:delete val="1"/>
        <c:axPos val="l"/>
        <c:numFmt formatCode="General" sourceLinked="0"/>
        <c:majorTickMark val="out"/>
        <c:minorTickMark val="none"/>
        <c:tickLblPos val="nextTo"/>
        <c:crossAx val="725672032"/>
        <c:crosses val="autoZero"/>
        <c:auto val="1"/>
        <c:lblAlgn val="ctr"/>
        <c:lblOffset val="100"/>
        <c:noMultiLvlLbl val="0"/>
      </c:catAx>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7.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image" Target="../media/image21.png"/></Relationships>
</file>

<file path=ppt/diagrams/_rels/drawing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image" Target="../media/image21.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BB43A8B-A872-4027-842F-D029771CBDBB}" type="doc">
      <dgm:prSet loTypeId="urn:microsoft.com/office/officeart/2008/layout/PictureStrips" loCatId="picture" qsTypeId="urn:microsoft.com/office/officeart/2005/8/quickstyle/simple1" qsCatId="simple" csTypeId="urn:microsoft.com/office/officeart/2005/8/colors/accent1_2" csCatId="accent1" phldr="1"/>
      <dgm:spPr/>
      <dgm:t>
        <a:bodyPr/>
        <a:lstStyle/>
        <a:p>
          <a:endParaRPr lang="fi-FI"/>
        </a:p>
      </dgm:t>
    </dgm:pt>
    <dgm:pt modelId="{65D9686C-2EE6-41B1-822E-62241AEF6E78}">
      <dgm:prSet phldrT="[Teksti]" phldr="0" custT="1"/>
      <dgm:spPr/>
      <dgm:t>
        <a:bodyPr/>
        <a:lstStyle/>
        <a:p>
          <a:r>
            <a:rPr lang="fi-FI" sz="1200" b="1" err="1"/>
            <a:t>Expand</a:t>
          </a:r>
          <a:r>
            <a:rPr lang="fi-FI" sz="1200" b="1"/>
            <a:t> in </a:t>
          </a:r>
          <a:r>
            <a:rPr lang="fi-FI" sz="1200" b="1" err="1"/>
            <a:t>water</a:t>
          </a:r>
          <a:endParaRPr lang="fi-FI" sz="1200" b="1"/>
        </a:p>
      </dgm:t>
    </dgm:pt>
    <dgm:pt modelId="{0F9E1EC3-A95A-428B-9F35-945110FCF5B9}" type="parTrans" cxnId="{F1B00130-EFB6-4C44-9B92-F89BC22B77F6}">
      <dgm:prSet/>
      <dgm:spPr/>
      <dgm:t>
        <a:bodyPr/>
        <a:lstStyle/>
        <a:p>
          <a:endParaRPr lang="fi-FI"/>
        </a:p>
      </dgm:t>
    </dgm:pt>
    <dgm:pt modelId="{EA378661-A1C4-4463-B52D-05EA22C52408}" type="sibTrans" cxnId="{F1B00130-EFB6-4C44-9B92-F89BC22B77F6}">
      <dgm:prSet/>
      <dgm:spPr/>
      <dgm:t>
        <a:bodyPr/>
        <a:lstStyle/>
        <a:p>
          <a:endParaRPr lang="fi-FI"/>
        </a:p>
      </dgm:t>
    </dgm:pt>
    <dgm:pt modelId="{AFA4BD92-7364-4266-9CD6-25EA38C53EBA}">
      <dgm:prSet phldrT="[Teksti]" phldr="0" custT="1"/>
      <dgm:spPr/>
      <dgm:t>
        <a:bodyPr/>
        <a:lstStyle/>
        <a:p>
          <a:r>
            <a:rPr lang="fi-FI" sz="1200" b="1" err="1"/>
            <a:t>Build</a:t>
          </a:r>
          <a:r>
            <a:rPr lang="fi-FI" sz="1200" b="1"/>
            <a:t> a </a:t>
          </a:r>
          <a:r>
            <a:rPr lang="fi-FI" sz="1200" b="1" err="1"/>
            <a:t>leading</a:t>
          </a:r>
          <a:r>
            <a:rPr lang="fi-FI" sz="1200" b="1"/>
            <a:t> </a:t>
          </a:r>
          <a:br>
            <a:rPr lang="fi-FI" sz="1200" b="1"/>
          </a:br>
          <a:r>
            <a:rPr lang="fi-FI" sz="1200" b="1" err="1"/>
            <a:t>renewable</a:t>
          </a:r>
          <a:r>
            <a:rPr lang="fi-FI" sz="1200" b="1"/>
            <a:t> </a:t>
          </a:r>
          <a:r>
            <a:rPr lang="fi-FI" sz="1200" b="1" err="1"/>
            <a:t>solutions</a:t>
          </a:r>
          <a:r>
            <a:rPr lang="fi-FI" sz="1200" b="1"/>
            <a:t> portfolio</a:t>
          </a:r>
        </a:p>
      </dgm:t>
    </dgm:pt>
    <dgm:pt modelId="{9BB7D89A-F144-48DE-9124-29564CE1DE44}" type="parTrans" cxnId="{10617C4F-1BE5-4D91-863C-73D97FD4A219}">
      <dgm:prSet/>
      <dgm:spPr/>
      <dgm:t>
        <a:bodyPr/>
        <a:lstStyle/>
        <a:p>
          <a:endParaRPr lang="fi-FI"/>
        </a:p>
      </dgm:t>
    </dgm:pt>
    <dgm:pt modelId="{93C31CFD-A9E7-4333-A962-A69BCC2D71E5}" type="sibTrans" cxnId="{10617C4F-1BE5-4D91-863C-73D97FD4A219}">
      <dgm:prSet/>
      <dgm:spPr/>
      <dgm:t>
        <a:bodyPr/>
        <a:lstStyle/>
        <a:p>
          <a:endParaRPr lang="fi-FI"/>
        </a:p>
      </dgm:t>
    </dgm:pt>
    <dgm:pt modelId="{73DC2926-10AD-4420-BA23-425D2E6C1D2E}">
      <dgm:prSet phldrT="[Teksti]" phldr="0" custT="1"/>
      <dgm:spPr/>
      <dgm:t>
        <a:bodyPr/>
        <a:lstStyle/>
        <a:p>
          <a:r>
            <a:rPr lang="fi-FI" sz="1200" b="1" err="1"/>
            <a:t>Unlock</a:t>
          </a:r>
          <a:r>
            <a:rPr lang="fi-FI" sz="1200" b="1"/>
            <a:t> </a:t>
          </a:r>
          <a:r>
            <a:rPr lang="fi-FI" sz="1200" b="1" err="1"/>
            <a:t>new</a:t>
          </a:r>
          <a:r>
            <a:rPr lang="fi-FI" sz="1200" b="1"/>
            <a:t> </a:t>
          </a:r>
          <a:br>
            <a:rPr lang="fi-FI" sz="1200" b="1"/>
          </a:br>
          <a:r>
            <a:rPr lang="fi-FI" sz="1200" b="1" err="1"/>
            <a:t>growth</a:t>
          </a:r>
          <a:r>
            <a:rPr lang="fi-FI" sz="1200" b="1"/>
            <a:t> </a:t>
          </a:r>
          <a:r>
            <a:rPr lang="fi-FI" sz="1200" b="1" err="1"/>
            <a:t>opportunities</a:t>
          </a:r>
          <a:endParaRPr lang="fi-FI" sz="1200" b="1"/>
        </a:p>
      </dgm:t>
    </dgm:pt>
    <dgm:pt modelId="{8C05EBEA-DB9F-4F10-9F1C-72AAC3C8124E}" type="parTrans" cxnId="{DB921591-A2EC-4125-9B12-F90955D3EF3B}">
      <dgm:prSet/>
      <dgm:spPr/>
      <dgm:t>
        <a:bodyPr/>
        <a:lstStyle/>
        <a:p>
          <a:endParaRPr lang="fi-FI"/>
        </a:p>
      </dgm:t>
    </dgm:pt>
    <dgm:pt modelId="{61A30A00-F2D6-43B6-A936-C34D2B1B374F}" type="sibTrans" cxnId="{DB921591-A2EC-4125-9B12-F90955D3EF3B}">
      <dgm:prSet/>
      <dgm:spPr/>
      <dgm:t>
        <a:bodyPr/>
        <a:lstStyle/>
        <a:p>
          <a:endParaRPr lang="fi-FI"/>
        </a:p>
      </dgm:t>
    </dgm:pt>
    <dgm:pt modelId="{152AE40F-5DD8-49FD-9F28-9C97F3FC7C86}" type="pres">
      <dgm:prSet presAssocID="{0BB43A8B-A872-4027-842F-D029771CBDBB}" presName="Name0" presStyleCnt="0">
        <dgm:presLayoutVars>
          <dgm:dir/>
          <dgm:resizeHandles val="exact"/>
        </dgm:presLayoutVars>
      </dgm:prSet>
      <dgm:spPr/>
    </dgm:pt>
    <dgm:pt modelId="{C0A3FD42-F508-4AA7-B835-71388D5888A9}" type="pres">
      <dgm:prSet presAssocID="{65D9686C-2EE6-41B1-822E-62241AEF6E78}" presName="composite" presStyleCnt="0"/>
      <dgm:spPr/>
    </dgm:pt>
    <dgm:pt modelId="{DF528FF1-1D67-4D5A-B5D8-631CF30C1172}" type="pres">
      <dgm:prSet presAssocID="{65D9686C-2EE6-41B1-822E-62241AEF6E78}" presName="rect1" presStyleLbl="trAlignAcc1" presStyleIdx="0" presStyleCnt="3">
        <dgm:presLayoutVars>
          <dgm:bulletEnabled val="1"/>
        </dgm:presLayoutVars>
      </dgm:prSet>
      <dgm:spPr/>
    </dgm:pt>
    <dgm:pt modelId="{7672B929-01BD-4529-916D-0E2F0F4A9199}" type="pres">
      <dgm:prSet presAssocID="{65D9686C-2EE6-41B1-822E-62241AEF6E78}" presName="rect2" presStyleLbl="fgImgPlace1" presStyleIdx="0" presStyleCnt="3"/>
      <dgm:spPr>
        <a:blipFill>
          <a:blip xmlns:r="http://schemas.openxmlformats.org/officeDocument/2006/relationships" r:embed="rId1"/>
          <a:srcRect/>
          <a:stretch>
            <a:fillRect l="-83000" r="-83000"/>
          </a:stretch>
        </a:blipFill>
      </dgm:spPr>
    </dgm:pt>
    <dgm:pt modelId="{858CA082-CD81-4AD0-ADCD-524CB83CC9DA}" type="pres">
      <dgm:prSet presAssocID="{EA378661-A1C4-4463-B52D-05EA22C52408}" presName="sibTrans" presStyleCnt="0"/>
      <dgm:spPr/>
    </dgm:pt>
    <dgm:pt modelId="{2574AC75-6C09-4A30-A130-93DF9087065E}" type="pres">
      <dgm:prSet presAssocID="{AFA4BD92-7364-4266-9CD6-25EA38C53EBA}" presName="composite" presStyleCnt="0"/>
      <dgm:spPr/>
    </dgm:pt>
    <dgm:pt modelId="{D6FE4999-F50C-4F0D-9C37-BA93C734BD40}" type="pres">
      <dgm:prSet presAssocID="{AFA4BD92-7364-4266-9CD6-25EA38C53EBA}" presName="rect1" presStyleLbl="trAlignAcc1" presStyleIdx="1" presStyleCnt="3">
        <dgm:presLayoutVars>
          <dgm:bulletEnabled val="1"/>
        </dgm:presLayoutVars>
      </dgm:prSet>
      <dgm:spPr/>
    </dgm:pt>
    <dgm:pt modelId="{532B4A02-6D45-4273-A79E-9D67591F3CFA}" type="pres">
      <dgm:prSet presAssocID="{AFA4BD92-7364-4266-9CD6-25EA38C53EBA}" presName="rect2" presStyleLbl="fgImgPlace1" presStyleIdx="1" presStyleCnt="3"/>
      <dgm:spPr>
        <a:blipFill>
          <a:blip xmlns:r="http://schemas.openxmlformats.org/officeDocument/2006/relationships" r:embed="rId2"/>
          <a:srcRect/>
          <a:stretch>
            <a:fillRect l="-83000" r="-83000"/>
          </a:stretch>
        </a:blipFill>
      </dgm:spPr>
    </dgm:pt>
    <dgm:pt modelId="{4F3C8075-4C17-46CE-A89A-D8987DAE7C01}" type="pres">
      <dgm:prSet presAssocID="{93C31CFD-A9E7-4333-A962-A69BCC2D71E5}" presName="sibTrans" presStyleCnt="0"/>
      <dgm:spPr/>
    </dgm:pt>
    <dgm:pt modelId="{807E24D5-1F12-41C3-84B7-31ECB1FFC2CE}" type="pres">
      <dgm:prSet presAssocID="{73DC2926-10AD-4420-BA23-425D2E6C1D2E}" presName="composite" presStyleCnt="0"/>
      <dgm:spPr/>
    </dgm:pt>
    <dgm:pt modelId="{D149E69A-6733-4E0A-A027-BC2038E82D35}" type="pres">
      <dgm:prSet presAssocID="{73DC2926-10AD-4420-BA23-425D2E6C1D2E}" presName="rect1" presStyleLbl="trAlignAcc1" presStyleIdx="2" presStyleCnt="3">
        <dgm:presLayoutVars>
          <dgm:bulletEnabled val="1"/>
        </dgm:presLayoutVars>
      </dgm:prSet>
      <dgm:spPr/>
    </dgm:pt>
    <dgm:pt modelId="{8A64F974-AE9A-45CF-9B7D-C6C1FBE76FB8}" type="pres">
      <dgm:prSet presAssocID="{73DC2926-10AD-4420-BA23-425D2E6C1D2E}" presName="rect2" presStyleLbl="fgImgPlace1" presStyleIdx="2" presStyleCnt="3"/>
      <dgm:spPr>
        <a:blipFill>
          <a:blip xmlns:r="http://schemas.openxmlformats.org/officeDocument/2006/relationships" r:embed="rId3"/>
          <a:srcRect/>
          <a:stretch>
            <a:fillRect l="-63000" r="-63000"/>
          </a:stretch>
        </a:blipFill>
      </dgm:spPr>
    </dgm:pt>
  </dgm:ptLst>
  <dgm:cxnLst>
    <dgm:cxn modelId="{F1B00130-EFB6-4C44-9B92-F89BC22B77F6}" srcId="{0BB43A8B-A872-4027-842F-D029771CBDBB}" destId="{65D9686C-2EE6-41B1-822E-62241AEF6E78}" srcOrd="0" destOrd="0" parTransId="{0F9E1EC3-A95A-428B-9F35-945110FCF5B9}" sibTransId="{EA378661-A1C4-4463-B52D-05EA22C52408}"/>
    <dgm:cxn modelId="{DA02CB34-9CFF-4F37-AF35-E2F59F4261BE}" type="presOf" srcId="{65D9686C-2EE6-41B1-822E-62241AEF6E78}" destId="{DF528FF1-1D67-4D5A-B5D8-631CF30C1172}" srcOrd="0" destOrd="0" presId="urn:microsoft.com/office/officeart/2008/layout/PictureStrips"/>
    <dgm:cxn modelId="{10617C4F-1BE5-4D91-863C-73D97FD4A219}" srcId="{0BB43A8B-A872-4027-842F-D029771CBDBB}" destId="{AFA4BD92-7364-4266-9CD6-25EA38C53EBA}" srcOrd="1" destOrd="0" parTransId="{9BB7D89A-F144-48DE-9124-29564CE1DE44}" sibTransId="{93C31CFD-A9E7-4333-A962-A69BCC2D71E5}"/>
    <dgm:cxn modelId="{4E7C3883-1A9F-43C9-B81E-D42BE7D08CC5}" type="presOf" srcId="{73DC2926-10AD-4420-BA23-425D2E6C1D2E}" destId="{D149E69A-6733-4E0A-A027-BC2038E82D35}" srcOrd="0" destOrd="0" presId="urn:microsoft.com/office/officeart/2008/layout/PictureStrips"/>
    <dgm:cxn modelId="{DB921591-A2EC-4125-9B12-F90955D3EF3B}" srcId="{0BB43A8B-A872-4027-842F-D029771CBDBB}" destId="{73DC2926-10AD-4420-BA23-425D2E6C1D2E}" srcOrd="2" destOrd="0" parTransId="{8C05EBEA-DB9F-4F10-9F1C-72AAC3C8124E}" sibTransId="{61A30A00-F2D6-43B6-A936-C34D2B1B374F}"/>
    <dgm:cxn modelId="{15417F9B-3E82-450A-AEA9-A4A70259D5CD}" type="presOf" srcId="{0BB43A8B-A872-4027-842F-D029771CBDBB}" destId="{152AE40F-5DD8-49FD-9F28-9C97F3FC7C86}" srcOrd="0" destOrd="0" presId="urn:microsoft.com/office/officeart/2008/layout/PictureStrips"/>
    <dgm:cxn modelId="{2BFDF0CB-C695-49F9-A488-D155AAF54FD8}" type="presOf" srcId="{AFA4BD92-7364-4266-9CD6-25EA38C53EBA}" destId="{D6FE4999-F50C-4F0D-9C37-BA93C734BD40}" srcOrd="0" destOrd="0" presId="urn:microsoft.com/office/officeart/2008/layout/PictureStrips"/>
    <dgm:cxn modelId="{C474E0AE-CC06-436D-8B8E-C01679F62311}" type="presParOf" srcId="{152AE40F-5DD8-49FD-9F28-9C97F3FC7C86}" destId="{C0A3FD42-F508-4AA7-B835-71388D5888A9}" srcOrd="0" destOrd="0" presId="urn:microsoft.com/office/officeart/2008/layout/PictureStrips"/>
    <dgm:cxn modelId="{46426E79-DBD4-4F45-91EA-08F66A5C0C0C}" type="presParOf" srcId="{C0A3FD42-F508-4AA7-B835-71388D5888A9}" destId="{DF528FF1-1D67-4D5A-B5D8-631CF30C1172}" srcOrd="0" destOrd="0" presId="urn:microsoft.com/office/officeart/2008/layout/PictureStrips"/>
    <dgm:cxn modelId="{D58F6A74-29E6-48A1-BA21-FE55A28D81BE}" type="presParOf" srcId="{C0A3FD42-F508-4AA7-B835-71388D5888A9}" destId="{7672B929-01BD-4529-916D-0E2F0F4A9199}" srcOrd="1" destOrd="0" presId="urn:microsoft.com/office/officeart/2008/layout/PictureStrips"/>
    <dgm:cxn modelId="{B2276D39-42C2-47D0-8F3C-1165BB2C0542}" type="presParOf" srcId="{152AE40F-5DD8-49FD-9F28-9C97F3FC7C86}" destId="{858CA082-CD81-4AD0-ADCD-524CB83CC9DA}" srcOrd="1" destOrd="0" presId="urn:microsoft.com/office/officeart/2008/layout/PictureStrips"/>
    <dgm:cxn modelId="{4E39FD28-8306-41D9-86AD-AA19527CBCFB}" type="presParOf" srcId="{152AE40F-5DD8-49FD-9F28-9C97F3FC7C86}" destId="{2574AC75-6C09-4A30-A130-93DF9087065E}" srcOrd="2" destOrd="0" presId="urn:microsoft.com/office/officeart/2008/layout/PictureStrips"/>
    <dgm:cxn modelId="{F86D5059-E8A8-4C8E-81A6-3EBA28FF4F6D}" type="presParOf" srcId="{2574AC75-6C09-4A30-A130-93DF9087065E}" destId="{D6FE4999-F50C-4F0D-9C37-BA93C734BD40}" srcOrd="0" destOrd="0" presId="urn:microsoft.com/office/officeart/2008/layout/PictureStrips"/>
    <dgm:cxn modelId="{85509778-FC87-4672-9C5F-199D3555D1B5}" type="presParOf" srcId="{2574AC75-6C09-4A30-A130-93DF9087065E}" destId="{532B4A02-6D45-4273-A79E-9D67591F3CFA}" srcOrd="1" destOrd="0" presId="urn:microsoft.com/office/officeart/2008/layout/PictureStrips"/>
    <dgm:cxn modelId="{96FC3F92-429D-4BEE-9D83-BEE909EE6AED}" type="presParOf" srcId="{152AE40F-5DD8-49FD-9F28-9C97F3FC7C86}" destId="{4F3C8075-4C17-46CE-A89A-D8987DAE7C01}" srcOrd="3" destOrd="0" presId="urn:microsoft.com/office/officeart/2008/layout/PictureStrips"/>
    <dgm:cxn modelId="{4B8539A5-7DD5-4567-9ACD-64A735F05F74}" type="presParOf" srcId="{152AE40F-5DD8-49FD-9F28-9C97F3FC7C86}" destId="{807E24D5-1F12-41C3-84B7-31ECB1FFC2CE}" srcOrd="4" destOrd="0" presId="urn:microsoft.com/office/officeart/2008/layout/PictureStrips"/>
    <dgm:cxn modelId="{F2E4B52C-6A00-411C-921D-DBD3B85BA89B}" type="presParOf" srcId="{807E24D5-1F12-41C3-84B7-31ECB1FFC2CE}" destId="{D149E69A-6733-4E0A-A027-BC2038E82D35}" srcOrd="0" destOrd="0" presId="urn:microsoft.com/office/officeart/2008/layout/PictureStrips"/>
    <dgm:cxn modelId="{F1728C46-661C-45F6-94CF-C229FE0D8315}" type="presParOf" srcId="{807E24D5-1F12-41C3-84B7-31ECB1FFC2CE}" destId="{8A64F974-AE9A-45CF-9B7D-C6C1FBE76FB8}" srcOrd="1" destOrd="0" presId="urn:microsoft.com/office/officeart/2008/layout/PictureStrip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528FF1-1D67-4D5A-B5D8-631CF30C1172}">
      <dsp:nvSpPr>
        <dsp:cNvPr id="0" name=""/>
        <dsp:cNvSpPr/>
      </dsp:nvSpPr>
      <dsp:spPr>
        <a:xfrm>
          <a:off x="803950" y="204821"/>
          <a:ext cx="2337889" cy="730590"/>
        </a:xfrm>
        <a:prstGeom prst="rect">
          <a:avLst/>
        </a:prstGeom>
        <a:solidFill>
          <a:schemeClr val="lt1">
            <a:alpha val="40000"/>
            <a:hueOff val="0"/>
            <a:satOff val="0"/>
            <a:lumOff val="0"/>
            <a:alphaOff val="0"/>
          </a:schemeClr>
        </a:solidFill>
        <a:ln w="635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494853" tIns="45720" rIns="45720" bIns="45720" numCol="1" spcCol="1270" anchor="ctr" anchorCtr="0">
          <a:noAutofit/>
        </a:bodyPr>
        <a:lstStyle/>
        <a:p>
          <a:pPr marL="0" lvl="0" indent="0" algn="l" defTabSz="533400">
            <a:lnSpc>
              <a:spcPct val="90000"/>
            </a:lnSpc>
            <a:spcBef>
              <a:spcPct val="0"/>
            </a:spcBef>
            <a:spcAft>
              <a:spcPct val="35000"/>
            </a:spcAft>
            <a:buNone/>
          </a:pPr>
          <a:r>
            <a:rPr lang="fi-FI" sz="1200" b="1" kern="1200" err="1"/>
            <a:t>Expand</a:t>
          </a:r>
          <a:r>
            <a:rPr lang="fi-FI" sz="1200" b="1" kern="1200"/>
            <a:t> in </a:t>
          </a:r>
          <a:r>
            <a:rPr lang="fi-FI" sz="1200" b="1" kern="1200" err="1"/>
            <a:t>water</a:t>
          </a:r>
          <a:endParaRPr lang="fi-FI" sz="1200" b="1" kern="1200"/>
        </a:p>
      </dsp:txBody>
      <dsp:txXfrm>
        <a:off x="803950" y="204821"/>
        <a:ext cx="2337889" cy="730590"/>
      </dsp:txXfrm>
    </dsp:sp>
    <dsp:sp modelId="{7672B929-01BD-4529-916D-0E2F0F4A9199}">
      <dsp:nvSpPr>
        <dsp:cNvPr id="0" name=""/>
        <dsp:cNvSpPr/>
      </dsp:nvSpPr>
      <dsp:spPr>
        <a:xfrm>
          <a:off x="706538" y="99291"/>
          <a:ext cx="511413" cy="767120"/>
        </a:xfrm>
        <a:prstGeom prst="rect">
          <a:avLst/>
        </a:prstGeom>
        <a:blipFill>
          <a:blip xmlns:r="http://schemas.openxmlformats.org/officeDocument/2006/relationships" r:embed="rId1"/>
          <a:srcRect/>
          <a:stretch>
            <a:fillRect l="-83000" r="-83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6FE4999-F50C-4F0D-9C37-BA93C734BD40}">
      <dsp:nvSpPr>
        <dsp:cNvPr id="0" name=""/>
        <dsp:cNvSpPr/>
      </dsp:nvSpPr>
      <dsp:spPr>
        <a:xfrm>
          <a:off x="803950" y="1124553"/>
          <a:ext cx="2337889" cy="730590"/>
        </a:xfrm>
        <a:prstGeom prst="rect">
          <a:avLst/>
        </a:prstGeom>
        <a:solidFill>
          <a:schemeClr val="lt1">
            <a:alpha val="40000"/>
            <a:hueOff val="0"/>
            <a:satOff val="0"/>
            <a:lumOff val="0"/>
            <a:alphaOff val="0"/>
          </a:schemeClr>
        </a:solidFill>
        <a:ln w="635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494853" tIns="45720" rIns="45720" bIns="45720" numCol="1" spcCol="1270" anchor="ctr" anchorCtr="0">
          <a:noAutofit/>
        </a:bodyPr>
        <a:lstStyle/>
        <a:p>
          <a:pPr marL="0" lvl="0" indent="0" algn="l" defTabSz="533400">
            <a:lnSpc>
              <a:spcPct val="90000"/>
            </a:lnSpc>
            <a:spcBef>
              <a:spcPct val="0"/>
            </a:spcBef>
            <a:spcAft>
              <a:spcPct val="35000"/>
            </a:spcAft>
            <a:buNone/>
          </a:pPr>
          <a:r>
            <a:rPr lang="fi-FI" sz="1200" b="1" kern="1200" err="1"/>
            <a:t>Build</a:t>
          </a:r>
          <a:r>
            <a:rPr lang="fi-FI" sz="1200" b="1" kern="1200"/>
            <a:t> a </a:t>
          </a:r>
          <a:r>
            <a:rPr lang="fi-FI" sz="1200" b="1" kern="1200" err="1"/>
            <a:t>leading</a:t>
          </a:r>
          <a:r>
            <a:rPr lang="fi-FI" sz="1200" b="1" kern="1200"/>
            <a:t> </a:t>
          </a:r>
          <a:br>
            <a:rPr lang="fi-FI" sz="1200" b="1" kern="1200"/>
          </a:br>
          <a:r>
            <a:rPr lang="fi-FI" sz="1200" b="1" kern="1200" err="1"/>
            <a:t>renewable</a:t>
          </a:r>
          <a:r>
            <a:rPr lang="fi-FI" sz="1200" b="1" kern="1200"/>
            <a:t> </a:t>
          </a:r>
          <a:r>
            <a:rPr lang="fi-FI" sz="1200" b="1" kern="1200" err="1"/>
            <a:t>solutions</a:t>
          </a:r>
          <a:r>
            <a:rPr lang="fi-FI" sz="1200" b="1" kern="1200"/>
            <a:t> portfolio</a:t>
          </a:r>
        </a:p>
      </dsp:txBody>
      <dsp:txXfrm>
        <a:off x="803950" y="1124553"/>
        <a:ext cx="2337889" cy="730590"/>
      </dsp:txXfrm>
    </dsp:sp>
    <dsp:sp modelId="{532B4A02-6D45-4273-A79E-9D67591F3CFA}">
      <dsp:nvSpPr>
        <dsp:cNvPr id="0" name=""/>
        <dsp:cNvSpPr/>
      </dsp:nvSpPr>
      <dsp:spPr>
        <a:xfrm>
          <a:off x="706538" y="1019023"/>
          <a:ext cx="511413" cy="767120"/>
        </a:xfrm>
        <a:prstGeom prst="rect">
          <a:avLst/>
        </a:prstGeom>
        <a:blipFill>
          <a:blip xmlns:r="http://schemas.openxmlformats.org/officeDocument/2006/relationships" r:embed="rId2"/>
          <a:srcRect/>
          <a:stretch>
            <a:fillRect l="-83000" r="-83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149E69A-6733-4E0A-A027-BC2038E82D35}">
      <dsp:nvSpPr>
        <dsp:cNvPr id="0" name=""/>
        <dsp:cNvSpPr/>
      </dsp:nvSpPr>
      <dsp:spPr>
        <a:xfrm>
          <a:off x="803950" y="2044285"/>
          <a:ext cx="2337889" cy="730590"/>
        </a:xfrm>
        <a:prstGeom prst="rect">
          <a:avLst/>
        </a:prstGeom>
        <a:solidFill>
          <a:schemeClr val="lt1">
            <a:alpha val="40000"/>
            <a:hueOff val="0"/>
            <a:satOff val="0"/>
            <a:lumOff val="0"/>
            <a:alphaOff val="0"/>
          </a:schemeClr>
        </a:solidFill>
        <a:ln w="6350" cap="flat" cmpd="sng" algn="ctr">
          <a:solidFill>
            <a:schemeClr val="accent1">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494853" tIns="45720" rIns="45720" bIns="45720" numCol="1" spcCol="1270" anchor="ctr" anchorCtr="0">
          <a:noAutofit/>
        </a:bodyPr>
        <a:lstStyle/>
        <a:p>
          <a:pPr marL="0" lvl="0" indent="0" algn="l" defTabSz="533400">
            <a:lnSpc>
              <a:spcPct val="90000"/>
            </a:lnSpc>
            <a:spcBef>
              <a:spcPct val="0"/>
            </a:spcBef>
            <a:spcAft>
              <a:spcPct val="35000"/>
            </a:spcAft>
            <a:buNone/>
          </a:pPr>
          <a:r>
            <a:rPr lang="fi-FI" sz="1200" b="1" kern="1200" err="1"/>
            <a:t>Unlock</a:t>
          </a:r>
          <a:r>
            <a:rPr lang="fi-FI" sz="1200" b="1" kern="1200"/>
            <a:t> </a:t>
          </a:r>
          <a:r>
            <a:rPr lang="fi-FI" sz="1200" b="1" kern="1200" err="1"/>
            <a:t>new</a:t>
          </a:r>
          <a:r>
            <a:rPr lang="fi-FI" sz="1200" b="1" kern="1200"/>
            <a:t> </a:t>
          </a:r>
          <a:br>
            <a:rPr lang="fi-FI" sz="1200" b="1" kern="1200"/>
          </a:br>
          <a:r>
            <a:rPr lang="fi-FI" sz="1200" b="1" kern="1200" err="1"/>
            <a:t>growth</a:t>
          </a:r>
          <a:r>
            <a:rPr lang="fi-FI" sz="1200" b="1" kern="1200"/>
            <a:t> </a:t>
          </a:r>
          <a:r>
            <a:rPr lang="fi-FI" sz="1200" b="1" kern="1200" err="1"/>
            <a:t>opportunities</a:t>
          </a:r>
          <a:endParaRPr lang="fi-FI" sz="1200" b="1" kern="1200"/>
        </a:p>
      </dsp:txBody>
      <dsp:txXfrm>
        <a:off x="803950" y="2044285"/>
        <a:ext cx="2337889" cy="730590"/>
      </dsp:txXfrm>
    </dsp:sp>
    <dsp:sp modelId="{8A64F974-AE9A-45CF-9B7D-C6C1FBE76FB8}">
      <dsp:nvSpPr>
        <dsp:cNvPr id="0" name=""/>
        <dsp:cNvSpPr/>
      </dsp:nvSpPr>
      <dsp:spPr>
        <a:xfrm>
          <a:off x="706538" y="1938756"/>
          <a:ext cx="511413" cy="767120"/>
        </a:xfrm>
        <a:prstGeom prst="rect">
          <a:avLst/>
        </a:prstGeom>
        <a:blipFill>
          <a:blip xmlns:r="http://schemas.openxmlformats.org/officeDocument/2006/relationships" r:embed="rId3"/>
          <a:srcRect/>
          <a:stretch>
            <a:fillRect l="-63000" r="-63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8/layout/PictureStrips">
  <dgm:title val=""/>
  <dgm:desc val=""/>
  <dgm:catLst>
    <dgm:cat type="list" pri="12500"/>
    <dgm:cat type="picture" pri="13000"/>
    <dgm:cat type="pictureconvert" pri="13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2"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3"/>
        </dgm:alg>
        <dgm:shape xmlns:r="http://schemas.openxmlformats.org/officeDocument/2006/relationships" r:blip="">
          <dgm:adjLst/>
        </dgm:shape>
        <dgm:choose name="Name4">
          <dgm:if name="Name5" func="var" arg="dir" op="equ" val="norm">
            <dgm:constrLst>
              <dgm:constr type="l" for="ch" forName="rect1" refType="w" fact="0.04"/>
              <dgm:constr type="t" for="ch" forName="rect1" refType="h" fact="0.13"/>
              <dgm:constr type="w" for="ch" forName="rect1" refType="w" fact="0.96"/>
              <dgm:constr type="h" for="ch" forName="rect1" refType="h" fact="0.9"/>
              <dgm:constr type="l" for="ch" forName="rect2" refType="w" fact="0"/>
              <dgm:constr type="t" for="ch" forName="rect2" refType="h" fact="0"/>
              <dgm:constr type="w" for="ch" forName="rect2" refType="w" fact="0.21"/>
              <dgm:constr type="h" for="ch" forName="rect2" refType="w" fact="0.315"/>
            </dgm:constrLst>
          </dgm:if>
          <dgm:else name="Name6">
            <dgm:constrLst>
              <dgm:constr type="l" for="ch" forName="rect1" refType="w" fact="0"/>
              <dgm:constr type="t" for="ch" forName="rect1" refType="h" fact="0.13"/>
              <dgm:constr type="w" for="ch" forName="rect1" refType="w" fact="0.96"/>
              <dgm:constr type="h" for="ch" forName="rect1" refType="h" fact="0.9"/>
              <dgm:constr type="l" for="ch" forName="rect2" refType="w" fact="0.79"/>
              <dgm:constr type="t" for="ch" forName="rect2" refType="h" fact="0"/>
              <dgm:constr type="w" for="ch" forName="rect2" refType="w" fact="0.21"/>
              <dgm:constr type="h" for="ch" forName="rect2" refType="w" fact="0.315"/>
            </dgm:constrLst>
          </dgm:else>
        </dgm:choose>
        <dgm:layoutNode name="rect1" styleLbl="trAlignAcc1">
          <dgm:varLst>
            <dgm:bulletEnabled val="1"/>
          </dgm:varLst>
          <dgm:alg type="tx">
            <dgm:param type="parTxLTRAlign" val="l"/>
          </dgm:alg>
          <dgm:shape xmlns:r="http://schemas.openxmlformats.org/officeDocument/2006/relationships" type="rect" r:blip="">
            <dgm:adjLst/>
          </dgm:shape>
          <dgm:presOf axis="desOrSelf" ptType="node"/>
          <dgm:choose name="Name7">
            <dgm:if name="Name8" func="var" arg="dir" op="equ" val="norm">
              <dgm:constrLst>
                <dgm:constr type="lMarg" refType="w" fact="0.6"/>
                <dgm:constr type="rMarg" refType="primFontSz" fact="0.3"/>
                <dgm:constr type="tMarg" refType="primFontSz" fact="0.3"/>
                <dgm:constr type="bMarg" refType="primFontSz" fact="0.3"/>
              </dgm:constrLst>
            </dgm:if>
            <dgm:else name="Name9">
              <dgm:constrLst>
                <dgm:constr type="lMarg" refType="primFontSz" fact="0.3"/>
                <dgm:constr type="rMarg" refType="w" fact="0.6"/>
                <dgm:constr type="tMarg" refType="primFontSz" fact="0.3"/>
                <dgm:constr type="bMarg" refType="primFontSz" fact="0.3"/>
              </dgm:constrLst>
            </dgm:else>
          </dgm:choose>
          <dgm:ruleLst>
            <dgm:rule type="primFontSz" val="5" fact="NaN" max="NaN"/>
          </dgm:ruleLst>
        </dgm:layoutNode>
        <dgm:layoutNode name="rect2" styleLbl="fg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0.07606</cdr:x>
      <cdr:y>0.07495</cdr:y>
    </cdr:from>
    <cdr:to>
      <cdr:x>0.46507</cdr:x>
      <cdr:y>0.1926</cdr:y>
    </cdr:to>
    <cdr:sp macro="" textlink="">
      <cdr:nvSpPr>
        <cdr:cNvPr id="2" name="TextBox 21">
          <a:extLst xmlns:a="http://schemas.openxmlformats.org/drawingml/2006/main">
            <a:ext uri="{FF2B5EF4-FFF2-40B4-BE49-F238E27FC236}">
              <a16:creationId xmlns:a16="http://schemas.microsoft.com/office/drawing/2014/main" id="{75D47062-4CCB-433E-909A-872D18686638}"/>
            </a:ext>
          </a:extLst>
        </cdr:cNvPr>
        <cdr:cNvSpPr txBox="1"/>
      </cdr:nvSpPr>
      <cdr:spPr>
        <a:xfrm xmlns:a="http://schemas.openxmlformats.org/drawingml/2006/main">
          <a:off x="394521" y="294108"/>
          <a:ext cx="2017815" cy="46165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fi-FI" sz="1200" kern="0" dirty="0">
              <a:solidFill>
                <a:srgbClr val="322D2D"/>
              </a:solidFill>
              <a:latin typeface="Akkurat Pro" charset="0"/>
              <a:ea typeface="Akkurat Pro" charset="0"/>
              <a:cs typeface="Akkurat Pro" charset="0"/>
            </a:rPr>
            <a:t>Leases</a:t>
          </a:r>
        </a:p>
        <a:p xmlns:a="http://schemas.openxmlformats.org/drawingml/2006/main">
          <a:r>
            <a:rPr lang="fi-FI" sz="1200" kern="0" dirty="0">
              <a:solidFill>
                <a:srgbClr val="322D2D"/>
              </a:solidFill>
              <a:latin typeface="Akkurat Pro" charset="0"/>
              <a:ea typeface="Akkurat Pro" charset="0"/>
              <a:cs typeface="Akkurat Pro" charset="0"/>
            </a:rPr>
            <a:t>EUR 181 million</a:t>
          </a:r>
        </a:p>
      </cdr:txBody>
    </cdr:sp>
  </cdr:relSizeAnchor>
</c:userShapes>
</file>

<file path=ppt/drawings/drawing2.xml><?xml version="1.0" encoding="utf-8"?>
<c:userShapes xmlns:c="http://schemas.openxmlformats.org/drawingml/2006/chart">
  <cdr:relSizeAnchor xmlns:cdr="http://schemas.openxmlformats.org/drawingml/2006/chartDrawing">
    <cdr:from>
      <cdr:x>0.55331</cdr:x>
      <cdr:y>0.82921</cdr:y>
    </cdr:from>
    <cdr:to>
      <cdr:x>0.8082</cdr:x>
      <cdr:y>0.94776</cdr:y>
    </cdr:to>
    <cdr:sp macro="" textlink="">
      <cdr:nvSpPr>
        <cdr:cNvPr id="4" name="TextBox 3">
          <a:extLst xmlns:a="http://schemas.openxmlformats.org/drawingml/2006/main">
            <a:ext uri="{FF2B5EF4-FFF2-40B4-BE49-F238E27FC236}">
              <a16:creationId xmlns:a16="http://schemas.microsoft.com/office/drawing/2014/main" id="{470F2061-15AE-4D6D-A40F-0B2C4139D731}"/>
            </a:ext>
          </a:extLst>
        </cdr:cNvPr>
        <cdr:cNvSpPr txBox="1"/>
      </cdr:nvSpPr>
      <cdr:spPr>
        <a:xfrm xmlns:a="http://schemas.openxmlformats.org/drawingml/2006/main">
          <a:off x="3477541" y="3333511"/>
          <a:ext cx="1601983" cy="47658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i-FI" sz="1100" dirty="0" err="1">
              <a:solidFill>
                <a:srgbClr val="7D7878"/>
              </a:solidFill>
            </a:rPr>
            <a:t>Undrawn</a:t>
          </a:r>
          <a:r>
            <a:rPr lang="fi-FI" sz="1100" dirty="0">
              <a:solidFill>
                <a:srgbClr val="7D7878"/>
              </a:solidFill>
            </a:rPr>
            <a:t> RCF</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Ylätunnisteen paikkamerkki 1">
            <a:extLst>
              <a:ext uri="{FF2B5EF4-FFF2-40B4-BE49-F238E27FC236}">
                <a16:creationId xmlns:a16="http://schemas.microsoft.com/office/drawing/2014/main" id="{B4B81A42-DE3C-840D-328A-90C4DA1D2D86}"/>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Päivämäärän paikkamerkki 2">
            <a:extLst>
              <a:ext uri="{FF2B5EF4-FFF2-40B4-BE49-F238E27FC236}">
                <a16:creationId xmlns:a16="http://schemas.microsoft.com/office/drawing/2014/main" id="{343F9822-C487-2DC3-F93B-37F5C039E79C}"/>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AD62536A-EDC8-49D3-807E-CD0D58668CEC}" type="datetimeFigureOut">
              <a:rPr lang="en-US" smtClean="0"/>
              <a:t>7/16/2026</a:t>
            </a:fld>
            <a:endParaRPr lang="en-US"/>
          </a:p>
        </p:txBody>
      </p:sp>
      <p:sp>
        <p:nvSpPr>
          <p:cNvPr id="4" name="Alatunnisteen paikkamerkki 3">
            <a:extLst>
              <a:ext uri="{FF2B5EF4-FFF2-40B4-BE49-F238E27FC236}">
                <a16:creationId xmlns:a16="http://schemas.microsoft.com/office/drawing/2014/main" id="{99EF7E9D-501C-F783-13A3-5462C790F5D1}"/>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Dian numeron paikkamerkki 4">
            <a:extLst>
              <a:ext uri="{FF2B5EF4-FFF2-40B4-BE49-F238E27FC236}">
                <a16:creationId xmlns:a16="http://schemas.microsoft.com/office/drawing/2014/main" id="{1F4C7276-4D63-B5BF-8E48-A801DDC0D5C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363571A-A6E6-4DAE-A31B-A25D7D603FA4}" type="slidenum">
              <a:rPr lang="en-US" smtClean="0"/>
              <a:t>‹#›</a:t>
            </a:fld>
            <a:endParaRPr lang="en-US"/>
          </a:p>
        </p:txBody>
      </p:sp>
    </p:spTree>
    <p:extLst>
      <p:ext uri="{BB962C8B-B14F-4D97-AF65-F5344CB8AC3E}">
        <p14:creationId xmlns:p14="http://schemas.microsoft.com/office/powerpoint/2010/main" val="1542944983"/>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Ylätunnisteen paikkamerkki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Päivämäärän paikkamerkki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CFD93AF-9D05-4DCC-8A50-9D39B084A30E}" type="datetimeFigureOut">
              <a:rPr lang="en-US" smtClean="0"/>
              <a:t>7/16/2026</a:t>
            </a:fld>
            <a:endParaRPr lang="en-US"/>
          </a:p>
        </p:txBody>
      </p:sp>
      <p:sp>
        <p:nvSpPr>
          <p:cNvPr id="4" name="Dian kuvan paikkamerkki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Huomautusten paikkamerkki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6" name="Alatunnisteen paikkamerkki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Dian numeron paikkamerkki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295DDEF-0FBB-4296-9115-B65A50162B8E}" type="slidenum">
              <a:rPr lang="en-US" smtClean="0"/>
              <a:t>‹#›</a:t>
            </a:fld>
            <a:endParaRPr lang="en-US"/>
          </a:p>
        </p:txBody>
      </p:sp>
    </p:spTree>
    <p:extLst>
      <p:ext uri="{BB962C8B-B14F-4D97-AF65-F5344CB8AC3E}">
        <p14:creationId xmlns:p14="http://schemas.microsoft.com/office/powerpoint/2010/main" val="1669252584"/>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5471B3-C36B-4FFD-BE2E-EAADD53BAA7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81606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7EF266-0D36-C1D4-9BB3-980FA924804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1D5842-F9BA-13D9-FD97-56D4706AB6CB}"/>
              </a:ext>
            </a:extLst>
          </p:cNvPr>
          <p:cNvSpPr>
            <a:spLocks noGrp="1" noRot="1" noChangeAspect="1"/>
          </p:cNvSpPr>
          <p:nvPr>
            <p:ph type="sldImg"/>
          </p:nvPr>
        </p:nvSpPr>
        <p:spPr/>
        <p:txBody>
          <a:bodyPr/>
          <a:lstStyle/>
          <a:p>
            <a:endParaRPr lang="fi-FI"/>
          </a:p>
        </p:txBody>
      </p:sp>
      <p:sp>
        <p:nvSpPr>
          <p:cNvPr id="3" name="Notes Placeholder 2">
            <a:extLst>
              <a:ext uri="{FF2B5EF4-FFF2-40B4-BE49-F238E27FC236}">
                <a16:creationId xmlns:a16="http://schemas.microsoft.com/office/drawing/2014/main" id="{43B4C2EA-3DFB-202B-503B-16D2171633EB}"/>
              </a:ext>
            </a:extLst>
          </p:cNvPr>
          <p:cNvSpPr>
            <a:spLocks noGrp="1"/>
          </p:cNvSpPr>
          <p:nvPr>
            <p:ph type="body" idx="1"/>
          </p:nvPr>
        </p:nvSpPr>
        <p:spPr/>
        <p:txBody>
          <a:bodyPr/>
          <a:lstStyle/>
          <a:p>
            <a:pPr marL="179697" indent="-179697">
              <a:buFontTx/>
              <a:buChar char="-"/>
            </a:pPr>
            <a:endParaRPr lang="fi-FI"/>
          </a:p>
        </p:txBody>
      </p:sp>
      <p:sp>
        <p:nvSpPr>
          <p:cNvPr id="4" name="Slide Number Placeholder 3">
            <a:extLst>
              <a:ext uri="{FF2B5EF4-FFF2-40B4-BE49-F238E27FC236}">
                <a16:creationId xmlns:a16="http://schemas.microsoft.com/office/drawing/2014/main" id="{6544B585-76B9-EF8C-6B08-4155A9F01928}"/>
              </a:ext>
            </a:extLst>
          </p:cNvPr>
          <p:cNvSpPr>
            <a:spLocks noGrp="1"/>
          </p:cNvSpPr>
          <p:nvPr>
            <p:ph type="sldNum" sz="quarter" idx="5"/>
          </p:nvPr>
        </p:nvSpPr>
        <p:spPr/>
        <p:txBody>
          <a:bodyPr/>
          <a:lstStyle/>
          <a:p>
            <a:fld id="{7433AF5E-FD69-491E-AFAB-164BB50459F4}" type="slidenum">
              <a:rPr lang="en-GB" smtClean="0"/>
              <a:pPr/>
              <a:t>63</a:t>
            </a:fld>
            <a:endParaRPr lang="en-GB"/>
          </a:p>
        </p:txBody>
      </p:sp>
    </p:spTree>
    <p:extLst>
      <p:ext uri="{BB962C8B-B14F-4D97-AF65-F5344CB8AC3E}">
        <p14:creationId xmlns:p14="http://schemas.microsoft.com/office/powerpoint/2010/main" val="22345980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F55404-F5D2-C9B2-0577-28908B99BF1C}"/>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F907D5BE-6D9D-A7ED-58D8-EFE836A8BDBC}"/>
              </a:ext>
            </a:extLst>
          </p:cNvPr>
          <p:cNvSpPr>
            <a:spLocks noGrp="1" noRot="1" noChangeAspect="1"/>
          </p:cNvSpPr>
          <p:nvPr>
            <p:ph type="sldImg"/>
          </p:nvPr>
        </p:nvSpPr>
        <p:spPr/>
        <p:txBody>
          <a:bodyPr/>
          <a:lstStyle/>
          <a:p>
            <a:endParaRPr lang="fi-FI"/>
          </a:p>
        </p:txBody>
      </p:sp>
      <p:sp>
        <p:nvSpPr>
          <p:cNvPr id="3" name="Huomautusten paikkamerkki 2">
            <a:extLst>
              <a:ext uri="{FF2B5EF4-FFF2-40B4-BE49-F238E27FC236}">
                <a16:creationId xmlns:a16="http://schemas.microsoft.com/office/drawing/2014/main" id="{57143229-4A51-4D3B-78A6-8B912BEA6666}"/>
              </a:ext>
            </a:extLst>
          </p:cNvPr>
          <p:cNvSpPr>
            <a:spLocks noGrp="1"/>
          </p:cNvSpPr>
          <p:nvPr>
            <p:ph type="body" idx="1"/>
          </p:nvPr>
        </p:nvSpPr>
        <p:spPr/>
        <p:txBody>
          <a:bodyPr/>
          <a:lstStyle/>
          <a:p>
            <a:endParaRPr lang="fi-FI"/>
          </a:p>
        </p:txBody>
      </p:sp>
      <p:sp>
        <p:nvSpPr>
          <p:cNvPr id="4" name="Dian numeron paikkamerkki 3">
            <a:extLst>
              <a:ext uri="{FF2B5EF4-FFF2-40B4-BE49-F238E27FC236}">
                <a16:creationId xmlns:a16="http://schemas.microsoft.com/office/drawing/2014/main" id="{DB3A2699-2DAA-7402-73D5-820626AC0356}"/>
              </a:ext>
            </a:extLst>
          </p:cNvPr>
          <p:cNvSpPr>
            <a:spLocks noGrp="1"/>
          </p:cNvSpPr>
          <p:nvPr>
            <p:ph type="sldNum" sz="quarter" idx="5"/>
          </p:nvPr>
        </p:nvSpPr>
        <p:spPr/>
        <p:txBody>
          <a:bodyPr/>
          <a:lstStyle/>
          <a:p>
            <a:fld id="{13E066F6-D5D1-4AF8-9B0A-5817F84DE191}" type="slidenum">
              <a:rPr lang="fi-FI" smtClean="0"/>
              <a:t>65</a:t>
            </a:fld>
            <a:endParaRPr lang="fi-FI"/>
          </a:p>
        </p:txBody>
      </p:sp>
    </p:spTree>
    <p:extLst>
      <p:ext uri="{BB962C8B-B14F-4D97-AF65-F5344CB8AC3E}">
        <p14:creationId xmlns:p14="http://schemas.microsoft.com/office/powerpoint/2010/main" val="124023057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fi-FI"/>
          </a:p>
        </p:txBody>
      </p:sp>
      <p:sp>
        <p:nvSpPr>
          <p:cNvPr id="3" name="Notes Placeholder 2"/>
          <p:cNvSpPr>
            <a:spLocks noGrp="1"/>
          </p:cNvSpPr>
          <p:nvPr>
            <p:ph type="body" idx="1"/>
          </p:nvPr>
        </p:nvSpPr>
        <p:spPr/>
        <p:txBody>
          <a:bodyPr/>
          <a:lstStyle/>
          <a:p>
            <a:endParaRPr lang="fi-FI"/>
          </a:p>
        </p:txBody>
      </p:sp>
      <p:sp>
        <p:nvSpPr>
          <p:cNvPr id="4" name="Slide Number Placeholder 3"/>
          <p:cNvSpPr>
            <a:spLocks noGrp="1"/>
          </p:cNvSpPr>
          <p:nvPr>
            <p:ph type="sldNum" sz="quarter" idx="5"/>
          </p:nvPr>
        </p:nvSpPr>
        <p:spPr/>
        <p:txBody>
          <a:bodyPr/>
          <a:lstStyle/>
          <a:p>
            <a:fld id="{7433AF5E-FD69-491E-AFAB-164BB50459F4}" type="slidenum">
              <a:rPr lang="en-GB" smtClean="0"/>
              <a:pPr/>
              <a:t>66</a:t>
            </a:fld>
            <a:endParaRPr lang="en-GB"/>
          </a:p>
        </p:txBody>
      </p:sp>
    </p:spTree>
    <p:extLst>
      <p:ext uri="{BB962C8B-B14F-4D97-AF65-F5344CB8AC3E}">
        <p14:creationId xmlns:p14="http://schemas.microsoft.com/office/powerpoint/2010/main" val="16182315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fi-FI"/>
          </a:p>
        </p:txBody>
      </p:sp>
      <p:sp>
        <p:nvSpPr>
          <p:cNvPr id="3" name="Notes Placeholder 2"/>
          <p:cNvSpPr>
            <a:spLocks noGrp="1"/>
          </p:cNvSpPr>
          <p:nvPr>
            <p:ph type="body" idx="1"/>
          </p:nvPr>
        </p:nvSpPr>
        <p:spPr/>
        <p:txBody>
          <a:bodyPr/>
          <a:lstStyle/>
          <a:p>
            <a:endParaRPr lang="fi-FI"/>
          </a:p>
        </p:txBody>
      </p:sp>
      <p:sp>
        <p:nvSpPr>
          <p:cNvPr id="4" name="Slide Number Placeholder 3"/>
          <p:cNvSpPr>
            <a:spLocks noGrp="1"/>
          </p:cNvSpPr>
          <p:nvPr>
            <p:ph type="sldNum" sz="quarter" idx="5"/>
          </p:nvPr>
        </p:nvSpPr>
        <p:spPr/>
        <p:txBody>
          <a:bodyPr/>
          <a:lstStyle/>
          <a:p>
            <a:fld id="{4FFF6150-243C-417C-A5D0-8344D288945C}" type="slidenum">
              <a:rPr lang="fi-FI" smtClean="0"/>
              <a:t>68</a:t>
            </a:fld>
            <a:endParaRPr lang="fi-FI"/>
          </a:p>
        </p:txBody>
      </p:sp>
    </p:spTree>
    <p:extLst>
      <p:ext uri="{BB962C8B-B14F-4D97-AF65-F5344CB8AC3E}">
        <p14:creationId xmlns:p14="http://schemas.microsoft.com/office/powerpoint/2010/main" val="371701919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28292F-50D9-C6FA-A628-BDE802D2A9FE}"/>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7557422F-9784-5AD3-4255-5CBD27F27BA8}"/>
              </a:ext>
            </a:extLst>
          </p:cNvPr>
          <p:cNvSpPr>
            <a:spLocks noGrp="1" noRot="1" noChangeAspect="1"/>
          </p:cNvSpPr>
          <p:nvPr>
            <p:ph type="sldImg"/>
          </p:nvPr>
        </p:nvSpPr>
        <p:spPr/>
        <p:txBody>
          <a:bodyPr/>
          <a:lstStyle/>
          <a:p>
            <a:endParaRPr lang="fi-FI"/>
          </a:p>
        </p:txBody>
      </p:sp>
      <p:sp>
        <p:nvSpPr>
          <p:cNvPr id="3" name="Huomautusten paikkamerkki 2">
            <a:extLst>
              <a:ext uri="{FF2B5EF4-FFF2-40B4-BE49-F238E27FC236}">
                <a16:creationId xmlns:a16="http://schemas.microsoft.com/office/drawing/2014/main" id="{D3B2FD37-B39E-3819-D226-1E1612EADCC5}"/>
              </a:ext>
            </a:extLst>
          </p:cNvPr>
          <p:cNvSpPr>
            <a:spLocks noGrp="1"/>
          </p:cNvSpPr>
          <p:nvPr>
            <p:ph type="body" idx="1"/>
          </p:nvPr>
        </p:nvSpPr>
        <p:spPr/>
        <p:txBody>
          <a:bodyPr/>
          <a:lstStyle/>
          <a:p>
            <a:endParaRPr lang="en-US" dirty="0"/>
          </a:p>
        </p:txBody>
      </p:sp>
      <p:sp>
        <p:nvSpPr>
          <p:cNvPr id="4" name="Dian numeron paikkamerkki 3">
            <a:extLst>
              <a:ext uri="{FF2B5EF4-FFF2-40B4-BE49-F238E27FC236}">
                <a16:creationId xmlns:a16="http://schemas.microsoft.com/office/drawing/2014/main" id="{276A3CF7-0987-90A0-1A23-CCCB67679546}"/>
              </a:ext>
            </a:extLst>
          </p:cNvPr>
          <p:cNvSpPr>
            <a:spLocks noGrp="1"/>
          </p:cNvSpPr>
          <p:nvPr>
            <p:ph type="sldNum" sz="quarter" idx="5"/>
          </p:nvPr>
        </p:nvSpPr>
        <p:spPr/>
        <p:txBody>
          <a:bodyPr/>
          <a:lstStyle/>
          <a:p>
            <a:fld id="{4FFF6150-243C-417C-A5D0-8344D288945C}" type="slidenum">
              <a:rPr lang="en-US" smtClean="0"/>
              <a:pPr/>
              <a:t>82</a:t>
            </a:fld>
            <a:endParaRPr lang="en-US" dirty="0"/>
          </a:p>
        </p:txBody>
      </p:sp>
    </p:spTree>
    <p:extLst>
      <p:ext uri="{BB962C8B-B14F-4D97-AF65-F5344CB8AC3E}">
        <p14:creationId xmlns:p14="http://schemas.microsoft.com/office/powerpoint/2010/main" val="32041958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txBody>
          <a:bodyPr/>
          <a:lstStyle/>
          <a:p>
            <a:endParaRPr lang="fi-FI"/>
          </a:p>
        </p:txBody>
      </p:sp>
      <p:sp>
        <p:nvSpPr>
          <p:cNvPr id="3" name="Huomautusten paikkamerkki 2"/>
          <p:cNvSpPr>
            <a:spLocks noGrp="1"/>
          </p:cNvSpPr>
          <p:nvPr>
            <p:ph type="body" idx="1"/>
          </p:nvPr>
        </p:nvSpPr>
        <p:spPr/>
        <p:txBody>
          <a:bodyPr/>
          <a:lstStyle/>
          <a:p>
            <a:endParaRPr lang="en-US" dirty="0"/>
          </a:p>
        </p:txBody>
      </p:sp>
      <p:sp>
        <p:nvSpPr>
          <p:cNvPr id="4" name="Dian numeron paikkamerkki 3"/>
          <p:cNvSpPr>
            <a:spLocks noGrp="1"/>
          </p:cNvSpPr>
          <p:nvPr>
            <p:ph type="sldNum" sz="quarter" idx="5"/>
          </p:nvPr>
        </p:nvSpPr>
        <p:spPr/>
        <p:txBody>
          <a:bodyPr/>
          <a:lstStyle/>
          <a:p>
            <a:fld id="{4FFF6150-243C-417C-A5D0-8344D288945C}" type="slidenum">
              <a:rPr lang="fi-FI" smtClean="0"/>
              <a:t>84</a:t>
            </a:fld>
            <a:endParaRPr lang="fi-FI"/>
          </a:p>
        </p:txBody>
      </p:sp>
    </p:spTree>
    <p:extLst>
      <p:ext uri="{BB962C8B-B14F-4D97-AF65-F5344CB8AC3E}">
        <p14:creationId xmlns:p14="http://schemas.microsoft.com/office/powerpoint/2010/main" val="31345209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txBody>
          <a:bodyPr/>
          <a:lstStyle/>
          <a:p>
            <a:endParaRPr lang="fi-FI"/>
          </a:p>
        </p:txBody>
      </p:sp>
      <p:sp>
        <p:nvSpPr>
          <p:cNvPr id="3" name="Huomautusten paikkamerkki 2"/>
          <p:cNvSpPr>
            <a:spLocks noGrp="1"/>
          </p:cNvSpPr>
          <p:nvPr>
            <p:ph type="body" idx="1"/>
          </p:nvPr>
        </p:nvSpPr>
        <p:spPr/>
        <p:txBody>
          <a:bodyPr/>
          <a:lstStyle/>
          <a:p>
            <a:endParaRPr lang="fi-FI"/>
          </a:p>
        </p:txBody>
      </p:sp>
      <p:sp>
        <p:nvSpPr>
          <p:cNvPr id="4" name="Dian numeron paikkamerkki 3"/>
          <p:cNvSpPr>
            <a:spLocks noGrp="1"/>
          </p:cNvSpPr>
          <p:nvPr>
            <p:ph type="sldNum" sz="quarter" idx="5"/>
          </p:nvPr>
        </p:nvSpPr>
        <p:spPr/>
        <p:txBody>
          <a:bodyPr/>
          <a:lstStyle/>
          <a:p>
            <a:fld id="{4FFF6150-243C-417C-A5D0-8344D288945C}" type="slidenum">
              <a:rPr lang="fi-FI" smtClean="0"/>
              <a:t>89</a:t>
            </a:fld>
            <a:endParaRPr lang="fi-FI"/>
          </a:p>
        </p:txBody>
      </p:sp>
    </p:spTree>
    <p:extLst>
      <p:ext uri="{BB962C8B-B14F-4D97-AF65-F5344CB8AC3E}">
        <p14:creationId xmlns:p14="http://schemas.microsoft.com/office/powerpoint/2010/main" val="9022563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txBody>
          <a:bodyPr/>
          <a:lstStyle/>
          <a:p>
            <a:endParaRPr lang="fi-FI"/>
          </a:p>
        </p:txBody>
      </p:sp>
      <p:sp>
        <p:nvSpPr>
          <p:cNvPr id="3" name="Huomautusten paikkamerkki 2"/>
          <p:cNvSpPr>
            <a:spLocks noGrp="1"/>
          </p:cNvSpPr>
          <p:nvPr>
            <p:ph type="body" idx="1"/>
          </p:nvPr>
        </p:nvSpPr>
        <p:spPr/>
        <p:txBody>
          <a:bodyPr/>
          <a:lstStyle/>
          <a:p>
            <a:endParaRPr lang="fi-FI"/>
          </a:p>
        </p:txBody>
      </p:sp>
      <p:sp>
        <p:nvSpPr>
          <p:cNvPr id="4" name="Dian numeron paikkamerkki 3"/>
          <p:cNvSpPr>
            <a:spLocks noGrp="1"/>
          </p:cNvSpPr>
          <p:nvPr>
            <p:ph type="sldNum" sz="quarter" idx="5"/>
          </p:nvPr>
        </p:nvSpPr>
        <p:spPr/>
        <p:txBody>
          <a:bodyPr/>
          <a:lstStyle/>
          <a:p>
            <a:fld id="{4FFF6150-243C-417C-A5D0-8344D288945C}" type="slidenum">
              <a:rPr lang="fi-FI" smtClean="0"/>
              <a:t>24</a:t>
            </a:fld>
            <a:endParaRPr lang="fi-FI"/>
          </a:p>
        </p:txBody>
      </p:sp>
    </p:spTree>
    <p:extLst>
      <p:ext uri="{BB962C8B-B14F-4D97-AF65-F5344CB8AC3E}">
        <p14:creationId xmlns:p14="http://schemas.microsoft.com/office/powerpoint/2010/main" val="31959189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fi-FI"/>
          </a:p>
        </p:txBody>
      </p:sp>
      <p:sp>
        <p:nvSpPr>
          <p:cNvPr id="3" name="Notes Placeholder 2"/>
          <p:cNvSpPr>
            <a:spLocks noGrp="1"/>
          </p:cNvSpPr>
          <p:nvPr>
            <p:ph type="body" idx="1"/>
          </p:nvPr>
        </p:nvSpPr>
        <p:spPr/>
        <p:txBody>
          <a:bodyPr/>
          <a:lstStyle/>
          <a:p>
            <a:r>
              <a:rPr lang="en-US"/>
              <a:t>Include actions what we have done to invest in growth</a:t>
            </a:r>
          </a:p>
          <a:p>
            <a:r>
              <a:rPr lang="en-US"/>
              <a:t>-acquisitions</a:t>
            </a:r>
          </a:p>
          <a:p>
            <a:r>
              <a:rPr lang="en-US"/>
              <a:t>-investments</a:t>
            </a:r>
          </a:p>
          <a:p>
            <a:r>
              <a:rPr lang="en-US"/>
              <a:t>-JVs in </a:t>
            </a:r>
          </a:p>
          <a:p>
            <a:endParaRPr lang="en-US"/>
          </a:p>
          <a:p>
            <a:r>
              <a:rPr lang="en-US"/>
              <a:t>2022-H1 2024</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BEAAD9-AA00-4ADD-8EDF-0DF20A9D8B3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21023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u="sn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BEAAD9-AA00-4ADD-8EDF-0DF20A9D8B3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45294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99CE90-6FA7-400D-9CDA-6ED1538466E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EF75961-3DE6-86EE-B47D-B174F57B6F9C}"/>
              </a:ext>
            </a:extLst>
          </p:cNvPr>
          <p:cNvSpPr>
            <a:spLocks noGrp="1" noRot="1" noChangeAspect="1"/>
          </p:cNvSpPr>
          <p:nvPr>
            <p:ph type="sldImg"/>
          </p:nvPr>
        </p:nvSpPr>
        <p:spPr/>
        <p:txBody>
          <a:bodyPr/>
          <a:lstStyle/>
          <a:p>
            <a:endParaRPr lang="fi-FI"/>
          </a:p>
        </p:txBody>
      </p:sp>
      <p:sp>
        <p:nvSpPr>
          <p:cNvPr id="3" name="Notes Placeholder 2">
            <a:extLst>
              <a:ext uri="{FF2B5EF4-FFF2-40B4-BE49-F238E27FC236}">
                <a16:creationId xmlns:a16="http://schemas.microsoft.com/office/drawing/2014/main" id="{7492D9DA-9363-6FAF-9D0F-A90C81D57B86}"/>
              </a:ext>
            </a:extLst>
          </p:cNvPr>
          <p:cNvSpPr>
            <a:spLocks noGrp="1"/>
          </p:cNvSpPr>
          <p:nvPr>
            <p:ph type="body" idx="1"/>
          </p:nvPr>
        </p:nvSpPr>
        <p:spPr/>
        <p:txBody>
          <a:bodyPr/>
          <a:lstStyle/>
          <a:p>
            <a:endParaRPr lang="en-LT"/>
          </a:p>
        </p:txBody>
      </p:sp>
      <p:sp>
        <p:nvSpPr>
          <p:cNvPr id="4" name="Slide Number Placeholder 3">
            <a:extLst>
              <a:ext uri="{FF2B5EF4-FFF2-40B4-BE49-F238E27FC236}">
                <a16:creationId xmlns:a16="http://schemas.microsoft.com/office/drawing/2014/main" id="{009D3C1A-A37E-BA8C-F4E4-62346DB41BC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E92847-51ED-1449-A9AF-8F855167E8E6}" type="slidenum">
              <a:rPr kumimoji="0"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LT"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5507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dirty="0"/>
          </a:p>
        </p:txBody>
      </p:sp>
      <p:sp>
        <p:nvSpPr>
          <p:cNvPr id="4" name="Dian numeron paikkamerkki 3"/>
          <p:cNvSpPr>
            <a:spLocks noGrp="1"/>
          </p:cNvSpPr>
          <p:nvPr>
            <p:ph type="sldNum" sz="quarter" idx="5"/>
          </p:nvPr>
        </p:nvSpPr>
        <p:spPr/>
        <p:txBody>
          <a:bodyPr/>
          <a:lstStyle/>
          <a:p>
            <a:fld id="{5295DDEF-0FBB-4296-9115-B65A50162B8E}" type="slidenum">
              <a:rPr lang="en-US" smtClean="0"/>
              <a:t>50</a:t>
            </a:fld>
            <a:endParaRPr lang="en-US"/>
          </a:p>
        </p:txBody>
      </p:sp>
    </p:spTree>
    <p:extLst>
      <p:ext uri="{BB962C8B-B14F-4D97-AF65-F5344CB8AC3E}">
        <p14:creationId xmlns:p14="http://schemas.microsoft.com/office/powerpoint/2010/main" val="16711173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i-FI" dirty="0"/>
          </a:p>
        </p:txBody>
      </p:sp>
      <p:sp>
        <p:nvSpPr>
          <p:cNvPr id="4" name="Slide Number Placeholder 3"/>
          <p:cNvSpPr>
            <a:spLocks noGrp="1"/>
          </p:cNvSpPr>
          <p:nvPr>
            <p:ph type="sldNum" sz="quarter" idx="5"/>
          </p:nvPr>
        </p:nvSpPr>
        <p:spPr/>
        <p:txBody>
          <a:bodyPr/>
          <a:lstStyle/>
          <a:p>
            <a:fld id="{4FFF6150-243C-417C-A5D0-8344D288945C}" type="slidenum">
              <a:rPr lang="fi-FI" smtClean="0"/>
              <a:t>56</a:t>
            </a:fld>
            <a:endParaRPr lang="fi-FI"/>
          </a:p>
        </p:txBody>
      </p:sp>
    </p:spTree>
    <p:extLst>
      <p:ext uri="{BB962C8B-B14F-4D97-AF65-F5344CB8AC3E}">
        <p14:creationId xmlns:p14="http://schemas.microsoft.com/office/powerpoint/2010/main" val="21655720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E99ACA-C254-CBFA-08F1-4B505300EA47}"/>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316FF1E3-A002-E14C-F51C-A1DFE6214E9C}"/>
              </a:ext>
            </a:extLst>
          </p:cNvPr>
          <p:cNvSpPr>
            <a:spLocks noGrp="1" noRot="1" noChangeAspect="1"/>
          </p:cNvSpPr>
          <p:nvPr>
            <p:ph type="sldImg"/>
          </p:nvPr>
        </p:nvSpPr>
        <p:spPr/>
        <p:txBody>
          <a:bodyPr/>
          <a:lstStyle/>
          <a:p>
            <a:endParaRPr lang="fi-FI"/>
          </a:p>
        </p:txBody>
      </p:sp>
      <p:sp>
        <p:nvSpPr>
          <p:cNvPr id="3" name="Huomautusten paikkamerkki 2">
            <a:extLst>
              <a:ext uri="{FF2B5EF4-FFF2-40B4-BE49-F238E27FC236}">
                <a16:creationId xmlns:a16="http://schemas.microsoft.com/office/drawing/2014/main" id="{BB9F6E50-A949-7F8C-82FC-D438E8AF4E71}"/>
              </a:ext>
            </a:extLst>
          </p:cNvPr>
          <p:cNvSpPr>
            <a:spLocks noGrp="1"/>
          </p:cNvSpPr>
          <p:nvPr>
            <p:ph type="body" idx="1"/>
          </p:nvPr>
        </p:nvSpPr>
        <p:spPr/>
        <p:txBody>
          <a:bodyPr/>
          <a:lstStyle/>
          <a:p>
            <a:endParaRPr lang="fi-FI"/>
          </a:p>
        </p:txBody>
      </p:sp>
      <p:sp>
        <p:nvSpPr>
          <p:cNvPr id="4" name="Dian numeron paikkamerkki 3">
            <a:extLst>
              <a:ext uri="{FF2B5EF4-FFF2-40B4-BE49-F238E27FC236}">
                <a16:creationId xmlns:a16="http://schemas.microsoft.com/office/drawing/2014/main" id="{662DCCF9-68A7-91DB-3583-ED129C271503}"/>
              </a:ext>
            </a:extLst>
          </p:cNvPr>
          <p:cNvSpPr>
            <a:spLocks noGrp="1"/>
          </p:cNvSpPr>
          <p:nvPr>
            <p:ph type="sldNum" sz="quarter" idx="5"/>
          </p:nvPr>
        </p:nvSpPr>
        <p:spPr/>
        <p:txBody>
          <a:bodyPr/>
          <a:lstStyle/>
          <a:p>
            <a:fld id="{13E066F6-D5D1-4AF8-9B0A-5817F84DE191}" type="slidenum">
              <a:rPr lang="fi-FI" smtClean="0"/>
              <a:t>58</a:t>
            </a:fld>
            <a:endParaRPr lang="fi-FI"/>
          </a:p>
        </p:txBody>
      </p:sp>
    </p:spTree>
    <p:extLst>
      <p:ext uri="{BB962C8B-B14F-4D97-AF65-F5344CB8AC3E}">
        <p14:creationId xmlns:p14="http://schemas.microsoft.com/office/powerpoint/2010/main" val="28767998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txBody>
          <a:bodyPr/>
          <a:lstStyle/>
          <a:p>
            <a:endParaRPr lang="fi-FI"/>
          </a:p>
        </p:txBody>
      </p:sp>
      <p:sp>
        <p:nvSpPr>
          <p:cNvPr id="3" name="Huomautusten paikkamerkki 2"/>
          <p:cNvSpPr>
            <a:spLocks noGrp="1"/>
          </p:cNvSpPr>
          <p:nvPr>
            <p:ph type="body" idx="1"/>
          </p:nvPr>
        </p:nvSpPr>
        <p:spPr/>
        <p:txBody>
          <a:bodyPr/>
          <a:lstStyle/>
          <a:p>
            <a:endParaRPr lang="fi-FI"/>
          </a:p>
        </p:txBody>
      </p:sp>
      <p:sp>
        <p:nvSpPr>
          <p:cNvPr id="4" name="Dian numeron paikkamerkki 3"/>
          <p:cNvSpPr>
            <a:spLocks noGrp="1"/>
          </p:cNvSpPr>
          <p:nvPr>
            <p:ph type="sldNum" sz="quarter" idx="5"/>
          </p:nvPr>
        </p:nvSpPr>
        <p:spPr/>
        <p:txBody>
          <a:bodyPr/>
          <a:lstStyle/>
          <a:p>
            <a:fld id="{4FFF6150-243C-417C-A5D0-8344D288945C}" type="slidenum">
              <a:rPr lang="fi-FI" smtClean="0"/>
              <a:t>62</a:t>
            </a:fld>
            <a:endParaRPr lang="fi-FI"/>
          </a:p>
        </p:txBody>
      </p:sp>
    </p:spTree>
    <p:extLst>
      <p:ext uri="{BB962C8B-B14F-4D97-AF65-F5344CB8AC3E}">
        <p14:creationId xmlns:p14="http://schemas.microsoft.com/office/powerpoint/2010/main" val="3195918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15.xml"/><Relationship Id="rId4" Type="http://schemas.openxmlformats.org/officeDocument/2006/relationships/image" Target="../media/image6.emf"/></Relationships>
</file>

<file path=ppt/slideLayouts/_rels/slideLayout101.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16.xml"/><Relationship Id="rId4" Type="http://schemas.openxmlformats.org/officeDocument/2006/relationships/image" Target="../media/image6.emf"/></Relationships>
</file>

<file path=ppt/slideLayouts/_rels/slideLayout102.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17.xml"/><Relationship Id="rId5" Type="http://schemas.openxmlformats.org/officeDocument/2006/relationships/image" Target="../media/image3.wmf"/><Relationship Id="rId4" Type="http://schemas.openxmlformats.org/officeDocument/2006/relationships/image" Target="../media/image6.emf"/></Relationships>
</file>

<file path=ppt/slideLayouts/_rels/slideLayout10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18.xml"/><Relationship Id="rId5" Type="http://schemas.openxmlformats.org/officeDocument/2006/relationships/image" Target="../media/image3.wmf"/><Relationship Id="rId4" Type="http://schemas.openxmlformats.org/officeDocument/2006/relationships/image" Target="../media/image6.emf"/></Relationships>
</file>

<file path=ppt/slideLayouts/_rels/slideLayout10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19.xml"/><Relationship Id="rId5" Type="http://schemas.openxmlformats.org/officeDocument/2006/relationships/image" Target="../media/image4.wmf"/><Relationship Id="rId4" Type="http://schemas.openxmlformats.org/officeDocument/2006/relationships/image" Target="../media/image6.emf"/></Relationships>
</file>

<file path=ppt/slideLayouts/_rels/slideLayout105.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20.xml"/><Relationship Id="rId5" Type="http://schemas.openxmlformats.org/officeDocument/2006/relationships/image" Target="../media/image4.wmf"/><Relationship Id="rId4" Type="http://schemas.openxmlformats.org/officeDocument/2006/relationships/image" Target="../media/image6.emf"/></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3" Type="http://schemas.openxmlformats.org/officeDocument/2006/relationships/hyperlink" Target="http://www.facebook.com/kemiragroup" TargetMode="External"/><Relationship Id="rId2" Type="http://schemas.openxmlformats.org/officeDocument/2006/relationships/hyperlink" Target="http://twitter.com/kemiragroup" TargetMode="External"/><Relationship Id="rId1" Type="http://schemas.openxmlformats.org/officeDocument/2006/relationships/slideMaster" Target="../slideMasters/slideMaster1.xml"/><Relationship Id="rId6" Type="http://schemas.openxmlformats.org/officeDocument/2006/relationships/hyperlink" Target="http://www.linkedin.com/company/7400" TargetMode="External"/><Relationship Id="rId5" Type="http://schemas.openxmlformats.org/officeDocument/2006/relationships/hyperlink" Target="https://www.instagram.com/kemiragroup/" TargetMode="External"/><Relationship Id="rId4" Type="http://schemas.openxmlformats.org/officeDocument/2006/relationships/hyperlink" Target="http://www.youtube.com/kemiragroup" TargetMode="External"/></Relationships>
</file>

<file path=ppt/slideLayouts/_rels/slideLayout65.xml.rels><?xml version="1.0" encoding="UTF-8" standalone="yes"?>
<Relationships xmlns="http://schemas.openxmlformats.org/package/2006/relationships"><Relationship Id="rId3" Type="http://schemas.openxmlformats.org/officeDocument/2006/relationships/hyperlink" Target="http://www.facebook.com/kemiragroup" TargetMode="External"/><Relationship Id="rId2" Type="http://schemas.openxmlformats.org/officeDocument/2006/relationships/hyperlink" Target="http://twitter.com/kemiragroup" TargetMode="External"/><Relationship Id="rId1" Type="http://schemas.openxmlformats.org/officeDocument/2006/relationships/slideMaster" Target="../slideMasters/slideMaster1.xml"/><Relationship Id="rId6" Type="http://schemas.openxmlformats.org/officeDocument/2006/relationships/hyperlink" Target="http://www.linkedin.com/company/7400" TargetMode="External"/><Relationship Id="rId5" Type="http://schemas.openxmlformats.org/officeDocument/2006/relationships/hyperlink" Target="https://www.instagram.com/kemiragroup/" TargetMode="External"/><Relationship Id="rId4" Type="http://schemas.openxmlformats.org/officeDocument/2006/relationships/hyperlink" Target="http://www.youtube.com/kemiragroup" TargetMode="External"/></Relationships>
</file>

<file path=ppt/slideLayouts/_rels/slideLayout66.xml.rels><?xml version="1.0" encoding="UTF-8" standalone="yes"?>
<Relationships xmlns="http://schemas.openxmlformats.org/package/2006/relationships"><Relationship Id="rId3" Type="http://schemas.openxmlformats.org/officeDocument/2006/relationships/hyperlink" Target="http://www.facebook.com/kemiragroup" TargetMode="External"/><Relationship Id="rId7" Type="http://schemas.openxmlformats.org/officeDocument/2006/relationships/image" Target="../media/image3.wmf"/><Relationship Id="rId2" Type="http://schemas.openxmlformats.org/officeDocument/2006/relationships/hyperlink" Target="http://twitter.com/kemiragroup" TargetMode="External"/><Relationship Id="rId1" Type="http://schemas.openxmlformats.org/officeDocument/2006/relationships/slideMaster" Target="../slideMasters/slideMaster1.xml"/><Relationship Id="rId6" Type="http://schemas.openxmlformats.org/officeDocument/2006/relationships/hyperlink" Target="http://www.linkedin.com/company/7400" TargetMode="External"/><Relationship Id="rId5" Type="http://schemas.openxmlformats.org/officeDocument/2006/relationships/hyperlink" Target="https://www.instagram.com/kemiragroup/" TargetMode="External"/><Relationship Id="rId4" Type="http://schemas.openxmlformats.org/officeDocument/2006/relationships/hyperlink" Target="http://www.youtube.com/kemiragroup" TargetMode="External"/></Relationships>
</file>

<file path=ppt/slideLayouts/_rels/slideLayout67.xml.rels><?xml version="1.0" encoding="UTF-8" standalone="yes"?>
<Relationships xmlns="http://schemas.openxmlformats.org/package/2006/relationships"><Relationship Id="rId3" Type="http://schemas.openxmlformats.org/officeDocument/2006/relationships/hyperlink" Target="http://www.facebook.com/kemiragroup" TargetMode="External"/><Relationship Id="rId7" Type="http://schemas.openxmlformats.org/officeDocument/2006/relationships/image" Target="../media/image4.wmf"/><Relationship Id="rId2" Type="http://schemas.openxmlformats.org/officeDocument/2006/relationships/hyperlink" Target="http://twitter.com/kemiragroup" TargetMode="External"/><Relationship Id="rId1" Type="http://schemas.openxmlformats.org/officeDocument/2006/relationships/slideMaster" Target="../slideMasters/slideMaster1.xml"/><Relationship Id="rId6" Type="http://schemas.openxmlformats.org/officeDocument/2006/relationships/hyperlink" Target="http://www.linkedin.com/company/7400" TargetMode="External"/><Relationship Id="rId5" Type="http://schemas.openxmlformats.org/officeDocument/2006/relationships/hyperlink" Target="https://www.instagram.com/kemiragroup/" TargetMode="External"/><Relationship Id="rId4" Type="http://schemas.openxmlformats.org/officeDocument/2006/relationships/hyperlink" Target="http://www.youtube.com/kemiragroup" TargetMode="External"/></Relationships>
</file>

<file path=ppt/slideLayouts/_rels/slideLayout68.xml.rels><?xml version="1.0" encoding="UTF-8" standalone="yes"?>
<Relationships xmlns="http://schemas.openxmlformats.org/package/2006/relationships"><Relationship Id="rId2" Type="http://schemas.openxmlformats.org/officeDocument/2006/relationships/hyperlink" Target="http://www.kemira.com/" TargetMode="External"/><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5.xml"/><Relationship Id="rId4" Type="http://schemas.openxmlformats.org/officeDocument/2006/relationships/image" Target="../media/image6.emf"/></Relationships>
</file>

<file path=ppt/slideLayouts/_rels/slideLayout91.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6.xml"/><Relationship Id="rId5" Type="http://schemas.openxmlformats.org/officeDocument/2006/relationships/image" Target="../media/image3.wmf"/><Relationship Id="rId4" Type="http://schemas.openxmlformats.org/officeDocument/2006/relationships/image" Target="../media/image6.emf"/></Relationships>
</file>

<file path=ppt/slideLayouts/_rels/slideLayout92.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7.xml"/><Relationship Id="rId5" Type="http://schemas.openxmlformats.org/officeDocument/2006/relationships/image" Target="../media/image4.wmf"/><Relationship Id="rId4" Type="http://schemas.openxmlformats.org/officeDocument/2006/relationships/image" Target="../media/image6.emf"/></Relationships>
</file>

<file path=ppt/slideLayouts/_rels/slideLayout93.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3.xml"/><Relationship Id="rId1" Type="http://schemas.openxmlformats.org/officeDocument/2006/relationships/tags" Target="../tags/tag8.xml"/><Relationship Id="rId4" Type="http://schemas.openxmlformats.org/officeDocument/2006/relationships/image" Target="../media/image6.emf"/></Relationships>
</file>

<file path=ppt/slideLayouts/_rels/slideLayout9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9.xml"/><Relationship Id="rId4" Type="http://schemas.openxmlformats.org/officeDocument/2006/relationships/image" Target="../media/image6.emf"/></Relationships>
</file>

<file path=ppt/slideLayouts/_rels/slideLayout95.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10.xml"/><Relationship Id="rId4" Type="http://schemas.openxmlformats.org/officeDocument/2006/relationships/image" Target="../media/image6.emf"/></Relationships>
</file>

<file path=ppt/slideLayouts/_rels/slideLayout96.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11.xml"/><Relationship Id="rId5" Type="http://schemas.openxmlformats.org/officeDocument/2006/relationships/image" Target="../media/image3.wmf"/><Relationship Id="rId4" Type="http://schemas.openxmlformats.org/officeDocument/2006/relationships/image" Target="../media/image6.emf"/></Relationships>
</file>

<file path=ppt/slideLayouts/_rels/slideLayout97.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12.xml"/><Relationship Id="rId5" Type="http://schemas.openxmlformats.org/officeDocument/2006/relationships/image" Target="../media/image4.wmf"/><Relationship Id="rId4" Type="http://schemas.openxmlformats.org/officeDocument/2006/relationships/image" Target="../media/image6.emf"/></Relationships>
</file>

<file path=ppt/slideLayouts/_rels/slideLayout98.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13.xml"/><Relationship Id="rId4" Type="http://schemas.openxmlformats.org/officeDocument/2006/relationships/image" Target="../media/image6.emf"/></Relationships>
</file>

<file path=ppt/slideLayouts/_rels/slideLayout99.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tags" Target="../tags/tag14.xml"/><Relationship Id="rId4" Type="http://schemas.openxmlformats.org/officeDocument/2006/relationships/image" Target="../media/image6.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
    <p:spTree>
      <p:nvGrpSpPr>
        <p:cNvPr id="1" name=""/>
        <p:cNvGrpSpPr/>
        <p:nvPr/>
      </p:nvGrpSpPr>
      <p:grpSpPr>
        <a:xfrm>
          <a:off x="0" y="0"/>
          <a:ext cx="0" cy="0"/>
          <a:chOff x="0" y="0"/>
          <a:chExt cx="0" cy="0"/>
        </a:xfrm>
      </p:grpSpPr>
      <p:sp>
        <p:nvSpPr>
          <p:cNvPr id="15" name="Freeform 6"/>
          <p:cNvSpPr>
            <a:spLocks noChangeAspect="1"/>
          </p:cNvSpPr>
          <p:nvPr/>
        </p:nvSpPr>
        <p:spPr bwMode="auto">
          <a:xfrm>
            <a:off x="8204881" y="2276872"/>
            <a:ext cx="3987119" cy="4581128"/>
          </a:xfrm>
          <a:custGeom>
            <a:avLst/>
            <a:gdLst>
              <a:gd name="T0" fmla="*/ 4222 w 4222"/>
              <a:gd name="T1" fmla="*/ 36 h 4851"/>
              <a:gd name="T2" fmla="*/ 3663 w 4222"/>
              <a:gd name="T3" fmla="*/ 678 h 4851"/>
              <a:gd name="T4" fmla="*/ 3103 w 4222"/>
              <a:gd name="T5" fmla="*/ 1322 h 4851"/>
              <a:gd name="T6" fmla="*/ 2544 w 4222"/>
              <a:gd name="T7" fmla="*/ 1964 h 4851"/>
              <a:gd name="T8" fmla="*/ 1984 w 4222"/>
              <a:gd name="T9" fmla="*/ 2608 h 4851"/>
              <a:gd name="T10" fmla="*/ 1988 w 4222"/>
              <a:gd name="T11" fmla="*/ 2606 h 4851"/>
              <a:gd name="T12" fmla="*/ 2314 w 4222"/>
              <a:gd name="T13" fmla="*/ 3167 h 4851"/>
              <a:gd name="T14" fmla="*/ 2639 w 4222"/>
              <a:gd name="T15" fmla="*/ 3728 h 4851"/>
              <a:gd name="T16" fmla="*/ 2964 w 4222"/>
              <a:gd name="T17" fmla="*/ 4290 h 4851"/>
              <a:gd name="T18" fmla="*/ 3289 w 4222"/>
              <a:gd name="T19" fmla="*/ 4851 h 4851"/>
              <a:gd name="T20" fmla="*/ 3261 w 4222"/>
              <a:gd name="T21" fmla="*/ 4851 h 4851"/>
              <a:gd name="T22" fmla="*/ 2938 w 4222"/>
              <a:gd name="T23" fmla="*/ 4294 h 4851"/>
              <a:gd name="T24" fmla="*/ 2616 w 4222"/>
              <a:gd name="T25" fmla="*/ 3736 h 4851"/>
              <a:gd name="T26" fmla="*/ 2293 w 4222"/>
              <a:gd name="T27" fmla="*/ 3179 h 4851"/>
              <a:gd name="T28" fmla="*/ 1970 w 4222"/>
              <a:gd name="T29" fmla="*/ 2623 h 4851"/>
              <a:gd name="T30" fmla="*/ 1485 w 4222"/>
              <a:gd name="T31" fmla="*/ 3179 h 4851"/>
              <a:gd name="T32" fmla="*/ 1001 w 4222"/>
              <a:gd name="T33" fmla="*/ 3736 h 4851"/>
              <a:gd name="T34" fmla="*/ 516 w 4222"/>
              <a:gd name="T35" fmla="*/ 4294 h 4851"/>
              <a:gd name="T36" fmla="*/ 32 w 4222"/>
              <a:gd name="T37" fmla="*/ 4851 h 4851"/>
              <a:gd name="T38" fmla="*/ 0 w 4222"/>
              <a:gd name="T39" fmla="*/ 4851 h 4851"/>
              <a:gd name="T40" fmla="*/ 527 w 4222"/>
              <a:gd name="T41" fmla="*/ 4245 h 4851"/>
              <a:gd name="T42" fmla="*/ 1055 w 4222"/>
              <a:gd name="T43" fmla="*/ 3638 h 4851"/>
              <a:gd name="T44" fmla="*/ 1582 w 4222"/>
              <a:gd name="T45" fmla="*/ 3032 h 4851"/>
              <a:gd name="T46" fmla="*/ 2111 w 4222"/>
              <a:gd name="T47" fmla="*/ 2426 h 4851"/>
              <a:gd name="T48" fmla="*/ 2638 w 4222"/>
              <a:gd name="T49" fmla="*/ 1819 h 4851"/>
              <a:gd name="T50" fmla="*/ 3166 w 4222"/>
              <a:gd name="T51" fmla="*/ 1213 h 4851"/>
              <a:gd name="T52" fmla="*/ 3694 w 4222"/>
              <a:gd name="T53" fmla="*/ 606 h 4851"/>
              <a:gd name="T54" fmla="*/ 4222 w 4222"/>
              <a:gd name="T55" fmla="*/ 0 h 4851"/>
              <a:gd name="T56" fmla="*/ 4222 w 4222"/>
              <a:gd name="T57" fmla="*/ 36 h 4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22" h="4851">
                <a:moveTo>
                  <a:pt x="4222" y="36"/>
                </a:moveTo>
                <a:lnTo>
                  <a:pt x="3663" y="678"/>
                </a:lnTo>
                <a:lnTo>
                  <a:pt x="3103" y="1322"/>
                </a:lnTo>
                <a:lnTo>
                  <a:pt x="2544" y="1964"/>
                </a:lnTo>
                <a:lnTo>
                  <a:pt x="1984" y="2608"/>
                </a:lnTo>
                <a:lnTo>
                  <a:pt x="1988" y="2606"/>
                </a:lnTo>
                <a:lnTo>
                  <a:pt x="2314" y="3167"/>
                </a:lnTo>
                <a:lnTo>
                  <a:pt x="2639" y="3728"/>
                </a:lnTo>
                <a:lnTo>
                  <a:pt x="2964" y="4290"/>
                </a:lnTo>
                <a:lnTo>
                  <a:pt x="3289" y="4851"/>
                </a:lnTo>
                <a:lnTo>
                  <a:pt x="3261" y="4851"/>
                </a:lnTo>
                <a:lnTo>
                  <a:pt x="2938" y="4294"/>
                </a:lnTo>
                <a:lnTo>
                  <a:pt x="2616" y="3736"/>
                </a:lnTo>
                <a:lnTo>
                  <a:pt x="2293" y="3179"/>
                </a:lnTo>
                <a:lnTo>
                  <a:pt x="1970" y="2623"/>
                </a:lnTo>
                <a:lnTo>
                  <a:pt x="1485" y="3179"/>
                </a:lnTo>
                <a:lnTo>
                  <a:pt x="1001" y="3736"/>
                </a:lnTo>
                <a:lnTo>
                  <a:pt x="516" y="4294"/>
                </a:lnTo>
                <a:lnTo>
                  <a:pt x="32" y="4851"/>
                </a:lnTo>
                <a:lnTo>
                  <a:pt x="0" y="4851"/>
                </a:lnTo>
                <a:lnTo>
                  <a:pt x="527" y="4245"/>
                </a:lnTo>
                <a:lnTo>
                  <a:pt x="1055" y="3638"/>
                </a:lnTo>
                <a:lnTo>
                  <a:pt x="1582" y="3032"/>
                </a:lnTo>
                <a:lnTo>
                  <a:pt x="2111" y="2426"/>
                </a:lnTo>
                <a:lnTo>
                  <a:pt x="2638" y="1819"/>
                </a:lnTo>
                <a:lnTo>
                  <a:pt x="3166" y="1213"/>
                </a:lnTo>
                <a:lnTo>
                  <a:pt x="3694" y="606"/>
                </a:lnTo>
                <a:lnTo>
                  <a:pt x="4222" y="0"/>
                </a:lnTo>
                <a:lnTo>
                  <a:pt x="4222" y="3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ctrTitle"/>
          </p:nvPr>
        </p:nvSpPr>
        <p:spPr>
          <a:xfrm>
            <a:off x="839787" y="1484784"/>
            <a:ext cx="10512426" cy="3744416"/>
          </a:xfrm>
        </p:spPr>
        <p:txBody>
          <a:bodyPr anchor="ctr" anchorCtr="0"/>
          <a:lstStyle>
            <a:lvl1pPr algn="l">
              <a:lnSpc>
                <a:spcPct val="80000"/>
              </a:lnSpc>
              <a:defRPr sz="8000" spc="-300" baseline="0"/>
            </a:lvl1pPr>
          </a:lstStyle>
          <a:p>
            <a:r>
              <a:rPr lang="fi-FI"/>
              <a:t>Muokkaa ots. perustyyl. napsautt.</a:t>
            </a:r>
            <a:endParaRPr lang="en-US" dirty="0"/>
          </a:p>
        </p:txBody>
      </p:sp>
      <p:sp>
        <p:nvSpPr>
          <p:cNvPr id="3" name="Subtitle 2"/>
          <p:cNvSpPr>
            <a:spLocks noGrp="1"/>
          </p:cNvSpPr>
          <p:nvPr>
            <p:ph type="subTitle" idx="1"/>
          </p:nvPr>
        </p:nvSpPr>
        <p:spPr>
          <a:xfrm>
            <a:off x="839787" y="5229225"/>
            <a:ext cx="10512426" cy="863600"/>
          </a:xfrm>
        </p:spPr>
        <p:txBody>
          <a:bodyPr/>
          <a:lstStyle>
            <a:lvl1pPr marL="0" indent="0" algn="l">
              <a:lnSpc>
                <a:spcPct val="90000"/>
              </a:lnSpc>
              <a:spcBef>
                <a:spcPts val="0"/>
              </a:spcBef>
              <a:buNone/>
              <a:defRPr sz="14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endParaRPr lang="en-US" dirty="0"/>
          </a:p>
        </p:txBody>
      </p:sp>
      <p:sp>
        <p:nvSpPr>
          <p:cNvPr id="7" name="Date Placeholder 6"/>
          <p:cNvSpPr>
            <a:spLocks noGrp="1"/>
          </p:cNvSpPr>
          <p:nvPr>
            <p:ph type="dt" sz="half" idx="10"/>
          </p:nvPr>
        </p:nvSpPr>
        <p:spPr/>
        <p:txBody>
          <a:bodyPr/>
          <a:lstStyle>
            <a:lvl1pPr>
              <a:defRPr>
                <a:noFill/>
              </a:defRPr>
            </a:lvl1pPr>
          </a:lstStyle>
          <a:p>
            <a:r>
              <a:rPr lang="fi-FI"/>
              <a:t>JULY 2026</a:t>
            </a:r>
            <a:endParaRPr lang="en-US"/>
          </a:p>
        </p:txBody>
      </p:sp>
      <p:sp>
        <p:nvSpPr>
          <p:cNvPr id="8" name="Footer Placeholder 7"/>
          <p:cNvSpPr>
            <a:spLocks noGrp="1"/>
          </p:cNvSpPr>
          <p:nvPr>
            <p:ph type="ftr" sz="quarter" idx="11"/>
          </p:nvPr>
        </p:nvSpPr>
        <p:spPr/>
        <p:txBody>
          <a:bodyPr/>
          <a:lstStyle>
            <a:lvl1pPr>
              <a:defRPr>
                <a:noFill/>
              </a:defRPr>
            </a:lvl1pPr>
          </a:lstStyle>
          <a:p>
            <a:r>
              <a:rPr lang="en-US"/>
              <a:t>INVESTOR PRESENTATION</a:t>
            </a:r>
          </a:p>
        </p:txBody>
      </p:sp>
      <p:sp>
        <p:nvSpPr>
          <p:cNvPr id="9" name="Slide Number Placeholder 8"/>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sp>
        <p:nvSpPr>
          <p:cNvPr id="11" name="Text Placeholder 2"/>
          <p:cNvSpPr>
            <a:spLocks noGrp="1"/>
          </p:cNvSpPr>
          <p:nvPr>
            <p:ph type="body" idx="13" hasCustomPrompt="1"/>
          </p:nvPr>
        </p:nvSpPr>
        <p:spPr>
          <a:xfrm>
            <a:off x="839789" y="404814"/>
            <a:ext cx="10512424" cy="1079500"/>
          </a:xfrm>
        </p:spPr>
        <p:txBody>
          <a:bodyPr anchor="t" anchorCtr="0"/>
          <a:lstStyle>
            <a:lvl1pPr marL="0" indent="0">
              <a:spcBef>
                <a:spcPts val="0"/>
              </a:spcBef>
              <a:buNone/>
              <a:defRPr sz="1400" b="0"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DATE, PLACE AND AUTHOR</a:t>
            </a:r>
          </a:p>
        </p:txBody>
      </p:sp>
    </p:spTree>
    <p:extLst>
      <p:ext uri="{BB962C8B-B14F-4D97-AF65-F5344CB8AC3E}">
        <p14:creationId xmlns:p14="http://schemas.microsoft.com/office/powerpoint/2010/main" val="242070320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Section Header PIC Half">
    <p:spTree>
      <p:nvGrpSpPr>
        <p:cNvPr id="1" name=""/>
        <p:cNvGrpSpPr/>
        <p:nvPr/>
      </p:nvGrpSpPr>
      <p:grpSpPr>
        <a:xfrm>
          <a:off x="0" y="0"/>
          <a:ext cx="0" cy="0"/>
          <a:chOff x="0" y="0"/>
          <a:chExt cx="0" cy="0"/>
        </a:xfrm>
      </p:grpSpPr>
      <p:sp>
        <p:nvSpPr>
          <p:cNvPr id="8" name="Picture Placeholder 10">
            <a:extLst>
              <a:ext uri="{FF2B5EF4-FFF2-40B4-BE49-F238E27FC236}">
                <a16:creationId xmlns:a16="http://schemas.microsoft.com/office/drawing/2014/main" id="{2CA81C01-161C-4DB2-830B-50323B52470E}"/>
              </a:ext>
            </a:extLst>
          </p:cNvPr>
          <p:cNvSpPr>
            <a:spLocks noGrp="1"/>
          </p:cNvSpPr>
          <p:nvPr>
            <p:ph type="pic" sz="quarter" idx="13"/>
          </p:nvPr>
        </p:nvSpPr>
        <p:spPr>
          <a:xfrm>
            <a:off x="5519738" y="836613"/>
            <a:ext cx="6672262" cy="5184775"/>
          </a:xfrm>
          <a:noFill/>
        </p:spPr>
        <p:txBody>
          <a:bodyPr/>
          <a:lstStyle>
            <a:lvl1pPr marL="0" indent="0">
              <a:buFontTx/>
              <a:buNone/>
              <a:defRPr sz="1200"/>
            </a:lvl1pPr>
          </a:lstStyle>
          <a:p>
            <a:r>
              <a:rPr lang="fi-FI"/>
              <a:t>Lisää kuva napsauttamalla kuvaketta</a:t>
            </a:r>
            <a:endParaRPr lang="en-GB"/>
          </a:p>
        </p:txBody>
      </p:sp>
      <p:sp>
        <p:nvSpPr>
          <p:cNvPr id="3" name="Text Placeholder 2"/>
          <p:cNvSpPr>
            <a:spLocks noGrp="1"/>
          </p:cNvSpPr>
          <p:nvPr>
            <p:ph type="body" idx="1"/>
          </p:nvPr>
        </p:nvSpPr>
        <p:spPr>
          <a:xfrm>
            <a:off x="839787" y="404814"/>
            <a:ext cx="6912397" cy="360362"/>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839788" y="1052736"/>
            <a:ext cx="6912396" cy="4608512"/>
          </a:xfrm>
        </p:spPr>
        <p:txBody>
          <a:bodyPr anchor="ctr" anchorCtr="0"/>
          <a:lstStyle>
            <a:lvl1pPr algn="l">
              <a:lnSpc>
                <a:spcPct val="80000"/>
              </a:lnSpc>
              <a:defRPr sz="8000" spc="-300" baseline="0"/>
            </a:lvl1pPr>
          </a:lstStyle>
          <a:p>
            <a:r>
              <a:rPr lang="fi-FI"/>
              <a:t>Muokkaa ots. perustyyl. napsautt.</a:t>
            </a:r>
            <a:endParaRPr lang="en-US" dirty="0"/>
          </a:p>
        </p:txBody>
      </p:sp>
    </p:spTree>
    <p:extLst>
      <p:ext uri="{BB962C8B-B14F-4D97-AF65-F5344CB8AC3E}">
        <p14:creationId xmlns:p14="http://schemas.microsoft.com/office/powerpoint/2010/main" val="31924498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Section Header PIC Half 2">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C9455B61-975D-2130-88FC-80E05444105D}"/>
              </a:ext>
            </a:extLst>
          </p:cNvPr>
          <p:cNvGraphicFramePr>
            <a:graphicFrameLocks noChangeAspect="1"/>
          </p:cNvGraphicFramePr>
          <p:nvPr userDrawn="1">
            <p:custDataLst>
              <p:tags r:id="rId1"/>
            </p:custDataLst>
            <p:extLst>
              <p:ext uri="{D42A27DB-BD31-4B8C-83A1-F6EECF244321}">
                <p14:modId xmlns:p14="http://schemas.microsoft.com/office/powerpoint/2010/main" val="34145395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7" name="think-cell data - do not delete" hidden="1">
                        <a:extLst>
                          <a:ext uri="{FF2B5EF4-FFF2-40B4-BE49-F238E27FC236}">
                            <a16:creationId xmlns:a16="http://schemas.microsoft.com/office/drawing/2014/main" id="{C9455B61-975D-2130-88FC-80E05444105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Picture Placeholder 10"/>
          <p:cNvSpPr>
            <a:spLocks noGrp="1"/>
          </p:cNvSpPr>
          <p:nvPr>
            <p:ph type="pic" sz="quarter" idx="13"/>
          </p:nvPr>
        </p:nvSpPr>
        <p:spPr>
          <a:xfrm>
            <a:off x="6096000" y="1"/>
            <a:ext cx="6096000" cy="6092824"/>
          </a:xfrm>
          <a:no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7" y="404814"/>
            <a:ext cx="6912397" cy="360362"/>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839788" y="1052736"/>
            <a:ext cx="6912396" cy="4608512"/>
          </a:xfrm>
        </p:spPr>
        <p:txBody>
          <a:bodyPr vert="horz" anchor="ctr" anchorCtr="0"/>
          <a:lstStyle>
            <a:lvl1pPr algn="l">
              <a:lnSpc>
                <a:spcPct val="80000"/>
              </a:lnSpc>
              <a:defRPr sz="8000" spc="-300" baseline="0"/>
            </a:lvl1pPr>
          </a:lstStyle>
          <a:p>
            <a:r>
              <a:rPr lang="en-US"/>
              <a:t>Click to edit Master title style</a:t>
            </a:r>
          </a:p>
        </p:txBody>
      </p:sp>
    </p:spTree>
    <p:extLst>
      <p:ext uri="{BB962C8B-B14F-4D97-AF65-F5344CB8AC3E}">
        <p14:creationId xmlns:p14="http://schemas.microsoft.com/office/powerpoint/2010/main" val="361091379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Section Header Two PICs">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9E7A7688-150D-7CDD-ED85-ED8B675839DB}"/>
              </a:ext>
            </a:extLst>
          </p:cNvPr>
          <p:cNvGraphicFramePr>
            <a:graphicFrameLocks noChangeAspect="1"/>
          </p:cNvGraphicFramePr>
          <p:nvPr userDrawn="1">
            <p:custDataLst>
              <p:tags r:id="rId1"/>
            </p:custDataLst>
            <p:extLst>
              <p:ext uri="{D42A27DB-BD31-4B8C-83A1-F6EECF244321}">
                <p14:modId xmlns:p14="http://schemas.microsoft.com/office/powerpoint/2010/main" val="9869674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3" name="think-cell data - do not delete" hidden="1">
                        <a:extLst>
                          <a:ext uri="{FF2B5EF4-FFF2-40B4-BE49-F238E27FC236}">
                            <a16:creationId xmlns:a16="http://schemas.microsoft.com/office/drawing/2014/main" id="{9E7A7688-150D-7CDD-ED85-ED8B675839D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Picture Placeholder 10"/>
          <p:cNvSpPr>
            <a:spLocks noGrp="1"/>
          </p:cNvSpPr>
          <p:nvPr>
            <p:ph type="pic" sz="quarter" idx="13"/>
          </p:nvPr>
        </p:nvSpPr>
        <p:spPr>
          <a:xfrm>
            <a:off x="5447928" y="1"/>
            <a:ext cx="6744072" cy="6858000"/>
          </a:xfrm>
          <a:noFill/>
        </p:spPr>
        <p:txBody>
          <a:bodyPr/>
          <a:lstStyle>
            <a:lvl1pPr marL="0" indent="0">
              <a:buFontTx/>
              <a:buNone/>
              <a:defRPr sz="1200"/>
            </a:lvl1pPr>
          </a:lstStyle>
          <a:p>
            <a:r>
              <a:rPr lang="en-US"/>
              <a:t>Click icon to add picture</a:t>
            </a:r>
            <a:endParaRPr lang="en-GB"/>
          </a:p>
        </p:txBody>
      </p:sp>
      <p:sp>
        <p:nvSpPr>
          <p:cNvPr id="8" name="Picture Placeholder 10"/>
          <p:cNvSpPr>
            <a:spLocks noGrp="1"/>
          </p:cNvSpPr>
          <p:nvPr>
            <p:ph type="pic" sz="quarter" idx="14"/>
          </p:nvPr>
        </p:nvSpPr>
        <p:spPr>
          <a:xfrm>
            <a:off x="839788" y="764704"/>
            <a:ext cx="5400000" cy="5328594"/>
          </a:xfrm>
          <a:noFill/>
        </p:spPr>
        <p:txBody>
          <a:bodyPr/>
          <a:lstStyle>
            <a:lvl1pPr marL="0" indent="0">
              <a:buFontTx/>
              <a:buNone/>
              <a:defRPr sz="1200"/>
            </a:lvl1pPr>
          </a:lstStyle>
          <a:p>
            <a:r>
              <a:rPr lang="en-US"/>
              <a:t>Click icon to add picture</a:t>
            </a:r>
            <a:endParaRPr lang="en-GB"/>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1199456" y="2276872"/>
            <a:ext cx="6336332" cy="1107996"/>
          </a:xfrm>
        </p:spPr>
        <p:txBody>
          <a:bodyPr vert="horz" anchor="t" anchorCtr="0">
            <a:spAutoFit/>
          </a:bodyPr>
          <a:lstStyle>
            <a:lvl1pPr algn="l">
              <a:lnSpc>
                <a:spcPct val="90000"/>
              </a:lnSpc>
              <a:defRPr sz="4000" spc="-100" baseline="0"/>
            </a:lvl1pPr>
          </a:lstStyle>
          <a:p>
            <a:r>
              <a:rPr lang="en-US"/>
              <a:t>Click to edit Master title style</a:t>
            </a:r>
          </a:p>
        </p:txBody>
      </p:sp>
      <p:sp>
        <p:nvSpPr>
          <p:cNvPr id="9" name="Text Placeholder 2"/>
          <p:cNvSpPr>
            <a:spLocks noGrp="1"/>
          </p:cNvSpPr>
          <p:nvPr>
            <p:ph type="body" idx="1"/>
          </p:nvPr>
        </p:nvSpPr>
        <p:spPr>
          <a:xfrm>
            <a:off x="1199456" y="4437336"/>
            <a:ext cx="6336704" cy="1368152"/>
          </a:xfrm>
        </p:spPr>
        <p:txBody>
          <a:bodyPr anchor="t" anchorCtr="0"/>
          <a:lstStyle>
            <a:lvl1pPr marL="0" indent="0">
              <a:spcBef>
                <a:spcPts val="600"/>
              </a:spcBef>
              <a:buNone/>
              <a:defRPr sz="16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06866422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p:cSld name="Section Header Two PICs 2">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7A12CA26-6DAF-9D0B-0526-0007CB89942E}"/>
              </a:ext>
            </a:extLst>
          </p:cNvPr>
          <p:cNvGraphicFramePr>
            <a:graphicFrameLocks noChangeAspect="1"/>
          </p:cNvGraphicFramePr>
          <p:nvPr userDrawn="1">
            <p:custDataLst>
              <p:tags r:id="rId1"/>
            </p:custDataLst>
            <p:extLst>
              <p:ext uri="{D42A27DB-BD31-4B8C-83A1-F6EECF244321}">
                <p14:modId xmlns:p14="http://schemas.microsoft.com/office/powerpoint/2010/main" val="25713273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3" name="think-cell data - do not delete" hidden="1">
                        <a:extLst>
                          <a:ext uri="{FF2B5EF4-FFF2-40B4-BE49-F238E27FC236}">
                            <a16:creationId xmlns:a16="http://schemas.microsoft.com/office/drawing/2014/main" id="{7A12CA26-6DAF-9D0B-0526-0007CB89942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Picture Placeholder 10"/>
          <p:cNvSpPr>
            <a:spLocks noGrp="1"/>
          </p:cNvSpPr>
          <p:nvPr>
            <p:ph type="pic" sz="quarter" idx="13"/>
          </p:nvPr>
        </p:nvSpPr>
        <p:spPr>
          <a:xfrm>
            <a:off x="0" y="1"/>
            <a:ext cx="6744072" cy="6858000"/>
          </a:xfrm>
          <a:noFill/>
        </p:spPr>
        <p:txBody>
          <a:bodyPr/>
          <a:lstStyle>
            <a:lvl1pPr marL="0" indent="0">
              <a:buFontTx/>
              <a:buNone/>
              <a:defRPr sz="1200"/>
            </a:lvl1pPr>
          </a:lstStyle>
          <a:p>
            <a:r>
              <a:rPr lang="en-US"/>
              <a:t>Click icon to add picture</a:t>
            </a:r>
            <a:endParaRPr lang="en-GB"/>
          </a:p>
        </p:txBody>
      </p:sp>
      <p:sp>
        <p:nvSpPr>
          <p:cNvPr id="8" name="Picture Placeholder 10"/>
          <p:cNvSpPr>
            <a:spLocks noGrp="1"/>
          </p:cNvSpPr>
          <p:nvPr>
            <p:ph type="pic" sz="quarter" idx="14"/>
          </p:nvPr>
        </p:nvSpPr>
        <p:spPr>
          <a:xfrm>
            <a:off x="5952213" y="764704"/>
            <a:ext cx="5400000" cy="5328594"/>
          </a:xfrm>
          <a:noFill/>
        </p:spPr>
        <p:txBody>
          <a:bodyPr/>
          <a:lstStyle>
            <a:lvl1pPr marL="0" indent="0">
              <a:buFontTx/>
              <a:buNone/>
              <a:defRPr sz="1200"/>
            </a:lvl1pPr>
          </a:lstStyle>
          <a:p>
            <a:r>
              <a:rPr lang="en-US"/>
              <a:t>Click icon to add picture</a:t>
            </a:r>
            <a:endParaRPr lang="en-GB"/>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4656138" y="2276872"/>
            <a:ext cx="6336034" cy="1107996"/>
          </a:xfrm>
        </p:spPr>
        <p:txBody>
          <a:bodyPr vert="horz" wrap="square" anchor="t" anchorCtr="0">
            <a:spAutoFit/>
          </a:bodyPr>
          <a:lstStyle>
            <a:lvl1pPr algn="l">
              <a:lnSpc>
                <a:spcPct val="90000"/>
              </a:lnSpc>
              <a:defRPr sz="4000" spc="-100" baseline="0"/>
            </a:lvl1pPr>
          </a:lstStyle>
          <a:p>
            <a:r>
              <a:rPr lang="en-US"/>
              <a:t>Click to edit Master title style</a:t>
            </a:r>
          </a:p>
        </p:txBody>
      </p:sp>
      <p:sp>
        <p:nvSpPr>
          <p:cNvPr id="9" name="Text Placeholder 2"/>
          <p:cNvSpPr>
            <a:spLocks noGrp="1"/>
          </p:cNvSpPr>
          <p:nvPr>
            <p:ph type="body" idx="1"/>
          </p:nvPr>
        </p:nvSpPr>
        <p:spPr>
          <a:xfrm>
            <a:off x="4656138" y="4437336"/>
            <a:ext cx="6336406" cy="1368152"/>
          </a:xfrm>
        </p:spPr>
        <p:txBody>
          <a:bodyPr anchor="t" anchorCtr="0"/>
          <a:lstStyle>
            <a:lvl1pPr marL="0" indent="0" algn="l">
              <a:spcBef>
                <a:spcPts val="600"/>
              </a:spcBef>
              <a:buNone/>
              <a:defRPr sz="16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5"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230316121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Introduction ">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2215EE87-8918-2B5C-658A-9289C2B3D7A7}"/>
              </a:ext>
            </a:extLst>
          </p:cNvPr>
          <p:cNvGraphicFramePr>
            <a:graphicFrameLocks noChangeAspect="1"/>
          </p:cNvGraphicFramePr>
          <p:nvPr userDrawn="1">
            <p:custDataLst>
              <p:tags r:id="rId1"/>
            </p:custDataLst>
            <p:extLst>
              <p:ext uri="{D42A27DB-BD31-4B8C-83A1-F6EECF244321}">
                <p14:modId xmlns:p14="http://schemas.microsoft.com/office/powerpoint/2010/main" val="1118779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7" name="think-cell data - do not delete" hidden="1">
                        <a:extLst>
                          <a:ext uri="{FF2B5EF4-FFF2-40B4-BE49-F238E27FC236}">
                            <a16:creationId xmlns:a16="http://schemas.microsoft.com/office/drawing/2014/main" id="{2215EE87-8918-2B5C-658A-9289C2B3D7A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Picture Placeholder 10"/>
          <p:cNvSpPr>
            <a:spLocks noGrp="1"/>
          </p:cNvSpPr>
          <p:nvPr>
            <p:ph type="pic" sz="quarter" idx="13"/>
          </p:nvPr>
        </p:nvSpPr>
        <p:spPr>
          <a:xfrm>
            <a:off x="0" y="1"/>
            <a:ext cx="6096000" cy="6858000"/>
          </a:xfr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6527800" y="4293095"/>
            <a:ext cx="4809421" cy="1799729"/>
          </a:xfrm>
        </p:spPr>
        <p:txBody>
          <a:bodyPr anchor="t" anchorCtr="0"/>
          <a:lstStyle>
            <a:lvl1pPr marL="0" indent="0">
              <a:spcBef>
                <a:spcPts val="0"/>
              </a:spcBef>
              <a:buNone/>
              <a:defRPr sz="18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6527800" y="1700212"/>
            <a:ext cx="4824414" cy="2592884"/>
          </a:xfrm>
        </p:spPr>
        <p:txBody>
          <a:bodyPr vert="horz" anchor="t" anchorCtr="0"/>
          <a:lstStyle>
            <a:lvl1pPr algn="l">
              <a:lnSpc>
                <a:spcPct val="85000"/>
              </a:lnSpc>
              <a:defRPr sz="6000" spc="-300" baseline="0"/>
            </a:lvl1pPr>
          </a:lstStyle>
          <a:p>
            <a:r>
              <a:rPr lang="en-US"/>
              <a:t>Click to edit Master title style</a:t>
            </a:r>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5"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11" name="Text Placeholder 2"/>
          <p:cNvSpPr>
            <a:spLocks noGrp="1"/>
          </p:cNvSpPr>
          <p:nvPr>
            <p:ph type="body" idx="15"/>
          </p:nvPr>
        </p:nvSpPr>
        <p:spPr>
          <a:xfrm>
            <a:off x="6527800" y="404813"/>
            <a:ext cx="4824414" cy="80009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Tree>
    <p:extLst>
      <p:ext uri="{BB962C8B-B14F-4D97-AF65-F5344CB8AC3E}">
        <p14:creationId xmlns:p14="http://schemas.microsoft.com/office/powerpoint/2010/main" val="266602678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Introduction Nega">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14EB68FE-7462-4592-5B00-F82F3AF0ADC4}"/>
              </a:ext>
            </a:extLst>
          </p:cNvPr>
          <p:cNvGraphicFramePr>
            <a:graphicFrameLocks noChangeAspect="1"/>
          </p:cNvGraphicFramePr>
          <p:nvPr userDrawn="1">
            <p:custDataLst>
              <p:tags r:id="rId1"/>
            </p:custDataLst>
            <p:extLst>
              <p:ext uri="{D42A27DB-BD31-4B8C-83A1-F6EECF244321}">
                <p14:modId xmlns:p14="http://schemas.microsoft.com/office/powerpoint/2010/main" val="10483465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7" name="think-cell data - do not delete" hidden="1">
                        <a:extLst>
                          <a:ext uri="{FF2B5EF4-FFF2-40B4-BE49-F238E27FC236}">
                            <a16:creationId xmlns:a16="http://schemas.microsoft.com/office/drawing/2014/main" id="{14EB68FE-7462-4592-5B00-F82F3AF0ADC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Picture Placeholder 10"/>
          <p:cNvSpPr>
            <a:spLocks noGrp="1"/>
          </p:cNvSpPr>
          <p:nvPr>
            <p:ph type="pic" sz="quarter" idx="13"/>
          </p:nvPr>
        </p:nvSpPr>
        <p:spPr>
          <a:xfrm>
            <a:off x="0" y="1"/>
            <a:ext cx="6096000" cy="6858000"/>
          </a:xfr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6527800" y="4293095"/>
            <a:ext cx="4809421" cy="1799729"/>
          </a:xfrm>
        </p:spPr>
        <p:txBody>
          <a:bodyPr anchor="t" anchorCtr="0"/>
          <a:lstStyle>
            <a:lvl1pPr marL="0" indent="0">
              <a:spcBef>
                <a:spcPts val="0"/>
              </a:spcBef>
              <a:buNone/>
              <a:defRPr sz="18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6527800" y="1700212"/>
            <a:ext cx="4824414" cy="2592884"/>
          </a:xfrm>
        </p:spPr>
        <p:txBody>
          <a:bodyPr vert="horz" anchor="t" anchorCtr="0"/>
          <a:lstStyle>
            <a:lvl1pPr algn="l">
              <a:lnSpc>
                <a:spcPct val="85000"/>
              </a:lnSpc>
              <a:defRPr sz="6000" spc="-300" baseline="0"/>
            </a:lvl1pPr>
          </a:lstStyle>
          <a:p>
            <a:r>
              <a:rPr lang="en-US"/>
              <a:t>Click to edit Master title style</a:t>
            </a:r>
          </a:p>
        </p:txBody>
      </p:sp>
      <p:sp>
        <p:nvSpPr>
          <p:cNvPr id="11" name="Text Placeholder 2"/>
          <p:cNvSpPr>
            <a:spLocks noGrp="1"/>
          </p:cNvSpPr>
          <p:nvPr>
            <p:ph type="body" idx="15"/>
          </p:nvPr>
        </p:nvSpPr>
        <p:spPr>
          <a:xfrm>
            <a:off x="6527800" y="404813"/>
            <a:ext cx="4824414" cy="80009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5"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190623992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Content and PIC nega">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AECFE0EE-5274-D5B0-9E63-189EDA18B34F}"/>
              </a:ext>
            </a:extLst>
          </p:cNvPr>
          <p:cNvGraphicFramePr>
            <a:graphicFrameLocks noChangeAspect="1"/>
          </p:cNvGraphicFramePr>
          <p:nvPr userDrawn="1">
            <p:custDataLst>
              <p:tags r:id="rId1"/>
            </p:custDataLst>
            <p:extLst>
              <p:ext uri="{D42A27DB-BD31-4B8C-83A1-F6EECF244321}">
                <p14:modId xmlns:p14="http://schemas.microsoft.com/office/powerpoint/2010/main" val="40186333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8" name="think-cell data - do not delete" hidden="1">
                        <a:extLst>
                          <a:ext uri="{FF2B5EF4-FFF2-40B4-BE49-F238E27FC236}">
                            <a16:creationId xmlns:a16="http://schemas.microsoft.com/office/drawing/2014/main" id="{AECFE0EE-5274-D5B0-9E63-189EDA18B34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3" name="Picture Placeholder 7"/>
          <p:cNvSpPr>
            <a:spLocks noGrp="1"/>
          </p:cNvSpPr>
          <p:nvPr>
            <p:ph type="pic" sz="quarter" idx="19"/>
          </p:nvPr>
        </p:nvSpPr>
        <p:spPr>
          <a:xfrm>
            <a:off x="0" y="0"/>
            <a:ext cx="12191999" cy="6857999"/>
          </a:xfr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2" name="Title 1"/>
          <p:cNvSpPr>
            <a:spLocks noGrp="1"/>
          </p:cNvSpPr>
          <p:nvPr>
            <p:ph type="title"/>
          </p:nvPr>
        </p:nvSpPr>
        <p:spPr/>
        <p:txBody>
          <a:bodyPr vert="horz"/>
          <a:lstStyle>
            <a:lvl1pPr>
              <a:defRPr>
                <a:solidFill>
                  <a:schemeClr val="bg1"/>
                </a:solidFill>
              </a:defRPr>
            </a:lvl1pPr>
          </a:lstStyle>
          <a:p>
            <a:r>
              <a:rPr lang="en-US"/>
              <a:t>Click to edit Master title style</a:t>
            </a:r>
          </a:p>
        </p:txBody>
      </p:sp>
      <p:sp>
        <p:nvSpPr>
          <p:cNvPr id="4" name="Content Placeholder 3"/>
          <p:cNvSpPr>
            <a:spLocks noGrp="1"/>
          </p:cNvSpPr>
          <p:nvPr>
            <p:ph sz="half" idx="2"/>
          </p:nvPr>
        </p:nvSpPr>
        <p:spPr>
          <a:xfrm>
            <a:off x="839787" y="1700213"/>
            <a:ext cx="10512425" cy="439261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6" name="Footer Placeholder 5"/>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7" name="Slide Number Placeholder 6"/>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5"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150780990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 Slide ">
    <p:spTree>
      <p:nvGrpSpPr>
        <p:cNvPr id="1" name=""/>
        <p:cNvGrpSpPr/>
        <p:nvPr/>
      </p:nvGrpSpPr>
      <p:grpSpPr>
        <a:xfrm>
          <a:off x="0" y="0"/>
          <a:ext cx="0" cy="0"/>
          <a:chOff x="0" y="0"/>
          <a:chExt cx="0" cy="0"/>
        </a:xfrm>
      </p:grpSpPr>
      <p:sp>
        <p:nvSpPr>
          <p:cNvPr id="15" name="Freeform 6"/>
          <p:cNvSpPr>
            <a:spLocks noChangeAspect="1"/>
          </p:cNvSpPr>
          <p:nvPr userDrawn="1"/>
        </p:nvSpPr>
        <p:spPr bwMode="auto">
          <a:xfrm>
            <a:off x="8204881" y="2276872"/>
            <a:ext cx="3987119" cy="4581128"/>
          </a:xfrm>
          <a:custGeom>
            <a:avLst/>
            <a:gdLst>
              <a:gd name="T0" fmla="*/ 4222 w 4222"/>
              <a:gd name="T1" fmla="*/ 36 h 4851"/>
              <a:gd name="T2" fmla="*/ 3663 w 4222"/>
              <a:gd name="T3" fmla="*/ 678 h 4851"/>
              <a:gd name="T4" fmla="*/ 3103 w 4222"/>
              <a:gd name="T5" fmla="*/ 1322 h 4851"/>
              <a:gd name="T6" fmla="*/ 2544 w 4222"/>
              <a:gd name="T7" fmla="*/ 1964 h 4851"/>
              <a:gd name="T8" fmla="*/ 1984 w 4222"/>
              <a:gd name="T9" fmla="*/ 2608 h 4851"/>
              <a:gd name="T10" fmla="*/ 1988 w 4222"/>
              <a:gd name="T11" fmla="*/ 2606 h 4851"/>
              <a:gd name="T12" fmla="*/ 2314 w 4222"/>
              <a:gd name="T13" fmla="*/ 3167 h 4851"/>
              <a:gd name="T14" fmla="*/ 2639 w 4222"/>
              <a:gd name="T15" fmla="*/ 3728 h 4851"/>
              <a:gd name="T16" fmla="*/ 2964 w 4222"/>
              <a:gd name="T17" fmla="*/ 4290 h 4851"/>
              <a:gd name="T18" fmla="*/ 3289 w 4222"/>
              <a:gd name="T19" fmla="*/ 4851 h 4851"/>
              <a:gd name="T20" fmla="*/ 3261 w 4222"/>
              <a:gd name="T21" fmla="*/ 4851 h 4851"/>
              <a:gd name="T22" fmla="*/ 2938 w 4222"/>
              <a:gd name="T23" fmla="*/ 4294 h 4851"/>
              <a:gd name="T24" fmla="*/ 2616 w 4222"/>
              <a:gd name="T25" fmla="*/ 3736 h 4851"/>
              <a:gd name="T26" fmla="*/ 2293 w 4222"/>
              <a:gd name="T27" fmla="*/ 3179 h 4851"/>
              <a:gd name="T28" fmla="*/ 1970 w 4222"/>
              <a:gd name="T29" fmla="*/ 2623 h 4851"/>
              <a:gd name="T30" fmla="*/ 1485 w 4222"/>
              <a:gd name="T31" fmla="*/ 3179 h 4851"/>
              <a:gd name="T32" fmla="*/ 1001 w 4222"/>
              <a:gd name="T33" fmla="*/ 3736 h 4851"/>
              <a:gd name="T34" fmla="*/ 516 w 4222"/>
              <a:gd name="T35" fmla="*/ 4294 h 4851"/>
              <a:gd name="T36" fmla="*/ 32 w 4222"/>
              <a:gd name="T37" fmla="*/ 4851 h 4851"/>
              <a:gd name="T38" fmla="*/ 0 w 4222"/>
              <a:gd name="T39" fmla="*/ 4851 h 4851"/>
              <a:gd name="T40" fmla="*/ 527 w 4222"/>
              <a:gd name="T41" fmla="*/ 4245 h 4851"/>
              <a:gd name="T42" fmla="*/ 1055 w 4222"/>
              <a:gd name="T43" fmla="*/ 3638 h 4851"/>
              <a:gd name="T44" fmla="*/ 1582 w 4222"/>
              <a:gd name="T45" fmla="*/ 3032 h 4851"/>
              <a:gd name="T46" fmla="*/ 2111 w 4222"/>
              <a:gd name="T47" fmla="*/ 2426 h 4851"/>
              <a:gd name="T48" fmla="*/ 2638 w 4222"/>
              <a:gd name="T49" fmla="*/ 1819 h 4851"/>
              <a:gd name="T50" fmla="*/ 3166 w 4222"/>
              <a:gd name="T51" fmla="*/ 1213 h 4851"/>
              <a:gd name="T52" fmla="*/ 3694 w 4222"/>
              <a:gd name="T53" fmla="*/ 606 h 4851"/>
              <a:gd name="T54" fmla="*/ 4222 w 4222"/>
              <a:gd name="T55" fmla="*/ 0 h 4851"/>
              <a:gd name="T56" fmla="*/ 4222 w 4222"/>
              <a:gd name="T57" fmla="*/ 36 h 4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22" h="4851">
                <a:moveTo>
                  <a:pt x="4222" y="36"/>
                </a:moveTo>
                <a:lnTo>
                  <a:pt x="3663" y="678"/>
                </a:lnTo>
                <a:lnTo>
                  <a:pt x="3103" y="1322"/>
                </a:lnTo>
                <a:lnTo>
                  <a:pt x="2544" y="1964"/>
                </a:lnTo>
                <a:lnTo>
                  <a:pt x="1984" y="2608"/>
                </a:lnTo>
                <a:lnTo>
                  <a:pt x="1988" y="2606"/>
                </a:lnTo>
                <a:lnTo>
                  <a:pt x="2314" y="3167"/>
                </a:lnTo>
                <a:lnTo>
                  <a:pt x="2639" y="3728"/>
                </a:lnTo>
                <a:lnTo>
                  <a:pt x="2964" y="4290"/>
                </a:lnTo>
                <a:lnTo>
                  <a:pt x="3289" y="4851"/>
                </a:lnTo>
                <a:lnTo>
                  <a:pt x="3261" y="4851"/>
                </a:lnTo>
                <a:lnTo>
                  <a:pt x="2938" y="4294"/>
                </a:lnTo>
                <a:lnTo>
                  <a:pt x="2616" y="3736"/>
                </a:lnTo>
                <a:lnTo>
                  <a:pt x="2293" y="3179"/>
                </a:lnTo>
                <a:lnTo>
                  <a:pt x="1970" y="2623"/>
                </a:lnTo>
                <a:lnTo>
                  <a:pt x="1485" y="3179"/>
                </a:lnTo>
                <a:lnTo>
                  <a:pt x="1001" y="3736"/>
                </a:lnTo>
                <a:lnTo>
                  <a:pt x="516" y="4294"/>
                </a:lnTo>
                <a:lnTo>
                  <a:pt x="32" y="4851"/>
                </a:lnTo>
                <a:lnTo>
                  <a:pt x="0" y="4851"/>
                </a:lnTo>
                <a:lnTo>
                  <a:pt x="527" y="4245"/>
                </a:lnTo>
                <a:lnTo>
                  <a:pt x="1055" y="3638"/>
                </a:lnTo>
                <a:lnTo>
                  <a:pt x="1582" y="3032"/>
                </a:lnTo>
                <a:lnTo>
                  <a:pt x="2111" y="2426"/>
                </a:lnTo>
                <a:lnTo>
                  <a:pt x="2638" y="1819"/>
                </a:lnTo>
                <a:lnTo>
                  <a:pt x="3166" y="1213"/>
                </a:lnTo>
                <a:lnTo>
                  <a:pt x="3694" y="606"/>
                </a:lnTo>
                <a:lnTo>
                  <a:pt x="4222" y="0"/>
                </a:lnTo>
                <a:lnTo>
                  <a:pt x="4222" y="3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ctrTitle"/>
          </p:nvPr>
        </p:nvSpPr>
        <p:spPr>
          <a:xfrm>
            <a:off x="839787" y="1484784"/>
            <a:ext cx="10512426" cy="3744416"/>
          </a:xfrm>
        </p:spPr>
        <p:txBody>
          <a:bodyPr anchor="ctr" anchorCtr="0"/>
          <a:lstStyle>
            <a:lvl1pPr algn="l">
              <a:lnSpc>
                <a:spcPct val="80000"/>
              </a:lnSpc>
              <a:defRPr sz="8000" spc="-300" baseline="0"/>
            </a:lvl1pPr>
          </a:lstStyle>
          <a:p>
            <a:r>
              <a:rPr lang="en-US"/>
              <a:t>Click to edit Master title style</a:t>
            </a:r>
          </a:p>
        </p:txBody>
      </p:sp>
      <p:sp>
        <p:nvSpPr>
          <p:cNvPr id="3" name="Subtitle 2"/>
          <p:cNvSpPr>
            <a:spLocks noGrp="1"/>
          </p:cNvSpPr>
          <p:nvPr>
            <p:ph type="subTitle" idx="1"/>
          </p:nvPr>
        </p:nvSpPr>
        <p:spPr>
          <a:xfrm>
            <a:off x="839787" y="5229225"/>
            <a:ext cx="10512426" cy="863600"/>
          </a:xfrm>
        </p:spPr>
        <p:txBody>
          <a:bodyPr/>
          <a:lstStyle>
            <a:lvl1pPr marL="0" indent="0" algn="l">
              <a:lnSpc>
                <a:spcPct val="90000"/>
              </a:lnSpc>
              <a:spcBef>
                <a:spcPts val="0"/>
              </a:spcBef>
              <a:buNone/>
              <a:defRPr sz="14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Date Placeholder 6"/>
          <p:cNvSpPr>
            <a:spLocks noGrp="1"/>
          </p:cNvSpPr>
          <p:nvPr>
            <p:ph type="dt" sz="half" idx="10"/>
          </p:nvPr>
        </p:nvSpPr>
        <p:spPr/>
        <p:txBody>
          <a:bodyPr/>
          <a:lstStyle>
            <a:lvl1pPr>
              <a:defRPr>
                <a:noFill/>
              </a:defRPr>
            </a:lvl1pPr>
          </a:lstStyle>
          <a:p>
            <a:r>
              <a:rPr lang="fi-FI"/>
              <a:t>JULY 2026</a:t>
            </a:r>
            <a:endParaRPr lang="en-US"/>
          </a:p>
        </p:txBody>
      </p:sp>
      <p:sp>
        <p:nvSpPr>
          <p:cNvPr id="8" name="Footer Placeholder 7"/>
          <p:cNvSpPr>
            <a:spLocks noGrp="1"/>
          </p:cNvSpPr>
          <p:nvPr>
            <p:ph type="ftr" sz="quarter" idx="11"/>
          </p:nvPr>
        </p:nvSpPr>
        <p:spPr/>
        <p:txBody>
          <a:bodyPr/>
          <a:lstStyle>
            <a:lvl1pPr>
              <a:defRPr>
                <a:noFill/>
              </a:defRPr>
            </a:lvl1pPr>
          </a:lstStyle>
          <a:p>
            <a:r>
              <a:rPr lang="en-US"/>
              <a:t>INVESTOR PRESENTATION</a:t>
            </a:r>
          </a:p>
        </p:txBody>
      </p:sp>
      <p:sp>
        <p:nvSpPr>
          <p:cNvPr id="9" name="Slide Number Placeholder 8"/>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sp>
        <p:nvSpPr>
          <p:cNvPr id="11" name="Text Placeholder 2"/>
          <p:cNvSpPr>
            <a:spLocks noGrp="1"/>
          </p:cNvSpPr>
          <p:nvPr>
            <p:ph type="body" idx="13" hasCustomPrompt="1"/>
          </p:nvPr>
        </p:nvSpPr>
        <p:spPr>
          <a:xfrm>
            <a:off x="839789" y="404814"/>
            <a:ext cx="10512424" cy="1079500"/>
          </a:xfrm>
        </p:spPr>
        <p:txBody>
          <a:bodyPr anchor="t" anchorCtr="0"/>
          <a:lstStyle>
            <a:lvl1pPr marL="0" indent="0">
              <a:spcBef>
                <a:spcPts val="0"/>
              </a:spcBef>
              <a:buNone/>
              <a:defRPr sz="1400" b="0"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404397212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itle Slide PIC">
    <p:bg>
      <p:bgPr>
        <a:solidFill>
          <a:schemeClr val="tx1"/>
        </a:solidFill>
        <a:effectLst/>
      </p:bgPr>
    </p:bg>
    <p:spTree>
      <p:nvGrpSpPr>
        <p:cNvPr id="1" name=""/>
        <p:cNvGrpSpPr/>
        <p:nvPr/>
      </p:nvGrpSpPr>
      <p:grpSpPr>
        <a:xfrm>
          <a:off x="0" y="0"/>
          <a:ext cx="0" cy="0"/>
          <a:chOff x="0" y="0"/>
          <a:chExt cx="0" cy="0"/>
        </a:xfrm>
      </p:grpSpPr>
      <p:sp>
        <p:nvSpPr>
          <p:cNvPr id="14"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7" name="Subtitle 2"/>
          <p:cNvSpPr>
            <a:spLocks noGrp="1"/>
          </p:cNvSpPr>
          <p:nvPr>
            <p:ph type="subTitle" idx="1"/>
          </p:nvPr>
        </p:nvSpPr>
        <p:spPr>
          <a:xfrm>
            <a:off x="839788" y="5229225"/>
            <a:ext cx="10512425" cy="863600"/>
          </a:xfrm>
        </p:spPr>
        <p:txBody>
          <a:bodyPr/>
          <a:lstStyle>
            <a:lvl1pPr marL="0" indent="0" algn="l">
              <a:lnSpc>
                <a:spcPct val="90000"/>
              </a:lnSpc>
              <a:spcBef>
                <a:spcPts val="0"/>
              </a:spcBef>
              <a:buNone/>
              <a:defRPr sz="14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p:cNvSpPr>
            <a:spLocks noGrp="1"/>
          </p:cNvSpPr>
          <p:nvPr>
            <p:ph type="ctrTitle"/>
          </p:nvPr>
        </p:nvSpPr>
        <p:spPr>
          <a:xfrm>
            <a:off x="839787" y="1484783"/>
            <a:ext cx="10512425" cy="3744417"/>
          </a:xfrm>
        </p:spPr>
        <p:txBody>
          <a:bodyPr anchor="ctr" anchorCtr="0"/>
          <a:lstStyle>
            <a:lvl1pPr algn="l">
              <a:lnSpc>
                <a:spcPct val="80000"/>
              </a:lnSpc>
              <a:defRPr sz="8000" spc="-300" baseline="0"/>
            </a:lvl1pPr>
          </a:lstStyle>
          <a:p>
            <a:r>
              <a:rPr lang="en-US"/>
              <a:t>Click to edit Master title style</a:t>
            </a:r>
          </a:p>
        </p:txBody>
      </p:sp>
      <p:sp>
        <p:nvSpPr>
          <p:cNvPr id="9" name="Text Placeholder 2"/>
          <p:cNvSpPr>
            <a:spLocks noGrp="1"/>
          </p:cNvSpPr>
          <p:nvPr>
            <p:ph type="body" idx="23" hasCustomPrompt="1"/>
          </p:nvPr>
        </p:nvSpPr>
        <p:spPr>
          <a:xfrm>
            <a:off x="839789" y="404814"/>
            <a:ext cx="10512424" cy="1079500"/>
          </a:xfrm>
        </p:spPr>
        <p:txBody>
          <a:bodyPr anchor="t" anchorCtr="0"/>
          <a:lstStyle>
            <a:lvl1pPr marL="0" indent="0">
              <a:spcBef>
                <a:spcPts val="0"/>
              </a:spcBef>
              <a:buNone/>
              <a:defRPr sz="1400" b="0"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67532913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itle Slide PIC Nega">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6" name="Subtitle 2"/>
          <p:cNvSpPr>
            <a:spLocks noGrp="1"/>
          </p:cNvSpPr>
          <p:nvPr>
            <p:ph type="subTitle" idx="1"/>
          </p:nvPr>
        </p:nvSpPr>
        <p:spPr>
          <a:xfrm>
            <a:off x="839787" y="5229225"/>
            <a:ext cx="10512425" cy="863600"/>
          </a:xfrm>
        </p:spPr>
        <p:txBody>
          <a:bodyPr/>
          <a:lstStyle>
            <a:lvl1pPr marL="0" indent="0" algn="l">
              <a:lnSpc>
                <a:spcPct val="90000"/>
              </a:lnSpc>
              <a:spcBef>
                <a:spcPts val="0"/>
              </a:spcBef>
              <a:buNone/>
              <a:defRPr sz="1400" b="1" cap="all" spc="100"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Title 1"/>
          <p:cNvSpPr>
            <a:spLocks noGrp="1"/>
          </p:cNvSpPr>
          <p:nvPr>
            <p:ph type="ctrTitle"/>
          </p:nvPr>
        </p:nvSpPr>
        <p:spPr>
          <a:xfrm>
            <a:off x="839787" y="1484785"/>
            <a:ext cx="10512425" cy="3744416"/>
          </a:xfrm>
        </p:spPr>
        <p:txBody>
          <a:bodyPr anchor="ctr" anchorCtr="0"/>
          <a:lstStyle>
            <a:lvl1pPr algn="l">
              <a:lnSpc>
                <a:spcPct val="80000"/>
              </a:lnSpc>
              <a:defRPr sz="8000" spc="-300" baseline="0">
                <a:solidFill>
                  <a:schemeClr val="bg1"/>
                </a:solidFill>
              </a:defRPr>
            </a:lvl1pPr>
          </a:lstStyle>
          <a:p>
            <a:r>
              <a:rPr lang="en-US"/>
              <a:t>Click to edit Master title style</a:t>
            </a:r>
          </a:p>
        </p:txBody>
      </p:sp>
      <p:sp>
        <p:nvSpPr>
          <p:cNvPr id="10" name="Text Placeholder 2"/>
          <p:cNvSpPr>
            <a:spLocks noGrp="1"/>
          </p:cNvSpPr>
          <p:nvPr>
            <p:ph type="body" idx="23" hasCustomPrompt="1"/>
          </p:nvPr>
        </p:nvSpPr>
        <p:spPr>
          <a:xfrm>
            <a:off x="839789" y="404814"/>
            <a:ext cx="10512424" cy="1079500"/>
          </a:xfrm>
        </p:spPr>
        <p:txBody>
          <a:bodyPr anchor="t" anchorCtr="0"/>
          <a:lstStyle>
            <a:lvl1pPr marL="0" indent="0">
              <a:spcBef>
                <a:spcPts val="0"/>
              </a:spcBef>
              <a:buNone/>
              <a:defRPr sz="1400" b="0" cap="all" spc="100" baseline="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99422329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r>
              <a:rPr lang="fi-FI"/>
              <a:t>JULY 2026</a:t>
            </a:r>
            <a:endParaRPr lang="en-US"/>
          </a:p>
        </p:txBody>
      </p:sp>
      <p:sp>
        <p:nvSpPr>
          <p:cNvPr id="8" name="Footer Placeholder 7"/>
          <p:cNvSpPr>
            <a:spLocks noGrp="1"/>
          </p:cNvSpPr>
          <p:nvPr>
            <p:ph type="ftr" sz="quarter" idx="11"/>
          </p:nvPr>
        </p:nvSpPr>
        <p:spPr/>
        <p:txBody>
          <a:bodyPr/>
          <a:lstStyle/>
          <a:p>
            <a:r>
              <a:rPr lang="en-US"/>
              <a:t>INVESTOR PRESENTATION</a:t>
            </a:r>
          </a:p>
        </p:txBody>
      </p:sp>
      <p:sp>
        <p:nvSpPr>
          <p:cNvPr id="9" name="Slide Number Placeholder 8"/>
          <p:cNvSpPr>
            <a:spLocks noGrp="1"/>
          </p:cNvSpPr>
          <p:nvPr>
            <p:ph type="sldNum" sz="quarter" idx="12"/>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23394722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Section Header PIC Half 2">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6096000" y="1"/>
            <a:ext cx="6096000" cy="6092824"/>
          </a:xfrm>
          <a:noFill/>
        </p:spPr>
        <p:txBody>
          <a:bodyPr/>
          <a:lstStyle>
            <a:lvl1pPr marL="0" indent="0">
              <a:buFontTx/>
              <a:buNone/>
              <a:defRPr sz="1200"/>
            </a:lvl1pPr>
          </a:lstStyle>
          <a:p>
            <a:r>
              <a:rPr lang="fi-FI"/>
              <a:t>Lisää kuva napsauttamalla kuvaketta</a:t>
            </a:r>
            <a:endParaRPr lang="en-GB"/>
          </a:p>
        </p:txBody>
      </p:sp>
      <p:sp>
        <p:nvSpPr>
          <p:cNvPr id="3" name="Text Placeholder 2"/>
          <p:cNvSpPr>
            <a:spLocks noGrp="1"/>
          </p:cNvSpPr>
          <p:nvPr>
            <p:ph type="body" idx="1"/>
          </p:nvPr>
        </p:nvSpPr>
        <p:spPr>
          <a:xfrm>
            <a:off x="839787" y="404814"/>
            <a:ext cx="6912397" cy="360362"/>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839788" y="1052736"/>
            <a:ext cx="6912396" cy="4608512"/>
          </a:xfrm>
        </p:spPr>
        <p:txBody>
          <a:bodyPr anchor="ctr" anchorCtr="0"/>
          <a:lstStyle>
            <a:lvl1pPr algn="l">
              <a:lnSpc>
                <a:spcPct val="80000"/>
              </a:lnSpc>
              <a:defRPr sz="8000" spc="-300" baseline="0"/>
            </a:lvl1pPr>
          </a:lstStyle>
          <a:p>
            <a:r>
              <a:rPr lang="fi-FI"/>
              <a:t>Muokkaa ots. perustyyl. napsautt.</a:t>
            </a:r>
            <a:endParaRPr lang="en-US" dirty="0"/>
          </a:p>
        </p:txBody>
      </p:sp>
    </p:spTree>
    <p:extLst>
      <p:ext uri="{BB962C8B-B14F-4D97-AF65-F5344CB8AC3E}">
        <p14:creationId xmlns:p14="http://schemas.microsoft.com/office/powerpoint/2010/main" val="371879854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Content and Subheader">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1700213"/>
            <a:ext cx="10515600" cy="43926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2"/>
          <p:cNvSpPr>
            <a:spLocks noGrp="1"/>
          </p:cNvSpPr>
          <p:nvPr>
            <p:ph type="body" idx="13"/>
          </p:nvPr>
        </p:nvSpPr>
        <p:spPr>
          <a:xfrm>
            <a:off x="839789" y="404814"/>
            <a:ext cx="10512424" cy="360362"/>
          </a:xfrm>
        </p:spPr>
        <p:txBody>
          <a:bodyPr anchor="t" anchorCtr="0"/>
          <a:lstStyle>
            <a:lvl1pPr marL="0" indent="0">
              <a:spcBef>
                <a:spcPts val="0"/>
              </a:spcBef>
              <a:buNone/>
              <a:defRPr sz="1400" b="1"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itle 7"/>
          <p:cNvSpPr>
            <a:spLocks noGrp="1"/>
          </p:cNvSpPr>
          <p:nvPr>
            <p:ph type="title"/>
          </p:nvPr>
        </p:nvSpPr>
        <p:spPr>
          <a:xfrm>
            <a:off x="838199" y="765175"/>
            <a:ext cx="10514014" cy="719609"/>
          </a:xfrm>
        </p:spPr>
        <p:txBody>
          <a:bodyPr/>
          <a:lstStyle/>
          <a:p>
            <a:r>
              <a:rPr lang="en-US"/>
              <a:t>Click to edit Master title style</a:t>
            </a:r>
            <a:endParaRPr lang="en-GB"/>
          </a:p>
        </p:txBody>
      </p:sp>
      <p:sp>
        <p:nvSpPr>
          <p:cNvPr id="2" name="Date Placeholder 1"/>
          <p:cNvSpPr>
            <a:spLocks noGrp="1"/>
          </p:cNvSpPr>
          <p:nvPr>
            <p:ph type="dt" sz="half" idx="14"/>
          </p:nvPr>
        </p:nvSpPr>
        <p:spPr/>
        <p:txBody>
          <a:bodyPr/>
          <a:lstStyle/>
          <a:p>
            <a:r>
              <a:rPr lang="fi-FI"/>
              <a:t>JULY 2026</a:t>
            </a:r>
            <a:endParaRPr lang="en-US"/>
          </a:p>
        </p:txBody>
      </p:sp>
      <p:sp>
        <p:nvSpPr>
          <p:cNvPr id="9" name="Footer Placeholder 8"/>
          <p:cNvSpPr>
            <a:spLocks noGrp="1"/>
          </p:cNvSpPr>
          <p:nvPr>
            <p:ph type="ftr" sz="quarter" idx="15"/>
          </p:nvPr>
        </p:nvSpPr>
        <p:spPr/>
        <p:txBody>
          <a:bodyPr/>
          <a:lstStyle/>
          <a:p>
            <a:r>
              <a:rPr lang="en-US"/>
              <a:t>INVESTOR PRESENTATION</a:t>
            </a:r>
          </a:p>
        </p:txBody>
      </p:sp>
      <p:sp>
        <p:nvSpPr>
          <p:cNvPr id="10" name="Slide Number Placeholder 9"/>
          <p:cNvSpPr>
            <a:spLocks noGrp="1"/>
          </p:cNvSpPr>
          <p:nvPr>
            <p:ph type="sldNum" sz="quarter" idx="16"/>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119226728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7"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lvl1pPr>
          </a:lstStyle>
          <a:p>
            <a:r>
              <a:rPr lang="en-US"/>
              <a:t>Click to edit Master title style</a:t>
            </a:r>
          </a:p>
        </p:txBody>
      </p:sp>
    </p:spTree>
    <p:extLst>
      <p:ext uri="{BB962C8B-B14F-4D97-AF65-F5344CB8AC3E}">
        <p14:creationId xmlns:p14="http://schemas.microsoft.com/office/powerpoint/2010/main" val="318379286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Section Header PIC">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9"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lvl1pPr>
          </a:lstStyle>
          <a:p>
            <a:r>
              <a:rPr lang="en-US"/>
              <a:t>Click to edit Master title style</a:t>
            </a:r>
          </a:p>
        </p:txBody>
      </p:sp>
      <p:sp>
        <p:nvSpPr>
          <p:cNvPr id="11"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136559716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Section Header PIC Nega">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1"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solidFill>
                  <a:schemeClr val="bg1"/>
                </a:solidFill>
              </a:defRPr>
            </a:lvl1pPr>
          </a:lstStyle>
          <a:p>
            <a:r>
              <a:rPr lang="en-US"/>
              <a:t>Click to edit Master title style</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90592243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Section Header COLOR">
    <p:bg>
      <p:bgPr>
        <a:solidFill>
          <a:srgbClr val="005BBE"/>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7" name="Freeform 6"/>
          <p:cNvSpPr>
            <a:spLocks noChangeAspect="1" noEditPoints="1"/>
          </p:cNvSpPr>
          <p:nvPr userDrawn="1"/>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solidFill>
                  <a:schemeClr val="bg1"/>
                </a:solidFill>
              </a:defRPr>
            </a:lvl1pPr>
          </a:lstStyle>
          <a:p>
            <a:r>
              <a:rPr lang="en-US"/>
              <a:t>Click to edit Master title style</a:t>
            </a:r>
          </a:p>
        </p:txBody>
      </p:sp>
    </p:spTree>
    <p:extLst>
      <p:ext uri="{BB962C8B-B14F-4D97-AF65-F5344CB8AC3E}">
        <p14:creationId xmlns:p14="http://schemas.microsoft.com/office/powerpoint/2010/main" val="38780836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Section Header PIC Half">
    <p:spTree>
      <p:nvGrpSpPr>
        <p:cNvPr id="1" name=""/>
        <p:cNvGrpSpPr/>
        <p:nvPr/>
      </p:nvGrpSpPr>
      <p:grpSpPr>
        <a:xfrm>
          <a:off x="0" y="0"/>
          <a:ext cx="0" cy="0"/>
          <a:chOff x="0" y="0"/>
          <a:chExt cx="0" cy="0"/>
        </a:xfrm>
      </p:grpSpPr>
      <p:sp>
        <p:nvSpPr>
          <p:cNvPr id="8" name="Picture Placeholder 10">
            <a:extLst>
              <a:ext uri="{FF2B5EF4-FFF2-40B4-BE49-F238E27FC236}">
                <a16:creationId xmlns:a16="http://schemas.microsoft.com/office/drawing/2014/main" id="{2CA81C01-161C-4DB2-830B-50323B52470E}"/>
              </a:ext>
            </a:extLst>
          </p:cNvPr>
          <p:cNvSpPr>
            <a:spLocks noGrp="1"/>
          </p:cNvSpPr>
          <p:nvPr>
            <p:ph type="pic" sz="quarter" idx="13"/>
          </p:nvPr>
        </p:nvSpPr>
        <p:spPr>
          <a:xfrm>
            <a:off x="5519738" y="836613"/>
            <a:ext cx="6672262" cy="5184775"/>
          </a:xfrm>
          <a:no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7" y="404814"/>
            <a:ext cx="6912397" cy="360362"/>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839788" y="1052736"/>
            <a:ext cx="6912396" cy="4608512"/>
          </a:xfrm>
        </p:spPr>
        <p:txBody>
          <a:bodyPr anchor="ctr" anchorCtr="0"/>
          <a:lstStyle>
            <a:lvl1pPr algn="l">
              <a:lnSpc>
                <a:spcPct val="80000"/>
              </a:lnSpc>
              <a:defRPr sz="8000" spc="-300" baseline="0"/>
            </a:lvl1pPr>
          </a:lstStyle>
          <a:p>
            <a:r>
              <a:rPr lang="en-US"/>
              <a:t>Click to edit Master title style</a:t>
            </a:r>
          </a:p>
        </p:txBody>
      </p:sp>
    </p:spTree>
    <p:extLst>
      <p:ext uri="{BB962C8B-B14F-4D97-AF65-F5344CB8AC3E}">
        <p14:creationId xmlns:p14="http://schemas.microsoft.com/office/powerpoint/2010/main" val="19368824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Section Header PIC Half 2">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6096000" y="1"/>
            <a:ext cx="6096000" cy="6092824"/>
          </a:xfrm>
          <a:no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7" y="404814"/>
            <a:ext cx="6912397" cy="360362"/>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839788" y="1052736"/>
            <a:ext cx="6912396" cy="4608512"/>
          </a:xfrm>
        </p:spPr>
        <p:txBody>
          <a:bodyPr anchor="ctr" anchorCtr="0"/>
          <a:lstStyle>
            <a:lvl1pPr algn="l">
              <a:lnSpc>
                <a:spcPct val="80000"/>
              </a:lnSpc>
              <a:defRPr sz="8000" spc="-300" baseline="0"/>
            </a:lvl1pPr>
          </a:lstStyle>
          <a:p>
            <a:r>
              <a:rPr lang="en-US"/>
              <a:t>Click to edit Master title style</a:t>
            </a:r>
          </a:p>
        </p:txBody>
      </p:sp>
    </p:spTree>
    <p:extLst>
      <p:ext uri="{BB962C8B-B14F-4D97-AF65-F5344CB8AC3E}">
        <p14:creationId xmlns:p14="http://schemas.microsoft.com/office/powerpoint/2010/main" val="62355526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Section Header Two PICs">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5447928" y="1"/>
            <a:ext cx="6744072" cy="6858000"/>
          </a:xfrm>
          <a:noFill/>
        </p:spPr>
        <p:txBody>
          <a:bodyPr/>
          <a:lstStyle>
            <a:lvl1pPr marL="0" indent="0">
              <a:buFontTx/>
              <a:buNone/>
              <a:defRPr sz="1200"/>
            </a:lvl1pPr>
          </a:lstStyle>
          <a:p>
            <a:r>
              <a:rPr lang="en-US"/>
              <a:t>Click icon to add picture</a:t>
            </a:r>
            <a:endParaRPr lang="en-GB"/>
          </a:p>
        </p:txBody>
      </p:sp>
      <p:sp>
        <p:nvSpPr>
          <p:cNvPr id="8" name="Picture Placeholder 10"/>
          <p:cNvSpPr>
            <a:spLocks noGrp="1"/>
          </p:cNvSpPr>
          <p:nvPr>
            <p:ph type="pic" sz="quarter" idx="14"/>
          </p:nvPr>
        </p:nvSpPr>
        <p:spPr>
          <a:xfrm>
            <a:off x="839788" y="764704"/>
            <a:ext cx="5400000" cy="5328594"/>
          </a:xfrm>
          <a:noFill/>
        </p:spPr>
        <p:txBody>
          <a:bodyPr/>
          <a:lstStyle>
            <a:lvl1pPr marL="0" indent="0">
              <a:buFontTx/>
              <a:buNone/>
              <a:defRPr sz="1200"/>
            </a:lvl1pPr>
          </a:lstStyle>
          <a:p>
            <a:r>
              <a:rPr lang="en-US"/>
              <a:t>Click icon to add picture</a:t>
            </a:r>
            <a:endParaRPr lang="en-GB"/>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1199456" y="2276872"/>
            <a:ext cx="6336332" cy="1107996"/>
          </a:xfrm>
        </p:spPr>
        <p:txBody>
          <a:bodyPr anchor="t" anchorCtr="0">
            <a:spAutoFit/>
          </a:bodyPr>
          <a:lstStyle>
            <a:lvl1pPr algn="l">
              <a:lnSpc>
                <a:spcPct val="90000"/>
              </a:lnSpc>
              <a:defRPr sz="4000" spc="-100" baseline="0"/>
            </a:lvl1pPr>
          </a:lstStyle>
          <a:p>
            <a:r>
              <a:rPr lang="en-US"/>
              <a:t>Click to edit Master title style</a:t>
            </a:r>
          </a:p>
        </p:txBody>
      </p:sp>
      <p:sp>
        <p:nvSpPr>
          <p:cNvPr id="9" name="Text Placeholder 2"/>
          <p:cNvSpPr>
            <a:spLocks noGrp="1"/>
          </p:cNvSpPr>
          <p:nvPr>
            <p:ph type="body" idx="1"/>
          </p:nvPr>
        </p:nvSpPr>
        <p:spPr>
          <a:xfrm>
            <a:off x="1199456" y="4437336"/>
            <a:ext cx="6336704" cy="1368152"/>
          </a:xfrm>
        </p:spPr>
        <p:txBody>
          <a:bodyPr anchor="t" anchorCtr="0"/>
          <a:lstStyle>
            <a:lvl1pPr marL="0" indent="0">
              <a:spcBef>
                <a:spcPts val="600"/>
              </a:spcBef>
              <a:buNone/>
              <a:defRPr sz="16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80156769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Section Header Two PICs 2">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0" y="1"/>
            <a:ext cx="6744072" cy="6858000"/>
          </a:xfrm>
          <a:noFill/>
        </p:spPr>
        <p:txBody>
          <a:bodyPr/>
          <a:lstStyle>
            <a:lvl1pPr marL="0" indent="0">
              <a:buFontTx/>
              <a:buNone/>
              <a:defRPr sz="1200"/>
            </a:lvl1pPr>
          </a:lstStyle>
          <a:p>
            <a:r>
              <a:rPr lang="en-US"/>
              <a:t>Click icon to add picture</a:t>
            </a:r>
            <a:endParaRPr lang="en-GB"/>
          </a:p>
        </p:txBody>
      </p:sp>
      <p:sp>
        <p:nvSpPr>
          <p:cNvPr id="8" name="Picture Placeholder 10"/>
          <p:cNvSpPr>
            <a:spLocks noGrp="1"/>
          </p:cNvSpPr>
          <p:nvPr>
            <p:ph type="pic" sz="quarter" idx="14"/>
          </p:nvPr>
        </p:nvSpPr>
        <p:spPr>
          <a:xfrm>
            <a:off x="5952213" y="764704"/>
            <a:ext cx="5400000" cy="5328594"/>
          </a:xfrm>
          <a:noFill/>
        </p:spPr>
        <p:txBody>
          <a:bodyPr/>
          <a:lstStyle>
            <a:lvl1pPr marL="0" indent="0">
              <a:buFontTx/>
              <a:buNone/>
              <a:defRPr sz="1200"/>
            </a:lvl1pPr>
          </a:lstStyle>
          <a:p>
            <a:r>
              <a:rPr lang="en-US"/>
              <a:t>Click icon to add picture</a:t>
            </a:r>
            <a:endParaRPr lang="en-GB"/>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4656138" y="2276872"/>
            <a:ext cx="6336034" cy="1107996"/>
          </a:xfrm>
        </p:spPr>
        <p:txBody>
          <a:bodyPr wrap="square" anchor="t" anchorCtr="0">
            <a:spAutoFit/>
          </a:bodyPr>
          <a:lstStyle>
            <a:lvl1pPr algn="l">
              <a:lnSpc>
                <a:spcPct val="90000"/>
              </a:lnSpc>
              <a:defRPr sz="4000" spc="-100" baseline="0"/>
            </a:lvl1pPr>
          </a:lstStyle>
          <a:p>
            <a:r>
              <a:rPr lang="en-US"/>
              <a:t>Click to edit Master title style</a:t>
            </a:r>
          </a:p>
        </p:txBody>
      </p:sp>
      <p:sp>
        <p:nvSpPr>
          <p:cNvPr id="9" name="Text Placeholder 2"/>
          <p:cNvSpPr>
            <a:spLocks noGrp="1"/>
          </p:cNvSpPr>
          <p:nvPr>
            <p:ph type="body" idx="1"/>
          </p:nvPr>
        </p:nvSpPr>
        <p:spPr>
          <a:xfrm>
            <a:off x="4656138" y="4437336"/>
            <a:ext cx="6336406" cy="1368152"/>
          </a:xfrm>
        </p:spPr>
        <p:txBody>
          <a:bodyPr anchor="t" anchorCtr="0"/>
          <a:lstStyle>
            <a:lvl1pPr marL="0" indent="0" algn="l">
              <a:spcBef>
                <a:spcPts val="600"/>
              </a:spcBef>
              <a:buNone/>
              <a:defRPr sz="16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24934604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Introduction ">
    <p:spTree>
      <p:nvGrpSpPr>
        <p:cNvPr id="1" name=""/>
        <p:cNvGrpSpPr/>
        <p:nvPr/>
      </p:nvGrpSpPr>
      <p:grpSpPr>
        <a:xfrm>
          <a:off x="0" y="0"/>
          <a:ext cx="0" cy="0"/>
          <a:chOff x="0" y="0"/>
          <a:chExt cx="0" cy="0"/>
        </a:xfrm>
      </p:grpSpPr>
      <p:sp>
        <p:nvSpPr>
          <p:cNvPr id="8" name="Picture Placeholder 10"/>
          <p:cNvSpPr>
            <a:spLocks noGrp="1"/>
          </p:cNvSpPr>
          <p:nvPr>
            <p:ph type="pic" sz="quarter" idx="13"/>
          </p:nvPr>
        </p:nvSpPr>
        <p:spPr>
          <a:xfrm>
            <a:off x="0" y="1"/>
            <a:ext cx="6096000" cy="6858000"/>
          </a:xfr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6527800" y="4293095"/>
            <a:ext cx="4809421" cy="1799729"/>
          </a:xfrm>
        </p:spPr>
        <p:txBody>
          <a:bodyPr anchor="t" anchorCtr="0"/>
          <a:lstStyle>
            <a:lvl1pPr marL="0" indent="0">
              <a:spcBef>
                <a:spcPts val="0"/>
              </a:spcBef>
              <a:buNone/>
              <a:defRPr sz="18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6527800" y="1700212"/>
            <a:ext cx="4824414" cy="2592884"/>
          </a:xfrm>
        </p:spPr>
        <p:txBody>
          <a:bodyPr anchor="t" anchorCtr="0"/>
          <a:lstStyle>
            <a:lvl1pPr algn="l">
              <a:lnSpc>
                <a:spcPct val="85000"/>
              </a:lnSpc>
              <a:defRPr sz="6000" spc="-300" baseline="0"/>
            </a:lvl1pPr>
          </a:lstStyle>
          <a:p>
            <a:r>
              <a:rPr lang="en-US"/>
              <a:t>Click to edit Master title style</a:t>
            </a:r>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11" name="Text Placeholder 2"/>
          <p:cNvSpPr>
            <a:spLocks noGrp="1"/>
          </p:cNvSpPr>
          <p:nvPr>
            <p:ph type="body" idx="15"/>
          </p:nvPr>
        </p:nvSpPr>
        <p:spPr>
          <a:xfrm>
            <a:off x="6527800" y="404813"/>
            <a:ext cx="4824414" cy="80009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Tree>
    <p:extLst>
      <p:ext uri="{BB962C8B-B14F-4D97-AF65-F5344CB8AC3E}">
        <p14:creationId xmlns:p14="http://schemas.microsoft.com/office/powerpoint/2010/main" val="9890340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Section Header Two PICs">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5447928" y="1"/>
            <a:ext cx="6744072" cy="6858000"/>
          </a:xfrm>
          <a:noFill/>
        </p:spPr>
        <p:txBody>
          <a:bodyPr/>
          <a:lstStyle>
            <a:lvl1pPr marL="0" indent="0">
              <a:buFontTx/>
              <a:buNone/>
              <a:defRPr sz="1200"/>
            </a:lvl1pPr>
          </a:lstStyle>
          <a:p>
            <a:r>
              <a:rPr lang="fi-FI"/>
              <a:t>Lisää kuva napsauttamalla kuvaketta</a:t>
            </a:r>
            <a:endParaRPr lang="en-GB"/>
          </a:p>
        </p:txBody>
      </p:sp>
      <p:sp>
        <p:nvSpPr>
          <p:cNvPr id="8" name="Picture Placeholder 10"/>
          <p:cNvSpPr>
            <a:spLocks noGrp="1"/>
          </p:cNvSpPr>
          <p:nvPr>
            <p:ph type="pic" sz="quarter" idx="14"/>
          </p:nvPr>
        </p:nvSpPr>
        <p:spPr>
          <a:xfrm>
            <a:off x="839788" y="764704"/>
            <a:ext cx="5400000" cy="5328594"/>
          </a:xfrm>
          <a:noFill/>
        </p:spPr>
        <p:txBody>
          <a:bodyPr/>
          <a:lstStyle>
            <a:lvl1pPr marL="0" indent="0">
              <a:buFontTx/>
              <a:buNone/>
              <a:defRPr sz="1200"/>
            </a:lvl1pPr>
          </a:lstStyle>
          <a:p>
            <a:r>
              <a:rPr lang="fi-FI"/>
              <a:t>Lisää kuva napsauttamalla kuvaketta</a:t>
            </a:r>
            <a:endParaRPr lang="en-GB" dirty="0"/>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1199456" y="2276872"/>
            <a:ext cx="6336332" cy="1107996"/>
          </a:xfrm>
        </p:spPr>
        <p:txBody>
          <a:bodyPr anchor="t" anchorCtr="0">
            <a:spAutoFit/>
          </a:bodyPr>
          <a:lstStyle>
            <a:lvl1pPr algn="l">
              <a:lnSpc>
                <a:spcPct val="90000"/>
              </a:lnSpc>
              <a:defRPr sz="4000" spc="-100" baseline="0"/>
            </a:lvl1pPr>
          </a:lstStyle>
          <a:p>
            <a:r>
              <a:rPr lang="fi-FI"/>
              <a:t>Muokkaa ots. perustyyl. napsautt.</a:t>
            </a:r>
            <a:endParaRPr lang="en-US" dirty="0"/>
          </a:p>
        </p:txBody>
      </p:sp>
      <p:sp>
        <p:nvSpPr>
          <p:cNvPr id="9" name="Text Placeholder 2"/>
          <p:cNvSpPr>
            <a:spLocks noGrp="1"/>
          </p:cNvSpPr>
          <p:nvPr>
            <p:ph type="body" idx="1"/>
          </p:nvPr>
        </p:nvSpPr>
        <p:spPr>
          <a:xfrm>
            <a:off x="1199456" y="4437336"/>
            <a:ext cx="6336704" cy="1368152"/>
          </a:xfrm>
        </p:spPr>
        <p:txBody>
          <a:bodyPr anchor="t" anchorCtr="0"/>
          <a:lstStyle>
            <a:lvl1pPr marL="0" indent="0">
              <a:spcBef>
                <a:spcPts val="600"/>
              </a:spcBef>
              <a:buNone/>
              <a:defRPr sz="16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Tree>
    <p:extLst>
      <p:ext uri="{BB962C8B-B14F-4D97-AF65-F5344CB8AC3E}">
        <p14:creationId xmlns:p14="http://schemas.microsoft.com/office/powerpoint/2010/main" val="355248392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Introduction Nega">
    <p:spTree>
      <p:nvGrpSpPr>
        <p:cNvPr id="1" name=""/>
        <p:cNvGrpSpPr/>
        <p:nvPr/>
      </p:nvGrpSpPr>
      <p:grpSpPr>
        <a:xfrm>
          <a:off x="0" y="0"/>
          <a:ext cx="0" cy="0"/>
          <a:chOff x="0" y="0"/>
          <a:chExt cx="0" cy="0"/>
        </a:xfrm>
      </p:grpSpPr>
      <p:sp>
        <p:nvSpPr>
          <p:cNvPr id="8" name="Picture Placeholder 10"/>
          <p:cNvSpPr>
            <a:spLocks noGrp="1"/>
          </p:cNvSpPr>
          <p:nvPr>
            <p:ph type="pic" sz="quarter" idx="13"/>
          </p:nvPr>
        </p:nvSpPr>
        <p:spPr>
          <a:xfrm>
            <a:off x="0" y="1"/>
            <a:ext cx="6096000" cy="6858000"/>
          </a:xfr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6527800" y="4293095"/>
            <a:ext cx="4809421" cy="1799729"/>
          </a:xfrm>
        </p:spPr>
        <p:txBody>
          <a:bodyPr anchor="t" anchorCtr="0"/>
          <a:lstStyle>
            <a:lvl1pPr marL="0" indent="0">
              <a:spcBef>
                <a:spcPts val="0"/>
              </a:spcBef>
              <a:buNone/>
              <a:defRPr sz="18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6527800" y="1700212"/>
            <a:ext cx="4824414" cy="2592884"/>
          </a:xfrm>
        </p:spPr>
        <p:txBody>
          <a:bodyPr anchor="t" anchorCtr="0"/>
          <a:lstStyle>
            <a:lvl1pPr algn="l">
              <a:lnSpc>
                <a:spcPct val="85000"/>
              </a:lnSpc>
              <a:defRPr sz="6000" spc="-300" baseline="0"/>
            </a:lvl1pPr>
          </a:lstStyle>
          <a:p>
            <a:r>
              <a:rPr lang="en-US"/>
              <a:t>Click to edit Master title style</a:t>
            </a:r>
          </a:p>
        </p:txBody>
      </p:sp>
      <p:sp>
        <p:nvSpPr>
          <p:cNvPr id="11" name="Text Placeholder 2"/>
          <p:cNvSpPr>
            <a:spLocks noGrp="1"/>
          </p:cNvSpPr>
          <p:nvPr>
            <p:ph type="body" idx="15"/>
          </p:nvPr>
        </p:nvSpPr>
        <p:spPr>
          <a:xfrm>
            <a:off x="6527800" y="404813"/>
            <a:ext cx="4824414" cy="80009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283935616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Story 2nd">
    <p:spTree>
      <p:nvGrpSpPr>
        <p:cNvPr id="1" name=""/>
        <p:cNvGrpSpPr/>
        <p:nvPr/>
      </p:nvGrpSpPr>
      <p:grpSpPr>
        <a:xfrm>
          <a:off x="0" y="0"/>
          <a:ext cx="0" cy="0"/>
          <a:chOff x="0" y="0"/>
          <a:chExt cx="0" cy="0"/>
        </a:xfrm>
      </p:grpSpPr>
      <p:sp>
        <p:nvSpPr>
          <p:cNvPr id="15" name="Picture Placeholder 4"/>
          <p:cNvSpPr>
            <a:spLocks noGrp="1"/>
          </p:cNvSpPr>
          <p:nvPr>
            <p:ph type="pic" sz="quarter" idx="19"/>
          </p:nvPr>
        </p:nvSpPr>
        <p:spPr>
          <a:xfrm>
            <a:off x="1" y="0"/>
            <a:ext cx="12192000" cy="6858000"/>
          </a:xfrm>
          <a:solidFill>
            <a:schemeClr val="bg1">
              <a:lumMod val="85000"/>
            </a:schemeClr>
          </a:solidFill>
        </p:spPr>
        <p:txBody>
          <a:bodyPr/>
          <a:lstStyle>
            <a:lvl1pPr>
              <a:defRPr sz="1200"/>
            </a:lvl1pPr>
          </a:lstStyle>
          <a:p>
            <a:r>
              <a:rPr lang="en-US"/>
              <a:t>Click icon to add picture</a:t>
            </a:r>
          </a:p>
        </p:txBody>
      </p:sp>
      <p:sp>
        <p:nvSpPr>
          <p:cNvPr id="11" name="Date Placeholder 3"/>
          <p:cNvSpPr>
            <a:spLocks noGrp="1"/>
          </p:cNvSpPr>
          <p:nvPr>
            <p:ph type="dt" sz="half" idx="10"/>
          </p:nvPr>
        </p:nvSpPr>
        <p:spPr>
          <a:xfrm>
            <a:off x="1918397" y="6453188"/>
            <a:ext cx="1225275" cy="144463"/>
          </a:xfrm>
        </p:spPr>
        <p:txBody>
          <a:bodyPr/>
          <a:lstStyle>
            <a:lvl1pPr>
              <a:defRPr>
                <a:solidFill>
                  <a:schemeClr val="tx1"/>
                </a:solidFill>
              </a:defRPr>
            </a:lvl1pPr>
          </a:lstStyle>
          <a:p>
            <a:r>
              <a:rPr lang="fi-FI"/>
              <a:t>JULY 2026</a:t>
            </a:r>
            <a:endParaRPr lang="en-US"/>
          </a:p>
        </p:txBody>
      </p:sp>
      <p:sp>
        <p:nvSpPr>
          <p:cNvPr id="12" name="Footer Placeholder 4"/>
          <p:cNvSpPr>
            <a:spLocks noGrp="1"/>
          </p:cNvSpPr>
          <p:nvPr>
            <p:ph type="ftr" sz="quarter" idx="11"/>
          </p:nvPr>
        </p:nvSpPr>
        <p:spPr>
          <a:xfrm>
            <a:off x="3143671" y="6453188"/>
            <a:ext cx="8208541" cy="144463"/>
          </a:xfrm>
        </p:spPr>
        <p:txBody>
          <a:bodyPr/>
          <a:lstStyle>
            <a:lvl1pPr>
              <a:defRPr>
                <a:solidFill>
                  <a:schemeClr val="tx1"/>
                </a:solidFill>
              </a:defRPr>
            </a:lvl1pPr>
          </a:lstStyle>
          <a:p>
            <a:r>
              <a:rPr lang="en-US"/>
              <a:t>INVESTOR PRESENTATION</a:t>
            </a:r>
          </a:p>
        </p:txBody>
      </p:sp>
      <p:sp>
        <p:nvSpPr>
          <p:cNvPr id="13" name="Slide Number Placeholder 5"/>
          <p:cNvSpPr>
            <a:spLocks noGrp="1"/>
          </p:cNvSpPr>
          <p:nvPr>
            <p:ph type="sldNum" sz="quarter" idx="12"/>
          </p:nvPr>
        </p:nvSpPr>
        <p:spPr>
          <a:xfrm>
            <a:off x="11352212" y="6453188"/>
            <a:ext cx="504825" cy="144463"/>
          </a:xfrm>
        </p:spPr>
        <p:txBody>
          <a:bodyPr/>
          <a:lstStyle>
            <a:lvl1pPr>
              <a:defRPr>
                <a:solidFill>
                  <a:schemeClr val="tx1"/>
                </a:solidFill>
              </a:defRPr>
            </a:lvl1pPr>
          </a:lstStyle>
          <a:p>
            <a:fld id="{9B8CDF1A-3CDE-4195-AF23-CDCF2878DEB5}" type="slidenum">
              <a:rPr lang="en-US" smtClean="0"/>
              <a:pPr/>
              <a:t>‹#›</a:t>
            </a:fld>
            <a:endParaRPr lang="en-US"/>
          </a:p>
        </p:txBody>
      </p:sp>
      <p:sp>
        <p:nvSpPr>
          <p:cNvPr id="20" name="Text Placeholder 11"/>
          <p:cNvSpPr>
            <a:spLocks noGrp="1"/>
          </p:cNvSpPr>
          <p:nvPr>
            <p:ph type="body" sz="quarter" idx="23"/>
          </p:nvPr>
        </p:nvSpPr>
        <p:spPr>
          <a:xfrm>
            <a:off x="8616280" y="3429000"/>
            <a:ext cx="2733414"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14" name="Text Placeholder 11"/>
          <p:cNvSpPr>
            <a:spLocks noGrp="1"/>
          </p:cNvSpPr>
          <p:nvPr>
            <p:ph type="body" sz="quarter" idx="24"/>
          </p:nvPr>
        </p:nvSpPr>
        <p:spPr>
          <a:xfrm>
            <a:off x="8616280" y="765175"/>
            <a:ext cx="2733414"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1"/>
          <p:cNvSpPr>
            <a:spLocks noGrp="1"/>
          </p:cNvSpPr>
          <p:nvPr>
            <p:ph type="body" sz="quarter" idx="25"/>
          </p:nvPr>
        </p:nvSpPr>
        <p:spPr>
          <a:xfrm>
            <a:off x="5880100" y="3429000"/>
            <a:ext cx="2736180"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Text Placeholder 11"/>
          <p:cNvSpPr>
            <a:spLocks noGrp="1"/>
          </p:cNvSpPr>
          <p:nvPr>
            <p:ph type="body" sz="quarter" idx="26"/>
          </p:nvPr>
        </p:nvSpPr>
        <p:spPr>
          <a:xfrm>
            <a:off x="5880100" y="765175"/>
            <a:ext cx="2736180"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22" name="Text Placeholder 11"/>
          <p:cNvSpPr>
            <a:spLocks noGrp="1"/>
          </p:cNvSpPr>
          <p:nvPr>
            <p:ph type="body" sz="quarter" idx="27"/>
          </p:nvPr>
        </p:nvSpPr>
        <p:spPr>
          <a:xfrm>
            <a:off x="841602" y="765175"/>
            <a:ext cx="5038498" cy="5327650"/>
          </a:xfrm>
          <a:ln w="6350">
            <a:solidFill>
              <a:schemeClr val="tx1"/>
            </a:solidFill>
          </a:ln>
        </p:spPr>
        <p:txBody>
          <a:bodyPr lIns="360000" tIns="360000" rIns="360000" bIns="360000" anchor="ctr" anchorCtr="0"/>
          <a:lstStyle>
            <a:lvl1pPr marL="0" indent="0" algn="ctr">
              <a:buFontTx/>
              <a:buNone/>
              <a:defRPr sz="1400" b="1" cap="all" spc="100" baseline="0">
                <a:solidFill>
                  <a:schemeClr val="tx1"/>
                </a:solidFill>
              </a:defRPr>
            </a:lvl1pPr>
            <a:lvl2pPr marL="0" indent="0" algn="ctr">
              <a:buFontTx/>
              <a:buNone/>
              <a:defRPr sz="6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1126911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Content and PIC nega">
    <p:spTree>
      <p:nvGrpSpPr>
        <p:cNvPr id="1" name=""/>
        <p:cNvGrpSpPr/>
        <p:nvPr/>
      </p:nvGrpSpPr>
      <p:grpSpPr>
        <a:xfrm>
          <a:off x="0" y="0"/>
          <a:ext cx="0" cy="0"/>
          <a:chOff x="0" y="0"/>
          <a:chExt cx="0" cy="0"/>
        </a:xfrm>
      </p:grpSpPr>
      <p:sp>
        <p:nvSpPr>
          <p:cNvPr id="13" name="Picture Placeholder 7"/>
          <p:cNvSpPr>
            <a:spLocks noGrp="1"/>
          </p:cNvSpPr>
          <p:nvPr>
            <p:ph type="pic" sz="quarter" idx="19"/>
          </p:nvPr>
        </p:nvSpPr>
        <p:spPr>
          <a:xfrm>
            <a:off x="0" y="0"/>
            <a:ext cx="12191999" cy="6857999"/>
          </a:xfr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p>
        </p:txBody>
      </p:sp>
      <p:sp>
        <p:nvSpPr>
          <p:cNvPr id="4" name="Content Placeholder 3"/>
          <p:cNvSpPr>
            <a:spLocks noGrp="1"/>
          </p:cNvSpPr>
          <p:nvPr>
            <p:ph sz="half" idx="2"/>
          </p:nvPr>
        </p:nvSpPr>
        <p:spPr>
          <a:xfrm>
            <a:off x="839787" y="1700213"/>
            <a:ext cx="10512425" cy="439261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6" name="Footer Placeholder 5"/>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7" name="Slide Number Placeholder 6"/>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26401133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itle Slide ">
    <p:spTree>
      <p:nvGrpSpPr>
        <p:cNvPr id="1" name=""/>
        <p:cNvGrpSpPr/>
        <p:nvPr/>
      </p:nvGrpSpPr>
      <p:grpSpPr>
        <a:xfrm>
          <a:off x="0" y="0"/>
          <a:ext cx="0" cy="0"/>
          <a:chOff x="0" y="0"/>
          <a:chExt cx="0" cy="0"/>
        </a:xfrm>
      </p:grpSpPr>
      <p:sp>
        <p:nvSpPr>
          <p:cNvPr id="15" name="Freeform 6"/>
          <p:cNvSpPr>
            <a:spLocks noChangeAspect="1"/>
          </p:cNvSpPr>
          <p:nvPr userDrawn="1"/>
        </p:nvSpPr>
        <p:spPr bwMode="auto">
          <a:xfrm>
            <a:off x="8204881" y="2276872"/>
            <a:ext cx="3987119" cy="4581128"/>
          </a:xfrm>
          <a:custGeom>
            <a:avLst/>
            <a:gdLst>
              <a:gd name="T0" fmla="*/ 4222 w 4222"/>
              <a:gd name="T1" fmla="*/ 36 h 4851"/>
              <a:gd name="T2" fmla="*/ 3663 w 4222"/>
              <a:gd name="T3" fmla="*/ 678 h 4851"/>
              <a:gd name="T4" fmla="*/ 3103 w 4222"/>
              <a:gd name="T5" fmla="*/ 1322 h 4851"/>
              <a:gd name="T6" fmla="*/ 2544 w 4222"/>
              <a:gd name="T7" fmla="*/ 1964 h 4851"/>
              <a:gd name="T8" fmla="*/ 1984 w 4222"/>
              <a:gd name="T9" fmla="*/ 2608 h 4851"/>
              <a:gd name="T10" fmla="*/ 1988 w 4222"/>
              <a:gd name="T11" fmla="*/ 2606 h 4851"/>
              <a:gd name="T12" fmla="*/ 2314 w 4222"/>
              <a:gd name="T13" fmla="*/ 3167 h 4851"/>
              <a:gd name="T14" fmla="*/ 2639 w 4222"/>
              <a:gd name="T15" fmla="*/ 3728 h 4851"/>
              <a:gd name="T16" fmla="*/ 2964 w 4222"/>
              <a:gd name="T17" fmla="*/ 4290 h 4851"/>
              <a:gd name="T18" fmla="*/ 3289 w 4222"/>
              <a:gd name="T19" fmla="*/ 4851 h 4851"/>
              <a:gd name="T20" fmla="*/ 3261 w 4222"/>
              <a:gd name="T21" fmla="*/ 4851 h 4851"/>
              <a:gd name="T22" fmla="*/ 2938 w 4222"/>
              <a:gd name="T23" fmla="*/ 4294 h 4851"/>
              <a:gd name="T24" fmla="*/ 2616 w 4222"/>
              <a:gd name="T25" fmla="*/ 3736 h 4851"/>
              <a:gd name="T26" fmla="*/ 2293 w 4222"/>
              <a:gd name="T27" fmla="*/ 3179 h 4851"/>
              <a:gd name="T28" fmla="*/ 1970 w 4222"/>
              <a:gd name="T29" fmla="*/ 2623 h 4851"/>
              <a:gd name="T30" fmla="*/ 1485 w 4222"/>
              <a:gd name="T31" fmla="*/ 3179 h 4851"/>
              <a:gd name="T32" fmla="*/ 1001 w 4222"/>
              <a:gd name="T33" fmla="*/ 3736 h 4851"/>
              <a:gd name="T34" fmla="*/ 516 w 4222"/>
              <a:gd name="T35" fmla="*/ 4294 h 4851"/>
              <a:gd name="T36" fmla="*/ 32 w 4222"/>
              <a:gd name="T37" fmla="*/ 4851 h 4851"/>
              <a:gd name="T38" fmla="*/ 0 w 4222"/>
              <a:gd name="T39" fmla="*/ 4851 h 4851"/>
              <a:gd name="T40" fmla="*/ 527 w 4222"/>
              <a:gd name="T41" fmla="*/ 4245 h 4851"/>
              <a:gd name="T42" fmla="*/ 1055 w 4222"/>
              <a:gd name="T43" fmla="*/ 3638 h 4851"/>
              <a:gd name="T44" fmla="*/ 1582 w 4222"/>
              <a:gd name="T45" fmla="*/ 3032 h 4851"/>
              <a:gd name="T46" fmla="*/ 2111 w 4222"/>
              <a:gd name="T47" fmla="*/ 2426 h 4851"/>
              <a:gd name="T48" fmla="*/ 2638 w 4222"/>
              <a:gd name="T49" fmla="*/ 1819 h 4851"/>
              <a:gd name="T50" fmla="*/ 3166 w 4222"/>
              <a:gd name="T51" fmla="*/ 1213 h 4851"/>
              <a:gd name="T52" fmla="*/ 3694 w 4222"/>
              <a:gd name="T53" fmla="*/ 606 h 4851"/>
              <a:gd name="T54" fmla="*/ 4222 w 4222"/>
              <a:gd name="T55" fmla="*/ 0 h 4851"/>
              <a:gd name="T56" fmla="*/ 4222 w 4222"/>
              <a:gd name="T57" fmla="*/ 36 h 4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22" h="4851">
                <a:moveTo>
                  <a:pt x="4222" y="36"/>
                </a:moveTo>
                <a:lnTo>
                  <a:pt x="3663" y="678"/>
                </a:lnTo>
                <a:lnTo>
                  <a:pt x="3103" y="1322"/>
                </a:lnTo>
                <a:lnTo>
                  <a:pt x="2544" y="1964"/>
                </a:lnTo>
                <a:lnTo>
                  <a:pt x="1984" y="2608"/>
                </a:lnTo>
                <a:lnTo>
                  <a:pt x="1988" y="2606"/>
                </a:lnTo>
                <a:lnTo>
                  <a:pt x="2314" y="3167"/>
                </a:lnTo>
                <a:lnTo>
                  <a:pt x="2639" y="3728"/>
                </a:lnTo>
                <a:lnTo>
                  <a:pt x="2964" y="4290"/>
                </a:lnTo>
                <a:lnTo>
                  <a:pt x="3289" y="4851"/>
                </a:lnTo>
                <a:lnTo>
                  <a:pt x="3261" y="4851"/>
                </a:lnTo>
                <a:lnTo>
                  <a:pt x="2938" y="4294"/>
                </a:lnTo>
                <a:lnTo>
                  <a:pt x="2616" y="3736"/>
                </a:lnTo>
                <a:lnTo>
                  <a:pt x="2293" y="3179"/>
                </a:lnTo>
                <a:lnTo>
                  <a:pt x="1970" y="2623"/>
                </a:lnTo>
                <a:lnTo>
                  <a:pt x="1485" y="3179"/>
                </a:lnTo>
                <a:lnTo>
                  <a:pt x="1001" y="3736"/>
                </a:lnTo>
                <a:lnTo>
                  <a:pt x="516" y="4294"/>
                </a:lnTo>
                <a:lnTo>
                  <a:pt x="32" y="4851"/>
                </a:lnTo>
                <a:lnTo>
                  <a:pt x="0" y="4851"/>
                </a:lnTo>
                <a:lnTo>
                  <a:pt x="527" y="4245"/>
                </a:lnTo>
                <a:lnTo>
                  <a:pt x="1055" y="3638"/>
                </a:lnTo>
                <a:lnTo>
                  <a:pt x="1582" y="3032"/>
                </a:lnTo>
                <a:lnTo>
                  <a:pt x="2111" y="2426"/>
                </a:lnTo>
                <a:lnTo>
                  <a:pt x="2638" y="1819"/>
                </a:lnTo>
                <a:lnTo>
                  <a:pt x="3166" y="1213"/>
                </a:lnTo>
                <a:lnTo>
                  <a:pt x="3694" y="606"/>
                </a:lnTo>
                <a:lnTo>
                  <a:pt x="4222" y="0"/>
                </a:lnTo>
                <a:lnTo>
                  <a:pt x="4222" y="3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ctrTitle"/>
          </p:nvPr>
        </p:nvSpPr>
        <p:spPr>
          <a:xfrm>
            <a:off x="839787" y="1484784"/>
            <a:ext cx="10512426" cy="3744416"/>
          </a:xfrm>
        </p:spPr>
        <p:txBody>
          <a:bodyPr anchor="ctr" anchorCtr="0"/>
          <a:lstStyle>
            <a:lvl1pPr algn="l">
              <a:lnSpc>
                <a:spcPct val="80000"/>
              </a:lnSpc>
              <a:defRPr sz="8000" spc="-300" baseline="0"/>
            </a:lvl1pPr>
          </a:lstStyle>
          <a:p>
            <a:r>
              <a:rPr lang="en-GB"/>
              <a:t>Click to edit Master title style</a:t>
            </a:r>
            <a:endParaRPr lang="en-US"/>
          </a:p>
        </p:txBody>
      </p:sp>
      <p:sp>
        <p:nvSpPr>
          <p:cNvPr id="3" name="Subtitle 2"/>
          <p:cNvSpPr>
            <a:spLocks noGrp="1"/>
          </p:cNvSpPr>
          <p:nvPr>
            <p:ph type="subTitle" idx="1"/>
          </p:nvPr>
        </p:nvSpPr>
        <p:spPr>
          <a:xfrm>
            <a:off x="839787" y="5229225"/>
            <a:ext cx="10512426" cy="863600"/>
          </a:xfrm>
        </p:spPr>
        <p:txBody>
          <a:bodyPr/>
          <a:lstStyle>
            <a:lvl1pPr marL="0" indent="0" algn="l">
              <a:lnSpc>
                <a:spcPct val="90000"/>
              </a:lnSpc>
              <a:spcBef>
                <a:spcPts val="0"/>
              </a:spcBef>
              <a:buNone/>
              <a:defRPr sz="14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7" name="Date Placeholder 6"/>
          <p:cNvSpPr>
            <a:spLocks noGrp="1"/>
          </p:cNvSpPr>
          <p:nvPr>
            <p:ph type="dt" sz="half" idx="10"/>
          </p:nvPr>
        </p:nvSpPr>
        <p:spPr/>
        <p:txBody>
          <a:bodyPr/>
          <a:lstStyle>
            <a:lvl1pPr>
              <a:defRPr>
                <a:noFill/>
              </a:defRPr>
            </a:lvl1pPr>
          </a:lstStyle>
          <a:p>
            <a:r>
              <a:rPr lang="fi-FI"/>
              <a:t>JULY 2026</a:t>
            </a:r>
            <a:endParaRPr lang="en-US"/>
          </a:p>
        </p:txBody>
      </p:sp>
      <p:sp>
        <p:nvSpPr>
          <p:cNvPr id="8" name="Footer Placeholder 7"/>
          <p:cNvSpPr>
            <a:spLocks noGrp="1"/>
          </p:cNvSpPr>
          <p:nvPr>
            <p:ph type="ftr" sz="quarter" idx="11"/>
          </p:nvPr>
        </p:nvSpPr>
        <p:spPr/>
        <p:txBody>
          <a:bodyPr/>
          <a:lstStyle>
            <a:lvl1pPr>
              <a:defRPr>
                <a:noFill/>
              </a:defRPr>
            </a:lvl1pPr>
          </a:lstStyle>
          <a:p>
            <a:r>
              <a:rPr lang="en-US"/>
              <a:t>INVESTOR PRESENTATION</a:t>
            </a:r>
          </a:p>
        </p:txBody>
      </p:sp>
      <p:sp>
        <p:nvSpPr>
          <p:cNvPr id="9" name="Slide Number Placeholder 8"/>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sp>
        <p:nvSpPr>
          <p:cNvPr id="11" name="Text Placeholder 2"/>
          <p:cNvSpPr>
            <a:spLocks noGrp="1"/>
          </p:cNvSpPr>
          <p:nvPr>
            <p:ph type="body" idx="13" hasCustomPrompt="1"/>
          </p:nvPr>
        </p:nvSpPr>
        <p:spPr>
          <a:xfrm>
            <a:off x="839789" y="404814"/>
            <a:ext cx="10512424" cy="1079500"/>
          </a:xfrm>
        </p:spPr>
        <p:txBody>
          <a:bodyPr anchor="t" anchorCtr="0"/>
          <a:lstStyle>
            <a:lvl1pPr marL="0" indent="0">
              <a:spcBef>
                <a:spcPts val="0"/>
              </a:spcBef>
              <a:buNone/>
              <a:defRPr sz="1400" b="0"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177257679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itle Slide PIC">
    <p:bg>
      <p:bgPr>
        <a:solidFill>
          <a:schemeClr val="tx1"/>
        </a:solidFill>
        <a:effectLst/>
      </p:bgPr>
    </p:bg>
    <p:spTree>
      <p:nvGrpSpPr>
        <p:cNvPr id="1" name=""/>
        <p:cNvGrpSpPr/>
        <p:nvPr/>
      </p:nvGrpSpPr>
      <p:grpSpPr>
        <a:xfrm>
          <a:off x="0" y="0"/>
          <a:ext cx="0" cy="0"/>
          <a:chOff x="0" y="0"/>
          <a:chExt cx="0" cy="0"/>
        </a:xfrm>
      </p:grpSpPr>
      <p:sp>
        <p:nvSpPr>
          <p:cNvPr id="14"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r>
              <a:rPr lang="en-GB"/>
              <a:t>Click icon to add picture</a:t>
            </a:r>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7" name="Subtitle 2"/>
          <p:cNvSpPr>
            <a:spLocks noGrp="1"/>
          </p:cNvSpPr>
          <p:nvPr>
            <p:ph type="subTitle" idx="1"/>
          </p:nvPr>
        </p:nvSpPr>
        <p:spPr>
          <a:xfrm>
            <a:off x="839788" y="5229225"/>
            <a:ext cx="10512425" cy="863600"/>
          </a:xfrm>
        </p:spPr>
        <p:txBody>
          <a:bodyPr/>
          <a:lstStyle>
            <a:lvl1pPr marL="0" indent="0" algn="l">
              <a:lnSpc>
                <a:spcPct val="90000"/>
              </a:lnSpc>
              <a:spcBef>
                <a:spcPts val="0"/>
              </a:spcBef>
              <a:buNone/>
              <a:defRPr sz="14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18" name="Title 1"/>
          <p:cNvSpPr>
            <a:spLocks noGrp="1"/>
          </p:cNvSpPr>
          <p:nvPr>
            <p:ph type="ctrTitle"/>
          </p:nvPr>
        </p:nvSpPr>
        <p:spPr>
          <a:xfrm>
            <a:off x="839787" y="1484783"/>
            <a:ext cx="10512425" cy="3744417"/>
          </a:xfrm>
        </p:spPr>
        <p:txBody>
          <a:bodyPr anchor="ctr" anchorCtr="0"/>
          <a:lstStyle>
            <a:lvl1pPr algn="l">
              <a:lnSpc>
                <a:spcPct val="80000"/>
              </a:lnSpc>
              <a:defRPr sz="8000" spc="-300" baseline="0"/>
            </a:lvl1pPr>
          </a:lstStyle>
          <a:p>
            <a:r>
              <a:rPr lang="en-GB"/>
              <a:t>Click to edit Master title style</a:t>
            </a:r>
            <a:endParaRPr lang="en-US"/>
          </a:p>
        </p:txBody>
      </p:sp>
      <p:sp>
        <p:nvSpPr>
          <p:cNvPr id="9" name="Text Placeholder 2"/>
          <p:cNvSpPr>
            <a:spLocks noGrp="1"/>
          </p:cNvSpPr>
          <p:nvPr>
            <p:ph type="body" idx="23" hasCustomPrompt="1"/>
          </p:nvPr>
        </p:nvSpPr>
        <p:spPr>
          <a:xfrm>
            <a:off x="839789" y="404814"/>
            <a:ext cx="10512424" cy="1079500"/>
          </a:xfrm>
        </p:spPr>
        <p:txBody>
          <a:bodyPr anchor="t" anchorCtr="0"/>
          <a:lstStyle>
            <a:lvl1pPr marL="0" indent="0">
              <a:spcBef>
                <a:spcPts val="0"/>
              </a:spcBef>
              <a:buNone/>
              <a:defRPr sz="1400" b="0"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10943615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itle Slide PIC Nega">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r>
              <a:rPr lang="en-GB"/>
              <a:t>Click icon to add picture</a:t>
            </a:r>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6" name="Subtitle 2"/>
          <p:cNvSpPr>
            <a:spLocks noGrp="1"/>
          </p:cNvSpPr>
          <p:nvPr>
            <p:ph type="subTitle" idx="1"/>
          </p:nvPr>
        </p:nvSpPr>
        <p:spPr>
          <a:xfrm>
            <a:off x="839787" y="5229225"/>
            <a:ext cx="10512425" cy="863600"/>
          </a:xfrm>
        </p:spPr>
        <p:txBody>
          <a:bodyPr/>
          <a:lstStyle>
            <a:lvl1pPr marL="0" indent="0" algn="l">
              <a:lnSpc>
                <a:spcPct val="90000"/>
              </a:lnSpc>
              <a:spcBef>
                <a:spcPts val="0"/>
              </a:spcBef>
              <a:buNone/>
              <a:defRPr sz="1400" b="1" cap="all" spc="100"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17" name="Title 1"/>
          <p:cNvSpPr>
            <a:spLocks noGrp="1"/>
          </p:cNvSpPr>
          <p:nvPr>
            <p:ph type="ctrTitle"/>
          </p:nvPr>
        </p:nvSpPr>
        <p:spPr>
          <a:xfrm>
            <a:off x="839787" y="1484785"/>
            <a:ext cx="10512425" cy="3744416"/>
          </a:xfrm>
        </p:spPr>
        <p:txBody>
          <a:bodyPr anchor="ctr" anchorCtr="0"/>
          <a:lstStyle>
            <a:lvl1pPr algn="l">
              <a:lnSpc>
                <a:spcPct val="80000"/>
              </a:lnSpc>
              <a:defRPr sz="8000" spc="-300" baseline="0">
                <a:solidFill>
                  <a:schemeClr val="bg1"/>
                </a:solidFill>
              </a:defRPr>
            </a:lvl1pPr>
          </a:lstStyle>
          <a:p>
            <a:r>
              <a:rPr lang="en-GB"/>
              <a:t>Click to edit Master title style</a:t>
            </a:r>
            <a:endParaRPr lang="en-US"/>
          </a:p>
        </p:txBody>
      </p:sp>
      <p:sp>
        <p:nvSpPr>
          <p:cNvPr id="10" name="Text Placeholder 2"/>
          <p:cNvSpPr>
            <a:spLocks noGrp="1"/>
          </p:cNvSpPr>
          <p:nvPr>
            <p:ph type="body" idx="23" hasCustomPrompt="1"/>
          </p:nvPr>
        </p:nvSpPr>
        <p:spPr>
          <a:xfrm>
            <a:off x="839789" y="404814"/>
            <a:ext cx="10512424" cy="1079500"/>
          </a:xfrm>
        </p:spPr>
        <p:txBody>
          <a:bodyPr anchor="t" anchorCtr="0"/>
          <a:lstStyle>
            <a:lvl1pPr marL="0" indent="0">
              <a:spcBef>
                <a:spcPts val="0"/>
              </a:spcBef>
              <a:buNone/>
              <a:defRPr sz="1400" b="0" cap="all" spc="100" baseline="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320978854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p:cNvSpPr>
            <a:spLocks noGrp="1"/>
          </p:cNvSpPr>
          <p:nvPr>
            <p:ph type="dt" sz="half" idx="10"/>
          </p:nvPr>
        </p:nvSpPr>
        <p:spPr/>
        <p:txBody>
          <a:bodyPr/>
          <a:lstStyle/>
          <a:p>
            <a:r>
              <a:rPr lang="fi-FI"/>
              <a:t>JULY 2026</a:t>
            </a:r>
            <a:endParaRPr lang="en-US"/>
          </a:p>
        </p:txBody>
      </p:sp>
      <p:sp>
        <p:nvSpPr>
          <p:cNvPr id="8" name="Footer Placeholder 7"/>
          <p:cNvSpPr>
            <a:spLocks noGrp="1"/>
          </p:cNvSpPr>
          <p:nvPr>
            <p:ph type="ftr" sz="quarter" idx="11"/>
          </p:nvPr>
        </p:nvSpPr>
        <p:spPr/>
        <p:txBody>
          <a:bodyPr/>
          <a:lstStyle/>
          <a:p>
            <a:r>
              <a:rPr lang="en-US"/>
              <a:t>INVESTOR PRESENTATION</a:t>
            </a:r>
          </a:p>
        </p:txBody>
      </p:sp>
      <p:sp>
        <p:nvSpPr>
          <p:cNvPr id="9" name="Slide Number Placeholder 8"/>
          <p:cNvSpPr>
            <a:spLocks noGrp="1"/>
          </p:cNvSpPr>
          <p:nvPr>
            <p:ph type="sldNum" sz="quarter" idx="12"/>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329267440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Content and Subheader">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1700213"/>
            <a:ext cx="10515600" cy="4392611"/>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Text Placeholder 2"/>
          <p:cNvSpPr>
            <a:spLocks noGrp="1"/>
          </p:cNvSpPr>
          <p:nvPr>
            <p:ph type="body" idx="13"/>
          </p:nvPr>
        </p:nvSpPr>
        <p:spPr>
          <a:xfrm>
            <a:off x="839789" y="404814"/>
            <a:ext cx="10512424" cy="360362"/>
          </a:xfrm>
        </p:spPr>
        <p:txBody>
          <a:bodyPr anchor="t" anchorCtr="0"/>
          <a:lstStyle>
            <a:lvl1pPr marL="0" indent="0">
              <a:spcBef>
                <a:spcPts val="0"/>
              </a:spcBef>
              <a:buNone/>
              <a:defRPr sz="1400" b="1"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8" name="Title 7"/>
          <p:cNvSpPr>
            <a:spLocks noGrp="1"/>
          </p:cNvSpPr>
          <p:nvPr>
            <p:ph type="title"/>
          </p:nvPr>
        </p:nvSpPr>
        <p:spPr>
          <a:xfrm>
            <a:off x="838199" y="765175"/>
            <a:ext cx="10514014" cy="719609"/>
          </a:xfrm>
        </p:spPr>
        <p:txBody>
          <a:bodyPr/>
          <a:lstStyle/>
          <a:p>
            <a:r>
              <a:rPr lang="en-GB"/>
              <a:t>Click to edit Master title style</a:t>
            </a:r>
          </a:p>
        </p:txBody>
      </p:sp>
      <p:sp>
        <p:nvSpPr>
          <p:cNvPr id="2" name="Date Placeholder 1"/>
          <p:cNvSpPr>
            <a:spLocks noGrp="1"/>
          </p:cNvSpPr>
          <p:nvPr>
            <p:ph type="dt" sz="half" idx="14"/>
          </p:nvPr>
        </p:nvSpPr>
        <p:spPr/>
        <p:txBody>
          <a:bodyPr/>
          <a:lstStyle/>
          <a:p>
            <a:r>
              <a:rPr lang="fi-FI"/>
              <a:t>JULY 2026</a:t>
            </a:r>
            <a:endParaRPr lang="en-US"/>
          </a:p>
        </p:txBody>
      </p:sp>
      <p:sp>
        <p:nvSpPr>
          <p:cNvPr id="9" name="Footer Placeholder 8"/>
          <p:cNvSpPr>
            <a:spLocks noGrp="1"/>
          </p:cNvSpPr>
          <p:nvPr>
            <p:ph type="ftr" sz="quarter" idx="15"/>
          </p:nvPr>
        </p:nvSpPr>
        <p:spPr/>
        <p:txBody>
          <a:bodyPr/>
          <a:lstStyle/>
          <a:p>
            <a:r>
              <a:rPr lang="en-US"/>
              <a:t>INVESTOR PRESENTATION</a:t>
            </a:r>
          </a:p>
        </p:txBody>
      </p:sp>
      <p:sp>
        <p:nvSpPr>
          <p:cNvPr id="10" name="Slide Number Placeholder 9"/>
          <p:cNvSpPr>
            <a:spLocks noGrp="1"/>
          </p:cNvSpPr>
          <p:nvPr>
            <p:ph type="sldNum" sz="quarter" idx="16"/>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18510204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7"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lvl1pPr>
          </a:lstStyle>
          <a:p>
            <a:r>
              <a:rPr lang="en-GB"/>
              <a:t>Click to edit Master title style</a:t>
            </a:r>
            <a:endParaRPr lang="en-US"/>
          </a:p>
        </p:txBody>
      </p:sp>
    </p:spTree>
    <p:extLst>
      <p:ext uri="{BB962C8B-B14F-4D97-AF65-F5344CB8AC3E}">
        <p14:creationId xmlns:p14="http://schemas.microsoft.com/office/powerpoint/2010/main" val="203094223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Section Header PIC">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r>
              <a:rPr lang="en-GB"/>
              <a:t>Click icon to add picture</a:t>
            </a:r>
          </a:p>
        </p:txBody>
      </p:sp>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9"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lvl1pPr>
          </a:lstStyle>
          <a:p>
            <a:r>
              <a:rPr lang="en-GB"/>
              <a:t>Click to edit Master title style</a:t>
            </a:r>
            <a:endParaRPr lang="en-US"/>
          </a:p>
        </p:txBody>
      </p:sp>
      <p:sp>
        <p:nvSpPr>
          <p:cNvPr id="11"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80854882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p:cSld name="Section Header Two PICs 2">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0" y="1"/>
            <a:ext cx="6744072" cy="6858000"/>
          </a:xfrm>
          <a:noFill/>
        </p:spPr>
        <p:txBody>
          <a:bodyPr/>
          <a:lstStyle>
            <a:lvl1pPr marL="0" indent="0">
              <a:buFontTx/>
              <a:buNone/>
              <a:defRPr sz="1200"/>
            </a:lvl1pPr>
          </a:lstStyle>
          <a:p>
            <a:r>
              <a:rPr lang="fi-FI"/>
              <a:t>Lisää kuva napsauttamalla kuvaketta</a:t>
            </a:r>
            <a:endParaRPr lang="en-GB"/>
          </a:p>
        </p:txBody>
      </p:sp>
      <p:sp>
        <p:nvSpPr>
          <p:cNvPr id="8" name="Picture Placeholder 10"/>
          <p:cNvSpPr>
            <a:spLocks noGrp="1"/>
          </p:cNvSpPr>
          <p:nvPr>
            <p:ph type="pic" sz="quarter" idx="14"/>
          </p:nvPr>
        </p:nvSpPr>
        <p:spPr>
          <a:xfrm>
            <a:off x="5952213" y="764704"/>
            <a:ext cx="5400000" cy="5328594"/>
          </a:xfrm>
          <a:noFill/>
        </p:spPr>
        <p:txBody>
          <a:bodyPr/>
          <a:lstStyle>
            <a:lvl1pPr marL="0" indent="0">
              <a:buFontTx/>
              <a:buNone/>
              <a:defRPr sz="1200"/>
            </a:lvl1pPr>
          </a:lstStyle>
          <a:p>
            <a:r>
              <a:rPr lang="fi-FI"/>
              <a:t>Lisää kuva napsauttamalla kuvaketta</a:t>
            </a:r>
            <a:endParaRPr lang="en-GB" dirty="0"/>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4656138" y="2276872"/>
            <a:ext cx="6336034" cy="1107996"/>
          </a:xfrm>
        </p:spPr>
        <p:txBody>
          <a:bodyPr wrap="square" anchor="t" anchorCtr="0">
            <a:spAutoFit/>
          </a:bodyPr>
          <a:lstStyle>
            <a:lvl1pPr algn="l">
              <a:lnSpc>
                <a:spcPct val="90000"/>
              </a:lnSpc>
              <a:defRPr sz="4000" spc="-100" baseline="0"/>
            </a:lvl1pPr>
          </a:lstStyle>
          <a:p>
            <a:r>
              <a:rPr lang="fi-FI"/>
              <a:t>Muokkaa ots. perustyyl. napsautt.</a:t>
            </a:r>
            <a:endParaRPr lang="en-US" dirty="0"/>
          </a:p>
        </p:txBody>
      </p:sp>
      <p:sp>
        <p:nvSpPr>
          <p:cNvPr id="9" name="Text Placeholder 2"/>
          <p:cNvSpPr>
            <a:spLocks noGrp="1"/>
          </p:cNvSpPr>
          <p:nvPr>
            <p:ph type="body" idx="1"/>
          </p:nvPr>
        </p:nvSpPr>
        <p:spPr>
          <a:xfrm>
            <a:off x="4656138" y="4437336"/>
            <a:ext cx="6336406" cy="1368152"/>
          </a:xfrm>
        </p:spPr>
        <p:txBody>
          <a:bodyPr anchor="t" anchorCtr="0"/>
          <a:lstStyle>
            <a:lvl1pPr marL="0" indent="0" algn="l">
              <a:spcBef>
                <a:spcPts val="600"/>
              </a:spcBef>
              <a:buNone/>
              <a:defRPr sz="16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12019294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Section Header PIC Nega">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r>
              <a:rPr lang="en-GB"/>
              <a:t>Click icon to add picture</a:t>
            </a:r>
          </a:p>
        </p:txBody>
      </p:sp>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1"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solidFill>
                  <a:schemeClr val="bg1"/>
                </a:solidFill>
              </a:defRPr>
            </a:lvl1pPr>
          </a:lstStyle>
          <a:p>
            <a:r>
              <a:rPr lang="en-GB"/>
              <a:t>Click to edit Master title style</a:t>
            </a:r>
            <a:endParaRPr lang="en-US"/>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207079035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Section Header COLOR">
    <p:bg>
      <p:bgPr>
        <a:solidFill>
          <a:srgbClr val="005BBE"/>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7" name="Freeform 6"/>
          <p:cNvSpPr>
            <a:spLocks noChangeAspect="1" noEditPoints="1"/>
          </p:cNvSpPr>
          <p:nvPr userDrawn="1"/>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solidFill>
                  <a:schemeClr val="bg1"/>
                </a:solidFill>
              </a:defRPr>
            </a:lvl1pPr>
          </a:lstStyle>
          <a:p>
            <a:r>
              <a:rPr lang="en-GB"/>
              <a:t>Click to edit Master title style</a:t>
            </a:r>
            <a:endParaRPr lang="en-US"/>
          </a:p>
        </p:txBody>
      </p:sp>
    </p:spTree>
    <p:extLst>
      <p:ext uri="{BB962C8B-B14F-4D97-AF65-F5344CB8AC3E}">
        <p14:creationId xmlns:p14="http://schemas.microsoft.com/office/powerpoint/2010/main" val="254125141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Section Header PIC Half">
    <p:spTree>
      <p:nvGrpSpPr>
        <p:cNvPr id="1" name=""/>
        <p:cNvGrpSpPr/>
        <p:nvPr/>
      </p:nvGrpSpPr>
      <p:grpSpPr>
        <a:xfrm>
          <a:off x="0" y="0"/>
          <a:ext cx="0" cy="0"/>
          <a:chOff x="0" y="0"/>
          <a:chExt cx="0" cy="0"/>
        </a:xfrm>
      </p:grpSpPr>
      <p:sp>
        <p:nvSpPr>
          <p:cNvPr id="8" name="Picture Placeholder 10">
            <a:extLst>
              <a:ext uri="{FF2B5EF4-FFF2-40B4-BE49-F238E27FC236}">
                <a16:creationId xmlns:a16="http://schemas.microsoft.com/office/drawing/2014/main" id="{2CA81C01-161C-4DB2-830B-50323B52470E}"/>
              </a:ext>
            </a:extLst>
          </p:cNvPr>
          <p:cNvSpPr>
            <a:spLocks noGrp="1"/>
          </p:cNvSpPr>
          <p:nvPr>
            <p:ph type="pic" sz="quarter" idx="13"/>
          </p:nvPr>
        </p:nvSpPr>
        <p:spPr>
          <a:xfrm>
            <a:off x="5519738" y="836613"/>
            <a:ext cx="6672262" cy="5184775"/>
          </a:xfrm>
          <a:noFill/>
        </p:spPr>
        <p:txBody>
          <a:bodyPr/>
          <a:lstStyle>
            <a:lvl1pPr marL="0" indent="0">
              <a:buFontTx/>
              <a:buNone/>
              <a:defRPr sz="1200"/>
            </a:lvl1pPr>
          </a:lstStyle>
          <a:p>
            <a:r>
              <a:rPr lang="en-GB"/>
              <a:t>Click icon to add picture</a:t>
            </a:r>
          </a:p>
        </p:txBody>
      </p:sp>
      <p:sp>
        <p:nvSpPr>
          <p:cNvPr id="3" name="Text Placeholder 2"/>
          <p:cNvSpPr>
            <a:spLocks noGrp="1"/>
          </p:cNvSpPr>
          <p:nvPr>
            <p:ph type="body" idx="1"/>
          </p:nvPr>
        </p:nvSpPr>
        <p:spPr>
          <a:xfrm>
            <a:off x="839787" y="404814"/>
            <a:ext cx="6912397" cy="360362"/>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839788" y="1052736"/>
            <a:ext cx="6912396" cy="4608512"/>
          </a:xfrm>
        </p:spPr>
        <p:txBody>
          <a:bodyPr anchor="ctr" anchorCtr="0"/>
          <a:lstStyle>
            <a:lvl1pPr algn="l">
              <a:lnSpc>
                <a:spcPct val="80000"/>
              </a:lnSpc>
              <a:defRPr sz="8000" spc="-300" baseline="0"/>
            </a:lvl1pPr>
          </a:lstStyle>
          <a:p>
            <a:r>
              <a:rPr lang="en-GB"/>
              <a:t>Click to edit Master title style</a:t>
            </a:r>
            <a:endParaRPr lang="en-US"/>
          </a:p>
        </p:txBody>
      </p:sp>
    </p:spTree>
    <p:extLst>
      <p:ext uri="{BB962C8B-B14F-4D97-AF65-F5344CB8AC3E}">
        <p14:creationId xmlns:p14="http://schemas.microsoft.com/office/powerpoint/2010/main" val="19926989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Section Header PIC Half 2">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404814"/>
            <a:ext cx="10512425" cy="360362"/>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4439817" y="1052736"/>
            <a:ext cx="6912396" cy="4608512"/>
          </a:xfrm>
        </p:spPr>
        <p:txBody>
          <a:bodyPr anchor="ctr" anchorCtr="0"/>
          <a:lstStyle>
            <a:lvl1pPr algn="l">
              <a:lnSpc>
                <a:spcPct val="80000"/>
              </a:lnSpc>
              <a:defRPr sz="8000" spc="-300" baseline="0"/>
            </a:lvl1pPr>
          </a:lstStyle>
          <a:p>
            <a:r>
              <a:rPr lang="en-GB"/>
              <a:t>Click to edit Master title style</a:t>
            </a:r>
            <a:endParaRPr lang="en-US"/>
          </a:p>
        </p:txBody>
      </p:sp>
      <p:sp>
        <p:nvSpPr>
          <p:cNvPr id="2" name="Picture Placeholder 10">
            <a:extLst>
              <a:ext uri="{FF2B5EF4-FFF2-40B4-BE49-F238E27FC236}">
                <a16:creationId xmlns:a16="http://schemas.microsoft.com/office/drawing/2014/main" id="{DEB9EBED-15A6-5405-13F4-4F52580BC567}"/>
              </a:ext>
            </a:extLst>
          </p:cNvPr>
          <p:cNvSpPr>
            <a:spLocks noGrp="1"/>
          </p:cNvSpPr>
          <p:nvPr>
            <p:ph type="pic" sz="quarter" idx="13"/>
          </p:nvPr>
        </p:nvSpPr>
        <p:spPr>
          <a:xfrm>
            <a:off x="8731" y="836613"/>
            <a:ext cx="6672262" cy="5184775"/>
          </a:xfrm>
          <a:noFill/>
        </p:spPr>
        <p:txBody>
          <a:bodyPr/>
          <a:lstStyle>
            <a:lvl1pPr marL="0" indent="0">
              <a:buFontTx/>
              <a:buNone/>
              <a:defRPr sz="1200"/>
            </a:lvl1pPr>
          </a:lstStyle>
          <a:p>
            <a:r>
              <a:rPr lang="en-GB"/>
              <a:t>Click icon to add picture</a:t>
            </a:r>
          </a:p>
        </p:txBody>
      </p:sp>
    </p:spTree>
    <p:extLst>
      <p:ext uri="{BB962C8B-B14F-4D97-AF65-F5344CB8AC3E}">
        <p14:creationId xmlns:p14="http://schemas.microsoft.com/office/powerpoint/2010/main" val="161125880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Section Header Two PICs">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5447928" y="1"/>
            <a:ext cx="6744072" cy="6858000"/>
          </a:xfrm>
          <a:noFill/>
        </p:spPr>
        <p:txBody>
          <a:bodyPr/>
          <a:lstStyle>
            <a:lvl1pPr marL="0" indent="0">
              <a:buFontTx/>
              <a:buNone/>
              <a:defRPr sz="1200"/>
            </a:lvl1pPr>
          </a:lstStyle>
          <a:p>
            <a:r>
              <a:rPr lang="en-GB"/>
              <a:t>Click icon to add picture</a:t>
            </a:r>
          </a:p>
        </p:txBody>
      </p:sp>
      <p:sp>
        <p:nvSpPr>
          <p:cNvPr id="8" name="Picture Placeholder 10"/>
          <p:cNvSpPr>
            <a:spLocks noGrp="1"/>
          </p:cNvSpPr>
          <p:nvPr>
            <p:ph type="pic" sz="quarter" idx="14"/>
          </p:nvPr>
        </p:nvSpPr>
        <p:spPr>
          <a:xfrm>
            <a:off x="839788" y="764704"/>
            <a:ext cx="5400000" cy="5328594"/>
          </a:xfrm>
          <a:noFill/>
        </p:spPr>
        <p:txBody>
          <a:bodyPr/>
          <a:lstStyle>
            <a:lvl1pPr marL="0" indent="0">
              <a:buFontTx/>
              <a:buNone/>
              <a:defRPr sz="1200"/>
            </a:lvl1pPr>
          </a:lstStyle>
          <a:p>
            <a:r>
              <a:rPr lang="en-GB"/>
              <a:t>Click icon to add picture</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1199456" y="2276872"/>
            <a:ext cx="6336332" cy="1107996"/>
          </a:xfrm>
        </p:spPr>
        <p:txBody>
          <a:bodyPr anchor="t" anchorCtr="0">
            <a:spAutoFit/>
          </a:bodyPr>
          <a:lstStyle>
            <a:lvl1pPr algn="l">
              <a:lnSpc>
                <a:spcPct val="90000"/>
              </a:lnSpc>
              <a:defRPr sz="4000" spc="-100" baseline="0"/>
            </a:lvl1pPr>
          </a:lstStyle>
          <a:p>
            <a:r>
              <a:rPr lang="en-GB"/>
              <a:t>Click to edit Master title style</a:t>
            </a:r>
            <a:endParaRPr lang="en-US"/>
          </a:p>
        </p:txBody>
      </p:sp>
      <p:sp>
        <p:nvSpPr>
          <p:cNvPr id="9" name="Text Placeholder 2"/>
          <p:cNvSpPr>
            <a:spLocks noGrp="1"/>
          </p:cNvSpPr>
          <p:nvPr>
            <p:ph type="body" idx="1"/>
          </p:nvPr>
        </p:nvSpPr>
        <p:spPr>
          <a:xfrm>
            <a:off x="1199456" y="4437336"/>
            <a:ext cx="6336704" cy="1368152"/>
          </a:xfrm>
        </p:spPr>
        <p:txBody>
          <a:bodyPr anchor="t" anchorCtr="0"/>
          <a:lstStyle>
            <a:lvl1pPr marL="0" indent="0">
              <a:spcBef>
                <a:spcPts val="600"/>
              </a:spcBef>
              <a:buNone/>
              <a:defRPr sz="16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Tree>
    <p:extLst>
      <p:ext uri="{BB962C8B-B14F-4D97-AF65-F5344CB8AC3E}">
        <p14:creationId xmlns:p14="http://schemas.microsoft.com/office/powerpoint/2010/main" val="148644334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Section Header Two PICs 2">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0" y="1"/>
            <a:ext cx="6744072" cy="6858000"/>
          </a:xfrm>
          <a:noFill/>
        </p:spPr>
        <p:txBody>
          <a:bodyPr/>
          <a:lstStyle>
            <a:lvl1pPr marL="0" indent="0">
              <a:buFontTx/>
              <a:buNone/>
              <a:defRPr sz="1200"/>
            </a:lvl1pPr>
          </a:lstStyle>
          <a:p>
            <a:r>
              <a:rPr lang="en-GB"/>
              <a:t>Click icon to add picture</a:t>
            </a:r>
          </a:p>
        </p:txBody>
      </p:sp>
      <p:sp>
        <p:nvSpPr>
          <p:cNvPr id="8" name="Picture Placeholder 10"/>
          <p:cNvSpPr>
            <a:spLocks noGrp="1"/>
          </p:cNvSpPr>
          <p:nvPr>
            <p:ph type="pic" sz="quarter" idx="14"/>
          </p:nvPr>
        </p:nvSpPr>
        <p:spPr>
          <a:xfrm>
            <a:off x="5952213" y="764704"/>
            <a:ext cx="5400000" cy="5328594"/>
          </a:xfrm>
          <a:noFill/>
        </p:spPr>
        <p:txBody>
          <a:bodyPr/>
          <a:lstStyle>
            <a:lvl1pPr marL="0" indent="0">
              <a:buFontTx/>
              <a:buNone/>
              <a:defRPr sz="1200"/>
            </a:lvl1pPr>
          </a:lstStyle>
          <a:p>
            <a:r>
              <a:rPr lang="en-GB"/>
              <a:t>Click icon to add picture</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4656138" y="2276872"/>
            <a:ext cx="6336034" cy="1107996"/>
          </a:xfrm>
        </p:spPr>
        <p:txBody>
          <a:bodyPr wrap="square" anchor="t" anchorCtr="0">
            <a:spAutoFit/>
          </a:bodyPr>
          <a:lstStyle>
            <a:lvl1pPr algn="l">
              <a:lnSpc>
                <a:spcPct val="90000"/>
              </a:lnSpc>
              <a:defRPr sz="4000" spc="-100" baseline="0"/>
            </a:lvl1pPr>
          </a:lstStyle>
          <a:p>
            <a:r>
              <a:rPr lang="en-GB"/>
              <a:t>Click to edit Master title style</a:t>
            </a:r>
            <a:endParaRPr lang="en-US"/>
          </a:p>
        </p:txBody>
      </p:sp>
      <p:sp>
        <p:nvSpPr>
          <p:cNvPr id="9" name="Text Placeholder 2"/>
          <p:cNvSpPr>
            <a:spLocks noGrp="1"/>
          </p:cNvSpPr>
          <p:nvPr>
            <p:ph type="body" idx="1"/>
          </p:nvPr>
        </p:nvSpPr>
        <p:spPr>
          <a:xfrm>
            <a:off x="4656138" y="4437336"/>
            <a:ext cx="6336406" cy="1368152"/>
          </a:xfrm>
        </p:spPr>
        <p:txBody>
          <a:bodyPr anchor="t" anchorCtr="0"/>
          <a:lstStyle>
            <a:lvl1pPr marL="0" indent="0" algn="l">
              <a:spcBef>
                <a:spcPts val="600"/>
              </a:spcBef>
              <a:buNone/>
              <a:defRPr sz="16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01013869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Introduction ">
    <p:spTree>
      <p:nvGrpSpPr>
        <p:cNvPr id="1" name=""/>
        <p:cNvGrpSpPr/>
        <p:nvPr/>
      </p:nvGrpSpPr>
      <p:grpSpPr>
        <a:xfrm>
          <a:off x="0" y="0"/>
          <a:ext cx="0" cy="0"/>
          <a:chOff x="0" y="0"/>
          <a:chExt cx="0" cy="0"/>
        </a:xfrm>
      </p:grpSpPr>
      <p:sp>
        <p:nvSpPr>
          <p:cNvPr id="8" name="Picture Placeholder 10"/>
          <p:cNvSpPr>
            <a:spLocks noGrp="1"/>
          </p:cNvSpPr>
          <p:nvPr>
            <p:ph type="pic" sz="quarter" idx="13"/>
          </p:nvPr>
        </p:nvSpPr>
        <p:spPr>
          <a:xfrm>
            <a:off x="0" y="1"/>
            <a:ext cx="6096000" cy="6858000"/>
          </a:xfrm>
          <a:solidFill>
            <a:schemeClr val="bg1">
              <a:lumMod val="85000"/>
            </a:schemeClr>
          </a:solidFill>
        </p:spPr>
        <p:txBody>
          <a:bodyPr/>
          <a:lstStyle>
            <a:lvl1pPr marL="0" indent="0">
              <a:buFontTx/>
              <a:buNone/>
              <a:defRPr sz="1200"/>
            </a:lvl1pPr>
          </a:lstStyle>
          <a:p>
            <a:r>
              <a:rPr lang="en-GB"/>
              <a:t>Click icon to add picture</a:t>
            </a:r>
          </a:p>
        </p:txBody>
      </p:sp>
      <p:sp>
        <p:nvSpPr>
          <p:cNvPr id="3" name="Text Placeholder 2"/>
          <p:cNvSpPr>
            <a:spLocks noGrp="1"/>
          </p:cNvSpPr>
          <p:nvPr>
            <p:ph type="body" idx="1"/>
          </p:nvPr>
        </p:nvSpPr>
        <p:spPr>
          <a:xfrm>
            <a:off x="6527800" y="4293095"/>
            <a:ext cx="4809421" cy="1799729"/>
          </a:xfrm>
        </p:spPr>
        <p:txBody>
          <a:bodyPr anchor="t" anchorCtr="0"/>
          <a:lstStyle>
            <a:lvl1pPr marL="0" indent="0">
              <a:spcBef>
                <a:spcPts val="0"/>
              </a:spcBef>
              <a:buNone/>
              <a:defRPr sz="18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6527800" y="1700212"/>
            <a:ext cx="4824414" cy="2592884"/>
          </a:xfrm>
        </p:spPr>
        <p:txBody>
          <a:bodyPr anchor="t" anchorCtr="0"/>
          <a:lstStyle>
            <a:lvl1pPr algn="l">
              <a:lnSpc>
                <a:spcPct val="85000"/>
              </a:lnSpc>
              <a:defRPr sz="6000" spc="-300" baseline="0"/>
            </a:lvl1pPr>
          </a:lstStyle>
          <a:p>
            <a:r>
              <a:rPr lang="en-GB"/>
              <a:t>Click to edit Master title style</a:t>
            </a:r>
            <a:endParaRPr lang="en-US"/>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
        <p:nvSpPr>
          <p:cNvPr id="11" name="Text Placeholder 2"/>
          <p:cNvSpPr>
            <a:spLocks noGrp="1"/>
          </p:cNvSpPr>
          <p:nvPr>
            <p:ph type="body" idx="15"/>
          </p:nvPr>
        </p:nvSpPr>
        <p:spPr>
          <a:xfrm>
            <a:off x="6527800" y="404813"/>
            <a:ext cx="4824414" cy="80009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Tree>
    <p:extLst>
      <p:ext uri="{BB962C8B-B14F-4D97-AF65-F5344CB8AC3E}">
        <p14:creationId xmlns:p14="http://schemas.microsoft.com/office/powerpoint/2010/main" val="264863226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Introduction Nega">
    <p:spTree>
      <p:nvGrpSpPr>
        <p:cNvPr id="1" name=""/>
        <p:cNvGrpSpPr/>
        <p:nvPr/>
      </p:nvGrpSpPr>
      <p:grpSpPr>
        <a:xfrm>
          <a:off x="0" y="0"/>
          <a:ext cx="0" cy="0"/>
          <a:chOff x="0" y="0"/>
          <a:chExt cx="0" cy="0"/>
        </a:xfrm>
      </p:grpSpPr>
      <p:sp>
        <p:nvSpPr>
          <p:cNvPr id="8" name="Picture Placeholder 10"/>
          <p:cNvSpPr>
            <a:spLocks noGrp="1"/>
          </p:cNvSpPr>
          <p:nvPr>
            <p:ph type="pic" sz="quarter" idx="13"/>
          </p:nvPr>
        </p:nvSpPr>
        <p:spPr>
          <a:xfrm>
            <a:off x="0" y="1"/>
            <a:ext cx="6096000" cy="6858000"/>
          </a:xfrm>
          <a:solidFill>
            <a:schemeClr val="bg1">
              <a:lumMod val="85000"/>
            </a:schemeClr>
          </a:solidFill>
        </p:spPr>
        <p:txBody>
          <a:bodyPr/>
          <a:lstStyle>
            <a:lvl1pPr marL="0" indent="0">
              <a:buFontTx/>
              <a:buNone/>
              <a:defRPr sz="1200"/>
            </a:lvl1pPr>
          </a:lstStyle>
          <a:p>
            <a:r>
              <a:rPr lang="en-GB"/>
              <a:t>Click icon to add picture</a:t>
            </a:r>
          </a:p>
        </p:txBody>
      </p:sp>
      <p:sp>
        <p:nvSpPr>
          <p:cNvPr id="3" name="Text Placeholder 2"/>
          <p:cNvSpPr>
            <a:spLocks noGrp="1"/>
          </p:cNvSpPr>
          <p:nvPr>
            <p:ph type="body" idx="1"/>
          </p:nvPr>
        </p:nvSpPr>
        <p:spPr>
          <a:xfrm>
            <a:off x="6527800" y="4293095"/>
            <a:ext cx="4809421" cy="1799729"/>
          </a:xfrm>
        </p:spPr>
        <p:txBody>
          <a:bodyPr anchor="t" anchorCtr="0"/>
          <a:lstStyle>
            <a:lvl1pPr marL="0" indent="0">
              <a:spcBef>
                <a:spcPts val="0"/>
              </a:spcBef>
              <a:buNone/>
              <a:defRPr sz="18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6527800" y="1700212"/>
            <a:ext cx="4824414" cy="2592884"/>
          </a:xfrm>
        </p:spPr>
        <p:txBody>
          <a:bodyPr anchor="t" anchorCtr="0"/>
          <a:lstStyle>
            <a:lvl1pPr algn="l">
              <a:lnSpc>
                <a:spcPct val="85000"/>
              </a:lnSpc>
              <a:defRPr sz="6000" spc="-300" baseline="0"/>
            </a:lvl1pPr>
          </a:lstStyle>
          <a:p>
            <a:r>
              <a:rPr lang="en-GB"/>
              <a:t>Click to edit Master title style</a:t>
            </a:r>
            <a:endParaRPr lang="en-US"/>
          </a:p>
        </p:txBody>
      </p:sp>
      <p:sp>
        <p:nvSpPr>
          <p:cNvPr id="11" name="Text Placeholder 2"/>
          <p:cNvSpPr>
            <a:spLocks noGrp="1"/>
          </p:cNvSpPr>
          <p:nvPr>
            <p:ph type="body" idx="15"/>
          </p:nvPr>
        </p:nvSpPr>
        <p:spPr>
          <a:xfrm>
            <a:off x="6527800" y="404813"/>
            <a:ext cx="4824414" cy="80009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34521866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ontent and PIC nega">
    <p:spTree>
      <p:nvGrpSpPr>
        <p:cNvPr id="1" name=""/>
        <p:cNvGrpSpPr/>
        <p:nvPr/>
      </p:nvGrpSpPr>
      <p:grpSpPr>
        <a:xfrm>
          <a:off x="0" y="0"/>
          <a:ext cx="0" cy="0"/>
          <a:chOff x="0" y="0"/>
          <a:chExt cx="0" cy="0"/>
        </a:xfrm>
      </p:grpSpPr>
      <p:sp>
        <p:nvSpPr>
          <p:cNvPr id="13" name="Picture Placeholder 7"/>
          <p:cNvSpPr>
            <a:spLocks noGrp="1"/>
          </p:cNvSpPr>
          <p:nvPr>
            <p:ph type="pic" sz="quarter" idx="19"/>
          </p:nvPr>
        </p:nvSpPr>
        <p:spPr>
          <a:xfrm>
            <a:off x="0" y="0"/>
            <a:ext cx="12191999" cy="6857999"/>
          </a:xfrm>
          <a:solidFill>
            <a:schemeClr val="bg1">
              <a:lumMod val="85000"/>
            </a:schemeClr>
          </a:solidFill>
        </p:spPr>
        <p:txBody>
          <a:bodyPr/>
          <a:lstStyle>
            <a:lvl1pPr marL="0" indent="0">
              <a:buFontTx/>
              <a:buNone/>
              <a:defRPr sz="1200"/>
            </a:lvl1pPr>
          </a:lstStyle>
          <a:p>
            <a:r>
              <a:rPr lang="en-GB"/>
              <a:t>Click icon to add picture</a:t>
            </a:r>
          </a:p>
        </p:txBody>
      </p:sp>
      <p:sp>
        <p:nvSpPr>
          <p:cNvPr id="2" name="Title 1"/>
          <p:cNvSpPr>
            <a:spLocks noGrp="1"/>
          </p:cNvSpPr>
          <p:nvPr>
            <p:ph type="title"/>
          </p:nvPr>
        </p:nvSpPr>
        <p:spPr/>
        <p:txBody>
          <a:bodyPr/>
          <a:lstStyle>
            <a:lvl1pPr>
              <a:defRPr>
                <a:solidFill>
                  <a:schemeClr val="bg1"/>
                </a:solidFill>
              </a:defRPr>
            </a:lvl1pPr>
          </a:lstStyle>
          <a:p>
            <a:r>
              <a:rPr lang="en-GB"/>
              <a:t>Click to edit Master title style</a:t>
            </a:r>
            <a:endParaRPr lang="en-US"/>
          </a:p>
        </p:txBody>
      </p:sp>
      <p:sp>
        <p:nvSpPr>
          <p:cNvPr id="4" name="Content Placeholder 3"/>
          <p:cNvSpPr>
            <a:spLocks noGrp="1"/>
          </p:cNvSpPr>
          <p:nvPr>
            <p:ph sz="half" idx="2"/>
          </p:nvPr>
        </p:nvSpPr>
        <p:spPr>
          <a:xfrm>
            <a:off x="839787" y="1700213"/>
            <a:ext cx="10512425" cy="439261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6" name="Footer Placeholder 5"/>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7" name="Slide Number Placeholder 6"/>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2" cstate="print">
              <a:extLst>
                <a:ext uri="{28A0092B-C50C-407E-A947-70E740481C1C}">
                  <a14:useLocalDpi xmlns:a14="http://schemas.microsoft.com/office/drawing/2010/main" val="0"/>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413622378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itle Slide ">
    <p:spTree>
      <p:nvGrpSpPr>
        <p:cNvPr id="1" name=""/>
        <p:cNvGrpSpPr/>
        <p:nvPr/>
      </p:nvGrpSpPr>
      <p:grpSpPr>
        <a:xfrm>
          <a:off x="0" y="0"/>
          <a:ext cx="0" cy="0"/>
          <a:chOff x="0" y="0"/>
          <a:chExt cx="0" cy="0"/>
        </a:xfrm>
      </p:grpSpPr>
      <p:sp>
        <p:nvSpPr>
          <p:cNvPr id="15" name="Freeform 6"/>
          <p:cNvSpPr>
            <a:spLocks noChangeAspect="1"/>
          </p:cNvSpPr>
          <p:nvPr userDrawn="1"/>
        </p:nvSpPr>
        <p:spPr bwMode="auto">
          <a:xfrm>
            <a:off x="8204881" y="2276872"/>
            <a:ext cx="3987119" cy="4581128"/>
          </a:xfrm>
          <a:custGeom>
            <a:avLst/>
            <a:gdLst>
              <a:gd name="T0" fmla="*/ 4222 w 4222"/>
              <a:gd name="T1" fmla="*/ 36 h 4851"/>
              <a:gd name="T2" fmla="*/ 3663 w 4222"/>
              <a:gd name="T3" fmla="*/ 678 h 4851"/>
              <a:gd name="T4" fmla="*/ 3103 w 4222"/>
              <a:gd name="T5" fmla="*/ 1322 h 4851"/>
              <a:gd name="T6" fmla="*/ 2544 w 4222"/>
              <a:gd name="T7" fmla="*/ 1964 h 4851"/>
              <a:gd name="T8" fmla="*/ 1984 w 4222"/>
              <a:gd name="T9" fmla="*/ 2608 h 4851"/>
              <a:gd name="T10" fmla="*/ 1988 w 4222"/>
              <a:gd name="T11" fmla="*/ 2606 h 4851"/>
              <a:gd name="T12" fmla="*/ 2314 w 4222"/>
              <a:gd name="T13" fmla="*/ 3167 h 4851"/>
              <a:gd name="T14" fmla="*/ 2639 w 4222"/>
              <a:gd name="T15" fmla="*/ 3728 h 4851"/>
              <a:gd name="T16" fmla="*/ 2964 w 4222"/>
              <a:gd name="T17" fmla="*/ 4290 h 4851"/>
              <a:gd name="T18" fmla="*/ 3289 w 4222"/>
              <a:gd name="T19" fmla="*/ 4851 h 4851"/>
              <a:gd name="T20" fmla="*/ 3261 w 4222"/>
              <a:gd name="T21" fmla="*/ 4851 h 4851"/>
              <a:gd name="T22" fmla="*/ 2938 w 4222"/>
              <a:gd name="T23" fmla="*/ 4294 h 4851"/>
              <a:gd name="T24" fmla="*/ 2616 w 4222"/>
              <a:gd name="T25" fmla="*/ 3736 h 4851"/>
              <a:gd name="T26" fmla="*/ 2293 w 4222"/>
              <a:gd name="T27" fmla="*/ 3179 h 4851"/>
              <a:gd name="T28" fmla="*/ 1970 w 4222"/>
              <a:gd name="T29" fmla="*/ 2623 h 4851"/>
              <a:gd name="T30" fmla="*/ 1485 w 4222"/>
              <a:gd name="T31" fmla="*/ 3179 h 4851"/>
              <a:gd name="T32" fmla="*/ 1001 w 4222"/>
              <a:gd name="T33" fmla="*/ 3736 h 4851"/>
              <a:gd name="T34" fmla="*/ 516 w 4222"/>
              <a:gd name="T35" fmla="*/ 4294 h 4851"/>
              <a:gd name="T36" fmla="*/ 32 w 4222"/>
              <a:gd name="T37" fmla="*/ 4851 h 4851"/>
              <a:gd name="T38" fmla="*/ 0 w 4222"/>
              <a:gd name="T39" fmla="*/ 4851 h 4851"/>
              <a:gd name="T40" fmla="*/ 527 w 4222"/>
              <a:gd name="T41" fmla="*/ 4245 h 4851"/>
              <a:gd name="T42" fmla="*/ 1055 w 4222"/>
              <a:gd name="T43" fmla="*/ 3638 h 4851"/>
              <a:gd name="T44" fmla="*/ 1582 w 4222"/>
              <a:gd name="T45" fmla="*/ 3032 h 4851"/>
              <a:gd name="T46" fmla="*/ 2111 w 4222"/>
              <a:gd name="T47" fmla="*/ 2426 h 4851"/>
              <a:gd name="T48" fmla="*/ 2638 w 4222"/>
              <a:gd name="T49" fmla="*/ 1819 h 4851"/>
              <a:gd name="T50" fmla="*/ 3166 w 4222"/>
              <a:gd name="T51" fmla="*/ 1213 h 4851"/>
              <a:gd name="T52" fmla="*/ 3694 w 4222"/>
              <a:gd name="T53" fmla="*/ 606 h 4851"/>
              <a:gd name="T54" fmla="*/ 4222 w 4222"/>
              <a:gd name="T55" fmla="*/ 0 h 4851"/>
              <a:gd name="T56" fmla="*/ 4222 w 4222"/>
              <a:gd name="T57" fmla="*/ 36 h 4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22" h="4851">
                <a:moveTo>
                  <a:pt x="4222" y="36"/>
                </a:moveTo>
                <a:lnTo>
                  <a:pt x="3663" y="678"/>
                </a:lnTo>
                <a:lnTo>
                  <a:pt x="3103" y="1322"/>
                </a:lnTo>
                <a:lnTo>
                  <a:pt x="2544" y="1964"/>
                </a:lnTo>
                <a:lnTo>
                  <a:pt x="1984" y="2608"/>
                </a:lnTo>
                <a:lnTo>
                  <a:pt x="1988" y="2606"/>
                </a:lnTo>
                <a:lnTo>
                  <a:pt x="2314" y="3167"/>
                </a:lnTo>
                <a:lnTo>
                  <a:pt x="2639" y="3728"/>
                </a:lnTo>
                <a:lnTo>
                  <a:pt x="2964" y="4290"/>
                </a:lnTo>
                <a:lnTo>
                  <a:pt x="3289" y="4851"/>
                </a:lnTo>
                <a:lnTo>
                  <a:pt x="3261" y="4851"/>
                </a:lnTo>
                <a:lnTo>
                  <a:pt x="2938" y="4294"/>
                </a:lnTo>
                <a:lnTo>
                  <a:pt x="2616" y="3736"/>
                </a:lnTo>
                <a:lnTo>
                  <a:pt x="2293" y="3179"/>
                </a:lnTo>
                <a:lnTo>
                  <a:pt x="1970" y="2623"/>
                </a:lnTo>
                <a:lnTo>
                  <a:pt x="1485" y="3179"/>
                </a:lnTo>
                <a:lnTo>
                  <a:pt x="1001" y="3736"/>
                </a:lnTo>
                <a:lnTo>
                  <a:pt x="516" y="4294"/>
                </a:lnTo>
                <a:lnTo>
                  <a:pt x="32" y="4851"/>
                </a:lnTo>
                <a:lnTo>
                  <a:pt x="0" y="4851"/>
                </a:lnTo>
                <a:lnTo>
                  <a:pt x="527" y="4245"/>
                </a:lnTo>
                <a:lnTo>
                  <a:pt x="1055" y="3638"/>
                </a:lnTo>
                <a:lnTo>
                  <a:pt x="1582" y="3032"/>
                </a:lnTo>
                <a:lnTo>
                  <a:pt x="2111" y="2426"/>
                </a:lnTo>
                <a:lnTo>
                  <a:pt x="2638" y="1819"/>
                </a:lnTo>
                <a:lnTo>
                  <a:pt x="3166" y="1213"/>
                </a:lnTo>
                <a:lnTo>
                  <a:pt x="3694" y="606"/>
                </a:lnTo>
                <a:lnTo>
                  <a:pt x="4222" y="0"/>
                </a:lnTo>
                <a:lnTo>
                  <a:pt x="4222" y="3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ctrTitle"/>
          </p:nvPr>
        </p:nvSpPr>
        <p:spPr>
          <a:xfrm>
            <a:off x="839787" y="1484784"/>
            <a:ext cx="10512426" cy="3744416"/>
          </a:xfrm>
        </p:spPr>
        <p:txBody>
          <a:bodyPr anchor="ctr" anchorCtr="0"/>
          <a:lstStyle>
            <a:lvl1pPr algn="l">
              <a:lnSpc>
                <a:spcPct val="80000"/>
              </a:lnSpc>
              <a:defRPr sz="8000" spc="-300" baseline="0"/>
            </a:lvl1pPr>
          </a:lstStyle>
          <a:p>
            <a:r>
              <a:rPr lang="en-US"/>
              <a:t>Click to edit Master title style</a:t>
            </a:r>
          </a:p>
        </p:txBody>
      </p:sp>
      <p:sp>
        <p:nvSpPr>
          <p:cNvPr id="3" name="Subtitle 2"/>
          <p:cNvSpPr>
            <a:spLocks noGrp="1"/>
          </p:cNvSpPr>
          <p:nvPr>
            <p:ph type="subTitle" idx="1"/>
          </p:nvPr>
        </p:nvSpPr>
        <p:spPr>
          <a:xfrm>
            <a:off x="839787" y="5229225"/>
            <a:ext cx="10512426" cy="863600"/>
          </a:xfrm>
        </p:spPr>
        <p:txBody>
          <a:bodyPr/>
          <a:lstStyle>
            <a:lvl1pPr marL="0" indent="0" algn="l">
              <a:lnSpc>
                <a:spcPct val="90000"/>
              </a:lnSpc>
              <a:spcBef>
                <a:spcPts val="0"/>
              </a:spcBef>
              <a:buNone/>
              <a:defRPr sz="16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Date Placeholder 6"/>
          <p:cNvSpPr>
            <a:spLocks noGrp="1"/>
          </p:cNvSpPr>
          <p:nvPr>
            <p:ph type="dt" sz="half" idx="10"/>
          </p:nvPr>
        </p:nvSpPr>
        <p:spPr/>
        <p:txBody>
          <a:bodyPr/>
          <a:lstStyle>
            <a:lvl1pPr>
              <a:defRPr>
                <a:noFill/>
              </a:defRPr>
            </a:lvl1pPr>
          </a:lstStyle>
          <a:p>
            <a:r>
              <a:rPr lang="fi-FI"/>
              <a:t>JULY 2026</a:t>
            </a:r>
            <a:endParaRPr lang="en-US"/>
          </a:p>
        </p:txBody>
      </p:sp>
      <p:sp>
        <p:nvSpPr>
          <p:cNvPr id="8" name="Footer Placeholder 7"/>
          <p:cNvSpPr>
            <a:spLocks noGrp="1"/>
          </p:cNvSpPr>
          <p:nvPr>
            <p:ph type="ftr" sz="quarter" idx="11"/>
          </p:nvPr>
        </p:nvSpPr>
        <p:spPr/>
        <p:txBody>
          <a:bodyPr/>
          <a:lstStyle>
            <a:lvl1pPr>
              <a:defRPr>
                <a:noFill/>
              </a:defRPr>
            </a:lvl1pPr>
          </a:lstStyle>
          <a:p>
            <a:r>
              <a:rPr lang="en-US"/>
              <a:t>INVESTOR PRESENTATION</a:t>
            </a:r>
          </a:p>
        </p:txBody>
      </p:sp>
      <p:sp>
        <p:nvSpPr>
          <p:cNvPr id="9" name="Slide Number Placeholder 8"/>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sp>
        <p:nvSpPr>
          <p:cNvPr id="11" name="Text Placeholder 2"/>
          <p:cNvSpPr>
            <a:spLocks noGrp="1"/>
          </p:cNvSpPr>
          <p:nvPr>
            <p:ph type="body" idx="13" hasCustomPrompt="1"/>
          </p:nvPr>
        </p:nvSpPr>
        <p:spPr>
          <a:xfrm>
            <a:off x="839789" y="620712"/>
            <a:ext cx="10512424" cy="863601"/>
          </a:xfrm>
        </p:spPr>
        <p:txBody>
          <a:bodyPr anchor="t" anchorCtr="0"/>
          <a:lstStyle>
            <a:lvl1pPr marL="0" indent="0">
              <a:spcBef>
                <a:spcPts val="0"/>
              </a:spcBef>
              <a:buNone/>
              <a:defRPr sz="1400" b="0" cap="all" spc="5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352273307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Introduction ">
    <p:spTree>
      <p:nvGrpSpPr>
        <p:cNvPr id="1" name=""/>
        <p:cNvGrpSpPr/>
        <p:nvPr/>
      </p:nvGrpSpPr>
      <p:grpSpPr>
        <a:xfrm>
          <a:off x="0" y="0"/>
          <a:ext cx="0" cy="0"/>
          <a:chOff x="0" y="0"/>
          <a:chExt cx="0" cy="0"/>
        </a:xfrm>
      </p:grpSpPr>
      <p:sp>
        <p:nvSpPr>
          <p:cNvPr id="8" name="Picture Placeholder 10"/>
          <p:cNvSpPr>
            <a:spLocks noGrp="1"/>
          </p:cNvSpPr>
          <p:nvPr>
            <p:ph type="pic" sz="quarter" idx="13"/>
          </p:nvPr>
        </p:nvSpPr>
        <p:spPr>
          <a:xfrm>
            <a:off x="0" y="1"/>
            <a:ext cx="6096000" cy="6858000"/>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3" name="Text Placeholder 2"/>
          <p:cNvSpPr>
            <a:spLocks noGrp="1"/>
          </p:cNvSpPr>
          <p:nvPr>
            <p:ph type="body" idx="1"/>
          </p:nvPr>
        </p:nvSpPr>
        <p:spPr>
          <a:xfrm>
            <a:off x="6527800" y="4293095"/>
            <a:ext cx="4809421" cy="1799729"/>
          </a:xfrm>
        </p:spPr>
        <p:txBody>
          <a:bodyPr anchor="t" anchorCtr="0"/>
          <a:lstStyle>
            <a:lvl1pPr marL="0" indent="0">
              <a:spcBef>
                <a:spcPts val="0"/>
              </a:spcBef>
              <a:buNone/>
              <a:defRPr sz="18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6527800" y="1700212"/>
            <a:ext cx="4824414" cy="2592884"/>
          </a:xfrm>
        </p:spPr>
        <p:txBody>
          <a:bodyPr anchor="t" anchorCtr="0"/>
          <a:lstStyle>
            <a:lvl1pPr algn="l">
              <a:lnSpc>
                <a:spcPct val="85000"/>
              </a:lnSpc>
              <a:defRPr sz="6000" spc="-300" baseline="0"/>
            </a:lvl1pPr>
          </a:lstStyle>
          <a:p>
            <a:r>
              <a:rPr lang="fi-FI"/>
              <a:t>Muokkaa ots. perustyyl. napsautt.</a:t>
            </a:r>
            <a:endParaRPr lang="en-US" dirty="0"/>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
        <p:nvSpPr>
          <p:cNvPr id="11" name="Text Placeholder 2"/>
          <p:cNvSpPr>
            <a:spLocks noGrp="1"/>
          </p:cNvSpPr>
          <p:nvPr>
            <p:ph type="body" idx="15"/>
          </p:nvPr>
        </p:nvSpPr>
        <p:spPr>
          <a:xfrm>
            <a:off x="6527800" y="404813"/>
            <a:ext cx="4824414" cy="80009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211019721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itle Slide PIC">
    <p:bg>
      <p:bgPr>
        <a:solidFill>
          <a:schemeClr val="tx1"/>
        </a:solidFill>
        <a:effectLst/>
      </p:bgPr>
    </p:bg>
    <p:spTree>
      <p:nvGrpSpPr>
        <p:cNvPr id="1" name=""/>
        <p:cNvGrpSpPr/>
        <p:nvPr/>
      </p:nvGrpSpPr>
      <p:grpSpPr>
        <a:xfrm>
          <a:off x="0" y="0"/>
          <a:ext cx="0" cy="0"/>
          <a:chOff x="0" y="0"/>
          <a:chExt cx="0" cy="0"/>
        </a:xfrm>
      </p:grpSpPr>
      <p:sp>
        <p:nvSpPr>
          <p:cNvPr id="14"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endParaRPr lang="en-GB"/>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7" name="Subtitle 2"/>
          <p:cNvSpPr>
            <a:spLocks noGrp="1"/>
          </p:cNvSpPr>
          <p:nvPr>
            <p:ph type="subTitle" idx="1"/>
          </p:nvPr>
        </p:nvSpPr>
        <p:spPr>
          <a:xfrm>
            <a:off x="839788" y="5229225"/>
            <a:ext cx="10512425" cy="863600"/>
          </a:xfrm>
        </p:spPr>
        <p:txBody>
          <a:bodyPr/>
          <a:lstStyle>
            <a:lvl1pPr marL="0" indent="0" algn="l">
              <a:lnSpc>
                <a:spcPct val="90000"/>
              </a:lnSpc>
              <a:spcBef>
                <a:spcPts val="0"/>
              </a:spcBef>
              <a:buNone/>
              <a:defRPr sz="16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p:cNvSpPr>
            <a:spLocks noGrp="1"/>
          </p:cNvSpPr>
          <p:nvPr>
            <p:ph type="ctrTitle"/>
          </p:nvPr>
        </p:nvSpPr>
        <p:spPr>
          <a:xfrm>
            <a:off x="839787" y="1484783"/>
            <a:ext cx="10512425" cy="3744417"/>
          </a:xfrm>
        </p:spPr>
        <p:txBody>
          <a:bodyPr anchor="ctr" anchorCtr="0"/>
          <a:lstStyle>
            <a:lvl1pPr algn="l">
              <a:lnSpc>
                <a:spcPct val="80000"/>
              </a:lnSpc>
              <a:defRPr sz="8000" spc="-300" baseline="0"/>
            </a:lvl1pPr>
          </a:lstStyle>
          <a:p>
            <a:r>
              <a:rPr lang="en-US"/>
              <a:t>Click to edit Master title style</a:t>
            </a:r>
          </a:p>
        </p:txBody>
      </p:sp>
      <p:sp>
        <p:nvSpPr>
          <p:cNvPr id="9" name="Text Placeholder 2"/>
          <p:cNvSpPr>
            <a:spLocks noGrp="1"/>
          </p:cNvSpPr>
          <p:nvPr>
            <p:ph type="body" idx="23" hasCustomPrompt="1"/>
          </p:nvPr>
        </p:nvSpPr>
        <p:spPr>
          <a:xfrm>
            <a:off x="839789" y="620712"/>
            <a:ext cx="10512424" cy="863601"/>
          </a:xfrm>
        </p:spPr>
        <p:txBody>
          <a:bodyPr anchor="t" anchorCtr="0"/>
          <a:lstStyle>
            <a:lvl1pPr marL="0" indent="0">
              <a:spcBef>
                <a:spcPts val="0"/>
              </a:spcBef>
              <a:buNone/>
              <a:defRPr sz="1400" b="0" cap="all" spc="5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7825690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itle Slide PIC Nega">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endParaRPr lang="en-GB"/>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6" name="Subtitle 2"/>
          <p:cNvSpPr>
            <a:spLocks noGrp="1"/>
          </p:cNvSpPr>
          <p:nvPr>
            <p:ph type="subTitle" idx="1"/>
          </p:nvPr>
        </p:nvSpPr>
        <p:spPr>
          <a:xfrm>
            <a:off x="839787" y="5229225"/>
            <a:ext cx="10512425" cy="863600"/>
          </a:xfrm>
        </p:spPr>
        <p:txBody>
          <a:bodyPr/>
          <a:lstStyle>
            <a:lvl1pPr marL="0" indent="0" algn="l">
              <a:lnSpc>
                <a:spcPct val="90000"/>
              </a:lnSpc>
              <a:spcBef>
                <a:spcPts val="0"/>
              </a:spcBef>
              <a:buNone/>
              <a:defRPr sz="1600" b="1" cap="all" spc="100"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Title 1"/>
          <p:cNvSpPr>
            <a:spLocks noGrp="1"/>
          </p:cNvSpPr>
          <p:nvPr>
            <p:ph type="ctrTitle"/>
          </p:nvPr>
        </p:nvSpPr>
        <p:spPr>
          <a:xfrm>
            <a:off x="839787" y="1484785"/>
            <a:ext cx="10512425" cy="3744416"/>
          </a:xfrm>
        </p:spPr>
        <p:txBody>
          <a:bodyPr anchor="ctr" anchorCtr="0"/>
          <a:lstStyle>
            <a:lvl1pPr algn="l">
              <a:lnSpc>
                <a:spcPct val="80000"/>
              </a:lnSpc>
              <a:defRPr sz="8000" spc="-300" baseline="0">
                <a:solidFill>
                  <a:schemeClr val="bg1"/>
                </a:solidFill>
              </a:defRPr>
            </a:lvl1pPr>
          </a:lstStyle>
          <a:p>
            <a:r>
              <a:rPr lang="en-US"/>
              <a:t>Click to edit Master title style</a:t>
            </a:r>
          </a:p>
        </p:txBody>
      </p:sp>
      <p:sp>
        <p:nvSpPr>
          <p:cNvPr id="10" name="Text Placeholder 2"/>
          <p:cNvSpPr>
            <a:spLocks noGrp="1"/>
          </p:cNvSpPr>
          <p:nvPr>
            <p:ph type="body" idx="23" hasCustomPrompt="1"/>
          </p:nvPr>
        </p:nvSpPr>
        <p:spPr>
          <a:xfrm>
            <a:off x="839789" y="620712"/>
            <a:ext cx="10512424" cy="863601"/>
          </a:xfrm>
        </p:spPr>
        <p:txBody>
          <a:bodyPr anchor="t" anchorCtr="0"/>
          <a:lstStyle>
            <a:lvl1pPr marL="0" indent="0">
              <a:spcBef>
                <a:spcPts val="0"/>
              </a:spcBef>
              <a:buNone/>
              <a:defRPr sz="1400" b="0" cap="all" spc="50" baseline="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336037784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r>
              <a:rPr lang="fi-FI"/>
              <a:t>JULY 2026</a:t>
            </a:r>
            <a:endParaRPr lang="en-US"/>
          </a:p>
        </p:txBody>
      </p:sp>
      <p:sp>
        <p:nvSpPr>
          <p:cNvPr id="8" name="Footer Placeholder 7"/>
          <p:cNvSpPr>
            <a:spLocks noGrp="1"/>
          </p:cNvSpPr>
          <p:nvPr>
            <p:ph type="ftr" sz="quarter" idx="11"/>
          </p:nvPr>
        </p:nvSpPr>
        <p:spPr/>
        <p:txBody>
          <a:bodyPr/>
          <a:lstStyle/>
          <a:p>
            <a:r>
              <a:rPr lang="en-US"/>
              <a:t>INVESTOR PRESENTATION</a:t>
            </a:r>
          </a:p>
        </p:txBody>
      </p:sp>
      <p:sp>
        <p:nvSpPr>
          <p:cNvPr id="9" name="Slide Number Placeholder 8"/>
          <p:cNvSpPr>
            <a:spLocks noGrp="1"/>
          </p:cNvSpPr>
          <p:nvPr>
            <p:ph type="sldNum" sz="quarter" idx="12"/>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223758508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Content and Subheader">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1700213"/>
            <a:ext cx="10515600" cy="43926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2"/>
          <p:cNvSpPr>
            <a:spLocks noGrp="1"/>
          </p:cNvSpPr>
          <p:nvPr>
            <p:ph type="body" idx="13"/>
          </p:nvPr>
        </p:nvSpPr>
        <p:spPr>
          <a:xfrm>
            <a:off x="839789" y="1052736"/>
            <a:ext cx="10512424" cy="431576"/>
          </a:xfrm>
        </p:spPr>
        <p:txBody>
          <a:bodyPr anchor="t" anchorCtr="0"/>
          <a:lstStyle>
            <a:lvl1pPr marL="0" indent="0">
              <a:spcBef>
                <a:spcPts val="0"/>
              </a:spcBef>
              <a:buNone/>
              <a:defRPr sz="1600" b="1" cap="all" spc="5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itle 7"/>
          <p:cNvSpPr>
            <a:spLocks noGrp="1"/>
          </p:cNvSpPr>
          <p:nvPr>
            <p:ph type="title"/>
          </p:nvPr>
        </p:nvSpPr>
        <p:spPr>
          <a:xfrm>
            <a:off x="838199" y="404813"/>
            <a:ext cx="10514014" cy="647923"/>
          </a:xfrm>
        </p:spPr>
        <p:txBody>
          <a:bodyPr/>
          <a:lstStyle/>
          <a:p>
            <a:r>
              <a:rPr lang="en-US"/>
              <a:t>Click to edit Master title style</a:t>
            </a:r>
            <a:endParaRPr lang="en-GB"/>
          </a:p>
        </p:txBody>
      </p:sp>
      <p:sp>
        <p:nvSpPr>
          <p:cNvPr id="2" name="Date Placeholder 1"/>
          <p:cNvSpPr>
            <a:spLocks noGrp="1"/>
          </p:cNvSpPr>
          <p:nvPr>
            <p:ph type="dt" sz="half" idx="14"/>
          </p:nvPr>
        </p:nvSpPr>
        <p:spPr/>
        <p:txBody>
          <a:bodyPr/>
          <a:lstStyle/>
          <a:p>
            <a:r>
              <a:rPr lang="fi-FI"/>
              <a:t>JULY 2026</a:t>
            </a:r>
            <a:endParaRPr lang="en-US"/>
          </a:p>
        </p:txBody>
      </p:sp>
      <p:sp>
        <p:nvSpPr>
          <p:cNvPr id="9" name="Footer Placeholder 8"/>
          <p:cNvSpPr>
            <a:spLocks noGrp="1"/>
          </p:cNvSpPr>
          <p:nvPr>
            <p:ph type="ftr" sz="quarter" idx="15"/>
          </p:nvPr>
        </p:nvSpPr>
        <p:spPr/>
        <p:txBody>
          <a:bodyPr/>
          <a:lstStyle/>
          <a:p>
            <a:r>
              <a:rPr lang="en-US"/>
              <a:t>INVESTOR PRESENTATION</a:t>
            </a:r>
          </a:p>
        </p:txBody>
      </p:sp>
      <p:sp>
        <p:nvSpPr>
          <p:cNvPr id="10" name="Slide Number Placeholder 9"/>
          <p:cNvSpPr>
            <a:spLocks noGrp="1"/>
          </p:cNvSpPr>
          <p:nvPr>
            <p:ph type="sldNum" sz="quarter" idx="16"/>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215853252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620713"/>
            <a:ext cx="10507662" cy="432023"/>
          </a:xfrm>
        </p:spPr>
        <p:txBody>
          <a:bodyPr anchor="t" anchorCtr="0"/>
          <a:lstStyle>
            <a:lvl1pPr marL="0" indent="0">
              <a:spcBef>
                <a:spcPts val="0"/>
              </a:spcBef>
              <a:buNone/>
              <a:defRPr sz="16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7"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lvl1pPr>
          </a:lstStyle>
          <a:p>
            <a:r>
              <a:rPr lang="en-US"/>
              <a:t>Click to edit Master title style</a:t>
            </a:r>
          </a:p>
        </p:txBody>
      </p:sp>
    </p:spTree>
    <p:extLst>
      <p:ext uri="{BB962C8B-B14F-4D97-AF65-F5344CB8AC3E}">
        <p14:creationId xmlns:p14="http://schemas.microsoft.com/office/powerpoint/2010/main" val="34285882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ection Header PIC">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endParaRPr lang="en-GB"/>
          </a:p>
        </p:txBody>
      </p:sp>
      <p:sp>
        <p:nvSpPr>
          <p:cNvPr id="3" name="Text Placeholder 2"/>
          <p:cNvSpPr>
            <a:spLocks noGrp="1"/>
          </p:cNvSpPr>
          <p:nvPr>
            <p:ph type="body" idx="1"/>
          </p:nvPr>
        </p:nvSpPr>
        <p:spPr>
          <a:xfrm>
            <a:off x="839788" y="620713"/>
            <a:ext cx="10507662" cy="432023"/>
          </a:xfrm>
        </p:spPr>
        <p:txBody>
          <a:bodyPr anchor="t" anchorCtr="0"/>
          <a:lstStyle>
            <a:lvl1pPr marL="0" indent="0">
              <a:spcBef>
                <a:spcPts val="0"/>
              </a:spcBef>
              <a:buNone/>
              <a:defRPr sz="16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9"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lvl1pPr>
          </a:lstStyle>
          <a:p>
            <a:r>
              <a:rPr lang="en-US"/>
              <a:t>Click to edit Master title style</a:t>
            </a:r>
          </a:p>
        </p:txBody>
      </p:sp>
      <p:sp>
        <p:nvSpPr>
          <p:cNvPr id="11"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13438049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Section Header PIC Nega">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endParaRPr lang="en-GB"/>
          </a:p>
        </p:txBody>
      </p:sp>
      <p:sp>
        <p:nvSpPr>
          <p:cNvPr id="3" name="Text Placeholder 2"/>
          <p:cNvSpPr>
            <a:spLocks noGrp="1"/>
          </p:cNvSpPr>
          <p:nvPr>
            <p:ph type="body" idx="1"/>
          </p:nvPr>
        </p:nvSpPr>
        <p:spPr>
          <a:xfrm>
            <a:off x="839788" y="620713"/>
            <a:ext cx="10507662" cy="432023"/>
          </a:xfrm>
        </p:spPr>
        <p:txBody>
          <a:bodyPr anchor="t" anchorCtr="0"/>
          <a:lstStyle>
            <a:lvl1pPr marL="0" indent="0">
              <a:spcBef>
                <a:spcPts val="0"/>
              </a:spcBef>
              <a:buNone/>
              <a:defRPr sz="16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1"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solidFill>
                  <a:schemeClr val="bg1"/>
                </a:solidFill>
              </a:defRPr>
            </a:lvl1pPr>
          </a:lstStyle>
          <a:p>
            <a:r>
              <a:rPr lang="en-US"/>
              <a:t>Click to edit Master title style</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64948505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Section Header COLOR">
    <p:bg>
      <p:bgPr>
        <a:solidFill>
          <a:srgbClr val="005BBE"/>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620713"/>
            <a:ext cx="10507662" cy="432023"/>
          </a:xfrm>
        </p:spPr>
        <p:txBody>
          <a:bodyPr anchor="t" anchorCtr="0"/>
          <a:lstStyle>
            <a:lvl1pPr marL="0" indent="0">
              <a:spcBef>
                <a:spcPts val="0"/>
              </a:spcBef>
              <a:buNone/>
              <a:defRPr sz="16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7" name="Freeform 6"/>
          <p:cNvSpPr>
            <a:spLocks noChangeAspect="1" noEditPoints="1"/>
          </p:cNvSpPr>
          <p:nvPr userDrawn="1"/>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solidFill>
                  <a:schemeClr val="bg1"/>
                </a:solidFill>
              </a:defRPr>
            </a:lvl1pPr>
          </a:lstStyle>
          <a:p>
            <a:r>
              <a:rPr lang="en-US"/>
              <a:t>Click to edit Master title style</a:t>
            </a:r>
          </a:p>
        </p:txBody>
      </p:sp>
    </p:spTree>
    <p:extLst>
      <p:ext uri="{BB962C8B-B14F-4D97-AF65-F5344CB8AC3E}">
        <p14:creationId xmlns:p14="http://schemas.microsoft.com/office/powerpoint/2010/main" val="5248281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Section Header PIC Half">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5519738" y="836613"/>
            <a:ext cx="6672262" cy="5184775"/>
          </a:xfrm>
          <a:noFill/>
        </p:spPr>
        <p:txBody>
          <a:bodyPr/>
          <a:lstStyle>
            <a:lvl1pPr marL="0" indent="0">
              <a:buFontTx/>
              <a:buNone/>
              <a:defRPr sz="1200"/>
            </a:lvl1pPr>
          </a:lstStyle>
          <a:p>
            <a:endParaRPr lang="en-GB"/>
          </a:p>
        </p:txBody>
      </p:sp>
      <p:sp>
        <p:nvSpPr>
          <p:cNvPr id="3" name="Text Placeholder 2"/>
          <p:cNvSpPr>
            <a:spLocks noGrp="1"/>
          </p:cNvSpPr>
          <p:nvPr>
            <p:ph type="body" idx="1"/>
          </p:nvPr>
        </p:nvSpPr>
        <p:spPr>
          <a:xfrm>
            <a:off x="839787" y="620713"/>
            <a:ext cx="4032077" cy="432023"/>
          </a:xfrm>
        </p:spPr>
        <p:txBody>
          <a:bodyPr anchor="t" anchorCtr="0"/>
          <a:lstStyle>
            <a:lvl1pPr marL="0" indent="0">
              <a:spcBef>
                <a:spcPts val="0"/>
              </a:spcBef>
              <a:buNone/>
              <a:defRPr sz="16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839788" y="1052736"/>
            <a:ext cx="6912396" cy="4608512"/>
          </a:xfrm>
        </p:spPr>
        <p:txBody>
          <a:bodyPr anchor="ctr" anchorCtr="0"/>
          <a:lstStyle>
            <a:lvl1pPr algn="l">
              <a:lnSpc>
                <a:spcPct val="80000"/>
              </a:lnSpc>
              <a:defRPr sz="8000" spc="-300" baseline="0"/>
            </a:lvl1pPr>
          </a:lstStyle>
          <a:p>
            <a:r>
              <a:rPr lang="en-US"/>
              <a:t>Click to edit Master title style</a:t>
            </a:r>
          </a:p>
        </p:txBody>
      </p:sp>
    </p:spTree>
    <p:extLst>
      <p:ext uri="{BB962C8B-B14F-4D97-AF65-F5344CB8AC3E}">
        <p14:creationId xmlns:p14="http://schemas.microsoft.com/office/powerpoint/2010/main" val="90649458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wo Content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700213"/>
            <a:ext cx="5113784"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40016" y="1700213"/>
            <a:ext cx="5113784"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Tree>
    <p:extLst>
      <p:ext uri="{BB962C8B-B14F-4D97-AF65-F5344CB8AC3E}">
        <p14:creationId xmlns:p14="http://schemas.microsoft.com/office/powerpoint/2010/main" val="73870158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Introduction Nega">
    <p:spTree>
      <p:nvGrpSpPr>
        <p:cNvPr id="1" name=""/>
        <p:cNvGrpSpPr/>
        <p:nvPr/>
      </p:nvGrpSpPr>
      <p:grpSpPr>
        <a:xfrm>
          <a:off x="0" y="0"/>
          <a:ext cx="0" cy="0"/>
          <a:chOff x="0" y="0"/>
          <a:chExt cx="0" cy="0"/>
        </a:xfrm>
      </p:grpSpPr>
      <p:sp>
        <p:nvSpPr>
          <p:cNvPr id="8" name="Picture Placeholder 10"/>
          <p:cNvSpPr>
            <a:spLocks noGrp="1"/>
          </p:cNvSpPr>
          <p:nvPr>
            <p:ph type="pic" sz="quarter" idx="13"/>
          </p:nvPr>
        </p:nvSpPr>
        <p:spPr>
          <a:xfrm>
            <a:off x="0" y="1"/>
            <a:ext cx="6096000" cy="6858000"/>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3" name="Text Placeholder 2"/>
          <p:cNvSpPr>
            <a:spLocks noGrp="1"/>
          </p:cNvSpPr>
          <p:nvPr>
            <p:ph type="body" idx="1"/>
          </p:nvPr>
        </p:nvSpPr>
        <p:spPr>
          <a:xfrm>
            <a:off x="6527800" y="4293095"/>
            <a:ext cx="4809421" cy="1799729"/>
          </a:xfrm>
        </p:spPr>
        <p:txBody>
          <a:bodyPr anchor="t" anchorCtr="0"/>
          <a:lstStyle>
            <a:lvl1pPr marL="0" indent="0">
              <a:spcBef>
                <a:spcPts val="0"/>
              </a:spcBef>
              <a:buNone/>
              <a:defRPr sz="18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endParaRPr lang="en-US" dirty="0"/>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6527800" y="1700212"/>
            <a:ext cx="4824414" cy="2592884"/>
          </a:xfrm>
        </p:spPr>
        <p:txBody>
          <a:bodyPr anchor="t" anchorCtr="0"/>
          <a:lstStyle>
            <a:lvl1pPr algn="l">
              <a:lnSpc>
                <a:spcPct val="85000"/>
              </a:lnSpc>
              <a:defRPr sz="6000" spc="-300" baseline="0"/>
            </a:lvl1pPr>
          </a:lstStyle>
          <a:p>
            <a:r>
              <a:rPr lang="fi-FI"/>
              <a:t>Muokkaa ots. perustyyl. napsautt.</a:t>
            </a:r>
            <a:endParaRPr lang="en-US" dirty="0"/>
          </a:p>
        </p:txBody>
      </p:sp>
      <p:sp>
        <p:nvSpPr>
          <p:cNvPr id="11" name="Text Placeholder 2"/>
          <p:cNvSpPr>
            <a:spLocks noGrp="1"/>
          </p:cNvSpPr>
          <p:nvPr>
            <p:ph type="body" idx="15"/>
          </p:nvPr>
        </p:nvSpPr>
        <p:spPr>
          <a:xfrm>
            <a:off x="6527800" y="404813"/>
            <a:ext cx="4824414" cy="80009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42201304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hree Content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700213"/>
            <a:ext cx="3313584"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39816" y="1700213"/>
            <a:ext cx="3312368"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12" name="Content Placeholder 2"/>
          <p:cNvSpPr>
            <a:spLocks noGrp="1"/>
          </p:cNvSpPr>
          <p:nvPr>
            <p:ph sz="half" idx="13"/>
          </p:nvPr>
        </p:nvSpPr>
        <p:spPr>
          <a:xfrm>
            <a:off x="8040215" y="1700213"/>
            <a:ext cx="3311997"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08735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Comparison ">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839789" y="1700213"/>
            <a:ext cx="5112195" cy="504651"/>
          </a:xfrm>
        </p:spPr>
        <p:txBody>
          <a:bodyPr anchor="t" anchorCtr="0"/>
          <a:lstStyle>
            <a:lvl1pPr marL="0" indent="0">
              <a:spcBef>
                <a:spcPts val="0"/>
              </a:spcBef>
              <a:buNone/>
              <a:defRPr sz="1600" b="1" cap="none"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204864"/>
            <a:ext cx="5112196" cy="38879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hasCustomPrompt="1"/>
          </p:nvPr>
        </p:nvSpPr>
        <p:spPr>
          <a:xfrm>
            <a:off x="6240016" y="1700213"/>
            <a:ext cx="5115372" cy="504651"/>
          </a:xfrm>
        </p:spPr>
        <p:txBody>
          <a:bodyPr anchor="t" anchorCtr="0"/>
          <a:lstStyle>
            <a:lvl1pPr marL="0" indent="0">
              <a:spcBef>
                <a:spcPts val="0"/>
              </a:spcBef>
              <a:buNone/>
              <a:defRPr sz="1600" b="1" cap="none"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240016" y="2204864"/>
            <a:ext cx="5115372" cy="38879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r>
              <a:rPr lang="fi-FI"/>
              <a:t>JULY 2026</a:t>
            </a:r>
            <a:endParaRPr lang="en-US"/>
          </a:p>
        </p:txBody>
      </p:sp>
      <p:sp>
        <p:nvSpPr>
          <p:cNvPr id="8" name="Footer Placeholder 7"/>
          <p:cNvSpPr>
            <a:spLocks noGrp="1"/>
          </p:cNvSpPr>
          <p:nvPr>
            <p:ph type="ftr" sz="quarter" idx="11"/>
          </p:nvPr>
        </p:nvSpPr>
        <p:spPr/>
        <p:txBody>
          <a:bodyPr/>
          <a:lstStyle/>
          <a:p>
            <a:r>
              <a:rPr lang="en-US"/>
              <a:t>INVESTOR PRESENTATION</a:t>
            </a:r>
          </a:p>
        </p:txBody>
      </p:sp>
      <p:sp>
        <p:nvSpPr>
          <p:cNvPr id="9" name="Slide Number Placeholder 8"/>
          <p:cNvSpPr>
            <a:spLocks noGrp="1"/>
          </p:cNvSpPr>
          <p:nvPr>
            <p:ph type="sldNum" sz="quarter" idx="12"/>
          </p:nvPr>
        </p:nvSpPr>
        <p:spPr/>
        <p:txBody>
          <a:bodyPr/>
          <a:lstStyle/>
          <a:p>
            <a:fld id="{9B8CDF1A-3CDE-4195-AF23-CDCF2878DEB5}" type="slidenum">
              <a:rPr lang="en-US" smtClean="0"/>
              <a:t>‹#›</a:t>
            </a:fld>
            <a:endParaRPr lang="en-US"/>
          </a:p>
        </p:txBody>
      </p:sp>
      <p:sp>
        <p:nvSpPr>
          <p:cNvPr id="12" name="Text Placeholder 2"/>
          <p:cNvSpPr>
            <a:spLocks noGrp="1"/>
          </p:cNvSpPr>
          <p:nvPr>
            <p:ph type="body" idx="13"/>
          </p:nvPr>
        </p:nvSpPr>
        <p:spPr>
          <a:xfrm>
            <a:off x="839789" y="1052736"/>
            <a:ext cx="10512424" cy="431576"/>
          </a:xfrm>
        </p:spPr>
        <p:txBody>
          <a:bodyPr anchor="t" anchorCtr="0"/>
          <a:lstStyle>
            <a:lvl1pPr marL="0" indent="0">
              <a:spcBef>
                <a:spcPts val="0"/>
              </a:spcBef>
              <a:buNone/>
              <a:defRPr sz="1600" b="1" cap="all" spc="5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 name="Title 1"/>
          <p:cNvSpPr>
            <a:spLocks noGrp="1"/>
          </p:cNvSpPr>
          <p:nvPr>
            <p:ph type="title"/>
          </p:nvPr>
        </p:nvSpPr>
        <p:spPr>
          <a:xfrm>
            <a:off x="838199" y="404813"/>
            <a:ext cx="10514013" cy="647923"/>
          </a:xfrm>
        </p:spPr>
        <p:txBody>
          <a:bodyPr/>
          <a:lstStyle/>
          <a:p>
            <a:r>
              <a:rPr lang="en-US"/>
              <a:t>Click to edit Master title style</a:t>
            </a:r>
            <a:endParaRPr lang="en-GB"/>
          </a:p>
        </p:txBody>
      </p:sp>
    </p:spTree>
    <p:extLst>
      <p:ext uri="{BB962C8B-B14F-4D97-AF65-F5344CB8AC3E}">
        <p14:creationId xmlns:p14="http://schemas.microsoft.com/office/powerpoint/2010/main" val="8241572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hree Comparison ">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839790" y="1700213"/>
            <a:ext cx="3311994" cy="504651"/>
          </a:xfrm>
        </p:spPr>
        <p:txBody>
          <a:bodyPr anchor="t" anchorCtr="0"/>
          <a:lstStyle>
            <a:lvl1pPr marL="0" indent="0">
              <a:spcBef>
                <a:spcPts val="0"/>
              </a:spcBef>
              <a:buNone/>
              <a:defRPr sz="1600" b="1" cap="none"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204864"/>
            <a:ext cx="3311995" cy="38879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hasCustomPrompt="1"/>
          </p:nvPr>
        </p:nvSpPr>
        <p:spPr>
          <a:xfrm>
            <a:off x="8040216" y="1700213"/>
            <a:ext cx="3311997" cy="504651"/>
          </a:xfrm>
        </p:spPr>
        <p:txBody>
          <a:bodyPr anchor="t" anchorCtr="0"/>
          <a:lstStyle>
            <a:lvl1pPr marL="0" indent="0">
              <a:spcBef>
                <a:spcPts val="0"/>
              </a:spcBef>
              <a:buNone/>
              <a:defRPr sz="1600" b="1" cap="none"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8040216" y="2204864"/>
            <a:ext cx="3311997" cy="38879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r>
              <a:rPr lang="fi-FI"/>
              <a:t>JULY 2026</a:t>
            </a:r>
            <a:endParaRPr lang="en-US"/>
          </a:p>
        </p:txBody>
      </p:sp>
      <p:sp>
        <p:nvSpPr>
          <p:cNvPr id="8" name="Footer Placeholder 7"/>
          <p:cNvSpPr>
            <a:spLocks noGrp="1"/>
          </p:cNvSpPr>
          <p:nvPr>
            <p:ph type="ftr" sz="quarter" idx="11"/>
          </p:nvPr>
        </p:nvSpPr>
        <p:spPr/>
        <p:txBody>
          <a:bodyPr/>
          <a:lstStyle/>
          <a:p>
            <a:r>
              <a:rPr lang="en-US"/>
              <a:t>INVESTOR PRESENTATION</a:t>
            </a:r>
          </a:p>
        </p:txBody>
      </p:sp>
      <p:sp>
        <p:nvSpPr>
          <p:cNvPr id="9" name="Slide Number Placeholder 8"/>
          <p:cNvSpPr>
            <a:spLocks noGrp="1"/>
          </p:cNvSpPr>
          <p:nvPr>
            <p:ph type="sldNum" sz="quarter" idx="12"/>
          </p:nvPr>
        </p:nvSpPr>
        <p:spPr/>
        <p:txBody>
          <a:bodyPr/>
          <a:lstStyle/>
          <a:p>
            <a:fld id="{9B8CDF1A-3CDE-4195-AF23-CDCF2878DEB5}" type="slidenum">
              <a:rPr lang="en-US" smtClean="0"/>
              <a:t>‹#›</a:t>
            </a:fld>
            <a:endParaRPr lang="en-US"/>
          </a:p>
        </p:txBody>
      </p:sp>
      <p:sp>
        <p:nvSpPr>
          <p:cNvPr id="11" name="Text Placeholder 4"/>
          <p:cNvSpPr>
            <a:spLocks noGrp="1"/>
          </p:cNvSpPr>
          <p:nvPr>
            <p:ph type="body" sz="quarter" idx="13" hasCustomPrompt="1"/>
          </p:nvPr>
        </p:nvSpPr>
        <p:spPr>
          <a:xfrm>
            <a:off x="4440238" y="1700213"/>
            <a:ext cx="3311525" cy="504651"/>
          </a:xfrm>
        </p:spPr>
        <p:txBody>
          <a:bodyPr anchor="t" anchorCtr="0"/>
          <a:lstStyle>
            <a:lvl1pPr marL="0" indent="0">
              <a:spcBef>
                <a:spcPts val="0"/>
              </a:spcBef>
              <a:buNone/>
              <a:defRPr sz="1600" b="1" cap="none"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Content Placeholder 5"/>
          <p:cNvSpPr>
            <a:spLocks noGrp="1"/>
          </p:cNvSpPr>
          <p:nvPr>
            <p:ph sz="quarter" idx="14"/>
          </p:nvPr>
        </p:nvSpPr>
        <p:spPr>
          <a:xfrm>
            <a:off x="4440238" y="2204864"/>
            <a:ext cx="3311525" cy="38879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6505513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Large Content ">
    <p:spTree>
      <p:nvGrpSpPr>
        <p:cNvPr id="1" name=""/>
        <p:cNvGrpSpPr/>
        <p:nvPr/>
      </p:nvGrpSpPr>
      <p:grpSpPr>
        <a:xfrm>
          <a:off x="0" y="0"/>
          <a:ext cx="0" cy="0"/>
          <a:chOff x="0" y="0"/>
          <a:chExt cx="0" cy="0"/>
        </a:xfrm>
      </p:grpSpPr>
      <p:sp>
        <p:nvSpPr>
          <p:cNvPr id="2" name="Title 1"/>
          <p:cNvSpPr>
            <a:spLocks noGrp="1"/>
          </p:cNvSpPr>
          <p:nvPr>
            <p:ph type="title"/>
          </p:nvPr>
        </p:nvSpPr>
        <p:spPr>
          <a:xfrm>
            <a:off x="838199" y="1052514"/>
            <a:ext cx="5113785" cy="1871662"/>
          </a:xfrm>
        </p:spPr>
        <p:txBody>
          <a:bodyPr/>
          <a:lstStyle/>
          <a:p>
            <a:r>
              <a:rPr lang="en-US"/>
              <a:t>Click to edit Master title style</a:t>
            </a:r>
          </a:p>
        </p:txBody>
      </p:sp>
      <p:sp>
        <p:nvSpPr>
          <p:cNvPr id="4" name="Content Placeholder 3"/>
          <p:cNvSpPr>
            <a:spLocks noGrp="1"/>
          </p:cNvSpPr>
          <p:nvPr>
            <p:ph sz="half" idx="2"/>
          </p:nvPr>
        </p:nvSpPr>
        <p:spPr>
          <a:xfrm>
            <a:off x="6240016" y="620713"/>
            <a:ext cx="5113784" cy="54721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9" name="Text Placeholder 8"/>
          <p:cNvSpPr>
            <a:spLocks noGrp="1"/>
          </p:cNvSpPr>
          <p:nvPr>
            <p:ph type="body" sz="quarter" idx="13"/>
          </p:nvPr>
        </p:nvSpPr>
        <p:spPr>
          <a:xfrm>
            <a:off x="839788" y="3284538"/>
            <a:ext cx="5111750" cy="28082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2"/>
          <p:cNvSpPr>
            <a:spLocks noGrp="1"/>
          </p:cNvSpPr>
          <p:nvPr>
            <p:ph type="body" idx="15"/>
          </p:nvPr>
        </p:nvSpPr>
        <p:spPr>
          <a:xfrm>
            <a:off x="839789" y="620712"/>
            <a:ext cx="5112195" cy="432023"/>
          </a:xfrm>
        </p:spPr>
        <p:txBody>
          <a:bodyPr anchor="t" anchorCtr="0"/>
          <a:lstStyle>
            <a:lvl1pPr marL="0" indent="0">
              <a:spcBef>
                <a:spcPts val="0"/>
              </a:spcBef>
              <a:buNone/>
              <a:defRPr sz="1600" b="1"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Tree>
    <p:extLst>
      <p:ext uri="{BB962C8B-B14F-4D97-AF65-F5344CB8AC3E}">
        <p14:creationId xmlns:p14="http://schemas.microsoft.com/office/powerpoint/2010/main" val="269437888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Content and PIC nega">
    <p:spTree>
      <p:nvGrpSpPr>
        <p:cNvPr id="1" name=""/>
        <p:cNvGrpSpPr/>
        <p:nvPr/>
      </p:nvGrpSpPr>
      <p:grpSpPr>
        <a:xfrm>
          <a:off x="0" y="0"/>
          <a:ext cx="0" cy="0"/>
          <a:chOff x="0" y="0"/>
          <a:chExt cx="0" cy="0"/>
        </a:xfrm>
      </p:grpSpPr>
      <p:sp>
        <p:nvSpPr>
          <p:cNvPr id="13" name="Picture Placeholder 7"/>
          <p:cNvSpPr>
            <a:spLocks noGrp="1"/>
          </p:cNvSpPr>
          <p:nvPr>
            <p:ph type="pic" sz="quarter" idx="19"/>
          </p:nvPr>
        </p:nvSpPr>
        <p:spPr>
          <a:xfrm>
            <a:off x="0" y="0"/>
            <a:ext cx="12191999" cy="6857999"/>
          </a:xfr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p>
        </p:txBody>
      </p:sp>
      <p:sp>
        <p:nvSpPr>
          <p:cNvPr id="4" name="Content Placeholder 3"/>
          <p:cNvSpPr>
            <a:spLocks noGrp="1"/>
          </p:cNvSpPr>
          <p:nvPr>
            <p:ph sz="half" idx="2"/>
          </p:nvPr>
        </p:nvSpPr>
        <p:spPr>
          <a:xfrm>
            <a:off x="839787" y="1700213"/>
            <a:ext cx="10512425" cy="439261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6" name="Footer Placeholder 5"/>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7" name="Slide Number Placeholder 6"/>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128070968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p:cSld name="Introduction 2nd">
    <p:spTree>
      <p:nvGrpSpPr>
        <p:cNvPr id="1" name=""/>
        <p:cNvGrpSpPr/>
        <p:nvPr/>
      </p:nvGrpSpPr>
      <p:grpSpPr>
        <a:xfrm>
          <a:off x="0" y="0"/>
          <a:ext cx="0" cy="0"/>
          <a:chOff x="0" y="0"/>
          <a:chExt cx="0" cy="0"/>
        </a:xfrm>
      </p:grpSpPr>
      <p:sp>
        <p:nvSpPr>
          <p:cNvPr id="8" name="Picture Placeholder 10"/>
          <p:cNvSpPr>
            <a:spLocks noGrp="1"/>
          </p:cNvSpPr>
          <p:nvPr>
            <p:ph type="pic" sz="quarter" idx="13"/>
          </p:nvPr>
        </p:nvSpPr>
        <p:spPr>
          <a:xfrm>
            <a:off x="6096000" y="1"/>
            <a:ext cx="6096000" cy="6858000"/>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3" name="Text Placeholder 2"/>
          <p:cNvSpPr>
            <a:spLocks noGrp="1"/>
          </p:cNvSpPr>
          <p:nvPr>
            <p:ph type="body" idx="1"/>
          </p:nvPr>
        </p:nvSpPr>
        <p:spPr>
          <a:xfrm>
            <a:off x="840478" y="4293095"/>
            <a:ext cx="4808468" cy="1799729"/>
          </a:xfrm>
        </p:spPr>
        <p:txBody>
          <a:bodyPr anchor="t" anchorCtr="0"/>
          <a:lstStyle>
            <a:lvl1pPr marL="0" indent="0">
              <a:spcBef>
                <a:spcPts val="0"/>
              </a:spcBef>
              <a:buNone/>
              <a:defRPr sz="18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839787" y="1700212"/>
            <a:ext cx="4824413" cy="2592884"/>
          </a:xfrm>
        </p:spPr>
        <p:txBody>
          <a:bodyPr anchor="t" anchorCtr="0"/>
          <a:lstStyle>
            <a:lvl1pPr algn="l">
              <a:lnSpc>
                <a:spcPct val="85000"/>
              </a:lnSpc>
              <a:defRPr sz="6000" spc="-300" baseline="0"/>
            </a:lvl1pPr>
          </a:lstStyle>
          <a:p>
            <a:r>
              <a:rPr lang="fi-FI"/>
              <a:t>Muokkaa ots. perustyyl. napsautt.</a:t>
            </a:r>
            <a:endParaRPr lang="en-US" dirty="0"/>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
        <p:nvSpPr>
          <p:cNvPr id="11" name="Text Placeholder 2"/>
          <p:cNvSpPr>
            <a:spLocks noGrp="1"/>
          </p:cNvSpPr>
          <p:nvPr>
            <p:ph type="body" idx="15"/>
          </p:nvPr>
        </p:nvSpPr>
        <p:spPr>
          <a:xfrm>
            <a:off x="839787" y="404813"/>
            <a:ext cx="4824413" cy="80009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41005962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wo Content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a:t>Muokkaa ots. perustyyl. napsautt.</a:t>
            </a:r>
            <a:endParaRPr lang="en-US"/>
          </a:p>
        </p:txBody>
      </p:sp>
      <p:sp>
        <p:nvSpPr>
          <p:cNvPr id="3" name="Content Placeholder 2"/>
          <p:cNvSpPr>
            <a:spLocks noGrp="1"/>
          </p:cNvSpPr>
          <p:nvPr>
            <p:ph sz="half" idx="1"/>
          </p:nvPr>
        </p:nvSpPr>
        <p:spPr>
          <a:xfrm>
            <a:off x="838200" y="1700213"/>
            <a:ext cx="5113784"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4" name="Content Placeholder 3"/>
          <p:cNvSpPr>
            <a:spLocks noGrp="1"/>
          </p:cNvSpPr>
          <p:nvPr>
            <p:ph sz="half" idx="2"/>
          </p:nvPr>
        </p:nvSpPr>
        <p:spPr>
          <a:xfrm>
            <a:off x="6240016" y="1700213"/>
            <a:ext cx="5113784"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Tree>
    <p:extLst>
      <p:ext uri="{BB962C8B-B14F-4D97-AF65-F5344CB8AC3E}">
        <p14:creationId xmlns:p14="http://schemas.microsoft.com/office/powerpoint/2010/main" val="212144690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hree Content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a:t>Muokkaa ots. perustyyl. napsautt.</a:t>
            </a:r>
            <a:endParaRPr lang="en-US"/>
          </a:p>
        </p:txBody>
      </p:sp>
      <p:sp>
        <p:nvSpPr>
          <p:cNvPr id="3" name="Content Placeholder 2"/>
          <p:cNvSpPr>
            <a:spLocks noGrp="1"/>
          </p:cNvSpPr>
          <p:nvPr>
            <p:ph sz="half" idx="1"/>
          </p:nvPr>
        </p:nvSpPr>
        <p:spPr>
          <a:xfrm>
            <a:off x="838200" y="1700213"/>
            <a:ext cx="3313584"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4" name="Content Placeholder 3"/>
          <p:cNvSpPr>
            <a:spLocks noGrp="1"/>
          </p:cNvSpPr>
          <p:nvPr>
            <p:ph sz="half" idx="2"/>
          </p:nvPr>
        </p:nvSpPr>
        <p:spPr>
          <a:xfrm>
            <a:off x="4439816" y="1700213"/>
            <a:ext cx="3312368"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12" name="Content Placeholder 2"/>
          <p:cNvSpPr>
            <a:spLocks noGrp="1"/>
          </p:cNvSpPr>
          <p:nvPr>
            <p:ph sz="half" idx="13"/>
          </p:nvPr>
        </p:nvSpPr>
        <p:spPr>
          <a:xfrm>
            <a:off x="8040215" y="1700213"/>
            <a:ext cx="3311997"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Tree>
    <p:extLst>
      <p:ext uri="{BB962C8B-B14F-4D97-AF65-F5344CB8AC3E}">
        <p14:creationId xmlns:p14="http://schemas.microsoft.com/office/powerpoint/2010/main" val="72133948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omparison ">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839789" y="1700213"/>
            <a:ext cx="5112195" cy="504651"/>
          </a:xfrm>
        </p:spPr>
        <p:txBody>
          <a:bodyPr anchor="t" anchorCtr="0"/>
          <a:lstStyle>
            <a:lvl1pPr marL="0" indent="0">
              <a:spcBef>
                <a:spcPts val="0"/>
              </a:spcBef>
              <a:buNone/>
              <a:defRPr sz="1600" b="1" cap="none"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204864"/>
            <a:ext cx="5112196" cy="3887961"/>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5" name="Text Placeholder 4"/>
          <p:cNvSpPr>
            <a:spLocks noGrp="1"/>
          </p:cNvSpPr>
          <p:nvPr>
            <p:ph type="body" sz="quarter" idx="3" hasCustomPrompt="1"/>
          </p:nvPr>
        </p:nvSpPr>
        <p:spPr>
          <a:xfrm>
            <a:off x="6240016" y="1700213"/>
            <a:ext cx="5115372" cy="504651"/>
          </a:xfrm>
        </p:spPr>
        <p:txBody>
          <a:bodyPr anchor="t" anchorCtr="0"/>
          <a:lstStyle>
            <a:lvl1pPr marL="0" indent="0">
              <a:spcBef>
                <a:spcPts val="0"/>
              </a:spcBef>
              <a:buNone/>
              <a:defRPr sz="1600" b="1" cap="none"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240016" y="2204864"/>
            <a:ext cx="5115372" cy="3887961"/>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7" name="Date Placeholder 6"/>
          <p:cNvSpPr>
            <a:spLocks noGrp="1"/>
          </p:cNvSpPr>
          <p:nvPr>
            <p:ph type="dt" sz="half" idx="10"/>
          </p:nvPr>
        </p:nvSpPr>
        <p:spPr/>
        <p:txBody>
          <a:bodyPr/>
          <a:lstStyle/>
          <a:p>
            <a:r>
              <a:rPr lang="fi-FI"/>
              <a:t>JULY 2026</a:t>
            </a:r>
            <a:endParaRPr lang="en-US"/>
          </a:p>
        </p:txBody>
      </p:sp>
      <p:sp>
        <p:nvSpPr>
          <p:cNvPr id="8" name="Footer Placeholder 7"/>
          <p:cNvSpPr>
            <a:spLocks noGrp="1"/>
          </p:cNvSpPr>
          <p:nvPr>
            <p:ph type="ftr" sz="quarter" idx="11"/>
          </p:nvPr>
        </p:nvSpPr>
        <p:spPr/>
        <p:txBody>
          <a:bodyPr/>
          <a:lstStyle/>
          <a:p>
            <a:r>
              <a:rPr lang="en-US"/>
              <a:t>INVESTOR PRESENTATION</a:t>
            </a:r>
          </a:p>
        </p:txBody>
      </p:sp>
      <p:sp>
        <p:nvSpPr>
          <p:cNvPr id="9" name="Slide Number Placeholder 8"/>
          <p:cNvSpPr>
            <a:spLocks noGrp="1"/>
          </p:cNvSpPr>
          <p:nvPr>
            <p:ph type="sldNum" sz="quarter" idx="12"/>
          </p:nvPr>
        </p:nvSpPr>
        <p:spPr/>
        <p:txBody>
          <a:bodyPr/>
          <a:lstStyle/>
          <a:p>
            <a:fld id="{9B8CDF1A-3CDE-4195-AF23-CDCF2878DEB5}" type="slidenum">
              <a:rPr lang="en-US" smtClean="0"/>
              <a:t>‹#›</a:t>
            </a:fld>
            <a:endParaRPr lang="en-US"/>
          </a:p>
        </p:txBody>
      </p:sp>
      <p:sp>
        <p:nvSpPr>
          <p:cNvPr id="12" name="Text Placeholder 2"/>
          <p:cNvSpPr>
            <a:spLocks noGrp="1"/>
          </p:cNvSpPr>
          <p:nvPr>
            <p:ph type="body" idx="13"/>
          </p:nvPr>
        </p:nvSpPr>
        <p:spPr>
          <a:xfrm>
            <a:off x="839789" y="404813"/>
            <a:ext cx="10512424" cy="360362"/>
          </a:xfrm>
        </p:spPr>
        <p:txBody>
          <a:bodyPr anchor="t" anchorCtr="0"/>
          <a:lstStyle>
            <a:lvl1pPr marL="0" indent="0">
              <a:spcBef>
                <a:spcPts val="0"/>
              </a:spcBef>
              <a:buNone/>
              <a:defRPr sz="1400" b="1"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2" name="Title 1"/>
          <p:cNvSpPr>
            <a:spLocks noGrp="1"/>
          </p:cNvSpPr>
          <p:nvPr>
            <p:ph type="title"/>
          </p:nvPr>
        </p:nvSpPr>
        <p:spPr>
          <a:xfrm>
            <a:off x="838199" y="765175"/>
            <a:ext cx="10514013" cy="719609"/>
          </a:xfrm>
        </p:spPr>
        <p:txBody>
          <a:bodyPr/>
          <a:lstStyle/>
          <a:p>
            <a:r>
              <a:rPr lang="fi-FI"/>
              <a:t>Muokkaa ots. perustyyl. napsautt.</a:t>
            </a:r>
            <a:endParaRPr lang="en-GB"/>
          </a:p>
        </p:txBody>
      </p:sp>
    </p:spTree>
    <p:extLst>
      <p:ext uri="{BB962C8B-B14F-4D97-AF65-F5344CB8AC3E}">
        <p14:creationId xmlns:p14="http://schemas.microsoft.com/office/powerpoint/2010/main" val="285145789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Slide PIC">
    <p:bg>
      <p:bgPr>
        <a:solidFill>
          <a:schemeClr val="tx1"/>
        </a:solidFill>
        <a:effectLst/>
      </p:bgPr>
    </p:bg>
    <p:spTree>
      <p:nvGrpSpPr>
        <p:cNvPr id="1" name=""/>
        <p:cNvGrpSpPr/>
        <p:nvPr/>
      </p:nvGrpSpPr>
      <p:grpSpPr>
        <a:xfrm>
          <a:off x="0" y="0"/>
          <a:ext cx="0" cy="0"/>
          <a:chOff x="0" y="0"/>
          <a:chExt cx="0" cy="0"/>
        </a:xfrm>
      </p:grpSpPr>
      <p:sp>
        <p:nvSpPr>
          <p:cNvPr id="14"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7" name="Subtitle 2"/>
          <p:cNvSpPr>
            <a:spLocks noGrp="1"/>
          </p:cNvSpPr>
          <p:nvPr>
            <p:ph type="subTitle" idx="1"/>
          </p:nvPr>
        </p:nvSpPr>
        <p:spPr>
          <a:xfrm>
            <a:off x="839788" y="5229225"/>
            <a:ext cx="10512425" cy="863600"/>
          </a:xfrm>
        </p:spPr>
        <p:txBody>
          <a:bodyPr/>
          <a:lstStyle>
            <a:lvl1pPr marL="0" indent="0" algn="l">
              <a:lnSpc>
                <a:spcPct val="90000"/>
              </a:lnSpc>
              <a:spcBef>
                <a:spcPts val="0"/>
              </a:spcBef>
              <a:buNone/>
              <a:defRPr sz="14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endParaRPr lang="en-US" dirty="0"/>
          </a:p>
        </p:txBody>
      </p:sp>
      <p:sp>
        <p:nvSpPr>
          <p:cNvPr id="18" name="Title 1"/>
          <p:cNvSpPr>
            <a:spLocks noGrp="1"/>
          </p:cNvSpPr>
          <p:nvPr>
            <p:ph type="ctrTitle"/>
          </p:nvPr>
        </p:nvSpPr>
        <p:spPr>
          <a:xfrm>
            <a:off x="839787" y="1484783"/>
            <a:ext cx="10512425" cy="3744417"/>
          </a:xfrm>
        </p:spPr>
        <p:txBody>
          <a:bodyPr anchor="ctr" anchorCtr="0"/>
          <a:lstStyle>
            <a:lvl1pPr algn="l">
              <a:lnSpc>
                <a:spcPct val="80000"/>
              </a:lnSpc>
              <a:defRPr sz="8000" spc="-300" baseline="0"/>
            </a:lvl1pPr>
          </a:lstStyle>
          <a:p>
            <a:r>
              <a:rPr lang="fi-FI"/>
              <a:t>Muokkaa ots. perustyyl. napsautt.</a:t>
            </a:r>
            <a:endParaRPr lang="en-US"/>
          </a:p>
        </p:txBody>
      </p:sp>
      <p:sp>
        <p:nvSpPr>
          <p:cNvPr id="9" name="Text Placeholder 2"/>
          <p:cNvSpPr>
            <a:spLocks noGrp="1"/>
          </p:cNvSpPr>
          <p:nvPr>
            <p:ph type="body" idx="23" hasCustomPrompt="1"/>
          </p:nvPr>
        </p:nvSpPr>
        <p:spPr>
          <a:xfrm>
            <a:off x="839789" y="404814"/>
            <a:ext cx="10512424" cy="1079500"/>
          </a:xfrm>
        </p:spPr>
        <p:txBody>
          <a:bodyPr anchor="t" anchorCtr="0"/>
          <a:lstStyle>
            <a:lvl1pPr marL="0" indent="0">
              <a:spcBef>
                <a:spcPts val="0"/>
              </a:spcBef>
              <a:buNone/>
              <a:defRPr sz="1400" b="0"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DATE, PLACE AND AUTHOR</a:t>
            </a:r>
          </a:p>
        </p:txBody>
      </p:sp>
    </p:spTree>
    <p:extLst>
      <p:ext uri="{BB962C8B-B14F-4D97-AF65-F5344CB8AC3E}">
        <p14:creationId xmlns:p14="http://schemas.microsoft.com/office/powerpoint/2010/main" val="233380163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hree Comparison ">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839790" y="1700213"/>
            <a:ext cx="3311994" cy="504651"/>
          </a:xfrm>
        </p:spPr>
        <p:txBody>
          <a:bodyPr anchor="t" anchorCtr="0"/>
          <a:lstStyle>
            <a:lvl1pPr marL="0" indent="0">
              <a:spcBef>
                <a:spcPts val="0"/>
              </a:spcBef>
              <a:buNone/>
              <a:defRPr sz="1600" b="1" cap="none"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204864"/>
            <a:ext cx="3311995" cy="3887961"/>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5" name="Text Placeholder 4"/>
          <p:cNvSpPr>
            <a:spLocks noGrp="1"/>
          </p:cNvSpPr>
          <p:nvPr>
            <p:ph type="body" sz="quarter" idx="3" hasCustomPrompt="1"/>
          </p:nvPr>
        </p:nvSpPr>
        <p:spPr>
          <a:xfrm>
            <a:off x="8040216" y="1700213"/>
            <a:ext cx="3311997" cy="504651"/>
          </a:xfrm>
        </p:spPr>
        <p:txBody>
          <a:bodyPr anchor="t" anchorCtr="0"/>
          <a:lstStyle>
            <a:lvl1pPr marL="0" indent="0">
              <a:spcBef>
                <a:spcPts val="0"/>
              </a:spcBef>
              <a:buNone/>
              <a:defRPr sz="1600" b="1" cap="none"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8040216" y="2204864"/>
            <a:ext cx="3311997" cy="3887961"/>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7" name="Date Placeholder 6"/>
          <p:cNvSpPr>
            <a:spLocks noGrp="1"/>
          </p:cNvSpPr>
          <p:nvPr>
            <p:ph type="dt" sz="half" idx="10"/>
          </p:nvPr>
        </p:nvSpPr>
        <p:spPr/>
        <p:txBody>
          <a:bodyPr/>
          <a:lstStyle/>
          <a:p>
            <a:r>
              <a:rPr lang="fi-FI"/>
              <a:t>JULY 2026</a:t>
            </a:r>
            <a:endParaRPr lang="en-US"/>
          </a:p>
        </p:txBody>
      </p:sp>
      <p:sp>
        <p:nvSpPr>
          <p:cNvPr id="8" name="Footer Placeholder 7"/>
          <p:cNvSpPr>
            <a:spLocks noGrp="1"/>
          </p:cNvSpPr>
          <p:nvPr>
            <p:ph type="ftr" sz="quarter" idx="11"/>
          </p:nvPr>
        </p:nvSpPr>
        <p:spPr/>
        <p:txBody>
          <a:bodyPr/>
          <a:lstStyle/>
          <a:p>
            <a:r>
              <a:rPr lang="en-US"/>
              <a:t>INVESTOR PRESENTATION</a:t>
            </a:r>
          </a:p>
        </p:txBody>
      </p:sp>
      <p:sp>
        <p:nvSpPr>
          <p:cNvPr id="9" name="Slide Number Placeholder 8"/>
          <p:cNvSpPr>
            <a:spLocks noGrp="1"/>
          </p:cNvSpPr>
          <p:nvPr>
            <p:ph type="sldNum" sz="quarter" idx="12"/>
          </p:nvPr>
        </p:nvSpPr>
        <p:spPr/>
        <p:txBody>
          <a:bodyPr/>
          <a:lstStyle/>
          <a:p>
            <a:fld id="{9B8CDF1A-3CDE-4195-AF23-CDCF2878DEB5}" type="slidenum">
              <a:rPr lang="en-US" smtClean="0"/>
              <a:t>‹#›</a:t>
            </a:fld>
            <a:endParaRPr lang="en-US"/>
          </a:p>
        </p:txBody>
      </p:sp>
      <p:sp>
        <p:nvSpPr>
          <p:cNvPr id="11" name="Text Placeholder 4"/>
          <p:cNvSpPr>
            <a:spLocks noGrp="1"/>
          </p:cNvSpPr>
          <p:nvPr>
            <p:ph type="body" sz="quarter" idx="13" hasCustomPrompt="1"/>
          </p:nvPr>
        </p:nvSpPr>
        <p:spPr>
          <a:xfrm>
            <a:off x="4440238" y="1700213"/>
            <a:ext cx="3311525" cy="504651"/>
          </a:xfrm>
        </p:spPr>
        <p:txBody>
          <a:bodyPr anchor="t" anchorCtr="0"/>
          <a:lstStyle>
            <a:lvl1pPr marL="0" indent="0">
              <a:spcBef>
                <a:spcPts val="0"/>
              </a:spcBef>
              <a:buNone/>
              <a:defRPr sz="1600" b="1" cap="none"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Content Placeholder 5"/>
          <p:cNvSpPr>
            <a:spLocks noGrp="1"/>
          </p:cNvSpPr>
          <p:nvPr>
            <p:ph sz="quarter" idx="14"/>
          </p:nvPr>
        </p:nvSpPr>
        <p:spPr>
          <a:xfrm>
            <a:off x="4440238" y="2204864"/>
            <a:ext cx="3311525" cy="3887961"/>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2" name="Title 1"/>
          <p:cNvSpPr>
            <a:spLocks noGrp="1"/>
          </p:cNvSpPr>
          <p:nvPr>
            <p:ph type="title"/>
          </p:nvPr>
        </p:nvSpPr>
        <p:spPr/>
        <p:txBody>
          <a:bodyPr/>
          <a:lstStyle/>
          <a:p>
            <a:r>
              <a:rPr lang="fi-FI"/>
              <a:t>Muokkaa ots. perustyyl. napsautt.</a:t>
            </a:r>
            <a:endParaRPr lang="en-GB"/>
          </a:p>
        </p:txBody>
      </p:sp>
    </p:spTree>
    <p:extLst>
      <p:ext uri="{BB962C8B-B14F-4D97-AF65-F5344CB8AC3E}">
        <p14:creationId xmlns:p14="http://schemas.microsoft.com/office/powerpoint/2010/main" val="315594534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Content and PIC left">
    <p:spTree>
      <p:nvGrpSpPr>
        <p:cNvPr id="1" name=""/>
        <p:cNvGrpSpPr/>
        <p:nvPr/>
      </p:nvGrpSpPr>
      <p:grpSpPr>
        <a:xfrm>
          <a:off x="0" y="0"/>
          <a:ext cx="0" cy="0"/>
          <a:chOff x="0" y="0"/>
          <a:chExt cx="0" cy="0"/>
        </a:xfrm>
      </p:grpSpPr>
      <p:sp>
        <p:nvSpPr>
          <p:cNvPr id="8" name="Picture Placeholder 5"/>
          <p:cNvSpPr>
            <a:spLocks noGrp="1"/>
          </p:cNvSpPr>
          <p:nvPr>
            <p:ph type="pic" sz="quarter" idx="13"/>
          </p:nvPr>
        </p:nvSpPr>
        <p:spPr>
          <a:xfrm>
            <a:off x="0" y="0"/>
            <a:ext cx="5664200" cy="6092826"/>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2" name="Title 1"/>
          <p:cNvSpPr>
            <a:spLocks noGrp="1"/>
          </p:cNvSpPr>
          <p:nvPr>
            <p:ph type="title"/>
          </p:nvPr>
        </p:nvSpPr>
        <p:spPr>
          <a:xfrm>
            <a:off x="6096000" y="404813"/>
            <a:ext cx="5256211" cy="1079971"/>
          </a:xfrm>
        </p:spPr>
        <p:txBody>
          <a:bodyPr/>
          <a:lstStyle/>
          <a:p>
            <a:r>
              <a:rPr lang="fi-FI"/>
              <a:t>Muokkaa ots. perustyyl. napsautt.</a:t>
            </a:r>
            <a:endParaRPr lang="en-US" dirty="0"/>
          </a:p>
        </p:txBody>
      </p:sp>
      <p:sp>
        <p:nvSpPr>
          <p:cNvPr id="4" name="Content Placeholder 3"/>
          <p:cNvSpPr>
            <a:spLocks noGrp="1"/>
          </p:cNvSpPr>
          <p:nvPr>
            <p:ph sz="half" idx="2"/>
          </p:nvPr>
        </p:nvSpPr>
        <p:spPr>
          <a:xfrm>
            <a:off x="6096000" y="1700213"/>
            <a:ext cx="5257800"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Tree>
    <p:extLst>
      <p:ext uri="{BB962C8B-B14F-4D97-AF65-F5344CB8AC3E}">
        <p14:creationId xmlns:p14="http://schemas.microsoft.com/office/powerpoint/2010/main" val="324528842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Content and PIC left 2nd">
    <p:spTree>
      <p:nvGrpSpPr>
        <p:cNvPr id="1" name=""/>
        <p:cNvGrpSpPr/>
        <p:nvPr/>
      </p:nvGrpSpPr>
      <p:grpSpPr>
        <a:xfrm>
          <a:off x="0" y="0"/>
          <a:ext cx="0" cy="0"/>
          <a:chOff x="0" y="0"/>
          <a:chExt cx="0" cy="0"/>
        </a:xfrm>
      </p:grpSpPr>
      <p:sp>
        <p:nvSpPr>
          <p:cNvPr id="8" name="Picture Placeholder 5"/>
          <p:cNvSpPr>
            <a:spLocks noGrp="1"/>
          </p:cNvSpPr>
          <p:nvPr>
            <p:ph type="pic" sz="quarter" idx="13"/>
          </p:nvPr>
        </p:nvSpPr>
        <p:spPr>
          <a:xfrm>
            <a:off x="0" y="1700808"/>
            <a:ext cx="5664200" cy="5157192"/>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2" name="Title 1"/>
          <p:cNvSpPr>
            <a:spLocks noGrp="1"/>
          </p:cNvSpPr>
          <p:nvPr>
            <p:ph type="title"/>
          </p:nvPr>
        </p:nvSpPr>
        <p:spPr>
          <a:xfrm>
            <a:off x="838199" y="765175"/>
            <a:ext cx="10514013" cy="719609"/>
          </a:xfrm>
        </p:spPr>
        <p:txBody>
          <a:bodyPr tIns="46800"/>
          <a:lstStyle/>
          <a:p>
            <a:r>
              <a:rPr lang="fi-FI"/>
              <a:t>Muokkaa ots. perustyyl. napsautt.</a:t>
            </a:r>
            <a:endParaRPr lang="en-US"/>
          </a:p>
        </p:txBody>
      </p:sp>
      <p:sp>
        <p:nvSpPr>
          <p:cNvPr id="4" name="Content Placeholder 3"/>
          <p:cNvSpPr>
            <a:spLocks noGrp="1"/>
          </p:cNvSpPr>
          <p:nvPr>
            <p:ph sz="half" idx="2"/>
          </p:nvPr>
        </p:nvSpPr>
        <p:spPr>
          <a:xfrm>
            <a:off x="6096000" y="1700213"/>
            <a:ext cx="5257800"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9" name="Text Placeholder 2"/>
          <p:cNvSpPr>
            <a:spLocks noGrp="1"/>
          </p:cNvSpPr>
          <p:nvPr>
            <p:ph type="body" idx="15"/>
          </p:nvPr>
        </p:nvSpPr>
        <p:spPr>
          <a:xfrm>
            <a:off x="839789" y="404814"/>
            <a:ext cx="10512424"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89658313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Content and PIC left 2nd Nega">
    <p:spTree>
      <p:nvGrpSpPr>
        <p:cNvPr id="1" name=""/>
        <p:cNvGrpSpPr/>
        <p:nvPr/>
      </p:nvGrpSpPr>
      <p:grpSpPr>
        <a:xfrm>
          <a:off x="0" y="0"/>
          <a:ext cx="0" cy="0"/>
          <a:chOff x="0" y="0"/>
          <a:chExt cx="0" cy="0"/>
        </a:xfrm>
      </p:grpSpPr>
      <p:sp>
        <p:nvSpPr>
          <p:cNvPr id="8" name="Picture Placeholder 5"/>
          <p:cNvSpPr>
            <a:spLocks noGrp="1"/>
          </p:cNvSpPr>
          <p:nvPr>
            <p:ph type="pic" sz="quarter" idx="13"/>
          </p:nvPr>
        </p:nvSpPr>
        <p:spPr>
          <a:xfrm>
            <a:off x="0" y="1700808"/>
            <a:ext cx="5664200" cy="5157192"/>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2" name="Title 1"/>
          <p:cNvSpPr>
            <a:spLocks noGrp="1"/>
          </p:cNvSpPr>
          <p:nvPr>
            <p:ph type="title"/>
          </p:nvPr>
        </p:nvSpPr>
        <p:spPr>
          <a:xfrm>
            <a:off x="838199" y="765175"/>
            <a:ext cx="10514013" cy="719609"/>
          </a:xfrm>
        </p:spPr>
        <p:txBody>
          <a:bodyPr tIns="46800"/>
          <a:lstStyle/>
          <a:p>
            <a:r>
              <a:rPr lang="fi-FI"/>
              <a:t>Muokkaa ots. perustyyl. napsautt.</a:t>
            </a:r>
            <a:endParaRPr lang="en-US"/>
          </a:p>
        </p:txBody>
      </p:sp>
      <p:sp>
        <p:nvSpPr>
          <p:cNvPr id="4" name="Content Placeholder 3"/>
          <p:cNvSpPr>
            <a:spLocks noGrp="1"/>
          </p:cNvSpPr>
          <p:nvPr>
            <p:ph sz="half" idx="2"/>
          </p:nvPr>
        </p:nvSpPr>
        <p:spPr>
          <a:xfrm>
            <a:off x="6096000" y="1700213"/>
            <a:ext cx="5257800"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lvl1pPr>
              <a:defRPr>
                <a:solidFill>
                  <a:schemeClr val="bg1"/>
                </a:solidFill>
              </a:defRPr>
            </a:lvl1pPr>
          </a:lstStyle>
          <a:p>
            <a:r>
              <a:rPr lang="fi-FI"/>
              <a:t>JULY 2026</a:t>
            </a:r>
            <a:endParaRPr lang="en-US" dirty="0"/>
          </a:p>
        </p:txBody>
      </p:sp>
      <p:sp>
        <p:nvSpPr>
          <p:cNvPr id="6" name="Footer Placeholder 5"/>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9" name="Text Placeholder 2"/>
          <p:cNvSpPr>
            <a:spLocks noGrp="1"/>
          </p:cNvSpPr>
          <p:nvPr>
            <p:ph type="body" idx="15"/>
          </p:nvPr>
        </p:nvSpPr>
        <p:spPr>
          <a:xfrm>
            <a:off x="839789" y="404814"/>
            <a:ext cx="10512424"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1"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99425578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Content and PIC right">
    <p:spTree>
      <p:nvGrpSpPr>
        <p:cNvPr id="1" name=""/>
        <p:cNvGrpSpPr/>
        <p:nvPr/>
      </p:nvGrpSpPr>
      <p:grpSpPr>
        <a:xfrm>
          <a:off x="0" y="0"/>
          <a:ext cx="0" cy="0"/>
          <a:chOff x="0" y="0"/>
          <a:chExt cx="0" cy="0"/>
        </a:xfrm>
      </p:grpSpPr>
      <p:sp>
        <p:nvSpPr>
          <p:cNvPr id="2" name="Title 1"/>
          <p:cNvSpPr>
            <a:spLocks noGrp="1"/>
          </p:cNvSpPr>
          <p:nvPr>
            <p:ph type="title"/>
          </p:nvPr>
        </p:nvSpPr>
        <p:spPr>
          <a:xfrm>
            <a:off x="838199" y="404813"/>
            <a:ext cx="5257801" cy="1079971"/>
          </a:xfrm>
        </p:spPr>
        <p:txBody>
          <a:bodyPr/>
          <a:lstStyle/>
          <a:p>
            <a:r>
              <a:rPr lang="fi-FI"/>
              <a:t>Muokkaa ots. perustyyl. napsautt.</a:t>
            </a:r>
            <a:endParaRPr lang="en-US" dirty="0"/>
          </a:p>
        </p:txBody>
      </p:sp>
      <p:sp>
        <p:nvSpPr>
          <p:cNvPr id="4" name="Content Placeholder 3"/>
          <p:cNvSpPr>
            <a:spLocks noGrp="1"/>
          </p:cNvSpPr>
          <p:nvPr>
            <p:ph sz="half" idx="2"/>
          </p:nvPr>
        </p:nvSpPr>
        <p:spPr>
          <a:xfrm>
            <a:off x="839788" y="1700213"/>
            <a:ext cx="5256212"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8" name="Picture Placeholder 5"/>
          <p:cNvSpPr>
            <a:spLocks noGrp="1"/>
          </p:cNvSpPr>
          <p:nvPr>
            <p:ph type="pic" sz="quarter" idx="13"/>
          </p:nvPr>
        </p:nvSpPr>
        <p:spPr>
          <a:xfrm>
            <a:off x="6527799" y="1"/>
            <a:ext cx="5664201" cy="6092824"/>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Tree>
    <p:extLst>
      <p:ext uri="{BB962C8B-B14F-4D97-AF65-F5344CB8AC3E}">
        <p14:creationId xmlns:p14="http://schemas.microsoft.com/office/powerpoint/2010/main" val="339497305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Content and PIC right 2nd">
    <p:spTree>
      <p:nvGrpSpPr>
        <p:cNvPr id="1" name=""/>
        <p:cNvGrpSpPr/>
        <p:nvPr/>
      </p:nvGrpSpPr>
      <p:grpSpPr>
        <a:xfrm>
          <a:off x="0" y="0"/>
          <a:ext cx="0" cy="0"/>
          <a:chOff x="0" y="0"/>
          <a:chExt cx="0" cy="0"/>
        </a:xfrm>
      </p:grpSpPr>
      <p:sp>
        <p:nvSpPr>
          <p:cNvPr id="2" name="Title 1"/>
          <p:cNvSpPr>
            <a:spLocks noGrp="1"/>
          </p:cNvSpPr>
          <p:nvPr>
            <p:ph type="title"/>
          </p:nvPr>
        </p:nvSpPr>
        <p:spPr>
          <a:xfrm>
            <a:off x="838199" y="765175"/>
            <a:ext cx="5257801" cy="1223665"/>
          </a:xfrm>
        </p:spPr>
        <p:txBody>
          <a:bodyPr tIns="46800"/>
          <a:lstStyle/>
          <a:p>
            <a:r>
              <a:rPr lang="fi-FI"/>
              <a:t>Muokkaa ots. perustyyl. napsautt.</a:t>
            </a:r>
            <a:endParaRPr lang="en-US" dirty="0"/>
          </a:p>
        </p:txBody>
      </p:sp>
      <p:sp>
        <p:nvSpPr>
          <p:cNvPr id="4" name="Content Placeholder 3"/>
          <p:cNvSpPr>
            <a:spLocks noGrp="1"/>
          </p:cNvSpPr>
          <p:nvPr>
            <p:ph sz="half" idx="2"/>
          </p:nvPr>
        </p:nvSpPr>
        <p:spPr>
          <a:xfrm>
            <a:off x="839788" y="2060575"/>
            <a:ext cx="5256212" cy="4032250"/>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8" name="Picture Placeholder 5"/>
          <p:cNvSpPr>
            <a:spLocks noGrp="1"/>
          </p:cNvSpPr>
          <p:nvPr>
            <p:ph type="pic" sz="quarter" idx="13"/>
          </p:nvPr>
        </p:nvSpPr>
        <p:spPr>
          <a:xfrm>
            <a:off x="6527799" y="1"/>
            <a:ext cx="5664201" cy="6092824"/>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9" name="Text Placeholder 2"/>
          <p:cNvSpPr>
            <a:spLocks noGrp="1"/>
          </p:cNvSpPr>
          <p:nvPr>
            <p:ph type="body" idx="15"/>
          </p:nvPr>
        </p:nvSpPr>
        <p:spPr>
          <a:xfrm>
            <a:off x="839789" y="404814"/>
            <a:ext cx="5256211"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67705373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Picture">
    <p:spTree>
      <p:nvGrpSpPr>
        <p:cNvPr id="1" name=""/>
        <p:cNvGrpSpPr/>
        <p:nvPr/>
      </p:nvGrpSpPr>
      <p:grpSpPr>
        <a:xfrm>
          <a:off x="0" y="0"/>
          <a:ext cx="0" cy="0"/>
          <a:chOff x="0" y="0"/>
          <a:chExt cx="0" cy="0"/>
        </a:xfrm>
      </p:grpSpPr>
      <p:sp>
        <p:nvSpPr>
          <p:cNvPr id="8" name="Picture Placeholder 5"/>
          <p:cNvSpPr>
            <a:spLocks noGrp="1"/>
          </p:cNvSpPr>
          <p:nvPr>
            <p:ph type="pic" sz="quarter" idx="13"/>
          </p:nvPr>
        </p:nvSpPr>
        <p:spPr>
          <a:xfrm>
            <a:off x="839416" y="1700808"/>
            <a:ext cx="11352585" cy="4392487"/>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3" name="Title 2">
            <a:extLst>
              <a:ext uri="{FF2B5EF4-FFF2-40B4-BE49-F238E27FC236}">
                <a16:creationId xmlns:a16="http://schemas.microsoft.com/office/drawing/2014/main" id="{2A0B645D-18CB-479A-BB3B-93DFD4163901}"/>
              </a:ext>
            </a:extLst>
          </p:cNvPr>
          <p:cNvSpPr>
            <a:spLocks noGrp="1"/>
          </p:cNvSpPr>
          <p:nvPr>
            <p:ph type="title"/>
          </p:nvPr>
        </p:nvSpPr>
        <p:spPr/>
        <p:txBody>
          <a:bodyPr/>
          <a:lstStyle/>
          <a:p>
            <a:r>
              <a:rPr lang="fi-FI"/>
              <a:t>Muokkaa ots. perustyyl. napsautt.</a:t>
            </a:r>
            <a:endParaRPr lang="en-US" dirty="0"/>
          </a:p>
        </p:txBody>
      </p:sp>
    </p:spTree>
    <p:extLst>
      <p:ext uri="{BB962C8B-B14F-4D97-AF65-F5344CB8AC3E}">
        <p14:creationId xmlns:p14="http://schemas.microsoft.com/office/powerpoint/2010/main" val="148898013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Picture 2nd">
    <p:spTree>
      <p:nvGrpSpPr>
        <p:cNvPr id="1" name=""/>
        <p:cNvGrpSpPr/>
        <p:nvPr/>
      </p:nvGrpSpPr>
      <p:grpSpPr>
        <a:xfrm>
          <a:off x="0" y="0"/>
          <a:ext cx="0" cy="0"/>
          <a:chOff x="0" y="0"/>
          <a:chExt cx="0" cy="0"/>
        </a:xfrm>
      </p:grpSpPr>
      <p:sp>
        <p:nvSpPr>
          <p:cNvPr id="8" name="Picture Placeholder 5"/>
          <p:cNvSpPr>
            <a:spLocks noGrp="1"/>
          </p:cNvSpPr>
          <p:nvPr>
            <p:ph type="pic" sz="quarter" idx="13"/>
          </p:nvPr>
        </p:nvSpPr>
        <p:spPr>
          <a:xfrm>
            <a:off x="839416" y="1700808"/>
            <a:ext cx="11352585" cy="4392487"/>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3" name="Title 2">
            <a:extLst>
              <a:ext uri="{FF2B5EF4-FFF2-40B4-BE49-F238E27FC236}">
                <a16:creationId xmlns:a16="http://schemas.microsoft.com/office/drawing/2014/main" id="{2A0B645D-18CB-479A-BB3B-93DFD4163901}"/>
              </a:ext>
            </a:extLst>
          </p:cNvPr>
          <p:cNvSpPr>
            <a:spLocks noGrp="1"/>
          </p:cNvSpPr>
          <p:nvPr>
            <p:ph type="title"/>
          </p:nvPr>
        </p:nvSpPr>
        <p:spPr>
          <a:xfrm>
            <a:off x="838199" y="765175"/>
            <a:ext cx="10514013" cy="719609"/>
          </a:xfrm>
        </p:spPr>
        <p:txBody>
          <a:bodyPr tIns="46800"/>
          <a:lstStyle/>
          <a:p>
            <a:r>
              <a:rPr lang="fi-FI"/>
              <a:t>Muokkaa ots. perustyyl. napsautt.</a:t>
            </a:r>
            <a:endParaRPr lang="en-US" dirty="0"/>
          </a:p>
        </p:txBody>
      </p:sp>
      <p:sp>
        <p:nvSpPr>
          <p:cNvPr id="9" name="Text Placeholder 2"/>
          <p:cNvSpPr>
            <a:spLocks noGrp="1"/>
          </p:cNvSpPr>
          <p:nvPr>
            <p:ph type="body" idx="15"/>
          </p:nvPr>
        </p:nvSpPr>
        <p:spPr>
          <a:xfrm>
            <a:off x="839789" y="404814"/>
            <a:ext cx="10512424"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24797331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Content and PIC Highlight">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839788" y="1700213"/>
            <a:ext cx="6552356"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13" name="Picture Placeholder 7"/>
          <p:cNvSpPr>
            <a:spLocks noGrp="1"/>
          </p:cNvSpPr>
          <p:nvPr>
            <p:ph type="pic" sz="quarter" idx="19"/>
          </p:nvPr>
        </p:nvSpPr>
        <p:spPr>
          <a:xfrm>
            <a:off x="8112124" y="3212976"/>
            <a:ext cx="4079875" cy="3645023"/>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4" name="Text Placeholder 11"/>
          <p:cNvSpPr>
            <a:spLocks noGrp="1"/>
          </p:cNvSpPr>
          <p:nvPr>
            <p:ph type="body" sz="quarter" idx="20"/>
          </p:nvPr>
        </p:nvSpPr>
        <p:spPr>
          <a:xfrm>
            <a:off x="8112124" y="1700213"/>
            <a:ext cx="3240089" cy="1296740"/>
          </a:xfrm>
        </p:spPr>
        <p:txBody>
          <a:bodyPr/>
          <a:lstStyle>
            <a:lvl1pPr marL="0" indent="0">
              <a:spcBef>
                <a:spcPts val="1000"/>
              </a:spcBef>
              <a:buNone/>
              <a:defRPr sz="1400" b="1" cap="all" spc="100" baseline="0"/>
            </a:lvl1pPr>
            <a:lvl2pPr marL="0" indent="0">
              <a:spcBef>
                <a:spcPts val="1000"/>
              </a:spcBef>
              <a:buFontTx/>
              <a:buNone/>
              <a:defRPr sz="1400"/>
            </a:lvl2pPr>
            <a:lvl3pPr marL="182563" indent="-182563">
              <a:spcBef>
                <a:spcPts val="200"/>
              </a:spcBef>
              <a:defRPr sz="1400"/>
            </a:lvl3pPr>
            <a:lvl4pPr marL="357188" indent="-174625">
              <a:spcBef>
                <a:spcPts val="200"/>
              </a:spcBef>
              <a:buFont typeface="Arial" panose="020B0604020202020204" pitchFamily="34" charset="0"/>
              <a:buChar char="•"/>
              <a:defRPr sz="1200"/>
            </a:lvl4pPr>
            <a:lvl5pPr marL="539750" indent="-182563">
              <a:spcBef>
                <a:spcPts val="200"/>
              </a:spcBef>
              <a:defRPr sz="10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0" name="Text Placeholder 2"/>
          <p:cNvSpPr>
            <a:spLocks noGrp="1"/>
          </p:cNvSpPr>
          <p:nvPr>
            <p:ph type="body" idx="15"/>
          </p:nvPr>
        </p:nvSpPr>
        <p:spPr>
          <a:xfrm>
            <a:off x="839789" y="404814"/>
            <a:ext cx="10512424"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1" name="Title 2">
            <a:extLst>
              <a:ext uri="{FF2B5EF4-FFF2-40B4-BE49-F238E27FC236}">
                <a16:creationId xmlns:a16="http://schemas.microsoft.com/office/drawing/2014/main" id="{2A0B645D-18CB-479A-BB3B-93DFD4163901}"/>
              </a:ext>
            </a:extLst>
          </p:cNvPr>
          <p:cNvSpPr>
            <a:spLocks noGrp="1"/>
          </p:cNvSpPr>
          <p:nvPr>
            <p:ph type="title"/>
          </p:nvPr>
        </p:nvSpPr>
        <p:spPr>
          <a:xfrm>
            <a:off x="838199" y="765175"/>
            <a:ext cx="10514013" cy="719609"/>
          </a:xfrm>
        </p:spPr>
        <p:txBody>
          <a:bodyPr tIns="46800"/>
          <a:lstStyle/>
          <a:p>
            <a:r>
              <a:rPr lang="fi-FI"/>
              <a:t>Muokkaa ots. perustyyl. napsautt.</a:t>
            </a:r>
            <a:endParaRPr lang="en-US" dirty="0"/>
          </a:p>
        </p:txBody>
      </p:sp>
    </p:spTree>
    <p:extLst>
      <p:ext uri="{BB962C8B-B14F-4D97-AF65-F5344CB8AC3E}">
        <p14:creationId xmlns:p14="http://schemas.microsoft.com/office/powerpoint/2010/main" val="28733550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Content and PIC highlight 2nd">
    <p:spTree>
      <p:nvGrpSpPr>
        <p:cNvPr id="1" name=""/>
        <p:cNvGrpSpPr/>
        <p:nvPr/>
      </p:nvGrpSpPr>
      <p:grpSpPr>
        <a:xfrm>
          <a:off x="0" y="0"/>
          <a:ext cx="0" cy="0"/>
          <a:chOff x="0" y="0"/>
          <a:chExt cx="0" cy="0"/>
        </a:xfrm>
      </p:grpSpPr>
      <p:sp>
        <p:nvSpPr>
          <p:cNvPr id="9" name="Picture Placeholder 7"/>
          <p:cNvSpPr>
            <a:spLocks noGrp="1"/>
          </p:cNvSpPr>
          <p:nvPr>
            <p:ph type="pic" sz="quarter" idx="21"/>
          </p:nvPr>
        </p:nvSpPr>
        <p:spPr>
          <a:xfrm>
            <a:off x="8112124" y="765176"/>
            <a:ext cx="4079875" cy="3789414"/>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4" name="Content Placeholder 3"/>
          <p:cNvSpPr>
            <a:spLocks noGrp="1"/>
          </p:cNvSpPr>
          <p:nvPr>
            <p:ph sz="half" idx="2"/>
          </p:nvPr>
        </p:nvSpPr>
        <p:spPr>
          <a:xfrm>
            <a:off x="839788" y="1700213"/>
            <a:ext cx="6552356"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12" name="Text Placeholder 11"/>
          <p:cNvSpPr>
            <a:spLocks noGrp="1"/>
          </p:cNvSpPr>
          <p:nvPr>
            <p:ph type="body" sz="quarter" idx="20"/>
          </p:nvPr>
        </p:nvSpPr>
        <p:spPr>
          <a:xfrm>
            <a:off x="8112125" y="4797152"/>
            <a:ext cx="3240089" cy="1295673"/>
          </a:xfrm>
        </p:spPr>
        <p:txBody>
          <a:bodyPr/>
          <a:lstStyle>
            <a:lvl1pPr marL="0" indent="0">
              <a:spcBef>
                <a:spcPts val="1000"/>
              </a:spcBef>
              <a:buNone/>
              <a:defRPr sz="1400" b="1" cap="all" spc="100" baseline="0"/>
            </a:lvl1pPr>
            <a:lvl2pPr marL="0" indent="0">
              <a:spcBef>
                <a:spcPts val="1000"/>
              </a:spcBef>
              <a:buFontTx/>
              <a:buNone/>
              <a:defRPr sz="1400"/>
            </a:lvl2pPr>
            <a:lvl3pPr marL="182563" indent="-182563">
              <a:spcBef>
                <a:spcPts val="200"/>
              </a:spcBef>
              <a:defRPr sz="1400"/>
            </a:lvl3pPr>
            <a:lvl4pPr marL="357188" indent="-174625">
              <a:spcBef>
                <a:spcPts val="200"/>
              </a:spcBef>
              <a:buFont typeface="Arial" panose="020B0604020202020204" pitchFamily="34" charset="0"/>
              <a:buChar char="•"/>
              <a:defRPr sz="1200"/>
            </a:lvl4pPr>
            <a:lvl5pPr marL="539750" indent="-182563">
              <a:spcBef>
                <a:spcPts val="200"/>
              </a:spcBef>
              <a:defRPr sz="10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0" name="Text Placeholder 2"/>
          <p:cNvSpPr>
            <a:spLocks noGrp="1"/>
          </p:cNvSpPr>
          <p:nvPr>
            <p:ph type="body" idx="15"/>
          </p:nvPr>
        </p:nvSpPr>
        <p:spPr>
          <a:xfrm>
            <a:off x="839789" y="404814"/>
            <a:ext cx="10512424"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3" name="Title 2">
            <a:extLst>
              <a:ext uri="{FF2B5EF4-FFF2-40B4-BE49-F238E27FC236}">
                <a16:creationId xmlns:a16="http://schemas.microsoft.com/office/drawing/2014/main" id="{2A0B645D-18CB-479A-BB3B-93DFD4163901}"/>
              </a:ext>
            </a:extLst>
          </p:cNvPr>
          <p:cNvSpPr>
            <a:spLocks noGrp="1"/>
          </p:cNvSpPr>
          <p:nvPr>
            <p:ph type="title"/>
          </p:nvPr>
        </p:nvSpPr>
        <p:spPr>
          <a:xfrm>
            <a:off x="838199" y="765175"/>
            <a:ext cx="6553945" cy="719609"/>
          </a:xfrm>
        </p:spPr>
        <p:txBody>
          <a:bodyPr tIns="46800"/>
          <a:lstStyle/>
          <a:p>
            <a:r>
              <a:rPr lang="fi-FI"/>
              <a:t>Muokkaa ots. perustyyl. napsautt.</a:t>
            </a:r>
            <a:endParaRPr lang="en-US" dirty="0"/>
          </a:p>
        </p:txBody>
      </p:sp>
    </p:spTree>
    <p:extLst>
      <p:ext uri="{BB962C8B-B14F-4D97-AF65-F5344CB8AC3E}">
        <p14:creationId xmlns:p14="http://schemas.microsoft.com/office/powerpoint/2010/main" val="421466573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Slide PIC Nega">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6" name="Subtitle 2"/>
          <p:cNvSpPr>
            <a:spLocks noGrp="1"/>
          </p:cNvSpPr>
          <p:nvPr>
            <p:ph type="subTitle" idx="1"/>
          </p:nvPr>
        </p:nvSpPr>
        <p:spPr>
          <a:xfrm>
            <a:off x="839787" y="5229225"/>
            <a:ext cx="10512425" cy="863600"/>
          </a:xfrm>
        </p:spPr>
        <p:txBody>
          <a:bodyPr/>
          <a:lstStyle>
            <a:lvl1pPr marL="0" indent="0" algn="l">
              <a:lnSpc>
                <a:spcPct val="90000"/>
              </a:lnSpc>
              <a:spcBef>
                <a:spcPts val="0"/>
              </a:spcBef>
              <a:buNone/>
              <a:defRPr sz="1400" b="1" cap="all" spc="100"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endParaRPr lang="en-US" dirty="0"/>
          </a:p>
        </p:txBody>
      </p:sp>
      <p:sp>
        <p:nvSpPr>
          <p:cNvPr id="17" name="Title 1"/>
          <p:cNvSpPr>
            <a:spLocks noGrp="1"/>
          </p:cNvSpPr>
          <p:nvPr>
            <p:ph type="ctrTitle"/>
          </p:nvPr>
        </p:nvSpPr>
        <p:spPr>
          <a:xfrm>
            <a:off x="839787" y="1484785"/>
            <a:ext cx="10512425" cy="3744416"/>
          </a:xfrm>
        </p:spPr>
        <p:txBody>
          <a:bodyPr anchor="ctr" anchorCtr="0"/>
          <a:lstStyle>
            <a:lvl1pPr algn="l">
              <a:lnSpc>
                <a:spcPct val="80000"/>
              </a:lnSpc>
              <a:defRPr sz="8000" spc="-300" baseline="0">
                <a:solidFill>
                  <a:schemeClr val="bg1"/>
                </a:solidFill>
              </a:defRPr>
            </a:lvl1pPr>
          </a:lstStyle>
          <a:p>
            <a:r>
              <a:rPr lang="fi-FI"/>
              <a:t>Muokkaa ots. perustyyl. napsautt.</a:t>
            </a:r>
            <a:endParaRPr lang="en-US"/>
          </a:p>
        </p:txBody>
      </p:sp>
      <p:sp>
        <p:nvSpPr>
          <p:cNvPr id="10" name="Text Placeholder 2"/>
          <p:cNvSpPr>
            <a:spLocks noGrp="1"/>
          </p:cNvSpPr>
          <p:nvPr>
            <p:ph type="body" idx="23" hasCustomPrompt="1"/>
          </p:nvPr>
        </p:nvSpPr>
        <p:spPr>
          <a:xfrm>
            <a:off x="839789" y="404814"/>
            <a:ext cx="10512424" cy="1079500"/>
          </a:xfrm>
        </p:spPr>
        <p:txBody>
          <a:bodyPr anchor="t" anchorCtr="0"/>
          <a:lstStyle>
            <a:lvl1pPr marL="0" indent="0">
              <a:spcBef>
                <a:spcPts val="0"/>
              </a:spcBef>
              <a:buNone/>
              <a:defRPr sz="1400" b="0" cap="all" spc="100" baseline="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DATE, PLACE AND AUTHOR</a:t>
            </a:r>
          </a:p>
        </p:txBody>
      </p:sp>
    </p:spTree>
    <p:extLst>
      <p:ext uri="{BB962C8B-B14F-4D97-AF65-F5344CB8AC3E}">
        <p14:creationId xmlns:p14="http://schemas.microsoft.com/office/powerpoint/2010/main" val="335411686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Highlight PIC">
    <p:spTree>
      <p:nvGrpSpPr>
        <p:cNvPr id="1" name=""/>
        <p:cNvGrpSpPr/>
        <p:nvPr/>
      </p:nvGrpSpPr>
      <p:grpSpPr>
        <a:xfrm>
          <a:off x="0" y="0"/>
          <a:ext cx="0" cy="0"/>
          <a:chOff x="0" y="0"/>
          <a:chExt cx="0" cy="0"/>
        </a:xfrm>
      </p:grpSpPr>
      <p:sp>
        <p:nvSpPr>
          <p:cNvPr id="8" name="Picture Placeholder 10">
            <a:extLst>
              <a:ext uri="{FF2B5EF4-FFF2-40B4-BE49-F238E27FC236}">
                <a16:creationId xmlns:a16="http://schemas.microsoft.com/office/drawing/2014/main" id="{C8813B69-3FEC-4557-A579-0F7F36AD5023}"/>
              </a:ext>
            </a:extLst>
          </p:cNvPr>
          <p:cNvSpPr>
            <a:spLocks noGrp="1"/>
          </p:cNvSpPr>
          <p:nvPr>
            <p:ph type="pic" sz="quarter" idx="13"/>
          </p:nvPr>
        </p:nvSpPr>
        <p:spPr>
          <a:xfrm>
            <a:off x="0" y="2924945"/>
            <a:ext cx="12192000" cy="3933056"/>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2" name="Title 1"/>
          <p:cNvSpPr>
            <a:spLocks noGrp="1"/>
          </p:cNvSpPr>
          <p:nvPr>
            <p:ph type="title"/>
          </p:nvPr>
        </p:nvSpPr>
        <p:spPr>
          <a:xfrm>
            <a:off x="838199" y="765176"/>
            <a:ext cx="10514013" cy="1367532"/>
          </a:xfrm>
        </p:spPr>
        <p:txBody>
          <a:bodyPr/>
          <a:lstStyle>
            <a:lvl1pPr>
              <a:defRPr sz="6000" spc="-300" baseline="0"/>
            </a:lvl1pPr>
          </a:lstStyle>
          <a:p>
            <a:r>
              <a:rPr lang="fi-FI"/>
              <a:t>Muokkaa ots. perustyyl. napsautt.</a:t>
            </a:r>
            <a:endParaRPr lang="fi-FI" dirty="0"/>
          </a:p>
        </p:txBody>
      </p:sp>
      <p:sp>
        <p:nvSpPr>
          <p:cNvPr id="9" name="Text Placeholder 2"/>
          <p:cNvSpPr>
            <a:spLocks noGrp="1"/>
          </p:cNvSpPr>
          <p:nvPr>
            <p:ph type="body" idx="15"/>
          </p:nvPr>
        </p:nvSpPr>
        <p:spPr>
          <a:xfrm>
            <a:off x="839789" y="404814"/>
            <a:ext cx="10512424" cy="360361"/>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0" name="Picture Placeholder 14" descr="dont touch/move" title="Kemira Logo">
            <a:extLst>
              <a:ext uri="{FF2B5EF4-FFF2-40B4-BE49-F238E27FC236}">
                <a16:creationId xmlns:a16="http://schemas.microsoft.com/office/drawing/2014/main" id="{5CA5A659-3A92-4A39-A51B-60B9C2ACB9BE}"/>
              </a:ext>
            </a:extLst>
          </p:cNvPr>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83370064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Highlight PIC nega">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0" y="2924945"/>
            <a:ext cx="12192000" cy="3933056"/>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2" name="Title 1"/>
          <p:cNvSpPr>
            <a:spLocks noGrp="1"/>
          </p:cNvSpPr>
          <p:nvPr>
            <p:ph type="title"/>
          </p:nvPr>
        </p:nvSpPr>
        <p:spPr>
          <a:xfrm>
            <a:off x="838199" y="765176"/>
            <a:ext cx="10514013" cy="1367532"/>
          </a:xfrm>
        </p:spPr>
        <p:txBody>
          <a:bodyPr/>
          <a:lstStyle>
            <a:lvl1pPr>
              <a:defRPr sz="6000" spc="-300" baseline="0"/>
            </a:lvl1pPr>
          </a:lstStyle>
          <a:p>
            <a:r>
              <a:rPr lang="fi-FI"/>
              <a:t>Muokkaa ots. perustyyl. napsautt.</a:t>
            </a:r>
            <a:endParaRPr lang="fi-FI" dirty="0"/>
          </a:p>
        </p:txBody>
      </p:sp>
      <p:sp>
        <p:nvSpPr>
          <p:cNvPr id="9" name="Text Placeholder 2"/>
          <p:cNvSpPr>
            <a:spLocks noGrp="1"/>
          </p:cNvSpPr>
          <p:nvPr>
            <p:ph type="body" idx="15"/>
          </p:nvPr>
        </p:nvSpPr>
        <p:spPr>
          <a:xfrm>
            <a:off x="839789" y="404814"/>
            <a:ext cx="10512424" cy="360361"/>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8" name="Picture Placeholder 14" descr="dont touch/move" title="Kemira Logo">
            <a:extLst>
              <a:ext uri="{FF2B5EF4-FFF2-40B4-BE49-F238E27FC236}">
                <a16:creationId xmlns:a16="http://schemas.microsoft.com/office/drawing/2014/main" id="{4FB435CF-8882-49F2-8666-06559D32796C}"/>
              </a:ext>
            </a:extLst>
          </p:cNvPr>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189794007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Picture Mosaic">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fi-FI"/>
              <a:t>JULY 2026</a:t>
            </a:r>
            <a:endParaRPr lang="en-US"/>
          </a:p>
        </p:txBody>
      </p:sp>
      <p:sp>
        <p:nvSpPr>
          <p:cNvPr id="3" name="Footer Placeholder 2"/>
          <p:cNvSpPr>
            <a:spLocks noGrp="1"/>
          </p:cNvSpPr>
          <p:nvPr>
            <p:ph type="ftr" sz="quarter" idx="11"/>
          </p:nvPr>
        </p:nvSpPr>
        <p:spPr/>
        <p:txBody>
          <a:bodyPr/>
          <a:lstStyle/>
          <a:p>
            <a:r>
              <a:rPr lang="en-US"/>
              <a:t>INVESTOR PRESENTATION</a:t>
            </a:r>
          </a:p>
        </p:txBody>
      </p:sp>
      <p:sp>
        <p:nvSpPr>
          <p:cNvPr id="4" name="Slide Number Placeholder 3"/>
          <p:cNvSpPr>
            <a:spLocks noGrp="1"/>
          </p:cNvSpPr>
          <p:nvPr>
            <p:ph type="sldNum" sz="quarter" idx="12"/>
          </p:nvPr>
        </p:nvSpPr>
        <p:spPr/>
        <p:txBody>
          <a:bodyPr/>
          <a:lstStyle/>
          <a:p>
            <a:fld id="{9B8CDF1A-3CDE-4195-AF23-CDCF2878DEB5}" type="slidenum">
              <a:rPr lang="en-US" smtClean="0"/>
              <a:t>‹#›</a:t>
            </a:fld>
            <a:endParaRPr lang="en-US"/>
          </a:p>
        </p:txBody>
      </p:sp>
      <p:sp>
        <p:nvSpPr>
          <p:cNvPr id="6" name="Picture Placeholder 5"/>
          <p:cNvSpPr>
            <a:spLocks noGrp="1"/>
          </p:cNvSpPr>
          <p:nvPr>
            <p:ph type="pic" sz="quarter" idx="13"/>
          </p:nvPr>
        </p:nvSpPr>
        <p:spPr>
          <a:xfrm>
            <a:off x="0" y="836613"/>
            <a:ext cx="5375275" cy="5256212"/>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8" name="Picture Placeholder 5"/>
          <p:cNvSpPr>
            <a:spLocks noGrp="1"/>
          </p:cNvSpPr>
          <p:nvPr>
            <p:ph type="pic" sz="quarter" idx="14"/>
          </p:nvPr>
        </p:nvSpPr>
        <p:spPr>
          <a:xfrm>
            <a:off x="5591944" y="836614"/>
            <a:ext cx="3744416" cy="2447924"/>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9" name="Picture Placeholder 5"/>
          <p:cNvSpPr>
            <a:spLocks noGrp="1"/>
          </p:cNvSpPr>
          <p:nvPr>
            <p:ph type="pic" sz="quarter" idx="15"/>
          </p:nvPr>
        </p:nvSpPr>
        <p:spPr>
          <a:xfrm>
            <a:off x="9552384" y="1556792"/>
            <a:ext cx="2639616" cy="1727746"/>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1" name="Picture Placeholder 5"/>
          <p:cNvSpPr>
            <a:spLocks noGrp="1"/>
          </p:cNvSpPr>
          <p:nvPr>
            <p:ph type="pic" sz="quarter" idx="17"/>
          </p:nvPr>
        </p:nvSpPr>
        <p:spPr>
          <a:xfrm>
            <a:off x="8472264" y="3501007"/>
            <a:ext cx="3719736" cy="2591817"/>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2" name="Text Placeholder 11"/>
          <p:cNvSpPr>
            <a:spLocks noGrp="1"/>
          </p:cNvSpPr>
          <p:nvPr>
            <p:ph type="body" sz="quarter" idx="18"/>
          </p:nvPr>
        </p:nvSpPr>
        <p:spPr>
          <a:xfrm>
            <a:off x="5591175" y="3500438"/>
            <a:ext cx="2665413" cy="1800225"/>
          </a:xfrm>
        </p:spPr>
        <p:txBody>
          <a:bodyPr/>
          <a:lstStyle>
            <a:lvl1pPr marL="0" indent="0">
              <a:buNone/>
              <a:defRPr sz="2000" b="1"/>
            </a:lvl1pPr>
            <a:lvl2pPr marL="182563" indent="-182563">
              <a:buFont typeface="Arial" panose="020B0604020202020204" pitchFamily="34" charset="0"/>
              <a:buChar char="•"/>
              <a:defRPr sz="1600"/>
            </a:lvl2pPr>
            <a:lvl3pPr marL="357188" indent="-174625">
              <a:defRPr sz="1400"/>
            </a:lvl3pPr>
            <a:lvl4pPr marL="539750" indent="-182563">
              <a:buFont typeface="Arial" panose="020B0604020202020204" pitchFamily="34" charset="0"/>
              <a:buChar char="•"/>
              <a:defRPr sz="1200"/>
            </a:lvl4pPr>
            <a:lvl5pPr marL="714375" indent="-174625">
              <a:defRPr sz="10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0" name="Text Placeholder 2"/>
          <p:cNvSpPr>
            <a:spLocks noGrp="1"/>
          </p:cNvSpPr>
          <p:nvPr>
            <p:ph type="body" idx="19"/>
          </p:nvPr>
        </p:nvSpPr>
        <p:spPr>
          <a:xfrm>
            <a:off x="839789" y="404814"/>
            <a:ext cx="10512424"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392066582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Picture Mosaic 2nd">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fi-FI"/>
              <a:t>JULY 2026</a:t>
            </a:r>
            <a:endParaRPr lang="en-US"/>
          </a:p>
        </p:txBody>
      </p:sp>
      <p:sp>
        <p:nvSpPr>
          <p:cNvPr id="3" name="Footer Placeholder 2"/>
          <p:cNvSpPr>
            <a:spLocks noGrp="1"/>
          </p:cNvSpPr>
          <p:nvPr>
            <p:ph type="ftr" sz="quarter" idx="11"/>
          </p:nvPr>
        </p:nvSpPr>
        <p:spPr/>
        <p:txBody>
          <a:bodyPr/>
          <a:lstStyle/>
          <a:p>
            <a:r>
              <a:rPr lang="en-US"/>
              <a:t>INVESTOR PRESENTATION</a:t>
            </a:r>
          </a:p>
        </p:txBody>
      </p:sp>
      <p:sp>
        <p:nvSpPr>
          <p:cNvPr id="4" name="Slide Number Placeholder 3"/>
          <p:cNvSpPr>
            <a:spLocks noGrp="1"/>
          </p:cNvSpPr>
          <p:nvPr>
            <p:ph type="sldNum" sz="quarter" idx="12"/>
          </p:nvPr>
        </p:nvSpPr>
        <p:spPr/>
        <p:txBody>
          <a:bodyPr/>
          <a:lstStyle/>
          <a:p>
            <a:fld id="{9B8CDF1A-3CDE-4195-AF23-CDCF2878DEB5}" type="slidenum">
              <a:rPr lang="en-US" smtClean="0"/>
              <a:t>‹#›</a:t>
            </a:fld>
            <a:endParaRPr lang="en-US"/>
          </a:p>
        </p:txBody>
      </p:sp>
      <p:sp>
        <p:nvSpPr>
          <p:cNvPr id="6" name="Picture Placeholder 5"/>
          <p:cNvSpPr>
            <a:spLocks noGrp="1"/>
          </p:cNvSpPr>
          <p:nvPr>
            <p:ph type="pic" sz="quarter" idx="13"/>
          </p:nvPr>
        </p:nvSpPr>
        <p:spPr>
          <a:xfrm>
            <a:off x="6816081" y="836613"/>
            <a:ext cx="5375920" cy="5256212"/>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9" name="Picture Placeholder 5"/>
          <p:cNvSpPr>
            <a:spLocks noGrp="1"/>
          </p:cNvSpPr>
          <p:nvPr>
            <p:ph type="pic" sz="quarter" idx="15"/>
          </p:nvPr>
        </p:nvSpPr>
        <p:spPr>
          <a:xfrm>
            <a:off x="-1" y="1556792"/>
            <a:ext cx="2640013" cy="1727746"/>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0" name="Picture Placeholder 5"/>
          <p:cNvSpPr>
            <a:spLocks noGrp="1"/>
          </p:cNvSpPr>
          <p:nvPr>
            <p:ph type="pic" sz="quarter" idx="16"/>
          </p:nvPr>
        </p:nvSpPr>
        <p:spPr>
          <a:xfrm>
            <a:off x="3935760" y="3501008"/>
            <a:ext cx="2664296" cy="1800200"/>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1" name="Picture Placeholder 5"/>
          <p:cNvSpPr>
            <a:spLocks noGrp="1"/>
          </p:cNvSpPr>
          <p:nvPr>
            <p:ph type="pic" sz="quarter" idx="17"/>
          </p:nvPr>
        </p:nvSpPr>
        <p:spPr>
          <a:xfrm>
            <a:off x="0" y="3501007"/>
            <a:ext cx="3719736" cy="2591817"/>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2" name="Text Placeholder 11"/>
          <p:cNvSpPr>
            <a:spLocks noGrp="1"/>
          </p:cNvSpPr>
          <p:nvPr>
            <p:ph type="body" sz="quarter" idx="18"/>
          </p:nvPr>
        </p:nvSpPr>
        <p:spPr>
          <a:xfrm>
            <a:off x="2855640" y="836613"/>
            <a:ext cx="3744415" cy="2447925"/>
          </a:xfrm>
        </p:spPr>
        <p:txBody>
          <a:bodyPr/>
          <a:lstStyle>
            <a:lvl1pPr marL="0" indent="0">
              <a:buNone/>
              <a:defRPr sz="2000" b="1"/>
            </a:lvl1pPr>
            <a:lvl2pPr marL="182563" indent="-182563">
              <a:buFont typeface="Arial" panose="020B0604020202020204" pitchFamily="34" charset="0"/>
              <a:buChar char="•"/>
              <a:defRPr sz="1600"/>
            </a:lvl2pPr>
            <a:lvl3pPr marL="357188" indent="-174625">
              <a:defRPr sz="1400"/>
            </a:lvl3pPr>
            <a:lvl4pPr marL="539750" indent="-182563">
              <a:buFont typeface="Arial" panose="020B0604020202020204" pitchFamily="34" charset="0"/>
              <a:buChar char="•"/>
              <a:defRPr sz="1200"/>
            </a:lvl4pPr>
            <a:lvl5pPr marL="714375" indent="-174625">
              <a:defRPr sz="10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3" name="Text Placeholder 2"/>
          <p:cNvSpPr>
            <a:spLocks noGrp="1"/>
          </p:cNvSpPr>
          <p:nvPr>
            <p:ph type="body" idx="19"/>
          </p:nvPr>
        </p:nvSpPr>
        <p:spPr>
          <a:xfrm>
            <a:off x="839789" y="404814"/>
            <a:ext cx="10512424"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21883959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Picture Mosaic 3rd">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fi-FI"/>
              <a:t>JULY 2026</a:t>
            </a:r>
            <a:endParaRPr lang="en-US"/>
          </a:p>
        </p:txBody>
      </p:sp>
      <p:sp>
        <p:nvSpPr>
          <p:cNvPr id="3" name="Footer Placeholder 2"/>
          <p:cNvSpPr>
            <a:spLocks noGrp="1"/>
          </p:cNvSpPr>
          <p:nvPr>
            <p:ph type="ftr" sz="quarter" idx="11"/>
          </p:nvPr>
        </p:nvSpPr>
        <p:spPr/>
        <p:txBody>
          <a:bodyPr/>
          <a:lstStyle/>
          <a:p>
            <a:r>
              <a:rPr lang="en-US"/>
              <a:t>INVESTOR PRESENTATION</a:t>
            </a:r>
          </a:p>
        </p:txBody>
      </p:sp>
      <p:sp>
        <p:nvSpPr>
          <p:cNvPr id="4" name="Slide Number Placeholder 3"/>
          <p:cNvSpPr>
            <a:spLocks noGrp="1"/>
          </p:cNvSpPr>
          <p:nvPr>
            <p:ph type="sldNum" sz="quarter" idx="12"/>
          </p:nvPr>
        </p:nvSpPr>
        <p:spPr/>
        <p:txBody>
          <a:bodyPr/>
          <a:lstStyle/>
          <a:p>
            <a:fld id="{9B8CDF1A-3CDE-4195-AF23-CDCF2878DEB5}" type="slidenum">
              <a:rPr lang="en-US" smtClean="0"/>
              <a:t>‹#›</a:t>
            </a:fld>
            <a:endParaRPr lang="en-US"/>
          </a:p>
        </p:txBody>
      </p:sp>
      <p:sp>
        <p:nvSpPr>
          <p:cNvPr id="6" name="Picture Placeholder 5"/>
          <p:cNvSpPr>
            <a:spLocks noGrp="1"/>
          </p:cNvSpPr>
          <p:nvPr>
            <p:ph type="pic" sz="quarter" idx="13"/>
          </p:nvPr>
        </p:nvSpPr>
        <p:spPr>
          <a:xfrm>
            <a:off x="6816081" y="836613"/>
            <a:ext cx="5375920" cy="5256212"/>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9" name="Picture Placeholder 5"/>
          <p:cNvSpPr>
            <a:spLocks noGrp="1"/>
          </p:cNvSpPr>
          <p:nvPr>
            <p:ph type="pic" sz="quarter" idx="15"/>
          </p:nvPr>
        </p:nvSpPr>
        <p:spPr>
          <a:xfrm>
            <a:off x="-1" y="1556792"/>
            <a:ext cx="3719737" cy="1727746"/>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0" name="Picture Placeholder 5"/>
          <p:cNvSpPr>
            <a:spLocks noGrp="1"/>
          </p:cNvSpPr>
          <p:nvPr>
            <p:ph type="pic" sz="quarter" idx="16"/>
          </p:nvPr>
        </p:nvSpPr>
        <p:spPr>
          <a:xfrm>
            <a:off x="2855640" y="3501008"/>
            <a:ext cx="3744416" cy="1800200"/>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1" name="Picture Placeholder 5"/>
          <p:cNvSpPr>
            <a:spLocks noGrp="1"/>
          </p:cNvSpPr>
          <p:nvPr>
            <p:ph type="pic" sz="quarter" idx="17"/>
          </p:nvPr>
        </p:nvSpPr>
        <p:spPr>
          <a:xfrm>
            <a:off x="0" y="3501007"/>
            <a:ext cx="2640013" cy="2591817"/>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3" name="Title 1"/>
          <p:cNvSpPr>
            <a:spLocks noGrp="1"/>
          </p:cNvSpPr>
          <p:nvPr>
            <p:ph type="title"/>
          </p:nvPr>
        </p:nvSpPr>
        <p:spPr>
          <a:xfrm>
            <a:off x="3935760" y="1052736"/>
            <a:ext cx="4680520" cy="2016224"/>
          </a:xfrm>
        </p:spPr>
        <p:txBody>
          <a:bodyPr anchor="ctr" anchorCtr="0"/>
          <a:lstStyle/>
          <a:p>
            <a:r>
              <a:rPr lang="fi-FI"/>
              <a:t>Muokkaa ots. perustyyl. napsautt.</a:t>
            </a:r>
            <a:endParaRPr lang="en-US" dirty="0"/>
          </a:p>
        </p:txBody>
      </p:sp>
      <p:sp>
        <p:nvSpPr>
          <p:cNvPr id="12" name="Text Placeholder 2"/>
          <p:cNvSpPr>
            <a:spLocks noGrp="1"/>
          </p:cNvSpPr>
          <p:nvPr>
            <p:ph type="body" idx="18"/>
          </p:nvPr>
        </p:nvSpPr>
        <p:spPr>
          <a:xfrm>
            <a:off x="839789" y="404814"/>
            <a:ext cx="10512424"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381864309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Picture Mosaic 4th">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fi-FI"/>
              <a:t>JULY 2026</a:t>
            </a:r>
            <a:endParaRPr lang="en-US"/>
          </a:p>
        </p:txBody>
      </p:sp>
      <p:sp>
        <p:nvSpPr>
          <p:cNvPr id="3" name="Footer Placeholder 2"/>
          <p:cNvSpPr>
            <a:spLocks noGrp="1"/>
          </p:cNvSpPr>
          <p:nvPr>
            <p:ph type="ftr" sz="quarter" idx="11"/>
          </p:nvPr>
        </p:nvSpPr>
        <p:spPr/>
        <p:txBody>
          <a:bodyPr/>
          <a:lstStyle/>
          <a:p>
            <a:r>
              <a:rPr lang="en-US"/>
              <a:t>INVESTOR PRESENTATION</a:t>
            </a:r>
          </a:p>
        </p:txBody>
      </p:sp>
      <p:sp>
        <p:nvSpPr>
          <p:cNvPr id="4" name="Slide Number Placeholder 3"/>
          <p:cNvSpPr>
            <a:spLocks noGrp="1"/>
          </p:cNvSpPr>
          <p:nvPr>
            <p:ph type="sldNum" sz="quarter" idx="12"/>
          </p:nvPr>
        </p:nvSpPr>
        <p:spPr/>
        <p:txBody>
          <a:bodyPr/>
          <a:lstStyle/>
          <a:p>
            <a:fld id="{9B8CDF1A-3CDE-4195-AF23-CDCF2878DEB5}" type="slidenum">
              <a:rPr lang="en-US" smtClean="0"/>
              <a:t>‹#›</a:t>
            </a:fld>
            <a:endParaRPr lang="en-US"/>
          </a:p>
        </p:txBody>
      </p:sp>
      <p:sp>
        <p:nvSpPr>
          <p:cNvPr id="6" name="Picture Placeholder 5"/>
          <p:cNvSpPr>
            <a:spLocks noGrp="1"/>
          </p:cNvSpPr>
          <p:nvPr>
            <p:ph type="pic" sz="quarter" idx="13"/>
          </p:nvPr>
        </p:nvSpPr>
        <p:spPr>
          <a:xfrm>
            <a:off x="0" y="836613"/>
            <a:ext cx="5375275" cy="5256212"/>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8" name="Picture Placeholder 5"/>
          <p:cNvSpPr>
            <a:spLocks noGrp="1"/>
          </p:cNvSpPr>
          <p:nvPr>
            <p:ph type="pic" sz="quarter" idx="14"/>
          </p:nvPr>
        </p:nvSpPr>
        <p:spPr>
          <a:xfrm>
            <a:off x="5591944" y="0"/>
            <a:ext cx="3744416" cy="3284538"/>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1" name="Picture Placeholder 5"/>
          <p:cNvSpPr>
            <a:spLocks noGrp="1"/>
          </p:cNvSpPr>
          <p:nvPr>
            <p:ph type="pic" sz="quarter" idx="17"/>
          </p:nvPr>
        </p:nvSpPr>
        <p:spPr>
          <a:xfrm>
            <a:off x="9552384" y="836712"/>
            <a:ext cx="2639616" cy="2448272"/>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2" name="Text Placeholder 11"/>
          <p:cNvSpPr>
            <a:spLocks noGrp="1"/>
          </p:cNvSpPr>
          <p:nvPr>
            <p:ph type="body" sz="quarter" idx="18"/>
          </p:nvPr>
        </p:nvSpPr>
        <p:spPr>
          <a:xfrm>
            <a:off x="5591175" y="3500438"/>
            <a:ext cx="5761409" cy="2520850"/>
          </a:xfrm>
        </p:spPr>
        <p:txBody>
          <a:bodyPr/>
          <a:lstStyle>
            <a:lvl1pPr marL="0" indent="0">
              <a:buNone/>
              <a:defRPr sz="2000" b="1"/>
            </a:lvl1pPr>
            <a:lvl2pPr marL="182563" indent="-182563">
              <a:buFont typeface="Arial" panose="020B0604020202020204" pitchFamily="34" charset="0"/>
              <a:buChar char="•"/>
              <a:defRPr sz="1600"/>
            </a:lvl2pPr>
            <a:lvl3pPr marL="357188" indent="-174625">
              <a:defRPr sz="1400"/>
            </a:lvl3pPr>
            <a:lvl4pPr marL="539750" indent="-182563">
              <a:buFont typeface="Arial" panose="020B0604020202020204" pitchFamily="34" charset="0"/>
              <a:buChar char="•"/>
              <a:defRPr sz="1200"/>
            </a:lvl4pPr>
            <a:lvl5pPr marL="714375" indent="-174625">
              <a:defRPr sz="10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9" name="Text Placeholder 2"/>
          <p:cNvSpPr>
            <a:spLocks noGrp="1"/>
          </p:cNvSpPr>
          <p:nvPr>
            <p:ph type="body" idx="15"/>
          </p:nvPr>
        </p:nvSpPr>
        <p:spPr>
          <a:xfrm>
            <a:off x="839789" y="404814"/>
            <a:ext cx="10512424"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394376147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Picture Mosaic 5th">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xfrm>
            <a:off x="6816081" y="1988840"/>
            <a:ext cx="5375920" cy="4869160"/>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2" name="Date Placeholder 1"/>
          <p:cNvSpPr>
            <a:spLocks noGrp="1"/>
          </p:cNvSpPr>
          <p:nvPr>
            <p:ph type="dt" sz="half" idx="10"/>
          </p:nvPr>
        </p:nvSpPr>
        <p:spPr/>
        <p:txBody>
          <a:bodyPr/>
          <a:lstStyle/>
          <a:p>
            <a:r>
              <a:rPr lang="fi-FI"/>
              <a:t>JULY 2026</a:t>
            </a:r>
            <a:endParaRPr lang="en-US"/>
          </a:p>
        </p:txBody>
      </p:sp>
      <p:sp>
        <p:nvSpPr>
          <p:cNvPr id="3" name="Footer Placeholder 2"/>
          <p:cNvSpPr>
            <a:spLocks noGrp="1"/>
          </p:cNvSpPr>
          <p:nvPr>
            <p:ph type="ftr" sz="quarter" idx="11"/>
          </p:nvPr>
        </p:nvSpPr>
        <p:spPr/>
        <p:txBody>
          <a:bodyPr/>
          <a:lstStyle/>
          <a:p>
            <a:r>
              <a:rPr lang="en-US"/>
              <a:t>INVESTOR PRESENTATION</a:t>
            </a:r>
          </a:p>
        </p:txBody>
      </p:sp>
      <p:sp>
        <p:nvSpPr>
          <p:cNvPr id="4" name="Slide Number Placeholder 3"/>
          <p:cNvSpPr>
            <a:spLocks noGrp="1"/>
          </p:cNvSpPr>
          <p:nvPr>
            <p:ph type="sldNum" sz="quarter" idx="12"/>
          </p:nvPr>
        </p:nvSpPr>
        <p:spPr/>
        <p:txBody>
          <a:bodyPr/>
          <a:lstStyle/>
          <a:p>
            <a:fld id="{9B8CDF1A-3CDE-4195-AF23-CDCF2878DEB5}" type="slidenum">
              <a:rPr lang="en-US" smtClean="0"/>
              <a:t>‹#›</a:t>
            </a:fld>
            <a:endParaRPr lang="en-US"/>
          </a:p>
        </p:txBody>
      </p:sp>
      <p:sp>
        <p:nvSpPr>
          <p:cNvPr id="11" name="Picture Placeholder 5"/>
          <p:cNvSpPr>
            <a:spLocks noGrp="1"/>
          </p:cNvSpPr>
          <p:nvPr>
            <p:ph type="pic" sz="quarter" idx="17"/>
          </p:nvPr>
        </p:nvSpPr>
        <p:spPr>
          <a:xfrm>
            <a:off x="0" y="3501007"/>
            <a:ext cx="4583832" cy="2591817"/>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2" name="Text Placeholder 11"/>
          <p:cNvSpPr>
            <a:spLocks noGrp="1"/>
          </p:cNvSpPr>
          <p:nvPr>
            <p:ph type="body" sz="quarter" idx="18"/>
          </p:nvPr>
        </p:nvSpPr>
        <p:spPr>
          <a:xfrm>
            <a:off x="839416" y="980728"/>
            <a:ext cx="5760639" cy="2303810"/>
          </a:xfrm>
        </p:spPr>
        <p:txBody>
          <a:bodyPr/>
          <a:lstStyle>
            <a:lvl1pPr marL="0" indent="0">
              <a:buNone/>
              <a:defRPr sz="2000" b="1"/>
            </a:lvl1pPr>
            <a:lvl2pPr marL="182563" indent="-182563">
              <a:buFont typeface="Arial" panose="020B0604020202020204" pitchFamily="34" charset="0"/>
              <a:buChar char="•"/>
              <a:defRPr sz="1600"/>
            </a:lvl2pPr>
            <a:lvl3pPr marL="357188" indent="-174625">
              <a:defRPr sz="1400"/>
            </a:lvl3pPr>
            <a:lvl4pPr marL="539750" indent="-182563">
              <a:buFont typeface="Arial" panose="020B0604020202020204" pitchFamily="34" charset="0"/>
              <a:buChar char="•"/>
              <a:defRPr sz="1200"/>
            </a:lvl4pPr>
            <a:lvl5pPr marL="714375" indent="-174625">
              <a:defRPr sz="10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4" name="Picture Placeholder 5">
            <a:extLst>
              <a:ext uri="{FF2B5EF4-FFF2-40B4-BE49-F238E27FC236}">
                <a16:creationId xmlns:a16="http://schemas.microsoft.com/office/drawing/2014/main" id="{B1E84A09-D428-49A5-AC04-A03E7E39B081}"/>
              </a:ext>
            </a:extLst>
          </p:cNvPr>
          <p:cNvSpPr>
            <a:spLocks noGrp="1"/>
          </p:cNvSpPr>
          <p:nvPr>
            <p:ph type="pic" sz="quarter" idx="19"/>
          </p:nvPr>
        </p:nvSpPr>
        <p:spPr>
          <a:xfrm>
            <a:off x="6816080" y="0"/>
            <a:ext cx="1800000" cy="1772816"/>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9" name="Text Placeholder 2"/>
          <p:cNvSpPr>
            <a:spLocks noGrp="1"/>
          </p:cNvSpPr>
          <p:nvPr>
            <p:ph type="body" idx="15"/>
          </p:nvPr>
        </p:nvSpPr>
        <p:spPr>
          <a:xfrm>
            <a:off x="839789" y="404814"/>
            <a:ext cx="5760267"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414152232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Picture Mosaic 6th">
    <p:spTree>
      <p:nvGrpSpPr>
        <p:cNvPr id="1" name=""/>
        <p:cNvGrpSpPr/>
        <p:nvPr/>
      </p:nvGrpSpPr>
      <p:grpSpPr>
        <a:xfrm>
          <a:off x="0" y="0"/>
          <a:ext cx="0" cy="0"/>
          <a:chOff x="0" y="0"/>
          <a:chExt cx="0" cy="0"/>
        </a:xfrm>
      </p:grpSpPr>
      <p:sp>
        <p:nvSpPr>
          <p:cNvPr id="10" name="Picture Placeholder 5"/>
          <p:cNvSpPr>
            <a:spLocks noGrp="1"/>
          </p:cNvSpPr>
          <p:nvPr>
            <p:ph type="pic" sz="quarter" idx="16"/>
          </p:nvPr>
        </p:nvSpPr>
        <p:spPr>
          <a:xfrm>
            <a:off x="4079776" y="4337720"/>
            <a:ext cx="2520000" cy="2520280"/>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2" name="Date Placeholder 1"/>
          <p:cNvSpPr>
            <a:spLocks noGrp="1"/>
          </p:cNvSpPr>
          <p:nvPr>
            <p:ph type="dt" sz="half" idx="10"/>
          </p:nvPr>
        </p:nvSpPr>
        <p:spPr/>
        <p:txBody>
          <a:bodyPr/>
          <a:lstStyle/>
          <a:p>
            <a:r>
              <a:rPr lang="fi-FI"/>
              <a:t>JULY 2026</a:t>
            </a:r>
            <a:endParaRPr lang="en-US"/>
          </a:p>
        </p:txBody>
      </p:sp>
      <p:sp>
        <p:nvSpPr>
          <p:cNvPr id="3" name="Footer Placeholder 2"/>
          <p:cNvSpPr>
            <a:spLocks noGrp="1"/>
          </p:cNvSpPr>
          <p:nvPr>
            <p:ph type="ftr" sz="quarter" idx="11"/>
          </p:nvPr>
        </p:nvSpPr>
        <p:spPr/>
        <p:txBody>
          <a:bodyPr/>
          <a:lstStyle/>
          <a:p>
            <a:r>
              <a:rPr lang="en-US"/>
              <a:t>INVESTOR PRESENTATION</a:t>
            </a:r>
          </a:p>
        </p:txBody>
      </p:sp>
      <p:sp>
        <p:nvSpPr>
          <p:cNvPr id="4" name="Slide Number Placeholder 3"/>
          <p:cNvSpPr>
            <a:spLocks noGrp="1"/>
          </p:cNvSpPr>
          <p:nvPr>
            <p:ph type="sldNum" sz="quarter" idx="12"/>
          </p:nvPr>
        </p:nvSpPr>
        <p:spPr/>
        <p:txBody>
          <a:bodyPr/>
          <a:lstStyle/>
          <a:p>
            <a:fld id="{9B8CDF1A-3CDE-4195-AF23-CDCF2878DEB5}" type="slidenum">
              <a:rPr lang="en-US" smtClean="0"/>
              <a:t>‹#›</a:t>
            </a:fld>
            <a:endParaRPr lang="en-US"/>
          </a:p>
        </p:txBody>
      </p:sp>
      <p:sp>
        <p:nvSpPr>
          <p:cNvPr id="6" name="Picture Placeholder 5"/>
          <p:cNvSpPr>
            <a:spLocks noGrp="1"/>
          </p:cNvSpPr>
          <p:nvPr>
            <p:ph type="pic" sz="quarter" idx="13"/>
          </p:nvPr>
        </p:nvSpPr>
        <p:spPr>
          <a:xfrm>
            <a:off x="6816081" y="0"/>
            <a:ext cx="5375920" cy="5184775"/>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11" name="Picture Placeholder 5"/>
          <p:cNvSpPr>
            <a:spLocks noGrp="1"/>
          </p:cNvSpPr>
          <p:nvPr>
            <p:ph type="pic" sz="quarter" idx="17"/>
          </p:nvPr>
        </p:nvSpPr>
        <p:spPr>
          <a:xfrm>
            <a:off x="0" y="1340768"/>
            <a:ext cx="3863752" cy="3816424"/>
          </a:xfr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13" name="Title 1"/>
          <p:cNvSpPr>
            <a:spLocks noGrp="1"/>
          </p:cNvSpPr>
          <p:nvPr>
            <p:ph type="title"/>
          </p:nvPr>
        </p:nvSpPr>
        <p:spPr>
          <a:xfrm>
            <a:off x="4079776" y="1340768"/>
            <a:ext cx="4536504" cy="2808312"/>
          </a:xfrm>
        </p:spPr>
        <p:txBody>
          <a:bodyPr anchor="ctr" anchorCtr="0"/>
          <a:lstStyle/>
          <a:p>
            <a:r>
              <a:rPr lang="fi-FI"/>
              <a:t>Muokkaa ots. perustyyl. napsautt.</a:t>
            </a:r>
            <a:endParaRPr lang="en-US" dirty="0"/>
          </a:p>
        </p:txBody>
      </p:sp>
      <p:sp>
        <p:nvSpPr>
          <p:cNvPr id="9" name="Text Placeholder 2"/>
          <p:cNvSpPr>
            <a:spLocks noGrp="1"/>
          </p:cNvSpPr>
          <p:nvPr>
            <p:ph type="body" idx="15"/>
          </p:nvPr>
        </p:nvSpPr>
        <p:spPr>
          <a:xfrm>
            <a:off x="839789" y="404814"/>
            <a:ext cx="7776491"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132724437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Title Only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a:t>Muokkaa ots. perustyyl. napsautt.</a:t>
            </a:r>
            <a:endParaRPr lang="en-US"/>
          </a:p>
        </p:txBody>
      </p:sp>
      <p:sp>
        <p:nvSpPr>
          <p:cNvPr id="3" name="Date Placeholder 2"/>
          <p:cNvSpPr>
            <a:spLocks noGrp="1"/>
          </p:cNvSpPr>
          <p:nvPr>
            <p:ph type="dt" sz="half" idx="10"/>
          </p:nvPr>
        </p:nvSpPr>
        <p:spPr/>
        <p:txBody>
          <a:bodyPr/>
          <a:lstStyle/>
          <a:p>
            <a:r>
              <a:rPr lang="fi-FI"/>
              <a:t>JULY 2026</a:t>
            </a:r>
            <a:endParaRPr lang="en-US"/>
          </a:p>
        </p:txBody>
      </p:sp>
      <p:sp>
        <p:nvSpPr>
          <p:cNvPr id="4" name="Footer Placeholder 3"/>
          <p:cNvSpPr>
            <a:spLocks noGrp="1"/>
          </p:cNvSpPr>
          <p:nvPr>
            <p:ph type="ftr" sz="quarter" idx="11"/>
          </p:nvPr>
        </p:nvSpPr>
        <p:spPr/>
        <p:txBody>
          <a:bodyPr/>
          <a:lstStyle/>
          <a:p>
            <a:r>
              <a:rPr lang="en-US"/>
              <a:t>INVESTOR PRESENTATION</a:t>
            </a:r>
          </a:p>
        </p:txBody>
      </p:sp>
      <p:sp>
        <p:nvSpPr>
          <p:cNvPr id="5" name="Slide Number Placeholder 4"/>
          <p:cNvSpPr>
            <a:spLocks noGrp="1"/>
          </p:cNvSpPr>
          <p:nvPr>
            <p:ph type="sldNum" sz="quarter" idx="12"/>
          </p:nvPr>
        </p:nvSpPr>
        <p:spPr/>
        <p:txBody>
          <a:bodyPr/>
          <a:lstStyle/>
          <a:p>
            <a:fld id="{9B8CDF1A-3CDE-4195-AF23-CDCF2878DEB5}" type="slidenum">
              <a:rPr lang="en-US" smtClean="0"/>
              <a:t>‹#›</a:t>
            </a:fld>
            <a:endParaRPr lang="en-US"/>
          </a:p>
        </p:txBody>
      </p:sp>
    </p:spTree>
    <p:extLst>
      <p:ext uri="{BB962C8B-B14F-4D97-AF65-F5344CB8AC3E}">
        <p14:creationId xmlns:p14="http://schemas.microsoft.com/office/powerpoint/2010/main" val="85978144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fi-FI"/>
              <a:t>JULY 2026</a:t>
            </a:r>
            <a:endParaRPr lang="en-US"/>
          </a:p>
        </p:txBody>
      </p:sp>
      <p:sp>
        <p:nvSpPr>
          <p:cNvPr id="3" name="Footer Placeholder 2"/>
          <p:cNvSpPr>
            <a:spLocks noGrp="1"/>
          </p:cNvSpPr>
          <p:nvPr>
            <p:ph type="ftr" sz="quarter" idx="11"/>
          </p:nvPr>
        </p:nvSpPr>
        <p:spPr/>
        <p:txBody>
          <a:bodyPr/>
          <a:lstStyle/>
          <a:p>
            <a:r>
              <a:rPr lang="en-US"/>
              <a:t>INVESTOR PRESENTATION</a:t>
            </a:r>
          </a:p>
        </p:txBody>
      </p:sp>
      <p:sp>
        <p:nvSpPr>
          <p:cNvPr id="4" name="Slide Number Placeholder 3"/>
          <p:cNvSpPr>
            <a:spLocks noGrp="1"/>
          </p:cNvSpPr>
          <p:nvPr>
            <p:ph type="sldNum" sz="quarter" idx="12"/>
          </p:nvPr>
        </p:nvSpPr>
        <p:spPr/>
        <p:txBody>
          <a:bodyPr/>
          <a:lstStyle/>
          <a:p>
            <a:fld id="{9B8CDF1A-3CDE-4195-AF23-CDCF2878DEB5}" type="slidenum">
              <a:rPr lang="en-US" smtClean="0"/>
              <a:t>‹#›</a:t>
            </a:fld>
            <a:endParaRPr lang="en-US"/>
          </a:p>
        </p:txBody>
      </p:sp>
    </p:spTree>
    <p:extLst>
      <p:ext uri="{BB962C8B-B14F-4D97-AF65-F5344CB8AC3E}">
        <p14:creationId xmlns:p14="http://schemas.microsoft.com/office/powerpoint/2010/main" val="376073371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Otsikko ja sisält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a:t>Muokkaa ots. perustyyl. napsautt.</a:t>
            </a:r>
            <a:endParaRPr lang="en-US" dirty="0"/>
          </a:p>
        </p:txBody>
      </p:sp>
      <p:sp>
        <p:nvSpPr>
          <p:cNvPr id="3" name="Content Placeholder 2"/>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7" name="Date Placeholder 6"/>
          <p:cNvSpPr>
            <a:spLocks noGrp="1"/>
          </p:cNvSpPr>
          <p:nvPr>
            <p:ph type="dt" sz="half" idx="10"/>
          </p:nvPr>
        </p:nvSpPr>
        <p:spPr/>
        <p:txBody>
          <a:bodyPr/>
          <a:lstStyle/>
          <a:p>
            <a:r>
              <a:rPr lang="fi-FI"/>
              <a:t>JULY 2026</a:t>
            </a:r>
            <a:endParaRPr lang="en-US"/>
          </a:p>
        </p:txBody>
      </p:sp>
      <p:sp>
        <p:nvSpPr>
          <p:cNvPr id="8" name="Footer Placeholder 7"/>
          <p:cNvSpPr>
            <a:spLocks noGrp="1"/>
          </p:cNvSpPr>
          <p:nvPr>
            <p:ph type="ftr" sz="quarter" idx="11"/>
          </p:nvPr>
        </p:nvSpPr>
        <p:spPr/>
        <p:txBody>
          <a:bodyPr/>
          <a:lstStyle/>
          <a:p>
            <a:r>
              <a:rPr lang="en-US"/>
              <a:t>INVESTOR PRESENTATION</a:t>
            </a:r>
          </a:p>
        </p:txBody>
      </p:sp>
      <p:sp>
        <p:nvSpPr>
          <p:cNvPr id="9" name="Slide Number Placeholder 8"/>
          <p:cNvSpPr>
            <a:spLocks noGrp="1"/>
          </p:cNvSpPr>
          <p:nvPr>
            <p:ph type="sldNum" sz="quarter" idx="12"/>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22804559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blank" preserve="1">
  <p:cSld name="No log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fi-FI"/>
              <a:t>JULY 2026</a:t>
            </a:r>
            <a:endParaRPr lang="en-US"/>
          </a:p>
        </p:txBody>
      </p:sp>
      <p:sp>
        <p:nvSpPr>
          <p:cNvPr id="3" name="Footer Placeholder 2"/>
          <p:cNvSpPr>
            <a:spLocks noGrp="1"/>
          </p:cNvSpPr>
          <p:nvPr>
            <p:ph type="ftr" sz="quarter" idx="11"/>
          </p:nvPr>
        </p:nvSpPr>
        <p:spPr/>
        <p:txBody>
          <a:bodyPr/>
          <a:lstStyle/>
          <a:p>
            <a:r>
              <a:rPr lang="en-US"/>
              <a:t>INVESTOR PRESENTATION</a:t>
            </a:r>
          </a:p>
        </p:txBody>
      </p:sp>
      <p:sp>
        <p:nvSpPr>
          <p:cNvPr id="4" name="Slide Number Placeholder 3"/>
          <p:cNvSpPr>
            <a:spLocks noGrp="1"/>
          </p:cNvSpPr>
          <p:nvPr>
            <p:ph type="sldNum" sz="quarter" idx="12"/>
          </p:nvPr>
        </p:nvSpPr>
        <p:spPr/>
        <p:txBody>
          <a:bodyPr/>
          <a:lstStyle/>
          <a:p>
            <a:fld id="{9B8CDF1A-3CDE-4195-AF23-CDCF2878DEB5}" type="slidenum">
              <a:rPr lang="en-US" smtClean="0"/>
              <a:t>‹#›</a:t>
            </a:fld>
            <a:endParaRPr lang="en-US"/>
          </a:p>
        </p:txBody>
      </p:sp>
    </p:spTree>
    <p:extLst>
      <p:ext uri="{BB962C8B-B14F-4D97-AF65-F5344CB8AC3E}">
        <p14:creationId xmlns:p14="http://schemas.microsoft.com/office/powerpoint/2010/main" val="370746511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Big 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2" name="Title 1"/>
          <p:cNvSpPr>
            <a:spLocks noGrp="1"/>
          </p:cNvSpPr>
          <p:nvPr>
            <p:ph type="title"/>
          </p:nvPr>
        </p:nvSpPr>
        <p:spPr>
          <a:xfrm>
            <a:off x="838199" y="765176"/>
            <a:ext cx="10514013" cy="1367532"/>
          </a:xfrm>
        </p:spPr>
        <p:txBody>
          <a:bodyPr/>
          <a:lstStyle>
            <a:lvl1pPr>
              <a:defRPr sz="6000" spc="-300" baseline="0"/>
            </a:lvl1pPr>
          </a:lstStyle>
          <a:p>
            <a:r>
              <a:rPr lang="fi-FI"/>
              <a:t>Muokkaa ots. perustyyl. napsautt.</a:t>
            </a:r>
            <a:endParaRPr lang="fi-FI" dirty="0"/>
          </a:p>
        </p:txBody>
      </p:sp>
      <p:sp>
        <p:nvSpPr>
          <p:cNvPr id="7" name="Text Placeholder 6"/>
          <p:cNvSpPr>
            <a:spLocks noGrp="1"/>
          </p:cNvSpPr>
          <p:nvPr>
            <p:ph type="body" sz="quarter" idx="13"/>
          </p:nvPr>
        </p:nvSpPr>
        <p:spPr>
          <a:xfrm>
            <a:off x="839788" y="2348879"/>
            <a:ext cx="10512425" cy="3743945"/>
          </a:xfrm>
        </p:spPr>
        <p:txBody>
          <a:bodyPr/>
          <a:lstStyle/>
          <a:p>
            <a:pPr lvl="0"/>
            <a:r>
              <a:rPr lang="fi-FI"/>
              <a:t>Muokkaa tekstin perustyylejä napsauttamalla</a:t>
            </a:r>
          </a:p>
          <a:p>
            <a:pPr lvl="1"/>
            <a:r>
              <a:rPr lang="fi-FI"/>
              <a:t>toinen taso</a:t>
            </a:r>
          </a:p>
          <a:p>
            <a:pPr lvl="2"/>
            <a:r>
              <a:rPr lang="fi-FI"/>
              <a:t>kolmas taso</a:t>
            </a:r>
          </a:p>
        </p:txBody>
      </p:sp>
      <p:sp>
        <p:nvSpPr>
          <p:cNvPr id="17" name="Text Placeholder 2"/>
          <p:cNvSpPr>
            <a:spLocks noGrp="1"/>
          </p:cNvSpPr>
          <p:nvPr>
            <p:ph type="body" idx="15"/>
          </p:nvPr>
        </p:nvSpPr>
        <p:spPr>
          <a:xfrm>
            <a:off x="839789" y="404814"/>
            <a:ext cx="10512424" cy="360361"/>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281667533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Big Title and Special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2" name="Title 1"/>
          <p:cNvSpPr>
            <a:spLocks noGrp="1"/>
          </p:cNvSpPr>
          <p:nvPr>
            <p:ph type="title"/>
          </p:nvPr>
        </p:nvSpPr>
        <p:spPr>
          <a:xfrm>
            <a:off x="838199" y="765176"/>
            <a:ext cx="10514013" cy="1367532"/>
          </a:xfrm>
        </p:spPr>
        <p:txBody>
          <a:bodyPr/>
          <a:lstStyle>
            <a:lvl1pPr>
              <a:defRPr sz="6000" spc="-300" baseline="0"/>
            </a:lvl1pPr>
          </a:lstStyle>
          <a:p>
            <a:r>
              <a:rPr lang="fi-FI"/>
              <a:t>Muokkaa ots. perustyyl. napsautt.</a:t>
            </a:r>
            <a:endParaRPr lang="fi-FI" dirty="0"/>
          </a:p>
        </p:txBody>
      </p:sp>
      <p:sp>
        <p:nvSpPr>
          <p:cNvPr id="7" name="Text Placeholder 6"/>
          <p:cNvSpPr>
            <a:spLocks noGrp="1"/>
          </p:cNvSpPr>
          <p:nvPr>
            <p:ph type="body" sz="quarter" idx="13"/>
          </p:nvPr>
        </p:nvSpPr>
        <p:spPr>
          <a:xfrm>
            <a:off x="839788" y="2348880"/>
            <a:ext cx="10512425" cy="1152128"/>
          </a:xfrm>
        </p:spPr>
        <p:txBody>
          <a:bodyPr/>
          <a:lstStyle/>
          <a:p>
            <a:pPr lvl="0"/>
            <a:r>
              <a:rPr lang="fi-FI"/>
              <a:t>Muokkaa tekstin perustyylejä napsauttamalla</a:t>
            </a:r>
          </a:p>
          <a:p>
            <a:pPr lvl="1"/>
            <a:r>
              <a:rPr lang="fi-FI"/>
              <a:t>toinen taso</a:t>
            </a:r>
          </a:p>
          <a:p>
            <a:pPr lvl="2"/>
            <a:r>
              <a:rPr lang="fi-FI"/>
              <a:t>kolmas taso</a:t>
            </a:r>
          </a:p>
        </p:txBody>
      </p:sp>
      <p:sp>
        <p:nvSpPr>
          <p:cNvPr id="13" name="Text Placeholder 11"/>
          <p:cNvSpPr>
            <a:spLocks noGrp="1"/>
          </p:cNvSpPr>
          <p:nvPr>
            <p:ph type="body" sz="quarter" idx="26"/>
          </p:nvPr>
        </p:nvSpPr>
        <p:spPr>
          <a:xfrm>
            <a:off x="839788" y="3716560"/>
            <a:ext cx="2663924" cy="2376736"/>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4" name="Text Placeholder 11"/>
          <p:cNvSpPr>
            <a:spLocks noGrp="1"/>
          </p:cNvSpPr>
          <p:nvPr>
            <p:ph type="body" sz="quarter" idx="27"/>
          </p:nvPr>
        </p:nvSpPr>
        <p:spPr>
          <a:xfrm>
            <a:off x="3503712" y="3716560"/>
            <a:ext cx="2592288" cy="2376736"/>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5" name="Text Placeholder 11"/>
          <p:cNvSpPr>
            <a:spLocks noGrp="1"/>
          </p:cNvSpPr>
          <p:nvPr>
            <p:ph type="body" sz="quarter" idx="28"/>
          </p:nvPr>
        </p:nvSpPr>
        <p:spPr>
          <a:xfrm>
            <a:off x="6096000" y="3716560"/>
            <a:ext cx="2592288" cy="2376736"/>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6" name="Text Placeholder 11"/>
          <p:cNvSpPr>
            <a:spLocks noGrp="1"/>
          </p:cNvSpPr>
          <p:nvPr>
            <p:ph type="body" sz="quarter" idx="29"/>
          </p:nvPr>
        </p:nvSpPr>
        <p:spPr>
          <a:xfrm>
            <a:off x="8688288" y="3716560"/>
            <a:ext cx="2663925" cy="2376736"/>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7" name="Text Placeholder 2"/>
          <p:cNvSpPr>
            <a:spLocks noGrp="1"/>
          </p:cNvSpPr>
          <p:nvPr>
            <p:ph type="body" idx="15"/>
          </p:nvPr>
        </p:nvSpPr>
        <p:spPr>
          <a:xfrm>
            <a:off x="839789" y="404814"/>
            <a:ext cx="10512424" cy="360361"/>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5348419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Story ">
    <p:spTree>
      <p:nvGrpSpPr>
        <p:cNvPr id="1" name=""/>
        <p:cNvGrpSpPr/>
        <p:nvPr/>
      </p:nvGrpSpPr>
      <p:grpSpPr>
        <a:xfrm>
          <a:off x="0" y="0"/>
          <a:ext cx="0" cy="0"/>
          <a:chOff x="0" y="0"/>
          <a:chExt cx="0" cy="0"/>
        </a:xfrm>
      </p:grpSpPr>
      <p:sp>
        <p:nvSpPr>
          <p:cNvPr id="11" name="Date Placeholder 3"/>
          <p:cNvSpPr>
            <a:spLocks noGrp="1"/>
          </p:cNvSpPr>
          <p:nvPr>
            <p:ph type="dt" sz="half" idx="10"/>
          </p:nvPr>
        </p:nvSpPr>
        <p:spPr>
          <a:xfrm>
            <a:off x="1918397" y="6453188"/>
            <a:ext cx="1225275" cy="144463"/>
          </a:xfrm>
        </p:spPr>
        <p:txBody>
          <a:bodyPr/>
          <a:lstStyle>
            <a:lvl1pPr>
              <a:defRPr>
                <a:solidFill>
                  <a:schemeClr val="tx1"/>
                </a:solidFill>
              </a:defRPr>
            </a:lvl1pPr>
          </a:lstStyle>
          <a:p>
            <a:r>
              <a:rPr lang="fi-FI"/>
              <a:t>JULY 2026</a:t>
            </a:r>
            <a:endParaRPr lang="en-US"/>
          </a:p>
        </p:txBody>
      </p:sp>
      <p:sp>
        <p:nvSpPr>
          <p:cNvPr id="12" name="Footer Placeholder 4"/>
          <p:cNvSpPr>
            <a:spLocks noGrp="1"/>
          </p:cNvSpPr>
          <p:nvPr>
            <p:ph type="ftr" sz="quarter" idx="11"/>
          </p:nvPr>
        </p:nvSpPr>
        <p:spPr>
          <a:xfrm>
            <a:off x="3143671" y="6453188"/>
            <a:ext cx="8208541" cy="144463"/>
          </a:xfrm>
        </p:spPr>
        <p:txBody>
          <a:bodyPr/>
          <a:lstStyle>
            <a:lvl1pPr>
              <a:defRPr>
                <a:solidFill>
                  <a:schemeClr val="tx1"/>
                </a:solidFill>
              </a:defRPr>
            </a:lvl1pPr>
          </a:lstStyle>
          <a:p>
            <a:r>
              <a:rPr lang="en-US"/>
              <a:t>INVESTOR PRESENTATION</a:t>
            </a:r>
          </a:p>
        </p:txBody>
      </p:sp>
      <p:sp>
        <p:nvSpPr>
          <p:cNvPr id="13" name="Slide Number Placeholder 5"/>
          <p:cNvSpPr>
            <a:spLocks noGrp="1"/>
          </p:cNvSpPr>
          <p:nvPr>
            <p:ph type="sldNum" sz="quarter" idx="12"/>
          </p:nvPr>
        </p:nvSpPr>
        <p:spPr>
          <a:xfrm>
            <a:off x="11352212" y="6453188"/>
            <a:ext cx="504825" cy="144463"/>
          </a:xfrm>
        </p:spPr>
        <p:txBody>
          <a:bodyPr/>
          <a:lstStyle>
            <a:lvl1pPr>
              <a:defRPr>
                <a:solidFill>
                  <a:schemeClr val="tx1"/>
                </a:solidFill>
              </a:defRPr>
            </a:lvl1pPr>
          </a:lstStyle>
          <a:p>
            <a:fld id="{9B8CDF1A-3CDE-4195-AF23-CDCF2878DEB5}" type="slidenum">
              <a:rPr lang="en-US" smtClean="0"/>
              <a:pPr/>
              <a:t>‹#›</a:t>
            </a:fld>
            <a:endParaRPr lang="en-US"/>
          </a:p>
        </p:txBody>
      </p:sp>
      <p:sp>
        <p:nvSpPr>
          <p:cNvPr id="20" name="Text Placeholder 11"/>
          <p:cNvSpPr>
            <a:spLocks noGrp="1"/>
          </p:cNvSpPr>
          <p:nvPr>
            <p:ph type="body" sz="quarter" idx="23"/>
          </p:nvPr>
        </p:nvSpPr>
        <p:spPr>
          <a:xfrm>
            <a:off x="8616280" y="3429000"/>
            <a:ext cx="2733414"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4" name="Text Placeholder 11"/>
          <p:cNvSpPr>
            <a:spLocks noGrp="1"/>
          </p:cNvSpPr>
          <p:nvPr>
            <p:ph type="body" sz="quarter" idx="24"/>
          </p:nvPr>
        </p:nvSpPr>
        <p:spPr>
          <a:xfrm>
            <a:off x="8616280" y="765175"/>
            <a:ext cx="2733414"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8" name="Text Placeholder 11"/>
          <p:cNvSpPr>
            <a:spLocks noGrp="1"/>
          </p:cNvSpPr>
          <p:nvPr>
            <p:ph type="body" sz="quarter" idx="25"/>
          </p:nvPr>
        </p:nvSpPr>
        <p:spPr>
          <a:xfrm>
            <a:off x="5880100" y="3429000"/>
            <a:ext cx="2736180"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21" name="Text Placeholder 11"/>
          <p:cNvSpPr>
            <a:spLocks noGrp="1"/>
          </p:cNvSpPr>
          <p:nvPr>
            <p:ph type="body" sz="quarter" idx="26"/>
          </p:nvPr>
        </p:nvSpPr>
        <p:spPr>
          <a:xfrm>
            <a:off x="5880100" y="765175"/>
            <a:ext cx="2736180"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22" name="Text Placeholder 11"/>
          <p:cNvSpPr>
            <a:spLocks noGrp="1"/>
          </p:cNvSpPr>
          <p:nvPr>
            <p:ph type="body" sz="quarter" idx="27"/>
          </p:nvPr>
        </p:nvSpPr>
        <p:spPr>
          <a:xfrm>
            <a:off x="841602" y="765175"/>
            <a:ext cx="5038498" cy="5327650"/>
          </a:xfrm>
          <a:ln w="6350">
            <a:solidFill>
              <a:schemeClr val="tx1"/>
            </a:solidFill>
          </a:ln>
        </p:spPr>
        <p:txBody>
          <a:bodyPr lIns="360000" tIns="360000" rIns="360000" bIns="360000" anchor="ctr" anchorCtr="0"/>
          <a:lstStyle>
            <a:lvl1pPr marL="0" indent="0" algn="ctr">
              <a:buFontTx/>
              <a:buNone/>
              <a:defRPr sz="1400" b="1" cap="all" spc="100" baseline="0">
                <a:solidFill>
                  <a:schemeClr val="tx1"/>
                </a:solidFill>
              </a:defRPr>
            </a:lvl1pPr>
            <a:lvl2pPr marL="0" indent="0" algn="ctr">
              <a:buFontTx/>
              <a:buNone/>
              <a:defRPr sz="6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Tree>
    <p:extLst>
      <p:ext uri="{BB962C8B-B14F-4D97-AF65-F5344CB8AC3E}">
        <p14:creationId xmlns:p14="http://schemas.microsoft.com/office/powerpoint/2010/main" val="199036540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Story 2nd">
    <p:spTree>
      <p:nvGrpSpPr>
        <p:cNvPr id="1" name=""/>
        <p:cNvGrpSpPr/>
        <p:nvPr/>
      </p:nvGrpSpPr>
      <p:grpSpPr>
        <a:xfrm>
          <a:off x="0" y="0"/>
          <a:ext cx="0" cy="0"/>
          <a:chOff x="0" y="0"/>
          <a:chExt cx="0" cy="0"/>
        </a:xfrm>
      </p:grpSpPr>
      <p:sp>
        <p:nvSpPr>
          <p:cNvPr id="15" name="Picture Placeholder 4"/>
          <p:cNvSpPr>
            <a:spLocks noGrp="1"/>
          </p:cNvSpPr>
          <p:nvPr>
            <p:ph type="pic" sz="quarter" idx="19"/>
          </p:nvPr>
        </p:nvSpPr>
        <p:spPr>
          <a:xfrm>
            <a:off x="1" y="0"/>
            <a:ext cx="12192000" cy="6858000"/>
          </a:xfrm>
          <a:solidFill>
            <a:schemeClr val="bg1">
              <a:lumMod val="85000"/>
            </a:schemeClr>
          </a:solidFill>
        </p:spPr>
        <p:txBody>
          <a:bodyPr/>
          <a:lstStyle>
            <a:lvl1pPr>
              <a:defRPr sz="1200"/>
            </a:lvl1pPr>
          </a:lstStyle>
          <a:p>
            <a:r>
              <a:rPr lang="fi-FI"/>
              <a:t>Lisää kuva napsauttamalla kuvaketta</a:t>
            </a:r>
            <a:endParaRPr lang="en-US" dirty="0"/>
          </a:p>
        </p:txBody>
      </p:sp>
      <p:sp>
        <p:nvSpPr>
          <p:cNvPr id="11" name="Date Placeholder 3"/>
          <p:cNvSpPr>
            <a:spLocks noGrp="1"/>
          </p:cNvSpPr>
          <p:nvPr>
            <p:ph type="dt" sz="half" idx="10"/>
          </p:nvPr>
        </p:nvSpPr>
        <p:spPr>
          <a:xfrm>
            <a:off x="1918397" y="6453188"/>
            <a:ext cx="1225275" cy="144463"/>
          </a:xfrm>
        </p:spPr>
        <p:txBody>
          <a:bodyPr/>
          <a:lstStyle>
            <a:lvl1pPr>
              <a:defRPr>
                <a:solidFill>
                  <a:schemeClr val="tx1"/>
                </a:solidFill>
              </a:defRPr>
            </a:lvl1pPr>
          </a:lstStyle>
          <a:p>
            <a:r>
              <a:rPr lang="fi-FI"/>
              <a:t>JULY 2026</a:t>
            </a:r>
            <a:endParaRPr lang="en-US"/>
          </a:p>
        </p:txBody>
      </p:sp>
      <p:sp>
        <p:nvSpPr>
          <p:cNvPr id="12" name="Footer Placeholder 4"/>
          <p:cNvSpPr>
            <a:spLocks noGrp="1"/>
          </p:cNvSpPr>
          <p:nvPr>
            <p:ph type="ftr" sz="quarter" idx="11"/>
          </p:nvPr>
        </p:nvSpPr>
        <p:spPr>
          <a:xfrm>
            <a:off x="3143671" y="6453188"/>
            <a:ext cx="8208541" cy="144463"/>
          </a:xfrm>
        </p:spPr>
        <p:txBody>
          <a:bodyPr/>
          <a:lstStyle>
            <a:lvl1pPr>
              <a:defRPr>
                <a:solidFill>
                  <a:schemeClr val="tx1"/>
                </a:solidFill>
              </a:defRPr>
            </a:lvl1pPr>
          </a:lstStyle>
          <a:p>
            <a:r>
              <a:rPr lang="en-US"/>
              <a:t>INVESTOR PRESENTATION</a:t>
            </a:r>
          </a:p>
        </p:txBody>
      </p:sp>
      <p:sp>
        <p:nvSpPr>
          <p:cNvPr id="13" name="Slide Number Placeholder 5"/>
          <p:cNvSpPr>
            <a:spLocks noGrp="1"/>
          </p:cNvSpPr>
          <p:nvPr>
            <p:ph type="sldNum" sz="quarter" idx="12"/>
          </p:nvPr>
        </p:nvSpPr>
        <p:spPr>
          <a:xfrm>
            <a:off x="11352212" y="6453188"/>
            <a:ext cx="504825" cy="144463"/>
          </a:xfrm>
        </p:spPr>
        <p:txBody>
          <a:bodyPr/>
          <a:lstStyle>
            <a:lvl1pPr>
              <a:defRPr>
                <a:solidFill>
                  <a:schemeClr val="tx1"/>
                </a:solidFill>
              </a:defRPr>
            </a:lvl1pPr>
          </a:lstStyle>
          <a:p>
            <a:fld id="{9B8CDF1A-3CDE-4195-AF23-CDCF2878DEB5}" type="slidenum">
              <a:rPr lang="en-US" smtClean="0"/>
              <a:pPr/>
              <a:t>‹#›</a:t>
            </a:fld>
            <a:endParaRPr lang="en-US"/>
          </a:p>
        </p:txBody>
      </p:sp>
      <p:sp>
        <p:nvSpPr>
          <p:cNvPr id="20" name="Text Placeholder 11"/>
          <p:cNvSpPr>
            <a:spLocks noGrp="1"/>
          </p:cNvSpPr>
          <p:nvPr>
            <p:ph type="body" sz="quarter" idx="23"/>
          </p:nvPr>
        </p:nvSpPr>
        <p:spPr>
          <a:xfrm>
            <a:off x="8616280" y="3429000"/>
            <a:ext cx="2733414"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7"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
        <p:nvSpPr>
          <p:cNvPr id="14" name="Text Placeholder 11"/>
          <p:cNvSpPr>
            <a:spLocks noGrp="1"/>
          </p:cNvSpPr>
          <p:nvPr>
            <p:ph type="body" sz="quarter" idx="24"/>
          </p:nvPr>
        </p:nvSpPr>
        <p:spPr>
          <a:xfrm>
            <a:off x="8616280" y="765175"/>
            <a:ext cx="2733414"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8" name="Text Placeholder 11"/>
          <p:cNvSpPr>
            <a:spLocks noGrp="1"/>
          </p:cNvSpPr>
          <p:nvPr>
            <p:ph type="body" sz="quarter" idx="25"/>
          </p:nvPr>
        </p:nvSpPr>
        <p:spPr>
          <a:xfrm>
            <a:off x="5880100" y="3429000"/>
            <a:ext cx="2736180"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21" name="Text Placeholder 11"/>
          <p:cNvSpPr>
            <a:spLocks noGrp="1"/>
          </p:cNvSpPr>
          <p:nvPr>
            <p:ph type="body" sz="quarter" idx="26"/>
          </p:nvPr>
        </p:nvSpPr>
        <p:spPr>
          <a:xfrm>
            <a:off x="5880100" y="765175"/>
            <a:ext cx="2736180" cy="2663824"/>
          </a:xfrm>
          <a:ln w="6350">
            <a:solidFill>
              <a:schemeClr val="tx1"/>
            </a:solidFill>
          </a:ln>
        </p:spPr>
        <p:txBody>
          <a:bodyPr lIns="360000" tIns="360000" rIns="360000" bIns="360000" anchor="ctr" anchorCtr="0"/>
          <a:lstStyle>
            <a:lvl1pPr marL="0" indent="0" algn="ctr">
              <a:buFontTx/>
              <a:buNone/>
              <a:defRPr sz="12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22" name="Text Placeholder 11"/>
          <p:cNvSpPr>
            <a:spLocks noGrp="1"/>
          </p:cNvSpPr>
          <p:nvPr>
            <p:ph type="body" sz="quarter" idx="27"/>
          </p:nvPr>
        </p:nvSpPr>
        <p:spPr>
          <a:xfrm>
            <a:off x="841602" y="765175"/>
            <a:ext cx="5038498" cy="5327650"/>
          </a:xfrm>
          <a:ln w="6350">
            <a:solidFill>
              <a:schemeClr val="tx1"/>
            </a:solidFill>
          </a:ln>
        </p:spPr>
        <p:txBody>
          <a:bodyPr lIns="360000" tIns="360000" rIns="360000" bIns="360000" anchor="ctr" anchorCtr="0"/>
          <a:lstStyle>
            <a:lvl1pPr marL="0" indent="0" algn="ctr">
              <a:buFontTx/>
              <a:buNone/>
              <a:defRPr sz="1400" b="1" cap="all" spc="100" baseline="0">
                <a:solidFill>
                  <a:schemeClr val="tx1"/>
                </a:solidFill>
              </a:defRPr>
            </a:lvl1pPr>
            <a:lvl2pPr marL="0" indent="0" algn="ctr">
              <a:buFontTx/>
              <a:buNone/>
              <a:defRPr sz="6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Tree>
    <p:extLst>
      <p:ext uri="{BB962C8B-B14F-4D97-AF65-F5344CB8AC3E}">
        <p14:creationId xmlns:p14="http://schemas.microsoft.com/office/powerpoint/2010/main" val="82793037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Story 3rd">
    <p:spTree>
      <p:nvGrpSpPr>
        <p:cNvPr id="1" name=""/>
        <p:cNvGrpSpPr/>
        <p:nvPr/>
      </p:nvGrpSpPr>
      <p:grpSpPr>
        <a:xfrm>
          <a:off x="0" y="0"/>
          <a:ext cx="0" cy="0"/>
          <a:chOff x="0" y="0"/>
          <a:chExt cx="0" cy="0"/>
        </a:xfrm>
      </p:grpSpPr>
      <p:sp>
        <p:nvSpPr>
          <p:cNvPr id="15" name="Picture Placeholder 4"/>
          <p:cNvSpPr>
            <a:spLocks noGrp="1"/>
          </p:cNvSpPr>
          <p:nvPr>
            <p:ph type="pic" sz="quarter" idx="19"/>
          </p:nvPr>
        </p:nvSpPr>
        <p:spPr>
          <a:xfrm>
            <a:off x="1" y="0"/>
            <a:ext cx="12192000" cy="6858000"/>
          </a:xfrm>
          <a:solidFill>
            <a:schemeClr val="bg1">
              <a:lumMod val="85000"/>
            </a:schemeClr>
          </a:solidFill>
        </p:spPr>
        <p:txBody>
          <a:bodyPr/>
          <a:lstStyle>
            <a:lvl1pPr>
              <a:defRPr sz="1200"/>
            </a:lvl1pPr>
          </a:lstStyle>
          <a:p>
            <a:r>
              <a:rPr lang="fi-FI"/>
              <a:t>Lisää kuva napsauttamalla kuvaketta</a:t>
            </a:r>
            <a:endParaRPr lang="en-US" dirty="0"/>
          </a:p>
        </p:txBody>
      </p:sp>
      <p:sp>
        <p:nvSpPr>
          <p:cNvPr id="11" name="Date Placeholder 3"/>
          <p:cNvSpPr>
            <a:spLocks noGrp="1"/>
          </p:cNvSpPr>
          <p:nvPr>
            <p:ph type="dt" sz="half" idx="10"/>
          </p:nvPr>
        </p:nvSpPr>
        <p:spPr>
          <a:xfrm>
            <a:off x="1918397" y="6453188"/>
            <a:ext cx="1225275" cy="144463"/>
          </a:xfrm>
        </p:spPr>
        <p:txBody>
          <a:bodyPr/>
          <a:lstStyle>
            <a:lvl1pPr>
              <a:defRPr>
                <a:solidFill>
                  <a:schemeClr val="bg1"/>
                </a:solidFill>
              </a:defRPr>
            </a:lvl1pPr>
          </a:lstStyle>
          <a:p>
            <a:r>
              <a:rPr lang="fi-FI"/>
              <a:t>JULY 2026</a:t>
            </a:r>
            <a:endParaRPr lang="en-US"/>
          </a:p>
        </p:txBody>
      </p:sp>
      <p:sp>
        <p:nvSpPr>
          <p:cNvPr id="12" name="Footer Placeholder 4"/>
          <p:cNvSpPr>
            <a:spLocks noGrp="1"/>
          </p:cNvSpPr>
          <p:nvPr>
            <p:ph type="ftr" sz="quarter" idx="11"/>
          </p:nvPr>
        </p:nvSpPr>
        <p:spPr>
          <a:xfrm>
            <a:off x="3143671" y="6453188"/>
            <a:ext cx="8208541" cy="144463"/>
          </a:xfrm>
        </p:spPr>
        <p:txBody>
          <a:bodyPr/>
          <a:lstStyle>
            <a:lvl1pPr>
              <a:defRPr>
                <a:solidFill>
                  <a:schemeClr val="bg1"/>
                </a:solidFill>
              </a:defRPr>
            </a:lvl1pPr>
          </a:lstStyle>
          <a:p>
            <a:r>
              <a:rPr lang="en-US"/>
              <a:t>INVESTOR PRESENTATION</a:t>
            </a:r>
            <a:endParaRPr lang="en-US" dirty="0"/>
          </a:p>
        </p:txBody>
      </p:sp>
      <p:sp>
        <p:nvSpPr>
          <p:cNvPr id="13" name="Slide Number Placeholder 5"/>
          <p:cNvSpPr>
            <a:spLocks noGrp="1"/>
          </p:cNvSpPr>
          <p:nvPr>
            <p:ph type="sldNum" sz="quarter" idx="12"/>
          </p:nvPr>
        </p:nvSpPr>
        <p:spPr>
          <a:xfrm>
            <a:off x="11352212" y="6453188"/>
            <a:ext cx="504825" cy="144463"/>
          </a:xfrm>
        </p:spPr>
        <p:txBody>
          <a:bodyPr/>
          <a:lstStyle>
            <a:lvl1pPr>
              <a:defRPr>
                <a:solidFill>
                  <a:schemeClr val="bg1"/>
                </a:solidFill>
              </a:defRPr>
            </a:lvl1pPr>
          </a:lstStyle>
          <a:p>
            <a:fld id="{9B8CDF1A-3CDE-4195-AF23-CDCF2878DEB5}" type="slidenum">
              <a:rPr lang="en-US" smtClean="0"/>
              <a:pPr/>
              <a:t>‹#›</a:t>
            </a:fld>
            <a:endParaRPr lang="en-US"/>
          </a:p>
        </p:txBody>
      </p:sp>
      <p:sp>
        <p:nvSpPr>
          <p:cNvPr id="20" name="Text Placeholder 11"/>
          <p:cNvSpPr>
            <a:spLocks noGrp="1"/>
          </p:cNvSpPr>
          <p:nvPr>
            <p:ph type="body" sz="quarter" idx="23"/>
          </p:nvPr>
        </p:nvSpPr>
        <p:spPr>
          <a:xfrm>
            <a:off x="8616280" y="3429000"/>
            <a:ext cx="2733414" cy="2663824"/>
          </a:xfrm>
          <a:ln w="6350">
            <a:solidFill>
              <a:schemeClr val="bg1"/>
            </a:solidFill>
          </a:ln>
        </p:spPr>
        <p:txBody>
          <a:bodyPr lIns="360000" tIns="360000" rIns="360000" bIns="360000" anchor="ctr" anchorCtr="0"/>
          <a:lstStyle>
            <a:lvl1pPr marL="0" indent="0" algn="ctr">
              <a:buFontTx/>
              <a:buNone/>
              <a:defRPr sz="1200" b="1" cap="all" spc="100" baseline="0">
                <a:solidFill>
                  <a:schemeClr val="bg1"/>
                </a:solidFill>
              </a:defRPr>
            </a:lvl1pPr>
            <a:lvl2pPr marL="0" indent="0" algn="ctr">
              <a:buFontTx/>
              <a:buNone/>
              <a:defRPr sz="4000" b="1" spc="-200" baseline="0">
                <a:solidFill>
                  <a:schemeClr val="bg1"/>
                </a:solidFill>
              </a:defRPr>
            </a:lvl2pPr>
            <a:lvl3pPr marL="0" indent="0" algn="ctr">
              <a:buFontTx/>
              <a:buNone/>
              <a:defRPr sz="1400">
                <a:solidFill>
                  <a:schemeClr val="bg1"/>
                </a:solidFill>
              </a:defRPr>
            </a:lvl3pPr>
            <a:lvl4pPr marL="0" indent="0" algn="ctr">
              <a:buFontTx/>
              <a:buNone/>
              <a:defRPr sz="1400" b="1">
                <a:solidFill>
                  <a:schemeClr val="bg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4" name="Text Placeholder 11"/>
          <p:cNvSpPr>
            <a:spLocks noGrp="1"/>
          </p:cNvSpPr>
          <p:nvPr>
            <p:ph type="body" sz="quarter" idx="24"/>
          </p:nvPr>
        </p:nvSpPr>
        <p:spPr>
          <a:xfrm>
            <a:off x="8616280" y="765175"/>
            <a:ext cx="2733414" cy="2663824"/>
          </a:xfrm>
          <a:ln w="6350">
            <a:solidFill>
              <a:schemeClr val="bg1"/>
            </a:solidFill>
          </a:ln>
        </p:spPr>
        <p:txBody>
          <a:bodyPr lIns="360000" tIns="360000" rIns="360000" bIns="360000" anchor="ctr" anchorCtr="0"/>
          <a:lstStyle>
            <a:lvl1pPr marL="0" indent="0" algn="ctr">
              <a:buFontTx/>
              <a:buNone/>
              <a:defRPr sz="1200" b="1" cap="all" spc="100" baseline="0">
                <a:solidFill>
                  <a:schemeClr val="bg1"/>
                </a:solidFill>
              </a:defRPr>
            </a:lvl1pPr>
            <a:lvl2pPr marL="0" indent="0" algn="ctr">
              <a:buFontTx/>
              <a:buNone/>
              <a:defRPr sz="4000" b="1" spc="-200" baseline="0">
                <a:solidFill>
                  <a:schemeClr val="bg1"/>
                </a:solidFill>
              </a:defRPr>
            </a:lvl2pPr>
            <a:lvl3pPr marL="0" indent="0" algn="ctr">
              <a:buFontTx/>
              <a:buNone/>
              <a:defRPr sz="1400">
                <a:solidFill>
                  <a:schemeClr val="bg1"/>
                </a:solidFill>
              </a:defRPr>
            </a:lvl3pPr>
            <a:lvl4pPr marL="0" indent="0" algn="ctr">
              <a:buFontTx/>
              <a:buNone/>
              <a:defRPr sz="1400" b="1">
                <a:solidFill>
                  <a:schemeClr val="bg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8" name="Text Placeholder 11"/>
          <p:cNvSpPr>
            <a:spLocks noGrp="1"/>
          </p:cNvSpPr>
          <p:nvPr>
            <p:ph type="body" sz="quarter" idx="25"/>
          </p:nvPr>
        </p:nvSpPr>
        <p:spPr>
          <a:xfrm>
            <a:off x="5880100" y="3429000"/>
            <a:ext cx="2736180" cy="2663824"/>
          </a:xfrm>
          <a:ln w="6350">
            <a:solidFill>
              <a:schemeClr val="bg1"/>
            </a:solidFill>
          </a:ln>
        </p:spPr>
        <p:txBody>
          <a:bodyPr lIns="360000" tIns="360000" rIns="360000" bIns="360000" anchor="ctr" anchorCtr="0"/>
          <a:lstStyle>
            <a:lvl1pPr marL="0" indent="0" algn="ctr">
              <a:buFontTx/>
              <a:buNone/>
              <a:defRPr sz="1200" b="1" cap="all" spc="100" baseline="0">
                <a:solidFill>
                  <a:schemeClr val="bg1"/>
                </a:solidFill>
              </a:defRPr>
            </a:lvl1pPr>
            <a:lvl2pPr marL="0" indent="0" algn="ctr">
              <a:buFontTx/>
              <a:buNone/>
              <a:defRPr sz="4000" b="1" spc="-200" baseline="0">
                <a:solidFill>
                  <a:schemeClr val="bg1"/>
                </a:solidFill>
              </a:defRPr>
            </a:lvl2pPr>
            <a:lvl3pPr marL="0" indent="0" algn="ctr">
              <a:buFontTx/>
              <a:buNone/>
              <a:defRPr sz="1400">
                <a:solidFill>
                  <a:schemeClr val="bg1"/>
                </a:solidFill>
              </a:defRPr>
            </a:lvl3pPr>
            <a:lvl4pPr marL="0" indent="0" algn="ctr">
              <a:buFontTx/>
              <a:buNone/>
              <a:defRPr sz="1400" b="1">
                <a:solidFill>
                  <a:schemeClr val="bg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21" name="Text Placeholder 11"/>
          <p:cNvSpPr>
            <a:spLocks noGrp="1"/>
          </p:cNvSpPr>
          <p:nvPr>
            <p:ph type="body" sz="quarter" idx="26"/>
          </p:nvPr>
        </p:nvSpPr>
        <p:spPr>
          <a:xfrm>
            <a:off x="5880100" y="765175"/>
            <a:ext cx="2736180" cy="2663824"/>
          </a:xfrm>
          <a:ln w="6350">
            <a:solidFill>
              <a:schemeClr val="bg1"/>
            </a:solidFill>
          </a:ln>
        </p:spPr>
        <p:txBody>
          <a:bodyPr lIns="360000" tIns="360000" rIns="360000" bIns="360000" anchor="ctr" anchorCtr="0"/>
          <a:lstStyle>
            <a:lvl1pPr marL="0" indent="0" algn="ctr">
              <a:buFontTx/>
              <a:buNone/>
              <a:defRPr sz="1200" b="1" cap="all" spc="100" baseline="0">
                <a:solidFill>
                  <a:schemeClr val="bg1"/>
                </a:solidFill>
              </a:defRPr>
            </a:lvl1pPr>
            <a:lvl2pPr marL="0" indent="0" algn="ctr">
              <a:buFontTx/>
              <a:buNone/>
              <a:defRPr sz="4000" b="1" spc="-200" baseline="0">
                <a:solidFill>
                  <a:schemeClr val="bg1"/>
                </a:solidFill>
              </a:defRPr>
            </a:lvl2pPr>
            <a:lvl3pPr marL="0" indent="0" algn="ctr">
              <a:buFontTx/>
              <a:buNone/>
              <a:defRPr sz="1400">
                <a:solidFill>
                  <a:schemeClr val="bg1"/>
                </a:solidFill>
              </a:defRPr>
            </a:lvl3pPr>
            <a:lvl4pPr marL="0" indent="0" algn="ctr">
              <a:buFontTx/>
              <a:buNone/>
              <a:defRPr sz="1400" b="1">
                <a:solidFill>
                  <a:schemeClr val="bg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22" name="Text Placeholder 11"/>
          <p:cNvSpPr>
            <a:spLocks noGrp="1"/>
          </p:cNvSpPr>
          <p:nvPr>
            <p:ph type="body" sz="quarter" idx="27"/>
          </p:nvPr>
        </p:nvSpPr>
        <p:spPr>
          <a:xfrm>
            <a:off x="841602" y="765175"/>
            <a:ext cx="5038498" cy="5327650"/>
          </a:xfrm>
          <a:ln w="6350">
            <a:solidFill>
              <a:schemeClr val="bg1"/>
            </a:solidFill>
          </a:ln>
        </p:spPr>
        <p:txBody>
          <a:bodyPr lIns="360000" tIns="360000" rIns="360000" bIns="360000" anchor="ctr" anchorCtr="0"/>
          <a:lstStyle>
            <a:lvl1pPr marL="0" indent="0" algn="ctr">
              <a:buFontTx/>
              <a:buNone/>
              <a:defRPr sz="1400" b="1" cap="all" spc="100" baseline="0">
                <a:solidFill>
                  <a:schemeClr val="bg1"/>
                </a:solidFill>
              </a:defRPr>
            </a:lvl1pPr>
            <a:lvl2pPr marL="0" indent="0" algn="ctr">
              <a:buFontTx/>
              <a:buNone/>
              <a:defRPr sz="6000" b="1" spc="-200" baseline="0">
                <a:solidFill>
                  <a:schemeClr val="bg1"/>
                </a:solidFill>
              </a:defRPr>
            </a:lvl2pPr>
            <a:lvl3pPr marL="0" indent="0" algn="ctr">
              <a:buFontTx/>
              <a:buNone/>
              <a:defRPr sz="1400">
                <a:solidFill>
                  <a:schemeClr val="bg1"/>
                </a:solidFill>
              </a:defRPr>
            </a:lvl3pPr>
            <a:lvl4pPr marL="0" indent="0" algn="ctr">
              <a:buFontTx/>
              <a:buNone/>
              <a:defRPr sz="1400" b="1">
                <a:solidFill>
                  <a:schemeClr val="bg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6" name="Picture Placeholder 14" descr="dont touch/move" title="Kemira Logo"/>
          <p:cNvSpPr>
            <a:spLocks noGrp="1" noChangeAspect="1"/>
          </p:cNvSpPr>
          <p:nvPr>
            <p:ph type="pic" sz="quarter" idx="18" hasCustomPrompt="1"/>
          </p:nvPr>
        </p:nvSpPr>
        <p:spPr>
          <a:xfrm>
            <a:off x="839788" y="6463071"/>
            <a:ext cx="720000" cy="134579"/>
          </a:xfrm>
          <a:blipFill>
            <a:blip r:embed="rId2" cstate="print">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23034665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p:cSld name="Story PIC 4th">
    <p:spTree>
      <p:nvGrpSpPr>
        <p:cNvPr id="1" name=""/>
        <p:cNvGrpSpPr/>
        <p:nvPr/>
      </p:nvGrpSpPr>
      <p:grpSpPr>
        <a:xfrm>
          <a:off x="0" y="0"/>
          <a:ext cx="0" cy="0"/>
          <a:chOff x="0" y="0"/>
          <a:chExt cx="0" cy="0"/>
        </a:xfrm>
      </p:grpSpPr>
      <p:sp>
        <p:nvSpPr>
          <p:cNvPr id="15" name="Picture Placeholder 4"/>
          <p:cNvSpPr>
            <a:spLocks noGrp="1"/>
          </p:cNvSpPr>
          <p:nvPr>
            <p:ph type="pic" sz="quarter" idx="19"/>
          </p:nvPr>
        </p:nvSpPr>
        <p:spPr>
          <a:xfrm>
            <a:off x="1" y="0"/>
            <a:ext cx="12192000" cy="6858000"/>
          </a:xfrm>
          <a:solidFill>
            <a:schemeClr val="bg1">
              <a:lumMod val="85000"/>
            </a:schemeClr>
          </a:solidFill>
        </p:spPr>
        <p:txBody>
          <a:bodyPr/>
          <a:lstStyle>
            <a:lvl1pPr>
              <a:defRPr sz="1200"/>
            </a:lvl1pPr>
          </a:lstStyle>
          <a:p>
            <a:r>
              <a:rPr lang="fi-FI"/>
              <a:t>Lisää kuva napsauttamalla kuvaketta</a:t>
            </a:r>
            <a:endParaRPr lang="en-US" dirty="0"/>
          </a:p>
        </p:txBody>
      </p:sp>
      <p:sp>
        <p:nvSpPr>
          <p:cNvPr id="10" name="Content Placeholder 2">
            <a:extLst>
              <a:ext uri="{FF2B5EF4-FFF2-40B4-BE49-F238E27FC236}">
                <a16:creationId xmlns:a16="http://schemas.microsoft.com/office/drawing/2014/main" id="{D1A47CF5-6D26-4524-A200-FD4AABFA6FB0}"/>
              </a:ext>
            </a:extLst>
          </p:cNvPr>
          <p:cNvSpPr>
            <a:spLocks noGrp="1"/>
          </p:cNvSpPr>
          <p:nvPr>
            <p:ph idx="1"/>
          </p:nvPr>
        </p:nvSpPr>
        <p:spPr>
          <a:xfrm>
            <a:off x="838200" y="765176"/>
            <a:ext cx="10515600" cy="5327650"/>
          </a:xfrm>
        </p:spPr>
        <p:txBody>
          <a:bodyPr anchor="ctr" anchorCtr="0"/>
          <a:lstStyle>
            <a:lvl1pPr algn="ctr">
              <a:defRPr b="1">
                <a:solidFill>
                  <a:schemeClr val="tx1"/>
                </a:solidFill>
              </a:defRPr>
            </a:lvl1pPr>
            <a:lvl2pPr marL="0" indent="0" algn="ctr">
              <a:buFontTx/>
              <a:buNone/>
              <a:defRPr>
                <a:solidFill>
                  <a:schemeClr val="tx1"/>
                </a:solidFill>
              </a:defRPr>
            </a:lvl2pPr>
            <a:lvl3pPr marL="0" indent="0" algn="ctr">
              <a:buFontTx/>
              <a:buNone/>
              <a:tabLst/>
              <a:defRPr/>
            </a:lvl3pPr>
            <a:lvl4pPr marL="0" indent="0" algn="ctr">
              <a:buFontTx/>
              <a:buNone/>
              <a:defRPr/>
            </a:lvl4pPr>
            <a:lvl5pPr marL="0" indent="0" algn="ctr">
              <a:buFontTx/>
              <a:buNone/>
              <a:defRPr/>
            </a:lvl5pPr>
          </a:lstStyle>
          <a:p>
            <a:pPr lvl="0"/>
            <a:r>
              <a:rPr lang="fi-FI"/>
              <a:t>Muokkaa tekstin perustyylejä napsauttamalla</a:t>
            </a:r>
          </a:p>
          <a:p>
            <a:pPr lvl="1"/>
            <a:r>
              <a:rPr lang="fi-FI"/>
              <a:t>toinen taso</a:t>
            </a:r>
          </a:p>
        </p:txBody>
      </p:sp>
      <p:sp>
        <p:nvSpPr>
          <p:cNvPr id="16" name="Text Placeholder 2">
            <a:extLst>
              <a:ext uri="{FF2B5EF4-FFF2-40B4-BE49-F238E27FC236}">
                <a16:creationId xmlns:a16="http://schemas.microsoft.com/office/drawing/2014/main" id="{6FB8DDAC-16CE-460D-A897-AA5F4198BCBE}"/>
              </a:ext>
            </a:extLst>
          </p:cNvPr>
          <p:cNvSpPr>
            <a:spLocks noGrp="1"/>
          </p:cNvSpPr>
          <p:nvPr>
            <p:ph type="body" idx="15"/>
          </p:nvPr>
        </p:nvSpPr>
        <p:spPr>
          <a:xfrm>
            <a:off x="839789" y="404814"/>
            <a:ext cx="10512424" cy="360362"/>
          </a:xfrm>
        </p:spPr>
        <p:txBody>
          <a:bodyPr anchor="t" anchorCtr="0"/>
          <a:lstStyle>
            <a:lvl1pPr marL="0" indent="0" algn="ctr">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7" name="Picture Placeholder 14" descr="dont touch/move" title="Kemira Logo">
            <a:extLst>
              <a:ext uri="{FF2B5EF4-FFF2-40B4-BE49-F238E27FC236}">
                <a16:creationId xmlns:a16="http://schemas.microsoft.com/office/drawing/2014/main" id="{B80A52BC-900B-49C3-9CED-B2CD800A042A}"/>
              </a:ext>
            </a:extLst>
          </p:cNvPr>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
        <p:nvSpPr>
          <p:cNvPr id="2" name="Date Placeholder 1">
            <a:extLst>
              <a:ext uri="{FF2B5EF4-FFF2-40B4-BE49-F238E27FC236}">
                <a16:creationId xmlns:a16="http://schemas.microsoft.com/office/drawing/2014/main" id="{A29B973C-24A5-475F-ACC1-007D0C964380}"/>
              </a:ext>
            </a:extLst>
          </p:cNvPr>
          <p:cNvSpPr>
            <a:spLocks noGrp="1"/>
          </p:cNvSpPr>
          <p:nvPr>
            <p:ph type="dt" sz="half" idx="20"/>
          </p:nvPr>
        </p:nvSpPr>
        <p:spPr/>
        <p:txBody>
          <a:bodyPr/>
          <a:lstStyle/>
          <a:p>
            <a:r>
              <a:rPr lang="fi-FI"/>
              <a:t>JULY 2026</a:t>
            </a:r>
            <a:endParaRPr lang="en-US"/>
          </a:p>
        </p:txBody>
      </p:sp>
      <p:sp>
        <p:nvSpPr>
          <p:cNvPr id="4" name="Footer Placeholder 3">
            <a:extLst>
              <a:ext uri="{FF2B5EF4-FFF2-40B4-BE49-F238E27FC236}">
                <a16:creationId xmlns:a16="http://schemas.microsoft.com/office/drawing/2014/main" id="{D2E446DB-80E0-4AA2-98B6-F7616E97BF25}"/>
              </a:ext>
            </a:extLst>
          </p:cNvPr>
          <p:cNvSpPr>
            <a:spLocks noGrp="1"/>
          </p:cNvSpPr>
          <p:nvPr>
            <p:ph type="ftr" sz="quarter" idx="21"/>
          </p:nvPr>
        </p:nvSpPr>
        <p:spPr/>
        <p:txBody>
          <a:bodyPr/>
          <a:lstStyle/>
          <a:p>
            <a:r>
              <a:rPr lang="en-US"/>
              <a:t>INVESTOR PRESENTATION</a:t>
            </a:r>
          </a:p>
        </p:txBody>
      </p:sp>
      <p:sp>
        <p:nvSpPr>
          <p:cNvPr id="5" name="Slide Number Placeholder 4">
            <a:extLst>
              <a:ext uri="{FF2B5EF4-FFF2-40B4-BE49-F238E27FC236}">
                <a16:creationId xmlns:a16="http://schemas.microsoft.com/office/drawing/2014/main" id="{6F6437CD-69A0-483D-AF6F-2A035D94D3A1}"/>
              </a:ext>
            </a:extLst>
          </p:cNvPr>
          <p:cNvSpPr>
            <a:spLocks noGrp="1"/>
          </p:cNvSpPr>
          <p:nvPr>
            <p:ph type="sldNum" sz="quarter" idx="22"/>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411565865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p:cSld name="Story PIC 4th nega">
    <p:spTree>
      <p:nvGrpSpPr>
        <p:cNvPr id="1" name=""/>
        <p:cNvGrpSpPr/>
        <p:nvPr/>
      </p:nvGrpSpPr>
      <p:grpSpPr>
        <a:xfrm>
          <a:off x="0" y="0"/>
          <a:ext cx="0" cy="0"/>
          <a:chOff x="0" y="0"/>
          <a:chExt cx="0" cy="0"/>
        </a:xfrm>
      </p:grpSpPr>
      <p:sp>
        <p:nvSpPr>
          <p:cNvPr id="15" name="Picture Placeholder 4"/>
          <p:cNvSpPr>
            <a:spLocks noGrp="1"/>
          </p:cNvSpPr>
          <p:nvPr>
            <p:ph type="pic" sz="quarter" idx="19"/>
          </p:nvPr>
        </p:nvSpPr>
        <p:spPr>
          <a:xfrm>
            <a:off x="1" y="0"/>
            <a:ext cx="12192000" cy="6858000"/>
          </a:xfrm>
          <a:solidFill>
            <a:schemeClr val="bg1">
              <a:lumMod val="85000"/>
            </a:schemeClr>
          </a:solidFill>
        </p:spPr>
        <p:txBody>
          <a:bodyPr/>
          <a:lstStyle>
            <a:lvl1pPr>
              <a:defRPr sz="1200"/>
            </a:lvl1pPr>
          </a:lstStyle>
          <a:p>
            <a:r>
              <a:rPr lang="fi-FI"/>
              <a:t>Lisää kuva napsauttamalla kuvaketta</a:t>
            </a:r>
            <a:endParaRPr lang="en-US" dirty="0"/>
          </a:p>
        </p:txBody>
      </p:sp>
      <p:sp>
        <p:nvSpPr>
          <p:cNvPr id="3" name="Content Placeholder 2"/>
          <p:cNvSpPr>
            <a:spLocks noGrp="1"/>
          </p:cNvSpPr>
          <p:nvPr>
            <p:ph idx="1"/>
          </p:nvPr>
        </p:nvSpPr>
        <p:spPr>
          <a:xfrm>
            <a:off x="838200" y="765175"/>
            <a:ext cx="10515600" cy="5327650"/>
          </a:xfrm>
        </p:spPr>
        <p:txBody>
          <a:bodyPr anchor="ctr" anchorCtr="0"/>
          <a:lstStyle>
            <a:lvl1pPr algn="ctr">
              <a:defRPr b="1">
                <a:solidFill>
                  <a:schemeClr val="bg1"/>
                </a:solidFill>
              </a:defRPr>
            </a:lvl1pPr>
            <a:lvl2pPr marL="0" indent="0" algn="ctr">
              <a:buFontTx/>
              <a:buNone/>
              <a:defRPr>
                <a:solidFill>
                  <a:schemeClr val="bg1"/>
                </a:solidFill>
              </a:defRPr>
            </a:lvl2pPr>
            <a:lvl3pPr marL="0" indent="0" algn="ctr">
              <a:buFontTx/>
              <a:buNone/>
              <a:tabLst/>
              <a:defRPr/>
            </a:lvl3pPr>
            <a:lvl4pPr marL="0" indent="0" algn="ctr">
              <a:buFontTx/>
              <a:buNone/>
              <a:defRPr/>
            </a:lvl4pPr>
            <a:lvl5pPr marL="0" indent="0" algn="ctr">
              <a:buFontTx/>
              <a:buNone/>
              <a:defRPr/>
            </a:lvl5pPr>
          </a:lstStyle>
          <a:p>
            <a:pPr lvl="0"/>
            <a:r>
              <a:rPr lang="fi-FI"/>
              <a:t>Muokkaa tekstin perustyylejä napsauttamalla</a:t>
            </a:r>
          </a:p>
          <a:p>
            <a:pPr lvl="1"/>
            <a:r>
              <a:rPr lang="fi-FI"/>
              <a:t>toinen taso</a:t>
            </a:r>
          </a:p>
        </p:txBody>
      </p:sp>
      <p:sp>
        <p:nvSpPr>
          <p:cNvPr id="11" name="Date Placeholder 3"/>
          <p:cNvSpPr>
            <a:spLocks noGrp="1"/>
          </p:cNvSpPr>
          <p:nvPr>
            <p:ph type="dt" sz="half" idx="10"/>
          </p:nvPr>
        </p:nvSpPr>
        <p:spPr>
          <a:xfrm>
            <a:off x="1918397" y="6453188"/>
            <a:ext cx="1225275" cy="144463"/>
          </a:xfrm>
        </p:spPr>
        <p:txBody>
          <a:bodyPr/>
          <a:lstStyle>
            <a:lvl1pPr>
              <a:defRPr>
                <a:solidFill>
                  <a:schemeClr val="bg1"/>
                </a:solidFill>
              </a:defRPr>
            </a:lvl1pPr>
          </a:lstStyle>
          <a:p>
            <a:r>
              <a:rPr lang="fi-FI"/>
              <a:t>JULY 2026</a:t>
            </a:r>
            <a:endParaRPr lang="en-US"/>
          </a:p>
        </p:txBody>
      </p:sp>
      <p:sp>
        <p:nvSpPr>
          <p:cNvPr id="12" name="Footer Placeholder 4"/>
          <p:cNvSpPr>
            <a:spLocks noGrp="1"/>
          </p:cNvSpPr>
          <p:nvPr>
            <p:ph type="ftr" sz="quarter" idx="11"/>
          </p:nvPr>
        </p:nvSpPr>
        <p:spPr>
          <a:xfrm>
            <a:off x="3143671" y="6453188"/>
            <a:ext cx="8208541" cy="144463"/>
          </a:xfrm>
        </p:spPr>
        <p:txBody>
          <a:bodyPr/>
          <a:lstStyle>
            <a:lvl1pPr>
              <a:defRPr>
                <a:solidFill>
                  <a:schemeClr val="bg1"/>
                </a:solidFill>
              </a:defRPr>
            </a:lvl1pPr>
          </a:lstStyle>
          <a:p>
            <a:r>
              <a:rPr lang="en-US"/>
              <a:t>INVESTOR PRESENTATION</a:t>
            </a:r>
          </a:p>
        </p:txBody>
      </p:sp>
      <p:sp>
        <p:nvSpPr>
          <p:cNvPr id="13" name="Slide Number Placeholder 5"/>
          <p:cNvSpPr>
            <a:spLocks noGrp="1"/>
          </p:cNvSpPr>
          <p:nvPr>
            <p:ph type="sldNum" sz="quarter" idx="12"/>
          </p:nvPr>
        </p:nvSpPr>
        <p:spPr>
          <a:xfrm>
            <a:off x="11352212" y="6453188"/>
            <a:ext cx="504825" cy="144463"/>
          </a:xfrm>
        </p:spPr>
        <p:txBody>
          <a:bodyPr/>
          <a:lstStyle>
            <a:lvl1pPr>
              <a:defRPr>
                <a:solidFill>
                  <a:schemeClr val="bg1"/>
                </a:solidFill>
              </a:defRPr>
            </a:lvl1pPr>
          </a:lstStyle>
          <a:p>
            <a:fld id="{9B8CDF1A-3CDE-4195-AF23-CDCF2878DEB5}" type="slidenum">
              <a:rPr lang="en-US" smtClean="0"/>
              <a:pPr/>
              <a:t>‹#›</a:t>
            </a:fld>
            <a:endParaRPr lang="en-US"/>
          </a:p>
        </p:txBody>
      </p:sp>
      <p:sp>
        <p:nvSpPr>
          <p:cNvPr id="14" name="Picture Placeholder 14" descr="dont touch/move" title="Kemira Logo"/>
          <p:cNvSpPr>
            <a:spLocks noGrp="1" noChangeAspect="1"/>
          </p:cNvSpPr>
          <p:nvPr>
            <p:ph type="pic" sz="quarter" idx="18" hasCustomPrompt="1"/>
          </p:nvPr>
        </p:nvSpPr>
        <p:spPr>
          <a:xfrm>
            <a:off x="839788" y="6463071"/>
            <a:ext cx="720000" cy="134579"/>
          </a:xfrm>
          <a:blipFill>
            <a:blip r:embed="rId2" cstate="print">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9" name="Text Placeholder 2"/>
          <p:cNvSpPr>
            <a:spLocks noGrp="1"/>
          </p:cNvSpPr>
          <p:nvPr>
            <p:ph type="body" idx="15"/>
          </p:nvPr>
        </p:nvSpPr>
        <p:spPr>
          <a:xfrm>
            <a:off x="839789" y="404814"/>
            <a:ext cx="10512424" cy="360362"/>
          </a:xfrm>
        </p:spPr>
        <p:txBody>
          <a:bodyPr anchor="t" anchorCtr="0"/>
          <a:lstStyle>
            <a:lvl1pPr marL="0" indent="0" algn="ctr">
              <a:spcBef>
                <a:spcPts val="0"/>
              </a:spcBef>
              <a:buNone/>
              <a:defRPr sz="1400" b="1" cap="all" spc="100" baseline="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6949318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Just Boxes">
    <p:spTree>
      <p:nvGrpSpPr>
        <p:cNvPr id="1" name=""/>
        <p:cNvGrpSpPr/>
        <p:nvPr/>
      </p:nvGrpSpPr>
      <p:grpSpPr>
        <a:xfrm>
          <a:off x="0" y="0"/>
          <a:ext cx="0" cy="0"/>
          <a:chOff x="0" y="0"/>
          <a:chExt cx="0" cy="0"/>
        </a:xfrm>
      </p:grpSpPr>
      <p:sp>
        <p:nvSpPr>
          <p:cNvPr id="15" name="Picture Placeholder 4"/>
          <p:cNvSpPr>
            <a:spLocks noGrp="1"/>
          </p:cNvSpPr>
          <p:nvPr>
            <p:ph type="pic" sz="quarter" idx="19"/>
          </p:nvPr>
        </p:nvSpPr>
        <p:spPr>
          <a:xfrm>
            <a:off x="1" y="0"/>
            <a:ext cx="12192000" cy="6858000"/>
          </a:xfrm>
          <a:solidFill>
            <a:schemeClr val="bg1">
              <a:lumMod val="85000"/>
            </a:schemeClr>
          </a:solidFill>
        </p:spPr>
        <p:txBody>
          <a:bodyPr/>
          <a:lstStyle>
            <a:lvl1pPr>
              <a:defRPr sz="1200"/>
            </a:lvl1pPr>
          </a:lstStyle>
          <a:p>
            <a:r>
              <a:rPr lang="fi-FI"/>
              <a:t>Lisää kuva napsauttamalla kuvaketta</a:t>
            </a:r>
            <a:endParaRPr lang="en-US"/>
          </a:p>
        </p:txBody>
      </p:sp>
      <p:sp>
        <p:nvSpPr>
          <p:cNvPr id="11" name="Date Placeholder 3"/>
          <p:cNvSpPr>
            <a:spLocks noGrp="1"/>
          </p:cNvSpPr>
          <p:nvPr>
            <p:ph type="dt" sz="half" idx="10"/>
          </p:nvPr>
        </p:nvSpPr>
        <p:spPr>
          <a:xfrm>
            <a:off x="1918397" y="6453188"/>
            <a:ext cx="1225275" cy="144463"/>
          </a:xfrm>
        </p:spPr>
        <p:txBody>
          <a:bodyPr/>
          <a:lstStyle>
            <a:lvl1pPr>
              <a:defRPr>
                <a:solidFill>
                  <a:schemeClr val="tx1"/>
                </a:solidFill>
              </a:defRPr>
            </a:lvl1pPr>
          </a:lstStyle>
          <a:p>
            <a:r>
              <a:rPr lang="fi-FI"/>
              <a:t>JULY 2026</a:t>
            </a:r>
            <a:endParaRPr lang="en-US"/>
          </a:p>
        </p:txBody>
      </p:sp>
      <p:sp>
        <p:nvSpPr>
          <p:cNvPr id="12" name="Footer Placeholder 4"/>
          <p:cNvSpPr>
            <a:spLocks noGrp="1"/>
          </p:cNvSpPr>
          <p:nvPr>
            <p:ph type="ftr" sz="quarter" idx="11"/>
          </p:nvPr>
        </p:nvSpPr>
        <p:spPr>
          <a:xfrm>
            <a:off x="3143671" y="6453188"/>
            <a:ext cx="8208541" cy="144463"/>
          </a:xfrm>
        </p:spPr>
        <p:txBody>
          <a:bodyPr/>
          <a:lstStyle>
            <a:lvl1pPr>
              <a:defRPr>
                <a:solidFill>
                  <a:schemeClr val="tx1"/>
                </a:solidFill>
              </a:defRPr>
            </a:lvl1pPr>
          </a:lstStyle>
          <a:p>
            <a:r>
              <a:rPr lang="en-US"/>
              <a:t>INVESTOR PRESENTATION</a:t>
            </a:r>
          </a:p>
        </p:txBody>
      </p:sp>
      <p:sp>
        <p:nvSpPr>
          <p:cNvPr id="13" name="Slide Number Placeholder 5"/>
          <p:cNvSpPr>
            <a:spLocks noGrp="1"/>
          </p:cNvSpPr>
          <p:nvPr>
            <p:ph type="sldNum" sz="quarter" idx="12"/>
          </p:nvPr>
        </p:nvSpPr>
        <p:spPr>
          <a:xfrm>
            <a:off x="11352212" y="6453188"/>
            <a:ext cx="504825" cy="144463"/>
          </a:xfrm>
        </p:spPr>
        <p:txBody>
          <a:bodyPr/>
          <a:lstStyle>
            <a:lvl1pPr>
              <a:defRPr>
                <a:solidFill>
                  <a:schemeClr val="tx1"/>
                </a:solidFill>
              </a:defRPr>
            </a:lvl1pPr>
          </a:lstStyle>
          <a:p>
            <a:fld id="{9B8CDF1A-3CDE-4195-AF23-CDCF2878DEB5}" type="slidenum">
              <a:rPr lang="en-US" smtClean="0"/>
              <a:pPr/>
              <a:t>‹#›</a:t>
            </a:fld>
            <a:endParaRPr lang="en-US"/>
          </a:p>
        </p:txBody>
      </p:sp>
      <p:sp>
        <p:nvSpPr>
          <p:cNvPr id="9" name="Text Placeholder 2"/>
          <p:cNvSpPr>
            <a:spLocks noGrp="1"/>
          </p:cNvSpPr>
          <p:nvPr>
            <p:ph type="body" idx="15"/>
          </p:nvPr>
        </p:nvSpPr>
        <p:spPr>
          <a:xfrm>
            <a:off x="839789" y="404814"/>
            <a:ext cx="10512424" cy="360362"/>
          </a:xfrm>
        </p:spPr>
        <p:txBody>
          <a:bodyPr anchor="t" anchorCtr="0"/>
          <a:lstStyle>
            <a:lvl1pPr marL="0" indent="0" algn="ctr">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6" name="Text Placeholder 11"/>
          <p:cNvSpPr>
            <a:spLocks noGrp="1"/>
          </p:cNvSpPr>
          <p:nvPr>
            <p:ph type="body" sz="quarter" idx="21"/>
          </p:nvPr>
        </p:nvSpPr>
        <p:spPr>
          <a:xfrm>
            <a:off x="4442947" y="1844824"/>
            <a:ext cx="3306106" cy="3168352"/>
          </a:xfrm>
          <a:ln w="6350">
            <a:solidFill>
              <a:schemeClr val="tx1"/>
            </a:solidFill>
          </a:ln>
        </p:spPr>
        <p:txBody>
          <a:bodyPr lIns="360000" tIns="360000" rIns="360000" bIns="360000" anchor="ctr" anchorCtr="0"/>
          <a:lstStyle>
            <a:lvl1pPr marL="0" indent="0" algn="ctr">
              <a:buFontTx/>
              <a:buNone/>
              <a:defRPr sz="14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9" name="Text Placeholder 11"/>
          <p:cNvSpPr>
            <a:spLocks noGrp="1"/>
          </p:cNvSpPr>
          <p:nvPr>
            <p:ph type="body" sz="quarter" idx="22"/>
          </p:nvPr>
        </p:nvSpPr>
        <p:spPr>
          <a:xfrm>
            <a:off x="839788" y="1844824"/>
            <a:ext cx="3306106" cy="3168352"/>
          </a:xfrm>
          <a:ln w="6350">
            <a:solidFill>
              <a:schemeClr val="tx1"/>
            </a:solidFill>
          </a:ln>
        </p:spPr>
        <p:txBody>
          <a:bodyPr lIns="360000" tIns="360000" rIns="360000" bIns="360000" anchor="ctr" anchorCtr="0"/>
          <a:lstStyle>
            <a:lvl1pPr marL="0" indent="0" algn="ctr">
              <a:buFontTx/>
              <a:buNone/>
              <a:defRPr sz="14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20" name="Text Placeholder 11"/>
          <p:cNvSpPr>
            <a:spLocks noGrp="1"/>
          </p:cNvSpPr>
          <p:nvPr>
            <p:ph type="body" sz="quarter" idx="23"/>
          </p:nvPr>
        </p:nvSpPr>
        <p:spPr>
          <a:xfrm>
            <a:off x="8043588" y="1844824"/>
            <a:ext cx="3306106" cy="3168352"/>
          </a:xfrm>
          <a:ln w="6350">
            <a:solidFill>
              <a:schemeClr val="tx1"/>
            </a:solidFill>
          </a:ln>
        </p:spPr>
        <p:txBody>
          <a:bodyPr lIns="360000" tIns="360000" rIns="360000" bIns="360000" anchor="ctr" anchorCtr="0"/>
          <a:lstStyle>
            <a:lvl1pPr marL="0" indent="0" algn="ctr">
              <a:buFontTx/>
              <a:buNone/>
              <a:defRPr sz="1400" b="1" cap="all" spc="100" baseline="0">
                <a:solidFill>
                  <a:schemeClr val="tx1"/>
                </a:solidFill>
              </a:defRPr>
            </a:lvl1pPr>
            <a:lvl2pPr marL="0" indent="0" algn="ctr">
              <a:buFontTx/>
              <a:buNone/>
              <a:defRPr sz="4000" b="1" spc="-2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7"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147459009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p:cSld name="Just Boxes nega">
    <p:spTree>
      <p:nvGrpSpPr>
        <p:cNvPr id="1" name=""/>
        <p:cNvGrpSpPr/>
        <p:nvPr/>
      </p:nvGrpSpPr>
      <p:grpSpPr>
        <a:xfrm>
          <a:off x="0" y="0"/>
          <a:ext cx="0" cy="0"/>
          <a:chOff x="0" y="0"/>
          <a:chExt cx="0" cy="0"/>
        </a:xfrm>
      </p:grpSpPr>
      <p:sp>
        <p:nvSpPr>
          <p:cNvPr id="15" name="Picture Placeholder 4"/>
          <p:cNvSpPr>
            <a:spLocks noGrp="1"/>
          </p:cNvSpPr>
          <p:nvPr>
            <p:ph type="pic" sz="quarter" idx="19"/>
          </p:nvPr>
        </p:nvSpPr>
        <p:spPr>
          <a:xfrm>
            <a:off x="1" y="0"/>
            <a:ext cx="12192000" cy="6858000"/>
          </a:xfrm>
          <a:solidFill>
            <a:schemeClr val="bg1">
              <a:lumMod val="85000"/>
            </a:schemeClr>
          </a:solidFill>
        </p:spPr>
        <p:txBody>
          <a:bodyPr/>
          <a:lstStyle>
            <a:lvl1pPr>
              <a:defRPr sz="1200"/>
            </a:lvl1pPr>
          </a:lstStyle>
          <a:p>
            <a:r>
              <a:rPr lang="fi-FI"/>
              <a:t>Lisää kuva napsauttamalla kuvaketta</a:t>
            </a:r>
            <a:endParaRPr lang="en-US"/>
          </a:p>
        </p:txBody>
      </p:sp>
      <p:sp>
        <p:nvSpPr>
          <p:cNvPr id="11" name="Date Placeholder 3"/>
          <p:cNvSpPr>
            <a:spLocks noGrp="1"/>
          </p:cNvSpPr>
          <p:nvPr>
            <p:ph type="dt" sz="half" idx="10"/>
          </p:nvPr>
        </p:nvSpPr>
        <p:spPr>
          <a:xfrm>
            <a:off x="1918397" y="6453188"/>
            <a:ext cx="1225275" cy="144463"/>
          </a:xfrm>
        </p:spPr>
        <p:txBody>
          <a:bodyPr/>
          <a:lstStyle>
            <a:lvl1pPr>
              <a:defRPr>
                <a:solidFill>
                  <a:schemeClr val="bg1"/>
                </a:solidFill>
              </a:defRPr>
            </a:lvl1pPr>
          </a:lstStyle>
          <a:p>
            <a:r>
              <a:rPr lang="fi-FI"/>
              <a:t>JULY 2026</a:t>
            </a:r>
            <a:endParaRPr lang="en-US"/>
          </a:p>
        </p:txBody>
      </p:sp>
      <p:sp>
        <p:nvSpPr>
          <p:cNvPr id="12" name="Footer Placeholder 4"/>
          <p:cNvSpPr>
            <a:spLocks noGrp="1"/>
          </p:cNvSpPr>
          <p:nvPr>
            <p:ph type="ftr" sz="quarter" idx="11"/>
          </p:nvPr>
        </p:nvSpPr>
        <p:spPr>
          <a:xfrm>
            <a:off x="3143671" y="6453188"/>
            <a:ext cx="8208541" cy="144463"/>
          </a:xfrm>
        </p:spPr>
        <p:txBody>
          <a:bodyPr/>
          <a:lstStyle>
            <a:lvl1pPr>
              <a:defRPr>
                <a:solidFill>
                  <a:schemeClr val="bg1"/>
                </a:solidFill>
              </a:defRPr>
            </a:lvl1pPr>
          </a:lstStyle>
          <a:p>
            <a:r>
              <a:rPr lang="en-US"/>
              <a:t>INVESTOR PRESENTATION</a:t>
            </a:r>
          </a:p>
        </p:txBody>
      </p:sp>
      <p:sp>
        <p:nvSpPr>
          <p:cNvPr id="13" name="Slide Number Placeholder 5"/>
          <p:cNvSpPr>
            <a:spLocks noGrp="1"/>
          </p:cNvSpPr>
          <p:nvPr>
            <p:ph type="sldNum" sz="quarter" idx="12"/>
          </p:nvPr>
        </p:nvSpPr>
        <p:spPr>
          <a:xfrm>
            <a:off x="11352212" y="6453188"/>
            <a:ext cx="504825" cy="144463"/>
          </a:xfrm>
        </p:spPr>
        <p:txBody>
          <a:bodyPr/>
          <a:lstStyle>
            <a:lvl1pPr>
              <a:defRPr>
                <a:solidFill>
                  <a:schemeClr val="bg1"/>
                </a:solidFill>
              </a:defRPr>
            </a:lvl1pPr>
          </a:lstStyle>
          <a:p>
            <a:fld id="{9B8CDF1A-3CDE-4195-AF23-CDCF2878DEB5}" type="slidenum">
              <a:rPr lang="en-US" smtClean="0"/>
              <a:pPr/>
              <a:t>‹#›</a:t>
            </a:fld>
            <a:endParaRPr lang="en-US"/>
          </a:p>
        </p:txBody>
      </p:sp>
      <p:sp>
        <p:nvSpPr>
          <p:cNvPr id="14" name="Picture Placeholder 14" descr="dont touch/move" title="Kemira Logo"/>
          <p:cNvSpPr>
            <a:spLocks noGrp="1" noChangeAspect="1"/>
          </p:cNvSpPr>
          <p:nvPr>
            <p:ph type="pic" sz="quarter" idx="18" hasCustomPrompt="1"/>
          </p:nvPr>
        </p:nvSpPr>
        <p:spPr>
          <a:xfrm>
            <a:off x="839788" y="6463071"/>
            <a:ext cx="720000" cy="134579"/>
          </a:xfrm>
          <a:blipFill>
            <a:blip r:embed="rId2" cstate="print">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9" name="Text Placeholder 2"/>
          <p:cNvSpPr>
            <a:spLocks noGrp="1"/>
          </p:cNvSpPr>
          <p:nvPr>
            <p:ph type="body" idx="15"/>
          </p:nvPr>
        </p:nvSpPr>
        <p:spPr>
          <a:xfrm>
            <a:off x="839789" y="404814"/>
            <a:ext cx="10512424" cy="360362"/>
          </a:xfrm>
        </p:spPr>
        <p:txBody>
          <a:bodyPr anchor="t" anchorCtr="0"/>
          <a:lstStyle>
            <a:lvl1pPr marL="0" indent="0" algn="ctr">
              <a:spcBef>
                <a:spcPts val="0"/>
              </a:spcBef>
              <a:buNone/>
              <a:defRPr sz="1400" b="1" cap="all" spc="100" baseline="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6" name="Text Placeholder 11"/>
          <p:cNvSpPr>
            <a:spLocks noGrp="1"/>
          </p:cNvSpPr>
          <p:nvPr>
            <p:ph type="body" sz="quarter" idx="21"/>
          </p:nvPr>
        </p:nvSpPr>
        <p:spPr>
          <a:xfrm>
            <a:off x="4442947" y="1844824"/>
            <a:ext cx="3306106" cy="3168352"/>
          </a:xfrm>
          <a:ln w="6350">
            <a:solidFill>
              <a:schemeClr val="bg1"/>
            </a:solidFill>
          </a:ln>
        </p:spPr>
        <p:txBody>
          <a:bodyPr lIns="360000" tIns="360000" rIns="360000" bIns="360000" anchor="ctr" anchorCtr="0"/>
          <a:lstStyle>
            <a:lvl1pPr marL="0" indent="0" algn="ctr">
              <a:buFontTx/>
              <a:buNone/>
              <a:defRPr sz="1400" b="1" cap="all" spc="100" baseline="0">
                <a:solidFill>
                  <a:schemeClr val="bg1"/>
                </a:solidFill>
              </a:defRPr>
            </a:lvl1pPr>
            <a:lvl2pPr marL="0" indent="0" algn="ctr">
              <a:buFontTx/>
              <a:buNone/>
              <a:defRPr sz="4000" b="1" spc="-200" baseline="0">
                <a:solidFill>
                  <a:schemeClr val="bg1"/>
                </a:solidFill>
              </a:defRPr>
            </a:lvl2pPr>
            <a:lvl3pPr marL="0" indent="0" algn="ctr">
              <a:buFontTx/>
              <a:buNone/>
              <a:defRPr sz="1400">
                <a:solidFill>
                  <a:schemeClr val="bg1"/>
                </a:solidFill>
              </a:defRPr>
            </a:lvl3pPr>
            <a:lvl4pPr marL="0" indent="0" algn="ctr">
              <a:buFontTx/>
              <a:buNone/>
              <a:defRPr sz="1400" b="1">
                <a:solidFill>
                  <a:schemeClr val="bg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9" name="Text Placeholder 11"/>
          <p:cNvSpPr>
            <a:spLocks noGrp="1"/>
          </p:cNvSpPr>
          <p:nvPr>
            <p:ph type="body" sz="quarter" idx="22"/>
          </p:nvPr>
        </p:nvSpPr>
        <p:spPr>
          <a:xfrm>
            <a:off x="839788" y="1844824"/>
            <a:ext cx="3306106" cy="3168352"/>
          </a:xfrm>
          <a:ln w="6350">
            <a:solidFill>
              <a:schemeClr val="bg1"/>
            </a:solidFill>
          </a:ln>
        </p:spPr>
        <p:txBody>
          <a:bodyPr lIns="360000" tIns="360000" rIns="360000" bIns="360000" anchor="ctr" anchorCtr="0"/>
          <a:lstStyle>
            <a:lvl1pPr marL="0" indent="0" algn="ctr">
              <a:buFontTx/>
              <a:buNone/>
              <a:defRPr sz="1400" b="1" cap="all" spc="100" baseline="0">
                <a:solidFill>
                  <a:schemeClr val="bg1"/>
                </a:solidFill>
              </a:defRPr>
            </a:lvl1pPr>
            <a:lvl2pPr marL="0" indent="0" algn="ctr">
              <a:buFontTx/>
              <a:buNone/>
              <a:defRPr sz="4000" b="1" spc="-200" baseline="0">
                <a:solidFill>
                  <a:schemeClr val="bg1"/>
                </a:solidFill>
              </a:defRPr>
            </a:lvl2pPr>
            <a:lvl3pPr marL="0" indent="0" algn="ctr">
              <a:buFontTx/>
              <a:buNone/>
              <a:defRPr sz="1400">
                <a:solidFill>
                  <a:schemeClr val="bg1"/>
                </a:solidFill>
              </a:defRPr>
            </a:lvl3pPr>
            <a:lvl4pPr marL="0" indent="0" algn="ctr">
              <a:buFontTx/>
              <a:buNone/>
              <a:defRPr sz="1400" b="1">
                <a:solidFill>
                  <a:schemeClr val="bg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20" name="Text Placeholder 11"/>
          <p:cNvSpPr>
            <a:spLocks noGrp="1"/>
          </p:cNvSpPr>
          <p:nvPr>
            <p:ph type="body" sz="quarter" idx="23"/>
          </p:nvPr>
        </p:nvSpPr>
        <p:spPr>
          <a:xfrm>
            <a:off x="8043588" y="1844824"/>
            <a:ext cx="3306106" cy="3168352"/>
          </a:xfrm>
          <a:ln w="6350">
            <a:solidFill>
              <a:schemeClr val="bg1"/>
            </a:solidFill>
          </a:ln>
        </p:spPr>
        <p:txBody>
          <a:bodyPr lIns="360000" tIns="360000" rIns="360000" bIns="360000" anchor="ctr" anchorCtr="0"/>
          <a:lstStyle>
            <a:lvl1pPr marL="0" indent="0" algn="ctr">
              <a:buFontTx/>
              <a:buNone/>
              <a:defRPr sz="1400" b="1" cap="all" spc="100" baseline="0">
                <a:solidFill>
                  <a:schemeClr val="bg1"/>
                </a:solidFill>
              </a:defRPr>
            </a:lvl1pPr>
            <a:lvl2pPr marL="0" indent="0" algn="ctr">
              <a:buFontTx/>
              <a:buNone/>
              <a:defRPr sz="4000" b="1" spc="-200" baseline="0">
                <a:solidFill>
                  <a:schemeClr val="bg1"/>
                </a:solidFill>
              </a:defRPr>
            </a:lvl2pPr>
            <a:lvl3pPr marL="0" indent="0" algn="ctr">
              <a:buFontTx/>
              <a:buNone/>
              <a:defRPr sz="1400">
                <a:solidFill>
                  <a:schemeClr val="bg1"/>
                </a:solidFill>
              </a:defRPr>
            </a:lvl3pPr>
            <a:lvl4pPr marL="0" indent="0" algn="ctr">
              <a:buFontTx/>
              <a:buNone/>
              <a:defRPr sz="1400" b="1">
                <a:solidFill>
                  <a:schemeClr val="bg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Tree>
    <p:extLst>
      <p:ext uri="{BB962C8B-B14F-4D97-AF65-F5344CB8AC3E}">
        <p14:creationId xmlns:p14="http://schemas.microsoft.com/office/powerpoint/2010/main" val="185083973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Content and Subheader">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1700213"/>
            <a:ext cx="10515600" cy="4392611"/>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7" name="Text Placeholder 2"/>
          <p:cNvSpPr>
            <a:spLocks noGrp="1"/>
          </p:cNvSpPr>
          <p:nvPr>
            <p:ph type="body" idx="13"/>
          </p:nvPr>
        </p:nvSpPr>
        <p:spPr>
          <a:xfrm>
            <a:off x="839789" y="404814"/>
            <a:ext cx="10512424" cy="360362"/>
          </a:xfrm>
        </p:spPr>
        <p:txBody>
          <a:bodyPr anchor="t" anchorCtr="0"/>
          <a:lstStyle>
            <a:lvl1pPr marL="0" indent="0">
              <a:spcBef>
                <a:spcPts val="0"/>
              </a:spcBef>
              <a:buNone/>
              <a:defRPr sz="1400" b="1"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8" name="Title 7"/>
          <p:cNvSpPr>
            <a:spLocks noGrp="1"/>
          </p:cNvSpPr>
          <p:nvPr>
            <p:ph type="title"/>
          </p:nvPr>
        </p:nvSpPr>
        <p:spPr>
          <a:xfrm>
            <a:off x="838199" y="765175"/>
            <a:ext cx="10514014" cy="719609"/>
          </a:xfrm>
        </p:spPr>
        <p:txBody>
          <a:bodyPr/>
          <a:lstStyle/>
          <a:p>
            <a:r>
              <a:rPr lang="fi-FI"/>
              <a:t>Muokkaa ots. perustyyl. napsautt.</a:t>
            </a:r>
            <a:endParaRPr lang="en-GB" dirty="0"/>
          </a:p>
        </p:txBody>
      </p:sp>
      <p:sp>
        <p:nvSpPr>
          <p:cNvPr id="2" name="Date Placeholder 1"/>
          <p:cNvSpPr>
            <a:spLocks noGrp="1"/>
          </p:cNvSpPr>
          <p:nvPr>
            <p:ph type="dt" sz="half" idx="14"/>
          </p:nvPr>
        </p:nvSpPr>
        <p:spPr/>
        <p:txBody>
          <a:bodyPr/>
          <a:lstStyle/>
          <a:p>
            <a:r>
              <a:rPr lang="fi-FI"/>
              <a:t>JULY 2026</a:t>
            </a:r>
            <a:endParaRPr lang="en-US"/>
          </a:p>
        </p:txBody>
      </p:sp>
      <p:sp>
        <p:nvSpPr>
          <p:cNvPr id="9" name="Footer Placeholder 8"/>
          <p:cNvSpPr>
            <a:spLocks noGrp="1"/>
          </p:cNvSpPr>
          <p:nvPr>
            <p:ph type="ftr" sz="quarter" idx="15"/>
          </p:nvPr>
        </p:nvSpPr>
        <p:spPr/>
        <p:txBody>
          <a:bodyPr/>
          <a:lstStyle/>
          <a:p>
            <a:r>
              <a:rPr lang="en-US"/>
              <a:t>INVESTOR PRESENTATION</a:t>
            </a:r>
          </a:p>
        </p:txBody>
      </p:sp>
      <p:sp>
        <p:nvSpPr>
          <p:cNvPr id="10" name="Slide Number Placeholder 9"/>
          <p:cNvSpPr>
            <a:spLocks noGrp="1"/>
          </p:cNvSpPr>
          <p:nvPr>
            <p:ph type="sldNum" sz="quarter" idx="16"/>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176836496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Large Content ">
    <p:spTree>
      <p:nvGrpSpPr>
        <p:cNvPr id="1" name=""/>
        <p:cNvGrpSpPr/>
        <p:nvPr/>
      </p:nvGrpSpPr>
      <p:grpSpPr>
        <a:xfrm>
          <a:off x="0" y="0"/>
          <a:ext cx="0" cy="0"/>
          <a:chOff x="0" y="0"/>
          <a:chExt cx="0" cy="0"/>
        </a:xfrm>
      </p:grpSpPr>
      <p:sp>
        <p:nvSpPr>
          <p:cNvPr id="2" name="Title 1"/>
          <p:cNvSpPr>
            <a:spLocks noGrp="1"/>
          </p:cNvSpPr>
          <p:nvPr>
            <p:ph type="title"/>
          </p:nvPr>
        </p:nvSpPr>
        <p:spPr>
          <a:xfrm>
            <a:off x="838199" y="1700213"/>
            <a:ext cx="5113785" cy="1728787"/>
          </a:xfrm>
        </p:spPr>
        <p:txBody>
          <a:bodyPr/>
          <a:lstStyle>
            <a:lvl1pPr>
              <a:defRPr baseline="0"/>
            </a:lvl1pPr>
          </a:lstStyle>
          <a:p>
            <a:r>
              <a:rPr lang="fi-FI"/>
              <a:t>Muokkaa ots. perustyyl. napsautt.</a:t>
            </a:r>
            <a:endParaRPr lang="en-US" dirty="0"/>
          </a:p>
        </p:txBody>
      </p:sp>
      <p:sp>
        <p:nvSpPr>
          <p:cNvPr id="4" name="Content Placeholder 3"/>
          <p:cNvSpPr>
            <a:spLocks noGrp="1"/>
          </p:cNvSpPr>
          <p:nvPr>
            <p:ph sz="half" idx="2"/>
          </p:nvPr>
        </p:nvSpPr>
        <p:spPr>
          <a:xfrm>
            <a:off x="6240016" y="765175"/>
            <a:ext cx="5113784" cy="5327650"/>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9" name="Text Placeholder 8"/>
          <p:cNvSpPr>
            <a:spLocks noGrp="1"/>
          </p:cNvSpPr>
          <p:nvPr>
            <p:ph type="body" sz="quarter" idx="13"/>
          </p:nvPr>
        </p:nvSpPr>
        <p:spPr>
          <a:xfrm>
            <a:off x="839788" y="3716338"/>
            <a:ext cx="5111750" cy="2376487"/>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0" name="Text Placeholder 2"/>
          <p:cNvSpPr>
            <a:spLocks noGrp="1"/>
          </p:cNvSpPr>
          <p:nvPr>
            <p:ph type="body" idx="15"/>
          </p:nvPr>
        </p:nvSpPr>
        <p:spPr>
          <a:xfrm>
            <a:off x="839789" y="404813"/>
            <a:ext cx="5112195" cy="359569"/>
          </a:xfrm>
        </p:spPr>
        <p:txBody>
          <a:bodyPr anchor="t" anchorCtr="0"/>
          <a:lstStyle>
            <a:lvl1pPr marL="0" indent="0">
              <a:spcBef>
                <a:spcPts val="0"/>
              </a:spcBef>
              <a:buNone/>
              <a:defRPr sz="1400" b="1"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77981008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Large Content PIC">
    <p:spTree>
      <p:nvGrpSpPr>
        <p:cNvPr id="1" name=""/>
        <p:cNvGrpSpPr/>
        <p:nvPr/>
      </p:nvGrpSpPr>
      <p:grpSpPr>
        <a:xfrm>
          <a:off x="0" y="0"/>
          <a:ext cx="0" cy="0"/>
          <a:chOff x="0" y="0"/>
          <a:chExt cx="0" cy="0"/>
        </a:xfrm>
      </p:grpSpPr>
      <p:sp>
        <p:nvSpPr>
          <p:cNvPr id="2" name="Title 1"/>
          <p:cNvSpPr>
            <a:spLocks noGrp="1"/>
          </p:cNvSpPr>
          <p:nvPr>
            <p:ph type="title"/>
          </p:nvPr>
        </p:nvSpPr>
        <p:spPr>
          <a:xfrm>
            <a:off x="838199" y="1700213"/>
            <a:ext cx="4826332" cy="1727424"/>
          </a:xfrm>
        </p:spPr>
        <p:txBody>
          <a:bodyPr/>
          <a:lstStyle>
            <a:lvl1pPr>
              <a:defRPr>
                <a:solidFill>
                  <a:schemeClr val="tx1"/>
                </a:solidFill>
              </a:defRPr>
            </a:lvl1pPr>
          </a:lstStyle>
          <a:p>
            <a:r>
              <a:rPr lang="fi-FI"/>
              <a:t>Muokkaa ots. perustyyl. napsautt.</a:t>
            </a:r>
            <a:endParaRPr lang="en-US" dirty="0"/>
          </a:p>
        </p:txBody>
      </p:sp>
      <p:sp>
        <p:nvSpPr>
          <p:cNvPr id="5" name="Date Placeholder 4"/>
          <p:cNvSpPr>
            <a:spLocks noGrp="1"/>
          </p:cNvSpPr>
          <p:nvPr>
            <p:ph type="dt" sz="half" idx="10"/>
          </p:nvPr>
        </p:nvSpPr>
        <p:spPr/>
        <p:txBody>
          <a:bodyPr/>
          <a:lstStyle>
            <a:lvl1pPr>
              <a:defRPr>
                <a:solidFill>
                  <a:schemeClr val="tx1"/>
                </a:solidFill>
              </a:defRPr>
            </a:lvl1pPr>
          </a:lstStyle>
          <a:p>
            <a:pPr>
              <a:defRPr/>
            </a:pPr>
            <a:r>
              <a:rPr lang="fi-FI"/>
              <a:t>JULY 2026</a:t>
            </a:r>
            <a:endParaRPr lang="en-US"/>
          </a:p>
        </p:txBody>
      </p:sp>
      <p:sp>
        <p:nvSpPr>
          <p:cNvPr id="6" name="Footer Placeholder 5"/>
          <p:cNvSpPr>
            <a:spLocks noGrp="1"/>
          </p:cNvSpPr>
          <p:nvPr>
            <p:ph type="ftr" sz="quarter" idx="11"/>
          </p:nvPr>
        </p:nvSpPr>
        <p:spPr/>
        <p:txBody>
          <a:bodyPr/>
          <a:lstStyle>
            <a:lvl1pPr>
              <a:defRPr>
                <a:solidFill>
                  <a:schemeClr val="tx1"/>
                </a:solidFill>
              </a:defRPr>
            </a:lvl1pPr>
          </a:lstStyle>
          <a:p>
            <a:pPr>
              <a:defRPr/>
            </a:pPr>
            <a:r>
              <a:rPr lang="en-US"/>
              <a:t>INVESTOR PRESENTATION</a:t>
            </a:r>
          </a:p>
        </p:txBody>
      </p:sp>
      <p:sp>
        <p:nvSpPr>
          <p:cNvPr id="7" name="Slide Number Placeholder 6"/>
          <p:cNvSpPr>
            <a:spLocks noGrp="1"/>
          </p:cNvSpPr>
          <p:nvPr>
            <p:ph type="sldNum" sz="quarter" idx="12"/>
          </p:nvPr>
        </p:nvSpPr>
        <p:spPr/>
        <p:txBody>
          <a:bodyPr/>
          <a:lstStyle>
            <a:lvl1pPr>
              <a:defRPr>
                <a:solidFill>
                  <a:schemeClr val="tx1"/>
                </a:solidFill>
              </a:defRPr>
            </a:lvl1pPr>
          </a:lstStyle>
          <a:p>
            <a:pPr>
              <a:defRPr/>
            </a:pPr>
            <a:fld id="{9B8CDF1A-3CDE-4195-AF23-CDCF2878DEB5}" type="slidenum">
              <a:rPr lang="en-US" smtClean="0"/>
              <a:pPr>
                <a:defRPr/>
              </a:pPr>
              <a:t>‹#›</a:t>
            </a:fld>
            <a:endParaRPr lang="en-US"/>
          </a:p>
        </p:txBody>
      </p:sp>
      <p:sp>
        <p:nvSpPr>
          <p:cNvPr id="9" name="Text Placeholder 8"/>
          <p:cNvSpPr>
            <a:spLocks noGrp="1"/>
          </p:cNvSpPr>
          <p:nvPr>
            <p:ph type="body" sz="quarter" idx="13"/>
          </p:nvPr>
        </p:nvSpPr>
        <p:spPr>
          <a:xfrm>
            <a:off x="839788" y="3716337"/>
            <a:ext cx="4824412" cy="23764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0" name="Text Placeholder 2"/>
          <p:cNvSpPr>
            <a:spLocks noGrp="1"/>
          </p:cNvSpPr>
          <p:nvPr>
            <p:ph type="body" idx="15"/>
          </p:nvPr>
        </p:nvSpPr>
        <p:spPr>
          <a:xfrm>
            <a:off x="839789" y="404813"/>
            <a:ext cx="4824831" cy="36036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4" name="Picture Placeholder 5"/>
          <p:cNvSpPr>
            <a:spLocks noGrp="1"/>
          </p:cNvSpPr>
          <p:nvPr>
            <p:ph type="pic" sz="quarter" idx="16"/>
          </p:nvPr>
        </p:nvSpPr>
        <p:spPr>
          <a:xfrm>
            <a:off x="6096001" y="1"/>
            <a:ext cx="6096000" cy="6092824"/>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Tree>
    <p:extLst>
      <p:ext uri="{BB962C8B-B14F-4D97-AF65-F5344CB8AC3E}">
        <p14:creationId xmlns:p14="http://schemas.microsoft.com/office/powerpoint/2010/main" val="23714343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Large Content PIC 2nd">
    <p:spTree>
      <p:nvGrpSpPr>
        <p:cNvPr id="1" name=""/>
        <p:cNvGrpSpPr/>
        <p:nvPr/>
      </p:nvGrpSpPr>
      <p:grpSpPr>
        <a:xfrm>
          <a:off x="0" y="0"/>
          <a:ext cx="0" cy="0"/>
          <a:chOff x="0" y="0"/>
          <a:chExt cx="0" cy="0"/>
        </a:xfrm>
      </p:grpSpPr>
      <p:sp>
        <p:nvSpPr>
          <p:cNvPr id="14" name="Picture Placeholder 5"/>
          <p:cNvSpPr>
            <a:spLocks noGrp="1"/>
          </p:cNvSpPr>
          <p:nvPr>
            <p:ph type="pic" sz="quarter" idx="16"/>
          </p:nvPr>
        </p:nvSpPr>
        <p:spPr>
          <a:xfrm>
            <a:off x="477" y="764704"/>
            <a:ext cx="6095523" cy="6093296"/>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2" name="Title 1"/>
          <p:cNvSpPr>
            <a:spLocks noGrp="1"/>
          </p:cNvSpPr>
          <p:nvPr>
            <p:ph type="title"/>
          </p:nvPr>
        </p:nvSpPr>
        <p:spPr>
          <a:xfrm>
            <a:off x="6527799" y="1700214"/>
            <a:ext cx="4824413" cy="1727424"/>
          </a:xfrm>
        </p:spPr>
        <p:txBody>
          <a:bodyPr/>
          <a:lstStyle>
            <a:lvl1pPr>
              <a:defRPr>
                <a:solidFill>
                  <a:schemeClr val="tx1"/>
                </a:solidFill>
              </a:defRPr>
            </a:lvl1pPr>
          </a:lstStyle>
          <a:p>
            <a:r>
              <a:rPr lang="fi-FI"/>
              <a:t>Muokkaa ots. perustyyl. napsautt.</a:t>
            </a:r>
            <a:endParaRPr lang="en-US" dirty="0"/>
          </a:p>
        </p:txBody>
      </p:sp>
      <p:sp>
        <p:nvSpPr>
          <p:cNvPr id="5" name="Date Placeholder 4"/>
          <p:cNvSpPr>
            <a:spLocks noGrp="1"/>
          </p:cNvSpPr>
          <p:nvPr>
            <p:ph type="dt" sz="half" idx="10"/>
          </p:nvPr>
        </p:nvSpPr>
        <p:spPr/>
        <p:txBody>
          <a:bodyPr/>
          <a:lstStyle>
            <a:lvl1pPr>
              <a:defRPr>
                <a:solidFill>
                  <a:schemeClr val="tx1"/>
                </a:solidFill>
              </a:defRPr>
            </a:lvl1pPr>
          </a:lstStyle>
          <a:p>
            <a:pPr>
              <a:defRPr/>
            </a:pPr>
            <a:r>
              <a:rPr lang="fi-FI"/>
              <a:t>JULY 2026</a:t>
            </a:r>
            <a:endParaRPr lang="en-US"/>
          </a:p>
        </p:txBody>
      </p:sp>
      <p:sp>
        <p:nvSpPr>
          <p:cNvPr id="6" name="Footer Placeholder 5"/>
          <p:cNvSpPr>
            <a:spLocks noGrp="1"/>
          </p:cNvSpPr>
          <p:nvPr>
            <p:ph type="ftr" sz="quarter" idx="11"/>
          </p:nvPr>
        </p:nvSpPr>
        <p:spPr/>
        <p:txBody>
          <a:bodyPr/>
          <a:lstStyle>
            <a:lvl1pPr>
              <a:defRPr>
                <a:solidFill>
                  <a:schemeClr val="tx1"/>
                </a:solidFill>
              </a:defRPr>
            </a:lvl1pPr>
          </a:lstStyle>
          <a:p>
            <a:pPr>
              <a:defRPr/>
            </a:pPr>
            <a:r>
              <a:rPr lang="en-US"/>
              <a:t>INVESTOR PRESENTATION</a:t>
            </a:r>
          </a:p>
        </p:txBody>
      </p:sp>
      <p:sp>
        <p:nvSpPr>
          <p:cNvPr id="7" name="Slide Number Placeholder 6"/>
          <p:cNvSpPr>
            <a:spLocks noGrp="1"/>
          </p:cNvSpPr>
          <p:nvPr>
            <p:ph type="sldNum" sz="quarter" idx="12"/>
          </p:nvPr>
        </p:nvSpPr>
        <p:spPr/>
        <p:txBody>
          <a:bodyPr/>
          <a:lstStyle>
            <a:lvl1pPr>
              <a:defRPr>
                <a:solidFill>
                  <a:schemeClr val="tx1"/>
                </a:solidFill>
              </a:defRPr>
            </a:lvl1pPr>
          </a:lstStyle>
          <a:p>
            <a:pPr>
              <a:defRPr/>
            </a:pPr>
            <a:fld id="{9B8CDF1A-3CDE-4195-AF23-CDCF2878DEB5}" type="slidenum">
              <a:rPr lang="en-US" smtClean="0"/>
              <a:pPr>
                <a:defRPr/>
              </a:pPr>
              <a:t>‹#›</a:t>
            </a:fld>
            <a:endParaRPr lang="en-US"/>
          </a:p>
        </p:txBody>
      </p:sp>
      <p:sp>
        <p:nvSpPr>
          <p:cNvPr id="9" name="Text Placeholder 8"/>
          <p:cNvSpPr>
            <a:spLocks noGrp="1"/>
          </p:cNvSpPr>
          <p:nvPr>
            <p:ph type="body" sz="quarter" idx="13"/>
          </p:nvPr>
        </p:nvSpPr>
        <p:spPr>
          <a:xfrm>
            <a:off x="6529594" y="3716338"/>
            <a:ext cx="4822494" cy="237648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0" name="Text Placeholder 2"/>
          <p:cNvSpPr>
            <a:spLocks noGrp="1"/>
          </p:cNvSpPr>
          <p:nvPr>
            <p:ph type="body" idx="15"/>
          </p:nvPr>
        </p:nvSpPr>
        <p:spPr>
          <a:xfrm>
            <a:off x="6529604" y="404814"/>
            <a:ext cx="4822608"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1"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11444690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Large Content PIC 2nd Nega">
    <p:spTree>
      <p:nvGrpSpPr>
        <p:cNvPr id="1" name=""/>
        <p:cNvGrpSpPr/>
        <p:nvPr/>
      </p:nvGrpSpPr>
      <p:grpSpPr>
        <a:xfrm>
          <a:off x="0" y="0"/>
          <a:ext cx="0" cy="0"/>
          <a:chOff x="0" y="0"/>
          <a:chExt cx="0" cy="0"/>
        </a:xfrm>
      </p:grpSpPr>
      <p:sp>
        <p:nvSpPr>
          <p:cNvPr id="14" name="Picture Placeholder 5"/>
          <p:cNvSpPr>
            <a:spLocks noGrp="1"/>
          </p:cNvSpPr>
          <p:nvPr>
            <p:ph type="pic" sz="quarter" idx="16"/>
          </p:nvPr>
        </p:nvSpPr>
        <p:spPr>
          <a:xfrm>
            <a:off x="477" y="764704"/>
            <a:ext cx="6095523" cy="6093296"/>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2" name="Title 1"/>
          <p:cNvSpPr>
            <a:spLocks noGrp="1"/>
          </p:cNvSpPr>
          <p:nvPr>
            <p:ph type="title"/>
          </p:nvPr>
        </p:nvSpPr>
        <p:spPr>
          <a:xfrm>
            <a:off x="6527799" y="1700214"/>
            <a:ext cx="4824413" cy="1727424"/>
          </a:xfrm>
        </p:spPr>
        <p:txBody>
          <a:bodyPr/>
          <a:lstStyle>
            <a:lvl1pPr>
              <a:defRPr>
                <a:solidFill>
                  <a:schemeClr val="tx1"/>
                </a:solidFill>
              </a:defRPr>
            </a:lvl1pPr>
          </a:lstStyle>
          <a:p>
            <a:r>
              <a:rPr lang="fi-FI"/>
              <a:t>Muokkaa ots. perustyyl. napsautt.</a:t>
            </a:r>
            <a:endParaRPr lang="en-US" dirty="0"/>
          </a:p>
        </p:txBody>
      </p:sp>
      <p:sp>
        <p:nvSpPr>
          <p:cNvPr id="5" name="Date Placeholder 4"/>
          <p:cNvSpPr>
            <a:spLocks noGrp="1"/>
          </p:cNvSpPr>
          <p:nvPr>
            <p:ph type="dt" sz="half" idx="10"/>
          </p:nvPr>
        </p:nvSpPr>
        <p:spPr/>
        <p:txBody>
          <a:bodyPr/>
          <a:lstStyle>
            <a:lvl1pPr>
              <a:defRPr>
                <a:solidFill>
                  <a:schemeClr val="bg1"/>
                </a:solidFill>
              </a:defRPr>
            </a:lvl1pPr>
          </a:lstStyle>
          <a:p>
            <a:pPr>
              <a:defRPr/>
            </a:pPr>
            <a:r>
              <a:rPr lang="fi-FI"/>
              <a:t>JULY 2026</a:t>
            </a:r>
            <a:endParaRPr lang="en-US" dirty="0"/>
          </a:p>
        </p:txBody>
      </p:sp>
      <p:sp>
        <p:nvSpPr>
          <p:cNvPr id="6" name="Footer Placeholder 5"/>
          <p:cNvSpPr>
            <a:spLocks noGrp="1"/>
          </p:cNvSpPr>
          <p:nvPr>
            <p:ph type="ftr" sz="quarter" idx="11"/>
          </p:nvPr>
        </p:nvSpPr>
        <p:spPr/>
        <p:txBody>
          <a:bodyPr/>
          <a:lstStyle>
            <a:lvl1pPr>
              <a:defRPr>
                <a:solidFill>
                  <a:schemeClr val="bg1"/>
                </a:solidFill>
              </a:defRPr>
            </a:lvl1pPr>
          </a:lstStyle>
          <a:p>
            <a:pPr>
              <a:defRPr/>
            </a:pPr>
            <a:r>
              <a:rPr lang="en-US"/>
              <a:t>INVESTOR PRESENTATION</a:t>
            </a:r>
          </a:p>
        </p:txBody>
      </p:sp>
      <p:sp>
        <p:nvSpPr>
          <p:cNvPr id="7" name="Slide Number Placeholder 6"/>
          <p:cNvSpPr>
            <a:spLocks noGrp="1"/>
          </p:cNvSpPr>
          <p:nvPr>
            <p:ph type="sldNum" sz="quarter" idx="12"/>
          </p:nvPr>
        </p:nvSpPr>
        <p:spPr/>
        <p:txBody>
          <a:bodyPr/>
          <a:lstStyle>
            <a:lvl1pPr>
              <a:defRPr>
                <a:solidFill>
                  <a:schemeClr val="tx1"/>
                </a:solidFill>
              </a:defRPr>
            </a:lvl1pPr>
          </a:lstStyle>
          <a:p>
            <a:pPr>
              <a:defRPr/>
            </a:pPr>
            <a:fld id="{9B8CDF1A-3CDE-4195-AF23-CDCF2878DEB5}" type="slidenum">
              <a:rPr lang="en-US" smtClean="0"/>
              <a:pPr>
                <a:defRPr/>
              </a:pPr>
              <a:t>‹#›</a:t>
            </a:fld>
            <a:endParaRPr lang="en-US"/>
          </a:p>
        </p:txBody>
      </p:sp>
      <p:sp>
        <p:nvSpPr>
          <p:cNvPr id="9" name="Text Placeholder 8"/>
          <p:cNvSpPr>
            <a:spLocks noGrp="1"/>
          </p:cNvSpPr>
          <p:nvPr>
            <p:ph type="body" sz="quarter" idx="13"/>
          </p:nvPr>
        </p:nvSpPr>
        <p:spPr>
          <a:xfrm>
            <a:off x="6529594" y="3716338"/>
            <a:ext cx="4822494" cy="237648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0" name="Text Placeholder 2"/>
          <p:cNvSpPr>
            <a:spLocks noGrp="1"/>
          </p:cNvSpPr>
          <p:nvPr>
            <p:ph type="body" idx="15"/>
          </p:nvPr>
        </p:nvSpPr>
        <p:spPr>
          <a:xfrm>
            <a:off x="6529604" y="404814"/>
            <a:ext cx="4822608"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cstate="print">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44921248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p:cSld name="Large Content 2nd ">
    <p:bg>
      <p:bgPr>
        <a:solidFill>
          <a:schemeClr val="bg1">
            <a:lumMod val="85000"/>
          </a:schemeClr>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9"/>
          </p:nvPr>
        </p:nvSpPr>
        <p:spPr>
          <a:xfrm>
            <a:off x="1" y="1"/>
            <a:ext cx="12192000" cy="6858000"/>
          </a:xfrm>
        </p:spPr>
        <p:txBody>
          <a:bodyPr/>
          <a:lstStyle>
            <a:lvl1pPr>
              <a:defRPr sz="1200"/>
            </a:lvl1pPr>
          </a:lstStyle>
          <a:p>
            <a:r>
              <a:rPr lang="fi-FI"/>
              <a:t>Lisää kuva napsauttamalla kuvaketta</a:t>
            </a:r>
            <a:endParaRPr lang="fi-FI" dirty="0"/>
          </a:p>
        </p:txBody>
      </p:sp>
      <p:sp>
        <p:nvSpPr>
          <p:cNvPr id="2" name="Title 1"/>
          <p:cNvSpPr>
            <a:spLocks noGrp="1"/>
          </p:cNvSpPr>
          <p:nvPr>
            <p:ph type="title"/>
          </p:nvPr>
        </p:nvSpPr>
        <p:spPr>
          <a:xfrm>
            <a:off x="838199" y="1700213"/>
            <a:ext cx="5042194" cy="1728787"/>
          </a:xfrm>
        </p:spPr>
        <p:txBody>
          <a:bodyPr/>
          <a:lstStyle>
            <a:lvl1pPr>
              <a:defRPr>
                <a:solidFill>
                  <a:schemeClr val="tx1"/>
                </a:solidFill>
              </a:defRPr>
            </a:lvl1pPr>
          </a:lstStyle>
          <a:p>
            <a:r>
              <a:rPr lang="fi-FI"/>
              <a:t>Muokkaa ots. perustyyl. napsautt.</a:t>
            </a:r>
            <a:endParaRPr lang="en-US" dirty="0"/>
          </a:p>
        </p:txBody>
      </p:sp>
      <p:sp>
        <p:nvSpPr>
          <p:cNvPr id="5" name="Date Placeholder 4"/>
          <p:cNvSpPr>
            <a:spLocks noGrp="1"/>
          </p:cNvSpPr>
          <p:nvPr>
            <p:ph type="dt" sz="half" idx="10"/>
          </p:nvPr>
        </p:nvSpPr>
        <p:spPr/>
        <p:txBody>
          <a:bodyPr/>
          <a:lstStyle>
            <a:lvl1pPr>
              <a:defRPr>
                <a:solidFill>
                  <a:schemeClr val="tx1"/>
                </a:solidFill>
              </a:defRPr>
            </a:lvl1pPr>
          </a:lstStyle>
          <a:p>
            <a:pPr>
              <a:defRPr/>
            </a:pPr>
            <a:r>
              <a:rPr lang="fi-FI"/>
              <a:t>JULY 2026</a:t>
            </a:r>
            <a:endParaRPr lang="en-US"/>
          </a:p>
        </p:txBody>
      </p:sp>
      <p:sp>
        <p:nvSpPr>
          <p:cNvPr id="6" name="Footer Placeholder 5"/>
          <p:cNvSpPr>
            <a:spLocks noGrp="1"/>
          </p:cNvSpPr>
          <p:nvPr>
            <p:ph type="ftr" sz="quarter" idx="11"/>
          </p:nvPr>
        </p:nvSpPr>
        <p:spPr/>
        <p:txBody>
          <a:bodyPr/>
          <a:lstStyle>
            <a:lvl1pPr>
              <a:defRPr>
                <a:solidFill>
                  <a:schemeClr val="tx1"/>
                </a:solidFill>
              </a:defRPr>
            </a:lvl1pPr>
          </a:lstStyle>
          <a:p>
            <a:pPr>
              <a:defRPr/>
            </a:pPr>
            <a:r>
              <a:rPr lang="en-US"/>
              <a:t>INVESTOR PRESENTATION</a:t>
            </a:r>
          </a:p>
        </p:txBody>
      </p:sp>
      <p:sp>
        <p:nvSpPr>
          <p:cNvPr id="7" name="Slide Number Placeholder 6"/>
          <p:cNvSpPr>
            <a:spLocks noGrp="1"/>
          </p:cNvSpPr>
          <p:nvPr>
            <p:ph type="sldNum" sz="quarter" idx="12"/>
          </p:nvPr>
        </p:nvSpPr>
        <p:spPr/>
        <p:txBody>
          <a:bodyPr/>
          <a:lstStyle>
            <a:lvl1pPr>
              <a:defRPr>
                <a:solidFill>
                  <a:schemeClr val="tx1"/>
                </a:solidFill>
              </a:defRPr>
            </a:lvl1pPr>
          </a:lstStyle>
          <a:p>
            <a:pPr>
              <a:defRPr/>
            </a:pPr>
            <a:fld id="{9B8CDF1A-3CDE-4195-AF23-CDCF2878DEB5}" type="slidenum">
              <a:rPr lang="en-US" smtClean="0"/>
              <a:pPr>
                <a:defRPr/>
              </a:pPr>
              <a:t>‹#›</a:t>
            </a:fld>
            <a:endParaRPr lang="en-US"/>
          </a:p>
        </p:txBody>
      </p:sp>
      <p:sp>
        <p:nvSpPr>
          <p:cNvPr id="9" name="Text Placeholder 8"/>
          <p:cNvSpPr>
            <a:spLocks noGrp="1"/>
          </p:cNvSpPr>
          <p:nvPr>
            <p:ph type="body" sz="quarter" idx="13"/>
          </p:nvPr>
        </p:nvSpPr>
        <p:spPr>
          <a:xfrm>
            <a:off x="839788" y="3716337"/>
            <a:ext cx="5040188" cy="237648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0" name="Text Placeholder 2"/>
          <p:cNvSpPr>
            <a:spLocks noGrp="1"/>
          </p:cNvSpPr>
          <p:nvPr>
            <p:ph type="body" idx="15"/>
          </p:nvPr>
        </p:nvSpPr>
        <p:spPr>
          <a:xfrm>
            <a:off x="839789" y="404814"/>
            <a:ext cx="5040626"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2" name="Text Placeholder 11"/>
          <p:cNvSpPr>
            <a:spLocks noGrp="1"/>
          </p:cNvSpPr>
          <p:nvPr>
            <p:ph type="body" sz="quarter" idx="20"/>
          </p:nvPr>
        </p:nvSpPr>
        <p:spPr>
          <a:xfrm>
            <a:off x="6167438" y="765176"/>
            <a:ext cx="5184775" cy="5327650"/>
          </a:xfrm>
          <a:ln w="6350">
            <a:solidFill>
              <a:schemeClr val="tx1"/>
            </a:solidFill>
          </a:ln>
        </p:spPr>
        <p:txBody>
          <a:bodyPr lIns="360000" tIns="360000" rIns="360000" bIns="360000" anchor="ctr" anchorCtr="0"/>
          <a:lstStyle>
            <a:lvl1pPr marL="0" indent="0" algn="ctr">
              <a:buFontTx/>
              <a:buNone/>
              <a:defRPr sz="1400" b="1" cap="all" spc="100" baseline="0">
                <a:solidFill>
                  <a:schemeClr val="tx1"/>
                </a:solidFill>
              </a:defRPr>
            </a:lvl1pPr>
            <a:lvl2pPr marL="0" indent="0" algn="ctr">
              <a:buFontTx/>
              <a:buNone/>
              <a:defRPr sz="6000" b="1" spc="-3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3"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9937974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p:cSld name="Large Content 2nd nega ">
    <p:bg>
      <p:bgPr>
        <a:solidFill>
          <a:schemeClr val="bg1">
            <a:lumMod val="85000"/>
          </a:schemeClr>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9"/>
          </p:nvPr>
        </p:nvSpPr>
        <p:spPr>
          <a:xfrm>
            <a:off x="1" y="1"/>
            <a:ext cx="12192000" cy="6858000"/>
          </a:xfrm>
        </p:spPr>
        <p:txBody>
          <a:bodyPr/>
          <a:lstStyle>
            <a:lvl1pPr>
              <a:defRPr sz="1200"/>
            </a:lvl1pPr>
          </a:lstStyle>
          <a:p>
            <a:r>
              <a:rPr lang="fi-FI"/>
              <a:t>Lisää kuva napsauttamalla kuvaketta</a:t>
            </a:r>
            <a:endParaRPr lang="fi-FI" dirty="0"/>
          </a:p>
        </p:txBody>
      </p:sp>
      <p:sp>
        <p:nvSpPr>
          <p:cNvPr id="2" name="Title 1"/>
          <p:cNvSpPr>
            <a:spLocks noGrp="1"/>
          </p:cNvSpPr>
          <p:nvPr>
            <p:ph type="title"/>
          </p:nvPr>
        </p:nvSpPr>
        <p:spPr>
          <a:xfrm>
            <a:off x="838199" y="1700212"/>
            <a:ext cx="5042194" cy="1728788"/>
          </a:xfrm>
        </p:spPr>
        <p:txBody>
          <a:bodyPr/>
          <a:lstStyle>
            <a:lvl1pPr>
              <a:defRPr>
                <a:solidFill>
                  <a:schemeClr val="bg1"/>
                </a:solidFill>
              </a:defRPr>
            </a:lvl1pPr>
          </a:lstStyle>
          <a:p>
            <a:r>
              <a:rPr lang="fi-FI"/>
              <a:t>Muokkaa ots. perustyyl. napsautt.</a:t>
            </a:r>
            <a:endParaRPr lang="en-US" dirty="0"/>
          </a:p>
        </p:txBody>
      </p:sp>
      <p:sp>
        <p:nvSpPr>
          <p:cNvPr id="5" name="Date Placeholder 4"/>
          <p:cNvSpPr>
            <a:spLocks noGrp="1"/>
          </p:cNvSpPr>
          <p:nvPr>
            <p:ph type="dt" sz="half" idx="10"/>
          </p:nvPr>
        </p:nvSpPr>
        <p:spPr/>
        <p:txBody>
          <a:bodyPr/>
          <a:lstStyle>
            <a:lvl1pPr>
              <a:defRPr>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solidFill>
                  <a:prstClr val="white"/>
                </a:solidFill>
                <a:effectLst/>
                <a:uLnTx/>
                <a:uFillTx/>
                <a:latin typeface="Arial"/>
                <a:ea typeface="+mn-ea"/>
                <a:cs typeface="+mn-cs"/>
              </a:rPr>
              <a:t>JULY 2026</a:t>
            </a:r>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6" name="Footer Placeholder 5"/>
          <p:cNvSpPr>
            <a:spLocks noGrp="1"/>
          </p:cNvSpPr>
          <p:nvPr>
            <p:ph type="ftr" sz="quarter" idx="11"/>
          </p:nvPr>
        </p:nvSpPr>
        <p:spPr/>
        <p:txBody>
          <a:bodyPr/>
          <a:lstStyle>
            <a:lvl1pPr>
              <a:defRPr>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a:ln>
                  <a:noFill/>
                </a:ln>
                <a:solidFill>
                  <a:prstClr val="white"/>
                </a:solidFill>
                <a:effectLst/>
                <a:uLnTx/>
                <a:uFillTx/>
                <a:latin typeface="Arial"/>
                <a:ea typeface="+mn-ea"/>
                <a:cs typeface="+mn-cs"/>
              </a:rPr>
              <a:t>INVESTOR PRESENTATION</a:t>
            </a:r>
          </a:p>
        </p:txBody>
      </p:sp>
      <p:sp>
        <p:nvSpPr>
          <p:cNvPr id="7" name="Slide Number Placeholder 6"/>
          <p:cNvSpPr>
            <a:spLocks noGrp="1"/>
          </p:cNvSpPr>
          <p:nvPr>
            <p:ph type="sldNum" sz="quarter" idx="12"/>
          </p:nvPr>
        </p:nvSpPr>
        <p:spPr/>
        <p:txBody>
          <a:bodyPr/>
          <a:lstStyle>
            <a:lvl1pPr>
              <a:defRPr>
                <a:solidFill>
                  <a:schemeClr val="bg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9" name="Text Placeholder 8"/>
          <p:cNvSpPr>
            <a:spLocks noGrp="1"/>
          </p:cNvSpPr>
          <p:nvPr>
            <p:ph type="body" sz="quarter" idx="13"/>
          </p:nvPr>
        </p:nvSpPr>
        <p:spPr>
          <a:xfrm>
            <a:off x="839788" y="3716337"/>
            <a:ext cx="5040188" cy="237648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0" name="Text Placeholder 2"/>
          <p:cNvSpPr>
            <a:spLocks noGrp="1"/>
          </p:cNvSpPr>
          <p:nvPr>
            <p:ph type="body" idx="15"/>
          </p:nvPr>
        </p:nvSpPr>
        <p:spPr>
          <a:xfrm>
            <a:off x="839789" y="404814"/>
            <a:ext cx="5040626" cy="360362"/>
          </a:xfrm>
        </p:spPr>
        <p:txBody>
          <a:bodyPr anchor="t" anchorCtr="0"/>
          <a:lstStyle>
            <a:lvl1pPr marL="0" indent="0">
              <a:spcBef>
                <a:spcPts val="0"/>
              </a:spcBef>
              <a:buNone/>
              <a:defRPr sz="1400" b="1" cap="all" spc="100" baseline="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1" name="Picture Placeholder 14" descr="dont touch/move" title="Kemira Logo"/>
          <p:cNvSpPr>
            <a:spLocks noGrp="1" noChangeAspect="1"/>
          </p:cNvSpPr>
          <p:nvPr>
            <p:ph type="pic" sz="quarter" idx="18" hasCustomPrompt="1"/>
          </p:nvPr>
        </p:nvSpPr>
        <p:spPr>
          <a:xfrm>
            <a:off x="839788" y="6463071"/>
            <a:ext cx="720000" cy="134579"/>
          </a:xfrm>
          <a:blipFill>
            <a:blip r:embed="rId2" cstate="print">
              <a:extLst>
                <a:ext uri="{28A0092B-C50C-407E-A947-70E740481C1C}">
                  <a14:useLocalDpi xmlns:a14="http://schemas.microsoft.com/office/drawing/2010/main" val="0"/>
                </a:ext>
              </a:extLst>
            </a:blip>
            <a:stretch>
              <a:fillRect/>
            </a:stretch>
          </a:blipFill>
        </p:spPr>
        <p:txBody>
          <a:bodyPr/>
          <a:lstStyle>
            <a:lvl1pPr marL="0" indent="0">
              <a:buFontTx/>
              <a:buNone/>
              <a:defRPr/>
            </a:lvl1pPr>
          </a:lstStyle>
          <a:p>
            <a:r>
              <a:rPr lang="fi-FI"/>
              <a:t> </a:t>
            </a:r>
          </a:p>
        </p:txBody>
      </p:sp>
      <p:sp>
        <p:nvSpPr>
          <p:cNvPr id="12" name="Text Placeholder 11"/>
          <p:cNvSpPr>
            <a:spLocks noGrp="1"/>
          </p:cNvSpPr>
          <p:nvPr>
            <p:ph type="body" sz="quarter" idx="20"/>
          </p:nvPr>
        </p:nvSpPr>
        <p:spPr>
          <a:xfrm>
            <a:off x="6167438" y="765176"/>
            <a:ext cx="5184775" cy="5327650"/>
          </a:xfrm>
          <a:ln w="6350">
            <a:solidFill>
              <a:schemeClr val="bg1"/>
            </a:solidFill>
          </a:ln>
        </p:spPr>
        <p:txBody>
          <a:bodyPr lIns="360000" tIns="360000" rIns="360000" bIns="360000" anchor="ctr" anchorCtr="0"/>
          <a:lstStyle>
            <a:lvl1pPr marL="0" indent="0" algn="ctr">
              <a:buFontTx/>
              <a:buNone/>
              <a:defRPr sz="1400" b="1" cap="all" spc="100" baseline="0">
                <a:solidFill>
                  <a:schemeClr val="bg1"/>
                </a:solidFill>
              </a:defRPr>
            </a:lvl1pPr>
            <a:lvl2pPr marL="0" indent="0" algn="ctr">
              <a:buFontTx/>
              <a:buNone/>
              <a:defRPr sz="6000" b="1" spc="-300" baseline="0">
                <a:solidFill>
                  <a:schemeClr val="bg1"/>
                </a:solidFill>
              </a:defRPr>
            </a:lvl2pPr>
            <a:lvl3pPr marL="0" indent="0" algn="ctr">
              <a:buFontTx/>
              <a:buNone/>
              <a:defRPr sz="1400">
                <a:solidFill>
                  <a:schemeClr val="bg1"/>
                </a:solidFill>
              </a:defRPr>
            </a:lvl3pPr>
            <a:lvl4pPr marL="0" indent="0" algn="ctr">
              <a:buFontTx/>
              <a:buNone/>
              <a:defRPr sz="1400" b="1">
                <a:solidFill>
                  <a:schemeClr val="bg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Tree>
    <p:extLst>
      <p:ext uri="{BB962C8B-B14F-4D97-AF65-F5344CB8AC3E}">
        <p14:creationId xmlns:p14="http://schemas.microsoft.com/office/powerpoint/2010/main" val="320094585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p:cSld name="Large Content 3rd">
    <p:bg>
      <p:bgPr>
        <a:solidFill>
          <a:schemeClr val="bg1">
            <a:lumMod val="85000"/>
          </a:schemeClr>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9"/>
          </p:nvPr>
        </p:nvSpPr>
        <p:spPr>
          <a:xfrm>
            <a:off x="1" y="1"/>
            <a:ext cx="12192000" cy="6858000"/>
          </a:xfrm>
        </p:spPr>
        <p:txBody>
          <a:bodyPr/>
          <a:lstStyle>
            <a:lvl1pPr>
              <a:defRPr sz="1200"/>
            </a:lvl1pPr>
          </a:lstStyle>
          <a:p>
            <a:r>
              <a:rPr lang="fi-FI"/>
              <a:t>Lisää kuva napsauttamalla kuvaketta</a:t>
            </a:r>
            <a:endParaRPr lang="fi-FI" dirty="0"/>
          </a:p>
        </p:txBody>
      </p:sp>
      <p:sp>
        <p:nvSpPr>
          <p:cNvPr id="2" name="Title 1"/>
          <p:cNvSpPr>
            <a:spLocks noGrp="1"/>
          </p:cNvSpPr>
          <p:nvPr>
            <p:ph type="title"/>
          </p:nvPr>
        </p:nvSpPr>
        <p:spPr>
          <a:xfrm>
            <a:off x="6527800" y="1700212"/>
            <a:ext cx="4824835" cy="1728787"/>
          </a:xfrm>
        </p:spPr>
        <p:txBody>
          <a:bodyPr/>
          <a:lstStyle>
            <a:lvl1pPr>
              <a:defRPr>
                <a:solidFill>
                  <a:schemeClr val="tx1"/>
                </a:solidFill>
              </a:defRPr>
            </a:lvl1pPr>
          </a:lstStyle>
          <a:p>
            <a:r>
              <a:rPr lang="fi-FI"/>
              <a:t>Muokkaa ots. perustyyl. napsautt.</a:t>
            </a:r>
            <a:endParaRPr lang="en-US" dirty="0"/>
          </a:p>
        </p:txBody>
      </p:sp>
      <p:sp>
        <p:nvSpPr>
          <p:cNvPr id="5" name="Date Placeholder 4"/>
          <p:cNvSpPr>
            <a:spLocks noGrp="1"/>
          </p:cNvSpPr>
          <p:nvPr>
            <p:ph type="dt" sz="half" idx="10"/>
          </p:nvPr>
        </p:nvSpPr>
        <p:spPr/>
        <p:txBody>
          <a:bodyPr/>
          <a:lstStyle>
            <a:lvl1pPr>
              <a:defRPr>
                <a:solidFill>
                  <a:schemeClr val="tx1"/>
                </a:solidFill>
              </a:defRPr>
            </a:lvl1pPr>
          </a:lstStyle>
          <a:p>
            <a:pPr>
              <a:defRPr/>
            </a:pPr>
            <a:r>
              <a:rPr lang="fi-FI"/>
              <a:t>JULY 2026</a:t>
            </a:r>
            <a:endParaRPr lang="en-US"/>
          </a:p>
        </p:txBody>
      </p:sp>
      <p:sp>
        <p:nvSpPr>
          <p:cNvPr id="6" name="Footer Placeholder 5"/>
          <p:cNvSpPr>
            <a:spLocks noGrp="1"/>
          </p:cNvSpPr>
          <p:nvPr>
            <p:ph type="ftr" sz="quarter" idx="11"/>
          </p:nvPr>
        </p:nvSpPr>
        <p:spPr/>
        <p:txBody>
          <a:bodyPr/>
          <a:lstStyle>
            <a:lvl1pPr>
              <a:defRPr>
                <a:solidFill>
                  <a:schemeClr val="tx1"/>
                </a:solidFill>
              </a:defRPr>
            </a:lvl1pPr>
          </a:lstStyle>
          <a:p>
            <a:pPr>
              <a:defRPr/>
            </a:pPr>
            <a:r>
              <a:rPr lang="en-US"/>
              <a:t>INVESTOR PRESENTATION</a:t>
            </a:r>
          </a:p>
        </p:txBody>
      </p:sp>
      <p:sp>
        <p:nvSpPr>
          <p:cNvPr id="7" name="Slide Number Placeholder 6"/>
          <p:cNvSpPr>
            <a:spLocks noGrp="1"/>
          </p:cNvSpPr>
          <p:nvPr>
            <p:ph type="sldNum" sz="quarter" idx="12"/>
          </p:nvPr>
        </p:nvSpPr>
        <p:spPr/>
        <p:txBody>
          <a:bodyPr/>
          <a:lstStyle>
            <a:lvl1pPr>
              <a:defRPr>
                <a:solidFill>
                  <a:schemeClr val="tx1"/>
                </a:solidFill>
              </a:defRPr>
            </a:lvl1pPr>
          </a:lstStyle>
          <a:p>
            <a:pPr>
              <a:defRPr/>
            </a:pPr>
            <a:fld id="{9B8CDF1A-3CDE-4195-AF23-CDCF2878DEB5}" type="slidenum">
              <a:rPr lang="en-US" smtClean="0"/>
              <a:pPr>
                <a:defRPr/>
              </a:pPr>
              <a:t>‹#›</a:t>
            </a:fld>
            <a:endParaRPr lang="en-US"/>
          </a:p>
        </p:txBody>
      </p:sp>
      <p:sp>
        <p:nvSpPr>
          <p:cNvPr id="9" name="Text Placeholder 8"/>
          <p:cNvSpPr>
            <a:spLocks noGrp="1"/>
          </p:cNvSpPr>
          <p:nvPr>
            <p:ph type="body" sz="quarter" idx="13"/>
          </p:nvPr>
        </p:nvSpPr>
        <p:spPr>
          <a:xfrm>
            <a:off x="6527835" y="3716337"/>
            <a:ext cx="4824378" cy="237648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0" name="Text Placeholder 2"/>
          <p:cNvSpPr>
            <a:spLocks noGrp="1"/>
          </p:cNvSpPr>
          <p:nvPr>
            <p:ph type="body" idx="15"/>
          </p:nvPr>
        </p:nvSpPr>
        <p:spPr>
          <a:xfrm>
            <a:off x="6527835" y="404814"/>
            <a:ext cx="4824379"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2" name="Text Placeholder 11"/>
          <p:cNvSpPr>
            <a:spLocks noGrp="1"/>
          </p:cNvSpPr>
          <p:nvPr>
            <p:ph type="body" sz="quarter" idx="20"/>
          </p:nvPr>
        </p:nvSpPr>
        <p:spPr>
          <a:xfrm>
            <a:off x="839788" y="765176"/>
            <a:ext cx="5184775" cy="5327650"/>
          </a:xfrm>
          <a:ln w="6350">
            <a:solidFill>
              <a:schemeClr val="tx1"/>
            </a:solidFill>
          </a:ln>
        </p:spPr>
        <p:txBody>
          <a:bodyPr lIns="360000" tIns="360000" rIns="360000" bIns="360000" anchor="ctr" anchorCtr="0"/>
          <a:lstStyle>
            <a:lvl1pPr marL="0" indent="0" algn="ctr">
              <a:buFontTx/>
              <a:buNone/>
              <a:defRPr sz="1400" b="1" cap="all" spc="100" baseline="0">
                <a:solidFill>
                  <a:schemeClr val="tx1"/>
                </a:solidFill>
              </a:defRPr>
            </a:lvl1pPr>
            <a:lvl2pPr marL="0" indent="0" algn="ctr">
              <a:buFontTx/>
              <a:buNone/>
              <a:defRPr sz="6000" b="1" spc="-300" baseline="0">
                <a:solidFill>
                  <a:schemeClr val="tx1"/>
                </a:solidFill>
              </a:defRPr>
            </a:lvl2pPr>
            <a:lvl3pPr marL="0" indent="0" algn="ctr">
              <a:buFontTx/>
              <a:buNone/>
              <a:defRPr sz="1400">
                <a:solidFill>
                  <a:schemeClr val="tx1"/>
                </a:solidFill>
              </a:defRPr>
            </a:lvl3pPr>
            <a:lvl4pPr marL="0" indent="0" algn="ctr">
              <a:buFontTx/>
              <a:buNone/>
              <a:defRPr sz="1400" b="1">
                <a:solidFill>
                  <a:schemeClr val="tx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
        <p:nvSpPr>
          <p:cNvPr id="13"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25857248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p:cSld name="Large Content 3rd nega">
    <p:bg>
      <p:bgPr>
        <a:solidFill>
          <a:schemeClr val="bg1">
            <a:lumMod val="85000"/>
          </a:schemeClr>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9"/>
          </p:nvPr>
        </p:nvSpPr>
        <p:spPr>
          <a:xfrm>
            <a:off x="1" y="1"/>
            <a:ext cx="12192000" cy="6858000"/>
          </a:xfrm>
        </p:spPr>
        <p:txBody>
          <a:bodyPr/>
          <a:lstStyle>
            <a:lvl1pPr>
              <a:defRPr sz="1200"/>
            </a:lvl1pPr>
          </a:lstStyle>
          <a:p>
            <a:r>
              <a:rPr lang="fi-FI"/>
              <a:t>Lisää kuva napsauttamalla kuvaketta</a:t>
            </a:r>
            <a:endParaRPr lang="fi-FI" dirty="0"/>
          </a:p>
        </p:txBody>
      </p:sp>
      <p:sp>
        <p:nvSpPr>
          <p:cNvPr id="2" name="Title 1"/>
          <p:cNvSpPr>
            <a:spLocks noGrp="1"/>
          </p:cNvSpPr>
          <p:nvPr>
            <p:ph type="title"/>
          </p:nvPr>
        </p:nvSpPr>
        <p:spPr>
          <a:xfrm>
            <a:off x="6527800" y="1700212"/>
            <a:ext cx="4824413" cy="1728787"/>
          </a:xfrm>
        </p:spPr>
        <p:txBody>
          <a:bodyPr/>
          <a:lstStyle>
            <a:lvl1pPr>
              <a:defRPr>
                <a:solidFill>
                  <a:schemeClr val="bg1"/>
                </a:solidFill>
              </a:defRPr>
            </a:lvl1pPr>
          </a:lstStyle>
          <a:p>
            <a:r>
              <a:rPr lang="fi-FI"/>
              <a:t>Muokkaa ots. perustyyl. napsautt.</a:t>
            </a:r>
            <a:endParaRPr lang="en-US" dirty="0"/>
          </a:p>
        </p:txBody>
      </p:sp>
      <p:sp>
        <p:nvSpPr>
          <p:cNvPr id="5" name="Date Placeholder 4"/>
          <p:cNvSpPr>
            <a:spLocks noGrp="1"/>
          </p:cNvSpPr>
          <p:nvPr>
            <p:ph type="dt" sz="half" idx="10"/>
          </p:nvPr>
        </p:nvSpPr>
        <p:spPr/>
        <p:txBody>
          <a:bodyPr/>
          <a:lstStyle>
            <a:lvl1pPr>
              <a:defRPr>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solidFill>
                  <a:prstClr val="white"/>
                </a:solidFill>
                <a:effectLst/>
                <a:uLnTx/>
                <a:uFillTx/>
                <a:latin typeface="Arial"/>
                <a:ea typeface="+mn-ea"/>
                <a:cs typeface="+mn-cs"/>
              </a:rPr>
              <a:t>JULY 2026</a:t>
            </a:r>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6" name="Footer Placeholder 5"/>
          <p:cNvSpPr>
            <a:spLocks noGrp="1"/>
          </p:cNvSpPr>
          <p:nvPr>
            <p:ph type="ftr" sz="quarter" idx="11"/>
          </p:nvPr>
        </p:nvSpPr>
        <p:spPr/>
        <p:txBody>
          <a:bodyPr/>
          <a:lstStyle>
            <a:lvl1pPr>
              <a:defRPr>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a:ln>
                  <a:noFill/>
                </a:ln>
                <a:solidFill>
                  <a:prstClr val="white"/>
                </a:solidFill>
                <a:effectLst/>
                <a:uLnTx/>
                <a:uFillTx/>
                <a:latin typeface="Arial"/>
                <a:ea typeface="+mn-ea"/>
                <a:cs typeface="+mn-cs"/>
              </a:rPr>
              <a:t>INVESTOR PRESENTATION</a:t>
            </a:r>
          </a:p>
        </p:txBody>
      </p:sp>
      <p:sp>
        <p:nvSpPr>
          <p:cNvPr id="7" name="Slide Number Placeholder 6"/>
          <p:cNvSpPr>
            <a:spLocks noGrp="1"/>
          </p:cNvSpPr>
          <p:nvPr>
            <p:ph type="sldNum" sz="quarter" idx="12"/>
          </p:nvPr>
        </p:nvSpPr>
        <p:spPr/>
        <p:txBody>
          <a:bodyPr/>
          <a:lstStyle>
            <a:lvl1pPr>
              <a:defRPr>
                <a:solidFill>
                  <a:schemeClr val="bg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9" name="Text Placeholder 8"/>
          <p:cNvSpPr>
            <a:spLocks noGrp="1"/>
          </p:cNvSpPr>
          <p:nvPr>
            <p:ph type="body" sz="quarter" idx="13"/>
          </p:nvPr>
        </p:nvSpPr>
        <p:spPr>
          <a:xfrm>
            <a:off x="6529320" y="3716337"/>
            <a:ext cx="4822892" cy="237648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
        <p:nvSpPr>
          <p:cNvPr id="10" name="Text Placeholder 2"/>
          <p:cNvSpPr>
            <a:spLocks noGrp="1"/>
          </p:cNvSpPr>
          <p:nvPr>
            <p:ph type="body" idx="15"/>
          </p:nvPr>
        </p:nvSpPr>
        <p:spPr>
          <a:xfrm>
            <a:off x="6529321" y="404814"/>
            <a:ext cx="4822892" cy="360362"/>
          </a:xfrm>
        </p:spPr>
        <p:txBody>
          <a:bodyPr anchor="t" anchorCtr="0"/>
          <a:lstStyle>
            <a:lvl1pPr marL="0" indent="0">
              <a:spcBef>
                <a:spcPts val="0"/>
              </a:spcBef>
              <a:buNone/>
              <a:defRPr sz="1400" b="1" cap="all" spc="100" baseline="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1" name="Picture Placeholder 14" descr="dont touch/move" title="Kemira Logo"/>
          <p:cNvSpPr>
            <a:spLocks noGrp="1" noChangeAspect="1"/>
          </p:cNvSpPr>
          <p:nvPr>
            <p:ph type="pic" sz="quarter" idx="18" hasCustomPrompt="1"/>
          </p:nvPr>
        </p:nvSpPr>
        <p:spPr>
          <a:xfrm>
            <a:off x="839788" y="6463071"/>
            <a:ext cx="720000" cy="134579"/>
          </a:xfrm>
          <a:blipFill>
            <a:blip r:embed="rId2" cstate="print">
              <a:extLst>
                <a:ext uri="{28A0092B-C50C-407E-A947-70E740481C1C}">
                  <a14:useLocalDpi xmlns:a14="http://schemas.microsoft.com/office/drawing/2010/main" val="0"/>
                </a:ext>
              </a:extLst>
            </a:blip>
            <a:stretch>
              <a:fillRect/>
            </a:stretch>
          </a:blipFill>
        </p:spPr>
        <p:txBody>
          <a:bodyPr/>
          <a:lstStyle>
            <a:lvl1pPr marL="0" indent="0">
              <a:buFontTx/>
              <a:buNone/>
              <a:defRPr/>
            </a:lvl1pPr>
          </a:lstStyle>
          <a:p>
            <a:r>
              <a:rPr lang="fi-FI"/>
              <a:t> </a:t>
            </a:r>
          </a:p>
        </p:txBody>
      </p:sp>
      <p:sp>
        <p:nvSpPr>
          <p:cNvPr id="12" name="Text Placeholder 11"/>
          <p:cNvSpPr>
            <a:spLocks noGrp="1"/>
          </p:cNvSpPr>
          <p:nvPr>
            <p:ph type="body" sz="quarter" idx="20"/>
          </p:nvPr>
        </p:nvSpPr>
        <p:spPr>
          <a:xfrm>
            <a:off x="839789" y="765176"/>
            <a:ext cx="5184203" cy="5327650"/>
          </a:xfrm>
          <a:ln w="6350">
            <a:solidFill>
              <a:schemeClr val="bg1"/>
            </a:solidFill>
          </a:ln>
        </p:spPr>
        <p:txBody>
          <a:bodyPr lIns="360000" tIns="360000" rIns="360000" bIns="360000" anchor="ctr" anchorCtr="0"/>
          <a:lstStyle>
            <a:lvl1pPr marL="0" indent="0" algn="ctr">
              <a:buFontTx/>
              <a:buNone/>
              <a:defRPr sz="1400" b="1" cap="all" spc="100" baseline="0">
                <a:solidFill>
                  <a:schemeClr val="bg1"/>
                </a:solidFill>
              </a:defRPr>
            </a:lvl1pPr>
            <a:lvl2pPr marL="0" indent="0" algn="ctr">
              <a:buFontTx/>
              <a:buNone/>
              <a:defRPr sz="6000" b="1" spc="-300" baseline="0">
                <a:solidFill>
                  <a:schemeClr val="bg1"/>
                </a:solidFill>
              </a:defRPr>
            </a:lvl2pPr>
            <a:lvl3pPr marL="0" indent="0" algn="ctr">
              <a:buFontTx/>
              <a:buNone/>
              <a:defRPr sz="1400">
                <a:solidFill>
                  <a:schemeClr val="bg1"/>
                </a:solidFill>
              </a:defRPr>
            </a:lvl3pPr>
            <a:lvl4pPr marL="0" indent="0" algn="ctr">
              <a:buFontTx/>
              <a:buNone/>
              <a:defRPr sz="1400" b="1">
                <a:solidFill>
                  <a:schemeClr val="bg1"/>
                </a:solidFill>
              </a:defRPr>
            </a:lvl4pPr>
            <a:lvl5pPr marL="0" indent="0" algn="ctr">
              <a:buFontTx/>
              <a:buNone/>
              <a:defRPr/>
            </a:lvl5pPr>
            <a:lvl6pPr marL="0" indent="0" algn="ctr">
              <a:buFontTx/>
              <a:buNone/>
              <a:defRPr/>
            </a:lvl6pPr>
            <a:lvl7pPr marL="0" indent="0" algn="ctr">
              <a:buFontTx/>
              <a:buNone/>
              <a:defRPr/>
            </a:lvl7pPr>
            <a:lvl8pPr marL="0" indent="0" algn="ctr">
              <a:buFontTx/>
              <a:buNone/>
              <a:defRPr/>
            </a:lvl8pPr>
            <a:lvl9pPr marL="0" indent="0" algn="ctr">
              <a:buFontTx/>
              <a:buNone/>
              <a:defRPr/>
            </a:lvl9pPr>
          </a:lstStyle>
          <a:p>
            <a:pPr lvl="0"/>
            <a:r>
              <a:rPr lang="fi-FI"/>
              <a:t>Muokkaa tekstin perustyylejä napsauttamalla</a:t>
            </a:r>
          </a:p>
          <a:p>
            <a:pPr lvl="1"/>
            <a:r>
              <a:rPr lang="fi-FI"/>
              <a:t>toinen taso</a:t>
            </a:r>
          </a:p>
          <a:p>
            <a:pPr lvl="2"/>
            <a:r>
              <a:rPr lang="fi-FI"/>
              <a:t>kolmas taso</a:t>
            </a:r>
          </a:p>
          <a:p>
            <a:pPr lvl="3"/>
            <a:r>
              <a:rPr lang="fi-FI"/>
              <a:t>neljäs taso</a:t>
            </a:r>
          </a:p>
        </p:txBody>
      </p:sp>
    </p:spTree>
    <p:extLst>
      <p:ext uri="{BB962C8B-B14F-4D97-AF65-F5344CB8AC3E}">
        <p14:creationId xmlns:p14="http://schemas.microsoft.com/office/powerpoint/2010/main" val="38958113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Content and PIC ">
    <p:spTree>
      <p:nvGrpSpPr>
        <p:cNvPr id="1" name=""/>
        <p:cNvGrpSpPr/>
        <p:nvPr/>
      </p:nvGrpSpPr>
      <p:grpSpPr>
        <a:xfrm>
          <a:off x="0" y="0"/>
          <a:ext cx="0" cy="0"/>
          <a:chOff x="0" y="0"/>
          <a:chExt cx="0" cy="0"/>
        </a:xfrm>
      </p:grpSpPr>
      <p:sp>
        <p:nvSpPr>
          <p:cNvPr id="13" name="Picture Placeholder 7"/>
          <p:cNvSpPr>
            <a:spLocks noGrp="1"/>
          </p:cNvSpPr>
          <p:nvPr>
            <p:ph type="pic" sz="quarter" idx="19"/>
          </p:nvPr>
        </p:nvSpPr>
        <p:spPr>
          <a:xfrm>
            <a:off x="0" y="0"/>
            <a:ext cx="12191999" cy="6857999"/>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2" name="Title 1"/>
          <p:cNvSpPr>
            <a:spLocks noGrp="1"/>
          </p:cNvSpPr>
          <p:nvPr>
            <p:ph type="title"/>
          </p:nvPr>
        </p:nvSpPr>
        <p:spPr/>
        <p:txBody>
          <a:bodyPr/>
          <a:lstStyle/>
          <a:p>
            <a:r>
              <a:rPr lang="fi-FI"/>
              <a:t>Muokkaa ots. perustyyl. napsautt.</a:t>
            </a:r>
            <a:endParaRPr lang="en-US"/>
          </a:p>
        </p:txBody>
      </p:sp>
      <p:sp>
        <p:nvSpPr>
          <p:cNvPr id="4" name="Content Placeholder 3"/>
          <p:cNvSpPr>
            <a:spLocks noGrp="1"/>
          </p:cNvSpPr>
          <p:nvPr>
            <p:ph sz="half" idx="2"/>
          </p:nvPr>
        </p:nvSpPr>
        <p:spPr>
          <a:xfrm>
            <a:off x="839787" y="1700213"/>
            <a:ext cx="10512425"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109916568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Content and PIC nega">
    <p:spTree>
      <p:nvGrpSpPr>
        <p:cNvPr id="1" name=""/>
        <p:cNvGrpSpPr/>
        <p:nvPr/>
      </p:nvGrpSpPr>
      <p:grpSpPr>
        <a:xfrm>
          <a:off x="0" y="0"/>
          <a:ext cx="0" cy="0"/>
          <a:chOff x="0" y="0"/>
          <a:chExt cx="0" cy="0"/>
        </a:xfrm>
      </p:grpSpPr>
      <p:sp>
        <p:nvSpPr>
          <p:cNvPr id="13" name="Picture Placeholder 7"/>
          <p:cNvSpPr>
            <a:spLocks noGrp="1"/>
          </p:cNvSpPr>
          <p:nvPr>
            <p:ph type="pic" sz="quarter" idx="19"/>
          </p:nvPr>
        </p:nvSpPr>
        <p:spPr>
          <a:xfrm>
            <a:off x="0" y="0"/>
            <a:ext cx="12191999" cy="6857999"/>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2" name="Title 1"/>
          <p:cNvSpPr>
            <a:spLocks noGrp="1"/>
          </p:cNvSpPr>
          <p:nvPr>
            <p:ph type="title"/>
          </p:nvPr>
        </p:nvSpPr>
        <p:spPr/>
        <p:txBody>
          <a:bodyPr/>
          <a:lstStyle>
            <a:lvl1pPr>
              <a:defRPr>
                <a:solidFill>
                  <a:schemeClr val="bg1"/>
                </a:solidFill>
              </a:defRPr>
            </a:lvl1pPr>
          </a:lstStyle>
          <a:p>
            <a:r>
              <a:rPr lang="fi-FI"/>
              <a:t>Muokkaa ots. perustyyl. napsautt.</a:t>
            </a:r>
            <a:endParaRPr lang="en-US"/>
          </a:p>
        </p:txBody>
      </p:sp>
      <p:sp>
        <p:nvSpPr>
          <p:cNvPr id="4" name="Content Placeholder 3"/>
          <p:cNvSpPr>
            <a:spLocks noGrp="1"/>
          </p:cNvSpPr>
          <p:nvPr>
            <p:ph sz="half" idx="2"/>
          </p:nvPr>
        </p:nvSpPr>
        <p:spPr>
          <a:xfrm>
            <a:off x="839787" y="1700213"/>
            <a:ext cx="10512425" cy="439261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6" name="Footer Placeholder 5"/>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7" name="Slide Number Placeholder 6"/>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2" cstate="print">
              <a:extLst>
                <a:ext uri="{28A0092B-C50C-407E-A947-70E740481C1C}">
                  <a14:useLocalDpi xmlns:a14="http://schemas.microsoft.com/office/drawing/2010/main" val="0"/>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22259901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Osan ylätunnist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7"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lvl1pPr>
          </a:lstStyle>
          <a:p>
            <a:r>
              <a:rPr lang="fi-FI"/>
              <a:t>Muokkaa ots. perustyyl. napsautt.</a:t>
            </a:r>
            <a:endParaRPr lang="en-US"/>
          </a:p>
        </p:txBody>
      </p:sp>
    </p:spTree>
    <p:extLst>
      <p:ext uri="{BB962C8B-B14F-4D97-AF65-F5344CB8AC3E}">
        <p14:creationId xmlns:p14="http://schemas.microsoft.com/office/powerpoint/2010/main" val="33600515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Custom Content 1">
    <p:spTree>
      <p:nvGrpSpPr>
        <p:cNvPr id="1" name=""/>
        <p:cNvGrpSpPr/>
        <p:nvPr/>
      </p:nvGrpSpPr>
      <p:grpSpPr>
        <a:xfrm>
          <a:off x="0" y="0"/>
          <a:ext cx="0" cy="0"/>
          <a:chOff x="0" y="0"/>
          <a:chExt cx="0" cy="0"/>
        </a:xfrm>
      </p:grpSpPr>
      <p:sp>
        <p:nvSpPr>
          <p:cNvPr id="2" name="Title 1"/>
          <p:cNvSpPr>
            <a:spLocks noGrp="1"/>
          </p:cNvSpPr>
          <p:nvPr>
            <p:ph type="title"/>
          </p:nvPr>
        </p:nvSpPr>
        <p:spPr>
          <a:xfrm>
            <a:off x="840000" y="1701000"/>
            <a:ext cx="5112000" cy="4391999"/>
          </a:xfrm>
        </p:spPr>
        <p:txBody>
          <a:bodyPr/>
          <a:lstStyle/>
          <a:p>
            <a:r>
              <a:rPr lang="fi-FI"/>
              <a:t>Muokkaa ots. perustyyl. napsautt.</a:t>
            </a:r>
            <a:endParaRPr lang="en-US" dirty="0"/>
          </a:p>
        </p:txBody>
      </p:sp>
      <p:sp>
        <p:nvSpPr>
          <p:cNvPr id="4" name="Content Placeholder 3"/>
          <p:cNvSpPr>
            <a:spLocks noGrp="1"/>
          </p:cNvSpPr>
          <p:nvPr>
            <p:ph sz="half" idx="2"/>
          </p:nvPr>
        </p:nvSpPr>
        <p:spPr>
          <a:xfrm>
            <a:off x="6240016" y="1700213"/>
            <a:ext cx="5113784"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8" name="Text Placeholder 2">
            <a:extLst>
              <a:ext uri="{FF2B5EF4-FFF2-40B4-BE49-F238E27FC236}">
                <a16:creationId xmlns:a16="http://schemas.microsoft.com/office/drawing/2014/main" id="{77528B55-856E-4629-A232-C8322F6A31F7}"/>
              </a:ext>
            </a:extLst>
          </p:cNvPr>
          <p:cNvSpPr>
            <a:spLocks noGrp="1"/>
          </p:cNvSpPr>
          <p:nvPr>
            <p:ph type="body" idx="15"/>
          </p:nvPr>
        </p:nvSpPr>
        <p:spPr>
          <a:xfrm>
            <a:off x="839789" y="404813"/>
            <a:ext cx="10512211" cy="360363"/>
          </a:xfrm>
        </p:spPr>
        <p:txBody>
          <a:bodyPr anchor="t" anchorCtr="0"/>
          <a:lstStyle>
            <a:lvl1pPr marL="0" indent="0" algn="ctr">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184916453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Custom Content 2">
    <p:spTree>
      <p:nvGrpSpPr>
        <p:cNvPr id="1" name=""/>
        <p:cNvGrpSpPr/>
        <p:nvPr/>
      </p:nvGrpSpPr>
      <p:grpSpPr>
        <a:xfrm>
          <a:off x="0" y="0"/>
          <a:ext cx="0" cy="0"/>
          <a:chOff x="0" y="0"/>
          <a:chExt cx="0" cy="0"/>
        </a:xfrm>
      </p:grpSpPr>
      <p:sp>
        <p:nvSpPr>
          <p:cNvPr id="10" name="Picture Placeholder 5">
            <a:extLst>
              <a:ext uri="{FF2B5EF4-FFF2-40B4-BE49-F238E27FC236}">
                <a16:creationId xmlns:a16="http://schemas.microsoft.com/office/drawing/2014/main" id="{F6AFE689-A20B-42B9-A30D-0A20DFD9BF72}"/>
              </a:ext>
            </a:extLst>
          </p:cNvPr>
          <p:cNvSpPr>
            <a:spLocks noGrp="1"/>
          </p:cNvSpPr>
          <p:nvPr>
            <p:ph type="pic" sz="quarter" idx="13"/>
          </p:nvPr>
        </p:nvSpPr>
        <p:spPr>
          <a:xfrm>
            <a:off x="4440000" y="981000"/>
            <a:ext cx="4032000" cy="5112000"/>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2" name="Title 1"/>
          <p:cNvSpPr>
            <a:spLocks noGrp="1"/>
          </p:cNvSpPr>
          <p:nvPr>
            <p:ph type="title"/>
          </p:nvPr>
        </p:nvSpPr>
        <p:spPr>
          <a:xfrm>
            <a:off x="839999" y="1701001"/>
            <a:ext cx="5183769" cy="2016000"/>
          </a:xfrm>
        </p:spPr>
        <p:txBody>
          <a:bodyPr/>
          <a:lstStyle/>
          <a:p>
            <a:r>
              <a:rPr lang="fi-FI"/>
              <a:t>Muokkaa ots. perustyyl. napsautt.</a:t>
            </a:r>
            <a:endParaRPr lang="en-US" dirty="0"/>
          </a:p>
        </p:txBody>
      </p:sp>
      <p:sp>
        <p:nvSpPr>
          <p:cNvPr id="4" name="Content Placeholder 3"/>
          <p:cNvSpPr>
            <a:spLocks noGrp="1"/>
          </p:cNvSpPr>
          <p:nvPr>
            <p:ph sz="half" idx="2"/>
          </p:nvPr>
        </p:nvSpPr>
        <p:spPr>
          <a:xfrm>
            <a:off x="7392000" y="2781001"/>
            <a:ext cx="3961800" cy="3311824"/>
          </a:xfrm>
        </p:spPr>
        <p:txBody>
          <a:bodyPr/>
          <a:lstStyle>
            <a:lvl1pPr>
              <a:defRPr sz="1800"/>
            </a:lvl1pPr>
            <a:lvl2pPr>
              <a:defRPr sz="1800"/>
            </a:lvl2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8" name="Text Placeholder 2">
            <a:extLst>
              <a:ext uri="{FF2B5EF4-FFF2-40B4-BE49-F238E27FC236}">
                <a16:creationId xmlns:a16="http://schemas.microsoft.com/office/drawing/2014/main" id="{77528B55-856E-4629-A232-C8322F6A31F7}"/>
              </a:ext>
            </a:extLst>
          </p:cNvPr>
          <p:cNvSpPr>
            <a:spLocks noGrp="1"/>
          </p:cNvSpPr>
          <p:nvPr>
            <p:ph type="body" idx="15"/>
          </p:nvPr>
        </p:nvSpPr>
        <p:spPr>
          <a:xfrm>
            <a:off x="839789" y="404813"/>
            <a:ext cx="10512211" cy="360363"/>
          </a:xfrm>
        </p:spPr>
        <p:txBody>
          <a:bodyPr anchor="t" anchorCtr="0"/>
          <a:lstStyle>
            <a:lvl1pPr marL="0" indent="0" algn="l">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3" name="Text Placeholder 8">
            <a:extLst>
              <a:ext uri="{FF2B5EF4-FFF2-40B4-BE49-F238E27FC236}">
                <a16:creationId xmlns:a16="http://schemas.microsoft.com/office/drawing/2014/main" id="{E0767047-9CAF-4F01-B602-D55A6019ABB7}"/>
              </a:ext>
            </a:extLst>
          </p:cNvPr>
          <p:cNvSpPr>
            <a:spLocks noGrp="1"/>
          </p:cNvSpPr>
          <p:nvPr>
            <p:ph type="body" sz="quarter" idx="16"/>
          </p:nvPr>
        </p:nvSpPr>
        <p:spPr>
          <a:xfrm>
            <a:off x="839788" y="3932999"/>
            <a:ext cx="5184212" cy="2159825"/>
          </a:xfrm>
        </p:spPr>
        <p:txBody>
          <a:bodyPr/>
          <a:lstStyle>
            <a:lvl1pPr>
              <a:defRPr sz="2000">
                <a:solidFill>
                  <a:schemeClr val="tx1"/>
                </a:solidFill>
              </a:defRPr>
            </a:lvl1pPr>
            <a:lvl2pPr>
              <a:defRPr sz="2000">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Tree>
    <p:extLst>
      <p:ext uri="{BB962C8B-B14F-4D97-AF65-F5344CB8AC3E}">
        <p14:creationId xmlns:p14="http://schemas.microsoft.com/office/powerpoint/2010/main" val="37012237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Custom Content 3">
    <p:spTree>
      <p:nvGrpSpPr>
        <p:cNvPr id="1" name=""/>
        <p:cNvGrpSpPr/>
        <p:nvPr/>
      </p:nvGrpSpPr>
      <p:grpSpPr>
        <a:xfrm>
          <a:off x="0" y="0"/>
          <a:ext cx="0" cy="0"/>
          <a:chOff x="0" y="0"/>
          <a:chExt cx="0" cy="0"/>
        </a:xfrm>
      </p:grpSpPr>
      <p:sp>
        <p:nvSpPr>
          <p:cNvPr id="10" name="Picture Placeholder 5">
            <a:extLst>
              <a:ext uri="{FF2B5EF4-FFF2-40B4-BE49-F238E27FC236}">
                <a16:creationId xmlns:a16="http://schemas.microsoft.com/office/drawing/2014/main" id="{F6AFE689-A20B-42B9-A30D-0A20DFD9BF72}"/>
              </a:ext>
            </a:extLst>
          </p:cNvPr>
          <p:cNvSpPr>
            <a:spLocks noGrp="1"/>
          </p:cNvSpPr>
          <p:nvPr>
            <p:ph type="pic" sz="quarter" idx="13"/>
          </p:nvPr>
        </p:nvSpPr>
        <p:spPr>
          <a:xfrm>
            <a:off x="3720000" y="981000"/>
            <a:ext cx="4032000" cy="5112000"/>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2" name="Title 1"/>
          <p:cNvSpPr>
            <a:spLocks noGrp="1"/>
          </p:cNvSpPr>
          <p:nvPr>
            <p:ph type="title"/>
          </p:nvPr>
        </p:nvSpPr>
        <p:spPr>
          <a:xfrm>
            <a:off x="840000" y="1701001"/>
            <a:ext cx="4824000" cy="2016000"/>
          </a:xfrm>
        </p:spPr>
        <p:txBody>
          <a:bodyPr/>
          <a:lstStyle/>
          <a:p>
            <a:r>
              <a:rPr lang="fi-FI"/>
              <a:t>Muokkaa ots. perustyyl. napsautt.</a:t>
            </a:r>
            <a:endParaRPr lang="en-US" dirty="0"/>
          </a:p>
        </p:txBody>
      </p:sp>
      <p:sp>
        <p:nvSpPr>
          <p:cNvPr id="4" name="Content Placeholder 3"/>
          <p:cNvSpPr>
            <a:spLocks noGrp="1"/>
          </p:cNvSpPr>
          <p:nvPr>
            <p:ph sz="half" idx="2"/>
          </p:nvPr>
        </p:nvSpPr>
        <p:spPr>
          <a:xfrm>
            <a:off x="8040000" y="981001"/>
            <a:ext cx="3313800" cy="5111824"/>
          </a:xfrm>
        </p:spPr>
        <p:txBody>
          <a:bodyPr/>
          <a:lstStyle>
            <a:lvl1pPr>
              <a:defRPr sz="1200"/>
            </a:lvl1pPr>
            <a:lvl2pPr>
              <a:defRPr sz="1200"/>
            </a:lvl2pPr>
            <a:lvl3pPr>
              <a:defRPr sz="1200"/>
            </a:lvl3pPr>
            <a:lvl4pPr>
              <a:defRPr sz="1200"/>
            </a:lvl4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8" name="Text Placeholder 2">
            <a:extLst>
              <a:ext uri="{FF2B5EF4-FFF2-40B4-BE49-F238E27FC236}">
                <a16:creationId xmlns:a16="http://schemas.microsoft.com/office/drawing/2014/main" id="{77528B55-856E-4629-A232-C8322F6A31F7}"/>
              </a:ext>
            </a:extLst>
          </p:cNvPr>
          <p:cNvSpPr>
            <a:spLocks noGrp="1"/>
          </p:cNvSpPr>
          <p:nvPr>
            <p:ph type="body" idx="15"/>
          </p:nvPr>
        </p:nvSpPr>
        <p:spPr>
          <a:xfrm>
            <a:off x="839789" y="404813"/>
            <a:ext cx="10512211" cy="360363"/>
          </a:xfrm>
        </p:spPr>
        <p:txBody>
          <a:bodyPr anchor="t" anchorCtr="0"/>
          <a:lstStyle>
            <a:lvl1pPr marL="0" indent="0" algn="l">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1" name="Text Placeholder 8">
            <a:extLst>
              <a:ext uri="{FF2B5EF4-FFF2-40B4-BE49-F238E27FC236}">
                <a16:creationId xmlns:a16="http://schemas.microsoft.com/office/drawing/2014/main" id="{D9EC19D4-E085-456C-8B04-34425365D55B}"/>
              </a:ext>
            </a:extLst>
          </p:cNvPr>
          <p:cNvSpPr>
            <a:spLocks noGrp="1"/>
          </p:cNvSpPr>
          <p:nvPr>
            <p:ph type="body" sz="quarter" idx="16"/>
          </p:nvPr>
        </p:nvSpPr>
        <p:spPr>
          <a:xfrm>
            <a:off x="839788" y="3932999"/>
            <a:ext cx="4824412" cy="2159825"/>
          </a:xfrm>
        </p:spPr>
        <p:txBody>
          <a:bodyPr/>
          <a:lstStyle>
            <a:lvl1pPr>
              <a:defRPr sz="2000">
                <a:solidFill>
                  <a:schemeClr val="tx1"/>
                </a:solidFill>
              </a:defRPr>
            </a:lvl1pPr>
            <a:lvl2pPr>
              <a:defRPr sz="2000">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GB" dirty="0"/>
          </a:p>
        </p:txBody>
      </p:sp>
    </p:spTree>
    <p:extLst>
      <p:ext uri="{BB962C8B-B14F-4D97-AF65-F5344CB8AC3E}">
        <p14:creationId xmlns:p14="http://schemas.microsoft.com/office/powerpoint/2010/main" val="425568487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Custom Content 4">
    <p:spTree>
      <p:nvGrpSpPr>
        <p:cNvPr id="1" name=""/>
        <p:cNvGrpSpPr/>
        <p:nvPr/>
      </p:nvGrpSpPr>
      <p:grpSpPr>
        <a:xfrm>
          <a:off x="0" y="0"/>
          <a:ext cx="0" cy="0"/>
          <a:chOff x="0" y="0"/>
          <a:chExt cx="0" cy="0"/>
        </a:xfrm>
      </p:grpSpPr>
      <p:sp>
        <p:nvSpPr>
          <p:cNvPr id="10" name="Picture Placeholder 5">
            <a:extLst>
              <a:ext uri="{FF2B5EF4-FFF2-40B4-BE49-F238E27FC236}">
                <a16:creationId xmlns:a16="http://schemas.microsoft.com/office/drawing/2014/main" id="{F6AFE689-A20B-42B9-A30D-0A20DFD9BF72}"/>
              </a:ext>
            </a:extLst>
          </p:cNvPr>
          <p:cNvSpPr>
            <a:spLocks noGrp="1"/>
          </p:cNvSpPr>
          <p:nvPr>
            <p:ph type="pic" sz="quarter" idx="13"/>
          </p:nvPr>
        </p:nvSpPr>
        <p:spPr>
          <a:xfrm>
            <a:off x="840000" y="981000"/>
            <a:ext cx="10512000" cy="2304000"/>
          </a:xfr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4" name="Content Placeholder 3"/>
          <p:cNvSpPr>
            <a:spLocks noGrp="1"/>
          </p:cNvSpPr>
          <p:nvPr>
            <p:ph sz="half" idx="2"/>
          </p:nvPr>
        </p:nvSpPr>
        <p:spPr>
          <a:xfrm>
            <a:off x="8040000" y="2781001"/>
            <a:ext cx="3024000" cy="3311824"/>
          </a:xfrm>
        </p:spPr>
        <p:txBody>
          <a:bodyPr/>
          <a:lstStyle>
            <a:lvl1pPr>
              <a:defRPr sz="1800"/>
            </a:lvl1pPr>
            <a:lvl2pPr>
              <a:defRPr sz="1800"/>
            </a:lvl2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dirty="0"/>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8" name="Text Placeholder 2">
            <a:extLst>
              <a:ext uri="{FF2B5EF4-FFF2-40B4-BE49-F238E27FC236}">
                <a16:creationId xmlns:a16="http://schemas.microsoft.com/office/drawing/2014/main" id="{77528B55-856E-4629-A232-C8322F6A31F7}"/>
              </a:ext>
            </a:extLst>
          </p:cNvPr>
          <p:cNvSpPr>
            <a:spLocks noGrp="1"/>
          </p:cNvSpPr>
          <p:nvPr>
            <p:ph type="body" idx="15"/>
          </p:nvPr>
        </p:nvSpPr>
        <p:spPr>
          <a:xfrm>
            <a:off x="839789" y="404813"/>
            <a:ext cx="10512211" cy="360363"/>
          </a:xfrm>
        </p:spPr>
        <p:txBody>
          <a:bodyPr anchor="t" anchorCtr="0"/>
          <a:lstStyle>
            <a:lvl1pPr marL="0" indent="0" algn="ctr">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1" name="Title 1">
            <a:extLst>
              <a:ext uri="{FF2B5EF4-FFF2-40B4-BE49-F238E27FC236}">
                <a16:creationId xmlns:a16="http://schemas.microsoft.com/office/drawing/2014/main" id="{32FEC57C-B56B-47F4-9599-835C0B198558}"/>
              </a:ext>
            </a:extLst>
          </p:cNvPr>
          <p:cNvSpPr>
            <a:spLocks noGrp="1"/>
          </p:cNvSpPr>
          <p:nvPr>
            <p:ph type="ctrTitle"/>
          </p:nvPr>
        </p:nvSpPr>
        <p:spPr>
          <a:xfrm>
            <a:off x="1128000" y="2781000"/>
            <a:ext cx="6624000" cy="3312000"/>
          </a:xfrm>
        </p:spPr>
        <p:txBody>
          <a:bodyPr anchor="t" anchorCtr="0"/>
          <a:lstStyle>
            <a:lvl1pPr algn="l">
              <a:lnSpc>
                <a:spcPct val="85000"/>
              </a:lnSpc>
              <a:defRPr sz="6000" spc="-300" baseline="0"/>
            </a:lvl1pPr>
          </a:lstStyle>
          <a:p>
            <a:r>
              <a:rPr lang="fi-FI"/>
              <a:t>Muokkaa ots. perustyyl. napsautt.</a:t>
            </a:r>
            <a:endParaRPr lang="en-US" dirty="0"/>
          </a:p>
        </p:txBody>
      </p:sp>
    </p:spTree>
    <p:extLst>
      <p:ext uri="{BB962C8B-B14F-4D97-AF65-F5344CB8AC3E}">
        <p14:creationId xmlns:p14="http://schemas.microsoft.com/office/powerpoint/2010/main" val="215043722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p:cSld name="Thank you.">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199" y="1700213"/>
            <a:ext cx="10514013" cy="1584771"/>
          </a:xfrm>
        </p:spPr>
        <p:txBody>
          <a:bodyPr anchor="b" anchorCtr="0"/>
          <a:lstStyle>
            <a:lvl1pPr algn="ctr">
              <a:defRPr sz="6000" spc="-300" baseline="0"/>
            </a:lvl1pPr>
          </a:lstStyle>
          <a:p>
            <a:r>
              <a:rPr lang="en-US" dirty="0"/>
              <a:t>Click to add Thank you Text.</a:t>
            </a:r>
          </a:p>
        </p:txBody>
      </p:sp>
      <p:sp>
        <p:nvSpPr>
          <p:cNvPr id="3" name="Date Placeholder 2"/>
          <p:cNvSpPr>
            <a:spLocks noGrp="1"/>
          </p:cNvSpPr>
          <p:nvPr>
            <p:ph type="dt" sz="half" idx="1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1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sp>
        <p:nvSpPr>
          <p:cNvPr id="6" name="Freeform 6"/>
          <p:cNvSpPr>
            <a:spLocks noChangeAspect="1" noEditPoints="1"/>
          </p:cNvSpPr>
          <p:nvPr/>
        </p:nvSpPr>
        <p:spPr bwMode="auto">
          <a:xfrm>
            <a:off x="5376000" y="4292600"/>
            <a:ext cx="1440000" cy="269187"/>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hlinkClick r:id="rId2" tooltip="Twitter"/>
          </p:cNvPr>
          <p:cNvSpPr>
            <a:spLocks noChangeAspect="1" noEditPoints="1"/>
          </p:cNvSpPr>
          <p:nvPr/>
        </p:nvSpPr>
        <p:spPr bwMode="auto">
          <a:xfrm>
            <a:off x="5591976" y="621234"/>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8" name="Freeform 8">
            <a:hlinkClick r:id="rId3" tooltip="Facebook"/>
          </p:cNvPr>
          <p:cNvSpPr>
            <a:spLocks noChangeAspect="1" noEditPoints="1"/>
          </p:cNvSpPr>
          <p:nvPr/>
        </p:nvSpPr>
        <p:spPr bwMode="auto">
          <a:xfrm>
            <a:off x="5231415" y="620688"/>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9" name="Freeform 10">
            <a:hlinkClick r:id="rId4" tooltip="YouTube"/>
          </p:cNvPr>
          <p:cNvSpPr>
            <a:spLocks noChangeAspect="1" noEditPoints="1"/>
          </p:cNvSpPr>
          <p:nvPr/>
        </p:nvSpPr>
        <p:spPr bwMode="auto">
          <a:xfrm>
            <a:off x="6312056" y="620688"/>
            <a:ext cx="288000" cy="288000"/>
          </a:xfrm>
          <a:custGeom>
            <a:avLst/>
            <a:gdLst>
              <a:gd name="T0" fmla="*/ 793 w 2804"/>
              <a:gd name="T1" fmla="*/ 1276 h 2806"/>
              <a:gd name="T2" fmla="*/ 704 w 2804"/>
              <a:gd name="T3" fmla="*/ 1239 h 2806"/>
              <a:gd name="T4" fmla="*/ 605 w 2804"/>
              <a:gd name="T5" fmla="*/ 1291 h 2806"/>
              <a:gd name="T6" fmla="*/ 587 w 2804"/>
              <a:gd name="T7" fmla="*/ 1595 h 2806"/>
              <a:gd name="T8" fmla="*/ 645 w 2804"/>
              <a:gd name="T9" fmla="*/ 1683 h 2806"/>
              <a:gd name="T10" fmla="*/ 749 w 2804"/>
              <a:gd name="T11" fmla="*/ 1688 h 2806"/>
              <a:gd name="T12" fmla="*/ 814 w 2804"/>
              <a:gd name="T13" fmla="*/ 1621 h 2806"/>
              <a:gd name="T14" fmla="*/ 738 w 2804"/>
              <a:gd name="T15" fmla="*/ 1591 h 2806"/>
              <a:gd name="T16" fmla="*/ 704 w 2804"/>
              <a:gd name="T17" fmla="*/ 1623 h 2806"/>
              <a:gd name="T18" fmla="*/ 668 w 2804"/>
              <a:gd name="T19" fmla="*/ 1579 h 2806"/>
              <a:gd name="T20" fmla="*/ 676 w 2804"/>
              <a:gd name="T21" fmla="*/ 1326 h 2806"/>
              <a:gd name="T22" fmla="*/ 725 w 2804"/>
              <a:gd name="T23" fmla="*/ 1320 h 2806"/>
              <a:gd name="T24" fmla="*/ 491 w 2804"/>
              <a:gd name="T25" fmla="*/ 1690 h 2806"/>
              <a:gd name="T26" fmla="*/ 491 w 2804"/>
              <a:gd name="T27" fmla="*/ 1447 h 2806"/>
              <a:gd name="T28" fmla="*/ 959 w 2804"/>
              <a:gd name="T29" fmla="*/ 1695 h 2806"/>
              <a:gd name="T30" fmla="*/ 894 w 2804"/>
              <a:gd name="T31" fmla="*/ 1662 h 2806"/>
              <a:gd name="T32" fmla="*/ 972 w 2804"/>
              <a:gd name="T33" fmla="*/ 1614 h 2806"/>
              <a:gd name="T34" fmla="*/ 1017 w 2804"/>
              <a:gd name="T35" fmla="*/ 1607 h 2806"/>
              <a:gd name="T36" fmla="*/ 1956 w 2804"/>
              <a:gd name="T37" fmla="*/ 1325 h 2806"/>
              <a:gd name="T38" fmla="*/ 1995 w 2804"/>
              <a:gd name="T39" fmla="*/ 1622 h 2806"/>
              <a:gd name="T40" fmla="*/ 2020 w 2804"/>
              <a:gd name="T41" fmla="*/ 1371 h 2806"/>
              <a:gd name="T42" fmla="*/ 1987 w 2804"/>
              <a:gd name="T43" fmla="*/ 1313 h 2806"/>
              <a:gd name="T44" fmla="*/ 2293 w 2804"/>
              <a:gd name="T45" fmla="*/ 1314 h 2806"/>
              <a:gd name="T46" fmla="*/ 2246 w 2804"/>
              <a:gd name="T47" fmla="*/ 1331 h 2806"/>
              <a:gd name="T48" fmla="*/ 2488 w 2804"/>
              <a:gd name="T49" fmla="*/ 1089 h 2806"/>
              <a:gd name="T50" fmla="*/ 2427 w 2804"/>
              <a:gd name="T51" fmla="*/ 991 h 2806"/>
              <a:gd name="T52" fmla="*/ 2315 w 2804"/>
              <a:gd name="T53" fmla="*/ 953 h 2806"/>
              <a:gd name="T54" fmla="*/ 1461 w 2804"/>
              <a:gd name="T55" fmla="*/ 948 h 2806"/>
              <a:gd name="T56" fmla="*/ 1274 w 2804"/>
              <a:gd name="T57" fmla="*/ 991 h 2806"/>
              <a:gd name="T58" fmla="*/ 1205 w 2804"/>
              <a:gd name="T59" fmla="*/ 1125 h 2806"/>
              <a:gd name="T60" fmla="*/ 1192 w 2804"/>
              <a:gd name="T61" fmla="*/ 1568 h 2806"/>
              <a:gd name="T62" fmla="*/ 1229 w 2804"/>
              <a:gd name="T63" fmla="*/ 1760 h 2806"/>
              <a:gd name="T64" fmla="*/ 1336 w 2804"/>
              <a:gd name="T65" fmla="*/ 1842 h 2806"/>
              <a:gd name="T66" fmla="*/ 1851 w 2804"/>
              <a:gd name="T67" fmla="*/ 1867 h 2806"/>
              <a:gd name="T68" fmla="*/ 2371 w 2804"/>
              <a:gd name="T69" fmla="*/ 1844 h 2806"/>
              <a:gd name="T70" fmla="*/ 2472 w 2804"/>
              <a:gd name="T71" fmla="*/ 1760 h 2806"/>
              <a:gd name="T72" fmla="*/ 2512 w 2804"/>
              <a:gd name="T73" fmla="*/ 1492 h 2806"/>
              <a:gd name="T74" fmla="*/ 1390 w 2804"/>
              <a:gd name="T75" fmla="*/ 1690 h 2806"/>
              <a:gd name="T76" fmla="*/ 1702 w 2804"/>
              <a:gd name="T77" fmla="*/ 1654 h 2806"/>
              <a:gd name="T78" fmla="*/ 1604 w 2804"/>
              <a:gd name="T79" fmla="*/ 1693 h 2806"/>
              <a:gd name="T80" fmla="*/ 1565 w 2804"/>
              <a:gd name="T81" fmla="*/ 1627 h 2806"/>
              <a:gd name="T82" fmla="*/ 1659 w 2804"/>
              <a:gd name="T83" fmla="*/ 1622 h 2806"/>
              <a:gd name="T84" fmla="*/ 1799 w 2804"/>
              <a:gd name="T85" fmla="*/ 1246 h 2806"/>
              <a:gd name="T86" fmla="*/ 2086 w 2804"/>
              <a:gd name="T87" fmla="*/ 1667 h 2806"/>
              <a:gd name="T88" fmla="*/ 2003 w 2804"/>
              <a:gd name="T89" fmla="*/ 1690 h 2806"/>
              <a:gd name="T90" fmla="*/ 1945 w 2804"/>
              <a:gd name="T91" fmla="*/ 1095 h 2806"/>
              <a:gd name="T92" fmla="*/ 2030 w 2804"/>
              <a:gd name="T93" fmla="*/ 1240 h 2806"/>
              <a:gd name="T94" fmla="*/ 2089 w 2804"/>
              <a:gd name="T95" fmla="*/ 1279 h 2806"/>
              <a:gd name="T96" fmla="*/ 2295 w 2804"/>
              <a:gd name="T97" fmla="*/ 1621 h 2806"/>
              <a:gd name="T98" fmla="*/ 2401 w 2804"/>
              <a:gd name="T99" fmla="*/ 1534 h 2806"/>
              <a:gd name="T100" fmla="*/ 2371 w 2804"/>
              <a:gd name="T101" fmla="*/ 1659 h 2806"/>
              <a:gd name="T102" fmla="*/ 2284 w 2804"/>
              <a:gd name="T103" fmla="*/ 1695 h 2806"/>
              <a:gd name="T104" fmla="*/ 2180 w 2804"/>
              <a:gd name="T105" fmla="*/ 1641 h 2806"/>
              <a:gd name="T106" fmla="*/ 2160 w 2804"/>
              <a:gd name="T107" fmla="*/ 1359 h 2806"/>
              <a:gd name="T108" fmla="*/ 2227 w 2804"/>
              <a:gd name="T109" fmla="*/ 1252 h 2806"/>
              <a:gd name="T110" fmla="*/ 2323 w 2804"/>
              <a:gd name="T111" fmla="*/ 1246 h 2806"/>
              <a:gd name="T112" fmla="*/ 2386 w 2804"/>
              <a:gd name="T113" fmla="*/ 1305 h 2806"/>
              <a:gd name="T114" fmla="*/ 2243 w 2804"/>
              <a:gd name="T115" fmla="*/ 1575 h 2806"/>
              <a:gd name="T116" fmla="*/ 0 w 2804"/>
              <a:gd name="T117" fmla="*/ 0 h 2806"/>
              <a:gd name="T118" fmla="*/ 700 w 2804"/>
              <a:gd name="T119"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4" h="2806">
                <a:moveTo>
                  <a:pt x="824" y="1388"/>
                </a:moveTo>
                <a:lnTo>
                  <a:pt x="822" y="1371"/>
                </a:lnTo>
                <a:lnTo>
                  <a:pt x="821" y="1355"/>
                </a:lnTo>
                <a:lnTo>
                  <a:pt x="819" y="1340"/>
                </a:lnTo>
                <a:lnTo>
                  <a:pt x="816" y="1325"/>
                </a:lnTo>
                <a:lnTo>
                  <a:pt x="813" y="1313"/>
                </a:lnTo>
                <a:lnTo>
                  <a:pt x="810" y="1307"/>
                </a:lnTo>
                <a:lnTo>
                  <a:pt x="808" y="1302"/>
                </a:lnTo>
                <a:lnTo>
                  <a:pt x="803" y="1291"/>
                </a:lnTo>
                <a:lnTo>
                  <a:pt x="796" y="1282"/>
                </a:lnTo>
                <a:lnTo>
                  <a:pt x="793" y="1276"/>
                </a:lnTo>
                <a:lnTo>
                  <a:pt x="788" y="1271"/>
                </a:lnTo>
                <a:lnTo>
                  <a:pt x="783" y="1267"/>
                </a:lnTo>
                <a:lnTo>
                  <a:pt x="778" y="1262"/>
                </a:lnTo>
                <a:lnTo>
                  <a:pt x="772" y="1258"/>
                </a:lnTo>
                <a:lnTo>
                  <a:pt x="767" y="1255"/>
                </a:lnTo>
                <a:lnTo>
                  <a:pt x="761" y="1251"/>
                </a:lnTo>
                <a:lnTo>
                  <a:pt x="754" y="1249"/>
                </a:lnTo>
                <a:lnTo>
                  <a:pt x="743" y="1245"/>
                </a:lnTo>
                <a:lnTo>
                  <a:pt x="730" y="1241"/>
                </a:lnTo>
                <a:lnTo>
                  <a:pt x="717" y="1240"/>
                </a:lnTo>
                <a:lnTo>
                  <a:pt x="704" y="1239"/>
                </a:lnTo>
                <a:lnTo>
                  <a:pt x="689" y="1240"/>
                </a:lnTo>
                <a:lnTo>
                  <a:pt x="681" y="1240"/>
                </a:lnTo>
                <a:lnTo>
                  <a:pt x="675" y="1241"/>
                </a:lnTo>
                <a:lnTo>
                  <a:pt x="663" y="1245"/>
                </a:lnTo>
                <a:lnTo>
                  <a:pt x="650" y="1249"/>
                </a:lnTo>
                <a:lnTo>
                  <a:pt x="639" y="1255"/>
                </a:lnTo>
                <a:lnTo>
                  <a:pt x="634" y="1258"/>
                </a:lnTo>
                <a:lnTo>
                  <a:pt x="628" y="1262"/>
                </a:lnTo>
                <a:lnTo>
                  <a:pt x="619" y="1271"/>
                </a:lnTo>
                <a:lnTo>
                  <a:pt x="611" y="1282"/>
                </a:lnTo>
                <a:lnTo>
                  <a:pt x="605" y="1291"/>
                </a:lnTo>
                <a:lnTo>
                  <a:pt x="598" y="1302"/>
                </a:lnTo>
                <a:lnTo>
                  <a:pt x="595" y="1313"/>
                </a:lnTo>
                <a:lnTo>
                  <a:pt x="591" y="1325"/>
                </a:lnTo>
                <a:lnTo>
                  <a:pt x="587" y="1340"/>
                </a:lnTo>
                <a:lnTo>
                  <a:pt x="586" y="1355"/>
                </a:lnTo>
                <a:lnTo>
                  <a:pt x="585" y="1371"/>
                </a:lnTo>
                <a:lnTo>
                  <a:pt x="584" y="1388"/>
                </a:lnTo>
                <a:lnTo>
                  <a:pt x="584" y="1548"/>
                </a:lnTo>
                <a:lnTo>
                  <a:pt x="584" y="1565"/>
                </a:lnTo>
                <a:lnTo>
                  <a:pt x="585" y="1581"/>
                </a:lnTo>
                <a:lnTo>
                  <a:pt x="587" y="1595"/>
                </a:lnTo>
                <a:lnTo>
                  <a:pt x="590" y="1609"/>
                </a:lnTo>
                <a:lnTo>
                  <a:pt x="592" y="1615"/>
                </a:lnTo>
                <a:lnTo>
                  <a:pt x="594" y="1621"/>
                </a:lnTo>
                <a:lnTo>
                  <a:pt x="598" y="1632"/>
                </a:lnTo>
                <a:lnTo>
                  <a:pt x="603" y="1642"/>
                </a:lnTo>
                <a:lnTo>
                  <a:pt x="610" y="1651"/>
                </a:lnTo>
                <a:lnTo>
                  <a:pt x="618" y="1662"/>
                </a:lnTo>
                <a:lnTo>
                  <a:pt x="623" y="1667"/>
                </a:lnTo>
                <a:lnTo>
                  <a:pt x="628" y="1670"/>
                </a:lnTo>
                <a:lnTo>
                  <a:pt x="639" y="1679"/>
                </a:lnTo>
                <a:lnTo>
                  <a:pt x="645" y="1683"/>
                </a:lnTo>
                <a:lnTo>
                  <a:pt x="652" y="1685"/>
                </a:lnTo>
                <a:lnTo>
                  <a:pt x="664" y="1690"/>
                </a:lnTo>
                <a:lnTo>
                  <a:pt x="676" y="1694"/>
                </a:lnTo>
                <a:lnTo>
                  <a:pt x="684" y="1695"/>
                </a:lnTo>
                <a:lnTo>
                  <a:pt x="690" y="1696"/>
                </a:lnTo>
                <a:lnTo>
                  <a:pt x="696" y="1698"/>
                </a:lnTo>
                <a:lnTo>
                  <a:pt x="704" y="1698"/>
                </a:lnTo>
                <a:lnTo>
                  <a:pt x="717" y="1696"/>
                </a:lnTo>
                <a:lnTo>
                  <a:pt x="730" y="1694"/>
                </a:lnTo>
                <a:lnTo>
                  <a:pt x="743" y="1690"/>
                </a:lnTo>
                <a:lnTo>
                  <a:pt x="749" y="1688"/>
                </a:lnTo>
                <a:lnTo>
                  <a:pt x="756" y="1685"/>
                </a:lnTo>
                <a:lnTo>
                  <a:pt x="768" y="1679"/>
                </a:lnTo>
                <a:lnTo>
                  <a:pt x="774" y="1675"/>
                </a:lnTo>
                <a:lnTo>
                  <a:pt x="779" y="1670"/>
                </a:lnTo>
                <a:lnTo>
                  <a:pt x="784" y="1667"/>
                </a:lnTo>
                <a:lnTo>
                  <a:pt x="789" y="1662"/>
                </a:lnTo>
                <a:lnTo>
                  <a:pt x="794" y="1657"/>
                </a:lnTo>
                <a:lnTo>
                  <a:pt x="799" y="1651"/>
                </a:lnTo>
                <a:lnTo>
                  <a:pt x="804" y="1642"/>
                </a:lnTo>
                <a:lnTo>
                  <a:pt x="810" y="1632"/>
                </a:lnTo>
                <a:lnTo>
                  <a:pt x="814" y="1621"/>
                </a:lnTo>
                <a:lnTo>
                  <a:pt x="817" y="1609"/>
                </a:lnTo>
                <a:lnTo>
                  <a:pt x="820" y="1595"/>
                </a:lnTo>
                <a:lnTo>
                  <a:pt x="821" y="1581"/>
                </a:lnTo>
                <a:lnTo>
                  <a:pt x="822" y="1565"/>
                </a:lnTo>
                <a:lnTo>
                  <a:pt x="824" y="1548"/>
                </a:lnTo>
                <a:lnTo>
                  <a:pt x="824" y="1388"/>
                </a:lnTo>
                <a:close/>
                <a:moveTo>
                  <a:pt x="740" y="1557"/>
                </a:moveTo>
                <a:lnTo>
                  <a:pt x="740" y="1573"/>
                </a:lnTo>
                <a:lnTo>
                  <a:pt x="740" y="1579"/>
                </a:lnTo>
                <a:lnTo>
                  <a:pt x="740" y="1586"/>
                </a:lnTo>
                <a:lnTo>
                  <a:pt x="738" y="1591"/>
                </a:lnTo>
                <a:lnTo>
                  <a:pt x="737" y="1597"/>
                </a:lnTo>
                <a:lnTo>
                  <a:pt x="735" y="1602"/>
                </a:lnTo>
                <a:lnTo>
                  <a:pt x="732" y="1606"/>
                </a:lnTo>
                <a:lnTo>
                  <a:pt x="730" y="1610"/>
                </a:lnTo>
                <a:lnTo>
                  <a:pt x="727" y="1614"/>
                </a:lnTo>
                <a:lnTo>
                  <a:pt x="725" y="1617"/>
                </a:lnTo>
                <a:lnTo>
                  <a:pt x="721" y="1618"/>
                </a:lnTo>
                <a:lnTo>
                  <a:pt x="717" y="1621"/>
                </a:lnTo>
                <a:lnTo>
                  <a:pt x="712" y="1622"/>
                </a:lnTo>
                <a:lnTo>
                  <a:pt x="709" y="1623"/>
                </a:lnTo>
                <a:lnTo>
                  <a:pt x="704" y="1623"/>
                </a:lnTo>
                <a:lnTo>
                  <a:pt x="699" y="1623"/>
                </a:lnTo>
                <a:lnTo>
                  <a:pt x="694" y="1622"/>
                </a:lnTo>
                <a:lnTo>
                  <a:pt x="690" y="1621"/>
                </a:lnTo>
                <a:lnTo>
                  <a:pt x="686" y="1618"/>
                </a:lnTo>
                <a:lnTo>
                  <a:pt x="683" y="1617"/>
                </a:lnTo>
                <a:lnTo>
                  <a:pt x="680" y="1614"/>
                </a:lnTo>
                <a:lnTo>
                  <a:pt x="676" y="1610"/>
                </a:lnTo>
                <a:lnTo>
                  <a:pt x="674" y="1606"/>
                </a:lnTo>
                <a:lnTo>
                  <a:pt x="670" y="1597"/>
                </a:lnTo>
                <a:lnTo>
                  <a:pt x="668" y="1586"/>
                </a:lnTo>
                <a:lnTo>
                  <a:pt x="668" y="1579"/>
                </a:lnTo>
                <a:lnTo>
                  <a:pt x="668" y="1573"/>
                </a:lnTo>
                <a:lnTo>
                  <a:pt x="668" y="1557"/>
                </a:lnTo>
                <a:lnTo>
                  <a:pt x="668" y="1380"/>
                </a:lnTo>
                <a:lnTo>
                  <a:pt x="668" y="1364"/>
                </a:lnTo>
                <a:lnTo>
                  <a:pt x="668" y="1357"/>
                </a:lnTo>
                <a:lnTo>
                  <a:pt x="668" y="1350"/>
                </a:lnTo>
                <a:lnTo>
                  <a:pt x="669" y="1345"/>
                </a:lnTo>
                <a:lnTo>
                  <a:pt x="670" y="1339"/>
                </a:lnTo>
                <a:lnTo>
                  <a:pt x="673" y="1334"/>
                </a:lnTo>
                <a:lnTo>
                  <a:pt x="674" y="1330"/>
                </a:lnTo>
                <a:lnTo>
                  <a:pt x="676" y="1326"/>
                </a:lnTo>
                <a:lnTo>
                  <a:pt x="680" y="1323"/>
                </a:lnTo>
                <a:lnTo>
                  <a:pt x="683" y="1320"/>
                </a:lnTo>
                <a:lnTo>
                  <a:pt x="686" y="1318"/>
                </a:lnTo>
                <a:lnTo>
                  <a:pt x="694" y="1315"/>
                </a:lnTo>
                <a:lnTo>
                  <a:pt x="699" y="1314"/>
                </a:lnTo>
                <a:lnTo>
                  <a:pt x="704" y="1314"/>
                </a:lnTo>
                <a:lnTo>
                  <a:pt x="709" y="1314"/>
                </a:lnTo>
                <a:lnTo>
                  <a:pt x="712" y="1315"/>
                </a:lnTo>
                <a:lnTo>
                  <a:pt x="717" y="1317"/>
                </a:lnTo>
                <a:lnTo>
                  <a:pt x="721" y="1318"/>
                </a:lnTo>
                <a:lnTo>
                  <a:pt x="725" y="1320"/>
                </a:lnTo>
                <a:lnTo>
                  <a:pt x="727" y="1323"/>
                </a:lnTo>
                <a:lnTo>
                  <a:pt x="730" y="1326"/>
                </a:lnTo>
                <a:lnTo>
                  <a:pt x="733" y="1330"/>
                </a:lnTo>
                <a:lnTo>
                  <a:pt x="737" y="1339"/>
                </a:lnTo>
                <a:lnTo>
                  <a:pt x="740" y="1350"/>
                </a:lnTo>
                <a:lnTo>
                  <a:pt x="740" y="1357"/>
                </a:lnTo>
                <a:lnTo>
                  <a:pt x="740" y="1364"/>
                </a:lnTo>
                <a:lnTo>
                  <a:pt x="740" y="1380"/>
                </a:lnTo>
                <a:lnTo>
                  <a:pt x="740" y="1557"/>
                </a:lnTo>
                <a:close/>
                <a:moveTo>
                  <a:pt x="491" y="1447"/>
                </a:moveTo>
                <a:lnTo>
                  <a:pt x="491" y="1690"/>
                </a:lnTo>
                <a:lnTo>
                  <a:pt x="402" y="1690"/>
                </a:lnTo>
                <a:lnTo>
                  <a:pt x="402" y="1447"/>
                </a:lnTo>
                <a:lnTo>
                  <a:pt x="353" y="1289"/>
                </a:lnTo>
                <a:lnTo>
                  <a:pt x="316" y="1171"/>
                </a:lnTo>
                <a:lnTo>
                  <a:pt x="302" y="1122"/>
                </a:lnTo>
                <a:lnTo>
                  <a:pt x="292" y="1091"/>
                </a:lnTo>
                <a:lnTo>
                  <a:pt x="384" y="1091"/>
                </a:lnTo>
                <a:lnTo>
                  <a:pt x="446" y="1325"/>
                </a:lnTo>
                <a:lnTo>
                  <a:pt x="508" y="1091"/>
                </a:lnTo>
                <a:lnTo>
                  <a:pt x="601" y="1091"/>
                </a:lnTo>
                <a:lnTo>
                  <a:pt x="491" y="1447"/>
                </a:lnTo>
                <a:close/>
                <a:moveTo>
                  <a:pt x="1121" y="1690"/>
                </a:moveTo>
                <a:lnTo>
                  <a:pt x="1036" y="1690"/>
                </a:lnTo>
                <a:lnTo>
                  <a:pt x="1036" y="1641"/>
                </a:lnTo>
                <a:lnTo>
                  <a:pt x="1024" y="1654"/>
                </a:lnTo>
                <a:lnTo>
                  <a:pt x="1013" y="1666"/>
                </a:lnTo>
                <a:lnTo>
                  <a:pt x="1002" y="1674"/>
                </a:lnTo>
                <a:lnTo>
                  <a:pt x="991" y="1683"/>
                </a:lnTo>
                <a:lnTo>
                  <a:pt x="980" y="1688"/>
                </a:lnTo>
                <a:lnTo>
                  <a:pt x="970" y="1693"/>
                </a:lnTo>
                <a:lnTo>
                  <a:pt x="963" y="1694"/>
                </a:lnTo>
                <a:lnTo>
                  <a:pt x="959" y="1695"/>
                </a:lnTo>
                <a:lnTo>
                  <a:pt x="947" y="1696"/>
                </a:lnTo>
                <a:lnTo>
                  <a:pt x="939" y="1695"/>
                </a:lnTo>
                <a:lnTo>
                  <a:pt x="930" y="1694"/>
                </a:lnTo>
                <a:lnTo>
                  <a:pt x="925" y="1693"/>
                </a:lnTo>
                <a:lnTo>
                  <a:pt x="921" y="1691"/>
                </a:lnTo>
                <a:lnTo>
                  <a:pt x="915" y="1688"/>
                </a:lnTo>
                <a:lnTo>
                  <a:pt x="909" y="1683"/>
                </a:lnTo>
                <a:lnTo>
                  <a:pt x="903" y="1677"/>
                </a:lnTo>
                <a:lnTo>
                  <a:pt x="898" y="1669"/>
                </a:lnTo>
                <a:lnTo>
                  <a:pt x="897" y="1666"/>
                </a:lnTo>
                <a:lnTo>
                  <a:pt x="894" y="1662"/>
                </a:lnTo>
                <a:lnTo>
                  <a:pt x="893" y="1657"/>
                </a:lnTo>
                <a:lnTo>
                  <a:pt x="890" y="1651"/>
                </a:lnTo>
                <a:lnTo>
                  <a:pt x="888" y="1636"/>
                </a:lnTo>
                <a:lnTo>
                  <a:pt x="887" y="1627"/>
                </a:lnTo>
                <a:lnTo>
                  <a:pt x="886" y="1618"/>
                </a:lnTo>
                <a:lnTo>
                  <a:pt x="886" y="1596"/>
                </a:lnTo>
                <a:lnTo>
                  <a:pt x="886" y="1242"/>
                </a:lnTo>
                <a:lnTo>
                  <a:pt x="970" y="1242"/>
                </a:lnTo>
                <a:lnTo>
                  <a:pt x="970" y="1574"/>
                </a:lnTo>
                <a:lnTo>
                  <a:pt x="970" y="1606"/>
                </a:lnTo>
                <a:lnTo>
                  <a:pt x="972" y="1614"/>
                </a:lnTo>
                <a:lnTo>
                  <a:pt x="973" y="1616"/>
                </a:lnTo>
                <a:lnTo>
                  <a:pt x="976" y="1618"/>
                </a:lnTo>
                <a:lnTo>
                  <a:pt x="977" y="1621"/>
                </a:lnTo>
                <a:lnTo>
                  <a:pt x="981" y="1622"/>
                </a:lnTo>
                <a:lnTo>
                  <a:pt x="983" y="1622"/>
                </a:lnTo>
                <a:lnTo>
                  <a:pt x="987" y="1622"/>
                </a:lnTo>
                <a:lnTo>
                  <a:pt x="993" y="1622"/>
                </a:lnTo>
                <a:lnTo>
                  <a:pt x="999" y="1620"/>
                </a:lnTo>
                <a:lnTo>
                  <a:pt x="1006" y="1617"/>
                </a:lnTo>
                <a:lnTo>
                  <a:pt x="1012" y="1612"/>
                </a:lnTo>
                <a:lnTo>
                  <a:pt x="1017" y="1607"/>
                </a:lnTo>
                <a:lnTo>
                  <a:pt x="1023" y="1600"/>
                </a:lnTo>
                <a:lnTo>
                  <a:pt x="1036" y="1584"/>
                </a:lnTo>
                <a:lnTo>
                  <a:pt x="1036" y="1242"/>
                </a:lnTo>
                <a:lnTo>
                  <a:pt x="1121" y="1242"/>
                </a:lnTo>
                <a:lnTo>
                  <a:pt x="1121" y="1690"/>
                </a:lnTo>
                <a:close/>
                <a:moveTo>
                  <a:pt x="1987" y="1313"/>
                </a:moveTo>
                <a:lnTo>
                  <a:pt x="1982" y="1313"/>
                </a:lnTo>
                <a:lnTo>
                  <a:pt x="1977" y="1314"/>
                </a:lnTo>
                <a:lnTo>
                  <a:pt x="1966" y="1318"/>
                </a:lnTo>
                <a:lnTo>
                  <a:pt x="1961" y="1322"/>
                </a:lnTo>
                <a:lnTo>
                  <a:pt x="1956" y="1325"/>
                </a:lnTo>
                <a:lnTo>
                  <a:pt x="1950" y="1329"/>
                </a:lnTo>
                <a:lnTo>
                  <a:pt x="1945" y="1334"/>
                </a:lnTo>
                <a:lnTo>
                  <a:pt x="1945" y="1602"/>
                </a:lnTo>
                <a:lnTo>
                  <a:pt x="1956" y="1611"/>
                </a:lnTo>
                <a:lnTo>
                  <a:pt x="1961" y="1615"/>
                </a:lnTo>
                <a:lnTo>
                  <a:pt x="1966" y="1617"/>
                </a:lnTo>
                <a:lnTo>
                  <a:pt x="1972" y="1620"/>
                </a:lnTo>
                <a:lnTo>
                  <a:pt x="1977" y="1621"/>
                </a:lnTo>
                <a:lnTo>
                  <a:pt x="1982" y="1622"/>
                </a:lnTo>
                <a:lnTo>
                  <a:pt x="1987" y="1622"/>
                </a:lnTo>
                <a:lnTo>
                  <a:pt x="1995" y="1622"/>
                </a:lnTo>
                <a:lnTo>
                  <a:pt x="1999" y="1621"/>
                </a:lnTo>
                <a:lnTo>
                  <a:pt x="2002" y="1620"/>
                </a:lnTo>
                <a:lnTo>
                  <a:pt x="2005" y="1617"/>
                </a:lnTo>
                <a:lnTo>
                  <a:pt x="2008" y="1615"/>
                </a:lnTo>
                <a:lnTo>
                  <a:pt x="2010" y="1612"/>
                </a:lnTo>
                <a:lnTo>
                  <a:pt x="2013" y="1609"/>
                </a:lnTo>
                <a:lnTo>
                  <a:pt x="2016" y="1600"/>
                </a:lnTo>
                <a:lnTo>
                  <a:pt x="2019" y="1590"/>
                </a:lnTo>
                <a:lnTo>
                  <a:pt x="2020" y="1576"/>
                </a:lnTo>
                <a:lnTo>
                  <a:pt x="2020" y="1562"/>
                </a:lnTo>
                <a:lnTo>
                  <a:pt x="2020" y="1371"/>
                </a:lnTo>
                <a:lnTo>
                  <a:pt x="2020" y="1355"/>
                </a:lnTo>
                <a:lnTo>
                  <a:pt x="2019" y="1343"/>
                </a:lnTo>
                <a:lnTo>
                  <a:pt x="2016" y="1333"/>
                </a:lnTo>
                <a:lnTo>
                  <a:pt x="2014" y="1329"/>
                </a:lnTo>
                <a:lnTo>
                  <a:pt x="2013" y="1325"/>
                </a:lnTo>
                <a:lnTo>
                  <a:pt x="2010" y="1323"/>
                </a:lnTo>
                <a:lnTo>
                  <a:pt x="2008" y="1319"/>
                </a:lnTo>
                <a:lnTo>
                  <a:pt x="2005" y="1318"/>
                </a:lnTo>
                <a:lnTo>
                  <a:pt x="2002" y="1315"/>
                </a:lnTo>
                <a:lnTo>
                  <a:pt x="1995" y="1314"/>
                </a:lnTo>
                <a:lnTo>
                  <a:pt x="1987" y="1313"/>
                </a:lnTo>
                <a:close/>
                <a:moveTo>
                  <a:pt x="2317" y="1366"/>
                </a:moveTo>
                <a:lnTo>
                  <a:pt x="2317" y="1352"/>
                </a:lnTo>
                <a:lnTo>
                  <a:pt x="2316" y="1341"/>
                </a:lnTo>
                <a:lnTo>
                  <a:pt x="2315" y="1336"/>
                </a:lnTo>
                <a:lnTo>
                  <a:pt x="2313" y="1331"/>
                </a:lnTo>
                <a:lnTo>
                  <a:pt x="2308" y="1324"/>
                </a:lnTo>
                <a:lnTo>
                  <a:pt x="2306" y="1322"/>
                </a:lnTo>
                <a:lnTo>
                  <a:pt x="2303" y="1319"/>
                </a:lnTo>
                <a:lnTo>
                  <a:pt x="2301" y="1318"/>
                </a:lnTo>
                <a:lnTo>
                  <a:pt x="2297" y="1315"/>
                </a:lnTo>
                <a:lnTo>
                  <a:pt x="2293" y="1314"/>
                </a:lnTo>
                <a:lnTo>
                  <a:pt x="2290" y="1314"/>
                </a:lnTo>
                <a:lnTo>
                  <a:pt x="2280" y="1313"/>
                </a:lnTo>
                <a:lnTo>
                  <a:pt x="2271" y="1314"/>
                </a:lnTo>
                <a:lnTo>
                  <a:pt x="2266" y="1314"/>
                </a:lnTo>
                <a:lnTo>
                  <a:pt x="2263" y="1315"/>
                </a:lnTo>
                <a:lnTo>
                  <a:pt x="2260" y="1317"/>
                </a:lnTo>
                <a:lnTo>
                  <a:pt x="2256" y="1319"/>
                </a:lnTo>
                <a:lnTo>
                  <a:pt x="2254" y="1322"/>
                </a:lnTo>
                <a:lnTo>
                  <a:pt x="2251" y="1324"/>
                </a:lnTo>
                <a:lnTo>
                  <a:pt x="2249" y="1328"/>
                </a:lnTo>
                <a:lnTo>
                  <a:pt x="2246" y="1331"/>
                </a:lnTo>
                <a:lnTo>
                  <a:pt x="2245" y="1335"/>
                </a:lnTo>
                <a:lnTo>
                  <a:pt x="2244" y="1340"/>
                </a:lnTo>
                <a:lnTo>
                  <a:pt x="2243" y="1351"/>
                </a:lnTo>
                <a:lnTo>
                  <a:pt x="2242" y="1366"/>
                </a:lnTo>
                <a:lnTo>
                  <a:pt x="2242" y="1414"/>
                </a:lnTo>
                <a:lnTo>
                  <a:pt x="2317" y="1414"/>
                </a:lnTo>
                <a:lnTo>
                  <a:pt x="2317" y="1366"/>
                </a:lnTo>
                <a:close/>
                <a:moveTo>
                  <a:pt x="2499" y="1140"/>
                </a:moveTo>
                <a:lnTo>
                  <a:pt x="2496" y="1125"/>
                </a:lnTo>
                <a:lnTo>
                  <a:pt x="2493" y="1109"/>
                </a:lnTo>
                <a:lnTo>
                  <a:pt x="2488" y="1089"/>
                </a:lnTo>
                <a:lnTo>
                  <a:pt x="2485" y="1079"/>
                </a:lnTo>
                <a:lnTo>
                  <a:pt x="2480" y="1068"/>
                </a:lnTo>
                <a:lnTo>
                  <a:pt x="2477" y="1057"/>
                </a:lnTo>
                <a:lnTo>
                  <a:pt x="2472" y="1046"/>
                </a:lnTo>
                <a:lnTo>
                  <a:pt x="2467" y="1036"/>
                </a:lnTo>
                <a:lnTo>
                  <a:pt x="2461" y="1026"/>
                </a:lnTo>
                <a:lnTo>
                  <a:pt x="2454" y="1017"/>
                </a:lnTo>
                <a:lnTo>
                  <a:pt x="2447" y="1009"/>
                </a:lnTo>
                <a:lnTo>
                  <a:pt x="2442" y="1004"/>
                </a:lnTo>
                <a:lnTo>
                  <a:pt x="2437" y="1000"/>
                </a:lnTo>
                <a:lnTo>
                  <a:pt x="2427" y="991"/>
                </a:lnTo>
                <a:lnTo>
                  <a:pt x="2418" y="984"/>
                </a:lnTo>
                <a:lnTo>
                  <a:pt x="2409" y="979"/>
                </a:lnTo>
                <a:lnTo>
                  <a:pt x="2399" y="973"/>
                </a:lnTo>
                <a:lnTo>
                  <a:pt x="2390" y="969"/>
                </a:lnTo>
                <a:lnTo>
                  <a:pt x="2380" y="965"/>
                </a:lnTo>
                <a:lnTo>
                  <a:pt x="2371" y="963"/>
                </a:lnTo>
                <a:lnTo>
                  <a:pt x="2363" y="960"/>
                </a:lnTo>
                <a:lnTo>
                  <a:pt x="2354" y="958"/>
                </a:lnTo>
                <a:lnTo>
                  <a:pt x="2347" y="957"/>
                </a:lnTo>
                <a:lnTo>
                  <a:pt x="2339" y="955"/>
                </a:lnTo>
                <a:lnTo>
                  <a:pt x="2315" y="953"/>
                </a:lnTo>
                <a:lnTo>
                  <a:pt x="2242" y="948"/>
                </a:lnTo>
                <a:lnTo>
                  <a:pt x="2164" y="945"/>
                </a:lnTo>
                <a:lnTo>
                  <a:pt x="2086" y="943"/>
                </a:lnTo>
                <a:lnTo>
                  <a:pt x="2013" y="942"/>
                </a:lnTo>
                <a:lnTo>
                  <a:pt x="1898" y="939"/>
                </a:lnTo>
                <a:lnTo>
                  <a:pt x="1851" y="939"/>
                </a:lnTo>
                <a:lnTo>
                  <a:pt x="1805" y="939"/>
                </a:lnTo>
                <a:lnTo>
                  <a:pt x="1688" y="942"/>
                </a:lnTo>
                <a:lnTo>
                  <a:pt x="1615" y="943"/>
                </a:lnTo>
                <a:lnTo>
                  <a:pt x="1538" y="945"/>
                </a:lnTo>
                <a:lnTo>
                  <a:pt x="1461" y="948"/>
                </a:lnTo>
                <a:lnTo>
                  <a:pt x="1387" y="953"/>
                </a:lnTo>
                <a:lnTo>
                  <a:pt x="1377" y="954"/>
                </a:lnTo>
                <a:lnTo>
                  <a:pt x="1363" y="955"/>
                </a:lnTo>
                <a:lnTo>
                  <a:pt x="1347" y="958"/>
                </a:lnTo>
                <a:lnTo>
                  <a:pt x="1338" y="960"/>
                </a:lnTo>
                <a:lnTo>
                  <a:pt x="1330" y="963"/>
                </a:lnTo>
                <a:lnTo>
                  <a:pt x="1312" y="969"/>
                </a:lnTo>
                <a:lnTo>
                  <a:pt x="1302" y="973"/>
                </a:lnTo>
                <a:lnTo>
                  <a:pt x="1293" y="979"/>
                </a:lnTo>
                <a:lnTo>
                  <a:pt x="1283" y="984"/>
                </a:lnTo>
                <a:lnTo>
                  <a:pt x="1274" y="991"/>
                </a:lnTo>
                <a:lnTo>
                  <a:pt x="1264" y="1000"/>
                </a:lnTo>
                <a:lnTo>
                  <a:pt x="1254" y="1009"/>
                </a:lnTo>
                <a:lnTo>
                  <a:pt x="1247" y="1017"/>
                </a:lnTo>
                <a:lnTo>
                  <a:pt x="1241" y="1026"/>
                </a:lnTo>
                <a:lnTo>
                  <a:pt x="1234" y="1036"/>
                </a:lnTo>
                <a:lnTo>
                  <a:pt x="1229" y="1046"/>
                </a:lnTo>
                <a:lnTo>
                  <a:pt x="1225" y="1057"/>
                </a:lnTo>
                <a:lnTo>
                  <a:pt x="1221" y="1068"/>
                </a:lnTo>
                <a:lnTo>
                  <a:pt x="1213" y="1089"/>
                </a:lnTo>
                <a:lnTo>
                  <a:pt x="1208" y="1109"/>
                </a:lnTo>
                <a:lnTo>
                  <a:pt x="1205" y="1125"/>
                </a:lnTo>
                <a:lnTo>
                  <a:pt x="1202" y="1140"/>
                </a:lnTo>
                <a:lnTo>
                  <a:pt x="1200" y="1158"/>
                </a:lnTo>
                <a:lnTo>
                  <a:pt x="1195" y="1206"/>
                </a:lnTo>
                <a:lnTo>
                  <a:pt x="1192" y="1239"/>
                </a:lnTo>
                <a:lnTo>
                  <a:pt x="1191" y="1275"/>
                </a:lnTo>
                <a:lnTo>
                  <a:pt x="1189" y="1313"/>
                </a:lnTo>
                <a:lnTo>
                  <a:pt x="1189" y="1352"/>
                </a:lnTo>
                <a:lnTo>
                  <a:pt x="1189" y="1453"/>
                </a:lnTo>
                <a:lnTo>
                  <a:pt x="1189" y="1492"/>
                </a:lnTo>
                <a:lnTo>
                  <a:pt x="1191" y="1531"/>
                </a:lnTo>
                <a:lnTo>
                  <a:pt x="1192" y="1568"/>
                </a:lnTo>
                <a:lnTo>
                  <a:pt x="1195" y="1600"/>
                </a:lnTo>
                <a:lnTo>
                  <a:pt x="1197" y="1627"/>
                </a:lnTo>
                <a:lnTo>
                  <a:pt x="1200" y="1648"/>
                </a:lnTo>
                <a:lnTo>
                  <a:pt x="1202" y="1667"/>
                </a:lnTo>
                <a:lnTo>
                  <a:pt x="1205" y="1682"/>
                </a:lnTo>
                <a:lnTo>
                  <a:pt x="1208" y="1696"/>
                </a:lnTo>
                <a:lnTo>
                  <a:pt x="1213" y="1716"/>
                </a:lnTo>
                <a:lnTo>
                  <a:pt x="1217" y="1727"/>
                </a:lnTo>
                <a:lnTo>
                  <a:pt x="1221" y="1739"/>
                </a:lnTo>
                <a:lnTo>
                  <a:pt x="1225" y="1748"/>
                </a:lnTo>
                <a:lnTo>
                  <a:pt x="1229" y="1760"/>
                </a:lnTo>
                <a:lnTo>
                  <a:pt x="1234" y="1771"/>
                </a:lnTo>
                <a:lnTo>
                  <a:pt x="1241" y="1779"/>
                </a:lnTo>
                <a:lnTo>
                  <a:pt x="1247" y="1789"/>
                </a:lnTo>
                <a:lnTo>
                  <a:pt x="1254" y="1797"/>
                </a:lnTo>
                <a:lnTo>
                  <a:pt x="1264" y="1807"/>
                </a:lnTo>
                <a:lnTo>
                  <a:pt x="1274" y="1814"/>
                </a:lnTo>
                <a:lnTo>
                  <a:pt x="1284" y="1821"/>
                </a:lnTo>
                <a:lnTo>
                  <a:pt x="1294" y="1828"/>
                </a:lnTo>
                <a:lnTo>
                  <a:pt x="1305" y="1833"/>
                </a:lnTo>
                <a:lnTo>
                  <a:pt x="1315" y="1836"/>
                </a:lnTo>
                <a:lnTo>
                  <a:pt x="1336" y="1842"/>
                </a:lnTo>
                <a:lnTo>
                  <a:pt x="1345" y="1845"/>
                </a:lnTo>
                <a:lnTo>
                  <a:pt x="1354" y="1847"/>
                </a:lnTo>
                <a:lnTo>
                  <a:pt x="1372" y="1850"/>
                </a:lnTo>
                <a:lnTo>
                  <a:pt x="1400" y="1854"/>
                </a:lnTo>
                <a:lnTo>
                  <a:pt x="1422" y="1855"/>
                </a:lnTo>
                <a:lnTo>
                  <a:pt x="1450" y="1857"/>
                </a:lnTo>
                <a:lnTo>
                  <a:pt x="1515" y="1860"/>
                </a:lnTo>
                <a:lnTo>
                  <a:pt x="1590" y="1862"/>
                </a:lnTo>
                <a:lnTo>
                  <a:pt x="1665" y="1863"/>
                </a:lnTo>
                <a:lnTo>
                  <a:pt x="1795" y="1866"/>
                </a:lnTo>
                <a:lnTo>
                  <a:pt x="1851" y="1867"/>
                </a:lnTo>
                <a:lnTo>
                  <a:pt x="1898" y="1866"/>
                </a:lnTo>
                <a:lnTo>
                  <a:pt x="2013" y="1865"/>
                </a:lnTo>
                <a:lnTo>
                  <a:pt x="2086" y="1863"/>
                </a:lnTo>
                <a:lnTo>
                  <a:pt x="2164" y="1861"/>
                </a:lnTo>
                <a:lnTo>
                  <a:pt x="2242" y="1857"/>
                </a:lnTo>
                <a:lnTo>
                  <a:pt x="2315" y="1852"/>
                </a:lnTo>
                <a:lnTo>
                  <a:pt x="2326" y="1852"/>
                </a:lnTo>
                <a:lnTo>
                  <a:pt x="2339" y="1850"/>
                </a:lnTo>
                <a:lnTo>
                  <a:pt x="2354" y="1847"/>
                </a:lnTo>
                <a:lnTo>
                  <a:pt x="2363" y="1846"/>
                </a:lnTo>
                <a:lnTo>
                  <a:pt x="2371" y="1844"/>
                </a:lnTo>
                <a:lnTo>
                  <a:pt x="2390" y="1837"/>
                </a:lnTo>
                <a:lnTo>
                  <a:pt x="2399" y="1833"/>
                </a:lnTo>
                <a:lnTo>
                  <a:pt x="2409" y="1828"/>
                </a:lnTo>
                <a:lnTo>
                  <a:pt x="2418" y="1821"/>
                </a:lnTo>
                <a:lnTo>
                  <a:pt x="2427" y="1814"/>
                </a:lnTo>
                <a:lnTo>
                  <a:pt x="2437" y="1807"/>
                </a:lnTo>
                <a:lnTo>
                  <a:pt x="2447" y="1797"/>
                </a:lnTo>
                <a:lnTo>
                  <a:pt x="2454" y="1789"/>
                </a:lnTo>
                <a:lnTo>
                  <a:pt x="2461" y="1779"/>
                </a:lnTo>
                <a:lnTo>
                  <a:pt x="2467" y="1771"/>
                </a:lnTo>
                <a:lnTo>
                  <a:pt x="2472" y="1760"/>
                </a:lnTo>
                <a:lnTo>
                  <a:pt x="2477" y="1748"/>
                </a:lnTo>
                <a:lnTo>
                  <a:pt x="2480" y="1739"/>
                </a:lnTo>
                <a:lnTo>
                  <a:pt x="2488" y="1716"/>
                </a:lnTo>
                <a:lnTo>
                  <a:pt x="2493" y="1696"/>
                </a:lnTo>
                <a:lnTo>
                  <a:pt x="2496" y="1682"/>
                </a:lnTo>
                <a:lnTo>
                  <a:pt x="2499" y="1667"/>
                </a:lnTo>
                <a:lnTo>
                  <a:pt x="2501" y="1648"/>
                </a:lnTo>
                <a:lnTo>
                  <a:pt x="2506" y="1600"/>
                </a:lnTo>
                <a:lnTo>
                  <a:pt x="2509" y="1568"/>
                </a:lnTo>
                <a:lnTo>
                  <a:pt x="2510" y="1531"/>
                </a:lnTo>
                <a:lnTo>
                  <a:pt x="2512" y="1492"/>
                </a:lnTo>
                <a:lnTo>
                  <a:pt x="2512" y="1453"/>
                </a:lnTo>
                <a:lnTo>
                  <a:pt x="2512" y="1352"/>
                </a:lnTo>
                <a:lnTo>
                  <a:pt x="2512" y="1313"/>
                </a:lnTo>
                <a:lnTo>
                  <a:pt x="2510" y="1275"/>
                </a:lnTo>
                <a:lnTo>
                  <a:pt x="2509" y="1239"/>
                </a:lnTo>
                <a:lnTo>
                  <a:pt x="2506" y="1206"/>
                </a:lnTo>
                <a:lnTo>
                  <a:pt x="2504" y="1179"/>
                </a:lnTo>
                <a:lnTo>
                  <a:pt x="2501" y="1158"/>
                </a:lnTo>
                <a:lnTo>
                  <a:pt x="2499" y="1140"/>
                </a:lnTo>
                <a:close/>
                <a:moveTo>
                  <a:pt x="1479" y="1690"/>
                </a:moveTo>
                <a:lnTo>
                  <a:pt x="1390" y="1690"/>
                </a:lnTo>
                <a:lnTo>
                  <a:pt x="1390" y="1179"/>
                </a:lnTo>
                <a:lnTo>
                  <a:pt x="1298" y="1179"/>
                </a:lnTo>
                <a:lnTo>
                  <a:pt x="1298" y="1095"/>
                </a:lnTo>
                <a:lnTo>
                  <a:pt x="1577" y="1095"/>
                </a:lnTo>
                <a:lnTo>
                  <a:pt x="1577" y="1179"/>
                </a:lnTo>
                <a:lnTo>
                  <a:pt x="1479" y="1179"/>
                </a:lnTo>
                <a:lnTo>
                  <a:pt x="1479" y="1690"/>
                </a:lnTo>
                <a:close/>
                <a:moveTo>
                  <a:pt x="1799" y="1690"/>
                </a:moveTo>
                <a:lnTo>
                  <a:pt x="1714" y="1690"/>
                </a:lnTo>
                <a:lnTo>
                  <a:pt x="1714" y="1641"/>
                </a:lnTo>
                <a:lnTo>
                  <a:pt x="1702" y="1654"/>
                </a:lnTo>
                <a:lnTo>
                  <a:pt x="1691" y="1666"/>
                </a:lnTo>
                <a:lnTo>
                  <a:pt x="1680" y="1674"/>
                </a:lnTo>
                <a:lnTo>
                  <a:pt x="1669" y="1683"/>
                </a:lnTo>
                <a:lnTo>
                  <a:pt x="1659" y="1688"/>
                </a:lnTo>
                <a:lnTo>
                  <a:pt x="1648" y="1693"/>
                </a:lnTo>
                <a:lnTo>
                  <a:pt x="1643" y="1694"/>
                </a:lnTo>
                <a:lnTo>
                  <a:pt x="1637" y="1695"/>
                </a:lnTo>
                <a:lnTo>
                  <a:pt x="1625" y="1696"/>
                </a:lnTo>
                <a:lnTo>
                  <a:pt x="1617" y="1695"/>
                </a:lnTo>
                <a:lnTo>
                  <a:pt x="1608" y="1694"/>
                </a:lnTo>
                <a:lnTo>
                  <a:pt x="1604" y="1693"/>
                </a:lnTo>
                <a:lnTo>
                  <a:pt x="1601" y="1691"/>
                </a:lnTo>
                <a:lnTo>
                  <a:pt x="1593" y="1688"/>
                </a:lnTo>
                <a:lnTo>
                  <a:pt x="1587" y="1683"/>
                </a:lnTo>
                <a:lnTo>
                  <a:pt x="1581" y="1677"/>
                </a:lnTo>
                <a:lnTo>
                  <a:pt x="1577" y="1669"/>
                </a:lnTo>
                <a:lnTo>
                  <a:pt x="1575" y="1666"/>
                </a:lnTo>
                <a:lnTo>
                  <a:pt x="1573" y="1662"/>
                </a:lnTo>
                <a:lnTo>
                  <a:pt x="1571" y="1657"/>
                </a:lnTo>
                <a:lnTo>
                  <a:pt x="1570" y="1651"/>
                </a:lnTo>
                <a:lnTo>
                  <a:pt x="1566" y="1636"/>
                </a:lnTo>
                <a:lnTo>
                  <a:pt x="1565" y="1627"/>
                </a:lnTo>
                <a:lnTo>
                  <a:pt x="1565" y="1618"/>
                </a:lnTo>
                <a:lnTo>
                  <a:pt x="1564" y="1596"/>
                </a:lnTo>
                <a:lnTo>
                  <a:pt x="1564" y="1246"/>
                </a:lnTo>
                <a:lnTo>
                  <a:pt x="1648" y="1246"/>
                </a:lnTo>
                <a:lnTo>
                  <a:pt x="1648" y="1574"/>
                </a:lnTo>
                <a:lnTo>
                  <a:pt x="1648" y="1606"/>
                </a:lnTo>
                <a:lnTo>
                  <a:pt x="1650" y="1614"/>
                </a:lnTo>
                <a:lnTo>
                  <a:pt x="1651" y="1616"/>
                </a:lnTo>
                <a:lnTo>
                  <a:pt x="1654" y="1618"/>
                </a:lnTo>
                <a:lnTo>
                  <a:pt x="1656" y="1621"/>
                </a:lnTo>
                <a:lnTo>
                  <a:pt x="1659" y="1622"/>
                </a:lnTo>
                <a:lnTo>
                  <a:pt x="1662" y="1622"/>
                </a:lnTo>
                <a:lnTo>
                  <a:pt x="1666" y="1622"/>
                </a:lnTo>
                <a:lnTo>
                  <a:pt x="1672" y="1622"/>
                </a:lnTo>
                <a:lnTo>
                  <a:pt x="1677" y="1620"/>
                </a:lnTo>
                <a:lnTo>
                  <a:pt x="1684" y="1617"/>
                </a:lnTo>
                <a:lnTo>
                  <a:pt x="1690" y="1612"/>
                </a:lnTo>
                <a:lnTo>
                  <a:pt x="1696" y="1607"/>
                </a:lnTo>
                <a:lnTo>
                  <a:pt x="1702" y="1600"/>
                </a:lnTo>
                <a:lnTo>
                  <a:pt x="1714" y="1584"/>
                </a:lnTo>
                <a:lnTo>
                  <a:pt x="1714" y="1246"/>
                </a:lnTo>
                <a:lnTo>
                  <a:pt x="1799" y="1246"/>
                </a:lnTo>
                <a:lnTo>
                  <a:pt x="1799" y="1690"/>
                </a:lnTo>
                <a:close/>
                <a:moveTo>
                  <a:pt x="2104" y="1557"/>
                </a:moveTo>
                <a:lnTo>
                  <a:pt x="2104" y="1585"/>
                </a:lnTo>
                <a:lnTo>
                  <a:pt x="2103" y="1597"/>
                </a:lnTo>
                <a:lnTo>
                  <a:pt x="2102" y="1610"/>
                </a:lnTo>
                <a:lnTo>
                  <a:pt x="2099" y="1630"/>
                </a:lnTo>
                <a:lnTo>
                  <a:pt x="2098" y="1638"/>
                </a:lnTo>
                <a:lnTo>
                  <a:pt x="2096" y="1646"/>
                </a:lnTo>
                <a:lnTo>
                  <a:pt x="2093" y="1652"/>
                </a:lnTo>
                <a:lnTo>
                  <a:pt x="2091" y="1657"/>
                </a:lnTo>
                <a:lnTo>
                  <a:pt x="2086" y="1667"/>
                </a:lnTo>
                <a:lnTo>
                  <a:pt x="2078" y="1675"/>
                </a:lnTo>
                <a:lnTo>
                  <a:pt x="2071" y="1683"/>
                </a:lnTo>
                <a:lnTo>
                  <a:pt x="2066" y="1685"/>
                </a:lnTo>
                <a:lnTo>
                  <a:pt x="2062" y="1688"/>
                </a:lnTo>
                <a:lnTo>
                  <a:pt x="2052" y="1693"/>
                </a:lnTo>
                <a:lnTo>
                  <a:pt x="2041" y="1695"/>
                </a:lnTo>
                <a:lnTo>
                  <a:pt x="2030" y="1695"/>
                </a:lnTo>
                <a:lnTo>
                  <a:pt x="2019" y="1695"/>
                </a:lnTo>
                <a:lnTo>
                  <a:pt x="2014" y="1694"/>
                </a:lnTo>
                <a:lnTo>
                  <a:pt x="2008" y="1693"/>
                </a:lnTo>
                <a:lnTo>
                  <a:pt x="2003" y="1690"/>
                </a:lnTo>
                <a:lnTo>
                  <a:pt x="1998" y="1688"/>
                </a:lnTo>
                <a:lnTo>
                  <a:pt x="1987" y="1683"/>
                </a:lnTo>
                <a:lnTo>
                  <a:pt x="1982" y="1679"/>
                </a:lnTo>
                <a:lnTo>
                  <a:pt x="1977" y="1675"/>
                </a:lnTo>
                <a:lnTo>
                  <a:pt x="1966" y="1667"/>
                </a:lnTo>
                <a:lnTo>
                  <a:pt x="1956" y="1657"/>
                </a:lnTo>
                <a:lnTo>
                  <a:pt x="1945" y="1646"/>
                </a:lnTo>
                <a:lnTo>
                  <a:pt x="1945" y="1690"/>
                </a:lnTo>
                <a:lnTo>
                  <a:pt x="1865" y="1690"/>
                </a:lnTo>
                <a:lnTo>
                  <a:pt x="1865" y="1095"/>
                </a:lnTo>
                <a:lnTo>
                  <a:pt x="1945" y="1095"/>
                </a:lnTo>
                <a:lnTo>
                  <a:pt x="1945" y="1289"/>
                </a:lnTo>
                <a:lnTo>
                  <a:pt x="1954" y="1278"/>
                </a:lnTo>
                <a:lnTo>
                  <a:pt x="1964" y="1268"/>
                </a:lnTo>
                <a:lnTo>
                  <a:pt x="1976" y="1260"/>
                </a:lnTo>
                <a:lnTo>
                  <a:pt x="1985" y="1252"/>
                </a:lnTo>
                <a:lnTo>
                  <a:pt x="1997" y="1247"/>
                </a:lnTo>
                <a:lnTo>
                  <a:pt x="2003" y="1245"/>
                </a:lnTo>
                <a:lnTo>
                  <a:pt x="2008" y="1242"/>
                </a:lnTo>
                <a:lnTo>
                  <a:pt x="2013" y="1241"/>
                </a:lnTo>
                <a:lnTo>
                  <a:pt x="2019" y="1240"/>
                </a:lnTo>
                <a:lnTo>
                  <a:pt x="2030" y="1240"/>
                </a:lnTo>
                <a:lnTo>
                  <a:pt x="2041" y="1240"/>
                </a:lnTo>
                <a:lnTo>
                  <a:pt x="2052" y="1242"/>
                </a:lnTo>
                <a:lnTo>
                  <a:pt x="2057" y="1245"/>
                </a:lnTo>
                <a:lnTo>
                  <a:pt x="2061" y="1247"/>
                </a:lnTo>
                <a:lnTo>
                  <a:pt x="2066" y="1250"/>
                </a:lnTo>
                <a:lnTo>
                  <a:pt x="2070" y="1252"/>
                </a:lnTo>
                <a:lnTo>
                  <a:pt x="2073" y="1256"/>
                </a:lnTo>
                <a:lnTo>
                  <a:pt x="2077" y="1260"/>
                </a:lnTo>
                <a:lnTo>
                  <a:pt x="2081" y="1265"/>
                </a:lnTo>
                <a:lnTo>
                  <a:pt x="2084" y="1268"/>
                </a:lnTo>
                <a:lnTo>
                  <a:pt x="2089" y="1279"/>
                </a:lnTo>
                <a:lnTo>
                  <a:pt x="2094" y="1291"/>
                </a:lnTo>
                <a:lnTo>
                  <a:pt x="2098" y="1307"/>
                </a:lnTo>
                <a:lnTo>
                  <a:pt x="2099" y="1315"/>
                </a:lnTo>
                <a:lnTo>
                  <a:pt x="2102" y="1326"/>
                </a:lnTo>
                <a:lnTo>
                  <a:pt x="2104" y="1350"/>
                </a:lnTo>
                <a:lnTo>
                  <a:pt x="2104" y="1365"/>
                </a:lnTo>
                <a:lnTo>
                  <a:pt x="2104" y="1380"/>
                </a:lnTo>
                <a:lnTo>
                  <a:pt x="2104" y="1557"/>
                </a:lnTo>
                <a:close/>
                <a:moveTo>
                  <a:pt x="2281" y="1622"/>
                </a:moveTo>
                <a:lnTo>
                  <a:pt x="2289" y="1622"/>
                </a:lnTo>
                <a:lnTo>
                  <a:pt x="2295" y="1621"/>
                </a:lnTo>
                <a:lnTo>
                  <a:pt x="2300" y="1618"/>
                </a:lnTo>
                <a:lnTo>
                  <a:pt x="2305" y="1615"/>
                </a:lnTo>
                <a:lnTo>
                  <a:pt x="2307" y="1612"/>
                </a:lnTo>
                <a:lnTo>
                  <a:pt x="2308" y="1610"/>
                </a:lnTo>
                <a:lnTo>
                  <a:pt x="2312" y="1605"/>
                </a:lnTo>
                <a:lnTo>
                  <a:pt x="2315" y="1597"/>
                </a:lnTo>
                <a:lnTo>
                  <a:pt x="2317" y="1590"/>
                </a:lnTo>
                <a:lnTo>
                  <a:pt x="2317" y="1584"/>
                </a:lnTo>
                <a:lnTo>
                  <a:pt x="2317" y="1573"/>
                </a:lnTo>
                <a:lnTo>
                  <a:pt x="2317" y="1534"/>
                </a:lnTo>
                <a:lnTo>
                  <a:pt x="2401" y="1534"/>
                </a:lnTo>
                <a:lnTo>
                  <a:pt x="2401" y="1547"/>
                </a:lnTo>
                <a:lnTo>
                  <a:pt x="2401" y="1565"/>
                </a:lnTo>
                <a:lnTo>
                  <a:pt x="2401" y="1580"/>
                </a:lnTo>
                <a:lnTo>
                  <a:pt x="2399" y="1600"/>
                </a:lnTo>
                <a:lnTo>
                  <a:pt x="2396" y="1612"/>
                </a:lnTo>
                <a:lnTo>
                  <a:pt x="2392" y="1625"/>
                </a:lnTo>
                <a:lnTo>
                  <a:pt x="2386" y="1637"/>
                </a:lnTo>
                <a:lnTo>
                  <a:pt x="2384" y="1642"/>
                </a:lnTo>
                <a:lnTo>
                  <a:pt x="2380" y="1647"/>
                </a:lnTo>
                <a:lnTo>
                  <a:pt x="2376" y="1653"/>
                </a:lnTo>
                <a:lnTo>
                  <a:pt x="2371" y="1659"/>
                </a:lnTo>
                <a:lnTo>
                  <a:pt x="2362" y="1668"/>
                </a:lnTo>
                <a:lnTo>
                  <a:pt x="2357" y="1673"/>
                </a:lnTo>
                <a:lnTo>
                  <a:pt x="2350" y="1677"/>
                </a:lnTo>
                <a:lnTo>
                  <a:pt x="2339" y="1684"/>
                </a:lnTo>
                <a:lnTo>
                  <a:pt x="2327" y="1689"/>
                </a:lnTo>
                <a:lnTo>
                  <a:pt x="2319" y="1690"/>
                </a:lnTo>
                <a:lnTo>
                  <a:pt x="2313" y="1693"/>
                </a:lnTo>
                <a:lnTo>
                  <a:pt x="2306" y="1694"/>
                </a:lnTo>
                <a:lnTo>
                  <a:pt x="2298" y="1695"/>
                </a:lnTo>
                <a:lnTo>
                  <a:pt x="2291" y="1695"/>
                </a:lnTo>
                <a:lnTo>
                  <a:pt x="2284" y="1695"/>
                </a:lnTo>
                <a:lnTo>
                  <a:pt x="2268" y="1695"/>
                </a:lnTo>
                <a:lnTo>
                  <a:pt x="2254" y="1693"/>
                </a:lnTo>
                <a:lnTo>
                  <a:pt x="2240" y="1689"/>
                </a:lnTo>
                <a:lnTo>
                  <a:pt x="2228" y="1684"/>
                </a:lnTo>
                <a:lnTo>
                  <a:pt x="2222" y="1682"/>
                </a:lnTo>
                <a:lnTo>
                  <a:pt x="2216" y="1678"/>
                </a:lnTo>
                <a:lnTo>
                  <a:pt x="2204" y="1670"/>
                </a:lnTo>
                <a:lnTo>
                  <a:pt x="2199" y="1666"/>
                </a:lnTo>
                <a:lnTo>
                  <a:pt x="2195" y="1661"/>
                </a:lnTo>
                <a:lnTo>
                  <a:pt x="2186" y="1651"/>
                </a:lnTo>
                <a:lnTo>
                  <a:pt x="2180" y="1641"/>
                </a:lnTo>
                <a:lnTo>
                  <a:pt x="2175" y="1631"/>
                </a:lnTo>
                <a:lnTo>
                  <a:pt x="2172" y="1626"/>
                </a:lnTo>
                <a:lnTo>
                  <a:pt x="2170" y="1621"/>
                </a:lnTo>
                <a:lnTo>
                  <a:pt x="2165" y="1609"/>
                </a:lnTo>
                <a:lnTo>
                  <a:pt x="2162" y="1595"/>
                </a:lnTo>
                <a:lnTo>
                  <a:pt x="2160" y="1580"/>
                </a:lnTo>
                <a:lnTo>
                  <a:pt x="2159" y="1565"/>
                </a:lnTo>
                <a:lnTo>
                  <a:pt x="2157" y="1548"/>
                </a:lnTo>
                <a:lnTo>
                  <a:pt x="2157" y="1393"/>
                </a:lnTo>
                <a:lnTo>
                  <a:pt x="2159" y="1376"/>
                </a:lnTo>
                <a:lnTo>
                  <a:pt x="2160" y="1359"/>
                </a:lnTo>
                <a:lnTo>
                  <a:pt x="2162" y="1344"/>
                </a:lnTo>
                <a:lnTo>
                  <a:pt x="2165" y="1330"/>
                </a:lnTo>
                <a:lnTo>
                  <a:pt x="2169" y="1318"/>
                </a:lnTo>
                <a:lnTo>
                  <a:pt x="2173" y="1305"/>
                </a:lnTo>
                <a:lnTo>
                  <a:pt x="2178" y="1296"/>
                </a:lnTo>
                <a:lnTo>
                  <a:pt x="2185" y="1287"/>
                </a:lnTo>
                <a:lnTo>
                  <a:pt x="2195" y="1276"/>
                </a:lnTo>
                <a:lnTo>
                  <a:pt x="2198" y="1271"/>
                </a:lnTo>
                <a:lnTo>
                  <a:pt x="2204" y="1266"/>
                </a:lnTo>
                <a:lnTo>
                  <a:pt x="2214" y="1258"/>
                </a:lnTo>
                <a:lnTo>
                  <a:pt x="2227" y="1252"/>
                </a:lnTo>
                <a:lnTo>
                  <a:pt x="2239" y="1246"/>
                </a:lnTo>
                <a:lnTo>
                  <a:pt x="2245" y="1245"/>
                </a:lnTo>
                <a:lnTo>
                  <a:pt x="2251" y="1242"/>
                </a:lnTo>
                <a:lnTo>
                  <a:pt x="2259" y="1241"/>
                </a:lnTo>
                <a:lnTo>
                  <a:pt x="2266" y="1241"/>
                </a:lnTo>
                <a:lnTo>
                  <a:pt x="2274" y="1240"/>
                </a:lnTo>
                <a:lnTo>
                  <a:pt x="2281" y="1240"/>
                </a:lnTo>
                <a:lnTo>
                  <a:pt x="2296" y="1241"/>
                </a:lnTo>
                <a:lnTo>
                  <a:pt x="2310" y="1242"/>
                </a:lnTo>
                <a:lnTo>
                  <a:pt x="2316" y="1245"/>
                </a:lnTo>
                <a:lnTo>
                  <a:pt x="2323" y="1246"/>
                </a:lnTo>
                <a:lnTo>
                  <a:pt x="2329" y="1249"/>
                </a:lnTo>
                <a:lnTo>
                  <a:pt x="2336" y="1252"/>
                </a:lnTo>
                <a:lnTo>
                  <a:pt x="2341" y="1255"/>
                </a:lnTo>
                <a:lnTo>
                  <a:pt x="2347" y="1258"/>
                </a:lnTo>
                <a:lnTo>
                  <a:pt x="2352" y="1262"/>
                </a:lnTo>
                <a:lnTo>
                  <a:pt x="2357" y="1266"/>
                </a:lnTo>
                <a:lnTo>
                  <a:pt x="2366" y="1276"/>
                </a:lnTo>
                <a:lnTo>
                  <a:pt x="2371" y="1281"/>
                </a:lnTo>
                <a:lnTo>
                  <a:pt x="2375" y="1287"/>
                </a:lnTo>
                <a:lnTo>
                  <a:pt x="2381" y="1296"/>
                </a:lnTo>
                <a:lnTo>
                  <a:pt x="2386" y="1305"/>
                </a:lnTo>
                <a:lnTo>
                  <a:pt x="2391" y="1317"/>
                </a:lnTo>
                <a:lnTo>
                  <a:pt x="2395" y="1329"/>
                </a:lnTo>
                <a:lnTo>
                  <a:pt x="2396" y="1336"/>
                </a:lnTo>
                <a:lnTo>
                  <a:pt x="2397" y="1343"/>
                </a:lnTo>
                <a:lnTo>
                  <a:pt x="2400" y="1357"/>
                </a:lnTo>
                <a:lnTo>
                  <a:pt x="2401" y="1374"/>
                </a:lnTo>
                <a:lnTo>
                  <a:pt x="2402" y="1391"/>
                </a:lnTo>
                <a:lnTo>
                  <a:pt x="2402" y="1481"/>
                </a:lnTo>
                <a:lnTo>
                  <a:pt x="2242" y="1481"/>
                </a:lnTo>
                <a:lnTo>
                  <a:pt x="2242" y="1562"/>
                </a:lnTo>
                <a:lnTo>
                  <a:pt x="2243" y="1575"/>
                </a:lnTo>
                <a:lnTo>
                  <a:pt x="2244" y="1588"/>
                </a:lnTo>
                <a:lnTo>
                  <a:pt x="2245" y="1594"/>
                </a:lnTo>
                <a:lnTo>
                  <a:pt x="2246" y="1599"/>
                </a:lnTo>
                <a:lnTo>
                  <a:pt x="2249" y="1602"/>
                </a:lnTo>
                <a:lnTo>
                  <a:pt x="2251" y="1607"/>
                </a:lnTo>
                <a:lnTo>
                  <a:pt x="2256" y="1614"/>
                </a:lnTo>
                <a:lnTo>
                  <a:pt x="2264" y="1618"/>
                </a:lnTo>
                <a:lnTo>
                  <a:pt x="2268" y="1621"/>
                </a:lnTo>
                <a:lnTo>
                  <a:pt x="2271" y="1621"/>
                </a:lnTo>
                <a:lnTo>
                  <a:pt x="2281" y="1622"/>
                </a:lnTo>
                <a:close/>
                <a:moveTo>
                  <a:pt x="0" y="0"/>
                </a:moveTo>
                <a:lnTo>
                  <a:pt x="700" y="0"/>
                </a:lnTo>
                <a:lnTo>
                  <a:pt x="1401" y="0"/>
                </a:lnTo>
                <a:lnTo>
                  <a:pt x="2103" y="0"/>
                </a:lnTo>
                <a:lnTo>
                  <a:pt x="2804" y="0"/>
                </a:lnTo>
                <a:lnTo>
                  <a:pt x="2804" y="702"/>
                </a:lnTo>
                <a:lnTo>
                  <a:pt x="2804" y="1403"/>
                </a:lnTo>
                <a:lnTo>
                  <a:pt x="2804" y="2105"/>
                </a:lnTo>
                <a:lnTo>
                  <a:pt x="2804" y="2806"/>
                </a:lnTo>
                <a:lnTo>
                  <a:pt x="2103" y="2806"/>
                </a:lnTo>
                <a:lnTo>
                  <a:pt x="1401" y="2806"/>
                </a:lnTo>
                <a:lnTo>
                  <a:pt x="700" y="2806"/>
                </a:lnTo>
                <a:lnTo>
                  <a:pt x="0" y="2806"/>
                </a:lnTo>
                <a:lnTo>
                  <a:pt x="0" y="2105"/>
                </a:lnTo>
                <a:lnTo>
                  <a:pt x="0" y="1403"/>
                </a:lnTo>
                <a:lnTo>
                  <a:pt x="0" y="702"/>
                </a:ln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10" name="Freeform 11">
            <a:hlinkClick r:id="rId5" tooltip="Instagram"/>
          </p:cNvPr>
          <p:cNvSpPr>
            <a:spLocks noChangeAspect="1" noEditPoints="1"/>
          </p:cNvSpPr>
          <p:nvPr/>
        </p:nvSpPr>
        <p:spPr bwMode="auto">
          <a:xfrm>
            <a:off x="6672096" y="620688"/>
            <a:ext cx="288000" cy="288000"/>
          </a:xfrm>
          <a:custGeom>
            <a:avLst/>
            <a:gdLst>
              <a:gd name="T0" fmla="*/ 1898 w 2806"/>
              <a:gd name="T1" fmla="*/ 704 h 2806"/>
              <a:gd name="T2" fmla="*/ 2038 w 2806"/>
              <a:gd name="T3" fmla="*/ 791 h 2806"/>
              <a:gd name="T4" fmla="*/ 2114 w 2806"/>
              <a:gd name="T5" fmla="*/ 964 h 2806"/>
              <a:gd name="T6" fmla="*/ 2126 w 2806"/>
              <a:gd name="T7" fmla="*/ 1699 h 2806"/>
              <a:gd name="T8" fmla="*/ 2072 w 2806"/>
              <a:gd name="T9" fmla="*/ 1967 h 2806"/>
              <a:gd name="T10" fmla="*/ 1954 w 2806"/>
              <a:gd name="T11" fmla="*/ 2080 h 2806"/>
              <a:gd name="T12" fmla="*/ 1699 w 2806"/>
              <a:gd name="T13" fmla="*/ 2126 h 2806"/>
              <a:gd name="T14" fmla="*/ 943 w 2806"/>
              <a:gd name="T15" fmla="*/ 2111 h 2806"/>
              <a:gd name="T16" fmla="*/ 792 w 2806"/>
              <a:gd name="T17" fmla="*/ 2038 h 2806"/>
              <a:gd name="T18" fmla="*/ 700 w 2806"/>
              <a:gd name="T19" fmla="*/ 1882 h 2806"/>
              <a:gd name="T20" fmla="*/ 678 w 2806"/>
              <a:gd name="T21" fmla="*/ 1210 h 2806"/>
              <a:gd name="T22" fmla="*/ 720 w 2806"/>
              <a:gd name="T23" fmla="*/ 866 h 2806"/>
              <a:gd name="T24" fmla="*/ 826 w 2806"/>
              <a:gd name="T25" fmla="*/ 741 h 2806"/>
              <a:gd name="T26" fmla="*/ 1029 w 2806"/>
              <a:gd name="T27" fmla="*/ 684 h 2806"/>
              <a:gd name="T28" fmla="*/ 1005 w 2806"/>
              <a:gd name="T29" fmla="*/ 526 h 2806"/>
              <a:gd name="T30" fmla="*/ 762 w 2806"/>
              <a:gd name="T31" fmla="*/ 594 h 2806"/>
              <a:gd name="T32" fmla="*/ 594 w 2806"/>
              <a:gd name="T33" fmla="*/ 761 h 2806"/>
              <a:gd name="T34" fmla="*/ 523 w 2806"/>
              <a:gd name="T35" fmla="*/ 1038 h 2806"/>
              <a:gd name="T36" fmla="*/ 533 w 2806"/>
              <a:gd name="T37" fmla="*/ 1862 h 2806"/>
              <a:gd name="T38" fmla="*/ 619 w 2806"/>
              <a:gd name="T39" fmla="*/ 2084 h 2806"/>
              <a:gd name="T40" fmla="*/ 782 w 2806"/>
              <a:gd name="T41" fmla="*/ 2222 h 2806"/>
              <a:gd name="T42" fmla="*/ 1101 w 2806"/>
              <a:gd name="T43" fmla="*/ 2284 h 2806"/>
              <a:gd name="T44" fmla="*/ 1889 w 2806"/>
              <a:gd name="T45" fmla="*/ 2268 h 2806"/>
              <a:gd name="T46" fmla="*/ 2092 w 2806"/>
              <a:gd name="T47" fmla="*/ 2180 h 2806"/>
              <a:gd name="T48" fmla="*/ 2241 w 2806"/>
              <a:gd name="T49" fmla="*/ 1982 h 2806"/>
              <a:gd name="T50" fmla="*/ 2288 w 2806"/>
              <a:gd name="T51" fmla="*/ 1548 h 2806"/>
              <a:gd name="T52" fmla="*/ 2259 w 2806"/>
              <a:gd name="T53" fmla="*/ 880 h 2806"/>
              <a:gd name="T54" fmla="*/ 2165 w 2806"/>
              <a:gd name="T55" fmla="*/ 694 h 2806"/>
              <a:gd name="T56" fmla="*/ 1961 w 2806"/>
              <a:gd name="T57" fmla="*/ 557 h 2806"/>
              <a:gd name="T58" fmla="*/ 1403 w 2806"/>
              <a:gd name="T59" fmla="*/ 518 h 2806"/>
              <a:gd name="T60" fmla="*/ 1168 w 2806"/>
              <a:gd name="T61" fmla="*/ 1015 h 2806"/>
              <a:gd name="T62" fmla="*/ 994 w 2806"/>
              <a:gd name="T63" fmla="*/ 1206 h 2806"/>
              <a:gd name="T64" fmla="*/ 951 w 2806"/>
              <a:gd name="T65" fmla="*/ 1449 h 2806"/>
              <a:gd name="T66" fmla="*/ 1053 w 2806"/>
              <a:gd name="T67" fmla="*/ 1691 h 2806"/>
              <a:gd name="T68" fmla="*/ 1268 w 2806"/>
              <a:gd name="T69" fmla="*/ 1836 h 2806"/>
              <a:gd name="T70" fmla="*/ 1517 w 2806"/>
              <a:gd name="T71" fmla="*/ 1842 h 2806"/>
              <a:gd name="T72" fmla="*/ 1740 w 2806"/>
              <a:gd name="T73" fmla="*/ 1709 h 2806"/>
              <a:gd name="T74" fmla="*/ 1848 w 2806"/>
              <a:gd name="T75" fmla="*/ 1495 h 2806"/>
              <a:gd name="T76" fmla="*/ 1821 w 2806"/>
              <a:gd name="T77" fmla="*/ 1226 h 2806"/>
              <a:gd name="T78" fmla="*/ 1657 w 2806"/>
              <a:gd name="T79" fmla="*/ 1027 h 2806"/>
              <a:gd name="T80" fmla="*/ 1427 w 2806"/>
              <a:gd name="T81" fmla="*/ 949 h 2806"/>
              <a:gd name="T82" fmla="*/ 1262 w 2806"/>
              <a:gd name="T83" fmla="*/ 1662 h 2806"/>
              <a:gd name="T84" fmla="*/ 1143 w 2806"/>
              <a:gd name="T85" fmla="*/ 1543 h 2806"/>
              <a:gd name="T86" fmla="*/ 1110 w 2806"/>
              <a:gd name="T87" fmla="*/ 1373 h 2806"/>
              <a:gd name="T88" fmla="*/ 1175 w 2806"/>
              <a:gd name="T89" fmla="*/ 1215 h 2806"/>
              <a:gd name="T90" fmla="*/ 1315 w 2806"/>
              <a:gd name="T91" fmla="*/ 1121 h 2806"/>
              <a:gd name="T92" fmla="*/ 1491 w 2806"/>
              <a:gd name="T93" fmla="*/ 1121 h 2806"/>
              <a:gd name="T94" fmla="*/ 1631 w 2806"/>
              <a:gd name="T95" fmla="*/ 1215 h 2806"/>
              <a:gd name="T96" fmla="*/ 1696 w 2806"/>
              <a:gd name="T97" fmla="*/ 1373 h 2806"/>
              <a:gd name="T98" fmla="*/ 1662 w 2806"/>
              <a:gd name="T99" fmla="*/ 1543 h 2806"/>
              <a:gd name="T100" fmla="*/ 1544 w 2806"/>
              <a:gd name="T101" fmla="*/ 1662 h 2806"/>
              <a:gd name="T102" fmla="*/ 1769 w 2806"/>
              <a:gd name="T103" fmla="*/ 921 h 2806"/>
              <a:gd name="T104" fmla="*/ 1834 w 2806"/>
              <a:gd name="T105" fmla="*/ 833 h 2806"/>
              <a:gd name="T106" fmla="*/ 1946 w 2806"/>
              <a:gd name="T107" fmla="*/ 852 h 2806"/>
              <a:gd name="T108" fmla="*/ 1976 w 2806"/>
              <a:gd name="T109" fmla="*/ 963 h 2806"/>
              <a:gd name="T110" fmla="*/ 1897 w 2806"/>
              <a:gd name="T111" fmla="*/ 1034 h 2806"/>
              <a:gd name="T112" fmla="*/ 1793 w 2806"/>
              <a:gd name="T113" fmla="*/ 998 h 2806"/>
              <a:gd name="T114" fmla="*/ 2806 w 2806"/>
              <a:gd name="T115" fmla="*/ 0 h 2806"/>
              <a:gd name="T116" fmla="*/ 0 w 2806"/>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6" h="2806">
                <a:moveTo>
                  <a:pt x="1403" y="678"/>
                </a:moveTo>
                <a:lnTo>
                  <a:pt x="1545" y="678"/>
                </a:lnTo>
                <a:lnTo>
                  <a:pt x="1595" y="678"/>
                </a:lnTo>
                <a:lnTo>
                  <a:pt x="1636" y="679"/>
                </a:lnTo>
                <a:lnTo>
                  <a:pt x="1699" y="681"/>
                </a:lnTo>
                <a:lnTo>
                  <a:pt x="1761" y="683"/>
                </a:lnTo>
                <a:lnTo>
                  <a:pt x="1790" y="685"/>
                </a:lnTo>
                <a:lnTo>
                  <a:pt x="1818" y="688"/>
                </a:lnTo>
                <a:lnTo>
                  <a:pt x="1842" y="692"/>
                </a:lnTo>
                <a:lnTo>
                  <a:pt x="1863" y="695"/>
                </a:lnTo>
                <a:lnTo>
                  <a:pt x="1882" y="699"/>
                </a:lnTo>
                <a:lnTo>
                  <a:pt x="1898" y="704"/>
                </a:lnTo>
                <a:lnTo>
                  <a:pt x="1912" y="709"/>
                </a:lnTo>
                <a:lnTo>
                  <a:pt x="1925" y="714"/>
                </a:lnTo>
                <a:lnTo>
                  <a:pt x="1940" y="720"/>
                </a:lnTo>
                <a:lnTo>
                  <a:pt x="1954" y="726"/>
                </a:lnTo>
                <a:lnTo>
                  <a:pt x="1967" y="734"/>
                </a:lnTo>
                <a:lnTo>
                  <a:pt x="1980" y="741"/>
                </a:lnTo>
                <a:lnTo>
                  <a:pt x="1992" y="750"/>
                </a:lnTo>
                <a:lnTo>
                  <a:pt x="2003" y="758"/>
                </a:lnTo>
                <a:lnTo>
                  <a:pt x="2009" y="763"/>
                </a:lnTo>
                <a:lnTo>
                  <a:pt x="2014" y="768"/>
                </a:lnTo>
                <a:lnTo>
                  <a:pt x="2027" y="779"/>
                </a:lnTo>
                <a:lnTo>
                  <a:pt x="2038" y="791"/>
                </a:lnTo>
                <a:lnTo>
                  <a:pt x="2048" y="803"/>
                </a:lnTo>
                <a:lnTo>
                  <a:pt x="2056" y="814"/>
                </a:lnTo>
                <a:lnTo>
                  <a:pt x="2065" y="827"/>
                </a:lnTo>
                <a:lnTo>
                  <a:pt x="2072" y="839"/>
                </a:lnTo>
                <a:lnTo>
                  <a:pt x="2080" y="852"/>
                </a:lnTo>
                <a:lnTo>
                  <a:pt x="2086" y="866"/>
                </a:lnTo>
                <a:lnTo>
                  <a:pt x="2092" y="881"/>
                </a:lnTo>
                <a:lnTo>
                  <a:pt x="2097" y="893"/>
                </a:lnTo>
                <a:lnTo>
                  <a:pt x="2102" y="908"/>
                </a:lnTo>
                <a:lnTo>
                  <a:pt x="2106" y="924"/>
                </a:lnTo>
                <a:lnTo>
                  <a:pt x="2111" y="943"/>
                </a:lnTo>
                <a:lnTo>
                  <a:pt x="2114" y="964"/>
                </a:lnTo>
                <a:lnTo>
                  <a:pt x="2118" y="987"/>
                </a:lnTo>
                <a:lnTo>
                  <a:pt x="2121" y="1015"/>
                </a:lnTo>
                <a:lnTo>
                  <a:pt x="2122" y="1029"/>
                </a:lnTo>
                <a:lnTo>
                  <a:pt x="2123" y="1046"/>
                </a:lnTo>
                <a:lnTo>
                  <a:pt x="2126" y="1107"/>
                </a:lnTo>
                <a:lnTo>
                  <a:pt x="2127" y="1170"/>
                </a:lnTo>
                <a:lnTo>
                  <a:pt x="2128" y="1261"/>
                </a:lnTo>
                <a:lnTo>
                  <a:pt x="2128" y="1403"/>
                </a:lnTo>
                <a:lnTo>
                  <a:pt x="2128" y="1545"/>
                </a:lnTo>
                <a:lnTo>
                  <a:pt x="2128" y="1595"/>
                </a:lnTo>
                <a:lnTo>
                  <a:pt x="2127" y="1636"/>
                </a:lnTo>
                <a:lnTo>
                  <a:pt x="2126" y="1699"/>
                </a:lnTo>
                <a:lnTo>
                  <a:pt x="2123" y="1761"/>
                </a:lnTo>
                <a:lnTo>
                  <a:pt x="2121" y="1790"/>
                </a:lnTo>
                <a:lnTo>
                  <a:pt x="2118" y="1818"/>
                </a:lnTo>
                <a:lnTo>
                  <a:pt x="2114" y="1842"/>
                </a:lnTo>
                <a:lnTo>
                  <a:pt x="2111" y="1863"/>
                </a:lnTo>
                <a:lnTo>
                  <a:pt x="2106" y="1882"/>
                </a:lnTo>
                <a:lnTo>
                  <a:pt x="2102" y="1898"/>
                </a:lnTo>
                <a:lnTo>
                  <a:pt x="2097" y="1912"/>
                </a:lnTo>
                <a:lnTo>
                  <a:pt x="2092" y="1924"/>
                </a:lnTo>
                <a:lnTo>
                  <a:pt x="2086" y="1940"/>
                </a:lnTo>
                <a:lnTo>
                  <a:pt x="2080" y="1954"/>
                </a:lnTo>
                <a:lnTo>
                  <a:pt x="2072" y="1967"/>
                </a:lnTo>
                <a:lnTo>
                  <a:pt x="2065" y="1980"/>
                </a:lnTo>
                <a:lnTo>
                  <a:pt x="2056" y="1991"/>
                </a:lnTo>
                <a:lnTo>
                  <a:pt x="2048" y="2003"/>
                </a:lnTo>
                <a:lnTo>
                  <a:pt x="2043" y="2009"/>
                </a:lnTo>
                <a:lnTo>
                  <a:pt x="2038" y="2014"/>
                </a:lnTo>
                <a:lnTo>
                  <a:pt x="2027" y="2027"/>
                </a:lnTo>
                <a:lnTo>
                  <a:pt x="2014" y="2038"/>
                </a:lnTo>
                <a:lnTo>
                  <a:pt x="2003" y="2048"/>
                </a:lnTo>
                <a:lnTo>
                  <a:pt x="1992" y="2056"/>
                </a:lnTo>
                <a:lnTo>
                  <a:pt x="1980" y="2065"/>
                </a:lnTo>
                <a:lnTo>
                  <a:pt x="1967" y="2072"/>
                </a:lnTo>
                <a:lnTo>
                  <a:pt x="1954" y="2080"/>
                </a:lnTo>
                <a:lnTo>
                  <a:pt x="1940" y="2086"/>
                </a:lnTo>
                <a:lnTo>
                  <a:pt x="1925" y="2092"/>
                </a:lnTo>
                <a:lnTo>
                  <a:pt x="1912" y="2097"/>
                </a:lnTo>
                <a:lnTo>
                  <a:pt x="1898" y="2102"/>
                </a:lnTo>
                <a:lnTo>
                  <a:pt x="1882" y="2106"/>
                </a:lnTo>
                <a:lnTo>
                  <a:pt x="1863" y="2111"/>
                </a:lnTo>
                <a:lnTo>
                  <a:pt x="1842" y="2115"/>
                </a:lnTo>
                <a:lnTo>
                  <a:pt x="1818" y="2118"/>
                </a:lnTo>
                <a:lnTo>
                  <a:pt x="1790" y="2121"/>
                </a:lnTo>
                <a:lnTo>
                  <a:pt x="1777" y="2122"/>
                </a:lnTo>
                <a:lnTo>
                  <a:pt x="1761" y="2123"/>
                </a:lnTo>
                <a:lnTo>
                  <a:pt x="1699" y="2126"/>
                </a:lnTo>
                <a:lnTo>
                  <a:pt x="1636" y="2127"/>
                </a:lnTo>
                <a:lnTo>
                  <a:pt x="1545" y="2128"/>
                </a:lnTo>
                <a:lnTo>
                  <a:pt x="1403" y="2128"/>
                </a:lnTo>
                <a:lnTo>
                  <a:pt x="1261" y="2128"/>
                </a:lnTo>
                <a:lnTo>
                  <a:pt x="1211" y="2127"/>
                </a:lnTo>
                <a:lnTo>
                  <a:pt x="1170" y="2127"/>
                </a:lnTo>
                <a:lnTo>
                  <a:pt x="1107" y="2126"/>
                </a:lnTo>
                <a:lnTo>
                  <a:pt x="1045" y="2123"/>
                </a:lnTo>
                <a:lnTo>
                  <a:pt x="1015" y="2121"/>
                </a:lnTo>
                <a:lnTo>
                  <a:pt x="989" y="2118"/>
                </a:lnTo>
                <a:lnTo>
                  <a:pt x="964" y="2115"/>
                </a:lnTo>
                <a:lnTo>
                  <a:pt x="943" y="2111"/>
                </a:lnTo>
                <a:lnTo>
                  <a:pt x="924" y="2106"/>
                </a:lnTo>
                <a:lnTo>
                  <a:pt x="908" y="2102"/>
                </a:lnTo>
                <a:lnTo>
                  <a:pt x="893" y="2097"/>
                </a:lnTo>
                <a:lnTo>
                  <a:pt x="881" y="2092"/>
                </a:lnTo>
                <a:lnTo>
                  <a:pt x="866" y="2086"/>
                </a:lnTo>
                <a:lnTo>
                  <a:pt x="852" y="2080"/>
                </a:lnTo>
                <a:lnTo>
                  <a:pt x="839" y="2072"/>
                </a:lnTo>
                <a:lnTo>
                  <a:pt x="826" y="2065"/>
                </a:lnTo>
                <a:lnTo>
                  <a:pt x="814" y="2056"/>
                </a:lnTo>
                <a:lnTo>
                  <a:pt x="803" y="2048"/>
                </a:lnTo>
                <a:lnTo>
                  <a:pt x="797" y="2043"/>
                </a:lnTo>
                <a:lnTo>
                  <a:pt x="792" y="2038"/>
                </a:lnTo>
                <a:lnTo>
                  <a:pt x="779" y="2027"/>
                </a:lnTo>
                <a:lnTo>
                  <a:pt x="768" y="2014"/>
                </a:lnTo>
                <a:lnTo>
                  <a:pt x="758" y="2003"/>
                </a:lnTo>
                <a:lnTo>
                  <a:pt x="750" y="1991"/>
                </a:lnTo>
                <a:lnTo>
                  <a:pt x="741" y="1980"/>
                </a:lnTo>
                <a:lnTo>
                  <a:pt x="734" y="1967"/>
                </a:lnTo>
                <a:lnTo>
                  <a:pt x="726" y="1954"/>
                </a:lnTo>
                <a:lnTo>
                  <a:pt x="720" y="1940"/>
                </a:lnTo>
                <a:lnTo>
                  <a:pt x="714" y="1924"/>
                </a:lnTo>
                <a:lnTo>
                  <a:pt x="709" y="1912"/>
                </a:lnTo>
                <a:lnTo>
                  <a:pt x="704" y="1898"/>
                </a:lnTo>
                <a:lnTo>
                  <a:pt x="700" y="1882"/>
                </a:lnTo>
                <a:lnTo>
                  <a:pt x="695" y="1863"/>
                </a:lnTo>
                <a:lnTo>
                  <a:pt x="692" y="1842"/>
                </a:lnTo>
                <a:lnTo>
                  <a:pt x="688" y="1818"/>
                </a:lnTo>
                <a:lnTo>
                  <a:pt x="685" y="1790"/>
                </a:lnTo>
                <a:lnTo>
                  <a:pt x="684" y="1776"/>
                </a:lnTo>
                <a:lnTo>
                  <a:pt x="683" y="1761"/>
                </a:lnTo>
                <a:lnTo>
                  <a:pt x="680" y="1699"/>
                </a:lnTo>
                <a:lnTo>
                  <a:pt x="679" y="1636"/>
                </a:lnTo>
                <a:lnTo>
                  <a:pt x="678" y="1545"/>
                </a:lnTo>
                <a:lnTo>
                  <a:pt x="678" y="1403"/>
                </a:lnTo>
                <a:lnTo>
                  <a:pt x="678" y="1261"/>
                </a:lnTo>
                <a:lnTo>
                  <a:pt x="678" y="1210"/>
                </a:lnTo>
                <a:lnTo>
                  <a:pt x="679" y="1170"/>
                </a:lnTo>
                <a:lnTo>
                  <a:pt x="680" y="1107"/>
                </a:lnTo>
                <a:lnTo>
                  <a:pt x="683" y="1046"/>
                </a:lnTo>
                <a:lnTo>
                  <a:pt x="685" y="1015"/>
                </a:lnTo>
                <a:lnTo>
                  <a:pt x="688" y="987"/>
                </a:lnTo>
                <a:lnTo>
                  <a:pt x="692" y="964"/>
                </a:lnTo>
                <a:lnTo>
                  <a:pt x="695" y="943"/>
                </a:lnTo>
                <a:lnTo>
                  <a:pt x="700" y="924"/>
                </a:lnTo>
                <a:lnTo>
                  <a:pt x="704" y="908"/>
                </a:lnTo>
                <a:lnTo>
                  <a:pt x="709" y="893"/>
                </a:lnTo>
                <a:lnTo>
                  <a:pt x="714" y="881"/>
                </a:lnTo>
                <a:lnTo>
                  <a:pt x="720" y="866"/>
                </a:lnTo>
                <a:lnTo>
                  <a:pt x="726" y="852"/>
                </a:lnTo>
                <a:lnTo>
                  <a:pt x="734" y="839"/>
                </a:lnTo>
                <a:lnTo>
                  <a:pt x="741" y="827"/>
                </a:lnTo>
                <a:lnTo>
                  <a:pt x="750" y="814"/>
                </a:lnTo>
                <a:lnTo>
                  <a:pt x="758" y="803"/>
                </a:lnTo>
                <a:lnTo>
                  <a:pt x="763" y="797"/>
                </a:lnTo>
                <a:lnTo>
                  <a:pt x="768" y="791"/>
                </a:lnTo>
                <a:lnTo>
                  <a:pt x="779" y="779"/>
                </a:lnTo>
                <a:lnTo>
                  <a:pt x="792" y="768"/>
                </a:lnTo>
                <a:lnTo>
                  <a:pt x="803" y="758"/>
                </a:lnTo>
                <a:lnTo>
                  <a:pt x="814" y="750"/>
                </a:lnTo>
                <a:lnTo>
                  <a:pt x="826" y="741"/>
                </a:lnTo>
                <a:lnTo>
                  <a:pt x="839" y="734"/>
                </a:lnTo>
                <a:lnTo>
                  <a:pt x="852" y="726"/>
                </a:lnTo>
                <a:lnTo>
                  <a:pt x="866" y="720"/>
                </a:lnTo>
                <a:lnTo>
                  <a:pt x="881" y="714"/>
                </a:lnTo>
                <a:lnTo>
                  <a:pt x="893" y="709"/>
                </a:lnTo>
                <a:lnTo>
                  <a:pt x="908" y="704"/>
                </a:lnTo>
                <a:lnTo>
                  <a:pt x="924" y="699"/>
                </a:lnTo>
                <a:lnTo>
                  <a:pt x="943" y="695"/>
                </a:lnTo>
                <a:lnTo>
                  <a:pt x="964" y="692"/>
                </a:lnTo>
                <a:lnTo>
                  <a:pt x="989" y="688"/>
                </a:lnTo>
                <a:lnTo>
                  <a:pt x="1015" y="685"/>
                </a:lnTo>
                <a:lnTo>
                  <a:pt x="1029" y="684"/>
                </a:lnTo>
                <a:lnTo>
                  <a:pt x="1045" y="683"/>
                </a:lnTo>
                <a:lnTo>
                  <a:pt x="1107" y="681"/>
                </a:lnTo>
                <a:lnTo>
                  <a:pt x="1170" y="679"/>
                </a:lnTo>
                <a:lnTo>
                  <a:pt x="1261" y="678"/>
                </a:lnTo>
                <a:lnTo>
                  <a:pt x="1403" y="678"/>
                </a:lnTo>
                <a:close/>
                <a:moveTo>
                  <a:pt x="1403" y="518"/>
                </a:moveTo>
                <a:lnTo>
                  <a:pt x="1258" y="518"/>
                </a:lnTo>
                <a:lnTo>
                  <a:pt x="1208" y="520"/>
                </a:lnTo>
                <a:lnTo>
                  <a:pt x="1165" y="520"/>
                </a:lnTo>
                <a:lnTo>
                  <a:pt x="1101" y="521"/>
                </a:lnTo>
                <a:lnTo>
                  <a:pt x="1038" y="523"/>
                </a:lnTo>
                <a:lnTo>
                  <a:pt x="1005" y="526"/>
                </a:lnTo>
                <a:lnTo>
                  <a:pt x="972" y="530"/>
                </a:lnTo>
                <a:lnTo>
                  <a:pt x="944" y="533"/>
                </a:lnTo>
                <a:lnTo>
                  <a:pt x="917" y="538"/>
                </a:lnTo>
                <a:lnTo>
                  <a:pt x="892" y="543"/>
                </a:lnTo>
                <a:lnTo>
                  <a:pt x="880" y="547"/>
                </a:lnTo>
                <a:lnTo>
                  <a:pt x="867" y="549"/>
                </a:lnTo>
                <a:lnTo>
                  <a:pt x="845" y="557"/>
                </a:lnTo>
                <a:lnTo>
                  <a:pt x="824" y="565"/>
                </a:lnTo>
                <a:lnTo>
                  <a:pt x="802" y="574"/>
                </a:lnTo>
                <a:lnTo>
                  <a:pt x="782" y="584"/>
                </a:lnTo>
                <a:lnTo>
                  <a:pt x="772" y="589"/>
                </a:lnTo>
                <a:lnTo>
                  <a:pt x="762" y="594"/>
                </a:lnTo>
                <a:lnTo>
                  <a:pt x="742" y="606"/>
                </a:lnTo>
                <a:lnTo>
                  <a:pt x="723" y="619"/>
                </a:lnTo>
                <a:lnTo>
                  <a:pt x="714" y="626"/>
                </a:lnTo>
                <a:lnTo>
                  <a:pt x="704" y="633"/>
                </a:lnTo>
                <a:lnTo>
                  <a:pt x="685" y="650"/>
                </a:lnTo>
                <a:lnTo>
                  <a:pt x="667" y="667"/>
                </a:lnTo>
                <a:lnTo>
                  <a:pt x="650" y="685"/>
                </a:lnTo>
                <a:lnTo>
                  <a:pt x="633" y="704"/>
                </a:lnTo>
                <a:lnTo>
                  <a:pt x="619" y="723"/>
                </a:lnTo>
                <a:lnTo>
                  <a:pt x="612" y="732"/>
                </a:lnTo>
                <a:lnTo>
                  <a:pt x="606" y="742"/>
                </a:lnTo>
                <a:lnTo>
                  <a:pt x="594" y="761"/>
                </a:lnTo>
                <a:lnTo>
                  <a:pt x="584" y="782"/>
                </a:lnTo>
                <a:lnTo>
                  <a:pt x="574" y="802"/>
                </a:lnTo>
                <a:lnTo>
                  <a:pt x="565" y="824"/>
                </a:lnTo>
                <a:lnTo>
                  <a:pt x="557" y="845"/>
                </a:lnTo>
                <a:lnTo>
                  <a:pt x="551" y="867"/>
                </a:lnTo>
                <a:lnTo>
                  <a:pt x="543" y="891"/>
                </a:lnTo>
                <a:lnTo>
                  <a:pt x="541" y="904"/>
                </a:lnTo>
                <a:lnTo>
                  <a:pt x="538" y="917"/>
                </a:lnTo>
                <a:lnTo>
                  <a:pt x="533" y="944"/>
                </a:lnTo>
                <a:lnTo>
                  <a:pt x="530" y="973"/>
                </a:lnTo>
                <a:lnTo>
                  <a:pt x="526" y="1005"/>
                </a:lnTo>
                <a:lnTo>
                  <a:pt x="523" y="1038"/>
                </a:lnTo>
                <a:lnTo>
                  <a:pt x="521" y="1101"/>
                </a:lnTo>
                <a:lnTo>
                  <a:pt x="520" y="1166"/>
                </a:lnTo>
                <a:lnTo>
                  <a:pt x="518" y="1258"/>
                </a:lnTo>
                <a:lnTo>
                  <a:pt x="518" y="1403"/>
                </a:lnTo>
                <a:lnTo>
                  <a:pt x="518" y="1548"/>
                </a:lnTo>
                <a:lnTo>
                  <a:pt x="520" y="1599"/>
                </a:lnTo>
                <a:lnTo>
                  <a:pt x="520" y="1639"/>
                </a:lnTo>
                <a:lnTo>
                  <a:pt x="521" y="1705"/>
                </a:lnTo>
                <a:lnTo>
                  <a:pt x="523" y="1768"/>
                </a:lnTo>
                <a:lnTo>
                  <a:pt x="526" y="1801"/>
                </a:lnTo>
                <a:lnTo>
                  <a:pt x="530" y="1832"/>
                </a:lnTo>
                <a:lnTo>
                  <a:pt x="533" y="1862"/>
                </a:lnTo>
                <a:lnTo>
                  <a:pt x="538" y="1889"/>
                </a:lnTo>
                <a:lnTo>
                  <a:pt x="543" y="1914"/>
                </a:lnTo>
                <a:lnTo>
                  <a:pt x="547" y="1926"/>
                </a:lnTo>
                <a:lnTo>
                  <a:pt x="551" y="1938"/>
                </a:lnTo>
                <a:lnTo>
                  <a:pt x="557" y="1961"/>
                </a:lnTo>
                <a:lnTo>
                  <a:pt x="565" y="1982"/>
                </a:lnTo>
                <a:lnTo>
                  <a:pt x="574" y="2003"/>
                </a:lnTo>
                <a:lnTo>
                  <a:pt x="584" y="2024"/>
                </a:lnTo>
                <a:lnTo>
                  <a:pt x="589" y="2034"/>
                </a:lnTo>
                <a:lnTo>
                  <a:pt x="594" y="2044"/>
                </a:lnTo>
                <a:lnTo>
                  <a:pt x="606" y="2064"/>
                </a:lnTo>
                <a:lnTo>
                  <a:pt x="619" y="2084"/>
                </a:lnTo>
                <a:lnTo>
                  <a:pt x="626" y="2092"/>
                </a:lnTo>
                <a:lnTo>
                  <a:pt x="633" y="2102"/>
                </a:lnTo>
                <a:lnTo>
                  <a:pt x="641" y="2111"/>
                </a:lnTo>
                <a:lnTo>
                  <a:pt x="650" y="2121"/>
                </a:lnTo>
                <a:lnTo>
                  <a:pt x="667" y="2139"/>
                </a:lnTo>
                <a:lnTo>
                  <a:pt x="685" y="2157"/>
                </a:lnTo>
                <a:lnTo>
                  <a:pt x="704" y="2173"/>
                </a:lnTo>
                <a:lnTo>
                  <a:pt x="723" y="2186"/>
                </a:lnTo>
                <a:lnTo>
                  <a:pt x="732" y="2194"/>
                </a:lnTo>
                <a:lnTo>
                  <a:pt x="742" y="2200"/>
                </a:lnTo>
                <a:lnTo>
                  <a:pt x="762" y="2211"/>
                </a:lnTo>
                <a:lnTo>
                  <a:pt x="782" y="2222"/>
                </a:lnTo>
                <a:lnTo>
                  <a:pt x="802" y="2232"/>
                </a:lnTo>
                <a:lnTo>
                  <a:pt x="824" y="2241"/>
                </a:lnTo>
                <a:lnTo>
                  <a:pt x="845" y="2248"/>
                </a:lnTo>
                <a:lnTo>
                  <a:pt x="867" y="2256"/>
                </a:lnTo>
                <a:lnTo>
                  <a:pt x="892" y="2262"/>
                </a:lnTo>
                <a:lnTo>
                  <a:pt x="904" y="2265"/>
                </a:lnTo>
                <a:lnTo>
                  <a:pt x="917" y="2268"/>
                </a:lnTo>
                <a:lnTo>
                  <a:pt x="944" y="2273"/>
                </a:lnTo>
                <a:lnTo>
                  <a:pt x="972" y="2277"/>
                </a:lnTo>
                <a:lnTo>
                  <a:pt x="1005" y="2280"/>
                </a:lnTo>
                <a:lnTo>
                  <a:pt x="1038" y="2282"/>
                </a:lnTo>
                <a:lnTo>
                  <a:pt x="1101" y="2284"/>
                </a:lnTo>
                <a:lnTo>
                  <a:pt x="1165" y="2287"/>
                </a:lnTo>
                <a:lnTo>
                  <a:pt x="1258" y="2287"/>
                </a:lnTo>
                <a:lnTo>
                  <a:pt x="1403" y="2288"/>
                </a:lnTo>
                <a:lnTo>
                  <a:pt x="1548" y="2287"/>
                </a:lnTo>
                <a:lnTo>
                  <a:pt x="1599" y="2287"/>
                </a:lnTo>
                <a:lnTo>
                  <a:pt x="1641" y="2287"/>
                </a:lnTo>
                <a:lnTo>
                  <a:pt x="1705" y="2284"/>
                </a:lnTo>
                <a:lnTo>
                  <a:pt x="1768" y="2282"/>
                </a:lnTo>
                <a:lnTo>
                  <a:pt x="1801" y="2280"/>
                </a:lnTo>
                <a:lnTo>
                  <a:pt x="1834" y="2277"/>
                </a:lnTo>
                <a:lnTo>
                  <a:pt x="1862" y="2273"/>
                </a:lnTo>
                <a:lnTo>
                  <a:pt x="1889" y="2268"/>
                </a:lnTo>
                <a:lnTo>
                  <a:pt x="1914" y="2262"/>
                </a:lnTo>
                <a:lnTo>
                  <a:pt x="1926" y="2259"/>
                </a:lnTo>
                <a:lnTo>
                  <a:pt x="1939" y="2256"/>
                </a:lnTo>
                <a:lnTo>
                  <a:pt x="1961" y="2248"/>
                </a:lnTo>
                <a:lnTo>
                  <a:pt x="1982" y="2241"/>
                </a:lnTo>
                <a:lnTo>
                  <a:pt x="2004" y="2232"/>
                </a:lnTo>
                <a:lnTo>
                  <a:pt x="2024" y="2222"/>
                </a:lnTo>
                <a:lnTo>
                  <a:pt x="2034" y="2217"/>
                </a:lnTo>
                <a:lnTo>
                  <a:pt x="2044" y="2211"/>
                </a:lnTo>
                <a:lnTo>
                  <a:pt x="2064" y="2200"/>
                </a:lnTo>
                <a:lnTo>
                  <a:pt x="2084" y="2186"/>
                </a:lnTo>
                <a:lnTo>
                  <a:pt x="2092" y="2180"/>
                </a:lnTo>
                <a:lnTo>
                  <a:pt x="2102" y="2173"/>
                </a:lnTo>
                <a:lnTo>
                  <a:pt x="2121" y="2157"/>
                </a:lnTo>
                <a:lnTo>
                  <a:pt x="2139" y="2139"/>
                </a:lnTo>
                <a:lnTo>
                  <a:pt x="2157" y="2121"/>
                </a:lnTo>
                <a:lnTo>
                  <a:pt x="2173" y="2102"/>
                </a:lnTo>
                <a:lnTo>
                  <a:pt x="2187" y="2084"/>
                </a:lnTo>
                <a:lnTo>
                  <a:pt x="2194" y="2074"/>
                </a:lnTo>
                <a:lnTo>
                  <a:pt x="2200" y="2064"/>
                </a:lnTo>
                <a:lnTo>
                  <a:pt x="2212" y="2044"/>
                </a:lnTo>
                <a:lnTo>
                  <a:pt x="2222" y="2024"/>
                </a:lnTo>
                <a:lnTo>
                  <a:pt x="2232" y="2003"/>
                </a:lnTo>
                <a:lnTo>
                  <a:pt x="2241" y="1982"/>
                </a:lnTo>
                <a:lnTo>
                  <a:pt x="2249" y="1961"/>
                </a:lnTo>
                <a:lnTo>
                  <a:pt x="2256" y="1938"/>
                </a:lnTo>
                <a:lnTo>
                  <a:pt x="2263" y="1914"/>
                </a:lnTo>
                <a:lnTo>
                  <a:pt x="2265" y="1902"/>
                </a:lnTo>
                <a:lnTo>
                  <a:pt x="2268" y="1889"/>
                </a:lnTo>
                <a:lnTo>
                  <a:pt x="2273" y="1862"/>
                </a:lnTo>
                <a:lnTo>
                  <a:pt x="2277" y="1832"/>
                </a:lnTo>
                <a:lnTo>
                  <a:pt x="2280" y="1801"/>
                </a:lnTo>
                <a:lnTo>
                  <a:pt x="2281" y="1768"/>
                </a:lnTo>
                <a:lnTo>
                  <a:pt x="2285" y="1705"/>
                </a:lnTo>
                <a:lnTo>
                  <a:pt x="2286" y="1639"/>
                </a:lnTo>
                <a:lnTo>
                  <a:pt x="2288" y="1548"/>
                </a:lnTo>
                <a:lnTo>
                  <a:pt x="2288" y="1403"/>
                </a:lnTo>
                <a:lnTo>
                  <a:pt x="2288" y="1258"/>
                </a:lnTo>
                <a:lnTo>
                  <a:pt x="2286" y="1206"/>
                </a:lnTo>
                <a:lnTo>
                  <a:pt x="2286" y="1166"/>
                </a:lnTo>
                <a:lnTo>
                  <a:pt x="2285" y="1101"/>
                </a:lnTo>
                <a:lnTo>
                  <a:pt x="2281" y="1038"/>
                </a:lnTo>
                <a:lnTo>
                  <a:pt x="2280" y="1005"/>
                </a:lnTo>
                <a:lnTo>
                  <a:pt x="2277" y="973"/>
                </a:lnTo>
                <a:lnTo>
                  <a:pt x="2273" y="944"/>
                </a:lnTo>
                <a:lnTo>
                  <a:pt x="2268" y="917"/>
                </a:lnTo>
                <a:lnTo>
                  <a:pt x="2263" y="891"/>
                </a:lnTo>
                <a:lnTo>
                  <a:pt x="2259" y="880"/>
                </a:lnTo>
                <a:lnTo>
                  <a:pt x="2256" y="867"/>
                </a:lnTo>
                <a:lnTo>
                  <a:pt x="2249" y="845"/>
                </a:lnTo>
                <a:lnTo>
                  <a:pt x="2241" y="824"/>
                </a:lnTo>
                <a:lnTo>
                  <a:pt x="2232" y="802"/>
                </a:lnTo>
                <a:lnTo>
                  <a:pt x="2222" y="782"/>
                </a:lnTo>
                <a:lnTo>
                  <a:pt x="2217" y="771"/>
                </a:lnTo>
                <a:lnTo>
                  <a:pt x="2212" y="761"/>
                </a:lnTo>
                <a:lnTo>
                  <a:pt x="2200" y="742"/>
                </a:lnTo>
                <a:lnTo>
                  <a:pt x="2187" y="723"/>
                </a:lnTo>
                <a:lnTo>
                  <a:pt x="2180" y="714"/>
                </a:lnTo>
                <a:lnTo>
                  <a:pt x="2173" y="704"/>
                </a:lnTo>
                <a:lnTo>
                  <a:pt x="2165" y="694"/>
                </a:lnTo>
                <a:lnTo>
                  <a:pt x="2157" y="685"/>
                </a:lnTo>
                <a:lnTo>
                  <a:pt x="2139" y="667"/>
                </a:lnTo>
                <a:lnTo>
                  <a:pt x="2121" y="650"/>
                </a:lnTo>
                <a:lnTo>
                  <a:pt x="2102" y="633"/>
                </a:lnTo>
                <a:lnTo>
                  <a:pt x="2084" y="619"/>
                </a:lnTo>
                <a:lnTo>
                  <a:pt x="2074" y="612"/>
                </a:lnTo>
                <a:lnTo>
                  <a:pt x="2064" y="606"/>
                </a:lnTo>
                <a:lnTo>
                  <a:pt x="2044" y="594"/>
                </a:lnTo>
                <a:lnTo>
                  <a:pt x="2024" y="584"/>
                </a:lnTo>
                <a:lnTo>
                  <a:pt x="2004" y="574"/>
                </a:lnTo>
                <a:lnTo>
                  <a:pt x="1982" y="565"/>
                </a:lnTo>
                <a:lnTo>
                  <a:pt x="1961" y="557"/>
                </a:lnTo>
                <a:lnTo>
                  <a:pt x="1939" y="549"/>
                </a:lnTo>
                <a:lnTo>
                  <a:pt x="1914" y="543"/>
                </a:lnTo>
                <a:lnTo>
                  <a:pt x="1902" y="541"/>
                </a:lnTo>
                <a:lnTo>
                  <a:pt x="1889" y="538"/>
                </a:lnTo>
                <a:lnTo>
                  <a:pt x="1862" y="533"/>
                </a:lnTo>
                <a:lnTo>
                  <a:pt x="1834" y="530"/>
                </a:lnTo>
                <a:lnTo>
                  <a:pt x="1801" y="526"/>
                </a:lnTo>
                <a:lnTo>
                  <a:pt x="1768" y="523"/>
                </a:lnTo>
                <a:lnTo>
                  <a:pt x="1705" y="521"/>
                </a:lnTo>
                <a:lnTo>
                  <a:pt x="1641" y="520"/>
                </a:lnTo>
                <a:lnTo>
                  <a:pt x="1548" y="518"/>
                </a:lnTo>
                <a:lnTo>
                  <a:pt x="1403" y="518"/>
                </a:lnTo>
                <a:close/>
                <a:moveTo>
                  <a:pt x="1403" y="949"/>
                </a:moveTo>
                <a:lnTo>
                  <a:pt x="1380" y="949"/>
                </a:lnTo>
                <a:lnTo>
                  <a:pt x="1356" y="951"/>
                </a:lnTo>
                <a:lnTo>
                  <a:pt x="1334" y="954"/>
                </a:lnTo>
                <a:lnTo>
                  <a:pt x="1311" y="958"/>
                </a:lnTo>
                <a:lnTo>
                  <a:pt x="1289" y="963"/>
                </a:lnTo>
                <a:lnTo>
                  <a:pt x="1268" y="969"/>
                </a:lnTo>
                <a:lnTo>
                  <a:pt x="1247" y="976"/>
                </a:lnTo>
                <a:lnTo>
                  <a:pt x="1226" y="985"/>
                </a:lnTo>
                <a:lnTo>
                  <a:pt x="1206" y="994"/>
                </a:lnTo>
                <a:lnTo>
                  <a:pt x="1187" y="1003"/>
                </a:lnTo>
                <a:lnTo>
                  <a:pt x="1168" y="1015"/>
                </a:lnTo>
                <a:lnTo>
                  <a:pt x="1149" y="1027"/>
                </a:lnTo>
                <a:lnTo>
                  <a:pt x="1131" y="1039"/>
                </a:lnTo>
                <a:lnTo>
                  <a:pt x="1115" y="1053"/>
                </a:lnTo>
                <a:lnTo>
                  <a:pt x="1097" y="1067"/>
                </a:lnTo>
                <a:lnTo>
                  <a:pt x="1081" y="1081"/>
                </a:lnTo>
                <a:lnTo>
                  <a:pt x="1067" y="1097"/>
                </a:lnTo>
                <a:lnTo>
                  <a:pt x="1053" y="1114"/>
                </a:lnTo>
                <a:lnTo>
                  <a:pt x="1039" y="1131"/>
                </a:lnTo>
                <a:lnTo>
                  <a:pt x="1027" y="1149"/>
                </a:lnTo>
                <a:lnTo>
                  <a:pt x="1015" y="1168"/>
                </a:lnTo>
                <a:lnTo>
                  <a:pt x="1003" y="1187"/>
                </a:lnTo>
                <a:lnTo>
                  <a:pt x="994" y="1206"/>
                </a:lnTo>
                <a:lnTo>
                  <a:pt x="985" y="1226"/>
                </a:lnTo>
                <a:lnTo>
                  <a:pt x="976" y="1247"/>
                </a:lnTo>
                <a:lnTo>
                  <a:pt x="969" y="1268"/>
                </a:lnTo>
                <a:lnTo>
                  <a:pt x="963" y="1289"/>
                </a:lnTo>
                <a:lnTo>
                  <a:pt x="960" y="1300"/>
                </a:lnTo>
                <a:lnTo>
                  <a:pt x="958" y="1312"/>
                </a:lnTo>
                <a:lnTo>
                  <a:pt x="954" y="1334"/>
                </a:lnTo>
                <a:lnTo>
                  <a:pt x="951" y="1356"/>
                </a:lnTo>
                <a:lnTo>
                  <a:pt x="949" y="1380"/>
                </a:lnTo>
                <a:lnTo>
                  <a:pt x="949" y="1403"/>
                </a:lnTo>
                <a:lnTo>
                  <a:pt x="949" y="1427"/>
                </a:lnTo>
                <a:lnTo>
                  <a:pt x="951" y="1449"/>
                </a:lnTo>
                <a:lnTo>
                  <a:pt x="954" y="1472"/>
                </a:lnTo>
                <a:lnTo>
                  <a:pt x="958" y="1495"/>
                </a:lnTo>
                <a:lnTo>
                  <a:pt x="963" y="1517"/>
                </a:lnTo>
                <a:lnTo>
                  <a:pt x="969" y="1538"/>
                </a:lnTo>
                <a:lnTo>
                  <a:pt x="976" y="1559"/>
                </a:lnTo>
                <a:lnTo>
                  <a:pt x="985" y="1580"/>
                </a:lnTo>
                <a:lnTo>
                  <a:pt x="994" y="1600"/>
                </a:lnTo>
                <a:lnTo>
                  <a:pt x="1003" y="1620"/>
                </a:lnTo>
                <a:lnTo>
                  <a:pt x="1015" y="1638"/>
                </a:lnTo>
                <a:lnTo>
                  <a:pt x="1027" y="1657"/>
                </a:lnTo>
                <a:lnTo>
                  <a:pt x="1039" y="1674"/>
                </a:lnTo>
                <a:lnTo>
                  <a:pt x="1053" y="1691"/>
                </a:lnTo>
                <a:lnTo>
                  <a:pt x="1067" y="1709"/>
                </a:lnTo>
                <a:lnTo>
                  <a:pt x="1081" y="1724"/>
                </a:lnTo>
                <a:lnTo>
                  <a:pt x="1097" y="1740"/>
                </a:lnTo>
                <a:lnTo>
                  <a:pt x="1115" y="1753"/>
                </a:lnTo>
                <a:lnTo>
                  <a:pt x="1131" y="1767"/>
                </a:lnTo>
                <a:lnTo>
                  <a:pt x="1149" y="1779"/>
                </a:lnTo>
                <a:lnTo>
                  <a:pt x="1168" y="1792"/>
                </a:lnTo>
                <a:lnTo>
                  <a:pt x="1187" y="1803"/>
                </a:lnTo>
                <a:lnTo>
                  <a:pt x="1206" y="1813"/>
                </a:lnTo>
                <a:lnTo>
                  <a:pt x="1226" y="1821"/>
                </a:lnTo>
                <a:lnTo>
                  <a:pt x="1247" y="1830"/>
                </a:lnTo>
                <a:lnTo>
                  <a:pt x="1268" y="1836"/>
                </a:lnTo>
                <a:lnTo>
                  <a:pt x="1289" y="1842"/>
                </a:lnTo>
                <a:lnTo>
                  <a:pt x="1300" y="1846"/>
                </a:lnTo>
                <a:lnTo>
                  <a:pt x="1311" y="1847"/>
                </a:lnTo>
                <a:lnTo>
                  <a:pt x="1334" y="1852"/>
                </a:lnTo>
                <a:lnTo>
                  <a:pt x="1356" y="1855"/>
                </a:lnTo>
                <a:lnTo>
                  <a:pt x="1380" y="1856"/>
                </a:lnTo>
                <a:lnTo>
                  <a:pt x="1403" y="1857"/>
                </a:lnTo>
                <a:lnTo>
                  <a:pt x="1427" y="1856"/>
                </a:lnTo>
                <a:lnTo>
                  <a:pt x="1450" y="1855"/>
                </a:lnTo>
                <a:lnTo>
                  <a:pt x="1472" y="1852"/>
                </a:lnTo>
                <a:lnTo>
                  <a:pt x="1495" y="1847"/>
                </a:lnTo>
                <a:lnTo>
                  <a:pt x="1517" y="1842"/>
                </a:lnTo>
                <a:lnTo>
                  <a:pt x="1538" y="1836"/>
                </a:lnTo>
                <a:lnTo>
                  <a:pt x="1559" y="1830"/>
                </a:lnTo>
                <a:lnTo>
                  <a:pt x="1580" y="1821"/>
                </a:lnTo>
                <a:lnTo>
                  <a:pt x="1600" y="1813"/>
                </a:lnTo>
                <a:lnTo>
                  <a:pt x="1620" y="1803"/>
                </a:lnTo>
                <a:lnTo>
                  <a:pt x="1638" y="1792"/>
                </a:lnTo>
                <a:lnTo>
                  <a:pt x="1657" y="1779"/>
                </a:lnTo>
                <a:lnTo>
                  <a:pt x="1675" y="1767"/>
                </a:lnTo>
                <a:lnTo>
                  <a:pt x="1691" y="1753"/>
                </a:lnTo>
                <a:lnTo>
                  <a:pt x="1709" y="1740"/>
                </a:lnTo>
                <a:lnTo>
                  <a:pt x="1725" y="1724"/>
                </a:lnTo>
                <a:lnTo>
                  <a:pt x="1740" y="1709"/>
                </a:lnTo>
                <a:lnTo>
                  <a:pt x="1753" y="1691"/>
                </a:lnTo>
                <a:lnTo>
                  <a:pt x="1767" y="1674"/>
                </a:lnTo>
                <a:lnTo>
                  <a:pt x="1779" y="1657"/>
                </a:lnTo>
                <a:lnTo>
                  <a:pt x="1792" y="1638"/>
                </a:lnTo>
                <a:lnTo>
                  <a:pt x="1803" y="1620"/>
                </a:lnTo>
                <a:lnTo>
                  <a:pt x="1813" y="1600"/>
                </a:lnTo>
                <a:lnTo>
                  <a:pt x="1821" y="1580"/>
                </a:lnTo>
                <a:lnTo>
                  <a:pt x="1830" y="1559"/>
                </a:lnTo>
                <a:lnTo>
                  <a:pt x="1837" y="1538"/>
                </a:lnTo>
                <a:lnTo>
                  <a:pt x="1842" y="1517"/>
                </a:lnTo>
                <a:lnTo>
                  <a:pt x="1846" y="1506"/>
                </a:lnTo>
                <a:lnTo>
                  <a:pt x="1848" y="1495"/>
                </a:lnTo>
                <a:lnTo>
                  <a:pt x="1852" y="1472"/>
                </a:lnTo>
                <a:lnTo>
                  <a:pt x="1855" y="1449"/>
                </a:lnTo>
                <a:lnTo>
                  <a:pt x="1857" y="1427"/>
                </a:lnTo>
                <a:lnTo>
                  <a:pt x="1857" y="1403"/>
                </a:lnTo>
                <a:lnTo>
                  <a:pt x="1857" y="1380"/>
                </a:lnTo>
                <a:lnTo>
                  <a:pt x="1855" y="1356"/>
                </a:lnTo>
                <a:lnTo>
                  <a:pt x="1852" y="1334"/>
                </a:lnTo>
                <a:lnTo>
                  <a:pt x="1848" y="1312"/>
                </a:lnTo>
                <a:lnTo>
                  <a:pt x="1842" y="1289"/>
                </a:lnTo>
                <a:lnTo>
                  <a:pt x="1837" y="1268"/>
                </a:lnTo>
                <a:lnTo>
                  <a:pt x="1830" y="1247"/>
                </a:lnTo>
                <a:lnTo>
                  <a:pt x="1821" y="1226"/>
                </a:lnTo>
                <a:lnTo>
                  <a:pt x="1813" y="1206"/>
                </a:lnTo>
                <a:lnTo>
                  <a:pt x="1803" y="1187"/>
                </a:lnTo>
                <a:lnTo>
                  <a:pt x="1792" y="1168"/>
                </a:lnTo>
                <a:lnTo>
                  <a:pt x="1779" y="1149"/>
                </a:lnTo>
                <a:lnTo>
                  <a:pt x="1767" y="1131"/>
                </a:lnTo>
                <a:lnTo>
                  <a:pt x="1753" y="1114"/>
                </a:lnTo>
                <a:lnTo>
                  <a:pt x="1740" y="1097"/>
                </a:lnTo>
                <a:lnTo>
                  <a:pt x="1725" y="1081"/>
                </a:lnTo>
                <a:lnTo>
                  <a:pt x="1709" y="1067"/>
                </a:lnTo>
                <a:lnTo>
                  <a:pt x="1691" y="1053"/>
                </a:lnTo>
                <a:lnTo>
                  <a:pt x="1675" y="1039"/>
                </a:lnTo>
                <a:lnTo>
                  <a:pt x="1657" y="1027"/>
                </a:lnTo>
                <a:lnTo>
                  <a:pt x="1638" y="1015"/>
                </a:lnTo>
                <a:lnTo>
                  <a:pt x="1620" y="1003"/>
                </a:lnTo>
                <a:lnTo>
                  <a:pt x="1600" y="994"/>
                </a:lnTo>
                <a:lnTo>
                  <a:pt x="1580" y="985"/>
                </a:lnTo>
                <a:lnTo>
                  <a:pt x="1559" y="976"/>
                </a:lnTo>
                <a:lnTo>
                  <a:pt x="1538" y="969"/>
                </a:lnTo>
                <a:lnTo>
                  <a:pt x="1517" y="963"/>
                </a:lnTo>
                <a:lnTo>
                  <a:pt x="1506" y="960"/>
                </a:lnTo>
                <a:lnTo>
                  <a:pt x="1495" y="958"/>
                </a:lnTo>
                <a:lnTo>
                  <a:pt x="1472" y="954"/>
                </a:lnTo>
                <a:lnTo>
                  <a:pt x="1450" y="951"/>
                </a:lnTo>
                <a:lnTo>
                  <a:pt x="1427" y="949"/>
                </a:lnTo>
                <a:lnTo>
                  <a:pt x="1403" y="949"/>
                </a:lnTo>
                <a:close/>
                <a:moveTo>
                  <a:pt x="1403" y="1698"/>
                </a:moveTo>
                <a:lnTo>
                  <a:pt x="1388" y="1698"/>
                </a:lnTo>
                <a:lnTo>
                  <a:pt x="1373" y="1696"/>
                </a:lnTo>
                <a:lnTo>
                  <a:pt x="1359" y="1694"/>
                </a:lnTo>
                <a:lnTo>
                  <a:pt x="1344" y="1691"/>
                </a:lnTo>
                <a:lnTo>
                  <a:pt x="1329" y="1689"/>
                </a:lnTo>
                <a:lnTo>
                  <a:pt x="1315" y="1684"/>
                </a:lnTo>
                <a:lnTo>
                  <a:pt x="1302" y="1680"/>
                </a:lnTo>
                <a:lnTo>
                  <a:pt x="1288" y="1674"/>
                </a:lnTo>
                <a:lnTo>
                  <a:pt x="1276" y="1669"/>
                </a:lnTo>
                <a:lnTo>
                  <a:pt x="1262" y="1662"/>
                </a:lnTo>
                <a:lnTo>
                  <a:pt x="1250" y="1655"/>
                </a:lnTo>
                <a:lnTo>
                  <a:pt x="1238" y="1647"/>
                </a:lnTo>
                <a:lnTo>
                  <a:pt x="1226" y="1639"/>
                </a:lnTo>
                <a:lnTo>
                  <a:pt x="1215" y="1631"/>
                </a:lnTo>
                <a:lnTo>
                  <a:pt x="1205" y="1621"/>
                </a:lnTo>
                <a:lnTo>
                  <a:pt x="1195" y="1611"/>
                </a:lnTo>
                <a:lnTo>
                  <a:pt x="1185" y="1601"/>
                </a:lnTo>
                <a:lnTo>
                  <a:pt x="1175" y="1590"/>
                </a:lnTo>
                <a:lnTo>
                  <a:pt x="1167" y="1579"/>
                </a:lnTo>
                <a:lnTo>
                  <a:pt x="1158" y="1568"/>
                </a:lnTo>
                <a:lnTo>
                  <a:pt x="1151" y="1555"/>
                </a:lnTo>
                <a:lnTo>
                  <a:pt x="1143" y="1543"/>
                </a:lnTo>
                <a:lnTo>
                  <a:pt x="1137" y="1531"/>
                </a:lnTo>
                <a:lnTo>
                  <a:pt x="1131" y="1518"/>
                </a:lnTo>
                <a:lnTo>
                  <a:pt x="1126" y="1505"/>
                </a:lnTo>
                <a:lnTo>
                  <a:pt x="1121" y="1491"/>
                </a:lnTo>
                <a:lnTo>
                  <a:pt x="1117" y="1476"/>
                </a:lnTo>
                <a:lnTo>
                  <a:pt x="1115" y="1462"/>
                </a:lnTo>
                <a:lnTo>
                  <a:pt x="1111" y="1448"/>
                </a:lnTo>
                <a:lnTo>
                  <a:pt x="1110" y="1433"/>
                </a:lnTo>
                <a:lnTo>
                  <a:pt x="1109" y="1418"/>
                </a:lnTo>
                <a:lnTo>
                  <a:pt x="1109" y="1403"/>
                </a:lnTo>
                <a:lnTo>
                  <a:pt x="1109" y="1388"/>
                </a:lnTo>
                <a:lnTo>
                  <a:pt x="1110" y="1373"/>
                </a:lnTo>
                <a:lnTo>
                  <a:pt x="1111" y="1359"/>
                </a:lnTo>
                <a:lnTo>
                  <a:pt x="1115" y="1344"/>
                </a:lnTo>
                <a:lnTo>
                  <a:pt x="1117" y="1329"/>
                </a:lnTo>
                <a:lnTo>
                  <a:pt x="1121" y="1315"/>
                </a:lnTo>
                <a:lnTo>
                  <a:pt x="1126" y="1302"/>
                </a:lnTo>
                <a:lnTo>
                  <a:pt x="1131" y="1288"/>
                </a:lnTo>
                <a:lnTo>
                  <a:pt x="1137" y="1276"/>
                </a:lnTo>
                <a:lnTo>
                  <a:pt x="1143" y="1262"/>
                </a:lnTo>
                <a:lnTo>
                  <a:pt x="1151" y="1250"/>
                </a:lnTo>
                <a:lnTo>
                  <a:pt x="1158" y="1239"/>
                </a:lnTo>
                <a:lnTo>
                  <a:pt x="1167" y="1226"/>
                </a:lnTo>
                <a:lnTo>
                  <a:pt x="1175" y="1215"/>
                </a:lnTo>
                <a:lnTo>
                  <a:pt x="1185" y="1205"/>
                </a:lnTo>
                <a:lnTo>
                  <a:pt x="1195" y="1194"/>
                </a:lnTo>
                <a:lnTo>
                  <a:pt x="1205" y="1185"/>
                </a:lnTo>
                <a:lnTo>
                  <a:pt x="1215" y="1175"/>
                </a:lnTo>
                <a:lnTo>
                  <a:pt x="1226" y="1167"/>
                </a:lnTo>
                <a:lnTo>
                  <a:pt x="1238" y="1158"/>
                </a:lnTo>
                <a:lnTo>
                  <a:pt x="1250" y="1151"/>
                </a:lnTo>
                <a:lnTo>
                  <a:pt x="1262" y="1143"/>
                </a:lnTo>
                <a:lnTo>
                  <a:pt x="1276" y="1137"/>
                </a:lnTo>
                <a:lnTo>
                  <a:pt x="1288" y="1131"/>
                </a:lnTo>
                <a:lnTo>
                  <a:pt x="1302" y="1126"/>
                </a:lnTo>
                <a:lnTo>
                  <a:pt x="1315" y="1121"/>
                </a:lnTo>
                <a:lnTo>
                  <a:pt x="1329" y="1117"/>
                </a:lnTo>
                <a:lnTo>
                  <a:pt x="1344" y="1114"/>
                </a:lnTo>
                <a:lnTo>
                  <a:pt x="1359" y="1111"/>
                </a:lnTo>
                <a:lnTo>
                  <a:pt x="1373" y="1110"/>
                </a:lnTo>
                <a:lnTo>
                  <a:pt x="1388" y="1109"/>
                </a:lnTo>
                <a:lnTo>
                  <a:pt x="1403" y="1109"/>
                </a:lnTo>
                <a:lnTo>
                  <a:pt x="1418" y="1109"/>
                </a:lnTo>
                <a:lnTo>
                  <a:pt x="1433" y="1110"/>
                </a:lnTo>
                <a:lnTo>
                  <a:pt x="1448" y="1111"/>
                </a:lnTo>
                <a:lnTo>
                  <a:pt x="1462" y="1114"/>
                </a:lnTo>
                <a:lnTo>
                  <a:pt x="1477" y="1117"/>
                </a:lnTo>
                <a:lnTo>
                  <a:pt x="1491" y="1121"/>
                </a:lnTo>
                <a:lnTo>
                  <a:pt x="1505" y="1126"/>
                </a:lnTo>
                <a:lnTo>
                  <a:pt x="1518" y="1131"/>
                </a:lnTo>
                <a:lnTo>
                  <a:pt x="1530" y="1137"/>
                </a:lnTo>
                <a:lnTo>
                  <a:pt x="1544" y="1143"/>
                </a:lnTo>
                <a:lnTo>
                  <a:pt x="1556" y="1151"/>
                </a:lnTo>
                <a:lnTo>
                  <a:pt x="1568" y="1158"/>
                </a:lnTo>
                <a:lnTo>
                  <a:pt x="1580" y="1167"/>
                </a:lnTo>
                <a:lnTo>
                  <a:pt x="1591" y="1175"/>
                </a:lnTo>
                <a:lnTo>
                  <a:pt x="1601" y="1185"/>
                </a:lnTo>
                <a:lnTo>
                  <a:pt x="1611" y="1194"/>
                </a:lnTo>
                <a:lnTo>
                  <a:pt x="1621" y="1205"/>
                </a:lnTo>
                <a:lnTo>
                  <a:pt x="1631" y="1215"/>
                </a:lnTo>
                <a:lnTo>
                  <a:pt x="1639" y="1226"/>
                </a:lnTo>
                <a:lnTo>
                  <a:pt x="1648" y="1239"/>
                </a:lnTo>
                <a:lnTo>
                  <a:pt x="1655" y="1250"/>
                </a:lnTo>
                <a:lnTo>
                  <a:pt x="1662" y="1262"/>
                </a:lnTo>
                <a:lnTo>
                  <a:pt x="1669" y="1276"/>
                </a:lnTo>
                <a:lnTo>
                  <a:pt x="1675" y="1288"/>
                </a:lnTo>
                <a:lnTo>
                  <a:pt x="1680" y="1302"/>
                </a:lnTo>
                <a:lnTo>
                  <a:pt x="1685" y="1315"/>
                </a:lnTo>
                <a:lnTo>
                  <a:pt x="1689" y="1329"/>
                </a:lnTo>
                <a:lnTo>
                  <a:pt x="1691" y="1344"/>
                </a:lnTo>
                <a:lnTo>
                  <a:pt x="1694" y="1359"/>
                </a:lnTo>
                <a:lnTo>
                  <a:pt x="1696" y="1373"/>
                </a:lnTo>
                <a:lnTo>
                  <a:pt x="1698" y="1388"/>
                </a:lnTo>
                <a:lnTo>
                  <a:pt x="1698" y="1403"/>
                </a:lnTo>
                <a:lnTo>
                  <a:pt x="1698" y="1418"/>
                </a:lnTo>
                <a:lnTo>
                  <a:pt x="1696" y="1433"/>
                </a:lnTo>
                <a:lnTo>
                  <a:pt x="1694" y="1448"/>
                </a:lnTo>
                <a:lnTo>
                  <a:pt x="1691" y="1462"/>
                </a:lnTo>
                <a:lnTo>
                  <a:pt x="1689" y="1476"/>
                </a:lnTo>
                <a:lnTo>
                  <a:pt x="1685" y="1491"/>
                </a:lnTo>
                <a:lnTo>
                  <a:pt x="1680" y="1505"/>
                </a:lnTo>
                <a:lnTo>
                  <a:pt x="1675" y="1518"/>
                </a:lnTo>
                <a:lnTo>
                  <a:pt x="1669" y="1531"/>
                </a:lnTo>
                <a:lnTo>
                  <a:pt x="1662" y="1543"/>
                </a:lnTo>
                <a:lnTo>
                  <a:pt x="1655" y="1555"/>
                </a:lnTo>
                <a:lnTo>
                  <a:pt x="1648" y="1568"/>
                </a:lnTo>
                <a:lnTo>
                  <a:pt x="1639" y="1579"/>
                </a:lnTo>
                <a:lnTo>
                  <a:pt x="1631" y="1590"/>
                </a:lnTo>
                <a:lnTo>
                  <a:pt x="1621" y="1601"/>
                </a:lnTo>
                <a:lnTo>
                  <a:pt x="1611" y="1611"/>
                </a:lnTo>
                <a:lnTo>
                  <a:pt x="1601" y="1621"/>
                </a:lnTo>
                <a:lnTo>
                  <a:pt x="1591" y="1631"/>
                </a:lnTo>
                <a:lnTo>
                  <a:pt x="1580" y="1639"/>
                </a:lnTo>
                <a:lnTo>
                  <a:pt x="1568" y="1647"/>
                </a:lnTo>
                <a:lnTo>
                  <a:pt x="1556" y="1655"/>
                </a:lnTo>
                <a:lnTo>
                  <a:pt x="1544" y="1662"/>
                </a:lnTo>
                <a:lnTo>
                  <a:pt x="1530" y="1669"/>
                </a:lnTo>
                <a:lnTo>
                  <a:pt x="1518" y="1674"/>
                </a:lnTo>
                <a:lnTo>
                  <a:pt x="1505" y="1680"/>
                </a:lnTo>
                <a:lnTo>
                  <a:pt x="1491" y="1684"/>
                </a:lnTo>
                <a:lnTo>
                  <a:pt x="1477" y="1689"/>
                </a:lnTo>
                <a:lnTo>
                  <a:pt x="1462" y="1691"/>
                </a:lnTo>
                <a:lnTo>
                  <a:pt x="1448" y="1694"/>
                </a:lnTo>
                <a:lnTo>
                  <a:pt x="1433" y="1696"/>
                </a:lnTo>
                <a:lnTo>
                  <a:pt x="1418" y="1698"/>
                </a:lnTo>
                <a:lnTo>
                  <a:pt x="1403" y="1698"/>
                </a:lnTo>
                <a:close/>
                <a:moveTo>
                  <a:pt x="1769" y="930"/>
                </a:moveTo>
                <a:lnTo>
                  <a:pt x="1769" y="921"/>
                </a:lnTo>
                <a:lnTo>
                  <a:pt x="1772" y="909"/>
                </a:lnTo>
                <a:lnTo>
                  <a:pt x="1774" y="900"/>
                </a:lnTo>
                <a:lnTo>
                  <a:pt x="1778" y="890"/>
                </a:lnTo>
                <a:lnTo>
                  <a:pt x="1782" y="880"/>
                </a:lnTo>
                <a:lnTo>
                  <a:pt x="1787" y="871"/>
                </a:lnTo>
                <a:lnTo>
                  <a:pt x="1793" y="864"/>
                </a:lnTo>
                <a:lnTo>
                  <a:pt x="1796" y="860"/>
                </a:lnTo>
                <a:lnTo>
                  <a:pt x="1800" y="856"/>
                </a:lnTo>
                <a:lnTo>
                  <a:pt x="1808" y="849"/>
                </a:lnTo>
                <a:lnTo>
                  <a:pt x="1816" y="843"/>
                </a:lnTo>
                <a:lnTo>
                  <a:pt x="1825" y="838"/>
                </a:lnTo>
                <a:lnTo>
                  <a:pt x="1834" y="833"/>
                </a:lnTo>
                <a:lnTo>
                  <a:pt x="1844" y="829"/>
                </a:lnTo>
                <a:lnTo>
                  <a:pt x="1853" y="827"/>
                </a:lnTo>
                <a:lnTo>
                  <a:pt x="1865" y="825"/>
                </a:lnTo>
                <a:lnTo>
                  <a:pt x="1876" y="825"/>
                </a:lnTo>
                <a:lnTo>
                  <a:pt x="1886" y="825"/>
                </a:lnTo>
                <a:lnTo>
                  <a:pt x="1897" y="827"/>
                </a:lnTo>
                <a:lnTo>
                  <a:pt x="1907" y="829"/>
                </a:lnTo>
                <a:lnTo>
                  <a:pt x="1917" y="833"/>
                </a:lnTo>
                <a:lnTo>
                  <a:pt x="1925" y="838"/>
                </a:lnTo>
                <a:lnTo>
                  <a:pt x="1934" y="843"/>
                </a:lnTo>
                <a:lnTo>
                  <a:pt x="1942" y="849"/>
                </a:lnTo>
                <a:lnTo>
                  <a:pt x="1946" y="852"/>
                </a:lnTo>
                <a:lnTo>
                  <a:pt x="1950" y="856"/>
                </a:lnTo>
                <a:lnTo>
                  <a:pt x="1957" y="864"/>
                </a:lnTo>
                <a:lnTo>
                  <a:pt x="1964" y="871"/>
                </a:lnTo>
                <a:lnTo>
                  <a:pt x="1968" y="880"/>
                </a:lnTo>
                <a:lnTo>
                  <a:pt x="1973" y="890"/>
                </a:lnTo>
                <a:lnTo>
                  <a:pt x="1976" y="900"/>
                </a:lnTo>
                <a:lnTo>
                  <a:pt x="1980" y="909"/>
                </a:lnTo>
                <a:lnTo>
                  <a:pt x="1981" y="921"/>
                </a:lnTo>
                <a:lnTo>
                  <a:pt x="1981" y="930"/>
                </a:lnTo>
                <a:lnTo>
                  <a:pt x="1981" y="942"/>
                </a:lnTo>
                <a:lnTo>
                  <a:pt x="1980" y="953"/>
                </a:lnTo>
                <a:lnTo>
                  <a:pt x="1976" y="963"/>
                </a:lnTo>
                <a:lnTo>
                  <a:pt x="1973" y="973"/>
                </a:lnTo>
                <a:lnTo>
                  <a:pt x="1968" y="981"/>
                </a:lnTo>
                <a:lnTo>
                  <a:pt x="1964" y="990"/>
                </a:lnTo>
                <a:lnTo>
                  <a:pt x="1957" y="998"/>
                </a:lnTo>
                <a:lnTo>
                  <a:pt x="1954" y="1002"/>
                </a:lnTo>
                <a:lnTo>
                  <a:pt x="1950" y="1006"/>
                </a:lnTo>
                <a:lnTo>
                  <a:pt x="1942" y="1013"/>
                </a:lnTo>
                <a:lnTo>
                  <a:pt x="1934" y="1018"/>
                </a:lnTo>
                <a:lnTo>
                  <a:pt x="1925" y="1024"/>
                </a:lnTo>
                <a:lnTo>
                  <a:pt x="1917" y="1028"/>
                </a:lnTo>
                <a:lnTo>
                  <a:pt x="1907" y="1032"/>
                </a:lnTo>
                <a:lnTo>
                  <a:pt x="1897" y="1034"/>
                </a:lnTo>
                <a:lnTo>
                  <a:pt x="1886" y="1037"/>
                </a:lnTo>
                <a:lnTo>
                  <a:pt x="1876" y="1037"/>
                </a:lnTo>
                <a:lnTo>
                  <a:pt x="1865" y="1037"/>
                </a:lnTo>
                <a:lnTo>
                  <a:pt x="1853" y="1034"/>
                </a:lnTo>
                <a:lnTo>
                  <a:pt x="1844" y="1032"/>
                </a:lnTo>
                <a:lnTo>
                  <a:pt x="1834" y="1028"/>
                </a:lnTo>
                <a:lnTo>
                  <a:pt x="1825" y="1024"/>
                </a:lnTo>
                <a:lnTo>
                  <a:pt x="1816" y="1018"/>
                </a:lnTo>
                <a:lnTo>
                  <a:pt x="1808" y="1013"/>
                </a:lnTo>
                <a:lnTo>
                  <a:pt x="1804" y="1010"/>
                </a:lnTo>
                <a:lnTo>
                  <a:pt x="1800" y="1006"/>
                </a:lnTo>
                <a:lnTo>
                  <a:pt x="1793" y="998"/>
                </a:lnTo>
                <a:lnTo>
                  <a:pt x="1787" y="990"/>
                </a:lnTo>
                <a:lnTo>
                  <a:pt x="1782" y="981"/>
                </a:lnTo>
                <a:lnTo>
                  <a:pt x="1778" y="973"/>
                </a:lnTo>
                <a:lnTo>
                  <a:pt x="1774" y="963"/>
                </a:lnTo>
                <a:lnTo>
                  <a:pt x="1772" y="953"/>
                </a:lnTo>
                <a:lnTo>
                  <a:pt x="1769" y="942"/>
                </a:lnTo>
                <a:lnTo>
                  <a:pt x="1769" y="930"/>
                </a:lnTo>
                <a:close/>
                <a:moveTo>
                  <a:pt x="0" y="0"/>
                </a:moveTo>
                <a:lnTo>
                  <a:pt x="702" y="0"/>
                </a:lnTo>
                <a:lnTo>
                  <a:pt x="1403" y="0"/>
                </a:lnTo>
                <a:lnTo>
                  <a:pt x="2105" y="0"/>
                </a:lnTo>
                <a:lnTo>
                  <a:pt x="2806" y="0"/>
                </a:lnTo>
                <a:lnTo>
                  <a:pt x="2806" y="702"/>
                </a:lnTo>
                <a:lnTo>
                  <a:pt x="2806" y="1403"/>
                </a:lnTo>
                <a:lnTo>
                  <a:pt x="2806" y="2105"/>
                </a:lnTo>
                <a:lnTo>
                  <a:pt x="2806" y="2806"/>
                </a:lnTo>
                <a:lnTo>
                  <a:pt x="2105" y="2806"/>
                </a:lnTo>
                <a:lnTo>
                  <a:pt x="1403" y="2806"/>
                </a:lnTo>
                <a:lnTo>
                  <a:pt x="702" y="2806"/>
                </a:lnTo>
                <a:lnTo>
                  <a:pt x="0" y="2806"/>
                </a:lnTo>
                <a:lnTo>
                  <a:pt x="0" y="2105"/>
                </a:lnTo>
                <a:lnTo>
                  <a:pt x="0" y="1403"/>
                </a:lnTo>
                <a:lnTo>
                  <a:pt x="0" y="702"/>
                </a:ln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11" name="Freeform 12">
            <a:hlinkClick r:id="rId6" tooltip="LinkedIn"/>
          </p:cNvPr>
          <p:cNvSpPr>
            <a:spLocks noChangeAspect="1" noEditPoints="1"/>
          </p:cNvSpPr>
          <p:nvPr/>
        </p:nvSpPr>
        <p:spPr bwMode="auto">
          <a:xfrm>
            <a:off x="5952016" y="620688"/>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18" name="Text Placeholder 11"/>
          <p:cNvSpPr>
            <a:spLocks noGrp="1"/>
          </p:cNvSpPr>
          <p:nvPr>
            <p:ph type="body" sz="quarter" idx="18" hasCustomPrompt="1"/>
          </p:nvPr>
        </p:nvSpPr>
        <p:spPr>
          <a:xfrm>
            <a:off x="839788" y="5516563"/>
            <a:ext cx="10512425" cy="576262"/>
          </a:xfrm>
        </p:spPr>
        <p:txBody>
          <a:bodyPr/>
          <a:lstStyle>
            <a:lvl1pPr marL="0" indent="0" algn="ctr">
              <a:spcBef>
                <a:spcPts val="200"/>
              </a:spcBef>
              <a:buFontTx/>
              <a:buNone/>
              <a:defRPr sz="1600" b="0"/>
            </a:lvl1pPr>
            <a:lvl2pPr marL="0" indent="0" algn="ctr">
              <a:spcBef>
                <a:spcPts val="200"/>
              </a:spcBef>
              <a:buFontTx/>
              <a:buNone/>
              <a:defRPr sz="1400"/>
            </a:lvl2pPr>
            <a:lvl3pPr marL="0" indent="0" algn="ctr">
              <a:spcBef>
                <a:spcPts val="200"/>
              </a:spcBef>
              <a:buFontTx/>
              <a:buNone/>
              <a:defRPr sz="1000"/>
            </a:lvl3pPr>
            <a:lvl4pPr marL="0" indent="0" algn="ctr">
              <a:spcBef>
                <a:spcPts val="200"/>
              </a:spcBef>
              <a:buFontTx/>
              <a:buNone/>
              <a:defRPr sz="1000"/>
            </a:lvl4pPr>
            <a:lvl5pPr marL="0" indent="0" algn="ctr">
              <a:spcBef>
                <a:spcPts val="200"/>
              </a:spcBef>
              <a:buFontTx/>
              <a:buNone/>
              <a:defRPr sz="1000"/>
            </a:lvl5pPr>
          </a:lstStyle>
          <a:p>
            <a:pPr lvl="0"/>
            <a:r>
              <a:rPr lang="en-US"/>
              <a:t>Your contact details</a:t>
            </a:r>
          </a:p>
          <a:p>
            <a:pPr lvl="1"/>
            <a:r>
              <a:rPr lang="en-US"/>
              <a:t>Second level</a:t>
            </a:r>
          </a:p>
        </p:txBody>
      </p:sp>
    </p:spTree>
    <p:extLst>
      <p:ext uri="{BB962C8B-B14F-4D97-AF65-F5344CB8AC3E}">
        <p14:creationId xmlns:p14="http://schemas.microsoft.com/office/powerpoint/2010/main" val="139859409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p:cSld name="Thank you Nega">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199" y="1700213"/>
            <a:ext cx="10514013" cy="1584771"/>
          </a:xfrm>
        </p:spPr>
        <p:txBody>
          <a:bodyPr anchor="b" anchorCtr="0"/>
          <a:lstStyle>
            <a:lvl1pPr algn="ctr">
              <a:defRPr sz="6000" spc="-300" baseline="0">
                <a:solidFill>
                  <a:schemeClr val="bg1"/>
                </a:solidFill>
              </a:defRPr>
            </a:lvl1pPr>
          </a:lstStyle>
          <a:p>
            <a:r>
              <a:rPr lang="en-US"/>
              <a:t>Click to add Thank you Text.</a:t>
            </a:r>
          </a:p>
        </p:txBody>
      </p:sp>
      <p:sp>
        <p:nvSpPr>
          <p:cNvPr id="3" name="Date Placeholder 2"/>
          <p:cNvSpPr>
            <a:spLocks noGrp="1"/>
          </p:cNvSpPr>
          <p:nvPr>
            <p:ph type="dt" sz="half" idx="1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1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sp>
        <p:nvSpPr>
          <p:cNvPr id="6" name="Freeform 6"/>
          <p:cNvSpPr>
            <a:spLocks noChangeAspect="1" noEditPoints="1"/>
          </p:cNvSpPr>
          <p:nvPr/>
        </p:nvSpPr>
        <p:spPr bwMode="auto">
          <a:xfrm>
            <a:off x="5376000" y="4292600"/>
            <a:ext cx="1440000" cy="269187"/>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7">
            <a:hlinkClick r:id="rId2" tooltip="Twitter"/>
          </p:cNvPr>
          <p:cNvSpPr>
            <a:spLocks noChangeAspect="1" noEditPoints="1"/>
          </p:cNvSpPr>
          <p:nvPr/>
        </p:nvSpPr>
        <p:spPr bwMode="auto">
          <a:xfrm>
            <a:off x="5591976" y="621234"/>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8" name="Freeform 8">
            <a:hlinkClick r:id="rId3" tooltip="Facebook"/>
          </p:cNvPr>
          <p:cNvSpPr>
            <a:spLocks noChangeAspect="1" noEditPoints="1"/>
          </p:cNvSpPr>
          <p:nvPr/>
        </p:nvSpPr>
        <p:spPr bwMode="auto">
          <a:xfrm>
            <a:off x="5231415" y="620688"/>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9" name="Freeform 10">
            <a:hlinkClick r:id="rId4" tooltip="YouTube"/>
          </p:cNvPr>
          <p:cNvSpPr>
            <a:spLocks noChangeAspect="1" noEditPoints="1"/>
          </p:cNvSpPr>
          <p:nvPr/>
        </p:nvSpPr>
        <p:spPr bwMode="auto">
          <a:xfrm>
            <a:off x="6312056" y="620688"/>
            <a:ext cx="288000" cy="288000"/>
          </a:xfrm>
          <a:custGeom>
            <a:avLst/>
            <a:gdLst>
              <a:gd name="T0" fmla="*/ 793 w 2804"/>
              <a:gd name="T1" fmla="*/ 1276 h 2806"/>
              <a:gd name="T2" fmla="*/ 704 w 2804"/>
              <a:gd name="T3" fmla="*/ 1239 h 2806"/>
              <a:gd name="T4" fmla="*/ 605 w 2804"/>
              <a:gd name="T5" fmla="*/ 1291 h 2806"/>
              <a:gd name="T6" fmla="*/ 587 w 2804"/>
              <a:gd name="T7" fmla="*/ 1595 h 2806"/>
              <a:gd name="T8" fmla="*/ 645 w 2804"/>
              <a:gd name="T9" fmla="*/ 1683 h 2806"/>
              <a:gd name="T10" fmla="*/ 749 w 2804"/>
              <a:gd name="T11" fmla="*/ 1688 h 2806"/>
              <a:gd name="T12" fmla="*/ 814 w 2804"/>
              <a:gd name="T13" fmla="*/ 1621 h 2806"/>
              <a:gd name="T14" fmla="*/ 738 w 2804"/>
              <a:gd name="T15" fmla="*/ 1591 h 2806"/>
              <a:gd name="T16" fmla="*/ 704 w 2804"/>
              <a:gd name="T17" fmla="*/ 1623 h 2806"/>
              <a:gd name="T18" fmla="*/ 668 w 2804"/>
              <a:gd name="T19" fmla="*/ 1579 h 2806"/>
              <a:gd name="T20" fmla="*/ 676 w 2804"/>
              <a:gd name="T21" fmla="*/ 1326 h 2806"/>
              <a:gd name="T22" fmla="*/ 725 w 2804"/>
              <a:gd name="T23" fmla="*/ 1320 h 2806"/>
              <a:gd name="T24" fmla="*/ 491 w 2804"/>
              <a:gd name="T25" fmla="*/ 1690 h 2806"/>
              <a:gd name="T26" fmla="*/ 491 w 2804"/>
              <a:gd name="T27" fmla="*/ 1447 h 2806"/>
              <a:gd name="T28" fmla="*/ 959 w 2804"/>
              <a:gd name="T29" fmla="*/ 1695 h 2806"/>
              <a:gd name="T30" fmla="*/ 894 w 2804"/>
              <a:gd name="T31" fmla="*/ 1662 h 2806"/>
              <a:gd name="T32" fmla="*/ 972 w 2804"/>
              <a:gd name="T33" fmla="*/ 1614 h 2806"/>
              <a:gd name="T34" fmla="*/ 1017 w 2804"/>
              <a:gd name="T35" fmla="*/ 1607 h 2806"/>
              <a:gd name="T36" fmla="*/ 1956 w 2804"/>
              <a:gd name="T37" fmla="*/ 1325 h 2806"/>
              <a:gd name="T38" fmla="*/ 1995 w 2804"/>
              <a:gd name="T39" fmla="*/ 1622 h 2806"/>
              <a:gd name="T40" fmla="*/ 2020 w 2804"/>
              <a:gd name="T41" fmla="*/ 1371 h 2806"/>
              <a:gd name="T42" fmla="*/ 1987 w 2804"/>
              <a:gd name="T43" fmla="*/ 1313 h 2806"/>
              <a:gd name="T44" fmla="*/ 2293 w 2804"/>
              <a:gd name="T45" fmla="*/ 1314 h 2806"/>
              <a:gd name="T46" fmla="*/ 2246 w 2804"/>
              <a:gd name="T47" fmla="*/ 1331 h 2806"/>
              <a:gd name="T48" fmla="*/ 2488 w 2804"/>
              <a:gd name="T49" fmla="*/ 1089 h 2806"/>
              <a:gd name="T50" fmla="*/ 2427 w 2804"/>
              <a:gd name="T51" fmla="*/ 991 h 2806"/>
              <a:gd name="T52" fmla="*/ 2315 w 2804"/>
              <a:gd name="T53" fmla="*/ 953 h 2806"/>
              <a:gd name="T54" fmla="*/ 1461 w 2804"/>
              <a:gd name="T55" fmla="*/ 948 h 2806"/>
              <a:gd name="T56" fmla="*/ 1274 w 2804"/>
              <a:gd name="T57" fmla="*/ 991 h 2806"/>
              <a:gd name="T58" fmla="*/ 1205 w 2804"/>
              <a:gd name="T59" fmla="*/ 1125 h 2806"/>
              <a:gd name="T60" fmla="*/ 1192 w 2804"/>
              <a:gd name="T61" fmla="*/ 1568 h 2806"/>
              <a:gd name="T62" fmla="*/ 1229 w 2804"/>
              <a:gd name="T63" fmla="*/ 1760 h 2806"/>
              <a:gd name="T64" fmla="*/ 1336 w 2804"/>
              <a:gd name="T65" fmla="*/ 1842 h 2806"/>
              <a:gd name="T66" fmla="*/ 1851 w 2804"/>
              <a:gd name="T67" fmla="*/ 1867 h 2806"/>
              <a:gd name="T68" fmla="*/ 2371 w 2804"/>
              <a:gd name="T69" fmla="*/ 1844 h 2806"/>
              <a:gd name="T70" fmla="*/ 2472 w 2804"/>
              <a:gd name="T71" fmla="*/ 1760 h 2806"/>
              <a:gd name="T72" fmla="*/ 2512 w 2804"/>
              <a:gd name="T73" fmla="*/ 1492 h 2806"/>
              <a:gd name="T74" fmla="*/ 1390 w 2804"/>
              <a:gd name="T75" fmla="*/ 1690 h 2806"/>
              <a:gd name="T76" fmla="*/ 1702 w 2804"/>
              <a:gd name="T77" fmla="*/ 1654 h 2806"/>
              <a:gd name="T78" fmla="*/ 1604 w 2804"/>
              <a:gd name="T79" fmla="*/ 1693 h 2806"/>
              <a:gd name="T80" fmla="*/ 1565 w 2804"/>
              <a:gd name="T81" fmla="*/ 1627 h 2806"/>
              <a:gd name="T82" fmla="*/ 1659 w 2804"/>
              <a:gd name="T83" fmla="*/ 1622 h 2806"/>
              <a:gd name="T84" fmla="*/ 1799 w 2804"/>
              <a:gd name="T85" fmla="*/ 1246 h 2806"/>
              <a:gd name="T86" fmla="*/ 2086 w 2804"/>
              <a:gd name="T87" fmla="*/ 1667 h 2806"/>
              <a:gd name="T88" fmla="*/ 2003 w 2804"/>
              <a:gd name="T89" fmla="*/ 1690 h 2806"/>
              <a:gd name="T90" fmla="*/ 1945 w 2804"/>
              <a:gd name="T91" fmla="*/ 1095 h 2806"/>
              <a:gd name="T92" fmla="*/ 2030 w 2804"/>
              <a:gd name="T93" fmla="*/ 1240 h 2806"/>
              <a:gd name="T94" fmla="*/ 2089 w 2804"/>
              <a:gd name="T95" fmla="*/ 1279 h 2806"/>
              <a:gd name="T96" fmla="*/ 2295 w 2804"/>
              <a:gd name="T97" fmla="*/ 1621 h 2806"/>
              <a:gd name="T98" fmla="*/ 2401 w 2804"/>
              <a:gd name="T99" fmla="*/ 1534 h 2806"/>
              <a:gd name="T100" fmla="*/ 2371 w 2804"/>
              <a:gd name="T101" fmla="*/ 1659 h 2806"/>
              <a:gd name="T102" fmla="*/ 2284 w 2804"/>
              <a:gd name="T103" fmla="*/ 1695 h 2806"/>
              <a:gd name="T104" fmla="*/ 2180 w 2804"/>
              <a:gd name="T105" fmla="*/ 1641 h 2806"/>
              <a:gd name="T106" fmla="*/ 2160 w 2804"/>
              <a:gd name="T107" fmla="*/ 1359 h 2806"/>
              <a:gd name="T108" fmla="*/ 2227 w 2804"/>
              <a:gd name="T109" fmla="*/ 1252 h 2806"/>
              <a:gd name="T110" fmla="*/ 2323 w 2804"/>
              <a:gd name="T111" fmla="*/ 1246 h 2806"/>
              <a:gd name="T112" fmla="*/ 2386 w 2804"/>
              <a:gd name="T113" fmla="*/ 1305 h 2806"/>
              <a:gd name="T114" fmla="*/ 2243 w 2804"/>
              <a:gd name="T115" fmla="*/ 1575 h 2806"/>
              <a:gd name="T116" fmla="*/ 0 w 2804"/>
              <a:gd name="T117" fmla="*/ 0 h 2806"/>
              <a:gd name="T118" fmla="*/ 700 w 2804"/>
              <a:gd name="T119"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4" h="2806">
                <a:moveTo>
                  <a:pt x="824" y="1388"/>
                </a:moveTo>
                <a:lnTo>
                  <a:pt x="822" y="1371"/>
                </a:lnTo>
                <a:lnTo>
                  <a:pt x="821" y="1355"/>
                </a:lnTo>
                <a:lnTo>
                  <a:pt x="819" y="1340"/>
                </a:lnTo>
                <a:lnTo>
                  <a:pt x="816" y="1325"/>
                </a:lnTo>
                <a:lnTo>
                  <a:pt x="813" y="1313"/>
                </a:lnTo>
                <a:lnTo>
                  <a:pt x="810" y="1307"/>
                </a:lnTo>
                <a:lnTo>
                  <a:pt x="808" y="1302"/>
                </a:lnTo>
                <a:lnTo>
                  <a:pt x="803" y="1291"/>
                </a:lnTo>
                <a:lnTo>
                  <a:pt x="796" y="1282"/>
                </a:lnTo>
                <a:lnTo>
                  <a:pt x="793" y="1276"/>
                </a:lnTo>
                <a:lnTo>
                  <a:pt x="788" y="1271"/>
                </a:lnTo>
                <a:lnTo>
                  <a:pt x="783" y="1267"/>
                </a:lnTo>
                <a:lnTo>
                  <a:pt x="778" y="1262"/>
                </a:lnTo>
                <a:lnTo>
                  <a:pt x="772" y="1258"/>
                </a:lnTo>
                <a:lnTo>
                  <a:pt x="767" y="1255"/>
                </a:lnTo>
                <a:lnTo>
                  <a:pt x="761" y="1251"/>
                </a:lnTo>
                <a:lnTo>
                  <a:pt x="754" y="1249"/>
                </a:lnTo>
                <a:lnTo>
                  <a:pt x="743" y="1245"/>
                </a:lnTo>
                <a:lnTo>
                  <a:pt x="730" y="1241"/>
                </a:lnTo>
                <a:lnTo>
                  <a:pt x="717" y="1240"/>
                </a:lnTo>
                <a:lnTo>
                  <a:pt x="704" y="1239"/>
                </a:lnTo>
                <a:lnTo>
                  <a:pt x="689" y="1240"/>
                </a:lnTo>
                <a:lnTo>
                  <a:pt x="681" y="1240"/>
                </a:lnTo>
                <a:lnTo>
                  <a:pt x="675" y="1241"/>
                </a:lnTo>
                <a:lnTo>
                  <a:pt x="663" y="1245"/>
                </a:lnTo>
                <a:lnTo>
                  <a:pt x="650" y="1249"/>
                </a:lnTo>
                <a:lnTo>
                  <a:pt x="639" y="1255"/>
                </a:lnTo>
                <a:lnTo>
                  <a:pt x="634" y="1258"/>
                </a:lnTo>
                <a:lnTo>
                  <a:pt x="628" y="1262"/>
                </a:lnTo>
                <a:lnTo>
                  <a:pt x="619" y="1271"/>
                </a:lnTo>
                <a:lnTo>
                  <a:pt x="611" y="1282"/>
                </a:lnTo>
                <a:lnTo>
                  <a:pt x="605" y="1291"/>
                </a:lnTo>
                <a:lnTo>
                  <a:pt x="598" y="1302"/>
                </a:lnTo>
                <a:lnTo>
                  <a:pt x="595" y="1313"/>
                </a:lnTo>
                <a:lnTo>
                  <a:pt x="591" y="1325"/>
                </a:lnTo>
                <a:lnTo>
                  <a:pt x="587" y="1340"/>
                </a:lnTo>
                <a:lnTo>
                  <a:pt x="586" y="1355"/>
                </a:lnTo>
                <a:lnTo>
                  <a:pt x="585" y="1371"/>
                </a:lnTo>
                <a:lnTo>
                  <a:pt x="584" y="1388"/>
                </a:lnTo>
                <a:lnTo>
                  <a:pt x="584" y="1548"/>
                </a:lnTo>
                <a:lnTo>
                  <a:pt x="584" y="1565"/>
                </a:lnTo>
                <a:lnTo>
                  <a:pt x="585" y="1581"/>
                </a:lnTo>
                <a:lnTo>
                  <a:pt x="587" y="1595"/>
                </a:lnTo>
                <a:lnTo>
                  <a:pt x="590" y="1609"/>
                </a:lnTo>
                <a:lnTo>
                  <a:pt x="592" y="1615"/>
                </a:lnTo>
                <a:lnTo>
                  <a:pt x="594" y="1621"/>
                </a:lnTo>
                <a:lnTo>
                  <a:pt x="598" y="1632"/>
                </a:lnTo>
                <a:lnTo>
                  <a:pt x="603" y="1642"/>
                </a:lnTo>
                <a:lnTo>
                  <a:pt x="610" y="1651"/>
                </a:lnTo>
                <a:lnTo>
                  <a:pt x="618" y="1662"/>
                </a:lnTo>
                <a:lnTo>
                  <a:pt x="623" y="1667"/>
                </a:lnTo>
                <a:lnTo>
                  <a:pt x="628" y="1670"/>
                </a:lnTo>
                <a:lnTo>
                  <a:pt x="639" y="1679"/>
                </a:lnTo>
                <a:lnTo>
                  <a:pt x="645" y="1683"/>
                </a:lnTo>
                <a:lnTo>
                  <a:pt x="652" y="1685"/>
                </a:lnTo>
                <a:lnTo>
                  <a:pt x="664" y="1690"/>
                </a:lnTo>
                <a:lnTo>
                  <a:pt x="676" y="1694"/>
                </a:lnTo>
                <a:lnTo>
                  <a:pt x="684" y="1695"/>
                </a:lnTo>
                <a:lnTo>
                  <a:pt x="690" y="1696"/>
                </a:lnTo>
                <a:lnTo>
                  <a:pt x="696" y="1698"/>
                </a:lnTo>
                <a:lnTo>
                  <a:pt x="704" y="1698"/>
                </a:lnTo>
                <a:lnTo>
                  <a:pt x="717" y="1696"/>
                </a:lnTo>
                <a:lnTo>
                  <a:pt x="730" y="1694"/>
                </a:lnTo>
                <a:lnTo>
                  <a:pt x="743" y="1690"/>
                </a:lnTo>
                <a:lnTo>
                  <a:pt x="749" y="1688"/>
                </a:lnTo>
                <a:lnTo>
                  <a:pt x="756" y="1685"/>
                </a:lnTo>
                <a:lnTo>
                  <a:pt x="768" y="1679"/>
                </a:lnTo>
                <a:lnTo>
                  <a:pt x="774" y="1675"/>
                </a:lnTo>
                <a:lnTo>
                  <a:pt x="779" y="1670"/>
                </a:lnTo>
                <a:lnTo>
                  <a:pt x="784" y="1667"/>
                </a:lnTo>
                <a:lnTo>
                  <a:pt x="789" y="1662"/>
                </a:lnTo>
                <a:lnTo>
                  <a:pt x="794" y="1657"/>
                </a:lnTo>
                <a:lnTo>
                  <a:pt x="799" y="1651"/>
                </a:lnTo>
                <a:lnTo>
                  <a:pt x="804" y="1642"/>
                </a:lnTo>
                <a:lnTo>
                  <a:pt x="810" y="1632"/>
                </a:lnTo>
                <a:lnTo>
                  <a:pt x="814" y="1621"/>
                </a:lnTo>
                <a:lnTo>
                  <a:pt x="817" y="1609"/>
                </a:lnTo>
                <a:lnTo>
                  <a:pt x="820" y="1595"/>
                </a:lnTo>
                <a:lnTo>
                  <a:pt x="821" y="1581"/>
                </a:lnTo>
                <a:lnTo>
                  <a:pt x="822" y="1565"/>
                </a:lnTo>
                <a:lnTo>
                  <a:pt x="824" y="1548"/>
                </a:lnTo>
                <a:lnTo>
                  <a:pt x="824" y="1388"/>
                </a:lnTo>
                <a:close/>
                <a:moveTo>
                  <a:pt x="740" y="1557"/>
                </a:moveTo>
                <a:lnTo>
                  <a:pt x="740" y="1573"/>
                </a:lnTo>
                <a:lnTo>
                  <a:pt x="740" y="1579"/>
                </a:lnTo>
                <a:lnTo>
                  <a:pt x="740" y="1586"/>
                </a:lnTo>
                <a:lnTo>
                  <a:pt x="738" y="1591"/>
                </a:lnTo>
                <a:lnTo>
                  <a:pt x="737" y="1597"/>
                </a:lnTo>
                <a:lnTo>
                  <a:pt x="735" y="1602"/>
                </a:lnTo>
                <a:lnTo>
                  <a:pt x="732" y="1606"/>
                </a:lnTo>
                <a:lnTo>
                  <a:pt x="730" y="1610"/>
                </a:lnTo>
                <a:lnTo>
                  <a:pt x="727" y="1614"/>
                </a:lnTo>
                <a:lnTo>
                  <a:pt x="725" y="1617"/>
                </a:lnTo>
                <a:lnTo>
                  <a:pt x="721" y="1618"/>
                </a:lnTo>
                <a:lnTo>
                  <a:pt x="717" y="1621"/>
                </a:lnTo>
                <a:lnTo>
                  <a:pt x="712" y="1622"/>
                </a:lnTo>
                <a:lnTo>
                  <a:pt x="709" y="1623"/>
                </a:lnTo>
                <a:lnTo>
                  <a:pt x="704" y="1623"/>
                </a:lnTo>
                <a:lnTo>
                  <a:pt x="699" y="1623"/>
                </a:lnTo>
                <a:lnTo>
                  <a:pt x="694" y="1622"/>
                </a:lnTo>
                <a:lnTo>
                  <a:pt x="690" y="1621"/>
                </a:lnTo>
                <a:lnTo>
                  <a:pt x="686" y="1618"/>
                </a:lnTo>
                <a:lnTo>
                  <a:pt x="683" y="1617"/>
                </a:lnTo>
                <a:lnTo>
                  <a:pt x="680" y="1614"/>
                </a:lnTo>
                <a:lnTo>
                  <a:pt x="676" y="1610"/>
                </a:lnTo>
                <a:lnTo>
                  <a:pt x="674" y="1606"/>
                </a:lnTo>
                <a:lnTo>
                  <a:pt x="670" y="1597"/>
                </a:lnTo>
                <a:lnTo>
                  <a:pt x="668" y="1586"/>
                </a:lnTo>
                <a:lnTo>
                  <a:pt x="668" y="1579"/>
                </a:lnTo>
                <a:lnTo>
                  <a:pt x="668" y="1573"/>
                </a:lnTo>
                <a:lnTo>
                  <a:pt x="668" y="1557"/>
                </a:lnTo>
                <a:lnTo>
                  <a:pt x="668" y="1380"/>
                </a:lnTo>
                <a:lnTo>
                  <a:pt x="668" y="1364"/>
                </a:lnTo>
                <a:lnTo>
                  <a:pt x="668" y="1357"/>
                </a:lnTo>
                <a:lnTo>
                  <a:pt x="668" y="1350"/>
                </a:lnTo>
                <a:lnTo>
                  <a:pt x="669" y="1345"/>
                </a:lnTo>
                <a:lnTo>
                  <a:pt x="670" y="1339"/>
                </a:lnTo>
                <a:lnTo>
                  <a:pt x="673" y="1334"/>
                </a:lnTo>
                <a:lnTo>
                  <a:pt x="674" y="1330"/>
                </a:lnTo>
                <a:lnTo>
                  <a:pt x="676" y="1326"/>
                </a:lnTo>
                <a:lnTo>
                  <a:pt x="680" y="1323"/>
                </a:lnTo>
                <a:lnTo>
                  <a:pt x="683" y="1320"/>
                </a:lnTo>
                <a:lnTo>
                  <a:pt x="686" y="1318"/>
                </a:lnTo>
                <a:lnTo>
                  <a:pt x="694" y="1315"/>
                </a:lnTo>
                <a:lnTo>
                  <a:pt x="699" y="1314"/>
                </a:lnTo>
                <a:lnTo>
                  <a:pt x="704" y="1314"/>
                </a:lnTo>
                <a:lnTo>
                  <a:pt x="709" y="1314"/>
                </a:lnTo>
                <a:lnTo>
                  <a:pt x="712" y="1315"/>
                </a:lnTo>
                <a:lnTo>
                  <a:pt x="717" y="1317"/>
                </a:lnTo>
                <a:lnTo>
                  <a:pt x="721" y="1318"/>
                </a:lnTo>
                <a:lnTo>
                  <a:pt x="725" y="1320"/>
                </a:lnTo>
                <a:lnTo>
                  <a:pt x="727" y="1323"/>
                </a:lnTo>
                <a:lnTo>
                  <a:pt x="730" y="1326"/>
                </a:lnTo>
                <a:lnTo>
                  <a:pt x="733" y="1330"/>
                </a:lnTo>
                <a:lnTo>
                  <a:pt x="737" y="1339"/>
                </a:lnTo>
                <a:lnTo>
                  <a:pt x="740" y="1350"/>
                </a:lnTo>
                <a:lnTo>
                  <a:pt x="740" y="1357"/>
                </a:lnTo>
                <a:lnTo>
                  <a:pt x="740" y="1364"/>
                </a:lnTo>
                <a:lnTo>
                  <a:pt x="740" y="1380"/>
                </a:lnTo>
                <a:lnTo>
                  <a:pt x="740" y="1557"/>
                </a:lnTo>
                <a:close/>
                <a:moveTo>
                  <a:pt x="491" y="1447"/>
                </a:moveTo>
                <a:lnTo>
                  <a:pt x="491" y="1690"/>
                </a:lnTo>
                <a:lnTo>
                  <a:pt x="402" y="1690"/>
                </a:lnTo>
                <a:lnTo>
                  <a:pt x="402" y="1447"/>
                </a:lnTo>
                <a:lnTo>
                  <a:pt x="353" y="1289"/>
                </a:lnTo>
                <a:lnTo>
                  <a:pt x="316" y="1171"/>
                </a:lnTo>
                <a:lnTo>
                  <a:pt x="302" y="1122"/>
                </a:lnTo>
                <a:lnTo>
                  <a:pt x="292" y="1091"/>
                </a:lnTo>
                <a:lnTo>
                  <a:pt x="384" y="1091"/>
                </a:lnTo>
                <a:lnTo>
                  <a:pt x="446" y="1325"/>
                </a:lnTo>
                <a:lnTo>
                  <a:pt x="508" y="1091"/>
                </a:lnTo>
                <a:lnTo>
                  <a:pt x="601" y="1091"/>
                </a:lnTo>
                <a:lnTo>
                  <a:pt x="491" y="1447"/>
                </a:lnTo>
                <a:close/>
                <a:moveTo>
                  <a:pt x="1121" y="1690"/>
                </a:moveTo>
                <a:lnTo>
                  <a:pt x="1036" y="1690"/>
                </a:lnTo>
                <a:lnTo>
                  <a:pt x="1036" y="1641"/>
                </a:lnTo>
                <a:lnTo>
                  <a:pt x="1024" y="1654"/>
                </a:lnTo>
                <a:lnTo>
                  <a:pt x="1013" y="1666"/>
                </a:lnTo>
                <a:lnTo>
                  <a:pt x="1002" y="1674"/>
                </a:lnTo>
                <a:lnTo>
                  <a:pt x="991" y="1683"/>
                </a:lnTo>
                <a:lnTo>
                  <a:pt x="980" y="1688"/>
                </a:lnTo>
                <a:lnTo>
                  <a:pt x="970" y="1693"/>
                </a:lnTo>
                <a:lnTo>
                  <a:pt x="963" y="1694"/>
                </a:lnTo>
                <a:lnTo>
                  <a:pt x="959" y="1695"/>
                </a:lnTo>
                <a:lnTo>
                  <a:pt x="947" y="1696"/>
                </a:lnTo>
                <a:lnTo>
                  <a:pt x="939" y="1695"/>
                </a:lnTo>
                <a:lnTo>
                  <a:pt x="930" y="1694"/>
                </a:lnTo>
                <a:lnTo>
                  <a:pt x="925" y="1693"/>
                </a:lnTo>
                <a:lnTo>
                  <a:pt x="921" y="1691"/>
                </a:lnTo>
                <a:lnTo>
                  <a:pt x="915" y="1688"/>
                </a:lnTo>
                <a:lnTo>
                  <a:pt x="909" y="1683"/>
                </a:lnTo>
                <a:lnTo>
                  <a:pt x="903" y="1677"/>
                </a:lnTo>
                <a:lnTo>
                  <a:pt x="898" y="1669"/>
                </a:lnTo>
                <a:lnTo>
                  <a:pt x="897" y="1666"/>
                </a:lnTo>
                <a:lnTo>
                  <a:pt x="894" y="1662"/>
                </a:lnTo>
                <a:lnTo>
                  <a:pt x="893" y="1657"/>
                </a:lnTo>
                <a:lnTo>
                  <a:pt x="890" y="1651"/>
                </a:lnTo>
                <a:lnTo>
                  <a:pt x="888" y="1636"/>
                </a:lnTo>
                <a:lnTo>
                  <a:pt x="887" y="1627"/>
                </a:lnTo>
                <a:lnTo>
                  <a:pt x="886" y="1618"/>
                </a:lnTo>
                <a:lnTo>
                  <a:pt x="886" y="1596"/>
                </a:lnTo>
                <a:lnTo>
                  <a:pt x="886" y="1242"/>
                </a:lnTo>
                <a:lnTo>
                  <a:pt x="970" y="1242"/>
                </a:lnTo>
                <a:lnTo>
                  <a:pt x="970" y="1574"/>
                </a:lnTo>
                <a:lnTo>
                  <a:pt x="970" y="1606"/>
                </a:lnTo>
                <a:lnTo>
                  <a:pt x="972" y="1614"/>
                </a:lnTo>
                <a:lnTo>
                  <a:pt x="973" y="1616"/>
                </a:lnTo>
                <a:lnTo>
                  <a:pt x="976" y="1618"/>
                </a:lnTo>
                <a:lnTo>
                  <a:pt x="977" y="1621"/>
                </a:lnTo>
                <a:lnTo>
                  <a:pt x="981" y="1622"/>
                </a:lnTo>
                <a:lnTo>
                  <a:pt x="983" y="1622"/>
                </a:lnTo>
                <a:lnTo>
                  <a:pt x="987" y="1622"/>
                </a:lnTo>
                <a:lnTo>
                  <a:pt x="993" y="1622"/>
                </a:lnTo>
                <a:lnTo>
                  <a:pt x="999" y="1620"/>
                </a:lnTo>
                <a:lnTo>
                  <a:pt x="1006" y="1617"/>
                </a:lnTo>
                <a:lnTo>
                  <a:pt x="1012" y="1612"/>
                </a:lnTo>
                <a:lnTo>
                  <a:pt x="1017" y="1607"/>
                </a:lnTo>
                <a:lnTo>
                  <a:pt x="1023" y="1600"/>
                </a:lnTo>
                <a:lnTo>
                  <a:pt x="1036" y="1584"/>
                </a:lnTo>
                <a:lnTo>
                  <a:pt x="1036" y="1242"/>
                </a:lnTo>
                <a:lnTo>
                  <a:pt x="1121" y="1242"/>
                </a:lnTo>
                <a:lnTo>
                  <a:pt x="1121" y="1690"/>
                </a:lnTo>
                <a:close/>
                <a:moveTo>
                  <a:pt x="1987" y="1313"/>
                </a:moveTo>
                <a:lnTo>
                  <a:pt x="1982" y="1313"/>
                </a:lnTo>
                <a:lnTo>
                  <a:pt x="1977" y="1314"/>
                </a:lnTo>
                <a:lnTo>
                  <a:pt x="1966" y="1318"/>
                </a:lnTo>
                <a:lnTo>
                  <a:pt x="1961" y="1322"/>
                </a:lnTo>
                <a:lnTo>
                  <a:pt x="1956" y="1325"/>
                </a:lnTo>
                <a:lnTo>
                  <a:pt x="1950" y="1329"/>
                </a:lnTo>
                <a:lnTo>
                  <a:pt x="1945" y="1334"/>
                </a:lnTo>
                <a:lnTo>
                  <a:pt x="1945" y="1602"/>
                </a:lnTo>
                <a:lnTo>
                  <a:pt x="1956" y="1611"/>
                </a:lnTo>
                <a:lnTo>
                  <a:pt x="1961" y="1615"/>
                </a:lnTo>
                <a:lnTo>
                  <a:pt x="1966" y="1617"/>
                </a:lnTo>
                <a:lnTo>
                  <a:pt x="1972" y="1620"/>
                </a:lnTo>
                <a:lnTo>
                  <a:pt x="1977" y="1621"/>
                </a:lnTo>
                <a:lnTo>
                  <a:pt x="1982" y="1622"/>
                </a:lnTo>
                <a:lnTo>
                  <a:pt x="1987" y="1622"/>
                </a:lnTo>
                <a:lnTo>
                  <a:pt x="1995" y="1622"/>
                </a:lnTo>
                <a:lnTo>
                  <a:pt x="1999" y="1621"/>
                </a:lnTo>
                <a:lnTo>
                  <a:pt x="2002" y="1620"/>
                </a:lnTo>
                <a:lnTo>
                  <a:pt x="2005" y="1617"/>
                </a:lnTo>
                <a:lnTo>
                  <a:pt x="2008" y="1615"/>
                </a:lnTo>
                <a:lnTo>
                  <a:pt x="2010" y="1612"/>
                </a:lnTo>
                <a:lnTo>
                  <a:pt x="2013" y="1609"/>
                </a:lnTo>
                <a:lnTo>
                  <a:pt x="2016" y="1600"/>
                </a:lnTo>
                <a:lnTo>
                  <a:pt x="2019" y="1590"/>
                </a:lnTo>
                <a:lnTo>
                  <a:pt x="2020" y="1576"/>
                </a:lnTo>
                <a:lnTo>
                  <a:pt x="2020" y="1562"/>
                </a:lnTo>
                <a:lnTo>
                  <a:pt x="2020" y="1371"/>
                </a:lnTo>
                <a:lnTo>
                  <a:pt x="2020" y="1355"/>
                </a:lnTo>
                <a:lnTo>
                  <a:pt x="2019" y="1343"/>
                </a:lnTo>
                <a:lnTo>
                  <a:pt x="2016" y="1333"/>
                </a:lnTo>
                <a:lnTo>
                  <a:pt x="2014" y="1329"/>
                </a:lnTo>
                <a:lnTo>
                  <a:pt x="2013" y="1325"/>
                </a:lnTo>
                <a:lnTo>
                  <a:pt x="2010" y="1323"/>
                </a:lnTo>
                <a:lnTo>
                  <a:pt x="2008" y="1319"/>
                </a:lnTo>
                <a:lnTo>
                  <a:pt x="2005" y="1318"/>
                </a:lnTo>
                <a:lnTo>
                  <a:pt x="2002" y="1315"/>
                </a:lnTo>
                <a:lnTo>
                  <a:pt x="1995" y="1314"/>
                </a:lnTo>
                <a:lnTo>
                  <a:pt x="1987" y="1313"/>
                </a:lnTo>
                <a:close/>
                <a:moveTo>
                  <a:pt x="2317" y="1366"/>
                </a:moveTo>
                <a:lnTo>
                  <a:pt x="2317" y="1352"/>
                </a:lnTo>
                <a:lnTo>
                  <a:pt x="2316" y="1341"/>
                </a:lnTo>
                <a:lnTo>
                  <a:pt x="2315" y="1336"/>
                </a:lnTo>
                <a:lnTo>
                  <a:pt x="2313" y="1331"/>
                </a:lnTo>
                <a:lnTo>
                  <a:pt x="2308" y="1324"/>
                </a:lnTo>
                <a:lnTo>
                  <a:pt x="2306" y="1322"/>
                </a:lnTo>
                <a:lnTo>
                  <a:pt x="2303" y="1319"/>
                </a:lnTo>
                <a:lnTo>
                  <a:pt x="2301" y="1318"/>
                </a:lnTo>
                <a:lnTo>
                  <a:pt x="2297" y="1315"/>
                </a:lnTo>
                <a:lnTo>
                  <a:pt x="2293" y="1314"/>
                </a:lnTo>
                <a:lnTo>
                  <a:pt x="2290" y="1314"/>
                </a:lnTo>
                <a:lnTo>
                  <a:pt x="2280" y="1313"/>
                </a:lnTo>
                <a:lnTo>
                  <a:pt x="2271" y="1314"/>
                </a:lnTo>
                <a:lnTo>
                  <a:pt x="2266" y="1314"/>
                </a:lnTo>
                <a:lnTo>
                  <a:pt x="2263" y="1315"/>
                </a:lnTo>
                <a:lnTo>
                  <a:pt x="2260" y="1317"/>
                </a:lnTo>
                <a:lnTo>
                  <a:pt x="2256" y="1319"/>
                </a:lnTo>
                <a:lnTo>
                  <a:pt x="2254" y="1322"/>
                </a:lnTo>
                <a:lnTo>
                  <a:pt x="2251" y="1324"/>
                </a:lnTo>
                <a:lnTo>
                  <a:pt x="2249" y="1328"/>
                </a:lnTo>
                <a:lnTo>
                  <a:pt x="2246" y="1331"/>
                </a:lnTo>
                <a:lnTo>
                  <a:pt x="2245" y="1335"/>
                </a:lnTo>
                <a:lnTo>
                  <a:pt x="2244" y="1340"/>
                </a:lnTo>
                <a:lnTo>
                  <a:pt x="2243" y="1351"/>
                </a:lnTo>
                <a:lnTo>
                  <a:pt x="2242" y="1366"/>
                </a:lnTo>
                <a:lnTo>
                  <a:pt x="2242" y="1414"/>
                </a:lnTo>
                <a:lnTo>
                  <a:pt x="2317" y="1414"/>
                </a:lnTo>
                <a:lnTo>
                  <a:pt x="2317" y="1366"/>
                </a:lnTo>
                <a:close/>
                <a:moveTo>
                  <a:pt x="2499" y="1140"/>
                </a:moveTo>
                <a:lnTo>
                  <a:pt x="2496" y="1125"/>
                </a:lnTo>
                <a:lnTo>
                  <a:pt x="2493" y="1109"/>
                </a:lnTo>
                <a:lnTo>
                  <a:pt x="2488" y="1089"/>
                </a:lnTo>
                <a:lnTo>
                  <a:pt x="2485" y="1079"/>
                </a:lnTo>
                <a:lnTo>
                  <a:pt x="2480" y="1068"/>
                </a:lnTo>
                <a:lnTo>
                  <a:pt x="2477" y="1057"/>
                </a:lnTo>
                <a:lnTo>
                  <a:pt x="2472" y="1046"/>
                </a:lnTo>
                <a:lnTo>
                  <a:pt x="2467" y="1036"/>
                </a:lnTo>
                <a:lnTo>
                  <a:pt x="2461" y="1026"/>
                </a:lnTo>
                <a:lnTo>
                  <a:pt x="2454" y="1017"/>
                </a:lnTo>
                <a:lnTo>
                  <a:pt x="2447" y="1009"/>
                </a:lnTo>
                <a:lnTo>
                  <a:pt x="2442" y="1004"/>
                </a:lnTo>
                <a:lnTo>
                  <a:pt x="2437" y="1000"/>
                </a:lnTo>
                <a:lnTo>
                  <a:pt x="2427" y="991"/>
                </a:lnTo>
                <a:lnTo>
                  <a:pt x="2418" y="984"/>
                </a:lnTo>
                <a:lnTo>
                  <a:pt x="2409" y="979"/>
                </a:lnTo>
                <a:lnTo>
                  <a:pt x="2399" y="973"/>
                </a:lnTo>
                <a:lnTo>
                  <a:pt x="2390" y="969"/>
                </a:lnTo>
                <a:lnTo>
                  <a:pt x="2380" y="965"/>
                </a:lnTo>
                <a:lnTo>
                  <a:pt x="2371" y="963"/>
                </a:lnTo>
                <a:lnTo>
                  <a:pt x="2363" y="960"/>
                </a:lnTo>
                <a:lnTo>
                  <a:pt x="2354" y="958"/>
                </a:lnTo>
                <a:lnTo>
                  <a:pt x="2347" y="957"/>
                </a:lnTo>
                <a:lnTo>
                  <a:pt x="2339" y="955"/>
                </a:lnTo>
                <a:lnTo>
                  <a:pt x="2315" y="953"/>
                </a:lnTo>
                <a:lnTo>
                  <a:pt x="2242" y="948"/>
                </a:lnTo>
                <a:lnTo>
                  <a:pt x="2164" y="945"/>
                </a:lnTo>
                <a:lnTo>
                  <a:pt x="2086" y="943"/>
                </a:lnTo>
                <a:lnTo>
                  <a:pt x="2013" y="942"/>
                </a:lnTo>
                <a:lnTo>
                  <a:pt x="1898" y="939"/>
                </a:lnTo>
                <a:lnTo>
                  <a:pt x="1851" y="939"/>
                </a:lnTo>
                <a:lnTo>
                  <a:pt x="1805" y="939"/>
                </a:lnTo>
                <a:lnTo>
                  <a:pt x="1688" y="942"/>
                </a:lnTo>
                <a:lnTo>
                  <a:pt x="1615" y="943"/>
                </a:lnTo>
                <a:lnTo>
                  <a:pt x="1538" y="945"/>
                </a:lnTo>
                <a:lnTo>
                  <a:pt x="1461" y="948"/>
                </a:lnTo>
                <a:lnTo>
                  <a:pt x="1387" y="953"/>
                </a:lnTo>
                <a:lnTo>
                  <a:pt x="1377" y="954"/>
                </a:lnTo>
                <a:lnTo>
                  <a:pt x="1363" y="955"/>
                </a:lnTo>
                <a:lnTo>
                  <a:pt x="1347" y="958"/>
                </a:lnTo>
                <a:lnTo>
                  <a:pt x="1338" y="960"/>
                </a:lnTo>
                <a:lnTo>
                  <a:pt x="1330" y="963"/>
                </a:lnTo>
                <a:lnTo>
                  <a:pt x="1312" y="969"/>
                </a:lnTo>
                <a:lnTo>
                  <a:pt x="1302" y="973"/>
                </a:lnTo>
                <a:lnTo>
                  <a:pt x="1293" y="979"/>
                </a:lnTo>
                <a:lnTo>
                  <a:pt x="1283" y="984"/>
                </a:lnTo>
                <a:lnTo>
                  <a:pt x="1274" y="991"/>
                </a:lnTo>
                <a:lnTo>
                  <a:pt x="1264" y="1000"/>
                </a:lnTo>
                <a:lnTo>
                  <a:pt x="1254" y="1009"/>
                </a:lnTo>
                <a:lnTo>
                  <a:pt x="1247" y="1017"/>
                </a:lnTo>
                <a:lnTo>
                  <a:pt x="1241" y="1026"/>
                </a:lnTo>
                <a:lnTo>
                  <a:pt x="1234" y="1036"/>
                </a:lnTo>
                <a:lnTo>
                  <a:pt x="1229" y="1046"/>
                </a:lnTo>
                <a:lnTo>
                  <a:pt x="1225" y="1057"/>
                </a:lnTo>
                <a:lnTo>
                  <a:pt x="1221" y="1068"/>
                </a:lnTo>
                <a:lnTo>
                  <a:pt x="1213" y="1089"/>
                </a:lnTo>
                <a:lnTo>
                  <a:pt x="1208" y="1109"/>
                </a:lnTo>
                <a:lnTo>
                  <a:pt x="1205" y="1125"/>
                </a:lnTo>
                <a:lnTo>
                  <a:pt x="1202" y="1140"/>
                </a:lnTo>
                <a:lnTo>
                  <a:pt x="1200" y="1158"/>
                </a:lnTo>
                <a:lnTo>
                  <a:pt x="1195" y="1206"/>
                </a:lnTo>
                <a:lnTo>
                  <a:pt x="1192" y="1239"/>
                </a:lnTo>
                <a:lnTo>
                  <a:pt x="1191" y="1275"/>
                </a:lnTo>
                <a:lnTo>
                  <a:pt x="1189" y="1313"/>
                </a:lnTo>
                <a:lnTo>
                  <a:pt x="1189" y="1352"/>
                </a:lnTo>
                <a:lnTo>
                  <a:pt x="1189" y="1453"/>
                </a:lnTo>
                <a:lnTo>
                  <a:pt x="1189" y="1492"/>
                </a:lnTo>
                <a:lnTo>
                  <a:pt x="1191" y="1531"/>
                </a:lnTo>
                <a:lnTo>
                  <a:pt x="1192" y="1568"/>
                </a:lnTo>
                <a:lnTo>
                  <a:pt x="1195" y="1600"/>
                </a:lnTo>
                <a:lnTo>
                  <a:pt x="1197" y="1627"/>
                </a:lnTo>
                <a:lnTo>
                  <a:pt x="1200" y="1648"/>
                </a:lnTo>
                <a:lnTo>
                  <a:pt x="1202" y="1667"/>
                </a:lnTo>
                <a:lnTo>
                  <a:pt x="1205" y="1682"/>
                </a:lnTo>
                <a:lnTo>
                  <a:pt x="1208" y="1696"/>
                </a:lnTo>
                <a:lnTo>
                  <a:pt x="1213" y="1716"/>
                </a:lnTo>
                <a:lnTo>
                  <a:pt x="1217" y="1727"/>
                </a:lnTo>
                <a:lnTo>
                  <a:pt x="1221" y="1739"/>
                </a:lnTo>
                <a:lnTo>
                  <a:pt x="1225" y="1748"/>
                </a:lnTo>
                <a:lnTo>
                  <a:pt x="1229" y="1760"/>
                </a:lnTo>
                <a:lnTo>
                  <a:pt x="1234" y="1771"/>
                </a:lnTo>
                <a:lnTo>
                  <a:pt x="1241" y="1779"/>
                </a:lnTo>
                <a:lnTo>
                  <a:pt x="1247" y="1789"/>
                </a:lnTo>
                <a:lnTo>
                  <a:pt x="1254" y="1797"/>
                </a:lnTo>
                <a:lnTo>
                  <a:pt x="1264" y="1807"/>
                </a:lnTo>
                <a:lnTo>
                  <a:pt x="1274" y="1814"/>
                </a:lnTo>
                <a:lnTo>
                  <a:pt x="1284" y="1821"/>
                </a:lnTo>
                <a:lnTo>
                  <a:pt x="1294" y="1828"/>
                </a:lnTo>
                <a:lnTo>
                  <a:pt x="1305" y="1833"/>
                </a:lnTo>
                <a:lnTo>
                  <a:pt x="1315" y="1836"/>
                </a:lnTo>
                <a:lnTo>
                  <a:pt x="1336" y="1842"/>
                </a:lnTo>
                <a:lnTo>
                  <a:pt x="1345" y="1845"/>
                </a:lnTo>
                <a:lnTo>
                  <a:pt x="1354" y="1847"/>
                </a:lnTo>
                <a:lnTo>
                  <a:pt x="1372" y="1850"/>
                </a:lnTo>
                <a:lnTo>
                  <a:pt x="1400" y="1854"/>
                </a:lnTo>
                <a:lnTo>
                  <a:pt x="1422" y="1855"/>
                </a:lnTo>
                <a:lnTo>
                  <a:pt x="1450" y="1857"/>
                </a:lnTo>
                <a:lnTo>
                  <a:pt x="1515" y="1860"/>
                </a:lnTo>
                <a:lnTo>
                  <a:pt x="1590" y="1862"/>
                </a:lnTo>
                <a:lnTo>
                  <a:pt x="1665" y="1863"/>
                </a:lnTo>
                <a:lnTo>
                  <a:pt x="1795" y="1866"/>
                </a:lnTo>
                <a:lnTo>
                  <a:pt x="1851" y="1867"/>
                </a:lnTo>
                <a:lnTo>
                  <a:pt x="1898" y="1866"/>
                </a:lnTo>
                <a:lnTo>
                  <a:pt x="2013" y="1865"/>
                </a:lnTo>
                <a:lnTo>
                  <a:pt x="2086" y="1863"/>
                </a:lnTo>
                <a:lnTo>
                  <a:pt x="2164" y="1861"/>
                </a:lnTo>
                <a:lnTo>
                  <a:pt x="2242" y="1857"/>
                </a:lnTo>
                <a:lnTo>
                  <a:pt x="2315" y="1852"/>
                </a:lnTo>
                <a:lnTo>
                  <a:pt x="2326" y="1852"/>
                </a:lnTo>
                <a:lnTo>
                  <a:pt x="2339" y="1850"/>
                </a:lnTo>
                <a:lnTo>
                  <a:pt x="2354" y="1847"/>
                </a:lnTo>
                <a:lnTo>
                  <a:pt x="2363" y="1846"/>
                </a:lnTo>
                <a:lnTo>
                  <a:pt x="2371" y="1844"/>
                </a:lnTo>
                <a:lnTo>
                  <a:pt x="2390" y="1837"/>
                </a:lnTo>
                <a:lnTo>
                  <a:pt x="2399" y="1833"/>
                </a:lnTo>
                <a:lnTo>
                  <a:pt x="2409" y="1828"/>
                </a:lnTo>
                <a:lnTo>
                  <a:pt x="2418" y="1821"/>
                </a:lnTo>
                <a:lnTo>
                  <a:pt x="2427" y="1814"/>
                </a:lnTo>
                <a:lnTo>
                  <a:pt x="2437" y="1807"/>
                </a:lnTo>
                <a:lnTo>
                  <a:pt x="2447" y="1797"/>
                </a:lnTo>
                <a:lnTo>
                  <a:pt x="2454" y="1789"/>
                </a:lnTo>
                <a:lnTo>
                  <a:pt x="2461" y="1779"/>
                </a:lnTo>
                <a:lnTo>
                  <a:pt x="2467" y="1771"/>
                </a:lnTo>
                <a:lnTo>
                  <a:pt x="2472" y="1760"/>
                </a:lnTo>
                <a:lnTo>
                  <a:pt x="2477" y="1748"/>
                </a:lnTo>
                <a:lnTo>
                  <a:pt x="2480" y="1739"/>
                </a:lnTo>
                <a:lnTo>
                  <a:pt x="2488" y="1716"/>
                </a:lnTo>
                <a:lnTo>
                  <a:pt x="2493" y="1696"/>
                </a:lnTo>
                <a:lnTo>
                  <a:pt x="2496" y="1682"/>
                </a:lnTo>
                <a:lnTo>
                  <a:pt x="2499" y="1667"/>
                </a:lnTo>
                <a:lnTo>
                  <a:pt x="2501" y="1648"/>
                </a:lnTo>
                <a:lnTo>
                  <a:pt x="2506" y="1600"/>
                </a:lnTo>
                <a:lnTo>
                  <a:pt x="2509" y="1568"/>
                </a:lnTo>
                <a:lnTo>
                  <a:pt x="2510" y="1531"/>
                </a:lnTo>
                <a:lnTo>
                  <a:pt x="2512" y="1492"/>
                </a:lnTo>
                <a:lnTo>
                  <a:pt x="2512" y="1453"/>
                </a:lnTo>
                <a:lnTo>
                  <a:pt x="2512" y="1352"/>
                </a:lnTo>
                <a:lnTo>
                  <a:pt x="2512" y="1313"/>
                </a:lnTo>
                <a:lnTo>
                  <a:pt x="2510" y="1275"/>
                </a:lnTo>
                <a:lnTo>
                  <a:pt x="2509" y="1239"/>
                </a:lnTo>
                <a:lnTo>
                  <a:pt x="2506" y="1206"/>
                </a:lnTo>
                <a:lnTo>
                  <a:pt x="2504" y="1179"/>
                </a:lnTo>
                <a:lnTo>
                  <a:pt x="2501" y="1158"/>
                </a:lnTo>
                <a:lnTo>
                  <a:pt x="2499" y="1140"/>
                </a:lnTo>
                <a:close/>
                <a:moveTo>
                  <a:pt x="1479" y="1690"/>
                </a:moveTo>
                <a:lnTo>
                  <a:pt x="1390" y="1690"/>
                </a:lnTo>
                <a:lnTo>
                  <a:pt x="1390" y="1179"/>
                </a:lnTo>
                <a:lnTo>
                  <a:pt x="1298" y="1179"/>
                </a:lnTo>
                <a:lnTo>
                  <a:pt x="1298" y="1095"/>
                </a:lnTo>
                <a:lnTo>
                  <a:pt x="1577" y="1095"/>
                </a:lnTo>
                <a:lnTo>
                  <a:pt x="1577" y="1179"/>
                </a:lnTo>
                <a:lnTo>
                  <a:pt x="1479" y="1179"/>
                </a:lnTo>
                <a:lnTo>
                  <a:pt x="1479" y="1690"/>
                </a:lnTo>
                <a:close/>
                <a:moveTo>
                  <a:pt x="1799" y="1690"/>
                </a:moveTo>
                <a:lnTo>
                  <a:pt x="1714" y="1690"/>
                </a:lnTo>
                <a:lnTo>
                  <a:pt x="1714" y="1641"/>
                </a:lnTo>
                <a:lnTo>
                  <a:pt x="1702" y="1654"/>
                </a:lnTo>
                <a:lnTo>
                  <a:pt x="1691" y="1666"/>
                </a:lnTo>
                <a:lnTo>
                  <a:pt x="1680" y="1674"/>
                </a:lnTo>
                <a:lnTo>
                  <a:pt x="1669" y="1683"/>
                </a:lnTo>
                <a:lnTo>
                  <a:pt x="1659" y="1688"/>
                </a:lnTo>
                <a:lnTo>
                  <a:pt x="1648" y="1693"/>
                </a:lnTo>
                <a:lnTo>
                  <a:pt x="1643" y="1694"/>
                </a:lnTo>
                <a:lnTo>
                  <a:pt x="1637" y="1695"/>
                </a:lnTo>
                <a:lnTo>
                  <a:pt x="1625" y="1696"/>
                </a:lnTo>
                <a:lnTo>
                  <a:pt x="1617" y="1695"/>
                </a:lnTo>
                <a:lnTo>
                  <a:pt x="1608" y="1694"/>
                </a:lnTo>
                <a:lnTo>
                  <a:pt x="1604" y="1693"/>
                </a:lnTo>
                <a:lnTo>
                  <a:pt x="1601" y="1691"/>
                </a:lnTo>
                <a:lnTo>
                  <a:pt x="1593" y="1688"/>
                </a:lnTo>
                <a:lnTo>
                  <a:pt x="1587" y="1683"/>
                </a:lnTo>
                <a:lnTo>
                  <a:pt x="1581" y="1677"/>
                </a:lnTo>
                <a:lnTo>
                  <a:pt x="1577" y="1669"/>
                </a:lnTo>
                <a:lnTo>
                  <a:pt x="1575" y="1666"/>
                </a:lnTo>
                <a:lnTo>
                  <a:pt x="1573" y="1662"/>
                </a:lnTo>
                <a:lnTo>
                  <a:pt x="1571" y="1657"/>
                </a:lnTo>
                <a:lnTo>
                  <a:pt x="1570" y="1651"/>
                </a:lnTo>
                <a:lnTo>
                  <a:pt x="1566" y="1636"/>
                </a:lnTo>
                <a:lnTo>
                  <a:pt x="1565" y="1627"/>
                </a:lnTo>
                <a:lnTo>
                  <a:pt x="1565" y="1618"/>
                </a:lnTo>
                <a:lnTo>
                  <a:pt x="1564" y="1596"/>
                </a:lnTo>
                <a:lnTo>
                  <a:pt x="1564" y="1246"/>
                </a:lnTo>
                <a:lnTo>
                  <a:pt x="1648" y="1246"/>
                </a:lnTo>
                <a:lnTo>
                  <a:pt x="1648" y="1574"/>
                </a:lnTo>
                <a:lnTo>
                  <a:pt x="1648" y="1606"/>
                </a:lnTo>
                <a:lnTo>
                  <a:pt x="1650" y="1614"/>
                </a:lnTo>
                <a:lnTo>
                  <a:pt x="1651" y="1616"/>
                </a:lnTo>
                <a:lnTo>
                  <a:pt x="1654" y="1618"/>
                </a:lnTo>
                <a:lnTo>
                  <a:pt x="1656" y="1621"/>
                </a:lnTo>
                <a:lnTo>
                  <a:pt x="1659" y="1622"/>
                </a:lnTo>
                <a:lnTo>
                  <a:pt x="1662" y="1622"/>
                </a:lnTo>
                <a:lnTo>
                  <a:pt x="1666" y="1622"/>
                </a:lnTo>
                <a:lnTo>
                  <a:pt x="1672" y="1622"/>
                </a:lnTo>
                <a:lnTo>
                  <a:pt x="1677" y="1620"/>
                </a:lnTo>
                <a:lnTo>
                  <a:pt x="1684" y="1617"/>
                </a:lnTo>
                <a:lnTo>
                  <a:pt x="1690" y="1612"/>
                </a:lnTo>
                <a:lnTo>
                  <a:pt x="1696" y="1607"/>
                </a:lnTo>
                <a:lnTo>
                  <a:pt x="1702" y="1600"/>
                </a:lnTo>
                <a:lnTo>
                  <a:pt x="1714" y="1584"/>
                </a:lnTo>
                <a:lnTo>
                  <a:pt x="1714" y="1246"/>
                </a:lnTo>
                <a:lnTo>
                  <a:pt x="1799" y="1246"/>
                </a:lnTo>
                <a:lnTo>
                  <a:pt x="1799" y="1690"/>
                </a:lnTo>
                <a:close/>
                <a:moveTo>
                  <a:pt x="2104" y="1557"/>
                </a:moveTo>
                <a:lnTo>
                  <a:pt x="2104" y="1585"/>
                </a:lnTo>
                <a:lnTo>
                  <a:pt x="2103" y="1597"/>
                </a:lnTo>
                <a:lnTo>
                  <a:pt x="2102" y="1610"/>
                </a:lnTo>
                <a:lnTo>
                  <a:pt x="2099" y="1630"/>
                </a:lnTo>
                <a:lnTo>
                  <a:pt x="2098" y="1638"/>
                </a:lnTo>
                <a:lnTo>
                  <a:pt x="2096" y="1646"/>
                </a:lnTo>
                <a:lnTo>
                  <a:pt x="2093" y="1652"/>
                </a:lnTo>
                <a:lnTo>
                  <a:pt x="2091" y="1657"/>
                </a:lnTo>
                <a:lnTo>
                  <a:pt x="2086" y="1667"/>
                </a:lnTo>
                <a:lnTo>
                  <a:pt x="2078" y="1675"/>
                </a:lnTo>
                <a:lnTo>
                  <a:pt x="2071" y="1683"/>
                </a:lnTo>
                <a:lnTo>
                  <a:pt x="2066" y="1685"/>
                </a:lnTo>
                <a:lnTo>
                  <a:pt x="2062" y="1688"/>
                </a:lnTo>
                <a:lnTo>
                  <a:pt x="2052" y="1693"/>
                </a:lnTo>
                <a:lnTo>
                  <a:pt x="2041" y="1695"/>
                </a:lnTo>
                <a:lnTo>
                  <a:pt x="2030" y="1695"/>
                </a:lnTo>
                <a:lnTo>
                  <a:pt x="2019" y="1695"/>
                </a:lnTo>
                <a:lnTo>
                  <a:pt x="2014" y="1694"/>
                </a:lnTo>
                <a:lnTo>
                  <a:pt x="2008" y="1693"/>
                </a:lnTo>
                <a:lnTo>
                  <a:pt x="2003" y="1690"/>
                </a:lnTo>
                <a:lnTo>
                  <a:pt x="1998" y="1688"/>
                </a:lnTo>
                <a:lnTo>
                  <a:pt x="1987" y="1683"/>
                </a:lnTo>
                <a:lnTo>
                  <a:pt x="1982" y="1679"/>
                </a:lnTo>
                <a:lnTo>
                  <a:pt x="1977" y="1675"/>
                </a:lnTo>
                <a:lnTo>
                  <a:pt x="1966" y="1667"/>
                </a:lnTo>
                <a:lnTo>
                  <a:pt x="1956" y="1657"/>
                </a:lnTo>
                <a:lnTo>
                  <a:pt x="1945" y="1646"/>
                </a:lnTo>
                <a:lnTo>
                  <a:pt x="1945" y="1690"/>
                </a:lnTo>
                <a:lnTo>
                  <a:pt x="1865" y="1690"/>
                </a:lnTo>
                <a:lnTo>
                  <a:pt x="1865" y="1095"/>
                </a:lnTo>
                <a:lnTo>
                  <a:pt x="1945" y="1095"/>
                </a:lnTo>
                <a:lnTo>
                  <a:pt x="1945" y="1289"/>
                </a:lnTo>
                <a:lnTo>
                  <a:pt x="1954" y="1278"/>
                </a:lnTo>
                <a:lnTo>
                  <a:pt x="1964" y="1268"/>
                </a:lnTo>
                <a:lnTo>
                  <a:pt x="1976" y="1260"/>
                </a:lnTo>
                <a:lnTo>
                  <a:pt x="1985" y="1252"/>
                </a:lnTo>
                <a:lnTo>
                  <a:pt x="1997" y="1247"/>
                </a:lnTo>
                <a:lnTo>
                  <a:pt x="2003" y="1245"/>
                </a:lnTo>
                <a:lnTo>
                  <a:pt x="2008" y="1242"/>
                </a:lnTo>
                <a:lnTo>
                  <a:pt x="2013" y="1241"/>
                </a:lnTo>
                <a:lnTo>
                  <a:pt x="2019" y="1240"/>
                </a:lnTo>
                <a:lnTo>
                  <a:pt x="2030" y="1240"/>
                </a:lnTo>
                <a:lnTo>
                  <a:pt x="2041" y="1240"/>
                </a:lnTo>
                <a:lnTo>
                  <a:pt x="2052" y="1242"/>
                </a:lnTo>
                <a:lnTo>
                  <a:pt x="2057" y="1245"/>
                </a:lnTo>
                <a:lnTo>
                  <a:pt x="2061" y="1247"/>
                </a:lnTo>
                <a:lnTo>
                  <a:pt x="2066" y="1250"/>
                </a:lnTo>
                <a:lnTo>
                  <a:pt x="2070" y="1252"/>
                </a:lnTo>
                <a:lnTo>
                  <a:pt x="2073" y="1256"/>
                </a:lnTo>
                <a:lnTo>
                  <a:pt x="2077" y="1260"/>
                </a:lnTo>
                <a:lnTo>
                  <a:pt x="2081" y="1265"/>
                </a:lnTo>
                <a:lnTo>
                  <a:pt x="2084" y="1268"/>
                </a:lnTo>
                <a:lnTo>
                  <a:pt x="2089" y="1279"/>
                </a:lnTo>
                <a:lnTo>
                  <a:pt x="2094" y="1291"/>
                </a:lnTo>
                <a:lnTo>
                  <a:pt x="2098" y="1307"/>
                </a:lnTo>
                <a:lnTo>
                  <a:pt x="2099" y="1315"/>
                </a:lnTo>
                <a:lnTo>
                  <a:pt x="2102" y="1326"/>
                </a:lnTo>
                <a:lnTo>
                  <a:pt x="2104" y="1350"/>
                </a:lnTo>
                <a:lnTo>
                  <a:pt x="2104" y="1365"/>
                </a:lnTo>
                <a:lnTo>
                  <a:pt x="2104" y="1380"/>
                </a:lnTo>
                <a:lnTo>
                  <a:pt x="2104" y="1557"/>
                </a:lnTo>
                <a:close/>
                <a:moveTo>
                  <a:pt x="2281" y="1622"/>
                </a:moveTo>
                <a:lnTo>
                  <a:pt x="2289" y="1622"/>
                </a:lnTo>
                <a:lnTo>
                  <a:pt x="2295" y="1621"/>
                </a:lnTo>
                <a:lnTo>
                  <a:pt x="2300" y="1618"/>
                </a:lnTo>
                <a:lnTo>
                  <a:pt x="2305" y="1615"/>
                </a:lnTo>
                <a:lnTo>
                  <a:pt x="2307" y="1612"/>
                </a:lnTo>
                <a:lnTo>
                  <a:pt x="2308" y="1610"/>
                </a:lnTo>
                <a:lnTo>
                  <a:pt x="2312" y="1605"/>
                </a:lnTo>
                <a:lnTo>
                  <a:pt x="2315" y="1597"/>
                </a:lnTo>
                <a:lnTo>
                  <a:pt x="2317" y="1590"/>
                </a:lnTo>
                <a:lnTo>
                  <a:pt x="2317" y="1584"/>
                </a:lnTo>
                <a:lnTo>
                  <a:pt x="2317" y="1573"/>
                </a:lnTo>
                <a:lnTo>
                  <a:pt x="2317" y="1534"/>
                </a:lnTo>
                <a:lnTo>
                  <a:pt x="2401" y="1534"/>
                </a:lnTo>
                <a:lnTo>
                  <a:pt x="2401" y="1547"/>
                </a:lnTo>
                <a:lnTo>
                  <a:pt x="2401" y="1565"/>
                </a:lnTo>
                <a:lnTo>
                  <a:pt x="2401" y="1580"/>
                </a:lnTo>
                <a:lnTo>
                  <a:pt x="2399" y="1600"/>
                </a:lnTo>
                <a:lnTo>
                  <a:pt x="2396" y="1612"/>
                </a:lnTo>
                <a:lnTo>
                  <a:pt x="2392" y="1625"/>
                </a:lnTo>
                <a:lnTo>
                  <a:pt x="2386" y="1637"/>
                </a:lnTo>
                <a:lnTo>
                  <a:pt x="2384" y="1642"/>
                </a:lnTo>
                <a:lnTo>
                  <a:pt x="2380" y="1647"/>
                </a:lnTo>
                <a:lnTo>
                  <a:pt x="2376" y="1653"/>
                </a:lnTo>
                <a:lnTo>
                  <a:pt x="2371" y="1659"/>
                </a:lnTo>
                <a:lnTo>
                  <a:pt x="2362" y="1668"/>
                </a:lnTo>
                <a:lnTo>
                  <a:pt x="2357" y="1673"/>
                </a:lnTo>
                <a:lnTo>
                  <a:pt x="2350" y="1677"/>
                </a:lnTo>
                <a:lnTo>
                  <a:pt x="2339" y="1684"/>
                </a:lnTo>
                <a:lnTo>
                  <a:pt x="2327" y="1689"/>
                </a:lnTo>
                <a:lnTo>
                  <a:pt x="2319" y="1690"/>
                </a:lnTo>
                <a:lnTo>
                  <a:pt x="2313" y="1693"/>
                </a:lnTo>
                <a:lnTo>
                  <a:pt x="2306" y="1694"/>
                </a:lnTo>
                <a:lnTo>
                  <a:pt x="2298" y="1695"/>
                </a:lnTo>
                <a:lnTo>
                  <a:pt x="2291" y="1695"/>
                </a:lnTo>
                <a:lnTo>
                  <a:pt x="2284" y="1695"/>
                </a:lnTo>
                <a:lnTo>
                  <a:pt x="2268" y="1695"/>
                </a:lnTo>
                <a:lnTo>
                  <a:pt x="2254" y="1693"/>
                </a:lnTo>
                <a:lnTo>
                  <a:pt x="2240" y="1689"/>
                </a:lnTo>
                <a:lnTo>
                  <a:pt x="2228" y="1684"/>
                </a:lnTo>
                <a:lnTo>
                  <a:pt x="2222" y="1682"/>
                </a:lnTo>
                <a:lnTo>
                  <a:pt x="2216" y="1678"/>
                </a:lnTo>
                <a:lnTo>
                  <a:pt x="2204" y="1670"/>
                </a:lnTo>
                <a:lnTo>
                  <a:pt x="2199" y="1666"/>
                </a:lnTo>
                <a:lnTo>
                  <a:pt x="2195" y="1661"/>
                </a:lnTo>
                <a:lnTo>
                  <a:pt x="2186" y="1651"/>
                </a:lnTo>
                <a:lnTo>
                  <a:pt x="2180" y="1641"/>
                </a:lnTo>
                <a:lnTo>
                  <a:pt x="2175" y="1631"/>
                </a:lnTo>
                <a:lnTo>
                  <a:pt x="2172" y="1626"/>
                </a:lnTo>
                <a:lnTo>
                  <a:pt x="2170" y="1621"/>
                </a:lnTo>
                <a:lnTo>
                  <a:pt x="2165" y="1609"/>
                </a:lnTo>
                <a:lnTo>
                  <a:pt x="2162" y="1595"/>
                </a:lnTo>
                <a:lnTo>
                  <a:pt x="2160" y="1580"/>
                </a:lnTo>
                <a:lnTo>
                  <a:pt x="2159" y="1565"/>
                </a:lnTo>
                <a:lnTo>
                  <a:pt x="2157" y="1548"/>
                </a:lnTo>
                <a:lnTo>
                  <a:pt x="2157" y="1393"/>
                </a:lnTo>
                <a:lnTo>
                  <a:pt x="2159" y="1376"/>
                </a:lnTo>
                <a:lnTo>
                  <a:pt x="2160" y="1359"/>
                </a:lnTo>
                <a:lnTo>
                  <a:pt x="2162" y="1344"/>
                </a:lnTo>
                <a:lnTo>
                  <a:pt x="2165" y="1330"/>
                </a:lnTo>
                <a:lnTo>
                  <a:pt x="2169" y="1318"/>
                </a:lnTo>
                <a:lnTo>
                  <a:pt x="2173" y="1305"/>
                </a:lnTo>
                <a:lnTo>
                  <a:pt x="2178" y="1296"/>
                </a:lnTo>
                <a:lnTo>
                  <a:pt x="2185" y="1287"/>
                </a:lnTo>
                <a:lnTo>
                  <a:pt x="2195" y="1276"/>
                </a:lnTo>
                <a:lnTo>
                  <a:pt x="2198" y="1271"/>
                </a:lnTo>
                <a:lnTo>
                  <a:pt x="2204" y="1266"/>
                </a:lnTo>
                <a:lnTo>
                  <a:pt x="2214" y="1258"/>
                </a:lnTo>
                <a:lnTo>
                  <a:pt x="2227" y="1252"/>
                </a:lnTo>
                <a:lnTo>
                  <a:pt x="2239" y="1246"/>
                </a:lnTo>
                <a:lnTo>
                  <a:pt x="2245" y="1245"/>
                </a:lnTo>
                <a:lnTo>
                  <a:pt x="2251" y="1242"/>
                </a:lnTo>
                <a:lnTo>
                  <a:pt x="2259" y="1241"/>
                </a:lnTo>
                <a:lnTo>
                  <a:pt x="2266" y="1241"/>
                </a:lnTo>
                <a:lnTo>
                  <a:pt x="2274" y="1240"/>
                </a:lnTo>
                <a:lnTo>
                  <a:pt x="2281" y="1240"/>
                </a:lnTo>
                <a:lnTo>
                  <a:pt x="2296" y="1241"/>
                </a:lnTo>
                <a:lnTo>
                  <a:pt x="2310" y="1242"/>
                </a:lnTo>
                <a:lnTo>
                  <a:pt x="2316" y="1245"/>
                </a:lnTo>
                <a:lnTo>
                  <a:pt x="2323" y="1246"/>
                </a:lnTo>
                <a:lnTo>
                  <a:pt x="2329" y="1249"/>
                </a:lnTo>
                <a:lnTo>
                  <a:pt x="2336" y="1252"/>
                </a:lnTo>
                <a:lnTo>
                  <a:pt x="2341" y="1255"/>
                </a:lnTo>
                <a:lnTo>
                  <a:pt x="2347" y="1258"/>
                </a:lnTo>
                <a:lnTo>
                  <a:pt x="2352" y="1262"/>
                </a:lnTo>
                <a:lnTo>
                  <a:pt x="2357" y="1266"/>
                </a:lnTo>
                <a:lnTo>
                  <a:pt x="2366" y="1276"/>
                </a:lnTo>
                <a:lnTo>
                  <a:pt x="2371" y="1281"/>
                </a:lnTo>
                <a:lnTo>
                  <a:pt x="2375" y="1287"/>
                </a:lnTo>
                <a:lnTo>
                  <a:pt x="2381" y="1296"/>
                </a:lnTo>
                <a:lnTo>
                  <a:pt x="2386" y="1305"/>
                </a:lnTo>
                <a:lnTo>
                  <a:pt x="2391" y="1317"/>
                </a:lnTo>
                <a:lnTo>
                  <a:pt x="2395" y="1329"/>
                </a:lnTo>
                <a:lnTo>
                  <a:pt x="2396" y="1336"/>
                </a:lnTo>
                <a:lnTo>
                  <a:pt x="2397" y="1343"/>
                </a:lnTo>
                <a:lnTo>
                  <a:pt x="2400" y="1357"/>
                </a:lnTo>
                <a:lnTo>
                  <a:pt x="2401" y="1374"/>
                </a:lnTo>
                <a:lnTo>
                  <a:pt x="2402" y="1391"/>
                </a:lnTo>
                <a:lnTo>
                  <a:pt x="2402" y="1481"/>
                </a:lnTo>
                <a:lnTo>
                  <a:pt x="2242" y="1481"/>
                </a:lnTo>
                <a:lnTo>
                  <a:pt x="2242" y="1562"/>
                </a:lnTo>
                <a:lnTo>
                  <a:pt x="2243" y="1575"/>
                </a:lnTo>
                <a:lnTo>
                  <a:pt x="2244" y="1588"/>
                </a:lnTo>
                <a:lnTo>
                  <a:pt x="2245" y="1594"/>
                </a:lnTo>
                <a:lnTo>
                  <a:pt x="2246" y="1599"/>
                </a:lnTo>
                <a:lnTo>
                  <a:pt x="2249" y="1602"/>
                </a:lnTo>
                <a:lnTo>
                  <a:pt x="2251" y="1607"/>
                </a:lnTo>
                <a:lnTo>
                  <a:pt x="2256" y="1614"/>
                </a:lnTo>
                <a:lnTo>
                  <a:pt x="2264" y="1618"/>
                </a:lnTo>
                <a:lnTo>
                  <a:pt x="2268" y="1621"/>
                </a:lnTo>
                <a:lnTo>
                  <a:pt x="2271" y="1621"/>
                </a:lnTo>
                <a:lnTo>
                  <a:pt x="2281" y="1622"/>
                </a:lnTo>
                <a:close/>
                <a:moveTo>
                  <a:pt x="0" y="0"/>
                </a:moveTo>
                <a:lnTo>
                  <a:pt x="700" y="0"/>
                </a:lnTo>
                <a:lnTo>
                  <a:pt x="1401" y="0"/>
                </a:lnTo>
                <a:lnTo>
                  <a:pt x="2103" y="0"/>
                </a:lnTo>
                <a:lnTo>
                  <a:pt x="2804" y="0"/>
                </a:lnTo>
                <a:lnTo>
                  <a:pt x="2804" y="702"/>
                </a:lnTo>
                <a:lnTo>
                  <a:pt x="2804" y="1403"/>
                </a:lnTo>
                <a:lnTo>
                  <a:pt x="2804" y="2105"/>
                </a:lnTo>
                <a:lnTo>
                  <a:pt x="2804" y="2806"/>
                </a:lnTo>
                <a:lnTo>
                  <a:pt x="2103" y="2806"/>
                </a:lnTo>
                <a:lnTo>
                  <a:pt x="1401" y="2806"/>
                </a:lnTo>
                <a:lnTo>
                  <a:pt x="700" y="2806"/>
                </a:lnTo>
                <a:lnTo>
                  <a:pt x="0" y="2806"/>
                </a:lnTo>
                <a:lnTo>
                  <a:pt x="0" y="2105"/>
                </a:lnTo>
                <a:lnTo>
                  <a:pt x="0" y="1403"/>
                </a:lnTo>
                <a:lnTo>
                  <a:pt x="0" y="702"/>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0" name="Freeform 11">
            <a:hlinkClick r:id="rId5" tooltip="Instagram"/>
          </p:cNvPr>
          <p:cNvSpPr>
            <a:spLocks noChangeAspect="1" noEditPoints="1"/>
          </p:cNvSpPr>
          <p:nvPr/>
        </p:nvSpPr>
        <p:spPr bwMode="auto">
          <a:xfrm>
            <a:off x="6672096" y="620688"/>
            <a:ext cx="288000" cy="288000"/>
          </a:xfrm>
          <a:custGeom>
            <a:avLst/>
            <a:gdLst>
              <a:gd name="T0" fmla="*/ 1898 w 2806"/>
              <a:gd name="T1" fmla="*/ 704 h 2806"/>
              <a:gd name="T2" fmla="*/ 2038 w 2806"/>
              <a:gd name="T3" fmla="*/ 791 h 2806"/>
              <a:gd name="T4" fmla="*/ 2114 w 2806"/>
              <a:gd name="T5" fmla="*/ 964 h 2806"/>
              <a:gd name="T6" fmla="*/ 2126 w 2806"/>
              <a:gd name="T7" fmla="*/ 1699 h 2806"/>
              <a:gd name="T8" fmla="*/ 2072 w 2806"/>
              <a:gd name="T9" fmla="*/ 1967 h 2806"/>
              <a:gd name="T10" fmla="*/ 1954 w 2806"/>
              <a:gd name="T11" fmla="*/ 2080 h 2806"/>
              <a:gd name="T12" fmla="*/ 1699 w 2806"/>
              <a:gd name="T13" fmla="*/ 2126 h 2806"/>
              <a:gd name="T14" fmla="*/ 943 w 2806"/>
              <a:gd name="T15" fmla="*/ 2111 h 2806"/>
              <a:gd name="T16" fmla="*/ 792 w 2806"/>
              <a:gd name="T17" fmla="*/ 2038 h 2806"/>
              <a:gd name="T18" fmla="*/ 700 w 2806"/>
              <a:gd name="T19" fmla="*/ 1882 h 2806"/>
              <a:gd name="T20" fmla="*/ 678 w 2806"/>
              <a:gd name="T21" fmla="*/ 1210 h 2806"/>
              <a:gd name="T22" fmla="*/ 720 w 2806"/>
              <a:gd name="T23" fmla="*/ 866 h 2806"/>
              <a:gd name="T24" fmla="*/ 826 w 2806"/>
              <a:gd name="T25" fmla="*/ 741 h 2806"/>
              <a:gd name="T26" fmla="*/ 1029 w 2806"/>
              <a:gd name="T27" fmla="*/ 684 h 2806"/>
              <a:gd name="T28" fmla="*/ 1005 w 2806"/>
              <a:gd name="T29" fmla="*/ 526 h 2806"/>
              <a:gd name="T30" fmla="*/ 762 w 2806"/>
              <a:gd name="T31" fmla="*/ 594 h 2806"/>
              <a:gd name="T32" fmla="*/ 594 w 2806"/>
              <a:gd name="T33" fmla="*/ 761 h 2806"/>
              <a:gd name="T34" fmla="*/ 523 w 2806"/>
              <a:gd name="T35" fmla="*/ 1038 h 2806"/>
              <a:gd name="T36" fmla="*/ 533 w 2806"/>
              <a:gd name="T37" fmla="*/ 1862 h 2806"/>
              <a:gd name="T38" fmla="*/ 619 w 2806"/>
              <a:gd name="T39" fmla="*/ 2084 h 2806"/>
              <a:gd name="T40" fmla="*/ 782 w 2806"/>
              <a:gd name="T41" fmla="*/ 2222 h 2806"/>
              <a:gd name="T42" fmla="*/ 1101 w 2806"/>
              <a:gd name="T43" fmla="*/ 2284 h 2806"/>
              <a:gd name="T44" fmla="*/ 1889 w 2806"/>
              <a:gd name="T45" fmla="*/ 2268 h 2806"/>
              <a:gd name="T46" fmla="*/ 2092 w 2806"/>
              <a:gd name="T47" fmla="*/ 2180 h 2806"/>
              <a:gd name="T48" fmla="*/ 2241 w 2806"/>
              <a:gd name="T49" fmla="*/ 1982 h 2806"/>
              <a:gd name="T50" fmla="*/ 2288 w 2806"/>
              <a:gd name="T51" fmla="*/ 1548 h 2806"/>
              <a:gd name="T52" fmla="*/ 2259 w 2806"/>
              <a:gd name="T53" fmla="*/ 880 h 2806"/>
              <a:gd name="T54" fmla="*/ 2165 w 2806"/>
              <a:gd name="T55" fmla="*/ 694 h 2806"/>
              <a:gd name="T56" fmla="*/ 1961 w 2806"/>
              <a:gd name="T57" fmla="*/ 557 h 2806"/>
              <a:gd name="T58" fmla="*/ 1403 w 2806"/>
              <a:gd name="T59" fmla="*/ 518 h 2806"/>
              <a:gd name="T60" fmla="*/ 1168 w 2806"/>
              <a:gd name="T61" fmla="*/ 1015 h 2806"/>
              <a:gd name="T62" fmla="*/ 994 w 2806"/>
              <a:gd name="T63" fmla="*/ 1206 h 2806"/>
              <a:gd name="T64" fmla="*/ 951 w 2806"/>
              <a:gd name="T65" fmla="*/ 1449 h 2806"/>
              <a:gd name="T66" fmla="*/ 1053 w 2806"/>
              <a:gd name="T67" fmla="*/ 1691 h 2806"/>
              <a:gd name="T68" fmla="*/ 1268 w 2806"/>
              <a:gd name="T69" fmla="*/ 1836 h 2806"/>
              <a:gd name="T70" fmla="*/ 1517 w 2806"/>
              <a:gd name="T71" fmla="*/ 1842 h 2806"/>
              <a:gd name="T72" fmla="*/ 1740 w 2806"/>
              <a:gd name="T73" fmla="*/ 1709 h 2806"/>
              <a:gd name="T74" fmla="*/ 1848 w 2806"/>
              <a:gd name="T75" fmla="*/ 1495 h 2806"/>
              <a:gd name="T76" fmla="*/ 1821 w 2806"/>
              <a:gd name="T77" fmla="*/ 1226 h 2806"/>
              <a:gd name="T78" fmla="*/ 1657 w 2806"/>
              <a:gd name="T79" fmla="*/ 1027 h 2806"/>
              <a:gd name="T80" fmla="*/ 1427 w 2806"/>
              <a:gd name="T81" fmla="*/ 949 h 2806"/>
              <a:gd name="T82" fmla="*/ 1262 w 2806"/>
              <a:gd name="T83" fmla="*/ 1662 h 2806"/>
              <a:gd name="T84" fmla="*/ 1143 w 2806"/>
              <a:gd name="T85" fmla="*/ 1543 h 2806"/>
              <a:gd name="T86" fmla="*/ 1110 w 2806"/>
              <a:gd name="T87" fmla="*/ 1373 h 2806"/>
              <a:gd name="T88" fmla="*/ 1175 w 2806"/>
              <a:gd name="T89" fmla="*/ 1215 h 2806"/>
              <a:gd name="T90" fmla="*/ 1315 w 2806"/>
              <a:gd name="T91" fmla="*/ 1121 h 2806"/>
              <a:gd name="T92" fmla="*/ 1491 w 2806"/>
              <a:gd name="T93" fmla="*/ 1121 h 2806"/>
              <a:gd name="T94" fmla="*/ 1631 w 2806"/>
              <a:gd name="T95" fmla="*/ 1215 h 2806"/>
              <a:gd name="T96" fmla="*/ 1696 w 2806"/>
              <a:gd name="T97" fmla="*/ 1373 h 2806"/>
              <a:gd name="T98" fmla="*/ 1662 w 2806"/>
              <a:gd name="T99" fmla="*/ 1543 h 2806"/>
              <a:gd name="T100" fmla="*/ 1544 w 2806"/>
              <a:gd name="T101" fmla="*/ 1662 h 2806"/>
              <a:gd name="T102" fmla="*/ 1769 w 2806"/>
              <a:gd name="T103" fmla="*/ 921 h 2806"/>
              <a:gd name="T104" fmla="*/ 1834 w 2806"/>
              <a:gd name="T105" fmla="*/ 833 h 2806"/>
              <a:gd name="T106" fmla="*/ 1946 w 2806"/>
              <a:gd name="T107" fmla="*/ 852 h 2806"/>
              <a:gd name="T108" fmla="*/ 1976 w 2806"/>
              <a:gd name="T109" fmla="*/ 963 h 2806"/>
              <a:gd name="T110" fmla="*/ 1897 w 2806"/>
              <a:gd name="T111" fmla="*/ 1034 h 2806"/>
              <a:gd name="T112" fmla="*/ 1793 w 2806"/>
              <a:gd name="T113" fmla="*/ 998 h 2806"/>
              <a:gd name="T114" fmla="*/ 2806 w 2806"/>
              <a:gd name="T115" fmla="*/ 0 h 2806"/>
              <a:gd name="T116" fmla="*/ 0 w 2806"/>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6" h="2806">
                <a:moveTo>
                  <a:pt x="1403" y="678"/>
                </a:moveTo>
                <a:lnTo>
                  <a:pt x="1545" y="678"/>
                </a:lnTo>
                <a:lnTo>
                  <a:pt x="1595" y="678"/>
                </a:lnTo>
                <a:lnTo>
                  <a:pt x="1636" y="679"/>
                </a:lnTo>
                <a:lnTo>
                  <a:pt x="1699" y="681"/>
                </a:lnTo>
                <a:lnTo>
                  <a:pt x="1761" y="683"/>
                </a:lnTo>
                <a:lnTo>
                  <a:pt x="1790" y="685"/>
                </a:lnTo>
                <a:lnTo>
                  <a:pt x="1818" y="688"/>
                </a:lnTo>
                <a:lnTo>
                  <a:pt x="1842" y="692"/>
                </a:lnTo>
                <a:lnTo>
                  <a:pt x="1863" y="695"/>
                </a:lnTo>
                <a:lnTo>
                  <a:pt x="1882" y="699"/>
                </a:lnTo>
                <a:lnTo>
                  <a:pt x="1898" y="704"/>
                </a:lnTo>
                <a:lnTo>
                  <a:pt x="1912" y="709"/>
                </a:lnTo>
                <a:lnTo>
                  <a:pt x="1925" y="714"/>
                </a:lnTo>
                <a:lnTo>
                  <a:pt x="1940" y="720"/>
                </a:lnTo>
                <a:lnTo>
                  <a:pt x="1954" y="726"/>
                </a:lnTo>
                <a:lnTo>
                  <a:pt x="1967" y="734"/>
                </a:lnTo>
                <a:lnTo>
                  <a:pt x="1980" y="741"/>
                </a:lnTo>
                <a:lnTo>
                  <a:pt x="1992" y="750"/>
                </a:lnTo>
                <a:lnTo>
                  <a:pt x="2003" y="758"/>
                </a:lnTo>
                <a:lnTo>
                  <a:pt x="2009" y="763"/>
                </a:lnTo>
                <a:lnTo>
                  <a:pt x="2014" y="768"/>
                </a:lnTo>
                <a:lnTo>
                  <a:pt x="2027" y="779"/>
                </a:lnTo>
                <a:lnTo>
                  <a:pt x="2038" y="791"/>
                </a:lnTo>
                <a:lnTo>
                  <a:pt x="2048" y="803"/>
                </a:lnTo>
                <a:lnTo>
                  <a:pt x="2056" y="814"/>
                </a:lnTo>
                <a:lnTo>
                  <a:pt x="2065" y="827"/>
                </a:lnTo>
                <a:lnTo>
                  <a:pt x="2072" y="839"/>
                </a:lnTo>
                <a:lnTo>
                  <a:pt x="2080" y="852"/>
                </a:lnTo>
                <a:lnTo>
                  <a:pt x="2086" y="866"/>
                </a:lnTo>
                <a:lnTo>
                  <a:pt x="2092" y="881"/>
                </a:lnTo>
                <a:lnTo>
                  <a:pt x="2097" y="893"/>
                </a:lnTo>
                <a:lnTo>
                  <a:pt x="2102" y="908"/>
                </a:lnTo>
                <a:lnTo>
                  <a:pt x="2106" y="924"/>
                </a:lnTo>
                <a:lnTo>
                  <a:pt x="2111" y="943"/>
                </a:lnTo>
                <a:lnTo>
                  <a:pt x="2114" y="964"/>
                </a:lnTo>
                <a:lnTo>
                  <a:pt x="2118" y="987"/>
                </a:lnTo>
                <a:lnTo>
                  <a:pt x="2121" y="1015"/>
                </a:lnTo>
                <a:lnTo>
                  <a:pt x="2122" y="1029"/>
                </a:lnTo>
                <a:lnTo>
                  <a:pt x="2123" y="1046"/>
                </a:lnTo>
                <a:lnTo>
                  <a:pt x="2126" y="1107"/>
                </a:lnTo>
                <a:lnTo>
                  <a:pt x="2127" y="1170"/>
                </a:lnTo>
                <a:lnTo>
                  <a:pt x="2128" y="1261"/>
                </a:lnTo>
                <a:lnTo>
                  <a:pt x="2128" y="1403"/>
                </a:lnTo>
                <a:lnTo>
                  <a:pt x="2128" y="1545"/>
                </a:lnTo>
                <a:lnTo>
                  <a:pt x="2128" y="1595"/>
                </a:lnTo>
                <a:lnTo>
                  <a:pt x="2127" y="1636"/>
                </a:lnTo>
                <a:lnTo>
                  <a:pt x="2126" y="1699"/>
                </a:lnTo>
                <a:lnTo>
                  <a:pt x="2123" y="1761"/>
                </a:lnTo>
                <a:lnTo>
                  <a:pt x="2121" y="1790"/>
                </a:lnTo>
                <a:lnTo>
                  <a:pt x="2118" y="1818"/>
                </a:lnTo>
                <a:lnTo>
                  <a:pt x="2114" y="1842"/>
                </a:lnTo>
                <a:lnTo>
                  <a:pt x="2111" y="1863"/>
                </a:lnTo>
                <a:lnTo>
                  <a:pt x="2106" y="1882"/>
                </a:lnTo>
                <a:lnTo>
                  <a:pt x="2102" y="1898"/>
                </a:lnTo>
                <a:lnTo>
                  <a:pt x="2097" y="1912"/>
                </a:lnTo>
                <a:lnTo>
                  <a:pt x="2092" y="1924"/>
                </a:lnTo>
                <a:lnTo>
                  <a:pt x="2086" y="1940"/>
                </a:lnTo>
                <a:lnTo>
                  <a:pt x="2080" y="1954"/>
                </a:lnTo>
                <a:lnTo>
                  <a:pt x="2072" y="1967"/>
                </a:lnTo>
                <a:lnTo>
                  <a:pt x="2065" y="1980"/>
                </a:lnTo>
                <a:lnTo>
                  <a:pt x="2056" y="1991"/>
                </a:lnTo>
                <a:lnTo>
                  <a:pt x="2048" y="2003"/>
                </a:lnTo>
                <a:lnTo>
                  <a:pt x="2043" y="2009"/>
                </a:lnTo>
                <a:lnTo>
                  <a:pt x="2038" y="2014"/>
                </a:lnTo>
                <a:lnTo>
                  <a:pt x="2027" y="2027"/>
                </a:lnTo>
                <a:lnTo>
                  <a:pt x="2014" y="2038"/>
                </a:lnTo>
                <a:lnTo>
                  <a:pt x="2003" y="2048"/>
                </a:lnTo>
                <a:lnTo>
                  <a:pt x="1992" y="2056"/>
                </a:lnTo>
                <a:lnTo>
                  <a:pt x="1980" y="2065"/>
                </a:lnTo>
                <a:lnTo>
                  <a:pt x="1967" y="2072"/>
                </a:lnTo>
                <a:lnTo>
                  <a:pt x="1954" y="2080"/>
                </a:lnTo>
                <a:lnTo>
                  <a:pt x="1940" y="2086"/>
                </a:lnTo>
                <a:lnTo>
                  <a:pt x="1925" y="2092"/>
                </a:lnTo>
                <a:lnTo>
                  <a:pt x="1912" y="2097"/>
                </a:lnTo>
                <a:lnTo>
                  <a:pt x="1898" y="2102"/>
                </a:lnTo>
                <a:lnTo>
                  <a:pt x="1882" y="2106"/>
                </a:lnTo>
                <a:lnTo>
                  <a:pt x="1863" y="2111"/>
                </a:lnTo>
                <a:lnTo>
                  <a:pt x="1842" y="2115"/>
                </a:lnTo>
                <a:lnTo>
                  <a:pt x="1818" y="2118"/>
                </a:lnTo>
                <a:lnTo>
                  <a:pt x="1790" y="2121"/>
                </a:lnTo>
                <a:lnTo>
                  <a:pt x="1777" y="2122"/>
                </a:lnTo>
                <a:lnTo>
                  <a:pt x="1761" y="2123"/>
                </a:lnTo>
                <a:lnTo>
                  <a:pt x="1699" y="2126"/>
                </a:lnTo>
                <a:lnTo>
                  <a:pt x="1636" y="2127"/>
                </a:lnTo>
                <a:lnTo>
                  <a:pt x="1545" y="2128"/>
                </a:lnTo>
                <a:lnTo>
                  <a:pt x="1403" y="2128"/>
                </a:lnTo>
                <a:lnTo>
                  <a:pt x="1261" y="2128"/>
                </a:lnTo>
                <a:lnTo>
                  <a:pt x="1211" y="2127"/>
                </a:lnTo>
                <a:lnTo>
                  <a:pt x="1170" y="2127"/>
                </a:lnTo>
                <a:lnTo>
                  <a:pt x="1107" y="2126"/>
                </a:lnTo>
                <a:lnTo>
                  <a:pt x="1045" y="2123"/>
                </a:lnTo>
                <a:lnTo>
                  <a:pt x="1015" y="2121"/>
                </a:lnTo>
                <a:lnTo>
                  <a:pt x="989" y="2118"/>
                </a:lnTo>
                <a:lnTo>
                  <a:pt x="964" y="2115"/>
                </a:lnTo>
                <a:lnTo>
                  <a:pt x="943" y="2111"/>
                </a:lnTo>
                <a:lnTo>
                  <a:pt x="924" y="2106"/>
                </a:lnTo>
                <a:lnTo>
                  <a:pt x="908" y="2102"/>
                </a:lnTo>
                <a:lnTo>
                  <a:pt x="893" y="2097"/>
                </a:lnTo>
                <a:lnTo>
                  <a:pt x="881" y="2092"/>
                </a:lnTo>
                <a:lnTo>
                  <a:pt x="866" y="2086"/>
                </a:lnTo>
                <a:lnTo>
                  <a:pt x="852" y="2080"/>
                </a:lnTo>
                <a:lnTo>
                  <a:pt x="839" y="2072"/>
                </a:lnTo>
                <a:lnTo>
                  <a:pt x="826" y="2065"/>
                </a:lnTo>
                <a:lnTo>
                  <a:pt x="814" y="2056"/>
                </a:lnTo>
                <a:lnTo>
                  <a:pt x="803" y="2048"/>
                </a:lnTo>
                <a:lnTo>
                  <a:pt x="797" y="2043"/>
                </a:lnTo>
                <a:lnTo>
                  <a:pt x="792" y="2038"/>
                </a:lnTo>
                <a:lnTo>
                  <a:pt x="779" y="2027"/>
                </a:lnTo>
                <a:lnTo>
                  <a:pt x="768" y="2014"/>
                </a:lnTo>
                <a:lnTo>
                  <a:pt x="758" y="2003"/>
                </a:lnTo>
                <a:lnTo>
                  <a:pt x="750" y="1991"/>
                </a:lnTo>
                <a:lnTo>
                  <a:pt x="741" y="1980"/>
                </a:lnTo>
                <a:lnTo>
                  <a:pt x="734" y="1967"/>
                </a:lnTo>
                <a:lnTo>
                  <a:pt x="726" y="1954"/>
                </a:lnTo>
                <a:lnTo>
                  <a:pt x="720" y="1940"/>
                </a:lnTo>
                <a:lnTo>
                  <a:pt x="714" y="1924"/>
                </a:lnTo>
                <a:lnTo>
                  <a:pt x="709" y="1912"/>
                </a:lnTo>
                <a:lnTo>
                  <a:pt x="704" y="1898"/>
                </a:lnTo>
                <a:lnTo>
                  <a:pt x="700" y="1882"/>
                </a:lnTo>
                <a:lnTo>
                  <a:pt x="695" y="1863"/>
                </a:lnTo>
                <a:lnTo>
                  <a:pt x="692" y="1842"/>
                </a:lnTo>
                <a:lnTo>
                  <a:pt x="688" y="1818"/>
                </a:lnTo>
                <a:lnTo>
                  <a:pt x="685" y="1790"/>
                </a:lnTo>
                <a:lnTo>
                  <a:pt x="684" y="1776"/>
                </a:lnTo>
                <a:lnTo>
                  <a:pt x="683" y="1761"/>
                </a:lnTo>
                <a:lnTo>
                  <a:pt x="680" y="1699"/>
                </a:lnTo>
                <a:lnTo>
                  <a:pt x="679" y="1636"/>
                </a:lnTo>
                <a:lnTo>
                  <a:pt x="678" y="1545"/>
                </a:lnTo>
                <a:lnTo>
                  <a:pt x="678" y="1403"/>
                </a:lnTo>
                <a:lnTo>
                  <a:pt x="678" y="1261"/>
                </a:lnTo>
                <a:lnTo>
                  <a:pt x="678" y="1210"/>
                </a:lnTo>
                <a:lnTo>
                  <a:pt x="679" y="1170"/>
                </a:lnTo>
                <a:lnTo>
                  <a:pt x="680" y="1107"/>
                </a:lnTo>
                <a:lnTo>
                  <a:pt x="683" y="1046"/>
                </a:lnTo>
                <a:lnTo>
                  <a:pt x="685" y="1015"/>
                </a:lnTo>
                <a:lnTo>
                  <a:pt x="688" y="987"/>
                </a:lnTo>
                <a:lnTo>
                  <a:pt x="692" y="964"/>
                </a:lnTo>
                <a:lnTo>
                  <a:pt x="695" y="943"/>
                </a:lnTo>
                <a:lnTo>
                  <a:pt x="700" y="924"/>
                </a:lnTo>
                <a:lnTo>
                  <a:pt x="704" y="908"/>
                </a:lnTo>
                <a:lnTo>
                  <a:pt x="709" y="893"/>
                </a:lnTo>
                <a:lnTo>
                  <a:pt x="714" y="881"/>
                </a:lnTo>
                <a:lnTo>
                  <a:pt x="720" y="866"/>
                </a:lnTo>
                <a:lnTo>
                  <a:pt x="726" y="852"/>
                </a:lnTo>
                <a:lnTo>
                  <a:pt x="734" y="839"/>
                </a:lnTo>
                <a:lnTo>
                  <a:pt x="741" y="827"/>
                </a:lnTo>
                <a:lnTo>
                  <a:pt x="750" y="814"/>
                </a:lnTo>
                <a:lnTo>
                  <a:pt x="758" y="803"/>
                </a:lnTo>
                <a:lnTo>
                  <a:pt x="763" y="797"/>
                </a:lnTo>
                <a:lnTo>
                  <a:pt x="768" y="791"/>
                </a:lnTo>
                <a:lnTo>
                  <a:pt x="779" y="779"/>
                </a:lnTo>
                <a:lnTo>
                  <a:pt x="792" y="768"/>
                </a:lnTo>
                <a:lnTo>
                  <a:pt x="803" y="758"/>
                </a:lnTo>
                <a:lnTo>
                  <a:pt x="814" y="750"/>
                </a:lnTo>
                <a:lnTo>
                  <a:pt x="826" y="741"/>
                </a:lnTo>
                <a:lnTo>
                  <a:pt x="839" y="734"/>
                </a:lnTo>
                <a:lnTo>
                  <a:pt x="852" y="726"/>
                </a:lnTo>
                <a:lnTo>
                  <a:pt x="866" y="720"/>
                </a:lnTo>
                <a:lnTo>
                  <a:pt x="881" y="714"/>
                </a:lnTo>
                <a:lnTo>
                  <a:pt x="893" y="709"/>
                </a:lnTo>
                <a:lnTo>
                  <a:pt x="908" y="704"/>
                </a:lnTo>
                <a:lnTo>
                  <a:pt x="924" y="699"/>
                </a:lnTo>
                <a:lnTo>
                  <a:pt x="943" y="695"/>
                </a:lnTo>
                <a:lnTo>
                  <a:pt x="964" y="692"/>
                </a:lnTo>
                <a:lnTo>
                  <a:pt x="989" y="688"/>
                </a:lnTo>
                <a:lnTo>
                  <a:pt x="1015" y="685"/>
                </a:lnTo>
                <a:lnTo>
                  <a:pt x="1029" y="684"/>
                </a:lnTo>
                <a:lnTo>
                  <a:pt x="1045" y="683"/>
                </a:lnTo>
                <a:lnTo>
                  <a:pt x="1107" y="681"/>
                </a:lnTo>
                <a:lnTo>
                  <a:pt x="1170" y="679"/>
                </a:lnTo>
                <a:lnTo>
                  <a:pt x="1261" y="678"/>
                </a:lnTo>
                <a:lnTo>
                  <a:pt x="1403" y="678"/>
                </a:lnTo>
                <a:close/>
                <a:moveTo>
                  <a:pt x="1403" y="518"/>
                </a:moveTo>
                <a:lnTo>
                  <a:pt x="1258" y="518"/>
                </a:lnTo>
                <a:lnTo>
                  <a:pt x="1208" y="520"/>
                </a:lnTo>
                <a:lnTo>
                  <a:pt x="1165" y="520"/>
                </a:lnTo>
                <a:lnTo>
                  <a:pt x="1101" y="521"/>
                </a:lnTo>
                <a:lnTo>
                  <a:pt x="1038" y="523"/>
                </a:lnTo>
                <a:lnTo>
                  <a:pt x="1005" y="526"/>
                </a:lnTo>
                <a:lnTo>
                  <a:pt x="972" y="530"/>
                </a:lnTo>
                <a:lnTo>
                  <a:pt x="944" y="533"/>
                </a:lnTo>
                <a:lnTo>
                  <a:pt x="917" y="538"/>
                </a:lnTo>
                <a:lnTo>
                  <a:pt x="892" y="543"/>
                </a:lnTo>
                <a:lnTo>
                  <a:pt x="880" y="547"/>
                </a:lnTo>
                <a:lnTo>
                  <a:pt x="867" y="549"/>
                </a:lnTo>
                <a:lnTo>
                  <a:pt x="845" y="557"/>
                </a:lnTo>
                <a:lnTo>
                  <a:pt x="824" y="565"/>
                </a:lnTo>
                <a:lnTo>
                  <a:pt x="802" y="574"/>
                </a:lnTo>
                <a:lnTo>
                  <a:pt x="782" y="584"/>
                </a:lnTo>
                <a:lnTo>
                  <a:pt x="772" y="589"/>
                </a:lnTo>
                <a:lnTo>
                  <a:pt x="762" y="594"/>
                </a:lnTo>
                <a:lnTo>
                  <a:pt x="742" y="606"/>
                </a:lnTo>
                <a:lnTo>
                  <a:pt x="723" y="619"/>
                </a:lnTo>
                <a:lnTo>
                  <a:pt x="714" y="626"/>
                </a:lnTo>
                <a:lnTo>
                  <a:pt x="704" y="633"/>
                </a:lnTo>
                <a:lnTo>
                  <a:pt x="685" y="650"/>
                </a:lnTo>
                <a:lnTo>
                  <a:pt x="667" y="667"/>
                </a:lnTo>
                <a:lnTo>
                  <a:pt x="650" y="685"/>
                </a:lnTo>
                <a:lnTo>
                  <a:pt x="633" y="704"/>
                </a:lnTo>
                <a:lnTo>
                  <a:pt x="619" y="723"/>
                </a:lnTo>
                <a:lnTo>
                  <a:pt x="612" y="732"/>
                </a:lnTo>
                <a:lnTo>
                  <a:pt x="606" y="742"/>
                </a:lnTo>
                <a:lnTo>
                  <a:pt x="594" y="761"/>
                </a:lnTo>
                <a:lnTo>
                  <a:pt x="584" y="782"/>
                </a:lnTo>
                <a:lnTo>
                  <a:pt x="574" y="802"/>
                </a:lnTo>
                <a:lnTo>
                  <a:pt x="565" y="824"/>
                </a:lnTo>
                <a:lnTo>
                  <a:pt x="557" y="845"/>
                </a:lnTo>
                <a:lnTo>
                  <a:pt x="551" y="867"/>
                </a:lnTo>
                <a:lnTo>
                  <a:pt x="543" y="891"/>
                </a:lnTo>
                <a:lnTo>
                  <a:pt x="541" y="904"/>
                </a:lnTo>
                <a:lnTo>
                  <a:pt x="538" y="917"/>
                </a:lnTo>
                <a:lnTo>
                  <a:pt x="533" y="944"/>
                </a:lnTo>
                <a:lnTo>
                  <a:pt x="530" y="973"/>
                </a:lnTo>
                <a:lnTo>
                  <a:pt x="526" y="1005"/>
                </a:lnTo>
                <a:lnTo>
                  <a:pt x="523" y="1038"/>
                </a:lnTo>
                <a:lnTo>
                  <a:pt x="521" y="1101"/>
                </a:lnTo>
                <a:lnTo>
                  <a:pt x="520" y="1166"/>
                </a:lnTo>
                <a:lnTo>
                  <a:pt x="518" y="1258"/>
                </a:lnTo>
                <a:lnTo>
                  <a:pt x="518" y="1403"/>
                </a:lnTo>
                <a:lnTo>
                  <a:pt x="518" y="1548"/>
                </a:lnTo>
                <a:lnTo>
                  <a:pt x="520" y="1599"/>
                </a:lnTo>
                <a:lnTo>
                  <a:pt x="520" y="1639"/>
                </a:lnTo>
                <a:lnTo>
                  <a:pt x="521" y="1705"/>
                </a:lnTo>
                <a:lnTo>
                  <a:pt x="523" y="1768"/>
                </a:lnTo>
                <a:lnTo>
                  <a:pt x="526" y="1801"/>
                </a:lnTo>
                <a:lnTo>
                  <a:pt x="530" y="1832"/>
                </a:lnTo>
                <a:lnTo>
                  <a:pt x="533" y="1862"/>
                </a:lnTo>
                <a:lnTo>
                  <a:pt x="538" y="1889"/>
                </a:lnTo>
                <a:lnTo>
                  <a:pt x="543" y="1914"/>
                </a:lnTo>
                <a:lnTo>
                  <a:pt x="547" y="1926"/>
                </a:lnTo>
                <a:lnTo>
                  <a:pt x="551" y="1938"/>
                </a:lnTo>
                <a:lnTo>
                  <a:pt x="557" y="1961"/>
                </a:lnTo>
                <a:lnTo>
                  <a:pt x="565" y="1982"/>
                </a:lnTo>
                <a:lnTo>
                  <a:pt x="574" y="2003"/>
                </a:lnTo>
                <a:lnTo>
                  <a:pt x="584" y="2024"/>
                </a:lnTo>
                <a:lnTo>
                  <a:pt x="589" y="2034"/>
                </a:lnTo>
                <a:lnTo>
                  <a:pt x="594" y="2044"/>
                </a:lnTo>
                <a:lnTo>
                  <a:pt x="606" y="2064"/>
                </a:lnTo>
                <a:lnTo>
                  <a:pt x="619" y="2084"/>
                </a:lnTo>
                <a:lnTo>
                  <a:pt x="626" y="2092"/>
                </a:lnTo>
                <a:lnTo>
                  <a:pt x="633" y="2102"/>
                </a:lnTo>
                <a:lnTo>
                  <a:pt x="641" y="2111"/>
                </a:lnTo>
                <a:lnTo>
                  <a:pt x="650" y="2121"/>
                </a:lnTo>
                <a:lnTo>
                  <a:pt x="667" y="2139"/>
                </a:lnTo>
                <a:lnTo>
                  <a:pt x="685" y="2157"/>
                </a:lnTo>
                <a:lnTo>
                  <a:pt x="704" y="2173"/>
                </a:lnTo>
                <a:lnTo>
                  <a:pt x="723" y="2186"/>
                </a:lnTo>
                <a:lnTo>
                  <a:pt x="732" y="2194"/>
                </a:lnTo>
                <a:lnTo>
                  <a:pt x="742" y="2200"/>
                </a:lnTo>
                <a:lnTo>
                  <a:pt x="762" y="2211"/>
                </a:lnTo>
                <a:lnTo>
                  <a:pt x="782" y="2222"/>
                </a:lnTo>
                <a:lnTo>
                  <a:pt x="802" y="2232"/>
                </a:lnTo>
                <a:lnTo>
                  <a:pt x="824" y="2241"/>
                </a:lnTo>
                <a:lnTo>
                  <a:pt x="845" y="2248"/>
                </a:lnTo>
                <a:lnTo>
                  <a:pt x="867" y="2256"/>
                </a:lnTo>
                <a:lnTo>
                  <a:pt x="892" y="2262"/>
                </a:lnTo>
                <a:lnTo>
                  <a:pt x="904" y="2265"/>
                </a:lnTo>
                <a:lnTo>
                  <a:pt x="917" y="2268"/>
                </a:lnTo>
                <a:lnTo>
                  <a:pt x="944" y="2273"/>
                </a:lnTo>
                <a:lnTo>
                  <a:pt x="972" y="2277"/>
                </a:lnTo>
                <a:lnTo>
                  <a:pt x="1005" y="2280"/>
                </a:lnTo>
                <a:lnTo>
                  <a:pt x="1038" y="2282"/>
                </a:lnTo>
                <a:lnTo>
                  <a:pt x="1101" y="2284"/>
                </a:lnTo>
                <a:lnTo>
                  <a:pt x="1165" y="2287"/>
                </a:lnTo>
                <a:lnTo>
                  <a:pt x="1258" y="2287"/>
                </a:lnTo>
                <a:lnTo>
                  <a:pt x="1403" y="2288"/>
                </a:lnTo>
                <a:lnTo>
                  <a:pt x="1548" y="2287"/>
                </a:lnTo>
                <a:lnTo>
                  <a:pt x="1599" y="2287"/>
                </a:lnTo>
                <a:lnTo>
                  <a:pt x="1641" y="2287"/>
                </a:lnTo>
                <a:lnTo>
                  <a:pt x="1705" y="2284"/>
                </a:lnTo>
                <a:lnTo>
                  <a:pt x="1768" y="2282"/>
                </a:lnTo>
                <a:lnTo>
                  <a:pt x="1801" y="2280"/>
                </a:lnTo>
                <a:lnTo>
                  <a:pt x="1834" y="2277"/>
                </a:lnTo>
                <a:lnTo>
                  <a:pt x="1862" y="2273"/>
                </a:lnTo>
                <a:lnTo>
                  <a:pt x="1889" y="2268"/>
                </a:lnTo>
                <a:lnTo>
                  <a:pt x="1914" y="2262"/>
                </a:lnTo>
                <a:lnTo>
                  <a:pt x="1926" y="2259"/>
                </a:lnTo>
                <a:lnTo>
                  <a:pt x="1939" y="2256"/>
                </a:lnTo>
                <a:lnTo>
                  <a:pt x="1961" y="2248"/>
                </a:lnTo>
                <a:lnTo>
                  <a:pt x="1982" y="2241"/>
                </a:lnTo>
                <a:lnTo>
                  <a:pt x="2004" y="2232"/>
                </a:lnTo>
                <a:lnTo>
                  <a:pt x="2024" y="2222"/>
                </a:lnTo>
                <a:lnTo>
                  <a:pt x="2034" y="2217"/>
                </a:lnTo>
                <a:lnTo>
                  <a:pt x="2044" y="2211"/>
                </a:lnTo>
                <a:lnTo>
                  <a:pt x="2064" y="2200"/>
                </a:lnTo>
                <a:lnTo>
                  <a:pt x="2084" y="2186"/>
                </a:lnTo>
                <a:lnTo>
                  <a:pt x="2092" y="2180"/>
                </a:lnTo>
                <a:lnTo>
                  <a:pt x="2102" y="2173"/>
                </a:lnTo>
                <a:lnTo>
                  <a:pt x="2121" y="2157"/>
                </a:lnTo>
                <a:lnTo>
                  <a:pt x="2139" y="2139"/>
                </a:lnTo>
                <a:lnTo>
                  <a:pt x="2157" y="2121"/>
                </a:lnTo>
                <a:lnTo>
                  <a:pt x="2173" y="2102"/>
                </a:lnTo>
                <a:lnTo>
                  <a:pt x="2187" y="2084"/>
                </a:lnTo>
                <a:lnTo>
                  <a:pt x="2194" y="2074"/>
                </a:lnTo>
                <a:lnTo>
                  <a:pt x="2200" y="2064"/>
                </a:lnTo>
                <a:lnTo>
                  <a:pt x="2212" y="2044"/>
                </a:lnTo>
                <a:lnTo>
                  <a:pt x="2222" y="2024"/>
                </a:lnTo>
                <a:lnTo>
                  <a:pt x="2232" y="2003"/>
                </a:lnTo>
                <a:lnTo>
                  <a:pt x="2241" y="1982"/>
                </a:lnTo>
                <a:lnTo>
                  <a:pt x="2249" y="1961"/>
                </a:lnTo>
                <a:lnTo>
                  <a:pt x="2256" y="1938"/>
                </a:lnTo>
                <a:lnTo>
                  <a:pt x="2263" y="1914"/>
                </a:lnTo>
                <a:lnTo>
                  <a:pt x="2265" y="1902"/>
                </a:lnTo>
                <a:lnTo>
                  <a:pt x="2268" y="1889"/>
                </a:lnTo>
                <a:lnTo>
                  <a:pt x="2273" y="1862"/>
                </a:lnTo>
                <a:lnTo>
                  <a:pt x="2277" y="1832"/>
                </a:lnTo>
                <a:lnTo>
                  <a:pt x="2280" y="1801"/>
                </a:lnTo>
                <a:lnTo>
                  <a:pt x="2281" y="1768"/>
                </a:lnTo>
                <a:lnTo>
                  <a:pt x="2285" y="1705"/>
                </a:lnTo>
                <a:lnTo>
                  <a:pt x="2286" y="1639"/>
                </a:lnTo>
                <a:lnTo>
                  <a:pt x="2288" y="1548"/>
                </a:lnTo>
                <a:lnTo>
                  <a:pt x="2288" y="1403"/>
                </a:lnTo>
                <a:lnTo>
                  <a:pt x="2288" y="1258"/>
                </a:lnTo>
                <a:lnTo>
                  <a:pt x="2286" y="1206"/>
                </a:lnTo>
                <a:lnTo>
                  <a:pt x="2286" y="1166"/>
                </a:lnTo>
                <a:lnTo>
                  <a:pt x="2285" y="1101"/>
                </a:lnTo>
                <a:lnTo>
                  <a:pt x="2281" y="1038"/>
                </a:lnTo>
                <a:lnTo>
                  <a:pt x="2280" y="1005"/>
                </a:lnTo>
                <a:lnTo>
                  <a:pt x="2277" y="973"/>
                </a:lnTo>
                <a:lnTo>
                  <a:pt x="2273" y="944"/>
                </a:lnTo>
                <a:lnTo>
                  <a:pt x="2268" y="917"/>
                </a:lnTo>
                <a:lnTo>
                  <a:pt x="2263" y="891"/>
                </a:lnTo>
                <a:lnTo>
                  <a:pt x="2259" y="880"/>
                </a:lnTo>
                <a:lnTo>
                  <a:pt x="2256" y="867"/>
                </a:lnTo>
                <a:lnTo>
                  <a:pt x="2249" y="845"/>
                </a:lnTo>
                <a:lnTo>
                  <a:pt x="2241" y="824"/>
                </a:lnTo>
                <a:lnTo>
                  <a:pt x="2232" y="802"/>
                </a:lnTo>
                <a:lnTo>
                  <a:pt x="2222" y="782"/>
                </a:lnTo>
                <a:lnTo>
                  <a:pt x="2217" y="771"/>
                </a:lnTo>
                <a:lnTo>
                  <a:pt x="2212" y="761"/>
                </a:lnTo>
                <a:lnTo>
                  <a:pt x="2200" y="742"/>
                </a:lnTo>
                <a:lnTo>
                  <a:pt x="2187" y="723"/>
                </a:lnTo>
                <a:lnTo>
                  <a:pt x="2180" y="714"/>
                </a:lnTo>
                <a:lnTo>
                  <a:pt x="2173" y="704"/>
                </a:lnTo>
                <a:lnTo>
                  <a:pt x="2165" y="694"/>
                </a:lnTo>
                <a:lnTo>
                  <a:pt x="2157" y="685"/>
                </a:lnTo>
                <a:lnTo>
                  <a:pt x="2139" y="667"/>
                </a:lnTo>
                <a:lnTo>
                  <a:pt x="2121" y="650"/>
                </a:lnTo>
                <a:lnTo>
                  <a:pt x="2102" y="633"/>
                </a:lnTo>
                <a:lnTo>
                  <a:pt x="2084" y="619"/>
                </a:lnTo>
                <a:lnTo>
                  <a:pt x="2074" y="612"/>
                </a:lnTo>
                <a:lnTo>
                  <a:pt x="2064" y="606"/>
                </a:lnTo>
                <a:lnTo>
                  <a:pt x="2044" y="594"/>
                </a:lnTo>
                <a:lnTo>
                  <a:pt x="2024" y="584"/>
                </a:lnTo>
                <a:lnTo>
                  <a:pt x="2004" y="574"/>
                </a:lnTo>
                <a:lnTo>
                  <a:pt x="1982" y="565"/>
                </a:lnTo>
                <a:lnTo>
                  <a:pt x="1961" y="557"/>
                </a:lnTo>
                <a:lnTo>
                  <a:pt x="1939" y="549"/>
                </a:lnTo>
                <a:lnTo>
                  <a:pt x="1914" y="543"/>
                </a:lnTo>
                <a:lnTo>
                  <a:pt x="1902" y="541"/>
                </a:lnTo>
                <a:lnTo>
                  <a:pt x="1889" y="538"/>
                </a:lnTo>
                <a:lnTo>
                  <a:pt x="1862" y="533"/>
                </a:lnTo>
                <a:lnTo>
                  <a:pt x="1834" y="530"/>
                </a:lnTo>
                <a:lnTo>
                  <a:pt x="1801" y="526"/>
                </a:lnTo>
                <a:lnTo>
                  <a:pt x="1768" y="523"/>
                </a:lnTo>
                <a:lnTo>
                  <a:pt x="1705" y="521"/>
                </a:lnTo>
                <a:lnTo>
                  <a:pt x="1641" y="520"/>
                </a:lnTo>
                <a:lnTo>
                  <a:pt x="1548" y="518"/>
                </a:lnTo>
                <a:lnTo>
                  <a:pt x="1403" y="518"/>
                </a:lnTo>
                <a:close/>
                <a:moveTo>
                  <a:pt x="1403" y="949"/>
                </a:moveTo>
                <a:lnTo>
                  <a:pt x="1380" y="949"/>
                </a:lnTo>
                <a:lnTo>
                  <a:pt x="1356" y="951"/>
                </a:lnTo>
                <a:lnTo>
                  <a:pt x="1334" y="954"/>
                </a:lnTo>
                <a:lnTo>
                  <a:pt x="1311" y="958"/>
                </a:lnTo>
                <a:lnTo>
                  <a:pt x="1289" y="963"/>
                </a:lnTo>
                <a:lnTo>
                  <a:pt x="1268" y="969"/>
                </a:lnTo>
                <a:lnTo>
                  <a:pt x="1247" y="976"/>
                </a:lnTo>
                <a:lnTo>
                  <a:pt x="1226" y="985"/>
                </a:lnTo>
                <a:lnTo>
                  <a:pt x="1206" y="994"/>
                </a:lnTo>
                <a:lnTo>
                  <a:pt x="1187" y="1003"/>
                </a:lnTo>
                <a:lnTo>
                  <a:pt x="1168" y="1015"/>
                </a:lnTo>
                <a:lnTo>
                  <a:pt x="1149" y="1027"/>
                </a:lnTo>
                <a:lnTo>
                  <a:pt x="1131" y="1039"/>
                </a:lnTo>
                <a:lnTo>
                  <a:pt x="1115" y="1053"/>
                </a:lnTo>
                <a:lnTo>
                  <a:pt x="1097" y="1067"/>
                </a:lnTo>
                <a:lnTo>
                  <a:pt x="1081" y="1081"/>
                </a:lnTo>
                <a:lnTo>
                  <a:pt x="1067" y="1097"/>
                </a:lnTo>
                <a:lnTo>
                  <a:pt x="1053" y="1114"/>
                </a:lnTo>
                <a:lnTo>
                  <a:pt x="1039" y="1131"/>
                </a:lnTo>
                <a:lnTo>
                  <a:pt x="1027" y="1149"/>
                </a:lnTo>
                <a:lnTo>
                  <a:pt x="1015" y="1168"/>
                </a:lnTo>
                <a:lnTo>
                  <a:pt x="1003" y="1187"/>
                </a:lnTo>
                <a:lnTo>
                  <a:pt x="994" y="1206"/>
                </a:lnTo>
                <a:lnTo>
                  <a:pt x="985" y="1226"/>
                </a:lnTo>
                <a:lnTo>
                  <a:pt x="976" y="1247"/>
                </a:lnTo>
                <a:lnTo>
                  <a:pt x="969" y="1268"/>
                </a:lnTo>
                <a:lnTo>
                  <a:pt x="963" y="1289"/>
                </a:lnTo>
                <a:lnTo>
                  <a:pt x="960" y="1300"/>
                </a:lnTo>
                <a:lnTo>
                  <a:pt x="958" y="1312"/>
                </a:lnTo>
                <a:lnTo>
                  <a:pt x="954" y="1334"/>
                </a:lnTo>
                <a:lnTo>
                  <a:pt x="951" y="1356"/>
                </a:lnTo>
                <a:lnTo>
                  <a:pt x="949" y="1380"/>
                </a:lnTo>
                <a:lnTo>
                  <a:pt x="949" y="1403"/>
                </a:lnTo>
                <a:lnTo>
                  <a:pt x="949" y="1427"/>
                </a:lnTo>
                <a:lnTo>
                  <a:pt x="951" y="1449"/>
                </a:lnTo>
                <a:lnTo>
                  <a:pt x="954" y="1472"/>
                </a:lnTo>
                <a:lnTo>
                  <a:pt x="958" y="1495"/>
                </a:lnTo>
                <a:lnTo>
                  <a:pt x="963" y="1517"/>
                </a:lnTo>
                <a:lnTo>
                  <a:pt x="969" y="1538"/>
                </a:lnTo>
                <a:lnTo>
                  <a:pt x="976" y="1559"/>
                </a:lnTo>
                <a:lnTo>
                  <a:pt x="985" y="1580"/>
                </a:lnTo>
                <a:lnTo>
                  <a:pt x="994" y="1600"/>
                </a:lnTo>
                <a:lnTo>
                  <a:pt x="1003" y="1620"/>
                </a:lnTo>
                <a:lnTo>
                  <a:pt x="1015" y="1638"/>
                </a:lnTo>
                <a:lnTo>
                  <a:pt x="1027" y="1657"/>
                </a:lnTo>
                <a:lnTo>
                  <a:pt x="1039" y="1674"/>
                </a:lnTo>
                <a:lnTo>
                  <a:pt x="1053" y="1691"/>
                </a:lnTo>
                <a:lnTo>
                  <a:pt x="1067" y="1709"/>
                </a:lnTo>
                <a:lnTo>
                  <a:pt x="1081" y="1724"/>
                </a:lnTo>
                <a:lnTo>
                  <a:pt x="1097" y="1740"/>
                </a:lnTo>
                <a:lnTo>
                  <a:pt x="1115" y="1753"/>
                </a:lnTo>
                <a:lnTo>
                  <a:pt x="1131" y="1767"/>
                </a:lnTo>
                <a:lnTo>
                  <a:pt x="1149" y="1779"/>
                </a:lnTo>
                <a:lnTo>
                  <a:pt x="1168" y="1792"/>
                </a:lnTo>
                <a:lnTo>
                  <a:pt x="1187" y="1803"/>
                </a:lnTo>
                <a:lnTo>
                  <a:pt x="1206" y="1813"/>
                </a:lnTo>
                <a:lnTo>
                  <a:pt x="1226" y="1821"/>
                </a:lnTo>
                <a:lnTo>
                  <a:pt x="1247" y="1830"/>
                </a:lnTo>
                <a:lnTo>
                  <a:pt x="1268" y="1836"/>
                </a:lnTo>
                <a:lnTo>
                  <a:pt x="1289" y="1842"/>
                </a:lnTo>
                <a:lnTo>
                  <a:pt x="1300" y="1846"/>
                </a:lnTo>
                <a:lnTo>
                  <a:pt x="1311" y="1847"/>
                </a:lnTo>
                <a:lnTo>
                  <a:pt x="1334" y="1852"/>
                </a:lnTo>
                <a:lnTo>
                  <a:pt x="1356" y="1855"/>
                </a:lnTo>
                <a:lnTo>
                  <a:pt x="1380" y="1856"/>
                </a:lnTo>
                <a:lnTo>
                  <a:pt x="1403" y="1857"/>
                </a:lnTo>
                <a:lnTo>
                  <a:pt x="1427" y="1856"/>
                </a:lnTo>
                <a:lnTo>
                  <a:pt x="1450" y="1855"/>
                </a:lnTo>
                <a:lnTo>
                  <a:pt x="1472" y="1852"/>
                </a:lnTo>
                <a:lnTo>
                  <a:pt x="1495" y="1847"/>
                </a:lnTo>
                <a:lnTo>
                  <a:pt x="1517" y="1842"/>
                </a:lnTo>
                <a:lnTo>
                  <a:pt x="1538" y="1836"/>
                </a:lnTo>
                <a:lnTo>
                  <a:pt x="1559" y="1830"/>
                </a:lnTo>
                <a:lnTo>
                  <a:pt x="1580" y="1821"/>
                </a:lnTo>
                <a:lnTo>
                  <a:pt x="1600" y="1813"/>
                </a:lnTo>
                <a:lnTo>
                  <a:pt x="1620" y="1803"/>
                </a:lnTo>
                <a:lnTo>
                  <a:pt x="1638" y="1792"/>
                </a:lnTo>
                <a:lnTo>
                  <a:pt x="1657" y="1779"/>
                </a:lnTo>
                <a:lnTo>
                  <a:pt x="1675" y="1767"/>
                </a:lnTo>
                <a:lnTo>
                  <a:pt x="1691" y="1753"/>
                </a:lnTo>
                <a:lnTo>
                  <a:pt x="1709" y="1740"/>
                </a:lnTo>
                <a:lnTo>
                  <a:pt x="1725" y="1724"/>
                </a:lnTo>
                <a:lnTo>
                  <a:pt x="1740" y="1709"/>
                </a:lnTo>
                <a:lnTo>
                  <a:pt x="1753" y="1691"/>
                </a:lnTo>
                <a:lnTo>
                  <a:pt x="1767" y="1674"/>
                </a:lnTo>
                <a:lnTo>
                  <a:pt x="1779" y="1657"/>
                </a:lnTo>
                <a:lnTo>
                  <a:pt x="1792" y="1638"/>
                </a:lnTo>
                <a:lnTo>
                  <a:pt x="1803" y="1620"/>
                </a:lnTo>
                <a:lnTo>
                  <a:pt x="1813" y="1600"/>
                </a:lnTo>
                <a:lnTo>
                  <a:pt x="1821" y="1580"/>
                </a:lnTo>
                <a:lnTo>
                  <a:pt x="1830" y="1559"/>
                </a:lnTo>
                <a:lnTo>
                  <a:pt x="1837" y="1538"/>
                </a:lnTo>
                <a:lnTo>
                  <a:pt x="1842" y="1517"/>
                </a:lnTo>
                <a:lnTo>
                  <a:pt x="1846" y="1506"/>
                </a:lnTo>
                <a:lnTo>
                  <a:pt x="1848" y="1495"/>
                </a:lnTo>
                <a:lnTo>
                  <a:pt x="1852" y="1472"/>
                </a:lnTo>
                <a:lnTo>
                  <a:pt x="1855" y="1449"/>
                </a:lnTo>
                <a:lnTo>
                  <a:pt x="1857" y="1427"/>
                </a:lnTo>
                <a:lnTo>
                  <a:pt x="1857" y="1403"/>
                </a:lnTo>
                <a:lnTo>
                  <a:pt x="1857" y="1380"/>
                </a:lnTo>
                <a:lnTo>
                  <a:pt x="1855" y="1356"/>
                </a:lnTo>
                <a:lnTo>
                  <a:pt x="1852" y="1334"/>
                </a:lnTo>
                <a:lnTo>
                  <a:pt x="1848" y="1312"/>
                </a:lnTo>
                <a:lnTo>
                  <a:pt x="1842" y="1289"/>
                </a:lnTo>
                <a:lnTo>
                  <a:pt x="1837" y="1268"/>
                </a:lnTo>
                <a:lnTo>
                  <a:pt x="1830" y="1247"/>
                </a:lnTo>
                <a:lnTo>
                  <a:pt x="1821" y="1226"/>
                </a:lnTo>
                <a:lnTo>
                  <a:pt x="1813" y="1206"/>
                </a:lnTo>
                <a:lnTo>
                  <a:pt x="1803" y="1187"/>
                </a:lnTo>
                <a:lnTo>
                  <a:pt x="1792" y="1168"/>
                </a:lnTo>
                <a:lnTo>
                  <a:pt x="1779" y="1149"/>
                </a:lnTo>
                <a:lnTo>
                  <a:pt x="1767" y="1131"/>
                </a:lnTo>
                <a:lnTo>
                  <a:pt x="1753" y="1114"/>
                </a:lnTo>
                <a:lnTo>
                  <a:pt x="1740" y="1097"/>
                </a:lnTo>
                <a:lnTo>
                  <a:pt x="1725" y="1081"/>
                </a:lnTo>
                <a:lnTo>
                  <a:pt x="1709" y="1067"/>
                </a:lnTo>
                <a:lnTo>
                  <a:pt x="1691" y="1053"/>
                </a:lnTo>
                <a:lnTo>
                  <a:pt x="1675" y="1039"/>
                </a:lnTo>
                <a:lnTo>
                  <a:pt x="1657" y="1027"/>
                </a:lnTo>
                <a:lnTo>
                  <a:pt x="1638" y="1015"/>
                </a:lnTo>
                <a:lnTo>
                  <a:pt x="1620" y="1003"/>
                </a:lnTo>
                <a:lnTo>
                  <a:pt x="1600" y="994"/>
                </a:lnTo>
                <a:lnTo>
                  <a:pt x="1580" y="985"/>
                </a:lnTo>
                <a:lnTo>
                  <a:pt x="1559" y="976"/>
                </a:lnTo>
                <a:lnTo>
                  <a:pt x="1538" y="969"/>
                </a:lnTo>
                <a:lnTo>
                  <a:pt x="1517" y="963"/>
                </a:lnTo>
                <a:lnTo>
                  <a:pt x="1506" y="960"/>
                </a:lnTo>
                <a:lnTo>
                  <a:pt x="1495" y="958"/>
                </a:lnTo>
                <a:lnTo>
                  <a:pt x="1472" y="954"/>
                </a:lnTo>
                <a:lnTo>
                  <a:pt x="1450" y="951"/>
                </a:lnTo>
                <a:lnTo>
                  <a:pt x="1427" y="949"/>
                </a:lnTo>
                <a:lnTo>
                  <a:pt x="1403" y="949"/>
                </a:lnTo>
                <a:close/>
                <a:moveTo>
                  <a:pt x="1403" y="1698"/>
                </a:moveTo>
                <a:lnTo>
                  <a:pt x="1388" y="1698"/>
                </a:lnTo>
                <a:lnTo>
                  <a:pt x="1373" y="1696"/>
                </a:lnTo>
                <a:lnTo>
                  <a:pt x="1359" y="1694"/>
                </a:lnTo>
                <a:lnTo>
                  <a:pt x="1344" y="1691"/>
                </a:lnTo>
                <a:lnTo>
                  <a:pt x="1329" y="1689"/>
                </a:lnTo>
                <a:lnTo>
                  <a:pt x="1315" y="1684"/>
                </a:lnTo>
                <a:lnTo>
                  <a:pt x="1302" y="1680"/>
                </a:lnTo>
                <a:lnTo>
                  <a:pt x="1288" y="1674"/>
                </a:lnTo>
                <a:lnTo>
                  <a:pt x="1276" y="1669"/>
                </a:lnTo>
                <a:lnTo>
                  <a:pt x="1262" y="1662"/>
                </a:lnTo>
                <a:lnTo>
                  <a:pt x="1250" y="1655"/>
                </a:lnTo>
                <a:lnTo>
                  <a:pt x="1238" y="1647"/>
                </a:lnTo>
                <a:lnTo>
                  <a:pt x="1226" y="1639"/>
                </a:lnTo>
                <a:lnTo>
                  <a:pt x="1215" y="1631"/>
                </a:lnTo>
                <a:lnTo>
                  <a:pt x="1205" y="1621"/>
                </a:lnTo>
                <a:lnTo>
                  <a:pt x="1195" y="1611"/>
                </a:lnTo>
                <a:lnTo>
                  <a:pt x="1185" y="1601"/>
                </a:lnTo>
                <a:lnTo>
                  <a:pt x="1175" y="1590"/>
                </a:lnTo>
                <a:lnTo>
                  <a:pt x="1167" y="1579"/>
                </a:lnTo>
                <a:lnTo>
                  <a:pt x="1158" y="1568"/>
                </a:lnTo>
                <a:lnTo>
                  <a:pt x="1151" y="1555"/>
                </a:lnTo>
                <a:lnTo>
                  <a:pt x="1143" y="1543"/>
                </a:lnTo>
                <a:lnTo>
                  <a:pt x="1137" y="1531"/>
                </a:lnTo>
                <a:lnTo>
                  <a:pt x="1131" y="1518"/>
                </a:lnTo>
                <a:lnTo>
                  <a:pt x="1126" y="1505"/>
                </a:lnTo>
                <a:lnTo>
                  <a:pt x="1121" y="1491"/>
                </a:lnTo>
                <a:lnTo>
                  <a:pt x="1117" y="1476"/>
                </a:lnTo>
                <a:lnTo>
                  <a:pt x="1115" y="1462"/>
                </a:lnTo>
                <a:lnTo>
                  <a:pt x="1111" y="1448"/>
                </a:lnTo>
                <a:lnTo>
                  <a:pt x="1110" y="1433"/>
                </a:lnTo>
                <a:lnTo>
                  <a:pt x="1109" y="1418"/>
                </a:lnTo>
                <a:lnTo>
                  <a:pt x="1109" y="1403"/>
                </a:lnTo>
                <a:lnTo>
                  <a:pt x="1109" y="1388"/>
                </a:lnTo>
                <a:lnTo>
                  <a:pt x="1110" y="1373"/>
                </a:lnTo>
                <a:lnTo>
                  <a:pt x="1111" y="1359"/>
                </a:lnTo>
                <a:lnTo>
                  <a:pt x="1115" y="1344"/>
                </a:lnTo>
                <a:lnTo>
                  <a:pt x="1117" y="1329"/>
                </a:lnTo>
                <a:lnTo>
                  <a:pt x="1121" y="1315"/>
                </a:lnTo>
                <a:lnTo>
                  <a:pt x="1126" y="1302"/>
                </a:lnTo>
                <a:lnTo>
                  <a:pt x="1131" y="1288"/>
                </a:lnTo>
                <a:lnTo>
                  <a:pt x="1137" y="1276"/>
                </a:lnTo>
                <a:lnTo>
                  <a:pt x="1143" y="1262"/>
                </a:lnTo>
                <a:lnTo>
                  <a:pt x="1151" y="1250"/>
                </a:lnTo>
                <a:lnTo>
                  <a:pt x="1158" y="1239"/>
                </a:lnTo>
                <a:lnTo>
                  <a:pt x="1167" y="1226"/>
                </a:lnTo>
                <a:lnTo>
                  <a:pt x="1175" y="1215"/>
                </a:lnTo>
                <a:lnTo>
                  <a:pt x="1185" y="1205"/>
                </a:lnTo>
                <a:lnTo>
                  <a:pt x="1195" y="1194"/>
                </a:lnTo>
                <a:lnTo>
                  <a:pt x="1205" y="1185"/>
                </a:lnTo>
                <a:lnTo>
                  <a:pt x="1215" y="1175"/>
                </a:lnTo>
                <a:lnTo>
                  <a:pt x="1226" y="1167"/>
                </a:lnTo>
                <a:lnTo>
                  <a:pt x="1238" y="1158"/>
                </a:lnTo>
                <a:lnTo>
                  <a:pt x="1250" y="1151"/>
                </a:lnTo>
                <a:lnTo>
                  <a:pt x="1262" y="1143"/>
                </a:lnTo>
                <a:lnTo>
                  <a:pt x="1276" y="1137"/>
                </a:lnTo>
                <a:lnTo>
                  <a:pt x="1288" y="1131"/>
                </a:lnTo>
                <a:lnTo>
                  <a:pt x="1302" y="1126"/>
                </a:lnTo>
                <a:lnTo>
                  <a:pt x="1315" y="1121"/>
                </a:lnTo>
                <a:lnTo>
                  <a:pt x="1329" y="1117"/>
                </a:lnTo>
                <a:lnTo>
                  <a:pt x="1344" y="1114"/>
                </a:lnTo>
                <a:lnTo>
                  <a:pt x="1359" y="1111"/>
                </a:lnTo>
                <a:lnTo>
                  <a:pt x="1373" y="1110"/>
                </a:lnTo>
                <a:lnTo>
                  <a:pt x="1388" y="1109"/>
                </a:lnTo>
                <a:lnTo>
                  <a:pt x="1403" y="1109"/>
                </a:lnTo>
                <a:lnTo>
                  <a:pt x="1418" y="1109"/>
                </a:lnTo>
                <a:lnTo>
                  <a:pt x="1433" y="1110"/>
                </a:lnTo>
                <a:lnTo>
                  <a:pt x="1448" y="1111"/>
                </a:lnTo>
                <a:lnTo>
                  <a:pt x="1462" y="1114"/>
                </a:lnTo>
                <a:lnTo>
                  <a:pt x="1477" y="1117"/>
                </a:lnTo>
                <a:lnTo>
                  <a:pt x="1491" y="1121"/>
                </a:lnTo>
                <a:lnTo>
                  <a:pt x="1505" y="1126"/>
                </a:lnTo>
                <a:lnTo>
                  <a:pt x="1518" y="1131"/>
                </a:lnTo>
                <a:lnTo>
                  <a:pt x="1530" y="1137"/>
                </a:lnTo>
                <a:lnTo>
                  <a:pt x="1544" y="1143"/>
                </a:lnTo>
                <a:lnTo>
                  <a:pt x="1556" y="1151"/>
                </a:lnTo>
                <a:lnTo>
                  <a:pt x="1568" y="1158"/>
                </a:lnTo>
                <a:lnTo>
                  <a:pt x="1580" y="1167"/>
                </a:lnTo>
                <a:lnTo>
                  <a:pt x="1591" y="1175"/>
                </a:lnTo>
                <a:lnTo>
                  <a:pt x="1601" y="1185"/>
                </a:lnTo>
                <a:lnTo>
                  <a:pt x="1611" y="1194"/>
                </a:lnTo>
                <a:lnTo>
                  <a:pt x="1621" y="1205"/>
                </a:lnTo>
                <a:lnTo>
                  <a:pt x="1631" y="1215"/>
                </a:lnTo>
                <a:lnTo>
                  <a:pt x="1639" y="1226"/>
                </a:lnTo>
                <a:lnTo>
                  <a:pt x="1648" y="1239"/>
                </a:lnTo>
                <a:lnTo>
                  <a:pt x="1655" y="1250"/>
                </a:lnTo>
                <a:lnTo>
                  <a:pt x="1662" y="1262"/>
                </a:lnTo>
                <a:lnTo>
                  <a:pt x="1669" y="1276"/>
                </a:lnTo>
                <a:lnTo>
                  <a:pt x="1675" y="1288"/>
                </a:lnTo>
                <a:lnTo>
                  <a:pt x="1680" y="1302"/>
                </a:lnTo>
                <a:lnTo>
                  <a:pt x="1685" y="1315"/>
                </a:lnTo>
                <a:lnTo>
                  <a:pt x="1689" y="1329"/>
                </a:lnTo>
                <a:lnTo>
                  <a:pt x="1691" y="1344"/>
                </a:lnTo>
                <a:lnTo>
                  <a:pt x="1694" y="1359"/>
                </a:lnTo>
                <a:lnTo>
                  <a:pt x="1696" y="1373"/>
                </a:lnTo>
                <a:lnTo>
                  <a:pt x="1698" y="1388"/>
                </a:lnTo>
                <a:lnTo>
                  <a:pt x="1698" y="1403"/>
                </a:lnTo>
                <a:lnTo>
                  <a:pt x="1698" y="1418"/>
                </a:lnTo>
                <a:lnTo>
                  <a:pt x="1696" y="1433"/>
                </a:lnTo>
                <a:lnTo>
                  <a:pt x="1694" y="1448"/>
                </a:lnTo>
                <a:lnTo>
                  <a:pt x="1691" y="1462"/>
                </a:lnTo>
                <a:lnTo>
                  <a:pt x="1689" y="1476"/>
                </a:lnTo>
                <a:lnTo>
                  <a:pt x="1685" y="1491"/>
                </a:lnTo>
                <a:lnTo>
                  <a:pt x="1680" y="1505"/>
                </a:lnTo>
                <a:lnTo>
                  <a:pt x="1675" y="1518"/>
                </a:lnTo>
                <a:lnTo>
                  <a:pt x="1669" y="1531"/>
                </a:lnTo>
                <a:lnTo>
                  <a:pt x="1662" y="1543"/>
                </a:lnTo>
                <a:lnTo>
                  <a:pt x="1655" y="1555"/>
                </a:lnTo>
                <a:lnTo>
                  <a:pt x="1648" y="1568"/>
                </a:lnTo>
                <a:lnTo>
                  <a:pt x="1639" y="1579"/>
                </a:lnTo>
                <a:lnTo>
                  <a:pt x="1631" y="1590"/>
                </a:lnTo>
                <a:lnTo>
                  <a:pt x="1621" y="1601"/>
                </a:lnTo>
                <a:lnTo>
                  <a:pt x="1611" y="1611"/>
                </a:lnTo>
                <a:lnTo>
                  <a:pt x="1601" y="1621"/>
                </a:lnTo>
                <a:lnTo>
                  <a:pt x="1591" y="1631"/>
                </a:lnTo>
                <a:lnTo>
                  <a:pt x="1580" y="1639"/>
                </a:lnTo>
                <a:lnTo>
                  <a:pt x="1568" y="1647"/>
                </a:lnTo>
                <a:lnTo>
                  <a:pt x="1556" y="1655"/>
                </a:lnTo>
                <a:lnTo>
                  <a:pt x="1544" y="1662"/>
                </a:lnTo>
                <a:lnTo>
                  <a:pt x="1530" y="1669"/>
                </a:lnTo>
                <a:lnTo>
                  <a:pt x="1518" y="1674"/>
                </a:lnTo>
                <a:lnTo>
                  <a:pt x="1505" y="1680"/>
                </a:lnTo>
                <a:lnTo>
                  <a:pt x="1491" y="1684"/>
                </a:lnTo>
                <a:lnTo>
                  <a:pt x="1477" y="1689"/>
                </a:lnTo>
                <a:lnTo>
                  <a:pt x="1462" y="1691"/>
                </a:lnTo>
                <a:lnTo>
                  <a:pt x="1448" y="1694"/>
                </a:lnTo>
                <a:lnTo>
                  <a:pt x="1433" y="1696"/>
                </a:lnTo>
                <a:lnTo>
                  <a:pt x="1418" y="1698"/>
                </a:lnTo>
                <a:lnTo>
                  <a:pt x="1403" y="1698"/>
                </a:lnTo>
                <a:close/>
                <a:moveTo>
                  <a:pt x="1769" y="930"/>
                </a:moveTo>
                <a:lnTo>
                  <a:pt x="1769" y="921"/>
                </a:lnTo>
                <a:lnTo>
                  <a:pt x="1772" y="909"/>
                </a:lnTo>
                <a:lnTo>
                  <a:pt x="1774" y="900"/>
                </a:lnTo>
                <a:lnTo>
                  <a:pt x="1778" y="890"/>
                </a:lnTo>
                <a:lnTo>
                  <a:pt x="1782" y="880"/>
                </a:lnTo>
                <a:lnTo>
                  <a:pt x="1787" y="871"/>
                </a:lnTo>
                <a:lnTo>
                  <a:pt x="1793" y="864"/>
                </a:lnTo>
                <a:lnTo>
                  <a:pt x="1796" y="860"/>
                </a:lnTo>
                <a:lnTo>
                  <a:pt x="1800" y="856"/>
                </a:lnTo>
                <a:lnTo>
                  <a:pt x="1808" y="849"/>
                </a:lnTo>
                <a:lnTo>
                  <a:pt x="1816" y="843"/>
                </a:lnTo>
                <a:lnTo>
                  <a:pt x="1825" y="838"/>
                </a:lnTo>
                <a:lnTo>
                  <a:pt x="1834" y="833"/>
                </a:lnTo>
                <a:lnTo>
                  <a:pt x="1844" y="829"/>
                </a:lnTo>
                <a:lnTo>
                  <a:pt x="1853" y="827"/>
                </a:lnTo>
                <a:lnTo>
                  <a:pt x="1865" y="825"/>
                </a:lnTo>
                <a:lnTo>
                  <a:pt x="1876" y="825"/>
                </a:lnTo>
                <a:lnTo>
                  <a:pt x="1886" y="825"/>
                </a:lnTo>
                <a:lnTo>
                  <a:pt x="1897" y="827"/>
                </a:lnTo>
                <a:lnTo>
                  <a:pt x="1907" y="829"/>
                </a:lnTo>
                <a:lnTo>
                  <a:pt x="1917" y="833"/>
                </a:lnTo>
                <a:lnTo>
                  <a:pt x="1925" y="838"/>
                </a:lnTo>
                <a:lnTo>
                  <a:pt x="1934" y="843"/>
                </a:lnTo>
                <a:lnTo>
                  <a:pt x="1942" y="849"/>
                </a:lnTo>
                <a:lnTo>
                  <a:pt x="1946" y="852"/>
                </a:lnTo>
                <a:lnTo>
                  <a:pt x="1950" y="856"/>
                </a:lnTo>
                <a:lnTo>
                  <a:pt x="1957" y="864"/>
                </a:lnTo>
                <a:lnTo>
                  <a:pt x="1964" y="871"/>
                </a:lnTo>
                <a:lnTo>
                  <a:pt x="1968" y="880"/>
                </a:lnTo>
                <a:lnTo>
                  <a:pt x="1973" y="890"/>
                </a:lnTo>
                <a:lnTo>
                  <a:pt x="1976" y="900"/>
                </a:lnTo>
                <a:lnTo>
                  <a:pt x="1980" y="909"/>
                </a:lnTo>
                <a:lnTo>
                  <a:pt x="1981" y="921"/>
                </a:lnTo>
                <a:lnTo>
                  <a:pt x="1981" y="930"/>
                </a:lnTo>
                <a:lnTo>
                  <a:pt x="1981" y="942"/>
                </a:lnTo>
                <a:lnTo>
                  <a:pt x="1980" y="953"/>
                </a:lnTo>
                <a:lnTo>
                  <a:pt x="1976" y="963"/>
                </a:lnTo>
                <a:lnTo>
                  <a:pt x="1973" y="973"/>
                </a:lnTo>
                <a:lnTo>
                  <a:pt x="1968" y="981"/>
                </a:lnTo>
                <a:lnTo>
                  <a:pt x="1964" y="990"/>
                </a:lnTo>
                <a:lnTo>
                  <a:pt x="1957" y="998"/>
                </a:lnTo>
                <a:lnTo>
                  <a:pt x="1954" y="1002"/>
                </a:lnTo>
                <a:lnTo>
                  <a:pt x="1950" y="1006"/>
                </a:lnTo>
                <a:lnTo>
                  <a:pt x="1942" y="1013"/>
                </a:lnTo>
                <a:lnTo>
                  <a:pt x="1934" y="1018"/>
                </a:lnTo>
                <a:lnTo>
                  <a:pt x="1925" y="1024"/>
                </a:lnTo>
                <a:lnTo>
                  <a:pt x="1917" y="1028"/>
                </a:lnTo>
                <a:lnTo>
                  <a:pt x="1907" y="1032"/>
                </a:lnTo>
                <a:lnTo>
                  <a:pt x="1897" y="1034"/>
                </a:lnTo>
                <a:lnTo>
                  <a:pt x="1886" y="1037"/>
                </a:lnTo>
                <a:lnTo>
                  <a:pt x="1876" y="1037"/>
                </a:lnTo>
                <a:lnTo>
                  <a:pt x="1865" y="1037"/>
                </a:lnTo>
                <a:lnTo>
                  <a:pt x="1853" y="1034"/>
                </a:lnTo>
                <a:lnTo>
                  <a:pt x="1844" y="1032"/>
                </a:lnTo>
                <a:lnTo>
                  <a:pt x="1834" y="1028"/>
                </a:lnTo>
                <a:lnTo>
                  <a:pt x="1825" y="1024"/>
                </a:lnTo>
                <a:lnTo>
                  <a:pt x="1816" y="1018"/>
                </a:lnTo>
                <a:lnTo>
                  <a:pt x="1808" y="1013"/>
                </a:lnTo>
                <a:lnTo>
                  <a:pt x="1804" y="1010"/>
                </a:lnTo>
                <a:lnTo>
                  <a:pt x="1800" y="1006"/>
                </a:lnTo>
                <a:lnTo>
                  <a:pt x="1793" y="998"/>
                </a:lnTo>
                <a:lnTo>
                  <a:pt x="1787" y="990"/>
                </a:lnTo>
                <a:lnTo>
                  <a:pt x="1782" y="981"/>
                </a:lnTo>
                <a:lnTo>
                  <a:pt x="1778" y="973"/>
                </a:lnTo>
                <a:lnTo>
                  <a:pt x="1774" y="963"/>
                </a:lnTo>
                <a:lnTo>
                  <a:pt x="1772" y="953"/>
                </a:lnTo>
                <a:lnTo>
                  <a:pt x="1769" y="942"/>
                </a:lnTo>
                <a:lnTo>
                  <a:pt x="1769" y="930"/>
                </a:lnTo>
                <a:close/>
                <a:moveTo>
                  <a:pt x="0" y="0"/>
                </a:moveTo>
                <a:lnTo>
                  <a:pt x="702" y="0"/>
                </a:lnTo>
                <a:lnTo>
                  <a:pt x="1403" y="0"/>
                </a:lnTo>
                <a:lnTo>
                  <a:pt x="2105" y="0"/>
                </a:lnTo>
                <a:lnTo>
                  <a:pt x="2806" y="0"/>
                </a:lnTo>
                <a:lnTo>
                  <a:pt x="2806" y="702"/>
                </a:lnTo>
                <a:lnTo>
                  <a:pt x="2806" y="1403"/>
                </a:lnTo>
                <a:lnTo>
                  <a:pt x="2806" y="2105"/>
                </a:lnTo>
                <a:lnTo>
                  <a:pt x="2806" y="2806"/>
                </a:lnTo>
                <a:lnTo>
                  <a:pt x="2105" y="2806"/>
                </a:lnTo>
                <a:lnTo>
                  <a:pt x="1403" y="2806"/>
                </a:lnTo>
                <a:lnTo>
                  <a:pt x="702" y="2806"/>
                </a:lnTo>
                <a:lnTo>
                  <a:pt x="0" y="2806"/>
                </a:lnTo>
                <a:lnTo>
                  <a:pt x="0" y="2105"/>
                </a:lnTo>
                <a:lnTo>
                  <a:pt x="0" y="1403"/>
                </a:lnTo>
                <a:lnTo>
                  <a:pt x="0" y="702"/>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1" name="Freeform 12">
            <a:hlinkClick r:id="rId6" tooltip="LinkedIn"/>
          </p:cNvPr>
          <p:cNvSpPr>
            <a:spLocks noChangeAspect="1" noEditPoints="1"/>
          </p:cNvSpPr>
          <p:nvPr/>
        </p:nvSpPr>
        <p:spPr bwMode="auto">
          <a:xfrm>
            <a:off x="5952016" y="620688"/>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8" name="Text Placeholder 11"/>
          <p:cNvSpPr>
            <a:spLocks noGrp="1"/>
          </p:cNvSpPr>
          <p:nvPr>
            <p:ph type="body" sz="quarter" idx="18" hasCustomPrompt="1"/>
          </p:nvPr>
        </p:nvSpPr>
        <p:spPr>
          <a:xfrm>
            <a:off x="839788" y="5516563"/>
            <a:ext cx="10512425" cy="576262"/>
          </a:xfrm>
        </p:spPr>
        <p:txBody>
          <a:bodyPr/>
          <a:lstStyle>
            <a:lvl1pPr marL="0" indent="0" algn="ctr">
              <a:spcBef>
                <a:spcPts val="200"/>
              </a:spcBef>
              <a:buFontTx/>
              <a:buNone/>
              <a:defRPr sz="1600" b="0">
                <a:solidFill>
                  <a:schemeClr val="bg1"/>
                </a:solidFill>
              </a:defRPr>
            </a:lvl1pPr>
            <a:lvl2pPr marL="0" indent="0" algn="ctr">
              <a:spcBef>
                <a:spcPts val="200"/>
              </a:spcBef>
              <a:buFontTx/>
              <a:buNone/>
              <a:defRPr sz="1400">
                <a:solidFill>
                  <a:schemeClr val="bg1"/>
                </a:solidFill>
              </a:defRPr>
            </a:lvl2pPr>
            <a:lvl3pPr marL="0" indent="0" algn="ctr">
              <a:spcBef>
                <a:spcPts val="200"/>
              </a:spcBef>
              <a:buFontTx/>
              <a:buNone/>
              <a:defRPr sz="1000"/>
            </a:lvl3pPr>
            <a:lvl4pPr marL="0" indent="0" algn="ctr">
              <a:spcBef>
                <a:spcPts val="200"/>
              </a:spcBef>
              <a:buFontTx/>
              <a:buNone/>
              <a:defRPr sz="1000"/>
            </a:lvl4pPr>
            <a:lvl5pPr marL="0" indent="0" algn="ctr">
              <a:spcBef>
                <a:spcPts val="200"/>
              </a:spcBef>
              <a:buFontTx/>
              <a:buNone/>
              <a:defRPr sz="1000"/>
            </a:lvl5pPr>
          </a:lstStyle>
          <a:p>
            <a:pPr lvl="0"/>
            <a:r>
              <a:rPr lang="en-US"/>
              <a:t>Your contact details</a:t>
            </a:r>
          </a:p>
          <a:p>
            <a:pPr lvl="1"/>
            <a:r>
              <a:rPr lang="en-US"/>
              <a:t>Second level</a:t>
            </a:r>
          </a:p>
        </p:txBody>
      </p:sp>
    </p:spTree>
    <p:extLst>
      <p:ext uri="{BB962C8B-B14F-4D97-AF65-F5344CB8AC3E}">
        <p14:creationId xmlns:p14="http://schemas.microsoft.com/office/powerpoint/2010/main" val="162042391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Thank you with Picture">
    <p:spTree>
      <p:nvGrpSpPr>
        <p:cNvPr id="1" name=""/>
        <p:cNvGrpSpPr/>
        <p:nvPr/>
      </p:nvGrpSpPr>
      <p:grpSpPr>
        <a:xfrm>
          <a:off x="0" y="0"/>
          <a:ext cx="0" cy="0"/>
          <a:chOff x="0" y="0"/>
          <a:chExt cx="0" cy="0"/>
        </a:xfrm>
      </p:grpSpPr>
      <p:sp>
        <p:nvSpPr>
          <p:cNvPr id="13" name="Picture Placeholder 7"/>
          <p:cNvSpPr>
            <a:spLocks noGrp="1"/>
          </p:cNvSpPr>
          <p:nvPr>
            <p:ph type="pic" sz="quarter" idx="13"/>
          </p:nvPr>
        </p:nvSpPr>
        <p:spPr>
          <a:xfrm>
            <a:off x="0" y="0"/>
            <a:ext cx="12192000" cy="6858000"/>
          </a:xfrm>
          <a:custGeom>
            <a:avLst/>
            <a:gdLst/>
            <a:ahLst/>
            <a:cxnLst/>
            <a:rect l="l" t="t" r="r" b="b"/>
            <a:pathLst>
              <a:path w="12192000" h="6858000">
                <a:moveTo>
                  <a:pt x="6672064" y="620688"/>
                </a:moveTo>
                <a:lnTo>
                  <a:pt x="6672064" y="908720"/>
                </a:lnTo>
                <a:lnTo>
                  <a:pt x="6960096" y="908720"/>
                </a:lnTo>
                <a:lnTo>
                  <a:pt x="6960096" y="620688"/>
                </a:lnTo>
                <a:close/>
                <a:moveTo>
                  <a:pt x="6312024" y="620688"/>
                </a:moveTo>
                <a:lnTo>
                  <a:pt x="6312024" y="908720"/>
                </a:lnTo>
                <a:lnTo>
                  <a:pt x="6600056" y="908720"/>
                </a:lnTo>
                <a:lnTo>
                  <a:pt x="6600056" y="620688"/>
                </a:lnTo>
                <a:close/>
                <a:moveTo>
                  <a:pt x="5951984" y="620688"/>
                </a:moveTo>
                <a:lnTo>
                  <a:pt x="5951984" y="908720"/>
                </a:lnTo>
                <a:lnTo>
                  <a:pt x="6240016" y="908720"/>
                </a:lnTo>
                <a:lnTo>
                  <a:pt x="6240016" y="620688"/>
                </a:lnTo>
                <a:close/>
                <a:moveTo>
                  <a:pt x="5591944" y="620688"/>
                </a:moveTo>
                <a:lnTo>
                  <a:pt x="5591944" y="908720"/>
                </a:lnTo>
                <a:lnTo>
                  <a:pt x="5879976" y="908720"/>
                </a:lnTo>
                <a:lnTo>
                  <a:pt x="5879976" y="620688"/>
                </a:lnTo>
                <a:close/>
                <a:moveTo>
                  <a:pt x="5231904" y="620688"/>
                </a:moveTo>
                <a:lnTo>
                  <a:pt x="5231904" y="908720"/>
                </a:lnTo>
                <a:lnTo>
                  <a:pt x="5519936" y="908720"/>
                </a:lnTo>
                <a:lnTo>
                  <a:pt x="5519936" y="620688"/>
                </a:lnTo>
                <a:close/>
                <a:moveTo>
                  <a:pt x="0" y="0"/>
                </a:moveTo>
                <a:lnTo>
                  <a:pt x="12192000" y="0"/>
                </a:lnTo>
                <a:lnTo>
                  <a:pt x="12192000" y="6858000"/>
                </a:lnTo>
                <a:lnTo>
                  <a:pt x="0" y="6858000"/>
                </a:lnTo>
                <a:close/>
              </a:path>
            </a:pathLst>
          </a:custGeom>
          <a:solidFill>
            <a:schemeClr val="bg1">
              <a:lumMod val="85000"/>
            </a:schemeClr>
          </a:solidFill>
        </p:spPr>
        <p:txBody>
          <a:bodyPr/>
          <a:lstStyle>
            <a:lvl1pPr marL="0" indent="0">
              <a:buFontTx/>
              <a:buNone/>
              <a:defRPr sz="1200"/>
            </a:lvl1pPr>
          </a:lstStyle>
          <a:p>
            <a:r>
              <a:rPr lang="fi-FI"/>
              <a:t>Lisää kuva napsauttamalla kuvaketta</a:t>
            </a:r>
            <a:endParaRPr lang="en-GB" dirty="0"/>
          </a:p>
        </p:txBody>
      </p:sp>
      <p:sp>
        <p:nvSpPr>
          <p:cNvPr id="2" name="Title 1"/>
          <p:cNvSpPr>
            <a:spLocks noGrp="1"/>
          </p:cNvSpPr>
          <p:nvPr>
            <p:ph type="title" hasCustomPrompt="1"/>
          </p:nvPr>
        </p:nvSpPr>
        <p:spPr>
          <a:xfrm>
            <a:off x="838199" y="1700213"/>
            <a:ext cx="10514013" cy="1584771"/>
          </a:xfrm>
        </p:spPr>
        <p:txBody>
          <a:bodyPr anchor="b" anchorCtr="0"/>
          <a:lstStyle>
            <a:lvl1pPr algn="ctr">
              <a:defRPr sz="6000" spc="-300" baseline="0"/>
            </a:lvl1pPr>
          </a:lstStyle>
          <a:p>
            <a:r>
              <a:rPr lang="en-US" dirty="0"/>
              <a:t>Click to add Thank you Text.</a:t>
            </a:r>
          </a:p>
        </p:txBody>
      </p:sp>
      <p:sp>
        <p:nvSpPr>
          <p:cNvPr id="3" name="Date Placeholder 2"/>
          <p:cNvSpPr>
            <a:spLocks noGrp="1"/>
          </p:cNvSpPr>
          <p:nvPr>
            <p:ph type="dt" sz="half" idx="1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1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sp>
        <p:nvSpPr>
          <p:cNvPr id="7" name="Freeform 7">
            <a:hlinkClick r:id="rId2" tooltip="Twitter"/>
          </p:cNvPr>
          <p:cNvSpPr>
            <a:spLocks noChangeAspect="1" noEditPoints="1"/>
          </p:cNvSpPr>
          <p:nvPr/>
        </p:nvSpPr>
        <p:spPr bwMode="auto">
          <a:xfrm>
            <a:off x="5591976" y="621234"/>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8" name="Freeform 8">
            <a:hlinkClick r:id="rId3" tooltip="Facebook"/>
          </p:cNvPr>
          <p:cNvSpPr>
            <a:spLocks noChangeAspect="1" noEditPoints="1"/>
          </p:cNvSpPr>
          <p:nvPr/>
        </p:nvSpPr>
        <p:spPr bwMode="auto">
          <a:xfrm>
            <a:off x="5231415" y="620688"/>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9" name="Freeform 10">
            <a:hlinkClick r:id="rId4" tooltip="YouTube"/>
          </p:cNvPr>
          <p:cNvSpPr>
            <a:spLocks noChangeAspect="1" noEditPoints="1"/>
          </p:cNvSpPr>
          <p:nvPr/>
        </p:nvSpPr>
        <p:spPr bwMode="auto">
          <a:xfrm>
            <a:off x="6312056" y="620688"/>
            <a:ext cx="288000" cy="288000"/>
          </a:xfrm>
          <a:custGeom>
            <a:avLst/>
            <a:gdLst>
              <a:gd name="T0" fmla="*/ 793 w 2804"/>
              <a:gd name="T1" fmla="*/ 1276 h 2806"/>
              <a:gd name="T2" fmla="*/ 704 w 2804"/>
              <a:gd name="T3" fmla="*/ 1239 h 2806"/>
              <a:gd name="T4" fmla="*/ 605 w 2804"/>
              <a:gd name="T5" fmla="*/ 1291 h 2806"/>
              <a:gd name="T6" fmla="*/ 587 w 2804"/>
              <a:gd name="T7" fmla="*/ 1595 h 2806"/>
              <a:gd name="T8" fmla="*/ 645 w 2804"/>
              <a:gd name="T9" fmla="*/ 1683 h 2806"/>
              <a:gd name="T10" fmla="*/ 749 w 2804"/>
              <a:gd name="T11" fmla="*/ 1688 h 2806"/>
              <a:gd name="T12" fmla="*/ 814 w 2804"/>
              <a:gd name="T13" fmla="*/ 1621 h 2806"/>
              <a:gd name="T14" fmla="*/ 738 w 2804"/>
              <a:gd name="T15" fmla="*/ 1591 h 2806"/>
              <a:gd name="T16" fmla="*/ 704 w 2804"/>
              <a:gd name="T17" fmla="*/ 1623 h 2806"/>
              <a:gd name="T18" fmla="*/ 668 w 2804"/>
              <a:gd name="T19" fmla="*/ 1579 h 2806"/>
              <a:gd name="T20" fmla="*/ 676 w 2804"/>
              <a:gd name="T21" fmla="*/ 1326 h 2806"/>
              <a:gd name="T22" fmla="*/ 725 w 2804"/>
              <a:gd name="T23" fmla="*/ 1320 h 2806"/>
              <a:gd name="T24" fmla="*/ 491 w 2804"/>
              <a:gd name="T25" fmla="*/ 1690 h 2806"/>
              <a:gd name="T26" fmla="*/ 491 w 2804"/>
              <a:gd name="T27" fmla="*/ 1447 h 2806"/>
              <a:gd name="T28" fmla="*/ 959 w 2804"/>
              <a:gd name="T29" fmla="*/ 1695 h 2806"/>
              <a:gd name="T30" fmla="*/ 894 w 2804"/>
              <a:gd name="T31" fmla="*/ 1662 h 2806"/>
              <a:gd name="T32" fmla="*/ 972 w 2804"/>
              <a:gd name="T33" fmla="*/ 1614 h 2806"/>
              <a:gd name="T34" fmla="*/ 1017 w 2804"/>
              <a:gd name="T35" fmla="*/ 1607 h 2806"/>
              <a:gd name="T36" fmla="*/ 1956 w 2804"/>
              <a:gd name="T37" fmla="*/ 1325 h 2806"/>
              <a:gd name="T38" fmla="*/ 1995 w 2804"/>
              <a:gd name="T39" fmla="*/ 1622 h 2806"/>
              <a:gd name="T40" fmla="*/ 2020 w 2804"/>
              <a:gd name="T41" fmla="*/ 1371 h 2806"/>
              <a:gd name="T42" fmla="*/ 1987 w 2804"/>
              <a:gd name="T43" fmla="*/ 1313 h 2806"/>
              <a:gd name="T44" fmla="*/ 2293 w 2804"/>
              <a:gd name="T45" fmla="*/ 1314 h 2806"/>
              <a:gd name="T46" fmla="*/ 2246 w 2804"/>
              <a:gd name="T47" fmla="*/ 1331 h 2806"/>
              <a:gd name="T48" fmla="*/ 2488 w 2804"/>
              <a:gd name="T49" fmla="*/ 1089 h 2806"/>
              <a:gd name="T50" fmla="*/ 2427 w 2804"/>
              <a:gd name="T51" fmla="*/ 991 h 2806"/>
              <a:gd name="T52" fmla="*/ 2315 w 2804"/>
              <a:gd name="T53" fmla="*/ 953 h 2806"/>
              <a:gd name="T54" fmla="*/ 1461 w 2804"/>
              <a:gd name="T55" fmla="*/ 948 h 2806"/>
              <a:gd name="T56" fmla="*/ 1274 w 2804"/>
              <a:gd name="T57" fmla="*/ 991 h 2806"/>
              <a:gd name="T58" fmla="*/ 1205 w 2804"/>
              <a:gd name="T59" fmla="*/ 1125 h 2806"/>
              <a:gd name="T60" fmla="*/ 1192 w 2804"/>
              <a:gd name="T61" fmla="*/ 1568 h 2806"/>
              <a:gd name="T62" fmla="*/ 1229 w 2804"/>
              <a:gd name="T63" fmla="*/ 1760 h 2806"/>
              <a:gd name="T64" fmla="*/ 1336 w 2804"/>
              <a:gd name="T65" fmla="*/ 1842 h 2806"/>
              <a:gd name="T66" fmla="*/ 1851 w 2804"/>
              <a:gd name="T67" fmla="*/ 1867 h 2806"/>
              <a:gd name="T68" fmla="*/ 2371 w 2804"/>
              <a:gd name="T69" fmla="*/ 1844 h 2806"/>
              <a:gd name="T70" fmla="*/ 2472 w 2804"/>
              <a:gd name="T71" fmla="*/ 1760 h 2806"/>
              <a:gd name="T72" fmla="*/ 2512 w 2804"/>
              <a:gd name="T73" fmla="*/ 1492 h 2806"/>
              <a:gd name="T74" fmla="*/ 1390 w 2804"/>
              <a:gd name="T75" fmla="*/ 1690 h 2806"/>
              <a:gd name="T76" fmla="*/ 1702 w 2804"/>
              <a:gd name="T77" fmla="*/ 1654 h 2806"/>
              <a:gd name="T78" fmla="*/ 1604 w 2804"/>
              <a:gd name="T79" fmla="*/ 1693 h 2806"/>
              <a:gd name="T80" fmla="*/ 1565 w 2804"/>
              <a:gd name="T81" fmla="*/ 1627 h 2806"/>
              <a:gd name="T82" fmla="*/ 1659 w 2804"/>
              <a:gd name="T83" fmla="*/ 1622 h 2806"/>
              <a:gd name="T84" fmla="*/ 1799 w 2804"/>
              <a:gd name="T85" fmla="*/ 1246 h 2806"/>
              <a:gd name="T86" fmla="*/ 2086 w 2804"/>
              <a:gd name="T87" fmla="*/ 1667 h 2806"/>
              <a:gd name="T88" fmla="*/ 2003 w 2804"/>
              <a:gd name="T89" fmla="*/ 1690 h 2806"/>
              <a:gd name="T90" fmla="*/ 1945 w 2804"/>
              <a:gd name="T91" fmla="*/ 1095 h 2806"/>
              <a:gd name="T92" fmla="*/ 2030 w 2804"/>
              <a:gd name="T93" fmla="*/ 1240 h 2806"/>
              <a:gd name="T94" fmla="*/ 2089 w 2804"/>
              <a:gd name="T95" fmla="*/ 1279 h 2806"/>
              <a:gd name="T96" fmla="*/ 2295 w 2804"/>
              <a:gd name="T97" fmla="*/ 1621 h 2806"/>
              <a:gd name="T98" fmla="*/ 2401 w 2804"/>
              <a:gd name="T99" fmla="*/ 1534 h 2806"/>
              <a:gd name="T100" fmla="*/ 2371 w 2804"/>
              <a:gd name="T101" fmla="*/ 1659 h 2806"/>
              <a:gd name="T102" fmla="*/ 2284 w 2804"/>
              <a:gd name="T103" fmla="*/ 1695 h 2806"/>
              <a:gd name="T104" fmla="*/ 2180 w 2804"/>
              <a:gd name="T105" fmla="*/ 1641 h 2806"/>
              <a:gd name="T106" fmla="*/ 2160 w 2804"/>
              <a:gd name="T107" fmla="*/ 1359 h 2806"/>
              <a:gd name="T108" fmla="*/ 2227 w 2804"/>
              <a:gd name="T109" fmla="*/ 1252 h 2806"/>
              <a:gd name="T110" fmla="*/ 2323 w 2804"/>
              <a:gd name="T111" fmla="*/ 1246 h 2806"/>
              <a:gd name="T112" fmla="*/ 2386 w 2804"/>
              <a:gd name="T113" fmla="*/ 1305 h 2806"/>
              <a:gd name="T114" fmla="*/ 2243 w 2804"/>
              <a:gd name="T115" fmla="*/ 1575 h 2806"/>
              <a:gd name="T116" fmla="*/ 0 w 2804"/>
              <a:gd name="T117" fmla="*/ 0 h 2806"/>
              <a:gd name="T118" fmla="*/ 700 w 2804"/>
              <a:gd name="T119"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4" h="2806">
                <a:moveTo>
                  <a:pt x="824" y="1388"/>
                </a:moveTo>
                <a:lnTo>
                  <a:pt x="822" y="1371"/>
                </a:lnTo>
                <a:lnTo>
                  <a:pt x="821" y="1355"/>
                </a:lnTo>
                <a:lnTo>
                  <a:pt x="819" y="1340"/>
                </a:lnTo>
                <a:lnTo>
                  <a:pt x="816" y="1325"/>
                </a:lnTo>
                <a:lnTo>
                  <a:pt x="813" y="1313"/>
                </a:lnTo>
                <a:lnTo>
                  <a:pt x="810" y="1307"/>
                </a:lnTo>
                <a:lnTo>
                  <a:pt x="808" y="1302"/>
                </a:lnTo>
                <a:lnTo>
                  <a:pt x="803" y="1291"/>
                </a:lnTo>
                <a:lnTo>
                  <a:pt x="796" y="1282"/>
                </a:lnTo>
                <a:lnTo>
                  <a:pt x="793" y="1276"/>
                </a:lnTo>
                <a:lnTo>
                  <a:pt x="788" y="1271"/>
                </a:lnTo>
                <a:lnTo>
                  <a:pt x="783" y="1267"/>
                </a:lnTo>
                <a:lnTo>
                  <a:pt x="778" y="1262"/>
                </a:lnTo>
                <a:lnTo>
                  <a:pt x="772" y="1258"/>
                </a:lnTo>
                <a:lnTo>
                  <a:pt x="767" y="1255"/>
                </a:lnTo>
                <a:lnTo>
                  <a:pt x="761" y="1251"/>
                </a:lnTo>
                <a:lnTo>
                  <a:pt x="754" y="1249"/>
                </a:lnTo>
                <a:lnTo>
                  <a:pt x="743" y="1245"/>
                </a:lnTo>
                <a:lnTo>
                  <a:pt x="730" y="1241"/>
                </a:lnTo>
                <a:lnTo>
                  <a:pt x="717" y="1240"/>
                </a:lnTo>
                <a:lnTo>
                  <a:pt x="704" y="1239"/>
                </a:lnTo>
                <a:lnTo>
                  <a:pt x="689" y="1240"/>
                </a:lnTo>
                <a:lnTo>
                  <a:pt x="681" y="1240"/>
                </a:lnTo>
                <a:lnTo>
                  <a:pt x="675" y="1241"/>
                </a:lnTo>
                <a:lnTo>
                  <a:pt x="663" y="1245"/>
                </a:lnTo>
                <a:lnTo>
                  <a:pt x="650" y="1249"/>
                </a:lnTo>
                <a:lnTo>
                  <a:pt x="639" y="1255"/>
                </a:lnTo>
                <a:lnTo>
                  <a:pt x="634" y="1258"/>
                </a:lnTo>
                <a:lnTo>
                  <a:pt x="628" y="1262"/>
                </a:lnTo>
                <a:lnTo>
                  <a:pt x="619" y="1271"/>
                </a:lnTo>
                <a:lnTo>
                  <a:pt x="611" y="1282"/>
                </a:lnTo>
                <a:lnTo>
                  <a:pt x="605" y="1291"/>
                </a:lnTo>
                <a:lnTo>
                  <a:pt x="598" y="1302"/>
                </a:lnTo>
                <a:lnTo>
                  <a:pt x="595" y="1313"/>
                </a:lnTo>
                <a:lnTo>
                  <a:pt x="591" y="1325"/>
                </a:lnTo>
                <a:lnTo>
                  <a:pt x="587" y="1340"/>
                </a:lnTo>
                <a:lnTo>
                  <a:pt x="586" y="1355"/>
                </a:lnTo>
                <a:lnTo>
                  <a:pt x="585" y="1371"/>
                </a:lnTo>
                <a:lnTo>
                  <a:pt x="584" y="1388"/>
                </a:lnTo>
                <a:lnTo>
                  <a:pt x="584" y="1548"/>
                </a:lnTo>
                <a:lnTo>
                  <a:pt x="584" y="1565"/>
                </a:lnTo>
                <a:lnTo>
                  <a:pt x="585" y="1581"/>
                </a:lnTo>
                <a:lnTo>
                  <a:pt x="587" y="1595"/>
                </a:lnTo>
                <a:lnTo>
                  <a:pt x="590" y="1609"/>
                </a:lnTo>
                <a:lnTo>
                  <a:pt x="592" y="1615"/>
                </a:lnTo>
                <a:lnTo>
                  <a:pt x="594" y="1621"/>
                </a:lnTo>
                <a:lnTo>
                  <a:pt x="598" y="1632"/>
                </a:lnTo>
                <a:lnTo>
                  <a:pt x="603" y="1642"/>
                </a:lnTo>
                <a:lnTo>
                  <a:pt x="610" y="1651"/>
                </a:lnTo>
                <a:lnTo>
                  <a:pt x="618" y="1662"/>
                </a:lnTo>
                <a:lnTo>
                  <a:pt x="623" y="1667"/>
                </a:lnTo>
                <a:lnTo>
                  <a:pt x="628" y="1670"/>
                </a:lnTo>
                <a:lnTo>
                  <a:pt x="639" y="1679"/>
                </a:lnTo>
                <a:lnTo>
                  <a:pt x="645" y="1683"/>
                </a:lnTo>
                <a:lnTo>
                  <a:pt x="652" y="1685"/>
                </a:lnTo>
                <a:lnTo>
                  <a:pt x="664" y="1690"/>
                </a:lnTo>
                <a:lnTo>
                  <a:pt x="676" y="1694"/>
                </a:lnTo>
                <a:lnTo>
                  <a:pt x="684" y="1695"/>
                </a:lnTo>
                <a:lnTo>
                  <a:pt x="690" y="1696"/>
                </a:lnTo>
                <a:lnTo>
                  <a:pt x="696" y="1698"/>
                </a:lnTo>
                <a:lnTo>
                  <a:pt x="704" y="1698"/>
                </a:lnTo>
                <a:lnTo>
                  <a:pt x="717" y="1696"/>
                </a:lnTo>
                <a:lnTo>
                  <a:pt x="730" y="1694"/>
                </a:lnTo>
                <a:lnTo>
                  <a:pt x="743" y="1690"/>
                </a:lnTo>
                <a:lnTo>
                  <a:pt x="749" y="1688"/>
                </a:lnTo>
                <a:lnTo>
                  <a:pt x="756" y="1685"/>
                </a:lnTo>
                <a:lnTo>
                  <a:pt x="768" y="1679"/>
                </a:lnTo>
                <a:lnTo>
                  <a:pt x="774" y="1675"/>
                </a:lnTo>
                <a:lnTo>
                  <a:pt x="779" y="1670"/>
                </a:lnTo>
                <a:lnTo>
                  <a:pt x="784" y="1667"/>
                </a:lnTo>
                <a:lnTo>
                  <a:pt x="789" y="1662"/>
                </a:lnTo>
                <a:lnTo>
                  <a:pt x="794" y="1657"/>
                </a:lnTo>
                <a:lnTo>
                  <a:pt x="799" y="1651"/>
                </a:lnTo>
                <a:lnTo>
                  <a:pt x="804" y="1642"/>
                </a:lnTo>
                <a:lnTo>
                  <a:pt x="810" y="1632"/>
                </a:lnTo>
                <a:lnTo>
                  <a:pt x="814" y="1621"/>
                </a:lnTo>
                <a:lnTo>
                  <a:pt x="817" y="1609"/>
                </a:lnTo>
                <a:lnTo>
                  <a:pt x="820" y="1595"/>
                </a:lnTo>
                <a:lnTo>
                  <a:pt x="821" y="1581"/>
                </a:lnTo>
                <a:lnTo>
                  <a:pt x="822" y="1565"/>
                </a:lnTo>
                <a:lnTo>
                  <a:pt x="824" y="1548"/>
                </a:lnTo>
                <a:lnTo>
                  <a:pt x="824" y="1388"/>
                </a:lnTo>
                <a:close/>
                <a:moveTo>
                  <a:pt x="740" y="1557"/>
                </a:moveTo>
                <a:lnTo>
                  <a:pt x="740" y="1573"/>
                </a:lnTo>
                <a:lnTo>
                  <a:pt x="740" y="1579"/>
                </a:lnTo>
                <a:lnTo>
                  <a:pt x="740" y="1586"/>
                </a:lnTo>
                <a:lnTo>
                  <a:pt x="738" y="1591"/>
                </a:lnTo>
                <a:lnTo>
                  <a:pt x="737" y="1597"/>
                </a:lnTo>
                <a:lnTo>
                  <a:pt x="735" y="1602"/>
                </a:lnTo>
                <a:lnTo>
                  <a:pt x="732" y="1606"/>
                </a:lnTo>
                <a:lnTo>
                  <a:pt x="730" y="1610"/>
                </a:lnTo>
                <a:lnTo>
                  <a:pt x="727" y="1614"/>
                </a:lnTo>
                <a:lnTo>
                  <a:pt x="725" y="1617"/>
                </a:lnTo>
                <a:lnTo>
                  <a:pt x="721" y="1618"/>
                </a:lnTo>
                <a:lnTo>
                  <a:pt x="717" y="1621"/>
                </a:lnTo>
                <a:lnTo>
                  <a:pt x="712" y="1622"/>
                </a:lnTo>
                <a:lnTo>
                  <a:pt x="709" y="1623"/>
                </a:lnTo>
                <a:lnTo>
                  <a:pt x="704" y="1623"/>
                </a:lnTo>
                <a:lnTo>
                  <a:pt x="699" y="1623"/>
                </a:lnTo>
                <a:lnTo>
                  <a:pt x="694" y="1622"/>
                </a:lnTo>
                <a:lnTo>
                  <a:pt x="690" y="1621"/>
                </a:lnTo>
                <a:lnTo>
                  <a:pt x="686" y="1618"/>
                </a:lnTo>
                <a:lnTo>
                  <a:pt x="683" y="1617"/>
                </a:lnTo>
                <a:lnTo>
                  <a:pt x="680" y="1614"/>
                </a:lnTo>
                <a:lnTo>
                  <a:pt x="676" y="1610"/>
                </a:lnTo>
                <a:lnTo>
                  <a:pt x="674" y="1606"/>
                </a:lnTo>
                <a:lnTo>
                  <a:pt x="670" y="1597"/>
                </a:lnTo>
                <a:lnTo>
                  <a:pt x="668" y="1586"/>
                </a:lnTo>
                <a:lnTo>
                  <a:pt x="668" y="1579"/>
                </a:lnTo>
                <a:lnTo>
                  <a:pt x="668" y="1573"/>
                </a:lnTo>
                <a:lnTo>
                  <a:pt x="668" y="1557"/>
                </a:lnTo>
                <a:lnTo>
                  <a:pt x="668" y="1380"/>
                </a:lnTo>
                <a:lnTo>
                  <a:pt x="668" y="1364"/>
                </a:lnTo>
                <a:lnTo>
                  <a:pt x="668" y="1357"/>
                </a:lnTo>
                <a:lnTo>
                  <a:pt x="668" y="1350"/>
                </a:lnTo>
                <a:lnTo>
                  <a:pt x="669" y="1345"/>
                </a:lnTo>
                <a:lnTo>
                  <a:pt x="670" y="1339"/>
                </a:lnTo>
                <a:lnTo>
                  <a:pt x="673" y="1334"/>
                </a:lnTo>
                <a:lnTo>
                  <a:pt x="674" y="1330"/>
                </a:lnTo>
                <a:lnTo>
                  <a:pt x="676" y="1326"/>
                </a:lnTo>
                <a:lnTo>
                  <a:pt x="680" y="1323"/>
                </a:lnTo>
                <a:lnTo>
                  <a:pt x="683" y="1320"/>
                </a:lnTo>
                <a:lnTo>
                  <a:pt x="686" y="1318"/>
                </a:lnTo>
                <a:lnTo>
                  <a:pt x="694" y="1315"/>
                </a:lnTo>
                <a:lnTo>
                  <a:pt x="699" y="1314"/>
                </a:lnTo>
                <a:lnTo>
                  <a:pt x="704" y="1314"/>
                </a:lnTo>
                <a:lnTo>
                  <a:pt x="709" y="1314"/>
                </a:lnTo>
                <a:lnTo>
                  <a:pt x="712" y="1315"/>
                </a:lnTo>
                <a:lnTo>
                  <a:pt x="717" y="1317"/>
                </a:lnTo>
                <a:lnTo>
                  <a:pt x="721" y="1318"/>
                </a:lnTo>
                <a:lnTo>
                  <a:pt x="725" y="1320"/>
                </a:lnTo>
                <a:lnTo>
                  <a:pt x="727" y="1323"/>
                </a:lnTo>
                <a:lnTo>
                  <a:pt x="730" y="1326"/>
                </a:lnTo>
                <a:lnTo>
                  <a:pt x="733" y="1330"/>
                </a:lnTo>
                <a:lnTo>
                  <a:pt x="737" y="1339"/>
                </a:lnTo>
                <a:lnTo>
                  <a:pt x="740" y="1350"/>
                </a:lnTo>
                <a:lnTo>
                  <a:pt x="740" y="1357"/>
                </a:lnTo>
                <a:lnTo>
                  <a:pt x="740" y="1364"/>
                </a:lnTo>
                <a:lnTo>
                  <a:pt x="740" y="1380"/>
                </a:lnTo>
                <a:lnTo>
                  <a:pt x="740" y="1557"/>
                </a:lnTo>
                <a:close/>
                <a:moveTo>
                  <a:pt x="491" y="1447"/>
                </a:moveTo>
                <a:lnTo>
                  <a:pt x="491" y="1690"/>
                </a:lnTo>
                <a:lnTo>
                  <a:pt x="402" y="1690"/>
                </a:lnTo>
                <a:lnTo>
                  <a:pt x="402" y="1447"/>
                </a:lnTo>
                <a:lnTo>
                  <a:pt x="353" y="1289"/>
                </a:lnTo>
                <a:lnTo>
                  <a:pt x="316" y="1171"/>
                </a:lnTo>
                <a:lnTo>
                  <a:pt x="302" y="1122"/>
                </a:lnTo>
                <a:lnTo>
                  <a:pt x="292" y="1091"/>
                </a:lnTo>
                <a:lnTo>
                  <a:pt x="384" y="1091"/>
                </a:lnTo>
                <a:lnTo>
                  <a:pt x="446" y="1325"/>
                </a:lnTo>
                <a:lnTo>
                  <a:pt x="508" y="1091"/>
                </a:lnTo>
                <a:lnTo>
                  <a:pt x="601" y="1091"/>
                </a:lnTo>
                <a:lnTo>
                  <a:pt x="491" y="1447"/>
                </a:lnTo>
                <a:close/>
                <a:moveTo>
                  <a:pt x="1121" y="1690"/>
                </a:moveTo>
                <a:lnTo>
                  <a:pt x="1036" y="1690"/>
                </a:lnTo>
                <a:lnTo>
                  <a:pt x="1036" y="1641"/>
                </a:lnTo>
                <a:lnTo>
                  <a:pt x="1024" y="1654"/>
                </a:lnTo>
                <a:lnTo>
                  <a:pt x="1013" y="1666"/>
                </a:lnTo>
                <a:lnTo>
                  <a:pt x="1002" y="1674"/>
                </a:lnTo>
                <a:lnTo>
                  <a:pt x="991" y="1683"/>
                </a:lnTo>
                <a:lnTo>
                  <a:pt x="980" y="1688"/>
                </a:lnTo>
                <a:lnTo>
                  <a:pt x="970" y="1693"/>
                </a:lnTo>
                <a:lnTo>
                  <a:pt x="963" y="1694"/>
                </a:lnTo>
                <a:lnTo>
                  <a:pt x="959" y="1695"/>
                </a:lnTo>
                <a:lnTo>
                  <a:pt x="947" y="1696"/>
                </a:lnTo>
                <a:lnTo>
                  <a:pt x="939" y="1695"/>
                </a:lnTo>
                <a:lnTo>
                  <a:pt x="930" y="1694"/>
                </a:lnTo>
                <a:lnTo>
                  <a:pt x="925" y="1693"/>
                </a:lnTo>
                <a:lnTo>
                  <a:pt x="921" y="1691"/>
                </a:lnTo>
                <a:lnTo>
                  <a:pt x="915" y="1688"/>
                </a:lnTo>
                <a:lnTo>
                  <a:pt x="909" y="1683"/>
                </a:lnTo>
                <a:lnTo>
                  <a:pt x="903" y="1677"/>
                </a:lnTo>
                <a:lnTo>
                  <a:pt x="898" y="1669"/>
                </a:lnTo>
                <a:lnTo>
                  <a:pt x="897" y="1666"/>
                </a:lnTo>
                <a:lnTo>
                  <a:pt x="894" y="1662"/>
                </a:lnTo>
                <a:lnTo>
                  <a:pt x="893" y="1657"/>
                </a:lnTo>
                <a:lnTo>
                  <a:pt x="890" y="1651"/>
                </a:lnTo>
                <a:lnTo>
                  <a:pt x="888" y="1636"/>
                </a:lnTo>
                <a:lnTo>
                  <a:pt x="887" y="1627"/>
                </a:lnTo>
                <a:lnTo>
                  <a:pt x="886" y="1618"/>
                </a:lnTo>
                <a:lnTo>
                  <a:pt x="886" y="1596"/>
                </a:lnTo>
                <a:lnTo>
                  <a:pt x="886" y="1242"/>
                </a:lnTo>
                <a:lnTo>
                  <a:pt x="970" y="1242"/>
                </a:lnTo>
                <a:lnTo>
                  <a:pt x="970" y="1574"/>
                </a:lnTo>
                <a:lnTo>
                  <a:pt x="970" y="1606"/>
                </a:lnTo>
                <a:lnTo>
                  <a:pt x="972" y="1614"/>
                </a:lnTo>
                <a:lnTo>
                  <a:pt x="973" y="1616"/>
                </a:lnTo>
                <a:lnTo>
                  <a:pt x="976" y="1618"/>
                </a:lnTo>
                <a:lnTo>
                  <a:pt x="977" y="1621"/>
                </a:lnTo>
                <a:lnTo>
                  <a:pt x="981" y="1622"/>
                </a:lnTo>
                <a:lnTo>
                  <a:pt x="983" y="1622"/>
                </a:lnTo>
                <a:lnTo>
                  <a:pt x="987" y="1622"/>
                </a:lnTo>
                <a:lnTo>
                  <a:pt x="993" y="1622"/>
                </a:lnTo>
                <a:lnTo>
                  <a:pt x="999" y="1620"/>
                </a:lnTo>
                <a:lnTo>
                  <a:pt x="1006" y="1617"/>
                </a:lnTo>
                <a:lnTo>
                  <a:pt x="1012" y="1612"/>
                </a:lnTo>
                <a:lnTo>
                  <a:pt x="1017" y="1607"/>
                </a:lnTo>
                <a:lnTo>
                  <a:pt x="1023" y="1600"/>
                </a:lnTo>
                <a:lnTo>
                  <a:pt x="1036" y="1584"/>
                </a:lnTo>
                <a:lnTo>
                  <a:pt x="1036" y="1242"/>
                </a:lnTo>
                <a:lnTo>
                  <a:pt x="1121" y="1242"/>
                </a:lnTo>
                <a:lnTo>
                  <a:pt x="1121" y="1690"/>
                </a:lnTo>
                <a:close/>
                <a:moveTo>
                  <a:pt x="1987" y="1313"/>
                </a:moveTo>
                <a:lnTo>
                  <a:pt x="1982" y="1313"/>
                </a:lnTo>
                <a:lnTo>
                  <a:pt x="1977" y="1314"/>
                </a:lnTo>
                <a:lnTo>
                  <a:pt x="1966" y="1318"/>
                </a:lnTo>
                <a:lnTo>
                  <a:pt x="1961" y="1322"/>
                </a:lnTo>
                <a:lnTo>
                  <a:pt x="1956" y="1325"/>
                </a:lnTo>
                <a:lnTo>
                  <a:pt x="1950" y="1329"/>
                </a:lnTo>
                <a:lnTo>
                  <a:pt x="1945" y="1334"/>
                </a:lnTo>
                <a:lnTo>
                  <a:pt x="1945" y="1602"/>
                </a:lnTo>
                <a:lnTo>
                  <a:pt x="1956" y="1611"/>
                </a:lnTo>
                <a:lnTo>
                  <a:pt x="1961" y="1615"/>
                </a:lnTo>
                <a:lnTo>
                  <a:pt x="1966" y="1617"/>
                </a:lnTo>
                <a:lnTo>
                  <a:pt x="1972" y="1620"/>
                </a:lnTo>
                <a:lnTo>
                  <a:pt x="1977" y="1621"/>
                </a:lnTo>
                <a:lnTo>
                  <a:pt x="1982" y="1622"/>
                </a:lnTo>
                <a:lnTo>
                  <a:pt x="1987" y="1622"/>
                </a:lnTo>
                <a:lnTo>
                  <a:pt x="1995" y="1622"/>
                </a:lnTo>
                <a:lnTo>
                  <a:pt x="1999" y="1621"/>
                </a:lnTo>
                <a:lnTo>
                  <a:pt x="2002" y="1620"/>
                </a:lnTo>
                <a:lnTo>
                  <a:pt x="2005" y="1617"/>
                </a:lnTo>
                <a:lnTo>
                  <a:pt x="2008" y="1615"/>
                </a:lnTo>
                <a:lnTo>
                  <a:pt x="2010" y="1612"/>
                </a:lnTo>
                <a:lnTo>
                  <a:pt x="2013" y="1609"/>
                </a:lnTo>
                <a:lnTo>
                  <a:pt x="2016" y="1600"/>
                </a:lnTo>
                <a:lnTo>
                  <a:pt x="2019" y="1590"/>
                </a:lnTo>
                <a:lnTo>
                  <a:pt x="2020" y="1576"/>
                </a:lnTo>
                <a:lnTo>
                  <a:pt x="2020" y="1562"/>
                </a:lnTo>
                <a:lnTo>
                  <a:pt x="2020" y="1371"/>
                </a:lnTo>
                <a:lnTo>
                  <a:pt x="2020" y="1355"/>
                </a:lnTo>
                <a:lnTo>
                  <a:pt x="2019" y="1343"/>
                </a:lnTo>
                <a:lnTo>
                  <a:pt x="2016" y="1333"/>
                </a:lnTo>
                <a:lnTo>
                  <a:pt x="2014" y="1329"/>
                </a:lnTo>
                <a:lnTo>
                  <a:pt x="2013" y="1325"/>
                </a:lnTo>
                <a:lnTo>
                  <a:pt x="2010" y="1323"/>
                </a:lnTo>
                <a:lnTo>
                  <a:pt x="2008" y="1319"/>
                </a:lnTo>
                <a:lnTo>
                  <a:pt x="2005" y="1318"/>
                </a:lnTo>
                <a:lnTo>
                  <a:pt x="2002" y="1315"/>
                </a:lnTo>
                <a:lnTo>
                  <a:pt x="1995" y="1314"/>
                </a:lnTo>
                <a:lnTo>
                  <a:pt x="1987" y="1313"/>
                </a:lnTo>
                <a:close/>
                <a:moveTo>
                  <a:pt x="2317" y="1366"/>
                </a:moveTo>
                <a:lnTo>
                  <a:pt x="2317" y="1352"/>
                </a:lnTo>
                <a:lnTo>
                  <a:pt x="2316" y="1341"/>
                </a:lnTo>
                <a:lnTo>
                  <a:pt x="2315" y="1336"/>
                </a:lnTo>
                <a:lnTo>
                  <a:pt x="2313" y="1331"/>
                </a:lnTo>
                <a:lnTo>
                  <a:pt x="2308" y="1324"/>
                </a:lnTo>
                <a:lnTo>
                  <a:pt x="2306" y="1322"/>
                </a:lnTo>
                <a:lnTo>
                  <a:pt x="2303" y="1319"/>
                </a:lnTo>
                <a:lnTo>
                  <a:pt x="2301" y="1318"/>
                </a:lnTo>
                <a:lnTo>
                  <a:pt x="2297" y="1315"/>
                </a:lnTo>
                <a:lnTo>
                  <a:pt x="2293" y="1314"/>
                </a:lnTo>
                <a:lnTo>
                  <a:pt x="2290" y="1314"/>
                </a:lnTo>
                <a:lnTo>
                  <a:pt x="2280" y="1313"/>
                </a:lnTo>
                <a:lnTo>
                  <a:pt x="2271" y="1314"/>
                </a:lnTo>
                <a:lnTo>
                  <a:pt x="2266" y="1314"/>
                </a:lnTo>
                <a:lnTo>
                  <a:pt x="2263" y="1315"/>
                </a:lnTo>
                <a:lnTo>
                  <a:pt x="2260" y="1317"/>
                </a:lnTo>
                <a:lnTo>
                  <a:pt x="2256" y="1319"/>
                </a:lnTo>
                <a:lnTo>
                  <a:pt x="2254" y="1322"/>
                </a:lnTo>
                <a:lnTo>
                  <a:pt x="2251" y="1324"/>
                </a:lnTo>
                <a:lnTo>
                  <a:pt x="2249" y="1328"/>
                </a:lnTo>
                <a:lnTo>
                  <a:pt x="2246" y="1331"/>
                </a:lnTo>
                <a:lnTo>
                  <a:pt x="2245" y="1335"/>
                </a:lnTo>
                <a:lnTo>
                  <a:pt x="2244" y="1340"/>
                </a:lnTo>
                <a:lnTo>
                  <a:pt x="2243" y="1351"/>
                </a:lnTo>
                <a:lnTo>
                  <a:pt x="2242" y="1366"/>
                </a:lnTo>
                <a:lnTo>
                  <a:pt x="2242" y="1414"/>
                </a:lnTo>
                <a:lnTo>
                  <a:pt x="2317" y="1414"/>
                </a:lnTo>
                <a:lnTo>
                  <a:pt x="2317" y="1366"/>
                </a:lnTo>
                <a:close/>
                <a:moveTo>
                  <a:pt x="2499" y="1140"/>
                </a:moveTo>
                <a:lnTo>
                  <a:pt x="2496" y="1125"/>
                </a:lnTo>
                <a:lnTo>
                  <a:pt x="2493" y="1109"/>
                </a:lnTo>
                <a:lnTo>
                  <a:pt x="2488" y="1089"/>
                </a:lnTo>
                <a:lnTo>
                  <a:pt x="2485" y="1079"/>
                </a:lnTo>
                <a:lnTo>
                  <a:pt x="2480" y="1068"/>
                </a:lnTo>
                <a:lnTo>
                  <a:pt x="2477" y="1057"/>
                </a:lnTo>
                <a:lnTo>
                  <a:pt x="2472" y="1046"/>
                </a:lnTo>
                <a:lnTo>
                  <a:pt x="2467" y="1036"/>
                </a:lnTo>
                <a:lnTo>
                  <a:pt x="2461" y="1026"/>
                </a:lnTo>
                <a:lnTo>
                  <a:pt x="2454" y="1017"/>
                </a:lnTo>
                <a:lnTo>
                  <a:pt x="2447" y="1009"/>
                </a:lnTo>
                <a:lnTo>
                  <a:pt x="2442" y="1004"/>
                </a:lnTo>
                <a:lnTo>
                  <a:pt x="2437" y="1000"/>
                </a:lnTo>
                <a:lnTo>
                  <a:pt x="2427" y="991"/>
                </a:lnTo>
                <a:lnTo>
                  <a:pt x="2418" y="984"/>
                </a:lnTo>
                <a:lnTo>
                  <a:pt x="2409" y="979"/>
                </a:lnTo>
                <a:lnTo>
                  <a:pt x="2399" y="973"/>
                </a:lnTo>
                <a:lnTo>
                  <a:pt x="2390" y="969"/>
                </a:lnTo>
                <a:lnTo>
                  <a:pt x="2380" y="965"/>
                </a:lnTo>
                <a:lnTo>
                  <a:pt x="2371" y="963"/>
                </a:lnTo>
                <a:lnTo>
                  <a:pt x="2363" y="960"/>
                </a:lnTo>
                <a:lnTo>
                  <a:pt x="2354" y="958"/>
                </a:lnTo>
                <a:lnTo>
                  <a:pt x="2347" y="957"/>
                </a:lnTo>
                <a:lnTo>
                  <a:pt x="2339" y="955"/>
                </a:lnTo>
                <a:lnTo>
                  <a:pt x="2315" y="953"/>
                </a:lnTo>
                <a:lnTo>
                  <a:pt x="2242" y="948"/>
                </a:lnTo>
                <a:lnTo>
                  <a:pt x="2164" y="945"/>
                </a:lnTo>
                <a:lnTo>
                  <a:pt x="2086" y="943"/>
                </a:lnTo>
                <a:lnTo>
                  <a:pt x="2013" y="942"/>
                </a:lnTo>
                <a:lnTo>
                  <a:pt x="1898" y="939"/>
                </a:lnTo>
                <a:lnTo>
                  <a:pt x="1851" y="939"/>
                </a:lnTo>
                <a:lnTo>
                  <a:pt x="1805" y="939"/>
                </a:lnTo>
                <a:lnTo>
                  <a:pt x="1688" y="942"/>
                </a:lnTo>
                <a:lnTo>
                  <a:pt x="1615" y="943"/>
                </a:lnTo>
                <a:lnTo>
                  <a:pt x="1538" y="945"/>
                </a:lnTo>
                <a:lnTo>
                  <a:pt x="1461" y="948"/>
                </a:lnTo>
                <a:lnTo>
                  <a:pt x="1387" y="953"/>
                </a:lnTo>
                <a:lnTo>
                  <a:pt x="1377" y="954"/>
                </a:lnTo>
                <a:lnTo>
                  <a:pt x="1363" y="955"/>
                </a:lnTo>
                <a:lnTo>
                  <a:pt x="1347" y="958"/>
                </a:lnTo>
                <a:lnTo>
                  <a:pt x="1338" y="960"/>
                </a:lnTo>
                <a:lnTo>
                  <a:pt x="1330" y="963"/>
                </a:lnTo>
                <a:lnTo>
                  <a:pt x="1312" y="969"/>
                </a:lnTo>
                <a:lnTo>
                  <a:pt x="1302" y="973"/>
                </a:lnTo>
                <a:lnTo>
                  <a:pt x="1293" y="979"/>
                </a:lnTo>
                <a:lnTo>
                  <a:pt x="1283" y="984"/>
                </a:lnTo>
                <a:lnTo>
                  <a:pt x="1274" y="991"/>
                </a:lnTo>
                <a:lnTo>
                  <a:pt x="1264" y="1000"/>
                </a:lnTo>
                <a:lnTo>
                  <a:pt x="1254" y="1009"/>
                </a:lnTo>
                <a:lnTo>
                  <a:pt x="1247" y="1017"/>
                </a:lnTo>
                <a:lnTo>
                  <a:pt x="1241" y="1026"/>
                </a:lnTo>
                <a:lnTo>
                  <a:pt x="1234" y="1036"/>
                </a:lnTo>
                <a:lnTo>
                  <a:pt x="1229" y="1046"/>
                </a:lnTo>
                <a:lnTo>
                  <a:pt x="1225" y="1057"/>
                </a:lnTo>
                <a:lnTo>
                  <a:pt x="1221" y="1068"/>
                </a:lnTo>
                <a:lnTo>
                  <a:pt x="1213" y="1089"/>
                </a:lnTo>
                <a:lnTo>
                  <a:pt x="1208" y="1109"/>
                </a:lnTo>
                <a:lnTo>
                  <a:pt x="1205" y="1125"/>
                </a:lnTo>
                <a:lnTo>
                  <a:pt x="1202" y="1140"/>
                </a:lnTo>
                <a:lnTo>
                  <a:pt x="1200" y="1158"/>
                </a:lnTo>
                <a:lnTo>
                  <a:pt x="1195" y="1206"/>
                </a:lnTo>
                <a:lnTo>
                  <a:pt x="1192" y="1239"/>
                </a:lnTo>
                <a:lnTo>
                  <a:pt x="1191" y="1275"/>
                </a:lnTo>
                <a:lnTo>
                  <a:pt x="1189" y="1313"/>
                </a:lnTo>
                <a:lnTo>
                  <a:pt x="1189" y="1352"/>
                </a:lnTo>
                <a:lnTo>
                  <a:pt x="1189" y="1453"/>
                </a:lnTo>
                <a:lnTo>
                  <a:pt x="1189" y="1492"/>
                </a:lnTo>
                <a:lnTo>
                  <a:pt x="1191" y="1531"/>
                </a:lnTo>
                <a:lnTo>
                  <a:pt x="1192" y="1568"/>
                </a:lnTo>
                <a:lnTo>
                  <a:pt x="1195" y="1600"/>
                </a:lnTo>
                <a:lnTo>
                  <a:pt x="1197" y="1627"/>
                </a:lnTo>
                <a:lnTo>
                  <a:pt x="1200" y="1648"/>
                </a:lnTo>
                <a:lnTo>
                  <a:pt x="1202" y="1667"/>
                </a:lnTo>
                <a:lnTo>
                  <a:pt x="1205" y="1682"/>
                </a:lnTo>
                <a:lnTo>
                  <a:pt x="1208" y="1696"/>
                </a:lnTo>
                <a:lnTo>
                  <a:pt x="1213" y="1716"/>
                </a:lnTo>
                <a:lnTo>
                  <a:pt x="1217" y="1727"/>
                </a:lnTo>
                <a:lnTo>
                  <a:pt x="1221" y="1739"/>
                </a:lnTo>
                <a:lnTo>
                  <a:pt x="1225" y="1748"/>
                </a:lnTo>
                <a:lnTo>
                  <a:pt x="1229" y="1760"/>
                </a:lnTo>
                <a:lnTo>
                  <a:pt x="1234" y="1771"/>
                </a:lnTo>
                <a:lnTo>
                  <a:pt x="1241" y="1779"/>
                </a:lnTo>
                <a:lnTo>
                  <a:pt x="1247" y="1789"/>
                </a:lnTo>
                <a:lnTo>
                  <a:pt x="1254" y="1797"/>
                </a:lnTo>
                <a:lnTo>
                  <a:pt x="1264" y="1807"/>
                </a:lnTo>
                <a:lnTo>
                  <a:pt x="1274" y="1814"/>
                </a:lnTo>
                <a:lnTo>
                  <a:pt x="1284" y="1821"/>
                </a:lnTo>
                <a:lnTo>
                  <a:pt x="1294" y="1828"/>
                </a:lnTo>
                <a:lnTo>
                  <a:pt x="1305" y="1833"/>
                </a:lnTo>
                <a:lnTo>
                  <a:pt x="1315" y="1836"/>
                </a:lnTo>
                <a:lnTo>
                  <a:pt x="1336" y="1842"/>
                </a:lnTo>
                <a:lnTo>
                  <a:pt x="1345" y="1845"/>
                </a:lnTo>
                <a:lnTo>
                  <a:pt x="1354" y="1847"/>
                </a:lnTo>
                <a:lnTo>
                  <a:pt x="1372" y="1850"/>
                </a:lnTo>
                <a:lnTo>
                  <a:pt x="1400" y="1854"/>
                </a:lnTo>
                <a:lnTo>
                  <a:pt x="1422" y="1855"/>
                </a:lnTo>
                <a:lnTo>
                  <a:pt x="1450" y="1857"/>
                </a:lnTo>
                <a:lnTo>
                  <a:pt x="1515" y="1860"/>
                </a:lnTo>
                <a:lnTo>
                  <a:pt x="1590" y="1862"/>
                </a:lnTo>
                <a:lnTo>
                  <a:pt x="1665" y="1863"/>
                </a:lnTo>
                <a:lnTo>
                  <a:pt x="1795" y="1866"/>
                </a:lnTo>
                <a:lnTo>
                  <a:pt x="1851" y="1867"/>
                </a:lnTo>
                <a:lnTo>
                  <a:pt x="1898" y="1866"/>
                </a:lnTo>
                <a:lnTo>
                  <a:pt x="2013" y="1865"/>
                </a:lnTo>
                <a:lnTo>
                  <a:pt x="2086" y="1863"/>
                </a:lnTo>
                <a:lnTo>
                  <a:pt x="2164" y="1861"/>
                </a:lnTo>
                <a:lnTo>
                  <a:pt x="2242" y="1857"/>
                </a:lnTo>
                <a:lnTo>
                  <a:pt x="2315" y="1852"/>
                </a:lnTo>
                <a:lnTo>
                  <a:pt x="2326" y="1852"/>
                </a:lnTo>
                <a:lnTo>
                  <a:pt x="2339" y="1850"/>
                </a:lnTo>
                <a:lnTo>
                  <a:pt x="2354" y="1847"/>
                </a:lnTo>
                <a:lnTo>
                  <a:pt x="2363" y="1846"/>
                </a:lnTo>
                <a:lnTo>
                  <a:pt x="2371" y="1844"/>
                </a:lnTo>
                <a:lnTo>
                  <a:pt x="2390" y="1837"/>
                </a:lnTo>
                <a:lnTo>
                  <a:pt x="2399" y="1833"/>
                </a:lnTo>
                <a:lnTo>
                  <a:pt x="2409" y="1828"/>
                </a:lnTo>
                <a:lnTo>
                  <a:pt x="2418" y="1821"/>
                </a:lnTo>
                <a:lnTo>
                  <a:pt x="2427" y="1814"/>
                </a:lnTo>
                <a:lnTo>
                  <a:pt x="2437" y="1807"/>
                </a:lnTo>
                <a:lnTo>
                  <a:pt x="2447" y="1797"/>
                </a:lnTo>
                <a:lnTo>
                  <a:pt x="2454" y="1789"/>
                </a:lnTo>
                <a:lnTo>
                  <a:pt x="2461" y="1779"/>
                </a:lnTo>
                <a:lnTo>
                  <a:pt x="2467" y="1771"/>
                </a:lnTo>
                <a:lnTo>
                  <a:pt x="2472" y="1760"/>
                </a:lnTo>
                <a:lnTo>
                  <a:pt x="2477" y="1748"/>
                </a:lnTo>
                <a:lnTo>
                  <a:pt x="2480" y="1739"/>
                </a:lnTo>
                <a:lnTo>
                  <a:pt x="2488" y="1716"/>
                </a:lnTo>
                <a:lnTo>
                  <a:pt x="2493" y="1696"/>
                </a:lnTo>
                <a:lnTo>
                  <a:pt x="2496" y="1682"/>
                </a:lnTo>
                <a:lnTo>
                  <a:pt x="2499" y="1667"/>
                </a:lnTo>
                <a:lnTo>
                  <a:pt x="2501" y="1648"/>
                </a:lnTo>
                <a:lnTo>
                  <a:pt x="2506" y="1600"/>
                </a:lnTo>
                <a:lnTo>
                  <a:pt x="2509" y="1568"/>
                </a:lnTo>
                <a:lnTo>
                  <a:pt x="2510" y="1531"/>
                </a:lnTo>
                <a:lnTo>
                  <a:pt x="2512" y="1492"/>
                </a:lnTo>
                <a:lnTo>
                  <a:pt x="2512" y="1453"/>
                </a:lnTo>
                <a:lnTo>
                  <a:pt x="2512" y="1352"/>
                </a:lnTo>
                <a:lnTo>
                  <a:pt x="2512" y="1313"/>
                </a:lnTo>
                <a:lnTo>
                  <a:pt x="2510" y="1275"/>
                </a:lnTo>
                <a:lnTo>
                  <a:pt x="2509" y="1239"/>
                </a:lnTo>
                <a:lnTo>
                  <a:pt x="2506" y="1206"/>
                </a:lnTo>
                <a:lnTo>
                  <a:pt x="2504" y="1179"/>
                </a:lnTo>
                <a:lnTo>
                  <a:pt x="2501" y="1158"/>
                </a:lnTo>
                <a:lnTo>
                  <a:pt x="2499" y="1140"/>
                </a:lnTo>
                <a:close/>
                <a:moveTo>
                  <a:pt x="1479" y="1690"/>
                </a:moveTo>
                <a:lnTo>
                  <a:pt x="1390" y="1690"/>
                </a:lnTo>
                <a:lnTo>
                  <a:pt x="1390" y="1179"/>
                </a:lnTo>
                <a:lnTo>
                  <a:pt x="1298" y="1179"/>
                </a:lnTo>
                <a:lnTo>
                  <a:pt x="1298" y="1095"/>
                </a:lnTo>
                <a:lnTo>
                  <a:pt x="1577" y="1095"/>
                </a:lnTo>
                <a:lnTo>
                  <a:pt x="1577" y="1179"/>
                </a:lnTo>
                <a:lnTo>
                  <a:pt x="1479" y="1179"/>
                </a:lnTo>
                <a:lnTo>
                  <a:pt x="1479" y="1690"/>
                </a:lnTo>
                <a:close/>
                <a:moveTo>
                  <a:pt x="1799" y="1690"/>
                </a:moveTo>
                <a:lnTo>
                  <a:pt x="1714" y="1690"/>
                </a:lnTo>
                <a:lnTo>
                  <a:pt x="1714" y="1641"/>
                </a:lnTo>
                <a:lnTo>
                  <a:pt x="1702" y="1654"/>
                </a:lnTo>
                <a:lnTo>
                  <a:pt x="1691" y="1666"/>
                </a:lnTo>
                <a:lnTo>
                  <a:pt x="1680" y="1674"/>
                </a:lnTo>
                <a:lnTo>
                  <a:pt x="1669" y="1683"/>
                </a:lnTo>
                <a:lnTo>
                  <a:pt x="1659" y="1688"/>
                </a:lnTo>
                <a:lnTo>
                  <a:pt x="1648" y="1693"/>
                </a:lnTo>
                <a:lnTo>
                  <a:pt x="1643" y="1694"/>
                </a:lnTo>
                <a:lnTo>
                  <a:pt x="1637" y="1695"/>
                </a:lnTo>
                <a:lnTo>
                  <a:pt x="1625" y="1696"/>
                </a:lnTo>
                <a:lnTo>
                  <a:pt x="1617" y="1695"/>
                </a:lnTo>
                <a:lnTo>
                  <a:pt x="1608" y="1694"/>
                </a:lnTo>
                <a:lnTo>
                  <a:pt x="1604" y="1693"/>
                </a:lnTo>
                <a:lnTo>
                  <a:pt x="1601" y="1691"/>
                </a:lnTo>
                <a:lnTo>
                  <a:pt x="1593" y="1688"/>
                </a:lnTo>
                <a:lnTo>
                  <a:pt x="1587" y="1683"/>
                </a:lnTo>
                <a:lnTo>
                  <a:pt x="1581" y="1677"/>
                </a:lnTo>
                <a:lnTo>
                  <a:pt x="1577" y="1669"/>
                </a:lnTo>
                <a:lnTo>
                  <a:pt x="1575" y="1666"/>
                </a:lnTo>
                <a:lnTo>
                  <a:pt x="1573" y="1662"/>
                </a:lnTo>
                <a:lnTo>
                  <a:pt x="1571" y="1657"/>
                </a:lnTo>
                <a:lnTo>
                  <a:pt x="1570" y="1651"/>
                </a:lnTo>
                <a:lnTo>
                  <a:pt x="1566" y="1636"/>
                </a:lnTo>
                <a:lnTo>
                  <a:pt x="1565" y="1627"/>
                </a:lnTo>
                <a:lnTo>
                  <a:pt x="1565" y="1618"/>
                </a:lnTo>
                <a:lnTo>
                  <a:pt x="1564" y="1596"/>
                </a:lnTo>
                <a:lnTo>
                  <a:pt x="1564" y="1246"/>
                </a:lnTo>
                <a:lnTo>
                  <a:pt x="1648" y="1246"/>
                </a:lnTo>
                <a:lnTo>
                  <a:pt x="1648" y="1574"/>
                </a:lnTo>
                <a:lnTo>
                  <a:pt x="1648" y="1606"/>
                </a:lnTo>
                <a:lnTo>
                  <a:pt x="1650" y="1614"/>
                </a:lnTo>
                <a:lnTo>
                  <a:pt x="1651" y="1616"/>
                </a:lnTo>
                <a:lnTo>
                  <a:pt x="1654" y="1618"/>
                </a:lnTo>
                <a:lnTo>
                  <a:pt x="1656" y="1621"/>
                </a:lnTo>
                <a:lnTo>
                  <a:pt x="1659" y="1622"/>
                </a:lnTo>
                <a:lnTo>
                  <a:pt x="1662" y="1622"/>
                </a:lnTo>
                <a:lnTo>
                  <a:pt x="1666" y="1622"/>
                </a:lnTo>
                <a:lnTo>
                  <a:pt x="1672" y="1622"/>
                </a:lnTo>
                <a:lnTo>
                  <a:pt x="1677" y="1620"/>
                </a:lnTo>
                <a:lnTo>
                  <a:pt x="1684" y="1617"/>
                </a:lnTo>
                <a:lnTo>
                  <a:pt x="1690" y="1612"/>
                </a:lnTo>
                <a:lnTo>
                  <a:pt x="1696" y="1607"/>
                </a:lnTo>
                <a:lnTo>
                  <a:pt x="1702" y="1600"/>
                </a:lnTo>
                <a:lnTo>
                  <a:pt x="1714" y="1584"/>
                </a:lnTo>
                <a:lnTo>
                  <a:pt x="1714" y="1246"/>
                </a:lnTo>
                <a:lnTo>
                  <a:pt x="1799" y="1246"/>
                </a:lnTo>
                <a:lnTo>
                  <a:pt x="1799" y="1690"/>
                </a:lnTo>
                <a:close/>
                <a:moveTo>
                  <a:pt x="2104" y="1557"/>
                </a:moveTo>
                <a:lnTo>
                  <a:pt x="2104" y="1585"/>
                </a:lnTo>
                <a:lnTo>
                  <a:pt x="2103" y="1597"/>
                </a:lnTo>
                <a:lnTo>
                  <a:pt x="2102" y="1610"/>
                </a:lnTo>
                <a:lnTo>
                  <a:pt x="2099" y="1630"/>
                </a:lnTo>
                <a:lnTo>
                  <a:pt x="2098" y="1638"/>
                </a:lnTo>
                <a:lnTo>
                  <a:pt x="2096" y="1646"/>
                </a:lnTo>
                <a:lnTo>
                  <a:pt x="2093" y="1652"/>
                </a:lnTo>
                <a:lnTo>
                  <a:pt x="2091" y="1657"/>
                </a:lnTo>
                <a:lnTo>
                  <a:pt x="2086" y="1667"/>
                </a:lnTo>
                <a:lnTo>
                  <a:pt x="2078" y="1675"/>
                </a:lnTo>
                <a:lnTo>
                  <a:pt x="2071" y="1683"/>
                </a:lnTo>
                <a:lnTo>
                  <a:pt x="2066" y="1685"/>
                </a:lnTo>
                <a:lnTo>
                  <a:pt x="2062" y="1688"/>
                </a:lnTo>
                <a:lnTo>
                  <a:pt x="2052" y="1693"/>
                </a:lnTo>
                <a:lnTo>
                  <a:pt x="2041" y="1695"/>
                </a:lnTo>
                <a:lnTo>
                  <a:pt x="2030" y="1695"/>
                </a:lnTo>
                <a:lnTo>
                  <a:pt x="2019" y="1695"/>
                </a:lnTo>
                <a:lnTo>
                  <a:pt x="2014" y="1694"/>
                </a:lnTo>
                <a:lnTo>
                  <a:pt x="2008" y="1693"/>
                </a:lnTo>
                <a:lnTo>
                  <a:pt x="2003" y="1690"/>
                </a:lnTo>
                <a:lnTo>
                  <a:pt x="1998" y="1688"/>
                </a:lnTo>
                <a:lnTo>
                  <a:pt x="1987" y="1683"/>
                </a:lnTo>
                <a:lnTo>
                  <a:pt x="1982" y="1679"/>
                </a:lnTo>
                <a:lnTo>
                  <a:pt x="1977" y="1675"/>
                </a:lnTo>
                <a:lnTo>
                  <a:pt x="1966" y="1667"/>
                </a:lnTo>
                <a:lnTo>
                  <a:pt x="1956" y="1657"/>
                </a:lnTo>
                <a:lnTo>
                  <a:pt x="1945" y="1646"/>
                </a:lnTo>
                <a:lnTo>
                  <a:pt x="1945" y="1690"/>
                </a:lnTo>
                <a:lnTo>
                  <a:pt x="1865" y="1690"/>
                </a:lnTo>
                <a:lnTo>
                  <a:pt x="1865" y="1095"/>
                </a:lnTo>
                <a:lnTo>
                  <a:pt x="1945" y="1095"/>
                </a:lnTo>
                <a:lnTo>
                  <a:pt x="1945" y="1289"/>
                </a:lnTo>
                <a:lnTo>
                  <a:pt x="1954" y="1278"/>
                </a:lnTo>
                <a:lnTo>
                  <a:pt x="1964" y="1268"/>
                </a:lnTo>
                <a:lnTo>
                  <a:pt x="1976" y="1260"/>
                </a:lnTo>
                <a:lnTo>
                  <a:pt x="1985" y="1252"/>
                </a:lnTo>
                <a:lnTo>
                  <a:pt x="1997" y="1247"/>
                </a:lnTo>
                <a:lnTo>
                  <a:pt x="2003" y="1245"/>
                </a:lnTo>
                <a:lnTo>
                  <a:pt x="2008" y="1242"/>
                </a:lnTo>
                <a:lnTo>
                  <a:pt x="2013" y="1241"/>
                </a:lnTo>
                <a:lnTo>
                  <a:pt x="2019" y="1240"/>
                </a:lnTo>
                <a:lnTo>
                  <a:pt x="2030" y="1240"/>
                </a:lnTo>
                <a:lnTo>
                  <a:pt x="2041" y="1240"/>
                </a:lnTo>
                <a:lnTo>
                  <a:pt x="2052" y="1242"/>
                </a:lnTo>
                <a:lnTo>
                  <a:pt x="2057" y="1245"/>
                </a:lnTo>
                <a:lnTo>
                  <a:pt x="2061" y="1247"/>
                </a:lnTo>
                <a:lnTo>
                  <a:pt x="2066" y="1250"/>
                </a:lnTo>
                <a:lnTo>
                  <a:pt x="2070" y="1252"/>
                </a:lnTo>
                <a:lnTo>
                  <a:pt x="2073" y="1256"/>
                </a:lnTo>
                <a:lnTo>
                  <a:pt x="2077" y="1260"/>
                </a:lnTo>
                <a:lnTo>
                  <a:pt x="2081" y="1265"/>
                </a:lnTo>
                <a:lnTo>
                  <a:pt x="2084" y="1268"/>
                </a:lnTo>
                <a:lnTo>
                  <a:pt x="2089" y="1279"/>
                </a:lnTo>
                <a:lnTo>
                  <a:pt x="2094" y="1291"/>
                </a:lnTo>
                <a:lnTo>
                  <a:pt x="2098" y="1307"/>
                </a:lnTo>
                <a:lnTo>
                  <a:pt x="2099" y="1315"/>
                </a:lnTo>
                <a:lnTo>
                  <a:pt x="2102" y="1326"/>
                </a:lnTo>
                <a:lnTo>
                  <a:pt x="2104" y="1350"/>
                </a:lnTo>
                <a:lnTo>
                  <a:pt x="2104" y="1365"/>
                </a:lnTo>
                <a:lnTo>
                  <a:pt x="2104" y="1380"/>
                </a:lnTo>
                <a:lnTo>
                  <a:pt x="2104" y="1557"/>
                </a:lnTo>
                <a:close/>
                <a:moveTo>
                  <a:pt x="2281" y="1622"/>
                </a:moveTo>
                <a:lnTo>
                  <a:pt x="2289" y="1622"/>
                </a:lnTo>
                <a:lnTo>
                  <a:pt x="2295" y="1621"/>
                </a:lnTo>
                <a:lnTo>
                  <a:pt x="2300" y="1618"/>
                </a:lnTo>
                <a:lnTo>
                  <a:pt x="2305" y="1615"/>
                </a:lnTo>
                <a:lnTo>
                  <a:pt x="2307" y="1612"/>
                </a:lnTo>
                <a:lnTo>
                  <a:pt x="2308" y="1610"/>
                </a:lnTo>
                <a:lnTo>
                  <a:pt x="2312" y="1605"/>
                </a:lnTo>
                <a:lnTo>
                  <a:pt x="2315" y="1597"/>
                </a:lnTo>
                <a:lnTo>
                  <a:pt x="2317" y="1590"/>
                </a:lnTo>
                <a:lnTo>
                  <a:pt x="2317" y="1584"/>
                </a:lnTo>
                <a:lnTo>
                  <a:pt x="2317" y="1573"/>
                </a:lnTo>
                <a:lnTo>
                  <a:pt x="2317" y="1534"/>
                </a:lnTo>
                <a:lnTo>
                  <a:pt x="2401" y="1534"/>
                </a:lnTo>
                <a:lnTo>
                  <a:pt x="2401" y="1547"/>
                </a:lnTo>
                <a:lnTo>
                  <a:pt x="2401" y="1565"/>
                </a:lnTo>
                <a:lnTo>
                  <a:pt x="2401" y="1580"/>
                </a:lnTo>
                <a:lnTo>
                  <a:pt x="2399" y="1600"/>
                </a:lnTo>
                <a:lnTo>
                  <a:pt x="2396" y="1612"/>
                </a:lnTo>
                <a:lnTo>
                  <a:pt x="2392" y="1625"/>
                </a:lnTo>
                <a:lnTo>
                  <a:pt x="2386" y="1637"/>
                </a:lnTo>
                <a:lnTo>
                  <a:pt x="2384" y="1642"/>
                </a:lnTo>
                <a:lnTo>
                  <a:pt x="2380" y="1647"/>
                </a:lnTo>
                <a:lnTo>
                  <a:pt x="2376" y="1653"/>
                </a:lnTo>
                <a:lnTo>
                  <a:pt x="2371" y="1659"/>
                </a:lnTo>
                <a:lnTo>
                  <a:pt x="2362" y="1668"/>
                </a:lnTo>
                <a:lnTo>
                  <a:pt x="2357" y="1673"/>
                </a:lnTo>
                <a:lnTo>
                  <a:pt x="2350" y="1677"/>
                </a:lnTo>
                <a:lnTo>
                  <a:pt x="2339" y="1684"/>
                </a:lnTo>
                <a:lnTo>
                  <a:pt x="2327" y="1689"/>
                </a:lnTo>
                <a:lnTo>
                  <a:pt x="2319" y="1690"/>
                </a:lnTo>
                <a:lnTo>
                  <a:pt x="2313" y="1693"/>
                </a:lnTo>
                <a:lnTo>
                  <a:pt x="2306" y="1694"/>
                </a:lnTo>
                <a:lnTo>
                  <a:pt x="2298" y="1695"/>
                </a:lnTo>
                <a:lnTo>
                  <a:pt x="2291" y="1695"/>
                </a:lnTo>
                <a:lnTo>
                  <a:pt x="2284" y="1695"/>
                </a:lnTo>
                <a:lnTo>
                  <a:pt x="2268" y="1695"/>
                </a:lnTo>
                <a:lnTo>
                  <a:pt x="2254" y="1693"/>
                </a:lnTo>
                <a:lnTo>
                  <a:pt x="2240" y="1689"/>
                </a:lnTo>
                <a:lnTo>
                  <a:pt x="2228" y="1684"/>
                </a:lnTo>
                <a:lnTo>
                  <a:pt x="2222" y="1682"/>
                </a:lnTo>
                <a:lnTo>
                  <a:pt x="2216" y="1678"/>
                </a:lnTo>
                <a:lnTo>
                  <a:pt x="2204" y="1670"/>
                </a:lnTo>
                <a:lnTo>
                  <a:pt x="2199" y="1666"/>
                </a:lnTo>
                <a:lnTo>
                  <a:pt x="2195" y="1661"/>
                </a:lnTo>
                <a:lnTo>
                  <a:pt x="2186" y="1651"/>
                </a:lnTo>
                <a:lnTo>
                  <a:pt x="2180" y="1641"/>
                </a:lnTo>
                <a:lnTo>
                  <a:pt x="2175" y="1631"/>
                </a:lnTo>
                <a:lnTo>
                  <a:pt x="2172" y="1626"/>
                </a:lnTo>
                <a:lnTo>
                  <a:pt x="2170" y="1621"/>
                </a:lnTo>
                <a:lnTo>
                  <a:pt x="2165" y="1609"/>
                </a:lnTo>
                <a:lnTo>
                  <a:pt x="2162" y="1595"/>
                </a:lnTo>
                <a:lnTo>
                  <a:pt x="2160" y="1580"/>
                </a:lnTo>
                <a:lnTo>
                  <a:pt x="2159" y="1565"/>
                </a:lnTo>
                <a:lnTo>
                  <a:pt x="2157" y="1548"/>
                </a:lnTo>
                <a:lnTo>
                  <a:pt x="2157" y="1393"/>
                </a:lnTo>
                <a:lnTo>
                  <a:pt x="2159" y="1376"/>
                </a:lnTo>
                <a:lnTo>
                  <a:pt x="2160" y="1359"/>
                </a:lnTo>
                <a:lnTo>
                  <a:pt x="2162" y="1344"/>
                </a:lnTo>
                <a:lnTo>
                  <a:pt x="2165" y="1330"/>
                </a:lnTo>
                <a:lnTo>
                  <a:pt x="2169" y="1318"/>
                </a:lnTo>
                <a:lnTo>
                  <a:pt x="2173" y="1305"/>
                </a:lnTo>
                <a:lnTo>
                  <a:pt x="2178" y="1296"/>
                </a:lnTo>
                <a:lnTo>
                  <a:pt x="2185" y="1287"/>
                </a:lnTo>
                <a:lnTo>
                  <a:pt x="2195" y="1276"/>
                </a:lnTo>
                <a:lnTo>
                  <a:pt x="2198" y="1271"/>
                </a:lnTo>
                <a:lnTo>
                  <a:pt x="2204" y="1266"/>
                </a:lnTo>
                <a:lnTo>
                  <a:pt x="2214" y="1258"/>
                </a:lnTo>
                <a:lnTo>
                  <a:pt x="2227" y="1252"/>
                </a:lnTo>
                <a:lnTo>
                  <a:pt x="2239" y="1246"/>
                </a:lnTo>
                <a:lnTo>
                  <a:pt x="2245" y="1245"/>
                </a:lnTo>
                <a:lnTo>
                  <a:pt x="2251" y="1242"/>
                </a:lnTo>
                <a:lnTo>
                  <a:pt x="2259" y="1241"/>
                </a:lnTo>
                <a:lnTo>
                  <a:pt x="2266" y="1241"/>
                </a:lnTo>
                <a:lnTo>
                  <a:pt x="2274" y="1240"/>
                </a:lnTo>
                <a:lnTo>
                  <a:pt x="2281" y="1240"/>
                </a:lnTo>
                <a:lnTo>
                  <a:pt x="2296" y="1241"/>
                </a:lnTo>
                <a:lnTo>
                  <a:pt x="2310" y="1242"/>
                </a:lnTo>
                <a:lnTo>
                  <a:pt x="2316" y="1245"/>
                </a:lnTo>
                <a:lnTo>
                  <a:pt x="2323" y="1246"/>
                </a:lnTo>
                <a:lnTo>
                  <a:pt x="2329" y="1249"/>
                </a:lnTo>
                <a:lnTo>
                  <a:pt x="2336" y="1252"/>
                </a:lnTo>
                <a:lnTo>
                  <a:pt x="2341" y="1255"/>
                </a:lnTo>
                <a:lnTo>
                  <a:pt x="2347" y="1258"/>
                </a:lnTo>
                <a:lnTo>
                  <a:pt x="2352" y="1262"/>
                </a:lnTo>
                <a:lnTo>
                  <a:pt x="2357" y="1266"/>
                </a:lnTo>
                <a:lnTo>
                  <a:pt x="2366" y="1276"/>
                </a:lnTo>
                <a:lnTo>
                  <a:pt x="2371" y="1281"/>
                </a:lnTo>
                <a:lnTo>
                  <a:pt x="2375" y="1287"/>
                </a:lnTo>
                <a:lnTo>
                  <a:pt x="2381" y="1296"/>
                </a:lnTo>
                <a:lnTo>
                  <a:pt x="2386" y="1305"/>
                </a:lnTo>
                <a:lnTo>
                  <a:pt x="2391" y="1317"/>
                </a:lnTo>
                <a:lnTo>
                  <a:pt x="2395" y="1329"/>
                </a:lnTo>
                <a:lnTo>
                  <a:pt x="2396" y="1336"/>
                </a:lnTo>
                <a:lnTo>
                  <a:pt x="2397" y="1343"/>
                </a:lnTo>
                <a:lnTo>
                  <a:pt x="2400" y="1357"/>
                </a:lnTo>
                <a:lnTo>
                  <a:pt x="2401" y="1374"/>
                </a:lnTo>
                <a:lnTo>
                  <a:pt x="2402" y="1391"/>
                </a:lnTo>
                <a:lnTo>
                  <a:pt x="2402" y="1481"/>
                </a:lnTo>
                <a:lnTo>
                  <a:pt x="2242" y="1481"/>
                </a:lnTo>
                <a:lnTo>
                  <a:pt x="2242" y="1562"/>
                </a:lnTo>
                <a:lnTo>
                  <a:pt x="2243" y="1575"/>
                </a:lnTo>
                <a:lnTo>
                  <a:pt x="2244" y="1588"/>
                </a:lnTo>
                <a:lnTo>
                  <a:pt x="2245" y="1594"/>
                </a:lnTo>
                <a:lnTo>
                  <a:pt x="2246" y="1599"/>
                </a:lnTo>
                <a:lnTo>
                  <a:pt x="2249" y="1602"/>
                </a:lnTo>
                <a:lnTo>
                  <a:pt x="2251" y="1607"/>
                </a:lnTo>
                <a:lnTo>
                  <a:pt x="2256" y="1614"/>
                </a:lnTo>
                <a:lnTo>
                  <a:pt x="2264" y="1618"/>
                </a:lnTo>
                <a:lnTo>
                  <a:pt x="2268" y="1621"/>
                </a:lnTo>
                <a:lnTo>
                  <a:pt x="2271" y="1621"/>
                </a:lnTo>
                <a:lnTo>
                  <a:pt x="2281" y="1622"/>
                </a:lnTo>
                <a:close/>
                <a:moveTo>
                  <a:pt x="0" y="0"/>
                </a:moveTo>
                <a:lnTo>
                  <a:pt x="700" y="0"/>
                </a:lnTo>
                <a:lnTo>
                  <a:pt x="1401" y="0"/>
                </a:lnTo>
                <a:lnTo>
                  <a:pt x="2103" y="0"/>
                </a:lnTo>
                <a:lnTo>
                  <a:pt x="2804" y="0"/>
                </a:lnTo>
                <a:lnTo>
                  <a:pt x="2804" y="702"/>
                </a:lnTo>
                <a:lnTo>
                  <a:pt x="2804" y="1403"/>
                </a:lnTo>
                <a:lnTo>
                  <a:pt x="2804" y="2105"/>
                </a:lnTo>
                <a:lnTo>
                  <a:pt x="2804" y="2806"/>
                </a:lnTo>
                <a:lnTo>
                  <a:pt x="2103" y="2806"/>
                </a:lnTo>
                <a:lnTo>
                  <a:pt x="1401" y="2806"/>
                </a:lnTo>
                <a:lnTo>
                  <a:pt x="700" y="2806"/>
                </a:lnTo>
                <a:lnTo>
                  <a:pt x="0" y="2806"/>
                </a:lnTo>
                <a:lnTo>
                  <a:pt x="0" y="2105"/>
                </a:lnTo>
                <a:lnTo>
                  <a:pt x="0" y="1403"/>
                </a:lnTo>
                <a:lnTo>
                  <a:pt x="0" y="702"/>
                </a:ln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10" name="Freeform 11">
            <a:hlinkClick r:id="rId5" tooltip="Instagram"/>
          </p:cNvPr>
          <p:cNvSpPr>
            <a:spLocks noChangeAspect="1" noEditPoints="1"/>
          </p:cNvSpPr>
          <p:nvPr/>
        </p:nvSpPr>
        <p:spPr bwMode="auto">
          <a:xfrm>
            <a:off x="6672096" y="620688"/>
            <a:ext cx="288000" cy="288000"/>
          </a:xfrm>
          <a:custGeom>
            <a:avLst/>
            <a:gdLst>
              <a:gd name="T0" fmla="*/ 1898 w 2806"/>
              <a:gd name="T1" fmla="*/ 704 h 2806"/>
              <a:gd name="T2" fmla="*/ 2038 w 2806"/>
              <a:gd name="T3" fmla="*/ 791 h 2806"/>
              <a:gd name="T4" fmla="*/ 2114 w 2806"/>
              <a:gd name="T5" fmla="*/ 964 h 2806"/>
              <a:gd name="T6" fmla="*/ 2126 w 2806"/>
              <a:gd name="T7" fmla="*/ 1699 h 2806"/>
              <a:gd name="T8" fmla="*/ 2072 w 2806"/>
              <a:gd name="T9" fmla="*/ 1967 h 2806"/>
              <a:gd name="T10" fmla="*/ 1954 w 2806"/>
              <a:gd name="T11" fmla="*/ 2080 h 2806"/>
              <a:gd name="T12" fmla="*/ 1699 w 2806"/>
              <a:gd name="T13" fmla="*/ 2126 h 2806"/>
              <a:gd name="T14" fmla="*/ 943 w 2806"/>
              <a:gd name="T15" fmla="*/ 2111 h 2806"/>
              <a:gd name="T16" fmla="*/ 792 w 2806"/>
              <a:gd name="T17" fmla="*/ 2038 h 2806"/>
              <a:gd name="T18" fmla="*/ 700 w 2806"/>
              <a:gd name="T19" fmla="*/ 1882 h 2806"/>
              <a:gd name="T20" fmla="*/ 678 w 2806"/>
              <a:gd name="T21" fmla="*/ 1210 h 2806"/>
              <a:gd name="T22" fmla="*/ 720 w 2806"/>
              <a:gd name="T23" fmla="*/ 866 h 2806"/>
              <a:gd name="T24" fmla="*/ 826 w 2806"/>
              <a:gd name="T25" fmla="*/ 741 h 2806"/>
              <a:gd name="T26" fmla="*/ 1029 w 2806"/>
              <a:gd name="T27" fmla="*/ 684 h 2806"/>
              <a:gd name="T28" fmla="*/ 1005 w 2806"/>
              <a:gd name="T29" fmla="*/ 526 h 2806"/>
              <a:gd name="T30" fmla="*/ 762 w 2806"/>
              <a:gd name="T31" fmla="*/ 594 h 2806"/>
              <a:gd name="T32" fmla="*/ 594 w 2806"/>
              <a:gd name="T33" fmla="*/ 761 h 2806"/>
              <a:gd name="T34" fmla="*/ 523 w 2806"/>
              <a:gd name="T35" fmla="*/ 1038 h 2806"/>
              <a:gd name="T36" fmla="*/ 533 w 2806"/>
              <a:gd name="T37" fmla="*/ 1862 h 2806"/>
              <a:gd name="T38" fmla="*/ 619 w 2806"/>
              <a:gd name="T39" fmla="*/ 2084 h 2806"/>
              <a:gd name="T40" fmla="*/ 782 w 2806"/>
              <a:gd name="T41" fmla="*/ 2222 h 2806"/>
              <a:gd name="T42" fmla="*/ 1101 w 2806"/>
              <a:gd name="T43" fmla="*/ 2284 h 2806"/>
              <a:gd name="T44" fmla="*/ 1889 w 2806"/>
              <a:gd name="T45" fmla="*/ 2268 h 2806"/>
              <a:gd name="T46" fmla="*/ 2092 w 2806"/>
              <a:gd name="T47" fmla="*/ 2180 h 2806"/>
              <a:gd name="T48" fmla="*/ 2241 w 2806"/>
              <a:gd name="T49" fmla="*/ 1982 h 2806"/>
              <a:gd name="T50" fmla="*/ 2288 w 2806"/>
              <a:gd name="T51" fmla="*/ 1548 h 2806"/>
              <a:gd name="T52" fmla="*/ 2259 w 2806"/>
              <a:gd name="T53" fmla="*/ 880 h 2806"/>
              <a:gd name="T54" fmla="*/ 2165 w 2806"/>
              <a:gd name="T55" fmla="*/ 694 h 2806"/>
              <a:gd name="T56" fmla="*/ 1961 w 2806"/>
              <a:gd name="T57" fmla="*/ 557 h 2806"/>
              <a:gd name="T58" fmla="*/ 1403 w 2806"/>
              <a:gd name="T59" fmla="*/ 518 h 2806"/>
              <a:gd name="T60" fmla="*/ 1168 w 2806"/>
              <a:gd name="T61" fmla="*/ 1015 h 2806"/>
              <a:gd name="T62" fmla="*/ 994 w 2806"/>
              <a:gd name="T63" fmla="*/ 1206 h 2806"/>
              <a:gd name="T64" fmla="*/ 951 w 2806"/>
              <a:gd name="T65" fmla="*/ 1449 h 2806"/>
              <a:gd name="T66" fmla="*/ 1053 w 2806"/>
              <a:gd name="T67" fmla="*/ 1691 h 2806"/>
              <a:gd name="T68" fmla="*/ 1268 w 2806"/>
              <a:gd name="T69" fmla="*/ 1836 h 2806"/>
              <a:gd name="T70" fmla="*/ 1517 w 2806"/>
              <a:gd name="T71" fmla="*/ 1842 h 2806"/>
              <a:gd name="T72" fmla="*/ 1740 w 2806"/>
              <a:gd name="T73" fmla="*/ 1709 h 2806"/>
              <a:gd name="T74" fmla="*/ 1848 w 2806"/>
              <a:gd name="T75" fmla="*/ 1495 h 2806"/>
              <a:gd name="T76" fmla="*/ 1821 w 2806"/>
              <a:gd name="T77" fmla="*/ 1226 h 2806"/>
              <a:gd name="T78" fmla="*/ 1657 w 2806"/>
              <a:gd name="T79" fmla="*/ 1027 h 2806"/>
              <a:gd name="T80" fmla="*/ 1427 w 2806"/>
              <a:gd name="T81" fmla="*/ 949 h 2806"/>
              <a:gd name="T82" fmla="*/ 1262 w 2806"/>
              <a:gd name="T83" fmla="*/ 1662 h 2806"/>
              <a:gd name="T84" fmla="*/ 1143 w 2806"/>
              <a:gd name="T85" fmla="*/ 1543 h 2806"/>
              <a:gd name="T86" fmla="*/ 1110 w 2806"/>
              <a:gd name="T87" fmla="*/ 1373 h 2806"/>
              <a:gd name="T88" fmla="*/ 1175 w 2806"/>
              <a:gd name="T89" fmla="*/ 1215 h 2806"/>
              <a:gd name="T90" fmla="*/ 1315 w 2806"/>
              <a:gd name="T91" fmla="*/ 1121 h 2806"/>
              <a:gd name="T92" fmla="*/ 1491 w 2806"/>
              <a:gd name="T93" fmla="*/ 1121 h 2806"/>
              <a:gd name="T94" fmla="*/ 1631 w 2806"/>
              <a:gd name="T95" fmla="*/ 1215 h 2806"/>
              <a:gd name="T96" fmla="*/ 1696 w 2806"/>
              <a:gd name="T97" fmla="*/ 1373 h 2806"/>
              <a:gd name="T98" fmla="*/ 1662 w 2806"/>
              <a:gd name="T99" fmla="*/ 1543 h 2806"/>
              <a:gd name="T100" fmla="*/ 1544 w 2806"/>
              <a:gd name="T101" fmla="*/ 1662 h 2806"/>
              <a:gd name="T102" fmla="*/ 1769 w 2806"/>
              <a:gd name="T103" fmla="*/ 921 h 2806"/>
              <a:gd name="T104" fmla="*/ 1834 w 2806"/>
              <a:gd name="T105" fmla="*/ 833 h 2806"/>
              <a:gd name="T106" fmla="*/ 1946 w 2806"/>
              <a:gd name="T107" fmla="*/ 852 h 2806"/>
              <a:gd name="T108" fmla="*/ 1976 w 2806"/>
              <a:gd name="T109" fmla="*/ 963 h 2806"/>
              <a:gd name="T110" fmla="*/ 1897 w 2806"/>
              <a:gd name="T111" fmla="*/ 1034 h 2806"/>
              <a:gd name="T112" fmla="*/ 1793 w 2806"/>
              <a:gd name="T113" fmla="*/ 998 h 2806"/>
              <a:gd name="T114" fmla="*/ 2806 w 2806"/>
              <a:gd name="T115" fmla="*/ 0 h 2806"/>
              <a:gd name="T116" fmla="*/ 0 w 2806"/>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6" h="2806">
                <a:moveTo>
                  <a:pt x="1403" y="678"/>
                </a:moveTo>
                <a:lnTo>
                  <a:pt x="1545" y="678"/>
                </a:lnTo>
                <a:lnTo>
                  <a:pt x="1595" y="678"/>
                </a:lnTo>
                <a:lnTo>
                  <a:pt x="1636" y="679"/>
                </a:lnTo>
                <a:lnTo>
                  <a:pt x="1699" y="681"/>
                </a:lnTo>
                <a:lnTo>
                  <a:pt x="1761" y="683"/>
                </a:lnTo>
                <a:lnTo>
                  <a:pt x="1790" y="685"/>
                </a:lnTo>
                <a:lnTo>
                  <a:pt x="1818" y="688"/>
                </a:lnTo>
                <a:lnTo>
                  <a:pt x="1842" y="692"/>
                </a:lnTo>
                <a:lnTo>
                  <a:pt x="1863" y="695"/>
                </a:lnTo>
                <a:lnTo>
                  <a:pt x="1882" y="699"/>
                </a:lnTo>
                <a:lnTo>
                  <a:pt x="1898" y="704"/>
                </a:lnTo>
                <a:lnTo>
                  <a:pt x="1912" y="709"/>
                </a:lnTo>
                <a:lnTo>
                  <a:pt x="1925" y="714"/>
                </a:lnTo>
                <a:lnTo>
                  <a:pt x="1940" y="720"/>
                </a:lnTo>
                <a:lnTo>
                  <a:pt x="1954" y="726"/>
                </a:lnTo>
                <a:lnTo>
                  <a:pt x="1967" y="734"/>
                </a:lnTo>
                <a:lnTo>
                  <a:pt x="1980" y="741"/>
                </a:lnTo>
                <a:lnTo>
                  <a:pt x="1992" y="750"/>
                </a:lnTo>
                <a:lnTo>
                  <a:pt x="2003" y="758"/>
                </a:lnTo>
                <a:lnTo>
                  <a:pt x="2009" y="763"/>
                </a:lnTo>
                <a:lnTo>
                  <a:pt x="2014" y="768"/>
                </a:lnTo>
                <a:lnTo>
                  <a:pt x="2027" y="779"/>
                </a:lnTo>
                <a:lnTo>
                  <a:pt x="2038" y="791"/>
                </a:lnTo>
                <a:lnTo>
                  <a:pt x="2048" y="803"/>
                </a:lnTo>
                <a:lnTo>
                  <a:pt x="2056" y="814"/>
                </a:lnTo>
                <a:lnTo>
                  <a:pt x="2065" y="827"/>
                </a:lnTo>
                <a:lnTo>
                  <a:pt x="2072" y="839"/>
                </a:lnTo>
                <a:lnTo>
                  <a:pt x="2080" y="852"/>
                </a:lnTo>
                <a:lnTo>
                  <a:pt x="2086" y="866"/>
                </a:lnTo>
                <a:lnTo>
                  <a:pt x="2092" y="881"/>
                </a:lnTo>
                <a:lnTo>
                  <a:pt x="2097" y="893"/>
                </a:lnTo>
                <a:lnTo>
                  <a:pt x="2102" y="908"/>
                </a:lnTo>
                <a:lnTo>
                  <a:pt x="2106" y="924"/>
                </a:lnTo>
                <a:lnTo>
                  <a:pt x="2111" y="943"/>
                </a:lnTo>
                <a:lnTo>
                  <a:pt x="2114" y="964"/>
                </a:lnTo>
                <a:lnTo>
                  <a:pt x="2118" y="987"/>
                </a:lnTo>
                <a:lnTo>
                  <a:pt x="2121" y="1015"/>
                </a:lnTo>
                <a:lnTo>
                  <a:pt x="2122" y="1029"/>
                </a:lnTo>
                <a:lnTo>
                  <a:pt x="2123" y="1046"/>
                </a:lnTo>
                <a:lnTo>
                  <a:pt x="2126" y="1107"/>
                </a:lnTo>
                <a:lnTo>
                  <a:pt x="2127" y="1170"/>
                </a:lnTo>
                <a:lnTo>
                  <a:pt x="2128" y="1261"/>
                </a:lnTo>
                <a:lnTo>
                  <a:pt x="2128" y="1403"/>
                </a:lnTo>
                <a:lnTo>
                  <a:pt x="2128" y="1545"/>
                </a:lnTo>
                <a:lnTo>
                  <a:pt x="2128" y="1595"/>
                </a:lnTo>
                <a:lnTo>
                  <a:pt x="2127" y="1636"/>
                </a:lnTo>
                <a:lnTo>
                  <a:pt x="2126" y="1699"/>
                </a:lnTo>
                <a:lnTo>
                  <a:pt x="2123" y="1761"/>
                </a:lnTo>
                <a:lnTo>
                  <a:pt x="2121" y="1790"/>
                </a:lnTo>
                <a:lnTo>
                  <a:pt x="2118" y="1818"/>
                </a:lnTo>
                <a:lnTo>
                  <a:pt x="2114" y="1842"/>
                </a:lnTo>
                <a:lnTo>
                  <a:pt x="2111" y="1863"/>
                </a:lnTo>
                <a:lnTo>
                  <a:pt x="2106" y="1882"/>
                </a:lnTo>
                <a:lnTo>
                  <a:pt x="2102" y="1898"/>
                </a:lnTo>
                <a:lnTo>
                  <a:pt x="2097" y="1912"/>
                </a:lnTo>
                <a:lnTo>
                  <a:pt x="2092" y="1924"/>
                </a:lnTo>
                <a:lnTo>
                  <a:pt x="2086" y="1940"/>
                </a:lnTo>
                <a:lnTo>
                  <a:pt x="2080" y="1954"/>
                </a:lnTo>
                <a:lnTo>
                  <a:pt x="2072" y="1967"/>
                </a:lnTo>
                <a:lnTo>
                  <a:pt x="2065" y="1980"/>
                </a:lnTo>
                <a:lnTo>
                  <a:pt x="2056" y="1991"/>
                </a:lnTo>
                <a:lnTo>
                  <a:pt x="2048" y="2003"/>
                </a:lnTo>
                <a:lnTo>
                  <a:pt x="2043" y="2009"/>
                </a:lnTo>
                <a:lnTo>
                  <a:pt x="2038" y="2014"/>
                </a:lnTo>
                <a:lnTo>
                  <a:pt x="2027" y="2027"/>
                </a:lnTo>
                <a:lnTo>
                  <a:pt x="2014" y="2038"/>
                </a:lnTo>
                <a:lnTo>
                  <a:pt x="2003" y="2048"/>
                </a:lnTo>
                <a:lnTo>
                  <a:pt x="1992" y="2056"/>
                </a:lnTo>
                <a:lnTo>
                  <a:pt x="1980" y="2065"/>
                </a:lnTo>
                <a:lnTo>
                  <a:pt x="1967" y="2072"/>
                </a:lnTo>
                <a:lnTo>
                  <a:pt x="1954" y="2080"/>
                </a:lnTo>
                <a:lnTo>
                  <a:pt x="1940" y="2086"/>
                </a:lnTo>
                <a:lnTo>
                  <a:pt x="1925" y="2092"/>
                </a:lnTo>
                <a:lnTo>
                  <a:pt x="1912" y="2097"/>
                </a:lnTo>
                <a:lnTo>
                  <a:pt x="1898" y="2102"/>
                </a:lnTo>
                <a:lnTo>
                  <a:pt x="1882" y="2106"/>
                </a:lnTo>
                <a:lnTo>
                  <a:pt x="1863" y="2111"/>
                </a:lnTo>
                <a:lnTo>
                  <a:pt x="1842" y="2115"/>
                </a:lnTo>
                <a:lnTo>
                  <a:pt x="1818" y="2118"/>
                </a:lnTo>
                <a:lnTo>
                  <a:pt x="1790" y="2121"/>
                </a:lnTo>
                <a:lnTo>
                  <a:pt x="1777" y="2122"/>
                </a:lnTo>
                <a:lnTo>
                  <a:pt x="1761" y="2123"/>
                </a:lnTo>
                <a:lnTo>
                  <a:pt x="1699" y="2126"/>
                </a:lnTo>
                <a:lnTo>
                  <a:pt x="1636" y="2127"/>
                </a:lnTo>
                <a:lnTo>
                  <a:pt x="1545" y="2128"/>
                </a:lnTo>
                <a:lnTo>
                  <a:pt x="1403" y="2128"/>
                </a:lnTo>
                <a:lnTo>
                  <a:pt x="1261" y="2128"/>
                </a:lnTo>
                <a:lnTo>
                  <a:pt x="1211" y="2127"/>
                </a:lnTo>
                <a:lnTo>
                  <a:pt x="1170" y="2127"/>
                </a:lnTo>
                <a:lnTo>
                  <a:pt x="1107" y="2126"/>
                </a:lnTo>
                <a:lnTo>
                  <a:pt x="1045" y="2123"/>
                </a:lnTo>
                <a:lnTo>
                  <a:pt x="1015" y="2121"/>
                </a:lnTo>
                <a:lnTo>
                  <a:pt x="989" y="2118"/>
                </a:lnTo>
                <a:lnTo>
                  <a:pt x="964" y="2115"/>
                </a:lnTo>
                <a:lnTo>
                  <a:pt x="943" y="2111"/>
                </a:lnTo>
                <a:lnTo>
                  <a:pt x="924" y="2106"/>
                </a:lnTo>
                <a:lnTo>
                  <a:pt x="908" y="2102"/>
                </a:lnTo>
                <a:lnTo>
                  <a:pt x="893" y="2097"/>
                </a:lnTo>
                <a:lnTo>
                  <a:pt x="881" y="2092"/>
                </a:lnTo>
                <a:lnTo>
                  <a:pt x="866" y="2086"/>
                </a:lnTo>
                <a:lnTo>
                  <a:pt x="852" y="2080"/>
                </a:lnTo>
                <a:lnTo>
                  <a:pt x="839" y="2072"/>
                </a:lnTo>
                <a:lnTo>
                  <a:pt x="826" y="2065"/>
                </a:lnTo>
                <a:lnTo>
                  <a:pt x="814" y="2056"/>
                </a:lnTo>
                <a:lnTo>
                  <a:pt x="803" y="2048"/>
                </a:lnTo>
                <a:lnTo>
                  <a:pt x="797" y="2043"/>
                </a:lnTo>
                <a:lnTo>
                  <a:pt x="792" y="2038"/>
                </a:lnTo>
                <a:lnTo>
                  <a:pt x="779" y="2027"/>
                </a:lnTo>
                <a:lnTo>
                  <a:pt x="768" y="2014"/>
                </a:lnTo>
                <a:lnTo>
                  <a:pt x="758" y="2003"/>
                </a:lnTo>
                <a:lnTo>
                  <a:pt x="750" y="1991"/>
                </a:lnTo>
                <a:lnTo>
                  <a:pt x="741" y="1980"/>
                </a:lnTo>
                <a:lnTo>
                  <a:pt x="734" y="1967"/>
                </a:lnTo>
                <a:lnTo>
                  <a:pt x="726" y="1954"/>
                </a:lnTo>
                <a:lnTo>
                  <a:pt x="720" y="1940"/>
                </a:lnTo>
                <a:lnTo>
                  <a:pt x="714" y="1924"/>
                </a:lnTo>
                <a:lnTo>
                  <a:pt x="709" y="1912"/>
                </a:lnTo>
                <a:lnTo>
                  <a:pt x="704" y="1898"/>
                </a:lnTo>
                <a:lnTo>
                  <a:pt x="700" y="1882"/>
                </a:lnTo>
                <a:lnTo>
                  <a:pt x="695" y="1863"/>
                </a:lnTo>
                <a:lnTo>
                  <a:pt x="692" y="1842"/>
                </a:lnTo>
                <a:lnTo>
                  <a:pt x="688" y="1818"/>
                </a:lnTo>
                <a:lnTo>
                  <a:pt x="685" y="1790"/>
                </a:lnTo>
                <a:lnTo>
                  <a:pt x="684" y="1776"/>
                </a:lnTo>
                <a:lnTo>
                  <a:pt x="683" y="1761"/>
                </a:lnTo>
                <a:lnTo>
                  <a:pt x="680" y="1699"/>
                </a:lnTo>
                <a:lnTo>
                  <a:pt x="679" y="1636"/>
                </a:lnTo>
                <a:lnTo>
                  <a:pt x="678" y="1545"/>
                </a:lnTo>
                <a:lnTo>
                  <a:pt x="678" y="1403"/>
                </a:lnTo>
                <a:lnTo>
                  <a:pt x="678" y="1261"/>
                </a:lnTo>
                <a:lnTo>
                  <a:pt x="678" y="1210"/>
                </a:lnTo>
                <a:lnTo>
                  <a:pt x="679" y="1170"/>
                </a:lnTo>
                <a:lnTo>
                  <a:pt x="680" y="1107"/>
                </a:lnTo>
                <a:lnTo>
                  <a:pt x="683" y="1046"/>
                </a:lnTo>
                <a:lnTo>
                  <a:pt x="685" y="1015"/>
                </a:lnTo>
                <a:lnTo>
                  <a:pt x="688" y="987"/>
                </a:lnTo>
                <a:lnTo>
                  <a:pt x="692" y="964"/>
                </a:lnTo>
                <a:lnTo>
                  <a:pt x="695" y="943"/>
                </a:lnTo>
                <a:lnTo>
                  <a:pt x="700" y="924"/>
                </a:lnTo>
                <a:lnTo>
                  <a:pt x="704" y="908"/>
                </a:lnTo>
                <a:lnTo>
                  <a:pt x="709" y="893"/>
                </a:lnTo>
                <a:lnTo>
                  <a:pt x="714" y="881"/>
                </a:lnTo>
                <a:lnTo>
                  <a:pt x="720" y="866"/>
                </a:lnTo>
                <a:lnTo>
                  <a:pt x="726" y="852"/>
                </a:lnTo>
                <a:lnTo>
                  <a:pt x="734" y="839"/>
                </a:lnTo>
                <a:lnTo>
                  <a:pt x="741" y="827"/>
                </a:lnTo>
                <a:lnTo>
                  <a:pt x="750" y="814"/>
                </a:lnTo>
                <a:lnTo>
                  <a:pt x="758" y="803"/>
                </a:lnTo>
                <a:lnTo>
                  <a:pt x="763" y="797"/>
                </a:lnTo>
                <a:lnTo>
                  <a:pt x="768" y="791"/>
                </a:lnTo>
                <a:lnTo>
                  <a:pt x="779" y="779"/>
                </a:lnTo>
                <a:lnTo>
                  <a:pt x="792" y="768"/>
                </a:lnTo>
                <a:lnTo>
                  <a:pt x="803" y="758"/>
                </a:lnTo>
                <a:lnTo>
                  <a:pt x="814" y="750"/>
                </a:lnTo>
                <a:lnTo>
                  <a:pt x="826" y="741"/>
                </a:lnTo>
                <a:lnTo>
                  <a:pt x="839" y="734"/>
                </a:lnTo>
                <a:lnTo>
                  <a:pt x="852" y="726"/>
                </a:lnTo>
                <a:lnTo>
                  <a:pt x="866" y="720"/>
                </a:lnTo>
                <a:lnTo>
                  <a:pt x="881" y="714"/>
                </a:lnTo>
                <a:lnTo>
                  <a:pt x="893" y="709"/>
                </a:lnTo>
                <a:lnTo>
                  <a:pt x="908" y="704"/>
                </a:lnTo>
                <a:lnTo>
                  <a:pt x="924" y="699"/>
                </a:lnTo>
                <a:lnTo>
                  <a:pt x="943" y="695"/>
                </a:lnTo>
                <a:lnTo>
                  <a:pt x="964" y="692"/>
                </a:lnTo>
                <a:lnTo>
                  <a:pt x="989" y="688"/>
                </a:lnTo>
                <a:lnTo>
                  <a:pt x="1015" y="685"/>
                </a:lnTo>
                <a:lnTo>
                  <a:pt x="1029" y="684"/>
                </a:lnTo>
                <a:lnTo>
                  <a:pt x="1045" y="683"/>
                </a:lnTo>
                <a:lnTo>
                  <a:pt x="1107" y="681"/>
                </a:lnTo>
                <a:lnTo>
                  <a:pt x="1170" y="679"/>
                </a:lnTo>
                <a:lnTo>
                  <a:pt x="1261" y="678"/>
                </a:lnTo>
                <a:lnTo>
                  <a:pt x="1403" y="678"/>
                </a:lnTo>
                <a:close/>
                <a:moveTo>
                  <a:pt x="1403" y="518"/>
                </a:moveTo>
                <a:lnTo>
                  <a:pt x="1258" y="518"/>
                </a:lnTo>
                <a:lnTo>
                  <a:pt x="1208" y="520"/>
                </a:lnTo>
                <a:lnTo>
                  <a:pt x="1165" y="520"/>
                </a:lnTo>
                <a:lnTo>
                  <a:pt x="1101" y="521"/>
                </a:lnTo>
                <a:lnTo>
                  <a:pt x="1038" y="523"/>
                </a:lnTo>
                <a:lnTo>
                  <a:pt x="1005" y="526"/>
                </a:lnTo>
                <a:lnTo>
                  <a:pt x="972" y="530"/>
                </a:lnTo>
                <a:lnTo>
                  <a:pt x="944" y="533"/>
                </a:lnTo>
                <a:lnTo>
                  <a:pt x="917" y="538"/>
                </a:lnTo>
                <a:lnTo>
                  <a:pt x="892" y="543"/>
                </a:lnTo>
                <a:lnTo>
                  <a:pt x="880" y="547"/>
                </a:lnTo>
                <a:lnTo>
                  <a:pt x="867" y="549"/>
                </a:lnTo>
                <a:lnTo>
                  <a:pt x="845" y="557"/>
                </a:lnTo>
                <a:lnTo>
                  <a:pt x="824" y="565"/>
                </a:lnTo>
                <a:lnTo>
                  <a:pt x="802" y="574"/>
                </a:lnTo>
                <a:lnTo>
                  <a:pt x="782" y="584"/>
                </a:lnTo>
                <a:lnTo>
                  <a:pt x="772" y="589"/>
                </a:lnTo>
                <a:lnTo>
                  <a:pt x="762" y="594"/>
                </a:lnTo>
                <a:lnTo>
                  <a:pt x="742" y="606"/>
                </a:lnTo>
                <a:lnTo>
                  <a:pt x="723" y="619"/>
                </a:lnTo>
                <a:lnTo>
                  <a:pt x="714" y="626"/>
                </a:lnTo>
                <a:lnTo>
                  <a:pt x="704" y="633"/>
                </a:lnTo>
                <a:lnTo>
                  <a:pt x="685" y="650"/>
                </a:lnTo>
                <a:lnTo>
                  <a:pt x="667" y="667"/>
                </a:lnTo>
                <a:lnTo>
                  <a:pt x="650" y="685"/>
                </a:lnTo>
                <a:lnTo>
                  <a:pt x="633" y="704"/>
                </a:lnTo>
                <a:lnTo>
                  <a:pt x="619" y="723"/>
                </a:lnTo>
                <a:lnTo>
                  <a:pt x="612" y="732"/>
                </a:lnTo>
                <a:lnTo>
                  <a:pt x="606" y="742"/>
                </a:lnTo>
                <a:lnTo>
                  <a:pt x="594" y="761"/>
                </a:lnTo>
                <a:lnTo>
                  <a:pt x="584" y="782"/>
                </a:lnTo>
                <a:lnTo>
                  <a:pt x="574" y="802"/>
                </a:lnTo>
                <a:lnTo>
                  <a:pt x="565" y="824"/>
                </a:lnTo>
                <a:lnTo>
                  <a:pt x="557" y="845"/>
                </a:lnTo>
                <a:lnTo>
                  <a:pt x="551" y="867"/>
                </a:lnTo>
                <a:lnTo>
                  <a:pt x="543" y="891"/>
                </a:lnTo>
                <a:lnTo>
                  <a:pt x="541" y="904"/>
                </a:lnTo>
                <a:lnTo>
                  <a:pt x="538" y="917"/>
                </a:lnTo>
                <a:lnTo>
                  <a:pt x="533" y="944"/>
                </a:lnTo>
                <a:lnTo>
                  <a:pt x="530" y="973"/>
                </a:lnTo>
                <a:lnTo>
                  <a:pt x="526" y="1005"/>
                </a:lnTo>
                <a:lnTo>
                  <a:pt x="523" y="1038"/>
                </a:lnTo>
                <a:lnTo>
                  <a:pt x="521" y="1101"/>
                </a:lnTo>
                <a:lnTo>
                  <a:pt x="520" y="1166"/>
                </a:lnTo>
                <a:lnTo>
                  <a:pt x="518" y="1258"/>
                </a:lnTo>
                <a:lnTo>
                  <a:pt x="518" y="1403"/>
                </a:lnTo>
                <a:lnTo>
                  <a:pt x="518" y="1548"/>
                </a:lnTo>
                <a:lnTo>
                  <a:pt x="520" y="1599"/>
                </a:lnTo>
                <a:lnTo>
                  <a:pt x="520" y="1639"/>
                </a:lnTo>
                <a:lnTo>
                  <a:pt x="521" y="1705"/>
                </a:lnTo>
                <a:lnTo>
                  <a:pt x="523" y="1768"/>
                </a:lnTo>
                <a:lnTo>
                  <a:pt x="526" y="1801"/>
                </a:lnTo>
                <a:lnTo>
                  <a:pt x="530" y="1832"/>
                </a:lnTo>
                <a:lnTo>
                  <a:pt x="533" y="1862"/>
                </a:lnTo>
                <a:lnTo>
                  <a:pt x="538" y="1889"/>
                </a:lnTo>
                <a:lnTo>
                  <a:pt x="543" y="1914"/>
                </a:lnTo>
                <a:lnTo>
                  <a:pt x="547" y="1926"/>
                </a:lnTo>
                <a:lnTo>
                  <a:pt x="551" y="1938"/>
                </a:lnTo>
                <a:lnTo>
                  <a:pt x="557" y="1961"/>
                </a:lnTo>
                <a:lnTo>
                  <a:pt x="565" y="1982"/>
                </a:lnTo>
                <a:lnTo>
                  <a:pt x="574" y="2003"/>
                </a:lnTo>
                <a:lnTo>
                  <a:pt x="584" y="2024"/>
                </a:lnTo>
                <a:lnTo>
                  <a:pt x="589" y="2034"/>
                </a:lnTo>
                <a:lnTo>
                  <a:pt x="594" y="2044"/>
                </a:lnTo>
                <a:lnTo>
                  <a:pt x="606" y="2064"/>
                </a:lnTo>
                <a:lnTo>
                  <a:pt x="619" y="2084"/>
                </a:lnTo>
                <a:lnTo>
                  <a:pt x="626" y="2092"/>
                </a:lnTo>
                <a:lnTo>
                  <a:pt x="633" y="2102"/>
                </a:lnTo>
                <a:lnTo>
                  <a:pt x="641" y="2111"/>
                </a:lnTo>
                <a:lnTo>
                  <a:pt x="650" y="2121"/>
                </a:lnTo>
                <a:lnTo>
                  <a:pt x="667" y="2139"/>
                </a:lnTo>
                <a:lnTo>
                  <a:pt x="685" y="2157"/>
                </a:lnTo>
                <a:lnTo>
                  <a:pt x="704" y="2173"/>
                </a:lnTo>
                <a:lnTo>
                  <a:pt x="723" y="2186"/>
                </a:lnTo>
                <a:lnTo>
                  <a:pt x="732" y="2194"/>
                </a:lnTo>
                <a:lnTo>
                  <a:pt x="742" y="2200"/>
                </a:lnTo>
                <a:lnTo>
                  <a:pt x="762" y="2211"/>
                </a:lnTo>
                <a:lnTo>
                  <a:pt x="782" y="2222"/>
                </a:lnTo>
                <a:lnTo>
                  <a:pt x="802" y="2232"/>
                </a:lnTo>
                <a:lnTo>
                  <a:pt x="824" y="2241"/>
                </a:lnTo>
                <a:lnTo>
                  <a:pt x="845" y="2248"/>
                </a:lnTo>
                <a:lnTo>
                  <a:pt x="867" y="2256"/>
                </a:lnTo>
                <a:lnTo>
                  <a:pt x="892" y="2262"/>
                </a:lnTo>
                <a:lnTo>
                  <a:pt x="904" y="2265"/>
                </a:lnTo>
                <a:lnTo>
                  <a:pt x="917" y="2268"/>
                </a:lnTo>
                <a:lnTo>
                  <a:pt x="944" y="2273"/>
                </a:lnTo>
                <a:lnTo>
                  <a:pt x="972" y="2277"/>
                </a:lnTo>
                <a:lnTo>
                  <a:pt x="1005" y="2280"/>
                </a:lnTo>
                <a:lnTo>
                  <a:pt x="1038" y="2282"/>
                </a:lnTo>
                <a:lnTo>
                  <a:pt x="1101" y="2284"/>
                </a:lnTo>
                <a:lnTo>
                  <a:pt x="1165" y="2287"/>
                </a:lnTo>
                <a:lnTo>
                  <a:pt x="1258" y="2287"/>
                </a:lnTo>
                <a:lnTo>
                  <a:pt x="1403" y="2288"/>
                </a:lnTo>
                <a:lnTo>
                  <a:pt x="1548" y="2287"/>
                </a:lnTo>
                <a:lnTo>
                  <a:pt x="1599" y="2287"/>
                </a:lnTo>
                <a:lnTo>
                  <a:pt x="1641" y="2287"/>
                </a:lnTo>
                <a:lnTo>
                  <a:pt x="1705" y="2284"/>
                </a:lnTo>
                <a:lnTo>
                  <a:pt x="1768" y="2282"/>
                </a:lnTo>
                <a:lnTo>
                  <a:pt x="1801" y="2280"/>
                </a:lnTo>
                <a:lnTo>
                  <a:pt x="1834" y="2277"/>
                </a:lnTo>
                <a:lnTo>
                  <a:pt x="1862" y="2273"/>
                </a:lnTo>
                <a:lnTo>
                  <a:pt x="1889" y="2268"/>
                </a:lnTo>
                <a:lnTo>
                  <a:pt x="1914" y="2262"/>
                </a:lnTo>
                <a:lnTo>
                  <a:pt x="1926" y="2259"/>
                </a:lnTo>
                <a:lnTo>
                  <a:pt x="1939" y="2256"/>
                </a:lnTo>
                <a:lnTo>
                  <a:pt x="1961" y="2248"/>
                </a:lnTo>
                <a:lnTo>
                  <a:pt x="1982" y="2241"/>
                </a:lnTo>
                <a:lnTo>
                  <a:pt x="2004" y="2232"/>
                </a:lnTo>
                <a:lnTo>
                  <a:pt x="2024" y="2222"/>
                </a:lnTo>
                <a:lnTo>
                  <a:pt x="2034" y="2217"/>
                </a:lnTo>
                <a:lnTo>
                  <a:pt x="2044" y="2211"/>
                </a:lnTo>
                <a:lnTo>
                  <a:pt x="2064" y="2200"/>
                </a:lnTo>
                <a:lnTo>
                  <a:pt x="2084" y="2186"/>
                </a:lnTo>
                <a:lnTo>
                  <a:pt x="2092" y="2180"/>
                </a:lnTo>
                <a:lnTo>
                  <a:pt x="2102" y="2173"/>
                </a:lnTo>
                <a:lnTo>
                  <a:pt x="2121" y="2157"/>
                </a:lnTo>
                <a:lnTo>
                  <a:pt x="2139" y="2139"/>
                </a:lnTo>
                <a:lnTo>
                  <a:pt x="2157" y="2121"/>
                </a:lnTo>
                <a:lnTo>
                  <a:pt x="2173" y="2102"/>
                </a:lnTo>
                <a:lnTo>
                  <a:pt x="2187" y="2084"/>
                </a:lnTo>
                <a:lnTo>
                  <a:pt x="2194" y="2074"/>
                </a:lnTo>
                <a:lnTo>
                  <a:pt x="2200" y="2064"/>
                </a:lnTo>
                <a:lnTo>
                  <a:pt x="2212" y="2044"/>
                </a:lnTo>
                <a:lnTo>
                  <a:pt x="2222" y="2024"/>
                </a:lnTo>
                <a:lnTo>
                  <a:pt x="2232" y="2003"/>
                </a:lnTo>
                <a:lnTo>
                  <a:pt x="2241" y="1982"/>
                </a:lnTo>
                <a:lnTo>
                  <a:pt x="2249" y="1961"/>
                </a:lnTo>
                <a:lnTo>
                  <a:pt x="2256" y="1938"/>
                </a:lnTo>
                <a:lnTo>
                  <a:pt x="2263" y="1914"/>
                </a:lnTo>
                <a:lnTo>
                  <a:pt x="2265" y="1902"/>
                </a:lnTo>
                <a:lnTo>
                  <a:pt x="2268" y="1889"/>
                </a:lnTo>
                <a:lnTo>
                  <a:pt x="2273" y="1862"/>
                </a:lnTo>
                <a:lnTo>
                  <a:pt x="2277" y="1832"/>
                </a:lnTo>
                <a:lnTo>
                  <a:pt x="2280" y="1801"/>
                </a:lnTo>
                <a:lnTo>
                  <a:pt x="2281" y="1768"/>
                </a:lnTo>
                <a:lnTo>
                  <a:pt x="2285" y="1705"/>
                </a:lnTo>
                <a:lnTo>
                  <a:pt x="2286" y="1639"/>
                </a:lnTo>
                <a:lnTo>
                  <a:pt x="2288" y="1548"/>
                </a:lnTo>
                <a:lnTo>
                  <a:pt x="2288" y="1403"/>
                </a:lnTo>
                <a:lnTo>
                  <a:pt x="2288" y="1258"/>
                </a:lnTo>
                <a:lnTo>
                  <a:pt x="2286" y="1206"/>
                </a:lnTo>
                <a:lnTo>
                  <a:pt x="2286" y="1166"/>
                </a:lnTo>
                <a:lnTo>
                  <a:pt x="2285" y="1101"/>
                </a:lnTo>
                <a:lnTo>
                  <a:pt x="2281" y="1038"/>
                </a:lnTo>
                <a:lnTo>
                  <a:pt x="2280" y="1005"/>
                </a:lnTo>
                <a:lnTo>
                  <a:pt x="2277" y="973"/>
                </a:lnTo>
                <a:lnTo>
                  <a:pt x="2273" y="944"/>
                </a:lnTo>
                <a:lnTo>
                  <a:pt x="2268" y="917"/>
                </a:lnTo>
                <a:lnTo>
                  <a:pt x="2263" y="891"/>
                </a:lnTo>
                <a:lnTo>
                  <a:pt x="2259" y="880"/>
                </a:lnTo>
                <a:lnTo>
                  <a:pt x="2256" y="867"/>
                </a:lnTo>
                <a:lnTo>
                  <a:pt x="2249" y="845"/>
                </a:lnTo>
                <a:lnTo>
                  <a:pt x="2241" y="824"/>
                </a:lnTo>
                <a:lnTo>
                  <a:pt x="2232" y="802"/>
                </a:lnTo>
                <a:lnTo>
                  <a:pt x="2222" y="782"/>
                </a:lnTo>
                <a:lnTo>
                  <a:pt x="2217" y="771"/>
                </a:lnTo>
                <a:lnTo>
                  <a:pt x="2212" y="761"/>
                </a:lnTo>
                <a:lnTo>
                  <a:pt x="2200" y="742"/>
                </a:lnTo>
                <a:lnTo>
                  <a:pt x="2187" y="723"/>
                </a:lnTo>
                <a:lnTo>
                  <a:pt x="2180" y="714"/>
                </a:lnTo>
                <a:lnTo>
                  <a:pt x="2173" y="704"/>
                </a:lnTo>
                <a:lnTo>
                  <a:pt x="2165" y="694"/>
                </a:lnTo>
                <a:lnTo>
                  <a:pt x="2157" y="685"/>
                </a:lnTo>
                <a:lnTo>
                  <a:pt x="2139" y="667"/>
                </a:lnTo>
                <a:lnTo>
                  <a:pt x="2121" y="650"/>
                </a:lnTo>
                <a:lnTo>
                  <a:pt x="2102" y="633"/>
                </a:lnTo>
                <a:lnTo>
                  <a:pt x="2084" y="619"/>
                </a:lnTo>
                <a:lnTo>
                  <a:pt x="2074" y="612"/>
                </a:lnTo>
                <a:lnTo>
                  <a:pt x="2064" y="606"/>
                </a:lnTo>
                <a:lnTo>
                  <a:pt x="2044" y="594"/>
                </a:lnTo>
                <a:lnTo>
                  <a:pt x="2024" y="584"/>
                </a:lnTo>
                <a:lnTo>
                  <a:pt x="2004" y="574"/>
                </a:lnTo>
                <a:lnTo>
                  <a:pt x="1982" y="565"/>
                </a:lnTo>
                <a:lnTo>
                  <a:pt x="1961" y="557"/>
                </a:lnTo>
                <a:lnTo>
                  <a:pt x="1939" y="549"/>
                </a:lnTo>
                <a:lnTo>
                  <a:pt x="1914" y="543"/>
                </a:lnTo>
                <a:lnTo>
                  <a:pt x="1902" y="541"/>
                </a:lnTo>
                <a:lnTo>
                  <a:pt x="1889" y="538"/>
                </a:lnTo>
                <a:lnTo>
                  <a:pt x="1862" y="533"/>
                </a:lnTo>
                <a:lnTo>
                  <a:pt x="1834" y="530"/>
                </a:lnTo>
                <a:lnTo>
                  <a:pt x="1801" y="526"/>
                </a:lnTo>
                <a:lnTo>
                  <a:pt x="1768" y="523"/>
                </a:lnTo>
                <a:lnTo>
                  <a:pt x="1705" y="521"/>
                </a:lnTo>
                <a:lnTo>
                  <a:pt x="1641" y="520"/>
                </a:lnTo>
                <a:lnTo>
                  <a:pt x="1548" y="518"/>
                </a:lnTo>
                <a:lnTo>
                  <a:pt x="1403" y="518"/>
                </a:lnTo>
                <a:close/>
                <a:moveTo>
                  <a:pt x="1403" y="949"/>
                </a:moveTo>
                <a:lnTo>
                  <a:pt x="1380" y="949"/>
                </a:lnTo>
                <a:lnTo>
                  <a:pt x="1356" y="951"/>
                </a:lnTo>
                <a:lnTo>
                  <a:pt x="1334" y="954"/>
                </a:lnTo>
                <a:lnTo>
                  <a:pt x="1311" y="958"/>
                </a:lnTo>
                <a:lnTo>
                  <a:pt x="1289" y="963"/>
                </a:lnTo>
                <a:lnTo>
                  <a:pt x="1268" y="969"/>
                </a:lnTo>
                <a:lnTo>
                  <a:pt x="1247" y="976"/>
                </a:lnTo>
                <a:lnTo>
                  <a:pt x="1226" y="985"/>
                </a:lnTo>
                <a:lnTo>
                  <a:pt x="1206" y="994"/>
                </a:lnTo>
                <a:lnTo>
                  <a:pt x="1187" y="1003"/>
                </a:lnTo>
                <a:lnTo>
                  <a:pt x="1168" y="1015"/>
                </a:lnTo>
                <a:lnTo>
                  <a:pt x="1149" y="1027"/>
                </a:lnTo>
                <a:lnTo>
                  <a:pt x="1131" y="1039"/>
                </a:lnTo>
                <a:lnTo>
                  <a:pt x="1115" y="1053"/>
                </a:lnTo>
                <a:lnTo>
                  <a:pt x="1097" y="1067"/>
                </a:lnTo>
                <a:lnTo>
                  <a:pt x="1081" y="1081"/>
                </a:lnTo>
                <a:lnTo>
                  <a:pt x="1067" y="1097"/>
                </a:lnTo>
                <a:lnTo>
                  <a:pt x="1053" y="1114"/>
                </a:lnTo>
                <a:lnTo>
                  <a:pt x="1039" y="1131"/>
                </a:lnTo>
                <a:lnTo>
                  <a:pt x="1027" y="1149"/>
                </a:lnTo>
                <a:lnTo>
                  <a:pt x="1015" y="1168"/>
                </a:lnTo>
                <a:lnTo>
                  <a:pt x="1003" y="1187"/>
                </a:lnTo>
                <a:lnTo>
                  <a:pt x="994" y="1206"/>
                </a:lnTo>
                <a:lnTo>
                  <a:pt x="985" y="1226"/>
                </a:lnTo>
                <a:lnTo>
                  <a:pt x="976" y="1247"/>
                </a:lnTo>
                <a:lnTo>
                  <a:pt x="969" y="1268"/>
                </a:lnTo>
                <a:lnTo>
                  <a:pt x="963" y="1289"/>
                </a:lnTo>
                <a:lnTo>
                  <a:pt x="960" y="1300"/>
                </a:lnTo>
                <a:lnTo>
                  <a:pt x="958" y="1312"/>
                </a:lnTo>
                <a:lnTo>
                  <a:pt x="954" y="1334"/>
                </a:lnTo>
                <a:lnTo>
                  <a:pt x="951" y="1356"/>
                </a:lnTo>
                <a:lnTo>
                  <a:pt x="949" y="1380"/>
                </a:lnTo>
                <a:lnTo>
                  <a:pt x="949" y="1403"/>
                </a:lnTo>
                <a:lnTo>
                  <a:pt x="949" y="1427"/>
                </a:lnTo>
                <a:lnTo>
                  <a:pt x="951" y="1449"/>
                </a:lnTo>
                <a:lnTo>
                  <a:pt x="954" y="1472"/>
                </a:lnTo>
                <a:lnTo>
                  <a:pt x="958" y="1495"/>
                </a:lnTo>
                <a:lnTo>
                  <a:pt x="963" y="1517"/>
                </a:lnTo>
                <a:lnTo>
                  <a:pt x="969" y="1538"/>
                </a:lnTo>
                <a:lnTo>
                  <a:pt x="976" y="1559"/>
                </a:lnTo>
                <a:lnTo>
                  <a:pt x="985" y="1580"/>
                </a:lnTo>
                <a:lnTo>
                  <a:pt x="994" y="1600"/>
                </a:lnTo>
                <a:lnTo>
                  <a:pt x="1003" y="1620"/>
                </a:lnTo>
                <a:lnTo>
                  <a:pt x="1015" y="1638"/>
                </a:lnTo>
                <a:lnTo>
                  <a:pt x="1027" y="1657"/>
                </a:lnTo>
                <a:lnTo>
                  <a:pt x="1039" y="1674"/>
                </a:lnTo>
                <a:lnTo>
                  <a:pt x="1053" y="1691"/>
                </a:lnTo>
                <a:lnTo>
                  <a:pt x="1067" y="1709"/>
                </a:lnTo>
                <a:lnTo>
                  <a:pt x="1081" y="1724"/>
                </a:lnTo>
                <a:lnTo>
                  <a:pt x="1097" y="1740"/>
                </a:lnTo>
                <a:lnTo>
                  <a:pt x="1115" y="1753"/>
                </a:lnTo>
                <a:lnTo>
                  <a:pt x="1131" y="1767"/>
                </a:lnTo>
                <a:lnTo>
                  <a:pt x="1149" y="1779"/>
                </a:lnTo>
                <a:lnTo>
                  <a:pt x="1168" y="1792"/>
                </a:lnTo>
                <a:lnTo>
                  <a:pt x="1187" y="1803"/>
                </a:lnTo>
                <a:lnTo>
                  <a:pt x="1206" y="1813"/>
                </a:lnTo>
                <a:lnTo>
                  <a:pt x="1226" y="1821"/>
                </a:lnTo>
                <a:lnTo>
                  <a:pt x="1247" y="1830"/>
                </a:lnTo>
                <a:lnTo>
                  <a:pt x="1268" y="1836"/>
                </a:lnTo>
                <a:lnTo>
                  <a:pt x="1289" y="1842"/>
                </a:lnTo>
                <a:lnTo>
                  <a:pt x="1300" y="1846"/>
                </a:lnTo>
                <a:lnTo>
                  <a:pt x="1311" y="1847"/>
                </a:lnTo>
                <a:lnTo>
                  <a:pt x="1334" y="1852"/>
                </a:lnTo>
                <a:lnTo>
                  <a:pt x="1356" y="1855"/>
                </a:lnTo>
                <a:lnTo>
                  <a:pt x="1380" y="1856"/>
                </a:lnTo>
                <a:lnTo>
                  <a:pt x="1403" y="1857"/>
                </a:lnTo>
                <a:lnTo>
                  <a:pt x="1427" y="1856"/>
                </a:lnTo>
                <a:lnTo>
                  <a:pt x="1450" y="1855"/>
                </a:lnTo>
                <a:lnTo>
                  <a:pt x="1472" y="1852"/>
                </a:lnTo>
                <a:lnTo>
                  <a:pt x="1495" y="1847"/>
                </a:lnTo>
                <a:lnTo>
                  <a:pt x="1517" y="1842"/>
                </a:lnTo>
                <a:lnTo>
                  <a:pt x="1538" y="1836"/>
                </a:lnTo>
                <a:lnTo>
                  <a:pt x="1559" y="1830"/>
                </a:lnTo>
                <a:lnTo>
                  <a:pt x="1580" y="1821"/>
                </a:lnTo>
                <a:lnTo>
                  <a:pt x="1600" y="1813"/>
                </a:lnTo>
                <a:lnTo>
                  <a:pt x="1620" y="1803"/>
                </a:lnTo>
                <a:lnTo>
                  <a:pt x="1638" y="1792"/>
                </a:lnTo>
                <a:lnTo>
                  <a:pt x="1657" y="1779"/>
                </a:lnTo>
                <a:lnTo>
                  <a:pt x="1675" y="1767"/>
                </a:lnTo>
                <a:lnTo>
                  <a:pt x="1691" y="1753"/>
                </a:lnTo>
                <a:lnTo>
                  <a:pt x="1709" y="1740"/>
                </a:lnTo>
                <a:lnTo>
                  <a:pt x="1725" y="1724"/>
                </a:lnTo>
                <a:lnTo>
                  <a:pt x="1740" y="1709"/>
                </a:lnTo>
                <a:lnTo>
                  <a:pt x="1753" y="1691"/>
                </a:lnTo>
                <a:lnTo>
                  <a:pt x="1767" y="1674"/>
                </a:lnTo>
                <a:lnTo>
                  <a:pt x="1779" y="1657"/>
                </a:lnTo>
                <a:lnTo>
                  <a:pt x="1792" y="1638"/>
                </a:lnTo>
                <a:lnTo>
                  <a:pt x="1803" y="1620"/>
                </a:lnTo>
                <a:lnTo>
                  <a:pt x="1813" y="1600"/>
                </a:lnTo>
                <a:lnTo>
                  <a:pt x="1821" y="1580"/>
                </a:lnTo>
                <a:lnTo>
                  <a:pt x="1830" y="1559"/>
                </a:lnTo>
                <a:lnTo>
                  <a:pt x="1837" y="1538"/>
                </a:lnTo>
                <a:lnTo>
                  <a:pt x="1842" y="1517"/>
                </a:lnTo>
                <a:lnTo>
                  <a:pt x="1846" y="1506"/>
                </a:lnTo>
                <a:lnTo>
                  <a:pt x="1848" y="1495"/>
                </a:lnTo>
                <a:lnTo>
                  <a:pt x="1852" y="1472"/>
                </a:lnTo>
                <a:lnTo>
                  <a:pt x="1855" y="1449"/>
                </a:lnTo>
                <a:lnTo>
                  <a:pt x="1857" y="1427"/>
                </a:lnTo>
                <a:lnTo>
                  <a:pt x="1857" y="1403"/>
                </a:lnTo>
                <a:lnTo>
                  <a:pt x="1857" y="1380"/>
                </a:lnTo>
                <a:lnTo>
                  <a:pt x="1855" y="1356"/>
                </a:lnTo>
                <a:lnTo>
                  <a:pt x="1852" y="1334"/>
                </a:lnTo>
                <a:lnTo>
                  <a:pt x="1848" y="1312"/>
                </a:lnTo>
                <a:lnTo>
                  <a:pt x="1842" y="1289"/>
                </a:lnTo>
                <a:lnTo>
                  <a:pt x="1837" y="1268"/>
                </a:lnTo>
                <a:lnTo>
                  <a:pt x="1830" y="1247"/>
                </a:lnTo>
                <a:lnTo>
                  <a:pt x="1821" y="1226"/>
                </a:lnTo>
                <a:lnTo>
                  <a:pt x="1813" y="1206"/>
                </a:lnTo>
                <a:lnTo>
                  <a:pt x="1803" y="1187"/>
                </a:lnTo>
                <a:lnTo>
                  <a:pt x="1792" y="1168"/>
                </a:lnTo>
                <a:lnTo>
                  <a:pt x="1779" y="1149"/>
                </a:lnTo>
                <a:lnTo>
                  <a:pt x="1767" y="1131"/>
                </a:lnTo>
                <a:lnTo>
                  <a:pt x="1753" y="1114"/>
                </a:lnTo>
                <a:lnTo>
                  <a:pt x="1740" y="1097"/>
                </a:lnTo>
                <a:lnTo>
                  <a:pt x="1725" y="1081"/>
                </a:lnTo>
                <a:lnTo>
                  <a:pt x="1709" y="1067"/>
                </a:lnTo>
                <a:lnTo>
                  <a:pt x="1691" y="1053"/>
                </a:lnTo>
                <a:lnTo>
                  <a:pt x="1675" y="1039"/>
                </a:lnTo>
                <a:lnTo>
                  <a:pt x="1657" y="1027"/>
                </a:lnTo>
                <a:lnTo>
                  <a:pt x="1638" y="1015"/>
                </a:lnTo>
                <a:lnTo>
                  <a:pt x="1620" y="1003"/>
                </a:lnTo>
                <a:lnTo>
                  <a:pt x="1600" y="994"/>
                </a:lnTo>
                <a:lnTo>
                  <a:pt x="1580" y="985"/>
                </a:lnTo>
                <a:lnTo>
                  <a:pt x="1559" y="976"/>
                </a:lnTo>
                <a:lnTo>
                  <a:pt x="1538" y="969"/>
                </a:lnTo>
                <a:lnTo>
                  <a:pt x="1517" y="963"/>
                </a:lnTo>
                <a:lnTo>
                  <a:pt x="1506" y="960"/>
                </a:lnTo>
                <a:lnTo>
                  <a:pt x="1495" y="958"/>
                </a:lnTo>
                <a:lnTo>
                  <a:pt x="1472" y="954"/>
                </a:lnTo>
                <a:lnTo>
                  <a:pt x="1450" y="951"/>
                </a:lnTo>
                <a:lnTo>
                  <a:pt x="1427" y="949"/>
                </a:lnTo>
                <a:lnTo>
                  <a:pt x="1403" y="949"/>
                </a:lnTo>
                <a:close/>
                <a:moveTo>
                  <a:pt x="1403" y="1698"/>
                </a:moveTo>
                <a:lnTo>
                  <a:pt x="1388" y="1698"/>
                </a:lnTo>
                <a:lnTo>
                  <a:pt x="1373" y="1696"/>
                </a:lnTo>
                <a:lnTo>
                  <a:pt x="1359" y="1694"/>
                </a:lnTo>
                <a:lnTo>
                  <a:pt x="1344" y="1691"/>
                </a:lnTo>
                <a:lnTo>
                  <a:pt x="1329" y="1689"/>
                </a:lnTo>
                <a:lnTo>
                  <a:pt x="1315" y="1684"/>
                </a:lnTo>
                <a:lnTo>
                  <a:pt x="1302" y="1680"/>
                </a:lnTo>
                <a:lnTo>
                  <a:pt x="1288" y="1674"/>
                </a:lnTo>
                <a:lnTo>
                  <a:pt x="1276" y="1669"/>
                </a:lnTo>
                <a:lnTo>
                  <a:pt x="1262" y="1662"/>
                </a:lnTo>
                <a:lnTo>
                  <a:pt x="1250" y="1655"/>
                </a:lnTo>
                <a:lnTo>
                  <a:pt x="1238" y="1647"/>
                </a:lnTo>
                <a:lnTo>
                  <a:pt x="1226" y="1639"/>
                </a:lnTo>
                <a:lnTo>
                  <a:pt x="1215" y="1631"/>
                </a:lnTo>
                <a:lnTo>
                  <a:pt x="1205" y="1621"/>
                </a:lnTo>
                <a:lnTo>
                  <a:pt x="1195" y="1611"/>
                </a:lnTo>
                <a:lnTo>
                  <a:pt x="1185" y="1601"/>
                </a:lnTo>
                <a:lnTo>
                  <a:pt x="1175" y="1590"/>
                </a:lnTo>
                <a:lnTo>
                  <a:pt x="1167" y="1579"/>
                </a:lnTo>
                <a:lnTo>
                  <a:pt x="1158" y="1568"/>
                </a:lnTo>
                <a:lnTo>
                  <a:pt x="1151" y="1555"/>
                </a:lnTo>
                <a:lnTo>
                  <a:pt x="1143" y="1543"/>
                </a:lnTo>
                <a:lnTo>
                  <a:pt x="1137" y="1531"/>
                </a:lnTo>
                <a:lnTo>
                  <a:pt x="1131" y="1518"/>
                </a:lnTo>
                <a:lnTo>
                  <a:pt x="1126" y="1505"/>
                </a:lnTo>
                <a:lnTo>
                  <a:pt x="1121" y="1491"/>
                </a:lnTo>
                <a:lnTo>
                  <a:pt x="1117" y="1476"/>
                </a:lnTo>
                <a:lnTo>
                  <a:pt x="1115" y="1462"/>
                </a:lnTo>
                <a:lnTo>
                  <a:pt x="1111" y="1448"/>
                </a:lnTo>
                <a:lnTo>
                  <a:pt x="1110" y="1433"/>
                </a:lnTo>
                <a:lnTo>
                  <a:pt x="1109" y="1418"/>
                </a:lnTo>
                <a:lnTo>
                  <a:pt x="1109" y="1403"/>
                </a:lnTo>
                <a:lnTo>
                  <a:pt x="1109" y="1388"/>
                </a:lnTo>
                <a:lnTo>
                  <a:pt x="1110" y="1373"/>
                </a:lnTo>
                <a:lnTo>
                  <a:pt x="1111" y="1359"/>
                </a:lnTo>
                <a:lnTo>
                  <a:pt x="1115" y="1344"/>
                </a:lnTo>
                <a:lnTo>
                  <a:pt x="1117" y="1329"/>
                </a:lnTo>
                <a:lnTo>
                  <a:pt x="1121" y="1315"/>
                </a:lnTo>
                <a:lnTo>
                  <a:pt x="1126" y="1302"/>
                </a:lnTo>
                <a:lnTo>
                  <a:pt x="1131" y="1288"/>
                </a:lnTo>
                <a:lnTo>
                  <a:pt x="1137" y="1276"/>
                </a:lnTo>
                <a:lnTo>
                  <a:pt x="1143" y="1262"/>
                </a:lnTo>
                <a:lnTo>
                  <a:pt x="1151" y="1250"/>
                </a:lnTo>
                <a:lnTo>
                  <a:pt x="1158" y="1239"/>
                </a:lnTo>
                <a:lnTo>
                  <a:pt x="1167" y="1226"/>
                </a:lnTo>
                <a:lnTo>
                  <a:pt x="1175" y="1215"/>
                </a:lnTo>
                <a:lnTo>
                  <a:pt x="1185" y="1205"/>
                </a:lnTo>
                <a:lnTo>
                  <a:pt x="1195" y="1194"/>
                </a:lnTo>
                <a:lnTo>
                  <a:pt x="1205" y="1185"/>
                </a:lnTo>
                <a:lnTo>
                  <a:pt x="1215" y="1175"/>
                </a:lnTo>
                <a:lnTo>
                  <a:pt x="1226" y="1167"/>
                </a:lnTo>
                <a:lnTo>
                  <a:pt x="1238" y="1158"/>
                </a:lnTo>
                <a:lnTo>
                  <a:pt x="1250" y="1151"/>
                </a:lnTo>
                <a:lnTo>
                  <a:pt x="1262" y="1143"/>
                </a:lnTo>
                <a:lnTo>
                  <a:pt x="1276" y="1137"/>
                </a:lnTo>
                <a:lnTo>
                  <a:pt x="1288" y="1131"/>
                </a:lnTo>
                <a:lnTo>
                  <a:pt x="1302" y="1126"/>
                </a:lnTo>
                <a:lnTo>
                  <a:pt x="1315" y="1121"/>
                </a:lnTo>
                <a:lnTo>
                  <a:pt x="1329" y="1117"/>
                </a:lnTo>
                <a:lnTo>
                  <a:pt x="1344" y="1114"/>
                </a:lnTo>
                <a:lnTo>
                  <a:pt x="1359" y="1111"/>
                </a:lnTo>
                <a:lnTo>
                  <a:pt x="1373" y="1110"/>
                </a:lnTo>
                <a:lnTo>
                  <a:pt x="1388" y="1109"/>
                </a:lnTo>
                <a:lnTo>
                  <a:pt x="1403" y="1109"/>
                </a:lnTo>
                <a:lnTo>
                  <a:pt x="1418" y="1109"/>
                </a:lnTo>
                <a:lnTo>
                  <a:pt x="1433" y="1110"/>
                </a:lnTo>
                <a:lnTo>
                  <a:pt x="1448" y="1111"/>
                </a:lnTo>
                <a:lnTo>
                  <a:pt x="1462" y="1114"/>
                </a:lnTo>
                <a:lnTo>
                  <a:pt x="1477" y="1117"/>
                </a:lnTo>
                <a:lnTo>
                  <a:pt x="1491" y="1121"/>
                </a:lnTo>
                <a:lnTo>
                  <a:pt x="1505" y="1126"/>
                </a:lnTo>
                <a:lnTo>
                  <a:pt x="1518" y="1131"/>
                </a:lnTo>
                <a:lnTo>
                  <a:pt x="1530" y="1137"/>
                </a:lnTo>
                <a:lnTo>
                  <a:pt x="1544" y="1143"/>
                </a:lnTo>
                <a:lnTo>
                  <a:pt x="1556" y="1151"/>
                </a:lnTo>
                <a:lnTo>
                  <a:pt x="1568" y="1158"/>
                </a:lnTo>
                <a:lnTo>
                  <a:pt x="1580" y="1167"/>
                </a:lnTo>
                <a:lnTo>
                  <a:pt x="1591" y="1175"/>
                </a:lnTo>
                <a:lnTo>
                  <a:pt x="1601" y="1185"/>
                </a:lnTo>
                <a:lnTo>
                  <a:pt x="1611" y="1194"/>
                </a:lnTo>
                <a:lnTo>
                  <a:pt x="1621" y="1205"/>
                </a:lnTo>
                <a:lnTo>
                  <a:pt x="1631" y="1215"/>
                </a:lnTo>
                <a:lnTo>
                  <a:pt x="1639" y="1226"/>
                </a:lnTo>
                <a:lnTo>
                  <a:pt x="1648" y="1239"/>
                </a:lnTo>
                <a:lnTo>
                  <a:pt x="1655" y="1250"/>
                </a:lnTo>
                <a:lnTo>
                  <a:pt x="1662" y="1262"/>
                </a:lnTo>
                <a:lnTo>
                  <a:pt x="1669" y="1276"/>
                </a:lnTo>
                <a:lnTo>
                  <a:pt x="1675" y="1288"/>
                </a:lnTo>
                <a:lnTo>
                  <a:pt x="1680" y="1302"/>
                </a:lnTo>
                <a:lnTo>
                  <a:pt x="1685" y="1315"/>
                </a:lnTo>
                <a:lnTo>
                  <a:pt x="1689" y="1329"/>
                </a:lnTo>
                <a:lnTo>
                  <a:pt x="1691" y="1344"/>
                </a:lnTo>
                <a:lnTo>
                  <a:pt x="1694" y="1359"/>
                </a:lnTo>
                <a:lnTo>
                  <a:pt x="1696" y="1373"/>
                </a:lnTo>
                <a:lnTo>
                  <a:pt x="1698" y="1388"/>
                </a:lnTo>
                <a:lnTo>
                  <a:pt x="1698" y="1403"/>
                </a:lnTo>
                <a:lnTo>
                  <a:pt x="1698" y="1418"/>
                </a:lnTo>
                <a:lnTo>
                  <a:pt x="1696" y="1433"/>
                </a:lnTo>
                <a:lnTo>
                  <a:pt x="1694" y="1448"/>
                </a:lnTo>
                <a:lnTo>
                  <a:pt x="1691" y="1462"/>
                </a:lnTo>
                <a:lnTo>
                  <a:pt x="1689" y="1476"/>
                </a:lnTo>
                <a:lnTo>
                  <a:pt x="1685" y="1491"/>
                </a:lnTo>
                <a:lnTo>
                  <a:pt x="1680" y="1505"/>
                </a:lnTo>
                <a:lnTo>
                  <a:pt x="1675" y="1518"/>
                </a:lnTo>
                <a:lnTo>
                  <a:pt x="1669" y="1531"/>
                </a:lnTo>
                <a:lnTo>
                  <a:pt x="1662" y="1543"/>
                </a:lnTo>
                <a:lnTo>
                  <a:pt x="1655" y="1555"/>
                </a:lnTo>
                <a:lnTo>
                  <a:pt x="1648" y="1568"/>
                </a:lnTo>
                <a:lnTo>
                  <a:pt x="1639" y="1579"/>
                </a:lnTo>
                <a:lnTo>
                  <a:pt x="1631" y="1590"/>
                </a:lnTo>
                <a:lnTo>
                  <a:pt x="1621" y="1601"/>
                </a:lnTo>
                <a:lnTo>
                  <a:pt x="1611" y="1611"/>
                </a:lnTo>
                <a:lnTo>
                  <a:pt x="1601" y="1621"/>
                </a:lnTo>
                <a:lnTo>
                  <a:pt x="1591" y="1631"/>
                </a:lnTo>
                <a:lnTo>
                  <a:pt x="1580" y="1639"/>
                </a:lnTo>
                <a:lnTo>
                  <a:pt x="1568" y="1647"/>
                </a:lnTo>
                <a:lnTo>
                  <a:pt x="1556" y="1655"/>
                </a:lnTo>
                <a:lnTo>
                  <a:pt x="1544" y="1662"/>
                </a:lnTo>
                <a:lnTo>
                  <a:pt x="1530" y="1669"/>
                </a:lnTo>
                <a:lnTo>
                  <a:pt x="1518" y="1674"/>
                </a:lnTo>
                <a:lnTo>
                  <a:pt x="1505" y="1680"/>
                </a:lnTo>
                <a:lnTo>
                  <a:pt x="1491" y="1684"/>
                </a:lnTo>
                <a:lnTo>
                  <a:pt x="1477" y="1689"/>
                </a:lnTo>
                <a:lnTo>
                  <a:pt x="1462" y="1691"/>
                </a:lnTo>
                <a:lnTo>
                  <a:pt x="1448" y="1694"/>
                </a:lnTo>
                <a:lnTo>
                  <a:pt x="1433" y="1696"/>
                </a:lnTo>
                <a:lnTo>
                  <a:pt x="1418" y="1698"/>
                </a:lnTo>
                <a:lnTo>
                  <a:pt x="1403" y="1698"/>
                </a:lnTo>
                <a:close/>
                <a:moveTo>
                  <a:pt x="1769" y="930"/>
                </a:moveTo>
                <a:lnTo>
                  <a:pt x="1769" y="921"/>
                </a:lnTo>
                <a:lnTo>
                  <a:pt x="1772" y="909"/>
                </a:lnTo>
                <a:lnTo>
                  <a:pt x="1774" y="900"/>
                </a:lnTo>
                <a:lnTo>
                  <a:pt x="1778" y="890"/>
                </a:lnTo>
                <a:lnTo>
                  <a:pt x="1782" y="880"/>
                </a:lnTo>
                <a:lnTo>
                  <a:pt x="1787" y="871"/>
                </a:lnTo>
                <a:lnTo>
                  <a:pt x="1793" y="864"/>
                </a:lnTo>
                <a:lnTo>
                  <a:pt x="1796" y="860"/>
                </a:lnTo>
                <a:lnTo>
                  <a:pt x="1800" y="856"/>
                </a:lnTo>
                <a:lnTo>
                  <a:pt x="1808" y="849"/>
                </a:lnTo>
                <a:lnTo>
                  <a:pt x="1816" y="843"/>
                </a:lnTo>
                <a:lnTo>
                  <a:pt x="1825" y="838"/>
                </a:lnTo>
                <a:lnTo>
                  <a:pt x="1834" y="833"/>
                </a:lnTo>
                <a:lnTo>
                  <a:pt x="1844" y="829"/>
                </a:lnTo>
                <a:lnTo>
                  <a:pt x="1853" y="827"/>
                </a:lnTo>
                <a:lnTo>
                  <a:pt x="1865" y="825"/>
                </a:lnTo>
                <a:lnTo>
                  <a:pt x="1876" y="825"/>
                </a:lnTo>
                <a:lnTo>
                  <a:pt x="1886" y="825"/>
                </a:lnTo>
                <a:lnTo>
                  <a:pt x="1897" y="827"/>
                </a:lnTo>
                <a:lnTo>
                  <a:pt x="1907" y="829"/>
                </a:lnTo>
                <a:lnTo>
                  <a:pt x="1917" y="833"/>
                </a:lnTo>
                <a:lnTo>
                  <a:pt x="1925" y="838"/>
                </a:lnTo>
                <a:lnTo>
                  <a:pt x="1934" y="843"/>
                </a:lnTo>
                <a:lnTo>
                  <a:pt x="1942" y="849"/>
                </a:lnTo>
                <a:lnTo>
                  <a:pt x="1946" y="852"/>
                </a:lnTo>
                <a:lnTo>
                  <a:pt x="1950" y="856"/>
                </a:lnTo>
                <a:lnTo>
                  <a:pt x="1957" y="864"/>
                </a:lnTo>
                <a:lnTo>
                  <a:pt x="1964" y="871"/>
                </a:lnTo>
                <a:lnTo>
                  <a:pt x="1968" y="880"/>
                </a:lnTo>
                <a:lnTo>
                  <a:pt x="1973" y="890"/>
                </a:lnTo>
                <a:lnTo>
                  <a:pt x="1976" y="900"/>
                </a:lnTo>
                <a:lnTo>
                  <a:pt x="1980" y="909"/>
                </a:lnTo>
                <a:lnTo>
                  <a:pt x="1981" y="921"/>
                </a:lnTo>
                <a:lnTo>
                  <a:pt x="1981" y="930"/>
                </a:lnTo>
                <a:lnTo>
                  <a:pt x="1981" y="942"/>
                </a:lnTo>
                <a:lnTo>
                  <a:pt x="1980" y="953"/>
                </a:lnTo>
                <a:lnTo>
                  <a:pt x="1976" y="963"/>
                </a:lnTo>
                <a:lnTo>
                  <a:pt x="1973" y="973"/>
                </a:lnTo>
                <a:lnTo>
                  <a:pt x="1968" y="981"/>
                </a:lnTo>
                <a:lnTo>
                  <a:pt x="1964" y="990"/>
                </a:lnTo>
                <a:lnTo>
                  <a:pt x="1957" y="998"/>
                </a:lnTo>
                <a:lnTo>
                  <a:pt x="1954" y="1002"/>
                </a:lnTo>
                <a:lnTo>
                  <a:pt x="1950" y="1006"/>
                </a:lnTo>
                <a:lnTo>
                  <a:pt x="1942" y="1013"/>
                </a:lnTo>
                <a:lnTo>
                  <a:pt x="1934" y="1018"/>
                </a:lnTo>
                <a:lnTo>
                  <a:pt x="1925" y="1024"/>
                </a:lnTo>
                <a:lnTo>
                  <a:pt x="1917" y="1028"/>
                </a:lnTo>
                <a:lnTo>
                  <a:pt x="1907" y="1032"/>
                </a:lnTo>
                <a:lnTo>
                  <a:pt x="1897" y="1034"/>
                </a:lnTo>
                <a:lnTo>
                  <a:pt x="1886" y="1037"/>
                </a:lnTo>
                <a:lnTo>
                  <a:pt x="1876" y="1037"/>
                </a:lnTo>
                <a:lnTo>
                  <a:pt x="1865" y="1037"/>
                </a:lnTo>
                <a:lnTo>
                  <a:pt x="1853" y="1034"/>
                </a:lnTo>
                <a:lnTo>
                  <a:pt x="1844" y="1032"/>
                </a:lnTo>
                <a:lnTo>
                  <a:pt x="1834" y="1028"/>
                </a:lnTo>
                <a:lnTo>
                  <a:pt x="1825" y="1024"/>
                </a:lnTo>
                <a:lnTo>
                  <a:pt x="1816" y="1018"/>
                </a:lnTo>
                <a:lnTo>
                  <a:pt x="1808" y="1013"/>
                </a:lnTo>
                <a:lnTo>
                  <a:pt x="1804" y="1010"/>
                </a:lnTo>
                <a:lnTo>
                  <a:pt x="1800" y="1006"/>
                </a:lnTo>
                <a:lnTo>
                  <a:pt x="1793" y="998"/>
                </a:lnTo>
                <a:lnTo>
                  <a:pt x="1787" y="990"/>
                </a:lnTo>
                <a:lnTo>
                  <a:pt x="1782" y="981"/>
                </a:lnTo>
                <a:lnTo>
                  <a:pt x="1778" y="973"/>
                </a:lnTo>
                <a:lnTo>
                  <a:pt x="1774" y="963"/>
                </a:lnTo>
                <a:lnTo>
                  <a:pt x="1772" y="953"/>
                </a:lnTo>
                <a:lnTo>
                  <a:pt x="1769" y="942"/>
                </a:lnTo>
                <a:lnTo>
                  <a:pt x="1769" y="930"/>
                </a:lnTo>
                <a:close/>
                <a:moveTo>
                  <a:pt x="0" y="0"/>
                </a:moveTo>
                <a:lnTo>
                  <a:pt x="702" y="0"/>
                </a:lnTo>
                <a:lnTo>
                  <a:pt x="1403" y="0"/>
                </a:lnTo>
                <a:lnTo>
                  <a:pt x="2105" y="0"/>
                </a:lnTo>
                <a:lnTo>
                  <a:pt x="2806" y="0"/>
                </a:lnTo>
                <a:lnTo>
                  <a:pt x="2806" y="702"/>
                </a:lnTo>
                <a:lnTo>
                  <a:pt x="2806" y="1403"/>
                </a:lnTo>
                <a:lnTo>
                  <a:pt x="2806" y="2105"/>
                </a:lnTo>
                <a:lnTo>
                  <a:pt x="2806" y="2806"/>
                </a:lnTo>
                <a:lnTo>
                  <a:pt x="2105" y="2806"/>
                </a:lnTo>
                <a:lnTo>
                  <a:pt x="1403" y="2806"/>
                </a:lnTo>
                <a:lnTo>
                  <a:pt x="702" y="2806"/>
                </a:lnTo>
                <a:lnTo>
                  <a:pt x="0" y="2806"/>
                </a:lnTo>
                <a:lnTo>
                  <a:pt x="0" y="2105"/>
                </a:lnTo>
                <a:lnTo>
                  <a:pt x="0" y="1403"/>
                </a:lnTo>
                <a:lnTo>
                  <a:pt x="0" y="702"/>
                </a:ln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11" name="Freeform 12">
            <a:hlinkClick r:id="rId6" tooltip="LinkedIn"/>
          </p:cNvPr>
          <p:cNvSpPr>
            <a:spLocks noChangeAspect="1" noEditPoints="1"/>
          </p:cNvSpPr>
          <p:nvPr/>
        </p:nvSpPr>
        <p:spPr bwMode="auto">
          <a:xfrm>
            <a:off x="5952016" y="620688"/>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18" name="Text Placeholder 11"/>
          <p:cNvSpPr>
            <a:spLocks noGrp="1"/>
          </p:cNvSpPr>
          <p:nvPr>
            <p:ph type="body" sz="quarter" idx="18" hasCustomPrompt="1"/>
          </p:nvPr>
        </p:nvSpPr>
        <p:spPr>
          <a:xfrm>
            <a:off x="839788" y="5516563"/>
            <a:ext cx="10512425" cy="576262"/>
          </a:xfrm>
        </p:spPr>
        <p:txBody>
          <a:bodyPr/>
          <a:lstStyle>
            <a:lvl1pPr marL="0" indent="0" algn="ctr">
              <a:spcBef>
                <a:spcPts val="200"/>
              </a:spcBef>
              <a:buFontTx/>
              <a:buNone/>
              <a:defRPr sz="1600" b="0"/>
            </a:lvl1pPr>
            <a:lvl2pPr marL="0" indent="0" algn="ctr">
              <a:spcBef>
                <a:spcPts val="200"/>
              </a:spcBef>
              <a:buFontTx/>
              <a:buNone/>
              <a:defRPr sz="1400"/>
            </a:lvl2pPr>
            <a:lvl3pPr marL="0" indent="0" algn="ctr">
              <a:spcBef>
                <a:spcPts val="200"/>
              </a:spcBef>
              <a:buFontTx/>
              <a:buNone/>
              <a:defRPr sz="1000"/>
            </a:lvl3pPr>
            <a:lvl4pPr marL="0" indent="0" algn="ctr">
              <a:spcBef>
                <a:spcPts val="200"/>
              </a:spcBef>
              <a:buFontTx/>
              <a:buNone/>
              <a:defRPr sz="1000"/>
            </a:lvl4pPr>
            <a:lvl5pPr marL="0" indent="0" algn="ctr">
              <a:spcBef>
                <a:spcPts val="200"/>
              </a:spcBef>
              <a:buFontTx/>
              <a:buNone/>
              <a:defRPr sz="1000"/>
            </a:lvl5pPr>
          </a:lstStyle>
          <a:p>
            <a:pPr lvl="0"/>
            <a:r>
              <a:rPr lang="en-US"/>
              <a:t>Your contact details</a:t>
            </a:r>
          </a:p>
          <a:p>
            <a:pPr lvl="1"/>
            <a:r>
              <a:rPr lang="en-US"/>
              <a:t>Second level</a:t>
            </a:r>
          </a:p>
        </p:txBody>
      </p:sp>
      <p:sp>
        <p:nvSpPr>
          <p:cNvPr id="21" name="Picture Placeholder 14" descr="dont touch/move" title="Kemira Logo"/>
          <p:cNvSpPr>
            <a:spLocks noGrp="1" noChangeAspect="1"/>
          </p:cNvSpPr>
          <p:nvPr>
            <p:ph type="pic" sz="quarter" idx="19" hasCustomPrompt="1"/>
          </p:nvPr>
        </p:nvSpPr>
        <p:spPr>
          <a:xfrm>
            <a:off x="5376000" y="4293096"/>
            <a:ext cx="1440000" cy="269158"/>
          </a:xfrm>
          <a:blipFill>
            <a:blip r:embed="rId7"/>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134169920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p:cSld name="Thank you with Picture Nega">
    <p:bg>
      <p:bgPr>
        <a:solidFill>
          <a:schemeClr val="tx1"/>
        </a:solidFill>
        <a:effectLst/>
      </p:bgPr>
    </p:bg>
    <p:spTree>
      <p:nvGrpSpPr>
        <p:cNvPr id="1" name=""/>
        <p:cNvGrpSpPr/>
        <p:nvPr/>
      </p:nvGrpSpPr>
      <p:grpSpPr>
        <a:xfrm>
          <a:off x="0" y="0"/>
          <a:ext cx="0" cy="0"/>
          <a:chOff x="0" y="0"/>
          <a:chExt cx="0" cy="0"/>
        </a:xfrm>
      </p:grpSpPr>
      <p:sp>
        <p:nvSpPr>
          <p:cNvPr id="13" name="Picture Placeholder 7"/>
          <p:cNvSpPr>
            <a:spLocks noGrp="1"/>
          </p:cNvSpPr>
          <p:nvPr>
            <p:ph type="pic" sz="quarter" idx="13"/>
          </p:nvPr>
        </p:nvSpPr>
        <p:spPr>
          <a:xfrm>
            <a:off x="0" y="0"/>
            <a:ext cx="12192000" cy="6858000"/>
          </a:xfrm>
          <a:custGeom>
            <a:avLst/>
            <a:gdLst/>
            <a:ahLst/>
            <a:cxnLst/>
            <a:rect l="l" t="t" r="r" b="b"/>
            <a:pathLst>
              <a:path w="12192000" h="6858000">
                <a:moveTo>
                  <a:pt x="6672064" y="620688"/>
                </a:moveTo>
                <a:lnTo>
                  <a:pt x="6672064" y="908720"/>
                </a:lnTo>
                <a:lnTo>
                  <a:pt x="6960096" y="908720"/>
                </a:lnTo>
                <a:lnTo>
                  <a:pt x="6960096" y="620688"/>
                </a:lnTo>
                <a:close/>
                <a:moveTo>
                  <a:pt x="6312024" y="620688"/>
                </a:moveTo>
                <a:lnTo>
                  <a:pt x="6312024" y="908720"/>
                </a:lnTo>
                <a:lnTo>
                  <a:pt x="6600056" y="908720"/>
                </a:lnTo>
                <a:lnTo>
                  <a:pt x="6600056" y="620688"/>
                </a:lnTo>
                <a:close/>
                <a:moveTo>
                  <a:pt x="5951984" y="620688"/>
                </a:moveTo>
                <a:lnTo>
                  <a:pt x="5951984" y="908720"/>
                </a:lnTo>
                <a:lnTo>
                  <a:pt x="6240016" y="908720"/>
                </a:lnTo>
                <a:lnTo>
                  <a:pt x="6240016" y="620688"/>
                </a:lnTo>
                <a:close/>
                <a:moveTo>
                  <a:pt x="5591944" y="620688"/>
                </a:moveTo>
                <a:lnTo>
                  <a:pt x="5591944" y="908720"/>
                </a:lnTo>
                <a:lnTo>
                  <a:pt x="5879976" y="908720"/>
                </a:lnTo>
                <a:lnTo>
                  <a:pt x="5879976" y="620688"/>
                </a:lnTo>
                <a:close/>
                <a:moveTo>
                  <a:pt x="5231904" y="620688"/>
                </a:moveTo>
                <a:lnTo>
                  <a:pt x="5231904" y="908720"/>
                </a:lnTo>
                <a:lnTo>
                  <a:pt x="5519936" y="908720"/>
                </a:lnTo>
                <a:lnTo>
                  <a:pt x="5519936" y="620688"/>
                </a:lnTo>
                <a:close/>
                <a:moveTo>
                  <a:pt x="0" y="0"/>
                </a:moveTo>
                <a:lnTo>
                  <a:pt x="12192000" y="0"/>
                </a:lnTo>
                <a:lnTo>
                  <a:pt x="12192000" y="6858000"/>
                </a:lnTo>
                <a:lnTo>
                  <a:pt x="0" y="6858000"/>
                </a:lnTo>
                <a:close/>
              </a:path>
            </a:pathLst>
          </a:custGeo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2" name="Title 1"/>
          <p:cNvSpPr>
            <a:spLocks noGrp="1"/>
          </p:cNvSpPr>
          <p:nvPr>
            <p:ph type="title" hasCustomPrompt="1"/>
          </p:nvPr>
        </p:nvSpPr>
        <p:spPr>
          <a:xfrm>
            <a:off x="838199" y="1700213"/>
            <a:ext cx="10514013" cy="1584771"/>
          </a:xfrm>
        </p:spPr>
        <p:txBody>
          <a:bodyPr anchor="b" anchorCtr="0"/>
          <a:lstStyle>
            <a:lvl1pPr algn="ctr">
              <a:defRPr sz="6000" spc="-300" baseline="0">
                <a:solidFill>
                  <a:schemeClr val="bg1"/>
                </a:solidFill>
              </a:defRPr>
            </a:lvl1pPr>
          </a:lstStyle>
          <a:p>
            <a:r>
              <a:rPr lang="en-US"/>
              <a:t>Click to add Thank you Text.</a:t>
            </a:r>
          </a:p>
        </p:txBody>
      </p:sp>
      <p:sp>
        <p:nvSpPr>
          <p:cNvPr id="3" name="Date Placeholder 2"/>
          <p:cNvSpPr>
            <a:spLocks noGrp="1"/>
          </p:cNvSpPr>
          <p:nvPr>
            <p:ph type="dt" sz="half" idx="1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1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sp>
        <p:nvSpPr>
          <p:cNvPr id="7" name="Freeform 7">
            <a:hlinkClick r:id="rId2" tooltip="Twitter"/>
          </p:cNvPr>
          <p:cNvSpPr>
            <a:spLocks noChangeAspect="1" noEditPoints="1"/>
          </p:cNvSpPr>
          <p:nvPr/>
        </p:nvSpPr>
        <p:spPr bwMode="auto">
          <a:xfrm>
            <a:off x="5591976" y="621234"/>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8" name="Freeform 8">
            <a:hlinkClick r:id="rId3" tooltip="Facebook"/>
          </p:cNvPr>
          <p:cNvSpPr>
            <a:spLocks noChangeAspect="1" noEditPoints="1"/>
          </p:cNvSpPr>
          <p:nvPr/>
        </p:nvSpPr>
        <p:spPr bwMode="auto">
          <a:xfrm>
            <a:off x="5231415" y="620688"/>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9" name="Freeform 10">
            <a:hlinkClick r:id="rId4" tooltip="YouTube"/>
          </p:cNvPr>
          <p:cNvSpPr>
            <a:spLocks noChangeAspect="1" noEditPoints="1"/>
          </p:cNvSpPr>
          <p:nvPr/>
        </p:nvSpPr>
        <p:spPr bwMode="auto">
          <a:xfrm>
            <a:off x="6312056" y="620688"/>
            <a:ext cx="288000" cy="288000"/>
          </a:xfrm>
          <a:custGeom>
            <a:avLst/>
            <a:gdLst>
              <a:gd name="T0" fmla="*/ 793 w 2804"/>
              <a:gd name="T1" fmla="*/ 1276 h 2806"/>
              <a:gd name="T2" fmla="*/ 704 w 2804"/>
              <a:gd name="T3" fmla="*/ 1239 h 2806"/>
              <a:gd name="T4" fmla="*/ 605 w 2804"/>
              <a:gd name="T5" fmla="*/ 1291 h 2806"/>
              <a:gd name="T6" fmla="*/ 587 w 2804"/>
              <a:gd name="T7" fmla="*/ 1595 h 2806"/>
              <a:gd name="T8" fmla="*/ 645 w 2804"/>
              <a:gd name="T9" fmla="*/ 1683 h 2806"/>
              <a:gd name="T10" fmla="*/ 749 w 2804"/>
              <a:gd name="T11" fmla="*/ 1688 h 2806"/>
              <a:gd name="T12" fmla="*/ 814 w 2804"/>
              <a:gd name="T13" fmla="*/ 1621 h 2806"/>
              <a:gd name="T14" fmla="*/ 738 w 2804"/>
              <a:gd name="T15" fmla="*/ 1591 h 2806"/>
              <a:gd name="T16" fmla="*/ 704 w 2804"/>
              <a:gd name="T17" fmla="*/ 1623 h 2806"/>
              <a:gd name="T18" fmla="*/ 668 w 2804"/>
              <a:gd name="T19" fmla="*/ 1579 h 2806"/>
              <a:gd name="T20" fmla="*/ 676 w 2804"/>
              <a:gd name="T21" fmla="*/ 1326 h 2806"/>
              <a:gd name="T22" fmla="*/ 725 w 2804"/>
              <a:gd name="T23" fmla="*/ 1320 h 2806"/>
              <a:gd name="T24" fmla="*/ 491 w 2804"/>
              <a:gd name="T25" fmla="*/ 1690 h 2806"/>
              <a:gd name="T26" fmla="*/ 491 w 2804"/>
              <a:gd name="T27" fmla="*/ 1447 h 2806"/>
              <a:gd name="T28" fmla="*/ 959 w 2804"/>
              <a:gd name="T29" fmla="*/ 1695 h 2806"/>
              <a:gd name="T30" fmla="*/ 894 w 2804"/>
              <a:gd name="T31" fmla="*/ 1662 h 2806"/>
              <a:gd name="T32" fmla="*/ 972 w 2804"/>
              <a:gd name="T33" fmla="*/ 1614 h 2806"/>
              <a:gd name="T34" fmla="*/ 1017 w 2804"/>
              <a:gd name="T35" fmla="*/ 1607 h 2806"/>
              <a:gd name="T36" fmla="*/ 1956 w 2804"/>
              <a:gd name="T37" fmla="*/ 1325 h 2806"/>
              <a:gd name="T38" fmla="*/ 1995 w 2804"/>
              <a:gd name="T39" fmla="*/ 1622 h 2806"/>
              <a:gd name="T40" fmla="*/ 2020 w 2804"/>
              <a:gd name="T41" fmla="*/ 1371 h 2806"/>
              <a:gd name="T42" fmla="*/ 1987 w 2804"/>
              <a:gd name="T43" fmla="*/ 1313 h 2806"/>
              <a:gd name="T44" fmla="*/ 2293 w 2804"/>
              <a:gd name="T45" fmla="*/ 1314 h 2806"/>
              <a:gd name="T46" fmla="*/ 2246 w 2804"/>
              <a:gd name="T47" fmla="*/ 1331 h 2806"/>
              <a:gd name="T48" fmla="*/ 2488 w 2804"/>
              <a:gd name="T49" fmla="*/ 1089 h 2806"/>
              <a:gd name="T50" fmla="*/ 2427 w 2804"/>
              <a:gd name="T51" fmla="*/ 991 h 2806"/>
              <a:gd name="T52" fmla="*/ 2315 w 2804"/>
              <a:gd name="T53" fmla="*/ 953 h 2806"/>
              <a:gd name="T54" fmla="*/ 1461 w 2804"/>
              <a:gd name="T55" fmla="*/ 948 h 2806"/>
              <a:gd name="T56" fmla="*/ 1274 w 2804"/>
              <a:gd name="T57" fmla="*/ 991 h 2806"/>
              <a:gd name="T58" fmla="*/ 1205 w 2804"/>
              <a:gd name="T59" fmla="*/ 1125 h 2806"/>
              <a:gd name="T60" fmla="*/ 1192 w 2804"/>
              <a:gd name="T61" fmla="*/ 1568 h 2806"/>
              <a:gd name="T62" fmla="*/ 1229 w 2804"/>
              <a:gd name="T63" fmla="*/ 1760 h 2806"/>
              <a:gd name="T64" fmla="*/ 1336 w 2804"/>
              <a:gd name="T65" fmla="*/ 1842 h 2806"/>
              <a:gd name="T66" fmla="*/ 1851 w 2804"/>
              <a:gd name="T67" fmla="*/ 1867 h 2806"/>
              <a:gd name="T68" fmla="*/ 2371 w 2804"/>
              <a:gd name="T69" fmla="*/ 1844 h 2806"/>
              <a:gd name="T70" fmla="*/ 2472 w 2804"/>
              <a:gd name="T71" fmla="*/ 1760 h 2806"/>
              <a:gd name="T72" fmla="*/ 2512 w 2804"/>
              <a:gd name="T73" fmla="*/ 1492 h 2806"/>
              <a:gd name="T74" fmla="*/ 1390 w 2804"/>
              <a:gd name="T75" fmla="*/ 1690 h 2806"/>
              <a:gd name="T76" fmla="*/ 1702 w 2804"/>
              <a:gd name="T77" fmla="*/ 1654 h 2806"/>
              <a:gd name="T78" fmla="*/ 1604 w 2804"/>
              <a:gd name="T79" fmla="*/ 1693 h 2806"/>
              <a:gd name="T80" fmla="*/ 1565 w 2804"/>
              <a:gd name="T81" fmla="*/ 1627 h 2806"/>
              <a:gd name="T82" fmla="*/ 1659 w 2804"/>
              <a:gd name="T83" fmla="*/ 1622 h 2806"/>
              <a:gd name="T84" fmla="*/ 1799 w 2804"/>
              <a:gd name="T85" fmla="*/ 1246 h 2806"/>
              <a:gd name="T86" fmla="*/ 2086 w 2804"/>
              <a:gd name="T87" fmla="*/ 1667 h 2806"/>
              <a:gd name="T88" fmla="*/ 2003 w 2804"/>
              <a:gd name="T89" fmla="*/ 1690 h 2806"/>
              <a:gd name="T90" fmla="*/ 1945 w 2804"/>
              <a:gd name="T91" fmla="*/ 1095 h 2806"/>
              <a:gd name="T92" fmla="*/ 2030 w 2804"/>
              <a:gd name="T93" fmla="*/ 1240 h 2806"/>
              <a:gd name="T94" fmla="*/ 2089 w 2804"/>
              <a:gd name="T95" fmla="*/ 1279 h 2806"/>
              <a:gd name="T96" fmla="*/ 2295 w 2804"/>
              <a:gd name="T97" fmla="*/ 1621 h 2806"/>
              <a:gd name="T98" fmla="*/ 2401 w 2804"/>
              <a:gd name="T99" fmla="*/ 1534 h 2806"/>
              <a:gd name="T100" fmla="*/ 2371 w 2804"/>
              <a:gd name="T101" fmla="*/ 1659 h 2806"/>
              <a:gd name="T102" fmla="*/ 2284 w 2804"/>
              <a:gd name="T103" fmla="*/ 1695 h 2806"/>
              <a:gd name="T104" fmla="*/ 2180 w 2804"/>
              <a:gd name="T105" fmla="*/ 1641 h 2806"/>
              <a:gd name="T106" fmla="*/ 2160 w 2804"/>
              <a:gd name="T107" fmla="*/ 1359 h 2806"/>
              <a:gd name="T108" fmla="*/ 2227 w 2804"/>
              <a:gd name="T109" fmla="*/ 1252 h 2806"/>
              <a:gd name="T110" fmla="*/ 2323 w 2804"/>
              <a:gd name="T111" fmla="*/ 1246 h 2806"/>
              <a:gd name="T112" fmla="*/ 2386 w 2804"/>
              <a:gd name="T113" fmla="*/ 1305 h 2806"/>
              <a:gd name="T114" fmla="*/ 2243 w 2804"/>
              <a:gd name="T115" fmla="*/ 1575 h 2806"/>
              <a:gd name="T116" fmla="*/ 0 w 2804"/>
              <a:gd name="T117" fmla="*/ 0 h 2806"/>
              <a:gd name="T118" fmla="*/ 700 w 2804"/>
              <a:gd name="T119"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4" h="2806">
                <a:moveTo>
                  <a:pt x="824" y="1388"/>
                </a:moveTo>
                <a:lnTo>
                  <a:pt x="822" y="1371"/>
                </a:lnTo>
                <a:lnTo>
                  <a:pt x="821" y="1355"/>
                </a:lnTo>
                <a:lnTo>
                  <a:pt x="819" y="1340"/>
                </a:lnTo>
                <a:lnTo>
                  <a:pt x="816" y="1325"/>
                </a:lnTo>
                <a:lnTo>
                  <a:pt x="813" y="1313"/>
                </a:lnTo>
                <a:lnTo>
                  <a:pt x="810" y="1307"/>
                </a:lnTo>
                <a:lnTo>
                  <a:pt x="808" y="1302"/>
                </a:lnTo>
                <a:lnTo>
                  <a:pt x="803" y="1291"/>
                </a:lnTo>
                <a:lnTo>
                  <a:pt x="796" y="1282"/>
                </a:lnTo>
                <a:lnTo>
                  <a:pt x="793" y="1276"/>
                </a:lnTo>
                <a:lnTo>
                  <a:pt x="788" y="1271"/>
                </a:lnTo>
                <a:lnTo>
                  <a:pt x="783" y="1267"/>
                </a:lnTo>
                <a:lnTo>
                  <a:pt x="778" y="1262"/>
                </a:lnTo>
                <a:lnTo>
                  <a:pt x="772" y="1258"/>
                </a:lnTo>
                <a:lnTo>
                  <a:pt x="767" y="1255"/>
                </a:lnTo>
                <a:lnTo>
                  <a:pt x="761" y="1251"/>
                </a:lnTo>
                <a:lnTo>
                  <a:pt x="754" y="1249"/>
                </a:lnTo>
                <a:lnTo>
                  <a:pt x="743" y="1245"/>
                </a:lnTo>
                <a:lnTo>
                  <a:pt x="730" y="1241"/>
                </a:lnTo>
                <a:lnTo>
                  <a:pt x="717" y="1240"/>
                </a:lnTo>
                <a:lnTo>
                  <a:pt x="704" y="1239"/>
                </a:lnTo>
                <a:lnTo>
                  <a:pt x="689" y="1240"/>
                </a:lnTo>
                <a:lnTo>
                  <a:pt x="681" y="1240"/>
                </a:lnTo>
                <a:lnTo>
                  <a:pt x="675" y="1241"/>
                </a:lnTo>
                <a:lnTo>
                  <a:pt x="663" y="1245"/>
                </a:lnTo>
                <a:lnTo>
                  <a:pt x="650" y="1249"/>
                </a:lnTo>
                <a:lnTo>
                  <a:pt x="639" y="1255"/>
                </a:lnTo>
                <a:lnTo>
                  <a:pt x="634" y="1258"/>
                </a:lnTo>
                <a:lnTo>
                  <a:pt x="628" y="1262"/>
                </a:lnTo>
                <a:lnTo>
                  <a:pt x="619" y="1271"/>
                </a:lnTo>
                <a:lnTo>
                  <a:pt x="611" y="1282"/>
                </a:lnTo>
                <a:lnTo>
                  <a:pt x="605" y="1291"/>
                </a:lnTo>
                <a:lnTo>
                  <a:pt x="598" y="1302"/>
                </a:lnTo>
                <a:lnTo>
                  <a:pt x="595" y="1313"/>
                </a:lnTo>
                <a:lnTo>
                  <a:pt x="591" y="1325"/>
                </a:lnTo>
                <a:lnTo>
                  <a:pt x="587" y="1340"/>
                </a:lnTo>
                <a:lnTo>
                  <a:pt x="586" y="1355"/>
                </a:lnTo>
                <a:lnTo>
                  <a:pt x="585" y="1371"/>
                </a:lnTo>
                <a:lnTo>
                  <a:pt x="584" y="1388"/>
                </a:lnTo>
                <a:lnTo>
                  <a:pt x="584" y="1548"/>
                </a:lnTo>
                <a:lnTo>
                  <a:pt x="584" y="1565"/>
                </a:lnTo>
                <a:lnTo>
                  <a:pt x="585" y="1581"/>
                </a:lnTo>
                <a:lnTo>
                  <a:pt x="587" y="1595"/>
                </a:lnTo>
                <a:lnTo>
                  <a:pt x="590" y="1609"/>
                </a:lnTo>
                <a:lnTo>
                  <a:pt x="592" y="1615"/>
                </a:lnTo>
                <a:lnTo>
                  <a:pt x="594" y="1621"/>
                </a:lnTo>
                <a:lnTo>
                  <a:pt x="598" y="1632"/>
                </a:lnTo>
                <a:lnTo>
                  <a:pt x="603" y="1642"/>
                </a:lnTo>
                <a:lnTo>
                  <a:pt x="610" y="1651"/>
                </a:lnTo>
                <a:lnTo>
                  <a:pt x="618" y="1662"/>
                </a:lnTo>
                <a:lnTo>
                  <a:pt x="623" y="1667"/>
                </a:lnTo>
                <a:lnTo>
                  <a:pt x="628" y="1670"/>
                </a:lnTo>
                <a:lnTo>
                  <a:pt x="639" y="1679"/>
                </a:lnTo>
                <a:lnTo>
                  <a:pt x="645" y="1683"/>
                </a:lnTo>
                <a:lnTo>
                  <a:pt x="652" y="1685"/>
                </a:lnTo>
                <a:lnTo>
                  <a:pt x="664" y="1690"/>
                </a:lnTo>
                <a:lnTo>
                  <a:pt x="676" y="1694"/>
                </a:lnTo>
                <a:lnTo>
                  <a:pt x="684" y="1695"/>
                </a:lnTo>
                <a:lnTo>
                  <a:pt x="690" y="1696"/>
                </a:lnTo>
                <a:lnTo>
                  <a:pt x="696" y="1698"/>
                </a:lnTo>
                <a:lnTo>
                  <a:pt x="704" y="1698"/>
                </a:lnTo>
                <a:lnTo>
                  <a:pt x="717" y="1696"/>
                </a:lnTo>
                <a:lnTo>
                  <a:pt x="730" y="1694"/>
                </a:lnTo>
                <a:lnTo>
                  <a:pt x="743" y="1690"/>
                </a:lnTo>
                <a:lnTo>
                  <a:pt x="749" y="1688"/>
                </a:lnTo>
                <a:lnTo>
                  <a:pt x="756" y="1685"/>
                </a:lnTo>
                <a:lnTo>
                  <a:pt x="768" y="1679"/>
                </a:lnTo>
                <a:lnTo>
                  <a:pt x="774" y="1675"/>
                </a:lnTo>
                <a:lnTo>
                  <a:pt x="779" y="1670"/>
                </a:lnTo>
                <a:lnTo>
                  <a:pt x="784" y="1667"/>
                </a:lnTo>
                <a:lnTo>
                  <a:pt x="789" y="1662"/>
                </a:lnTo>
                <a:lnTo>
                  <a:pt x="794" y="1657"/>
                </a:lnTo>
                <a:lnTo>
                  <a:pt x="799" y="1651"/>
                </a:lnTo>
                <a:lnTo>
                  <a:pt x="804" y="1642"/>
                </a:lnTo>
                <a:lnTo>
                  <a:pt x="810" y="1632"/>
                </a:lnTo>
                <a:lnTo>
                  <a:pt x="814" y="1621"/>
                </a:lnTo>
                <a:lnTo>
                  <a:pt x="817" y="1609"/>
                </a:lnTo>
                <a:lnTo>
                  <a:pt x="820" y="1595"/>
                </a:lnTo>
                <a:lnTo>
                  <a:pt x="821" y="1581"/>
                </a:lnTo>
                <a:lnTo>
                  <a:pt x="822" y="1565"/>
                </a:lnTo>
                <a:lnTo>
                  <a:pt x="824" y="1548"/>
                </a:lnTo>
                <a:lnTo>
                  <a:pt x="824" y="1388"/>
                </a:lnTo>
                <a:close/>
                <a:moveTo>
                  <a:pt x="740" y="1557"/>
                </a:moveTo>
                <a:lnTo>
                  <a:pt x="740" y="1573"/>
                </a:lnTo>
                <a:lnTo>
                  <a:pt x="740" y="1579"/>
                </a:lnTo>
                <a:lnTo>
                  <a:pt x="740" y="1586"/>
                </a:lnTo>
                <a:lnTo>
                  <a:pt x="738" y="1591"/>
                </a:lnTo>
                <a:lnTo>
                  <a:pt x="737" y="1597"/>
                </a:lnTo>
                <a:lnTo>
                  <a:pt x="735" y="1602"/>
                </a:lnTo>
                <a:lnTo>
                  <a:pt x="732" y="1606"/>
                </a:lnTo>
                <a:lnTo>
                  <a:pt x="730" y="1610"/>
                </a:lnTo>
                <a:lnTo>
                  <a:pt x="727" y="1614"/>
                </a:lnTo>
                <a:lnTo>
                  <a:pt x="725" y="1617"/>
                </a:lnTo>
                <a:lnTo>
                  <a:pt x="721" y="1618"/>
                </a:lnTo>
                <a:lnTo>
                  <a:pt x="717" y="1621"/>
                </a:lnTo>
                <a:lnTo>
                  <a:pt x="712" y="1622"/>
                </a:lnTo>
                <a:lnTo>
                  <a:pt x="709" y="1623"/>
                </a:lnTo>
                <a:lnTo>
                  <a:pt x="704" y="1623"/>
                </a:lnTo>
                <a:lnTo>
                  <a:pt x="699" y="1623"/>
                </a:lnTo>
                <a:lnTo>
                  <a:pt x="694" y="1622"/>
                </a:lnTo>
                <a:lnTo>
                  <a:pt x="690" y="1621"/>
                </a:lnTo>
                <a:lnTo>
                  <a:pt x="686" y="1618"/>
                </a:lnTo>
                <a:lnTo>
                  <a:pt x="683" y="1617"/>
                </a:lnTo>
                <a:lnTo>
                  <a:pt x="680" y="1614"/>
                </a:lnTo>
                <a:lnTo>
                  <a:pt x="676" y="1610"/>
                </a:lnTo>
                <a:lnTo>
                  <a:pt x="674" y="1606"/>
                </a:lnTo>
                <a:lnTo>
                  <a:pt x="670" y="1597"/>
                </a:lnTo>
                <a:lnTo>
                  <a:pt x="668" y="1586"/>
                </a:lnTo>
                <a:lnTo>
                  <a:pt x="668" y="1579"/>
                </a:lnTo>
                <a:lnTo>
                  <a:pt x="668" y="1573"/>
                </a:lnTo>
                <a:lnTo>
                  <a:pt x="668" y="1557"/>
                </a:lnTo>
                <a:lnTo>
                  <a:pt x="668" y="1380"/>
                </a:lnTo>
                <a:lnTo>
                  <a:pt x="668" y="1364"/>
                </a:lnTo>
                <a:lnTo>
                  <a:pt x="668" y="1357"/>
                </a:lnTo>
                <a:lnTo>
                  <a:pt x="668" y="1350"/>
                </a:lnTo>
                <a:lnTo>
                  <a:pt x="669" y="1345"/>
                </a:lnTo>
                <a:lnTo>
                  <a:pt x="670" y="1339"/>
                </a:lnTo>
                <a:lnTo>
                  <a:pt x="673" y="1334"/>
                </a:lnTo>
                <a:lnTo>
                  <a:pt x="674" y="1330"/>
                </a:lnTo>
                <a:lnTo>
                  <a:pt x="676" y="1326"/>
                </a:lnTo>
                <a:lnTo>
                  <a:pt x="680" y="1323"/>
                </a:lnTo>
                <a:lnTo>
                  <a:pt x="683" y="1320"/>
                </a:lnTo>
                <a:lnTo>
                  <a:pt x="686" y="1318"/>
                </a:lnTo>
                <a:lnTo>
                  <a:pt x="694" y="1315"/>
                </a:lnTo>
                <a:lnTo>
                  <a:pt x="699" y="1314"/>
                </a:lnTo>
                <a:lnTo>
                  <a:pt x="704" y="1314"/>
                </a:lnTo>
                <a:lnTo>
                  <a:pt x="709" y="1314"/>
                </a:lnTo>
                <a:lnTo>
                  <a:pt x="712" y="1315"/>
                </a:lnTo>
                <a:lnTo>
                  <a:pt x="717" y="1317"/>
                </a:lnTo>
                <a:lnTo>
                  <a:pt x="721" y="1318"/>
                </a:lnTo>
                <a:lnTo>
                  <a:pt x="725" y="1320"/>
                </a:lnTo>
                <a:lnTo>
                  <a:pt x="727" y="1323"/>
                </a:lnTo>
                <a:lnTo>
                  <a:pt x="730" y="1326"/>
                </a:lnTo>
                <a:lnTo>
                  <a:pt x="733" y="1330"/>
                </a:lnTo>
                <a:lnTo>
                  <a:pt x="737" y="1339"/>
                </a:lnTo>
                <a:lnTo>
                  <a:pt x="740" y="1350"/>
                </a:lnTo>
                <a:lnTo>
                  <a:pt x="740" y="1357"/>
                </a:lnTo>
                <a:lnTo>
                  <a:pt x="740" y="1364"/>
                </a:lnTo>
                <a:lnTo>
                  <a:pt x="740" y="1380"/>
                </a:lnTo>
                <a:lnTo>
                  <a:pt x="740" y="1557"/>
                </a:lnTo>
                <a:close/>
                <a:moveTo>
                  <a:pt x="491" y="1447"/>
                </a:moveTo>
                <a:lnTo>
                  <a:pt x="491" y="1690"/>
                </a:lnTo>
                <a:lnTo>
                  <a:pt x="402" y="1690"/>
                </a:lnTo>
                <a:lnTo>
                  <a:pt x="402" y="1447"/>
                </a:lnTo>
                <a:lnTo>
                  <a:pt x="353" y="1289"/>
                </a:lnTo>
                <a:lnTo>
                  <a:pt x="316" y="1171"/>
                </a:lnTo>
                <a:lnTo>
                  <a:pt x="302" y="1122"/>
                </a:lnTo>
                <a:lnTo>
                  <a:pt x="292" y="1091"/>
                </a:lnTo>
                <a:lnTo>
                  <a:pt x="384" y="1091"/>
                </a:lnTo>
                <a:lnTo>
                  <a:pt x="446" y="1325"/>
                </a:lnTo>
                <a:lnTo>
                  <a:pt x="508" y="1091"/>
                </a:lnTo>
                <a:lnTo>
                  <a:pt x="601" y="1091"/>
                </a:lnTo>
                <a:lnTo>
                  <a:pt x="491" y="1447"/>
                </a:lnTo>
                <a:close/>
                <a:moveTo>
                  <a:pt x="1121" y="1690"/>
                </a:moveTo>
                <a:lnTo>
                  <a:pt x="1036" y="1690"/>
                </a:lnTo>
                <a:lnTo>
                  <a:pt x="1036" y="1641"/>
                </a:lnTo>
                <a:lnTo>
                  <a:pt x="1024" y="1654"/>
                </a:lnTo>
                <a:lnTo>
                  <a:pt x="1013" y="1666"/>
                </a:lnTo>
                <a:lnTo>
                  <a:pt x="1002" y="1674"/>
                </a:lnTo>
                <a:lnTo>
                  <a:pt x="991" y="1683"/>
                </a:lnTo>
                <a:lnTo>
                  <a:pt x="980" y="1688"/>
                </a:lnTo>
                <a:lnTo>
                  <a:pt x="970" y="1693"/>
                </a:lnTo>
                <a:lnTo>
                  <a:pt x="963" y="1694"/>
                </a:lnTo>
                <a:lnTo>
                  <a:pt x="959" y="1695"/>
                </a:lnTo>
                <a:lnTo>
                  <a:pt x="947" y="1696"/>
                </a:lnTo>
                <a:lnTo>
                  <a:pt x="939" y="1695"/>
                </a:lnTo>
                <a:lnTo>
                  <a:pt x="930" y="1694"/>
                </a:lnTo>
                <a:lnTo>
                  <a:pt x="925" y="1693"/>
                </a:lnTo>
                <a:lnTo>
                  <a:pt x="921" y="1691"/>
                </a:lnTo>
                <a:lnTo>
                  <a:pt x="915" y="1688"/>
                </a:lnTo>
                <a:lnTo>
                  <a:pt x="909" y="1683"/>
                </a:lnTo>
                <a:lnTo>
                  <a:pt x="903" y="1677"/>
                </a:lnTo>
                <a:lnTo>
                  <a:pt x="898" y="1669"/>
                </a:lnTo>
                <a:lnTo>
                  <a:pt x="897" y="1666"/>
                </a:lnTo>
                <a:lnTo>
                  <a:pt x="894" y="1662"/>
                </a:lnTo>
                <a:lnTo>
                  <a:pt x="893" y="1657"/>
                </a:lnTo>
                <a:lnTo>
                  <a:pt x="890" y="1651"/>
                </a:lnTo>
                <a:lnTo>
                  <a:pt x="888" y="1636"/>
                </a:lnTo>
                <a:lnTo>
                  <a:pt x="887" y="1627"/>
                </a:lnTo>
                <a:lnTo>
                  <a:pt x="886" y="1618"/>
                </a:lnTo>
                <a:lnTo>
                  <a:pt x="886" y="1596"/>
                </a:lnTo>
                <a:lnTo>
                  <a:pt x="886" y="1242"/>
                </a:lnTo>
                <a:lnTo>
                  <a:pt x="970" y="1242"/>
                </a:lnTo>
                <a:lnTo>
                  <a:pt x="970" y="1574"/>
                </a:lnTo>
                <a:lnTo>
                  <a:pt x="970" y="1606"/>
                </a:lnTo>
                <a:lnTo>
                  <a:pt x="972" y="1614"/>
                </a:lnTo>
                <a:lnTo>
                  <a:pt x="973" y="1616"/>
                </a:lnTo>
                <a:lnTo>
                  <a:pt x="976" y="1618"/>
                </a:lnTo>
                <a:lnTo>
                  <a:pt x="977" y="1621"/>
                </a:lnTo>
                <a:lnTo>
                  <a:pt x="981" y="1622"/>
                </a:lnTo>
                <a:lnTo>
                  <a:pt x="983" y="1622"/>
                </a:lnTo>
                <a:lnTo>
                  <a:pt x="987" y="1622"/>
                </a:lnTo>
                <a:lnTo>
                  <a:pt x="993" y="1622"/>
                </a:lnTo>
                <a:lnTo>
                  <a:pt x="999" y="1620"/>
                </a:lnTo>
                <a:lnTo>
                  <a:pt x="1006" y="1617"/>
                </a:lnTo>
                <a:lnTo>
                  <a:pt x="1012" y="1612"/>
                </a:lnTo>
                <a:lnTo>
                  <a:pt x="1017" y="1607"/>
                </a:lnTo>
                <a:lnTo>
                  <a:pt x="1023" y="1600"/>
                </a:lnTo>
                <a:lnTo>
                  <a:pt x="1036" y="1584"/>
                </a:lnTo>
                <a:lnTo>
                  <a:pt x="1036" y="1242"/>
                </a:lnTo>
                <a:lnTo>
                  <a:pt x="1121" y="1242"/>
                </a:lnTo>
                <a:lnTo>
                  <a:pt x="1121" y="1690"/>
                </a:lnTo>
                <a:close/>
                <a:moveTo>
                  <a:pt x="1987" y="1313"/>
                </a:moveTo>
                <a:lnTo>
                  <a:pt x="1982" y="1313"/>
                </a:lnTo>
                <a:lnTo>
                  <a:pt x="1977" y="1314"/>
                </a:lnTo>
                <a:lnTo>
                  <a:pt x="1966" y="1318"/>
                </a:lnTo>
                <a:lnTo>
                  <a:pt x="1961" y="1322"/>
                </a:lnTo>
                <a:lnTo>
                  <a:pt x="1956" y="1325"/>
                </a:lnTo>
                <a:lnTo>
                  <a:pt x="1950" y="1329"/>
                </a:lnTo>
                <a:lnTo>
                  <a:pt x="1945" y="1334"/>
                </a:lnTo>
                <a:lnTo>
                  <a:pt x="1945" y="1602"/>
                </a:lnTo>
                <a:lnTo>
                  <a:pt x="1956" y="1611"/>
                </a:lnTo>
                <a:lnTo>
                  <a:pt x="1961" y="1615"/>
                </a:lnTo>
                <a:lnTo>
                  <a:pt x="1966" y="1617"/>
                </a:lnTo>
                <a:lnTo>
                  <a:pt x="1972" y="1620"/>
                </a:lnTo>
                <a:lnTo>
                  <a:pt x="1977" y="1621"/>
                </a:lnTo>
                <a:lnTo>
                  <a:pt x="1982" y="1622"/>
                </a:lnTo>
                <a:lnTo>
                  <a:pt x="1987" y="1622"/>
                </a:lnTo>
                <a:lnTo>
                  <a:pt x="1995" y="1622"/>
                </a:lnTo>
                <a:lnTo>
                  <a:pt x="1999" y="1621"/>
                </a:lnTo>
                <a:lnTo>
                  <a:pt x="2002" y="1620"/>
                </a:lnTo>
                <a:lnTo>
                  <a:pt x="2005" y="1617"/>
                </a:lnTo>
                <a:lnTo>
                  <a:pt x="2008" y="1615"/>
                </a:lnTo>
                <a:lnTo>
                  <a:pt x="2010" y="1612"/>
                </a:lnTo>
                <a:lnTo>
                  <a:pt x="2013" y="1609"/>
                </a:lnTo>
                <a:lnTo>
                  <a:pt x="2016" y="1600"/>
                </a:lnTo>
                <a:lnTo>
                  <a:pt x="2019" y="1590"/>
                </a:lnTo>
                <a:lnTo>
                  <a:pt x="2020" y="1576"/>
                </a:lnTo>
                <a:lnTo>
                  <a:pt x="2020" y="1562"/>
                </a:lnTo>
                <a:lnTo>
                  <a:pt x="2020" y="1371"/>
                </a:lnTo>
                <a:lnTo>
                  <a:pt x="2020" y="1355"/>
                </a:lnTo>
                <a:lnTo>
                  <a:pt x="2019" y="1343"/>
                </a:lnTo>
                <a:lnTo>
                  <a:pt x="2016" y="1333"/>
                </a:lnTo>
                <a:lnTo>
                  <a:pt x="2014" y="1329"/>
                </a:lnTo>
                <a:lnTo>
                  <a:pt x="2013" y="1325"/>
                </a:lnTo>
                <a:lnTo>
                  <a:pt x="2010" y="1323"/>
                </a:lnTo>
                <a:lnTo>
                  <a:pt x="2008" y="1319"/>
                </a:lnTo>
                <a:lnTo>
                  <a:pt x="2005" y="1318"/>
                </a:lnTo>
                <a:lnTo>
                  <a:pt x="2002" y="1315"/>
                </a:lnTo>
                <a:lnTo>
                  <a:pt x="1995" y="1314"/>
                </a:lnTo>
                <a:lnTo>
                  <a:pt x="1987" y="1313"/>
                </a:lnTo>
                <a:close/>
                <a:moveTo>
                  <a:pt x="2317" y="1366"/>
                </a:moveTo>
                <a:lnTo>
                  <a:pt x="2317" y="1352"/>
                </a:lnTo>
                <a:lnTo>
                  <a:pt x="2316" y="1341"/>
                </a:lnTo>
                <a:lnTo>
                  <a:pt x="2315" y="1336"/>
                </a:lnTo>
                <a:lnTo>
                  <a:pt x="2313" y="1331"/>
                </a:lnTo>
                <a:lnTo>
                  <a:pt x="2308" y="1324"/>
                </a:lnTo>
                <a:lnTo>
                  <a:pt x="2306" y="1322"/>
                </a:lnTo>
                <a:lnTo>
                  <a:pt x="2303" y="1319"/>
                </a:lnTo>
                <a:lnTo>
                  <a:pt x="2301" y="1318"/>
                </a:lnTo>
                <a:lnTo>
                  <a:pt x="2297" y="1315"/>
                </a:lnTo>
                <a:lnTo>
                  <a:pt x="2293" y="1314"/>
                </a:lnTo>
                <a:lnTo>
                  <a:pt x="2290" y="1314"/>
                </a:lnTo>
                <a:lnTo>
                  <a:pt x="2280" y="1313"/>
                </a:lnTo>
                <a:lnTo>
                  <a:pt x="2271" y="1314"/>
                </a:lnTo>
                <a:lnTo>
                  <a:pt x="2266" y="1314"/>
                </a:lnTo>
                <a:lnTo>
                  <a:pt x="2263" y="1315"/>
                </a:lnTo>
                <a:lnTo>
                  <a:pt x="2260" y="1317"/>
                </a:lnTo>
                <a:lnTo>
                  <a:pt x="2256" y="1319"/>
                </a:lnTo>
                <a:lnTo>
                  <a:pt x="2254" y="1322"/>
                </a:lnTo>
                <a:lnTo>
                  <a:pt x="2251" y="1324"/>
                </a:lnTo>
                <a:lnTo>
                  <a:pt x="2249" y="1328"/>
                </a:lnTo>
                <a:lnTo>
                  <a:pt x="2246" y="1331"/>
                </a:lnTo>
                <a:lnTo>
                  <a:pt x="2245" y="1335"/>
                </a:lnTo>
                <a:lnTo>
                  <a:pt x="2244" y="1340"/>
                </a:lnTo>
                <a:lnTo>
                  <a:pt x="2243" y="1351"/>
                </a:lnTo>
                <a:lnTo>
                  <a:pt x="2242" y="1366"/>
                </a:lnTo>
                <a:lnTo>
                  <a:pt x="2242" y="1414"/>
                </a:lnTo>
                <a:lnTo>
                  <a:pt x="2317" y="1414"/>
                </a:lnTo>
                <a:lnTo>
                  <a:pt x="2317" y="1366"/>
                </a:lnTo>
                <a:close/>
                <a:moveTo>
                  <a:pt x="2499" y="1140"/>
                </a:moveTo>
                <a:lnTo>
                  <a:pt x="2496" y="1125"/>
                </a:lnTo>
                <a:lnTo>
                  <a:pt x="2493" y="1109"/>
                </a:lnTo>
                <a:lnTo>
                  <a:pt x="2488" y="1089"/>
                </a:lnTo>
                <a:lnTo>
                  <a:pt x="2485" y="1079"/>
                </a:lnTo>
                <a:lnTo>
                  <a:pt x="2480" y="1068"/>
                </a:lnTo>
                <a:lnTo>
                  <a:pt x="2477" y="1057"/>
                </a:lnTo>
                <a:lnTo>
                  <a:pt x="2472" y="1046"/>
                </a:lnTo>
                <a:lnTo>
                  <a:pt x="2467" y="1036"/>
                </a:lnTo>
                <a:lnTo>
                  <a:pt x="2461" y="1026"/>
                </a:lnTo>
                <a:lnTo>
                  <a:pt x="2454" y="1017"/>
                </a:lnTo>
                <a:lnTo>
                  <a:pt x="2447" y="1009"/>
                </a:lnTo>
                <a:lnTo>
                  <a:pt x="2442" y="1004"/>
                </a:lnTo>
                <a:lnTo>
                  <a:pt x="2437" y="1000"/>
                </a:lnTo>
                <a:lnTo>
                  <a:pt x="2427" y="991"/>
                </a:lnTo>
                <a:lnTo>
                  <a:pt x="2418" y="984"/>
                </a:lnTo>
                <a:lnTo>
                  <a:pt x="2409" y="979"/>
                </a:lnTo>
                <a:lnTo>
                  <a:pt x="2399" y="973"/>
                </a:lnTo>
                <a:lnTo>
                  <a:pt x="2390" y="969"/>
                </a:lnTo>
                <a:lnTo>
                  <a:pt x="2380" y="965"/>
                </a:lnTo>
                <a:lnTo>
                  <a:pt x="2371" y="963"/>
                </a:lnTo>
                <a:lnTo>
                  <a:pt x="2363" y="960"/>
                </a:lnTo>
                <a:lnTo>
                  <a:pt x="2354" y="958"/>
                </a:lnTo>
                <a:lnTo>
                  <a:pt x="2347" y="957"/>
                </a:lnTo>
                <a:lnTo>
                  <a:pt x="2339" y="955"/>
                </a:lnTo>
                <a:lnTo>
                  <a:pt x="2315" y="953"/>
                </a:lnTo>
                <a:lnTo>
                  <a:pt x="2242" y="948"/>
                </a:lnTo>
                <a:lnTo>
                  <a:pt x="2164" y="945"/>
                </a:lnTo>
                <a:lnTo>
                  <a:pt x="2086" y="943"/>
                </a:lnTo>
                <a:lnTo>
                  <a:pt x="2013" y="942"/>
                </a:lnTo>
                <a:lnTo>
                  <a:pt x="1898" y="939"/>
                </a:lnTo>
                <a:lnTo>
                  <a:pt x="1851" y="939"/>
                </a:lnTo>
                <a:lnTo>
                  <a:pt x="1805" y="939"/>
                </a:lnTo>
                <a:lnTo>
                  <a:pt x="1688" y="942"/>
                </a:lnTo>
                <a:lnTo>
                  <a:pt x="1615" y="943"/>
                </a:lnTo>
                <a:lnTo>
                  <a:pt x="1538" y="945"/>
                </a:lnTo>
                <a:lnTo>
                  <a:pt x="1461" y="948"/>
                </a:lnTo>
                <a:lnTo>
                  <a:pt x="1387" y="953"/>
                </a:lnTo>
                <a:lnTo>
                  <a:pt x="1377" y="954"/>
                </a:lnTo>
                <a:lnTo>
                  <a:pt x="1363" y="955"/>
                </a:lnTo>
                <a:lnTo>
                  <a:pt x="1347" y="958"/>
                </a:lnTo>
                <a:lnTo>
                  <a:pt x="1338" y="960"/>
                </a:lnTo>
                <a:lnTo>
                  <a:pt x="1330" y="963"/>
                </a:lnTo>
                <a:lnTo>
                  <a:pt x="1312" y="969"/>
                </a:lnTo>
                <a:lnTo>
                  <a:pt x="1302" y="973"/>
                </a:lnTo>
                <a:lnTo>
                  <a:pt x="1293" y="979"/>
                </a:lnTo>
                <a:lnTo>
                  <a:pt x="1283" y="984"/>
                </a:lnTo>
                <a:lnTo>
                  <a:pt x="1274" y="991"/>
                </a:lnTo>
                <a:lnTo>
                  <a:pt x="1264" y="1000"/>
                </a:lnTo>
                <a:lnTo>
                  <a:pt x="1254" y="1009"/>
                </a:lnTo>
                <a:lnTo>
                  <a:pt x="1247" y="1017"/>
                </a:lnTo>
                <a:lnTo>
                  <a:pt x="1241" y="1026"/>
                </a:lnTo>
                <a:lnTo>
                  <a:pt x="1234" y="1036"/>
                </a:lnTo>
                <a:lnTo>
                  <a:pt x="1229" y="1046"/>
                </a:lnTo>
                <a:lnTo>
                  <a:pt x="1225" y="1057"/>
                </a:lnTo>
                <a:lnTo>
                  <a:pt x="1221" y="1068"/>
                </a:lnTo>
                <a:lnTo>
                  <a:pt x="1213" y="1089"/>
                </a:lnTo>
                <a:lnTo>
                  <a:pt x="1208" y="1109"/>
                </a:lnTo>
                <a:lnTo>
                  <a:pt x="1205" y="1125"/>
                </a:lnTo>
                <a:lnTo>
                  <a:pt x="1202" y="1140"/>
                </a:lnTo>
                <a:lnTo>
                  <a:pt x="1200" y="1158"/>
                </a:lnTo>
                <a:lnTo>
                  <a:pt x="1195" y="1206"/>
                </a:lnTo>
                <a:lnTo>
                  <a:pt x="1192" y="1239"/>
                </a:lnTo>
                <a:lnTo>
                  <a:pt x="1191" y="1275"/>
                </a:lnTo>
                <a:lnTo>
                  <a:pt x="1189" y="1313"/>
                </a:lnTo>
                <a:lnTo>
                  <a:pt x="1189" y="1352"/>
                </a:lnTo>
                <a:lnTo>
                  <a:pt x="1189" y="1453"/>
                </a:lnTo>
                <a:lnTo>
                  <a:pt x="1189" y="1492"/>
                </a:lnTo>
                <a:lnTo>
                  <a:pt x="1191" y="1531"/>
                </a:lnTo>
                <a:lnTo>
                  <a:pt x="1192" y="1568"/>
                </a:lnTo>
                <a:lnTo>
                  <a:pt x="1195" y="1600"/>
                </a:lnTo>
                <a:lnTo>
                  <a:pt x="1197" y="1627"/>
                </a:lnTo>
                <a:lnTo>
                  <a:pt x="1200" y="1648"/>
                </a:lnTo>
                <a:lnTo>
                  <a:pt x="1202" y="1667"/>
                </a:lnTo>
                <a:lnTo>
                  <a:pt x="1205" y="1682"/>
                </a:lnTo>
                <a:lnTo>
                  <a:pt x="1208" y="1696"/>
                </a:lnTo>
                <a:lnTo>
                  <a:pt x="1213" y="1716"/>
                </a:lnTo>
                <a:lnTo>
                  <a:pt x="1217" y="1727"/>
                </a:lnTo>
                <a:lnTo>
                  <a:pt x="1221" y="1739"/>
                </a:lnTo>
                <a:lnTo>
                  <a:pt x="1225" y="1748"/>
                </a:lnTo>
                <a:lnTo>
                  <a:pt x="1229" y="1760"/>
                </a:lnTo>
                <a:lnTo>
                  <a:pt x="1234" y="1771"/>
                </a:lnTo>
                <a:lnTo>
                  <a:pt x="1241" y="1779"/>
                </a:lnTo>
                <a:lnTo>
                  <a:pt x="1247" y="1789"/>
                </a:lnTo>
                <a:lnTo>
                  <a:pt x="1254" y="1797"/>
                </a:lnTo>
                <a:lnTo>
                  <a:pt x="1264" y="1807"/>
                </a:lnTo>
                <a:lnTo>
                  <a:pt x="1274" y="1814"/>
                </a:lnTo>
                <a:lnTo>
                  <a:pt x="1284" y="1821"/>
                </a:lnTo>
                <a:lnTo>
                  <a:pt x="1294" y="1828"/>
                </a:lnTo>
                <a:lnTo>
                  <a:pt x="1305" y="1833"/>
                </a:lnTo>
                <a:lnTo>
                  <a:pt x="1315" y="1836"/>
                </a:lnTo>
                <a:lnTo>
                  <a:pt x="1336" y="1842"/>
                </a:lnTo>
                <a:lnTo>
                  <a:pt x="1345" y="1845"/>
                </a:lnTo>
                <a:lnTo>
                  <a:pt x="1354" y="1847"/>
                </a:lnTo>
                <a:lnTo>
                  <a:pt x="1372" y="1850"/>
                </a:lnTo>
                <a:lnTo>
                  <a:pt x="1400" y="1854"/>
                </a:lnTo>
                <a:lnTo>
                  <a:pt x="1422" y="1855"/>
                </a:lnTo>
                <a:lnTo>
                  <a:pt x="1450" y="1857"/>
                </a:lnTo>
                <a:lnTo>
                  <a:pt x="1515" y="1860"/>
                </a:lnTo>
                <a:lnTo>
                  <a:pt x="1590" y="1862"/>
                </a:lnTo>
                <a:lnTo>
                  <a:pt x="1665" y="1863"/>
                </a:lnTo>
                <a:lnTo>
                  <a:pt x="1795" y="1866"/>
                </a:lnTo>
                <a:lnTo>
                  <a:pt x="1851" y="1867"/>
                </a:lnTo>
                <a:lnTo>
                  <a:pt x="1898" y="1866"/>
                </a:lnTo>
                <a:lnTo>
                  <a:pt x="2013" y="1865"/>
                </a:lnTo>
                <a:lnTo>
                  <a:pt x="2086" y="1863"/>
                </a:lnTo>
                <a:lnTo>
                  <a:pt x="2164" y="1861"/>
                </a:lnTo>
                <a:lnTo>
                  <a:pt x="2242" y="1857"/>
                </a:lnTo>
                <a:lnTo>
                  <a:pt x="2315" y="1852"/>
                </a:lnTo>
                <a:lnTo>
                  <a:pt x="2326" y="1852"/>
                </a:lnTo>
                <a:lnTo>
                  <a:pt x="2339" y="1850"/>
                </a:lnTo>
                <a:lnTo>
                  <a:pt x="2354" y="1847"/>
                </a:lnTo>
                <a:lnTo>
                  <a:pt x="2363" y="1846"/>
                </a:lnTo>
                <a:lnTo>
                  <a:pt x="2371" y="1844"/>
                </a:lnTo>
                <a:lnTo>
                  <a:pt x="2390" y="1837"/>
                </a:lnTo>
                <a:lnTo>
                  <a:pt x="2399" y="1833"/>
                </a:lnTo>
                <a:lnTo>
                  <a:pt x="2409" y="1828"/>
                </a:lnTo>
                <a:lnTo>
                  <a:pt x="2418" y="1821"/>
                </a:lnTo>
                <a:lnTo>
                  <a:pt x="2427" y="1814"/>
                </a:lnTo>
                <a:lnTo>
                  <a:pt x="2437" y="1807"/>
                </a:lnTo>
                <a:lnTo>
                  <a:pt x="2447" y="1797"/>
                </a:lnTo>
                <a:lnTo>
                  <a:pt x="2454" y="1789"/>
                </a:lnTo>
                <a:lnTo>
                  <a:pt x="2461" y="1779"/>
                </a:lnTo>
                <a:lnTo>
                  <a:pt x="2467" y="1771"/>
                </a:lnTo>
                <a:lnTo>
                  <a:pt x="2472" y="1760"/>
                </a:lnTo>
                <a:lnTo>
                  <a:pt x="2477" y="1748"/>
                </a:lnTo>
                <a:lnTo>
                  <a:pt x="2480" y="1739"/>
                </a:lnTo>
                <a:lnTo>
                  <a:pt x="2488" y="1716"/>
                </a:lnTo>
                <a:lnTo>
                  <a:pt x="2493" y="1696"/>
                </a:lnTo>
                <a:lnTo>
                  <a:pt x="2496" y="1682"/>
                </a:lnTo>
                <a:lnTo>
                  <a:pt x="2499" y="1667"/>
                </a:lnTo>
                <a:lnTo>
                  <a:pt x="2501" y="1648"/>
                </a:lnTo>
                <a:lnTo>
                  <a:pt x="2506" y="1600"/>
                </a:lnTo>
                <a:lnTo>
                  <a:pt x="2509" y="1568"/>
                </a:lnTo>
                <a:lnTo>
                  <a:pt x="2510" y="1531"/>
                </a:lnTo>
                <a:lnTo>
                  <a:pt x="2512" y="1492"/>
                </a:lnTo>
                <a:lnTo>
                  <a:pt x="2512" y="1453"/>
                </a:lnTo>
                <a:lnTo>
                  <a:pt x="2512" y="1352"/>
                </a:lnTo>
                <a:lnTo>
                  <a:pt x="2512" y="1313"/>
                </a:lnTo>
                <a:lnTo>
                  <a:pt x="2510" y="1275"/>
                </a:lnTo>
                <a:lnTo>
                  <a:pt x="2509" y="1239"/>
                </a:lnTo>
                <a:lnTo>
                  <a:pt x="2506" y="1206"/>
                </a:lnTo>
                <a:lnTo>
                  <a:pt x="2504" y="1179"/>
                </a:lnTo>
                <a:lnTo>
                  <a:pt x="2501" y="1158"/>
                </a:lnTo>
                <a:lnTo>
                  <a:pt x="2499" y="1140"/>
                </a:lnTo>
                <a:close/>
                <a:moveTo>
                  <a:pt x="1479" y="1690"/>
                </a:moveTo>
                <a:lnTo>
                  <a:pt x="1390" y="1690"/>
                </a:lnTo>
                <a:lnTo>
                  <a:pt x="1390" y="1179"/>
                </a:lnTo>
                <a:lnTo>
                  <a:pt x="1298" y="1179"/>
                </a:lnTo>
                <a:lnTo>
                  <a:pt x="1298" y="1095"/>
                </a:lnTo>
                <a:lnTo>
                  <a:pt x="1577" y="1095"/>
                </a:lnTo>
                <a:lnTo>
                  <a:pt x="1577" y="1179"/>
                </a:lnTo>
                <a:lnTo>
                  <a:pt x="1479" y="1179"/>
                </a:lnTo>
                <a:lnTo>
                  <a:pt x="1479" y="1690"/>
                </a:lnTo>
                <a:close/>
                <a:moveTo>
                  <a:pt x="1799" y="1690"/>
                </a:moveTo>
                <a:lnTo>
                  <a:pt x="1714" y="1690"/>
                </a:lnTo>
                <a:lnTo>
                  <a:pt x="1714" y="1641"/>
                </a:lnTo>
                <a:lnTo>
                  <a:pt x="1702" y="1654"/>
                </a:lnTo>
                <a:lnTo>
                  <a:pt x="1691" y="1666"/>
                </a:lnTo>
                <a:lnTo>
                  <a:pt x="1680" y="1674"/>
                </a:lnTo>
                <a:lnTo>
                  <a:pt x="1669" y="1683"/>
                </a:lnTo>
                <a:lnTo>
                  <a:pt x="1659" y="1688"/>
                </a:lnTo>
                <a:lnTo>
                  <a:pt x="1648" y="1693"/>
                </a:lnTo>
                <a:lnTo>
                  <a:pt x="1643" y="1694"/>
                </a:lnTo>
                <a:lnTo>
                  <a:pt x="1637" y="1695"/>
                </a:lnTo>
                <a:lnTo>
                  <a:pt x="1625" y="1696"/>
                </a:lnTo>
                <a:lnTo>
                  <a:pt x="1617" y="1695"/>
                </a:lnTo>
                <a:lnTo>
                  <a:pt x="1608" y="1694"/>
                </a:lnTo>
                <a:lnTo>
                  <a:pt x="1604" y="1693"/>
                </a:lnTo>
                <a:lnTo>
                  <a:pt x="1601" y="1691"/>
                </a:lnTo>
                <a:lnTo>
                  <a:pt x="1593" y="1688"/>
                </a:lnTo>
                <a:lnTo>
                  <a:pt x="1587" y="1683"/>
                </a:lnTo>
                <a:lnTo>
                  <a:pt x="1581" y="1677"/>
                </a:lnTo>
                <a:lnTo>
                  <a:pt x="1577" y="1669"/>
                </a:lnTo>
                <a:lnTo>
                  <a:pt x="1575" y="1666"/>
                </a:lnTo>
                <a:lnTo>
                  <a:pt x="1573" y="1662"/>
                </a:lnTo>
                <a:lnTo>
                  <a:pt x="1571" y="1657"/>
                </a:lnTo>
                <a:lnTo>
                  <a:pt x="1570" y="1651"/>
                </a:lnTo>
                <a:lnTo>
                  <a:pt x="1566" y="1636"/>
                </a:lnTo>
                <a:lnTo>
                  <a:pt x="1565" y="1627"/>
                </a:lnTo>
                <a:lnTo>
                  <a:pt x="1565" y="1618"/>
                </a:lnTo>
                <a:lnTo>
                  <a:pt x="1564" y="1596"/>
                </a:lnTo>
                <a:lnTo>
                  <a:pt x="1564" y="1246"/>
                </a:lnTo>
                <a:lnTo>
                  <a:pt x="1648" y="1246"/>
                </a:lnTo>
                <a:lnTo>
                  <a:pt x="1648" y="1574"/>
                </a:lnTo>
                <a:lnTo>
                  <a:pt x="1648" y="1606"/>
                </a:lnTo>
                <a:lnTo>
                  <a:pt x="1650" y="1614"/>
                </a:lnTo>
                <a:lnTo>
                  <a:pt x="1651" y="1616"/>
                </a:lnTo>
                <a:lnTo>
                  <a:pt x="1654" y="1618"/>
                </a:lnTo>
                <a:lnTo>
                  <a:pt x="1656" y="1621"/>
                </a:lnTo>
                <a:lnTo>
                  <a:pt x="1659" y="1622"/>
                </a:lnTo>
                <a:lnTo>
                  <a:pt x="1662" y="1622"/>
                </a:lnTo>
                <a:lnTo>
                  <a:pt x="1666" y="1622"/>
                </a:lnTo>
                <a:lnTo>
                  <a:pt x="1672" y="1622"/>
                </a:lnTo>
                <a:lnTo>
                  <a:pt x="1677" y="1620"/>
                </a:lnTo>
                <a:lnTo>
                  <a:pt x="1684" y="1617"/>
                </a:lnTo>
                <a:lnTo>
                  <a:pt x="1690" y="1612"/>
                </a:lnTo>
                <a:lnTo>
                  <a:pt x="1696" y="1607"/>
                </a:lnTo>
                <a:lnTo>
                  <a:pt x="1702" y="1600"/>
                </a:lnTo>
                <a:lnTo>
                  <a:pt x="1714" y="1584"/>
                </a:lnTo>
                <a:lnTo>
                  <a:pt x="1714" y="1246"/>
                </a:lnTo>
                <a:lnTo>
                  <a:pt x="1799" y="1246"/>
                </a:lnTo>
                <a:lnTo>
                  <a:pt x="1799" y="1690"/>
                </a:lnTo>
                <a:close/>
                <a:moveTo>
                  <a:pt x="2104" y="1557"/>
                </a:moveTo>
                <a:lnTo>
                  <a:pt x="2104" y="1585"/>
                </a:lnTo>
                <a:lnTo>
                  <a:pt x="2103" y="1597"/>
                </a:lnTo>
                <a:lnTo>
                  <a:pt x="2102" y="1610"/>
                </a:lnTo>
                <a:lnTo>
                  <a:pt x="2099" y="1630"/>
                </a:lnTo>
                <a:lnTo>
                  <a:pt x="2098" y="1638"/>
                </a:lnTo>
                <a:lnTo>
                  <a:pt x="2096" y="1646"/>
                </a:lnTo>
                <a:lnTo>
                  <a:pt x="2093" y="1652"/>
                </a:lnTo>
                <a:lnTo>
                  <a:pt x="2091" y="1657"/>
                </a:lnTo>
                <a:lnTo>
                  <a:pt x="2086" y="1667"/>
                </a:lnTo>
                <a:lnTo>
                  <a:pt x="2078" y="1675"/>
                </a:lnTo>
                <a:lnTo>
                  <a:pt x="2071" y="1683"/>
                </a:lnTo>
                <a:lnTo>
                  <a:pt x="2066" y="1685"/>
                </a:lnTo>
                <a:lnTo>
                  <a:pt x="2062" y="1688"/>
                </a:lnTo>
                <a:lnTo>
                  <a:pt x="2052" y="1693"/>
                </a:lnTo>
                <a:lnTo>
                  <a:pt x="2041" y="1695"/>
                </a:lnTo>
                <a:lnTo>
                  <a:pt x="2030" y="1695"/>
                </a:lnTo>
                <a:lnTo>
                  <a:pt x="2019" y="1695"/>
                </a:lnTo>
                <a:lnTo>
                  <a:pt x="2014" y="1694"/>
                </a:lnTo>
                <a:lnTo>
                  <a:pt x="2008" y="1693"/>
                </a:lnTo>
                <a:lnTo>
                  <a:pt x="2003" y="1690"/>
                </a:lnTo>
                <a:lnTo>
                  <a:pt x="1998" y="1688"/>
                </a:lnTo>
                <a:lnTo>
                  <a:pt x="1987" y="1683"/>
                </a:lnTo>
                <a:lnTo>
                  <a:pt x="1982" y="1679"/>
                </a:lnTo>
                <a:lnTo>
                  <a:pt x="1977" y="1675"/>
                </a:lnTo>
                <a:lnTo>
                  <a:pt x="1966" y="1667"/>
                </a:lnTo>
                <a:lnTo>
                  <a:pt x="1956" y="1657"/>
                </a:lnTo>
                <a:lnTo>
                  <a:pt x="1945" y="1646"/>
                </a:lnTo>
                <a:lnTo>
                  <a:pt x="1945" y="1690"/>
                </a:lnTo>
                <a:lnTo>
                  <a:pt x="1865" y="1690"/>
                </a:lnTo>
                <a:lnTo>
                  <a:pt x="1865" y="1095"/>
                </a:lnTo>
                <a:lnTo>
                  <a:pt x="1945" y="1095"/>
                </a:lnTo>
                <a:lnTo>
                  <a:pt x="1945" y="1289"/>
                </a:lnTo>
                <a:lnTo>
                  <a:pt x="1954" y="1278"/>
                </a:lnTo>
                <a:lnTo>
                  <a:pt x="1964" y="1268"/>
                </a:lnTo>
                <a:lnTo>
                  <a:pt x="1976" y="1260"/>
                </a:lnTo>
                <a:lnTo>
                  <a:pt x="1985" y="1252"/>
                </a:lnTo>
                <a:lnTo>
                  <a:pt x="1997" y="1247"/>
                </a:lnTo>
                <a:lnTo>
                  <a:pt x="2003" y="1245"/>
                </a:lnTo>
                <a:lnTo>
                  <a:pt x="2008" y="1242"/>
                </a:lnTo>
                <a:lnTo>
                  <a:pt x="2013" y="1241"/>
                </a:lnTo>
                <a:lnTo>
                  <a:pt x="2019" y="1240"/>
                </a:lnTo>
                <a:lnTo>
                  <a:pt x="2030" y="1240"/>
                </a:lnTo>
                <a:lnTo>
                  <a:pt x="2041" y="1240"/>
                </a:lnTo>
                <a:lnTo>
                  <a:pt x="2052" y="1242"/>
                </a:lnTo>
                <a:lnTo>
                  <a:pt x="2057" y="1245"/>
                </a:lnTo>
                <a:lnTo>
                  <a:pt x="2061" y="1247"/>
                </a:lnTo>
                <a:lnTo>
                  <a:pt x="2066" y="1250"/>
                </a:lnTo>
                <a:lnTo>
                  <a:pt x="2070" y="1252"/>
                </a:lnTo>
                <a:lnTo>
                  <a:pt x="2073" y="1256"/>
                </a:lnTo>
                <a:lnTo>
                  <a:pt x="2077" y="1260"/>
                </a:lnTo>
                <a:lnTo>
                  <a:pt x="2081" y="1265"/>
                </a:lnTo>
                <a:lnTo>
                  <a:pt x="2084" y="1268"/>
                </a:lnTo>
                <a:lnTo>
                  <a:pt x="2089" y="1279"/>
                </a:lnTo>
                <a:lnTo>
                  <a:pt x="2094" y="1291"/>
                </a:lnTo>
                <a:lnTo>
                  <a:pt x="2098" y="1307"/>
                </a:lnTo>
                <a:lnTo>
                  <a:pt x="2099" y="1315"/>
                </a:lnTo>
                <a:lnTo>
                  <a:pt x="2102" y="1326"/>
                </a:lnTo>
                <a:lnTo>
                  <a:pt x="2104" y="1350"/>
                </a:lnTo>
                <a:lnTo>
                  <a:pt x="2104" y="1365"/>
                </a:lnTo>
                <a:lnTo>
                  <a:pt x="2104" y="1380"/>
                </a:lnTo>
                <a:lnTo>
                  <a:pt x="2104" y="1557"/>
                </a:lnTo>
                <a:close/>
                <a:moveTo>
                  <a:pt x="2281" y="1622"/>
                </a:moveTo>
                <a:lnTo>
                  <a:pt x="2289" y="1622"/>
                </a:lnTo>
                <a:lnTo>
                  <a:pt x="2295" y="1621"/>
                </a:lnTo>
                <a:lnTo>
                  <a:pt x="2300" y="1618"/>
                </a:lnTo>
                <a:lnTo>
                  <a:pt x="2305" y="1615"/>
                </a:lnTo>
                <a:lnTo>
                  <a:pt x="2307" y="1612"/>
                </a:lnTo>
                <a:lnTo>
                  <a:pt x="2308" y="1610"/>
                </a:lnTo>
                <a:lnTo>
                  <a:pt x="2312" y="1605"/>
                </a:lnTo>
                <a:lnTo>
                  <a:pt x="2315" y="1597"/>
                </a:lnTo>
                <a:lnTo>
                  <a:pt x="2317" y="1590"/>
                </a:lnTo>
                <a:lnTo>
                  <a:pt x="2317" y="1584"/>
                </a:lnTo>
                <a:lnTo>
                  <a:pt x="2317" y="1573"/>
                </a:lnTo>
                <a:lnTo>
                  <a:pt x="2317" y="1534"/>
                </a:lnTo>
                <a:lnTo>
                  <a:pt x="2401" y="1534"/>
                </a:lnTo>
                <a:lnTo>
                  <a:pt x="2401" y="1547"/>
                </a:lnTo>
                <a:lnTo>
                  <a:pt x="2401" y="1565"/>
                </a:lnTo>
                <a:lnTo>
                  <a:pt x="2401" y="1580"/>
                </a:lnTo>
                <a:lnTo>
                  <a:pt x="2399" y="1600"/>
                </a:lnTo>
                <a:lnTo>
                  <a:pt x="2396" y="1612"/>
                </a:lnTo>
                <a:lnTo>
                  <a:pt x="2392" y="1625"/>
                </a:lnTo>
                <a:lnTo>
                  <a:pt x="2386" y="1637"/>
                </a:lnTo>
                <a:lnTo>
                  <a:pt x="2384" y="1642"/>
                </a:lnTo>
                <a:lnTo>
                  <a:pt x="2380" y="1647"/>
                </a:lnTo>
                <a:lnTo>
                  <a:pt x="2376" y="1653"/>
                </a:lnTo>
                <a:lnTo>
                  <a:pt x="2371" y="1659"/>
                </a:lnTo>
                <a:lnTo>
                  <a:pt x="2362" y="1668"/>
                </a:lnTo>
                <a:lnTo>
                  <a:pt x="2357" y="1673"/>
                </a:lnTo>
                <a:lnTo>
                  <a:pt x="2350" y="1677"/>
                </a:lnTo>
                <a:lnTo>
                  <a:pt x="2339" y="1684"/>
                </a:lnTo>
                <a:lnTo>
                  <a:pt x="2327" y="1689"/>
                </a:lnTo>
                <a:lnTo>
                  <a:pt x="2319" y="1690"/>
                </a:lnTo>
                <a:lnTo>
                  <a:pt x="2313" y="1693"/>
                </a:lnTo>
                <a:lnTo>
                  <a:pt x="2306" y="1694"/>
                </a:lnTo>
                <a:lnTo>
                  <a:pt x="2298" y="1695"/>
                </a:lnTo>
                <a:lnTo>
                  <a:pt x="2291" y="1695"/>
                </a:lnTo>
                <a:lnTo>
                  <a:pt x="2284" y="1695"/>
                </a:lnTo>
                <a:lnTo>
                  <a:pt x="2268" y="1695"/>
                </a:lnTo>
                <a:lnTo>
                  <a:pt x="2254" y="1693"/>
                </a:lnTo>
                <a:lnTo>
                  <a:pt x="2240" y="1689"/>
                </a:lnTo>
                <a:lnTo>
                  <a:pt x="2228" y="1684"/>
                </a:lnTo>
                <a:lnTo>
                  <a:pt x="2222" y="1682"/>
                </a:lnTo>
                <a:lnTo>
                  <a:pt x="2216" y="1678"/>
                </a:lnTo>
                <a:lnTo>
                  <a:pt x="2204" y="1670"/>
                </a:lnTo>
                <a:lnTo>
                  <a:pt x="2199" y="1666"/>
                </a:lnTo>
                <a:lnTo>
                  <a:pt x="2195" y="1661"/>
                </a:lnTo>
                <a:lnTo>
                  <a:pt x="2186" y="1651"/>
                </a:lnTo>
                <a:lnTo>
                  <a:pt x="2180" y="1641"/>
                </a:lnTo>
                <a:lnTo>
                  <a:pt x="2175" y="1631"/>
                </a:lnTo>
                <a:lnTo>
                  <a:pt x="2172" y="1626"/>
                </a:lnTo>
                <a:lnTo>
                  <a:pt x="2170" y="1621"/>
                </a:lnTo>
                <a:lnTo>
                  <a:pt x="2165" y="1609"/>
                </a:lnTo>
                <a:lnTo>
                  <a:pt x="2162" y="1595"/>
                </a:lnTo>
                <a:lnTo>
                  <a:pt x="2160" y="1580"/>
                </a:lnTo>
                <a:lnTo>
                  <a:pt x="2159" y="1565"/>
                </a:lnTo>
                <a:lnTo>
                  <a:pt x="2157" y="1548"/>
                </a:lnTo>
                <a:lnTo>
                  <a:pt x="2157" y="1393"/>
                </a:lnTo>
                <a:lnTo>
                  <a:pt x="2159" y="1376"/>
                </a:lnTo>
                <a:lnTo>
                  <a:pt x="2160" y="1359"/>
                </a:lnTo>
                <a:lnTo>
                  <a:pt x="2162" y="1344"/>
                </a:lnTo>
                <a:lnTo>
                  <a:pt x="2165" y="1330"/>
                </a:lnTo>
                <a:lnTo>
                  <a:pt x="2169" y="1318"/>
                </a:lnTo>
                <a:lnTo>
                  <a:pt x="2173" y="1305"/>
                </a:lnTo>
                <a:lnTo>
                  <a:pt x="2178" y="1296"/>
                </a:lnTo>
                <a:lnTo>
                  <a:pt x="2185" y="1287"/>
                </a:lnTo>
                <a:lnTo>
                  <a:pt x="2195" y="1276"/>
                </a:lnTo>
                <a:lnTo>
                  <a:pt x="2198" y="1271"/>
                </a:lnTo>
                <a:lnTo>
                  <a:pt x="2204" y="1266"/>
                </a:lnTo>
                <a:lnTo>
                  <a:pt x="2214" y="1258"/>
                </a:lnTo>
                <a:lnTo>
                  <a:pt x="2227" y="1252"/>
                </a:lnTo>
                <a:lnTo>
                  <a:pt x="2239" y="1246"/>
                </a:lnTo>
                <a:lnTo>
                  <a:pt x="2245" y="1245"/>
                </a:lnTo>
                <a:lnTo>
                  <a:pt x="2251" y="1242"/>
                </a:lnTo>
                <a:lnTo>
                  <a:pt x="2259" y="1241"/>
                </a:lnTo>
                <a:lnTo>
                  <a:pt x="2266" y="1241"/>
                </a:lnTo>
                <a:lnTo>
                  <a:pt x="2274" y="1240"/>
                </a:lnTo>
                <a:lnTo>
                  <a:pt x="2281" y="1240"/>
                </a:lnTo>
                <a:lnTo>
                  <a:pt x="2296" y="1241"/>
                </a:lnTo>
                <a:lnTo>
                  <a:pt x="2310" y="1242"/>
                </a:lnTo>
                <a:lnTo>
                  <a:pt x="2316" y="1245"/>
                </a:lnTo>
                <a:lnTo>
                  <a:pt x="2323" y="1246"/>
                </a:lnTo>
                <a:lnTo>
                  <a:pt x="2329" y="1249"/>
                </a:lnTo>
                <a:lnTo>
                  <a:pt x="2336" y="1252"/>
                </a:lnTo>
                <a:lnTo>
                  <a:pt x="2341" y="1255"/>
                </a:lnTo>
                <a:lnTo>
                  <a:pt x="2347" y="1258"/>
                </a:lnTo>
                <a:lnTo>
                  <a:pt x="2352" y="1262"/>
                </a:lnTo>
                <a:lnTo>
                  <a:pt x="2357" y="1266"/>
                </a:lnTo>
                <a:lnTo>
                  <a:pt x="2366" y="1276"/>
                </a:lnTo>
                <a:lnTo>
                  <a:pt x="2371" y="1281"/>
                </a:lnTo>
                <a:lnTo>
                  <a:pt x="2375" y="1287"/>
                </a:lnTo>
                <a:lnTo>
                  <a:pt x="2381" y="1296"/>
                </a:lnTo>
                <a:lnTo>
                  <a:pt x="2386" y="1305"/>
                </a:lnTo>
                <a:lnTo>
                  <a:pt x="2391" y="1317"/>
                </a:lnTo>
                <a:lnTo>
                  <a:pt x="2395" y="1329"/>
                </a:lnTo>
                <a:lnTo>
                  <a:pt x="2396" y="1336"/>
                </a:lnTo>
                <a:lnTo>
                  <a:pt x="2397" y="1343"/>
                </a:lnTo>
                <a:lnTo>
                  <a:pt x="2400" y="1357"/>
                </a:lnTo>
                <a:lnTo>
                  <a:pt x="2401" y="1374"/>
                </a:lnTo>
                <a:lnTo>
                  <a:pt x="2402" y="1391"/>
                </a:lnTo>
                <a:lnTo>
                  <a:pt x="2402" y="1481"/>
                </a:lnTo>
                <a:lnTo>
                  <a:pt x="2242" y="1481"/>
                </a:lnTo>
                <a:lnTo>
                  <a:pt x="2242" y="1562"/>
                </a:lnTo>
                <a:lnTo>
                  <a:pt x="2243" y="1575"/>
                </a:lnTo>
                <a:lnTo>
                  <a:pt x="2244" y="1588"/>
                </a:lnTo>
                <a:lnTo>
                  <a:pt x="2245" y="1594"/>
                </a:lnTo>
                <a:lnTo>
                  <a:pt x="2246" y="1599"/>
                </a:lnTo>
                <a:lnTo>
                  <a:pt x="2249" y="1602"/>
                </a:lnTo>
                <a:lnTo>
                  <a:pt x="2251" y="1607"/>
                </a:lnTo>
                <a:lnTo>
                  <a:pt x="2256" y="1614"/>
                </a:lnTo>
                <a:lnTo>
                  <a:pt x="2264" y="1618"/>
                </a:lnTo>
                <a:lnTo>
                  <a:pt x="2268" y="1621"/>
                </a:lnTo>
                <a:lnTo>
                  <a:pt x="2271" y="1621"/>
                </a:lnTo>
                <a:lnTo>
                  <a:pt x="2281" y="1622"/>
                </a:lnTo>
                <a:close/>
                <a:moveTo>
                  <a:pt x="0" y="0"/>
                </a:moveTo>
                <a:lnTo>
                  <a:pt x="700" y="0"/>
                </a:lnTo>
                <a:lnTo>
                  <a:pt x="1401" y="0"/>
                </a:lnTo>
                <a:lnTo>
                  <a:pt x="2103" y="0"/>
                </a:lnTo>
                <a:lnTo>
                  <a:pt x="2804" y="0"/>
                </a:lnTo>
                <a:lnTo>
                  <a:pt x="2804" y="702"/>
                </a:lnTo>
                <a:lnTo>
                  <a:pt x="2804" y="1403"/>
                </a:lnTo>
                <a:lnTo>
                  <a:pt x="2804" y="2105"/>
                </a:lnTo>
                <a:lnTo>
                  <a:pt x="2804" y="2806"/>
                </a:lnTo>
                <a:lnTo>
                  <a:pt x="2103" y="2806"/>
                </a:lnTo>
                <a:lnTo>
                  <a:pt x="1401" y="2806"/>
                </a:lnTo>
                <a:lnTo>
                  <a:pt x="700" y="2806"/>
                </a:lnTo>
                <a:lnTo>
                  <a:pt x="0" y="2806"/>
                </a:lnTo>
                <a:lnTo>
                  <a:pt x="0" y="2105"/>
                </a:lnTo>
                <a:lnTo>
                  <a:pt x="0" y="1403"/>
                </a:lnTo>
                <a:lnTo>
                  <a:pt x="0" y="702"/>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0" name="Freeform 11">
            <a:hlinkClick r:id="rId5" tooltip="Instagram"/>
          </p:cNvPr>
          <p:cNvSpPr>
            <a:spLocks noChangeAspect="1" noEditPoints="1"/>
          </p:cNvSpPr>
          <p:nvPr/>
        </p:nvSpPr>
        <p:spPr bwMode="auto">
          <a:xfrm>
            <a:off x="6672096" y="620688"/>
            <a:ext cx="288000" cy="288000"/>
          </a:xfrm>
          <a:custGeom>
            <a:avLst/>
            <a:gdLst>
              <a:gd name="T0" fmla="*/ 1898 w 2806"/>
              <a:gd name="T1" fmla="*/ 704 h 2806"/>
              <a:gd name="T2" fmla="*/ 2038 w 2806"/>
              <a:gd name="T3" fmla="*/ 791 h 2806"/>
              <a:gd name="T4" fmla="*/ 2114 w 2806"/>
              <a:gd name="T5" fmla="*/ 964 h 2806"/>
              <a:gd name="T6" fmla="*/ 2126 w 2806"/>
              <a:gd name="T7" fmla="*/ 1699 h 2806"/>
              <a:gd name="T8" fmla="*/ 2072 w 2806"/>
              <a:gd name="T9" fmla="*/ 1967 h 2806"/>
              <a:gd name="T10" fmla="*/ 1954 w 2806"/>
              <a:gd name="T11" fmla="*/ 2080 h 2806"/>
              <a:gd name="T12" fmla="*/ 1699 w 2806"/>
              <a:gd name="T13" fmla="*/ 2126 h 2806"/>
              <a:gd name="T14" fmla="*/ 943 w 2806"/>
              <a:gd name="T15" fmla="*/ 2111 h 2806"/>
              <a:gd name="T16" fmla="*/ 792 w 2806"/>
              <a:gd name="T17" fmla="*/ 2038 h 2806"/>
              <a:gd name="T18" fmla="*/ 700 w 2806"/>
              <a:gd name="T19" fmla="*/ 1882 h 2806"/>
              <a:gd name="T20" fmla="*/ 678 w 2806"/>
              <a:gd name="T21" fmla="*/ 1210 h 2806"/>
              <a:gd name="T22" fmla="*/ 720 w 2806"/>
              <a:gd name="T23" fmla="*/ 866 h 2806"/>
              <a:gd name="T24" fmla="*/ 826 w 2806"/>
              <a:gd name="T25" fmla="*/ 741 h 2806"/>
              <a:gd name="T26" fmla="*/ 1029 w 2806"/>
              <a:gd name="T27" fmla="*/ 684 h 2806"/>
              <a:gd name="T28" fmla="*/ 1005 w 2806"/>
              <a:gd name="T29" fmla="*/ 526 h 2806"/>
              <a:gd name="T30" fmla="*/ 762 w 2806"/>
              <a:gd name="T31" fmla="*/ 594 h 2806"/>
              <a:gd name="T32" fmla="*/ 594 w 2806"/>
              <a:gd name="T33" fmla="*/ 761 h 2806"/>
              <a:gd name="T34" fmla="*/ 523 w 2806"/>
              <a:gd name="T35" fmla="*/ 1038 h 2806"/>
              <a:gd name="T36" fmla="*/ 533 w 2806"/>
              <a:gd name="T37" fmla="*/ 1862 h 2806"/>
              <a:gd name="T38" fmla="*/ 619 w 2806"/>
              <a:gd name="T39" fmla="*/ 2084 h 2806"/>
              <a:gd name="T40" fmla="*/ 782 w 2806"/>
              <a:gd name="T41" fmla="*/ 2222 h 2806"/>
              <a:gd name="T42" fmla="*/ 1101 w 2806"/>
              <a:gd name="T43" fmla="*/ 2284 h 2806"/>
              <a:gd name="T44" fmla="*/ 1889 w 2806"/>
              <a:gd name="T45" fmla="*/ 2268 h 2806"/>
              <a:gd name="T46" fmla="*/ 2092 w 2806"/>
              <a:gd name="T47" fmla="*/ 2180 h 2806"/>
              <a:gd name="T48" fmla="*/ 2241 w 2806"/>
              <a:gd name="T49" fmla="*/ 1982 h 2806"/>
              <a:gd name="T50" fmla="*/ 2288 w 2806"/>
              <a:gd name="T51" fmla="*/ 1548 h 2806"/>
              <a:gd name="T52" fmla="*/ 2259 w 2806"/>
              <a:gd name="T53" fmla="*/ 880 h 2806"/>
              <a:gd name="T54" fmla="*/ 2165 w 2806"/>
              <a:gd name="T55" fmla="*/ 694 h 2806"/>
              <a:gd name="T56" fmla="*/ 1961 w 2806"/>
              <a:gd name="T57" fmla="*/ 557 h 2806"/>
              <a:gd name="T58" fmla="*/ 1403 w 2806"/>
              <a:gd name="T59" fmla="*/ 518 h 2806"/>
              <a:gd name="T60" fmla="*/ 1168 w 2806"/>
              <a:gd name="T61" fmla="*/ 1015 h 2806"/>
              <a:gd name="T62" fmla="*/ 994 w 2806"/>
              <a:gd name="T63" fmla="*/ 1206 h 2806"/>
              <a:gd name="T64" fmla="*/ 951 w 2806"/>
              <a:gd name="T65" fmla="*/ 1449 h 2806"/>
              <a:gd name="T66" fmla="*/ 1053 w 2806"/>
              <a:gd name="T67" fmla="*/ 1691 h 2806"/>
              <a:gd name="T68" fmla="*/ 1268 w 2806"/>
              <a:gd name="T69" fmla="*/ 1836 h 2806"/>
              <a:gd name="T70" fmla="*/ 1517 w 2806"/>
              <a:gd name="T71" fmla="*/ 1842 h 2806"/>
              <a:gd name="T72" fmla="*/ 1740 w 2806"/>
              <a:gd name="T73" fmla="*/ 1709 h 2806"/>
              <a:gd name="T74" fmla="*/ 1848 w 2806"/>
              <a:gd name="T75" fmla="*/ 1495 h 2806"/>
              <a:gd name="T76" fmla="*/ 1821 w 2806"/>
              <a:gd name="T77" fmla="*/ 1226 h 2806"/>
              <a:gd name="T78" fmla="*/ 1657 w 2806"/>
              <a:gd name="T79" fmla="*/ 1027 h 2806"/>
              <a:gd name="T80" fmla="*/ 1427 w 2806"/>
              <a:gd name="T81" fmla="*/ 949 h 2806"/>
              <a:gd name="T82" fmla="*/ 1262 w 2806"/>
              <a:gd name="T83" fmla="*/ 1662 h 2806"/>
              <a:gd name="T84" fmla="*/ 1143 w 2806"/>
              <a:gd name="T85" fmla="*/ 1543 h 2806"/>
              <a:gd name="T86" fmla="*/ 1110 w 2806"/>
              <a:gd name="T87" fmla="*/ 1373 h 2806"/>
              <a:gd name="T88" fmla="*/ 1175 w 2806"/>
              <a:gd name="T89" fmla="*/ 1215 h 2806"/>
              <a:gd name="T90" fmla="*/ 1315 w 2806"/>
              <a:gd name="T91" fmla="*/ 1121 h 2806"/>
              <a:gd name="T92" fmla="*/ 1491 w 2806"/>
              <a:gd name="T93" fmla="*/ 1121 h 2806"/>
              <a:gd name="T94" fmla="*/ 1631 w 2806"/>
              <a:gd name="T95" fmla="*/ 1215 h 2806"/>
              <a:gd name="T96" fmla="*/ 1696 w 2806"/>
              <a:gd name="T97" fmla="*/ 1373 h 2806"/>
              <a:gd name="T98" fmla="*/ 1662 w 2806"/>
              <a:gd name="T99" fmla="*/ 1543 h 2806"/>
              <a:gd name="T100" fmla="*/ 1544 w 2806"/>
              <a:gd name="T101" fmla="*/ 1662 h 2806"/>
              <a:gd name="T102" fmla="*/ 1769 w 2806"/>
              <a:gd name="T103" fmla="*/ 921 h 2806"/>
              <a:gd name="T104" fmla="*/ 1834 w 2806"/>
              <a:gd name="T105" fmla="*/ 833 h 2806"/>
              <a:gd name="T106" fmla="*/ 1946 w 2806"/>
              <a:gd name="T107" fmla="*/ 852 h 2806"/>
              <a:gd name="T108" fmla="*/ 1976 w 2806"/>
              <a:gd name="T109" fmla="*/ 963 h 2806"/>
              <a:gd name="T110" fmla="*/ 1897 w 2806"/>
              <a:gd name="T111" fmla="*/ 1034 h 2806"/>
              <a:gd name="T112" fmla="*/ 1793 w 2806"/>
              <a:gd name="T113" fmla="*/ 998 h 2806"/>
              <a:gd name="T114" fmla="*/ 2806 w 2806"/>
              <a:gd name="T115" fmla="*/ 0 h 2806"/>
              <a:gd name="T116" fmla="*/ 0 w 2806"/>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6" h="2806">
                <a:moveTo>
                  <a:pt x="1403" y="678"/>
                </a:moveTo>
                <a:lnTo>
                  <a:pt x="1545" y="678"/>
                </a:lnTo>
                <a:lnTo>
                  <a:pt x="1595" y="678"/>
                </a:lnTo>
                <a:lnTo>
                  <a:pt x="1636" y="679"/>
                </a:lnTo>
                <a:lnTo>
                  <a:pt x="1699" y="681"/>
                </a:lnTo>
                <a:lnTo>
                  <a:pt x="1761" y="683"/>
                </a:lnTo>
                <a:lnTo>
                  <a:pt x="1790" y="685"/>
                </a:lnTo>
                <a:lnTo>
                  <a:pt x="1818" y="688"/>
                </a:lnTo>
                <a:lnTo>
                  <a:pt x="1842" y="692"/>
                </a:lnTo>
                <a:lnTo>
                  <a:pt x="1863" y="695"/>
                </a:lnTo>
                <a:lnTo>
                  <a:pt x="1882" y="699"/>
                </a:lnTo>
                <a:lnTo>
                  <a:pt x="1898" y="704"/>
                </a:lnTo>
                <a:lnTo>
                  <a:pt x="1912" y="709"/>
                </a:lnTo>
                <a:lnTo>
                  <a:pt x="1925" y="714"/>
                </a:lnTo>
                <a:lnTo>
                  <a:pt x="1940" y="720"/>
                </a:lnTo>
                <a:lnTo>
                  <a:pt x="1954" y="726"/>
                </a:lnTo>
                <a:lnTo>
                  <a:pt x="1967" y="734"/>
                </a:lnTo>
                <a:lnTo>
                  <a:pt x="1980" y="741"/>
                </a:lnTo>
                <a:lnTo>
                  <a:pt x="1992" y="750"/>
                </a:lnTo>
                <a:lnTo>
                  <a:pt x="2003" y="758"/>
                </a:lnTo>
                <a:lnTo>
                  <a:pt x="2009" y="763"/>
                </a:lnTo>
                <a:lnTo>
                  <a:pt x="2014" y="768"/>
                </a:lnTo>
                <a:lnTo>
                  <a:pt x="2027" y="779"/>
                </a:lnTo>
                <a:lnTo>
                  <a:pt x="2038" y="791"/>
                </a:lnTo>
                <a:lnTo>
                  <a:pt x="2048" y="803"/>
                </a:lnTo>
                <a:lnTo>
                  <a:pt x="2056" y="814"/>
                </a:lnTo>
                <a:lnTo>
                  <a:pt x="2065" y="827"/>
                </a:lnTo>
                <a:lnTo>
                  <a:pt x="2072" y="839"/>
                </a:lnTo>
                <a:lnTo>
                  <a:pt x="2080" y="852"/>
                </a:lnTo>
                <a:lnTo>
                  <a:pt x="2086" y="866"/>
                </a:lnTo>
                <a:lnTo>
                  <a:pt x="2092" y="881"/>
                </a:lnTo>
                <a:lnTo>
                  <a:pt x="2097" y="893"/>
                </a:lnTo>
                <a:lnTo>
                  <a:pt x="2102" y="908"/>
                </a:lnTo>
                <a:lnTo>
                  <a:pt x="2106" y="924"/>
                </a:lnTo>
                <a:lnTo>
                  <a:pt x="2111" y="943"/>
                </a:lnTo>
                <a:lnTo>
                  <a:pt x="2114" y="964"/>
                </a:lnTo>
                <a:lnTo>
                  <a:pt x="2118" y="987"/>
                </a:lnTo>
                <a:lnTo>
                  <a:pt x="2121" y="1015"/>
                </a:lnTo>
                <a:lnTo>
                  <a:pt x="2122" y="1029"/>
                </a:lnTo>
                <a:lnTo>
                  <a:pt x="2123" y="1046"/>
                </a:lnTo>
                <a:lnTo>
                  <a:pt x="2126" y="1107"/>
                </a:lnTo>
                <a:lnTo>
                  <a:pt x="2127" y="1170"/>
                </a:lnTo>
                <a:lnTo>
                  <a:pt x="2128" y="1261"/>
                </a:lnTo>
                <a:lnTo>
                  <a:pt x="2128" y="1403"/>
                </a:lnTo>
                <a:lnTo>
                  <a:pt x="2128" y="1545"/>
                </a:lnTo>
                <a:lnTo>
                  <a:pt x="2128" y="1595"/>
                </a:lnTo>
                <a:lnTo>
                  <a:pt x="2127" y="1636"/>
                </a:lnTo>
                <a:lnTo>
                  <a:pt x="2126" y="1699"/>
                </a:lnTo>
                <a:lnTo>
                  <a:pt x="2123" y="1761"/>
                </a:lnTo>
                <a:lnTo>
                  <a:pt x="2121" y="1790"/>
                </a:lnTo>
                <a:lnTo>
                  <a:pt x="2118" y="1818"/>
                </a:lnTo>
                <a:lnTo>
                  <a:pt x="2114" y="1842"/>
                </a:lnTo>
                <a:lnTo>
                  <a:pt x="2111" y="1863"/>
                </a:lnTo>
                <a:lnTo>
                  <a:pt x="2106" y="1882"/>
                </a:lnTo>
                <a:lnTo>
                  <a:pt x="2102" y="1898"/>
                </a:lnTo>
                <a:lnTo>
                  <a:pt x="2097" y="1912"/>
                </a:lnTo>
                <a:lnTo>
                  <a:pt x="2092" y="1924"/>
                </a:lnTo>
                <a:lnTo>
                  <a:pt x="2086" y="1940"/>
                </a:lnTo>
                <a:lnTo>
                  <a:pt x="2080" y="1954"/>
                </a:lnTo>
                <a:lnTo>
                  <a:pt x="2072" y="1967"/>
                </a:lnTo>
                <a:lnTo>
                  <a:pt x="2065" y="1980"/>
                </a:lnTo>
                <a:lnTo>
                  <a:pt x="2056" y="1991"/>
                </a:lnTo>
                <a:lnTo>
                  <a:pt x="2048" y="2003"/>
                </a:lnTo>
                <a:lnTo>
                  <a:pt x="2043" y="2009"/>
                </a:lnTo>
                <a:lnTo>
                  <a:pt x="2038" y="2014"/>
                </a:lnTo>
                <a:lnTo>
                  <a:pt x="2027" y="2027"/>
                </a:lnTo>
                <a:lnTo>
                  <a:pt x="2014" y="2038"/>
                </a:lnTo>
                <a:lnTo>
                  <a:pt x="2003" y="2048"/>
                </a:lnTo>
                <a:lnTo>
                  <a:pt x="1992" y="2056"/>
                </a:lnTo>
                <a:lnTo>
                  <a:pt x="1980" y="2065"/>
                </a:lnTo>
                <a:lnTo>
                  <a:pt x="1967" y="2072"/>
                </a:lnTo>
                <a:lnTo>
                  <a:pt x="1954" y="2080"/>
                </a:lnTo>
                <a:lnTo>
                  <a:pt x="1940" y="2086"/>
                </a:lnTo>
                <a:lnTo>
                  <a:pt x="1925" y="2092"/>
                </a:lnTo>
                <a:lnTo>
                  <a:pt x="1912" y="2097"/>
                </a:lnTo>
                <a:lnTo>
                  <a:pt x="1898" y="2102"/>
                </a:lnTo>
                <a:lnTo>
                  <a:pt x="1882" y="2106"/>
                </a:lnTo>
                <a:lnTo>
                  <a:pt x="1863" y="2111"/>
                </a:lnTo>
                <a:lnTo>
                  <a:pt x="1842" y="2115"/>
                </a:lnTo>
                <a:lnTo>
                  <a:pt x="1818" y="2118"/>
                </a:lnTo>
                <a:lnTo>
                  <a:pt x="1790" y="2121"/>
                </a:lnTo>
                <a:lnTo>
                  <a:pt x="1777" y="2122"/>
                </a:lnTo>
                <a:lnTo>
                  <a:pt x="1761" y="2123"/>
                </a:lnTo>
                <a:lnTo>
                  <a:pt x="1699" y="2126"/>
                </a:lnTo>
                <a:lnTo>
                  <a:pt x="1636" y="2127"/>
                </a:lnTo>
                <a:lnTo>
                  <a:pt x="1545" y="2128"/>
                </a:lnTo>
                <a:lnTo>
                  <a:pt x="1403" y="2128"/>
                </a:lnTo>
                <a:lnTo>
                  <a:pt x="1261" y="2128"/>
                </a:lnTo>
                <a:lnTo>
                  <a:pt x="1211" y="2127"/>
                </a:lnTo>
                <a:lnTo>
                  <a:pt x="1170" y="2127"/>
                </a:lnTo>
                <a:lnTo>
                  <a:pt x="1107" y="2126"/>
                </a:lnTo>
                <a:lnTo>
                  <a:pt x="1045" y="2123"/>
                </a:lnTo>
                <a:lnTo>
                  <a:pt x="1015" y="2121"/>
                </a:lnTo>
                <a:lnTo>
                  <a:pt x="989" y="2118"/>
                </a:lnTo>
                <a:lnTo>
                  <a:pt x="964" y="2115"/>
                </a:lnTo>
                <a:lnTo>
                  <a:pt x="943" y="2111"/>
                </a:lnTo>
                <a:lnTo>
                  <a:pt x="924" y="2106"/>
                </a:lnTo>
                <a:lnTo>
                  <a:pt x="908" y="2102"/>
                </a:lnTo>
                <a:lnTo>
                  <a:pt x="893" y="2097"/>
                </a:lnTo>
                <a:lnTo>
                  <a:pt x="881" y="2092"/>
                </a:lnTo>
                <a:lnTo>
                  <a:pt x="866" y="2086"/>
                </a:lnTo>
                <a:lnTo>
                  <a:pt x="852" y="2080"/>
                </a:lnTo>
                <a:lnTo>
                  <a:pt x="839" y="2072"/>
                </a:lnTo>
                <a:lnTo>
                  <a:pt x="826" y="2065"/>
                </a:lnTo>
                <a:lnTo>
                  <a:pt x="814" y="2056"/>
                </a:lnTo>
                <a:lnTo>
                  <a:pt x="803" y="2048"/>
                </a:lnTo>
                <a:lnTo>
                  <a:pt x="797" y="2043"/>
                </a:lnTo>
                <a:lnTo>
                  <a:pt x="792" y="2038"/>
                </a:lnTo>
                <a:lnTo>
                  <a:pt x="779" y="2027"/>
                </a:lnTo>
                <a:lnTo>
                  <a:pt x="768" y="2014"/>
                </a:lnTo>
                <a:lnTo>
                  <a:pt x="758" y="2003"/>
                </a:lnTo>
                <a:lnTo>
                  <a:pt x="750" y="1991"/>
                </a:lnTo>
                <a:lnTo>
                  <a:pt x="741" y="1980"/>
                </a:lnTo>
                <a:lnTo>
                  <a:pt x="734" y="1967"/>
                </a:lnTo>
                <a:lnTo>
                  <a:pt x="726" y="1954"/>
                </a:lnTo>
                <a:lnTo>
                  <a:pt x="720" y="1940"/>
                </a:lnTo>
                <a:lnTo>
                  <a:pt x="714" y="1924"/>
                </a:lnTo>
                <a:lnTo>
                  <a:pt x="709" y="1912"/>
                </a:lnTo>
                <a:lnTo>
                  <a:pt x="704" y="1898"/>
                </a:lnTo>
                <a:lnTo>
                  <a:pt x="700" y="1882"/>
                </a:lnTo>
                <a:lnTo>
                  <a:pt x="695" y="1863"/>
                </a:lnTo>
                <a:lnTo>
                  <a:pt x="692" y="1842"/>
                </a:lnTo>
                <a:lnTo>
                  <a:pt x="688" y="1818"/>
                </a:lnTo>
                <a:lnTo>
                  <a:pt x="685" y="1790"/>
                </a:lnTo>
                <a:lnTo>
                  <a:pt x="684" y="1776"/>
                </a:lnTo>
                <a:lnTo>
                  <a:pt x="683" y="1761"/>
                </a:lnTo>
                <a:lnTo>
                  <a:pt x="680" y="1699"/>
                </a:lnTo>
                <a:lnTo>
                  <a:pt x="679" y="1636"/>
                </a:lnTo>
                <a:lnTo>
                  <a:pt x="678" y="1545"/>
                </a:lnTo>
                <a:lnTo>
                  <a:pt x="678" y="1403"/>
                </a:lnTo>
                <a:lnTo>
                  <a:pt x="678" y="1261"/>
                </a:lnTo>
                <a:lnTo>
                  <a:pt x="678" y="1210"/>
                </a:lnTo>
                <a:lnTo>
                  <a:pt x="679" y="1170"/>
                </a:lnTo>
                <a:lnTo>
                  <a:pt x="680" y="1107"/>
                </a:lnTo>
                <a:lnTo>
                  <a:pt x="683" y="1046"/>
                </a:lnTo>
                <a:lnTo>
                  <a:pt x="685" y="1015"/>
                </a:lnTo>
                <a:lnTo>
                  <a:pt x="688" y="987"/>
                </a:lnTo>
                <a:lnTo>
                  <a:pt x="692" y="964"/>
                </a:lnTo>
                <a:lnTo>
                  <a:pt x="695" y="943"/>
                </a:lnTo>
                <a:lnTo>
                  <a:pt x="700" y="924"/>
                </a:lnTo>
                <a:lnTo>
                  <a:pt x="704" y="908"/>
                </a:lnTo>
                <a:lnTo>
                  <a:pt x="709" y="893"/>
                </a:lnTo>
                <a:lnTo>
                  <a:pt x="714" y="881"/>
                </a:lnTo>
                <a:lnTo>
                  <a:pt x="720" y="866"/>
                </a:lnTo>
                <a:lnTo>
                  <a:pt x="726" y="852"/>
                </a:lnTo>
                <a:lnTo>
                  <a:pt x="734" y="839"/>
                </a:lnTo>
                <a:lnTo>
                  <a:pt x="741" y="827"/>
                </a:lnTo>
                <a:lnTo>
                  <a:pt x="750" y="814"/>
                </a:lnTo>
                <a:lnTo>
                  <a:pt x="758" y="803"/>
                </a:lnTo>
                <a:lnTo>
                  <a:pt x="763" y="797"/>
                </a:lnTo>
                <a:lnTo>
                  <a:pt x="768" y="791"/>
                </a:lnTo>
                <a:lnTo>
                  <a:pt x="779" y="779"/>
                </a:lnTo>
                <a:lnTo>
                  <a:pt x="792" y="768"/>
                </a:lnTo>
                <a:lnTo>
                  <a:pt x="803" y="758"/>
                </a:lnTo>
                <a:lnTo>
                  <a:pt x="814" y="750"/>
                </a:lnTo>
                <a:lnTo>
                  <a:pt x="826" y="741"/>
                </a:lnTo>
                <a:lnTo>
                  <a:pt x="839" y="734"/>
                </a:lnTo>
                <a:lnTo>
                  <a:pt x="852" y="726"/>
                </a:lnTo>
                <a:lnTo>
                  <a:pt x="866" y="720"/>
                </a:lnTo>
                <a:lnTo>
                  <a:pt x="881" y="714"/>
                </a:lnTo>
                <a:lnTo>
                  <a:pt x="893" y="709"/>
                </a:lnTo>
                <a:lnTo>
                  <a:pt x="908" y="704"/>
                </a:lnTo>
                <a:lnTo>
                  <a:pt x="924" y="699"/>
                </a:lnTo>
                <a:lnTo>
                  <a:pt x="943" y="695"/>
                </a:lnTo>
                <a:lnTo>
                  <a:pt x="964" y="692"/>
                </a:lnTo>
                <a:lnTo>
                  <a:pt x="989" y="688"/>
                </a:lnTo>
                <a:lnTo>
                  <a:pt x="1015" y="685"/>
                </a:lnTo>
                <a:lnTo>
                  <a:pt x="1029" y="684"/>
                </a:lnTo>
                <a:lnTo>
                  <a:pt x="1045" y="683"/>
                </a:lnTo>
                <a:lnTo>
                  <a:pt x="1107" y="681"/>
                </a:lnTo>
                <a:lnTo>
                  <a:pt x="1170" y="679"/>
                </a:lnTo>
                <a:lnTo>
                  <a:pt x="1261" y="678"/>
                </a:lnTo>
                <a:lnTo>
                  <a:pt x="1403" y="678"/>
                </a:lnTo>
                <a:close/>
                <a:moveTo>
                  <a:pt x="1403" y="518"/>
                </a:moveTo>
                <a:lnTo>
                  <a:pt x="1258" y="518"/>
                </a:lnTo>
                <a:lnTo>
                  <a:pt x="1208" y="520"/>
                </a:lnTo>
                <a:lnTo>
                  <a:pt x="1165" y="520"/>
                </a:lnTo>
                <a:lnTo>
                  <a:pt x="1101" y="521"/>
                </a:lnTo>
                <a:lnTo>
                  <a:pt x="1038" y="523"/>
                </a:lnTo>
                <a:lnTo>
                  <a:pt x="1005" y="526"/>
                </a:lnTo>
                <a:lnTo>
                  <a:pt x="972" y="530"/>
                </a:lnTo>
                <a:lnTo>
                  <a:pt x="944" y="533"/>
                </a:lnTo>
                <a:lnTo>
                  <a:pt x="917" y="538"/>
                </a:lnTo>
                <a:lnTo>
                  <a:pt x="892" y="543"/>
                </a:lnTo>
                <a:lnTo>
                  <a:pt x="880" y="547"/>
                </a:lnTo>
                <a:lnTo>
                  <a:pt x="867" y="549"/>
                </a:lnTo>
                <a:lnTo>
                  <a:pt x="845" y="557"/>
                </a:lnTo>
                <a:lnTo>
                  <a:pt x="824" y="565"/>
                </a:lnTo>
                <a:lnTo>
                  <a:pt x="802" y="574"/>
                </a:lnTo>
                <a:lnTo>
                  <a:pt x="782" y="584"/>
                </a:lnTo>
                <a:lnTo>
                  <a:pt x="772" y="589"/>
                </a:lnTo>
                <a:lnTo>
                  <a:pt x="762" y="594"/>
                </a:lnTo>
                <a:lnTo>
                  <a:pt x="742" y="606"/>
                </a:lnTo>
                <a:lnTo>
                  <a:pt x="723" y="619"/>
                </a:lnTo>
                <a:lnTo>
                  <a:pt x="714" y="626"/>
                </a:lnTo>
                <a:lnTo>
                  <a:pt x="704" y="633"/>
                </a:lnTo>
                <a:lnTo>
                  <a:pt x="685" y="650"/>
                </a:lnTo>
                <a:lnTo>
                  <a:pt x="667" y="667"/>
                </a:lnTo>
                <a:lnTo>
                  <a:pt x="650" y="685"/>
                </a:lnTo>
                <a:lnTo>
                  <a:pt x="633" y="704"/>
                </a:lnTo>
                <a:lnTo>
                  <a:pt x="619" y="723"/>
                </a:lnTo>
                <a:lnTo>
                  <a:pt x="612" y="732"/>
                </a:lnTo>
                <a:lnTo>
                  <a:pt x="606" y="742"/>
                </a:lnTo>
                <a:lnTo>
                  <a:pt x="594" y="761"/>
                </a:lnTo>
                <a:lnTo>
                  <a:pt x="584" y="782"/>
                </a:lnTo>
                <a:lnTo>
                  <a:pt x="574" y="802"/>
                </a:lnTo>
                <a:lnTo>
                  <a:pt x="565" y="824"/>
                </a:lnTo>
                <a:lnTo>
                  <a:pt x="557" y="845"/>
                </a:lnTo>
                <a:lnTo>
                  <a:pt x="551" y="867"/>
                </a:lnTo>
                <a:lnTo>
                  <a:pt x="543" y="891"/>
                </a:lnTo>
                <a:lnTo>
                  <a:pt x="541" y="904"/>
                </a:lnTo>
                <a:lnTo>
                  <a:pt x="538" y="917"/>
                </a:lnTo>
                <a:lnTo>
                  <a:pt x="533" y="944"/>
                </a:lnTo>
                <a:lnTo>
                  <a:pt x="530" y="973"/>
                </a:lnTo>
                <a:lnTo>
                  <a:pt x="526" y="1005"/>
                </a:lnTo>
                <a:lnTo>
                  <a:pt x="523" y="1038"/>
                </a:lnTo>
                <a:lnTo>
                  <a:pt x="521" y="1101"/>
                </a:lnTo>
                <a:lnTo>
                  <a:pt x="520" y="1166"/>
                </a:lnTo>
                <a:lnTo>
                  <a:pt x="518" y="1258"/>
                </a:lnTo>
                <a:lnTo>
                  <a:pt x="518" y="1403"/>
                </a:lnTo>
                <a:lnTo>
                  <a:pt x="518" y="1548"/>
                </a:lnTo>
                <a:lnTo>
                  <a:pt x="520" y="1599"/>
                </a:lnTo>
                <a:lnTo>
                  <a:pt x="520" y="1639"/>
                </a:lnTo>
                <a:lnTo>
                  <a:pt x="521" y="1705"/>
                </a:lnTo>
                <a:lnTo>
                  <a:pt x="523" y="1768"/>
                </a:lnTo>
                <a:lnTo>
                  <a:pt x="526" y="1801"/>
                </a:lnTo>
                <a:lnTo>
                  <a:pt x="530" y="1832"/>
                </a:lnTo>
                <a:lnTo>
                  <a:pt x="533" y="1862"/>
                </a:lnTo>
                <a:lnTo>
                  <a:pt x="538" y="1889"/>
                </a:lnTo>
                <a:lnTo>
                  <a:pt x="543" y="1914"/>
                </a:lnTo>
                <a:lnTo>
                  <a:pt x="547" y="1926"/>
                </a:lnTo>
                <a:lnTo>
                  <a:pt x="551" y="1938"/>
                </a:lnTo>
                <a:lnTo>
                  <a:pt x="557" y="1961"/>
                </a:lnTo>
                <a:lnTo>
                  <a:pt x="565" y="1982"/>
                </a:lnTo>
                <a:lnTo>
                  <a:pt x="574" y="2003"/>
                </a:lnTo>
                <a:lnTo>
                  <a:pt x="584" y="2024"/>
                </a:lnTo>
                <a:lnTo>
                  <a:pt x="589" y="2034"/>
                </a:lnTo>
                <a:lnTo>
                  <a:pt x="594" y="2044"/>
                </a:lnTo>
                <a:lnTo>
                  <a:pt x="606" y="2064"/>
                </a:lnTo>
                <a:lnTo>
                  <a:pt x="619" y="2084"/>
                </a:lnTo>
                <a:lnTo>
                  <a:pt x="626" y="2092"/>
                </a:lnTo>
                <a:lnTo>
                  <a:pt x="633" y="2102"/>
                </a:lnTo>
                <a:lnTo>
                  <a:pt x="641" y="2111"/>
                </a:lnTo>
                <a:lnTo>
                  <a:pt x="650" y="2121"/>
                </a:lnTo>
                <a:lnTo>
                  <a:pt x="667" y="2139"/>
                </a:lnTo>
                <a:lnTo>
                  <a:pt x="685" y="2157"/>
                </a:lnTo>
                <a:lnTo>
                  <a:pt x="704" y="2173"/>
                </a:lnTo>
                <a:lnTo>
                  <a:pt x="723" y="2186"/>
                </a:lnTo>
                <a:lnTo>
                  <a:pt x="732" y="2194"/>
                </a:lnTo>
                <a:lnTo>
                  <a:pt x="742" y="2200"/>
                </a:lnTo>
                <a:lnTo>
                  <a:pt x="762" y="2211"/>
                </a:lnTo>
                <a:lnTo>
                  <a:pt x="782" y="2222"/>
                </a:lnTo>
                <a:lnTo>
                  <a:pt x="802" y="2232"/>
                </a:lnTo>
                <a:lnTo>
                  <a:pt x="824" y="2241"/>
                </a:lnTo>
                <a:lnTo>
                  <a:pt x="845" y="2248"/>
                </a:lnTo>
                <a:lnTo>
                  <a:pt x="867" y="2256"/>
                </a:lnTo>
                <a:lnTo>
                  <a:pt x="892" y="2262"/>
                </a:lnTo>
                <a:lnTo>
                  <a:pt x="904" y="2265"/>
                </a:lnTo>
                <a:lnTo>
                  <a:pt x="917" y="2268"/>
                </a:lnTo>
                <a:lnTo>
                  <a:pt x="944" y="2273"/>
                </a:lnTo>
                <a:lnTo>
                  <a:pt x="972" y="2277"/>
                </a:lnTo>
                <a:lnTo>
                  <a:pt x="1005" y="2280"/>
                </a:lnTo>
                <a:lnTo>
                  <a:pt x="1038" y="2282"/>
                </a:lnTo>
                <a:lnTo>
                  <a:pt x="1101" y="2284"/>
                </a:lnTo>
                <a:lnTo>
                  <a:pt x="1165" y="2287"/>
                </a:lnTo>
                <a:lnTo>
                  <a:pt x="1258" y="2287"/>
                </a:lnTo>
                <a:lnTo>
                  <a:pt x="1403" y="2288"/>
                </a:lnTo>
                <a:lnTo>
                  <a:pt x="1548" y="2287"/>
                </a:lnTo>
                <a:lnTo>
                  <a:pt x="1599" y="2287"/>
                </a:lnTo>
                <a:lnTo>
                  <a:pt x="1641" y="2287"/>
                </a:lnTo>
                <a:lnTo>
                  <a:pt x="1705" y="2284"/>
                </a:lnTo>
                <a:lnTo>
                  <a:pt x="1768" y="2282"/>
                </a:lnTo>
                <a:lnTo>
                  <a:pt x="1801" y="2280"/>
                </a:lnTo>
                <a:lnTo>
                  <a:pt x="1834" y="2277"/>
                </a:lnTo>
                <a:lnTo>
                  <a:pt x="1862" y="2273"/>
                </a:lnTo>
                <a:lnTo>
                  <a:pt x="1889" y="2268"/>
                </a:lnTo>
                <a:lnTo>
                  <a:pt x="1914" y="2262"/>
                </a:lnTo>
                <a:lnTo>
                  <a:pt x="1926" y="2259"/>
                </a:lnTo>
                <a:lnTo>
                  <a:pt x="1939" y="2256"/>
                </a:lnTo>
                <a:lnTo>
                  <a:pt x="1961" y="2248"/>
                </a:lnTo>
                <a:lnTo>
                  <a:pt x="1982" y="2241"/>
                </a:lnTo>
                <a:lnTo>
                  <a:pt x="2004" y="2232"/>
                </a:lnTo>
                <a:lnTo>
                  <a:pt x="2024" y="2222"/>
                </a:lnTo>
                <a:lnTo>
                  <a:pt x="2034" y="2217"/>
                </a:lnTo>
                <a:lnTo>
                  <a:pt x="2044" y="2211"/>
                </a:lnTo>
                <a:lnTo>
                  <a:pt x="2064" y="2200"/>
                </a:lnTo>
                <a:lnTo>
                  <a:pt x="2084" y="2186"/>
                </a:lnTo>
                <a:lnTo>
                  <a:pt x="2092" y="2180"/>
                </a:lnTo>
                <a:lnTo>
                  <a:pt x="2102" y="2173"/>
                </a:lnTo>
                <a:lnTo>
                  <a:pt x="2121" y="2157"/>
                </a:lnTo>
                <a:lnTo>
                  <a:pt x="2139" y="2139"/>
                </a:lnTo>
                <a:lnTo>
                  <a:pt x="2157" y="2121"/>
                </a:lnTo>
                <a:lnTo>
                  <a:pt x="2173" y="2102"/>
                </a:lnTo>
                <a:lnTo>
                  <a:pt x="2187" y="2084"/>
                </a:lnTo>
                <a:lnTo>
                  <a:pt x="2194" y="2074"/>
                </a:lnTo>
                <a:lnTo>
                  <a:pt x="2200" y="2064"/>
                </a:lnTo>
                <a:lnTo>
                  <a:pt x="2212" y="2044"/>
                </a:lnTo>
                <a:lnTo>
                  <a:pt x="2222" y="2024"/>
                </a:lnTo>
                <a:lnTo>
                  <a:pt x="2232" y="2003"/>
                </a:lnTo>
                <a:lnTo>
                  <a:pt x="2241" y="1982"/>
                </a:lnTo>
                <a:lnTo>
                  <a:pt x="2249" y="1961"/>
                </a:lnTo>
                <a:lnTo>
                  <a:pt x="2256" y="1938"/>
                </a:lnTo>
                <a:lnTo>
                  <a:pt x="2263" y="1914"/>
                </a:lnTo>
                <a:lnTo>
                  <a:pt x="2265" y="1902"/>
                </a:lnTo>
                <a:lnTo>
                  <a:pt x="2268" y="1889"/>
                </a:lnTo>
                <a:lnTo>
                  <a:pt x="2273" y="1862"/>
                </a:lnTo>
                <a:lnTo>
                  <a:pt x="2277" y="1832"/>
                </a:lnTo>
                <a:lnTo>
                  <a:pt x="2280" y="1801"/>
                </a:lnTo>
                <a:lnTo>
                  <a:pt x="2281" y="1768"/>
                </a:lnTo>
                <a:lnTo>
                  <a:pt x="2285" y="1705"/>
                </a:lnTo>
                <a:lnTo>
                  <a:pt x="2286" y="1639"/>
                </a:lnTo>
                <a:lnTo>
                  <a:pt x="2288" y="1548"/>
                </a:lnTo>
                <a:lnTo>
                  <a:pt x="2288" y="1403"/>
                </a:lnTo>
                <a:lnTo>
                  <a:pt x="2288" y="1258"/>
                </a:lnTo>
                <a:lnTo>
                  <a:pt x="2286" y="1206"/>
                </a:lnTo>
                <a:lnTo>
                  <a:pt x="2286" y="1166"/>
                </a:lnTo>
                <a:lnTo>
                  <a:pt x="2285" y="1101"/>
                </a:lnTo>
                <a:lnTo>
                  <a:pt x="2281" y="1038"/>
                </a:lnTo>
                <a:lnTo>
                  <a:pt x="2280" y="1005"/>
                </a:lnTo>
                <a:lnTo>
                  <a:pt x="2277" y="973"/>
                </a:lnTo>
                <a:lnTo>
                  <a:pt x="2273" y="944"/>
                </a:lnTo>
                <a:lnTo>
                  <a:pt x="2268" y="917"/>
                </a:lnTo>
                <a:lnTo>
                  <a:pt x="2263" y="891"/>
                </a:lnTo>
                <a:lnTo>
                  <a:pt x="2259" y="880"/>
                </a:lnTo>
                <a:lnTo>
                  <a:pt x="2256" y="867"/>
                </a:lnTo>
                <a:lnTo>
                  <a:pt x="2249" y="845"/>
                </a:lnTo>
                <a:lnTo>
                  <a:pt x="2241" y="824"/>
                </a:lnTo>
                <a:lnTo>
                  <a:pt x="2232" y="802"/>
                </a:lnTo>
                <a:lnTo>
                  <a:pt x="2222" y="782"/>
                </a:lnTo>
                <a:lnTo>
                  <a:pt x="2217" y="771"/>
                </a:lnTo>
                <a:lnTo>
                  <a:pt x="2212" y="761"/>
                </a:lnTo>
                <a:lnTo>
                  <a:pt x="2200" y="742"/>
                </a:lnTo>
                <a:lnTo>
                  <a:pt x="2187" y="723"/>
                </a:lnTo>
                <a:lnTo>
                  <a:pt x="2180" y="714"/>
                </a:lnTo>
                <a:lnTo>
                  <a:pt x="2173" y="704"/>
                </a:lnTo>
                <a:lnTo>
                  <a:pt x="2165" y="694"/>
                </a:lnTo>
                <a:lnTo>
                  <a:pt x="2157" y="685"/>
                </a:lnTo>
                <a:lnTo>
                  <a:pt x="2139" y="667"/>
                </a:lnTo>
                <a:lnTo>
                  <a:pt x="2121" y="650"/>
                </a:lnTo>
                <a:lnTo>
                  <a:pt x="2102" y="633"/>
                </a:lnTo>
                <a:lnTo>
                  <a:pt x="2084" y="619"/>
                </a:lnTo>
                <a:lnTo>
                  <a:pt x="2074" y="612"/>
                </a:lnTo>
                <a:lnTo>
                  <a:pt x="2064" y="606"/>
                </a:lnTo>
                <a:lnTo>
                  <a:pt x="2044" y="594"/>
                </a:lnTo>
                <a:lnTo>
                  <a:pt x="2024" y="584"/>
                </a:lnTo>
                <a:lnTo>
                  <a:pt x="2004" y="574"/>
                </a:lnTo>
                <a:lnTo>
                  <a:pt x="1982" y="565"/>
                </a:lnTo>
                <a:lnTo>
                  <a:pt x="1961" y="557"/>
                </a:lnTo>
                <a:lnTo>
                  <a:pt x="1939" y="549"/>
                </a:lnTo>
                <a:lnTo>
                  <a:pt x="1914" y="543"/>
                </a:lnTo>
                <a:lnTo>
                  <a:pt x="1902" y="541"/>
                </a:lnTo>
                <a:lnTo>
                  <a:pt x="1889" y="538"/>
                </a:lnTo>
                <a:lnTo>
                  <a:pt x="1862" y="533"/>
                </a:lnTo>
                <a:lnTo>
                  <a:pt x="1834" y="530"/>
                </a:lnTo>
                <a:lnTo>
                  <a:pt x="1801" y="526"/>
                </a:lnTo>
                <a:lnTo>
                  <a:pt x="1768" y="523"/>
                </a:lnTo>
                <a:lnTo>
                  <a:pt x="1705" y="521"/>
                </a:lnTo>
                <a:lnTo>
                  <a:pt x="1641" y="520"/>
                </a:lnTo>
                <a:lnTo>
                  <a:pt x="1548" y="518"/>
                </a:lnTo>
                <a:lnTo>
                  <a:pt x="1403" y="518"/>
                </a:lnTo>
                <a:close/>
                <a:moveTo>
                  <a:pt x="1403" y="949"/>
                </a:moveTo>
                <a:lnTo>
                  <a:pt x="1380" y="949"/>
                </a:lnTo>
                <a:lnTo>
                  <a:pt x="1356" y="951"/>
                </a:lnTo>
                <a:lnTo>
                  <a:pt x="1334" y="954"/>
                </a:lnTo>
                <a:lnTo>
                  <a:pt x="1311" y="958"/>
                </a:lnTo>
                <a:lnTo>
                  <a:pt x="1289" y="963"/>
                </a:lnTo>
                <a:lnTo>
                  <a:pt x="1268" y="969"/>
                </a:lnTo>
                <a:lnTo>
                  <a:pt x="1247" y="976"/>
                </a:lnTo>
                <a:lnTo>
                  <a:pt x="1226" y="985"/>
                </a:lnTo>
                <a:lnTo>
                  <a:pt x="1206" y="994"/>
                </a:lnTo>
                <a:lnTo>
                  <a:pt x="1187" y="1003"/>
                </a:lnTo>
                <a:lnTo>
                  <a:pt x="1168" y="1015"/>
                </a:lnTo>
                <a:lnTo>
                  <a:pt x="1149" y="1027"/>
                </a:lnTo>
                <a:lnTo>
                  <a:pt x="1131" y="1039"/>
                </a:lnTo>
                <a:lnTo>
                  <a:pt x="1115" y="1053"/>
                </a:lnTo>
                <a:lnTo>
                  <a:pt x="1097" y="1067"/>
                </a:lnTo>
                <a:lnTo>
                  <a:pt x="1081" y="1081"/>
                </a:lnTo>
                <a:lnTo>
                  <a:pt x="1067" y="1097"/>
                </a:lnTo>
                <a:lnTo>
                  <a:pt x="1053" y="1114"/>
                </a:lnTo>
                <a:lnTo>
                  <a:pt x="1039" y="1131"/>
                </a:lnTo>
                <a:lnTo>
                  <a:pt x="1027" y="1149"/>
                </a:lnTo>
                <a:lnTo>
                  <a:pt x="1015" y="1168"/>
                </a:lnTo>
                <a:lnTo>
                  <a:pt x="1003" y="1187"/>
                </a:lnTo>
                <a:lnTo>
                  <a:pt x="994" y="1206"/>
                </a:lnTo>
                <a:lnTo>
                  <a:pt x="985" y="1226"/>
                </a:lnTo>
                <a:lnTo>
                  <a:pt x="976" y="1247"/>
                </a:lnTo>
                <a:lnTo>
                  <a:pt x="969" y="1268"/>
                </a:lnTo>
                <a:lnTo>
                  <a:pt x="963" y="1289"/>
                </a:lnTo>
                <a:lnTo>
                  <a:pt x="960" y="1300"/>
                </a:lnTo>
                <a:lnTo>
                  <a:pt x="958" y="1312"/>
                </a:lnTo>
                <a:lnTo>
                  <a:pt x="954" y="1334"/>
                </a:lnTo>
                <a:lnTo>
                  <a:pt x="951" y="1356"/>
                </a:lnTo>
                <a:lnTo>
                  <a:pt x="949" y="1380"/>
                </a:lnTo>
                <a:lnTo>
                  <a:pt x="949" y="1403"/>
                </a:lnTo>
                <a:lnTo>
                  <a:pt x="949" y="1427"/>
                </a:lnTo>
                <a:lnTo>
                  <a:pt x="951" y="1449"/>
                </a:lnTo>
                <a:lnTo>
                  <a:pt x="954" y="1472"/>
                </a:lnTo>
                <a:lnTo>
                  <a:pt x="958" y="1495"/>
                </a:lnTo>
                <a:lnTo>
                  <a:pt x="963" y="1517"/>
                </a:lnTo>
                <a:lnTo>
                  <a:pt x="969" y="1538"/>
                </a:lnTo>
                <a:lnTo>
                  <a:pt x="976" y="1559"/>
                </a:lnTo>
                <a:lnTo>
                  <a:pt x="985" y="1580"/>
                </a:lnTo>
                <a:lnTo>
                  <a:pt x="994" y="1600"/>
                </a:lnTo>
                <a:lnTo>
                  <a:pt x="1003" y="1620"/>
                </a:lnTo>
                <a:lnTo>
                  <a:pt x="1015" y="1638"/>
                </a:lnTo>
                <a:lnTo>
                  <a:pt x="1027" y="1657"/>
                </a:lnTo>
                <a:lnTo>
                  <a:pt x="1039" y="1674"/>
                </a:lnTo>
                <a:lnTo>
                  <a:pt x="1053" y="1691"/>
                </a:lnTo>
                <a:lnTo>
                  <a:pt x="1067" y="1709"/>
                </a:lnTo>
                <a:lnTo>
                  <a:pt x="1081" y="1724"/>
                </a:lnTo>
                <a:lnTo>
                  <a:pt x="1097" y="1740"/>
                </a:lnTo>
                <a:lnTo>
                  <a:pt x="1115" y="1753"/>
                </a:lnTo>
                <a:lnTo>
                  <a:pt x="1131" y="1767"/>
                </a:lnTo>
                <a:lnTo>
                  <a:pt x="1149" y="1779"/>
                </a:lnTo>
                <a:lnTo>
                  <a:pt x="1168" y="1792"/>
                </a:lnTo>
                <a:lnTo>
                  <a:pt x="1187" y="1803"/>
                </a:lnTo>
                <a:lnTo>
                  <a:pt x="1206" y="1813"/>
                </a:lnTo>
                <a:lnTo>
                  <a:pt x="1226" y="1821"/>
                </a:lnTo>
                <a:lnTo>
                  <a:pt x="1247" y="1830"/>
                </a:lnTo>
                <a:lnTo>
                  <a:pt x="1268" y="1836"/>
                </a:lnTo>
                <a:lnTo>
                  <a:pt x="1289" y="1842"/>
                </a:lnTo>
                <a:lnTo>
                  <a:pt x="1300" y="1846"/>
                </a:lnTo>
                <a:lnTo>
                  <a:pt x="1311" y="1847"/>
                </a:lnTo>
                <a:lnTo>
                  <a:pt x="1334" y="1852"/>
                </a:lnTo>
                <a:lnTo>
                  <a:pt x="1356" y="1855"/>
                </a:lnTo>
                <a:lnTo>
                  <a:pt x="1380" y="1856"/>
                </a:lnTo>
                <a:lnTo>
                  <a:pt x="1403" y="1857"/>
                </a:lnTo>
                <a:lnTo>
                  <a:pt x="1427" y="1856"/>
                </a:lnTo>
                <a:lnTo>
                  <a:pt x="1450" y="1855"/>
                </a:lnTo>
                <a:lnTo>
                  <a:pt x="1472" y="1852"/>
                </a:lnTo>
                <a:lnTo>
                  <a:pt x="1495" y="1847"/>
                </a:lnTo>
                <a:lnTo>
                  <a:pt x="1517" y="1842"/>
                </a:lnTo>
                <a:lnTo>
                  <a:pt x="1538" y="1836"/>
                </a:lnTo>
                <a:lnTo>
                  <a:pt x="1559" y="1830"/>
                </a:lnTo>
                <a:lnTo>
                  <a:pt x="1580" y="1821"/>
                </a:lnTo>
                <a:lnTo>
                  <a:pt x="1600" y="1813"/>
                </a:lnTo>
                <a:lnTo>
                  <a:pt x="1620" y="1803"/>
                </a:lnTo>
                <a:lnTo>
                  <a:pt x="1638" y="1792"/>
                </a:lnTo>
                <a:lnTo>
                  <a:pt x="1657" y="1779"/>
                </a:lnTo>
                <a:lnTo>
                  <a:pt x="1675" y="1767"/>
                </a:lnTo>
                <a:lnTo>
                  <a:pt x="1691" y="1753"/>
                </a:lnTo>
                <a:lnTo>
                  <a:pt x="1709" y="1740"/>
                </a:lnTo>
                <a:lnTo>
                  <a:pt x="1725" y="1724"/>
                </a:lnTo>
                <a:lnTo>
                  <a:pt x="1740" y="1709"/>
                </a:lnTo>
                <a:lnTo>
                  <a:pt x="1753" y="1691"/>
                </a:lnTo>
                <a:lnTo>
                  <a:pt x="1767" y="1674"/>
                </a:lnTo>
                <a:lnTo>
                  <a:pt x="1779" y="1657"/>
                </a:lnTo>
                <a:lnTo>
                  <a:pt x="1792" y="1638"/>
                </a:lnTo>
                <a:lnTo>
                  <a:pt x="1803" y="1620"/>
                </a:lnTo>
                <a:lnTo>
                  <a:pt x="1813" y="1600"/>
                </a:lnTo>
                <a:lnTo>
                  <a:pt x="1821" y="1580"/>
                </a:lnTo>
                <a:lnTo>
                  <a:pt x="1830" y="1559"/>
                </a:lnTo>
                <a:lnTo>
                  <a:pt x="1837" y="1538"/>
                </a:lnTo>
                <a:lnTo>
                  <a:pt x="1842" y="1517"/>
                </a:lnTo>
                <a:lnTo>
                  <a:pt x="1846" y="1506"/>
                </a:lnTo>
                <a:lnTo>
                  <a:pt x="1848" y="1495"/>
                </a:lnTo>
                <a:lnTo>
                  <a:pt x="1852" y="1472"/>
                </a:lnTo>
                <a:lnTo>
                  <a:pt x="1855" y="1449"/>
                </a:lnTo>
                <a:lnTo>
                  <a:pt x="1857" y="1427"/>
                </a:lnTo>
                <a:lnTo>
                  <a:pt x="1857" y="1403"/>
                </a:lnTo>
                <a:lnTo>
                  <a:pt x="1857" y="1380"/>
                </a:lnTo>
                <a:lnTo>
                  <a:pt x="1855" y="1356"/>
                </a:lnTo>
                <a:lnTo>
                  <a:pt x="1852" y="1334"/>
                </a:lnTo>
                <a:lnTo>
                  <a:pt x="1848" y="1312"/>
                </a:lnTo>
                <a:lnTo>
                  <a:pt x="1842" y="1289"/>
                </a:lnTo>
                <a:lnTo>
                  <a:pt x="1837" y="1268"/>
                </a:lnTo>
                <a:lnTo>
                  <a:pt x="1830" y="1247"/>
                </a:lnTo>
                <a:lnTo>
                  <a:pt x="1821" y="1226"/>
                </a:lnTo>
                <a:lnTo>
                  <a:pt x="1813" y="1206"/>
                </a:lnTo>
                <a:lnTo>
                  <a:pt x="1803" y="1187"/>
                </a:lnTo>
                <a:lnTo>
                  <a:pt x="1792" y="1168"/>
                </a:lnTo>
                <a:lnTo>
                  <a:pt x="1779" y="1149"/>
                </a:lnTo>
                <a:lnTo>
                  <a:pt x="1767" y="1131"/>
                </a:lnTo>
                <a:lnTo>
                  <a:pt x="1753" y="1114"/>
                </a:lnTo>
                <a:lnTo>
                  <a:pt x="1740" y="1097"/>
                </a:lnTo>
                <a:lnTo>
                  <a:pt x="1725" y="1081"/>
                </a:lnTo>
                <a:lnTo>
                  <a:pt x="1709" y="1067"/>
                </a:lnTo>
                <a:lnTo>
                  <a:pt x="1691" y="1053"/>
                </a:lnTo>
                <a:lnTo>
                  <a:pt x="1675" y="1039"/>
                </a:lnTo>
                <a:lnTo>
                  <a:pt x="1657" y="1027"/>
                </a:lnTo>
                <a:lnTo>
                  <a:pt x="1638" y="1015"/>
                </a:lnTo>
                <a:lnTo>
                  <a:pt x="1620" y="1003"/>
                </a:lnTo>
                <a:lnTo>
                  <a:pt x="1600" y="994"/>
                </a:lnTo>
                <a:lnTo>
                  <a:pt x="1580" y="985"/>
                </a:lnTo>
                <a:lnTo>
                  <a:pt x="1559" y="976"/>
                </a:lnTo>
                <a:lnTo>
                  <a:pt x="1538" y="969"/>
                </a:lnTo>
                <a:lnTo>
                  <a:pt x="1517" y="963"/>
                </a:lnTo>
                <a:lnTo>
                  <a:pt x="1506" y="960"/>
                </a:lnTo>
                <a:lnTo>
                  <a:pt x="1495" y="958"/>
                </a:lnTo>
                <a:lnTo>
                  <a:pt x="1472" y="954"/>
                </a:lnTo>
                <a:lnTo>
                  <a:pt x="1450" y="951"/>
                </a:lnTo>
                <a:lnTo>
                  <a:pt x="1427" y="949"/>
                </a:lnTo>
                <a:lnTo>
                  <a:pt x="1403" y="949"/>
                </a:lnTo>
                <a:close/>
                <a:moveTo>
                  <a:pt x="1403" y="1698"/>
                </a:moveTo>
                <a:lnTo>
                  <a:pt x="1388" y="1698"/>
                </a:lnTo>
                <a:lnTo>
                  <a:pt x="1373" y="1696"/>
                </a:lnTo>
                <a:lnTo>
                  <a:pt x="1359" y="1694"/>
                </a:lnTo>
                <a:lnTo>
                  <a:pt x="1344" y="1691"/>
                </a:lnTo>
                <a:lnTo>
                  <a:pt x="1329" y="1689"/>
                </a:lnTo>
                <a:lnTo>
                  <a:pt x="1315" y="1684"/>
                </a:lnTo>
                <a:lnTo>
                  <a:pt x="1302" y="1680"/>
                </a:lnTo>
                <a:lnTo>
                  <a:pt x="1288" y="1674"/>
                </a:lnTo>
                <a:lnTo>
                  <a:pt x="1276" y="1669"/>
                </a:lnTo>
                <a:lnTo>
                  <a:pt x="1262" y="1662"/>
                </a:lnTo>
                <a:lnTo>
                  <a:pt x="1250" y="1655"/>
                </a:lnTo>
                <a:lnTo>
                  <a:pt x="1238" y="1647"/>
                </a:lnTo>
                <a:lnTo>
                  <a:pt x="1226" y="1639"/>
                </a:lnTo>
                <a:lnTo>
                  <a:pt x="1215" y="1631"/>
                </a:lnTo>
                <a:lnTo>
                  <a:pt x="1205" y="1621"/>
                </a:lnTo>
                <a:lnTo>
                  <a:pt x="1195" y="1611"/>
                </a:lnTo>
                <a:lnTo>
                  <a:pt x="1185" y="1601"/>
                </a:lnTo>
                <a:lnTo>
                  <a:pt x="1175" y="1590"/>
                </a:lnTo>
                <a:lnTo>
                  <a:pt x="1167" y="1579"/>
                </a:lnTo>
                <a:lnTo>
                  <a:pt x="1158" y="1568"/>
                </a:lnTo>
                <a:lnTo>
                  <a:pt x="1151" y="1555"/>
                </a:lnTo>
                <a:lnTo>
                  <a:pt x="1143" y="1543"/>
                </a:lnTo>
                <a:lnTo>
                  <a:pt x="1137" y="1531"/>
                </a:lnTo>
                <a:lnTo>
                  <a:pt x="1131" y="1518"/>
                </a:lnTo>
                <a:lnTo>
                  <a:pt x="1126" y="1505"/>
                </a:lnTo>
                <a:lnTo>
                  <a:pt x="1121" y="1491"/>
                </a:lnTo>
                <a:lnTo>
                  <a:pt x="1117" y="1476"/>
                </a:lnTo>
                <a:lnTo>
                  <a:pt x="1115" y="1462"/>
                </a:lnTo>
                <a:lnTo>
                  <a:pt x="1111" y="1448"/>
                </a:lnTo>
                <a:lnTo>
                  <a:pt x="1110" y="1433"/>
                </a:lnTo>
                <a:lnTo>
                  <a:pt x="1109" y="1418"/>
                </a:lnTo>
                <a:lnTo>
                  <a:pt x="1109" y="1403"/>
                </a:lnTo>
                <a:lnTo>
                  <a:pt x="1109" y="1388"/>
                </a:lnTo>
                <a:lnTo>
                  <a:pt x="1110" y="1373"/>
                </a:lnTo>
                <a:lnTo>
                  <a:pt x="1111" y="1359"/>
                </a:lnTo>
                <a:lnTo>
                  <a:pt x="1115" y="1344"/>
                </a:lnTo>
                <a:lnTo>
                  <a:pt x="1117" y="1329"/>
                </a:lnTo>
                <a:lnTo>
                  <a:pt x="1121" y="1315"/>
                </a:lnTo>
                <a:lnTo>
                  <a:pt x="1126" y="1302"/>
                </a:lnTo>
                <a:lnTo>
                  <a:pt x="1131" y="1288"/>
                </a:lnTo>
                <a:lnTo>
                  <a:pt x="1137" y="1276"/>
                </a:lnTo>
                <a:lnTo>
                  <a:pt x="1143" y="1262"/>
                </a:lnTo>
                <a:lnTo>
                  <a:pt x="1151" y="1250"/>
                </a:lnTo>
                <a:lnTo>
                  <a:pt x="1158" y="1239"/>
                </a:lnTo>
                <a:lnTo>
                  <a:pt x="1167" y="1226"/>
                </a:lnTo>
                <a:lnTo>
                  <a:pt x="1175" y="1215"/>
                </a:lnTo>
                <a:lnTo>
                  <a:pt x="1185" y="1205"/>
                </a:lnTo>
                <a:lnTo>
                  <a:pt x="1195" y="1194"/>
                </a:lnTo>
                <a:lnTo>
                  <a:pt x="1205" y="1185"/>
                </a:lnTo>
                <a:lnTo>
                  <a:pt x="1215" y="1175"/>
                </a:lnTo>
                <a:lnTo>
                  <a:pt x="1226" y="1167"/>
                </a:lnTo>
                <a:lnTo>
                  <a:pt x="1238" y="1158"/>
                </a:lnTo>
                <a:lnTo>
                  <a:pt x="1250" y="1151"/>
                </a:lnTo>
                <a:lnTo>
                  <a:pt x="1262" y="1143"/>
                </a:lnTo>
                <a:lnTo>
                  <a:pt x="1276" y="1137"/>
                </a:lnTo>
                <a:lnTo>
                  <a:pt x="1288" y="1131"/>
                </a:lnTo>
                <a:lnTo>
                  <a:pt x="1302" y="1126"/>
                </a:lnTo>
                <a:lnTo>
                  <a:pt x="1315" y="1121"/>
                </a:lnTo>
                <a:lnTo>
                  <a:pt x="1329" y="1117"/>
                </a:lnTo>
                <a:lnTo>
                  <a:pt x="1344" y="1114"/>
                </a:lnTo>
                <a:lnTo>
                  <a:pt x="1359" y="1111"/>
                </a:lnTo>
                <a:lnTo>
                  <a:pt x="1373" y="1110"/>
                </a:lnTo>
                <a:lnTo>
                  <a:pt x="1388" y="1109"/>
                </a:lnTo>
                <a:lnTo>
                  <a:pt x="1403" y="1109"/>
                </a:lnTo>
                <a:lnTo>
                  <a:pt x="1418" y="1109"/>
                </a:lnTo>
                <a:lnTo>
                  <a:pt x="1433" y="1110"/>
                </a:lnTo>
                <a:lnTo>
                  <a:pt x="1448" y="1111"/>
                </a:lnTo>
                <a:lnTo>
                  <a:pt x="1462" y="1114"/>
                </a:lnTo>
                <a:lnTo>
                  <a:pt x="1477" y="1117"/>
                </a:lnTo>
                <a:lnTo>
                  <a:pt x="1491" y="1121"/>
                </a:lnTo>
                <a:lnTo>
                  <a:pt x="1505" y="1126"/>
                </a:lnTo>
                <a:lnTo>
                  <a:pt x="1518" y="1131"/>
                </a:lnTo>
                <a:lnTo>
                  <a:pt x="1530" y="1137"/>
                </a:lnTo>
                <a:lnTo>
                  <a:pt x="1544" y="1143"/>
                </a:lnTo>
                <a:lnTo>
                  <a:pt x="1556" y="1151"/>
                </a:lnTo>
                <a:lnTo>
                  <a:pt x="1568" y="1158"/>
                </a:lnTo>
                <a:lnTo>
                  <a:pt x="1580" y="1167"/>
                </a:lnTo>
                <a:lnTo>
                  <a:pt x="1591" y="1175"/>
                </a:lnTo>
                <a:lnTo>
                  <a:pt x="1601" y="1185"/>
                </a:lnTo>
                <a:lnTo>
                  <a:pt x="1611" y="1194"/>
                </a:lnTo>
                <a:lnTo>
                  <a:pt x="1621" y="1205"/>
                </a:lnTo>
                <a:lnTo>
                  <a:pt x="1631" y="1215"/>
                </a:lnTo>
                <a:lnTo>
                  <a:pt x="1639" y="1226"/>
                </a:lnTo>
                <a:lnTo>
                  <a:pt x="1648" y="1239"/>
                </a:lnTo>
                <a:lnTo>
                  <a:pt x="1655" y="1250"/>
                </a:lnTo>
                <a:lnTo>
                  <a:pt x="1662" y="1262"/>
                </a:lnTo>
                <a:lnTo>
                  <a:pt x="1669" y="1276"/>
                </a:lnTo>
                <a:lnTo>
                  <a:pt x="1675" y="1288"/>
                </a:lnTo>
                <a:lnTo>
                  <a:pt x="1680" y="1302"/>
                </a:lnTo>
                <a:lnTo>
                  <a:pt x="1685" y="1315"/>
                </a:lnTo>
                <a:lnTo>
                  <a:pt x="1689" y="1329"/>
                </a:lnTo>
                <a:lnTo>
                  <a:pt x="1691" y="1344"/>
                </a:lnTo>
                <a:lnTo>
                  <a:pt x="1694" y="1359"/>
                </a:lnTo>
                <a:lnTo>
                  <a:pt x="1696" y="1373"/>
                </a:lnTo>
                <a:lnTo>
                  <a:pt x="1698" y="1388"/>
                </a:lnTo>
                <a:lnTo>
                  <a:pt x="1698" y="1403"/>
                </a:lnTo>
                <a:lnTo>
                  <a:pt x="1698" y="1418"/>
                </a:lnTo>
                <a:lnTo>
                  <a:pt x="1696" y="1433"/>
                </a:lnTo>
                <a:lnTo>
                  <a:pt x="1694" y="1448"/>
                </a:lnTo>
                <a:lnTo>
                  <a:pt x="1691" y="1462"/>
                </a:lnTo>
                <a:lnTo>
                  <a:pt x="1689" y="1476"/>
                </a:lnTo>
                <a:lnTo>
                  <a:pt x="1685" y="1491"/>
                </a:lnTo>
                <a:lnTo>
                  <a:pt x="1680" y="1505"/>
                </a:lnTo>
                <a:lnTo>
                  <a:pt x="1675" y="1518"/>
                </a:lnTo>
                <a:lnTo>
                  <a:pt x="1669" y="1531"/>
                </a:lnTo>
                <a:lnTo>
                  <a:pt x="1662" y="1543"/>
                </a:lnTo>
                <a:lnTo>
                  <a:pt x="1655" y="1555"/>
                </a:lnTo>
                <a:lnTo>
                  <a:pt x="1648" y="1568"/>
                </a:lnTo>
                <a:lnTo>
                  <a:pt x="1639" y="1579"/>
                </a:lnTo>
                <a:lnTo>
                  <a:pt x="1631" y="1590"/>
                </a:lnTo>
                <a:lnTo>
                  <a:pt x="1621" y="1601"/>
                </a:lnTo>
                <a:lnTo>
                  <a:pt x="1611" y="1611"/>
                </a:lnTo>
                <a:lnTo>
                  <a:pt x="1601" y="1621"/>
                </a:lnTo>
                <a:lnTo>
                  <a:pt x="1591" y="1631"/>
                </a:lnTo>
                <a:lnTo>
                  <a:pt x="1580" y="1639"/>
                </a:lnTo>
                <a:lnTo>
                  <a:pt x="1568" y="1647"/>
                </a:lnTo>
                <a:lnTo>
                  <a:pt x="1556" y="1655"/>
                </a:lnTo>
                <a:lnTo>
                  <a:pt x="1544" y="1662"/>
                </a:lnTo>
                <a:lnTo>
                  <a:pt x="1530" y="1669"/>
                </a:lnTo>
                <a:lnTo>
                  <a:pt x="1518" y="1674"/>
                </a:lnTo>
                <a:lnTo>
                  <a:pt x="1505" y="1680"/>
                </a:lnTo>
                <a:lnTo>
                  <a:pt x="1491" y="1684"/>
                </a:lnTo>
                <a:lnTo>
                  <a:pt x="1477" y="1689"/>
                </a:lnTo>
                <a:lnTo>
                  <a:pt x="1462" y="1691"/>
                </a:lnTo>
                <a:lnTo>
                  <a:pt x="1448" y="1694"/>
                </a:lnTo>
                <a:lnTo>
                  <a:pt x="1433" y="1696"/>
                </a:lnTo>
                <a:lnTo>
                  <a:pt x="1418" y="1698"/>
                </a:lnTo>
                <a:lnTo>
                  <a:pt x="1403" y="1698"/>
                </a:lnTo>
                <a:close/>
                <a:moveTo>
                  <a:pt x="1769" y="930"/>
                </a:moveTo>
                <a:lnTo>
                  <a:pt x="1769" y="921"/>
                </a:lnTo>
                <a:lnTo>
                  <a:pt x="1772" y="909"/>
                </a:lnTo>
                <a:lnTo>
                  <a:pt x="1774" y="900"/>
                </a:lnTo>
                <a:lnTo>
                  <a:pt x="1778" y="890"/>
                </a:lnTo>
                <a:lnTo>
                  <a:pt x="1782" y="880"/>
                </a:lnTo>
                <a:lnTo>
                  <a:pt x="1787" y="871"/>
                </a:lnTo>
                <a:lnTo>
                  <a:pt x="1793" y="864"/>
                </a:lnTo>
                <a:lnTo>
                  <a:pt x="1796" y="860"/>
                </a:lnTo>
                <a:lnTo>
                  <a:pt x="1800" y="856"/>
                </a:lnTo>
                <a:lnTo>
                  <a:pt x="1808" y="849"/>
                </a:lnTo>
                <a:lnTo>
                  <a:pt x="1816" y="843"/>
                </a:lnTo>
                <a:lnTo>
                  <a:pt x="1825" y="838"/>
                </a:lnTo>
                <a:lnTo>
                  <a:pt x="1834" y="833"/>
                </a:lnTo>
                <a:lnTo>
                  <a:pt x="1844" y="829"/>
                </a:lnTo>
                <a:lnTo>
                  <a:pt x="1853" y="827"/>
                </a:lnTo>
                <a:lnTo>
                  <a:pt x="1865" y="825"/>
                </a:lnTo>
                <a:lnTo>
                  <a:pt x="1876" y="825"/>
                </a:lnTo>
                <a:lnTo>
                  <a:pt x="1886" y="825"/>
                </a:lnTo>
                <a:lnTo>
                  <a:pt x="1897" y="827"/>
                </a:lnTo>
                <a:lnTo>
                  <a:pt x="1907" y="829"/>
                </a:lnTo>
                <a:lnTo>
                  <a:pt x="1917" y="833"/>
                </a:lnTo>
                <a:lnTo>
                  <a:pt x="1925" y="838"/>
                </a:lnTo>
                <a:lnTo>
                  <a:pt x="1934" y="843"/>
                </a:lnTo>
                <a:lnTo>
                  <a:pt x="1942" y="849"/>
                </a:lnTo>
                <a:lnTo>
                  <a:pt x="1946" y="852"/>
                </a:lnTo>
                <a:lnTo>
                  <a:pt x="1950" y="856"/>
                </a:lnTo>
                <a:lnTo>
                  <a:pt x="1957" y="864"/>
                </a:lnTo>
                <a:lnTo>
                  <a:pt x="1964" y="871"/>
                </a:lnTo>
                <a:lnTo>
                  <a:pt x="1968" y="880"/>
                </a:lnTo>
                <a:lnTo>
                  <a:pt x="1973" y="890"/>
                </a:lnTo>
                <a:lnTo>
                  <a:pt x="1976" y="900"/>
                </a:lnTo>
                <a:lnTo>
                  <a:pt x="1980" y="909"/>
                </a:lnTo>
                <a:lnTo>
                  <a:pt x="1981" y="921"/>
                </a:lnTo>
                <a:lnTo>
                  <a:pt x="1981" y="930"/>
                </a:lnTo>
                <a:lnTo>
                  <a:pt x="1981" y="942"/>
                </a:lnTo>
                <a:lnTo>
                  <a:pt x="1980" y="953"/>
                </a:lnTo>
                <a:lnTo>
                  <a:pt x="1976" y="963"/>
                </a:lnTo>
                <a:lnTo>
                  <a:pt x="1973" y="973"/>
                </a:lnTo>
                <a:lnTo>
                  <a:pt x="1968" y="981"/>
                </a:lnTo>
                <a:lnTo>
                  <a:pt x="1964" y="990"/>
                </a:lnTo>
                <a:lnTo>
                  <a:pt x="1957" y="998"/>
                </a:lnTo>
                <a:lnTo>
                  <a:pt x="1954" y="1002"/>
                </a:lnTo>
                <a:lnTo>
                  <a:pt x="1950" y="1006"/>
                </a:lnTo>
                <a:lnTo>
                  <a:pt x="1942" y="1013"/>
                </a:lnTo>
                <a:lnTo>
                  <a:pt x="1934" y="1018"/>
                </a:lnTo>
                <a:lnTo>
                  <a:pt x="1925" y="1024"/>
                </a:lnTo>
                <a:lnTo>
                  <a:pt x="1917" y="1028"/>
                </a:lnTo>
                <a:lnTo>
                  <a:pt x="1907" y="1032"/>
                </a:lnTo>
                <a:lnTo>
                  <a:pt x="1897" y="1034"/>
                </a:lnTo>
                <a:lnTo>
                  <a:pt x="1886" y="1037"/>
                </a:lnTo>
                <a:lnTo>
                  <a:pt x="1876" y="1037"/>
                </a:lnTo>
                <a:lnTo>
                  <a:pt x="1865" y="1037"/>
                </a:lnTo>
                <a:lnTo>
                  <a:pt x="1853" y="1034"/>
                </a:lnTo>
                <a:lnTo>
                  <a:pt x="1844" y="1032"/>
                </a:lnTo>
                <a:lnTo>
                  <a:pt x="1834" y="1028"/>
                </a:lnTo>
                <a:lnTo>
                  <a:pt x="1825" y="1024"/>
                </a:lnTo>
                <a:lnTo>
                  <a:pt x="1816" y="1018"/>
                </a:lnTo>
                <a:lnTo>
                  <a:pt x="1808" y="1013"/>
                </a:lnTo>
                <a:lnTo>
                  <a:pt x="1804" y="1010"/>
                </a:lnTo>
                <a:lnTo>
                  <a:pt x="1800" y="1006"/>
                </a:lnTo>
                <a:lnTo>
                  <a:pt x="1793" y="998"/>
                </a:lnTo>
                <a:lnTo>
                  <a:pt x="1787" y="990"/>
                </a:lnTo>
                <a:lnTo>
                  <a:pt x="1782" y="981"/>
                </a:lnTo>
                <a:lnTo>
                  <a:pt x="1778" y="973"/>
                </a:lnTo>
                <a:lnTo>
                  <a:pt x="1774" y="963"/>
                </a:lnTo>
                <a:lnTo>
                  <a:pt x="1772" y="953"/>
                </a:lnTo>
                <a:lnTo>
                  <a:pt x="1769" y="942"/>
                </a:lnTo>
                <a:lnTo>
                  <a:pt x="1769" y="930"/>
                </a:lnTo>
                <a:close/>
                <a:moveTo>
                  <a:pt x="0" y="0"/>
                </a:moveTo>
                <a:lnTo>
                  <a:pt x="702" y="0"/>
                </a:lnTo>
                <a:lnTo>
                  <a:pt x="1403" y="0"/>
                </a:lnTo>
                <a:lnTo>
                  <a:pt x="2105" y="0"/>
                </a:lnTo>
                <a:lnTo>
                  <a:pt x="2806" y="0"/>
                </a:lnTo>
                <a:lnTo>
                  <a:pt x="2806" y="702"/>
                </a:lnTo>
                <a:lnTo>
                  <a:pt x="2806" y="1403"/>
                </a:lnTo>
                <a:lnTo>
                  <a:pt x="2806" y="2105"/>
                </a:lnTo>
                <a:lnTo>
                  <a:pt x="2806" y="2806"/>
                </a:lnTo>
                <a:lnTo>
                  <a:pt x="2105" y="2806"/>
                </a:lnTo>
                <a:lnTo>
                  <a:pt x="1403" y="2806"/>
                </a:lnTo>
                <a:lnTo>
                  <a:pt x="702" y="2806"/>
                </a:lnTo>
                <a:lnTo>
                  <a:pt x="0" y="2806"/>
                </a:lnTo>
                <a:lnTo>
                  <a:pt x="0" y="2105"/>
                </a:lnTo>
                <a:lnTo>
                  <a:pt x="0" y="1403"/>
                </a:lnTo>
                <a:lnTo>
                  <a:pt x="0" y="702"/>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1" name="Freeform 12">
            <a:hlinkClick r:id="rId6" tooltip="LinkedIn"/>
          </p:cNvPr>
          <p:cNvSpPr>
            <a:spLocks noChangeAspect="1" noEditPoints="1"/>
          </p:cNvSpPr>
          <p:nvPr/>
        </p:nvSpPr>
        <p:spPr bwMode="auto">
          <a:xfrm>
            <a:off x="5952016" y="620688"/>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8" name="Text Placeholder 11"/>
          <p:cNvSpPr>
            <a:spLocks noGrp="1"/>
          </p:cNvSpPr>
          <p:nvPr>
            <p:ph type="body" sz="quarter" idx="18" hasCustomPrompt="1"/>
          </p:nvPr>
        </p:nvSpPr>
        <p:spPr>
          <a:xfrm>
            <a:off x="839788" y="5516563"/>
            <a:ext cx="10512425" cy="576262"/>
          </a:xfrm>
        </p:spPr>
        <p:txBody>
          <a:bodyPr/>
          <a:lstStyle>
            <a:lvl1pPr marL="0" indent="0" algn="ctr">
              <a:spcBef>
                <a:spcPts val="200"/>
              </a:spcBef>
              <a:buFontTx/>
              <a:buNone/>
              <a:defRPr sz="1600" b="0">
                <a:solidFill>
                  <a:schemeClr val="bg1"/>
                </a:solidFill>
              </a:defRPr>
            </a:lvl1pPr>
            <a:lvl2pPr marL="0" indent="0" algn="ctr">
              <a:spcBef>
                <a:spcPts val="200"/>
              </a:spcBef>
              <a:buFontTx/>
              <a:buNone/>
              <a:defRPr sz="1400">
                <a:solidFill>
                  <a:schemeClr val="bg1"/>
                </a:solidFill>
              </a:defRPr>
            </a:lvl2pPr>
            <a:lvl3pPr marL="0" indent="0" algn="ctr">
              <a:spcBef>
                <a:spcPts val="200"/>
              </a:spcBef>
              <a:buFontTx/>
              <a:buNone/>
              <a:defRPr sz="1000"/>
            </a:lvl3pPr>
            <a:lvl4pPr marL="0" indent="0" algn="ctr">
              <a:spcBef>
                <a:spcPts val="200"/>
              </a:spcBef>
              <a:buFontTx/>
              <a:buNone/>
              <a:defRPr sz="1000"/>
            </a:lvl4pPr>
            <a:lvl5pPr marL="0" indent="0" algn="ctr">
              <a:spcBef>
                <a:spcPts val="200"/>
              </a:spcBef>
              <a:buFontTx/>
              <a:buNone/>
              <a:defRPr sz="1000"/>
            </a:lvl5pPr>
          </a:lstStyle>
          <a:p>
            <a:pPr lvl="0"/>
            <a:r>
              <a:rPr lang="en-US"/>
              <a:t>Your contact details</a:t>
            </a:r>
          </a:p>
          <a:p>
            <a:pPr lvl="1"/>
            <a:r>
              <a:rPr lang="en-US"/>
              <a:t>Second level</a:t>
            </a:r>
          </a:p>
        </p:txBody>
      </p:sp>
      <p:sp>
        <p:nvSpPr>
          <p:cNvPr id="15" name="Picture Placeholder 14" descr="dont touch/move" title="Kemira Logo"/>
          <p:cNvSpPr>
            <a:spLocks noGrp="1" noChangeAspect="1"/>
          </p:cNvSpPr>
          <p:nvPr>
            <p:ph type="pic" sz="quarter" idx="19" hasCustomPrompt="1"/>
          </p:nvPr>
        </p:nvSpPr>
        <p:spPr>
          <a:xfrm>
            <a:off x="5376000" y="4293096"/>
            <a:ext cx="1440000" cy="269158"/>
          </a:xfrm>
          <a:blipFill>
            <a:blip r:embed="rId7"/>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230509174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blank" preserve="1">
  <p:cSld name="Just Logo ">
    <p:bg>
      <p:bgPr>
        <a:solidFill>
          <a:srgbClr val="005BBE"/>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r>
              <a:rPr lang="fi-FI"/>
              <a:t>JULY 2026</a:t>
            </a:r>
            <a:endParaRPr lang="en-US"/>
          </a:p>
        </p:txBody>
      </p:sp>
      <p:sp>
        <p:nvSpPr>
          <p:cNvPr id="3" name="Footer Placeholder 2"/>
          <p:cNvSpPr>
            <a:spLocks noGrp="1"/>
          </p:cNvSpPr>
          <p:nvPr>
            <p:ph type="ftr" sz="quarter" idx="11"/>
          </p:nvPr>
        </p:nvSpPr>
        <p:spPr/>
        <p:txBody>
          <a:bodyPr/>
          <a:lstStyle>
            <a:lvl1pPr>
              <a:defRPr>
                <a:noFill/>
              </a:defRPr>
            </a:lvl1pPr>
          </a:lstStyle>
          <a:p>
            <a:r>
              <a:rPr lang="en-US"/>
              <a:t>INVESTOR PRESENTATION</a:t>
            </a:r>
          </a:p>
        </p:txBody>
      </p:sp>
      <p:sp>
        <p:nvSpPr>
          <p:cNvPr id="4" name="Slide Number Placeholder 3"/>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sp>
        <p:nvSpPr>
          <p:cNvPr id="5" name="Freeform 6"/>
          <p:cNvSpPr>
            <a:spLocks noChangeAspect="1" noEditPoints="1"/>
          </p:cNvSpPr>
          <p:nvPr/>
        </p:nvSpPr>
        <p:spPr bwMode="auto">
          <a:xfrm>
            <a:off x="4170195" y="2924175"/>
            <a:ext cx="3851609" cy="720000"/>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1">
            <a:hlinkClick r:id="rId2"/>
          </p:cNvPr>
          <p:cNvSpPr>
            <a:spLocks noChangeAspect="1" noEditPoints="1"/>
          </p:cNvSpPr>
          <p:nvPr/>
        </p:nvSpPr>
        <p:spPr bwMode="auto">
          <a:xfrm>
            <a:off x="5079145" y="4365104"/>
            <a:ext cx="2033710" cy="144000"/>
          </a:xfrm>
          <a:custGeom>
            <a:avLst/>
            <a:gdLst>
              <a:gd name="T0" fmla="*/ 6642 w 7005"/>
              <a:gd name="T1" fmla="*/ 8 h 496"/>
              <a:gd name="T2" fmla="*/ 97 w 7005"/>
              <a:gd name="T3" fmla="*/ 487 h 496"/>
              <a:gd name="T4" fmla="*/ 1129 w 7005"/>
              <a:gd name="T5" fmla="*/ 487 h 496"/>
              <a:gd name="T6" fmla="*/ 1076 w 7005"/>
              <a:gd name="T7" fmla="*/ 341 h 496"/>
              <a:gd name="T8" fmla="*/ 1398 w 7005"/>
              <a:gd name="T9" fmla="*/ 8 h 496"/>
              <a:gd name="T10" fmla="*/ 2112 w 7005"/>
              <a:gd name="T11" fmla="*/ 382 h 496"/>
              <a:gd name="T12" fmla="*/ 2371 w 7005"/>
              <a:gd name="T13" fmla="*/ 229 h 496"/>
              <a:gd name="T14" fmla="*/ 2897 w 7005"/>
              <a:gd name="T15" fmla="*/ 87 h 496"/>
              <a:gd name="T16" fmla="*/ 3699 w 7005"/>
              <a:gd name="T17" fmla="*/ 146 h 496"/>
              <a:gd name="T18" fmla="*/ 3784 w 7005"/>
              <a:gd name="T19" fmla="*/ 8 h 496"/>
              <a:gd name="T20" fmla="*/ 4319 w 7005"/>
              <a:gd name="T21" fmla="*/ 306 h 496"/>
              <a:gd name="T22" fmla="*/ 4505 w 7005"/>
              <a:gd name="T23" fmla="*/ 19 h 496"/>
              <a:gd name="T24" fmla="*/ 4579 w 7005"/>
              <a:gd name="T25" fmla="*/ 80 h 496"/>
              <a:gd name="T26" fmla="*/ 4599 w 7005"/>
              <a:gd name="T27" fmla="*/ 157 h 496"/>
              <a:gd name="T28" fmla="*/ 4562 w 7005"/>
              <a:gd name="T29" fmla="*/ 257 h 496"/>
              <a:gd name="T30" fmla="*/ 4511 w 7005"/>
              <a:gd name="T31" fmla="*/ 142 h 496"/>
              <a:gd name="T32" fmla="*/ 4465 w 7005"/>
              <a:gd name="T33" fmla="*/ 90 h 496"/>
              <a:gd name="T34" fmla="*/ 4452 w 7005"/>
              <a:gd name="T35" fmla="*/ 227 h 496"/>
              <a:gd name="T36" fmla="*/ 4504 w 7005"/>
              <a:gd name="T37" fmla="*/ 193 h 496"/>
              <a:gd name="T38" fmla="*/ 4806 w 7005"/>
              <a:gd name="T39" fmla="*/ 395 h 496"/>
              <a:gd name="T40" fmla="*/ 5337 w 7005"/>
              <a:gd name="T41" fmla="*/ 487 h 496"/>
              <a:gd name="T42" fmla="*/ 5844 w 7005"/>
              <a:gd name="T43" fmla="*/ 393 h 496"/>
              <a:gd name="T44" fmla="*/ 5767 w 7005"/>
              <a:gd name="T45" fmla="*/ 474 h 496"/>
              <a:gd name="T46" fmla="*/ 5675 w 7005"/>
              <a:gd name="T47" fmla="*/ 496 h 496"/>
              <a:gd name="T48" fmla="*/ 5576 w 7005"/>
              <a:gd name="T49" fmla="*/ 471 h 496"/>
              <a:gd name="T50" fmla="*/ 5504 w 7005"/>
              <a:gd name="T51" fmla="*/ 394 h 496"/>
              <a:gd name="T52" fmla="*/ 5480 w 7005"/>
              <a:gd name="T53" fmla="*/ 265 h 496"/>
              <a:gd name="T54" fmla="*/ 5495 w 7005"/>
              <a:gd name="T55" fmla="*/ 124 h 496"/>
              <a:gd name="T56" fmla="*/ 5561 w 7005"/>
              <a:gd name="T57" fmla="*/ 35 h 496"/>
              <a:gd name="T58" fmla="*/ 5646 w 7005"/>
              <a:gd name="T59" fmla="*/ 2 h 496"/>
              <a:gd name="T60" fmla="*/ 5751 w 7005"/>
              <a:gd name="T61" fmla="*/ 14 h 496"/>
              <a:gd name="T62" fmla="*/ 5826 w 7005"/>
              <a:gd name="T63" fmla="*/ 71 h 496"/>
              <a:gd name="T64" fmla="*/ 5769 w 7005"/>
              <a:gd name="T65" fmla="*/ 159 h 496"/>
              <a:gd name="T66" fmla="*/ 5738 w 7005"/>
              <a:gd name="T67" fmla="*/ 98 h 496"/>
              <a:gd name="T68" fmla="*/ 5659 w 7005"/>
              <a:gd name="T69" fmla="*/ 80 h 496"/>
              <a:gd name="T70" fmla="*/ 5585 w 7005"/>
              <a:gd name="T71" fmla="*/ 135 h 496"/>
              <a:gd name="T72" fmla="*/ 5569 w 7005"/>
              <a:gd name="T73" fmla="*/ 276 h 496"/>
              <a:gd name="T74" fmla="*/ 5598 w 7005"/>
              <a:gd name="T75" fmla="*/ 382 h 496"/>
              <a:gd name="T76" fmla="*/ 5665 w 7005"/>
              <a:gd name="T77" fmla="*/ 417 h 496"/>
              <a:gd name="T78" fmla="*/ 5741 w 7005"/>
              <a:gd name="T79" fmla="*/ 395 h 496"/>
              <a:gd name="T80" fmla="*/ 6372 w 7005"/>
              <a:gd name="T81" fmla="*/ 248 h 496"/>
              <a:gd name="T82" fmla="*/ 6352 w 7005"/>
              <a:gd name="T83" fmla="*/ 383 h 496"/>
              <a:gd name="T84" fmla="*/ 6281 w 7005"/>
              <a:gd name="T85" fmla="*/ 466 h 496"/>
              <a:gd name="T86" fmla="*/ 6193 w 7005"/>
              <a:gd name="T87" fmla="*/ 495 h 496"/>
              <a:gd name="T88" fmla="*/ 6079 w 7005"/>
              <a:gd name="T89" fmla="*/ 475 h 496"/>
              <a:gd name="T90" fmla="*/ 5999 w 7005"/>
              <a:gd name="T91" fmla="*/ 393 h 496"/>
              <a:gd name="T92" fmla="*/ 5974 w 7005"/>
              <a:gd name="T93" fmla="*/ 248 h 496"/>
              <a:gd name="T94" fmla="*/ 5994 w 7005"/>
              <a:gd name="T95" fmla="*/ 113 h 496"/>
              <a:gd name="T96" fmla="*/ 6063 w 7005"/>
              <a:gd name="T97" fmla="*/ 30 h 496"/>
              <a:gd name="T98" fmla="*/ 6152 w 7005"/>
              <a:gd name="T99" fmla="*/ 1 h 496"/>
              <a:gd name="T100" fmla="*/ 6265 w 7005"/>
              <a:gd name="T101" fmla="*/ 21 h 496"/>
              <a:gd name="T102" fmla="*/ 6347 w 7005"/>
              <a:gd name="T103" fmla="*/ 102 h 496"/>
              <a:gd name="T104" fmla="*/ 6372 w 7005"/>
              <a:gd name="T105" fmla="*/ 248 h 496"/>
              <a:gd name="T106" fmla="*/ 6269 w 7005"/>
              <a:gd name="T107" fmla="*/ 147 h 496"/>
              <a:gd name="T108" fmla="*/ 6223 w 7005"/>
              <a:gd name="T109" fmla="*/ 91 h 496"/>
              <a:gd name="T110" fmla="*/ 6150 w 7005"/>
              <a:gd name="T111" fmla="*/ 81 h 496"/>
              <a:gd name="T112" fmla="*/ 6088 w 7005"/>
              <a:gd name="T113" fmla="*/ 120 h 496"/>
              <a:gd name="T114" fmla="*/ 6063 w 7005"/>
              <a:gd name="T115" fmla="*/ 224 h 496"/>
              <a:gd name="T116" fmla="*/ 6083 w 7005"/>
              <a:gd name="T117" fmla="*/ 367 h 496"/>
              <a:gd name="T118" fmla="*/ 6140 w 7005"/>
              <a:gd name="T119" fmla="*/ 413 h 496"/>
              <a:gd name="T120" fmla="*/ 6219 w 7005"/>
              <a:gd name="T121" fmla="*/ 407 h 496"/>
              <a:gd name="T122" fmla="*/ 6267 w 7005"/>
              <a:gd name="T123" fmla="*/ 35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05" h="496">
                <a:moveTo>
                  <a:pt x="7005" y="487"/>
                </a:moveTo>
                <a:lnTo>
                  <a:pt x="6921" y="487"/>
                </a:lnTo>
                <a:lnTo>
                  <a:pt x="6921" y="146"/>
                </a:lnTo>
                <a:lnTo>
                  <a:pt x="6797" y="481"/>
                </a:lnTo>
                <a:lnTo>
                  <a:pt x="6733" y="481"/>
                </a:lnTo>
                <a:lnTo>
                  <a:pt x="6609" y="142"/>
                </a:lnTo>
                <a:lnTo>
                  <a:pt x="6609" y="487"/>
                </a:lnTo>
                <a:lnTo>
                  <a:pt x="6525" y="487"/>
                </a:lnTo>
                <a:lnTo>
                  <a:pt x="6525" y="8"/>
                </a:lnTo>
                <a:lnTo>
                  <a:pt x="6642" y="8"/>
                </a:lnTo>
                <a:lnTo>
                  <a:pt x="6768" y="350"/>
                </a:lnTo>
                <a:lnTo>
                  <a:pt x="6894" y="8"/>
                </a:lnTo>
                <a:lnTo>
                  <a:pt x="7005" y="8"/>
                </a:lnTo>
                <a:lnTo>
                  <a:pt x="7005" y="487"/>
                </a:lnTo>
                <a:close/>
                <a:moveTo>
                  <a:pt x="566" y="8"/>
                </a:moveTo>
                <a:lnTo>
                  <a:pt x="471" y="487"/>
                </a:lnTo>
                <a:lnTo>
                  <a:pt x="384" y="487"/>
                </a:lnTo>
                <a:lnTo>
                  <a:pt x="284" y="157"/>
                </a:lnTo>
                <a:lnTo>
                  <a:pt x="184" y="487"/>
                </a:lnTo>
                <a:lnTo>
                  <a:pt x="97" y="487"/>
                </a:lnTo>
                <a:lnTo>
                  <a:pt x="0" y="8"/>
                </a:lnTo>
                <a:lnTo>
                  <a:pt x="83" y="8"/>
                </a:lnTo>
                <a:lnTo>
                  <a:pt x="150" y="341"/>
                </a:lnTo>
                <a:lnTo>
                  <a:pt x="249" y="16"/>
                </a:lnTo>
                <a:lnTo>
                  <a:pt x="322" y="16"/>
                </a:lnTo>
                <a:lnTo>
                  <a:pt x="418" y="341"/>
                </a:lnTo>
                <a:lnTo>
                  <a:pt x="486" y="8"/>
                </a:lnTo>
                <a:lnTo>
                  <a:pt x="566" y="8"/>
                </a:lnTo>
                <a:close/>
                <a:moveTo>
                  <a:pt x="1224" y="8"/>
                </a:moveTo>
                <a:lnTo>
                  <a:pt x="1129" y="487"/>
                </a:lnTo>
                <a:lnTo>
                  <a:pt x="1042" y="487"/>
                </a:lnTo>
                <a:lnTo>
                  <a:pt x="942" y="157"/>
                </a:lnTo>
                <a:lnTo>
                  <a:pt x="842" y="487"/>
                </a:lnTo>
                <a:lnTo>
                  <a:pt x="755" y="487"/>
                </a:lnTo>
                <a:lnTo>
                  <a:pt x="657" y="8"/>
                </a:lnTo>
                <a:lnTo>
                  <a:pt x="741" y="8"/>
                </a:lnTo>
                <a:lnTo>
                  <a:pt x="808" y="341"/>
                </a:lnTo>
                <a:lnTo>
                  <a:pt x="907" y="16"/>
                </a:lnTo>
                <a:lnTo>
                  <a:pt x="980" y="16"/>
                </a:lnTo>
                <a:lnTo>
                  <a:pt x="1076" y="341"/>
                </a:lnTo>
                <a:lnTo>
                  <a:pt x="1144" y="8"/>
                </a:lnTo>
                <a:lnTo>
                  <a:pt x="1224" y="8"/>
                </a:lnTo>
                <a:close/>
                <a:moveTo>
                  <a:pt x="1881" y="8"/>
                </a:moveTo>
                <a:lnTo>
                  <a:pt x="1786" y="487"/>
                </a:lnTo>
                <a:lnTo>
                  <a:pt x="1699" y="487"/>
                </a:lnTo>
                <a:lnTo>
                  <a:pt x="1599" y="157"/>
                </a:lnTo>
                <a:lnTo>
                  <a:pt x="1499" y="487"/>
                </a:lnTo>
                <a:lnTo>
                  <a:pt x="1412" y="487"/>
                </a:lnTo>
                <a:lnTo>
                  <a:pt x="1315" y="8"/>
                </a:lnTo>
                <a:lnTo>
                  <a:pt x="1398" y="8"/>
                </a:lnTo>
                <a:lnTo>
                  <a:pt x="1465" y="341"/>
                </a:lnTo>
                <a:lnTo>
                  <a:pt x="1564" y="16"/>
                </a:lnTo>
                <a:lnTo>
                  <a:pt x="1637" y="16"/>
                </a:lnTo>
                <a:lnTo>
                  <a:pt x="1733" y="341"/>
                </a:lnTo>
                <a:lnTo>
                  <a:pt x="1802" y="8"/>
                </a:lnTo>
                <a:lnTo>
                  <a:pt x="1881" y="8"/>
                </a:lnTo>
                <a:close/>
                <a:moveTo>
                  <a:pt x="2112" y="487"/>
                </a:moveTo>
                <a:lnTo>
                  <a:pt x="2008" y="487"/>
                </a:lnTo>
                <a:lnTo>
                  <a:pt x="2008" y="382"/>
                </a:lnTo>
                <a:lnTo>
                  <a:pt x="2112" y="382"/>
                </a:lnTo>
                <a:lnTo>
                  <a:pt x="2112" y="487"/>
                </a:lnTo>
                <a:close/>
                <a:moveTo>
                  <a:pt x="2686" y="487"/>
                </a:moveTo>
                <a:lnTo>
                  <a:pt x="2583" y="487"/>
                </a:lnTo>
                <a:lnTo>
                  <a:pt x="2454" y="261"/>
                </a:lnTo>
                <a:lnTo>
                  <a:pt x="2371" y="358"/>
                </a:lnTo>
                <a:lnTo>
                  <a:pt x="2371" y="487"/>
                </a:lnTo>
                <a:lnTo>
                  <a:pt x="2284" y="487"/>
                </a:lnTo>
                <a:lnTo>
                  <a:pt x="2284" y="8"/>
                </a:lnTo>
                <a:lnTo>
                  <a:pt x="2371" y="8"/>
                </a:lnTo>
                <a:lnTo>
                  <a:pt x="2371" y="229"/>
                </a:lnTo>
                <a:lnTo>
                  <a:pt x="2562" y="8"/>
                </a:lnTo>
                <a:lnTo>
                  <a:pt x="2668" y="8"/>
                </a:lnTo>
                <a:lnTo>
                  <a:pt x="2514" y="189"/>
                </a:lnTo>
                <a:lnTo>
                  <a:pt x="2686" y="487"/>
                </a:lnTo>
                <a:close/>
                <a:moveTo>
                  <a:pt x="3151" y="487"/>
                </a:moveTo>
                <a:lnTo>
                  <a:pt x="2810" y="487"/>
                </a:lnTo>
                <a:lnTo>
                  <a:pt x="2810" y="8"/>
                </a:lnTo>
                <a:lnTo>
                  <a:pt x="3151" y="8"/>
                </a:lnTo>
                <a:lnTo>
                  <a:pt x="3151" y="87"/>
                </a:lnTo>
                <a:lnTo>
                  <a:pt x="2897" y="87"/>
                </a:lnTo>
                <a:lnTo>
                  <a:pt x="2897" y="199"/>
                </a:lnTo>
                <a:lnTo>
                  <a:pt x="3120" y="199"/>
                </a:lnTo>
                <a:lnTo>
                  <a:pt x="3120" y="277"/>
                </a:lnTo>
                <a:lnTo>
                  <a:pt x="2897" y="277"/>
                </a:lnTo>
                <a:lnTo>
                  <a:pt x="2897" y="408"/>
                </a:lnTo>
                <a:lnTo>
                  <a:pt x="3151" y="408"/>
                </a:lnTo>
                <a:lnTo>
                  <a:pt x="3151" y="487"/>
                </a:lnTo>
                <a:close/>
                <a:moveTo>
                  <a:pt x="3784" y="487"/>
                </a:moveTo>
                <a:lnTo>
                  <a:pt x="3699" y="487"/>
                </a:lnTo>
                <a:lnTo>
                  <a:pt x="3699" y="146"/>
                </a:lnTo>
                <a:lnTo>
                  <a:pt x="3575" y="481"/>
                </a:lnTo>
                <a:lnTo>
                  <a:pt x="3511" y="481"/>
                </a:lnTo>
                <a:lnTo>
                  <a:pt x="3386" y="142"/>
                </a:lnTo>
                <a:lnTo>
                  <a:pt x="3386" y="487"/>
                </a:lnTo>
                <a:lnTo>
                  <a:pt x="3302" y="487"/>
                </a:lnTo>
                <a:lnTo>
                  <a:pt x="3302" y="8"/>
                </a:lnTo>
                <a:lnTo>
                  <a:pt x="3419" y="8"/>
                </a:lnTo>
                <a:lnTo>
                  <a:pt x="3546" y="350"/>
                </a:lnTo>
                <a:lnTo>
                  <a:pt x="3672" y="8"/>
                </a:lnTo>
                <a:lnTo>
                  <a:pt x="3784" y="8"/>
                </a:lnTo>
                <a:lnTo>
                  <a:pt x="3784" y="487"/>
                </a:lnTo>
                <a:close/>
                <a:moveTo>
                  <a:pt x="4052" y="487"/>
                </a:moveTo>
                <a:lnTo>
                  <a:pt x="3963" y="487"/>
                </a:lnTo>
                <a:lnTo>
                  <a:pt x="3963" y="8"/>
                </a:lnTo>
                <a:lnTo>
                  <a:pt x="4052" y="8"/>
                </a:lnTo>
                <a:lnTo>
                  <a:pt x="4052" y="487"/>
                </a:lnTo>
                <a:close/>
                <a:moveTo>
                  <a:pt x="4599" y="487"/>
                </a:moveTo>
                <a:lnTo>
                  <a:pt x="4505" y="487"/>
                </a:lnTo>
                <a:lnTo>
                  <a:pt x="4425" y="306"/>
                </a:lnTo>
                <a:lnTo>
                  <a:pt x="4319" y="306"/>
                </a:lnTo>
                <a:lnTo>
                  <a:pt x="4319" y="487"/>
                </a:lnTo>
                <a:lnTo>
                  <a:pt x="4231" y="487"/>
                </a:lnTo>
                <a:lnTo>
                  <a:pt x="4231" y="8"/>
                </a:lnTo>
                <a:lnTo>
                  <a:pt x="4433" y="8"/>
                </a:lnTo>
                <a:lnTo>
                  <a:pt x="4453" y="9"/>
                </a:lnTo>
                <a:lnTo>
                  <a:pt x="4462" y="10"/>
                </a:lnTo>
                <a:lnTo>
                  <a:pt x="4471" y="11"/>
                </a:lnTo>
                <a:lnTo>
                  <a:pt x="4488" y="15"/>
                </a:lnTo>
                <a:lnTo>
                  <a:pt x="4497" y="17"/>
                </a:lnTo>
                <a:lnTo>
                  <a:pt x="4505" y="19"/>
                </a:lnTo>
                <a:lnTo>
                  <a:pt x="4512" y="22"/>
                </a:lnTo>
                <a:lnTo>
                  <a:pt x="4519" y="25"/>
                </a:lnTo>
                <a:lnTo>
                  <a:pt x="4533" y="33"/>
                </a:lnTo>
                <a:lnTo>
                  <a:pt x="4539" y="37"/>
                </a:lnTo>
                <a:lnTo>
                  <a:pt x="4545" y="41"/>
                </a:lnTo>
                <a:lnTo>
                  <a:pt x="4551" y="46"/>
                </a:lnTo>
                <a:lnTo>
                  <a:pt x="4557" y="51"/>
                </a:lnTo>
                <a:lnTo>
                  <a:pt x="4567" y="62"/>
                </a:lnTo>
                <a:lnTo>
                  <a:pt x="4575" y="74"/>
                </a:lnTo>
                <a:lnTo>
                  <a:pt x="4579" y="80"/>
                </a:lnTo>
                <a:lnTo>
                  <a:pt x="4583" y="86"/>
                </a:lnTo>
                <a:lnTo>
                  <a:pt x="4586" y="93"/>
                </a:lnTo>
                <a:lnTo>
                  <a:pt x="4589" y="99"/>
                </a:lnTo>
                <a:lnTo>
                  <a:pt x="4593" y="113"/>
                </a:lnTo>
                <a:lnTo>
                  <a:pt x="4595" y="120"/>
                </a:lnTo>
                <a:lnTo>
                  <a:pt x="4597" y="127"/>
                </a:lnTo>
                <a:lnTo>
                  <a:pt x="4598" y="134"/>
                </a:lnTo>
                <a:lnTo>
                  <a:pt x="4599" y="142"/>
                </a:lnTo>
                <a:lnTo>
                  <a:pt x="4599" y="149"/>
                </a:lnTo>
                <a:lnTo>
                  <a:pt x="4599" y="157"/>
                </a:lnTo>
                <a:lnTo>
                  <a:pt x="4599" y="169"/>
                </a:lnTo>
                <a:lnTo>
                  <a:pt x="4598" y="180"/>
                </a:lnTo>
                <a:lnTo>
                  <a:pt x="4596" y="191"/>
                </a:lnTo>
                <a:lnTo>
                  <a:pt x="4593" y="202"/>
                </a:lnTo>
                <a:lnTo>
                  <a:pt x="4590" y="212"/>
                </a:lnTo>
                <a:lnTo>
                  <a:pt x="4586" y="222"/>
                </a:lnTo>
                <a:lnTo>
                  <a:pt x="4581" y="231"/>
                </a:lnTo>
                <a:lnTo>
                  <a:pt x="4575" y="240"/>
                </a:lnTo>
                <a:lnTo>
                  <a:pt x="4569" y="249"/>
                </a:lnTo>
                <a:lnTo>
                  <a:pt x="4562" y="257"/>
                </a:lnTo>
                <a:lnTo>
                  <a:pt x="4555" y="265"/>
                </a:lnTo>
                <a:lnTo>
                  <a:pt x="4547" y="271"/>
                </a:lnTo>
                <a:lnTo>
                  <a:pt x="4539" y="277"/>
                </a:lnTo>
                <a:lnTo>
                  <a:pt x="4530" y="283"/>
                </a:lnTo>
                <a:lnTo>
                  <a:pt x="4521" y="287"/>
                </a:lnTo>
                <a:lnTo>
                  <a:pt x="4511" y="291"/>
                </a:lnTo>
                <a:lnTo>
                  <a:pt x="4599" y="487"/>
                </a:lnTo>
                <a:close/>
                <a:moveTo>
                  <a:pt x="4512" y="157"/>
                </a:moveTo>
                <a:lnTo>
                  <a:pt x="4512" y="150"/>
                </a:lnTo>
                <a:lnTo>
                  <a:pt x="4511" y="142"/>
                </a:lnTo>
                <a:lnTo>
                  <a:pt x="4509" y="136"/>
                </a:lnTo>
                <a:lnTo>
                  <a:pt x="4507" y="129"/>
                </a:lnTo>
                <a:lnTo>
                  <a:pt x="4504" y="123"/>
                </a:lnTo>
                <a:lnTo>
                  <a:pt x="4500" y="117"/>
                </a:lnTo>
                <a:lnTo>
                  <a:pt x="4496" y="111"/>
                </a:lnTo>
                <a:lnTo>
                  <a:pt x="4490" y="106"/>
                </a:lnTo>
                <a:lnTo>
                  <a:pt x="4485" y="101"/>
                </a:lnTo>
                <a:lnTo>
                  <a:pt x="4479" y="97"/>
                </a:lnTo>
                <a:lnTo>
                  <a:pt x="4472" y="93"/>
                </a:lnTo>
                <a:lnTo>
                  <a:pt x="4465" y="90"/>
                </a:lnTo>
                <a:lnTo>
                  <a:pt x="4462" y="89"/>
                </a:lnTo>
                <a:lnTo>
                  <a:pt x="4458" y="88"/>
                </a:lnTo>
                <a:lnTo>
                  <a:pt x="4450" y="86"/>
                </a:lnTo>
                <a:lnTo>
                  <a:pt x="4442" y="85"/>
                </a:lnTo>
                <a:lnTo>
                  <a:pt x="4433" y="85"/>
                </a:lnTo>
                <a:lnTo>
                  <a:pt x="4318" y="85"/>
                </a:lnTo>
                <a:lnTo>
                  <a:pt x="4318" y="228"/>
                </a:lnTo>
                <a:lnTo>
                  <a:pt x="4434" y="228"/>
                </a:lnTo>
                <a:lnTo>
                  <a:pt x="4443" y="228"/>
                </a:lnTo>
                <a:lnTo>
                  <a:pt x="4452" y="227"/>
                </a:lnTo>
                <a:lnTo>
                  <a:pt x="4456" y="226"/>
                </a:lnTo>
                <a:lnTo>
                  <a:pt x="4460" y="225"/>
                </a:lnTo>
                <a:lnTo>
                  <a:pt x="4467" y="223"/>
                </a:lnTo>
                <a:lnTo>
                  <a:pt x="4474" y="221"/>
                </a:lnTo>
                <a:lnTo>
                  <a:pt x="4481" y="218"/>
                </a:lnTo>
                <a:lnTo>
                  <a:pt x="4487" y="214"/>
                </a:lnTo>
                <a:lnTo>
                  <a:pt x="4492" y="209"/>
                </a:lnTo>
                <a:lnTo>
                  <a:pt x="4497" y="205"/>
                </a:lnTo>
                <a:lnTo>
                  <a:pt x="4501" y="199"/>
                </a:lnTo>
                <a:lnTo>
                  <a:pt x="4504" y="193"/>
                </a:lnTo>
                <a:lnTo>
                  <a:pt x="4507" y="187"/>
                </a:lnTo>
                <a:lnTo>
                  <a:pt x="4509" y="180"/>
                </a:lnTo>
                <a:lnTo>
                  <a:pt x="4510" y="177"/>
                </a:lnTo>
                <a:lnTo>
                  <a:pt x="4511" y="173"/>
                </a:lnTo>
                <a:lnTo>
                  <a:pt x="4512" y="165"/>
                </a:lnTo>
                <a:lnTo>
                  <a:pt x="4512" y="157"/>
                </a:lnTo>
                <a:close/>
                <a:moveTo>
                  <a:pt x="5120" y="487"/>
                </a:moveTo>
                <a:lnTo>
                  <a:pt x="5029" y="487"/>
                </a:lnTo>
                <a:lnTo>
                  <a:pt x="4998" y="395"/>
                </a:lnTo>
                <a:lnTo>
                  <a:pt x="4806" y="395"/>
                </a:lnTo>
                <a:lnTo>
                  <a:pt x="4775" y="487"/>
                </a:lnTo>
                <a:lnTo>
                  <a:pt x="4687" y="487"/>
                </a:lnTo>
                <a:lnTo>
                  <a:pt x="4855" y="8"/>
                </a:lnTo>
                <a:lnTo>
                  <a:pt x="4952" y="8"/>
                </a:lnTo>
                <a:lnTo>
                  <a:pt x="5120" y="487"/>
                </a:lnTo>
                <a:close/>
                <a:moveTo>
                  <a:pt x="4971" y="317"/>
                </a:moveTo>
                <a:lnTo>
                  <a:pt x="4901" y="115"/>
                </a:lnTo>
                <a:lnTo>
                  <a:pt x="4833" y="317"/>
                </a:lnTo>
                <a:lnTo>
                  <a:pt x="4971" y="317"/>
                </a:lnTo>
                <a:close/>
                <a:moveTo>
                  <a:pt x="5337" y="487"/>
                </a:moveTo>
                <a:lnTo>
                  <a:pt x="5234" y="487"/>
                </a:lnTo>
                <a:lnTo>
                  <a:pt x="5234" y="382"/>
                </a:lnTo>
                <a:lnTo>
                  <a:pt x="5337" y="382"/>
                </a:lnTo>
                <a:lnTo>
                  <a:pt x="5337" y="487"/>
                </a:lnTo>
                <a:close/>
                <a:moveTo>
                  <a:pt x="5859" y="335"/>
                </a:moveTo>
                <a:lnTo>
                  <a:pt x="5858" y="343"/>
                </a:lnTo>
                <a:lnTo>
                  <a:pt x="5856" y="351"/>
                </a:lnTo>
                <a:lnTo>
                  <a:pt x="5853" y="366"/>
                </a:lnTo>
                <a:lnTo>
                  <a:pt x="5849" y="380"/>
                </a:lnTo>
                <a:lnTo>
                  <a:pt x="5844" y="393"/>
                </a:lnTo>
                <a:lnTo>
                  <a:pt x="5837" y="406"/>
                </a:lnTo>
                <a:lnTo>
                  <a:pt x="5830" y="418"/>
                </a:lnTo>
                <a:lnTo>
                  <a:pt x="5822" y="429"/>
                </a:lnTo>
                <a:lnTo>
                  <a:pt x="5813" y="439"/>
                </a:lnTo>
                <a:lnTo>
                  <a:pt x="5806" y="446"/>
                </a:lnTo>
                <a:lnTo>
                  <a:pt x="5798" y="453"/>
                </a:lnTo>
                <a:lnTo>
                  <a:pt x="5791" y="459"/>
                </a:lnTo>
                <a:lnTo>
                  <a:pt x="5783" y="464"/>
                </a:lnTo>
                <a:lnTo>
                  <a:pt x="5775" y="469"/>
                </a:lnTo>
                <a:lnTo>
                  <a:pt x="5767" y="474"/>
                </a:lnTo>
                <a:lnTo>
                  <a:pt x="5759" y="478"/>
                </a:lnTo>
                <a:lnTo>
                  <a:pt x="5751" y="482"/>
                </a:lnTo>
                <a:lnTo>
                  <a:pt x="5742" y="485"/>
                </a:lnTo>
                <a:lnTo>
                  <a:pt x="5733" y="488"/>
                </a:lnTo>
                <a:lnTo>
                  <a:pt x="5724" y="491"/>
                </a:lnTo>
                <a:lnTo>
                  <a:pt x="5715" y="493"/>
                </a:lnTo>
                <a:lnTo>
                  <a:pt x="5705" y="494"/>
                </a:lnTo>
                <a:lnTo>
                  <a:pt x="5695" y="495"/>
                </a:lnTo>
                <a:lnTo>
                  <a:pt x="5686" y="496"/>
                </a:lnTo>
                <a:lnTo>
                  <a:pt x="5675" y="496"/>
                </a:lnTo>
                <a:lnTo>
                  <a:pt x="5655" y="495"/>
                </a:lnTo>
                <a:lnTo>
                  <a:pt x="5646" y="494"/>
                </a:lnTo>
                <a:lnTo>
                  <a:pt x="5636" y="493"/>
                </a:lnTo>
                <a:lnTo>
                  <a:pt x="5627" y="491"/>
                </a:lnTo>
                <a:lnTo>
                  <a:pt x="5618" y="489"/>
                </a:lnTo>
                <a:lnTo>
                  <a:pt x="5609" y="486"/>
                </a:lnTo>
                <a:lnTo>
                  <a:pt x="5600" y="483"/>
                </a:lnTo>
                <a:lnTo>
                  <a:pt x="5592" y="479"/>
                </a:lnTo>
                <a:lnTo>
                  <a:pt x="5584" y="475"/>
                </a:lnTo>
                <a:lnTo>
                  <a:pt x="5576" y="471"/>
                </a:lnTo>
                <a:lnTo>
                  <a:pt x="5568" y="466"/>
                </a:lnTo>
                <a:lnTo>
                  <a:pt x="5561" y="461"/>
                </a:lnTo>
                <a:lnTo>
                  <a:pt x="5553" y="455"/>
                </a:lnTo>
                <a:lnTo>
                  <a:pt x="5546" y="449"/>
                </a:lnTo>
                <a:lnTo>
                  <a:pt x="5540" y="443"/>
                </a:lnTo>
                <a:lnTo>
                  <a:pt x="5531" y="434"/>
                </a:lnTo>
                <a:lnTo>
                  <a:pt x="5523" y="424"/>
                </a:lnTo>
                <a:lnTo>
                  <a:pt x="5516" y="415"/>
                </a:lnTo>
                <a:lnTo>
                  <a:pt x="5510" y="405"/>
                </a:lnTo>
                <a:lnTo>
                  <a:pt x="5504" y="394"/>
                </a:lnTo>
                <a:lnTo>
                  <a:pt x="5499" y="384"/>
                </a:lnTo>
                <a:lnTo>
                  <a:pt x="5495" y="373"/>
                </a:lnTo>
                <a:lnTo>
                  <a:pt x="5492" y="361"/>
                </a:lnTo>
                <a:lnTo>
                  <a:pt x="5489" y="350"/>
                </a:lnTo>
                <a:lnTo>
                  <a:pt x="5487" y="337"/>
                </a:lnTo>
                <a:lnTo>
                  <a:pt x="5485" y="324"/>
                </a:lnTo>
                <a:lnTo>
                  <a:pt x="5483" y="310"/>
                </a:lnTo>
                <a:lnTo>
                  <a:pt x="5482" y="296"/>
                </a:lnTo>
                <a:lnTo>
                  <a:pt x="5481" y="281"/>
                </a:lnTo>
                <a:lnTo>
                  <a:pt x="5480" y="265"/>
                </a:lnTo>
                <a:lnTo>
                  <a:pt x="5480" y="248"/>
                </a:lnTo>
                <a:lnTo>
                  <a:pt x="5480" y="232"/>
                </a:lnTo>
                <a:lnTo>
                  <a:pt x="5481" y="216"/>
                </a:lnTo>
                <a:lnTo>
                  <a:pt x="5482" y="201"/>
                </a:lnTo>
                <a:lnTo>
                  <a:pt x="5483" y="186"/>
                </a:lnTo>
                <a:lnTo>
                  <a:pt x="5485" y="172"/>
                </a:lnTo>
                <a:lnTo>
                  <a:pt x="5487" y="159"/>
                </a:lnTo>
                <a:lnTo>
                  <a:pt x="5489" y="147"/>
                </a:lnTo>
                <a:lnTo>
                  <a:pt x="5492" y="135"/>
                </a:lnTo>
                <a:lnTo>
                  <a:pt x="5495" y="124"/>
                </a:lnTo>
                <a:lnTo>
                  <a:pt x="5499" y="113"/>
                </a:lnTo>
                <a:lnTo>
                  <a:pt x="5504" y="102"/>
                </a:lnTo>
                <a:lnTo>
                  <a:pt x="5510" y="92"/>
                </a:lnTo>
                <a:lnTo>
                  <a:pt x="5516" y="82"/>
                </a:lnTo>
                <a:lnTo>
                  <a:pt x="5523" y="72"/>
                </a:lnTo>
                <a:lnTo>
                  <a:pt x="5531" y="63"/>
                </a:lnTo>
                <a:lnTo>
                  <a:pt x="5540" y="54"/>
                </a:lnTo>
                <a:lnTo>
                  <a:pt x="5547" y="47"/>
                </a:lnTo>
                <a:lnTo>
                  <a:pt x="5554" y="41"/>
                </a:lnTo>
                <a:lnTo>
                  <a:pt x="5561" y="35"/>
                </a:lnTo>
                <a:lnTo>
                  <a:pt x="5568" y="30"/>
                </a:lnTo>
                <a:lnTo>
                  <a:pt x="5576" y="25"/>
                </a:lnTo>
                <a:lnTo>
                  <a:pt x="5584" y="21"/>
                </a:lnTo>
                <a:lnTo>
                  <a:pt x="5592" y="17"/>
                </a:lnTo>
                <a:lnTo>
                  <a:pt x="5601" y="13"/>
                </a:lnTo>
                <a:lnTo>
                  <a:pt x="5609" y="10"/>
                </a:lnTo>
                <a:lnTo>
                  <a:pt x="5618" y="7"/>
                </a:lnTo>
                <a:lnTo>
                  <a:pt x="5627" y="5"/>
                </a:lnTo>
                <a:lnTo>
                  <a:pt x="5636" y="3"/>
                </a:lnTo>
                <a:lnTo>
                  <a:pt x="5646" y="2"/>
                </a:lnTo>
                <a:lnTo>
                  <a:pt x="5655" y="1"/>
                </a:lnTo>
                <a:lnTo>
                  <a:pt x="5675" y="0"/>
                </a:lnTo>
                <a:lnTo>
                  <a:pt x="5686" y="0"/>
                </a:lnTo>
                <a:lnTo>
                  <a:pt x="5696" y="1"/>
                </a:lnTo>
                <a:lnTo>
                  <a:pt x="5706" y="2"/>
                </a:lnTo>
                <a:lnTo>
                  <a:pt x="5715" y="3"/>
                </a:lnTo>
                <a:lnTo>
                  <a:pt x="5725" y="5"/>
                </a:lnTo>
                <a:lnTo>
                  <a:pt x="5734" y="7"/>
                </a:lnTo>
                <a:lnTo>
                  <a:pt x="5743" y="10"/>
                </a:lnTo>
                <a:lnTo>
                  <a:pt x="5751" y="14"/>
                </a:lnTo>
                <a:lnTo>
                  <a:pt x="5760" y="17"/>
                </a:lnTo>
                <a:lnTo>
                  <a:pt x="5768" y="21"/>
                </a:lnTo>
                <a:lnTo>
                  <a:pt x="5776" y="26"/>
                </a:lnTo>
                <a:lnTo>
                  <a:pt x="5784" y="31"/>
                </a:lnTo>
                <a:lnTo>
                  <a:pt x="5791" y="36"/>
                </a:lnTo>
                <a:lnTo>
                  <a:pt x="5799" y="42"/>
                </a:lnTo>
                <a:lnTo>
                  <a:pt x="5806" y="48"/>
                </a:lnTo>
                <a:lnTo>
                  <a:pt x="5813" y="55"/>
                </a:lnTo>
                <a:lnTo>
                  <a:pt x="5822" y="65"/>
                </a:lnTo>
                <a:lnTo>
                  <a:pt x="5826" y="71"/>
                </a:lnTo>
                <a:lnTo>
                  <a:pt x="5830" y="77"/>
                </a:lnTo>
                <a:lnTo>
                  <a:pt x="5837" y="88"/>
                </a:lnTo>
                <a:lnTo>
                  <a:pt x="5844" y="101"/>
                </a:lnTo>
                <a:lnTo>
                  <a:pt x="5846" y="108"/>
                </a:lnTo>
                <a:lnTo>
                  <a:pt x="5849" y="114"/>
                </a:lnTo>
                <a:lnTo>
                  <a:pt x="5853" y="129"/>
                </a:lnTo>
                <a:lnTo>
                  <a:pt x="5856" y="143"/>
                </a:lnTo>
                <a:lnTo>
                  <a:pt x="5858" y="151"/>
                </a:lnTo>
                <a:lnTo>
                  <a:pt x="5859" y="159"/>
                </a:lnTo>
                <a:lnTo>
                  <a:pt x="5769" y="159"/>
                </a:lnTo>
                <a:lnTo>
                  <a:pt x="5768" y="152"/>
                </a:lnTo>
                <a:lnTo>
                  <a:pt x="5767" y="146"/>
                </a:lnTo>
                <a:lnTo>
                  <a:pt x="5765" y="139"/>
                </a:lnTo>
                <a:lnTo>
                  <a:pt x="5763" y="133"/>
                </a:lnTo>
                <a:lnTo>
                  <a:pt x="5760" y="126"/>
                </a:lnTo>
                <a:lnTo>
                  <a:pt x="5756" y="120"/>
                </a:lnTo>
                <a:lnTo>
                  <a:pt x="5752" y="114"/>
                </a:lnTo>
                <a:lnTo>
                  <a:pt x="5748" y="108"/>
                </a:lnTo>
                <a:lnTo>
                  <a:pt x="5741" y="101"/>
                </a:lnTo>
                <a:lnTo>
                  <a:pt x="5738" y="98"/>
                </a:lnTo>
                <a:lnTo>
                  <a:pt x="5734" y="95"/>
                </a:lnTo>
                <a:lnTo>
                  <a:pt x="5726" y="90"/>
                </a:lnTo>
                <a:lnTo>
                  <a:pt x="5718" y="86"/>
                </a:lnTo>
                <a:lnTo>
                  <a:pt x="5708" y="83"/>
                </a:lnTo>
                <a:lnTo>
                  <a:pt x="5703" y="82"/>
                </a:lnTo>
                <a:lnTo>
                  <a:pt x="5698" y="81"/>
                </a:lnTo>
                <a:lnTo>
                  <a:pt x="5687" y="79"/>
                </a:lnTo>
                <a:lnTo>
                  <a:pt x="5675" y="79"/>
                </a:lnTo>
                <a:lnTo>
                  <a:pt x="5665" y="79"/>
                </a:lnTo>
                <a:lnTo>
                  <a:pt x="5659" y="80"/>
                </a:lnTo>
                <a:lnTo>
                  <a:pt x="5654" y="81"/>
                </a:lnTo>
                <a:lnTo>
                  <a:pt x="5645" y="83"/>
                </a:lnTo>
                <a:lnTo>
                  <a:pt x="5635" y="87"/>
                </a:lnTo>
                <a:lnTo>
                  <a:pt x="5626" y="91"/>
                </a:lnTo>
                <a:lnTo>
                  <a:pt x="5618" y="97"/>
                </a:lnTo>
                <a:lnTo>
                  <a:pt x="5609" y="103"/>
                </a:lnTo>
                <a:lnTo>
                  <a:pt x="5602" y="110"/>
                </a:lnTo>
                <a:lnTo>
                  <a:pt x="5595" y="119"/>
                </a:lnTo>
                <a:lnTo>
                  <a:pt x="5588" y="129"/>
                </a:lnTo>
                <a:lnTo>
                  <a:pt x="5585" y="135"/>
                </a:lnTo>
                <a:lnTo>
                  <a:pt x="5583" y="141"/>
                </a:lnTo>
                <a:lnTo>
                  <a:pt x="5579" y="154"/>
                </a:lnTo>
                <a:lnTo>
                  <a:pt x="5575" y="167"/>
                </a:lnTo>
                <a:lnTo>
                  <a:pt x="5574" y="173"/>
                </a:lnTo>
                <a:lnTo>
                  <a:pt x="5572" y="179"/>
                </a:lnTo>
                <a:lnTo>
                  <a:pt x="5571" y="189"/>
                </a:lnTo>
                <a:lnTo>
                  <a:pt x="5570" y="199"/>
                </a:lnTo>
                <a:lnTo>
                  <a:pt x="5569" y="220"/>
                </a:lnTo>
                <a:lnTo>
                  <a:pt x="5569" y="248"/>
                </a:lnTo>
                <a:lnTo>
                  <a:pt x="5569" y="276"/>
                </a:lnTo>
                <a:lnTo>
                  <a:pt x="5570" y="298"/>
                </a:lnTo>
                <a:lnTo>
                  <a:pt x="5571" y="307"/>
                </a:lnTo>
                <a:lnTo>
                  <a:pt x="5572" y="318"/>
                </a:lnTo>
                <a:lnTo>
                  <a:pt x="5575" y="330"/>
                </a:lnTo>
                <a:lnTo>
                  <a:pt x="5579" y="343"/>
                </a:lnTo>
                <a:lnTo>
                  <a:pt x="5583" y="356"/>
                </a:lnTo>
                <a:lnTo>
                  <a:pt x="5585" y="362"/>
                </a:lnTo>
                <a:lnTo>
                  <a:pt x="5588" y="367"/>
                </a:lnTo>
                <a:lnTo>
                  <a:pt x="5595" y="377"/>
                </a:lnTo>
                <a:lnTo>
                  <a:pt x="5598" y="382"/>
                </a:lnTo>
                <a:lnTo>
                  <a:pt x="5602" y="386"/>
                </a:lnTo>
                <a:lnTo>
                  <a:pt x="5606" y="390"/>
                </a:lnTo>
                <a:lnTo>
                  <a:pt x="5609" y="393"/>
                </a:lnTo>
                <a:lnTo>
                  <a:pt x="5618" y="400"/>
                </a:lnTo>
                <a:lnTo>
                  <a:pt x="5626" y="405"/>
                </a:lnTo>
                <a:lnTo>
                  <a:pt x="5635" y="410"/>
                </a:lnTo>
                <a:lnTo>
                  <a:pt x="5645" y="413"/>
                </a:lnTo>
                <a:lnTo>
                  <a:pt x="5654" y="416"/>
                </a:lnTo>
                <a:lnTo>
                  <a:pt x="5659" y="417"/>
                </a:lnTo>
                <a:lnTo>
                  <a:pt x="5665" y="417"/>
                </a:lnTo>
                <a:lnTo>
                  <a:pt x="5675" y="418"/>
                </a:lnTo>
                <a:lnTo>
                  <a:pt x="5687" y="417"/>
                </a:lnTo>
                <a:lnTo>
                  <a:pt x="5693" y="417"/>
                </a:lnTo>
                <a:lnTo>
                  <a:pt x="5698" y="416"/>
                </a:lnTo>
                <a:lnTo>
                  <a:pt x="5708" y="414"/>
                </a:lnTo>
                <a:lnTo>
                  <a:pt x="5718" y="410"/>
                </a:lnTo>
                <a:lnTo>
                  <a:pt x="5726" y="406"/>
                </a:lnTo>
                <a:lnTo>
                  <a:pt x="5730" y="403"/>
                </a:lnTo>
                <a:lnTo>
                  <a:pt x="5734" y="401"/>
                </a:lnTo>
                <a:lnTo>
                  <a:pt x="5741" y="395"/>
                </a:lnTo>
                <a:lnTo>
                  <a:pt x="5748" y="387"/>
                </a:lnTo>
                <a:lnTo>
                  <a:pt x="5752" y="382"/>
                </a:lnTo>
                <a:lnTo>
                  <a:pt x="5756" y="375"/>
                </a:lnTo>
                <a:lnTo>
                  <a:pt x="5760" y="369"/>
                </a:lnTo>
                <a:lnTo>
                  <a:pt x="5763" y="363"/>
                </a:lnTo>
                <a:lnTo>
                  <a:pt x="5767" y="349"/>
                </a:lnTo>
                <a:lnTo>
                  <a:pt x="5768" y="342"/>
                </a:lnTo>
                <a:lnTo>
                  <a:pt x="5769" y="335"/>
                </a:lnTo>
                <a:lnTo>
                  <a:pt x="5859" y="335"/>
                </a:lnTo>
                <a:close/>
                <a:moveTo>
                  <a:pt x="6372" y="248"/>
                </a:moveTo>
                <a:lnTo>
                  <a:pt x="6372" y="264"/>
                </a:lnTo>
                <a:lnTo>
                  <a:pt x="6371" y="280"/>
                </a:lnTo>
                <a:lnTo>
                  <a:pt x="6370" y="295"/>
                </a:lnTo>
                <a:lnTo>
                  <a:pt x="6369" y="309"/>
                </a:lnTo>
                <a:lnTo>
                  <a:pt x="6367" y="323"/>
                </a:lnTo>
                <a:lnTo>
                  <a:pt x="6365" y="336"/>
                </a:lnTo>
                <a:lnTo>
                  <a:pt x="6362" y="349"/>
                </a:lnTo>
                <a:lnTo>
                  <a:pt x="6359" y="360"/>
                </a:lnTo>
                <a:lnTo>
                  <a:pt x="6356" y="372"/>
                </a:lnTo>
                <a:lnTo>
                  <a:pt x="6352" y="383"/>
                </a:lnTo>
                <a:lnTo>
                  <a:pt x="6347" y="393"/>
                </a:lnTo>
                <a:lnTo>
                  <a:pt x="6341" y="404"/>
                </a:lnTo>
                <a:lnTo>
                  <a:pt x="6335" y="414"/>
                </a:lnTo>
                <a:lnTo>
                  <a:pt x="6327" y="424"/>
                </a:lnTo>
                <a:lnTo>
                  <a:pt x="6320" y="433"/>
                </a:lnTo>
                <a:lnTo>
                  <a:pt x="6311" y="442"/>
                </a:lnTo>
                <a:lnTo>
                  <a:pt x="6303" y="449"/>
                </a:lnTo>
                <a:lnTo>
                  <a:pt x="6296" y="455"/>
                </a:lnTo>
                <a:lnTo>
                  <a:pt x="6289" y="460"/>
                </a:lnTo>
                <a:lnTo>
                  <a:pt x="6281" y="466"/>
                </a:lnTo>
                <a:lnTo>
                  <a:pt x="6273" y="471"/>
                </a:lnTo>
                <a:lnTo>
                  <a:pt x="6265" y="475"/>
                </a:lnTo>
                <a:lnTo>
                  <a:pt x="6257" y="479"/>
                </a:lnTo>
                <a:lnTo>
                  <a:pt x="6248" y="483"/>
                </a:lnTo>
                <a:lnTo>
                  <a:pt x="6240" y="486"/>
                </a:lnTo>
                <a:lnTo>
                  <a:pt x="6231" y="489"/>
                </a:lnTo>
                <a:lnTo>
                  <a:pt x="6222" y="491"/>
                </a:lnTo>
                <a:lnTo>
                  <a:pt x="6212" y="493"/>
                </a:lnTo>
                <a:lnTo>
                  <a:pt x="6203" y="494"/>
                </a:lnTo>
                <a:lnTo>
                  <a:pt x="6193" y="495"/>
                </a:lnTo>
                <a:lnTo>
                  <a:pt x="6172" y="496"/>
                </a:lnTo>
                <a:lnTo>
                  <a:pt x="6152" y="495"/>
                </a:lnTo>
                <a:lnTo>
                  <a:pt x="6142" y="494"/>
                </a:lnTo>
                <a:lnTo>
                  <a:pt x="6132" y="493"/>
                </a:lnTo>
                <a:lnTo>
                  <a:pt x="6123" y="491"/>
                </a:lnTo>
                <a:lnTo>
                  <a:pt x="6114" y="489"/>
                </a:lnTo>
                <a:lnTo>
                  <a:pt x="6105" y="486"/>
                </a:lnTo>
                <a:lnTo>
                  <a:pt x="6096" y="483"/>
                </a:lnTo>
                <a:lnTo>
                  <a:pt x="6087" y="479"/>
                </a:lnTo>
                <a:lnTo>
                  <a:pt x="6079" y="475"/>
                </a:lnTo>
                <a:lnTo>
                  <a:pt x="6071" y="471"/>
                </a:lnTo>
                <a:lnTo>
                  <a:pt x="6063" y="466"/>
                </a:lnTo>
                <a:lnTo>
                  <a:pt x="6048" y="455"/>
                </a:lnTo>
                <a:lnTo>
                  <a:pt x="6041" y="449"/>
                </a:lnTo>
                <a:lnTo>
                  <a:pt x="6034" y="442"/>
                </a:lnTo>
                <a:lnTo>
                  <a:pt x="6026" y="433"/>
                </a:lnTo>
                <a:lnTo>
                  <a:pt x="6018" y="424"/>
                </a:lnTo>
                <a:lnTo>
                  <a:pt x="6011" y="414"/>
                </a:lnTo>
                <a:lnTo>
                  <a:pt x="6004" y="404"/>
                </a:lnTo>
                <a:lnTo>
                  <a:pt x="5999" y="393"/>
                </a:lnTo>
                <a:lnTo>
                  <a:pt x="5994" y="383"/>
                </a:lnTo>
                <a:lnTo>
                  <a:pt x="5990" y="372"/>
                </a:lnTo>
                <a:lnTo>
                  <a:pt x="5986" y="360"/>
                </a:lnTo>
                <a:lnTo>
                  <a:pt x="5983" y="349"/>
                </a:lnTo>
                <a:lnTo>
                  <a:pt x="5981" y="336"/>
                </a:lnTo>
                <a:lnTo>
                  <a:pt x="5977" y="309"/>
                </a:lnTo>
                <a:lnTo>
                  <a:pt x="5975" y="295"/>
                </a:lnTo>
                <a:lnTo>
                  <a:pt x="5974" y="280"/>
                </a:lnTo>
                <a:lnTo>
                  <a:pt x="5974" y="264"/>
                </a:lnTo>
                <a:lnTo>
                  <a:pt x="5974" y="248"/>
                </a:lnTo>
                <a:lnTo>
                  <a:pt x="5974" y="232"/>
                </a:lnTo>
                <a:lnTo>
                  <a:pt x="5974" y="216"/>
                </a:lnTo>
                <a:lnTo>
                  <a:pt x="5975" y="201"/>
                </a:lnTo>
                <a:lnTo>
                  <a:pt x="5977" y="187"/>
                </a:lnTo>
                <a:lnTo>
                  <a:pt x="5978" y="173"/>
                </a:lnTo>
                <a:lnTo>
                  <a:pt x="5981" y="160"/>
                </a:lnTo>
                <a:lnTo>
                  <a:pt x="5983" y="147"/>
                </a:lnTo>
                <a:lnTo>
                  <a:pt x="5986" y="135"/>
                </a:lnTo>
                <a:lnTo>
                  <a:pt x="5990" y="124"/>
                </a:lnTo>
                <a:lnTo>
                  <a:pt x="5994" y="113"/>
                </a:lnTo>
                <a:lnTo>
                  <a:pt x="5999" y="102"/>
                </a:lnTo>
                <a:lnTo>
                  <a:pt x="6004" y="92"/>
                </a:lnTo>
                <a:lnTo>
                  <a:pt x="6011" y="82"/>
                </a:lnTo>
                <a:lnTo>
                  <a:pt x="6018" y="72"/>
                </a:lnTo>
                <a:lnTo>
                  <a:pt x="6026" y="63"/>
                </a:lnTo>
                <a:lnTo>
                  <a:pt x="6034" y="54"/>
                </a:lnTo>
                <a:lnTo>
                  <a:pt x="6041" y="47"/>
                </a:lnTo>
                <a:lnTo>
                  <a:pt x="6048" y="41"/>
                </a:lnTo>
                <a:lnTo>
                  <a:pt x="6056" y="35"/>
                </a:lnTo>
                <a:lnTo>
                  <a:pt x="6063" y="30"/>
                </a:lnTo>
                <a:lnTo>
                  <a:pt x="6071" y="25"/>
                </a:lnTo>
                <a:lnTo>
                  <a:pt x="6079" y="21"/>
                </a:lnTo>
                <a:lnTo>
                  <a:pt x="6087" y="17"/>
                </a:lnTo>
                <a:lnTo>
                  <a:pt x="6096" y="13"/>
                </a:lnTo>
                <a:lnTo>
                  <a:pt x="6105" y="10"/>
                </a:lnTo>
                <a:lnTo>
                  <a:pt x="6114" y="7"/>
                </a:lnTo>
                <a:lnTo>
                  <a:pt x="6123" y="5"/>
                </a:lnTo>
                <a:lnTo>
                  <a:pt x="6132" y="3"/>
                </a:lnTo>
                <a:lnTo>
                  <a:pt x="6142" y="2"/>
                </a:lnTo>
                <a:lnTo>
                  <a:pt x="6152" y="1"/>
                </a:lnTo>
                <a:lnTo>
                  <a:pt x="6172" y="0"/>
                </a:lnTo>
                <a:lnTo>
                  <a:pt x="6193" y="1"/>
                </a:lnTo>
                <a:lnTo>
                  <a:pt x="6203" y="2"/>
                </a:lnTo>
                <a:lnTo>
                  <a:pt x="6212" y="3"/>
                </a:lnTo>
                <a:lnTo>
                  <a:pt x="6222" y="5"/>
                </a:lnTo>
                <a:lnTo>
                  <a:pt x="6231" y="7"/>
                </a:lnTo>
                <a:lnTo>
                  <a:pt x="6240" y="10"/>
                </a:lnTo>
                <a:lnTo>
                  <a:pt x="6248" y="13"/>
                </a:lnTo>
                <a:lnTo>
                  <a:pt x="6257" y="17"/>
                </a:lnTo>
                <a:lnTo>
                  <a:pt x="6265" y="21"/>
                </a:lnTo>
                <a:lnTo>
                  <a:pt x="6273" y="25"/>
                </a:lnTo>
                <a:lnTo>
                  <a:pt x="6281" y="30"/>
                </a:lnTo>
                <a:lnTo>
                  <a:pt x="6296" y="41"/>
                </a:lnTo>
                <a:lnTo>
                  <a:pt x="6303" y="47"/>
                </a:lnTo>
                <a:lnTo>
                  <a:pt x="6311" y="54"/>
                </a:lnTo>
                <a:lnTo>
                  <a:pt x="6320" y="63"/>
                </a:lnTo>
                <a:lnTo>
                  <a:pt x="6327" y="72"/>
                </a:lnTo>
                <a:lnTo>
                  <a:pt x="6335" y="82"/>
                </a:lnTo>
                <a:lnTo>
                  <a:pt x="6341" y="92"/>
                </a:lnTo>
                <a:lnTo>
                  <a:pt x="6347" y="102"/>
                </a:lnTo>
                <a:lnTo>
                  <a:pt x="6352" y="113"/>
                </a:lnTo>
                <a:lnTo>
                  <a:pt x="6356" y="124"/>
                </a:lnTo>
                <a:lnTo>
                  <a:pt x="6359" y="135"/>
                </a:lnTo>
                <a:lnTo>
                  <a:pt x="6362" y="147"/>
                </a:lnTo>
                <a:lnTo>
                  <a:pt x="6365" y="160"/>
                </a:lnTo>
                <a:lnTo>
                  <a:pt x="6369" y="187"/>
                </a:lnTo>
                <a:lnTo>
                  <a:pt x="6370" y="201"/>
                </a:lnTo>
                <a:lnTo>
                  <a:pt x="6371" y="216"/>
                </a:lnTo>
                <a:lnTo>
                  <a:pt x="6372" y="232"/>
                </a:lnTo>
                <a:lnTo>
                  <a:pt x="6372" y="248"/>
                </a:lnTo>
                <a:close/>
                <a:moveTo>
                  <a:pt x="6282" y="248"/>
                </a:moveTo>
                <a:lnTo>
                  <a:pt x="6282" y="224"/>
                </a:lnTo>
                <a:lnTo>
                  <a:pt x="6281" y="212"/>
                </a:lnTo>
                <a:lnTo>
                  <a:pt x="6280" y="201"/>
                </a:lnTo>
                <a:lnTo>
                  <a:pt x="6279" y="191"/>
                </a:lnTo>
                <a:lnTo>
                  <a:pt x="6277" y="181"/>
                </a:lnTo>
                <a:lnTo>
                  <a:pt x="6276" y="172"/>
                </a:lnTo>
                <a:lnTo>
                  <a:pt x="6274" y="163"/>
                </a:lnTo>
                <a:lnTo>
                  <a:pt x="6271" y="154"/>
                </a:lnTo>
                <a:lnTo>
                  <a:pt x="6269" y="147"/>
                </a:lnTo>
                <a:lnTo>
                  <a:pt x="6266" y="139"/>
                </a:lnTo>
                <a:lnTo>
                  <a:pt x="6263" y="132"/>
                </a:lnTo>
                <a:lnTo>
                  <a:pt x="6260" y="126"/>
                </a:lnTo>
                <a:lnTo>
                  <a:pt x="6256" y="120"/>
                </a:lnTo>
                <a:lnTo>
                  <a:pt x="6252" y="115"/>
                </a:lnTo>
                <a:lnTo>
                  <a:pt x="6248" y="110"/>
                </a:lnTo>
                <a:lnTo>
                  <a:pt x="6244" y="107"/>
                </a:lnTo>
                <a:lnTo>
                  <a:pt x="6240" y="103"/>
                </a:lnTo>
                <a:lnTo>
                  <a:pt x="6232" y="97"/>
                </a:lnTo>
                <a:lnTo>
                  <a:pt x="6223" y="91"/>
                </a:lnTo>
                <a:lnTo>
                  <a:pt x="6219" y="89"/>
                </a:lnTo>
                <a:lnTo>
                  <a:pt x="6214" y="87"/>
                </a:lnTo>
                <a:lnTo>
                  <a:pt x="6204" y="83"/>
                </a:lnTo>
                <a:lnTo>
                  <a:pt x="6194" y="81"/>
                </a:lnTo>
                <a:lnTo>
                  <a:pt x="6189" y="80"/>
                </a:lnTo>
                <a:lnTo>
                  <a:pt x="6183" y="79"/>
                </a:lnTo>
                <a:lnTo>
                  <a:pt x="6172" y="79"/>
                </a:lnTo>
                <a:lnTo>
                  <a:pt x="6161" y="79"/>
                </a:lnTo>
                <a:lnTo>
                  <a:pt x="6156" y="80"/>
                </a:lnTo>
                <a:lnTo>
                  <a:pt x="6150" y="81"/>
                </a:lnTo>
                <a:lnTo>
                  <a:pt x="6140" y="83"/>
                </a:lnTo>
                <a:lnTo>
                  <a:pt x="6130" y="87"/>
                </a:lnTo>
                <a:lnTo>
                  <a:pt x="6126" y="89"/>
                </a:lnTo>
                <a:lnTo>
                  <a:pt x="6121" y="91"/>
                </a:lnTo>
                <a:lnTo>
                  <a:pt x="6112" y="97"/>
                </a:lnTo>
                <a:lnTo>
                  <a:pt x="6104" y="103"/>
                </a:lnTo>
                <a:lnTo>
                  <a:pt x="6100" y="107"/>
                </a:lnTo>
                <a:lnTo>
                  <a:pt x="6097" y="110"/>
                </a:lnTo>
                <a:lnTo>
                  <a:pt x="6092" y="115"/>
                </a:lnTo>
                <a:lnTo>
                  <a:pt x="6088" y="120"/>
                </a:lnTo>
                <a:lnTo>
                  <a:pt x="6081" y="132"/>
                </a:lnTo>
                <a:lnTo>
                  <a:pt x="6078" y="139"/>
                </a:lnTo>
                <a:lnTo>
                  <a:pt x="6076" y="147"/>
                </a:lnTo>
                <a:lnTo>
                  <a:pt x="6073" y="154"/>
                </a:lnTo>
                <a:lnTo>
                  <a:pt x="6071" y="163"/>
                </a:lnTo>
                <a:lnTo>
                  <a:pt x="6069" y="172"/>
                </a:lnTo>
                <a:lnTo>
                  <a:pt x="6067" y="181"/>
                </a:lnTo>
                <a:lnTo>
                  <a:pt x="6064" y="201"/>
                </a:lnTo>
                <a:lnTo>
                  <a:pt x="6063" y="212"/>
                </a:lnTo>
                <a:lnTo>
                  <a:pt x="6063" y="224"/>
                </a:lnTo>
                <a:lnTo>
                  <a:pt x="6062" y="248"/>
                </a:lnTo>
                <a:lnTo>
                  <a:pt x="6062" y="275"/>
                </a:lnTo>
                <a:lnTo>
                  <a:pt x="6063" y="297"/>
                </a:lnTo>
                <a:lnTo>
                  <a:pt x="6065" y="307"/>
                </a:lnTo>
                <a:lnTo>
                  <a:pt x="6066" y="318"/>
                </a:lnTo>
                <a:lnTo>
                  <a:pt x="6069" y="330"/>
                </a:lnTo>
                <a:lnTo>
                  <a:pt x="6073" y="343"/>
                </a:lnTo>
                <a:lnTo>
                  <a:pt x="6075" y="349"/>
                </a:lnTo>
                <a:lnTo>
                  <a:pt x="6077" y="355"/>
                </a:lnTo>
                <a:lnTo>
                  <a:pt x="6083" y="367"/>
                </a:lnTo>
                <a:lnTo>
                  <a:pt x="6086" y="372"/>
                </a:lnTo>
                <a:lnTo>
                  <a:pt x="6089" y="377"/>
                </a:lnTo>
                <a:lnTo>
                  <a:pt x="6097" y="385"/>
                </a:lnTo>
                <a:lnTo>
                  <a:pt x="6100" y="389"/>
                </a:lnTo>
                <a:lnTo>
                  <a:pt x="6104" y="393"/>
                </a:lnTo>
                <a:lnTo>
                  <a:pt x="6112" y="399"/>
                </a:lnTo>
                <a:lnTo>
                  <a:pt x="6121" y="405"/>
                </a:lnTo>
                <a:lnTo>
                  <a:pt x="6126" y="407"/>
                </a:lnTo>
                <a:lnTo>
                  <a:pt x="6130" y="409"/>
                </a:lnTo>
                <a:lnTo>
                  <a:pt x="6140" y="413"/>
                </a:lnTo>
                <a:lnTo>
                  <a:pt x="6150" y="415"/>
                </a:lnTo>
                <a:lnTo>
                  <a:pt x="6156" y="416"/>
                </a:lnTo>
                <a:lnTo>
                  <a:pt x="6161" y="417"/>
                </a:lnTo>
                <a:lnTo>
                  <a:pt x="6172" y="417"/>
                </a:lnTo>
                <a:lnTo>
                  <a:pt x="6183" y="417"/>
                </a:lnTo>
                <a:lnTo>
                  <a:pt x="6189" y="416"/>
                </a:lnTo>
                <a:lnTo>
                  <a:pt x="6194" y="415"/>
                </a:lnTo>
                <a:lnTo>
                  <a:pt x="6204" y="413"/>
                </a:lnTo>
                <a:lnTo>
                  <a:pt x="6214" y="409"/>
                </a:lnTo>
                <a:lnTo>
                  <a:pt x="6219" y="407"/>
                </a:lnTo>
                <a:lnTo>
                  <a:pt x="6223" y="405"/>
                </a:lnTo>
                <a:lnTo>
                  <a:pt x="6232" y="399"/>
                </a:lnTo>
                <a:lnTo>
                  <a:pt x="6240" y="393"/>
                </a:lnTo>
                <a:lnTo>
                  <a:pt x="6244" y="389"/>
                </a:lnTo>
                <a:lnTo>
                  <a:pt x="6248" y="385"/>
                </a:lnTo>
                <a:lnTo>
                  <a:pt x="6252" y="381"/>
                </a:lnTo>
                <a:lnTo>
                  <a:pt x="6255" y="377"/>
                </a:lnTo>
                <a:lnTo>
                  <a:pt x="6258" y="372"/>
                </a:lnTo>
                <a:lnTo>
                  <a:pt x="6261" y="367"/>
                </a:lnTo>
                <a:lnTo>
                  <a:pt x="6267" y="355"/>
                </a:lnTo>
                <a:lnTo>
                  <a:pt x="6269" y="349"/>
                </a:lnTo>
                <a:lnTo>
                  <a:pt x="6271" y="343"/>
                </a:lnTo>
                <a:lnTo>
                  <a:pt x="6275" y="330"/>
                </a:lnTo>
                <a:lnTo>
                  <a:pt x="6278" y="318"/>
                </a:lnTo>
                <a:lnTo>
                  <a:pt x="6280" y="307"/>
                </a:lnTo>
                <a:lnTo>
                  <a:pt x="6281" y="297"/>
                </a:lnTo>
                <a:lnTo>
                  <a:pt x="6282" y="275"/>
                </a:lnTo>
                <a:lnTo>
                  <a:pt x="6282" y="24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19064474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blank" preserve="1">
  <p:cSld name="Chemistry with a purpose">
    <p:bg>
      <p:bgPr>
        <a:solidFill>
          <a:srgbClr val="005BBE"/>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r>
              <a:rPr lang="fi-FI"/>
              <a:t>JULY 2026</a:t>
            </a:r>
            <a:endParaRPr lang="en-US"/>
          </a:p>
        </p:txBody>
      </p:sp>
      <p:sp>
        <p:nvSpPr>
          <p:cNvPr id="3" name="Footer Placeholder 2"/>
          <p:cNvSpPr>
            <a:spLocks noGrp="1"/>
          </p:cNvSpPr>
          <p:nvPr>
            <p:ph type="ftr" sz="quarter" idx="11"/>
          </p:nvPr>
        </p:nvSpPr>
        <p:spPr/>
        <p:txBody>
          <a:bodyPr/>
          <a:lstStyle>
            <a:lvl1pPr>
              <a:defRPr>
                <a:noFill/>
              </a:defRPr>
            </a:lvl1pPr>
          </a:lstStyle>
          <a:p>
            <a:r>
              <a:rPr lang="en-US"/>
              <a:t>INVESTOR PRESENTATION</a:t>
            </a:r>
          </a:p>
        </p:txBody>
      </p:sp>
      <p:sp>
        <p:nvSpPr>
          <p:cNvPr id="4" name="Slide Number Placeholder 3"/>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grpSp>
        <p:nvGrpSpPr>
          <p:cNvPr id="20" name="Group 19">
            <a:extLst>
              <a:ext uri="{FF2B5EF4-FFF2-40B4-BE49-F238E27FC236}">
                <a16:creationId xmlns:a16="http://schemas.microsoft.com/office/drawing/2014/main" id="{AD4A5A4D-500C-4A52-A6A8-D21FE69F103B}"/>
              </a:ext>
            </a:extLst>
          </p:cNvPr>
          <p:cNvGrpSpPr>
            <a:grpSpLocks noChangeAspect="1"/>
          </p:cNvGrpSpPr>
          <p:nvPr/>
        </p:nvGrpSpPr>
        <p:grpSpPr>
          <a:xfrm>
            <a:off x="2495600" y="2996952"/>
            <a:ext cx="7391551" cy="720000"/>
            <a:chOff x="0" y="2838450"/>
            <a:chExt cx="12190413" cy="1187450"/>
          </a:xfrm>
          <a:solidFill>
            <a:schemeClr val="bg1"/>
          </a:solidFill>
        </p:grpSpPr>
        <p:sp>
          <p:nvSpPr>
            <p:cNvPr id="21" name="Freeform 5">
              <a:extLst>
                <a:ext uri="{FF2B5EF4-FFF2-40B4-BE49-F238E27FC236}">
                  <a16:creationId xmlns:a16="http://schemas.microsoft.com/office/drawing/2014/main" id="{E2ACA046-A81C-4DF6-8BD4-795F34C9C3E5}"/>
                </a:ext>
              </a:extLst>
            </p:cNvPr>
            <p:cNvSpPr>
              <a:spLocks noEditPoints="1"/>
            </p:cNvSpPr>
            <p:nvPr/>
          </p:nvSpPr>
          <p:spPr bwMode="auto">
            <a:xfrm>
              <a:off x="6627813" y="3041650"/>
              <a:ext cx="5562600" cy="984250"/>
            </a:xfrm>
            <a:custGeom>
              <a:avLst/>
              <a:gdLst>
                <a:gd name="T0" fmla="*/ 4197 w 7008"/>
                <a:gd name="T1" fmla="*/ 1237 h 1241"/>
                <a:gd name="T2" fmla="*/ 3844 w 7008"/>
                <a:gd name="T3" fmla="*/ 1098 h 1241"/>
                <a:gd name="T4" fmla="*/ 3871 w 7008"/>
                <a:gd name="T5" fmla="*/ 878 h 1241"/>
                <a:gd name="T6" fmla="*/ 4020 w 7008"/>
                <a:gd name="T7" fmla="*/ 1098 h 1241"/>
                <a:gd name="T8" fmla="*/ 3537 w 7008"/>
                <a:gd name="T9" fmla="*/ 859 h 1241"/>
                <a:gd name="T10" fmla="*/ 3474 w 7008"/>
                <a:gd name="T11" fmla="*/ 865 h 1241"/>
                <a:gd name="T12" fmla="*/ 3023 w 7008"/>
                <a:gd name="T13" fmla="*/ 1189 h 1241"/>
                <a:gd name="T14" fmla="*/ 2914 w 7008"/>
                <a:gd name="T15" fmla="*/ 813 h 1241"/>
                <a:gd name="T16" fmla="*/ 2563 w 7008"/>
                <a:gd name="T17" fmla="*/ 853 h 1241"/>
                <a:gd name="T18" fmla="*/ 2714 w 7008"/>
                <a:gd name="T19" fmla="*/ 838 h 1241"/>
                <a:gd name="T20" fmla="*/ 2620 w 7008"/>
                <a:gd name="T21" fmla="*/ 1115 h 1241"/>
                <a:gd name="T22" fmla="*/ 1968 w 7008"/>
                <a:gd name="T23" fmla="*/ 1112 h 1241"/>
                <a:gd name="T24" fmla="*/ 1908 w 7008"/>
                <a:gd name="T25" fmla="*/ 992 h 1241"/>
                <a:gd name="T26" fmla="*/ 1607 w 7008"/>
                <a:gd name="T27" fmla="*/ 820 h 1241"/>
                <a:gd name="T28" fmla="*/ 1280 w 7008"/>
                <a:gd name="T29" fmla="*/ 845 h 1241"/>
                <a:gd name="T30" fmla="*/ 1398 w 7008"/>
                <a:gd name="T31" fmla="*/ 819 h 1241"/>
                <a:gd name="T32" fmla="*/ 1345 w 7008"/>
                <a:gd name="T33" fmla="*/ 1114 h 1241"/>
                <a:gd name="T34" fmla="*/ 1133 w 7008"/>
                <a:gd name="T35" fmla="*/ 1057 h 1241"/>
                <a:gd name="T36" fmla="*/ 849 w 7008"/>
                <a:gd name="T37" fmla="*/ 1063 h 1241"/>
                <a:gd name="T38" fmla="*/ 412 w 7008"/>
                <a:gd name="T39" fmla="*/ 1069 h 1241"/>
                <a:gd name="T40" fmla="*/ 453 w 7008"/>
                <a:gd name="T41" fmla="*/ 1041 h 1241"/>
                <a:gd name="T42" fmla="*/ 251 w 7008"/>
                <a:gd name="T43" fmla="*/ 794 h 1241"/>
                <a:gd name="T44" fmla="*/ 55 w 7008"/>
                <a:gd name="T45" fmla="*/ 908 h 1241"/>
                <a:gd name="T46" fmla="*/ 305 w 7008"/>
                <a:gd name="T47" fmla="*/ 1037 h 1241"/>
                <a:gd name="T48" fmla="*/ 60 w 7008"/>
                <a:gd name="T49" fmla="*/ 46 h 1241"/>
                <a:gd name="T50" fmla="*/ 96 w 7008"/>
                <a:gd name="T51" fmla="*/ 84 h 1241"/>
                <a:gd name="T52" fmla="*/ 322 w 7008"/>
                <a:gd name="T53" fmla="*/ 359 h 1241"/>
                <a:gd name="T54" fmla="*/ 592 w 7008"/>
                <a:gd name="T55" fmla="*/ 190 h 1241"/>
                <a:gd name="T56" fmla="*/ 747 w 7008"/>
                <a:gd name="T57" fmla="*/ 210 h 1241"/>
                <a:gd name="T58" fmla="*/ 936 w 7008"/>
                <a:gd name="T59" fmla="*/ 379 h 1241"/>
                <a:gd name="T60" fmla="*/ 791 w 7008"/>
                <a:gd name="T61" fmla="*/ 240 h 1241"/>
                <a:gd name="T62" fmla="*/ 1490 w 7008"/>
                <a:gd name="T63" fmla="*/ 155 h 1241"/>
                <a:gd name="T64" fmla="*/ 1254 w 7008"/>
                <a:gd name="T65" fmla="*/ 182 h 1241"/>
                <a:gd name="T66" fmla="*/ 1772 w 7008"/>
                <a:gd name="T67" fmla="*/ 417 h 1241"/>
                <a:gd name="T68" fmla="*/ 1778 w 7008"/>
                <a:gd name="T69" fmla="*/ 282 h 1241"/>
                <a:gd name="T70" fmla="*/ 1900 w 7008"/>
                <a:gd name="T71" fmla="*/ 175 h 1241"/>
                <a:gd name="T72" fmla="*/ 1890 w 7008"/>
                <a:gd name="T73" fmla="*/ 443 h 1241"/>
                <a:gd name="T74" fmla="*/ 2228 w 7008"/>
                <a:gd name="T75" fmla="*/ 388 h 1241"/>
                <a:gd name="T76" fmla="*/ 2506 w 7008"/>
                <a:gd name="T77" fmla="*/ 569 h 1241"/>
                <a:gd name="T78" fmla="*/ 3023 w 7008"/>
                <a:gd name="T79" fmla="*/ 437 h 1241"/>
                <a:gd name="T80" fmla="*/ 3495 w 7008"/>
                <a:gd name="T81" fmla="*/ 177 h 1241"/>
                <a:gd name="T82" fmla="*/ 3913 w 7008"/>
                <a:gd name="T83" fmla="*/ 123 h 1241"/>
                <a:gd name="T84" fmla="*/ 3821 w 7008"/>
                <a:gd name="T85" fmla="*/ 437 h 1241"/>
                <a:gd name="T86" fmla="*/ 4357 w 7008"/>
                <a:gd name="T87" fmla="*/ 165 h 1241"/>
                <a:gd name="T88" fmla="*/ 4492 w 7008"/>
                <a:gd name="T89" fmla="*/ 398 h 1241"/>
                <a:gd name="T90" fmla="*/ 4303 w 7008"/>
                <a:gd name="T91" fmla="*/ 302 h 1241"/>
                <a:gd name="T92" fmla="*/ 4971 w 7008"/>
                <a:gd name="T93" fmla="*/ 211 h 1241"/>
                <a:gd name="T94" fmla="*/ 4930 w 7008"/>
                <a:gd name="T95" fmla="*/ 284 h 1241"/>
                <a:gd name="T96" fmla="*/ 5075 w 7008"/>
                <a:gd name="T97" fmla="*/ 399 h 1241"/>
                <a:gd name="T98" fmla="*/ 5243 w 7008"/>
                <a:gd name="T99" fmla="*/ 412 h 1241"/>
                <a:gd name="T100" fmla="*/ 5631 w 7008"/>
                <a:gd name="T101" fmla="*/ 567 h 1241"/>
                <a:gd name="T102" fmla="*/ 5822 w 7008"/>
                <a:gd name="T103" fmla="*/ 435 h 1241"/>
                <a:gd name="T104" fmla="*/ 5714 w 7008"/>
                <a:gd name="T105" fmla="*/ 187 h 1241"/>
                <a:gd name="T106" fmla="*/ 6078 w 7008"/>
                <a:gd name="T107" fmla="*/ 126 h 1241"/>
                <a:gd name="T108" fmla="*/ 6192 w 7008"/>
                <a:gd name="T109" fmla="*/ 313 h 1241"/>
                <a:gd name="T110" fmla="*/ 6403 w 7008"/>
                <a:gd name="T111" fmla="*/ 443 h 1241"/>
                <a:gd name="T112" fmla="*/ 6387 w 7008"/>
                <a:gd name="T113" fmla="*/ 298 h 1241"/>
                <a:gd name="T114" fmla="*/ 6489 w 7008"/>
                <a:gd name="T115" fmla="*/ 198 h 1241"/>
                <a:gd name="T116" fmla="*/ 6516 w 7008"/>
                <a:gd name="T117" fmla="*/ 420 h 1241"/>
                <a:gd name="T118" fmla="*/ 6862 w 7008"/>
                <a:gd name="T119" fmla="*/ 188 h 1241"/>
                <a:gd name="T120" fmla="*/ 6661 w 7008"/>
                <a:gd name="T121" fmla="*/ 258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8" h="1241">
                  <a:moveTo>
                    <a:pt x="4403" y="1034"/>
                  </a:moveTo>
                  <a:lnTo>
                    <a:pt x="4474" y="1034"/>
                  </a:lnTo>
                  <a:lnTo>
                    <a:pt x="4474" y="1107"/>
                  </a:lnTo>
                  <a:lnTo>
                    <a:pt x="4403" y="1107"/>
                  </a:lnTo>
                  <a:lnTo>
                    <a:pt x="4403" y="1034"/>
                  </a:lnTo>
                  <a:close/>
                  <a:moveTo>
                    <a:pt x="4165" y="1241"/>
                  </a:moveTo>
                  <a:lnTo>
                    <a:pt x="4138" y="1238"/>
                  </a:lnTo>
                  <a:lnTo>
                    <a:pt x="4120" y="1232"/>
                  </a:lnTo>
                  <a:lnTo>
                    <a:pt x="4120" y="1189"/>
                  </a:lnTo>
                  <a:lnTo>
                    <a:pt x="4136" y="1195"/>
                  </a:lnTo>
                  <a:lnTo>
                    <a:pt x="4155" y="1196"/>
                  </a:lnTo>
                  <a:lnTo>
                    <a:pt x="4172" y="1195"/>
                  </a:lnTo>
                  <a:lnTo>
                    <a:pt x="4188" y="1189"/>
                  </a:lnTo>
                  <a:lnTo>
                    <a:pt x="4203" y="1176"/>
                  </a:lnTo>
                  <a:lnTo>
                    <a:pt x="4214" y="1154"/>
                  </a:lnTo>
                  <a:lnTo>
                    <a:pt x="4232" y="1107"/>
                  </a:lnTo>
                  <a:lnTo>
                    <a:pt x="4110" y="801"/>
                  </a:lnTo>
                  <a:lnTo>
                    <a:pt x="4168" y="801"/>
                  </a:lnTo>
                  <a:lnTo>
                    <a:pt x="4258" y="1041"/>
                  </a:lnTo>
                  <a:lnTo>
                    <a:pt x="4344" y="801"/>
                  </a:lnTo>
                  <a:lnTo>
                    <a:pt x="4397" y="801"/>
                  </a:lnTo>
                  <a:lnTo>
                    <a:pt x="4262" y="1164"/>
                  </a:lnTo>
                  <a:lnTo>
                    <a:pt x="4254" y="1183"/>
                  </a:lnTo>
                  <a:lnTo>
                    <a:pt x="4245" y="1199"/>
                  </a:lnTo>
                  <a:lnTo>
                    <a:pt x="4235" y="1212"/>
                  </a:lnTo>
                  <a:lnTo>
                    <a:pt x="4225" y="1222"/>
                  </a:lnTo>
                  <a:lnTo>
                    <a:pt x="4212" y="1231"/>
                  </a:lnTo>
                  <a:lnTo>
                    <a:pt x="4197" y="1237"/>
                  </a:lnTo>
                  <a:lnTo>
                    <a:pt x="4165" y="1241"/>
                  </a:lnTo>
                  <a:close/>
                  <a:moveTo>
                    <a:pt x="3917" y="1072"/>
                  </a:moveTo>
                  <a:lnTo>
                    <a:pt x="3937" y="1070"/>
                  </a:lnTo>
                  <a:lnTo>
                    <a:pt x="3955" y="1065"/>
                  </a:lnTo>
                  <a:lnTo>
                    <a:pt x="3969" y="1056"/>
                  </a:lnTo>
                  <a:lnTo>
                    <a:pt x="3982" y="1044"/>
                  </a:lnTo>
                  <a:lnTo>
                    <a:pt x="3992" y="1031"/>
                  </a:lnTo>
                  <a:lnTo>
                    <a:pt x="4000" y="1014"/>
                  </a:lnTo>
                  <a:lnTo>
                    <a:pt x="4004" y="997"/>
                  </a:lnTo>
                  <a:lnTo>
                    <a:pt x="4005" y="978"/>
                  </a:lnTo>
                  <a:lnTo>
                    <a:pt x="4005" y="959"/>
                  </a:lnTo>
                  <a:lnTo>
                    <a:pt x="3918" y="965"/>
                  </a:lnTo>
                  <a:lnTo>
                    <a:pt x="3895" y="968"/>
                  </a:lnTo>
                  <a:lnTo>
                    <a:pt x="3885" y="972"/>
                  </a:lnTo>
                  <a:lnTo>
                    <a:pt x="3876" y="979"/>
                  </a:lnTo>
                  <a:lnTo>
                    <a:pt x="3868" y="986"/>
                  </a:lnTo>
                  <a:lnTo>
                    <a:pt x="3862" y="995"/>
                  </a:lnTo>
                  <a:lnTo>
                    <a:pt x="3857" y="1007"/>
                  </a:lnTo>
                  <a:lnTo>
                    <a:pt x="3856" y="1020"/>
                  </a:lnTo>
                  <a:lnTo>
                    <a:pt x="3860" y="1039"/>
                  </a:lnTo>
                  <a:lnTo>
                    <a:pt x="3871" y="1056"/>
                  </a:lnTo>
                  <a:lnTo>
                    <a:pt x="3889" y="1067"/>
                  </a:lnTo>
                  <a:lnTo>
                    <a:pt x="3902" y="1070"/>
                  </a:lnTo>
                  <a:lnTo>
                    <a:pt x="3917" y="1072"/>
                  </a:lnTo>
                  <a:close/>
                  <a:moveTo>
                    <a:pt x="3910" y="1115"/>
                  </a:moveTo>
                  <a:lnTo>
                    <a:pt x="3885" y="1112"/>
                  </a:lnTo>
                  <a:lnTo>
                    <a:pt x="3863" y="1107"/>
                  </a:lnTo>
                  <a:lnTo>
                    <a:pt x="3844" y="1098"/>
                  </a:lnTo>
                  <a:lnTo>
                    <a:pt x="3830" y="1086"/>
                  </a:lnTo>
                  <a:lnTo>
                    <a:pt x="3818" y="1072"/>
                  </a:lnTo>
                  <a:lnTo>
                    <a:pt x="3811" y="1056"/>
                  </a:lnTo>
                  <a:lnTo>
                    <a:pt x="3805" y="1039"/>
                  </a:lnTo>
                  <a:lnTo>
                    <a:pt x="3804" y="1021"/>
                  </a:lnTo>
                  <a:lnTo>
                    <a:pt x="3805" y="1005"/>
                  </a:lnTo>
                  <a:lnTo>
                    <a:pt x="3810" y="989"/>
                  </a:lnTo>
                  <a:lnTo>
                    <a:pt x="3827" y="960"/>
                  </a:lnTo>
                  <a:lnTo>
                    <a:pt x="3841" y="947"/>
                  </a:lnTo>
                  <a:lnTo>
                    <a:pt x="3860" y="936"/>
                  </a:lnTo>
                  <a:lnTo>
                    <a:pt x="3884" y="929"/>
                  </a:lnTo>
                  <a:lnTo>
                    <a:pt x="3913" y="926"/>
                  </a:lnTo>
                  <a:lnTo>
                    <a:pt x="4005" y="920"/>
                  </a:lnTo>
                  <a:lnTo>
                    <a:pt x="4005" y="898"/>
                  </a:lnTo>
                  <a:lnTo>
                    <a:pt x="4005" y="884"/>
                  </a:lnTo>
                  <a:lnTo>
                    <a:pt x="4001" y="871"/>
                  </a:lnTo>
                  <a:lnTo>
                    <a:pt x="3997" y="859"/>
                  </a:lnTo>
                  <a:lnTo>
                    <a:pt x="3990" y="851"/>
                  </a:lnTo>
                  <a:lnTo>
                    <a:pt x="3979" y="843"/>
                  </a:lnTo>
                  <a:lnTo>
                    <a:pt x="3969" y="839"/>
                  </a:lnTo>
                  <a:lnTo>
                    <a:pt x="3955" y="836"/>
                  </a:lnTo>
                  <a:lnTo>
                    <a:pt x="3940" y="835"/>
                  </a:lnTo>
                  <a:lnTo>
                    <a:pt x="3911" y="839"/>
                  </a:lnTo>
                  <a:lnTo>
                    <a:pt x="3900" y="843"/>
                  </a:lnTo>
                  <a:lnTo>
                    <a:pt x="3889" y="851"/>
                  </a:lnTo>
                  <a:lnTo>
                    <a:pt x="3881" y="858"/>
                  </a:lnTo>
                  <a:lnTo>
                    <a:pt x="3875" y="868"/>
                  </a:lnTo>
                  <a:lnTo>
                    <a:pt x="3871" y="878"/>
                  </a:lnTo>
                  <a:lnTo>
                    <a:pt x="3869" y="891"/>
                  </a:lnTo>
                  <a:lnTo>
                    <a:pt x="3820" y="891"/>
                  </a:lnTo>
                  <a:lnTo>
                    <a:pt x="3821" y="869"/>
                  </a:lnTo>
                  <a:lnTo>
                    <a:pt x="3828" y="849"/>
                  </a:lnTo>
                  <a:lnTo>
                    <a:pt x="3840" y="833"/>
                  </a:lnTo>
                  <a:lnTo>
                    <a:pt x="3855" y="819"/>
                  </a:lnTo>
                  <a:lnTo>
                    <a:pt x="3872" y="809"/>
                  </a:lnTo>
                  <a:lnTo>
                    <a:pt x="3892" y="800"/>
                  </a:lnTo>
                  <a:lnTo>
                    <a:pt x="3915" y="796"/>
                  </a:lnTo>
                  <a:lnTo>
                    <a:pt x="3940" y="794"/>
                  </a:lnTo>
                  <a:lnTo>
                    <a:pt x="3965" y="796"/>
                  </a:lnTo>
                  <a:lnTo>
                    <a:pt x="3988" y="800"/>
                  </a:lnTo>
                  <a:lnTo>
                    <a:pt x="4008" y="809"/>
                  </a:lnTo>
                  <a:lnTo>
                    <a:pt x="4024" y="820"/>
                  </a:lnTo>
                  <a:lnTo>
                    <a:pt x="4039" y="836"/>
                  </a:lnTo>
                  <a:lnTo>
                    <a:pt x="4049" y="853"/>
                  </a:lnTo>
                  <a:lnTo>
                    <a:pt x="4055" y="875"/>
                  </a:lnTo>
                  <a:lnTo>
                    <a:pt x="4056" y="900"/>
                  </a:lnTo>
                  <a:lnTo>
                    <a:pt x="4056" y="1047"/>
                  </a:lnTo>
                  <a:lnTo>
                    <a:pt x="4058" y="1057"/>
                  </a:lnTo>
                  <a:lnTo>
                    <a:pt x="4062" y="1063"/>
                  </a:lnTo>
                  <a:lnTo>
                    <a:pt x="4074" y="1067"/>
                  </a:lnTo>
                  <a:lnTo>
                    <a:pt x="4087" y="1066"/>
                  </a:lnTo>
                  <a:lnTo>
                    <a:pt x="4087" y="1104"/>
                  </a:lnTo>
                  <a:lnTo>
                    <a:pt x="4071" y="1109"/>
                  </a:lnTo>
                  <a:lnTo>
                    <a:pt x="4053" y="1111"/>
                  </a:lnTo>
                  <a:lnTo>
                    <a:pt x="4034" y="1107"/>
                  </a:lnTo>
                  <a:lnTo>
                    <a:pt x="4020" y="1098"/>
                  </a:lnTo>
                  <a:lnTo>
                    <a:pt x="4016" y="1091"/>
                  </a:lnTo>
                  <a:lnTo>
                    <a:pt x="4011" y="1082"/>
                  </a:lnTo>
                  <a:lnTo>
                    <a:pt x="4008" y="1065"/>
                  </a:lnTo>
                  <a:lnTo>
                    <a:pt x="4001" y="1075"/>
                  </a:lnTo>
                  <a:lnTo>
                    <a:pt x="3991" y="1085"/>
                  </a:lnTo>
                  <a:lnTo>
                    <a:pt x="3968" y="1101"/>
                  </a:lnTo>
                  <a:lnTo>
                    <a:pt x="3955" y="1107"/>
                  </a:lnTo>
                  <a:lnTo>
                    <a:pt x="3940" y="1111"/>
                  </a:lnTo>
                  <a:lnTo>
                    <a:pt x="3910" y="1115"/>
                  </a:lnTo>
                  <a:close/>
                  <a:moveTo>
                    <a:pt x="3596" y="1072"/>
                  </a:moveTo>
                  <a:lnTo>
                    <a:pt x="3612" y="1070"/>
                  </a:lnTo>
                  <a:lnTo>
                    <a:pt x="3627" y="1066"/>
                  </a:lnTo>
                  <a:lnTo>
                    <a:pt x="3650" y="1050"/>
                  </a:lnTo>
                  <a:lnTo>
                    <a:pt x="3664" y="1031"/>
                  </a:lnTo>
                  <a:lnTo>
                    <a:pt x="3675" y="1008"/>
                  </a:lnTo>
                  <a:lnTo>
                    <a:pt x="3680" y="982"/>
                  </a:lnTo>
                  <a:lnTo>
                    <a:pt x="3682" y="955"/>
                  </a:lnTo>
                  <a:lnTo>
                    <a:pt x="3680" y="926"/>
                  </a:lnTo>
                  <a:lnTo>
                    <a:pt x="3676" y="900"/>
                  </a:lnTo>
                  <a:lnTo>
                    <a:pt x="3666" y="877"/>
                  </a:lnTo>
                  <a:lnTo>
                    <a:pt x="3650" y="856"/>
                  </a:lnTo>
                  <a:lnTo>
                    <a:pt x="3627" y="843"/>
                  </a:lnTo>
                  <a:lnTo>
                    <a:pt x="3612" y="839"/>
                  </a:lnTo>
                  <a:lnTo>
                    <a:pt x="3596" y="838"/>
                  </a:lnTo>
                  <a:lnTo>
                    <a:pt x="3577" y="839"/>
                  </a:lnTo>
                  <a:lnTo>
                    <a:pt x="3563" y="843"/>
                  </a:lnTo>
                  <a:lnTo>
                    <a:pt x="3548" y="851"/>
                  </a:lnTo>
                  <a:lnTo>
                    <a:pt x="3537" y="859"/>
                  </a:lnTo>
                  <a:lnTo>
                    <a:pt x="3524" y="879"/>
                  </a:lnTo>
                  <a:lnTo>
                    <a:pt x="3518" y="891"/>
                  </a:lnTo>
                  <a:lnTo>
                    <a:pt x="3513" y="903"/>
                  </a:lnTo>
                  <a:lnTo>
                    <a:pt x="3509" y="929"/>
                  </a:lnTo>
                  <a:lnTo>
                    <a:pt x="3508" y="955"/>
                  </a:lnTo>
                  <a:lnTo>
                    <a:pt x="3509" y="979"/>
                  </a:lnTo>
                  <a:lnTo>
                    <a:pt x="3513" y="1004"/>
                  </a:lnTo>
                  <a:lnTo>
                    <a:pt x="3522" y="1027"/>
                  </a:lnTo>
                  <a:lnTo>
                    <a:pt x="3528" y="1037"/>
                  </a:lnTo>
                  <a:lnTo>
                    <a:pt x="3534" y="1046"/>
                  </a:lnTo>
                  <a:lnTo>
                    <a:pt x="3545" y="1056"/>
                  </a:lnTo>
                  <a:lnTo>
                    <a:pt x="3560" y="1065"/>
                  </a:lnTo>
                  <a:lnTo>
                    <a:pt x="3576" y="1070"/>
                  </a:lnTo>
                  <a:lnTo>
                    <a:pt x="3596" y="1072"/>
                  </a:lnTo>
                  <a:close/>
                  <a:moveTo>
                    <a:pt x="3590" y="1115"/>
                  </a:moveTo>
                  <a:lnTo>
                    <a:pt x="3563" y="1112"/>
                  </a:lnTo>
                  <a:lnTo>
                    <a:pt x="3540" y="1105"/>
                  </a:lnTo>
                  <a:lnTo>
                    <a:pt x="3519" y="1095"/>
                  </a:lnTo>
                  <a:lnTo>
                    <a:pt x="3502" y="1082"/>
                  </a:lnTo>
                  <a:lnTo>
                    <a:pt x="3482" y="1056"/>
                  </a:lnTo>
                  <a:lnTo>
                    <a:pt x="3466" y="1026"/>
                  </a:lnTo>
                  <a:lnTo>
                    <a:pt x="3461" y="1010"/>
                  </a:lnTo>
                  <a:lnTo>
                    <a:pt x="3457" y="992"/>
                  </a:lnTo>
                  <a:lnTo>
                    <a:pt x="3454" y="955"/>
                  </a:lnTo>
                  <a:lnTo>
                    <a:pt x="3457" y="916"/>
                  </a:lnTo>
                  <a:lnTo>
                    <a:pt x="3461" y="898"/>
                  </a:lnTo>
                  <a:lnTo>
                    <a:pt x="3467" y="881"/>
                  </a:lnTo>
                  <a:lnTo>
                    <a:pt x="3474" y="865"/>
                  </a:lnTo>
                  <a:lnTo>
                    <a:pt x="3483" y="849"/>
                  </a:lnTo>
                  <a:lnTo>
                    <a:pt x="3493" y="836"/>
                  </a:lnTo>
                  <a:lnTo>
                    <a:pt x="3505" y="825"/>
                  </a:lnTo>
                  <a:lnTo>
                    <a:pt x="3522" y="811"/>
                  </a:lnTo>
                  <a:lnTo>
                    <a:pt x="3543" y="801"/>
                  </a:lnTo>
                  <a:lnTo>
                    <a:pt x="3566" y="796"/>
                  </a:lnTo>
                  <a:lnTo>
                    <a:pt x="3592" y="794"/>
                  </a:lnTo>
                  <a:lnTo>
                    <a:pt x="3621" y="797"/>
                  </a:lnTo>
                  <a:lnTo>
                    <a:pt x="3634" y="800"/>
                  </a:lnTo>
                  <a:lnTo>
                    <a:pt x="3646" y="806"/>
                  </a:lnTo>
                  <a:lnTo>
                    <a:pt x="3666" y="819"/>
                  </a:lnTo>
                  <a:lnTo>
                    <a:pt x="3679" y="838"/>
                  </a:lnTo>
                  <a:lnTo>
                    <a:pt x="3679" y="670"/>
                  </a:lnTo>
                  <a:lnTo>
                    <a:pt x="3731" y="670"/>
                  </a:lnTo>
                  <a:lnTo>
                    <a:pt x="3731" y="1107"/>
                  </a:lnTo>
                  <a:lnTo>
                    <a:pt x="3686" y="1107"/>
                  </a:lnTo>
                  <a:lnTo>
                    <a:pt x="3682" y="1060"/>
                  </a:lnTo>
                  <a:lnTo>
                    <a:pt x="3675" y="1073"/>
                  </a:lnTo>
                  <a:lnTo>
                    <a:pt x="3666" y="1085"/>
                  </a:lnTo>
                  <a:lnTo>
                    <a:pt x="3656" y="1093"/>
                  </a:lnTo>
                  <a:lnTo>
                    <a:pt x="3644" y="1101"/>
                  </a:lnTo>
                  <a:lnTo>
                    <a:pt x="3618" y="1112"/>
                  </a:lnTo>
                  <a:lnTo>
                    <a:pt x="3603" y="1114"/>
                  </a:lnTo>
                  <a:lnTo>
                    <a:pt x="3590" y="1115"/>
                  </a:lnTo>
                  <a:close/>
                  <a:moveTo>
                    <a:pt x="3068" y="1241"/>
                  </a:moveTo>
                  <a:lnTo>
                    <a:pt x="3039" y="1238"/>
                  </a:lnTo>
                  <a:lnTo>
                    <a:pt x="3023" y="1232"/>
                  </a:lnTo>
                  <a:lnTo>
                    <a:pt x="3023" y="1189"/>
                  </a:lnTo>
                  <a:lnTo>
                    <a:pt x="3039" y="1195"/>
                  </a:lnTo>
                  <a:lnTo>
                    <a:pt x="3058" y="1196"/>
                  </a:lnTo>
                  <a:lnTo>
                    <a:pt x="3075" y="1195"/>
                  </a:lnTo>
                  <a:lnTo>
                    <a:pt x="3091" y="1189"/>
                  </a:lnTo>
                  <a:lnTo>
                    <a:pt x="3106" y="1176"/>
                  </a:lnTo>
                  <a:lnTo>
                    <a:pt x="3117" y="1154"/>
                  </a:lnTo>
                  <a:lnTo>
                    <a:pt x="3135" y="1107"/>
                  </a:lnTo>
                  <a:lnTo>
                    <a:pt x="3013" y="801"/>
                  </a:lnTo>
                  <a:lnTo>
                    <a:pt x="3071" y="801"/>
                  </a:lnTo>
                  <a:lnTo>
                    <a:pt x="3161" y="1041"/>
                  </a:lnTo>
                  <a:lnTo>
                    <a:pt x="3246" y="801"/>
                  </a:lnTo>
                  <a:lnTo>
                    <a:pt x="3300" y="801"/>
                  </a:lnTo>
                  <a:lnTo>
                    <a:pt x="3164" y="1164"/>
                  </a:lnTo>
                  <a:lnTo>
                    <a:pt x="3156" y="1183"/>
                  </a:lnTo>
                  <a:lnTo>
                    <a:pt x="3148" y="1199"/>
                  </a:lnTo>
                  <a:lnTo>
                    <a:pt x="3138" y="1212"/>
                  </a:lnTo>
                  <a:lnTo>
                    <a:pt x="3126" y="1222"/>
                  </a:lnTo>
                  <a:lnTo>
                    <a:pt x="3114" y="1231"/>
                  </a:lnTo>
                  <a:lnTo>
                    <a:pt x="3100" y="1237"/>
                  </a:lnTo>
                  <a:lnTo>
                    <a:pt x="3068" y="1241"/>
                  </a:lnTo>
                  <a:close/>
                  <a:moveTo>
                    <a:pt x="2827" y="1107"/>
                  </a:moveTo>
                  <a:lnTo>
                    <a:pt x="2827" y="801"/>
                  </a:lnTo>
                  <a:lnTo>
                    <a:pt x="2873" y="801"/>
                  </a:lnTo>
                  <a:lnTo>
                    <a:pt x="2878" y="855"/>
                  </a:lnTo>
                  <a:lnTo>
                    <a:pt x="2885" y="842"/>
                  </a:lnTo>
                  <a:lnTo>
                    <a:pt x="2892" y="830"/>
                  </a:lnTo>
                  <a:lnTo>
                    <a:pt x="2903" y="820"/>
                  </a:lnTo>
                  <a:lnTo>
                    <a:pt x="2914" y="813"/>
                  </a:lnTo>
                  <a:lnTo>
                    <a:pt x="2940" y="803"/>
                  </a:lnTo>
                  <a:lnTo>
                    <a:pt x="2969" y="800"/>
                  </a:lnTo>
                  <a:lnTo>
                    <a:pt x="2992" y="801"/>
                  </a:lnTo>
                  <a:lnTo>
                    <a:pt x="2992" y="852"/>
                  </a:lnTo>
                  <a:lnTo>
                    <a:pt x="2969" y="849"/>
                  </a:lnTo>
                  <a:lnTo>
                    <a:pt x="2946" y="852"/>
                  </a:lnTo>
                  <a:lnTo>
                    <a:pt x="2927" y="858"/>
                  </a:lnTo>
                  <a:lnTo>
                    <a:pt x="2911" y="868"/>
                  </a:lnTo>
                  <a:lnTo>
                    <a:pt x="2898" y="882"/>
                  </a:lnTo>
                  <a:lnTo>
                    <a:pt x="2889" y="898"/>
                  </a:lnTo>
                  <a:lnTo>
                    <a:pt x="2884" y="917"/>
                  </a:lnTo>
                  <a:lnTo>
                    <a:pt x="2879" y="937"/>
                  </a:lnTo>
                  <a:lnTo>
                    <a:pt x="2879" y="959"/>
                  </a:lnTo>
                  <a:lnTo>
                    <a:pt x="2879" y="1107"/>
                  </a:lnTo>
                  <a:lnTo>
                    <a:pt x="2827" y="1107"/>
                  </a:lnTo>
                  <a:close/>
                  <a:moveTo>
                    <a:pt x="2528" y="927"/>
                  </a:moveTo>
                  <a:lnTo>
                    <a:pt x="2696" y="927"/>
                  </a:lnTo>
                  <a:lnTo>
                    <a:pt x="2695" y="908"/>
                  </a:lnTo>
                  <a:lnTo>
                    <a:pt x="2692" y="891"/>
                  </a:lnTo>
                  <a:lnTo>
                    <a:pt x="2685" y="875"/>
                  </a:lnTo>
                  <a:lnTo>
                    <a:pt x="2676" y="862"/>
                  </a:lnTo>
                  <a:lnTo>
                    <a:pt x="2665" y="852"/>
                  </a:lnTo>
                  <a:lnTo>
                    <a:pt x="2650" y="843"/>
                  </a:lnTo>
                  <a:lnTo>
                    <a:pt x="2633" y="839"/>
                  </a:lnTo>
                  <a:lnTo>
                    <a:pt x="2614" y="838"/>
                  </a:lnTo>
                  <a:lnTo>
                    <a:pt x="2595" y="839"/>
                  </a:lnTo>
                  <a:lnTo>
                    <a:pt x="2577" y="845"/>
                  </a:lnTo>
                  <a:lnTo>
                    <a:pt x="2563" y="853"/>
                  </a:lnTo>
                  <a:lnTo>
                    <a:pt x="2550" y="865"/>
                  </a:lnTo>
                  <a:lnTo>
                    <a:pt x="2541" y="879"/>
                  </a:lnTo>
                  <a:lnTo>
                    <a:pt x="2534" y="894"/>
                  </a:lnTo>
                  <a:lnTo>
                    <a:pt x="2530" y="911"/>
                  </a:lnTo>
                  <a:lnTo>
                    <a:pt x="2528" y="927"/>
                  </a:lnTo>
                  <a:close/>
                  <a:moveTo>
                    <a:pt x="2620" y="1115"/>
                  </a:moveTo>
                  <a:lnTo>
                    <a:pt x="2588" y="1112"/>
                  </a:lnTo>
                  <a:lnTo>
                    <a:pt x="2559" y="1102"/>
                  </a:lnTo>
                  <a:lnTo>
                    <a:pt x="2532" y="1088"/>
                  </a:lnTo>
                  <a:lnTo>
                    <a:pt x="2512" y="1069"/>
                  </a:lnTo>
                  <a:lnTo>
                    <a:pt x="2495" y="1046"/>
                  </a:lnTo>
                  <a:lnTo>
                    <a:pt x="2483" y="1018"/>
                  </a:lnTo>
                  <a:lnTo>
                    <a:pt x="2476" y="988"/>
                  </a:lnTo>
                  <a:lnTo>
                    <a:pt x="2473" y="956"/>
                  </a:lnTo>
                  <a:lnTo>
                    <a:pt x="2474" y="929"/>
                  </a:lnTo>
                  <a:lnTo>
                    <a:pt x="2479" y="904"/>
                  </a:lnTo>
                  <a:lnTo>
                    <a:pt x="2486" y="879"/>
                  </a:lnTo>
                  <a:lnTo>
                    <a:pt x="2498" y="858"/>
                  </a:lnTo>
                  <a:lnTo>
                    <a:pt x="2518" y="833"/>
                  </a:lnTo>
                  <a:lnTo>
                    <a:pt x="2544" y="811"/>
                  </a:lnTo>
                  <a:lnTo>
                    <a:pt x="2560" y="804"/>
                  </a:lnTo>
                  <a:lnTo>
                    <a:pt x="2577" y="798"/>
                  </a:lnTo>
                  <a:lnTo>
                    <a:pt x="2615" y="794"/>
                  </a:lnTo>
                  <a:lnTo>
                    <a:pt x="2646" y="797"/>
                  </a:lnTo>
                  <a:lnTo>
                    <a:pt x="2659" y="800"/>
                  </a:lnTo>
                  <a:lnTo>
                    <a:pt x="2672" y="806"/>
                  </a:lnTo>
                  <a:lnTo>
                    <a:pt x="2695" y="819"/>
                  </a:lnTo>
                  <a:lnTo>
                    <a:pt x="2714" y="838"/>
                  </a:lnTo>
                  <a:lnTo>
                    <a:pt x="2730" y="859"/>
                  </a:lnTo>
                  <a:lnTo>
                    <a:pt x="2740" y="884"/>
                  </a:lnTo>
                  <a:lnTo>
                    <a:pt x="2747" y="911"/>
                  </a:lnTo>
                  <a:lnTo>
                    <a:pt x="2750" y="940"/>
                  </a:lnTo>
                  <a:lnTo>
                    <a:pt x="2749" y="972"/>
                  </a:lnTo>
                  <a:lnTo>
                    <a:pt x="2527" y="972"/>
                  </a:lnTo>
                  <a:lnTo>
                    <a:pt x="2528" y="992"/>
                  </a:lnTo>
                  <a:lnTo>
                    <a:pt x="2534" y="1011"/>
                  </a:lnTo>
                  <a:lnTo>
                    <a:pt x="2541" y="1027"/>
                  </a:lnTo>
                  <a:lnTo>
                    <a:pt x="2551" y="1041"/>
                  </a:lnTo>
                  <a:lnTo>
                    <a:pt x="2564" y="1053"/>
                  </a:lnTo>
                  <a:lnTo>
                    <a:pt x="2580" y="1062"/>
                  </a:lnTo>
                  <a:lnTo>
                    <a:pt x="2599" y="1067"/>
                  </a:lnTo>
                  <a:lnTo>
                    <a:pt x="2620" y="1070"/>
                  </a:lnTo>
                  <a:lnTo>
                    <a:pt x="2644" y="1066"/>
                  </a:lnTo>
                  <a:lnTo>
                    <a:pt x="2666" y="1056"/>
                  </a:lnTo>
                  <a:lnTo>
                    <a:pt x="2675" y="1049"/>
                  </a:lnTo>
                  <a:lnTo>
                    <a:pt x="2682" y="1040"/>
                  </a:lnTo>
                  <a:lnTo>
                    <a:pt x="2694" y="1015"/>
                  </a:lnTo>
                  <a:lnTo>
                    <a:pt x="2744" y="1015"/>
                  </a:lnTo>
                  <a:lnTo>
                    <a:pt x="2740" y="1037"/>
                  </a:lnTo>
                  <a:lnTo>
                    <a:pt x="2730" y="1056"/>
                  </a:lnTo>
                  <a:lnTo>
                    <a:pt x="2718" y="1073"/>
                  </a:lnTo>
                  <a:lnTo>
                    <a:pt x="2702" y="1088"/>
                  </a:lnTo>
                  <a:lnTo>
                    <a:pt x="2683" y="1099"/>
                  </a:lnTo>
                  <a:lnTo>
                    <a:pt x="2663" y="1108"/>
                  </a:lnTo>
                  <a:lnTo>
                    <a:pt x="2641" y="1114"/>
                  </a:lnTo>
                  <a:lnTo>
                    <a:pt x="2620" y="1115"/>
                  </a:lnTo>
                  <a:close/>
                  <a:moveTo>
                    <a:pt x="2276" y="1107"/>
                  </a:moveTo>
                  <a:lnTo>
                    <a:pt x="2162" y="801"/>
                  </a:lnTo>
                  <a:lnTo>
                    <a:pt x="2216" y="801"/>
                  </a:lnTo>
                  <a:lnTo>
                    <a:pt x="2305" y="1047"/>
                  </a:lnTo>
                  <a:lnTo>
                    <a:pt x="2389" y="801"/>
                  </a:lnTo>
                  <a:lnTo>
                    <a:pt x="2441" y="801"/>
                  </a:lnTo>
                  <a:lnTo>
                    <a:pt x="2331" y="1107"/>
                  </a:lnTo>
                  <a:lnTo>
                    <a:pt x="2276" y="1107"/>
                  </a:lnTo>
                  <a:close/>
                  <a:moveTo>
                    <a:pt x="1908" y="927"/>
                  </a:moveTo>
                  <a:lnTo>
                    <a:pt x="2078" y="927"/>
                  </a:lnTo>
                  <a:lnTo>
                    <a:pt x="2077" y="908"/>
                  </a:lnTo>
                  <a:lnTo>
                    <a:pt x="2072" y="891"/>
                  </a:lnTo>
                  <a:lnTo>
                    <a:pt x="2065" y="875"/>
                  </a:lnTo>
                  <a:lnTo>
                    <a:pt x="2056" y="862"/>
                  </a:lnTo>
                  <a:lnTo>
                    <a:pt x="2045" y="852"/>
                  </a:lnTo>
                  <a:lnTo>
                    <a:pt x="2030" y="843"/>
                  </a:lnTo>
                  <a:lnTo>
                    <a:pt x="2014" y="839"/>
                  </a:lnTo>
                  <a:lnTo>
                    <a:pt x="1994" y="838"/>
                  </a:lnTo>
                  <a:lnTo>
                    <a:pt x="1975" y="839"/>
                  </a:lnTo>
                  <a:lnTo>
                    <a:pt x="1958" y="845"/>
                  </a:lnTo>
                  <a:lnTo>
                    <a:pt x="1943" y="853"/>
                  </a:lnTo>
                  <a:lnTo>
                    <a:pt x="1932" y="865"/>
                  </a:lnTo>
                  <a:lnTo>
                    <a:pt x="1921" y="879"/>
                  </a:lnTo>
                  <a:lnTo>
                    <a:pt x="1914" y="894"/>
                  </a:lnTo>
                  <a:lnTo>
                    <a:pt x="1910" y="911"/>
                  </a:lnTo>
                  <a:lnTo>
                    <a:pt x="1908" y="927"/>
                  </a:lnTo>
                  <a:close/>
                  <a:moveTo>
                    <a:pt x="2000" y="1115"/>
                  </a:moveTo>
                  <a:lnTo>
                    <a:pt x="1968" y="1112"/>
                  </a:lnTo>
                  <a:lnTo>
                    <a:pt x="1939" y="1102"/>
                  </a:lnTo>
                  <a:lnTo>
                    <a:pt x="1913" y="1088"/>
                  </a:lnTo>
                  <a:lnTo>
                    <a:pt x="1892" y="1069"/>
                  </a:lnTo>
                  <a:lnTo>
                    <a:pt x="1875" y="1046"/>
                  </a:lnTo>
                  <a:lnTo>
                    <a:pt x="1863" y="1018"/>
                  </a:lnTo>
                  <a:lnTo>
                    <a:pt x="1856" y="988"/>
                  </a:lnTo>
                  <a:lnTo>
                    <a:pt x="1853" y="956"/>
                  </a:lnTo>
                  <a:lnTo>
                    <a:pt x="1855" y="929"/>
                  </a:lnTo>
                  <a:lnTo>
                    <a:pt x="1859" y="904"/>
                  </a:lnTo>
                  <a:lnTo>
                    <a:pt x="1866" y="879"/>
                  </a:lnTo>
                  <a:lnTo>
                    <a:pt x="1878" y="858"/>
                  </a:lnTo>
                  <a:lnTo>
                    <a:pt x="1898" y="833"/>
                  </a:lnTo>
                  <a:lnTo>
                    <a:pt x="1924" y="811"/>
                  </a:lnTo>
                  <a:lnTo>
                    <a:pt x="1940" y="804"/>
                  </a:lnTo>
                  <a:lnTo>
                    <a:pt x="1958" y="798"/>
                  </a:lnTo>
                  <a:lnTo>
                    <a:pt x="1995" y="794"/>
                  </a:lnTo>
                  <a:lnTo>
                    <a:pt x="2026" y="797"/>
                  </a:lnTo>
                  <a:lnTo>
                    <a:pt x="2039" y="800"/>
                  </a:lnTo>
                  <a:lnTo>
                    <a:pt x="2052" y="806"/>
                  </a:lnTo>
                  <a:lnTo>
                    <a:pt x="2075" y="819"/>
                  </a:lnTo>
                  <a:lnTo>
                    <a:pt x="2094" y="838"/>
                  </a:lnTo>
                  <a:lnTo>
                    <a:pt x="2110" y="859"/>
                  </a:lnTo>
                  <a:lnTo>
                    <a:pt x="2120" y="884"/>
                  </a:lnTo>
                  <a:lnTo>
                    <a:pt x="2128" y="911"/>
                  </a:lnTo>
                  <a:lnTo>
                    <a:pt x="2130" y="940"/>
                  </a:lnTo>
                  <a:lnTo>
                    <a:pt x="2129" y="972"/>
                  </a:lnTo>
                  <a:lnTo>
                    <a:pt x="1907" y="972"/>
                  </a:lnTo>
                  <a:lnTo>
                    <a:pt x="1908" y="992"/>
                  </a:lnTo>
                  <a:lnTo>
                    <a:pt x="1914" y="1011"/>
                  </a:lnTo>
                  <a:lnTo>
                    <a:pt x="1921" y="1027"/>
                  </a:lnTo>
                  <a:lnTo>
                    <a:pt x="1932" y="1041"/>
                  </a:lnTo>
                  <a:lnTo>
                    <a:pt x="1945" y="1053"/>
                  </a:lnTo>
                  <a:lnTo>
                    <a:pt x="1961" y="1062"/>
                  </a:lnTo>
                  <a:lnTo>
                    <a:pt x="1980" y="1067"/>
                  </a:lnTo>
                  <a:lnTo>
                    <a:pt x="2000" y="1070"/>
                  </a:lnTo>
                  <a:lnTo>
                    <a:pt x="2025" y="1066"/>
                  </a:lnTo>
                  <a:lnTo>
                    <a:pt x="2046" y="1056"/>
                  </a:lnTo>
                  <a:lnTo>
                    <a:pt x="2055" y="1049"/>
                  </a:lnTo>
                  <a:lnTo>
                    <a:pt x="2064" y="1040"/>
                  </a:lnTo>
                  <a:lnTo>
                    <a:pt x="2074" y="1015"/>
                  </a:lnTo>
                  <a:lnTo>
                    <a:pt x="2125" y="1015"/>
                  </a:lnTo>
                  <a:lnTo>
                    <a:pt x="2120" y="1037"/>
                  </a:lnTo>
                  <a:lnTo>
                    <a:pt x="2112" y="1056"/>
                  </a:lnTo>
                  <a:lnTo>
                    <a:pt x="2099" y="1073"/>
                  </a:lnTo>
                  <a:lnTo>
                    <a:pt x="2083" y="1088"/>
                  </a:lnTo>
                  <a:lnTo>
                    <a:pt x="2065" y="1099"/>
                  </a:lnTo>
                  <a:lnTo>
                    <a:pt x="2045" y="1108"/>
                  </a:lnTo>
                  <a:lnTo>
                    <a:pt x="2023" y="1114"/>
                  </a:lnTo>
                  <a:lnTo>
                    <a:pt x="2000" y="1115"/>
                  </a:lnTo>
                  <a:close/>
                  <a:moveTo>
                    <a:pt x="1531" y="1107"/>
                  </a:moveTo>
                  <a:lnTo>
                    <a:pt x="1531" y="801"/>
                  </a:lnTo>
                  <a:lnTo>
                    <a:pt x="1576" y="801"/>
                  </a:lnTo>
                  <a:lnTo>
                    <a:pt x="1580" y="855"/>
                  </a:lnTo>
                  <a:lnTo>
                    <a:pt x="1588" y="842"/>
                  </a:lnTo>
                  <a:lnTo>
                    <a:pt x="1596" y="830"/>
                  </a:lnTo>
                  <a:lnTo>
                    <a:pt x="1607" y="820"/>
                  </a:lnTo>
                  <a:lnTo>
                    <a:pt x="1618" y="813"/>
                  </a:lnTo>
                  <a:lnTo>
                    <a:pt x="1644" y="803"/>
                  </a:lnTo>
                  <a:lnTo>
                    <a:pt x="1672" y="800"/>
                  </a:lnTo>
                  <a:lnTo>
                    <a:pt x="1697" y="801"/>
                  </a:lnTo>
                  <a:lnTo>
                    <a:pt x="1697" y="852"/>
                  </a:lnTo>
                  <a:lnTo>
                    <a:pt x="1672" y="849"/>
                  </a:lnTo>
                  <a:lnTo>
                    <a:pt x="1649" y="852"/>
                  </a:lnTo>
                  <a:lnTo>
                    <a:pt x="1630" y="858"/>
                  </a:lnTo>
                  <a:lnTo>
                    <a:pt x="1614" y="868"/>
                  </a:lnTo>
                  <a:lnTo>
                    <a:pt x="1602" y="882"/>
                  </a:lnTo>
                  <a:lnTo>
                    <a:pt x="1593" y="898"/>
                  </a:lnTo>
                  <a:lnTo>
                    <a:pt x="1586" y="917"/>
                  </a:lnTo>
                  <a:lnTo>
                    <a:pt x="1583" y="937"/>
                  </a:lnTo>
                  <a:lnTo>
                    <a:pt x="1582" y="959"/>
                  </a:lnTo>
                  <a:lnTo>
                    <a:pt x="1582" y="1107"/>
                  </a:lnTo>
                  <a:lnTo>
                    <a:pt x="1531" y="1107"/>
                  </a:lnTo>
                  <a:close/>
                  <a:moveTo>
                    <a:pt x="1232" y="927"/>
                  </a:moveTo>
                  <a:lnTo>
                    <a:pt x="1400" y="927"/>
                  </a:lnTo>
                  <a:lnTo>
                    <a:pt x="1399" y="908"/>
                  </a:lnTo>
                  <a:lnTo>
                    <a:pt x="1395" y="891"/>
                  </a:lnTo>
                  <a:lnTo>
                    <a:pt x="1389" y="875"/>
                  </a:lnTo>
                  <a:lnTo>
                    <a:pt x="1379" y="862"/>
                  </a:lnTo>
                  <a:lnTo>
                    <a:pt x="1367" y="852"/>
                  </a:lnTo>
                  <a:lnTo>
                    <a:pt x="1353" y="843"/>
                  </a:lnTo>
                  <a:lnTo>
                    <a:pt x="1337" y="839"/>
                  </a:lnTo>
                  <a:lnTo>
                    <a:pt x="1318" y="838"/>
                  </a:lnTo>
                  <a:lnTo>
                    <a:pt x="1297" y="839"/>
                  </a:lnTo>
                  <a:lnTo>
                    <a:pt x="1280" y="845"/>
                  </a:lnTo>
                  <a:lnTo>
                    <a:pt x="1266" y="853"/>
                  </a:lnTo>
                  <a:lnTo>
                    <a:pt x="1254" y="865"/>
                  </a:lnTo>
                  <a:lnTo>
                    <a:pt x="1244" y="879"/>
                  </a:lnTo>
                  <a:lnTo>
                    <a:pt x="1238" y="894"/>
                  </a:lnTo>
                  <a:lnTo>
                    <a:pt x="1234" y="911"/>
                  </a:lnTo>
                  <a:lnTo>
                    <a:pt x="1232" y="927"/>
                  </a:lnTo>
                  <a:close/>
                  <a:moveTo>
                    <a:pt x="1322" y="1115"/>
                  </a:moveTo>
                  <a:lnTo>
                    <a:pt x="1290" y="1112"/>
                  </a:lnTo>
                  <a:lnTo>
                    <a:pt x="1261" y="1102"/>
                  </a:lnTo>
                  <a:lnTo>
                    <a:pt x="1236" y="1088"/>
                  </a:lnTo>
                  <a:lnTo>
                    <a:pt x="1215" y="1069"/>
                  </a:lnTo>
                  <a:lnTo>
                    <a:pt x="1199" y="1046"/>
                  </a:lnTo>
                  <a:lnTo>
                    <a:pt x="1186" y="1018"/>
                  </a:lnTo>
                  <a:lnTo>
                    <a:pt x="1178" y="988"/>
                  </a:lnTo>
                  <a:lnTo>
                    <a:pt x="1177" y="956"/>
                  </a:lnTo>
                  <a:lnTo>
                    <a:pt x="1178" y="929"/>
                  </a:lnTo>
                  <a:lnTo>
                    <a:pt x="1181" y="904"/>
                  </a:lnTo>
                  <a:lnTo>
                    <a:pt x="1190" y="879"/>
                  </a:lnTo>
                  <a:lnTo>
                    <a:pt x="1200" y="858"/>
                  </a:lnTo>
                  <a:lnTo>
                    <a:pt x="1221" y="833"/>
                  </a:lnTo>
                  <a:lnTo>
                    <a:pt x="1248" y="811"/>
                  </a:lnTo>
                  <a:lnTo>
                    <a:pt x="1264" y="804"/>
                  </a:lnTo>
                  <a:lnTo>
                    <a:pt x="1280" y="798"/>
                  </a:lnTo>
                  <a:lnTo>
                    <a:pt x="1319" y="794"/>
                  </a:lnTo>
                  <a:lnTo>
                    <a:pt x="1348" y="797"/>
                  </a:lnTo>
                  <a:lnTo>
                    <a:pt x="1363" y="800"/>
                  </a:lnTo>
                  <a:lnTo>
                    <a:pt x="1374" y="806"/>
                  </a:lnTo>
                  <a:lnTo>
                    <a:pt x="1398" y="819"/>
                  </a:lnTo>
                  <a:lnTo>
                    <a:pt x="1418" y="838"/>
                  </a:lnTo>
                  <a:lnTo>
                    <a:pt x="1432" y="859"/>
                  </a:lnTo>
                  <a:lnTo>
                    <a:pt x="1444" y="884"/>
                  </a:lnTo>
                  <a:lnTo>
                    <a:pt x="1451" y="911"/>
                  </a:lnTo>
                  <a:lnTo>
                    <a:pt x="1453" y="940"/>
                  </a:lnTo>
                  <a:lnTo>
                    <a:pt x="1451" y="972"/>
                  </a:lnTo>
                  <a:lnTo>
                    <a:pt x="1231" y="972"/>
                  </a:lnTo>
                  <a:lnTo>
                    <a:pt x="1232" y="992"/>
                  </a:lnTo>
                  <a:lnTo>
                    <a:pt x="1236" y="1011"/>
                  </a:lnTo>
                  <a:lnTo>
                    <a:pt x="1244" y="1027"/>
                  </a:lnTo>
                  <a:lnTo>
                    <a:pt x="1255" y="1041"/>
                  </a:lnTo>
                  <a:lnTo>
                    <a:pt x="1268" y="1053"/>
                  </a:lnTo>
                  <a:lnTo>
                    <a:pt x="1284" y="1062"/>
                  </a:lnTo>
                  <a:lnTo>
                    <a:pt x="1302" y="1067"/>
                  </a:lnTo>
                  <a:lnTo>
                    <a:pt x="1324" y="1070"/>
                  </a:lnTo>
                  <a:lnTo>
                    <a:pt x="1348" y="1066"/>
                  </a:lnTo>
                  <a:lnTo>
                    <a:pt x="1369" y="1056"/>
                  </a:lnTo>
                  <a:lnTo>
                    <a:pt x="1379" y="1049"/>
                  </a:lnTo>
                  <a:lnTo>
                    <a:pt x="1386" y="1040"/>
                  </a:lnTo>
                  <a:lnTo>
                    <a:pt x="1396" y="1015"/>
                  </a:lnTo>
                  <a:lnTo>
                    <a:pt x="1448" y="1015"/>
                  </a:lnTo>
                  <a:lnTo>
                    <a:pt x="1443" y="1037"/>
                  </a:lnTo>
                  <a:lnTo>
                    <a:pt x="1434" y="1056"/>
                  </a:lnTo>
                  <a:lnTo>
                    <a:pt x="1421" y="1073"/>
                  </a:lnTo>
                  <a:lnTo>
                    <a:pt x="1405" y="1088"/>
                  </a:lnTo>
                  <a:lnTo>
                    <a:pt x="1387" y="1099"/>
                  </a:lnTo>
                  <a:lnTo>
                    <a:pt x="1367" y="1108"/>
                  </a:lnTo>
                  <a:lnTo>
                    <a:pt x="1345" y="1114"/>
                  </a:lnTo>
                  <a:lnTo>
                    <a:pt x="1322" y="1115"/>
                  </a:lnTo>
                  <a:close/>
                  <a:moveTo>
                    <a:pt x="1080" y="1111"/>
                  </a:moveTo>
                  <a:lnTo>
                    <a:pt x="1057" y="1108"/>
                  </a:lnTo>
                  <a:lnTo>
                    <a:pt x="1038" y="1102"/>
                  </a:lnTo>
                  <a:lnTo>
                    <a:pt x="1023" y="1093"/>
                  </a:lnTo>
                  <a:lnTo>
                    <a:pt x="1012" y="1082"/>
                  </a:lnTo>
                  <a:lnTo>
                    <a:pt x="1003" y="1069"/>
                  </a:lnTo>
                  <a:lnTo>
                    <a:pt x="996" y="1054"/>
                  </a:lnTo>
                  <a:lnTo>
                    <a:pt x="991" y="1023"/>
                  </a:lnTo>
                  <a:lnTo>
                    <a:pt x="991" y="846"/>
                  </a:lnTo>
                  <a:lnTo>
                    <a:pt x="924" y="846"/>
                  </a:lnTo>
                  <a:lnTo>
                    <a:pt x="924" y="801"/>
                  </a:lnTo>
                  <a:lnTo>
                    <a:pt x="991" y="801"/>
                  </a:lnTo>
                  <a:lnTo>
                    <a:pt x="991" y="722"/>
                  </a:lnTo>
                  <a:lnTo>
                    <a:pt x="1043" y="709"/>
                  </a:lnTo>
                  <a:lnTo>
                    <a:pt x="1043" y="801"/>
                  </a:lnTo>
                  <a:lnTo>
                    <a:pt x="1131" y="801"/>
                  </a:lnTo>
                  <a:lnTo>
                    <a:pt x="1131" y="846"/>
                  </a:lnTo>
                  <a:lnTo>
                    <a:pt x="1043" y="846"/>
                  </a:lnTo>
                  <a:lnTo>
                    <a:pt x="1043" y="1017"/>
                  </a:lnTo>
                  <a:lnTo>
                    <a:pt x="1046" y="1037"/>
                  </a:lnTo>
                  <a:lnTo>
                    <a:pt x="1049" y="1046"/>
                  </a:lnTo>
                  <a:lnTo>
                    <a:pt x="1055" y="1052"/>
                  </a:lnTo>
                  <a:lnTo>
                    <a:pt x="1061" y="1057"/>
                  </a:lnTo>
                  <a:lnTo>
                    <a:pt x="1070" y="1060"/>
                  </a:lnTo>
                  <a:lnTo>
                    <a:pt x="1088" y="1063"/>
                  </a:lnTo>
                  <a:lnTo>
                    <a:pt x="1113" y="1062"/>
                  </a:lnTo>
                  <a:lnTo>
                    <a:pt x="1133" y="1057"/>
                  </a:lnTo>
                  <a:lnTo>
                    <a:pt x="1133" y="1101"/>
                  </a:lnTo>
                  <a:lnTo>
                    <a:pt x="1112" y="1107"/>
                  </a:lnTo>
                  <a:lnTo>
                    <a:pt x="1080" y="1111"/>
                  </a:lnTo>
                  <a:close/>
                  <a:moveTo>
                    <a:pt x="840" y="1111"/>
                  </a:moveTo>
                  <a:lnTo>
                    <a:pt x="819" y="1108"/>
                  </a:lnTo>
                  <a:lnTo>
                    <a:pt x="800" y="1102"/>
                  </a:lnTo>
                  <a:lnTo>
                    <a:pt x="784" y="1093"/>
                  </a:lnTo>
                  <a:lnTo>
                    <a:pt x="772" y="1082"/>
                  </a:lnTo>
                  <a:lnTo>
                    <a:pt x="763" y="1069"/>
                  </a:lnTo>
                  <a:lnTo>
                    <a:pt x="758" y="1054"/>
                  </a:lnTo>
                  <a:lnTo>
                    <a:pt x="753" y="1023"/>
                  </a:lnTo>
                  <a:lnTo>
                    <a:pt x="753" y="846"/>
                  </a:lnTo>
                  <a:lnTo>
                    <a:pt x="686" y="846"/>
                  </a:lnTo>
                  <a:lnTo>
                    <a:pt x="686" y="801"/>
                  </a:lnTo>
                  <a:lnTo>
                    <a:pt x="753" y="801"/>
                  </a:lnTo>
                  <a:lnTo>
                    <a:pt x="753" y="722"/>
                  </a:lnTo>
                  <a:lnTo>
                    <a:pt x="804" y="709"/>
                  </a:lnTo>
                  <a:lnTo>
                    <a:pt x="804" y="801"/>
                  </a:lnTo>
                  <a:lnTo>
                    <a:pt x="891" y="801"/>
                  </a:lnTo>
                  <a:lnTo>
                    <a:pt x="891" y="846"/>
                  </a:lnTo>
                  <a:lnTo>
                    <a:pt x="804" y="846"/>
                  </a:lnTo>
                  <a:lnTo>
                    <a:pt x="804" y="1017"/>
                  </a:lnTo>
                  <a:lnTo>
                    <a:pt x="808" y="1037"/>
                  </a:lnTo>
                  <a:lnTo>
                    <a:pt x="811" y="1046"/>
                  </a:lnTo>
                  <a:lnTo>
                    <a:pt x="817" y="1052"/>
                  </a:lnTo>
                  <a:lnTo>
                    <a:pt x="823" y="1057"/>
                  </a:lnTo>
                  <a:lnTo>
                    <a:pt x="830" y="1060"/>
                  </a:lnTo>
                  <a:lnTo>
                    <a:pt x="849" y="1063"/>
                  </a:lnTo>
                  <a:lnTo>
                    <a:pt x="875" y="1062"/>
                  </a:lnTo>
                  <a:lnTo>
                    <a:pt x="895" y="1057"/>
                  </a:lnTo>
                  <a:lnTo>
                    <a:pt x="895" y="1101"/>
                  </a:lnTo>
                  <a:lnTo>
                    <a:pt x="874" y="1107"/>
                  </a:lnTo>
                  <a:lnTo>
                    <a:pt x="840" y="1111"/>
                  </a:lnTo>
                  <a:close/>
                  <a:moveTo>
                    <a:pt x="430" y="927"/>
                  </a:moveTo>
                  <a:lnTo>
                    <a:pt x="598" y="927"/>
                  </a:lnTo>
                  <a:lnTo>
                    <a:pt x="596" y="908"/>
                  </a:lnTo>
                  <a:lnTo>
                    <a:pt x="592" y="891"/>
                  </a:lnTo>
                  <a:lnTo>
                    <a:pt x="586" y="875"/>
                  </a:lnTo>
                  <a:lnTo>
                    <a:pt x="576" y="862"/>
                  </a:lnTo>
                  <a:lnTo>
                    <a:pt x="565" y="852"/>
                  </a:lnTo>
                  <a:lnTo>
                    <a:pt x="550" y="843"/>
                  </a:lnTo>
                  <a:lnTo>
                    <a:pt x="534" y="839"/>
                  </a:lnTo>
                  <a:lnTo>
                    <a:pt x="515" y="838"/>
                  </a:lnTo>
                  <a:lnTo>
                    <a:pt x="495" y="839"/>
                  </a:lnTo>
                  <a:lnTo>
                    <a:pt x="477" y="845"/>
                  </a:lnTo>
                  <a:lnTo>
                    <a:pt x="463" y="853"/>
                  </a:lnTo>
                  <a:lnTo>
                    <a:pt x="451" y="865"/>
                  </a:lnTo>
                  <a:lnTo>
                    <a:pt x="443" y="879"/>
                  </a:lnTo>
                  <a:lnTo>
                    <a:pt x="435" y="894"/>
                  </a:lnTo>
                  <a:lnTo>
                    <a:pt x="431" y="911"/>
                  </a:lnTo>
                  <a:lnTo>
                    <a:pt x="430" y="927"/>
                  </a:lnTo>
                  <a:close/>
                  <a:moveTo>
                    <a:pt x="520" y="1115"/>
                  </a:moveTo>
                  <a:lnTo>
                    <a:pt x="488" y="1112"/>
                  </a:lnTo>
                  <a:lnTo>
                    <a:pt x="459" y="1102"/>
                  </a:lnTo>
                  <a:lnTo>
                    <a:pt x="434" y="1088"/>
                  </a:lnTo>
                  <a:lnTo>
                    <a:pt x="412" y="1069"/>
                  </a:lnTo>
                  <a:lnTo>
                    <a:pt x="396" y="1046"/>
                  </a:lnTo>
                  <a:lnTo>
                    <a:pt x="383" y="1018"/>
                  </a:lnTo>
                  <a:lnTo>
                    <a:pt x="376" y="988"/>
                  </a:lnTo>
                  <a:lnTo>
                    <a:pt x="374" y="956"/>
                  </a:lnTo>
                  <a:lnTo>
                    <a:pt x="376" y="929"/>
                  </a:lnTo>
                  <a:lnTo>
                    <a:pt x="380" y="904"/>
                  </a:lnTo>
                  <a:lnTo>
                    <a:pt x="388" y="879"/>
                  </a:lnTo>
                  <a:lnTo>
                    <a:pt x="398" y="858"/>
                  </a:lnTo>
                  <a:lnTo>
                    <a:pt x="418" y="833"/>
                  </a:lnTo>
                  <a:lnTo>
                    <a:pt x="446" y="811"/>
                  </a:lnTo>
                  <a:lnTo>
                    <a:pt x="462" y="804"/>
                  </a:lnTo>
                  <a:lnTo>
                    <a:pt x="477" y="798"/>
                  </a:lnTo>
                  <a:lnTo>
                    <a:pt x="517" y="794"/>
                  </a:lnTo>
                  <a:lnTo>
                    <a:pt x="546" y="797"/>
                  </a:lnTo>
                  <a:lnTo>
                    <a:pt x="560" y="800"/>
                  </a:lnTo>
                  <a:lnTo>
                    <a:pt x="572" y="806"/>
                  </a:lnTo>
                  <a:lnTo>
                    <a:pt x="595" y="819"/>
                  </a:lnTo>
                  <a:lnTo>
                    <a:pt x="615" y="838"/>
                  </a:lnTo>
                  <a:lnTo>
                    <a:pt x="630" y="859"/>
                  </a:lnTo>
                  <a:lnTo>
                    <a:pt x="641" y="884"/>
                  </a:lnTo>
                  <a:lnTo>
                    <a:pt x="649" y="911"/>
                  </a:lnTo>
                  <a:lnTo>
                    <a:pt x="650" y="940"/>
                  </a:lnTo>
                  <a:lnTo>
                    <a:pt x="649" y="972"/>
                  </a:lnTo>
                  <a:lnTo>
                    <a:pt x="428" y="972"/>
                  </a:lnTo>
                  <a:lnTo>
                    <a:pt x="430" y="992"/>
                  </a:lnTo>
                  <a:lnTo>
                    <a:pt x="434" y="1011"/>
                  </a:lnTo>
                  <a:lnTo>
                    <a:pt x="441" y="1027"/>
                  </a:lnTo>
                  <a:lnTo>
                    <a:pt x="453" y="1041"/>
                  </a:lnTo>
                  <a:lnTo>
                    <a:pt x="466" y="1053"/>
                  </a:lnTo>
                  <a:lnTo>
                    <a:pt x="482" y="1062"/>
                  </a:lnTo>
                  <a:lnTo>
                    <a:pt x="499" y="1067"/>
                  </a:lnTo>
                  <a:lnTo>
                    <a:pt x="521" y="1070"/>
                  </a:lnTo>
                  <a:lnTo>
                    <a:pt x="546" y="1066"/>
                  </a:lnTo>
                  <a:lnTo>
                    <a:pt x="566" y="1056"/>
                  </a:lnTo>
                  <a:lnTo>
                    <a:pt x="576" y="1049"/>
                  </a:lnTo>
                  <a:lnTo>
                    <a:pt x="583" y="1040"/>
                  </a:lnTo>
                  <a:lnTo>
                    <a:pt x="595" y="1015"/>
                  </a:lnTo>
                  <a:lnTo>
                    <a:pt x="646" y="1015"/>
                  </a:lnTo>
                  <a:lnTo>
                    <a:pt x="640" y="1037"/>
                  </a:lnTo>
                  <a:lnTo>
                    <a:pt x="631" y="1056"/>
                  </a:lnTo>
                  <a:lnTo>
                    <a:pt x="618" y="1073"/>
                  </a:lnTo>
                  <a:lnTo>
                    <a:pt x="604" y="1088"/>
                  </a:lnTo>
                  <a:lnTo>
                    <a:pt x="585" y="1099"/>
                  </a:lnTo>
                  <a:lnTo>
                    <a:pt x="565" y="1108"/>
                  </a:lnTo>
                  <a:lnTo>
                    <a:pt x="543" y="1114"/>
                  </a:lnTo>
                  <a:lnTo>
                    <a:pt x="520" y="1115"/>
                  </a:lnTo>
                  <a:close/>
                  <a:moveTo>
                    <a:pt x="55" y="861"/>
                  </a:moveTo>
                  <a:lnTo>
                    <a:pt x="174" y="861"/>
                  </a:lnTo>
                  <a:lnTo>
                    <a:pt x="190" y="861"/>
                  </a:lnTo>
                  <a:lnTo>
                    <a:pt x="205" y="858"/>
                  </a:lnTo>
                  <a:lnTo>
                    <a:pt x="218" y="852"/>
                  </a:lnTo>
                  <a:lnTo>
                    <a:pt x="229" y="845"/>
                  </a:lnTo>
                  <a:lnTo>
                    <a:pt x="238" y="835"/>
                  </a:lnTo>
                  <a:lnTo>
                    <a:pt x="245" y="823"/>
                  </a:lnTo>
                  <a:lnTo>
                    <a:pt x="250" y="810"/>
                  </a:lnTo>
                  <a:lnTo>
                    <a:pt x="251" y="794"/>
                  </a:lnTo>
                  <a:lnTo>
                    <a:pt x="250" y="778"/>
                  </a:lnTo>
                  <a:lnTo>
                    <a:pt x="244" y="764"/>
                  </a:lnTo>
                  <a:lnTo>
                    <a:pt x="238" y="752"/>
                  </a:lnTo>
                  <a:lnTo>
                    <a:pt x="228" y="744"/>
                  </a:lnTo>
                  <a:lnTo>
                    <a:pt x="216" y="736"/>
                  </a:lnTo>
                  <a:lnTo>
                    <a:pt x="203" y="731"/>
                  </a:lnTo>
                  <a:lnTo>
                    <a:pt x="189" y="728"/>
                  </a:lnTo>
                  <a:lnTo>
                    <a:pt x="173" y="726"/>
                  </a:lnTo>
                  <a:lnTo>
                    <a:pt x="55" y="726"/>
                  </a:lnTo>
                  <a:lnTo>
                    <a:pt x="55" y="861"/>
                  </a:lnTo>
                  <a:close/>
                  <a:moveTo>
                    <a:pt x="55" y="1057"/>
                  </a:moveTo>
                  <a:lnTo>
                    <a:pt x="176" y="1057"/>
                  </a:lnTo>
                  <a:lnTo>
                    <a:pt x="209" y="1053"/>
                  </a:lnTo>
                  <a:lnTo>
                    <a:pt x="222" y="1047"/>
                  </a:lnTo>
                  <a:lnTo>
                    <a:pt x="235" y="1040"/>
                  </a:lnTo>
                  <a:lnTo>
                    <a:pt x="245" y="1028"/>
                  </a:lnTo>
                  <a:lnTo>
                    <a:pt x="254" y="1017"/>
                  </a:lnTo>
                  <a:lnTo>
                    <a:pt x="258" y="1001"/>
                  </a:lnTo>
                  <a:lnTo>
                    <a:pt x="260" y="984"/>
                  </a:lnTo>
                  <a:lnTo>
                    <a:pt x="258" y="966"/>
                  </a:lnTo>
                  <a:lnTo>
                    <a:pt x="254" y="952"/>
                  </a:lnTo>
                  <a:lnTo>
                    <a:pt x="245" y="939"/>
                  </a:lnTo>
                  <a:lnTo>
                    <a:pt x="235" y="929"/>
                  </a:lnTo>
                  <a:lnTo>
                    <a:pt x="224" y="920"/>
                  </a:lnTo>
                  <a:lnTo>
                    <a:pt x="209" y="913"/>
                  </a:lnTo>
                  <a:lnTo>
                    <a:pt x="193" y="910"/>
                  </a:lnTo>
                  <a:lnTo>
                    <a:pt x="176" y="908"/>
                  </a:lnTo>
                  <a:lnTo>
                    <a:pt x="55" y="908"/>
                  </a:lnTo>
                  <a:lnTo>
                    <a:pt x="55" y="1057"/>
                  </a:lnTo>
                  <a:close/>
                  <a:moveTo>
                    <a:pt x="1" y="1107"/>
                  </a:moveTo>
                  <a:lnTo>
                    <a:pt x="1" y="678"/>
                  </a:lnTo>
                  <a:lnTo>
                    <a:pt x="177" y="678"/>
                  </a:lnTo>
                  <a:lnTo>
                    <a:pt x="205" y="681"/>
                  </a:lnTo>
                  <a:lnTo>
                    <a:pt x="229" y="687"/>
                  </a:lnTo>
                  <a:lnTo>
                    <a:pt x="251" y="696"/>
                  </a:lnTo>
                  <a:lnTo>
                    <a:pt x="270" y="709"/>
                  </a:lnTo>
                  <a:lnTo>
                    <a:pt x="284" y="725"/>
                  </a:lnTo>
                  <a:lnTo>
                    <a:pt x="296" y="744"/>
                  </a:lnTo>
                  <a:lnTo>
                    <a:pt x="303" y="765"/>
                  </a:lnTo>
                  <a:lnTo>
                    <a:pt x="306" y="790"/>
                  </a:lnTo>
                  <a:lnTo>
                    <a:pt x="302" y="819"/>
                  </a:lnTo>
                  <a:lnTo>
                    <a:pt x="290" y="846"/>
                  </a:lnTo>
                  <a:lnTo>
                    <a:pt x="282" y="859"/>
                  </a:lnTo>
                  <a:lnTo>
                    <a:pt x="270" y="869"/>
                  </a:lnTo>
                  <a:lnTo>
                    <a:pt x="258" y="878"/>
                  </a:lnTo>
                  <a:lnTo>
                    <a:pt x="244" y="884"/>
                  </a:lnTo>
                  <a:lnTo>
                    <a:pt x="260" y="891"/>
                  </a:lnTo>
                  <a:lnTo>
                    <a:pt x="274" y="900"/>
                  </a:lnTo>
                  <a:lnTo>
                    <a:pt x="286" y="911"/>
                  </a:lnTo>
                  <a:lnTo>
                    <a:pt x="296" y="924"/>
                  </a:lnTo>
                  <a:lnTo>
                    <a:pt x="305" y="939"/>
                  </a:lnTo>
                  <a:lnTo>
                    <a:pt x="311" y="955"/>
                  </a:lnTo>
                  <a:lnTo>
                    <a:pt x="313" y="971"/>
                  </a:lnTo>
                  <a:lnTo>
                    <a:pt x="315" y="986"/>
                  </a:lnTo>
                  <a:lnTo>
                    <a:pt x="313" y="1013"/>
                  </a:lnTo>
                  <a:lnTo>
                    <a:pt x="305" y="1037"/>
                  </a:lnTo>
                  <a:lnTo>
                    <a:pt x="293" y="1057"/>
                  </a:lnTo>
                  <a:lnTo>
                    <a:pt x="277" y="1075"/>
                  </a:lnTo>
                  <a:lnTo>
                    <a:pt x="257" y="1088"/>
                  </a:lnTo>
                  <a:lnTo>
                    <a:pt x="234" y="1098"/>
                  </a:lnTo>
                  <a:lnTo>
                    <a:pt x="208" y="1105"/>
                  </a:lnTo>
                  <a:lnTo>
                    <a:pt x="179" y="1107"/>
                  </a:lnTo>
                  <a:lnTo>
                    <a:pt x="1" y="1107"/>
                  </a:lnTo>
                  <a:close/>
                  <a:moveTo>
                    <a:pt x="177" y="446"/>
                  </a:moveTo>
                  <a:lnTo>
                    <a:pt x="144" y="443"/>
                  </a:lnTo>
                  <a:lnTo>
                    <a:pt x="128" y="438"/>
                  </a:lnTo>
                  <a:lnTo>
                    <a:pt x="113" y="434"/>
                  </a:lnTo>
                  <a:lnTo>
                    <a:pt x="84" y="421"/>
                  </a:lnTo>
                  <a:lnTo>
                    <a:pt x="60" y="401"/>
                  </a:lnTo>
                  <a:lnTo>
                    <a:pt x="42" y="383"/>
                  </a:lnTo>
                  <a:lnTo>
                    <a:pt x="29" y="363"/>
                  </a:lnTo>
                  <a:lnTo>
                    <a:pt x="19" y="343"/>
                  </a:lnTo>
                  <a:lnTo>
                    <a:pt x="12" y="320"/>
                  </a:lnTo>
                  <a:lnTo>
                    <a:pt x="6" y="297"/>
                  </a:lnTo>
                  <a:lnTo>
                    <a:pt x="3" y="274"/>
                  </a:lnTo>
                  <a:lnTo>
                    <a:pt x="0" y="223"/>
                  </a:lnTo>
                  <a:lnTo>
                    <a:pt x="1" y="198"/>
                  </a:lnTo>
                  <a:lnTo>
                    <a:pt x="3" y="174"/>
                  </a:lnTo>
                  <a:lnTo>
                    <a:pt x="6" y="149"/>
                  </a:lnTo>
                  <a:lnTo>
                    <a:pt x="12" y="126"/>
                  </a:lnTo>
                  <a:lnTo>
                    <a:pt x="19" y="104"/>
                  </a:lnTo>
                  <a:lnTo>
                    <a:pt x="29" y="84"/>
                  </a:lnTo>
                  <a:lnTo>
                    <a:pt x="42" y="64"/>
                  </a:lnTo>
                  <a:lnTo>
                    <a:pt x="60" y="46"/>
                  </a:lnTo>
                  <a:lnTo>
                    <a:pt x="71" y="36"/>
                  </a:lnTo>
                  <a:lnTo>
                    <a:pt x="84" y="26"/>
                  </a:lnTo>
                  <a:lnTo>
                    <a:pt x="113" y="12"/>
                  </a:lnTo>
                  <a:lnTo>
                    <a:pt x="144" y="3"/>
                  </a:lnTo>
                  <a:lnTo>
                    <a:pt x="177" y="0"/>
                  </a:lnTo>
                  <a:lnTo>
                    <a:pt x="208" y="3"/>
                  </a:lnTo>
                  <a:lnTo>
                    <a:pt x="238" y="10"/>
                  </a:lnTo>
                  <a:lnTo>
                    <a:pt x="251" y="16"/>
                  </a:lnTo>
                  <a:lnTo>
                    <a:pt x="264" y="23"/>
                  </a:lnTo>
                  <a:lnTo>
                    <a:pt x="276" y="32"/>
                  </a:lnTo>
                  <a:lnTo>
                    <a:pt x="287" y="41"/>
                  </a:lnTo>
                  <a:lnTo>
                    <a:pt x="308" y="61"/>
                  </a:lnTo>
                  <a:lnTo>
                    <a:pt x="322" y="86"/>
                  </a:lnTo>
                  <a:lnTo>
                    <a:pt x="332" y="113"/>
                  </a:lnTo>
                  <a:lnTo>
                    <a:pt x="337" y="143"/>
                  </a:lnTo>
                  <a:lnTo>
                    <a:pt x="282" y="143"/>
                  </a:lnTo>
                  <a:lnTo>
                    <a:pt x="279" y="123"/>
                  </a:lnTo>
                  <a:lnTo>
                    <a:pt x="271" y="106"/>
                  </a:lnTo>
                  <a:lnTo>
                    <a:pt x="263" y="90"/>
                  </a:lnTo>
                  <a:lnTo>
                    <a:pt x="250" y="77"/>
                  </a:lnTo>
                  <a:lnTo>
                    <a:pt x="234" y="65"/>
                  </a:lnTo>
                  <a:lnTo>
                    <a:pt x="216" y="58"/>
                  </a:lnTo>
                  <a:lnTo>
                    <a:pt x="197" y="52"/>
                  </a:lnTo>
                  <a:lnTo>
                    <a:pt x="177" y="51"/>
                  </a:lnTo>
                  <a:lnTo>
                    <a:pt x="154" y="54"/>
                  </a:lnTo>
                  <a:lnTo>
                    <a:pt x="132" y="59"/>
                  </a:lnTo>
                  <a:lnTo>
                    <a:pt x="113" y="70"/>
                  </a:lnTo>
                  <a:lnTo>
                    <a:pt x="96" y="84"/>
                  </a:lnTo>
                  <a:lnTo>
                    <a:pt x="84" y="99"/>
                  </a:lnTo>
                  <a:lnTo>
                    <a:pt x="74" y="114"/>
                  </a:lnTo>
                  <a:lnTo>
                    <a:pt x="67" y="132"/>
                  </a:lnTo>
                  <a:lnTo>
                    <a:pt x="65" y="142"/>
                  </a:lnTo>
                  <a:lnTo>
                    <a:pt x="62" y="151"/>
                  </a:lnTo>
                  <a:lnTo>
                    <a:pt x="57" y="188"/>
                  </a:lnTo>
                  <a:lnTo>
                    <a:pt x="55" y="223"/>
                  </a:lnTo>
                  <a:lnTo>
                    <a:pt x="57" y="259"/>
                  </a:lnTo>
                  <a:lnTo>
                    <a:pt x="62" y="295"/>
                  </a:lnTo>
                  <a:lnTo>
                    <a:pt x="74" y="331"/>
                  </a:lnTo>
                  <a:lnTo>
                    <a:pt x="84" y="347"/>
                  </a:lnTo>
                  <a:lnTo>
                    <a:pt x="96" y="362"/>
                  </a:lnTo>
                  <a:lnTo>
                    <a:pt x="113" y="376"/>
                  </a:lnTo>
                  <a:lnTo>
                    <a:pt x="134" y="386"/>
                  </a:lnTo>
                  <a:lnTo>
                    <a:pt x="155" y="392"/>
                  </a:lnTo>
                  <a:lnTo>
                    <a:pt x="177" y="395"/>
                  </a:lnTo>
                  <a:lnTo>
                    <a:pt x="199" y="392"/>
                  </a:lnTo>
                  <a:lnTo>
                    <a:pt x="219" y="388"/>
                  </a:lnTo>
                  <a:lnTo>
                    <a:pt x="237" y="379"/>
                  </a:lnTo>
                  <a:lnTo>
                    <a:pt x="251" y="369"/>
                  </a:lnTo>
                  <a:lnTo>
                    <a:pt x="263" y="355"/>
                  </a:lnTo>
                  <a:lnTo>
                    <a:pt x="273" y="339"/>
                  </a:lnTo>
                  <a:lnTo>
                    <a:pt x="279" y="321"/>
                  </a:lnTo>
                  <a:lnTo>
                    <a:pt x="282" y="300"/>
                  </a:lnTo>
                  <a:lnTo>
                    <a:pt x="337" y="300"/>
                  </a:lnTo>
                  <a:lnTo>
                    <a:pt x="335" y="317"/>
                  </a:lnTo>
                  <a:lnTo>
                    <a:pt x="332" y="331"/>
                  </a:lnTo>
                  <a:lnTo>
                    <a:pt x="322" y="359"/>
                  </a:lnTo>
                  <a:lnTo>
                    <a:pt x="306" y="385"/>
                  </a:lnTo>
                  <a:lnTo>
                    <a:pt x="287" y="405"/>
                  </a:lnTo>
                  <a:lnTo>
                    <a:pt x="263" y="422"/>
                  </a:lnTo>
                  <a:lnTo>
                    <a:pt x="237" y="434"/>
                  </a:lnTo>
                  <a:lnTo>
                    <a:pt x="208" y="443"/>
                  </a:lnTo>
                  <a:lnTo>
                    <a:pt x="177" y="446"/>
                  </a:lnTo>
                  <a:close/>
                  <a:moveTo>
                    <a:pt x="408" y="0"/>
                  </a:moveTo>
                  <a:lnTo>
                    <a:pt x="460" y="0"/>
                  </a:lnTo>
                  <a:lnTo>
                    <a:pt x="460" y="172"/>
                  </a:lnTo>
                  <a:lnTo>
                    <a:pt x="467" y="161"/>
                  </a:lnTo>
                  <a:lnTo>
                    <a:pt x="477" y="151"/>
                  </a:lnTo>
                  <a:lnTo>
                    <a:pt x="499" y="136"/>
                  </a:lnTo>
                  <a:lnTo>
                    <a:pt x="525" y="126"/>
                  </a:lnTo>
                  <a:lnTo>
                    <a:pt x="551" y="123"/>
                  </a:lnTo>
                  <a:lnTo>
                    <a:pt x="576" y="126"/>
                  </a:lnTo>
                  <a:lnTo>
                    <a:pt x="598" y="132"/>
                  </a:lnTo>
                  <a:lnTo>
                    <a:pt x="617" y="140"/>
                  </a:lnTo>
                  <a:lnTo>
                    <a:pt x="631" y="153"/>
                  </a:lnTo>
                  <a:lnTo>
                    <a:pt x="643" y="169"/>
                  </a:lnTo>
                  <a:lnTo>
                    <a:pt x="652" y="188"/>
                  </a:lnTo>
                  <a:lnTo>
                    <a:pt x="657" y="210"/>
                  </a:lnTo>
                  <a:lnTo>
                    <a:pt x="659" y="236"/>
                  </a:lnTo>
                  <a:lnTo>
                    <a:pt x="659" y="437"/>
                  </a:lnTo>
                  <a:lnTo>
                    <a:pt x="608" y="437"/>
                  </a:lnTo>
                  <a:lnTo>
                    <a:pt x="608" y="243"/>
                  </a:lnTo>
                  <a:lnTo>
                    <a:pt x="607" y="227"/>
                  </a:lnTo>
                  <a:lnTo>
                    <a:pt x="604" y="213"/>
                  </a:lnTo>
                  <a:lnTo>
                    <a:pt x="592" y="190"/>
                  </a:lnTo>
                  <a:lnTo>
                    <a:pt x="582" y="181"/>
                  </a:lnTo>
                  <a:lnTo>
                    <a:pt x="570" y="175"/>
                  </a:lnTo>
                  <a:lnTo>
                    <a:pt x="557" y="171"/>
                  </a:lnTo>
                  <a:lnTo>
                    <a:pt x="541" y="169"/>
                  </a:lnTo>
                  <a:lnTo>
                    <a:pt x="522" y="172"/>
                  </a:lnTo>
                  <a:lnTo>
                    <a:pt x="507" y="178"/>
                  </a:lnTo>
                  <a:lnTo>
                    <a:pt x="492" y="187"/>
                  </a:lnTo>
                  <a:lnTo>
                    <a:pt x="486" y="193"/>
                  </a:lnTo>
                  <a:lnTo>
                    <a:pt x="480" y="200"/>
                  </a:lnTo>
                  <a:lnTo>
                    <a:pt x="472" y="214"/>
                  </a:lnTo>
                  <a:lnTo>
                    <a:pt x="464" y="233"/>
                  </a:lnTo>
                  <a:lnTo>
                    <a:pt x="462" y="252"/>
                  </a:lnTo>
                  <a:lnTo>
                    <a:pt x="460" y="274"/>
                  </a:lnTo>
                  <a:lnTo>
                    <a:pt x="460" y="437"/>
                  </a:lnTo>
                  <a:lnTo>
                    <a:pt x="408" y="437"/>
                  </a:lnTo>
                  <a:lnTo>
                    <a:pt x="408" y="0"/>
                  </a:lnTo>
                  <a:close/>
                  <a:moveTo>
                    <a:pt x="879" y="446"/>
                  </a:moveTo>
                  <a:lnTo>
                    <a:pt x="848" y="441"/>
                  </a:lnTo>
                  <a:lnTo>
                    <a:pt x="820" y="433"/>
                  </a:lnTo>
                  <a:lnTo>
                    <a:pt x="794" y="418"/>
                  </a:lnTo>
                  <a:lnTo>
                    <a:pt x="774" y="399"/>
                  </a:lnTo>
                  <a:lnTo>
                    <a:pt x="756" y="375"/>
                  </a:lnTo>
                  <a:lnTo>
                    <a:pt x="745" y="347"/>
                  </a:lnTo>
                  <a:lnTo>
                    <a:pt x="737" y="318"/>
                  </a:lnTo>
                  <a:lnTo>
                    <a:pt x="734" y="285"/>
                  </a:lnTo>
                  <a:lnTo>
                    <a:pt x="736" y="259"/>
                  </a:lnTo>
                  <a:lnTo>
                    <a:pt x="740" y="234"/>
                  </a:lnTo>
                  <a:lnTo>
                    <a:pt x="747" y="210"/>
                  </a:lnTo>
                  <a:lnTo>
                    <a:pt x="759" y="188"/>
                  </a:lnTo>
                  <a:lnTo>
                    <a:pt x="779" y="162"/>
                  </a:lnTo>
                  <a:lnTo>
                    <a:pt x="805" y="142"/>
                  </a:lnTo>
                  <a:lnTo>
                    <a:pt x="821" y="135"/>
                  </a:lnTo>
                  <a:lnTo>
                    <a:pt x="839" y="129"/>
                  </a:lnTo>
                  <a:lnTo>
                    <a:pt x="877" y="123"/>
                  </a:lnTo>
                  <a:lnTo>
                    <a:pt x="906" y="126"/>
                  </a:lnTo>
                  <a:lnTo>
                    <a:pt x="920" y="130"/>
                  </a:lnTo>
                  <a:lnTo>
                    <a:pt x="933" y="135"/>
                  </a:lnTo>
                  <a:lnTo>
                    <a:pt x="956" y="149"/>
                  </a:lnTo>
                  <a:lnTo>
                    <a:pt x="975" y="167"/>
                  </a:lnTo>
                  <a:lnTo>
                    <a:pt x="990" y="188"/>
                  </a:lnTo>
                  <a:lnTo>
                    <a:pt x="1001" y="214"/>
                  </a:lnTo>
                  <a:lnTo>
                    <a:pt x="1009" y="242"/>
                  </a:lnTo>
                  <a:lnTo>
                    <a:pt x="1012" y="271"/>
                  </a:lnTo>
                  <a:lnTo>
                    <a:pt x="1010" y="301"/>
                  </a:lnTo>
                  <a:lnTo>
                    <a:pt x="788" y="301"/>
                  </a:lnTo>
                  <a:lnTo>
                    <a:pt x="790" y="321"/>
                  </a:lnTo>
                  <a:lnTo>
                    <a:pt x="794" y="340"/>
                  </a:lnTo>
                  <a:lnTo>
                    <a:pt x="803" y="357"/>
                  </a:lnTo>
                  <a:lnTo>
                    <a:pt x="813" y="372"/>
                  </a:lnTo>
                  <a:lnTo>
                    <a:pt x="826" y="383"/>
                  </a:lnTo>
                  <a:lnTo>
                    <a:pt x="842" y="392"/>
                  </a:lnTo>
                  <a:lnTo>
                    <a:pt x="861" y="398"/>
                  </a:lnTo>
                  <a:lnTo>
                    <a:pt x="881" y="399"/>
                  </a:lnTo>
                  <a:lnTo>
                    <a:pt x="906" y="396"/>
                  </a:lnTo>
                  <a:lnTo>
                    <a:pt x="927" y="386"/>
                  </a:lnTo>
                  <a:lnTo>
                    <a:pt x="936" y="379"/>
                  </a:lnTo>
                  <a:lnTo>
                    <a:pt x="943" y="370"/>
                  </a:lnTo>
                  <a:lnTo>
                    <a:pt x="955" y="346"/>
                  </a:lnTo>
                  <a:lnTo>
                    <a:pt x="1006" y="346"/>
                  </a:lnTo>
                  <a:lnTo>
                    <a:pt x="1001" y="368"/>
                  </a:lnTo>
                  <a:lnTo>
                    <a:pt x="991" y="386"/>
                  </a:lnTo>
                  <a:lnTo>
                    <a:pt x="978" y="402"/>
                  </a:lnTo>
                  <a:lnTo>
                    <a:pt x="964" y="417"/>
                  </a:lnTo>
                  <a:lnTo>
                    <a:pt x="945" y="428"/>
                  </a:lnTo>
                  <a:lnTo>
                    <a:pt x="924" y="438"/>
                  </a:lnTo>
                  <a:lnTo>
                    <a:pt x="903" y="443"/>
                  </a:lnTo>
                  <a:lnTo>
                    <a:pt x="879" y="446"/>
                  </a:lnTo>
                  <a:close/>
                  <a:moveTo>
                    <a:pt x="790" y="258"/>
                  </a:moveTo>
                  <a:lnTo>
                    <a:pt x="958" y="258"/>
                  </a:lnTo>
                  <a:lnTo>
                    <a:pt x="956" y="239"/>
                  </a:lnTo>
                  <a:lnTo>
                    <a:pt x="953" y="221"/>
                  </a:lnTo>
                  <a:lnTo>
                    <a:pt x="946" y="206"/>
                  </a:lnTo>
                  <a:lnTo>
                    <a:pt x="938" y="193"/>
                  </a:lnTo>
                  <a:lnTo>
                    <a:pt x="924" y="182"/>
                  </a:lnTo>
                  <a:lnTo>
                    <a:pt x="911" y="174"/>
                  </a:lnTo>
                  <a:lnTo>
                    <a:pt x="894" y="169"/>
                  </a:lnTo>
                  <a:lnTo>
                    <a:pt x="875" y="167"/>
                  </a:lnTo>
                  <a:lnTo>
                    <a:pt x="855" y="169"/>
                  </a:lnTo>
                  <a:lnTo>
                    <a:pt x="839" y="175"/>
                  </a:lnTo>
                  <a:lnTo>
                    <a:pt x="824" y="184"/>
                  </a:lnTo>
                  <a:lnTo>
                    <a:pt x="811" y="195"/>
                  </a:lnTo>
                  <a:lnTo>
                    <a:pt x="803" y="210"/>
                  </a:lnTo>
                  <a:lnTo>
                    <a:pt x="795" y="224"/>
                  </a:lnTo>
                  <a:lnTo>
                    <a:pt x="791" y="240"/>
                  </a:lnTo>
                  <a:lnTo>
                    <a:pt x="790" y="258"/>
                  </a:lnTo>
                  <a:close/>
                  <a:moveTo>
                    <a:pt x="1088" y="437"/>
                  </a:moveTo>
                  <a:lnTo>
                    <a:pt x="1088" y="132"/>
                  </a:lnTo>
                  <a:lnTo>
                    <a:pt x="1133" y="132"/>
                  </a:lnTo>
                  <a:lnTo>
                    <a:pt x="1138" y="177"/>
                  </a:lnTo>
                  <a:lnTo>
                    <a:pt x="1145" y="164"/>
                  </a:lnTo>
                  <a:lnTo>
                    <a:pt x="1154" y="153"/>
                  </a:lnTo>
                  <a:lnTo>
                    <a:pt x="1164" y="145"/>
                  </a:lnTo>
                  <a:lnTo>
                    <a:pt x="1174" y="136"/>
                  </a:lnTo>
                  <a:lnTo>
                    <a:pt x="1199" y="127"/>
                  </a:lnTo>
                  <a:lnTo>
                    <a:pt x="1212" y="125"/>
                  </a:lnTo>
                  <a:lnTo>
                    <a:pt x="1225" y="123"/>
                  </a:lnTo>
                  <a:lnTo>
                    <a:pt x="1257" y="127"/>
                  </a:lnTo>
                  <a:lnTo>
                    <a:pt x="1271" y="132"/>
                  </a:lnTo>
                  <a:lnTo>
                    <a:pt x="1283" y="139"/>
                  </a:lnTo>
                  <a:lnTo>
                    <a:pt x="1295" y="146"/>
                  </a:lnTo>
                  <a:lnTo>
                    <a:pt x="1303" y="156"/>
                  </a:lnTo>
                  <a:lnTo>
                    <a:pt x="1311" y="168"/>
                  </a:lnTo>
                  <a:lnTo>
                    <a:pt x="1316" y="181"/>
                  </a:lnTo>
                  <a:lnTo>
                    <a:pt x="1324" y="168"/>
                  </a:lnTo>
                  <a:lnTo>
                    <a:pt x="1334" y="156"/>
                  </a:lnTo>
                  <a:lnTo>
                    <a:pt x="1357" y="138"/>
                  </a:lnTo>
                  <a:lnTo>
                    <a:pt x="1383" y="127"/>
                  </a:lnTo>
                  <a:lnTo>
                    <a:pt x="1412" y="123"/>
                  </a:lnTo>
                  <a:lnTo>
                    <a:pt x="1437" y="126"/>
                  </a:lnTo>
                  <a:lnTo>
                    <a:pt x="1459" y="132"/>
                  </a:lnTo>
                  <a:lnTo>
                    <a:pt x="1476" y="142"/>
                  </a:lnTo>
                  <a:lnTo>
                    <a:pt x="1490" y="155"/>
                  </a:lnTo>
                  <a:lnTo>
                    <a:pt x="1502" y="171"/>
                  </a:lnTo>
                  <a:lnTo>
                    <a:pt x="1509" y="190"/>
                  </a:lnTo>
                  <a:lnTo>
                    <a:pt x="1514" y="211"/>
                  </a:lnTo>
                  <a:lnTo>
                    <a:pt x="1515" y="236"/>
                  </a:lnTo>
                  <a:lnTo>
                    <a:pt x="1515" y="437"/>
                  </a:lnTo>
                  <a:lnTo>
                    <a:pt x="1464" y="437"/>
                  </a:lnTo>
                  <a:lnTo>
                    <a:pt x="1464" y="242"/>
                  </a:lnTo>
                  <a:lnTo>
                    <a:pt x="1461" y="213"/>
                  </a:lnTo>
                  <a:lnTo>
                    <a:pt x="1450" y="190"/>
                  </a:lnTo>
                  <a:lnTo>
                    <a:pt x="1441" y="182"/>
                  </a:lnTo>
                  <a:lnTo>
                    <a:pt x="1431" y="175"/>
                  </a:lnTo>
                  <a:lnTo>
                    <a:pt x="1418" y="171"/>
                  </a:lnTo>
                  <a:lnTo>
                    <a:pt x="1402" y="169"/>
                  </a:lnTo>
                  <a:lnTo>
                    <a:pt x="1386" y="172"/>
                  </a:lnTo>
                  <a:lnTo>
                    <a:pt x="1370" y="177"/>
                  </a:lnTo>
                  <a:lnTo>
                    <a:pt x="1358" y="185"/>
                  </a:lnTo>
                  <a:lnTo>
                    <a:pt x="1347" y="197"/>
                  </a:lnTo>
                  <a:lnTo>
                    <a:pt x="1338" y="210"/>
                  </a:lnTo>
                  <a:lnTo>
                    <a:pt x="1332" y="226"/>
                  </a:lnTo>
                  <a:lnTo>
                    <a:pt x="1328" y="243"/>
                  </a:lnTo>
                  <a:lnTo>
                    <a:pt x="1326" y="262"/>
                  </a:lnTo>
                  <a:lnTo>
                    <a:pt x="1326" y="437"/>
                  </a:lnTo>
                  <a:lnTo>
                    <a:pt x="1276" y="437"/>
                  </a:lnTo>
                  <a:lnTo>
                    <a:pt x="1276" y="245"/>
                  </a:lnTo>
                  <a:lnTo>
                    <a:pt x="1273" y="214"/>
                  </a:lnTo>
                  <a:lnTo>
                    <a:pt x="1268" y="203"/>
                  </a:lnTo>
                  <a:lnTo>
                    <a:pt x="1263" y="191"/>
                  </a:lnTo>
                  <a:lnTo>
                    <a:pt x="1254" y="182"/>
                  </a:lnTo>
                  <a:lnTo>
                    <a:pt x="1244" y="175"/>
                  </a:lnTo>
                  <a:lnTo>
                    <a:pt x="1231" y="171"/>
                  </a:lnTo>
                  <a:lnTo>
                    <a:pt x="1215" y="169"/>
                  </a:lnTo>
                  <a:lnTo>
                    <a:pt x="1199" y="172"/>
                  </a:lnTo>
                  <a:lnTo>
                    <a:pt x="1184" y="178"/>
                  </a:lnTo>
                  <a:lnTo>
                    <a:pt x="1171" y="187"/>
                  </a:lnTo>
                  <a:lnTo>
                    <a:pt x="1161" y="198"/>
                  </a:lnTo>
                  <a:lnTo>
                    <a:pt x="1152" y="211"/>
                  </a:lnTo>
                  <a:lnTo>
                    <a:pt x="1145" y="227"/>
                  </a:lnTo>
                  <a:lnTo>
                    <a:pt x="1141" y="245"/>
                  </a:lnTo>
                  <a:lnTo>
                    <a:pt x="1139" y="262"/>
                  </a:lnTo>
                  <a:lnTo>
                    <a:pt x="1139" y="437"/>
                  </a:lnTo>
                  <a:lnTo>
                    <a:pt x="1088" y="437"/>
                  </a:lnTo>
                  <a:close/>
                  <a:moveTo>
                    <a:pt x="1609" y="132"/>
                  </a:moveTo>
                  <a:lnTo>
                    <a:pt x="1663" y="132"/>
                  </a:lnTo>
                  <a:lnTo>
                    <a:pt x="1663" y="437"/>
                  </a:lnTo>
                  <a:lnTo>
                    <a:pt x="1609" y="437"/>
                  </a:lnTo>
                  <a:lnTo>
                    <a:pt x="1609" y="132"/>
                  </a:lnTo>
                  <a:close/>
                  <a:moveTo>
                    <a:pt x="1607" y="2"/>
                  </a:moveTo>
                  <a:lnTo>
                    <a:pt x="1666" y="2"/>
                  </a:lnTo>
                  <a:lnTo>
                    <a:pt x="1666" y="61"/>
                  </a:lnTo>
                  <a:lnTo>
                    <a:pt x="1607" y="61"/>
                  </a:lnTo>
                  <a:lnTo>
                    <a:pt x="1607" y="2"/>
                  </a:lnTo>
                  <a:close/>
                  <a:moveTo>
                    <a:pt x="1863" y="446"/>
                  </a:moveTo>
                  <a:lnTo>
                    <a:pt x="1837" y="443"/>
                  </a:lnTo>
                  <a:lnTo>
                    <a:pt x="1813" y="437"/>
                  </a:lnTo>
                  <a:lnTo>
                    <a:pt x="1791" y="428"/>
                  </a:lnTo>
                  <a:lnTo>
                    <a:pt x="1772" y="417"/>
                  </a:lnTo>
                  <a:lnTo>
                    <a:pt x="1757" y="402"/>
                  </a:lnTo>
                  <a:lnTo>
                    <a:pt x="1744" y="383"/>
                  </a:lnTo>
                  <a:lnTo>
                    <a:pt x="1737" y="363"/>
                  </a:lnTo>
                  <a:lnTo>
                    <a:pt x="1736" y="340"/>
                  </a:lnTo>
                  <a:lnTo>
                    <a:pt x="1787" y="340"/>
                  </a:lnTo>
                  <a:lnTo>
                    <a:pt x="1788" y="355"/>
                  </a:lnTo>
                  <a:lnTo>
                    <a:pt x="1794" y="368"/>
                  </a:lnTo>
                  <a:lnTo>
                    <a:pt x="1801" y="378"/>
                  </a:lnTo>
                  <a:lnTo>
                    <a:pt x="1810" y="386"/>
                  </a:lnTo>
                  <a:lnTo>
                    <a:pt x="1821" y="394"/>
                  </a:lnTo>
                  <a:lnTo>
                    <a:pt x="1834" y="398"/>
                  </a:lnTo>
                  <a:lnTo>
                    <a:pt x="1866" y="402"/>
                  </a:lnTo>
                  <a:lnTo>
                    <a:pt x="1894" y="399"/>
                  </a:lnTo>
                  <a:lnTo>
                    <a:pt x="1906" y="395"/>
                  </a:lnTo>
                  <a:lnTo>
                    <a:pt x="1916" y="389"/>
                  </a:lnTo>
                  <a:lnTo>
                    <a:pt x="1924" y="382"/>
                  </a:lnTo>
                  <a:lnTo>
                    <a:pt x="1932" y="373"/>
                  </a:lnTo>
                  <a:lnTo>
                    <a:pt x="1936" y="363"/>
                  </a:lnTo>
                  <a:lnTo>
                    <a:pt x="1937" y="352"/>
                  </a:lnTo>
                  <a:lnTo>
                    <a:pt x="1935" y="336"/>
                  </a:lnTo>
                  <a:lnTo>
                    <a:pt x="1926" y="324"/>
                  </a:lnTo>
                  <a:lnTo>
                    <a:pt x="1919" y="318"/>
                  </a:lnTo>
                  <a:lnTo>
                    <a:pt x="1910" y="314"/>
                  </a:lnTo>
                  <a:lnTo>
                    <a:pt x="1890" y="310"/>
                  </a:lnTo>
                  <a:lnTo>
                    <a:pt x="1821" y="298"/>
                  </a:lnTo>
                  <a:lnTo>
                    <a:pt x="1805" y="295"/>
                  </a:lnTo>
                  <a:lnTo>
                    <a:pt x="1791" y="289"/>
                  </a:lnTo>
                  <a:lnTo>
                    <a:pt x="1778" y="282"/>
                  </a:lnTo>
                  <a:lnTo>
                    <a:pt x="1768" y="272"/>
                  </a:lnTo>
                  <a:lnTo>
                    <a:pt x="1757" y="262"/>
                  </a:lnTo>
                  <a:lnTo>
                    <a:pt x="1752" y="249"/>
                  </a:lnTo>
                  <a:lnTo>
                    <a:pt x="1747" y="233"/>
                  </a:lnTo>
                  <a:lnTo>
                    <a:pt x="1746" y="217"/>
                  </a:lnTo>
                  <a:lnTo>
                    <a:pt x="1749" y="197"/>
                  </a:lnTo>
                  <a:lnTo>
                    <a:pt x="1756" y="180"/>
                  </a:lnTo>
                  <a:lnTo>
                    <a:pt x="1766" y="164"/>
                  </a:lnTo>
                  <a:lnTo>
                    <a:pt x="1773" y="156"/>
                  </a:lnTo>
                  <a:lnTo>
                    <a:pt x="1781" y="149"/>
                  </a:lnTo>
                  <a:lnTo>
                    <a:pt x="1798" y="139"/>
                  </a:lnTo>
                  <a:lnTo>
                    <a:pt x="1818" y="130"/>
                  </a:lnTo>
                  <a:lnTo>
                    <a:pt x="1839" y="126"/>
                  </a:lnTo>
                  <a:lnTo>
                    <a:pt x="1862" y="123"/>
                  </a:lnTo>
                  <a:lnTo>
                    <a:pt x="1887" y="126"/>
                  </a:lnTo>
                  <a:lnTo>
                    <a:pt x="1908" y="130"/>
                  </a:lnTo>
                  <a:lnTo>
                    <a:pt x="1929" y="139"/>
                  </a:lnTo>
                  <a:lnTo>
                    <a:pt x="1946" y="151"/>
                  </a:lnTo>
                  <a:lnTo>
                    <a:pt x="1961" y="164"/>
                  </a:lnTo>
                  <a:lnTo>
                    <a:pt x="1972" y="181"/>
                  </a:lnTo>
                  <a:lnTo>
                    <a:pt x="1978" y="200"/>
                  </a:lnTo>
                  <a:lnTo>
                    <a:pt x="1981" y="220"/>
                  </a:lnTo>
                  <a:lnTo>
                    <a:pt x="1929" y="220"/>
                  </a:lnTo>
                  <a:lnTo>
                    <a:pt x="1927" y="208"/>
                  </a:lnTo>
                  <a:lnTo>
                    <a:pt x="1924" y="198"/>
                  </a:lnTo>
                  <a:lnTo>
                    <a:pt x="1917" y="188"/>
                  </a:lnTo>
                  <a:lnTo>
                    <a:pt x="1910" y="181"/>
                  </a:lnTo>
                  <a:lnTo>
                    <a:pt x="1900" y="175"/>
                  </a:lnTo>
                  <a:lnTo>
                    <a:pt x="1888" y="169"/>
                  </a:lnTo>
                  <a:lnTo>
                    <a:pt x="1862" y="167"/>
                  </a:lnTo>
                  <a:lnTo>
                    <a:pt x="1836" y="169"/>
                  </a:lnTo>
                  <a:lnTo>
                    <a:pt x="1824" y="174"/>
                  </a:lnTo>
                  <a:lnTo>
                    <a:pt x="1814" y="180"/>
                  </a:lnTo>
                  <a:lnTo>
                    <a:pt x="1800" y="194"/>
                  </a:lnTo>
                  <a:lnTo>
                    <a:pt x="1797" y="204"/>
                  </a:lnTo>
                  <a:lnTo>
                    <a:pt x="1795" y="214"/>
                  </a:lnTo>
                  <a:lnTo>
                    <a:pt x="1798" y="230"/>
                  </a:lnTo>
                  <a:lnTo>
                    <a:pt x="1807" y="240"/>
                  </a:lnTo>
                  <a:lnTo>
                    <a:pt x="1820" y="247"/>
                  </a:lnTo>
                  <a:lnTo>
                    <a:pt x="1837" y="253"/>
                  </a:lnTo>
                  <a:lnTo>
                    <a:pt x="1908" y="263"/>
                  </a:lnTo>
                  <a:lnTo>
                    <a:pt x="1924" y="268"/>
                  </a:lnTo>
                  <a:lnTo>
                    <a:pt x="1939" y="274"/>
                  </a:lnTo>
                  <a:lnTo>
                    <a:pt x="1953" y="282"/>
                  </a:lnTo>
                  <a:lnTo>
                    <a:pt x="1965" y="291"/>
                  </a:lnTo>
                  <a:lnTo>
                    <a:pt x="1975" y="302"/>
                  </a:lnTo>
                  <a:lnTo>
                    <a:pt x="1982" y="317"/>
                  </a:lnTo>
                  <a:lnTo>
                    <a:pt x="1987" y="331"/>
                  </a:lnTo>
                  <a:lnTo>
                    <a:pt x="1988" y="347"/>
                  </a:lnTo>
                  <a:lnTo>
                    <a:pt x="1985" y="370"/>
                  </a:lnTo>
                  <a:lnTo>
                    <a:pt x="1978" y="389"/>
                  </a:lnTo>
                  <a:lnTo>
                    <a:pt x="1966" y="407"/>
                  </a:lnTo>
                  <a:lnTo>
                    <a:pt x="1952" y="420"/>
                  </a:lnTo>
                  <a:lnTo>
                    <a:pt x="1933" y="431"/>
                  </a:lnTo>
                  <a:lnTo>
                    <a:pt x="1913" y="438"/>
                  </a:lnTo>
                  <a:lnTo>
                    <a:pt x="1890" y="443"/>
                  </a:lnTo>
                  <a:lnTo>
                    <a:pt x="1863" y="446"/>
                  </a:lnTo>
                  <a:close/>
                  <a:moveTo>
                    <a:pt x="2174" y="440"/>
                  </a:moveTo>
                  <a:lnTo>
                    <a:pt x="2151" y="438"/>
                  </a:lnTo>
                  <a:lnTo>
                    <a:pt x="2132" y="433"/>
                  </a:lnTo>
                  <a:lnTo>
                    <a:pt x="2117" y="424"/>
                  </a:lnTo>
                  <a:lnTo>
                    <a:pt x="2106" y="412"/>
                  </a:lnTo>
                  <a:lnTo>
                    <a:pt x="2097" y="399"/>
                  </a:lnTo>
                  <a:lnTo>
                    <a:pt x="2090" y="385"/>
                  </a:lnTo>
                  <a:lnTo>
                    <a:pt x="2085" y="353"/>
                  </a:lnTo>
                  <a:lnTo>
                    <a:pt x="2085" y="177"/>
                  </a:lnTo>
                  <a:lnTo>
                    <a:pt x="2019" y="177"/>
                  </a:lnTo>
                  <a:lnTo>
                    <a:pt x="2019" y="132"/>
                  </a:lnTo>
                  <a:lnTo>
                    <a:pt x="2085" y="132"/>
                  </a:lnTo>
                  <a:lnTo>
                    <a:pt x="2085" y="51"/>
                  </a:lnTo>
                  <a:lnTo>
                    <a:pt x="2138" y="39"/>
                  </a:lnTo>
                  <a:lnTo>
                    <a:pt x="2138" y="132"/>
                  </a:lnTo>
                  <a:lnTo>
                    <a:pt x="2225" y="132"/>
                  </a:lnTo>
                  <a:lnTo>
                    <a:pt x="2225" y="177"/>
                  </a:lnTo>
                  <a:lnTo>
                    <a:pt x="2138" y="177"/>
                  </a:lnTo>
                  <a:lnTo>
                    <a:pt x="2138" y="347"/>
                  </a:lnTo>
                  <a:lnTo>
                    <a:pt x="2141" y="368"/>
                  </a:lnTo>
                  <a:lnTo>
                    <a:pt x="2144" y="376"/>
                  </a:lnTo>
                  <a:lnTo>
                    <a:pt x="2149" y="382"/>
                  </a:lnTo>
                  <a:lnTo>
                    <a:pt x="2155" y="386"/>
                  </a:lnTo>
                  <a:lnTo>
                    <a:pt x="2164" y="391"/>
                  </a:lnTo>
                  <a:lnTo>
                    <a:pt x="2183" y="394"/>
                  </a:lnTo>
                  <a:lnTo>
                    <a:pt x="2207" y="391"/>
                  </a:lnTo>
                  <a:lnTo>
                    <a:pt x="2228" y="388"/>
                  </a:lnTo>
                  <a:lnTo>
                    <a:pt x="2228" y="431"/>
                  </a:lnTo>
                  <a:lnTo>
                    <a:pt x="2206" y="437"/>
                  </a:lnTo>
                  <a:lnTo>
                    <a:pt x="2174" y="440"/>
                  </a:lnTo>
                  <a:close/>
                  <a:moveTo>
                    <a:pt x="2294" y="437"/>
                  </a:moveTo>
                  <a:lnTo>
                    <a:pt x="2294" y="132"/>
                  </a:lnTo>
                  <a:lnTo>
                    <a:pt x="2341" y="132"/>
                  </a:lnTo>
                  <a:lnTo>
                    <a:pt x="2345" y="185"/>
                  </a:lnTo>
                  <a:lnTo>
                    <a:pt x="2351" y="171"/>
                  </a:lnTo>
                  <a:lnTo>
                    <a:pt x="2360" y="159"/>
                  </a:lnTo>
                  <a:lnTo>
                    <a:pt x="2370" y="151"/>
                  </a:lnTo>
                  <a:lnTo>
                    <a:pt x="2382" y="143"/>
                  </a:lnTo>
                  <a:lnTo>
                    <a:pt x="2408" y="133"/>
                  </a:lnTo>
                  <a:lnTo>
                    <a:pt x="2435" y="129"/>
                  </a:lnTo>
                  <a:lnTo>
                    <a:pt x="2460" y="132"/>
                  </a:lnTo>
                  <a:lnTo>
                    <a:pt x="2460" y="182"/>
                  </a:lnTo>
                  <a:lnTo>
                    <a:pt x="2435" y="180"/>
                  </a:lnTo>
                  <a:lnTo>
                    <a:pt x="2413" y="182"/>
                  </a:lnTo>
                  <a:lnTo>
                    <a:pt x="2393" y="188"/>
                  </a:lnTo>
                  <a:lnTo>
                    <a:pt x="2377" y="198"/>
                  </a:lnTo>
                  <a:lnTo>
                    <a:pt x="2366" y="213"/>
                  </a:lnTo>
                  <a:lnTo>
                    <a:pt x="2357" y="229"/>
                  </a:lnTo>
                  <a:lnTo>
                    <a:pt x="2351" y="247"/>
                  </a:lnTo>
                  <a:lnTo>
                    <a:pt x="2347" y="268"/>
                  </a:lnTo>
                  <a:lnTo>
                    <a:pt x="2345" y="289"/>
                  </a:lnTo>
                  <a:lnTo>
                    <a:pt x="2345" y="437"/>
                  </a:lnTo>
                  <a:lnTo>
                    <a:pt x="2294" y="437"/>
                  </a:lnTo>
                  <a:close/>
                  <a:moveTo>
                    <a:pt x="2534" y="571"/>
                  </a:moveTo>
                  <a:lnTo>
                    <a:pt x="2506" y="569"/>
                  </a:lnTo>
                  <a:lnTo>
                    <a:pt x="2489" y="563"/>
                  </a:lnTo>
                  <a:lnTo>
                    <a:pt x="2489" y="519"/>
                  </a:lnTo>
                  <a:lnTo>
                    <a:pt x="2506" y="524"/>
                  </a:lnTo>
                  <a:lnTo>
                    <a:pt x="2525" y="527"/>
                  </a:lnTo>
                  <a:lnTo>
                    <a:pt x="2543" y="525"/>
                  </a:lnTo>
                  <a:lnTo>
                    <a:pt x="2559" y="519"/>
                  </a:lnTo>
                  <a:lnTo>
                    <a:pt x="2572" y="506"/>
                  </a:lnTo>
                  <a:lnTo>
                    <a:pt x="2583" y="483"/>
                  </a:lnTo>
                  <a:lnTo>
                    <a:pt x="2602" y="437"/>
                  </a:lnTo>
                  <a:lnTo>
                    <a:pt x="2479" y="132"/>
                  </a:lnTo>
                  <a:lnTo>
                    <a:pt x="2538" y="132"/>
                  </a:lnTo>
                  <a:lnTo>
                    <a:pt x="2627" y="372"/>
                  </a:lnTo>
                  <a:lnTo>
                    <a:pt x="2712" y="132"/>
                  </a:lnTo>
                  <a:lnTo>
                    <a:pt x="2768" y="132"/>
                  </a:lnTo>
                  <a:lnTo>
                    <a:pt x="2631" y="495"/>
                  </a:lnTo>
                  <a:lnTo>
                    <a:pt x="2624" y="514"/>
                  </a:lnTo>
                  <a:lnTo>
                    <a:pt x="2615" y="529"/>
                  </a:lnTo>
                  <a:lnTo>
                    <a:pt x="2605" y="543"/>
                  </a:lnTo>
                  <a:lnTo>
                    <a:pt x="2593" y="553"/>
                  </a:lnTo>
                  <a:lnTo>
                    <a:pt x="2580" y="561"/>
                  </a:lnTo>
                  <a:lnTo>
                    <a:pt x="2567" y="567"/>
                  </a:lnTo>
                  <a:lnTo>
                    <a:pt x="2534" y="571"/>
                  </a:lnTo>
                  <a:close/>
                  <a:moveTo>
                    <a:pt x="3270" y="132"/>
                  </a:moveTo>
                  <a:lnTo>
                    <a:pt x="3322" y="132"/>
                  </a:lnTo>
                  <a:lnTo>
                    <a:pt x="3239" y="437"/>
                  </a:lnTo>
                  <a:lnTo>
                    <a:pt x="3190" y="437"/>
                  </a:lnTo>
                  <a:lnTo>
                    <a:pt x="3109" y="200"/>
                  </a:lnTo>
                  <a:lnTo>
                    <a:pt x="3023" y="437"/>
                  </a:lnTo>
                  <a:lnTo>
                    <a:pt x="2974" y="437"/>
                  </a:lnTo>
                  <a:lnTo>
                    <a:pt x="2894" y="132"/>
                  </a:lnTo>
                  <a:lnTo>
                    <a:pt x="2946" y="132"/>
                  </a:lnTo>
                  <a:lnTo>
                    <a:pt x="3006" y="362"/>
                  </a:lnTo>
                  <a:lnTo>
                    <a:pt x="3085" y="135"/>
                  </a:lnTo>
                  <a:lnTo>
                    <a:pt x="3130" y="135"/>
                  </a:lnTo>
                  <a:lnTo>
                    <a:pt x="3210" y="362"/>
                  </a:lnTo>
                  <a:lnTo>
                    <a:pt x="3270" y="132"/>
                  </a:lnTo>
                  <a:close/>
                  <a:moveTo>
                    <a:pt x="3381" y="132"/>
                  </a:moveTo>
                  <a:lnTo>
                    <a:pt x="3434" y="132"/>
                  </a:lnTo>
                  <a:lnTo>
                    <a:pt x="3434" y="437"/>
                  </a:lnTo>
                  <a:lnTo>
                    <a:pt x="3381" y="437"/>
                  </a:lnTo>
                  <a:lnTo>
                    <a:pt x="3381" y="132"/>
                  </a:lnTo>
                  <a:close/>
                  <a:moveTo>
                    <a:pt x="3377" y="2"/>
                  </a:moveTo>
                  <a:lnTo>
                    <a:pt x="3438" y="2"/>
                  </a:lnTo>
                  <a:lnTo>
                    <a:pt x="3438" y="61"/>
                  </a:lnTo>
                  <a:lnTo>
                    <a:pt x="3377" y="61"/>
                  </a:lnTo>
                  <a:lnTo>
                    <a:pt x="3377" y="2"/>
                  </a:lnTo>
                  <a:close/>
                  <a:moveTo>
                    <a:pt x="3650" y="440"/>
                  </a:moveTo>
                  <a:lnTo>
                    <a:pt x="3627" y="438"/>
                  </a:lnTo>
                  <a:lnTo>
                    <a:pt x="3608" y="433"/>
                  </a:lnTo>
                  <a:lnTo>
                    <a:pt x="3592" y="424"/>
                  </a:lnTo>
                  <a:lnTo>
                    <a:pt x="3580" y="412"/>
                  </a:lnTo>
                  <a:lnTo>
                    <a:pt x="3572" y="399"/>
                  </a:lnTo>
                  <a:lnTo>
                    <a:pt x="3566" y="385"/>
                  </a:lnTo>
                  <a:lnTo>
                    <a:pt x="3561" y="353"/>
                  </a:lnTo>
                  <a:lnTo>
                    <a:pt x="3561" y="177"/>
                  </a:lnTo>
                  <a:lnTo>
                    <a:pt x="3495" y="177"/>
                  </a:lnTo>
                  <a:lnTo>
                    <a:pt x="3495" y="132"/>
                  </a:lnTo>
                  <a:lnTo>
                    <a:pt x="3561" y="132"/>
                  </a:lnTo>
                  <a:lnTo>
                    <a:pt x="3561" y="51"/>
                  </a:lnTo>
                  <a:lnTo>
                    <a:pt x="3614" y="39"/>
                  </a:lnTo>
                  <a:lnTo>
                    <a:pt x="3614" y="132"/>
                  </a:lnTo>
                  <a:lnTo>
                    <a:pt x="3701" y="132"/>
                  </a:lnTo>
                  <a:lnTo>
                    <a:pt x="3701" y="177"/>
                  </a:lnTo>
                  <a:lnTo>
                    <a:pt x="3614" y="177"/>
                  </a:lnTo>
                  <a:lnTo>
                    <a:pt x="3614" y="347"/>
                  </a:lnTo>
                  <a:lnTo>
                    <a:pt x="3617" y="368"/>
                  </a:lnTo>
                  <a:lnTo>
                    <a:pt x="3619" y="376"/>
                  </a:lnTo>
                  <a:lnTo>
                    <a:pt x="3625" y="382"/>
                  </a:lnTo>
                  <a:lnTo>
                    <a:pt x="3631" y="386"/>
                  </a:lnTo>
                  <a:lnTo>
                    <a:pt x="3638" y="391"/>
                  </a:lnTo>
                  <a:lnTo>
                    <a:pt x="3657" y="394"/>
                  </a:lnTo>
                  <a:lnTo>
                    <a:pt x="3683" y="391"/>
                  </a:lnTo>
                  <a:lnTo>
                    <a:pt x="3704" y="388"/>
                  </a:lnTo>
                  <a:lnTo>
                    <a:pt x="3704" y="431"/>
                  </a:lnTo>
                  <a:lnTo>
                    <a:pt x="3682" y="437"/>
                  </a:lnTo>
                  <a:lnTo>
                    <a:pt x="3650" y="440"/>
                  </a:lnTo>
                  <a:close/>
                  <a:moveTo>
                    <a:pt x="3770" y="0"/>
                  </a:moveTo>
                  <a:lnTo>
                    <a:pt x="3821" y="0"/>
                  </a:lnTo>
                  <a:lnTo>
                    <a:pt x="3821" y="172"/>
                  </a:lnTo>
                  <a:lnTo>
                    <a:pt x="3828" y="161"/>
                  </a:lnTo>
                  <a:lnTo>
                    <a:pt x="3839" y="151"/>
                  </a:lnTo>
                  <a:lnTo>
                    <a:pt x="3862" y="136"/>
                  </a:lnTo>
                  <a:lnTo>
                    <a:pt x="3888" y="126"/>
                  </a:lnTo>
                  <a:lnTo>
                    <a:pt x="3913" y="123"/>
                  </a:lnTo>
                  <a:lnTo>
                    <a:pt x="3937" y="126"/>
                  </a:lnTo>
                  <a:lnTo>
                    <a:pt x="3959" y="132"/>
                  </a:lnTo>
                  <a:lnTo>
                    <a:pt x="3978" y="140"/>
                  </a:lnTo>
                  <a:lnTo>
                    <a:pt x="3994" y="153"/>
                  </a:lnTo>
                  <a:lnTo>
                    <a:pt x="4005" y="169"/>
                  </a:lnTo>
                  <a:lnTo>
                    <a:pt x="4014" y="188"/>
                  </a:lnTo>
                  <a:lnTo>
                    <a:pt x="4019" y="210"/>
                  </a:lnTo>
                  <a:lnTo>
                    <a:pt x="4021" y="236"/>
                  </a:lnTo>
                  <a:lnTo>
                    <a:pt x="4021" y="437"/>
                  </a:lnTo>
                  <a:lnTo>
                    <a:pt x="3969" y="437"/>
                  </a:lnTo>
                  <a:lnTo>
                    <a:pt x="3969" y="243"/>
                  </a:lnTo>
                  <a:lnTo>
                    <a:pt x="3969" y="227"/>
                  </a:lnTo>
                  <a:lnTo>
                    <a:pt x="3965" y="213"/>
                  </a:lnTo>
                  <a:lnTo>
                    <a:pt x="3953" y="190"/>
                  </a:lnTo>
                  <a:lnTo>
                    <a:pt x="3945" y="181"/>
                  </a:lnTo>
                  <a:lnTo>
                    <a:pt x="3933" y="175"/>
                  </a:lnTo>
                  <a:lnTo>
                    <a:pt x="3918" y="171"/>
                  </a:lnTo>
                  <a:lnTo>
                    <a:pt x="3902" y="169"/>
                  </a:lnTo>
                  <a:lnTo>
                    <a:pt x="3884" y="172"/>
                  </a:lnTo>
                  <a:lnTo>
                    <a:pt x="3868" y="178"/>
                  </a:lnTo>
                  <a:lnTo>
                    <a:pt x="3855" y="187"/>
                  </a:lnTo>
                  <a:lnTo>
                    <a:pt x="3849" y="193"/>
                  </a:lnTo>
                  <a:lnTo>
                    <a:pt x="3843" y="200"/>
                  </a:lnTo>
                  <a:lnTo>
                    <a:pt x="3833" y="214"/>
                  </a:lnTo>
                  <a:lnTo>
                    <a:pt x="3827" y="233"/>
                  </a:lnTo>
                  <a:lnTo>
                    <a:pt x="3823" y="252"/>
                  </a:lnTo>
                  <a:lnTo>
                    <a:pt x="3821" y="274"/>
                  </a:lnTo>
                  <a:lnTo>
                    <a:pt x="3821" y="437"/>
                  </a:lnTo>
                  <a:lnTo>
                    <a:pt x="3770" y="437"/>
                  </a:lnTo>
                  <a:lnTo>
                    <a:pt x="3770" y="0"/>
                  </a:lnTo>
                  <a:close/>
                  <a:moveTo>
                    <a:pt x="4326" y="446"/>
                  </a:moveTo>
                  <a:lnTo>
                    <a:pt x="4302" y="443"/>
                  </a:lnTo>
                  <a:lnTo>
                    <a:pt x="4281" y="437"/>
                  </a:lnTo>
                  <a:lnTo>
                    <a:pt x="4262" y="428"/>
                  </a:lnTo>
                  <a:lnTo>
                    <a:pt x="4248" y="415"/>
                  </a:lnTo>
                  <a:lnTo>
                    <a:pt x="4236" y="401"/>
                  </a:lnTo>
                  <a:lnTo>
                    <a:pt x="4228" y="385"/>
                  </a:lnTo>
                  <a:lnTo>
                    <a:pt x="4223" y="369"/>
                  </a:lnTo>
                  <a:lnTo>
                    <a:pt x="4222" y="352"/>
                  </a:lnTo>
                  <a:lnTo>
                    <a:pt x="4223" y="336"/>
                  </a:lnTo>
                  <a:lnTo>
                    <a:pt x="4226" y="320"/>
                  </a:lnTo>
                  <a:lnTo>
                    <a:pt x="4245" y="289"/>
                  </a:lnTo>
                  <a:lnTo>
                    <a:pt x="4259" y="278"/>
                  </a:lnTo>
                  <a:lnTo>
                    <a:pt x="4278" y="266"/>
                  </a:lnTo>
                  <a:lnTo>
                    <a:pt x="4302" y="259"/>
                  </a:lnTo>
                  <a:lnTo>
                    <a:pt x="4331" y="255"/>
                  </a:lnTo>
                  <a:lnTo>
                    <a:pt x="4423" y="249"/>
                  </a:lnTo>
                  <a:lnTo>
                    <a:pt x="4423" y="229"/>
                  </a:lnTo>
                  <a:lnTo>
                    <a:pt x="4422" y="213"/>
                  </a:lnTo>
                  <a:lnTo>
                    <a:pt x="4419" y="200"/>
                  </a:lnTo>
                  <a:lnTo>
                    <a:pt x="4415" y="190"/>
                  </a:lnTo>
                  <a:lnTo>
                    <a:pt x="4407" y="181"/>
                  </a:lnTo>
                  <a:lnTo>
                    <a:pt x="4397" y="174"/>
                  </a:lnTo>
                  <a:lnTo>
                    <a:pt x="4386" y="169"/>
                  </a:lnTo>
                  <a:lnTo>
                    <a:pt x="4373" y="167"/>
                  </a:lnTo>
                  <a:lnTo>
                    <a:pt x="4357" y="165"/>
                  </a:lnTo>
                  <a:lnTo>
                    <a:pt x="4329" y="169"/>
                  </a:lnTo>
                  <a:lnTo>
                    <a:pt x="4316" y="174"/>
                  </a:lnTo>
                  <a:lnTo>
                    <a:pt x="4306" y="180"/>
                  </a:lnTo>
                  <a:lnTo>
                    <a:pt x="4299" y="188"/>
                  </a:lnTo>
                  <a:lnTo>
                    <a:pt x="4291" y="197"/>
                  </a:lnTo>
                  <a:lnTo>
                    <a:pt x="4288" y="208"/>
                  </a:lnTo>
                  <a:lnTo>
                    <a:pt x="4287" y="220"/>
                  </a:lnTo>
                  <a:lnTo>
                    <a:pt x="4236" y="220"/>
                  </a:lnTo>
                  <a:lnTo>
                    <a:pt x="4239" y="198"/>
                  </a:lnTo>
                  <a:lnTo>
                    <a:pt x="4246" y="180"/>
                  </a:lnTo>
                  <a:lnTo>
                    <a:pt x="4258" y="162"/>
                  </a:lnTo>
                  <a:lnTo>
                    <a:pt x="4272" y="149"/>
                  </a:lnTo>
                  <a:lnTo>
                    <a:pt x="4290" y="138"/>
                  </a:lnTo>
                  <a:lnTo>
                    <a:pt x="4310" y="130"/>
                  </a:lnTo>
                  <a:lnTo>
                    <a:pt x="4333" y="125"/>
                  </a:lnTo>
                  <a:lnTo>
                    <a:pt x="4357" y="123"/>
                  </a:lnTo>
                  <a:lnTo>
                    <a:pt x="4383" y="126"/>
                  </a:lnTo>
                  <a:lnTo>
                    <a:pt x="4406" y="130"/>
                  </a:lnTo>
                  <a:lnTo>
                    <a:pt x="4425" y="139"/>
                  </a:lnTo>
                  <a:lnTo>
                    <a:pt x="4442" y="151"/>
                  </a:lnTo>
                  <a:lnTo>
                    <a:pt x="4455" y="165"/>
                  </a:lnTo>
                  <a:lnTo>
                    <a:pt x="4466" y="184"/>
                  </a:lnTo>
                  <a:lnTo>
                    <a:pt x="4473" y="206"/>
                  </a:lnTo>
                  <a:lnTo>
                    <a:pt x="4474" y="229"/>
                  </a:lnTo>
                  <a:lnTo>
                    <a:pt x="4474" y="376"/>
                  </a:lnTo>
                  <a:lnTo>
                    <a:pt x="4476" y="386"/>
                  </a:lnTo>
                  <a:lnTo>
                    <a:pt x="4479" y="394"/>
                  </a:lnTo>
                  <a:lnTo>
                    <a:pt x="4492" y="398"/>
                  </a:lnTo>
                  <a:lnTo>
                    <a:pt x="4505" y="395"/>
                  </a:lnTo>
                  <a:lnTo>
                    <a:pt x="4505" y="434"/>
                  </a:lnTo>
                  <a:lnTo>
                    <a:pt x="4489" y="440"/>
                  </a:lnTo>
                  <a:lnTo>
                    <a:pt x="4471" y="441"/>
                  </a:lnTo>
                  <a:lnTo>
                    <a:pt x="4452" y="437"/>
                  </a:lnTo>
                  <a:lnTo>
                    <a:pt x="4438" y="427"/>
                  </a:lnTo>
                  <a:lnTo>
                    <a:pt x="4434" y="421"/>
                  </a:lnTo>
                  <a:lnTo>
                    <a:pt x="4429" y="412"/>
                  </a:lnTo>
                  <a:lnTo>
                    <a:pt x="4426" y="395"/>
                  </a:lnTo>
                  <a:lnTo>
                    <a:pt x="4418" y="405"/>
                  </a:lnTo>
                  <a:lnTo>
                    <a:pt x="4409" y="415"/>
                  </a:lnTo>
                  <a:lnTo>
                    <a:pt x="4386" y="431"/>
                  </a:lnTo>
                  <a:lnTo>
                    <a:pt x="4373" y="437"/>
                  </a:lnTo>
                  <a:lnTo>
                    <a:pt x="4358" y="441"/>
                  </a:lnTo>
                  <a:lnTo>
                    <a:pt x="4326" y="446"/>
                  </a:lnTo>
                  <a:close/>
                  <a:moveTo>
                    <a:pt x="4335" y="402"/>
                  </a:moveTo>
                  <a:lnTo>
                    <a:pt x="4354" y="401"/>
                  </a:lnTo>
                  <a:lnTo>
                    <a:pt x="4373" y="395"/>
                  </a:lnTo>
                  <a:lnTo>
                    <a:pt x="4387" y="386"/>
                  </a:lnTo>
                  <a:lnTo>
                    <a:pt x="4400" y="375"/>
                  </a:lnTo>
                  <a:lnTo>
                    <a:pt x="4410" y="360"/>
                  </a:lnTo>
                  <a:lnTo>
                    <a:pt x="4418" y="344"/>
                  </a:lnTo>
                  <a:lnTo>
                    <a:pt x="4422" y="327"/>
                  </a:lnTo>
                  <a:lnTo>
                    <a:pt x="4423" y="307"/>
                  </a:lnTo>
                  <a:lnTo>
                    <a:pt x="4423" y="289"/>
                  </a:lnTo>
                  <a:lnTo>
                    <a:pt x="4335" y="294"/>
                  </a:lnTo>
                  <a:lnTo>
                    <a:pt x="4313" y="298"/>
                  </a:lnTo>
                  <a:lnTo>
                    <a:pt x="4303" y="302"/>
                  </a:lnTo>
                  <a:lnTo>
                    <a:pt x="4293" y="308"/>
                  </a:lnTo>
                  <a:lnTo>
                    <a:pt x="4286" y="317"/>
                  </a:lnTo>
                  <a:lnTo>
                    <a:pt x="4280" y="326"/>
                  </a:lnTo>
                  <a:lnTo>
                    <a:pt x="4275" y="337"/>
                  </a:lnTo>
                  <a:lnTo>
                    <a:pt x="4274" y="350"/>
                  </a:lnTo>
                  <a:lnTo>
                    <a:pt x="4277" y="369"/>
                  </a:lnTo>
                  <a:lnTo>
                    <a:pt x="4288" y="385"/>
                  </a:lnTo>
                  <a:lnTo>
                    <a:pt x="4307" y="398"/>
                  </a:lnTo>
                  <a:lnTo>
                    <a:pt x="4319" y="401"/>
                  </a:lnTo>
                  <a:lnTo>
                    <a:pt x="4335" y="402"/>
                  </a:lnTo>
                  <a:close/>
                  <a:moveTo>
                    <a:pt x="4705" y="567"/>
                  </a:moveTo>
                  <a:lnTo>
                    <a:pt x="4705" y="132"/>
                  </a:lnTo>
                  <a:lnTo>
                    <a:pt x="4751" y="132"/>
                  </a:lnTo>
                  <a:lnTo>
                    <a:pt x="4754" y="177"/>
                  </a:lnTo>
                  <a:lnTo>
                    <a:pt x="4762" y="165"/>
                  </a:lnTo>
                  <a:lnTo>
                    <a:pt x="4770" y="153"/>
                  </a:lnTo>
                  <a:lnTo>
                    <a:pt x="4780" y="145"/>
                  </a:lnTo>
                  <a:lnTo>
                    <a:pt x="4793" y="138"/>
                  </a:lnTo>
                  <a:lnTo>
                    <a:pt x="4821" y="127"/>
                  </a:lnTo>
                  <a:lnTo>
                    <a:pt x="4834" y="125"/>
                  </a:lnTo>
                  <a:lnTo>
                    <a:pt x="4849" y="123"/>
                  </a:lnTo>
                  <a:lnTo>
                    <a:pt x="4875" y="126"/>
                  </a:lnTo>
                  <a:lnTo>
                    <a:pt x="4899" y="132"/>
                  </a:lnTo>
                  <a:lnTo>
                    <a:pt x="4920" y="143"/>
                  </a:lnTo>
                  <a:lnTo>
                    <a:pt x="4937" y="156"/>
                  </a:lnTo>
                  <a:lnTo>
                    <a:pt x="4947" y="168"/>
                  </a:lnTo>
                  <a:lnTo>
                    <a:pt x="4957" y="181"/>
                  </a:lnTo>
                  <a:lnTo>
                    <a:pt x="4971" y="211"/>
                  </a:lnTo>
                  <a:lnTo>
                    <a:pt x="4976" y="229"/>
                  </a:lnTo>
                  <a:lnTo>
                    <a:pt x="4979" y="246"/>
                  </a:lnTo>
                  <a:lnTo>
                    <a:pt x="4982" y="284"/>
                  </a:lnTo>
                  <a:lnTo>
                    <a:pt x="4979" y="321"/>
                  </a:lnTo>
                  <a:lnTo>
                    <a:pt x="4975" y="340"/>
                  </a:lnTo>
                  <a:lnTo>
                    <a:pt x="4971" y="357"/>
                  </a:lnTo>
                  <a:lnTo>
                    <a:pt x="4956" y="388"/>
                  </a:lnTo>
                  <a:lnTo>
                    <a:pt x="4946" y="401"/>
                  </a:lnTo>
                  <a:lnTo>
                    <a:pt x="4934" y="412"/>
                  </a:lnTo>
                  <a:lnTo>
                    <a:pt x="4918" y="425"/>
                  </a:lnTo>
                  <a:lnTo>
                    <a:pt x="4898" y="435"/>
                  </a:lnTo>
                  <a:lnTo>
                    <a:pt x="4875" y="443"/>
                  </a:lnTo>
                  <a:lnTo>
                    <a:pt x="4849" y="446"/>
                  </a:lnTo>
                  <a:lnTo>
                    <a:pt x="4821" y="443"/>
                  </a:lnTo>
                  <a:lnTo>
                    <a:pt x="4795" y="434"/>
                  </a:lnTo>
                  <a:lnTo>
                    <a:pt x="4772" y="420"/>
                  </a:lnTo>
                  <a:lnTo>
                    <a:pt x="4757" y="399"/>
                  </a:lnTo>
                  <a:lnTo>
                    <a:pt x="4757" y="567"/>
                  </a:lnTo>
                  <a:lnTo>
                    <a:pt x="4705" y="567"/>
                  </a:lnTo>
                  <a:close/>
                  <a:moveTo>
                    <a:pt x="4840" y="402"/>
                  </a:moveTo>
                  <a:lnTo>
                    <a:pt x="4860" y="399"/>
                  </a:lnTo>
                  <a:lnTo>
                    <a:pt x="4878" y="394"/>
                  </a:lnTo>
                  <a:lnTo>
                    <a:pt x="4891" y="385"/>
                  </a:lnTo>
                  <a:lnTo>
                    <a:pt x="4902" y="375"/>
                  </a:lnTo>
                  <a:lnTo>
                    <a:pt x="4915" y="356"/>
                  </a:lnTo>
                  <a:lnTo>
                    <a:pt x="4924" y="333"/>
                  </a:lnTo>
                  <a:lnTo>
                    <a:pt x="4928" y="308"/>
                  </a:lnTo>
                  <a:lnTo>
                    <a:pt x="4930" y="284"/>
                  </a:lnTo>
                  <a:lnTo>
                    <a:pt x="4928" y="259"/>
                  </a:lnTo>
                  <a:lnTo>
                    <a:pt x="4924" y="236"/>
                  </a:lnTo>
                  <a:lnTo>
                    <a:pt x="4915" y="214"/>
                  </a:lnTo>
                  <a:lnTo>
                    <a:pt x="4904" y="195"/>
                  </a:lnTo>
                  <a:lnTo>
                    <a:pt x="4892" y="184"/>
                  </a:lnTo>
                  <a:lnTo>
                    <a:pt x="4878" y="175"/>
                  </a:lnTo>
                  <a:lnTo>
                    <a:pt x="4860" y="169"/>
                  </a:lnTo>
                  <a:lnTo>
                    <a:pt x="4840" y="167"/>
                  </a:lnTo>
                  <a:lnTo>
                    <a:pt x="4824" y="168"/>
                  </a:lnTo>
                  <a:lnTo>
                    <a:pt x="4811" y="172"/>
                  </a:lnTo>
                  <a:lnTo>
                    <a:pt x="4789" y="187"/>
                  </a:lnTo>
                  <a:lnTo>
                    <a:pt x="4772" y="206"/>
                  </a:lnTo>
                  <a:lnTo>
                    <a:pt x="4762" y="230"/>
                  </a:lnTo>
                  <a:lnTo>
                    <a:pt x="4756" y="256"/>
                  </a:lnTo>
                  <a:lnTo>
                    <a:pt x="4754" y="284"/>
                  </a:lnTo>
                  <a:lnTo>
                    <a:pt x="4756" y="313"/>
                  </a:lnTo>
                  <a:lnTo>
                    <a:pt x="4762" y="339"/>
                  </a:lnTo>
                  <a:lnTo>
                    <a:pt x="4772" y="362"/>
                  </a:lnTo>
                  <a:lnTo>
                    <a:pt x="4789" y="381"/>
                  </a:lnTo>
                  <a:lnTo>
                    <a:pt x="4811" y="395"/>
                  </a:lnTo>
                  <a:lnTo>
                    <a:pt x="4824" y="399"/>
                  </a:lnTo>
                  <a:lnTo>
                    <a:pt x="4840" y="402"/>
                  </a:lnTo>
                  <a:close/>
                  <a:moveTo>
                    <a:pt x="5166" y="446"/>
                  </a:moveTo>
                  <a:lnTo>
                    <a:pt x="5143" y="443"/>
                  </a:lnTo>
                  <a:lnTo>
                    <a:pt x="5121" y="437"/>
                  </a:lnTo>
                  <a:lnTo>
                    <a:pt x="5103" y="428"/>
                  </a:lnTo>
                  <a:lnTo>
                    <a:pt x="5087" y="415"/>
                  </a:lnTo>
                  <a:lnTo>
                    <a:pt x="5075" y="399"/>
                  </a:lnTo>
                  <a:lnTo>
                    <a:pt x="5065" y="379"/>
                  </a:lnTo>
                  <a:lnTo>
                    <a:pt x="5059" y="357"/>
                  </a:lnTo>
                  <a:lnTo>
                    <a:pt x="5058" y="333"/>
                  </a:lnTo>
                  <a:lnTo>
                    <a:pt x="5058" y="132"/>
                  </a:lnTo>
                  <a:lnTo>
                    <a:pt x="5108" y="132"/>
                  </a:lnTo>
                  <a:lnTo>
                    <a:pt x="5108" y="326"/>
                  </a:lnTo>
                  <a:lnTo>
                    <a:pt x="5110" y="341"/>
                  </a:lnTo>
                  <a:lnTo>
                    <a:pt x="5113" y="356"/>
                  </a:lnTo>
                  <a:lnTo>
                    <a:pt x="5124" y="379"/>
                  </a:lnTo>
                  <a:lnTo>
                    <a:pt x="5135" y="388"/>
                  </a:lnTo>
                  <a:lnTo>
                    <a:pt x="5146" y="394"/>
                  </a:lnTo>
                  <a:lnTo>
                    <a:pt x="5159" y="398"/>
                  </a:lnTo>
                  <a:lnTo>
                    <a:pt x="5175" y="398"/>
                  </a:lnTo>
                  <a:lnTo>
                    <a:pt x="5194" y="396"/>
                  </a:lnTo>
                  <a:lnTo>
                    <a:pt x="5210" y="391"/>
                  </a:lnTo>
                  <a:lnTo>
                    <a:pt x="5223" y="382"/>
                  </a:lnTo>
                  <a:lnTo>
                    <a:pt x="5235" y="370"/>
                  </a:lnTo>
                  <a:lnTo>
                    <a:pt x="5243" y="355"/>
                  </a:lnTo>
                  <a:lnTo>
                    <a:pt x="5249" y="337"/>
                  </a:lnTo>
                  <a:lnTo>
                    <a:pt x="5254" y="318"/>
                  </a:lnTo>
                  <a:lnTo>
                    <a:pt x="5254" y="297"/>
                  </a:lnTo>
                  <a:lnTo>
                    <a:pt x="5254" y="132"/>
                  </a:lnTo>
                  <a:lnTo>
                    <a:pt x="5306" y="132"/>
                  </a:lnTo>
                  <a:lnTo>
                    <a:pt x="5306" y="437"/>
                  </a:lnTo>
                  <a:lnTo>
                    <a:pt x="5261" y="437"/>
                  </a:lnTo>
                  <a:lnTo>
                    <a:pt x="5256" y="388"/>
                  </a:lnTo>
                  <a:lnTo>
                    <a:pt x="5251" y="401"/>
                  </a:lnTo>
                  <a:lnTo>
                    <a:pt x="5243" y="412"/>
                  </a:lnTo>
                  <a:lnTo>
                    <a:pt x="5233" y="422"/>
                  </a:lnTo>
                  <a:lnTo>
                    <a:pt x="5222" y="430"/>
                  </a:lnTo>
                  <a:lnTo>
                    <a:pt x="5194" y="441"/>
                  </a:lnTo>
                  <a:lnTo>
                    <a:pt x="5166" y="446"/>
                  </a:lnTo>
                  <a:close/>
                  <a:moveTo>
                    <a:pt x="5403" y="437"/>
                  </a:moveTo>
                  <a:lnTo>
                    <a:pt x="5403" y="132"/>
                  </a:lnTo>
                  <a:lnTo>
                    <a:pt x="5449" y="132"/>
                  </a:lnTo>
                  <a:lnTo>
                    <a:pt x="5454" y="185"/>
                  </a:lnTo>
                  <a:lnTo>
                    <a:pt x="5460" y="171"/>
                  </a:lnTo>
                  <a:lnTo>
                    <a:pt x="5468" y="159"/>
                  </a:lnTo>
                  <a:lnTo>
                    <a:pt x="5478" y="151"/>
                  </a:lnTo>
                  <a:lnTo>
                    <a:pt x="5490" y="143"/>
                  </a:lnTo>
                  <a:lnTo>
                    <a:pt x="5516" y="133"/>
                  </a:lnTo>
                  <a:lnTo>
                    <a:pt x="5545" y="129"/>
                  </a:lnTo>
                  <a:lnTo>
                    <a:pt x="5568" y="132"/>
                  </a:lnTo>
                  <a:lnTo>
                    <a:pt x="5568" y="182"/>
                  </a:lnTo>
                  <a:lnTo>
                    <a:pt x="5545" y="180"/>
                  </a:lnTo>
                  <a:lnTo>
                    <a:pt x="5522" y="182"/>
                  </a:lnTo>
                  <a:lnTo>
                    <a:pt x="5502" y="188"/>
                  </a:lnTo>
                  <a:lnTo>
                    <a:pt x="5487" y="198"/>
                  </a:lnTo>
                  <a:lnTo>
                    <a:pt x="5474" y="213"/>
                  </a:lnTo>
                  <a:lnTo>
                    <a:pt x="5465" y="229"/>
                  </a:lnTo>
                  <a:lnTo>
                    <a:pt x="5460" y="247"/>
                  </a:lnTo>
                  <a:lnTo>
                    <a:pt x="5455" y="268"/>
                  </a:lnTo>
                  <a:lnTo>
                    <a:pt x="5454" y="289"/>
                  </a:lnTo>
                  <a:lnTo>
                    <a:pt x="5454" y="437"/>
                  </a:lnTo>
                  <a:lnTo>
                    <a:pt x="5403" y="437"/>
                  </a:lnTo>
                  <a:close/>
                  <a:moveTo>
                    <a:pt x="5631" y="567"/>
                  </a:moveTo>
                  <a:lnTo>
                    <a:pt x="5631" y="132"/>
                  </a:lnTo>
                  <a:lnTo>
                    <a:pt x="5676" y="132"/>
                  </a:lnTo>
                  <a:lnTo>
                    <a:pt x="5679" y="177"/>
                  </a:lnTo>
                  <a:lnTo>
                    <a:pt x="5686" y="165"/>
                  </a:lnTo>
                  <a:lnTo>
                    <a:pt x="5695" y="153"/>
                  </a:lnTo>
                  <a:lnTo>
                    <a:pt x="5705" y="145"/>
                  </a:lnTo>
                  <a:lnTo>
                    <a:pt x="5718" y="138"/>
                  </a:lnTo>
                  <a:lnTo>
                    <a:pt x="5746" y="127"/>
                  </a:lnTo>
                  <a:lnTo>
                    <a:pt x="5760" y="125"/>
                  </a:lnTo>
                  <a:lnTo>
                    <a:pt x="5773" y="123"/>
                  </a:lnTo>
                  <a:lnTo>
                    <a:pt x="5801" y="126"/>
                  </a:lnTo>
                  <a:lnTo>
                    <a:pt x="5824" y="132"/>
                  </a:lnTo>
                  <a:lnTo>
                    <a:pt x="5844" y="143"/>
                  </a:lnTo>
                  <a:lnTo>
                    <a:pt x="5862" y="156"/>
                  </a:lnTo>
                  <a:lnTo>
                    <a:pt x="5873" y="168"/>
                  </a:lnTo>
                  <a:lnTo>
                    <a:pt x="5882" y="181"/>
                  </a:lnTo>
                  <a:lnTo>
                    <a:pt x="5895" y="211"/>
                  </a:lnTo>
                  <a:lnTo>
                    <a:pt x="5901" y="229"/>
                  </a:lnTo>
                  <a:lnTo>
                    <a:pt x="5904" y="246"/>
                  </a:lnTo>
                  <a:lnTo>
                    <a:pt x="5907" y="284"/>
                  </a:lnTo>
                  <a:lnTo>
                    <a:pt x="5904" y="321"/>
                  </a:lnTo>
                  <a:lnTo>
                    <a:pt x="5901" y="340"/>
                  </a:lnTo>
                  <a:lnTo>
                    <a:pt x="5895" y="357"/>
                  </a:lnTo>
                  <a:lnTo>
                    <a:pt x="5880" y="388"/>
                  </a:lnTo>
                  <a:lnTo>
                    <a:pt x="5870" y="401"/>
                  </a:lnTo>
                  <a:lnTo>
                    <a:pt x="5860" y="412"/>
                  </a:lnTo>
                  <a:lnTo>
                    <a:pt x="5843" y="425"/>
                  </a:lnTo>
                  <a:lnTo>
                    <a:pt x="5822" y="435"/>
                  </a:lnTo>
                  <a:lnTo>
                    <a:pt x="5799" y="443"/>
                  </a:lnTo>
                  <a:lnTo>
                    <a:pt x="5773" y="446"/>
                  </a:lnTo>
                  <a:lnTo>
                    <a:pt x="5746" y="443"/>
                  </a:lnTo>
                  <a:lnTo>
                    <a:pt x="5719" y="434"/>
                  </a:lnTo>
                  <a:lnTo>
                    <a:pt x="5698" y="420"/>
                  </a:lnTo>
                  <a:lnTo>
                    <a:pt x="5682" y="399"/>
                  </a:lnTo>
                  <a:lnTo>
                    <a:pt x="5682" y="567"/>
                  </a:lnTo>
                  <a:lnTo>
                    <a:pt x="5631" y="567"/>
                  </a:lnTo>
                  <a:close/>
                  <a:moveTo>
                    <a:pt x="5764" y="402"/>
                  </a:moveTo>
                  <a:lnTo>
                    <a:pt x="5785" y="399"/>
                  </a:lnTo>
                  <a:lnTo>
                    <a:pt x="5802" y="394"/>
                  </a:lnTo>
                  <a:lnTo>
                    <a:pt x="5817" y="385"/>
                  </a:lnTo>
                  <a:lnTo>
                    <a:pt x="5828" y="375"/>
                  </a:lnTo>
                  <a:lnTo>
                    <a:pt x="5840" y="356"/>
                  </a:lnTo>
                  <a:lnTo>
                    <a:pt x="5849" y="333"/>
                  </a:lnTo>
                  <a:lnTo>
                    <a:pt x="5853" y="308"/>
                  </a:lnTo>
                  <a:lnTo>
                    <a:pt x="5854" y="284"/>
                  </a:lnTo>
                  <a:lnTo>
                    <a:pt x="5853" y="259"/>
                  </a:lnTo>
                  <a:lnTo>
                    <a:pt x="5849" y="236"/>
                  </a:lnTo>
                  <a:lnTo>
                    <a:pt x="5841" y="214"/>
                  </a:lnTo>
                  <a:lnTo>
                    <a:pt x="5828" y="195"/>
                  </a:lnTo>
                  <a:lnTo>
                    <a:pt x="5817" y="184"/>
                  </a:lnTo>
                  <a:lnTo>
                    <a:pt x="5802" y="175"/>
                  </a:lnTo>
                  <a:lnTo>
                    <a:pt x="5785" y="169"/>
                  </a:lnTo>
                  <a:lnTo>
                    <a:pt x="5764" y="167"/>
                  </a:lnTo>
                  <a:lnTo>
                    <a:pt x="5748" y="168"/>
                  </a:lnTo>
                  <a:lnTo>
                    <a:pt x="5735" y="172"/>
                  </a:lnTo>
                  <a:lnTo>
                    <a:pt x="5714" y="187"/>
                  </a:lnTo>
                  <a:lnTo>
                    <a:pt x="5698" y="206"/>
                  </a:lnTo>
                  <a:lnTo>
                    <a:pt x="5686" y="230"/>
                  </a:lnTo>
                  <a:lnTo>
                    <a:pt x="5682" y="256"/>
                  </a:lnTo>
                  <a:lnTo>
                    <a:pt x="5679" y="284"/>
                  </a:lnTo>
                  <a:lnTo>
                    <a:pt x="5682" y="313"/>
                  </a:lnTo>
                  <a:lnTo>
                    <a:pt x="5686" y="339"/>
                  </a:lnTo>
                  <a:lnTo>
                    <a:pt x="5698" y="362"/>
                  </a:lnTo>
                  <a:lnTo>
                    <a:pt x="5714" y="381"/>
                  </a:lnTo>
                  <a:lnTo>
                    <a:pt x="5735" y="395"/>
                  </a:lnTo>
                  <a:lnTo>
                    <a:pt x="5748" y="399"/>
                  </a:lnTo>
                  <a:lnTo>
                    <a:pt x="5764" y="402"/>
                  </a:lnTo>
                  <a:close/>
                  <a:moveTo>
                    <a:pt x="6107" y="446"/>
                  </a:moveTo>
                  <a:lnTo>
                    <a:pt x="6078" y="443"/>
                  </a:lnTo>
                  <a:lnTo>
                    <a:pt x="6052" y="435"/>
                  </a:lnTo>
                  <a:lnTo>
                    <a:pt x="6030" y="424"/>
                  </a:lnTo>
                  <a:lnTo>
                    <a:pt x="6011" y="409"/>
                  </a:lnTo>
                  <a:lnTo>
                    <a:pt x="5989" y="383"/>
                  </a:lnTo>
                  <a:lnTo>
                    <a:pt x="5976" y="353"/>
                  </a:lnTo>
                  <a:lnTo>
                    <a:pt x="5969" y="320"/>
                  </a:lnTo>
                  <a:lnTo>
                    <a:pt x="5966" y="284"/>
                  </a:lnTo>
                  <a:lnTo>
                    <a:pt x="5969" y="249"/>
                  </a:lnTo>
                  <a:lnTo>
                    <a:pt x="5976" y="216"/>
                  </a:lnTo>
                  <a:lnTo>
                    <a:pt x="5989" y="185"/>
                  </a:lnTo>
                  <a:lnTo>
                    <a:pt x="5999" y="172"/>
                  </a:lnTo>
                  <a:lnTo>
                    <a:pt x="6011" y="159"/>
                  </a:lnTo>
                  <a:lnTo>
                    <a:pt x="6030" y="145"/>
                  </a:lnTo>
                  <a:lnTo>
                    <a:pt x="6052" y="133"/>
                  </a:lnTo>
                  <a:lnTo>
                    <a:pt x="6078" y="126"/>
                  </a:lnTo>
                  <a:lnTo>
                    <a:pt x="6107" y="123"/>
                  </a:lnTo>
                  <a:lnTo>
                    <a:pt x="6134" y="126"/>
                  </a:lnTo>
                  <a:lnTo>
                    <a:pt x="6161" y="133"/>
                  </a:lnTo>
                  <a:lnTo>
                    <a:pt x="6182" y="145"/>
                  </a:lnTo>
                  <a:lnTo>
                    <a:pt x="6201" y="159"/>
                  </a:lnTo>
                  <a:lnTo>
                    <a:pt x="6223" y="185"/>
                  </a:lnTo>
                  <a:lnTo>
                    <a:pt x="6230" y="200"/>
                  </a:lnTo>
                  <a:lnTo>
                    <a:pt x="6236" y="216"/>
                  </a:lnTo>
                  <a:lnTo>
                    <a:pt x="6243" y="249"/>
                  </a:lnTo>
                  <a:lnTo>
                    <a:pt x="6246" y="284"/>
                  </a:lnTo>
                  <a:lnTo>
                    <a:pt x="6243" y="320"/>
                  </a:lnTo>
                  <a:lnTo>
                    <a:pt x="6236" y="353"/>
                  </a:lnTo>
                  <a:lnTo>
                    <a:pt x="6223" y="383"/>
                  </a:lnTo>
                  <a:lnTo>
                    <a:pt x="6213" y="396"/>
                  </a:lnTo>
                  <a:lnTo>
                    <a:pt x="6201" y="409"/>
                  </a:lnTo>
                  <a:lnTo>
                    <a:pt x="6182" y="424"/>
                  </a:lnTo>
                  <a:lnTo>
                    <a:pt x="6161" y="435"/>
                  </a:lnTo>
                  <a:lnTo>
                    <a:pt x="6134" y="443"/>
                  </a:lnTo>
                  <a:lnTo>
                    <a:pt x="6107" y="446"/>
                  </a:lnTo>
                  <a:close/>
                  <a:moveTo>
                    <a:pt x="6107" y="401"/>
                  </a:moveTo>
                  <a:lnTo>
                    <a:pt x="6124" y="399"/>
                  </a:lnTo>
                  <a:lnTo>
                    <a:pt x="6140" y="395"/>
                  </a:lnTo>
                  <a:lnTo>
                    <a:pt x="6153" y="388"/>
                  </a:lnTo>
                  <a:lnTo>
                    <a:pt x="6163" y="379"/>
                  </a:lnTo>
                  <a:lnTo>
                    <a:pt x="6178" y="360"/>
                  </a:lnTo>
                  <a:lnTo>
                    <a:pt x="6187" y="339"/>
                  </a:lnTo>
                  <a:lnTo>
                    <a:pt x="6190" y="326"/>
                  </a:lnTo>
                  <a:lnTo>
                    <a:pt x="6192" y="313"/>
                  </a:lnTo>
                  <a:lnTo>
                    <a:pt x="6194" y="284"/>
                  </a:lnTo>
                  <a:lnTo>
                    <a:pt x="6192" y="255"/>
                  </a:lnTo>
                  <a:lnTo>
                    <a:pt x="6187" y="230"/>
                  </a:lnTo>
                  <a:lnTo>
                    <a:pt x="6178" y="208"/>
                  </a:lnTo>
                  <a:lnTo>
                    <a:pt x="6163" y="190"/>
                  </a:lnTo>
                  <a:lnTo>
                    <a:pt x="6153" y="181"/>
                  </a:lnTo>
                  <a:lnTo>
                    <a:pt x="6140" y="174"/>
                  </a:lnTo>
                  <a:lnTo>
                    <a:pt x="6124" y="169"/>
                  </a:lnTo>
                  <a:lnTo>
                    <a:pt x="6107" y="168"/>
                  </a:lnTo>
                  <a:lnTo>
                    <a:pt x="6088" y="169"/>
                  </a:lnTo>
                  <a:lnTo>
                    <a:pt x="6073" y="174"/>
                  </a:lnTo>
                  <a:lnTo>
                    <a:pt x="6059" y="181"/>
                  </a:lnTo>
                  <a:lnTo>
                    <a:pt x="6049" y="190"/>
                  </a:lnTo>
                  <a:lnTo>
                    <a:pt x="6034" y="208"/>
                  </a:lnTo>
                  <a:lnTo>
                    <a:pt x="6026" y="230"/>
                  </a:lnTo>
                  <a:lnTo>
                    <a:pt x="6023" y="242"/>
                  </a:lnTo>
                  <a:lnTo>
                    <a:pt x="6021" y="255"/>
                  </a:lnTo>
                  <a:lnTo>
                    <a:pt x="6020" y="284"/>
                  </a:lnTo>
                  <a:lnTo>
                    <a:pt x="6021" y="313"/>
                  </a:lnTo>
                  <a:lnTo>
                    <a:pt x="6026" y="339"/>
                  </a:lnTo>
                  <a:lnTo>
                    <a:pt x="6034" y="360"/>
                  </a:lnTo>
                  <a:lnTo>
                    <a:pt x="6049" y="379"/>
                  </a:lnTo>
                  <a:lnTo>
                    <a:pt x="6059" y="388"/>
                  </a:lnTo>
                  <a:lnTo>
                    <a:pt x="6073" y="395"/>
                  </a:lnTo>
                  <a:lnTo>
                    <a:pt x="6088" y="399"/>
                  </a:lnTo>
                  <a:lnTo>
                    <a:pt x="6107" y="401"/>
                  </a:lnTo>
                  <a:close/>
                  <a:moveTo>
                    <a:pt x="6429" y="446"/>
                  </a:moveTo>
                  <a:lnTo>
                    <a:pt x="6403" y="443"/>
                  </a:lnTo>
                  <a:lnTo>
                    <a:pt x="6378" y="437"/>
                  </a:lnTo>
                  <a:lnTo>
                    <a:pt x="6356" y="428"/>
                  </a:lnTo>
                  <a:lnTo>
                    <a:pt x="6338" y="417"/>
                  </a:lnTo>
                  <a:lnTo>
                    <a:pt x="6322" y="402"/>
                  </a:lnTo>
                  <a:lnTo>
                    <a:pt x="6310" y="383"/>
                  </a:lnTo>
                  <a:lnTo>
                    <a:pt x="6303" y="363"/>
                  </a:lnTo>
                  <a:lnTo>
                    <a:pt x="6300" y="340"/>
                  </a:lnTo>
                  <a:lnTo>
                    <a:pt x="6352" y="340"/>
                  </a:lnTo>
                  <a:lnTo>
                    <a:pt x="6354" y="355"/>
                  </a:lnTo>
                  <a:lnTo>
                    <a:pt x="6358" y="368"/>
                  </a:lnTo>
                  <a:lnTo>
                    <a:pt x="6365" y="378"/>
                  </a:lnTo>
                  <a:lnTo>
                    <a:pt x="6375" y="386"/>
                  </a:lnTo>
                  <a:lnTo>
                    <a:pt x="6387" y="394"/>
                  </a:lnTo>
                  <a:lnTo>
                    <a:pt x="6400" y="398"/>
                  </a:lnTo>
                  <a:lnTo>
                    <a:pt x="6432" y="402"/>
                  </a:lnTo>
                  <a:lnTo>
                    <a:pt x="6458" y="399"/>
                  </a:lnTo>
                  <a:lnTo>
                    <a:pt x="6470" y="395"/>
                  </a:lnTo>
                  <a:lnTo>
                    <a:pt x="6481" y="389"/>
                  </a:lnTo>
                  <a:lnTo>
                    <a:pt x="6490" y="382"/>
                  </a:lnTo>
                  <a:lnTo>
                    <a:pt x="6497" y="373"/>
                  </a:lnTo>
                  <a:lnTo>
                    <a:pt x="6502" y="363"/>
                  </a:lnTo>
                  <a:lnTo>
                    <a:pt x="6503" y="352"/>
                  </a:lnTo>
                  <a:lnTo>
                    <a:pt x="6500" y="336"/>
                  </a:lnTo>
                  <a:lnTo>
                    <a:pt x="6490" y="324"/>
                  </a:lnTo>
                  <a:lnTo>
                    <a:pt x="6483" y="318"/>
                  </a:lnTo>
                  <a:lnTo>
                    <a:pt x="6475" y="314"/>
                  </a:lnTo>
                  <a:lnTo>
                    <a:pt x="6454" y="310"/>
                  </a:lnTo>
                  <a:lnTo>
                    <a:pt x="6387" y="298"/>
                  </a:lnTo>
                  <a:lnTo>
                    <a:pt x="6371" y="295"/>
                  </a:lnTo>
                  <a:lnTo>
                    <a:pt x="6356" y="289"/>
                  </a:lnTo>
                  <a:lnTo>
                    <a:pt x="6343" y="282"/>
                  </a:lnTo>
                  <a:lnTo>
                    <a:pt x="6332" y="272"/>
                  </a:lnTo>
                  <a:lnTo>
                    <a:pt x="6323" y="262"/>
                  </a:lnTo>
                  <a:lnTo>
                    <a:pt x="6316" y="249"/>
                  </a:lnTo>
                  <a:lnTo>
                    <a:pt x="6313" y="233"/>
                  </a:lnTo>
                  <a:lnTo>
                    <a:pt x="6311" y="217"/>
                  </a:lnTo>
                  <a:lnTo>
                    <a:pt x="6313" y="197"/>
                  </a:lnTo>
                  <a:lnTo>
                    <a:pt x="6320" y="180"/>
                  </a:lnTo>
                  <a:lnTo>
                    <a:pt x="6332" y="164"/>
                  </a:lnTo>
                  <a:lnTo>
                    <a:pt x="6338" y="156"/>
                  </a:lnTo>
                  <a:lnTo>
                    <a:pt x="6346" y="149"/>
                  </a:lnTo>
                  <a:lnTo>
                    <a:pt x="6364" y="139"/>
                  </a:lnTo>
                  <a:lnTo>
                    <a:pt x="6383" y="130"/>
                  </a:lnTo>
                  <a:lnTo>
                    <a:pt x="6404" y="126"/>
                  </a:lnTo>
                  <a:lnTo>
                    <a:pt x="6426" y="123"/>
                  </a:lnTo>
                  <a:lnTo>
                    <a:pt x="6451" y="126"/>
                  </a:lnTo>
                  <a:lnTo>
                    <a:pt x="6474" y="130"/>
                  </a:lnTo>
                  <a:lnTo>
                    <a:pt x="6494" y="139"/>
                  </a:lnTo>
                  <a:lnTo>
                    <a:pt x="6512" y="151"/>
                  </a:lnTo>
                  <a:lnTo>
                    <a:pt x="6526" y="164"/>
                  </a:lnTo>
                  <a:lnTo>
                    <a:pt x="6536" y="181"/>
                  </a:lnTo>
                  <a:lnTo>
                    <a:pt x="6544" y="200"/>
                  </a:lnTo>
                  <a:lnTo>
                    <a:pt x="6545" y="220"/>
                  </a:lnTo>
                  <a:lnTo>
                    <a:pt x="6494" y="220"/>
                  </a:lnTo>
                  <a:lnTo>
                    <a:pt x="6493" y="208"/>
                  </a:lnTo>
                  <a:lnTo>
                    <a:pt x="6489" y="198"/>
                  </a:lnTo>
                  <a:lnTo>
                    <a:pt x="6483" y="188"/>
                  </a:lnTo>
                  <a:lnTo>
                    <a:pt x="6474" y="181"/>
                  </a:lnTo>
                  <a:lnTo>
                    <a:pt x="6465" y="175"/>
                  </a:lnTo>
                  <a:lnTo>
                    <a:pt x="6454" y="169"/>
                  </a:lnTo>
                  <a:lnTo>
                    <a:pt x="6426" y="167"/>
                  </a:lnTo>
                  <a:lnTo>
                    <a:pt x="6400" y="169"/>
                  </a:lnTo>
                  <a:lnTo>
                    <a:pt x="6388" y="174"/>
                  </a:lnTo>
                  <a:lnTo>
                    <a:pt x="6380" y="180"/>
                  </a:lnTo>
                  <a:lnTo>
                    <a:pt x="6365" y="194"/>
                  </a:lnTo>
                  <a:lnTo>
                    <a:pt x="6361" y="204"/>
                  </a:lnTo>
                  <a:lnTo>
                    <a:pt x="6359" y="214"/>
                  </a:lnTo>
                  <a:lnTo>
                    <a:pt x="6362" y="230"/>
                  </a:lnTo>
                  <a:lnTo>
                    <a:pt x="6371" y="240"/>
                  </a:lnTo>
                  <a:lnTo>
                    <a:pt x="6384" y="247"/>
                  </a:lnTo>
                  <a:lnTo>
                    <a:pt x="6401" y="253"/>
                  </a:lnTo>
                  <a:lnTo>
                    <a:pt x="6474" y="263"/>
                  </a:lnTo>
                  <a:lnTo>
                    <a:pt x="6490" y="268"/>
                  </a:lnTo>
                  <a:lnTo>
                    <a:pt x="6505" y="274"/>
                  </a:lnTo>
                  <a:lnTo>
                    <a:pt x="6518" y="282"/>
                  </a:lnTo>
                  <a:lnTo>
                    <a:pt x="6529" y="291"/>
                  </a:lnTo>
                  <a:lnTo>
                    <a:pt x="6539" y="302"/>
                  </a:lnTo>
                  <a:lnTo>
                    <a:pt x="6547" y="317"/>
                  </a:lnTo>
                  <a:lnTo>
                    <a:pt x="6551" y="331"/>
                  </a:lnTo>
                  <a:lnTo>
                    <a:pt x="6552" y="347"/>
                  </a:lnTo>
                  <a:lnTo>
                    <a:pt x="6551" y="370"/>
                  </a:lnTo>
                  <a:lnTo>
                    <a:pt x="6544" y="389"/>
                  </a:lnTo>
                  <a:lnTo>
                    <a:pt x="6532" y="407"/>
                  </a:lnTo>
                  <a:lnTo>
                    <a:pt x="6516" y="420"/>
                  </a:lnTo>
                  <a:lnTo>
                    <a:pt x="6499" y="431"/>
                  </a:lnTo>
                  <a:lnTo>
                    <a:pt x="6477" y="438"/>
                  </a:lnTo>
                  <a:lnTo>
                    <a:pt x="6454" y="443"/>
                  </a:lnTo>
                  <a:lnTo>
                    <a:pt x="6429" y="446"/>
                  </a:lnTo>
                  <a:close/>
                  <a:moveTo>
                    <a:pt x="6751" y="446"/>
                  </a:moveTo>
                  <a:lnTo>
                    <a:pt x="6719" y="441"/>
                  </a:lnTo>
                  <a:lnTo>
                    <a:pt x="6692" y="433"/>
                  </a:lnTo>
                  <a:lnTo>
                    <a:pt x="6666" y="418"/>
                  </a:lnTo>
                  <a:lnTo>
                    <a:pt x="6645" y="399"/>
                  </a:lnTo>
                  <a:lnTo>
                    <a:pt x="6628" y="375"/>
                  </a:lnTo>
                  <a:lnTo>
                    <a:pt x="6616" y="347"/>
                  </a:lnTo>
                  <a:lnTo>
                    <a:pt x="6609" y="318"/>
                  </a:lnTo>
                  <a:lnTo>
                    <a:pt x="6606" y="285"/>
                  </a:lnTo>
                  <a:lnTo>
                    <a:pt x="6608" y="259"/>
                  </a:lnTo>
                  <a:lnTo>
                    <a:pt x="6612" y="234"/>
                  </a:lnTo>
                  <a:lnTo>
                    <a:pt x="6619" y="210"/>
                  </a:lnTo>
                  <a:lnTo>
                    <a:pt x="6631" y="188"/>
                  </a:lnTo>
                  <a:lnTo>
                    <a:pt x="6651" y="162"/>
                  </a:lnTo>
                  <a:lnTo>
                    <a:pt x="6677" y="142"/>
                  </a:lnTo>
                  <a:lnTo>
                    <a:pt x="6693" y="135"/>
                  </a:lnTo>
                  <a:lnTo>
                    <a:pt x="6711" y="129"/>
                  </a:lnTo>
                  <a:lnTo>
                    <a:pt x="6748" y="123"/>
                  </a:lnTo>
                  <a:lnTo>
                    <a:pt x="6777" y="126"/>
                  </a:lnTo>
                  <a:lnTo>
                    <a:pt x="6792" y="130"/>
                  </a:lnTo>
                  <a:lnTo>
                    <a:pt x="6805" y="135"/>
                  </a:lnTo>
                  <a:lnTo>
                    <a:pt x="6828" y="149"/>
                  </a:lnTo>
                  <a:lnTo>
                    <a:pt x="6847" y="167"/>
                  </a:lnTo>
                  <a:lnTo>
                    <a:pt x="6862" y="188"/>
                  </a:lnTo>
                  <a:lnTo>
                    <a:pt x="6873" y="214"/>
                  </a:lnTo>
                  <a:lnTo>
                    <a:pt x="6880" y="242"/>
                  </a:lnTo>
                  <a:lnTo>
                    <a:pt x="6883" y="271"/>
                  </a:lnTo>
                  <a:lnTo>
                    <a:pt x="6882" y="301"/>
                  </a:lnTo>
                  <a:lnTo>
                    <a:pt x="6660" y="301"/>
                  </a:lnTo>
                  <a:lnTo>
                    <a:pt x="6661" y="321"/>
                  </a:lnTo>
                  <a:lnTo>
                    <a:pt x="6666" y="340"/>
                  </a:lnTo>
                  <a:lnTo>
                    <a:pt x="6674" y="357"/>
                  </a:lnTo>
                  <a:lnTo>
                    <a:pt x="6684" y="372"/>
                  </a:lnTo>
                  <a:lnTo>
                    <a:pt x="6698" y="383"/>
                  </a:lnTo>
                  <a:lnTo>
                    <a:pt x="6713" y="392"/>
                  </a:lnTo>
                  <a:lnTo>
                    <a:pt x="6732" y="398"/>
                  </a:lnTo>
                  <a:lnTo>
                    <a:pt x="6753" y="399"/>
                  </a:lnTo>
                  <a:lnTo>
                    <a:pt x="6777" y="396"/>
                  </a:lnTo>
                  <a:lnTo>
                    <a:pt x="6799" y="386"/>
                  </a:lnTo>
                  <a:lnTo>
                    <a:pt x="6808" y="379"/>
                  </a:lnTo>
                  <a:lnTo>
                    <a:pt x="6815" y="370"/>
                  </a:lnTo>
                  <a:lnTo>
                    <a:pt x="6827" y="346"/>
                  </a:lnTo>
                  <a:lnTo>
                    <a:pt x="6877" y="346"/>
                  </a:lnTo>
                  <a:lnTo>
                    <a:pt x="6873" y="368"/>
                  </a:lnTo>
                  <a:lnTo>
                    <a:pt x="6863" y="386"/>
                  </a:lnTo>
                  <a:lnTo>
                    <a:pt x="6850" y="402"/>
                  </a:lnTo>
                  <a:lnTo>
                    <a:pt x="6835" y="417"/>
                  </a:lnTo>
                  <a:lnTo>
                    <a:pt x="6817" y="428"/>
                  </a:lnTo>
                  <a:lnTo>
                    <a:pt x="6796" y="438"/>
                  </a:lnTo>
                  <a:lnTo>
                    <a:pt x="6774" y="443"/>
                  </a:lnTo>
                  <a:lnTo>
                    <a:pt x="6751" y="446"/>
                  </a:lnTo>
                  <a:close/>
                  <a:moveTo>
                    <a:pt x="6661" y="258"/>
                  </a:moveTo>
                  <a:lnTo>
                    <a:pt x="6830" y="258"/>
                  </a:lnTo>
                  <a:lnTo>
                    <a:pt x="6828" y="239"/>
                  </a:lnTo>
                  <a:lnTo>
                    <a:pt x="6825" y="221"/>
                  </a:lnTo>
                  <a:lnTo>
                    <a:pt x="6818" y="206"/>
                  </a:lnTo>
                  <a:lnTo>
                    <a:pt x="6809" y="193"/>
                  </a:lnTo>
                  <a:lnTo>
                    <a:pt x="6796" y="182"/>
                  </a:lnTo>
                  <a:lnTo>
                    <a:pt x="6783" y="174"/>
                  </a:lnTo>
                  <a:lnTo>
                    <a:pt x="6766" y="169"/>
                  </a:lnTo>
                  <a:lnTo>
                    <a:pt x="6747" y="167"/>
                  </a:lnTo>
                  <a:lnTo>
                    <a:pt x="6727" y="169"/>
                  </a:lnTo>
                  <a:lnTo>
                    <a:pt x="6711" y="175"/>
                  </a:lnTo>
                  <a:lnTo>
                    <a:pt x="6696" y="184"/>
                  </a:lnTo>
                  <a:lnTo>
                    <a:pt x="6683" y="195"/>
                  </a:lnTo>
                  <a:lnTo>
                    <a:pt x="6674" y="210"/>
                  </a:lnTo>
                  <a:lnTo>
                    <a:pt x="6667" y="224"/>
                  </a:lnTo>
                  <a:lnTo>
                    <a:pt x="6663" y="240"/>
                  </a:lnTo>
                  <a:lnTo>
                    <a:pt x="6661" y="258"/>
                  </a:lnTo>
                  <a:close/>
                  <a:moveTo>
                    <a:pt x="6937" y="365"/>
                  </a:moveTo>
                  <a:lnTo>
                    <a:pt x="7008" y="365"/>
                  </a:lnTo>
                  <a:lnTo>
                    <a:pt x="7008" y="437"/>
                  </a:lnTo>
                  <a:lnTo>
                    <a:pt x="6937" y="437"/>
                  </a:lnTo>
                  <a:lnTo>
                    <a:pt x="6937" y="3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2" name="Freeform 6">
              <a:extLst>
                <a:ext uri="{FF2B5EF4-FFF2-40B4-BE49-F238E27FC236}">
                  <a16:creationId xmlns:a16="http://schemas.microsoft.com/office/drawing/2014/main" id="{9D990C37-BAAF-456F-A616-16C24BE92C0E}"/>
                </a:ext>
              </a:extLst>
            </p:cNvPr>
            <p:cNvSpPr>
              <a:spLocks noEditPoints="1"/>
            </p:cNvSpPr>
            <p:nvPr/>
          </p:nvSpPr>
          <p:spPr bwMode="auto">
            <a:xfrm>
              <a:off x="0" y="2838450"/>
              <a:ext cx="5559425" cy="1103313"/>
            </a:xfrm>
            <a:custGeom>
              <a:avLst/>
              <a:gdLst>
                <a:gd name="T0" fmla="*/ 2113 w 7004"/>
                <a:gd name="T1" fmla="*/ 1241 h 1391"/>
                <a:gd name="T2" fmla="*/ 1827 w 7004"/>
                <a:gd name="T3" fmla="*/ 1381 h 1391"/>
                <a:gd name="T4" fmla="*/ 1490 w 7004"/>
                <a:gd name="T5" fmla="*/ 1354 h 1391"/>
                <a:gd name="T6" fmla="*/ 1257 w 7004"/>
                <a:gd name="T7" fmla="*/ 1163 h 1391"/>
                <a:gd name="T8" fmla="*/ 1146 w 7004"/>
                <a:gd name="T9" fmla="*/ 767 h 1391"/>
                <a:gd name="T10" fmla="*/ 1213 w 7004"/>
                <a:gd name="T11" fmla="*/ 313 h 1391"/>
                <a:gd name="T12" fmla="*/ 1441 w 7004"/>
                <a:gd name="T13" fmla="*/ 61 h 1391"/>
                <a:gd name="T14" fmla="*/ 1855 w 7004"/>
                <a:gd name="T15" fmla="*/ 15 h 1391"/>
                <a:gd name="T16" fmla="*/ 2123 w 7004"/>
                <a:gd name="T17" fmla="*/ 171 h 1391"/>
                <a:gd name="T18" fmla="*/ 2268 w 7004"/>
                <a:gd name="T19" fmla="*/ 524 h 1391"/>
                <a:gd name="T20" fmla="*/ 1474 w 7004"/>
                <a:gd name="T21" fmla="*/ 903 h 1391"/>
                <a:gd name="T22" fmla="*/ 1593 w 7004"/>
                <a:gd name="T23" fmla="*/ 1069 h 1391"/>
                <a:gd name="T24" fmla="*/ 1817 w 7004"/>
                <a:gd name="T25" fmla="*/ 1076 h 1391"/>
                <a:gd name="T26" fmla="*/ 2262 w 7004"/>
                <a:gd name="T27" fmla="*/ 955 h 1391"/>
                <a:gd name="T28" fmla="*/ 1543 w 7004"/>
                <a:gd name="T29" fmla="*/ 347 h 1391"/>
                <a:gd name="T30" fmla="*/ 1935 w 7004"/>
                <a:gd name="T31" fmla="*/ 436 h 1391"/>
                <a:gd name="T32" fmla="*/ 1779 w 7004"/>
                <a:gd name="T33" fmla="*/ 279 h 1391"/>
                <a:gd name="T34" fmla="*/ 5001 w 7004"/>
                <a:gd name="T35" fmla="*/ 1364 h 1391"/>
                <a:gd name="T36" fmla="*/ 5079 w 7004"/>
                <a:gd name="T37" fmla="*/ 181 h 1391"/>
                <a:gd name="T38" fmla="*/ 5325 w 7004"/>
                <a:gd name="T39" fmla="*/ 15 h 1391"/>
                <a:gd name="T40" fmla="*/ 5657 w 7004"/>
                <a:gd name="T41" fmla="*/ 42 h 1391"/>
                <a:gd name="T42" fmla="*/ 5850 w 7004"/>
                <a:gd name="T43" fmla="*/ 249 h 1391"/>
                <a:gd name="T44" fmla="*/ 5570 w 7004"/>
                <a:gd name="T45" fmla="*/ 363 h 1391"/>
                <a:gd name="T46" fmla="*/ 5406 w 7004"/>
                <a:gd name="T47" fmla="*/ 300 h 1391"/>
                <a:gd name="T48" fmla="*/ 4016 w 7004"/>
                <a:gd name="T49" fmla="*/ 457 h 1391"/>
                <a:gd name="T50" fmla="*/ 3634 w 7004"/>
                <a:gd name="T51" fmla="*/ 308 h 1391"/>
                <a:gd name="T52" fmla="*/ 3460 w 7004"/>
                <a:gd name="T53" fmla="*/ 353 h 1391"/>
                <a:gd name="T54" fmla="*/ 3122 w 7004"/>
                <a:gd name="T55" fmla="*/ 399 h 1391"/>
                <a:gd name="T56" fmla="*/ 2987 w 7004"/>
                <a:gd name="T57" fmla="*/ 294 h 1391"/>
                <a:gd name="T58" fmla="*/ 2843 w 7004"/>
                <a:gd name="T59" fmla="*/ 436 h 1391"/>
                <a:gd name="T60" fmla="*/ 2595 w 7004"/>
                <a:gd name="T61" fmla="*/ 230 h 1391"/>
                <a:gd name="T62" fmla="*/ 2782 w 7004"/>
                <a:gd name="T63" fmla="*/ 45 h 1391"/>
                <a:gd name="T64" fmla="*/ 3116 w 7004"/>
                <a:gd name="T65" fmla="*/ 16 h 1391"/>
                <a:gd name="T66" fmla="*/ 3323 w 7004"/>
                <a:gd name="T67" fmla="*/ 70 h 1391"/>
                <a:gd name="T68" fmla="*/ 3606 w 7004"/>
                <a:gd name="T69" fmla="*/ 2 h 1391"/>
                <a:gd name="T70" fmla="*/ 3897 w 7004"/>
                <a:gd name="T71" fmla="*/ 135 h 1391"/>
                <a:gd name="T72" fmla="*/ 4011 w 7004"/>
                <a:gd name="T73" fmla="*/ 388 h 1391"/>
                <a:gd name="T74" fmla="*/ 488 w 7004"/>
                <a:gd name="T75" fmla="*/ 402 h 1391"/>
                <a:gd name="T76" fmla="*/ 697 w 7004"/>
                <a:gd name="T77" fmla="*/ 62 h 1391"/>
                <a:gd name="T78" fmla="*/ 878 w 7004"/>
                <a:gd name="T79" fmla="*/ 365 h 1391"/>
                <a:gd name="T80" fmla="*/ 604 w 7004"/>
                <a:gd name="T81" fmla="*/ 680 h 1391"/>
                <a:gd name="T82" fmla="*/ 869 w 7004"/>
                <a:gd name="T83" fmla="*/ 982 h 1391"/>
                <a:gd name="T84" fmla="*/ 711 w 7004"/>
                <a:gd name="T85" fmla="*/ 1351 h 1391"/>
                <a:gd name="T86" fmla="*/ 511 w 7004"/>
                <a:gd name="T87" fmla="*/ 981 h 1391"/>
                <a:gd name="T88" fmla="*/ 298 w 7004"/>
                <a:gd name="T89" fmla="*/ 1364 h 1391"/>
                <a:gd name="T90" fmla="*/ 6319 w 7004"/>
                <a:gd name="T91" fmla="*/ 799 h 1391"/>
                <a:gd name="T92" fmla="*/ 6220 w 7004"/>
                <a:gd name="T93" fmla="*/ 950 h 1391"/>
                <a:gd name="T94" fmla="*/ 6349 w 7004"/>
                <a:gd name="T95" fmla="*/ 1081 h 1391"/>
                <a:gd name="T96" fmla="*/ 6668 w 7004"/>
                <a:gd name="T97" fmla="*/ 363 h 1391"/>
                <a:gd name="T98" fmla="*/ 6538 w 7004"/>
                <a:gd name="T99" fmla="*/ 292 h 1391"/>
                <a:gd name="T100" fmla="*/ 6320 w 7004"/>
                <a:gd name="T101" fmla="*/ 347 h 1391"/>
                <a:gd name="T102" fmla="*/ 6037 w 7004"/>
                <a:gd name="T103" fmla="*/ 248 h 1391"/>
                <a:gd name="T104" fmla="*/ 6264 w 7004"/>
                <a:gd name="T105" fmla="*/ 38 h 1391"/>
                <a:gd name="T106" fmla="*/ 6626 w 7004"/>
                <a:gd name="T107" fmla="*/ 15 h 1391"/>
                <a:gd name="T108" fmla="*/ 6904 w 7004"/>
                <a:gd name="T109" fmla="*/ 180 h 1391"/>
                <a:gd name="T110" fmla="*/ 7002 w 7004"/>
                <a:gd name="T111" fmla="*/ 434 h 1391"/>
                <a:gd name="T112" fmla="*/ 6195 w 7004"/>
                <a:gd name="T113" fmla="*/ 1341 h 1391"/>
                <a:gd name="T114" fmla="*/ 5983 w 7004"/>
                <a:gd name="T115" fmla="*/ 1182 h 1391"/>
                <a:gd name="T116" fmla="*/ 5923 w 7004"/>
                <a:gd name="T117" fmla="*/ 887 h 1391"/>
                <a:gd name="T118" fmla="*/ 6055 w 7004"/>
                <a:gd name="T119" fmla="*/ 628 h 1391"/>
                <a:gd name="T120" fmla="*/ 6320 w 7004"/>
                <a:gd name="T121" fmla="*/ 51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4" h="1391">
                  <a:moveTo>
                    <a:pt x="2262" y="955"/>
                  </a:moveTo>
                  <a:lnTo>
                    <a:pt x="2257" y="982"/>
                  </a:lnTo>
                  <a:lnTo>
                    <a:pt x="2249" y="1010"/>
                  </a:lnTo>
                  <a:lnTo>
                    <a:pt x="2241" y="1036"/>
                  </a:lnTo>
                  <a:lnTo>
                    <a:pt x="2232" y="1060"/>
                  </a:lnTo>
                  <a:lnTo>
                    <a:pt x="2222" y="1083"/>
                  </a:lnTo>
                  <a:lnTo>
                    <a:pt x="2218" y="1095"/>
                  </a:lnTo>
                  <a:lnTo>
                    <a:pt x="2212" y="1107"/>
                  </a:lnTo>
                  <a:lnTo>
                    <a:pt x="2200" y="1128"/>
                  </a:lnTo>
                  <a:lnTo>
                    <a:pt x="2187" y="1150"/>
                  </a:lnTo>
                  <a:lnTo>
                    <a:pt x="2174" y="1169"/>
                  </a:lnTo>
                  <a:lnTo>
                    <a:pt x="2159" y="1189"/>
                  </a:lnTo>
                  <a:lnTo>
                    <a:pt x="2145" y="1206"/>
                  </a:lnTo>
                  <a:lnTo>
                    <a:pt x="2129" y="1225"/>
                  </a:lnTo>
                  <a:lnTo>
                    <a:pt x="2113" y="1241"/>
                  </a:lnTo>
                  <a:lnTo>
                    <a:pt x="2096" y="1257"/>
                  </a:lnTo>
                  <a:lnTo>
                    <a:pt x="2078" y="1271"/>
                  </a:lnTo>
                  <a:lnTo>
                    <a:pt x="2069" y="1279"/>
                  </a:lnTo>
                  <a:lnTo>
                    <a:pt x="2059" y="1286"/>
                  </a:lnTo>
                  <a:lnTo>
                    <a:pt x="2040" y="1299"/>
                  </a:lnTo>
                  <a:lnTo>
                    <a:pt x="2022" y="1310"/>
                  </a:lnTo>
                  <a:lnTo>
                    <a:pt x="2001" y="1322"/>
                  </a:lnTo>
                  <a:lnTo>
                    <a:pt x="1981" y="1332"/>
                  </a:lnTo>
                  <a:lnTo>
                    <a:pt x="1961" y="1342"/>
                  </a:lnTo>
                  <a:lnTo>
                    <a:pt x="1939" y="1351"/>
                  </a:lnTo>
                  <a:lnTo>
                    <a:pt x="1917" y="1358"/>
                  </a:lnTo>
                  <a:lnTo>
                    <a:pt x="1895" y="1365"/>
                  </a:lnTo>
                  <a:lnTo>
                    <a:pt x="1874" y="1371"/>
                  </a:lnTo>
                  <a:lnTo>
                    <a:pt x="1850" y="1377"/>
                  </a:lnTo>
                  <a:lnTo>
                    <a:pt x="1827" y="1381"/>
                  </a:lnTo>
                  <a:lnTo>
                    <a:pt x="1804" y="1386"/>
                  </a:lnTo>
                  <a:lnTo>
                    <a:pt x="1782" y="1389"/>
                  </a:lnTo>
                  <a:lnTo>
                    <a:pt x="1757" y="1390"/>
                  </a:lnTo>
                  <a:lnTo>
                    <a:pt x="1734" y="1391"/>
                  </a:lnTo>
                  <a:lnTo>
                    <a:pt x="1711" y="1391"/>
                  </a:lnTo>
                  <a:lnTo>
                    <a:pt x="1682" y="1391"/>
                  </a:lnTo>
                  <a:lnTo>
                    <a:pt x="1653" y="1389"/>
                  </a:lnTo>
                  <a:lnTo>
                    <a:pt x="1624" y="1386"/>
                  </a:lnTo>
                  <a:lnTo>
                    <a:pt x="1596" y="1383"/>
                  </a:lnTo>
                  <a:lnTo>
                    <a:pt x="1583" y="1380"/>
                  </a:lnTo>
                  <a:lnTo>
                    <a:pt x="1569" y="1377"/>
                  </a:lnTo>
                  <a:lnTo>
                    <a:pt x="1556" y="1374"/>
                  </a:lnTo>
                  <a:lnTo>
                    <a:pt x="1543" y="1370"/>
                  </a:lnTo>
                  <a:lnTo>
                    <a:pt x="1515" y="1363"/>
                  </a:lnTo>
                  <a:lnTo>
                    <a:pt x="1490" y="1354"/>
                  </a:lnTo>
                  <a:lnTo>
                    <a:pt x="1477" y="1348"/>
                  </a:lnTo>
                  <a:lnTo>
                    <a:pt x="1464" y="1344"/>
                  </a:lnTo>
                  <a:lnTo>
                    <a:pt x="1440" y="1332"/>
                  </a:lnTo>
                  <a:lnTo>
                    <a:pt x="1428" y="1325"/>
                  </a:lnTo>
                  <a:lnTo>
                    <a:pt x="1416" y="1319"/>
                  </a:lnTo>
                  <a:lnTo>
                    <a:pt x="1393" y="1305"/>
                  </a:lnTo>
                  <a:lnTo>
                    <a:pt x="1383" y="1296"/>
                  </a:lnTo>
                  <a:lnTo>
                    <a:pt x="1371" y="1289"/>
                  </a:lnTo>
                  <a:lnTo>
                    <a:pt x="1350" y="1271"/>
                  </a:lnTo>
                  <a:lnTo>
                    <a:pt x="1329" y="1253"/>
                  </a:lnTo>
                  <a:lnTo>
                    <a:pt x="1319" y="1242"/>
                  </a:lnTo>
                  <a:lnTo>
                    <a:pt x="1309" y="1232"/>
                  </a:lnTo>
                  <a:lnTo>
                    <a:pt x="1292" y="1211"/>
                  </a:lnTo>
                  <a:lnTo>
                    <a:pt x="1273" y="1188"/>
                  </a:lnTo>
                  <a:lnTo>
                    <a:pt x="1257" y="1163"/>
                  </a:lnTo>
                  <a:lnTo>
                    <a:pt x="1241" y="1137"/>
                  </a:lnTo>
                  <a:lnTo>
                    <a:pt x="1226" y="1109"/>
                  </a:lnTo>
                  <a:lnTo>
                    <a:pt x="1219" y="1095"/>
                  </a:lnTo>
                  <a:lnTo>
                    <a:pt x="1212" y="1081"/>
                  </a:lnTo>
                  <a:lnTo>
                    <a:pt x="1200" y="1050"/>
                  </a:lnTo>
                  <a:lnTo>
                    <a:pt x="1189" y="1018"/>
                  </a:lnTo>
                  <a:lnTo>
                    <a:pt x="1178" y="984"/>
                  </a:lnTo>
                  <a:lnTo>
                    <a:pt x="1174" y="966"/>
                  </a:lnTo>
                  <a:lnTo>
                    <a:pt x="1170" y="947"/>
                  </a:lnTo>
                  <a:lnTo>
                    <a:pt x="1165" y="930"/>
                  </a:lnTo>
                  <a:lnTo>
                    <a:pt x="1162" y="911"/>
                  </a:lnTo>
                  <a:lnTo>
                    <a:pt x="1155" y="872"/>
                  </a:lnTo>
                  <a:lnTo>
                    <a:pt x="1151" y="830"/>
                  </a:lnTo>
                  <a:lnTo>
                    <a:pt x="1146" y="788"/>
                  </a:lnTo>
                  <a:lnTo>
                    <a:pt x="1146" y="767"/>
                  </a:lnTo>
                  <a:lnTo>
                    <a:pt x="1145" y="744"/>
                  </a:lnTo>
                  <a:lnTo>
                    <a:pt x="1144" y="699"/>
                  </a:lnTo>
                  <a:lnTo>
                    <a:pt x="1145" y="651"/>
                  </a:lnTo>
                  <a:lnTo>
                    <a:pt x="1146" y="629"/>
                  </a:lnTo>
                  <a:lnTo>
                    <a:pt x="1148" y="608"/>
                  </a:lnTo>
                  <a:lnTo>
                    <a:pt x="1151" y="564"/>
                  </a:lnTo>
                  <a:lnTo>
                    <a:pt x="1155" y="524"/>
                  </a:lnTo>
                  <a:lnTo>
                    <a:pt x="1162" y="483"/>
                  </a:lnTo>
                  <a:lnTo>
                    <a:pt x="1165" y="464"/>
                  </a:lnTo>
                  <a:lnTo>
                    <a:pt x="1170" y="446"/>
                  </a:lnTo>
                  <a:lnTo>
                    <a:pt x="1178" y="411"/>
                  </a:lnTo>
                  <a:lnTo>
                    <a:pt x="1189" y="376"/>
                  </a:lnTo>
                  <a:lnTo>
                    <a:pt x="1200" y="343"/>
                  </a:lnTo>
                  <a:lnTo>
                    <a:pt x="1206" y="327"/>
                  </a:lnTo>
                  <a:lnTo>
                    <a:pt x="1213" y="313"/>
                  </a:lnTo>
                  <a:lnTo>
                    <a:pt x="1226" y="284"/>
                  </a:lnTo>
                  <a:lnTo>
                    <a:pt x="1241" y="255"/>
                  </a:lnTo>
                  <a:lnTo>
                    <a:pt x="1257" y="229"/>
                  </a:lnTo>
                  <a:lnTo>
                    <a:pt x="1274" y="204"/>
                  </a:lnTo>
                  <a:lnTo>
                    <a:pt x="1292" y="181"/>
                  </a:lnTo>
                  <a:lnTo>
                    <a:pt x="1300" y="171"/>
                  </a:lnTo>
                  <a:lnTo>
                    <a:pt x="1310" y="159"/>
                  </a:lnTo>
                  <a:lnTo>
                    <a:pt x="1331" y="139"/>
                  </a:lnTo>
                  <a:lnTo>
                    <a:pt x="1351" y="122"/>
                  </a:lnTo>
                  <a:lnTo>
                    <a:pt x="1361" y="112"/>
                  </a:lnTo>
                  <a:lnTo>
                    <a:pt x="1371" y="104"/>
                  </a:lnTo>
                  <a:lnTo>
                    <a:pt x="1395" y="88"/>
                  </a:lnTo>
                  <a:lnTo>
                    <a:pt x="1418" y="74"/>
                  </a:lnTo>
                  <a:lnTo>
                    <a:pt x="1429" y="67"/>
                  </a:lnTo>
                  <a:lnTo>
                    <a:pt x="1441" y="61"/>
                  </a:lnTo>
                  <a:lnTo>
                    <a:pt x="1466" y="49"/>
                  </a:lnTo>
                  <a:lnTo>
                    <a:pt x="1490" y="38"/>
                  </a:lnTo>
                  <a:lnTo>
                    <a:pt x="1517" y="29"/>
                  </a:lnTo>
                  <a:lnTo>
                    <a:pt x="1543" y="22"/>
                  </a:lnTo>
                  <a:lnTo>
                    <a:pt x="1570" y="15"/>
                  </a:lnTo>
                  <a:lnTo>
                    <a:pt x="1598" y="10"/>
                  </a:lnTo>
                  <a:lnTo>
                    <a:pt x="1625" y="6"/>
                  </a:lnTo>
                  <a:lnTo>
                    <a:pt x="1654" y="3"/>
                  </a:lnTo>
                  <a:lnTo>
                    <a:pt x="1683" y="2"/>
                  </a:lnTo>
                  <a:lnTo>
                    <a:pt x="1712" y="0"/>
                  </a:lnTo>
                  <a:lnTo>
                    <a:pt x="1741" y="2"/>
                  </a:lnTo>
                  <a:lnTo>
                    <a:pt x="1771" y="3"/>
                  </a:lnTo>
                  <a:lnTo>
                    <a:pt x="1798" y="6"/>
                  </a:lnTo>
                  <a:lnTo>
                    <a:pt x="1827" y="10"/>
                  </a:lnTo>
                  <a:lnTo>
                    <a:pt x="1855" y="15"/>
                  </a:lnTo>
                  <a:lnTo>
                    <a:pt x="1868" y="18"/>
                  </a:lnTo>
                  <a:lnTo>
                    <a:pt x="1881" y="22"/>
                  </a:lnTo>
                  <a:lnTo>
                    <a:pt x="1907" y="29"/>
                  </a:lnTo>
                  <a:lnTo>
                    <a:pt x="1933" y="38"/>
                  </a:lnTo>
                  <a:lnTo>
                    <a:pt x="1958" y="49"/>
                  </a:lnTo>
                  <a:lnTo>
                    <a:pt x="1982" y="61"/>
                  </a:lnTo>
                  <a:lnTo>
                    <a:pt x="2007" y="74"/>
                  </a:lnTo>
                  <a:lnTo>
                    <a:pt x="2030" y="88"/>
                  </a:lnTo>
                  <a:lnTo>
                    <a:pt x="2052" y="104"/>
                  </a:lnTo>
                  <a:lnTo>
                    <a:pt x="2062" y="112"/>
                  </a:lnTo>
                  <a:lnTo>
                    <a:pt x="2074" y="122"/>
                  </a:lnTo>
                  <a:lnTo>
                    <a:pt x="2094" y="139"/>
                  </a:lnTo>
                  <a:lnTo>
                    <a:pt x="2104" y="149"/>
                  </a:lnTo>
                  <a:lnTo>
                    <a:pt x="2114" y="159"/>
                  </a:lnTo>
                  <a:lnTo>
                    <a:pt x="2123" y="171"/>
                  </a:lnTo>
                  <a:lnTo>
                    <a:pt x="2132" y="181"/>
                  </a:lnTo>
                  <a:lnTo>
                    <a:pt x="2151" y="204"/>
                  </a:lnTo>
                  <a:lnTo>
                    <a:pt x="2167" y="229"/>
                  </a:lnTo>
                  <a:lnTo>
                    <a:pt x="2183" y="255"/>
                  </a:lnTo>
                  <a:lnTo>
                    <a:pt x="2190" y="269"/>
                  </a:lnTo>
                  <a:lnTo>
                    <a:pt x="2197" y="284"/>
                  </a:lnTo>
                  <a:lnTo>
                    <a:pt x="2212" y="313"/>
                  </a:lnTo>
                  <a:lnTo>
                    <a:pt x="2218" y="327"/>
                  </a:lnTo>
                  <a:lnTo>
                    <a:pt x="2225" y="343"/>
                  </a:lnTo>
                  <a:lnTo>
                    <a:pt x="2235" y="376"/>
                  </a:lnTo>
                  <a:lnTo>
                    <a:pt x="2245" y="411"/>
                  </a:lnTo>
                  <a:lnTo>
                    <a:pt x="2255" y="446"/>
                  </a:lnTo>
                  <a:lnTo>
                    <a:pt x="2258" y="464"/>
                  </a:lnTo>
                  <a:lnTo>
                    <a:pt x="2262" y="483"/>
                  </a:lnTo>
                  <a:lnTo>
                    <a:pt x="2268" y="524"/>
                  </a:lnTo>
                  <a:lnTo>
                    <a:pt x="2274" y="564"/>
                  </a:lnTo>
                  <a:lnTo>
                    <a:pt x="2277" y="608"/>
                  </a:lnTo>
                  <a:lnTo>
                    <a:pt x="2278" y="629"/>
                  </a:lnTo>
                  <a:lnTo>
                    <a:pt x="2280" y="651"/>
                  </a:lnTo>
                  <a:lnTo>
                    <a:pt x="2280" y="699"/>
                  </a:lnTo>
                  <a:lnTo>
                    <a:pt x="2280" y="735"/>
                  </a:lnTo>
                  <a:lnTo>
                    <a:pt x="2278" y="770"/>
                  </a:lnTo>
                  <a:lnTo>
                    <a:pt x="2277" y="787"/>
                  </a:lnTo>
                  <a:lnTo>
                    <a:pt x="1459" y="787"/>
                  </a:lnTo>
                  <a:lnTo>
                    <a:pt x="1460" y="793"/>
                  </a:lnTo>
                  <a:lnTo>
                    <a:pt x="1460" y="810"/>
                  </a:lnTo>
                  <a:lnTo>
                    <a:pt x="1461" y="826"/>
                  </a:lnTo>
                  <a:lnTo>
                    <a:pt x="1466" y="858"/>
                  </a:lnTo>
                  <a:lnTo>
                    <a:pt x="1472" y="888"/>
                  </a:lnTo>
                  <a:lnTo>
                    <a:pt x="1474" y="903"/>
                  </a:lnTo>
                  <a:lnTo>
                    <a:pt x="1479" y="917"/>
                  </a:lnTo>
                  <a:lnTo>
                    <a:pt x="1489" y="943"/>
                  </a:lnTo>
                  <a:lnTo>
                    <a:pt x="1493" y="956"/>
                  </a:lnTo>
                  <a:lnTo>
                    <a:pt x="1499" y="969"/>
                  </a:lnTo>
                  <a:lnTo>
                    <a:pt x="1506" y="981"/>
                  </a:lnTo>
                  <a:lnTo>
                    <a:pt x="1512" y="992"/>
                  </a:lnTo>
                  <a:lnTo>
                    <a:pt x="1519" y="1002"/>
                  </a:lnTo>
                  <a:lnTo>
                    <a:pt x="1528" y="1013"/>
                  </a:lnTo>
                  <a:lnTo>
                    <a:pt x="1535" y="1023"/>
                  </a:lnTo>
                  <a:lnTo>
                    <a:pt x="1544" y="1031"/>
                  </a:lnTo>
                  <a:lnTo>
                    <a:pt x="1553" y="1040"/>
                  </a:lnTo>
                  <a:lnTo>
                    <a:pt x="1563" y="1049"/>
                  </a:lnTo>
                  <a:lnTo>
                    <a:pt x="1573" y="1056"/>
                  </a:lnTo>
                  <a:lnTo>
                    <a:pt x="1583" y="1063"/>
                  </a:lnTo>
                  <a:lnTo>
                    <a:pt x="1593" y="1069"/>
                  </a:lnTo>
                  <a:lnTo>
                    <a:pt x="1605" y="1075"/>
                  </a:lnTo>
                  <a:lnTo>
                    <a:pt x="1617" y="1079"/>
                  </a:lnTo>
                  <a:lnTo>
                    <a:pt x="1628" y="1083"/>
                  </a:lnTo>
                  <a:lnTo>
                    <a:pt x="1641" y="1088"/>
                  </a:lnTo>
                  <a:lnTo>
                    <a:pt x="1654" y="1091"/>
                  </a:lnTo>
                  <a:lnTo>
                    <a:pt x="1667" y="1094"/>
                  </a:lnTo>
                  <a:lnTo>
                    <a:pt x="1682" y="1095"/>
                  </a:lnTo>
                  <a:lnTo>
                    <a:pt x="1697" y="1096"/>
                  </a:lnTo>
                  <a:lnTo>
                    <a:pt x="1711" y="1096"/>
                  </a:lnTo>
                  <a:lnTo>
                    <a:pt x="1734" y="1096"/>
                  </a:lnTo>
                  <a:lnTo>
                    <a:pt x="1757" y="1094"/>
                  </a:lnTo>
                  <a:lnTo>
                    <a:pt x="1768" y="1091"/>
                  </a:lnTo>
                  <a:lnTo>
                    <a:pt x="1778" y="1089"/>
                  </a:lnTo>
                  <a:lnTo>
                    <a:pt x="1798" y="1083"/>
                  </a:lnTo>
                  <a:lnTo>
                    <a:pt x="1817" y="1076"/>
                  </a:lnTo>
                  <a:lnTo>
                    <a:pt x="1834" y="1067"/>
                  </a:lnTo>
                  <a:lnTo>
                    <a:pt x="1852" y="1059"/>
                  </a:lnTo>
                  <a:lnTo>
                    <a:pt x="1866" y="1049"/>
                  </a:lnTo>
                  <a:lnTo>
                    <a:pt x="1874" y="1043"/>
                  </a:lnTo>
                  <a:lnTo>
                    <a:pt x="1881" y="1037"/>
                  </a:lnTo>
                  <a:lnTo>
                    <a:pt x="1894" y="1026"/>
                  </a:lnTo>
                  <a:lnTo>
                    <a:pt x="1905" y="1013"/>
                  </a:lnTo>
                  <a:lnTo>
                    <a:pt x="1916" y="1000"/>
                  </a:lnTo>
                  <a:lnTo>
                    <a:pt x="1926" y="987"/>
                  </a:lnTo>
                  <a:lnTo>
                    <a:pt x="1935" y="972"/>
                  </a:lnTo>
                  <a:lnTo>
                    <a:pt x="1940" y="959"/>
                  </a:lnTo>
                  <a:lnTo>
                    <a:pt x="1946" y="945"/>
                  </a:lnTo>
                  <a:lnTo>
                    <a:pt x="1949" y="939"/>
                  </a:lnTo>
                  <a:lnTo>
                    <a:pt x="2265" y="939"/>
                  </a:lnTo>
                  <a:lnTo>
                    <a:pt x="2262" y="955"/>
                  </a:lnTo>
                  <a:close/>
                  <a:moveTo>
                    <a:pt x="1712" y="269"/>
                  </a:moveTo>
                  <a:lnTo>
                    <a:pt x="1699" y="271"/>
                  </a:lnTo>
                  <a:lnTo>
                    <a:pt x="1685" y="272"/>
                  </a:lnTo>
                  <a:lnTo>
                    <a:pt x="1672" y="274"/>
                  </a:lnTo>
                  <a:lnTo>
                    <a:pt x="1659" y="276"/>
                  </a:lnTo>
                  <a:lnTo>
                    <a:pt x="1647" y="279"/>
                  </a:lnTo>
                  <a:lnTo>
                    <a:pt x="1636" y="282"/>
                  </a:lnTo>
                  <a:lnTo>
                    <a:pt x="1624" y="287"/>
                  </a:lnTo>
                  <a:lnTo>
                    <a:pt x="1614" y="292"/>
                  </a:lnTo>
                  <a:lnTo>
                    <a:pt x="1593" y="304"/>
                  </a:lnTo>
                  <a:lnTo>
                    <a:pt x="1583" y="310"/>
                  </a:lnTo>
                  <a:lnTo>
                    <a:pt x="1575" y="317"/>
                  </a:lnTo>
                  <a:lnTo>
                    <a:pt x="1566" y="324"/>
                  </a:lnTo>
                  <a:lnTo>
                    <a:pt x="1559" y="331"/>
                  </a:lnTo>
                  <a:lnTo>
                    <a:pt x="1543" y="347"/>
                  </a:lnTo>
                  <a:lnTo>
                    <a:pt x="1537" y="356"/>
                  </a:lnTo>
                  <a:lnTo>
                    <a:pt x="1530" y="365"/>
                  </a:lnTo>
                  <a:lnTo>
                    <a:pt x="1518" y="382"/>
                  </a:lnTo>
                  <a:lnTo>
                    <a:pt x="1508" y="399"/>
                  </a:lnTo>
                  <a:lnTo>
                    <a:pt x="1501" y="418"/>
                  </a:lnTo>
                  <a:lnTo>
                    <a:pt x="1493" y="436"/>
                  </a:lnTo>
                  <a:lnTo>
                    <a:pt x="1488" y="454"/>
                  </a:lnTo>
                  <a:lnTo>
                    <a:pt x="1483" y="472"/>
                  </a:lnTo>
                  <a:lnTo>
                    <a:pt x="1480" y="488"/>
                  </a:lnTo>
                  <a:lnTo>
                    <a:pt x="1479" y="514"/>
                  </a:lnTo>
                  <a:lnTo>
                    <a:pt x="1949" y="514"/>
                  </a:lnTo>
                  <a:lnTo>
                    <a:pt x="1948" y="488"/>
                  </a:lnTo>
                  <a:lnTo>
                    <a:pt x="1945" y="472"/>
                  </a:lnTo>
                  <a:lnTo>
                    <a:pt x="1940" y="454"/>
                  </a:lnTo>
                  <a:lnTo>
                    <a:pt x="1935" y="436"/>
                  </a:lnTo>
                  <a:lnTo>
                    <a:pt x="1927" y="418"/>
                  </a:lnTo>
                  <a:lnTo>
                    <a:pt x="1923" y="409"/>
                  </a:lnTo>
                  <a:lnTo>
                    <a:pt x="1919" y="399"/>
                  </a:lnTo>
                  <a:lnTo>
                    <a:pt x="1908" y="382"/>
                  </a:lnTo>
                  <a:lnTo>
                    <a:pt x="1897" y="365"/>
                  </a:lnTo>
                  <a:lnTo>
                    <a:pt x="1884" y="347"/>
                  </a:lnTo>
                  <a:lnTo>
                    <a:pt x="1869" y="331"/>
                  </a:lnTo>
                  <a:lnTo>
                    <a:pt x="1852" y="317"/>
                  </a:lnTo>
                  <a:lnTo>
                    <a:pt x="1843" y="310"/>
                  </a:lnTo>
                  <a:lnTo>
                    <a:pt x="1833" y="304"/>
                  </a:lnTo>
                  <a:lnTo>
                    <a:pt x="1823" y="298"/>
                  </a:lnTo>
                  <a:lnTo>
                    <a:pt x="1813" y="292"/>
                  </a:lnTo>
                  <a:lnTo>
                    <a:pt x="1802" y="287"/>
                  </a:lnTo>
                  <a:lnTo>
                    <a:pt x="1791" y="282"/>
                  </a:lnTo>
                  <a:lnTo>
                    <a:pt x="1779" y="279"/>
                  </a:lnTo>
                  <a:lnTo>
                    <a:pt x="1768" y="276"/>
                  </a:lnTo>
                  <a:lnTo>
                    <a:pt x="1755" y="274"/>
                  </a:lnTo>
                  <a:lnTo>
                    <a:pt x="1741" y="272"/>
                  </a:lnTo>
                  <a:lnTo>
                    <a:pt x="1727" y="271"/>
                  </a:lnTo>
                  <a:lnTo>
                    <a:pt x="1712" y="269"/>
                  </a:lnTo>
                  <a:close/>
                  <a:moveTo>
                    <a:pt x="4358" y="25"/>
                  </a:moveTo>
                  <a:lnTo>
                    <a:pt x="4659" y="25"/>
                  </a:lnTo>
                  <a:lnTo>
                    <a:pt x="4659" y="694"/>
                  </a:lnTo>
                  <a:lnTo>
                    <a:pt x="4659" y="1364"/>
                  </a:lnTo>
                  <a:lnTo>
                    <a:pt x="4358" y="1364"/>
                  </a:lnTo>
                  <a:lnTo>
                    <a:pt x="4358" y="694"/>
                  </a:lnTo>
                  <a:lnTo>
                    <a:pt x="4358" y="25"/>
                  </a:lnTo>
                  <a:close/>
                  <a:moveTo>
                    <a:pt x="5303" y="454"/>
                  </a:moveTo>
                  <a:lnTo>
                    <a:pt x="5303" y="1364"/>
                  </a:lnTo>
                  <a:lnTo>
                    <a:pt x="5001" y="1364"/>
                  </a:lnTo>
                  <a:lnTo>
                    <a:pt x="5001" y="450"/>
                  </a:lnTo>
                  <a:lnTo>
                    <a:pt x="5002" y="427"/>
                  </a:lnTo>
                  <a:lnTo>
                    <a:pt x="5004" y="404"/>
                  </a:lnTo>
                  <a:lnTo>
                    <a:pt x="5005" y="382"/>
                  </a:lnTo>
                  <a:lnTo>
                    <a:pt x="5010" y="359"/>
                  </a:lnTo>
                  <a:lnTo>
                    <a:pt x="5013" y="337"/>
                  </a:lnTo>
                  <a:lnTo>
                    <a:pt x="5018" y="315"/>
                  </a:lnTo>
                  <a:lnTo>
                    <a:pt x="5024" y="295"/>
                  </a:lnTo>
                  <a:lnTo>
                    <a:pt x="5031" y="275"/>
                  </a:lnTo>
                  <a:lnTo>
                    <a:pt x="5039" y="255"/>
                  </a:lnTo>
                  <a:lnTo>
                    <a:pt x="5047" y="236"/>
                  </a:lnTo>
                  <a:lnTo>
                    <a:pt x="5053" y="226"/>
                  </a:lnTo>
                  <a:lnTo>
                    <a:pt x="5058" y="217"/>
                  </a:lnTo>
                  <a:lnTo>
                    <a:pt x="5068" y="198"/>
                  </a:lnTo>
                  <a:lnTo>
                    <a:pt x="5079" y="181"/>
                  </a:lnTo>
                  <a:lnTo>
                    <a:pt x="5092" y="164"/>
                  </a:lnTo>
                  <a:lnTo>
                    <a:pt x="5105" y="148"/>
                  </a:lnTo>
                  <a:lnTo>
                    <a:pt x="5119" y="132"/>
                  </a:lnTo>
                  <a:lnTo>
                    <a:pt x="5133" y="117"/>
                  </a:lnTo>
                  <a:lnTo>
                    <a:pt x="5149" y="103"/>
                  </a:lnTo>
                  <a:lnTo>
                    <a:pt x="5165" y="90"/>
                  </a:lnTo>
                  <a:lnTo>
                    <a:pt x="5182" y="77"/>
                  </a:lnTo>
                  <a:lnTo>
                    <a:pt x="5200" y="65"/>
                  </a:lnTo>
                  <a:lnTo>
                    <a:pt x="5219" y="55"/>
                  </a:lnTo>
                  <a:lnTo>
                    <a:pt x="5229" y="49"/>
                  </a:lnTo>
                  <a:lnTo>
                    <a:pt x="5239" y="45"/>
                  </a:lnTo>
                  <a:lnTo>
                    <a:pt x="5259" y="36"/>
                  </a:lnTo>
                  <a:lnTo>
                    <a:pt x="5280" y="28"/>
                  </a:lnTo>
                  <a:lnTo>
                    <a:pt x="5301" y="20"/>
                  </a:lnTo>
                  <a:lnTo>
                    <a:pt x="5325" y="15"/>
                  </a:lnTo>
                  <a:lnTo>
                    <a:pt x="5348" y="10"/>
                  </a:lnTo>
                  <a:lnTo>
                    <a:pt x="5371" y="6"/>
                  </a:lnTo>
                  <a:lnTo>
                    <a:pt x="5396" y="3"/>
                  </a:lnTo>
                  <a:lnTo>
                    <a:pt x="5420" y="2"/>
                  </a:lnTo>
                  <a:lnTo>
                    <a:pt x="5447" y="2"/>
                  </a:lnTo>
                  <a:lnTo>
                    <a:pt x="5474" y="2"/>
                  </a:lnTo>
                  <a:lnTo>
                    <a:pt x="5500" y="3"/>
                  </a:lnTo>
                  <a:lnTo>
                    <a:pt x="5525" y="6"/>
                  </a:lnTo>
                  <a:lnTo>
                    <a:pt x="5550" y="10"/>
                  </a:lnTo>
                  <a:lnTo>
                    <a:pt x="5573" y="15"/>
                  </a:lnTo>
                  <a:lnTo>
                    <a:pt x="5596" y="20"/>
                  </a:lnTo>
                  <a:lnTo>
                    <a:pt x="5616" y="26"/>
                  </a:lnTo>
                  <a:lnTo>
                    <a:pt x="5626" y="31"/>
                  </a:lnTo>
                  <a:lnTo>
                    <a:pt x="5637" y="35"/>
                  </a:lnTo>
                  <a:lnTo>
                    <a:pt x="5657" y="42"/>
                  </a:lnTo>
                  <a:lnTo>
                    <a:pt x="5676" y="52"/>
                  </a:lnTo>
                  <a:lnTo>
                    <a:pt x="5693" y="61"/>
                  </a:lnTo>
                  <a:lnTo>
                    <a:pt x="5711" y="73"/>
                  </a:lnTo>
                  <a:lnTo>
                    <a:pt x="5727" y="84"/>
                  </a:lnTo>
                  <a:lnTo>
                    <a:pt x="5741" y="96"/>
                  </a:lnTo>
                  <a:lnTo>
                    <a:pt x="5756" y="109"/>
                  </a:lnTo>
                  <a:lnTo>
                    <a:pt x="5770" y="122"/>
                  </a:lnTo>
                  <a:lnTo>
                    <a:pt x="5782" y="136"/>
                  </a:lnTo>
                  <a:lnTo>
                    <a:pt x="5795" y="151"/>
                  </a:lnTo>
                  <a:lnTo>
                    <a:pt x="5805" y="165"/>
                  </a:lnTo>
                  <a:lnTo>
                    <a:pt x="5817" y="181"/>
                  </a:lnTo>
                  <a:lnTo>
                    <a:pt x="5825" y="197"/>
                  </a:lnTo>
                  <a:lnTo>
                    <a:pt x="5834" y="214"/>
                  </a:lnTo>
                  <a:lnTo>
                    <a:pt x="5843" y="232"/>
                  </a:lnTo>
                  <a:lnTo>
                    <a:pt x="5850" y="249"/>
                  </a:lnTo>
                  <a:lnTo>
                    <a:pt x="5857" y="266"/>
                  </a:lnTo>
                  <a:lnTo>
                    <a:pt x="5863" y="285"/>
                  </a:lnTo>
                  <a:lnTo>
                    <a:pt x="5869" y="304"/>
                  </a:lnTo>
                  <a:lnTo>
                    <a:pt x="5873" y="323"/>
                  </a:lnTo>
                  <a:lnTo>
                    <a:pt x="5878" y="342"/>
                  </a:lnTo>
                  <a:lnTo>
                    <a:pt x="5882" y="362"/>
                  </a:lnTo>
                  <a:lnTo>
                    <a:pt x="5885" y="381"/>
                  </a:lnTo>
                  <a:lnTo>
                    <a:pt x="5886" y="401"/>
                  </a:lnTo>
                  <a:lnTo>
                    <a:pt x="5888" y="420"/>
                  </a:lnTo>
                  <a:lnTo>
                    <a:pt x="5589" y="420"/>
                  </a:lnTo>
                  <a:lnTo>
                    <a:pt x="5586" y="405"/>
                  </a:lnTo>
                  <a:lnTo>
                    <a:pt x="5583" y="395"/>
                  </a:lnTo>
                  <a:lnTo>
                    <a:pt x="5579" y="383"/>
                  </a:lnTo>
                  <a:lnTo>
                    <a:pt x="5574" y="373"/>
                  </a:lnTo>
                  <a:lnTo>
                    <a:pt x="5570" y="363"/>
                  </a:lnTo>
                  <a:lnTo>
                    <a:pt x="5563" y="353"/>
                  </a:lnTo>
                  <a:lnTo>
                    <a:pt x="5557" y="344"/>
                  </a:lnTo>
                  <a:lnTo>
                    <a:pt x="5548" y="336"/>
                  </a:lnTo>
                  <a:lnTo>
                    <a:pt x="5539" y="329"/>
                  </a:lnTo>
                  <a:lnTo>
                    <a:pt x="5531" y="320"/>
                  </a:lnTo>
                  <a:lnTo>
                    <a:pt x="5521" y="314"/>
                  </a:lnTo>
                  <a:lnTo>
                    <a:pt x="5510" y="308"/>
                  </a:lnTo>
                  <a:lnTo>
                    <a:pt x="5499" y="304"/>
                  </a:lnTo>
                  <a:lnTo>
                    <a:pt x="5487" y="300"/>
                  </a:lnTo>
                  <a:lnTo>
                    <a:pt x="5474" y="297"/>
                  </a:lnTo>
                  <a:lnTo>
                    <a:pt x="5461" y="295"/>
                  </a:lnTo>
                  <a:lnTo>
                    <a:pt x="5447" y="294"/>
                  </a:lnTo>
                  <a:lnTo>
                    <a:pt x="5429" y="295"/>
                  </a:lnTo>
                  <a:lnTo>
                    <a:pt x="5413" y="297"/>
                  </a:lnTo>
                  <a:lnTo>
                    <a:pt x="5406" y="300"/>
                  </a:lnTo>
                  <a:lnTo>
                    <a:pt x="5399" y="301"/>
                  </a:lnTo>
                  <a:lnTo>
                    <a:pt x="5384" y="307"/>
                  </a:lnTo>
                  <a:lnTo>
                    <a:pt x="5371" y="313"/>
                  </a:lnTo>
                  <a:lnTo>
                    <a:pt x="5359" y="321"/>
                  </a:lnTo>
                  <a:lnTo>
                    <a:pt x="5348" y="330"/>
                  </a:lnTo>
                  <a:lnTo>
                    <a:pt x="5339" y="340"/>
                  </a:lnTo>
                  <a:lnTo>
                    <a:pt x="5330" y="352"/>
                  </a:lnTo>
                  <a:lnTo>
                    <a:pt x="5323" y="363"/>
                  </a:lnTo>
                  <a:lnTo>
                    <a:pt x="5317" y="376"/>
                  </a:lnTo>
                  <a:lnTo>
                    <a:pt x="5312" y="391"/>
                  </a:lnTo>
                  <a:lnTo>
                    <a:pt x="5307" y="405"/>
                  </a:lnTo>
                  <a:lnTo>
                    <a:pt x="5304" y="421"/>
                  </a:lnTo>
                  <a:lnTo>
                    <a:pt x="5303" y="437"/>
                  </a:lnTo>
                  <a:lnTo>
                    <a:pt x="5303" y="454"/>
                  </a:lnTo>
                  <a:close/>
                  <a:moveTo>
                    <a:pt x="4016" y="457"/>
                  </a:moveTo>
                  <a:lnTo>
                    <a:pt x="4016" y="1364"/>
                  </a:lnTo>
                  <a:lnTo>
                    <a:pt x="3715" y="1364"/>
                  </a:lnTo>
                  <a:lnTo>
                    <a:pt x="3715" y="453"/>
                  </a:lnTo>
                  <a:lnTo>
                    <a:pt x="3715" y="436"/>
                  </a:lnTo>
                  <a:lnTo>
                    <a:pt x="3712" y="420"/>
                  </a:lnTo>
                  <a:lnTo>
                    <a:pt x="3709" y="404"/>
                  </a:lnTo>
                  <a:lnTo>
                    <a:pt x="3705" y="389"/>
                  </a:lnTo>
                  <a:lnTo>
                    <a:pt x="3699" y="376"/>
                  </a:lnTo>
                  <a:lnTo>
                    <a:pt x="3692" y="362"/>
                  </a:lnTo>
                  <a:lnTo>
                    <a:pt x="3683" y="350"/>
                  </a:lnTo>
                  <a:lnTo>
                    <a:pt x="3673" y="339"/>
                  </a:lnTo>
                  <a:lnTo>
                    <a:pt x="3663" y="329"/>
                  </a:lnTo>
                  <a:lnTo>
                    <a:pt x="3653" y="320"/>
                  </a:lnTo>
                  <a:lnTo>
                    <a:pt x="3641" y="313"/>
                  </a:lnTo>
                  <a:lnTo>
                    <a:pt x="3634" y="308"/>
                  </a:lnTo>
                  <a:lnTo>
                    <a:pt x="3628" y="305"/>
                  </a:lnTo>
                  <a:lnTo>
                    <a:pt x="3615" y="301"/>
                  </a:lnTo>
                  <a:lnTo>
                    <a:pt x="3608" y="298"/>
                  </a:lnTo>
                  <a:lnTo>
                    <a:pt x="3601" y="297"/>
                  </a:lnTo>
                  <a:lnTo>
                    <a:pt x="3586" y="295"/>
                  </a:lnTo>
                  <a:lnTo>
                    <a:pt x="3572" y="294"/>
                  </a:lnTo>
                  <a:lnTo>
                    <a:pt x="3557" y="295"/>
                  </a:lnTo>
                  <a:lnTo>
                    <a:pt x="3542" y="297"/>
                  </a:lnTo>
                  <a:lnTo>
                    <a:pt x="3529" y="301"/>
                  </a:lnTo>
                  <a:lnTo>
                    <a:pt x="3515" y="307"/>
                  </a:lnTo>
                  <a:lnTo>
                    <a:pt x="3503" y="313"/>
                  </a:lnTo>
                  <a:lnTo>
                    <a:pt x="3492" y="321"/>
                  </a:lnTo>
                  <a:lnTo>
                    <a:pt x="3480" y="331"/>
                  </a:lnTo>
                  <a:lnTo>
                    <a:pt x="3470" y="342"/>
                  </a:lnTo>
                  <a:lnTo>
                    <a:pt x="3460" y="353"/>
                  </a:lnTo>
                  <a:lnTo>
                    <a:pt x="3451" y="365"/>
                  </a:lnTo>
                  <a:lnTo>
                    <a:pt x="3444" y="379"/>
                  </a:lnTo>
                  <a:lnTo>
                    <a:pt x="3438" y="392"/>
                  </a:lnTo>
                  <a:lnTo>
                    <a:pt x="3434" y="408"/>
                  </a:lnTo>
                  <a:lnTo>
                    <a:pt x="3429" y="423"/>
                  </a:lnTo>
                  <a:lnTo>
                    <a:pt x="3428" y="438"/>
                  </a:lnTo>
                  <a:lnTo>
                    <a:pt x="3426" y="456"/>
                  </a:lnTo>
                  <a:lnTo>
                    <a:pt x="3426" y="1364"/>
                  </a:lnTo>
                  <a:lnTo>
                    <a:pt x="3132" y="1364"/>
                  </a:lnTo>
                  <a:lnTo>
                    <a:pt x="3132" y="456"/>
                  </a:lnTo>
                  <a:lnTo>
                    <a:pt x="3130" y="438"/>
                  </a:lnTo>
                  <a:lnTo>
                    <a:pt x="3129" y="431"/>
                  </a:lnTo>
                  <a:lnTo>
                    <a:pt x="3129" y="423"/>
                  </a:lnTo>
                  <a:lnTo>
                    <a:pt x="3125" y="408"/>
                  </a:lnTo>
                  <a:lnTo>
                    <a:pt x="3122" y="399"/>
                  </a:lnTo>
                  <a:lnTo>
                    <a:pt x="3120" y="392"/>
                  </a:lnTo>
                  <a:lnTo>
                    <a:pt x="3113" y="379"/>
                  </a:lnTo>
                  <a:lnTo>
                    <a:pt x="3106" y="365"/>
                  </a:lnTo>
                  <a:lnTo>
                    <a:pt x="3098" y="353"/>
                  </a:lnTo>
                  <a:lnTo>
                    <a:pt x="3088" y="342"/>
                  </a:lnTo>
                  <a:lnTo>
                    <a:pt x="3078" y="331"/>
                  </a:lnTo>
                  <a:lnTo>
                    <a:pt x="3066" y="321"/>
                  </a:lnTo>
                  <a:lnTo>
                    <a:pt x="3055" y="313"/>
                  </a:lnTo>
                  <a:lnTo>
                    <a:pt x="3042" y="307"/>
                  </a:lnTo>
                  <a:lnTo>
                    <a:pt x="3036" y="304"/>
                  </a:lnTo>
                  <a:lnTo>
                    <a:pt x="3029" y="301"/>
                  </a:lnTo>
                  <a:lnTo>
                    <a:pt x="3016" y="297"/>
                  </a:lnTo>
                  <a:lnTo>
                    <a:pt x="3001" y="295"/>
                  </a:lnTo>
                  <a:lnTo>
                    <a:pt x="2994" y="294"/>
                  </a:lnTo>
                  <a:lnTo>
                    <a:pt x="2987" y="294"/>
                  </a:lnTo>
                  <a:lnTo>
                    <a:pt x="2972" y="295"/>
                  </a:lnTo>
                  <a:lnTo>
                    <a:pt x="2958" y="297"/>
                  </a:lnTo>
                  <a:lnTo>
                    <a:pt x="2943" y="301"/>
                  </a:lnTo>
                  <a:lnTo>
                    <a:pt x="2930" y="305"/>
                  </a:lnTo>
                  <a:lnTo>
                    <a:pt x="2917" y="313"/>
                  </a:lnTo>
                  <a:lnTo>
                    <a:pt x="2905" y="320"/>
                  </a:lnTo>
                  <a:lnTo>
                    <a:pt x="2894" y="329"/>
                  </a:lnTo>
                  <a:lnTo>
                    <a:pt x="2884" y="339"/>
                  </a:lnTo>
                  <a:lnTo>
                    <a:pt x="2875" y="350"/>
                  </a:lnTo>
                  <a:lnTo>
                    <a:pt x="2866" y="362"/>
                  </a:lnTo>
                  <a:lnTo>
                    <a:pt x="2859" y="376"/>
                  </a:lnTo>
                  <a:lnTo>
                    <a:pt x="2853" y="389"/>
                  </a:lnTo>
                  <a:lnTo>
                    <a:pt x="2849" y="404"/>
                  </a:lnTo>
                  <a:lnTo>
                    <a:pt x="2844" y="420"/>
                  </a:lnTo>
                  <a:lnTo>
                    <a:pt x="2843" y="436"/>
                  </a:lnTo>
                  <a:lnTo>
                    <a:pt x="2842" y="453"/>
                  </a:lnTo>
                  <a:lnTo>
                    <a:pt x="2842" y="1364"/>
                  </a:lnTo>
                  <a:lnTo>
                    <a:pt x="2543" y="1364"/>
                  </a:lnTo>
                  <a:lnTo>
                    <a:pt x="2543" y="457"/>
                  </a:lnTo>
                  <a:lnTo>
                    <a:pt x="2544" y="434"/>
                  </a:lnTo>
                  <a:lnTo>
                    <a:pt x="2545" y="411"/>
                  </a:lnTo>
                  <a:lnTo>
                    <a:pt x="2547" y="388"/>
                  </a:lnTo>
                  <a:lnTo>
                    <a:pt x="2551" y="366"/>
                  </a:lnTo>
                  <a:lnTo>
                    <a:pt x="2556" y="343"/>
                  </a:lnTo>
                  <a:lnTo>
                    <a:pt x="2560" y="321"/>
                  </a:lnTo>
                  <a:lnTo>
                    <a:pt x="2566" y="301"/>
                  </a:lnTo>
                  <a:lnTo>
                    <a:pt x="2573" y="279"/>
                  </a:lnTo>
                  <a:lnTo>
                    <a:pt x="2582" y="259"/>
                  </a:lnTo>
                  <a:lnTo>
                    <a:pt x="2590" y="240"/>
                  </a:lnTo>
                  <a:lnTo>
                    <a:pt x="2595" y="230"/>
                  </a:lnTo>
                  <a:lnTo>
                    <a:pt x="2599" y="220"/>
                  </a:lnTo>
                  <a:lnTo>
                    <a:pt x="2611" y="201"/>
                  </a:lnTo>
                  <a:lnTo>
                    <a:pt x="2622" y="184"/>
                  </a:lnTo>
                  <a:lnTo>
                    <a:pt x="2634" y="167"/>
                  </a:lnTo>
                  <a:lnTo>
                    <a:pt x="2647" y="151"/>
                  </a:lnTo>
                  <a:lnTo>
                    <a:pt x="2654" y="142"/>
                  </a:lnTo>
                  <a:lnTo>
                    <a:pt x="2662" y="135"/>
                  </a:lnTo>
                  <a:lnTo>
                    <a:pt x="2676" y="119"/>
                  </a:lnTo>
                  <a:lnTo>
                    <a:pt x="2692" y="104"/>
                  </a:lnTo>
                  <a:lnTo>
                    <a:pt x="2708" y="91"/>
                  </a:lnTo>
                  <a:lnTo>
                    <a:pt x="2725" y="78"/>
                  </a:lnTo>
                  <a:lnTo>
                    <a:pt x="2743" y="67"/>
                  </a:lnTo>
                  <a:lnTo>
                    <a:pt x="2753" y="61"/>
                  </a:lnTo>
                  <a:lnTo>
                    <a:pt x="2762" y="55"/>
                  </a:lnTo>
                  <a:lnTo>
                    <a:pt x="2782" y="45"/>
                  </a:lnTo>
                  <a:lnTo>
                    <a:pt x="2802" y="36"/>
                  </a:lnTo>
                  <a:lnTo>
                    <a:pt x="2823" y="28"/>
                  </a:lnTo>
                  <a:lnTo>
                    <a:pt x="2844" y="20"/>
                  </a:lnTo>
                  <a:lnTo>
                    <a:pt x="2868" y="15"/>
                  </a:lnTo>
                  <a:lnTo>
                    <a:pt x="2891" y="10"/>
                  </a:lnTo>
                  <a:lnTo>
                    <a:pt x="2914" y="6"/>
                  </a:lnTo>
                  <a:lnTo>
                    <a:pt x="2939" y="3"/>
                  </a:lnTo>
                  <a:lnTo>
                    <a:pt x="2965" y="2"/>
                  </a:lnTo>
                  <a:lnTo>
                    <a:pt x="2991" y="2"/>
                  </a:lnTo>
                  <a:lnTo>
                    <a:pt x="3013" y="2"/>
                  </a:lnTo>
                  <a:lnTo>
                    <a:pt x="3035" y="3"/>
                  </a:lnTo>
                  <a:lnTo>
                    <a:pt x="3056" y="5"/>
                  </a:lnTo>
                  <a:lnTo>
                    <a:pt x="3077" y="9"/>
                  </a:lnTo>
                  <a:lnTo>
                    <a:pt x="3097" y="12"/>
                  </a:lnTo>
                  <a:lnTo>
                    <a:pt x="3116" y="16"/>
                  </a:lnTo>
                  <a:lnTo>
                    <a:pt x="3135" y="22"/>
                  </a:lnTo>
                  <a:lnTo>
                    <a:pt x="3154" y="28"/>
                  </a:lnTo>
                  <a:lnTo>
                    <a:pt x="3171" y="35"/>
                  </a:lnTo>
                  <a:lnTo>
                    <a:pt x="3188" y="42"/>
                  </a:lnTo>
                  <a:lnTo>
                    <a:pt x="3204" y="51"/>
                  </a:lnTo>
                  <a:lnTo>
                    <a:pt x="3220" y="60"/>
                  </a:lnTo>
                  <a:lnTo>
                    <a:pt x="3235" y="70"/>
                  </a:lnTo>
                  <a:lnTo>
                    <a:pt x="3249" y="80"/>
                  </a:lnTo>
                  <a:lnTo>
                    <a:pt x="3262" y="91"/>
                  </a:lnTo>
                  <a:lnTo>
                    <a:pt x="3275" y="103"/>
                  </a:lnTo>
                  <a:lnTo>
                    <a:pt x="3283" y="103"/>
                  </a:lnTo>
                  <a:lnTo>
                    <a:pt x="3290" y="97"/>
                  </a:lnTo>
                  <a:lnTo>
                    <a:pt x="3296" y="91"/>
                  </a:lnTo>
                  <a:lnTo>
                    <a:pt x="3310" y="80"/>
                  </a:lnTo>
                  <a:lnTo>
                    <a:pt x="3323" y="70"/>
                  </a:lnTo>
                  <a:lnTo>
                    <a:pt x="3339" y="60"/>
                  </a:lnTo>
                  <a:lnTo>
                    <a:pt x="3354" y="51"/>
                  </a:lnTo>
                  <a:lnTo>
                    <a:pt x="3371" y="42"/>
                  </a:lnTo>
                  <a:lnTo>
                    <a:pt x="3387" y="35"/>
                  </a:lnTo>
                  <a:lnTo>
                    <a:pt x="3405" y="28"/>
                  </a:lnTo>
                  <a:lnTo>
                    <a:pt x="3423" y="22"/>
                  </a:lnTo>
                  <a:lnTo>
                    <a:pt x="3442" y="16"/>
                  </a:lnTo>
                  <a:lnTo>
                    <a:pt x="3461" y="12"/>
                  </a:lnTo>
                  <a:lnTo>
                    <a:pt x="3482" y="9"/>
                  </a:lnTo>
                  <a:lnTo>
                    <a:pt x="3502" y="5"/>
                  </a:lnTo>
                  <a:lnTo>
                    <a:pt x="3524" y="3"/>
                  </a:lnTo>
                  <a:lnTo>
                    <a:pt x="3545" y="2"/>
                  </a:lnTo>
                  <a:lnTo>
                    <a:pt x="3567" y="2"/>
                  </a:lnTo>
                  <a:lnTo>
                    <a:pt x="3593" y="2"/>
                  </a:lnTo>
                  <a:lnTo>
                    <a:pt x="3606" y="2"/>
                  </a:lnTo>
                  <a:lnTo>
                    <a:pt x="3618" y="3"/>
                  </a:lnTo>
                  <a:lnTo>
                    <a:pt x="3643" y="6"/>
                  </a:lnTo>
                  <a:lnTo>
                    <a:pt x="3667" y="10"/>
                  </a:lnTo>
                  <a:lnTo>
                    <a:pt x="3691" y="15"/>
                  </a:lnTo>
                  <a:lnTo>
                    <a:pt x="3714" y="20"/>
                  </a:lnTo>
                  <a:lnTo>
                    <a:pt x="3736" y="28"/>
                  </a:lnTo>
                  <a:lnTo>
                    <a:pt x="3756" y="36"/>
                  </a:lnTo>
                  <a:lnTo>
                    <a:pt x="3776" y="45"/>
                  </a:lnTo>
                  <a:lnTo>
                    <a:pt x="3796" y="55"/>
                  </a:lnTo>
                  <a:lnTo>
                    <a:pt x="3814" y="67"/>
                  </a:lnTo>
                  <a:lnTo>
                    <a:pt x="3833" y="78"/>
                  </a:lnTo>
                  <a:lnTo>
                    <a:pt x="3850" y="91"/>
                  </a:lnTo>
                  <a:lnTo>
                    <a:pt x="3866" y="104"/>
                  </a:lnTo>
                  <a:lnTo>
                    <a:pt x="3882" y="119"/>
                  </a:lnTo>
                  <a:lnTo>
                    <a:pt x="3897" y="135"/>
                  </a:lnTo>
                  <a:lnTo>
                    <a:pt x="3911" y="151"/>
                  </a:lnTo>
                  <a:lnTo>
                    <a:pt x="3917" y="158"/>
                  </a:lnTo>
                  <a:lnTo>
                    <a:pt x="3924" y="167"/>
                  </a:lnTo>
                  <a:lnTo>
                    <a:pt x="3936" y="184"/>
                  </a:lnTo>
                  <a:lnTo>
                    <a:pt x="3947" y="201"/>
                  </a:lnTo>
                  <a:lnTo>
                    <a:pt x="3958" y="220"/>
                  </a:lnTo>
                  <a:lnTo>
                    <a:pt x="3968" y="240"/>
                  </a:lnTo>
                  <a:lnTo>
                    <a:pt x="3972" y="249"/>
                  </a:lnTo>
                  <a:lnTo>
                    <a:pt x="3976" y="259"/>
                  </a:lnTo>
                  <a:lnTo>
                    <a:pt x="3985" y="279"/>
                  </a:lnTo>
                  <a:lnTo>
                    <a:pt x="3991" y="301"/>
                  </a:lnTo>
                  <a:lnTo>
                    <a:pt x="3998" y="321"/>
                  </a:lnTo>
                  <a:lnTo>
                    <a:pt x="4003" y="343"/>
                  </a:lnTo>
                  <a:lnTo>
                    <a:pt x="4007" y="366"/>
                  </a:lnTo>
                  <a:lnTo>
                    <a:pt x="4011" y="388"/>
                  </a:lnTo>
                  <a:lnTo>
                    <a:pt x="4013" y="411"/>
                  </a:lnTo>
                  <a:lnTo>
                    <a:pt x="4014" y="434"/>
                  </a:lnTo>
                  <a:lnTo>
                    <a:pt x="4016" y="457"/>
                  </a:lnTo>
                  <a:close/>
                  <a:moveTo>
                    <a:pt x="298" y="505"/>
                  </a:moveTo>
                  <a:lnTo>
                    <a:pt x="305" y="503"/>
                  </a:lnTo>
                  <a:lnTo>
                    <a:pt x="318" y="501"/>
                  </a:lnTo>
                  <a:lnTo>
                    <a:pt x="331" y="496"/>
                  </a:lnTo>
                  <a:lnTo>
                    <a:pt x="357" y="488"/>
                  </a:lnTo>
                  <a:lnTo>
                    <a:pt x="369" y="482"/>
                  </a:lnTo>
                  <a:lnTo>
                    <a:pt x="382" y="476"/>
                  </a:lnTo>
                  <a:lnTo>
                    <a:pt x="405" y="464"/>
                  </a:lnTo>
                  <a:lnTo>
                    <a:pt x="427" y="450"/>
                  </a:lnTo>
                  <a:lnTo>
                    <a:pt x="448" y="436"/>
                  </a:lnTo>
                  <a:lnTo>
                    <a:pt x="469" y="420"/>
                  </a:lnTo>
                  <a:lnTo>
                    <a:pt x="488" y="402"/>
                  </a:lnTo>
                  <a:lnTo>
                    <a:pt x="498" y="394"/>
                  </a:lnTo>
                  <a:lnTo>
                    <a:pt x="506" y="385"/>
                  </a:lnTo>
                  <a:lnTo>
                    <a:pt x="524" y="366"/>
                  </a:lnTo>
                  <a:lnTo>
                    <a:pt x="541" y="347"/>
                  </a:lnTo>
                  <a:lnTo>
                    <a:pt x="557" y="329"/>
                  </a:lnTo>
                  <a:lnTo>
                    <a:pt x="572" y="308"/>
                  </a:lnTo>
                  <a:lnTo>
                    <a:pt x="586" y="289"/>
                  </a:lnTo>
                  <a:lnTo>
                    <a:pt x="599" y="269"/>
                  </a:lnTo>
                  <a:lnTo>
                    <a:pt x="611" y="249"/>
                  </a:lnTo>
                  <a:lnTo>
                    <a:pt x="633" y="210"/>
                  </a:lnTo>
                  <a:lnTo>
                    <a:pt x="643" y="191"/>
                  </a:lnTo>
                  <a:lnTo>
                    <a:pt x="652" y="172"/>
                  </a:lnTo>
                  <a:lnTo>
                    <a:pt x="668" y="138"/>
                  </a:lnTo>
                  <a:lnTo>
                    <a:pt x="681" y="107"/>
                  </a:lnTo>
                  <a:lnTo>
                    <a:pt x="697" y="62"/>
                  </a:lnTo>
                  <a:lnTo>
                    <a:pt x="702" y="45"/>
                  </a:lnTo>
                  <a:lnTo>
                    <a:pt x="708" y="25"/>
                  </a:lnTo>
                  <a:lnTo>
                    <a:pt x="990" y="25"/>
                  </a:lnTo>
                  <a:lnTo>
                    <a:pt x="984" y="52"/>
                  </a:lnTo>
                  <a:lnTo>
                    <a:pt x="981" y="71"/>
                  </a:lnTo>
                  <a:lnTo>
                    <a:pt x="977" y="94"/>
                  </a:lnTo>
                  <a:lnTo>
                    <a:pt x="969" y="123"/>
                  </a:lnTo>
                  <a:lnTo>
                    <a:pt x="961" y="158"/>
                  </a:lnTo>
                  <a:lnTo>
                    <a:pt x="948" y="200"/>
                  </a:lnTo>
                  <a:lnTo>
                    <a:pt x="932" y="245"/>
                  </a:lnTo>
                  <a:lnTo>
                    <a:pt x="923" y="268"/>
                  </a:lnTo>
                  <a:lnTo>
                    <a:pt x="913" y="292"/>
                  </a:lnTo>
                  <a:lnTo>
                    <a:pt x="901" y="317"/>
                  </a:lnTo>
                  <a:lnTo>
                    <a:pt x="891" y="340"/>
                  </a:lnTo>
                  <a:lnTo>
                    <a:pt x="878" y="365"/>
                  </a:lnTo>
                  <a:lnTo>
                    <a:pt x="865" y="391"/>
                  </a:lnTo>
                  <a:lnTo>
                    <a:pt x="850" y="415"/>
                  </a:lnTo>
                  <a:lnTo>
                    <a:pt x="834" y="440"/>
                  </a:lnTo>
                  <a:lnTo>
                    <a:pt x="817" y="466"/>
                  </a:lnTo>
                  <a:lnTo>
                    <a:pt x="800" y="490"/>
                  </a:lnTo>
                  <a:lnTo>
                    <a:pt x="781" y="515"/>
                  </a:lnTo>
                  <a:lnTo>
                    <a:pt x="760" y="540"/>
                  </a:lnTo>
                  <a:lnTo>
                    <a:pt x="739" y="564"/>
                  </a:lnTo>
                  <a:lnTo>
                    <a:pt x="727" y="576"/>
                  </a:lnTo>
                  <a:lnTo>
                    <a:pt x="715" y="587"/>
                  </a:lnTo>
                  <a:lnTo>
                    <a:pt x="692" y="611"/>
                  </a:lnTo>
                  <a:lnTo>
                    <a:pt x="666" y="632"/>
                  </a:lnTo>
                  <a:lnTo>
                    <a:pt x="639" y="654"/>
                  </a:lnTo>
                  <a:lnTo>
                    <a:pt x="611" y="674"/>
                  </a:lnTo>
                  <a:lnTo>
                    <a:pt x="604" y="680"/>
                  </a:lnTo>
                  <a:lnTo>
                    <a:pt x="611" y="684"/>
                  </a:lnTo>
                  <a:lnTo>
                    <a:pt x="640" y="706"/>
                  </a:lnTo>
                  <a:lnTo>
                    <a:pt x="668" y="728"/>
                  </a:lnTo>
                  <a:lnTo>
                    <a:pt x="681" y="739"/>
                  </a:lnTo>
                  <a:lnTo>
                    <a:pt x="694" y="752"/>
                  </a:lnTo>
                  <a:lnTo>
                    <a:pt x="718" y="775"/>
                  </a:lnTo>
                  <a:lnTo>
                    <a:pt x="742" y="800"/>
                  </a:lnTo>
                  <a:lnTo>
                    <a:pt x="763" y="826"/>
                  </a:lnTo>
                  <a:lnTo>
                    <a:pt x="774" y="838"/>
                  </a:lnTo>
                  <a:lnTo>
                    <a:pt x="784" y="851"/>
                  </a:lnTo>
                  <a:lnTo>
                    <a:pt x="804" y="877"/>
                  </a:lnTo>
                  <a:lnTo>
                    <a:pt x="821" y="904"/>
                  </a:lnTo>
                  <a:lnTo>
                    <a:pt x="839" y="930"/>
                  </a:lnTo>
                  <a:lnTo>
                    <a:pt x="855" y="956"/>
                  </a:lnTo>
                  <a:lnTo>
                    <a:pt x="869" y="982"/>
                  </a:lnTo>
                  <a:lnTo>
                    <a:pt x="884" y="1010"/>
                  </a:lnTo>
                  <a:lnTo>
                    <a:pt x="897" y="1034"/>
                  </a:lnTo>
                  <a:lnTo>
                    <a:pt x="908" y="1060"/>
                  </a:lnTo>
                  <a:lnTo>
                    <a:pt x="919" y="1085"/>
                  </a:lnTo>
                  <a:lnTo>
                    <a:pt x="939" y="1137"/>
                  </a:lnTo>
                  <a:lnTo>
                    <a:pt x="948" y="1161"/>
                  </a:lnTo>
                  <a:lnTo>
                    <a:pt x="955" y="1185"/>
                  </a:lnTo>
                  <a:lnTo>
                    <a:pt x="968" y="1228"/>
                  </a:lnTo>
                  <a:lnTo>
                    <a:pt x="977" y="1266"/>
                  </a:lnTo>
                  <a:lnTo>
                    <a:pt x="984" y="1296"/>
                  </a:lnTo>
                  <a:lnTo>
                    <a:pt x="988" y="1319"/>
                  </a:lnTo>
                  <a:lnTo>
                    <a:pt x="993" y="1339"/>
                  </a:lnTo>
                  <a:lnTo>
                    <a:pt x="996" y="1364"/>
                  </a:lnTo>
                  <a:lnTo>
                    <a:pt x="714" y="1364"/>
                  </a:lnTo>
                  <a:lnTo>
                    <a:pt x="711" y="1351"/>
                  </a:lnTo>
                  <a:lnTo>
                    <a:pt x="705" y="1332"/>
                  </a:lnTo>
                  <a:lnTo>
                    <a:pt x="698" y="1310"/>
                  </a:lnTo>
                  <a:lnTo>
                    <a:pt x="688" y="1282"/>
                  </a:lnTo>
                  <a:lnTo>
                    <a:pt x="675" y="1248"/>
                  </a:lnTo>
                  <a:lnTo>
                    <a:pt x="659" y="1211"/>
                  </a:lnTo>
                  <a:lnTo>
                    <a:pt x="640" y="1170"/>
                  </a:lnTo>
                  <a:lnTo>
                    <a:pt x="630" y="1148"/>
                  </a:lnTo>
                  <a:lnTo>
                    <a:pt x="618" y="1128"/>
                  </a:lnTo>
                  <a:lnTo>
                    <a:pt x="605" y="1107"/>
                  </a:lnTo>
                  <a:lnTo>
                    <a:pt x="592" y="1085"/>
                  </a:lnTo>
                  <a:lnTo>
                    <a:pt x="578" y="1063"/>
                  </a:lnTo>
                  <a:lnTo>
                    <a:pt x="562" y="1041"/>
                  </a:lnTo>
                  <a:lnTo>
                    <a:pt x="546" y="1020"/>
                  </a:lnTo>
                  <a:lnTo>
                    <a:pt x="528" y="1000"/>
                  </a:lnTo>
                  <a:lnTo>
                    <a:pt x="511" y="981"/>
                  </a:lnTo>
                  <a:lnTo>
                    <a:pt x="492" y="960"/>
                  </a:lnTo>
                  <a:lnTo>
                    <a:pt x="472" y="943"/>
                  </a:lnTo>
                  <a:lnTo>
                    <a:pt x="451" y="926"/>
                  </a:lnTo>
                  <a:lnTo>
                    <a:pt x="430" y="910"/>
                  </a:lnTo>
                  <a:lnTo>
                    <a:pt x="406" y="895"/>
                  </a:lnTo>
                  <a:lnTo>
                    <a:pt x="395" y="890"/>
                  </a:lnTo>
                  <a:lnTo>
                    <a:pt x="383" y="884"/>
                  </a:lnTo>
                  <a:lnTo>
                    <a:pt x="370" y="877"/>
                  </a:lnTo>
                  <a:lnTo>
                    <a:pt x="358" y="872"/>
                  </a:lnTo>
                  <a:lnTo>
                    <a:pt x="345" y="866"/>
                  </a:lnTo>
                  <a:lnTo>
                    <a:pt x="332" y="862"/>
                  </a:lnTo>
                  <a:lnTo>
                    <a:pt x="319" y="858"/>
                  </a:lnTo>
                  <a:lnTo>
                    <a:pt x="305" y="855"/>
                  </a:lnTo>
                  <a:lnTo>
                    <a:pt x="298" y="853"/>
                  </a:lnTo>
                  <a:lnTo>
                    <a:pt x="298" y="1364"/>
                  </a:lnTo>
                  <a:lnTo>
                    <a:pt x="0" y="1364"/>
                  </a:lnTo>
                  <a:lnTo>
                    <a:pt x="0" y="694"/>
                  </a:lnTo>
                  <a:lnTo>
                    <a:pt x="0" y="25"/>
                  </a:lnTo>
                  <a:lnTo>
                    <a:pt x="298" y="25"/>
                  </a:lnTo>
                  <a:lnTo>
                    <a:pt x="298" y="505"/>
                  </a:lnTo>
                  <a:close/>
                  <a:moveTo>
                    <a:pt x="6700" y="1041"/>
                  </a:moveTo>
                  <a:lnTo>
                    <a:pt x="6700" y="936"/>
                  </a:lnTo>
                  <a:lnTo>
                    <a:pt x="6700" y="791"/>
                  </a:lnTo>
                  <a:lnTo>
                    <a:pt x="6367" y="791"/>
                  </a:lnTo>
                  <a:lnTo>
                    <a:pt x="6358" y="791"/>
                  </a:lnTo>
                  <a:lnTo>
                    <a:pt x="6349" y="791"/>
                  </a:lnTo>
                  <a:lnTo>
                    <a:pt x="6342" y="793"/>
                  </a:lnTo>
                  <a:lnTo>
                    <a:pt x="6335" y="794"/>
                  </a:lnTo>
                  <a:lnTo>
                    <a:pt x="6326" y="796"/>
                  </a:lnTo>
                  <a:lnTo>
                    <a:pt x="6319" y="799"/>
                  </a:lnTo>
                  <a:lnTo>
                    <a:pt x="6306" y="803"/>
                  </a:lnTo>
                  <a:lnTo>
                    <a:pt x="6293" y="810"/>
                  </a:lnTo>
                  <a:lnTo>
                    <a:pt x="6281" y="817"/>
                  </a:lnTo>
                  <a:lnTo>
                    <a:pt x="6269" y="826"/>
                  </a:lnTo>
                  <a:lnTo>
                    <a:pt x="6259" y="836"/>
                  </a:lnTo>
                  <a:lnTo>
                    <a:pt x="6251" y="846"/>
                  </a:lnTo>
                  <a:lnTo>
                    <a:pt x="6243" y="858"/>
                  </a:lnTo>
                  <a:lnTo>
                    <a:pt x="6236" y="869"/>
                  </a:lnTo>
                  <a:lnTo>
                    <a:pt x="6233" y="877"/>
                  </a:lnTo>
                  <a:lnTo>
                    <a:pt x="6230" y="882"/>
                  </a:lnTo>
                  <a:lnTo>
                    <a:pt x="6226" y="895"/>
                  </a:lnTo>
                  <a:lnTo>
                    <a:pt x="6223" y="908"/>
                  </a:lnTo>
                  <a:lnTo>
                    <a:pt x="6220" y="923"/>
                  </a:lnTo>
                  <a:lnTo>
                    <a:pt x="6220" y="936"/>
                  </a:lnTo>
                  <a:lnTo>
                    <a:pt x="6220" y="950"/>
                  </a:lnTo>
                  <a:lnTo>
                    <a:pt x="6223" y="963"/>
                  </a:lnTo>
                  <a:lnTo>
                    <a:pt x="6226" y="976"/>
                  </a:lnTo>
                  <a:lnTo>
                    <a:pt x="6230" y="989"/>
                  </a:lnTo>
                  <a:lnTo>
                    <a:pt x="6236" y="1002"/>
                  </a:lnTo>
                  <a:lnTo>
                    <a:pt x="6243" y="1014"/>
                  </a:lnTo>
                  <a:lnTo>
                    <a:pt x="6251" y="1026"/>
                  </a:lnTo>
                  <a:lnTo>
                    <a:pt x="6259" y="1036"/>
                  </a:lnTo>
                  <a:lnTo>
                    <a:pt x="6269" y="1046"/>
                  </a:lnTo>
                  <a:lnTo>
                    <a:pt x="6281" y="1054"/>
                  </a:lnTo>
                  <a:lnTo>
                    <a:pt x="6293" y="1062"/>
                  </a:lnTo>
                  <a:lnTo>
                    <a:pt x="6298" y="1066"/>
                  </a:lnTo>
                  <a:lnTo>
                    <a:pt x="6306" y="1069"/>
                  </a:lnTo>
                  <a:lnTo>
                    <a:pt x="6319" y="1075"/>
                  </a:lnTo>
                  <a:lnTo>
                    <a:pt x="6335" y="1078"/>
                  </a:lnTo>
                  <a:lnTo>
                    <a:pt x="6349" y="1081"/>
                  </a:lnTo>
                  <a:lnTo>
                    <a:pt x="6367" y="1082"/>
                  </a:lnTo>
                  <a:lnTo>
                    <a:pt x="6700" y="1082"/>
                  </a:lnTo>
                  <a:lnTo>
                    <a:pt x="6700" y="1041"/>
                  </a:lnTo>
                  <a:close/>
                  <a:moveTo>
                    <a:pt x="6342" y="512"/>
                  </a:moveTo>
                  <a:lnTo>
                    <a:pt x="6700" y="512"/>
                  </a:lnTo>
                  <a:lnTo>
                    <a:pt x="6700" y="460"/>
                  </a:lnTo>
                  <a:lnTo>
                    <a:pt x="6700" y="444"/>
                  </a:lnTo>
                  <a:lnTo>
                    <a:pt x="6698" y="430"/>
                  </a:lnTo>
                  <a:lnTo>
                    <a:pt x="6696" y="421"/>
                  </a:lnTo>
                  <a:lnTo>
                    <a:pt x="6693" y="414"/>
                  </a:lnTo>
                  <a:lnTo>
                    <a:pt x="6692" y="407"/>
                  </a:lnTo>
                  <a:lnTo>
                    <a:pt x="6689" y="399"/>
                  </a:lnTo>
                  <a:lnTo>
                    <a:pt x="6682" y="385"/>
                  </a:lnTo>
                  <a:lnTo>
                    <a:pt x="6673" y="370"/>
                  </a:lnTo>
                  <a:lnTo>
                    <a:pt x="6668" y="363"/>
                  </a:lnTo>
                  <a:lnTo>
                    <a:pt x="6663" y="357"/>
                  </a:lnTo>
                  <a:lnTo>
                    <a:pt x="6658" y="350"/>
                  </a:lnTo>
                  <a:lnTo>
                    <a:pt x="6653" y="344"/>
                  </a:lnTo>
                  <a:lnTo>
                    <a:pt x="6645" y="339"/>
                  </a:lnTo>
                  <a:lnTo>
                    <a:pt x="6638" y="333"/>
                  </a:lnTo>
                  <a:lnTo>
                    <a:pt x="6632" y="327"/>
                  </a:lnTo>
                  <a:lnTo>
                    <a:pt x="6623" y="323"/>
                  </a:lnTo>
                  <a:lnTo>
                    <a:pt x="6608" y="313"/>
                  </a:lnTo>
                  <a:lnTo>
                    <a:pt x="6590" y="305"/>
                  </a:lnTo>
                  <a:lnTo>
                    <a:pt x="6584" y="304"/>
                  </a:lnTo>
                  <a:lnTo>
                    <a:pt x="6580" y="301"/>
                  </a:lnTo>
                  <a:lnTo>
                    <a:pt x="6570" y="298"/>
                  </a:lnTo>
                  <a:lnTo>
                    <a:pt x="6560" y="297"/>
                  </a:lnTo>
                  <a:lnTo>
                    <a:pt x="6548" y="294"/>
                  </a:lnTo>
                  <a:lnTo>
                    <a:pt x="6538" y="292"/>
                  </a:lnTo>
                  <a:lnTo>
                    <a:pt x="6526" y="291"/>
                  </a:lnTo>
                  <a:lnTo>
                    <a:pt x="6500" y="289"/>
                  </a:lnTo>
                  <a:lnTo>
                    <a:pt x="6474" y="289"/>
                  </a:lnTo>
                  <a:lnTo>
                    <a:pt x="6451" y="291"/>
                  </a:lnTo>
                  <a:lnTo>
                    <a:pt x="6429" y="294"/>
                  </a:lnTo>
                  <a:lnTo>
                    <a:pt x="6409" y="297"/>
                  </a:lnTo>
                  <a:lnTo>
                    <a:pt x="6391" y="301"/>
                  </a:lnTo>
                  <a:lnTo>
                    <a:pt x="6384" y="304"/>
                  </a:lnTo>
                  <a:lnTo>
                    <a:pt x="6375" y="307"/>
                  </a:lnTo>
                  <a:lnTo>
                    <a:pt x="6362" y="313"/>
                  </a:lnTo>
                  <a:lnTo>
                    <a:pt x="6349" y="320"/>
                  </a:lnTo>
                  <a:lnTo>
                    <a:pt x="6338" y="329"/>
                  </a:lnTo>
                  <a:lnTo>
                    <a:pt x="6333" y="333"/>
                  </a:lnTo>
                  <a:lnTo>
                    <a:pt x="6329" y="337"/>
                  </a:lnTo>
                  <a:lnTo>
                    <a:pt x="6320" y="347"/>
                  </a:lnTo>
                  <a:lnTo>
                    <a:pt x="6311" y="359"/>
                  </a:lnTo>
                  <a:lnTo>
                    <a:pt x="6309" y="365"/>
                  </a:lnTo>
                  <a:lnTo>
                    <a:pt x="6306" y="370"/>
                  </a:lnTo>
                  <a:lnTo>
                    <a:pt x="6300" y="382"/>
                  </a:lnTo>
                  <a:lnTo>
                    <a:pt x="6294" y="396"/>
                  </a:lnTo>
                  <a:lnTo>
                    <a:pt x="6290" y="409"/>
                  </a:lnTo>
                  <a:lnTo>
                    <a:pt x="6287" y="418"/>
                  </a:lnTo>
                  <a:lnTo>
                    <a:pt x="5982" y="418"/>
                  </a:lnTo>
                  <a:lnTo>
                    <a:pt x="5986" y="401"/>
                  </a:lnTo>
                  <a:lnTo>
                    <a:pt x="5992" y="372"/>
                  </a:lnTo>
                  <a:lnTo>
                    <a:pt x="6001" y="344"/>
                  </a:lnTo>
                  <a:lnTo>
                    <a:pt x="6010" y="318"/>
                  </a:lnTo>
                  <a:lnTo>
                    <a:pt x="6018" y="292"/>
                  </a:lnTo>
                  <a:lnTo>
                    <a:pt x="6027" y="269"/>
                  </a:lnTo>
                  <a:lnTo>
                    <a:pt x="6037" y="248"/>
                  </a:lnTo>
                  <a:lnTo>
                    <a:pt x="6049" y="226"/>
                  </a:lnTo>
                  <a:lnTo>
                    <a:pt x="6060" y="206"/>
                  </a:lnTo>
                  <a:lnTo>
                    <a:pt x="6072" y="187"/>
                  </a:lnTo>
                  <a:lnTo>
                    <a:pt x="6085" y="168"/>
                  </a:lnTo>
                  <a:lnTo>
                    <a:pt x="6098" y="152"/>
                  </a:lnTo>
                  <a:lnTo>
                    <a:pt x="6113" y="136"/>
                  </a:lnTo>
                  <a:lnTo>
                    <a:pt x="6127" y="122"/>
                  </a:lnTo>
                  <a:lnTo>
                    <a:pt x="6142" y="107"/>
                  </a:lnTo>
                  <a:lnTo>
                    <a:pt x="6158" y="94"/>
                  </a:lnTo>
                  <a:lnTo>
                    <a:pt x="6174" y="83"/>
                  </a:lnTo>
                  <a:lnTo>
                    <a:pt x="6191" y="73"/>
                  </a:lnTo>
                  <a:lnTo>
                    <a:pt x="6208" y="62"/>
                  </a:lnTo>
                  <a:lnTo>
                    <a:pt x="6226" y="52"/>
                  </a:lnTo>
                  <a:lnTo>
                    <a:pt x="6245" y="45"/>
                  </a:lnTo>
                  <a:lnTo>
                    <a:pt x="6264" y="38"/>
                  </a:lnTo>
                  <a:lnTo>
                    <a:pt x="6282" y="31"/>
                  </a:lnTo>
                  <a:lnTo>
                    <a:pt x="6303" y="25"/>
                  </a:lnTo>
                  <a:lnTo>
                    <a:pt x="6323" y="19"/>
                  </a:lnTo>
                  <a:lnTo>
                    <a:pt x="6343" y="15"/>
                  </a:lnTo>
                  <a:lnTo>
                    <a:pt x="6365" y="12"/>
                  </a:lnTo>
                  <a:lnTo>
                    <a:pt x="6387" y="7"/>
                  </a:lnTo>
                  <a:lnTo>
                    <a:pt x="6409" y="6"/>
                  </a:lnTo>
                  <a:lnTo>
                    <a:pt x="6430" y="3"/>
                  </a:lnTo>
                  <a:lnTo>
                    <a:pt x="6454" y="2"/>
                  </a:lnTo>
                  <a:lnTo>
                    <a:pt x="6500" y="2"/>
                  </a:lnTo>
                  <a:lnTo>
                    <a:pt x="6526" y="2"/>
                  </a:lnTo>
                  <a:lnTo>
                    <a:pt x="6552" y="3"/>
                  </a:lnTo>
                  <a:lnTo>
                    <a:pt x="6577" y="6"/>
                  </a:lnTo>
                  <a:lnTo>
                    <a:pt x="6603" y="10"/>
                  </a:lnTo>
                  <a:lnTo>
                    <a:pt x="6626" y="15"/>
                  </a:lnTo>
                  <a:lnTo>
                    <a:pt x="6651" y="20"/>
                  </a:lnTo>
                  <a:lnTo>
                    <a:pt x="6674" y="28"/>
                  </a:lnTo>
                  <a:lnTo>
                    <a:pt x="6698" y="35"/>
                  </a:lnTo>
                  <a:lnTo>
                    <a:pt x="6719" y="44"/>
                  </a:lnTo>
                  <a:lnTo>
                    <a:pt x="6741" y="54"/>
                  </a:lnTo>
                  <a:lnTo>
                    <a:pt x="6761" y="64"/>
                  </a:lnTo>
                  <a:lnTo>
                    <a:pt x="6783" y="75"/>
                  </a:lnTo>
                  <a:lnTo>
                    <a:pt x="6802" y="88"/>
                  </a:lnTo>
                  <a:lnTo>
                    <a:pt x="6821" y="101"/>
                  </a:lnTo>
                  <a:lnTo>
                    <a:pt x="6830" y="107"/>
                  </a:lnTo>
                  <a:lnTo>
                    <a:pt x="6840" y="114"/>
                  </a:lnTo>
                  <a:lnTo>
                    <a:pt x="6857" y="130"/>
                  </a:lnTo>
                  <a:lnTo>
                    <a:pt x="6873" y="145"/>
                  </a:lnTo>
                  <a:lnTo>
                    <a:pt x="6889" y="162"/>
                  </a:lnTo>
                  <a:lnTo>
                    <a:pt x="6904" y="180"/>
                  </a:lnTo>
                  <a:lnTo>
                    <a:pt x="6918" y="197"/>
                  </a:lnTo>
                  <a:lnTo>
                    <a:pt x="6931" y="216"/>
                  </a:lnTo>
                  <a:lnTo>
                    <a:pt x="6943" y="235"/>
                  </a:lnTo>
                  <a:lnTo>
                    <a:pt x="6949" y="245"/>
                  </a:lnTo>
                  <a:lnTo>
                    <a:pt x="6953" y="255"/>
                  </a:lnTo>
                  <a:lnTo>
                    <a:pt x="6963" y="275"/>
                  </a:lnTo>
                  <a:lnTo>
                    <a:pt x="6973" y="297"/>
                  </a:lnTo>
                  <a:lnTo>
                    <a:pt x="6980" y="318"/>
                  </a:lnTo>
                  <a:lnTo>
                    <a:pt x="6983" y="329"/>
                  </a:lnTo>
                  <a:lnTo>
                    <a:pt x="6988" y="340"/>
                  </a:lnTo>
                  <a:lnTo>
                    <a:pt x="6992" y="363"/>
                  </a:lnTo>
                  <a:lnTo>
                    <a:pt x="6995" y="375"/>
                  </a:lnTo>
                  <a:lnTo>
                    <a:pt x="6996" y="386"/>
                  </a:lnTo>
                  <a:lnTo>
                    <a:pt x="7001" y="411"/>
                  </a:lnTo>
                  <a:lnTo>
                    <a:pt x="7002" y="434"/>
                  </a:lnTo>
                  <a:lnTo>
                    <a:pt x="7002" y="460"/>
                  </a:lnTo>
                  <a:lnTo>
                    <a:pt x="7004" y="613"/>
                  </a:lnTo>
                  <a:lnTo>
                    <a:pt x="7002" y="768"/>
                  </a:lnTo>
                  <a:lnTo>
                    <a:pt x="7002" y="1364"/>
                  </a:lnTo>
                  <a:lnTo>
                    <a:pt x="6718" y="1364"/>
                  </a:lnTo>
                  <a:lnTo>
                    <a:pt x="6600" y="1363"/>
                  </a:lnTo>
                  <a:lnTo>
                    <a:pt x="6480" y="1363"/>
                  </a:lnTo>
                  <a:lnTo>
                    <a:pt x="6340" y="1364"/>
                  </a:lnTo>
                  <a:lnTo>
                    <a:pt x="6319" y="1364"/>
                  </a:lnTo>
                  <a:lnTo>
                    <a:pt x="6297" y="1363"/>
                  </a:lnTo>
                  <a:lnTo>
                    <a:pt x="6277" y="1360"/>
                  </a:lnTo>
                  <a:lnTo>
                    <a:pt x="6255" y="1357"/>
                  </a:lnTo>
                  <a:lnTo>
                    <a:pt x="6235" y="1352"/>
                  </a:lnTo>
                  <a:lnTo>
                    <a:pt x="6214" y="1348"/>
                  </a:lnTo>
                  <a:lnTo>
                    <a:pt x="6195" y="1341"/>
                  </a:lnTo>
                  <a:lnTo>
                    <a:pt x="6175" y="1335"/>
                  </a:lnTo>
                  <a:lnTo>
                    <a:pt x="6156" y="1326"/>
                  </a:lnTo>
                  <a:lnTo>
                    <a:pt x="6147" y="1323"/>
                  </a:lnTo>
                  <a:lnTo>
                    <a:pt x="6139" y="1318"/>
                  </a:lnTo>
                  <a:lnTo>
                    <a:pt x="6120" y="1309"/>
                  </a:lnTo>
                  <a:lnTo>
                    <a:pt x="6104" y="1299"/>
                  </a:lnTo>
                  <a:lnTo>
                    <a:pt x="6087" y="1287"/>
                  </a:lnTo>
                  <a:lnTo>
                    <a:pt x="6071" y="1276"/>
                  </a:lnTo>
                  <a:lnTo>
                    <a:pt x="6056" y="1264"/>
                  </a:lnTo>
                  <a:lnTo>
                    <a:pt x="6040" y="1251"/>
                  </a:lnTo>
                  <a:lnTo>
                    <a:pt x="6027" y="1237"/>
                  </a:lnTo>
                  <a:lnTo>
                    <a:pt x="6014" y="1222"/>
                  </a:lnTo>
                  <a:lnTo>
                    <a:pt x="6001" y="1206"/>
                  </a:lnTo>
                  <a:lnTo>
                    <a:pt x="5989" y="1190"/>
                  </a:lnTo>
                  <a:lnTo>
                    <a:pt x="5983" y="1182"/>
                  </a:lnTo>
                  <a:lnTo>
                    <a:pt x="5978" y="1175"/>
                  </a:lnTo>
                  <a:lnTo>
                    <a:pt x="5968" y="1157"/>
                  </a:lnTo>
                  <a:lnTo>
                    <a:pt x="5959" y="1138"/>
                  </a:lnTo>
                  <a:lnTo>
                    <a:pt x="5950" y="1121"/>
                  </a:lnTo>
                  <a:lnTo>
                    <a:pt x="5943" y="1101"/>
                  </a:lnTo>
                  <a:lnTo>
                    <a:pt x="5936" y="1082"/>
                  </a:lnTo>
                  <a:lnTo>
                    <a:pt x="5931" y="1062"/>
                  </a:lnTo>
                  <a:lnTo>
                    <a:pt x="5925" y="1041"/>
                  </a:lnTo>
                  <a:lnTo>
                    <a:pt x="5923" y="1020"/>
                  </a:lnTo>
                  <a:lnTo>
                    <a:pt x="5920" y="998"/>
                  </a:lnTo>
                  <a:lnTo>
                    <a:pt x="5918" y="976"/>
                  </a:lnTo>
                  <a:lnTo>
                    <a:pt x="5917" y="953"/>
                  </a:lnTo>
                  <a:lnTo>
                    <a:pt x="5918" y="930"/>
                  </a:lnTo>
                  <a:lnTo>
                    <a:pt x="5920" y="908"/>
                  </a:lnTo>
                  <a:lnTo>
                    <a:pt x="5923" y="887"/>
                  </a:lnTo>
                  <a:lnTo>
                    <a:pt x="5925" y="865"/>
                  </a:lnTo>
                  <a:lnTo>
                    <a:pt x="5930" y="843"/>
                  </a:lnTo>
                  <a:lnTo>
                    <a:pt x="5936" y="822"/>
                  </a:lnTo>
                  <a:lnTo>
                    <a:pt x="5943" y="801"/>
                  </a:lnTo>
                  <a:lnTo>
                    <a:pt x="5946" y="791"/>
                  </a:lnTo>
                  <a:lnTo>
                    <a:pt x="5950" y="781"/>
                  </a:lnTo>
                  <a:lnTo>
                    <a:pt x="5959" y="762"/>
                  </a:lnTo>
                  <a:lnTo>
                    <a:pt x="5968" y="744"/>
                  </a:lnTo>
                  <a:lnTo>
                    <a:pt x="5978" y="725"/>
                  </a:lnTo>
                  <a:lnTo>
                    <a:pt x="5989" y="707"/>
                  </a:lnTo>
                  <a:lnTo>
                    <a:pt x="6001" y="690"/>
                  </a:lnTo>
                  <a:lnTo>
                    <a:pt x="6013" y="673"/>
                  </a:lnTo>
                  <a:lnTo>
                    <a:pt x="6026" y="657"/>
                  </a:lnTo>
                  <a:lnTo>
                    <a:pt x="6040" y="642"/>
                  </a:lnTo>
                  <a:lnTo>
                    <a:pt x="6055" y="628"/>
                  </a:lnTo>
                  <a:lnTo>
                    <a:pt x="6071" y="613"/>
                  </a:lnTo>
                  <a:lnTo>
                    <a:pt x="6087" y="600"/>
                  </a:lnTo>
                  <a:lnTo>
                    <a:pt x="6102" y="587"/>
                  </a:lnTo>
                  <a:lnTo>
                    <a:pt x="6120" y="576"/>
                  </a:lnTo>
                  <a:lnTo>
                    <a:pt x="6137" y="566"/>
                  </a:lnTo>
                  <a:lnTo>
                    <a:pt x="6156" y="556"/>
                  </a:lnTo>
                  <a:lnTo>
                    <a:pt x="6165" y="551"/>
                  </a:lnTo>
                  <a:lnTo>
                    <a:pt x="6175" y="547"/>
                  </a:lnTo>
                  <a:lnTo>
                    <a:pt x="6194" y="540"/>
                  </a:lnTo>
                  <a:lnTo>
                    <a:pt x="6214" y="532"/>
                  </a:lnTo>
                  <a:lnTo>
                    <a:pt x="6235" y="527"/>
                  </a:lnTo>
                  <a:lnTo>
                    <a:pt x="6255" y="522"/>
                  </a:lnTo>
                  <a:lnTo>
                    <a:pt x="6277" y="518"/>
                  </a:lnTo>
                  <a:lnTo>
                    <a:pt x="6297" y="515"/>
                  </a:lnTo>
                  <a:lnTo>
                    <a:pt x="6320" y="514"/>
                  </a:lnTo>
                  <a:lnTo>
                    <a:pt x="6330" y="514"/>
                  </a:lnTo>
                  <a:lnTo>
                    <a:pt x="6342"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50901285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Section Header PIC">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9"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lvl1pPr>
          </a:lstStyle>
          <a:p>
            <a:r>
              <a:rPr lang="fi-FI"/>
              <a:t>Muokkaa ots. perustyyl. napsautt.</a:t>
            </a:r>
            <a:endParaRPr lang="en-US"/>
          </a:p>
        </p:txBody>
      </p:sp>
      <p:sp>
        <p:nvSpPr>
          <p:cNvPr id="11"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2458470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1_Blank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fi-FI"/>
              <a:t>JULY 2026</a:t>
            </a:r>
            <a:endParaRPr lang="en-US"/>
          </a:p>
        </p:txBody>
      </p:sp>
      <p:sp>
        <p:nvSpPr>
          <p:cNvPr id="3" name="Footer Placeholder 2"/>
          <p:cNvSpPr>
            <a:spLocks noGrp="1"/>
          </p:cNvSpPr>
          <p:nvPr>
            <p:ph type="ftr" sz="quarter" idx="11"/>
          </p:nvPr>
        </p:nvSpPr>
        <p:spPr/>
        <p:txBody>
          <a:bodyPr/>
          <a:lstStyle/>
          <a:p>
            <a:r>
              <a:rPr lang="en-US"/>
              <a:t>INVESTOR PRESENTATION</a:t>
            </a:r>
          </a:p>
        </p:txBody>
      </p:sp>
      <p:sp>
        <p:nvSpPr>
          <p:cNvPr id="4" name="Slide Number Placeholder 3"/>
          <p:cNvSpPr>
            <a:spLocks noGrp="1"/>
          </p:cNvSpPr>
          <p:nvPr>
            <p:ph type="sldNum" sz="quarter" idx="12"/>
          </p:nvPr>
        </p:nvSpPr>
        <p:spPr/>
        <p:txBody>
          <a:bodyPr/>
          <a:lstStyle/>
          <a:p>
            <a:fld id="{9B8CDF1A-3CDE-4195-AF23-CDCF2878DEB5}" type="slidenum">
              <a:rPr lang="en-US" smtClean="0"/>
              <a:t>‹#›</a:t>
            </a:fld>
            <a:endParaRPr lang="en-US"/>
          </a:p>
        </p:txBody>
      </p:sp>
    </p:spTree>
    <p:extLst>
      <p:ext uri="{BB962C8B-B14F-4D97-AF65-F5344CB8AC3E}">
        <p14:creationId xmlns:p14="http://schemas.microsoft.com/office/powerpoint/2010/main" val="311548482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Slide ">
    <p:spTree>
      <p:nvGrpSpPr>
        <p:cNvPr id="1" name=""/>
        <p:cNvGrpSpPr/>
        <p:nvPr/>
      </p:nvGrpSpPr>
      <p:grpSpPr>
        <a:xfrm>
          <a:off x="0" y="0"/>
          <a:ext cx="0" cy="0"/>
          <a:chOff x="0" y="0"/>
          <a:chExt cx="0" cy="0"/>
        </a:xfrm>
      </p:grpSpPr>
      <p:sp>
        <p:nvSpPr>
          <p:cNvPr id="15" name="Freeform 6"/>
          <p:cNvSpPr>
            <a:spLocks noChangeAspect="1"/>
          </p:cNvSpPr>
          <p:nvPr userDrawn="1"/>
        </p:nvSpPr>
        <p:spPr bwMode="auto">
          <a:xfrm>
            <a:off x="8204881" y="2276872"/>
            <a:ext cx="3987119" cy="4581128"/>
          </a:xfrm>
          <a:custGeom>
            <a:avLst/>
            <a:gdLst>
              <a:gd name="T0" fmla="*/ 4222 w 4222"/>
              <a:gd name="T1" fmla="*/ 36 h 4851"/>
              <a:gd name="T2" fmla="*/ 3663 w 4222"/>
              <a:gd name="T3" fmla="*/ 678 h 4851"/>
              <a:gd name="T4" fmla="*/ 3103 w 4222"/>
              <a:gd name="T5" fmla="*/ 1322 h 4851"/>
              <a:gd name="T6" fmla="*/ 2544 w 4222"/>
              <a:gd name="T7" fmla="*/ 1964 h 4851"/>
              <a:gd name="T8" fmla="*/ 1984 w 4222"/>
              <a:gd name="T9" fmla="*/ 2608 h 4851"/>
              <a:gd name="T10" fmla="*/ 1988 w 4222"/>
              <a:gd name="T11" fmla="*/ 2606 h 4851"/>
              <a:gd name="T12" fmla="*/ 2314 w 4222"/>
              <a:gd name="T13" fmla="*/ 3167 h 4851"/>
              <a:gd name="T14" fmla="*/ 2639 w 4222"/>
              <a:gd name="T15" fmla="*/ 3728 h 4851"/>
              <a:gd name="T16" fmla="*/ 2964 w 4222"/>
              <a:gd name="T17" fmla="*/ 4290 h 4851"/>
              <a:gd name="T18" fmla="*/ 3289 w 4222"/>
              <a:gd name="T19" fmla="*/ 4851 h 4851"/>
              <a:gd name="T20" fmla="*/ 3261 w 4222"/>
              <a:gd name="T21" fmla="*/ 4851 h 4851"/>
              <a:gd name="T22" fmla="*/ 2938 w 4222"/>
              <a:gd name="T23" fmla="*/ 4294 h 4851"/>
              <a:gd name="T24" fmla="*/ 2616 w 4222"/>
              <a:gd name="T25" fmla="*/ 3736 h 4851"/>
              <a:gd name="T26" fmla="*/ 2293 w 4222"/>
              <a:gd name="T27" fmla="*/ 3179 h 4851"/>
              <a:gd name="T28" fmla="*/ 1970 w 4222"/>
              <a:gd name="T29" fmla="*/ 2623 h 4851"/>
              <a:gd name="T30" fmla="*/ 1485 w 4222"/>
              <a:gd name="T31" fmla="*/ 3179 h 4851"/>
              <a:gd name="T32" fmla="*/ 1001 w 4222"/>
              <a:gd name="T33" fmla="*/ 3736 h 4851"/>
              <a:gd name="T34" fmla="*/ 516 w 4222"/>
              <a:gd name="T35" fmla="*/ 4294 h 4851"/>
              <a:gd name="T36" fmla="*/ 32 w 4222"/>
              <a:gd name="T37" fmla="*/ 4851 h 4851"/>
              <a:gd name="T38" fmla="*/ 0 w 4222"/>
              <a:gd name="T39" fmla="*/ 4851 h 4851"/>
              <a:gd name="T40" fmla="*/ 527 w 4222"/>
              <a:gd name="T41" fmla="*/ 4245 h 4851"/>
              <a:gd name="T42" fmla="*/ 1055 w 4222"/>
              <a:gd name="T43" fmla="*/ 3638 h 4851"/>
              <a:gd name="T44" fmla="*/ 1582 w 4222"/>
              <a:gd name="T45" fmla="*/ 3032 h 4851"/>
              <a:gd name="T46" fmla="*/ 2111 w 4222"/>
              <a:gd name="T47" fmla="*/ 2426 h 4851"/>
              <a:gd name="T48" fmla="*/ 2638 w 4222"/>
              <a:gd name="T49" fmla="*/ 1819 h 4851"/>
              <a:gd name="T50" fmla="*/ 3166 w 4222"/>
              <a:gd name="T51" fmla="*/ 1213 h 4851"/>
              <a:gd name="T52" fmla="*/ 3694 w 4222"/>
              <a:gd name="T53" fmla="*/ 606 h 4851"/>
              <a:gd name="T54" fmla="*/ 4222 w 4222"/>
              <a:gd name="T55" fmla="*/ 0 h 4851"/>
              <a:gd name="T56" fmla="*/ 4222 w 4222"/>
              <a:gd name="T57" fmla="*/ 36 h 4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22" h="4851">
                <a:moveTo>
                  <a:pt x="4222" y="36"/>
                </a:moveTo>
                <a:lnTo>
                  <a:pt x="3663" y="678"/>
                </a:lnTo>
                <a:lnTo>
                  <a:pt x="3103" y="1322"/>
                </a:lnTo>
                <a:lnTo>
                  <a:pt x="2544" y="1964"/>
                </a:lnTo>
                <a:lnTo>
                  <a:pt x="1984" y="2608"/>
                </a:lnTo>
                <a:lnTo>
                  <a:pt x="1988" y="2606"/>
                </a:lnTo>
                <a:lnTo>
                  <a:pt x="2314" y="3167"/>
                </a:lnTo>
                <a:lnTo>
                  <a:pt x="2639" y="3728"/>
                </a:lnTo>
                <a:lnTo>
                  <a:pt x="2964" y="4290"/>
                </a:lnTo>
                <a:lnTo>
                  <a:pt x="3289" y="4851"/>
                </a:lnTo>
                <a:lnTo>
                  <a:pt x="3261" y="4851"/>
                </a:lnTo>
                <a:lnTo>
                  <a:pt x="2938" y="4294"/>
                </a:lnTo>
                <a:lnTo>
                  <a:pt x="2616" y="3736"/>
                </a:lnTo>
                <a:lnTo>
                  <a:pt x="2293" y="3179"/>
                </a:lnTo>
                <a:lnTo>
                  <a:pt x="1970" y="2623"/>
                </a:lnTo>
                <a:lnTo>
                  <a:pt x="1485" y="3179"/>
                </a:lnTo>
                <a:lnTo>
                  <a:pt x="1001" y="3736"/>
                </a:lnTo>
                <a:lnTo>
                  <a:pt x="516" y="4294"/>
                </a:lnTo>
                <a:lnTo>
                  <a:pt x="32" y="4851"/>
                </a:lnTo>
                <a:lnTo>
                  <a:pt x="0" y="4851"/>
                </a:lnTo>
                <a:lnTo>
                  <a:pt x="527" y="4245"/>
                </a:lnTo>
                <a:lnTo>
                  <a:pt x="1055" y="3638"/>
                </a:lnTo>
                <a:lnTo>
                  <a:pt x="1582" y="3032"/>
                </a:lnTo>
                <a:lnTo>
                  <a:pt x="2111" y="2426"/>
                </a:lnTo>
                <a:lnTo>
                  <a:pt x="2638" y="1819"/>
                </a:lnTo>
                <a:lnTo>
                  <a:pt x="3166" y="1213"/>
                </a:lnTo>
                <a:lnTo>
                  <a:pt x="3694" y="606"/>
                </a:lnTo>
                <a:lnTo>
                  <a:pt x="4222" y="0"/>
                </a:lnTo>
                <a:lnTo>
                  <a:pt x="4222" y="3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ctrTitle"/>
          </p:nvPr>
        </p:nvSpPr>
        <p:spPr>
          <a:xfrm>
            <a:off x="839787" y="1484784"/>
            <a:ext cx="10512426" cy="3744416"/>
          </a:xfrm>
        </p:spPr>
        <p:txBody>
          <a:bodyPr anchor="ctr" anchorCtr="0"/>
          <a:lstStyle>
            <a:lvl1pPr algn="l">
              <a:lnSpc>
                <a:spcPct val="80000"/>
              </a:lnSpc>
              <a:defRPr sz="8000" spc="-300" baseline="0"/>
            </a:lvl1pPr>
          </a:lstStyle>
          <a:p>
            <a:r>
              <a:rPr lang="en-US"/>
              <a:t>Click to edit Master title style</a:t>
            </a:r>
          </a:p>
        </p:txBody>
      </p:sp>
      <p:sp>
        <p:nvSpPr>
          <p:cNvPr id="3" name="Subtitle 2"/>
          <p:cNvSpPr>
            <a:spLocks noGrp="1"/>
          </p:cNvSpPr>
          <p:nvPr>
            <p:ph type="subTitle" idx="1"/>
          </p:nvPr>
        </p:nvSpPr>
        <p:spPr>
          <a:xfrm>
            <a:off x="839787" y="5229225"/>
            <a:ext cx="10512426" cy="863600"/>
          </a:xfrm>
        </p:spPr>
        <p:txBody>
          <a:bodyPr/>
          <a:lstStyle>
            <a:lvl1pPr marL="0" indent="0" algn="l">
              <a:lnSpc>
                <a:spcPct val="90000"/>
              </a:lnSpc>
              <a:spcBef>
                <a:spcPts val="0"/>
              </a:spcBef>
              <a:buNone/>
              <a:defRPr sz="14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Date Placeholder 6"/>
          <p:cNvSpPr>
            <a:spLocks noGrp="1"/>
          </p:cNvSpPr>
          <p:nvPr>
            <p:ph type="dt" sz="half" idx="10"/>
          </p:nvPr>
        </p:nvSpPr>
        <p:spPr/>
        <p:txBody>
          <a:bodyPr/>
          <a:lstStyle>
            <a:lvl1pPr>
              <a:defRPr>
                <a:noFill/>
              </a:defRPr>
            </a:lvl1pPr>
          </a:lstStyle>
          <a:p>
            <a:r>
              <a:rPr lang="fi-FI"/>
              <a:t>JULY 2026</a:t>
            </a:r>
            <a:endParaRPr lang="en-US"/>
          </a:p>
        </p:txBody>
      </p:sp>
      <p:sp>
        <p:nvSpPr>
          <p:cNvPr id="8" name="Footer Placeholder 7"/>
          <p:cNvSpPr>
            <a:spLocks noGrp="1"/>
          </p:cNvSpPr>
          <p:nvPr>
            <p:ph type="ftr" sz="quarter" idx="11"/>
          </p:nvPr>
        </p:nvSpPr>
        <p:spPr/>
        <p:txBody>
          <a:bodyPr/>
          <a:lstStyle>
            <a:lvl1pPr>
              <a:defRPr>
                <a:noFill/>
              </a:defRPr>
            </a:lvl1pPr>
          </a:lstStyle>
          <a:p>
            <a:r>
              <a:rPr lang="en-US"/>
              <a:t>INVESTOR PRESENTATION</a:t>
            </a:r>
          </a:p>
        </p:txBody>
      </p:sp>
      <p:sp>
        <p:nvSpPr>
          <p:cNvPr id="9" name="Slide Number Placeholder 8"/>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sp>
        <p:nvSpPr>
          <p:cNvPr id="11" name="Text Placeholder 2"/>
          <p:cNvSpPr>
            <a:spLocks noGrp="1"/>
          </p:cNvSpPr>
          <p:nvPr>
            <p:ph type="body" idx="13" hasCustomPrompt="1"/>
          </p:nvPr>
        </p:nvSpPr>
        <p:spPr>
          <a:xfrm>
            <a:off x="839789" y="404814"/>
            <a:ext cx="10512424" cy="1079500"/>
          </a:xfrm>
        </p:spPr>
        <p:txBody>
          <a:bodyPr anchor="t" anchorCtr="0"/>
          <a:lstStyle>
            <a:lvl1pPr marL="0" indent="0">
              <a:spcBef>
                <a:spcPts val="0"/>
              </a:spcBef>
              <a:buNone/>
              <a:defRPr sz="1400" b="0"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13706074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Slide PIC">
    <p:bg>
      <p:bgPr>
        <a:solidFill>
          <a:schemeClr val="tx1"/>
        </a:solidFill>
        <a:effectLst/>
      </p:bgPr>
    </p:bg>
    <p:spTree>
      <p:nvGrpSpPr>
        <p:cNvPr id="1" name=""/>
        <p:cNvGrpSpPr/>
        <p:nvPr/>
      </p:nvGrpSpPr>
      <p:grpSpPr>
        <a:xfrm>
          <a:off x="0" y="0"/>
          <a:ext cx="0" cy="0"/>
          <a:chOff x="0" y="0"/>
          <a:chExt cx="0" cy="0"/>
        </a:xfrm>
      </p:grpSpPr>
      <p:sp>
        <p:nvSpPr>
          <p:cNvPr id="14"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7" name="Subtitle 2"/>
          <p:cNvSpPr>
            <a:spLocks noGrp="1"/>
          </p:cNvSpPr>
          <p:nvPr>
            <p:ph type="subTitle" idx="1"/>
          </p:nvPr>
        </p:nvSpPr>
        <p:spPr>
          <a:xfrm>
            <a:off x="839788" y="5229225"/>
            <a:ext cx="10512425" cy="863600"/>
          </a:xfrm>
        </p:spPr>
        <p:txBody>
          <a:bodyPr/>
          <a:lstStyle>
            <a:lvl1pPr marL="0" indent="0" algn="l">
              <a:lnSpc>
                <a:spcPct val="90000"/>
              </a:lnSpc>
              <a:spcBef>
                <a:spcPts val="0"/>
              </a:spcBef>
              <a:buNone/>
              <a:defRPr sz="14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p:cNvSpPr>
            <a:spLocks noGrp="1"/>
          </p:cNvSpPr>
          <p:nvPr>
            <p:ph type="ctrTitle"/>
          </p:nvPr>
        </p:nvSpPr>
        <p:spPr>
          <a:xfrm>
            <a:off x="839787" y="1484783"/>
            <a:ext cx="10512425" cy="3744417"/>
          </a:xfrm>
        </p:spPr>
        <p:txBody>
          <a:bodyPr anchor="ctr" anchorCtr="0"/>
          <a:lstStyle>
            <a:lvl1pPr algn="l">
              <a:lnSpc>
                <a:spcPct val="80000"/>
              </a:lnSpc>
              <a:defRPr sz="8000" spc="-300" baseline="0"/>
            </a:lvl1pPr>
          </a:lstStyle>
          <a:p>
            <a:r>
              <a:rPr lang="en-US"/>
              <a:t>Click to edit Master title style</a:t>
            </a:r>
          </a:p>
        </p:txBody>
      </p:sp>
      <p:sp>
        <p:nvSpPr>
          <p:cNvPr id="9" name="Text Placeholder 2"/>
          <p:cNvSpPr>
            <a:spLocks noGrp="1"/>
          </p:cNvSpPr>
          <p:nvPr>
            <p:ph type="body" idx="23" hasCustomPrompt="1"/>
          </p:nvPr>
        </p:nvSpPr>
        <p:spPr>
          <a:xfrm>
            <a:off x="839789" y="404814"/>
            <a:ext cx="10512424" cy="1079500"/>
          </a:xfrm>
        </p:spPr>
        <p:txBody>
          <a:bodyPr anchor="t" anchorCtr="0"/>
          <a:lstStyle>
            <a:lvl1pPr marL="0" indent="0">
              <a:spcBef>
                <a:spcPts val="0"/>
              </a:spcBef>
              <a:buNone/>
              <a:defRPr sz="1400" b="0"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19754335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Slide PIC Nega">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6" name="Subtitle 2"/>
          <p:cNvSpPr>
            <a:spLocks noGrp="1"/>
          </p:cNvSpPr>
          <p:nvPr>
            <p:ph type="subTitle" idx="1"/>
          </p:nvPr>
        </p:nvSpPr>
        <p:spPr>
          <a:xfrm>
            <a:off x="839787" y="5229225"/>
            <a:ext cx="10512425" cy="863600"/>
          </a:xfrm>
        </p:spPr>
        <p:txBody>
          <a:bodyPr/>
          <a:lstStyle>
            <a:lvl1pPr marL="0" indent="0" algn="l">
              <a:lnSpc>
                <a:spcPct val="90000"/>
              </a:lnSpc>
              <a:spcBef>
                <a:spcPts val="0"/>
              </a:spcBef>
              <a:buNone/>
              <a:defRPr sz="1400" b="1" cap="all" spc="100"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Title 1"/>
          <p:cNvSpPr>
            <a:spLocks noGrp="1"/>
          </p:cNvSpPr>
          <p:nvPr>
            <p:ph type="ctrTitle"/>
          </p:nvPr>
        </p:nvSpPr>
        <p:spPr>
          <a:xfrm>
            <a:off x="839787" y="1484785"/>
            <a:ext cx="10512425" cy="3744416"/>
          </a:xfrm>
        </p:spPr>
        <p:txBody>
          <a:bodyPr anchor="ctr" anchorCtr="0"/>
          <a:lstStyle>
            <a:lvl1pPr algn="l">
              <a:lnSpc>
                <a:spcPct val="80000"/>
              </a:lnSpc>
              <a:defRPr sz="8000" spc="-300" baseline="0">
                <a:solidFill>
                  <a:schemeClr val="bg1"/>
                </a:solidFill>
              </a:defRPr>
            </a:lvl1pPr>
          </a:lstStyle>
          <a:p>
            <a:r>
              <a:rPr lang="en-US"/>
              <a:t>Click to edit Master title style</a:t>
            </a:r>
          </a:p>
        </p:txBody>
      </p:sp>
      <p:sp>
        <p:nvSpPr>
          <p:cNvPr id="10" name="Text Placeholder 2"/>
          <p:cNvSpPr>
            <a:spLocks noGrp="1"/>
          </p:cNvSpPr>
          <p:nvPr>
            <p:ph type="body" idx="23" hasCustomPrompt="1"/>
          </p:nvPr>
        </p:nvSpPr>
        <p:spPr>
          <a:xfrm>
            <a:off x="839789" y="404814"/>
            <a:ext cx="10512424" cy="1079500"/>
          </a:xfrm>
        </p:spPr>
        <p:txBody>
          <a:bodyPr anchor="t" anchorCtr="0"/>
          <a:lstStyle>
            <a:lvl1pPr marL="0" indent="0">
              <a:spcBef>
                <a:spcPts val="0"/>
              </a:spcBef>
              <a:buNone/>
              <a:defRPr sz="1400" b="0" cap="all" spc="100" baseline="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33336935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r>
              <a:rPr lang="fi-FI"/>
              <a:t>JULY 2026</a:t>
            </a:r>
            <a:endParaRPr lang="en-US"/>
          </a:p>
        </p:txBody>
      </p:sp>
      <p:sp>
        <p:nvSpPr>
          <p:cNvPr id="8" name="Footer Placeholder 7"/>
          <p:cNvSpPr>
            <a:spLocks noGrp="1"/>
          </p:cNvSpPr>
          <p:nvPr>
            <p:ph type="ftr" sz="quarter" idx="11"/>
          </p:nvPr>
        </p:nvSpPr>
        <p:spPr/>
        <p:txBody>
          <a:bodyPr/>
          <a:lstStyle/>
          <a:p>
            <a:r>
              <a:rPr lang="en-US"/>
              <a:t>INVESTOR PRESENTATION</a:t>
            </a:r>
          </a:p>
        </p:txBody>
      </p:sp>
      <p:sp>
        <p:nvSpPr>
          <p:cNvPr id="9" name="Slide Number Placeholder 8"/>
          <p:cNvSpPr>
            <a:spLocks noGrp="1"/>
          </p:cNvSpPr>
          <p:nvPr>
            <p:ph type="sldNum" sz="quarter" idx="12"/>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71785959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Content and Subheader">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1700213"/>
            <a:ext cx="10515600" cy="43926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2"/>
          <p:cNvSpPr>
            <a:spLocks noGrp="1"/>
          </p:cNvSpPr>
          <p:nvPr>
            <p:ph type="body" idx="13"/>
          </p:nvPr>
        </p:nvSpPr>
        <p:spPr>
          <a:xfrm>
            <a:off x="839789" y="404814"/>
            <a:ext cx="10512424" cy="360362"/>
          </a:xfrm>
        </p:spPr>
        <p:txBody>
          <a:bodyPr anchor="t" anchorCtr="0"/>
          <a:lstStyle>
            <a:lvl1pPr marL="0" indent="0">
              <a:spcBef>
                <a:spcPts val="0"/>
              </a:spcBef>
              <a:buNone/>
              <a:defRPr sz="1400" b="1"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itle 7"/>
          <p:cNvSpPr>
            <a:spLocks noGrp="1"/>
          </p:cNvSpPr>
          <p:nvPr>
            <p:ph type="title"/>
          </p:nvPr>
        </p:nvSpPr>
        <p:spPr>
          <a:xfrm>
            <a:off x="838199" y="765175"/>
            <a:ext cx="10514014" cy="719609"/>
          </a:xfrm>
        </p:spPr>
        <p:txBody>
          <a:bodyPr/>
          <a:lstStyle/>
          <a:p>
            <a:r>
              <a:rPr lang="en-US"/>
              <a:t>Click to edit Master title style</a:t>
            </a:r>
            <a:endParaRPr lang="en-GB"/>
          </a:p>
        </p:txBody>
      </p:sp>
      <p:sp>
        <p:nvSpPr>
          <p:cNvPr id="2" name="Date Placeholder 1"/>
          <p:cNvSpPr>
            <a:spLocks noGrp="1"/>
          </p:cNvSpPr>
          <p:nvPr>
            <p:ph type="dt" sz="half" idx="14"/>
          </p:nvPr>
        </p:nvSpPr>
        <p:spPr/>
        <p:txBody>
          <a:bodyPr/>
          <a:lstStyle/>
          <a:p>
            <a:r>
              <a:rPr lang="fi-FI"/>
              <a:t>JULY 2026</a:t>
            </a:r>
            <a:endParaRPr lang="en-US"/>
          </a:p>
        </p:txBody>
      </p:sp>
      <p:sp>
        <p:nvSpPr>
          <p:cNvPr id="9" name="Footer Placeholder 8"/>
          <p:cNvSpPr>
            <a:spLocks noGrp="1"/>
          </p:cNvSpPr>
          <p:nvPr>
            <p:ph type="ftr" sz="quarter" idx="15"/>
          </p:nvPr>
        </p:nvSpPr>
        <p:spPr/>
        <p:txBody>
          <a:bodyPr/>
          <a:lstStyle/>
          <a:p>
            <a:r>
              <a:rPr lang="en-US"/>
              <a:t>INVESTOR PRESENTATION</a:t>
            </a:r>
          </a:p>
        </p:txBody>
      </p:sp>
      <p:sp>
        <p:nvSpPr>
          <p:cNvPr id="10" name="Slide Number Placeholder 9"/>
          <p:cNvSpPr>
            <a:spLocks noGrp="1"/>
          </p:cNvSpPr>
          <p:nvPr>
            <p:ph type="sldNum" sz="quarter" idx="16"/>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213040177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7"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lvl1pPr>
          </a:lstStyle>
          <a:p>
            <a:r>
              <a:rPr lang="en-US"/>
              <a:t>Click to edit Master title style</a:t>
            </a:r>
          </a:p>
        </p:txBody>
      </p:sp>
    </p:spTree>
    <p:extLst>
      <p:ext uri="{BB962C8B-B14F-4D97-AF65-F5344CB8AC3E}">
        <p14:creationId xmlns:p14="http://schemas.microsoft.com/office/powerpoint/2010/main" val="250481881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Section Header PIC">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9"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lvl1pPr>
          </a:lstStyle>
          <a:p>
            <a:r>
              <a:rPr lang="en-US"/>
              <a:t>Click to edit Master title style</a:t>
            </a:r>
          </a:p>
        </p:txBody>
      </p:sp>
      <p:sp>
        <p:nvSpPr>
          <p:cNvPr id="11"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202532168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Section Header PIC Nega">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1"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solidFill>
                  <a:schemeClr val="bg1"/>
                </a:solidFill>
              </a:defRPr>
            </a:lvl1pPr>
          </a:lstStyle>
          <a:p>
            <a:r>
              <a:rPr lang="en-US"/>
              <a:t>Click to edit Master title style</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400084885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Section Header COLOR">
    <p:bg>
      <p:bgPr>
        <a:solidFill>
          <a:srgbClr val="005BBE"/>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7" name="Freeform 6"/>
          <p:cNvSpPr>
            <a:spLocks noChangeAspect="1" noEditPoints="1"/>
          </p:cNvSpPr>
          <p:nvPr userDrawn="1"/>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solidFill>
                  <a:schemeClr val="bg1"/>
                </a:solidFill>
              </a:defRPr>
            </a:lvl1pPr>
          </a:lstStyle>
          <a:p>
            <a:r>
              <a:rPr lang="en-US"/>
              <a:t>Click to edit Master title style</a:t>
            </a:r>
          </a:p>
        </p:txBody>
      </p:sp>
    </p:spTree>
    <p:extLst>
      <p:ext uri="{BB962C8B-B14F-4D97-AF65-F5344CB8AC3E}">
        <p14:creationId xmlns:p14="http://schemas.microsoft.com/office/powerpoint/2010/main" val="306457354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Section Header PIC Nega">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r>
              <a:rPr lang="fi-FI"/>
              <a:t>Lisää kuva napsauttamalla kuvaketta</a:t>
            </a:r>
            <a:endParaRPr lang="en-GB"/>
          </a:p>
        </p:txBody>
      </p:sp>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1"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solidFill>
                  <a:schemeClr val="bg1"/>
                </a:solidFill>
              </a:defRPr>
            </a:lvl1pPr>
          </a:lstStyle>
          <a:p>
            <a:r>
              <a:rPr lang="fi-FI"/>
              <a:t>Muokkaa ots. perustyyl. napsautt.</a:t>
            </a:r>
            <a:endParaRPr lang="en-US"/>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252919503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Section Header PIC Half">
    <p:spTree>
      <p:nvGrpSpPr>
        <p:cNvPr id="1" name=""/>
        <p:cNvGrpSpPr/>
        <p:nvPr/>
      </p:nvGrpSpPr>
      <p:grpSpPr>
        <a:xfrm>
          <a:off x="0" y="0"/>
          <a:ext cx="0" cy="0"/>
          <a:chOff x="0" y="0"/>
          <a:chExt cx="0" cy="0"/>
        </a:xfrm>
      </p:grpSpPr>
      <p:sp>
        <p:nvSpPr>
          <p:cNvPr id="8" name="Picture Placeholder 10">
            <a:extLst>
              <a:ext uri="{FF2B5EF4-FFF2-40B4-BE49-F238E27FC236}">
                <a16:creationId xmlns:a16="http://schemas.microsoft.com/office/drawing/2014/main" id="{2CA81C01-161C-4DB2-830B-50323B52470E}"/>
              </a:ext>
            </a:extLst>
          </p:cNvPr>
          <p:cNvSpPr>
            <a:spLocks noGrp="1"/>
          </p:cNvSpPr>
          <p:nvPr>
            <p:ph type="pic" sz="quarter" idx="13"/>
          </p:nvPr>
        </p:nvSpPr>
        <p:spPr>
          <a:xfrm>
            <a:off x="5519738" y="836613"/>
            <a:ext cx="6672262" cy="5184775"/>
          </a:xfrm>
          <a:no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7" y="404814"/>
            <a:ext cx="6912397" cy="360362"/>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839788" y="1052736"/>
            <a:ext cx="6912396" cy="4608512"/>
          </a:xfrm>
        </p:spPr>
        <p:txBody>
          <a:bodyPr anchor="ctr" anchorCtr="0"/>
          <a:lstStyle>
            <a:lvl1pPr algn="l">
              <a:lnSpc>
                <a:spcPct val="80000"/>
              </a:lnSpc>
              <a:defRPr sz="8000" spc="-300" baseline="0"/>
            </a:lvl1pPr>
          </a:lstStyle>
          <a:p>
            <a:r>
              <a:rPr lang="en-US"/>
              <a:t>Click to edit Master title style</a:t>
            </a:r>
          </a:p>
        </p:txBody>
      </p:sp>
    </p:spTree>
    <p:extLst>
      <p:ext uri="{BB962C8B-B14F-4D97-AF65-F5344CB8AC3E}">
        <p14:creationId xmlns:p14="http://schemas.microsoft.com/office/powerpoint/2010/main" val="315891327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Section Header PIC Half 2">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6096000" y="1"/>
            <a:ext cx="6096000" cy="6092824"/>
          </a:xfrm>
          <a:no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7" y="404814"/>
            <a:ext cx="6912397" cy="360362"/>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839788" y="1052736"/>
            <a:ext cx="6912396" cy="4608512"/>
          </a:xfrm>
        </p:spPr>
        <p:txBody>
          <a:bodyPr anchor="ctr" anchorCtr="0"/>
          <a:lstStyle>
            <a:lvl1pPr algn="l">
              <a:lnSpc>
                <a:spcPct val="80000"/>
              </a:lnSpc>
              <a:defRPr sz="8000" spc="-300" baseline="0"/>
            </a:lvl1pPr>
          </a:lstStyle>
          <a:p>
            <a:r>
              <a:rPr lang="en-US"/>
              <a:t>Click to edit Master title style</a:t>
            </a:r>
          </a:p>
        </p:txBody>
      </p:sp>
    </p:spTree>
    <p:extLst>
      <p:ext uri="{BB962C8B-B14F-4D97-AF65-F5344CB8AC3E}">
        <p14:creationId xmlns:p14="http://schemas.microsoft.com/office/powerpoint/2010/main" val="48588733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ection Header Two PICs">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5447928" y="1"/>
            <a:ext cx="6744072" cy="6858000"/>
          </a:xfrm>
          <a:noFill/>
        </p:spPr>
        <p:txBody>
          <a:bodyPr/>
          <a:lstStyle>
            <a:lvl1pPr marL="0" indent="0">
              <a:buFontTx/>
              <a:buNone/>
              <a:defRPr sz="1200"/>
            </a:lvl1pPr>
          </a:lstStyle>
          <a:p>
            <a:r>
              <a:rPr lang="en-US"/>
              <a:t>Click icon to add picture</a:t>
            </a:r>
            <a:endParaRPr lang="en-GB"/>
          </a:p>
        </p:txBody>
      </p:sp>
      <p:sp>
        <p:nvSpPr>
          <p:cNvPr id="8" name="Picture Placeholder 10"/>
          <p:cNvSpPr>
            <a:spLocks noGrp="1"/>
          </p:cNvSpPr>
          <p:nvPr>
            <p:ph type="pic" sz="quarter" idx="14"/>
          </p:nvPr>
        </p:nvSpPr>
        <p:spPr>
          <a:xfrm>
            <a:off x="839788" y="764704"/>
            <a:ext cx="5400000" cy="5328594"/>
          </a:xfrm>
          <a:noFill/>
        </p:spPr>
        <p:txBody>
          <a:bodyPr/>
          <a:lstStyle>
            <a:lvl1pPr marL="0" indent="0">
              <a:buFontTx/>
              <a:buNone/>
              <a:defRPr sz="1200"/>
            </a:lvl1pPr>
          </a:lstStyle>
          <a:p>
            <a:r>
              <a:rPr lang="en-US"/>
              <a:t>Click icon to add picture</a:t>
            </a:r>
            <a:endParaRPr lang="en-GB"/>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1199456" y="2276872"/>
            <a:ext cx="6336332" cy="1107996"/>
          </a:xfrm>
        </p:spPr>
        <p:txBody>
          <a:bodyPr anchor="t" anchorCtr="0">
            <a:spAutoFit/>
          </a:bodyPr>
          <a:lstStyle>
            <a:lvl1pPr algn="l">
              <a:lnSpc>
                <a:spcPct val="90000"/>
              </a:lnSpc>
              <a:defRPr sz="4000" spc="-100" baseline="0"/>
            </a:lvl1pPr>
          </a:lstStyle>
          <a:p>
            <a:r>
              <a:rPr lang="en-US"/>
              <a:t>Click to edit Master title style</a:t>
            </a:r>
          </a:p>
        </p:txBody>
      </p:sp>
      <p:sp>
        <p:nvSpPr>
          <p:cNvPr id="9" name="Text Placeholder 2"/>
          <p:cNvSpPr>
            <a:spLocks noGrp="1"/>
          </p:cNvSpPr>
          <p:nvPr>
            <p:ph type="body" idx="1"/>
          </p:nvPr>
        </p:nvSpPr>
        <p:spPr>
          <a:xfrm>
            <a:off x="1199456" y="4437336"/>
            <a:ext cx="6336704" cy="1368152"/>
          </a:xfrm>
        </p:spPr>
        <p:txBody>
          <a:bodyPr anchor="t" anchorCtr="0"/>
          <a:lstStyle>
            <a:lvl1pPr marL="0" indent="0">
              <a:spcBef>
                <a:spcPts val="600"/>
              </a:spcBef>
              <a:buNone/>
              <a:defRPr sz="16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69796257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Section Header Two PICs 2">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0" y="1"/>
            <a:ext cx="6744072" cy="6858000"/>
          </a:xfrm>
          <a:noFill/>
        </p:spPr>
        <p:txBody>
          <a:bodyPr/>
          <a:lstStyle>
            <a:lvl1pPr marL="0" indent="0">
              <a:buFontTx/>
              <a:buNone/>
              <a:defRPr sz="1200"/>
            </a:lvl1pPr>
          </a:lstStyle>
          <a:p>
            <a:r>
              <a:rPr lang="en-US"/>
              <a:t>Click icon to add picture</a:t>
            </a:r>
            <a:endParaRPr lang="en-GB"/>
          </a:p>
        </p:txBody>
      </p:sp>
      <p:sp>
        <p:nvSpPr>
          <p:cNvPr id="8" name="Picture Placeholder 10"/>
          <p:cNvSpPr>
            <a:spLocks noGrp="1"/>
          </p:cNvSpPr>
          <p:nvPr>
            <p:ph type="pic" sz="quarter" idx="14"/>
          </p:nvPr>
        </p:nvSpPr>
        <p:spPr>
          <a:xfrm>
            <a:off x="5952213" y="764704"/>
            <a:ext cx="5400000" cy="5328594"/>
          </a:xfrm>
          <a:noFill/>
        </p:spPr>
        <p:txBody>
          <a:bodyPr/>
          <a:lstStyle>
            <a:lvl1pPr marL="0" indent="0">
              <a:buFontTx/>
              <a:buNone/>
              <a:defRPr sz="1200"/>
            </a:lvl1pPr>
          </a:lstStyle>
          <a:p>
            <a:r>
              <a:rPr lang="en-US"/>
              <a:t>Click icon to add picture</a:t>
            </a:r>
            <a:endParaRPr lang="en-GB"/>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4656138" y="2276872"/>
            <a:ext cx="6336034" cy="1107996"/>
          </a:xfrm>
        </p:spPr>
        <p:txBody>
          <a:bodyPr wrap="square" anchor="t" anchorCtr="0">
            <a:spAutoFit/>
          </a:bodyPr>
          <a:lstStyle>
            <a:lvl1pPr algn="l">
              <a:lnSpc>
                <a:spcPct val="90000"/>
              </a:lnSpc>
              <a:defRPr sz="4000" spc="-100" baseline="0"/>
            </a:lvl1pPr>
          </a:lstStyle>
          <a:p>
            <a:r>
              <a:rPr lang="en-US"/>
              <a:t>Click to edit Master title style</a:t>
            </a:r>
          </a:p>
        </p:txBody>
      </p:sp>
      <p:sp>
        <p:nvSpPr>
          <p:cNvPr id="9" name="Text Placeholder 2"/>
          <p:cNvSpPr>
            <a:spLocks noGrp="1"/>
          </p:cNvSpPr>
          <p:nvPr>
            <p:ph type="body" idx="1"/>
          </p:nvPr>
        </p:nvSpPr>
        <p:spPr>
          <a:xfrm>
            <a:off x="4656138" y="4437336"/>
            <a:ext cx="6336406" cy="1368152"/>
          </a:xfrm>
        </p:spPr>
        <p:txBody>
          <a:bodyPr anchor="t" anchorCtr="0"/>
          <a:lstStyle>
            <a:lvl1pPr marL="0" indent="0" algn="l">
              <a:spcBef>
                <a:spcPts val="600"/>
              </a:spcBef>
              <a:buNone/>
              <a:defRPr sz="16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212211098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Introduction ">
    <p:spTree>
      <p:nvGrpSpPr>
        <p:cNvPr id="1" name=""/>
        <p:cNvGrpSpPr/>
        <p:nvPr/>
      </p:nvGrpSpPr>
      <p:grpSpPr>
        <a:xfrm>
          <a:off x="0" y="0"/>
          <a:ext cx="0" cy="0"/>
          <a:chOff x="0" y="0"/>
          <a:chExt cx="0" cy="0"/>
        </a:xfrm>
      </p:grpSpPr>
      <p:sp>
        <p:nvSpPr>
          <p:cNvPr id="8" name="Picture Placeholder 10"/>
          <p:cNvSpPr>
            <a:spLocks noGrp="1"/>
          </p:cNvSpPr>
          <p:nvPr>
            <p:ph type="pic" sz="quarter" idx="13"/>
          </p:nvPr>
        </p:nvSpPr>
        <p:spPr>
          <a:xfrm>
            <a:off x="0" y="1"/>
            <a:ext cx="6096000" cy="6858000"/>
          </a:xfr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6527800" y="4293095"/>
            <a:ext cx="4809421" cy="1799729"/>
          </a:xfrm>
        </p:spPr>
        <p:txBody>
          <a:bodyPr anchor="t" anchorCtr="0"/>
          <a:lstStyle>
            <a:lvl1pPr marL="0" indent="0">
              <a:spcBef>
                <a:spcPts val="0"/>
              </a:spcBef>
              <a:buNone/>
              <a:defRPr sz="18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6527800" y="1700212"/>
            <a:ext cx="4824414" cy="2592884"/>
          </a:xfrm>
        </p:spPr>
        <p:txBody>
          <a:bodyPr anchor="t" anchorCtr="0"/>
          <a:lstStyle>
            <a:lvl1pPr algn="l">
              <a:lnSpc>
                <a:spcPct val="85000"/>
              </a:lnSpc>
              <a:defRPr sz="6000" spc="-300" baseline="0"/>
            </a:lvl1pPr>
          </a:lstStyle>
          <a:p>
            <a:r>
              <a:rPr lang="en-US"/>
              <a:t>Click to edit Master title style</a:t>
            </a:r>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11" name="Text Placeholder 2"/>
          <p:cNvSpPr>
            <a:spLocks noGrp="1"/>
          </p:cNvSpPr>
          <p:nvPr>
            <p:ph type="body" idx="15"/>
          </p:nvPr>
        </p:nvSpPr>
        <p:spPr>
          <a:xfrm>
            <a:off x="6527800" y="404813"/>
            <a:ext cx="4824414" cy="80009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Tree>
    <p:extLst>
      <p:ext uri="{BB962C8B-B14F-4D97-AF65-F5344CB8AC3E}">
        <p14:creationId xmlns:p14="http://schemas.microsoft.com/office/powerpoint/2010/main" val="81690515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Introduction Nega">
    <p:spTree>
      <p:nvGrpSpPr>
        <p:cNvPr id="1" name=""/>
        <p:cNvGrpSpPr/>
        <p:nvPr/>
      </p:nvGrpSpPr>
      <p:grpSpPr>
        <a:xfrm>
          <a:off x="0" y="0"/>
          <a:ext cx="0" cy="0"/>
          <a:chOff x="0" y="0"/>
          <a:chExt cx="0" cy="0"/>
        </a:xfrm>
      </p:grpSpPr>
      <p:sp>
        <p:nvSpPr>
          <p:cNvPr id="8" name="Picture Placeholder 10"/>
          <p:cNvSpPr>
            <a:spLocks noGrp="1"/>
          </p:cNvSpPr>
          <p:nvPr>
            <p:ph type="pic" sz="quarter" idx="13"/>
          </p:nvPr>
        </p:nvSpPr>
        <p:spPr>
          <a:xfrm>
            <a:off x="0" y="1"/>
            <a:ext cx="6096000" cy="6858000"/>
          </a:xfr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6527800" y="4293095"/>
            <a:ext cx="4809421" cy="1799729"/>
          </a:xfrm>
        </p:spPr>
        <p:txBody>
          <a:bodyPr anchor="t" anchorCtr="0"/>
          <a:lstStyle>
            <a:lvl1pPr marL="0" indent="0">
              <a:spcBef>
                <a:spcPts val="0"/>
              </a:spcBef>
              <a:buNone/>
              <a:defRPr sz="1800" b="0" cap="none" spc="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6527800" y="1700212"/>
            <a:ext cx="4824414" cy="2592884"/>
          </a:xfrm>
        </p:spPr>
        <p:txBody>
          <a:bodyPr anchor="t" anchorCtr="0"/>
          <a:lstStyle>
            <a:lvl1pPr algn="l">
              <a:lnSpc>
                <a:spcPct val="85000"/>
              </a:lnSpc>
              <a:defRPr sz="6000" spc="-300" baseline="0"/>
            </a:lvl1pPr>
          </a:lstStyle>
          <a:p>
            <a:r>
              <a:rPr lang="en-US"/>
              <a:t>Click to edit Master title style</a:t>
            </a:r>
          </a:p>
        </p:txBody>
      </p:sp>
      <p:sp>
        <p:nvSpPr>
          <p:cNvPr id="11" name="Text Placeholder 2"/>
          <p:cNvSpPr>
            <a:spLocks noGrp="1"/>
          </p:cNvSpPr>
          <p:nvPr>
            <p:ph type="body" idx="15"/>
          </p:nvPr>
        </p:nvSpPr>
        <p:spPr>
          <a:xfrm>
            <a:off x="6527800" y="404813"/>
            <a:ext cx="4824414" cy="800093"/>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2"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03917017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ontent and PIC right">
    <p:spTree>
      <p:nvGrpSpPr>
        <p:cNvPr id="1" name=""/>
        <p:cNvGrpSpPr/>
        <p:nvPr/>
      </p:nvGrpSpPr>
      <p:grpSpPr>
        <a:xfrm>
          <a:off x="0" y="0"/>
          <a:ext cx="0" cy="0"/>
          <a:chOff x="0" y="0"/>
          <a:chExt cx="0" cy="0"/>
        </a:xfrm>
      </p:grpSpPr>
      <p:sp>
        <p:nvSpPr>
          <p:cNvPr id="2" name="Title 1"/>
          <p:cNvSpPr>
            <a:spLocks noGrp="1"/>
          </p:cNvSpPr>
          <p:nvPr>
            <p:ph type="title"/>
          </p:nvPr>
        </p:nvSpPr>
        <p:spPr>
          <a:xfrm>
            <a:off x="838199" y="404813"/>
            <a:ext cx="5257801" cy="1079971"/>
          </a:xfrm>
        </p:spPr>
        <p:txBody>
          <a:bodyPr/>
          <a:lstStyle/>
          <a:p>
            <a:r>
              <a:rPr lang="en-US"/>
              <a:t>Click to edit Master title style</a:t>
            </a:r>
          </a:p>
        </p:txBody>
      </p:sp>
      <p:sp>
        <p:nvSpPr>
          <p:cNvPr id="4" name="Content Placeholder 3"/>
          <p:cNvSpPr>
            <a:spLocks noGrp="1"/>
          </p:cNvSpPr>
          <p:nvPr>
            <p:ph sz="half" idx="2"/>
          </p:nvPr>
        </p:nvSpPr>
        <p:spPr>
          <a:xfrm>
            <a:off x="839788" y="1700213"/>
            <a:ext cx="5256212"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8" name="Picture Placeholder 5"/>
          <p:cNvSpPr>
            <a:spLocks noGrp="1"/>
          </p:cNvSpPr>
          <p:nvPr>
            <p:ph type="pic" sz="quarter" idx="13"/>
          </p:nvPr>
        </p:nvSpPr>
        <p:spPr>
          <a:xfrm>
            <a:off x="6527799" y="1"/>
            <a:ext cx="5664201" cy="6092824"/>
          </a:xfrm>
          <a:solidFill>
            <a:schemeClr val="bg1">
              <a:lumMod val="85000"/>
            </a:schemeClr>
          </a:solidFill>
        </p:spPr>
        <p:txBody>
          <a:bodyPr/>
          <a:lstStyle>
            <a:lvl1pPr marL="0" indent="0">
              <a:buFontTx/>
              <a:buNone/>
              <a:defRPr sz="1200"/>
            </a:lvl1pPr>
          </a:lstStyle>
          <a:p>
            <a:r>
              <a:rPr lang="en-US"/>
              <a:t>Click icon to add picture</a:t>
            </a:r>
            <a:endParaRPr lang="en-GB"/>
          </a:p>
        </p:txBody>
      </p:sp>
    </p:spTree>
    <p:extLst>
      <p:ext uri="{BB962C8B-B14F-4D97-AF65-F5344CB8AC3E}">
        <p14:creationId xmlns:p14="http://schemas.microsoft.com/office/powerpoint/2010/main" val="178164529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Content and PIC highlight 2nd">
    <p:spTree>
      <p:nvGrpSpPr>
        <p:cNvPr id="1" name=""/>
        <p:cNvGrpSpPr/>
        <p:nvPr/>
      </p:nvGrpSpPr>
      <p:grpSpPr>
        <a:xfrm>
          <a:off x="0" y="0"/>
          <a:ext cx="0" cy="0"/>
          <a:chOff x="0" y="0"/>
          <a:chExt cx="0" cy="0"/>
        </a:xfrm>
      </p:grpSpPr>
      <p:sp>
        <p:nvSpPr>
          <p:cNvPr id="9" name="Picture Placeholder 7"/>
          <p:cNvSpPr>
            <a:spLocks noGrp="1"/>
          </p:cNvSpPr>
          <p:nvPr>
            <p:ph type="pic" sz="quarter" idx="21"/>
          </p:nvPr>
        </p:nvSpPr>
        <p:spPr>
          <a:xfrm>
            <a:off x="8112124" y="765176"/>
            <a:ext cx="4079875" cy="3789414"/>
          </a:xfr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4" name="Content Placeholder 3"/>
          <p:cNvSpPr>
            <a:spLocks noGrp="1"/>
          </p:cNvSpPr>
          <p:nvPr>
            <p:ph sz="half" idx="2"/>
          </p:nvPr>
        </p:nvSpPr>
        <p:spPr>
          <a:xfrm>
            <a:off x="839788" y="1700213"/>
            <a:ext cx="655235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
        <p:nvSpPr>
          <p:cNvPr id="12" name="Text Placeholder 11"/>
          <p:cNvSpPr>
            <a:spLocks noGrp="1"/>
          </p:cNvSpPr>
          <p:nvPr>
            <p:ph type="body" sz="quarter" idx="20"/>
          </p:nvPr>
        </p:nvSpPr>
        <p:spPr>
          <a:xfrm>
            <a:off x="8112125" y="4797152"/>
            <a:ext cx="3240089" cy="1295673"/>
          </a:xfrm>
        </p:spPr>
        <p:txBody>
          <a:bodyPr/>
          <a:lstStyle>
            <a:lvl1pPr marL="0" indent="0">
              <a:spcBef>
                <a:spcPts val="1000"/>
              </a:spcBef>
              <a:buNone/>
              <a:defRPr sz="1400" b="1" cap="all" spc="100" baseline="0"/>
            </a:lvl1pPr>
            <a:lvl2pPr marL="0" indent="0">
              <a:spcBef>
                <a:spcPts val="1000"/>
              </a:spcBef>
              <a:buFontTx/>
              <a:buNone/>
              <a:defRPr sz="1400"/>
            </a:lvl2pPr>
            <a:lvl3pPr marL="182563" indent="-182563">
              <a:spcBef>
                <a:spcPts val="200"/>
              </a:spcBef>
              <a:defRPr sz="1400"/>
            </a:lvl3pPr>
            <a:lvl4pPr marL="357188" indent="-174625">
              <a:spcBef>
                <a:spcPts val="200"/>
              </a:spcBef>
              <a:buFont typeface="Arial" panose="020B0604020202020204" pitchFamily="34" charset="0"/>
              <a:buChar char="•"/>
              <a:defRPr sz="1200"/>
            </a:lvl4pPr>
            <a:lvl5pPr marL="539750" indent="-182563">
              <a:spcBef>
                <a:spcPts val="200"/>
              </a:spcBef>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2"/>
          <p:cNvSpPr>
            <a:spLocks noGrp="1"/>
          </p:cNvSpPr>
          <p:nvPr>
            <p:ph type="body" idx="15"/>
          </p:nvPr>
        </p:nvSpPr>
        <p:spPr>
          <a:xfrm>
            <a:off x="839789" y="404814"/>
            <a:ext cx="10512424" cy="360362"/>
          </a:xfrm>
        </p:spPr>
        <p:txBody>
          <a:bodyPr anchor="t" anchorCtr="0"/>
          <a:lstStyle>
            <a:lvl1pPr marL="0" indent="0">
              <a:spcBef>
                <a:spcPts val="0"/>
              </a:spcBef>
              <a:buNone/>
              <a:defRPr sz="1400" b="1" cap="all" spc="100"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3" name="Title 2">
            <a:extLst>
              <a:ext uri="{FF2B5EF4-FFF2-40B4-BE49-F238E27FC236}">
                <a16:creationId xmlns:a16="http://schemas.microsoft.com/office/drawing/2014/main" id="{2A0B645D-18CB-479A-BB3B-93DFD4163901}"/>
              </a:ext>
            </a:extLst>
          </p:cNvPr>
          <p:cNvSpPr>
            <a:spLocks noGrp="1"/>
          </p:cNvSpPr>
          <p:nvPr>
            <p:ph type="title"/>
          </p:nvPr>
        </p:nvSpPr>
        <p:spPr>
          <a:xfrm>
            <a:off x="838199" y="765175"/>
            <a:ext cx="6553945" cy="719609"/>
          </a:xfrm>
        </p:spPr>
        <p:txBody>
          <a:bodyPr tIns="46800"/>
          <a:lstStyle/>
          <a:p>
            <a:r>
              <a:rPr lang="en-US"/>
              <a:t>Click to edit Master title style</a:t>
            </a:r>
          </a:p>
        </p:txBody>
      </p:sp>
    </p:spTree>
    <p:extLst>
      <p:ext uri="{BB962C8B-B14F-4D97-AF65-F5344CB8AC3E}">
        <p14:creationId xmlns:p14="http://schemas.microsoft.com/office/powerpoint/2010/main" val="145236321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fi-FI"/>
              <a:t>JULY 2026</a:t>
            </a:r>
            <a:endParaRPr lang="en-US"/>
          </a:p>
        </p:txBody>
      </p:sp>
      <p:sp>
        <p:nvSpPr>
          <p:cNvPr id="3" name="Footer Placeholder 2"/>
          <p:cNvSpPr>
            <a:spLocks noGrp="1"/>
          </p:cNvSpPr>
          <p:nvPr>
            <p:ph type="ftr" sz="quarter" idx="11"/>
          </p:nvPr>
        </p:nvSpPr>
        <p:spPr/>
        <p:txBody>
          <a:bodyPr/>
          <a:lstStyle/>
          <a:p>
            <a:r>
              <a:rPr lang="en-US"/>
              <a:t>INVESTOR PRESENTATION</a:t>
            </a:r>
          </a:p>
        </p:txBody>
      </p:sp>
      <p:sp>
        <p:nvSpPr>
          <p:cNvPr id="4" name="Slide Number Placeholder 3"/>
          <p:cNvSpPr>
            <a:spLocks noGrp="1"/>
          </p:cNvSpPr>
          <p:nvPr>
            <p:ph type="sldNum" sz="quarter" idx="12"/>
          </p:nvPr>
        </p:nvSpPr>
        <p:spPr/>
        <p:txBody>
          <a:bodyPr/>
          <a:lstStyle/>
          <a:p>
            <a:fld id="{9B8CDF1A-3CDE-4195-AF23-CDCF2878DEB5}" type="slidenum">
              <a:rPr lang="en-US" smtClean="0"/>
              <a:t>‹#›</a:t>
            </a:fld>
            <a:endParaRPr lang="en-US"/>
          </a:p>
        </p:txBody>
      </p:sp>
    </p:spTree>
    <p:extLst>
      <p:ext uri="{BB962C8B-B14F-4D97-AF65-F5344CB8AC3E}">
        <p14:creationId xmlns:p14="http://schemas.microsoft.com/office/powerpoint/2010/main" val="89865199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cSld name="Two Content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a:t>Muokkaa ots. perustyyl. napsautt.</a:t>
            </a:r>
            <a:endParaRPr lang="en-US"/>
          </a:p>
        </p:txBody>
      </p:sp>
      <p:sp>
        <p:nvSpPr>
          <p:cNvPr id="3" name="Content Placeholder 2"/>
          <p:cNvSpPr>
            <a:spLocks noGrp="1"/>
          </p:cNvSpPr>
          <p:nvPr>
            <p:ph sz="half" idx="1"/>
          </p:nvPr>
        </p:nvSpPr>
        <p:spPr>
          <a:xfrm>
            <a:off x="838200" y="1700213"/>
            <a:ext cx="5113784"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4" name="Content Placeholder 3"/>
          <p:cNvSpPr>
            <a:spLocks noGrp="1"/>
          </p:cNvSpPr>
          <p:nvPr>
            <p:ph sz="half" idx="2"/>
          </p:nvPr>
        </p:nvSpPr>
        <p:spPr>
          <a:xfrm>
            <a:off x="6240016" y="1700213"/>
            <a:ext cx="5113784"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5" name="Date Placeholder 4"/>
          <p:cNvSpPr>
            <a:spLocks noGrp="1"/>
          </p:cNvSpPr>
          <p:nvPr>
            <p:ph type="dt" sz="half" idx="10"/>
          </p:nvPr>
        </p:nvSpPr>
        <p:spPr/>
        <p:txBody>
          <a:bodyPr/>
          <a:lstStyle/>
          <a:p>
            <a:r>
              <a:rPr lang="fi-FI"/>
              <a:t>JULY 2026</a:t>
            </a:r>
            <a:endParaRPr lang="en-US"/>
          </a:p>
        </p:txBody>
      </p:sp>
      <p:sp>
        <p:nvSpPr>
          <p:cNvPr id="6" name="Footer Placeholder 5"/>
          <p:cNvSpPr>
            <a:spLocks noGrp="1"/>
          </p:cNvSpPr>
          <p:nvPr>
            <p:ph type="ftr" sz="quarter" idx="11"/>
          </p:nvPr>
        </p:nvSpPr>
        <p:spPr/>
        <p:txBody>
          <a:bodyPr/>
          <a:lstStyle/>
          <a:p>
            <a:r>
              <a:rPr lang="en-US"/>
              <a:t>INVESTOR PRESENTATION</a:t>
            </a:r>
          </a:p>
        </p:txBody>
      </p:sp>
      <p:sp>
        <p:nvSpPr>
          <p:cNvPr id="7" name="Slide Number Placeholder 6"/>
          <p:cNvSpPr>
            <a:spLocks noGrp="1"/>
          </p:cNvSpPr>
          <p:nvPr>
            <p:ph type="sldNum" sz="quarter" idx="12"/>
          </p:nvPr>
        </p:nvSpPr>
        <p:spPr/>
        <p:txBody>
          <a:bodyPr/>
          <a:lstStyle/>
          <a:p>
            <a:fld id="{9B8CDF1A-3CDE-4195-AF23-CDCF2878DEB5}" type="slidenum">
              <a:rPr lang="en-US" smtClean="0"/>
              <a:t>‹#›</a:t>
            </a:fld>
            <a:endParaRPr lang="en-US"/>
          </a:p>
        </p:txBody>
      </p:sp>
    </p:spTree>
    <p:extLst>
      <p:ext uri="{BB962C8B-B14F-4D97-AF65-F5344CB8AC3E}">
        <p14:creationId xmlns:p14="http://schemas.microsoft.com/office/powerpoint/2010/main" val="378859459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p:cSld name="Section Header COLOR">
    <p:bg>
      <p:bgPr>
        <a:solidFill>
          <a:srgbClr val="005BBE"/>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7" name="Freeform 6"/>
          <p:cNvSpPr>
            <a:spLocks noChangeAspect="1" noEditPoints="1"/>
          </p:cNvSpPr>
          <p:nvPr/>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Title 1"/>
          <p:cNvSpPr>
            <a:spLocks noGrp="1"/>
          </p:cNvSpPr>
          <p:nvPr>
            <p:ph type="ctrTitle"/>
          </p:nvPr>
        </p:nvSpPr>
        <p:spPr>
          <a:xfrm>
            <a:off x="839787" y="1052736"/>
            <a:ext cx="10512425" cy="4608512"/>
          </a:xfrm>
        </p:spPr>
        <p:txBody>
          <a:bodyPr anchor="ctr" anchorCtr="0"/>
          <a:lstStyle>
            <a:lvl1pPr algn="l">
              <a:lnSpc>
                <a:spcPct val="80000"/>
              </a:lnSpc>
              <a:defRPr sz="8000" spc="-300" baseline="0">
                <a:solidFill>
                  <a:schemeClr val="bg1"/>
                </a:solidFill>
              </a:defRPr>
            </a:lvl1pPr>
          </a:lstStyle>
          <a:p>
            <a:r>
              <a:rPr lang="fi-FI"/>
              <a:t>Muokkaa ots. perustyyl. napsautt.</a:t>
            </a:r>
            <a:endParaRPr lang="en-US"/>
          </a:p>
        </p:txBody>
      </p:sp>
    </p:spTree>
    <p:extLst>
      <p:ext uri="{BB962C8B-B14F-4D97-AF65-F5344CB8AC3E}">
        <p14:creationId xmlns:p14="http://schemas.microsoft.com/office/powerpoint/2010/main" val="156273654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Title Slide ">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05F792F4-8AD2-4AB1-ABA3-B8A80E723D71}"/>
              </a:ext>
            </a:extLst>
          </p:cNvPr>
          <p:cNvGraphicFramePr>
            <a:graphicFrameLocks noChangeAspect="1"/>
          </p:cNvGraphicFramePr>
          <p:nvPr userDrawn="1">
            <p:custDataLst>
              <p:tags r:id="rId1"/>
            </p:custDataLst>
            <p:extLst>
              <p:ext uri="{D42A27DB-BD31-4B8C-83A1-F6EECF244321}">
                <p14:modId xmlns:p14="http://schemas.microsoft.com/office/powerpoint/2010/main" val="25971064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5" name="think-cell data - do not delete" hidden="1">
                        <a:extLst>
                          <a:ext uri="{FF2B5EF4-FFF2-40B4-BE49-F238E27FC236}">
                            <a16:creationId xmlns:a16="http://schemas.microsoft.com/office/drawing/2014/main" id="{05F792F4-8AD2-4AB1-ABA3-B8A80E723D7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5" name="Freeform 6"/>
          <p:cNvSpPr>
            <a:spLocks noChangeAspect="1"/>
          </p:cNvSpPr>
          <p:nvPr/>
        </p:nvSpPr>
        <p:spPr bwMode="auto">
          <a:xfrm>
            <a:off x="8204881" y="2276872"/>
            <a:ext cx="3987119" cy="4581128"/>
          </a:xfrm>
          <a:custGeom>
            <a:avLst/>
            <a:gdLst>
              <a:gd name="T0" fmla="*/ 4222 w 4222"/>
              <a:gd name="T1" fmla="*/ 36 h 4851"/>
              <a:gd name="T2" fmla="*/ 3663 w 4222"/>
              <a:gd name="T3" fmla="*/ 678 h 4851"/>
              <a:gd name="T4" fmla="*/ 3103 w 4222"/>
              <a:gd name="T5" fmla="*/ 1322 h 4851"/>
              <a:gd name="T6" fmla="*/ 2544 w 4222"/>
              <a:gd name="T7" fmla="*/ 1964 h 4851"/>
              <a:gd name="T8" fmla="*/ 1984 w 4222"/>
              <a:gd name="T9" fmla="*/ 2608 h 4851"/>
              <a:gd name="T10" fmla="*/ 1988 w 4222"/>
              <a:gd name="T11" fmla="*/ 2606 h 4851"/>
              <a:gd name="T12" fmla="*/ 2314 w 4222"/>
              <a:gd name="T13" fmla="*/ 3167 h 4851"/>
              <a:gd name="T14" fmla="*/ 2639 w 4222"/>
              <a:gd name="T15" fmla="*/ 3728 h 4851"/>
              <a:gd name="T16" fmla="*/ 2964 w 4222"/>
              <a:gd name="T17" fmla="*/ 4290 h 4851"/>
              <a:gd name="T18" fmla="*/ 3289 w 4222"/>
              <a:gd name="T19" fmla="*/ 4851 h 4851"/>
              <a:gd name="T20" fmla="*/ 3261 w 4222"/>
              <a:gd name="T21" fmla="*/ 4851 h 4851"/>
              <a:gd name="T22" fmla="*/ 2938 w 4222"/>
              <a:gd name="T23" fmla="*/ 4294 h 4851"/>
              <a:gd name="T24" fmla="*/ 2616 w 4222"/>
              <a:gd name="T25" fmla="*/ 3736 h 4851"/>
              <a:gd name="T26" fmla="*/ 2293 w 4222"/>
              <a:gd name="T27" fmla="*/ 3179 h 4851"/>
              <a:gd name="T28" fmla="*/ 1970 w 4222"/>
              <a:gd name="T29" fmla="*/ 2623 h 4851"/>
              <a:gd name="T30" fmla="*/ 1485 w 4222"/>
              <a:gd name="T31" fmla="*/ 3179 h 4851"/>
              <a:gd name="T32" fmla="*/ 1001 w 4222"/>
              <a:gd name="T33" fmla="*/ 3736 h 4851"/>
              <a:gd name="T34" fmla="*/ 516 w 4222"/>
              <a:gd name="T35" fmla="*/ 4294 h 4851"/>
              <a:gd name="T36" fmla="*/ 32 w 4222"/>
              <a:gd name="T37" fmla="*/ 4851 h 4851"/>
              <a:gd name="T38" fmla="*/ 0 w 4222"/>
              <a:gd name="T39" fmla="*/ 4851 h 4851"/>
              <a:gd name="T40" fmla="*/ 527 w 4222"/>
              <a:gd name="T41" fmla="*/ 4245 h 4851"/>
              <a:gd name="T42" fmla="*/ 1055 w 4222"/>
              <a:gd name="T43" fmla="*/ 3638 h 4851"/>
              <a:gd name="T44" fmla="*/ 1582 w 4222"/>
              <a:gd name="T45" fmla="*/ 3032 h 4851"/>
              <a:gd name="T46" fmla="*/ 2111 w 4222"/>
              <a:gd name="T47" fmla="*/ 2426 h 4851"/>
              <a:gd name="T48" fmla="*/ 2638 w 4222"/>
              <a:gd name="T49" fmla="*/ 1819 h 4851"/>
              <a:gd name="T50" fmla="*/ 3166 w 4222"/>
              <a:gd name="T51" fmla="*/ 1213 h 4851"/>
              <a:gd name="T52" fmla="*/ 3694 w 4222"/>
              <a:gd name="T53" fmla="*/ 606 h 4851"/>
              <a:gd name="T54" fmla="*/ 4222 w 4222"/>
              <a:gd name="T55" fmla="*/ 0 h 4851"/>
              <a:gd name="T56" fmla="*/ 4222 w 4222"/>
              <a:gd name="T57" fmla="*/ 36 h 4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22" h="4851">
                <a:moveTo>
                  <a:pt x="4222" y="36"/>
                </a:moveTo>
                <a:lnTo>
                  <a:pt x="3663" y="678"/>
                </a:lnTo>
                <a:lnTo>
                  <a:pt x="3103" y="1322"/>
                </a:lnTo>
                <a:lnTo>
                  <a:pt x="2544" y="1964"/>
                </a:lnTo>
                <a:lnTo>
                  <a:pt x="1984" y="2608"/>
                </a:lnTo>
                <a:lnTo>
                  <a:pt x="1988" y="2606"/>
                </a:lnTo>
                <a:lnTo>
                  <a:pt x="2314" y="3167"/>
                </a:lnTo>
                <a:lnTo>
                  <a:pt x="2639" y="3728"/>
                </a:lnTo>
                <a:lnTo>
                  <a:pt x="2964" y="4290"/>
                </a:lnTo>
                <a:lnTo>
                  <a:pt x="3289" y="4851"/>
                </a:lnTo>
                <a:lnTo>
                  <a:pt x="3261" y="4851"/>
                </a:lnTo>
                <a:lnTo>
                  <a:pt x="2938" y="4294"/>
                </a:lnTo>
                <a:lnTo>
                  <a:pt x="2616" y="3736"/>
                </a:lnTo>
                <a:lnTo>
                  <a:pt x="2293" y="3179"/>
                </a:lnTo>
                <a:lnTo>
                  <a:pt x="1970" y="2623"/>
                </a:lnTo>
                <a:lnTo>
                  <a:pt x="1485" y="3179"/>
                </a:lnTo>
                <a:lnTo>
                  <a:pt x="1001" y="3736"/>
                </a:lnTo>
                <a:lnTo>
                  <a:pt x="516" y="4294"/>
                </a:lnTo>
                <a:lnTo>
                  <a:pt x="32" y="4851"/>
                </a:lnTo>
                <a:lnTo>
                  <a:pt x="0" y="4851"/>
                </a:lnTo>
                <a:lnTo>
                  <a:pt x="527" y="4245"/>
                </a:lnTo>
                <a:lnTo>
                  <a:pt x="1055" y="3638"/>
                </a:lnTo>
                <a:lnTo>
                  <a:pt x="1582" y="3032"/>
                </a:lnTo>
                <a:lnTo>
                  <a:pt x="2111" y="2426"/>
                </a:lnTo>
                <a:lnTo>
                  <a:pt x="2638" y="1819"/>
                </a:lnTo>
                <a:lnTo>
                  <a:pt x="3166" y="1213"/>
                </a:lnTo>
                <a:lnTo>
                  <a:pt x="3694" y="606"/>
                </a:lnTo>
                <a:lnTo>
                  <a:pt x="4222" y="0"/>
                </a:lnTo>
                <a:lnTo>
                  <a:pt x="4222" y="3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ctrTitle"/>
          </p:nvPr>
        </p:nvSpPr>
        <p:spPr>
          <a:xfrm>
            <a:off x="839787" y="1484784"/>
            <a:ext cx="10512426" cy="3744416"/>
          </a:xfrm>
        </p:spPr>
        <p:txBody>
          <a:bodyPr vert="horz" anchor="ctr" anchorCtr="0"/>
          <a:lstStyle>
            <a:lvl1pPr algn="l">
              <a:lnSpc>
                <a:spcPct val="80000"/>
              </a:lnSpc>
              <a:defRPr sz="8000" spc="-300" baseline="0"/>
            </a:lvl1pPr>
          </a:lstStyle>
          <a:p>
            <a:r>
              <a:rPr lang="en-US"/>
              <a:t>Click to edit Master title style</a:t>
            </a:r>
          </a:p>
        </p:txBody>
      </p:sp>
      <p:sp>
        <p:nvSpPr>
          <p:cNvPr id="3" name="Subtitle 2"/>
          <p:cNvSpPr>
            <a:spLocks noGrp="1"/>
          </p:cNvSpPr>
          <p:nvPr>
            <p:ph type="subTitle" idx="1"/>
          </p:nvPr>
        </p:nvSpPr>
        <p:spPr>
          <a:xfrm>
            <a:off x="839787" y="5229225"/>
            <a:ext cx="10512426" cy="863600"/>
          </a:xfrm>
        </p:spPr>
        <p:txBody>
          <a:bodyPr/>
          <a:lstStyle>
            <a:lvl1pPr marL="0" indent="0" algn="l">
              <a:lnSpc>
                <a:spcPct val="90000"/>
              </a:lnSpc>
              <a:spcBef>
                <a:spcPts val="0"/>
              </a:spcBef>
              <a:buNone/>
              <a:defRPr sz="14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Date Placeholder 6"/>
          <p:cNvSpPr>
            <a:spLocks noGrp="1"/>
          </p:cNvSpPr>
          <p:nvPr>
            <p:ph type="dt" sz="half" idx="10"/>
          </p:nvPr>
        </p:nvSpPr>
        <p:spPr/>
        <p:txBody>
          <a:bodyPr/>
          <a:lstStyle>
            <a:lvl1pPr>
              <a:defRPr>
                <a:noFill/>
              </a:defRPr>
            </a:lvl1pPr>
          </a:lstStyle>
          <a:p>
            <a:r>
              <a:rPr lang="fi-FI"/>
              <a:t>JULY 2026</a:t>
            </a:r>
            <a:endParaRPr lang="en-US"/>
          </a:p>
        </p:txBody>
      </p:sp>
      <p:sp>
        <p:nvSpPr>
          <p:cNvPr id="8" name="Footer Placeholder 7"/>
          <p:cNvSpPr>
            <a:spLocks noGrp="1"/>
          </p:cNvSpPr>
          <p:nvPr>
            <p:ph type="ftr" sz="quarter" idx="11"/>
          </p:nvPr>
        </p:nvSpPr>
        <p:spPr/>
        <p:txBody>
          <a:bodyPr/>
          <a:lstStyle>
            <a:lvl1pPr>
              <a:defRPr>
                <a:noFill/>
              </a:defRPr>
            </a:lvl1pPr>
          </a:lstStyle>
          <a:p>
            <a:r>
              <a:rPr lang="en-US"/>
              <a:t>INVESTOR PRESENTATION</a:t>
            </a:r>
          </a:p>
        </p:txBody>
      </p:sp>
      <p:sp>
        <p:nvSpPr>
          <p:cNvPr id="9" name="Slide Number Placeholder 8"/>
          <p:cNvSpPr>
            <a:spLocks noGrp="1"/>
          </p:cNvSpPr>
          <p:nvPr>
            <p:ph type="sldNum" sz="quarter" idx="12"/>
          </p:nvPr>
        </p:nvSpPr>
        <p:spPr/>
        <p:txBody>
          <a:bodyPr/>
          <a:lstStyle>
            <a:lvl1pPr>
              <a:defRPr>
                <a:noFill/>
              </a:defRPr>
            </a:lvl1pPr>
          </a:lstStyle>
          <a:p>
            <a:fld id="{9B8CDF1A-3CDE-4195-AF23-CDCF2878DEB5}" type="slidenum">
              <a:rPr lang="en-US" smtClean="0"/>
              <a:pPr/>
              <a:t>‹#›</a:t>
            </a:fld>
            <a:endParaRPr lang="en-US"/>
          </a:p>
        </p:txBody>
      </p:sp>
      <p:sp>
        <p:nvSpPr>
          <p:cNvPr id="11" name="Text Placeholder 2"/>
          <p:cNvSpPr>
            <a:spLocks noGrp="1"/>
          </p:cNvSpPr>
          <p:nvPr>
            <p:ph type="body" idx="13" hasCustomPrompt="1"/>
          </p:nvPr>
        </p:nvSpPr>
        <p:spPr>
          <a:xfrm>
            <a:off x="839789" y="404814"/>
            <a:ext cx="10512424" cy="1079500"/>
          </a:xfrm>
        </p:spPr>
        <p:txBody>
          <a:bodyPr anchor="t" anchorCtr="0"/>
          <a:lstStyle>
            <a:lvl1pPr marL="0" indent="0">
              <a:spcBef>
                <a:spcPts val="0"/>
              </a:spcBef>
              <a:buNone/>
              <a:defRPr sz="1400" b="0"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189261578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Title Slide PIC">
    <p:bg>
      <p:bgPr>
        <a:solidFill>
          <a:schemeClr val="tx1"/>
        </a:solid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B1ED5B0F-9ECB-E199-ECA6-00ACCDC6EFAA}"/>
              </a:ext>
            </a:extLst>
          </p:cNvPr>
          <p:cNvGraphicFramePr>
            <a:graphicFrameLocks noChangeAspect="1"/>
          </p:cNvGraphicFramePr>
          <p:nvPr userDrawn="1">
            <p:custDataLst>
              <p:tags r:id="rId1"/>
            </p:custDataLst>
            <p:extLst>
              <p:ext uri="{D42A27DB-BD31-4B8C-83A1-F6EECF244321}">
                <p14:modId xmlns:p14="http://schemas.microsoft.com/office/powerpoint/2010/main" val="15302174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6" name="think-cell data - do not delete" hidden="1">
                        <a:extLst>
                          <a:ext uri="{FF2B5EF4-FFF2-40B4-BE49-F238E27FC236}">
                            <a16:creationId xmlns:a16="http://schemas.microsoft.com/office/drawing/2014/main" id="{B1ED5B0F-9ECB-E199-ECA6-00ACCDC6EFA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4"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10" name="Picture Placeholder 14" descr="dont touch/move" title="Kemira Logo"/>
          <p:cNvSpPr>
            <a:spLocks noGrp="1" noChangeAspect="1"/>
          </p:cNvSpPr>
          <p:nvPr>
            <p:ph type="pic" sz="quarter" idx="18" hasCustomPrompt="1"/>
          </p:nvPr>
        </p:nvSpPr>
        <p:spPr>
          <a:xfrm>
            <a:off x="839788" y="6463071"/>
            <a:ext cx="720000" cy="134579"/>
          </a:xfrm>
          <a:blipFill>
            <a:blip r:embed="rId5"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7" name="Subtitle 2"/>
          <p:cNvSpPr>
            <a:spLocks noGrp="1"/>
          </p:cNvSpPr>
          <p:nvPr>
            <p:ph type="subTitle" idx="1"/>
          </p:nvPr>
        </p:nvSpPr>
        <p:spPr>
          <a:xfrm>
            <a:off x="839788" y="5229225"/>
            <a:ext cx="10512425" cy="863600"/>
          </a:xfrm>
        </p:spPr>
        <p:txBody>
          <a:bodyPr/>
          <a:lstStyle>
            <a:lvl1pPr marL="0" indent="0" algn="l">
              <a:lnSpc>
                <a:spcPct val="90000"/>
              </a:lnSpc>
              <a:spcBef>
                <a:spcPts val="0"/>
              </a:spcBef>
              <a:buNone/>
              <a:defRPr sz="1400" b="1" cap="all" spc="1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p:cNvSpPr>
            <a:spLocks noGrp="1"/>
          </p:cNvSpPr>
          <p:nvPr>
            <p:ph type="ctrTitle"/>
          </p:nvPr>
        </p:nvSpPr>
        <p:spPr>
          <a:xfrm>
            <a:off x="839787" y="1484783"/>
            <a:ext cx="10512425" cy="3744417"/>
          </a:xfrm>
        </p:spPr>
        <p:txBody>
          <a:bodyPr vert="horz" anchor="ctr" anchorCtr="0"/>
          <a:lstStyle>
            <a:lvl1pPr algn="l">
              <a:lnSpc>
                <a:spcPct val="80000"/>
              </a:lnSpc>
              <a:defRPr sz="8000" spc="-300" baseline="0"/>
            </a:lvl1pPr>
          </a:lstStyle>
          <a:p>
            <a:r>
              <a:rPr lang="en-US"/>
              <a:t>Click to edit Master title style</a:t>
            </a:r>
          </a:p>
        </p:txBody>
      </p:sp>
      <p:sp>
        <p:nvSpPr>
          <p:cNvPr id="9" name="Text Placeholder 2"/>
          <p:cNvSpPr>
            <a:spLocks noGrp="1"/>
          </p:cNvSpPr>
          <p:nvPr>
            <p:ph type="body" idx="23" hasCustomPrompt="1"/>
          </p:nvPr>
        </p:nvSpPr>
        <p:spPr>
          <a:xfrm>
            <a:off x="839789" y="404814"/>
            <a:ext cx="10512424" cy="1079500"/>
          </a:xfrm>
        </p:spPr>
        <p:txBody>
          <a:bodyPr anchor="t" anchorCtr="0"/>
          <a:lstStyle>
            <a:lvl1pPr marL="0" indent="0">
              <a:spcBef>
                <a:spcPts val="0"/>
              </a:spcBef>
              <a:buNone/>
              <a:defRPr sz="1400" b="0"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395233955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Title Slide PIC Nega">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0D6E59C2-09DD-1708-A67E-03BEEECD9AEF}"/>
              </a:ext>
            </a:extLst>
          </p:cNvPr>
          <p:cNvGraphicFramePr>
            <a:graphicFrameLocks noChangeAspect="1"/>
          </p:cNvGraphicFramePr>
          <p:nvPr userDrawn="1">
            <p:custDataLst>
              <p:tags r:id="rId1"/>
            </p:custDataLst>
            <p:extLst>
              <p:ext uri="{D42A27DB-BD31-4B8C-83A1-F6EECF244321}">
                <p14:modId xmlns:p14="http://schemas.microsoft.com/office/powerpoint/2010/main" val="27968194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6" name="think-cell data - do not delete" hidden="1">
                        <a:extLst>
                          <a:ext uri="{FF2B5EF4-FFF2-40B4-BE49-F238E27FC236}">
                            <a16:creationId xmlns:a16="http://schemas.microsoft.com/office/drawing/2014/main" id="{0D6E59C2-09DD-1708-A67E-03BEEECD9AE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5" name="Picture Placeholder 7"/>
          <p:cNvSpPr>
            <a:spLocks noGrp="1"/>
          </p:cNvSpPr>
          <p:nvPr>
            <p:ph type="pic" sz="quarter" idx="13"/>
          </p:nvPr>
        </p:nvSpPr>
        <p:spPr>
          <a:xfrm>
            <a:off x="0" y="0"/>
            <a:ext cx="12192000" cy="6858000"/>
          </a:xfrm>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9" name="Picture Placeholder 14" descr="dont touch/move" title="Kemira Logo"/>
          <p:cNvSpPr>
            <a:spLocks noGrp="1" noChangeAspect="1"/>
          </p:cNvSpPr>
          <p:nvPr>
            <p:ph type="pic" sz="quarter" idx="18" hasCustomPrompt="1"/>
          </p:nvPr>
        </p:nvSpPr>
        <p:spPr>
          <a:xfrm>
            <a:off x="839788" y="6463071"/>
            <a:ext cx="720000" cy="134579"/>
          </a:xfrm>
          <a:blipFill>
            <a:blip r:embed="rId5"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
        <p:nvSpPr>
          <p:cNvPr id="3" name="Date Placeholder 2"/>
          <p:cNvSpPr>
            <a:spLocks noGrp="1"/>
          </p:cNvSpPr>
          <p:nvPr>
            <p:ph type="dt" sz="half" idx="20"/>
          </p:nvPr>
        </p:nvSpPr>
        <p:spPr/>
        <p:txBody>
          <a:bodyPr/>
          <a:lstStyle>
            <a:lvl1pPr>
              <a:defRPr>
                <a:noFill/>
              </a:defRPr>
            </a:lvl1pPr>
          </a:lstStyle>
          <a:p>
            <a:r>
              <a:rPr lang="fi-FI"/>
              <a:t>JULY 2026</a:t>
            </a:r>
            <a:endParaRPr lang="en-US"/>
          </a:p>
        </p:txBody>
      </p:sp>
      <p:sp>
        <p:nvSpPr>
          <p:cNvPr id="4" name="Footer Placeholder 3"/>
          <p:cNvSpPr>
            <a:spLocks noGrp="1"/>
          </p:cNvSpPr>
          <p:nvPr>
            <p:ph type="ftr" sz="quarter" idx="21"/>
          </p:nvPr>
        </p:nvSpPr>
        <p:spPr/>
        <p:txBody>
          <a:bodyPr/>
          <a:lstStyle>
            <a:lvl1pPr>
              <a:defRPr>
                <a:noFill/>
              </a:defRPr>
            </a:lvl1pPr>
          </a:lstStyle>
          <a:p>
            <a:r>
              <a:rPr lang="en-US"/>
              <a:t>INVESTOR PRESENTATION</a:t>
            </a:r>
          </a:p>
        </p:txBody>
      </p:sp>
      <p:sp>
        <p:nvSpPr>
          <p:cNvPr id="5" name="Slide Number Placeholder 4"/>
          <p:cNvSpPr>
            <a:spLocks noGrp="1"/>
          </p:cNvSpPr>
          <p:nvPr>
            <p:ph type="sldNum" sz="quarter" idx="22"/>
          </p:nvPr>
        </p:nvSpPr>
        <p:spPr/>
        <p:txBody>
          <a:bodyPr/>
          <a:lstStyle>
            <a:lvl1pPr>
              <a:defRPr>
                <a:noFill/>
              </a:defRPr>
            </a:lvl1pPr>
          </a:lstStyle>
          <a:p>
            <a:fld id="{9B8CDF1A-3CDE-4195-AF23-CDCF2878DEB5}" type="slidenum">
              <a:rPr lang="en-US" smtClean="0"/>
              <a:pPr/>
              <a:t>‹#›</a:t>
            </a:fld>
            <a:endParaRPr lang="en-US"/>
          </a:p>
        </p:txBody>
      </p:sp>
      <p:sp>
        <p:nvSpPr>
          <p:cNvPr id="16" name="Subtitle 2"/>
          <p:cNvSpPr>
            <a:spLocks noGrp="1"/>
          </p:cNvSpPr>
          <p:nvPr>
            <p:ph type="subTitle" idx="1"/>
          </p:nvPr>
        </p:nvSpPr>
        <p:spPr>
          <a:xfrm>
            <a:off x="839787" y="5229225"/>
            <a:ext cx="10512425" cy="863600"/>
          </a:xfrm>
        </p:spPr>
        <p:txBody>
          <a:bodyPr/>
          <a:lstStyle>
            <a:lvl1pPr marL="0" indent="0" algn="l">
              <a:lnSpc>
                <a:spcPct val="90000"/>
              </a:lnSpc>
              <a:spcBef>
                <a:spcPts val="0"/>
              </a:spcBef>
              <a:buNone/>
              <a:defRPr sz="1400" b="1" cap="all" spc="100"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Title 1"/>
          <p:cNvSpPr>
            <a:spLocks noGrp="1"/>
          </p:cNvSpPr>
          <p:nvPr>
            <p:ph type="ctrTitle"/>
          </p:nvPr>
        </p:nvSpPr>
        <p:spPr>
          <a:xfrm>
            <a:off x="839787" y="1484785"/>
            <a:ext cx="10512425" cy="3744416"/>
          </a:xfrm>
        </p:spPr>
        <p:txBody>
          <a:bodyPr vert="horz" anchor="ctr" anchorCtr="0"/>
          <a:lstStyle>
            <a:lvl1pPr algn="l">
              <a:lnSpc>
                <a:spcPct val="80000"/>
              </a:lnSpc>
              <a:defRPr sz="8000" spc="-300" baseline="0">
                <a:solidFill>
                  <a:schemeClr val="bg1"/>
                </a:solidFill>
              </a:defRPr>
            </a:lvl1pPr>
          </a:lstStyle>
          <a:p>
            <a:r>
              <a:rPr lang="en-US"/>
              <a:t>Click to edit Master title style</a:t>
            </a:r>
          </a:p>
        </p:txBody>
      </p:sp>
      <p:sp>
        <p:nvSpPr>
          <p:cNvPr id="10" name="Text Placeholder 2"/>
          <p:cNvSpPr>
            <a:spLocks noGrp="1"/>
          </p:cNvSpPr>
          <p:nvPr>
            <p:ph type="body" idx="23" hasCustomPrompt="1"/>
          </p:nvPr>
        </p:nvSpPr>
        <p:spPr>
          <a:xfrm>
            <a:off x="839789" y="404814"/>
            <a:ext cx="10512424" cy="1079500"/>
          </a:xfrm>
        </p:spPr>
        <p:txBody>
          <a:bodyPr anchor="t" anchorCtr="0"/>
          <a:lstStyle>
            <a:lvl1pPr marL="0" indent="0">
              <a:spcBef>
                <a:spcPts val="0"/>
              </a:spcBef>
              <a:buNone/>
              <a:defRPr sz="1400" b="0" cap="all" spc="100" baseline="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ADD DATE, PLACE AND AUTHOR</a:t>
            </a:r>
          </a:p>
        </p:txBody>
      </p:sp>
    </p:spTree>
    <p:extLst>
      <p:ext uri="{BB962C8B-B14F-4D97-AF65-F5344CB8AC3E}">
        <p14:creationId xmlns:p14="http://schemas.microsoft.com/office/powerpoint/2010/main" val="264235903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6545E4D-186D-8B8F-BBCE-73545E33614C}"/>
              </a:ext>
            </a:extLst>
          </p:cNvPr>
          <p:cNvGraphicFramePr>
            <a:graphicFrameLocks noChangeAspect="1"/>
          </p:cNvGraphicFramePr>
          <p:nvPr userDrawn="1">
            <p:custDataLst>
              <p:tags r:id="rId1"/>
            </p:custDataLst>
            <p:extLst>
              <p:ext uri="{D42A27DB-BD31-4B8C-83A1-F6EECF244321}">
                <p14:modId xmlns:p14="http://schemas.microsoft.com/office/powerpoint/2010/main" val="36461555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5" name="think-cell data - do not delete" hidden="1">
                        <a:extLst>
                          <a:ext uri="{FF2B5EF4-FFF2-40B4-BE49-F238E27FC236}">
                            <a16:creationId xmlns:a16="http://schemas.microsoft.com/office/drawing/2014/main" id="{B6545E4D-186D-8B8F-BBCE-73545E33614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lvl1pPr>
              <a:defRPr sz="3600"/>
            </a:lvl1pPr>
          </a:lstStyle>
          <a:p>
            <a:endParaRPr lang="en-US"/>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r>
              <a:rPr lang="fi-FI"/>
              <a:t>JULY 2026</a:t>
            </a:r>
            <a:endParaRPr lang="en-US"/>
          </a:p>
        </p:txBody>
      </p:sp>
      <p:sp>
        <p:nvSpPr>
          <p:cNvPr id="8" name="Footer Placeholder 7"/>
          <p:cNvSpPr>
            <a:spLocks noGrp="1"/>
          </p:cNvSpPr>
          <p:nvPr>
            <p:ph type="ftr" sz="quarter" idx="11"/>
          </p:nvPr>
        </p:nvSpPr>
        <p:spPr/>
        <p:txBody>
          <a:bodyPr/>
          <a:lstStyle/>
          <a:p>
            <a:r>
              <a:rPr lang="en-US"/>
              <a:t>INVESTOR PRESENTATION</a:t>
            </a:r>
          </a:p>
        </p:txBody>
      </p:sp>
      <p:sp>
        <p:nvSpPr>
          <p:cNvPr id="9" name="Slide Number Placeholder 8"/>
          <p:cNvSpPr>
            <a:spLocks noGrp="1"/>
          </p:cNvSpPr>
          <p:nvPr>
            <p:ph type="sldNum" sz="quarter" idx="12"/>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259982145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Content and Subheader">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A5DBA68-D216-1EAE-FC06-BE075CB44957}"/>
              </a:ext>
            </a:extLst>
          </p:cNvPr>
          <p:cNvGraphicFramePr>
            <a:graphicFrameLocks noChangeAspect="1"/>
          </p:cNvGraphicFramePr>
          <p:nvPr userDrawn="1">
            <p:custDataLst>
              <p:tags r:id="rId1"/>
            </p:custDataLst>
            <p:extLst>
              <p:ext uri="{D42A27DB-BD31-4B8C-83A1-F6EECF244321}">
                <p14:modId xmlns:p14="http://schemas.microsoft.com/office/powerpoint/2010/main" val="42156681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5" name="think-cell data - do not delete" hidden="1">
                        <a:extLst>
                          <a:ext uri="{FF2B5EF4-FFF2-40B4-BE49-F238E27FC236}">
                            <a16:creationId xmlns:a16="http://schemas.microsoft.com/office/drawing/2014/main" id="{4A5DBA68-D216-1EAE-FC06-BE075CB4495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Content Placeholder 2"/>
          <p:cNvSpPr>
            <a:spLocks noGrp="1"/>
          </p:cNvSpPr>
          <p:nvPr>
            <p:ph idx="1"/>
          </p:nvPr>
        </p:nvSpPr>
        <p:spPr>
          <a:xfrm>
            <a:off x="838200" y="1700213"/>
            <a:ext cx="10515600" cy="43926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2"/>
          <p:cNvSpPr>
            <a:spLocks noGrp="1"/>
          </p:cNvSpPr>
          <p:nvPr>
            <p:ph type="body" idx="13"/>
          </p:nvPr>
        </p:nvSpPr>
        <p:spPr>
          <a:xfrm>
            <a:off x="839789" y="404814"/>
            <a:ext cx="10512424" cy="360362"/>
          </a:xfrm>
        </p:spPr>
        <p:txBody>
          <a:bodyPr anchor="t" anchorCtr="0"/>
          <a:lstStyle>
            <a:lvl1pPr marL="0" indent="0">
              <a:spcBef>
                <a:spcPts val="0"/>
              </a:spcBef>
              <a:buNone/>
              <a:defRPr sz="1400" b="1"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itle 7"/>
          <p:cNvSpPr>
            <a:spLocks noGrp="1"/>
          </p:cNvSpPr>
          <p:nvPr>
            <p:ph type="title"/>
          </p:nvPr>
        </p:nvSpPr>
        <p:spPr>
          <a:xfrm>
            <a:off x="838199" y="765175"/>
            <a:ext cx="10514014" cy="719609"/>
          </a:xfrm>
        </p:spPr>
        <p:txBody>
          <a:bodyPr vert="horz"/>
          <a:lstStyle/>
          <a:p>
            <a:r>
              <a:rPr lang="en-US"/>
              <a:t>Click to edit Master title style</a:t>
            </a:r>
            <a:endParaRPr lang="en-GB"/>
          </a:p>
        </p:txBody>
      </p:sp>
      <p:sp>
        <p:nvSpPr>
          <p:cNvPr id="2" name="Date Placeholder 1"/>
          <p:cNvSpPr>
            <a:spLocks noGrp="1"/>
          </p:cNvSpPr>
          <p:nvPr>
            <p:ph type="dt" sz="half" idx="14"/>
          </p:nvPr>
        </p:nvSpPr>
        <p:spPr/>
        <p:txBody>
          <a:bodyPr/>
          <a:lstStyle/>
          <a:p>
            <a:r>
              <a:rPr lang="fi-FI"/>
              <a:t>JULY 2026</a:t>
            </a:r>
            <a:endParaRPr lang="en-US"/>
          </a:p>
        </p:txBody>
      </p:sp>
      <p:sp>
        <p:nvSpPr>
          <p:cNvPr id="9" name="Footer Placeholder 8"/>
          <p:cNvSpPr>
            <a:spLocks noGrp="1"/>
          </p:cNvSpPr>
          <p:nvPr>
            <p:ph type="ftr" sz="quarter" idx="15"/>
          </p:nvPr>
        </p:nvSpPr>
        <p:spPr/>
        <p:txBody>
          <a:bodyPr/>
          <a:lstStyle/>
          <a:p>
            <a:r>
              <a:rPr lang="en-US"/>
              <a:t>INVESTOR PRESENTATION</a:t>
            </a:r>
          </a:p>
        </p:txBody>
      </p:sp>
      <p:sp>
        <p:nvSpPr>
          <p:cNvPr id="10" name="Slide Number Placeholder 9"/>
          <p:cNvSpPr>
            <a:spLocks noGrp="1"/>
          </p:cNvSpPr>
          <p:nvPr>
            <p:ph type="sldNum" sz="quarter" idx="16"/>
          </p:nvPr>
        </p:nvSpPr>
        <p:spPr/>
        <p:txBody>
          <a:bodyPr/>
          <a:lstStyle/>
          <a:p>
            <a:fld id="{9B8CDF1A-3CDE-4195-AF23-CDCF2878DEB5}" type="slidenum">
              <a:rPr lang="en-US" smtClean="0"/>
              <a:pPr/>
              <a:t>‹#›</a:t>
            </a:fld>
            <a:endParaRPr lang="en-US"/>
          </a:p>
        </p:txBody>
      </p:sp>
    </p:spTree>
    <p:extLst>
      <p:ext uri="{BB962C8B-B14F-4D97-AF65-F5344CB8AC3E}">
        <p14:creationId xmlns:p14="http://schemas.microsoft.com/office/powerpoint/2010/main" val="25077048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D2F3A792-497A-93F5-FA7C-ABC3904044D1}"/>
              </a:ext>
            </a:extLst>
          </p:cNvPr>
          <p:cNvGraphicFramePr>
            <a:graphicFrameLocks noChangeAspect="1"/>
          </p:cNvGraphicFramePr>
          <p:nvPr userDrawn="1">
            <p:custDataLst>
              <p:tags r:id="rId1"/>
            </p:custDataLst>
            <p:extLst>
              <p:ext uri="{D42A27DB-BD31-4B8C-83A1-F6EECF244321}">
                <p14:modId xmlns:p14="http://schemas.microsoft.com/office/powerpoint/2010/main" val="7312947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8" name="think-cell data - do not delete" hidden="1">
                        <a:extLst>
                          <a:ext uri="{FF2B5EF4-FFF2-40B4-BE49-F238E27FC236}">
                            <a16:creationId xmlns:a16="http://schemas.microsoft.com/office/drawing/2014/main" id="{D2F3A792-497A-93F5-FA7C-ABC3904044D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7" name="Title 1"/>
          <p:cNvSpPr>
            <a:spLocks noGrp="1"/>
          </p:cNvSpPr>
          <p:nvPr>
            <p:ph type="ctrTitle"/>
          </p:nvPr>
        </p:nvSpPr>
        <p:spPr>
          <a:xfrm>
            <a:off x="839787" y="1052736"/>
            <a:ext cx="10512425" cy="4608512"/>
          </a:xfrm>
        </p:spPr>
        <p:txBody>
          <a:bodyPr vert="horz" anchor="ctr" anchorCtr="0"/>
          <a:lstStyle>
            <a:lvl1pPr algn="l">
              <a:lnSpc>
                <a:spcPct val="80000"/>
              </a:lnSpc>
              <a:defRPr sz="8000" spc="-300" baseline="0"/>
            </a:lvl1pPr>
          </a:lstStyle>
          <a:p>
            <a:r>
              <a:rPr lang="en-US"/>
              <a:t>Click to edit Master title style</a:t>
            </a:r>
          </a:p>
        </p:txBody>
      </p:sp>
    </p:spTree>
    <p:extLst>
      <p:ext uri="{BB962C8B-B14F-4D97-AF65-F5344CB8AC3E}">
        <p14:creationId xmlns:p14="http://schemas.microsoft.com/office/powerpoint/2010/main" val="411258808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Section Header PIC">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080680A8-39EE-0F20-646A-00D2A96F39C4}"/>
              </a:ext>
            </a:extLst>
          </p:cNvPr>
          <p:cNvGraphicFramePr>
            <a:graphicFrameLocks noChangeAspect="1"/>
          </p:cNvGraphicFramePr>
          <p:nvPr userDrawn="1">
            <p:custDataLst>
              <p:tags r:id="rId1"/>
            </p:custDataLst>
            <p:extLst>
              <p:ext uri="{D42A27DB-BD31-4B8C-83A1-F6EECF244321}">
                <p14:modId xmlns:p14="http://schemas.microsoft.com/office/powerpoint/2010/main" val="10150562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7" name="think-cell data - do not delete" hidden="1">
                        <a:extLst>
                          <a:ext uri="{FF2B5EF4-FFF2-40B4-BE49-F238E27FC236}">
                            <a16:creationId xmlns:a16="http://schemas.microsoft.com/office/drawing/2014/main" id="{080680A8-39EE-0F20-646A-00D2A96F39C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9" name="Title 1"/>
          <p:cNvSpPr>
            <a:spLocks noGrp="1"/>
          </p:cNvSpPr>
          <p:nvPr>
            <p:ph type="ctrTitle"/>
          </p:nvPr>
        </p:nvSpPr>
        <p:spPr>
          <a:xfrm>
            <a:off x="839787" y="1052736"/>
            <a:ext cx="10512425" cy="4608512"/>
          </a:xfrm>
        </p:spPr>
        <p:txBody>
          <a:bodyPr vert="horz" anchor="ctr" anchorCtr="0"/>
          <a:lstStyle>
            <a:lvl1pPr algn="l">
              <a:lnSpc>
                <a:spcPct val="80000"/>
              </a:lnSpc>
              <a:defRPr sz="8000" spc="-300" baseline="0"/>
            </a:lvl1pPr>
          </a:lstStyle>
          <a:p>
            <a:r>
              <a:rPr lang="en-US"/>
              <a:t>Click to edit Master title style</a:t>
            </a:r>
          </a:p>
        </p:txBody>
      </p:sp>
      <p:sp>
        <p:nvSpPr>
          <p:cNvPr id="11" name="Picture Placeholder 14" descr="dont touch/move" title="Kemira Logo"/>
          <p:cNvSpPr>
            <a:spLocks noGrp="1" noChangeAspect="1"/>
          </p:cNvSpPr>
          <p:nvPr>
            <p:ph type="pic" sz="quarter" idx="18" hasCustomPrompt="1"/>
          </p:nvPr>
        </p:nvSpPr>
        <p:spPr>
          <a:xfrm>
            <a:off x="839788" y="6463071"/>
            <a:ext cx="720000" cy="134579"/>
          </a:xfrm>
          <a:blipFill>
            <a:blip r:embed="rId5"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32659962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Section Header PIC Nega">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C62DC563-9BDF-BFF4-DB1C-7512006C479F}"/>
              </a:ext>
            </a:extLst>
          </p:cNvPr>
          <p:cNvGraphicFramePr>
            <a:graphicFrameLocks noChangeAspect="1"/>
          </p:cNvGraphicFramePr>
          <p:nvPr userDrawn="1">
            <p:custDataLst>
              <p:tags r:id="rId1"/>
            </p:custDataLst>
            <p:extLst>
              <p:ext uri="{D42A27DB-BD31-4B8C-83A1-F6EECF244321}">
                <p14:modId xmlns:p14="http://schemas.microsoft.com/office/powerpoint/2010/main" val="15901989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7" name="think-cell data - do not delete" hidden="1">
                        <a:extLst>
                          <a:ext uri="{FF2B5EF4-FFF2-40B4-BE49-F238E27FC236}">
                            <a16:creationId xmlns:a16="http://schemas.microsoft.com/office/drawing/2014/main" id="{C62DC563-9BDF-BFF4-DB1C-7512006C479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 name="Picture Placeholder 7"/>
          <p:cNvSpPr>
            <a:spLocks noGrp="1"/>
          </p:cNvSpPr>
          <p:nvPr>
            <p:ph type="pic" sz="quarter" idx="13"/>
          </p:nvPr>
        </p:nvSpPr>
        <p:spPr>
          <a:xfrm>
            <a:off x="0" y="0"/>
            <a:ext cx="12192000" cy="6858000"/>
          </a:xfrm>
          <a:prstGeom prst="rect">
            <a:avLst/>
          </a:prstGeom>
          <a:solidFill>
            <a:schemeClr val="bg1">
              <a:lumMod val="85000"/>
            </a:schemeClr>
          </a:solid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11" name="Title 1"/>
          <p:cNvSpPr>
            <a:spLocks noGrp="1"/>
          </p:cNvSpPr>
          <p:nvPr>
            <p:ph type="ctrTitle"/>
          </p:nvPr>
        </p:nvSpPr>
        <p:spPr>
          <a:xfrm>
            <a:off x="839787" y="1052736"/>
            <a:ext cx="10512425" cy="4608512"/>
          </a:xfrm>
        </p:spPr>
        <p:txBody>
          <a:bodyPr vert="horz" anchor="ctr" anchorCtr="0"/>
          <a:lstStyle>
            <a:lvl1pPr algn="l">
              <a:lnSpc>
                <a:spcPct val="80000"/>
              </a:lnSpc>
              <a:defRPr sz="8000" spc="-300" baseline="0">
                <a:solidFill>
                  <a:schemeClr val="bg1"/>
                </a:solidFill>
              </a:defRPr>
            </a:lvl1pPr>
          </a:lstStyle>
          <a:p>
            <a:r>
              <a:rPr lang="en-US"/>
              <a:t>Click to edit Master title style</a:t>
            </a:r>
          </a:p>
        </p:txBody>
      </p:sp>
      <p:sp>
        <p:nvSpPr>
          <p:cNvPr id="12" name="Picture Placeholder 14" descr="dont touch/move" title="Kemira Logo"/>
          <p:cNvSpPr>
            <a:spLocks noGrp="1" noChangeAspect="1"/>
          </p:cNvSpPr>
          <p:nvPr>
            <p:ph type="pic" sz="quarter" idx="18" hasCustomPrompt="1"/>
          </p:nvPr>
        </p:nvSpPr>
        <p:spPr>
          <a:xfrm>
            <a:off x="839788" y="6463071"/>
            <a:ext cx="720000" cy="134579"/>
          </a:xfrm>
          <a:blipFill>
            <a:blip r:embed="rId5" cstate="email">
              <a:extLst>
                <a:ext uri="{28A0092B-C50C-407E-A947-70E740481C1C}">
                  <a14:useLocalDpi xmlns:a14="http://schemas.microsoft.com/office/drawing/2010/main"/>
                </a:ext>
              </a:extLst>
            </a:blip>
            <a:stretch>
              <a:fillRect/>
            </a:stretch>
          </a:blipFill>
        </p:spPr>
        <p:txBody>
          <a:bodyPr/>
          <a:lstStyle>
            <a:lvl1pPr marL="0" indent="0">
              <a:buFontTx/>
              <a:buNone/>
              <a:defRPr/>
            </a:lvl1pPr>
          </a:lstStyle>
          <a:p>
            <a:r>
              <a:rPr lang="fi-FI"/>
              <a:t> </a:t>
            </a:r>
          </a:p>
        </p:txBody>
      </p:sp>
    </p:spTree>
    <p:extLst>
      <p:ext uri="{BB962C8B-B14F-4D97-AF65-F5344CB8AC3E}">
        <p14:creationId xmlns:p14="http://schemas.microsoft.com/office/powerpoint/2010/main" val="69005683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p:cSld name="Section Header COLOR">
    <p:bg>
      <p:bgPr>
        <a:solidFill>
          <a:srgbClr val="005BBE"/>
        </a:solidFill>
        <a:effectLst/>
      </p:bgPr>
    </p:bg>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89580B34-4FE5-1710-CADE-5D1AEFC54B36}"/>
              </a:ext>
            </a:extLst>
          </p:cNvPr>
          <p:cNvGraphicFramePr>
            <a:graphicFrameLocks noChangeAspect="1"/>
          </p:cNvGraphicFramePr>
          <p:nvPr userDrawn="1">
            <p:custDataLst>
              <p:tags r:id="rId1"/>
            </p:custDataLst>
            <p:extLst>
              <p:ext uri="{D42A27DB-BD31-4B8C-83A1-F6EECF244321}">
                <p14:modId xmlns:p14="http://schemas.microsoft.com/office/powerpoint/2010/main" val="19828465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9" name="think-cell data - do not delete" hidden="1">
                        <a:extLst>
                          <a:ext uri="{FF2B5EF4-FFF2-40B4-BE49-F238E27FC236}">
                            <a16:creationId xmlns:a16="http://schemas.microsoft.com/office/drawing/2014/main" id="{89580B34-4FE5-1710-CADE-5D1AEFC54B3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ext Placeholder 2"/>
          <p:cNvSpPr>
            <a:spLocks noGrp="1"/>
          </p:cNvSpPr>
          <p:nvPr>
            <p:ph type="body" idx="1"/>
          </p:nvPr>
        </p:nvSpPr>
        <p:spPr>
          <a:xfrm>
            <a:off x="839788" y="404813"/>
            <a:ext cx="10507662" cy="647923"/>
          </a:xfrm>
        </p:spPr>
        <p:txBody>
          <a:bodyPr anchor="t" anchorCtr="0"/>
          <a:lstStyle>
            <a:lvl1pPr marL="0" indent="0">
              <a:spcBef>
                <a:spcPts val="0"/>
              </a:spcBef>
              <a:buNone/>
              <a:defRPr sz="1400" b="1" cap="all" spc="100"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fi-FI"/>
              <a:t>JULY 2026</a:t>
            </a:r>
            <a:endParaRPr lang="en-US"/>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INVESTOR PRESENTATION</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9B8CDF1A-3CDE-4195-AF23-CDCF2878DEB5}" type="slidenum">
              <a:rPr lang="en-US" smtClean="0"/>
              <a:pPr/>
              <a:t>‹#›</a:t>
            </a:fld>
            <a:endParaRPr lang="en-US"/>
          </a:p>
        </p:txBody>
      </p:sp>
      <p:sp>
        <p:nvSpPr>
          <p:cNvPr id="7" name="Freeform 6"/>
          <p:cNvSpPr>
            <a:spLocks noChangeAspect="1" noEditPoints="1"/>
          </p:cNvSpPr>
          <p:nvPr/>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Title 1"/>
          <p:cNvSpPr>
            <a:spLocks noGrp="1"/>
          </p:cNvSpPr>
          <p:nvPr>
            <p:ph type="ctrTitle"/>
          </p:nvPr>
        </p:nvSpPr>
        <p:spPr>
          <a:xfrm>
            <a:off x="839787" y="1052736"/>
            <a:ext cx="10512425" cy="4608512"/>
          </a:xfrm>
        </p:spPr>
        <p:txBody>
          <a:bodyPr vert="horz" anchor="ctr" anchorCtr="0"/>
          <a:lstStyle>
            <a:lvl1pPr algn="l">
              <a:lnSpc>
                <a:spcPct val="80000"/>
              </a:lnSpc>
              <a:defRPr sz="8000" spc="-300" baseline="0">
                <a:solidFill>
                  <a:schemeClr val="bg1"/>
                </a:solidFill>
              </a:defRPr>
            </a:lvl1pPr>
          </a:lstStyle>
          <a:p>
            <a:r>
              <a:rPr lang="en-US"/>
              <a:t>Click to edit Master title style</a:t>
            </a:r>
          </a:p>
        </p:txBody>
      </p:sp>
    </p:spTree>
    <p:extLst>
      <p:ext uri="{BB962C8B-B14F-4D97-AF65-F5344CB8AC3E}">
        <p14:creationId xmlns:p14="http://schemas.microsoft.com/office/powerpoint/2010/main" val="408375155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Section Header PIC Half">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69011635-65CE-7435-A2CC-08C03826D0A2}"/>
              </a:ext>
            </a:extLst>
          </p:cNvPr>
          <p:cNvGraphicFramePr>
            <a:graphicFrameLocks noChangeAspect="1"/>
          </p:cNvGraphicFramePr>
          <p:nvPr userDrawn="1">
            <p:custDataLst>
              <p:tags r:id="rId1"/>
            </p:custDataLst>
            <p:extLst>
              <p:ext uri="{D42A27DB-BD31-4B8C-83A1-F6EECF244321}">
                <p14:modId xmlns:p14="http://schemas.microsoft.com/office/powerpoint/2010/main" val="17327624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9" imgH="499" progId="TCLayout.ActiveDocument.1">
                  <p:embed/>
                </p:oleObj>
              </mc:Choice>
              <mc:Fallback>
                <p:oleObj name="think-cell Slide" r:id="rId3" imgW="499" imgH="499" progId="TCLayout.ActiveDocument.1">
                  <p:embed/>
                  <p:pic>
                    <p:nvPicPr>
                      <p:cNvPr id="7" name="think-cell data - do not delete" hidden="1">
                        <a:extLst>
                          <a:ext uri="{FF2B5EF4-FFF2-40B4-BE49-F238E27FC236}">
                            <a16:creationId xmlns:a16="http://schemas.microsoft.com/office/drawing/2014/main" id="{69011635-65CE-7435-A2CC-08C03826D0A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Picture Placeholder 10">
            <a:extLst>
              <a:ext uri="{FF2B5EF4-FFF2-40B4-BE49-F238E27FC236}">
                <a16:creationId xmlns:a16="http://schemas.microsoft.com/office/drawing/2014/main" id="{2CA81C01-161C-4DB2-830B-50323B52470E}"/>
              </a:ext>
            </a:extLst>
          </p:cNvPr>
          <p:cNvSpPr>
            <a:spLocks noGrp="1"/>
          </p:cNvSpPr>
          <p:nvPr>
            <p:ph type="pic" sz="quarter" idx="13"/>
          </p:nvPr>
        </p:nvSpPr>
        <p:spPr>
          <a:xfrm>
            <a:off x="5519738" y="836613"/>
            <a:ext cx="6672262" cy="5184775"/>
          </a:xfrm>
          <a:noFill/>
        </p:spPr>
        <p:txBody>
          <a:bodyPr/>
          <a:lstStyle>
            <a:lvl1pPr marL="0" indent="0">
              <a:buFontTx/>
              <a:buNone/>
              <a:defRPr sz="1200"/>
            </a:lvl1pPr>
          </a:lstStyle>
          <a:p>
            <a:r>
              <a:rPr lang="en-US"/>
              <a:t>Click icon to add picture</a:t>
            </a:r>
            <a:endParaRPr lang="en-GB"/>
          </a:p>
        </p:txBody>
      </p:sp>
      <p:sp>
        <p:nvSpPr>
          <p:cNvPr id="3" name="Text Placeholder 2"/>
          <p:cNvSpPr>
            <a:spLocks noGrp="1"/>
          </p:cNvSpPr>
          <p:nvPr>
            <p:ph type="body" idx="1"/>
          </p:nvPr>
        </p:nvSpPr>
        <p:spPr>
          <a:xfrm>
            <a:off x="839787" y="404814"/>
            <a:ext cx="6912397" cy="360362"/>
          </a:xfrm>
        </p:spPr>
        <p:txBody>
          <a:bodyPr anchor="t" anchorCtr="0"/>
          <a:lstStyle>
            <a:lvl1pPr marL="0" indent="0">
              <a:spcBef>
                <a:spcPts val="0"/>
              </a:spcBef>
              <a:buNone/>
              <a:defRPr sz="1400" b="1" cap="all" spc="100"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fi-FI"/>
              <a:t>JULY 2026</a:t>
            </a:r>
            <a:endParaRPr lang="en-US"/>
          </a:p>
        </p:txBody>
      </p:sp>
      <p:sp>
        <p:nvSpPr>
          <p:cNvPr id="5" name="Footer Placeholder 4"/>
          <p:cNvSpPr>
            <a:spLocks noGrp="1"/>
          </p:cNvSpPr>
          <p:nvPr>
            <p:ph type="ftr" sz="quarter" idx="11"/>
          </p:nvPr>
        </p:nvSpPr>
        <p:spPr/>
        <p:txBody>
          <a:bodyPr/>
          <a:lstStyle/>
          <a:p>
            <a:r>
              <a:rPr lang="en-US"/>
              <a:t>INVESTOR PRESENTATION</a:t>
            </a:r>
          </a:p>
        </p:txBody>
      </p:sp>
      <p:sp>
        <p:nvSpPr>
          <p:cNvPr id="6" name="Slide Number Placeholder 5"/>
          <p:cNvSpPr>
            <a:spLocks noGrp="1"/>
          </p:cNvSpPr>
          <p:nvPr>
            <p:ph type="sldNum" sz="quarter" idx="12"/>
          </p:nvPr>
        </p:nvSpPr>
        <p:spPr/>
        <p:txBody>
          <a:bodyPr/>
          <a:lstStyle/>
          <a:p>
            <a:fld id="{9B8CDF1A-3CDE-4195-AF23-CDCF2878DEB5}" type="slidenum">
              <a:rPr lang="en-US" smtClean="0"/>
              <a:t>‹#›</a:t>
            </a:fld>
            <a:endParaRPr lang="en-US"/>
          </a:p>
        </p:txBody>
      </p:sp>
      <p:sp>
        <p:nvSpPr>
          <p:cNvPr id="10" name="Title 1"/>
          <p:cNvSpPr>
            <a:spLocks noGrp="1"/>
          </p:cNvSpPr>
          <p:nvPr>
            <p:ph type="ctrTitle"/>
          </p:nvPr>
        </p:nvSpPr>
        <p:spPr>
          <a:xfrm>
            <a:off x="839788" y="1052736"/>
            <a:ext cx="6912396" cy="4608512"/>
          </a:xfrm>
        </p:spPr>
        <p:txBody>
          <a:bodyPr vert="horz" anchor="ctr" anchorCtr="0"/>
          <a:lstStyle>
            <a:lvl1pPr algn="l">
              <a:lnSpc>
                <a:spcPct val="80000"/>
              </a:lnSpc>
              <a:defRPr sz="8000" spc="-300" baseline="0"/>
            </a:lvl1pPr>
          </a:lstStyle>
          <a:p>
            <a:r>
              <a:rPr lang="en-US"/>
              <a:t>Click to edit Master title style</a:t>
            </a:r>
          </a:p>
        </p:txBody>
      </p:sp>
    </p:spTree>
    <p:extLst>
      <p:ext uri="{BB962C8B-B14F-4D97-AF65-F5344CB8AC3E}">
        <p14:creationId xmlns:p14="http://schemas.microsoft.com/office/powerpoint/2010/main" val="374159816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image" Target="../media/image1.emf"/><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tags" Target="../tags/tag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oleObject" Target="../embeddings/oleObject1.bin"/><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71"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18" Type="http://schemas.openxmlformats.org/officeDocument/2006/relationships/slideLayout" Target="../slideLayouts/slideLayout88.xml"/><Relationship Id="rId3" Type="http://schemas.openxmlformats.org/officeDocument/2006/relationships/slideLayout" Target="../slideLayouts/slideLayout73.xml"/><Relationship Id="rId21" Type="http://schemas.openxmlformats.org/officeDocument/2006/relationships/tags" Target="../tags/tag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slideLayout" Target="../slideLayouts/slideLayout87.xml"/><Relationship Id="rId2" Type="http://schemas.openxmlformats.org/officeDocument/2006/relationships/slideLayout" Target="../slideLayouts/slideLayout72.xml"/><Relationship Id="rId16" Type="http://schemas.openxmlformats.org/officeDocument/2006/relationships/slideLayout" Target="../slideLayouts/slideLayout86.xml"/><Relationship Id="rId20" Type="http://schemas.openxmlformats.org/officeDocument/2006/relationships/theme" Target="../theme/theme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24" Type="http://schemas.openxmlformats.org/officeDocument/2006/relationships/image" Target="../media/image5.png"/><Relationship Id="rId5" Type="http://schemas.openxmlformats.org/officeDocument/2006/relationships/slideLayout" Target="../slideLayouts/slideLayout75.xml"/><Relationship Id="rId15" Type="http://schemas.openxmlformats.org/officeDocument/2006/relationships/slideLayout" Target="../slideLayouts/slideLayout85.xml"/><Relationship Id="rId23" Type="http://schemas.openxmlformats.org/officeDocument/2006/relationships/image" Target="../media/image1.emf"/><Relationship Id="rId10" Type="http://schemas.openxmlformats.org/officeDocument/2006/relationships/slideLayout" Target="../slideLayouts/slideLayout80.xml"/><Relationship Id="rId19" Type="http://schemas.openxmlformats.org/officeDocument/2006/relationships/slideLayout" Target="../slideLayouts/slideLayout89.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slideLayout" Target="../slideLayouts/slideLayout84.xml"/><Relationship Id="rId22" Type="http://schemas.openxmlformats.org/officeDocument/2006/relationships/oleObject" Target="../embeddings/oleObject2.bin"/></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97.xml"/><Relationship Id="rId13" Type="http://schemas.openxmlformats.org/officeDocument/2006/relationships/slideLayout" Target="../slideLayouts/slideLayout102.xml"/><Relationship Id="rId18" Type="http://schemas.openxmlformats.org/officeDocument/2006/relationships/tags" Target="../tags/tag4.xml"/><Relationship Id="rId3" Type="http://schemas.openxmlformats.org/officeDocument/2006/relationships/slideLayout" Target="../slideLayouts/slideLayout92.xml"/><Relationship Id="rId21" Type="http://schemas.openxmlformats.org/officeDocument/2006/relationships/image" Target="../media/image5.png"/><Relationship Id="rId7" Type="http://schemas.openxmlformats.org/officeDocument/2006/relationships/slideLayout" Target="../slideLayouts/slideLayout96.xml"/><Relationship Id="rId12" Type="http://schemas.openxmlformats.org/officeDocument/2006/relationships/slideLayout" Target="../slideLayouts/slideLayout101.xml"/><Relationship Id="rId17" Type="http://schemas.openxmlformats.org/officeDocument/2006/relationships/theme" Target="../theme/theme3.xml"/><Relationship Id="rId2" Type="http://schemas.openxmlformats.org/officeDocument/2006/relationships/slideLayout" Target="../slideLayouts/slideLayout91.xml"/><Relationship Id="rId16" Type="http://schemas.openxmlformats.org/officeDocument/2006/relationships/slideLayout" Target="../slideLayouts/slideLayout105.xml"/><Relationship Id="rId20" Type="http://schemas.openxmlformats.org/officeDocument/2006/relationships/image" Target="../media/image1.emf"/><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5" Type="http://schemas.openxmlformats.org/officeDocument/2006/relationships/slideLayout" Target="../slideLayouts/slideLayout104.xml"/><Relationship Id="rId10" Type="http://schemas.openxmlformats.org/officeDocument/2006/relationships/slideLayout" Target="../slideLayouts/slideLayout99.xml"/><Relationship Id="rId19" Type="http://schemas.openxmlformats.org/officeDocument/2006/relationships/oleObject" Target="../embeddings/oleObject3.bin"/><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slideLayout" Target="../slideLayouts/slideLayout10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slideLayout" Target="../slideLayouts/slideLayout118.xml"/><Relationship Id="rId18" Type="http://schemas.openxmlformats.org/officeDocument/2006/relationships/theme" Target="../theme/theme4.xml"/><Relationship Id="rId3" Type="http://schemas.openxmlformats.org/officeDocument/2006/relationships/slideLayout" Target="../slideLayouts/slideLayout108.xml"/><Relationship Id="rId21" Type="http://schemas.openxmlformats.org/officeDocument/2006/relationships/image" Target="../media/image1.emf"/><Relationship Id="rId7" Type="http://schemas.openxmlformats.org/officeDocument/2006/relationships/slideLayout" Target="../slideLayouts/slideLayout112.xml"/><Relationship Id="rId12" Type="http://schemas.openxmlformats.org/officeDocument/2006/relationships/slideLayout" Target="../slideLayouts/slideLayout117.xml"/><Relationship Id="rId17" Type="http://schemas.openxmlformats.org/officeDocument/2006/relationships/slideLayout" Target="../slideLayouts/slideLayout122.xml"/><Relationship Id="rId2" Type="http://schemas.openxmlformats.org/officeDocument/2006/relationships/slideLayout" Target="../slideLayouts/slideLayout107.xml"/><Relationship Id="rId16" Type="http://schemas.openxmlformats.org/officeDocument/2006/relationships/slideLayout" Target="../slideLayouts/slideLayout121.xml"/><Relationship Id="rId20" Type="http://schemas.openxmlformats.org/officeDocument/2006/relationships/oleObject" Target="../embeddings/oleObject2.bin"/><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5" Type="http://schemas.openxmlformats.org/officeDocument/2006/relationships/slideLayout" Target="../slideLayouts/slideLayout120.xml"/><Relationship Id="rId10" Type="http://schemas.openxmlformats.org/officeDocument/2006/relationships/slideLayout" Target="../slideLayouts/slideLayout115.xml"/><Relationship Id="rId19" Type="http://schemas.openxmlformats.org/officeDocument/2006/relationships/tags" Target="../tags/tag21.xml"/><Relationship Id="rId4" Type="http://schemas.openxmlformats.org/officeDocument/2006/relationships/slideLayout" Target="../slideLayouts/slideLayout109.xml"/><Relationship Id="rId9" Type="http://schemas.openxmlformats.org/officeDocument/2006/relationships/slideLayout" Target="../slideLayouts/slideLayout114.xml"/><Relationship Id="rId14" Type="http://schemas.openxmlformats.org/officeDocument/2006/relationships/slideLayout" Target="../slideLayouts/slideLayout119.xml"/><Relationship Id="rId22" Type="http://schemas.openxmlformats.org/officeDocument/2006/relationships/image" Target="../media/image5.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30.xml"/><Relationship Id="rId13" Type="http://schemas.openxmlformats.org/officeDocument/2006/relationships/slideLayout" Target="../slideLayouts/slideLayout135.xml"/><Relationship Id="rId18" Type="http://schemas.openxmlformats.org/officeDocument/2006/relationships/tags" Target="../tags/tag22.xml"/><Relationship Id="rId3" Type="http://schemas.openxmlformats.org/officeDocument/2006/relationships/slideLayout" Target="../slideLayouts/slideLayout125.xml"/><Relationship Id="rId21" Type="http://schemas.openxmlformats.org/officeDocument/2006/relationships/image" Target="../media/image2.png"/><Relationship Id="rId7" Type="http://schemas.openxmlformats.org/officeDocument/2006/relationships/slideLayout" Target="../slideLayouts/slideLayout129.xml"/><Relationship Id="rId12" Type="http://schemas.openxmlformats.org/officeDocument/2006/relationships/slideLayout" Target="../slideLayouts/slideLayout134.xml"/><Relationship Id="rId17" Type="http://schemas.openxmlformats.org/officeDocument/2006/relationships/theme" Target="../theme/theme5.xml"/><Relationship Id="rId2" Type="http://schemas.openxmlformats.org/officeDocument/2006/relationships/slideLayout" Target="../slideLayouts/slideLayout124.xml"/><Relationship Id="rId16" Type="http://schemas.openxmlformats.org/officeDocument/2006/relationships/slideLayout" Target="../slideLayouts/slideLayout138.xml"/><Relationship Id="rId20" Type="http://schemas.openxmlformats.org/officeDocument/2006/relationships/image" Target="../media/image1.emf"/><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slideLayout" Target="../slideLayouts/slideLayout133.xml"/><Relationship Id="rId5" Type="http://schemas.openxmlformats.org/officeDocument/2006/relationships/slideLayout" Target="../slideLayouts/slideLayout127.xml"/><Relationship Id="rId15" Type="http://schemas.openxmlformats.org/officeDocument/2006/relationships/slideLayout" Target="../slideLayouts/slideLayout137.xml"/><Relationship Id="rId10" Type="http://schemas.openxmlformats.org/officeDocument/2006/relationships/slideLayout" Target="../slideLayouts/slideLayout132.xml"/><Relationship Id="rId19" Type="http://schemas.openxmlformats.org/officeDocument/2006/relationships/oleObject" Target="../embeddings/oleObject1.bin"/><Relationship Id="rId4" Type="http://schemas.openxmlformats.org/officeDocument/2006/relationships/slideLayout" Target="../slideLayouts/slideLayout126.xml"/><Relationship Id="rId9" Type="http://schemas.openxmlformats.org/officeDocument/2006/relationships/slideLayout" Target="../slideLayouts/slideLayout131.xml"/><Relationship Id="rId14" Type="http://schemas.openxmlformats.org/officeDocument/2006/relationships/slideLayout" Target="../slideLayouts/slideLayout13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46.xml"/><Relationship Id="rId13" Type="http://schemas.openxmlformats.org/officeDocument/2006/relationships/slideLayout" Target="../slideLayouts/slideLayout151.xml"/><Relationship Id="rId18" Type="http://schemas.openxmlformats.org/officeDocument/2006/relationships/tags" Target="../tags/tag23.xml"/><Relationship Id="rId3" Type="http://schemas.openxmlformats.org/officeDocument/2006/relationships/slideLayout" Target="../slideLayouts/slideLayout141.xml"/><Relationship Id="rId21" Type="http://schemas.openxmlformats.org/officeDocument/2006/relationships/image" Target="../media/image7.emf"/><Relationship Id="rId7" Type="http://schemas.openxmlformats.org/officeDocument/2006/relationships/slideLayout" Target="../slideLayouts/slideLayout145.xml"/><Relationship Id="rId12" Type="http://schemas.openxmlformats.org/officeDocument/2006/relationships/slideLayout" Target="../slideLayouts/slideLayout150.xml"/><Relationship Id="rId17" Type="http://schemas.openxmlformats.org/officeDocument/2006/relationships/theme" Target="../theme/theme6.xml"/><Relationship Id="rId2" Type="http://schemas.openxmlformats.org/officeDocument/2006/relationships/slideLayout" Target="../slideLayouts/slideLayout140.xml"/><Relationship Id="rId16" Type="http://schemas.openxmlformats.org/officeDocument/2006/relationships/slideLayout" Target="../slideLayouts/slideLayout154.xml"/><Relationship Id="rId20" Type="http://schemas.openxmlformats.org/officeDocument/2006/relationships/oleObject" Target="../embeddings/oleObject6.bin"/><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5" Type="http://schemas.openxmlformats.org/officeDocument/2006/relationships/slideLayout" Target="../slideLayouts/slideLayout153.xml"/><Relationship Id="rId10" Type="http://schemas.openxmlformats.org/officeDocument/2006/relationships/slideLayout" Target="../slideLayouts/slideLayout148.xml"/><Relationship Id="rId19" Type="http://schemas.openxmlformats.org/officeDocument/2006/relationships/tags" Target="../tags/tag24.xml"/><Relationship Id="rId4" Type="http://schemas.openxmlformats.org/officeDocument/2006/relationships/slideLayout" Target="../slideLayouts/slideLayout142.xml"/><Relationship Id="rId9" Type="http://schemas.openxmlformats.org/officeDocument/2006/relationships/slideLayout" Target="../slideLayouts/slideLayout147.xml"/><Relationship Id="rId14" Type="http://schemas.openxmlformats.org/officeDocument/2006/relationships/slideLayout" Target="../slideLayouts/slideLayout152.xml"/><Relationship Id="rId22" Type="http://schemas.openxmlformats.org/officeDocument/2006/relationships/image" Target="../media/image5.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45EED23D-39A9-41B9-A066-A142523697E9}"/>
              </a:ext>
            </a:extLst>
          </p:cNvPr>
          <p:cNvGraphicFramePr>
            <a:graphicFrameLocks/>
          </p:cNvGraphicFramePr>
          <p:nvPr>
            <p:custDataLst>
              <p:tags r:id="rId72"/>
            </p:custDataLst>
            <p:extLst>
              <p:ext uri="{D42A27DB-BD31-4B8C-83A1-F6EECF244321}">
                <p14:modId xmlns:p14="http://schemas.microsoft.com/office/powerpoint/2010/main" val="27445773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3" imgW="347" imgH="348" progId="TCLayout.ActiveDocument.1">
                  <p:embed/>
                </p:oleObj>
              </mc:Choice>
              <mc:Fallback>
                <p:oleObj name="think-cell Slide" r:id="rId73" imgW="347" imgH="348" progId="TCLayout.ActiveDocument.1">
                  <p:embed/>
                  <p:pic>
                    <p:nvPicPr>
                      <p:cNvPr id="8" name="Object 7" hidden="1">
                        <a:extLst>
                          <a:ext uri="{FF2B5EF4-FFF2-40B4-BE49-F238E27FC236}">
                            <a16:creationId xmlns:a16="http://schemas.microsoft.com/office/drawing/2014/main" id="{45EED23D-39A9-41B9-A066-A142523697E9}"/>
                          </a:ext>
                        </a:extLst>
                      </p:cNvPr>
                      <p:cNvPicPr/>
                      <p:nvPr/>
                    </p:nvPicPr>
                    <p:blipFill>
                      <a:blip r:embed="rId74"/>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838199" y="404813"/>
            <a:ext cx="10514013" cy="1079971"/>
          </a:xfrm>
          <a:prstGeom prst="rect">
            <a:avLst/>
          </a:prstGeom>
        </p:spPr>
        <p:txBody>
          <a:bodyPr vert="horz" lIns="0" tIns="0" rIns="0" bIns="0" rtlCol="0" anchor="t" anchorCtr="0">
            <a:noAutofit/>
          </a:bodyPr>
          <a:lstStyle/>
          <a:p>
            <a:r>
              <a:rPr lang="fi-FI"/>
              <a:t>Muokkaa ots. perustyyl. napsautt.</a:t>
            </a:r>
            <a:endParaRPr lang="en-US" dirty="0"/>
          </a:p>
        </p:txBody>
      </p:sp>
      <p:sp>
        <p:nvSpPr>
          <p:cNvPr id="3" name="Text Placeholder 2"/>
          <p:cNvSpPr>
            <a:spLocks noGrp="1"/>
          </p:cNvSpPr>
          <p:nvPr>
            <p:ph type="body" idx="1"/>
          </p:nvPr>
        </p:nvSpPr>
        <p:spPr>
          <a:xfrm>
            <a:off x="838200" y="1700213"/>
            <a:ext cx="10515600" cy="4392612"/>
          </a:xfrm>
          <a:prstGeom prst="rect">
            <a:avLst/>
          </a:prstGeom>
        </p:spPr>
        <p:txBody>
          <a:bodyPr vert="horz" lIns="0" tIns="0" rIns="0" bIns="0" rtlCol="0" anchor="t" anchorCtr="0">
            <a:no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en-US"/>
          </a:p>
        </p:txBody>
      </p:sp>
      <p:sp>
        <p:nvSpPr>
          <p:cNvPr id="4" name="Date Placeholder 3"/>
          <p:cNvSpPr>
            <a:spLocks noGrp="1"/>
          </p:cNvSpPr>
          <p:nvPr>
            <p:ph type="dt" sz="half" idx="2"/>
          </p:nvPr>
        </p:nvSpPr>
        <p:spPr>
          <a:xfrm>
            <a:off x="1918397" y="6453188"/>
            <a:ext cx="1225275"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fi-FI"/>
              <a:t>JULY 2026</a:t>
            </a:r>
            <a:endParaRPr lang="en-US"/>
          </a:p>
        </p:txBody>
      </p:sp>
      <p:sp>
        <p:nvSpPr>
          <p:cNvPr id="5" name="Footer Placeholder 4"/>
          <p:cNvSpPr>
            <a:spLocks noGrp="1"/>
          </p:cNvSpPr>
          <p:nvPr>
            <p:ph type="ftr" sz="quarter" idx="3"/>
          </p:nvPr>
        </p:nvSpPr>
        <p:spPr>
          <a:xfrm>
            <a:off x="3143671" y="6453188"/>
            <a:ext cx="8208541"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en-US"/>
              <a:t>INVESTOR PRESENTATION</a:t>
            </a:r>
          </a:p>
        </p:txBody>
      </p:sp>
      <p:sp>
        <p:nvSpPr>
          <p:cNvPr id="6" name="Slide Number Placeholder 5"/>
          <p:cNvSpPr>
            <a:spLocks noGrp="1"/>
          </p:cNvSpPr>
          <p:nvPr>
            <p:ph type="sldNum" sz="quarter" idx="4"/>
          </p:nvPr>
        </p:nvSpPr>
        <p:spPr>
          <a:xfrm>
            <a:off x="11352212" y="6453188"/>
            <a:ext cx="504825" cy="144463"/>
          </a:xfrm>
          <a:prstGeom prst="rect">
            <a:avLst/>
          </a:prstGeom>
        </p:spPr>
        <p:txBody>
          <a:bodyPr vert="horz" lIns="0" tIns="0" rIns="0" bIns="0" rtlCol="0" anchor="ctr" anchorCtr="0">
            <a:noAutofit/>
          </a:bodyPr>
          <a:lstStyle>
            <a:lvl1pPr algn="r">
              <a:defRPr sz="700" b="0" cap="all" spc="100" baseline="0">
                <a:solidFill>
                  <a:schemeClr val="tx1"/>
                </a:solidFill>
              </a:defRPr>
            </a:lvl1pPr>
          </a:lstStyle>
          <a:p>
            <a:fld id="{9B8CDF1A-3CDE-4195-AF23-CDCF2878DEB5}" type="slidenum">
              <a:rPr lang="en-US" smtClean="0"/>
              <a:pPr/>
              <a:t>‹#›</a:t>
            </a:fld>
            <a:endParaRPr lang="en-US"/>
          </a:p>
        </p:txBody>
      </p:sp>
      <p:sp>
        <p:nvSpPr>
          <p:cNvPr id="9" name="Freeform 6"/>
          <p:cNvSpPr>
            <a:spLocks noChangeAspect="1" noEditPoints="1"/>
          </p:cNvSpPr>
          <p:nvPr/>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c)" hidden="1"/>
          <p:cNvSpPr txBox="1"/>
          <p:nvPr/>
        </p:nvSpPr>
        <p:spPr>
          <a:xfrm>
            <a:off x="11984915" y="6891795"/>
            <a:ext cx="200375"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kemira</a:t>
            </a:r>
            <a:endParaRPr lang="en-GB" sz="200" err="1">
              <a:solidFill>
                <a:schemeClr val="bg1"/>
              </a:solidFill>
              <a:latin typeface="+mn-lt"/>
            </a:endParaRPr>
          </a:p>
        </p:txBody>
      </p:sp>
      <p:pic>
        <p:nvPicPr>
          <p:cNvPr id="12" name="(logo)" descr="Z:\GRW (grow)\logot\copyright_grow.png" hidden="1"/>
          <p:cNvPicPr>
            <a:picLocks noChangeAspect="1" noChangeArrowheads="1"/>
          </p:cNvPicPr>
          <p:nvPr/>
        </p:nvPicPr>
        <p:blipFill>
          <a:blip r:embed="rId75"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08718482"/>
      </p:ext>
    </p:extLst>
  </p:cSld>
  <p:clrMap bg1="lt1" tx1="dk1" bg2="lt2" tx2="dk2" accent1="accent1" accent2="accent2" accent3="accent3" accent4="accent4" accent5="accent5" accent6="accent6" hlink="hlink" folHlink="folHlink"/>
  <p:sldLayoutIdLst>
    <p:sldLayoutId id="2147483649" r:id="rId1"/>
    <p:sldLayoutId id="2147483675" r:id="rId2"/>
    <p:sldLayoutId id="2147483676" r:id="rId3"/>
    <p:sldLayoutId id="2147483650" r:id="rId4"/>
    <p:sldLayoutId id="2147483658" r:id="rId5"/>
    <p:sldLayoutId id="2147483651" r:id="rId6"/>
    <p:sldLayoutId id="2147483661" r:id="rId7"/>
    <p:sldLayoutId id="2147483662" r:id="rId8"/>
    <p:sldLayoutId id="2147483664" r:id="rId9"/>
    <p:sldLayoutId id="2147483663" r:id="rId10"/>
    <p:sldLayoutId id="2147488199" r:id="rId11"/>
    <p:sldLayoutId id="2147488164" r:id="rId12"/>
    <p:sldLayoutId id="2147488193" r:id="rId13"/>
    <p:sldLayoutId id="2147488178" r:id="rId14"/>
    <p:sldLayoutId id="2147488186" r:id="rId15"/>
    <p:sldLayoutId id="2147488184" r:id="rId16"/>
    <p:sldLayoutId id="2147483652" r:id="rId17"/>
    <p:sldLayoutId id="2147483659" r:id="rId18"/>
    <p:sldLayoutId id="2147483653" r:id="rId19"/>
    <p:sldLayoutId id="2147483660" r:id="rId20"/>
    <p:sldLayoutId id="2147483668" r:id="rId21"/>
    <p:sldLayoutId id="2147488179" r:id="rId22"/>
    <p:sldLayoutId id="2147488196" r:id="rId23"/>
    <p:sldLayoutId id="2147483669" r:id="rId24"/>
    <p:sldLayoutId id="2147488180" r:id="rId25"/>
    <p:sldLayoutId id="2147488163" r:id="rId26"/>
    <p:sldLayoutId id="2147488181" r:id="rId27"/>
    <p:sldLayoutId id="2147483670" r:id="rId28"/>
    <p:sldLayoutId id="2147483671" r:id="rId29"/>
    <p:sldLayoutId id="2147488167" r:id="rId30"/>
    <p:sldLayoutId id="2147488197" r:id="rId31"/>
    <p:sldLayoutId id="2147488190" r:id="rId32"/>
    <p:sldLayoutId id="2147488191" r:id="rId33"/>
    <p:sldLayoutId id="2147488192" r:id="rId34"/>
    <p:sldLayoutId id="2147483666" r:id="rId35"/>
    <p:sldLayoutId id="2147483667" r:id="rId36"/>
    <p:sldLayoutId id="2147483729" r:id="rId37"/>
    <p:sldLayoutId id="2147483654" r:id="rId38"/>
    <p:sldLayoutId id="2147483655" r:id="rId39"/>
    <p:sldLayoutId id="2147483726" r:id="rId40"/>
    <p:sldLayoutId id="2147488174" r:id="rId41"/>
    <p:sldLayoutId id="2147488171" r:id="rId42"/>
    <p:sldLayoutId id="2147488187" r:id="rId43"/>
    <p:sldLayoutId id="2147488170" r:id="rId44"/>
    <p:sldLayoutId id="2147488188" r:id="rId45"/>
    <p:sldLayoutId id="2147488198" r:id="rId46"/>
    <p:sldLayoutId id="2147488189" r:id="rId47"/>
    <p:sldLayoutId id="2147488169" r:id="rId48"/>
    <p:sldLayoutId id="2147488168" r:id="rId49"/>
    <p:sldLayoutId id="2147483665" r:id="rId50"/>
    <p:sldLayoutId id="2147488172" r:id="rId51"/>
    <p:sldLayoutId id="2147488173" r:id="rId52"/>
    <p:sldLayoutId id="2147488194" r:id="rId53"/>
    <p:sldLayoutId id="2147488166" r:id="rId54"/>
    <p:sldLayoutId id="2147488165" r:id="rId55"/>
    <p:sldLayoutId id="2147488176" r:id="rId56"/>
    <p:sldLayoutId id="2147488177" r:id="rId57"/>
    <p:sldLayoutId id="2147488175" r:id="rId58"/>
    <p:sldLayoutId id="2147488183" r:id="rId59"/>
    <p:sldLayoutId id="2147488200" r:id="rId60"/>
    <p:sldLayoutId id="2147488201" r:id="rId61"/>
    <p:sldLayoutId id="2147488202" r:id="rId62"/>
    <p:sldLayoutId id="2147488203" r:id="rId63"/>
    <p:sldLayoutId id="2147483673" r:id="rId64"/>
    <p:sldLayoutId id="2147483674" r:id="rId65"/>
    <p:sldLayoutId id="2147483728" r:id="rId66"/>
    <p:sldLayoutId id="2147483727" r:id="rId67"/>
    <p:sldLayoutId id="2147483795" r:id="rId68"/>
    <p:sldLayoutId id="2147488195" r:id="rId69"/>
    <p:sldLayoutId id="2147488757" r:id="rId70"/>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45EED23D-39A9-41B9-A066-A142523697E9}"/>
              </a:ext>
            </a:extLst>
          </p:cNvPr>
          <p:cNvGraphicFramePr>
            <a:graphicFrameLocks/>
          </p:cNvGraphicFramePr>
          <p:nvPr userDrawn="1">
            <p:custDataLst>
              <p:tags r:id="rId21"/>
            </p:custDataLst>
            <p:extLst>
              <p:ext uri="{D42A27DB-BD31-4B8C-83A1-F6EECF244321}">
                <p14:modId xmlns:p14="http://schemas.microsoft.com/office/powerpoint/2010/main" val="27445773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 imgW="347" imgH="348" progId="TCLayout.ActiveDocument.1">
                  <p:embed/>
                </p:oleObj>
              </mc:Choice>
              <mc:Fallback>
                <p:oleObj name="think-cell Slide" r:id="rId22" imgW="347" imgH="348" progId="TCLayout.ActiveDocument.1">
                  <p:embed/>
                  <p:pic>
                    <p:nvPicPr>
                      <p:cNvPr id="8" name="Object 7" hidden="1">
                        <a:extLst>
                          <a:ext uri="{FF2B5EF4-FFF2-40B4-BE49-F238E27FC236}">
                            <a16:creationId xmlns:a16="http://schemas.microsoft.com/office/drawing/2014/main" id="{45EED23D-39A9-41B9-A066-A142523697E9}"/>
                          </a:ext>
                        </a:extLst>
                      </p:cNvPr>
                      <p:cNvPicPr/>
                      <p:nvPr/>
                    </p:nvPicPr>
                    <p:blipFill>
                      <a:blip r:embed="rId23"/>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838199" y="404813"/>
            <a:ext cx="10514013" cy="1079971"/>
          </a:xfrm>
          <a:prstGeom prst="rect">
            <a:avLst/>
          </a:prstGeom>
        </p:spPr>
        <p:txBody>
          <a:bodyPr vert="horz" lIns="0" tIns="0" rIns="0" bIns="0" rtlCol="0" anchor="t" anchorCtr="0">
            <a:noAutofit/>
          </a:bodyPr>
          <a:lstStyle/>
          <a:p>
            <a:r>
              <a:rPr lang="en-US"/>
              <a:t>Click to edit Master title style</a:t>
            </a:r>
          </a:p>
        </p:txBody>
      </p:sp>
      <p:sp>
        <p:nvSpPr>
          <p:cNvPr id="3" name="Text Placeholder 2"/>
          <p:cNvSpPr>
            <a:spLocks noGrp="1"/>
          </p:cNvSpPr>
          <p:nvPr>
            <p:ph type="body" idx="1"/>
          </p:nvPr>
        </p:nvSpPr>
        <p:spPr>
          <a:xfrm>
            <a:off x="838200" y="1700213"/>
            <a:ext cx="10515600" cy="4392612"/>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1918397" y="6453188"/>
            <a:ext cx="1225275"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fi-FI"/>
              <a:t>JULY 2026</a:t>
            </a:r>
            <a:endParaRPr lang="en-US"/>
          </a:p>
        </p:txBody>
      </p:sp>
      <p:sp>
        <p:nvSpPr>
          <p:cNvPr id="5" name="Footer Placeholder 4"/>
          <p:cNvSpPr>
            <a:spLocks noGrp="1"/>
          </p:cNvSpPr>
          <p:nvPr>
            <p:ph type="ftr" sz="quarter" idx="3"/>
          </p:nvPr>
        </p:nvSpPr>
        <p:spPr>
          <a:xfrm>
            <a:off x="3143671" y="6453188"/>
            <a:ext cx="8208541"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en-US"/>
              <a:t>INVESTOR PRESENTATION</a:t>
            </a:r>
          </a:p>
        </p:txBody>
      </p:sp>
      <p:sp>
        <p:nvSpPr>
          <p:cNvPr id="6" name="Slide Number Placeholder 5"/>
          <p:cNvSpPr>
            <a:spLocks noGrp="1"/>
          </p:cNvSpPr>
          <p:nvPr>
            <p:ph type="sldNum" sz="quarter" idx="4"/>
          </p:nvPr>
        </p:nvSpPr>
        <p:spPr>
          <a:xfrm>
            <a:off x="11352212" y="6453188"/>
            <a:ext cx="504825" cy="144463"/>
          </a:xfrm>
          <a:prstGeom prst="rect">
            <a:avLst/>
          </a:prstGeom>
        </p:spPr>
        <p:txBody>
          <a:bodyPr vert="horz" lIns="0" tIns="0" rIns="0" bIns="0" rtlCol="0" anchor="ctr" anchorCtr="0">
            <a:noAutofit/>
          </a:bodyPr>
          <a:lstStyle>
            <a:lvl1pPr algn="r">
              <a:defRPr sz="700" b="0" cap="all" spc="100" baseline="0">
                <a:solidFill>
                  <a:schemeClr val="tx1"/>
                </a:solidFill>
              </a:defRPr>
            </a:lvl1pPr>
          </a:lstStyle>
          <a:p>
            <a:fld id="{9B8CDF1A-3CDE-4195-AF23-CDCF2878DEB5}" type="slidenum">
              <a:rPr lang="en-US" smtClean="0"/>
              <a:pPr/>
              <a:t>‹#›</a:t>
            </a:fld>
            <a:endParaRPr lang="en-US"/>
          </a:p>
        </p:txBody>
      </p:sp>
      <p:sp>
        <p:nvSpPr>
          <p:cNvPr id="9" name="Freeform 6"/>
          <p:cNvSpPr>
            <a:spLocks noChangeAspect="1" noEditPoints="1"/>
          </p:cNvSpPr>
          <p:nvPr/>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c)" hidden="1"/>
          <p:cNvSpPr txBox="1"/>
          <p:nvPr/>
        </p:nvSpPr>
        <p:spPr>
          <a:xfrm>
            <a:off x="11984915" y="6891795"/>
            <a:ext cx="200375"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kemira</a:t>
            </a:r>
            <a:endParaRPr lang="en-GB" sz="200" err="1">
              <a:solidFill>
                <a:schemeClr val="bg1"/>
              </a:solidFill>
              <a:latin typeface="+mn-lt"/>
            </a:endParaRPr>
          </a:p>
        </p:txBody>
      </p:sp>
      <p:pic>
        <p:nvPicPr>
          <p:cNvPr id="12" name="(logo)" descr="Z:\GRW (grow)\logot\copyright_grow.png" hidden="1"/>
          <p:cNvPicPr>
            <a:picLocks noChangeAspect="1" noChangeArrowheads="1"/>
          </p:cNvPicPr>
          <p:nvPr/>
        </p:nvPicPr>
        <p:blipFill>
          <a:blip r:embed="rId24" cstate="email">
            <a:extLst>
              <a:ext uri="{28A0092B-C50C-407E-A947-70E740481C1C}">
                <a14:useLocalDpi xmlns:a14="http://schemas.microsoft.com/office/drawing/2010/main"/>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29226913"/>
      </p:ext>
    </p:extLst>
  </p:cSld>
  <p:clrMap bg1="lt1" tx1="dk1" bg2="lt2" tx2="dk2" accent1="accent1" accent2="accent2" accent3="accent3" accent4="accent4" accent5="accent5" accent6="accent6" hlink="hlink" folHlink="folHlink"/>
  <p:sldLayoutIdLst>
    <p:sldLayoutId id="2147488205" r:id="rId1"/>
    <p:sldLayoutId id="2147488206" r:id="rId2"/>
    <p:sldLayoutId id="2147488207" r:id="rId3"/>
    <p:sldLayoutId id="2147488208" r:id="rId4"/>
    <p:sldLayoutId id="2147488209" r:id="rId5"/>
    <p:sldLayoutId id="2147488210" r:id="rId6"/>
    <p:sldLayoutId id="2147488211" r:id="rId7"/>
    <p:sldLayoutId id="2147488212" r:id="rId8"/>
    <p:sldLayoutId id="2147488213" r:id="rId9"/>
    <p:sldLayoutId id="2147488214" r:id="rId10"/>
    <p:sldLayoutId id="2147488215" r:id="rId11"/>
    <p:sldLayoutId id="2147488216" r:id="rId12"/>
    <p:sldLayoutId id="2147488217" r:id="rId13"/>
    <p:sldLayoutId id="2147488218" r:id="rId14"/>
    <p:sldLayoutId id="2147488219" r:id="rId15"/>
    <p:sldLayoutId id="2147488228" r:id="rId16"/>
    <p:sldLayoutId id="2147488233" r:id="rId17"/>
    <p:sldLayoutId id="2147488243" r:id="rId18"/>
    <p:sldLayoutId id="2147488758" r:id="rId19"/>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45EED23D-39A9-41B9-A066-A142523697E9}"/>
              </a:ext>
            </a:extLst>
          </p:cNvPr>
          <p:cNvGraphicFramePr>
            <a:graphicFrameLocks noChangeAspect="1"/>
          </p:cNvGraphicFramePr>
          <p:nvPr>
            <p:custDataLst>
              <p:tags r:id="rId18"/>
            </p:custDataLst>
            <p:extLst>
              <p:ext uri="{D42A27DB-BD31-4B8C-83A1-F6EECF244321}">
                <p14:modId xmlns:p14="http://schemas.microsoft.com/office/powerpoint/2010/main" val="11012672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 imgW="347" imgH="348" progId="TCLayout.ActiveDocument.1">
                  <p:embed/>
                </p:oleObj>
              </mc:Choice>
              <mc:Fallback>
                <p:oleObj name="think-cell Slide" r:id="rId19" imgW="347" imgH="348" progId="TCLayout.ActiveDocument.1">
                  <p:embed/>
                  <p:pic>
                    <p:nvPicPr>
                      <p:cNvPr id="8" name="Object 7" hidden="1">
                        <a:extLst>
                          <a:ext uri="{FF2B5EF4-FFF2-40B4-BE49-F238E27FC236}">
                            <a16:creationId xmlns:a16="http://schemas.microsoft.com/office/drawing/2014/main" id="{45EED23D-39A9-41B9-A066-A142523697E9}"/>
                          </a:ext>
                        </a:extLst>
                      </p:cNvPr>
                      <p:cNvPicPr/>
                      <p:nvPr/>
                    </p:nvPicPr>
                    <p:blipFill>
                      <a:blip r:embed="rId20"/>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838199" y="404813"/>
            <a:ext cx="10514013" cy="1079971"/>
          </a:xfrm>
          <a:prstGeom prst="rect">
            <a:avLst/>
          </a:prstGeom>
        </p:spPr>
        <p:txBody>
          <a:bodyPr vert="horz" lIns="0" tIns="0" rIns="0" bIns="0" rtlCol="0" anchor="t" anchorCtr="0">
            <a:noAutofit/>
          </a:bodyPr>
          <a:lstStyle/>
          <a:p>
            <a:r>
              <a:rPr lang="en-US"/>
              <a:t>Click to edit Master title style</a:t>
            </a:r>
          </a:p>
        </p:txBody>
      </p:sp>
      <p:sp>
        <p:nvSpPr>
          <p:cNvPr id="3" name="Text Placeholder 2"/>
          <p:cNvSpPr>
            <a:spLocks noGrp="1"/>
          </p:cNvSpPr>
          <p:nvPr>
            <p:ph type="body" idx="1"/>
          </p:nvPr>
        </p:nvSpPr>
        <p:spPr>
          <a:xfrm>
            <a:off x="838200" y="1700213"/>
            <a:ext cx="10515600" cy="4392612"/>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1918397" y="6453188"/>
            <a:ext cx="1225275"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fi-FI"/>
              <a:t>JULY 2026</a:t>
            </a:r>
            <a:endParaRPr lang="en-US"/>
          </a:p>
        </p:txBody>
      </p:sp>
      <p:sp>
        <p:nvSpPr>
          <p:cNvPr id="5" name="Footer Placeholder 4"/>
          <p:cNvSpPr>
            <a:spLocks noGrp="1"/>
          </p:cNvSpPr>
          <p:nvPr>
            <p:ph type="ftr" sz="quarter" idx="3"/>
          </p:nvPr>
        </p:nvSpPr>
        <p:spPr>
          <a:xfrm>
            <a:off x="3143671" y="6453188"/>
            <a:ext cx="8208541"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en-US"/>
              <a:t>INVESTOR PRESENTATION</a:t>
            </a:r>
          </a:p>
        </p:txBody>
      </p:sp>
      <p:sp>
        <p:nvSpPr>
          <p:cNvPr id="6" name="Slide Number Placeholder 5"/>
          <p:cNvSpPr>
            <a:spLocks noGrp="1"/>
          </p:cNvSpPr>
          <p:nvPr>
            <p:ph type="sldNum" sz="quarter" idx="4"/>
          </p:nvPr>
        </p:nvSpPr>
        <p:spPr>
          <a:xfrm>
            <a:off x="11352212" y="6453188"/>
            <a:ext cx="504825" cy="144463"/>
          </a:xfrm>
          <a:prstGeom prst="rect">
            <a:avLst/>
          </a:prstGeom>
        </p:spPr>
        <p:txBody>
          <a:bodyPr vert="horz" lIns="0" tIns="0" rIns="0" bIns="0" rtlCol="0" anchor="ctr" anchorCtr="0">
            <a:noAutofit/>
          </a:bodyPr>
          <a:lstStyle>
            <a:lvl1pPr algn="r">
              <a:defRPr sz="700" b="0" cap="all" spc="100" baseline="0">
                <a:solidFill>
                  <a:schemeClr val="tx1"/>
                </a:solidFill>
              </a:defRPr>
            </a:lvl1pPr>
          </a:lstStyle>
          <a:p>
            <a:fld id="{9B8CDF1A-3CDE-4195-AF23-CDCF2878DEB5}" type="slidenum">
              <a:rPr lang="en-US" smtClean="0"/>
              <a:pPr/>
              <a:t>‹#›</a:t>
            </a:fld>
            <a:endParaRPr lang="en-US"/>
          </a:p>
        </p:txBody>
      </p:sp>
      <p:sp>
        <p:nvSpPr>
          <p:cNvPr id="9" name="Freeform 6"/>
          <p:cNvSpPr>
            <a:spLocks noChangeAspect="1" noEditPoints="1"/>
          </p:cNvSpPr>
          <p:nvPr/>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c)" hidden="1"/>
          <p:cNvSpPr txBox="1"/>
          <p:nvPr/>
        </p:nvSpPr>
        <p:spPr>
          <a:xfrm>
            <a:off x="11984915" y="6891795"/>
            <a:ext cx="200375"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kemira</a:t>
            </a:r>
            <a:endParaRPr lang="en-GB" sz="200" err="1">
              <a:solidFill>
                <a:schemeClr val="bg1"/>
              </a:solidFill>
              <a:latin typeface="+mn-lt"/>
            </a:endParaRPr>
          </a:p>
        </p:txBody>
      </p:sp>
      <p:pic>
        <p:nvPicPr>
          <p:cNvPr id="12" name="(logo)" descr="Z:\GRW (grow)\logot\copyright_grow.png" hidden="1"/>
          <p:cNvPicPr>
            <a:picLocks noChangeAspect="1" noChangeArrowheads="1"/>
          </p:cNvPicPr>
          <p:nvPr/>
        </p:nvPicPr>
        <p:blipFill>
          <a:blip r:embed="rId21" cstate="email">
            <a:extLst>
              <a:ext uri="{28A0092B-C50C-407E-A947-70E740481C1C}">
                <a14:useLocalDpi xmlns:a14="http://schemas.microsoft.com/office/drawing/2010/main"/>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363878"/>
      </p:ext>
    </p:extLst>
  </p:cSld>
  <p:clrMap bg1="lt1" tx1="dk1" bg2="lt2" tx2="dk2" accent1="accent1" accent2="accent2" accent3="accent3" accent4="accent4" accent5="accent5" accent6="accent6" hlink="hlink" folHlink="folHlink"/>
  <p:sldLayoutIdLst>
    <p:sldLayoutId id="2147488279" r:id="rId1"/>
    <p:sldLayoutId id="2147488280" r:id="rId2"/>
    <p:sldLayoutId id="2147488281" r:id="rId3"/>
    <p:sldLayoutId id="2147488282" r:id="rId4"/>
    <p:sldLayoutId id="2147488283" r:id="rId5"/>
    <p:sldLayoutId id="2147488284" r:id="rId6"/>
    <p:sldLayoutId id="2147488285" r:id="rId7"/>
    <p:sldLayoutId id="2147488286" r:id="rId8"/>
    <p:sldLayoutId id="2147488287" r:id="rId9"/>
    <p:sldLayoutId id="2147488288" r:id="rId10"/>
    <p:sldLayoutId id="2147488289" r:id="rId11"/>
    <p:sldLayoutId id="2147488290" r:id="rId12"/>
    <p:sldLayoutId id="2147488291" r:id="rId13"/>
    <p:sldLayoutId id="2147488292" r:id="rId14"/>
    <p:sldLayoutId id="2147488293" r:id="rId15"/>
    <p:sldLayoutId id="2147488337" r:id="rId16"/>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45EED23D-39A9-41B9-A066-A142523697E9}"/>
              </a:ext>
            </a:extLst>
          </p:cNvPr>
          <p:cNvGraphicFramePr>
            <a:graphicFrameLocks noChangeAspect="1"/>
          </p:cNvGraphicFramePr>
          <p:nvPr userDrawn="1">
            <p:custDataLst>
              <p:tags r:id="rId19"/>
            </p:custDataLst>
            <p:extLst>
              <p:ext uri="{D42A27DB-BD31-4B8C-83A1-F6EECF244321}">
                <p14:modId xmlns:p14="http://schemas.microsoft.com/office/powerpoint/2010/main" val="27445773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 imgW="347" imgH="348" progId="TCLayout.ActiveDocument.1">
                  <p:embed/>
                </p:oleObj>
              </mc:Choice>
              <mc:Fallback>
                <p:oleObj name="think-cell Slide" r:id="rId20" imgW="347" imgH="348" progId="TCLayout.ActiveDocument.1">
                  <p:embed/>
                  <p:pic>
                    <p:nvPicPr>
                      <p:cNvPr id="8" name="Object 7" hidden="1">
                        <a:extLst>
                          <a:ext uri="{FF2B5EF4-FFF2-40B4-BE49-F238E27FC236}">
                            <a16:creationId xmlns:a16="http://schemas.microsoft.com/office/drawing/2014/main" id="{45EED23D-39A9-41B9-A066-A142523697E9}"/>
                          </a:ext>
                        </a:extLst>
                      </p:cNvPr>
                      <p:cNvPicPr/>
                      <p:nvPr/>
                    </p:nvPicPr>
                    <p:blipFill>
                      <a:blip r:embed="rId21"/>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838199" y="404813"/>
            <a:ext cx="10514013" cy="1079971"/>
          </a:xfrm>
          <a:prstGeom prst="rect">
            <a:avLst/>
          </a:prstGeom>
        </p:spPr>
        <p:txBody>
          <a:bodyPr vert="horz" lIns="0" tIns="0" rIns="0" bIns="0" rtlCol="0" anchor="t" anchorCtr="0">
            <a:noAutofit/>
          </a:bodyPr>
          <a:lstStyle/>
          <a:p>
            <a:r>
              <a:rPr lang="en-US"/>
              <a:t>Click to edit Master title style</a:t>
            </a:r>
          </a:p>
        </p:txBody>
      </p:sp>
      <p:sp>
        <p:nvSpPr>
          <p:cNvPr id="3" name="Text Placeholder 2"/>
          <p:cNvSpPr>
            <a:spLocks noGrp="1"/>
          </p:cNvSpPr>
          <p:nvPr>
            <p:ph type="body" idx="1"/>
          </p:nvPr>
        </p:nvSpPr>
        <p:spPr>
          <a:xfrm>
            <a:off x="838200" y="1700213"/>
            <a:ext cx="10515600" cy="4392612"/>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1918397" y="6453188"/>
            <a:ext cx="1225275"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fi-FI"/>
              <a:t>JULY 2026</a:t>
            </a:r>
            <a:endParaRPr lang="en-US"/>
          </a:p>
        </p:txBody>
      </p:sp>
      <p:sp>
        <p:nvSpPr>
          <p:cNvPr id="5" name="Footer Placeholder 4"/>
          <p:cNvSpPr>
            <a:spLocks noGrp="1"/>
          </p:cNvSpPr>
          <p:nvPr>
            <p:ph type="ftr" sz="quarter" idx="3"/>
          </p:nvPr>
        </p:nvSpPr>
        <p:spPr>
          <a:xfrm>
            <a:off x="3143671" y="6453188"/>
            <a:ext cx="8208541"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en-US"/>
              <a:t>INVESTOR PRESENTATION</a:t>
            </a:r>
          </a:p>
        </p:txBody>
      </p:sp>
      <p:sp>
        <p:nvSpPr>
          <p:cNvPr id="6" name="Slide Number Placeholder 5"/>
          <p:cNvSpPr>
            <a:spLocks noGrp="1"/>
          </p:cNvSpPr>
          <p:nvPr>
            <p:ph type="sldNum" sz="quarter" idx="4"/>
          </p:nvPr>
        </p:nvSpPr>
        <p:spPr>
          <a:xfrm>
            <a:off x="11352212" y="6453188"/>
            <a:ext cx="504825" cy="144463"/>
          </a:xfrm>
          <a:prstGeom prst="rect">
            <a:avLst/>
          </a:prstGeom>
        </p:spPr>
        <p:txBody>
          <a:bodyPr vert="horz" lIns="0" tIns="0" rIns="0" bIns="0" rtlCol="0" anchor="ctr" anchorCtr="0">
            <a:noAutofit/>
          </a:bodyPr>
          <a:lstStyle>
            <a:lvl1pPr algn="r">
              <a:defRPr sz="700" b="0" cap="all" spc="100" baseline="0">
                <a:solidFill>
                  <a:schemeClr val="tx1"/>
                </a:solidFill>
              </a:defRPr>
            </a:lvl1pPr>
          </a:lstStyle>
          <a:p>
            <a:fld id="{9B8CDF1A-3CDE-4195-AF23-CDCF2878DEB5}" type="slidenum">
              <a:rPr lang="en-US" smtClean="0"/>
              <a:pPr/>
              <a:t>‹#›</a:t>
            </a:fld>
            <a:endParaRPr lang="en-US"/>
          </a:p>
        </p:txBody>
      </p:sp>
      <p:sp>
        <p:nvSpPr>
          <p:cNvPr id="9" name="Freeform 6"/>
          <p:cNvSpPr>
            <a:spLocks noChangeAspect="1" noEditPoints="1"/>
          </p:cNvSpPr>
          <p:nvPr/>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c)" hidden="1"/>
          <p:cNvSpPr txBox="1"/>
          <p:nvPr/>
        </p:nvSpPr>
        <p:spPr>
          <a:xfrm>
            <a:off x="11984915" y="6891795"/>
            <a:ext cx="200375"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kemira</a:t>
            </a:r>
            <a:endParaRPr lang="en-GB" sz="200" err="1">
              <a:solidFill>
                <a:schemeClr val="bg1"/>
              </a:solidFill>
              <a:latin typeface="+mn-lt"/>
            </a:endParaRPr>
          </a:p>
        </p:txBody>
      </p:sp>
      <p:pic>
        <p:nvPicPr>
          <p:cNvPr id="12" name="(logo)" descr="Z:\GRW (grow)\logot\copyright_grow.png" hidden="1"/>
          <p:cNvPicPr>
            <a:picLocks noChangeAspect="1" noChangeArrowheads="1"/>
          </p:cNvPicPr>
          <p:nvPr/>
        </p:nvPicPr>
        <p:blipFill>
          <a:blip r:embed="rId22" cstate="email">
            <a:extLst>
              <a:ext uri="{28A0092B-C50C-407E-A947-70E740481C1C}">
                <a14:useLocalDpi xmlns:a14="http://schemas.microsoft.com/office/drawing/2010/main"/>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0797272"/>
      </p:ext>
    </p:extLst>
  </p:cSld>
  <p:clrMap bg1="lt1" tx1="dk1" bg2="lt2" tx2="dk2" accent1="accent1" accent2="accent2" accent3="accent3" accent4="accent4" accent5="accent5" accent6="accent6" hlink="hlink" folHlink="folHlink"/>
  <p:sldLayoutIdLst>
    <p:sldLayoutId id="2147488352" r:id="rId1"/>
    <p:sldLayoutId id="2147488353" r:id="rId2"/>
    <p:sldLayoutId id="2147488354" r:id="rId3"/>
    <p:sldLayoutId id="2147488355" r:id="rId4"/>
    <p:sldLayoutId id="2147488356" r:id="rId5"/>
    <p:sldLayoutId id="2147488357" r:id="rId6"/>
    <p:sldLayoutId id="2147488358" r:id="rId7"/>
    <p:sldLayoutId id="2147488359" r:id="rId8"/>
    <p:sldLayoutId id="2147488360" r:id="rId9"/>
    <p:sldLayoutId id="2147488361" r:id="rId10"/>
    <p:sldLayoutId id="2147488362" r:id="rId11"/>
    <p:sldLayoutId id="2147488363" r:id="rId12"/>
    <p:sldLayoutId id="2147488364" r:id="rId13"/>
    <p:sldLayoutId id="2147488365" r:id="rId14"/>
    <p:sldLayoutId id="2147488366" r:id="rId15"/>
    <p:sldLayoutId id="2147488395" r:id="rId16"/>
    <p:sldLayoutId id="2147488410" r:id="rId17"/>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45EED23D-39A9-41B9-A066-A142523697E9}"/>
              </a:ext>
            </a:extLst>
          </p:cNvPr>
          <p:cNvGraphicFramePr>
            <a:graphicFrameLocks noChangeAspect="1"/>
          </p:cNvGraphicFramePr>
          <p:nvPr userDrawn="1">
            <p:custDataLst>
              <p:tags r:id="rId18"/>
            </p:custDataLst>
            <p:extLst>
              <p:ext uri="{D42A27DB-BD31-4B8C-83A1-F6EECF244321}">
                <p14:modId xmlns:p14="http://schemas.microsoft.com/office/powerpoint/2010/main" val="27445773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 imgW="347" imgH="348" progId="TCLayout.ActiveDocument.1">
                  <p:embed/>
                </p:oleObj>
              </mc:Choice>
              <mc:Fallback>
                <p:oleObj name="think-cell Slide" r:id="rId19" imgW="347" imgH="348" progId="TCLayout.ActiveDocument.1">
                  <p:embed/>
                  <p:pic>
                    <p:nvPicPr>
                      <p:cNvPr id="8" name="Object 7" hidden="1">
                        <a:extLst>
                          <a:ext uri="{FF2B5EF4-FFF2-40B4-BE49-F238E27FC236}">
                            <a16:creationId xmlns:a16="http://schemas.microsoft.com/office/drawing/2014/main" id="{45EED23D-39A9-41B9-A066-A142523697E9}"/>
                          </a:ext>
                        </a:extLst>
                      </p:cNvPr>
                      <p:cNvPicPr/>
                      <p:nvPr/>
                    </p:nvPicPr>
                    <p:blipFill>
                      <a:blip r:embed="rId20"/>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838199" y="404813"/>
            <a:ext cx="10514013" cy="1079971"/>
          </a:xfrm>
          <a:prstGeom prst="rect">
            <a:avLst/>
          </a:prstGeom>
        </p:spPr>
        <p:txBody>
          <a:bodyPr vert="horz" lIns="0" tIns="0" rIns="0" bIns="0" rtlCol="0" anchor="t" anchorCtr="0">
            <a:noAutofit/>
          </a:bodyPr>
          <a:lstStyle/>
          <a:p>
            <a:r>
              <a:rPr lang="en-GB"/>
              <a:t>Click to edit Master title style</a:t>
            </a:r>
            <a:endParaRPr lang="en-US"/>
          </a:p>
        </p:txBody>
      </p:sp>
      <p:sp>
        <p:nvSpPr>
          <p:cNvPr id="3" name="Text Placeholder 2"/>
          <p:cNvSpPr>
            <a:spLocks noGrp="1"/>
          </p:cNvSpPr>
          <p:nvPr>
            <p:ph type="body" idx="1"/>
          </p:nvPr>
        </p:nvSpPr>
        <p:spPr>
          <a:xfrm>
            <a:off x="838200" y="1700213"/>
            <a:ext cx="10515600" cy="4392612"/>
          </a:xfrm>
          <a:prstGeom prst="rect">
            <a:avLst/>
          </a:prstGeom>
        </p:spPr>
        <p:txBody>
          <a:bodyPr vert="horz" lIns="0" tIns="0" rIns="0" bIns="0" rtlCol="0" anchor="t" anchorCtr="0">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1918397" y="6453188"/>
            <a:ext cx="1225275"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fi-FI"/>
              <a:t>JULY 2026</a:t>
            </a:r>
            <a:endParaRPr lang="en-US"/>
          </a:p>
        </p:txBody>
      </p:sp>
      <p:sp>
        <p:nvSpPr>
          <p:cNvPr id="5" name="Footer Placeholder 4"/>
          <p:cNvSpPr>
            <a:spLocks noGrp="1"/>
          </p:cNvSpPr>
          <p:nvPr>
            <p:ph type="ftr" sz="quarter" idx="3"/>
          </p:nvPr>
        </p:nvSpPr>
        <p:spPr>
          <a:xfrm>
            <a:off x="3143671" y="6453188"/>
            <a:ext cx="8208541"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en-US"/>
              <a:t>INVESTOR PRESENTATION</a:t>
            </a:r>
          </a:p>
        </p:txBody>
      </p:sp>
      <p:sp>
        <p:nvSpPr>
          <p:cNvPr id="6" name="Slide Number Placeholder 5"/>
          <p:cNvSpPr>
            <a:spLocks noGrp="1"/>
          </p:cNvSpPr>
          <p:nvPr>
            <p:ph type="sldNum" sz="quarter" idx="4"/>
          </p:nvPr>
        </p:nvSpPr>
        <p:spPr>
          <a:xfrm>
            <a:off x="11352212" y="6453188"/>
            <a:ext cx="504825" cy="144463"/>
          </a:xfrm>
          <a:prstGeom prst="rect">
            <a:avLst/>
          </a:prstGeom>
        </p:spPr>
        <p:txBody>
          <a:bodyPr vert="horz" lIns="0" tIns="0" rIns="0" bIns="0" rtlCol="0" anchor="ctr" anchorCtr="0">
            <a:noAutofit/>
          </a:bodyPr>
          <a:lstStyle>
            <a:lvl1pPr algn="r">
              <a:defRPr sz="700" b="0" cap="all" spc="100" baseline="0">
                <a:solidFill>
                  <a:schemeClr val="tx1"/>
                </a:solidFill>
              </a:defRPr>
            </a:lvl1pPr>
          </a:lstStyle>
          <a:p>
            <a:fld id="{9B8CDF1A-3CDE-4195-AF23-CDCF2878DEB5}" type="slidenum">
              <a:rPr lang="en-US" smtClean="0"/>
              <a:pPr/>
              <a:t>‹#›</a:t>
            </a:fld>
            <a:endParaRPr lang="en-US"/>
          </a:p>
        </p:txBody>
      </p:sp>
      <p:sp>
        <p:nvSpPr>
          <p:cNvPr id="9" name="Freeform 6"/>
          <p:cNvSpPr>
            <a:spLocks noChangeAspect="1" noEditPoints="1"/>
          </p:cNvSpPr>
          <p:nvPr/>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c)" hidden="1"/>
          <p:cNvSpPr txBox="1"/>
          <p:nvPr/>
        </p:nvSpPr>
        <p:spPr>
          <a:xfrm>
            <a:off x="11984915" y="6891795"/>
            <a:ext cx="200375"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kemira</a:t>
            </a:r>
            <a:endParaRPr lang="en-GB" sz="200" err="1">
              <a:solidFill>
                <a:schemeClr val="bg1"/>
              </a:solidFill>
              <a:latin typeface="+mn-lt"/>
            </a:endParaRPr>
          </a:p>
        </p:txBody>
      </p:sp>
      <p:pic>
        <p:nvPicPr>
          <p:cNvPr id="12" name="(logo)" descr="Z:\GRW (grow)\logot\copyright_grow.png" hidden="1"/>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20244567"/>
      </p:ext>
    </p:extLst>
  </p:cSld>
  <p:clrMap bg1="lt1" tx1="dk1" bg2="lt2" tx2="dk2" accent1="accent1" accent2="accent2" accent3="accent3" accent4="accent4" accent5="accent5" accent6="accent6" hlink="hlink" folHlink="folHlink"/>
  <p:sldLayoutIdLst>
    <p:sldLayoutId id="2147488431" r:id="rId1"/>
    <p:sldLayoutId id="2147488432" r:id="rId2"/>
    <p:sldLayoutId id="2147488433" r:id="rId3"/>
    <p:sldLayoutId id="2147488434" r:id="rId4"/>
    <p:sldLayoutId id="2147488435" r:id="rId5"/>
    <p:sldLayoutId id="2147488436" r:id="rId6"/>
    <p:sldLayoutId id="2147488437" r:id="rId7"/>
    <p:sldLayoutId id="2147488438" r:id="rId8"/>
    <p:sldLayoutId id="2147488439" r:id="rId9"/>
    <p:sldLayoutId id="2147488440" r:id="rId10"/>
    <p:sldLayoutId id="2147488441" r:id="rId11"/>
    <p:sldLayoutId id="2147488442" r:id="rId12"/>
    <p:sldLayoutId id="2147488443" r:id="rId13"/>
    <p:sldLayoutId id="2147488444" r:id="rId14"/>
    <p:sldLayoutId id="2147488445" r:id="rId15"/>
    <p:sldLayoutId id="2147488489" r:id="rId16"/>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529">
          <p15:clr>
            <a:srgbClr val="F26B43"/>
          </p15:clr>
        </p15:guide>
        <p15:guide id="4" pos="715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46989A68-5FE0-4F3E-BF17-F5A65C363223}"/>
              </a:ext>
            </a:extLst>
          </p:cNvPr>
          <p:cNvGraphicFramePr>
            <a:graphicFrameLocks/>
          </p:cNvGraphicFramePr>
          <p:nvPr userDrawn="1">
            <p:custDataLst>
              <p:tags r:id="rId18"/>
            </p:custDataLst>
            <p:extLst>
              <p:ext uri="{D42A27DB-BD31-4B8C-83A1-F6EECF244321}">
                <p14:modId xmlns:p14="http://schemas.microsoft.com/office/powerpoint/2010/main" val="24088070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 imgW="362" imgH="362" progId="TCLayout.ActiveDocument.1">
                  <p:embed/>
                </p:oleObj>
              </mc:Choice>
              <mc:Fallback>
                <p:oleObj name="think-cell Slide" r:id="rId20" imgW="362" imgH="362" progId="TCLayout.ActiveDocument.1">
                  <p:embed/>
                  <p:pic>
                    <p:nvPicPr>
                      <p:cNvPr id="8" name="Object 7" hidden="1">
                        <a:extLst>
                          <a:ext uri="{FF2B5EF4-FFF2-40B4-BE49-F238E27FC236}">
                            <a16:creationId xmlns:a16="http://schemas.microsoft.com/office/drawing/2014/main" id="{46989A68-5FE0-4F3E-BF17-F5A65C363223}"/>
                          </a:ext>
                        </a:extLst>
                      </p:cNvPr>
                      <p:cNvPicPr/>
                      <p:nvPr/>
                    </p:nvPicPr>
                    <p:blipFill>
                      <a:blip r:embed="rId21"/>
                      <a:stretch>
                        <a:fillRect/>
                      </a:stretch>
                    </p:blipFill>
                    <p:spPr>
                      <a:xfrm>
                        <a:off x="1588" y="1588"/>
                        <a:ext cx="1588" cy="1588"/>
                      </a:xfrm>
                      <a:prstGeom prst="rect">
                        <a:avLst/>
                      </a:prstGeom>
                    </p:spPr>
                  </p:pic>
                </p:oleObj>
              </mc:Fallback>
            </mc:AlternateContent>
          </a:graphicData>
        </a:graphic>
      </p:graphicFrame>
      <p:sp>
        <p:nvSpPr>
          <p:cNvPr id="7" name="Rectangle 6" hidden="1">
            <a:extLst>
              <a:ext uri="{FF2B5EF4-FFF2-40B4-BE49-F238E27FC236}">
                <a16:creationId xmlns:a16="http://schemas.microsoft.com/office/drawing/2014/main" id="{1A4D281A-575A-4281-9418-45B85F7180BF}"/>
              </a:ext>
            </a:extLst>
          </p:cNvPr>
          <p:cNvSpPr/>
          <p:nvPr userDrawn="1">
            <p:custDataLst>
              <p:tags r:id="rId19"/>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4000" b="1" i="0" baseline="0">
              <a:latin typeface="Arial" panose="020B0604020202020204" pitchFamily="34" charset="0"/>
              <a:ea typeface="+mj-ea"/>
              <a:cs typeface="+mj-cs"/>
              <a:sym typeface="Arial" panose="020B0604020202020204" pitchFamily="34" charset="0"/>
            </a:endParaRPr>
          </a:p>
        </p:txBody>
      </p:sp>
      <p:sp>
        <p:nvSpPr>
          <p:cNvPr id="2" name="Title Placeholder 1"/>
          <p:cNvSpPr>
            <a:spLocks noGrp="1"/>
          </p:cNvSpPr>
          <p:nvPr>
            <p:ph type="title"/>
          </p:nvPr>
        </p:nvSpPr>
        <p:spPr>
          <a:xfrm>
            <a:off x="838199" y="404813"/>
            <a:ext cx="10514013" cy="1079971"/>
          </a:xfrm>
          <a:prstGeom prst="rect">
            <a:avLst/>
          </a:prstGeom>
        </p:spPr>
        <p:txBody>
          <a:bodyPr vert="horz" lIns="0" tIns="0" rIns="0" bIns="0" rtlCol="0" anchor="t" anchorCtr="0">
            <a:noAutofit/>
          </a:bodyPr>
          <a:lstStyle/>
          <a:p>
            <a:r>
              <a:rPr lang="en-US"/>
              <a:t>Click to edit Master title style</a:t>
            </a:r>
          </a:p>
        </p:txBody>
      </p:sp>
      <p:sp>
        <p:nvSpPr>
          <p:cNvPr id="3" name="Text Placeholder 2"/>
          <p:cNvSpPr>
            <a:spLocks noGrp="1"/>
          </p:cNvSpPr>
          <p:nvPr>
            <p:ph type="body" idx="1"/>
          </p:nvPr>
        </p:nvSpPr>
        <p:spPr>
          <a:xfrm>
            <a:off x="838200" y="1700213"/>
            <a:ext cx="10515600" cy="4392612"/>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a:p>
            <a:pPr lvl="5"/>
            <a:r>
              <a:rPr lang="en-US"/>
              <a:t>6</a:t>
            </a:r>
          </a:p>
          <a:p>
            <a:pPr lvl="6"/>
            <a:r>
              <a:rPr lang="en-US"/>
              <a:t>7</a:t>
            </a:r>
          </a:p>
          <a:p>
            <a:pPr lvl="7"/>
            <a:r>
              <a:rPr lang="en-US"/>
              <a:t>8</a:t>
            </a:r>
          </a:p>
          <a:p>
            <a:pPr lvl="8"/>
            <a:r>
              <a:rPr lang="en-US"/>
              <a:t>9</a:t>
            </a:r>
          </a:p>
        </p:txBody>
      </p:sp>
      <p:sp>
        <p:nvSpPr>
          <p:cNvPr id="4" name="Date Placeholder 3"/>
          <p:cNvSpPr>
            <a:spLocks noGrp="1"/>
          </p:cNvSpPr>
          <p:nvPr>
            <p:ph type="dt" sz="half" idx="2"/>
          </p:nvPr>
        </p:nvSpPr>
        <p:spPr>
          <a:xfrm>
            <a:off x="1918397" y="6453188"/>
            <a:ext cx="1225275"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fi-FI"/>
              <a:t>JULY 2026</a:t>
            </a:r>
            <a:endParaRPr lang="en-US"/>
          </a:p>
        </p:txBody>
      </p:sp>
      <p:sp>
        <p:nvSpPr>
          <p:cNvPr id="5" name="Footer Placeholder 4"/>
          <p:cNvSpPr>
            <a:spLocks noGrp="1"/>
          </p:cNvSpPr>
          <p:nvPr>
            <p:ph type="ftr" sz="quarter" idx="3"/>
          </p:nvPr>
        </p:nvSpPr>
        <p:spPr>
          <a:xfrm>
            <a:off x="3143671" y="6453188"/>
            <a:ext cx="8208541" cy="144463"/>
          </a:xfrm>
          <a:prstGeom prst="rect">
            <a:avLst/>
          </a:prstGeom>
        </p:spPr>
        <p:txBody>
          <a:bodyPr vert="horz" lIns="0" tIns="0" rIns="0" bIns="0" rtlCol="0" anchor="ctr" anchorCtr="0">
            <a:noAutofit/>
          </a:bodyPr>
          <a:lstStyle>
            <a:lvl1pPr algn="l">
              <a:defRPr sz="700" b="0" cap="all" spc="100" baseline="0">
                <a:solidFill>
                  <a:schemeClr val="tx1"/>
                </a:solidFill>
              </a:defRPr>
            </a:lvl1pPr>
          </a:lstStyle>
          <a:p>
            <a:r>
              <a:rPr lang="en-US"/>
              <a:t>INVESTOR PRESENTATION</a:t>
            </a:r>
          </a:p>
        </p:txBody>
      </p:sp>
      <p:sp>
        <p:nvSpPr>
          <p:cNvPr id="6" name="Slide Number Placeholder 5"/>
          <p:cNvSpPr>
            <a:spLocks noGrp="1"/>
          </p:cNvSpPr>
          <p:nvPr>
            <p:ph type="sldNum" sz="quarter" idx="4"/>
          </p:nvPr>
        </p:nvSpPr>
        <p:spPr>
          <a:xfrm>
            <a:off x="11352212" y="6453188"/>
            <a:ext cx="504825" cy="144463"/>
          </a:xfrm>
          <a:prstGeom prst="rect">
            <a:avLst/>
          </a:prstGeom>
        </p:spPr>
        <p:txBody>
          <a:bodyPr vert="horz" lIns="0" tIns="0" rIns="0" bIns="0" rtlCol="0" anchor="ctr" anchorCtr="0">
            <a:noAutofit/>
          </a:bodyPr>
          <a:lstStyle>
            <a:lvl1pPr algn="r">
              <a:defRPr sz="700" b="0" cap="all" spc="100" baseline="0">
                <a:solidFill>
                  <a:schemeClr val="tx1"/>
                </a:solidFill>
              </a:defRPr>
            </a:lvl1pPr>
          </a:lstStyle>
          <a:p>
            <a:fld id="{9B8CDF1A-3CDE-4195-AF23-CDCF2878DEB5}" type="slidenum">
              <a:rPr lang="en-US" smtClean="0"/>
              <a:pPr/>
              <a:t>‹#›</a:t>
            </a:fld>
            <a:endParaRPr lang="en-US"/>
          </a:p>
        </p:txBody>
      </p:sp>
      <p:sp>
        <p:nvSpPr>
          <p:cNvPr id="9" name="Freeform 6"/>
          <p:cNvSpPr>
            <a:spLocks noChangeAspect="1" noEditPoints="1"/>
          </p:cNvSpPr>
          <p:nvPr/>
        </p:nvSpPr>
        <p:spPr bwMode="auto">
          <a:xfrm>
            <a:off x="836598" y="6463057"/>
            <a:ext cx="720000" cy="134593"/>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c)" hidden="1"/>
          <p:cNvSpPr txBox="1"/>
          <p:nvPr/>
        </p:nvSpPr>
        <p:spPr>
          <a:xfrm>
            <a:off x="11984915" y="6891795"/>
            <a:ext cx="200375"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kemira</a:t>
            </a:r>
            <a:endParaRPr lang="en-GB" sz="200" err="1">
              <a:solidFill>
                <a:schemeClr val="bg1"/>
              </a:solidFill>
              <a:latin typeface="+mn-lt"/>
            </a:endParaRPr>
          </a:p>
        </p:txBody>
      </p:sp>
      <p:pic>
        <p:nvPicPr>
          <p:cNvPr id="12" name="(logo)" descr="Z:\GRW (grow)\logot\copyright_grow.png" hidden="1"/>
          <p:cNvPicPr>
            <a:picLocks noChangeAspect="1" noChangeArrowheads="1"/>
          </p:cNvPicPr>
          <p:nvPr/>
        </p:nvPicPr>
        <p:blipFill>
          <a:blip r:embed="rId22" cstate="email">
            <a:extLst>
              <a:ext uri="{28A0092B-C50C-407E-A947-70E740481C1C}">
                <a14:useLocalDpi xmlns:a14="http://schemas.microsoft.com/office/drawing/2010/main"/>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7472611"/>
      </p:ext>
    </p:extLst>
  </p:cSld>
  <p:clrMap bg1="lt1" tx1="dk1" bg2="lt2" tx2="dk2" accent1="accent1" accent2="accent2" accent3="accent3" accent4="accent4" accent5="accent5" accent6="accent6" hlink="hlink" folHlink="folHlink"/>
  <p:sldLayoutIdLst>
    <p:sldLayoutId id="2147488576" r:id="rId1"/>
    <p:sldLayoutId id="2147488577" r:id="rId2"/>
    <p:sldLayoutId id="2147488578" r:id="rId3"/>
    <p:sldLayoutId id="2147488579" r:id="rId4"/>
    <p:sldLayoutId id="2147488580" r:id="rId5"/>
    <p:sldLayoutId id="2147488581" r:id="rId6"/>
    <p:sldLayoutId id="2147488582" r:id="rId7"/>
    <p:sldLayoutId id="2147488583" r:id="rId8"/>
    <p:sldLayoutId id="2147488584" r:id="rId9"/>
    <p:sldLayoutId id="2147488585" r:id="rId10"/>
    <p:sldLayoutId id="2147488586" r:id="rId11"/>
    <p:sldLayoutId id="2147488587" r:id="rId12"/>
    <p:sldLayoutId id="2147488588" r:id="rId13"/>
    <p:sldLayoutId id="2147488589" r:id="rId14"/>
    <p:sldLayoutId id="2147488590" r:id="rId15"/>
    <p:sldLayoutId id="2147488624" r:id="rId16"/>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4000" b="1" kern="1200" spc="-30" baseline="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72.xml"/><Relationship Id="rId1" Type="http://schemas.openxmlformats.org/officeDocument/2006/relationships/tags" Target="../tags/tag25.xml"/><Relationship Id="rId5" Type="http://schemas.openxmlformats.org/officeDocument/2006/relationships/image" Target="../media/image8.jpeg"/><Relationship Id="rId4" Type="http://schemas.openxmlformats.org/officeDocument/2006/relationships/image" Target="../media/image7.emf"/></Relationships>
</file>

<file path=ppt/slides/_rels/slide10.xml.rels><?xml version="1.0" encoding="UTF-8" standalone="yes"?>
<Relationships xmlns="http://schemas.openxmlformats.org/package/2006/relationships"><Relationship Id="rId13" Type="http://schemas.openxmlformats.org/officeDocument/2006/relationships/tags" Target="../tags/tag70.xml"/><Relationship Id="rId18" Type="http://schemas.openxmlformats.org/officeDocument/2006/relationships/tags" Target="../tags/tag75.xml"/><Relationship Id="rId26" Type="http://schemas.openxmlformats.org/officeDocument/2006/relationships/chart" Target="../charts/chart10.xml"/><Relationship Id="rId21" Type="http://schemas.openxmlformats.org/officeDocument/2006/relationships/tags" Target="../tags/tag78.xml"/><Relationship Id="rId34" Type="http://schemas.openxmlformats.org/officeDocument/2006/relationships/image" Target="../media/image38.jpeg"/><Relationship Id="rId7" Type="http://schemas.openxmlformats.org/officeDocument/2006/relationships/tags" Target="../tags/tag64.xml"/><Relationship Id="rId12" Type="http://schemas.openxmlformats.org/officeDocument/2006/relationships/tags" Target="../tags/tag69.xml"/><Relationship Id="rId17" Type="http://schemas.openxmlformats.org/officeDocument/2006/relationships/tags" Target="../tags/tag74.xml"/><Relationship Id="rId25" Type="http://schemas.openxmlformats.org/officeDocument/2006/relationships/image" Target="../media/image9.emf"/><Relationship Id="rId33" Type="http://schemas.openxmlformats.org/officeDocument/2006/relationships/image" Target="../media/image37.png"/><Relationship Id="rId38" Type="http://schemas.openxmlformats.org/officeDocument/2006/relationships/chart" Target="../charts/chart13.xml"/><Relationship Id="rId2" Type="http://schemas.openxmlformats.org/officeDocument/2006/relationships/tags" Target="../tags/tag59.xml"/><Relationship Id="rId16" Type="http://schemas.openxmlformats.org/officeDocument/2006/relationships/tags" Target="../tags/tag73.xml"/><Relationship Id="rId20" Type="http://schemas.openxmlformats.org/officeDocument/2006/relationships/tags" Target="../tags/tag77.xml"/><Relationship Id="rId29" Type="http://schemas.openxmlformats.org/officeDocument/2006/relationships/image" Target="../media/image35.png"/><Relationship Id="rId1" Type="http://schemas.openxmlformats.org/officeDocument/2006/relationships/tags" Target="../tags/tag58.xml"/><Relationship Id="rId6" Type="http://schemas.openxmlformats.org/officeDocument/2006/relationships/tags" Target="../tags/tag63.xml"/><Relationship Id="rId11" Type="http://schemas.openxmlformats.org/officeDocument/2006/relationships/tags" Target="../tags/tag68.xml"/><Relationship Id="rId24" Type="http://schemas.openxmlformats.org/officeDocument/2006/relationships/oleObject" Target="../embeddings/oleObject11.bin"/><Relationship Id="rId32" Type="http://schemas.openxmlformats.org/officeDocument/2006/relationships/image" Target="../media/image16.png"/><Relationship Id="rId37" Type="http://schemas.openxmlformats.org/officeDocument/2006/relationships/image" Target="../media/image41.png"/><Relationship Id="rId5" Type="http://schemas.openxmlformats.org/officeDocument/2006/relationships/tags" Target="../tags/tag62.xml"/><Relationship Id="rId15" Type="http://schemas.openxmlformats.org/officeDocument/2006/relationships/tags" Target="../tags/tag72.xml"/><Relationship Id="rId23" Type="http://schemas.openxmlformats.org/officeDocument/2006/relationships/slideLayout" Target="../slideLayouts/slideLayout88.xml"/><Relationship Id="rId28" Type="http://schemas.openxmlformats.org/officeDocument/2006/relationships/chart" Target="../charts/chart12.xml"/><Relationship Id="rId36" Type="http://schemas.openxmlformats.org/officeDocument/2006/relationships/image" Target="../media/image40.png"/><Relationship Id="rId10" Type="http://schemas.openxmlformats.org/officeDocument/2006/relationships/tags" Target="../tags/tag67.xml"/><Relationship Id="rId19" Type="http://schemas.openxmlformats.org/officeDocument/2006/relationships/tags" Target="../tags/tag76.xml"/><Relationship Id="rId31" Type="http://schemas.openxmlformats.org/officeDocument/2006/relationships/image" Target="../media/image15.png"/><Relationship Id="rId4" Type="http://schemas.openxmlformats.org/officeDocument/2006/relationships/tags" Target="../tags/tag61.xml"/><Relationship Id="rId9" Type="http://schemas.openxmlformats.org/officeDocument/2006/relationships/tags" Target="../tags/tag66.xml"/><Relationship Id="rId14" Type="http://schemas.openxmlformats.org/officeDocument/2006/relationships/tags" Target="../tags/tag71.xml"/><Relationship Id="rId22" Type="http://schemas.openxmlformats.org/officeDocument/2006/relationships/tags" Target="../tags/tag79.xml"/><Relationship Id="rId27" Type="http://schemas.openxmlformats.org/officeDocument/2006/relationships/chart" Target="../charts/chart11.xml"/><Relationship Id="rId30" Type="http://schemas.openxmlformats.org/officeDocument/2006/relationships/image" Target="../media/image36.png"/><Relationship Id="rId35" Type="http://schemas.openxmlformats.org/officeDocument/2006/relationships/image" Target="../media/image39.png"/><Relationship Id="rId8" Type="http://schemas.openxmlformats.org/officeDocument/2006/relationships/tags" Target="../tags/tag65.xml"/><Relationship Id="rId3" Type="http://schemas.openxmlformats.org/officeDocument/2006/relationships/tags" Target="../tags/tag60.xml"/></Relationships>
</file>

<file path=ppt/slides/_rels/slide11.xml.rels><?xml version="1.0" encoding="UTF-8" standalone="yes"?>
<Relationships xmlns="http://schemas.openxmlformats.org/package/2006/relationships"><Relationship Id="rId13" Type="http://schemas.openxmlformats.org/officeDocument/2006/relationships/tags" Target="../tags/tag92.xml"/><Relationship Id="rId18" Type="http://schemas.openxmlformats.org/officeDocument/2006/relationships/slideLayout" Target="../slideLayouts/slideLayout88.xml"/><Relationship Id="rId26" Type="http://schemas.openxmlformats.org/officeDocument/2006/relationships/image" Target="../media/image16.png"/><Relationship Id="rId3" Type="http://schemas.openxmlformats.org/officeDocument/2006/relationships/tags" Target="../tags/tag82.xml"/><Relationship Id="rId21" Type="http://schemas.openxmlformats.org/officeDocument/2006/relationships/chart" Target="../charts/chart14.xml"/><Relationship Id="rId7" Type="http://schemas.openxmlformats.org/officeDocument/2006/relationships/tags" Target="../tags/tag86.xml"/><Relationship Id="rId12" Type="http://schemas.openxmlformats.org/officeDocument/2006/relationships/tags" Target="../tags/tag91.xml"/><Relationship Id="rId17" Type="http://schemas.openxmlformats.org/officeDocument/2006/relationships/tags" Target="../tags/tag96.xml"/><Relationship Id="rId25" Type="http://schemas.openxmlformats.org/officeDocument/2006/relationships/image" Target="../media/image15.png"/><Relationship Id="rId33" Type="http://schemas.openxmlformats.org/officeDocument/2006/relationships/chart" Target="../charts/chart17.xml"/><Relationship Id="rId2" Type="http://schemas.openxmlformats.org/officeDocument/2006/relationships/tags" Target="../tags/tag81.xml"/><Relationship Id="rId16" Type="http://schemas.openxmlformats.org/officeDocument/2006/relationships/tags" Target="../tags/tag95.xml"/><Relationship Id="rId20" Type="http://schemas.openxmlformats.org/officeDocument/2006/relationships/image" Target="../media/image9.emf"/><Relationship Id="rId29" Type="http://schemas.openxmlformats.org/officeDocument/2006/relationships/image" Target="../media/image39.png"/><Relationship Id="rId1" Type="http://schemas.openxmlformats.org/officeDocument/2006/relationships/tags" Target="../tags/tag80.xml"/><Relationship Id="rId6" Type="http://schemas.openxmlformats.org/officeDocument/2006/relationships/tags" Target="../tags/tag85.xml"/><Relationship Id="rId11" Type="http://schemas.openxmlformats.org/officeDocument/2006/relationships/tags" Target="../tags/tag90.xml"/><Relationship Id="rId24" Type="http://schemas.openxmlformats.org/officeDocument/2006/relationships/image" Target="../media/image36.png"/><Relationship Id="rId32" Type="http://schemas.openxmlformats.org/officeDocument/2006/relationships/chart" Target="../charts/chart16.xml"/><Relationship Id="rId5" Type="http://schemas.openxmlformats.org/officeDocument/2006/relationships/tags" Target="../tags/tag84.xml"/><Relationship Id="rId15" Type="http://schemas.openxmlformats.org/officeDocument/2006/relationships/tags" Target="../tags/tag94.xml"/><Relationship Id="rId23" Type="http://schemas.openxmlformats.org/officeDocument/2006/relationships/image" Target="../media/image35.png"/><Relationship Id="rId28" Type="http://schemas.openxmlformats.org/officeDocument/2006/relationships/image" Target="../media/image38.jpeg"/><Relationship Id="rId10" Type="http://schemas.openxmlformats.org/officeDocument/2006/relationships/tags" Target="../tags/tag89.xml"/><Relationship Id="rId19" Type="http://schemas.openxmlformats.org/officeDocument/2006/relationships/oleObject" Target="../embeddings/oleObject12.bin"/><Relationship Id="rId31" Type="http://schemas.openxmlformats.org/officeDocument/2006/relationships/image" Target="../media/image41.png"/><Relationship Id="rId4" Type="http://schemas.openxmlformats.org/officeDocument/2006/relationships/tags" Target="../tags/tag83.xml"/><Relationship Id="rId9" Type="http://schemas.openxmlformats.org/officeDocument/2006/relationships/tags" Target="../tags/tag88.xml"/><Relationship Id="rId14" Type="http://schemas.openxmlformats.org/officeDocument/2006/relationships/tags" Target="../tags/tag93.xml"/><Relationship Id="rId22" Type="http://schemas.openxmlformats.org/officeDocument/2006/relationships/chart" Target="../charts/chart15.xml"/><Relationship Id="rId27" Type="http://schemas.openxmlformats.org/officeDocument/2006/relationships/image" Target="../media/image37.png"/><Relationship Id="rId30" Type="http://schemas.openxmlformats.org/officeDocument/2006/relationships/image" Target="../media/image40.png"/><Relationship Id="rId8" Type="http://schemas.openxmlformats.org/officeDocument/2006/relationships/tags" Target="../tags/tag8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3.xml.rels><?xml version="1.0" encoding="UTF-8" standalone="yes"?>
<Relationships xmlns="http://schemas.openxmlformats.org/package/2006/relationships"><Relationship Id="rId13" Type="http://schemas.openxmlformats.org/officeDocument/2006/relationships/tags" Target="../tags/tag109.xml"/><Relationship Id="rId18" Type="http://schemas.openxmlformats.org/officeDocument/2006/relationships/tags" Target="../tags/tag114.xml"/><Relationship Id="rId26" Type="http://schemas.openxmlformats.org/officeDocument/2006/relationships/tags" Target="../tags/tag122.xml"/><Relationship Id="rId39" Type="http://schemas.openxmlformats.org/officeDocument/2006/relationships/oleObject" Target="../embeddings/oleObject13.bin"/><Relationship Id="rId21" Type="http://schemas.openxmlformats.org/officeDocument/2006/relationships/tags" Target="../tags/tag117.xml"/><Relationship Id="rId34" Type="http://schemas.openxmlformats.org/officeDocument/2006/relationships/tags" Target="../tags/tag130.xml"/><Relationship Id="rId7" Type="http://schemas.openxmlformats.org/officeDocument/2006/relationships/tags" Target="../tags/tag103.xml"/><Relationship Id="rId2" Type="http://schemas.openxmlformats.org/officeDocument/2006/relationships/tags" Target="../tags/tag98.xml"/><Relationship Id="rId16" Type="http://schemas.openxmlformats.org/officeDocument/2006/relationships/tags" Target="../tags/tag112.xml"/><Relationship Id="rId20" Type="http://schemas.openxmlformats.org/officeDocument/2006/relationships/tags" Target="../tags/tag116.xml"/><Relationship Id="rId29" Type="http://schemas.openxmlformats.org/officeDocument/2006/relationships/tags" Target="../tags/tag125.xml"/><Relationship Id="rId41" Type="http://schemas.openxmlformats.org/officeDocument/2006/relationships/chart" Target="../charts/chart18.xml"/><Relationship Id="rId1" Type="http://schemas.openxmlformats.org/officeDocument/2006/relationships/tags" Target="../tags/tag97.xml"/><Relationship Id="rId6" Type="http://schemas.openxmlformats.org/officeDocument/2006/relationships/tags" Target="../tags/tag102.xml"/><Relationship Id="rId11" Type="http://schemas.openxmlformats.org/officeDocument/2006/relationships/tags" Target="../tags/tag107.xml"/><Relationship Id="rId24" Type="http://schemas.openxmlformats.org/officeDocument/2006/relationships/tags" Target="../tags/tag120.xml"/><Relationship Id="rId32" Type="http://schemas.openxmlformats.org/officeDocument/2006/relationships/tags" Target="../tags/tag128.xml"/><Relationship Id="rId37" Type="http://schemas.openxmlformats.org/officeDocument/2006/relationships/tags" Target="../tags/tag133.xml"/><Relationship Id="rId40" Type="http://schemas.openxmlformats.org/officeDocument/2006/relationships/image" Target="../media/image9.emf"/><Relationship Id="rId5" Type="http://schemas.openxmlformats.org/officeDocument/2006/relationships/tags" Target="../tags/tag101.xml"/><Relationship Id="rId15" Type="http://schemas.openxmlformats.org/officeDocument/2006/relationships/tags" Target="../tags/tag111.xml"/><Relationship Id="rId23" Type="http://schemas.openxmlformats.org/officeDocument/2006/relationships/tags" Target="../tags/tag119.xml"/><Relationship Id="rId28" Type="http://schemas.openxmlformats.org/officeDocument/2006/relationships/tags" Target="../tags/tag124.xml"/><Relationship Id="rId36" Type="http://schemas.openxmlformats.org/officeDocument/2006/relationships/tags" Target="../tags/tag132.xml"/><Relationship Id="rId10" Type="http://schemas.openxmlformats.org/officeDocument/2006/relationships/tags" Target="../tags/tag106.xml"/><Relationship Id="rId19" Type="http://schemas.openxmlformats.org/officeDocument/2006/relationships/tags" Target="../tags/tag115.xml"/><Relationship Id="rId31" Type="http://schemas.openxmlformats.org/officeDocument/2006/relationships/tags" Target="../tags/tag127.xml"/><Relationship Id="rId4" Type="http://schemas.openxmlformats.org/officeDocument/2006/relationships/tags" Target="../tags/tag100.xml"/><Relationship Id="rId9" Type="http://schemas.openxmlformats.org/officeDocument/2006/relationships/tags" Target="../tags/tag105.xml"/><Relationship Id="rId14" Type="http://schemas.openxmlformats.org/officeDocument/2006/relationships/tags" Target="../tags/tag110.xml"/><Relationship Id="rId22" Type="http://schemas.openxmlformats.org/officeDocument/2006/relationships/tags" Target="../tags/tag118.xml"/><Relationship Id="rId27" Type="http://schemas.openxmlformats.org/officeDocument/2006/relationships/tags" Target="../tags/tag123.xml"/><Relationship Id="rId30" Type="http://schemas.openxmlformats.org/officeDocument/2006/relationships/tags" Target="../tags/tag126.xml"/><Relationship Id="rId35" Type="http://schemas.openxmlformats.org/officeDocument/2006/relationships/tags" Target="../tags/tag131.xml"/><Relationship Id="rId8" Type="http://schemas.openxmlformats.org/officeDocument/2006/relationships/tags" Target="../tags/tag104.xml"/><Relationship Id="rId3" Type="http://schemas.openxmlformats.org/officeDocument/2006/relationships/tags" Target="../tags/tag99.xml"/><Relationship Id="rId12" Type="http://schemas.openxmlformats.org/officeDocument/2006/relationships/tags" Target="../tags/tag108.xml"/><Relationship Id="rId17" Type="http://schemas.openxmlformats.org/officeDocument/2006/relationships/tags" Target="../tags/tag113.xml"/><Relationship Id="rId25" Type="http://schemas.openxmlformats.org/officeDocument/2006/relationships/tags" Target="../tags/tag121.xml"/><Relationship Id="rId33" Type="http://schemas.openxmlformats.org/officeDocument/2006/relationships/tags" Target="../tags/tag129.xml"/><Relationship Id="rId38" Type="http://schemas.openxmlformats.org/officeDocument/2006/relationships/slideLayout" Target="../slideLayouts/slideLayout88.xml"/></Relationships>
</file>

<file path=ppt/slides/_rels/slide14.xml.rels><?xml version="1.0" encoding="UTF-8" standalone="yes"?>
<Relationships xmlns="http://schemas.openxmlformats.org/package/2006/relationships"><Relationship Id="rId13" Type="http://schemas.openxmlformats.org/officeDocument/2006/relationships/tags" Target="../tags/tag146.xml"/><Relationship Id="rId18" Type="http://schemas.openxmlformats.org/officeDocument/2006/relationships/tags" Target="../tags/tag151.xml"/><Relationship Id="rId26" Type="http://schemas.openxmlformats.org/officeDocument/2006/relationships/tags" Target="../tags/tag159.xml"/><Relationship Id="rId39" Type="http://schemas.openxmlformats.org/officeDocument/2006/relationships/chart" Target="../charts/chart19.xml"/><Relationship Id="rId21" Type="http://schemas.openxmlformats.org/officeDocument/2006/relationships/tags" Target="../tags/tag154.xml"/><Relationship Id="rId34" Type="http://schemas.openxmlformats.org/officeDocument/2006/relationships/tags" Target="../tags/tag167.xml"/><Relationship Id="rId7" Type="http://schemas.openxmlformats.org/officeDocument/2006/relationships/tags" Target="../tags/tag140.xml"/><Relationship Id="rId12" Type="http://schemas.openxmlformats.org/officeDocument/2006/relationships/tags" Target="../tags/tag145.xml"/><Relationship Id="rId17" Type="http://schemas.openxmlformats.org/officeDocument/2006/relationships/tags" Target="../tags/tag150.xml"/><Relationship Id="rId25" Type="http://schemas.openxmlformats.org/officeDocument/2006/relationships/tags" Target="../tags/tag158.xml"/><Relationship Id="rId33" Type="http://schemas.openxmlformats.org/officeDocument/2006/relationships/tags" Target="../tags/tag166.xml"/><Relationship Id="rId38" Type="http://schemas.openxmlformats.org/officeDocument/2006/relationships/image" Target="../media/image9.emf"/><Relationship Id="rId2" Type="http://schemas.openxmlformats.org/officeDocument/2006/relationships/tags" Target="../tags/tag135.xml"/><Relationship Id="rId16" Type="http://schemas.openxmlformats.org/officeDocument/2006/relationships/tags" Target="../tags/tag149.xml"/><Relationship Id="rId20" Type="http://schemas.openxmlformats.org/officeDocument/2006/relationships/tags" Target="../tags/tag153.xml"/><Relationship Id="rId29" Type="http://schemas.openxmlformats.org/officeDocument/2006/relationships/tags" Target="../tags/tag162.xml"/><Relationship Id="rId1" Type="http://schemas.openxmlformats.org/officeDocument/2006/relationships/tags" Target="../tags/tag134.xml"/><Relationship Id="rId6" Type="http://schemas.openxmlformats.org/officeDocument/2006/relationships/tags" Target="../tags/tag139.xml"/><Relationship Id="rId11" Type="http://schemas.openxmlformats.org/officeDocument/2006/relationships/tags" Target="../tags/tag144.xml"/><Relationship Id="rId24" Type="http://schemas.openxmlformats.org/officeDocument/2006/relationships/tags" Target="../tags/tag157.xml"/><Relationship Id="rId32" Type="http://schemas.openxmlformats.org/officeDocument/2006/relationships/tags" Target="../tags/tag165.xml"/><Relationship Id="rId37" Type="http://schemas.openxmlformats.org/officeDocument/2006/relationships/oleObject" Target="../embeddings/oleObject14.bin"/><Relationship Id="rId5" Type="http://schemas.openxmlformats.org/officeDocument/2006/relationships/tags" Target="../tags/tag138.xml"/><Relationship Id="rId15" Type="http://schemas.openxmlformats.org/officeDocument/2006/relationships/tags" Target="../tags/tag148.xml"/><Relationship Id="rId23" Type="http://schemas.openxmlformats.org/officeDocument/2006/relationships/tags" Target="../tags/tag156.xml"/><Relationship Id="rId28" Type="http://schemas.openxmlformats.org/officeDocument/2006/relationships/tags" Target="../tags/tag161.xml"/><Relationship Id="rId36" Type="http://schemas.openxmlformats.org/officeDocument/2006/relationships/slideLayout" Target="../slideLayouts/slideLayout88.xml"/><Relationship Id="rId10" Type="http://schemas.openxmlformats.org/officeDocument/2006/relationships/tags" Target="../tags/tag143.xml"/><Relationship Id="rId19" Type="http://schemas.openxmlformats.org/officeDocument/2006/relationships/tags" Target="../tags/tag152.xml"/><Relationship Id="rId31" Type="http://schemas.openxmlformats.org/officeDocument/2006/relationships/tags" Target="../tags/tag164.xml"/><Relationship Id="rId4" Type="http://schemas.openxmlformats.org/officeDocument/2006/relationships/tags" Target="../tags/tag137.xml"/><Relationship Id="rId9" Type="http://schemas.openxmlformats.org/officeDocument/2006/relationships/tags" Target="../tags/tag142.xml"/><Relationship Id="rId14" Type="http://schemas.openxmlformats.org/officeDocument/2006/relationships/tags" Target="../tags/tag147.xml"/><Relationship Id="rId22" Type="http://schemas.openxmlformats.org/officeDocument/2006/relationships/tags" Target="../tags/tag155.xml"/><Relationship Id="rId27" Type="http://schemas.openxmlformats.org/officeDocument/2006/relationships/tags" Target="../tags/tag160.xml"/><Relationship Id="rId30" Type="http://schemas.openxmlformats.org/officeDocument/2006/relationships/tags" Target="../tags/tag163.xml"/><Relationship Id="rId35" Type="http://schemas.openxmlformats.org/officeDocument/2006/relationships/tags" Target="../tags/tag168.xml"/><Relationship Id="rId8" Type="http://schemas.openxmlformats.org/officeDocument/2006/relationships/tags" Target="../tags/tag141.xml"/><Relationship Id="rId3" Type="http://schemas.openxmlformats.org/officeDocument/2006/relationships/tags" Target="../tags/tag136.xml"/></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Layout" Target="../slideLayouts/slideLayout81.xml"/><Relationship Id="rId1" Type="http://schemas.openxmlformats.org/officeDocument/2006/relationships/tags" Target="../tags/tag169.xml"/><Relationship Id="rId5" Type="http://schemas.openxmlformats.org/officeDocument/2006/relationships/image" Target="../media/image42.png"/><Relationship Id="rId4" Type="http://schemas.openxmlformats.org/officeDocument/2006/relationships/image" Target="../media/image9.emf"/></Relationships>
</file>

<file path=ppt/slides/_rels/slide1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jpeg"/><Relationship Id="rId1" Type="http://schemas.openxmlformats.org/officeDocument/2006/relationships/slideLayout" Target="../slideLayouts/slideLayout88.xml"/><Relationship Id="rId4" Type="http://schemas.openxmlformats.org/officeDocument/2006/relationships/image" Target="../media/image45.jpeg"/></Relationships>
</file>

<file path=ppt/slides/_rels/slide17.xml.rels><?xml version="1.0" encoding="UTF-8" standalone="yes"?>
<Relationships xmlns="http://schemas.openxmlformats.org/package/2006/relationships"><Relationship Id="rId3" Type="http://schemas.openxmlformats.org/officeDocument/2006/relationships/image" Target="../media/image47.jpeg"/><Relationship Id="rId7" Type="http://schemas.openxmlformats.org/officeDocument/2006/relationships/image" Target="../media/image51.jpeg"/><Relationship Id="rId2" Type="http://schemas.openxmlformats.org/officeDocument/2006/relationships/image" Target="../media/image46.jpeg"/><Relationship Id="rId1" Type="http://schemas.openxmlformats.org/officeDocument/2006/relationships/slideLayout" Target="../slideLayouts/slideLayout88.xml"/><Relationship Id="rId6" Type="http://schemas.openxmlformats.org/officeDocument/2006/relationships/image" Target="../media/image50.jpeg"/><Relationship Id="rId5" Type="http://schemas.openxmlformats.org/officeDocument/2006/relationships/image" Target="../media/image49.jpeg"/><Relationship Id="rId4" Type="http://schemas.openxmlformats.org/officeDocument/2006/relationships/image" Target="../media/image48.jpeg"/></Relationships>
</file>

<file path=ppt/slides/_rels/slide18.xml.rels><?xml version="1.0" encoding="UTF-8" standalone="yes"?>
<Relationships xmlns="http://schemas.openxmlformats.org/package/2006/relationships"><Relationship Id="rId13" Type="http://schemas.openxmlformats.org/officeDocument/2006/relationships/tags" Target="../tags/tag182.xml"/><Relationship Id="rId18" Type="http://schemas.openxmlformats.org/officeDocument/2006/relationships/tags" Target="../tags/tag187.xml"/><Relationship Id="rId26" Type="http://schemas.openxmlformats.org/officeDocument/2006/relationships/tags" Target="../tags/tag195.xml"/><Relationship Id="rId39" Type="http://schemas.openxmlformats.org/officeDocument/2006/relationships/tags" Target="../tags/tag208.xml"/><Relationship Id="rId21" Type="http://schemas.openxmlformats.org/officeDocument/2006/relationships/tags" Target="../tags/tag190.xml"/><Relationship Id="rId34" Type="http://schemas.openxmlformats.org/officeDocument/2006/relationships/tags" Target="../tags/tag203.xml"/><Relationship Id="rId42" Type="http://schemas.openxmlformats.org/officeDocument/2006/relationships/tags" Target="../tags/tag211.xml"/><Relationship Id="rId47" Type="http://schemas.openxmlformats.org/officeDocument/2006/relationships/chart" Target="../charts/chart21.xml"/><Relationship Id="rId7" Type="http://schemas.openxmlformats.org/officeDocument/2006/relationships/tags" Target="../tags/tag176.xml"/><Relationship Id="rId2" Type="http://schemas.openxmlformats.org/officeDocument/2006/relationships/tags" Target="../tags/tag171.xml"/><Relationship Id="rId16" Type="http://schemas.openxmlformats.org/officeDocument/2006/relationships/tags" Target="../tags/tag185.xml"/><Relationship Id="rId29" Type="http://schemas.openxmlformats.org/officeDocument/2006/relationships/tags" Target="../tags/tag198.xml"/><Relationship Id="rId11" Type="http://schemas.openxmlformats.org/officeDocument/2006/relationships/tags" Target="../tags/tag180.xml"/><Relationship Id="rId24" Type="http://schemas.openxmlformats.org/officeDocument/2006/relationships/tags" Target="../tags/tag193.xml"/><Relationship Id="rId32" Type="http://schemas.openxmlformats.org/officeDocument/2006/relationships/tags" Target="../tags/tag201.xml"/><Relationship Id="rId37" Type="http://schemas.openxmlformats.org/officeDocument/2006/relationships/tags" Target="../tags/tag206.xml"/><Relationship Id="rId40" Type="http://schemas.openxmlformats.org/officeDocument/2006/relationships/tags" Target="../tags/tag209.xml"/><Relationship Id="rId45" Type="http://schemas.openxmlformats.org/officeDocument/2006/relationships/image" Target="../media/image9.emf"/><Relationship Id="rId5" Type="http://schemas.openxmlformats.org/officeDocument/2006/relationships/tags" Target="../tags/tag174.xml"/><Relationship Id="rId15" Type="http://schemas.openxmlformats.org/officeDocument/2006/relationships/tags" Target="../tags/tag184.xml"/><Relationship Id="rId23" Type="http://schemas.openxmlformats.org/officeDocument/2006/relationships/tags" Target="../tags/tag192.xml"/><Relationship Id="rId28" Type="http://schemas.openxmlformats.org/officeDocument/2006/relationships/tags" Target="../tags/tag197.xml"/><Relationship Id="rId36" Type="http://schemas.openxmlformats.org/officeDocument/2006/relationships/tags" Target="../tags/tag205.xml"/><Relationship Id="rId49" Type="http://schemas.openxmlformats.org/officeDocument/2006/relationships/chart" Target="../charts/chart23.xml"/><Relationship Id="rId10" Type="http://schemas.openxmlformats.org/officeDocument/2006/relationships/tags" Target="../tags/tag179.xml"/><Relationship Id="rId19" Type="http://schemas.openxmlformats.org/officeDocument/2006/relationships/tags" Target="../tags/tag188.xml"/><Relationship Id="rId31" Type="http://schemas.openxmlformats.org/officeDocument/2006/relationships/tags" Target="../tags/tag200.xml"/><Relationship Id="rId44" Type="http://schemas.openxmlformats.org/officeDocument/2006/relationships/oleObject" Target="../embeddings/oleObject16.bin"/><Relationship Id="rId4" Type="http://schemas.openxmlformats.org/officeDocument/2006/relationships/tags" Target="../tags/tag173.xml"/><Relationship Id="rId9" Type="http://schemas.openxmlformats.org/officeDocument/2006/relationships/tags" Target="../tags/tag178.xml"/><Relationship Id="rId14" Type="http://schemas.openxmlformats.org/officeDocument/2006/relationships/tags" Target="../tags/tag183.xml"/><Relationship Id="rId22" Type="http://schemas.openxmlformats.org/officeDocument/2006/relationships/tags" Target="../tags/tag191.xml"/><Relationship Id="rId27" Type="http://schemas.openxmlformats.org/officeDocument/2006/relationships/tags" Target="../tags/tag196.xml"/><Relationship Id="rId30" Type="http://schemas.openxmlformats.org/officeDocument/2006/relationships/tags" Target="../tags/tag199.xml"/><Relationship Id="rId35" Type="http://schemas.openxmlformats.org/officeDocument/2006/relationships/tags" Target="../tags/tag204.xml"/><Relationship Id="rId43" Type="http://schemas.openxmlformats.org/officeDocument/2006/relationships/slideLayout" Target="../slideLayouts/slideLayout88.xml"/><Relationship Id="rId48" Type="http://schemas.openxmlformats.org/officeDocument/2006/relationships/chart" Target="../charts/chart22.xml"/><Relationship Id="rId8" Type="http://schemas.openxmlformats.org/officeDocument/2006/relationships/tags" Target="../tags/tag177.xml"/><Relationship Id="rId3" Type="http://schemas.openxmlformats.org/officeDocument/2006/relationships/tags" Target="../tags/tag172.xml"/><Relationship Id="rId12" Type="http://schemas.openxmlformats.org/officeDocument/2006/relationships/tags" Target="../tags/tag181.xml"/><Relationship Id="rId17" Type="http://schemas.openxmlformats.org/officeDocument/2006/relationships/tags" Target="../tags/tag186.xml"/><Relationship Id="rId25" Type="http://schemas.openxmlformats.org/officeDocument/2006/relationships/tags" Target="../tags/tag194.xml"/><Relationship Id="rId33" Type="http://schemas.openxmlformats.org/officeDocument/2006/relationships/tags" Target="../tags/tag202.xml"/><Relationship Id="rId38" Type="http://schemas.openxmlformats.org/officeDocument/2006/relationships/tags" Target="../tags/tag207.xml"/><Relationship Id="rId46" Type="http://schemas.openxmlformats.org/officeDocument/2006/relationships/chart" Target="../charts/chart20.xml"/><Relationship Id="rId20" Type="http://schemas.openxmlformats.org/officeDocument/2006/relationships/tags" Target="../tags/tag189.xml"/><Relationship Id="rId41" Type="http://schemas.openxmlformats.org/officeDocument/2006/relationships/tags" Target="../tags/tag210.xml"/><Relationship Id="rId1" Type="http://schemas.openxmlformats.org/officeDocument/2006/relationships/tags" Target="../tags/tag170.xml"/><Relationship Id="rId6" Type="http://schemas.openxmlformats.org/officeDocument/2006/relationships/tags" Target="../tags/tag175.xml"/></Relationships>
</file>

<file path=ppt/slides/_rels/slide19.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105.xml"/><Relationship Id="rId1" Type="http://schemas.openxmlformats.org/officeDocument/2006/relationships/tags" Target="../tags/tag212.xml"/><Relationship Id="rId5" Type="http://schemas.openxmlformats.org/officeDocument/2006/relationships/image" Target="../media/image52.jpeg"/><Relationship Id="rId4" Type="http://schemas.openxmlformats.org/officeDocument/2006/relationships/image" Target="../media/image6.emf"/></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86.xml"/><Relationship Id="rId1" Type="http://schemas.openxmlformats.org/officeDocument/2006/relationships/tags" Target="../tags/tag26.xml"/><Relationship Id="rId5" Type="http://schemas.openxmlformats.org/officeDocument/2006/relationships/image" Target="../media/image10.jpeg"/><Relationship Id="rId4" Type="http://schemas.openxmlformats.org/officeDocument/2006/relationships/image" Target="../media/image9.emf"/></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22.xml"/><Relationship Id="rId1" Type="http://schemas.openxmlformats.org/officeDocument/2006/relationships/tags" Target="../tags/tag213.xml"/><Relationship Id="rId6" Type="http://schemas.openxmlformats.org/officeDocument/2006/relationships/image" Target="../media/image53.jpeg"/><Relationship Id="rId5" Type="http://schemas.openxmlformats.org/officeDocument/2006/relationships/image" Target="../media/image7.emf"/><Relationship Id="rId4" Type="http://schemas.openxmlformats.org/officeDocument/2006/relationships/oleObject" Target="../embeddings/oleObject18.bin"/></Relationships>
</file>

<file path=ppt/slides/_rels/slide24.xml.rels><?xml version="1.0" encoding="UTF-8" standalone="yes"?>
<Relationships xmlns="http://schemas.openxmlformats.org/package/2006/relationships"><Relationship Id="rId26" Type="http://schemas.openxmlformats.org/officeDocument/2006/relationships/tags" Target="../tags/tag239.xml"/><Relationship Id="rId21" Type="http://schemas.openxmlformats.org/officeDocument/2006/relationships/tags" Target="../tags/tag234.xml"/><Relationship Id="rId42" Type="http://schemas.openxmlformats.org/officeDocument/2006/relationships/tags" Target="../tags/tag255.xml"/><Relationship Id="rId47" Type="http://schemas.openxmlformats.org/officeDocument/2006/relationships/tags" Target="../tags/tag260.xml"/><Relationship Id="rId63" Type="http://schemas.openxmlformats.org/officeDocument/2006/relationships/tags" Target="../tags/tag276.xml"/><Relationship Id="rId68" Type="http://schemas.openxmlformats.org/officeDocument/2006/relationships/tags" Target="../tags/tag281.xml"/><Relationship Id="rId84" Type="http://schemas.openxmlformats.org/officeDocument/2006/relationships/tags" Target="../tags/tag297.xml"/><Relationship Id="rId89" Type="http://schemas.openxmlformats.org/officeDocument/2006/relationships/tags" Target="../tags/tag302.xml"/><Relationship Id="rId16" Type="http://schemas.openxmlformats.org/officeDocument/2006/relationships/tags" Target="../tags/tag229.xml"/><Relationship Id="rId11" Type="http://schemas.openxmlformats.org/officeDocument/2006/relationships/tags" Target="../tags/tag224.xml"/><Relationship Id="rId32" Type="http://schemas.openxmlformats.org/officeDocument/2006/relationships/tags" Target="../tags/tag245.xml"/><Relationship Id="rId37" Type="http://schemas.openxmlformats.org/officeDocument/2006/relationships/tags" Target="../tags/tag250.xml"/><Relationship Id="rId53" Type="http://schemas.openxmlformats.org/officeDocument/2006/relationships/tags" Target="../tags/tag266.xml"/><Relationship Id="rId58" Type="http://schemas.openxmlformats.org/officeDocument/2006/relationships/tags" Target="../tags/tag271.xml"/><Relationship Id="rId74" Type="http://schemas.openxmlformats.org/officeDocument/2006/relationships/tags" Target="../tags/tag287.xml"/><Relationship Id="rId79" Type="http://schemas.openxmlformats.org/officeDocument/2006/relationships/tags" Target="../tags/tag292.xml"/><Relationship Id="rId5" Type="http://schemas.openxmlformats.org/officeDocument/2006/relationships/tags" Target="../tags/tag218.xml"/><Relationship Id="rId90" Type="http://schemas.openxmlformats.org/officeDocument/2006/relationships/tags" Target="../tags/tag303.xml"/><Relationship Id="rId95" Type="http://schemas.openxmlformats.org/officeDocument/2006/relationships/slideLayout" Target="../slideLayouts/slideLayout39.xml"/><Relationship Id="rId22" Type="http://schemas.openxmlformats.org/officeDocument/2006/relationships/tags" Target="../tags/tag235.xml"/><Relationship Id="rId27" Type="http://schemas.openxmlformats.org/officeDocument/2006/relationships/tags" Target="../tags/tag240.xml"/><Relationship Id="rId43" Type="http://schemas.openxmlformats.org/officeDocument/2006/relationships/tags" Target="../tags/tag256.xml"/><Relationship Id="rId48" Type="http://schemas.openxmlformats.org/officeDocument/2006/relationships/tags" Target="../tags/tag261.xml"/><Relationship Id="rId64" Type="http://schemas.openxmlformats.org/officeDocument/2006/relationships/tags" Target="../tags/tag277.xml"/><Relationship Id="rId69" Type="http://schemas.openxmlformats.org/officeDocument/2006/relationships/tags" Target="../tags/tag282.xml"/><Relationship Id="rId80" Type="http://schemas.openxmlformats.org/officeDocument/2006/relationships/tags" Target="../tags/tag293.xml"/><Relationship Id="rId85" Type="http://schemas.openxmlformats.org/officeDocument/2006/relationships/tags" Target="../tags/tag298.xml"/><Relationship Id="rId12" Type="http://schemas.openxmlformats.org/officeDocument/2006/relationships/tags" Target="../tags/tag225.xml"/><Relationship Id="rId17" Type="http://schemas.openxmlformats.org/officeDocument/2006/relationships/tags" Target="../tags/tag230.xml"/><Relationship Id="rId25" Type="http://schemas.openxmlformats.org/officeDocument/2006/relationships/tags" Target="../tags/tag238.xml"/><Relationship Id="rId33" Type="http://schemas.openxmlformats.org/officeDocument/2006/relationships/tags" Target="../tags/tag246.xml"/><Relationship Id="rId38" Type="http://schemas.openxmlformats.org/officeDocument/2006/relationships/tags" Target="../tags/tag251.xml"/><Relationship Id="rId46" Type="http://schemas.openxmlformats.org/officeDocument/2006/relationships/tags" Target="../tags/tag259.xml"/><Relationship Id="rId59" Type="http://schemas.openxmlformats.org/officeDocument/2006/relationships/tags" Target="../tags/tag272.xml"/><Relationship Id="rId67" Type="http://schemas.openxmlformats.org/officeDocument/2006/relationships/tags" Target="../tags/tag280.xml"/><Relationship Id="rId20" Type="http://schemas.openxmlformats.org/officeDocument/2006/relationships/tags" Target="../tags/tag233.xml"/><Relationship Id="rId41" Type="http://schemas.openxmlformats.org/officeDocument/2006/relationships/tags" Target="../tags/tag254.xml"/><Relationship Id="rId54" Type="http://schemas.openxmlformats.org/officeDocument/2006/relationships/tags" Target="../tags/tag267.xml"/><Relationship Id="rId62" Type="http://schemas.openxmlformats.org/officeDocument/2006/relationships/tags" Target="../tags/tag275.xml"/><Relationship Id="rId70" Type="http://schemas.openxmlformats.org/officeDocument/2006/relationships/tags" Target="../tags/tag283.xml"/><Relationship Id="rId75" Type="http://schemas.openxmlformats.org/officeDocument/2006/relationships/tags" Target="../tags/tag288.xml"/><Relationship Id="rId83" Type="http://schemas.openxmlformats.org/officeDocument/2006/relationships/tags" Target="../tags/tag296.xml"/><Relationship Id="rId88" Type="http://schemas.openxmlformats.org/officeDocument/2006/relationships/tags" Target="../tags/tag301.xml"/><Relationship Id="rId91" Type="http://schemas.openxmlformats.org/officeDocument/2006/relationships/tags" Target="../tags/tag304.xml"/><Relationship Id="rId96" Type="http://schemas.openxmlformats.org/officeDocument/2006/relationships/notesSlide" Target="../notesSlides/notesSlide2.xml"/><Relationship Id="rId1" Type="http://schemas.openxmlformats.org/officeDocument/2006/relationships/tags" Target="../tags/tag214.xml"/><Relationship Id="rId6" Type="http://schemas.openxmlformats.org/officeDocument/2006/relationships/tags" Target="../tags/tag219.xml"/><Relationship Id="rId15" Type="http://schemas.openxmlformats.org/officeDocument/2006/relationships/tags" Target="../tags/tag228.xml"/><Relationship Id="rId23" Type="http://schemas.openxmlformats.org/officeDocument/2006/relationships/tags" Target="../tags/tag236.xml"/><Relationship Id="rId28" Type="http://schemas.openxmlformats.org/officeDocument/2006/relationships/tags" Target="../tags/tag241.xml"/><Relationship Id="rId36" Type="http://schemas.openxmlformats.org/officeDocument/2006/relationships/tags" Target="../tags/tag249.xml"/><Relationship Id="rId49" Type="http://schemas.openxmlformats.org/officeDocument/2006/relationships/tags" Target="../tags/tag262.xml"/><Relationship Id="rId57" Type="http://schemas.openxmlformats.org/officeDocument/2006/relationships/tags" Target="../tags/tag270.xml"/><Relationship Id="rId10" Type="http://schemas.openxmlformats.org/officeDocument/2006/relationships/tags" Target="../tags/tag223.xml"/><Relationship Id="rId31" Type="http://schemas.openxmlformats.org/officeDocument/2006/relationships/tags" Target="../tags/tag244.xml"/><Relationship Id="rId44" Type="http://schemas.openxmlformats.org/officeDocument/2006/relationships/tags" Target="../tags/tag257.xml"/><Relationship Id="rId52" Type="http://schemas.openxmlformats.org/officeDocument/2006/relationships/tags" Target="../tags/tag265.xml"/><Relationship Id="rId60" Type="http://schemas.openxmlformats.org/officeDocument/2006/relationships/tags" Target="../tags/tag273.xml"/><Relationship Id="rId65" Type="http://schemas.openxmlformats.org/officeDocument/2006/relationships/tags" Target="../tags/tag278.xml"/><Relationship Id="rId73" Type="http://schemas.openxmlformats.org/officeDocument/2006/relationships/tags" Target="../tags/tag286.xml"/><Relationship Id="rId78" Type="http://schemas.openxmlformats.org/officeDocument/2006/relationships/tags" Target="../tags/tag291.xml"/><Relationship Id="rId81" Type="http://schemas.openxmlformats.org/officeDocument/2006/relationships/tags" Target="../tags/tag294.xml"/><Relationship Id="rId86" Type="http://schemas.openxmlformats.org/officeDocument/2006/relationships/tags" Target="../tags/tag299.xml"/><Relationship Id="rId94" Type="http://schemas.openxmlformats.org/officeDocument/2006/relationships/tags" Target="../tags/tag307.xml"/><Relationship Id="rId99" Type="http://schemas.openxmlformats.org/officeDocument/2006/relationships/chart" Target="../charts/chart24.xml"/><Relationship Id="rId101" Type="http://schemas.openxmlformats.org/officeDocument/2006/relationships/chart" Target="../charts/chart26.xml"/><Relationship Id="rId4" Type="http://schemas.openxmlformats.org/officeDocument/2006/relationships/tags" Target="../tags/tag217.xml"/><Relationship Id="rId9" Type="http://schemas.openxmlformats.org/officeDocument/2006/relationships/tags" Target="../tags/tag222.xml"/><Relationship Id="rId13" Type="http://schemas.openxmlformats.org/officeDocument/2006/relationships/tags" Target="../tags/tag226.xml"/><Relationship Id="rId18" Type="http://schemas.openxmlformats.org/officeDocument/2006/relationships/tags" Target="../tags/tag231.xml"/><Relationship Id="rId39" Type="http://schemas.openxmlformats.org/officeDocument/2006/relationships/tags" Target="../tags/tag252.xml"/><Relationship Id="rId34" Type="http://schemas.openxmlformats.org/officeDocument/2006/relationships/tags" Target="../tags/tag247.xml"/><Relationship Id="rId50" Type="http://schemas.openxmlformats.org/officeDocument/2006/relationships/tags" Target="../tags/tag263.xml"/><Relationship Id="rId55" Type="http://schemas.openxmlformats.org/officeDocument/2006/relationships/tags" Target="../tags/tag268.xml"/><Relationship Id="rId76" Type="http://schemas.openxmlformats.org/officeDocument/2006/relationships/tags" Target="../tags/tag289.xml"/><Relationship Id="rId97" Type="http://schemas.openxmlformats.org/officeDocument/2006/relationships/oleObject" Target="../embeddings/oleObject19.bin"/><Relationship Id="rId7" Type="http://schemas.openxmlformats.org/officeDocument/2006/relationships/tags" Target="../tags/tag220.xml"/><Relationship Id="rId71" Type="http://schemas.openxmlformats.org/officeDocument/2006/relationships/tags" Target="../tags/tag284.xml"/><Relationship Id="rId92" Type="http://schemas.openxmlformats.org/officeDocument/2006/relationships/tags" Target="../tags/tag305.xml"/><Relationship Id="rId2" Type="http://schemas.openxmlformats.org/officeDocument/2006/relationships/tags" Target="../tags/tag215.xml"/><Relationship Id="rId29" Type="http://schemas.openxmlformats.org/officeDocument/2006/relationships/tags" Target="../tags/tag242.xml"/><Relationship Id="rId24" Type="http://schemas.openxmlformats.org/officeDocument/2006/relationships/tags" Target="../tags/tag237.xml"/><Relationship Id="rId40" Type="http://schemas.openxmlformats.org/officeDocument/2006/relationships/tags" Target="../tags/tag253.xml"/><Relationship Id="rId45" Type="http://schemas.openxmlformats.org/officeDocument/2006/relationships/tags" Target="../tags/tag258.xml"/><Relationship Id="rId66" Type="http://schemas.openxmlformats.org/officeDocument/2006/relationships/tags" Target="../tags/tag279.xml"/><Relationship Id="rId87" Type="http://schemas.openxmlformats.org/officeDocument/2006/relationships/tags" Target="../tags/tag300.xml"/><Relationship Id="rId61" Type="http://schemas.openxmlformats.org/officeDocument/2006/relationships/tags" Target="../tags/tag274.xml"/><Relationship Id="rId82" Type="http://schemas.openxmlformats.org/officeDocument/2006/relationships/tags" Target="../tags/tag295.xml"/><Relationship Id="rId19" Type="http://schemas.openxmlformats.org/officeDocument/2006/relationships/tags" Target="../tags/tag232.xml"/><Relationship Id="rId14" Type="http://schemas.openxmlformats.org/officeDocument/2006/relationships/tags" Target="../tags/tag227.xml"/><Relationship Id="rId30" Type="http://schemas.openxmlformats.org/officeDocument/2006/relationships/tags" Target="../tags/tag243.xml"/><Relationship Id="rId35" Type="http://schemas.openxmlformats.org/officeDocument/2006/relationships/tags" Target="../tags/tag248.xml"/><Relationship Id="rId56" Type="http://schemas.openxmlformats.org/officeDocument/2006/relationships/tags" Target="../tags/tag269.xml"/><Relationship Id="rId77" Type="http://schemas.openxmlformats.org/officeDocument/2006/relationships/tags" Target="../tags/tag290.xml"/><Relationship Id="rId100" Type="http://schemas.openxmlformats.org/officeDocument/2006/relationships/chart" Target="../charts/chart25.xml"/><Relationship Id="rId8" Type="http://schemas.openxmlformats.org/officeDocument/2006/relationships/tags" Target="../tags/tag221.xml"/><Relationship Id="rId51" Type="http://schemas.openxmlformats.org/officeDocument/2006/relationships/tags" Target="../tags/tag264.xml"/><Relationship Id="rId72" Type="http://schemas.openxmlformats.org/officeDocument/2006/relationships/tags" Target="../tags/tag285.xml"/><Relationship Id="rId93" Type="http://schemas.openxmlformats.org/officeDocument/2006/relationships/tags" Target="../tags/tag306.xml"/><Relationship Id="rId98" Type="http://schemas.openxmlformats.org/officeDocument/2006/relationships/image" Target="../media/image7.emf"/><Relationship Id="rId3" Type="http://schemas.openxmlformats.org/officeDocument/2006/relationships/tags" Target="../tags/tag216.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38.xml"/><Relationship Id="rId1" Type="http://schemas.openxmlformats.org/officeDocument/2006/relationships/tags" Target="../tags/tag308.xml"/><Relationship Id="rId6" Type="http://schemas.openxmlformats.org/officeDocument/2006/relationships/image" Target="../media/image1.emf"/><Relationship Id="rId5" Type="http://schemas.openxmlformats.org/officeDocument/2006/relationships/oleObject" Target="../embeddings/oleObject20.bin"/><Relationship Id="rId4" Type="http://schemas.openxmlformats.org/officeDocument/2006/relationships/image" Target="../media/image54.jpeg"/></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81.xml"/><Relationship Id="rId1" Type="http://schemas.openxmlformats.org/officeDocument/2006/relationships/tags" Target="../tags/tag309.xml"/><Relationship Id="rId5" Type="http://schemas.openxmlformats.org/officeDocument/2006/relationships/image" Target="../media/image55.jpeg"/><Relationship Id="rId4" Type="http://schemas.openxmlformats.org/officeDocument/2006/relationships/image" Target="../media/image9.emf"/></Relationships>
</file>

<file path=ppt/slides/_rels/slide2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slideLayout" Target="../slideLayouts/slideLayout88.xml"/><Relationship Id="rId1" Type="http://schemas.openxmlformats.org/officeDocument/2006/relationships/tags" Target="../tags/tag310.xml"/><Relationship Id="rId5" Type="http://schemas.openxmlformats.org/officeDocument/2006/relationships/image" Target="../media/image9.emf"/><Relationship Id="rId4" Type="http://schemas.openxmlformats.org/officeDocument/2006/relationships/oleObject" Target="../embeddings/oleObject22.bin"/></Relationships>
</file>

<file path=ppt/slides/_rels/slide28.xml.rels><?xml version="1.0" encoding="UTF-8" standalone="yes"?>
<Relationships xmlns="http://schemas.openxmlformats.org/package/2006/relationships"><Relationship Id="rId26" Type="http://schemas.openxmlformats.org/officeDocument/2006/relationships/tags" Target="../tags/tag336.xml"/><Relationship Id="rId21" Type="http://schemas.openxmlformats.org/officeDocument/2006/relationships/tags" Target="../tags/tag331.xml"/><Relationship Id="rId42" Type="http://schemas.openxmlformats.org/officeDocument/2006/relationships/tags" Target="../tags/tag352.xml"/><Relationship Id="rId47" Type="http://schemas.openxmlformats.org/officeDocument/2006/relationships/tags" Target="../tags/tag357.xml"/><Relationship Id="rId63" Type="http://schemas.openxmlformats.org/officeDocument/2006/relationships/tags" Target="../tags/tag373.xml"/><Relationship Id="rId68" Type="http://schemas.openxmlformats.org/officeDocument/2006/relationships/image" Target="../media/image9.emf"/><Relationship Id="rId7" Type="http://schemas.openxmlformats.org/officeDocument/2006/relationships/tags" Target="../tags/tag317.xml"/><Relationship Id="rId2" Type="http://schemas.openxmlformats.org/officeDocument/2006/relationships/tags" Target="../tags/tag312.xml"/><Relationship Id="rId16" Type="http://schemas.openxmlformats.org/officeDocument/2006/relationships/tags" Target="../tags/tag326.xml"/><Relationship Id="rId29" Type="http://schemas.openxmlformats.org/officeDocument/2006/relationships/tags" Target="../tags/tag339.xml"/><Relationship Id="rId11" Type="http://schemas.openxmlformats.org/officeDocument/2006/relationships/tags" Target="../tags/tag321.xml"/><Relationship Id="rId24" Type="http://schemas.openxmlformats.org/officeDocument/2006/relationships/tags" Target="../tags/tag334.xml"/><Relationship Id="rId32" Type="http://schemas.openxmlformats.org/officeDocument/2006/relationships/tags" Target="../tags/tag342.xml"/><Relationship Id="rId37" Type="http://schemas.openxmlformats.org/officeDocument/2006/relationships/tags" Target="../tags/tag347.xml"/><Relationship Id="rId40" Type="http://schemas.openxmlformats.org/officeDocument/2006/relationships/tags" Target="../tags/tag350.xml"/><Relationship Id="rId45" Type="http://schemas.openxmlformats.org/officeDocument/2006/relationships/tags" Target="../tags/tag355.xml"/><Relationship Id="rId53" Type="http://schemas.openxmlformats.org/officeDocument/2006/relationships/tags" Target="../tags/tag363.xml"/><Relationship Id="rId58" Type="http://schemas.openxmlformats.org/officeDocument/2006/relationships/tags" Target="../tags/tag368.xml"/><Relationship Id="rId66" Type="http://schemas.openxmlformats.org/officeDocument/2006/relationships/slideLayout" Target="../slideLayouts/slideLayout88.xml"/><Relationship Id="rId5" Type="http://schemas.openxmlformats.org/officeDocument/2006/relationships/tags" Target="../tags/tag315.xml"/><Relationship Id="rId61" Type="http://schemas.openxmlformats.org/officeDocument/2006/relationships/tags" Target="../tags/tag371.xml"/><Relationship Id="rId19" Type="http://schemas.openxmlformats.org/officeDocument/2006/relationships/tags" Target="../tags/tag329.xml"/><Relationship Id="rId14" Type="http://schemas.openxmlformats.org/officeDocument/2006/relationships/tags" Target="../tags/tag324.xml"/><Relationship Id="rId22" Type="http://schemas.openxmlformats.org/officeDocument/2006/relationships/tags" Target="../tags/tag332.xml"/><Relationship Id="rId27" Type="http://schemas.openxmlformats.org/officeDocument/2006/relationships/tags" Target="../tags/tag337.xml"/><Relationship Id="rId30" Type="http://schemas.openxmlformats.org/officeDocument/2006/relationships/tags" Target="../tags/tag340.xml"/><Relationship Id="rId35" Type="http://schemas.openxmlformats.org/officeDocument/2006/relationships/tags" Target="../tags/tag345.xml"/><Relationship Id="rId43" Type="http://schemas.openxmlformats.org/officeDocument/2006/relationships/tags" Target="../tags/tag353.xml"/><Relationship Id="rId48" Type="http://schemas.openxmlformats.org/officeDocument/2006/relationships/tags" Target="../tags/tag358.xml"/><Relationship Id="rId56" Type="http://schemas.openxmlformats.org/officeDocument/2006/relationships/tags" Target="../tags/tag366.xml"/><Relationship Id="rId64" Type="http://schemas.openxmlformats.org/officeDocument/2006/relationships/tags" Target="../tags/tag374.xml"/><Relationship Id="rId69" Type="http://schemas.openxmlformats.org/officeDocument/2006/relationships/chart" Target="../charts/chart27.xml"/><Relationship Id="rId8" Type="http://schemas.openxmlformats.org/officeDocument/2006/relationships/tags" Target="../tags/tag318.xml"/><Relationship Id="rId51" Type="http://schemas.openxmlformats.org/officeDocument/2006/relationships/tags" Target="../tags/tag361.xml"/><Relationship Id="rId3" Type="http://schemas.openxmlformats.org/officeDocument/2006/relationships/tags" Target="../tags/tag313.xml"/><Relationship Id="rId12" Type="http://schemas.openxmlformats.org/officeDocument/2006/relationships/tags" Target="../tags/tag322.xml"/><Relationship Id="rId17" Type="http://schemas.openxmlformats.org/officeDocument/2006/relationships/tags" Target="../tags/tag327.xml"/><Relationship Id="rId25" Type="http://schemas.openxmlformats.org/officeDocument/2006/relationships/tags" Target="../tags/tag335.xml"/><Relationship Id="rId33" Type="http://schemas.openxmlformats.org/officeDocument/2006/relationships/tags" Target="../tags/tag343.xml"/><Relationship Id="rId38" Type="http://schemas.openxmlformats.org/officeDocument/2006/relationships/tags" Target="../tags/tag348.xml"/><Relationship Id="rId46" Type="http://schemas.openxmlformats.org/officeDocument/2006/relationships/tags" Target="../tags/tag356.xml"/><Relationship Id="rId59" Type="http://schemas.openxmlformats.org/officeDocument/2006/relationships/tags" Target="../tags/tag369.xml"/><Relationship Id="rId67" Type="http://schemas.openxmlformats.org/officeDocument/2006/relationships/oleObject" Target="../embeddings/oleObject23.bin"/><Relationship Id="rId20" Type="http://schemas.openxmlformats.org/officeDocument/2006/relationships/tags" Target="../tags/tag330.xml"/><Relationship Id="rId41" Type="http://schemas.openxmlformats.org/officeDocument/2006/relationships/tags" Target="../tags/tag351.xml"/><Relationship Id="rId54" Type="http://schemas.openxmlformats.org/officeDocument/2006/relationships/tags" Target="../tags/tag364.xml"/><Relationship Id="rId62" Type="http://schemas.openxmlformats.org/officeDocument/2006/relationships/tags" Target="../tags/tag372.xml"/><Relationship Id="rId70" Type="http://schemas.openxmlformats.org/officeDocument/2006/relationships/chart" Target="../charts/chart28.xml"/><Relationship Id="rId1" Type="http://schemas.openxmlformats.org/officeDocument/2006/relationships/tags" Target="../tags/tag311.xml"/><Relationship Id="rId6" Type="http://schemas.openxmlformats.org/officeDocument/2006/relationships/tags" Target="../tags/tag316.xml"/><Relationship Id="rId15" Type="http://schemas.openxmlformats.org/officeDocument/2006/relationships/tags" Target="../tags/tag325.xml"/><Relationship Id="rId23" Type="http://schemas.openxmlformats.org/officeDocument/2006/relationships/tags" Target="../tags/tag333.xml"/><Relationship Id="rId28" Type="http://schemas.openxmlformats.org/officeDocument/2006/relationships/tags" Target="../tags/tag338.xml"/><Relationship Id="rId36" Type="http://schemas.openxmlformats.org/officeDocument/2006/relationships/tags" Target="../tags/tag346.xml"/><Relationship Id="rId49" Type="http://schemas.openxmlformats.org/officeDocument/2006/relationships/tags" Target="../tags/tag359.xml"/><Relationship Id="rId57" Type="http://schemas.openxmlformats.org/officeDocument/2006/relationships/tags" Target="../tags/tag367.xml"/><Relationship Id="rId10" Type="http://schemas.openxmlformats.org/officeDocument/2006/relationships/tags" Target="../tags/tag320.xml"/><Relationship Id="rId31" Type="http://schemas.openxmlformats.org/officeDocument/2006/relationships/tags" Target="../tags/tag341.xml"/><Relationship Id="rId44" Type="http://schemas.openxmlformats.org/officeDocument/2006/relationships/tags" Target="../tags/tag354.xml"/><Relationship Id="rId52" Type="http://schemas.openxmlformats.org/officeDocument/2006/relationships/tags" Target="../tags/tag362.xml"/><Relationship Id="rId60" Type="http://schemas.openxmlformats.org/officeDocument/2006/relationships/tags" Target="../tags/tag370.xml"/><Relationship Id="rId65" Type="http://schemas.openxmlformats.org/officeDocument/2006/relationships/tags" Target="../tags/tag375.xml"/><Relationship Id="rId4" Type="http://schemas.openxmlformats.org/officeDocument/2006/relationships/tags" Target="../tags/tag314.xml"/><Relationship Id="rId9" Type="http://schemas.openxmlformats.org/officeDocument/2006/relationships/tags" Target="../tags/tag319.xml"/><Relationship Id="rId13" Type="http://schemas.openxmlformats.org/officeDocument/2006/relationships/tags" Target="../tags/tag323.xml"/><Relationship Id="rId18" Type="http://schemas.openxmlformats.org/officeDocument/2006/relationships/tags" Target="../tags/tag328.xml"/><Relationship Id="rId39" Type="http://schemas.openxmlformats.org/officeDocument/2006/relationships/tags" Target="../tags/tag349.xml"/><Relationship Id="rId34" Type="http://schemas.openxmlformats.org/officeDocument/2006/relationships/tags" Target="../tags/tag344.xml"/><Relationship Id="rId50" Type="http://schemas.openxmlformats.org/officeDocument/2006/relationships/tags" Target="../tags/tag360.xml"/><Relationship Id="rId55" Type="http://schemas.openxmlformats.org/officeDocument/2006/relationships/tags" Target="../tags/tag365.xml"/></Relationships>
</file>

<file path=ppt/slides/_rels/slide29.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Layout" Target="../slideLayouts/slideLayout81.xml"/><Relationship Id="rId1" Type="http://schemas.openxmlformats.org/officeDocument/2006/relationships/tags" Target="../tags/tag376.xml"/><Relationship Id="rId5" Type="http://schemas.openxmlformats.org/officeDocument/2006/relationships/image" Target="../media/image57.jpeg"/><Relationship Id="rId4" Type="http://schemas.openxmlformats.org/officeDocument/2006/relationships/image" Target="../media/image9.emf"/></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81.xml"/><Relationship Id="rId1" Type="http://schemas.openxmlformats.org/officeDocument/2006/relationships/tags" Target="../tags/tag27.xml"/><Relationship Id="rId5" Type="http://schemas.openxmlformats.org/officeDocument/2006/relationships/image" Target="../media/image11.png"/><Relationship Id="rId4" Type="http://schemas.openxmlformats.org/officeDocument/2006/relationships/image" Target="../media/image9.emf"/></Relationships>
</file>

<file path=ppt/slides/_rels/slide30.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jpeg"/><Relationship Id="rId1" Type="http://schemas.openxmlformats.org/officeDocument/2006/relationships/slideLayout" Target="../slideLayouts/slideLayout88.xml"/><Relationship Id="rId4" Type="http://schemas.openxmlformats.org/officeDocument/2006/relationships/image" Target="../media/image60.jpeg"/></Relationships>
</file>

<file path=ppt/slides/_rels/slide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1.png"/><Relationship Id="rId1" Type="http://schemas.openxmlformats.org/officeDocument/2006/relationships/slideLayout" Target="../slideLayouts/slideLayout88.xml"/><Relationship Id="rId4" Type="http://schemas.openxmlformats.org/officeDocument/2006/relationships/image" Target="../media/image62.emf"/></Relationships>
</file>

<file path=ppt/slides/_rels/slide32.xml.rels><?xml version="1.0" encoding="UTF-8" standalone="yes"?>
<Relationships xmlns="http://schemas.openxmlformats.org/package/2006/relationships"><Relationship Id="rId8" Type="http://schemas.openxmlformats.org/officeDocument/2006/relationships/image" Target="../media/image62.emf"/><Relationship Id="rId3" Type="http://schemas.openxmlformats.org/officeDocument/2006/relationships/notesSlide" Target="../notesSlides/notesSlide4.xml"/><Relationship Id="rId7" Type="http://schemas.microsoft.com/office/2007/relationships/hdphoto" Target="../media/hdphoto2.wdp"/><Relationship Id="rId2" Type="http://schemas.openxmlformats.org/officeDocument/2006/relationships/slideLayout" Target="../slideLayouts/slideLayout86.xml"/><Relationship Id="rId1" Type="http://schemas.openxmlformats.org/officeDocument/2006/relationships/tags" Target="../tags/tag377.xml"/><Relationship Id="rId6" Type="http://schemas.openxmlformats.org/officeDocument/2006/relationships/image" Target="../media/image63.png"/><Relationship Id="rId5" Type="http://schemas.openxmlformats.org/officeDocument/2006/relationships/image" Target="../media/image9.emf"/><Relationship Id="rId4" Type="http://schemas.openxmlformats.org/officeDocument/2006/relationships/oleObject" Target="../embeddings/oleObject25.bin"/></Relationships>
</file>

<file path=ppt/slides/_rels/slide33.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slideLayout" Target="../slideLayouts/slideLayout87.xml"/><Relationship Id="rId1" Type="http://schemas.openxmlformats.org/officeDocument/2006/relationships/tags" Target="../tags/tag378.xml"/><Relationship Id="rId6" Type="http://schemas.openxmlformats.org/officeDocument/2006/relationships/image" Target="../media/image65.jpg"/><Relationship Id="rId5" Type="http://schemas.openxmlformats.org/officeDocument/2006/relationships/image" Target="../media/image9.emf"/><Relationship Id="rId4" Type="http://schemas.openxmlformats.org/officeDocument/2006/relationships/oleObject" Target="../embeddings/oleObject26.bin"/></Relationships>
</file>

<file path=ppt/slides/_rels/slide3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jpeg"/><Relationship Id="rId1" Type="http://schemas.openxmlformats.org/officeDocument/2006/relationships/slideLayout" Target="../slideLayouts/slideLayout88.xml"/><Relationship Id="rId4" Type="http://schemas.openxmlformats.org/officeDocument/2006/relationships/image" Target="../media/image68.jpeg"/></Relationships>
</file>

<file path=ppt/slides/_rels/slide35.xml.rels><?xml version="1.0" encoding="UTF-8" standalone="yes"?>
<Relationships xmlns="http://schemas.openxmlformats.org/package/2006/relationships"><Relationship Id="rId13" Type="http://schemas.openxmlformats.org/officeDocument/2006/relationships/tags" Target="../tags/tag391.xml"/><Relationship Id="rId18" Type="http://schemas.openxmlformats.org/officeDocument/2006/relationships/tags" Target="../tags/tag396.xml"/><Relationship Id="rId26" Type="http://schemas.openxmlformats.org/officeDocument/2006/relationships/tags" Target="../tags/tag404.xml"/><Relationship Id="rId39" Type="http://schemas.openxmlformats.org/officeDocument/2006/relationships/tags" Target="../tags/tag417.xml"/><Relationship Id="rId21" Type="http://schemas.openxmlformats.org/officeDocument/2006/relationships/tags" Target="../tags/tag399.xml"/><Relationship Id="rId34" Type="http://schemas.openxmlformats.org/officeDocument/2006/relationships/tags" Target="../tags/tag412.xml"/><Relationship Id="rId42" Type="http://schemas.openxmlformats.org/officeDocument/2006/relationships/tags" Target="../tags/tag420.xml"/><Relationship Id="rId47" Type="http://schemas.openxmlformats.org/officeDocument/2006/relationships/tags" Target="../tags/tag425.xml"/><Relationship Id="rId50" Type="http://schemas.openxmlformats.org/officeDocument/2006/relationships/tags" Target="../tags/tag428.xml"/><Relationship Id="rId55" Type="http://schemas.openxmlformats.org/officeDocument/2006/relationships/tags" Target="../tags/tag433.xml"/><Relationship Id="rId63" Type="http://schemas.openxmlformats.org/officeDocument/2006/relationships/chart" Target="../charts/chart29.xml"/><Relationship Id="rId7" Type="http://schemas.openxmlformats.org/officeDocument/2006/relationships/tags" Target="../tags/tag385.xml"/><Relationship Id="rId2" Type="http://schemas.openxmlformats.org/officeDocument/2006/relationships/tags" Target="../tags/tag380.xml"/><Relationship Id="rId16" Type="http://schemas.openxmlformats.org/officeDocument/2006/relationships/tags" Target="../tags/tag394.xml"/><Relationship Id="rId29" Type="http://schemas.openxmlformats.org/officeDocument/2006/relationships/tags" Target="../tags/tag407.xml"/><Relationship Id="rId11" Type="http://schemas.openxmlformats.org/officeDocument/2006/relationships/tags" Target="../tags/tag389.xml"/><Relationship Id="rId24" Type="http://schemas.openxmlformats.org/officeDocument/2006/relationships/tags" Target="../tags/tag402.xml"/><Relationship Id="rId32" Type="http://schemas.openxmlformats.org/officeDocument/2006/relationships/tags" Target="../tags/tag410.xml"/><Relationship Id="rId37" Type="http://schemas.openxmlformats.org/officeDocument/2006/relationships/tags" Target="../tags/tag415.xml"/><Relationship Id="rId40" Type="http://schemas.openxmlformats.org/officeDocument/2006/relationships/tags" Target="../tags/tag418.xml"/><Relationship Id="rId45" Type="http://schemas.openxmlformats.org/officeDocument/2006/relationships/tags" Target="../tags/tag423.xml"/><Relationship Id="rId53" Type="http://schemas.openxmlformats.org/officeDocument/2006/relationships/tags" Target="../tags/tag431.xml"/><Relationship Id="rId58" Type="http://schemas.openxmlformats.org/officeDocument/2006/relationships/tags" Target="../tags/tag436.xml"/><Relationship Id="rId5" Type="http://schemas.openxmlformats.org/officeDocument/2006/relationships/tags" Target="../tags/tag383.xml"/><Relationship Id="rId61" Type="http://schemas.openxmlformats.org/officeDocument/2006/relationships/oleObject" Target="../embeddings/oleObject27.bin"/><Relationship Id="rId19" Type="http://schemas.openxmlformats.org/officeDocument/2006/relationships/tags" Target="../tags/tag397.xml"/><Relationship Id="rId14" Type="http://schemas.openxmlformats.org/officeDocument/2006/relationships/tags" Target="../tags/tag392.xml"/><Relationship Id="rId22" Type="http://schemas.openxmlformats.org/officeDocument/2006/relationships/tags" Target="../tags/tag400.xml"/><Relationship Id="rId27" Type="http://schemas.openxmlformats.org/officeDocument/2006/relationships/tags" Target="../tags/tag405.xml"/><Relationship Id="rId30" Type="http://schemas.openxmlformats.org/officeDocument/2006/relationships/tags" Target="../tags/tag408.xml"/><Relationship Id="rId35" Type="http://schemas.openxmlformats.org/officeDocument/2006/relationships/tags" Target="../tags/tag413.xml"/><Relationship Id="rId43" Type="http://schemas.openxmlformats.org/officeDocument/2006/relationships/tags" Target="../tags/tag421.xml"/><Relationship Id="rId48" Type="http://schemas.openxmlformats.org/officeDocument/2006/relationships/tags" Target="../tags/tag426.xml"/><Relationship Id="rId56" Type="http://schemas.openxmlformats.org/officeDocument/2006/relationships/tags" Target="../tags/tag434.xml"/><Relationship Id="rId64" Type="http://schemas.openxmlformats.org/officeDocument/2006/relationships/chart" Target="../charts/chart30.xml"/><Relationship Id="rId8" Type="http://schemas.openxmlformats.org/officeDocument/2006/relationships/tags" Target="../tags/tag386.xml"/><Relationship Id="rId51" Type="http://schemas.openxmlformats.org/officeDocument/2006/relationships/tags" Target="../tags/tag429.xml"/><Relationship Id="rId3" Type="http://schemas.openxmlformats.org/officeDocument/2006/relationships/tags" Target="../tags/tag381.xml"/><Relationship Id="rId12" Type="http://schemas.openxmlformats.org/officeDocument/2006/relationships/tags" Target="../tags/tag390.xml"/><Relationship Id="rId17" Type="http://schemas.openxmlformats.org/officeDocument/2006/relationships/tags" Target="../tags/tag395.xml"/><Relationship Id="rId25" Type="http://schemas.openxmlformats.org/officeDocument/2006/relationships/tags" Target="../tags/tag403.xml"/><Relationship Id="rId33" Type="http://schemas.openxmlformats.org/officeDocument/2006/relationships/tags" Target="../tags/tag411.xml"/><Relationship Id="rId38" Type="http://schemas.openxmlformats.org/officeDocument/2006/relationships/tags" Target="../tags/tag416.xml"/><Relationship Id="rId46" Type="http://schemas.openxmlformats.org/officeDocument/2006/relationships/tags" Target="../tags/tag424.xml"/><Relationship Id="rId59" Type="http://schemas.openxmlformats.org/officeDocument/2006/relationships/tags" Target="../tags/tag437.xml"/><Relationship Id="rId20" Type="http://schemas.openxmlformats.org/officeDocument/2006/relationships/tags" Target="../tags/tag398.xml"/><Relationship Id="rId41" Type="http://schemas.openxmlformats.org/officeDocument/2006/relationships/tags" Target="../tags/tag419.xml"/><Relationship Id="rId54" Type="http://schemas.openxmlformats.org/officeDocument/2006/relationships/tags" Target="../tags/tag432.xml"/><Relationship Id="rId62" Type="http://schemas.openxmlformats.org/officeDocument/2006/relationships/image" Target="../media/image9.emf"/><Relationship Id="rId1" Type="http://schemas.openxmlformats.org/officeDocument/2006/relationships/tags" Target="../tags/tag379.xml"/><Relationship Id="rId6" Type="http://schemas.openxmlformats.org/officeDocument/2006/relationships/tags" Target="../tags/tag384.xml"/><Relationship Id="rId15" Type="http://schemas.openxmlformats.org/officeDocument/2006/relationships/tags" Target="../tags/tag393.xml"/><Relationship Id="rId23" Type="http://schemas.openxmlformats.org/officeDocument/2006/relationships/tags" Target="../tags/tag401.xml"/><Relationship Id="rId28" Type="http://schemas.openxmlformats.org/officeDocument/2006/relationships/tags" Target="../tags/tag406.xml"/><Relationship Id="rId36" Type="http://schemas.openxmlformats.org/officeDocument/2006/relationships/tags" Target="../tags/tag414.xml"/><Relationship Id="rId49" Type="http://schemas.openxmlformats.org/officeDocument/2006/relationships/tags" Target="../tags/tag427.xml"/><Relationship Id="rId57" Type="http://schemas.openxmlformats.org/officeDocument/2006/relationships/tags" Target="../tags/tag435.xml"/><Relationship Id="rId10" Type="http://schemas.openxmlformats.org/officeDocument/2006/relationships/tags" Target="../tags/tag388.xml"/><Relationship Id="rId31" Type="http://schemas.openxmlformats.org/officeDocument/2006/relationships/tags" Target="../tags/tag409.xml"/><Relationship Id="rId44" Type="http://schemas.openxmlformats.org/officeDocument/2006/relationships/tags" Target="../tags/tag422.xml"/><Relationship Id="rId52" Type="http://schemas.openxmlformats.org/officeDocument/2006/relationships/tags" Target="../tags/tag430.xml"/><Relationship Id="rId60" Type="http://schemas.openxmlformats.org/officeDocument/2006/relationships/slideLayout" Target="../slideLayouts/slideLayout88.xml"/><Relationship Id="rId4" Type="http://schemas.openxmlformats.org/officeDocument/2006/relationships/tags" Target="../tags/tag382.xml"/><Relationship Id="rId9" Type="http://schemas.openxmlformats.org/officeDocument/2006/relationships/tags" Target="../tags/tag387.xml"/></Relationships>
</file>

<file path=ppt/slides/_rels/slide3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5.xml"/><Relationship Id="rId1" Type="http://schemas.openxmlformats.org/officeDocument/2006/relationships/slideLayout" Target="../slideLayouts/slideLayout154.xml"/><Relationship Id="rId4" Type="http://schemas.microsoft.com/office/2007/relationships/hdphoto" Target="../media/hdphoto3.wdp"/></Relationships>
</file>

<file path=ppt/slides/_rels/slide37.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71.jpeg"/><Relationship Id="rId7" Type="http://schemas.openxmlformats.org/officeDocument/2006/relationships/image" Target="../media/image62.emf"/><Relationship Id="rId2" Type="http://schemas.openxmlformats.org/officeDocument/2006/relationships/image" Target="../media/image70.jpeg"/><Relationship Id="rId1" Type="http://schemas.openxmlformats.org/officeDocument/2006/relationships/slideLayout" Target="../slideLayouts/slideLayout88.xml"/><Relationship Id="rId6" Type="http://schemas.openxmlformats.org/officeDocument/2006/relationships/image" Target="../media/image74.png"/><Relationship Id="rId5" Type="http://schemas.openxmlformats.org/officeDocument/2006/relationships/image" Target="../media/image73.jpeg"/><Relationship Id="rId4" Type="http://schemas.openxmlformats.org/officeDocument/2006/relationships/image" Target="../media/image72.png"/></Relationships>
</file>

<file path=ppt/slides/_rels/slide38.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81.xml"/><Relationship Id="rId1" Type="http://schemas.openxmlformats.org/officeDocument/2006/relationships/tags" Target="../tags/tag438.xml"/><Relationship Id="rId5" Type="http://schemas.openxmlformats.org/officeDocument/2006/relationships/image" Target="../media/image76.jpeg"/><Relationship Id="rId4" Type="http://schemas.openxmlformats.org/officeDocument/2006/relationships/image" Target="../media/image9.emf"/></Relationships>
</file>

<file path=ppt/slides/_rels/slide39.xml.rels><?xml version="1.0" encoding="UTF-8" standalone="yes"?>
<Relationships xmlns="http://schemas.openxmlformats.org/package/2006/relationships"><Relationship Id="rId13" Type="http://schemas.openxmlformats.org/officeDocument/2006/relationships/tags" Target="../tags/tag451.xml"/><Relationship Id="rId18" Type="http://schemas.openxmlformats.org/officeDocument/2006/relationships/tags" Target="../tags/tag456.xml"/><Relationship Id="rId26" Type="http://schemas.openxmlformats.org/officeDocument/2006/relationships/tags" Target="../tags/tag464.xml"/><Relationship Id="rId39" Type="http://schemas.openxmlformats.org/officeDocument/2006/relationships/image" Target="../media/image32.png"/><Relationship Id="rId21" Type="http://schemas.openxmlformats.org/officeDocument/2006/relationships/tags" Target="../tags/tag459.xml"/><Relationship Id="rId34" Type="http://schemas.openxmlformats.org/officeDocument/2006/relationships/chart" Target="../charts/chart31.xml"/><Relationship Id="rId42" Type="http://schemas.openxmlformats.org/officeDocument/2006/relationships/image" Target="../media/image33.png"/><Relationship Id="rId7" Type="http://schemas.openxmlformats.org/officeDocument/2006/relationships/tags" Target="../tags/tag445.xml"/><Relationship Id="rId2" Type="http://schemas.openxmlformats.org/officeDocument/2006/relationships/tags" Target="../tags/tag440.xml"/><Relationship Id="rId16" Type="http://schemas.openxmlformats.org/officeDocument/2006/relationships/tags" Target="../tags/tag454.xml"/><Relationship Id="rId20" Type="http://schemas.openxmlformats.org/officeDocument/2006/relationships/tags" Target="../tags/tag458.xml"/><Relationship Id="rId29" Type="http://schemas.openxmlformats.org/officeDocument/2006/relationships/tags" Target="../tags/tag467.xml"/><Relationship Id="rId41" Type="http://schemas.openxmlformats.org/officeDocument/2006/relationships/chart" Target="../charts/chart34.xml"/><Relationship Id="rId1" Type="http://schemas.openxmlformats.org/officeDocument/2006/relationships/tags" Target="../tags/tag439.xml"/><Relationship Id="rId6" Type="http://schemas.openxmlformats.org/officeDocument/2006/relationships/tags" Target="../tags/tag444.xml"/><Relationship Id="rId11" Type="http://schemas.openxmlformats.org/officeDocument/2006/relationships/tags" Target="../tags/tag449.xml"/><Relationship Id="rId24" Type="http://schemas.openxmlformats.org/officeDocument/2006/relationships/tags" Target="../tags/tag462.xml"/><Relationship Id="rId32" Type="http://schemas.openxmlformats.org/officeDocument/2006/relationships/oleObject" Target="../embeddings/oleObject10.bin"/><Relationship Id="rId37" Type="http://schemas.openxmlformats.org/officeDocument/2006/relationships/image" Target="../media/image18.png"/><Relationship Id="rId40" Type="http://schemas.openxmlformats.org/officeDocument/2006/relationships/chart" Target="../charts/chart33.xml"/><Relationship Id="rId5" Type="http://schemas.openxmlformats.org/officeDocument/2006/relationships/tags" Target="../tags/tag443.xml"/><Relationship Id="rId15" Type="http://schemas.openxmlformats.org/officeDocument/2006/relationships/tags" Target="../tags/tag453.xml"/><Relationship Id="rId23" Type="http://schemas.openxmlformats.org/officeDocument/2006/relationships/tags" Target="../tags/tag461.xml"/><Relationship Id="rId28" Type="http://schemas.openxmlformats.org/officeDocument/2006/relationships/tags" Target="../tags/tag466.xml"/><Relationship Id="rId36" Type="http://schemas.openxmlformats.org/officeDocument/2006/relationships/image" Target="../media/image17.png"/><Relationship Id="rId10" Type="http://schemas.openxmlformats.org/officeDocument/2006/relationships/tags" Target="../tags/tag448.xml"/><Relationship Id="rId19" Type="http://schemas.openxmlformats.org/officeDocument/2006/relationships/tags" Target="../tags/tag457.xml"/><Relationship Id="rId31" Type="http://schemas.openxmlformats.org/officeDocument/2006/relationships/slideLayout" Target="../slideLayouts/slideLayout88.xml"/><Relationship Id="rId4" Type="http://schemas.openxmlformats.org/officeDocument/2006/relationships/tags" Target="../tags/tag442.xml"/><Relationship Id="rId9" Type="http://schemas.openxmlformats.org/officeDocument/2006/relationships/tags" Target="../tags/tag447.xml"/><Relationship Id="rId14" Type="http://schemas.openxmlformats.org/officeDocument/2006/relationships/tags" Target="../tags/tag452.xml"/><Relationship Id="rId22" Type="http://schemas.openxmlformats.org/officeDocument/2006/relationships/tags" Target="../tags/tag460.xml"/><Relationship Id="rId27" Type="http://schemas.openxmlformats.org/officeDocument/2006/relationships/tags" Target="../tags/tag465.xml"/><Relationship Id="rId30" Type="http://schemas.openxmlformats.org/officeDocument/2006/relationships/tags" Target="../tags/tag468.xml"/><Relationship Id="rId35" Type="http://schemas.openxmlformats.org/officeDocument/2006/relationships/chart" Target="../charts/chart32.xml"/><Relationship Id="rId43" Type="http://schemas.openxmlformats.org/officeDocument/2006/relationships/image" Target="../media/image34.png"/><Relationship Id="rId8" Type="http://schemas.openxmlformats.org/officeDocument/2006/relationships/tags" Target="../tags/tag446.xml"/><Relationship Id="rId3" Type="http://schemas.openxmlformats.org/officeDocument/2006/relationships/tags" Target="../tags/tag441.xml"/><Relationship Id="rId12" Type="http://schemas.openxmlformats.org/officeDocument/2006/relationships/tags" Target="../tags/tag450.xml"/><Relationship Id="rId17" Type="http://schemas.openxmlformats.org/officeDocument/2006/relationships/tags" Target="../tags/tag455.xml"/><Relationship Id="rId25" Type="http://schemas.openxmlformats.org/officeDocument/2006/relationships/tags" Target="../tags/tag463.xml"/><Relationship Id="rId33" Type="http://schemas.openxmlformats.org/officeDocument/2006/relationships/image" Target="../media/image9.emf"/><Relationship Id="rId38" Type="http://schemas.openxmlformats.org/officeDocument/2006/relationships/image" Target="../media/image31.png"/></Relationships>
</file>

<file path=ppt/slides/_rels/slide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88.xml"/></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ags" Target="../tags/tag469.xml"/></Relationships>
</file>

<file path=ppt/slides/_rels/slide41.xml.rels><?xml version="1.0" encoding="UTF-8" standalone="yes"?>
<Relationships xmlns="http://schemas.openxmlformats.org/package/2006/relationships"><Relationship Id="rId8" Type="http://schemas.openxmlformats.org/officeDocument/2006/relationships/tags" Target="../tags/tag477.xml"/><Relationship Id="rId13" Type="http://schemas.openxmlformats.org/officeDocument/2006/relationships/slideLayout" Target="../slideLayouts/slideLayout88.xml"/><Relationship Id="rId3" Type="http://schemas.openxmlformats.org/officeDocument/2006/relationships/tags" Target="../tags/tag472.xml"/><Relationship Id="rId7" Type="http://schemas.openxmlformats.org/officeDocument/2006/relationships/tags" Target="../tags/tag476.xml"/><Relationship Id="rId12" Type="http://schemas.openxmlformats.org/officeDocument/2006/relationships/tags" Target="../tags/tag481.xml"/><Relationship Id="rId17" Type="http://schemas.openxmlformats.org/officeDocument/2006/relationships/chart" Target="../charts/chart35.xml"/><Relationship Id="rId2" Type="http://schemas.openxmlformats.org/officeDocument/2006/relationships/tags" Target="../tags/tag471.xml"/><Relationship Id="rId16" Type="http://schemas.openxmlformats.org/officeDocument/2006/relationships/image" Target="../media/image77.jpeg"/><Relationship Id="rId1" Type="http://schemas.openxmlformats.org/officeDocument/2006/relationships/tags" Target="../tags/tag470.xml"/><Relationship Id="rId6" Type="http://schemas.openxmlformats.org/officeDocument/2006/relationships/tags" Target="../tags/tag475.xml"/><Relationship Id="rId11" Type="http://schemas.openxmlformats.org/officeDocument/2006/relationships/tags" Target="../tags/tag480.xml"/><Relationship Id="rId5" Type="http://schemas.openxmlformats.org/officeDocument/2006/relationships/tags" Target="../tags/tag474.xml"/><Relationship Id="rId15" Type="http://schemas.openxmlformats.org/officeDocument/2006/relationships/image" Target="../media/image9.emf"/><Relationship Id="rId10" Type="http://schemas.openxmlformats.org/officeDocument/2006/relationships/tags" Target="../tags/tag479.xml"/><Relationship Id="rId4" Type="http://schemas.openxmlformats.org/officeDocument/2006/relationships/tags" Target="../tags/tag473.xml"/><Relationship Id="rId9" Type="http://schemas.openxmlformats.org/officeDocument/2006/relationships/tags" Target="../tags/tag478.xml"/><Relationship Id="rId14" Type="http://schemas.openxmlformats.org/officeDocument/2006/relationships/oleObject" Target="../embeddings/oleObject29.bin"/></Relationships>
</file>

<file path=ppt/slides/_rels/slide42.xml.rels><?xml version="1.0" encoding="UTF-8" standalone="yes"?>
<Relationships xmlns="http://schemas.openxmlformats.org/package/2006/relationships"><Relationship Id="rId8" Type="http://schemas.openxmlformats.org/officeDocument/2006/relationships/tags" Target="../tags/tag489.xml"/><Relationship Id="rId13" Type="http://schemas.openxmlformats.org/officeDocument/2006/relationships/tags" Target="../tags/tag494.xml"/><Relationship Id="rId3" Type="http://schemas.openxmlformats.org/officeDocument/2006/relationships/tags" Target="../tags/tag484.xml"/><Relationship Id="rId7" Type="http://schemas.openxmlformats.org/officeDocument/2006/relationships/tags" Target="../tags/tag488.xml"/><Relationship Id="rId12" Type="http://schemas.openxmlformats.org/officeDocument/2006/relationships/tags" Target="../tags/tag493.xml"/><Relationship Id="rId17" Type="http://schemas.openxmlformats.org/officeDocument/2006/relationships/chart" Target="../charts/chart36.xml"/><Relationship Id="rId2" Type="http://schemas.openxmlformats.org/officeDocument/2006/relationships/tags" Target="../tags/tag483.xml"/><Relationship Id="rId16" Type="http://schemas.openxmlformats.org/officeDocument/2006/relationships/image" Target="../media/image9.emf"/><Relationship Id="rId1" Type="http://schemas.openxmlformats.org/officeDocument/2006/relationships/tags" Target="../tags/tag482.xml"/><Relationship Id="rId6" Type="http://schemas.openxmlformats.org/officeDocument/2006/relationships/tags" Target="../tags/tag487.xml"/><Relationship Id="rId11" Type="http://schemas.openxmlformats.org/officeDocument/2006/relationships/tags" Target="../tags/tag492.xml"/><Relationship Id="rId5" Type="http://schemas.openxmlformats.org/officeDocument/2006/relationships/tags" Target="../tags/tag486.xml"/><Relationship Id="rId15" Type="http://schemas.openxmlformats.org/officeDocument/2006/relationships/oleObject" Target="../embeddings/oleObject30.bin"/><Relationship Id="rId10" Type="http://schemas.openxmlformats.org/officeDocument/2006/relationships/tags" Target="../tags/tag491.xml"/><Relationship Id="rId4" Type="http://schemas.openxmlformats.org/officeDocument/2006/relationships/tags" Target="../tags/tag485.xml"/><Relationship Id="rId9" Type="http://schemas.openxmlformats.org/officeDocument/2006/relationships/tags" Target="../tags/tag490.xml"/><Relationship Id="rId14" Type="http://schemas.openxmlformats.org/officeDocument/2006/relationships/slideLayout" Target="../slideLayouts/slideLayout88.xml"/></Relationships>
</file>

<file path=ppt/slides/_rels/slide43.xml.rels><?xml version="1.0" encoding="UTF-8" standalone="yes"?>
<Relationships xmlns="http://schemas.openxmlformats.org/package/2006/relationships"><Relationship Id="rId8" Type="http://schemas.openxmlformats.org/officeDocument/2006/relationships/oleObject" Target="../embeddings/oleObject31.bin"/><Relationship Id="rId3" Type="http://schemas.openxmlformats.org/officeDocument/2006/relationships/tags" Target="../tags/tag497.xml"/><Relationship Id="rId7" Type="http://schemas.openxmlformats.org/officeDocument/2006/relationships/slideLayout" Target="../slideLayouts/slideLayout88.xml"/><Relationship Id="rId2" Type="http://schemas.openxmlformats.org/officeDocument/2006/relationships/tags" Target="../tags/tag496.xml"/><Relationship Id="rId1" Type="http://schemas.openxmlformats.org/officeDocument/2006/relationships/tags" Target="../tags/tag495.xml"/><Relationship Id="rId6" Type="http://schemas.openxmlformats.org/officeDocument/2006/relationships/tags" Target="../tags/tag500.xml"/><Relationship Id="rId5" Type="http://schemas.openxmlformats.org/officeDocument/2006/relationships/tags" Target="../tags/tag499.xml"/><Relationship Id="rId10" Type="http://schemas.openxmlformats.org/officeDocument/2006/relationships/chart" Target="../charts/chart37.xml"/><Relationship Id="rId4" Type="http://schemas.openxmlformats.org/officeDocument/2006/relationships/tags" Target="../tags/tag498.xml"/><Relationship Id="rId9" Type="http://schemas.openxmlformats.org/officeDocument/2006/relationships/image" Target="../media/image9.emf"/></Relationships>
</file>

<file path=ppt/slides/_rels/slide44.xml.rels><?xml version="1.0" encoding="UTF-8" standalone="yes"?>
<Relationships xmlns="http://schemas.openxmlformats.org/package/2006/relationships"><Relationship Id="rId8" Type="http://schemas.openxmlformats.org/officeDocument/2006/relationships/tags" Target="../tags/tag508.xml"/><Relationship Id="rId3" Type="http://schemas.openxmlformats.org/officeDocument/2006/relationships/tags" Target="../tags/tag503.xml"/><Relationship Id="rId7" Type="http://schemas.openxmlformats.org/officeDocument/2006/relationships/tags" Target="../tags/tag507.xml"/><Relationship Id="rId12" Type="http://schemas.openxmlformats.org/officeDocument/2006/relationships/chart" Target="../charts/chart38.xml"/><Relationship Id="rId2" Type="http://schemas.openxmlformats.org/officeDocument/2006/relationships/tags" Target="../tags/tag502.xml"/><Relationship Id="rId1" Type="http://schemas.openxmlformats.org/officeDocument/2006/relationships/tags" Target="../tags/tag501.xml"/><Relationship Id="rId6" Type="http://schemas.openxmlformats.org/officeDocument/2006/relationships/tags" Target="../tags/tag506.xml"/><Relationship Id="rId11" Type="http://schemas.openxmlformats.org/officeDocument/2006/relationships/image" Target="../media/image9.emf"/><Relationship Id="rId5" Type="http://schemas.openxmlformats.org/officeDocument/2006/relationships/tags" Target="../tags/tag505.xml"/><Relationship Id="rId10" Type="http://schemas.openxmlformats.org/officeDocument/2006/relationships/oleObject" Target="../embeddings/oleObject32.bin"/><Relationship Id="rId4" Type="http://schemas.openxmlformats.org/officeDocument/2006/relationships/tags" Target="../tags/tag504.xml"/><Relationship Id="rId9" Type="http://schemas.openxmlformats.org/officeDocument/2006/relationships/slideLayout" Target="../slideLayouts/slideLayout8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6.xml.rels><?xml version="1.0" encoding="UTF-8" standalone="yes"?>
<Relationships xmlns="http://schemas.openxmlformats.org/package/2006/relationships"><Relationship Id="rId3" Type="http://schemas.openxmlformats.org/officeDocument/2006/relationships/oleObject" Target="../embeddings/oleObject33.bin"/><Relationship Id="rId2" Type="http://schemas.openxmlformats.org/officeDocument/2006/relationships/slideLayout" Target="../slideLayouts/slideLayout81.xml"/><Relationship Id="rId1" Type="http://schemas.openxmlformats.org/officeDocument/2006/relationships/tags" Target="../tags/tag509.xml"/><Relationship Id="rId5" Type="http://schemas.openxmlformats.org/officeDocument/2006/relationships/image" Target="../media/image78.jpeg"/><Relationship Id="rId4" Type="http://schemas.openxmlformats.org/officeDocument/2006/relationships/image" Target="../media/image9.emf"/></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ags" Target="../tags/tag510.xml"/></Relationships>
</file>

<file path=ppt/slides/_rels/slide48.xml.rels><?xml version="1.0" encoding="UTF-8" standalone="yes"?>
<Relationships xmlns="http://schemas.openxmlformats.org/package/2006/relationships"><Relationship Id="rId13" Type="http://schemas.openxmlformats.org/officeDocument/2006/relationships/tags" Target="../tags/tag523.xml"/><Relationship Id="rId18" Type="http://schemas.openxmlformats.org/officeDocument/2006/relationships/tags" Target="../tags/tag528.xml"/><Relationship Id="rId26" Type="http://schemas.openxmlformats.org/officeDocument/2006/relationships/chart" Target="../charts/chart39.xml"/><Relationship Id="rId21" Type="http://schemas.openxmlformats.org/officeDocument/2006/relationships/tags" Target="../tags/tag531.xml"/><Relationship Id="rId34" Type="http://schemas.openxmlformats.org/officeDocument/2006/relationships/image" Target="../media/image38.jpeg"/><Relationship Id="rId7" Type="http://schemas.openxmlformats.org/officeDocument/2006/relationships/tags" Target="../tags/tag517.xml"/><Relationship Id="rId12" Type="http://schemas.openxmlformats.org/officeDocument/2006/relationships/tags" Target="../tags/tag522.xml"/><Relationship Id="rId17" Type="http://schemas.openxmlformats.org/officeDocument/2006/relationships/tags" Target="../tags/tag527.xml"/><Relationship Id="rId25" Type="http://schemas.openxmlformats.org/officeDocument/2006/relationships/image" Target="../media/image9.emf"/><Relationship Id="rId33" Type="http://schemas.openxmlformats.org/officeDocument/2006/relationships/image" Target="../media/image37.png"/><Relationship Id="rId38" Type="http://schemas.openxmlformats.org/officeDocument/2006/relationships/chart" Target="../charts/chart42.xml"/><Relationship Id="rId2" Type="http://schemas.openxmlformats.org/officeDocument/2006/relationships/tags" Target="../tags/tag512.xml"/><Relationship Id="rId16" Type="http://schemas.openxmlformats.org/officeDocument/2006/relationships/tags" Target="../tags/tag526.xml"/><Relationship Id="rId20" Type="http://schemas.openxmlformats.org/officeDocument/2006/relationships/tags" Target="../tags/tag530.xml"/><Relationship Id="rId29" Type="http://schemas.openxmlformats.org/officeDocument/2006/relationships/image" Target="../media/image35.png"/><Relationship Id="rId1" Type="http://schemas.openxmlformats.org/officeDocument/2006/relationships/tags" Target="../tags/tag511.xml"/><Relationship Id="rId6" Type="http://schemas.openxmlformats.org/officeDocument/2006/relationships/tags" Target="../tags/tag516.xml"/><Relationship Id="rId11" Type="http://schemas.openxmlformats.org/officeDocument/2006/relationships/tags" Target="../tags/tag521.xml"/><Relationship Id="rId24" Type="http://schemas.openxmlformats.org/officeDocument/2006/relationships/oleObject" Target="../embeddings/oleObject11.bin"/><Relationship Id="rId32" Type="http://schemas.openxmlformats.org/officeDocument/2006/relationships/image" Target="../media/image16.png"/><Relationship Id="rId37" Type="http://schemas.openxmlformats.org/officeDocument/2006/relationships/image" Target="../media/image41.png"/><Relationship Id="rId5" Type="http://schemas.openxmlformats.org/officeDocument/2006/relationships/tags" Target="../tags/tag515.xml"/><Relationship Id="rId15" Type="http://schemas.openxmlformats.org/officeDocument/2006/relationships/tags" Target="../tags/tag525.xml"/><Relationship Id="rId23" Type="http://schemas.openxmlformats.org/officeDocument/2006/relationships/slideLayout" Target="../slideLayouts/slideLayout88.xml"/><Relationship Id="rId28" Type="http://schemas.openxmlformats.org/officeDocument/2006/relationships/chart" Target="../charts/chart41.xml"/><Relationship Id="rId36" Type="http://schemas.openxmlformats.org/officeDocument/2006/relationships/image" Target="../media/image40.png"/><Relationship Id="rId10" Type="http://schemas.openxmlformats.org/officeDocument/2006/relationships/tags" Target="../tags/tag520.xml"/><Relationship Id="rId19" Type="http://schemas.openxmlformats.org/officeDocument/2006/relationships/tags" Target="../tags/tag529.xml"/><Relationship Id="rId31" Type="http://schemas.openxmlformats.org/officeDocument/2006/relationships/image" Target="../media/image15.png"/><Relationship Id="rId4" Type="http://schemas.openxmlformats.org/officeDocument/2006/relationships/tags" Target="../tags/tag514.xml"/><Relationship Id="rId9" Type="http://schemas.openxmlformats.org/officeDocument/2006/relationships/tags" Target="../tags/tag519.xml"/><Relationship Id="rId14" Type="http://schemas.openxmlformats.org/officeDocument/2006/relationships/tags" Target="../tags/tag524.xml"/><Relationship Id="rId22" Type="http://schemas.openxmlformats.org/officeDocument/2006/relationships/tags" Target="../tags/tag532.xml"/><Relationship Id="rId27" Type="http://schemas.openxmlformats.org/officeDocument/2006/relationships/chart" Target="../charts/chart40.xml"/><Relationship Id="rId30" Type="http://schemas.openxmlformats.org/officeDocument/2006/relationships/image" Target="../media/image36.png"/><Relationship Id="rId35" Type="http://schemas.openxmlformats.org/officeDocument/2006/relationships/image" Target="../media/image39.png"/><Relationship Id="rId8" Type="http://schemas.openxmlformats.org/officeDocument/2006/relationships/tags" Target="../tags/tag518.xml"/><Relationship Id="rId3" Type="http://schemas.openxmlformats.org/officeDocument/2006/relationships/tags" Target="../tags/tag513.xml"/></Relationships>
</file>

<file path=ppt/slides/_rels/slide49.xml.rels><?xml version="1.0" encoding="UTF-8" standalone="yes"?>
<Relationships xmlns="http://schemas.openxmlformats.org/package/2006/relationships"><Relationship Id="rId13" Type="http://schemas.openxmlformats.org/officeDocument/2006/relationships/tags" Target="../tags/tag545.xml"/><Relationship Id="rId18" Type="http://schemas.openxmlformats.org/officeDocument/2006/relationships/tags" Target="../tags/tag550.xml"/><Relationship Id="rId26" Type="http://schemas.openxmlformats.org/officeDocument/2006/relationships/tags" Target="../tags/tag558.xml"/><Relationship Id="rId3" Type="http://schemas.openxmlformats.org/officeDocument/2006/relationships/tags" Target="../tags/tag535.xml"/><Relationship Id="rId21" Type="http://schemas.openxmlformats.org/officeDocument/2006/relationships/tags" Target="../tags/tag553.xml"/><Relationship Id="rId34" Type="http://schemas.openxmlformats.org/officeDocument/2006/relationships/chart" Target="../charts/chart44.xml"/><Relationship Id="rId7" Type="http://schemas.openxmlformats.org/officeDocument/2006/relationships/tags" Target="../tags/tag539.xml"/><Relationship Id="rId12" Type="http://schemas.openxmlformats.org/officeDocument/2006/relationships/tags" Target="../tags/tag544.xml"/><Relationship Id="rId17" Type="http://schemas.openxmlformats.org/officeDocument/2006/relationships/tags" Target="../tags/tag549.xml"/><Relationship Id="rId25" Type="http://schemas.openxmlformats.org/officeDocument/2006/relationships/tags" Target="../tags/tag557.xml"/><Relationship Id="rId33" Type="http://schemas.openxmlformats.org/officeDocument/2006/relationships/chart" Target="../charts/chart43.xml"/><Relationship Id="rId2" Type="http://schemas.openxmlformats.org/officeDocument/2006/relationships/tags" Target="../tags/tag534.xml"/><Relationship Id="rId16" Type="http://schemas.openxmlformats.org/officeDocument/2006/relationships/tags" Target="../tags/tag548.xml"/><Relationship Id="rId20" Type="http://schemas.openxmlformats.org/officeDocument/2006/relationships/tags" Target="../tags/tag552.xml"/><Relationship Id="rId29" Type="http://schemas.openxmlformats.org/officeDocument/2006/relationships/tags" Target="../tags/tag561.xml"/><Relationship Id="rId1" Type="http://schemas.openxmlformats.org/officeDocument/2006/relationships/tags" Target="../tags/tag533.xml"/><Relationship Id="rId6" Type="http://schemas.openxmlformats.org/officeDocument/2006/relationships/tags" Target="../tags/tag538.xml"/><Relationship Id="rId11" Type="http://schemas.openxmlformats.org/officeDocument/2006/relationships/tags" Target="../tags/tag543.xml"/><Relationship Id="rId24" Type="http://schemas.openxmlformats.org/officeDocument/2006/relationships/tags" Target="../tags/tag556.xml"/><Relationship Id="rId32" Type="http://schemas.openxmlformats.org/officeDocument/2006/relationships/image" Target="../media/image9.emf"/><Relationship Id="rId5" Type="http://schemas.openxmlformats.org/officeDocument/2006/relationships/tags" Target="../tags/tag537.xml"/><Relationship Id="rId15" Type="http://schemas.openxmlformats.org/officeDocument/2006/relationships/tags" Target="../tags/tag547.xml"/><Relationship Id="rId23" Type="http://schemas.openxmlformats.org/officeDocument/2006/relationships/tags" Target="../tags/tag555.xml"/><Relationship Id="rId28" Type="http://schemas.openxmlformats.org/officeDocument/2006/relationships/tags" Target="../tags/tag560.xml"/><Relationship Id="rId10" Type="http://schemas.openxmlformats.org/officeDocument/2006/relationships/tags" Target="../tags/tag542.xml"/><Relationship Id="rId19" Type="http://schemas.openxmlformats.org/officeDocument/2006/relationships/tags" Target="../tags/tag551.xml"/><Relationship Id="rId31" Type="http://schemas.openxmlformats.org/officeDocument/2006/relationships/oleObject" Target="../embeddings/oleObject34.bin"/><Relationship Id="rId4" Type="http://schemas.openxmlformats.org/officeDocument/2006/relationships/tags" Target="../tags/tag536.xml"/><Relationship Id="rId9" Type="http://schemas.openxmlformats.org/officeDocument/2006/relationships/tags" Target="../tags/tag541.xml"/><Relationship Id="rId14" Type="http://schemas.openxmlformats.org/officeDocument/2006/relationships/tags" Target="../tags/tag546.xml"/><Relationship Id="rId22" Type="http://schemas.openxmlformats.org/officeDocument/2006/relationships/tags" Target="../tags/tag554.xml"/><Relationship Id="rId27" Type="http://schemas.openxmlformats.org/officeDocument/2006/relationships/tags" Target="../tags/tag559.xml"/><Relationship Id="rId30" Type="http://schemas.openxmlformats.org/officeDocument/2006/relationships/slideLayout" Target="../slideLayouts/slideLayout88.xml"/><Relationship Id="rId8" Type="http://schemas.openxmlformats.org/officeDocument/2006/relationships/tags" Target="../tags/tag540.xml"/></Relationships>
</file>

<file path=ppt/slides/_rels/slide5.xml.rels><?xml version="1.0" encoding="UTF-8" standalone="yes"?>
<Relationships xmlns="http://schemas.openxmlformats.org/package/2006/relationships"><Relationship Id="rId8" Type="http://schemas.openxmlformats.org/officeDocument/2006/relationships/image" Target="../media/image17.png"/><Relationship Id="rId13" Type="http://schemas.openxmlformats.org/officeDocument/2006/relationships/diagramLayout" Target="../diagrams/layout1.xml"/><Relationship Id="rId3" Type="http://schemas.openxmlformats.org/officeDocument/2006/relationships/chart" Target="../charts/chart2.xml"/><Relationship Id="rId7" Type="http://schemas.openxmlformats.org/officeDocument/2006/relationships/image" Target="../media/image16.png"/><Relationship Id="rId12" Type="http://schemas.openxmlformats.org/officeDocument/2006/relationships/diagramData" Target="../diagrams/data1.xml"/><Relationship Id="rId2" Type="http://schemas.openxmlformats.org/officeDocument/2006/relationships/chart" Target="../charts/chart1.xml"/><Relationship Id="rId16" Type="http://schemas.microsoft.com/office/2007/relationships/diagramDrawing" Target="../diagrams/drawing1.xml"/><Relationship Id="rId1" Type="http://schemas.openxmlformats.org/officeDocument/2006/relationships/slideLayout" Target="../slideLayouts/slideLayout88.xml"/><Relationship Id="rId6" Type="http://schemas.openxmlformats.org/officeDocument/2006/relationships/image" Target="../media/image15.png"/><Relationship Id="rId11" Type="http://schemas.openxmlformats.org/officeDocument/2006/relationships/image" Target="../media/image20.jpeg"/><Relationship Id="rId5" Type="http://schemas.openxmlformats.org/officeDocument/2006/relationships/image" Target="../media/image14.png"/><Relationship Id="rId15" Type="http://schemas.openxmlformats.org/officeDocument/2006/relationships/diagramColors" Target="../diagrams/colors1.xml"/><Relationship Id="rId10" Type="http://schemas.openxmlformats.org/officeDocument/2006/relationships/image" Target="../media/image19.png"/><Relationship Id="rId4" Type="http://schemas.openxmlformats.org/officeDocument/2006/relationships/image" Target="../media/image13.png"/><Relationship Id="rId9" Type="http://schemas.openxmlformats.org/officeDocument/2006/relationships/image" Target="../media/image18.png"/><Relationship Id="rId14" Type="http://schemas.openxmlformats.org/officeDocument/2006/relationships/diagramQuickStyle" Target="../diagrams/quickStyle1.xm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21.xml"/><Relationship Id="rId1" Type="http://schemas.openxmlformats.org/officeDocument/2006/relationships/tags" Target="../tags/tag562.xml"/><Relationship Id="rId6" Type="http://schemas.openxmlformats.org/officeDocument/2006/relationships/image" Target="../media/image80.jpeg"/><Relationship Id="rId5" Type="http://schemas.openxmlformats.org/officeDocument/2006/relationships/image" Target="../media/image79.emf"/><Relationship Id="rId4" Type="http://schemas.openxmlformats.org/officeDocument/2006/relationships/oleObject" Target="../embeddings/oleObject35.bin"/></Relationships>
</file>

<file path=ppt/slides/_rels/slide51.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81.jpeg"/><Relationship Id="rId1" Type="http://schemas.openxmlformats.org/officeDocument/2006/relationships/slideLayout" Target="../slideLayouts/slideLayout88.xml"/><Relationship Id="rId6" Type="http://schemas.openxmlformats.org/officeDocument/2006/relationships/image" Target="../media/image85.png"/><Relationship Id="rId5" Type="http://schemas.openxmlformats.org/officeDocument/2006/relationships/image" Target="../media/image84.jpeg"/><Relationship Id="rId4" Type="http://schemas.openxmlformats.org/officeDocument/2006/relationships/image" Target="../media/image83.emf"/></Relationships>
</file>

<file path=ppt/slides/_rels/slide52.xml.rels><?xml version="1.0" encoding="UTF-8" standalone="yes"?>
<Relationships xmlns="http://schemas.openxmlformats.org/package/2006/relationships"><Relationship Id="rId13" Type="http://schemas.openxmlformats.org/officeDocument/2006/relationships/tags" Target="../tags/tag575.xml"/><Relationship Id="rId18" Type="http://schemas.openxmlformats.org/officeDocument/2006/relationships/slideLayout" Target="../slideLayouts/slideLayout88.xml"/><Relationship Id="rId26" Type="http://schemas.openxmlformats.org/officeDocument/2006/relationships/image" Target="../media/image16.png"/><Relationship Id="rId3" Type="http://schemas.openxmlformats.org/officeDocument/2006/relationships/tags" Target="../tags/tag565.xml"/><Relationship Id="rId21" Type="http://schemas.openxmlformats.org/officeDocument/2006/relationships/chart" Target="../charts/chart45.xml"/><Relationship Id="rId7" Type="http://schemas.openxmlformats.org/officeDocument/2006/relationships/tags" Target="../tags/tag569.xml"/><Relationship Id="rId12" Type="http://schemas.openxmlformats.org/officeDocument/2006/relationships/tags" Target="../tags/tag574.xml"/><Relationship Id="rId17" Type="http://schemas.openxmlformats.org/officeDocument/2006/relationships/tags" Target="../tags/tag579.xml"/><Relationship Id="rId25" Type="http://schemas.openxmlformats.org/officeDocument/2006/relationships/image" Target="../media/image15.png"/><Relationship Id="rId33" Type="http://schemas.openxmlformats.org/officeDocument/2006/relationships/chart" Target="../charts/chart48.xml"/><Relationship Id="rId2" Type="http://schemas.openxmlformats.org/officeDocument/2006/relationships/tags" Target="../tags/tag564.xml"/><Relationship Id="rId16" Type="http://schemas.openxmlformats.org/officeDocument/2006/relationships/tags" Target="../tags/tag578.xml"/><Relationship Id="rId20" Type="http://schemas.openxmlformats.org/officeDocument/2006/relationships/image" Target="../media/image9.emf"/><Relationship Id="rId29" Type="http://schemas.openxmlformats.org/officeDocument/2006/relationships/image" Target="../media/image39.png"/><Relationship Id="rId1" Type="http://schemas.openxmlformats.org/officeDocument/2006/relationships/tags" Target="../tags/tag563.xml"/><Relationship Id="rId6" Type="http://schemas.openxmlformats.org/officeDocument/2006/relationships/tags" Target="../tags/tag568.xml"/><Relationship Id="rId11" Type="http://schemas.openxmlformats.org/officeDocument/2006/relationships/tags" Target="../tags/tag573.xml"/><Relationship Id="rId24" Type="http://schemas.openxmlformats.org/officeDocument/2006/relationships/image" Target="../media/image36.png"/><Relationship Id="rId32" Type="http://schemas.openxmlformats.org/officeDocument/2006/relationships/chart" Target="../charts/chart47.xml"/><Relationship Id="rId5" Type="http://schemas.openxmlformats.org/officeDocument/2006/relationships/tags" Target="../tags/tag567.xml"/><Relationship Id="rId15" Type="http://schemas.openxmlformats.org/officeDocument/2006/relationships/tags" Target="../tags/tag577.xml"/><Relationship Id="rId23" Type="http://schemas.openxmlformats.org/officeDocument/2006/relationships/image" Target="../media/image35.png"/><Relationship Id="rId28" Type="http://schemas.openxmlformats.org/officeDocument/2006/relationships/image" Target="../media/image38.jpeg"/><Relationship Id="rId10" Type="http://schemas.openxmlformats.org/officeDocument/2006/relationships/tags" Target="../tags/tag572.xml"/><Relationship Id="rId19" Type="http://schemas.openxmlformats.org/officeDocument/2006/relationships/oleObject" Target="../embeddings/oleObject12.bin"/><Relationship Id="rId31" Type="http://schemas.openxmlformats.org/officeDocument/2006/relationships/image" Target="../media/image41.png"/><Relationship Id="rId4" Type="http://schemas.openxmlformats.org/officeDocument/2006/relationships/tags" Target="../tags/tag566.xml"/><Relationship Id="rId9" Type="http://schemas.openxmlformats.org/officeDocument/2006/relationships/tags" Target="../tags/tag571.xml"/><Relationship Id="rId14" Type="http://schemas.openxmlformats.org/officeDocument/2006/relationships/tags" Target="../tags/tag576.xml"/><Relationship Id="rId22" Type="http://schemas.openxmlformats.org/officeDocument/2006/relationships/chart" Target="../charts/chart46.xml"/><Relationship Id="rId27" Type="http://schemas.openxmlformats.org/officeDocument/2006/relationships/image" Target="../media/image37.png"/><Relationship Id="rId30" Type="http://schemas.openxmlformats.org/officeDocument/2006/relationships/image" Target="../media/image40.png"/><Relationship Id="rId8" Type="http://schemas.openxmlformats.org/officeDocument/2006/relationships/tags" Target="../tags/tag570.xml"/></Relationships>
</file>

<file path=ppt/slides/_rels/slide53.xml.rels><?xml version="1.0" encoding="UTF-8" standalone="yes"?>
<Relationships xmlns="http://schemas.openxmlformats.org/package/2006/relationships"><Relationship Id="rId8" Type="http://schemas.openxmlformats.org/officeDocument/2006/relationships/tags" Target="../tags/tag587.xml"/><Relationship Id="rId13" Type="http://schemas.openxmlformats.org/officeDocument/2006/relationships/tags" Target="../tags/tag592.xml"/><Relationship Id="rId18" Type="http://schemas.openxmlformats.org/officeDocument/2006/relationships/tags" Target="../tags/tag597.xml"/><Relationship Id="rId26" Type="http://schemas.openxmlformats.org/officeDocument/2006/relationships/slideLayout" Target="../slideLayouts/slideLayout88.xml"/><Relationship Id="rId3" Type="http://schemas.openxmlformats.org/officeDocument/2006/relationships/tags" Target="../tags/tag582.xml"/><Relationship Id="rId21" Type="http://schemas.openxmlformats.org/officeDocument/2006/relationships/tags" Target="../tags/tag600.xml"/><Relationship Id="rId7" Type="http://schemas.openxmlformats.org/officeDocument/2006/relationships/tags" Target="../tags/tag586.xml"/><Relationship Id="rId12" Type="http://schemas.openxmlformats.org/officeDocument/2006/relationships/tags" Target="../tags/tag591.xml"/><Relationship Id="rId17" Type="http://schemas.openxmlformats.org/officeDocument/2006/relationships/tags" Target="../tags/tag596.xml"/><Relationship Id="rId25" Type="http://schemas.openxmlformats.org/officeDocument/2006/relationships/tags" Target="../tags/tag604.xml"/><Relationship Id="rId2" Type="http://schemas.openxmlformats.org/officeDocument/2006/relationships/tags" Target="../tags/tag581.xml"/><Relationship Id="rId16" Type="http://schemas.openxmlformats.org/officeDocument/2006/relationships/tags" Target="../tags/tag595.xml"/><Relationship Id="rId20" Type="http://schemas.openxmlformats.org/officeDocument/2006/relationships/tags" Target="../tags/tag599.xml"/><Relationship Id="rId29" Type="http://schemas.openxmlformats.org/officeDocument/2006/relationships/chart" Target="../charts/chart49.xml"/><Relationship Id="rId1" Type="http://schemas.openxmlformats.org/officeDocument/2006/relationships/tags" Target="../tags/tag580.xml"/><Relationship Id="rId6" Type="http://schemas.openxmlformats.org/officeDocument/2006/relationships/tags" Target="../tags/tag585.xml"/><Relationship Id="rId11" Type="http://schemas.openxmlformats.org/officeDocument/2006/relationships/tags" Target="../tags/tag590.xml"/><Relationship Id="rId24" Type="http://schemas.openxmlformats.org/officeDocument/2006/relationships/tags" Target="../tags/tag603.xml"/><Relationship Id="rId5" Type="http://schemas.openxmlformats.org/officeDocument/2006/relationships/tags" Target="../tags/tag584.xml"/><Relationship Id="rId15" Type="http://schemas.openxmlformats.org/officeDocument/2006/relationships/tags" Target="../tags/tag594.xml"/><Relationship Id="rId23" Type="http://schemas.openxmlformats.org/officeDocument/2006/relationships/tags" Target="../tags/tag602.xml"/><Relationship Id="rId28" Type="http://schemas.openxmlformats.org/officeDocument/2006/relationships/image" Target="../media/image9.emf"/><Relationship Id="rId10" Type="http://schemas.openxmlformats.org/officeDocument/2006/relationships/tags" Target="../tags/tag589.xml"/><Relationship Id="rId19" Type="http://schemas.openxmlformats.org/officeDocument/2006/relationships/tags" Target="../tags/tag598.xml"/><Relationship Id="rId4" Type="http://schemas.openxmlformats.org/officeDocument/2006/relationships/tags" Target="../tags/tag583.xml"/><Relationship Id="rId9" Type="http://schemas.openxmlformats.org/officeDocument/2006/relationships/tags" Target="../tags/tag588.xml"/><Relationship Id="rId14" Type="http://schemas.openxmlformats.org/officeDocument/2006/relationships/tags" Target="../tags/tag593.xml"/><Relationship Id="rId22" Type="http://schemas.openxmlformats.org/officeDocument/2006/relationships/tags" Target="../tags/tag601.xml"/><Relationship Id="rId27" Type="http://schemas.openxmlformats.org/officeDocument/2006/relationships/oleObject" Target="../embeddings/oleObject36.bin"/><Relationship Id="rId30" Type="http://schemas.openxmlformats.org/officeDocument/2006/relationships/chart" Target="../charts/chart5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5.xml.rels><?xml version="1.0" encoding="UTF-8" standalone="yes"?>
<Relationships xmlns="http://schemas.openxmlformats.org/package/2006/relationships"><Relationship Id="rId3" Type="http://schemas.openxmlformats.org/officeDocument/2006/relationships/oleObject" Target="../embeddings/oleObject37.bin"/><Relationship Id="rId2" Type="http://schemas.openxmlformats.org/officeDocument/2006/relationships/slideLayout" Target="../slideLayouts/slideLayout81.xml"/><Relationship Id="rId1" Type="http://schemas.openxmlformats.org/officeDocument/2006/relationships/tags" Target="../tags/tag605.xml"/><Relationship Id="rId5" Type="http://schemas.openxmlformats.org/officeDocument/2006/relationships/image" Target="../media/image86.jpeg"/><Relationship Id="rId4" Type="http://schemas.openxmlformats.org/officeDocument/2006/relationships/image" Target="../media/image9.emf"/></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3.xml"/><Relationship Id="rId1" Type="http://schemas.openxmlformats.org/officeDocument/2006/relationships/tags" Target="../tags/tag606.xml"/><Relationship Id="rId6" Type="http://schemas.openxmlformats.org/officeDocument/2006/relationships/image" Target="../media/image87.jpeg"/><Relationship Id="rId5" Type="http://schemas.openxmlformats.org/officeDocument/2006/relationships/image" Target="../media/image7.emf"/><Relationship Id="rId4" Type="http://schemas.openxmlformats.org/officeDocument/2006/relationships/oleObject" Target="../embeddings/oleObject38.bin"/></Relationships>
</file>

<file path=ppt/slides/_rels/slide57.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slideLayout" Target="../slideLayouts/slideLayout74.xml"/><Relationship Id="rId1" Type="http://schemas.openxmlformats.org/officeDocument/2006/relationships/tags" Target="../tags/tag607.xml"/><Relationship Id="rId4" Type="http://schemas.openxmlformats.org/officeDocument/2006/relationships/image" Target="../media/image6.emf"/></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8.xml"/><Relationship Id="rId7" Type="http://schemas.openxmlformats.org/officeDocument/2006/relationships/image" Target="../media/image89.jpg"/><Relationship Id="rId2" Type="http://schemas.openxmlformats.org/officeDocument/2006/relationships/slideLayout" Target="../slideLayouts/slideLayout74.xml"/><Relationship Id="rId1" Type="http://schemas.openxmlformats.org/officeDocument/2006/relationships/tags" Target="../tags/tag608.xml"/><Relationship Id="rId6" Type="http://schemas.openxmlformats.org/officeDocument/2006/relationships/image" Target="../media/image88.jpeg"/><Relationship Id="rId5" Type="http://schemas.openxmlformats.org/officeDocument/2006/relationships/image" Target="../media/image6.emf"/><Relationship Id="rId4" Type="http://schemas.openxmlformats.org/officeDocument/2006/relationships/oleObject" Target="../embeddings/oleObject40.bin"/></Relationships>
</file>

<file path=ppt/slides/_rels/slide59.xml.rels><?xml version="1.0" encoding="UTF-8" standalone="yes"?>
<Relationships xmlns="http://schemas.openxmlformats.org/package/2006/relationships"><Relationship Id="rId3" Type="http://schemas.openxmlformats.org/officeDocument/2006/relationships/oleObject" Target="../embeddings/oleObject41.bin"/><Relationship Id="rId2" Type="http://schemas.openxmlformats.org/officeDocument/2006/relationships/slideLayout" Target="../slideLayouts/slideLayout86.xml"/><Relationship Id="rId1" Type="http://schemas.openxmlformats.org/officeDocument/2006/relationships/tags" Target="../tags/tag609.xml"/><Relationship Id="rId5" Type="http://schemas.openxmlformats.org/officeDocument/2006/relationships/image" Target="../media/image90.jpeg"/><Relationship Id="rId4" Type="http://schemas.openxmlformats.org/officeDocument/2006/relationships/image" Target="../media/image7.emf"/></Relationships>
</file>

<file path=ppt/slides/_rels/slide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88.xml"/><Relationship Id="rId5" Type="http://schemas.openxmlformats.org/officeDocument/2006/relationships/image" Target="../media/image27.jpeg"/><Relationship Id="rId4" Type="http://schemas.openxmlformats.org/officeDocument/2006/relationships/image" Target="../media/image26.jpeg"/></Relationships>
</file>

<file path=ppt/slides/_rels/slide60.xml.rels><?xml version="1.0" encoding="UTF-8" standalone="yes"?>
<Relationships xmlns="http://schemas.openxmlformats.org/package/2006/relationships"><Relationship Id="rId8" Type="http://schemas.openxmlformats.org/officeDocument/2006/relationships/tags" Target="../tags/tag617.xml"/><Relationship Id="rId13" Type="http://schemas.openxmlformats.org/officeDocument/2006/relationships/oleObject" Target="../embeddings/oleObject42.bin"/><Relationship Id="rId3" Type="http://schemas.openxmlformats.org/officeDocument/2006/relationships/tags" Target="../tags/tag612.xml"/><Relationship Id="rId7" Type="http://schemas.openxmlformats.org/officeDocument/2006/relationships/tags" Target="../tags/tag616.xml"/><Relationship Id="rId12" Type="http://schemas.openxmlformats.org/officeDocument/2006/relationships/slideLayout" Target="../slideLayouts/slideLayout88.xml"/><Relationship Id="rId2" Type="http://schemas.openxmlformats.org/officeDocument/2006/relationships/tags" Target="../tags/tag611.xml"/><Relationship Id="rId1" Type="http://schemas.openxmlformats.org/officeDocument/2006/relationships/tags" Target="../tags/tag610.xml"/><Relationship Id="rId6" Type="http://schemas.openxmlformats.org/officeDocument/2006/relationships/tags" Target="../tags/tag615.xml"/><Relationship Id="rId11" Type="http://schemas.openxmlformats.org/officeDocument/2006/relationships/tags" Target="../tags/tag620.xml"/><Relationship Id="rId5" Type="http://schemas.openxmlformats.org/officeDocument/2006/relationships/tags" Target="../tags/tag614.xml"/><Relationship Id="rId15" Type="http://schemas.openxmlformats.org/officeDocument/2006/relationships/chart" Target="../charts/chart51.xml"/><Relationship Id="rId10" Type="http://schemas.openxmlformats.org/officeDocument/2006/relationships/tags" Target="../tags/tag619.xml"/><Relationship Id="rId4" Type="http://schemas.openxmlformats.org/officeDocument/2006/relationships/tags" Target="../tags/tag613.xml"/><Relationship Id="rId9" Type="http://schemas.openxmlformats.org/officeDocument/2006/relationships/tags" Target="../tags/tag618.xml"/><Relationship Id="rId14" Type="http://schemas.openxmlformats.org/officeDocument/2006/relationships/image" Target="../media/image7.emf"/></Relationships>
</file>

<file path=ppt/slides/_rels/slide61.xml.rels><?xml version="1.0" encoding="UTF-8" standalone="yes"?>
<Relationships xmlns="http://schemas.openxmlformats.org/package/2006/relationships"><Relationship Id="rId13" Type="http://schemas.openxmlformats.org/officeDocument/2006/relationships/tags" Target="../tags/tag633.xml"/><Relationship Id="rId18" Type="http://schemas.openxmlformats.org/officeDocument/2006/relationships/tags" Target="../tags/tag638.xml"/><Relationship Id="rId26" Type="http://schemas.openxmlformats.org/officeDocument/2006/relationships/tags" Target="../tags/tag646.xml"/><Relationship Id="rId3" Type="http://schemas.openxmlformats.org/officeDocument/2006/relationships/tags" Target="../tags/tag623.xml"/><Relationship Id="rId21" Type="http://schemas.openxmlformats.org/officeDocument/2006/relationships/tags" Target="../tags/tag641.xml"/><Relationship Id="rId7" Type="http://schemas.openxmlformats.org/officeDocument/2006/relationships/tags" Target="../tags/tag627.xml"/><Relationship Id="rId12" Type="http://schemas.openxmlformats.org/officeDocument/2006/relationships/tags" Target="../tags/tag632.xml"/><Relationship Id="rId17" Type="http://schemas.openxmlformats.org/officeDocument/2006/relationships/tags" Target="../tags/tag637.xml"/><Relationship Id="rId25" Type="http://schemas.openxmlformats.org/officeDocument/2006/relationships/tags" Target="../tags/tag645.xml"/><Relationship Id="rId33" Type="http://schemas.openxmlformats.org/officeDocument/2006/relationships/chart" Target="../charts/chart52.xml"/><Relationship Id="rId2" Type="http://schemas.openxmlformats.org/officeDocument/2006/relationships/tags" Target="../tags/tag622.xml"/><Relationship Id="rId16" Type="http://schemas.openxmlformats.org/officeDocument/2006/relationships/tags" Target="../tags/tag636.xml"/><Relationship Id="rId20" Type="http://schemas.openxmlformats.org/officeDocument/2006/relationships/tags" Target="../tags/tag640.xml"/><Relationship Id="rId29" Type="http://schemas.openxmlformats.org/officeDocument/2006/relationships/tags" Target="../tags/tag649.xml"/><Relationship Id="rId1" Type="http://schemas.openxmlformats.org/officeDocument/2006/relationships/tags" Target="../tags/tag621.xml"/><Relationship Id="rId6" Type="http://schemas.openxmlformats.org/officeDocument/2006/relationships/tags" Target="../tags/tag626.xml"/><Relationship Id="rId11" Type="http://schemas.openxmlformats.org/officeDocument/2006/relationships/tags" Target="../tags/tag631.xml"/><Relationship Id="rId24" Type="http://schemas.openxmlformats.org/officeDocument/2006/relationships/tags" Target="../tags/tag644.xml"/><Relationship Id="rId32" Type="http://schemas.openxmlformats.org/officeDocument/2006/relationships/image" Target="../media/image7.emf"/><Relationship Id="rId5" Type="http://schemas.openxmlformats.org/officeDocument/2006/relationships/tags" Target="../tags/tag625.xml"/><Relationship Id="rId15" Type="http://schemas.openxmlformats.org/officeDocument/2006/relationships/tags" Target="../tags/tag635.xml"/><Relationship Id="rId23" Type="http://schemas.openxmlformats.org/officeDocument/2006/relationships/tags" Target="../tags/tag643.xml"/><Relationship Id="rId28" Type="http://schemas.openxmlformats.org/officeDocument/2006/relationships/tags" Target="../tags/tag648.xml"/><Relationship Id="rId10" Type="http://schemas.openxmlformats.org/officeDocument/2006/relationships/tags" Target="../tags/tag630.xml"/><Relationship Id="rId19" Type="http://schemas.openxmlformats.org/officeDocument/2006/relationships/tags" Target="../tags/tag639.xml"/><Relationship Id="rId31" Type="http://schemas.openxmlformats.org/officeDocument/2006/relationships/oleObject" Target="../embeddings/oleObject43.bin"/><Relationship Id="rId4" Type="http://schemas.openxmlformats.org/officeDocument/2006/relationships/tags" Target="../tags/tag624.xml"/><Relationship Id="rId9" Type="http://schemas.openxmlformats.org/officeDocument/2006/relationships/tags" Target="../tags/tag629.xml"/><Relationship Id="rId14" Type="http://schemas.openxmlformats.org/officeDocument/2006/relationships/tags" Target="../tags/tag634.xml"/><Relationship Id="rId22" Type="http://schemas.openxmlformats.org/officeDocument/2006/relationships/tags" Target="../tags/tag642.xml"/><Relationship Id="rId27" Type="http://schemas.openxmlformats.org/officeDocument/2006/relationships/tags" Target="../tags/tag647.xml"/><Relationship Id="rId30" Type="http://schemas.openxmlformats.org/officeDocument/2006/relationships/slideLayout" Target="../slideLayouts/slideLayout88.xml"/><Relationship Id="rId8" Type="http://schemas.openxmlformats.org/officeDocument/2006/relationships/tags" Target="../tags/tag628.xml"/></Relationships>
</file>

<file path=ppt/slides/_rels/slide62.xml.rels><?xml version="1.0" encoding="UTF-8" standalone="yes"?>
<Relationships xmlns="http://schemas.openxmlformats.org/package/2006/relationships"><Relationship Id="rId26" Type="http://schemas.openxmlformats.org/officeDocument/2006/relationships/tags" Target="../tags/tag675.xml"/><Relationship Id="rId21" Type="http://schemas.openxmlformats.org/officeDocument/2006/relationships/tags" Target="../tags/tag670.xml"/><Relationship Id="rId42" Type="http://schemas.openxmlformats.org/officeDocument/2006/relationships/tags" Target="../tags/tag691.xml"/><Relationship Id="rId47" Type="http://schemas.openxmlformats.org/officeDocument/2006/relationships/tags" Target="../tags/tag696.xml"/><Relationship Id="rId63" Type="http://schemas.openxmlformats.org/officeDocument/2006/relationships/tags" Target="../tags/tag712.xml"/><Relationship Id="rId68" Type="http://schemas.openxmlformats.org/officeDocument/2006/relationships/tags" Target="../tags/tag717.xml"/><Relationship Id="rId84" Type="http://schemas.openxmlformats.org/officeDocument/2006/relationships/tags" Target="../tags/tag733.xml"/><Relationship Id="rId89" Type="http://schemas.openxmlformats.org/officeDocument/2006/relationships/tags" Target="../tags/tag738.xml"/><Relationship Id="rId16" Type="http://schemas.openxmlformats.org/officeDocument/2006/relationships/tags" Target="../tags/tag665.xml"/><Relationship Id="rId11" Type="http://schemas.openxmlformats.org/officeDocument/2006/relationships/tags" Target="../tags/tag660.xml"/><Relationship Id="rId32" Type="http://schemas.openxmlformats.org/officeDocument/2006/relationships/tags" Target="../tags/tag681.xml"/><Relationship Id="rId37" Type="http://schemas.openxmlformats.org/officeDocument/2006/relationships/tags" Target="../tags/tag686.xml"/><Relationship Id="rId53" Type="http://schemas.openxmlformats.org/officeDocument/2006/relationships/tags" Target="../tags/tag702.xml"/><Relationship Id="rId58" Type="http://schemas.openxmlformats.org/officeDocument/2006/relationships/tags" Target="../tags/tag707.xml"/><Relationship Id="rId74" Type="http://schemas.openxmlformats.org/officeDocument/2006/relationships/tags" Target="../tags/tag723.xml"/><Relationship Id="rId79" Type="http://schemas.openxmlformats.org/officeDocument/2006/relationships/tags" Target="../tags/tag728.xml"/><Relationship Id="rId5" Type="http://schemas.openxmlformats.org/officeDocument/2006/relationships/tags" Target="../tags/tag654.xml"/><Relationship Id="rId90" Type="http://schemas.openxmlformats.org/officeDocument/2006/relationships/tags" Target="../tags/tag739.xml"/><Relationship Id="rId95" Type="http://schemas.openxmlformats.org/officeDocument/2006/relationships/slideLayout" Target="../slideLayouts/slideLayout88.xml"/><Relationship Id="rId22" Type="http://schemas.openxmlformats.org/officeDocument/2006/relationships/tags" Target="../tags/tag671.xml"/><Relationship Id="rId27" Type="http://schemas.openxmlformats.org/officeDocument/2006/relationships/tags" Target="../tags/tag676.xml"/><Relationship Id="rId43" Type="http://schemas.openxmlformats.org/officeDocument/2006/relationships/tags" Target="../tags/tag692.xml"/><Relationship Id="rId48" Type="http://schemas.openxmlformats.org/officeDocument/2006/relationships/tags" Target="../tags/tag697.xml"/><Relationship Id="rId64" Type="http://schemas.openxmlformats.org/officeDocument/2006/relationships/tags" Target="../tags/tag713.xml"/><Relationship Id="rId69" Type="http://schemas.openxmlformats.org/officeDocument/2006/relationships/tags" Target="../tags/tag718.xml"/><Relationship Id="rId80" Type="http://schemas.openxmlformats.org/officeDocument/2006/relationships/tags" Target="../tags/tag729.xml"/><Relationship Id="rId85" Type="http://schemas.openxmlformats.org/officeDocument/2006/relationships/tags" Target="../tags/tag734.xml"/><Relationship Id="rId12" Type="http://schemas.openxmlformats.org/officeDocument/2006/relationships/tags" Target="../tags/tag661.xml"/><Relationship Id="rId17" Type="http://schemas.openxmlformats.org/officeDocument/2006/relationships/tags" Target="../tags/tag666.xml"/><Relationship Id="rId25" Type="http://schemas.openxmlformats.org/officeDocument/2006/relationships/tags" Target="../tags/tag674.xml"/><Relationship Id="rId33" Type="http://schemas.openxmlformats.org/officeDocument/2006/relationships/tags" Target="../tags/tag682.xml"/><Relationship Id="rId38" Type="http://schemas.openxmlformats.org/officeDocument/2006/relationships/tags" Target="../tags/tag687.xml"/><Relationship Id="rId46" Type="http://schemas.openxmlformats.org/officeDocument/2006/relationships/tags" Target="../tags/tag695.xml"/><Relationship Id="rId59" Type="http://schemas.openxmlformats.org/officeDocument/2006/relationships/tags" Target="../tags/tag708.xml"/><Relationship Id="rId67" Type="http://schemas.openxmlformats.org/officeDocument/2006/relationships/tags" Target="../tags/tag716.xml"/><Relationship Id="rId20" Type="http://schemas.openxmlformats.org/officeDocument/2006/relationships/tags" Target="../tags/tag669.xml"/><Relationship Id="rId41" Type="http://schemas.openxmlformats.org/officeDocument/2006/relationships/tags" Target="../tags/tag690.xml"/><Relationship Id="rId54" Type="http://schemas.openxmlformats.org/officeDocument/2006/relationships/tags" Target="../tags/tag703.xml"/><Relationship Id="rId62" Type="http://schemas.openxmlformats.org/officeDocument/2006/relationships/tags" Target="../tags/tag711.xml"/><Relationship Id="rId70" Type="http://schemas.openxmlformats.org/officeDocument/2006/relationships/tags" Target="../tags/tag719.xml"/><Relationship Id="rId75" Type="http://schemas.openxmlformats.org/officeDocument/2006/relationships/tags" Target="../tags/tag724.xml"/><Relationship Id="rId83" Type="http://schemas.openxmlformats.org/officeDocument/2006/relationships/tags" Target="../tags/tag732.xml"/><Relationship Id="rId88" Type="http://schemas.openxmlformats.org/officeDocument/2006/relationships/tags" Target="../tags/tag737.xml"/><Relationship Id="rId91" Type="http://schemas.openxmlformats.org/officeDocument/2006/relationships/tags" Target="../tags/tag740.xml"/><Relationship Id="rId96" Type="http://schemas.openxmlformats.org/officeDocument/2006/relationships/notesSlide" Target="../notesSlides/notesSlide9.xml"/><Relationship Id="rId1" Type="http://schemas.openxmlformats.org/officeDocument/2006/relationships/tags" Target="../tags/tag650.xml"/><Relationship Id="rId6" Type="http://schemas.openxmlformats.org/officeDocument/2006/relationships/tags" Target="../tags/tag655.xml"/><Relationship Id="rId15" Type="http://schemas.openxmlformats.org/officeDocument/2006/relationships/tags" Target="../tags/tag664.xml"/><Relationship Id="rId23" Type="http://schemas.openxmlformats.org/officeDocument/2006/relationships/tags" Target="../tags/tag672.xml"/><Relationship Id="rId28" Type="http://schemas.openxmlformats.org/officeDocument/2006/relationships/tags" Target="../tags/tag677.xml"/><Relationship Id="rId36" Type="http://schemas.openxmlformats.org/officeDocument/2006/relationships/tags" Target="../tags/tag685.xml"/><Relationship Id="rId49" Type="http://schemas.openxmlformats.org/officeDocument/2006/relationships/tags" Target="../tags/tag698.xml"/><Relationship Id="rId57" Type="http://schemas.openxmlformats.org/officeDocument/2006/relationships/tags" Target="../tags/tag706.xml"/><Relationship Id="rId10" Type="http://schemas.openxmlformats.org/officeDocument/2006/relationships/tags" Target="../tags/tag659.xml"/><Relationship Id="rId31" Type="http://schemas.openxmlformats.org/officeDocument/2006/relationships/tags" Target="../tags/tag680.xml"/><Relationship Id="rId44" Type="http://schemas.openxmlformats.org/officeDocument/2006/relationships/tags" Target="../tags/tag693.xml"/><Relationship Id="rId52" Type="http://schemas.openxmlformats.org/officeDocument/2006/relationships/tags" Target="../tags/tag701.xml"/><Relationship Id="rId60" Type="http://schemas.openxmlformats.org/officeDocument/2006/relationships/tags" Target="../tags/tag709.xml"/><Relationship Id="rId65" Type="http://schemas.openxmlformats.org/officeDocument/2006/relationships/tags" Target="../tags/tag714.xml"/><Relationship Id="rId73" Type="http://schemas.openxmlformats.org/officeDocument/2006/relationships/tags" Target="../tags/tag722.xml"/><Relationship Id="rId78" Type="http://schemas.openxmlformats.org/officeDocument/2006/relationships/tags" Target="../tags/tag727.xml"/><Relationship Id="rId81" Type="http://schemas.openxmlformats.org/officeDocument/2006/relationships/tags" Target="../tags/tag730.xml"/><Relationship Id="rId86" Type="http://schemas.openxmlformats.org/officeDocument/2006/relationships/tags" Target="../tags/tag735.xml"/><Relationship Id="rId94" Type="http://schemas.openxmlformats.org/officeDocument/2006/relationships/tags" Target="../tags/tag743.xml"/><Relationship Id="rId99" Type="http://schemas.openxmlformats.org/officeDocument/2006/relationships/chart" Target="../charts/chart53.xml"/><Relationship Id="rId101" Type="http://schemas.openxmlformats.org/officeDocument/2006/relationships/chart" Target="../charts/chart55.xml"/><Relationship Id="rId4" Type="http://schemas.openxmlformats.org/officeDocument/2006/relationships/tags" Target="../tags/tag653.xml"/><Relationship Id="rId9" Type="http://schemas.openxmlformats.org/officeDocument/2006/relationships/tags" Target="../tags/tag658.xml"/><Relationship Id="rId13" Type="http://schemas.openxmlformats.org/officeDocument/2006/relationships/tags" Target="../tags/tag662.xml"/><Relationship Id="rId18" Type="http://schemas.openxmlformats.org/officeDocument/2006/relationships/tags" Target="../tags/tag667.xml"/><Relationship Id="rId39" Type="http://schemas.openxmlformats.org/officeDocument/2006/relationships/tags" Target="../tags/tag688.xml"/><Relationship Id="rId34" Type="http://schemas.openxmlformats.org/officeDocument/2006/relationships/tags" Target="../tags/tag683.xml"/><Relationship Id="rId50" Type="http://schemas.openxmlformats.org/officeDocument/2006/relationships/tags" Target="../tags/tag699.xml"/><Relationship Id="rId55" Type="http://schemas.openxmlformats.org/officeDocument/2006/relationships/tags" Target="../tags/tag704.xml"/><Relationship Id="rId76" Type="http://schemas.openxmlformats.org/officeDocument/2006/relationships/tags" Target="../tags/tag725.xml"/><Relationship Id="rId97" Type="http://schemas.openxmlformats.org/officeDocument/2006/relationships/oleObject" Target="../embeddings/oleObject19.bin"/><Relationship Id="rId7" Type="http://schemas.openxmlformats.org/officeDocument/2006/relationships/tags" Target="../tags/tag656.xml"/><Relationship Id="rId71" Type="http://schemas.openxmlformats.org/officeDocument/2006/relationships/tags" Target="../tags/tag720.xml"/><Relationship Id="rId92" Type="http://schemas.openxmlformats.org/officeDocument/2006/relationships/tags" Target="../tags/tag741.xml"/><Relationship Id="rId2" Type="http://schemas.openxmlformats.org/officeDocument/2006/relationships/tags" Target="../tags/tag651.xml"/><Relationship Id="rId29" Type="http://schemas.openxmlformats.org/officeDocument/2006/relationships/tags" Target="../tags/tag678.xml"/><Relationship Id="rId24" Type="http://schemas.openxmlformats.org/officeDocument/2006/relationships/tags" Target="../tags/tag673.xml"/><Relationship Id="rId40" Type="http://schemas.openxmlformats.org/officeDocument/2006/relationships/tags" Target="../tags/tag689.xml"/><Relationship Id="rId45" Type="http://schemas.openxmlformats.org/officeDocument/2006/relationships/tags" Target="../tags/tag694.xml"/><Relationship Id="rId66" Type="http://schemas.openxmlformats.org/officeDocument/2006/relationships/tags" Target="../tags/tag715.xml"/><Relationship Id="rId87" Type="http://schemas.openxmlformats.org/officeDocument/2006/relationships/tags" Target="../tags/tag736.xml"/><Relationship Id="rId61" Type="http://schemas.openxmlformats.org/officeDocument/2006/relationships/tags" Target="../tags/tag710.xml"/><Relationship Id="rId82" Type="http://schemas.openxmlformats.org/officeDocument/2006/relationships/tags" Target="../tags/tag731.xml"/><Relationship Id="rId19" Type="http://schemas.openxmlformats.org/officeDocument/2006/relationships/tags" Target="../tags/tag668.xml"/><Relationship Id="rId14" Type="http://schemas.openxmlformats.org/officeDocument/2006/relationships/tags" Target="../tags/tag663.xml"/><Relationship Id="rId30" Type="http://schemas.openxmlformats.org/officeDocument/2006/relationships/tags" Target="../tags/tag679.xml"/><Relationship Id="rId35" Type="http://schemas.openxmlformats.org/officeDocument/2006/relationships/tags" Target="../tags/tag684.xml"/><Relationship Id="rId56" Type="http://schemas.openxmlformats.org/officeDocument/2006/relationships/tags" Target="../tags/tag705.xml"/><Relationship Id="rId77" Type="http://schemas.openxmlformats.org/officeDocument/2006/relationships/tags" Target="../tags/tag726.xml"/><Relationship Id="rId100" Type="http://schemas.openxmlformats.org/officeDocument/2006/relationships/chart" Target="../charts/chart54.xml"/><Relationship Id="rId8" Type="http://schemas.openxmlformats.org/officeDocument/2006/relationships/tags" Target="../tags/tag657.xml"/><Relationship Id="rId51" Type="http://schemas.openxmlformats.org/officeDocument/2006/relationships/tags" Target="../tags/tag700.xml"/><Relationship Id="rId72" Type="http://schemas.openxmlformats.org/officeDocument/2006/relationships/tags" Target="../tags/tag721.xml"/><Relationship Id="rId93" Type="http://schemas.openxmlformats.org/officeDocument/2006/relationships/tags" Target="../tags/tag742.xml"/><Relationship Id="rId98" Type="http://schemas.openxmlformats.org/officeDocument/2006/relationships/image" Target="../media/image7.emf"/><Relationship Id="rId3" Type="http://schemas.openxmlformats.org/officeDocument/2006/relationships/tags" Target="../tags/tag652.xml"/></Relationships>
</file>

<file path=ppt/slides/_rels/slide63.xml.rels><?xml version="1.0" encoding="UTF-8" standalone="yes"?>
<Relationships xmlns="http://schemas.openxmlformats.org/package/2006/relationships"><Relationship Id="rId8" Type="http://schemas.openxmlformats.org/officeDocument/2006/relationships/chart" Target="../charts/chart57.xml"/><Relationship Id="rId3" Type="http://schemas.openxmlformats.org/officeDocument/2006/relationships/slideLayout" Target="../slideLayouts/slideLayout89.xml"/><Relationship Id="rId7" Type="http://schemas.openxmlformats.org/officeDocument/2006/relationships/chart" Target="../charts/chart56.xml"/><Relationship Id="rId2" Type="http://schemas.openxmlformats.org/officeDocument/2006/relationships/tags" Target="../tags/tag745.xml"/><Relationship Id="rId1" Type="http://schemas.openxmlformats.org/officeDocument/2006/relationships/tags" Target="../tags/tag744.xml"/><Relationship Id="rId6" Type="http://schemas.openxmlformats.org/officeDocument/2006/relationships/image" Target="../media/image7.emf"/><Relationship Id="rId5" Type="http://schemas.openxmlformats.org/officeDocument/2006/relationships/oleObject" Target="../embeddings/oleObject44.bin"/><Relationship Id="rId4" Type="http://schemas.openxmlformats.org/officeDocument/2006/relationships/notesSlide" Target="../notesSlides/notesSlide1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11.xml"/><Relationship Id="rId7" Type="http://schemas.openxmlformats.org/officeDocument/2006/relationships/image" Target="../media/image89.jpg"/><Relationship Id="rId2" Type="http://schemas.openxmlformats.org/officeDocument/2006/relationships/slideLayout" Target="../slideLayouts/slideLayout74.xml"/><Relationship Id="rId1" Type="http://schemas.openxmlformats.org/officeDocument/2006/relationships/tags" Target="../tags/tag746.xml"/><Relationship Id="rId6" Type="http://schemas.openxmlformats.org/officeDocument/2006/relationships/image" Target="../media/image88.jpeg"/><Relationship Id="rId5" Type="http://schemas.openxmlformats.org/officeDocument/2006/relationships/image" Target="../media/image6.emf"/><Relationship Id="rId4" Type="http://schemas.openxmlformats.org/officeDocument/2006/relationships/oleObject" Target="../embeddings/oleObject40.bin"/></Relationships>
</file>

<file path=ppt/slides/_rels/slide66.xml.rels><?xml version="1.0" encoding="UTF-8" standalone="yes"?>
<Relationships xmlns="http://schemas.openxmlformats.org/package/2006/relationships"><Relationship Id="rId13" Type="http://schemas.openxmlformats.org/officeDocument/2006/relationships/tags" Target="../tags/tag759.xml"/><Relationship Id="rId18" Type="http://schemas.openxmlformats.org/officeDocument/2006/relationships/tags" Target="../tags/tag764.xml"/><Relationship Id="rId26" Type="http://schemas.openxmlformats.org/officeDocument/2006/relationships/tags" Target="../tags/tag772.xml"/><Relationship Id="rId39" Type="http://schemas.openxmlformats.org/officeDocument/2006/relationships/tags" Target="../tags/tag785.xml"/><Relationship Id="rId21" Type="http://schemas.openxmlformats.org/officeDocument/2006/relationships/tags" Target="../tags/tag767.xml"/><Relationship Id="rId34" Type="http://schemas.openxmlformats.org/officeDocument/2006/relationships/tags" Target="../tags/tag780.xml"/><Relationship Id="rId42" Type="http://schemas.openxmlformats.org/officeDocument/2006/relationships/tags" Target="../tags/tag788.xml"/><Relationship Id="rId47" Type="http://schemas.openxmlformats.org/officeDocument/2006/relationships/tags" Target="../tags/tag793.xml"/><Relationship Id="rId50" Type="http://schemas.openxmlformats.org/officeDocument/2006/relationships/tags" Target="../tags/tag796.xml"/><Relationship Id="rId55" Type="http://schemas.openxmlformats.org/officeDocument/2006/relationships/image" Target="../media/image7.emf"/><Relationship Id="rId7" Type="http://schemas.openxmlformats.org/officeDocument/2006/relationships/tags" Target="../tags/tag753.xml"/><Relationship Id="rId2" Type="http://schemas.openxmlformats.org/officeDocument/2006/relationships/tags" Target="../tags/tag748.xml"/><Relationship Id="rId16" Type="http://schemas.openxmlformats.org/officeDocument/2006/relationships/tags" Target="../tags/tag762.xml"/><Relationship Id="rId29" Type="http://schemas.openxmlformats.org/officeDocument/2006/relationships/tags" Target="../tags/tag775.xml"/><Relationship Id="rId11" Type="http://schemas.openxmlformats.org/officeDocument/2006/relationships/tags" Target="../tags/tag757.xml"/><Relationship Id="rId24" Type="http://schemas.openxmlformats.org/officeDocument/2006/relationships/tags" Target="../tags/tag770.xml"/><Relationship Id="rId32" Type="http://schemas.openxmlformats.org/officeDocument/2006/relationships/tags" Target="../tags/tag778.xml"/><Relationship Id="rId37" Type="http://schemas.openxmlformats.org/officeDocument/2006/relationships/tags" Target="../tags/tag783.xml"/><Relationship Id="rId40" Type="http://schemas.openxmlformats.org/officeDocument/2006/relationships/tags" Target="../tags/tag786.xml"/><Relationship Id="rId45" Type="http://schemas.openxmlformats.org/officeDocument/2006/relationships/tags" Target="../tags/tag791.xml"/><Relationship Id="rId53" Type="http://schemas.openxmlformats.org/officeDocument/2006/relationships/notesSlide" Target="../notesSlides/notesSlide12.xml"/><Relationship Id="rId5" Type="http://schemas.openxmlformats.org/officeDocument/2006/relationships/tags" Target="../tags/tag751.xml"/><Relationship Id="rId19" Type="http://schemas.openxmlformats.org/officeDocument/2006/relationships/tags" Target="../tags/tag765.xml"/><Relationship Id="rId4" Type="http://schemas.openxmlformats.org/officeDocument/2006/relationships/tags" Target="../tags/tag750.xml"/><Relationship Id="rId9" Type="http://schemas.openxmlformats.org/officeDocument/2006/relationships/tags" Target="../tags/tag755.xml"/><Relationship Id="rId14" Type="http://schemas.openxmlformats.org/officeDocument/2006/relationships/tags" Target="../tags/tag760.xml"/><Relationship Id="rId22" Type="http://schemas.openxmlformats.org/officeDocument/2006/relationships/tags" Target="../tags/tag768.xml"/><Relationship Id="rId27" Type="http://schemas.openxmlformats.org/officeDocument/2006/relationships/tags" Target="../tags/tag773.xml"/><Relationship Id="rId30" Type="http://schemas.openxmlformats.org/officeDocument/2006/relationships/tags" Target="../tags/tag776.xml"/><Relationship Id="rId35" Type="http://schemas.openxmlformats.org/officeDocument/2006/relationships/tags" Target="../tags/tag781.xml"/><Relationship Id="rId43" Type="http://schemas.openxmlformats.org/officeDocument/2006/relationships/tags" Target="../tags/tag789.xml"/><Relationship Id="rId48" Type="http://schemas.openxmlformats.org/officeDocument/2006/relationships/tags" Target="../tags/tag794.xml"/><Relationship Id="rId56" Type="http://schemas.openxmlformats.org/officeDocument/2006/relationships/chart" Target="../charts/chart58.xml"/><Relationship Id="rId8" Type="http://schemas.openxmlformats.org/officeDocument/2006/relationships/tags" Target="../tags/tag754.xml"/><Relationship Id="rId51" Type="http://schemas.openxmlformats.org/officeDocument/2006/relationships/tags" Target="../tags/tag797.xml"/><Relationship Id="rId3" Type="http://schemas.openxmlformats.org/officeDocument/2006/relationships/tags" Target="../tags/tag749.xml"/><Relationship Id="rId12" Type="http://schemas.openxmlformats.org/officeDocument/2006/relationships/tags" Target="../tags/tag758.xml"/><Relationship Id="rId17" Type="http://schemas.openxmlformats.org/officeDocument/2006/relationships/tags" Target="../tags/tag763.xml"/><Relationship Id="rId25" Type="http://schemas.openxmlformats.org/officeDocument/2006/relationships/tags" Target="../tags/tag771.xml"/><Relationship Id="rId33" Type="http://schemas.openxmlformats.org/officeDocument/2006/relationships/tags" Target="../tags/tag779.xml"/><Relationship Id="rId38" Type="http://schemas.openxmlformats.org/officeDocument/2006/relationships/tags" Target="../tags/tag784.xml"/><Relationship Id="rId46" Type="http://schemas.openxmlformats.org/officeDocument/2006/relationships/tags" Target="../tags/tag792.xml"/><Relationship Id="rId20" Type="http://schemas.openxmlformats.org/officeDocument/2006/relationships/tags" Target="../tags/tag766.xml"/><Relationship Id="rId41" Type="http://schemas.openxmlformats.org/officeDocument/2006/relationships/tags" Target="../tags/tag787.xml"/><Relationship Id="rId54" Type="http://schemas.openxmlformats.org/officeDocument/2006/relationships/oleObject" Target="../embeddings/oleObject45.bin"/><Relationship Id="rId1" Type="http://schemas.openxmlformats.org/officeDocument/2006/relationships/tags" Target="../tags/tag747.xml"/><Relationship Id="rId6" Type="http://schemas.openxmlformats.org/officeDocument/2006/relationships/tags" Target="../tags/tag752.xml"/><Relationship Id="rId15" Type="http://schemas.openxmlformats.org/officeDocument/2006/relationships/tags" Target="../tags/tag761.xml"/><Relationship Id="rId23" Type="http://schemas.openxmlformats.org/officeDocument/2006/relationships/tags" Target="../tags/tag769.xml"/><Relationship Id="rId28" Type="http://schemas.openxmlformats.org/officeDocument/2006/relationships/tags" Target="../tags/tag774.xml"/><Relationship Id="rId36" Type="http://schemas.openxmlformats.org/officeDocument/2006/relationships/tags" Target="../tags/tag782.xml"/><Relationship Id="rId49" Type="http://schemas.openxmlformats.org/officeDocument/2006/relationships/tags" Target="../tags/tag795.xml"/><Relationship Id="rId57" Type="http://schemas.openxmlformats.org/officeDocument/2006/relationships/chart" Target="../charts/chart59.xml"/><Relationship Id="rId10" Type="http://schemas.openxmlformats.org/officeDocument/2006/relationships/tags" Target="../tags/tag756.xml"/><Relationship Id="rId31" Type="http://schemas.openxmlformats.org/officeDocument/2006/relationships/tags" Target="../tags/tag777.xml"/><Relationship Id="rId44" Type="http://schemas.openxmlformats.org/officeDocument/2006/relationships/tags" Target="../tags/tag790.xml"/><Relationship Id="rId52" Type="http://schemas.openxmlformats.org/officeDocument/2006/relationships/slideLayout" Target="../slideLayouts/slideLayout89.xml"/></Relationships>
</file>

<file path=ppt/slides/_rels/slide67.xml.rels><?xml version="1.0" encoding="UTF-8" standalone="yes"?>
<Relationships xmlns="http://schemas.openxmlformats.org/package/2006/relationships"><Relationship Id="rId13" Type="http://schemas.openxmlformats.org/officeDocument/2006/relationships/tags" Target="../tags/tag810.xml"/><Relationship Id="rId18" Type="http://schemas.openxmlformats.org/officeDocument/2006/relationships/tags" Target="../tags/tag815.xml"/><Relationship Id="rId26" Type="http://schemas.openxmlformats.org/officeDocument/2006/relationships/tags" Target="../tags/tag823.xml"/><Relationship Id="rId3" Type="http://schemas.openxmlformats.org/officeDocument/2006/relationships/tags" Target="../tags/tag800.xml"/><Relationship Id="rId21" Type="http://schemas.openxmlformats.org/officeDocument/2006/relationships/tags" Target="../tags/tag818.xml"/><Relationship Id="rId7" Type="http://schemas.openxmlformats.org/officeDocument/2006/relationships/tags" Target="../tags/tag804.xml"/><Relationship Id="rId12" Type="http://schemas.openxmlformats.org/officeDocument/2006/relationships/tags" Target="../tags/tag809.xml"/><Relationship Id="rId17" Type="http://schemas.openxmlformats.org/officeDocument/2006/relationships/tags" Target="../tags/tag814.xml"/><Relationship Id="rId25" Type="http://schemas.openxmlformats.org/officeDocument/2006/relationships/tags" Target="../tags/tag822.xml"/><Relationship Id="rId33" Type="http://schemas.openxmlformats.org/officeDocument/2006/relationships/chart" Target="../charts/chart60.xml"/><Relationship Id="rId2" Type="http://schemas.openxmlformats.org/officeDocument/2006/relationships/tags" Target="../tags/tag799.xml"/><Relationship Id="rId16" Type="http://schemas.openxmlformats.org/officeDocument/2006/relationships/tags" Target="../tags/tag813.xml"/><Relationship Id="rId20" Type="http://schemas.openxmlformats.org/officeDocument/2006/relationships/tags" Target="../tags/tag817.xml"/><Relationship Id="rId29" Type="http://schemas.openxmlformats.org/officeDocument/2006/relationships/tags" Target="../tags/tag826.xml"/><Relationship Id="rId1" Type="http://schemas.openxmlformats.org/officeDocument/2006/relationships/tags" Target="../tags/tag798.xml"/><Relationship Id="rId6" Type="http://schemas.openxmlformats.org/officeDocument/2006/relationships/tags" Target="../tags/tag803.xml"/><Relationship Id="rId11" Type="http://schemas.openxmlformats.org/officeDocument/2006/relationships/tags" Target="../tags/tag808.xml"/><Relationship Id="rId24" Type="http://schemas.openxmlformats.org/officeDocument/2006/relationships/tags" Target="../tags/tag821.xml"/><Relationship Id="rId32" Type="http://schemas.openxmlformats.org/officeDocument/2006/relationships/image" Target="../media/image6.emf"/><Relationship Id="rId5" Type="http://schemas.openxmlformats.org/officeDocument/2006/relationships/tags" Target="../tags/tag802.xml"/><Relationship Id="rId15" Type="http://schemas.openxmlformats.org/officeDocument/2006/relationships/tags" Target="../tags/tag812.xml"/><Relationship Id="rId23" Type="http://schemas.openxmlformats.org/officeDocument/2006/relationships/tags" Target="../tags/tag820.xml"/><Relationship Id="rId28" Type="http://schemas.openxmlformats.org/officeDocument/2006/relationships/tags" Target="../tags/tag825.xml"/><Relationship Id="rId10" Type="http://schemas.openxmlformats.org/officeDocument/2006/relationships/tags" Target="../tags/tag807.xml"/><Relationship Id="rId19" Type="http://schemas.openxmlformats.org/officeDocument/2006/relationships/tags" Target="../tags/tag816.xml"/><Relationship Id="rId31" Type="http://schemas.openxmlformats.org/officeDocument/2006/relationships/oleObject" Target="../embeddings/oleObject46.bin"/><Relationship Id="rId4" Type="http://schemas.openxmlformats.org/officeDocument/2006/relationships/tags" Target="../tags/tag801.xml"/><Relationship Id="rId9" Type="http://schemas.openxmlformats.org/officeDocument/2006/relationships/tags" Target="../tags/tag806.xml"/><Relationship Id="rId14" Type="http://schemas.openxmlformats.org/officeDocument/2006/relationships/tags" Target="../tags/tag811.xml"/><Relationship Id="rId22" Type="http://schemas.openxmlformats.org/officeDocument/2006/relationships/tags" Target="../tags/tag819.xml"/><Relationship Id="rId27" Type="http://schemas.openxmlformats.org/officeDocument/2006/relationships/tags" Target="../tags/tag824.xml"/><Relationship Id="rId30" Type="http://schemas.openxmlformats.org/officeDocument/2006/relationships/slideLayout" Target="../slideLayouts/slideLayout88.xml"/><Relationship Id="rId8" Type="http://schemas.openxmlformats.org/officeDocument/2006/relationships/tags" Target="../tags/tag805.xml"/></Relationships>
</file>

<file path=ppt/slides/_rels/slide68.xml.rels><?xml version="1.0" encoding="UTF-8" standalone="yes"?>
<Relationships xmlns="http://schemas.openxmlformats.org/package/2006/relationships"><Relationship Id="rId13" Type="http://schemas.openxmlformats.org/officeDocument/2006/relationships/tags" Target="../tags/tag839.xml"/><Relationship Id="rId18" Type="http://schemas.openxmlformats.org/officeDocument/2006/relationships/tags" Target="../tags/tag844.xml"/><Relationship Id="rId26" Type="http://schemas.openxmlformats.org/officeDocument/2006/relationships/tags" Target="../tags/tag852.xml"/><Relationship Id="rId39" Type="http://schemas.openxmlformats.org/officeDocument/2006/relationships/tags" Target="../tags/tag865.xml"/><Relationship Id="rId21" Type="http://schemas.openxmlformats.org/officeDocument/2006/relationships/tags" Target="../tags/tag847.xml"/><Relationship Id="rId34" Type="http://schemas.openxmlformats.org/officeDocument/2006/relationships/tags" Target="../tags/tag860.xml"/><Relationship Id="rId42" Type="http://schemas.openxmlformats.org/officeDocument/2006/relationships/tags" Target="../tags/tag868.xml"/><Relationship Id="rId47" Type="http://schemas.openxmlformats.org/officeDocument/2006/relationships/notesSlide" Target="../notesSlides/notesSlide13.xml"/><Relationship Id="rId50" Type="http://schemas.openxmlformats.org/officeDocument/2006/relationships/chart" Target="../charts/chart61.xml"/><Relationship Id="rId7" Type="http://schemas.openxmlformats.org/officeDocument/2006/relationships/tags" Target="../tags/tag833.xml"/><Relationship Id="rId2" Type="http://schemas.openxmlformats.org/officeDocument/2006/relationships/tags" Target="../tags/tag828.xml"/><Relationship Id="rId16" Type="http://schemas.openxmlformats.org/officeDocument/2006/relationships/tags" Target="../tags/tag842.xml"/><Relationship Id="rId29" Type="http://schemas.openxmlformats.org/officeDocument/2006/relationships/tags" Target="../tags/tag855.xml"/><Relationship Id="rId11" Type="http://schemas.openxmlformats.org/officeDocument/2006/relationships/tags" Target="../tags/tag837.xml"/><Relationship Id="rId24" Type="http://schemas.openxmlformats.org/officeDocument/2006/relationships/tags" Target="../tags/tag850.xml"/><Relationship Id="rId32" Type="http://schemas.openxmlformats.org/officeDocument/2006/relationships/tags" Target="../tags/tag858.xml"/><Relationship Id="rId37" Type="http://schemas.openxmlformats.org/officeDocument/2006/relationships/tags" Target="../tags/tag863.xml"/><Relationship Id="rId40" Type="http://schemas.openxmlformats.org/officeDocument/2006/relationships/tags" Target="../tags/tag866.xml"/><Relationship Id="rId45" Type="http://schemas.openxmlformats.org/officeDocument/2006/relationships/tags" Target="../tags/tag871.xml"/><Relationship Id="rId5" Type="http://schemas.openxmlformats.org/officeDocument/2006/relationships/tags" Target="../tags/tag831.xml"/><Relationship Id="rId15" Type="http://schemas.openxmlformats.org/officeDocument/2006/relationships/tags" Target="../tags/tag841.xml"/><Relationship Id="rId23" Type="http://schemas.openxmlformats.org/officeDocument/2006/relationships/tags" Target="../tags/tag849.xml"/><Relationship Id="rId28" Type="http://schemas.openxmlformats.org/officeDocument/2006/relationships/tags" Target="../tags/tag854.xml"/><Relationship Id="rId36" Type="http://schemas.openxmlformats.org/officeDocument/2006/relationships/tags" Target="../tags/tag862.xml"/><Relationship Id="rId49" Type="http://schemas.openxmlformats.org/officeDocument/2006/relationships/image" Target="../media/image7.emf"/><Relationship Id="rId10" Type="http://schemas.openxmlformats.org/officeDocument/2006/relationships/tags" Target="../tags/tag836.xml"/><Relationship Id="rId19" Type="http://schemas.openxmlformats.org/officeDocument/2006/relationships/tags" Target="../tags/tag845.xml"/><Relationship Id="rId31" Type="http://schemas.openxmlformats.org/officeDocument/2006/relationships/tags" Target="../tags/tag857.xml"/><Relationship Id="rId44" Type="http://schemas.openxmlformats.org/officeDocument/2006/relationships/tags" Target="../tags/tag870.xml"/><Relationship Id="rId4" Type="http://schemas.openxmlformats.org/officeDocument/2006/relationships/tags" Target="../tags/tag830.xml"/><Relationship Id="rId9" Type="http://schemas.openxmlformats.org/officeDocument/2006/relationships/tags" Target="../tags/tag835.xml"/><Relationship Id="rId14" Type="http://schemas.openxmlformats.org/officeDocument/2006/relationships/tags" Target="../tags/tag840.xml"/><Relationship Id="rId22" Type="http://schemas.openxmlformats.org/officeDocument/2006/relationships/tags" Target="../tags/tag848.xml"/><Relationship Id="rId27" Type="http://schemas.openxmlformats.org/officeDocument/2006/relationships/tags" Target="../tags/tag853.xml"/><Relationship Id="rId30" Type="http://schemas.openxmlformats.org/officeDocument/2006/relationships/tags" Target="../tags/tag856.xml"/><Relationship Id="rId35" Type="http://schemas.openxmlformats.org/officeDocument/2006/relationships/tags" Target="../tags/tag861.xml"/><Relationship Id="rId43" Type="http://schemas.openxmlformats.org/officeDocument/2006/relationships/tags" Target="../tags/tag869.xml"/><Relationship Id="rId48" Type="http://schemas.openxmlformats.org/officeDocument/2006/relationships/oleObject" Target="../embeddings/oleObject47.bin"/><Relationship Id="rId8" Type="http://schemas.openxmlformats.org/officeDocument/2006/relationships/tags" Target="../tags/tag834.xml"/><Relationship Id="rId51" Type="http://schemas.openxmlformats.org/officeDocument/2006/relationships/chart" Target="../charts/chart62.xml"/><Relationship Id="rId3" Type="http://schemas.openxmlformats.org/officeDocument/2006/relationships/tags" Target="../tags/tag829.xml"/><Relationship Id="rId12" Type="http://schemas.openxmlformats.org/officeDocument/2006/relationships/tags" Target="../tags/tag838.xml"/><Relationship Id="rId17" Type="http://schemas.openxmlformats.org/officeDocument/2006/relationships/tags" Target="../tags/tag843.xml"/><Relationship Id="rId25" Type="http://schemas.openxmlformats.org/officeDocument/2006/relationships/tags" Target="../tags/tag851.xml"/><Relationship Id="rId33" Type="http://schemas.openxmlformats.org/officeDocument/2006/relationships/tags" Target="../tags/tag859.xml"/><Relationship Id="rId38" Type="http://schemas.openxmlformats.org/officeDocument/2006/relationships/tags" Target="../tags/tag864.xml"/><Relationship Id="rId46" Type="http://schemas.openxmlformats.org/officeDocument/2006/relationships/slideLayout" Target="../slideLayouts/slideLayout88.xml"/><Relationship Id="rId20" Type="http://schemas.openxmlformats.org/officeDocument/2006/relationships/tags" Target="../tags/tag846.xml"/><Relationship Id="rId41" Type="http://schemas.openxmlformats.org/officeDocument/2006/relationships/tags" Target="../tags/tag867.xml"/><Relationship Id="rId1" Type="http://schemas.openxmlformats.org/officeDocument/2006/relationships/tags" Target="../tags/tag827.xml"/><Relationship Id="rId6" Type="http://schemas.openxmlformats.org/officeDocument/2006/relationships/tags" Target="../tags/tag832.xml"/></Relationships>
</file>

<file path=ppt/slides/_rels/slide69.xml.rels><?xml version="1.0" encoding="UTF-8" standalone="yes"?>
<Relationships xmlns="http://schemas.openxmlformats.org/package/2006/relationships"><Relationship Id="rId13" Type="http://schemas.openxmlformats.org/officeDocument/2006/relationships/tags" Target="../tags/tag884.xml"/><Relationship Id="rId18" Type="http://schemas.openxmlformats.org/officeDocument/2006/relationships/tags" Target="../tags/tag889.xml"/><Relationship Id="rId26" Type="http://schemas.openxmlformats.org/officeDocument/2006/relationships/tags" Target="../tags/tag897.xml"/><Relationship Id="rId39" Type="http://schemas.openxmlformats.org/officeDocument/2006/relationships/tags" Target="../tags/tag910.xml"/><Relationship Id="rId21" Type="http://schemas.openxmlformats.org/officeDocument/2006/relationships/tags" Target="../tags/tag892.xml"/><Relationship Id="rId34" Type="http://schemas.openxmlformats.org/officeDocument/2006/relationships/tags" Target="../tags/tag905.xml"/><Relationship Id="rId42" Type="http://schemas.openxmlformats.org/officeDocument/2006/relationships/tags" Target="../tags/tag913.xml"/><Relationship Id="rId47" Type="http://schemas.openxmlformats.org/officeDocument/2006/relationships/oleObject" Target="../embeddings/oleObject48.bin"/><Relationship Id="rId50" Type="http://schemas.openxmlformats.org/officeDocument/2006/relationships/chart" Target="../charts/chart64.xml"/><Relationship Id="rId7" Type="http://schemas.openxmlformats.org/officeDocument/2006/relationships/tags" Target="../tags/tag878.xml"/><Relationship Id="rId2" Type="http://schemas.openxmlformats.org/officeDocument/2006/relationships/tags" Target="../tags/tag873.xml"/><Relationship Id="rId16" Type="http://schemas.openxmlformats.org/officeDocument/2006/relationships/tags" Target="../tags/tag887.xml"/><Relationship Id="rId29" Type="http://schemas.openxmlformats.org/officeDocument/2006/relationships/tags" Target="../tags/tag900.xml"/><Relationship Id="rId11" Type="http://schemas.openxmlformats.org/officeDocument/2006/relationships/tags" Target="../tags/tag882.xml"/><Relationship Id="rId24" Type="http://schemas.openxmlformats.org/officeDocument/2006/relationships/tags" Target="../tags/tag895.xml"/><Relationship Id="rId32" Type="http://schemas.openxmlformats.org/officeDocument/2006/relationships/tags" Target="../tags/tag903.xml"/><Relationship Id="rId37" Type="http://schemas.openxmlformats.org/officeDocument/2006/relationships/tags" Target="../tags/tag908.xml"/><Relationship Id="rId40" Type="http://schemas.openxmlformats.org/officeDocument/2006/relationships/tags" Target="../tags/tag911.xml"/><Relationship Id="rId45" Type="http://schemas.openxmlformats.org/officeDocument/2006/relationships/tags" Target="../tags/tag916.xml"/><Relationship Id="rId5" Type="http://schemas.openxmlformats.org/officeDocument/2006/relationships/tags" Target="../tags/tag876.xml"/><Relationship Id="rId15" Type="http://schemas.openxmlformats.org/officeDocument/2006/relationships/tags" Target="../tags/tag886.xml"/><Relationship Id="rId23" Type="http://schemas.openxmlformats.org/officeDocument/2006/relationships/tags" Target="../tags/tag894.xml"/><Relationship Id="rId28" Type="http://schemas.openxmlformats.org/officeDocument/2006/relationships/tags" Target="../tags/tag899.xml"/><Relationship Id="rId36" Type="http://schemas.openxmlformats.org/officeDocument/2006/relationships/tags" Target="../tags/tag907.xml"/><Relationship Id="rId49" Type="http://schemas.openxmlformats.org/officeDocument/2006/relationships/chart" Target="../charts/chart63.xml"/><Relationship Id="rId10" Type="http://schemas.openxmlformats.org/officeDocument/2006/relationships/tags" Target="../tags/tag881.xml"/><Relationship Id="rId19" Type="http://schemas.openxmlformats.org/officeDocument/2006/relationships/tags" Target="../tags/tag890.xml"/><Relationship Id="rId31" Type="http://schemas.openxmlformats.org/officeDocument/2006/relationships/tags" Target="../tags/tag902.xml"/><Relationship Id="rId44" Type="http://schemas.openxmlformats.org/officeDocument/2006/relationships/tags" Target="../tags/tag915.xml"/><Relationship Id="rId4" Type="http://schemas.openxmlformats.org/officeDocument/2006/relationships/tags" Target="../tags/tag875.xml"/><Relationship Id="rId9" Type="http://schemas.openxmlformats.org/officeDocument/2006/relationships/tags" Target="../tags/tag880.xml"/><Relationship Id="rId14" Type="http://schemas.openxmlformats.org/officeDocument/2006/relationships/tags" Target="../tags/tag885.xml"/><Relationship Id="rId22" Type="http://schemas.openxmlformats.org/officeDocument/2006/relationships/tags" Target="../tags/tag893.xml"/><Relationship Id="rId27" Type="http://schemas.openxmlformats.org/officeDocument/2006/relationships/tags" Target="../tags/tag898.xml"/><Relationship Id="rId30" Type="http://schemas.openxmlformats.org/officeDocument/2006/relationships/tags" Target="../tags/tag901.xml"/><Relationship Id="rId35" Type="http://schemas.openxmlformats.org/officeDocument/2006/relationships/tags" Target="../tags/tag906.xml"/><Relationship Id="rId43" Type="http://schemas.openxmlformats.org/officeDocument/2006/relationships/tags" Target="../tags/tag914.xml"/><Relationship Id="rId48" Type="http://schemas.openxmlformats.org/officeDocument/2006/relationships/image" Target="../media/image7.emf"/><Relationship Id="rId8" Type="http://schemas.openxmlformats.org/officeDocument/2006/relationships/tags" Target="../tags/tag879.xml"/><Relationship Id="rId3" Type="http://schemas.openxmlformats.org/officeDocument/2006/relationships/tags" Target="../tags/tag874.xml"/><Relationship Id="rId12" Type="http://schemas.openxmlformats.org/officeDocument/2006/relationships/tags" Target="../tags/tag883.xml"/><Relationship Id="rId17" Type="http://schemas.openxmlformats.org/officeDocument/2006/relationships/tags" Target="../tags/tag888.xml"/><Relationship Id="rId25" Type="http://schemas.openxmlformats.org/officeDocument/2006/relationships/tags" Target="../tags/tag896.xml"/><Relationship Id="rId33" Type="http://schemas.openxmlformats.org/officeDocument/2006/relationships/tags" Target="../tags/tag904.xml"/><Relationship Id="rId38" Type="http://schemas.openxmlformats.org/officeDocument/2006/relationships/tags" Target="../tags/tag909.xml"/><Relationship Id="rId46" Type="http://schemas.openxmlformats.org/officeDocument/2006/relationships/slideLayout" Target="../slideLayouts/slideLayout88.xml"/><Relationship Id="rId20" Type="http://schemas.openxmlformats.org/officeDocument/2006/relationships/tags" Target="../tags/tag891.xml"/><Relationship Id="rId41" Type="http://schemas.openxmlformats.org/officeDocument/2006/relationships/tags" Target="../tags/tag912.xml"/><Relationship Id="rId1" Type="http://schemas.openxmlformats.org/officeDocument/2006/relationships/tags" Target="../tags/tag872.xml"/><Relationship Id="rId6" Type="http://schemas.openxmlformats.org/officeDocument/2006/relationships/tags" Target="../tags/tag87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0.xml.rels><?xml version="1.0" encoding="UTF-8" standalone="yes"?>
<Relationships xmlns="http://schemas.openxmlformats.org/package/2006/relationships"><Relationship Id="rId13" Type="http://schemas.openxmlformats.org/officeDocument/2006/relationships/tags" Target="../tags/tag929.xml"/><Relationship Id="rId18" Type="http://schemas.openxmlformats.org/officeDocument/2006/relationships/tags" Target="../tags/tag934.xml"/><Relationship Id="rId26" Type="http://schemas.openxmlformats.org/officeDocument/2006/relationships/tags" Target="../tags/tag942.xml"/><Relationship Id="rId3" Type="http://schemas.openxmlformats.org/officeDocument/2006/relationships/tags" Target="../tags/tag919.xml"/><Relationship Id="rId21" Type="http://schemas.openxmlformats.org/officeDocument/2006/relationships/tags" Target="../tags/tag937.xml"/><Relationship Id="rId34" Type="http://schemas.openxmlformats.org/officeDocument/2006/relationships/chart" Target="../charts/chart65.xml"/><Relationship Id="rId7" Type="http://schemas.openxmlformats.org/officeDocument/2006/relationships/tags" Target="../tags/tag923.xml"/><Relationship Id="rId12" Type="http://schemas.openxmlformats.org/officeDocument/2006/relationships/tags" Target="../tags/tag928.xml"/><Relationship Id="rId17" Type="http://schemas.openxmlformats.org/officeDocument/2006/relationships/tags" Target="../tags/tag933.xml"/><Relationship Id="rId25" Type="http://schemas.openxmlformats.org/officeDocument/2006/relationships/tags" Target="../tags/tag941.xml"/><Relationship Id="rId33" Type="http://schemas.openxmlformats.org/officeDocument/2006/relationships/image" Target="../media/image7.emf"/><Relationship Id="rId2" Type="http://schemas.openxmlformats.org/officeDocument/2006/relationships/tags" Target="../tags/tag918.xml"/><Relationship Id="rId16" Type="http://schemas.openxmlformats.org/officeDocument/2006/relationships/tags" Target="../tags/tag932.xml"/><Relationship Id="rId20" Type="http://schemas.openxmlformats.org/officeDocument/2006/relationships/tags" Target="../tags/tag936.xml"/><Relationship Id="rId29" Type="http://schemas.openxmlformats.org/officeDocument/2006/relationships/tags" Target="../tags/tag945.xml"/><Relationship Id="rId1" Type="http://schemas.openxmlformats.org/officeDocument/2006/relationships/tags" Target="../tags/tag917.xml"/><Relationship Id="rId6" Type="http://schemas.openxmlformats.org/officeDocument/2006/relationships/tags" Target="../tags/tag922.xml"/><Relationship Id="rId11" Type="http://schemas.openxmlformats.org/officeDocument/2006/relationships/tags" Target="../tags/tag927.xml"/><Relationship Id="rId24" Type="http://schemas.openxmlformats.org/officeDocument/2006/relationships/tags" Target="../tags/tag940.xml"/><Relationship Id="rId32" Type="http://schemas.openxmlformats.org/officeDocument/2006/relationships/oleObject" Target="../embeddings/oleObject49.bin"/><Relationship Id="rId5" Type="http://schemas.openxmlformats.org/officeDocument/2006/relationships/tags" Target="../tags/tag921.xml"/><Relationship Id="rId15" Type="http://schemas.openxmlformats.org/officeDocument/2006/relationships/tags" Target="../tags/tag931.xml"/><Relationship Id="rId23" Type="http://schemas.openxmlformats.org/officeDocument/2006/relationships/tags" Target="../tags/tag939.xml"/><Relationship Id="rId28" Type="http://schemas.openxmlformats.org/officeDocument/2006/relationships/tags" Target="../tags/tag944.xml"/><Relationship Id="rId10" Type="http://schemas.openxmlformats.org/officeDocument/2006/relationships/tags" Target="../tags/tag926.xml"/><Relationship Id="rId19" Type="http://schemas.openxmlformats.org/officeDocument/2006/relationships/tags" Target="../tags/tag935.xml"/><Relationship Id="rId31" Type="http://schemas.openxmlformats.org/officeDocument/2006/relationships/slideLayout" Target="../slideLayouts/slideLayout88.xml"/><Relationship Id="rId4" Type="http://schemas.openxmlformats.org/officeDocument/2006/relationships/tags" Target="../tags/tag920.xml"/><Relationship Id="rId9" Type="http://schemas.openxmlformats.org/officeDocument/2006/relationships/tags" Target="../tags/tag925.xml"/><Relationship Id="rId14" Type="http://schemas.openxmlformats.org/officeDocument/2006/relationships/tags" Target="../tags/tag930.xml"/><Relationship Id="rId22" Type="http://schemas.openxmlformats.org/officeDocument/2006/relationships/tags" Target="../tags/tag938.xml"/><Relationship Id="rId27" Type="http://schemas.openxmlformats.org/officeDocument/2006/relationships/tags" Target="../tags/tag943.xml"/><Relationship Id="rId30" Type="http://schemas.openxmlformats.org/officeDocument/2006/relationships/tags" Target="../tags/tag946.xml"/><Relationship Id="rId35" Type="http://schemas.openxmlformats.org/officeDocument/2006/relationships/chart" Target="../charts/chart66.xml"/><Relationship Id="rId8" Type="http://schemas.openxmlformats.org/officeDocument/2006/relationships/tags" Target="../tags/tag924.xml"/></Relationships>
</file>

<file path=ppt/slides/_rels/slide71.xml.rels><?xml version="1.0" encoding="UTF-8" standalone="yes"?>
<Relationships xmlns="http://schemas.openxmlformats.org/package/2006/relationships"><Relationship Id="rId26" Type="http://schemas.openxmlformats.org/officeDocument/2006/relationships/tags" Target="../tags/tag972.xml"/><Relationship Id="rId21" Type="http://schemas.openxmlformats.org/officeDocument/2006/relationships/tags" Target="../tags/tag967.xml"/><Relationship Id="rId42" Type="http://schemas.openxmlformats.org/officeDocument/2006/relationships/tags" Target="../tags/tag988.xml"/><Relationship Id="rId47" Type="http://schemas.openxmlformats.org/officeDocument/2006/relationships/tags" Target="../tags/tag993.xml"/><Relationship Id="rId63" Type="http://schemas.openxmlformats.org/officeDocument/2006/relationships/tags" Target="../tags/tag1009.xml"/><Relationship Id="rId68" Type="http://schemas.openxmlformats.org/officeDocument/2006/relationships/tags" Target="../tags/tag1014.xml"/><Relationship Id="rId2" Type="http://schemas.openxmlformats.org/officeDocument/2006/relationships/tags" Target="../tags/tag948.xml"/><Relationship Id="rId16" Type="http://schemas.openxmlformats.org/officeDocument/2006/relationships/tags" Target="../tags/tag962.xml"/><Relationship Id="rId29" Type="http://schemas.openxmlformats.org/officeDocument/2006/relationships/tags" Target="../tags/tag975.xml"/><Relationship Id="rId11" Type="http://schemas.openxmlformats.org/officeDocument/2006/relationships/tags" Target="../tags/tag957.xml"/><Relationship Id="rId24" Type="http://schemas.openxmlformats.org/officeDocument/2006/relationships/tags" Target="../tags/tag970.xml"/><Relationship Id="rId32" Type="http://schemas.openxmlformats.org/officeDocument/2006/relationships/tags" Target="../tags/tag978.xml"/><Relationship Id="rId37" Type="http://schemas.openxmlformats.org/officeDocument/2006/relationships/tags" Target="../tags/tag983.xml"/><Relationship Id="rId40" Type="http://schemas.openxmlformats.org/officeDocument/2006/relationships/tags" Target="../tags/tag986.xml"/><Relationship Id="rId45" Type="http://schemas.openxmlformats.org/officeDocument/2006/relationships/tags" Target="../tags/tag991.xml"/><Relationship Id="rId53" Type="http://schemas.openxmlformats.org/officeDocument/2006/relationships/tags" Target="../tags/tag999.xml"/><Relationship Id="rId58" Type="http://schemas.openxmlformats.org/officeDocument/2006/relationships/tags" Target="../tags/tag1004.xml"/><Relationship Id="rId66" Type="http://schemas.openxmlformats.org/officeDocument/2006/relationships/tags" Target="../tags/tag1012.xml"/><Relationship Id="rId74" Type="http://schemas.openxmlformats.org/officeDocument/2006/relationships/chart" Target="../charts/chart67.xml"/><Relationship Id="rId5" Type="http://schemas.openxmlformats.org/officeDocument/2006/relationships/tags" Target="../tags/tag951.xml"/><Relationship Id="rId61" Type="http://schemas.openxmlformats.org/officeDocument/2006/relationships/tags" Target="../tags/tag1007.xml"/><Relationship Id="rId19" Type="http://schemas.openxmlformats.org/officeDocument/2006/relationships/tags" Target="../tags/tag965.xml"/><Relationship Id="rId14" Type="http://schemas.openxmlformats.org/officeDocument/2006/relationships/tags" Target="../tags/tag960.xml"/><Relationship Id="rId22" Type="http://schemas.openxmlformats.org/officeDocument/2006/relationships/tags" Target="../tags/tag968.xml"/><Relationship Id="rId27" Type="http://schemas.openxmlformats.org/officeDocument/2006/relationships/tags" Target="../tags/tag973.xml"/><Relationship Id="rId30" Type="http://schemas.openxmlformats.org/officeDocument/2006/relationships/tags" Target="../tags/tag976.xml"/><Relationship Id="rId35" Type="http://schemas.openxmlformats.org/officeDocument/2006/relationships/tags" Target="../tags/tag981.xml"/><Relationship Id="rId43" Type="http://schemas.openxmlformats.org/officeDocument/2006/relationships/tags" Target="../tags/tag989.xml"/><Relationship Id="rId48" Type="http://schemas.openxmlformats.org/officeDocument/2006/relationships/tags" Target="../tags/tag994.xml"/><Relationship Id="rId56" Type="http://schemas.openxmlformats.org/officeDocument/2006/relationships/tags" Target="../tags/tag1002.xml"/><Relationship Id="rId64" Type="http://schemas.openxmlformats.org/officeDocument/2006/relationships/tags" Target="../tags/tag1010.xml"/><Relationship Id="rId69" Type="http://schemas.openxmlformats.org/officeDocument/2006/relationships/tags" Target="../tags/tag1015.xml"/><Relationship Id="rId8" Type="http://schemas.openxmlformats.org/officeDocument/2006/relationships/tags" Target="../tags/tag954.xml"/><Relationship Id="rId51" Type="http://schemas.openxmlformats.org/officeDocument/2006/relationships/tags" Target="../tags/tag997.xml"/><Relationship Id="rId72" Type="http://schemas.openxmlformats.org/officeDocument/2006/relationships/oleObject" Target="../embeddings/oleObject50.bin"/><Relationship Id="rId3" Type="http://schemas.openxmlformats.org/officeDocument/2006/relationships/tags" Target="../tags/tag949.xml"/><Relationship Id="rId12" Type="http://schemas.openxmlformats.org/officeDocument/2006/relationships/tags" Target="../tags/tag958.xml"/><Relationship Id="rId17" Type="http://schemas.openxmlformats.org/officeDocument/2006/relationships/tags" Target="../tags/tag963.xml"/><Relationship Id="rId25" Type="http://schemas.openxmlformats.org/officeDocument/2006/relationships/tags" Target="../tags/tag971.xml"/><Relationship Id="rId33" Type="http://schemas.openxmlformats.org/officeDocument/2006/relationships/tags" Target="../tags/tag979.xml"/><Relationship Id="rId38" Type="http://schemas.openxmlformats.org/officeDocument/2006/relationships/tags" Target="../tags/tag984.xml"/><Relationship Id="rId46" Type="http://schemas.openxmlformats.org/officeDocument/2006/relationships/tags" Target="../tags/tag992.xml"/><Relationship Id="rId59" Type="http://schemas.openxmlformats.org/officeDocument/2006/relationships/tags" Target="../tags/tag1005.xml"/><Relationship Id="rId67" Type="http://schemas.openxmlformats.org/officeDocument/2006/relationships/tags" Target="../tags/tag1013.xml"/><Relationship Id="rId20" Type="http://schemas.openxmlformats.org/officeDocument/2006/relationships/tags" Target="../tags/tag966.xml"/><Relationship Id="rId41" Type="http://schemas.openxmlformats.org/officeDocument/2006/relationships/tags" Target="../tags/tag987.xml"/><Relationship Id="rId54" Type="http://schemas.openxmlformats.org/officeDocument/2006/relationships/tags" Target="../tags/tag1000.xml"/><Relationship Id="rId62" Type="http://schemas.openxmlformats.org/officeDocument/2006/relationships/tags" Target="../tags/tag1008.xml"/><Relationship Id="rId70" Type="http://schemas.openxmlformats.org/officeDocument/2006/relationships/tags" Target="../tags/tag1016.xml"/><Relationship Id="rId75" Type="http://schemas.openxmlformats.org/officeDocument/2006/relationships/chart" Target="../charts/chart68.xml"/><Relationship Id="rId1" Type="http://schemas.openxmlformats.org/officeDocument/2006/relationships/tags" Target="../tags/tag947.xml"/><Relationship Id="rId6" Type="http://schemas.openxmlformats.org/officeDocument/2006/relationships/tags" Target="../tags/tag952.xml"/><Relationship Id="rId15" Type="http://schemas.openxmlformats.org/officeDocument/2006/relationships/tags" Target="../tags/tag961.xml"/><Relationship Id="rId23" Type="http://schemas.openxmlformats.org/officeDocument/2006/relationships/tags" Target="../tags/tag969.xml"/><Relationship Id="rId28" Type="http://schemas.openxmlformats.org/officeDocument/2006/relationships/tags" Target="../tags/tag974.xml"/><Relationship Id="rId36" Type="http://schemas.openxmlformats.org/officeDocument/2006/relationships/tags" Target="../tags/tag982.xml"/><Relationship Id="rId49" Type="http://schemas.openxmlformats.org/officeDocument/2006/relationships/tags" Target="../tags/tag995.xml"/><Relationship Id="rId57" Type="http://schemas.openxmlformats.org/officeDocument/2006/relationships/tags" Target="../tags/tag1003.xml"/><Relationship Id="rId10" Type="http://schemas.openxmlformats.org/officeDocument/2006/relationships/tags" Target="../tags/tag956.xml"/><Relationship Id="rId31" Type="http://schemas.openxmlformats.org/officeDocument/2006/relationships/tags" Target="../tags/tag977.xml"/><Relationship Id="rId44" Type="http://schemas.openxmlformats.org/officeDocument/2006/relationships/tags" Target="../tags/tag990.xml"/><Relationship Id="rId52" Type="http://schemas.openxmlformats.org/officeDocument/2006/relationships/tags" Target="../tags/tag998.xml"/><Relationship Id="rId60" Type="http://schemas.openxmlformats.org/officeDocument/2006/relationships/tags" Target="../tags/tag1006.xml"/><Relationship Id="rId65" Type="http://schemas.openxmlformats.org/officeDocument/2006/relationships/tags" Target="../tags/tag1011.xml"/><Relationship Id="rId73" Type="http://schemas.openxmlformats.org/officeDocument/2006/relationships/image" Target="../media/image7.emf"/><Relationship Id="rId4" Type="http://schemas.openxmlformats.org/officeDocument/2006/relationships/tags" Target="../tags/tag950.xml"/><Relationship Id="rId9" Type="http://schemas.openxmlformats.org/officeDocument/2006/relationships/tags" Target="../tags/tag955.xml"/><Relationship Id="rId13" Type="http://schemas.openxmlformats.org/officeDocument/2006/relationships/tags" Target="../tags/tag959.xml"/><Relationship Id="rId18" Type="http://schemas.openxmlformats.org/officeDocument/2006/relationships/tags" Target="../tags/tag964.xml"/><Relationship Id="rId39" Type="http://schemas.openxmlformats.org/officeDocument/2006/relationships/tags" Target="../tags/tag985.xml"/><Relationship Id="rId34" Type="http://schemas.openxmlformats.org/officeDocument/2006/relationships/tags" Target="../tags/tag980.xml"/><Relationship Id="rId50" Type="http://schemas.openxmlformats.org/officeDocument/2006/relationships/tags" Target="../tags/tag996.xml"/><Relationship Id="rId55" Type="http://schemas.openxmlformats.org/officeDocument/2006/relationships/tags" Target="../tags/tag1001.xml"/><Relationship Id="rId7" Type="http://schemas.openxmlformats.org/officeDocument/2006/relationships/tags" Target="../tags/tag953.xml"/><Relationship Id="rId71" Type="http://schemas.openxmlformats.org/officeDocument/2006/relationships/slideLayout" Target="../slideLayouts/slideLayout88.xml"/></Relationships>
</file>

<file path=ppt/slides/_rels/slide72.xml.rels><?xml version="1.0" encoding="UTF-8" standalone="yes"?>
<Relationships xmlns="http://schemas.openxmlformats.org/package/2006/relationships"><Relationship Id="rId13" Type="http://schemas.openxmlformats.org/officeDocument/2006/relationships/tags" Target="../tags/tag1029.xml"/><Relationship Id="rId18" Type="http://schemas.openxmlformats.org/officeDocument/2006/relationships/tags" Target="../tags/tag1034.xml"/><Relationship Id="rId26" Type="http://schemas.openxmlformats.org/officeDocument/2006/relationships/tags" Target="../tags/tag1042.xml"/><Relationship Id="rId39" Type="http://schemas.openxmlformats.org/officeDocument/2006/relationships/tags" Target="../tags/tag1055.xml"/><Relationship Id="rId21" Type="http://schemas.openxmlformats.org/officeDocument/2006/relationships/tags" Target="../tags/tag1037.xml"/><Relationship Id="rId34" Type="http://schemas.openxmlformats.org/officeDocument/2006/relationships/tags" Target="../tags/tag1050.xml"/><Relationship Id="rId42" Type="http://schemas.openxmlformats.org/officeDocument/2006/relationships/oleObject" Target="../embeddings/oleObject51.bin"/><Relationship Id="rId7" Type="http://schemas.openxmlformats.org/officeDocument/2006/relationships/tags" Target="../tags/tag1023.xml"/><Relationship Id="rId2" Type="http://schemas.openxmlformats.org/officeDocument/2006/relationships/tags" Target="../tags/tag1018.xml"/><Relationship Id="rId16" Type="http://schemas.openxmlformats.org/officeDocument/2006/relationships/tags" Target="../tags/tag1032.xml"/><Relationship Id="rId29" Type="http://schemas.openxmlformats.org/officeDocument/2006/relationships/tags" Target="../tags/tag1045.xml"/><Relationship Id="rId1" Type="http://schemas.openxmlformats.org/officeDocument/2006/relationships/tags" Target="../tags/tag1017.xml"/><Relationship Id="rId6" Type="http://schemas.openxmlformats.org/officeDocument/2006/relationships/tags" Target="../tags/tag1022.xml"/><Relationship Id="rId11" Type="http://schemas.openxmlformats.org/officeDocument/2006/relationships/tags" Target="../tags/tag1027.xml"/><Relationship Id="rId24" Type="http://schemas.openxmlformats.org/officeDocument/2006/relationships/tags" Target="../tags/tag1040.xml"/><Relationship Id="rId32" Type="http://schemas.openxmlformats.org/officeDocument/2006/relationships/tags" Target="../tags/tag1048.xml"/><Relationship Id="rId37" Type="http://schemas.openxmlformats.org/officeDocument/2006/relationships/tags" Target="../tags/tag1053.xml"/><Relationship Id="rId40" Type="http://schemas.openxmlformats.org/officeDocument/2006/relationships/tags" Target="../tags/tag1056.xml"/><Relationship Id="rId45" Type="http://schemas.openxmlformats.org/officeDocument/2006/relationships/chart" Target="../charts/chart70.xml"/><Relationship Id="rId5" Type="http://schemas.openxmlformats.org/officeDocument/2006/relationships/tags" Target="../tags/tag1021.xml"/><Relationship Id="rId15" Type="http://schemas.openxmlformats.org/officeDocument/2006/relationships/tags" Target="../tags/tag1031.xml"/><Relationship Id="rId23" Type="http://schemas.openxmlformats.org/officeDocument/2006/relationships/tags" Target="../tags/tag1039.xml"/><Relationship Id="rId28" Type="http://schemas.openxmlformats.org/officeDocument/2006/relationships/tags" Target="../tags/tag1044.xml"/><Relationship Id="rId36" Type="http://schemas.openxmlformats.org/officeDocument/2006/relationships/tags" Target="../tags/tag1052.xml"/><Relationship Id="rId10" Type="http://schemas.openxmlformats.org/officeDocument/2006/relationships/tags" Target="../tags/tag1026.xml"/><Relationship Id="rId19" Type="http://schemas.openxmlformats.org/officeDocument/2006/relationships/tags" Target="../tags/tag1035.xml"/><Relationship Id="rId31" Type="http://schemas.openxmlformats.org/officeDocument/2006/relationships/tags" Target="../tags/tag1047.xml"/><Relationship Id="rId44" Type="http://schemas.openxmlformats.org/officeDocument/2006/relationships/chart" Target="../charts/chart69.xml"/><Relationship Id="rId4" Type="http://schemas.openxmlformats.org/officeDocument/2006/relationships/tags" Target="../tags/tag1020.xml"/><Relationship Id="rId9" Type="http://schemas.openxmlformats.org/officeDocument/2006/relationships/tags" Target="../tags/tag1025.xml"/><Relationship Id="rId14" Type="http://schemas.openxmlformats.org/officeDocument/2006/relationships/tags" Target="../tags/tag1030.xml"/><Relationship Id="rId22" Type="http://schemas.openxmlformats.org/officeDocument/2006/relationships/tags" Target="../tags/tag1038.xml"/><Relationship Id="rId27" Type="http://schemas.openxmlformats.org/officeDocument/2006/relationships/tags" Target="../tags/tag1043.xml"/><Relationship Id="rId30" Type="http://schemas.openxmlformats.org/officeDocument/2006/relationships/tags" Target="../tags/tag1046.xml"/><Relationship Id="rId35" Type="http://schemas.openxmlformats.org/officeDocument/2006/relationships/tags" Target="../tags/tag1051.xml"/><Relationship Id="rId43" Type="http://schemas.openxmlformats.org/officeDocument/2006/relationships/image" Target="../media/image7.emf"/><Relationship Id="rId8" Type="http://schemas.openxmlformats.org/officeDocument/2006/relationships/tags" Target="../tags/tag1024.xml"/><Relationship Id="rId3" Type="http://schemas.openxmlformats.org/officeDocument/2006/relationships/tags" Target="../tags/tag1019.xml"/><Relationship Id="rId12" Type="http://schemas.openxmlformats.org/officeDocument/2006/relationships/tags" Target="../tags/tag1028.xml"/><Relationship Id="rId17" Type="http://schemas.openxmlformats.org/officeDocument/2006/relationships/tags" Target="../tags/tag1033.xml"/><Relationship Id="rId25" Type="http://schemas.openxmlformats.org/officeDocument/2006/relationships/tags" Target="../tags/tag1041.xml"/><Relationship Id="rId33" Type="http://schemas.openxmlformats.org/officeDocument/2006/relationships/tags" Target="../tags/tag1049.xml"/><Relationship Id="rId38" Type="http://schemas.openxmlformats.org/officeDocument/2006/relationships/tags" Target="../tags/tag1054.xml"/><Relationship Id="rId20" Type="http://schemas.openxmlformats.org/officeDocument/2006/relationships/tags" Target="../tags/tag1036.xml"/><Relationship Id="rId41" Type="http://schemas.openxmlformats.org/officeDocument/2006/relationships/slideLayout" Target="../slideLayouts/slideLayout88.xml"/></Relationships>
</file>

<file path=ppt/slides/_rels/slide73.xml.rels><?xml version="1.0" encoding="UTF-8" standalone="yes"?>
<Relationships xmlns="http://schemas.openxmlformats.org/package/2006/relationships"><Relationship Id="rId3" Type="http://schemas.openxmlformats.org/officeDocument/2006/relationships/oleObject" Target="../embeddings/oleObject52.bin"/><Relationship Id="rId2" Type="http://schemas.openxmlformats.org/officeDocument/2006/relationships/slideLayout" Target="../slideLayouts/slideLayout78.xml"/><Relationship Id="rId1" Type="http://schemas.openxmlformats.org/officeDocument/2006/relationships/tags" Target="../tags/tag1057.xml"/><Relationship Id="rId5" Type="http://schemas.openxmlformats.org/officeDocument/2006/relationships/image" Target="../media/image91.png"/><Relationship Id="rId4" Type="http://schemas.openxmlformats.org/officeDocument/2006/relationships/image" Target="../media/image6.emf"/></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75.xml.rels><?xml version="1.0" encoding="UTF-8" standalone="yes"?>
<Relationships xmlns="http://schemas.openxmlformats.org/package/2006/relationships"><Relationship Id="rId3" Type="http://schemas.openxmlformats.org/officeDocument/2006/relationships/oleObject" Target="../embeddings/oleObject53.bin"/><Relationship Id="rId2" Type="http://schemas.openxmlformats.org/officeDocument/2006/relationships/slideLayout" Target="../slideLayouts/slideLayout81.xml"/><Relationship Id="rId1" Type="http://schemas.openxmlformats.org/officeDocument/2006/relationships/tags" Target="../tags/tag1058.xml"/><Relationship Id="rId5" Type="http://schemas.openxmlformats.org/officeDocument/2006/relationships/image" Target="../media/image92.jpg"/><Relationship Id="rId4" Type="http://schemas.openxmlformats.org/officeDocument/2006/relationships/image" Target="../media/image9.emf"/></Relationships>
</file>

<file path=ppt/slides/_rels/slide76.xml.rels><?xml version="1.0" encoding="UTF-8" standalone="yes"?>
<Relationships xmlns="http://schemas.openxmlformats.org/package/2006/relationships"><Relationship Id="rId3" Type="http://schemas.openxmlformats.org/officeDocument/2006/relationships/oleObject" Target="../embeddings/oleObject54.bin"/><Relationship Id="rId2" Type="http://schemas.openxmlformats.org/officeDocument/2006/relationships/slideLayout" Target="../slideLayouts/slideLayout88.xml"/><Relationship Id="rId1" Type="http://schemas.openxmlformats.org/officeDocument/2006/relationships/tags" Target="../tags/tag1059.xml"/><Relationship Id="rId6" Type="http://schemas.openxmlformats.org/officeDocument/2006/relationships/chart" Target="../charts/chart72.xml"/><Relationship Id="rId5" Type="http://schemas.openxmlformats.org/officeDocument/2006/relationships/chart" Target="../charts/chart71.xml"/><Relationship Id="rId4" Type="http://schemas.openxmlformats.org/officeDocument/2006/relationships/image" Target="../media/image9.emf"/></Relationships>
</file>

<file path=ppt/slides/_rels/slide77.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chart" Target="../charts/chart73.xml"/><Relationship Id="rId1" Type="http://schemas.openxmlformats.org/officeDocument/2006/relationships/slideLayout" Target="../slideLayouts/slideLayout88.xml"/></Relationships>
</file>

<file path=ppt/slides/_rels/slide78.xml.rels><?xml version="1.0" encoding="UTF-8" standalone="yes"?>
<Relationships xmlns="http://schemas.openxmlformats.org/package/2006/relationships"><Relationship Id="rId13" Type="http://schemas.openxmlformats.org/officeDocument/2006/relationships/tags" Target="../tags/tag1072.xml"/><Relationship Id="rId18" Type="http://schemas.openxmlformats.org/officeDocument/2006/relationships/tags" Target="../tags/tag1077.xml"/><Relationship Id="rId26" Type="http://schemas.openxmlformats.org/officeDocument/2006/relationships/tags" Target="../tags/tag1085.xml"/><Relationship Id="rId39" Type="http://schemas.openxmlformats.org/officeDocument/2006/relationships/oleObject" Target="../embeddings/oleObject55.bin"/><Relationship Id="rId21" Type="http://schemas.openxmlformats.org/officeDocument/2006/relationships/tags" Target="../tags/tag1080.xml"/><Relationship Id="rId34" Type="http://schemas.openxmlformats.org/officeDocument/2006/relationships/tags" Target="../tags/tag1093.xml"/><Relationship Id="rId42" Type="http://schemas.openxmlformats.org/officeDocument/2006/relationships/chart" Target="../charts/chart75.xml"/><Relationship Id="rId7" Type="http://schemas.openxmlformats.org/officeDocument/2006/relationships/tags" Target="../tags/tag1066.xml"/><Relationship Id="rId2" Type="http://schemas.openxmlformats.org/officeDocument/2006/relationships/tags" Target="../tags/tag1061.xml"/><Relationship Id="rId16" Type="http://schemas.openxmlformats.org/officeDocument/2006/relationships/tags" Target="../tags/tag1075.xml"/><Relationship Id="rId20" Type="http://schemas.openxmlformats.org/officeDocument/2006/relationships/tags" Target="../tags/tag1079.xml"/><Relationship Id="rId29" Type="http://schemas.openxmlformats.org/officeDocument/2006/relationships/tags" Target="../tags/tag1088.xml"/><Relationship Id="rId41" Type="http://schemas.openxmlformats.org/officeDocument/2006/relationships/image" Target="../media/image93.jpeg"/><Relationship Id="rId1" Type="http://schemas.openxmlformats.org/officeDocument/2006/relationships/tags" Target="../tags/tag1060.xml"/><Relationship Id="rId6" Type="http://schemas.openxmlformats.org/officeDocument/2006/relationships/tags" Target="../tags/tag1065.xml"/><Relationship Id="rId11" Type="http://schemas.openxmlformats.org/officeDocument/2006/relationships/tags" Target="../tags/tag1070.xml"/><Relationship Id="rId24" Type="http://schemas.openxmlformats.org/officeDocument/2006/relationships/tags" Target="../tags/tag1083.xml"/><Relationship Id="rId32" Type="http://schemas.openxmlformats.org/officeDocument/2006/relationships/tags" Target="../tags/tag1091.xml"/><Relationship Id="rId37" Type="http://schemas.openxmlformats.org/officeDocument/2006/relationships/tags" Target="../tags/tag1096.xml"/><Relationship Id="rId40" Type="http://schemas.openxmlformats.org/officeDocument/2006/relationships/image" Target="../media/image9.emf"/><Relationship Id="rId5" Type="http://schemas.openxmlformats.org/officeDocument/2006/relationships/tags" Target="../tags/tag1064.xml"/><Relationship Id="rId15" Type="http://schemas.openxmlformats.org/officeDocument/2006/relationships/tags" Target="../tags/tag1074.xml"/><Relationship Id="rId23" Type="http://schemas.openxmlformats.org/officeDocument/2006/relationships/tags" Target="../tags/tag1082.xml"/><Relationship Id="rId28" Type="http://schemas.openxmlformats.org/officeDocument/2006/relationships/tags" Target="../tags/tag1087.xml"/><Relationship Id="rId36" Type="http://schemas.openxmlformats.org/officeDocument/2006/relationships/tags" Target="../tags/tag1095.xml"/><Relationship Id="rId10" Type="http://schemas.openxmlformats.org/officeDocument/2006/relationships/tags" Target="../tags/tag1069.xml"/><Relationship Id="rId19" Type="http://schemas.openxmlformats.org/officeDocument/2006/relationships/tags" Target="../tags/tag1078.xml"/><Relationship Id="rId31" Type="http://schemas.openxmlformats.org/officeDocument/2006/relationships/tags" Target="../tags/tag1090.xml"/><Relationship Id="rId4" Type="http://schemas.openxmlformats.org/officeDocument/2006/relationships/tags" Target="../tags/tag1063.xml"/><Relationship Id="rId9" Type="http://schemas.openxmlformats.org/officeDocument/2006/relationships/tags" Target="../tags/tag1068.xml"/><Relationship Id="rId14" Type="http://schemas.openxmlformats.org/officeDocument/2006/relationships/tags" Target="../tags/tag1073.xml"/><Relationship Id="rId22" Type="http://schemas.openxmlformats.org/officeDocument/2006/relationships/tags" Target="../tags/tag1081.xml"/><Relationship Id="rId27" Type="http://schemas.openxmlformats.org/officeDocument/2006/relationships/tags" Target="../tags/tag1086.xml"/><Relationship Id="rId30" Type="http://schemas.openxmlformats.org/officeDocument/2006/relationships/tags" Target="../tags/tag1089.xml"/><Relationship Id="rId35" Type="http://schemas.openxmlformats.org/officeDocument/2006/relationships/tags" Target="../tags/tag1094.xml"/><Relationship Id="rId8" Type="http://schemas.openxmlformats.org/officeDocument/2006/relationships/tags" Target="../tags/tag1067.xml"/><Relationship Id="rId3" Type="http://schemas.openxmlformats.org/officeDocument/2006/relationships/tags" Target="../tags/tag1062.xml"/><Relationship Id="rId12" Type="http://schemas.openxmlformats.org/officeDocument/2006/relationships/tags" Target="../tags/tag1071.xml"/><Relationship Id="rId17" Type="http://schemas.openxmlformats.org/officeDocument/2006/relationships/tags" Target="../tags/tag1076.xml"/><Relationship Id="rId25" Type="http://schemas.openxmlformats.org/officeDocument/2006/relationships/tags" Target="../tags/tag1084.xml"/><Relationship Id="rId33" Type="http://schemas.openxmlformats.org/officeDocument/2006/relationships/tags" Target="../tags/tag1092.xml"/><Relationship Id="rId38" Type="http://schemas.openxmlformats.org/officeDocument/2006/relationships/slideLayout" Target="../slideLayouts/slideLayout88.xml"/></Relationships>
</file>

<file path=ppt/slides/_rels/slide79.xml.rels><?xml version="1.0" encoding="UTF-8" standalone="yes"?>
<Relationships xmlns="http://schemas.openxmlformats.org/package/2006/relationships"><Relationship Id="rId8" Type="http://schemas.openxmlformats.org/officeDocument/2006/relationships/image" Target="../media/image100.jpeg"/><Relationship Id="rId3" Type="http://schemas.openxmlformats.org/officeDocument/2006/relationships/image" Target="../media/image95.jpeg"/><Relationship Id="rId7" Type="http://schemas.openxmlformats.org/officeDocument/2006/relationships/image" Target="../media/image99.jpeg"/><Relationship Id="rId2" Type="http://schemas.openxmlformats.org/officeDocument/2006/relationships/image" Target="../media/image94.jpeg"/><Relationship Id="rId1" Type="http://schemas.openxmlformats.org/officeDocument/2006/relationships/slideLayout" Target="../slideLayouts/slideLayout88.xml"/><Relationship Id="rId6" Type="http://schemas.openxmlformats.org/officeDocument/2006/relationships/image" Target="../media/image98.jpeg"/><Relationship Id="rId5" Type="http://schemas.openxmlformats.org/officeDocument/2006/relationships/image" Target="../media/image97.jpeg"/><Relationship Id="rId4" Type="http://schemas.openxmlformats.org/officeDocument/2006/relationships/image" Target="../media/image96.jpeg"/></Relationships>
</file>

<file path=ppt/slides/_rels/slide8.xml.rels><?xml version="1.0" encoding="UTF-8" standalone="yes"?>
<Relationships xmlns="http://schemas.openxmlformats.org/package/2006/relationships"><Relationship Id="rId3" Type="http://schemas.openxmlformats.org/officeDocument/2006/relationships/image" Target="../media/image29.jpeg"/><Relationship Id="rId7" Type="http://schemas.openxmlformats.org/officeDocument/2006/relationships/chart" Target="../charts/chart5.xml"/><Relationship Id="rId2" Type="http://schemas.openxmlformats.org/officeDocument/2006/relationships/image" Target="../media/image28.jpeg"/><Relationship Id="rId1" Type="http://schemas.openxmlformats.org/officeDocument/2006/relationships/slideLayout" Target="../slideLayouts/slideLayout88.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image" Target="../media/image30.jpeg"/></Relationships>
</file>

<file path=ppt/slides/_rels/slide80.xml.rels><?xml version="1.0" encoding="UTF-8" standalone="yes"?>
<Relationships xmlns="http://schemas.openxmlformats.org/package/2006/relationships"><Relationship Id="rId8" Type="http://schemas.openxmlformats.org/officeDocument/2006/relationships/image" Target="../media/image107.jpeg"/><Relationship Id="rId3" Type="http://schemas.openxmlformats.org/officeDocument/2006/relationships/image" Target="../media/image102.jpeg"/><Relationship Id="rId7" Type="http://schemas.openxmlformats.org/officeDocument/2006/relationships/image" Target="../media/image106.jpeg"/><Relationship Id="rId2" Type="http://schemas.openxmlformats.org/officeDocument/2006/relationships/image" Target="../media/image101.jpeg"/><Relationship Id="rId1" Type="http://schemas.openxmlformats.org/officeDocument/2006/relationships/slideLayout" Target="../slideLayouts/slideLayout88.xml"/><Relationship Id="rId6" Type="http://schemas.openxmlformats.org/officeDocument/2006/relationships/image" Target="../media/image105.jpg"/><Relationship Id="rId11" Type="http://schemas.openxmlformats.org/officeDocument/2006/relationships/image" Target="../media/image110.jpg"/><Relationship Id="rId5" Type="http://schemas.openxmlformats.org/officeDocument/2006/relationships/image" Target="../media/image104.png"/><Relationship Id="rId10" Type="http://schemas.openxmlformats.org/officeDocument/2006/relationships/image" Target="../media/image109.jpeg"/><Relationship Id="rId4" Type="http://schemas.openxmlformats.org/officeDocument/2006/relationships/image" Target="../media/image103.jpeg"/><Relationship Id="rId9" Type="http://schemas.openxmlformats.org/officeDocument/2006/relationships/image" Target="../media/image108.jpeg"/></Relationships>
</file>

<file path=ppt/slides/_rels/slide81.xml.rels><?xml version="1.0" encoding="UTF-8" standalone="yes"?>
<Relationships xmlns="http://schemas.openxmlformats.org/package/2006/relationships"><Relationship Id="rId3" Type="http://schemas.openxmlformats.org/officeDocument/2006/relationships/oleObject" Target="../embeddings/oleObject56.bin"/><Relationship Id="rId2" Type="http://schemas.openxmlformats.org/officeDocument/2006/relationships/slideLayout" Target="../slideLayouts/slideLayout81.xml"/><Relationship Id="rId1" Type="http://schemas.openxmlformats.org/officeDocument/2006/relationships/tags" Target="../tags/tag1097.xml"/><Relationship Id="rId5" Type="http://schemas.openxmlformats.org/officeDocument/2006/relationships/image" Target="../media/image111.jpeg"/><Relationship Id="rId4" Type="http://schemas.openxmlformats.org/officeDocument/2006/relationships/image" Target="../media/image9.emf"/></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88.xml"/><Relationship Id="rId1" Type="http://schemas.openxmlformats.org/officeDocument/2006/relationships/tags" Target="../tags/tag1098.xml"/><Relationship Id="rId5" Type="http://schemas.openxmlformats.org/officeDocument/2006/relationships/image" Target="../media/image6.emf"/><Relationship Id="rId4" Type="http://schemas.openxmlformats.org/officeDocument/2006/relationships/oleObject" Target="../embeddings/oleObject57.bin"/></Relationships>
</file>

<file path=ppt/slides/_rels/slide83.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chart" Target="../charts/chart76.xml"/><Relationship Id="rId1" Type="http://schemas.openxmlformats.org/officeDocument/2006/relationships/slideLayout" Target="../slideLayouts/slideLayout88.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88.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89.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6.xml"/><Relationship Id="rId1" Type="http://schemas.openxmlformats.org/officeDocument/2006/relationships/slideLayout" Target="../slideLayouts/slideLayout88.xml"/></Relationships>
</file>

<file path=ppt/slides/_rels/slide9.xml.rels><?xml version="1.0" encoding="UTF-8" standalone="yes"?>
<Relationships xmlns="http://schemas.openxmlformats.org/package/2006/relationships"><Relationship Id="rId13" Type="http://schemas.openxmlformats.org/officeDocument/2006/relationships/tags" Target="../tags/tag40.xml"/><Relationship Id="rId18" Type="http://schemas.openxmlformats.org/officeDocument/2006/relationships/tags" Target="../tags/tag45.xml"/><Relationship Id="rId26" Type="http://schemas.openxmlformats.org/officeDocument/2006/relationships/tags" Target="../tags/tag53.xml"/><Relationship Id="rId39" Type="http://schemas.openxmlformats.org/officeDocument/2006/relationships/image" Target="../media/image32.png"/><Relationship Id="rId21" Type="http://schemas.openxmlformats.org/officeDocument/2006/relationships/tags" Target="../tags/tag48.xml"/><Relationship Id="rId34" Type="http://schemas.openxmlformats.org/officeDocument/2006/relationships/chart" Target="../charts/chart6.xml"/><Relationship Id="rId42" Type="http://schemas.openxmlformats.org/officeDocument/2006/relationships/image" Target="../media/image33.png"/><Relationship Id="rId7" Type="http://schemas.openxmlformats.org/officeDocument/2006/relationships/tags" Target="../tags/tag34.xml"/><Relationship Id="rId2" Type="http://schemas.openxmlformats.org/officeDocument/2006/relationships/tags" Target="../tags/tag29.xml"/><Relationship Id="rId16" Type="http://schemas.openxmlformats.org/officeDocument/2006/relationships/tags" Target="../tags/tag43.xml"/><Relationship Id="rId20" Type="http://schemas.openxmlformats.org/officeDocument/2006/relationships/tags" Target="../tags/tag47.xml"/><Relationship Id="rId29" Type="http://schemas.openxmlformats.org/officeDocument/2006/relationships/tags" Target="../tags/tag56.xml"/><Relationship Id="rId41" Type="http://schemas.openxmlformats.org/officeDocument/2006/relationships/chart" Target="../charts/chart9.xml"/><Relationship Id="rId1" Type="http://schemas.openxmlformats.org/officeDocument/2006/relationships/tags" Target="../tags/tag28.xml"/><Relationship Id="rId6" Type="http://schemas.openxmlformats.org/officeDocument/2006/relationships/tags" Target="../tags/tag33.xml"/><Relationship Id="rId11" Type="http://schemas.openxmlformats.org/officeDocument/2006/relationships/tags" Target="../tags/tag38.xml"/><Relationship Id="rId24" Type="http://schemas.openxmlformats.org/officeDocument/2006/relationships/tags" Target="../tags/tag51.xml"/><Relationship Id="rId32" Type="http://schemas.openxmlformats.org/officeDocument/2006/relationships/oleObject" Target="../embeddings/oleObject10.bin"/><Relationship Id="rId37" Type="http://schemas.openxmlformats.org/officeDocument/2006/relationships/image" Target="../media/image18.png"/><Relationship Id="rId40" Type="http://schemas.openxmlformats.org/officeDocument/2006/relationships/chart" Target="../charts/chart8.xml"/><Relationship Id="rId5" Type="http://schemas.openxmlformats.org/officeDocument/2006/relationships/tags" Target="../tags/tag32.xml"/><Relationship Id="rId15" Type="http://schemas.openxmlformats.org/officeDocument/2006/relationships/tags" Target="../tags/tag42.xml"/><Relationship Id="rId23" Type="http://schemas.openxmlformats.org/officeDocument/2006/relationships/tags" Target="../tags/tag50.xml"/><Relationship Id="rId28" Type="http://schemas.openxmlformats.org/officeDocument/2006/relationships/tags" Target="../tags/tag55.xml"/><Relationship Id="rId36" Type="http://schemas.openxmlformats.org/officeDocument/2006/relationships/image" Target="../media/image17.png"/><Relationship Id="rId10" Type="http://schemas.openxmlformats.org/officeDocument/2006/relationships/tags" Target="../tags/tag37.xml"/><Relationship Id="rId19" Type="http://schemas.openxmlformats.org/officeDocument/2006/relationships/tags" Target="../tags/tag46.xml"/><Relationship Id="rId31" Type="http://schemas.openxmlformats.org/officeDocument/2006/relationships/slideLayout" Target="../slideLayouts/slideLayout88.xml"/><Relationship Id="rId4" Type="http://schemas.openxmlformats.org/officeDocument/2006/relationships/tags" Target="../tags/tag31.xml"/><Relationship Id="rId9" Type="http://schemas.openxmlformats.org/officeDocument/2006/relationships/tags" Target="../tags/tag36.xml"/><Relationship Id="rId14" Type="http://schemas.openxmlformats.org/officeDocument/2006/relationships/tags" Target="../tags/tag41.xml"/><Relationship Id="rId22" Type="http://schemas.openxmlformats.org/officeDocument/2006/relationships/tags" Target="../tags/tag49.xml"/><Relationship Id="rId27" Type="http://schemas.openxmlformats.org/officeDocument/2006/relationships/tags" Target="../tags/tag54.xml"/><Relationship Id="rId30" Type="http://schemas.openxmlformats.org/officeDocument/2006/relationships/tags" Target="../tags/tag57.xml"/><Relationship Id="rId35" Type="http://schemas.openxmlformats.org/officeDocument/2006/relationships/chart" Target="../charts/chart7.xml"/><Relationship Id="rId43" Type="http://schemas.openxmlformats.org/officeDocument/2006/relationships/image" Target="../media/image34.png"/><Relationship Id="rId8" Type="http://schemas.openxmlformats.org/officeDocument/2006/relationships/tags" Target="../tags/tag35.xml"/><Relationship Id="rId3" Type="http://schemas.openxmlformats.org/officeDocument/2006/relationships/tags" Target="../tags/tag30.xml"/><Relationship Id="rId12" Type="http://schemas.openxmlformats.org/officeDocument/2006/relationships/tags" Target="../tags/tag39.xml"/><Relationship Id="rId17" Type="http://schemas.openxmlformats.org/officeDocument/2006/relationships/tags" Target="../tags/tag44.xml"/><Relationship Id="rId25" Type="http://schemas.openxmlformats.org/officeDocument/2006/relationships/tags" Target="../tags/tag52.xml"/><Relationship Id="rId33" Type="http://schemas.openxmlformats.org/officeDocument/2006/relationships/image" Target="../media/image9.emf"/><Relationship Id="rId38" Type="http://schemas.openxmlformats.org/officeDocument/2006/relationships/image" Target="../media/image31.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AD38DA45-C3DE-F5B5-B5C0-16833B3B8969}"/>
              </a:ext>
            </a:extLst>
          </p:cNvPr>
          <p:cNvGraphicFramePr>
            <a:graphicFrameLocks/>
          </p:cNvGraphicFramePr>
          <p:nvPr>
            <p:custDataLst>
              <p:tags r:id="rId1"/>
            </p:custDataLst>
            <p:extLst>
              <p:ext uri="{D42A27DB-BD31-4B8C-83A1-F6EECF244321}">
                <p14:modId xmlns:p14="http://schemas.microsoft.com/office/powerpoint/2010/main" val="23533013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2" imgH="362" progId="TCLayout.ActiveDocument.1">
                  <p:embed/>
                </p:oleObj>
              </mc:Choice>
              <mc:Fallback>
                <p:oleObj name="think-cell Slide" r:id="rId3" imgW="362" imgH="362" progId="TCLayout.ActiveDocument.1">
                  <p:embed/>
                  <p:pic>
                    <p:nvPicPr>
                      <p:cNvPr id="10" name="think-cell data - do not delete" hidden="1">
                        <a:extLst>
                          <a:ext uri="{FF2B5EF4-FFF2-40B4-BE49-F238E27FC236}">
                            <a16:creationId xmlns:a16="http://schemas.microsoft.com/office/drawing/2014/main" id="{AD38DA45-C3DE-F5B5-B5C0-16833B3B896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1" name="Picture Placeholder 10">
            <a:extLst>
              <a:ext uri="{FF2B5EF4-FFF2-40B4-BE49-F238E27FC236}">
                <a16:creationId xmlns:a16="http://schemas.microsoft.com/office/drawing/2014/main" id="{63A37F78-12BD-D7E9-E562-BF30DC7F7B63}"/>
              </a:ext>
            </a:extLst>
          </p:cNvPr>
          <p:cNvPicPr>
            <a:picLocks noGrp="1" noChangeAspect="1"/>
          </p:cNvPicPr>
          <p:nvPr>
            <p:ph type="pic" sz="quarter" idx="13"/>
          </p:nvPr>
        </p:nvPicPr>
        <p:blipFill>
          <a:blip r:embed="rId5">
            <a:alphaModFix amt="50000"/>
            <a:extLst>
              <a:ext uri="{28A0092B-C50C-407E-A947-70E740481C1C}">
                <a14:useLocalDpi xmlns:a14="http://schemas.microsoft.com/office/drawing/2010/main" val="0"/>
              </a:ext>
            </a:extLst>
          </a:blip>
          <a:srcRect/>
          <a:stretch/>
        </p:blipFill>
        <p:spPr/>
      </p:pic>
      <p:sp>
        <p:nvSpPr>
          <p:cNvPr id="14" name="Picture Placeholder 13">
            <a:extLst>
              <a:ext uri="{FF2B5EF4-FFF2-40B4-BE49-F238E27FC236}">
                <a16:creationId xmlns:a16="http://schemas.microsoft.com/office/drawing/2014/main" id="{8D777DA1-68D8-B59F-3409-0D418FC996E8}"/>
              </a:ext>
            </a:extLst>
          </p:cNvPr>
          <p:cNvSpPr>
            <a:spLocks noGrp="1"/>
          </p:cNvSpPr>
          <p:nvPr>
            <p:ph type="pic" sz="quarter" idx="18"/>
          </p:nvPr>
        </p:nvSpPr>
        <p:spPr/>
        <p:txBody>
          <a:bodyPr/>
          <a:lstStyle/>
          <a:p>
            <a:endParaRPr lang="en-US"/>
          </a:p>
        </p:txBody>
      </p:sp>
      <p:sp>
        <p:nvSpPr>
          <p:cNvPr id="6" name="Slide Number Placeholder 5">
            <a:extLst>
              <a:ext uri="{FF2B5EF4-FFF2-40B4-BE49-F238E27FC236}">
                <a16:creationId xmlns:a16="http://schemas.microsoft.com/office/drawing/2014/main" id="{53E8ECF0-625C-4AC7-73C9-9AA4402169EE}"/>
              </a:ext>
            </a:extLst>
          </p:cNvPr>
          <p:cNvSpPr>
            <a:spLocks noGrp="1"/>
          </p:cNvSpPr>
          <p:nvPr>
            <p:ph type="sldNum" sz="quarter" idx="2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no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700" b="0" i="0" u="none" strike="noStrike" kern="1200" cap="all" spc="100" normalizeH="0" baseline="0" noProof="0">
              <a:ln>
                <a:noFill/>
              </a:ln>
              <a:noFill/>
              <a:effectLst/>
              <a:uLnTx/>
              <a:uFillTx/>
              <a:latin typeface="Arial"/>
              <a:ea typeface="+mn-ea"/>
              <a:cs typeface="+mn-cs"/>
            </a:endParaRPr>
          </a:p>
        </p:txBody>
      </p:sp>
      <p:sp>
        <p:nvSpPr>
          <p:cNvPr id="7" name="Subtitle 6">
            <a:extLst>
              <a:ext uri="{FF2B5EF4-FFF2-40B4-BE49-F238E27FC236}">
                <a16:creationId xmlns:a16="http://schemas.microsoft.com/office/drawing/2014/main" id="{3DE7D68B-16B8-68B1-A479-AC464378448F}"/>
              </a:ext>
            </a:extLst>
          </p:cNvPr>
          <p:cNvSpPr>
            <a:spLocks noGrp="1"/>
          </p:cNvSpPr>
          <p:nvPr>
            <p:ph type="subTitle" idx="1"/>
          </p:nvPr>
        </p:nvSpPr>
        <p:spPr/>
        <p:txBody>
          <a:bodyPr/>
          <a:lstStyle/>
          <a:p>
            <a:r>
              <a:rPr lang="fi-FI">
                <a:solidFill>
                  <a:schemeClr val="tx1"/>
                </a:solidFill>
              </a:rPr>
              <a:t>INVESTOR PRESENTATION</a:t>
            </a:r>
          </a:p>
        </p:txBody>
      </p:sp>
      <p:sp>
        <p:nvSpPr>
          <p:cNvPr id="8" name="Title 7">
            <a:extLst>
              <a:ext uri="{FF2B5EF4-FFF2-40B4-BE49-F238E27FC236}">
                <a16:creationId xmlns:a16="http://schemas.microsoft.com/office/drawing/2014/main" id="{B0769BD5-DF29-766E-C91E-263A7C27325A}"/>
              </a:ext>
            </a:extLst>
          </p:cNvPr>
          <p:cNvSpPr>
            <a:spLocks noGrp="1"/>
          </p:cNvSpPr>
          <p:nvPr>
            <p:ph type="ctrTitle"/>
          </p:nvPr>
        </p:nvSpPr>
        <p:spPr/>
        <p:txBody>
          <a:bodyPr vert="horz"/>
          <a:lstStyle/>
          <a:p>
            <a:r>
              <a:rPr lang="fi-FI" sz="6000" dirty="0">
                <a:solidFill>
                  <a:schemeClr val="tx1"/>
                </a:solidFill>
              </a:rPr>
              <a:t>Kemira Investor Presentation</a:t>
            </a:r>
            <a:br>
              <a:rPr lang="fi-FI" sz="6000" dirty="0">
                <a:solidFill>
                  <a:schemeClr val="tx1"/>
                </a:solidFill>
              </a:rPr>
            </a:br>
            <a:r>
              <a:rPr lang="fi-FI" sz="6000" dirty="0" err="1">
                <a:solidFill>
                  <a:schemeClr val="tx1"/>
                </a:solidFill>
              </a:rPr>
              <a:t>Chemistry</a:t>
            </a:r>
            <a:r>
              <a:rPr lang="fi-FI" sz="6000" dirty="0">
                <a:solidFill>
                  <a:schemeClr val="tx1"/>
                </a:solidFill>
              </a:rPr>
              <a:t> </a:t>
            </a:r>
            <a:r>
              <a:rPr lang="fi-FI" sz="6000" dirty="0" err="1">
                <a:solidFill>
                  <a:schemeClr val="tx1"/>
                </a:solidFill>
              </a:rPr>
              <a:t>with</a:t>
            </a:r>
            <a:r>
              <a:rPr lang="fi-FI" sz="6000" dirty="0">
                <a:solidFill>
                  <a:schemeClr val="tx1"/>
                </a:solidFill>
              </a:rPr>
              <a:t> a </a:t>
            </a:r>
            <a:r>
              <a:rPr lang="fi-FI" sz="6000" dirty="0" err="1">
                <a:solidFill>
                  <a:schemeClr val="tx1"/>
                </a:solidFill>
              </a:rPr>
              <a:t>purpose</a:t>
            </a:r>
            <a:r>
              <a:rPr lang="fi-FI" sz="6000" dirty="0">
                <a:solidFill>
                  <a:schemeClr val="tx1"/>
                </a:solidFill>
              </a:rPr>
              <a:t>. </a:t>
            </a:r>
            <a:br>
              <a:rPr lang="fi-FI" sz="9600" dirty="0">
                <a:solidFill>
                  <a:schemeClr val="tx1"/>
                </a:solidFill>
              </a:rPr>
            </a:br>
            <a:r>
              <a:rPr lang="fi-FI" sz="4400" dirty="0" err="1">
                <a:solidFill>
                  <a:schemeClr val="tx1"/>
                </a:solidFill>
              </a:rPr>
              <a:t>Better</a:t>
            </a:r>
            <a:r>
              <a:rPr lang="fi-FI" sz="4400" dirty="0">
                <a:solidFill>
                  <a:schemeClr val="tx1"/>
                </a:solidFill>
              </a:rPr>
              <a:t> </a:t>
            </a:r>
            <a:r>
              <a:rPr lang="fi-FI" sz="4400" dirty="0" err="1">
                <a:solidFill>
                  <a:schemeClr val="tx1"/>
                </a:solidFill>
              </a:rPr>
              <a:t>every</a:t>
            </a:r>
            <a:r>
              <a:rPr lang="fi-FI" sz="4400" dirty="0">
                <a:solidFill>
                  <a:schemeClr val="tx1"/>
                </a:solidFill>
              </a:rPr>
              <a:t> </a:t>
            </a:r>
            <a:r>
              <a:rPr lang="fi-FI" sz="4400" dirty="0" err="1">
                <a:solidFill>
                  <a:schemeClr val="tx1"/>
                </a:solidFill>
              </a:rPr>
              <a:t>day</a:t>
            </a:r>
            <a:r>
              <a:rPr lang="fi-FI" sz="4400" dirty="0">
                <a:solidFill>
                  <a:schemeClr val="tx1"/>
                </a:solidFill>
              </a:rPr>
              <a:t>.</a:t>
            </a:r>
            <a:endParaRPr lang="en-US" sz="4400" dirty="0">
              <a:solidFill>
                <a:schemeClr val="tx1"/>
              </a:solidFill>
            </a:endParaRPr>
          </a:p>
        </p:txBody>
      </p:sp>
      <p:sp>
        <p:nvSpPr>
          <p:cNvPr id="9" name="Text Placeholder 8">
            <a:extLst>
              <a:ext uri="{FF2B5EF4-FFF2-40B4-BE49-F238E27FC236}">
                <a16:creationId xmlns:a16="http://schemas.microsoft.com/office/drawing/2014/main" id="{5F895A6F-598D-5CDF-2E61-EA67B2DF78E8}"/>
              </a:ext>
            </a:extLst>
          </p:cNvPr>
          <p:cNvSpPr>
            <a:spLocks noGrp="1"/>
          </p:cNvSpPr>
          <p:nvPr>
            <p:ph type="body" idx="23"/>
          </p:nvPr>
        </p:nvSpPr>
        <p:spPr/>
        <p:txBody>
          <a:bodyPr/>
          <a:lstStyle/>
          <a:p>
            <a:r>
              <a:rPr lang="en-US" b="1" dirty="0"/>
              <a:t>JULY 2026</a:t>
            </a:r>
            <a:endParaRPr lang="en-US" b="1" dirty="0">
              <a:solidFill>
                <a:schemeClr val="tx1"/>
              </a:solidFill>
            </a:endParaRPr>
          </a:p>
        </p:txBody>
      </p:sp>
      <p:sp>
        <p:nvSpPr>
          <p:cNvPr id="3" name="Päivämäärän paikkamerkki 2">
            <a:extLst>
              <a:ext uri="{FF2B5EF4-FFF2-40B4-BE49-F238E27FC236}">
                <a16:creationId xmlns:a16="http://schemas.microsoft.com/office/drawing/2014/main" id="{D4260FAF-C50D-7427-653A-9DBDF584D2C4}"/>
              </a:ext>
            </a:extLst>
          </p:cNvPr>
          <p:cNvSpPr>
            <a:spLocks noGrp="1"/>
          </p:cNvSpPr>
          <p:nvPr>
            <p:ph type="dt" sz="half" idx="2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noFill/>
                <a:effectLst/>
                <a:uLnTx/>
                <a:uFillTx/>
                <a:latin typeface="Arial"/>
                <a:ea typeface="+mn-ea"/>
                <a:cs typeface="+mn-cs"/>
              </a:rPr>
              <a:t>JULY 2026</a:t>
            </a:r>
            <a:endParaRPr kumimoji="0" lang="en-US" sz="700" b="0" i="0" u="none" strike="noStrike" kern="1200" cap="all" spc="100" normalizeH="0" baseline="0" noProof="0">
              <a:ln>
                <a:noFill/>
              </a:ln>
              <a:noFill/>
              <a:effectLst/>
              <a:uLnTx/>
              <a:uFillTx/>
              <a:latin typeface="Arial"/>
              <a:ea typeface="+mn-ea"/>
              <a:cs typeface="+mn-cs"/>
            </a:endParaRPr>
          </a:p>
        </p:txBody>
      </p:sp>
      <p:sp>
        <p:nvSpPr>
          <p:cNvPr id="4" name="Alatunnisteen paikkamerkki 3">
            <a:extLst>
              <a:ext uri="{FF2B5EF4-FFF2-40B4-BE49-F238E27FC236}">
                <a16:creationId xmlns:a16="http://schemas.microsoft.com/office/drawing/2014/main" id="{9DF3AD5C-8CA5-5AC5-DC80-9C5B065CD092}"/>
              </a:ext>
            </a:extLst>
          </p:cNvPr>
          <p:cNvSpPr>
            <a:spLocks noGrp="1"/>
          </p:cNvSpPr>
          <p:nvPr>
            <p:ph type="ftr" sz="quarter" idx="2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a:ln>
                  <a:noFill/>
                </a:ln>
                <a:noFill/>
                <a:effectLst/>
                <a:uLnTx/>
                <a:uFillTx/>
                <a:latin typeface="Arial"/>
                <a:ea typeface="+mn-ea"/>
                <a:cs typeface="+mn-cs"/>
              </a:rPr>
              <a:t>INVESTOR PRESENTATION</a:t>
            </a:r>
          </a:p>
        </p:txBody>
      </p:sp>
    </p:spTree>
    <p:extLst>
      <p:ext uri="{BB962C8B-B14F-4D97-AF65-F5344CB8AC3E}">
        <p14:creationId xmlns:p14="http://schemas.microsoft.com/office/powerpoint/2010/main" val="32696748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 name="think-cell data - do not delete" hidden="1">
            <a:extLst>
              <a:ext uri="{FF2B5EF4-FFF2-40B4-BE49-F238E27FC236}">
                <a16:creationId xmlns:a16="http://schemas.microsoft.com/office/drawing/2014/main" id="{D9F09F2F-2D38-FC84-343B-EF4412A28F0F}"/>
              </a:ext>
            </a:extLst>
          </p:cNvPr>
          <p:cNvGraphicFramePr>
            <a:graphicFrameLocks/>
          </p:cNvGraphicFramePr>
          <p:nvPr>
            <p:custDataLst>
              <p:tags r:id="rId1"/>
            </p:custDataLst>
            <p:extLst>
              <p:ext uri="{D42A27DB-BD31-4B8C-83A1-F6EECF244321}">
                <p14:modId xmlns:p14="http://schemas.microsoft.com/office/powerpoint/2010/main" val="33858033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4" imgW="273" imgH="273" progId="TCLayout.ActiveDocument.1">
                  <p:embed/>
                </p:oleObj>
              </mc:Choice>
              <mc:Fallback>
                <p:oleObj name="think-cell Slide" r:id="rId24" imgW="273" imgH="273" progId="TCLayout.ActiveDocument.1">
                  <p:embed/>
                  <p:pic>
                    <p:nvPicPr>
                      <p:cNvPr id="76" name="think-cell data - do not delete" hidden="1">
                        <a:extLst>
                          <a:ext uri="{FF2B5EF4-FFF2-40B4-BE49-F238E27FC236}">
                            <a16:creationId xmlns:a16="http://schemas.microsoft.com/office/drawing/2014/main" id="{D9F09F2F-2D38-FC84-343B-EF4412A28F0F}"/>
                          </a:ext>
                        </a:extLst>
                      </p:cNvPr>
                      <p:cNvPicPr/>
                      <p:nvPr/>
                    </p:nvPicPr>
                    <p:blipFill>
                      <a:blip r:embed="rId25"/>
                      <a:stretch>
                        <a:fillRect/>
                      </a:stretch>
                    </p:blipFill>
                    <p:spPr>
                      <a:xfrm>
                        <a:off x="1588" y="1588"/>
                        <a:ext cx="1588" cy="1588"/>
                      </a:xfrm>
                      <a:prstGeom prst="rect">
                        <a:avLst/>
                      </a:prstGeom>
                    </p:spPr>
                  </p:pic>
                </p:oleObj>
              </mc:Fallback>
            </mc:AlternateContent>
          </a:graphicData>
        </a:graphic>
      </p:graphicFrame>
      <p:sp>
        <p:nvSpPr>
          <p:cNvPr id="4" name="Dian numeron paikkamerkki 3">
            <a:extLst>
              <a:ext uri="{FF2B5EF4-FFF2-40B4-BE49-F238E27FC236}">
                <a16:creationId xmlns:a16="http://schemas.microsoft.com/office/drawing/2014/main" id="{49E0485B-AFD1-2F23-275A-A952A6A0A19E}"/>
              </a:ext>
            </a:extLst>
          </p:cNvPr>
          <p:cNvSpPr>
            <a:spLocks noGrp="1"/>
          </p:cNvSpPr>
          <p:nvPr>
            <p:ph type="sldNum" sz="quarter" idx="12"/>
          </p:nvPr>
        </p:nvSpPr>
        <p:spPr/>
        <p:txBody>
          <a:bodyPr/>
          <a:lstStyle/>
          <a:p>
            <a:fld id="{9B8CDF1A-3CDE-4195-AF23-CDCF2878DEB5}" type="slidenum">
              <a:rPr lang="en-US" smtClean="0"/>
              <a:t>10</a:t>
            </a:fld>
            <a:endParaRPr lang="en-US"/>
          </a:p>
        </p:txBody>
      </p:sp>
      <p:graphicFrame>
        <p:nvGraphicFramePr>
          <p:cNvPr id="5" name="Chart 120">
            <a:extLst>
              <a:ext uri="{FF2B5EF4-FFF2-40B4-BE49-F238E27FC236}">
                <a16:creationId xmlns:a16="http://schemas.microsoft.com/office/drawing/2014/main" id="{C001D3F1-2FB9-D98F-D9EA-C2A5983A0799}"/>
              </a:ext>
            </a:extLst>
          </p:cNvPr>
          <p:cNvGraphicFramePr/>
          <p:nvPr>
            <p:extLst>
              <p:ext uri="{D42A27DB-BD31-4B8C-83A1-F6EECF244321}">
                <p14:modId xmlns:p14="http://schemas.microsoft.com/office/powerpoint/2010/main" val="334365463"/>
              </p:ext>
            </p:extLst>
          </p:nvPr>
        </p:nvGraphicFramePr>
        <p:xfrm>
          <a:off x="4287023" y="2176379"/>
          <a:ext cx="3311525" cy="981013"/>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6" name="Chart 125">
            <a:extLst>
              <a:ext uri="{FF2B5EF4-FFF2-40B4-BE49-F238E27FC236}">
                <a16:creationId xmlns:a16="http://schemas.microsoft.com/office/drawing/2014/main" id="{219BDE5F-3E54-F4BD-167F-3FD766EDC160}"/>
              </a:ext>
            </a:extLst>
          </p:cNvPr>
          <p:cNvGraphicFramePr/>
          <p:nvPr>
            <p:extLst>
              <p:ext uri="{D42A27DB-BD31-4B8C-83A1-F6EECF244321}">
                <p14:modId xmlns:p14="http://schemas.microsoft.com/office/powerpoint/2010/main" val="2690688717"/>
              </p:ext>
            </p:extLst>
          </p:nvPr>
        </p:nvGraphicFramePr>
        <p:xfrm>
          <a:off x="4273969" y="4848861"/>
          <a:ext cx="3311525" cy="981013"/>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7" name="Chart 55">
            <a:extLst>
              <a:ext uri="{FF2B5EF4-FFF2-40B4-BE49-F238E27FC236}">
                <a16:creationId xmlns:a16="http://schemas.microsoft.com/office/drawing/2014/main" id="{B7A6C1A8-7C0C-5418-809C-0DC455470071}"/>
              </a:ext>
            </a:extLst>
          </p:cNvPr>
          <p:cNvGraphicFramePr/>
          <p:nvPr>
            <p:extLst>
              <p:ext uri="{D42A27DB-BD31-4B8C-83A1-F6EECF244321}">
                <p14:modId xmlns:p14="http://schemas.microsoft.com/office/powerpoint/2010/main" val="154297750"/>
              </p:ext>
            </p:extLst>
          </p:nvPr>
        </p:nvGraphicFramePr>
        <p:xfrm>
          <a:off x="8083048" y="1711475"/>
          <a:ext cx="3311526" cy="2160587"/>
        </p:xfrm>
        <a:graphic>
          <a:graphicData uri="http://schemas.openxmlformats.org/drawingml/2006/chart">
            <c:chart xmlns:c="http://schemas.openxmlformats.org/drawingml/2006/chart" xmlns:r="http://schemas.openxmlformats.org/officeDocument/2006/relationships" r:id="rId28"/>
          </a:graphicData>
        </a:graphic>
      </p:graphicFrame>
      <p:sp>
        <p:nvSpPr>
          <p:cNvPr id="8" name="Text Placeholder 15">
            <a:extLst>
              <a:ext uri="{FF2B5EF4-FFF2-40B4-BE49-F238E27FC236}">
                <a16:creationId xmlns:a16="http://schemas.microsoft.com/office/drawing/2014/main" id="{411358AF-AB54-9B8D-EFC0-D0B7480F226F}"/>
              </a:ext>
            </a:extLst>
          </p:cNvPr>
          <p:cNvSpPr txBox="1">
            <a:spLocks/>
          </p:cNvSpPr>
          <p:nvPr/>
        </p:nvSpPr>
        <p:spPr>
          <a:xfrm>
            <a:off x="844826" y="1264505"/>
            <a:ext cx="3519551"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AND </a:t>
            </a:r>
            <a:r>
              <a:rPr lang="en-US" sz="1400" b="1" spc="100" dirty="0">
                <a:solidFill>
                  <a:srgbClr val="322D2D"/>
                </a:solidFill>
              </a:rPr>
              <a:t>AND OP. EBITDA-% </a:t>
            </a:r>
            <a:br>
              <a:rPr lang="en-US" sz="1400" spc="100" dirty="0">
                <a:solidFill>
                  <a:srgbClr val="322D2D"/>
                </a:solidFill>
              </a:rPr>
            </a:br>
            <a:r>
              <a:rPr lang="fi-FI" sz="1100" dirty="0"/>
              <a:t>EUR </a:t>
            </a:r>
            <a:r>
              <a:rPr lang="fi-FI" sz="1100" dirty="0" err="1"/>
              <a:t>million</a:t>
            </a:r>
            <a:endParaRPr lang="fi-FI" sz="1100" dirty="0"/>
          </a:p>
        </p:txBody>
      </p:sp>
      <p:sp>
        <p:nvSpPr>
          <p:cNvPr id="9" name="Text Placeholder 17">
            <a:extLst>
              <a:ext uri="{FF2B5EF4-FFF2-40B4-BE49-F238E27FC236}">
                <a16:creationId xmlns:a16="http://schemas.microsoft.com/office/drawing/2014/main" id="{50DF4706-FD96-61DD-7159-55BC6DB834A5}"/>
              </a:ext>
            </a:extLst>
          </p:cNvPr>
          <p:cNvSpPr txBox="1">
            <a:spLocks/>
          </p:cNvSpPr>
          <p:nvPr/>
        </p:nvSpPr>
        <p:spPr>
          <a:xfrm>
            <a:off x="8185212" y="1213378"/>
            <a:ext cx="3311997"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BY</a:t>
            </a:r>
            <a:br>
              <a:rPr lang="fi-FI" sz="1400" b="1" dirty="0"/>
            </a:br>
            <a:r>
              <a:rPr lang="fi-FI" sz="1400" b="1" dirty="0"/>
              <a:t>PRODUCT CATEGORY, 2025</a:t>
            </a:r>
            <a:endParaRPr lang="en-GB" sz="1400" b="1" dirty="0"/>
          </a:p>
        </p:txBody>
      </p:sp>
      <p:sp>
        <p:nvSpPr>
          <p:cNvPr id="10" name="Text Placeholder 19">
            <a:extLst>
              <a:ext uri="{FF2B5EF4-FFF2-40B4-BE49-F238E27FC236}">
                <a16:creationId xmlns:a16="http://schemas.microsoft.com/office/drawing/2014/main" id="{A46F0339-ECDE-625F-A2BA-1C043EEF4877}"/>
              </a:ext>
            </a:extLst>
          </p:cNvPr>
          <p:cNvSpPr txBox="1">
            <a:spLocks/>
          </p:cNvSpPr>
          <p:nvPr/>
        </p:nvSpPr>
        <p:spPr>
          <a:xfrm>
            <a:off x="4364377" y="1275187"/>
            <a:ext cx="3311525"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dirty="0"/>
              <a:t>REVENUE BY CUSTOMER TYPE (2025) AND MARKET GROWTH</a:t>
            </a:r>
          </a:p>
        </p:txBody>
      </p:sp>
      <p:sp>
        <p:nvSpPr>
          <p:cNvPr id="11" name="Title 1">
            <a:extLst>
              <a:ext uri="{FF2B5EF4-FFF2-40B4-BE49-F238E27FC236}">
                <a16:creationId xmlns:a16="http://schemas.microsoft.com/office/drawing/2014/main" id="{E3584630-07BA-251B-11DE-25A123BC6BFD}"/>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Packaging &amp; Hygiene Solutions</a:t>
            </a:r>
            <a:endParaRPr lang="en-GB" dirty="0"/>
          </a:p>
        </p:txBody>
      </p:sp>
      <p:sp>
        <p:nvSpPr>
          <p:cNvPr id="12" name="AutoShape 2" descr="Kuvahaun tulos haulle huntsman logo">
            <a:extLst>
              <a:ext uri="{FF2B5EF4-FFF2-40B4-BE49-F238E27FC236}">
                <a16:creationId xmlns:a16="http://schemas.microsoft.com/office/drawing/2014/main" id="{ADE569F5-DD75-D246-1CA8-52DED4F0AFCC}"/>
              </a:ext>
            </a:extLst>
          </p:cNvPr>
          <p:cNvSpPr>
            <a:spLocks noChangeAspect="1" noChangeArrowheads="1"/>
          </p:cNvSpPr>
          <p:nvPr/>
        </p:nvSpPr>
        <p:spPr bwMode="auto">
          <a:xfrm>
            <a:off x="-42333" y="-182033"/>
            <a:ext cx="406400" cy="4064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5BBE"/>
              </a:solidFill>
              <a:effectLst/>
              <a:uLnTx/>
              <a:uFillTx/>
              <a:latin typeface="Arial"/>
              <a:ea typeface="+mn-ea"/>
              <a:cs typeface="+mn-cs"/>
            </a:endParaRPr>
          </a:p>
        </p:txBody>
      </p:sp>
      <p:sp>
        <p:nvSpPr>
          <p:cNvPr id="13" name="Rectangle 88">
            <a:extLst>
              <a:ext uri="{FF2B5EF4-FFF2-40B4-BE49-F238E27FC236}">
                <a16:creationId xmlns:a16="http://schemas.microsoft.com/office/drawing/2014/main" id="{55597C90-E30C-186D-93DD-58915FCA391E}"/>
              </a:ext>
            </a:extLst>
          </p:cNvPr>
          <p:cNvSpPr/>
          <p:nvPr/>
        </p:nvSpPr>
        <p:spPr>
          <a:xfrm>
            <a:off x="871135" y="4068455"/>
            <a:ext cx="3452813" cy="3016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MARKET ENVIRONMENT</a:t>
            </a:r>
          </a:p>
        </p:txBody>
      </p:sp>
      <p:sp>
        <p:nvSpPr>
          <p:cNvPr id="14" name="Rectangle 49">
            <a:extLst>
              <a:ext uri="{FF2B5EF4-FFF2-40B4-BE49-F238E27FC236}">
                <a16:creationId xmlns:a16="http://schemas.microsoft.com/office/drawing/2014/main" id="{E8D5A870-986A-4E1C-8380-305AAE09FEE6}"/>
              </a:ext>
            </a:extLst>
          </p:cNvPr>
          <p:cNvSpPr/>
          <p:nvPr/>
        </p:nvSpPr>
        <p:spPr>
          <a:xfrm>
            <a:off x="4387201" y="4017636"/>
            <a:ext cx="3311525"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22D2D"/>
                </a:solidFill>
                <a:effectLst/>
                <a:uLnTx/>
                <a:uFillTx/>
                <a:latin typeface="Arial"/>
                <a:ea typeface="+mn-ea"/>
                <a:cs typeface="+mn-cs"/>
              </a:rPr>
              <a:t>REVENUE BY GEOGRAPHIES (2025) AND MARKET GROWTH BY REGION</a:t>
            </a:r>
          </a:p>
        </p:txBody>
      </p:sp>
      <p:sp>
        <p:nvSpPr>
          <p:cNvPr id="15" name="Rectangle 50">
            <a:extLst>
              <a:ext uri="{FF2B5EF4-FFF2-40B4-BE49-F238E27FC236}">
                <a16:creationId xmlns:a16="http://schemas.microsoft.com/office/drawing/2014/main" id="{B0E976FD-019B-0D2A-8F49-348B8AE79C58}"/>
              </a:ext>
            </a:extLst>
          </p:cNvPr>
          <p:cNvSpPr/>
          <p:nvPr/>
        </p:nvSpPr>
        <p:spPr>
          <a:xfrm>
            <a:off x="7942104" y="4001809"/>
            <a:ext cx="3311526"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CUSTOMER EXAMPLES</a:t>
            </a:r>
          </a:p>
        </p:txBody>
      </p:sp>
      <p:pic>
        <p:nvPicPr>
          <p:cNvPr id="16" name="Picture 54">
            <a:extLst>
              <a:ext uri="{FF2B5EF4-FFF2-40B4-BE49-F238E27FC236}">
                <a16:creationId xmlns:a16="http://schemas.microsoft.com/office/drawing/2014/main" id="{D29F8714-E3BF-ECBE-A5AF-968F069C5E0B}"/>
              </a:ext>
            </a:extLst>
          </p:cNvPr>
          <p:cNvPicPr>
            <a:picLocks noChangeAspect="1"/>
          </p:cNvPicPr>
          <p:nvPr/>
        </p:nvPicPr>
        <p:blipFill>
          <a:blip r:embed="rId29" cstate="email">
            <a:extLst>
              <a:ext uri="{28A0092B-C50C-407E-A947-70E740481C1C}">
                <a14:useLocalDpi xmlns:a14="http://schemas.microsoft.com/office/drawing/2010/main" val="0"/>
              </a:ext>
            </a:extLst>
          </a:blip>
          <a:stretch>
            <a:fillRect/>
          </a:stretch>
        </p:blipFill>
        <p:spPr>
          <a:xfrm>
            <a:off x="10457897" y="5462732"/>
            <a:ext cx="606655" cy="686425"/>
          </a:xfrm>
          <a:prstGeom prst="rect">
            <a:avLst/>
          </a:prstGeom>
        </p:spPr>
      </p:pic>
      <p:pic>
        <p:nvPicPr>
          <p:cNvPr id="17" name="Picture 56">
            <a:extLst>
              <a:ext uri="{FF2B5EF4-FFF2-40B4-BE49-F238E27FC236}">
                <a16:creationId xmlns:a16="http://schemas.microsoft.com/office/drawing/2014/main" id="{69EF727E-CF7C-A054-7283-9C39F7951680}"/>
              </a:ext>
            </a:extLst>
          </p:cNvPr>
          <p:cNvPicPr>
            <a:picLocks noChangeAspect="1"/>
          </p:cNvPicPr>
          <p:nvPr/>
        </p:nvPicPr>
        <p:blipFill>
          <a:blip r:embed="rId30" cstate="email">
            <a:extLst>
              <a:ext uri="{28A0092B-C50C-407E-A947-70E740481C1C}">
                <a14:useLocalDpi xmlns:a14="http://schemas.microsoft.com/office/drawing/2010/main" val="0"/>
              </a:ext>
            </a:extLst>
          </a:blip>
          <a:stretch>
            <a:fillRect/>
          </a:stretch>
        </p:blipFill>
        <p:spPr>
          <a:xfrm>
            <a:off x="8388136" y="4620551"/>
            <a:ext cx="540701" cy="540701"/>
          </a:xfrm>
          <a:prstGeom prst="rect">
            <a:avLst/>
          </a:prstGeom>
        </p:spPr>
      </p:pic>
      <p:pic>
        <p:nvPicPr>
          <p:cNvPr id="18" name="Picture 57">
            <a:extLst>
              <a:ext uri="{FF2B5EF4-FFF2-40B4-BE49-F238E27FC236}">
                <a16:creationId xmlns:a16="http://schemas.microsoft.com/office/drawing/2014/main" id="{6F578DA5-3C32-D84D-5718-C98BC417729F}"/>
              </a:ext>
            </a:extLst>
          </p:cNvPr>
          <p:cNvPicPr>
            <a:picLocks noChangeAspect="1"/>
          </p:cNvPicPr>
          <p:nvPr/>
        </p:nvPicPr>
        <p:blipFill>
          <a:blip r:embed="rId31" cstate="email">
            <a:extLst>
              <a:ext uri="{28A0092B-C50C-407E-A947-70E740481C1C}">
                <a14:useLocalDpi xmlns:a14="http://schemas.microsoft.com/office/drawing/2010/main" val="0"/>
              </a:ext>
            </a:extLst>
          </a:blip>
          <a:stretch>
            <a:fillRect/>
          </a:stretch>
        </p:blipFill>
        <p:spPr>
          <a:xfrm>
            <a:off x="8372424" y="5697863"/>
            <a:ext cx="643496" cy="247745"/>
          </a:xfrm>
          <a:prstGeom prst="rect">
            <a:avLst/>
          </a:prstGeom>
        </p:spPr>
      </p:pic>
      <p:pic>
        <p:nvPicPr>
          <p:cNvPr id="19" name="Picture 59">
            <a:extLst>
              <a:ext uri="{FF2B5EF4-FFF2-40B4-BE49-F238E27FC236}">
                <a16:creationId xmlns:a16="http://schemas.microsoft.com/office/drawing/2014/main" id="{F3355030-6A4D-4E3F-9517-1853CCCE6B19}"/>
              </a:ext>
            </a:extLst>
          </p:cNvPr>
          <p:cNvPicPr>
            <a:picLocks noChangeAspect="1"/>
          </p:cNvPicPr>
          <p:nvPr/>
        </p:nvPicPr>
        <p:blipFill>
          <a:blip r:embed="rId32" cstate="email">
            <a:extLst>
              <a:ext uri="{28A0092B-C50C-407E-A947-70E740481C1C}">
                <a14:useLocalDpi xmlns:a14="http://schemas.microsoft.com/office/drawing/2010/main" val="0"/>
              </a:ext>
            </a:extLst>
          </a:blip>
          <a:stretch>
            <a:fillRect/>
          </a:stretch>
        </p:blipFill>
        <p:spPr>
          <a:xfrm>
            <a:off x="10506773" y="4791676"/>
            <a:ext cx="458896" cy="319392"/>
          </a:xfrm>
          <a:prstGeom prst="rect">
            <a:avLst/>
          </a:prstGeom>
        </p:spPr>
      </p:pic>
      <p:pic>
        <p:nvPicPr>
          <p:cNvPr id="20" name="Picture 60">
            <a:extLst>
              <a:ext uri="{FF2B5EF4-FFF2-40B4-BE49-F238E27FC236}">
                <a16:creationId xmlns:a16="http://schemas.microsoft.com/office/drawing/2014/main" id="{4DFE15A1-3B40-8FC7-F183-80D575B6B0FA}"/>
              </a:ext>
            </a:extLst>
          </p:cNvPr>
          <p:cNvPicPr>
            <a:picLocks noChangeAspect="1"/>
          </p:cNvPicPr>
          <p:nvPr/>
        </p:nvPicPr>
        <p:blipFill>
          <a:blip r:embed="rId33" cstate="email">
            <a:extLst>
              <a:ext uri="{28A0092B-C50C-407E-A947-70E740481C1C}">
                <a14:useLocalDpi xmlns:a14="http://schemas.microsoft.com/office/drawing/2010/main" val="0"/>
              </a:ext>
            </a:extLst>
          </a:blip>
          <a:stretch>
            <a:fillRect/>
          </a:stretch>
        </p:blipFill>
        <p:spPr>
          <a:xfrm>
            <a:off x="8328248" y="5306905"/>
            <a:ext cx="724601" cy="175141"/>
          </a:xfrm>
          <a:prstGeom prst="rect">
            <a:avLst/>
          </a:prstGeom>
        </p:spPr>
      </p:pic>
      <p:pic>
        <p:nvPicPr>
          <p:cNvPr id="21" name="Picture 61">
            <a:extLst>
              <a:ext uri="{FF2B5EF4-FFF2-40B4-BE49-F238E27FC236}">
                <a16:creationId xmlns:a16="http://schemas.microsoft.com/office/drawing/2014/main" id="{C9BF35E6-DDA2-0FD2-0427-E40EB35EB108}"/>
              </a:ext>
            </a:extLst>
          </p:cNvPr>
          <p:cNvPicPr>
            <a:picLocks noChangeAspect="1"/>
          </p:cNvPicPr>
          <p:nvPr/>
        </p:nvPicPr>
        <p:blipFill>
          <a:blip r:embed="rId34" cstate="email">
            <a:extLst>
              <a:ext uri="{28A0092B-C50C-407E-A947-70E740481C1C}">
                <a14:useLocalDpi xmlns:a14="http://schemas.microsoft.com/office/drawing/2010/main" val="0"/>
              </a:ext>
            </a:extLst>
          </a:blip>
          <a:stretch>
            <a:fillRect/>
          </a:stretch>
        </p:blipFill>
        <p:spPr>
          <a:xfrm>
            <a:off x="9357105" y="4817793"/>
            <a:ext cx="641340" cy="243175"/>
          </a:xfrm>
          <a:prstGeom prst="rect">
            <a:avLst/>
          </a:prstGeom>
        </p:spPr>
      </p:pic>
      <p:pic>
        <p:nvPicPr>
          <p:cNvPr id="22" name="Picture 63">
            <a:extLst>
              <a:ext uri="{FF2B5EF4-FFF2-40B4-BE49-F238E27FC236}">
                <a16:creationId xmlns:a16="http://schemas.microsoft.com/office/drawing/2014/main" id="{53BB66C8-C97E-DD97-1BFD-1487E9C75A16}"/>
              </a:ext>
            </a:extLst>
          </p:cNvPr>
          <p:cNvPicPr>
            <a:picLocks noChangeAspect="1"/>
          </p:cNvPicPr>
          <p:nvPr/>
        </p:nvPicPr>
        <p:blipFill>
          <a:blip r:embed="rId35" cstate="email">
            <a:extLst>
              <a:ext uri="{28A0092B-C50C-407E-A947-70E740481C1C}">
                <a14:useLocalDpi xmlns:a14="http://schemas.microsoft.com/office/drawing/2010/main" val="0"/>
              </a:ext>
            </a:extLst>
          </a:blip>
          <a:stretch>
            <a:fillRect/>
          </a:stretch>
        </p:blipFill>
        <p:spPr>
          <a:xfrm>
            <a:off x="10469352" y="5256498"/>
            <a:ext cx="517833" cy="209965"/>
          </a:xfrm>
          <a:prstGeom prst="rect">
            <a:avLst/>
          </a:prstGeom>
        </p:spPr>
      </p:pic>
      <p:pic>
        <p:nvPicPr>
          <p:cNvPr id="23" name="Picture 64">
            <a:extLst>
              <a:ext uri="{FF2B5EF4-FFF2-40B4-BE49-F238E27FC236}">
                <a16:creationId xmlns:a16="http://schemas.microsoft.com/office/drawing/2014/main" id="{413059AE-349D-58F5-E746-A7FE4CF89F9C}"/>
              </a:ext>
            </a:extLst>
          </p:cNvPr>
          <p:cNvPicPr>
            <a:picLocks noChangeAspect="1"/>
          </p:cNvPicPr>
          <p:nvPr/>
        </p:nvPicPr>
        <p:blipFill>
          <a:blip r:embed="rId36" cstate="email">
            <a:extLst>
              <a:ext uri="{28A0092B-C50C-407E-A947-70E740481C1C}">
                <a14:useLocalDpi xmlns:a14="http://schemas.microsoft.com/office/drawing/2010/main" val="0"/>
              </a:ext>
            </a:extLst>
          </a:blip>
          <a:stretch>
            <a:fillRect/>
          </a:stretch>
        </p:blipFill>
        <p:spPr>
          <a:xfrm>
            <a:off x="9266783" y="5501085"/>
            <a:ext cx="885624" cy="664219"/>
          </a:xfrm>
          <a:prstGeom prst="rect">
            <a:avLst/>
          </a:prstGeom>
        </p:spPr>
      </p:pic>
      <p:sp>
        <p:nvSpPr>
          <p:cNvPr id="24" name="TextBox 71">
            <a:extLst>
              <a:ext uri="{FF2B5EF4-FFF2-40B4-BE49-F238E27FC236}">
                <a16:creationId xmlns:a16="http://schemas.microsoft.com/office/drawing/2014/main" id="{50B1A2A6-C2E1-E0A8-5FCC-B188130AB3C7}"/>
              </a:ext>
            </a:extLst>
          </p:cNvPr>
          <p:cNvSpPr txBox="1"/>
          <p:nvPr/>
        </p:nvSpPr>
        <p:spPr>
          <a:xfrm>
            <a:off x="4433248" y="4692985"/>
            <a:ext cx="834728"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43</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EMEA</a:t>
            </a:r>
          </a:p>
        </p:txBody>
      </p:sp>
      <p:sp>
        <p:nvSpPr>
          <p:cNvPr id="25" name="TextBox 75">
            <a:extLst>
              <a:ext uri="{FF2B5EF4-FFF2-40B4-BE49-F238E27FC236}">
                <a16:creationId xmlns:a16="http://schemas.microsoft.com/office/drawing/2014/main" id="{288FFA0D-611C-4A75-78BB-305F36B13CAE}"/>
              </a:ext>
            </a:extLst>
          </p:cNvPr>
          <p:cNvSpPr txBox="1"/>
          <p:nvPr/>
        </p:nvSpPr>
        <p:spPr>
          <a:xfrm>
            <a:off x="5643996" y="4692486"/>
            <a:ext cx="732367"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rPr>
              <a:t>36%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Americas</a:t>
            </a:r>
          </a:p>
        </p:txBody>
      </p:sp>
      <p:sp>
        <p:nvSpPr>
          <p:cNvPr id="26" name="TextBox 81">
            <a:extLst>
              <a:ext uri="{FF2B5EF4-FFF2-40B4-BE49-F238E27FC236}">
                <a16:creationId xmlns:a16="http://schemas.microsoft.com/office/drawing/2014/main" id="{60DAD2BC-C77E-36AB-8388-8C4BE6B710DB}"/>
              </a:ext>
            </a:extLst>
          </p:cNvPr>
          <p:cNvSpPr txBox="1"/>
          <p:nvPr/>
        </p:nvSpPr>
        <p:spPr>
          <a:xfrm>
            <a:off x="6719362" y="4662916"/>
            <a:ext cx="1080120"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21</a:t>
            </a:r>
            <a:r>
              <a:rPr kumimoji="0" lang="en-GB" sz="1200" b="1" i="0" u="none" strike="noStrike" kern="1200" cap="none" spc="0" normalizeH="0" baseline="0" noProof="0">
                <a:ln>
                  <a:noFill/>
                </a:ln>
                <a:solidFill>
                  <a:srgbClr val="322D2D"/>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APAC</a:t>
            </a:r>
          </a:p>
        </p:txBody>
      </p:sp>
      <p:sp>
        <p:nvSpPr>
          <p:cNvPr id="27" name="TextBox 95">
            <a:extLst>
              <a:ext uri="{FF2B5EF4-FFF2-40B4-BE49-F238E27FC236}">
                <a16:creationId xmlns:a16="http://schemas.microsoft.com/office/drawing/2014/main" id="{B9DD4E37-78A9-3C06-BF68-4A69A4EB377F}"/>
              </a:ext>
            </a:extLst>
          </p:cNvPr>
          <p:cNvSpPr txBox="1"/>
          <p:nvPr/>
        </p:nvSpPr>
        <p:spPr>
          <a:xfrm>
            <a:off x="10728268" y="2474693"/>
            <a:ext cx="863624"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6E1DC"/>
                </a:solidFill>
                <a:effectLst/>
                <a:uLnTx/>
                <a:uFillTx/>
                <a:latin typeface="Arial"/>
                <a:ea typeface="+mn-ea"/>
                <a:cs typeface="+mn-cs"/>
                <a:sym typeface="Wingdings"/>
              </a:rPr>
              <a:t></a:t>
            </a:r>
            <a:r>
              <a:rPr kumimoji="0" lang="en-GB" sz="1200" b="1" i="0" u="none" strike="noStrike" kern="1200" cap="none" spc="0" normalizeH="0" baseline="0" noProof="0" dirty="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dirty="0">
                <a:ln>
                  <a:noFill/>
                </a:ln>
                <a:solidFill>
                  <a:srgbClr val="322D2D"/>
                </a:solidFill>
                <a:effectLst/>
                <a:uLnTx/>
                <a:uFillTx/>
                <a:latin typeface="Arial"/>
                <a:ea typeface="+mn-ea"/>
                <a:cs typeface="+mn-cs"/>
                <a:sym typeface="Wingdings"/>
              </a:rPr>
              <a:t>48</a:t>
            </a:r>
            <a:r>
              <a:rPr kumimoji="0" lang="en-GB" sz="1200" b="1" i="0" u="none" strike="noStrike" kern="1200" cap="none" spc="0" normalizeH="0" baseline="0" noProof="0" dirty="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322D2D"/>
                </a:solidFill>
                <a:effectLst/>
                <a:uLnTx/>
                <a:uFillTx/>
                <a:latin typeface="Arial"/>
                <a:ea typeface="+mn-ea"/>
                <a:cs typeface="+mn-cs"/>
              </a:rPr>
              <a:t>Sizing &amp; strength</a:t>
            </a:r>
          </a:p>
        </p:txBody>
      </p:sp>
      <p:sp>
        <p:nvSpPr>
          <p:cNvPr id="28" name="TextBox 96">
            <a:extLst>
              <a:ext uri="{FF2B5EF4-FFF2-40B4-BE49-F238E27FC236}">
                <a16:creationId xmlns:a16="http://schemas.microsoft.com/office/drawing/2014/main" id="{E87FC2D9-DDF2-55A5-414F-8E05F708665F}"/>
              </a:ext>
            </a:extLst>
          </p:cNvPr>
          <p:cNvSpPr txBox="1"/>
          <p:nvPr/>
        </p:nvSpPr>
        <p:spPr>
          <a:xfrm>
            <a:off x="8230910" y="2945626"/>
            <a:ext cx="681277" cy="55399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96BEF0"/>
                </a:solidFill>
                <a:effectLst/>
                <a:uLnTx/>
                <a:uFillTx/>
                <a:latin typeface="Arial"/>
                <a:ea typeface="+mn-ea"/>
                <a:cs typeface="+mn-cs"/>
                <a:sym typeface="Wingdings"/>
              </a:rPr>
              <a:t> </a:t>
            </a:r>
            <a:r>
              <a:rPr lang="en-GB" sz="1200" b="1" dirty="0">
                <a:solidFill>
                  <a:srgbClr val="322D2D"/>
                </a:solidFill>
                <a:latin typeface="Arial"/>
                <a:sym typeface="Wingdings"/>
              </a:rPr>
              <a:t>27</a:t>
            </a:r>
            <a:r>
              <a:rPr kumimoji="0" lang="en-GB" sz="1200" b="1" i="0" u="none" strike="noStrike" kern="1200" cap="none" spc="0" normalizeH="0" baseline="0" noProof="0" dirty="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322D2D"/>
                </a:solidFill>
                <a:effectLst/>
                <a:uLnTx/>
                <a:uFillTx/>
                <a:latin typeface="Arial"/>
                <a:ea typeface="+mn-ea"/>
                <a:cs typeface="+mn-cs"/>
              </a:rPr>
              <a:t>Process</a:t>
            </a:r>
            <a:br>
              <a:rPr kumimoji="0" lang="en-GB" sz="1200" b="0" i="0" u="none" strike="noStrike" kern="1200" cap="none" spc="0" normalizeH="0" baseline="0" noProof="0" dirty="0">
                <a:ln>
                  <a:noFill/>
                </a:ln>
                <a:solidFill>
                  <a:srgbClr val="322D2D"/>
                </a:solidFill>
                <a:effectLst/>
                <a:uLnTx/>
                <a:uFillTx/>
                <a:latin typeface="Arial"/>
                <a:ea typeface="+mn-ea"/>
                <a:cs typeface="+mn-cs"/>
              </a:rPr>
            </a:br>
            <a:r>
              <a:rPr kumimoji="0" lang="en-GB" sz="1200" b="0" i="0" u="none" strike="noStrike" kern="1200" cap="none" spc="0" normalizeH="0" baseline="0" noProof="0" dirty="0">
                <a:ln>
                  <a:noFill/>
                </a:ln>
                <a:solidFill>
                  <a:srgbClr val="322D2D"/>
                </a:solidFill>
                <a:effectLst/>
                <a:uLnTx/>
                <a:uFillTx/>
                <a:latin typeface="Arial"/>
                <a:ea typeface="+mn-ea"/>
                <a:cs typeface="+mn-cs"/>
              </a:rPr>
              <a:t>chemicals</a:t>
            </a:r>
          </a:p>
        </p:txBody>
      </p:sp>
      <p:sp>
        <p:nvSpPr>
          <p:cNvPr id="29" name="TextBox 97">
            <a:extLst>
              <a:ext uri="{FF2B5EF4-FFF2-40B4-BE49-F238E27FC236}">
                <a16:creationId xmlns:a16="http://schemas.microsoft.com/office/drawing/2014/main" id="{B6A5C3B5-4ED6-E093-178F-9ED70E219B58}"/>
              </a:ext>
            </a:extLst>
          </p:cNvPr>
          <p:cNvSpPr txBox="1"/>
          <p:nvPr/>
        </p:nvSpPr>
        <p:spPr>
          <a:xfrm>
            <a:off x="8161013" y="2152486"/>
            <a:ext cx="863624"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dirty="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dirty="0">
                <a:ln>
                  <a:noFill/>
                </a:ln>
                <a:solidFill>
                  <a:srgbClr val="322D2D"/>
                </a:solidFill>
                <a:effectLst/>
                <a:uLnTx/>
                <a:uFillTx/>
                <a:latin typeface="Arial"/>
                <a:ea typeface="+mn-ea"/>
                <a:cs typeface="+mn-cs"/>
                <a:sym typeface="Wingdings"/>
              </a:rPr>
              <a:t>18</a:t>
            </a:r>
            <a:r>
              <a:rPr kumimoji="0" lang="en-GB" sz="1200" b="1" i="0" u="none" strike="noStrike" kern="1200" cap="none" spc="0" normalizeH="0" baseline="0" noProof="0" dirty="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22D2D"/>
                </a:solidFill>
                <a:effectLst/>
                <a:uLnTx/>
                <a:uFillTx/>
                <a:latin typeface="Arial"/>
                <a:ea typeface="+mn-ea"/>
                <a:cs typeface="+mn-cs"/>
              </a:rPr>
              <a:t>Polymers</a:t>
            </a:r>
            <a:endParaRPr kumimoji="0" lang="en-US" sz="1050" b="0" i="0" u="none" strike="noStrike" kern="1200" cap="none" spc="0" normalizeH="0" baseline="0" noProof="0" dirty="0">
              <a:ln>
                <a:noFill/>
              </a:ln>
              <a:solidFill>
                <a:srgbClr val="322D2D"/>
              </a:solidFill>
              <a:effectLst/>
              <a:uLnTx/>
              <a:uFillTx/>
              <a:latin typeface="Arial"/>
              <a:ea typeface="+mn-ea"/>
              <a:cs typeface="+mn-cs"/>
            </a:endParaRPr>
          </a:p>
        </p:txBody>
      </p:sp>
      <p:sp>
        <p:nvSpPr>
          <p:cNvPr id="30" name="TextBox 102">
            <a:extLst>
              <a:ext uri="{FF2B5EF4-FFF2-40B4-BE49-F238E27FC236}">
                <a16:creationId xmlns:a16="http://schemas.microsoft.com/office/drawing/2014/main" id="{561051E2-CD2D-1C28-96DB-3C5B333DCB19}"/>
              </a:ext>
            </a:extLst>
          </p:cNvPr>
          <p:cNvSpPr txBox="1"/>
          <p:nvPr/>
        </p:nvSpPr>
        <p:spPr>
          <a:xfrm>
            <a:off x="8277035" y="1718029"/>
            <a:ext cx="1656866"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1B9A0"/>
                </a:solidFill>
                <a:effectLst/>
                <a:uLnTx/>
                <a:uFillTx/>
                <a:latin typeface="Arial"/>
                <a:ea typeface="+mn-ea"/>
                <a:cs typeface="+mn-cs"/>
                <a:sym typeface="Wingdings"/>
              </a:rPr>
              <a:t></a:t>
            </a:r>
            <a:r>
              <a:rPr kumimoji="0" lang="en-GB" sz="1200" b="1" i="0" u="none" strike="noStrike" kern="1200" cap="none" spc="0" normalizeH="0" baseline="0" noProof="0" dirty="0">
                <a:ln>
                  <a:noFill/>
                </a:ln>
                <a:solidFill>
                  <a:srgbClr val="F5F0ED">
                    <a:lumMod val="75000"/>
                  </a:srgbClr>
                </a:solidFill>
                <a:effectLst/>
                <a:uLnTx/>
                <a:uFillTx/>
                <a:latin typeface="Arial"/>
                <a:ea typeface="+mn-ea"/>
                <a:cs typeface="+mn-cs"/>
                <a:sym typeface="Wingdings"/>
              </a:rPr>
              <a:t> </a:t>
            </a:r>
            <a:r>
              <a:rPr lang="en-GB" sz="1200" b="1" dirty="0">
                <a:solidFill>
                  <a:srgbClr val="322D2D"/>
                </a:solidFill>
                <a:latin typeface="Arial"/>
                <a:sym typeface="Wingdings"/>
              </a:rPr>
              <a:t>7</a:t>
            </a:r>
            <a:r>
              <a:rPr kumimoji="0" lang="en-GB" sz="1200" b="1" i="0" u="none" strike="noStrike" kern="1200" cap="none" spc="0" normalizeH="0" baseline="0" noProof="0" dirty="0">
                <a:ln>
                  <a:noFill/>
                </a:ln>
                <a:solidFill>
                  <a:srgbClr val="322D2D"/>
                </a:solidFill>
                <a:effectLst/>
                <a:uLnTx/>
                <a:uFillTx/>
                <a:latin typeface="Arial"/>
                <a:ea typeface="+mn-ea"/>
                <a:cs typeface="+mn-cs"/>
              </a:rPr>
              <a:t>% </a:t>
            </a:r>
            <a:r>
              <a:rPr kumimoji="0" lang="en-US" sz="1200" b="0" i="0" u="none" strike="noStrike" kern="1200" cap="none" spc="0" normalizeH="0" baseline="0" noProof="0" dirty="0">
                <a:ln>
                  <a:noFill/>
                </a:ln>
                <a:solidFill>
                  <a:srgbClr val="322D2D"/>
                </a:solidFill>
                <a:effectLst/>
                <a:uLnTx/>
                <a:uFillTx/>
                <a:latin typeface="Arial"/>
                <a:ea typeface="+mn-ea"/>
                <a:cs typeface="+mn-cs"/>
              </a:rPr>
              <a:t>Coagulants</a:t>
            </a:r>
          </a:p>
        </p:txBody>
      </p:sp>
      <p:sp>
        <p:nvSpPr>
          <p:cNvPr id="31" name="TextBox 109">
            <a:extLst>
              <a:ext uri="{FF2B5EF4-FFF2-40B4-BE49-F238E27FC236}">
                <a16:creationId xmlns:a16="http://schemas.microsoft.com/office/drawing/2014/main" id="{BCA05ACA-CF49-AA36-188A-9FB17EF37539}"/>
              </a:ext>
            </a:extLst>
          </p:cNvPr>
          <p:cNvSpPr txBox="1"/>
          <p:nvPr/>
        </p:nvSpPr>
        <p:spPr>
          <a:xfrm>
            <a:off x="4407014" y="1829614"/>
            <a:ext cx="1104165"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lang="en-GB" sz="1200" b="1">
                <a:solidFill>
                  <a:srgbClr val="322D2D"/>
                </a:solidFill>
                <a:latin typeface="Arial"/>
                <a:sym typeface="Wingdings"/>
              </a:rPr>
              <a:t>60</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 </a:t>
            </a:r>
            <a:r>
              <a:rPr kumimoji="0" lang="en-GB" sz="1200" b="0" i="0" u="none" strike="noStrike" kern="1200" cap="none" spc="0" normalizeH="0" baseline="0" noProof="0">
                <a:ln>
                  <a:noFill/>
                </a:ln>
                <a:solidFill>
                  <a:srgbClr val="322D2D"/>
                </a:solidFill>
                <a:effectLst/>
                <a:uLnTx/>
                <a:uFillTx/>
                <a:latin typeface="Arial"/>
                <a:ea typeface="+mn-ea"/>
                <a:cs typeface="+mn-cs"/>
                <a:sym typeface="Wingdings"/>
              </a:rPr>
              <a:t>Packaging &amp; Board</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32" name="TextBox 111">
            <a:extLst>
              <a:ext uri="{FF2B5EF4-FFF2-40B4-BE49-F238E27FC236}">
                <a16:creationId xmlns:a16="http://schemas.microsoft.com/office/drawing/2014/main" id="{3BC76245-291C-C0C3-6859-6B7721F8C4F6}"/>
              </a:ext>
            </a:extLst>
          </p:cNvPr>
          <p:cNvSpPr txBox="1"/>
          <p:nvPr/>
        </p:nvSpPr>
        <p:spPr>
          <a:xfrm>
            <a:off x="5978632" y="1791030"/>
            <a:ext cx="635306" cy="553998"/>
          </a:xfrm>
          <a:prstGeom prst="rect">
            <a:avLst/>
          </a:prstGeom>
          <a:noFill/>
        </p:spPr>
        <p:txBody>
          <a:bodyPr wrap="square" lIns="0" tIns="0" rIns="0" bIns="0" rtlCol="0">
            <a:spAutoFit/>
          </a:bodyPr>
          <a:lstStyle/>
          <a:p>
            <a:pPr lvl="0">
              <a:defRPr/>
            </a:pPr>
            <a:r>
              <a:rPr lang="en-GB" sz="1200" b="1">
                <a:solidFill>
                  <a:srgbClr val="96BEF0"/>
                </a:solidFill>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21% </a:t>
            </a:r>
            <a:r>
              <a:rPr kumimoji="0" lang="en-GB" sz="1200" b="0" i="0" u="none" strike="noStrike" kern="1200" cap="none" spc="0" normalizeH="0" baseline="0" noProof="0">
                <a:ln>
                  <a:noFill/>
                </a:ln>
                <a:solidFill>
                  <a:srgbClr val="322D2D"/>
                </a:solidFill>
                <a:effectLst/>
                <a:uLnTx/>
                <a:uFillTx/>
                <a:latin typeface="Arial"/>
                <a:ea typeface="+mn-ea"/>
                <a:cs typeface="+mn-cs"/>
                <a:sym typeface="Wingdings"/>
              </a:rPr>
              <a:t>Printing &amp; Writing</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33" name="TextBox 119">
            <a:extLst>
              <a:ext uri="{FF2B5EF4-FFF2-40B4-BE49-F238E27FC236}">
                <a16:creationId xmlns:a16="http://schemas.microsoft.com/office/drawing/2014/main" id="{456ED389-0AC0-5622-D05C-CCA6811706BD}"/>
              </a:ext>
            </a:extLst>
          </p:cNvPr>
          <p:cNvSpPr txBox="1"/>
          <p:nvPr/>
        </p:nvSpPr>
        <p:spPr>
          <a:xfrm>
            <a:off x="6568581" y="1798641"/>
            <a:ext cx="601129"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10% </a:t>
            </a:r>
            <a:r>
              <a:rPr kumimoji="0" lang="en-GB" sz="1200" b="0" i="0" u="none" strike="noStrike" kern="1200" cap="none" spc="0" normalizeH="0" baseline="0" noProof="0">
                <a:ln>
                  <a:noFill/>
                </a:ln>
                <a:solidFill>
                  <a:srgbClr val="322D2D"/>
                </a:solidFill>
                <a:effectLst/>
                <a:uLnTx/>
                <a:uFillTx/>
                <a:latin typeface="Arial"/>
                <a:ea typeface="+mn-ea"/>
                <a:cs typeface="+mn-cs"/>
                <a:sym typeface="Wingdings"/>
              </a:rPr>
              <a:t>Tissue</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34" name="Oval 121">
            <a:extLst>
              <a:ext uri="{FF2B5EF4-FFF2-40B4-BE49-F238E27FC236}">
                <a16:creationId xmlns:a16="http://schemas.microsoft.com/office/drawing/2014/main" id="{4BF33BE7-737C-82BC-3EFE-FDD89A9BC8D5}"/>
              </a:ext>
            </a:extLst>
          </p:cNvPr>
          <p:cNvSpPr/>
          <p:nvPr/>
        </p:nvSpPr>
        <p:spPr>
          <a:xfrm>
            <a:off x="6316822" y="3102503"/>
            <a:ext cx="426720" cy="42672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-2%</a:t>
            </a:r>
          </a:p>
        </p:txBody>
      </p:sp>
      <p:sp>
        <p:nvSpPr>
          <p:cNvPr id="35" name="Oval 122">
            <a:extLst>
              <a:ext uri="{FF2B5EF4-FFF2-40B4-BE49-F238E27FC236}">
                <a16:creationId xmlns:a16="http://schemas.microsoft.com/office/drawing/2014/main" id="{69F9F750-D338-5131-CBD3-D0348A3E1D43}"/>
              </a:ext>
            </a:extLst>
          </p:cNvPr>
          <p:cNvSpPr/>
          <p:nvPr/>
        </p:nvSpPr>
        <p:spPr>
          <a:xfrm>
            <a:off x="6871835" y="3093806"/>
            <a:ext cx="426720" cy="426720"/>
          </a:xfrm>
          <a:prstGeom prst="ellipse">
            <a:avLst/>
          </a:prstGeom>
          <a:noFill/>
          <a:ln>
            <a:solidFill>
              <a:srgbClr val="7D7878"/>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2%</a:t>
            </a:r>
          </a:p>
        </p:txBody>
      </p:sp>
      <p:sp>
        <p:nvSpPr>
          <p:cNvPr id="36" name="Oval 123">
            <a:extLst>
              <a:ext uri="{FF2B5EF4-FFF2-40B4-BE49-F238E27FC236}">
                <a16:creationId xmlns:a16="http://schemas.microsoft.com/office/drawing/2014/main" id="{6B0CF09B-BCF5-DBB9-7A1D-E7E582240D5F}"/>
              </a:ext>
            </a:extLst>
          </p:cNvPr>
          <p:cNvSpPr/>
          <p:nvPr/>
        </p:nvSpPr>
        <p:spPr>
          <a:xfrm>
            <a:off x="5290879" y="3091486"/>
            <a:ext cx="426720" cy="42672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2%</a:t>
            </a:r>
          </a:p>
        </p:txBody>
      </p:sp>
      <p:sp>
        <p:nvSpPr>
          <p:cNvPr id="37" name="TextBox 124">
            <a:extLst>
              <a:ext uri="{FF2B5EF4-FFF2-40B4-BE49-F238E27FC236}">
                <a16:creationId xmlns:a16="http://schemas.microsoft.com/office/drawing/2014/main" id="{91B44A53-8195-5BE2-44F2-212831DCB748}"/>
              </a:ext>
            </a:extLst>
          </p:cNvPr>
          <p:cNvSpPr txBox="1"/>
          <p:nvPr/>
        </p:nvSpPr>
        <p:spPr>
          <a:xfrm>
            <a:off x="4417824" y="3086999"/>
            <a:ext cx="536796" cy="432048"/>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38" name="Oval 126">
            <a:extLst>
              <a:ext uri="{FF2B5EF4-FFF2-40B4-BE49-F238E27FC236}">
                <a16:creationId xmlns:a16="http://schemas.microsoft.com/office/drawing/2014/main" id="{BAFF3184-C40A-D006-C484-DC62E38ACB7F}"/>
              </a:ext>
            </a:extLst>
          </p:cNvPr>
          <p:cNvSpPr/>
          <p:nvPr/>
        </p:nvSpPr>
        <p:spPr>
          <a:xfrm>
            <a:off x="5927138" y="5633986"/>
            <a:ext cx="426720" cy="426720"/>
          </a:xfrm>
          <a:prstGeom prst="ellipse">
            <a:avLst/>
          </a:prstGeom>
          <a:noFill/>
          <a:ln>
            <a:solidFill>
              <a:srgbClr val="BED7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1%</a:t>
            </a:r>
          </a:p>
        </p:txBody>
      </p:sp>
      <p:sp>
        <p:nvSpPr>
          <p:cNvPr id="39" name="Oval 127">
            <a:extLst>
              <a:ext uri="{FF2B5EF4-FFF2-40B4-BE49-F238E27FC236}">
                <a16:creationId xmlns:a16="http://schemas.microsoft.com/office/drawing/2014/main" id="{102835A5-0EAE-A71D-600A-C2E7A65746D9}"/>
              </a:ext>
            </a:extLst>
          </p:cNvPr>
          <p:cNvSpPr/>
          <p:nvPr/>
        </p:nvSpPr>
        <p:spPr>
          <a:xfrm>
            <a:off x="6892975" y="5635401"/>
            <a:ext cx="426720" cy="426720"/>
          </a:xfrm>
          <a:prstGeom prst="ellipse">
            <a:avLst/>
          </a:prstGeom>
          <a:noFill/>
          <a:ln>
            <a:solidFill>
              <a:srgbClr val="7D7878"/>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2-3%</a:t>
            </a:r>
          </a:p>
        </p:txBody>
      </p:sp>
      <p:sp>
        <p:nvSpPr>
          <p:cNvPr id="40" name="Oval 128">
            <a:extLst>
              <a:ext uri="{FF2B5EF4-FFF2-40B4-BE49-F238E27FC236}">
                <a16:creationId xmlns:a16="http://schemas.microsoft.com/office/drawing/2014/main" id="{C842F1E8-169F-988E-7282-535ACD5B8B3F}"/>
              </a:ext>
            </a:extLst>
          </p:cNvPr>
          <p:cNvSpPr/>
          <p:nvPr/>
        </p:nvSpPr>
        <p:spPr>
          <a:xfrm>
            <a:off x="5058561" y="5633986"/>
            <a:ext cx="426720" cy="42672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1%</a:t>
            </a:r>
          </a:p>
        </p:txBody>
      </p:sp>
      <p:sp>
        <p:nvSpPr>
          <p:cNvPr id="41" name="TextBox 129">
            <a:extLst>
              <a:ext uri="{FF2B5EF4-FFF2-40B4-BE49-F238E27FC236}">
                <a16:creationId xmlns:a16="http://schemas.microsoft.com/office/drawing/2014/main" id="{4D1A3CC2-1522-E43F-9AF3-F547D8BC84BA}"/>
              </a:ext>
            </a:extLst>
          </p:cNvPr>
          <p:cNvSpPr txBox="1"/>
          <p:nvPr/>
        </p:nvSpPr>
        <p:spPr>
          <a:xfrm>
            <a:off x="4405959" y="5643972"/>
            <a:ext cx="536796" cy="490448"/>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42" name="Rectangle 130">
            <a:extLst>
              <a:ext uri="{FF2B5EF4-FFF2-40B4-BE49-F238E27FC236}">
                <a16:creationId xmlns:a16="http://schemas.microsoft.com/office/drawing/2014/main" id="{810F8EAA-D8FF-00F9-8B60-9A618CEE6DB2}"/>
              </a:ext>
            </a:extLst>
          </p:cNvPr>
          <p:cNvSpPr/>
          <p:nvPr/>
        </p:nvSpPr>
        <p:spPr>
          <a:xfrm>
            <a:off x="859912" y="4964538"/>
            <a:ext cx="3311525" cy="2936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Ecolab (Nalco)	</a:t>
            </a:r>
            <a:r>
              <a:rPr kumimoji="0" lang="en-GB" sz="1400" b="1" i="0" u="none" strike="noStrike" kern="1200" cap="none" spc="0" normalizeH="0" baseline="0" noProof="0">
                <a:ln>
                  <a:noFill/>
                </a:ln>
                <a:solidFill>
                  <a:srgbClr val="322D2D"/>
                </a:solidFill>
                <a:effectLst/>
                <a:uLnTx/>
                <a:uFillTx/>
                <a:latin typeface="Arial"/>
                <a:ea typeface="+mn-ea"/>
                <a:cs typeface="+mn-cs"/>
              </a:rPr>
              <a:t>#3</a:t>
            </a:r>
          </a:p>
        </p:txBody>
      </p:sp>
      <p:sp>
        <p:nvSpPr>
          <p:cNvPr id="43" name="Rectangle 131">
            <a:extLst>
              <a:ext uri="{FF2B5EF4-FFF2-40B4-BE49-F238E27FC236}">
                <a16:creationId xmlns:a16="http://schemas.microsoft.com/office/drawing/2014/main" id="{D53EF89E-C4D1-16E6-AD80-B12459A0A27F}"/>
              </a:ext>
            </a:extLst>
          </p:cNvPr>
          <p:cNvSpPr/>
          <p:nvPr/>
        </p:nvSpPr>
        <p:spPr>
          <a:xfrm>
            <a:off x="864648" y="4427230"/>
            <a:ext cx="3314700" cy="3032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err="1">
                <a:ln>
                  <a:noFill/>
                </a:ln>
                <a:solidFill>
                  <a:srgbClr val="322D2D"/>
                </a:solidFill>
                <a:effectLst/>
                <a:uLnTx/>
                <a:uFillTx/>
                <a:latin typeface="Arial"/>
                <a:ea typeface="+mn-ea"/>
                <a:cs typeface="+mn-cs"/>
              </a:rPr>
              <a:t>Solenis</a:t>
            </a:r>
            <a:r>
              <a:rPr kumimoji="0" lang="en-GB" sz="1400" b="0" i="0" u="none" strike="noStrike" kern="1200" cap="none" spc="0" normalizeH="0" baseline="0" noProof="0">
                <a:ln>
                  <a:noFill/>
                </a:ln>
                <a:solidFill>
                  <a:srgbClr val="322D2D"/>
                </a:solidFill>
                <a:effectLst/>
                <a:uLnTx/>
                <a:uFillTx/>
                <a:latin typeface="Arial"/>
                <a:ea typeface="+mn-ea"/>
                <a:cs typeface="+mn-cs"/>
              </a:rPr>
              <a:t> (paper)	</a:t>
            </a:r>
            <a:r>
              <a:rPr kumimoji="0" lang="en-GB" sz="1400" b="1" i="0" u="none" strike="noStrike" kern="1200" cap="none" spc="0" normalizeH="0" baseline="0" noProof="0">
                <a:ln>
                  <a:noFill/>
                </a:ln>
                <a:solidFill>
                  <a:srgbClr val="322D2D"/>
                </a:solidFill>
                <a:effectLst/>
                <a:uLnTx/>
                <a:uFillTx/>
                <a:latin typeface="Arial"/>
                <a:ea typeface="+mn-ea"/>
                <a:cs typeface="+mn-cs"/>
              </a:rPr>
              <a:t>#1</a:t>
            </a:r>
          </a:p>
        </p:txBody>
      </p:sp>
      <p:sp>
        <p:nvSpPr>
          <p:cNvPr id="44" name="Rectangle 133">
            <a:extLst>
              <a:ext uri="{FF2B5EF4-FFF2-40B4-BE49-F238E27FC236}">
                <a16:creationId xmlns:a16="http://schemas.microsoft.com/office/drawing/2014/main" id="{28FC1B63-04BD-5D13-0C8C-29866E1019AF}"/>
              </a:ext>
            </a:extLst>
          </p:cNvPr>
          <p:cNvSpPr/>
          <p:nvPr/>
        </p:nvSpPr>
        <p:spPr>
          <a:xfrm>
            <a:off x="855123" y="4681669"/>
            <a:ext cx="3324225" cy="3063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1" i="0" u="none" strike="noStrike" kern="1200" cap="none" spc="0" normalizeH="0" baseline="0" noProof="0">
                <a:ln>
                  <a:noFill/>
                </a:ln>
                <a:solidFill>
                  <a:srgbClr val="322D2D"/>
                </a:solidFill>
                <a:effectLst/>
                <a:uLnTx/>
                <a:uFillTx/>
                <a:latin typeface="Arial"/>
                <a:ea typeface="+mn-ea"/>
                <a:cs typeface="+mn-cs"/>
              </a:rPr>
              <a:t>Kemira </a:t>
            </a:r>
            <a:r>
              <a:rPr kumimoji="0" lang="en-GB" sz="1400" b="1" i="0" u="none" strike="noStrike" kern="1200" cap="none" spc="0" normalizeH="0" baseline="0" noProof="0" err="1">
                <a:ln>
                  <a:noFill/>
                </a:ln>
                <a:solidFill>
                  <a:srgbClr val="322D2D"/>
                </a:solidFill>
                <a:effectLst/>
                <a:uLnTx/>
                <a:uFillTx/>
                <a:latin typeface="Arial"/>
                <a:ea typeface="+mn-ea"/>
                <a:cs typeface="+mn-cs"/>
              </a:rPr>
              <a:t>m.s.</a:t>
            </a:r>
            <a:r>
              <a:rPr kumimoji="0" lang="en-GB" sz="1400" b="1" i="0" u="none" strike="noStrike" kern="1200" cap="none" spc="0" normalizeH="0" baseline="0" noProof="0">
                <a:ln>
                  <a:noFill/>
                </a:ln>
                <a:solidFill>
                  <a:srgbClr val="322D2D"/>
                </a:solidFill>
                <a:effectLst/>
                <a:uLnTx/>
                <a:uFillTx/>
                <a:latin typeface="Arial"/>
                <a:ea typeface="+mn-ea"/>
                <a:cs typeface="+mn-cs"/>
              </a:rPr>
              <a:t> ~15% 	#2</a:t>
            </a:r>
          </a:p>
        </p:txBody>
      </p:sp>
      <p:sp>
        <p:nvSpPr>
          <p:cNvPr id="45" name="Rectangle 134">
            <a:extLst>
              <a:ext uri="{FF2B5EF4-FFF2-40B4-BE49-F238E27FC236}">
                <a16:creationId xmlns:a16="http://schemas.microsoft.com/office/drawing/2014/main" id="{5CDAE6F4-4463-1645-C74B-F79D7AF4D830}"/>
              </a:ext>
            </a:extLst>
          </p:cNvPr>
          <p:cNvSpPr/>
          <p:nvPr/>
        </p:nvSpPr>
        <p:spPr>
          <a:xfrm>
            <a:off x="871843" y="5228548"/>
            <a:ext cx="3321050" cy="2905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Buckman	</a:t>
            </a:r>
            <a:r>
              <a:rPr kumimoji="0" lang="en-GB" sz="1400" b="1" i="0" u="none" strike="noStrike" kern="1200" cap="none" spc="0" normalizeH="0" baseline="0" noProof="0">
                <a:ln>
                  <a:noFill/>
                </a:ln>
                <a:solidFill>
                  <a:srgbClr val="322D2D"/>
                </a:solidFill>
                <a:effectLst/>
                <a:uLnTx/>
                <a:uFillTx/>
                <a:latin typeface="Arial"/>
                <a:ea typeface="+mn-ea"/>
                <a:cs typeface="+mn-cs"/>
              </a:rPr>
              <a:t>#4</a:t>
            </a:r>
          </a:p>
        </p:txBody>
      </p:sp>
      <p:pic>
        <p:nvPicPr>
          <p:cNvPr id="46" name="Picture 65">
            <a:extLst>
              <a:ext uri="{FF2B5EF4-FFF2-40B4-BE49-F238E27FC236}">
                <a16:creationId xmlns:a16="http://schemas.microsoft.com/office/drawing/2014/main" id="{E72BC4E9-85A1-8C55-DDE8-02226B3E50EB}"/>
              </a:ext>
            </a:extLst>
          </p:cNvPr>
          <p:cNvPicPr>
            <a:picLocks noChangeAspect="1"/>
          </p:cNvPicPr>
          <p:nvPr/>
        </p:nvPicPr>
        <p:blipFill rotWithShape="1">
          <a:blip r:embed="rId37" cstate="email">
            <a:extLst>
              <a:ext uri="{28A0092B-C50C-407E-A947-70E740481C1C}">
                <a14:useLocalDpi xmlns:a14="http://schemas.microsoft.com/office/drawing/2010/main" val="0"/>
              </a:ext>
            </a:extLst>
          </a:blip>
          <a:srcRect/>
          <a:stretch/>
        </p:blipFill>
        <p:spPr>
          <a:xfrm>
            <a:off x="9239740" y="5278072"/>
            <a:ext cx="1032724" cy="229508"/>
          </a:xfrm>
          <a:prstGeom prst="rect">
            <a:avLst/>
          </a:prstGeom>
        </p:spPr>
      </p:pic>
      <p:cxnSp>
        <p:nvCxnSpPr>
          <p:cNvPr id="47" name="Straight Connector 80">
            <a:extLst>
              <a:ext uri="{FF2B5EF4-FFF2-40B4-BE49-F238E27FC236}">
                <a16:creationId xmlns:a16="http://schemas.microsoft.com/office/drawing/2014/main" id="{6CD62313-6B8D-7498-D24C-55E5C28C4649}"/>
              </a:ext>
            </a:extLst>
          </p:cNvPr>
          <p:cNvCxnSpPr>
            <a:cxnSpLocks/>
          </p:cNvCxnSpPr>
          <p:nvPr/>
        </p:nvCxnSpPr>
        <p:spPr>
          <a:xfrm flipH="1">
            <a:off x="4295800" y="1286204"/>
            <a:ext cx="7627" cy="4806621"/>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82">
            <a:extLst>
              <a:ext uri="{FF2B5EF4-FFF2-40B4-BE49-F238E27FC236}">
                <a16:creationId xmlns:a16="http://schemas.microsoft.com/office/drawing/2014/main" id="{FC8F371B-197A-7CD0-5E26-9C67491194C7}"/>
              </a:ext>
            </a:extLst>
          </p:cNvPr>
          <p:cNvCxnSpPr>
            <a:cxnSpLocks/>
          </p:cNvCxnSpPr>
          <p:nvPr/>
        </p:nvCxnSpPr>
        <p:spPr>
          <a:xfrm flipH="1">
            <a:off x="7973881" y="1522709"/>
            <a:ext cx="37878" cy="4614828"/>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49" name="Rectangle 58">
            <a:extLst>
              <a:ext uri="{FF2B5EF4-FFF2-40B4-BE49-F238E27FC236}">
                <a16:creationId xmlns:a16="http://schemas.microsoft.com/office/drawing/2014/main" id="{3A504587-CEE0-E102-2843-6AA9581B39F1}"/>
              </a:ext>
            </a:extLst>
          </p:cNvPr>
          <p:cNvSpPr/>
          <p:nvPr/>
        </p:nvSpPr>
        <p:spPr>
          <a:xfrm>
            <a:off x="838199" y="5766689"/>
            <a:ext cx="3319964" cy="289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endParaRPr kumimoji="0" lang="en-GB" sz="1400" b="1" i="0" u="none" strike="noStrike" kern="1200" cap="none" spc="0" normalizeH="0" baseline="0" noProof="0">
              <a:ln>
                <a:noFill/>
              </a:ln>
              <a:solidFill>
                <a:srgbClr val="322D2D"/>
              </a:solidFill>
              <a:effectLst/>
              <a:highlight>
                <a:srgbClr val="FFFF00"/>
              </a:highlight>
              <a:uLnTx/>
              <a:uFillTx/>
              <a:latin typeface="Arial"/>
              <a:ea typeface="+mn-ea"/>
              <a:cs typeface="+mn-cs"/>
            </a:endParaRPr>
          </a:p>
        </p:txBody>
      </p:sp>
      <p:sp>
        <p:nvSpPr>
          <p:cNvPr id="50" name="TextBox 10">
            <a:extLst>
              <a:ext uri="{FF2B5EF4-FFF2-40B4-BE49-F238E27FC236}">
                <a16:creationId xmlns:a16="http://schemas.microsoft.com/office/drawing/2014/main" id="{67FABD05-82D4-7430-F012-2CC1F5CB1996}"/>
              </a:ext>
            </a:extLst>
          </p:cNvPr>
          <p:cNvSpPr txBox="1"/>
          <p:nvPr/>
        </p:nvSpPr>
        <p:spPr>
          <a:xfrm>
            <a:off x="4313713" y="6194897"/>
            <a:ext cx="360395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*Market growth estimate for 2024-2030, </a:t>
            </a:r>
            <a:r>
              <a:rPr lang="en-US" sz="1000">
                <a:solidFill>
                  <a:srgbClr val="322D2D"/>
                </a:solidFill>
                <a:latin typeface="Arial"/>
              </a:rPr>
              <a:t>excl. cost inflation.</a:t>
            </a:r>
            <a:endParaRPr kumimoji="0" lang="en-US" sz="1000" b="0" i="0" u="none" strike="noStrike" kern="1200" cap="none" spc="0" normalizeH="0" baseline="0" noProof="0">
              <a:ln>
                <a:noFill/>
              </a:ln>
              <a:solidFill>
                <a:srgbClr val="322D2D"/>
              </a:solidFill>
              <a:effectLst/>
              <a:uLnTx/>
              <a:uFillTx/>
              <a:latin typeface="Arial"/>
              <a:ea typeface="+mn-ea"/>
              <a:cs typeface="+mn-cs"/>
            </a:endParaRPr>
          </a:p>
        </p:txBody>
      </p:sp>
      <p:sp>
        <p:nvSpPr>
          <p:cNvPr id="51" name="TextBox 6">
            <a:extLst>
              <a:ext uri="{FF2B5EF4-FFF2-40B4-BE49-F238E27FC236}">
                <a16:creationId xmlns:a16="http://schemas.microsoft.com/office/drawing/2014/main" id="{9CCB0D6A-F9D6-6D2D-C478-4FADA889E6A9}"/>
              </a:ext>
            </a:extLst>
          </p:cNvPr>
          <p:cNvSpPr txBox="1"/>
          <p:nvPr/>
        </p:nvSpPr>
        <p:spPr>
          <a:xfrm>
            <a:off x="7106335" y="1795121"/>
            <a:ext cx="519754"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lang="en-GB" sz="1200" b="1">
                <a:solidFill>
                  <a:srgbClr val="322D2D"/>
                </a:solidFill>
                <a:latin typeface="Arial"/>
                <a:sym typeface="Wingdings"/>
              </a:rPr>
              <a:t>6</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sym typeface="Wingdings"/>
              </a:rPr>
              <a:t>Pulp</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graphicFrame>
        <p:nvGraphicFramePr>
          <p:cNvPr id="3" name="Chart 2">
            <a:extLst>
              <a:ext uri="{FF2B5EF4-FFF2-40B4-BE49-F238E27FC236}">
                <a16:creationId xmlns:a16="http://schemas.microsoft.com/office/drawing/2014/main" id="{9D52451F-A839-884D-0AE5-3FD7EEFC99A1}"/>
              </a:ext>
            </a:extLst>
          </p:cNvPr>
          <p:cNvGraphicFramePr/>
          <p:nvPr>
            <p:custDataLst>
              <p:tags r:id="rId2"/>
            </p:custDataLst>
            <p:extLst>
              <p:ext uri="{D42A27DB-BD31-4B8C-83A1-F6EECF244321}">
                <p14:modId xmlns:p14="http://schemas.microsoft.com/office/powerpoint/2010/main" val="1408755163"/>
              </p:ext>
            </p:extLst>
          </p:nvPr>
        </p:nvGraphicFramePr>
        <p:xfrm>
          <a:off x="1077913" y="1620838"/>
          <a:ext cx="1797050" cy="1550987"/>
        </p:xfrm>
        <a:graphic>
          <a:graphicData uri="http://schemas.openxmlformats.org/drawingml/2006/chart">
            <c:chart xmlns:c="http://schemas.openxmlformats.org/drawingml/2006/chart" xmlns:r="http://schemas.openxmlformats.org/officeDocument/2006/relationships" r:id="rId38"/>
          </a:graphicData>
        </a:graphic>
      </p:graphicFrame>
      <p:sp>
        <p:nvSpPr>
          <p:cNvPr id="52" name="Text Placeholder 2">
            <a:extLst>
              <a:ext uri="{FF2B5EF4-FFF2-40B4-BE49-F238E27FC236}">
                <a16:creationId xmlns:a16="http://schemas.microsoft.com/office/drawing/2014/main" id="{23AD1128-C949-0CB5-BA02-8F79B3846102}"/>
              </a:ext>
            </a:extLst>
          </p:cNvPr>
          <p:cNvSpPr>
            <a:spLocks/>
          </p:cNvSpPr>
          <p:nvPr>
            <p:custDataLst>
              <p:tags r:id="rId3"/>
            </p:custDataLst>
          </p:nvPr>
        </p:nvSpPr>
        <p:spPr bwMode="gray">
          <a:xfrm>
            <a:off x="1003300" y="2895600"/>
            <a:ext cx="571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41D88AF7-148F-4767-9F6D-E5170FA7B6FB}" type="datetime'''''''''''''''''''''''''''''''''''''0'''''''''''''">
              <a:rPr lang="en-US" altLang="en-US" sz="800" smtClean="0">
                <a:solidFill>
                  <a:srgbClr val="322D2D"/>
                </a:solidFill>
                <a:effectLst/>
              </a:rPr>
              <a:pPr lvl="0" algn="r">
                <a:spcBef>
                  <a:spcPct val="0"/>
                </a:spcBef>
                <a:spcAft>
                  <a:spcPct val="0"/>
                </a:spcAft>
              </a:pPr>
              <a:t>0</a:t>
            </a:fld>
            <a:endParaRPr lang="en-US" sz="800" dirty="0">
              <a:solidFill>
                <a:srgbClr val="322D2D"/>
              </a:solidFill>
            </a:endParaRPr>
          </a:p>
        </p:txBody>
      </p:sp>
      <p:sp>
        <p:nvSpPr>
          <p:cNvPr id="53" name="Text Placeholder 2">
            <a:extLst>
              <a:ext uri="{FF2B5EF4-FFF2-40B4-BE49-F238E27FC236}">
                <a16:creationId xmlns:a16="http://schemas.microsoft.com/office/drawing/2014/main" id="{2FB98E18-D5EB-5415-826D-06B8CE8E9391}"/>
              </a:ext>
            </a:extLst>
          </p:cNvPr>
          <p:cNvSpPr>
            <a:spLocks/>
          </p:cNvSpPr>
          <p:nvPr>
            <p:custDataLst>
              <p:tags r:id="rId4"/>
            </p:custDataLst>
          </p:nvPr>
        </p:nvSpPr>
        <p:spPr bwMode="gray">
          <a:xfrm>
            <a:off x="889000" y="2773363"/>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B661F28E-6CB5-49A2-A339-D0A2F3A1F3E6}" type="datetime'''''''''''''''''''''''''''''2''''''0''''''''0'''''''''''">
              <a:rPr lang="en-US" altLang="en-US" sz="800" smtClean="0">
                <a:solidFill>
                  <a:srgbClr val="322D2D"/>
                </a:solidFill>
                <a:effectLst/>
              </a:rPr>
              <a:pPr lvl="0" algn="r">
                <a:spcBef>
                  <a:spcPct val="0"/>
                </a:spcBef>
                <a:spcAft>
                  <a:spcPct val="0"/>
                </a:spcAft>
              </a:pPr>
              <a:t>200</a:t>
            </a:fld>
            <a:endParaRPr lang="en-US" sz="800" dirty="0">
              <a:solidFill>
                <a:srgbClr val="322D2D"/>
              </a:solidFill>
            </a:endParaRPr>
          </a:p>
        </p:txBody>
      </p:sp>
      <p:sp>
        <p:nvSpPr>
          <p:cNvPr id="54" name="Text Placeholder 2">
            <a:extLst>
              <a:ext uri="{FF2B5EF4-FFF2-40B4-BE49-F238E27FC236}">
                <a16:creationId xmlns:a16="http://schemas.microsoft.com/office/drawing/2014/main" id="{304A2677-8C48-C8FF-A69D-79BDD936C0DF}"/>
              </a:ext>
            </a:extLst>
          </p:cNvPr>
          <p:cNvSpPr>
            <a:spLocks/>
          </p:cNvSpPr>
          <p:nvPr>
            <p:custDataLst>
              <p:tags r:id="rId5"/>
            </p:custDataLst>
          </p:nvPr>
        </p:nvSpPr>
        <p:spPr bwMode="gray">
          <a:xfrm>
            <a:off x="889000" y="2651125"/>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C1139D0-D057-4AA7-B970-02B1AE8B4459}" type="datetime'''''''''''''''''''''''''''''''''''''''40''''''''''0'''''">
              <a:rPr lang="en-US" altLang="en-US" sz="800" smtClean="0">
                <a:solidFill>
                  <a:srgbClr val="322D2D"/>
                </a:solidFill>
                <a:effectLst/>
              </a:rPr>
              <a:pPr lvl="0" algn="r">
                <a:spcBef>
                  <a:spcPct val="0"/>
                </a:spcBef>
                <a:spcAft>
                  <a:spcPct val="0"/>
                </a:spcAft>
              </a:pPr>
              <a:t>400</a:t>
            </a:fld>
            <a:endParaRPr lang="en-US" sz="800" dirty="0">
              <a:solidFill>
                <a:srgbClr val="322D2D"/>
              </a:solidFill>
            </a:endParaRPr>
          </a:p>
        </p:txBody>
      </p:sp>
      <p:sp>
        <p:nvSpPr>
          <p:cNvPr id="55" name="Text Placeholder 2">
            <a:extLst>
              <a:ext uri="{FF2B5EF4-FFF2-40B4-BE49-F238E27FC236}">
                <a16:creationId xmlns:a16="http://schemas.microsoft.com/office/drawing/2014/main" id="{3A7024EA-B4EA-654C-5295-81A9B44D9D5D}"/>
              </a:ext>
            </a:extLst>
          </p:cNvPr>
          <p:cNvSpPr>
            <a:spLocks/>
          </p:cNvSpPr>
          <p:nvPr>
            <p:custDataLst>
              <p:tags r:id="rId6"/>
            </p:custDataLst>
          </p:nvPr>
        </p:nvSpPr>
        <p:spPr bwMode="gray">
          <a:xfrm>
            <a:off x="889000" y="2528888"/>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B00B78D-2FC7-4118-959E-5750C4B3C5C1}" type="datetime'''6''''''''''''''''0''''0'''''''''''''''''''''''">
              <a:rPr lang="en-US" altLang="en-US" sz="800" smtClean="0">
                <a:solidFill>
                  <a:srgbClr val="322D2D"/>
                </a:solidFill>
                <a:effectLst/>
              </a:rPr>
              <a:pPr lvl="0" algn="r">
                <a:spcBef>
                  <a:spcPct val="0"/>
                </a:spcBef>
                <a:spcAft>
                  <a:spcPct val="0"/>
                </a:spcAft>
              </a:pPr>
              <a:t>600</a:t>
            </a:fld>
            <a:endParaRPr lang="en-US" sz="800" dirty="0">
              <a:solidFill>
                <a:srgbClr val="322D2D"/>
              </a:solidFill>
            </a:endParaRPr>
          </a:p>
        </p:txBody>
      </p:sp>
      <p:sp>
        <p:nvSpPr>
          <p:cNvPr id="57" name="Text Placeholder 2">
            <a:extLst>
              <a:ext uri="{FF2B5EF4-FFF2-40B4-BE49-F238E27FC236}">
                <a16:creationId xmlns:a16="http://schemas.microsoft.com/office/drawing/2014/main" id="{A4C4C55C-2DFC-3EB3-165B-97A6BF475BDD}"/>
              </a:ext>
            </a:extLst>
          </p:cNvPr>
          <p:cNvSpPr>
            <a:spLocks/>
          </p:cNvSpPr>
          <p:nvPr>
            <p:custDataLst>
              <p:tags r:id="rId7"/>
            </p:custDataLst>
          </p:nvPr>
        </p:nvSpPr>
        <p:spPr bwMode="gray">
          <a:xfrm>
            <a:off x="889000" y="2406650"/>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CB6C3A3-7B67-4502-A991-947531996AAF}" type="datetime'''''''''''''''''''''80''''''''0'''''''''''">
              <a:rPr lang="en-US" altLang="en-US" sz="800" smtClean="0">
                <a:solidFill>
                  <a:srgbClr val="322D2D"/>
                </a:solidFill>
                <a:effectLst/>
              </a:rPr>
              <a:pPr lvl="0" algn="r">
                <a:spcBef>
                  <a:spcPct val="0"/>
                </a:spcBef>
                <a:spcAft>
                  <a:spcPct val="0"/>
                </a:spcAft>
              </a:pPr>
              <a:t>800</a:t>
            </a:fld>
            <a:endParaRPr lang="en-US" sz="800" dirty="0">
              <a:solidFill>
                <a:srgbClr val="322D2D"/>
              </a:solidFill>
            </a:endParaRPr>
          </a:p>
        </p:txBody>
      </p:sp>
      <p:sp>
        <p:nvSpPr>
          <p:cNvPr id="58" name="Text Placeholder 2">
            <a:extLst>
              <a:ext uri="{FF2B5EF4-FFF2-40B4-BE49-F238E27FC236}">
                <a16:creationId xmlns:a16="http://schemas.microsoft.com/office/drawing/2014/main" id="{A12DA594-C774-BF62-F44E-F8173E987691}"/>
              </a:ext>
            </a:extLst>
          </p:cNvPr>
          <p:cNvSpPr>
            <a:spLocks/>
          </p:cNvSpPr>
          <p:nvPr>
            <p:custDataLst>
              <p:tags r:id="rId8"/>
            </p:custDataLst>
          </p:nvPr>
        </p:nvSpPr>
        <p:spPr bwMode="gray">
          <a:xfrm>
            <a:off x="803275" y="2284413"/>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9EBC0EE1-32DD-409A-90B7-017A1E42ACB2}" type="datetime'''''''''''''''''''''''1,''''0''''''''''''''''0''''''''''0'">
              <a:rPr lang="en-US" altLang="en-US" sz="800" smtClean="0">
                <a:solidFill>
                  <a:srgbClr val="322D2D"/>
                </a:solidFill>
                <a:effectLst/>
              </a:rPr>
              <a:pPr lvl="0" algn="r">
                <a:spcBef>
                  <a:spcPct val="0"/>
                </a:spcBef>
                <a:spcAft>
                  <a:spcPct val="0"/>
                </a:spcAft>
              </a:pPr>
              <a:t>1,000</a:t>
            </a:fld>
            <a:endParaRPr lang="en-US" sz="800" dirty="0">
              <a:solidFill>
                <a:srgbClr val="322D2D"/>
              </a:solidFill>
            </a:endParaRPr>
          </a:p>
        </p:txBody>
      </p:sp>
      <p:sp>
        <p:nvSpPr>
          <p:cNvPr id="60" name="Text Placeholder 2">
            <a:extLst>
              <a:ext uri="{FF2B5EF4-FFF2-40B4-BE49-F238E27FC236}">
                <a16:creationId xmlns:a16="http://schemas.microsoft.com/office/drawing/2014/main" id="{FE126809-E122-7E2E-982A-8FBA3681CDAB}"/>
              </a:ext>
            </a:extLst>
          </p:cNvPr>
          <p:cNvSpPr>
            <a:spLocks/>
          </p:cNvSpPr>
          <p:nvPr>
            <p:custDataLst>
              <p:tags r:id="rId9"/>
            </p:custDataLst>
          </p:nvPr>
        </p:nvSpPr>
        <p:spPr bwMode="gray">
          <a:xfrm>
            <a:off x="803275" y="2162175"/>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FA9C0A04-3FFF-41BC-AA5D-8D9CFB4EBCFB}" type="datetime'''''1'''''''''''''''''',''''2''''''0''''''0'''''''''''''">
              <a:rPr lang="en-US" altLang="en-US" sz="800" smtClean="0">
                <a:solidFill>
                  <a:srgbClr val="322D2D"/>
                </a:solidFill>
                <a:effectLst/>
              </a:rPr>
              <a:pPr lvl="0" algn="r">
                <a:spcBef>
                  <a:spcPct val="0"/>
                </a:spcBef>
                <a:spcAft>
                  <a:spcPct val="0"/>
                </a:spcAft>
              </a:pPr>
              <a:t>1,200</a:t>
            </a:fld>
            <a:endParaRPr lang="en-US" sz="800" dirty="0">
              <a:solidFill>
                <a:srgbClr val="322D2D"/>
              </a:solidFill>
            </a:endParaRPr>
          </a:p>
        </p:txBody>
      </p:sp>
      <p:sp>
        <p:nvSpPr>
          <p:cNvPr id="61" name="Text Placeholder 2">
            <a:extLst>
              <a:ext uri="{FF2B5EF4-FFF2-40B4-BE49-F238E27FC236}">
                <a16:creationId xmlns:a16="http://schemas.microsoft.com/office/drawing/2014/main" id="{16895EE2-43F4-06FC-B136-6866799CC923}"/>
              </a:ext>
            </a:extLst>
          </p:cNvPr>
          <p:cNvSpPr>
            <a:spLocks/>
          </p:cNvSpPr>
          <p:nvPr>
            <p:custDataLst>
              <p:tags r:id="rId10"/>
            </p:custDataLst>
          </p:nvPr>
        </p:nvSpPr>
        <p:spPr bwMode="gray">
          <a:xfrm>
            <a:off x="803275" y="2039938"/>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20C6FDC-E52D-451C-A406-CB52006AFC4F}" type="datetime'''''1'',''''''''''4''''''''''''''''''''0''''''''0'''''''''">
              <a:rPr lang="en-US" altLang="en-US" sz="800" smtClean="0">
                <a:solidFill>
                  <a:srgbClr val="322D2D"/>
                </a:solidFill>
                <a:effectLst/>
              </a:rPr>
              <a:pPr lvl="0" algn="r">
                <a:spcBef>
                  <a:spcPct val="0"/>
                </a:spcBef>
                <a:spcAft>
                  <a:spcPct val="0"/>
                </a:spcAft>
              </a:pPr>
              <a:t>1,400</a:t>
            </a:fld>
            <a:endParaRPr lang="en-US" sz="800" dirty="0">
              <a:solidFill>
                <a:srgbClr val="322D2D"/>
              </a:solidFill>
            </a:endParaRPr>
          </a:p>
        </p:txBody>
      </p:sp>
      <p:sp>
        <p:nvSpPr>
          <p:cNvPr id="62" name="Text Placeholder 2">
            <a:extLst>
              <a:ext uri="{FF2B5EF4-FFF2-40B4-BE49-F238E27FC236}">
                <a16:creationId xmlns:a16="http://schemas.microsoft.com/office/drawing/2014/main" id="{8C9F8E9C-3F3A-55EA-D8BF-522227E38C09}"/>
              </a:ext>
            </a:extLst>
          </p:cNvPr>
          <p:cNvSpPr>
            <a:spLocks/>
          </p:cNvSpPr>
          <p:nvPr>
            <p:custDataLst>
              <p:tags r:id="rId11"/>
            </p:custDataLst>
          </p:nvPr>
        </p:nvSpPr>
        <p:spPr bwMode="gray">
          <a:xfrm>
            <a:off x="803275" y="1917700"/>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5900818-411D-4E87-8D14-A99A586EAE86}" type="datetime'1'''''''''',6''''''''''''''''''00'''''''''''''''''''''''">
              <a:rPr lang="en-US" altLang="en-US" sz="800" smtClean="0">
                <a:solidFill>
                  <a:srgbClr val="322D2D"/>
                </a:solidFill>
                <a:effectLst/>
              </a:rPr>
              <a:pPr lvl="0" algn="r">
                <a:spcBef>
                  <a:spcPct val="0"/>
                </a:spcBef>
                <a:spcAft>
                  <a:spcPct val="0"/>
                </a:spcAft>
              </a:pPr>
              <a:t>1,600</a:t>
            </a:fld>
            <a:endParaRPr lang="en-US" sz="800" dirty="0">
              <a:solidFill>
                <a:srgbClr val="322D2D"/>
              </a:solidFill>
            </a:endParaRPr>
          </a:p>
        </p:txBody>
      </p:sp>
      <p:sp>
        <p:nvSpPr>
          <p:cNvPr id="74" name="Text Placeholder 2">
            <a:extLst>
              <a:ext uri="{FF2B5EF4-FFF2-40B4-BE49-F238E27FC236}">
                <a16:creationId xmlns:a16="http://schemas.microsoft.com/office/drawing/2014/main" id="{8820E04C-D79D-B209-5243-2B0EA228FAE8}"/>
              </a:ext>
            </a:extLst>
          </p:cNvPr>
          <p:cNvSpPr>
            <a:spLocks/>
          </p:cNvSpPr>
          <p:nvPr>
            <p:custDataLst>
              <p:tags r:id="rId12"/>
            </p:custDataLst>
          </p:nvPr>
        </p:nvSpPr>
        <p:spPr bwMode="gray">
          <a:xfrm>
            <a:off x="803275" y="1795463"/>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EADE327-BD4A-400C-9D43-924CD70E4DD6}" type="datetime'''''1'''''''',''''''80''''''''''''''''''''''''''''''''''''0'">
              <a:rPr lang="en-US" altLang="en-US" sz="800" smtClean="0">
                <a:solidFill>
                  <a:srgbClr val="322D2D"/>
                </a:solidFill>
                <a:effectLst/>
              </a:rPr>
              <a:pPr lvl="0" algn="r">
                <a:spcBef>
                  <a:spcPct val="0"/>
                </a:spcBef>
                <a:spcAft>
                  <a:spcPct val="0"/>
                </a:spcAft>
              </a:pPr>
              <a:t>1,800</a:t>
            </a:fld>
            <a:endParaRPr lang="en-US" sz="800" dirty="0">
              <a:solidFill>
                <a:srgbClr val="322D2D"/>
              </a:solidFill>
            </a:endParaRPr>
          </a:p>
        </p:txBody>
      </p:sp>
      <p:sp>
        <p:nvSpPr>
          <p:cNvPr id="63" name="Text Placeholder 2">
            <a:extLst>
              <a:ext uri="{FF2B5EF4-FFF2-40B4-BE49-F238E27FC236}">
                <a16:creationId xmlns:a16="http://schemas.microsoft.com/office/drawing/2014/main" id="{63C967B0-9902-3158-2373-CD9C0C3093D8}"/>
              </a:ext>
            </a:extLst>
          </p:cNvPr>
          <p:cNvSpPr>
            <a:spLocks/>
          </p:cNvSpPr>
          <p:nvPr>
            <p:custDataLst>
              <p:tags r:id="rId13"/>
            </p:custDataLst>
          </p:nvPr>
        </p:nvSpPr>
        <p:spPr bwMode="gray">
          <a:xfrm>
            <a:off x="1204913" y="205581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BB4DD42-2FAF-4F0E-B30A-3001E3410F5C}" type="datetime'''''''1''''''''''2''''''''''''''.''''''3%'''''''">
              <a:rPr lang="fi-FI" altLang="en-US" sz="800" smtClean="0">
                <a:solidFill>
                  <a:srgbClr val="322D2D"/>
                </a:solidFill>
              </a:rPr>
              <a:pPr lvl="0" algn="ctr">
                <a:spcBef>
                  <a:spcPct val="0"/>
                </a:spcBef>
                <a:spcAft>
                  <a:spcPct val="0"/>
                </a:spcAft>
                <a:defRPr/>
              </a:pPr>
              <a:t>12.3%</a:t>
            </a:fld>
            <a:endParaRPr kumimoji="0" lang="fi-FI" sz="800" b="0" i="0" strike="noStrike" kern="1200" cap="none" spc="0" normalizeH="0" baseline="0" noProof="0">
              <a:ln>
                <a:noFill/>
              </a:ln>
              <a:solidFill>
                <a:srgbClr val="322D2D"/>
              </a:solidFill>
              <a:effectLst/>
              <a:uLnTx/>
              <a:uFillTx/>
            </a:endParaRPr>
          </a:p>
        </p:txBody>
      </p:sp>
      <p:sp>
        <p:nvSpPr>
          <p:cNvPr id="64" name="Text Placeholder 2">
            <a:extLst>
              <a:ext uri="{FF2B5EF4-FFF2-40B4-BE49-F238E27FC236}">
                <a16:creationId xmlns:a16="http://schemas.microsoft.com/office/drawing/2014/main" id="{2D8FE6C6-99B2-B77C-A25F-8BE713F30A9D}"/>
              </a:ext>
            </a:extLst>
          </p:cNvPr>
          <p:cNvSpPr>
            <a:spLocks/>
          </p:cNvSpPr>
          <p:nvPr>
            <p:custDataLst>
              <p:tags r:id="rId14"/>
            </p:custDataLst>
          </p:nvPr>
        </p:nvSpPr>
        <p:spPr bwMode="gray">
          <a:xfrm>
            <a:off x="1189038" y="2549525"/>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0479BDB1-B6D6-4E52-AB6D-117F194328F0}" type="datetime'''''''''''''''1'''''''''',''0''''''''''7''''''''''2'''''''''''">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1,072</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65" name="Text Placeholder 2">
            <a:extLst>
              <a:ext uri="{FF2B5EF4-FFF2-40B4-BE49-F238E27FC236}">
                <a16:creationId xmlns:a16="http://schemas.microsoft.com/office/drawing/2014/main" id="{0B9DF3A3-3B46-1CBA-7791-0931B25FC7E6}"/>
              </a:ext>
            </a:extLst>
          </p:cNvPr>
          <p:cNvSpPr>
            <a:spLocks/>
          </p:cNvSpPr>
          <p:nvPr>
            <p:custDataLst>
              <p:tags r:id="rId15"/>
            </p:custDataLst>
          </p:nvPr>
        </p:nvSpPr>
        <p:spPr bwMode="auto">
          <a:xfrm>
            <a:off x="1217613" y="298926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3DC7A7F4-BD8E-4847-A7AE-E688549C3077}" type="datetime'''''2''''''''''''''0''2''''''''''''''''''3'''''''''''''''''">
              <a:rPr lang="fi-FI" altLang="en-US" sz="1000" smtClean="0">
                <a:solidFill>
                  <a:srgbClr val="322D2D"/>
                </a:solidFill>
              </a:rPr>
              <a:pPr lvl="0" algn="ctr">
                <a:spcBef>
                  <a:spcPct val="0"/>
                </a:spcBef>
                <a:spcAft>
                  <a:spcPct val="0"/>
                </a:spcAft>
                <a:defRPr/>
              </a:pPr>
              <a:t>2023</a:t>
            </a:fld>
            <a:endParaRPr kumimoji="0" lang="fi-FI" sz="1000" b="0" i="0" strike="noStrike" kern="1200" cap="none" spc="0" normalizeH="0" baseline="0" noProof="0">
              <a:ln>
                <a:noFill/>
              </a:ln>
              <a:solidFill>
                <a:srgbClr val="322D2D"/>
              </a:solidFill>
              <a:effectLst/>
              <a:uLnTx/>
              <a:uFillTx/>
            </a:endParaRPr>
          </a:p>
        </p:txBody>
      </p:sp>
      <p:sp>
        <p:nvSpPr>
          <p:cNvPr id="66" name="Text Placeholder 2">
            <a:extLst>
              <a:ext uri="{FF2B5EF4-FFF2-40B4-BE49-F238E27FC236}">
                <a16:creationId xmlns:a16="http://schemas.microsoft.com/office/drawing/2014/main" id="{B6E301E0-7403-1425-228A-9F0860969AB9}"/>
              </a:ext>
            </a:extLst>
          </p:cNvPr>
          <p:cNvSpPr>
            <a:spLocks/>
          </p:cNvSpPr>
          <p:nvPr>
            <p:custDataLst>
              <p:tags r:id="rId16"/>
            </p:custDataLst>
          </p:nvPr>
        </p:nvSpPr>
        <p:spPr bwMode="gray">
          <a:xfrm>
            <a:off x="1612900" y="2022475"/>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7B2F799E-1433-42DC-94A9-BC16D265A07F}" type="datetime'''''''1''''''''2''''''''''''''''''''''''''.9''''''''''''%'">
              <a:rPr lang="fi-FI" altLang="en-US" sz="800" smtClean="0">
                <a:solidFill>
                  <a:srgbClr val="322D2D"/>
                </a:solidFill>
              </a:rPr>
              <a:pPr lvl="0" algn="ctr">
                <a:spcBef>
                  <a:spcPct val="0"/>
                </a:spcBef>
                <a:spcAft>
                  <a:spcPct val="0"/>
                </a:spcAft>
                <a:defRPr/>
              </a:pPr>
              <a:t>12.9%</a:t>
            </a:fld>
            <a:endParaRPr kumimoji="0" lang="fi-FI" sz="800" b="0" i="0" strike="noStrike" kern="1200" cap="none" spc="0" normalizeH="0" baseline="0" noProof="0">
              <a:ln>
                <a:noFill/>
              </a:ln>
              <a:solidFill>
                <a:srgbClr val="322D2D"/>
              </a:solidFill>
              <a:effectLst/>
              <a:uLnTx/>
              <a:uFillTx/>
            </a:endParaRPr>
          </a:p>
        </p:txBody>
      </p:sp>
      <p:sp>
        <p:nvSpPr>
          <p:cNvPr id="67" name="Text Placeholder 2">
            <a:extLst>
              <a:ext uri="{FF2B5EF4-FFF2-40B4-BE49-F238E27FC236}">
                <a16:creationId xmlns:a16="http://schemas.microsoft.com/office/drawing/2014/main" id="{FDC4178A-4F11-B173-100A-D5F80916D1DB}"/>
              </a:ext>
            </a:extLst>
          </p:cNvPr>
          <p:cNvSpPr>
            <a:spLocks/>
          </p:cNvSpPr>
          <p:nvPr>
            <p:custDataLst>
              <p:tags r:id="rId17"/>
            </p:custDataLst>
          </p:nvPr>
        </p:nvSpPr>
        <p:spPr bwMode="gray">
          <a:xfrm>
            <a:off x="1597025" y="2554288"/>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A134358C-FD82-440A-A7AC-346E5381EE83}" type="datetime'''1,''''''''''''0''''''''''''''5''''''''''''''8'''''''">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1,058</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68" name="Text Placeholder 2">
            <a:extLst>
              <a:ext uri="{FF2B5EF4-FFF2-40B4-BE49-F238E27FC236}">
                <a16:creationId xmlns:a16="http://schemas.microsoft.com/office/drawing/2014/main" id="{28913495-496B-D72E-4C34-6645B1ADBEF1}"/>
              </a:ext>
            </a:extLst>
          </p:cNvPr>
          <p:cNvSpPr>
            <a:spLocks/>
          </p:cNvSpPr>
          <p:nvPr>
            <p:custDataLst>
              <p:tags r:id="rId18"/>
            </p:custDataLst>
          </p:nvPr>
        </p:nvSpPr>
        <p:spPr bwMode="auto">
          <a:xfrm>
            <a:off x="1625600" y="298926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DD154CB-7264-44BA-A986-9693E524C7A3}" type="datetime'''''20''''''''''''''''''''''''''''2''''''4'''''''''''''">
              <a:rPr lang="fi-FI" altLang="en-US" sz="1000" smtClean="0">
                <a:solidFill>
                  <a:srgbClr val="322D2D"/>
                </a:solidFill>
              </a:rPr>
              <a:pPr lvl="0" algn="ctr">
                <a:spcBef>
                  <a:spcPct val="0"/>
                </a:spcBef>
                <a:spcAft>
                  <a:spcPct val="0"/>
                </a:spcAft>
                <a:defRPr/>
              </a:pPr>
              <a:t>2024</a:t>
            </a:fld>
            <a:endParaRPr kumimoji="0" lang="fi-FI" sz="1000" b="0" i="0" strike="noStrike" kern="1200" cap="none" spc="0" normalizeH="0" baseline="0" noProof="0">
              <a:ln>
                <a:noFill/>
              </a:ln>
              <a:solidFill>
                <a:srgbClr val="322D2D"/>
              </a:solidFill>
              <a:effectLst/>
              <a:uLnTx/>
              <a:uFillTx/>
            </a:endParaRPr>
          </a:p>
        </p:txBody>
      </p:sp>
      <p:sp>
        <p:nvSpPr>
          <p:cNvPr id="69" name="Text Placeholder 2">
            <a:extLst>
              <a:ext uri="{FF2B5EF4-FFF2-40B4-BE49-F238E27FC236}">
                <a16:creationId xmlns:a16="http://schemas.microsoft.com/office/drawing/2014/main" id="{73368F6B-8155-7D75-B81E-81876864F059}"/>
              </a:ext>
            </a:extLst>
          </p:cNvPr>
          <p:cNvSpPr>
            <a:spLocks/>
          </p:cNvSpPr>
          <p:nvPr>
            <p:custDataLst>
              <p:tags r:id="rId19"/>
            </p:custDataLst>
          </p:nvPr>
        </p:nvSpPr>
        <p:spPr bwMode="gray">
          <a:xfrm>
            <a:off x="2020888" y="207168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121AC184-C389-49A4-A0D9-B3C40FC9CB26}" type="datetime'1''''''''''2''''''''''.''''''''''''0''''''''%'''''''''''''''''">
              <a:rPr lang="fi-FI" altLang="en-US" sz="800" smtClean="0">
                <a:solidFill>
                  <a:srgbClr val="322D2D"/>
                </a:solidFill>
              </a:rPr>
              <a:pPr lvl="0" algn="ctr">
                <a:spcBef>
                  <a:spcPct val="0"/>
                </a:spcBef>
                <a:spcAft>
                  <a:spcPct val="0"/>
                </a:spcAft>
                <a:defRPr/>
              </a:pPr>
              <a:t>12.0%</a:t>
            </a:fld>
            <a:endParaRPr kumimoji="0" lang="fi-FI" sz="800" i="0" strike="noStrike" kern="1200" cap="none" spc="0" normalizeH="0" baseline="0" noProof="0" dirty="0">
              <a:ln>
                <a:noFill/>
              </a:ln>
              <a:solidFill>
                <a:srgbClr val="322D2D"/>
              </a:solidFill>
              <a:effectLst/>
              <a:uLnTx/>
              <a:uFillTx/>
            </a:endParaRPr>
          </a:p>
        </p:txBody>
      </p:sp>
      <p:sp>
        <p:nvSpPr>
          <p:cNvPr id="70" name="Text Placeholder 2">
            <a:extLst>
              <a:ext uri="{FF2B5EF4-FFF2-40B4-BE49-F238E27FC236}">
                <a16:creationId xmlns:a16="http://schemas.microsoft.com/office/drawing/2014/main" id="{D1E0E3BE-DC84-DC67-D1FC-D0CFC85F49AA}"/>
              </a:ext>
            </a:extLst>
          </p:cNvPr>
          <p:cNvSpPr>
            <a:spLocks/>
          </p:cNvSpPr>
          <p:nvPr>
            <p:custDataLst>
              <p:tags r:id="rId20"/>
            </p:custDataLst>
          </p:nvPr>
        </p:nvSpPr>
        <p:spPr bwMode="auto">
          <a:xfrm>
            <a:off x="2033588" y="2989264"/>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85DE019D-840D-458D-9047-E878EFBF5596}" type="datetime'''''''''''''''2''''0''''''2''''5'''''''''''''''">
              <a:rPr lang="fi-FI" altLang="en-US" sz="1000" smtClean="0">
                <a:solidFill>
                  <a:srgbClr val="322D2D"/>
                </a:solidFill>
              </a:rPr>
              <a:pPr lvl="0" algn="ctr">
                <a:spcBef>
                  <a:spcPct val="0"/>
                </a:spcBef>
                <a:spcAft>
                  <a:spcPct val="0"/>
                </a:spcAft>
                <a:defRPr/>
              </a:pPr>
              <a:t>2025</a:t>
            </a:fld>
            <a:endParaRPr kumimoji="0" lang="fi-FI" sz="1000" i="0" strike="noStrike" kern="1200" cap="none" spc="0" normalizeH="0" baseline="0" noProof="0" dirty="0">
              <a:ln>
                <a:noFill/>
              </a:ln>
              <a:solidFill>
                <a:srgbClr val="322D2D"/>
              </a:solidFill>
              <a:effectLst/>
              <a:uLnTx/>
              <a:uFillTx/>
            </a:endParaRPr>
          </a:p>
        </p:txBody>
      </p:sp>
      <p:sp>
        <p:nvSpPr>
          <p:cNvPr id="59" name="Text Placeholder 2">
            <a:extLst>
              <a:ext uri="{FF2B5EF4-FFF2-40B4-BE49-F238E27FC236}">
                <a16:creationId xmlns:a16="http://schemas.microsoft.com/office/drawing/2014/main" id="{F266F90C-5900-91FC-3523-AAB6906F4557}"/>
              </a:ext>
            </a:extLst>
          </p:cNvPr>
          <p:cNvSpPr>
            <a:spLocks/>
          </p:cNvSpPr>
          <p:nvPr>
            <p:custDataLst>
              <p:tags r:id="rId21"/>
            </p:custDataLst>
          </p:nvPr>
        </p:nvSpPr>
        <p:spPr bwMode="gray">
          <a:xfrm>
            <a:off x="2428875" y="20780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136D2D66-F8B1-48A0-80F6-2092EE60FB0E}" type="datetime'11''''''''''''''''''''''''''''''''.''''''''9''''%'''''''''">
              <a:rPr lang="en-US" altLang="en-US" sz="800" b="1" smtClean="0">
                <a:solidFill>
                  <a:srgbClr val="322D2D"/>
                </a:solidFill>
              </a:rPr>
              <a:pPr lvl="0" algn="ctr">
                <a:spcBef>
                  <a:spcPct val="0"/>
                </a:spcBef>
                <a:spcAft>
                  <a:spcPct val="0"/>
                </a:spcAft>
                <a:defRPr/>
              </a:pPr>
              <a:t>11.9%</a:t>
            </a:fld>
            <a:endParaRPr kumimoji="0" lang="fi-FI" sz="800" b="1" i="0" strike="noStrike" kern="1200" cap="none" spc="0" normalizeH="0" baseline="0" noProof="0" dirty="0">
              <a:ln>
                <a:noFill/>
              </a:ln>
              <a:solidFill>
                <a:srgbClr val="322D2D"/>
              </a:solidFill>
              <a:effectLst/>
              <a:uLnTx/>
              <a:uFillTx/>
            </a:endParaRPr>
          </a:p>
        </p:txBody>
      </p:sp>
      <p:sp>
        <p:nvSpPr>
          <p:cNvPr id="56" name="Text Placeholder 2">
            <a:extLst>
              <a:ext uri="{FF2B5EF4-FFF2-40B4-BE49-F238E27FC236}">
                <a16:creationId xmlns:a16="http://schemas.microsoft.com/office/drawing/2014/main" id="{F0A87320-4711-F340-9EE9-80328737EFA5}"/>
              </a:ext>
            </a:extLst>
          </p:cNvPr>
          <p:cNvSpPr>
            <a:spLocks/>
          </p:cNvSpPr>
          <p:nvPr>
            <p:custDataLst>
              <p:tags r:id="rId22"/>
            </p:custDataLst>
          </p:nvPr>
        </p:nvSpPr>
        <p:spPr bwMode="auto">
          <a:xfrm>
            <a:off x="2409825" y="2989263"/>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3A2FEAA-B512-4B6F-8FAB-A6C07A4764DA}" type="datetime'Q''2/''''''''''''''''''2''''''''''''6'' L''''''''''T''M'">
              <a:rPr lang="en-US" altLang="en-US" sz="1000" b="1" smtClean="0">
                <a:solidFill>
                  <a:srgbClr val="322D2D"/>
                </a:solidFill>
              </a:rPr>
              <a:pPr lvl="0" algn="ctr">
                <a:spcBef>
                  <a:spcPct val="0"/>
                </a:spcBef>
                <a:spcAft>
                  <a:spcPct val="0"/>
                </a:spcAft>
                <a:defRPr/>
              </a:pPr>
              <a:t>Q2/26 LTM</a:t>
            </a:fld>
            <a:endParaRPr kumimoji="0" lang="fi-FI" sz="1000" b="1" i="0" strike="noStrike" kern="1200" cap="none" spc="0" normalizeH="0" baseline="0" noProof="0">
              <a:ln>
                <a:noFill/>
              </a:ln>
              <a:solidFill>
                <a:srgbClr val="322D2D"/>
              </a:solidFill>
              <a:effectLst/>
              <a:uLnTx/>
              <a:uFillTx/>
            </a:endParaRPr>
          </a:p>
        </p:txBody>
      </p:sp>
      <p:sp>
        <p:nvSpPr>
          <p:cNvPr id="71" name="TextBox 5">
            <a:extLst>
              <a:ext uri="{FF2B5EF4-FFF2-40B4-BE49-F238E27FC236}">
                <a16:creationId xmlns:a16="http://schemas.microsoft.com/office/drawing/2014/main" id="{27DC42D6-CEA2-F512-2357-072B980DEE5B}"/>
              </a:ext>
            </a:extLst>
          </p:cNvPr>
          <p:cNvSpPr txBox="1"/>
          <p:nvPr/>
        </p:nvSpPr>
        <p:spPr>
          <a:xfrm>
            <a:off x="733330" y="3332945"/>
            <a:ext cx="3789363" cy="3683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22D2D"/>
                </a:solidFill>
                <a:effectLst/>
                <a:uLnTx/>
                <a:uFillTx/>
                <a:latin typeface="Arial"/>
                <a:ea typeface="+mn-ea"/>
                <a:cs typeface="+mn-cs"/>
              </a:rPr>
              <a:t>The figures for 2023 and 2024 are historical figures, which were published as a stock exchange release on March 12, 2025.</a:t>
            </a:r>
            <a:endParaRPr kumimoji="0" lang="fi-FI" sz="900" b="0" i="0" u="none" strike="noStrike" kern="1200" cap="none" spc="0" normalizeH="0" baseline="0" noProof="0">
              <a:ln>
                <a:noFill/>
              </a:ln>
              <a:solidFill>
                <a:srgbClr val="322D2D"/>
              </a:solidFill>
              <a:effectLst/>
              <a:uLnTx/>
              <a:uFillTx/>
              <a:latin typeface="Arial"/>
              <a:ea typeface="+mn-ea"/>
              <a:cs typeface="+mn-cs"/>
            </a:endParaRPr>
          </a:p>
        </p:txBody>
      </p:sp>
      <p:sp>
        <p:nvSpPr>
          <p:cNvPr id="72" name="TextBox 6">
            <a:extLst>
              <a:ext uri="{FF2B5EF4-FFF2-40B4-BE49-F238E27FC236}">
                <a16:creationId xmlns:a16="http://schemas.microsoft.com/office/drawing/2014/main" id="{5CC596F9-6527-805B-763E-F8F12E8739FE}"/>
              </a:ext>
            </a:extLst>
          </p:cNvPr>
          <p:cNvSpPr txBox="1"/>
          <p:nvPr/>
        </p:nvSpPr>
        <p:spPr>
          <a:xfrm>
            <a:off x="7475667" y="1800111"/>
            <a:ext cx="960149" cy="369332"/>
          </a:xfrm>
          <a:prstGeom prst="rect">
            <a:avLst/>
          </a:prstGeom>
          <a:noFill/>
        </p:spPr>
        <p:txBody>
          <a:bodyPr wrap="square" lIns="0" tIns="0" rIns="0" bIns="0" rtlCol="0">
            <a:spAutoFit/>
          </a:bodyPr>
          <a:lstStyle/>
          <a:p>
            <a:pPr lvl="0">
              <a:defRPr/>
            </a:pP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lang="en-GB" sz="1200" b="1">
                <a:solidFill>
                  <a:srgbClr val="96BEF0"/>
                </a:solidFill>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3%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a:solidFill>
                  <a:srgbClr val="322D2D"/>
                </a:solidFill>
                <a:latin typeface="Arial"/>
                <a:sym typeface="Wingdings"/>
              </a:rPr>
              <a:t>Others</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73" name="TextBox 10">
            <a:extLst>
              <a:ext uri="{FF2B5EF4-FFF2-40B4-BE49-F238E27FC236}">
                <a16:creationId xmlns:a16="http://schemas.microsoft.com/office/drawing/2014/main" id="{AE589ABC-70E1-5F7C-6582-F06EF8FD728D}"/>
              </a:ext>
            </a:extLst>
          </p:cNvPr>
          <p:cNvSpPr txBox="1"/>
          <p:nvPr/>
        </p:nvSpPr>
        <p:spPr>
          <a:xfrm>
            <a:off x="4320379" y="3627865"/>
            <a:ext cx="272441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rgbClr val="322D2D"/>
                </a:solidFill>
                <a:latin typeface="Arial"/>
              </a:rPr>
              <a:t>Others include textile and molded fiber.</a:t>
            </a:r>
            <a:endParaRPr kumimoji="0" lang="en-US" sz="1000" b="0" i="0" u="none" strike="noStrike" kern="1200" cap="none" spc="0" normalizeH="0" baseline="0" noProof="0">
              <a:ln>
                <a:noFill/>
              </a:ln>
              <a:solidFill>
                <a:srgbClr val="322D2D"/>
              </a:solidFill>
              <a:effectLst/>
              <a:uLnTx/>
              <a:uFillTx/>
              <a:latin typeface="Arial"/>
              <a:ea typeface="+mn-ea"/>
              <a:cs typeface="+mn-cs"/>
            </a:endParaRPr>
          </a:p>
        </p:txBody>
      </p:sp>
      <p:sp>
        <p:nvSpPr>
          <p:cNvPr id="78" name="Päivämäärän paikkamerkki 77">
            <a:extLst>
              <a:ext uri="{FF2B5EF4-FFF2-40B4-BE49-F238E27FC236}">
                <a16:creationId xmlns:a16="http://schemas.microsoft.com/office/drawing/2014/main" id="{08AB545B-7C8B-6EFA-7673-549FA2D6F1D0}"/>
              </a:ext>
            </a:extLst>
          </p:cNvPr>
          <p:cNvSpPr>
            <a:spLocks noGrp="1"/>
          </p:cNvSpPr>
          <p:nvPr>
            <p:ph type="dt" sz="half" idx="10"/>
          </p:nvPr>
        </p:nvSpPr>
        <p:spPr/>
        <p:txBody>
          <a:bodyPr/>
          <a:lstStyle/>
          <a:p>
            <a:r>
              <a:rPr lang="fi-FI"/>
              <a:t>JULY 2026</a:t>
            </a:r>
            <a:endParaRPr lang="en-US"/>
          </a:p>
        </p:txBody>
      </p:sp>
      <p:sp>
        <p:nvSpPr>
          <p:cNvPr id="79" name="Alatunnisteen paikkamerkki 78">
            <a:extLst>
              <a:ext uri="{FF2B5EF4-FFF2-40B4-BE49-F238E27FC236}">
                <a16:creationId xmlns:a16="http://schemas.microsoft.com/office/drawing/2014/main" id="{F904F4DD-5916-CDC0-A64C-71AFB430CB36}"/>
              </a:ext>
            </a:extLst>
          </p:cNvPr>
          <p:cNvSpPr>
            <a:spLocks noGrp="1"/>
          </p:cNvSpPr>
          <p:nvPr>
            <p:ph type="ftr" sz="quarter" idx="11"/>
          </p:nvPr>
        </p:nvSpPr>
        <p:spPr/>
        <p:txBody>
          <a:bodyPr/>
          <a:lstStyle/>
          <a:p>
            <a:r>
              <a:rPr lang="en-US"/>
              <a:t>INVESTOR PRESENTATION</a:t>
            </a:r>
          </a:p>
        </p:txBody>
      </p:sp>
    </p:spTree>
    <p:extLst>
      <p:ext uri="{BB962C8B-B14F-4D97-AF65-F5344CB8AC3E}">
        <p14:creationId xmlns:p14="http://schemas.microsoft.com/office/powerpoint/2010/main" val="33329622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6" name="think-cell data - do not delete" hidden="1">
            <a:extLst>
              <a:ext uri="{FF2B5EF4-FFF2-40B4-BE49-F238E27FC236}">
                <a16:creationId xmlns:a16="http://schemas.microsoft.com/office/drawing/2014/main" id="{261F0B71-8B89-610C-A3EF-FA78BAC670C6}"/>
              </a:ext>
            </a:extLst>
          </p:cNvPr>
          <p:cNvGraphicFramePr>
            <a:graphicFrameLocks/>
          </p:cNvGraphicFramePr>
          <p:nvPr>
            <p:custDataLst>
              <p:tags r:id="rId1"/>
            </p:custDataLst>
            <p:extLst>
              <p:ext uri="{D42A27DB-BD31-4B8C-83A1-F6EECF244321}">
                <p14:modId xmlns:p14="http://schemas.microsoft.com/office/powerpoint/2010/main" val="27830663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 imgW="273" imgH="273" progId="TCLayout.ActiveDocument.1">
                  <p:embed/>
                </p:oleObj>
              </mc:Choice>
              <mc:Fallback>
                <p:oleObj name="think-cell Slide" r:id="rId19" imgW="273" imgH="273" progId="TCLayout.ActiveDocument.1">
                  <p:embed/>
                  <p:pic>
                    <p:nvPicPr>
                      <p:cNvPr id="66" name="think-cell data - do not delete" hidden="1">
                        <a:extLst>
                          <a:ext uri="{FF2B5EF4-FFF2-40B4-BE49-F238E27FC236}">
                            <a16:creationId xmlns:a16="http://schemas.microsoft.com/office/drawing/2014/main" id="{261F0B71-8B89-610C-A3EF-FA78BAC670C6}"/>
                          </a:ext>
                        </a:extLst>
                      </p:cNvPr>
                      <p:cNvPicPr/>
                      <p:nvPr/>
                    </p:nvPicPr>
                    <p:blipFill>
                      <a:blip r:embed="rId20"/>
                      <a:stretch>
                        <a:fillRect/>
                      </a:stretch>
                    </p:blipFill>
                    <p:spPr>
                      <a:xfrm>
                        <a:off x="1588" y="1588"/>
                        <a:ext cx="1588" cy="1588"/>
                      </a:xfrm>
                      <a:prstGeom prst="rect">
                        <a:avLst/>
                      </a:prstGeom>
                    </p:spPr>
                  </p:pic>
                </p:oleObj>
              </mc:Fallback>
            </mc:AlternateContent>
          </a:graphicData>
        </a:graphic>
      </p:graphicFrame>
      <p:sp>
        <p:nvSpPr>
          <p:cNvPr id="4" name="Dian numeron paikkamerkki 3">
            <a:extLst>
              <a:ext uri="{FF2B5EF4-FFF2-40B4-BE49-F238E27FC236}">
                <a16:creationId xmlns:a16="http://schemas.microsoft.com/office/drawing/2014/main" id="{6527BA6D-BBAB-5761-3BCB-2C6B82B6F45C}"/>
              </a:ext>
            </a:extLst>
          </p:cNvPr>
          <p:cNvSpPr>
            <a:spLocks noGrp="1"/>
          </p:cNvSpPr>
          <p:nvPr>
            <p:ph type="sldNum" sz="quarter" idx="12"/>
          </p:nvPr>
        </p:nvSpPr>
        <p:spPr/>
        <p:txBody>
          <a:bodyPr/>
          <a:lstStyle/>
          <a:p>
            <a:fld id="{9B8CDF1A-3CDE-4195-AF23-CDCF2878DEB5}" type="slidenum">
              <a:rPr lang="en-US" smtClean="0"/>
              <a:t>11</a:t>
            </a:fld>
            <a:endParaRPr lang="en-US"/>
          </a:p>
        </p:txBody>
      </p:sp>
      <p:graphicFrame>
        <p:nvGraphicFramePr>
          <p:cNvPr id="5" name="Chart 120">
            <a:extLst>
              <a:ext uri="{FF2B5EF4-FFF2-40B4-BE49-F238E27FC236}">
                <a16:creationId xmlns:a16="http://schemas.microsoft.com/office/drawing/2014/main" id="{21E89B13-FA8F-ED6B-40AF-4054CCC4E0FC}"/>
              </a:ext>
            </a:extLst>
          </p:cNvPr>
          <p:cNvGraphicFramePr/>
          <p:nvPr/>
        </p:nvGraphicFramePr>
        <p:xfrm>
          <a:off x="4415334" y="2050007"/>
          <a:ext cx="3311525" cy="981075"/>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6" name="Chart 125">
            <a:extLst>
              <a:ext uri="{FF2B5EF4-FFF2-40B4-BE49-F238E27FC236}">
                <a16:creationId xmlns:a16="http://schemas.microsoft.com/office/drawing/2014/main" id="{331A9BDC-BAC8-D90D-8448-57BB62A94679}"/>
              </a:ext>
            </a:extLst>
          </p:cNvPr>
          <p:cNvGraphicFramePr/>
          <p:nvPr/>
        </p:nvGraphicFramePr>
        <p:xfrm>
          <a:off x="4440238" y="4869160"/>
          <a:ext cx="3311525" cy="981013"/>
        </p:xfrm>
        <a:graphic>
          <a:graphicData uri="http://schemas.openxmlformats.org/drawingml/2006/chart">
            <c:chart xmlns:c="http://schemas.openxmlformats.org/drawingml/2006/chart" xmlns:r="http://schemas.openxmlformats.org/officeDocument/2006/relationships" r:id="rId22"/>
          </a:graphicData>
        </a:graphic>
      </p:graphicFrame>
      <p:sp>
        <p:nvSpPr>
          <p:cNvPr id="7" name="Text Placeholder 15">
            <a:extLst>
              <a:ext uri="{FF2B5EF4-FFF2-40B4-BE49-F238E27FC236}">
                <a16:creationId xmlns:a16="http://schemas.microsoft.com/office/drawing/2014/main" id="{ABF00887-5C0F-1597-963C-9C0B1409017A}"/>
              </a:ext>
            </a:extLst>
          </p:cNvPr>
          <p:cNvSpPr txBox="1">
            <a:spLocks/>
          </p:cNvSpPr>
          <p:nvPr/>
        </p:nvSpPr>
        <p:spPr>
          <a:xfrm>
            <a:off x="855663" y="1211263"/>
            <a:ext cx="3503246"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AND </a:t>
            </a:r>
            <a:r>
              <a:rPr lang="en-US" sz="1400" b="1" spc="100" dirty="0">
                <a:solidFill>
                  <a:srgbClr val="322D2D"/>
                </a:solidFill>
              </a:rPr>
              <a:t>AND OP. EBITDA-% </a:t>
            </a:r>
            <a:r>
              <a:rPr lang="fi-FI" sz="1100" dirty="0"/>
              <a:t>EUR </a:t>
            </a:r>
            <a:r>
              <a:rPr lang="fi-FI" sz="1100" dirty="0" err="1"/>
              <a:t>million</a:t>
            </a:r>
            <a:endParaRPr lang="en-US" sz="1100" dirty="0"/>
          </a:p>
        </p:txBody>
      </p:sp>
      <p:sp>
        <p:nvSpPr>
          <p:cNvPr id="8" name="Text Placeholder 17">
            <a:extLst>
              <a:ext uri="{FF2B5EF4-FFF2-40B4-BE49-F238E27FC236}">
                <a16:creationId xmlns:a16="http://schemas.microsoft.com/office/drawing/2014/main" id="{EEAB8A00-49FC-C3FA-628B-255D0110C9D6}"/>
              </a:ext>
            </a:extLst>
          </p:cNvPr>
          <p:cNvSpPr txBox="1">
            <a:spLocks/>
          </p:cNvSpPr>
          <p:nvPr/>
        </p:nvSpPr>
        <p:spPr>
          <a:xfrm>
            <a:off x="8008497" y="1204452"/>
            <a:ext cx="3311525"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BY PRODUCT CATEGORY, 2025</a:t>
            </a:r>
            <a:endParaRPr lang="en-GB" sz="1400" b="1" dirty="0"/>
          </a:p>
        </p:txBody>
      </p:sp>
      <p:sp>
        <p:nvSpPr>
          <p:cNvPr id="9" name="Text Placeholder 19">
            <a:extLst>
              <a:ext uri="{FF2B5EF4-FFF2-40B4-BE49-F238E27FC236}">
                <a16:creationId xmlns:a16="http://schemas.microsoft.com/office/drawing/2014/main" id="{25C7EA8D-2916-70DF-9E6A-66181ACB1FBE}"/>
              </a:ext>
            </a:extLst>
          </p:cNvPr>
          <p:cNvSpPr txBox="1">
            <a:spLocks/>
          </p:cNvSpPr>
          <p:nvPr/>
        </p:nvSpPr>
        <p:spPr>
          <a:xfrm>
            <a:off x="4473976" y="1188821"/>
            <a:ext cx="3311525"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dirty="0"/>
              <a:t>REVENUE BY CUSTOMER TYPE (2025) AND MARKET GROWTH</a:t>
            </a:r>
          </a:p>
        </p:txBody>
      </p:sp>
      <p:sp>
        <p:nvSpPr>
          <p:cNvPr id="10" name="Title 1">
            <a:extLst>
              <a:ext uri="{FF2B5EF4-FFF2-40B4-BE49-F238E27FC236}">
                <a16:creationId xmlns:a16="http://schemas.microsoft.com/office/drawing/2014/main" id="{DFCC8437-E4EA-FA54-D45B-31383AADBA01}"/>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Fiber Essentials</a:t>
            </a:r>
            <a:endParaRPr lang="en-GB" dirty="0"/>
          </a:p>
        </p:txBody>
      </p:sp>
      <p:sp>
        <p:nvSpPr>
          <p:cNvPr id="11" name="AutoShape 2" descr="Kuvahaun tulos haulle huntsman logo">
            <a:extLst>
              <a:ext uri="{FF2B5EF4-FFF2-40B4-BE49-F238E27FC236}">
                <a16:creationId xmlns:a16="http://schemas.microsoft.com/office/drawing/2014/main" id="{52CBE2CF-5991-96A8-73A2-CD58923157C6}"/>
              </a:ext>
            </a:extLst>
          </p:cNvPr>
          <p:cNvSpPr>
            <a:spLocks noChangeAspect="1" noChangeArrowheads="1"/>
          </p:cNvSpPr>
          <p:nvPr/>
        </p:nvSpPr>
        <p:spPr bwMode="auto">
          <a:xfrm>
            <a:off x="-42333" y="-182033"/>
            <a:ext cx="406400" cy="4064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5BBE"/>
              </a:solidFill>
              <a:effectLst/>
              <a:uLnTx/>
              <a:uFillTx/>
              <a:latin typeface="Arial"/>
              <a:ea typeface="+mn-ea"/>
              <a:cs typeface="+mn-cs"/>
            </a:endParaRPr>
          </a:p>
        </p:txBody>
      </p:sp>
      <p:sp>
        <p:nvSpPr>
          <p:cNvPr id="12" name="Rectangle 88">
            <a:extLst>
              <a:ext uri="{FF2B5EF4-FFF2-40B4-BE49-F238E27FC236}">
                <a16:creationId xmlns:a16="http://schemas.microsoft.com/office/drawing/2014/main" id="{C756DB7E-56CD-1FC6-777C-3EC9B7E023D4}"/>
              </a:ext>
            </a:extLst>
          </p:cNvPr>
          <p:cNvSpPr/>
          <p:nvPr/>
        </p:nvSpPr>
        <p:spPr>
          <a:xfrm>
            <a:off x="853442" y="4158281"/>
            <a:ext cx="3452284" cy="3022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MARKET ENVIRONMENT</a:t>
            </a:r>
          </a:p>
        </p:txBody>
      </p:sp>
      <p:sp>
        <p:nvSpPr>
          <p:cNvPr id="13" name="Rectangle 49">
            <a:extLst>
              <a:ext uri="{FF2B5EF4-FFF2-40B4-BE49-F238E27FC236}">
                <a16:creationId xmlns:a16="http://schemas.microsoft.com/office/drawing/2014/main" id="{1ABE0998-B7D1-797B-F1A0-4A766BBEB71C}"/>
              </a:ext>
            </a:extLst>
          </p:cNvPr>
          <p:cNvSpPr/>
          <p:nvPr/>
        </p:nvSpPr>
        <p:spPr>
          <a:xfrm>
            <a:off x="4481277" y="4119170"/>
            <a:ext cx="3311525"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22D2D"/>
                </a:solidFill>
                <a:effectLst/>
                <a:uLnTx/>
                <a:uFillTx/>
                <a:latin typeface="Arial"/>
                <a:ea typeface="+mn-ea"/>
                <a:cs typeface="+mn-cs"/>
              </a:rPr>
              <a:t>REVENUE BY GEOGRAPHIES (2025) AND MARKET GROWTH BY REGION</a:t>
            </a:r>
          </a:p>
        </p:txBody>
      </p:sp>
      <p:sp>
        <p:nvSpPr>
          <p:cNvPr id="14" name="Rectangle 50">
            <a:extLst>
              <a:ext uri="{FF2B5EF4-FFF2-40B4-BE49-F238E27FC236}">
                <a16:creationId xmlns:a16="http://schemas.microsoft.com/office/drawing/2014/main" id="{1AD05861-A6D2-132D-5A31-6E37E817E5F9}"/>
              </a:ext>
            </a:extLst>
          </p:cNvPr>
          <p:cNvSpPr/>
          <p:nvPr/>
        </p:nvSpPr>
        <p:spPr>
          <a:xfrm>
            <a:off x="8020387" y="4133988"/>
            <a:ext cx="3311526"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CUSTOMER EXAMPLES</a:t>
            </a:r>
          </a:p>
        </p:txBody>
      </p:sp>
      <p:pic>
        <p:nvPicPr>
          <p:cNvPr id="15" name="Picture 54">
            <a:extLst>
              <a:ext uri="{FF2B5EF4-FFF2-40B4-BE49-F238E27FC236}">
                <a16:creationId xmlns:a16="http://schemas.microsoft.com/office/drawing/2014/main" id="{EBB50D29-EA19-43A9-C0D4-FE5083B8C4CD}"/>
              </a:ext>
            </a:extLst>
          </p:cNvPr>
          <p:cNvPicPr>
            <a:picLocks noChangeAspect="1"/>
          </p:cNvPicPr>
          <p:nvPr/>
        </p:nvPicPr>
        <p:blipFill>
          <a:blip r:embed="rId23" cstate="email">
            <a:extLst>
              <a:ext uri="{28A0092B-C50C-407E-A947-70E740481C1C}">
                <a14:useLocalDpi xmlns:a14="http://schemas.microsoft.com/office/drawing/2010/main" val="0"/>
              </a:ext>
            </a:extLst>
          </a:blip>
          <a:stretch>
            <a:fillRect/>
          </a:stretch>
        </p:blipFill>
        <p:spPr>
          <a:xfrm>
            <a:off x="10140917" y="5378412"/>
            <a:ext cx="606655" cy="686425"/>
          </a:xfrm>
          <a:prstGeom prst="rect">
            <a:avLst/>
          </a:prstGeom>
        </p:spPr>
      </p:pic>
      <p:pic>
        <p:nvPicPr>
          <p:cNvPr id="16" name="Picture 56">
            <a:extLst>
              <a:ext uri="{FF2B5EF4-FFF2-40B4-BE49-F238E27FC236}">
                <a16:creationId xmlns:a16="http://schemas.microsoft.com/office/drawing/2014/main" id="{1A925E1D-41D0-9850-63A3-B4ADC86C5705}"/>
              </a:ext>
            </a:extLst>
          </p:cNvPr>
          <p:cNvPicPr>
            <a:picLocks noChangeAspect="1"/>
          </p:cNvPicPr>
          <p:nvPr/>
        </p:nvPicPr>
        <p:blipFill>
          <a:blip r:embed="rId24" cstate="email">
            <a:extLst>
              <a:ext uri="{28A0092B-C50C-407E-A947-70E740481C1C}">
                <a14:useLocalDpi xmlns:a14="http://schemas.microsoft.com/office/drawing/2010/main" val="0"/>
              </a:ext>
            </a:extLst>
          </a:blip>
          <a:stretch>
            <a:fillRect/>
          </a:stretch>
        </p:blipFill>
        <p:spPr>
          <a:xfrm>
            <a:off x="8071156" y="4536231"/>
            <a:ext cx="540701" cy="540701"/>
          </a:xfrm>
          <a:prstGeom prst="rect">
            <a:avLst/>
          </a:prstGeom>
        </p:spPr>
      </p:pic>
      <p:pic>
        <p:nvPicPr>
          <p:cNvPr id="17" name="Picture 57">
            <a:extLst>
              <a:ext uri="{FF2B5EF4-FFF2-40B4-BE49-F238E27FC236}">
                <a16:creationId xmlns:a16="http://schemas.microsoft.com/office/drawing/2014/main" id="{17B2E5CD-14F1-5B7D-292E-5A2682F5C594}"/>
              </a:ext>
            </a:extLst>
          </p:cNvPr>
          <p:cNvPicPr>
            <a:picLocks noChangeAspect="1"/>
          </p:cNvPicPr>
          <p:nvPr/>
        </p:nvPicPr>
        <p:blipFill>
          <a:blip r:embed="rId25" cstate="email">
            <a:extLst>
              <a:ext uri="{28A0092B-C50C-407E-A947-70E740481C1C}">
                <a14:useLocalDpi xmlns:a14="http://schemas.microsoft.com/office/drawing/2010/main" val="0"/>
              </a:ext>
            </a:extLst>
          </a:blip>
          <a:stretch>
            <a:fillRect/>
          </a:stretch>
        </p:blipFill>
        <p:spPr>
          <a:xfrm>
            <a:off x="8055444" y="5613543"/>
            <a:ext cx="643496" cy="247745"/>
          </a:xfrm>
          <a:prstGeom prst="rect">
            <a:avLst/>
          </a:prstGeom>
        </p:spPr>
      </p:pic>
      <p:pic>
        <p:nvPicPr>
          <p:cNvPr id="18" name="Picture 59">
            <a:extLst>
              <a:ext uri="{FF2B5EF4-FFF2-40B4-BE49-F238E27FC236}">
                <a16:creationId xmlns:a16="http://schemas.microsoft.com/office/drawing/2014/main" id="{FC2E1B5A-6D1F-AE56-3CDC-81FDBA78CDA8}"/>
              </a:ext>
            </a:extLst>
          </p:cNvPr>
          <p:cNvPicPr>
            <a:picLocks noChangeAspect="1"/>
          </p:cNvPicPr>
          <p:nvPr/>
        </p:nvPicPr>
        <p:blipFill>
          <a:blip r:embed="rId26" cstate="email">
            <a:extLst>
              <a:ext uri="{28A0092B-C50C-407E-A947-70E740481C1C}">
                <a14:useLocalDpi xmlns:a14="http://schemas.microsoft.com/office/drawing/2010/main" val="0"/>
              </a:ext>
            </a:extLst>
          </a:blip>
          <a:stretch>
            <a:fillRect/>
          </a:stretch>
        </p:blipFill>
        <p:spPr>
          <a:xfrm>
            <a:off x="10191696" y="4667891"/>
            <a:ext cx="458896" cy="319392"/>
          </a:xfrm>
          <a:prstGeom prst="rect">
            <a:avLst/>
          </a:prstGeom>
        </p:spPr>
      </p:pic>
      <p:pic>
        <p:nvPicPr>
          <p:cNvPr id="19" name="Picture 60">
            <a:extLst>
              <a:ext uri="{FF2B5EF4-FFF2-40B4-BE49-F238E27FC236}">
                <a16:creationId xmlns:a16="http://schemas.microsoft.com/office/drawing/2014/main" id="{6F53556F-6FEA-350C-E275-404E98275D1F}"/>
              </a:ext>
            </a:extLst>
          </p:cNvPr>
          <p:cNvPicPr>
            <a:picLocks noChangeAspect="1"/>
          </p:cNvPicPr>
          <p:nvPr/>
        </p:nvPicPr>
        <p:blipFill>
          <a:blip r:embed="rId27" cstate="email">
            <a:extLst>
              <a:ext uri="{28A0092B-C50C-407E-A947-70E740481C1C}">
                <a14:useLocalDpi xmlns:a14="http://schemas.microsoft.com/office/drawing/2010/main" val="0"/>
              </a:ext>
            </a:extLst>
          </a:blip>
          <a:stretch>
            <a:fillRect/>
          </a:stretch>
        </p:blipFill>
        <p:spPr>
          <a:xfrm>
            <a:off x="8011268" y="5222585"/>
            <a:ext cx="724601" cy="175141"/>
          </a:xfrm>
          <a:prstGeom prst="rect">
            <a:avLst/>
          </a:prstGeom>
        </p:spPr>
      </p:pic>
      <p:pic>
        <p:nvPicPr>
          <p:cNvPr id="20" name="Picture 61">
            <a:extLst>
              <a:ext uri="{FF2B5EF4-FFF2-40B4-BE49-F238E27FC236}">
                <a16:creationId xmlns:a16="http://schemas.microsoft.com/office/drawing/2014/main" id="{27F0136C-69A5-9388-33CF-9316EB1BBA2A}"/>
              </a:ext>
            </a:extLst>
          </p:cNvPr>
          <p:cNvPicPr>
            <a:picLocks noChangeAspect="1"/>
          </p:cNvPicPr>
          <p:nvPr/>
        </p:nvPicPr>
        <p:blipFill>
          <a:blip r:embed="rId28" cstate="email">
            <a:extLst>
              <a:ext uri="{28A0092B-C50C-407E-A947-70E740481C1C}">
                <a14:useLocalDpi xmlns:a14="http://schemas.microsoft.com/office/drawing/2010/main" val="0"/>
              </a:ext>
            </a:extLst>
          </a:blip>
          <a:stretch>
            <a:fillRect/>
          </a:stretch>
        </p:blipFill>
        <p:spPr>
          <a:xfrm>
            <a:off x="9040125" y="4733473"/>
            <a:ext cx="641340" cy="243175"/>
          </a:xfrm>
          <a:prstGeom prst="rect">
            <a:avLst/>
          </a:prstGeom>
        </p:spPr>
      </p:pic>
      <p:pic>
        <p:nvPicPr>
          <p:cNvPr id="21" name="Picture 63">
            <a:extLst>
              <a:ext uri="{FF2B5EF4-FFF2-40B4-BE49-F238E27FC236}">
                <a16:creationId xmlns:a16="http://schemas.microsoft.com/office/drawing/2014/main" id="{8354F49E-5BCE-7DDA-A978-1965A8506DC4}"/>
              </a:ext>
            </a:extLst>
          </p:cNvPr>
          <p:cNvPicPr>
            <a:picLocks noChangeAspect="1"/>
          </p:cNvPicPr>
          <p:nvPr/>
        </p:nvPicPr>
        <p:blipFill>
          <a:blip r:embed="rId29" cstate="email">
            <a:extLst>
              <a:ext uri="{28A0092B-C50C-407E-A947-70E740481C1C}">
                <a14:useLocalDpi xmlns:a14="http://schemas.microsoft.com/office/drawing/2010/main" val="0"/>
              </a:ext>
            </a:extLst>
          </a:blip>
          <a:stretch>
            <a:fillRect/>
          </a:stretch>
        </p:blipFill>
        <p:spPr>
          <a:xfrm>
            <a:off x="10152372" y="5172178"/>
            <a:ext cx="517833" cy="209965"/>
          </a:xfrm>
          <a:prstGeom prst="rect">
            <a:avLst/>
          </a:prstGeom>
        </p:spPr>
      </p:pic>
      <p:pic>
        <p:nvPicPr>
          <p:cNvPr id="22" name="Picture 64">
            <a:extLst>
              <a:ext uri="{FF2B5EF4-FFF2-40B4-BE49-F238E27FC236}">
                <a16:creationId xmlns:a16="http://schemas.microsoft.com/office/drawing/2014/main" id="{573BA2A9-30A6-4182-9E18-C85B1BA26BD2}"/>
              </a:ext>
            </a:extLst>
          </p:cNvPr>
          <p:cNvPicPr>
            <a:picLocks noChangeAspect="1"/>
          </p:cNvPicPr>
          <p:nvPr/>
        </p:nvPicPr>
        <p:blipFill>
          <a:blip r:embed="rId30" cstate="email">
            <a:extLst>
              <a:ext uri="{28A0092B-C50C-407E-A947-70E740481C1C}">
                <a14:useLocalDpi xmlns:a14="http://schemas.microsoft.com/office/drawing/2010/main" val="0"/>
              </a:ext>
            </a:extLst>
          </a:blip>
          <a:stretch>
            <a:fillRect/>
          </a:stretch>
        </p:blipFill>
        <p:spPr>
          <a:xfrm>
            <a:off x="8949803" y="5416765"/>
            <a:ext cx="885624" cy="664219"/>
          </a:xfrm>
          <a:prstGeom prst="rect">
            <a:avLst/>
          </a:prstGeom>
        </p:spPr>
      </p:pic>
      <p:sp>
        <p:nvSpPr>
          <p:cNvPr id="23" name="TextBox 71">
            <a:extLst>
              <a:ext uri="{FF2B5EF4-FFF2-40B4-BE49-F238E27FC236}">
                <a16:creationId xmlns:a16="http://schemas.microsoft.com/office/drawing/2014/main" id="{F068F42E-0D7B-03FE-2708-D7583AA79448}"/>
              </a:ext>
            </a:extLst>
          </p:cNvPr>
          <p:cNvSpPr txBox="1"/>
          <p:nvPr/>
        </p:nvSpPr>
        <p:spPr>
          <a:xfrm>
            <a:off x="4499594" y="4697279"/>
            <a:ext cx="834728"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6</a:t>
            </a:r>
            <a:r>
              <a:rPr lang="en-GB" sz="1200" b="1">
                <a:solidFill>
                  <a:srgbClr val="322D2D"/>
                </a:solidFill>
                <a:latin typeface="Arial"/>
                <a:sym typeface="Wingdings"/>
              </a:rPr>
              <a:t>5</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EMEA</a:t>
            </a:r>
          </a:p>
        </p:txBody>
      </p:sp>
      <p:sp>
        <p:nvSpPr>
          <p:cNvPr id="24" name="TextBox 75">
            <a:extLst>
              <a:ext uri="{FF2B5EF4-FFF2-40B4-BE49-F238E27FC236}">
                <a16:creationId xmlns:a16="http://schemas.microsoft.com/office/drawing/2014/main" id="{B7C700ED-6196-D019-EAA1-FAABB8960A41}"/>
              </a:ext>
            </a:extLst>
          </p:cNvPr>
          <p:cNvSpPr txBox="1"/>
          <p:nvPr/>
        </p:nvSpPr>
        <p:spPr>
          <a:xfrm>
            <a:off x="6555521" y="4675532"/>
            <a:ext cx="732367"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rPr>
              <a:t>30%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Americas</a:t>
            </a:r>
          </a:p>
        </p:txBody>
      </p:sp>
      <p:sp>
        <p:nvSpPr>
          <p:cNvPr id="25" name="TextBox 81">
            <a:extLst>
              <a:ext uri="{FF2B5EF4-FFF2-40B4-BE49-F238E27FC236}">
                <a16:creationId xmlns:a16="http://schemas.microsoft.com/office/drawing/2014/main" id="{5C478FAF-54A2-ADF9-6613-9DA3FDC1642F}"/>
              </a:ext>
            </a:extLst>
          </p:cNvPr>
          <p:cNvSpPr txBox="1"/>
          <p:nvPr/>
        </p:nvSpPr>
        <p:spPr>
          <a:xfrm>
            <a:off x="7373833" y="4670108"/>
            <a:ext cx="1080120"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5</a:t>
            </a:r>
            <a:r>
              <a:rPr kumimoji="0" lang="en-GB" sz="1200" b="1" i="0" u="none" strike="noStrike" kern="1200" cap="none" spc="0" normalizeH="0" baseline="0" noProof="0">
                <a:ln>
                  <a:noFill/>
                </a:ln>
                <a:solidFill>
                  <a:srgbClr val="322D2D"/>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APAC</a:t>
            </a:r>
          </a:p>
        </p:txBody>
      </p:sp>
      <p:sp>
        <p:nvSpPr>
          <p:cNvPr id="26" name="TextBox 109">
            <a:extLst>
              <a:ext uri="{FF2B5EF4-FFF2-40B4-BE49-F238E27FC236}">
                <a16:creationId xmlns:a16="http://schemas.microsoft.com/office/drawing/2014/main" id="{511C1F05-D939-FA4A-C7FC-7A0D4708ACE5}"/>
              </a:ext>
            </a:extLst>
          </p:cNvPr>
          <p:cNvSpPr txBox="1"/>
          <p:nvPr/>
        </p:nvSpPr>
        <p:spPr>
          <a:xfrm>
            <a:off x="4521628" y="1961283"/>
            <a:ext cx="744125"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100</a:t>
            </a:r>
            <a:r>
              <a:rPr kumimoji="0" lang="en-GB" sz="1200" b="1" i="0" u="none" strike="noStrike" kern="1200" cap="none" spc="0" normalizeH="0" baseline="0" noProof="0">
                <a:ln>
                  <a:noFill/>
                </a:ln>
                <a:solidFill>
                  <a:srgbClr val="322D2D"/>
                </a:solidFill>
                <a:effectLst/>
                <a:uLnTx/>
                <a:uFillTx/>
                <a:latin typeface="Arial"/>
                <a:ea typeface="+mn-ea"/>
                <a:cs typeface="+mn-cs"/>
              </a:rPr>
              <a:t>%</a:t>
            </a:r>
            <a:br>
              <a:rPr kumimoji="0" lang="en-GB" sz="1200" b="1"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Pulp</a:t>
            </a:r>
          </a:p>
        </p:txBody>
      </p:sp>
      <p:sp>
        <p:nvSpPr>
          <p:cNvPr id="27" name="Oval 123">
            <a:extLst>
              <a:ext uri="{FF2B5EF4-FFF2-40B4-BE49-F238E27FC236}">
                <a16:creationId xmlns:a16="http://schemas.microsoft.com/office/drawing/2014/main" id="{7B9F6739-A279-D8AC-DA5E-395F87845330}"/>
              </a:ext>
            </a:extLst>
          </p:cNvPr>
          <p:cNvSpPr/>
          <p:nvPr/>
        </p:nvSpPr>
        <p:spPr>
          <a:xfrm>
            <a:off x="5227907" y="2906024"/>
            <a:ext cx="427038" cy="427038"/>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1%</a:t>
            </a:r>
          </a:p>
        </p:txBody>
      </p:sp>
      <p:sp>
        <p:nvSpPr>
          <p:cNvPr id="28" name="TextBox 124">
            <a:extLst>
              <a:ext uri="{FF2B5EF4-FFF2-40B4-BE49-F238E27FC236}">
                <a16:creationId xmlns:a16="http://schemas.microsoft.com/office/drawing/2014/main" id="{A70CDC1B-1FB2-8D11-CA7A-8C6356AB95FC}"/>
              </a:ext>
            </a:extLst>
          </p:cNvPr>
          <p:cNvSpPr txBox="1"/>
          <p:nvPr/>
        </p:nvSpPr>
        <p:spPr>
          <a:xfrm>
            <a:off x="4515944" y="2899674"/>
            <a:ext cx="536575" cy="433388"/>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29" name="Oval 126">
            <a:extLst>
              <a:ext uri="{FF2B5EF4-FFF2-40B4-BE49-F238E27FC236}">
                <a16:creationId xmlns:a16="http://schemas.microsoft.com/office/drawing/2014/main" id="{6B5E000C-36E5-6231-C08F-C66F4C9E0F4B}"/>
              </a:ext>
            </a:extLst>
          </p:cNvPr>
          <p:cNvSpPr/>
          <p:nvPr/>
        </p:nvSpPr>
        <p:spPr>
          <a:xfrm>
            <a:off x="7405078" y="5613748"/>
            <a:ext cx="426720" cy="426720"/>
          </a:xfrm>
          <a:prstGeom prst="ellipse">
            <a:avLst/>
          </a:prstGeom>
          <a:noFill/>
          <a:ln>
            <a:solidFill>
              <a:srgbClr val="BED7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1%</a:t>
            </a:r>
          </a:p>
        </p:txBody>
      </p:sp>
      <p:sp>
        <p:nvSpPr>
          <p:cNvPr id="30" name="Oval 127">
            <a:extLst>
              <a:ext uri="{FF2B5EF4-FFF2-40B4-BE49-F238E27FC236}">
                <a16:creationId xmlns:a16="http://schemas.microsoft.com/office/drawing/2014/main" id="{5F5DAB38-64B8-BE63-1259-38629AA6BBF4}"/>
              </a:ext>
            </a:extLst>
          </p:cNvPr>
          <p:cNvSpPr/>
          <p:nvPr/>
        </p:nvSpPr>
        <p:spPr>
          <a:xfrm>
            <a:off x="6730378" y="5595334"/>
            <a:ext cx="426720" cy="426720"/>
          </a:xfrm>
          <a:prstGeom prst="ellipse">
            <a:avLst/>
          </a:prstGeom>
          <a:noFill/>
          <a:ln>
            <a:solidFill>
              <a:srgbClr val="7D7878"/>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2%</a:t>
            </a:r>
          </a:p>
        </p:txBody>
      </p:sp>
      <p:sp>
        <p:nvSpPr>
          <p:cNvPr id="31" name="Oval 128">
            <a:extLst>
              <a:ext uri="{FF2B5EF4-FFF2-40B4-BE49-F238E27FC236}">
                <a16:creationId xmlns:a16="http://schemas.microsoft.com/office/drawing/2014/main" id="{AE7CAF22-9388-7AB5-8D2B-75291ED931D7}"/>
              </a:ext>
            </a:extLst>
          </p:cNvPr>
          <p:cNvSpPr/>
          <p:nvPr/>
        </p:nvSpPr>
        <p:spPr>
          <a:xfrm>
            <a:off x="5441426" y="5563053"/>
            <a:ext cx="426720" cy="42672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0%</a:t>
            </a:r>
          </a:p>
        </p:txBody>
      </p:sp>
      <p:sp>
        <p:nvSpPr>
          <p:cNvPr id="32" name="TextBox 129">
            <a:extLst>
              <a:ext uri="{FF2B5EF4-FFF2-40B4-BE49-F238E27FC236}">
                <a16:creationId xmlns:a16="http://schemas.microsoft.com/office/drawing/2014/main" id="{4B8BCEC1-4FCD-FB79-9675-B3AA6BF7968A}"/>
              </a:ext>
            </a:extLst>
          </p:cNvPr>
          <p:cNvSpPr txBox="1"/>
          <p:nvPr/>
        </p:nvSpPr>
        <p:spPr>
          <a:xfrm>
            <a:off x="4471547" y="5529726"/>
            <a:ext cx="536796" cy="423369"/>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33" name="Rectangle 130">
            <a:extLst>
              <a:ext uri="{FF2B5EF4-FFF2-40B4-BE49-F238E27FC236}">
                <a16:creationId xmlns:a16="http://schemas.microsoft.com/office/drawing/2014/main" id="{59214BC8-C734-3F41-FADB-4F5075AD3D62}"/>
              </a:ext>
            </a:extLst>
          </p:cNvPr>
          <p:cNvSpPr/>
          <p:nvPr/>
        </p:nvSpPr>
        <p:spPr>
          <a:xfrm>
            <a:off x="854277" y="4972654"/>
            <a:ext cx="3311525" cy="2936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err="1">
                <a:ln>
                  <a:noFill/>
                </a:ln>
                <a:solidFill>
                  <a:srgbClr val="322D2D"/>
                </a:solidFill>
                <a:effectLst/>
                <a:uLnTx/>
                <a:uFillTx/>
                <a:latin typeface="Arial"/>
                <a:ea typeface="+mn-ea"/>
                <a:cs typeface="+mn-cs"/>
              </a:rPr>
              <a:t>Erc</a:t>
            </a:r>
            <a:r>
              <a:rPr kumimoji="0" lang="en-GB" sz="1400" b="0" i="0" u="none" strike="noStrike" kern="1200" cap="none" spc="0" normalizeH="0" baseline="0" noProof="0">
                <a:ln>
                  <a:noFill/>
                </a:ln>
                <a:solidFill>
                  <a:srgbClr val="322D2D"/>
                </a:solidFill>
                <a:effectLst/>
                <a:uLnTx/>
                <a:uFillTx/>
                <a:latin typeface="Arial"/>
                <a:ea typeface="+mn-ea"/>
                <a:cs typeface="+mn-cs"/>
              </a:rPr>
              <a:t>o	</a:t>
            </a:r>
            <a:r>
              <a:rPr kumimoji="0" lang="en-GB" sz="1400" b="1" i="0" u="none" strike="noStrike" kern="1200" cap="none" spc="0" normalizeH="0" baseline="0" noProof="0">
                <a:ln>
                  <a:noFill/>
                </a:ln>
                <a:solidFill>
                  <a:srgbClr val="322D2D"/>
                </a:solidFill>
                <a:effectLst/>
                <a:uLnTx/>
                <a:uFillTx/>
                <a:latin typeface="Arial"/>
                <a:ea typeface="+mn-ea"/>
                <a:cs typeface="+mn-cs"/>
              </a:rPr>
              <a:t>#3</a:t>
            </a:r>
          </a:p>
        </p:txBody>
      </p:sp>
      <p:sp>
        <p:nvSpPr>
          <p:cNvPr id="34" name="Rectangle 131">
            <a:extLst>
              <a:ext uri="{FF2B5EF4-FFF2-40B4-BE49-F238E27FC236}">
                <a16:creationId xmlns:a16="http://schemas.microsoft.com/office/drawing/2014/main" id="{CF858A7B-42EC-2350-467F-29916072FF94}"/>
              </a:ext>
            </a:extLst>
          </p:cNvPr>
          <p:cNvSpPr/>
          <p:nvPr/>
        </p:nvSpPr>
        <p:spPr>
          <a:xfrm>
            <a:off x="851558" y="4461218"/>
            <a:ext cx="3314244" cy="3021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dirty="0" err="1">
                <a:ln>
                  <a:noFill/>
                </a:ln>
                <a:solidFill>
                  <a:srgbClr val="322D2D"/>
                </a:solidFill>
                <a:effectLst/>
                <a:uLnTx/>
                <a:uFillTx/>
                <a:latin typeface="Arial"/>
                <a:ea typeface="+mn-ea"/>
                <a:cs typeface="+mn-cs"/>
              </a:rPr>
              <a:t>Nouryon</a:t>
            </a:r>
            <a:r>
              <a:rPr kumimoji="0" lang="en-GB" sz="1400" b="0" i="0" u="none" strike="noStrike" kern="1200" cap="none" spc="0" normalizeH="0" baseline="0" noProof="0" dirty="0">
                <a:ln>
                  <a:noFill/>
                </a:ln>
                <a:solidFill>
                  <a:srgbClr val="322D2D"/>
                </a:solidFill>
                <a:effectLst/>
                <a:uLnTx/>
                <a:uFillTx/>
                <a:latin typeface="Arial"/>
                <a:ea typeface="+mn-ea"/>
                <a:cs typeface="+mn-cs"/>
              </a:rPr>
              <a:t>	</a:t>
            </a:r>
            <a:r>
              <a:rPr kumimoji="0" lang="en-GB" sz="1400" b="1" i="0" u="none" strike="noStrike" kern="1200" cap="none" spc="0" normalizeH="0" baseline="0" noProof="0" dirty="0">
                <a:ln>
                  <a:noFill/>
                </a:ln>
                <a:solidFill>
                  <a:srgbClr val="322D2D"/>
                </a:solidFill>
                <a:effectLst/>
                <a:uLnTx/>
                <a:uFillTx/>
                <a:latin typeface="Arial"/>
                <a:ea typeface="+mn-ea"/>
                <a:cs typeface="+mn-cs"/>
              </a:rPr>
              <a:t>#1</a:t>
            </a:r>
          </a:p>
        </p:txBody>
      </p:sp>
      <p:sp>
        <p:nvSpPr>
          <p:cNvPr id="35" name="Rectangle 133">
            <a:extLst>
              <a:ext uri="{FF2B5EF4-FFF2-40B4-BE49-F238E27FC236}">
                <a16:creationId xmlns:a16="http://schemas.microsoft.com/office/drawing/2014/main" id="{58022CB7-7184-041E-446E-8D596932B5EB}"/>
              </a:ext>
            </a:extLst>
          </p:cNvPr>
          <p:cNvSpPr/>
          <p:nvPr/>
        </p:nvSpPr>
        <p:spPr>
          <a:xfrm>
            <a:off x="842458" y="4725814"/>
            <a:ext cx="3323344" cy="306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1" i="0" u="none" strike="noStrike" kern="1200" cap="none" spc="0" normalizeH="0" baseline="0" noProof="0">
                <a:ln>
                  <a:noFill/>
                </a:ln>
                <a:solidFill>
                  <a:srgbClr val="322D2D"/>
                </a:solidFill>
                <a:effectLst/>
                <a:uLnTx/>
                <a:uFillTx/>
                <a:latin typeface="Arial"/>
                <a:ea typeface="+mn-ea"/>
                <a:cs typeface="+mn-cs"/>
              </a:rPr>
              <a:t>Kemira </a:t>
            </a:r>
            <a:r>
              <a:rPr kumimoji="0" lang="en-GB" sz="1400" b="1" i="0" u="none" strike="noStrike" kern="1200" cap="none" spc="0" normalizeH="0" baseline="0" noProof="0" err="1">
                <a:ln>
                  <a:noFill/>
                </a:ln>
                <a:solidFill>
                  <a:srgbClr val="322D2D"/>
                </a:solidFill>
                <a:effectLst/>
                <a:uLnTx/>
                <a:uFillTx/>
                <a:latin typeface="Arial"/>
                <a:ea typeface="+mn-ea"/>
                <a:cs typeface="+mn-cs"/>
              </a:rPr>
              <a:t>m.s.</a:t>
            </a:r>
            <a:r>
              <a:rPr kumimoji="0" lang="en-GB" sz="1400" b="1" i="0" u="none" strike="noStrike" kern="1200" cap="none" spc="0" normalizeH="0" baseline="0" noProof="0">
                <a:ln>
                  <a:noFill/>
                </a:ln>
                <a:solidFill>
                  <a:srgbClr val="322D2D"/>
                </a:solidFill>
                <a:effectLst/>
                <a:uLnTx/>
                <a:uFillTx/>
                <a:latin typeface="Arial"/>
                <a:ea typeface="+mn-ea"/>
                <a:cs typeface="+mn-cs"/>
              </a:rPr>
              <a:t> ~15 %	#2</a:t>
            </a:r>
          </a:p>
        </p:txBody>
      </p:sp>
      <p:sp>
        <p:nvSpPr>
          <p:cNvPr id="36" name="Rectangle 134">
            <a:extLst>
              <a:ext uri="{FF2B5EF4-FFF2-40B4-BE49-F238E27FC236}">
                <a16:creationId xmlns:a16="http://schemas.microsoft.com/office/drawing/2014/main" id="{2EF794FA-A4AE-C0FE-CCE0-A17EBB272C15}"/>
              </a:ext>
            </a:extLst>
          </p:cNvPr>
          <p:cNvSpPr/>
          <p:nvPr/>
        </p:nvSpPr>
        <p:spPr>
          <a:xfrm>
            <a:off x="845838" y="5239710"/>
            <a:ext cx="3319964" cy="289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Arkema	</a:t>
            </a:r>
            <a:r>
              <a:rPr kumimoji="0" lang="en-GB" sz="1400" b="1" i="0" u="none" strike="noStrike" kern="1200" cap="none" spc="0" normalizeH="0" baseline="0" noProof="0">
                <a:ln>
                  <a:noFill/>
                </a:ln>
                <a:solidFill>
                  <a:srgbClr val="322D2D"/>
                </a:solidFill>
                <a:effectLst/>
                <a:uLnTx/>
                <a:uFillTx/>
                <a:latin typeface="Arial"/>
                <a:ea typeface="+mn-ea"/>
                <a:cs typeface="+mn-cs"/>
              </a:rPr>
              <a:t>#4</a:t>
            </a:r>
          </a:p>
        </p:txBody>
      </p:sp>
      <p:pic>
        <p:nvPicPr>
          <p:cNvPr id="37" name="Picture 65">
            <a:extLst>
              <a:ext uri="{FF2B5EF4-FFF2-40B4-BE49-F238E27FC236}">
                <a16:creationId xmlns:a16="http://schemas.microsoft.com/office/drawing/2014/main" id="{6FE45C87-D426-52ED-5C81-6BB87431FFE2}"/>
              </a:ext>
            </a:extLst>
          </p:cNvPr>
          <p:cNvPicPr>
            <a:picLocks noChangeAspect="1"/>
          </p:cNvPicPr>
          <p:nvPr/>
        </p:nvPicPr>
        <p:blipFill rotWithShape="1">
          <a:blip r:embed="rId31" cstate="email">
            <a:extLst>
              <a:ext uri="{28A0092B-C50C-407E-A947-70E740481C1C}">
                <a14:useLocalDpi xmlns:a14="http://schemas.microsoft.com/office/drawing/2010/main" val="0"/>
              </a:ext>
            </a:extLst>
          </a:blip>
          <a:srcRect/>
          <a:stretch/>
        </p:blipFill>
        <p:spPr>
          <a:xfrm>
            <a:off x="8922760" y="5193752"/>
            <a:ext cx="1032724" cy="229508"/>
          </a:xfrm>
          <a:prstGeom prst="rect">
            <a:avLst/>
          </a:prstGeom>
        </p:spPr>
      </p:pic>
      <p:cxnSp>
        <p:nvCxnSpPr>
          <p:cNvPr id="38" name="Straight Connector 80">
            <a:extLst>
              <a:ext uri="{FF2B5EF4-FFF2-40B4-BE49-F238E27FC236}">
                <a16:creationId xmlns:a16="http://schemas.microsoft.com/office/drawing/2014/main" id="{451446E5-6C09-94D5-7DE9-629C2C9EC406}"/>
              </a:ext>
            </a:extLst>
          </p:cNvPr>
          <p:cNvCxnSpPr>
            <a:cxnSpLocks/>
          </p:cNvCxnSpPr>
          <p:nvPr/>
        </p:nvCxnSpPr>
        <p:spPr>
          <a:xfrm>
            <a:off x="4295800" y="1139093"/>
            <a:ext cx="0" cy="4953732"/>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82">
            <a:extLst>
              <a:ext uri="{FF2B5EF4-FFF2-40B4-BE49-F238E27FC236}">
                <a16:creationId xmlns:a16="http://schemas.microsoft.com/office/drawing/2014/main" id="{744D8FCF-EA50-F887-6B89-AF68845A0078}"/>
              </a:ext>
            </a:extLst>
          </p:cNvPr>
          <p:cNvCxnSpPr>
            <a:cxnSpLocks/>
          </p:cNvCxnSpPr>
          <p:nvPr/>
        </p:nvCxnSpPr>
        <p:spPr>
          <a:xfrm>
            <a:off x="7896200" y="1139093"/>
            <a:ext cx="0" cy="4953732"/>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40" name="Rectangle 58">
            <a:extLst>
              <a:ext uri="{FF2B5EF4-FFF2-40B4-BE49-F238E27FC236}">
                <a16:creationId xmlns:a16="http://schemas.microsoft.com/office/drawing/2014/main" id="{5E3EC011-F815-00CD-5FF2-98EBC3B3BB57}"/>
              </a:ext>
            </a:extLst>
          </p:cNvPr>
          <p:cNvSpPr/>
          <p:nvPr/>
        </p:nvSpPr>
        <p:spPr>
          <a:xfrm>
            <a:off x="839034" y="5475440"/>
            <a:ext cx="3319964" cy="289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err="1">
                <a:ln>
                  <a:noFill/>
                </a:ln>
                <a:solidFill>
                  <a:srgbClr val="322D2D"/>
                </a:solidFill>
                <a:effectLst/>
                <a:uLnTx/>
                <a:uFillTx/>
                <a:latin typeface="Arial"/>
                <a:ea typeface="+mn-ea"/>
                <a:cs typeface="+mn-cs"/>
              </a:rPr>
              <a:t>Chemtrade</a:t>
            </a:r>
            <a:r>
              <a:rPr kumimoji="0" lang="en-GB" sz="1400" b="0" i="0" u="none" strike="noStrike" kern="1200" cap="none" spc="0" normalizeH="0" baseline="0" noProof="0">
                <a:ln>
                  <a:noFill/>
                </a:ln>
                <a:solidFill>
                  <a:srgbClr val="322D2D"/>
                </a:solidFill>
                <a:effectLst/>
                <a:uLnTx/>
                <a:uFillTx/>
                <a:latin typeface="Arial"/>
                <a:ea typeface="+mn-ea"/>
                <a:cs typeface="+mn-cs"/>
              </a:rPr>
              <a:t>	</a:t>
            </a:r>
            <a:r>
              <a:rPr kumimoji="0" lang="en-GB" sz="1400" b="1" i="0" u="none" strike="noStrike" kern="1200" cap="none" spc="0" normalizeH="0" baseline="0" noProof="0">
                <a:ln>
                  <a:noFill/>
                </a:ln>
                <a:solidFill>
                  <a:srgbClr val="322D2D"/>
                </a:solidFill>
                <a:effectLst/>
                <a:uLnTx/>
                <a:uFillTx/>
                <a:latin typeface="Arial"/>
                <a:ea typeface="+mn-ea"/>
                <a:cs typeface="+mn-cs"/>
              </a:rPr>
              <a:t>#5</a:t>
            </a:r>
          </a:p>
        </p:txBody>
      </p:sp>
      <p:sp>
        <p:nvSpPr>
          <p:cNvPr id="41" name="TextBox 3">
            <a:extLst>
              <a:ext uri="{FF2B5EF4-FFF2-40B4-BE49-F238E27FC236}">
                <a16:creationId xmlns:a16="http://schemas.microsoft.com/office/drawing/2014/main" id="{DD1CA3A2-0082-0B01-5268-7FA7BB196FEF}"/>
              </a:ext>
            </a:extLst>
          </p:cNvPr>
          <p:cNvSpPr txBox="1"/>
          <p:nvPr/>
        </p:nvSpPr>
        <p:spPr>
          <a:xfrm>
            <a:off x="4338666" y="6171360"/>
            <a:ext cx="355753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*Market growth estimate for 2024-2030, excl. cost inflation. </a:t>
            </a:r>
          </a:p>
        </p:txBody>
      </p:sp>
      <p:graphicFrame>
        <p:nvGraphicFramePr>
          <p:cNvPr id="42" name="Chart 35">
            <a:extLst>
              <a:ext uri="{FF2B5EF4-FFF2-40B4-BE49-F238E27FC236}">
                <a16:creationId xmlns:a16="http://schemas.microsoft.com/office/drawing/2014/main" id="{5CE55DE4-7C09-7470-E317-6BE259DE55A6}"/>
              </a:ext>
            </a:extLst>
          </p:cNvPr>
          <p:cNvGraphicFramePr/>
          <p:nvPr>
            <p:extLst>
              <p:ext uri="{D42A27DB-BD31-4B8C-83A1-F6EECF244321}">
                <p14:modId xmlns:p14="http://schemas.microsoft.com/office/powerpoint/2010/main" val="1342178300"/>
              </p:ext>
            </p:extLst>
          </p:nvPr>
        </p:nvGraphicFramePr>
        <p:xfrm>
          <a:off x="7979180" y="1651831"/>
          <a:ext cx="3311525" cy="2160588"/>
        </p:xfrm>
        <a:graphic>
          <a:graphicData uri="http://schemas.openxmlformats.org/drawingml/2006/chart">
            <c:chart xmlns:c="http://schemas.openxmlformats.org/drawingml/2006/chart" xmlns:r="http://schemas.openxmlformats.org/officeDocument/2006/relationships" r:id="rId32"/>
          </a:graphicData>
        </a:graphic>
      </p:graphicFrame>
      <p:sp>
        <p:nvSpPr>
          <p:cNvPr id="43" name="TextBox 36">
            <a:extLst>
              <a:ext uri="{FF2B5EF4-FFF2-40B4-BE49-F238E27FC236}">
                <a16:creationId xmlns:a16="http://schemas.microsoft.com/office/drawing/2014/main" id="{99971245-CF6A-5F0B-2F54-10AFEBE55D25}"/>
              </a:ext>
            </a:extLst>
          </p:cNvPr>
          <p:cNvSpPr txBox="1"/>
          <p:nvPr/>
        </p:nvSpPr>
        <p:spPr>
          <a:xfrm>
            <a:off x="10659711" y="2538066"/>
            <a:ext cx="1141338" cy="3693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E6E1DC"/>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lang="en-GB" sz="1200" b="1">
                <a:solidFill>
                  <a:srgbClr val="322D2D"/>
                </a:solidFill>
                <a:latin typeface="Arial"/>
                <a:sym typeface="Wingdings"/>
              </a:rPr>
              <a:t>52</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Sodium Chlorate</a:t>
            </a:r>
          </a:p>
        </p:txBody>
      </p:sp>
      <p:sp>
        <p:nvSpPr>
          <p:cNvPr id="44" name="TextBox 38">
            <a:extLst>
              <a:ext uri="{FF2B5EF4-FFF2-40B4-BE49-F238E27FC236}">
                <a16:creationId xmlns:a16="http://schemas.microsoft.com/office/drawing/2014/main" id="{74EB9538-C994-B7C7-D00B-77570EF9A33B}"/>
              </a:ext>
            </a:extLst>
          </p:cNvPr>
          <p:cNvSpPr txBox="1"/>
          <p:nvPr/>
        </p:nvSpPr>
        <p:spPr>
          <a:xfrm>
            <a:off x="8276957" y="3305453"/>
            <a:ext cx="681277" cy="3693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 </a:t>
            </a:r>
            <a:r>
              <a:rPr lang="en-GB" sz="1200" b="1">
                <a:solidFill>
                  <a:srgbClr val="322D2D"/>
                </a:solidFill>
                <a:latin typeface="Arial"/>
                <a:sym typeface="Wingdings"/>
              </a:rPr>
              <a:t>16</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Peroxide</a:t>
            </a:r>
            <a:r>
              <a:rPr lang="en-GB" sz="1200">
                <a:solidFill>
                  <a:srgbClr val="322D2D"/>
                </a:solidFill>
                <a:latin typeface="Arial"/>
              </a:rPr>
              <a:t>s</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45" name="TextBox 39">
            <a:extLst>
              <a:ext uri="{FF2B5EF4-FFF2-40B4-BE49-F238E27FC236}">
                <a16:creationId xmlns:a16="http://schemas.microsoft.com/office/drawing/2014/main" id="{16087A7F-17CE-78F9-B83E-78DCAFF3FA62}"/>
              </a:ext>
            </a:extLst>
          </p:cNvPr>
          <p:cNvSpPr txBox="1"/>
          <p:nvPr/>
        </p:nvSpPr>
        <p:spPr>
          <a:xfrm>
            <a:off x="8047418" y="2435327"/>
            <a:ext cx="863624"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15</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Caustic Soda</a:t>
            </a:r>
          </a:p>
        </p:txBody>
      </p:sp>
      <p:sp>
        <p:nvSpPr>
          <p:cNvPr id="46" name="TextBox 40">
            <a:extLst>
              <a:ext uri="{FF2B5EF4-FFF2-40B4-BE49-F238E27FC236}">
                <a16:creationId xmlns:a16="http://schemas.microsoft.com/office/drawing/2014/main" id="{A1A51928-8A20-305C-4BC7-65316569969D}"/>
              </a:ext>
            </a:extLst>
          </p:cNvPr>
          <p:cNvSpPr txBox="1"/>
          <p:nvPr/>
        </p:nvSpPr>
        <p:spPr>
          <a:xfrm>
            <a:off x="8460453" y="1679798"/>
            <a:ext cx="852061"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E1B9A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F0ED">
                    <a:lumMod val="75000"/>
                  </a:srgbClr>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17</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Others</a:t>
            </a:r>
          </a:p>
        </p:txBody>
      </p:sp>
      <p:sp>
        <p:nvSpPr>
          <p:cNvPr id="47" name="Rectangle 12">
            <a:extLst>
              <a:ext uri="{FF2B5EF4-FFF2-40B4-BE49-F238E27FC236}">
                <a16:creationId xmlns:a16="http://schemas.microsoft.com/office/drawing/2014/main" id="{ED90A950-9FED-E500-491E-5ED60A43C835}"/>
              </a:ext>
            </a:extLst>
          </p:cNvPr>
          <p:cNvSpPr/>
          <p:nvPr/>
        </p:nvSpPr>
        <p:spPr>
          <a:xfrm>
            <a:off x="856041" y="5760014"/>
            <a:ext cx="3319964" cy="289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Solvay	</a:t>
            </a:r>
            <a:r>
              <a:rPr kumimoji="0" lang="en-GB" sz="1400" b="1" i="0" u="none" strike="noStrike" kern="1200" cap="none" spc="0" normalizeH="0" baseline="0" noProof="0">
                <a:ln>
                  <a:noFill/>
                </a:ln>
                <a:solidFill>
                  <a:srgbClr val="322D2D"/>
                </a:solidFill>
                <a:effectLst/>
                <a:uLnTx/>
                <a:uFillTx/>
                <a:latin typeface="Arial"/>
                <a:ea typeface="+mn-ea"/>
                <a:cs typeface="+mn-cs"/>
              </a:rPr>
              <a:t>#6</a:t>
            </a:r>
          </a:p>
        </p:txBody>
      </p:sp>
      <p:sp>
        <p:nvSpPr>
          <p:cNvPr id="48" name="TextBox 5">
            <a:extLst>
              <a:ext uri="{FF2B5EF4-FFF2-40B4-BE49-F238E27FC236}">
                <a16:creationId xmlns:a16="http://schemas.microsoft.com/office/drawing/2014/main" id="{15FC1CFD-8503-499D-53DE-9E7FED0B9618}"/>
              </a:ext>
            </a:extLst>
          </p:cNvPr>
          <p:cNvSpPr txBox="1"/>
          <p:nvPr/>
        </p:nvSpPr>
        <p:spPr>
          <a:xfrm>
            <a:off x="806100" y="3371418"/>
            <a:ext cx="378905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22D2D"/>
                </a:solidFill>
                <a:effectLst/>
                <a:uLnTx/>
                <a:uFillTx/>
                <a:latin typeface="Arial"/>
                <a:ea typeface="+mn-ea"/>
                <a:cs typeface="+mn-cs"/>
              </a:rPr>
              <a:t>The figures for 2023 and 2024 are historical figures, which were published as a stock exchange release on March 12, 2025.</a:t>
            </a:r>
            <a:endParaRPr kumimoji="0" lang="fi-FI" sz="900" b="0" i="0" u="none" strike="noStrike" kern="1200" cap="none" spc="0" normalizeH="0" baseline="0" noProof="0" dirty="0">
              <a:ln>
                <a:noFill/>
              </a:ln>
              <a:solidFill>
                <a:srgbClr val="322D2D"/>
              </a:solidFill>
              <a:effectLst/>
              <a:uLnTx/>
              <a:uFillTx/>
              <a:latin typeface="Arial"/>
              <a:ea typeface="+mn-ea"/>
              <a:cs typeface="+mn-cs"/>
            </a:endParaRPr>
          </a:p>
        </p:txBody>
      </p:sp>
      <p:graphicFrame>
        <p:nvGraphicFramePr>
          <p:cNvPr id="70" name="Chart 69">
            <a:extLst>
              <a:ext uri="{FF2B5EF4-FFF2-40B4-BE49-F238E27FC236}">
                <a16:creationId xmlns:a16="http://schemas.microsoft.com/office/drawing/2014/main" id="{6033B743-B6C2-104D-E8A4-F43F22C6C1F5}"/>
              </a:ext>
            </a:extLst>
          </p:cNvPr>
          <p:cNvGraphicFramePr/>
          <p:nvPr>
            <p:custDataLst>
              <p:tags r:id="rId2"/>
            </p:custDataLst>
            <p:extLst>
              <p:ext uri="{D42A27DB-BD31-4B8C-83A1-F6EECF244321}">
                <p14:modId xmlns:p14="http://schemas.microsoft.com/office/powerpoint/2010/main" val="1615358765"/>
              </p:ext>
            </p:extLst>
          </p:nvPr>
        </p:nvGraphicFramePr>
        <p:xfrm>
          <a:off x="1049338" y="1704975"/>
          <a:ext cx="1797050" cy="1550988"/>
        </p:xfrm>
        <a:graphic>
          <a:graphicData uri="http://schemas.openxmlformats.org/drawingml/2006/chart">
            <c:chart xmlns:c="http://schemas.openxmlformats.org/drawingml/2006/chart" xmlns:r="http://schemas.openxmlformats.org/officeDocument/2006/relationships" r:id="rId33"/>
          </a:graphicData>
        </a:graphic>
      </p:graphicFrame>
      <p:sp>
        <p:nvSpPr>
          <p:cNvPr id="50" name="Text Placeholder 2">
            <a:extLst>
              <a:ext uri="{FF2B5EF4-FFF2-40B4-BE49-F238E27FC236}">
                <a16:creationId xmlns:a16="http://schemas.microsoft.com/office/drawing/2014/main" id="{43A4CA12-C2E4-08AE-6D1C-D3FD83068E02}"/>
              </a:ext>
            </a:extLst>
          </p:cNvPr>
          <p:cNvSpPr>
            <a:spLocks/>
          </p:cNvSpPr>
          <p:nvPr>
            <p:custDataLst>
              <p:tags r:id="rId3"/>
            </p:custDataLst>
          </p:nvPr>
        </p:nvSpPr>
        <p:spPr bwMode="gray">
          <a:xfrm>
            <a:off x="974725" y="2979738"/>
            <a:ext cx="571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510E6C64-82CC-4974-B91A-C87BB6881D9B}" type="datetime'''''''''''''''''''''''''''''''''''''''''''''''''0'''">
              <a:rPr lang="en-US" altLang="en-US" sz="800" smtClean="0">
                <a:solidFill>
                  <a:srgbClr val="322D2D"/>
                </a:solidFill>
                <a:effectLst/>
              </a:rPr>
              <a:pPr lvl="0" algn="r">
                <a:spcBef>
                  <a:spcPct val="0"/>
                </a:spcBef>
                <a:spcAft>
                  <a:spcPct val="0"/>
                </a:spcAft>
              </a:pPr>
              <a:t>0</a:t>
            </a:fld>
            <a:endParaRPr lang="en-US" sz="800" dirty="0">
              <a:solidFill>
                <a:srgbClr val="322D2D"/>
              </a:solidFill>
            </a:endParaRPr>
          </a:p>
        </p:txBody>
      </p:sp>
      <p:sp>
        <p:nvSpPr>
          <p:cNvPr id="51" name="Text Placeholder 2">
            <a:extLst>
              <a:ext uri="{FF2B5EF4-FFF2-40B4-BE49-F238E27FC236}">
                <a16:creationId xmlns:a16="http://schemas.microsoft.com/office/drawing/2014/main" id="{CAED1B80-3497-B73C-3F84-80AF6E830B0F}"/>
              </a:ext>
            </a:extLst>
          </p:cNvPr>
          <p:cNvSpPr>
            <a:spLocks/>
          </p:cNvSpPr>
          <p:nvPr>
            <p:custDataLst>
              <p:tags r:id="rId4"/>
            </p:custDataLst>
          </p:nvPr>
        </p:nvSpPr>
        <p:spPr bwMode="gray">
          <a:xfrm>
            <a:off x="860425" y="2797175"/>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24B0C34F-FADB-4D46-A726-D0E7600A9275}" type="datetime'''''''2''00'">
              <a:rPr lang="en-US" altLang="en-US" sz="800" smtClean="0">
                <a:solidFill>
                  <a:srgbClr val="322D2D"/>
                </a:solidFill>
                <a:effectLst/>
              </a:rPr>
              <a:pPr lvl="0" algn="r">
                <a:spcBef>
                  <a:spcPct val="0"/>
                </a:spcBef>
                <a:spcAft>
                  <a:spcPct val="0"/>
                </a:spcAft>
              </a:pPr>
              <a:t>200</a:t>
            </a:fld>
            <a:endParaRPr lang="en-US" sz="800" dirty="0">
              <a:solidFill>
                <a:srgbClr val="322D2D"/>
              </a:solidFill>
            </a:endParaRPr>
          </a:p>
        </p:txBody>
      </p:sp>
      <p:sp>
        <p:nvSpPr>
          <p:cNvPr id="52" name="Text Placeholder 2">
            <a:extLst>
              <a:ext uri="{FF2B5EF4-FFF2-40B4-BE49-F238E27FC236}">
                <a16:creationId xmlns:a16="http://schemas.microsoft.com/office/drawing/2014/main" id="{512C1341-40D1-C488-A211-E991504E47F5}"/>
              </a:ext>
            </a:extLst>
          </p:cNvPr>
          <p:cNvSpPr>
            <a:spLocks/>
          </p:cNvSpPr>
          <p:nvPr>
            <p:custDataLst>
              <p:tags r:id="rId5"/>
            </p:custDataLst>
          </p:nvPr>
        </p:nvSpPr>
        <p:spPr bwMode="gray">
          <a:xfrm>
            <a:off x="860425" y="2613025"/>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5D30C590-CCCD-42D6-8423-9106F77FA01D}" type="datetime'''4''''''''''''''0''''''''''0'''''''''''''''''''''''''">
              <a:rPr lang="en-US" altLang="en-US" sz="800" smtClean="0">
                <a:solidFill>
                  <a:srgbClr val="322D2D"/>
                </a:solidFill>
                <a:effectLst/>
              </a:rPr>
              <a:pPr lvl="0" algn="r">
                <a:spcBef>
                  <a:spcPct val="0"/>
                </a:spcBef>
                <a:spcAft>
                  <a:spcPct val="0"/>
                </a:spcAft>
              </a:pPr>
              <a:t>400</a:t>
            </a:fld>
            <a:endParaRPr lang="en-US" sz="800" dirty="0">
              <a:solidFill>
                <a:srgbClr val="322D2D"/>
              </a:solidFill>
            </a:endParaRPr>
          </a:p>
        </p:txBody>
      </p:sp>
      <p:sp>
        <p:nvSpPr>
          <p:cNvPr id="54" name="Text Placeholder 2">
            <a:extLst>
              <a:ext uri="{FF2B5EF4-FFF2-40B4-BE49-F238E27FC236}">
                <a16:creationId xmlns:a16="http://schemas.microsoft.com/office/drawing/2014/main" id="{410FDD0A-ADF3-2AC4-664B-444873B2555E}"/>
              </a:ext>
            </a:extLst>
          </p:cNvPr>
          <p:cNvSpPr>
            <a:spLocks/>
          </p:cNvSpPr>
          <p:nvPr>
            <p:custDataLst>
              <p:tags r:id="rId6"/>
            </p:custDataLst>
          </p:nvPr>
        </p:nvSpPr>
        <p:spPr bwMode="gray">
          <a:xfrm>
            <a:off x="860425" y="2430463"/>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789BE3DE-E722-4019-8B6E-2585AD8D83CB}" type="datetime'''''''''''6''''''''''''''''''''''''''0''''''''''''''''0'''''''">
              <a:rPr lang="en-US" altLang="en-US" sz="800" smtClean="0">
                <a:solidFill>
                  <a:srgbClr val="322D2D"/>
                </a:solidFill>
                <a:effectLst/>
              </a:rPr>
              <a:pPr lvl="0" algn="r">
                <a:spcBef>
                  <a:spcPct val="0"/>
                </a:spcBef>
                <a:spcAft>
                  <a:spcPct val="0"/>
                </a:spcAft>
              </a:pPr>
              <a:t>600</a:t>
            </a:fld>
            <a:endParaRPr lang="en-US" sz="800" dirty="0">
              <a:solidFill>
                <a:srgbClr val="322D2D"/>
              </a:solidFill>
            </a:endParaRPr>
          </a:p>
        </p:txBody>
      </p:sp>
      <p:sp>
        <p:nvSpPr>
          <p:cNvPr id="55" name="Text Placeholder 2">
            <a:extLst>
              <a:ext uri="{FF2B5EF4-FFF2-40B4-BE49-F238E27FC236}">
                <a16:creationId xmlns:a16="http://schemas.microsoft.com/office/drawing/2014/main" id="{34D69ACA-51DF-E7E0-F4FF-BD32EC9147DA}"/>
              </a:ext>
            </a:extLst>
          </p:cNvPr>
          <p:cNvSpPr>
            <a:spLocks/>
          </p:cNvSpPr>
          <p:nvPr>
            <p:custDataLst>
              <p:tags r:id="rId7"/>
            </p:custDataLst>
          </p:nvPr>
        </p:nvSpPr>
        <p:spPr bwMode="gray">
          <a:xfrm>
            <a:off x="860425" y="2246313"/>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55E4108-8FA2-4136-A3E7-A7DF7C16A0F6}" type="datetime'''80''''''''''''''''0'''''''''''''''''''''''''''''''''">
              <a:rPr lang="en-US" altLang="en-US" sz="800" smtClean="0">
                <a:solidFill>
                  <a:srgbClr val="322D2D"/>
                </a:solidFill>
                <a:effectLst/>
              </a:rPr>
              <a:pPr lvl="0" algn="r">
                <a:spcBef>
                  <a:spcPct val="0"/>
                </a:spcBef>
                <a:spcAft>
                  <a:spcPct val="0"/>
                </a:spcAft>
              </a:pPr>
              <a:t>800</a:t>
            </a:fld>
            <a:endParaRPr lang="en-US" sz="800" dirty="0">
              <a:solidFill>
                <a:srgbClr val="322D2D"/>
              </a:solidFill>
            </a:endParaRPr>
          </a:p>
        </p:txBody>
      </p:sp>
      <p:sp>
        <p:nvSpPr>
          <p:cNvPr id="64" name="Text Placeholder 2">
            <a:extLst>
              <a:ext uri="{FF2B5EF4-FFF2-40B4-BE49-F238E27FC236}">
                <a16:creationId xmlns:a16="http://schemas.microsoft.com/office/drawing/2014/main" id="{D4D010D2-3545-6A71-F8F0-871EE3F61949}"/>
              </a:ext>
            </a:extLst>
          </p:cNvPr>
          <p:cNvSpPr>
            <a:spLocks/>
          </p:cNvSpPr>
          <p:nvPr>
            <p:custDataLst>
              <p:tags r:id="rId8"/>
            </p:custDataLst>
          </p:nvPr>
        </p:nvSpPr>
        <p:spPr bwMode="gray">
          <a:xfrm>
            <a:off x="774700" y="2063750"/>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FEB60DC-28E6-4E5D-9E33-80401DF986F6}" type="datetime'1'''''''''',''''''''00''''''''''''''''''''''''''''0'''''''''">
              <a:rPr lang="en-US" altLang="en-US" sz="800" smtClean="0">
                <a:solidFill>
                  <a:srgbClr val="322D2D"/>
                </a:solidFill>
                <a:effectLst/>
              </a:rPr>
              <a:pPr lvl="0" algn="r">
                <a:spcBef>
                  <a:spcPct val="0"/>
                </a:spcBef>
                <a:spcAft>
                  <a:spcPct val="0"/>
                </a:spcAft>
              </a:pPr>
              <a:t>1,000</a:t>
            </a:fld>
            <a:endParaRPr lang="en-US" sz="800" dirty="0">
              <a:solidFill>
                <a:srgbClr val="322D2D"/>
              </a:solidFill>
            </a:endParaRPr>
          </a:p>
        </p:txBody>
      </p:sp>
      <p:sp>
        <p:nvSpPr>
          <p:cNvPr id="65" name="Text Placeholder 2">
            <a:extLst>
              <a:ext uri="{FF2B5EF4-FFF2-40B4-BE49-F238E27FC236}">
                <a16:creationId xmlns:a16="http://schemas.microsoft.com/office/drawing/2014/main" id="{D0E48A1A-667D-27DC-7A0A-1EEB6091A6CD}"/>
              </a:ext>
            </a:extLst>
          </p:cNvPr>
          <p:cNvSpPr>
            <a:spLocks/>
          </p:cNvSpPr>
          <p:nvPr>
            <p:custDataLst>
              <p:tags r:id="rId9"/>
            </p:custDataLst>
          </p:nvPr>
        </p:nvSpPr>
        <p:spPr bwMode="gray">
          <a:xfrm>
            <a:off x="774700" y="1879600"/>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403A791-5B5B-47E3-B755-28F4B4A6E0EC}" type="datetime'''''''''''''''''''''1'',20''0'''''''''''''''''''''''''''''">
              <a:rPr lang="en-US" altLang="en-US" sz="800" smtClean="0">
                <a:solidFill>
                  <a:srgbClr val="322D2D"/>
                </a:solidFill>
                <a:effectLst/>
              </a:rPr>
              <a:pPr lvl="0" algn="r">
                <a:spcBef>
                  <a:spcPct val="0"/>
                </a:spcBef>
                <a:spcAft>
                  <a:spcPct val="0"/>
                </a:spcAft>
              </a:pPr>
              <a:t>1,200</a:t>
            </a:fld>
            <a:endParaRPr lang="en-US" sz="800" dirty="0">
              <a:solidFill>
                <a:srgbClr val="322D2D"/>
              </a:solidFill>
            </a:endParaRPr>
          </a:p>
        </p:txBody>
      </p:sp>
      <p:sp>
        <p:nvSpPr>
          <p:cNvPr id="57" name="Text Placeholder 2">
            <a:extLst>
              <a:ext uri="{FF2B5EF4-FFF2-40B4-BE49-F238E27FC236}">
                <a16:creationId xmlns:a16="http://schemas.microsoft.com/office/drawing/2014/main" id="{70A1451D-4DF0-416E-7FCC-95DC6E141354}"/>
              </a:ext>
            </a:extLst>
          </p:cNvPr>
          <p:cNvSpPr>
            <a:spLocks/>
          </p:cNvSpPr>
          <p:nvPr>
            <p:custDataLst>
              <p:tags r:id="rId10"/>
            </p:custDataLst>
          </p:nvPr>
        </p:nvSpPr>
        <p:spPr bwMode="gray">
          <a:xfrm>
            <a:off x="1176338" y="1738313"/>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2932D83-9B96-4EE3-8B12-2167F3BDBEFF}" type="datetime'''''''''''''''''2''''''9''.''''''4''%'''''''''''''''''''''''">
              <a:rPr lang="fi-FI" altLang="en-US" sz="800" smtClean="0">
                <a:solidFill>
                  <a:srgbClr val="322D2D"/>
                </a:solidFill>
              </a:rPr>
              <a:pPr lvl="0" algn="ctr">
                <a:spcBef>
                  <a:spcPct val="0"/>
                </a:spcBef>
                <a:spcAft>
                  <a:spcPct val="0"/>
                </a:spcAft>
                <a:defRPr/>
              </a:pPr>
              <a:t>29.4%</a:t>
            </a:fld>
            <a:endParaRPr kumimoji="0" lang="fi-FI" sz="800" b="0" i="0" strike="noStrike" kern="1200" cap="none" spc="0" normalizeH="0" baseline="0" noProof="0">
              <a:ln>
                <a:noFill/>
              </a:ln>
              <a:solidFill>
                <a:srgbClr val="322D2D"/>
              </a:solidFill>
              <a:effectLst/>
              <a:uLnTx/>
              <a:uFillTx/>
            </a:endParaRPr>
          </a:p>
        </p:txBody>
      </p:sp>
      <p:sp>
        <p:nvSpPr>
          <p:cNvPr id="58" name="Text Placeholder 2">
            <a:extLst>
              <a:ext uri="{FF2B5EF4-FFF2-40B4-BE49-F238E27FC236}">
                <a16:creationId xmlns:a16="http://schemas.microsoft.com/office/drawing/2014/main" id="{726D10AF-ACF4-F36C-EEB6-90D2EACAFA41}"/>
              </a:ext>
            </a:extLst>
          </p:cNvPr>
          <p:cNvSpPr>
            <a:spLocks/>
          </p:cNvSpPr>
          <p:nvPr>
            <p:custDataLst>
              <p:tags r:id="rId11"/>
            </p:custDataLst>
          </p:nvPr>
        </p:nvSpPr>
        <p:spPr bwMode="auto">
          <a:xfrm>
            <a:off x="1189038" y="3073400"/>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42F386B-EBEA-41EA-BFC5-554A04451850}" type="datetime'''''''2''''''''''''''0''2''''''''''''''''3'''''''''">
              <a:rPr lang="fi-FI" altLang="en-US" sz="1000" smtClean="0">
                <a:solidFill>
                  <a:srgbClr val="322D2D"/>
                </a:solidFill>
              </a:rPr>
              <a:pPr lvl="0" algn="ctr">
                <a:spcBef>
                  <a:spcPct val="0"/>
                </a:spcBef>
                <a:spcAft>
                  <a:spcPct val="0"/>
                </a:spcAft>
                <a:defRPr/>
              </a:pPr>
              <a:t>2023</a:t>
            </a:fld>
            <a:endParaRPr kumimoji="0" lang="fi-FI" sz="1000" b="0" i="0" strike="noStrike" kern="1200" cap="none" spc="0" normalizeH="0" baseline="0" noProof="0">
              <a:ln>
                <a:noFill/>
              </a:ln>
              <a:solidFill>
                <a:srgbClr val="322D2D"/>
              </a:solidFill>
              <a:effectLst/>
              <a:uLnTx/>
              <a:uFillTx/>
            </a:endParaRPr>
          </a:p>
        </p:txBody>
      </p:sp>
      <p:sp>
        <p:nvSpPr>
          <p:cNvPr id="59" name="Text Placeholder 2">
            <a:extLst>
              <a:ext uri="{FF2B5EF4-FFF2-40B4-BE49-F238E27FC236}">
                <a16:creationId xmlns:a16="http://schemas.microsoft.com/office/drawing/2014/main" id="{061F75D5-BC6A-2C4B-7D3B-70516D9ACB52}"/>
              </a:ext>
            </a:extLst>
          </p:cNvPr>
          <p:cNvSpPr>
            <a:spLocks/>
          </p:cNvSpPr>
          <p:nvPr>
            <p:custDataLst>
              <p:tags r:id="rId12"/>
            </p:custDataLst>
          </p:nvPr>
        </p:nvSpPr>
        <p:spPr bwMode="gray">
          <a:xfrm>
            <a:off x="1584325" y="1778000"/>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8CF30ED-599B-4F1C-99F2-FB5148D3C80A}" type="datetime'''''''''''''''''''''''''''''''''2''''''''''8''''.''3''''''%'''">
              <a:rPr lang="fi-FI" altLang="en-US" sz="800" smtClean="0">
                <a:solidFill>
                  <a:srgbClr val="322D2D"/>
                </a:solidFill>
              </a:rPr>
              <a:pPr lvl="0" algn="ctr">
                <a:spcBef>
                  <a:spcPct val="0"/>
                </a:spcBef>
                <a:spcAft>
                  <a:spcPct val="0"/>
                </a:spcAft>
                <a:defRPr/>
              </a:pPr>
              <a:t>28.3%</a:t>
            </a:fld>
            <a:endParaRPr kumimoji="0" lang="fi-FI" sz="800" b="0" i="0" strike="noStrike" kern="1200" cap="none" spc="0" normalizeH="0" baseline="0" noProof="0">
              <a:ln>
                <a:noFill/>
              </a:ln>
              <a:solidFill>
                <a:srgbClr val="322D2D"/>
              </a:solidFill>
              <a:effectLst/>
              <a:uLnTx/>
              <a:uFillTx/>
            </a:endParaRPr>
          </a:p>
        </p:txBody>
      </p:sp>
      <p:sp>
        <p:nvSpPr>
          <p:cNvPr id="60" name="Text Placeholder 2">
            <a:extLst>
              <a:ext uri="{FF2B5EF4-FFF2-40B4-BE49-F238E27FC236}">
                <a16:creationId xmlns:a16="http://schemas.microsoft.com/office/drawing/2014/main" id="{ECF9FEA0-FE06-0861-1A21-A6E3C4D87033}"/>
              </a:ext>
            </a:extLst>
          </p:cNvPr>
          <p:cNvSpPr>
            <a:spLocks/>
          </p:cNvSpPr>
          <p:nvPr>
            <p:custDataLst>
              <p:tags r:id="rId13"/>
            </p:custDataLst>
          </p:nvPr>
        </p:nvSpPr>
        <p:spPr bwMode="auto">
          <a:xfrm>
            <a:off x="1597025" y="3073400"/>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1EF6053-6D5E-41BD-AED4-62AFC5FC719C}" type="datetime'''''''''2''0''2''4'''''''''''''''''''''''''''''''''''">
              <a:rPr lang="fi-FI" altLang="en-US" sz="1000" smtClean="0">
                <a:solidFill>
                  <a:srgbClr val="322D2D"/>
                </a:solidFill>
              </a:rPr>
              <a:pPr lvl="0" algn="ctr">
                <a:spcBef>
                  <a:spcPct val="0"/>
                </a:spcBef>
                <a:spcAft>
                  <a:spcPct val="0"/>
                </a:spcAft>
                <a:defRPr/>
              </a:pPr>
              <a:t>2024</a:t>
            </a:fld>
            <a:endParaRPr kumimoji="0" lang="fi-FI" sz="1000" b="0" i="0" strike="noStrike" kern="1200" cap="none" spc="0" normalizeH="0" baseline="0" noProof="0">
              <a:ln>
                <a:noFill/>
              </a:ln>
              <a:solidFill>
                <a:srgbClr val="322D2D"/>
              </a:solidFill>
              <a:effectLst/>
              <a:uLnTx/>
              <a:uFillTx/>
            </a:endParaRPr>
          </a:p>
        </p:txBody>
      </p:sp>
      <p:sp>
        <p:nvSpPr>
          <p:cNvPr id="61" name="Text Placeholder 2">
            <a:extLst>
              <a:ext uri="{FF2B5EF4-FFF2-40B4-BE49-F238E27FC236}">
                <a16:creationId xmlns:a16="http://schemas.microsoft.com/office/drawing/2014/main" id="{20431F0A-FF69-D61E-F5E7-9A5F1BCEED71}"/>
              </a:ext>
            </a:extLst>
          </p:cNvPr>
          <p:cNvSpPr>
            <a:spLocks/>
          </p:cNvSpPr>
          <p:nvPr>
            <p:custDataLst>
              <p:tags r:id="rId14"/>
            </p:custDataLst>
          </p:nvPr>
        </p:nvSpPr>
        <p:spPr bwMode="gray">
          <a:xfrm>
            <a:off x="1992313" y="186690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3C2B724-3EEE-4490-9EAA-10D74DC2BC7B}" type="datetime'''''2''''''''5''''''.''''''''''''''9''''''''''%'''''">
              <a:rPr lang="fi-FI" altLang="en-US" sz="800" smtClean="0">
                <a:solidFill>
                  <a:srgbClr val="322D2D"/>
                </a:solidFill>
              </a:rPr>
              <a:pPr lvl="0" algn="ctr">
                <a:spcBef>
                  <a:spcPct val="0"/>
                </a:spcBef>
                <a:spcAft>
                  <a:spcPct val="0"/>
                </a:spcAft>
                <a:defRPr/>
              </a:pPr>
              <a:t>25.9%</a:t>
            </a:fld>
            <a:endParaRPr kumimoji="0" lang="fi-FI" sz="800" i="0" strike="noStrike" kern="1200" cap="none" spc="0" normalizeH="0" baseline="0" noProof="0" dirty="0">
              <a:ln>
                <a:noFill/>
              </a:ln>
              <a:solidFill>
                <a:srgbClr val="322D2D"/>
              </a:solidFill>
              <a:effectLst/>
              <a:uLnTx/>
              <a:uFillTx/>
            </a:endParaRPr>
          </a:p>
        </p:txBody>
      </p:sp>
      <p:sp>
        <p:nvSpPr>
          <p:cNvPr id="62" name="Text Placeholder 2">
            <a:extLst>
              <a:ext uri="{FF2B5EF4-FFF2-40B4-BE49-F238E27FC236}">
                <a16:creationId xmlns:a16="http://schemas.microsoft.com/office/drawing/2014/main" id="{A21294D2-8DA4-FB82-F5A8-43F42584C881}"/>
              </a:ext>
            </a:extLst>
          </p:cNvPr>
          <p:cNvSpPr>
            <a:spLocks/>
          </p:cNvSpPr>
          <p:nvPr>
            <p:custDataLst>
              <p:tags r:id="rId15"/>
            </p:custDataLst>
          </p:nvPr>
        </p:nvSpPr>
        <p:spPr bwMode="auto">
          <a:xfrm>
            <a:off x="2005013" y="3073401"/>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5BE5B1D0-A4C7-40AF-AD4A-9FC34D305C02}" type="datetime'''''''''''''''''''202''''''''''''5'''''''''''''''''''''">
              <a:rPr lang="fi-FI" altLang="en-US" sz="1000" smtClean="0">
                <a:solidFill>
                  <a:srgbClr val="322D2D"/>
                </a:solidFill>
              </a:rPr>
              <a:pPr lvl="0" algn="ctr">
                <a:spcBef>
                  <a:spcPct val="0"/>
                </a:spcBef>
                <a:spcAft>
                  <a:spcPct val="0"/>
                </a:spcAft>
                <a:defRPr/>
              </a:pPr>
              <a:t>2025</a:t>
            </a:fld>
            <a:endParaRPr kumimoji="0" lang="fi-FI" sz="1000" i="0" strike="noStrike" kern="1200" cap="none" spc="0" normalizeH="0" baseline="0" noProof="0" dirty="0">
              <a:ln>
                <a:noFill/>
              </a:ln>
              <a:solidFill>
                <a:srgbClr val="322D2D"/>
              </a:solidFill>
              <a:effectLst/>
              <a:uLnTx/>
              <a:uFillTx/>
            </a:endParaRPr>
          </a:p>
        </p:txBody>
      </p:sp>
      <p:sp>
        <p:nvSpPr>
          <p:cNvPr id="56" name="Text Placeholder 2">
            <a:extLst>
              <a:ext uri="{FF2B5EF4-FFF2-40B4-BE49-F238E27FC236}">
                <a16:creationId xmlns:a16="http://schemas.microsoft.com/office/drawing/2014/main" id="{636491D9-3F02-4728-60F3-F5F027B2A267}"/>
              </a:ext>
            </a:extLst>
          </p:cNvPr>
          <p:cNvSpPr>
            <a:spLocks/>
          </p:cNvSpPr>
          <p:nvPr>
            <p:custDataLst>
              <p:tags r:id="rId16"/>
            </p:custDataLst>
          </p:nvPr>
        </p:nvSpPr>
        <p:spPr bwMode="gray">
          <a:xfrm>
            <a:off x="2400300" y="19002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35589C9-5FD0-4564-9D6F-3126630C81F1}" type="datetime'''''''''2''''''5''''''''''.''''''''''''0%'''''''''''''''''''">
              <a:rPr lang="en-US" altLang="en-US" sz="800" b="1" smtClean="0">
                <a:solidFill>
                  <a:srgbClr val="322D2D"/>
                </a:solidFill>
              </a:rPr>
              <a:pPr lvl="0" algn="ctr">
                <a:spcBef>
                  <a:spcPct val="0"/>
                </a:spcBef>
                <a:spcAft>
                  <a:spcPct val="0"/>
                </a:spcAft>
                <a:defRPr/>
              </a:pPr>
              <a:t>25.0%</a:t>
            </a:fld>
            <a:endParaRPr kumimoji="0" lang="fi-FI" sz="800" b="1" i="0" strike="noStrike" kern="1200" cap="none" spc="0" normalizeH="0" baseline="0" noProof="0" dirty="0">
              <a:ln>
                <a:noFill/>
              </a:ln>
              <a:solidFill>
                <a:srgbClr val="322D2D"/>
              </a:solidFill>
              <a:effectLst/>
              <a:uLnTx/>
              <a:uFillTx/>
            </a:endParaRPr>
          </a:p>
        </p:txBody>
      </p:sp>
      <p:sp>
        <p:nvSpPr>
          <p:cNvPr id="53" name="Text Placeholder 2">
            <a:extLst>
              <a:ext uri="{FF2B5EF4-FFF2-40B4-BE49-F238E27FC236}">
                <a16:creationId xmlns:a16="http://schemas.microsoft.com/office/drawing/2014/main" id="{27CE5BAB-EC69-4CF8-0E85-692F6E3BAD44}"/>
              </a:ext>
            </a:extLst>
          </p:cNvPr>
          <p:cNvSpPr>
            <a:spLocks/>
          </p:cNvSpPr>
          <p:nvPr>
            <p:custDataLst>
              <p:tags r:id="rId17"/>
            </p:custDataLst>
          </p:nvPr>
        </p:nvSpPr>
        <p:spPr bwMode="auto">
          <a:xfrm>
            <a:off x="2381250" y="3073400"/>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11EC5A8-AC06-496F-BC72-F8EFDD349690}" type="datetime'''''''''Q2''''/''''''''2''6'''''' ''L''''TM'''">
              <a:rPr lang="en-US" altLang="en-US" sz="1000" b="1" smtClean="0">
                <a:solidFill>
                  <a:srgbClr val="322D2D"/>
                </a:solidFill>
              </a:rPr>
              <a:pPr lvl="0" algn="ctr">
                <a:spcBef>
                  <a:spcPct val="0"/>
                </a:spcBef>
                <a:spcAft>
                  <a:spcPct val="0"/>
                </a:spcAft>
                <a:defRPr/>
              </a:pPr>
              <a:t>Q2/26 LTM</a:t>
            </a:fld>
            <a:endParaRPr kumimoji="0" lang="fi-FI" sz="1000" b="1" i="0" strike="noStrike" kern="1200" cap="none" spc="0" normalizeH="0" baseline="0" noProof="0">
              <a:ln>
                <a:noFill/>
              </a:ln>
              <a:solidFill>
                <a:srgbClr val="322D2D"/>
              </a:solidFill>
              <a:effectLst/>
              <a:uLnTx/>
              <a:uFillTx/>
            </a:endParaRPr>
          </a:p>
        </p:txBody>
      </p:sp>
      <p:sp>
        <p:nvSpPr>
          <p:cNvPr id="63" name="Rectangle 21">
            <a:extLst>
              <a:ext uri="{FF2B5EF4-FFF2-40B4-BE49-F238E27FC236}">
                <a16:creationId xmlns:a16="http://schemas.microsoft.com/office/drawing/2014/main" id="{AE7C6DC4-087A-A06A-A11E-252F10907546}"/>
              </a:ext>
            </a:extLst>
          </p:cNvPr>
          <p:cNvSpPr/>
          <p:nvPr/>
        </p:nvSpPr>
        <p:spPr>
          <a:xfrm>
            <a:off x="8008497" y="6242514"/>
            <a:ext cx="2183199"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22D2D"/>
                </a:solidFill>
                <a:effectLst/>
                <a:uLnTx/>
                <a:uFillTx/>
                <a:latin typeface="Arial"/>
                <a:ea typeface="+mn-ea"/>
                <a:cs typeface="+mn-cs"/>
              </a:rPr>
              <a:t>Note: Revenue by geography </a:t>
            </a:r>
            <a:br>
              <a:rPr kumimoji="0" lang="en-US" sz="1000" b="0" i="0" u="none" strike="noStrike" kern="1200" cap="none" spc="0" normalizeH="0" baseline="0" noProof="0" dirty="0">
                <a:ln>
                  <a:noFill/>
                </a:ln>
                <a:solidFill>
                  <a:srgbClr val="322D2D"/>
                </a:solidFill>
                <a:effectLst/>
                <a:uLnTx/>
                <a:uFillTx/>
                <a:latin typeface="Arial"/>
                <a:ea typeface="+mn-ea"/>
                <a:cs typeface="+mn-cs"/>
              </a:rPr>
            </a:br>
            <a:r>
              <a:rPr kumimoji="0" lang="en-US" sz="1000" b="0" i="0" u="none" strike="noStrike" kern="1200" cap="none" spc="0" normalizeH="0" baseline="0" noProof="0" dirty="0">
                <a:ln>
                  <a:noFill/>
                </a:ln>
                <a:solidFill>
                  <a:srgbClr val="322D2D"/>
                </a:solidFill>
                <a:effectLst/>
                <a:uLnTx/>
                <a:uFillTx/>
                <a:latin typeface="Arial"/>
                <a:ea typeface="+mn-ea"/>
                <a:cs typeface="+mn-cs"/>
              </a:rPr>
              <a:t>rounded to the nearest 5%</a:t>
            </a:r>
          </a:p>
        </p:txBody>
      </p:sp>
      <p:sp>
        <p:nvSpPr>
          <p:cNvPr id="68" name="Päivämäärän paikkamerkki 67">
            <a:extLst>
              <a:ext uri="{FF2B5EF4-FFF2-40B4-BE49-F238E27FC236}">
                <a16:creationId xmlns:a16="http://schemas.microsoft.com/office/drawing/2014/main" id="{999F7DB3-CF60-2420-07F9-7ECEF5C9AFD0}"/>
              </a:ext>
            </a:extLst>
          </p:cNvPr>
          <p:cNvSpPr>
            <a:spLocks noGrp="1"/>
          </p:cNvSpPr>
          <p:nvPr>
            <p:ph type="dt" sz="half" idx="10"/>
          </p:nvPr>
        </p:nvSpPr>
        <p:spPr/>
        <p:txBody>
          <a:bodyPr/>
          <a:lstStyle/>
          <a:p>
            <a:r>
              <a:rPr lang="fi-FI"/>
              <a:t>JULY 2026</a:t>
            </a:r>
            <a:endParaRPr lang="en-US"/>
          </a:p>
        </p:txBody>
      </p:sp>
      <p:sp>
        <p:nvSpPr>
          <p:cNvPr id="69" name="Alatunnisteen paikkamerkki 68">
            <a:extLst>
              <a:ext uri="{FF2B5EF4-FFF2-40B4-BE49-F238E27FC236}">
                <a16:creationId xmlns:a16="http://schemas.microsoft.com/office/drawing/2014/main" id="{A67F05B5-4F60-1E9C-F466-430FF721F517}"/>
              </a:ext>
            </a:extLst>
          </p:cNvPr>
          <p:cNvSpPr>
            <a:spLocks noGrp="1"/>
          </p:cNvSpPr>
          <p:nvPr>
            <p:ph type="ftr" sz="quarter" idx="11"/>
          </p:nvPr>
        </p:nvSpPr>
        <p:spPr/>
        <p:txBody>
          <a:bodyPr/>
          <a:lstStyle/>
          <a:p>
            <a:r>
              <a:rPr lang="en-US"/>
              <a:t>INVESTOR PRESENTATION</a:t>
            </a:r>
          </a:p>
        </p:txBody>
      </p:sp>
    </p:spTree>
    <p:extLst>
      <p:ext uri="{BB962C8B-B14F-4D97-AF65-F5344CB8AC3E}">
        <p14:creationId xmlns:p14="http://schemas.microsoft.com/office/powerpoint/2010/main" val="887326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D91440EC-3FFA-9300-8E21-7DA55F5B9DE8}"/>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C9C2C278-1281-6822-6326-13D0D27DD56B}"/>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3D19FEA7-76A2-3CFA-B2B2-90B21EE0B3FD}"/>
              </a:ext>
            </a:extLst>
          </p:cNvPr>
          <p:cNvSpPr>
            <a:spLocks noGrp="1"/>
          </p:cNvSpPr>
          <p:nvPr>
            <p:ph type="sldNum" sz="quarter" idx="12"/>
          </p:nvPr>
        </p:nvSpPr>
        <p:spPr/>
        <p:txBody>
          <a:bodyPr/>
          <a:lstStyle/>
          <a:p>
            <a:fld id="{9B8CDF1A-3CDE-4195-AF23-CDCF2878DEB5}" type="slidenum">
              <a:rPr lang="en-US" smtClean="0"/>
              <a:t>12</a:t>
            </a:fld>
            <a:endParaRPr lang="en-US"/>
          </a:p>
        </p:txBody>
      </p:sp>
      <p:sp>
        <p:nvSpPr>
          <p:cNvPr id="5" name="Rectangle 8">
            <a:extLst>
              <a:ext uri="{FF2B5EF4-FFF2-40B4-BE49-F238E27FC236}">
                <a16:creationId xmlns:a16="http://schemas.microsoft.com/office/drawing/2014/main" id="{737CDD47-AAC0-CB18-6107-B0833013DA21}"/>
              </a:ext>
            </a:extLst>
          </p:cNvPr>
          <p:cNvSpPr/>
          <p:nvPr/>
        </p:nvSpPr>
        <p:spPr>
          <a:xfrm>
            <a:off x="6572640" y="3639903"/>
            <a:ext cx="5445184" cy="220897"/>
          </a:xfrm>
          <a:custGeom>
            <a:avLst/>
            <a:gdLst/>
            <a:ahLst/>
            <a:cxnLst/>
            <a:rect l="l" t="t" r="r" b="b"/>
            <a:pathLst>
              <a:path w="4608123" h="215770">
                <a:moveTo>
                  <a:pt x="0" y="0"/>
                </a:moveTo>
                <a:lnTo>
                  <a:pt x="4464620" y="0"/>
                </a:lnTo>
                <a:lnTo>
                  <a:pt x="4608123" y="215770"/>
                </a:lnTo>
                <a:lnTo>
                  <a:pt x="4464620" y="215770"/>
                </a:lnTo>
                <a:lnTo>
                  <a:pt x="0" y="215770"/>
                </a:lnTo>
                <a:close/>
              </a:path>
            </a:pathLst>
          </a:custGeom>
          <a:solidFill>
            <a:srgbClr val="C8DCF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6" name="Rectangle 28">
            <a:extLst>
              <a:ext uri="{FF2B5EF4-FFF2-40B4-BE49-F238E27FC236}">
                <a16:creationId xmlns:a16="http://schemas.microsoft.com/office/drawing/2014/main" id="{B894CC70-4B3C-83C8-35D4-B361DA057D71}"/>
              </a:ext>
            </a:extLst>
          </p:cNvPr>
          <p:cNvSpPr/>
          <p:nvPr/>
        </p:nvSpPr>
        <p:spPr>
          <a:xfrm>
            <a:off x="7868821" y="3863838"/>
            <a:ext cx="4131993" cy="208176"/>
          </a:xfrm>
          <a:custGeom>
            <a:avLst/>
            <a:gdLst/>
            <a:ahLst/>
            <a:cxnLst/>
            <a:rect l="l" t="t" r="r" b="b"/>
            <a:pathLst>
              <a:path w="3311943" h="215770">
                <a:moveTo>
                  <a:pt x="3168440" y="0"/>
                </a:moveTo>
                <a:lnTo>
                  <a:pt x="3311943" y="0"/>
                </a:lnTo>
                <a:lnTo>
                  <a:pt x="3168440" y="215770"/>
                </a:lnTo>
                <a:close/>
                <a:moveTo>
                  <a:pt x="0" y="0"/>
                </a:moveTo>
                <a:lnTo>
                  <a:pt x="3167834" y="0"/>
                </a:lnTo>
                <a:lnTo>
                  <a:pt x="3167834" y="215770"/>
                </a:lnTo>
                <a:lnTo>
                  <a:pt x="0" y="215770"/>
                </a:lnTo>
                <a:close/>
              </a:path>
            </a:pathLst>
          </a:custGeom>
          <a:solidFill>
            <a:schemeClr val="tx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7" name="Title 1">
            <a:extLst>
              <a:ext uri="{FF2B5EF4-FFF2-40B4-BE49-F238E27FC236}">
                <a16:creationId xmlns:a16="http://schemas.microsoft.com/office/drawing/2014/main" id="{F638D1AF-1F7B-CF5E-B141-228DC4D4194F}"/>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a:t>Transformation into a water-focused company</a:t>
            </a:r>
          </a:p>
        </p:txBody>
      </p:sp>
      <p:sp>
        <p:nvSpPr>
          <p:cNvPr id="8" name="Rectangle 9">
            <a:extLst>
              <a:ext uri="{FF2B5EF4-FFF2-40B4-BE49-F238E27FC236}">
                <a16:creationId xmlns:a16="http://schemas.microsoft.com/office/drawing/2014/main" id="{C128D0BC-8DCA-9552-4D30-768E58EDF504}"/>
              </a:ext>
            </a:extLst>
          </p:cNvPr>
          <p:cNvSpPr/>
          <p:nvPr/>
        </p:nvSpPr>
        <p:spPr>
          <a:xfrm>
            <a:off x="839788" y="3860800"/>
            <a:ext cx="3095396" cy="21577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9" name="TextBox 10">
            <a:extLst>
              <a:ext uri="{FF2B5EF4-FFF2-40B4-BE49-F238E27FC236}">
                <a16:creationId xmlns:a16="http://schemas.microsoft.com/office/drawing/2014/main" id="{4EDA219C-2A6D-B453-7BEB-A7348758FAAB}"/>
              </a:ext>
            </a:extLst>
          </p:cNvPr>
          <p:cNvSpPr txBox="1"/>
          <p:nvPr/>
        </p:nvSpPr>
        <p:spPr>
          <a:xfrm>
            <a:off x="6572642" y="1772818"/>
            <a:ext cx="1152159" cy="77713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1994</a:t>
            </a:r>
            <a:r>
              <a:rPr kumimoji="0" lang="en-US" sz="1400" b="0" i="0" u="none" strike="noStrike" kern="1200" cap="none" spc="-40" normalizeH="0" baseline="0" noProof="0">
                <a:ln>
                  <a:noFill/>
                </a:ln>
                <a:solidFill>
                  <a:srgbClr val="322D2D"/>
                </a:solidFill>
                <a:effectLst/>
                <a:uLnTx/>
                <a:uFillTx/>
                <a:latin typeface="Arial"/>
                <a:ea typeface="+mn-ea"/>
                <a:cs typeface="+mn-cs"/>
              </a:rPr>
              <a:t> </a:t>
            </a:r>
            <a:endParaRPr kumimoji="0" lang="en-US" sz="1200" b="0" i="0" u="none" strike="noStrike" kern="1200" cap="none" spc="-4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a:ln>
                  <a:noFill/>
                </a:ln>
                <a:solidFill>
                  <a:srgbClr val="322D2D"/>
                </a:solidFill>
                <a:effectLst/>
                <a:uLnTx/>
                <a:uFillTx/>
                <a:latin typeface="Arial"/>
                <a:ea typeface="+mn-ea"/>
                <a:cs typeface="+mn-cs"/>
              </a:rPr>
              <a:t>Kemira is listed on the Helsinki stock exchange</a:t>
            </a:r>
          </a:p>
        </p:txBody>
      </p:sp>
      <p:sp>
        <p:nvSpPr>
          <p:cNvPr id="10" name="TextBox 11">
            <a:extLst>
              <a:ext uri="{FF2B5EF4-FFF2-40B4-BE49-F238E27FC236}">
                <a16:creationId xmlns:a16="http://schemas.microsoft.com/office/drawing/2014/main" id="{2D7C798A-147B-2408-DC08-14D45EABBBBC}"/>
              </a:ext>
            </a:extLst>
          </p:cNvPr>
          <p:cNvSpPr txBox="1"/>
          <p:nvPr/>
        </p:nvSpPr>
        <p:spPr>
          <a:xfrm>
            <a:off x="7868822" y="1772818"/>
            <a:ext cx="1224950" cy="77713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2008</a:t>
            </a:r>
            <a:endParaRPr kumimoji="0" lang="en-US" sz="1200" b="1" i="0" u="none" strike="noStrike" kern="1200" cap="none" spc="-4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a:ln>
                  <a:noFill/>
                </a:ln>
                <a:solidFill>
                  <a:srgbClr val="322D2D"/>
                </a:solidFill>
                <a:effectLst/>
                <a:uLnTx/>
                <a:uFillTx/>
                <a:latin typeface="Arial"/>
                <a:ea typeface="+mn-ea"/>
                <a:cs typeface="+mn-cs"/>
              </a:rPr>
              <a:t>Water chemistry established as the focus of strategy</a:t>
            </a:r>
          </a:p>
        </p:txBody>
      </p:sp>
      <p:sp>
        <p:nvSpPr>
          <p:cNvPr id="11" name="TextBox 12">
            <a:extLst>
              <a:ext uri="{FF2B5EF4-FFF2-40B4-BE49-F238E27FC236}">
                <a16:creationId xmlns:a16="http://schemas.microsoft.com/office/drawing/2014/main" id="{4F33B6DA-2C9C-76F9-1675-AAF839046A2C}"/>
              </a:ext>
            </a:extLst>
          </p:cNvPr>
          <p:cNvSpPr txBox="1"/>
          <p:nvPr/>
        </p:nvSpPr>
        <p:spPr>
          <a:xfrm>
            <a:off x="9010421" y="2046876"/>
            <a:ext cx="1152704" cy="1080102"/>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2015</a:t>
            </a:r>
            <a:endParaRPr kumimoji="0" lang="en-US" sz="1200" b="1" i="0" u="none" strike="noStrike" kern="1200" cap="none" spc="-4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a:ln>
                  <a:noFill/>
                </a:ln>
                <a:solidFill>
                  <a:srgbClr val="322D2D"/>
                </a:solidFill>
                <a:effectLst/>
                <a:uLnTx/>
                <a:uFillTx/>
                <a:latin typeface="Arial"/>
                <a:ea typeface="+mn-ea"/>
                <a:cs typeface="+mn-cs"/>
              </a:rPr>
              <a:t>Acquisition of Akzo Nobel’s paper chemicals business</a:t>
            </a:r>
          </a:p>
        </p:txBody>
      </p:sp>
      <p:sp>
        <p:nvSpPr>
          <p:cNvPr id="12" name="TextBox 13">
            <a:extLst>
              <a:ext uri="{FF2B5EF4-FFF2-40B4-BE49-F238E27FC236}">
                <a16:creationId xmlns:a16="http://schemas.microsoft.com/office/drawing/2014/main" id="{88F4FB65-8AA8-3E8B-37C6-3F536CA13AAE}"/>
              </a:ext>
            </a:extLst>
          </p:cNvPr>
          <p:cNvSpPr txBox="1"/>
          <p:nvPr/>
        </p:nvSpPr>
        <p:spPr>
          <a:xfrm>
            <a:off x="3925142" y="1772818"/>
            <a:ext cx="947740" cy="59247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1972</a:t>
            </a:r>
            <a:endParaRPr kumimoji="0" lang="en-US" sz="1200" b="1" i="0" u="none" strike="noStrike" kern="1200" cap="none" spc="-4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a:ln>
                  <a:noFill/>
                </a:ln>
                <a:solidFill>
                  <a:srgbClr val="322D2D"/>
                </a:solidFill>
                <a:effectLst/>
                <a:uLnTx/>
                <a:uFillTx/>
                <a:latin typeface="Arial"/>
                <a:ea typeface="+mn-ea"/>
                <a:cs typeface="+mn-cs"/>
              </a:rPr>
              <a:t>The “Kemira” </a:t>
            </a:r>
            <a:br>
              <a:rPr kumimoji="0" lang="en-US" sz="1100" b="0" i="0" u="none" strike="noStrike" kern="1200" cap="none" spc="-40" normalizeH="0" baseline="0" noProof="0">
                <a:ln>
                  <a:noFill/>
                </a:ln>
                <a:solidFill>
                  <a:srgbClr val="322D2D"/>
                </a:solidFill>
                <a:effectLst/>
                <a:uLnTx/>
                <a:uFillTx/>
                <a:latin typeface="Arial"/>
                <a:ea typeface="+mn-ea"/>
                <a:cs typeface="+mn-cs"/>
              </a:rPr>
            </a:br>
            <a:r>
              <a:rPr kumimoji="0" lang="en-US" sz="1100" b="0" i="0" u="none" strike="noStrike" kern="1200" cap="none" spc="-40" normalizeH="0" baseline="0" noProof="0">
                <a:ln>
                  <a:noFill/>
                </a:ln>
                <a:solidFill>
                  <a:srgbClr val="322D2D"/>
                </a:solidFill>
                <a:effectLst/>
                <a:uLnTx/>
                <a:uFillTx/>
                <a:latin typeface="Arial"/>
                <a:ea typeface="+mn-ea"/>
                <a:cs typeface="+mn-cs"/>
              </a:rPr>
              <a:t>name adopted</a:t>
            </a:r>
          </a:p>
        </p:txBody>
      </p:sp>
      <p:sp>
        <p:nvSpPr>
          <p:cNvPr id="13" name="TextBox 14">
            <a:extLst>
              <a:ext uri="{FF2B5EF4-FFF2-40B4-BE49-F238E27FC236}">
                <a16:creationId xmlns:a16="http://schemas.microsoft.com/office/drawing/2014/main" id="{775881CF-BA32-BD35-F5BB-69AC76E639E5}"/>
              </a:ext>
            </a:extLst>
          </p:cNvPr>
          <p:cNvSpPr txBox="1"/>
          <p:nvPr/>
        </p:nvSpPr>
        <p:spPr>
          <a:xfrm>
            <a:off x="1487880" y="1772818"/>
            <a:ext cx="1079612" cy="77713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1950</a:t>
            </a:r>
            <a:endParaRPr kumimoji="0" lang="en-US" sz="1200" b="1" i="0" u="none" strike="noStrike" kern="1200" cap="none" spc="-4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a:ln>
                  <a:noFill/>
                </a:ln>
                <a:solidFill>
                  <a:srgbClr val="322D2D"/>
                </a:solidFill>
                <a:effectLst/>
                <a:uLnTx/>
                <a:uFillTx/>
                <a:latin typeface="Arial"/>
                <a:ea typeface="+mn-ea"/>
                <a:cs typeface="+mn-cs"/>
              </a:rPr>
              <a:t>Development of first chemicals for paper applications</a:t>
            </a:r>
          </a:p>
        </p:txBody>
      </p:sp>
      <p:sp>
        <p:nvSpPr>
          <p:cNvPr id="14" name="TextBox 15">
            <a:extLst>
              <a:ext uri="{FF2B5EF4-FFF2-40B4-BE49-F238E27FC236}">
                <a16:creationId xmlns:a16="http://schemas.microsoft.com/office/drawing/2014/main" id="{5F7FD517-B3D9-ABC4-D9EC-D14A7216086B}"/>
              </a:ext>
            </a:extLst>
          </p:cNvPr>
          <p:cNvSpPr txBox="1"/>
          <p:nvPr/>
        </p:nvSpPr>
        <p:spPr>
          <a:xfrm>
            <a:off x="5081300" y="1772818"/>
            <a:ext cx="1151379" cy="77713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1985-1992</a:t>
            </a: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a:ln>
                  <a:noFill/>
                </a:ln>
                <a:solidFill>
                  <a:srgbClr val="322D2D"/>
                </a:solidFill>
                <a:effectLst/>
                <a:uLnTx/>
                <a:uFillTx/>
                <a:latin typeface="Arial"/>
                <a:ea typeface="+mn-ea"/>
                <a:cs typeface="+mn-cs"/>
              </a:rPr>
              <a:t>Expansion continues in Europe e.g., Belgium and Spain</a:t>
            </a:r>
          </a:p>
        </p:txBody>
      </p:sp>
      <p:sp>
        <p:nvSpPr>
          <p:cNvPr id="15" name="TextBox 16">
            <a:extLst>
              <a:ext uri="{FF2B5EF4-FFF2-40B4-BE49-F238E27FC236}">
                <a16:creationId xmlns:a16="http://schemas.microsoft.com/office/drawing/2014/main" id="{AB61898C-FE07-3369-BE54-2FDE924E7F2F}"/>
              </a:ext>
            </a:extLst>
          </p:cNvPr>
          <p:cNvSpPr txBox="1"/>
          <p:nvPr/>
        </p:nvSpPr>
        <p:spPr>
          <a:xfrm>
            <a:off x="2677142" y="1772818"/>
            <a:ext cx="1152423" cy="77713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1961</a:t>
            </a:r>
            <a:endParaRPr kumimoji="0" lang="en-US" sz="1200" b="1" i="0" u="none" strike="noStrike" kern="1200" cap="none" spc="-4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a:ln>
                  <a:noFill/>
                </a:ln>
                <a:solidFill>
                  <a:srgbClr val="322D2D"/>
                </a:solidFill>
                <a:effectLst/>
                <a:uLnTx/>
                <a:uFillTx/>
                <a:latin typeface="Arial"/>
                <a:ea typeface="+mn-ea"/>
                <a:cs typeface="+mn-cs"/>
              </a:rPr>
              <a:t>Name changed</a:t>
            </a:r>
            <a:br>
              <a:rPr kumimoji="0" lang="en-US" sz="1100" b="0" i="0" u="none" strike="noStrike" kern="1200" cap="none" spc="-40" normalizeH="0" baseline="0" noProof="0">
                <a:ln>
                  <a:noFill/>
                </a:ln>
                <a:solidFill>
                  <a:srgbClr val="322D2D"/>
                </a:solidFill>
                <a:effectLst/>
                <a:uLnTx/>
                <a:uFillTx/>
                <a:latin typeface="Arial"/>
                <a:ea typeface="+mn-ea"/>
                <a:cs typeface="+mn-cs"/>
              </a:rPr>
            </a:br>
            <a:r>
              <a:rPr kumimoji="0" lang="en-US" sz="1100" b="0" i="0" u="none" strike="noStrike" kern="1200" cap="none" spc="-40" normalizeH="0" baseline="0" noProof="0">
                <a:ln>
                  <a:noFill/>
                </a:ln>
                <a:solidFill>
                  <a:srgbClr val="322D2D"/>
                </a:solidFill>
                <a:effectLst/>
                <a:uLnTx/>
                <a:uFillTx/>
                <a:latin typeface="Arial"/>
                <a:ea typeface="+mn-ea"/>
                <a:cs typeface="+mn-cs"/>
              </a:rPr>
              <a:t>to </a:t>
            </a:r>
            <a:r>
              <a:rPr kumimoji="0" lang="en-US" sz="1100" b="0" i="0" u="none" strike="noStrike" kern="1200" cap="none" spc="-40" normalizeH="0" baseline="0" noProof="0" err="1">
                <a:ln>
                  <a:noFill/>
                </a:ln>
                <a:solidFill>
                  <a:srgbClr val="322D2D"/>
                </a:solidFill>
                <a:effectLst/>
                <a:uLnTx/>
                <a:uFillTx/>
                <a:latin typeface="Arial"/>
                <a:ea typeface="+mn-ea"/>
                <a:cs typeface="+mn-cs"/>
              </a:rPr>
              <a:t>Rikkihappo</a:t>
            </a:r>
            <a:r>
              <a:rPr kumimoji="0" lang="en-US" sz="1100" b="0" i="0" u="none" strike="noStrike" kern="1200" cap="none" spc="-40" normalizeH="0" baseline="0" noProof="0">
                <a:ln>
                  <a:noFill/>
                </a:ln>
                <a:solidFill>
                  <a:srgbClr val="322D2D"/>
                </a:solidFill>
                <a:effectLst/>
                <a:uLnTx/>
                <a:uFillTx/>
                <a:latin typeface="Arial"/>
                <a:ea typeface="+mn-ea"/>
                <a:cs typeface="+mn-cs"/>
              </a:rPr>
              <a:t> Oy (Sulfuric acid Ltd.) </a:t>
            </a:r>
          </a:p>
        </p:txBody>
      </p:sp>
      <p:sp>
        <p:nvSpPr>
          <p:cNvPr id="16" name="Rectangle 26">
            <a:extLst>
              <a:ext uri="{FF2B5EF4-FFF2-40B4-BE49-F238E27FC236}">
                <a16:creationId xmlns:a16="http://schemas.microsoft.com/office/drawing/2014/main" id="{FDC32A33-CAFA-37EC-A288-5AB3392CD40C}"/>
              </a:ext>
            </a:extLst>
          </p:cNvPr>
          <p:cNvSpPr/>
          <p:nvPr/>
        </p:nvSpPr>
        <p:spPr>
          <a:xfrm>
            <a:off x="839788" y="3645030"/>
            <a:ext cx="5732852" cy="2157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17" name="Rectangle 27">
            <a:extLst>
              <a:ext uri="{FF2B5EF4-FFF2-40B4-BE49-F238E27FC236}">
                <a16:creationId xmlns:a16="http://schemas.microsoft.com/office/drawing/2014/main" id="{66C7E216-FED2-E2CB-33E5-64F1E6B3D290}"/>
              </a:ext>
            </a:extLst>
          </p:cNvPr>
          <p:cNvSpPr/>
          <p:nvPr/>
        </p:nvSpPr>
        <p:spPr>
          <a:xfrm>
            <a:off x="3935185" y="3860800"/>
            <a:ext cx="3933636" cy="215770"/>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18" name="TextBox 29">
            <a:extLst>
              <a:ext uri="{FF2B5EF4-FFF2-40B4-BE49-F238E27FC236}">
                <a16:creationId xmlns:a16="http://schemas.microsoft.com/office/drawing/2014/main" id="{0E135C62-5892-8621-C2F8-9034D19D587E}"/>
              </a:ext>
            </a:extLst>
          </p:cNvPr>
          <p:cNvSpPr txBox="1"/>
          <p:nvPr/>
        </p:nvSpPr>
        <p:spPr>
          <a:xfrm>
            <a:off x="921427" y="4868920"/>
            <a:ext cx="1151643" cy="1159483"/>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1920</a:t>
            </a:r>
            <a:br>
              <a:rPr kumimoji="0" lang="en-US" sz="1200" b="1" i="0" u="none" strike="noStrike" kern="1200" cap="none" spc="-40" normalizeH="0" baseline="0" noProof="0">
                <a:ln>
                  <a:noFill/>
                </a:ln>
                <a:solidFill>
                  <a:srgbClr val="322D2D"/>
                </a:solidFill>
                <a:effectLst/>
                <a:uLnTx/>
                <a:uFillTx/>
                <a:latin typeface="Arial"/>
                <a:ea typeface="+mn-ea"/>
                <a:cs typeface="+mn-cs"/>
              </a:rPr>
            </a:br>
            <a:r>
              <a:rPr kumimoji="0" lang="en-US" sz="1100" b="0" i="0" u="none" strike="noStrike" kern="1200" cap="none" spc="-40" normalizeH="0" baseline="0" noProof="0">
                <a:ln>
                  <a:noFill/>
                </a:ln>
                <a:solidFill>
                  <a:srgbClr val="322D2D"/>
                </a:solidFill>
                <a:effectLst/>
                <a:uLnTx/>
                <a:uFillTx/>
                <a:latin typeface="Arial"/>
                <a:ea typeface="+mn-ea"/>
                <a:cs typeface="+mn-cs"/>
              </a:rPr>
              <a:t>Establishment of the state-owned </a:t>
            </a:r>
            <a:r>
              <a:rPr kumimoji="0" lang="en-US" sz="1100" b="0" i="0" u="none" strike="noStrike" kern="1200" cap="none" spc="-40" normalizeH="0" baseline="0" noProof="0" err="1">
                <a:ln>
                  <a:noFill/>
                </a:ln>
                <a:solidFill>
                  <a:srgbClr val="322D2D"/>
                </a:solidFill>
                <a:effectLst/>
                <a:uLnTx/>
                <a:uFillTx/>
                <a:latin typeface="Arial"/>
                <a:ea typeface="+mn-ea"/>
                <a:cs typeface="+mn-cs"/>
              </a:rPr>
              <a:t>sulphuric</a:t>
            </a:r>
            <a:r>
              <a:rPr kumimoji="0" lang="en-US" sz="1100" b="0" i="0" u="none" strike="noStrike" kern="1200" cap="none" spc="-40" normalizeH="0" baseline="0" noProof="0">
                <a:ln>
                  <a:noFill/>
                </a:ln>
                <a:solidFill>
                  <a:srgbClr val="322D2D"/>
                </a:solidFill>
                <a:effectLst/>
                <a:uLnTx/>
                <a:uFillTx/>
                <a:latin typeface="Arial"/>
                <a:ea typeface="+mn-ea"/>
                <a:cs typeface="+mn-cs"/>
              </a:rPr>
              <a:t> acid and phosphorous fertilizer plants</a:t>
            </a:r>
          </a:p>
        </p:txBody>
      </p:sp>
      <p:sp>
        <p:nvSpPr>
          <p:cNvPr id="19" name="TextBox 30">
            <a:extLst>
              <a:ext uri="{FF2B5EF4-FFF2-40B4-BE49-F238E27FC236}">
                <a16:creationId xmlns:a16="http://schemas.microsoft.com/office/drawing/2014/main" id="{579EEE16-FC54-0F8F-7B45-2787788AA38F}"/>
              </a:ext>
            </a:extLst>
          </p:cNvPr>
          <p:cNvSpPr txBox="1"/>
          <p:nvPr/>
        </p:nvSpPr>
        <p:spPr>
          <a:xfrm>
            <a:off x="6603438" y="4868920"/>
            <a:ext cx="1152160" cy="1159483"/>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2004</a:t>
            </a:r>
            <a:endParaRPr kumimoji="0" lang="en-US" sz="1200" b="1" i="0" u="none" strike="noStrike" kern="1200" cap="none" spc="-4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err="1">
                <a:ln>
                  <a:noFill/>
                </a:ln>
                <a:solidFill>
                  <a:srgbClr val="322D2D"/>
                </a:solidFill>
                <a:effectLst/>
                <a:uLnTx/>
                <a:uFillTx/>
                <a:latin typeface="Arial"/>
                <a:ea typeface="+mn-ea"/>
                <a:cs typeface="+mn-cs"/>
              </a:rPr>
              <a:t>GrowHow</a:t>
            </a:r>
            <a:r>
              <a:rPr kumimoji="0" lang="en-US" sz="1100" b="0" i="0" u="none" strike="noStrike" kern="1200" cap="none" spc="-40" normalizeH="0" baseline="0" noProof="0">
                <a:ln>
                  <a:noFill/>
                </a:ln>
                <a:solidFill>
                  <a:srgbClr val="322D2D"/>
                </a:solidFill>
                <a:effectLst/>
                <a:uLnTx/>
                <a:uFillTx/>
                <a:latin typeface="Arial"/>
                <a:ea typeface="+mn-ea"/>
                <a:cs typeface="+mn-cs"/>
              </a:rPr>
              <a:t> listed on the Helsinki Stock Exchange</a:t>
            </a:r>
          </a:p>
        </p:txBody>
      </p:sp>
      <p:sp>
        <p:nvSpPr>
          <p:cNvPr id="20" name="TextBox 31">
            <a:extLst>
              <a:ext uri="{FF2B5EF4-FFF2-40B4-BE49-F238E27FC236}">
                <a16:creationId xmlns:a16="http://schemas.microsoft.com/office/drawing/2014/main" id="{5EC060AA-5384-AB7B-B597-C660B5446063}"/>
              </a:ext>
            </a:extLst>
          </p:cNvPr>
          <p:cNvSpPr txBox="1"/>
          <p:nvPr/>
        </p:nvSpPr>
        <p:spPr>
          <a:xfrm>
            <a:off x="7858264" y="4868920"/>
            <a:ext cx="1152157" cy="1159483"/>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2009</a:t>
            </a:r>
            <a:endParaRPr kumimoji="0" lang="en-US" sz="1200" b="1" i="0" u="none" strike="noStrike" kern="1200" cap="none" spc="-4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a:ln>
                  <a:noFill/>
                </a:ln>
                <a:solidFill>
                  <a:srgbClr val="322D2D"/>
                </a:solidFill>
                <a:effectLst/>
                <a:uLnTx/>
                <a:uFillTx/>
                <a:latin typeface="Arial"/>
                <a:ea typeface="+mn-ea"/>
                <a:cs typeface="+mn-cs"/>
              </a:rPr>
              <a:t>Tikkurila listed on the Helsinki Stock Exchange</a:t>
            </a:r>
          </a:p>
        </p:txBody>
      </p:sp>
      <p:sp>
        <p:nvSpPr>
          <p:cNvPr id="21" name="TextBox 32">
            <a:extLst>
              <a:ext uri="{FF2B5EF4-FFF2-40B4-BE49-F238E27FC236}">
                <a16:creationId xmlns:a16="http://schemas.microsoft.com/office/drawing/2014/main" id="{54F8FDC2-6D73-BE4B-8448-193B66A4A774}"/>
              </a:ext>
            </a:extLst>
          </p:cNvPr>
          <p:cNvSpPr txBox="1"/>
          <p:nvPr/>
        </p:nvSpPr>
        <p:spPr>
          <a:xfrm>
            <a:off x="3986583" y="4868920"/>
            <a:ext cx="1223625" cy="1159483"/>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1982</a:t>
            </a: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a:ln>
                  <a:noFill/>
                </a:ln>
                <a:solidFill>
                  <a:srgbClr val="322D2D"/>
                </a:solidFill>
                <a:effectLst/>
                <a:uLnTx/>
                <a:uFillTx/>
                <a:latin typeface="Arial"/>
                <a:ea typeface="+mn-ea"/>
                <a:cs typeface="+mn-cs"/>
              </a:rPr>
              <a:t>First expansion abroad to the UK</a:t>
            </a:r>
          </a:p>
        </p:txBody>
      </p:sp>
      <p:sp>
        <p:nvSpPr>
          <p:cNvPr id="22" name="TextBox 33">
            <a:extLst>
              <a:ext uri="{FF2B5EF4-FFF2-40B4-BE49-F238E27FC236}">
                <a16:creationId xmlns:a16="http://schemas.microsoft.com/office/drawing/2014/main" id="{4B0F9377-D661-2057-9BD6-FC6DB131A5C1}"/>
              </a:ext>
            </a:extLst>
          </p:cNvPr>
          <p:cNvSpPr txBox="1"/>
          <p:nvPr/>
        </p:nvSpPr>
        <p:spPr>
          <a:xfrm>
            <a:off x="5258262" y="4868920"/>
            <a:ext cx="1151380" cy="1159483"/>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1989</a:t>
            </a: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a:ln>
                  <a:noFill/>
                </a:ln>
                <a:solidFill>
                  <a:srgbClr val="322D2D"/>
                </a:solidFill>
                <a:effectLst/>
                <a:uLnTx/>
                <a:uFillTx/>
                <a:latin typeface="Arial"/>
                <a:ea typeface="+mn-ea"/>
                <a:cs typeface="+mn-cs"/>
              </a:rPr>
              <a:t>Kemira expands to Asia through joint venture in Japan</a:t>
            </a:r>
          </a:p>
        </p:txBody>
      </p:sp>
      <p:sp>
        <p:nvSpPr>
          <p:cNvPr id="23" name="TextBox 34">
            <a:extLst>
              <a:ext uri="{FF2B5EF4-FFF2-40B4-BE49-F238E27FC236}">
                <a16:creationId xmlns:a16="http://schemas.microsoft.com/office/drawing/2014/main" id="{005096C7-AB9B-C9B4-CF79-7F78B72DACBB}"/>
              </a:ext>
            </a:extLst>
          </p:cNvPr>
          <p:cNvSpPr txBox="1"/>
          <p:nvPr/>
        </p:nvSpPr>
        <p:spPr>
          <a:xfrm>
            <a:off x="9203810" y="4868920"/>
            <a:ext cx="880050" cy="1318275"/>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2020</a:t>
            </a:r>
            <a:endParaRPr kumimoji="0" lang="en-US" sz="1200" b="1" i="0" u="none" strike="noStrike" kern="1200" cap="none" spc="-4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100" b="0" i="0" u="none" strike="noStrike" kern="1200" cap="none" spc="-40" normalizeH="0" baseline="0" noProof="0">
                <a:ln>
                  <a:noFill/>
                </a:ln>
                <a:solidFill>
                  <a:srgbClr val="322D2D"/>
                </a:solidFill>
                <a:effectLst/>
                <a:uLnTx/>
                <a:uFillTx/>
                <a:latin typeface="Arial"/>
                <a:ea typeface="+mn-ea"/>
                <a:cs typeface="+mn-cs"/>
              </a:rPr>
              <a:t>Kemira centennial anniversary</a:t>
            </a:r>
          </a:p>
        </p:txBody>
      </p:sp>
      <p:cxnSp>
        <p:nvCxnSpPr>
          <p:cNvPr id="24" name="Straight Connector 36">
            <a:extLst>
              <a:ext uri="{FF2B5EF4-FFF2-40B4-BE49-F238E27FC236}">
                <a16:creationId xmlns:a16="http://schemas.microsoft.com/office/drawing/2014/main" id="{CE0BFFDD-37FE-8122-61C2-74478BBC6AB8}"/>
              </a:ext>
            </a:extLst>
          </p:cNvPr>
          <p:cNvCxnSpPr>
            <a:cxnSpLocks/>
          </p:cNvCxnSpPr>
          <p:nvPr/>
        </p:nvCxnSpPr>
        <p:spPr>
          <a:xfrm>
            <a:off x="5081299" y="2759529"/>
            <a:ext cx="0" cy="8134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39">
            <a:extLst>
              <a:ext uri="{FF2B5EF4-FFF2-40B4-BE49-F238E27FC236}">
                <a16:creationId xmlns:a16="http://schemas.microsoft.com/office/drawing/2014/main" id="{98044AB3-D3C4-089B-D563-945311F64BEA}"/>
              </a:ext>
            </a:extLst>
          </p:cNvPr>
          <p:cNvCxnSpPr/>
          <p:nvPr/>
        </p:nvCxnSpPr>
        <p:spPr>
          <a:xfrm>
            <a:off x="839788" y="4149100"/>
            <a:ext cx="0" cy="719763"/>
          </a:xfrm>
          <a:prstGeom prst="line">
            <a:avLst/>
          </a:prstGeom>
          <a:ln/>
        </p:spPr>
        <p:style>
          <a:lnRef idx="2">
            <a:schemeClr val="dk1"/>
          </a:lnRef>
          <a:fillRef idx="0">
            <a:schemeClr val="dk1"/>
          </a:fillRef>
          <a:effectRef idx="1">
            <a:schemeClr val="dk1"/>
          </a:effectRef>
          <a:fontRef idx="minor">
            <a:schemeClr val="tx1"/>
          </a:fontRef>
        </p:style>
      </p:cxnSp>
      <p:cxnSp>
        <p:nvCxnSpPr>
          <p:cNvPr id="26" name="Straight Connector 41">
            <a:extLst>
              <a:ext uri="{FF2B5EF4-FFF2-40B4-BE49-F238E27FC236}">
                <a16:creationId xmlns:a16="http://schemas.microsoft.com/office/drawing/2014/main" id="{4BE5D11E-EC91-5BD2-A2D0-5AE744B98740}"/>
              </a:ext>
            </a:extLst>
          </p:cNvPr>
          <p:cNvCxnSpPr/>
          <p:nvPr/>
        </p:nvCxnSpPr>
        <p:spPr>
          <a:xfrm>
            <a:off x="4499052" y="4308082"/>
            <a:ext cx="0" cy="5037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42">
            <a:extLst>
              <a:ext uri="{FF2B5EF4-FFF2-40B4-BE49-F238E27FC236}">
                <a16:creationId xmlns:a16="http://schemas.microsoft.com/office/drawing/2014/main" id="{604A9C84-9593-849D-E2B1-FB44D687FB21}"/>
              </a:ext>
            </a:extLst>
          </p:cNvPr>
          <p:cNvCxnSpPr/>
          <p:nvPr/>
        </p:nvCxnSpPr>
        <p:spPr>
          <a:xfrm>
            <a:off x="5689940" y="4132999"/>
            <a:ext cx="0" cy="7197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43">
            <a:extLst>
              <a:ext uri="{FF2B5EF4-FFF2-40B4-BE49-F238E27FC236}">
                <a16:creationId xmlns:a16="http://schemas.microsoft.com/office/drawing/2014/main" id="{8CD53808-34E6-184A-314E-E786C3782D98}"/>
              </a:ext>
            </a:extLst>
          </p:cNvPr>
          <p:cNvCxnSpPr/>
          <p:nvPr/>
        </p:nvCxnSpPr>
        <p:spPr>
          <a:xfrm>
            <a:off x="7062937" y="4092239"/>
            <a:ext cx="0" cy="7197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44">
            <a:extLst>
              <a:ext uri="{FF2B5EF4-FFF2-40B4-BE49-F238E27FC236}">
                <a16:creationId xmlns:a16="http://schemas.microsoft.com/office/drawing/2014/main" id="{B7B8151F-63E2-03E0-9855-BFD9EDCF2BF5}"/>
              </a:ext>
            </a:extLst>
          </p:cNvPr>
          <p:cNvCxnSpPr/>
          <p:nvPr/>
        </p:nvCxnSpPr>
        <p:spPr>
          <a:xfrm>
            <a:off x="8298430" y="4091715"/>
            <a:ext cx="0" cy="7197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45">
            <a:extLst>
              <a:ext uri="{FF2B5EF4-FFF2-40B4-BE49-F238E27FC236}">
                <a16:creationId xmlns:a16="http://schemas.microsoft.com/office/drawing/2014/main" id="{62F6F9EC-4771-5AB7-C126-5CB213665A23}"/>
              </a:ext>
            </a:extLst>
          </p:cNvPr>
          <p:cNvCxnSpPr/>
          <p:nvPr/>
        </p:nvCxnSpPr>
        <p:spPr>
          <a:xfrm>
            <a:off x="9639257" y="4123539"/>
            <a:ext cx="0" cy="7197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46">
            <a:extLst>
              <a:ext uri="{FF2B5EF4-FFF2-40B4-BE49-F238E27FC236}">
                <a16:creationId xmlns:a16="http://schemas.microsoft.com/office/drawing/2014/main" id="{EFC992D7-540D-B27F-611D-A71E5A3D782A}"/>
              </a:ext>
            </a:extLst>
          </p:cNvPr>
          <p:cNvCxnSpPr/>
          <p:nvPr/>
        </p:nvCxnSpPr>
        <p:spPr>
          <a:xfrm>
            <a:off x="9106385" y="2852920"/>
            <a:ext cx="0" cy="720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47">
            <a:extLst>
              <a:ext uri="{FF2B5EF4-FFF2-40B4-BE49-F238E27FC236}">
                <a16:creationId xmlns:a16="http://schemas.microsoft.com/office/drawing/2014/main" id="{347D29A3-B7E1-8F87-8958-860DB963C1DC}"/>
              </a:ext>
            </a:extLst>
          </p:cNvPr>
          <p:cNvCxnSpPr/>
          <p:nvPr/>
        </p:nvCxnSpPr>
        <p:spPr>
          <a:xfrm>
            <a:off x="7868821" y="2636890"/>
            <a:ext cx="0" cy="936130"/>
          </a:xfrm>
          <a:prstGeom prst="line">
            <a:avLst/>
          </a:prstGeom>
          <a:ln/>
        </p:spPr>
        <p:style>
          <a:lnRef idx="2">
            <a:schemeClr val="dk1"/>
          </a:lnRef>
          <a:fillRef idx="0">
            <a:schemeClr val="dk1"/>
          </a:fillRef>
          <a:effectRef idx="1">
            <a:schemeClr val="dk1"/>
          </a:effectRef>
          <a:fontRef idx="minor">
            <a:schemeClr val="tx1"/>
          </a:fontRef>
        </p:style>
      </p:cxnSp>
      <p:cxnSp>
        <p:nvCxnSpPr>
          <p:cNvPr id="33" name="Straight Connector 55">
            <a:extLst>
              <a:ext uri="{FF2B5EF4-FFF2-40B4-BE49-F238E27FC236}">
                <a16:creationId xmlns:a16="http://schemas.microsoft.com/office/drawing/2014/main" id="{BB610DAA-2200-B380-5951-A86717118B61}"/>
              </a:ext>
            </a:extLst>
          </p:cNvPr>
          <p:cNvCxnSpPr/>
          <p:nvPr/>
        </p:nvCxnSpPr>
        <p:spPr>
          <a:xfrm>
            <a:off x="6572641" y="2636890"/>
            <a:ext cx="0" cy="936130"/>
          </a:xfrm>
          <a:prstGeom prst="line">
            <a:avLst/>
          </a:prstGeom>
          <a:ln/>
        </p:spPr>
        <p:style>
          <a:lnRef idx="2">
            <a:schemeClr val="dk1"/>
          </a:lnRef>
          <a:fillRef idx="0">
            <a:schemeClr val="dk1"/>
          </a:fillRef>
          <a:effectRef idx="1">
            <a:schemeClr val="dk1"/>
          </a:effectRef>
          <a:fontRef idx="minor">
            <a:schemeClr val="tx1"/>
          </a:fontRef>
        </p:style>
      </p:cxnSp>
      <p:cxnSp>
        <p:nvCxnSpPr>
          <p:cNvPr id="34" name="Straight Connector 56">
            <a:extLst>
              <a:ext uri="{FF2B5EF4-FFF2-40B4-BE49-F238E27FC236}">
                <a16:creationId xmlns:a16="http://schemas.microsoft.com/office/drawing/2014/main" id="{2695568A-3B23-F729-5A2F-5667906F91C2}"/>
              </a:ext>
            </a:extLst>
          </p:cNvPr>
          <p:cNvCxnSpPr/>
          <p:nvPr/>
        </p:nvCxnSpPr>
        <p:spPr>
          <a:xfrm>
            <a:off x="3925142" y="2492870"/>
            <a:ext cx="0" cy="1080150"/>
          </a:xfrm>
          <a:prstGeom prst="line">
            <a:avLst/>
          </a:prstGeom>
          <a:ln/>
        </p:spPr>
        <p:style>
          <a:lnRef idx="2">
            <a:schemeClr val="dk1"/>
          </a:lnRef>
          <a:fillRef idx="0">
            <a:schemeClr val="dk1"/>
          </a:fillRef>
          <a:effectRef idx="1">
            <a:schemeClr val="dk1"/>
          </a:effectRef>
          <a:fontRef idx="minor">
            <a:schemeClr val="tx1"/>
          </a:fontRef>
        </p:style>
      </p:cxnSp>
      <p:cxnSp>
        <p:nvCxnSpPr>
          <p:cNvPr id="35" name="Straight Connector 58">
            <a:extLst>
              <a:ext uri="{FF2B5EF4-FFF2-40B4-BE49-F238E27FC236}">
                <a16:creationId xmlns:a16="http://schemas.microsoft.com/office/drawing/2014/main" id="{8393E370-E86D-A04B-C254-1DB5FCDEF562}"/>
              </a:ext>
            </a:extLst>
          </p:cNvPr>
          <p:cNvCxnSpPr/>
          <p:nvPr/>
        </p:nvCxnSpPr>
        <p:spPr>
          <a:xfrm>
            <a:off x="2677405" y="2636890"/>
            <a:ext cx="0" cy="9361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60">
            <a:extLst>
              <a:ext uri="{FF2B5EF4-FFF2-40B4-BE49-F238E27FC236}">
                <a16:creationId xmlns:a16="http://schemas.microsoft.com/office/drawing/2014/main" id="{5B034DF3-C1BF-2AF7-14A3-46D89FF3F1B7}"/>
              </a:ext>
            </a:extLst>
          </p:cNvPr>
          <p:cNvCxnSpPr/>
          <p:nvPr/>
        </p:nvCxnSpPr>
        <p:spPr>
          <a:xfrm>
            <a:off x="1487878" y="2636890"/>
            <a:ext cx="0" cy="9361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Rectangle 69">
            <a:extLst>
              <a:ext uri="{FF2B5EF4-FFF2-40B4-BE49-F238E27FC236}">
                <a16:creationId xmlns:a16="http://schemas.microsoft.com/office/drawing/2014/main" id="{3C1D0996-6344-B3CE-89F3-8E54B0B8E69A}"/>
              </a:ext>
            </a:extLst>
          </p:cNvPr>
          <p:cNvSpPr/>
          <p:nvPr/>
        </p:nvSpPr>
        <p:spPr>
          <a:xfrm>
            <a:off x="6644651" y="3326799"/>
            <a:ext cx="948978"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srgbClr val="322D2D"/>
                </a:solidFill>
                <a:effectLst/>
                <a:uLnTx/>
                <a:uFillTx/>
                <a:latin typeface="Arial"/>
                <a:ea typeface="+mn-ea"/>
                <a:cs typeface="+mn-cs"/>
              </a:rPr>
              <a:t>PUBLICLY TRADED</a:t>
            </a:r>
            <a:br>
              <a:rPr kumimoji="0" lang="fi-FI" sz="800" b="0" i="0" u="none" strike="noStrike" kern="1200" cap="none" spc="0" normalizeH="0" baseline="0" noProof="0">
                <a:ln>
                  <a:noFill/>
                </a:ln>
                <a:solidFill>
                  <a:srgbClr val="322D2D"/>
                </a:solidFill>
                <a:effectLst/>
                <a:uLnTx/>
                <a:uFillTx/>
                <a:latin typeface="Arial"/>
                <a:ea typeface="+mn-ea"/>
                <a:cs typeface="+mn-cs"/>
              </a:rPr>
            </a:br>
            <a:r>
              <a:rPr kumimoji="0" lang="fi-FI" sz="800" b="0" i="0" u="none" strike="noStrike" kern="1200" cap="none" spc="0" normalizeH="0" baseline="0" noProof="0">
                <a:ln>
                  <a:noFill/>
                </a:ln>
                <a:solidFill>
                  <a:srgbClr val="322D2D"/>
                </a:solidFill>
                <a:effectLst/>
                <a:uLnTx/>
                <a:uFillTx/>
                <a:latin typeface="Arial"/>
                <a:ea typeface="+mn-ea"/>
                <a:cs typeface="+mn-cs"/>
              </a:rPr>
              <a:t>COMPANY</a:t>
            </a:r>
          </a:p>
        </p:txBody>
      </p:sp>
      <p:sp>
        <p:nvSpPr>
          <p:cNvPr id="38" name="Rectangle 70">
            <a:extLst>
              <a:ext uri="{FF2B5EF4-FFF2-40B4-BE49-F238E27FC236}">
                <a16:creationId xmlns:a16="http://schemas.microsoft.com/office/drawing/2014/main" id="{45701EE5-0D59-9FE2-567B-357E3890A5EA}"/>
              </a:ext>
            </a:extLst>
          </p:cNvPr>
          <p:cNvSpPr/>
          <p:nvPr/>
        </p:nvSpPr>
        <p:spPr>
          <a:xfrm>
            <a:off x="911280" y="3305890"/>
            <a:ext cx="392736"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srgbClr val="322D2D"/>
                </a:solidFill>
                <a:effectLst/>
                <a:uLnTx/>
                <a:uFillTx/>
                <a:latin typeface="Arial"/>
                <a:ea typeface="+mn-ea"/>
                <a:cs typeface="+mn-cs"/>
              </a:rPr>
              <a:t>STATE-</a:t>
            </a:r>
            <a:br>
              <a:rPr kumimoji="0" lang="fi-FI" sz="800" b="0" i="0" u="none" strike="noStrike" kern="1200" cap="none" spc="0" normalizeH="0" baseline="0" noProof="0">
                <a:ln>
                  <a:noFill/>
                </a:ln>
                <a:solidFill>
                  <a:srgbClr val="322D2D"/>
                </a:solidFill>
                <a:effectLst/>
                <a:uLnTx/>
                <a:uFillTx/>
                <a:latin typeface="Arial"/>
                <a:ea typeface="+mn-ea"/>
                <a:cs typeface="+mn-cs"/>
              </a:rPr>
            </a:br>
            <a:r>
              <a:rPr kumimoji="0" lang="fi-FI" sz="800" b="0" i="0" u="none" strike="noStrike" kern="1200" cap="none" spc="0" normalizeH="0" baseline="0" noProof="0">
                <a:ln>
                  <a:noFill/>
                </a:ln>
                <a:solidFill>
                  <a:srgbClr val="322D2D"/>
                </a:solidFill>
                <a:effectLst/>
                <a:uLnTx/>
                <a:uFillTx/>
                <a:latin typeface="Arial"/>
                <a:ea typeface="+mn-ea"/>
                <a:cs typeface="+mn-cs"/>
              </a:rPr>
              <a:t>OWNED</a:t>
            </a:r>
          </a:p>
        </p:txBody>
      </p:sp>
      <p:sp>
        <p:nvSpPr>
          <p:cNvPr id="39" name="Pentagon 7">
            <a:extLst>
              <a:ext uri="{FF2B5EF4-FFF2-40B4-BE49-F238E27FC236}">
                <a16:creationId xmlns:a16="http://schemas.microsoft.com/office/drawing/2014/main" id="{55CBCCD4-2869-68D6-2441-C78051285030}"/>
              </a:ext>
            </a:extLst>
          </p:cNvPr>
          <p:cNvSpPr/>
          <p:nvPr/>
        </p:nvSpPr>
        <p:spPr>
          <a:xfrm>
            <a:off x="8716877" y="4149100"/>
            <a:ext cx="880049"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srgbClr val="322D2D"/>
                </a:solidFill>
                <a:effectLst/>
                <a:uLnTx/>
                <a:uFillTx/>
                <a:latin typeface="Arial"/>
                <a:ea typeface="+mn-ea"/>
                <a:cs typeface="+mn-cs"/>
              </a:rPr>
              <a:t>WATER AS THE</a:t>
            </a:r>
            <a:br>
              <a:rPr kumimoji="0" lang="fi-FI" sz="800" b="0" i="0" u="none" strike="noStrike" kern="1200" cap="none" spc="0" normalizeH="0" baseline="0" noProof="0">
                <a:ln>
                  <a:noFill/>
                </a:ln>
                <a:solidFill>
                  <a:srgbClr val="322D2D"/>
                </a:solidFill>
                <a:effectLst/>
                <a:uLnTx/>
                <a:uFillTx/>
                <a:latin typeface="Arial"/>
                <a:ea typeface="+mn-ea"/>
                <a:cs typeface="+mn-cs"/>
              </a:rPr>
            </a:br>
            <a:r>
              <a:rPr kumimoji="0" lang="fi-FI" sz="800" b="0" i="0" u="none" strike="noStrike" kern="1200" cap="none" spc="0" normalizeH="0" baseline="0" noProof="0">
                <a:ln>
                  <a:noFill/>
                </a:ln>
                <a:solidFill>
                  <a:srgbClr val="322D2D"/>
                </a:solidFill>
                <a:effectLst/>
                <a:uLnTx/>
                <a:uFillTx/>
                <a:latin typeface="Arial"/>
                <a:ea typeface="+mn-ea"/>
                <a:cs typeface="+mn-cs"/>
              </a:rPr>
              <a:t>CORE STRATEGY</a:t>
            </a:r>
          </a:p>
        </p:txBody>
      </p:sp>
      <p:sp>
        <p:nvSpPr>
          <p:cNvPr id="40" name="Rectangle 72">
            <a:extLst>
              <a:ext uri="{FF2B5EF4-FFF2-40B4-BE49-F238E27FC236}">
                <a16:creationId xmlns:a16="http://schemas.microsoft.com/office/drawing/2014/main" id="{9E824132-E025-AE4F-61C6-2EBE9EBD87CF}"/>
              </a:ext>
            </a:extLst>
          </p:cNvPr>
          <p:cNvSpPr/>
          <p:nvPr/>
        </p:nvSpPr>
        <p:spPr>
          <a:xfrm>
            <a:off x="911280" y="4149100"/>
            <a:ext cx="880049" cy="246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srgbClr val="322D2D"/>
                </a:solidFill>
                <a:effectLst/>
                <a:uLnTx/>
                <a:uFillTx/>
                <a:latin typeface="Arial"/>
                <a:ea typeface="+mn-ea"/>
                <a:cs typeface="+mn-cs"/>
              </a:rPr>
              <a:t>FERTILIZERS AS</a:t>
            </a:r>
            <a:br>
              <a:rPr kumimoji="0" lang="fi-FI" sz="800" b="0" i="0" u="none" strike="noStrike" kern="1200" cap="none" spc="0" normalizeH="0" baseline="0" noProof="0">
                <a:ln>
                  <a:noFill/>
                </a:ln>
                <a:solidFill>
                  <a:srgbClr val="322D2D"/>
                </a:solidFill>
                <a:effectLst/>
                <a:uLnTx/>
                <a:uFillTx/>
                <a:latin typeface="Arial"/>
                <a:ea typeface="+mn-ea"/>
                <a:cs typeface="+mn-cs"/>
              </a:rPr>
            </a:br>
            <a:r>
              <a:rPr kumimoji="0" lang="fi-FI" sz="800" b="0" i="0" u="none" strike="noStrike" kern="1200" cap="none" spc="0" normalizeH="0" baseline="0" noProof="0">
                <a:ln>
                  <a:noFill/>
                </a:ln>
                <a:solidFill>
                  <a:srgbClr val="322D2D"/>
                </a:solidFill>
                <a:effectLst/>
                <a:uLnTx/>
                <a:uFillTx/>
                <a:latin typeface="Arial"/>
                <a:ea typeface="+mn-ea"/>
                <a:cs typeface="+mn-cs"/>
              </a:rPr>
              <a:t>CORE STRATEGY</a:t>
            </a:r>
          </a:p>
        </p:txBody>
      </p:sp>
      <p:sp>
        <p:nvSpPr>
          <p:cNvPr id="41" name="Rectangle 73">
            <a:extLst>
              <a:ext uri="{FF2B5EF4-FFF2-40B4-BE49-F238E27FC236}">
                <a16:creationId xmlns:a16="http://schemas.microsoft.com/office/drawing/2014/main" id="{928F6B94-7DC4-B547-3FA0-45CDF6EC9456}"/>
              </a:ext>
            </a:extLst>
          </p:cNvPr>
          <p:cNvSpPr/>
          <p:nvPr/>
        </p:nvSpPr>
        <p:spPr>
          <a:xfrm>
            <a:off x="3955789" y="4149100"/>
            <a:ext cx="873637" cy="123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srgbClr val="322D2D"/>
                </a:solidFill>
                <a:effectLst/>
                <a:uLnTx/>
                <a:uFillTx/>
                <a:latin typeface="Arial"/>
                <a:ea typeface="+mn-ea"/>
                <a:cs typeface="+mn-cs"/>
              </a:rPr>
              <a:t>CONGLOMERATE</a:t>
            </a:r>
          </a:p>
        </p:txBody>
      </p:sp>
      <p:sp>
        <p:nvSpPr>
          <p:cNvPr id="42" name="TextBox 5">
            <a:extLst>
              <a:ext uri="{FF2B5EF4-FFF2-40B4-BE49-F238E27FC236}">
                <a16:creationId xmlns:a16="http://schemas.microsoft.com/office/drawing/2014/main" id="{435F14E8-34B7-C96F-7D0F-E748DA6E5AA7}"/>
              </a:ext>
            </a:extLst>
          </p:cNvPr>
          <p:cNvSpPr txBox="1"/>
          <p:nvPr/>
        </p:nvSpPr>
        <p:spPr>
          <a:xfrm>
            <a:off x="10211011" y="1619480"/>
            <a:ext cx="1646026" cy="924664"/>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2024</a:t>
            </a:r>
            <a:endParaRPr kumimoji="0" lang="en-US" sz="1200" b="1" i="0" u="none" strike="noStrike" kern="1200" cap="none" spc="-40" normalizeH="0" baseline="0" noProof="0">
              <a:ln>
                <a:noFill/>
              </a:ln>
              <a:solidFill>
                <a:srgbClr val="322D2D"/>
              </a:solidFill>
              <a:effectLst/>
              <a:uLnTx/>
              <a:uFillTx/>
              <a:latin typeface="Arial"/>
              <a:ea typeface="+mn-ea"/>
              <a:cs typeface="+mn-cs"/>
            </a:endParaRPr>
          </a:p>
          <a:p>
            <a:pPr lvl="0">
              <a:spcAft>
                <a:spcPts val="267"/>
              </a:spcAft>
              <a:defRPr/>
            </a:pPr>
            <a:r>
              <a:rPr lang="en-US" sz="1100" spc="-40">
                <a:solidFill>
                  <a:srgbClr val="322D2D"/>
                </a:solidFill>
              </a:rPr>
              <a:t>Divestment of the Oil &amp; Gas business &amp; new growth strategy to double the revenue in water </a:t>
            </a:r>
          </a:p>
        </p:txBody>
      </p:sp>
      <p:cxnSp>
        <p:nvCxnSpPr>
          <p:cNvPr id="43" name="Straight Connector 23">
            <a:extLst>
              <a:ext uri="{FF2B5EF4-FFF2-40B4-BE49-F238E27FC236}">
                <a16:creationId xmlns:a16="http://schemas.microsoft.com/office/drawing/2014/main" id="{225FE5D9-9357-07F3-F171-44549E848E2D}"/>
              </a:ext>
            </a:extLst>
          </p:cNvPr>
          <p:cNvCxnSpPr>
            <a:cxnSpLocks/>
          </p:cNvCxnSpPr>
          <p:nvPr/>
        </p:nvCxnSpPr>
        <p:spPr>
          <a:xfrm>
            <a:off x="10746435" y="4123539"/>
            <a:ext cx="0" cy="395195"/>
          </a:xfrm>
          <a:prstGeom prst="line">
            <a:avLst/>
          </a:prstGeom>
          <a:ln/>
        </p:spPr>
        <p:style>
          <a:lnRef idx="2">
            <a:schemeClr val="dk1"/>
          </a:lnRef>
          <a:fillRef idx="0">
            <a:schemeClr val="dk1"/>
          </a:fillRef>
          <a:effectRef idx="1">
            <a:schemeClr val="dk1"/>
          </a:effectRef>
          <a:fontRef idx="minor">
            <a:schemeClr val="tx1"/>
          </a:fontRef>
        </p:style>
      </p:cxnSp>
      <p:sp>
        <p:nvSpPr>
          <p:cNvPr id="44" name="TextBox 22">
            <a:extLst>
              <a:ext uri="{FF2B5EF4-FFF2-40B4-BE49-F238E27FC236}">
                <a16:creationId xmlns:a16="http://schemas.microsoft.com/office/drawing/2014/main" id="{173C5A5C-B96A-FBAD-FE73-6734365D3627}"/>
              </a:ext>
            </a:extLst>
          </p:cNvPr>
          <p:cNvSpPr txBox="1"/>
          <p:nvPr/>
        </p:nvSpPr>
        <p:spPr>
          <a:xfrm>
            <a:off x="10524572" y="4585657"/>
            <a:ext cx="1566814" cy="1962184"/>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2025</a:t>
            </a:r>
          </a:p>
          <a:p>
            <a:pPr marL="0" marR="0" lvl="0" indent="0" algn="l" defTabSz="914400" rtl="0" eaLnBrk="1" fontAlgn="auto" latinLnBrk="0" hangingPunct="1">
              <a:lnSpc>
                <a:spcPct val="100000"/>
              </a:lnSpc>
              <a:spcBef>
                <a:spcPts val="0"/>
              </a:spcBef>
              <a:spcAft>
                <a:spcPts val="267"/>
              </a:spcAft>
              <a:buClrTx/>
              <a:buSzTx/>
              <a:buFontTx/>
              <a:buNone/>
              <a:tabLst/>
              <a:defRPr/>
            </a:pPr>
            <a:r>
              <a:rPr lang="en-US" sz="1100" spc="-40">
                <a:solidFill>
                  <a:srgbClr val="322D2D"/>
                </a:solidFill>
                <a:latin typeface="Arial"/>
              </a:rPr>
              <a:t>Acquisition of Water Engineering, Inc. &amp; partnerships with </a:t>
            </a:r>
            <a:r>
              <a:rPr lang="en-US" sz="1100" spc="-40" err="1">
                <a:solidFill>
                  <a:srgbClr val="322D2D"/>
                </a:solidFill>
                <a:latin typeface="Arial"/>
              </a:rPr>
              <a:t>Bluepha</a:t>
            </a:r>
            <a:r>
              <a:rPr lang="en-US" sz="1100" spc="-40">
                <a:solidFill>
                  <a:srgbClr val="322D2D"/>
                </a:solidFill>
                <a:latin typeface="Arial"/>
              </a:rPr>
              <a:t> and </a:t>
            </a:r>
            <a:r>
              <a:rPr lang="en-US" sz="1100" spc="-40" err="1">
                <a:solidFill>
                  <a:srgbClr val="322D2D"/>
                </a:solidFill>
                <a:latin typeface="Arial"/>
              </a:rPr>
              <a:t>CuspAI</a:t>
            </a:r>
            <a:br>
              <a:rPr lang="en-US" sz="1100" spc="-40">
                <a:solidFill>
                  <a:srgbClr val="322D2D"/>
                </a:solidFill>
                <a:latin typeface="Arial"/>
              </a:rPr>
            </a:br>
            <a:br>
              <a:rPr lang="en-US" sz="1100" spc="-40">
                <a:solidFill>
                  <a:srgbClr val="322D2D"/>
                </a:solidFill>
                <a:latin typeface="Arial"/>
              </a:rPr>
            </a:br>
            <a:r>
              <a:rPr lang="en-US" sz="1100" spc="-40">
                <a:solidFill>
                  <a:srgbClr val="322D2D"/>
                </a:solidFill>
                <a:latin typeface="Arial"/>
              </a:rPr>
              <a:t>Investment to build a re-activation plant for activated carbon in Sweden announced</a:t>
            </a:r>
          </a:p>
          <a:p>
            <a:pPr marL="0" marR="0" lvl="0" indent="0" algn="l" defTabSz="914400" rtl="0" eaLnBrk="1" fontAlgn="auto" latinLnBrk="0" hangingPunct="1">
              <a:lnSpc>
                <a:spcPct val="100000"/>
              </a:lnSpc>
              <a:spcBef>
                <a:spcPts val="0"/>
              </a:spcBef>
              <a:spcAft>
                <a:spcPts val="267"/>
              </a:spcAft>
              <a:buClrTx/>
              <a:buSzTx/>
              <a:buFontTx/>
              <a:buNone/>
              <a:tabLst/>
              <a:defRPr/>
            </a:pPr>
            <a:endParaRPr kumimoji="0" lang="en-US" sz="1100" i="0" u="none" strike="noStrike" kern="1200" cap="none" spc="-40" normalizeH="0" baseline="0" noProof="0">
              <a:ln>
                <a:noFill/>
              </a:ln>
              <a:solidFill>
                <a:srgbClr val="322D2D"/>
              </a:solidFill>
              <a:effectLst/>
              <a:uLnTx/>
              <a:uFillTx/>
              <a:latin typeface="Arial"/>
              <a:ea typeface="+mn-ea"/>
              <a:cs typeface="+mn-cs"/>
            </a:endParaRPr>
          </a:p>
        </p:txBody>
      </p:sp>
      <p:cxnSp>
        <p:nvCxnSpPr>
          <p:cNvPr id="45" name="Straight Connector 23">
            <a:extLst>
              <a:ext uri="{FF2B5EF4-FFF2-40B4-BE49-F238E27FC236}">
                <a16:creationId xmlns:a16="http://schemas.microsoft.com/office/drawing/2014/main" id="{3B5C7A42-2D64-0E8E-2C1B-AC2487F61AFF}"/>
              </a:ext>
            </a:extLst>
          </p:cNvPr>
          <p:cNvCxnSpPr>
            <a:cxnSpLocks/>
          </p:cNvCxnSpPr>
          <p:nvPr/>
        </p:nvCxnSpPr>
        <p:spPr>
          <a:xfrm>
            <a:off x="11509152" y="3326799"/>
            <a:ext cx="0" cy="282789"/>
          </a:xfrm>
          <a:prstGeom prst="line">
            <a:avLst/>
          </a:prstGeom>
          <a:ln/>
        </p:spPr>
        <p:style>
          <a:lnRef idx="2">
            <a:schemeClr val="dk1"/>
          </a:lnRef>
          <a:fillRef idx="0">
            <a:schemeClr val="dk1"/>
          </a:fillRef>
          <a:effectRef idx="1">
            <a:schemeClr val="dk1"/>
          </a:effectRef>
          <a:fontRef idx="minor">
            <a:schemeClr val="tx1"/>
          </a:fontRef>
        </p:style>
      </p:cxnSp>
      <p:sp>
        <p:nvSpPr>
          <p:cNvPr id="46" name="TextBox 22">
            <a:extLst>
              <a:ext uri="{FF2B5EF4-FFF2-40B4-BE49-F238E27FC236}">
                <a16:creationId xmlns:a16="http://schemas.microsoft.com/office/drawing/2014/main" id="{989D60B0-8722-F6A6-E56F-BC6BBAEB5A67}"/>
              </a:ext>
            </a:extLst>
          </p:cNvPr>
          <p:cNvSpPr txBox="1"/>
          <p:nvPr/>
        </p:nvSpPr>
        <p:spPr>
          <a:xfrm>
            <a:off x="11199589" y="2569906"/>
            <a:ext cx="991440" cy="818295"/>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a:ln>
                  <a:noFill/>
                </a:ln>
                <a:solidFill>
                  <a:srgbClr val="322D2D"/>
                </a:solidFill>
                <a:effectLst/>
                <a:uLnTx/>
                <a:uFillTx/>
                <a:latin typeface="Arial"/>
                <a:ea typeface="+mn-ea"/>
                <a:cs typeface="+mn-cs"/>
              </a:rPr>
              <a:t>202</a:t>
            </a:r>
            <a:r>
              <a:rPr lang="en-US" sz="1400" b="1" spc="-40">
                <a:solidFill>
                  <a:srgbClr val="322D2D"/>
                </a:solidFill>
                <a:latin typeface="Arial"/>
              </a:rPr>
              <a:t>6</a:t>
            </a:r>
            <a:endParaRPr kumimoji="0" lang="en-US" sz="1400" b="1" i="0" u="none" strike="noStrike" kern="1200" cap="none" spc="-4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267"/>
              </a:spcAft>
              <a:buClrTx/>
              <a:buSzTx/>
              <a:buFontTx/>
              <a:buNone/>
              <a:tabLst/>
              <a:defRPr/>
            </a:pPr>
            <a:r>
              <a:rPr lang="en-US" sz="1100" spc="-40">
                <a:solidFill>
                  <a:srgbClr val="322D2D"/>
                </a:solidFill>
                <a:latin typeface="Arial"/>
              </a:rPr>
              <a:t>Acquisition of </a:t>
            </a:r>
            <a:br>
              <a:rPr lang="en-US" sz="1100" spc="-40">
                <a:solidFill>
                  <a:srgbClr val="322D2D"/>
                </a:solidFill>
                <a:latin typeface="Arial"/>
              </a:rPr>
            </a:br>
            <a:r>
              <a:rPr lang="en-US" sz="1100" spc="-40" err="1">
                <a:solidFill>
                  <a:srgbClr val="322D2D"/>
                </a:solidFill>
                <a:latin typeface="Arial"/>
              </a:rPr>
              <a:t>AquaBlue</a:t>
            </a:r>
            <a:r>
              <a:rPr lang="en-US" sz="1100" spc="-40">
                <a:solidFill>
                  <a:srgbClr val="322D2D"/>
                </a:solidFill>
                <a:latin typeface="Arial"/>
              </a:rPr>
              <a:t>, Inc. </a:t>
            </a:r>
            <a:br>
              <a:rPr lang="en-US" sz="1100" spc="-40">
                <a:solidFill>
                  <a:srgbClr val="322D2D"/>
                </a:solidFill>
                <a:latin typeface="Arial"/>
              </a:rPr>
            </a:br>
            <a:r>
              <a:rPr lang="en-US" sz="1100" spc="-40">
                <a:solidFill>
                  <a:srgbClr val="322D2D"/>
                </a:solidFill>
                <a:latin typeface="Arial"/>
              </a:rPr>
              <a:t>in the US</a:t>
            </a:r>
            <a:endParaRPr kumimoji="0" lang="en-US" sz="1100" i="0" u="none" strike="noStrike" kern="1200" cap="none" spc="-40" normalizeH="0" baseline="0" noProof="0">
              <a:ln>
                <a:noFill/>
              </a:ln>
              <a:solidFill>
                <a:srgbClr val="322D2D"/>
              </a:solidFill>
              <a:effectLst/>
              <a:uLnTx/>
              <a:uFillTx/>
              <a:latin typeface="Arial"/>
              <a:ea typeface="+mn-ea"/>
              <a:cs typeface="+mn-cs"/>
            </a:endParaRPr>
          </a:p>
        </p:txBody>
      </p:sp>
      <p:cxnSp>
        <p:nvCxnSpPr>
          <p:cNvPr id="47" name="Straight Connector 51">
            <a:extLst>
              <a:ext uri="{FF2B5EF4-FFF2-40B4-BE49-F238E27FC236}">
                <a16:creationId xmlns:a16="http://schemas.microsoft.com/office/drawing/2014/main" id="{FE1911EB-46A6-4B3E-6EF5-0504BC8F78B0}"/>
              </a:ext>
            </a:extLst>
          </p:cNvPr>
          <p:cNvCxnSpPr>
            <a:cxnSpLocks/>
          </p:cNvCxnSpPr>
          <p:nvPr/>
        </p:nvCxnSpPr>
        <p:spPr>
          <a:xfrm>
            <a:off x="10524572" y="2569906"/>
            <a:ext cx="0" cy="10518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549701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 name="think-cell data - do not delete" hidden="1">
            <a:extLst>
              <a:ext uri="{FF2B5EF4-FFF2-40B4-BE49-F238E27FC236}">
                <a16:creationId xmlns:a16="http://schemas.microsoft.com/office/drawing/2014/main" id="{6AB5782D-502E-2E98-6776-694DD6D5D6A0}"/>
              </a:ext>
            </a:extLst>
          </p:cNvPr>
          <p:cNvGraphicFramePr>
            <a:graphicFrameLocks/>
          </p:cNvGraphicFramePr>
          <p:nvPr>
            <p:custDataLst>
              <p:tags r:id="rId1"/>
            </p:custDataLst>
            <p:extLst>
              <p:ext uri="{D42A27DB-BD31-4B8C-83A1-F6EECF244321}">
                <p14:modId xmlns:p14="http://schemas.microsoft.com/office/powerpoint/2010/main" val="2498103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9" imgW="273" imgH="273" progId="TCLayout.ActiveDocument.1">
                  <p:embed/>
                </p:oleObj>
              </mc:Choice>
              <mc:Fallback>
                <p:oleObj name="think-cell Slide" r:id="rId39" imgW="273" imgH="273" progId="TCLayout.ActiveDocument.1">
                  <p:embed/>
                  <p:pic>
                    <p:nvPicPr>
                      <p:cNvPr id="40" name="think-cell data - do not delete" hidden="1">
                        <a:extLst>
                          <a:ext uri="{FF2B5EF4-FFF2-40B4-BE49-F238E27FC236}">
                            <a16:creationId xmlns:a16="http://schemas.microsoft.com/office/drawing/2014/main" id="{6AB5782D-502E-2E98-6776-694DD6D5D6A0}"/>
                          </a:ext>
                        </a:extLst>
                      </p:cNvPr>
                      <p:cNvPicPr/>
                      <p:nvPr/>
                    </p:nvPicPr>
                    <p:blipFill>
                      <a:blip r:embed="rId40"/>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26F5A3BF-263D-6579-DC4F-4DC03D43F888}"/>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433942B2-A136-A878-51E8-35E9D26BAE7D}"/>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6ABE15A3-EE97-6B20-9A9F-A91B6BA11135}"/>
              </a:ext>
            </a:extLst>
          </p:cNvPr>
          <p:cNvSpPr>
            <a:spLocks noGrp="1"/>
          </p:cNvSpPr>
          <p:nvPr>
            <p:ph type="sldNum" sz="quarter" idx="12"/>
          </p:nvPr>
        </p:nvSpPr>
        <p:spPr/>
        <p:txBody>
          <a:bodyPr/>
          <a:lstStyle/>
          <a:p>
            <a:fld id="{9B8CDF1A-3CDE-4195-AF23-CDCF2878DEB5}" type="slidenum">
              <a:rPr lang="en-US" smtClean="0"/>
              <a:t>13</a:t>
            </a:fld>
            <a:endParaRPr lang="en-US"/>
          </a:p>
        </p:txBody>
      </p:sp>
      <p:sp>
        <p:nvSpPr>
          <p:cNvPr id="5" name="Title 1">
            <a:extLst>
              <a:ext uri="{FF2B5EF4-FFF2-40B4-BE49-F238E27FC236}">
                <a16:creationId xmlns:a16="http://schemas.microsoft.com/office/drawing/2014/main" id="{0ACB7201-2CB8-81D6-F9D2-6A11EFD7C7CA}"/>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a:t>Revenue development</a:t>
            </a:r>
          </a:p>
        </p:txBody>
      </p:sp>
      <p:graphicFrame>
        <p:nvGraphicFramePr>
          <p:cNvPr id="7" name="Chart 6">
            <a:extLst>
              <a:ext uri="{FF2B5EF4-FFF2-40B4-BE49-F238E27FC236}">
                <a16:creationId xmlns:a16="http://schemas.microsoft.com/office/drawing/2014/main" id="{477A6B1C-E3F5-7AF8-D360-E1B5101EA115}"/>
              </a:ext>
            </a:extLst>
          </p:cNvPr>
          <p:cNvGraphicFramePr/>
          <p:nvPr>
            <p:custDataLst>
              <p:tags r:id="rId2"/>
            </p:custDataLst>
            <p:extLst>
              <p:ext uri="{D42A27DB-BD31-4B8C-83A1-F6EECF244321}">
                <p14:modId xmlns:p14="http://schemas.microsoft.com/office/powerpoint/2010/main" val="1652227564"/>
              </p:ext>
            </p:extLst>
          </p:nvPr>
        </p:nvGraphicFramePr>
        <p:xfrm>
          <a:off x="1355725" y="1184275"/>
          <a:ext cx="10079038" cy="4564063"/>
        </p:xfrm>
        <a:graphic>
          <a:graphicData uri="http://schemas.openxmlformats.org/drawingml/2006/chart">
            <c:chart xmlns:c="http://schemas.openxmlformats.org/drawingml/2006/chart" xmlns:r="http://schemas.openxmlformats.org/officeDocument/2006/relationships" r:id="rId41"/>
          </a:graphicData>
        </a:graphic>
      </p:graphicFrame>
      <p:sp>
        <p:nvSpPr>
          <p:cNvPr id="30" name="Text Placeholder 2">
            <a:extLst>
              <a:ext uri="{FF2B5EF4-FFF2-40B4-BE49-F238E27FC236}">
                <a16:creationId xmlns:a16="http://schemas.microsoft.com/office/drawing/2014/main" id="{4B8F8E56-EBD5-6952-35FE-FCC9ECA446C5}"/>
              </a:ext>
            </a:extLst>
          </p:cNvPr>
          <p:cNvSpPr>
            <a:spLocks/>
          </p:cNvSpPr>
          <p:nvPr>
            <p:custDataLst>
              <p:tags r:id="rId3"/>
            </p:custDataLst>
          </p:nvPr>
        </p:nvSpPr>
        <p:spPr bwMode="gray">
          <a:xfrm>
            <a:off x="966788" y="5026025"/>
            <a:ext cx="2952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BF8BBAF-51FF-491F-A40A-75116ECD9E11}" type="datetime'''''''''''''5''''''''''''''''''''0''''''''''''''''''''0'''''''">
              <a:rPr lang="en-US" altLang="en-US" sz="1400" smtClean="0">
                <a:effectLst/>
              </a:rPr>
              <a:pPr lvl="0" algn="r">
                <a:spcBef>
                  <a:spcPct val="0"/>
                </a:spcBef>
                <a:spcAft>
                  <a:spcPct val="0"/>
                </a:spcAft>
              </a:pPr>
              <a:t>500</a:t>
            </a:fld>
            <a:endParaRPr lang="en-US" sz="1400" dirty="0"/>
          </a:p>
        </p:txBody>
      </p:sp>
      <p:sp>
        <p:nvSpPr>
          <p:cNvPr id="31" name="Text Placeholder 2">
            <a:extLst>
              <a:ext uri="{FF2B5EF4-FFF2-40B4-BE49-F238E27FC236}">
                <a16:creationId xmlns:a16="http://schemas.microsoft.com/office/drawing/2014/main" id="{8C53A18A-D4DD-9CC8-B2AD-E89AEB2DA19F}"/>
              </a:ext>
            </a:extLst>
          </p:cNvPr>
          <p:cNvSpPr>
            <a:spLocks/>
          </p:cNvSpPr>
          <p:nvPr>
            <p:custDataLst>
              <p:tags r:id="rId4"/>
            </p:custDataLst>
          </p:nvPr>
        </p:nvSpPr>
        <p:spPr bwMode="gray">
          <a:xfrm>
            <a:off x="819150" y="4475163"/>
            <a:ext cx="4429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96114942-0BE4-459E-87FF-000EA1339510}" type="datetime'''''''''''1'',''''0''''''''''00'''''''''''''''''''''''''''">
              <a:rPr lang="en-US" altLang="en-US" sz="1400" smtClean="0">
                <a:effectLst/>
              </a:rPr>
              <a:pPr lvl="0" algn="r">
                <a:spcBef>
                  <a:spcPct val="0"/>
                </a:spcBef>
                <a:spcAft>
                  <a:spcPct val="0"/>
                </a:spcAft>
              </a:pPr>
              <a:t>1,000</a:t>
            </a:fld>
            <a:endParaRPr lang="en-US" sz="1400" dirty="0"/>
          </a:p>
        </p:txBody>
      </p:sp>
      <p:sp>
        <p:nvSpPr>
          <p:cNvPr id="32" name="Text Placeholder 2">
            <a:extLst>
              <a:ext uri="{FF2B5EF4-FFF2-40B4-BE49-F238E27FC236}">
                <a16:creationId xmlns:a16="http://schemas.microsoft.com/office/drawing/2014/main" id="{7B833490-8EB0-FBBA-5EDE-F0A7429CFC36}"/>
              </a:ext>
            </a:extLst>
          </p:cNvPr>
          <p:cNvSpPr>
            <a:spLocks/>
          </p:cNvSpPr>
          <p:nvPr>
            <p:custDataLst>
              <p:tags r:id="rId5"/>
            </p:custDataLst>
          </p:nvPr>
        </p:nvSpPr>
        <p:spPr bwMode="gray">
          <a:xfrm>
            <a:off x="819150" y="3925888"/>
            <a:ext cx="4429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A25AFBCD-175C-4F86-82B4-7CED31BCDD8F}" type="datetime'''1'',''''''''''''''''''''''''''''''''''''''''50''''0'''''">
              <a:rPr lang="en-US" altLang="en-US" sz="1400" smtClean="0">
                <a:effectLst/>
              </a:rPr>
              <a:pPr lvl="0" algn="r">
                <a:spcBef>
                  <a:spcPct val="0"/>
                </a:spcBef>
                <a:spcAft>
                  <a:spcPct val="0"/>
                </a:spcAft>
              </a:pPr>
              <a:t>1,500</a:t>
            </a:fld>
            <a:endParaRPr lang="en-US" sz="1400" dirty="0"/>
          </a:p>
        </p:txBody>
      </p:sp>
      <p:sp>
        <p:nvSpPr>
          <p:cNvPr id="33" name="Text Placeholder 2">
            <a:extLst>
              <a:ext uri="{FF2B5EF4-FFF2-40B4-BE49-F238E27FC236}">
                <a16:creationId xmlns:a16="http://schemas.microsoft.com/office/drawing/2014/main" id="{8DF1CC6D-61F3-2DC6-034B-21766399AF1E}"/>
              </a:ext>
            </a:extLst>
          </p:cNvPr>
          <p:cNvSpPr>
            <a:spLocks/>
          </p:cNvSpPr>
          <p:nvPr>
            <p:custDataLst>
              <p:tags r:id="rId6"/>
            </p:custDataLst>
          </p:nvPr>
        </p:nvSpPr>
        <p:spPr bwMode="gray">
          <a:xfrm>
            <a:off x="819150" y="3376613"/>
            <a:ext cx="4429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DE97A40-B7A0-411D-A33C-2D6BEA5DCEE2}" type="datetime'''''2'',''''''''''''''''0''''''''''''''''''0''''''''0'''">
              <a:rPr lang="en-US" altLang="en-US" sz="1400" smtClean="0">
                <a:effectLst/>
              </a:rPr>
              <a:pPr lvl="0" algn="r">
                <a:spcBef>
                  <a:spcPct val="0"/>
                </a:spcBef>
                <a:spcAft>
                  <a:spcPct val="0"/>
                </a:spcAft>
              </a:pPr>
              <a:t>2,000</a:t>
            </a:fld>
            <a:endParaRPr lang="en-US" sz="1400" dirty="0"/>
          </a:p>
        </p:txBody>
      </p:sp>
      <p:sp>
        <p:nvSpPr>
          <p:cNvPr id="35" name="Text Placeholder 2">
            <a:extLst>
              <a:ext uri="{FF2B5EF4-FFF2-40B4-BE49-F238E27FC236}">
                <a16:creationId xmlns:a16="http://schemas.microsoft.com/office/drawing/2014/main" id="{4C503C17-638B-D6D7-6799-74BC7D53C6A2}"/>
              </a:ext>
            </a:extLst>
          </p:cNvPr>
          <p:cNvSpPr>
            <a:spLocks/>
          </p:cNvSpPr>
          <p:nvPr>
            <p:custDataLst>
              <p:tags r:id="rId7"/>
            </p:custDataLst>
          </p:nvPr>
        </p:nvSpPr>
        <p:spPr bwMode="gray">
          <a:xfrm>
            <a:off x="819150" y="2825750"/>
            <a:ext cx="4429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49D74D43-2584-4F37-B122-F8050AAF2DDB}" type="datetime'''2'''''',''''50''''''''''''''''''0'''''''''''''''''''''''''''">
              <a:rPr lang="en-US" altLang="en-US" sz="1400" smtClean="0">
                <a:effectLst/>
              </a:rPr>
              <a:pPr lvl="0" algn="r">
                <a:spcBef>
                  <a:spcPct val="0"/>
                </a:spcBef>
                <a:spcAft>
                  <a:spcPct val="0"/>
                </a:spcAft>
              </a:pPr>
              <a:t>2,500</a:t>
            </a:fld>
            <a:endParaRPr lang="en-US" sz="1400" dirty="0"/>
          </a:p>
        </p:txBody>
      </p:sp>
      <p:sp>
        <p:nvSpPr>
          <p:cNvPr id="36" name="Text Placeholder 2">
            <a:extLst>
              <a:ext uri="{FF2B5EF4-FFF2-40B4-BE49-F238E27FC236}">
                <a16:creationId xmlns:a16="http://schemas.microsoft.com/office/drawing/2014/main" id="{8102870D-A076-9B92-3E1D-C0EF596668E7}"/>
              </a:ext>
            </a:extLst>
          </p:cNvPr>
          <p:cNvSpPr>
            <a:spLocks/>
          </p:cNvSpPr>
          <p:nvPr>
            <p:custDataLst>
              <p:tags r:id="rId8"/>
            </p:custDataLst>
          </p:nvPr>
        </p:nvSpPr>
        <p:spPr bwMode="gray">
          <a:xfrm>
            <a:off x="819150" y="2276475"/>
            <a:ext cx="4429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A26BD8DA-292F-43B7-BB68-F84A878BDEB5}" type="datetime'''''''''3'''''''',''''''''''''''''''''0''''''''''''''''''00'">
              <a:rPr lang="en-US" altLang="en-US" sz="1400" smtClean="0">
                <a:effectLst/>
              </a:rPr>
              <a:pPr lvl="0" algn="r">
                <a:spcBef>
                  <a:spcPct val="0"/>
                </a:spcBef>
                <a:spcAft>
                  <a:spcPct val="0"/>
                </a:spcAft>
              </a:pPr>
              <a:t>3,000</a:t>
            </a:fld>
            <a:endParaRPr lang="en-US" sz="1400" dirty="0"/>
          </a:p>
        </p:txBody>
      </p:sp>
      <p:sp>
        <p:nvSpPr>
          <p:cNvPr id="37" name="Text Placeholder 2">
            <a:extLst>
              <a:ext uri="{FF2B5EF4-FFF2-40B4-BE49-F238E27FC236}">
                <a16:creationId xmlns:a16="http://schemas.microsoft.com/office/drawing/2014/main" id="{099FE361-D508-57B9-4DF6-55C2F3BEB712}"/>
              </a:ext>
            </a:extLst>
          </p:cNvPr>
          <p:cNvSpPr>
            <a:spLocks/>
          </p:cNvSpPr>
          <p:nvPr>
            <p:custDataLst>
              <p:tags r:id="rId9"/>
            </p:custDataLst>
          </p:nvPr>
        </p:nvSpPr>
        <p:spPr bwMode="gray">
          <a:xfrm>
            <a:off x="819150" y="1725613"/>
            <a:ext cx="4429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4D67C576-2D7A-4937-9674-D01B38AEBC61}" type="datetime'3'''',''''''''''''5''''''''''''''''''0''0'''''''''''">
              <a:rPr lang="en-US" altLang="en-US" sz="1400" smtClean="0">
                <a:effectLst/>
              </a:rPr>
              <a:pPr lvl="0" algn="r">
                <a:spcBef>
                  <a:spcPct val="0"/>
                </a:spcBef>
                <a:spcAft>
                  <a:spcPct val="0"/>
                </a:spcAft>
              </a:pPr>
              <a:t>3,500</a:t>
            </a:fld>
            <a:endParaRPr lang="en-US" sz="1400" dirty="0"/>
          </a:p>
        </p:txBody>
      </p:sp>
      <p:sp>
        <p:nvSpPr>
          <p:cNvPr id="38" name="Text Placeholder 2">
            <a:extLst>
              <a:ext uri="{FF2B5EF4-FFF2-40B4-BE49-F238E27FC236}">
                <a16:creationId xmlns:a16="http://schemas.microsoft.com/office/drawing/2014/main" id="{F6BB005E-6693-E607-26EC-89DDC9AAE07C}"/>
              </a:ext>
            </a:extLst>
          </p:cNvPr>
          <p:cNvSpPr>
            <a:spLocks/>
          </p:cNvSpPr>
          <p:nvPr>
            <p:custDataLst>
              <p:tags r:id="rId10"/>
            </p:custDataLst>
          </p:nvPr>
        </p:nvSpPr>
        <p:spPr bwMode="gray">
          <a:xfrm>
            <a:off x="819150" y="1176338"/>
            <a:ext cx="4429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7C8656E8-6DD4-4A3C-87E3-E35EA2630425}" type="datetime'''4'''',''''''''''''''''''''''''0''''''''''''''''''''0''0'''''">
              <a:rPr lang="en-US" altLang="en-US" sz="1400" smtClean="0">
                <a:effectLst/>
              </a:rPr>
              <a:pPr lvl="0" algn="r">
                <a:spcBef>
                  <a:spcPct val="0"/>
                </a:spcBef>
                <a:spcAft>
                  <a:spcPct val="0"/>
                </a:spcAft>
              </a:pPr>
              <a:t>4,000</a:t>
            </a:fld>
            <a:endParaRPr lang="en-US" sz="1400" dirty="0"/>
          </a:p>
        </p:txBody>
      </p:sp>
      <p:sp>
        <p:nvSpPr>
          <p:cNvPr id="17" name="Text Placeholder 2">
            <a:extLst>
              <a:ext uri="{FF2B5EF4-FFF2-40B4-BE49-F238E27FC236}">
                <a16:creationId xmlns:a16="http://schemas.microsoft.com/office/drawing/2014/main" id="{0D403A64-8E34-0805-0868-D93ABC96050E}"/>
              </a:ext>
            </a:extLst>
          </p:cNvPr>
          <p:cNvSpPr>
            <a:spLocks/>
          </p:cNvSpPr>
          <p:nvPr>
            <p:custDataLst>
              <p:tags r:id="rId11"/>
            </p:custDataLst>
          </p:nvPr>
        </p:nvSpPr>
        <p:spPr bwMode="gray">
          <a:xfrm>
            <a:off x="1163638" y="5575300"/>
            <a:ext cx="9842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1F294737-FFB0-4259-9236-CFC803F6C446}" type="datetime'''''''''''''''''''''0'''''''">
              <a:rPr lang="en-US" altLang="en-US" sz="1400" smtClean="0">
                <a:effectLst/>
              </a:rPr>
              <a:pPr lvl="0" algn="r">
                <a:spcBef>
                  <a:spcPct val="0"/>
                </a:spcBef>
                <a:spcAft>
                  <a:spcPct val="0"/>
                </a:spcAft>
              </a:pPr>
              <a:t>0</a:t>
            </a:fld>
            <a:endParaRPr lang="en-US" sz="1400" dirty="0"/>
          </a:p>
        </p:txBody>
      </p:sp>
      <p:cxnSp>
        <p:nvCxnSpPr>
          <p:cNvPr id="43" name="Suora yhdysviiva 42">
            <a:extLst>
              <a:ext uri="{FF2B5EF4-FFF2-40B4-BE49-F238E27FC236}">
                <a16:creationId xmlns:a16="http://schemas.microsoft.com/office/drawing/2014/main" id="{9D1A25CB-1643-0074-6B5A-A5C566D84C32}"/>
              </a:ext>
            </a:extLst>
          </p:cNvPr>
          <p:cNvCxnSpPr/>
          <p:nvPr>
            <p:custDataLst>
              <p:tags r:id="rId12"/>
            </p:custDataLst>
          </p:nvPr>
        </p:nvCxnSpPr>
        <p:spPr bwMode="auto">
          <a:xfrm>
            <a:off x="7881938" y="4097338"/>
            <a:ext cx="0" cy="428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8" name="Text Placeholder 2">
            <a:extLst>
              <a:ext uri="{FF2B5EF4-FFF2-40B4-BE49-F238E27FC236}">
                <a16:creationId xmlns:a16="http://schemas.microsoft.com/office/drawing/2014/main" id="{0A1078E2-B830-648D-664B-DBCADE1D3687}"/>
              </a:ext>
            </a:extLst>
          </p:cNvPr>
          <p:cNvSpPr>
            <a:spLocks/>
          </p:cNvSpPr>
          <p:nvPr>
            <p:custDataLst>
              <p:tags r:id="rId13"/>
            </p:custDataLst>
          </p:nvPr>
        </p:nvSpPr>
        <p:spPr bwMode="gray">
          <a:xfrm>
            <a:off x="1697038" y="3509963"/>
            <a:ext cx="474663" cy="3556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r>
              <a:rPr lang="en-US" altLang="en-US" sz="1300"/>
              <a:t>+</a:t>
            </a:r>
            <a:fld id="{33ECA46F-2A39-4F49-BC1F-427643F3F580}" type="datetime'''''1''''''0''''''''''''%'''''''''''''''''''''''''''''''''''">
              <a:rPr lang="en-US" altLang="en-US" sz="1300" smtClean="0"/>
              <a:pPr lvl="0" algn="ctr">
                <a:spcBef>
                  <a:spcPct val="0"/>
                </a:spcBef>
                <a:spcAft>
                  <a:spcPct val="0"/>
                </a:spcAft>
              </a:pPr>
              <a:t>10%</a:t>
            </a:fld>
            <a:br>
              <a:rPr lang="en-US" altLang="en-US" sz="1300" dirty="0"/>
            </a:br>
            <a:r>
              <a:rPr lang="en-US" altLang="en-US" sz="1300" dirty="0"/>
              <a:t>Y/Y</a:t>
            </a:r>
            <a:endParaRPr lang="en-US" sz="1300" dirty="0"/>
          </a:p>
        </p:txBody>
      </p:sp>
      <p:sp>
        <p:nvSpPr>
          <p:cNvPr id="19" name="Text Placeholder 2">
            <a:extLst>
              <a:ext uri="{FF2B5EF4-FFF2-40B4-BE49-F238E27FC236}">
                <a16:creationId xmlns:a16="http://schemas.microsoft.com/office/drawing/2014/main" id="{7A6FCD32-247F-F038-3FAB-7FA1A6455DEB}"/>
              </a:ext>
            </a:extLst>
          </p:cNvPr>
          <p:cNvSpPr>
            <a:spLocks/>
          </p:cNvSpPr>
          <p:nvPr>
            <p:custDataLst>
              <p:tags r:id="rId14"/>
            </p:custDataLst>
          </p:nvPr>
        </p:nvSpPr>
        <p:spPr bwMode="auto">
          <a:xfrm>
            <a:off x="1730375" y="5724525"/>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290434B-CB4C-4AE0-A503-75FF50DFED99}" type="datetime'''''''2''''''02''''''''''''''''''''''''''''''''''1'">
              <a:rPr lang="en-US" altLang="en-US" sz="1400" smtClean="0"/>
              <a:pPr lvl="0" algn="ctr">
                <a:spcBef>
                  <a:spcPct val="0"/>
                </a:spcBef>
                <a:spcAft>
                  <a:spcPct val="0"/>
                </a:spcAft>
              </a:pPr>
              <a:t>2021</a:t>
            </a:fld>
            <a:endParaRPr lang="en-US" sz="1400"/>
          </a:p>
        </p:txBody>
      </p:sp>
      <p:sp>
        <p:nvSpPr>
          <p:cNvPr id="20" name="Text Placeholder 2">
            <a:extLst>
              <a:ext uri="{FF2B5EF4-FFF2-40B4-BE49-F238E27FC236}">
                <a16:creationId xmlns:a16="http://schemas.microsoft.com/office/drawing/2014/main" id="{86EF729B-02EB-8F43-B9C4-3AAC069123CD}"/>
              </a:ext>
            </a:extLst>
          </p:cNvPr>
          <p:cNvSpPr>
            <a:spLocks/>
          </p:cNvSpPr>
          <p:nvPr>
            <p:custDataLst>
              <p:tags r:id="rId15"/>
            </p:custDataLst>
          </p:nvPr>
        </p:nvSpPr>
        <p:spPr bwMode="gray">
          <a:xfrm>
            <a:off x="2684463" y="3003550"/>
            <a:ext cx="484188" cy="3841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r>
              <a:rPr lang="en-US" altLang="en-US" sz="1400"/>
              <a:t>+</a:t>
            </a:r>
            <a:fld id="{7B61F038-6869-47B3-9AA0-4C71230CE366}" type="datetime'''''''3''''''''''''''''''3''''''''''''''''''''''%'''''''">
              <a:rPr lang="en-US" altLang="en-US" sz="1300" smtClean="0"/>
              <a:pPr lvl="0" algn="ctr">
                <a:spcBef>
                  <a:spcPct val="0"/>
                </a:spcBef>
                <a:spcAft>
                  <a:spcPct val="0"/>
                </a:spcAft>
              </a:pPr>
              <a:t>33%</a:t>
            </a:fld>
            <a:br>
              <a:rPr lang="en-US" altLang="en-US" sz="1400"/>
            </a:br>
            <a:r>
              <a:rPr lang="en-US" altLang="en-US" sz="1400"/>
              <a:t>Y/Y</a:t>
            </a:r>
            <a:endParaRPr lang="en-US" sz="1400"/>
          </a:p>
        </p:txBody>
      </p:sp>
      <p:sp>
        <p:nvSpPr>
          <p:cNvPr id="21" name="Text Placeholder 2">
            <a:extLst>
              <a:ext uri="{FF2B5EF4-FFF2-40B4-BE49-F238E27FC236}">
                <a16:creationId xmlns:a16="http://schemas.microsoft.com/office/drawing/2014/main" id="{8C7E3F40-72DE-F369-F96E-A4A9E78983DD}"/>
              </a:ext>
            </a:extLst>
          </p:cNvPr>
          <p:cNvSpPr>
            <a:spLocks/>
          </p:cNvSpPr>
          <p:nvPr>
            <p:custDataLst>
              <p:tags r:id="rId16"/>
            </p:custDataLst>
          </p:nvPr>
        </p:nvSpPr>
        <p:spPr bwMode="auto">
          <a:xfrm>
            <a:off x="2722563" y="5724525"/>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5DD2DBC-61F5-4DF0-BCB4-2CBF77FD4398}" type="datetime'2''0''''''''2''''''''''''''''2'''''''''''''''''''''">
              <a:rPr lang="en-US" altLang="en-US" sz="1400" smtClean="0"/>
              <a:pPr lvl="0" algn="ctr">
                <a:spcBef>
                  <a:spcPct val="0"/>
                </a:spcBef>
                <a:spcAft>
                  <a:spcPct val="0"/>
                </a:spcAft>
              </a:pPr>
              <a:t>2022</a:t>
            </a:fld>
            <a:endParaRPr lang="en-US" sz="1400"/>
          </a:p>
        </p:txBody>
      </p:sp>
      <p:sp>
        <p:nvSpPr>
          <p:cNvPr id="22" name="Text Placeholder 2">
            <a:extLst>
              <a:ext uri="{FF2B5EF4-FFF2-40B4-BE49-F238E27FC236}">
                <a16:creationId xmlns:a16="http://schemas.microsoft.com/office/drawing/2014/main" id="{C80316C8-8C6C-EB25-92CF-03266EB3AF1B}"/>
              </a:ext>
            </a:extLst>
          </p:cNvPr>
          <p:cNvSpPr>
            <a:spLocks/>
          </p:cNvSpPr>
          <p:nvPr>
            <p:custDataLst>
              <p:tags r:id="rId17"/>
            </p:custDataLst>
          </p:nvPr>
        </p:nvSpPr>
        <p:spPr bwMode="gray">
          <a:xfrm>
            <a:off x="3741738" y="3900488"/>
            <a:ext cx="341313" cy="3556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F1877D0-B553-4DA9-B3A6-18DA9A91BBAE}" type="datetime'''''''-''''5%'''''''''''''''''''''''''''''''''''''''''''''">
              <a:rPr lang="en-US" altLang="en-US" sz="1300" smtClean="0"/>
              <a:pPr lvl="0" algn="ctr">
                <a:spcBef>
                  <a:spcPct val="0"/>
                </a:spcBef>
                <a:spcAft>
                  <a:spcPct val="0"/>
                </a:spcAft>
              </a:pPr>
              <a:t>-5%</a:t>
            </a:fld>
            <a:br>
              <a:rPr lang="en-US" altLang="en-US" sz="1300"/>
            </a:br>
            <a:r>
              <a:rPr lang="en-US" altLang="en-US" sz="1300"/>
              <a:t>Y/Y</a:t>
            </a:r>
            <a:endParaRPr lang="en-US" sz="1300"/>
          </a:p>
        </p:txBody>
      </p:sp>
      <p:sp>
        <p:nvSpPr>
          <p:cNvPr id="23" name="Text Placeholder 2">
            <a:extLst>
              <a:ext uri="{FF2B5EF4-FFF2-40B4-BE49-F238E27FC236}">
                <a16:creationId xmlns:a16="http://schemas.microsoft.com/office/drawing/2014/main" id="{D4FFBA3F-FB08-8DBE-C39E-898D6165E353}"/>
              </a:ext>
            </a:extLst>
          </p:cNvPr>
          <p:cNvSpPr>
            <a:spLocks/>
          </p:cNvSpPr>
          <p:nvPr>
            <p:custDataLst>
              <p:tags r:id="rId18"/>
            </p:custDataLst>
          </p:nvPr>
        </p:nvSpPr>
        <p:spPr bwMode="auto">
          <a:xfrm>
            <a:off x="3713163" y="5724525"/>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56C2F6A-F971-4A3A-BE54-618732AFA1C6}" type="datetime'''''''''2''''0''''''''''''''''''''''2''''''''''3'">
              <a:rPr lang="en-US" altLang="en-US" sz="1400" smtClean="0"/>
              <a:pPr lvl="0" algn="ctr">
                <a:spcBef>
                  <a:spcPct val="0"/>
                </a:spcBef>
                <a:spcAft>
                  <a:spcPct val="0"/>
                </a:spcAft>
              </a:pPr>
              <a:t>2023</a:t>
            </a:fld>
            <a:endParaRPr lang="en-US" sz="1400"/>
          </a:p>
        </p:txBody>
      </p:sp>
      <p:sp>
        <p:nvSpPr>
          <p:cNvPr id="24" name="Text Placeholder 2">
            <a:extLst>
              <a:ext uri="{FF2B5EF4-FFF2-40B4-BE49-F238E27FC236}">
                <a16:creationId xmlns:a16="http://schemas.microsoft.com/office/drawing/2014/main" id="{76A6502F-84A4-B8E1-C4C6-248B72A41D98}"/>
              </a:ext>
            </a:extLst>
          </p:cNvPr>
          <p:cNvSpPr>
            <a:spLocks/>
          </p:cNvSpPr>
          <p:nvPr>
            <p:custDataLst>
              <p:tags r:id="rId19"/>
            </p:custDataLst>
          </p:nvPr>
        </p:nvSpPr>
        <p:spPr bwMode="gray">
          <a:xfrm>
            <a:off x="4702175" y="4106863"/>
            <a:ext cx="433388" cy="36988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FF5D171-E142-47D1-9D2F-BCE39CBE590D}" type="datetime'''-''''''''''''''''''''1''3''''''%'''''''''''''''''''">
              <a:rPr lang="en-US" altLang="en-US" sz="1300" smtClean="0"/>
              <a:pPr lvl="0" algn="ctr">
                <a:spcBef>
                  <a:spcPct val="0"/>
                </a:spcBef>
                <a:spcAft>
                  <a:spcPct val="0"/>
                </a:spcAft>
              </a:pPr>
              <a:t>-13%</a:t>
            </a:fld>
            <a:br>
              <a:rPr lang="en-US" altLang="en-US" sz="1400"/>
            </a:br>
            <a:r>
              <a:rPr lang="en-US" altLang="en-US" sz="1400"/>
              <a:t>Y/Y</a:t>
            </a:r>
            <a:endParaRPr lang="en-US" sz="1400"/>
          </a:p>
        </p:txBody>
      </p:sp>
      <p:sp>
        <p:nvSpPr>
          <p:cNvPr id="25" name="Text Placeholder 2">
            <a:extLst>
              <a:ext uri="{FF2B5EF4-FFF2-40B4-BE49-F238E27FC236}">
                <a16:creationId xmlns:a16="http://schemas.microsoft.com/office/drawing/2014/main" id="{478DB30F-DF2A-B9BC-1B94-799497CC5C08}"/>
              </a:ext>
            </a:extLst>
          </p:cNvPr>
          <p:cNvSpPr>
            <a:spLocks/>
          </p:cNvSpPr>
          <p:nvPr>
            <p:custDataLst>
              <p:tags r:id="rId20"/>
            </p:custDataLst>
          </p:nvPr>
        </p:nvSpPr>
        <p:spPr bwMode="auto">
          <a:xfrm>
            <a:off x="4705350" y="5724525"/>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312FE4B-CED1-4302-99D8-17AAFCEF075B}" type="datetime'''''''''''''''2''''''''''''''''''''0''''''''''''2''''''''4'''">
              <a:rPr lang="en-US" altLang="en-US" sz="1400" smtClean="0"/>
              <a:pPr lvl="0" algn="ctr">
                <a:spcBef>
                  <a:spcPct val="0"/>
                </a:spcBef>
                <a:spcAft>
                  <a:spcPct val="0"/>
                </a:spcAft>
              </a:pPr>
              <a:t>2024</a:t>
            </a:fld>
            <a:endParaRPr lang="en-US" sz="1400"/>
          </a:p>
        </p:txBody>
      </p:sp>
      <p:sp>
        <p:nvSpPr>
          <p:cNvPr id="26" name="Text Placeholder 2">
            <a:extLst>
              <a:ext uri="{FF2B5EF4-FFF2-40B4-BE49-F238E27FC236}">
                <a16:creationId xmlns:a16="http://schemas.microsoft.com/office/drawing/2014/main" id="{8D4C9126-0186-E80D-D61A-428D90BB6311}"/>
              </a:ext>
            </a:extLst>
          </p:cNvPr>
          <p:cNvSpPr>
            <a:spLocks/>
          </p:cNvSpPr>
          <p:nvPr>
            <p:custDataLst>
              <p:tags r:id="rId21"/>
            </p:custDataLst>
          </p:nvPr>
        </p:nvSpPr>
        <p:spPr bwMode="gray">
          <a:xfrm>
            <a:off x="5684838" y="3821113"/>
            <a:ext cx="446088" cy="3556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r>
              <a:rPr lang="en-US" altLang="en-US" sz="1300"/>
              <a:t>+</a:t>
            </a:r>
            <a:fld id="{01D0AB59-0CEA-4224-9B7D-405001B6B1EF}" type="datetime'''''''''''''''''''''''''''''''''1''''''''''''%'''''''">
              <a:rPr lang="en-US" altLang="en-US" sz="1300" smtClean="0"/>
              <a:pPr lvl="0" algn="ctr">
                <a:spcBef>
                  <a:spcPct val="0"/>
                </a:spcBef>
                <a:spcAft>
                  <a:spcPct val="0"/>
                </a:spcAft>
              </a:pPr>
              <a:t>1%</a:t>
            </a:fld>
            <a:r>
              <a:rPr lang="en-US" altLang="en-US" sz="1300"/>
              <a:t>*</a:t>
            </a:r>
            <a:br>
              <a:rPr lang="en-US" altLang="en-US" sz="1300"/>
            </a:br>
            <a:r>
              <a:rPr lang="en-US" altLang="en-US" sz="1300"/>
              <a:t>Y/Y</a:t>
            </a:r>
            <a:endParaRPr lang="en-US" sz="1300"/>
          </a:p>
        </p:txBody>
      </p:sp>
      <p:sp>
        <p:nvSpPr>
          <p:cNvPr id="28" name="Text Placeholder 2">
            <a:extLst>
              <a:ext uri="{FF2B5EF4-FFF2-40B4-BE49-F238E27FC236}">
                <a16:creationId xmlns:a16="http://schemas.microsoft.com/office/drawing/2014/main" id="{94A2B5B7-ED43-50E4-125E-E6C326DC2BCF}"/>
              </a:ext>
            </a:extLst>
          </p:cNvPr>
          <p:cNvSpPr>
            <a:spLocks/>
          </p:cNvSpPr>
          <p:nvPr>
            <p:custDataLst>
              <p:tags r:id="rId22"/>
            </p:custDataLst>
          </p:nvPr>
        </p:nvSpPr>
        <p:spPr bwMode="gray">
          <a:xfrm>
            <a:off x="6691313" y="3989388"/>
            <a:ext cx="404813" cy="3556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89B72BC-5566-4AB2-B81E-5184100B2CCA}" type="datetime'''''''''''''''''''''''''''''''''-''5''''''''''''%'''''''''">
              <a:rPr lang="en-US" altLang="en-US" sz="1300" smtClean="0"/>
              <a:pPr lvl="0" algn="ctr">
                <a:spcBef>
                  <a:spcPct val="0"/>
                </a:spcBef>
                <a:spcAft>
                  <a:spcPct val="0"/>
                </a:spcAft>
              </a:pPr>
              <a:t>-5%</a:t>
            </a:fld>
            <a:r>
              <a:rPr lang="en-US" altLang="en-US" sz="1300"/>
              <a:t>*</a:t>
            </a:r>
            <a:br>
              <a:rPr lang="en-US" altLang="en-US" sz="1300" dirty="0"/>
            </a:br>
            <a:r>
              <a:rPr lang="en-US" altLang="en-US" sz="1300" dirty="0"/>
              <a:t>Y/Y</a:t>
            </a:r>
            <a:endParaRPr lang="en-US" sz="1300" dirty="0"/>
          </a:p>
        </p:txBody>
      </p:sp>
      <p:sp>
        <p:nvSpPr>
          <p:cNvPr id="29" name="Text Placeholder 2">
            <a:extLst>
              <a:ext uri="{FF2B5EF4-FFF2-40B4-BE49-F238E27FC236}">
                <a16:creationId xmlns:a16="http://schemas.microsoft.com/office/drawing/2014/main" id="{D8497781-D35C-394F-C6E7-87B62FEF1FD9}"/>
              </a:ext>
            </a:extLst>
          </p:cNvPr>
          <p:cNvSpPr>
            <a:spLocks/>
          </p:cNvSpPr>
          <p:nvPr>
            <p:custDataLst>
              <p:tags r:id="rId23"/>
            </p:custDataLst>
          </p:nvPr>
        </p:nvSpPr>
        <p:spPr bwMode="auto">
          <a:xfrm>
            <a:off x="6688138" y="5724525"/>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3F55934-55AF-49B4-A94C-D94272DDE356}" type="datetime'''''''''''2''''''''''''''''''''0''''''''2''''''5'''''''''">
              <a:rPr lang="en-US" altLang="en-US" sz="1400" smtClean="0"/>
              <a:pPr lvl="0" algn="ctr">
                <a:spcBef>
                  <a:spcPct val="0"/>
                </a:spcBef>
                <a:spcAft>
                  <a:spcPct val="0"/>
                </a:spcAft>
              </a:pPr>
              <a:t>2025</a:t>
            </a:fld>
            <a:endParaRPr lang="en-US" sz="1400"/>
          </a:p>
        </p:txBody>
      </p:sp>
      <p:sp>
        <p:nvSpPr>
          <p:cNvPr id="41" name="Text Placeholder 2">
            <a:extLst>
              <a:ext uri="{FF2B5EF4-FFF2-40B4-BE49-F238E27FC236}">
                <a16:creationId xmlns:a16="http://schemas.microsoft.com/office/drawing/2014/main" id="{438F139C-9529-5271-BEEE-60168623A40C}"/>
              </a:ext>
            </a:extLst>
          </p:cNvPr>
          <p:cNvSpPr>
            <a:spLocks/>
          </p:cNvSpPr>
          <p:nvPr>
            <p:custDataLst>
              <p:tags r:id="rId24"/>
            </p:custDataLst>
          </p:nvPr>
        </p:nvSpPr>
        <p:spPr bwMode="gray">
          <a:xfrm>
            <a:off x="7712075" y="3741738"/>
            <a:ext cx="341313" cy="3556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698DB60-92EA-4886-BB6C-ACB3DD33A65A}" type="datetime'''''''''''''-''''''''''''''''''''''''''''''''''''''''''''1''%'">
              <a:rPr lang="en-US" altLang="en-US" sz="1300" smtClean="0"/>
              <a:pPr lvl="0" algn="ctr">
                <a:spcBef>
                  <a:spcPct val="0"/>
                </a:spcBef>
                <a:spcAft>
                  <a:spcPct val="0"/>
                </a:spcAft>
              </a:pPr>
              <a:t>-1%</a:t>
            </a:fld>
            <a:br>
              <a:rPr lang="en-US" altLang="en-US" sz="1300" dirty="0">
                <a:effectLst/>
              </a:rPr>
            </a:br>
            <a:r>
              <a:rPr lang="en-US" altLang="en-US" sz="1300" dirty="0"/>
              <a:t>Y/Y</a:t>
            </a:r>
            <a:endParaRPr lang="en-US" sz="1300" dirty="0"/>
          </a:p>
        </p:txBody>
      </p:sp>
      <p:sp>
        <p:nvSpPr>
          <p:cNvPr id="34" name="Text Placeholder 2">
            <a:extLst>
              <a:ext uri="{FF2B5EF4-FFF2-40B4-BE49-F238E27FC236}">
                <a16:creationId xmlns:a16="http://schemas.microsoft.com/office/drawing/2014/main" id="{A8A26653-8266-D5EC-E442-2BD04C4BB244}"/>
              </a:ext>
            </a:extLst>
          </p:cNvPr>
          <p:cNvSpPr>
            <a:spLocks/>
          </p:cNvSpPr>
          <p:nvPr>
            <p:custDataLst>
              <p:tags r:id="rId25"/>
            </p:custDataLst>
          </p:nvPr>
        </p:nvSpPr>
        <p:spPr bwMode="auto">
          <a:xfrm>
            <a:off x="7439025" y="5724525"/>
            <a:ext cx="88582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867C8A0-915D-4E11-8B13-3D3B270E78F2}" type="datetime'Q''''2''''''''''/''''''''''''26'''' L''''''''''TM'''''''''''">
              <a:rPr lang="en-US" altLang="en-US" sz="1400" smtClean="0"/>
              <a:pPr lvl="0" algn="ctr">
                <a:spcBef>
                  <a:spcPct val="0"/>
                </a:spcBef>
                <a:spcAft>
                  <a:spcPct val="0"/>
                </a:spcAft>
              </a:pPr>
              <a:t>Q2/26 LTM</a:t>
            </a:fld>
            <a:endParaRPr lang="en-US" sz="1400"/>
          </a:p>
        </p:txBody>
      </p:sp>
      <p:sp>
        <p:nvSpPr>
          <p:cNvPr id="9" name="Text Placeholder 2">
            <a:extLst>
              <a:ext uri="{FF2B5EF4-FFF2-40B4-BE49-F238E27FC236}">
                <a16:creationId xmlns:a16="http://schemas.microsoft.com/office/drawing/2014/main" id="{B3745377-FF80-F586-C30A-4B82C409F329}"/>
              </a:ext>
            </a:extLst>
          </p:cNvPr>
          <p:cNvSpPr>
            <a:spLocks/>
          </p:cNvSpPr>
          <p:nvPr>
            <p:custDataLst>
              <p:tags r:id="rId26"/>
            </p:custDataLst>
          </p:nvPr>
        </p:nvSpPr>
        <p:spPr bwMode="auto">
          <a:xfrm>
            <a:off x="9582150" y="5724525"/>
            <a:ext cx="56515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C79E5DA-9080-4D56-BE2D-139446ED2EAF}" type="datetime'YT''''''''''''''D''''''''''''''''''''''''''''2''5'''">
              <a:rPr lang="en-US" altLang="en-US" sz="1400" smtClean="0"/>
              <a:pPr lvl="0" algn="ctr">
                <a:spcBef>
                  <a:spcPct val="0"/>
                </a:spcBef>
                <a:spcAft>
                  <a:spcPct val="0"/>
                </a:spcAft>
              </a:pPr>
              <a:t>YTD25</a:t>
            </a:fld>
            <a:endParaRPr lang="en-US" sz="1400"/>
          </a:p>
        </p:txBody>
      </p:sp>
      <p:sp>
        <p:nvSpPr>
          <p:cNvPr id="12" name="Text Placeholder 2">
            <a:extLst>
              <a:ext uri="{FF2B5EF4-FFF2-40B4-BE49-F238E27FC236}">
                <a16:creationId xmlns:a16="http://schemas.microsoft.com/office/drawing/2014/main" id="{11D82A9F-2409-C449-301D-FF1D372809FB}"/>
              </a:ext>
            </a:extLst>
          </p:cNvPr>
          <p:cNvSpPr>
            <a:spLocks/>
          </p:cNvSpPr>
          <p:nvPr>
            <p:custDataLst>
              <p:tags r:id="rId27"/>
            </p:custDataLst>
          </p:nvPr>
        </p:nvSpPr>
        <p:spPr bwMode="auto">
          <a:xfrm>
            <a:off x="10574338" y="5724525"/>
            <a:ext cx="56515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39B6C73-2D69-4AAA-A30B-AD0C18BC6C16}" type="datetime'Y''''''T''''''''D''''''''''2''''''''''''''''''6'''''''''''">
              <a:rPr lang="en-US" altLang="en-US" sz="1400" smtClean="0"/>
              <a:pPr lvl="0" algn="ctr">
                <a:spcBef>
                  <a:spcPct val="0"/>
                </a:spcBef>
                <a:spcAft>
                  <a:spcPct val="0"/>
                </a:spcAft>
              </a:pPr>
              <a:t>YTD26</a:t>
            </a:fld>
            <a:endParaRPr lang="en-US" sz="1400"/>
          </a:p>
        </p:txBody>
      </p:sp>
      <p:sp>
        <p:nvSpPr>
          <p:cNvPr id="8" name="Text Placeholder 2">
            <a:extLst>
              <a:ext uri="{FF2B5EF4-FFF2-40B4-BE49-F238E27FC236}">
                <a16:creationId xmlns:a16="http://schemas.microsoft.com/office/drawing/2014/main" id="{843CE647-688A-CEEA-F1DB-CDA79D64D2F7}"/>
              </a:ext>
            </a:extLst>
          </p:cNvPr>
          <p:cNvSpPr>
            <a:spLocks/>
          </p:cNvSpPr>
          <p:nvPr>
            <p:custDataLst>
              <p:tags r:id="rId28"/>
            </p:custDataLst>
          </p:nvPr>
        </p:nvSpPr>
        <p:spPr bwMode="gray">
          <a:xfrm>
            <a:off x="1687513" y="2506663"/>
            <a:ext cx="4937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C9E482F-DC03-41A0-A029-8428F743D7F6}" type="datetime'''''''2'',''''''''''''''''''''''''''6''''7''''''''4'">
              <a:rPr lang="en-US" altLang="en-US" sz="1400" smtClean="0">
                <a:effectLst/>
              </a:rPr>
              <a:pPr lvl="0" algn="ctr">
                <a:spcBef>
                  <a:spcPct val="0"/>
                </a:spcBef>
                <a:spcAft>
                  <a:spcPct val="0"/>
                </a:spcAft>
              </a:pPr>
              <a:t>2,674</a:t>
            </a:fld>
            <a:endParaRPr lang="en-US" sz="1400" dirty="0"/>
          </a:p>
        </p:txBody>
      </p:sp>
      <p:sp>
        <p:nvSpPr>
          <p:cNvPr id="10" name="Text Placeholder 2">
            <a:extLst>
              <a:ext uri="{FF2B5EF4-FFF2-40B4-BE49-F238E27FC236}">
                <a16:creationId xmlns:a16="http://schemas.microsoft.com/office/drawing/2014/main" id="{55E7F4E5-D619-DBD6-7FDE-C3F80B6ACB65}"/>
              </a:ext>
            </a:extLst>
          </p:cNvPr>
          <p:cNvSpPr>
            <a:spLocks/>
          </p:cNvSpPr>
          <p:nvPr>
            <p:custDataLst>
              <p:tags r:id="rId29"/>
            </p:custDataLst>
          </p:nvPr>
        </p:nvSpPr>
        <p:spPr bwMode="gray">
          <a:xfrm>
            <a:off x="2679700" y="1522413"/>
            <a:ext cx="4937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F8CB37B-FF94-4DC0-B923-717E4F9B7F39}" type="datetime'3'''''''''''''''''',''57''''''''''''''''0'''''''''''''''''''''">
              <a:rPr lang="en-US" altLang="en-US" sz="1400" smtClean="0">
                <a:effectLst/>
              </a:rPr>
              <a:pPr lvl="0" algn="ctr">
                <a:spcBef>
                  <a:spcPct val="0"/>
                </a:spcBef>
                <a:spcAft>
                  <a:spcPct val="0"/>
                </a:spcAft>
              </a:pPr>
              <a:t>3,570</a:t>
            </a:fld>
            <a:endParaRPr lang="en-US" sz="1400" dirty="0"/>
          </a:p>
        </p:txBody>
      </p:sp>
      <p:sp>
        <p:nvSpPr>
          <p:cNvPr id="11" name="Text Placeholder 2">
            <a:extLst>
              <a:ext uri="{FF2B5EF4-FFF2-40B4-BE49-F238E27FC236}">
                <a16:creationId xmlns:a16="http://schemas.microsoft.com/office/drawing/2014/main" id="{FA8F2BFF-3707-C577-97FA-9B8B6EF0770B}"/>
              </a:ext>
            </a:extLst>
          </p:cNvPr>
          <p:cNvSpPr>
            <a:spLocks/>
          </p:cNvSpPr>
          <p:nvPr>
            <p:custDataLst>
              <p:tags r:id="rId30"/>
            </p:custDataLst>
          </p:nvPr>
        </p:nvSpPr>
        <p:spPr bwMode="gray">
          <a:xfrm>
            <a:off x="3670300" y="1727200"/>
            <a:ext cx="4937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B823C13-7BA0-4995-A3FF-D094E0ECBA9B}" type="datetime'''''''''''''''''3'',''''''3''''''''8''''''''''''''''4'''">
              <a:rPr lang="en-US" altLang="en-US" sz="1400" smtClean="0">
                <a:effectLst/>
              </a:rPr>
              <a:pPr lvl="0" algn="ctr">
                <a:spcBef>
                  <a:spcPct val="0"/>
                </a:spcBef>
                <a:spcAft>
                  <a:spcPct val="0"/>
                </a:spcAft>
              </a:pPr>
              <a:t>3,384</a:t>
            </a:fld>
            <a:endParaRPr lang="en-US" sz="1400" dirty="0"/>
          </a:p>
        </p:txBody>
      </p:sp>
      <p:sp>
        <p:nvSpPr>
          <p:cNvPr id="13" name="Text Placeholder 2">
            <a:extLst>
              <a:ext uri="{FF2B5EF4-FFF2-40B4-BE49-F238E27FC236}">
                <a16:creationId xmlns:a16="http://schemas.microsoft.com/office/drawing/2014/main" id="{D3E922F6-B321-23A5-849F-A791ABCD5842}"/>
              </a:ext>
            </a:extLst>
          </p:cNvPr>
          <p:cNvSpPr>
            <a:spLocks/>
          </p:cNvSpPr>
          <p:nvPr>
            <p:custDataLst>
              <p:tags r:id="rId31"/>
            </p:custDataLst>
          </p:nvPr>
        </p:nvSpPr>
        <p:spPr bwMode="gray">
          <a:xfrm>
            <a:off x="4662488" y="2206625"/>
            <a:ext cx="4937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ED8F1C6-AE23-479F-956A-B0701E08DB73}" type="datetime'2'''''''''''''''''''''''',''''''''''''''''94''''''''''''''8'''">
              <a:rPr lang="en-US" altLang="en-US" sz="1400" smtClean="0">
                <a:effectLst/>
              </a:rPr>
              <a:pPr lvl="0" algn="ctr">
                <a:spcBef>
                  <a:spcPct val="0"/>
                </a:spcBef>
                <a:spcAft>
                  <a:spcPct val="0"/>
                </a:spcAft>
              </a:pPr>
              <a:t>2,948</a:t>
            </a:fld>
            <a:endParaRPr lang="en-US" sz="1400" dirty="0"/>
          </a:p>
        </p:txBody>
      </p:sp>
      <p:sp>
        <p:nvSpPr>
          <p:cNvPr id="14" name="Text Placeholder 2">
            <a:extLst>
              <a:ext uri="{FF2B5EF4-FFF2-40B4-BE49-F238E27FC236}">
                <a16:creationId xmlns:a16="http://schemas.microsoft.com/office/drawing/2014/main" id="{2D97094E-61A4-D722-1B32-ED03D5B02E0C}"/>
              </a:ext>
            </a:extLst>
          </p:cNvPr>
          <p:cNvSpPr>
            <a:spLocks/>
          </p:cNvSpPr>
          <p:nvPr>
            <p:custDataLst>
              <p:tags r:id="rId32"/>
            </p:custDataLst>
          </p:nvPr>
        </p:nvSpPr>
        <p:spPr bwMode="gray">
          <a:xfrm>
            <a:off x="5653088" y="2255838"/>
            <a:ext cx="4937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3E080A2-F2D5-479C-A1BF-ECE921D50CF4}" type="datetime'''''''''''''2'''''''',''''''''9''''0''4'''''">
              <a:rPr lang="en-US" altLang="en-US" sz="1400" smtClean="0">
                <a:effectLst/>
              </a:rPr>
              <a:pPr lvl="0" algn="ctr">
                <a:spcBef>
                  <a:spcPct val="0"/>
                </a:spcBef>
                <a:spcAft>
                  <a:spcPct val="0"/>
                </a:spcAft>
              </a:pPr>
              <a:t>2,904</a:t>
            </a:fld>
            <a:endParaRPr lang="en-US" sz="1400" dirty="0"/>
          </a:p>
        </p:txBody>
      </p:sp>
      <p:sp>
        <p:nvSpPr>
          <p:cNvPr id="15" name="Text Placeholder 2">
            <a:extLst>
              <a:ext uri="{FF2B5EF4-FFF2-40B4-BE49-F238E27FC236}">
                <a16:creationId xmlns:a16="http://schemas.microsoft.com/office/drawing/2014/main" id="{AB2AC29B-7660-3708-7FA9-D19C206A6DC7}"/>
              </a:ext>
            </a:extLst>
          </p:cNvPr>
          <p:cNvSpPr>
            <a:spLocks/>
          </p:cNvSpPr>
          <p:nvPr>
            <p:custDataLst>
              <p:tags r:id="rId33"/>
            </p:custDataLst>
          </p:nvPr>
        </p:nvSpPr>
        <p:spPr bwMode="gray">
          <a:xfrm>
            <a:off x="6645275" y="2419350"/>
            <a:ext cx="4937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362F6F8-F014-4AC7-A811-113575135494}" type="datetime'''''''''''''''''2'''',''''''''75''''''''''''''''4'">
              <a:rPr lang="en-US" altLang="en-US" sz="1400" smtClean="0">
                <a:effectLst/>
              </a:rPr>
              <a:pPr lvl="0" algn="ctr">
                <a:spcBef>
                  <a:spcPct val="0"/>
                </a:spcBef>
                <a:spcAft>
                  <a:spcPct val="0"/>
                </a:spcAft>
              </a:pPr>
              <a:t>2,754</a:t>
            </a:fld>
            <a:endParaRPr lang="en-US" sz="1400" dirty="0"/>
          </a:p>
        </p:txBody>
      </p:sp>
      <p:sp>
        <p:nvSpPr>
          <p:cNvPr id="16" name="Text Placeholder 2">
            <a:extLst>
              <a:ext uri="{FF2B5EF4-FFF2-40B4-BE49-F238E27FC236}">
                <a16:creationId xmlns:a16="http://schemas.microsoft.com/office/drawing/2014/main" id="{13B6C060-18E7-8097-9629-E1A9141ED764}"/>
              </a:ext>
            </a:extLst>
          </p:cNvPr>
          <p:cNvSpPr>
            <a:spLocks/>
          </p:cNvSpPr>
          <p:nvPr>
            <p:custDataLst>
              <p:tags r:id="rId34"/>
            </p:custDataLst>
          </p:nvPr>
        </p:nvSpPr>
        <p:spPr bwMode="gray">
          <a:xfrm>
            <a:off x="7635875" y="2455863"/>
            <a:ext cx="4937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0BD389F-B34D-4D89-A251-A9642150BB8C}" type="datetime'''''''''''''''''''''''''''2'''',''''7''''''''''2''''''''2'">
              <a:rPr lang="en-US" altLang="en-US" sz="1400" b="1" smtClean="0"/>
              <a:pPr lvl="0" algn="ctr">
                <a:spcBef>
                  <a:spcPct val="0"/>
                </a:spcBef>
                <a:spcAft>
                  <a:spcPct val="0"/>
                </a:spcAft>
              </a:pPr>
              <a:t>2,722</a:t>
            </a:fld>
            <a:endParaRPr lang="en-US" sz="1400" b="1" dirty="0"/>
          </a:p>
        </p:txBody>
      </p:sp>
      <p:sp>
        <p:nvSpPr>
          <p:cNvPr id="48" name="Text Placeholder 2">
            <a:extLst>
              <a:ext uri="{FF2B5EF4-FFF2-40B4-BE49-F238E27FC236}">
                <a16:creationId xmlns:a16="http://schemas.microsoft.com/office/drawing/2014/main" id="{52778B3A-A66F-70EC-FA3D-ED48BE0DF8FE}"/>
              </a:ext>
            </a:extLst>
          </p:cNvPr>
          <p:cNvSpPr>
            <a:spLocks/>
          </p:cNvSpPr>
          <p:nvPr>
            <p:custDataLst>
              <p:tags r:id="rId35"/>
            </p:custDataLst>
          </p:nvPr>
        </p:nvSpPr>
        <p:spPr bwMode="gray">
          <a:xfrm>
            <a:off x="9618663" y="3906838"/>
            <a:ext cx="4937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75E2008-1816-4EB7-93EC-842D508BF5EA}" type="datetime'1'''''''''',''''4''''''0''''''''''''''2'''''">
              <a:rPr lang="en-US" altLang="en-US" sz="1400" smtClean="0">
                <a:effectLst/>
              </a:rPr>
              <a:pPr lvl="0" algn="ctr">
                <a:spcBef>
                  <a:spcPct val="0"/>
                </a:spcBef>
                <a:spcAft>
                  <a:spcPct val="0"/>
                </a:spcAft>
              </a:pPr>
              <a:t>1,402</a:t>
            </a:fld>
            <a:endParaRPr lang="en-US" sz="1400" dirty="0"/>
          </a:p>
        </p:txBody>
      </p:sp>
      <p:sp>
        <p:nvSpPr>
          <p:cNvPr id="51" name="Text Placeholder 2">
            <a:extLst>
              <a:ext uri="{FF2B5EF4-FFF2-40B4-BE49-F238E27FC236}">
                <a16:creationId xmlns:a16="http://schemas.microsoft.com/office/drawing/2014/main" id="{C0358C27-A53D-6F20-E660-815BF3A2AA96}"/>
              </a:ext>
            </a:extLst>
          </p:cNvPr>
          <p:cNvSpPr>
            <a:spLocks/>
          </p:cNvSpPr>
          <p:nvPr>
            <p:custDataLst>
              <p:tags r:id="rId36"/>
            </p:custDataLst>
          </p:nvPr>
        </p:nvSpPr>
        <p:spPr bwMode="gray">
          <a:xfrm>
            <a:off x="10610850" y="3941763"/>
            <a:ext cx="49371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0F08C67-D0C4-4557-8D50-97251490BA03}" type="datetime'''''''1'''''''''''''''''''''',3''''''''''''7''''0'">
              <a:rPr lang="en-US" altLang="en-US" sz="1400" b="1" smtClean="0">
                <a:effectLst/>
              </a:rPr>
              <a:pPr lvl="0" algn="ctr">
                <a:spcBef>
                  <a:spcPct val="0"/>
                </a:spcBef>
                <a:spcAft>
                  <a:spcPct val="0"/>
                </a:spcAft>
              </a:pPr>
              <a:t>1,370</a:t>
            </a:fld>
            <a:endParaRPr lang="en-US" sz="1400" b="1" dirty="0"/>
          </a:p>
        </p:txBody>
      </p:sp>
      <p:sp>
        <p:nvSpPr>
          <p:cNvPr id="27" name="Text Placeholder 2">
            <a:extLst>
              <a:ext uri="{FF2B5EF4-FFF2-40B4-BE49-F238E27FC236}">
                <a16:creationId xmlns:a16="http://schemas.microsoft.com/office/drawing/2014/main" id="{D62B1CCE-F9A1-5AF5-EF15-89B6AC0FC918}"/>
              </a:ext>
            </a:extLst>
          </p:cNvPr>
          <p:cNvSpPr>
            <a:spLocks/>
          </p:cNvSpPr>
          <p:nvPr>
            <p:custDataLst>
              <p:tags r:id="rId37"/>
            </p:custDataLst>
          </p:nvPr>
        </p:nvSpPr>
        <p:spPr bwMode="auto">
          <a:xfrm>
            <a:off x="5529263" y="5724525"/>
            <a:ext cx="74136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EB5B8C4-3070-4DC4-9491-C6A0F7BB95BD}" type="datetime'20''''''2''4'' ''''''''''a''''''''dj''''''''''.'''''''''''''">
              <a:rPr lang="en-US" altLang="en-US" sz="1400" smtClean="0"/>
              <a:pPr lvl="0" algn="ctr">
                <a:spcBef>
                  <a:spcPct val="0"/>
                </a:spcBef>
                <a:spcAft>
                  <a:spcPct val="0"/>
                </a:spcAft>
              </a:pPr>
              <a:t>2024 adj.</a:t>
            </a:fld>
            <a:endParaRPr lang="en-US" sz="1400"/>
          </a:p>
        </p:txBody>
      </p:sp>
      <p:sp>
        <p:nvSpPr>
          <p:cNvPr id="57" name="TextBox 810">
            <a:extLst>
              <a:ext uri="{FF2B5EF4-FFF2-40B4-BE49-F238E27FC236}">
                <a16:creationId xmlns:a16="http://schemas.microsoft.com/office/drawing/2014/main" id="{ECB3EF92-C353-877F-3469-845957D91C1C}"/>
              </a:ext>
            </a:extLst>
          </p:cNvPr>
          <p:cNvSpPr txBox="1"/>
          <p:nvPr/>
        </p:nvSpPr>
        <p:spPr>
          <a:xfrm>
            <a:off x="1524453" y="6115050"/>
            <a:ext cx="7358743" cy="246221"/>
          </a:xfrm>
          <a:prstGeom prst="rect">
            <a:avLst/>
          </a:prstGeom>
          <a:noFill/>
        </p:spPr>
        <p:txBody>
          <a:bodyPr wrap="square" rtlCol="0">
            <a:spAutoFit/>
          </a:bodyPr>
          <a:lstStyle/>
          <a:p>
            <a:r>
              <a:rPr lang="en-US" sz="1000" dirty="0"/>
              <a:t>*Y/Y comparison versus Oil and Gas adjusted revenue, LTM 2026 comparison versus FY 2025.</a:t>
            </a:r>
          </a:p>
        </p:txBody>
      </p:sp>
    </p:spTree>
    <p:extLst>
      <p:ext uri="{BB962C8B-B14F-4D97-AF65-F5344CB8AC3E}">
        <p14:creationId xmlns:p14="http://schemas.microsoft.com/office/powerpoint/2010/main" val="53345934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think-cell data - do not delete" hidden="1">
            <a:extLst>
              <a:ext uri="{FF2B5EF4-FFF2-40B4-BE49-F238E27FC236}">
                <a16:creationId xmlns:a16="http://schemas.microsoft.com/office/drawing/2014/main" id="{353B784C-4C1C-F8DA-E9DB-2859E837F040}"/>
              </a:ext>
            </a:extLst>
          </p:cNvPr>
          <p:cNvGraphicFramePr>
            <a:graphicFrameLocks/>
          </p:cNvGraphicFramePr>
          <p:nvPr>
            <p:custDataLst>
              <p:tags r:id="rId1"/>
            </p:custDataLst>
            <p:extLst>
              <p:ext uri="{D42A27DB-BD31-4B8C-83A1-F6EECF244321}">
                <p14:modId xmlns:p14="http://schemas.microsoft.com/office/powerpoint/2010/main" val="18121551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7" imgW="273" imgH="273" progId="TCLayout.ActiveDocument.1">
                  <p:embed/>
                </p:oleObj>
              </mc:Choice>
              <mc:Fallback>
                <p:oleObj name="think-cell Slide" r:id="rId37" imgW="273" imgH="273" progId="TCLayout.ActiveDocument.1">
                  <p:embed/>
                  <p:pic>
                    <p:nvPicPr>
                      <p:cNvPr id="38" name="think-cell data - do not delete" hidden="1">
                        <a:extLst>
                          <a:ext uri="{FF2B5EF4-FFF2-40B4-BE49-F238E27FC236}">
                            <a16:creationId xmlns:a16="http://schemas.microsoft.com/office/drawing/2014/main" id="{353B784C-4C1C-F8DA-E9DB-2859E837F040}"/>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357AC6F3-2CBA-F81E-D388-6CE5C8EC0E54}"/>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8BF53CEA-ED97-4AE4-4A6A-B02DB416EE1B}"/>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D4B79BD8-9CCD-7BD5-4D3C-ECD490BF7ED6}"/>
              </a:ext>
            </a:extLst>
          </p:cNvPr>
          <p:cNvSpPr>
            <a:spLocks noGrp="1"/>
          </p:cNvSpPr>
          <p:nvPr>
            <p:ph type="sldNum" sz="quarter" idx="12"/>
          </p:nvPr>
        </p:nvSpPr>
        <p:spPr/>
        <p:txBody>
          <a:bodyPr/>
          <a:lstStyle/>
          <a:p>
            <a:fld id="{9B8CDF1A-3CDE-4195-AF23-CDCF2878DEB5}" type="slidenum">
              <a:rPr lang="en-US" smtClean="0"/>
              <a:t>14</a:t>
            </a:fld>
            <a:endParaRPr lang="en-US"/>
          </a:p>
        </p:txBody>
      </p:sp>
      <p:sp>
        <p:nvSpPr>
          <p:cNvPr id="5" name="Title 1">
            <a:extLst>
              <a:ext uri="{FF2B5EF4-FFF2-40B4-BE49-F238E27FC236}">
                <a16:creationId xmlns:a16="http://schemas.microsoft.com/office/drawing/2014/main" id="{E8951F4E-4014-CBEA-2EE8-1EA04AC81E94}"/>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Profitability development</a:t>
            </a:r>
          </a:p>
        </p:txBody>
      </p:sp>
      <p:graphicFrame>
        <p:nvGraphicFramePr>
          <p:cNvPr id="49" name="Chart 48">
            <a:extLst>
              <a:ext uri="{FF2B5EF4-FFF2-40B4-BE49-F238E27FC236}">
                <a16:creationId xmlns:a16="http://schemas.microsoft.com/office/drawing/2014/main" id="{CD95D687-6195-BD9E-561E-20193C4DBC27}"/>
              </a:ext>
            </a:extLst>
          </p:cNvPr>
          <p:cNvGraphicFramePr/>
          <p:nvPr>
            <p:custDataLst>
              <p:tags r:id="rId2"/>
            </p:custDataLst>
            <p:extLst>
              <p:ext uri="{D42A27DB-BD31-4B8C-83A1-F6EECF244321}">
                <p14:modId xmlns:p14="http://schemas.microsoft.com/office/powerpoint/2010/main" val="3216327190"/>
              </p:ext>
            </p:extLst>
          </p:nvPr>
        </p:nvGraphicFramePr>
        <p:xfrm>
          <a:off x="1249363" y="1177925"/>
          <a:ext cx="10380662" cy="4743450"/>
        </p:xfrm>
        <a:graphic>
          <a:graphicData uri="http://schemas.openxmlformats.org/drawingml/2006/chart">
            <c:chart xmlns:c="http://schemas.openxmlformats.org/drawingml/2006/chart" xmlns:r="http://schemas.openxmlformats.org/officeDocument/2006/relationships" r:id="rId39"/>
          </a:graphicData>
        </a:graphic>
      </p:graphicFrame>
      <p:sp>
        <p:nvSpPr>
          <p:cNvPr id="7" name="Text Placeholder 2">
            <a:extLst>
              <a:ext uri="{FF2B5EF4-FFF2-40B4-BE49-F238E27FC236}">
                <a16:creationId xmlns:a16="http://schemas.microsoft.com/office/drawing/2014/main" id="{2B3B33A8-12AF-FFE1-8A73-B3E5D281F314}"/>
              </a:ext>
            </a:extLst>
          </p:cNvPr>
          <p:cNvSpPr>
            <a:spLocks/>
          </p:cNvSpPr>
          <p:nvPr>
            <p:custDataLst>
              <p:tags r:id="rId3"/>
            </p:custDataLst>
          </p:nvPr>
        </p:nvSpPr>
        <p:spPr bwMode="gray">
          <a:xfrm>
            <a:off x="1057275" y="5524500"/>
            <a:ext cx="9842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81F9DB7-8812-407B-BE0F-58968AFA5147}" type="datetime'''''''0'''''''''''''''''''''''''''''''''''">
              <a:rPr lang="en-US" altLang="en-US" sz="1400" smtClean="0"/>
              <a:pPr lvl="0" algn="r">
                <a:spcBef>
                  <a:spcPct val="0"/>
                </a:spcBef>
                <a:spcAft>
                  <a:spcPct val="0"/>
                </a:spcAft>
              </a:pPr>
              <a:t>0</a:t>
            </a:fld>
            <a:endParaRPr lang="en-US" sz="1400"/>
          </a:p>
        </p:txBody>
      </p:sp>
      <p:sp>
        <p:nvSpPr>
          <p:cNvPr id="8" name="Text Placeholder 2">
            <a:extLst>
              <a:ext uri="{FF2B5EF4-FFF2-40B4-BE49-F238E27FC236}">
                <a16:creationId xmlns:a16="http://schemas.microsoft.com/office/drawing/2014/main" id="{33FB312A-6028-EED4-8630-6766C3E6A744}"/>
              </a:ext>
            </a:extLst>
          </p:cNvPr>
          <p:cNvSpPr>
            <a:spLocks/>
          </p:cNvSpPr>
          <p:nvPr>
            <p:custDataLst>
              <p:tags r:id="rId4"/>
            </p:custDataLst>
          </p:nvPr>
        </p:nvSpPr>
        <p:spPr bwMode="gray">
          <a:xfrm>
            <a:off x="860425" y="4933950"/>
            <a:ext cx="2952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930F9089-E33B-4A95-AB2B-7A70E6DB531E}" type="datetime'''1''''''''''''''''''00'''''''''''''''''''''''''''''''''">
              <a:rPr lang="en-US" altLang="en-US" sz="1400" smtClean="0"/>
              <a:pPr lvl="0" algn="r">
                <a:spcBef>
                  <a:spcPct val="0"/>
                </a:spcBef>
                <a:spcAft>
                  <a:spcPct val="0"/>
                </a:spcAft>
              </a:pPr>
              <a:t>100</a:t>
            </a:fld>
            <a:endParaRPr lang="en-US" sz="1400"/>
          </a:p>
        </p:txBody>
      </p:sp>
      <p:sp>
        <p:nvSpPr>
          <p:cNvPr id="9" name="Text Placeholder 2">
            <a:extLst>
              <a:ext uri="{FF2B5EF4-FFF2-40B4-BE49-F238E27FC236}">
                <a16:creationId xmlns:a16="http://schemas.microsoft.com/office/drawing/2014/main" id="{23719376-BD17-2779-8BE0-B18F14091339}"/>
              </a:ext>
            </a:extLst>
          </p:cNvPr>
          <p:cNvSpPr>
            <a:spLocks/>
          </p:cNvSpPr>
          <p:nvPr>
            <p:custDataLst>
              <p:tags r:id="rId5"/>
            </p:custDataLst>
          </p:nvPr>
        </p:nvSpPr>
        <p:spPr bwMode="gray">
          <a:xfrm>
            <a:off x="860425" y="4344988"/>
            <a:ext cx="2952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FDCCC08-522E-43CD-B32D-756BF49EB1DB}" type="datetime'''''''''''''2''''''''''''0''''''''''''''''''''''''0'''''''">
              <a:rPr lang="en-US" altLang="en-US" sz="1400" smtClean="0"/>
              <a:pPr lvl="0" algn="r">
                <a:spcBef>
                  <a:spcPct val="0"/>
                </a:spcBef>
                <a:spcAft>
                  <a:spcPct val="0"/>
                </a:spcAft>
              </a:pPr>
              <a:t>200</a:t>
            </a:fld>
            <a:endParaRPr lang="en-US" sz="1400"/>
          </a:p>
        </p:txBody>
      </p:sp>
      <p:sp>
        <p:nvSpPr>
          <p:cNvPr id="10" name="Text Placeholder 2">
            <a:extLst>
              <a:ext uri="{FF2B5EF4-FFF2-40B4-BE49-F238E27FC236}">
                <a16:creationId xmlns:a16="http://schemas.microsoft.com/office/drawing/2014/main" id="{46F328D8-AC34-71E8-9EE9-A111F6418ADF}"/>
              </a:ext>
            </a:extLst>
          </p:cNvPr>
          <p:cNvSpPr>
            <a:spLocks/>
          </p:cNvSpPr>
          <p:nvPr>
            <p:custDataLst>
              <p:tags r:id="rId6"/>
            </p:custDataLst>
          </p:nvPr>
        </p:nvSpPr>
        <p:spPr bwMode="gray">
          <a:xfrm>
            <a:off x="860425" y="3754438"/>
            <a:ext cx="2952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ADC75EAA-D1C1-491E-8C06-558947165838}" type="datetime'''''3''''''''''''''''00'''">
              <a:rPr lang="en-US" altLang="en-US" sz="1400" smtClean="0"/>
              <a:pPr lvl="0" algn="r">
                <a:spcBef>
                  <a:spcPct val="0"/>
                </a:spcBef>
                <a:spcAft>
                  <a:spcPct val="0"/>
                </a:spcAft>
              </a:pPr>
              <a:t>300</a:t>
            </a:fld>
            <a:endParaRPr lang="en-US" sz="1400"/>
          </a:p>
        </p:txBody>
      </p:sp>
      <p:sp>
        <p:nvSpPr>
          <p:cNvPr id="11" name="Text Placeholder 2">
            <a:extLst>
              <a:ext uri="{FF2B5EF4-FFF2-40B4-BE49-F238E27FC236}">
                <a16:creationId xmlns:a16="http://schemas.microsoft.com/office/drawing/2014/main" id="{7478AD49-1DD8-2751-7DD3-A7498AB7B623}"/>
              </a:ext>
            </a:extLst>
          </p:cNvPr>
          <p:cNvSpPr>
            <a:spLocks/>
          </p:cNvSpPr>
          <p:nvPr>
            <p:custDataLst>
              <p:tags r:id="rId7"/>
            </p:custDataLst>
          </p:nvPr>
        </p:nvSpPr>
        <p:spPr bwMode="gray">
          <a:xfrm>
            <a:off x="860425" y="3163888"/>
            <a:ext cx="2952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EAE0D85-33CF-46A4-AC20-DC19DDA38F83}" type="datetime'''''''''''''''''4''00'''''''''''''''">
              <a:rPr lang="en-US" altLang="en-US" sz="1400" smtClean="0"/>
              <a:pPr lvl="0" algn="r">
                <a:spcBef>
                  <a:spcPct val="0"/>
                </a:spcBef>
                <a:spcAft>
                  <a:spcPct val="0"/>
                </a:spcAft>
              </a:pPr>
              <a:t>400</a:t>
            </a:fld>
            <a:endParaRPr lang="en-US" sz="1400"/>
          </a:p>
        </p:txBody>
      </p:sp>
      <p:sp>
        <p:nvSpPr>
          <p:cNvPr id="12" name="Text Placeholder 2">
            <a:extLst>
              <a:ext uri="{FF2B5EF4-FFF2-40B4-BE49-F238E27FC236}">
                <a16:creationId xmlns:a16="http://schemas.microsoft.com/office/drawing/2014/main" id="{7A5579C1-999E-80B8-73C2-E03A4475E656}"/>
              </a:ext>
            </a:extLst>
          </p:cNvPr>
          <p:cNvSpPr>
            <a:spLocks/>
          </p:cNvSpPr>
          <p:nvPr>
            <p:custDataLst>
              <p:tags r:id="rId8"/>
            </p:custDataLst>
          </p:nvPr>
        </p:nvSpPr>
        <p:spPr bwMode="gray">
          <a:xfrm>
            <a:off x="860425" y="2573338"/>
            <a:ext cx="2952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66D349E-58F3-41F3-A6DB-481B6C45F335}" type="datetime'5''''''''''''''''''''''''''''''''''''''''0''''0'''''''''''''">
              <a:rPr lang="en-US" altLang="en-US" sz="1400" smtClean="0"/>
              <a:pPr lvl="0" algn="r">
                <a:spcBef>
                  <a:spcPct val="0"/>
                </a:spcBef>
                <a:spcAft>
                  <a:spcPct val="0"/>
                </a:spcAft>
              </a:pPr>
              <a:t>500</a:t>
            </a:fld>
            <a:endParaRPr lang="en-US" sz="1400"/>
          </a:p>
        </p:txBody>
      </p:sp>
      <p:sp>
        <p:nvSpPr>
          <p:cNvPr id="13" name="Text Placeholder 2">
            <a:extLst>
              <a:ext uri="{FF2B5EF4-FFF2-40B4-BE49-F238E27FC236}">
                <a16:creationId xmlns:a16="http://schemas.microsoft.com/office/drawing/2014/main" id="{40516911-4395-26DC-1A30-BFB73F59E95C}"/>
              </a:ext>
            </a:extLst>
          </p:cNvPr>
          <p:cNvSpPr>
            <a:spLocks/>
          </p:cNvSpPr>
          <p:nvPr>
            <p:custDataLst>
              <p:tags r:id="rId9"/>
            </p:custDataLst>
          </p:nvPr>
        </p:nvSpPr>
        <p:spPr bwMode="gray">
          <a:xfrm>
            <a:off x="860425" y="1984375"/>
            <a:ext cx="2952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38027D8-9242-4A80-ADE2-C9E588E1DDCF}" type="datetime'''''6''''''''''''''''''''''''00'''''''''">
              <a:rPr lang="en-US" altLang="en-US" sz="1400" smtClean="0"/>
              <a:pPr lvl="0" algn="r">
                <a:spcBef>
                  <a:spcPct val="0"/>
                </a:spcBef>
                <a:spcAft>
                  <a:spcPct val="0"/>
                </a:spcAft>
              </a:pPr>
              <a:t>600</a:t>
            </a:fld>
            <a:endParaRPr lang="en-US" sz="1400" dirty="0"/>
          </a:p>
        </p:txBody>
      </p:sp>
      <p:sp>
        <p:nvSpPr>
          <p:cNvPr id="14" name="Text Placeholder 2">
            <a:extLst>
              <a:ext uri="{FF2B5EF4-FFF2-40B4-BE49-F238E27FC236}">
                <a16:creationId xmlns:a16="http://schemas.microsoft.com/office/drawing/2014/main" id="{587B326B-1266-129D-D511-A4385460FEEE}"/>
              </a:ext>
            </a:extLst>
          </p:cNvPr>
          <p:cNvSpPr>
            <a:spLocks/>
          </p:cNvSpPr>
          <p:nvPr>
            <p:custDataLst>
              <p:tags r:id="rId10"/>
            </p:custDataLst>
          </p:nvPr>
        </p:nvSpPr>
        <p:spPr bwMode="gray">
          <a:xfrm>
            <a:off x="860425" y="1393825"/>
            <a:ext cx="2952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788E15E1-D2E4-482F-8DC8-587D06AE44C5}" type="datetime'''''''''''''''7''''''''''''''''''''0''''''''''''''''''''0'">
              <a:rPr lang="en-US" altLang="en-US" sz="1400" smtClean="0"/>
              <a:pPr lvl="0" algn="r">
                <a:spcBef>
                  <a:spcPct val="0"/>
                </a:spcBef>
                <a:spcAft>
                  <a:spcPct val="0"/>
                </a:spcAft>
              </a:pPr>
              <a:t>700</a:t>
            </a:fld>
            <a:endParaRPr lang="en-US" sz="1400" dirty="0"/>
          </a:p>
        </p:txBody>
      </p:sp>
      <p:cxnSp>
        <p:nvCxnSpPr>
          <p:cNvPr id="15" name="Suora yhdysviiva 14">
            <a:extLst>
              <a:ext uri="{FF2B5EF4-FFF2-40B4-BE49-F238E27FC236}">
                <a16:creationId xmlns:a16="http://schemas.microsoft.com/office/drawing/2014/main" id="{138B4DF0-0AC1-D919-10ED-A25655D93C97}"/>
              </a:ext>
            </a:extLst>
          </p:cNvPr>
          <p:cNvCxnSpPr/>
          <p:nvPr>
            <p:custDataLst>
              <p:tags r:id="rId11"/>
            </p:custDataLst>
          </p:nvPr>
        </p:nvCxnSpPr>
        <p:spPr bwMode="auto">
          <a:xfrm flipV="1">
            <a:off x="1843088" y="4056063"/>
            <a:ext cx="0" cy="238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uora yhdysviiva 15">
            <a:extLst>
              <a:ext uri="{FF2B5EF4-FFF2-40B4-BE49-F238E27FC236}">
                <a16:creationId xmlns:a16="http://schemas.microsoft.com/office/drawing/2014/main" id="{C746372A-AF3A-1265-7FF8-BC140EFFC533}"/>
              </a:ext>
            </a:extLst>
          </p:cNvPr>
          <p:cNvCxnSpPr/>
          <p:nvPr>
            <p:custDataLst>
              <p:tags r:id="rId12"/>
            </p:custDataLst>
          </p:nvPr>
        </p:nvCxnSpPr>
        <p:spPr bwMode="auto">
          <a:xfrm>
            <a:off x="2863850" y="3856038"/>
            <a:ext cx="0" cy="238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9" name="Text Placeholder 2">
            <a:extLst>
              <a:ext uri="{FF2B5EF4-FFF2-40B4-BE49-F238E27FC236}">
                <a16:creationId xmlns:a16="http://schemas.microsoft.com/office/drawing/2014/main" id="{77D36E08-0882-56AC-0AAC-4C88A1F8D35B}"/>
              </a:ext>
            </a:extLst>
          </p:cNvPr>
          <p:cNvSpPr>
            <a:spLocks/>
          </p:cNvSpPr>
          <p:nvPr>
            <p:custDataLst>
              <p:tags r:id="rId13"/>
            </p:custDataLst>
          </p:nvPr>
        </p:nvSpPr>
        <p:spPr bwMode="gray">
          <a:xfrm>
            <a:off x="1585913" y="4079875"/>
            <a:ext cx="515938" cy="1778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683D7DD-7D67-4318-AF19-2E1797CAFD05}" type="datetime'''''''''''''''''1''''''5''''''''''''''''''.''''''''''9%'''''">
              <a:rPr lang="en-US" altLang="en-US" sz="1300" smtClean="0"/>
              <a:pPr lvl="0" algn="ctr">
                <a:spcBef>
                  <a:spcPct val="0"/>
                </a:spcBef>
                <a:spcAft>
                  <a:spcPct val="0"/>
                </a:spcAft>
              </a:pPr>
              <a:t>15.9%</a:t>
            </a:fld>
            <a:endParaRPr lang="en-US" sz="1300" dirty="0"/>
          </a:p>
        </p:txBody>
      </p:sp>
      <p:sp>
        <p:nvSpPr>
          <p:cNvPr id="20" name="Text Placeholder 2">
            <a:extLst>
              <a:ext uri="{FF2B5EF4-FFF2-40B4-BE49-F238E27FC236}">
                <a16:creationId xmlns:a16="http://schemas.microsoft.com/office/drawing/2014/main" id="{8B36776E-AD2C-F4A1-20A8-099B61D2C9AB}"/>
              </a:ext>
            </a:extLst>
          </p:cNvPr>
          <p:cNvSpPr>
            <a:spLocks/>
          </p:cNvSpPr>
          <p:nvPr>
            <p:custDataLst>
              <p:tags r:id="rId14"/>
            </p:custDataLst>
          </p:nvPr>
        </p:nvSpPr>
        <p:spPr bwMode="auto">
          <a:xfrm>
            <a:off x="1639888" y="5673725"/>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5C5E627-9FEB-41F0-B338-9A6E3E3643AF}" type="datetime'2''''''''''''0''''''''''''''''''''''''''2''''1'">
              <a:rPr lang="en-US" altLang="en-US" sz="1400" smtClean="0"/>
              <a:pPr lvl="0" algn="ctr">
                <a:spcBef>
                  <a:spcPct val="0"/>
                </a:spcBef>
                <a:spcAft>
                  <a:spcPct val="0"/>
                </a:spcAft>
              </a:pPr>
              <a:t>2021</a:t>
            </a:fld>
            <a:endParaRPr lang="en-US" sz="1400" dirty="0"/>
          </a:p>
        </p:txBody>
      </p:sp>
      <p:sp>
        <p:nvSpPr>
          <p:cNvPr id="21" name="Text Placeholder 2">
            <a:extLst>
              <a:ext uri="{FF2B5EF4-FFF2-40B4-BE49-F238E27FC236}">
                <a16:creationId xmlns:a16="http://schemas.microsoft.com/office/drawing/2014/main" id="{1712207C-5651-F1AF-CBAE-792CB80BFB1B}"/>
              </a:ext>
            </a:extLst>
          </p:cNvPr>
          <p:cNvSpPr>
            <a:spLocks/>
          </p:cNvSpPr>
          <p:nvPr>
            <p:custDataLst>
              <p:tags r:id="rId15"/>
            </p:custDataLst>
          </p:nvPr>
        </p:nvSpPr>
        <p:spPr bwMode="gray">
          <a:xfrm>
            <a:off x="2606675" y="3678238"/>
            <a:ext cx="515938" cy="1778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497DDC8-F6A8-4A56-A5E3-7A80FB0CEA91}" type="datetime'''16''.''''''''''''''''''''''''''''''0''''''''''''''''''%'">
              <a:rPr lang="en-US" altLang="en-US" sz="1300" smtClean="0"/>
              <a:pPr lvl="0" algn="ctr">
                <a:spcBef>
                  <a:spcPct val="0"/>
                </a:spcBef>
                <a:spcAft>
                  <a:spcPct val="0"/>
                </a:spcAft>
              </a:pPr>
              <a:t>16.0%</a:t>
            </a:fld>
            <a:endParaRPr lang="en-US" sz="1300" dirty="0"/>
          </a:p>
        </p:txBody>
      </p:sp>
      <p:sp>
        <p:nvSpPr>
          <p:cNvPr id="22" name="Text Placeholder 2">
            <a:extLst>
              <a:ext uri="{FF2B5EF4-FFF2-40B4-BE49-F238E27FC236}">
                <a16:creationId xmlns:a16="http://schemas.microsoft.com/office/drawing/2014/main" id="{F899D85E-03C6-2770-8E24-9890A507FA4E}"/>
              </a:ext>
            </a:extLst>
          </p:cNvPr>
          <p:cNvSpPr>
            <a:spLocks/>
          </p:cNvSpPr>
          <p:nvPr>
            <p:custDataLst>
              <p:tags r:id="rId16"/>
            </p:custDataLst>
          </p:nvPr>
        </p:nvSpPr>
        <p:spPr bwMode="auto">
          <a:xfrm>
            <a:off x="2660650" y="5673725"/>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8B19114-761B-4DF5-8A36-3655C830A7E5}" type="datetime'2''''''''''''''''''''''''''''''''''''0''''''2''''''''''''2'">
              <a:rPr lang="en-US" altLang="en-US" sz="1400" smtClean="0"/>
              <a:pPr lvl="0" algn="ctr">
                <a:spcBef>
                  <a:spcPct val="0"/>
                </a:spcBef>
                <a:spcAft>
                  <a:spcPct val="0"/>
                </a:spcAft>
              </a:pPr>
              <a:t>2022</a:t>
            </a:fld>
            <a:endParaRPr lang="en-US" sz="1400"/>
          </a:p>
        </p:txBody>
      </p:sp>
      <p:sp>
        <p:nvSpPr>
          <p:cNvPr id="23" name="Text Placeholder 2">
            <a:extLst>
              <a:ext uri="{FF2B5EF4-FFF2-40B4-BE49-F238E27FC236}">
                <a16:creationId xmlns:a16="http://schemas.microsoft.com/office/drawing/2014/main" id="{4E05E569-2EC9-D21B-A465-F7A6ECAD7072}"/>
              </a:ext>
            </a:extLst>
          </p:cNvPr>
          <p:cNvSpPr>
            <a:spLocks/>
          </p:cNvSpPr>
          <p:nvPr>
            <p:custDataLst>
              <p:tags r:id="rId17"/>
            </p:custDataLst>
          </p:nvPr>
        </p:nvSpPr>
        <p:spPr bwMode="gray">
          <a:xfrm>
            <a:off x="3629025" y="3297238"/>
            <a:ext cx="515938" cy="1778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D240F52-7502-438F-A542-852BE32EF5CD}" type="datetime'''''''''1''''''9.''''''7''''''''''''''''''%'''''''''''''">
              <a:rPr lang="en-US" altLang="en-US" sz="1300" smtClean="0"/>
              <a:pPr lvl="0" algn="ctr">
                <a:spcBef>
                  <a:spcPct val="0"/>
                </a:spcBef>
                <a:spcAft>
                  <a:spcPct val="0"/>
                </a:spcAft>
              </a:pPr>
              <a:t>19.7%</a:t>
            </a:fld>
            <a:endParaRPr lang="en-US" sz="1300" dirty="0"/>
          </a:p>
        </p:txBody>
      </p:sp>
      <p:sp>
        <p:nvSpPr>
          <p:cNvPr id="24" name="Text Placeholder 2">
            <a:extLst>
              <a:ext uri="{FF2B5EF4-FFF2-40B4-BE49-F238E27FC236}">
                <a16:creationId xmlns:a16="http://schemas.microsoft.com/office/drawing/2014/main" id="{415B4A03-E90C-763E-E503-854DC15778DA}"/>
              </a:ext>
            </a:extLst>
          </p:cNvPr>
          <p:cNvSpPr>
            <a:spLocks/>
          </p:cNvSpPr>
          <p:nvPr>
            <p:custDataLst>
              <p:tags r:id="rId18"/>
            </p:custDataLst>
          </p:nvPr>
        </p:nvSpPr>
        <p:spPr bwMode="auto">
          <a:xfrm>
            <a:off x="3683000" y="5673725"/>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836F81B-8C8D-47CB-9E8A-495A63C408AD}" type="datetime'''''''''''''''''''''''202''''3'''''''''''''''''">
              <a:rPr lang="en-US" altLang="en-US" sz="1400" smtClean="0"/>
              <a:pPr lvl="0" algn="ctr">
                <a:spcBef>
                  <a:spcPct val="0"/>
                </a:spcBef>
                <a:spcAft>
                  <a:spcPct val="0"/>
                </a:spcAft>
              </a:pPr>
              <a:t>2023</a:t>
            </a:fld>
            <a:endParaRPr lang="en-US" sz="1400"/>
          </a:p>
        </p:txBody>
      </p:sp>
      <p:sp>
        <p:nvSpPr>
          <p:cNvPr id="25" name="Text Placeholder 2">
            <a:extLst>
              <a:ext uri="{FF2B5EF4-FFF2-40B4-BE49-F238E27FC236}">
                <a16:creationId xmlns:a16="http://schemas.microsoft.com/office/drawing/2014/main" id="{CC703870-4519-EBD3-5527-7B1FDAECF9F6}"/>
              </a:ext>
            </a:extLst>
          </p:cNvPr>
          <p:cNvSpPr>
            <a:spLocks/>
          </p:cNvSpPr>
          <p:nvPr>
            <p:custDataLst>
              <p:tags r:id="rId19"/>
            </p:custDataLst>
          </p:nvPr>
        </p:nvSpPr>
        <p:spPr bwMode="gray">
          <a:xfrm>
            <a:off x="4649788" y="3276600"/>
            <a:ext cx="515938" cy="1778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4C70E40-D3BA-4C88-9D77-FE7F6DDB900A}" type="datetime'''''''''''''''''''1''''''''''''''''9''''''''''''''''.''9''%'''">
              <a:rPr lang="en-US" altLang="en-US" sz="1300" smtClean="0"/>
              <a:pPr lvl="0" algn="ctr">
                <a:spcBef>
                  <a:spcPct val="0"/>
                </a:spcBef>
                <a:spcAft>
                  <a:spcPct val="0"/>
                </a:spcAft>
              </a:pPr>
              <a:t>19.9%</a:t>
            </a:fld>
            <a:endParaRPr lang="en-US" sz="1300" dirty="0"/>
          </a:p>
        </p:txBody>
      </p:sp>
      <p:sp>
        <p:nvSpPr>
          <p:cNvPr id="26" name="Text Placeholder 2">
            <a:extLst>
              <a:ext uri="{FF2B5EF4-FFF2-40B4-BE49-F238E27FC236}">
                <a16:creationId xmlns:a16="http://schemas.microsoft.com/office/drawing/2014/main" id="{31F08FA5-6B8F-25E3-F567-8E8F281CF21E}"/>
              </a:ext>
            </a:extLst>
          </p:cNvPr>
          <p:cNvSpPr>
            <a:spLocks/>
          </p:cNvSpPr>
          <p:nvPr>
            <p:custDataLst>
              <p:tags r:id="rId20"/>
            </p:custDataLst>
          </p:nvPr>
        </p:nvSpPr>
        <p:spPr bwMode="auto">
          <a:xfrm>
            <a:off x="4703763" y="5673725"/>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C743E35-98A7-4329-8AC2-D96CDDCD6301}" type="datetime'''''''''''''''''''2''''''''0''''2''''4'">
              <a:rPr lang="en-US" altLang="en-US" sz="1400" smtClean="0"/>
              <a:pPr lvl="0" algn="ctr">
                <a:spcBef>
                  <a:spcPct val="0"/>
                </a:spcBef>
                <a:spcAft>
                  <a:spcPct val="0"/>
                </a:spcAft>
              </a:pPr>
              <a:t>2024</a:t>
            </a:fld>
            <a:endParaRPr lang="en-US" sz="1400"/>
          </a:p>
        </p:txBody>
      </p:sp>
      <p:sp>
        <p:nvSpPr>
          <p:cNvPr id="27" name="Text Placeholder 2">
            <a:extLst>
              <a:ext uri="{FF2B5EF4-FFF2-40B4-BE49-F238E27FC236}">
                <a16:creationId xmlns:a16="http://schemas.microsoft.com/office/drawing/2014/main" id="{E4A0174C-0F2C-771C-123F-0E5CD13BDB33}"/>
              </a:ext>
            </a:extLst>
          </p:cNvPr>
          <p:cNvSpPr>
            <a:spLocks/>
          </p:cNvSpPr>
          <p:nvPr>
            <p:custDataLst>
              <p:tags r:id="rId21"/>
            </p:custDataLst>
          </p:nvPr>
        </p:nvSpPr>
        <p:spPr bwMode="gray">
          <a:xfrm>
            <a:off x="5672138" y="3265488"/>
            <a:ext cx="515938" cy="1778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7149BFA-100D-45A1-86E1-206D78C74114}" type="datetime'2''''''''0''''''''''.''''''''''''''''''''''''''0''''%'''''">
              <a:rPr lang="en-US" altLang="en-US" sz="1300" smtClean="0"/>
              <a:pPr lvl="0" algn="ctr">
                <a:spcBef>
                  <a:spcPct val="0"/>
                </a:spcBef>
                <a:spcAft>
                  <a:spcPct val="0"/>
                </a:spcAft>
              </a:pPr>
              <a:t>20.0%</a:t>
            </a:fld>
            <a:endParaRPr lang="en-US" sz="1300" dirty="0"/>
          </a:p>
        </p:txBody>
      </p:sp>
      <p:sp>
        <p:nvSpPr>
          <p:cNvPr id="28" name="Text Placeholder 2">
            <a:extLst>
              <a:ext uri="{FF2B5EF4-FFF2-40B4-BE49-F238E27FC236}">
                <a16:creationId xmlns:a16="http://schemas.microsoft.com/office/drawing/2014/main" id="{9F5CE07F-FAC5-6EE0-17E2-66D0E1AA695A}"/>
              </a:ext>
            </a:extLst>
          </p:cNvPr>
          <p:cNvSpPr>
            <a:spLocks/>
          </p:cNvSpPr>
          <p:nvPr>
            <p:custDataLst>
              <p:tags r:id="rId22"/>
            </p:custDataLst>
          </p:nvPr>
        </p:nvSpPr>
        <p:spPr bwMode="auto">
          <a:xfrm>
            <a:off x="5559425" y="5673725"/>
            <a:ext cx="741363"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C56D47F-809F-4DE7-80C4-3DF4A389D20B}" type="datetime'''20''''''''''''''''''2''4 ''''''ad''''j''.'''''''''''''''''">
              <a:rPr lang="en-US" altLang="en-US" sz="1400" smtClean="0"/>
              <a:pPr lvl="0" algn="ctr">
                <a:spcBef>
                  <a:spcPct val="0"/>
                </a:spcBef>
                <a:spcAft>
                  <a:spcPct val="0"/>
                </a:spcAft>
              </a:pPr>
              <a:t>2024 adj.</a:t>
            </a:fld>
            <a:endParaRPr lang="en-US" sz="1400" dirty="0"/>
          </a:p>
        </p:txBody>
      </p:sp>
      <p:sp>
        <p:nvSpPr>
          <p:cNvPr id="29" name="Text Placeholder 2">
            <a:extLst>
              <a:ext uri="{FF2B5EF4-FFF2-40B4-BE49-F238E27FC236}">
                <a16:creationId xmlns:a16="http://schemas.microsoft.com/office/drawing/2014/main" id="{0C0DF31F-6FB7-84D8-ED5F-E5A6D615C716}"/>
              </a:ext>
            </a:extLst>
          </p:cNvPr>
          <p:cNvSpPr>
            <a:spLocks/>
          </p:cNvSpPr>
          <p:nvPr>
            <p:custDataLst>
              <p:tags r:id="rId23"/>
            </p:custDataLst>
          </p:nvPr>
        </p:nvSpPr>
        <p:spPr bwMode="gray">
          <a:xfrm>
            <a:off x="6692900" y="3359150"/>
            <a:ext cx="515938" cy="1778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9A6796F-DDD6-4417-A717-CB0C63864418}" type="datetime'''''''''1''''''''''''''''''''''''9''.1''%'''''">
              <a:rPr lang="en-US" altLang="en-US" sz="1300" smtClean="0"/>
              <a:pPr lvl="0" algn="ctr">
                <a:spcBef>
                  <a:spcPct val="0"/>
                </a:spcBef>
                <a:spcAft>
                  <a:spcPct val="0"/>
                </a:spcAft>
              </a:pPr>
              <a:t>19.1%</a:t>
            </a:fld>
            <a:endParaRPr lang="en-US" sz="1300" dirty="0"/>
          </a:p>
        </p:txBody>
      </p:sp>
      <p:sp>
        <p:nvSpPr>
          <p:cNvPr id="30" name="Text Placeholder 2">
            <a:extLst>
              <a:ext uri="{FF2B5EF4-FFF2-40B4-BE49-F238E27FC236}">
                <a16:creationId xmlns:a16="http://schemas.microsoft.com/office/drawing/2014/main" id="{4FA61F57-030E-0086-41E3-9FFDF49CC6DF}"/>
              </a:ext>
            </a:extLst>
          </p:cNvPr>
          <p:cNvSpPr>
            <a:spLocks/>
          </p:cNvSpPr>
          <p:nvPr>
            <p:custDataLst>
              <p:tags r:id="rId24"/>
            </p:custDataLst>
          </p:nvPr>
        </p:nvSpPr>
        <p:spPr bwMode="auto">
          <a:xfrm>
            <a:off x="6746875" y="5673725"/>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A7E01B9-CD11-45C3-B7A6-AA2D5F8F1F3E}" type="datetime'''''''''''''''2''''''''''0''''''25'''''''''''''''''''''">
              <a:rPr lang="en-US" altLang="en-US" sz="1400" smtClean="0"/>
              <a:pPr lvl="0" algn="ctr">
                <a:spcBef>
                  <a:spcPct val="0"/>
                </a:spcBef>
                <a:spcAft>
                  <a:spcPct val="0"/>
                </a:spcAft>
              </a:pPr>
              <a:t>2025</a:t>
            </a:fld>
            <a:endParaRPr lang="en-US" sz="1400"/>
          </a:p>
        </p:txBody>
      </p:sp>
      <p:sp>
        <p:nvSpPr>
          <p:cNvPr id="52" name="Text Placeholder 2">
            <a:extLst>
              <a:ext uri="{FF2B5EF4-FFF2-40B4-BE49-F238E27FC236}">
                <a16:creationId xmlns:a16="http://schemas.microsoft.com/office/drawing/2014/main" id="{376CE7E4-B505-5498-91BD-2A48DB615BEC}"/>
              </a:ext>
            </a:extLst>
          </p:cNvPr>
          <p:cNvSpPr>
            <a:spLocks/>
          </p:cNvSpPr>
          <p:nvPr>
            <p:custDataLst>
              <p:tags r:id="rId25"/>
            </p:custDataLst>
          </p:nvPr>
        </p:nvSpPr>
        <p:spPr bwMode="gray">
          <a:xfrm>
            <a:off x="7715250" y="3482975"/>
            <a:ext cx="515938" cy="1778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92D43FB-A777-4B27-B9CB-7CD68F227043}" type="datetime'1''''''''''''''''''''''''''''''''''7''''''''''''.''9''%'''''''">
              <a:rPr lang="en-US" altLang="en-US" sz="1300" smtClean="0"/>
              <a:pPr lvl="0" algn="ctr">
                <a:spcBef>
                  <a:spcPct val="0"/>
                </a:spcBef>
                <a:spcAft>
                  <a:spcPct val="0"/>
                </a:spcAft>
              </a:pPr>
              <a:t>17.9%</a:t>
            </a:fld>
            <a:endParaRPr lang="en-US" sz="1300" dirty="0"/>
          </a:p>
        </p:txBody>
      </p:sp>
      <p:sp>
        <p:nvSpPr>
          <p:cNvPr id="40" name="Text Placeholder 2">
            <a:extLst>
              <a:ext uri="{FF2B5EF4-FFF2-40B4-BE49-F238E27FC236}">
                <a16:creationId xmlns:a16="http://schemas.microsoft.com/office/drawing/2014/main" id="{3E09B04E-4B70-D0A7-7A3D-05525B9579CA}"/>
              </a:ext>
            </a:extLst>
          </p:cNvPr>
          <p:cNvSpPr>
            <a:spLocks/>
          </p:cNvSpPr>
          <p:nvPr>
            <p:custDataLst>
              <p:tags r:id="rId26"/>
            </p:custDataLst>
          </p:nvPr>
        </p:nvSpPr>
        <p:spPr bwMode="auto">
          <a:xfrm>
            <a:off x="7529513" y="5673725"/>
            <a:ext cx="88582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356E89C-68BE-40EE-8741-17CFD201C120}" type="datetime'''''''Q''''''''2''''/2''''''''''''''6 ''L''T''''''''''''M'''">
              <a:rPr lang="en-US" altLang="en-US" sz="1400" smtClean="0"/>
              <a:pPr lvl="0" algn="ctr">
                <a:spcBef>
                  <a:spcPct val="0"/>
                </a:spcBef>
                <a:spcAft>
                  <a:spcPct val="0"/>
                </a:spcAft>
              </a:pPr>
              <a:t>Q2/26 LTM</a:t>
            </a:fld>
            <a:endParaRPr lang="en-US" sz="1400" dirty="0"/>
          </a:p>
        </p:txBody>
      </p:sp>
      <p:sp>
        <p:nvSpPr>
          <p:cNvPr id="59" name="Text Placeholder 2">
            <a:extLst>
              <a:ext uri="{FF2B5EF4-FFF2-40B4-BE49-F238E27FC236}">
                <a16:creationId xmlns:a16="http://schemas.microsoft.com/office/drawing/2014/main" id="{E4AF0E7E-73FF-FA7B-55D0-87A3607D77D7}"/>
              </a:ext>
            </a:extLst>
          </p:cNvPr>
          <p:cNvSpPr>
            <a:spLocks/>
          </p:cNvSpPr>
          <p:nvPr>
            <p:custDataLst>
              <p:tags r:id="rId27"/>
            </p:custDataLst>
          </p:nvPr>
        </p:nvSpPr>
        <p:spPr bwMode="gray">
          <a:xfrm>
            <a:off x="9758363" y="3359150"/>
            <a:ext cx="515938" cy="1778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747588B-66F8-4713-B0FC-7B179C3F0418}" type="datetime'''''''''''''''''''''''''''1''9''''''.''1''''%'''''''">
              <a:rPr lang="en-US" altLang="en-US" sz="1300" smtClean="0"/>
              <a:pPr lvl="0" algn="ctr">
                <a:spcBef>
                  <a:spcPct val="0"/>
                </a:spcBef>
                <a:spcAft>
                  <a:spcPct val="0"/>
                </a:spcAft>
              </a:pPr>
              <a:t>19.1%</a:t>
            </a:fld>
            <a:endParaRPr lang="en-US" sz="1300" dirty="0"/>
          </a:p>
        </p:txBody>
      </p:sp>
      <p:sp>
        <p:nvSpPr>
          <p:cNvPr id="43" name="Text Placeholder 2">
            <a:extLst>
              <a:ext uri="{FF2B5EF4-FFF2-40B4-BE49-F238E27FC236}">
                <a16:creationId xmlns:a16="http://schemas.microsoft.com/office/drawing/2014/main" id="{891613A6-3827-C44E-C240-60D1A6FEF0BD}"/>
              </a:ext>
            </a:extLst>
          </p:cNvPr>
          <p:cNvSpPr>
            <a:spLocks/>
          </p:cNvSpPr>
          <p:nvPr>
            <p:custDataLst>
              <p:tags r:id="rId28"/>
            </p:custDataLst>
          </p:nvPr>
        </p:nvSpPr>
        <p:spPr bwMode="auto">
          <a:xfrm>
            <a:off x="9732963" y="5673725"/>
            <a:ext cx="56515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A80D22A-D65D-4102-8156-6BF934579380}" type="datetime'''Y''''''''T''''''''''''''D''''''''2''''''''5'">
              <a:rPr lang="en-US" altLang="en-US" sz="1400" smtClean="0"/>
              <a:pPr lvl="0" algn="ctr">
                <a:spcBef>
                  <a:spcPct val="0"/>
                </a:spcBef>
                <a:spcAft>
                  <a:spcPct val="0"/>
                </a:spcAft>
              </a:pPr>
              <a:t>YTD25</a:t>
            </a:fld>
            <a:endParaRPr lang="en-US" sz="1400" dirty="0"/>
          </a:p>
        </p:txBody>
      </p:sp>
      <p:sp>
        <p:nvSpPr>
          <p:cNvPr id="61" name="Text Placeholder 2">
            <a:extLst>
              <a:ext uri="{FF2B5EF4-FFF2-40B4-BE49-F238E27FC236}">
                <a16:creationId xmlns:a16="http://schemas.microsoft.com/office/drawing/2014/main" id="{77FD0DFE-33E0-E2ED-15DD-7A8D580CADE0}"/>
              </a:ext>
            </a:extLst>
          </p:cNvPr>
          <p:cNvSpPr>
            <a:spLocks/>
          </p:cNvSpPr>
          <p:nvPr>
            <p:custDataLst>
              <p:tags r:id="rId29"/>
            </p:custDataLst>
          </p:nvPr>
        </p:nvSpPr>
        <p:spPr bwMode="gray">
          <a:xfrm>
            <a:off x="10779125" y="3606800"/>
            <a:ext cx="515938" cy="1778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3813" tIns="0" rIns="2381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39A9A9F-C3AE-4576-A69C-0F34AFA4F929}" type="datetime'''''''''''''''''1''''''6''''''''''.7%'''''''''''''''''''">
              <a:rPr lang="en-US" altLang="en-US" sz="1300" smtClean="0"/>
              <a:pPr lvl="0" algn="ctr">
                <a:spcBef>
                  <a:spcPct val="0"/>
                </a:spcBef>
                <a:spcAft>
                  <a:spcPct val="0"/>
                </a:spcAft>
              </a:pPr>
              <a:t>16.7%</a:t>
            </a:fld>
            <a:endParaRPr lang="en-US" sz="1300" dirty="0"/>
          </a:p>
        </p:txBody>
      </p:sp>
      <p:sp>
        <p:nvSpPr>
          <p:cNvPr id="46" name="Text Placeholder 2">
            <a:extLst>
              <a:ext uri="{FF2B5EF4-FFF2-40B4-BE49-F238E27FC236}">
                <a16:creationId xmlns:a16="http://schemas.microsoft.com/office/drawing/2014/main" id="{4D1ED37D-1A6F-540F-7283-0E5EB4ED0C5D}"/>
              </a:ext>
            </a:extLst>
          </p:cNvPr>
          <p:cNvSpPr>
            <a:spLocks/>
          </p:cNvSpPr>
          <p:nvPr>
            <p:custDataLst>
              <p:tags r:id="rId30"/>
            </p:custDataLst>
          </p:nvPr>
        </p:nvSpPr>
        <p:spPr bwMode="auto">
          <a:xfrm>
            <a:off x="10753725" y="5673725"/>
            <a:ext cx="56515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5965D79-4222-4882-9025-662850697715}" type="datetime'''''''''Y''''''''''T''''''''''D2''''''''''''6'">
              <a:rPr lang="en-US" altLang="en-US" sz="1400" smtClean="0"/>
              <a:pPr lvl="0" algn="ctr">
                <a:spcBef>
                  <a:spcPct val="0"/>
                </a:spcBef>
                <a:spcAft>
                  <a:spcPct val="0"/>
                </a:spcAft>
              </a:pPr>
              <a:t>YTD26</a:t>
            </a:fld>
            <a:endParaRPr lang="en-US" sz="1400"/>
          </a:p>
        </p:txBody>
      </p:sp>
      <p:sp>
        <p:nvSpPr>
          <p:cNvPr id="31" name="Rectangle 254">
            <a:extLst>
              <a:ext uri="{FF2B5EF4-FFF2-40B4-BE49-F238E27FC236}">
                <a16:creationId xmlns:a16="http://schemas.microsoft.com/office/drawing/2014/main" id="{36E3BD97-600D-93D6-F808-BF5EFF5941AC}"/>
              </a:ext>
            </a:extLst>
          </p:cNvPr>
          <p:cNvSpPr/>
          <p:nvPr>
            <p:custDataLst>
              <p:tags r:id="rId31"/>
            </p:custDataLst>
          </p:nvPr>
        </p:nvSpPr>
        <p:spPr bwMode="auto">
          <a:xfrm>
            <a:off x="9509125" y="1976438"/>
            <a:ext cx="250825" cy="18732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2" name="Straight Connector 255">
            <a:extLst>
              <a:ext uri="{FF2B5EF4-FFF2-40B4-BE49-F238E27FC236}">
                <a16:creationId xmlns:a16="http://schemas.microsoft.com/office/drawing/2014/main" id="{E4E3D375-DE27-E0B8-9492-1672CA20F8FA}"/>
              </a:ext>
            </a:extLst>
          </p:cNvPr>
          <p:cNvCxnSpPr/>
          <p:nvPr>
            <p:custDataLst>
              <p:tags r:id="rId32"/>
            </p:custDataLst>
          </p:nvPr>
        </p:nvCxnSpPr>
        <p:spPr bwMode="gray">
          <a:xfrm>
            <a:off x="9424988" y="2324100"/>
            <a:ext cx="320675"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3" name="Oval 256">
            <a:extLst>
              <a:ext uri="{FF2B5EF4-FFF2-40B4-BE49-F238E27FC236}">
                <a16:creationId xmlns:a16="http://schemas.microsoft.com/office/drawing/2014/main" id="{58C326E1-35E4-A662-1E77-887C78400E1F}"/>
              </a:ext>
            </a:extLst>
          </p:cNvPr>
          <p:cNvSpPr/>
          <p:nvPr>
            <p:custDataLst>
              <p:tags r:id="rId33"/>
            </p:custDataLst>
          </p:nvPr>
        </p:nvSpPr>
        <p:spPr bwMode="auto">
          <a:xfrm>
            <a:off x="9540875" y="2279650"/>
            <a:ext cx="88900" cy="88900"/>
          </a:xfrm>
          <a:prstGeom prst="ellipse">
            <a:avLst/>
          </a:prstGeom>
          <a:solidFill>
            <a:schemeClr val="tx2"/>
          </a:solidFill>
          <a:ln w="9525" cmpd="sng" algn="ctr">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2">
            <a:extLst>
              <a:ext uri="{FF2B5EF4-FFF2-40B4-BE49-F238E27FC236}">
                <a16:creationId xmlns:a16="http://schemas.microsoft.com/office/drawing/2014/main" id="{2E6D4F46-2C4A-ABC7-FEAA-823B6F085F05}"/>
              </a:ext>
            </a:extLst>
          </p:cNvPr>
          <p:cNvSpPr>
            <a:spLocks/>
          </p:cNvSpPr>
          <p:nvPr>
            <p:custDataLst>
              <p:tags r:id="rId34"/>
            </p:custDataLst>
          </p:nvPr>
        </p:nvSpPr>
        <p:spPr bwMode="auto">
          <a:xfrm>
            <a:off x="9810750" y="1987550"/>
            <a:ext cx="14605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sz="1400" dirty="0"/>
              <a:t>Operative EBITDA</a:t>
            </a:r>
          </a:p>
        </p:txBody>
      </p:sp>
      <p:sp>
        <p:nvSpPr>
          <p:cNvPr id="35" name="Text Placeholder 2">
            <a:extLst>
              <a:ext uri="{FF2B5EF4-FFF2-40B4-BE49-F238E27FC236}">
                <a16:creationId xmlns:a16="http://schemas.microsoft.com/office/drawing/2014/main" id="{52DFCEC3-18FA-8499-1FC5-61C0EAF92F9A}"/>
              </a:ext>
            </a:extLst>
          </p:cNvPr>
          <p:cNvSpPr>
            <a:spLocks/>
          </p:cNvSpPr>
          <p:nvPr>
            <p:custDataLst>
              <p:tags r:id="rId35"/>
            </p:custDataLst>
          </p:nvPr>
        </p:nvSpPr>
        <p:spPr bwMode="auto">
          <a:xfrm>
            <a:off x="9810750" y="2241550"/>
            <a:ext cx="1677988"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altLang="en-US" sz="1400">
                <a:effectLst/>
              </a:rPr>
              <a:t>Operative EBITDA-%</a:t>
            </a:r>
            <a:endParaRPr lang="en-US" sz="1400"/>
          </a:p>
        </p:txBody>
      </p:sp>
    </p:spTree>
    <p:extLst>
      <p:ext uri="{BB962C8B-B14F-4D97-AF65-F5344CB8AC3E}">
        <p14:creationId xmlns:p14="http://schemas.microsoft.com/office/powerpoint/2010/main" val="163549663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020A0C-EAEE-C667-DD11-F5BD442A8354}"/>
            </a:ext>
          </a:extLst>
        </p:cNvPr>
        <p:cNvGrpSpPr/>
        <p:nvPr/>
      </p:nvGrpSpPr>
      <p:grpSpPr>
        <a:xfrm>
          <a:off x="0" y="0"/>
          <a:ext cx="0" cy="0"/>
          <a:chOff x="0" y="0"/>
          <a:chExt cx="0" cy="0"/>
        </a:xfrm>
      </p:grpSpPr>
      <p:graphicFrame>
        <p:nvGraphicFramePr>
          <p:cNvPr id="14" name="think-cell data - do not delete" hidden="1">
            <a:extLst>
              <a:ext uri="{FF2B5EF4-FFF2-40B4-BE49-F238E27FC236}">
                <a16:creationId xmlns:a16="http://schemas.microsoft.com/office/drawing/2014/main" id="{E1871ACE-F6AC-4800-C9A8-B8B17A569681}"/>
              </a:ext>
            </a:extLst>
          </p:cNvPr>
          <p:cNvGraphicFramePr>
            <a:graphicFrameLocks/>
          </p:cNvGraphicFramePr>
          <p:nvPr>
            <p:custDataLst>
              <p:tags r:id="rId1"/>
            </p:custDataLst>
            <p:extLst>
              <p:ext uri="{D42A27DB-BD31-4B8C-83A1-F6EECF244321}">
                <p14:modId xmlns:p14="http://schemas.microsoft.com/office/powerpoint/2010/main" val="11992281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73" imgH="273" progId="TCLayout.ActiveDocument.1">
                  <p:embed/>
                </p:oleObj>
              </mc:Choice>
              <mc:Fallback>
                <p:oleObj name="think-cell Slide" r:id="rId3" imgW="273" imgH="273" progId="TCLayout.ActiveDocument.1">
                  <p:embed/>
                  <p:pic>
                    <p:nvPicPr>
                      <p:cNvPr id="14" name="think-cell data - do not delete" hidden="1">
                        <a:extLst>
                          <a:ext uri="{FF2B5EF4-FFF2-40B4-BE49-F238E27FC236}">
                            <a16:creationId xmlns:a16="http://schemas.microsoft.com/office/drawing/2014/main" id="{E1871ACE-F6AC-4800-C9A8-B8B17A56968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Text Placeholder 21">
            <a:extLst>
              <a:ext uri="{FF2B5EF4-FFF2-40B4-BE49-F238E27FC236}">
                <a16:creationId xmlns:a16="http://schemas.microsoft.com/office/drawing/2014/main" id="{0F87ED99-08EF-5D8E-97B8-468170716BCB}"/>
              </a:ext>
            </a:extLst>
          </p:cNvPr>
          <p:cNvSpPr>
            <a:spLocks noGrp="1"/>
          </p:cNvSpPr>
          <p:nvPr>
            <p:ph type="body" idx="1"/>
          </p:nvPr>
        </p:nvSpPr>
        <p:spPr>
          <a:xfrm>
            <a:off x="839787" y="620713"/>
            <a:ext cx="4032077" cy="432023"/>
          </a:xfrm>
        </p:spPr>
        <p:txBody>
          <a:bodyPr/>
          <a:lstStyle/>
          <a:p>
            <a:r>
              <a:rPr lang="en-US" sz="1600" dirty="0"/>
              <a:t>Investor presentation</a:t>
            </a:r>
          </a:p>
        </p:txBody>
      </p:sp>
      <p:sp>
        <p:nvSpPr>
          <p:cNvPr id="12" name="Title 16">
            <a:extLst>
              <a:ext uri="{FF2B5EF4-FFF2-40B4-BE49-F238E27FC236}">
                <a16:creationId xmlns:a16="http://schemas.microsoft.com/office/drawing/2014/main" id="{B63DE791-F6A0-C859-B7FB-B46C8CECEACE}"/>
              </a:ext>
            </a:extLst>
          </p:cNvPr>
          <p:cNvSpPr>
            <a:spLocks noGrp="1"/>
          </p:cNvSpPr>
          <p:nvPr>
            <p:ph type="ctrTitle"/>
          </p:nvPr>
        </p:nvSpPr>
        <p:spPr>
          <a:xfrm>
            <a:off x="839788" y="1052736"/>
            <a:ext cx="6912396" cy="4608512"/>
          </a:xfrm>
        </p:spPr>
        <p:txBody>
          <a:bodyPr vert="horz" rIns="0"/>
          <a:lstStyle/>
          <a:p>
            <a:r>
              <a:rPr lang="en-US" sz="5400" dirty="0"/>
              <a:t>Strategy </a:t>
            </a:r>
            <a:br>
              <a:rPr lang="en-US" sz="5400" dirty="0"/>
            </a:br>
            <a:r>
              <a:rPr lang="en-US" sz="5400" dirty="0"/>
              <a:t>and financial </a:t>
            </a:r>
            <a:br>
              <a:rPr lang="en-US" sz="5400" dirty="0"/>
            </a:br>
            <a:r>
              <a:rPr lang="en-US" sz="5400" dirty="0"/>
              <a:t>targets</a:t>
            </a:r>
            <a:endParaRPr lang="fi-FI" sz="5400" dirty="0"/>
          </a:p>
        </p:txBody>
      </p:sp>
      <p:pic>
        <p:nvPicPr>
          <p:cNvPr id="4" name="Picture Placeholder 13">
            <a:extLst>
              <a:ext uri="{FF2B5EF4-FFF2-40B4-BE49-F238E27FC236}">
                <a16:creationId xmlns:a16="http://schemas.microsoft.com/office/drawing/2014/main" id="{7DF1131C-60D2-A9C5-54F2-5C3C3A1C9C05}"/>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5519738" y="836613"/>
            <a:ext cx="6672262" cy="5184775"/>
          </a:xfrm>
          <a:prstGeom prst="rect">
            <a:avLst/>
          </a:prstGeom>
        </p:spPr>
      </p:pic>
      <p:sp>
        <p:nvSpPr>
          <p:cNvPr id="5" name="Päivämäärän paikkamerkki 4">
            <a:extLst>
              <a:ext uri="{FF2B5EF4-FFF2-40B4-BE49-F238E27FC236}">
                <a16:creationId xmlns:a16="http://schemas.microsoft.com/office/drawing/2014/main" id="{D0275598-1456-4686-8328-E50E1241C205}"/>
              </a:ext>
            </a:extLst>
          </p:cNvPr>
          <p:cNvSpPr>
            <a:spLocks noGrp="1"/>
          </p:cNvSpPr>
          <p:nvPr>
            <p:ph type="dt" sz="half" idx="10"/>
          </p:nvPr>
        </p:nvSpPr>
        <p:spPr/>
        <p:txBody>
          <a:bodyPr/>
          <a:lstStyle/>
          <a:p>
            <a:r>
              <a:rPr lang="fi-FI"/>
              <a:t>JULY 2026</a:t>
            </a:r>
            <a:endParaRPr lang="en-US"/>
          </a:p>
        </p:txBody>
      </p:sp>
      <p:sp>
        <p:nvSpPr>
          <p:cNvPr id="6" name="Alatunnisteen paikkamerkki 5">
            <a:extLst>
              <a:ext uri="{FF2B5EF4-FFF2-40B4-BE49-F238E27FC236}">
                <a16:creationId xmlns:a16="http://schemas.microsoft.com/office/drawing/2014/main" id="{6C84D60E-B5BF-9669-7632-A78596B53335}"/>
              </a:ext>
            </a:extLst>
          </p:cNvPr>
          <p:cNvSpPr>
            <a:spLocks noGrp="1"/>
          </p:cNvSpPr>
          <p:nvPr>
            <p:ph type="ftr" sz="quarter" idx="11"/>
          </p:nvPr>
        </p:nvSpPr>
        <p:spPr/>
        <p:txBody>
          <a:bodyPr/>
          <a:lstStyle/>
          <a:p>
            <a:r>
              <a:rPr lang="en-US"/>
              <a:t>INVESTOR PRESENTATION</a:t>
            </a:r>
          </a:p>
        </p:txBody>
      </p:sp>
      <p:sp>
        <p:nvSpPr>
          <p:cNvPr id="7" name="Dian numeron paikkamerkki 6">
            <a:extLst>
              <a:ext uri="{FF2B5EF4-FFF2-40B4-BE49-F238E27FC236}">
                <a16:creationId xmlns:a16="http://schemas.microsoft.com/office/drawing/2014/main" id="{1ECBF4A7-7079-2CF9-9014-68C987EBB95F}"/>
              </a:ext>
            </a:extLst>
          </p:cNvPr>
          <p:cNvSpPr>
            <a:spLocks noGrp="1"/>
          </p:cNvSpPr>
          <p:nvPr>
            <p:ph type="sldNum" sz="quarter" idx="12"/>
          </p:nvPr>
        </p:nvSpPr>
        <p:spPr/>
        <p:txBody>
          <a:bodyPr/>
          <a:lstStyle/>
          <a:p>
            <a:fld id="{9B8CDF1A-3CDE-4195-AF23-CDCF2878DEB5}" type="slidenum">
              <a:rPr lang="en-US" smtClean="0"/>
              <a:t>15</a:t>
            </a:fld>
            <a:endParaRPr lang="en-US"/>
          </a:p>
        </p:txBody>
      </p:sp>
    </p:spTree>
    <p:extLst>
      <p:ext uri="{BB962C8B-B14F-4D97-AF65-F5344CB8AC3E}">
        <p14:creationId xmlns:p14="http://schemas.microsoft.com/office/powerpoint/2010/main" val="385732980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F2F666A8-E1DE-55BB-661D-B65892C645D3}"/>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A0A26BB1-4638-828B-76E0-3597711C65D9}"/>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AC99D8E1-59A1-43EA-5678-420D92DFF81C}"/>
              </a:ext>
            </a:extLst>
          </p:cNvPr>
          <p:cNvSpPr>
            <a:spLocks noGrp="1"/>
          </p:cNvSpPr>
          <p:nvPr>
            <p:ph type="sldNum" sz="quarter" idx="12"/>
          </p:nvPr>
        </p:nvSpPr>
        <p:spPr/>
        <p:txBody>
          <a:bodyPr/>
          <a:lstStyle/>
          <a:p>
            <a:fld id="{9B8CDF1A-3CDE-4195-AF23-CDCF2878DEB5}" type="slidenum">
              <a:rPr lang="en-US" smtClean="0"/>
              <a:t>16</a:t>
            </a:fld>
            <a:endParaRPr lang="en-US"/>
          </a:p>
        </p:txBody>
      </p:sp>
      <p:sp>
        <p:nvSpPr>
          <p:cNvPr id="5" name="Title 8">
            <a:extLst>
              <a:ext uri="{FF2B5EF4-FFF2-40B4-BE49-F238E27FC236}">
                <a16:creationId xmlns:a16="http://schemas.microsoft.com/office/drawing/2014/main" id="{523A53B2-4854-FD47-E273-BFBD1B14CF69}"/>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We continue to focus on profitable growth</a:t>
            </a:r>
          </a:p>
        </p:txBody>
      </p:sp>
      <p:sp>
        <p:nvSpPr>
          <p:cNvPr id="6" name="Freeform: Shape 13">
            <a:extLst>
              <a:ext uri="{FF2B5EF4-FFF2-40B4-BE49-F238E27FC236}">
                <a16:creationId xmlns:a16="http://schemas.microsoft.com/office/drawing/2014/main" id="{EAD0EB87-6932-54E2-CD71-C3D8738AFF55}"/>
              </a:ext>
            </a:extLst>
          </p:cNvPr>
          <p:cNvSpPr/>
          <p:nvPr/>
        </p:nvSpPr>
        <p:spPr>
          <a:xfrm>
            <a:off x="838199" y="1647846"/>
            <a:ext cx="3455987" cy="2952923"/>
          </a:xfrm>
          <a:custGeom>
            <a:avLst/>
            <a:gdLst>
              <a:gd name="connsiteX0" fmla="*/ 0 w 3168006"/>
              <a:gd name="connsiteY0" fmla="*/ 0 h 2952328"/>
              <a:gd name="connsiteX1" fmla="*/ 3168006 w 3168006"/>
              <a:gd name="connsiteY1" fmla="*/ 0 h 2952328"/>
              <a:gd name="connsiteX2" fmla="*/ 3168006 w 3168006"/>
              <a:gd name="connsiteY2" fmla="*/ 2808312 h 2952328"/>
              <a:gd name="connsiteX3" fmla="*/ 1727846 w 3168006"/>
              <a:gd name="connsiteY3" fmla="*/ 2808312 h 2952328"/>
              <a:gd name="connsiteX4" fmla="*/ 1583830 w 3168006"/>
              <a:gd name="connsiteY4" fmla="*/ 2952328 h 2952328"/>
              <a:gd name="connsiteX5" fmla="*/ 1439814 w 3168006"/>
              <a:gd name="connsiteY5" fmla="*/ 2808312 h 2952328"/>
              <a:gd name="connsiteX6" fmla="*/ 0 w 3168006"/>
              <a:gd name="connsiteY6" fmla="*/ 2808312 h 29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8006" h="2952328">
                <a:moveTo>
                  <a:pt x="0" y="0"/>
                </a:moveTo>
                <a:lnTo>
                  <a:pt x="3168006" y="0"/>
                </a:lnTo>
                <a:lnTo>
                  <a:pt x="3168006" y="2808312"/>
                </a:lnTo>
                <a:lnTo>
                  <a:pt x="1727846" y="2808312"/>
                </a:lnTo>
                <a:lnTo>
                  <a:pt x="1583830" y="2952328"/>
                </a:lnTo>
                <a:lnTo>
                  <a:pt x="1439814" y="2808312"/>
                </a:lnTo>
                <a:lnTo>
                  <a:pt x="0" y="2808312"/>
                </a:lnTo>
                <a:close/>
              </a:path>
            </a:pathLst>
          </a:custGeom>
          <a:blipFill>
            <a:blip r:embed="rId2">
              <a:extLst>
                <a:ext uri="{28A0092B-C50C-407E-A947-70E740481C1C}">
                  <a14:useLocalDpi xmlns:a14="http://schemas.microsoft.com/office/drawing/2010/main" val="0"/>
                </a:ext>
              </a:extLst>
            </a:blip>
            <a:srcRect/>
            <a:stretch>
              <a:fillRect t="-4439" b="-4439"/>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0" rIns="144000" bIns="144000" rtlCol="0" anchor="t" anchorCtr="0">
            <a:noAutofit/>
          </a:bodyPr>
          <a:lstStyle/>
          <a:p>
            <a:pPr marL="0" marR="0" lvl="0" indent="0" algn="ctr" defTabSz="914400" rtl="0" eaLnBrk="1" fontAlgn="auto" latinLnBrk="0" hangingPunct="1">
              <a:lnSpc>
                <a:spcPct val="100000"/>
              </a:lnSpc>
              <a:spcBef>
                <a:spcPts val="600"/>
              </a:spcBef>
              <a:spcAft>
                <a:spcPts val="0"/>
              </a:spcAft>
              <a:buClr>
                <a:srgbClr val="96BEF0"/>
              </a:buClr>
              <a:buSzPct val="100000"/>
              <a:buFontTx/>
              <a:buNone/>
              <a:tabLst/>
              <a:defRPr/>
            </a:pPr>
            <a:r>
              <a:rPr kumimoji="0" lang="en-US" sz="1200" b="1" i="0" u="none" strike="noStrike" kern="0" cap="none" spc="100" normalizeH="0" baseline="0" noProof="0">
                <a:ln>
                  <a:noFill/>
                </a:ln>
                <a:solidFill>
                  <a:srgbClr val="322D2D"/>
                </a:solidFill>
                <a:effectLst/>
                <a:uLnTx/>
                <a:uFillTx/>
                <a:latin typeface="Arial"/>
                <a:ea typeface="+mn-ea"/>
                <a:cs typeface="+mn-cs"/>
              </a:rPr>
              <a:t>EXPAND IN WATER</a:t>
            </a:r>
            <a:br>
              <a:rPr kumimoji="0" lang="en-US" sz="1200" b="1" i="0" u="none" strike="noStrike" kern="0" cap="none" spc="100" normalizeH="0" baseline="0" noProof="0">
                <a:ln>
                  <a:noFill/>
                </a:ln>
                <a:solidFill>
                  <a:srgbClr val="322D2D"/>
                </a:solidFill>
                <a:effectLst/>
                <a:uLnTx/>
                <a:uFillTx/>
                <a:latin typeface="Arial"/>
                <a:ea typeface="+mn-ea"/>
                <a:cs typeface="+mn-cs"/>
              </a:rPr>
            </a:br>
            <a:endParaRPr kumimoji="0" lang="en-US" sz="1200" b="1" i="0" u="none" strike="noStrike" kern="0" cap="none" spc="10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
                <a:srgbClr val="96BEF0"/>
              </a:buClr>
              <a:buSzPct val="100000"/>
              <a:buFontTx/>
              <a:buNone/>
              <a:tabLst/>
              <a:defRPr/>
            </a:pPr>
            <a:r>
              <a:rPr kumimoji="0" lang="en-US" sz="1200" b="0" i="0" u="none" strike="noStrike" kern="0" cap="none" spc="0" normalizeH="0" baseline="0" noProof="0">
                <a:ln>
                  <a:noFill/>
                </a:ln>
                <a:solidFill>
                  <a:srgbClr val="322D2D"/>
                </a:solidFill>
                <a:effectLst/>
                <a:uLnTx/>
                <a:uFillTx/>
                <a:latin typeface="Arial"/>
                <a:ea typeface="+mn-ea"/>
                <a:cs typeface="+mn-cs"/>
              </a:rPr>
              <a:t>Significantly grow our water</a:t>
            </a:r>
            <a:br>
              <a:rPr kumimoji="0" lang="en-US" sz="1200" b="0" i="0" u="none" strike="noStrike" kern="0" cap="none" spc="0" normalizeH="0" baseline="0" noProof="0">
                <a:ln>
                  <a:noFill/>
                </a:ln>
                <a:solidFill>
                  <a:srgbClr val="322D2D"/>
                </a:solidFill>
                <a:effectLst/>
                <a:uLnTx/>
                <a:uFillTx/>
                <a:latin typeface="Arial"/>
                <a:ea typeface="+mn-ea"/>
                <a:cs typeface="+mn-cs"/>
              </a:rPr>
            </a:br>
            <a:r>
              <a:rPr kumimoji="0" lang="en-US" sz="1200" b="0" i="0" u="none" strike="noStrike" kern="0" cap="none" spc="0" normalizeH="0" baseline="0" noProof="0">
                <a:ln>
                  <a:noFill/>
                </a:ln>
                <a:solidFill>
                  <a:srgbClr val="322D2D"/>
                </a:solidFill>
                <a:effectLst/>
                <a:uLnTx/>
                <a:uFillTx/>
                <a:latin typeface="Arial"/>
                <a:ea typeface="+mn-ea"/>
                <a:cs typeface="+mn-cs"/>
              </a:rPr>
              <a:t>business by expanding to additional technologies and/or geographies</a:t>
            </a:r>
            <a:br>
              <a:rPr kumimoji="0" lang="en-US" sz="1200" b="0" i="0" u="none" strike="noStrike" kern="0" cap="none" spc="0" normalizeH="0" baseline="0" noProof="0">
                <a:ln>
                  <a:noFill/>
                </a:ln>
                <a:solidFill>
                  <a:srgbClr val="322D2D"/>
                </a:solidFill>
                <a:effectLst/>
                <a:uLnTx/>
                <a:uFillTx/>
                <a:latin typeface="Arial"/>
                <a:ea typeface="+mn-ea"/>
                <a:cs typeface="+mn-cs"/>
              </a:rPr>
            </a:br>
            <a:r>
              <a:rPr kumimoji="0" lang="en-US" sz="1200" b="0" i="0" u="none" strike="noStrike" kern="0" cap="none" spc="0" normalizeH="0" baseline="0" noProof="0">
                <a:ln>
                  <a:noFill/>
                </a:ln>
                <a:solidFill>
                  <a:srgbClr val="322D2D"/>
                </a:solidFill>
                <a:effectLst/>
                <a:uLnTx/>
                <a:uFillTx/>
                <a:latin typeface="Arial"/>
                <a:ea typeface="+mn-ea"/>
                <a:cs typeface="+mn-cs"/>
              </a:rPr>
              <a:t>both organically and inorganically </a:t>
            </a:r>
          </a:p>
        </p:txBody>
      </p:sp>
      <p:sp>
        <p:nvSpPr>
          <p:cNvPr id="7" name="Rectangle 17">
            <a:extLst>
              <a:ext uri="{FF2B5EF4-FFF2-40B4-BE49-F238E27FC236}">
                <a16:creationId xmlns:a16="http://schemas.microsoft.com/office/drawing/2014/main" id="{195209BE-21E1-B85E-8264-1BB48EE2E5D4}"/>
              </a:ext>
            </a:extLst>
          </p:cNvPr>
          <p:cNvSpPr/>
          <p:nvPr/>
        </p:nvSpPr>
        <p:spPr>
          <a:xfrm>
            <a:off x="838198" y="4672779"/>
            <a:ext cx="3455987" cy="648072"/>
          </a:xfrm>
          <a:prstGeom prst="rect">
            <a:avLst/>
          </a:prstGeom>
          <a:solidFill>
            <a:schemeClr val="tx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72000" rIns="0" bIns="72000" rtlCol="0" anchor="t" anchorCtr="0"/>
          <a:lstStyle/>
          <a:p>
            <a:pPr marL="0" marR="0" lvl="0" indent="0" algn="ctr" defTabSz="914400" rtl="0" eaLnBrk="1" fontAlgn="auto" latinLnBrk="0" hangingPunct="1">
              <a:lnSpc>
                <a:spcPct val="90000"/>
              </a:lnSpc>
              <a:spcBef>
                <a:spcPts val="200"/>
              </a:spcBef>
              <a:spcAft>
                <a:spcPts val="0"/>
              </a:spcAft>
              <a:buClr>
                <a:srgbClr val="96BEF0"/>
              </a:buClr>
              <a:buSzPct val="100000"/>
              <a:buFont typeface="Arial" panose="020B0604020202020204" pitchFamily="34" charset="0"/>
              <a:buNone/>
              <a:tabLst/>
              <a:defRPr/>
            </a:pPr>
            <a:r>
              <a:rPr kumimoji="0" lang="en-GB" sz="1200" b="1" i="0" u="none" strike="noStrike" kern="0" cap="none" spc="100" normalizeH="0" baseline="0" noProof="0">
                <a:ln>
                  <a:noFill/>
                </a:ln>
                <a:solidFill>
                  <a:prstClr val="white"/>
                </a:solidFill>
                <a:effectLst/>
                <a:uLnTx/>
                <a:uFillTx/>
                <a:latin typeface="Arial"/>
                <a:ea typeface="+mn-ea"/>
                <a:cs typeface="+mn-cs"/>
              </a:rPr>
              <a:t>TARGET</a:t>
            </a:r>
            <a:endParaRPr kumimoji="0" lang="en-GB" sz="1200" b="0" i="0" u="none" strike="noStrike" kern="0" cap="none" spc="0" normalizeH="0" baseline="0" noProof="0">
              <a:ln>
                <a:noFill/>
              </a:ln>
              <a:solidFill>
                <a:prstClr val="white"/>
              </a:solidFill>
              <a:effectLst/>
              <a:uLnTx/>
              <a:uFillTx/>
              <a:latin typeface="Arial"/>
              <a:ea typeface="+mn-ea"/>
              <a:cs typeface="+mn-cs"/>
            </a:endParaRPr>
          </a:p>
          <a:p>
            <a:pPr marL="0" marR="0" lvl="0" indent="0" algn="ctr" defTabSz="914400" rtl="0" eaLnBrk="1" fontAlgn="auto" latinLnBrk="0" hangingPunct="1">
              <a:lnSpc>
                <a:spcPct val="90000"/>
              </a:lnSpc>
              <a:spcBef>
                <a:spcPts val="200"/>
              </a:spcBef>
              <a:spcAft>
                <a:spcPts val="0"/>
              </a:spcAft>
              <a:buClr>
                <a:srgbClr val="96BEF0"/>
              </a:buClr>
              <a:buSzPct val="100000"/>
              <a:buFont typeface="Arial" panose="020B0604020202020204" pitchFamily="34" charset="0"/>
              <a:buNone/>
              <a:tabLst/>
              <a:defRPr/>
            </a:pPr>
            <a:r>
              <a:rPr kumimoji="0" lang="en-GB" sz="1200" b="0" i="0" u="none" strike="noStrike" kern="0" cap="none" spc="0" normalizeH="0" baseline="0" noProof="0">
                <a:ln>
                  <a:noFill/>
                </a:ln>
                <a:solidFill>
                  <a:prstClr val="white"/>
                </a:solidFill>
                <a:effectLst/>
                <a:uLnTx/>
                <a:uFillTx/>
                <a:latin typeface="Arial"/>
                <a:ea typeface="+mn-ea"/>
                <a:cs typeface="+mn-cs"/>
              </a:rPr>
              <a:t>Double the water revenue</a:t>
            </a:r>
          </a:p>
        </p:txBody>
      </p:sp>
      <p:sp>
        <p:nvSpPr>
          <p:cNvPr id="8" name="Freeform: Shape 14">
            <a:extLst>
              <a:ext uri="{FF2B5EF4-FFF2-40B4-BE49-F238E27FC236}">
                <a16:creationId xmlns:a16="http://schemas.microsoft.com/office/drawing/2014/main" id="{4A9C51B9-8993-1631-ECE8-C7FB5EE533AB}"/>
              </a:ext>
            </a:extLst>
          </p:cNvPr>
          <p:cNvSpPr/>
          <p:nvPr/>
        </p:nvSpPr>
        <p:spPr>
          <a:xfrm>
            <a:off x="4366219" y="1647847"/>
            <a:ext cx="3456384" cy="2952922"/>
          </a:xfrm>
          <a:custGeom>
            <a:avLst/>
            <a:gdLst>
              <a:gd name="connsiteX0" fmla="*/ 0 w 3312368"/>
              <a:gd name="connsiteY0" fmla="*/ 0 h 2952328"/>
              <a:gd name="connsiteX1" fmla="*/ 3312368 w 3312368"/>
              <a:gd name="connsiteY1" fmla="*/ 0 h 2952328"/>
              <a:gd name="connsiteX2" fmla="*/ 3312368 w 3312368"/>
              <a:gd name="connsiteY2" fmla="*/ 2808312 h 2952328"/>
              <a:gd name="connsiteX3" fmla="*/ 1800200 w 3312368"/>
              <a:gd name="connsiteY3" fmla="*/ 2808312 h 2952328"/>
              <a:gd name="connsiteX4" fmla="*/ 1656184 w 3312368"/>
              <a:gd name="connsiteY4" fmla="*/ 2952328 h 2952328"/>
              <a:gd name="connsiteX5" fmla="*/ 1512168 w 3312368"/>
              <a:gd name="connsiteY5" fmla="*/ 2808312 h 2952328"/>
              <a:gd name="connsiteX6" fmla="*/ 0 w 3312368"/>
              <a:gd name="connsiteY6" fmla="*/ 2808312 h 29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2368" h="2952328">
                <a:moveTo>
                  <a:pt x="0" y="0"/>
                </a:moveTo>
                <a:lnTo>
                  <a:pt x="3312368" y="0"/>
                </a:lnTo>
                <a:lnTo>
                  <a:pt x="3312368" y="2808312"/>
                </a:lnTo>
                <a:lnTo>
                  <a:pt x="1800200" y="2808312"/>
                </a:lnTo>
                <a:lnTo>
                  <a:pt x="1656184" y="2952328"/>
                </a:lnTo>
                <a:lnTo>
                  <a:pt x="1512168" y="2808312"/>
                </a:lnTo>
                <a:lnTo>
                  <a:pt x="0" y="2808312"/>
                </a:lnTo>
                <a:close/>
              </a:path>
            </a:pathLst>
          </a:custGeom>
          <a:blipFill>
            <a:blip r:embed="rId3">
              <a:extLst>
                <a:ext uri="{28A0092B-C50C-407E-A947-70E740481C1C}">
                  <a14:useLocalDpi xmlns:a14="http://schemas.microsoft.com/office/drawing/2010/main" val="0"/>
                </a:ext>
              </a:extLst>
            </a:blip>
            <a:srcRect/>
            <a:stretch>
              <a:fillRect t="-4445" b="-4445"/>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0" rIns="144000" bIns="144000" rtlCol="0" anchor="t" anchorCtr="0">
            <a:noAutofit/>
          </a:bodyPr>
          <a:lstStyle/>
          <a:p>
            <a:pPr marL="0" marR="0" lvl="0" indent="0" algn="ctr" defTabSz="914400" rtl="0" eaLnBrk="1" fontAlgn="auto" latinLnBrk="0" hangingPunct="1">
              <a:lnSpc>
                <a:spcPct val="100000"/>
              </a:lnSpc>
              <a:spcBef>
                <a:spcPts val="600"/>
              </a:spcBef>
              <a:spcAft>
                <a:spcPts val="0"/>
              </a:spcAft>
              <a:buClr>
                <a:srgbClr val="96BEF0"/>
              </a:buClr>
              <a:buSzPct val="100000"/>
              <a:buFontTx/>
              <a:buNone/>
              <a:tabLst/>
              <a:defRPr/>
            </a:pPr>
            <a:r>
              <a:rPr kumimoji="0" lang="en-US" sz="1200" b="1" i="0" u="none" strike="noStrike" kern="0" cap="none" spc="100" normalizeH="0" baseline="0" noProof="0">
                <a:ln>
                  <a:noFill/>
                </a:ln>
                <a:solidFill>
                  <a:srgbClr val="322D2D"/>
                </a:solidFill>
                <a:effectLst/>
                <a:uLnTx/>
                <a:uFillTx/>
                <a:latin typeface="Arial"/>
                <a:ea typeface="+mn-ea"/>
                <a:cs typeface="+mn-cs"/>
              </a:rPr>
              <a:t>BUILD LEADING RENEWABLE </a:t>
            </a:r>
            <a:br>
              <a:rPr kumimoji="0" lang="en-US" sz="1200" b="1" i="0" u="none" strike="noStrike" kern="0" cap="none" spc="100" normalizeH="0" baseline="0" noProof="0">
                <a:ln>
                  <a:noFill/>
                </a:ln>
                <a:solidFill>
                  <a:srgbClr val="322D2D"/>
                </a:solidFill>
                <a:effectLst/>
                <a:uLnTx/>
                <a:uFillTx/>
                <a:latin typeface="Arial"/>
                <a:ea typeface="+mn-ea"/>
                <a:cs typeface="+mn-cs"/>
              </a:rPr>
            </a:br>
            <a:r>
              <a:rPr kumimoji="0" lang="en-US" sz="1200" b="1" i="0" u="none" strike="noStrike" kern="0" cap="none" spc="100" normalizeH="0" baseline="0" noProof="0">
                <a:ln>
                  <a:noFill/>
                </a:ln>
                <a:solidFill>
                  <a:srgbClr val="322D2D"/>
                </a:solidFill>
                <a:effectLst/>
                <a:uLnTx/>
                <a:uFillTx/>
                <a:latin typeface="Arial"/>
                <a:ea typeface="+mn-ea"/>
                <a:cs typeface="+mn-cs"/>
              </a:rPr>
              <a:t>SOLUTIONS PORTFOLIO</a:t>
            </a:r>
          </a:p>
          <a:p>
            <a:pPr marL="0" marR="0" lvl="0" indent="0" algn="ctr" defTabSz="914400" rtl="0" eaLnBrk="1" fontAlgn="auto" latinLnBrk="0" hangingPunct="1">
              <a:lnSpc>
                <a:spcPct val="100000"/>
              </a:lnSpc>
              <a:spcBef>
                <a:spcPts val="600"/>
              </a:spcBef>
              <a:spcAft>
                <a:spcPts val="0"/>
              </a:spcAft>
              <a:buClr>
                <a:srgbClr val="96BEF0"/>
              </a:buClr>
              <a:buSzPct val="100000"/>
              <a:buFontTx/>
              <a:buNone/>
              <a:tabLst/>
              <a:defRPr/>
            </a:pPr>
            <a:r>
              <a:rPr kumimoji="0" lang="en-US" sz="1200" b="0" i="0" u="none" strike="noStrike" kern="0" cap="none" spc="0" normalizeH="0" baseline="0" noProof="0">
                <a:ln>
                  <a:noFill/>
                </a:ln>
                <a:solidFill>
                  <a:srgbClr val="322D2D"/>
                </a:solidFill>
                <a:effectLst/>
                <a:uLnTx/>
                <a:uFillTx/>
                <a:latin typeface="Arial"/>
                <a:ea typeface="+mn-ea"/>
                <a:cs typeface="+mn-cs"/>
              </a:rPr>
              <a:t>Enable sustainability transformation in our existing markets and leverage our capabilities in the new circularity driven markets</a:t>
            </a:r>
          </a:p>
        </p:txBody>
      </p:sp>
      <p:sp>
        <p:nvSpPr>
          <p:cNvPr id="9" name="Rectangle 21">
            <a:extLst>
              <a:ext uri="{FF2B5EF4-FFF2-40B4-BE49-F238E27FC236}">
                <a16:creationId xmlns:a16="http://schemas.microsoft.com/office/drawing/2014/main" id="{809CC33C-7D92-0520-131F-99A1108E86B4}"/>
              </a:ext>
            </a:extLst>
          </p:cNvPr>
          <p:cNvSpPr/>
          <p:nvPr/>
        </p:nvSpPr>
        <p:spPr>
          <a:xfrm>
            <a:off x="4366219" y="4673092"/>
            <a:ext cx="3456384" cy="649487"/>
          </a:xfrm>
          <a:prstGeom prst="rect">
            <a:avLst/>
          </a:prstGeom>
          <a:solidFill>
            <a:schemeClr val="tx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72000" rIns="0" bIns="72000" rtlCol="0" anchor="t" anchorCtr="0"/>
          <a:lstStyle/>
          <a:p>
            <a:pPr marL="0" marR="0" lvl="0" indent="0" algn="ctr" defTabSz="914400" rtl="0" eaLnBrk="1" fontAlgn="auto" latinLnBrk="0" hangingPunct="1">
              <a:lnSpc>
                <a:spcPct val="90000"/>
              </a:lnSpc>
              <a:spcBef>
                <a:spcPts val="200"/>
              </a:spcBef>
              <a:spcAft>
                <a:spcPts val="0"/>
              </a:spcAft>
              <a:buClr>
                <a:srgbClr val="96BEF0"/>
              </a:buClr>
              <a:buSzPct val="100000"/>
              <a:buFont typeface="Arial" panose="020B0604020202020204" pitchFamily="34" charset="0"/>
              <a:buNone/>
              <a:tabLst/>
              <a:defRPr/>
            </a:pPr>
            <a:r>
              <a:rPr kumimoji="0" lang="en-GB" sz="1200" b="1" i="0" u="none" strike="noStrike" kern="0" cap="none" spc="100" normalizeH="0" baseline="0" noProof="0">
                <a:ln>
                  <a:noFill/>
                </a:ln>
                <a:solidFill>
                  <a:prstClr val="white"/>
                </a:solidFill>
                <a:effectLst/>
                <a:uLnTx/>
                <a:uFillTx/>
                <a:latin typeface="Arial"/>
                <a:ea typeface="+mn-ea"/>
                <a:cs typeface="+mn-cs"/>
              </a:rPr>
              <a:t>TARGET</a:t>
            </a:r>
          </a:p>
          <a:p>
            <a:pPr marL="0" marR="0" lvl="0" indent="0" algn="ctr" defTabSz="914400" rtl="0" eaLnBrk="1" fontAlgn="auto" latinLnBrk="0" hangingPunct="1">
              <a:lnSpc>
                <a:spcPct val="90000"/>
              </a:lnSpc>
              <a:spcBef>
                <a:spcPts val="200"/>
              </a:spcBef>
              <a:spcAft>
                <a:spcPts val="0"/>
              </a:spcAft>
              <a:buClr>
                <a:srgbClr val="96BEF0"/>
              </a:buClr>
              <a:buSzPct val="100000"/>
              <a:buFont typeface="Arial" panose="020B0604020202020204" pitchFamily="34" charset="0"/>
              <a:buNone/>
              <a:tabLst/>
              <a:defRPr/>
            </a:pPr>
            <a:r>
              <a:rPr kumimoji="0" lang="en-US" sz="1200" b="0" i="0" u="none" strike="noStrike" kern="0" cap="none" spc="0" normalizeH="0" baseline="0" noProof="0">
                <a:ln>
                  <a:noFill/>
                </a:ln>
                <a:solidFill>
                  <a:prstClr val="white"/>
                </a:solidFill>
                <a:effectLst/>
                <a:uLnTx/>
                <a:uFillTx/>
                <a:latin typeface="Arial"/>
                <a:ea typeface="+mn-ea"/>
                <a:cs typeface="+mn-cs"/>
              </a:rPr>
              <a:t>Over EUR 500 million revenue</a:t>
            </a:r>
            <a:br>
              <a:rPr kumimoji="0" lang="en-US" sz="1200" b="0" i="0" u="none" strike="noStrike" kern="0" cap="none" spc="0" normalizeH="0" baseline="0" noProof="0">
                <a:ln>
                  <a:noFill/>
                </a:ln>
                <a:solidFill>
                  <a:prstClr val="white"/>
                </a:solidFill>
                <a:effectLst/>
                <a:uLnTx/>
                <a:uFillTx/>
                <a:latin typeface="Arial"/>
                <a:ea typeface="+mn-ea"/>
                <a:cs typeface="+mn-cs"/>
              </a:rPr>
            </a:br>
            <a:r>
              <a:rPr kumimoji="0" lang="en-US" sz="1200" b="0" i="0" u="none" strike="noStrike" kern="0" cap="none" spc="0" normalizeH="0" baseline="0" noProof="0">
                <a:ln>
                  <a:noFill/>
                </a:ln>
                <a:solidFill>
                  <a:prstClr val="white"/>
                </a:solidFill>
                <a:effectLst/>
                <a:uLnTx/>
                <a:uFillTx/>
                <a:latin typeface="Arial"/>
                <a:ea typeface="+mn-ea"/>
                <a:cs typeface="+mn-cs"/>
              </a:rPr>
              <a:t>from renewable chemistries by 2030</a:t>
            </a:r>
            <a:endParaRPr kumimoji="0" lang="en-GB" sz="1200" b="0" i="0" u="none" strike="noStrike" kern="0" cap="none" spc="0" normalizeH="0" baseline="0" noProof="0">
              <a:ln>
                <a:noFill/>
              </a:ln>
              <a:solidFill>
                <a:prstClr val="white"/>
              </a:solidFill>
              <a:effectLst/>
              <a:uLnTx/>
              <a:uFillTx/>
              <a:latin typeface="Arial"/>
              <a:ea typeface="+mn-ea"/>
              <a:cs typeface="+mn-cs"/>
            </a:endParaRPr>
          </a:p>
        </p:txBody>
      </p:sp>
      <p:sp>
        <p:nvSpPr>
          <p:cNvPr id="10" name="Freeform: Shape 16">
            <a:extLst>
              <a:ext uri="{FF2B5EF4-FFF2-40B4-BE49-F238E27FC236}">
                <a16:creationId xmlns:a16="http://schemas.microsoft.com/office/drawing/2014/main" id="{55DF1A75-6652-2016-C78C-2A0D5FF56CCF}"/>
              </a:ext>
            </a:extLst>
          </p:cNvPr>
          <p:cNvSpPr/>
          <p:nvPr/>
        </p:nvSpPr>
        <p:spPr>
          <a:xfrm>
            <a:off x="7894636" y="1647847"/>
            <a:ext cx="3455988" cy="2952922"/>
          </a:xfrm>
          <a:custGeom>
            <a:avLst/>
            <a:gdLst>
              <a:gd name="connsiteX0" fmla="*/ 0 w 3168700"/>
              <a:gd name="connsiteY0" fmla="*/ 0 h 2952328"/>
              <a:gd name="connsiteX1" fmla="*/ 3168700 w 3168700"/>
              <a:gd name="connsiteY1" fmla="*/ 0 h 2952328"/>
              <a:gd name="connsiteX2" fmla="*/ 3168700 w 3168700"/>
              <a:gd name="connsiteY2" fmla="*/ 2808312 h 2952328"/>
              <a:gd name="connsiteX3" fmla="*/ 1729160 w 3168700"/>
              <a:gd name="connsiteY3" fmla="*/ 2808312 h 2952328"/>
              <a:gd name="connsiteX4" fmla="*/ 1585144 w 3168700"/>
              <a:gd name="connsiteY4" fmla="*/ 2952328 h 2952328"/>
              <a:gd name="connsiteX5" fmla="*/ 1441128 w 3168700"/>
              <a:gd name="connsiteY5" fmla="*/ 2808312 h 2952328"/>
              <a:gd name="connsiteX6" fmla="*/ 0 w 3168700"/>
              <a:gd name="connsiteY6" fmla="*/ 2808312 h 295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8700" h="2952328">
                <a:moveTo>
                  <a:pt x="0" y="0"/>
                </a:moveTo>
                <a:lnTo>
                  <a:pt x="3168700" y="0"/>
                </a:lnTo>
                <a:lnTo>
                  <a:pt x="3168700" y="2808312"/>
                </a:lnTo>
                <a:lnTo>
                  <a:pt x="1729160" y="2808312"/>
                </a:lnTo>
                <a:lnTo>
                  <a:pt x="1585144" y="2952328"/>
                </a:lnTo>
                <a:lnTo>
                  <a:pt x="1441128" y="2808312"/>
                </a:lnTo>
                <a:lnTo>
                  <a:pt x="0" y="2808312"/>
                </a:lnTo>
                <a:close/>
              </a:path>
            </a:pathLst>
          </a:custGeom>
          <a:blipFill>
            <a:blip r:embed="rId4">
              <a:extLst>
                <a:ext uri="{28A0092B-C50C-407E-A947-70E740481C1C}">
                  <a14:useLocalDpi xmlns:a14="http://schemas.microsoft.com/office/drawing/2010/main" val="0"/>
                </a:ext>
              </a:extLst>
            </a:blip>
            <a:srcRect/>
            <a:stretch>
              <a:fillRect t="-4439" b="-4439"/>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0" rIns="144000" bIns="144000" rtlCol="0" anchor="t" anchorCtr="0">
            <a:noAutofit/>
          </a:bodyPr>
          <a:lstStyle/>
          <a:p>
            <a:pPr marL="0" marR="0" lvl="0" indent="0" algn="ctr" defTabSz="914400" rtl="0" eaLnBrk="1" fontAlgn="auto" latinLnBrk="0" hangingPunct="1">
              <a:lnSpc>
                <a:spcPct val="100000"/>
              </a:lnSpc>
              <a:spcBef>
                <a:spcPts val="600"/>
              </a:spcBef>
              <a:spcAft>
                <a:spcPts val="0"/>
              </a:spcAft>
              <a:buClr>
                <a:srgbClr val="96BEF0"/>
              </a:buClr>
              <a:buSzPct val="100000"/>
              <a:buFontTx/>
              <a:buNone/>
              <a:tabLst/>
              <a:defRPr/>
            </a:pPr>
            <a:r>
              <a:rPr kumimoji="0" lang="en-US" sz="1200" b="1" i="0" u="none" strike="noStrike" kern="0" cap="none" spc="100" normalizeH="0" baseline="0" noProof="0">
                <a:ln>
                  <a:noFill/>
                </a:ln>
                <a:solidFill>
                  <a:srgbClr val="322D2D"/>
                </a:solidFill>
                <a:effectLst/>
                <a:uLnTx/>
                <a:uFillTx/>
                <a:latin typeface="Arial"/>
                <a:ea typeface="+mn-ea"/>
                <a:cs typeface="+mn-cs"/>
              </a:rPr>
              <a:t>UNLOCK NEW</a:t>
            </a:r>
            <a:br>
              <a:rPr kumimoji="0" lang="en-US" sz="1200" b="1" i="0" u="none" strike="noStrike" kern="0" cap="none" spc="100" normalizeH="0" baseline="0" noProof="0">
                <a:ln>
                  <a:noFill/>
                </a:ln>
                <a:solidFill>
                  <a:srgbClr val="322D2D"/>
                </a:solidFill>
                <a:effectLst/>
                <a:uLnTx/>
                <a:uFillTx/>
                <a:latin typeface="Arial"/>
                <a:ea typeface="+mn-ea"/>
                <a:cs typeface="+mn-cs"/>
              </a:rPr>
            </a:br>
            <a:r>
              <a:rPr kumimoji="0" lang="en-US" sz="1200" b="1" i="0" u="none" strike="noStrike" kern="0" cap="none" spc="100" normalizeH="0" baseline="0" noProof="0">
                <a:ln>
                  <a:noFill/>
                </a:ln>
                <a:solidFill>
                  <a:srgbClr val="322D2D"/>
                </a:solidFill>
                <a:effectLst/>
                <a:uLnTx/>
                <a:uFillTx/>
                <a:latin typeface="Arial"/>
                <a:ea typeface="+mn-ea"/>
                <a:cs typeface="+mn-cs"/>
              </a:rPr>
              <a:t>GROWTH PLATFORMS</a:t>
            </a:r>
          </a:p>
          <a:p>
            <a:pPr marL="0" marR="0" lvl="0" indent="0" algn="ctr" defTabSz="914400" rtl="0" eaLnBrk="1" fontAlgn="auto" latinLnBrk="0" hangingPunct="1">
              <a:lnSpc>
                <a:spcPct val="100000"/>
              </a:lnSpc>
              <a:spcBef>
                <a:spcPts val="600"/>
              </a:spcBef>
              <a:spcAft>
                <a:spcPts val="0"/>
              </a:spcAft>
              <a:buClr>
                <a:srgbClr val="96BEF0"/>
              </a:buClr>
              <a:buSzPct val="100000"/>
              <a:buFontTx/>
              <a:buNone/>
              <a:tabLst/>
              <a:defRPr/>
            </a:pPr>
            <a:r>
              <a:rPr kumimoji="0" lang="en-US" sz="1200" b="0" i="0" u="none" strike="noStrike" kern="0" cap="none" spc="0" normalizeH="0" baseline="0" noProof="0">
                <a:ln>
                  <a:noFill/>
                </a:ln>
                <a:solidFill>
                  <a:srgbClr val="322D2D"/>
                </a:solidFill>
                <a:effectLst/>
                <a:uLnTx/>
                <a:uFillTx/>
                <a:latin typeface="Arial"/>
                <a:ea typeface="+mn-ea"/>
                <a:cs typeface="+mn-cs"/>
              </a:rPr>
              <a:t>Increase penetration into selected</a:t>
            </a:r>
            <a:br>
              <a:rPr kumimoji="0" lang="en-US" sz="1200" b="0" i="0" u="none" strike="noStrike" kern="0" cap="none" spc="0" normalizeH="0" baseline="0" noProof="0">
                <a:ln>
                  <a:noFill/>
                </a:ln>
                <a:solidFill>
                  <a:srgbClr val="322D2D"/>
                </a:solidFill>
                <a:effectLst/>
                <a:uLnTx/>
                <a:uFillTx/>
                <a:latin typeface="Arial"/>
                <a:ea typeface="+mn-ea"/>
                <a:cs typeface="+mn-cs"/>
              </a:rPr>
            </a:br>
            <a:r>
              <a:rPr kumimoji="0" lang="en-US" sz="1200" b="0" i="0" u="none" strike="noStrike" kern="0" cap="none" spc="0" normalizeH="0" baseline="0" noProof="0">
                <a:ln>
                  <a:noFill/>
                </a:ln>
                <a:solidFill>
                  <a:srgbClr val="322D2D"/>
                </a:solidFill>
                <a:effectLst/>
                <a:uLnTx/>
                <a:uFillTx/>
                <a:latin typeface="Arial"/>
                <a:ea typeface="+mn-ea"/>
                <a:cs typeface="+mn-cs"/>
              </a:rPr>
              <a:t>new high-growth adjacent markets</a:t>
            </a:r>
          </a:p>
        </p:txBody>
      </p:sp>
      <p:sp>
        <p:nvSpPr>
          <p:cNvPr id="11" name="Rectangle 26">
            <a:extLst>
              <a:ext uri="{FF2B5EF4-FFF2-40B4-BE49-F238E27FC236}">
                <a16:creationId xmlns:a16="http://schemas.microsoft.com/office/drawing/2014/main" id="{503067AB-7E26-740B-B2D1-A3991CA54190}"/>
              </a:ext>
            </a:extLst>
          </p:cNvPr>
          <p:cNvSpPr/>
          <p:nvPr/>
        </p:nvSpPr>
        <p:spPr>
          <a:xfrm>
            <a:off x="7886598" y="4672778"/>
            <a:ext cx="3464025" cy="648072"/>
          </a:xfrm>
          <a:prstGeom prst="rect">
            <a:avLst/>
          </a:prstGeom>
          <a:solidFill>
            <a:schemeClr val="tx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72000" rIns="0" bIns="72000" rtlCol="0" anchor="t" anchorCtr="0"/>
          <a:lstStyle/>
          <a:p>
            <a:pPr marL="0" marR="0" lvl="0" indent="0" algn="ctr" defTabSz="914400" rtl="0" eaLnBrk="1" fontAlgn="auto" latinLnBrk="0" hangingPunct="1">
              <a:lnSpc>
                <a:spcPct val="90000"/>
              </a:lnSpc>
              <a:spcBef>
                <a:spcPts val="200"/>
              </a:spcBef>
              <a:spcAft>
                <a:spcPts val="0"/>
              </a:spcAft>
              <a:buClr>
                <a:srgbClr val="96BEF0"/>
              </a:buClr>
              <a:buSzPct val="100000"/>
              <a:buFont typeface="Arial" panose="020B0604020202020204" pitchFamily="34" charset="0"/>
              <a:buNone/>
              <a:tabLst/>
              <a:defRPr/>
            </a:pPr>
            <a:r>
              <a:rPr kumimoji="0" lang="en-GB" sz="1200" b="1" i="0" u="none" strike="noStrike" kern="0" cap="none" spc="100" normalizeH="0" baseline="0" noProof="0">
                <a:ln>
                  <a:noFill/>
                </a:ln>
                <a:solidFill>
                  <a:prstClr val="white"/>
                </a:solidFill>
                <a:effectLst/>
                <a:uLnTx/>
                <a:uFillTx/>
                <a:latin typeface="Arial"/>
                <a:ea typeface="+mn-ea"/>
                <a:cs typeface="+mn-cs"/>
              </a:rPr>
              <a:t>TARGET</a:t>
            </a:r>
            <a:endParaRPr kumimoji="0" lang="en-GB" sz="1200" b="0" i="0" u="none" strike="noStrike" kern="0" cap="none" spc="0" normalizeH="0" baseline="0" noProof="0">
              <a:ln>
                <a:noFill/>
              </a:ln>
              <a:solidFill>
                <a:prstClr val="white"/>
              </a:solidFill>
              <a:effectLst/>
              <a:uLnTx/>
              <a:uFillTx/>
              <a:latin typeface="Arial"/>
              <a:ea typeface="+mn-ea"/>
              <a:cs typeface="+mn-cs"/>
            </a:endParaRPr>
          </a:p>
          <a:p>
            <a:pPr marL="0" marR="0" lvl="0" indent="0" algn="ctr" defTabSz="914400" rtl="0" eaLnBrk="1" fontAlgn="auto" latinLnBrk="0" hangingPunct="1">
              <a:lnSpc>
                <a:spcPct val="90000"/>
              </a:lnSpc>
              <a:spcBef>
                <a:spcPts val="200"/>
              </a:spcBef>
              <a:spcAft>
                <a:spcPts val="0"/>
              </a:spcAft>
              <a:buClr>
                <a:srgbClr val="96BEF0"/>
              </a:buClr>
              <a:buSzPct val="100000"/>
              <a:buFont typeface="Arial" panose="020B0604020202020204" pitchFamily="34" charset="0"/>
              <a:buNone/>
              <a:tabLst/>
              <a:defRPr/>
            </a:pPr>
            <a:r>
              <a:rPr kumimoji="0" lang="en-US" sz="1200" b="0" i="0" u="none" strike="noStrike" kern="0" cap="none" spc="0" normalizeH="0" baseline="0" noProof="0">
                <a:ln>
                  <a:noFill/>
                </a:ln>
                <a:solidFill>
                  <a:prstClr val="white"/>
                </a:solidFill>
                <a:effectLst/>
                <a:uLnTx/>
                <a:uFillTx/>
                <a:latin typeface="Arial"/>
                <a:ea typeface="+mn-ea"/>
                <a:cs typeface="+mn-cs"/>
              </a:rPr>
              <a:t>Build longer term revenue growth</a:t>
            </a:r>
            <a:endParaRPr kumimoji="0" lang="en-GB" sz="1200" b="0" i="0" u="none" strike="noStrike" kern="0" cap="none" spc="0" normalizeH="0" baseline="0" noProof="0">
              <a:ln>
                <a:noFill/>
              </a:ln>
              <a:solidFill>
                <a:prstClr val="white"/>
              </a:solidFill>
              <a:effectLst/>
              <a:uLnTx/>
              <a:uFillTx/>
              <a:latin typeface="Arial"/>
              <a:ea typeface="+mn-ea"/>
              <a:cs typeface="+mn-cs"/>
            </a:endParaRPr>
          </a:p>
        </p:txBody>
      </p:sp>
    </p:spTree>
    <p:extLst>
      <p:ext uri="{BB962C8B-B14F-4D97-AF65-F5344CB8AC3E}">
        <p14:creationId xmlns:p14="http://schemas.microsoft.com/office/powerpoint/2010/main" val="48702569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34AF515A-AE14-B1B9-7C06-36F392375FB8}"/>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EE7C448A-BE5B-C06F-0554-FA2CBD840AB3}"/>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EE608F38-541F-B557-0FED-F757A546BCEE}"/>
              </a:ext>
            </a:extLst>
          </p:cNvPr>
          <p:cNvSpPr>
            <a:spLocks noGrp="1"/>
          </p:cNvSpPr>
          <p:nvPr>
            <p:ph type="sldNum" sz="quarter" idx="12"/>
          </p:nvPr>
        </p:nvSpPr>
        <p:spPr/>
        <p:txBody>
          <a:bodyPr/>
          <a:lstStyle/>
          <a:p>
            <a:fld id="{9B8CDF1A-3CDE-4195-AF23-CDCF2878DEB5}" type="slidenum">
              <a:rPr lang="en-US" smtClean="0"/>
              <a:t>17</a:t>
            </a:fld>
            <a:endParaRPr lang="en-US"/>
          </a:p>
        </p:txBody>
      </p:sp>
      <p:sp>
        <p:nvSpPr>
          <p:cNvPr id="5" name="Rectangle 33">
            <a:extLst>
              <a:ext uri="{FF2B5EF4-FFF2-40B4-BE49-F238E27FC236}">
                <a16:creationId xmlns:a16="http://schemas.microsoft.com/office/drawing/2014/main" id="{31794484-AC81-B49F-DE4D-E188A873C22B}"/>
              </a:ext>
            </a:extLst>
          </p:cNvPr>
          <p:cNvSpPr/>
          <p:nvPr/>
        </p:nvSpPr>
        <p:spPr>
          <a:xfrm>
            <a:off x="839789" y="4581128"/>
            <a:ext cx="1799828" cy="1511697"/>
          </a:xfrm>
          <a:prstGeom prst="rect">
            <a:avLst/>
          </a:prstGeom>
          <a:blipFill>
            <a:blip r:embed="rId2" cstate="email">
              <a:extLst>
                <a:ext uri="{28A0092B-C50C-407E-A947-70E740481C1C}">
                  <a14:useLocalDpi xmlns:a14="http://schemas.microsoft.com/office/drawing/2010/main"/>
                </a:ext>
              </a:extLst>
            </a:blip>
            <a:srcRect/>
            <a:stretch>
              <a:fillRect/>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pic>
        <p:nvPicPr>
          <p:cNvPr id="6" name="Picture 48">
            <a:extLst>
              <a:ext uri="{FF2B5EF4-FFF2-40B4-BE49-F238E27FC236}">
                <a16:creationId xmlns:a16="http://schemas.microsoft.com/office/drawing/2014/main" id="{A67A8B33-2FCD-A0D4-458E-4BC8D7F9D6A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552384" y="4581128"/>
            <a:ext cx="1799829" cy="1511697"/>
          </a:xfrm>
          <a:prstGeom prst="rect">
            <a:avLst/>
          </a:prstGeom>
          <a:ln w="6350">
            <a:noFill/>
          </a:ln>
        </p:spPr>
      </p:pic>
      <p:pic>
        <p:nvPicPr>
          <p:cNvPr id="7" name="Picture 49">
            <a:extLst>
              <a:ext uri="{FF2B5EF4-FFF2-40B4-BE49-F238E27FC236}">
                <a16:creationId xmlns:a16="http://schemas.microsoft.com/office/drawing/2014/main" id="{F74CB719-DDE0-756B-5925-AAC6F1D1B1E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192" y="4581128"/>
            <a:ext cx="1728193" cy="1511697"/>
          </a:xfrm>
          <a:prstGeom prst="rect">
            <a:avLst/>
          </a:prstGeom>
          <a:ln w="6350">
            <a:noFill/>
          </a:ln>
        </p:spPr>
      </p:pic>
      <p:pic>
        <p:nvPicPr>
          <p:cNvPr id="8" name="Picture Placeholder 44">
            <a:extLst>
              <a:ext uri="{FF2B5EF4-FFF2-40B4-BE49-F238E27FC236}">
                <a16:creationId xmlns:a16="http://schemas.microsoft.com/office/drawing/2014/main" id="{701E9B0F-B48E-C6CA-0CF6-2A1EF24AE6F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6096001" y="4581127"/>
            <a:ext cx="1728192" cy="1511697"/>
          </a:xfrm>
          <a:prstGeom prst="rect">
            <a:avLst/>
          </a:prstGeom>
          <a:ln w="6350">
            <a:noFill/>
          </a:ln>
        </p:spPr>
      </p:pic>
      <p:sp>
        <p:nvSpPr>
          <p:cNvPr id="9" name="Rectangle 44">
            <a:extLst>
              <a:ext uri="{FF2B5EF4-FFF2-40B4-BE49-F238E27FC236}">
                <a16:creationId xmlns:a16="http://schemas.microsoft.com/office/drawing/2014/main" id="{1B00D120-85E5-AA6D-98C3-EF32968B7F14}"/>
              </a:ext>
            </a:extLst>
          </p:cNvPr>
          <p:cNvSpPr/>
          <p:nvPr/>
        </p:nvSpPr>
        <p:spPr>
          <a:xfrm>
            <a:off x="4367808" y="4581127"/>
            <a:ext cx="1728192" cy="1511697"/>
          </a:xfrm>
          <a:prstGeom prst="rect">
            <a:avLst/>
          </a:prstGeom>
          <a:blipFill>
            <a:blip r:embed="rId6" cstate="email">
              <a:extLst>
                <a:ext uri="{28A0092B-C50C-407E-A947-70E740481C1C}">
                  <a14:useLocalDpi xmlns:a14="http://schemas.microsoft.com/office/drawing/2010/main"/>
                </a:ext>
              </a:extLst>
            </a:blip>
            <a:srcRect/>
            <a:stretch>
              <a:fillRect/>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pic>
        <p:nvPicPr>
          <p:cNvPr id="10" name="Picture 46">
            <a:extLst>
              <a:ext uri="{FF2B5EF4-FFF2-40B4-BE49-F238E27FC236}">
                <a16:creationId xmlns:a16="http://schemas.microsoft.com/office/drawing/2014/main" id="{97421EAB-A886-5731-0630-67A9640092C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2639616" y="4581128"/>
            <a:ext cx="1728192" cy="1508249"/>
          </a:xfrm>
          <a:prstGeom prst="rect">
            <a:avLst/>
          </a:prstGeom>
          <a:ln w="6350">
            <a:noFill/>
          </a:ln>
        </p:spPr>
      </p:pic>
      <p:sp>
        <p:nvSpPr>
          <p:cNvPr id="11" name="Title 18">
            <a:extLst>
              <a:ext uri="{FF2B5EF4-FFF2-40B4-BE49-F238E27FC236}">
                <a16:creationId xmlns:a16="http://schemas.microsoft.com/office/drawing/2014/main" id="{5A8CD95E-7247-8211-8F3E-54111E1CD39D}"/>
              </a:ext>
            </a:extLst>
          </p:cNvPr>
          <p:cNvSpPr txBox="1">
            <a:spLocks/>
          </p:cNvSpPr>
          <p:nvPr/>
        </p:nvSpPr>
        <p:spPr>
          <a:xfrm>
            <a:off x="838199" y="404813"/>
            <a:ext cx="11208027"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sz="3200"/>
              <a:t>Global megatrends largely favor Kemira, </a:t>
            </a:r>
            <a:br>
              <a:rPr lang="en-US" sz="3200"/>
            </a:br>
            <a:r>
              <a:rPr lang="en-US" sz="3200"/>
              <a:t>sustainability a key driver for the long term</a:t>
            </a:r>
          </a:p>
        </p:txBody>
      </p:sp>
      <p:sp>
        <p:nvSpPr>
          <p:cNvPr id="12" name="Rectangle 14">
            <a:extLst>
              <a:ext uri="{FF2B5EF4-FFF2-40B4-BE49-F238E27FC236}">
                <a16:creationId xmlns:a16="http://schemas.microsoft.com/office/drawing/2014/main" id="{E226DC93-A11A-D1C0-8090-B47B29382C8E}"/>
              </a:ext>
            </a:extLst>
          </p:cNvPr>
          <p:cNvSpPr/>
          <p:nvPr/>
        </p:nvSpPr>
        <p:spPr>
          <a:xfrm>
            <a:off x="9552385" y="2708920"/>
            <a:ext cx="1799828" cy="338476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16000" tIns="360000" rIns="216000" bIns="288000" rtlCol="0" anchor="t" anchorCtr="0"/>
          <a:lstStyle/>
          <a:p>
            <a:pPr marL="0" marR="0" lvl="0" indent="0" algn="ctr" defTabSz="914400" rtl="0" eaLnBrk="1" fontAlgn="auto" latinLnBrk="0" hangingPunct="1">
              <a:lnSpc>
                <a:spcPct val="100000"/>
              </a:lnSpc>
              <a:spcBef>
                <a:spcPts val="1000"/>
              </a:spcBef>
              <a:spcAft>
                <a:spcPts val="0"/>
              </a:spcAft>
              <a:buClrTx/>
              <a:buSzTx/>
              <a:buFontTx/>
              <a:buNone/>
              <a:tabLst/>
              <a:defRPr/>
            </a:pPr>
            <a:r>
              <a:rPr kumimoji="0" lang="en-US" sz="1400" b="0" i="0" u="none" strike="noStrike" kern="1200" cap="none" spc="-50" normalizeH="0" baseline="0" noProof="0">
                <a:ln>
                  <a:noFill/>
                </a:ln>
                <a:solidFill>
                  <a:srgbClr val="322D2D"/>
                </a:solidFill>
                <a:effectLst/>
                <a:uLnTx/>
                <a:uFillTx/>
                <a:latin typeface="Arial"/>
                <a:ea typeface="+mn-ea"/>
                <a:cs typeface="+mn-cs"/>
              </a:rPr>
              <a:t>Climate change mitigation</a:t>
            </a:r>
          </a:p>
        </p:txBody>
      </p:sp>
      <p:sp>
        <p:nvSpPr>
          <p:cNvPr id="13" name="Rectangle 28">
            <a:extLst>
              <a:ext uri="{FF2B5EF4-FFF2-40B4-BE49-F238E27FC236}">
                <a16:creationId xmlns:a16="http://schemas.microsoft.com/office/drawing/2014/main" id="{8C199B28-88F7-BF37-766D-4E6A8F99C347}"/>
              </a:ext>
            </a:extLst>
          </p:cNvPr>
          <p:cNvSpPr/>
          <p:nvPr/>
        </p:nvSpPr>
        <p:spPr>
          <a:xfrm>
            <a:off x="7824192" y="2708920"/>
            <a:ext cx="1728192" cy="338476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16000" tIns="360000" rIns="216000" bIns="288000" rtlCol="0" anchor="t" anchorCtr="0"/>
          <a:lstStyle/>
          <a:p>
            <a:pPr marL="0" marR="0" lvl="0" indent="0" algn="ctr" defTabSz="914400" rtl="0" eaLnBrk="1" fontAlgn="auto" latinLnBrk="0" hangingPunct="1">
              <a:lnSpc>
                <a:spcPct val="100000"/>
              </a:lnSpc>
              <a:spcBef>
                <a:spcPts val="1000"/>
              </a:spcBef>
              <a:spcAft>
                <a:spcPts val="0"/>
              </a:spcAft>
              <a:buClrTx/>
              <a:buSzTx/>
              <a:buFontTx/>
              <a:buNone/>
              <a:tabLst/>
              <a:defRPr/>
            </a:pPr>
            <a:r>
              <a:rPr kumimoji="0" lang="en-US" sz="1400" b="0" i="0" u="none" strike="noStrike" kern="1200" cap="none" spc="-50" normalizeH="0" baseline="0" noProof="0">
                <a:ln>
                  <a:noFill/>
                </a:ln>
                <a:solidFill>
                  <a:srgbClr val="322D2D"/>
                </a:solidFill>
                <a:effectLst/>
                <a:uLnTx/>
                <a:uFillTx/>
                <a:latin typeface="Arial"/>
                <a:ea typeface="+mn-ea"/>
                <a:cs typeface="+mn-cs"/>
              </a:rPr>
              <a:t>Tightening environmental regulation</a:t>
            </a:r>
          </a:p>
        </p:txBody>
      </p:sp>
      <p:sp>
        <p:nvSpPr>
          <p:cNvPr id="14" name="Rectangle 29">
            <a:extLst>
              <a:ext uri="{FF2B5EF4-FFF2-40B4-BE49-F238E27FC236}">
                <a16:creationId xmlns:a16="http://schemas.microsoft.com/office/drawing/2014/main" id="{7D0C6C8C-0936-CEF3-EACD-AF055C4A861B}"/>
              </a:ext>
            </a:extLst>
          </p:cNvPr>
          <p:cNvSpPr/>
          <p:nvPr/>
        </p:nvSpPr>
        <p:spPr>
          <a:xfrm>
            <a:off x="839789" y="1700213"/>
            <a:ext cx="3528019" cy="1008707"/>
          </a:xfrm>
          <a:prstGeom prst="rect">
            <a:avLst/>
          </a:prstGeom>
          <a:solidFill>
            <a:schemeClr val="accent4">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288000" rIns="216000" bIns="288000" rtlCol="0" anchor="ctr" anchorCtr="0"/>
          <a:lstStyle/>
          <a:p>
            <a:pPr marL="355600" marR="0" lvl="0" indent="0" algn="ctr" defTabSz="914400" rtl="0" eaLnBrk="1" fontAlgn="auto" latinLnBrk="0" hangingPunct="1">
              <a:lnSpc>
                <a:spcPct val="100000"/>
              </a:lnSpc>
              <a:spcBef>
                <a:spcPts val="1000"/>
              </a:spcBef>
              <a:spcAft>
                <a:spcPts val="0"/>
              </a:spcAft>
              <a:buClrTx/>
              <a:buSzTx/>
              <a:buFontTx/>
              <a:buNone/>
              <a:tabLst/>
              <a:defRPr/>
            </a:pPr>
            <a:r>
              <a:rPr kumimoji="0" lang="en-US" sz="1400" b="1" i="0" u="none" strike="noStrike" kern="1200" cap="none" spc="50" normalizeH="0" baseline="0" noProof="0">
                <a:ln>
                  <a:noFill/>
                </a:ln>
                <a:solidFill>
                  <a:srgbClr val="322D2D"/>
                </a:solidFill>
                <a:effectLst/>
                <a:uLnTx/>
                <a:uFillTx/>
                <a:latin typeface="Arial"/>
                <a:ea typeface="+mn-ea"/>
                <a:cs typeface="+mn-cs"/>
              </a:rPr>
              <a:t>CHANGING</a:t>
            </a:r>
            <a:br>
              <a:rPr kumimoji="0" lang="en-US" sz="1400" b="1" i="0" u="none" strike="noStrike" kern="1200" cap="none" spc="50" normalizeH="0" baseline="0" noProof="0">
                <a:ln>
                  <a:noFill/>
                </a:ln>
                <a:solidFill>
                  <a:srgbClr val="322D2D"/>
                </a:solidFill>
                <a:effectLst/>
                <a:uLnTx/>
                <a:uFillTx/>
                <a:latin typeface="Arial"/>
                <a:ea typeface="+mn-ea"/>
                <a:cs typeface="+mn-cs"/>
              </a:rPr>
            </a:br>
            <a:r>
              <a:rPr kumimoji="0" lang="en-US" sz="1400" b="1" i="0" u="none" strike="noStrike" kern="1200" cap="none" spc="50" normalizeH="0" baseline="0" noProof="0">
                <a:ln>
                  <a:noFill/>
                </a:ln>
                <a:solidFill>
                  <a:srgbClr val="322D2D"/>
                </a:solidFill>
                <a:effectLst/>
                <a:uLnTx/>
                <a:uFillTx/>
                <a:latin typeface="Arial"/>
                <a:ea typeface="+mn-ea"/>
                <a:cs typeface="+mn-cs"/>
              </a:rPr>
              <a:t>DEMOGRAPHICS</a:t>
            </a:r>
          </a:p>
        </p:txBody>
      </p:sp>
      <p:sp>
        <p:nvSpPr>
          <p:cNvPr id="15" name="Rectangle 30">
            <a:extLst>
              <a:ext uri="{FF2B5EF4-FFF2-40B4-BE49-F238E27FC236}">
                <a16:creationId xmlns:a16="http://schemas.microsoft.com/office/drawing/2014/main" id="{A7CED39A-1E08-DB29-BF79-ED1A0922A52E}"/>
              </a:ext>
            </a:extLst>
          </p:cNvPr>
          <p:cNvSpPr/>
          <p:nvPr/>
        </p:nvSpPr>
        <p:spPr>
          <a:xfrm>
            <a:off x="2639616" y="2708932"/>
            <a:ext cx="1728192" cy="3383893"/>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16000" tIns="360000" rIns="216000" bIns="288000" rtlCol="0" anchor="t" anchorCtr="0"/>
          <a:lstStyle/>
          <a:p>
            <a:pPr marL="0" marR="0" lvl="0" indent="0" algn="ctr" defTabSz="914400" rtl="0" eaLnBrk="1" fontAlgn="auto" latinLnBrk="0" hangingPunct="1">
              <a:lnSpc>
                <a:spcPct val="100000"/>
              </a:lnSpc>
              <a:spcBef>
                <a:spcPts val="1000"/>
              </a:spcBef>
              <a:spcAft>
                <a:spcPts val="0"/>
              </a:spcAft>
              <a:buClrTx/>
              <a:buSzTx/>
              <a:buFontTx/>
              <a:buNone/>
              <a:tabLst/>
              <a:defRPr/>
            </a:pPr>
            <a:r>
              <a:rPr kumimoji="0" lang="en-US" sz="1400" b="0" i="0" u="none" strike="noStrike" kern="1200" cap="none" spc="-50" normalizeH="0" baseline="0" noProof="0">
                <a:ln>
                  <a:noFill/>
                </a:ln>
                <a:solidFill>
                  <a:srgbClr val="322D2D"/>
                </a:solidFill>
                <a:effectLst/>
                <a:uLnTx/>
                <a:uFillTx/>
                <a:latin typeface="Arial"/>
                <a:ea typeface="+mn-ea"/>
                <a:cs typeface="+mn-cs"/>
              </a:rPr>
              <a:t>Changing lifestyles with growth in e-commerce</a:t>
            </a:r>
          </a:p>
        </p:txBody>
      </p:sp>
      <p:sp>
        <p:nvSpPr>
          <p:cNvPr id="16" name="Rectangle 32">
            <a:extLst>
              <a:ext uri="{FF2B5EF4-FFF2-40B4-BE49-F238E27FC236}">
                <a16:creationId xmlns:a16="http://schemas.microsoft.com/office/drawing/2014/main" id="{306ACD04-AFEC-D1E8-1E7F-C522E5F507DD}"/>
              </a:ext>
            </a:extLst>
          </p:cNvPr>
          <p:cNvSpPr/>
          <p:nvPr/>
        </p:nvSpPr>
        <p:spPr>
          <a:xfrm>
            <a:off x="839788" y="2708920"/>
            <a:ext cx="1799828" cy="3383918"/>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16000" tIns="360000" rIns="216000" bIns="288000" rtlCol="0" anchor="t" anchorCtr="0"/>
          <a:lstStyle/>
          <a:p>
            <a:pPr marL="0" marR="0" lvl="0" indent="0" algn="ctr" defTabSz="914400" rtl="0" eaLnBrk="1" fontAlgn="auto" latinLnBrk="0" hangingPunct="1">
              <a:lnSpc>
                <a:spcPct val="100000"/>
              </a:lnSpc>
              <a:spcBef>
                <a:spcPts val="1000"/>
              </a:spcBef>
              <a:spcAft>
                <a:spcPts val="0"/>
              </a:spcAft>
              <a:buClrTx/>
              <a:buSzTx/>
              <a:buFontTx/>
              <a:buNone/>
              <a:tabLst/>
              <a:defRPr/>
            </a:pPr>
            <a:r>
              <a:rPr kumimoji="0" lang="en-US" sz="1400" b="0" i="0" u="none" strike="noStrike" kern="1200" cap="none" spc="-50" normalizeH="0" baseline="0" noProof="0">
                <a:ln>
                  <a:noFill/>
                </a:ln>
                <a:solidFill>
                  <a:srgbClr val="322D2D"/>
                </a:solidFill>
                <a:effectLst/>
                <a:uLnTx/>
                <a:uFillTx/>
                <a:latin typeface="Arial"/>
                <a:ea typeface="+mn-ea"/>
                <a:cs typeface="+mn-cs"/>
              </a:rPr>
              <a:t>Growing</a:t>
            </a:r>
            <a:br>
              <a:rPr kumimoji="0" lang="en-US" sz="1400" b="0" i="0" u="none" strike="noStrike" kern="1200" cap="none" spc="-50" normalizeH="0" baseline="0" noProof="0">
                <a:ln>
                  <a:noFill/>
                </a:ln>
                <a:solidFill>
                  <a:srgbClr val="322D2D"/>
                </a:solidFill>
                <a:effectLst/>
                <a:uLnTx/>
                <a:uFillTx/>
                <a:latin typeface="Arial"/>
                <a:ea typeface="+mn-ea"/>
                <a:cs typeface="+mn-cs"/>
              </a:rPr>
            </a:br>
            <a:r>
              <a:rPr kumimoji="0" lang="en-US" sz="1400" b="0" i="0" u="none" strike="noStrike" kern="1200" cap="none" spc="-50" normalizeH="0" baseline="0" noProof="0">
                <a:ln>
                  <a:noFill/>
                </a:ln>
                <a:solidFill>
                  <a:srgbClr val="322D2D"/>
                </a:solidFill>
                <a:effectLst/>
                <a:uLnTx/>
                <a:uFillTx/>
                <a:latin typeface="Arial"/>
                <a:ea typeface="+mn-ea"/>
                <a:cs typeface="+mn-cs"/>
              </a:rPr>
              <a:t>middle-class</a:t>
            </a:r>
            <a:br>
              <a:rPr kumimoji="0" lang="en-US" sz="1400" b="0" i="0" u="none" strike="noStrike" kern="1200" cap="none" spc="-50" normalizeH="0" baseline="0" noProof="0">
                <a:ln>
                  <a:noFill/>
                </a:ln>
                <a:solidFill>
                  <a:srgbClr val="322D2D"/>
                </a:solidFill>
                <a:effectLst/>
                <a:uLnTx/>
                <a:uFillTx/>
                <a:latin typeface="Arial"/>
                <a:ea typeface="+mn-ea"/>
                <a:cs typeface="+mn-cs"/>
              </a:rPr>
            </a:br>
            <a:r>
              <a:rPr kumimoji="0" lang="en-US" sz="1400" b="0" i="0" u="none" strike="noStrike" kern="1200" cap="none" spc="-50" normalizeH="0" baseline="0" noProof="0">
                <a:ln>
                  <a:noFill/>
                </a:ln>
                <a:solidFill>
                  <a:srgbClr val="322D2D"/>
                </a:solidFill>
                <a:effectLst/>
                <a:uLnTx/>
                <a:uFillTx/>
                <a:latin typeface="Arial"/>
                <a:ea typeface="+mn-ea"/>
                <a:cs typeface="+mn-cs"/>
              </a:rPr>
              <a:t>and urbanization</a:t>
            </a:r>
          </a:p>
        </p:txBody>
      </p:sp>
      <p:sp>
        <p:nvSpPr>
          <p:cNvPr id="17" name="Rectangle 34">
            <a:extLst>
              <a:ext uri="{FF2B5EF4-FFF2-40B4-BE49-F238E27FC236}">
                <a16:creationId xmlns:a16="http://schemas.microsoft.com/office/drawing/2014/main" id="{DB77BA2B-531E-3288-5CA8-89E81F2F772F}"/>
              </a:ext>
            </a:extLst>
          </p:cNvPr>
          <p:cNvSpPr/>
          <p:nvPr/>
        </p:nvSpPr>
        <p:spPr>
          <a:xfrm>
            <a:off x="4367808" y="1700213"/>
            <a:ext cx="6984405" cy="1008707"/>
          </a:xfrm>
          <a:prstGeom prst="rect">
            <a:avLst/>
          </a:pr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288000" rIns="216000" bIns="288000" rtlCol="0" anchor="ctr" anchorCtr="0"/>
          <a:lstStyle/>
          <a:p>
            <a:pPr marL="355600" marR="0" lvl="0" indent="0" algn="ctr" defTabSz="914400" rtl="0" eaLnBrk="1" fontAlgn="auto" latinLnBrk="0" hangingPunct="1">
              <a:lnSpc>
                <a:spcPct val="100000"/>
              </a:lnSpc>
              <a:spcBef>
                <a:spcPts val="1000"/>
              </a:spcBef>
              <a:spcAft>
                <a:spcPts val="0"/>
              </a:spcAft>
              <a:buClrTx/>
              <a:buSzTx/>
              <a:buFontTx/>
              <a:buNone/>
              <a:tabLst/>
              <a:defRPr/>
            </a:pPr>
            <a:r>
              <a:rPr kumimoji="0" lang="en-US" sz="1400" b="1" i="0" u="none" strike="noStrike" kern="1200" cap="none" spc="50" normalizeH="0" baseline="0" noProof="0">
                <a:ln>
                  <a:noFill/>
                </a:ln>
                <a:solidFill>
                  <a:srgbClr val="322D2D"/>
                </a:solidFill>
                <a:effectLst/>
                <a:uLnTx/>
                <a:uFillTx/>
                <a:latin typeface="Arial"/>
                <a:ea typeface="+mn-ea"/>
                <a:cs typeface="+mn-cs"/>
              </a:rPr>
              <a:t>GROWING</a:t>
            </a:r>
            <a:br>
              <a:rPr kumimoji="0" lang="en-US" sz="1400" b="1" i="0" u="none" strike="noStrike" kern="1200" cap="none" spc="50" normalizeH="0" baseline="0" noProof="0">
                <a:ln>
                  <a:noFill/>
                </a:ln>
                <a:solidFill>
                  <a:srgbClr val="322D2D"/>
                </a:solidFill>
                <a:effectLst/>
                <a:uLnTx/>
                <a:uFillTx/>
                <a:latin typeface="Arial"/>
                <a:ea typeface="+mn-ea"/>
                <a:cs typeface="+mn-cs"/>
              </a:rPr>
            </a:br>
            <a:r>
              <a:rPr kumimoji="0" lang="en-US" sz="1400" b="1" i="0" u="none" strike="noStrike" kern="1200" cap="none" spc="50" normalizeH="0" baseline="0" noProof="0">
                <a:ln>
                  <a:noFill/>
                </a:ln>
                <a:solidFill>
                  <a:srgbClr val="322D2D"/>
                </a:solidFill>
                <a:effectLst/>
                <a:uLnTx/>
                <a:uFillTx/>
                <a:latin typeface="Arial"/>
                <a:ea typeface="+mn-ea"/>
                <a:cs typeface="+mn-cs"/>
              </a:rPr>
              <a:t>ENVIRONMENTAL AWARENESS</a:t>
            </a:r>
          </a:p>
        </p:txBody>
      </p:sp>
      <p:sp>
        <p:nvSpPr>
          <p:cNvPr id="18" name="Rectangle 35">
            <a:extLst>
              <a:ext uri="{FF2B5EF4-FFF2-40B4-BE49-F238E27FC236}">
                <a16:creationId xmlns:a16="http://schemas.microsoft.com/office/drawing/2014/main" id="{54F0C18D-7593-6810-4028-2B5626988B88}"/>
              </a:ext>
            </a:extLst>
          </p:cNvPr>
          <p:cNvSpPr/>
          <p:nvPr/>
        </p:nvSpPr>
        <p:spPr>
          <a:xfrm>
            <a:off x="6096000" y="2708920"/>
            <a:ext cx="1728192" cy="338476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7160" tIns="360000" rIns="137160" bIns="288000" rtlCol="0" anchor="t" anchorCtr="0"/>
          <a:lstStyle/>
          <a:p>
            <a:pPr marL="0" marR="0" lvl="0" indent="0" algn="ctr" defTabSz="914400" rtl="0" eaLnBrk="1" fontAlgn="auto" latinLnBrk="0" hangingPunct="1">
              <a:lnSpc>
                <a:spcPct val="100000"/>
              </a:lnSpc>
              <a:spcBef>
                <a:spcPts val="1000"/>
              </a:spcBef>
              <a:spcAft>
                <a:spcPts val="0"/>
              </a:spcAft>
              <a:buClrTx/>
              <a:buSzTx/>
              <a:buFontTx/>
              <a:buNone/>
              <a:tabLst/>
              <a:defRPr/>
            </a:pPr>
            <a:r>
              <a:rPr kumimoji="0" lang="en-US" sz="1400" b="0" i="0" u="none" strike="noStrike" kern="1200" cap="none" spc="-50" normalizeH="0" baseline="0" noProof="0">
                <a:ln>
                  <a:noFill/>
                </a:ln>
                <a:solidFill>
                  <a:srgbClr val="322D2D"/>
                </a:solidFill>
                <a:effectLst/>
                <a:uLnTx/>
                <a:uFillTx/>
                <a:latin typeface="Arial"/>
                <a:ea typeface="+mn-ea"/>
                <a:cs typeface="+mn-cs"/>
              </a:rPr>
              <a:t>Focus on renewable and recyclable materials for our customers</a:t>
            </a:r>
          </a:p>
        </p:txBody>
      </p:sp>
      <p:sp>
        <p:nvSpPr>
          <p:cNvPr id="19" name="Rectangle 37">
            <a:extLst>
              <a:ext uri="{FF2B5EF4-FFF2-40B4-BE49-F238E27FC236}">
                <a16:creationId xmlns:a16="http://schemas.microsoft.com/office/drawing/2014/main" id="{32EB86A8-295F-F596-9028-F14F43F6528B}"/>
              </a:ext>
            </a:extLst>
          </p:cNvPr>
          <p:cNvSpPr/>
          <p:nvPr/>
        </p:nvSpPr>
        <p:spPr>
          <a:xfrm>
            <a:off x="4367809" y="2708920"/>
            <a:ext cx="1728192" cy="338476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16000" tIns="360000" rIns="216000" bIns="288000" rtlCol="0" anchor="t" anchorCtr="0"/>
          <a:lstStyle/>
          <a:p>
            <a:pPr marL="0" marR="0" lvl="0" indent="0" algn="ctr" defTabSz="914400" rtl="0" eaLnBrk="1" fontAlgn="auto" latinLnBrk="0" hangingPunct="1">
              <a:lnSpc>
                <a:spcPct val="100000"/>
              </a:lnSpc>
              <a:spcBef>
                <a:spcPts val="1000"/>
              </a:spcBef>
              <a:spcAft>
                <a:spcPts val="0"/>
              </a:spcAft>
              <a:buClrTx/>
              <a:buSzTx/>
              <a:buFontTx/>
              <a:buNone/>
              <a:tabLst/>
              <a:defRPr/>
            </a:pPr>
            <a:r>
              <a:rPr kumimoji="0" lang="en-US" sz="1400" b="0" i="0" u="none" strike="noStrike" kern="1200" cap="none" spc="-50" normalizeH="0" baseline="0" noProof="0">
                <a:ln>
                  <a:noFill/>
                </a:ln>
                <a:solidFill>
                  <a:srgbClr val="322D2D"/>
                </a:solidFill>
                <a:effectLst/>
                <a:uLnTx/>
                <a:uFillTx/>
                <a:latin typeface="Arial"/>
                <a:ea typeface="+mn-ea"/>
                <a:cs typeface="+mn-cs"/>
              </a:rPr>
              <a:t>More efficient use of scarce natural resources</a:t>
            </a:r>
          </a:p>
        </p:txBody>
      </p:sp>
      <p:cxnSp>
        <p:nvCxnSpPr>
          <p:cNvPr id="20" name="Straight Connector 54">
            <a:extLst>
              <a:ext uri="{FF2B5EF4-FFF2-40B4-BE49-F238E27FC236}">
                <a16:creationId xmlns:a16="http://schemas.microsoft.com/office/drawing/2014/main" id="{E961A495-F73D-AE70-15C1-C68C899784D1}"/>
              </a:ext>
            </a:extLst>
          </p:cNvPr>
          <p:cNvCxnSpPr/>
          <p:nvPr/>
        </p:nvCxnSpPr>
        <p:spPr>
          <a:xfrm flipH="1">
            <a:off x="1737094" y="2708920"/>
            <a:ext cx="0" cy="252028"/>
          </a:xfrm>
          <a:prstGeom prst="line">
            <a:avLst/>
          </a:prstGeom>
          <a:ln w="63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1" name="Straight Connector 64">
            <a:extLst>
              <a:ext uri="{FF2B5EF4-FFF2-40B4-BE49-F238E27FC236}">
                <a16:creationId xmlns:a16="http://schemas.microsoft.com/office/drawing/2014/main" id="{C21C02C9-2DBE-8A45-A727-431DE8415CC6}"/>
              </a:ext>
            </a:extLst>
          </p:cNvPr>
          <p:cNvCxnSpPr/>
          <p:nvPr/>
        </p:nvCxnSpPr>
        <p:spPr>
          <a:xfrm flipH="1">
            <a:off x="3503712" y="2708920"/>
            <a:ext cx="0" cy="252028"/>
          </a:xfrm>
          <a:prstGeom prst="line">
            <a:avLst/>
          </a:prstGeom>
          <a:ln w="63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Straight Connector 65">
            <a:extLst>
              <a:ext uri="{FF2B5EF4-FFF2-40B4-BE49-F238E27FC236}">
                <a16:creationId xmlns:a16="http://schemas.microsoft.com/office/drawing/2014/main" id="{11C9C95A-9021-4FAA-3C01-B5ABCD3F2450}"/>
              </a:ext>
            </a:extLst>
          </p:cNvPr>
          <p:cNvCxnSpPr/>
          <p:nvPr/>
        </p:nvCxnSpPr>
        <p:spPr>
          <a:xfrm flipH="1">
            <a:off x="5231880" y="2708920"/>
            <a:ext cx="0" cy="252028"/>
          </a:xfrm>
          <a:prstGeom prst="line">
            <a:avLst/>
          </a:prstGeom>
          <a:ln w="63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3" name="Straight Connector 66">
            <a:extLst>
              <a:ext uri="{FF2B5EF4-FFF2-40B4-BE49-F238E27FC236}">
                <a16:creationId xmlns:a16="http://schemas.microsoft.com/office/drawing/2014/main" id="{D09F2F3A-D5FB-D02D-8753-C809CED36B51}"/>
              </a:ext>
            </a:extLst>
          </p:cNvPr>
          <p:cNvCxnSpPr/>
          <p:nvPr/>
        </p:nvCxnSpPr>
        <p:spPr>
          <a:xfrm flipH="1">
            <a:off x="6960120" y="2708920"/>
            <a:ext cx="0" cy="252028"/>
          </a:xfrm>
          <a:prstGeom prst="line">
            <a:avLst/>
          </a:prstGeom>
          <a:ln w="63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4" name="Straight Connector 67">
            <a:extLst>
              <a:ext uri="{FF2B5EF4-FFF2-40B4-BE49-F238E27FC236}">
                <a16:creationId xmlns:a16="http://schemas.microsoft.com/office/drawing/2014/main" id="{DE7188C9-9C26-451C-88DE-DA491B1BB66D}"/>
              </a:ext>
            </a:extLst>
          </p:cNvPr>
          <p:cNvCxnSpPr/>
          <p:nvPr/>
        </p:nvCxnSpPr>
        <p:spPr>
          <a:xfrm flipH="1">
            <a:off x="8688360" y="2708920"/>
            <a:ext cx="0" cy="252028"/>
          </a:xfrm>
          <a:prstGeom prst="line">
            <a:avLst/>
          </a:prstGeom>
          <a:ln w="63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5" name="Straight Connector 68">
            <a:extLst>
              <a:ext uri="{FF2B5EF4-FFF2-40B4-BE49-F238E27FC236}">
                <a16:creationId xmlns:a16="http://schemas.microsoft.com/office/drawing/2014/main" id="{4A54EE51-15C0-EF65-3DA6-5CE841DD81D8}"/>
              </a:ext>
            </a:extLst>
          </p:cNvPr>
          <p:cNvCxnSpPr/>
          <p:nvPr/>
        </p:nvCxnSpPr>
        <p:spPr>
          <a:xfrm flipH="1">
            <a:off x="10441881" y="2708920"/>
            <a:ext cx="0" cy="252028"/>
          </a:xfrm>
          <a:prstGeom prst="line">
            <a:avLst/>
          </a:prstGeom>
          <a:ln w="63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26" name="Rectangle 4">
            <a:extLst>
              <a:ext uri="{FF2B5EF4-FFF2-40B4-BE49-F238E27FC236}">
                <a16:creationId xmlns:a16="http://schemas.microsoft.com/office/drawing/2014/main" id="{681CB35B-E04C-9AD3-5413-526439274280}"/>
              </a:ext>
            </a:extLst>
          </p:cNvPr>
          <p:cNvSpPr/>
          <p:nvPr/>
        </p:nvSpPr>
        <p:spPr>
          <a:xfrm>
            <a:off x="839788" y="4077072"/>
            <a:ext cx="1799828"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322D2D"/>
                </a:solidFill>
                <a:effectLst/>
                <a:uLnTx/>
                <a:uFillTx/>
                <a:latin typeface="Arial"/>
                <a:ea typeface="+mn-ea"/>
                <a:cs typeface="+mn-cs"/>
              </a:rPr>
              <a:t>Higher use of</a:t>
            </a:r>
            <a:br>
              <a:rPr kumimoji="0" lang="en-US" sz="1000" b="1" i="0" u="none" strike="noStrike" kern="1200" cap="none" spc="0" normalizeH="0" baseline="0" noProof="0">
                <a:ln>
                  <a:noFill/>
                </a:ln>
                <a:solidFill>
                  <a:srgbClr val="322D2D"/>
                </a:solidFill>
                <a:effectLst/>
                <a:uLnTx/>
                <a:uFillTx/>
                <a:latin typeface="Arial"/>
                <a:ea typeface="+mn-ea"/>
                <a:cs typeface="+mn-cs"/>
              </a:rPr>
            </a:br>
            <a:r>
              <a:rPr kumimoji="0" lang="en-US" sz="1000" b="1" i="0" u="none" strike="noStrike" kern="1200" cap="none" spc="0" normalizeH="0" baseline="0" noProof="0">
                <a:ln>
                  <a:noFill/>
                </a:ln>
                <a:solidFill>
                  <a:srgbClr val="322D2D"/>
                </a:solidFill>
                <a:effectLst/>
                <a:uLnTx/>
                <a:uFillTx/>
                <a:latin typeface="Arial"/>
                <a:ea typeface="+mn-ea"/>
                <a:cs typeface="+mn-cs"/>
              </a:rPr>
              <a:t>water and tissue</a:t>
            </a:r>
          </a:p>
        </p:txBody>
      </p:sp>
      <p:sp>
        <p:nvSpPr>
          <p:cNvPr id="27" name="Rectangle 38">
            <a:extLst>
              <a:ext uri="{FF2B5EF4-FFF2-40B4-BE49-F238E27FC236}">
                <a16:creationId xmlns:a16="http://schemas.microsoft.com/office/drawing/2014/main" id="{4DFF52AC-3E7B-BF98-8569-659D9E0EA006}"/>
              </a:ext>
            </a:extLst>
          </p:cNvPr>
          <p:cNvSpPr/>
          <p:nvPr/>
        </p:nvSpPr>
        <p:spPr>
          <a:xfrm>
            <a:off x="2639616" y="4077072"/>
            <a:ext cx="1728192"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322D2D"/>
                </a:solidFill>
                <a:effectLst/>
                <a:uLnTx/>
                <a:uFillTx/>
                <a:latin typeface="Arial"/>
                <a:ea typeface="+mn-ea"/>
                <a:cs typeface="+mn-cs"/>
              </a:rPr>
              <a:t>Higher use of</a:t>
            </a:r>
            <a:br>
              <a:rPr kumimoji="0" lang="en-US" sz="1000" b="1" i="0" u="none" strike="noStrike" kern="1200" cap="none" spc="0" normalizeH="0" baseline="0" noProof="0">
                <a:ln>
                  <a:noFill/>
                </a:ln>
                <a:solidFill>
                  <a:srgbClr val="322D2D"/>
                </a:solidFill>
                <a:effectLst/>
                <a:uLnTx/>
                <a:uFillTx/>
                <a:latin typeface="Arial"/>
                <a:ea typeface="+mn-ea"/>
                <a:cs typeface="+mn-cs"/>
              </a:rPr>
            </a:br>
            <a:r>
              <a:rPr kumimoji="0" lang="en-US" sz="1000" b="1" i="0" u="none" strike="noStrike" kern="1200" cap="none" spc="0" normalizeH="0" baseline="0" noProof="0">
                <a:ln>
                  <a:noFill/>
                </a:ln>
                <a:solidFill>
                  <a:srgbClr val="322D2D"/>
                </a:solidFill>
                <a:effectLst/>
                <a:uLnTx/>
                <a:uFillTx/>
                <a:latin typeface="Arial"/>
                <a:ea typeface="+mn-ea"/>
                <a:cs typeface="+mn-cs"/>
              </a:rPr>
              <a:t>packaging and board</a:t>
            </a:r>
          </a:p>
        </p:txBody>
      </p:sp>
      <p:sp>
        <p:nvSpPr>
          <p:cNvPr id="28" name="Rectangle 39">
            <a:extLst>
              <a:ext uri="{FF2B5EF4-FFF2-40B4-BE49-F238E27FC236}">
                <a16:creationId xmlns:a16="http://schemas.microsoft.com/office/drawing/2014/main" id="{A2769AE1-339F-72F6-9A6A-2C6D27E26911}"/>
              </a:ext>
            </a:extLst>
          </p:cNvPr>
          <p:cNvSpPr/>
          <p:nvPr/>
        </p:nvSpPr>
        <p:spPr>
          <a:xfrm>
            <a:off x="9552384" y="4077072"/>
            <a:ext cx="1799829"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322D2D"/>
                </a:solidFill>
                <a:effectLst/>
                <a:uLnTx/>
                <a:uFillTx/>
                <a:latin typeface="Arial"/>
                <a:ea typeface="+mn-ea"/>
                <a:cs typeface="+mn-cs"/>
              </a:rPr>
              <a:t>Increased need for water treatment</a:t>
            </a:r>
          </a:p>
        </p:txBody>
      </p:sp>
      <p:sp>
        <p:nvSpPr>
          <p:cNvPr id="29" name="Rectangle 40">
            <a:extLst>
              <a:ext uri="{FF2B5EF4-FFF2-40B4-BE49-F238E27FC236}">
                <a16:creationId xmlns:a16="http://schemas.microsoft.com/office/drawing/2014/main" id="{C389B096-8E39-601E-ACEC-A06BABD7CF06}"/>
              </a:ext>
            </a:extLst>
          </p:cNvPr>
          <p:cNvSpPr/>
          <p:nvPr/>
        </p:nvSpPr>
        <p:spPr>
          <a:xfrm>
            <a:off x="4343316" y="4077072"/>
            <a:ext cx="1799821"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322D2D"/>
                </a:solidFill>
                <a:effectLst/>
                <a:uLnTx/>
                <a:uFillTx/>
                <a:latin typeface="Arial"/>
                <a:ea typeface="+mn-ea"/>
                <a:cs typeface="+mn-cs"/>
              </a:rPr>
              <a:t>Chemicals to support circular economy needs</a:t>
            </a:r>
          </a:p>
        </p:txBody>
      </p:sp>
      <p:sp>
        <p:nvSpPr>
          <p:cNvPr id="30" name="Rectangle 41">
            <a:extLst>
              <a:ext uri="{FF2B5EF4-FFF2-40B4-BE49-F238E27FC236}">
                <a16:creationId xmlns:a16="http://schemas.microsoft.com/office/drawing/2014/main" id="{20EE39E1-3F54-03B6-CFEA-9CFC117E9E6F}"/>
              </a:ext>
            </a:extLst>
          </p:cNvPr>
          <p:cNvSpPr/>
          <p:nvPr/>
        </p:nvSpPr>
        <p:spPr>
          <a:xfrm>
            <a:off x="7824193" y="4077072"/>
            <a:ext cx="1728192"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322D2D"/>
                </a:solidFill>
                <a:effectLst/>
                <a:uLnTx/>
                <a:uFillTx/>
                <a:latin typeface="Arial"/>
                <a:ea typeface="+mn-ea"/>
                <a:cs typeface="+mn-cs"/>
              </a:rPr>
              <a:t>Increased need for water treatment</a:t>
            </a:r>
          </a:p>
        </p:txBody>
      </p:sp>
      <p:sp>
        <p:nvSpPr>
          <p:cNvPr id="31" name="Rectangle 42">
            <a:extLst>
              <a:ext uri="{FF2B5EF4-FFF2-40B4-BE49-F238E27FC236}">
                <a16:creationId xmlns:a16="http://schemas.microsoft.com/office/drawing/2014/main" id="{06AE60C5-4762-7476-F27B-F71FE7914F19}"/>
              </a:ext>
            </a:extLst>
          </p:cNvPr>
          <p:cNvSpPr/>
          <p:nvPr/>
        </p:nvSpPr>
        <p:spPr>
          <a:xfrm>
            <a:off x="6096001" y="4077072"/>
            <a:ext cx="1728192"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322D2D"/>
                </a:solidFill>
                <a:effectLst/>
                <a:uLnTx/>
                <a:uFillTx/>
                <a:latin typeface="Arial"/>
                <a:ea typeface="+mn-ea"/>
                <a:cs typeface="+mn-cs"/>
              </a:rPr>
              <a:t>Alternatives to fossil fuel-based solutions</a:t>
            </a:r>
          </a:p>
        </p:txBody>
      </p:sp>
      <p:cxnSp>
        <p:nvCxnSpPr>
          <p:cNvPr id="32" name="Straight Connector 8">
            <a:extLst>
              <a:ext uri="{FF2B5EF4-FFF2-40B4-BE49-F238E27FC236}">
                <a16:creationId xmlns:a16="http://schemas.microsoft.com/office/drawing/2014/main" id="{96E28BA7-9430-FC97-B737-0C92F8B17B87}"/>
              </a:ext>
            </a:extLst>
          </p:cNvPr>
          <p:cNvCxnSpPr/>
          <p:nvPr/>
        </p:nvCxnSpPr>
        <p:spPr>
          <a:xfrm>
            <a:off x="839788" y="4581128"/>
            <a:ext cx="10512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896451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7" name="think-cell data - do not delete" hidden="1">
            <a:extLst>
              <a:ext uri="{FF2B5EF4-FFF2-40B4-BE49-F238E27FC236}">
                <a16:creationId xmlns:a16="http://schemas.microsoft.com/office/drawing/2014/main" id="{D630AF4C-F55A-F5D2-C636-A74E9CB6F829}"/>
              </a:ext>
            </a:extLst>
          </p:cNvPr>
          <p:cNvGraphicFramePr>
            <a:graphicFrameLocks/>
          </p:cNvGraphicFramePr>
          <p:nvPr>
            <p:custDataLst>
              <p:tags r:id="rId1"/>
            </p:custDataLst>
            <p:extLst>
              <p:ext uri="{D42A27DB-BD31-4B8C-83A1-F6EECF244321}">
                <p14:modId xmlns:p14="http://schemas.microsoft.com/office/powerpoint/2010/main" val="32412779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4" imgW="273" imgH="273" progId="TCLayout.ActiveDocument.1">
                  <p:embed/>
                </p:oleObj>
              </mc:Choice>
              <mc:Fallback>
                <p:oleObj name="think-cell Slide" r:id="rId44" imgW="273" imgH="273" progId="TCLayout.ActiveDocument.1">
                  <p:embed/>
                  <p:pic>
                    <p:nvPicPr>
                      <p:cNvPr id="87" name="think-cell data - do not delete" hidden="1">
                        <a:extLst>
                          <a:ext uri="{FF2B5EF4-FFF2-40B4-BE49-F238E27FC236}">
                            <a16:creationId xmlns:a16="http://schemas.microsoft.com/office/drawing/2014/main" id="{D630AF4C-F55A-F5D2-C636-A74E9CB6F829}"/>
                          </a:ext>
                        </a:extLst>
                      </p:cNvPr>
                      <p:cNvPicPr/>
                      <p:nvPr/>
                    </p:nvPicPr>
                    <p:blipFill>
                      <a:blip r:embed="rId45"/>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BD23C5AB-47EC-183E-3FC3-CA440F32E3CE}"/>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7AFD3B6C-1F1E-3686-3AE8-CE3E692271EE}"/>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1ACAD236-EAAD-C583-1CD7-1062A0B7DEF8}"/>
              </a:ext>
            </a:extLst>
          </p:cNvPr>
          <p:cNvSpPr>
            <a:spLocks noGrp="1"/>
          </p:cNvSpPr>
          <p:nvPr>
            <p:ph type="sldNum" sz="quarter" idx="12"/>
          </p:nvPr>
        </p:nvSpPr>
        <p:spPr/>
        <p:txBody>
          <a:bodyPr/>
          <a:lstStyle/>
          <a:p>
            <a:fld id="{9B8CDF1A-3CDE-4195-AF23-CDCF2878DEB5}" type="slidenum">
              <a:rPr lang="en-US" smtClean="0"/>
              <a:t>18</a:t>
            </a:fld>
            <a:endParaRPr lang="en-US"/>
          </a:p>
        </p:txBody>
      </p:sp>
      <p:sp>
        <p:nvSpPr>
          <p:cNvPr id="33" name="Title 1">
            <a:extLst>
              <a:ext uri="{FF2B5EF4-FFF2-40B4-BE49-F238E27FC236}">
                <a16:creationId xmlns:a16="http://schemas.microsoft.com/office/drawing/2014/main" id="{1E233855-4DB0-77EF-C63B-3DA79F4F94AD}"/>
              </a:ext>
            </a:extLst>
          </p:cNvPr>
          <p:cNvSpPr txBox="1">
            <a:spLocks/>
          </p:cNvSpPr>
          <p:nvPr/>
        </p:nvSpPr>
        <p:spPr>
          <a:xfrm>
            <a:off x="838199" y="404664"/>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Healthy market growth for Kemira’s </a:t>
            </a:r>
            <a:br>
              <a:rPr lang="en-US"/>
            </a:br>
            <a:r>
              <a:rPr lang="en-US"/>
              <a:t>relevant markets</a:t>
            </a:r>
            <a:endParaRPr lang="fi-FI"/>
          </a:p>
        </p:txBody>
      </p:sp>
      <p:sp>
        <p:nvSpPr>
          <p:cNvPr id="34" name="TextBox 47">
            <a:extLst>
              <a:ext uri="{FF2B5EF4-FFF2-40B4-BE49-F238E27FC236}">
                <a16:creationId xmlns:a16="http://schemas.microsoft.com/office/drawing/2014/main" id="{FCBDCACC-F720-840F-74BB-8926603920AA}"/>
              </a:ext>
            </a:extLst>
          </p:cNvPr>
          <p:cNvSpPr txBox="1"/>
          <p:nvPr/>
        </p:nvSpPr>
        <p:spPr>
          <a:xfrm>
            <a:off x="838199" y="5789970"/>
            <a:ext cx="2691442" cy="123111"/>
          </a:xfrm>
          <a:prstGeom prst="rect">
            <a:avLst/>
          </a:prstGeom>
          <a:noFill/>
        </p:spPr>
        <p:txBody>
          <a:bodyPr wrap="non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22D2D"/>
                </a:solidFill>
                <a:effectLst/>
                <a:uLnTx/>
                <a:uFillTx/>
                <a:latin typeface="Arial"/>
                <a:ea typeface="+mn-ea"/>
                <a:cs typeface="+mn-cs"/>
              </a:rPr>
              <a:t>Source: Management estimation based on various sources</a:t>
            </a:r>
          </a:p>
        </p:txBody>
      </p:sp>
      <p:cxnSp>
        <p:nvCxnSpPr>
          <p:cNvPr id="35" name="Straight Connector 77">
            <a:extLst>
              <a:ext uri="{FF2B5EF4-FFF2-40B4-BE49-F238E27FC236}">
                <a16:creationId xmlns:a16="http://schemas.microsoft.com/office/drawing/2014/main" id="{CC3409CE-5F1A-CE64-E6AA-77DB535BE7CC}"/>
              </a:ext>
            </a:extLst>
          </p:cNvPr>
          <p:cNvCxnSpPr>
            <a:cxnSpLocks/>
          </p:cNvCxnSpPr>
          <p:nvPr/>
        </p:nvCxnSpPr>
        <p:spPr>
          <a:xfrm>
            <a:off x="885082" y="2009012"/>
            <a:ext cx="5210123" cy="0"/>
          </a:xfrm>
          <a:prstGeom prst="line">
            <a:avLst/>
          </a:prstGeom>
          <a:ln>
            <a:noFill/>
          </a:ln>
        </p:spPr>
        <p:style>
          <a:lnRef idx="1">
            <a:schemeClr val="accent1"/>
          </a:lnRef>
          <a:fillRef idx="0">
            <a:schemeClr val="accent1"/>
          </a:fillRef>
          <a:effectRef idx="0">
            <a:schemeClr val="accent1"/>
          </a:effectRef>
          <a:fontRef idx="minor">
            <a:schemeClr val="tx1"/>
          </a:fontRef>
        </p:style>
      </p:cxnSp>
      <p:sp>
        <p:nvSpPr>
          <p:cNvPr id="36" name="Text Placeholder 40">
            <a:extLst>
              <a:ext uri="{FF2B5EF4-FFF2-40B4-BE49-F238E27FC236}">
                <a16:creationId xmlns:a16="http://schemas.microsoft.com/office/drawing/2014/main" id="{6A000573-F33E-CA79-08F1-8A6EC924E83F}"/>
              </a:ext>
            </a:extLst>
          </p:cNvPr>
          <p:cNvSpPr txBox="1">
            <a:spLocks/>
          </p:cNvSpPr>
          <p:nvPr/>
        </p:nvSpPr>
        <p:spPr>
          <a:xfrm>
            <a:off x="839417" y="1700808"/>
            <a:ext cx="5112568" cy="504651"/>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KEMIRA RELEVANT MARKET</a:t>
            </a:r>
            <a:br>
              <a:rPr kumimoji="0" lang="fi-FI" sz="1400" b="1" i="0" u="none" strike="noStrike" kern="1200" cap="none" spc="0" normalizeH="0" baseline="0" noProof="0">
                <a:ln>
                  <a:noFill/>
                </a:ln>
                <a:solidFill>
                  <a:srgbClr val="322D2D"/>
                </a:solidFill>
                <a:effectLst/>
                <a:uLnTx/>
                <a:uFillTx/>
                <a:latin typeface="Arial"/>
                <a:ea typeface="+mn-ea"/>
                <a:cs typeface="+mn-cs"/>
              </a:rPr>
            </a:br>
            <a:r>
              <a:rPr kumimoji="0" lang="fi-FI" sz="1200" b="0" i="0" u="none" strike="noStrike" kern="1200" cap="none" spc="0" normalizeH="0" baseline="0" noProof="0">
                <a:ln>
                  <a:noFill/>
                </a:ln>
                <a:solidFill>
                  <a:srgbClr val="322D2D"/>
                </a:solidFill>
                <a:effectLst/>
                <a:uLnTx/>
                <a:uFillTx/>
                <a:latin typeface="Arial"/>
                <a:ea typeface="+mn-ea"/>
                <a:cs typeface="+mn-cs"/>
              </a:rPr>
              <a:t>EUR </a:t>
            </a:r>
            <a:r>
              <a:rPr kumimoji="0" lang="fi-FI" sz="1200" b="0" i="0" u="none" strike="noStrike" kern="1200" cap="none" spc="0" normalizeH="0" baseline="0" noProof="0" err="1">
                <a:ln>
                  <a:noFill/>
                </a:ln>
                <a:solidFill>
                  <a:srgbClr val="322D2D"/>
                </a:solidFill>
                <a:effectLst/>
                <a:uLnTx/>
                <a:uFillTx/>
                <a:latin typeface="Arial"/>
                <a:ea typeface="+mn-ea"/>
                <a:cs typeface="+mn-cs"/>
              </a:rPr>
              <a:t>billion</a:t>
            </a:r>
            <a:endParaRPr kumimoji="0" lang="fi-FI" sz="1200" b="0" i="0" u="none" strike="noStrike" kern="1200" cap="none" spc="0" normalizeH="0" baseline="0" noProof="0">
              <a:ln>
                <a:noFill/>
              </a:ln>
              <a:solidFill>
                <a:srgbClr val="322D2D"/>
              </a:solidFill>
              <a:effectLst/>
              <a:uLnTx/>
              <a:uFillTx/>
              <a:latin typeface="Arial"/>
              <a:ea typeface="+mn-ea"/>
              <a:cs typeface="+mn-cs"/>
            </a:endParaRPr>
          </a:p>
        </p:txBody>
      </p:sp>
      <p:sp>
        <p:nvSpPr>
          <p:cNvPr id="37" name="Text Placeholder 40">
            <a:extLst>
              <a:ext uri="{FF2B5EF4-FFF2-40B4-BE49-F238E27FC236}">
                <a16:creationId xmlns:a16="http://schemas.microsoft.com/office/drawing/2014/main" id="{6F66800A-260E-9A3A-3CA3-FF6510C8BDD6}"/>
              </a:ext>
            </a:extLst>
          </p:cNvPr>
          <p:cNvSpPr txBox="1">
            <a:spLocks/>
          </p:cNvSpPr>
          <p:nvPr/>
        </p:nvSpPr>
        <p:spPr>
          <a:xfrm>
            <a:off x="5629616" y="4924426"/>
            <a:ext cx="5111750" cy="504825"/>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lang="fi-FI" sz="1400" b="1">
                <a:solidFill>
                  <a:srgbClr val="322D2D"/>
                </a:solidFill>
                <a:latin typeface="Arial"/>
              </a:rPr>
              <a:t>FIBER ESSENTIALS RELEVANT MARKET</a:t>
            </a:r>
            <a:br>
              <a:rPr kumimoji="0" lang="fi-FI" sz="1400" b="1" i="0" u="none" strike="noStrike" kern="1200" cap="none" spc="0" normalizeH="0" baseline="0" noProof="0">
                <a:ln>
                  <a:noFill/>
                </a:ln>
                <a:solidFill>
                  <a:srgbClr val="322D2D"/>
                </a:solidFill>
                <a:effectLst/>
                <a:uLnTx/>
                <a:uFillTx/>
                <a:latin typeface="Arial"/>
                <a:ea typeface="+mn-ea"/>
                <a:cs typeface="+mn-cs"/>
              </a:rPr>
            </a:br>
            <a:r>
              <a:rPr kumimoji="0" lang="fi-FI" sz="1200" b="0" i="0" u="none" strike="noStrike" kern="1200" cap="none" spc="0" normalizeH="0" baseline="0" noProof="0">
                <a:ln>
                  <a:noFill/>
                </a:ln>
                <a:solidFill>
                  <a:srgbClr val="322D2D"/>
                </a:solidFill>
                <a:effectLst/>
                <a:uLnTx/>
                <a:uFillTx/>
                <a:latin typeface="Arial"/>
                <a:ea typeface="+mn-ea"/>
                <a:cs typeface="+mn-cs"/>
              </a:rPr>
              <a:t>EUR </a:t>
            </a:r>
            <a:r>
              <a:rPr kumimoji="0" lang="fi-FI" sz="1200" b="0" i="0" u="none" strike="noStrike" kern="1200" cap="none" spc="0" normalizeH="0" baseline="0" noProof="0" err="1">
                <a:ln>
                  <a:noFill/>
                </a:ln>
                <a:solidFill>
                  <a:srgbClr val="322D2D"/>
                </a:solidFill>
                <a:effectLst/>
                <a:uLnTx/>
                <a:uFillTx/>
                <a:latin typeface="Arial"/>
                <a:ea typeface="+mn-ea"/>
                <a:cs typeface="+mn-cs"/>
              </a:rPr>
              <a:t>billion</a:t>
            </a:r>
            <a:endParaRPr kumimoji="0" lang="fi-FI" sz="1200" b="0" i="0" u="none" strike="noStrike" kern="1200" cap="none" spc="0" normalizeH="0" baseline="0" noProof="0">
              <a:ln>
                <a:noFill/>
              </a:ln>
              <a:solidFill>
                <a:srgbClr val="322D2D"/>
              </a:solidFill>
              <a:effectLst/>
              <a:uLnTx/>
              <a:uFillTx/>
              <a:latin typeface="Arial"/>
              <a:ea typeface="+mn-ea"/>
              <a:cs typeface="+mn-cs"/>
            </a:endParaRPr>
          </a:p>
        </p:txBody>
      </p:sp>
      <p:sp>
        <p:nvSpPr>
          <p:cNvPr id="38" name="Text Placeholder 40">
            <a:extLst>
              <a:ext uri="{FF2B5EF4-FFF2-40B4-BE49-F238E27FC236}">
                <a16:creationId xmlns:a16="http://schemas.microsoft.com/office/drawing/2014/main" id="{87992C29-5CE9-216B-F6ED-781F5D39862E}"/>
              </a:ext>
            </a:extLst>
          </p:cNvPr>
          <p:cNvSpPr txBox="1">
            <a:spLocks/>
          </p:cNvSpPr>
          <p:nvPr/>
        </p:nvSpPr>
        <p:spPr>
          <a:xfrm>
            <a:off x="5687595" y="1129063"/>
            <a:ext cx="5112197" cy="504651"/>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WATER SOLUTIONS RELEVANT MARKET</a:t>
            </a:r>
            <a:br>
              <a:rPr kumimoji="0" lang="fi-FI" sz="1400" b="1" i="0" u="none" strike="noStrike" kern="1200" cap="none" spc="0" normalizeH="0" baseline="0" noProof="0">
                <a:ln>
                  <a:noFill/>
                </a:ln>
                <a:solidFill>
                  <a:srgbClr val="322D2D"/>
                </a:solidFill>
                <a:effectLst/>
                <a:uLnTx/>
                <a:uFillTx/>
                <a:latin typeface="Arial"/>
                <a:ea typeface="+mn-ea"/>
                <a:cs typeface="+mn-cs"/>
              </a:rPr>
            </a:br>
            <a:r>
              <a:rPr kumimoji="0" lang="fi-FI" sz="1200" b="0" i="0" u="none" strike="noStrike" kern="1200" cap="none" spc="0" normalizeH="0" baseline="0" noProof="0">
                <a:ln>
                  <a:noFill/>
                </a:ln>
                <a:solidFill>
                  <a:srgbClr val="322D2D"/>
                </a:solidFill>
                <a:effectLst/>
                <a:uLnTx/>
                <a:uFillTx/>
                <a:latin typeface="Arial"/>
                <a:ea typeface="+mn-ea"/>
                <a:cs typeface="+mn-cs"/>
              </a:rPr>
              <a:t>EUR </a:t>
            </a:r>
            <a:r>
              <a:rPr kumimoji="0" lang="fi-FI" sz="1200" b="0" i="0" u="none" strike="noStrike" kern="1200" cap="none" spc="0" normalizeH="0" baseline="0" noProof="0" err="1">
                <a:ln>
                  <a:noFill/>
                </a:ln>
                <a:solidFill>
                  <a:srgbClr val="322D2D"/>
                </a:solidFill>
                <a:effectLst/>
                <a:uLnTx/>
                <a:uFillTx/>
                <a:latin typeface="Arial"/>
                <a:ea typeface="+mn-ea"/>
                <a:cs typeface="+mn-cs"/>
              </a:rPr>
              <a:t>billion</a:t>
            </a:r>
            <a:endParaRPr kumimoji="0" lang="fi-FI" sz="1200" b="0" i="0" u="none" strike="noStrike" kern="1200" cap="none" spc="0" normalizeH="0" baseline="0" noProof="0">
              <a:ln>
                <a:noFill/>
              </a:ln>
              <a:solidFill>
                <a:srgbClr val="322D2D"/>
              </a:solidFill>
              <a:effectLst/>
              <a:uLnTx/>
              <a:uFillTx/>
              <a:latin typeface="Arial"/>
              <a:ea typeface="+mn-ea"/>
              <a:cs typeface="+mn-cs"/>
            </a:endParaRPr>
          </a:p>
        </p:txBody>
      </p:sp>
      <p:graphicFrame>
        <p:nvGraphicFramePr>
          <p:cNvPr id="8" name="Chart 7">
            <a:extLst>
              <a:ext uri="{FF2B5EF4-FFF2-40B4-BE49-F238E27FC236}">
                <a16:creationId xmlns:a16="http://schemas.microsoft.com/office/drawing/2014/main" id="{8632E778-CFEA-7468-41FF-67BC3785F8A3}"/>
              </a:ext>
            </a:extLst>
          </p:cNvPr>
          <p:cNvGraphicFramePr/>
          <p:nvPr>
            <p:custDataLst>
              <p:tags r:id="rId2"/>
            </p:custDataLst>
            <p:extLst>
              <p:ext uri="{D42A27DB-BD31-4B8C-83A1-F6EECF244321}">
                <p14:modId xmlns:p14="http://schemas.microsoft.com/office/powerpoint/2010/main" val="3583172722"/>
              </p:ext>
            </p:extLst>
          </p:nvPr>
        </p:nvGraphicFramePr>
        <p:xfrm>
          <a:off x="5249863" y="5608638"/>
          <a:ext cx="4676775" cy="744537"/>
        </p:xfrm>
        <a:graphic>
          <a:graphicData uri="http://schemas.openxmlformats.org/drawingml/2006/chart">
            <c:chart xmlns:c="http://schemas.openxmlformats.org/drawingml/2006/chart" xmlns:r="http://schemas.openxmlformats.org/officeDocument/2006/relationships" r:id="rId46"/>
          </a:graphicData>
        </a:graphic>
      </p:graphicFrame>
      <p:cxnSp>
        <p:nvCxnSpPr>
          <p:cNvPr id="40" name="Straight Connector 74">
            <a:extLst>
              <a:ext uri="{FF2B5EF4-FFF2-40B4-BE49-F238E27FC236}">
                <a16:creationId xmlns:a16="http://schemas.microsoft.com/office/drawing/2014/main" id="{231117C1-9BD9-4745-58FE-1AF3A3B7EB26}"/>
              </a:ext>
            </a:extLst>
          </p:cNvPr>
          <p:cNvCxnSpPr/>
          <p:nvPr>
            <p:custDataLst>
              <p:tags r:id="rId3"/>
            </p:custDataLst>
          </p:nvPr>
        </p:nvCxnSpPr>
        <p:spPr bwMode="auto">
          <a:xfrm flipV="1">
            <a:off x="6459538" y="5427663"/>
            <a:ext cx="2255838" cy="12700"/>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41" name="Text Placeholder 2">
            <a:extLst>
              <a:ext uri="{FF2B5EF4-FFF2-40B4-BE49-F238E27FC236}">
                <a16:creationId xmlns:a16="http://schemas.microsoft.com/office/drawing/2014/main" id="{2C7B785D-9F87-DDC4-DC4C-39BE65602134}"/>
              </a:ext>
            </a:extLst>
          </p:cNvPr>
          <p:cNvSpPr>
            <a:spLocks/>
          </p:cNvSpPr>
          <p:nvPr>
            <p:custDataLst>
              <p:tags r:id="rId4"/>
            </p:custDataLst>
          </p:nvPr>
        </p:nvSpPr>
        <p:spPr bwMode="auto">
          <a:xfrm>
            <a:off x="6284913" y="6321425"/>
            <a:ext cx="349250" cy="1651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8E74E196-234A-4014-A82C-7A044189E898}" type="datetime'2''''''''''''''02''''''''''''''''''''4'''''''''''''''''''''''">
              <a:rPr lang="fi-FI" altLang="en-US" sz="1200" b="1" smtClean="0"/>
              <a:pPr algn="ctr">
                <a:spcBef>
                  <a:spcPct val="0"/>
                </a:spcBef>
                <a:spcAft>
                  <a:spcPct val="0"/>
                </a:spcAft>
              </a:pPr>
              <a:t>2024</a:t>
            </a:fld>
            <a:endParaRPr lang="fi-FI" sz="1200" b="1">
              <a:sym typeface="+mn-lt"/>
            </a:endParaRPr>
          </a:p>
        </p:txBody>
      </p:sp>
      <p:sp>
        <p:nvSpPr>
          <p:cNvPr id="42" name="Text Placeholder 2">
            <a:extLst>
              <a:ext uri="{FF2B5EF4-FFF2-40B4-BE49-F238E27FC236}">
                <a16:creationId xmlns:a16="http://schemas.microsoft.com/office/drawing/2014/main" id="{AC383BC3-603A-E1B7-AE1B-3F9BCC423CEE}"/>
              </a:ext>
            </a:extLst>
          </p:cNvPr>
          <p:cNvSpPr>
            <a:spLocks/>
          </p:cNvSpPr>
          <p:nvPr>
            <p:custDataLst>
              <p:tags r:id="rId5"/>
            </p:custDataLst>
          </p:nvPr>
        </p:nvSpPr>
        <p:spPr bwMode="auto">
          <a:xfrm>
            <a:off x="8540750" y="6321425"/>
            <a:ext cx="349250" cy="1651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49504F41-8C81-4F11-8607-DE1F61D14973}" type="datetime'''''''2''0''''''''''''''''''''''3''''''''0'''''''">
              <a:rPr lang="fi-FI" altLang="en-US" sz="1200" b="1" smtClean="0"/>
              <a:pPr algn="ctr">
                <a:spcBef>
                  <a:spcPct val="0"/>
                </a:spcBef>
                <a:spcAft>
                  <a:spcPct val="0"/>
                </a:spcAft>
              </a:pPr>
              <a:t>2030</a:t>
            </a:fld>
            <a:endParaRPr lang="fi-FI" sz="1200" b="1">
              <a:sym typeface="+mn-lt"/>
            </a:endParaRPr>
          </a:p>
        </p:txBody>
      </p:sp>
      <p:sp>
        <p:nvSpPr>
          <p:cNvPr id="6" name="Text Placeholder 2">
            <a:extLst>
              <a:ext uri="{FF2B5EF4-FFF2-40B4-BE49-F238E27FC236}">
                <a16:creationId xmlns:a16="http://schemas.microsoft.com/office/drawing/2014/main" id="{D3F56E3A-34CD-FAEC-085F-4F33D064A62B}"/>
              </a:ext>
            </a:extLst>
          </p:cNvPr>
          <p:cNvSpPr>
            <a:spLocks/>
          </p:cNvSpPr>
          <p:nvPr>
            <p:custDataLst>
              <p:tags r:id="rId6"/>
            </p:custDataLst>
          </p:nvPr>
        </p:nvSpPr>
        <p:spPr bwMode="gray">
          <a:xfrm>
            <a:off x="6354763" y="554196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8756E3E-D78B-41D1-9B11-521C94FDA4D0}" type="datetime'''''''''''''''''''''''''''''4''.''4'''''">
              <a:rPr lang="en-US" altLang="en-US" sz="1000" b="1" smtClean="0">
                <a:effectLst/>
                <a:sym typeface="+mn-lt"/>
              </a:rPr>
              <a:pPr lvl="0" algn="ctr">
                <a:spcBef>
                  <a:spcPct val="0"/>
                </a:spcBef>
                <a:spcAft>
                  <a:spcPct val="0"/>
                </a:spcAft>
              </a:pPr>
              <a:t>4.4</a:t>
            </a:fld>
            <a:endParaRPr lang="en-US" sz="1000" b="1" dirty="0">
              <a:sym typeface="+mn-lt"/>
            </a:endParaRPr>
          </a:p>
        </p:txBody>
      </p:sp>
      <p:sp>
        <p:nvSpPr>
          <p:cNvPr id="7" name="Text Placeholder 2">
            <a:extLst>
              <a:ext uri="{FF2B5EF4-FFF2-40B4-BE49-F238E27FC236}">
                <a16:creationId xmlns:a16="http://schemas.microsoft.com/office/drawing/2014/main" id="{C5CB2AD0-A724-0A67-D235-C02AF67618D6}"/>
              </a:ext>
            </a:extLst>
          </p:cNvPr>
          <p:cNvSpPr>
            <a:spLocks/>
          </p:cNvSpPr>
          <p:nvPr>
            <p:custDataLst>
              <p:tags r:id="rId7"/>
            </p:custDataLst>
          </p:nvPr>
        </p:nvSpPr>
        <p:spPr bwMode="gray">
          <a:xfrm>
            <a:off x="8610600" y="552926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9A1EA5D-D144-4B3F-BFBC-E47E41D42E32}" type="datetime'''''''''''''''''''''''''''4''.''''''''''''''5'''''''">
              <a:rPr lang="en-US" altLang="en-US" sz="1000" b="1" smtClean="0">
                <a:effectLst/>
                <a:sym typeface="+mn-lt"/>
              </a:rPr>
              <a:pPr lvl="0" algn="ctr">
                <a:spcBef>
                  <a:spcPct val="0"/>
                </a:spcBef>
                <a:spcAft>
                  <a:spcPct val="0"/>
                </a:spcAft>
              </a:pPr>
              <a:t>4.5</a:t>
            </a:fld>
            <a:endParaRPr lang="en-US" sz="1000" b="1" dirty="0">
              <a:sym typeface="+mn-lt"/>
            </a:endParaRPr>
          </a:p>
        </p:txBody>
      </p:sp>
      <p:sp>
        <p:nvSpPr>
          <p:cNvPr id="45" name="Text Placeholder 2">
            <a:extLst>
              <a:ext uri="{FF2B5EF4-FFF2-40B4-BE49-F238E27FC236}">
                <a16:creationId xmlns:a16="http://schemas.microsoft.com/office/drawing/2014/main" id="{2C55F067-217C-43B2-204E-C8DCB331101C}"/>
              </a:ext>
            </a:extLst>
          </p:cNvPr>
          <p:cNvSpPr>
            <a:spLocks/>
          </p:cNvSpPr>
          <p:nvPr>
            <p:custDataLst>
              <p:tags r:id="rId8"/>
            </p:custDataLst>
          </p:nvPr>
        </p:nvSpPr>
        <p:spPr bwMode="auto">
          <a:xfrm>
            <a:off x="7369176" y="5316538"/>
            <a:ext cx="436563" cy="234950"/>
          </a:xfrm>
          <a:prstGeom prst="ellipse">
            <a:avLst/>
          </a:prstGeom>
          <a:solidFill>
            <a:schemeClr val="bg1"/>
          </a:solidFill>
          <a:ln w="9525" cmpd="sng" algn="ctr">
            <a:solidFill>
              <a:schemeClr val="tx1"/>
            </a:solidFill>
          </a:ln>
          <a:effec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r>
              <a:rPr kumimoji="0" lang="en-GB" sz="1200" b="1" i="0" u="none" strike="noStrike" kern="1200" cap="none" spc="0" normalizeH="0" baseline="0" noProof="0">
                <a:ln>
                  <a:noFill/>
                </a:ln>
                <a:solidFill>
                  <a:srgbClr val="322D2D"/>
                </a:solidFill>
                <a:effectLst/>
                <a:uLnTx/>
                <a:uFillTx/>
                <a:latin typeface="Arial"/>
                <a:ea typeface="+mn-ea"/>
                <a:cs typeface="+mn-cs"/>
              </a:rPr>
              <a:t>~</a:t>
            </a:r>
            <a:r>
              <a:rPr lang="fi-FI" altLang="en-US" sz="1200" b="1">
                <a:effectLst/>
                <a:sym typeface="+mn-lt"/>
              </a:rPr>
              <a:t>1%</a:t>
            </a:r>
            <a:endParaRPr lang="fi-FI" sz="1200" b="1">
              <a:sym typeface="+mn-lt"/>
            </a:endParaRPr>
          </a:p>
        </p:txBody>
      </p:sp>
      <p:sp>
        <p:nvSpPr>
          <p:cNvPr id="46" name="Rectangle 51">
            <a:extLst>
              <a:ext uri="{FF2B5EF4-FFF2-40B4-BE49-F238E27FC236}">
                <a16:creationId xmlns:a16="http://schemas.microsoft.com/office/drawing/2014/main" id="{9D12487B-4A43-01D9-4950-7F5933463650}"/>
              </a:ext>
            </a:extLst>
          </p:cNvPr>
          <p:cNvSpPr/>
          <p:nvPr>
            <p:custDataLst>
              <p:tags r:id="rId9"/>
            </p:custDataLst>
          </p:nvPr>
        </p:nvSpPr>
        <p:spPr bwMode="auto">
          <a:xfrm>
            <a:off x="9631363" y="5737225"/>
            <a:ext cx="160338" cy="120650"/>
          </a:xfrm>
          <a:prstGeom prst="rect">
            <a:avLst/>
          </a:prstGeom>
          <a:solidFill>
            <a:schemeClr val="tx2"/>
          </a:solidFill>
          <a:ln w="9525" cmpd="sng" algn="ctr">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47" name="Text Placeholder 2">
            <a:extLst>
              <a:ext uri="{FF2B5EF4-FFF2-40B4-BE49-F238E27FC236}">
                <a16:creationId xmlns:a16="http://schemas.microsoft.com/office/drawing/2014/main" id="{137BF462-D239-FA94-3628-46B701CAF414}"/>
              </a:ext>
            </a:extLst>
          </p:cNvPr>
          <p:cNvSpPr>
            <a:spLocks/>
          </p:cNvSpPr>
          <p:nvPr>
            <p:custDataLst>
              <p:tags r:id="rId10"/>
            </p:custDataLst>
          </p:nvPr>
        </p:nvSpPr>
        <p:spPr bwMode="auto">
          <a:xfrm>
            <a:off x="9842500" y="5743575"/>
            <a:ext cx="2286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ct val="0"/>
              </a:spcBef>
              <a:spcAft>
                <a:spcPct val="0"/>
              </a:spcAft>
            </a:pPr>
            <a:fld id="{C6D93176-F1A2-4A34-BA93-12B773CF39B6}" type="datetime'''P''''''''''''u''lp'''''''''''''''''''''''''''''''''''">
              <a:rPr lang="fi-FI" altLang="en-US" sz="900" smtClean="0"/>
              <a:pPr/>
              <a:t>Pulp</a:t>
            </a:fld>
            <a:endParaRPr lang="fi-FI" sz="900">
              <a:sym typeface="+mn-lt"/>
            </a:endParaRPr>
          </a:p>
        </p:txBody>
      </p:sp>
      <p:graphicFrame>
        <p:nvGraphicFramePr>
          <p:cNvPr id="84" name="Chart 3">
            <a:extLst>
              <a:ext uri="{FF2B5EF4-FFF2-40B4-BE49-F238E27FC236}">
                <a16:creationId xmlns:a16="http://schemas.microsoft.com/office/drawing/2014/main" id="{6C7C4A4B-4A51-A8F8-6C6F-BE3E791A65E3}"/>
              </a:ext>
            </a:extLst>
          </p:cNvPr>
          <p:cNvGraphicFramePr/>
          <p:nvPr>
            <p:custDataLst>
              <p:tags r:id="rId11"/>
            </p:custDataLst>
            <p:extLst>
              <p:ext uri="{D42A27DB-BD31-4B8C-83A1-F6EECF244321}">
                <p14:modId xmlns:p14="http://schemas.microsoft.com/office/powerpoint/2010/main" val="3682106956"/>
              </p:ext>
            </p:extLst>
          </p:nvPr>
        </p:nvGraphicFramePr>
        <p:xfrm>
          <a:off x="5154613" y="1927225"/>
          <a:ext cx="4699000" cy="862013"/>
        </p:xfrm>
        <a:graphic>
          <a:graphicData uri="http://schemas.openxmlformats.org/drawingml/2006/chart">
            <c:chart xmlns:c="http://schemas.openxmlformats.org/drawingml/2006/chart" xmlns:r="http://schemas.openxmlformats.org/officeDocument/2006/relationships" r:id="rId47"/>
          </a:graphicData>
        </a:graphic>
      </p:graphicFrame>
      <p:cxnSp>
        <p:nvCxnSpPr>
          <p:cNvPr id="49" name="Straight Connector 121">
            <a:extLst>
              <a:ext uri="{FF2B5EF4-FFF2-40B4-BE49-F238E27FC236}">
                <a16:creationId xmlns:a16="http://schemas.microsoft.com/office/drawing/2014/main" id="{C252BA94-92DB-5E2C-C095-2B43D8CC93DD}"/>
              </a:ext>
            </a:extLst>
          </p:cNvPr>
          <p:cNvCxnSpPr/>
          <p:nvPr>
            <p:custDataLst>
              <p:tags r:id="rId12"/>
            </p:custDataLst>
          </p:nvPr>
        </p:nvCxnSpPr>
        <p:spPr bwMode="auto">
          <a:xfrm flipV="1">
            <a:off x="6370638" y="1736725"/>
            <a:ext cx="2266950" cy="155575"/>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50" name="Text Placeholder 2">
            <a:extLst>
              <a:ext uri="{FF2B5EF4-FFF2-40B4-BE49-F238E27FC236}">
                <a16:creationId xmlns:a16="http://schemas.microsoft.com/office/drawing/2014/main" id="{FB998AD0-2D91-1495-02C1-93021F1A8B6D}"/>
              </a:ext>
            </a:extLst>
          </p:cNvPr>
          <p:cNvSpPr>
            <a:spLocks/>
          </p:cNvSpPr>
          <p:nvPr>
            <p:custDataLst>
              <p:tags r:id="rId13"/>
            </p:custDataLst>
          </p:nvPr>
        </p:nvSpPr>
        <p:spPr bwMode="auto">
          <a:xfrm>
            <a:off x="6208713" y="2752725"/>
            <a:ext cx="323850" cy="150813"/>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396EB711-093B-49C8-A49D-DBDCFE89D674}" type="datetime'''''''''''''2''''0''''''''''''''2''''''''''4'''''''">
              <a:rPr lang="fi-FI" altLang="en-US" sz="1100" b="1" smtClean="0"/>
              <a:pPr algn="ctr">
                <a:spcBef>
                  <a:spcPct val="0"/>
                </a:spcBef>
                <a:spcAft>
                  <a:spcPct val="0"/>
                </a:spcAft>
              </a:pPr>
              <a:t>2024</a:t>
            </a:fld>
            <a:endParaRPr lang="fi-FI" sz="1100" b="1">
              <a:sym typeface="+mn-lt"/>
            </a:endParaRPr>
          </a:p>
        </p:txBody>
      </p:sp>
      <p:sp>
        <p:nvSpPr>
          <p:cNvPr id="51" name="Text Placeholder 2">
            <a:extLst>
              <a:ext uri="{FF2B5EF4-FFF2-40B4-BE49-F238E27FC236}">
                <a16:creationId xmlns:a16="http://schemas.microsoft.com/office/drawing/2014/main" id="{DAD25F33-56E4-BCC1-DA0D-7BACEE4FD4F8}"/>
              </a:ext>
            </a:extLst>
          </p:cNvPr>
          <p:cNvSpPr>
            <a:spLocks/>
          </p:cNvSpPr>
          <p:nvPr>
            <p:custDataLst>
              <p:tags r:id="rId14"/>
            </p:custDataLst>
          </p:nvPr>
        </p:nvSpPr>
        <p:spPr bwMode="auto">
          <a:xfrm>
            <a:off x="8475663" y="2752725"/>
            <a:ext cx="323850" cy="150813"/>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BE4F02F8-D707-4059-B0E6-B6BFDB84ADEE}" type="datetime'''2''''''0''''''''''''''''''''3''''''''''''''''''''''''''0'">
              <a:rPr lang="fi-FI" altLang="en-US" sz="1100" b="1" smtClean="0"/>
              <a:pPr algn="ctr">
                <a:spcBef>
                  <a:spcPct val="0"/>
                </a:spcBef>
                <a:spcAft>
                  <a:spcPct val="0"/>
                </a:spcAft>
              </a:pPr>
              <a:t>2030</a:t>
            </a:fld>
            <a:endParaRPr lang="fi-FI" sz="1100" b="1">
              <a:sym typeface="+mn-lt"/>
            </a:endParaRPr>
          </a:p>
        </p:txBody>
      </p:sp>
      <p:sp>
        <p:nvSpPr>
          <p:cNvPr id="52" name="Text Placeholder 2">
            <a:extLst>
              <a:ext uri="{FF2B5EF4-FFF2-40B4-BE49-F238E27FC236}">
                <a16:creationId xmlns:a16="http://schemas.microsoft.com/office/drawing/2014/main" id="{D4DBC96F-CB3F-A08B-3547-EFEE85D1FA54}"/>
              </a:ext>
            </a:extLst>
          </p:cNvPr>
          <p:cNvSpPr>
            <a:spLocks/>
          </p:cNvSpPr>
          <p:nvPr>
            <p:custDataLst>
              <p:tags r:id="rId15"/>
            </p:custDataLst>
          </p:nvPr>
        </p:nvSpPr>
        <p:spPr bwMode="gray">
          <a:xfrm>
            <a:off x="6230938" y="2003425"/>
            <a:ext cx="27940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7463" tIns="0" rIns="17463" bIns="0" numCol="1" spcCol="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7D60BB01-F5E6-4726-BF11-925F00A480F8}" type="datetime'''''''''1''''''''''''''''4.''''''''''3'''''">
              <a:rPr lang="fi-FI" altLang="en-US" sz="1000" b="1" smtClean="0"/>
              <a:pPr algn="ctr">
                <a:spcBef>
                  <a:spcPct val="0"/>
                </a:spcBef>
                <a:spcAft>
                  <a:spcPct val="0"/>
                </a:spcAft>
              </a:pPr>
              <a:t>14.3</a:t>
            </a:fld>
            <a:endParaRPr lang="fi-FI" sz="1000" b="1">
              <a:sym typeface="+mn-lt"/>
            </a:endParaRPr>
          </a:p>
        </p:txBody>
      </p:sp>
      <p:sp>
        <p:nvSpPr>
          <p:cNvPr id="53" name="Text Placeholder 2">
            <a:extLst>
              <a:ext uri="{FF2B5EF4-FFF2-40B4-BE49-F238E27FC236}">
                <a16:creationId xmlns:a16="http://schemas.microsoft.com/office/drawing/2014/main" id="{9ED6B7F3-601C-3473-B748-74064B980B04}"/>
              </a:ext>
            </a:extLst>
          </p:cNvPr>
          <p:cNvSpPr>
            <a:spLocks/>
          </p:cNvSpPr>
          <p:nvPr>
            <p:custDataLst>
              <p:tags r:id="rId16"/>
            </p:custDataLst>
          </p:nvPr>
        </p:nvSpPr>
        <p:spPr bwMode="gray">
          <a:xfrm>
            <a:off x="8497888" y="1847850"/>
            <a:ext cx="27940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7463" tIns="0" rIns="17463" bIns="0" numCol="1" spcCol="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E5D36F64-D6C7-44BF-B583-5ED5C8E3DFF8}" type="datetime'''1''''''''''''''''8.''''''''4'''">
              <a:rPr lang="fi-FI" altLang="en-US" sz="1000" b="1" smtClean="0"/>
              <a:pPr algn="ctr">
                <a:spcBef>
                  <a:spcPct val="0"/>
                </a:spcBef>
                <a:spcAft>
                  <a:spcPct val="0"/>
                </a:spcAft>
              </a:pPr>
              <a:t>18.4</a:t>
            </a:fld>
            <a:endParaRPr lang="fi-FI" sz="1000" b="1">
              <a:sym typeface="+mn-lt"/>
            </a:endParaRPr>
          </a:p>
        </p:txBody>
      </p:sp>
      <p:sp>
        <p:nvSpPr>
          <p:cNvPr id="54" name="Text Placeholder 2">
            <a:extLst>
              <a:ext uri="{FF2B5EF4-FFF2-40B4-BE49-F238E27FC236}">
                <a16:creationId xmlns:a16="http://schemas.microsoft.com/office/drawing/2014/main" id="{8189B9B1-FE4D-0036-2B47-4B5C151A9A1F}"/>
              </a:ext>
            </a:extLst>
          </p:cNvPr>
          <p:cNvSpPr>
            <a:spLocks/>
          </p:cNvSpPr>
          <p:nvPr>
            <p:custDataLst>
              <p:tags r:id="rId17"/>
            </p:custDataLst>
          </p:nvPr>
        </p:nvSpPr>
        <p:spPr bwMode="auto">
          <a:xfrm>
            <a:off x="7210425" y="1677988"/>
            <a:ext cx="587375" cy="273050"/>
          </a:xfrm>
          <a:prstGeom prst="ellipse">
            <a:avLst/>
          </a:prstGeom>
          <a:solidFill>
            <a:schemeClr val="bg1"/>
          </a:solidFill>
          <a:ln w="9525" cmpd="sng" algn="ctr">
            <a:solidFill>
              <a:schemeClr val="tx1"/>
            </a:solidFill>
          </a:ln>
          <a:effec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r>
              <a:rPr lang="fi-FI" altLang="en-US" sz="1400" b="1">
                <a:effectLst/>
                <a:sym typeface="+mn-lt"/>
              </a:rPr>
              <a:t>3-5%</a:t>
            </a:r>
            <a:endParaRPr lang="fi-FI" sz="1400" b="1">
              <a:sym typeface="+mn-lt"/>
            </a:endParaRPr>
          </a:p>
        </p:txBody>
      </p:sp>
      <p:sp>
        <p:nvSpPr>
          <p:cNvPr id="55" name="Rectangle 17">
            <a:extLst>
              <a:ext uri="{FF2B5EF4-FFF2-40B4-BE49-F238E27FC236}">
                <a16:creationId xmlns:a16="http://schemas.microsoft.com/office/drawing/2014/main" id="{CDB0E40A-4F53-8E2C-7F1F-E143A4743C96}"/>
              </a:ext>
            </a:extLst>
          </p:cNvPr>
          <p:cNvSpPr/>
          <p:nvPr>
            <p:custDataLst>
              <p:tags r:id="rId18"/>
            </p:custDataLst>
          </p:nvPr>
        </p:nvSpPr>
        <p:spPr bwMode="auto">
          <a:xfrm>
            <a:off x="9499600" y="2241550"/>
            <a:ext cx="160338" cy="120650"/>
          </a:xfrm>
          <a:prstGeom prst="rect">
            <a:avLst/>
          </a:prstGeom>
          <a:solidFill>
            <a:schemeClr val="accent2"/>
          </a:solidFill>
          <a:ln w="9525" cmpd="sng" algn="ctr">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56" name="Rectangle 118">
            <a:extLst>
              <a:ext uri="{FF2B5EF4-FFF2-40B4-BE49-F238E27FC236}">
                <a16:creationId xmlns:a16="http://schemas.microsoft.com/office/drawing/2014/main" id="{CEDF54E5-9318-77F8-0575-016D6133C1B5}"/>
              </a:ext>
            </a:extLst>
          </p:cNvPr>
          <p:cNvSpPr/>
          <p:nvPr>
            <p:custDataLst>
              <p:tags r:id="rId19"/>
            </p:custDataLst>
          </p:nvPr>
        </p:nvSpPr>
        <p:spPr bwMode="auto">
          <a:xfrm>
            <a:off x="9499600" y="2422525"/>
            <a:ext cx="160338" cy="120650"/>
          </a:xfrm>
          <a:prstGeom prst="rect">
            <a:avLst/>
          </a:prstGeom>
          <a:solidFill>
            <a:schemeClr val="hlink"/>
          </a:solidFill>
          <a:ln w="9525" cmpd="sng" algn="ctr">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57" name="Text Placeholder 2">
            <a:extLst>
              <a:ext uri="{FF2B5EF4-FFF2-40B4-BE49-F238E27FC236}">
                <a16:creationId xmlns:a16="http://schemas.microsoft.com/office/drawing/2014/main" id="{672A936C-80F2-FD15-E33D-CDE6304414E5}"/>
              </a:ext>
            </a:extLst>
          </p:cNvPr>
          <p:cNvSpPr>
            <a:spLocks/>
          </p:cNvSpPr>
          <p:nvPr>
            <p:custDataLst>
              <p:tags r:id="rId20"/>
            </p:custDataLst>
          </p:nvPr>
        </p:nvSpPr>
        <p:spPr bwMode="auto">
          <a:xfrm>
            <a:off x="9710738" y="2247900"/>
            <a:ext cx="12827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ct val="0"/>
              </a:spcBef>
              <a:spcAft>
                <a:spcPct val="0"/>
              </a:spcAft>
            </a:pPr>
            <a:fld id="{0BD2092C-9A1E-4609-90AB-23100A942610}" type="datetime'''''''''Acc''eler''''a''ted'''''' growt''h ''''fo''c''us'">
              <a:rPr lang="fi-FI" altLang="en-US" sz="900" smtClean="0"/>
              <a:pPr/>
              <a:t>Accelerated growth focus</a:t>
            </a:fld>
            <a:endParaRPr lang="fi-FI" sz="900">
              <a:sym typeface="+mn-lt"/>
            </a:endParaRPr>
          </a:p>
        </p:txBody>
      </p:sp>
      <p:sp>
        <p:nvSpPr>
          <p:cNvPr id="58" name="Text Placeholder 2">
            <a:extLst>
              <a:ext uri="{FF2B5EF4-FFF2-40B4-BE49-F238E27FC236}">
                <a16:creationId xmlns:a16="http://schemas.microsoft.com/office/drawing/2014/main" id="{C5576C01-5804-D40B-FD7B-FC7456A3B18A}"/>
              </a:ext>
            </a:extLst>
          </p:cNvPr>
          <p:cNvSpPr>
            <a:spLocks/>
          </p:cNvSpPr>
          <p:nvPr>
            <p:custDataLst>
              <p:tags r:id="rId21"/>
            </p:custDataLst>
          </p:nvPr>
        </p:nvSpPr>
        <p:spPr bwMode="auto">
          <a:xfrm>
            <a:off x="9710738" y="2428875"/>
            <a:ext cx="1549400" cy="1238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ct val="0"/>
              </a:spcBef>
              <a:spcAft>
                <a:spcPct val="0"/>
              </a:spcAft>
            </a:pPr>
            <a:fld id="{2564DF31-6EFC-4094-B0FC-AA60B408BD81}" type="datetime'K''e''''''''''''mira’s c''''urren''''''t main'' ''markets'''''">
              <a:rPr lang="fi-FI" altLang="en-US" sz="900" smtClean="0"/>
              <a:pPr/>
              <a:t>Kemira’s current main markets</a:t>
            </a:fld>
            <a:endParaRPr lang="fi-FI" sz="900">
              <a:sym typeface="+mn-lt"/>
            </a:endParaRPr>
          </a:p>
        </p:txBody>
      </p:sp>
      <p:graphicFrame>
        <p:nvGraphicFramePr>
          <p:cNvPr id="85" name="Chart 3">
            <a:extLst>
              <a:ext uri="{FF2B5EF4-FFF2-40B4-BE49-F238E27FC236}">
                <a16:creationId xmlns:a16="http://schemas.microsoft.com/office/drawing/2014/main" id="{782932AE-7A22-6B9C-58DE-A8172DCBA453}"/>
              </a:ext>
            </a:extLst>
          </p:cNvPr>
          <p:cNvGraphicFramePr/>
          <p:nvPr>
            <p:custDataLst>
              <p:tags r:id="rId22"/>
            </p:custDataLst>
            <p:extLst>
              <p:ext uri="{D42A27DB-BD31-4B8C-83A1-F6EECF244321}">
                <p14:modId xmlns:p14="http://schemas.microsoft.com/office/powerpoint/2010/main" val="2744797758"/>
              </p:ext>
            </p:extLst>
          </p:nvPr>
        </p:nvGraphicFramePr>
        <p:xfrm>
          <a:off x="803275" y="2624138"/>
          <a:ext cx="3732213" cy="2930525"/>
        </p:xfrm>
        <a:graphic>
          <a:graphicData uri="http://schemas.openxmlformats.org/drawingml/2006/chart">
            <c:chart xmlns:c="http://schemas.openxmlformats.org/drawingml/2006/chart" xmlns:r="http://schemas.openxmlformats.org/officeDocument/2006/relationships" r:id="rId48"/>
          </a:graphicData>
        </a:graphic>
      </p:graphicFrame>
      <p:cxnSp>
        <p:nvCxnSpPr>
          <p:cNvPr id="60" name="Straight Connector 38">
            <a:extLst>
              <a:ext uri="{FF2B5EF4-FFF2-40B4-BE49-F238E27FC236}">
                <a16:creationId xmlns:a16="http://schemas.microsoft.com/office/drawing/2014/main" id="{0B15BF98-0AA7-15B5-B9E3-5387BEF0B418}"/>
              </a:ext>
            </a:extLst>
          </p:cNvPr>
          <p:cNvCxnSpPr/>
          <p:nvPr>
            <p:custDataLst>
              <p:tags r:id="rId23"/>
            </p:custDataLst>
          </p:nvPr>
        </p:nvCxnSpPr>
        <p:spPr bwMode="auto">
          <a:xfrm flipV="1">
            <a:off x="1776413" y="2336800"/>
            <a:ext cx="1784350" cy="458788"/>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61" name="Text Placeholder 2">
            <a:extLst>
              <a:ext uri="{FF2B5EF4-FFF2-40B4-BE49-F238E27FC236}">
                <a16:creationId xmlns:a16="http://schemas.microsoft.com/office/drawing/2014/main" id="{60ABBD8F-DC8C-CD1C-AF61-328F93E5D97D}"/>
              </a:ext>
            </a:extLst>
          </p:cNvPr>
          <p:cNvSpPr>
            <a:spLocks/>
          </p:cNvSpPr>
          <p:nvPr>
            <p:custDataLst>
              <p:tags r:id="rId24"/>
            </p:custDataLst>
          </p:nvPr>
        </p:nvSpPr>
        <p:spPr bwMode="auto">
          <a:xfrm>
            <a:off x="1573213" y="5530850"/>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72CBAD2B-EFE5-4DCD-8DD1-104B740D5268}" type="datetime'''''''''''''''''''''''''''''2''0''''''''''2''''''4'''''">
              <a:rPr lang="fi-FI" altLang="en-US" sz="1400" b="1" smtClean="0"/>
              <a:pPr algn="ctr">
                <a:spcBef>
                  <a:spcPct val="0"/>
                </a:spcBef>
                <a:spcAft>
                  <a:spcPct val="0"/>
                </a:spcAft>
              </a:pPr>
              <a:t>2024</a:t>
            </a:fld>
            <a:endParaRPr lang="fi-FI" sz="1400" b="1"/>
          </a:p>
        </p:txBody>
      </p:sp>
      <p:sp>
        <p:nvSpPr>
          <p:cNvPr id="62" name="Text Placeholder 2">
            <a:extLst>
              <a:ext uri="{FF2B5EF4-FFF2-40B4-BE49-F238E27FC236}">
                <a16:creationId xmlns:a16="http://schemas.microsoft.com/office/drawing/2014/main" id="{60924D81-1599-6060-67D1-C38E8B0FDCE5}"/>
              </a:ext>
            </a:extLst>
          </p:cNvPr>
          <p:cNvSpPr>
            <a:spLocks/>
          </p:cNvSpPr>
          <p:nvPr>
            <p:custDataLst>
              <p:tags r:id="rId25"/>
            </p:custDataLst>
          </p:nvPr>
        </p:nvSpPr>
        <p:spPr bwMode="auto">
          <a:xfrm>
            <a:off x="3357563" y="5530850"/>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514F0395-CBAB-4F89-A192-A5278C7E01CE}" type="datetime'''''''''''2''0''''''''30'''''''''''''''''">
              <a:rPr lang="fi-FI" altLang="en-US" sz="1400" b="1" smtClean="0"/>
              <a:pPr algn="ctr">
                <a:spcBef>
                  <a:spcPct val="0"/>
                </a:spcBef>
                <a:spcAft>
                  <a:spcPct val="0"/>
                </a:spcAft>
              </a:pPr>
              <a:t>2030</a:t>
            </a:fld>
            <a:endParaRPr lang="fi-FI" sz="1400" b="1"/>
          </a:p>
        </p:txBody>
      </p:sp>
      <p:sp>
        <p:nvSpPr>
          <p:cNvPr id="63" name="Text Placeholder 2">
            <a:extLst>
              <a:ext uri="{FF2B5EF4-FFF2-40B4-BE49-F238E27FC236}">
                <a16:creationId xmlns:a16="http://schemas.microsoft.com/office/drawing/2014/main" id="{C69CFB2D-09D3-0230-2101-ECAA91A218F1}"/>
              </a:ext>
            </a:extLst>
          </p:cNvPr>
          <p:cNvSpPr>
            <a:spLocks/>
          </p:cNvSpPr>
          <p:nvPr>
            <p:custDataLst>
              <p:tags r:id="rId26"/>
            </p:custDataLst>
          </p:nvPr>
        </p:nvSpPr>
        <p:spPr bwMode="auto">
          <a:xfrm>
            <a:off x="665163" y="3463925"/>
            <a:ext cx="4730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r">
              <a:spcBef>
                <a:spcPct val="0"/>
              </a:spcBef>
              <a:spcAft>
                <a:spcPct val="0"/>
              </a:spcAft>
            </a:pPr>
            <a:fld id="{C7524D6D-7B7B-4BAC-8AEE-28E5E872C989}" type="datetime'''''''''''''''''A''''PA''''''''''''C'''">
              <a:rPr lang="fi-FI" altLang="en-US" sz="1400" smtClean="0"/>
              <a:pPr algn="r">
                <a:spcBef>
                  <a:spcPct val="0"/>
                </a:spcBef>
                <a:spcAft>
                  <a:spcPct val="0"/>
                </a:spcAft>
              </a:pPr>
              <a:t>APAC</a:t>
            </a:fld>
            <a:endParaRPr lang="fi-FI" sz="1400"/>
          </a:p>
        </p:txBody>
      </p:sp>
      <p:sp>
        <p:nvSpPr>
          <p:cNvPr id="64" name="Text Placeholder 2">
            <a:extLst>
              <a:ext uri="{FF2B5EF4-FFF2-40B4-BE49-F238E27FC236}">
                <a16:creationId xmlns:a16="http://schemas.microsoft.com/office/drawing/2014/main" id="{D16F2DEE-B347-8446-64A9-BF386A3D4859}"/>
              </a:ext>
            </a:extLst>
          </p:cNvPr>
          <p:cNvSpPr>
            <a:spLocks/>
          </p:cNvSpPr>
          <p:nvPr>
            <p:custDataLst>
              <p:tags r:id="rId27"/>
            </p:custDataLst>
          </p:nvPr>
        </p:nvSpPr>
        <p:spPr bwMode="auto">
          <a:xfrm>
            <a:off x="633413" y="4168775"/>
            <a:ext cx="50482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r">
              <a:spcBef>
                <a:spcPct val="0"/>
              </a:spcBef>
              <a:spcAft>
                <a:spcPct val="0"/>
              </a:spcAft>
            </a:pPr>
            <a:fld id="{B29AD8C7-240A-4348-8EC3-B77F2CA3B0AB}" type="datetime'''''''''''''''''''''E''ME''''''''''''''''''A'''''''''''''''">
              <a:rPr lang="fi-FI" altLang="en-US" sz="1400" smtClean="0"/>
              <a:pPr algn="r">
                <a:spcBef>
                  <a:spcPct val="0"/>
                </a:spcBef>
                <a:spcAft>
                  <a:spcPct val="0"/>
                </a:spcAft>
              </a:pPr>
              <a:t>EMEA</a:t>
            </a:fld>
            <a:endParaRPr lang="fi-FI" sz="1400"/>
          </a:p>
        </p:txBody>
      </p:sp>
      <p:sp>
        <p:nvSpPr>
          <p:cNvPr id="65" name="Text Placeholder 2">
            <a:extLst>
              <a:ext uri="{FF2B5EF4-FFF2-40B4-BE49-F238E27FC236}">
                <a16:creationId xmlns:a16="http://schemas.microsoft.com/office/drawing/2014/main" id="{583BBF9A-64F7-7562-056B-87AA7A749138}"/>
              </a:ext>
            </a:extLst>
          </p:cNvPr>
          <p:cNvSpPr>
            <a:spLocks/>
          </p:cNvSpPr>
          <p:nvPr>
            <p:custDataLst>
              <p:tags r:id="rId28"/>
            </p:custDataLst>
          </p:nvPr>
        </p:nvSpPr>
        <p:spPr bwMode="auto">
          <a:xfrm>
            <a:off x="398463" y="4929188"/>
            <a:ext cx="739775"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r">
              <a:spcBef>
                <a:spcPct val="0"/>
              </a:spcBef>
              <a:spcAft>
                <a:spcPct val="0"/>
              </a:spcAft>
            </a:pPr>
            <a:fld id="{60A3899F-9B31-4E38-BF46-F834DA545DF4}" type="datetime'''Am''''''''''''''e''r''ic''''''''''a''''''''s'''''''''">
              <a:rPr lang="fi-FI" altLang="en-US" sz="1400" smtClean="0"/>
              <a:pPr algn="r">
                <a:spcBef>
                  <a:spcPct val="0"/>
                </a:spcBef>
                <a:spcAft>
                  <a:spcPct val="0"/>
                </a:spcAft>
              </a:pPr>
              <a:t>Americas</a:t>
            </a:fld>
            <a:endParaRPr lang="fi-FI" sz="1400"/>
          </a:p>
        </p:txBody>
      </p:sp>
      <p:sp>
        <p:nvSpPr>
          <p:cNvPr id="66" name="Text Placeholder 2">
            <a:extLst>
              <a:ext uri="{FF2B5EF4-FFF2-40B4-BE49-F238E27FC236}">
                <a16:creationId xmlns:a16="http://schemas.microsoft.com/office/drawing/2014/main" id="{0B06D3D0-EDEF-9A10-FF2C-81DE613E8DB1}"/>
              </a:ext>
            </a:extLst>
          </p:cNvPr>
          <p:cNvSpPr>
            <a:spLocks/>
          </p:cNvSpPr>
          <p:nvPr>
            <p:custDataLst>
              <p:tags r:id="rId29"/>
            </p:custDataLst>
          </p:nvPr>
        </p:nvSpPr>
        <p:spPr bwMode="gray">
          <a:xfrm>
            <a:off x="1579563" y="2947988"/>
            <a:ext cx="395288"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numCol="1" spcCol="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6D313B29-19AA-47EB-BE33-3B9632FF7762}" type="datetime'''''''''''''''''''''''''''''''''''2''''''5.4'''''''''''''''">
              <a:rPr lang="fi-FI" altLang="en-US" sz="1400" b="1" smtClean="0"/>
              <a:pPr algn="ctr">
                <a:spcBef>
                  <a:spcPct val="0"/>
                </a:spcBef>
                <a:spcAft>
                  <a:spcPct val="0"/>
                </a:spcAft>
              </a:pPr>
              <a:t>25.4</a:t>
            </a:fld>
            <a:endParaRPr lang="fi-FI" sz="1400" b="1"/>
          </a:p>
        </p:txBody>
      </p:sp>
      <p:sp>
        <p:nvSpPr>
          <p:cNvPr id="67" name="Text Placeholder 2">
            <a:extLst>
              <a:ext uri="{FF2B5EF4-FFF2-40B4-BE49-F238E27FC236}">
                <a16:creationId xmlns:a16="http://schemas.microsoft.com/office/drawing/2014/main" id="{3F141BE1-8E57-F99A-DC4D-5AAD9C7497AD}"/>
              </a:ext>
            </a:extLst>
          </p:cNvPr>
          <p:cNvSpPr>
            <a:spLocks/>
          </p:cNvSpPr>
          <p:nvPr>
            <p:custDataLst>
              <p:tags r:id="rId30"/>
            </p:custDataLst>
          </p:nvPr>
        </p:nvSpPr>
        <p:spPr bwMode="gray">
          <a:xfrm>
            <a:off x="3363913" y="2489200"/>
            <a:ext cx="395288"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numCol="1" spcCol="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6CAC75AE-D6F1-4F83-8A29-939F4CD15A65}" type="datetime'''''''''''''3''''''''''''0''''.''''''''''''''''5'''''''''''">
              <a:rPr lang="fi-FI" altLang="en-US" sz="1400" b="1" smtClean="0"/>
              <a:pPr algn="ctr">
                <a:spcBef>
                  <a:spcPct val="0"/>
                </a:spcBef>
                <a:spcAft>
                  <a:spcPct val="0"/>
                </a:spcAft>
              </a:pPr>
              <a:t>30.5</a:t>
            </a:fld>
            <a:endParaRPr lang="fi-FI" sz="1400" b="1"/>
          </a:p>
        </p:txBody>
      </p:sp>
      <p:sp>
        <p:nvSpPr>
          <p:cNvPr id="68" name="Text Placeholder 2">
            <a:extLst>
              <a:ext uri="{FF2B5EF4-FFF2-40B4-BE49-F238E27FC236}">
                <a16:creationId xmlns:a16="http://schemas.microsoft.com/office/drawing/2014/main" id="{EF39C9C0-8069-66FD-FC47-72B2705F1ED8}"/>
              </a:ext>
            </a:extLst>
          </p:cNvPr>
          <p:cNvSpPr>
            <a:spLocks/>
          </p:cNvSpPr>
          <p:nvPr>
            <p:custDataLst>
              <p:tags r:id="rId31"/>
            </p:custDataLst>
          </p:nvPr>
        </p:nvSpPr>
        <p:spPr bwMode="auto">
          <a:xfrm>
            <a:off x="2374900" y="2428875"/>
            <a:ext cx="587375" cy="273050"/>
          </a:xfrm>
          <a:prstGeom prst="ellipse">
            <a:avLst/>
          </a:prstGeom>
          <a:solidFill>
            <a:schemeClr val="bg1"/>
          </a:solidFill>
          <a:ln w="9525" cmpd="sng" algn="ctr">
            <a:solidFill>
              <a:schemeClr val="tx1"/>
            </a:solidFill>
          </a:ln>
          <a:effec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r>
              <a:rPr lang="fi-FI" altLang="en-US" sz="1400" b="1">
                <a:effectLst/>
              </a:rPr>
              <a:t>2-3%</a:t>
            </a:r>
            <a:endParaRPr lang="fi-FI" sz="1400" b="1"/>
          </a:p>
        </p:txBody>
      </p:sp>
      <p:sp>
        <p:nvSpPr>
          <p:cNvPr id="69" name="Text Placeholder 40">
            <a:extLst>
              <a:ext uri="{FF2B5EF4-FFF2-40B4-BE49-F238E27FC236}">
                <a16:creationId xmlns:a16="http://schemas.microsoft.com/office/drawing/2014/main" id="{63EB5D4D-3F99-CE3D-A67E-E54D7A1AF05C}"/>
              </a:ext>
            </a:extLst>
          </p:cNvPr>
          <p:cNvSpPr txBox="1">
            <a:spLocks/>
          </p:cNvSpPr>
          <p:nvPr/>
        </p:nvSpPr>
        <p:spPr>
          <a:xfrm>
            <a:off x="5620251" y="2980563"/>
            <a:ext cx="6315075" cy="504825"/>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lang="fi-FI" sz="1400" b="1">
                <a:solidFill>
                  <a:srgbClr val="322D2D"/>
                </a:solidFill>
                <a:latin typeface="Arial"/>
              </a:rPr>
              <a:t>PACKAGING AND HYGIENE SOLUTIONS RELEVANT MARKET</a:t>
            </a:r>
            <a:br>
              <a:rPr kumimoji="0" lang="fi-FI" sz="1400" b="1" i="0" u="none" strike="noStrike" kern="1200" cap="none" spc="0" normalizeH="0" baseline="0" noProof="0">
                <a:ln>
                  <a:noFill/>
                </a:ln>
                <a:solidFill>
                  <a:srgbClr val="322D2D"/>
                </a:solidFill>
                <a:effectLst/>
                <a:uLnTx/>
                <a:uFillTx/>
                <a:latin typeface="Arial"/>
                <a:ea typeface="+mn-ea"/>
                <a:cs typeface="+mn-cs"/>
              </a:rPr>
            </a:br>
            <a:r>
              <a:rPr kumimoji="0" lang="fi-FI" sz="1400" b="0" i="0" u="none" strike="noStrike" kern="1200" cap="none" spc="0" normalizeH="0" baseline="0" noProof="0">
                <a:ln>
                  <a:noFill/>
                </a:ln>
                <a:solidFill>
                  <a:srgbClr val="322D2D"/>
                </a:solidFill>
                <a:effectLst/>
                <a:uLnTx/>
                <a:uFillTx/>
                <a:latin typeface="Arial"/>
                <a:ea typeface="+mn-ea"/>
                <a:cs typeface="+mn-cs"/>
              </a:rPr>
              <a:t>EUR </a:t>
            </a:r>
            <a:r>
              <a:rPr kumimoji="0" lang="fi-FI" sz="1400" b="0" i="0" u="none" strike="noStrike" kern="1200" cap="none" spc="0" normalizeH="0" baseline="0" noProof="0" err="1">
                <a:ln>
                  <a:noFill/>
                </a:ln>
                <a:solidFill>
                  <a:srgbClr val="322D2D"/>
                </a:solidFill>
                <a:effectLst/>
                <a:uLnTx/>
                <a:uFillTx/>
                <a:latin typeface="Arial"/>
                <a:ea typeface="+mn-ea"/>
                <a:cs typeface="+mn-cs"/>
              </a:rPr>
              <a:t>billion</a:t>
            </a:r>
            <a:endParaRPr kumimoji="0" lang="fi-FI" sz="1400" b="0" i="0" u="none" strike="noStrike" kern="1200" cap="none" spc="0" normalizeH="0" baseline="0" noProof="0">
              <a:ln>
                <a:noFill/>
              </a:ln>
              <a:solidFill>
                <a:srgbClr val="322D2D"/>
              </a:solidFill>
              <a:effectLst/>
              <a:uLnTx/>
              <a:uFillTx/>
              <a:latin typeface="Arial"/>
              <a:ea typeface="+mn-ea"/>
              <a:cs typeface="+mn-cs"/>
            </a:endParaRPr>
          </a:p>
        </p:txBody>
      </p:sp>
      <p:graphicFrame>
        <p:nvGraphicFramePr>
          <p:cNvPr id="86" name="Chart 3">
            <a:extLst>
              <a:ext uri="{FF2B5EF4-FFF2-40B4-BE49-F238E27FC236}">
                <a16:creationId xmlns:a16="http://schemas.microsoft.com/office/drawing/2014/main" id="{265A1EA4-D9E1-5470-617F-2EF68B5B7961}"/>
              </a:ext>
            </a:extLst>
          </p:cNvPr>
          <p:cNvGraphicFramePr/>
          <p:nvPr>
            <p:custDataLst>
              <p:tags r:id="rId32"/>
            </p:custDataLst>
            <p:extLst>
              <p:ext uri="{D42A27DB-BD31-4B8C-83A1-F6EECF244321}">
                <p14:modId xmlns:p14="http://schemas.microsoft.com/office/powerpoint/2010/main" val="2882469778"/>
              </p:ext>
            </p:extLst>
          </p:nvPr>
        </p:nvGraphicFramePr>
        <p:xfrm>
          <a:off x="5154613" y="3822700"/>
          <a:ext cx="4772025" cy="793750"/>
        </p:xfrm>
        <a:graphic>
          <a:graphicData uri="http://schemas.openxmlformats.org/drawingml/2006/chart">
            <c:chart xmlns:c="http://schemas.openxmlformats.org/drawingml/2006/chart" xmlns:r="http://schemas.openxmlformats.org/officeDocument/2006/relationships" r:id="rId49"/>
          </a:graphicData>
        </a:graphic>
      </p:graphicFrame>
      <p:cxnSp>
        <p:nvCxnSpPr>
          <p:cNvPr id="71" name="Straight Connector 62">
            <a:extLst>
              <a:ext uri="{FF2B5EF4-FFF2-40B4-BE49-F238E27FC236}">
                <a16:creationId xmlns:a16="http://schemas.microsoft.com/office/drawing/2014/main" id="{1A5E9638-F8A7-0A4B-4DD9-120DF22CC136}"/>
              </a:ext>
            </a:extLst>
          </p:cNvPr>
          <p:cNvCxnSpPr/>
          <p:nvPr>
            <p:custDataLst>
              <p:tags r:id="rId33"/>
            </p:custDataLst>
          </p:nvPr>
        </p:nvCxnSpPr>
        <p:spPr bwMode="auto">
          <a:xfrm flipV="1">
            <a:off x="6388100" y="3638550"/>
            <a:ext cx="2303463" cy="57150"/>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72" name="Text Placeholder 2">
            <a:extLst>
              <a:ext uri="{FF2B5EF4-FFF2-40B4-BE49-F238E27FC236}">
                <a16:creationId xmlns:a16="http://schemas.microsoft.com/office/drawing/2014/main" id="{5852AC34-A8D5-E880-7119-52FB2DFAE377}"/>
              </a:ext>
            </a:extLst>
          </p:cNvPr>
          <p:cNvSpPr>
            <a:spLocks/>
          </p:cNvSpPr>
          <p:nvPr>
            <p:custDataLst>
              <p:tags r:id="rId34"/>
            </p:custDataLst>
          </p:nvPr>
        </p:nvSpPr>
        <p:spPr bwMode="auto">
          <a:xfrm>
            <a:off x="6213475" y="4584700"/>
            <a:ext cx="349250" cy="1651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056A7EA9-0106-4862-BCDE-3D4AA6CB3731}" type="datetime'''''''2''''''0''''''''''''''2''''''''''''''''''4'''''">
              <a:rPr lang="fi-FI" altLang="en-US" sz="1200" b="1" smtClean="0"/>
              <a:pPr algn="ctr">
                <a:spcBef>
                  <a:spcPct val="0"/>
                </a:spcBef>
                <a:spcAft>
                  <a:spcPct val="0"/>
                </a:spcAft>
              </a:pPr>
              <a:t>2024</a:t>
            </a:fld>
            <a:endParaRPr lang="fi-FI" sz="1200" b="1">
              <a:sym typeface="+mn-lt"/>
            </a:endParaRPr>
          </a:p>
        </p:txBody>
      </p:sp>
      <p:sp>
        <p:nvSpPr>
          <p:cNvPr id="73" name="Text Placeholder 2">
            <a:extLst>
              <a:ext uri="{FF2B5EF4-FFF2-40B4-BE49-F238E27FC236}">
                <a16:creationId xmlns:a16="http://schemas.microsoft.com/office/drawing/2014/main" id="{759C5A4B-BAAF-A450-0871-97FCB0CF08C6}"/>
              </a:ext>
            </a:extLst>
          </p:cNvPr>
          <p:cNvSpPr>
            <a:spLocks/>
          </p:cNvSpPr>
          <p:nvPr>
            <p:custDataLst>
              <p:tags r:id="rId35"/>
            </p:custDataLst>
          </p:nvPr>
        </p:nvSpPr>
        <p:spPr bwMode="auto">
          <a:xfrm>
            <a:off x="8516938" y="4584700"/>
            <a:ext cx="349250" cy="1651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36989F88-02A4-4328-ADD4-4BA0CCE24476}" type="datetime'''''''''''20''''3''0'''''">
              <a:rPr lang="fi-FI" altLang="en-US" sz="1200" b="1" smtClean="0"/>
              <a:pPr algn="ctr">
                <a:spcBef>
                  <a:spcPct val="0"/>
                </a:spcBef>
                <a:spcAft>
                  <a:spcPct val="0"/>
                </a:spcAft>
              </a:pPr>
              <a:t>2030</a:t>
            </a:fld>
            <a:endParaRPr lang="fi-FI" sz="1200" b="1">
              <a:sym typeface="+mn-lt"/>
            </a:endParaRPr>
          </a:p>
        </p:txBody>
      </p:sp>
      <p:sp>
        <p:nvSpPr>
          <p:cNvPr id="74" name="Text Placeholder 2">
            <a:extLst>
              <a:ext uri="{FF2B5EF4-FFF2-40B4-BE49-F238E27FC236}">
                <a16:creationId xmlns:a16="http://schemas.microsoft.com/office/drawing/2014/main" id="{39F3B4B6-C155-7F0F-1EE9-BFAD18351F68}"/>
              </a:ext>
            </a:extLst>
          </p:cNvPr>
          <p:cNvSpPr>
            <a:spLocks/>
          </p:cNvSpPr>
          <p:nvPr>
            <p:custDataLst>
              <p:tags r:id="rId36"/>
            </p:custDataLst>
          </p:nvPr>
        </p:nvSpPr>
        <p:spPr bwMode="gray">
          <a:xfrm>
            <a:off x="6283324" y="3800475"/>
            <a:ext cx="20955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7463" tIns="0" rIns="17463" bIns="0" numCol="1" spcCol="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r>
              <a:rPr lang="fi-FI" sz="1000" b="1">
                <a:sym typeface="+mn-lt"/>
              </a:rPr>
              <a:t>6.7</a:t>
            </a:r>
          </a:p>
        </p:txBody>
      </p:sp>
      <p:sp>
        <p:nvSpPr>
          <p:cNvPr id="75" name="Text Placeholder 2">
            <a:extLst>
              <a:ext uri="{FF2B5EF4-FFF2-40B4-BE49-F238E27FC236}">
                <a16:creationId xmlns:a16="http://schemas.microsoft.com/office/drawing/2014/main" id="{C97E8226-C4F6-23D7-3467-CA900CF7CD53}"/>
              </a:ext>
            </a:extLst>
          </p:cNvPr>
          <p:cNvSpPr>
            <a:spLocks/>
          </p:cNvSpPr>
          <p:nvPr>
            <p:custDataLst>
              <p:tags r:id="rId37"/>
            </p:custDataLst>
          </p:nvPr>
        </p:nvSpPr>
        <p:spPr bwMode="gray">
          <a:xfrm>
            <a:off x="8586788" y="3743325"/>
            <a:ext cx="20955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17463" tIns="0" rIns="17463" bIns="0" numCol="1" spcCol="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5CD393F0-4AB3-4CDE-BC22-16590480B437}" type="datetime'7''.''''''''''''6'''''''''''''''''''''''''''''''''''''''''">
              <a:rPr lang="fi-FI" altLang="en-US" sz="1000" b="1" smtClean="0"/>
              <a:pPr algn="ctr">
                <a:spcBef>
                  <a:spcPct val="0"/>
                </a:spcBef>
                <a:spcAft>
                  <a:spcPct val="0"/>
                </a:spcAft>
              </a:pPr>
              <a:t>7.6</a:t>
            </a:fld>
            <a:endParaRPr lang="fi-FI" sz="1000" b="1">
              <a:sym typeface="+mn-lt"/>
            </a:endParaRPr>
          </a:p>
        </p:txBody>
      </p:sp>
      <p:sp>
        <p:nvSpPr>
          <p:cNvPr id="76" name="Text Placeholder 2">
            <a:extLst>
              <a:ext uri="{FF2B5EF4-FFF2-40B4-BE49-F238E27FC236}">
                <a16:creationId xmlns:a16="http://schemas.microsoft.com/office/drawing/2014/main" id="{4D2CB1D3-E019-E901-D760-4C1397CDD23F}"/>
              </a:ext>
            </a:extLst>
          </p:cNvPr>
          <p:cNvSpPr>
            <a:spLocks/>
          </p:cNvSpPr>
          <p:nvPr>
            <p:custDataLst>
              <p:tags r:id="rId38"/>
            </p:custDataLst>
          </p:nvPr>
        </p:nvSpPr>
        <p:spPr bwMode="auto">
          <a:xfrm>
            <a:off x="7288213" y="3549650"/>
            <a:ext cx="501650" cy="234950"/>
          </a:xfrm>
          <a:prstGeom prst="ellipse">
            <a:avLst/>
          </a:prstGeom>
          <a:solidFill>
            <a:schemeClr val="bg1"/>
          </a:solidFill>
          <a:ln w="9525" cmpd="sng" algn="ctr">
            <a:solidFill>
              <a:schemeClr val="tx1"/>
            </a:solidFill>
          </a:ln>
          <a:effec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r>
              <a:rPr lang="fi-FI" altLang="en-US" sz="1200" b="1">
                <a:effectLst/>
                <a:sym typeface="+mn-lt"/>
              </a:rPr>
              <a:t>1-2%</a:t>
            </a:r>
            <a:endParaRPr lang="fi-FI" sz="1200" b="1">
              <a:sym typeface="+mn-lt"/>
            </a:endParaRPr>
          </a:p>
        </p:txBody>
      </p:sp>
      <p:sp>
        <p:nvSpPr>
          <p:cNvPr id="77" name="Rectangle 68">
            <a:extLst>
              <a:ext uri="{FF2B5EF4-FFF2-40B4-BE49-F238E27FC236}">
                <a16:creationId xmlns:a16="http://schemas.microsoft.com/office/drawing/2014/main" id="{5738F3F6-9EDB-D6EC-48C0-E293EB5F311B}"/>
              </a:ext>
            </a:extLst>
          </p:cNvPr>
          <p:cNvSpPr/>
          <p:nvPr>
            <p:custDataLst>
              <p:tags r:id="rId39"/>
            </p:custDataLst>
          </p:nvPr>
        </p:nvSpPr>
        <p:spPr bwMode="auto">
          <a:xfrm>
            <a:off x="9594850" y="3951288"/>
            <a:ext cx="160338" cy="120650"/>
          </a:xfrm>
          <a:prstGeom prst="rect">
            <a:avLst/>
          </a:prstGeom>
          <a:solidFill>
            <a:schemeClr val="accent2"/>
          </a:solidFill>
          <a:ln w="9525" cmpd="sng" algn="ctr">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78" name="Rectangle 69">
            <a:extLst>
              <a:ext uri="{FF2B5EF4-FFF2-40B4-BE49-F238E27FC236}">
                <a16:creationId xmlns:a16="http://schemas.microsoft.com/office/drawing/2014/main" id="{72877944-A538-1CE3-B336-B89A5474F08A}"/>
              </a:ext>
            </a:extLst>
          </p:cNvPr>
          <p:cNvSpPr/>
          <p:nvPr>
            <p:custDataLst>
              <p:tags r:id="rId40"/>
            </p:custDataLst>
          </p:nvPr>
        </p:nvSpPr>
        <p:spPr bwMode="auto">
          <a:xfrm>
            <a:off x="9594850" y="4256088"/>
            <a:ext cx="160338" cy="120650"/>
          </a:xfrm>
          <a:prstGeom prst="rect">
            <a:avLst/>
          </a:prstGeom>
          <a:solidFill>
            <a:schemeClr val="accent3"/>
          </a:solidFill>
          <a:ln w="9525" cmpd="sng" algn="ctr">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79" name="Text Placeholder 2">
            <a:extLst>
              <a:ext uri="{FF2B5EF4-FFF2-40B4-BE49-F238E27FC236}">
                <a16:creationId xmlns:a16="http://schemas.microsoft.com/office/drawing/2014/main" id="{F1BD2A45-60C2-35D7-AD40-A78AB8025C56}"/>
              </a:ext>
            </a:extLst>
          </p:cNvPr>
          <p:cNvSpPr>
            <a:spLocks/>
          </p:cNvSpPr>
          <p:nvPr>
            <p:custDataLst>
              <p:tags r:id="rId41"/>
            </p:custDataLst>
          </p:nvPr>
        </p:nvSpPr>
        <p:spPr bwMode="auto">
          <a:xfrm>
            <a:off x="9805988" y="3957638"/>
            <a:ext cx="673100" cy="2476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ct val="0"/>
              </a:spcBef>
              <a:spcAft>
                <a:spcPct val="0"/>
              </a:spcAft>
            </a:pPr>
            <a:fld id="{D145D2C0-3237-450E-87E5-DC61E85AD2EC}" type="datetime'Pa''c''kag''in''g'''' ''''&amp;'''''' &#10;''T''i''''s''s''''''ue'''''">
              <a:rPr lang="fi-FI" altLang="en-US" sz="900" smtClean="0"/>
              <a:pPr/>
              <a:t>Packaging &amp; 
Tissue</a:t>
            </a:fld>
            <a:endParaRPr lang="fi-FI" sz="900">
              <a:sym typeface="+mn-lt"/>
            </a:endParaRPr>
          </a:p>
        </p:txBody>
      </p:sp>
      <p:sp>
        <p:nvSpPr>
          <p:cNvPr id="80" name="Text Placeholder 2">
            <a:extLst>
              <a:ext uri="{FF2B5EF4-FFF2-40B4-BE49-F238E27FC236}">
                <a16:creationId xmlns:a16="http://schemas.microsoft.com/office/drawing/2014/main" id="{DC92CCE8-B131-BCAC-B4CE-BFF3C3379A69}"/>
              </a:ext>
            </a:extLst>
          </p:cNvPr>
          <p:cNvSpPr>
            <a:spLocks/>
          </p:cNvSpPr>
          <p:nvPr>
            <p:custDataLst>
              <p:tags r:id="rId42"/>
            </p:custDataLst>
          </p:nvPr>
        </p:nvSpPr>
        <p:spPr bwMode="auto">
          <a:xfrm>
            <a:off x="9805988" y="4262438"/>
            <a:ext cx="527050" cy="2476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ct val="0"/>
              </a:spcBef>
              <a:spcAft>
                <a:spcPct val="0"/>
              </a:spcAft>
            </a:pPr>
            <a:fld id="{1C145AB4-2D66-4892-BB67-22BEE53F0FD5}" type="datetime'''''''''''Print''''ing'' ''&amp;'''' ''''''&#10;W''rit''''''i''''ng'''">
              <a:rPr lang="fi-FI" altLang="en-US" sz="900" smtClean="0"/>
              <a:pPr/>
              <a:t>Printing &amp; 
Writing</a:t>
            </a:fld>
            <a:endParaRPr lang="fi-FI" sz="900">
              <a:sym typeface="+mn-lt"/>
            </a:endParaRPr>
          </a:p>
        </p:txBody>
      </p:sp>
      <p:sp>
        <p:nvSpPr>
          <p:cNvPr id="81" name="Tekstiruutu 80">
            <a:extLst>
              <a:ext uri="{FF2B5EF4-FFF2-40B4-BE49-F238E27FC236}">
                <a16:creationId xmlns:a16="http://schemas.microsoft.com/office/drawing/2014/main" id="{AF3C2F57-ABDA-ECF3-5A69-E7CF3FE3DD18}"/>
              </a:ext>
            </a:extLst>
          </p:cNvPr>
          <p:cNvSpPr txBox="1"/>
          <p:nvPr/>
        </p:nvSpPr>
        <p:spPr>
          <a:xfrm>
            <a:off x="8475663" y="5252"/>
            <a:ext cx="3710908" cy="307777"/>
          </a:xfrm>
          <a:prstGeom prst="rect">
            <a:avLst/>
          </a:prstGeom>
          <a:solidFill>
            <a:schemeClr val="accent1">
              <a:lumMod val="20000"/>
              <a:lumOff val="80000"/>
            </a:schemeClr>
          </a:solidFill>
        </p:spPr>
        <p:txBody>
          <a:bodyPr wrap="square" rtlCol="0">
            <a:spAutoFit/>
          </a:bodyPr>
          <a:lstStyle/>
          <a:p>
            <a:r>
              <a:rPr lang="fi-FI" sz="1100" err="1"/>
              <a:t>From</a:t>
            </a:r>
            <a:r>
              <a:rPr lang="fi-FI" sz="1100"/>
              <a:t> </a:t>
            </a:r>
            <a:r>
              <a:rPr lang="fi-FI" sz="1100" err="1"/>
              <a:t>Kemira’s</a:t>
            </a:r>
            <a:r>
              <a:rPr lang="fi-FI" sz="1100"/>
              <a:t> Capital Markets Day 2024 </a:t>
            </a:r>
            <a:r>
              <a:rPr lang="fi-FI" sz="1100" err="1"/>
              <a:t>presentation</a:t>
            </a:r>
            <a:r>
              <a:rPr lang="fi-FI" sz="1400"/>
              <a:t>.</a:t>
            </a:r>
          </a:p>
        </p:txBody>
      </p:sp>
    </p:spTree>
    <p:extLst>
      <p:ext uri="{BB962C8B-B14F-4D97-AF65-F5344CB8AC3E}">
        <p14:creationId xmlns:p14="http://schemas.microsoft.com/office/powerpoint/2010/main" val="293496063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0563BF39-90C9-8604-0CC9-F96B28C4B2C7}"/>
              </a:ext>
            </a:extLst>
          </p:cNvPr>
          <p:cNvGraphicFramePr>
            <a:graphicFrameLocks/>
          </p:cNvGraphicFramePr>
          <p:nvPr>
            <p:custDataLst>
              <p:tags r:id="rId1"/>
            </p:custDataLst>
            <p:extLst>
              <p:ext uri="{D42A27DB-BD31-4B8C-83A1-F6EECF244321}">
                <p14:modId xmlns:p14="http://schemas.microsoft.com/office/powerpoint/2010/main" val="20204177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624" imgH="623" progId="TCLayout.ActiveDocument.1">
                  <p:embed/>
                </p:oleObj>
              </mc:Choice>
              <mc:Fallback>
                <p:oleObj name="think-cell Slide" r:id="rId3" imgW="624" imgH="623" progId="TCLayout.ActiveDocument.1">
                  <p:embed/>
                  <p:pic>
                    <p:nvPicPr>
                      <p:cNvPr id="9" name="think-cell data - do not delete" hidden="1">
                        <a:extLst>
                          <a:ext uri="{FF2B5EF4-FFF2-40B4-BE49-F238E27FC236}">
                            <a16:creationId xmlns:a16="http://schemas.microsoft.com/office/drawing/2014/main" id="{0563BF39-90C9-8604-0CC9-F96B28C4B2C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30" name="Picture Placeholder 29" descr="Close-up of a fabric with pins&#10;&#10;Description automatically generated">
            <a:extLst>
              <a:ext uri="{FF2B5EF4-FFF2-40B4-BE49-F238E27FC236}">
                <a16:creationId xmlns:a16="http://schemas.microsoft.com/office/drawing/2014/main" id="{B1559464-3269-FA07-C9EE-951FD4406220}"/>
              </a:ext>
            </a:extLst>
          </p:cNvPr>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sp>
        <p:nvSpPr>
          <p:cNvPr id="2" name="Title 1">
            <a:extLst>
              <a:ext uri="{FF2B5EF4-FFF2-40B4-BE49-F238E27FC236}">
                <a16:creationId xmlns:a16="http://schemas.microsoft.com/office/drawing/2014/main" id="{3EB7FC93-2D40-79DA-E6F1-59B662542A57}"/>
              </a:ext>
            </a:extLst>
          </p:cNvPr>
          <p:cNvSpPr>
            <a:spLocks noGrp="1"/>
          </p:cNvSpPr>
          <p:nvPr>
            <p:ph type="title"/>
          </p:nvPr>
        </p:nvSpPr>
        <p:spPr/>
        <p:txBody>
          <a:bodyPr vert="horz"/>
          <a:lstStyle/>
          <a:p>
            <a:r>
              <a:rPr lang="fi-FI" err="1"/>
              <a:t>Driving</a:t>
            </a:r>
            <a:r>
              <a:rPr lang="fi-FI"/>
              <a:t> </a:t>
            </a:r>
            <a:r>
              <a:rPr lang="fi-FI" err="1"/>
              <a:t>shareholder</a:t>
            </a:r>
            <a:r>
              <a:rPr lang="fi-FI"/>
              <a:t> </a:t>
            </a:r>
            <a:r>
              <a:rPr lang="fi-FI" err="1"/>
              <a:t>value</a:t>
            </a:r>
            <a:r>
              <a:rPr lang="fi-FI"/>
              <a:t> </a:t>
            </a:r>
            <a:r>
              <a:rPr lang="fi-FI" err="1"/>
              <a:t>through</a:t>
            </a:r>
            <a:r>
              <a:rPr lang="fi-FI"/>
              <a:t> </a:t>
            </a:r>
            <a:r>
              <a:rPr lang="fi-FI" err="1"/>
              <a:t>accelerated</a:t>
            </a:r>
            <a:r>
              <a:rPr lang="fi-FI"/>
              <a:t> </a:t>
            </a:r>
            <a:r>
              <a:rPr lang="fi-FI" err="1"/>
              <a:t>profitable</a:t>
            </a:r>
            <a:r>
              <a:rPr lang="fi-FI"/>
              <a:t> </a:t>
            </a:r>
            <a:r>
              <a:rPr lang="fi-FI" err="1"/>
              <a:t>growth</a:t>
            </a:r>
            <a:endParaRPr lang="fi-FI"/>
          </a:p>
        </p:txBody>
      </p:sp>
      <p:sp>
        <p:nvSpPr>
          <p:cNvPr id="5" name="Date Placeholder 4">
            <a:extLst>
              <a:ext uri="{FF2B5EF4-FFF2-40B4-BE49-F238E27FC236}">
                <a16:creationId xmlns:a16="http://schemas.microsoft.com/office/drawing/2014/main" id="{CCDF7D93-156D-5880-0334-667E1746035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solidFill>
                  <a:prstClr val="white"/>
                </a:solidFill>
                <a:effectLst/>
                <a:uLnTx/>
                <a:uFillTx/>
                <a:latin typeface="Arial"/>
                <a:ea typeface="+mn-ea"/>
                <a:cs typeface="+mn-cs"/>
              </a:rPr>
              <a:t>JULY 2026</a:t>
            </a:r>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6" name="Footer Placeholder 5">
            <a:extLst>
              <a:ext uri="{FF2B5EF4-FFF2-40B4-BE49-F238E27FC236}">
                <a16:creationId xmlns:a16="http://schemas.microsoft.com/office/drawing/2014/main" id="{CF6857CD-C478-3D6F-DDDA-5A902173D43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a:ln>
                  <a:noFill/>
                </a:ln>
                <a:solidFill>
                  <a:prstClr val="white"/>
                </a:solidFill>
                <a:effectLst/>
                <a:uLnTx/>
                <a:uFillTx/>
                <a:latin typeface="Arial"/>
                <a:ea typeface="+mn-ea"/>
                <a:cs typeface="+mn-cs"/>
              </a:rPr>
              <a:t>INVESTOR PRESENTATION</a:t>
            </a:r>
          </a:p>
        </p:txBody>
      </p:sp>
      <p:sp>
        <p:nvSpPr>
          <p:cNvPr id="7" name="Slide Number Placeholder 6">
            <a:extLst>
              <a:ext uri="{FF2B5EF4-FFF2-40B4-BE49-F238E27FC236}">
                <a16:creationId xmlns:a16="http://schemas.microsoft.com/office/drawing/2014/main" id="{70419651-4998-21AA-B259-DB72CAC6B81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27" name="Picture Placeholder 26">
            <a:extLst>
              <a:ext uri="{FF2B5EF4-FFF2-40B4-BE49-F238E27FC236}">
                <a16:creationId xmlns:a16="http://schemas.microsoft.com/office/drawing/2014/main" id="{45876494-7F92-49C5-9E5D-860430C65C84}"/>
              </a:ext>
            </a:extLst>
          </p:cNvPr>
          <p:cNvSpPr>
            <a:spLocks noGrp="1"/>
          </p:cNvSpPr>
          <p:nvPr>
            <p:ph type="pic" sz="quarter" idx="18"/>
          </p:nvPr>
        </p:nvSpPr>
        <p:spPr/>
        <p:txBody>
          <a:bodyPr/>
          <a:lstStyle/>
          <a:p>
            <a:endParaRPr lang="en-US"/>
          </a:p>
        </p:txBody>
      </p:sp>
      <p:sp>
        <p:nvSpPr>
          <p:cNvPr id="18" name="TextBox 17">
            <a:extLst>
              <a:ext uri="{FF2B5EF4-FFF2-40B4-BE49-F238E27FC236}">
                <a16:creationId xmlns:a16="http://schemas.microsoft.com/office/drawing/2014/main" id="{B6780163-E4F0-E980-CA35-1E32540BC56E}"/>
              </a:ext>
            </a:extLst>
          </p:cNvPr>
          <p:cNvSpPr txBox="1"/>
          <p:nvPr/>
        </p:nvSpPr>
        <p:spPr>
          <a:xfrm>
            <a:off x="695113" y="3501182"/>
            <a:ext cx="4320479" cy="1295970"/>
          </a:xfrm>
          <a:prstGeom prst="rect">
            <a:avLst/>
          </a:prstGeom>
          <a:noFill/>
          <a:ln w="6350">
            <a:solidFill>
              <a:schemeClr val="bg1"/>
            </a:solidFill>
          </a:ln>
        </p:spPr>
        <p:txBody>
          <a:bodyPr wrap="square" lIns="288000" tIns="288000" rIns="288000" bIns="288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100" normalizeH="0" baseline="0" noProof="0">
                <a:ln>
                  <a:noFill/>
                </a:ln>
                <a:solidFill>
                  <a:prstClr val="white"/>
                </a:solidFill>
                <a:effectLst/>
                <a:uLnTx/>
                <a:uFillTx/>
                <a:latin typeface="Arial"/>
                <a:ea typeface="+mn-ea"/>
                <a:cs typeface="+mn-cs"/>
              </a:rPr>
              <a:t>WE HAVE STRUCTURALLY</a:t>
            </a:r>
            <a:br>
              <a:rPr kumimoji="0" lang="fi-FI" sz="1600" b="1" i="0" u="none" strike="noStrike" kern="1200" cap="none" spc="-100" normalizeH="0" baseline="0" noProof="0">
                <a:ln>
                  <a:noFill/>
                </a:ln>
                <a:solidFill>
                  <a:prstClr val="white"/>
                </a:solidFill>
                <a:effectLst/>
                <a:uLnTx/>
                <a:uFillTx/>
                <a:latin typeface="Arial"/>
                <a:ea typeface="+mn-ea"/>
                <a:cs typeface="+mn-cs"/>
              </a:rPr>
            </a:br>
            <a:r>
              <a:rPr kumimoji="0" lang="fi-FI" sz="1600" b="1" i="0" u="none" strike="noStrike" kern="1200" cap="none" spc="-100" normalizeH="0" baseline="0" noProof="0">
                <a:ln>
                  <a:noFill/>
                </a:ln>
                <a:solidFill>
                  <a:prstClr val="white"/>
                </a:solidFill>
                <a:effectLst/>
                <a:uLnTx/>
                <a:uFillTx/>
                <a:latin typeface="Arial"/>
                <a:ea typeface="+mn-ea"/>
                <a:cs typeface="+mn-cs"/>
              </a:rPr>
              <a:t>STRONGER MARGINS</a:t>
            </a:r>
          </a:p>
        </p:txBody>
      </p:sp>
      <p:sp>
        <p:nvSpPr>
          <p:cNvPr id="19" name="TextBox 18">
            <a:extLst>
              <a:ext uri="{FF2B5EF4-FFF2-40B4-BE49-F238E27FC236}">
                <a16:creationId xmlns:a16="http://schemas.microsoft.com/office/drawing/2014/main" id="{10A95218-A631-A475-F8FA-2ADC96DE15CD}"/>
              </a:ext>
            </a:extLst>
          </p:cNvPr>
          <p:cNvSpPr txBox="1"/>
          <p:nvPr/>
        </p:nvSpPr>
        <p:spPr>
          <a:xfrm>
            <a:off x="695401" y="2204864"/>
            <a:ext cx="4320480" cy="1296144"/>
          </a:xfrm>
          <a:prstGeom prst="rect">
            <a:avLst/>
          </a:prstGeom>
          <a:noFill/>
          <a:ln w="6350">
            <a:solidFill>
              <a:schemeClr val="bg1"/>
            </a:solidFill>
          </a:ln>
        </p:spPr>
        <p:txBody>
          <a:bodyPr wrap="square" lIns="288000" tIns="288000" rIns="288000" bIns="288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100" normalizeH="0" baseline="0" noProof="0">
                <a:ln>
                  <a:noFill/>
                </a:ln>
                <a:solidFill>
                  <a:prstClr val="white"/>
                </a:solidFill>
                <a:effectLst/>
                <a:uLnTx/>
                <a:uFillTx/>
                <a:latin typeface="Arial"/>
                <a:ea typeface="+mn-ea"/>
                <a:cs typeface="+mn-cs"/>
              </a:rPr>
              <a:t>WE ARE ACCELERATING GROWTH</a:t>
            </a:r>
            <a:br>
              <a:rPr kumimoji="0" lang="fi-FI" sz="1600" b="1" i="0" u="none" strike="noStrike" kern="1200" cap="none" spc="-100" normalizeH="0" baseline="0" noProof="0">
                <a:ln>
                  <a:noFill/>
                </a:ln>
                <a:solidFill>
                  <a:prstClr val="white"/>
                </a:solidFill>
                <a:effectLst/>
                <a:uLnTx/>
                <a:uFillTx/>
                <a:latin typeface="Arial"/>
                <a:ea typeface="+mn-ea"/>
                <a:cs typeface="+mn-cs"/>
              </a:rPr>
            </a:br>
            <a:r>
              <a:rPr kumimoji="0" lang="fi-FI" sz="1600" b="1" i="0" u="none" strike="noStrike" kern="1200" cap="none" spc="-100" normalizeH="0" baseline="0" noProof="0">
                <a:ln>
                  <a:noFill/>
                </a:ln>
                <a:solidFill>
                  <a:prstClr val="white"/>
                </a:solidFill>
                <a:effectLst/>
                <a:uLnTx/>
                <a:uFillTx/>
                <a:latin typeface="Arial"/>
                <a:ea typeface="+mn-ea"/>
                <a:cs typeface="+mn-cs"/>
              </a:rPr>
              <a:t>– DRIVEN BY WATER AND SUSTAINABILITY</a:t>
            </a:r>
          </a:p>
        </p:txBody>
      </p:sp>
      <p:sp>
        <p:nvSpPr>
          <p:cNvPr id="20" name="TextBox 19">
            <a:extLst>
              <a:ext uri="{FF2B5EF4-FFF2-40B4-BE49-F238E27FC236}">
                <a16:creationId xmlns:a16="http://schemas.microsoft.com/office/drawing/2014/main" id="{43FE1F31-E944-F120-43D6-E743B08CDB2F}"/>
              </a:ext>
            </a:extLst>
          </p:cNvPr>
          <p:cNvSpPr txBox="1"/>
          <p:nvPr/>
        </p:nvSpPr>
        <p:spPr>
          <a:xfrm>
            <a:off x="695401" y="4797152"/>
            <a:ext cx="4320480" cy="1295673"/>
          </a:xfrm>
          <a:prstGeom prst="rect">
            <a:avLst/>
          </a:prstGeom>
          <a:noFill/>
          <a:ln w="6350">
            <a:solidFill>
              <a:schemeClr val="bg1"/>
            </a:solidFill>
          </a:ln>
        </p:spPr>
        <p:txBody>
          <a:bodyPr wrap="square" lIns="288000" tIns="288000" rIns="288000" bIns="288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100" normalizeH="0" baseline="0" noProof="0">
                <a:ln>
                  <a:noFill/>
                </a:ln>
                <a:solidFill>
                  <a:prstClr val="white"/>
                </a:solidFill>
                <a:effectLst/>
                <a:uLnTx/>
                <a:uFillTx/>
                <a:latin typeface="Arial"/>
                <a:ea typeface="+mn-ea"/>
                <a:cs typeface="+mn-cs"/>
              </a:rPr>
              <a:t>WE WILL EXECUTE FASTER THROUGH</a:t>
            </a:r>
            <a:br>
              <a:rPr kumimoji="0" lang="fi-FI" sz="1600" b="1" i="0" u="none" strike="noStrike" kern="1200" cap="none" spc="-100" normalizeH="0" baseline="0" noProof="0">
                <a:ln>
                  <a:noFill/>
                </a:ln>
                <a:solidFill>
                  <a:prstClr val="white"/>
                </a:solidFill>
                <a:effectLst/>
                <a:uLnTx/>
                <a:uFillTx/>
                <a:latin typeface="Arial"/>
                <a:ea typeface="+mn-ea"/>
                <a:cs typeface="+mn-cs"/>
              </a:rPr>
            </a:br>
            <a:r>
              <a:rPr kumimoji="0" lang="fi-FI" sz="1600" b="1" i="0" u="none" strike="noStrike" kern="1200" cap="none" spc="-100" normalizeH="0" baseline="0" noProof="0">
                <a:ln>
                  <a:noFill/>
                </a:ln>
                <a:solidFill>
                  <a:prstClr val="white"/>
                </a:solidFill>
                <a:effectLst/>
                <a:uLnTx/>
                <a:uFillTx/>
                <a:latin typeface="Arial"/>
                <a:ea typeface="+mn-ea"/>
                <a:cs typeface="+mn-cs"/>
              </a:rPr>
              <a:t>THE NEW KEMIRA ORGANIZATION </a:t>
            </a:r>
          </a:p>
        </p:txBody>
      </p:sp>
      <p:sp>
        <p:nvSpPr>
          <p:cNvPr id="3" name="TextBox 2">
            <a:extLst>
              <a:ext uri="{FF2B5EF4-FFF2-40B4-BE49-F238E27FC236}">
                <a16:creationId xmlns:a16="http://schemas.microsoft.com/office/drawing/2014/main" id="{0E3949D5-FCFE-113F-E36B-45CCA04976C9}"/>
              </a:ext>
            </a:extLst>
          </p:cNvPr>
          <p:cNvSpPr txBox="1"/>
          <p:nvPr/>
        </p:nvSpPr>
        <p:spPr>
          <a:xfrm>
            <a:off x="6456411" y="1700808"/>
            <a:ext cx="5256212" cy="504825"/>
          </a:xfrm>
          <a:prstGeom prst="rect">
            <a:avLst/>
          </a:prstGeom>
          <a:noFill/>
          <a:ln w="6350">
            <a:solidFill>
              <a:schemeClr val="bg1"/>
            </a:solidFill>
          </a:ln>
        </p:spPr>
        <p:txBody>
          <a:bodyPr wrap="square" lIns="216000" tIns="288000" rIns="216000" bIns="288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100" normalizeH="0" baseline="0" noProof="0">
                <a:ln>
                  <a:noFill/>
                </a:ln>
                <a:solidFill>
                  <a:prstClr val="white"/>
                </a:solidFill>
                <a:effectLst/>
                <a:uLnTx/>
                <a:uFillTx/>
                <a:latin typeface="Arial"/>
                <a:ea typeface="+mn-ea"/>
                <a:cs typeface="+mn-cs"/>
              </a:rPr>
              <a:t>LONG-TERM FINANCIAL TARGETS</a:t>
            </a:r>
          </a:p>
        </p:txBody>
      </p:sp>
      <p:sp>
        <p:nvSpPr>
          <p:cNvPr id="8" name="TextBox 7">
            <a:extLst>
              <a:ext uri="{FF2B5EF4-FFF2-40B4-BE49-F238E27FC236}">
                <a16:creationId xmlns:a16="http://schemas.microsoft.com/office/drawing/2014/main" id="{3B09AED7-4E67-F077-66CE-B240A0588BD0}"/>
              </a:ext>
            </a:extLst>
          </p:cNvPr>
          <p:cNvSpPr txBox="1"/>
          <p:nvPr/>
        </p:nvSpPr>
        <p:spPr>
          <a:xfrm>
            <a:off x="6456411" y="2204992"/>
            <a:ext cx="5256211" cy="1296144"/>
          </a:xfrm>
          <a:prstGeom prst="rect">
            <a:avLst/>
          </a:prstGeom>
          <a:noFill/>
          <a:ln w="6350">
            <a:solidFill>
              <a:schemeClr val="bg1"/>
            </a:solidFill>
          </a:ln>
        </p:spPr>
        <p:txBody>
          <a:bodyPr wrap="square" lIns="576000" tIns="288000" rIns="288000" bIns="28800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100" normalizeH="0" baseline="0" noProof="0">
                <a:ln>
                  <a:noFill/>
                </a:ln>
                <a:solidFill>
                  <a:prstClr val="white"/>
                </a:solidFill>
                <a:effectLst/>
                <a:uLnTx/>
                <a:uFillTx/>
                <a:latin typeface="Arial"/>
                <a:ea typeface="+mn-ea"/>
                <a:cs typeface="+mn-cs"/>
              </a:rPr>
              <a:t>AVERAGE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100" normalizeH="0" baseline="0" noProof="0">
                <a:ln>
                  <a:noFill/>
                </a:ln>
                <a:solidFill>
                  <a:prstClr val="white"/>
                </a:solidFill>
                <a:effectLst/>
                <a:uLnTx/>
                <a:uFillTx/>
                <a:latin typeface="Arial"/>
                <a:ea typeface="+mn-ea"/>
                <a:cs typeface="+mn-cs"/>
              </a:rPr>
              <a:t>ANNUAL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100" normalizeH="0" baseline="0" noProof="0">
                <a:ln>
                  <a:noFill/>
                </a:ln>
                <a:solidFill>
                  <a:prstClr val="white"/>
                </a:solidFill>
                <a:effectLst/>
                <a:uLnTx/>
                <a:uFillTx/>
                <a:latin typeface="Arial"/>
                <a:ea typeface="+mn-ea"/>
                <a:cs typeface="+mn-cs"/>
              </a:rPr>
              <a:t>ORGANIC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100" normalizeH="0" baseline="0" noProof="0">
                <a:ln>
                  <a:noFill/>
                </a:ln>
                <a:solidFill>
                  <a:prstClr val="white"/>
                </a:solidFill>
                <a:effectLst/>
                <a:uLnTx/>
                <a:uFillTx/>
                <a:latin typeface="Arial"/>
                <a:ea typeface="+mn-ea"/>
                <a:cs typeface="+mn-cs"/>
              </a:rPr>
              <a:t>GROWTH</a:t>
            </a:r>
          </a:p>
        </p:txBody>
      </p:sp>
      <p:sp>
        <p:nvSpPr>
          <p:cNvPr id="10" name="TextBox 9">
            <a:extLst>
              <a:ext uri="{FF2B5EF4-FFF2-40B4-BE49-F238E27FC236}">
                <a16:creationId xmlns:a16="http://schemas.microsoft.com/office/drawing/2014/main" id="{E91BBE2E-F2AA-E800-E056-5751CE243E25}"/>
              </a:ext>
            </a:extLst>
          </p:cNvPr>
          <p:cNvSpPr txBox="1"/>
          <p:nvPr/>
        </p:nvSpPr>
        <p:spPr>
          <a:xfrm>
            <a:off x="9048327" y="2204864"/>
            <a:ext cx="2664297" cy="1296144"/>
          </a:xfrm>
          <a:prstGeom prst="rect">
            <a:avLst/>
          </a:prstGeom>
          <a:noFill/>
          <a:ln w="6350">
            <a:noFill/>
          </a:ln>
        </p:spPr>
        <p:txBody>
          <a:bodyPr wrap="square" lIns="288000" tIns="288000" rIns="288000" bIns="28800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600" b="1" i="0" u="none" strike="noStrike" kern="1200" cap="none" spc="-100" normalizeH="0" baseline="0" noProof="0">
                <a:ln>
                  <a:noFill/>
                </a:ln>
                <a:solidFill>
                  <a:prstClr val="white"/>
                </a:solidFill>
                <a:effectLst/>
                <a:uLnTx/>
                <a:uFillTx/>
                <a:latin typeface="Arial"/>
                <a:ea typeface="+mn-ea"/>
                <a:cs typeface="+mn-cs"/>
              </a:rPr>
              <a:t>&gt;4%</a:t>
            </a:r>
          </a:p>
        </p:txBody>
      </p:sp>
      <p:sp>
        <p:nvSpPr>
          <p:cNvPr id="11" name="TextBox 10">
            <a:extLst>
              <a:ext uri="{FF2B5EF4-FFF2-40B4-BE49-F238E27FC236}">
                <a16:creationId xmlns:a16="http://schemas.microsoft.com/office/drawing/2014/main" id="{1D0E4F4D-9308-E5A0-141D-D12A5406F4B9}"/>
              </a:ext>
            </a:extLst>
          </p:cNvPr>
          <p:cNvSpPr txBox="1"/>
          <p:nvPr/>
        </p:nvSpPr>
        <p:spPr>
          <a:xfrm>
            <a:off x="6456411" y="3501008"/>
            <a:ext cx="5256212" cy="1296280"/>
          </a:xfrm>
          <a:prstGeom prst="rect">
            <a:avLst/>
          </a:prstGeom>
          <a:noFill/>
          <a:ln w="6350">
            <a:solidFill>
              <a:schemeClr val="bg1"/>
            </a:solidFill>
          </a:ln>
        </p:spPr>
        <p:txBody>
          <a:bodyPr wrap="square" lIns="576000" tIns="288000" rIns="288000" bIns="28800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100" normalizeH="0" baseline="0" noProof="0">
                <a:ln>
                  <a:noFill/>
                </a:ln>
                <a:solidFill>
                  <a:prstClr val="white"/>
                </a:solidFill>
                <a:effectLst/>
                <a:uLnTx/>
                <a:uFillTx/>
                <a:latin typeface="Arial"/>
                <a:ea typeface="+mn-ea"/>
                <a:cs typeface="+mn-cs"/>
              </a:rPr>
              <a:t>OPERATIVE</a:t>
            </a:r>
            <a:br>
              <a:rPr kumimoji="0" lang="fi-FI" sz="1400" b="1" i="0" u="none" strike="noStrike" kern="1200" cap="none" spc="100" normalizeH="0" baseline="0" noProof="0">
                <a:ln>
                  <a:noFill/>
                </a:ln>
                <a:solidFill>
                  <a:prstClr val="white"/>
                </a:solidFill>
                <a:effectLst/>
                <a:uLnTx/>
                <a:uFillTx/>
                <a:latin typeface="Arial"/>
                <a:ea typeface="+mn-ea"/>
                <a:cs typeface="+mn-cs"/>
              </a:rPr>
            </a:br>
            <a:r>
              <a:rPr kumimoji="0" lang="fi-FI" sz="1400" b="1" i="0" u="none" strike="noStrike" kern="1200" cap="none" spc="100" normalizeH="0" baseline="0" noProof="0">
                <a:ln>
                  <a:noFill/>
                </a:ln>
                <a:solidFill>
                  <a:prstClr val="white"/>
                </a:solidFill>
                <a:effectLst/>
                <a:uLnTx/>
                <a:uFillTx/>
                <a:latin typeface="Arial"/>
                <a:ea typeface="+mn-ea"/>
                <a:cs typeface="+mn-cs"/>
              </a:rPr>
              <a:t>EBITDA </a:t>
            </a:r>
          </a:p>
        </p:txBody>
      </p:sp>
      <p:sp>
        <p:nvSpPr>
          <p:cNvPr id="22" name="TextBox 21">
            <a:extLst>
              <a:ext uri="{FF2B5EF4-FFF2-40B4-BE49-F238E27FC236}">
                <a16:creationId xmlns:a16="http://schemas.microsoft.com/office/drawing/2014/main" id="{9BA6FA2D-BC47-E6AC-FEF6-A500E7581BC6}"/>
              </a:ext>
            </a:extLst>
          </p:cNvPr>
          <p:cNvSpPr txBox="1"/>
          <p:nvPr/>
        </p:nvSpPr>
        <p:spPr>
          <a:xfrm>
            <a:off x="9048327" y="3501008"/>
            <a:ext cx="2664297" cy="1296144"/>
          </a:xfrm>
          <a:prstGeom prst="rect">
            <a:avLst/>
          </a:prstGeom>
          <a:noFill/>
          <a:ln w="6350">
            <a:noFill/>
          </a:ln>
        </p:spPr>
        <p:txBody>
          <a:bodyPr wrap="square" lIns="288000" tIns="288000" rIns="288000" bIns="28800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600" b="1" i="0" u="none" strike="noStrike" kern="1200" cap="none" spc="-100" normalizeH="0" baseline="0" noProof="0">
                <a:ln>
                  <a:noFill/>
                </a:ln>
                <a:solidFill>
                  <a:prstClr val="white"/>
                </a:solidFill>
                <a:effectLst/>
                <a:uLnTx/>
                <a:uFillTx/>
                <a:latin typeface="Arial"/>
                <a:ea typeface="+mn-ea"/>
                <a:cs typeface="+mn-cs"/>
              </a:rPr>
              <a:t>18-21%</a:t>
            </a:r>
          </a:p>
        </p:txBody>
      </p:sp>
      <p:sp>
        <p:nvSpPr>
          <p:cNvPr id="23" name="TextBox 22">
            <a:extLst>
              <a:ext uri="{FF2B5EF4-FFF2-40B4-BE49-F238E27FC236}">
                <a16:creationId xmlns:a16="http://schemas.microsoft.com/office/drawing/2014/main" id="{27E2F780-1B57-B801-DA8C-2816553E50F0}"/>
              </a:ext>
            </a:extLst>
          </p:cNvPr>
          <p:cNvSpPr txBox="1"/>
          <p:nvPr/>
        </p:nvSpPr>
        <p:spPr>
          <a:xfrm>
            <a:off x="6456411" y="4797152"/>
            <a:ext cx="5256212" cy="1296144"/>
          </a:xfrm>
          <a:prstGeom prst="rect">
            <a:avLst/>
          </a:prstGeom>
          <a:noFill/>
          <a:ln w="6350">
            <a:solidFill>
              <a:schemeClr val="bg1"/>
            </a:solidFill>
          </a:ln>
        </p:spPr>
        <p:txBody>
          <a:bodyPr wrap="square" lIns="576000" tIns="288000" rIns="288000" bIns="28800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100" normalizeH="0" baseline="0" noProof="0">
                <a:ln>
                  <a:noFill/>
                </a:ln>
                <a:solidFill>
                  <a:prstClr val="white"/>
                </a:solidFill>
                <a:effectLst/>
                <a:uLnTx/>
                <a:uFillTx/>
                <a:latin typeface="Arial"/>
                <a:ea typeface="+mn-ea"/>
                <a:cs typeface="+mn-cs"/>
              </a:rPr>
              <a:t>OPERATIVE</a:t>
            </a:r>
            <a:br>
              <a:rPr kumimoji="0" lang="fi-FI" sz="1400" b="1" i="0" u="none" strike="noStrike" kern="1200" cap="none" spc="100" normalizeH="0" baseline="0" noProof="0">
                <a:ln>
                  <a:noFill/>
                </a:ln>
                <a:solidFill>
                  <a:prstClr val="white"/>
                </a:solidFill>
                <a:effectLst/>
                <a:uLnTx/>
                <a:uFillTx/>
                <a:latin typeface="Arial"/>
                <a:ea typeface="+mn-ea"/>
                <a:cs typeface="+mn-cs"/>
              </a:rPr>
            </a:br>
            <a:r>
              <a:rPr kumimoji="0" lang="fi-FI" sz="1400" b="1" i="0" u="none" strike="noStrike" kern="1200" cap="none" spc="100" normalizeH="0" baseline="0" noProof="0">
                <a:ln>
                  <a:noFill/>
                </a:ln>
                <a:solidFill>
                  <a:prstClr val="white"/>
                </a:solidFill>
                <a:effectLst/>
                <a:uLnTx/>
                <a:uFillTx/>
                <a:latin typeface="Arial"/>
                <a:ea typeface="+mn-ea"/>
                <a:cs typeface="+mn-cs"/>
              </a:rPr>
              <a:t>ROCE </a:t>
            </a:r>
          </a:p>
        </p:txBody>
      </p:sp>
      <p:sp>
        <p:nvSpPr>
          <p:cNvPr id="26" name="TextBox 25">
            <a:extLst>
              <a:ext uri="{FF2B5EF4-FFF2-40B4-BE49-F238E27FC236}">
                <a16:creationId xmlns:a16="http://schemas.microsoft.com/office/drawing/2014/main" id="{B5ACEB64-72C4-40CA-B2F1-1EC14396E7CD}"/>
              </a:ext>
            </a:extLst>
          </p:cNvPr>
          <p:cNvSpPr txBox="1"/>
          <p:nvPr/>
        </p:nvSpPr>
        <p:spPr>
          <a:xfrm>
            <a:off x="9048038" y="4797152"/>
            <a:ext cx="2664297" cy="1296144"/>
          </a:xfrm>
          <a:prstGeom prst="rect">
            <a:avLst/>
          </a:prstGeom>
          <a:noFill/>
          <a:ln w="6350">
            <a:noFill/>
          </a:ln>
        </p:spPr>
        <p:txBody>
          <a:bodyPr wrap="square" lIns="288000" tIns="288000" rIns="288000" bIns="28800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600" b="1" i="0" u="none" strike="noStrike" kern="1200" cap="none" spc="-100" normalizeH="0" baseline="0" noProof="0">
                <a:ln>
                  <a:noFill/>
                </a:ln>
                <a:solidFill>
                  <a:prstClr val="white"/>
                </a:solidFill>
                <a:effectLst/>
                <a:uLnTx/>
                <a:uFillTx/>
                <a:latin typeface="Arial"/>
                <a:ea typeface="+mn-ea"/>
                <a:cs typeface="+mn-cs"/>
              </a:rPr>
              <a:t>&gt;16%</a:t>
            </a:r>
          </a:p>
        </p:txBody>
      </p:sp>
    </p:spTree>
    <p:extLst>
      <p:ext uri="{BB962C8B-B14F-4D97-AF65-F5344CB8AC3E}">
        <p14:creationId xmlns:p14="http://schemas.microsoft.com/office/powerpoint/2010/main" val="33537353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679E27-9EAD-36C1-DCF5-8CF0941463FD}"/>
            </a:ext>
          </a:extLst>
        </p:cNvPr>
        <p:cNvGrpSpPr/>
        <p:nvPr/>
      </p:nvGrpSpPr>
      <p:grpSpPr>
        <a:xfrm>
          <a:off x="0" y="0"/>
          <a:ext cx="0" cy="0"/>
          <a:chOff x="0" y="0"/>
          <a:chExt cx="0" cy="0"/>
        </a:xfrm>
      </p:grpSpPr>
      <p:graphicFrame>
        <p:nvGraphicFramePr>
          <p:cNvPr id="11" name="think-cell data - do not delete" hidden="1">
            <a:extLst>
              <a:ext uri="{FF2B5EF4-FFF2-40B4-BE49-F238E27FC236}">
                <a16:creationId xmlns:a16="http://schemas.microsoft.com/office/drawing/2014/main" id="{B5C9D8E8-928E-50A4-70F1-BDAFB87C1856}"/>
              </a:ext>
            </a:extLst>
          </p:cNvPr>
          <p:cNvGraphicFramePr>
            <a:graphicFrameLocks/>
          </p:cNvGraphicFramePr>
          <p:nvPr>
            <p:custDataLst>
              <p:tags r:id="rId1"/>
            </p:custDataLst>
            <p:extLst>
              <p:ext uri="{D42A27DB-BD31-4B8C-83A1-F6EECF244321}">
                <p14:modId xmlns:p14="http://schemas.microsoft.com/office/powerpoint/2010/main" val="24171278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73" imgH="273" progId="TCLayout.ActiveDocument.1">
                  <p:embed/>
                </p:oleObj>
              </mc:Choice>
              <mc:Fallback>
                <p:oleObj name="think-cell Slide" r:id="rId3" imgW="273" imgH="273" progId="TCLayout.ActiveDocument.1">
                  <p:embed/>
                  <p:pic>
                    <p:nvPicPr>
                      <p:cNvPr id="11" name="think-cell data - do not delete" hidden="1">
                        <a:extLst>
                          <a:ext uri="{FF2B5EF4-FFF2-40B4-BE49-F238E27FC236}">
                            <a16:creationId xmlns:a16="http://schemas.microsoft.com/office/drawing/2014/main" id="{B5C9D8E8-928E-50A4-70F1-BDAFB87C185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2CE50B80-46DF-EFD0-89AD-364679248D43}"/>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BCE03772-9A43-2E4D-31BC-E3E83134CE6B}"/>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617565A5-E2F9-4849-E2BB-EB76FD47EB73}"/>
              </a:ext>
            </a:extLst>
          </p:cNvPr>
          <p:cNvSpPr>
            <a:spLocks noGrp="1"/>
          </p:cNvSpPr>
          <p:nvPr>
            <p:ph type="sldNum" sz="quarter" idx="12"/>
          </p:nvPr>
        </p:nvSpPr>
        <p:spPr/>
        <p:txBody>
          <a:bodyPr/>
          <a:lstStyle/>
          <a:p>
            <a:fld id="{9B8CDF1A-3CDE-4195-AF23-CDCF2878DEB5}" type="slidenum">
              <a:rPr lang="en-US" smtClean="0"/>
              <a:t>2</a:t>
            </a:fld>
            <a:endParaRPr lang="en-US"/>
          </a:p>
        </p:txBody>
      </p:sp>
      <p:sp>
        <p:nvSpPr>
          <p:cNvPr id="5" name="Text Placeholder 21">
            <a:extLst>
              <a:ext uri="{FF2B5EF4-FFF2-40B4-BE49-F238E27FC236}">
                <a16:creationId xmlns:a16="http://schemas.microsoft.com/office/drawing/2014/main" id="{217AF641-6076-22A2-5BD7-D0E3FBDD85E0}"/>
              </a:ext>
            </a:extLst>
          </p:cNvPr>
          <p:cNvSpPr txBox="1">
            <a:spLocks/>
          </p:cNvSpPr>
          <p:nvPr/>
        </p:nvSpPr>
        <p:spPr>
          <a:xfrm>
            <a:off x="839787" y="620713"/>
            <a:ext cx="4032077" cy="432023"/>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600" b="1"/>
              <a:t>INVESTOR PRESENTATION</a:t>
            </a:r>
            <a:endParaRPr lang="en-US" sz="1600" b="1" dirty="0"/>
          </a:p>
        </p:txBody>
      </p:sp>
      <p:sp>
        <p:nvSpPr>
          <p:cNvPr id="6" name="Title 16">
            <a:extLst>
              <a:ext uri="{FF2B5EF4-FFF2-40B4-BE49-F238E27FC236}">
                <a16:creationId xmlns:a16="http://schemas.microsoft.com/office/drawing/2014/main" id="{78D5D355-1F3D-2986-BC60-ABC6C23FA36B}"/>
              </a:ext>
            </a:extLst>
          </p:cNvPr>
          <p:cNvSpPr txBox="1">
            <a:spLocks/>
          </p:cNvSpPr>
          <p:nvPr/>
        </p:nvSpPr>
        <p:spPr>
          <a:xfrm>
            <a:off x="839787" y="1432806"/>
            <a:ext cx="7200428" cy="4608512"/>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sz="5400"/>
              <a:t>Content</a:t>
            </a:r>
            <a:br>
              <a:rPr lang="en-US" sz="5400"/>
            </a:br>
            <a:br>
              <a:rPr lang="en-US" sz="5400"/>
            </a:br>
            <a:r>
              <a:rPr lang="en-US" sz="2000" b="0" spc="-150"/>
              <a:t>1. Kemira in brief</a:t>
            </a:r>
            <a:br>
              <a:rPr lang="en-US" sz="2000" b="0" spc="-150"/>
            </a:br>
            <a:r>
              <a:rPr lang="en-US" sz="2000" b="0" spc="-150"/>
              <a:t>2. Strategy and financial targets</a:t>
            </a:r>
            <a:br>
              <a:rPr lang="en-US" sz="2000" b="0" spc="-150"/>
            </a:br>
            <a:r>
              <a:rPr lang="en-US" sz="2000" b="0" spc="-150"/>
              <a:t>3. Investment highlights</a:t>
            </a:r>
            <a:br>
              <a:rPr lang="en-US" sz="2000" b="0" spc="-150"/>
            </a:br>
            <a:r>
              <a:rPr lang="en-US" sz="2000" b="0" spc="-150"/>
              <a:t>4 Sustainability at Kemira</a:t>
            </a:r>
            <a:br>
              <a:rPr lang="en-US" sz="2000" b="0" spc="-150"/>
            </a:br>
            <a:r>
              <a:rPr lang="en-US" sz="2000" b="0" spc="-150"/>
              <a:t>5. Businesses</a:t>
            </a:r>
            <a:br>
              <a:rPr lang="en-US" sz="2000" b="0" spc="-150"/>
            </a:br>
            <a:r>
              <a:rPr lang="en-US" sz="2000" b="0" spc="-150"/>
              <a:t>-  Water Solutions</a:t>
            </a:r>
            <a:br>
              <a:rPr lang="en-US" sz="2000" b="0" spc="-150"/>
            </a:br>
            <a:r>
              <a:rPr lang="en-US" sz="2000" b="0" spc="-150"/>
              <a:t>-  Fiber businesses</a:t>
            </a:r>
            <a:br>
              <a:rPr lang="en-US" sz="2000" b="0" spc="-150"/>
            </a:br>
            <a:r>
              <a:rPr lang="en-US" sz="2000" b="0" spc="-150"/>
              <a:t>6. Recent progress</a:t>
            </a:r>
            <a:br>
              <a:rPr lang="en-US" sz="2000" b="0" spc="-150"/>
            </a:br>
            <a:r>
              <a:rPr lang="en-US" sz="2000" b="0" spc="-150"/>
              <a:t>7. Appendix</a:t>
            </a:r>
            <a:endParaRPr lang="fi-FI" sz="2400" b="0" spc="-150" dirty="0"/>
          </a:p>
        </p:txBody>
      </p:sp>
      <p:pic>
        <p:nvPicPr>
          <p:cNvPr id="7" name="Kuvan paikkamerkki 8" descr="Kuva, joka sisältää kohteen luonto, talvi, kasvi, piha-&#10;&#10;Tekoälyllä luotu sisältö voi olla virheellistä.">
            <a:extLst>
              <a:ext uri="{FF2B5EF4-FFF2-40B4-BE49-F238E27FC236}">
                <a16:creationId xmlns:a16="http://schemas.microsoft.com/office/drawing/2014/main" id="{41B158D8-CD57-BE01-2FEA-F14B77BEEF38}"/>
              </a:ext>
            </a:extLst>
          </p:cNvPr>
          <p:cNvPicPr>
            <a:picLocks noChangeAspect="1"/>
          </p:cNvPicPr>
          <p:nvPr/>
        </p:nvPicPr>
        <p:blipFill>
          <a:blip r:embed="rId5">
            <a:extLst>
              <a:ext uri="{28A0092B-C50C-407E-A947-70E740481C1C}">
                <a14:useLocalDpi xmlns:a14="http://schemas.microsoft.com/office/drawing/2010/main" val="0"/>
              </a:ext>
            </a:extLst>
          </a:blip>
          <a:srcRect l="13806" r="13806"/>
          <a:stretch>
            <a:fillRect/>
          </a:stretch>
        </p:blipFill>
        <p:spPr>
          <a:xfrm>
            <a:off x="5519738" y="836613"/>
            <a:ext cx="6672262" cy="5184775"/>
          </a:xfrm>
          <a:prstGeom prst="rect">
            <a:avLst/>
          </a:prstGeom>
        </p:spPr>
      </p:pic>
    </p:spTree>
    <p:extLst>
      <p:ext uri="{BB962C8B-B14F-4D97-AF65-F5344CB8AC3E}">
        <p14:creationId xmlns:p14="http://schemas.microsoft.com/office/powerpoint/2010/main" val="73207090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FFF37C5D-70E1-F6E0-8D78-22D5085E7062}"/>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52FE1DAB-BD98-77F6-E79D-6091D18A12CA}"/>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68A6030F-F0F5-3912-19CF-7651673C972E}"/>
              </a:ext>
            </a:extLst>
          </p:cNvPr>
          <p:cNvSpPr>
            <a:spLocks noGrp="1"/>
          </p:cNvSpPr>
          <p:nvPr>
            <p:ph type="sldNum" sz="quarter" idx="12"/>
          </p:nvPr>
        </p:nvSpPr>
        <p:spPr/>
        <p:txBody>
          <a:bodyPr/>
          <a:lstStyle/>
          <a:p>
            <a:fld id="{9B8CDF1A-3CDE-4195-AF23-CDCF2878DEB5}" type="slidenum">
              <a:rPr lang="en-US" smtClean="0"/>
              <a:t>20</a:t>
            </a:fld>
            <a:endParaRPr lang="en-US"/>
          </a:p>
        </p:txBody>
      </p:sp>
      <p:sp>
        <p:nvSpPr>
          <p:cNvPr id="5" name="Title 1">
            <a:extLst>
              <a:ext uri="{FF2B5EF4-FFF2-40B4-BE49-F238E27FC236}">
                <a16:creationId xmlns:a16="http://schemas.microsoft.com/office/drawing/2014/main" id="{9EA0208C-A544-F7E7-4370-831293DB756C}"/>
              </a:ext>
            </a:extLst>
          </p:cNvPr>
          <p:cNvSpPr txBox="1">
            <a:spLocks/>
          </p:cNvSpPr>
          <p:nvPr/>
        </p:nvSpPr>
        <p:spPr>
          <a:xfrm>
            <a:off x="721658" y="460831"/>
            <a:ext cx="10514013" cy="1079971"/>
          </a:xfrm>
          <a:prstGeom prst="rect">
            <a:avLst/>
          </a:prstGeom>
          <a:solidFill>
            <a:schemeClr val="accent4">
              <a:lumMod val="40000"/>
              <a:lumOff val="60000"/>
            </a:schemeClr>
          </a:solidFill>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pPr>
              <a:tabLst>
                <a:tab pos="6815138" algn="l"/>
              </a:tabLst>
            </a:pPr>
            <a:r>
              <a:rPr lang="en-US" dirty="0"/>
              <a:t>Kemira’s business units have different</a:t>
            </a:r>
            <a:br>
              <a:rPr lang="en-US" dirty="0"/>
            </a:br>
            <a:r>
              <a:rPr lang="en-US" dirty="0"/>
              <a:t>financial profiles…</a:t>
            </a:r>
            <a:endParaRPr lang="fi-FI" dirty="0"/>
          </a:p>
        </p:txBody>
      </p:sp>
      <p:graphicFrame>
        <p:nvGraphicFramePr>
          <p:cNvPr id="6" name="Table 20">
            <a:extLst>
              <a:ext uri="{FF2B5EF4-FFF2-40B4-BE49-F238E27FC236}">
                <a16:creationId xmlns:a16="http://schemas.microsoft.com/office/drawing/2014/main" id="{97539313-A9A5-44AF-0BA5-740759EF8601}"/>
              </a:ext>
            </a:extLst>
          </p:cNvPr>
          <p:cNvGraphicFramePr>
            <a:graphicFrameLocks/>
          </p:cNvGraphicFramePr>
          <p:nvPr>
            <p:extLst>
              <p:ext uri="{D42A27DB-BD31-4B8C-83A1-F6EECF244321}">
                <p14:modId xmlns:p14="http://schemas.microsoft.com/office/powerpoint/2010/main" val="2802432217"/>
              </p:ext>
            </p:extLst>
          </p:nvPr>
        </p:nvGraphicFramePr>
        <p:xfrm>
          <a:off x="838199" y="1844824"/>
          <a:ext cx="11018836" cy="4000320"/>
        </p:xfrm>
        <a:graphic>
          <a:graphicData uri="http://schemas.openxmlformats.org/drawingml/2006/table">
            <a:tbl>
              <a:tblPr>
                <a:tableStyleId>{2D5ABB26-0587-4C30-8999-92F81FD0307C}</a:tableStyleId>
              </a:tblPr>
              <a:tblGrid>
                <a:gridCol w="2809529">
                  <a:extLst>
                    <a:ext uri="{9D8B030D-6E8A-4147-A177-3AD203B41FA5}">
                      <a16:colId xmlns:a16="http://schemas.microsoft.com/office/drawing/2014/main" val="3013223415"/>
                    </a:ext>
                  </a:extLst>
                </a:gridCol>
                <a:gridCol w="2699889">
                  <a:extLst>
                    <a:ext uri="{9D8B030D-6E8A-4147-A177-3AD203B41FA5}">
                      <a16:colId xmlns:a16="http://schemas.microsoft.com/office/drawing/2014/main" val="1105212958"/>
                    </a:ext>
                  </a:extLst>
                </a:gridCol>
                <a:gridCol w="2754709">
                  <a:extLst>
                    <a:ext uri="{9D8B030D-6E8A-4147-A177-3AD203B41FA5}">
                      <a16:colId xmlns:a16="http://schemas.microsoft.com/office/drawing/2014/main" val="4167605430"/>
                    </a:ext>
                  </a:extLst>
                </a:gridCol>
                <a:gridCol w="2754709">
                  <a:extLst>
                    <a:ext uri="{9D8B030D-6E8A-4147-A177-3AD203B41FA5}">
                      <a16:colId xmlns:a16="http://schemas.microsoft.com/office/drawing/2014/main" val="1642101787"/>
                    </a:ext>
                  </a:extLst>
                </a:gridCol>
              </a:tblGrid>
              <a:tr h="327008">
                <a:tc>
                  <a:txBody>
                    <a:bodyPr/>
                    <a:lstStyle/>
                    <a:p>
                      <a:pPr algn="l"/>
                      <a:r>
                        <a:rPr lang="fi-FI" sz="1200" b="1" spc="0" baseline="0"/>
                        <a:t>BUSINESS</a:t>
                      </a:r>
                      <a:br>
                        <a:rPr lang="fi-FI" sz="1200" b="1" spc="0" baseline="0"/>
                      </a:br>
                      <a:r>
                        <a:rPr lang="fi-FI" sz="1200" b="1" spc="0" baseline="0"/>
                        <a:t>UNIT</a:t>
                      </a:r>
                    </a:p>
                  </a:txBody>
                  <a:tcPr marL="0" marR="144000" marT="72000" marB="72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b="1" spc="0" baseline="0"/>
                        <a:t>WATER</a:t>
                      </a:r>
                      <a:br>
                        <a:rPr lang="fi-FI" sz="1200" b="1" spc="0" baseline="0"/>
                      </a:br>
                      <a:r>
                        <a:rPr lang="fi-FI" sz="1200" b="1" spc="0" baseline="0"/>
                        <a:t>SOLUTIONS</a:t>
                      </a: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b="1" spc="0" baseline="0"/>
                        <a:t>PACKAGING &amp;</a:t>
                      </a:r>
                      <a:br>
                        <a:rPr lang="fi-FI" sz="1200" b="1" spc="0" baseline="0"/>
                      </a:br>
                      <a:r>
                        <a:rPr lang="fi-FI" sz="1200" b="1" spc="0" baseline="0"/>
                        <a:t>HYGIENE  SOLUTIONS</a:t>
                      </a: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b="1" spc="0" baseline="0"/>
                        <a:t>FIBER</a:t>
                      </a:r>
                      <a:br>
                        <a:rPr lang="fi-FI" sz="1200" b="1" spc="0" baseline="0"/>
                      </a:br>
                      <a:r>
                        <a:rPr lang="fi-FI" sz="1200" b="1" spc="0" baseline="0"/>
                        <a:t>ESSENTIALS</a:t>
                      </a:r>
                    </a:p>
                  </a:txBody>
                  <a:tcPr marL="144000" marR="144000" marT="72000" marB="72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38825340"/>
                  </a:ext>
                </a:extLst>
              </a:tr>
              <a:tr h="209692">
                <a:tc>
                  <a:txBody>
                    <a:bodyPr/>
                    <a:lstStyle/>
                    <a:p>
                      <a:pPr algn="l"/>
                      <a:r>
                        <a:rPr lang="fi-FI" sz="1200" b="1" spc="0" baseline="0" dirty="0"/>
                        <a:t>% of </a:t>
                      </a:r>
                      <a:r>
                        <a:rPr lang="fi-FI" sz="1200" b="1" spc="0" baseline="0" dirty="0" err="1"/>
                        <a:t>total</a:t>
                      </a:r>
                      <a:r>
                        <a:rPr lang="fi-FI" sz="1200" b="1" spc="0" baseline="0" dirty="0"/>
                        <a:t> </a:t>
                      </a:r>
                      <a:r>
                        <a:rPr lang="fi-FI" sz="1200" b="1" spc="0" baseline="0" dirty="0" err="1"/>
                        <a:t>revenue</a:t>
                      </a:r>
                      <a:endParaRPr lang="fi-FI" sz="1200" b="1" spc="0" baseline="0" dirty="0"/>
                    </a:p>
                  </a:txBody>
                  <a:tcPr marL="0" marR="144000" marT="72000" marB="72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srgbClr val="322D2D"/>
                          </a:solidFill>
                          <a:effectLst/>
                          <a:uLnTx/>
                          <a:uFillTx/>
                          <a:latin typeface="Arial"/>
                          <a:ea typeface="+mn-ea"/>
                          <a:cs typeface="+mn-cs"/>
                        </a:rPr>
                        <a:t>~45%</a:t>
                      </a: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srgbClr val="322D2D"/>
                          </a:solidFill>
                          <a:effectLst/>
                          <a:uLnTx/>
                          <a:uFillTx/>
                          <a:latin typeface="Arial"/>
                          <a:ea typeface="+mn-ea"/>
                          <a:cs typeface="+mn-cs"/>
                        </a:rPr>
                        <a:t>~35%</a:t>
                      </a: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srgbClr val="322D2D"/>
                          </a:solidFill>
                          <a:effectLst/>
                          <a:uLnTx/>
                          <a:uFillTx/>
                          <a:latin typeface="Arial"/>
                          <a:ea typeface="+mn-ea"/>
                          <a:cs typeface="+mn-cs"/>
                        </a:rPr>
                        <a:t>~20%</a:t>
                      </a:r>
                    </a:p>
                  </a:txBody>
                  <a:tcPr marL="144000" marR="144000" marT="72000" marB="72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30633997"/>
                  </a:ext>
                </a:extLst>
              </a:tr>
              <a:tr h="220319">
                <a:tc>
                  <a:txBody>
                    <a:bodyPr/>
                    <a:lstStyle/>
                    <a:p>
                      <a:pPr algn="l"/>
                      <a:r>
                        <a:rPr lang="fi-FI" sz="1200" b="1" spc="0" baseline="0" err="1"/>
                        <a:t>Cyclicality</a:t>
                      </a:r>
                      <a:endParaRPr lang="fi-FI" sz="1200" b="1" spc="0" baseline="0"/>
                    </a:p>
                  </a:txBody>
                  <a:tcPr marL="0" marR="144000" marT="72000" marB="72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kern="1200" spc="0" noProof="0" err="1">
                          <a:solidFill>
                            <a:schemeClr val="tx1"/>
                          </a:solidFill>
                          <a:latin typeface="+mn-lt"/>
                          <a:ea typeface="+mn-ea"/>
                          <a:cs typeface="+mn-cs"/>
                        </a:rPr>
                        <a:t>Low</a:t>
                      </a:r>
                      <a:endParaRPr lang="fi-FI" sz="1200" kern="1200" spc="0" noProof="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kern="1200" spc="0" noProof="0">
                          <a:solidFill>
                            <a:schemeClr val="tx1"/>
                          </a:solidFill>
                          <a:latin typeface="+mn-lt"/>
                          <a:ea typeface="+mn-ea"/>
                          <a:cs typeface="+mn-cs"/>
                        </a:rPr>
                        <a:t>Medium</a:t>
                      </a: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kern="1200" spc="0">
                          <a:solidFill>
                            <a:schemeClr val="tx1"/>
                          </a:solidFill>
                          <a:latin typeface="+mn-lt"/>
                          <a:ea typeface="+mn-ea"/>
                          <a:cs typeface="+mn-cs"/>
                        </a:rPr>
                        <a:t>Medium</a:t>
                      </a:r>
                    </a:p>
                  </a:txBody>
                  <a:tcPr marL="144000" marR="144000" marT="72000" marB="72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52532861"/>
                  </a:ext>
                </a:extLst>
              </a:tr>
              <a:tr h="209692">
                <a:tc>
                  <a:txBody>
                    <a:bodyPr/>
                    <a:lstStyle/>
                    <a:p>
                      <a:pPr algn="l"/>
                      <a:r>
                        <a:rPr lang="fi-FI" sz="1200" b="1" spc="0" baseline="0" dirty="0" err="1"/>
                        <a:t>Pricing</a:t>
                      </a:r>
                      <a:r>
                        <a:rPr lang="fi-FI" sz="1200" b="1" spc="0" baseline="0" dirty="0"/>
                        <a:t> </a:t>
                      </a:r>
                      <a:r>
                        <a:rPr lang="fi-FI" sz="1200" b="1" spc="0" baseline="0" dirty="0" err="1"/>
                        <a:t>structure</a:t>
                      </a:r>
                      <a:endParaRPr lang="fi-FI" sz="1200" b="1" spc="0" baseline="0" dirty="0"/>
                    </a:p>
                  </a:txBody>
                  <a:tcPr marL="0" marR="144000" marT="72000" marB="72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spc="0" dirty="0" err="1"/>
                        <a:t>Majority</a:t>
                      </a:r>
                      <a:r>
                        <a:rPr lang="fi-FI" sz="1200" spc="0" dirty="0"/>
                        <a:t> </a:t>
                      </a:r>
                      <a:r>
                        <a:rPr lang="fi-FI" sz="1200" spc="0" dirty="0" err="1"/>
                        <a:t>fixed</a:t>
                      </a:r>
                      <a:r>
                        <a:rPr lang="fi-FI" sz="1200" spc="0" dirty="0"/>
                        <a:t> </a:t>
                      </a:r>
                      <a:r>
                        <a:rPr lang="fi-FI" sz="1200" spc="0" dirty="0" err="1"/>
                        <a:t>pricing</a:t>
                      </a:r>
                      <a:endParaRPr lang="fi-FI" sz="1200" spc="0" dirty="0"/>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kern="1200" spc="0" noProof="0" dirty="0" err="1">
                          <a:solidFill>
                            <a:schemeClr val="tx1"/>
                          </a:solidFill>
                          <a:latin typeface="+mn-lt"/>
                          <a:ea typeface="+mn-ea"/>
                          <a:cs typeface="+mn-cs"/>
                        </a:rPr>
                        <a:t>Majority</a:t>
                      </a:r>
                      <a:r>
                        <a:rPr lang="fi-FI" sz="1200" kern="1200" spc="0" noProof="0" dirty="0">
                          <a:solidFill>
                            <a:schemeClr val="tx1"/>
                          </a:solidFill>
                          <a:latin typeface="+mn-lt"/>
                          <a:ea typeface="+mn-ea"/>
                          <a:cs typeface="+mn-cs"/>
                        </a:rPr>
                        <a:t> </a:t>
                      </a:r>
                      <a:r>
                        <a:rPr lang="fi-FI" sz="1200" kern="1200" spc="0" noProof="0" dirty="0" err="1">
                          <a:solidFill>
                            <a:schemeClr val="tx1"/>
                          </a:solidFill>
                          <a:latin typeface="+mn-lt"/>
                          <a:ea typeface="+mn-ea"/>
                          <a:cs typeface="+mn-cs"/>
                        </a:rPr>
                        <a:t>fixed</a:t>
                      </a:r>
                      <a:r>
                        <a:rPr lang="fi-FI" sz="1200" kern="1200" spc="0" noProof="0" dirty="0">
                          <a:solidFill>
                            <a:schemeClr val="tx1"/>
                          </a:solidFill>
                          <a:latin typeface="+mn-lt"/>
                          <a:ea typeface="+mn-ea"/>
                          <a:cs typeface="+mn-cs"/>
                        </a:rPr>
                        <a:t> </a:t>
                      </a:r>
                      <a:r>
                        <a:rPr lang="fi-FI" sz="1200" kern="1200" spc="0" noProof="0" dirty="0" err="1">
                          <a:solidFill>
                            <a:schemeClr val="tx1"/>
                          </a:solidFill>
                          <a:latin typeface="+mn-lt"/>
                          <a:ea typeface="+mn-ea"/>
                          <a:cs typeface="+mn-cs"/>
                        </a:rPr>
                        <a:t>pricing</a:t>
                      </a:r>
                      <a:endParaRPr lang="fi-FI" sz="1200" kern="1200" spc="0" noProof="0" dirty="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kern="1200" spc="0" dirty="0">
                          <a:solidFill>
                            <a:schemeClr val="tx1"/>
                          </a:solidFill>
                          <a:latin typeface="+mn-lt"/>
                          <a:ea typeface="+mn-ea"/>
                          <a:cs typeface="+mn-cs"/>
                        </a:rPr>
                        <a:t>~50% </a:t>
                      </a:r>
                      <a:r>
                        <a:rPr lang="fi-FI" sz="1200" kern="1200" spc="0" dirty="0" err="1">
                          <a:solidFill>
                            <a:schemeClr val="tx1"/>
                          </a:solidFill>
                          <a:latin typeface="+mn-lt"/>
                          <a:ea typeface="+mn-ea"/>
                          <a:cs typeface="+mn-cs"/>
                        </a:rPr>
                        <a:t>fixed</a:t>
                      </a:r>
                      <a:r>
                        <a:rPr lang="fi-FI" sz="1200" kern="1200" spc="0" dirty="0">
                          <a:solidFill>
                            <a:schemeClr val="tx1"/>
                          </a:solidFill>
                          <a:latin typeface="+mn-lt"/>
                          <a:ea typeface="+mn-ea"/>
                          <a:cs typeface="+mn-cs"/>
                        </a:rPr>
                        <a:t> / ~50% formula</a:t>
                      </a:r>
                    </a:p>
                  </a:txBody>
                  <a:tcPr marL="144000" marR="144000" marT="72000" marB="72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93611399"/>
                  </a:ext>
                </a:extLst>
              </a:tr>
              <a:tr h="209692">
                <a:tc>
                  <a:txBody>
                    <a:bodyPr/>
                    <a:lstStyle/>
                    <a:p>
                      <a:pPr algn="l"/>
                      <a:r>
                        <a:rPr lang="fi-FI" sz="1200" b="1" spc="0" baseline="0" dirty="0"/>
                        <a:t>Capital </a:t>
                      </a:r>
                      <a:r>
                        <a:rPr lang="fi-FI" sz="1200" b="1" spc="0" baseline="0" dirty="0" err="1"/>
                        <a:t>intensity</a:t>
                      </a:r>
                      <a:endParaRPr lang="fi-FI" sz="1200" b="1" spc="0" baseline="0" dirty="0"/>
                    </a:p>
                  </a:txBody>
                  <a:tcPr marL="0" marR="144000" marT="72000" marB="72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kern="1200" spc="0" noProof="0" err="1">
                          <a:solidFill>
                            <a:schemeClr val="tx1"/>
                          </a:solidFill>
                          <a:latin typeface="+mn-lt"/>
                          <a:ea typeface="+mn-ea"/>
                          <a:cs typeface="+mn-cs"/>
                        </a:rPr>
                        <a:t>Low</a:t>
                      </a:r>
                      <a:endParaRPr lang="fi-FI" sz="1200" kern="1200" spc="0" noProof="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kern="1200" spc="0" noProof="0" err="1">
                          <a:solidFill>
                            <a:schemeClr val="tx1"/>
                          </a:solidFill>
                          <a:latin typeface="+mn-lt"/>
                          <a:ea typeface="+mn-ea"/>
                          <a:cs typeface="+mn-cs"/>
                        </a:rPr>
                        <a:t>Low</a:t>
                      </a:r>
                      <a:r>
                        <a:rPr lang="fi-FI" sz="1200" kern="1200" spc="0" noProof="0">
                          <a:solidFill>
                            <a:schemeClr val="tx1"/>
                          </a:solidFill>
                          <a:latin typeface="+mn-lt"/>
                          <a:ea typeface="+mn-ea"/>
                          <a:cs typeface="+mn-cs"/>
                        </a:rPr>
                        <a:t> to medium</a:t>
                      </a: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kern="1200" spc="0" dirty="0" err="1">
                          <a:solidFill>
                            <a:schemeClr val="tx1"/>
                          </a:solidFill>
                          <a:latin typeface="+mn-lt"/>
                          <a:ea typeface="+mn-ea"/>
                          <a:cs typeface="+mn-cs"/>
                        </a:rPr>
                        <a:t>High</a:t>
                      </a:r>
                      <a:endParaRPr lang="fi-FI" sz="1200" kern="1200" spc="0" dirty="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56507471"/>
                  </a:ext>
                </a:extLst>
              </a:tr>
              <a:tr h="327008">
                <a:tc>
                  <a:txBody>
                    <a:bodyPr/>
                    <a:lstStyle/>
                    <a:p>
                      <a:pPr algn="l"/>
                      <a:r>
                        <a:rPr lang="fi-FI" sz="1200" b="1" spc="0" baseline="0" err="1"/>
                        <a:t>Contract</a:t>
                      </a:r>
                      <a:r>
                        <a:rPr lang="fi-FI" sz="1200" b="1" spc="0" baseline="0"/>
                        <a:t> </a:t>
                      </a:r>
                      <a:r>
                        <a:rPr lang="fi-FI" sz="1200" b="1" spc="0" baseline="0" err="1"/>
                        <a:t>length</a:t>
                      </a:r>
                      <a:endParaRPr lang="fi-FI" sz="1200" b="1" spc="0" baseline="0"/>
                    </a:p>
                  </a:txBody>
                  <a:tcPr marL="0" marR="144000" marT="72000" marB="72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kern="1200" spc="0" noProof="0" dirty="0" err="1">
                          <a:solidFill>
                            <a:schemeClr val="tx1"/>
                          </a:solidFill>
                          <a:latin typeface="+mn-lt"/>
                          <a:ea typeface="+mn-ea"/>
                          <a:cs typeface="+mn-cs"/>
                        </a:rPr>
                        <a:t>Typically</a:t>
                      </a:r>
                      <a:r>
                        <a:rPr lang="fi-FI" sz="1200" kern="1200" spc="0" noProof="0" dirty="0">
                          <a:solidFill>
                            <a:schemeClr val="tx1"/>
                          </a:solidFill>
                          <a:latin typeface="+mn-lt"/>
                          <a:ea typeface="+mn-ea"/>
                          <a:cs typeface="+mn-cs"/>
                        </a:rPr>
                        <a:t> 1 </a:t>
                      </a:r>
                      <a:r>
                        <a:rPr lang="fi-FI" sz="1200" kern="1200" spc="0" noProof="0" dirty="0" err="1">
                          <a:solidFill>
                            <a:schemeClr val="tx1"/>
                          </a:solidFill>
                          <a:latin typeface="+mn-lt"/>
                          <a:ea typeface="+mn-ea"/>
                          <a:cs typeface="+mn-cs"/>
                        </a:rPr>
                        <a:t>year</a:t>
                      </a:r>
                      <a:r>
                        <a:rPr lang="fi-FI" sz="1200" kern="1200" spc="0" noProof="0" dirty="0">
                          <a:solidFill>
                            <a:schemeClr val="tx1"/>
                          </a:solidFill>
                          <a:latin typeface="+mn-lt"/>
                          <a:ea typeface="+mn-ea"/>
                          <a:cs typeface="+mn-cs"/>
                        </a:rPr>
                        <a:t>, </a:t>
                      </a:r>
                      <a:r>
                        <a:rPr lang="fi-FI" sz="1200" kern="1200" spc="0" noProof="0" dirty="0" err="1">
                          <a:solidFill>
                            <a:schemeClr val="tx1"/>
                          </a:solidFill>
                          <a:latin typeface="+mn-lt"/>
                          <a:ea typeface="+mn-ea"/>
                          <a:cs typeface="+mn-cs"/>
                        </a:rPr>
                        <a:t>tendered</a:t>
                      </a:r>
                      <a:r>
                        <a:rPr lang="fi-FI" sz="1200" kern="1200" spc="0" noProof="0" dirty="0">
                          <a:solidFill>
                            <a:schemeClr val="tx1"/>
                          </a:solidFill>
                          <a:latin typeface="+mn-lt"/>
                          <a:ea typeface="+mn-ea"/>
                          <a:cs typeface="+mn-cs"/>
                        </a:rPr>
                        <a:t> business in Urban.</a:t>
                      </a: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kern="1200" spc="0" noProof="0" err="1">
                          <a:solidFill>
                            <a:schemeClr val="tx1"/>
                          </a:solidFill>
                          <a:latin typeface="+mn-lt"/>
                          <a:ea typeface="+mn-ea"/>
                          <a:cs typeface="+mn-cs"/>
                        </a:rPr>
                        <a:t>Typically</a:t>
                      </a:r>
                      <a:r>
                        <a:rPr lang="fi-FI" sz="1200" kern="1200" spc="0" noProof="0">
                          <a:solidFill>
                            <a:schemeClr val="tx1"/>
                          </a:solidFill>
                          <a:latin typeface="+mn-lt"/>
                          <a:ea typeface="+mn-ea"/>
                          <a:cs typeface="+mn-cs"/>
                        </a:rPr>
                        <a:t> 1 </a:t>
                      </a:r>
                      <a:r>
                        <a:rPr lang="fi-FI" sz="1200" kern="1200" spc="0" noProof="0" err="1">
                          <a:solidFill>
                            <a:schemeClr val="tx1"/>
                          </a:solidFill>
                          <a:latin typeface="+mn-lt"/>
                          <a:ea typeface="+mn-ea"/>
                          <a:cs typeface="+mn-cs"/>
                        </a:rPr>
                        <a:t>year</a:t>
                      </a:r>
                      <a:endParaRPr lang="fi-FI" sz="1200" kern="1200" spc="0" noProof="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kern="1200" spc="0" dirty="0" err="1">
                          <a:solidFill>
                            <a:schemeClr val="tx1"/>
                          </a:solidFill>
                          <a:latin typeface="+mn-lt"/>
                          <a:ea typeface="+mn-ea"/>
                          <a:cs typeface="+mn-cs"/>
                        </a:rPr>
                        <a:t>Typically</a:t>
                      </a:r>
                      <a:r>
                        <a:rPr lang="fi-FI" sz="1200" kern="1200" spc="0" dirty="0">
                          <a:solidFill>
                            <a:schemeClr val="tx1"/>
                          </a:solidFill>
                          <a:latin typeface="+mn-lt"/>
                          <a:ea typeface="+mn-ea"/>
                          <a:cs typeface="+mn-cs"/>
                        </a:rPr>
                        <a:t> multi-</a:t>
                      </a:r>
                      <a:r>
                        <a:rPr lang="fi-FI" sz="1200" kern="1200" spc="0" dirty="0" err="1">
                          <a:solidFill>
                            <a:schemeClr val="tx1"/>
                          </a:solidFill>
                          <a:latin typeface="+mn-lt"/>
                          <a:ea typeface="+mn-ea"/>
                          <a:cs typeface="+mn-cs"/>
                        </a:rPr>
                        <a:t>year</a:t>
                      </a:r>
                      <a:r>
                        <a:rPr lang="fi-FI" sz="1200" kern="1200" spc="0" dirty="0">
                          <a:solidFill>
                            <a:schemeClr val="tx1"/>
                          </a:solidFill>
                          <a:latin typeface="+mn-lt"/>
                          <a:ea typeface="+mn-ea"/>
                          <a:cs typeface="+mn-cs"/>
                        </a:rPr>
                        <a:t>, </a:t>
                      </a:r>
                      <a:r>
                        <a:rPr lang="fi-FI" sz="1200" kern="1200" spc="0" dirty="0" err="1">
                          <a:solidFill>
                            <a:schemeClr val="tx1"/>
                          </a:solidFill>
                          <a:latin typeface="+mn-lt"/>
                          <a:ea typeface="+mn-ea"/>
                          <a:cs typeface="+mn-cs"/>
                        </a:rPr>
                        <a:t>high</a:t>
                      </a:r>
                      <a:r>
                        <a:rPr lang="fi-FI" sz="1200" kern="1200" spc="0" dirty="0">
                          <a:solidFill>
                            <a:schemeClr val="tx1"/>
                          </a:solidFill>
                          <a:latin typeface="+mn-lt"/>
                          <a:ea typeface="+mn-ea"/>
                          <a:cs typeface="+mn-cs"/>
                        </a:rPr>
                        <a:t> </a:t>
                      </a:r>
                      <a:r>
                        <a:rPr lang="fi-FI" sz="1200" kern="1200" spc="0" dirty="0" err="1">
                          <a:solidFill>
                            <a:schemeClr val="tx1"/>
                          </a:solidFill>
                          <a:latin typeface="+mn-lt"/>
                          <a:ea typeface="+mn-ea"/>
                          <a:cs typeface="+mn-cs"/>
                        </a:rPr>
                        <a:t>customer</a:t>
                      </a:r>
                      <a:r>
                        <a:rPr lang="fi-FI" sz="1200" kern="1200" spc="0" dirty="0">
                          <a:solidFill>
                            <a:schemeClr val="tx1"/>
                          </a:solidFill>
                          <a:latin typeface="+mn-lt"/>
                          <a:ea typeface="+mn-ea"/>
                          <a:cs typeface="+mn-cs"/>
                        </a:rPr>
                        <a:t> </a:t>
                      </a:r>
                      <a:r>
                        <a:rPr lang="fi-FI" sz="1200" kern="1200" spc="0" dirty="0" err="1">
                          <a:solidFill>
                            <a:schemeClr val="tx1"/>
                          </a:solidFill>
                          <a:latin typeface="+mn-lt"/>
                          <a:ea typeface="+mn-ea"/>
                          <a:cs typeface="+mn-cs"/>
                        </a:rPr>
                        <a:t>retention</a:t>
                      </a:r>
                      <a:endParaRPr lang="fi-FI" sz="1200" kern="1200" spc="0" dirty="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58412370"/>
                  </a:ext>
                </a:extLst>
              </a:tr>
              <a:tr h="327008">
                <a:tc>
                  <a:txBody>
                    <a:bodyPr/>
                    <a:lstStyle/>
                    <a:p>
                      <a:pPr algn="l"/>
                      <a:r>
                        <a:rPr lang="fi-FI" sz="1200" b="1" spc="0" baseline="0" dirty="0"/>
                        <a:t>PERFORMANCE VS</a:t>
                      </a:r>
                      <a:br>
                        <a:rPr lang="fi-FI" sz="1200" b="1" spc="0" baseline="0" dirty="0"/>
                      </a:br>
                      <a:r>
                        <a:rPr lang="fi-FI" sz="1200" b="1" spc="0" baseline="0" dirty="0"/>
                        <a:t>LONG-TERM GROUP FINANCIAL TARGETS</a:t>
                      </a:r>
                    </a:p>
                  </a:txBody>
                  <a:tcPr marL="0" marR="144000" marT="72000" marB="72000">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fi-FI" sz="1200" kern="1200" spc="0" noProof="0">
                        <a:solidFill>
                          <a:schemeClr val="tx1"/>
                        </a:solidFill>
                        <a:latin typeface="+mn-lt"/>
                        <a:ea typeface="+mn-ea"/>
                        <a:cs typeface="+mn-cs"/>
                      </a:endParaRPr>
                    </a:p>
                  </a:txBody>
                  <a:tcPr marL="144000" marR="144000" marT="72000" marB="72000">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fi-FI" sz="1200" kern="1200" spc="0">
                        <a:solidFill>
                          <a:schemeClr val="tx1"/>
                        </a:solidFill>
                        <a:latin typeface="+mn-lt"/>
                        <a:ea typeface="+mn-ea"/>
                        <a:cs typeface="+mn-cs"/>
                      </a:endParaRPr>
                    </a:p>
                  </a:txBody>
                  <a:tcPr marL="144000" marR="144000" marT="72000" marB="72000">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fi-FI" sz="1200" kern="1200" spc="0">
                        <a:solidFill>
                          <a:schemeClr val="tx1"/>
                        </a:solidFill>
                        <a:latin typeface="+mn-lt"/>
                        <a:ea typeface="+mn-ea"/>
                        <a:cs typeface="+mn-cs"/>
                      </a:endParaRPr>
                    </a:p>
                  </a:txBody>
                  <a:tcPr marL="144000" marR="144000" marT="72000" marB="72000">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03902082"/>
                  </a:ext>
                </a:extLst>
              </a:tr>
              <a:tr h="209692">
                <a:tc>
                  <a:txBody>
                    <a:bodyPr/>
                    <a:lstStyle/>
                    <a:p>
                      <a:pPr algn="l"/>
                      <a:r>
                        <a:rPr lang="fi-FI" sz="1200" b="1" spc="0" baseline="0" err="1"/>
                        <a:t>Average</a:t>
                      </a:r>
                      <a:r>
                        <a:rPr lang="fi-FI" sz="1200" b="1" spc="0" baseline="0"/>
                        <a:t> </a:t>
                      </a:r>
                      <a:r>
                        <a:rPr lang="fi-FI" sz="1200" b="1" spc="0" baseline="0" err="1"/>
                        <a:t>annual</a:t>
                      </a:r>
                      <a:r>
                        <a:rPr lang="fi-FI" sz="1200" b="1" spc="0" baseline="0"/>
                        <a:t> </a:t>
                      </a:r>
                      <a:r>
                        <a:rPr lang="fi-FI" sz="1200" b="1" spc="0" baseline="0" err="1"/>
                        <a:t>organic</a:t>
                      </a:r>
                      <a:r>
                        <a:rPr lang="fi-FI" sz="1200" b="1" spc="0" baseline="0"/>
                        <a:t> </a:t>
                      </a:r>
                      <a:r>
                        <a:rPr lang="fi-FI" sz="1200" b="1" spc="0" baseline="0" err="1"/>
                        <a:t>growth</a:t>
                      </a:r>
                      <a:r>
                        <a:rPr lang="fi-FI" sz="1200" b="1" spc="0" baseline="0"/>
                        <a:t> &gt;4%</a:t>
                      </a:r>
                    </a:p>
                  </a:txBody>
                  <a:tcPr marL="0" marR="144000" marT="72000" marB="72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kern="1200" spc="0" noProof="0" err="1">
                          <a:solidFill>
                            <a:schemeClr val="tx1"/>
                          </a:solidFill>
                          <a:latin typeface="+mn-lt"/>
                          <a:ea typeface="+mn-ea"/>
                          <a:cs typeface="+mn-cs"/>
                        </a:rPr>
                        <a:t>Higher</a:t>
                      </a:r>
                      <a:endParaRPr lang="fi-FI" sz="1200" kern="1200" spc="0" noProof="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kern="1200" spc="0" err="1">
                          <a:solidFill>
                            <a:schemeClr val="tx1"/>
                          </a:solidFill>
                          <a:latin typeface="+mn-lt"/>
                          <a:ea typeface="+mn-ea"/>
                          <a:cs typeface="+mn-cs"/>
                        </a:rPr>
                        <a:t>Slightly</a:t>
                      </a:r>
                      <a:r>
                        <a:rPr lang="fi-FI" sz="1200" kern="1200" spc="0">
                          <a:solidFill>
                            <a:schemeClr val="tx1"/>
                          </a:solidFill>
                          <a:latin typeface="+mn-lt"/>
                          <a:ea typeface="+mn-ea"/>
                          <a:cs typeface="+mn-cs"/>
                        </a:rPr>
                        <a:t> </a:t>
                      </a:r>
                      <a:r>
                        <a:rPr lang="fi-FI" sz="1200" kern="1200" spc="0" err="1">
                          <a:solidFill>
                            <a:schemeClr val="tx1"/>
                          </a:solidFill>
                          <a:latin typeface="+mn-lt"/>
                          <a:ea typeface="+mn-ea"/>
                          <a:cs typeface="+mn-cs"/>
                        </a:rPr>
                        <a:t>lower</a:t>
                      </a:r>
                      <a:endParaRPr lang="fi-FI" sz="1200" kern="1200" spc="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kern="1200" spc="0" err="1">
                          <a:solidFill>
                            <a:schemeClr val="tx1"/>
                          </a:solidFill>
                          <a:latin typeface="+mn-lt"/>
                          <a:ea typeface="+mn-ea"/>
                          <a:cs typeface="+mn-cs"/>
                        </a:rPr>
                        <a:t>Lower</a:t>
                      </a:r>
                      <a:endParaRPr lang="fi-FI" sz="1200" kern="1200" spc="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10856904"/>
                  </a:ext>
                </a:extLst>
              </a:tr>
              <a:tr h="209692">
                <a:tc>
                  <a:txBody>
                    <a:bodyPr/>
                    <a:lstStyle/>
                    <a:p>
                      <a:pPr algn="l"/>
                      <a:r>
                        <a:rPr lang="fi-FI" sz="1200" b="1" spc="0" baseline="0" err="1"/>
                        <a:t>Operative</a:t>
                      </a:r>
                      <a:r>
                        <a:rPr lang="fi-FI" sz="1200" b="1" spc="0" baseline="0"/>
                        <a:t> EBITDA  18-21%</a:t>
                      </a:r>
                    </a:p>
                  </a:txBody>
                  <a:tcPr marL="0" marR="144000" marT="72000" marB="72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kern="1200" spc="0" noProof="0" err="1">
                          <a:solidFill>
                            <a:schemeClr val="tx1"/>
                          </a:solidFill>
                          <a:latin typeface="+mn-lt"/>
                          <a:ea typeface="+mn-ea"/>
                          <a:cs typeface="+mn-cs"/>
                        </a:rPr>
                        <a:t>Higher</a:t>
                      </a:r>
                      <a:endParaRPr lang="fi-FI" sz="1200" kern="1200" spc="0" noProof="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kern="1200" spc="0" err="1">
                          <a:solidFill>
                            <a:schemeClr val="tx1"/>
                          </a:solidFill>
                          <a:latin typeface="+mn-lt"/>
                          <a:ea typeface="+mn-ea"/>
                          <a:cs typeface="+mn-cs"/>
                        </a:rPr>
                        <a:t>Lower</a:t>
                      </a:r>
                      <a:endParaRPr lang="fi-FI" sz="1200" kern="1200" spc="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kern="1200" spc="0" noProof="0" err="1">
                          <a:solidFill>
                            <a:schemeClr val="tx1"/>
                          </a:solidFill>
                          <a:latin typeface="+mn-lt"/>
                          <a:ea typeface="+mn-ea"/>
                          <a:cs typeface="+mn-cs"/>
                        </a:rPr>
                        <a:t>Higher</a:t>
                      </a:r>
                      <a:endParaRPr lang="fi-FI" sz="1200" kern="1200" spc="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01242660"/>
                  </a:ext>
                </a:extLst>
              </a:tr>
              <a:tr h="209692">
                <a:tc>
                  <a:txBody>
                    <a:bodyPr/>
                    <a:lstStyle/>
                    <a:p>
                      <a:pPr algn="l"/>
                      <a:r>
                        <a:rPr lang="fi-FI" sz="1200" b="1" spc="0" baseline="0" err="1"/>
                        <a:t>Operative</a:t>
                      </a:r>
                      <a:r>
                        <a:rPr lang="fi-FI" sz="1200" b="1" spc="0" baseline="0"/>
                        <a:t> ROCE  &gt;16%</a:t>
                      </a:r>
                    </a:p>
                  </a:txBody>
                  <a:tcPr marL="0" marR="144000" marT="72000" marB="72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kern="1200" spc="0" noProof="0" err="1">
                          <a:solidFill>
                            <a:schemeClr val="tx1"/>
                          </a:solidFill>
                          <a:latin typeface="+mn-lt"/>
                          <a:ea typeface="+mn-ea"/>
                          <a:cs typeface="+mn-cs"/>
                        </a:rPr>
                        <a:t>Higher</a:t>
                      </a:r>
                      <a:endParaRPr lang="fi-FI" sz="1200" kern="1200" spc="0" noProof="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kern="1200" spc="0" err="1">
                          <a:solidFill>
                            <a:schemeClr val="tx1"/>
                          </a:solidFill>
                          <a:latin typeface="+mn-lt"/>
                          <a:ea typeface="+mn-ea"/>
                          <a:cs typeface="+mn-cs"/>
                        </a:rPr>
                        <a:t>Lower</a:t>
                      </a:r>
                      <a:endParaRPr lang="fi-FI" sz="1200" kern="1200" spc="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200" kern="1200" spc="0" noProof="0" dirty="0" err="1">
                          <a:solidFill>
                            <a:schemeClr val="tx1"/>
                          </a:solidFill>
                          <a:latin typeface="+mn-lt"/>
                          <a:ea typeface="+mn-ea"/>
                          <a:cs typeface="+mn-cs"/>
                        </a:rPr>
                        <a:t>Lower</a:t>
                      </a:r>
                      <a:endParaRPr lang="fi-FI" sz="1200" kern="1200" spc="0" dirty="0">
                        <a:solidFill>
                          <a:schemeClr val="tx1"/>
                        </a:solidFill>
                        <a:latin typeface="+mn-lt"/>
                        <a:ea typeface="+mn-ea"/>
                        <a:cs typeface="+mn-cs"/>
                      </a:endParaRPr>
                    </a:p>
                  </a:txBody>
                  <a:tcPr marL="144000" marR="144000" marT="72000" marB="72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1163596"/>
                  </a:ext>
                </a:extLst>
              </a:tr>
            </a:tbl>
          </a:graphicData>
        </a:graphic>
      </p:graphicFrame>
    </p:spTree>
    <p:extLst>
      <p:ext uri="{BB962C8B-B14F-4D97-AF65-F5344CB8AC3E}">
        <p14:creationId xmlns:p14="http://schemas.microsoft.com/office/powerpoint/2010/main" val="11633571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4">
            <a:lumMod val="60000"/>
            <a:lumOff val="40000"/>
          </a:schemeClr>
        </a:soli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193355DC-FA76-15F8-904F-6858F2871F6B}"/>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3F80CDB3-2E3A-CCED-F743-0C98515F083F}"/>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2E46DF58-BD27-C663-356F-785A015B0B96}"/>
              </a:ext>
            </a:extLst>
          </p:cNvPr>
          <p:cNvSpPr>
            <a:spLocks noGrp="1"/>
          </p:cNvSpPr>
          <p:nvPr>
            <p:ph type="sldNum" sz="quarter" idx="12"/>
          </p:nvPr>
        </p:nvSpPr>
        <p:spPr/>
        <p:txBody>
          <a:bodyPr/>
          <a:lstStyle/>
          <a:p>
            <a:fld id="{9B8CDF1A-3CDE-4195-AF23-CDCF2878DEB5}" type="slidenum">
              <a:rPr lang="en-US" smtClean="0"/>
              <a:t>21</a:t>
            </a:fld>
            <a:endParaRPr lang="en-US"/>
          </a:p>
        </p:txBody>
      </p:sp>
      <p:sp>
        <p:nvSpPr>
          <p:cNvPr id="5" name="Title 1">
            <a:extLst>
              <a:ext uri="{FF2B5EF4-FFF2-40B4-BE49-F238E27FC236}">
                <a16:creationId xmlns:a16="http://schemas.microsoft.com/office/drawing/2014/main" id="{98244E50-13A3-F2C4-1673-302FAF8CD63A}"/>
              </a:ext>
            </a:extLst>
          </p:cNvPr>
          <p:cNvSpPr txBox="1">
            <a:spLocks/>
          </p:cNvSpPr>
          <p:nvPr/>
        </p:nvSpPr>
        <p:spPr>
          <a:xfrm>
            <a:off x="990599" y="557213"/>
            <a:ext cx="10514013" cy="1079971"/>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pPr lvl="0"/>
            <a:r>
              <a:rPr lang="en-GB"/>
              <a:t>… and different mandates according to their financial profiles</a:t>
            </a:r>
            <a:endParaRPr kumimoji="0" lang="fi-FI" sz="4000" b="1" i="0" u="none" strike="noStrike" kern="1200" cap="none" spc="-100" normalizeH="0" baseline="0" noProof="0">
              <a:ln>
                <a:noFill/>
              </a:ln>
              <a:solidFill>
                <a:srgbClr val="322D2D"/>
              </a:solidFill>
              <a:effectLst/>
              <a:uLnTx/>
              <a:uFillTx/>
              <a:latin typeface="Arial"/>
              <a:ea typeface="+mj-ea"/>
              <a:cs typeface="+mj-cs"/>
            </a:endParaRPr>
          </a:p>
        </p:txBody>
      </p:sp>
      <p:graphicFrame>
        <p:nvGraphicFramePr>
          <p:cNvPr id="6" name="Table 20">
            <a:extLst>
              <a:ext uri="{FF2B5EF4-FFF2-40B4-BE49-F238E27FC236}">
                <a16:creationId xmlns:a16="http://schemas.microsoft.com/office/drawing/2014/main" id="{95DFC15B-3E90-9E8F-2DBA-DA0F9CCE7555}"/>
              </a:ext>
            </a:extLst>
          </p:cNvPr>
          <p:cNvGraphicFramePr>
            <a:graphicFrameLocks/>
          </p:cNvGraphicFramePr>
          <p:nvPr/>
        </p:nvGraphicFramePr>
        <p:xfrm>
          <a:off x="838200" y="2198121"/>
          <a:ext cx="10515600" cy="3434880"/>
        </p:xfrm>
        <a:graphic>
          <a:graphicData uri="http://schemas.openxmlformats.org/drawingml/2006/table">
            <a:tbl>
              <a:tblPr firstRow="1" bandRow="1">
                <a:tableStyleId>{2D5ABB26-0587-4C30-8999-92F81FD0307C}</a:tableStyleId>
              </a:tblPr>
              <a:tblGrid>
                <a:gridCol w="2628900">
                  <a:extLst>
                    <a:ext uri="{9D8B030D-6E8A-4147-A177-3AD203B41FA5}">
                      <a16:colId xmlns:a16="http://schemas.microsoft.com/office/drawing/2014/main" val="3013223415"/>
                    </a:ext>
                  </a:extLst>
                </a:gridCol>
                <a:gridCol w="2628900">
                  <a:extLst>
                    <a:ext uri="{9D8B030D-6E8A-4147-A177-3AD203B41FA5}">
                      <a16:colId xmlns:a16="http://schemas.microsoft.com/office/drawing/2014/main" val="2016592526"/>
                    </a:ext>
                  </a:extLst>
                </a:gridCol>
                <a:gridCol w="2628900">
                  <a:extLst>
                    <a:ext uri="{9D8B030D-6E8A-4147-A177-3AD203B41FA5}">
                      <a16:colId xmlns:a16="http://schemas.microsoft.com/office/drawing/2014/main" val="4167605430"/>
                    </a:ext>
                  </a:extLst>
                </a:gridCol>
                <a:gridCol w="2628900">
                  <a:extLst>
                    <a:ext uri="{9D8B030D-6E8A-4147-A177-3AD203B41FA5}">
                      <a16:colId xmlns:a16="http://schemas.microsoft.com/office/drawing/2014/main" val="1642101787"/>
                    </a:ext>
                  </a:extLst>
                </a:gridCol>
              </a:tblGrid>
              <a:tr h="0">
                <a:tc>
                  <a:txBody>
                    <a:bodyPr/>
                    <a:lstStyle/>
                    <a:p>
                      <a:pPr algn="l"/>
                      <a:r>
                        <a:rPr lang="fi-FI" sz="1400" b="1" spc="100" baseline="0"/>
                        <a:t>BUSINESS UNIT</a:t>
                      </a:r>
                    </a:p>
                  </a:txBody>
                  <a:tcPr marL="216000" marR="216000" marT="144000" marB="144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400" b="1" spc="100" baseline="0"/>
                        <a:t>WATER</a:t>
                      </a:r>
                      <a:br>
                        <a:rPr lang="fi-FI" sz="1400" b="1" spc="100" baseline="0"/>
                      </a:br>
                      <a:r>
                        <a:rPr lang="fi-FI" sz="1400" b="1" spc="100" baseline="0"/>
                        <a:t>SOLUTIONS</a:t>
                      </a:r>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400" b="1" spc="100" baseline="0"/>
                        <a:t>PACKAGING &amp; HYGIENE SOLUTIONS</a:t>
                      </a:r>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400" b="1" spc="100" baseline="0"/>
                        <a:t>FIBER</a:t>
                      </a:r>
                      <a:br>
                        <a:rPr lang="fi-FI" sz="1400" b="1" spc="100" baseline="0"/>
                      </a:br>
                      <a:r>
                        <a:rPr lang="fi-FI" sz="1400" b="1" spc="100" baseline="0"/>
                        <a:t>ESSENTIALS</a:t>
                      </a:r>
                    </a:p>
                  </a:txBody>
                  <a:tcPr marL="216000" marR="216000" marT="144000" marB="144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38825340"/>
                  </a:ext>
                </a:extLst>
              </a:tr>
              <a:tr h="0">
                <a:tc>
                  <a:txBody>
                    <a:bodyPr/>
                    <a:lstStyle/>
                    <a:p>
                      <a:pPr algn="l"/>
                      <a:r>
                        <a:rPr lang="fi-FI" sz="1400" b="1" spc="0" baseline="0"/>
                        <a:t>% of </a:t>
                      </a:r>
                      <a:r>
                        <a:rPr lang="fi-FI" sz="1400" b="1" spc="0" baseline="0" err="1"/>
                        <a:t>total</a:t>
                      </a:r>
                      <a:r>
                        <a:rPr lang="fi-FI" sz="1400" b="1" spc="0" baseline="0"/>
                        <a:t> </a:t>
                      </a:r>
                      <a:r>
                        <a:rPr lang="fi-FI" sz="1400" b="1" spc="0" baseline="0" err="1"/>
                        <a:t>sales</a:t>
                      </a:r>
                      <a:r>
                        <a:rPr lang="fi-FI" sz="1400" b="1" spc="0" baseline="0"/>
                        <a:t>*</a:t>
                      </a:r>
                    </a:p>
                  </a:txBody>
                  <a:tcPr marL="216000" marR="216000" marT="144000" marB="144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r>
                        <a:rPr lang="fi-FI" sz="1400" b="1" spc="0"/>
                        <a:t>~45%</a:t>
                      </a:r>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r>
                        <a:rPr lang="fi-FI" sz="1400" b="1" spc="0"/>
                        <a:t>~35%</a:t>
                      </a:r>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l"/>
                      <a:r>
                        <a:rPr lang="fi-FI" sz="1400" b="1" spc="0"/>
                        <a:t>~20%</a:t>
                      </a:r>
                    </a:p>
                  </a:txBody>
                  <a:tcPr marL="216000" marR="216000" marT="144000" marB="144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30633997"/>
                  </a:ext>
                </a:extLst>
              </a:tr>
              <a:tr h="0">
                <a:tc>
                  <a:txBody>
                    <a:bodyPr/>
                    <a:lstStyle/>
                    <a:p>
                      <a:pPr algn="l"/>
                      <a:r>
                        <a:rPr lang="fi-FI" sz="1400" b="1" spc="0" baseline="0" err="1"/>
                        <a:t>Role</a:t>
                      </a:r>
                      <a:r>
                        <a:rPr lang="fi-FI" sz="1400" b="1" spc="0" baseline="0"/>
                        <a:t> in </a:t>
                      </a:r>
                      <a:r>
                        <a:rPr lang="fi-FI" sz="1400" b="1" spc="0" baseline="0" err="1"/>
                        <a:t>the</a:t>
                      </a:r>
                      <a:br>
                        <a:rPr lang="fi-FI" sz="1400" b="1" spc="0" baseline="0"/>
                      </a:br>
                      <a:r>
                        <a:rPr lang="fi-FI" sz="1400" b="1" spc="0" baseline="0"/>
                        <a:t>Kemira portfolio</a:t>
                      </a:r>
                    </a:p>
                  </a:txBody>
                  <a:tcPr marL="216000" marR="216000" marT="144000" marB="144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400" spc="0" err="1"/>
                        <a:t>Growth</a:t>
                      </a:r>
                      <a:r>
                        <a:rPr lang="fi-FI" sz="1400" spc="0"/>
                        <a:t> +</a:t>
                      </a:r>
                      <a:br>
                        <a:rPr lang="fi-FI" sz="1400" spc="0"/>
                      </a:br>
                      <a:r>
                        <a:rPr lang="fi-FI" sz="1400" spc="0" err="1"/>
                        <a:t>cash</a:t>
                      </a:r>
                      <a:r>
                        <a:rPr lang="fi-FI" sz="1400" spc="0"/>
                        <a:t> </a:t>
                      </a:r>
                      <a:r>
                        <a:rPr lang="fi-FI" sz="1400" spc="0" err="1"/>
                        <a:t>flow</a:t>
                      </a:r>
                      <a:endParaRPr lang="fi-FI" sz="1400" spc="0"/>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400" kern="1200" spc="0" err="1">
                          <a:solidFill>
                            <a:schemeClr val="tx1"/>
                          </a:solidFill>
                          <a:latin typeface="+mn-lt"/>
                          <a:ea typeface="+mn-ea"/>
                          <a:cs typeface="+mn-cs"/>
                          <a:sym typeface="Wingdings 3" panose="05040102010807070707" pitchFamily="18" charset="2"/>
                        </a:rPr>
                        <a:t>Transformation</a:t>
                      </a:r>
                      <a:r>
                        <a:rPr lang="fi-FI" sz="1400" kern="1200" spc="0">
                          <a:solidFill>
                            <a:schemeClr val="tx1"/>
                          </a:solidFill>
                          <a:latin typeface="+mn-lt"/>
                          <a:ea typeface="+mn-ea"/>
                          <a:cs typeface="+mn-cs"/>
                          <a:sym typeface="Wingdings 3" panose="05040102010807070707" pitchFamily="18" charset="2"/>
                        </a:rPr>
                        <a:t> + </a:t>
                      </a:r>
                      <a:r>
                        <a:rPr lang="fi-FI" sz="1400" kern="1200" spc="0" err="1">
                          <a:solidFill>
                            <a:schemeClr val="tx1"/>
                          </a:solidFill>
                          <a:latin typeface="+mn-lt"/>
                          <a:ea typeface="+mn-ea"/>
                          <a:cs typeface="+mn-cs"/>
                          <a:sym typeface="Wingdings 3" panose="05040102010807070707" pitchFamily="18" charset="2"/>
                        </a:rPr>
                        <a:t>profitability</a:t>
                      </a:r>
                      <a:r>
                        <a:rPr lang="fi-FI" sz="1400" kern="1200" spc="0">
                          <a:solidFill>
                            <a:schemeClr val="tx1"/>
                          </a:solidFill>
                          <a:latin typeface="+mn-lt"/>
                          <a:ea typeface="+mn-ea"/>
                          <a:cs typeface="+mn-cs"/>
                          <a:sym typeface="Wingdings 3" panose="05040102010807070707" pitchFamily="18" charset="2"/>
                        </a:rPr>
                        <a:t> </a:t>
                      </a:r>
                      <a:r>
                        <a:rPr lang="fi-FI" sz="1400" kern="1200" spc="0" err="1">
                          <a:solidFill>
                            <a:schemeClr val="tx1"/>
                          </a:solidFill>
                          <a:latin typeface="+mn-lt"/>
                          <a:ea typeface="+mn-ea"/>
                          <a:cs typeface="+mn-cs"/>
                          <a:sym typeface="Wingdings 3" panose="05040102010807070707" pitchFamily="18" charset="2"/>
                        </a:rPr>
                        <a:t>improvement</a:t>
                      </a:r>
                      <a:endParaRPr lang="fi-FI" sz="1400" kern="1200" spc="0">
                        <a:solidFill>
                          <a:schemeClr val="tx1"/>
                        </a:solidFill>
                        <a:latin typeface="+mn-lt"/>
                        <a:ea typeface="+mn-ea"/>
                        <a:cs typeface="+mn-cs"/>
                      </a:endParaRPr>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latinLnBrk="0" hangingPunct="1"/>
                      <a:r>
                        <a:rPr lang="fi-FI" sz="1400" kern="1200" spc="0">
                          <a:solidFill>
                            <a:schemeClr val="tx1"/>
                          </a:solidFill>
                          <a:latin typeface="+mn-lt"/>
                          <a:ea typeface="+mn-ea"/>
                          <a:cs typeface="+mn-cs"/>
                          <a:sym typeface="Wingdings 3" panose="05040102010807070707" pitchFamily="18" charset="2"/>
                        </a:rPr>
                        <a:t>Cash </a:t>
                      </a:r>
                      <a:r>
                        <a:rPr lang="fi-FI" sz="1400" kern="1200" spc="0" err="1">
                          <a:solidFill>
                            <a:schemeClr val="tx1"/>
                          </a:solidFill>
                          <a:latin typeface="+mn-lt"/>
                          <a:ea typeface="+mn-ea"/>
                          <a:cs typeface="+mn-cs"/>
                          <a:sym typeface="Wingdings 3" panose="05040102010807070707" pitchFamily="18" charset="2"/>
                        </a:rPr>
                        <a:t>flow</a:t>
                      </a:r>
                      <a:r>
                        <a:rPr lang="fi-FI" sz="1400" kern="1200" spc="0">
                          <a:solidFill>
                            <a:schemeClr val="tx1"/>
                          </a:solidFill>
                          <a:latin typeface="+mn-lt"/>
                          <a:ea typeface="+mn-ea"/>
                          <a:cs typeface="+mn-cs"/>
                          <a:sym typeface="Wingdings 3" panose="05040102010807070707" pitchFamily="18" charset="2"/>
                        </a:rPr>
                        <a:t> +</a:t>
                      </a:r>
                      <a:br>
                        <a:rPr lang="fi-FI" sz="1400" kern="1200" spc="0">
                          <a:solidFill>
                            <a:schemeClr val="tx1"/>
                          </a:solidFill>
                          <a:latin typeface="+mn-lt"/>
                          <a:ea typeface="+mn-ea"/>
                          <a:cs typeface="+mn-cs"/>
                          <a:sym typeface="Wingdings 3" panose="05040102010807070707" pitchFamily="18" charset="2"/>
                        </a:rPr>
                      </a:br>
                      <a:r>
                        <a:rPr lang="fi-FI" sz="1400" kern="1200" spc="0" err="1">
                          <a:solidFill>
                            <a:schemeClr val="tx1"/>
                          </a:solidFill>
                          <a:latin typeface="+mn-lt"/>
                          <a:ea typeface="+mn-ea"/>
                          <a:cs typeface="+mn-cs"/>
                          <a:sym typeface="Wingdings 3" panose="05040102010807070707" pitchFamily="18" charset="2"/>
                        </a:rPr>
                        <a:t>selective</a:t>
                      </a:r>
                      <a:r>
                        <a:rPr lang="fi-FI" sz="1400" kern="1200" spc="0">
                          <a:solidFill>
                            <a:schemeClr val="tx1"/>
                          </a:solidFill>
                          <a:latin typeface="+mn-lt"/>
                          <a:ea typeface="+mn-ea"/>
                          <a:cs typeface="+mn-cs"/>
                          <a:sym typeface="Wingdings 3" panose="05040102010807070707" pitchFamily="18" charset="2"/>
                        </a:rPr>
                        <a:t> </a:t>
                      </a:r>
                      <a:r>
                        <a:rPr lang="fi-FI" sz="1400" kern="1200" spc="0" err="1">
                          <a:solidFill>
                            <a:schemeClr val="tx1"/>
                          </a:solidFill>
                          <a:latin typeface="+mn-lt"/>
                          <a:ea typeface="+mn-ea"/>
                          <a:cs typeface="+mn-cs"/>
                          <a:sym typeface="Wingdings 3" panose="05040102010807070707" pitchFamily="18" charset="2"/>
                        </a:rPr>
                        <a:t>growth</a:t>
                      </a:r>
                      <a:endParaRPr lang="fi-FI" sz="1400" kern="1200" spc="0">
                        <a:solidFill>
                          <a:schemeClr val="tx1"/>
                        </a:solidFill>
                        <a:latin typeface="+mn-lt"/>
                        <a:ea typeface="+mn-ea"/>
                        <a:cs typeface="+mn-cs"/>
                      </a:endParaRPr>
                    </a:p>
                  </a:txBody>
                  <a:tcPr marL="216000" marR="216000" marT="144000" marB="144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72864049"/>
                  </a:ext>
                </a:extLst>
              </a:tr>
              <a:tr h="0">
                <a:tc>
                  <a:txBody>
                    <a:bodyPr/>
                    <a:lstStyle/>
                    <a:p>
                      <a:pPr algn="l"/>
                      <a:r>
                        <a:rPr lang="fi-FI" sz="1400" b="1" spc="0" baseline="0" err="1"/>
                        <a:t>Growth</a:t>
                      </a:r>
                      <a:r>
                        <a:rPr lang="fi-FI" sz="1400" b="1" spc="0" baseline="0"/>
                        <a:t> </a:t>
                      </a:r>
                      <a:r>
                        <a:rPr lang="fi-FI" sz="1400" b="1" spc="0" baseline="0" err="1"/>
                        <a:t>profile</a:t>
                      </a:r>
                      <a:endParaRPr lang="fi-FI" sz="1400" b="1" spc="0" baseline="0"/>
                    </a:p>
                  </a:txBody>
                  <a:tcPr marL="216000" marR="216000" marT="144000" marB="144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mn-lt"/>
                          <a:ea typeface="+mn-ea"/>
                          <a:cs typeface="+mn-cs"/>
                          <a:sym typeface="Wingdings 2" panose="05020102010507070707" pitchFamily="18" charset="2"/>
                        </a:rPr>
                        <a:t></a:t>
                      </a:r>
                      <a:endParaRPr kumimoji="0" lang="fi-FI" sz="1400" b="0" i="0" u="none" strike="noStrike" kern="1200" cap="none" spc="0" normalizeH="0" baseline="0" noProof="0">
                        <a:ln>
                          <a:noFill/>
                        </a:ln>
                        <a:solidFill>
                          <a:srgbClr val="322D2D"/>
                        </a:solidFill>
                        <a:effectLst/>
                        <a:uLnTx/>
                        <a:uFillTx/>
                        <a:latin typeface="+mn-lt"/>
                        <a:ea typeface="+mn-ea"/>
                        <a:cs typeface="+mn-cs"/>
                      </a:endParaRPr>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mn-lt"/>
                          <a:ea typeface="+mn-ea"/>
                          <a:cs typeface="+mn-cs"/>
                          <a:sym typeface="Wingdings 2" panose="05020102010507070707" pitchFamily="18" charset="2"/>
                        </a:rPr>
                        <a:t></a:t>
                      </a:r>
                      <a:endParaRPr kumimoji="0" lang="fi-FI" sz="1400" b="0" i="0" u="none" strike="noStrike" kern="1200" cap="none" spc="0" normalizeH="0" baseline="0" noProof="0">
                        <a:ln>
                          <a:noFill/>
                        </a:ln>
                        <a:solidFill>
                          <a:srgbClr val="322D2D"/>
                        </a:solidFill>
                        <a:effectLst/>
                        <a:uLnTx/>
                        <a:uFillTx/>
                        <a:latin typeface="+mn-lt"/>
                        <a:ea typeface="+mn-ea"/>
                        <a:cs typeface="+mn-cs"/>
                      </a:endParaRPr>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mn-lt"/>
                          <a:ea typeface="+mn-ea"/>
                          <a:cs typeface="+mn-cs"/>
                          <a:sym typeface="Wingdings 2" panose="05020102010507070707" pitchFamily="18" charset="2"/>
                        </a:rPr>
                        <a:t></a:t>
                      </a:r>
                      <a:endParaRPr kumimoji="0" lang="fi-FI" sz="1400" b="0" i="0" u="none" strike="noStrike" kern="1200" cap="none" spc="0" normalizeH="0" baseline="0" noProof="0">
                        <a:ln>
                          <a:noFill/>
                        </a:ln>
                        <a:solidFill>
                          <a:srgbClr val="322D2D"/>
                        </a:solidFill>
                        <a:effectLst/>
                        <a:uLnTx/>
                        <a:uFillTx/>
                        <a:latin typeface="+mn-lt"/>
                        <a:ea typeface="+mn-ea"/>
                        <a:cs typeface="+mn-cs"/>
                      </a:endParaRPr>
                    </a:p>
                  </a:txBody>
                  <a:tcPr marL="216000" marR="216000" marT="144000" marB="144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92503860"/>
                  </a:ext>
                </a:extLst>
              </a:tr>
              <a:tr h="0">
                <a:tc>
                  <a:txBody>
                    <a:bodyPr/>
                    <a:lstStyle/>
                    <a:p>
                      <a:pPr algn="l"/>
                      <a:r>
                        <a:rPr lang="fi-FI" sz="1400" b="1" spc="0" baseline="0"/>
                        <a:t>M&amp;A </a:t>
                      </a:r>
                      <a:r>
                        <a:rPr lang="fi-FI" sz="1400" b="1" spc="0" baseline="0" err="1"/>
                        <a:t>relevance</a:t>
                      </a:r>
                      <a:endParaRPr lang="fi-FI" sz="1400" b="1" spc="0" baseline="0"/>
                    </a:p>
                  </a:txBody>
                  <a:tcPr marL="216000" marR="216000" marT="144000" marB="144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mn-lt"/>
                          <a:ea typeface="+mn-ea"/>
                          <a:cs typeface="+mn-cs"/>
                          <a:sym typeface="Wingdings 2" panose="05020102010507070707" pitchFamily="18" charset="2"/>
                        </a:rPr>
                        <a:t></a:t>
                      </a:r>
                      <a:endParaRPr kumimoji="0" lang="fi-FI" sz="1400" b="0" i="0" u="none" strike="noStrike" kern="1200" cap="none" spc="0" normalizeH="0" baseline="0" noProof="0">
                        <a:ln>
                          <a:noFill/>
                        </a:ln>
                        <a:solidFill>
                          <a:srgbClr val="322D2D"/>
                        </a:solidFill>
                        <a:effectLst/>
                        <a:uLnTx/>
                        <a:uFillTx/>
                        <a:latin typeface="+mn-lt"/>
                        <a:ea typeface="+mn-ea"/>
                        <a:cs typeface="+mn-cs"/>
                      </a:endParaRPr>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mn-lt"/>
                          <a:ea typeface="+mn-ea"/>
                          <a:cs typeface="+mn-cs"/>
                          <a:sym typeface="Wingdings 2" panose="05020102010507070707" pitchFamily="18" charset="2"/>
                        </a:rPr>
                        <a:t></a:t>
                      </a:r>
                      <a:endParaRPr kumimoji="0" lang="fi-FI" sz="1400" b="0" i="0" u="none" strike="noStrike" kern="1200" cap="none" spc="0" normalizeH="0" baseline="0" noProof="0">
                        <a:ln>
                          <a:noFill/>
                        </a:ln>
                        <a:solidFill>
                          <a:srgbClr val="322D2D"/>
                        </a:solidFill>
                        <a:effectLst/>
                        <a:uLnTx/>
                        <a:uFillTx/>
                        <a:latin typeface="+mn-lt"/>
                        <a:ea typeface="+mn-ea"/>
                        <a:cs typeface="+mn-cs"/>
                      </a:endParaRPr>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400" kern="1200" spc="0" noProof="0" err="1">
                          <a:solidFill>
                            <a:schemeClr val="tx1"/>
                          </a:solidFill>
                          <a:latin typeface="+mn-lt"/>
                          <a:ea typeface="+mn-ea"/>
                          <a:cs typeface="+mn-cs"/>
                          <a:sym typeface="Wingdings 2" panose="05020102010507070707" pitchFamily="18" charset="2"/>
                        </a:rPr>
                        <a:t>Not</a:t>
                      </a:r>
                      <a:r>
                        <a:rPr lang="fi-FI" sz="1400" kern="1200" spc="0" noProof="0">
                          <a:solidFill>
                            <a:schemeClr val="tx1"/>
                          </a:solidFill>
                          <a:latin typeface="+mn-lt"/>
                          <a:ea typeface="+mn-ea"/>
                          <a:cs typeface="+mn-cs"/>
                          <a:sym typeface="Wingdings 2" panose="05020102010507070707" pitchFamily="18" charset="2"/>
                        </a:rPr>
                        <a:t> </a:t>
                      </a:r>
                      <a:r>
                        <a:rPr lang="fi-FI" sz="1400" kern="1200" spc="0" noProof="0" err="1">
                          <a:solidFill>
                            <a:schemeClr val="tx1"/>
                          </a:solidFill>
                          <a:latin typeface="+mn-lt"/>
                          <a:ea typeface="+mn-ea"/>
                          <a:cs typeface="+mn-cs"/>
                          <a:sym typeface="Wingdings 2" panose="05020102010507070707" pitchFamily="18" charset="2"/>
                        </a:rPr>
                        <a:t>relevant</a:t>
                      </a:r>
                      <a:endParaRPr lang="fi-FI" sz="1400" kern="1200" spc="0">
                        <a:solidFill>
                          <a:schemeClr val="tx1"/>
                        </a:solidFill>
                        <a:latin typeface="+mn-lt"/>
                        <a:ea typeface="+mn-ea"/>
                        <a:cs typeface="+mn-cs"/>
                      </a:endParaRPr>
                    </a:p>
                  </a:txBody>
                  <a:tcPr marL="216000" marR="216000" marT="144000" marB="144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52532861"/>
                  </a:ext>
                </a:extLst>
              </a:tr>
              <a:tr h="0">
                <a:tc>
                  <a:txBody>
                    <a:bodyPr/>
                    <a:lstStyle/>
                    <a:p>
                      <a:pPr algn="l"/>
                      <a:r>
                        <a:rPr lang="fi-FI" sz="1400" b="1" spc="0" baseline="0"/>
                        <a:t>Investment </a:t>
                      </a:r>
                      <a:r>
                        <a:rPr lang="fi-FI" sz="1400" b="1" spc="0" baseline="0" err="1"/>
                        <a:t>appetite</a:t>
                      </a:r>
                      <a:endParaRPr lang="fi-FI" sz="1400" b="1" spc="0" baseline="0"/>
                    </a:p>
                  </a:txBody>
                  <a:tcPr marL="216000" marR="216000" marT="144000" marB="144000">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dirty="0">
                          <a:ln>
                            <a:noFill/>
                          </a:ln>
                          <a:solidFill>
                            <a:srgbClr val="322D2D"/>
                          </a:solidFill>
                          <a:effectLst/>
                          <a:uLnTx/>
                          <a:uFillTx/>
                          <a:latin typeface="+mn-lt"/>
                          <a:ea typeface="+mn-ea"/>
                          <a:cs typeface="+mn-cs"/>
                          <a:sym typeface="Wingdings 2" panose="05020102010507070707" pitchFamily="18" charset="2"/>
                        </a:rPr>
                        <a:t></a:t>
                      </a:r>
                      <a:endParaRPr kumimoji="0" lang="fi-FI" sz="1400" b="0" i="0" u="none" strike="noStrike" kern="1200" cap="none" spc="0" normalizeH="0" baseline="0" noProof="0" dirty="0">
                        <a:ln>
                          <a:noFill/>
                        </a:ln>
                        <a:solidFill>
                          <a:srgbClr val="322D2D"/>
                        </a:solidFill>
                        <a:effectLst/>
                        <a:uLnTx/>
                        <a:uFillTx/>
                        <a:latin typeface="+mn-lt"/>
                        <a:ea typeface="+mn-ea"/>
                        <a:cs typeface="+mn-cs"/>
                      </a:endParaRPr>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mn-lt"/>
                          <a:ea typeface="+mn-ea"/>
                          <a:cs typeface="+mn-cs"/>
                          <a:sym typeface="Wingdings 2" panose="05020102010507070707" pitchFamily="18" charset="2"/>
                        </a:rPr>
                        <a:t></a:t>
                      </a:r>
                      <a:endParaRPr kumimoji="0" lang="fi-FI" sz="1400" b="0" i="0" u="none" strike="noStrike" kern="1200" cap="none" spc="0" normalizeH="0" baseline="0" noProof="0">
                        <a:ln>
                          <a:noFill/>
                        </a:ln>
                        <a:solidFill>
                          <a:srgbClr val="322D2D"/>
                        </a:solidFill>
                        <a:effectLst/>
                        <a:uLnTx/>
                        <a:uFillTx/>
                        <a:latin typeface="+mn-lt"/>
                        <a:ea typeface="+mn-ea"/>
                        <a:cs typeface="+mn-cs"/>
                      </a:endParaRPr>
                    </a:p>
                  </a:txBody>
                  <a:tcPr marL="216000" marR="216000" marT="144000" marB="14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fi-FI" sz="1400" kern="1200" spc="0" noProof="0" dirty="0" err="1">
                          <a:solidFill>
                            <a:schemeClr val="tx1"/>
                          </a:solidFill>
                          <a:latin typeface="+mn-lt"/>
                          <a:ea typeface="+mn-ea"/>
                          <a:cs typeface="+mn-cs"/>
                          <a:sym typeface="Wingdings 2" panose="05020102010507070707" pitchFamily="18" charset="2"/>
                        </a:rPr>
                        <a:t>Selective</a:t>
                      </a:r>
                      <a:r>
                        <a:rPr lang="fi-FI" sz="1400" kern="1200" spc="0" noProof="0" dirty="0">
                          <a:solidFill>
                            <a:schemeClr val="tx1"/>
                          </a:solidFill>
                          <a:latin typeface="+mn-lt"/>
                          <a:ea typeface="+mn-ea"/>
                          <a:cs typeface="+mn-cs"/>
                          <a:sym typeface="Wingdings 2" panose="05020102010507070707" pitchFamily="18" charset="2"/>
                        </a:rPr>
                        <a:t> </a:t>
                      </a:r>
                      <a:r>
                        <a:rPr lang="fi-FI" sz="1400" kern="1200" spc="0" noProof="0" dirty="0" err="1">
                          <a:solidFill>
                            <a:schemeClr val="tx1"/>
                          </a:solidFill>
                          <a:latin typeface="+mn-lt"/>
                          <a:ea typeface="+mn-ea"/>
                          <a:cs typeface="+mn-cs"/>
                          <a:sym typeface="Wingdings 2" panose="05020102010507070707" pitchFamily="18" charset="2"/>
                        </a:rPr>
                        <a:t>investments</a:t>
                      </a:r>
                      <a:endParaRPr lang="fi-FI" sz="1400" kern="1200" spc="0" dirty="0">
                        <a:solidFill>
                          <a:schemeClr val="tx1"/>
                        </a:solidFill>
                        <a:latin typeface="+mn-lt"/>
                        <a:ea typeface="+mn-ea"/>
                        <a:cs typeface="+mn-cs"/>
                      </a:endParaRPr>
                    </a:p>
                  </a:txBody>
                  <a:tcPr marL="216000" marR="216000" marT="144000" marB="144000">
                    <a:lnL w="635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66784968"/>
                  </a:ext>
                </a:extLst>
              </a:tr>
            </a:tbl>
          </a:graphicData>
        </a:graphic>
      </p:graphicFrame>
    </p:spTree>
    <p:extLst>
      <p:ext uri="{BB962C8B-B14F-4D97-AF65-F5344CB8AC3E}">
        <p14:creationId xmlns:p14="http://schemas.microsoft.com/office/powerpoint/2010/main" val="151942354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4">
            <a:lumMod val="60000"/>
            <a:lumOff val="40000"/>
          </a:schemeClr>
        </a:soli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CFAA2415-B324-A4F4-43E0-662433954BD4}"/>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71977A45-51B7-2928-7526-2DF032622804}"/>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67DEFB70-312F-5BEB-722B-24017FF523B5}"/>
              </a:ext>
            </a:extLst>
          </p:cNvPr>
          <p:cNvSpPr>
            <a:spLocks noGrp="1"/>
          </p:cNvSpPr>
          <p:nvPr>
            <p:ph type="sldNum" sz="quarter" idx="12"/>
          </p:nvPr>
        </p:nvSpPr>
        <p:spPr/>
        <p:txBody>
          <a:bodyPr/>
          <a:lstStyle/>
          <a:p>
            <a:fld id="{9B8CDF1A-3CDE-4195-AF23-CDCF2878DEB5}" type="slidenum">
              <a:rPr lang="en-US" smtClean="0"/>
              <a:t>22</a:t>
            </a:fld>
            <a:endParaRPr lang="en-US"/>
          </a:p>
        </p:txBody>
      </p:sp>
      <p:sp>
        <p:nvSpPr>
          <p:cNvPr id="5" name="Title 16">
            <a:extLst>
              <a:ext uri="{FF2B5EF4-FFF2-40B4-BE49-F238E27FC236}">
                <a16:creationId xmlns:a16="http://schemas.microsoft.com/office/drawing/2014/main" id="{04D8D1F6-02DC-9DB0-C6F4-E413A1FF995B}"/>
              </a:ext>
            </a:extLst>
          </p:cNvPr>
          <p:cNvSpPr txBox="1">
            <a:spLocks/>
          </p:cNvSpPr>
          <p:nvPr/>
        </p:nvSpPr>
        <p:spPr>
          <a:xfrm>
            <a:off x="703728" y="413866"/>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dirty="0"/>
              <a:t>We will grow through organic and inorganic opportunities – particularly in water</a:t>
            </a:r>
            <a:endParaRPr lang="fi-FI" dirty="0"/>
          </a:p>
        </p:txBody>
      </p:sp>
      <p:sp>
        <p:nvSpPr>
          <p:cNvPr id="6" name="TextBox 22">
            <a:extLst>
              <a:ext uri="{FF2B5EF4-FFF2-40B4-BE49-F238E27FC236}">
                <a16:creationId xmlns:a16="http://schemas.microsoft.com/office/drawing/2014/main" id="{07FFCD15-70B5-7C83-37A5-92294A9B3947}"/>
              </a:ext>
            </a:extLst>
          </p:cNvPr>
          <p:cNvSpPr txBox="1"/>
          <p:nvPr/>
        </p:nvSpPr>
        <p:spPr>
          <a:xfrm>
            <a:off x="5015880" y="5570076"/>
            <a:ext cx="2160000" cy="523220"/>
          </a:xfrm>
          <a:prstGeom prst="rect">
            <a:avLst/>
          </a:prstGeom>
          <a:noFill/>
        </p:spPr>
        <p:txBody>
          <a:bodyPr wrap="square" l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22D2D"/>
                </a:solidFill>
                <a:effectLst/>
                <a:uLnTx/>
                <a:uFillTx/>
                <a:latin typeface="Arial"/>
                <a:ea typeface="+mn-ea"/>
                <a:cs typeface="+mn-cs"/>
              </a:rPr>
              <a:t>New Kemira</a:t>
            </a:r>
            <a:br>
              <a:rPr kumimoji="0" lang="en-US" sz="1400" b="0" i="0" u="none" strike="noStrike" kern="1200" cap="none" spc="0" normalizeH="0" baseline="0" noProof="0">
                <a:ln>
                  <a:noFill/>
                </a:ln>
                <a:solidFill>
                  <a:srgbClr val="322D2D"/>
                </a:solidFill>
                <a:effectLst/>
                <a:uLnTx/>
                <a:uFillTx/>
                <a:latin typeface="Arial"/>
                <a:ea typeface="+mn-ea"/>
                <a:cs typeface="+mn-cs"/>
              </a:rPr>
            </a:br>
            <a:r>
              <a:rPr kumimoji="0" lang="en-US" sz="1400" b="0" i="0" u="none" strike="noStrike" kern="1200" cap="none" spc="0" normalizeH="0" baseline="0" noProof="0">
                <a:ln>
                  <a:noFill/>
                </a:ln>
                <a:solidFill>
                  <a:srgbClr val="322D2D"/>
                </a:solidFill>
                <a:effectLst/>
                <a:uLnTx/>
                <a:uFillTx/>
                <a:latin typeface="Arial"/>
                <a:ea typeface="+mn-ea"/>
                <a:cs typeface="+mn-cs"/>
              </a:rPr>
              <a:t>in 2030</a:t>
            </a:r>
          </a:p>
        </p:txBody>
      </p:sp>
      <p:sp>
        <p:nvSpPr>
          <p:cNvPr id="7" name="TextBox 23">
            <a:extLst>
              <a:ext uri="{FF2B5EF4-FFF2-40B4-BE49-F238E27FC236}">
                <a16:creationId xmlns:a16="http://schemas.microsoft.com/office/drawing/2014/main" id="{43D05D91-2C9E-62D3-0AB3-7616A2886259}"/>
              </a:ext>
            </a:extLst>
          </p:cNvPr>
          <p:cNvSpPr txBox="1"/>
          <p:nvPr/>
        </p:nvSpPr>
        <p:spPr>
          <a:xfrm>
            <a:off x="9192344" y="5589240"/>
            <a:ext cx="2160000" cy="503585"/>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22D2D"/>
                </a:solidFill>
                <a:effectLst/>
                <a:uLnTx/>
                <a:uFillTx/>
                <a:latin typeface="Arial"/>
                <a:ea typeface="+mn-ea"/>
                <a:cs typeface="+mn-cs"/>
              </a:rPr>
              <a:t>New Kemira potential</a:t>
            </a:r>
            <a:br>
              <a:rPr kumimoji="0" lang="en-US" sz="1400" b="0" i="0" u="none" strike="noStrike" kern="1200" cap="none" spc="0" normalizeH="0" baseline="0" noProof="0">
                <a:ln>
                  <a:noFill/>
                </a:ln>
                <a:solidFill>
                  <a:srgbClr val="322D2D"/>
                </a:solidFill>
                <a:effectLst/>
                <a:uLnTx/>
                <a:uFillTx/>
                <a:latin typeface="Arial"/>
                <a:ea typeface="+mn-ea"/>
                <a:cs typeface="+mn-cs"/>
              </a:rPr>
            </a:br>
            <a:endParaRPr kumimoji="0" lang="en-US" sz="1400" b="0" i="0" u="none" strike="noStrike" kern="1200" cap="none" spc="0" normalizeH="0" baseline="0" noProof="0">
              <a:ln>
                <a:noFill/>
              </a:ln>
              <a:solidFill>
                <a:srgbClr val="322D2D"/>
              </a:solidFill>
              <a:effectLst/>
              <a:uLnTx/>
              <a:uFillTx/>
              <a:latin typeface="Arial"/>
              <a:ea typeface="+mn-ea"/>
              <a:cs typeface="+mn-cs"/>
            </a:endParaRPr>
          </a:p>
        </p:txBody>
      </p:sp>
      <p:sp>
        <p:nvSpPr>
          <p:cNvPr id="8" name="TextBox 35">
            <a:extLst>
              <a:ext uri="{FF2B5EF4-FFF2-40B4-BE49-F238E27FC236}">
                <a16:creationId xmlns:a16="http://schemas.microsoft.com/office/drawing/2014/main" id="{39687C68-489F-01AB-33A6-F1E96A3BB2E1}"/>
              </a:ext>
            </a:extLst>
          </p:cNvPr>
          <p:cNvSpPr txBox="1"/>
          <p:nvPr/>
        </p:nvSpPr>
        <p:spPr>
          <a:xfrm>
            <a:off x="839416" y="5570076"/>
            <a:ext cx="2160000" cy="523220"/>
          </a:xfrm>
          <a:prstGeom prst="rect">
            <a:avLst/>
          </a:prstGeom>
          <a:noFill/>
        </p:spPr>
        <p:txBody>
          <a:bodyPr wrap="square" l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22D2D"/>
                </a:solidFill>
                <a:effectLst/>
                <a:uLnTx/>
                <a:uFillTx/>
                <a:latin typeface="Arial"/>
                <a:ea typeface="+mn-ea"/>
                <a:cs typeface="+mn-cs"/>
              </a:rPr>
              <a:t>Kemira</a:t>
            </a:r>
            <a:br>
              <a:rPr lang="en-US" sz="1400">
                <a:solidFill>
                  <a:srgbClr val="322D2D"/>
                </a:solidFill>
                <a:latin typeface="Arial"/>
              </a:rPr>
            </a:br>
            <a:r>
              <a:rPr lang="en-US" sz="1400">
                <a:solidFill>
                  <a:srgbClr val="322D2D"/>
                </a:solidFill>
                <a:latin typeface="Arial"/>
              </a:rPr>
              <a:t>in 2024</a:t>
            </a:r>
            <a:endParaRPr kumimoji="0" lang="en-US" sz="1400" b="0" i="0" u="none" strike="noStrike" kern="1200" cap="none" spc="0" normalizeH="0" baseline="0" noProof="0">
              <a:ln>
                <a:noFill/>
              </a:ln>
              <a:solidFill>
                <a:srgbClr val="322D2D"/>
              </a:solidFill>
              <a:effectLst/>
              <a:uLnTx/>
              <a:uFillTx/>
              <a:latin typeface="Arial"/>
              <a:ea typeface="+mn-ea"/>
              <a:cs typeface="+mn-cs"/>
            </a:endParaRPr>
          </a:p>
        </p:txBody>
      </p:sp>
      <p:sp>
        <p:nvSpPr>
          <p:cNvPr id="9" name="TextBox 66">
            <a:extLst>
              <a:ext uri="{FF2B5EF4-FFF2-40B4-BE49-F238E27FC236}">
                <a16:creationId xmlns:a16="http://schemas.microsoft.com/office/drawing/2014/main" id="{FDB87FBE-1248-6BC6-1B9A-FF3782F7B7DC}"/>
              </a:ext>
            </a:extLst>
          </p:cNvPr>
          <p:cNvSpPr txBox="1"/>
          <p:nvPr/>
        </p:nvSpPr>
        <p:spPr>
          <a:xfrm>
            <a:off x="839416" y="3573016"/>
            <a:ext cx="2160000" cy="2880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322D2D"/>
                </a:solidFill>
                <a:effectLst/>
                <a:uLnTx/>
                <a:uFillTx/>
                <a:latin typeface="Arial"/>
                <a:ea typeface="+mn-ea"/>
                <a:cs typeface="+mn-cs"/>
              </a:rPr>
              <a:t>~2.9 B€</a:t>
            </a:r>
          </a:p>
        </p:txBody>
      </p:sp>
      <p:sp>
        <p:nvSpPr>
          <p:cNvPr id="10" name="TextBox 67">
            <a:extLst>
              <a:ext uri="{FF2B5EF4-FFF2-40B4-BE49-F238E27FC236}">
                <a16:creationId xmlns:a16="http://schemas.microsoft.com/office/drawing/2014/main" id="{58D5909B-309F-BD7A-3161-844823656E09}"/>
              </a:ext>
            </a:extLst>
          </p:cNvPr>
          <p:cNvSpPr txBox="1"/>
          <p:nvPr/>
        </p:nvSpPr>
        <p:spPr>
          <a:xfrm>
            <a:off x="5016120" y="3285000"/>
            <a:ext cx="2160000" cy="2880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322D2D"/>
                </a:solidFill>
                <a:effectLst/>
                <a:uLnTx/>
                <a:uFillTx/>
                <a:latin typeface="Arial"/>
                <a:ea typeface="+mn-ea"/>
                <a:cs typeface="+mn-cs"/>
              </a:rPr>
              <a:t>~4 B€</a:t>
            </a:r>
          </a:p>
        </p:txBody>
      </p:sp>
      <p:sp>
        <p:nvSpPr>
          <p:cNvPr id="11" name="Rectangle 18">
            <a:extLst>
              <a:ext uri="{FF2B5EF4-FFF2-40B4-BE49-F238E27FC236}">
                <a16:creationId xmlns:a16="http://schemas.microsoft.com/office/drawing/2014/main" id="{1F63E74F-F6D2-AFD7-0B16-863DDD8D0414}"/>
              </a:ext>
            </a:extLst>
          </p:cNvPr>
          <p:cNvSpPr/>
          <p:nvPr/>
        </p:nvSpPr>
        <p:spPr>
          <a:xfrm>
            <a:off x="9192344" y="3141854"/>
            <a:ext cx="2164166" cy="2375378"/>
          </a:xfrm>
          <a:prstGeom prst="rect">
            <a:avLst/>
          </a:prstGeom>
          <a:gradFill>
            <a:gsLst>
              <a:gs pos="52000">
                <a:schemeClr val="accent5">
                  <a:alpha val="50000"/>
                </a:schemeClr>
              </a:gs>
              <a:gs pos="8000">
                <a:srgbClr val="F5AAAF">
                  <a:alpha val="10000"/>
                </a:srgbClr>
              </a:gs>
              <a:gs pos="26000">
                <a:schemeClr val="accent5">
                  <a:alpha val="30000"/>
                </a:schemeClr>
              </a:gs>
              <a:gs pos="71000">
                <a:schemeClr val="accent5">
                  <a:alpha val="70000"/>
                </a:schemeClr>
              </a:gs>
              <a:gs pos="83000">
                <a:schemeClr val="accent5">
                  <a:alpha val="80000"/>
                </a:schemeClr>
              </a:gs>
              <a:gs pos="100000">
                <a:schemeClr val="accent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gradFill>
                <a:gsLst>
                  <a:gs pos="50468">
                    <a:srgbClr val="F5AAAF">
                      <a:alpha val="40000"/>
                    </a:srgbClr>
                  </a:gs>
                  <a:gs pos="32000">
                    <a:srgbClr val="F5AAAF">
                      <a:alpha val="20000"/>
                    </a:srgbClr>
                  </a:gs>
                  <a:gs pos="74000">
                    <a:srgbClr val="F5AAAF">
                      <a:alpha val="50000"/>
                    </a:srgbClr>
                  </a:gs>
                  <a:gs pos="83000">
                    <a:srgbClr val="F5AAAF">
                      <a:alpha val="60000"/>
                    </a:srgbClr>
                  </a:gs>
                  <a:gs pos="100000">
                    <a:srgbClr val="F5AAAF"/>
                  </a:gs>
                </a:gsLst>
                <a:lin ang="5400000" scaled="1"/>
              </a:gradFill>
              <a:effectLst/>
              <a:uLnTx/>
              <a:uFillTx/>
              <a:latin typeface="Arial"/>
              <a:ea typeface="+mn-ea"/>
              <a:cs typeface="+mn-cs"/>
            </a:endParaRPr>
          </a:p>
        </p:txBody>
      </p:sp>
      <p:grpSp>
        <p:nvGrpSpPr>
          <p:cNvPr id="12" name="Group 1">
            <a:extLst>
              <a:ext uri="{FF2B5EF4-FFF2-40B4-BE49-F238E27FC236}">
                <a16:creationId xmlns:a16="http://schemas.microsoft.com/office/drawing/2014/main" id="{C7039B30-BA3A-71D3-7710-06A3773533EB}"/>
              </a:ext>
            </a:extLst>
          </p:cNvPr>
          <p:cNvGrpSpPr/>
          <p:nvPr/>
        </p:nvGrpSpPr>
        <p:grpSpPr>
          <a:xfrm>
            <a:off x="1919416" y="2965450"/>
            <a:ext cx="4104576" cy="607566"/>
            <a:chOff x="1775377" y="2420888"/>
            <a:chExt cx="4896687" cy="1158804"/>
          </a:xfrm>
        </p:grpSpPr>
        <p:cxnSp>
          <p:nvCxnSpPr>
            <p:cNvPr id="13" name="Straight Connector 10">
              <a:extLst>
                <a:ext uri="{FF2B5EF4-FFF2-40B4-BE49-F238E27FC236}">
                  <a16:creationId xmlns:a16="http://schemas.microsoft.com/office/drawing/2014/main" id="{F2060B61-FB41-67AA-5C5C-E518AD0A0CC1}"/>
                </a:ext>
              </a:extLst>
            </p:cNvPr>
            <p:cNvCxnSpPr>
              <a:cxnSpLocks/>
            </p:cNvCxnSpPr>
            <p:nvPr/>
          </p:nvCxnSpPr>
          <p:spPr>
            <a:xfrm>
              <a:off x="1775520" y="2420888"/>
              <a:ext cx="489654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2">
              <a:extLst>
                <a:ext uri="{FF2B5EF4-FFF2-40B4-BE49-F238E27FC236}">
                  <a16:creationId xmlns:a16="http://schemas.microsoft.com/office/drawing/2014/main" id="{C7A2492A-E76E-118F-2BFB-86EFB87941F3}"/>
                </a:ext>
              </a:extLst>
            </p:cNvPr>
            <p:cNvCxnSpPr>
              <a:cxnSpLocks/>
              <a:stCxn id="9" idx="0"/>
            </p:cNvCxnSpPr>
            <p:nvPr/>
          </p:nvCxnSpPr>
          <p:spPr>
            <a:xfrm flipV="1">
              <a:off x="1775377" y="2420888"/>
              <a:ext cx="143" cy="11588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Arrow Connector 15">
              <a:extLst>
                <a:ext uri="{FF2B5EF4-FFF2-40B4-BE49-F238E27FC236}">
                  <a16:creationId xmlns:a16="http://schemas.microsoft.com/office/drawing/2014/main" id="{8FD4653A-1554-4D2C-23F2-97CDC5DA9CD4}"/>
                </a:ext>
              </a:extLst>
            </p:cNvPr>
            <p:cNvCxnSpPr>
              <a:cxnSpLocks/>
            </p:cNvCxnSpPr>
            <p:nvPr/>
          </p:nvCxnSpPr>
          <p:spPr>
            <a:xfrm>
              <a:off x="6672064" y="2420888"/>
              <a:ext cx="0" cy="609444"/>
            </a:xfrm>
            <a:prstGeom prst="straightConnector1">
              <a:avLst/>
            </a:prstGeom>
            <a:ln>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16" name="Group 2">
            <a:extLst>
              <a:ext uri="{FF2B5EF4-FFF2-40B4-BE49-F238E27FC236}">
                <a16:creationId xmlns:a16="http://schemas.microsoft.com/office/drawing/2014/main" id="{CC1457A8-1633-0DAB-9088-9DFC25C7B656}"/>
              </a:ext>
            </a:extLst>
          </p:cNvPr>
          <p:cNvGrpSpPr/>
          <p:nvPr/>
        </p:nvGrpSpPr>
        <p:grpSpPr>
          <a:xfrm>
            <a:off x="6168009" y="2205897"/>
            <a:ext cx="4104456" cy="1079086"/>
            <a:chOff x="1775520" y="2420888"/>
            <a:chExt cx="4896544" cy="1143528"/>
          </a:xfrm>
        </p:grpSpPr>
        <p:cxnSp>
          <p:nvCxnSpPr>
            <p:cNvPr id="17" name="Straight Connector 6">
              <a:extLst>
                <a:ext uri="{FF2B5EF4-FFF2-40B4-BE49-F238E27FC236}">
                  <a16:creationId xmlns:a16="http://schemas.microsoft.com/office/drawing/2014/main" id="{46CE7A69-E705-8672-BD72-634775AC40B9}"/>
                </a:ext>
              </a:extLst>
            </p:cNvPr>
            <p:cNvCxnSpPr>
              <a:cxnSpLocks/>
            </p:cNvCxnSpPr>
            <p:nvPr/>
          </p:nvCxnSpPr>
          <p:spPr>
            <a:xfrm>
              <a:off x="1775520" y="2420888"/>
              <a:ext cx="489654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1">
              <a:extLst>
                <a:ext uri="{FF2B5EF4-FFF2-40B4-BE49-F238E27FC236}">
                  <a16:creationId xmlns:a16="http://schemas.microsoft.com/office/drawing/2014/main" id="{F06DC171-EF50-9522-1DC6-97058DE195E2}"/>
                </a:ext>
              </a:extLst>
            </p:cNvPr>
            <p:cNvCxnSpPr>
              <a:cxnSpLocks/>
            </p:cNvCxnSpPr>
            <p:nvPr/>
          </p:nvCxnSpPr>
          <p:spPr>
            <a:xfrm flipV="1">
              <a:off x="1775520" y="2420888"/>
              <a:ext cx="0" cy="11435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Arrow Connector 13">
              <a:extLst>
                <a:ext uri="{FF2B5EF4-FFF2-40B4-BE49-F238E27FC236}">
                  <a16:creationId xmlns:a16="http://schemas.microsoft.com/office/drawing/2014/main" id="{B6D47907-7703-9BE7-72A3-C54B6B1085E0}"/>
                </a:ext>
              </a:extLst>
            </p:cNvPr>
            <p:cNvCxnSpPr>
              <a:cxnSpLocks/>
            </p:cNvCxnSpPr>
            <p:nvPr/>
          </p:nvCxnSpPr>
          <p:spPr>
            <a:xfrm>
              <a:off x="6672064" y="2420888"/>
              <a:ext cx="0" cy="761986"/>
            </a:xfrm>
            <a:prstGeom prst="straightConnector1">
              <a:avLst/>
            </a:prstGeom>
            <a:ln>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grpSp>
      <p:sp>
        <p:nvSpPr>
          <p:cNvPr id="20" name="TextBox 17">
            <a:extLst>
              <a:ext uri="{FF2B5EF4-FFF2-40B4-BE49-F238E27FC236}">
                <a16:creationId xmlns:a16="http://schemas.microsoft.com/office/drawing/2014/main" id="{B300CAB5-B660-DB65-41AD-94942D735AB6}"/>
              </a:ext>
            </a:extLst>
          </p:cNvPr>
          <p:cNvSpPr txBox="1"/>
          <p:nvPr/>
        </p:nvSpPr>
        <p:spPr>
          <a:xfrm>
            <a:off x="1919536" y="2637442"/>
            <a:ext cx="410445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100" normalizeH="0" baseline="0" noProof="0">
                <a:ln>
                  <a:noFill/>
                </a:ln>
                <a:solidFill>
                  <a:srgbClr val="322D2D"/>
                </a:solidFill>
                <a:effectLst/>
                <a:uLnTx/>
                <a:uFillTx/>
                <a:latin typeface="Arial"/>
                <a:ea typeface="+mn-ea"/>
                <a:cs typeface="+mn-cs"/>
              </a:rPr>
              <a:t>ORGANIC GROWTH OPPORTUNITIES</a:t>
            </a:r>
          </a:p>
        </p:txBody>
      </p:sp>
      <p:sp>
        <p:nvSpPr>
          <p:cNvPr id="21" name="TextBox 19">
            <a:extLst>
              <a:ext uri="{FF2B5EF4-FFF2-40B4-BE49-F238E27FC236}">
                <a16:creationId xmlns:a16="http://schemas.microsoft.com/office/drawing/2014/main" id="{637D9406-0DD0-FA73-1ADC-8C2B095AD415}"/>
              </a:ext>
            </a:extLst>
          </p:cNvPr>
          <p:cNvSpPr txBox="1"/>
          <p:nvPr/>
        </p:nvSpPr>
        <p:spPr>
          <a:xfrm>
            <a:off x="6168009" y="1866350"/>
            <a:ext cx="410445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100" normalizeH="0" baseline="0" noProof="0">
                <a:ln>
                  <a:noFill/>
                </a:ln>
                <a:solidFill>
                  <a:srgbClr val="322D2D"/>
                </a:solidFill>
                <a:effectLst/>
                <a:uLnTx/>
                <a:uFillTx/>
                <a:latin typeface="Arial"/>
                <a:ea typeface="+mn-ea"/>
                <a:cs typeface="+mn-cs"/>
              </a:rPr>
              <a:t>INORGANIC GROWTH OPPORTUNITIES</a:t>
            </a:r>
          </a:p>
        </p:txBody>
      </p:sp>
      <p:sp>
        <p:nvSpPr>
          <p:cNvPr id="22" name="Rectangle 20">
            <a:extLst>
              <a:ext uri="{FF2B5EF4-FFF2-40B4-BE49-F238E27FC236}">
                <a16:creationId xmlns:a16="http://schemas.microsoft.com/office/drawing/2014/main" id="{F9699D12-CC9F-B9B3-D82C-2ED664F8F769}"/>
              </a:ext>
            </a:extLst>
          </p:cNvPr>
          <p:cNvSpPr/>
          <p:nvPr/>
        </p:nvSpPr>
        <p:spPr>
          <a:xfrm>
            <a:off x="3071664" y="3068960"/>
            <a:ext cx="1872208" cy="29289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fi-FI" sz="1200" b="1" i="0" u="none" strike="noStrike" kern="1200" cap="none" spc="0" normalizeH="0" baseline="0" noProof="0">
                <a:ln>
                  <a:noFill/>
                </a:ln>
                <a:solidFill>
                  <a:srgbClr val="322D2D"/>
                </a:solidFill>
                <a:effectLst/>
                <a:uLnTx/>
                <a:uFillTx/>
                <a:latin typeface="Arial"/>
                <a:ea typeface="+mn-ea"/>
                <a:cs typeface="+mn-cs"/>
              </a:rPr>
              <a:t>FINANCIAL TARGET FOR AVERAGE ANNUAL ORGANIC GROWTH &gt;4% </a:t>
            </a:r>
            <a:endParaRPr kumimoji="0" lang="fi-FI" sz="1200" b="0" i="0" u="none" strike="noStrike" kern="1200" cap="none" spc="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fi-FI" sz="1200" b="1" i="0" u="none" strike="noStrike" kern="1200" cap="none" spc="0" normalizeH="0" baseline="0" noProof="0">
                <a:ln>
                  <a:noFill/>
                </a:ln>
                <a:solidFill>
                  <a:srgbClr val="322D2D"/>
                </a:solidFill>
                <a:effectLst/>
                <a:uLnTx/>
                <a:uFillTx/>
                <a:latin typeface="Arial"/>
                <a:ea typeface="+mn-ea"/>
                <a:cs typeface="+mn-cs"/>
              </a:rPr>
              <a:t>Key </a:t>
            </a:r>
            <a:r>
              <a:rPr kumimoji="0" lang="fi-FI" sz="1200" b="1" i="0" u="none" strike="noStrike" kern="1200" cap="none" spc="0" normalizeH="0" baseline="0" noProof="0" err="1">
                <a:ln>
                  <a:noFill/>
                </a:ln>
                <a:solidFill>
                  <a:srgbClr val="322D2D"/>
                </a:solidFill>
                <a:effectLst/>
                <a:uLnTx/>
                <a:uFillTx/>
                <a:latin typeface="Arial"/>
                <a:ea typeface="+mn-ea"/>
                <a:cs typeface="+mn-cs"/>
              </a:rPr>
              <a:t>steps</a:t>
            </a:r>
            <a:endParaRPr kumimoji="0" lang="fi-FI" sz="1200" b="1" i="0" u="none" strike="noStrike" kern="1200" cap="none" spc="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fi-FI" sz="1200" b="0" i="0" u="none" strike="noStrike" kern="1200" cap="none" spc="0" normalizeH="0" baseline="0" noProof="0" err="1">
                <a:ln>
                  <a:noFill/>
                </a:ln>
                <a:solidFill>
                  <a:srgbClr val="322D2D"/>
                </a:solidFill>
                <a:effectLst/>
                <a:uLnTx/>
                <a:uFillTx/>
                <a:latin typeface="Arial"/>
                <a:ea typeface="+mn-ea"/>
                <a:cs typeface="+mn-cs"/>
              </a:rPr>
              <a:t>Create</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0" i="0" u="none" strike="noStrike" kern="1200" cap="none" spc="0" normalizeH="0" baseline="0" noProof="0" err="1">
                <a:ln>
                  <a:noFill/>
                </a:ln>
                <a:solidFill>
                  <a:srgbClr val="322D2D"/>
                </a:solidFill>
                <a:effectLst/>
                <a:uLnTx/>
                <a:uFillTx/>
                <a:latin typeface="Arial"/>
                <a:ea typeface="+mn-ea"/>
                <a:cs typeface="+mn-cs"/>
              </a:rPr>
              <a:t>value</a:t>
            </a:r>
            <a:r>
              <a:rPr kumimoji="0" lang="fi-FI" sz="1200" b="0" i="0" u="none" strike="noStrike" kern="1200" cap="none" spc="0" normalizeH="0" baseline="0" noProof="0">
                <a:ln>
                  <a:noFill/>
                </a:ln>
                <a:solidFill>
                  <a:srgbClr val="322D2D"/>
                </a:solidFill>
                <a:effectLst/>
                <a:uLnTx/>
                <a:uFillTx/>
                <a:latin typeface="Arial"/>
                <a:ea typeface="+mn-ea"/>
                <a:cs typeface="+mn-cs"/>
              </a:rPr>
              <a:t> in </a:t>
            </a:r>
            <a:r>
              <a:rPr kumimoji="0" lang="fi-FI" sz="1200" b="0" i="0" u="none" strike="noStrike" kern="1200" cap="none" spc="0" normalizeH="0" baseline="0" noProof="0" err="1">
                <a:ln>
                  <a:noFill/>
                </a:ln>
                <a:solidFill>
                  <a:srgbClr val="322D2D"/>
                </a:solidFill>
                <a:effectLst/>
                <a:uLnTx/>
                <a:uFillTx/>
                <a:latin typeface="Arial"/>
                <a:ea typeface="+mn-ea"/>
                <a:cs typeface="+mn-cs"/>
              </a:rPr>
              <a:t>current</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0" i="0" u="none" strike="noStrike" kern="1200" cap="none" spc="0" normalizeH="0" baseline="0" noProof="0" err="1">
                <a:ln>
                  <a:noFill/>
                </a:ln>
                <a:solidFill>
                  <a:srgbClr val="322D2D"/>
                </a:solidFill>
                <a:effectLst/>
                <a:uLnTx/>
                <a:uFillTx/>
                <a:latin typeface="Arial"/>
                <a:ea typeface="+mn-ea"/>
                <a:cs typeface="+mn-cs"/>
              </a:rPr>
              <a:t>base</a:t>
            </a:r>
            <a:r>
              <a:rPr kumimoji="0" lang="fi-FI" sz="1200" b="0" i="0" u="none" strike="noStrike" kern="1200" cap="none" spc="0" normalizeH="0" baseline="0" noProof="0">
                <a:ln>
                  <a:noFill/>
                </a:ln>
                <a:solidFill>
                  <a:srgbClr val="322D2D"/>
                </a:solidFill>
                <a:effectLst/>
                <a:uLnTx/>
                <a:uFillTx/>
                <a:latin typeface="Arial"/>
                <a:ea typeface="+mn-ea"/>
                <a:cs typeface="+mn-cs"/>
              </a:rPr>
              <a:t> business</a:t>
            </a: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fi-FI" sz="1200" b="0" i="0" u="none" strike="noStrike" kern="1200" cap="none" spc="0" normalizeH="0" baseline="0" noProof="0" err="1">
                <a:ln>
                  <a:noFill/>
                </a:ln>
                <a:solidFill>
                  <a:srgbClr val="322D2D"/>
                </a:solidFill>
                <a:effectLst/>
                <a:uLnTx/>
                <a:uFillTx/>
                <a:latin typeface="Arial"/>
                <a:ea typeface="+mn-ea"/>
                <a:cs typeface="+mn-cs"/>
              </a:rPr>
              <a:t>Capitalize</a:t>
            </a:r>
            <a:r>
              <a:rPr kumimoji="0" lang="fi-FI" sz="1200" b="0" i="0" u="none" strike="noStrike" kern="1200" cap="none" spc="0" normalizeH="0" baseline="0" noProof="0">
                <a:ln>
                  <a:noFill/>
                </a:ln>
                <a:solidFill>
                  <a:srgbClr val="322D2D"/>
                </a:solidFill>
                <a:effectLst/>
                <a:uLnTx/>
                <a:uFillTx/>
                <a:latin typeface="Arial"/>
                <a:ea typeface="+mn-ea"/>
                <a:cs typeface="+mn-cs"/>
              </a:rPr>
              <a:t> on </a:t>
            </a:r>
            <a:r>
              <a:rPr kumimoji="0" lang="fi-FI" sz="1200" b="0" i="0" u="none" strike="noStrike" kern="1200" cap="none" spc="0" normalizeH="0" baseline="0" noProof="0" err="1">
                <a:ln>
                  <a:noFill/>
                </a:ln>
                <a:solidFill>
                  <a:srgbClr val="322D2D"/>
                </a:solidFill>
                <a:effectLst/>
                <a:uLnTx/>
                <a:uFillTx/>
                <a:latin typeface="Arial"/>
                <a:ea typeface="+mn-ea"/>
                <a:cs typeface="+mn-cs"/>
              </a:rPr>
              <a:t>growth</a:t>
            </a:r>
            <a:br>
              <a:rPr kumimoji="0" lang="fi-FI" sz="1200" b="0" i="0" u="none" strike="noStrike" kern="1200" cap="none" spc="0" normalizeH="0" baseline="0" noProof="0">
                <a:ln>
                  <a:noFill/>
                </a:ln>
                <a:solidFill>
                  <a:srgbClr val="322D2D"/>
                </a:solidFill>
                <a:effectLst/>
                <a:uLnTx/>
                <a:uFillTx/>
                <a:latin typeface="Arial"/>
                <a:ea typeface="+mn-ea"/>
                <a:cs typeface="+mn-cs"/>
              </a:rPr>
            </a:br>
            <a:r>
              <a:rPr kumimoji="0" lang="fi-FI" sz="1200" b="0" i="0" u="none" strike="noStrike" kern="1200" cap="none" spc="0" normalizeH="0" baseline="0" noProof="0">
                <a:ln>
                  <a:noFill/>
                </a:ln>
                <a:solidFill>
                  <a:srgbClr val="322D2D"/>
                </a:solidFill>
                <a:effectLst/>
                <a:uLnTx/>
                <a:uFillTx/>
                <a:latin typeface="Arial"/>
                <a:ea typeface="+mn-ea"/>
                <a:cs typeface="+mn-cs"/>
              </a:rPr>
              <a:t>in </a:t>
            </a:r>
            <a:r>
              <a:rPr kumimoji="0" lang="fi-FI" sz="1200" b="0" i="0" u="none" strike="noStrike" kern="1200" cap="none" spc="0" normalizeH="0" baseline="0" noProof="0" err="1">
                <a:ln>
                  <a:noFill/>
                </a:ln>
                <a:solidFill>
                  <a:srgbClr val="322D2D"/>
                </a:solidFill>
                <a:effectLst/>
                <a:uLnTx/>
                <a:uFillTx/>
                <a:latin typeface="Arial"/>
                <a:ea typeface="+mn-ea"/>
                <a:cs typeface="+mn-cs"/>
              </a:rPr>
              <a:t>growing</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0" i="0" u="none" strike="noStrike" kern="1200" cap="none" spc="0" normalizeH="0" baseline="0" noProof="0" err="1">
                <a:ln>
                  <a:noFill/>
                </a:ln>
                <a:solidFill>
                  <a:srgbClr val="322D2D"/>
                </a:solidFill>
                <a:effectLst/>
                <a:uLnTx/>
                <a:uFillTx/>
                <a:latin typeface="Arial"/>
                <a:ea typeface="+mn-ea"/>
                <a:cs typeface="+mn-cs"/>
              </a:rPr>
              <a:t>water</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0" i="0" u="none" strike="noStrike" kern="1200" cap="none" spc="0" normalizeH="0" baseline="0" noProof="0" err="1">
                <a:ln>
                  <a:noFill/>
                </a:ln>
                <a:solidFill>
                  <a:srgbClr val="322D2D"/>
                </a:solidFill>
                <a:effectLst/>
                <a:uLnTx/>
                <a:uFillTx/>
                <a:latin typeface="Arial"/>
                <a:ea typeface="+mn-ea"/>
                <a:cs typeface="+mn-cs"/>
              </a:rPr>
              <a:t>applications</a:t>
            </a:r>
            <a:endParaRPr kumimoji="0" lang="fi-FI" sz="1200" b="0" i="0" u="none" strike="noStrike" kern="1200" cap="none" spc="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fi-FI" sz="1200" b="0" i="0" u="none" strike="noStrike" kern="1200" cap="none" spc="0" normalizeH="0" baseline="0" noProof="0">
                <a:ln>
                  <a:noFill/>
                </a:ln>
                <a:solidFill>
                  <a:srgbClr val="322D2D"/>
                </a:solidFill>
                <a:effectLst/>
                <a:uLnTx/>
                <a:uFillTx/>
                <a:latin typeface="Arial"/>
                <a:ea typeface="+mn-ea"/>
                <a:cs typeface="+mn-cs"/>
              </a:rPr>
              <a:t>New </a:t>
            </a:r>
            <a:r>
              <a:rPr kumimoji="0" lang="fi-FI" sz="1200" b="0" i="0" u="none" strike="noStrike" kern="1200" cap="none" spc="0" normalizeH="0" baseline="0" noProof="0" err="1">
                <a:ln>
                  <a:noFill/>
                </a:ln>
                <a:solidFill>
                  <a:srgbClr val="322D2D"/>
                </a:solidFill>
                <a:effectLst/>
                <a:uLnTx/>
                <a:uFillTx/>
                <a:latin typeface="Arial"/>
                <a:ea typeface="+mn-ea"/>
                <a:cs typeface="+mn-cs"/>
              </a:rPr>
              <a:t>opportunities</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0" i="0" u="none" strike="noStrike" kern="1200" cap="none" spc="0" normalizeH="0" baseline="0" noProof="0" err="1">
                <a:ln>
                  <a:noFill/>
                </a:ln>
                <a:solidFill>
                  <a:srgbClr val="322D2D"/>
                </a:solidFill>
                <a:effectLst/>
                <a:uLnTx/>
                <a:uFillTx/>
                <a:latin typeface="Arial"/>
                <a:ea typeface="+mn-ea"/>
                <a:cs typeface="+mn-cs"/>
              </a:rPr>
              <a:t>from</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0" i="0" u="none" strike="noStrike" kern="1200" cap="none" spc="0" normalizeH="0" baseline="0" noProof="0" err="1">
                <a:ln>
                  <a:noFill/>
                </a:ln>
                <a:solidFill>
                  <a:srgbClr val="322D2D"/>
                </a:solidFill>
                <a:effectLst/>
                <a:uLnTx/>
                <a:uFillTx/>
                <a:latin typeface="Arial"/>
                <a:ea typeface="+mn-ea"/>
                <a:cs typeface="+mn-cs"/>
              </a:rPr>
              <a:t>renewable</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0" i="0" u="none" strike="noStrike" kern="1200" cap="none" spc="0" normalizeH="0" baseline="0" noProof="0" err="1">
                <a:ln>
                  <a:noFill/>
                </a:ln>
                <a:solidFill>
                  <a:srgbClr val="322D2D"/>
                </a:solidFill>
                <a:effectLst/>
                <a:uLnTx/>
                <a:uFillTx/>
                <a:latin typeface="Arial"/>
                <a:ea typeface="+mn-ea"/>
                <a:cs typeface="+mn-cs"/>
              </a:rPr>
              <a:t>solutions</a:t>
            </a:r>
            <a:br>
              <a:rPr kumimoji="0" lang="fi-FI" sz="1200" b="0" i="0" u="none" strike="noStrike" kern="1200" cap="none" spc="0" normalizeH="0" baseline="0" noProof="0">
                <a:ln>
                  <a:noFill/>
                </a:ln>
                <a:solidFill>
                  <a:srgbClr val="322D2D"/>
                </a:solidFill>
                <a:effectLst/>
                <a:uLnTx/>
                <a:uFillTx/>
                <a:latin typeface="Arial"/>
                <a:ea typeface="+mn-ea"/>
                <a:cs typeface="+mn-cs"/>
              </a:rPr>
            </a:br>
            <a:r>
              <a:rPr kumimoji="0" lang="fi-FI" sz="1200" b="0" i="0" u="none" strike="noStrike" kern="1200" cap="none" spc="0" normalizeH="0" baseline="0" noProof="0">
                <a:ln>
                  <a:noFill/>
                </a:ln>
                <a:solidFill>
                  <a:srgbClr val="322D2D"/>
                </a:solidFill>
                <a:effectLst/>
                <a:uLnTx/>
                <a:uFillTx/>
                <a:latin typeface="Arial"/>
                <a:ea typeface="+mn-ea"/>
                <a:cs typeface="+mn-cs"/>
              </a:rPr>
              <a:t>and </a:t>
            </a:r>
            <a:r>
              <a:rPr kumimoji="0" lang="fi-FI" sz="1200" b="0" i="0" u="none" strike="noStrike" kern="1200" cap="none" spc="0" normalizeH="0" baseline="0" noProof="0" err="1">
                <a:ln>
                  <a:noFill/>
                </a:ln>
                <a:solidFill>
                  <a:srgbClr val="322D2D"/>
                </a:solidFill>
                <a:effectLst/>
                <a:uLnTx/>
                <a:uFillTx/>
                <a:latin typeface="Arial"/>
                <a:ea typeface="+mn-ea"/>
                <a:cs typeface="+mn-cs"/>
              </a:rPr>
              <a:t>services</a:t>
            </a:r>
            <a:endParaRPr kumimoji="0" lang="fi-FI" sz="1200" b="0" i="0" u="none" strike="noStrike" kern="1200" cap="none" spc="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endParaRPr kumimoji="0" lang="fi-FI" sz="1400" b="0" i="0" u="none" strike="noStrike" kern="1200" cap="none" spc="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endParaRPr kumimoji="0" lang="fi-FI" sz="1400" b="0" i="0" u="none" strike="noStrike" kern="1200" cap="none" spc="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endParaRPr kumimoji="0" lang="fi-FI" sz="1400" b="0" i="0" u="none" strike="noStrike" kern="1200" cap="none" spc="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endParaRPr kumimoji="0" lang="fi-FI" sz="1400" b="0" i="0" u="none" strike="noStrike" kern="1200" cap="none" spc="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endParaRPr kumimoji="0" lang="fi-FI" sz="1400" b="0" i="0" u="none" strike="noStrike" kern="1200" cap="none" spc="0" normalizeH="0" baseline="0" noProof="0">
              <a:ln>
                <a:noFill/>
              </a:ln>
              <a:solidFill>
                <a:srgbClr val="322D2D"/>
              </a:solidFill>
              <a:effectLst/>
              <a:uLnTx/>
              <a:uFillTx/>
              <a:latin typeface="Arial"/>
              <a:ea typeface="+mn-ea"/>
              <a:cs typeface="+mn-cs"/>
            </a:endParaRPr>
          </a:p>
        </p:txBody>
      </p:sp>
      <p:sp>
        <p:nvSpPr>
          <p:cNvPr id="23" name="TextBox 33">
            <a:extLst>
              <a:ext uri="{FF2B5EF4-FFF2-40B4-BE49-F238E27FC236}">
                <a16:creationId xmlns:a16="http://schemas.microsoft.com/office/drawing/2014/main" id="{942574F6-076D-90A5-FF57-766039126D34}"/>
              </a:ext>
            </a:extLst>
          </p:cNvPr>
          <p:cNvSpPr txBox="1"/>
          <p:nvPr/>
        </p:nvSpPr>
        <p:spPr>
          <a:xfrm>
            <a:off x="5015880" y="4941168"/>
            <a:ext cx="2160240" cy="576064"/>
          </a:xfrm>
          <a:prstGeom prst="rect">
            <a:avLst/>
          </a:prstGeom>
          <a:solidFill>
            <a:schemeClr val="accent4"/>
          </a:solidFill>
          <a:ln w="6350">
            <a:solidFill>
              <a:schemeClr val="tx1"/>
            </a:solidFill>
          </a:ln>
        </p:spPr>
        <p:txBody>
          <a:bodyPr wrap="square" lIns="144000" tIns="288000" rIns="144000" bIns="288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50" normalizeH="0" baseline="0" noProof="0">
                <a:ln>
                  <a:noFill/>
                </a:ln>
                <a:solidFill>
                  <a:srgbClr val="322D2D"/>
                </a:solidFill>
                <a:effectLst/>
                <a:uLnTx/>
                <a:uFillTx/>
                <a:latin typeface="Arial"/>
                <a:ea typeface="+mn-ea"/>
                <a:cs typeface="+mn-cs"/>
              </a:rPr>
              <a:t>PACKAGING &amp;</a:t>
            </a:r>
            <a:br>
              <a:rPr kumimoji="0" lang="fi-FI" sz="1200" b="1" i="0" u="none" strike="noStrike" kern="1200" cap="none" spc="50" normalizeH="0" baseline="0" noProof="0">
                <a:ln>
                  <a:noFill/>
                </a:ln>
                <a:solidFill>
                  <a:srgbClr val="322D2D"/>
                </a:solidFill>
                <a:effectLst/>
                <a:uLnTx/>
                <a:uFillTx/>
                <a:latin typeface="Arial"/>
                <a:ea typeface="+mn-ea"/>
                <a:cs typeface="+mn-cs"/>
              </a:rPr>
            </a:br>
            <a:r>
              <a:rPr kumimoji="0" lang="fi-FI" sz="1200" b="1" i="0" u="none" strike="noStrike" kern="1200" cap="none" spc="50" normalizeH="0" baseline="0" noProof="0">
                <a:ln>
                  <a:noFill/>
                </a:ln>
                <a:solidFill>
                  <a:srgbClr val="322D2D"/>
                </a:solidFill>
                <a:effectLst/>
                <a:uLnTx/>
                <a:uFillTx/>
                <a:latin typeface="Arial"/>
                <a:ea typeface="+mn-ea"/>
                <a:cs typeface="+mn-cs"/>
              </a:rPr>
              <a:t>HYGIENE SOLUTIONS</a:t>
            </a:r>
          </a:p>
        </p:txBody>
      </p:sp>
      <p:sp>
        <p:nvSpPr>
          <p:cNvPr id="24" name="TextBox 36">
            <a:extLst>
              <a:ext uri="{FF2B5EF4-FFF2-40B4-BE49-F238E27FC236}">
                <a16:creationId xmlns:a16="http://schemas.microsoft.com/office/drawing/2014/main" id="{FE1EF2E1-B644-05E5-08AA-969FBF97F2AD}"/>
              </a:ext>
            </a:extLst>
          </p:cNvPr>
          <p:cNvSpPr txBox="1"/>
          <p:nvPr/>
        </p:nvSpPr>
        <p:spPr>
          <a:xfrm>
            <a:off x="839788" y="4941168"/>
            <a:ext cx="2160240" cy="576064"/>
          </a:xfrm>
          <a:prstGeom prst="rect">
            <a:avLst/>
          </a:prstGeom>
          <a:solidFill>
            <a:schemeClr val="accent4"/>
          </a:solidFill>
          <a:ln w="6350">
            <a:solidFill>
              <a:schemeClr val="tx1"/>
            </a:solidFill>
          </a:ln>
        </p:spPr>
        <p:txBody>
          <a:bodyPr wrap="square" lIns="144000" tIns="288000" rIns="144000" bIns="288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50" normalizeH="0" baseline="0" noProof="0">
                <a:ln>
                  <a:noFill/>
                </a:ln>
                <a:solidFill>
                  <a:srgbClr val="322D2D"/>
                </a:solidFill>
                <a:effectLst/>
                <a:uLnTx/>
                <a:uFillTx/>
                <a:latin typeface="Arial"/>
                <a:ea typeface="+mn-ea"/>
                <a:cs typeface="+mn-cs"/>
              </a:rPr>
              <a:t>PACKAGING &amp;</a:t>
            </a:r>
            <a:br>
              <a:rPr kumimoji="0" lang="fi-FI" sz="1200" b="1" i="0" u="none" strike="noStrike" kern="1200" cap="none" spc="50" normalizeH="0" baseline="0" noProof="0">
                <a:ln>
                  <a:noFill/>
                </a:ln>
                <a:solidFill>
                  <a:srgbClr val="322D2D"/>
                </a:solidFill>
                <a:effectLst/>
                <a:uLnTx/>
                <a:uFillTx/>
                <a:latin typeface="Arial"/>
                <a:ea typeface="+mn-ea"/>
                <a:cs typeface="+mn-cs"/>
              </a:rPr>
            </a:br>
            <a:r>
              <a:rPr kumimoji="0" lang="fi-FI" sz="1200" b="1" i="0" u="none" strike="noStrike" kern="1200" cap="none" spc="50" normalizeH="0" baseline="0" noProof="0">
                <a:ln>
                  <a:noFill/>
                </a:ln>
                <a:solidFill>
                  <a:srgbClr val="322D2D"/>
                </a:solidFill>
                <a:effectLst/>
                <a:uLnTx/>
                <a:uFillTx/>
                <a:latin typeface="Arial"/>
                <a:ea typeface="+mn-ea"/>
                <a:cs typeface="+mn-cs"/>
              </a:rPr>
              <a:t>HYGIENE SOLUTIONS</a:t>
            </a:r>
          </a:p>
        </p:txBody>
      </p:sp>
      <p:sp>
        <p:nvSpPr>
          <p:cNvPr id="25" name="Rectangle 38">
            <a:extLst>
              <a:ext uri="{FF2B5EF4-FFF2-40B4-BE49-F238E27FC236}">
                <a16:creationId xmlns:a16="http://schemas.microsoft.com/office/drawing/2014/main" id="{32A92E6A-999F-503C-F64D-9B3ED4B798EB}"/>
              </a:ext>
            </a:extLst>
          </p:cNvPr>
          <p:cNvSpPr/>
          <p:nvPr/>
        </p:nvSpPr>
        <p:spPr>
          <a:xfrm>
            <a:off x="7248128" y="2276872"/>
            <a:ext cx="1872208" cy="37439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GB" sz="1200" b="1" i="0" u="none" strike="noStrike" kern="1200" cap="none" spc="0" normalizeH="0" baseline="0" noProof="0">
                <a:ln>
                  <a:noFill/>
                </a:ln>
                <a:solidFill>
                  <a:srgbClr val="322D2D"/>
                </a:solidFill>
                <a:effectLst/>
                <a:uLnTx/>
                <a:uFillTx/>
                <a:latin typeface="Arial"/>
                <a:ea typeface="+mn-ea"/>
                <a:cs typeface="+mn-cs"/>
              </a:rPr>
              <a:t>STRONG APPETITE FOR M&amp;A; DISCIPLINED IN VALUATIONS</a:t>
            </a: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GB" sz="1200" b="1" i="0" u="none" strike="noStrike" kern="1200" cap="none" spc="0" normalizeH="0" baseline="0" noProof="0">
                <a:ln>
                  <a:noFill/>
                </a:ln>
                <a:solidFill>
                  <a:srgbClr val="322D2D"/>
                </a:solidFill>
                <a:effectLst/>
                <a:uLnTx/>
                <a:uFillTx/>
                <a:latin typeface="Arial"/>
                <a:ea typeface="+mn-ea"/>
                <a:cs typeface="+mn-cs"/>
              </a:rPr>
              <a:t>Key focus areas</a:t>
            </a: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Water</a:t>
            </a:r>
            <a:r>
              <a:rPr kumimoji="0" lang="en-GB" sz="1200" b="1" i="0" u="none" strike="noStrike" kern="1200" cap="none" spc="0" normalizeH="0" baseline="0" noProof="0">
                <a:ln>
                  <a:noFill/>
                </a:ln>
                <a:solidFill>
                  <a:srgbClr val="322D2D"/>
                </a:solidFill>
                <a:effectLst/>
                <a:uLnTx/>
                <a:uFillTx/>
                <a:latin typeface="Arial"/>
                <a:ea typeface="+mn-ea"/>
                <a:cs typeface="+mn-cs"/>
              </a:rPr>
              <a:t> </a:t>
            </a: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Renewables</a:t>
            </a:r>
            <a:endParaRPr kumimoji="0" lang="fi-FI" sz="1400" b="0" i="0" u="none" strike="noStrike" kern="1200" cap="none" spc="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endParaRPr kumimoji="0" lang="fi-FI" sz="1400" b="0" i="0" u="none" strike="noStrike" kern="1200" cap="none" spc="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endParaRPr kumimoji="0" lang="fi-FI" sz="1400" b="0" i="0" u="none" strike="noStrike" kern="1200" cap="none" spc="0" normalizeH="0" baseline="0" noProof="0">
              <a:ln>
                <a:noFill/>
              </a:ln>
              <a:solidFill>
                <a:srgbClr val="322D2D"/>
              </a:solidFill>
              <a:effectLst/>
              <a:uLnTx/>
              <a:uFillTx/>
              <a:latin typeface="Arial"/>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endParaRPr kumimoji="0" lang="fi-FI" sz="1400" b="0" i="0" u="none" strike="noStrike" kern="1200" cap="none" spc="0" normalizeH="0" baseline="0" noProof="0">
              <a:ln>
                <a:noFill/>
              </a:ln>
              <a:solidFill>
                <a:srgbClr val="322D2D"/>
              </a:solidFill>
              <a:effectLst/>
              <a:uLnTx/>
              <a:uFillTx/>
              <a:latin typeface="Arial"/>
              <a:ea typeface="+mn-ea"/>
              <a:cs typeface="+mn-cs"/>
            </a:endParaRPr>
          </a:p>
        </p:txBody>
      </p:sp>
      <p:sp>
        <p:nvSpPr>
          <p:cNvPr id="26" name="TextBox 39">
            <a:extLst>
              <a:ext uri="{FF2B5EF4-FFF2-40B4-BE49-F238E27FC236}">
                <a16:creationId xmlns:a16="http://schemas.microsoft.com/office/drawing/2014/main" id="{CF3784B4-CE75-AEAD-B903-9FA00FC97211}"/>
              </a:ext>
            </a:extLst>
          </p:cNvPr>
          <p:cNvSpPr txBox="1"/>
          <p:nvPr/>
        </p:nvSpPr>
        <p:spPr>
          <a:xfrm>
            <a:off x="839788" y="4509120"/>
            <a:ext cx="2160240" cy="432048"/>
          </a:xfrm>
          <a:prstGeom prst="rect">
            <a:avLst/>
          </a:prstGeom>
          <a:solidFill>
            <a:schemeClr val="accent4"/>
          </a:solidFill>
          <a:ln w="6350">
            <a:solidFill>
              <a:schemeClr val="tx1"/>
            </a:solidFill>
          </a:ln>
        </p:spPr>
        <p:txBody>
          <a:bodyPr wrap="square" lIns="144000" tIns="288000" rIns="144000" bIns="288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50" normalizeH="0" baseline="0" noProof="0">
                <a:ln>
                  <a:noFill/>
                </a:ln>
                <a:solidFill>
                  <a:srgbClr val="322D2D"/>
                </a:solidFill>
                <a:effectLst/>
                <a:uLnTx/>
                <a:uFillTx/>
                <a:latin typeface="Arial"/>
                <a:ea typeface="+mn-ea"/>
                <a:cs typeface="+mn-cs"/>
              </a:rPr>
              <a:t>FIBER ESSENTIALS</a:t>
            </a:r>
          </a:p>
        </p:txBody>
      </p:sp>
      <p:sp>
        <p:nvSpPr>
          <p:cNvPr id="27" name="TextBox 40">
            <a:extLst>
              <a:ext uri="{FF2B5EF4-FFF2-40B4-BE49-F238E27FC236}">
                <a16:creationId xmlns:a16="http://schemas.microsoft.com/office/drawing/2014/main" id="{1855B339-79DB-3E91-293E-B07F740464FD}"/>
              </a:ext>
            </a:extLst>
          </p:cNvPr>
          <p:cNvSpPr txBox="1"/>
          <p:nvPr/>
        </p:nvSpPr>
        <p:spPr>
          <a:xfrm>
            <a:off x="5015880" y="4509120"/>
            <a:ext cx="2160240" cy="432048"/>
          </a:xfrm>
          <a:prstGeom prst="rect">
            <a:avLst/>
          </a:prstGeom>
          <a:solidFill>
            <a:schemeClr val="accent4"/>
          </a:solidFill>
          <a:ln w="6350">
            <a:solidFill>
              <a:schemeClr val="tx1"/>
            </a:solidFill>
          </a:ln>
        </p:spPr>
        <p:txBody>
          <a:bodyPr wrap="square" lIns="144000" tIns="288000" rIns="144000" bIns="288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50" normalizeH="0" baseline="0" noProof="0">
                <a:ln>
                  <a:noFill/>
                </a:ln>
                <a:solidFill>
                  <a:srgbClr val="322D2D"/>
                </a:solidFill>
                <a:effectLst/>
                <a:uLnTx/>
                <a:uFillTx/>
                <a:latin typeface="Arial"/>
                <a:ea typeface="+mn-ea"/>
                <a:cs typeface="+mn-cs"/>
              </a:rPr>
              <a:t>FIBER ESSENTIALS</a:t>
            </a:r>
          </a:p>
        </p:txBody>
      </p:sp>
      <p:sp>
        <p:nvSpPr>
          <p:cNvPr id="28" name="TextBox 41">
            <a:extLst>
              <a:ext uri="{FF2B5EF4-FFF2-40B4-BE49-F238E27FC236}">
                <a16:creationId xmlns:a16="http://schemas.microsoft.com/office/drawing/2014/main" id="{5E7D58F6-03B1-9339-4131-BBD6FF077BE4}"/>
              </a:ext>
            </a:extLst>
          </p:cNvPr>
          <p:cNvSpPr txBox="1"/>
          <p:nvPr/>
        </p:nvSpPr>
        <p:spPr>
          <a:xfrm>
            <a:off x="839788" y="3933056"/>
            <a:ext cx="2160240" cy="576064"/>
          </a:xfrm>
          <a:prstGeom prst="rect">
            <a:avLst/>
          </a:prstGeom>
          <a:solidFill>
            <a:schemeClr val="accent2"/>
          </a:solidFill>
          <a:ln w="6350">
            <a:solidFill>
              <a:schemeClr val="tx1"/>
            </a:solidFill>
          </a:ln>
        </p:spPr>
        <p:txBody>
          <a:bodyPr wrap="square" lIns="144000" tIns="288000" rIns="144000" bIns="288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50" normalizeH="0" baseline="0" noProof="0">
                <a:ln>
                  <a:noFill/>
                </a:ln>
                <a:solidFill>
                  <a:srgbClr val="322D2D"/>
                </a:solidFill>
                <a:effectLst/>
                <a:uLnTx/>
                <a:uFillTx/>
                <a:latin typeface="Arial"/>
                <a:ea typeface="+mn-ea"/>
                <a:cs typeface="+mn-cs"/>
              </a:rPr>
              <a:t>WATER SOLUTIONS</a:t>
            </a:r>
          </a:p>
        </p:txBody>
      </p:sp>
      <p:sp>
        <p:nvSpPr>
          <p:cNvPr id="29" name="TextBox 42">
            <a:extLst>
              <a:ext uri="{FF2B5EF4-FFF2-40B4-BE49-F238E27FC236}">
                <a16:creationId xmlns:a16="http://schemas.microsoft.com/office/drawing/2014/main" id="{F9D7BF44-69EB-EDEA-5116-1EB9C73CC083}"/>
              </a:ext>
            </a:extLst>
          </p:cNvPr>
          <p:cNvSpPr txBox="1"/>
          <p:nvPr/>
        </p:nvSpPr>
        <p:spPr>
          <a:xfrm>
            <a:off x="5015880" y="3645024"/>
            <a:ext cx="2160240" cy="864096"/>
          </a:xfrm>
          <a:prstGeom prst="rect">
            <a:avLst/>
          </a:prstGeom>
          <a:solidFill>
            <a:schemeClr val="accent2"/>
          </a:solidFill>
          <a:ln w="6350">
            <a:solidFill>
              <a:schemeClr val="tx1"/>
            </a:solidFill>
          </a:ln>
        </p:spPr>
        <p:txBody>
          <a:bodyPr wrap="square" lIns="144000" tIns="288000" rIns="144000" bIns="288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50" normalizeH="0" baseline="0" noProof="0">
                <a:ln>
                  <a:noFill/>
                </a:ln>
                <a:solidFill>
                  <a:srgbClr val="322D2D"/>
                </a:solidFill>
                <a:effectLst/>
                <a:uLnTx/>
                <a:uFillTx/>
                <a:latin typeface="Arial"/>
                <a:ea typeface="+mn-ea"/>
                <a:cs typeface="+mn-cs"/>
              </a:rPr>
              <a:t>WATER SOLUTIONS</a:t>
            </a:r>
          </a:p>
        </p:txBody>
      </p:sp>
      <p:sp>
        <p:nvSpPr>
          <p:cNvPr id="30" name="TextBox 7">
            <a:extLst>
              <a:ext uri="{FF2B5EF4-FFF2-40B4-BE49-F238E27FC236}">
                <a16:creationId xmlns:a16="http://schemas.microsoft.com/office/drawing/2014/main" id="{EFB032F6-59DA-A4EF-82EF-73DD786EE6DB}"/>
              </a:ext>
            </a:extLst>
          </p:cNvPr>
          <p:cNvSpPr txBox="1"/>
          <p:nvPr/>
        </p:nvSpPr>
        <p:spPr>
          <a:xfrm>
            <a:off x="842931" y="1933452"/>
            <a:ext cx="3096344"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ILLUSTRATIVE EXAMPLE</a:t>
            </a:r>
          </a:p>
        </p:txBody>
      </p:sp>
      <p:sp>
        <p:nvSpPr>
          <p:cNvPr id="31" name="Tekstiruutu 9">
            <a:extLst>
              <a:ext uri="{FF2B5EF4-FFF2-40B4-BE49-F238E27FC236}">
                <a16:creationId xmlns:a16="http://schemas.microsoft.com/office/drawing/2014/main" id="{CC6FA706-8465-E79F-AEF2-6231C1872A36}"/>
              </a:ext>
            </a:extLst>
          </p:cNvPr>
          <p:cNvSpPr txBox="1"/>
          <p:nvPr/>
        </p:nvSpPr>
        <p:spPr>
          <a:xfrm>
            <a:off x="8475663" y="5252"/>
            <a:ext cx="3710908" cy="307777"/>
          </a:xfrm>
          <a:prstGeom prst="rect">
            <a:avLst/>
          </a:prstGeom>
          <a:solidFill>
            <a:schemeClr val="accent1">
              <a:lumMod val="20000"/>
              <a:lumOff val="80000"/>
            </a:schemeClr>
          </a:solidFill>
        </p:spPr>
        <p:txBody>
          <a:bodyPr wrap="square" rtlCol="0">
            <a:spAutoFit/>
          </a:bodyPr>
          <a:lstStyle/>
          <a:p>
            <a:r>
              <a:rPr lang="fi-FI" sz="1100" err="1"/>
              <a:t>From</a:t>
            </a:r>
            <a:r>
              <a:rPr lang="fi-FI" sz="1100"/>
              <a:t> </a:t>
            </a:r>
            <a:r>
              <a:rPr lang="fi-FI" sz="1100" err="1"/>
              <a:t>Kemira’s</a:t>
            </a:r>
            <a:r>
              <a:rPr lang="fi-FI" sz="1100"/>
              <a:t> Capital Markets Day 2024 </a:t>
            </a:r>
            <a:r>
              <a:rPr lang="fi-FI" sz="1100" err="1"/>
              <a:t>presentation</a:t>
            </a:r>
            <a:r>
              <a:rPr lang="fi-FI" sz="1400"/>
              <a:t>.</a:t>
            </a:r>
          </a:p>
        </p:txBody>
      </p:sp>
    </p:spTree>
    <p:extLst>
      <p:ext uri="{BB962C8B-B14F-4D97-AF65-F5344CB8AC3E}">
        <p14:creationId xmlns:p14="http://schemas.microsoft.com/office/powerpoint/2010/main" val="390143896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462C6C5C-DEA8-4C9A-B391-05BB63AB4CC5}"/>
              </a:ext>
            </a:extLst>
          </p:cNvPr>
          <p:cNvGraphicFramePr>
            <a:graphicFrameLocks/>
          </p:cNvGraphicFramePr>
          <p:nvPr>
            <p:custDataLst>
              <p:tags r:id="rId1"/>
            </p:custDataLst>
            <p:extLst>
              <p:ext uri="{D42A27DB-BD31-4B8C-83A1-F6EECF244321}">
                <p14:modId xmlns:p14="http://schemas.microsoft.com/office/powerpoint/2010/main" val="31866074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2" imgH="362" progId="TCLayout.ActiveDocument.1">
                  <p:embed/>
                </p:oleObj>
              </mc:Choice>
              <mc:Fallback>
                <p:oleObj name="think-cell Slide" r:id="rId4" imgW="362" imgH="362" progId="TCLayout.ActiveDocument.1">
                  <p:embed/>
                  <p:pic>
                    <p:nvPicPr>
                      <p:cNvPr id="5" name="Object 4" hidden="1">
                        <a:extLst>
                          <a:ext uri="{FF2B5EF4-FFF2-40B4-BE49-F238E27FC236}">
                            <a16:creationId xmlns:a16="http://schemas.microsoft.com/office/drawing/2014/main" id="{462C6C5C-DEA8-4C9A-B391-05BB63AB4CC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40" name="Picture Placeholder 39" descr="A body of water with trees and clouds&#10;&#10;Description automatically generated">
            <a:extLst>
              <a:ext uri="{FF2B5EF4-FFF2-40B4-BE49-F238E27FC236}">
                <a16:creationId xmlns:a16="http://schemas.microsoft.com/office/drawing/2014/main" id="{2C6DC848-993A-D1EB-21A5-166815C08341}"/>
              </a:ext>
            </a:extLst>
          </p:cNvPr>
          <p:cNvPicPr>
            <a:picLocks noGrp="1" noChangeAspect="1"/>
          </p:cNvPicPr>
          <p:nvPr>
            <p:ph type="pic" sz="quarter" idx="19"/>
          </p:nvPr>
        </p:nvPicPr>
        <p:blipFill>
          <a:blip r:embed="rId6" cstate="email">
            <a:extLst>
              <a:ext uri="{28A0092B-C50C-407E-A947-70E740481C1C}">
                <a14:useLocalDpi xmlns:a14="http://schemas.microsoft.com/office/drawing/2010/main"/>
              </a:ext>
            </a:extLst>
          </a:blip>
          <a:srcRect/>
          <a:stretch/>
        </p:blipFill>
        <p:spPr/>
      </p:pic>
      <p:sp>
        <p:nvSpPr>
          <p:cNvPr id="4" name="Title 3">
            <a:extLst>
              <a:ext uri="{FF2B5EF4-FFF2-40B4-BE49-F238E27FC236}">
                <a16:creationId xmlns:a16="http://schemas.microsoft.com/office/drawing/2014/main" id="{75297A0A-5EB4-428B-BA28-CF073945185D}"/>
              </a:ext>
            </a:extLst>
          </p:cNvPr>
          <p:cNvSpPr>
            <a:spLocks noGrp="1"/>
          </p:cNvSpPr>
          <p:nvPr>
            <p:ph type="title"/>
          </p:nvPr>
        </p:nvSpPr>
        <p:spPr/>
        <p:txBody>
          <a:bodyPr vert="horz"/>
          <a:lstStyle/>
          <a:p>
            <a:r>
              <a:rPr lang="fi-FI" err="1"/>
              <a:t>We</a:t>
            </a:r>
            <a:r>
              <a:rPr lang="fi-FI"/>
              <a:t> </a:t>
            </a:r>
            <a:r>
              <a:rPr lang="fi-FI" err="1"/>
              <a:t>have</a:t>
            </a:r>
            <a:r>
              <a:rPr lang="fi-FI"/>
              <a:t> </a:t>
            </a:r>
            <a:r>
              <a:rPr lang="fi-FI" err="1"/>
              <a:t>four</a:t>
            </a:r>
            <a:r>
              <a:rPr lang="fi-FI"/>
              <a:t> </a:t>
            </a:r>
            <a:r>
              <a:rPr lang="fi-FI" err="1"/>
              <a:t>paths</a:t>
            </a:r>
            <a:r>
              <a:rPr lang="fi-FI"/>
              <a:t> to </a:t>
            </a:r>
            <a:r>
              <a:rPr lang="fi-FI" err="1"/>
              <a:t>reach</a:t>
            </a:r>
            <a:r>
              <a:rPr lang="fi-FI"/>
              <a:t> </a:t>
            </a:r>
            <a:r>
              <a:rPr lang="fi-FI" err="1"/>
              <a:t>the</a:t>
            </a:r>
            <a:r>
              <a:rPr lang="fi-FI"/>
              <a:t> EUR 500 </a:t>
            </a:r>
            <a:r>
              <a:rPr lang="fi-FI" err="1"/>
              <a:t>million</a:t>
            </a:r>
            <a:r>
              <a:rPr lang="fi-FI"/>
              <a:t> </a:t>
            </a:r>
            <a:r>
              <a:rPr lang="fi-FI" err="1"/>
              <a:t>renewable</a:t>
            </a:r>
            <a:r>
              <a:rPr lang="fi-FI"/>
              <a:t> </a:t>
            </a:r>
            <a:r>
              <a:rPr lang="fi-FI" err="1"/>
              <a:t>revenue</a:t>
            </a:r>
            <a:r>
              <a:rPr lang="fi-FI"/>
              <a:t> </a:t>
            </a:r>
            <a:r>
              <a:rPr lang="fi-FI" err="1"/>
              <a:t>target</a:t>
            </a:r>
            <a:endParaRPr lang="fi-FI"/>
          </a:p>
        </p:txBody>
      </p:sp>
      <p:sp>
        <p:nvSpPr>
          <p:cNvPr id="8" name="Date Placeholder 7">
            <a:extLst>
              <a:ext uri="{FF2B5EF4-FFF2-40B4-BE49-F238E27FC236}">
                <a16:creationId xmlns:a16="http://schemas.microsoft.com/office/drawing/2014/main" id="{C6A5F243-C4BD-4665-AE00-9A2BB426A9F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solidFill>
                  <a:prstClr val="white"/>
                </a:solidFill>
                <a:effectLst/>
                <a:uLnTx/>
                <a:uFillTx/>
                <a:latin typeface="Arial"/>
                <a:ea typeface="+mn-ea"/>
                <a:cs typeface="+mn-cs"/>
              </a:rPr>
              <a:t>JULY 2026</a:t>
            </a:r>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6" name="Footer Placeholder 5">
            <a:extLst>
              <a:ext uri="{FF2B5EF4-FFF2-40B4-BE49-F238E27FC236}">
                <a16:creationId xmlns:a16="http://schemas.microsoft.com/office/drawing/2014/main" id="{B744AAF1-2CC4-4134-972F-3556B0AC6DB9}"/>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a:ln>
                  <a:noFill/>
                </a:ln>
                <a:solidFill>
                  <a:prstClr val="white"/>
                </a:solidFill>
                <a:effectLst/>
                <a:uLnTx/>
                <a:uFillTx/>
                <a:latin typeface="Arial"/>
                <a:ea typeface="+mn-ea"/>
                <a:cs typeface="+mn-cs"/>
              </a:rPr>
              <a:t>INVESTOR PRESENTATION</a:t>
            </a:r>
          </a:p>
        </p:txBody>
      </p:sp>
      <p:sp>
        <p:nvSpPr>
          <p:cNvPr id="7" name="Slide Number Placeholder 6">
            <a:extLst>
              <a:ext uri="{FF2B5EF4-FFF2-40B4-BE49-F238E27FC236}">
                <a16:creationId xmlns:a16="http://schemas.microsoft.com/office/drawing/2014/main" id="{62A8D0D1-33EE-4F9C-AF9D-C2F7FA1B5FE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9" name="Picture Placeholder 8">
            <a:extLst>
              <a:ext uri="{FF2B5EF4-FFF2-40B4-BE49-F238E27FC236}">
                <a16:creationId xmlns:a16="http://schemas.microsoft.com/office/drawing/2014/main" id="{1CCDB6EF-7E8B-C052-0319-B9B8CEE40C85}"/>
              </a:ext>
            </a:extLst>
          </p:cNvPr>
          <p:cNvSpPr>
            <a:spLocks noGrp="1"/>
          </p:cNvSpPr>
          <p:nvPr>
            <p:ph type="pic" sz="quarter" idx="18"/>
          </p:nvPr>
        </p:nvSpPr>
        <p:spPr/>
        <p:txBody>
          <a:bodyPr/>
          <a:lstStyle/>
          <a:p>
            <a:endParaRPr lang="en-US"/>
          </a:p>
        </p:txBody>
      </p:sp>
      <p:sp>
        <p:nvSpPr>
          <p:cNvPr id="11" name="Rectangle 10">
            <a:extLst>
              <a:ext uri="{FF2B5EF4-FFF2-40B4-BE49-F238E27FC236}">
                <a16:creationId xmlns:a16="http://schemas.microsoft.com/office/drawing/2014/main" id="{6AD85048-1B38-4A08-ABAB-6364B0510224}"/>
              </a:ext>
            </a:extLst>
          </p:cNvPr>
          <p:cNvSpPr/>
          <p:nvPr/>
        </p:nvSpPr>
        <p:spPr>
          <a:xfrm>
            <a:off x="1089024" y="4780227"/>
            <a:ext cx="10515600" cy="93609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322D2D">
                  <a:hueOff val="0"/>
                  <a:satOff val="0"/>
                  <a:lumOff val="0"/>
                  <a:alphaOff val="0"/>
                </a:srgbClr>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87D7F5C7-1A12-48EF-B70C-41B5AC9DCB4D}"/>
              </a:ext>
            </a:extLst>
          </p:cNvPr>
          <p:cNvSpPr/>
          <p:nvPr/>
        </p:nvSpPr>
        <p:spPr>
          <a:xfrm>
            <a:off x="3697668" y="3998118"/>
            <a:ext cx="7781544" cy="378084"/>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322D2D">
                  <a:hueOff val="0"/>
                  <a:satOff val="0"/>
                  <a:lumOff val="0"/>
                  <a:alphaOff val="0"/>
                </a:srgbClr>
              </a:solidFill>
              <a:effectLst/>
              <a:uLnTx/>
              <a:uFillTx/>
              <a:latin typeface="Arial"/>
              <a:ea typeface="+mn-ea"/>
              <a:cs typeface="+mn-cs"/>
            </a:endParaRPr>
          </a:p>
        </p:txBody>
      </p:sp>
      <p:sp>
        <p:nvSpPr>
          <p:cNvPr id="20" name="Arrow: Right 19">
            <a:extLst>
              <a:ext uri="{FF2B5EF4-FFF2-40B4-BE49-F238E27FC236}">
                <a16:creationId xmlns:a16="http://schemas.microsoft.com/office/drawing/2014/main" id="{06F6B661-B4B9-441F-A899-95919E5AE1DA}"/>
              </a:ext>
            </a:extLst>
          </p:cNvPr>
          <p:cNvSpPr/>
          <p:nvPr/>
        </p:nvSpPr>
        <p:spPr>
          <a:xfrm>
            <a:off x="839787" y="2060575"/>
            <a:ext cx="2087563" cy="864370"/>
          </a:xfrm>
          <a:prstGeom prst="rightArrow">
            <a:avLst>
              <a:gd name="adj1" fmla="val 100000"/>
              <a:gd name="adj2" fmla="val 26436"/>
            </a:avLst>
          </a:prstGeom>
          <a:solidFill>
            <a:schemeClr val="accent4">
              <a:lumMod val="60000"/>
              <a:lumOff val="4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100" normalizeH="0" baseline="0" noProof="0">
                <a:ln>
                  <a:noFill/>
                </a:ln>
                <a:solidFill>
                  <a:srgbClr val="322D2D"/>
                </a:solidFill>
                <a:effectLst/>
                <a:uLnTx/>
                <a:uFillTx/>
                <a:latin typeface="Arial"/>
                <a:ea typeface="+mn-ea"/>
                <a:cs typeface="+mn-cs"/>
              </a:rPr>
              <a:t>CURRENT PORTFOLIO</a:t>
            </a:r>
          </a:p>
        </p:txBody>
      </p:sp>
      <p:sp>
        <p:nvSpPr>
          <p:cNvPr id="22" name="Arrow: Right 21">
            <a:extLst>
              <a:ext uri="{FF2B5EF4-FFF2-40B4-BE49-F238E27FC236}">
                <a16:creationId xmlns:a16="http://schemas.microsoft.com/office/drawing/2014/main" id="{499EC847-A67B-EAE7-CCAD-6A22F68035C4}"/>
              </a:ext>
            </a:extLst>
          </p:cNvPr>
          <p:cNvSpPr/>
          <p:nvPr/>
        </p:nvSpPr>
        <p:spPr>
          <a:xfrm>
            <a:off x="839787" y="3068960"/>
            <a:ext cx="3528021" cy="864370"/>
          </a:xfrm>
          <a:prstGeom prst="rightArrow">
            <a:avLst>
              <a:gd name="adj1" fmla="val 100000"/>
              <a:gd name="adj2" fmla="val 26436"/>
            </a:avLst>
          </a:prstGeom>
          <a:solidFill>
            <a:schemeClr val="accent4">
              <a:lumMod val="60000"/>
              <a:lumOff val="4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100" normalizeH="0" baseline="0" noProof="0">
                <a:ln>
                  <a:noFill/>
                </a:ln>
                <a:solidFill>
                  <a:srgbClr val="322D2D"/>
                </a:solidFill>
                <a:effectLst/>
                <a:uLnTx/>
                <a:uFillTx/>
                <a:latin typeface="Arial"/>
                <a:ea typeface="+mn-ea"/>
                <a:cs typeface="+mn-cs"/>
              </a:rPr>
              <a:t>PRODUCT</a:t>
            </a:r>
            <a:br>
              <a:rPr kumimoji="0" lang="fi-FI" sz="1400" b="1" i="0" u="none" strike="noStrike" kern="1200" cap="none" spc="100" normalizeH="0" baseline="0" noProof="0">
                <a:ln>
                  <a:noFill/>
                </a:ln>
                <a:solidFill>
                  <a:srgbClr val="322D2D"/>
                </a:solidFill>
                <a:effectLst/>
                <a:uLnTx/>
                <a:uFillTx/>
                <a:latin typeface="Arial"/>
                <a:ea typeface="+mn-ea"/>
                <a:cs typeface="+mn-cs"/>
              </a:rPr>
            </a:br>
            <a:r>
              <a:rPr kumimoji="0" lang="fi-FI" sz="1400" b="1" i="0" u="none" strike="noStrike" kern="1200" cap="none" spc="100" normalizeH="0" baseline="0" noProof="0">
                <a:ln>
                  <a:noFill/>
                </a:ln>
                <a:solidFill>
                  <a:srgbClr val="322D2D"/>
                </a:solidFill>
                <a:effectLst/>
                <a:uLnTx/>
                <a:uFillTx/>
                <a:latin typeface="Arial"/>
                <a:ea typeface="+mn-ea"/>
                <a:cs typeface="+mn-cs"/>
              </a:rPr>
              <a:t>CONVERSION</a:t>
            </a:r>
          </a:p>
        </p:txBody>
      </p:sp>
      <p:sp>
        <p:nvSpPr>
          <p:cNvPr id="23" name="Arrow: Right 22">
            <a:extLst>
              <a:ext uri="{FF2B5EF4-FFF2-40B4-BE49-F238E27FC236}">
                <a16:creationId xmlns:a16="http://schemas.microsoft.com/office/drawing/2014/main" id="{63498D41-9028-B471-7F6B-E1A0A2D97EFB}"/>
              </a:ext>
            </a:extLst>
          </p:cNvPr>
          <p:cNvSpPr/>
          <p:nvPr/>
        </p:nvSpPr>
        <p:spPr>
          <a:xfrm>
            <a:off x="839787" y="4077072"/>
            <a:ext cx="5256213" cy="864370"/>
          </a:xfrm>
          <a:prstGeom prst="rightArrow">
            <a:avLst>
              <a:gd name="adj1" fmla="val 100000"/>
              <a:gd name="adj2" fmla="val 26436"/>
            </a:avLst>
          </a:prstGeom>
          <a:solidFill>
            <a:schemeClr val="accent4">
              <a:lumMod val="60000"/>
              <a:lumOff val="4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100" normalizeH="0" baseline="0" noProof="0">
                <a:ln>
                  <a:noFill/>
                </a:ln>
                <a:solidFill>
                  <a:srgbClr val="322D2D"/>
                </a:solidFill>
                <a:effectLst/>
                <a:uLnTx/>
                <a:uFillTx/>
                <a:latin typeface="Arial"/>
                <a:ea typeface="+mn-ea"/>
                <a:cs typeface="+mn-cs"/>
              </a:rPr>
              <a:t>NEW RENEWABLE</a:t>
            </a:r>
            <a:br>
              <a:rPr kumimoji="0" lang="fi-FI" sz="1400" b="1" i="0" u="none" strike="noStrike" kern="1200" cap="none" spc="100" normalizeH="0" baseline="0" noProof="0">
                <a:ln>
                  <a:noFill/>
                </a:ln>
                <a:solidFill>
                  <a:srgbClr val="322D2D"/>
                </a:solidFill>
                <a:effectLst/>
                <a:uLnTx/>
                <a:uFillTx/>
                <a:latin typeface="Arial"/>
                <a:ea typeface="+mn-ea"/>
                <a:cs typeface="+mn-cs"/>
              </a:rPr>
            </a:br>
            <a:r>
              <a:rPr kumimoji="0" lang="fi-FI" sz="1400" b="1" i="0" u="none" strike="noStrike" kern="1200" cap="none" spc="100" normalizeH="0" baseline="0" noProof="0">
                <a:ln>
                  <a:noFill/>
                </a:ln>
                <a:solidFill>
                  <a:srgbClr val="322D2D"/>
                </a:solidFill>
                <a:effectLst/>
                <a:uLnTx/>
                <a:uFillTx/>
                <a:latin typeface="Arial"/>
                <a:ea typeface="+mn-ea"/>
                <a:cs typeface="+mn-cs"/>
              </a:rPr>
              <a:t>CHEMISTRIES</a:t>
            </a:r>
          </a:p>
        </p:txBody>
      </p:sp>
      <p:sp>
        <p:nvSpPr>
          <p:cNvPr id="24" name="Arrow: Right 23">
            <a:extLst>
              <a:ext uri="{FF2B5EF4-FFF2-40B4-BE49-F238E27FC236}">
                <a16:creationId xmlns:a16="http://schemas.microsoft.com/office/drawing/2014/main" id="{D69931B2-D78F-2169-2454-107127554DD6}"/>
              </a:ext>
            </a:extLst>
          </p:cNvPr>
          <p:cNvSpPr/>
          <p:nvPr/>
        </p:nvSpPr>
        <p:spPr>
          <a:xfrm>
            <a:off x="839787" y="5085184"/>
            <a:ext cx="7416453" cy="864370"/>
          </a:xfrm>
          <a:prstGeom prst="rightArrow">
            <a:avLst>
              <a:gd name="adj1" fmla="val 100000"/>
              <a:gd name="adj2" fmla="val 26436"/>
            </a:avLst>
          </a:prstGeom>
          <a:solidFill>
            <a:schemeClr val="accent4">
              <a:lumMod val="60000"/>
              <a:lumOff val="4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100" normalizeH="0" baseline="0" noProof="0">
                <a:ln>
                  <a:noFill/>
                </a:ln>
                <a:solidFill>
                  <a:srgbClr val="322D2D"/>
                </a:solidFill>
                <a:effectLst/>
                <a:uLnTx/>
                <a:uFillTx/>
                <a:latin typeface="Arial"/>
                <a:ea typeface="+mn-ea"/>
                <a:cs typeface="+mn-cs"/>
              </a:rPr>
              <a:t>EXPLORATION</a:t>
            </a:r>
          </a:p>
        </p:txBody>
      </p:sp>
      <p:sp>
        <p:nvSpPr>
          <p:cNvPr id="25" name="Arrow: Right 24">
            <a:extLst>
              <a:ext uri="{FF2B5EF4-FFF2-40B4-BE49-F238E27FC236}">
                <a16:creationId xmlns:a16="http://schemas.microsoft.com/office/drawing/2014/main" id="{6791B766-C663-24D9-1BE8-B913BA2FEDE8}"/>
              </a:ext>
            </a:extLst>
          </p:cNvPr>
          <p:cNvSpPr/>
          <p:nvPr/>
        </p:nvSpPr>
        <p:spPr>
          <a:xfrm>
            <a:off x="4367808" y="3068960"/>
            <a:ext cx="4896842" cy="864370"/>
          </a:xfrm>
          <a:prstGeom prst="rightArrow">
            <a:avLst>
              <a:gd name="adj1" fmla="val 100000"/>
              <a:gd name="adj2" fmla="val 26436"/>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Convert current fossil-based products to renewable products by replacing raw materials</a:t>
            </a:r>
            <a:br>
              <a:rPr kumimoji="0" lang="en-GB" sz="1400" b="0" i="0" u="none" strike="noStrike" kern="1200" cap="none" spc="0" normalizeH="0" baseline="0" noProof="0">
                <a:ln>
                  <a:noFill/>
                </a:ln>
                <a:solidFill>
                  <a:srgbClr val="322D2D"/>
                </a:solidFill>
                <a:effectLst/>
                <a:uLnTx/>
                <a:uFillTx/>
                <a:latin typeface="Arial"/>
                <a:ea typeface="+mn-ea"/>
                <a:cs typeface="+mn-cs"/>
              </a:rPr>
            </a:br>
            <a:r>
              <a:rPr kumimoji="0" lang="en-GB" sz="1400" b="0" i="0" u="none" strike="noStrike" kern="1200" cap="none" spc="0" normalizeH="0" baseline="0" noProof="0">
                <a:ln>
                  <a:noFill/>
                </a:ln>
                <a:solidFill>
                  <a:srgbClr val="322D2D"/>
                </a:solidFill>
                <a:effectLst/>
                <a:uLnTx/>
                <a:uFillTx/>
                <a:latin typeface="Arial"/>
                <a:ea typeface="+mn-ea"/>
                <a:cs typeface="+mn-cs"/>
              </a:rPr>
              <a:t>and feedstocks</a:t>
            </a:r>
          </a:p>
        </p:txBody>
      </p:sp>
      <p:sp>
        <p:nvSpPr>
          <p:cNvPr id="26" name="Arrow: Right 25">
            <a:extLst>
              <a:ext uri="{FF2B5EF4-FFF2-40B4-BE49-F238E27FC236}">
                <a16:creationId xmlns:a16="http://schemas.microsoft.com/office/drawing/2014/main" id="{B3EE7867-D121-B377-38C4-2CF45D2B9BEB}"/>
              </a:ext>
            </a:extLst>
          </p:cNvPr>
          <p:cNvSpPr/>
          <p:nvPr/>
        </p:nvSpPr>
        <p:spPr>
          <a:xfrm>
            <a:off x="6096000" y="4077072"/>
            <a:ext cx="3168650" cy="864370"/>
          </a:xfrm>
          <a:prstGeom prst="rightArrow">
            <a:avLst>
              <a:gd name="adj1" fmla="val 100000"/>
              <a:gd name="adj2" fmla="val 26436"/>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New products based on</a:t>
            </a:r>
            <a:br>
              <a:rPr kumimoji="0" lang="en-GB" sz="1400" b="0" i="0" u="none" strike="noStrike" kern="1200" cap="none" spc="0" normalizeH="0" baseline="0" noProof="0">
                <a:ln>
                  <a:noFill/>
                </a:ln>
                <a:solidFill>
                  <a:srgbClr val="322D2D"/>
                </a:solidFill>
                <a:effectLst/>
                <a:uLnTx/>
                <a:uFillTx/>
                <a:latin typeface="Arial"/>
                <a:ea typeface="+mn-ea"/>
                <a:cs typeface="+mn-cs"/>
              </a:rPr>
            </a:br>
            <a:r>
              <a:rPr kumimoji="0" lang="en-GB" sz="1400" b="0" i="0" u="none" strike="noStrike" kern="1200" cap="none" spc="0" normalizeH="0" baseline="0" noProof="0">
                <a:ln>
                  <a:noFill/>
                </a:ln>
                <a:solidFill>
                  <a:srgbClr val="322D2D"/>
                </a:solidFill>
                <a:effectLst/>
                <a:uLnTx/>
                <a:uFillTx/>
                <a:latin typeface="Arial"/>
                <a:ea typeface="+mn-ea"/>
                <a:cs typeface="+mn-cs"/>
              </a:rPr>
              <a:t>renewable feedstocks available</a:t>
            </a:r>
            <a:br>
              <a:rPr kumimoji="0" lang="en-GB" sz="1400" b="0" i="0" u="none" strike="noStrike" kern="1200" cap="none" spc="0" normalizeH="0" baseline="0" noProof="0">
                <a:ln>
                  <a:noFill/>
                </a:ln>
                <a:solidFill>
                  <a:srgbClr val="322D2D"/>
                </a:solidFill>
                <a:effectLst/>
                <a:uLnTx/>
                <a:uFillTx/>
                <a:latin typeface="Arial"/>
                <a:ea typeface="+mn-ea"/>
                <a:cs typeface="+mn-cs"/>
              </a:rPr>
            </a:br>
            <a:r>
              <a:rPr kumimoji="0" lang="en-GB" sz="1400" b="0" i="0" u="none" strike="noStrike" kern="1200" cap="none" spc="0" normalizeH="0" baseline="0" noProof="0">
                <a:ln>
                  <a:noFill/>
                </a:ln>
                <a:solidFill>
                  <a:srgbClr val="322D2D"/>
                </a:solidFill>
                <a:effectLst/>
                <a:uLnTx/>
                <a:uFillTx/>
                <a:latin typeface="Arial"/>
                <a:ea typeface="+mn-ea"/>
                <a:cs typeface="+mn-cs"/>
              </a:rPr>
              <a:t>in the market</a:t>
            </a:r>
          </a:p>
        </p:txBody>
      </p:sp>
      <p:sp>
        <p:nvSpPr>
          <p:cNvPr id="27" name="Arrow: Right 26">
            <a:extLst>
              <a:ext uri="{FF2B5EF4-FFF2-40B4-BE49-F238E27FC236}">
                <a16:creationId xmlns:a16="http://schemas.microsoft.com/office/drawing/2014/main" id="{F67FF501-C3C8-D90A-F0F8-5995E6E57C88}"/>
              </a:ext>
            </a:extLst>
          </p:cNvPr>
          <p:cNvSpPr/>
          <p:nvPr/>
        </p:nvSpPr>
        <p:spPr>
          <a:xfrm>
            <a:off x="8256240" y="5085184"/>
            <a:ext cx="3095973" cy="864370"/>
          </a:xfrm>
          <a:prstGeom prst="rightArrow">
            <a:avLst>
              <a:gd name="adj1" fmla="val 100000"/>
              <a:gd name="adj2" fmla="val 26436"/>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Future renewable opportunities through collaborations and exploration</a:t>
            </a:r>
          </a:p>
        </p:txBody>
      </p:sp>
      <p:sp>
        <p:nvSpPr>
          <p:cNvPr id="34" name="Arrow: Right 33">
            <a:extLst>
              <a:ext uri="{FF2B5EF4-FFF2-40B4-BE49-F238E27FC236}">
                <a16:creationId xmlns:a16="http://schemas.microsoft.com/office/drawing/2014/main" id="{AF6D06BA-984F-6133-F761-049FA4DF6590}"/>
              </a:ext>
            </a:extLst>
          </p:cNvPr>
          <p:cNvSpPr/>
          <p:nvPr/>
        </p:nvSpPr>
        <p:spPr>
          <a:xfrm>
            <a:off x="2943383" y="2060575"/>
            <a:ext cx="6321267" cy="864370"/>
          </a:xfrm>
          <a:prstGeom prst="rightArrow">
            <a:avLst>
              <a:gd name="adj1" fmla="val 100000"/>
              <a:gd name="adj2" fmla="val 26436"/>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Boost the sales of commercially</a:t>
            </a:r>
            <a:br>
              <a:rPr kumimoji="0" lang="en-GB" sz="1400" b="0" i="0" u="none" strike="noStrike" kern="1200" cap="none" spc="0" normalizeH="0" baseline="0" noProof="0">
                <a:ln>
                  <a:noFill/>
                </a:ln>
                <a:solidFill>
                  <a:srgbClr val="322D2D"/>
                </a:solidFill>
                <a:effectLst/>
                <a:uLnTx/>
                <a:uFillTx/>
                <a:latin typeface="Arial"/>
                <a:ea typeface="+mn-ea"/>
                <a:cs typeface="+mn-cs"/>
              </a:rPr>
            </a:br>
            <a:r>
              <a:rPr kumimoji="0" lang="en-GB" sz="1400" b="0" i="0" u="none" strike="noStrike" kern="1200" cap="none" spc="0" normalizeH="0" baseline="0" noProof="0">
                <a:ln>
                  <a:noFill/>
                </a:ln>
                <a:solidFill>
                  <a:srgbClr val="322D2D"/>
                </a:solidFill>
                <a:effectLst/>
                <a:uLnTx/>
                <a:uFillTx/>
                <a:latin typeface="Arial"/>
                <a:ea typeface="+mn-ea"/>
                <a:cs typeface="+mn-cs"/>
              </a:rPr>
              <a:t>available renewable products</a:t>
            </a:r>
          </a:p>
        </p:txBody>
      </p:sp>
    </p:spTree>
    <p:extLst>
      <p:ext uri="{BB962C8B-B14F-4D97-AF65-F5344CB8AC3E}">
        <p14:creationId xmlns:p14="http://schemas.microsoft.com/office/powerpoint/2010/main" val="31529504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7" name="think-cell data - do not delete" hidden="1">
            <a:extLst>
              <a:ext uri="{FF2B5EF4-FFF2-40B4-BE49-F238E27FC236}">
                <a16:creationId xmlns:a16="http://schemas.microsoft.com/office/drawing/2014/main" id="{5BA30C69-926F-7ED2-1468-088AE7E5F2E0}"/>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7" imgW="242" imgH="241" progId="TCLayout.ActiveDocument.1">
                  <p:embed/>
                </p:oleObj>
              </mc:Choice>
              <mc:Fallback>
                <p:oleObj name="think-cell Slide" r:id="rId97" imgW="242" imgH="241" progId="TCLayout.ActiveDocument.1">
                  <p:embed/>
                  <p:pic>
                    <p:nvPicPr>
                      <p:cNvPr id="117" name="think-cell data - do not delete" hidden="1">
                        <a:extLst>
                          <a:ext uri="{FF2B5EF4-FFF2-40B4-BE49-F238E27FC236}">
                            <a16:creationId xmlns:a16="http://schemas.microsoft.com/office/drawing/2014/main" id="{5BA30C69-926F-7ED2-1468-088AE7E5F2E0}"/>
                          </a:ext>
                        </a:extLst>
                      </p:cNvPr>
                      <p:cNvPicPr/>
                      <p:nvPr/>
                    </p:nvPicPr>
                    <p:blipFill>
                      <a:blip r:embed="rId98"/>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31D6E9EE-37BF-8AA3-9993-716B1801DB9B}"/>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07D3192B-134B-50CE-D3C7-99F6D1D3DAE7}"/>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FBC08E30-AEE2-8657-F438-8E65BF8B89A7}"/>
              </a:ext>
            </a:extLst>
          </p:cNvPr>
          <p:cNvSpPr>
            <a:spLocks noGrp="1"/>
          </p:cNvSpPr>
          <p:nvPr>
            <p:ph type="sldNum" sz="quarter" idx="12"/>
          </p:nvPr>
        </p:nvSpPr>
        <p:spPr/>
        <p:txBody>
          <a:bodyPr/>
          <a:lstStyle/>
          <a:p>
            <a:fld id="{9B8CDF1A-3CDE-4195-AF23-CDCF2878DEB5}" type="slidenum">
              <a:rPr lang="en-US" smtClean="0"/>
              <a:t>24</a:t>
            </a:fld>
            <a:endParaRPr lang="en-US"/>
          </a:p>
        </p:txBody>
      </p:sp>
      <p:sp>
        <p:nvSpPr>
          <p:cNvPr id="5" name="Rectangle 1462">
            <a:extLst>
              <a:ext uri="{FF2B5EF4-FFF2-40B4-BE49-F238E27FC236}">
                <a16:creationId xmlns:a16="http://schemas.microsoft.com/office/drawing/2014/main" id="{4EBC589E-0970-A059-7B70-9965B567EBFD}"/>
              </a:ext>
            </a:extLst>
          </p:cNvPr>
          <p:cNvSpPr/>
          <p:nvPr/>
        </p:nvSpPr>
        <p:spPr>
          <a:xfrm>
            <a:off x="1011238" y="2203450"/>
            <a:ext cx="3132137" cy="2313801"/>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1461">
            <a:extLst>
              <a:ext uri="{FF2B5EF4-FFF2-40B4-BE49-F238E27FC236}">
                <a16:creationId xmlns:a16="http://schemas.microsoft.com/office/drawing/2014/main" id="{B3ED76B3-C06F-5C63-C949-00DCC6AD0732}"/>
              </a:ext>
            </a:extLst>
          </p:cNvPr>
          <p:cNvSpPr/>
          <p:nvPr/>
        </p:nvSpPr>
        <p:spPr>
          <a:xfrm>
            <a:off x="8360232" y="2203450"/>
            <a:ext cx="3140029" cy="140970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1337">
            <a:extLst>
              <a:ext uri="{FF2B5EF4-FFF2-40B4-BE49-F238E27FC236}">
                <a16:creationId xmlns:a16="http://schemas.microsoft.com/office/drawing/2014/main" id="{B9011A5C-3312-5CB1-7BD2-6D895DB5F2C4}"/>
              </a:ext>
            </a:extLst>
          </p:cNvPr>
          <p:cNvSpPr/>
          <p:nvPr/>
        </p:nvSpPr>
        <p:spPr>
          <a:xfrm>
            <a:off x="4605931" y="3460750"/>
            <a:ext cx="3132138" cy="59372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itle 6">
            <a:extLst>
              <a:ext uri="{FF2B5EF4-FFF2-40B4-BE49-F238E27FC236}">
                <a16:creationId xmlns:a16="http://schemas.microsoft.com/office/drawing/2014/main" id="{21001C06-2685-880B-7CAF-A1ED9FE8E8DB}"/>
              </a:ext>
            </a:extLst>
          </p:cNvPr>
          <p:cNvSpPr txBox="1">
            <a:spLocks/>
          </p:cNvSpPr>
          <p:nvPr/>
        </p:nvSpPr>
        <p:spPr>
          <a:xfrm>
            <a:off x="728870" y="404813"/>
            <a:ext cx="10880036"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dirty="0"/>
              <a:t>Kemira’s financial targets: </a:t>
            </a:r>
            <a:br>
              <a:rPr lang="en-US" dirty="0"/>
            </a:br>
            <a:r>
              <a:rPr lang="en-US" dirty="0"/>
              <a:t>performance improvement measures continue</a:t>
            </a:r>
          </a:p>
        </p:txBody>
      </p:sp>
      <p:sp>
        <p:nvSpPr>
          <p:cNvPr id="11" name="Slide Number Placeholder 5">
            <a:extLst>
              <a:ext uri="{FF2B5EF4-FFF2-40B4-BE49-F238E27FC236}">
                <a16:creationId xmlns:a16="http://schemas.microsoft.com/office/drawing/2014/main" id="{3F9C316D-3B8A-50A6-F088-DB4B7A997A0C}"/>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B8CDF1A-3CDE-4195-AF23-CDCF2878DEB5}" type="slidenum">
              <a:rPr lang="en-US" smtClean="0"/>
              <a:pPr/>
              <a:t>24</a:t>
            </a:fld>
            <a:endParaRPr lang="en-US"/>
          </a:p>
        </p:txBody>
      </p:sp>
      <p:graphicFrame>
        <p:nvGraphicFramePr>
          <p:cNvPr id="59" name="Chart 58">
            <a:extLst>
              <a:ext uri="{FF2B5EF4-FFF2-40B4-BE49-F238E27FC236}">
                <a16:creationId xmlns:a16="http://schemas.microsoft.com/office/drawing/2014/main" id="{1AFACF2E-33FE-915F-A7C7-7663FE104DFD}"/>
              </a:ext>
            </a:extLst>
          </p:cNvPr>
          <p:cNvGraphicFramePr/>
          <p:nvPr>
            <p:custDataLst>
              <p:tags r:id="rId2"/>
            </p:custDataLst>
          </p:nvPr>
        </p:nvGraphicFramePr>
        <p:xfrm>
          <a:off x="928688" y="2112963"/>
          <a:ext cx="3305175" cy="3729037"/>
        </p:xfrm>
        <a:graphic>
          <a:graphicData uri="http://schemas.openxmlformats.org/drawingml/2006/chart">
            <c:chart xmlns:c="http://schemas.openxmlformats.org/drawingml/2006/chart" xmlns:r="http://schemas.openxmlformats.org/officeDocument/2006/relationships" r:id="rId99"/>
          </a:graphicData>
        </a:graphic>
      </p:graphicFrame>
      <p:sp>
        <p:nvSpPr>
          <p:cNvPr id="13" name="Text Placeholder 2">
            <a:extLst>
              <a:ext uri="{FF2B5EF4-FFF2-40B4-BE49-F238E27FC236}">
                <a16:creationId xmlns:a16="http://schemas.microsoft.com/office/drawing/2014/main" id="{4AF64316-2FA7-40AD-192B-FAB50207C43C}"/>
              </a:ext>
            </a:extLst>
          </p:cNvPr>
          <p:cNvSpPr>
            <a:spLocks/>
          </p:cNvSpPr>
          <p:nvPr>
            <p:custDataLst>
              <p:tags r:id="rId3"/>
            </p:custDataLst>
          </p:nvPr>
        </p:nvSpPr>
        <p:spPr bwMode="gray">
          <a:xfrm>
            <a:off x="812800" y="5695950"/>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C4FC49AD-21AC-4D0C-9E66-D88CEDAC6990}" type="datetime'''''''''''''''''''''''''''''''0'''''''''">
              <a:rPr lang="fi-FI" altLang="en-US" sz="1000" smtClean="0">
                <a:effectLst/>
              </a:rPr>
              <a:pPr lvl="0" algn="r">
                <a:spcBef>
                  <a:spcPct val="0"/>
                </a:spcBef>
                <a:spcAft>
                  <a:spcPct val="0"/>
                </a:spcAft>
              </a:pPr>
              <a:t>0</a:t>
            </a:fld>
            <a:endParaRPr lang="fi-FI" sz="1000"/>
          </a:p>
        </p:txBody>
      </p:sp>
      <p:sp>
        <p:nvSpPr>
          <p:cNvPr id="14" name="Text Placeholder 2">
            <a:extLst>
              <a:ext uri="{FF2B5EF4-FFF2-40B4-BE49-F238E27FC236}">
                <a16:creationId xmlns:a16="http://schemas.microsoft.com/office/drawing/2014/main" id="{DA0A478F-9F48-A2CB-7AC7-8EA9710FF4FB}"/>
              </a:ext>
            </a:extLst>
          </p:cNvPr>
          <p:cNvSpPr>
            <a:spLocks/>
          </p:cNvSpPr>
          <p:nvPr>
            <p:custDataLst>
              <p:tags r:id="rId4"/>
            </p:custDataLst>
          </p:nvPr>
        </p:nvSpPr>
        <p:spPr bwMode="gray">
          <a:xfrm>
            <a:off x="673100" y="524986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1F50511-44F7-4607-AD24-1E7C8C91F449}" type="datetime'''''50''''''''''''0'''''">
              <a:rPr lang="fi-FI" altLang="en-US" sz="1000" smtClean="0">
                <a:effectLst/>
              </a:rPr>
              <a:pPr lvl="0" algn="r">
                <a:spcBef>
                  <a:spcPct val="0"/>
                </a:spcBef>
                <a:spcAft>
                  <a:spcPct val="0"/>
                </a:spcAft>
              </a:pPr>
              <a:t>500</a:t>
            </a:fld>
            <a:endParaRPr lang="fi-FI" sz="1000"/>
          </a:p>
        </p:txBody>
      </p:sp>
      <p:sp>
        <p:nvSpPr>
          <p:cNvPr id="15" name="Text Placeholder 2">
            <a:extLst>
              <a:ext uri="{FF2B5EF4-FFF2-40B4-BE49-F238E27FC236}">
                <a16:creationId xmlns:a16="http://schemas.microsoft.com/office/drawing/2014/main" id="{DEA28912-6440-A5D1-AED3-AE2154E5CFDB}"/>
              </a:ext>
            </a:extLst>
          </p:cNvPr>
          <p:cNvSpPr>
            <a:spLocks/>
          </p:cNvSpPr>
          <p:nvPr>
            <p:custDataLst>
              <p:tags r:id="rId5"/>
            </p:custDataLst>
          </p:nvPr>
        </p:nvSpPr>
        <p:spPr bwMode="gray">
          <a:xfrm>
            <a:off x="568325" y="4805363"/>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2899F5CA-0C6A-4D11-B299-BA153983E73B}" type="datetime'''''''''''''''''''''1,''0''''''''''''''''''''''''''0''''0'''">
              <a:rPr lang="fi-FI" altLang="en-US" sz="1000" smtClean="0">
                <a:effectLst/>
              </a:rPr>
              <a:pPr lvl="0" algn="r">
                <a:spcBef>
                  <a:spcPct val="0"/>
                </a:spcBef>
                <a:spcAft>
                  <a:spcPct val="0"/>
                </a:spcAft>
              </a:pPr>
              <a:t>1,000</a:t>
            </a:fld>
            <a:endParaRPr lang="fi-FI" sz="1000"/>
          </a:p>
        </p:txBody>
      </p:sp>
      <p:sp>
        <p:nvSpPr>
          <p:cNvPr id="16" name="Text Placeholder 2">
            <a:extLst>
              <a:ext uri="{FF2B5EF4-FFF2-40B4-BE49-F238E27FC236}">
                <a16:creationId xmlns:a16="http://schemas.microsoft.com/office/drawing/2014/main" id="{6A4B2E3E-47F9-CD3D-1D7E-7D93C978A30C}"/>
              </a:ext>
            </a:extLst>
          </p:cNvPr>
          <p:cNvSpPr>
            <a:spLocks/>
          </p:cNvSpPr>
          <p:nvPr>
            <p:custDataLst>
              <p:tags r:id="rId6"/>
            </p:custDataLst>
          </p:nvPr>
        </p:nvSpPr>
        <p:spPr bwMode="gray">
          <a:xfrm>
            <a:off x="568325" y="4359275"/>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7F6ADA69-B9D3-4091-90CD-5E43183CBFBE}" type="datetime'''''''''''''''''''''''1'''''''''',''''''''50''''''''''''''''0'">
              <a:rPr lang="fi-FI" altLang="en-US" sz="1000" smtClean="0">
                <a:effectLst/>
              </a:rPr>
              <a:pPr lvl="0" algn="r">
                <a:spcBef>
                  <a:spcPct val="0"/>
                </a:spcBef>
                <a:spcAft>
                  <a:spcPct val="0"/>
                </a:spcAft>
              </a:pPr>
              <a:t>1,500</a:t>
            </a:fld>
            <a:endParaRPr lang="fi-FI" sz="1000"/>
          </a:p>
        </p:txBody>
      </p:sp>
      <p:sp>
        <p:nvSpPr>
          <p:cNvPr id="17" name="Text Placeholder 2">
            <a:extLst>
              <a:ext uri="{FF2B5EF4-FFF2-40B4-BE49-F238E27FC236}">
                <a16:creationId xmlns:a16="http://schemas.microsoft.com/office/drawing/2014/main" id="{0DDF472A-4510-3DFD-50B2-4C78B61DCC3B}"/>
              </a:ext>
            </a:extLst>
          </p:cNvPr>
          <p:cNvSpPr>
            <a:spLocks/>
          </p:cNvSpPr>
          <p:nvPr>
            <p:custDataLst>
              <p:tags r:id="rId7"/>
            </p:custDataLst>
          </p:nvPr>
        </p:nvSpPr>
        <p:spPr bwMode="gray">
          <a:xfrm>
            <a:off x="568325" y="3914775"/>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E08BB2F-5651-44C8-B469-0E221E109873}" type="datetime'''2'''''''''''''''''''',''''''''''''0''''0''''''''''0'''''''">
              <a:rPr lang="fi-FI" altLang="en-US" sz="1000" smtClean="0">
                <a:effectLst/>
              </a:rPr>
              <a:pPr lvl="0" algn="r">
                <a:spcBef>
                  <a:spcPct val="0"/>
                </a:spcBef>
                <a:spcAft>
                  <a:spcPct val="0"/>
                </a:spcAft>
              </a:pPr>
              <a:t>2,000</a:t>
            </a:fld>
            <a:endParaRPr lang="fi-FI" sz="1000"/>
          </a:p>
        </p:txBody>
      </p:sp>
      <p:sp>
        <p:nvSpPr>
          <p:cNvPr id="18" name="Text Placeholder 2">
            <a:extLst>
              <a:ext uri="{FF2B5EF4-FFF2-40B4-BE49-F238E27FC236}">
                <a16:creationId xmlns:a16="http://schemas.microsoft.com/office/drawing/2014/main" id="{716DB948-FD5D-0982-1323-3773BB549C38}"/>
              </a:ext>
            </a:extLst>
          </p:cNvPr>
          <p:cNvSpPr>
            <a:spLocks/>
          </p:cNvSpPr>
          <p:nvPr>
            <p:custDataLst>
              <p:tags r:id="rId8"/>
            </p:custDataLst>
          </p:nvPr>
        </p:nvSpPr>
        <p:spPr bwMode="gray">
          <a:xfrm>
            <a:off x="568325" y="3468688"/>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79D68B2C-4167-4C7D-BE40-F9C6C7CE5F27}" type="datetime'''''''''2'''''',''''''5''''''''0''''''''''''''''''0'''''''''">
              <a:rPr lang="fi-FI" altLang="en-US" sz="1000" smtClean="0">
                <a:effectLst/>
              </a:rPr>
              <a:pPr lvl="0" algn="r">
                <a:spcBef>
                  <a:spcPct val="0"/>
                </a:spcBef>
                <a:spcAft>
                  <a:spcPct val="0"/>
                </a:spcAft>
              </a:pPr>
              <a:t>2,500</a:t>
            </a:fld>
            <a:endParaRPr lang="fi-FI" sz="1000"/>
          </a:p>
        </p:txBody>
      </p:sp>
      <p:sp>
        <p:nvSpPr>
          <p:cNvPr id="19" name="Text Placeholder 2">
            <a:extLst>
              <a:ext uri="{FF2B5EF4-FFF2-40B4-BE49-F238E27FC236}">
                <a16:creationId xmlns:a16="http://schemas.microsoft.com/office/drawing/2014/main" id="{E830857B-9A7E-6135-41CE-51C3C9F279A4}"/>
              </a:ext>
            </a:extLst>
          </p:cNvPr>
          <p:cNvSpPr>
            <a:spLocks/>
          </p:cNvSpPr>
          <p:nvPr>
            <p:custDataLst>
              <p:tags r:id="rId9"/>
            </p:custDataLst>
          </p:nvPr>
        </p:nvSpPr>
        <p:spPr bwMode="gray">
          <a:xfrm>
            <a:off x="568325" y="3022600"/>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508D437-3506-44D1-9B96-F7F82C9A69F0}" type="datetime'''''''3'''''',''''''''0''''''''''0''''''''''''''''''''''0'''">
              <a:rPr lang="fi-FI" altLang="en-US" sz="1000" smtClean="0">
                <a:effectLst/>
              </a:rPr>
              <a:pPr lvl="0" algn="r">
                <a:spcBef>
                  <a:spcPct val="0"/>
                </a:spcBef>
                <a:spcAft>
                  <a:spcPct val="0"/>
                </a:spcAft>
              </a:pPr>
              <a:t>3,000</a:t>
            </a:fld>
            <a:endParaRPr lang="fi-FI" sz="1000"/>
          </a:p>
        </p:txBody>
      </p:sp>
      <p:sp>
        <p:nvSpPr>
          <p:cNvPr id="20" name="Text Placeholder 2">
            <a:extLst>
              <a:ext uri="{FF2B5EF4-FFF2-40B4-BE49-F238E27FC236}">
                <a16:creationId xmlns:a16="http://schemas.microsoft.com/office/drawing/2014/main" id="{D747BFEC-F5D9-C576-75D6-03491F5270DE}"/>
              </a:ext>
            </a:extLst>
          </p:cNvPr>
          <p:cNvSpPr>
            <a:spLocks/>
          </p:cNvSpPr>
          <p:nvPr>
            <p:custDataLst>
              <p:tags r:id="rId10"/>
            </p:custDataLst>
          </p:nvPr>
        </p:nvSpPr>
        <p:spPr bwMode="gray">
          <a:xfrm>
            <a:off x="568325" y="2578100"/>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CCAC992D-59EF-4EDC-9B85-F0B051A20D47}" type="datetime'''''''''''''''''''3'''''''',''''''''5''''''''''''''''''00'">
              <a:rPr lang="fi-FI" altLang="en-US" sz="1000" smtClean="0">
                <a:effectLst/>
              </a:rPr>
              <a:pPr lvl="0" algn="r">
                <a:spcBef>
                  <a:spcPct val="0"/>
                </a:spcBef>
                <a:spcAft>
                  <a:spcPct val="0"/>
                </a:spcAft>
              </a:pPr>
              <a:t>3,500</a:t>
            </a:fld>
            <a:endParaRPr lang="fi-FI" sz="1000"/>
          </a:p>
        </p:txBody>
      </p:sp>
      <p:sp>
        <p:nvSpPr>
          <p:cNvPr id="21" name="Text Placeholder 2">
            <a:extLst>
              <a:ext uri="{FF2B5EF4-FFF2-40B4-BE49-F238E27FC236}">
                <a16:creationId xmlns:a16="http://schemas.microsoft.com/office/drawing/2014/main" id="{1BD6F356-DA96-DD8F-BC00-193A99E3EE74}"/>
              </a:ext>
            </a:extLst>
          </p:cNvPr>
          <p:cNvSpPr>
            <a:spLocks/>
          </p:cNvSpPr>
          <p:nvPr>
            <p:custDataLst>
              <p:tags r:id="rId11"/>
            </p:custDataLst>
          </p:nvPr>
        </p:nvSpPr>
        <p:spPr bwMode="gray">
          <a:xfrm>
            <a:off x="568325" y="2132013"/>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48A9BC2-4846-460D-8BCA-968E50469FBE}" type="datetime'''4'''''',''''''0''''''''''''''0''''''''''''''0'''''''''''">
              <a:rPr lang="fi-FI" altLang="en-US" sz="1000" smtClean="0">
                <a:effectLst/>
              </a:rPr>
              <a:pPr lvl="0" algn="r">
                <a:spcBef>
                  <a:spcPct val="0"/>
                </a:spcBef>
                <a:spcAft>
                  <a:spcPct val="0"/>
                </a:spcAft>
              </a:pPr>
              <a:t>4,000</a:t>
            </a:fld>
            <a:endParaRPr lang="fi-FI" sz="1000"/>
          </a:p>
        </p:txBody>
      </p:sp>
      <p:cxnSp>
        <p:nvCxnSpPr>
          <p:cNvPr id="22" name="Straight Connector 1153">
            <a:extLst>
              <a:ext uri="{FF2B5EF4-FFF2-40B4-BE49-F238E27FC236}">
                <a16:creationId xmlns:a16="http://schemas.microsoft.com/office/drawing/2014/main" id="{736FD084-A37E-8573-FE8C-32DD05E682FC}"/>
              </a:ext>
            </a:extLst>
          </p:cNvPr>
          <p:cNvCxnSpPr/>
          <p:nvPr>
            <p:custDataLst>
              <p:tags r:id="rId12"/>
            </p:custDataLst>
          </p:nvPr>
        </p:nvCxnSpPr>
        <p:spPr bwMode="auto">
          <a:xfrm>
            <a:off x="1011238" y="4503738"/>
            <a:ext cx="3140075" cy="0"/>
          </a:xfrm>
          <a:prstGeom prst="line">
            <a:avLst/>
          </a:prstGeom>
          <a:ln w="12700"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useBgFill="1">
        <p:nvSpPr>
          <p:cNvPr id="25" name="Text Placeholder 2">
            <a:extLst>
              <a:ext uri="{FF2B5EF4-FFF2-40B4-BE49-F238E27FC236}">
                <a16:creationId xmlns:a16="http://schemas.microsoft.com/office/drawing/2014/main" id="{67824F5C-E39B-3BE3-83B0-E196188EAE3C}"/>
              </a:ext>
            </a:extLst>
          </p:cNvPr>
          <p:cNvSpPr>
            <a:spLocks/>
          </p:cNvSpPr>
          <p:nvPr>
            <p:custDataLst>
              <p:tags r:id="rId13"/>
            </p:custDataLst>
          </p:nvPr>
        </p:nvSpPr>
        <p:spPr bwMode="gray">
          <a:xfrm>
            <a:off x="1127125" y="3979863"/>
            <a:ext cx="292100"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r>
              <a:rPr lang="en-US" altLang="en-US" sz="800" b="1"/>
              <a:t>+</a:t>
            </a:r>
            <a:fld id="{BB571B29-59F5-4860-A758-90461FDF074A}" type="datetime'''''''''''''''''''''''''''''''''''''''''''''1''''''''1''''%'''">
              <a:rPr lang="en-US" altLang="en-US" sz="800" b="1" smtClean="0">
                <a:effectLst/>
              </a:rPr>
              <a:pPr lvl="0" algn="ctr">
                <a:spcBef>
                  <a:spcPct val="0"/>
                </a:spcBef>
                <a:spcAft>
                  <a:spcPct val="0"/>
                </a:spcAft>
              </a:pPr>
              <a:t>11%</a:t>
            </a:fld>
            <a:endParaRPr lang="en-US" sz="800" b="1"/>
          </a:p>
        </p:txBody>
      </p:sp>
      <p:sp>
        <p:nvSpPr>
          <p:cNvPr id="26" name="Text Placeholder 2">
            <a:extLst>
              <a:ext uri="{FF2B5EF4-FFF2-40B4-BE49-F238E27FC236}">
                <a16:creationId xmlns:a16="http://schemas.microsoft.com/office/drawing/2014/main" id="{B83F71C7-0D8A-886D-88D7-386F71BF0759}"/>
              </a:ext>
            </a:extLst>
          </p:cNvPr>
          <p:cNvSpPr>
            <a:spLocks/>
          </p:cNvSpPr>
          <p:nvPr>
            <p:custDataLst>
              <p:tags r:id="rId14"/>
            </p:custDataLst>
          </p:nvPr>
        </p:nvSpPr>
        <p:spPr bwMode="auto">
          <a:xfrm>
            <a:off x="1127125"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A91D381-9BC6-47AF-A8FF-CD21B153933D}" type="datetime'2''''0''''2''''1'''''''''''''''''''''''''''''''''''''''''''''">
              <a:rPr lang="fi-FI" altLang="en-US" sz="1000" smtClean="0"/>
              <a:pPr lvl="0" algn="ctr">
                <a:spcBef>
                  <a:spcPct val="0"/>
                </a:spcBef>
                <a:spcAft>
                  <a:spcPct val="0"/>
                </a:spcAft>
              </a:pPr>
              <a:t>2021</a:t>
            </a:fld>
            <a:endParaRPr lang="en-US" sz="1000"/>
          </a:p>
        </p:txBody>
      </p:sp>
      <p:sp>
        <p:nvSpPr>
          <p:cNvPr id="27" name="Text Placeholder 2">
            <a:extLst>
              <a:ext uri="{FF2B5EF4-FFF2-40B4-BE49-F238E27FC236}">
                <a16:creationId xmlns:a16="http://schemas.microsoft.com/office/drawing/2014/main" id="{10357C74-174C-14E5-6860-44FD108B2DF5}"/>
              </a:ext>
            </a:extLst>
          </p:cNvPr>
          <p:cNvSpPr>
            <a:spLocks/>
          </p:cNvSpPr>
          <p:nvPr>
            <p:custDataLst>
              <p:tags r:id="rId15"/>
            </p:custDataLst>
          </p:nvPr>
        </p:nvSpPr>
        <p:spPr bwMode="gray">
          <a:xfrm>
            <a:off x="1649413" y="3165475"/>
            <a:ext cx="292100"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r>
              <a:rPr lang="en-US" altLang="en-US" sz="800" b="1"/>
              <a:t>+</a:t>
            </a:r>
            <a:fld id="{CF202577-B336-4C38-BDEA-B25CA3600393}" type="datetime'''''2''''''''7%'">
              <a:rPr lang="en-US" altLang="en-US" sz="800" b="1" smtClean="0"/>
              <a:pPr lvl="0" algn="ctr">
                <a:spcBef>
                  <a:spcPct val="0"/>
                </a:spcBef>
                <a:spcAft>
                  <a:spcPct val="0"/>
                </a:spcAft>
              </a:pPr>
              <a:t>27%</a:t>
            </a:fld>
            <a:endParaRPr lang="en-US" sz="800" b="1"/>
          </a:p>
        </p:txBody>
      </p:sp>
      <p:sp>
        <p:nvSpPr>
          <p:cNvPr id="28" name="Text Placeholder 2">
            <a:extLst>
              <a:ext uri="{FF2B5EF4-FFF2-40B4-BE49-F238E27FC236}">
                <a16:creationId xmlns:a16="http://schemas.microsoft.com/office/drawing/2014/main" id="{1E283C1C-8AEF-6AEB-CFB5-B38DF8A52897}"/>
              </a:ext>
            </a:extLst>
          </p:cNvPr>
          <p:cNvSpPr>
            <a:spLocks/>
          </p:cNvSpPr>
          <p:nvPr>
            <p:custDataLst>
              <p:tags r:id="rId16"/>
            </p:custDataLst>
          </p:nvPr>
        </p:nvSpPr>
        <p:spPr bwMode="auto">
          <a:xfrm>
            <a:off x="1649413"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FC401D9-80A2-41FA-8525-B9B8118320B0}" type="datetime'''''''''''''''''2''''''0''''''''''''''''''2''''''''''''''2'">
              <a:rPr lang="fi-FI" altLang="en-US" sz="1000" smtClean="0"/>
              <a:pPr lvl="0" algn="ctr">
                <a:spcBef>
                  <a:spcPct val="0"/>
                </a:spcBef>
                <a:spcAft>
                  <a:spcPct val="0"/>
                </a:spcAft>
              </a:pPr>
              <a:t>2022</a:t>
            </a:fld>
            <a:endParaRPr lang="en-US" sz="1000"/>
          </a:p>
        </p:txBody>
      </p:sp>
      <p:sp>
        <p:nvSpPr>
          <p:cNvPr id="29" name="Text Placeholder 2">
            <a:extLst>
              <a:ext uri="{FF2B5EF4-FFF2-40B4-BE49-F238E27FC236}">
                <a16:creationId xmlns:a16="http://schemas.microsoft.com/office/drawing/2014/main" id="{2CAB532C-BFF1-7B4A-85BA-7A824C412B4A}"/>
              </a:ext>
            </a:extLst>
          </p:cNvPr>
          <p:cNvSpPr>
            <a:spLocks/>
          </p:cNvSpPr>
          <p:nvPr>
            <p:custDataLst>
              <p:tags r:id="rId17"/>
            </p:custDataLst>
          </p:nvPr>
        </p:nvSpPr>
        <p:spPr bwMode="gray">
          <a:xfrm>
            <a:off x="2214563" y="4935538"/>
            <a:ext cx="209550" cy="109538"/>
          </a:xfrm>
          <a:prstGeom prst="rect">
            <a:avLst/>
          </a:prstGeom>
          <a:noFill/>
          <a:ln>
            <a:noFill/>
          </a:ln>
          <a:effectLst/>
          <a:extLst>
            <a:ext uri="{909E8E84-426E-40DD-AFC4-6F175D3DCCD1}">
              <a14:hiddenFill xmlns:a14="http://schemas.microsoft.com/office/drawing/2010/main">
                <a:solidFill>
                  <a:srgbClr val="D6D7D9"/>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342EE40-07E9-4D68-85DE-6D8510E1FA2F}" type="datetime'''''''''''''''''''-''''''''2''''''''''''''''''''''''%'''''''">
              <a:rPr lang="en-US" altLang="en-US" sz="800" b="1" smtClean="0"/>
              <a:pPr lvl="0" algn="ctr">
                <a:spcBef>
                  <a:spcPct val="0"/>
                </a:spcBef>
                <a:spcAft>
                  <a:spcPct val="0"/>
                </a:spcAft>
              </a:pPr>
              <a:t>-2%</a:t>
            </a:fld>
            <a:endParaRPr lang="en-US" sz="800" b="1"/>
          </a:p>
        </p:txBody>
      </p:sp>
      <p:sp>
        <p:nvSpPr>
          <p:cNvPr id="30" name="Text Placeholder 2">
            <a:extLst>
              <a:ext uri="{FF2B5EF4-FFF2-40B4-BE49-F238E27FC236}">
                <a16:creationId xmlns:a16="http://schemas.microsoft.com/office/drawing/2014/main" id="{049AE599-D5E9-99E0-4F15-CAD42519585E}"/>
              </a:ext>
            </a:extLst>
          </p:cNvPr>
          <p:cNvSpPr>
            <a:spLocks/>
          </p:cNvSpPr>
          <p:nvPr>
            <p:custDataLst>
              <p:tags r:id="rId18"/>
            </p:custDataLst>
          </p:nvPr>
        </p:nvSpPr>
        <p:spPr bwMode="auto">
          <a:xfrm>
            <a:off x="2173288"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5F93E82-4E02-418C-8060-80DC90A212DE}" type="datetime'''''2''''''''''''''''0''''''''''23'''''''''''">
              <a:rPr lang="fi-FI" altLang="en-US" sz="1000" smtClean="0"/>
              <a:pPr lvl="0" algn="ctr">
                <a:spcBef>
                  <a:spcPct val="0"/>
                </a:spcBef>
                <a:spcAft>
                  <a:spcPct val="0"/>
                </a:spcAft>
              </a:pPr>
              <a:t>2023</a:t>
            </a:fld>
            <a:endParaRPr lang="en-US" sz="1000"/>
          </a:p>
        </p:txBody>
      </p:sp>
      <p:sp>
        <p:nvSpPr>
          <p:cNvPr id="31" name="Text Placeholder 2">
            <a:extLst>
              <a:ext uri="{FF2B5EF4-FFF2-40B4-BE49-F238E27FC236}">
                <a16:creationId xmlns:a16="http://schemas.microsoft.com/office/drawing/2014/main" id="{CA2EF888-11C1-42B8-4D07-6D4F408046E3}"/>
              </a:ext>
            </a:extLst>
          </p:cNvPr>
          <p:cNvSpPr>
            <a:spLocks/>
          </p:cNvSpPr>
          <p:nvPr>
            <p:custDataLst>
              <p:tags r:id="rId19"/>
            </p:custDataLst>
          </p:nvPr>
        </p:nvSpPr>
        <p:spPr bwMode="gray">
          <a:xfrm>
            <a:off x="2738438" y="4884738"/>
            <a:ext cx="209550"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DE1C8D8-E2EE-4235-BC47-BD217B512342}" type="datetime'''-''1''''%'''''''''''''''''''">
              <a:rPr lang="en-US" altLang="en-US" sz="800" b="1" smtClean="0"/>
              <a:pPr lvl="0" algn="ctr">
                <a:spcBef>
                  <a:spcPct val="0"/>
                </a:spcBef>
                <a:spcAft>
                  <a:spcPct val="0"/>
                </a:spcAft>
              </a:pPr>
              <a:t>-1%</a:t>
            </a:fld>
            <a:endParaRPr lang="en-US" sz="800" b="1"/>
          </a:p>
        </p:txBody>
      </p:sp>
      <p:sp>
        <p:nvSpPr>
          <p:cNvPr id="32" name="Text Placeholder 2">
            <a:extLst>
              <a:ext uri="{FF2B5EF4-FFF2-40B4-BE49-F238E27FC236}">
                <a16:creationId xmlns:a16="http://schemas.microsoft.com/office/drawing/2014/main" id="{4B0C1BEF-7F08-258A-A2D9-086D2BC4C1A5}"/>
              </a:ext>
            </a:extLst>
          </p:cNvPr>
          <p:cNvSpPr>
            <a:spLocks/>
          </p:cNvSpPr>
          <p:nvPr>
            <p:custDataLst>
              <p:tags r:id="rId20"/>
            </p:custDataLst>
          </p:nvPr>
        </p:nvSpPr>
        <p:spPr bwMode="auto">
          <a:xfrm>
            <a:off x="2697163" y="5802313"/>
            <a:ext cx="2921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AC1E3B2-8CEF-4756-B35D-24BF03C6054C}" type="datetime'''''''''2''''''0''''2''''''''4 a''''dj''''''.*'''''''''''''''">
              <a:rPr lang="en-US" altLang="en-US" sz="1000" smtClean="0"/>
              <a:pPr lvl="0" algn="ctr">
                <a:spcBef>
                  <a:spcPct val="0"/>
                </a:spcBef>
                <a:spcAft>
                  <a:spcPct val="0"/>
                </a:spcAft>
              </a:pPr>
              <a:t>2024 adj.*</a:t>
            </a:fld>
            <a:endParaRPr lang="en-US" sz="1000"/>
          </a:p>
        </p:txBody>
      </p:sp>
      <p:sp>
        <p:nvSpPr>
          <p:cNvPr id="33" name="Text Placeholder 2">
            <a:extLst>
              <a:ext uri="{FF2B5EF4-FFF2-40B4-BE49-F238E27FC236}">
                <a16:creationId xmlns:a16="http://schemas.microsoft.com/office/drawing/2014/main" id="{B70AD9D1-5048-BD1F-2766-DA9063B2E93A}"/>
              </a:ext>
            </a:extLst>
          </p:cNvPr>
          <p:cNvSpPr>
            <a:spLocks/>
          </p:cNvSpPr>
          <p:nvPr>
            <p:custDataLst>
              <p:tags r:id="rId21"/>
            </p:custDataLst>
          </p:nvPr>
        </p:nvSpPr>
        <p:spPr bwMode="gray">
          <a:xfrm>
            <a:off x="3260725" y="5037138"/>
            <a:ext cx="2095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7B76349-C1D8-4F82-B6E4-435641D9AAAA}" type="datetime'-''''''''''''4%'''''''''">
              <a:rPr lang="en-US" altLang="en-US" sz="800" b="1" smtClean="0"/>
              <a:pPr lvl="0" algn="ctr">
                <a:spcBef>
                  <a:spcPct val="0"/>
                </a:spcBef>
                <a:spcAft>
                  <a:spcPct val="0"/>
                </a:spcAft>
              </a:pPr>
              <a:t>-4%</a:t>
            </a:fld>
            <a:endParaRPr lang="en-US" sz="800" b="1"/>
          </a:p>
        </p:txBody>
      </p:sp>
      <p:sp>
        <p:nvSpPr>
          <p:cNvPr id="34" name="Text Placeholder 2">
            <a:extLst>
              <a:ext uri="{FF2B5EF4-FFF2-40B4-BE49-F238E27FC236}">
                <a16:creationId xmlns:a16="http://schemas.microsoft.com/office/drawing/2014/main" id="{D69BA5F4-91B9-4543-B5B8-5C20D4508122}"/>
              </a:ext>
            </a:extLst>
          </p:cNvPr>
          <p:cNvSpPr>
            <a:spLocks/>
          </p:cNvSpPr>
          <p:nvPr>
            <p:custDataLst>
              <p:tags r:id="rId22"/>
            </p:custDataLst>
          </p:nvPr>
        </p:nvSpPr>
        <p:spPr bwMode="auto">
          <a:xfrm>
            <a:off x="3219450"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B7DE2D0-D694-4552-9166-B4EE43161415}" type="datetime'''''''2''''''''''02''''''''''''''''''''''5'">
              <a:rPr lang="en-US" altLang="en-US" sz="1000" smtClean="0"/>
              <a:pPr lvl="0" algn="ctr">
                <a:spcBef>
                  <a:spcPct val="0"/>
                </a:spcBef>
                <a:spcAft>
                  <a:spcPct val="0"/>
                </a:spcAft>
              </a:pPr>
              <a:t>2025</a:t>
            </a:fld>
            <a:endParaRPr lang="en-US" sz="1000"/>
          </a:p>
        </p:txBody>
      </p:sp>
      <p:sp>
        <p:nvSpPr>
          <p:cNvPr id="127" name="Text Placeholder 2">
            <a:extLst>
              <a:ext uri="{FF2B5EF4-FFF2-40B4-BE49-F238E27FC236}">
                <a16:creationId xmlns:a16="http://schemas.microsoft.com/office/drawing/2014/main" id="{CEAD431A-8B8D-C2CC-F441-4D28E60C8B71}"/>
              </a:ext>
            </a:extLst>
          </p:cNvPr>
          <p:cNvSpPr>
            <a:spLocks/>
          </p:cNvSpPr>
          <p:nvPr>
            <p:custDataLst>
              <p:tags r:id="rId23"/>
            </p:custDataLst>
          </p:nvPr>
        </p:nvSpPr>
        <p:spPr bwMode="gray">
          <a:xfrm>
            <a:off x="3784600" y="4986338"/>
            <a:ext cx="2095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F6AB6F3-9BEE-46A9-BCA9-8FDF88C911F2}" type="datetime'''''-''''''''3''''''''''%'''''''''">
              <a:rPr lang="fi-FI" altLang="en-US" sz="800" b="1" smtClean="0"/>
              <a:pPr lvl="0" algn="ctr">
                <a:spcBef>
                  <a:spcPct val="0"/>
                </a:spcBef>
                <a:spcAft>
                  <a:spcPct val="0"/>
                </a:spcAft>
              </a:pPr>
              <a:t>-3%</a:t>
            </a:fld>
            <a:endParaRPr lang="en-US" sz="800" b="1"/>
          </a:p>
        </p:txBody>
      </p:sp>
      <p:sp>
        <p:nvSpPr>
          <p:cNvPr id="121" name="Text Placeholder 2">
            <a:extLst>
              <a:ext uri="{FF2B5EF4-FFF2-40B4-BE49-F238E27FC236}">
                <a16:creationId xmlns:a16="http://schemas.microsoft.com/office/drawing/2014/main" id="{A30B2EC1-4E2A-7596-7BC4-556F02764905}"/>
              </a:ext>
            </a:extLst>
          </p:cNvPr>
          <p:cNvSpPr>
            <a:spLocks/>
          </p:cNvSpPr>
          <p:nvPr>
            <p:custDataLst>
              <p:tags r:id="rId24"/>
            </p:custDataLst>
          </p:nvPr>
        </p:nvSpPr>
        <p:spPr bwMode="auto">
          <a:xfrm>
            <a:off x="3711575" y="5802313"/>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5A60790-8C22-4476-B9C6-5E0D757EB9D4}" type="datetime'Q''''''2/2''''''''''''6'' ''L''''''''''''''''''''''''''''TM'''">
              <a:rPr lang="fi-FI" altLang="en-US" sz="1000" b="1" smtClean="0"/>
              <a:pPr lvl="0" algn="ctr">
                <a:spcBef>
                  <a:spcPct val="0"/>
                </a:spcBef>
                <a:spcAft>
                  <a:spcPct val="0"/>
                </a:spcAft>
              </a:pPr>
              <a:t>Q2/26 LTM</a:t>
            </a:fld>
            <a:endParaRPr lang="en-US" sz="1000" b="1"/>
          </a:p>
        </p:txBody>
      </p:sp>
      <p:sp>
        <p:nvSpPr>
          <p:cNvPr id="12" name="Text Placeholder 2">
            <a:extLst>
              <a:ext uri="{FF2B5EF4-FFF2-40B4-BE49-F238E27FC236}">
                <a16:creationId xmlns:a16="http://schemas.microsoft.com/office/drawing/2014/main" id="{068DEA47-F33E-89A3-28B5-A84631CCBB42}"/>
              </a:ext>
            </a:extLst>
          </p:cNvPr>
          <p:cNvSpPr>
            <a:spLocks/>
          </p:cNvSpPr>
          <p:nvPr>
            <p:custDataLst>
              <p:tags r:id="rId25"/>
            </p:custDataLst>
          </p:nvPr>
        </p:nvSpPr>
        <p:spPr bwMode="gray">
          <a:xfrm>
            <a:off x="3714750" y="3171825"/>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5CFADFF-283A-4CDA-B50F-9EDF08AEAC8B}" type="datetime'''2'''''''''',''7''''''''2''2'''''''''">
              <a:rPr lang="fi-FI" altLang="en-US" sz="1000" b="1" smtClean="0"/>
              <a:pPr lvl="0" algn="ctr">
                <a:spcBef>
                  <a:spcPct val="0"/>
                </a:spcBef>
                <a:spcAft>
                  <a:spcPct val="0"/>
                </a:spcAft>
              </a:pPr>
              <a:t>2,722</a:t>
            </a:fld>
            <a:endParaRPr lang="fi-FI" sz="1000" b="1" dirty="0"/>
          </a:p>
        </p:txBody>
      </p:sp>
      <p:sp>
        <p:nvSpPr>
          <p:cNvPr id="36" name="Rectangle 372">
            <a:extLst>
              <a:ext uri="{FF2B5EF4-FFF2-40B4-BE49-F238E27FC236}">
                <a16:creationId xmlns:a16="http://schemas.microsoft.com/office/drawing/2014/main" id="{6CD895E4-BC5E-FADF-F2B0-BADA1B42380E}"/>
              </a:ext>
            </a:extLst>
          </p:cNvPr>
          <p:cNvSpPr/>
          <p:nvPr>
            <p:custDataLst>
              <p:tags r:id="rId26"/>
            </p:custDataLst>
          </p:nvPr>
        </p:nvSpPr>
        <p:spPr bwMode="auto">
          <a:xfrm>
            <a:off x="1096963" y="6007100"/>
            <a:ext cx="142875" cy="106363"/>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7" name="Straight Connector 373">
            <a:extLst>
              <a:ext uri="{FF2B5EF4-FFF2-40B4-BE49-F238E27FC236}">
                <a16:creationId xmlns:a16="http://schemas.microsoft.com/office/drawing/2014/main" id="{891ECE17-3DF8-8074-71D3-004414BDEDDE}"/>
              </a:ext>
            </a:extLst>
          </p:cNvPr>
          <p:cNvCxnSpPr/>
          <p:nvPr>
            <p:custDataLst>
              <p:tags r:id="rId27"/>
            </p:custDataLst>
          </p:nvPr>
        </p:nvCxnSpPr>
        <p:spPr bwMode="gray">
          <a:xfrm>
            <a:off x="1025525" y="6224588"/>
            <a:ext cx="200025"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8" name="Oval 374">
            <a:extLst>
              <a:ext uri="{FF2B5EF4-FFF2-40B4-BE49-F238E27FC236}">
                <a16:creationId xmlns:a16="http://schemas.microsoft.com/office/drawing/2014/main" id="{2D96F77A-7004-0EE1-ED8B-8665BB24EF75}"/>
              </a:ext>
            </a:extLst>
          </p:cNvPr>
          <p:cNvSpPr/>
          <p:nvPr>
            <p:custDataLst>
              <p:tags r:id="rId28"/>
            </p:custDataLst>
          </p:nvPr>
        </p:nvSpPr>
        <p:spPr bwMode="auto">
          <a:xfrm>
            <a:off x="1087438" y="6186488"/>
            <a:ext cx="76200" cy="76200"/>
          </a:xfrm>
          <a:prstGeom prst="ellipse">
            <a:avLst/>
          </a:prstGeom>
          <a:solidFill>
            <a:srgbClr val="FFFFFF"/>
          </a:solidFill>
          <a:ln w="9525" cmpd="sng" algn="ctr">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2">
            <a:extLst>
              <a:ext uri="{FF2B5EF4-FFF2-40B4-BE49-F238E27FC236}">
                <a16:creationId xmlns:a16="http://schemas.microsoft.com/office/drawing/2014/main" id="{4493D5A3-DEEA-F768-05B5-04BA0B2A6307}"/>
              </a:ext>
            </a:extLst>
          </p:cNvPr>
          <p:cNvSpPr>
            <a:spLocks/>
          </p:cNvSpPr>
          <p:nvPr>
            <p:custDataLst>
              <p:tags r:id="rId29"/>
            </p:custDataLst>
          </p:nvPr>
        </p:nvSpPr>
        <p:spPr bwMode="auto">
          <a:xfrm>
            <a:off x="1290638" y="6011863"/>
            <a:ext cx="4095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sz="800"/>
              <a:t>Revenue</a:t>
            </a:r>
          </a:p>
        </p:txBody>
      </p:sp>
      <p:sp>
        <p:nvSpPr>
          <p:cNvPr id="40" name="Text Placeholder 2">
            <a:extLst>
              <a:ext uri="{FF2B5EF4-FFF2-40B4-BE49-F238E27FC236}">
                <a16:creationId xmlns:a16="http://schemas.microsoft.com/office/drawing/2014/main" id="{949A4D3B-3CE2-F525-6FC2-763E48CF6277}"/>
              </a:ext>
            </a:extLst>
          </p:cNvPr>
          <p:cNvSpPr>
            <a:spLocks/>
          </p:cNvSpPr>
          <p:nvPr>
            <p:custDataLst>
              <p:tags r:id="rId30"/>
            </p:custDataLst>
          </p:nvPr>
        </p:nvSpPr>
        <p:spPr bwMode="auto">
          <a:xfrm>
            <a:off x="1290638" y="6176963"/>
            <a:ext cx="8159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altLang="en-US" sz="800">
                <a:effectLst/>
              </a:rPr>
              <a:t>Organic growth-%</a:t>
            </a:r>
            <a:endParaRPr lang="en-US" sz="800"/>
          </a:p>
        </p:txBody>
      </p:sp>
      <p:graphicFrame>
        <p:nvGraphicFramePr>
          <p:cNvPr id="88" name="Chart 87">
            <a:extLst>
              <a:ext uri="{FF2B5EF4-FFF2-40B4-BE49-F238E27FC236}">
                <a16:creationId xmlns:a16="http://schemas.microsoft.com/office/drawing/2014/main" id="{AC34942E-6F6B-89EA-7817-5CCDABAD03F2}"/>
              </a:ext>
            </a:extLst>
          </p:cNvPr>
          <p:cNvGraphicFramePr/>
          <p:nvPr>
            <p:custDataLst>
              <p:tags r:id="rId31"/>
            </p:custDataLst>
          </p:nvPr>
        </p:nvGraphicFramePr>
        <p:xfrm>
          <a:off x="4518025" y="1970088"/>
          <a:ext cx="3305175" cy="4014787"/>
        </p:xfrm>
        <a:graphic>
          <a:graphicData uri="http://schemas.openxmlformats.org/drawingml/2006/chart">
            <c:chart xmlns:c="http://schemas.openxmlformats.org/drawingml/2006/chart" xmlns:r="http://schemas.openxmlformats.org/officeDocument/2006/relationships" r:id="rId100"/>
          </a:graphicData>
        </a:graphic>
      </p:graphicFrame>
      <p:cxnSp>
        <p:nvCxnSpPr>
          <p:cNvPr id="42" name="Straight Connector 1119">
            <a:extLst>
              <a:ext uri="{FF2B5EF4-FFF2-40B4-BE49-F238E27FC236}">
                <a16:creationId xmlns:a16="http://schemas.microsoft.com/office/drawing/2014/main" id="{04E8EC14-2FE9-EE35-6489-EA2EF30DD10F}"/>
              </a:ext>
            </a:extLst>
          </p:cNvPr>
          <p:cNvCxnSpPr>
            <a:cxnSpLocks/>
          </p:cNvCxnSpPr>
          <p:nvPr>
            <p:custDataLst>
              <p:tags r:id="rId32"/>
            </p:custDataLst>
          </p:nvPr>
        </p:nvCxnSpPr>
        <p:spPr bwMode="auto">
          <a:xfrm>
            <a:off x="4557713" y="5759450"/>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3" name="Straight Connector 1121">
            <a:extLst>
              <a:ext uri="{FF2B5EF4-FFF2-40B4-BE49-F238E27FC236}">
                <a16:creationId xmlns:a16="http://schemas.microsoft.com/office/drawing/2014/main" id="{F6A9FA21-77FE-31EE-8642-B8E288C86912}"/>
              </a:ext>
            </a:extLst>
          </p:cNvPr>
          <p:cNvCxnSpPr>
            <a:cxnSpLocks/>
          </p:cNvCxnSpPr>
          <p:nvPr>
            <p:custDataLst>
              <p:tags r:id="rId33"/>
            </p:custDataLst>
          </p:nvPr>
        </p:nvCxnSpPr>
        <p:spPr bwMode="auto">
          <a:xfrm>
            <a:off x="4557713" y="5249863"/>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4" name="Straight Connector 1123">
            <a:extLst>
              <a:ext uri="{FF2B5EF4-FFF2-40B4-BE49-F238E27FC236}">
                <a16:creationId xmlns:a16="http://schemas.microsoft.com/office/drawing/2014/main" id="{5A5DC931-F8A8-EFBC-BD35-3A03DCB0E041}"/>
              </a:ext>
            </a:extLst>
          </p:cNvPr>
          <p:cNvCxnSpPr>
            <a:cxnSpLocks/>
          </p:cNvCxnSpPr>
          <p:nvPr>
            <p:custDataLst>
              <p:tags r:id="rId34"/>
            </p:custDataLst>
          </p:nvPr>
        </p:nvCxnSpPr>
        <p:spPr bwMode="auto">
          <a:xfrm>
            <a:off x="4557713" y="4741863"/>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 name="Straight Connector 1125">
            <a:extLst>
              <a:ext uri="{FF2B5EF4-FFF2-40B4-BE49-F238E27FC236}">
                <a16:creationId xmlns:a16="http://schemas.microsoft.com/office/drawing/2014/main" id="{6E67EA91-DC73-831E-D533-C79897487743}"/>
              </a:ext>
            </a:extLst>
          </p:cNvPr>
          <p:cNvCxnSpPr>
            <a:cxnSpLocks/>
          </p:cNvCxnSpPr>
          <p:nvPr>
            <p:custDataLst>
              <p:tags r:id="rId35"/>
            </p:custDataLst>
          </p:nvPr>
        </p:nvCxnSpPr>
        <p:spPr bwMode="auto">
          <a:xfrm>
            <a:off x="4557713" y="4232275"/>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 name="Straight Connector 1127">
            <a:extLst>
              <a:ext uri="{FF2B5EF4-FFF2-40B4-BE49-F238E27FC236}">
                <a16:creationId xmlns:a16="http://schemas.microsoft.com/office/drawing/2014/main" id="{24620050-0902-445A-5927-A9C4C7960833}"/>
              </a:ext>
            </a:extLst>
          </p:cNvPr>
          <p:cNvCxnSpPr>
            <a:cxnSpLocks/>
          </p:cNvCxnSpPr>
          <p:nvPr>
            <p:custDataLst>
              <p:tags r:id="rId36"/>
            </p:custDataLst>
          </p:nvPr>
        </p:nvCxnSpPr>
        <p:spPr bwMode="auto">
          <a:xfrm>
            <a:off x="4557713" y="3722688"/>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 name="Straight Connector 1129">
            <a:extLst>
              <a:ext uri="{FF2B5EF4-FFF2-40B4-BE49-F238E27FC236}">
                <a16:creationId xmlns:a16="http://schemas.microsoft.com/office/drawing/2014/main" id="{B7B2AA30-D2AC-99A6-0633-64AC363C64C0}"/>
              </a:ext>
            </a:extLst>
          </p:cNvPr>
          <p:cNvCxnSpPr>
            <a:cxnSpLocks/>
          </p:cNvCxnSpPr>
          <p:nvPr>
            <p:custDataLst>
              <p:tags r:id="rId37"/>
            </p:custDataLst>
          </p:nvPr>
        </p:nvCxnSpPr>
        <p:spPr bwMode="auto">
          <a:xfrm>
            <a:off x="4557713" y="3213100"/>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 name="Straight Connector 1131">
            <a:extLst>
              <a:ext uri="{FF2B5EF4-FFF2-40B4-BE49-F238E27FC236}">
                <a16:creationId xmlns:a16="http://schemas.microsoft.com/office/drawing/2014/main" id="{A4AA8AB0-3831-BE32-9F21-20BDAD525347}"/>
              </a:ext>
            </a:extLst>
          </p:cNvPr>
          <p:cNvCxnSpPr>
            <a:cxnSpLocks/>
          </p:cNvCxnSpPr>
          <p:nvPr>
            <p:custDataLst>
              <p:tags r:id="rId38"/>
            </p:custDataLst>
          </p:nvPr>
        </p:nvCxnSpPr>
        <p:spPr bwMode="auto">
          <a:xfrm>
            <a:off x="4557713" y="2705100"/>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 name="Straight Connector 1133">
            <a:extLst>
              <a:ext uri="{FF2B5EF4-FFF2-40B4-BE49-F238E27FC236}">
                <a16:creationId xmlns:a16="http://schemas.microsoft.com/office/drawing/2014/main" id="{C1375DF9-723E-CA93-0406-B400A1EED19E}"/>
              </a:ext>
            </a:extLst>
          </p:cNvPr>
          <p:cNvCxnSpPr>
            <a:cxnSpLocks/>
          </p:cNvCxnSpPr>
          <p:nvPr>
            <p:custDataLst>
              <p:tags r:id="rId39"/>
            </p:custDataLst>
          </p:nvPr>
        </p:nvCxnSpPr>
        <p:spPr bwMode="auto">
          <a:xfrm>
            <a:off x="4557713" y="2195513"/>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0" name="Text Placeholder 2">
            <a:extLst>
              <a:ext uri="{FF2B5EF4-FFF2-40B4-BE49-F238E27FC236}">
                <a16:creationId xmlns:a16="http://schemas.microsoft.com/office/drawing/2014/main" id="{FD861419-ED75-6FE2-EB1E-8BD24313E242}"/>
              </a:ext>
            </a:extLst>
          </p:cNvPr>
          <p:cNvSpPr>
            <a:spLocks/>
          </p:cNvSpPr>
          <p:nvPr>
            <p:custDataLst>
              <p:tags r:id="rId40"/>
            </p:custDataLst>
          </p:nvPr>
        </p:nvSpPr>
        <p:spPr bwMode="gray">
          <a:xfrm>
            <a:off x="4402138" y="5695950"/>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A2357C34-1E78-44E0-A6C6-DD2DACB33728}" type="datetime'''''''''''''''''''''''0'''''''''''''''''''''''''''''''''''">
              <a:rPr lang="fi-FI" altLang="en-US" sz="1000" smtClean="0"/>
              <a:pPr lvl="0" algn="r">
                <a:spcBef>
                  <a:spcPct val="0"/>
                </a:spcBef>
                <a:spcAft>
                  <a:spcPct val="0"/>
                </a:spcAft>
              </a:pPr>
              <a:t>0</a:t>
            </a:fld>
            <a:endParaRPr lang="en-US" sz="1000"/>
          </a:p>
        </p:txBody>
      </p:sp>
      <p:sp>
        <p:nvSpPr>
          <p:cNvPr id="51" name="Text Placeholder 2">
            <a:extLst>
              <a:ext uri="{FF2B5EF4-FFF2-40B4-BE49-F238E27FC236}">
                <a16:creationId xmlns:a16="http://schemas.microsoft.com/office/drawing/2014/main" id="{6836843D-213B-DE93-60BC-848D3CC3D35C}"/>
              </a:ext>
            </a:extLst>
          </p:cNvPr>
          <p:cNvSpPr>
            <a:spLocks/>
          </p:cNvSpPr>
          <p:nvPr>
            <p:custDataLst>
              <p:tags r:id="rId41"/>
            </p:custDataLst>
          </p:nvPr>
        </p:nvSpPr>
        <p:spPr bwMode="gray">
          <a:xfrm>
            <a:off x="4262438" y="518636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1C9831B1-A66D-40CA-83FA-CF9E672CCF53}" type="datetime'1''''''''''''''''''''0''''0'''''''">
              <a:rPr lang="fi-FI" altLang="en-US" sz="1000" smtClean="0"/>
              <a:pPr lvl="0" algn="r">
                <a:spcBef>
                  <a:spcPct val="0"/>
                </a:spcBef>
                <a:spcAft>
                  <a:spcPct val="0"/>
                </a:spcAft>
              </a:pPr>
              <a:t>100</a:t>
            </a:fld>
            <a:endParaRPr lang="en-US" sz="1000"/>
          </a:p>
        </p:txBody>
      </p:sp>
      <p:sp>
        <p:nvSpPr>
          <p:cNvPr id="52" name="Text Placeholder 2">
            <a:extLst>
              <a:ext uri="{FF2B5EF4-FFF2-40B4-BE49-F238E27FC236}">
                <a16:creationId xmlns:a16="http://schemas.microsoft.com/office/drawing/2014/main" id="{4FFA3A6B-1C2F-0C14-1AA5-3F1E39708A01}"/>
              </a:ext>
            </a:extLst>
          </p:cNvPr>
          <p:cNvSpPr>
            <a:spLocks/>
          </p:cNvSpPr>
          <p:nvPr>
            <p:custDataLst>
              <p:tags r:id="rId42"/>
            </p:custDataLst>
          </p:nvPr>
        </p:nvSpPr>
        <p:spPr bwMode="gray">
          <a:xfrm>
            <a:off x="4262438" y="467836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B876843A-5F85-46DB-B363-DE6884CC56AA}" type="datetime'''''''''''''''''''''''''2''''''''''''''''''''''''''''00'''">
              <a:rPr lang="fi-FI" altLang="en-US" sz="1000" smtClean="0"/>
              <a:pPr lvl="0" algn="r">
                <a:spcBef>
                  <a:spcPct val="0"/>
                </a:spcBef>
                <a:spcAft>
                  <a:spcPct val="0"/>
                </a:spcAft>
              </a:pPr>
              <a:t>200</a:t>
            </a:fld>
            <a:endParaRPr lang="en-US" sz="1000"/>
          </a:p>
        </p:txBody>
      </p:sp>
      <p:sp>
        <p:nvSpPr>
          <p:cNvPr id="53" name="Text Placeholder 2">
            <a:extLst>
              <a:ext uri="{FF2B5EF4-FFF2-40B4-BE49-F238E27FC236}">
                <a16:creationId xmlns:a16="http://schemas.microsoft.com/office/drawing/2014/main" id="{99CB0949-3F16-478B-4F5F-AB4808412050}"/>
              </a:ext>
            </a:extLst>
          </p:cNvPr>
          <p:cNvSpPr>
            <a:spLocks/>
          </p:cNvSpPr>
          <p:nvPr>
            <p:custDataLst>
              <p:tags r:id="rId43"/>
            </p:custDataLst>
          </p:nvPr>
        </p:nvSpPr>
        <p:spPr bwMode="gray">
          <a:xfrm>
            <a:off x="4262438" y="4168775"/>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5478F5C-DEFA-4F06-AB66-89E9FCCA4BE0}" type="datetime'''''''3''''0''''''''''''''''''0'''''''''">
              <a:rPr lang="fi-FI" altLang="en-US" sz="1000" smtClean="0"/>
              <a:pPr lvl="0" algn="r">
                <a:spcBef>
                  <a:spcPct val="0"/>
                </a:spcBef>
                <a:spcAft>
                  <a:spcPct val="0"/>
                </a:spcAft>
              </a:pPr>
              <a:t>300</a:t>
            </a:fld>
            <a:endParaRPr lang="en-US" sz="1000"/>
          </a:p>
        </p:txBody>
      </p:sp>
      <p:sp>
        <p:nvSpPr>
          <p:cNvPr id="54" name="Text Placeholder 2">
            <a:extLst>
              <a:ext uri="{FF2B5EF4-FFF2-40B4-BE49-F238E27FC236}">
                <a16:creationId xmlns:a16="http://schemas.microsoft.com/office/drawing/2014/main" id="{1B210376-283B-A594-BAFE-3E45882FFADD}"/>
              </a:ext>
            </a:extLst>
          </p:cNvPr>
          <p:cNvSpPr>
            <a:spLocks/>
          </p:cNvSpPr>
          <p:nvPr>
            <p:custDataLst>
              <p:tags r:id="rId44"/>
            </p:custDataLst>
          </p:nvPr>
        </p:nvSpPr>
        <p:spPr bwMode="gray">
          <a:xfrm>
            <a:off x="4262438" y="3659188"/>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D66499E-E671-43C7-B98A-A4E6F635CDFD}" type="datetime'''''''''4''''''0''''''''''''''''''''''''''0'''''''''''''">
              <a:rPr lang="fi-FI" altLang="en-US" sz="1000" smtClean="0"/>
              <a:pPr lvl="0" algn="r">
                <a:spcBef>
                  <a:spcPct val="0"/>
                </a:spcBef>
                <a:spcAft>
                  <a:spcPct val="0"/>
                </a:spcAft>
              </a:pPr>
              <a:t>400</a:t>
            </a:fld>
            <a:endParaRPr lang="en-US" sz="1000"/>
          </a:p>
        </p:txBody>
      </p:sp>
      <p:sp>
        <p:nvSpPr>
          <p:cNvPr id="55" name="Text Placeholder 2">
            <a:extLst>
              <a:ext uri="{FF2B5EF4-FFF2-40B4-BE49-F238E27FC236}">
                <a16:creationId xmlns:a16="http://schemas.microsoft.com/office/drawing/2014/main" id="{D8AC35C8-93B6-5F27-BA56-616D2E9F645C}"/>
              </a:ext>
            </a:extLst>
          </p:cNvPr>
          <p:cNvSpPr>
            <a:spLocks/>
          </p:cNvSpPr>
          <p:nvPr>
            <p:custDataLst>
              <p:tags r:id="rId45"/>
            </p:custDataLst>
          </p:nvPr>
        </p:nvSpPr>
        <p:spPr bwMode="gray">
          <a:xfrm>
            <a:off x="4262438" y="3149600"/>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B2067F31-A998-4D32-A30A-9A83C965938F}" type="datetime'''''''''''''''''''''''''''''5''''''''''''''0''''0'">
              <a:rPr lang="fi-FI" altLang="en-US" sz="1000" smtClean="0"/>
              <a:pPr lvl="0" algn="r">
                <a:spcBef>
                  <a:spcPct val="0"/>
                </a:spcBef>
                <a:spcAft>
                  <a:spcPct val="0"/>
                </a:spcAft>
              </a:pPr>
              <a:t>500</a:t>
            </a:fld>
            <a:endParaRPr lang="en-US" sz="1000"/>
          </a:p>
        </p:txBody>
      </p:sp>
      <p:sp>
        <p:nvSpPr>
          <p:cNvPr id="56" name="Text Placeholder 2">
            <a:extLst>
              <a:ext uri="{FF2B5EF4-FFF2-40B4-BE49-F238E27FC236}">
                <a16:creationId xmlns:a16="http://schemas.microsoft.com/office/drawing/2014/main" id="{C2C61720-E53B-6536-2C50-3992C33F6EBD}"/>
              </a:ext>
            </a:extLst>
          </p:cNvPr>
          <p:cNvSpPr>
            <a:spLocks/>
          </p:cNvSpPr>
          <p:nvPr>
            <p:custDataLst>
              <p:tags r:id="rId46"/>
            </p:custDataLst>
          </p:nvPr>
        </p:nvSpPr>
        <p:spPr bwMode="gray">
          <a:xfrm>
            <a:off x="4262438" y="2641600"/>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9B369401-FCE4-4AEB-8AA9-DE39B491AC36}" type="datetime'''''''6''''''''''0''''''''''''0'''''''''''''''''''''''''''">
              <a:rPr lang="fi-FI" altLang="en-US" sz="1000" smtClean="0"/>
              <a:pPr lvl="0" algn="r">
                <a:spcBef>
                  <a:spcPct val="0"/>
                </a:spcBef>
                <a:spcAft>
                  <a:spcPct val="0"/>
                </a:spcAft>
              </a:pPr>
              <a:t>600</a:t>
            </a:fld>
            <a:endParaRPr lang="en-US" sz="1000"/>
          </a:p>
        </p:txBody>
      </p:sp>
      <p:sp>
        <p:nvSpPr>
          <p:cNvPr id="57" name="Text Placeholder 2">
            <a:extLst>
              <a:ext uri="{FF2B5EF4-FFF2-40B4-BE49-F238E27FC236}">
                <a16:creationId xmlns:a16="http://schemas.microsoft.com/office/drawing/2014/main" id="{807CD63F-4F63-BEAA-98A9-E1958B4F3A12}"/>
              </a:ext>
            </a:extLst>
          </p:cNvPr>
          <p:cNvSpPr>
            <a:spLocks/>
          </p:cNvSpPr>
          <p:nvPr>
            <p:custDataLst>
              <p:tags r:id="rId47"/>
            </p:custDataLst>
          </p:nvPr>
        </p:nvSpPr>
        <p:spPr bwMode="gray">
          <a:xfrm>
            <a:off x="4262438" y="213201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0ABA5CE-C064-4F55-9CDC-DF2E44D57988}" type="datetime'''''''7''''''''''''''''''''''00'''''''''''''''''''''''''">
              <a:rPr lang="fi-FI" altLang="en-US" sz="1000" smtClean="0"/>
              <a:pPr lvl="0" algn="r">
                <a:spcBef>
                  <a:spcPct val="0"/>
                </a:spcBef>
                <a:spcAft>
                  <a:spcPct val="0"/>
                </a:spcAft>
              </a:pPr>
              <a:t>700</a:t>
            </a:fld>
            <a:endParaRPr lang="en-US" sz="1000"/>
          </a:p>
        </p:txBody>
      </p:sp>
      <p:cxnSp>
        <p:nvCxnSpPr>
          <p:cNvPr id="58" name="Straight Connector 1316">
            <a:extLst>
              <a:ext uri="{FF2B5EF4-FFF2-40B4-BE49-F238E27FC236}">
                <a16:creationId xmlns:a16="http://schemas.microsoft.com/office/drawing/2014/main" id="{15BB201E-DDCD-8AD6-17EA-CF2837A1F432}"/>
              </a:ext>
            </a:extLst>
          </p:cNvPr>
          <p:cNvCxnSpPr/>
          <p:nvPr>
            <p:custDataLst>
              <p:tags r:id="rId48"/>
            </p:custDataLst>
          </p:nvPr>
        </p:nvCxnSpPr>
        <p:spPr bwMode="auto">
          <a:xfrm>
            <a:off x="4600575" y="3452813"/>
            <a:ext cx="3140075" cy="0"/>
          </a:xfrm>
          <a:prstGeom prst="line">
            <a:avLst/>
          </a:prstGeom>
          <a:ln w="952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1" name="Suora yhdysviiva 140">
            <a:extLst>
              <a:ext uri="{FF2B5EF4-FFF2-40B4-BE49-F238E27FC236}">
                <a16:creationId xmlns:a16="http://schemas.microsoft.com/office/drawing/2014/main" id="{3F641418-62DC-3788-FEC6-BD75E25B5684}"/>
              </a:ext>
            </a:extLst>
          </p:cNvPr>
          <p:cNvCxnSpPr/>
          <p:nvPr>
            <p:custDataLst>
              <p:tags r:id="rId49"/>
            </p:custDataLst>
          </p:nvPr>
        </p:nvCxnSpPr>
        <p:spPr bwMode="auto">
          <a:xfrm>
            <a:off x="4600575" y="4060825"/>
            <a:ext cx="3140075" cy="0"/>
          </a:xfrm>
          <a:prstGeom prst="line">
            <a:avLst/>
          </a:prstGeom>
          <a:ln w="952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0" name="Straight Connector 1349">
            <a:extLst>
              <a:ext uri="{FF2B5EF4-FFF2-40B4-BE49-F238E27FC236}">
                <a16:creationId xmlns:a16="http://schemas.microsoft.com/office/drawing/2014/main" id="{75B818F8-4EC4-17DF-8429-2161E90BC4A5}"/>
              </a:ext>
            </a:extLst>
          </p:cNvPr>
          <p:cNvCxnSpPr/>
          <p:nvPr>
            <p:custDataLst>
              <p:tags r:id="rId50"/>
            </p:custDataLst>
          </p:nvPr>
        </p:nvCxnSpPr>
        <p:spPr bwMode="auto">
          <a:xfrm flipV="1">
            <a:off x="4862513" y="4595813"/>
            <a:ext cx="0" cy="190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3" name="Text Placeholder 2">
            <a:extLst>
              <a:ext uri="{FF2B5EF4-FFF2-40B4-BE49-F238E27FC236}">
                <a16:creationId xmlns:a16="http://schemas.microsoft.com/office/drawing/2014/main" id="{CE960F62-0ACC-4093-E52F-E3370629C676}"/>
              </a:ext>
            </a:extLst>
          </p:cNvPr>
          <p:cNvSpPr>
            <a:spLocks/>
          </p:cNvSpPr>
          <p:nvPr>
            <p:custDataLst>
              <p:tags r:id="rId51"/>
            </p:custDataLst>
          </p:nvPr>
        </p:nvSpPr>
        <p:spPr bwMode="gray">
          <a:xfrm>
            <a:off x="4703763" y="461486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BFD3487-0440-4CA0-B4A9-5926FC050A16}" type="datetime'1''''''''''''''''''''''5''''.''''9''''''''''%'''''''''''">
              <a:rPr lang="en-US" altLang="en-US" sz="800" b="1" smtClean="0"/>
              <a:pPr lvl="0" algn="ctr">
                <a:spcBef>
                  <a:spcPct val="0"/>
                </a:spcBef>
                <a:spcAft>
                  <a:spcPct val="0"/>
                </a:spcAft>
              </a:pPr>
              <a:t>15.9%</a:t>
            </a:fld>
            <a:endParaRPr lang="en-US" sz="800" b="1"/>
          </a:p>
        </p:txBody>
      </p:sp>
      <p:sp>
        <p:nvSpPr>
          <p:cNvPr id="64" name="Text Placeholder 2">
            <a:extLst>
              <a:ext uri="{FF2B5EF4-FFF2-40B4-BE49-F238E27FC236}">
                <a16:creationId xmlns:a16="http://schemas.microsoft.com/office/drawing/2014/main" id="{EECC8EC5-249C-07DE-87EB-89C7FD25F893}"/>
              </a:ext>
            </a:extLst>
          </p:cNvPr>
          <p:cNvSpPr>
            <a:spLocks/>
          </p:cNvSpPr>
          <p:nvPr>
            <p:custDataLst>
              <p:tags r:id="rId52"/>
            </p:custDataLst>
          </p:nvPr>
        </p:nvSpPr>
        <p:spPr bwMode="auto">
          <a:xfrm>
            <a:off x="4716463"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1DA7B36-85E7-4C61-9BF8-C1DE47618AC6}" type="datetime'''''''''2''''''''''''''''''''0''''''2''''''''''''1'''">
              <a:rPr lang="fi-FI" altLang="en-US" sz="1000" smtClean="0"/>
              <a:pPr lvl="0" algn="ctr">
                <a:spcBef>
                  <a:spcPct val="0"/>
                </a:spcBef>
                <a:spcAft>
                  <a:spcPct val="0"/>
                </a:spcAft>
              </a:pPr>
              <a:t>2021</a:t>
            </a:fld>
            <a:endParaRPr lang="en-US" sz="1000"/>
          </a:p>
        </p:txBody>
      </p:sp>
      <p:sp>
        <p:nvSpPr>
          <p:cNvPr id="65" name="Text Placeholder 2">
            <a:extLst>
              <a:ext uri="{FF2B5EF4-FFF2-40B4-BE49-F238E27FC236}">
                <a16:creationId xmlns:a16="http://schemas.microsoft.com/office/drawing/2014/main" id="{5D4F071E-7500-8499-DE6D-0FF55EECF3BC}"/>
              </a:ext>
            </a:extLst>
          </p:cNvPr>
          <p:cNvSpPr>
            <a:spLocks/>
          </p:cNvSpPr>
          <p:nvPr>
            <p:custDataLst>
              <p:tags r:id="rId53"/>
            </p:custDataLst>
          </p:nvPr>
        </p:nvSpPr>
        <p:spPr bwMode="gray">
          <a:xfrm>
            <a:off x="5226050" y="4594225"/>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F4F5813-4F9A-47D3-A06B-645F5887C683}" type="datetime'''''1''''''6''''''''''''''''''''''.''0''''''''''''''%'''''">
              <a:rPr lang="en-US" altLang="en-US" sz="800" b="1" smtClean="0"/>
              <a:pPr lvl="0" algn="ctr">
                <a:spcBef>
                  <a:spcPct val="0"/>
                </a:spcBef>
                <a:spcAft>
                  <a:spcPct val="0"/>
                </a:spcAft>
              </a:pPr>
              <a:t>16.0%</a:t>
            </a:fld>
            <a:endParaRPr lang="en-US" sz="800" b="1"/>
          </a:p>
        </p:txBody>
      </p:sp>
      <p:sp>
        <p:nvSpPr>
          <p:cNvPr id="66" name="Text Placeholder 2">
            <a:extLst>
              <a:ext uri="{FF2B5EF4-FFF2-40B4-BE49-F238E27FC236}">
                <a16:creationId xmlns:a16="http://schemas.microsoft.com/office/drawing/2014/main" id="{52027885-A5B2-8CE2-4836-F15A01AF0E29}"/>
              </a:ext>
            </a:extLst>
          </p:cNvPr>
          <p:cNvSpPr>
            <a:spLocks/>
          </p:cNvSpPr>
          <p:nvPr>
            <p:custDataLst>
              <p:tags r:id="rId54"/>
            </p:custDataLst>
          </p:nvPr>
        </p:nvSpPr>
        <p:spPr bwMode="auto">
          <a:xfrm>
            <a:off x="5238750"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D0BB59C-31D1-451C-8DA0-44AF32D26006}" type="datetime'''''''''''''''''''2''0''''2''''''''''''2'''''">
              <a:rPr lang="fi-FI" altLang="en-US" sz="1000" smtClean="0"/>
              <a:pPr lvl="0" algn="ctr">
                <a:spcBef>
                  <a:spcPct val="0"/>
                </a:spcBef>
                <a:spcAft>
                  <a:spcPct val="0"/>
                </a:spcAft>
              </a:pPr>
              <a:t>2022</a:t>
            </a:fld>
            <a:endParaRPr lang="en-US" sz="1000"/>
          </a:p>
        </p:txBody>
      </p:sp>
      <p:sp>
        <p:nvSpPr>
          <p:cNvPr id="67" name="Text Placeholder 2">
            <a:extLst>
              <a:ext uri="{FF2B5EF4-FFF2-40B4-BE49-F238E27FC236}">
                <a16:creationId xmlns:a16="http://schemas.microsoft.com/office/drawing/2014/main" id="{64145B73-8F2E-2A2B-4A12-4635FADFA45C}"/>
              </a:ext>
            </a:extLst>
          </p:cNvPr>
          <p:cNvSpPr>
            <a:spLocks/>
          </p:cNvSpPr>
          <p:nvPr>
            <p:custDataLst>
              <p:tags r:id="rId55"/>
            </p:custDataLst>
          </p:nvPr>
        </p:nvSpPr>
        <p:spPr bwMode="gray">
          <a:xfrm>
            <a:off x="5749925" y="35242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BD599BF-CF68-4022-A96E-2919CEC5FB6F}" type="datetime'''''1''''9''''''''.''''''''''''''''7%'''''">
              <a:rPr lang="en-US" altLang="en-US" sz="800" b="1" smtClean="0"/>
              <a:pPr lvl="0" algn="ctr">
                <a:spcBef>
                  <a:spcPct val="0"/>
                </a:spcBef>
                <a:spcAft>
                  <a:spcPct val="0"/>
                </a:spcAft>
              </a:pPr>
              <a:t>19.7%</a:t>
            </a:fld>
            <a:endParaRPr lang="en-US" sz="800" b="1"/>
          </a:p>
        </p:txBody>
      </p:sp>
      <p:sp>
        <p:nvSpPr>
          <p:cNvPr id="68" name="Text Placeholder 2">
            <a:extLst>
              <a:ext uri="{FF2B5EF4-FFF2-40B4-BE49-F238E27FC236}">
                <a16:creationId xmlns:a16="http://schemas.microsoft.com/office/drawing/2014/main" id="{4FDB021B-2E1C-4B7F-2F04-7CA551AB0440}"/>
              </a:ext>
            </a:extLst>
          </p:cNvPr>
          <p:cNvSpPr>
            <a:spLocks/>
          </p:cNvSpPr>
          <p:nvPr>
            <p:custDataLst>
              <p:tags r:id="rId56"/>
            </p:custDataLst>
          </p:nvPr>
        </p:nvSpPr>
        <p:spPr bwMode="auto">
          <a:xfrm>
            <a:off x="5762625"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4BED754-558B-4EC7-9FC8-AB08901E5AD9}" type="datetime'''''''2''''''''''''''''023'''''''''''''''''''''''''''''''''">
              <a:rPr lang="fi-FI" altLang="en-US" sz="1000" smtClean="0"/>
              <a:pPr lvl="0" algn="ctr">
                <a:spcBef>
                  <a:spcPct val="0"/>
                </a:spcBef>
                <a:spcAft>
                  <a:spcPct val="0"/>
                </a:spcAft>
              </a:pPr>
              <a:t>2023</a:t>
            </a:fld>
            <a:endParaRPr lang="en-US" sz="1000"/>
          </a:p>
        </p:txBody>
      </p:sp>
      <p:sp>
        <p:nvSpPr>
          <p:cNvPr id="69" name="Text Placeholder 2">
            <a:extLst>
              <a:ext uri="{FF2B5EF4-FFF2-40B4-BE49-F238E27FC236}">
                <a16:creationId xmlns:a16="http://schemas.microsoft.com/office/drawing/2014/main" id="{0F1451AA-510A-6AB3-E38D-7D2DEEFC5F1F}"/>
              </a:ext>
            </a:extLst>
          </p:cNvPr>
          <p:cNvSpPr>
            <a:spLocks/>
          </p:cNvSpPr>
          <p:nvPr>
            <p:custDataLst>
              <p:tags r:id="rId57"/>
            </p:custDataLst>
          </p:nvPr>
        </p:nvSpPr>
        <p:spPr bwMode="gray">
          <a:xfrm>
            <a:off x="6273800" y="34607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0050F5C-57F8-49BC-9467-5779240A2EA1}" type="datetime'''''''''2''''''''''''''''''''''''''''''''''''''''''''0''''.0%'">
              <a:rPr lang="en-US" altLang="en-US" sz="800" b="1" smtClean="0"/>
              <a:pPr lvl="0" algn="ctr">
                <a:spcBef>
                  <a:spcPct val="0"/>
                </a:spcBef>
                <a:spcAft>
                  <a:spcPct val="0"/>
                </a:spcAft>
              </a:pPr>
              <a:t>20.0%</a:t>
            </a:fld>
            <a:endParaRPr lang="en-US" sz="800" b="1"/>
          </a:p>
        </p:txBody>
      </p:sp>
      <p:sp>
        <p:nvSpPr>
          <p:cNvPr id="70" name="Text Placeholder 2">
            <a:extLst>
              <a:ext uri="{FF2B5EF4-FFF2-40B4-BE49-F238E27FC236}">
                <a16:creationId xmlns:a16="http://schemas.microsoft.com/office/drawing/2014/main" id="{6C2448BB-EAB6-9E4F-E472-983B84BD3745}"/>
              </a:ext>
            </a:extLst>
          </p:cNvPr>
          <p:cNvSpPr>
            <a:spLocks/>
          </p:cNvSpPr>
          <p:nvPr>
            <p:custDataLst>
              <p:tags r:id="rId58"/>
            </p:custDataLst>
          </p:nvPr>
        </p:nvSpPr>
        <p:spPr bwMode="auto">
          <a:xfrm>
            <a:off x="6286500" y="5802313"/>
            <a:ext cx="2921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B62203A-C30E-48F3-9294-14F7EE1A3652}" type="datetime'''''2''''''''02''''''''''4'''''''' ''a''''''dj''''''.''''*'">
              <a:rPr lang="en-US" altLang="en-US" sz="1000" smtClean="0"/>
              <a:pPr lvl="0" algn="ctr">
                <a:spcBef>
                  <a:spcPct val="0"/>
                </a:spcBef>
                <a:spcAft>
                  <a:spcPct val="0"/>
                </a:spcAft>
              </a:pPr>
              <a:t>2024 adj.*</a:t>
            </a:fld>
            <a:endParaRPr lang="en-US" sz="1000"/>
          </a:p>
        </p:txBody>
      </p:sp>
      <p:sp>
        <p:nvSpPr>
          <p:cNvPr id="71" name="Text Placeholder 2">
            <a:extLst>
              <a:ext uri="{FF2B5EF4-FFF2-40B4-BE49-F238E27FC236}">
                <a16:creationId xmlns:a16="http://schemas.microsoft.com/office/drawing/2014/main" id="{DD5A9FDE-5CC8-9E02-1A36-5F3D75F9D349}"/>
              </a:ext>
            </a:extLst>
          </p:cNvPr>
          <p:cNvSpPr>
            <a:spLocks/>
          </p:cNvSpPr>
          <p:nvPr>
            <p:custDataLst>
              <p:tags r:id="rId59"/>
            </p:custDataLst>
          </p:nvPr>
        </p:nvSpPr>
        <p:spPr bwMode="gray">
          <a:xfrm>
            <a:off x="6796088" y="364966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44A01B3-ABB0-479B-97F5-205C53509354}" type="datetime'''''''''''''''''''''''''''19''''''.1''%'">
              <a:rPr lang="en-US" altLang="en-US" sz="800" b="1" smtClean="0"/>
              <a:pPr lvl="0" algn="ctr">
                <a:spcBef>
                  <a:spcPct val="0"/>
                </a:spcBef>
                <a:spcAft>
                  <a:spcPct val="0"/>
                </a:spcAft>
              </a:pPr>
              <a:t>19.1%</a:t>
            </a:fld>
            <a:endParaRPr lang="en-US" sz="800" b="1"/>
          </a:p>
        </p:txBody>
      </p:sp>
      <p:sp>
        <p:nvSpPr>
          <p:cNvPr id="72" name="Text Placeholder 2">
            <a:extLst>
              <a:ext uri="{FF2B5EF4-FFF2-40B4-BE49-F238E27FC236}">
                <a16:creationId xmlns:a16="http://schemas.microsoft.com/office/drawing/2014/main" id="{A034F01E-6793-FD21-C66E-5DAA79EF65B2}"/>
              </a:ext>
            </a:extLst>
          </p:cNvPr>
          <p:cNvSpPr>
            <a:spLocks/>
          </p:cNvSpPr>
          <p:nvPr>
            <p:custDataLst>
              <p:tags r:id="rId60"/>
            </p:custDataLst>
          </p:nvPr>
        </p:nvSpPr>
        <p:spPr bwMode="auto">
          <a:xfrm>
            <a:off x="6808788"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FC20F75-CF76-465C-B650-F009CCDC5EF6}" type="datetime'''''''''''''''''''''''''''''''''''2''''''''''''''''02''''''5'">
              <a:rPr lang="en-US" altLang="en-US" sz="1000" smtClean="0"/>
              <a:pPr lvl="0" algn="ctr">
                <a:spcBef>
                  <a:spcPct val="0"/>
                </a:spcBef>
                <a:spcAft>
                  <a:spcPct val="0"/>
                </a:spcAft>
              </a:pPr>
              <a:t>2025</a:t>
            </a:fld>
            <a:endParaRPr lang="en-US" sz="1000"/>
          </a:p>
        </p:txBody>
      </p:sp>
      <p:sp>
        <p:nvSpPr>
          <p:cNvPr id="145" name="Text Placeholder 2">
            <a:extLst>
              <a:ext uri="{FF2B5EF4-FFF2-40B4-BE49-F238E27FC236}">
                <a16:creationId xmlns:a16="http://schemas.microsoft.com/office/drawing/2014/main" id="{A182BDA1-C7FC-5032-794C-9931A427540C}"/>
              </a:ext>
            </a:extLst>
          </p:cNvPr>
          <p:cNvSpPr>
            <a:spLocks/>
          </p:cNvSpPr>
          <p:nvPr>
            <p:custDataLst>
              <p:tags r:id="rId61"/>
            </p:custDataLst>
          </p:nvPr>
        </p:nvSpPr>
        <p:spPr bwMode="gray">
          <a:xfrm>
            <a:off x="7319963" y="3902075"/>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0D895BD-0828-4999-9A5F-02822557B7CD}" type="datetime'''''''''''1''''''''''7''.''''''''9%'''''''''''''''''">
              <a:rPr lang="fi-FI" altLang="en-US" sz="800" b="1" smtClean="0"/>
              <a:pPr lvl="0" algn="ctr">
                <a:spcBef>
                  <a:spcPct val="0"/>
                </a:spcBef>
                <a:spcAft>
                  <a:spcPct val="0"/>
                </a:spcAft>
              </a:pPr>
              <a:t>17.9%</a:t>
            </a:fld>
            <a:endParaRPr lang="en-US" sz="800" b="1"/>
          </a:p>
        </p:txBody>
      </p:sp>
      <p:sp>
        <p:nvSpPr>
          <p:cNvPr id="139" name="Text Placeholder 2">
            <a:extLst>
              <a:ext uri="{FF2B5EF4-FFF2-40B4-BE49-F238E27FC236}">
                <a16:creationId xmlns:a16="http://schemas.microsoft.com/office/drawing/2014/main" id="{9CC59F23-EBB1-5BD1-4750-4C1C13521464}"/>
              </a:ext>
            </a:extLst>
          </p:cNvPr>
          <p:cNvSpPr>
            <a:spLocks/>
          </p:cNvSpPr>
          <p:nvPr>
            <p:custDataLst>
              <p:tags r:id="rId62"/>
            </p:custDataLst>
          </p:nvPr>
        </p:nvSpPr>
        <p:spPr bwMode="auto">
          <a:xfrm>
            <a:off x="7300913" y="5802313"/>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745D4A9-BD13-4B7E-8557-D6322F967005}" type="datetime'''''Q''''''''2''''/2''''''''''''''''''6'' ''''''''L''''TM'''">
              <a:rPr lang="fi-FI" altLang="en-US" sz="1000" b="1" smtClean="0"/>
              <a:pPr lvl="0" algn="ctr">
                <a:spcBef>
                  <a:spcPct val="0"/>
                </a:spcBef>
                <a:spcAft>
                  <a:spcPct val="0"/>
                </a:spcAft>
              </a:pPr>
              <a:t>Q2/26 LTM</a:t>
            </a:fld>
            <a:endParaRPr lang="en-US" sz="1000" b="1"/>
          </a:p>
        </p:txBody>
      </p:sp>
      <p:sp>
        <p:nvSpPr>
          <p:cNvPr id="73" name="Rectangle 767">
            <a:extLst>
              <a:ext uri="{FF2B5EF4-FFF2-40B4-BE49-F238E27FC236}">
                <a16:creationId xmlns:a16="http://schemas.microsoft.com/office/drawing/2014/main" id="{D482E0BD-9E38-7044-D6F8-FDB6BFF227A2}"/>
              </a:ext>
            </a:extLst>
          </p:cNvPr>
          <p:cNvSpPr/>
          <p:nvPr>
            <p:custDataLst>
              <p:tags r:id="rId63"/>
            </p:custDataLst>
          </p:nvPr>
        </p:nvSpPr>
        <p:spPr bwMode="auto">
          <a:xfrm>
            <a:off x="4525963" y="6007100"/>
            <a:ext cx="142875" cy="106363"/>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4" name="Straight Connector 768">
            <a:extLst>
              <a:ext uri="{FF2B5EF4-FFF2-40B4-BE49-F238E27FC236}">
                <a16:creationId xmlns:a16="http://schemas.microsoft.com/office/drawing/2014/main" id="{4141A015-5553-396C-F794-B305FB343FA7}"/>
              </a:ext>
            </a:extLst>
          </p:cNvPr>
          <p:cNvCxnSpPr/>
          <p:nvPr>
            <p:custDataLst>
              <p:tags r:id="rId64"/>
            </p:custDataLst>
          </p:nvPr>
        </p:nvCxnSpPr>
        <p:spPr bwMode="gray">
          <a:xfrm>
            <a:off x="4454525" y="6224588"/>
            <a:ext cx="200025"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5" name="Oval 769">
            <a:extLst>
              <a:ext uri="{FF2B5EF4-FFF2-40B4-BE49-F238E27FC236}">
                <a16:creationId xmlns:a16="http://schemas.microsoft.com/office/drawing/2014/main" id="{230C939A-A715-D5A4-5A97-70636BD595E7}"/>
              </a:ext>
            </a:extLst>
          </p:cNvPr>
          <p:cNvSpPr/>
          <p:nvPr>
            <p:custDataLst>
              <p:tags r:id="rId65"/>
            </p:custDataLst>
          </p:nvPr>
        </p:nvSpPr>
        <p:spPr bwMode="auto">
          <a:xfrm>
            <a:off x="4516438" y="6186488"/>
            <a:ext cx="76200" cy="76200"/>
          </a:xfrm>
          <a:prstGeom prst="ellipse">
            <a:avLst/>
          </a:prstGeom>
          <a:solidFill>
            <a:srgbClr val="FFFFFF"/>
          </a:solidFill>
          <a:ln w="9525" cmpd="sng" algn="ctr">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Placeholder 2">
            <a:extLst>
              <a:ext uri="{FF2B5EF4-FFF2-40B4-BE49-F238E27FC236}">
                <a16:creationId xmlns:a16="http://schemas.microsoft.com/office/drawing/2014/main" id="{CA543385-7E1B-8CEF-A0DF-EB064CDD85E4}"/>
              </a:ext>
            </a:extLst>
          </p:cNvPr>
          <p:cNvSpPr>
            <a:spLocks/>
          </p:cNvSpPr>
          <p:nvPr>
            <p:custDataLst>
              <p:tags r:id="rId66"/>
            </p:custDataLst>
          </p:nvPr>
        </p:nvSpPr>
        <p:spPr bwMode="auto">
          <a:xfrm>
            <a:off x="4719638" y="6011863"/>
            <a:ext cx="8397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sz="800"/>
              <a:t>Operative EBITDA</a:t>
            </a:r>
          </a:p>
        </p:txBody>
      </p:sp>
      <p:sp>
        <p:nvSpPr>
          <p:cNvPr id="77" name="Text Placeholder 2">
            <a:extLst>
              <a:ext uri="{FF2B5EF4-FFF2-40B4-BE49-F238E27FC236}">
                <a16:creationId xmlns:a16="http://schemas.microsoft.com/office/drawing/2014/main" id="{C4D21799-0C33-9CE1-5A8A-BEDCD380D96A}"/>
              </a:ext>
            </a:extLst>
          </p:cNvPr>
          <p:cNvSpPr>
            <a:spLocks/>
          </p:cNvSpPr>
          <p:nvPr>
            <p:custDataLst>
              <p:tags r:id="rId67"/>
            </p:custDataLst>
          </p:nvPr>
        </p:nvSpPr>
        <p:spPr bwMode="auto">
          <a:xfrm>
            <a:off x="4719638" y="6176963"/>
            <a:ext cx="1179513"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sz="800"/>
              <a:t>Operative EBITDA margin</a:t>
            </a:r>
          </a:p>
        </p:txBody>
      </p:sp>
      <p:sp>
        <p:nvSpPr>
          <p:cNvPr id="78" name="TextBox 1163">
            <a:extLst>
              <a:ext uri="{FF2B5EF4-FFF2-40B4-BE49-F238E27FC236}">
                <a16:creationId xmlns:a16="http://schemas.microsoft.com/office/drawing/2014/main" id="{FDC9AE10-223B-877E-BE1E-AB10E182C3ED}"/>
              </a:ext>
            </a:extLst>
          </p:cNvPr>
          <p:cNvSpPr txBox="1"/>
          <p:nvPr/>
        </p:nvSpPr>
        <p:spPr>
          <a:xfrm>
            <a:off x="2723661" y="4294188"/>
            <a:ext cx="1439625" cy="215444"/>
          </a:xfrm>
          <a:prstGeom prst="rect">
            <a:avLst/>
          </a:prstGeom>
          <a:noFill/>
        </p:spPr>
        <p:txBody>
          <a:bodyPr wrap="square" rtlCol="0">
            <a:spAutoFit/>
          </a:bodyPr>
          <a:lstStyle/>
          <a:p>
            <a:r>
              <a:rPr lang="en-US" sz="800" b="1"/>
              <a:t>4% organic growth target</a:t>
            </a:r>
          </a:p>
        </p:txBody>
      </p:sp>
      <p:graphicFrame>
        <p:nvGraphicFramePr>
          <p:cNvPr id="115" name="Chart 114">
            <a:extLst>
              <a:ext uri="{FF2B5EF4-FFF2-40B4-BE49-F238E27FC236}">
                <a16:creationId xmlns:a16="http://schemas.microsoft.com/office/drawing/2014/main" id="{5CA3F1C8-4F27-0D3C-F6FA-07CD4366D680}"/>
              </a:ext>
            </a:extLst>
          </p:cNvPr>
          <p:cNvGraphicFramePr/>
          <p:nvPr>
            <p:custDataLst>
              <p:tags r:id="rId68"/>
            </p:custDataLst>
          </p:nvPr>
        </p:nvGraphicFramePr>
        <p:xfrm>
          <a:off x="8272463" y="2112963"/>
          <a:ext cx="3305175" cy="3729037"/>
        </p:xfrm>
        <a:graphic>
          <a:graphicData uri="http://schemas.openxmlformats.org/drawingml/2006/chart">
            <c:chart xmlns:c="http://schemas.openxmlformats.org/drawingml/2006/chart" xmlns:r="http://schemas.openxmlformats.org/officeDocument/2006/relationships" r:id="rId101"/>
          </a:graphicData>
        </a:graphic>
      </p:graphicFrame>
      <p:sp>
        <p:nvSpPr>
          <p:cNvPr id="35" name="Text Placeholder 2">
            <a:extLst>
              <a:ext uri="{FF2B5EF4-FFF2-40B4-BE49-F238E27FC236}">
                <a16:creationId xmlns:a16="http://schemas.microsoft.com/office/drawing/2014/main" id="{D9266A56-6BC5-A5D7-A093-21071D23BE0B}"/>
              </a:ext>
            </a:extLst>
          </p:cNvPr>
          <p:cNvSpPr>
            <a:spLocks/>
          </p:cNvSpPr>
          <p:nvPr>
            <p:custDataLst>
              <p:tags r:id="rId69"/>
            </p:custDataLst>
          </p:nvPr>
        </p:nvSpPr>
        <p:spPr bwMode="gray">
          <a:xfrm>
            <a:off x="8156575" y="5695950"/>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F4906316-A03C-4675-BA2C-3D769F97BE59}" type="datetime'0'''''''''''''''''''''''''''''''''''">
              <a:rPr lang="fi-FI" altLang="en-US" sz="1000" smtClean="0">
                <a:effectLst/>
              </a:rPr>
              <a:pPr lvl="0" algn="r">
                <a:spcBef>
                  <a:spcPct val="0"/>
                </a:spcBef>
                <a:spcAft>
                  <a:spcPct val="0"/>
                </a:spcAft>
              </a:pPr>
              <a:t>0</a:t>
            </a:fld>
            <a:endParaRPr lang="fi-FI" sz="1000"/>
          </a:p>
        </p:txBody>
      </p:sp>
      <p:sp>
        <p:nvSpPr>
          <p:cNvPr id="41" name="Text Placeholder 2">
            <a:extLst>
              <a:ext uri="{FF2B5EF4-FFF2-40B4-BE49-F238E27FC236}">
                <a16:creationId xmlns:a16="http://schemas.microsoft.com/office/drawing/2014/main" id="{A4FAC707-A772-7E3E-10EC-5CB2F9A01C87}"/>
              </a:ext>
            </a:extLst>
          </p:cNvPr>
          <p:cNvSpPr>
            <a:spLocks/>
          </p:cNvSpPr>
          <p:nvPr>
            <p:custDataLst>
              <p:tags r:id="rId70"/>
            </p:custDataLst>
          </p:nvPr>
        </p:nvSpPr>
        <p:spPr bwMode="gray">
          <a:xfrm>
            <a:off x="8016875" y="498316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FF27EB7A-CA9E-42D0-A6C2-73A6371D5334}" type="datetime'''''''''''''''''''''''''''''50''0'''''''''''''''''''''''''''">
              <a:rPr lang="fi-FI" altLang="en-US" sz="1000" smtClean="0">
                <a:effectLst/>
              </a:rPr>
              <a:pPr lvl="0" algn="r">
                <a:spcBef>
                  <a:spcPct val="0"/>
                </a:spcBef>
                <a:spcAft>
                  <a:spcPct val="0"/>
                </a:spcAft>
              </a:pPr>
              <a:t>500</a:t>
            </a:fld>
            <a:endParaRPr lang="fi-FI" sz="1000"/>
          </a:p>
        </p:txBody>
      </p:sp>
      <p:sp>
        <p:nvSpPr>
          <p:cNvPr id="61" name="Text Placeholder 2">
            <a:extLst>
              <a:ext uri="{FF2B5EF4-FFF2-40B4-BE49-F238E27FC236}">
                <a16:creationId xmlns:a16="http://schemas.microsoft.com/office/drawing/2014/main" id="{37A512EC-1A87-543C-8F79-B270FF3595D4}"/>
              </a:ext>
            </a:extLst>
          </p:cNvPr>
          <p:cNvSpPr>
            <a:spLocks/>
          </p:cNvSpPr>
          <p:nvPr>
            <p:custDataLst>
              <p:tags r:id="rId71"/>
            </p:custDataLst>
          </p:nvPr>
        </p:nvSpPr>
        <p:spPr bwMode="gray">
          <a:xfrm>
            <a:off x="7912100" y="4270375"/>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B829F8B-935B-497D-9A61-7E81DEF46594}" type="datetime'''''''''''''''1'''''''''',''''''''''0''''''0''0'''''''''''">
              <a:rPr lang="fi-FI" altLang="en-US" sz="1000" smtClean="0">
                <a:effectLst/>
              </a:rPr>
              <a:pPr lvl="0" algn="r">
                <a:spcBef>
                  <a:spcPct val="0"/>
                </a:spcBef>
                <a:spcAft>
                  <a:spcPct val="0"/>
                </a:spcAft>
              </a:pPr>
              <a:t>1,000</a:t>
            </a:fld>
            <a:endParaRPr lang="fi-FI" sz="1000"/>
          </a:p>
        </p:txBody>
      </p:sp>
      <p:sp>
        <p:nvSpPr>
          <p:cNvPr id="62" name="Text Placeholder 2">
            <a:extLst>
              <a:ext uri="{FF2B5EF4-FFF2-40B4-BE49-F238E27FC236}">
                <a16:creationId xmlns:a16="http://schemas.microsoft.com/office/drawing/2014/main" id="{9AC277B1-8FC1-4705-CC02-30E2D5B5ACE5}"/>
              </a:ext>
            </a:extLst>
          </p:cNvPr>
          <p:cNvSpPr>
            <a:spLocks/>
          </p:cNvSpPr>
          <p:nvPr>
            <p:custDataLst>
              <p:tags r:id="rId72"/>
            </p:custDataLst>
          </p:nvPr>
        </p:nvSpPr>
        <p:spPr bwMode="gray">
          <a:xfrm>
            <a:off x="7912100" y="3557588"/>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830C90EE-EE07-4EE9-985C-C9DB84A53BA9}" type="datetime'1'''''''''''',''''''50''''''''''''''0'''''''''''">
              <a:rPr lang="fi-FI" altLang="en-US" sz="1000" smtClean="0">
                <a:effectLst/>
              </a:rPr>
              <a:pPr lvl="0" algn="r">
                <a:spcBef>
                  <a:spcPct val="0"/>
                </a:spcBef>
                <a:spcAft>
                  <a:spcPct val="0"/>
                </a:spcAft>
              </a:pPr>
              <a:t>1,500</a:t>
            </a:fld>
            <a:endParaRPr lang="fi-FI" sz="1000"/>
          </a:p>
        </p:txBody>
      </p:sp>
      <p:sp>
        <p:nvSpPr>
          <p:cNvPr id="79" name="Text Placeholder 2">
            <a:extLst>
              <a:ext uri="{FF2B5EF4-FFF2-40B4-BE49-F238E27FC236}">
                <a16:creationId xmlns:a16="http://schemas.microsoft.com/office/drawing/2014/main" id="{FC0C111E-F66E-31CD-4E3D-0B6BF230D8BC}"/>
              </a:ext>
            </a:extLst>
          </p:cNvPr>
          <p:cNvSpPr>
            <a:spLocks/>
          </p:cNvSpPr>
          <p:nvPr>
            <p:custDataLst>
              <p:tags r:id="rId73"/>
            </p:custDataLst>
          </p:nvPr>
        </p:nvSpPr>
        <p:spPr bwMode="gray">
          <a:xfrm>
            <a:off x="7912100" y="2844800"/>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1AC908F5-6E77-4847-9161-5A03077E7D43}" type="datetime'''''2'''',0''''''''''''''''''''''''''''''''''''''''''0''''0'">
              <a:rPr lang="fi-FI" altLang="en-US" sz="1000" smtClean="0">
                <a:effectLst/>
              </a:rPr>
              <a:pPr lvl="0" algn="r">
                <a:spcBef>
                  <a:spcPct val="0"/>
                </a:spcBef>
                <a:spcAft>
                  <a:spcPct val="0"/>
                </a:spcAft>
              </a:pPr>
              <a:t>2,000</a:t>
            </a:fld>
            <a:endParaRPr lang="fi-FI" sz="1000"/>
          </a:p>
        </p:txBody>
      </p:sp>
      <p:sp>
        <p:nvSpPr>
          <p:cNvPr id="80" name="Text Placeholder 2">
            <a:extLst>
              <a:ext uri="{FF2B5EF4-FFF2-40B4-BE49-F238E27FC236}">
                <a16:creationId xmlns:a16="http://schemas.microsoft.com/office/drawing/2014/main" id="{14B4B6BF-D3CB-7F18-728F-009E37FDE763}"/>
              </a:ext>
            </a:extLst>
          </p:cNvPr>
          <p:cNvSpPr>
            <a:spLocks/>
          </p:cNvSpPr>
          <p:nvPr>
            <p:custDataLst>
              <p:tags r:id="rId74"/>
            </p:custDataLst>
          </p:nvPr>
        </p:nvSpPr>
        <p:spPr bwMode="gray">
          <a:xfrm>
            <a:off x="7912100" y="2132013"/>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AADE2B35-B152-47B9-B178-E09E15928631}" type="datetime'2'''''''''''''''',''5''''''''''''''''''''''''0''''0'''''''''">
              <a:rPr lang="fi-FI" altLang="en-US" sz="1000" smtClean="0">
                <a:effectLst/>
              </a:rPr>
              <a:pPr lvl="0" algn="r">
                <a:spcBef>
                  <a:spcPct val="0"/>
                </a:spcBef>
                <a:spcAft>
                  <a:spcPct val="0"/>
                </a:spcAft>
              </a:pPr>
              <a:t>2,500</a:t>
            </a:fld>
            <a:endParaRPr lang="fi-FI" sz="1000"/>
          </a:p>
        </p:txBody>
      </p:sp>
      <p:cxnSp>
        <p:nvCxnSpPr>
          <p:cNvPr id="86" name="Straight Connector 1427">
            <a:extLst>
              <a:ext uri="{FF2B5EF4-FFF2-40B4-BE49-F238E27FC236}">
                <a16:creationId xmlns:a16="http://schemas.microsoft.com/office/drawing/2014/main" id="{13A36306-2B64-59FE-925E-F1247DF4CAE1}"/>
              </a:ext>
            </a:extLst>
          </p:cNvPr>
          <p:cNvCxnSpPr/>
          <p:nvPr>
            <p:custDataLst>
              <p:tags r:id="rId75"/>
            </p:custDataLst>
          </p:nvPr>
        </p:nvCxnSpPr>
        <p:spPr bwMode="auto">
          <a:xfrm>
            <a:off x="8355013" y="3621088"/>
            <a:ext cx="2708275" cy="0"/>
          </a:xfrm>
          <a:prstGeom prst="line">
            <a:avLst/>
          </a:prstGeom>
          <a:ln w="12700"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2" name="Straight Connector 111">
            <a:extLst>
              <a:ext uri="{FF2B5EF4-FFF2-40B4-BE49-F238E27FC236}">
                <a16:creationId xmlns:a16="http://schemas.microsoft.com/office/drawing/2014/main" id="{D7E056BF-BB2C-145C-D96A-220EF10011C4}"/>
              </a:ext>
            </a:extLst>
          </p:cNvPr>
          <p:cNvCxnSpPr/>
          <p:nvPr>
            <p:custDataLst>
              <p:tags r:id="rId76"/>
            </p:custDataLst>
          </p:nvPr>
        </p:nvCxnSpPr>
        <p:spPr bwMode="auto">
          <a:xfrm>
            <a:off x="11404600" y="3621088"/>
            <a:ext cx="90488" cy="0"/>
          </a:xfrm>
          <a:prstGeom prst="line">
            <a:avLst/>
          </a:prstGeom>
          <a:ln w="12700"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9" name="Text Placeholder 2">
            <a:extLst>
              <a:ext uri="{FF2B5EF4-FFF2-40B4-BE49-F238E27FC236}">
                <a16:creationId xmlns:a16="http://schemas.microsoft.com/office/drawing/2014/main" id="{19350646-1EE8-BA4E-DCB5-A5D9B6866029}"/>
              </a:ext>
            </a:extLst>
          </p:cNvPr>
          <p:cNvSpPr>
            <a:spLocks/>
          </p:cNvSpPr>
          <p:nvPr>
            <p:custDataLst>
              <p:tags r:id="rId77"/>
            </p:custDataLst>
          </p:nvPr>
        </p:nvSpPr>
        <p:spPr bwMode="gray">
          <a:xfrm>
            <a:off x="8458200" y="3698875"/>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A26E1D8-DAFB-4F9C-A444-56CAACB6D2EE}" type="datetime'''''1''1''''''''''''''''''''''''''''''''''.''''3''%'''''''''">
              <a:rPr lang="en-US" altLang="en-US" sz="800" b="1" smtClean="0"/>
              <a:pPr lvl="0" algn="ctr">
                <a:spcBef>
                  <a:spcPct val="0"/>
                </a:spcBef>
                <a:spcAft>
                  <a:spcPct val="0"/>
                </a:spcAft>
              </a:pPr>
              <a:t>11.3%</a:t>
            </a:fld>
            <a:endParaRPr lang="en-US" sz="800" b="1"/>
          </a:p>
        </p:txBody>
      </p:sp>
      <p:sp>
        <p:nvSpPr>
          <p:cNvPr id="90" name="Text Placeholder 2">
            <a:extLst>
              <a:ext uri="{FF2B5EF4-FFF2-40B4-BE49-F238E27FC236}">
                <a16:creationId xmlns:a16="http://schemas.microsoft.com/office/drawing/2014/main" id="{98A2936F-F626-FC2F-B3B4-D673553CE91D}"/>
              </a:ext>
            </a:extLst>
          </p:cNvPr>
          <p:cNvSpPr>
            <a:spLocks/>
          </p:cNvSpPr>
          <p:nvPr>
            <p:custDataLst>
              <p:tags r:id="rId78"/>
            </p:custDataLst>
          </p:nvPr>
        </p:nvSpPr>
        <p:spPr bwMode="auto">
          <a:xfrm>
            <a:off x="8470900"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3215EF1-2093-46A0-B131-6EDDF767B78C}" type="datetime'''''''''''''''''''''''2''''''0''''''''''''''''2''1'''">
              <a:rPr lang="fi-FI" altLang="en-US" sz="1000" smtClean="0"/>
              <a:pPr lvl="0" algn="ctr">
                <a:spcBef>
                  <a:spcPct val="0"/>
                </a:spcBef>
                <a:spcAft>
                  <a:spcPct val="0"/>
                </a:spcAft>
              </a:pPr>
              <a:t>2021</a:t>
            </a:fld>
            <a:endParaRPr lang="en-US" sz="1000"/>
          </a:p>
        </p:txBody>
      </p:sp>
      <p:sp>
        <p:nvSpPr>
          <p:cNvPr id="91" name="Text Placeholder 2">
            <a:extLst>
              <a:ext uri="{FF2B5EF4-FFF2-40B4-BE49-F238E27FC236}">
                <a16:creationId xmlns:a16="http://schemas.microsoft.com/office/drawing/2014/main" id="{C109625A-38FD-2195-E3D7-CD532734BA7B}"/>
              </a:ext>
            </a:extLst>
          </p:cNvPr>
          <p:cNvSpPr>
            <a:spLocks/>
          </p:cNvSpPr>
          <p:nvPr>
            <p:custDataLst>
              <p:tags r:id="rId79"/>
            </p:custDataLst>
          </p:nvPr>
        </p:nvSpPr>
        <p:spPr bwMode="gray">
          <a:xfrm>
            <a:off x="8980488" y="340836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E249A75-F290-4221-AD1C-F5D6F97ECFF4}" type="datetime'''''16''.''''''''''''''''''''''''''''''2%'''''''">
              <a:rPr lang="en-US" altLang="en-US" sz="800" b="1" smtClean="0"/>
              <a:pPr lvl="0" algn="ctr">
                <a:spcBef>
                  <a:spcPct val="0"/>
                </a:spcBef>
                <a:spcAft>
                  <a:spcPct val="0"/>
                </a:spcAft>
              </a:pPr>
              <a:t>16.2%</a:t>
            </a:fld>
            <a:endParaRPr lang="en-US" sz="800" b="1"/>
          </a:p>
        </p:txBody>
      </p:sp>
      <p:sp>
        <p:nvSpPr>
          <p:cNvPr id="92" name="Text Placeholder 2">
            <a:extLst>
              <a:ext uri="{FF2B5EF4-FFF2-40B4-BE49-F238E27FC236}">
                <a16:creationId xmlns:a16="http://schemas.microsoft.com/office/drawing/2014/main" id="{B4BFAD91-D22B-8C01-F610-069297D1FB84}"/>
              </a:ext>
            </a:extLst>
          </p:cNvPr>
          <p:cNvSpPr>
            <a:spLocks/>
          </p:cNvSpPr>
          <p:nvPr>
            <p:custDataLst>
              <p:tags r:id="rId80"/>
            </p:custDataLst>
          </p:nvPr>
        </p:nvSpPr>
        <p:spPr bwMode="auto">
          <a:xfrm>
            <a:off x="8993188"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3282249-F5FA-41A9-87D8-A61BA8048CA6}" type="datetime'''''''''''''''2''''''''0''''''''2''''''''''''2'''''''''''">
              <a:rPr lang="fi-FI" altLang="en-US" sz="1000" smtClean="0"/>
              <a:pPr lvl="0" algn="ctr">
                <a:spcBef>
                  <a:spcPct val="0"/>
                </a:spcBef>
                <a:spcAft>
                  <a:spcPct val="0"/>
                </a:spcAft>
              </a:pPr>
              <a:t>2022</a:t>
            </a:fld>
            <a:endParaRPr lang="en-US" sz="1000"/>
          </a:p>
        </p:txBody>
      </p:sp>
      <p:sp>
        <p:nvSpPr>
          <p:cNvPr id="93" name="Text Placeholder 2">
            <a:extLst>
              <a:ext uri="{FF2B5EF4-FFF2-40B4-BE49-F238E27FC236}">
                <a16:creationId xmlns:a16="http://schemas.microsoft.com/office/drawing/2014/main" id="{824338A5-2DB5-FEF9-D95F-F66CB8B9FAA7}"/>
              </a:ext>
            </a:extLst>
          </p:cNvPr>
          <p:cNvSpPr>
            <a:spLocks/>
          </p:cNvSpPr>
          <p:nvPr>
            <p:custDataLst>
              <p:tags r:id="rId81"/>
            </p:custDataLst>
          </p:nvPr>
        </p:nvSpPr>
        <p:spPr bwMode="gray">
          <a:xfrm>
            <a:off x="9504363" y="30924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3F94E45-CAD4-4536-B78E-69F7F13CFD02}" type="datetime'''''''''''2''''''''''1''''''''.''''5''''''''''''%'''''''">
              <a:rPr lang="en-US" altLang="en-US" sz="800" b="1" smtClean="0"/>
              <a:pPr lvl="0" algn="ctr">
                <a:spcBef>
                  <a:spcPct val="0"/>
                </a:spcBef>
                <a:spcAft>
                  <a:spcPct val="0"/>
                </a:spcAft>
              </a:pPr>
              <a:t>21.5%</a:t>
            </a:fld>
            <a:endParaRPr lang="en-US" sz="800" b="1"/>
          </a:p>
        </p:txBody>
      </p:sp>
      <p:sp>
        <p:nvSpPr>
          <p:cNvPr id="94" name="Text Placeholder 2">
            <a:extLst>
              <a:ext uri="{FF2B5EF4-FFF2-40B4-BE49-F238E27FC236}">
                <a16:creationId xmlns:a16="http://schemas.microsoft.com/office/drawing/2014/main" id="{506C584A-8056-E42F-7234-17BEC5B4DDC3}"/>
              </a:ext>
            </a:extLst>
          </p:cNvPr>
          <p:cNvSpPr>
            <a:spLocks/>
          </p:cNvSpPr>
          <p:nvPr>
            <p:custDataLst>
              <p:tags r:id="rId82"/>
            </p:custDataLst>
          </p:nvPr>
        </p:nvSpPr>
        <p:spPr bwMode="auto">
          <a:xfrm>
            <a:off x="9517063"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CB446E9-D73E-4C66-B6D7-16737BB1155E}" type="datetime'''''2''''''''''''0''''''''''''''23'''''''''''''''''''''">
              <a:rPr lang="fi-FI" altLang="en-US" sz="1000" smtClean="0"/>
              <a:pPr lvl="0" algn="ctr">
                <a:spcBef>
                  <a:spcPct val="0"/>
                </a:spcBef>
                <a:spcAft>
                  <a:spcPct val="0"/>
                </a:spcAft>
              </a:pPr>
              <a:t>2023</a:t>
            </a:fld>
            <a:endParaRPr lang="en-US" sz="1000"/>
          </a:p>
        </p:txBody>
      </p:sp>
      <p:sp>
        <p:nvSpPr>
          <p:cNvPr id="95" name="Text Placeholder 2">
            <a:extLst>
              <a:ext uri="{FF2B5EF4-FFF2-40B4-BE49-F238E27FC236}">
                <a16:creationId xmlns:a16="http://schemas.microsoft.com/office/drawing/2014/main" id="{D34128A8-D9CC-1F4B-7D3C-8FDC9990CFB8}"/>
              </a:ext>
            </a:extLst>
          </p:cNvPr>
          <p:cNvSpPr>
            <a:spLocks/>
          </p:cNvSpPr>
          <p:nvPr>
            <p:custDataLst>
              <p:tags r:id="rId83"/>
            </p:custDataLst>
          </p:nvPr>
        </p:nvSpPr>
        <p:spPr bwMode="gray">
          <a:xfrm>
            <a:off x="10028238" y="344011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894C5C0-788C-48E9-83E0-9565DF4F4E04}" type="datetime'''''''''''''''''''''''''20''''''.''''''''''''6''''''''%'''''''">
              <a:rPr lang="en-US" altLang="en-US" sz="800" b="1" smtClean="0"/>
              <a:pPr lvl="0" algn="ctr">
                <a:spcBef>
                  <a:spcPct val="0"/>
                </a:spcBef>
                <a:spcAft>
                  <a:spcPct val="0"/>
                </a:spcAft>
              </a:pPr>
              <a:t>20.6%</a:t>
            </a:fld>
            <a:endParaRPr lang="en-US" sz="800" b="1"/>
          </a:p>
        </p:txBody>
      </p:sp>
      <p:sp>
        <p:nvSpPr>
          <p:cNvPr id="96" name="Text Placeholder 2">
            <a:extLst>
              <a:ext uri="{FF2B5EF4-FFF2-40B4-BE49-F238E27FC236}">
                <a16:creationId xmlns:a16="http://schemas.microsoft.com/office/drawing/2014/main" id="{6B107A7D-497A-4CE8-21A6-EE4681591B07}"/>
              </a:ext>
            </a:extLst>
          </p:cNvPr>
          <p:cNvSpPr>
            <a:spLocks/>
          </p:cNvSpPr>
          <p:nvPr>
            <p:custDataLst>
              <p:tags r:id="rId84"/>
            </p:custDataLst>
          </p:nvPr>
        </p:nvSpPr>
        <p:spPr bwMode="auto">
          <a:xfrm>
            <a:off x="10040938" y="5802313"/>
            <a:ext cx="2921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3E8E518-3AD7-4F85-A4B5-94163C52D295}" type="datetime'''''2''''''0''''2''''4 ''a''d''''''''''j''''''''.''''*'">
              <a:rPr lang="en-US" altLang="en-US" sz="1000" smtClean="0"/>
              <a:pPr lvl="0" algn="ctr">
                <a:spcBef>
                  <a:spcPct val="0"/>
                </a:spcBef>
                <a:spcAft>
                  <a:spcPct val="0"/>
                </a:spcAft>
              </a:pPr>
              <a:t>2024 adj.*</a:t>
            </a:fld>
            <a:endParaRPr lang="en-US" sz="1000"/>
          </a:p>
        </p:txBody>
      </p:sp>
      <p:sp>
        <p:nvSpPr>
          <p:cNvPr id="97" name="Text Placeholder 2">
            <a:extLst>
              <a:ext uri="{FF2B5EF4-FFF2-40B4-BE49-F238E27FC236}">
                <a16:creationId xmlns:a16="http://schemas.microsoft.com/office/drawing/2014/main" id="{A750AC44-8B61-8598-9458-0821B6F7CB2B}"/>
              </a:ext>
            </a:extLst>
          </p:cNvPr>
          <p:cNvSpPr>
            <a:spLocks/>
          </p:cNvSpPr>
          <p:nvPr>
            <p:custDataLst>
              <p:tags r:id="rId85"/>
            </p:custDataLst>
          </p:nvPr>
        </p:nvSpPr>
        <p:spPr bwMode="gray">
          <a:xfrm>
            <a:off x="10550525" y="3389313"/>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C51472B-FC98-488A-8FA6-3CC461D7CB44}" type="datetime'''''''''1''''''''''''''''''6''''''.''5''''%'''''''">
              <a:rPr lang="en-US" altLang="en-US" sz="800" b="1" smtClean="0"/>
              <a:pPr lvl="0" algn="ctr">
                <a:spcBef>
                  <a:spcPct val="0"/>
                </a:spcBef>
                <a:spcAft>
                  <a:spcPct val="0"/>
                </a:spcAft>
              </a:pPr>
              <a:t>16.5%</a:t>
            </a:fld>
            <a:endParaRPr lang="en-US" sz="800" b="1"/>
          </a:p>
        </p:txBody>
      </p:sp>
      <p:sp>
        <p:nvSpPr>
          <p:cNvPr id="98" name="Text Placeholder 2">
            <a:extLst>
              <a:ext uri="{FF2B5EF4-FFF2-40B4-BE49-F238E27FC236}">
                <a16:creationId xmlns:a16="http://schemas.microsoft.com/office/drawing/2014/main" id="{FAE38E7D-4A1F-E2F7-2DA7-F047DC48DC9A}"/>
              </a:ext>
            </a:extLst>
          </p:cNvPr>
          <p:cNvSpPr>
            <a:spLocks/>
          </p:cNvSpPr>
          <p:nvPr>
            <p:custDataLst>
              <p:tags r:id="rId86"/>
            </p:custDataLst>
          </p:nvPr>
        </p:nvSpPr>
        <p:spPr bwMode="auto">
          <a:xfrm>
            <a:off x="10563225"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445044F-81B0-44BE-B1D8-D7F45B9322E8}" type="datetime'''''2''''''''''0''''2''''''''''''''''''''5'''">
              <a:rPr lang="en-US" altLang="en-US" sz="1000" smtClean="0"/>
              <a:pPr lvl="0" algn="ctr">
                <a:spcBef>
                  <a:spcPct val="0"/>
                </a:spcBef>
                <a:spcAft>
                  <a:spcPct val="0"/>
                </a:spcAft>
              </a:pPr>
              <a:t>2025</a:t>
            </a:fld>
            <a:endParaRPr lang="en-US" sz="1000"/>
          </a:p>
        </p:txBody>
      </p:sp>
      <p:sp>
        <p:nvSpPr>
          <p:cNvPr id="163" name="Text Placeholder 2">
            <a:extLst>
              <a:ext uri="{FF2B5EF4-FFF2-40B4-BE49-F238E27FC236}">
                <a16:creationId xmlns:a16="http://schemas.microsoft.com/office/drawing/2014/main" id="{8699B67D-3EDD-A9B1-8603-6A8A3F94003C}"/>
              </a:ext>
            </a:extLst>
          </p:cNvPr>
          <p:cNvSpPr>
            <a:spLocks/>
          </p:cNvSpPr>
          <p:nvPr>
            <p:custDataLst>
              <p:tags r:id="rId87"/>
            </p:custDataLst>
          </p:nvPr>
        </p:nvSpPr>
        <p:spPr bwMode="gray">
          <a:xfrm>
            <a:off x="11074400" y="3568700"/>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31DE14E-E84D-46CB-844B-EB5BE4800774}" type="datetime'''1''''''''''''''''''3''''''''''''''''''.''5%'''''">
              <a:rPr lang="fi-FI" altLang="en-US" sz="800" b="1" smtClean="0"/>
              <a:pPr lvl="0" algn="ctr">
                <a:spcBef>
                  <a:spcPct val="0"/>
                </a:spcBef>
                <a:spcAft>
                  <a:spcPct val="0"/>
                </a:spcAft>
              </a:pPr>
              <a:t>13.5%</a:t>
            </a:fld>
            <a:endParaRPr lang="en-US" sz="800" b="1"/>
          </a:p>
        </p:txBody>
      </p:sp>
      <p:sp>
        <p:nvSpPr>
          <p:cNvPr id="159" name="Text Placeholder 2">
            <a:extLst>
              <a:ext uri="{FF2B5EF4-FFF2-40B4-BE49-F238E27FC236}">
                <a16:creationId xmlns:a16="http://schemas.microsoft.com/office/drawing/2014/main" id="{3BB52F16-5479-07C9-EAB5-568CC0A07EC3}"/>
              </a:ext>
            </a:extLst>
          </p:cNvPr>
          <p:cNvSpPr>
            <a:spLocks/>
          </p:cNvSpPr>
          <p:nvPr>
            <p:custDataLst>
              <p:tags r:id="rId88"/>
            </p:custDataLst>
          </p:nvPr>
        </p:nvSpPr>
        <p:spPr bwMode="auto">
          <a:xfrm>
            <a:off x="11055350" y="5802313"/>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59A1C06-7456-467F-BF9A-272C565D6B8D}" type="datetime'''''Q''''2/''26 ''''L''''''''T''''''''''''''M'''''''">
              <a:rPr lang="fi-FI" altLang="en-US" sz="1000" b="1" smtClean="0"/>
              <a:pPr lvl="0" algn="ctr">
                <a:spcBef>
                  <a:spcPct val="0"/>
                </a:spcBef>
                <a:spcAft>
                  <a:spcPct val="0"/>
                </a:spcAft>
              </a:pPr>
              <a:t>Q2/26 LTM</a:t>
            </a:fld>
            <a:endParaRPr lang="en-US" sz="1000" b="1"/>
          </a:p>
        </p:txBody>
      </p:sp>
      <p:sp>
        <p:nvSpPr>
          <p:cNvPr id="24" name="Text Placeholder 2">
            <a:extLst>
              <a:ext uri="{FF2B5EF4-FFF2-40B4-BE49-F238E27FC236}">
                <a16:creationId xmlns:a16="http://schemas.microsoft.com/office/drawing/2014/main" id="{D2CF2717-DE0C-5CF8-A3C2-7FCE6F3716CA}"/>
              </a:ext>
            </a:extLst>
          </p:cNvPr>
          <p:cNvSpPr>
            <a:spLocks/>
          </p:cNvSpPr>
          <p:nvPr>
            <p:custDataLst>
              <p:tags r:id="rId89"/>
            </p:custDataLst>
          </p:nvPr>
        </p:nvSpPr>
        <p:spPr bwMode="gray">
          <a:xfrm>
            <a:off x="11058525" y="2646363"/>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FFE3501-8C6D-4B69-875E-6A826EED2852}" type="datetime'''''''''''''''2'',''''''''0''''7''0'''''''''''''''''''''''''''">
              <a:rPr lang="fi-FI" altLang="en-US" sz="1000" b="1" smtClean="0"/>
              <a:pPr lvl="0" algn="ctr">
                <a:spcBef>
                  <a:spcPct val="0"/>
                </a:spcBef>
                <a:spcAft>
                  <a:spcPct val="0"/>
                </a:spcAft>
              </a:pPr>
              <a:t>2,070</a:t>
            </a:fld>
            <a:endParaRPr lang="fi-FI" sz="1000" b="1"/>
          </a:p>
        </p:txBody>
      </p:sp>
      <p:sp>
        <p:nvSpPr>
          <p:cNvPr id="100" name="Rectangle 1384">
            <a:extLst>
              <a:ext uri="{FF2B5EF4-FFF2-40B4-BE49-F238E27FC236}">
                <a16:creationId xmlns:a16="http://schemas.microsoft.com/office/drawing/2014/main" id="{19D9EFE0-6491-EB39-0A76-364F8F47F5B2}"/>
              </a:ext>
            </a:extLst>
          </p:cNvPr>
          <p:cNvSpPr/>
          <p:nvPr>
            <p:custDataLst>
              <p:tags r:id="rId90"/>
            </p:custDataLst>
          </p:nvPr>
        </p:nvSpPr>
        <p:spPr bwMode="auto">
          <a:xfrm>
            <a:off x="8297863" y="6007100"/>
            <a:ext cx="142875" cy="106363"/>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1" name="Straight Connector 1385">
            <a:extLst>
              <a:ext uri="{FF2B5EF4-FFF2-40B4-BE49-F238E27FC236}">
                <a16:creationId xmlns:a16="http://schemas.microsoft.com/office/drawing/2014/main" id="{E57A4208-A9F4-88DF-F741-3DEBB24F3D43}"/>
              </a:ext>
            </a:extLst>
          </p:cNvPr>
          <p:cNvCxnSpPr/>
          <p:nvPr>
            <p:custDataLst>
              <p:tags r:id="rId91"/>
            </p:custDataLst>
          </p:nvPr>
        </p:nvCxnSpPr>
        <p:spPr bwMode="gray">
          <a:xfrm>
            <a:off x="8226425" y="6224588"/>
            <a:ext cx="200025"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2" name="Oval 1386">
            <a:extLst>
              <a:ext uri="{FF2B5EF4-FFF2-40B4-BE49-F238E27FC236}">
                <a16:creationId xmlns:a16="http://schemas.microsoft.com/office/drawing/2014/main" id="{8BA3D170-A477-8840-ED5A-E031F6BBCCFF}"/>
              </a:ext>
            </a:extLst>
          </p:cNvPr>
          <p:cNvSpPr/>
          <p:nvPr>
            <p:custDataLst>
              <p:tags r:id="rId92"/>
            </p:custDataLst>
          </p:nvPr>
        </p:nvSpPr>
        <p:spPr bwMode="auto">
          <a:xfrm>
            <a:off x="8288338" y="6186488"/>
            <a:ext cx="76200" cy="76200"/>
          </a:xfrm>
          <a:prstGeom prst="ellipse">
            <a:avLst/>
          </a:prstGeom>
          <a:solidFill>
            <a:srgbClr val="FFFFFF"/>
          </a:solidFill>
          <a:ln w="9525" cmpd="sng" algn="ctr">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 Placeholder 2">
            <a:extLst>
              <a:ext uri="{FF2B5EF4-FFF2-40B4-BE49-F238E27FC236}">
                <a16:creationId xmlns:a16="http://schemas.microsoft.com/office/drawing/2014/main" id="{0BB031DC-CE66-7F3F-F264-2FC8F36E59EA}"/>
              </a:ext>
            </a:extLst>
          </p:cNvPr>
          <p:cNvSpPr>
            <a:spLocks/>
          </p:cNvSpPr>
          <p:nvPr>
            <p:custDataLst>
              <p:tags r:id="rId93"/>
            </p:custDataLst>
          </p:nvPr>
        </p:nvSpPr>
        <p:spPr bwMode="auto">
          <a:xfrm>
            <a:off x="8491538" y="6011863"/>
            <a:ext cx="154940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sz="800"/>
              <a:t>Capital employed 12-month rolling</a:t>
            </a:r>
          </a:p>
        </p:txBody>
      </p:sp>
      <p:sp>
        <p:nvSpPr>
          <p:cNvPr id="104" name="Text Placeholder 2">
            <a:extLst>
              <a:ext uri="{FF2B5EF4-FFF2-40B4-BE49-F238E27FC236}">
                <a16:creationId xmlns:a16="http://schemas.microsoft.com/office/drawing/2014/main" id="{A0920DFF-26D9-D7D2-A447-B1573C0DE50A}"/>
              </a:ext>
            </a:extLst>
          </p:cNvPr>
          <p:cNvSpPr>
            <a:spLocks/>
          </p:cNvSpPr>
          <p:nvPr>
            <p:custDataLst>
              <p:tags r:id="rId94"/>
            </p:custDataLst>
          </p:nvPr>
        </p:nvSpPr>
        <p:spPr bwMode="auto">
          <a:xfrm>
            <a:off x="8491538" y="6176963"/>
            <a:ext cx="88900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sz="800"/>
              <a:t>Operative ROCE-%</a:t>
            </a:r>
          </a:p>
        </p:txBody>
      </p:sp>
      <p:sp>
        <p:nvSpPr>
          <p:cNvPr id="105" name="TextBox 1463">
            <a:extLst>
              <a:ext uri="{FF2B5EF4-FFF2-40B4-BE49-F238E27FC236}">
                <a16:creationId xmlns:a16="http://schemas.microsoft.com/office/drawing/2014/main" id="{AFD47C90-D7EB-C001-7665-1AE1EA73B2D4}"/>
              </a:ext>
            </a:extLst>
          </p:cNvPr>
          <p:cNvSpPr txBox="1"/>
          <p:nvPr/>
        </p:nvSpPr>
        <p:spPr>
          <a:xfrm>
            <a:off x="8387920" y="3203575"/>
            <a:ext cx="1255840" cy="215444"/>
          </a:xfrm>
          <a:prstGeom prst="rect">
            <a:avLst/>
          </a:prstGeom>
          <a:noFill/>
        </p:spPr>
        <p:txBody>
          <a:bodyPr wrap="square" rtlCol="0">
            <a:spAutoFit/>
          </a:bodyPr>
          <a:lstStyle/>
          <a:p>
            <a:r>
              <a:rPr lang="en-US" sz="800" b="1"/>
              <a:t>Op. ROCE &gt; 16%</a:t>
            </a:r>
          </a:p>
        </p:txBody>
      </p:sp>
      <p:sp>
        <p:nvSpPr>
          <p:cNvPr id="106" name="TextBox 1464">
            <a:extLst>
              <a:ext uri="{FF2B5EF4-FFF2-40B4-BE49-F238E27FC236}">
                <a16:creationId xmlns:a16="http://schemas.microsoft.com/office/drawing/2014/main" id="{4EA03D54-DC82-CD04-FA3E-DE1DF2D09A46}"/>
              </a:ext>
            </a:extLst>
          </p:cNvPr>
          <p:cNvSpPr txBox="1"/>
          <p:nvPr/>
        </p:nvSpPr>
        <p:spPr>
          <a:xfrm>
            <a:off x="4590305" y="3233738"/>
            <a:ext cx="1439625" cy="215444"/>
          </a:xfrm>
          <a:prstGeom prst="rect">
            <a:avLst/>
          </a:prstGeom>
          <a:noFill/>
        </p:spPr>
        <p:txBody>
          <a:bodyPr wrap="square" rtlCol="0">
            <a:spAutoFit/>
          </a:bodyPr>
          <a:lstStyle/>
          <a:p>
            <a:r>
              <a:rPr lang="en-US" sz="800" b="1"/>
              <a:t>Op. EBITDA 18-21%</a:t>
            </a:r>
          </a:p>
        </p:txBody>
      </p:sp>
      <p:sp>
        <p:nvSpPr>
          <p:cNvPr id="107" name="TextBox 20">
            <a:extLst>
              <a:ext uri="{FF2B5EF4-FFF2-40B4-BE49-F238E27FC236}">
                <a16:creationId xmlns:a16="http://schemas.microsoft.com/office/drawing/2014/main" id="{795CE507-6C9C-3A5C-768E-A6A4C21129F0}"/>
              </a:ext>
            </a:extLst>
          </p:cNvPr>
          <p:cNvSpPr txBox="1"/>
          <p:nvPr/>
        </p:nvSpPr>
        <p:spPr>
          <a:xfrm>
            <a:off x="829654" y="1690688"/>
            <a:ext cx="3305175" cy="249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srgbClr val="322D2D"/>
                </a:solidFill>
                <a:effectLst/>
                <a:uLnTx/>
                <a:uFillTx/>
                <a:latin typeface="Arial"/>
                <a:ea typeface="+mn-ea"/>
                <a:cs typeface="+mn-cs"/>
              </a:rPr>
              <a:t>ORGANIC GROWTH</a:t>
            </a:r>
            <a:r>
              <a:rPr kumimoji="0" lang="en-US" sz="1200" b="1" i="0" u="none" strike="noStrike" kern="1200" cap="none" spc="100" normalizeH="0" baseline="30000" noProof="0" dirty="0">
                <a:ln>
                  <a:noFill/>
                </a:ln>
                <a:solidFill>
                  <a:srgbClr val="322D2D"/>
                </a:solidFill>
                <a:effectLst/>
                <a:uLnTx/>
                <a:uFillTx/>
                <a:latin typeface="Arial"/>
                <a:ea typeface="+mn-ea"/>
                <a:cs typeface="+mn-cs"/>
              </a:rPr>
              <a:t>1</a:t>
            </a:r>
            <a:r>
              <a:rPr kumimoji="0" lang="en-US" sz="1200" b="1" i="0" u="none" strike="noStrike" kern="1200" cap="none" spc="100" normalizeH="0" baseline="0" noProof="0" dirty="0">
                <a:ln>
                  <a:noFill/>
                </a:ln>
                <a:solidFill>
                  <a:srgbClr val="322D2D"/>
                </a:solidFill>
                <a:effectLst/>
                <a:uLnTx/>
                <a:uFillTx/>
                <a:latin typeface="Arial"/>
                <a:ea typeface="+mn-ea"/>
                <a:cs typeface="+mn-cs"/>
              </a:rPr>
              <a:t>, % </a:t>
            </a:r>
            <a:br>
              <a:rPr kumimoji="0" lang="en-US" sz="1200" b="1" i="0" u="none" strike="noStrike" kern="1200" cap="none" spc="100" normalizeH="0" baseline="0" noProof="0" dirty="0">
                <a:ln>
                  <a:noFill/>
                </a:ln>
                <a:solidFill>
                  <a:srgbClr val="322D2D"/>
                </a:solidFill>
                <a:effectLst/>
                <a:uLnTx/>
                <a:uFillTx/>
                <a:latin typeface="Arial"/>
                <a:ea typeface="+mn-ea"/>
                <a:cs typeface="+mn-cs"/>
              </a:rPr>
            </a:br>
            <a:r>
              <a:rPr kumimoji="0" lang="en-US" sz="1200" b="0" i="0" u="none" strike="noStrike" kern="1200" cap="none" spc="100" normalizeH="0" baseline="0" noProof="0" dirty="0">
                <a:ln>
                  <a:noFill/>
                </a:ln>
                <a:solidFill>
                  <a:srgbClr val="322D2D"/>
                </a:solidFill>
                <a:effectLst/>
                <a:uLnTx/>
                <a:uFillTx/>
                <a:latin typeface="Arial"/>
                <a:ea typeface="+mn-ea"/>
                <a:cs typeface="+mn-cs"/>
              </a:rPr>
              <a:t>EUR million</a:t>
            </a:r>
          </a:p>
        </p:txBody>
      </p:sp>
      <p:sp>
        <p:nvSpPr>
          <p:cNvPr id="108" name="TextBox 20">
            <a:extLst>
              <a:ext uri="{FF2B5EF4-FFF2-40B4-BE49-F238E27FC236}">
                <a16:creationId xmlns:a16="http://schemas.microsoft.com/office/drawing/2014/main" id="{0D573EAF-20C8-1E4A-316D-499F8F4E7C9D}"/>
              </a:ext>
            </a:extLst>
          </p:cNvPr>
          <p:cNvSpPr txBox="1"/>
          <p:nvPr/>
        </p:nvSpPr>
        <p:spPr>
          <a:xfrm>
            <a:off x="4367213" y="1690688"/>
            <a:ext cx="3305175" cy="249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a:ln>
                  <a:noFill/>
                </a:ln>
                <a:solidFill>
                  <a:srgbClr val="322D2D"/>
                </a:solidFill>
                <a:effectLst/>
                <a:uLnTx/>
                <a:uFillTx/>
                <a:latin typeface="Arial"/>
                <a:ea typeface="+mn-ea"/>
                <a:cs typeface="+mn-cs"/>
              </a:rPr>
              <a:t>OPERATIVE EBITDA, % </a:t>
            </a:r>
            <a:br>
              <a:rPr kumimoji="0" lang="en-US" sz="1200" b="1" i="0" u="none" strike="noStrike" kern="1200" cap="none" spc="100" normalizeH="0" baseline="0" noProof="0">
                <a:ln>
                  <a:noFill/>
                </a:ln>
                <a:solidFill>
                  <a:srgbClr val="322D2D"/>
                </a:solidFill>
                <a:effectLst/>
                <a:uLnTx/>
                <a:uFillTx/>
                <a:latin typeface="Arial"/>
                <a:ea typeface="+mn-ea"/>
                <a:cs typeface="+mn-cs"/>
              </a:rPr>
            </a:br>
            <a:r>
              <a:rPr kumimoji="0" lang="en-US" sz="12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109" name="TextBox 20">
            <a:extLst>
              <a:ext uri="{FF2B5EF4-FFF2-40B4-BE49-F238E27FC236}">
                <a16:creationId xmlns:a16="http://schemas.microsoft.com/office/drawing/2014/main" id="{961CCFFE-FF5D-75E0-F454-6411061A5460}"/>
              </a:ext>
            </a:extLst>
          </p:cNvPr>
          <p:cNvSpPr txBox="1"/>
          <p:nvPr/>
        </p:nvSpPr>
        <p:spPr>
          <a:xfrm>
            <a:off x="8087490" y="1690688"/>
            <a:ext cx="3959965" cy="249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spc="100">
                <a:solidFill>
                  <a:srgbClr val="322D2D"/>
                </a:solidFill>
                <a:latin typeface="Arial"/>
              </a:rPr>
              <a:t>OP. RETURN ON CAPITAL EMPLOYED</a:t>
            </a:r>
            <a:r>
              <a:rPr kumimoji="0" lang="en-US" sz="1200" b="1" i="0" u="none" strike="noStrike" kern="1200" cap="none" spc="100" normalizeH="0" baseline="0" noProof="0">
                <a:ln>
                  <a:noFill/>
                </a:ln>
                <a:solidFill>
                  <a:srgbClr val="322D2D"/>
                </a:solidFill>
                <a:effectLst/>
                <a:uLnTx/>
                <a:uFillTx/>
                <a:latin typeface="Arial"/>
                <a:ea typeface="+mn-ea"/>
                <a:cs typeface="+mn-cs"/>
              </a:rPr>
              <a:t> </a:t>
            </a:r>
            <a:br>
              <a:rPr kumimoji="0" lang="en-US" sz="1200" b="1" i="0" u="none" strike="noStrike" kern="1200" cap="none" spc="100" normalizeH="0" baseline="0" noProof="0">
                <a:ln>
                  <a:noFill/>
                </a:ln>
                <a:solidFill>
                  <a:srgbClr val="322D2D"/>
                </a:solidFill>
                <a:effectLst/>
                <a:uLnTx/>
                <a:uFillTx/>
                <a:latin typeface="Arial"/>
                <a:ea typeface="+mn-ea"/>
                <a:cs typeface="+mn-cs"/>
              </a:rPr>
            </a:br>
            <a:r>
              <a:rPr kumimoji="0" lang="en-US" sz="12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110" name="TextBox 8">
            <a:extLst>
              <a:ext uri="{FF2B5EF4-FFF2-40B4-BE49-F238E27FC236}">
                <a16:creationId xmlns:a16="http://schemas.microsoft.com/office/drawing/2014/main" id="{AAFDC1D3-9D15-3080-43F3-416842AAACB8}"/>
              </a:ext>
            </a:extLst>
          </p:cNvPr>
          <p:cNvSpPr txBox="1"/>
          <p:nvPr/>
        </p:nvSpPr>
        <p:spPr>
          <a:xfrm>
            <a:off x="6095205" y="6413431"/>
            <a:ext cx="4381287" cy="430887"/>
          </a:xfrm>
          <a:prstGeom prst="rect">
            <a:avLst/>
          </a:prstGeom>
          <a:noFill/>
        </p:spPr>
        <p:txBody>
          <a:bodyPr wrap="square" rtlCol="0">
            <a:spAutoFit/>
          </a:bodyPr>
          <a:lstStyle/>
          <a:p>
            <a:r>
              <a:rPr lang="en-US" sz="700"/>
              <a:t>*Oil &amp; Gas adjusted</a:t>
            </a:r>
            <a:br>
              <a:rPr lang="en-US" sz="700"/>
            </a:br>
            <a:r>
              <a:rPr lang="en-US" sz="700" baseline="30000"/>
              <a:t>1</a:t>
            </a:r>
            <a:r>
              <a:rPr lang="en-US" sz="700"/>
              <a:t>Revenue growth in local currencies, excluding acquisitions and divestments</a:t>
            </a:r>
          </a:p>
          <a:p>
            <a:endParaRPr lang="en-US" sz="700"/>
          </a:p>
        </p:txBody>
      </p:sp>
      <p:sp>
        <p:nvSpPr>
          <p:cNvPr id="111" name="TextBox 9">
            <a:extLst>
              <a:ext uri="{FF2B5EF4-FFF2-40B4-BE49-F238E27FC236}">
                <a16:creationId xmlns:a16="http://schemas.microsoft.com/office/drawing/2014/main" id="{D26BE3A7-9CE8-4521-8263-19F093BEBB78}"/>
              </a:ext>
            </a:extLst>
          </p:cNvPr>
          <p:cNvSpPr txBox="1"/>
          <p:nvPr/>
        </p:nvSpPr>
        <p:spPr>
          <a:xfrm>
            <a:off x="6147593" y="6410698"/>
            <a:ext cx="4942651" cy="215444"/>
          </a:xfrm>
          <a:prstGeom prst="rect">
            <a:avLst/>
          </a:prstGeom>
          <a:noFill/>
        </p:spPr>
        <p:txBody>
          <a:bodyPr wrap="square" rtlCol="0">
            <a:spAutoFit/>
          </a:bodyPr>
          <a:lstStyle/>
          <a:p>
            <a:r>
              <a:rPr lang="fi-FI" sz="800"/>
              <a:t>.</a:t>
            </a:r>
          </a:p>
        </p:txBody>
      </p:sp>
    </p:spTree>
    <p:extLst>
      <p:ext uri="{BB962C8B-B14F-4D97-AF65-F5344CB8AC3E}">
        <p14:creationId xmlns:p14="http://schemas.microsoft.com/office/powerpoint/2010/main" val="111718959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Placeholder 20" descr="A blue water with trees around it&#10;&#10;Description automatically generated">
            <a:extLst>
              <a:ext uri="{FF2B5EF4-FFF2-40B4-BE49-F238E27FC236}">
                <a16:creationId xmlns:a16="http://schemas.microsoft.com/office/drawing/2014/main" id="{91904F54-C3A5-47C2-F15B-71F5B1E13A2F}"/>
              </a:ext>
            </a:extLst>
          </p:cNvPr>
          <p:cNvPicPr>
            <a:picLocks noGrp="1" noChangeAspect="1"/>
          </p:cNvPicPr>
          <p:nvPr>
            <p:ph type="pic" sz="quarter" idx="19"/>
          </p:nvPr>
        </p:nvPicPr>
        <p:blipFill>
          <a:blip r:embed="rId4">
            <a:extLst>
              <a:ext uri="{28A0092B-C50C-407E-A947-70E740481C1C}">
                <a14:useLocalDpi xmlns:a14="http://schemas.microsoft.com/office/drawing/2010/main" val="0"/>
              </a:ext>
            </a:extLst>
          </a:blip>
          <a:srcRect/>
          <a:stretch>
            <a:fillRect/>
          </a:stretch>
        </p:blipFill>
        <p:spPr>
          <a:xfrm>
            <a:off x="0" y="-38910"/>
            <a:ext cx="12191999" cy="6896910"/>
          </a:xfrm>
        </p:spPr>
      </p:pic>
      <p:graphicFrame>
        <p:nvGraphicFramePr>
          <p:cNvPr id="8" name="think-cell data - do not delete" hidden="1">
            <a:extLst>
              <a:ext uri="{FF2B5EF4-FFF2-40B4-BE49-F238E27FC236}">
                <a16:creationId xmlns:a16="http://schemas.microsoft.com/office/drawing/2014/main" id="{72091E83-5746-6ED1-AA7A-3224A2501FEB}"/>
              </a:ext>
            </a:extLst>
          </p:cNvPr>
          <p:cNvGraphicFramePr>
            <a:graphicFrameLocks/>
          </p:cNvGraphicFramePr>
          <p:nvPr>
            <p:custDataLst>
              <p:tags r:id="rId1"/>
            </p:custDataLst>
            <p:extLst>
              <p:ext uri="{D42A27DB-BD31-4B8C-83A1-F6EECF244321}">
                <p14:modId xmlns:p14="http://schemas.microsoft.com/office/powerpoint/2010/main" val="27646707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8" name="think-cell data - do not delete" hidden="1">
                        <a:extLst>
                          <a:ext uri="{FF2B5EF4-FFF2-40B4-BE49-F238E27FC236}">
                            <a16:creationId xmlns:a16="http://schemas.microsoft.com/office/drawing/2014/main" id="{72091E83-5746-6ED1-AA7A-3224A2501FEB}"/>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3ADBB71-2E17-66FC-8DA1-BE53EABBF66F}"/>
              </a:ext>
            </a:extLst>
          </p:cNvPr>
          <p:cNvSpPr>
            <a:spLocks noGrp="1"/>
          </p:cNvSpPr>
          <p:nvPr>
            <p:ph type="title"/>
          </p:nvPr>
        </p:nvSpPr>
        <p:spPr/>
        <p:txBody>
          <a:bodyPr vert="horz"/>
          <a:lstStyle/>
          <a:p>
            <a:r>
              <a:rPr lang="en-US"/>
              <a:t>Several actions taken to accelerate</a:t>
            </a:r>
            <a:br>
              <a:rPr lang="en-US"/>
            </a:br>
            <a:r>
              <a:rPr lang="en-US"/>
              <a:t>growth in recent years</a:t>
            </a:r>
          </a:p>
        </p:txBody>
      </p:sp>
      <p:sp>
        <p:nvSpPr>
          <p:cNvPr id="4" name="Date Placeholder 3">
            <a:extLst>
              <a:ext uri="{FF2B5EF4-FFF2-40B4-BE49-F238E27FC236}">
                <a16:creationId xmlns:a16="http://schemas.microsoft.com/office/drawing/2014/main" id="{44550FAE-EA8A-088A-26C6-F68631E1C49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solidFill>
                  <a:prstClr val="white"/>
                </a:solidFill>
                <a:effectLst/>
                <a:uLnTx/>
                <a:uFillTx/>
                <a:latin typeface="Arial"/>
                <a:ea typeface="+mn-ea"/>
                <a:cs typeface="+mn-cs"/>
              </a:rPr>
              <a:t>JULY 2026</a:t>
            </a:r>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5" name="Footer Placeholder 4">
            <a:extLst>
              <a:ext uri="{FF2B5EF4-FFF2-40B4-BE49-F238E27FC236}">
                <a16:creationId xmlns:a16="http://schemas.microsoft.com/office/drawing/2014/main" id="{258DB503-A387-277A-3D09-C4CAED19A25F}"/>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dirty="0">
                <a:ln>
                  <a:noFill/>
                </a:ln>
                <a:solidFill>
                  <a:prstClr val="white"/>
                </a:solidFill>
                <a:effectLst/>
                <a:uLnTx/>
                <a:uFillTx/>
                <a:latin typeface="Arial"/>
                <a:ea typeface="+mn-ea"/>
                <a:cs typeface="+mn-cs"/>
              </a:rPr>
              <a:t>INVESTOR PRESENTATION</a:t>
            </a:r>
          </a:p>
        </p:txBody>
      </p:sp>
      <p:sp>
        <p:nvSpPr>
          <p:cNvPr id="6" name="Slide Number Placeholder 5">
            <a:extLst>
              <a:ext uri="{FF2B5EF4-FFF2-40B4-BE49-F238E27FC236}">
                <a16:creationId xmlns:a16="http://schemas.microsoft.com/office/drawing/2014/main" id="{E4D94FD0-02AB-2850-97A6-DEBF99E3B6B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17" name="Picture Placeholder 16">
            <a:extLst>
              <a:ext uri="{FF2B5EF4-FFF2-40B4-BE49-F238E27FC236}">
                <a16:creationId xmlns:a16="http://schemas.microsoft.com/office/drawing/2014/main" id="{6B974A47-1216-21B7-69F8-FADF04899E42}"/>
              </a:ext>
            </a:extLst>
          </p:cNvPr>
          <p:cNvSpPr>
            <a:spLocks noGrp="1"/>
          </p:cNvSpPr>
          <p:nvPr>
            <p:ph type="pic" sz="quarter" idx="18"/>
          </p:nvPr>
        </p:nvSpPr>
        <p:spPr/>
        <p:txBody>
          <a:bodyPr/>
          <a:lstStyle/>
          <a:p>
            <a:endParaRPr lang="fi-FI"/>
          </a:p>
        </p:txBody>
      </p:sp>
      <p:sp>
        <p:nvSpPr>
          <p:cNvPr id="9" name="Oval 8">
            <a:extLst>
              <a:ext uri="{FF2B5EF4-FFF2-40B4-BE49-F238E27FC236}">
                <a16:creationId xmlns:a16="http://schemas.microsoft.com/office/drawing/2014/main" id="{18A730E3-6312-6CED-8C18-9172F12F7D7A}"/>
              </a:ext>
            </a:extLst>
          </p:cNvPr>
          <p:cNvSpPr/>
          <p:nvPr/>
        </p:nvSpPr>
        <p:spPr>
          <a:xfrm>
            <a:off x="380917" y="3351307"/>
            <a:ext cx="144000" cy="144000"/>
          </a:xfrm>
          <a:prstGeom prst="ellips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0" name="TextBox 19">
            <a:extLst>
              <a:ext uri="{FF2B5EF4-FFF2-40B4-BE49-F238E27FC236}">
                <a16:creationId xmlns:a16="http://schemas.microsoft.com/office/drawing/2014/main" id="{C27E827A-A7D3-8B8D-13AB-61FE096EB8F3}"/>
              </a:ext>
            </a:extLst>
          </p:cNvPr>
          <p:cNvSpPr txBox="1"/>
          <p:nvPr/>
        </p:nvSpPr>
        <p:spPr>
          <a:xfrm>
            <a:off x="93281" y="3004834"/>
            <a:ext cx="7200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prstClr val="white"/>
                </a:solidFill>
                <a:effectLst/>
                <a:uLnTx/>
                <a:uFillTx/>
                <a:latin typeface="Arial"/>
                <a:ea typeface="+mn-ea"/>
                <a:cs typeface="+mn-cs"/>
              </a:rPr>
              <a:t>2022</a:t>
            </a:r>
          </a:p>
        </p:txBody>
      </p:sp>
      <p:sp>
        <p:nvSpPr>
          <p:cNvPr id="22" name="TextBox 21">
            <a:extLst>
              <a:ext uri="{FF2B5EF4-FFF2-40B4-BE49-F238E27FC236}">
                <a16:creationId xmlns:a16="http://schemas.microsoft.com/office/drawing/2014/main" id="{72738306-878E-4986-5E57-44E62CC44F11}"/>
              </a:ext>
            </a:extLst>
          </p:cNvPr>
          <p:cNvSpPr txBox="1"/>
          <p:nvPr/>
        </p:nvSpPr>
        <p:spPr>
          <a:xfrm>
            <a:off x="2037027" y="3599742"/>
            <a:ext cx="7200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prstClr val="white"/>
                </a:solidFill>
                <a:effectLst/>
                <a:uLnTx/>
                <a:uFillTx/>
                <a:latin typeface="Arial"/>
                <a:ea typeface="+mn-ea"/>
                <a:cs typeface="+mn-cs"/>
              </a:rPr>
              <a:t>2023</a:t>
            </a:r>
          </a:p>
        </p:txBody>
      </p:sp>
      <p:sp>
        <p:nvSpPr>
          <p:cNvPr id="23" name="TextBox 22">
            <a:extLst>
              <a:ext uri="{FF2B5EF4-FFF2-40B4-BE49-F238E27FC236}">
                <a16:creationId xmlns:a16="http://schemas.microsoft.com/office/drawing/2014/main" id="{B91AD31E-8657-AFB6-3B19-C9F57194C2F6}"/>
              </a:ext>
            </a:extLst>
          </p:cNvPr>
          <p:cNvSpPr txBox="1"/>
          <p:nvPr/>
        </p:nvSpPr>
        <p:spPr>
          <a:xfrm>
            <a:off x="4125349" y="3004866"/>
            <a:ext cx="7200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prstClr val="white"/>
                </a:solidFill>
                <a:effectLst/>
                <a:uLnTx/>
                <a:uFillTx/>
                <a:latin typeface="Arial"/>
                <a:ea typeface="+mn-ea"/>
                <a:cs typeface="+mn-cs"/>
              </a:rPr>
              <a:t>2024</a:t>
            </a:r>
          </a:p>
        </p:txBody>
      </p:sp>
      <p:sp>
        <p:nvSpPr>
          <p:cNvPr id="24" name="Rectangle 23">
            <a:extLst>
              <a:ext uri="{FF2B5EF4-FFF2-40B4-BE49-F238E27FC236}">
                <a16:creationId xmlns:a16="http://schemas.microsoft.com/office/drawing/2014/main" id="{08A05E0A-0C80-88DE-A5C4-A43E9F1ED148}"/>
              </a:ext>
            </a:extLst>
          </p:cNvPr>
          <p:cNvSpPr/>
          <p:nvPr/>
        </p:nvSpPr>
        <p:spPr>
          <a:xfrm>
            <a:off x="396727" y="4236662"/>
            <a:ext cx="3672036" cy="1440656"/>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New Growth Accelerator unit established</a:t>
            </a:r>
          </a:p>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New phosphorus recovery technology announced</a:t>
            </a:r>
          </a:p>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Biomass-balanced market entry</a:t>
            </a:r>
          </a:p>
        </p:txBody>
      </p:sp>
      <p:sp>
        <p:nvSpPr>
          <p:cNvPr id="25" name="Rectangle 24">
            <a:extLst>
              <a:ext uri="{FF2B5EF4-FFF2-40B4-BE49-F238E27FC236}">
                <a16:creationId xmlns:a16="http://schemas.microsoft.com/office/drawing/2014/main" id="{1403A5DB-C0EB-D512-E21B-018068FE8369}"/>
              </a:ext>
            </a:extLst>
          </p:cNvPr>
          <p:cNvSpPr/>
          <p:nvPr/>
        </p:nvSpPr>
        <p:spPr>
          <a:xfrm>
            <a:off x="813281" y="1788810"/>
            <a:ext cx="4464595" cy="864096"/>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Acquisition of </a:t>
            </a:r>
            <a:r>
              <a:rPr kumimoji="0" lang="en-US" sz="1400" b="0" i="0" u="none" strike="noStrike" kern="1200" cap="none" spc="0" normalizeH="0" baseline="0" noProof="0" err="1">
                <a:ln>
                  <a:noFill/>
                </a:ln>
                <a:solidFill>
                  <a:prstClr val="white"/>
                </a:solidFill>
                <a:effectLst/>
                <a:uLnTx/>
                <a:uFillTx/>
                <a:latin typeface="Arial"/>
                <a:ea typeface="+mn-ea"/>
                <a:cs typeface="+mn-cs"/>
              </a:rPr>
              <a:t>SimAnalytics</a:t>
            </a:r>
            <a:r>
              <a:rPr kumimoji="0" lang="en-US" sz="1400" b="0" i="0" u="none" strike="noStrike" kern="1200" cap="none" spc="0" normalizeH="0" baseline="0" noProof="0">
                <a:ln>
                  <a:noFill/>
                </a:ln>
                <a:solidFill>
                  <a:prstClr val="white"/>
                </a:solidFill>
                <a:effectLst/>
                <a:uLnTx/>
                <a:uFillTx/>
                <a:latin typeface="Arial"/>
                <a:ea typeface="+mn-ea"/>
                <a:cs typeface="+mn-cs"/>
              </a:rPr>
              <a:t>, a digital start-up</a:t>
            </a:r>
          </a:p>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Coagulant capacity expansion in the UK</a:t>
            </a:r>
          </a:p>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Expanded renewables partnership with IFF</a:t>
            </a:r>
          </a:p>
        </p:txBody>
      </p:sp>
      <p:sp>
        <p:nvSpPr>
          <p:cNvPr id="26" name="Rectangle 25">
            <a:extLst>
              <a:ext uri="{FF2B5EF4-FFF2-40B4-BE49-F238E27FC236}">
                <a16:creationId xmlns:a16="http://schemas.microsoft.com/office/drawing/2014/main" id="{901D5FE7-4548-C406-4E10-2373CCCC8FED}"/>
              </a:ext>
            </a:extLst>
          </p:cNvPr>
          <p:cNvSpPr/>
          <p:nvPr/>
        </p:nvSpPr>
        <p:spPr>
          <a:xfrm>
            <a:off x="4315680" y="4236662"/>
            <a:ext cx="3528391" cy="1246334"/>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Coagulant capacity expansion</a:t>
            </a:r>
            <a:br>
              <a:rPr kumimoji="0" lang="en-US" sz="1400" b="0" i="0" u="none" strike="noStrike" kern="1200" cap="none" spc="0" normalizeH="0" baseline="0" noProof="0">
                <a:ln>
                  <a:noFill/>
                </a:ln>
                <a:solidFill>
                  <a:prstClr val="white"/>
                </a:solidFill>
                <a:effectLst/>
                <a:uLnTx/>
                <a:uFillTx/>
                <a:latin typeface="Arial"/>
                <a:ea typeface="+mn-ea"/>
                <a:cs typeface="+mn-cs"/>
              </a:rPr>
            </a:br>
            <a:r>
              <a:rPr kumimoji="0" lang="en-US" sz="1400" b="0" i="0" u="none" strike="noStrike" kern="1200" cap="none" spc="0" normalizeH="0" baseline="0" noProof="0">
                <a:ln>
                  <a:noFill/>
                </a:ln>
                <a:solidFill>
                  <a:prstClr val="white"/>
                </a:solidFill>
                <a:effectLst/>
                <a:uLnTx/>
                <a:uFillTx/>
                <a:latin typeface="Arial"/>
                <a:ea typeface="+mn-ea"/>
                <a:cs typeface="+mn-cs"/>
              </a:rPr>
              <a:t>in Spain and Norway</a:t>
            </a:r>
          </a:p>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Bleaching capacity expansion</a:t>
            </a:r>
            <a:br>
              <a:rPr kumimoji="0" lang="en-US" sz="1400" b="0" i="0" u="none" strike="noStrike" kern="1200" cap="none" spc="0" normalizeH="0" baseline="0" noProof="0">
                <a:ln>
                  <a:noFill/>
                </a:ln>
                <a:solidFill>
                  <a:prstClr val="white"/>
                </a:solidFill>
                <a:effectLst/>
                <a:uLnTx/>
                <a:uFillTx/>
                <a:latin typeface="Arial"/>
                <a:ea typeface="+mn-ea"/>
                <a:cs typeface="+mn-cs"/>
              </a:rPr>
            </a:br>
            <a:r>
              <a:rPr kumimoji="0" lang="en-US" sz="1400" b="0" i="0" u="none" strike="noStrike" kern="1200" cap="none" spc="0" normalizeH="0" baseline="0" noProof="0">
                <a:ln>
                  <a:noFill/>
                </a:ln>
                <a:solidFill>
                  <a:prstClr val="white"/>
                </a:solidFill>
                <a:effectLst/>
                <a:uLnTx/>
                <a:uFillTx/>
                <a:latin typeface="Arial"/>
                <a:ea typeface="+mn-ea"/>
                <a:cs typeface="+mn-cs"/>
              </a:rPr>
              <a:t>in Brazil</a:t>
            </a:r>
          </a:p>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Entry into activated carbon for micropollutant removal via</a:t>
            </a:r>
            <a:br>
              <a:rPr kumimoji="0" lang="en-US" sz="1400" b="0" i="0" u="none" strike="noStrike" kern="1200" cap="none" spc="0" normalizeH="0" baseline="0" noProof="0">
                <a:ln>
                  <a:noFill/>
                </a:ln>
                <a:solidFill>
                  <a:prstClr val="white"/>
                </a:solidFill>
                <a:effectLst/>
                <a:uLnTx/>
                <a:uFillTx/>
                <a:latin typeface="Arial"/>
                <a:ea typeface="+mn-ea"/>
                <a:cs typeface="+mn-cs"/>
              </a:rPr>
            </a:br>
            <a:r>
              <a:rPr kumimoji="0" lang="en-US" sz="1400" b="0" i="0" u="none" strike="noStrike" kern="1200" cap="none" spc="0" normalizeH="0" baseline="0" noProof="0">
                <a:ln>
                  <a:noFill/>
                </a:ln>
                <a:solidFill>
                  <a:prstClr val="white"/>
                </a:solidFill>
                <a:effectLst/>
                <a:uLnTx/>
                <a:uFillTx/>
                <a:latin typeface="Arial"/>
                <a:ea typeface="+mn-ea"/>
                <a:cs typeface="+mn-cs"/>
              </a:rPr>
              <a:t>an acquisition in the UK</a:t>
            </a:r>
          </a:p>
        </p:txBody>
      </p:sp>
      <p:cxnSp>
        <p:nvCxnSpPr>
          <p:cNvPr id="12" name="Straight Arrow Connector 11">
            <a:extLst>
              <a:ext uri="{FF2B5EF4-FFF2-40B4-BE49-F238E27FC236}">
                <a16:creationId xmlns:a16="http://schemas.microsoft.com/office/drawing/2014/main" id="{8691FBCD-48B6-5840-CF13-FC99A0F9C08C}"/>
              </a:ext>
            </a:extLst>
          </p:cNvPr>
          <p:cNvCxnSpPr>
            <a:cxnSpLocks/>
          </p:cNvCxnSpPr>
          <p:nvPr/>
        </p:nvCxnSpPr>
        <p:spPr>
          <a:xfrm>
            <a:off x="524917" y="3429496"/>
            <a:ext cx="10440789" cy="0"/>
          </a:xfrm>
          <a:prstGeom prst="straightConnector1">
            <a:avLst/>
          </a:prstGeom>
          <a:ln w="12700" cap="rnd">
            <a:solidFill>
              <a:schemeClr val="bg1"/>
            </a:solidFill>
            <a:tailEnd type="arrow" w="med" len="sm"/>
          </a:ln>
        </p:spPr>
        <p:style>
          <a:lnRef idx="1">
            <a:schemeClr val="accent1"/>
          </a:lnRef>
          <a:fillRef idx="0">
            <a:schemeClr val="accent1"/>
          </a:fillRef>
          <a:effectRef idx="0">
            <a:schemeClr val="accent1"/>
          </a:effectRef>
          <a:fontRef idx="minor">
            <a:schemeClr val="tx1"/>
          </a:fontRef>
        </p:style>
      </p:cxnSp>
      <p:sp>
        <p:nvSpPr>
          <p:cNvPr id="10" name="Oval 9">
            <a:extLst>
              <a:ext uri="{FF2B5EF4-FFF2-40B4-BE49-F238E27FC236}">
                <a16:creationId xmlns:a16="http://schemas.microsoft.com/office/drawing/2014/main" id="{ADA8FEA5-B245-9E03-4234-CC48E3B90D31}"/>
              </a:ext>
            </a:extLst>
          </p:cNvPr>
          <p:cNvSpPr/>
          <p:nvPr/>
        </p:nvSpPr>
        <p:spPr>
          <a:xfrm>
            <a:off x="2325134" y="3351563"/>
            <a:ext cx="144000" cy="144000"/>
          </a:xfrm>
          <a:prstGeom prst="ellips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11" name="Oval 10">
            <a:extLst>
              <a:ext uri="{FF2B5EF4-FFF2-40B4-BE49-F238E27FC236}">
                <a16:creationId xmlns:a16="http://schemas.microsoft.com/office/drawing/2014/main" id="{B0D6DC5A-A7DE-B8C7-33C1-6E884B37A138}"/>
              </a:ext>
            </a:extLst>
          </p:cNvPr>
          <p:cNvSpPr/>
          <p:nvPr/>
        </p:nvSpPr>
        <p:spPr>
          <a:xfrm>
            <a:off x="4413349" y="3357488"/>
            <a:ext cx="144000" cy="144000"/>
          </a:xfrm>
          <a:prstGeom prst="ellips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cxnSp>
        <p:nvCxnSpPr>
          <p:cNvPr id="27" name="Straight Connector 26">
            <a:extLst>
              <a:ext uri="{FF2B5EF4-FFF2-40B4-BE49-F238E27FC236}">
                <a16:creationId xmlns:a16="http://schemas.microsoft.com/office/drawing/2014/main" id="{277B526B-81AF-BF59-FEC0-DC00FB779597}"/>
              </a:ext>
            </a:extLst>
          </p:cNvPr>
          <p:cNvCxnSpPr>
            <a:cxnSpLocks/>
            <a:stCxn id="10" idx="0"/>
          </p:cNvCxnSpPr>
          <p:nvPr/>
        </p:nvCxnSpPr>
        <p:spPr>
          <a:xfrm flipV="1">
            <a:off x="2397134" y="2860818"/>
            <a:ext cx="0" cy="49074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3EDF2629-D1A4-A1D0-9D07-FACE8D3C7306}"/>
              </a:ext>
            </a:extLst>
          </p:cNvPr>
          <p:cNvCxnSpPr>
            <a:cxnSpLocks/>
          </p:cNvCxnSpPr>
          <p:nvPr/>
        </p:nvCxnSpPr>
        <p:spPr>
          <a:xfrm flipV="1">
            <a:off x="452909" y="3508890"/>
            <a:ext cx="0" cy="56818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B878F96-7C25-8007-F40A-C4BF902A130E}"/>
              </a:ext>
            </a:extLst>
          </p:cNvPr>
          <p:cNvCxnSpPr>
            <a:cxnSpLocks/>
          </p:cNvCxnSpPr>
          <p:nvPr/>
        </p:nvCxnSpPr>
        <p:spPr>
          <a:xfrm flipV="1">
            <a:off x="4485357" y="3508890"/>
            <a:ext cx="0" cy="56818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21C5C9A-CFD7-2566-A897-0CCC82DF43A4}"/>
              </a:ext>
            </a:extLst>
          </p:cNvPr>
          <p:cNvCxnSpPr>
            <a:cxnSpLocks/>
          </p:cNvCxnSpPr>
          <p:nvPr/>
        </p:nvCxnSpPr>
        <p:spPr>
          <a:xfrm flipV="1">
            <a:off x="6662424" y="2860818"/>
            <a:ext cx="0" cy="49074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34FA4059-2745-756E-7ADF-D7157320F770}"/>
              </a:ext>
            </a:extLst>
          </p:cNvPr>
          <p:cNvCxnSpPr>
            <a:cxnSpLocks/>
          </p:cNvCxnSpPr>
          <p:nvPr/>
        </p:nvCxnSpPr>
        <p:spPr>
          <a:xfrm flipV="1">
            <a:off x="7877569" y="3413796"/>
            <a:ext cx="0" cy="66327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F16E6033-FA6A-E96A-3FFF-8390E044BD68}"/>
              </a:ext>
            </a:extLst>
          </p:cNvPr>
          <p:cNvSpPr/>
          <p:nvPr/>
        </p:nvSpPr>
        <p:spPr>
          <a:xfrm>
            <a:off x="5674177" y="1830007"/>
            <a:ext cx="2663825" cy="1210886"/>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New organization, Leadership Team and operating model as of January 1, 2025</a:t>
            </a:r>
          </a:p>
        </p:txBody>
      </p:sp>
      <p:sp>
        <p:nvSpPr>
          <p:cNvPr id="54" name="Rectangle 53">
            <a:extLst>
              <a:ext uri="{FF2B5EF4-FFF2-40B4-BE49-F238E27FC236}">
                <a16:creationId xmlns:a16="http://schemas.microsoft.com/office/drawing/2014/main" id="{08D8E022-79E1-1A0F-3B44-A7D29A73892A}"/>
              </a:ext>
            </a:extLst>
          </p:cNvPr>
          <p:cNvSpPr/>
          <p:nvPr/>
        </p:nvSpPr>
        <p:spPr>
          <a:xfrm>
            <a:off x="7586675" y="4236662"/>
            <a:ext cx="3018855" cy="1019793"/>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The acquisition of Water Engineering, Inc., a water treatment services company in the US</a:t>
            </a:r>
          </a:p>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Investment to build a re-activation plant for activated carbon in Sweden announced</a:t>
            </a:r>
          </a:p>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rial"/>
                <a:ea typeface="+mn-ea"/>
                <a:cs typeface="+mn-cs"/>
              </a:rPr>
              <a:t>Partnership with </a:t>
            </a:r>
            <a:r>
              <a:rPr kumimoji="0" lang="en-US" sz="1400" b="0" i="0" u="none" strike="noStrike" kern="1200" cap="none" spc="0" normalizeH="0" baseline="0" noProof="0" err="1">
                <a:ln>
                  <a:noFill/>
                </a:ln>
                <a:solidFill>
                  <a:prstClr val="white"/>
                </a:solidFill>
                <a:effectLst/>
                <a:uLnTx/>
                <a:uFillTx/>
                <a:latin typeface="Arial"/>
                <a:ea typeface="+mn-ea"/>
                <a:cs typeface="+mn-cs"/>
              </a:rPr>
              <a:t>CuspAI</a:t>
            </a:r>
            <a:r>
              <a:rPr kumimoji="0" lang="en-US" sz="1400" b="0" i="0" u="none" strike="noStrike" kern="1200" cap="none" spc="0" normalizeH="0" baseline="0" noProof="0">
                <a:ln>
                  <a:noFill/>
                </a:ln>
                <a:solidFill>
                  <a:prstClr val="white"/>
                </a:solidFill>
                <a:effectLst/>
                <a:uLnTx/>
                <a:uFillTx/>
                <a:latin typeface="Arial"/>
                <a:ea typeface="+mn-ea"/>
                <a:cs typeface="+mn-cs"/>
              </a:rPr>
              <a:t> announced</a:t>
            </a:r>
          </a:p>
        </p:txBody>
      </p:sp>
      <p:sp>
        <p:nvSpPr>
          <p:cNvPr id="49" name="Oval 48">
            <a:extLst>
              <a:ext uri="{FF2B5EF4-FFF2-40B4-BE49-F238E27FC236}">
                <a16:creationId xmlns:a16="http://schemas.microsoft.com/office/drawing/2014/main" id="{E924995A-DE3E-85F8-E8E5-5EC1AD7BADD3}"/>
              </a:ext>
            </a:extLst>
          </p:cNvPr>
          <p:cNvSpPr/>
          <p:nvPr/>
        </p:nvSpPr>
        <p:spPr>
          <a:xfrm>
            <a:off x="6594652" y="3362985"/>
            <a:ext cx="144000" cy="144000"/>
          </a:xfrm>
          <a:prstGeom prst="ellips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50" name="Oval 49">
            <a:extLst>
              <a:ext uri="{FF2B5EF4-FFF2-40B4-BE49-F238E27FC236}">
                <a16:creationId xmlns:a16="http://schemas.microsoft.com/office/drawing/2014/main" id="{671C778D-FE7C-D3BE-8089-F3EF47D4AC86}"/>
              </a:ext>
            </a:extLst>
          </p:cNvPr>
          <p:cNvSpPr/>
          <p:nvPr/>
        </p:nvSpPr>
        <p:spPr>
          <a:xfrm>
            <a:off x="7805569" y="3362985"/>
            <a:ext cx="144000" cy="144000"/>
          </a:xfrm>
          <a:prstGeom prst="ellips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3" name="TextBox 2">
            <a:extLst>
              <a:ext uri="{FF2B5EF4-FFF2-40B4-BE49-F238E27FC236}">
                <a16:creationId xmlns:a16="http://schemas.microsoft.com/office/drawing/2014/main" id="{90E10976-008F-3CFD-1A2E-2C19A9F09261}"/>
              </a:ext>
            </a:extLst>
          </p:cNvPr>
          <p:cNvSpPr txBox="1"/>
          <p:nvPr/>
        </p:nvSpPr>
        <p:spPr>
          <a:xfrm>
            <a:off x="6349554" y="3599742"/>
            <a:ext cx="7200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prstClr val="white"/>
                </a:solidFill>
                <a:effectLst/>
                <a:uLnTx/>
                <a:uFillTx/>
                <a:latin typeface="Arial"/>
                <a:ea typeface="+mn-ea"/>
                <a:cs typeface="+mn-cs"/>
              </a:rPr>
              <a:t>2025</a:t>
            </a:r>
          </a:p>
        </p:txBody>
      </p:sp>
      <p:cxnSp>
        <p:nvCxnSpPr>
          <p:cNvPr id="13" name="Straight Connector 12">
            <a:extLst>
              <a:ext uri="{FF2B5EF4-FFF2-40B4-BE49-F238E27FC236}">
                <a16:creationId xmlns:a16="http://schemas.microsoft.com/office/drawing/2014/main" id="{2D3CAA6E-C369-3712-61A1-EACA799CDC68}"/>
              </a:ext>
            </a:extLst>
          </p:cNvPr>
          <p:cNvCxnSpPr>
            <a:cxnSpLocks/>
          </p:cNvCxnSpPr>
          <p:nvPr/>
        </p:nvCxnSpPr>
        <p:spPr>
          <a:xfrm flipV="1">
            <a:off x="9096103" y="2871813"/>
            <a:ext cx="0" cy="49074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2EF25D70-86B0-957D-6F46-FBD946C3C925}"/>
              </a:ext>
            </a:extLst>
          </p:cNvPr>
          <p:cNvSpPr/>
          <p:nvPr/>
        </p:nvSpPr>
        <p:spPr>
          <a:xfrm>
            <a:off x="9028331" y="3362985"/>
            <a:ext cx="144000" cy="144000"/>
          </a:xfrm>
          <a:prstGeom prst="ellips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15" name="TextBox 14">
            <a:extLst>
              <a:ext uri="{FF2B5EF4-FFF2-40B4-BE49-F238E27FC236}">
                <a16:creationId xmlns:a16="http://schemas.microsoft.com/office/drawing/2014/main" id="{5F231185-5354-70E1-1B7D-25807F220AEC}"/>
              </a:ext>
            </a:extLst>
          </p:cNvPr>
          <p:cNvSpPr txBox="1"/>
          <p:nvPr/>
        </p:nvSpPr>
        <p:spPr>
          <a:xfrm>
            <a:off x="8764121" y="3599742"/>
            <a:ext cx="7200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prstClr val="white"/>
                </a:solidFill>
                <a:effectLst/>
                <a:uLnTx/>
                <a:uFillTx/>
                <a:latin typeface="Arial"/>
                <a:ea typeface="+mn-ea"/>
                <a:cs typeface="+mn-cs"/>
              </a:rPr>
              <a:t>2026</a:t>
            </a:r>
          </a:p>
        </p:txBody>
      </p:sp>
      <p:sp>
        <p:nvSpPr>
          <p:cNvPr id="16" name="Rectangle 15">
            <a:extLst>
              <a:ext uri="{FF2B5EF4-FFF2-40B4-BE49-F238E27FC236}">
                <a16:creationId xmlns:a16="http://schemas.microsoft.com/office/drawing/2014/main" id="{059829A2-27C6-8278-8A7E-51BA3FB9839C}"/>
              </a:ext>
            </a:extLst>
          </p:cNvPr>
          <p:cNvSpPr/>
          <p:nvPr/>
        </p:nvSpPr>
        <p:spPr>
          <a:xfrm>
            <a:off x="8734303" y="1818556"/>
            <a:ext cx="2706248" cy="1019793"/>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Arial"/>
                <a:ea typeface="+mn-ea"/>
                <a:cs typeface="+mn-cs"/>
              </a:rPr>
              <a:t>The acquisition of </a:t>
            </a:r>
            <a:r>
              <a:rPr kumimoji="0" lang="en-US" sz="1400" b="0" i="0" u="none" strike="noStrike" kern="1200" cap="none" spc="0" normalizeH="0" baseline="0" noProof="0" dirty="0" err="1">
                <a:ln>
                  <a:noFill/>
                </a:ln>
                <a:solidFill>
                  <a:prstClr val="white"/>
                </a:solidFill>
                <a:effectLst/>
                <a:uLnTx/>
                <a:uFillTx/>
                <a:latin typeface="Arial"/>
                <a:ea typeface="+mn-ea"/>
                <a:cs typeface="+mn-cs"/>
              </a:rPr>
              <a:t>AquaBlue</a:t>
            </a:r>
            <a:r>
              <a:rPr kumimoji="0" lang="en-US" sz="1400" b="0" i="0" u="none" strike="noStrike" kern="1200" cap="none" spc="0" normalizeH="0" baseline="0" noProof="0" dirty="0">
                <a:ln>
                  <a:noFill/>
                </a:ln>
                <a:solidFill>
                  <a:prstClr val="white"/>
                </a:solidFill>
                <a:effectLst/>
                <a:uLnTx/>
                <a:uFillTx/>
                <a:latin typeface="Arial"/>
                <a:ea typeface="+mn-ea"/>
                <a:cs typeface="+mn-cs"/>
              </a:rPr>
              <a:t>, Inc. in the US</a:t>
            </a:r>
          </a:p>
          <a:p>
            <a:pPr marL="180975"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Arial"/>
                <a:ea typeface="+mn-ea"/>
                <a:cs typeface="+mn-cs"/>
              </a:rPr>
              <a:t>The planned acquisition of SIDRA Wasserchemie</a:t>
            </a:r>
            <a:r>
              <a:rPr kumimoji="0" lang="en-US" sz="1400" b="0" i="0" u="none" strike="noStrike" kern="1200" cap="none" spc="0" normalizeH="0" baseline="30000" noProof="0" dirty="0">
                <a:ln>
                  <a:noFill/>
                </a:ln>
                <a:solidFill>
                  <a:prstClr val="white"/>
                </a:solidFill>
                <a:effectLst/>
                <a:uLnTx/>
                <a:uFillTx/>
                <a:latin typeface="Arial"/>
                <a:ea typeface="+mn-ea"/>
                <a:cs typeface="+mn-cs"/>
              </a:rPr>
              <a:t>1</a:t>
            </a:r>
          </a:p>
        </p:txBody>
      </p:sp>
      <p:sp>
        <p:nvSpPr>
          <p:cNvPr id="7" name="TextBox 6">
            <a:extLst>
              <a:ext uri="{FF2B5EF4-FFF2-40B4-BE49-F238E27FC236}">
                <a16:creationId xmlns:a16="http://schemas.microsoft.com/office/drawing/2014/main" id="{206D199E-F807-2392-998E-69663378C577}"/>
              </a:ext>
            </a:extLst>
          </p:cNvPr>
          <p:cNvSpPr txBox="1"/>
          <p:nvPr/>
        </p:nvSpPr>
        <p:spPr>
          <a:xfrm>
            <a:off x="6820678" y="6463071"/>
            <a:ext cx="453153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0" i="0" u="none" strike="noStrike" kern="1200" cap="none" spc="0" normalizeH="0" baseline="30000" noProof="0" dirty="0">
                <a:ln>
                  <a:noFill/>
                </a:ln>
                <a:solidFill>
                  <a:prstClr val="white"/>
                </a:solidFill>
                <a:effectLst/>
                <a:uLnTx/>
                <a:uFillTx/>
                <a:latin typeface="Arial"/>
                <a:ea typeface="+mn-ea"/>
                <a:cs typeface="+mn-cs"/>
              </a:rPr>
              <a:t>1</a:t>
            </a:r>
            <a:r>
              <a:rPr kumimoji="0" lang="fi-FI" sz="1000" b="0" i="0" u="none" strike="noStrike" kern="1200" cap="none" spc="0" normalizeH="0" baseline="0" noProof="0" dirty="0">
                <a:ln>
                  <a:noFill/>
                </a:ln>
                <a:solidFill>
                  <a:prstClr val="white"/>
                </a:solidFill>
                <a:effectLst/>
                <a:uLnTx/>
                <a:uFillTx/>
                <a:latin typeface="Arial"/>
                <a:ea typeface="+mn-ea"/>
                <a:cs typeface="+mn-cs"/>
              </a:rPr>
              <a:t>The </a:t>
            </a:r>
            <a:r>
              <a:rPr kumimoji="0" lang="fi-FI" sz="1000" b="0" i="0" u="none" strike="noStrike" kern="1200" cap="none" spc="0" normalizeH="0" baseline="0" noProof="0" dirty="0" err="1">
                <a:ln>
                  <a:noFill/>
                </a:ln>
                <a:solidFill>
                  <a:prstClr val="white"/>
                </a:solidFill>
                <a:effectLst/>
                <a:uLnTx/>
                <a:uFillTx/>
                <a:latin typeface="Arial"/>
                <a:ea typeface="+mn-ea"/>
                <a:cs typeface="+mn-cs"/>
              </a:rPr>
              <a:t>acquisition</a:t>
            </a:r>
            <a:r>
              <a:rPr kumimoji="0" lang="fi-FI" sz="1000" b="0" i="0" u="none" strike="noStrike" kern="1200" cap="none" spc="0" normalizeH="0" baseline="0" noProof="0" dirty="0">
                <a:ln>
                  <a:noFill/>
                </a:ln>
                <a:solidFill>
                  <a:prstClr val="white"/>
                </a:solidFill>
                <a:effectLst/>
                <a:uLnTx/>
                <a:uFillTx/>
                <a:latin typeface="Arial"/>
                <a:ea typeface="+mn-ea"/>
                <a:cs typeface="+mn-cs"/>
              </a:rPr>
              <a:t> is to </a:t>
            </a:r>
            <a:r>
              <a:rPr kumimoji="0" lang="fi-FI" sz="1000" b="0" i="0" u="none" strike="noStrike" kern="1200" cap="none" spc="0" normalizeH="0" baseline="0" noProof="0" dirty="0" err="1">
                <a:ln>
                  <a:noFill/>
                </a:ln>
                <a:solidFill>
                  <a:prstClr val="white"/>
                </a:solidFill>
                <a:effectLst/>
                <a:uLnTx/>
                <a:uFillTx/>
                <a:latin typeface="Arial"/>
                <a:ea typeface="+mn-ea"/>
                <a:cs typeface="+mn-cs"/>
              </a:rPr>
              <a:t>subject</a:t>
            </a:r>
            <a:r>
              <a:rPr kumimoji="0" lang="fi-FI" sz="1000" b="0" i="0" u="none" strike="noStrike" kern="1200" cap="none" spc="0" normalizeH="0" baseline="0" noProof="0" dirty="0">
                <a:ln>
                  <a:noFill/>
                </a:ln>
                <a:solidFill>
                  <a:prstClr val="white"/>
                </a:solidFill>
                <a:effectLst/>
                <a:uLnTx/>
                <a:uFillTx/>
                <a:latin typeface="Arial"/>
                <a:ea typeface="+mn-ea"/>
                <a:cs typeface="+mn-cs"/>
              </a:rPr>
              <a:t> to </a:t>
            </a:r>
            <a:r>
              <a:rPr kumimoji="0" lang="fi-FI" sz="1000" b="0" i="0" u="none" strike="noStrike" kern="1200" cap="none" spc="0" normalizeH="0" baseline="0" noProof="0" dirty="0" err="1">
                <a:ln>
                  <a:noFill/>
                </a:ln>
                <a:solidFill>
                  <a:prstClr val="white"/>
                </a:solidFill>
                <a:effectLst/>
                <a:uLnTx/>
                <a:uFillTx/>
                <a:latin typeface="Arial"/>
                <a:ea typeface="+mn-ea"/>
                <a:cs typeface="+mn-cs"/>
              </a:rPr>
              <a:t>competition</a:t>
            </a:r>
            <a:r>
              <a:rPr kumimoji="0" lang="fi-FI" sz="1000" b="0" i="0" u="none" strike="noStrike" kern="1200" cap="none" spc="0" normalizeH="0" baseline="0" noProof="0" dirty="0">
                <a:ln>
                  <a:noFill/>
                </a:ln>
                <a:solidFill>
                  <a:prstClr val="white"/>
                </a:solidFill>
                <a:effectLst/>
                <a:uLnTx/>
                <a:uFillTx/>
                <a:latin typeface="Arial"/>
                <a:ea typeface="+mn-ea"/>
                <a:cs typeface="+mn-cs"/>
              </a:rPr>
              <a:t> </a:t>
            </a:r>
            <a:r>
              <a:rPr kumimoji="0" lang="fi-FI" sz="1000" b="0" i="0" u="none" strike="noStrike" kern="1200" cap="none" spc="0" normalizeH="0" baseline="0" noProof="0" dirty="0" err="1">
                <a:ln>
                  <a:noFill/>
                </a:ln>
                <a:solidFill>
                  <a:prstClr val="white"/>
                </a:solidFill>
                <a:effectLst/>
                <a:uLnTx/>
                <a:uFillTx/>
                <a:latin typeface="Arial"/>
                <a:ea typeface="+mn-ea"/>
                <a:cs typeface="+mn-cs"/>
              </a:rPr>
              <a:t>authority</a:t>
            </a:r>
            <a:r>
              <a:rPr kumimoji="0" lang="fi-FI" sz="1000" b="0" i="0" u="none" strike="noStrike" kern="1200" cap="none" spc="0" normalizeH="0" baseline="0" noProof="0" dirty="0">
                <a:ln>
                  <a:noFill/>
                </a:ln>
                <a:solidFill>
                  <a:prstClr val="white"/>
                </a:solidFill>
                <a:effectLst/>
                <a:uLnTx/>
                <a:uFillTx/>
                <a:latin typeface="Arial"/>
                <a:ea typeface="+mn-ea"/>
                <a:cs typeface="+mn-cs"/>
              </a:rPr>
              <a:t> </a:t>
            </a:r>
            <a:r>
              <a:rPr kumimoji="0" lang="fi-FI" sz="1000" b="0" i="0" u="none" strike="noStrike" kern="1200" cap="none" spc="0" normalizeH="0" baseline="0" noProof="0" dirty="0" err="1">
                <a:ln>
                  <a:noFill/>
                </a:ln>
                <a:solidFill>
                  <a:prstClr val="white"/>
                </a:solidFill>
                <a:effectLst/>
                <a:uLnTx/>
                <a:uFillTx/>
                <a:latin typeface="Arial"/>
                <a:ea typeface="+mn-ea"/>
                <a:cs typeface="+mn-cs"/>
              </a:rPr>
              <a:t>approval</a:t>
            </a:r>
            <a:r>
              <a:rPr kumimoji="0" lang="fi-FI" sz="1000" b="0" i="0" u="none" strike="noStrike" kern="1200" cap="none" spc="0" normalizeH="0" baseline="0" noProof="0" dirty="0">
                <a:ln>
                  <a:noFill/>
                </a:ln>
                <a:solidFill>
                  <a:prstClr val="white"/>
                </a:solidFill>
                <a:effectLst/>
                <a:uLnTx/>
                <a:uFillTx/>
                <a:latin typeface="Arial"/>
                <a:ea typeface="+mn-ea"/>
                <a:cs typeface="+mn-cs"/>
              </a:rPr>
              <a:t>. </a:t>
            </a:r>
          </a:p>
        </p:txBody>
      </p:sp>
    </p:spTree>
    <p:extLst>
      <p:ext uri="{BB962C8B-B14F-4D97-AF65-F5344CB8AC3E}">
        <p14:creationId xmlns:p14="http://schemas.microsoft.com/office/powerpoint/2010/main" val="41632811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D781F7-C3CC-2121-8AE4-25DA75A1C899}"/>
            </a:ext>
          </a:extLst>
        </p:cNvPr>
        <p:cNvGrpSpPr/>
        <p:nvPr/>
      </p:nvGrpSpPr>
      <p:grpSpPr>
        <a:xfrm>
          <a:off x="0" y="0"/>
          <a:ext cx="0" cy="0"/>
          <a:chOff x="0" y="0"/>
          <a:chExt cx="0" cy="0"/>
        </a:xfrm>
      </p:grpSpPr>
      <p:graphicFrame>
        <p:nvGraphicFramePr>
          <p:cNvPr id="14" name="think-cell data - do not delete" hidden="1">
            <a:extLst>
              <a:ext uri="{FF2B5EF4-FFF2-40B4-BE49-F238E27FC236}">
                <a16:creationId xmlns:a16="http://schemas.microsoft.com/office/drawing/2014/main" id="{F029CF55-4797-4CCB-CFC4-B23E076E63C2}"/>
              </a:ext>
            </a:extLst>
          </p:cNvPr>
          <p:cNvGraphicFramePr>
            <a:graphicFrameLocks/>
          </p:cNvGraphicFramePr>
          <p:nvPr>
            <p:custDataLst>
              <p:tags r:id="rId1"/>
            </p:custDataLst>
            <p:extLst>
              <p:ext uri="{D42A27DB-BD31-4B8C-83A1-F6EECF244321}">
                <p14:modId xmlns:p14="http://schemas.microsoft.com/office/powerpoint/2010/main" val="1930583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73" imgH="273" progId="TCLayout.ActiveDocument.1">
                  <p:embed/>
                </p:oleObj>
              </mc:Choice>
              <mc:Fallback>
                <p:oleObj name="think-cell Slide" r:id="rId3" imgW="273" imgH="273" progId="TCLayout.ActiveDocument.1">
                  <p:embed/>
                  <p:pic>
                    <p:nvPicPr>
                      <p:cNvPr id="14" name="think-cell data - do not delete" hidden="1">
                        <a:extLst>
                          <a:ext uri="{FF2B5EF4-FFF2-40B4-BE49-F238E27FC236}">
                            <a16:creationId xmlns:a16="http://schemas.microsoft.com/office/drawing/2014/main" id="{F029CF55-4797-4CCB-CFC4-B23E076E63C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Text Placeholder 21">
            <a:extLst>
              <a:ext uri="{FF2B5EF4-FFF2-40B4-BE49-F238E27FC236}">
                <a16:creationId xmlns:a16="http://schemas.microsoft.com/office/drawing/2014/main" id="{F14E712B-7219-4211-3222-8FFFEBA08512}"/>
              </a:ext>
            </a:extLst>
          </p:cNvPr>
          <p:cNvSpPr>
            <a:spLocks noGrp="1"/>
          </p:cNvSpPr>
          <p:nvPr>
            <p:ph type="body" idx="1"/>
          </p:nvPr>
        </p:nvSpPr>
        <p:spPr>
          <a:xfrm>
            <a:off x="839787" y="620713"/>
            <a:ext cx="4032077" cy="432023"/>
          </a:xfrm>
        </p:spPr>
        <p:txBody>
          <a:bodyPr/>
          <a:lstStyle/>
          <a:p>
            <a:r>
              <a:rPr lang="en-US" sz="1600" dirty="0"/>
              <a:t>Investor presentation</a:t>
            </a:r>
          </a:p>
        </p:txBody>
      </p:sp>
      <p:sp>
        <p:nvSpPr>
          <p:cNvPr id="12" name="Title 16">
            <a:extLst>
              <a:ext uri="{FF2B5EF4-FFF2-40B4-BE49-F238E27FC236}">
                <a16:creationId xmlns:a16="http://schemas.microsoft.com/office/drawing/2014/main" id="{14FCA708-26B4-C00B-61D2-F013BAB27F97}"/>
              </a:ext>
            </a:extLst>
          </p:cNvPr>
          <p:cNvSpPr>
            <a:spLocks noGrp="1"/>
          </p:cNvSpPr>
          <p:nvPr>
            <p:ph type="ctrTitle"/>
          </p:nvPr>
        </p:nvSpPr>
        <p:spPr>
          <a:xfrm>
            <a:off x="839788" y="1052736"/>
            <a:ext cx="6912396" cy="4608512"/>
          </a:xfrm>
        </p:spPr>
        <p:txBody>
          <a:bodyPr vert="horz" rIns="0"/>
          <a:lstStyle/>
          <a:p>
            <a:r>
              <a:rPr lang="en-US" sz="6600" dirty="0"/>
              <a:t>Investment </a:t>
            </a:r>
            <a:br>
              <a:rPr lang="en-US" sz="6600" dirty="0"/>
            </a:br>
            <a:r>
              <a:rPr lang="en-US" sz="6600" dirty="0"/>
              <a:t>highlights</a:t>
            </a:r>
            <a:endParaRPr lang="fi-FI" sz="6600" dirty="0"/>
          </a:p>
        </p:txBody>
      </p:sp>
      <p:pic>
        <p:nvPicPr>
          <p:cNvPr id="2" name="Kuvan paikkamerkki 9" descr="Kuva, joka sisältää kohteen kypärä, vaate, työvaatteet, henkilö&#10;&#10;Tekoälyllä luotu sisältö voi olla virheellistä.">
            <a:extLst>
              <a:ext uri="{FF2B5EF4-FFF2-40B4-BE49-F238E27FC236}">
                <a16:creationId xmlns:a16="http://schemas.microsoft.com/office/drawing/2014/main" id="{C9408553-1753-1980-EEFC-2399C51ED3EA}"/>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7120" r="7120"/>
          <a:stretch>
            <a:fillRect/>
          </a:stretch>
        </p:blipFill>
        <p:spPr>
          <a:xfrm>
            <a:off x="5519738" y="836613"/>
            <a:ext cx="6672262" cy="5184775"/>
          </a:xfrm>
        </p:spPr>
      </p:pic>
      <p:sp>
        <p:nvSpPr>
          <p:cNvPr id="3" name="Päivämäärän paikkamerkki 2">
            <a:extLst>
              <a:ext uri="{FF2B5EF4-FFF2-40B4-BE49-F238E27FC236}">
                <a16:creationId xmlns:a16="http://schemas.microsoft.com/office/drawing/2014/main" id="{E792B0DE-EF65-EB4F-3EEE-AC0FB8DE6ECC}"/>
              </a:ext>
            </a:extLst>
          </p:cNvPr>
          <p:cNvSpPr>
            <a:spLocks noGrp="1"/>
          </p:cNvSpPr>
          <p:nvPr>
            <p:ph type="dt" sz="half" idx="10"/>
          </p:nvPr>
        </p:nvSpPr>
        <p:spPr/>
        <p:txBody>
          <a:bodyPr/>
          <a:lstStyle/>
          <a:p>
            <a:r>
              <a:rPr lang="fi-FI"/>
              <a:t>JULY 2026</a:t>
            </a:r>
            <a:endParaRPr lang="en-US"/>
          </a:p>
        </p:txBody>
      </p:sp>
      <p:sp>
        <p:nvSpPr>
          <p:cNvPr id="5" name="Alatunnisteen paikkamerkki 4">
            <a:extLst>
              <a:ext uri="{FF2B5EF4-FFF2-40B4-BE49-F238E27FC236}">
                <a16:creationId xmlns:a16="http://schemas.microsoft.com/office/drawing/2014/main" id="{B8C7030E-2B2E-7DD3-052E-09E2456A2AA8}"/>
              </a:ext>
            </a:extLst>
          </p:cNvPr>
          <p:cNvSpPr>
            <a:spLocks noGrp="1"/>
          </p:cNvSpPr>
          <p:nvPr>
            <p:ph type="ftr" sz="quarter" idx="11"/>
          </p:nvPr>
        </p:nvSpPr>
        <p:spPr/>
        <p:txBody>
          <a:bodyPr/>
          <a:lstStyle/>
          <a:p>
            <a:r>
              <a:rPr lang="en-US"/>
              <a:t>INVESTOR PRESENTATION</a:t>
            </a:r>
          </a:p>
        </p:txBody>
      </p:sp>
      <p:sp>
        <p:nvSpPr>
          <p:cNvPr id="6" name="Dian numeron paikkamerkki 5">
            <a:extLst>
              <a:ext uri="{FF2B5EF4-FFF2-40B4-BE49-F238E27FC236}">
                <a16:creationId xmlns:a16="http://schemas.microsoft.com/office/drawing/2014/main" id="{47043623-7E30-5169-9429-AAF80F373F95}"/>
              </a:ext>
            </a:extLst>
          </p:cNvPr>
          <p:cNvSpPr>
            <a:spLocks noGrp="1"/>
          </p:cNvSpPr>
          <p:nvPr>
            <p:ph type="sldNum" sz="quarter" idx="12"/>
          </p:nvPr>
        </p:nvSpPr>
        <p:spPr/>
        <p:txBody>
          <a:bodyPr/>
          <a:lstStyle/>
          <a:p>
            <a:fld id="{9B8CDF1A-3CDE-4195-AF23-CDCF2878DEB5}" type="slidenum">
              <a:rPr lang="en-US" smtClean="0"/>
              <a:t>26</a:t>
            </a:fld>
            <a:endParaRPr lang="en-US"/>
          </a:p>
        </p:txBody>
      </p:sp>
    </p:spTree>
    <p:extLst>
      <p:ext uri="{BB962C8B-B14F-4D97-AF65-F5344CB8AC3E}">
        <p14:creationId xmlns:p14="http://schemas.microsoft.com/office/powerpoint/2010/main" val="66704152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40000"/>
            <a:lum/>
          </a:blip>
          <a:srcRect/>
          <a:stretch>
            <a:fillRect/>
          </a:stretch>
        </a:blipFill>
        <a:effectLst/>
      </p:bgPr>
    </p:bg>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ED9B5D44-1310-94E3-158C-00E75F91104D}"/>
              </a:ext>
            </a:extLst>
          </p:cNvPr>
          <p:cNvGraphicFramePr>
            <a:graphicFrameLocks/>
          </p:cNvGraphicFramePr>
          <p:nvPr>
            <p:custDataLst>
              <p:tags r:id="rId1"/>
            </p:custDataLst>
            <p:extLst>
              <p:ext uri="{D42A27DB-BD31-4B8C-83A1-F6EECF244321}">
                <p14:modId xmlns:p14="http://schemas.microsoft.com/office/powerpoint/2010/main" val="13431847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273" imgH="273" progId="TCLayout.ActiveDocument.1">
                  <p:embed/>
                </p:oleObj>
              </mc:Choice>
              <mc:Fallback>
                <p:oleObj name="think-cell Slide" r:id="rId4" imgW="273" imgH="273" progId="TCLayout.ActiveDocument.1">
                  <p:embed/>
                  <p:pic>
                    <p:nvPicPr>
                      <p:cNvPr id="8" name="think-cell data - do not delete" hidden="1">
                        <a:extLst>
                          <a:ext uri="{FF2B5EF4-FFF2-40B4-BE49-F238E27FC236}">
                            <a16:creationId xmlns:a16="http://schemas.microsoft.com/office/drawing/2014/main" id="{ED9B5D44-1310-94E3-158C-00E75F91104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Päivämäärän paikkamerkki 3">
            <a:extLst>
              <a:ext uri="{FF2B5EF4-FFF2-40B4-BE49-F238E27FC236}">
                <a16:creationId xmlns:a16="http://schemas.microsoft.com/office/drawing/2014/main" id="{F730732B-24D6-10E2-44D4-119F352103CE}"/>
              </a:ext>
            </a:extLst>
          </p:cNvPr>
          <p:cNvSpPr>
            <a:spLocks noGrp="1"/>
          </p:cNvSpPr>
          <p:nvPr>
            <p:ph type="dt" sz="half" idx="10"/>
          </p:nvPr>
        </p:nvSpPr>
        <p:spPr/>
        <p:txBody>
          <a:bodyPr/>
          <a:lstStyle/>
          <a:p>
            <a:r>
              <a:rPr lang="fi-FI"/>
              <a:t>JULY 2026</a:t>
            </a:r>
            <a:endParaRPr lang="en-US"/>
          </a:p>
        </p:txBody>
      </p:sp>
      <p:sp>
        <p:nvSpPr>
          <p:cNvPr id="5" name="Alatunnisteen paikkamerkki 4">
            <a:extLst>
              <a:ext uri="{FF2B5EF4-FFF2-40B4-BE49-F238E27FC236}">
                <a16:creationId xmlns:a16="http://schemas.microsoft.com/office/drawing/2014/main" id="{215C70FE-FA1A-39D0-EE9E-1A8422FF2006}"/>
              </a:ext>
            </a:extLst>
          </p:cNvPr>
          <p:cNvSpPr>
            <a:spLocks noGrp="1"/>
          </p:cNvSpPr>
          <p:nvPr>
            <p:ph type="ftr" sz="quarter" idx="11"/>
          </p:nvPr>
        </p:nvSpPr>
        <p:spPr/>
        <p:txBody>
          <a:bodyPr/>
          <a:lstStyle/>
          <a:p>
            <a:r>
              <a:rPr lang="en-US"/>
              <a:t>INVESTOR PRESENTATION</a:t>
            </a:r>
          </a:p>
        </p:txBody>
      </p:sp>
      <p:sp>
        <p:nvSpPr>
          <p:cNvPr id="6" name="Dian numeron paikkamerkki 5">
            <a:extLst>
              <a:ext uri="{FF2B5EF4-FFF2-40B4-BE49-F238E27FC236}">
                <a16:creationId xmlns:a16="http://schemas.microsoft.com/office/drawing/2014/main" id="{CC285589-9E44-28C5-2A3D-8E0B78710D46}"/>
              </a:ext>
            </a:extLst>
          </p:cNvPr>
          <p:cNvSpPr>
            <a:spLocks noGrp="1"/>
          </p:cNvSpPr>
          <p:nvPr>
            <p:ph type="sldNum" sz="quarter" idx="12"/>
          </p:nvPr>
        </p:nvSpPr>
        <p:spPr/>
        <p:txBody>
          <a:bodyPr/>
          <a:lstStyle/>
          <a:p>
            <a:fld id="{9B8CDF1A-3CDE-4195-AF23-CDCF2878DEB5}" type="slidenum">
              <a:rPr lang="en-US" smtClean="0"/>
              <a:t>27</a:t>
            </a:fld>
            <a:endParaRPr lang="en-US"/>
          </a:p>
        </p:txBody>
      </p:sp>
      <p:sp>
        <p:nvSpPr>
          <p:cNvPr id="15" name="Title 4">
            <a:extLst>
              <a:ext uri="{FF2B5EF4-FFF2-40B4-BE49-F238E27FC236}">
                <a16:creationId xmlns:a16="http://schemas.microsoft.com/office/drawing/2014/main" id="{D5583198-9B22-53DE-F3CC-0D62CE8F3E9B}"/>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spc="-150"/>
              <a:t>Why invest in Kemira</a:t>
            </a:r>
            <a:br>
              <a:rPr lang="fi-FI" spc="-150"/>
            </a:br>
            <a:endParaRPr lang="fi-FI"/>
          </a:p>
        </p:txBody>
      </p:sp>
      <p:sp>
        <p:nvSpPr>
          <p:cNvPr id="16" name="Content Placeholder 6">
            <a:extLst>
              <a:ext uri="{FF2B5EF4-FFF2-40B4-BE49-F238E27FC236}">
                <a16:creationId xmlns:a16="http://schemas.microsoft.com/office/drawing/2014/main" id="{87F3DA0A-89BA-66A6-9B14-8BEA27BC80B1}"/>
              </a:ext>
            </a:extLst>
          </p:cNvPr>
          <p:cNvSpPr txBox="1">
            <a:spLocks noChangeAspect="1"/>
          </p:cNvSpPr>
          <p:nvPr/>
        </p:nvSpPr>
        <p:spPr>
          <a:xfrm>
            <a:off x="8103766" y="2079812"/>
            <a:ext cx="3016106" cy="1767309"/>
          </a:xfrm>
          <a:prstGeom prst="rect">
            <a:avLst/>
          </a:prstGeom>
          <a:noFill/>
          <a:ln>
            <a:solidFill>
              <a:schemeClr val="tx1"/>
            </a:solidFill>
          </a:ln>
        </p:spPr>
        <p:txBody>
          <a:bodyPr wrap="square" rtlCol="0" anchor="ctr" anchorCtr="0">
            <a:noAutofit/>
          </a:bodyPr>
          <a:lstStyle>
            <a:lvl1pPr marL="514350" indent="-514350" algn="l" defTabSz="914400" rtl="0" eaLnBrk="1" latinLnBrk="0" hangingPunct="1">
              <a:lnSpc>
                <a:spcPct val="90000"/>
              </a:lnSpc>
              <a:spcBef>
                <a:spcPts val="1000"/>
              </a:spcBef>
              <a:buFont typeface="+mj-lt"/>
              <a:buAutoNum type="arabicPeriod"/>
              <a:defRPr sz="1450" b="0" kern="1200">
                <a:solidFill>
                  <a:schemeClr val="tx1"/>
                </a:solidFill>
                <a:latin typeface="+mj-lt"/>
                <a:ea typeface="+mn-ea"/>
                <a:cs typeface="+mn-cs"/>
              </a:defRPr>
            </a:lvl1pPr>
            <a:lvl2pPr marL="914400" indent="-457200" algn="l" defTabSz="914400" rtl="0" eaLnBrk="1" latinLnBrk="0" hangingPunct="1">
              <a:lnSpc>
                <a:spcPct val="90000"/>
              </a:lnSpc>
              <a:spcBef>
                <a:spcPts val="500"/>
              </a:spcBef>
              <a:buFont typeface="+mj-lt"/>
              <a:buAutoNum type="arabicPeriod"/>
              <a:defRPr sz="1450" b="0" kern="1200">
                <a:solidFill>
                  <a:schemeClr val="tx1"/>
                </a:solidFill>
                <a:latin typeface="+mj-lt"/>
                <a:ea typeface="+mn-ea"/>
                <a:cs typeface="+mn-cs"/>
              </a:defRPr>
            </a:lvl2pPr>
            <a:lvl3pPr marL="1371600" indent="-457200" algn="l" defTabSz="914400" rtl="0" eaLnBrk="1" latinLnBrk="0" hangingPunct="1">
              <a:lnSpc>
                <a:spcPct val="90000"/>
              </a:lnSpc>
              <a:spcBef>
                <a:spcPts val="500"/>
              </a:spcBef>
              <a:buFont typeface="+mj-lt"/>
              <a:buAutoNum type="arabicPeriod"/>
              <a:defRPr sz="1450" b="0" kern="1200">
                <a:solidFill>
                  <a:schemeClr val="tx1"/>
                </a:solidFill>
                <a:latin typeface="+mj-lt"/>
                <a:ea typeface="+mn-ea"/>
                <a:cs typeface="+mn-cs"/>
              </a:defRPr>
            </a:lvl3pPr>
            <a:lvl4pPr marL="1714500" indent="-342900" algn="l" defTabSz="914400" rtl="0" eaLnBrk="1" latinLnBrk="0" hangingPunct="1">
              <a:lnSpc>
                <a:spcPct val="90000"/>
              </a:lnSpc>
              <a:spcBef>
                <a:spcPts val="500"/>
              </a:spcBef>
              <a:buFont typeface="+mj-lt"/>
              <a:buAutoNum type="arabicPeriod"/>
              <a:defRPr sz="1450" b="0" kern="1200">
                <a:solidFill>
                  <a:schemeClr val="tx1"/>
                </a:solidFill>
                <a:latin typeface="+mj-lt"/>
                <a:ea typeface="+mn-ea"/>
                <a:cs typeface="+mn-cs"/>
              </a:defRPr>
            </a:lvl4pPr>
            <a:lvl5pPr marL="2171700" indent="-342900" algn="l" defTabSz="914400" rtl="0" eaLnBrk="1" latinLnBrk="0" hangingPunct="1">
              <a:lnSpc>
                <a:spcPct val="90000"/>
              </a:lnSpc>
              <a:spcBef>
                <a:spcPts val="500"/>
              </a:spcBef>
              <a:buFont typeface="+mj-lt"/>
              <a:buAutoNum type="arabicPeriod"/>
              <a:defRPr sz="1450" b="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mj-lt"/>
              <a:buNone/>
              <a:tabLst/>
              <a:defRPr/>
            </a:pPr>
            <a:r>
              <a:rPr kumimoji="0" lang="en-GB" sz="1600" b="1" i="0" u="none" strike="noStrike" kern="1200" cap="none" spc="0" normalizeH="0" baseline="0" noProof="0">
                <a:ln>
                  <a:noFill/>
                </a:ln>
                <a:solidFill>
                  <a:srgbClr val="322D2D"/>
                </a:solidFill>
                <a:effectLst/>
                <a:uLnTx/>
                <a:uFillTx/>
                <a:latin typeface="Arial"/>
                <a:ea typeface="Tahoma"/>
                <a:cs typeface="Plus Jakarta Sans" pitchFamily="2" charset="0"/>
              </a:rPr>
              <a:t>Good opportunities </a:t>
            </a:r>
            <a:br>
              <a:rPr kumimoji="0" lang="en-GB" sz="1600" b="1" i="0" u="none" strike="noStrike" kern="1200" cap="none" spc="0" normalizeH="0" baseline="0" noProof="0">
                <a:ln>
                  <a:noFill/>
                </a:ln>
                <a:solidFill>
                  <a:srgbClr val="322D2D"/>
                </a:solidFill>
                <a:effectLst/>
                <a:uLnTx/>
                <a:uFillTx/>
                <a:latin typeface="Arial"/>
                <a:ea typeface="Tahoma"/>
                <a:cs typeface="Plus Jakarta Sans" pitchFamily="2" charset="0"/>
              </a:rPr>
            </a:br>
            <a:r>
              <a:rPr kumimoji="0" lang="en-GB" sz="1600" b="1" i="0" u="none" strike="noStrike" kern="1200" cap="none" spc="0" normalizeH="0" baseline="0" noProof="0">
                <a:ln>
                  <a:noFill/>
                </a:ln>
                <a:solidFill>
                  <a:srgbClr val="322D2D"/>
                </a:solidFill>
                <a:effectLst/>
                <a:uLnTx/>
                <a:uFillTx/>
                <a:latin typeface="Arial"/>
                <a:ea typeface="Tahoma"/>
                <a:cs typeface="Plus Jakarta Sans" pitchFamily="2" charset="0"/>
              </a:rPr>
              <a:t>for profitable growth</a:t>
            </a:r>
          </a:p>
        </p:txBody>
      </p:sp>
      <p:sp>
        <p:nvSpPr>
          <p:cNvPr id="17" name="Content Placeholder 6">
            <a:extLst>
              <a:ext uri="{FF2B5EF4-FFF2-40B4-BE49-F238E27FC236}">
                <a16:creationId xmlns:a16="http://schemas.microsoft.com/office/drawing/2014/main" id="{3EB900C6-45A8-9F45-7792-C22EF4DC569E}"/>
              </a:ext>
            </a:extLst>
          </p:cNvPr>
          <p:cNvSpPr txBox="1">
            <a:spLocks noChangeAspect="1"/>
          </p:cNvSpPr>
          <p:nvPr/>
        </p:nvSpPr>
        <p:spPr>
          <a:xfrm>
            <a:off x="4462019" y="2079812"/>
            <a:ext cx="3016106" cy="1767309"/>
          </a:xfrm>
          <a:prstGeom prst="rect">
            <a:avLst/>
          </a:prstGeom>
          <a:noFill/>
          <a:ln>
            <a:solidFill>
              <a:schemeClr val="tx1"/>
            </a:solidFill>
          </a:ln>
        </p:spPr>
        <p:txBody>
          <a:bodyPr vert="horz" wrap="square" lIns="0" tIns="0" rIns="0" bIns="0" numCol="1" spcCol="360000" rtlCol="0" anchor="ctr" anchorCtr="0">
            <a:noAutofit/>
          </a:bodyPr>
          <a:lstStyle>
            <a:lvl1pPr marL="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1pPr>
            <a:lvl2pPr marL="4572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2pPr>
            <a:lvl3pPr marL="9144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3pPr>
            <a:lvl4pPr marL="13716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4pPr>
            <a:lvl5pPr marL="18288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1600" b="1" i="0" u="none" strike="noStrike" kern="1200" cap="none" spc="0" normalizeH="0" baseline="0" noProof="0">
                <a:ln>
                  <a:noFill/>
                </a:ln>
                <a:solidFill>
                  <a:srgbClr val="322D2D"/>
                </a:solidFill>
                <a:effectLst/>
                <a:uLnTx/>
                <a:uFillTx/>
                <a:latin typeface="Arial"/>
                <a:ea typeface="+mn-ea"/>
                <a:cs typeface="Plus Jakarta Sans" pitchFamily="2" charset="0"/>
              </a:rPr>
              <a:t>Resilient business model </a:t>
            </a:r>
            <a:br>
              <a:rPr kumimoji="0" lang="en-GB" sz="1600" b="1" i="0" u="none" strike="noStrike" kern="1200" cap="none" spc="0" normalizeH="0" baseline="0" noProof="0">
                <a:ln>
                  <a:noFill/>
                </a:ln>
                <a:solidFill>
                  <a:srgbClr val="322D2D"/>
                </a:solidFill>
                <a:effectLst/>
                <a:uLnTx/>
                <a:uFillTx/>
                <a:latin typeface="Arial"/>
                <a:ea typeface="+mn-ea"/>
                <a:cs typeface="Plus Jakarta Sans" pitchFamily="2" charset="0"/>
              </a:rPr>
            </a:br>
            <a:r>
              <a:rPr kumimoji="0" lang="en-GB" sz="1600" b="1" i="0" u="none" strike="noStrike" kern="1200" cap="none" spc="0" normalizeH="0" baseline="0" noProof="0">
                <a:ln>
                  <a:noFill/>
                </a:ln>
                <a:solidFill>
                  <a:srgbClr val="322D2D"/>
                </a:solidFill>
                <a:effectLst/>
                <a:uLnTx/>
                <a:uFillTx/>
                <a:latin typeface="Arial"/>
                <a:ea typeface="+mn-ea"/>
                <a:cs typeface="Plus Jakarta Sans" pitchFamily="2" charset="0"/>
              </a:rPr>
              <a:t>with water as the backbone</a:t>
            </a:r>
            <a:endParaRPr kumimoji="0" lang="en-US" sz="1800" b="0" i="0" u="none" strike="noStrike" kern="1200" cap="none" spc="0" normalizeH="0" baseline="0" noProof="0">
              <a:ln>
                <a:noFill/>
              </a:ln>
              <a:solidFill>
                <a:srgbClr val="322D2D"/>
              </a:solidFill>
              <a:effectLst/>
              <a:uLnTx/>
              <a:uFillTx/>
              <a:latin typeface="Arial"/>
              <a:ea typeface="+mn-ea"/>
              <a:cs typeface="Plus Jakarta Sans" pitchFamily="2" charset="0"/>
            </a:endParaRPr>
          </a:p>
        </p:txBody>
      </p:sp>
      <p:sp>
        <p:nvSpPr>
          <p:cNvPr id="18" name="Content Placeholder 6">
            <a:extLst>
              <a:ext uri="{FF2B5EF4-FFF2-40B4-BE49-F238E27FC236}">
                <a16:creationId xmlns:a16="http://schemas.microsoft.com/office/drawing/2014/main" id="{659F312A-E87F-9314-C405-DCC609D836C6}"/>
              </a:ext>
            </a:extLst>
          </p:cNvPr>
          <p:cNvSpPr txBox="1">
            <a:spLocks noChangeAspect="1"/>
          </p:cNvSpPr>
          <p:nvPr/>
        </p:nvSpPr>
        <p:spPr>
          <a:xfrm>
            <a:off x="820272" y="2079812"/>
            <a:ext cx="3016106" cy="1737877"/>
          </a:xfrm>
          <a:prstGeom prst="rect">
            <a:avLst/>
          </a:prstGeom>
          <a:noFill/>
          <a:ln>
            <a:solidFill>
              <a:schemeClr val="tx1"/>
            </a:solidFill>
          </a:ln>
        </p:spPr>
        <p:txBody>
          <a:bodyPr vert="horz" wrap="square" lIns="0" tIns="0" rIns="0" bIns="0" numCol="1" spcCol="360000" rtlCol="0" anchor="ctr" anchorCtr="0">
            <a:noAutofit/>
          </a:bodyPr>
          <a:lstStyle>
            <a:lvl1pPr marL="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1pPr>
            <a:lvl2pPr marL="4572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2pPr>
            <a:lvl3pPr marL="9144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3pPr>
            <a:lvl4pPr marL="13716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4pPr>
            <a:lvl5pPr marL="18288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322D2D"/>
                </a:solidFill>
                <a:effectLst/>
                <a:uLnTx/>
                <a:uFillTx/>
                <a:latin typeface="Arial"/>
                <a:ea typeface="+mn-ea"/>
                <a:cs typeface="Plus Jakarta Sans" pitchFamily="2" charset="0"/>
              </a:rPr>
              <a:t>Strong market position </a:t>
            </a:r>
            <a:br>
              <a:rPr kumimoji="0" lang="en-GB" sz="1600" b="1" i="0" u="none" strike="noStrike" kern="1200" cap="none" spc="0" normalizeH="0" baseline="0" noProof="0" dirty="0">
                <a:ln>
                  <a:noFill/>
                </a:ln>
                <a:solidFill>
                  <a:srgbClr val="322D2D"/>
                </a:solidFill>
                <a:effectLst/>
                <a:uLnTx/>
                <a:uFillTx/>
                <a:latin typeface="Arial"/>
                <a:ea typeface="+mn-ea"/>
                <a:cs typeface="Plus Jakarta Sans" pitchFamily="2" charset="0"/>
              </a:rPr>
            </a:br>
            <a:r>
              <a:rPr kumimoji="0" lang="en-GB" sz="1600" b="1" i="0" u="none" strike="noStrike" kern="1200" cap="none" spc="0" normalizeH="0" baseline="0" noProof="0" dirty="0">
                <a:ln>
                  <a:noFill/>
                </a:ln>
                <a:solidFill>
                  <a:srgbClr val="322D2D"/>
                </a:solidFill>
                <a:effectLst/>
                <a:uLnTx/>
                <a:uFillTx/>
                <a:latin typeface="Arial"/>
                <a:ea typeface="+mn-ea"/>
                <a:cs typeface="Plus Jakarta Sans" pitchFamily="2" charset="0"/>
              </a:rPr>
              <a:t>in all business units</a:t>
            </a:r>
            <a:endParaRPr kumimoji="0" lang="en-US" sz="1800" b="0" i="0" u="none" strike="noStrike" kern="1200" cap="none" spc="0" normalizeH="0" baseline="0" noProof="0" dirty="0">
              <a:ln>
                <a:noFill/>
              </a:ln>
              <a:solidFill>
                <a:srgbClr val="322D2D"/>
              </a:solidFill>
              <a:effectLst/>
              <a:uLnTx/>
              <a:uFillTx/>
              <a:latin typeface="Arial"/>
              <a:ea typeface="+mn-ea"/>
              <a:cs typeface="Plus Jakarta Sans" pitchFamily="2" charset="0"/>
            </a:endParaRPr>
          </a:p>
        </p:txBody>
      </p:sp>
      <p:sp>
        <p:nvSpPr>
          <p:cNvPr id="19" name="Content Placeholder 6">
            <a:extLst>
              <a:ext uri="{FF2B5EF4-FFF2-40B4-BE49-F238E27FC236}">
                <a16:creationId xmlns:a16="http://schemas.microsoft.com/office/drawing/2014/main" id="{B1761495-1885-4C1A-C05F-83F6C9F0719A}"/>
              </a:ext>
            </a:extLst>
          </p:cNvPr>
          <p:cNvSpPr txBox="1">
            <a:spLocks noChangeAspect="1"/>
          </p:cNvSpPr>
          <p:nvPr/>
        </p:nvSpPr>
        <p:spPr>
          <a:xfrm>
            <a:off x="2628950" y="4253010"/>
            <a:ext cx="3016106" cy="1764856"/>
          </a:xfrm>
          <a:prstGeom prst="rect">
            <a:avLst/>
          </a:prstGeom>
          <a:noFill/>
          <a:ln>
            <a:solidFill>
              <a:schemeClr val="tx1"/>
            </a:solidFill>
          </a:ln>
        </p:spPr>
        <p:txBody>
          <a:bodyPr vert="horz" wrap="square" lIns="0" tIns="0" rIns="0" bIns="0" numCol="1" spcCol="360000" rtlCol="0" anchor="ctr" anchorCtr="0">
            <a:noAutofit/>
          </a:bodyPr>
          <a:lstStyle>
            <a:lvl1pPr marL="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1pPr>
            <a:lvl2pPr marL="4572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2pPr>
            <a:lvl3pPr marL="9144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3pPr>
            <a:lvl4pPr marL="13716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4pPr>
            <a:lvl5pPr marL="18288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22D2D"/>
                </a:solidFill>
                <a:effectLst/>
                <a:uLnTx/>
                <a:uFillTx/>
                <a:latin typeface="Arial"/>
                <a:ea typeface="+mn-ea"/>
                <a:cs typeface="Plus Jakarta Sans" pitchFamily="2" charset="0"/>
              </a:rPr>
              <a:t>Strong financial profile with </a:t>
            </a:r>
            <a:br>
              <a:rPr kumimoji="0" lang="en-GB" sz="1600" b="1" i="0" u="none" strike="noStrike" kern="1200" cap="none" spc="0" normalizeH="0" baseline="0" noProof="0">
                <a:ln>
                  <a:noFill/>
                </a:ln>
                <a:solidFill>
                  <a:srgbClr val="322D2D"/>
                </a:solidFill>
                <a:effectLst/>
                <a:uLnTx/>
                <a:uFillTx/>
                <a:latin typeface="Arial"/>
                <a:ea typeface="+mn-ea"/>
                <a:cs typeface="Plus Jakarta Sans" pitchFamily="2" charset="0"/>
              </a:rPr>
            </a:br>
            <a:r>
              <a:rPr kumimoji="0" lang="en-GB" sz="1600" b="1" i="0" u="none" strike="noStrike" kern="1200" cap="none" spc="0" normalizeH="0" baseline="0" noProof="0">
                <a:ln>
                  <a:noFill/>
                </a:ln>
                <a:solidFill>
                  <a:srgbClr val="322D2D"/>
                </a:solidFill>
                <a:effectLst/>
                <a:uLnTx/>
                <a:uFillTx/>
                <a:latin typeface="Arial"/>
                <a:ea typeface="+mn-ea"/>
                <a:cs typeface="Plus Jakarta Sans" pitchFamily="2" charset="0"/>
              </a:rPr>
              <a:t>attractive and over-time increasing dividend</a:t>
            </a:r>
          </a:p>
        </p:txBody>
      </p:sp>
      <p:sp>
        <p:nvSpPr>
          <p:cNvPr id="20" name="Content Placeholder 6">
            <a:extLst>
              <a:ext uri="{FF2B5EF4-FFF2-40B4-BE49-F238E27FC236}">
                <a16:creationId xmlns:a16="http://schemas.microsoft.com/office/drawing/2014/main" id="{ECA715A4-C13D-602E-9933-7305AF4A9840}"/>
              </a:ext>
            </a:extLst>
          </p:cNvPr>
          <p:cNvSpPr txBox="1">
            <a:spLocks noChangeAspect="1"/>
          </p:cNvSpPr>
          <p:nvPr/>
        </p:nvSpPr>
        <p:spPr>
          <a:xfrm>
            <a:off x="6270697" y="4253009"/>
            <a:ext cx="3016106" cy="1764857"/>
          </a:xfrm>
          <a:prstGeom prst="rect">
            <a:avLst/>
          </a:prstGeom>
          <a:noFill/>
          <a:ln>
            <a:solidFill>
              <a:schemeClr val="tx1"/>
            </a:solidFill>
          </a:ln>
        </p:spPr>
        <p:txBody>
          <a:bodyPr vert="horz" wrap="square" lIns="0" tIns="0" rIns="0" bIns="0" numCol="1" spcCol="360000" rtlCol="0" anchor="ctr" anchorCtr="0">
            <a:noAutofit/>
          </a:bodyPr>
          <a:lstStyle>
            <a:lvl1pPr marL="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1pPr>
            <a:lvl2pPr marL="4572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2pPr>
            <a:lvl3pPr marL="9144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3pPr>
            <a:lvl4pPr marL="13716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4pPr>
            <a:lvl5pPr marL="18288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1600" b="1" i="0" u="none" strike="noStrike" kern="1200" cap="none" spc="0" normalizeH="0" baseline="0" noProof="0">
                <a:ln>
                  <a:noFill/>
                </a:ln>
                <a:solidFill>
                  <a:srgbClr val="322D2D"/>
                </a:solidFill>
                <a:effectLst/>
                <a:uLnTx/>
                <a:uFillTx/>
                <a:latin typeface="Arial"/>
                <a:ea typeface="+mn-ea"/>
                <a:cs typeface="Plus Jakarta Sans" pitchFamily="2" charset="0"/>
              </a:rPr>
              <a:t>Long-term commitment to sustainability</a:t>
            </a:r>
          </a:p>
        </p:txBody>
      </p:sp>
    </p:spTree>
    <p:extLst>
      <p:ext uri="{BB962C8B-B14F-4D97-AF65-F5344CB8AC3E}">
        <p14:creationId xmlns:p14="http://schemas.microsoft.com/office/powerpoint/2010/main" val="21230710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0" name="think-cell data - do not delete" hidden="1">
            <a:extLst>
              <a:ext uri="{FF2B5EF4-FFF2-40B4-BE49-F238E27FC236}">
                <a16:creationId xmlns:a16="http://schemas.microsoft.com/office/drawing/2014/main" id="{B2FF14A7-3E75-1691-A8B1-2707C4677519}"/>
              </a:ext>
            </a:extLst>
          </p:cNvPr>
          <p:cNvGraphicFramePr>
            <a:graphicFrameLocks/>
          </p:cNvGraphicFramePr>
          <p:nvPr>
            <p:custDataLst>
              <p:tags r:id="rId1"/>
            </p:custDataLst>
            <p:extLst>
              <p:ext uri="{D42A27DB-BD31-4B8C-83A1-F6EECF244321}">
                <p14:modId xmlns:p14="http://schemas.microsoft.com/office/powerpoint/2010/main" val="29588733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7" imgW="273" imgH="273" progId="TCLayout.ActiveDocument.1">
                  <p:embed/>
                </p:oleObj>
              </mc:Choice>
              <mc:Fallback>
                <p:oleObj name="think-cell Slide" r:id="rId67" imgW="273" imgH="273" progId="TCLayout.ActiveDocument.1">
                  <p:embed/>
                  <p:pic>
                    <p:nvPicPr>
                      <p:cNvPr id="80" name="think-cell data - do not delete" hidden="1">
                        <a:extLst>
                          <a:ext uri="{FF2B5EF4-FFF2-40B4-BE49-F238E27FC236}">
                            <a16:creationId xmlns:a16="http://schemas.microsoft.com/office/drawing/2014/main" id="{B2FF14A7-3E75-1691-A8B1-2707C4677519}"/>
                          </a:ext>
                        </a:extLst>
                      </p:cNvPr>
                      <p:cNvPicPr/>
                      <p:nvPr/>
                    </p:nvPicPr>
                    <p:blipFill>
                      <a:blip r:embed="rId68"/>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F535D669-67B0-C621-CBC0-C675E2972489}"/>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52CBA904-A6CD-B63C-3D70-8FDCC706B6B7}"/>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A6AC912C-17F0-3D02-0951-73252574048E}"/>
              </a:ext>
            </a:extLst>
          </p:cNvPr>
          <p:cNvSpPr>
            <a:spLocks noGrp="1"/>
          </p:cNvSpPr>
          <p:nvPr>
            <p:ph type="sldNum" sz="quarter" idx="12"/>
          </p:nvPr>
        </p:nvSpPr>
        <p:spPr/>
        <p:txBody>
          <a:bodyPr/>
          <a:lstStyle/>
          <a:p>
            <a:fld id="{9B8CDF1A-3CDE-4195-AF23-CDCF2878DEB5}" type="slidenum">
              <a:rPr lang="en-US" smtClean="0"/>
              <a:t>28</a:t>
            </a:fld>
            <a:endParaRPr lang="en-US"/>
          </a:p>
        </p:txBody>
      </p:sp>
      <p:sp>
        <p:nvSpPr>
          <p:cNvPr id="5" name="Title 5">
            <a:extLst>
              <a:ext uri="{FF2B5EF4-FFF2-40B4-BE49-F238E27FC236}">
                <a16:creationId xmlns:a16="http://schemas.microsoft.com/office/drawing/2014/main" id="{F4496461-ECB9-4DAA-6DB5-481EC95491C3}"/>
              </a:ext>
            </a:extLst>
          </p:cNvPr>
          <p:cNvSpPr txBox="1">
            <a:spLocks/>
          </p:cNvSpPr>
          <p:nvPr/>
        </p:nvSpPr>
        <p:spPr>
          <a:xfrm>
            <a:off x="838199" y="404813"/>
            <a:ext cx="11018838" cy="1079971"/>
          </a:xfrm>
          <a:prstGeom prst="rect">
            <a:avLst/>
          </a:prstGeom>
        </p:spPr>
        <p:txBody>
          <a:bodyPr vert="horz" rIns="0"/>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sz="3600"/>
              <a:t>Strong balance sheet enabling long-term growth, and competitive and over-time increasing dividend</a:t>
            </a:r>
          </a:p>
        </p:txBody>
      </p:sp>
      <p:graphicFrame>
        <p:nvGraphicFramePr>
          <p:cNvPr id="38" name="Chart 37">
            <a:extLst>
              <a:ext uri="{FF2B5EF4-FFF2-40B4-BE49-F238E27FC236}">
                <a16:creationId xmlns:a16="http://schemas.microsoft.com/office/drawing/2014/main" id="{FB882918-A57F-4F3E-CAA3-E2173808BECE}"/>
              </a:ext>
            </a:extLst>
          </p:cNvPr>
          <p:cNvGraphicFramePr/>
          <p:nvPr>
            <p:custDataLst>
              <p:tags r:id="rId2"/>
            </p:custDataLst>
            <p:extLst>
              <p:ext uri="{D42A27DB-BD31-4B8C-83A1-F6EECF244321}">
                <p14:modId xmlns:p14="http://schemas.microsoft.com/office/powerpoint/2010/main" val="3849959809"/>
              </p:ext>
            </p:extLst>
          </p:nvPr>
        </p:nvGraphicFramePr>
        <p:xfrm>
          <a:off x="6138863" y="2281238"/>
          <a:ext cx="5697537" cy="3670300"/>
        </p:xfrm>
        <a:graphic>
          <a:graphicData uri="http://schemas.openxmlformats.org/drawingml/2006/chart">
            <c:chart xmlns:c="http://schemas.openxmlformats.org/drawingml/2006/chart" xmlns:r="http://schemas.openxmlformats.org/officeDocument/2006/relationships" r:id="rId69"/>
          </a:graphicData>
        </a:graphic>
      </p:graphicFrame>
      <p:sp>
        <p:nvSpPr>
          <p:cNvPr id="29" name="Text Placeholder 2">
            <a:extLst>
              <a:ext uri="{FF2B5EF4-FFF2-40B4-BE49-F238E27FC236}">
                <a16:creationId xmlns:a16="http://schemas.microsoft.com/office/drawing/2014/main" id="{DA9302D7-033D-68EF-03A3-B4FA7756B371}"/>
              </a:ext>
            </a:extLst>
          </p:cNvPr>
          <p:cNvSpPr>
            <a:spLocks/>
          </p:cNvSpPr>
          <p:nvPr>
            <p:custDataLst>
              <p:tags r:id="rId3"/>
            </p:custDataLst>
          </p:nvPr>
        </p:nvSpPr>
        <p:spPr bwMode="gray">
          <a:xfrm>
            <a:off x="5857875" y="5791200"/>
            <a:ext cx="2111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556EBCD-5FB9-4207-9D52-E04D19DF30A6}" type="datetime'''''''0.''''''''''''''''''''''''''''0'''''''''''''''''''">
              <a:rPr lang="en-US" altLang="en-US" sz="1200" smtClean="0">
                <a:effectLst/>
              </a:rPr>
              <a:pPr lvl="0" algn="r">
                <a:spcBef>
                  <a:spcPct val="0"/>
                </a:spcBef>
                <a:spcAft>
                  <a:spcPct val="0"/>
                </a:spcAft>
              </a:pPr>
              <a:t>0.0</a:t>
            </a:fld>
            <a:endParaRPr lang="en-US" sz="1200" dirty="0"/>
          </a:p>
        </p:txBody>
      </p:sp>
      <p:sp>
        <p:nvSpPr>
          <p:cNvPr id="30" name="Text Placeholder 2">
            <a:extLst>
              <a:ext uri="{FF2B5EF4-FFF2-40B4-BE49-F238E27FC236}">
                <a16:creationId xmlns:a16="http://schemas.microsoft.com/office/drawing/2014/main" id="{4B8EF012-1541-8EE8-116F-976B358DEE9A}"/>
              </a:ext>
            </a:extLst>
          </p:cNvPr>
          <p:cNvSpPr>
            <a:spLocks/>
          </p:cNvSpPr>
          <p:nvPr>
            <p:custDataLst>
              <p:tags r:id="rId4"/>
            </p:custDataLst>
          </p:nvPr>
        </p:nvSpPr>
        <p:spPr bwMode="gray">
          <a:xfrm>
            <a:off x="5857875" y="4914900"/>
            <a:ext cx="2111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8398FAC8-66E6-403D-8A87-2898AA11E45A}" type="datetime'''''''0.''''''''''''''''''''''''''''''''''''''5'">
              <a:rPr lang="en-US" altLang="en-US" sz="1200" smtClean="0">
                <a:effectLst/>
              </a:rPr>
              <a:pPr lvl="0" algn="r">
                <a:spcBef>
                  <a:spcPct val="0"/>
                </a:spcBef>
                <a:spcAft>
                  <a:spcPct val="0"/>
                </a:spcAft>
              </a:pPr>
              <a:t>0.5</a:t>
            </a:fld>
            <a:endParaRPr lang="en-US" sz="1200" dirty="0"/>
          </a:p>
        </p:txBody>
      </p:sp>
      <p:sp>
        <p:nvSpPr>
          <p:cNvPr id="31" name="Text Placeholder 2">
            <a:extLst>
              <a:ext uri="{FF2B5EF4-FFF2-40B4-BE49-F238E27FC236}">
                <a16:creationId xmlns:a16="http://schemas.microsoft.com/office/drawing/2014/main" id="{05DB00FC-4AD7-D485-FDA7-4A44B097FD90}"/>
              </a:ext>
            </a:extLst>
          </p:cNvPr>
          <p:cNvSpPr>
            <a:spLocks/>
          </p:cNvSpPr>
          <p:nvPr>
            <p:custDataLst>
              <p:tags r:id="rId5"/>
            </p:custDataLst>
          </p:nvPr>
        </p:nvSpPr>
        <p:spPr bwMode="gray">
          <a:xfrm>
            <a:off x="5857875" y="4038600"/>
            <a:ext cx="2111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0A6703C5-90E5-4E14-85C4-DB6C5484911F}" type="datetime'1''.''''''''''''0'''''''''''''''">
              <a:rPr lang="en-US" altLang="en-US" sz="1200" smtClean="0">
                <a:effectLst/>
              </a:rPr>
              <a:pPr lvl="0" algn="r">
                <a:spcBef>
                  <a:spcPct val="0"/>
                </a:spcBef>
                <a:spcAft>
                  <a:spcPct val="0"/>
                </a:spcAft>
              </a:pPr>
              <a:t>1.0</a:t>
            </a:fld>
            <a:endParaRPr lang="en-US" sz="1200" dirty="0"/>
          </a:p>
        </p:txBody>
      </p:sp>
      <p:sp>
        <p:nvSpPr>
          <p:cNvPr id="32" name="Text Placeholder 2">
            <a:extLst>
              <a:ext uri="{FF2B5EF4-FFF2-40B4-BE49-F238E27FC236}">
                <a16:creationId xmlns:a16="http://schemas.microsoft.com/office/drawing/2014/main" id="{F66231F9-190B-5465-E780-FE573042D1D7}"/>
              </a:ext>
            </a:extLst>
          </p:cNvPr>
          <p:cNvSpPr>
            <a:spLocks/>
          </p:cNvSpPr>
          <p:nvPr>
            <p:custDataLst>
              <p:tags r:id="rId6"/>
            </p:custDataLst>
          </p:nvPr>
        </p:nvSpPr>
        <p:spPr bwMode="gray">
          <a:xfrm>
            <a:off x="5857875" y="3162300"/>
            <a:ext cx="2111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04A9CB61-5B2B-41F8-9493-F0C6A71293D1}" type="datetime'''''''''''''''''''1''''''''''.''''''''''5'''">
              <a:rPr lang="en-US" altLang="en-US" sz="1200" smtClean="0">
                <a:effectLst/>
              </a:rPr>
              <a:pPr lvl="0" algn="r">
                <a:spcBef>
                  <a:spcPct val="0"/>
                </a:spcBef>
                <a:spcAft>
                  <a:spcPct val="0"/>
                </a:spcAft>
              </a:pPr>
              <a:t>1.5</a:t>
            </a:fld>
            <a:endParaRPr lang="en-US" sz="1200" dirty="0"/>
          </a:p>
        </p:txBody>
      </p:sp>
      <p:sp>
        <p:nvSpPr>
          <p:cNvPr id="33" name="Text Placeholder 2">
            <a:extLst>
              <a:ext uri="{FF2B5EF4-FFF2-40B4-BE49-F238E27FC236}">
                <a16:creationId xmlns:a16="http://schemas.microsoft.com/office/drawing/2014/main" id="{FF605195-B7B2-58AF-3DAA-4A68A84C8759}"/>
              </a:ext>
            </a:extLst>
          </p:cNvPr>
          <p:cNvSpPr>
            <a:spLocks/>
          </p:cNvSpPr>
          <p:nvPr>
            <p:custDataLst>
              <p:tags r:id="rId7"/>
            </p:custDataLst>
          </p:nvPr>
        </p:nvSpPr>
        <p:spPr bwMode="gray">
          <a:xfrm>
            <a:off x="5857875" y="2286000"/>
            <a:ext cx="2111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F738F90E-9A1C-4DD6-9CEB-4473032EF397}" type="datetime'''''''2''''.''''''''''''''''0'">
              <a:rPr lang="en-US" altLang="en-US" sz="1200" smtClean="0">
                <a:effectLst/>
              </a:rPr>
              <a:pPr lvl="0" algn="r">
                <a:spcBef>
                  <a:spcPct val="0"/>
                </a:spcBef>
                <a:spcAft>
                  <a:spcPct val="0"/>
                </a:spcAft>
              </a:pPr>
              <a:t>2.0</a:t>
            </a:fld>
            <a:endParaRPr lang="en-US" sz="1200" dirty="0"/>
          </a:p>
        </p:txBody>
      </p:sp>
      <p:cxnSp>
        <p:nvCxnSpPr>
          <p:cNvPr id="13" name="Suora yhdysviiva 12">
            <a:extLst>
              <a:ext uri="{FF2B5EF4-FFF2-40B4-BE49-F238E27FC236}">
                <a16:creationId xmlns:a16="http://schemas.microsoft.com/office/drawing/2014/main" id="{FC9D22A9-3F54-76A8-E221-29141D144046}"/>
              </a:ext>
            </a:extLst>
          </p:cNvPr>
          <p:cNvCxnSpPr/>
          <p:nvPr>
            <p:custDataLst>
              <p:tags r:id="rId8"/>
            </p:custDataLst>
          </p:nvPr>
        </p:nvCxnSpPr>
        <p:spPr bwMode="auto">
          <a:xfrm>
            <a:off x="7880350" y="5300664"/>
            <a:ext cx="0" cy="412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uora yhdysviiva 13">
            <a:extLst>
              <a:ext uri="{FF2B5EF4-FFF2-40B4-BE49-F238E27FC236}">
                <a16:creationId xmlns:a16="http://schemas.microsoft.com/office/drawing/2014/main" id="{9D007F0A-7BAF-509B-290F-9B2604B04903}"/>
              </a:ext>
            </a:extLst>
          </p:cNvPr>
          <p:cNvCxnSpPr/>
          <p:nvPr>
            <p:custDataLst>
              <p:tags r:id="rId9"/>
            </p:custDataLst>
          </p:nvPr>
        </p:nvCxnSpPr>
        <p:spPr bwMode="auto">
          <a:xfrm>
            <a:off x="10093325" y="5237164"/>
            <a:ext cx="0" cy="412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 name="Suora yhdysviiva 11">
            <a:extLst>
              <a:ext uri="{FF2B5EF4-FFF2-40B4-BE49-F238E27FC236}">
                <a16:creationId xmlns:a16="http://schemas.microsoft.com/office/drawing/2014/main" id="{CFD749A0-84D3-A3E4-149E-D81C53673209}"/>
              </a:ext>
            </a:extLst>
          </p:cNvPr>
          <p:cNvCxnSpPr/>
          <p:nvPr>
            <p:custDataLst>
              <p:tags r:id="rId10"/>
            </p:custDataLst>
          </p:nvPr>
        </p:nvCxnSpPr>
        <p:spPr bwMode="auto">
          <a:xfrm>
            <a:off x="11199813" y="5011738"/>
            <a:ext cx="0" cy="412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useBgFill="1">
        <p:nvSpPr>
          <p:cNvPr id="34" name="Text Placeholder 2">
            <a:extLst>
              <a:ext uri="{FF2B5EF4-FFF2-40B4-BE49-F238E27FC236}">
                <a16:creationId xmlns:a16="http://schemas.microsoft.com/office/drawing/2014/main" id="{D5A837E0-1211-8E13-97D4-656AFC180C9D}"/>
              </a:ext>
            </a:extLst>
          </p:cNvPr>
          <p:cNvSpPr>
            <a:spLocks/>
          </p:cNvSpPr>
          <p:nvPr>
            <p:custDataLst>
              <p:tags r:id="rId11"/>
            </p:custDataLst>
          </p:nvPr>
        </p:nvSpPr>
        <p:spPr bwMode="gray">
          <a:xfrm>
            <a:off x="6600825" y="4886325"/>
            <a:ext cx="347663" cy="165100"/>
          </a:xfrm>
          <a:prstGeom prst="rect">
            <a:avLst/>
          </a:prstGeom>
          <a:ln>
            <a:noFill/>
          </a:ln>
          <a:effectLst/>
        </p:spPr>
        <p:txBody>
          <a:bodyPr vert="horz" wrap="none" lIns="22225" tIns="0" rIns="22225"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FA103E9-1779-4D49-A9CE-3E12BCD2AF6A}" type="datetime'''''8''''''''''''''''''''''''''''''''''''3''''%'''''">
              <a:rPr lang="en-US" altLang="en-US" sz="1200" smtClean="0">
                <a:effectLst/>
              </a:rPr>
              <a:pPr lvl="0" algn="ctr">
                <a:spcBef>
                  <a:spcPct val="0"/>
                </a:spcBef>
                <a:spcAft>
                  <a:spcPct val="0"/>
                </a:spcAft>
              </a:pPr>
              <a:t>83%</a:t>
            </a:fld>
            <a:endParaRPr lang="en-US" sz="1200"/>
          </a:p>
        </p:txBody>
      </p:sp>
      <p:sp>
        <p:nvSpPr>
          <p:cNvPr id="35" name="Text Placeholder 2">
            <a:extLst>
              <a:ext uri="{FF2B5EF4-FFF2-40B4-BE49-F238E27FC236}">
                <a16:creationId xmlns:a16="http://schemas.microsoft.com/office/drawing/2014/main" id="{9ADE4B80-40B6-EBD6-BE06-71DBE9A254E7}"/>
              </a:ext>
            </a:extLst>
          </p:cNvPr>
          <p:cNvSpPr>
            <a:spLocks/>
          </p:cNvSpPr>
          <p:nvPr>
            <p:custDataLst>
              <p:tags r:id="rId12"/>
            </p:custDataLst>
          </p:nvPr>
        </p:nvSpPr>
        <p:spPr bwMode="auto">
          <a:xfrm>
            <a:off x="6599238" y="5919788"/>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A00D719-7DDC-4665-8E68-8D8D57504366}" type="datetime'''''''''2''''''0''''''''''''''''''''2''''''''''''1'''''''''">
              <a:rPr lang="en-US" altLang="en-US" sz="1200" smtClean="0"/>
              <a:pPr lvl="0" algn="ctr">
                <a:spcBef>
                  <a:spcPct val="0"/>
                </a:spcBef>
                <a:spcAft>
                  <a:spcPct val="0"/>
                </a:spcAft>
              </a:pPr>
              <a:t>2021</a:t>
            </a:fld>
            <a:endParaRPr lang="en-US" sz="1200"/>
          </a:p>
        </p:txBody>
      </p:sp>
      <p:sp>
        <p:nvSpPr>
          <p:cNvPr id="36" name="Text Placeholder 2">
            <a:extLst>
              <a:ext uri="{FF2B5EF4-FFF2-40B4-BE49-F238E27FC236}">
                <a16:creationId xmlns:a16="http://schemas.microsoft.com/office/drawing/2014/main" id="{82ADC728-AE5C-3D15-3253-43F9E334A4E0}"/>
              </a:ext>
            </a:extLst>
          </p:cNvPr>
          <p:cNvSpPr>
            <a:spLocks/>
          </p:cNvSpPr>
          <p:nvPr>
            <p:custDataLst>
              <p:tags r:id="rId13"/>
            </p:custDataLst>
          </p:nvPr>
        </p:nvSpPr>
        <p:spPr bwMode="gray">
          <a:xfrm>
            <a:off x="7707313" y="5135563"/>
            <a:ext cx="347663" cy="165100"/>
          </a:xfrm>
          <a:prstGeom prst="rect">
            <a:avLst/>
          </a:prstGeom>
          <a:solidFill>
            <a:schemeClr val="accent2"/>
          </a:solidFill>
          <a:ln>
            <a:noFill/>
          </a:ln>
          <a:effec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51E6319-68E2-4AC6-9224-CC6B9B201D6B}" type="datetime'''''''''''''''''''''''''4''''1''''''''%'">
              <a:rPr lang="en-US" altLang="en-US" sz="1200" smtClean="0">
                <a:effectLst/>
              </a:rPr>
              <a:pPr lvl="0" algn="ctr">
                <a:spcBef>
                  <a:spcPct val="0"/>
                </a:spcBef>
                <a:spcAft>
                  <a:spcPct val="0"/>
                </a:spcAft>
              </a:pPr>
              <a:t>41%</a:t>
            </a:fld>
            <a:endParaRPr lang="en-US" sz="1200"/>
          </a:p>
        </p:txBody>
      </p:sp>
      <p:sp>
        <p:nvSpPr>
          <p:cNvPr id="37" name="Text Placeholder 2">
            <a:extLst>
              <a:ext uri="{FF2B5EF4-FFF2-40B4-BE49-F238E27FC236}">
                <a16:creationId xmlns:a16="http://schemas.microsoft.com/office/drawing/2014/main" id="{D0A9573B-8D79-1B5D-66E9-A37FB0B98D84}"/>
              </a:ext>
            </a:extLst>
          </p:cNvPr>
          <p:cNvSpPr>
            <a:spLocks/>
          </p:cNvSpPr>
          <p:nvPr>
            <p:custDataLst>
              <p:tags r:id="rId14"/>
            </p:custDataLst>
          </p:nvPr>
        </p:nvSpPr>
        <p:spPr bwMode="auto">
          <a:xfrm>
            <a:off x="7705725" y="5919788"/>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0AE2360-5B4A-43A1-BE38-D1BB7FCA572A}" type="datetime'''''''''''''''2''''''''''''0''''2''''2'''''''''">
              <a:rPr lang="en-US" altLang="en-US" sz="1200" smtClean="0"/>
              <a:pPr lvl="0" algn="ctr">
                <a:spcBef>
                  <a:spcPct val="0"/>
                </a:spcBef>
                <a:spcAft>
                  <a:spcPct val="0"/>
                </a:spcAft>
              </a:pPr>
              <a:t>2022</a:t>
            </a:fld>
            <a:endParaRPr lang="en-US" sz="1200"/>
          </a:p>
        </p:txBody>
      </p:sp>
      <p:sp useBgFill="1">
        <p:nvSpPr>
          <p:cNvPr id="15" name="Text Placeholder 2">
            <a:extLst>
              <a:ext uri="{FF2B5EF4-FFF2-40B4-BE49-F238E27FC236}">
                <a16:creationId xmlns:a16="http://schemas.microsoft.com/office/drawing/2014/main" id="{6B642D7E-C141-9472-D184-B1F23AF65219}"/>
              </a:ext>
            </a:extLst>
          </p:cNvPr>
          <p:cNvSpPr>
            <a:spLocks/>
          </p:cNvSpPr>
          <p:nvPr>
            <p:custDataLst>
              <p:tags r:id="rId15"/>
            </p:custDataLst>
          </p:nvPr>
        </p:nvSpPr>
        <p:spPr bwMode="gray">
          <a:xfrm>
            <a:off x="8813800" y="4984750"/>
            <a:ext cx="347663" cy="165100"/>
          </a:xfrm>
          <a:prstGeom prst="rect">
            <a:avLst/>
          </a:prstGeom>
          <a:ln>
            <a:noFill/>
          </a:ln>
          <a:effec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CB46355-B042-4F20-A3F2-4DC41CE1946B}" type="datetime'''''''''''''''53''''''''''%'">
              <a:rPr lang="en-US" altLang="en-US" sz="1200" smtClean="0">
                <a:effectLst/>
              </a:rPr>
              <a:pPr lvl="0" algn="ctr">
                <a:spcBef>
                  <a:spcPct val="0"/>
                </a:spcBef>
                <a:spcAft>
                  <a:spcPct val="0"/>
                </a:spcAft>
              </a:pPr>
              <a:t>53%</a:t>
            </a:fld>
            <a:endParaRPr lang="en-US" sz="1200"/>
          </a:p>
        </p:txBody>
      </p:sp>
      <p:sp>
        <p:nvSpPr>
          <p:cNvPr id="16" name="Text Placeholder 2">
            <a:extLst>
              <a:ext uri="{FF2B5EF4-FFF2-40B4-BE49-F238E27FC236}">
                <a16:creationId xmlns:a16="http://schemas.microsoft.com/office/drawing/2014/main" id="{03F6D19E-6769-B87D-A9F2-9FF8E833D741}"/>
              </a:ext>
            </a:extLst>
          </p:cNvPr>
          <p:cNvSpPr>
            <a:spLocks/>
          </p:cNvSpPr>
          <p:nvPr>
            <p:custDataLst>
              <p:tags r:id="rId16"/>
            </p:custDataLst>
          </p:nvPr>
        </p:nvSpPr>
        <p:spPr bwMode="auto">
          <a:xfrm>
            <a:off x="8812213" y="5919788"/>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BC5C32F-AB5D-40C6-B753-56446F48D564}" type="datetime'2''0''23'''''''''''''''''''''''''''">
              <a:rPr lang="en-US" altLang="en-US" sz="1200" smtClean="0"/>
              <a:pPr lvl="0" algn="ctr">
                <a:spcBef>
                  <a:spcPct val="0"/>
                </a:spcBef>
                <a:spcAft>
                  <a:spcPct val="0"/>
                </a:spcAft>
              </a:pPr>
              <a:t>2023</a:t>
            </a:fld>
            <a:endParaRPr lang="en-US" sz="1200"/>
          </a:p>
        </p:txBody>
      </p:sp>
      <p:sp>
        <p:nvSpPr>
          <p:cNvPr id="17" name="Text Placeholder 2">
            <a:extLst>
              <a:ext uri="{FF2B5EF4-FFF2-40B4-BE49-F238E27FC236}">
                <a16:creationId xmlns:a16="http://schemas.microsoft.com/office/drawing/2014/main" id="{2AFB3E24-D293-A8B8-BA6E-0B84BEC3742A}"/>
              </a:ext>
            </a:extLst>
          </p:cNvPr>
          <p:cNvSpPr>
            <a:spLocks/>
          </p:cNvSpPr>
          <p:nvPr>
            <p:custDataLst>
              <p:tags r:id="rId17"/>
            </p:custDataLst>
          </p:nvPr>
        </p:nvSpPr>
        <p:spPr bwMode="gray">
          <a:xfrm>
            <a:off x="9920288" y="5072063"/>
            <a:ext cx="347663" cy="165100"/>
          </a:xfrm>
          <a:prstGeom prst="rect">
            <a:avLst/>
          </a:prstGeom>
          <a:solidFill>
            <a:schemeClr val="accent2"/>
          </a:solidFill>
          <a:ln>
            <a:noFill/>
          </a:ln>
          <a:effec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4D9ECE6-CAA8-40B3-BE78-7A477E6EF71C}" type="datetime'''''4''''''''''''''''''''''''''''6''%'''''''''''''">
              <a:rPr lang="en-US" altLang="en-US" sz="1200" smtClean="0">
                <a:effectLst/>
              </a:rPr>
              <a:pPr lvl="0" algn="ctr">
                <a:spcBef>
                  <a:spcPct val="0"/>
                </a:spcBef>
                <a:spcAft>
                  <a:spcPct val="0"/>
                </a:spcAft>
              </a:pPr>
              <a:t>46%</a:t>
            </a:fld>
            <a:endParaRPr lang="en-US" sz="1200"/>
          </a:p>
        </p:txBody>
      </p:sp>
      <p:sp>
        <p:nvSpPr>
          <p:cNvPr id="18" name="Text Placeholder 2">
            <a:extLst>
              <a:ext uri="{FF2B5EF4-FFF2-40B4-BE49-F238E27FC236}">
                <a16:creationId xmlns:a16="http://schemas.microsoft.com/office/drawing/2014/main" id="{07C4CB47-A6D5-0CD8-D50D-102AA28E41E7}"/>
              </a:ext>
            </a:extLst>
          </p:cNvPr>
          <p:cNvSpPr>
            <a:spLocks/>
          </p:cNvSpPr>
          <p:nvPr>
            <p:custDataLst>
              <p:tags r:id="rId18"/>
            </p:custDataLst>
          </p:nvPr>
        </p:nvSpPr>
        <p:spPr bwMode="auto">
          <a:xfrm>
            <a:off x="9918700" y="5919788"/>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0FAE08E-A636-4467-8C58-9CC0FC332671}" type="datetime'''2''''''''''''''''0''''''''''''''''''2''4'''">
              <a:rPr lang="en-US" altLang="en-US" sz="1200" smtClean="0"/>
              <a:pPr lvl="0" algn="ctr">
                <a:spcBef>
                  <a:spcPct val="0"/>
                </a:spcBef>
                <a:spcAft>
                  <a:spcPct val="0"/>
                </a:spcAft>
              </a:pPr>
              <a:t>2024</a:t>
            </a:fld>
            <a:endParaRPr lang="en-US" sz="1200"/>
          </a:p>
        </p:txBody>
      </p:sp>
      <p:sp>
        <p:nvSpPr>
          <p:cNvPr id="19" name="Text Placeholder 2">
            <a:extLst>
              <a:ext uri="{FF2B5EF4-FFF2-40B4-BE49-F238E27FC236}">
                <a16:creationId xmlns:a16="http://schemas.microsoft.com/office/drawing/2014/main" id="{D44913C5-C487-E26E-622D-2AB1080B2988}"/>
              </a:ext>
            </a:extLst>
          </p:cNvPr>
          <p:cNvSpPr>
            <a:spLocks/>
          </p:cNvSpPr>
          <p:nvPr>
            <p:custDataLst>
              <p:tags r:id="rId19"/>
            </p:custDataLst>
          </p:nvPr>
        </p:nvSpPr>
        <p:spPr bwMode="gray">
          <a:xfrm>
            <a:off x="11026775" y="4846638"/>
            <a:ext cx="347663" cy="165100"/>
          </a:xfrm>
          <a:prstGeom prst="rect">
            <a:avLst/>
          </a:prstGeom>
          <a:solidFill>
            <a:schemeClr val="accent2"/>
          </a:solidFill>
          <a:ln>
            <a:noFill/>
          </a:ln>
          <a:effec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CA97E0D-602A-4C0C-A1FF-A3A2D9AF0425}" type="datetime'''''''''''''''''''''''6''''4%'''''''''''''''''''''''''''''''''">
              <a:rPr lang="en-US" altLang="en-US" sz="1200" b="1" smtClean="0">
                <a:effectLst/>
              </a:rPr>
              <a:pPr lvl="0" algn="ctr">
                <a:spcBef>
                  <a:spcPct val="0"/>
                </a:spcBef>
                <a:spcAft>
                  <a:spcPct val="0"/>
                </a:spcAft>
              </a:pPr>
              <a:t>64%</a:t>
            </a:fld>
            <a:endParaRPr lang="en-US" sz="1200" b="1"/>
          </a:p>
        </p:txBody>
      </p:sp>
      <p:sp>
        <p:nvSpPr>
          <p:cNvPr id="20" name="Text Placeholder 2">
            <a:extLst>
              <a:ext uri="{FF2B5EF4-FFF2-40B4-BE49-F238E27FC236}">
                <a16:creationId xmlns:a16="http://schemas.microsoft.com/office/drawing/2014/main" id="{A2C6C5DA-AAE8-57AD-5640-0D14A1A8429D}"/>
              </a:ext>
            </a:extLst>
          </p:cNvPr>
          <p:cNvSpPr>
            <a:spLocks/>
          </p:cNvSpPr>
          <p:nvPr>
            <p:custDataLst>
              <p:tags r:id="rId20"/>
            </p:custDataLst>
          </p:nvPr>
        </p:nvSpPr>
        <p:spPr bwMode="auto">
          <a:xfrm>
            <a:off x="11025188" y="5919788"/>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2586D0C-A691-4817-93DD-36942A30D21E}" type="datetime'2''0''''''''''''''''''''''''''''2''''5'">
              <a:rPr lang="en-US" altLang="en-US" sz="1200" b="1" smtClean="0"/>
              <a:pPr lvl="0" algn="ctr">
                <a:spcBef>
                  <a:spcPct val="0"/>
                </a:spcBef>
                <a:spcAft>
                  <a:spcPct val="0"/>
                </a:spcAft>
              </a:pPr>
              <a:t>2025</a:t>
            </a:fld>
            <a:endParaRPr lang="en-US" sz="1200" b="1"/>
          </a:p>
        </p:txBody>
      </p:sp>
      <p:sp>
        <p:nvSpPr>
          <p:cNvPr id="7" name="Text Placeholder 2">
            <a:extLst>
              <a:ext uri="{FF2B5EF4-FFF2-40B4-BE49-F238E27FC236}">
                <a16:creationId xmlns:a16="http://schemas.microsoft.com/office/drawing/2014/main" id="{ABD95369-9317-F3DB-F4F3-1326A5FB2E93}"/>
              </a:ext>
            </a:extLst>
          </p:cNvPr>
          <p:cNvSpPr>
            <a:spLocks/>
          </p:cNvSpPr>
          <p:nvPr>
            <p:custDataLst>
              <p:tags r:id="rId21"/>
            </p:custDataLst>
          </p:nvPr>
        </p:nvSpPr>
        <p:spPr bwMode="gray">
          <a:xfrm>
            <a:off x="6405563" y="4451350"/>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A19567D-2149-4CF3-BCBB-11EA5E817D38}" type="datetime'''''0''''''''''''''''''''''''''''''''.''7''''0'''''">
              <a:rPr lang="en-US" altLang="en-US" sz="1200" smtClean="0">
                <a:effectLst/>
              </a:rPr>
              <a:pPr lvl="0" algn="ctr">
                <a:spcBef>
                  <a:spcPct val="0"/>
                </a:spcBef>
                <a:spcAft>
                  <a:spcPct val="0"/>
                </a:spcAft>
              </a:pPr>
              <a:t>0.70</a:t>
            </a:fld>
            <a:endParaRPr lang="en-US" sz="1200" dirty="0"/>
          </a:p>
        </p:txBody>
      </p:sp>
      <p:sp>
        <p:nvSpPr>
          <p:cNvPr id="8" name="Text Placeholder 2">
            <a:extLst>
              <a:ext uri="{FF2B5EF4-FFF2-40B4-BE49-F238E27FC236}">
                <a16:creationId xmlns:a16="http://schemas.microsoft.com/office/drawing/2014/main" id="{25458F15-956A-2FC3-9DA4-7AC03483A43A}"/>
              </a:ext>
            </a:extLst>
          </p:cNvPr>
          <p:cNvSpPr>
            <a:spLocks/>
          </p:cNvSpPr>
          <p:nvPr>
            <p:custDataLst>
              <p:tags r:id="rId22"/>
            </p:custDataLst>
          </p:nvPr>
        </p:nvSpPr>
        <p:spPr bwMode="gray">
          <a:xfrm>
            <a:off x="6800850" y="4662488"/>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C5CA7E8-AECE-4271-9902-B930564BDD8E}" type="datetime'''''0.''''''''''''''''''''''''''''''5''''''''''8'''''''''">
              <a:rPr lang="en-US" altLang="en-US" sz="1200" smtClean="0">
                <a:effectLst/>
              </a:rPr>
              <a:pPr lvl="0" algn="ctr">
                <a:spcBef>
                  <a:spcPct val="0"/>
                </a:spcBef>
                <a:spcAft>
                  <a:spcPct val="0"/>
                </a:spcAft>
              </a:pPr>
              <a:t>0.58</a:t>
            </a:fld>
            <a:endParaRPr lang="en-US" sz="1200" dirty="0"/>
          </a:p>
        </p:txBody>
      </p:sp>
      <p:sp>
        <p:nvSpPr>
          <p:cNvPr id="9" name="Text Placeholder 2">
            <a:extLst>
              <a:ext uri="{FF2B5EF4-FFF2-40B4-BE49-F238E27FC236}">
                <a16:creationId xmlns:a16="http://schemas.microsoft.com/office/drawing/2014/main" id="{E0E166A7-C4C8-1CC0-1283-591CDDD726C4}"/>
              </a:ext>
            </a:extLst>
          </p:cNvPr>
          <p:cNvSpPr>
            <a:spLocks/>
          </p:cNvSpPr>
          <p:nvPr>
            <p:custDataLst>
              <p:tags r:id="rId23"/>
            </p:custDataLst>
          </p:nvPr>
        </p:nvSpPr>
        <p:spPr bwMode="gray">
          <a:xfrm>
            <a:off x="7512050" y="3049588"/>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B004FC2-75B4-4337-8DED-85AF7F563CF3}" type="datetime'''''''''''''''''''''''''''''''1.''5''''''''''0'''''''''">
              <a:rPr lang="en-US" altLang="en-US" sz="1200" smtClean="0">
                <a:effectLst/>
              </a:rPr>
              <a:pPr lvl="0" algn="ctr">
                <a:spcBef>
                  <a:spcPct val="0"/>
                </a:spcBef>
                <a:spcAft>
                  <a:spcPct val="0"/>
                </a:spcAft>
              </a:pPr>
              <a:t>1.50</a:t>
            </a:fld>
            <a:endParaRPr lang="en-US" sz="1200" dirty="0"/>
          </a:p>
        </p:txBody>
      </p:sp>
      <p:sp>
        <p:nvSpPr>
          <p:cNvPr id="10" name="Text Placeholder 2">
            <a:extLst>
              <a:ext uri="{FF2B5EF4-FFF2-40B4-BE49-F238E27FC236}">
                <a16:creationId xmlns:a16="http://schemas.microsoft.com/office/drawing/2014/main" id="{E8D076DE-4D88-D646-3D88-9B0716A49990}"/>
              </a:ext>
            </a:extLst>
          </p:cNvPr>
          <p:cNvSpPr>
            <a:spLocks/>
          </p:cNvSpPr>
          <p:nvPr>
            <p:custDataLst>
              <p:tags r:id="rId24"/>
            </p:custDataLst>
          </p:nvPr>
        </p:nvSpPr>
        <p:spPr bwMode="gray">
          <a:xfrm>
            <a:off x="7907338" y="4592638"/>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279AE1D-E75B-4B06-92D5-D124E5A1B3FD}" type="datetime'0''''''.''''''''''''''6''''''''2'''''''''''''''''">
              <a:rPr lang="en-US" altLang="en-US" sz="1200" smtClean="0">
                <a:effectLst/>
              </a:rPr>
              <a:pPr lvl="0" algn="ctr">
                <a:spcBef>
                  <a:spcPct val="0"/>
                </a:spcBef>
                <a:spcAft>
                  <a:spcPct val="0"/>
                </a:spcAft>
              </a:pPr>
              <a:t>0.62</a:t>
            </a:fld>
            <a:endParaRPr lang="en-US" sz="1200" dirty="0"/>
          </a:p>
        </p:txBody>
      </p:sp>
      <p:sp>
        <p:nvSpPr>
          <p:cNvPr id="11" name="Text Placeholder 2">
            <a:extLst>
              <a:ext uri="{FF2B5EF4-FFF2-40B4-BE49-F238E27FC236}">
                <a16:creationId xmlns:a16="http://schemas.microsoft.com/office/drawing/2014/main" id="{9EAC3CA7-CAD4-9236-8908-6630A84788D9}"/>
              </a:ext>
            </a:extLst>
          </p:cNvPr>
          <p:cNvSpPr>
            <a:spLocks/>
          </p:cNvSpPr>
          <p:nvPr>
            <p:custDataLst>
              <p:tags r:id="rId25"/>
            </p:custDataLst>
          </p:nvPr>
        </p:nvSpPr>
        <p:spPr bwMode="gray">
          <a:xfrm>
            <a:off x="8618538" y="3435350"/>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4FEBA87-7D37-4802-95A6-A502B4BE0B10}" type="datetime'''''''''''''1''''''''.''''''2''''''''''8'''''''">
              <a:rPr lang="en-US" altLang="en-US" sz="1200" smtClean="0">
                <a:effectLst/>
              </a:rPr>
              <a:pPr lvl="0" algn="ctr">
                <a:spcBef>
                  <a:spcPct val="0"/>
                </a:spcBef>
                <a:spcAft>
                  <a:spcPct val="0"/>
                </a:spcAft>
              </a:pPr>
              <a:t>1.28</a:t>
            </a:fld>
            <a:endParaRPr lang="en-US" sz="1200" dirty="0"/>
          </a:p>
        </p:txBody>
      </p:sp>
      <p:sp>
        <p:nvSpPr>
          <p:cNvPr id="21" name="Text Placeholder 2">
            <a:extLst>
              <a:ext uri="{FF2B5EF4-FFF2-40B4-BE49-F238E27FC236}">
                <a16:creationId xmlns:a16="http://schemas.microsoft.com/office/drawing/2014/main" id="{BF25928D-C267-3DAE-669C-F3EDD297694B}"/>
              </a:ext>
            </a:extLst>
          </p:cNvPr>
          <p:cNvSpPr>
            <a:spLocks/>
          </p:cNvSpPr>
          <p:nvPr>
            <p:custDataLst>
              <p:tags r:id="rId26"/>
            </p:custDataLst>
          </p:nvPr>
        </p:nvSpPr>
        <p:spPr bwMode="gray">
          <a:xfrm>
            <a:off x="9013825" y="4486275"/>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8795BCA-8FE8-4B74-9FBB-82188B90A21C}" type="datetime'''''''''''''''''''''''''0''''''''''.''''''''''''''''''''''68'">
              <a:rPr lang="en-US" altLang="en-US" sz="1200" smtClean="0">
                <a:effectLst/>
              </a:rPr>
              <a:pPr lvl="0" algn="ctr">
                <a:spcBef>
                  <a:spcPct val="0"/>
                </a:spcBef>
                <a:spcAft>
                  <a:spcPct val="0"/>
                </a:spcAft>
              </a:pPr>
              <a:t>0.68</a:t>
            </a:fld>
            <a:endParaRPr lang="en-US" sz="1200" dirty="0"/>
          </a:p>
        </p:txBody>
      </p:sp>
      <p:sp>
        <p:nvSpPr>
          <p:cNvPr id="22" name="Text Placeholder 2">
            <a:extLst>
              <a:ext uri="{FF2B5EF4-FFF2-40B4-BE49-F238E27FC236}">
                <a16:creationId xmlns:a16="http://schemas.microsoft.com/office/drawing/2014/main" id="{D927FC54-83F1-481B-221D-1E1F0FDCE76B}"/>
              </a:ext>
            </a:extLst>
          </p:cNvPr>
          <p:cNvSpPr>
            <a:spLocks/>
          </p:cNvSpPr>
          <p:nvPr>
            <p:custDataLst>
              <p:tags r:id="rId27"/>
            </p:custDataLst>
          </p:nvPr>
        </p:nvSpPr>
        <p:spPr bwMode="gray">
          <a:xfrm>
            <a:off x="9725025" y="2857500"/>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BC56F6C-7145-4436-8035-D91E8528269D}" type="datetime'1''.''''''''6''''''''''''''''''''''''''1'''''">
              <a:rPr lang="en-US" altLang="en-US" sz="1200" smtClean="0">
                <a:effectLst/>
              </a:rPr>
              <a:pPr lvl="0" algn="ctr">
                <a:spcBef>
                  <a:spcPct val="0"/>
                </a:spcBef>
                <a:spcAft>
                  <a:spcPct val="0"/>
                </a:spcAft>
              </a:pPr>
              <a:t>1.61</a:t>
            </a:fld>
            <a:endParaRPr lang="en-US" sz="1200" dirty="0"/>
          </a:p>
        </p:txBody>
      </p:sp>
      <p:sp>
        <p:nvSpPr>
          <p:cNvPr id="23" name="Text Placeholder 2">
            <a:extLst>
              <a:ext uri="{FF2B5EF4-FFF2-40B4-BE49-F238E27FC236}">
                <a16:creationId xmlns:a16="http://schemas.microsoft.com/office/drawing/2014/main" id="{C41FA42F-68A0-16EF-BCE7-CF00832663C3}"/>
              </a:ext>
            </a:extLst>
          </p:cNvPr>
          <p:cNvSpPr>
            <a:spLocks/>
          </p:cNvSpPr>
          <p:nvPr>
            <p:custDataLst>
              <p:tags r:id="rId28"/>
            </p:custDataLst>
          </p:nvPr>
        </p:nvSpPr>
        <p:spPr bwMode="gray">
          <a:xfrm>
            <a:off x="10120313" y="4381500"/>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7D53CF9-D9E5-4897-A54C-3B75A6918259}" type="datetime'''''''''''''0''''.''''7''''''''4'''''''''''''">
              <a:rPr lang="en-US" altLang="en-US" sz="1200" smtClean="0">
                <a:effectLst/>
              </a:rPr>
              <a:pPr lvl="0" algn="ctr">
                <a:spcBef>
                  <a:spcPct val="0"/>
                </a:spcBef>
                <a:spcAft>
                  <a:spcPct val="0"/>
                </a:spcAft>
              </a:pPr>
              <a:t>0.74</a:t>
            </a:fld>
            <a:endParaRPr lang="en-US" sz="1200" dirty="0"/>
          </a:p>
        </p:txBody>
      </p:sp>
      <p:sp>
        <p:nvSpPr>
          <p:cNvPr id="27" name="Text Placeholder 2">
            <a:extLst>
              <a:ext uri="{FF2B5EF4-FFF2-40B4-BE49-F238E27FC236}">
                <a16:creationId xmlns:a16="http://schemas.microsoft.com/office/drawing/2014/main" id="{6DB5392E-EC0E-DAC4-BBF2-656323DCA53F}"/>
              </a:ext>
            </a:extLst>
          </p:cNvPr>
          <p:cNvSpPr>
            <a:spLocks/>
          </p:cNvSpPr>
          <p:nvPr>
            <p:custDataLst>
              <p:tags r:id="rId29"/>
            </p:custDataLst>
          </p:nvPr>
        </p:nvSpPr>
        <p:spPr bwMode="gray">
          <a:xfrm>
            <a:off x="10831513" y="3609975"/>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91689A8-952B-4D93-B560-0D32062C9F33}" type="datetime'''''''''''''''''''''1''.''''''''''1''''''''''''''''''8'''''">
              <a:rPr lang="en-US" altLang="en-US" sz="1200" b="1" smtClean="0">
                <a:effectLst/>
              </a:rPr>
              <a:pPr lvl="0" algn="ctr">
                <a:spcBef>
                  <a:spcPct val="0"/>
                </a:spcBef>
                <a:spcAft>
                  <a:spcPct val="0"/>
                </a:spcAft>
              </a:pPr>
              <a:t>1.18</a:t>
            </a:fld>
            <a:endParaRPr lang="en-US" sz="1200" b="1" dirty="0"/>
          </a:p>
        </p:txBody>
      </p:sp>
      <p:sp>
        <p:nvSpPr>
          <p:cNvPr id="28" name="Text Placeholder 2">
            <a:extLst>
              <a:ext uri="{FF2B5EF4-FFF2-40B4-BE49-F238E27FC236}">
                <a16:creationId xmlns:a16="http://schemas.microsoft.com/office/drawing/2014/main" id="{F4783506-13D9-64F4-C9BD-57C21831CFEA}"/>
              </a:ext>
            </a:extLst>
          </p:cNvPr>
          <p:cNvSpPr>
            <a:spLocks/>
          </p:cNvSpPr>
          <p:nvPr>
            <p:custDataLst>
              <p:tags r:id="rId30"/>
            </p:custDataLst>
          </p:nvPr>
        </p:nvSpPr>
        <p:spPr bwMode="gray">
          <a:xfrm>
            <a:off x="11226800" y="4346575"/>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ADC50D8-56EC-4998-86A4-E29A58786A62}" type="datetime'''''''''''''''''''0.''''''''''''''''''''''''76'">
              <a:rPr lang="en-US" altLang="en-US" sz="1200" b="1" smtClean="0">
                <a:effectLst/>
              </a:rPr>
              <a:pPr lvl="0" algn="ctr">
                <a:spcBef>
                  <a:spcPct val="0"/>
                </a:spcBef>
                <a:spcAft>
                  <a:spcPct val="0"/>
                </a:spcAft>
              </a:pPr>
              <a:t>0.76</a:t>
            </a:fld>
            <a:endParaRPr lang="en-US" sz="1200" b="1" dirty="0"/>
          </a:p>
        </p:txBody>
      </p:sp>
      <p:sp>
        <p:nvSpPr>
          <p:cNvPr id="39" name="Suorakulmio 38">
            <a:extLst>
              <a:ext uri="{FF2B5EF4-FFF2-40B4-BE49-F238E27FC236}">
                <a16:creationId xmlns:a16="http://schemas.microsoft.com/office/drawing/2014/main" id="{CD0F2C9D-7B8C-3CB4-E0A2-750ED28C55EB}"/>
              </a:ext>
            </a:extLst>
          </p:cNvPr>
          <p:cNvSpPr/>
          <p:nvPr>
            <p:custDataLst>
              <p:tags r:id="rId31"/>
            </p:custDataLst>
          </p:nvPr>
        </p:nvSpPr>
        <p:spPr bwMode="auto">
          <a:xfrm>
            <a:off x="10763250" y="1966913"/>
            <a:ext cx="179388" cy="1333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Suorakulmio 39">
            <a:extLst>
              <a:ext uri="{FF2B5EF4-FFF2-40B4-BE49-F238E27FC236}">
                <a16:creationId xmlns:a16="http://schemas.microsoft.com/office/drawing/2014/main" id="{382C63FA-764F-FF9A-5629-04AE836EFF98}"/>
              </a:ext>
            </a:extLst>
          </p:cNvPr>
          <p:cNvSpPr/>
          <p:nvPr>
            <p:custDataLst>
              <p:tags r:id="rId32"/>
            </p:custDataLst>
          </p:nvPr>
        </p:nvSpPr>
        <p:spPr bwMode="auto">
          <a:xfrm>
            <a:off x="10763250" y="2162175"/>
            <a:ext cx="179388" cy="13335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1" name="Suora yhdysviiva 40">
            <a:extLst>
              <a:ext uri="{FF2B5EF4-FFF2-40B4-BE49-F238E27FC236}">
                <a16:creationId xmlns:a16="http://schemas.microsoft.com/office/drawing/2014/main" id="{31956334-73D8-B1DD-6FD1-A6B19F0EE66A}"/>
              </a:ext>
            </a:extLst>
          </p:cNvPr>
          <p:cNvCxnSpPr/>
          <p:nvPr>
            <p:custDataLst>
              <p:tags r:id="rId33"/>
            </p:custDataLst>
          </p:nvPr>
        </p:nvCxnSpPr>
        <p:spPr bwMode="gray">
          <a:xfrm>
            <a:off x="10772775" y="2424113"/>
            <a:ext cx="160338" cy="0"/>
          </a:xfrm>
          <a:prstGeom prst="line">
            <a:avLst/>
          </a:prstGeom>
          <a:ln w="19050"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2" name="Text Placeholder 2">
            <a:extLst>
              <a:ext uri="{FF2B5EF4-FFF2-40B4-BE49-F238E27FC236}">
                <a16:creationId xmlns:a16="http://schemas.microsoft.com/office/drawing/2014/main" id="{B8CD7FE2-6BE8-6D3A-E781-7663015DF9B5}"/>
              </a:ext>
            </a:extLst>
          </p:cNvPr>
          <p:cNvSpPr>
            <a:spLocks/>
          </p:cNvSpPr>
          <p:nvPr>
            <p:custDataLst>
              <p:tags r:id="rId34"/>
            </p:custDataLst>
          </p:nvPr>
        </p:nvSpPr>
        <p:spPr bwMode="auto">
          <a:xfrm>
            <a:off x="10993438" y="1974850"/>
            <a:ext cx="2524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88F02866-E45E-4FAD-B1D2-DDA3C32F8D8B}" type="datetime'''''E''''''''''''''''P''S'">
              <a:rPr lang="fi-FI" altLang="en-US" sz="1000" smtClean="0"/>
              <a:pPr/>
              <a:t>EPS</a:t>
            </a:fld>
            <a:endParaRPr lang="fi-FI" sz="1000"/>
          </a:p>
        </p:txBody>
      </p:sp>
      <p:sp>
        <p:nvSpPr>
          <p:cNvPr id="43" name="Text Placeholder 2">
            <a:extLst>
              <a:ext uri="{FF2B5EF4-FFF2-40B4-BE49-F238E27FC236}">
                <a16:creationId xmlns:a16="http://schemas.microsoft.com/office/drawing/2014/main" id="{AB252BE5-B6A8-1995-5368-A8A82F728E0E}"/>
              </a:ext>
            </a:extLst>
          </p:cNvPr>
          <p:cNvSpPr>
            <a:spLocks/>
          </p:cNvSpPr>
          <p:nvPr>
            <p:custDataLst>
              <p:tags r:id="rId35"/>
            </p:custDataLst>
          </p:nvPr>
        </p:nvSpPr>
        <p:spPr bwMode="auto">
          <a:xfrm>
            <a:off x="10993438" y="2170113"/>
            <a:ext cx="2603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833C10AB-4EDE-45C7-9530-24DA0AD94AFD}" type="datetime'''''''''''''''''''''''''''D''''P''''''S'''''''''''''">
              <a:rPr lang="fi-FI" altLang="en-US" sz="1000" smtClean="0"/>
              <a:pPr/>
              <a:t>DPS</a:t>
            </a:fld>
            <a:endParaRPr lang="fi-FI" sz="1000"/>
          </a:p>
        </p:txBody>
      </p:sp>
      <p:sp>
        <p:nvSpPr>
          <p:cNvPr id="44" name="Text Placeholder 2">
            <a:extLst>
              <a:ext uri="{FF2B5EF4-FFF2-40B4-BE49-F238E27FC236}">
                <a16:creationId xmlns:a16="http://schemas.microsoft.com/office/drawing/2014/main" id="{364E9B2A-7B38-C101-4F59-DD1492108552}"/>
              </a:ext>
            </a:extLst>
          </p:cNvPr>
          <p:cNvSpPr>
            <a:spLocks/>
          </p:cNvSpPr>
          <p:nvPr>
            <p:custDataLst>
              <p:tags r:id="rId36"/>
            </p:custDataLst>
          </p:nvPr>
        </p:nvSpPr>
        <p:spPr bwMode="auto">
          <a:xfrm>
            <a:off x="10993438" y="2376488"/>
            <a:ext cx="5937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fi-FI" altLang="en-US" sz="800" err="1"/>
              <a:t>Payout</a:t>
            </a:r>
            <a:r>
              <a:rPr lang="fi-FI" altLang="en-US" sz="800"/>
              <a:t> </a:t>
            </a:r>
            <a:r>
              <a:rPr lang="fi-FI" altLang="en-US" sz="1000" err="1"/>
              <a:t>ratio</a:t>
            </a:r>
            <a:endParaRPr lang="fi-FI" sz="1000"/>
          </a:p>
        </p:txBody>
      </p:sp>
      <p:sp>
        <p:nvSpPr>
          <p:cNvPr id="45" name="TextBox 20">
            <a:extLst>
              <a:ext uri="{FF2B5EF4-FFF2-40B4-BE49-F238E27FC236}">
                <a16:creationId xmlns:a16="http://schemas.microsoft.com/office/drawing/2014/main" id="{34F77399-3505-C43C-4576-27FDD315292B}"/>
              </a:ext>
            </a:extLst>
          </p:cNvPr>
          <p:cNvSpPr txBox="1"/>
          <p:nvPr/>
        </p:nvSpPr>
        <p:spPr>
          <a:xfrm>
            <a:off x="844550" y="1891666"/>
            <a:ext cx="3305175" cy="249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46" name="TextBox 20">
            <a:extLst>
              <a:ext uri="{FF2B5EF4-FFF2-40B4-BE49-F238E27FC236}">
                <a16:creationId xmlns:a16="http://schemas.microsoft.com/office/drawing/2014/main" id="{26F6715A-0088-8BF8-1E12-DD50BBDAF261}"/>
              </a:ext>
            </a:extLst>
          </p:cNvPr>
          <p:cNvSpPr txBox="1"/>
          <p:nvPr/>
        </p:nvSpPr>
        <p:spPr>
          <a:xfrm>
            <a:off x="5978525" y="1967148"/>
            <a:ext cx="608013" cy="249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100" normalizeH="0" baseline="0" noProof="0">
                <a:ln>
                  <a:noFill/>
                </a:ln>
                <a:solidFill>
                  <a:srgbClr val="322D2D"/>
                </a:solidFill>
                <a:effectLst/>
                <a:uLnTx/>
                <a:uFillTx/>
                <a:latin typeface="Arial"/>
                <a:ea typeface="+mn-ea"/>
                <a:cs typeface="+mn-cs"/>
              </a:rPr>
              <a:t>EUR</a:t>
            </a:r>
          </a:p>
        </p:txBody>
      </p:sp>
      <p:graphicFrame>
        <p:nvGraphicFramePr>
          <p:cNvPr id="71" name="Chart 70">
            <a:extLst>
              <a:ext uri="{FF2B5EF4-FFF2-40B4-BE49-F238E27FC236}">
                <a16:creationId xmlns:a16="http://schemas.microsoft.com/office/drawing/2014/main" id="{573D77E7-A5F6-80CC-6449-8B6907E414F4}"/>
              </a:ext>
            </a:extLst>
          </p:cNvPr>
          <p:cNvGraphicFramePr/>
          <p:nvPr>
            <p:custDataLst>
              <p:tags r:id="rId37"/>
            </p:custDataLst>
            <p:extLst>
              <p:ext uri="{D42A27DB-BD31-4B8C-83A1-F6EECF244321}">
                <p14:modId xmlns:p14="http://schemas.microsoft.com/office/powerpoint/2010/main" val="1758770849"/>
              </p:ext>
            </p:extLst>
          </p:nvPr>
        </p:nvGraphicFramePr>
        <p:xfrm>
          <a:off x="1163638" y="2097088"/>
          <a:ext cx="4017962" cy="4038600"/>
        </p:xfrm>
        <a:graphic>
          <a:graphicData uri="http://schemas.openxmlformats.org/drawingml/2006/chart">
            <c:chart xmlns:c="http://schemas.openxmlformats.org/drawingml/2006/chart" xmlns:r="http://schemas.openxmlformats.org/officeDocument/2006/relationships" r:id="rId70"/>
          </a:graphicData>
        </a:graphic>
      </p:graphicFrame>
      <p:sp>
        <p:nvSpPr>
          <p:cNvPr id="53" name="Text Placeholder 2">
            <a:extLst>
              <a:ext uri="{FF2B5EF4-FFF2-40B4-BE49-F238E27FC236}">
                <a16:creationId xmlns:a16="http://schemas.microsoft.com/office/drawing/2014/main" id="{21C9CA70-C143-2275-59E4-C33238E5C0B8}"/>
              </a:ext>
            </a:extLst>
          </p:cNvPr>
          <p:cNvSpPr>
            <a:spLocks/>
          </p:cNvSpPr>
          <p:nvPr>
            <p:custDataLst>
              <p:tags r:id="rId38"/>
            </p:custDataLst>
          </p:nvPr>
        </p:nvSpPr>
        <p:spPr bwMode="gray">
          <a:xfrm>
            <a:off x="1009650" y="5791200"/>
            <a:ext cx="841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89D1284-1449-4E9A-AEB8-3ABAD6406C33}" type="datetime'''''''''''''''''''''''''''''''''''''''''''''''''''''''0'''">
              <a:rPr lang="en-US" altLang="en-US" sz="1200" smtClean="0">
                <a:effectLst/>
              </a:rPr>
              <a:pPr lvl="0" algn="r">
                <a:spcBef>
                  <a:spcPct val="0"/>
                </a:spcBef>
                <a:spcAft>
                  <a:spcPct val="0"/>
                </a:spcAft>
              </a:pPr>
              <a:t>0</a:t>
            </a:fld>
            <a:endParaRPr lang="en-US" sz="1200" dirty="0"/>
          </a:p>
        </p:txBody>
      </p:sp>
      <p:sp>
        <p:nvSpPr>
          <p:cNvPr id="54" name="Text Placeholder 2">
            <a:extLst>
              <a:ext uri="{FF2B5EF4-FFF2-40B4-BE49-F238E27FC236}">
                <a16:creationId xmlns:a16="http://schemas.microsoft.com/office/drawing/2014/main" id="{6A72A2F0-CCD3-0AEE-F2EC-5E44C7B84053}"/>
              </a:ext>
            </a:extLst>
          </p:cNvPr>
          <p:cNvSpPr>
            <a:spLocks/>
          </p:cNvSpPr>
          <p:nvPr>
            <p:custDataLst>
              <p:tags r:id="rId39"/>
            </p:custDataLst>
          </p:nvPr>
        </p:nvSpPr>
        <p:spPr bwMode="gray">
          <a:xfrm>
            <a:off x="841375" y="5440363"/>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BEB0FA6-1FB2-46DC-9B3B-04EDBC8A3B78}" type="datetime'''1''''''''''''''''''''''''''''''''''''''0''''''''''''''0'''">
              <a:rPr lang="en-US" altLang="en-US" sz="1200" smtClean="0">
                <a:effectLst/>
              </a:rPr>
              <a:pPr lvl="0" algn="r">
                <a:spcBef>
                  <a:spcPct val="0"/>
                </a:spcBef>
                <a:spcAft>
                  <a:spcPct val="0"/>
                </a:spcAft>
              </a:pPr>
              <a:t>100</a:t>
            </a:fld>
            <a:endParaRPr lang="en-US" sz="1200" dirty="0"/>
          </a:p>
        </p:txBody>
      </p:sp>
      <p:sp>
        <p:nvSpPr>
          <p:cNvPr id="55" name="Text Placeholder 2">
            <a:extLst>
              <a:ext uri="{FF2B5EF4-FFF2-40B4-BE49-F238E27FC236}">
                <a16:creationId xmlns:a16="http://schemas.microsoft.com/office/drawing/2014/main" id="{590E8F19-B824-1958-1754-B1DEB10EE9D2}"/>
              </a:ext>
            </a:extLst>
          </p:cNvPr>
          <p:cNvSpPr>
            <a:spLocks/>
          </p:cNvSpPr>
          <p:nvPr>
            <p:custDataLst>
              <p:tags r:id="rId40"/>
            </p:custDataLst>
          </p:nvPr>
        </p:nvSpPr>
        <p:spPr bwMode="gray">
          <a:xfrm>
            <a:off x="841375" y="5089525"/>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31AE2E0-A8E5-473E-B0E5-43AC7597664C}" type="datetime'''''''''''''''''''20''''''''''''''''''''0'''''">
              <a:rPr lang="en-US" altLang="en-US" sz="1200" smtClean="0">
                <a:effectLst/>
              </a:rPr>
              <a:pPr lvl="0" algn="r">
                <a:spcBef>
                  <a:spcPct val="0"/>
                </a:spcBef>
                <a:spcAft>
                  <a:spcPct val="0"/>
                </a:spcAft>
              </a:pPr>
              <a:t>200</a:t>
            </a:fld>
            <a:endParaRPr lang="en-US" sz="1200" dirty="0"/>
          </a:p>
        </p:txBody>
      </p:sp>
      <p:sp>
        <p:nvSpPr>
          <p:cNvPr id="56" name="Text Placeholder 2">
            <a:extLst>
              <a:ext uri="{FF2B5EF4-FFF2-40B4-BE49-F238E27FC236}">
                <a16:creationId xmlns:a16="http://schemas.microsoft.com/office/drawing/2014/main" id="{80391D4B-E280-7512-28B7-A7B595D5A894}"/>
              </a:ext>
            </a:extLst>
          </p:cNvPr>
          <p:cNvSpPr>
            <a:spLocks/>
          </p:cNvSpPr>
          <p:nvPr>
            <p:custDataLst>
              <p:tags r:id="rId41"/>
            </p:custDataLst>
          </p:nvPr>
        </p:nvSpPr>
        <p:spPr bwMode="gray">
          <a:xfrm>
            <a:off x="841375" y="4740275"/>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26EEEF53-3BA7-43E2-9C9A-F5759B843E21}" type="datetime'''''''''''''''''''''''''''''3''''''''''0''''''''0'''">
              <a:rPr lang="en-US" altLang="en-US" sz="1200" smtClean="0">
                <a:effectLst/>
              </a:rPr>
              <a:pPr lvl="0" algn="r">
                <a:spcBef>
                  <a:spcPct val="0"/>
                </a:spcBef>
                <a:spcAft>
                  <a:spcPct val="0"/>
                </a:spcAft>
              </a:pPr>
              <a:t>300</a:t>
            </a:fld>
            <a:endParaRPr lang="en-US" sz="1200" dirty="0"/>
          </a:p>
        </p:txBody>
      </p:sp>
      <p:sp>
        <p:nvSpPr>
          <p:cNvPr id="57" name="Text Placeholder 2">
            <a:extLst>
              <a:ext uri="{FF2B5EF4-FFF2-40B4-BE49-F238E27FC236}">
                <a16:creationId xmlns:a16="http://schemas.microsoft.com/office/drawing/2014/main" id="{3499E259-19CB-3BCD-93D9-995FF699A324}"/>
              </a:ext>
            </a:extLst>
          </p:cNvPr>
          <p:cNvSpPr>
            <a:spLocks/>
          </p:cNvSpPr>
          <p:nvPr>
            <p:custDataLst>
              <p:tags r:id="rId42"/>
            </p:custDataLst>
          </p:nvPr>
        </p:nvSpPr>
        <p:spPr bwMode="gray">
          <a:xfrm>
            <a:off x="841375" y="4389438"/>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A78E90B-4780-4534-8F6A-1F8A22AC7A15}" type="datetime'40''''''0'''''''''''''''''''">
              <a:rPr lang="en-US" altLang="en-US" sz="1200" smtClean="0">
                <a:effectLst/>
              </a:rPr>
              <a:pPr lvl="0" algn="r">
                <a:spcBef>
                  <a:spcPct val="0"/>
                </a:spcBef>
                <a:spcAft>
                  <a:spcPct val="0"/>
                </a:spcAft>
              </a:pPr>
              <a:t>400</a:t>
            </a:fld>
            <a:endParaRPr lang="en-US" sz="1200" dirty="0"/>
          </a:p>
        </p:txBody>
      </p:sp>
      <p:sp>
        <p:nvSpPr>
          <p:cNvPr id="58" name="Text Placeholder 2">
            <a:extLst>
              <a:ext uri="{FF2B5EF4-FFF2-40B4-BE49-F238E27FC236}">
                <a16:creationId xmlns:a16="http://schemas.microsoft.com/office/drawing/2014/main" id="{872BFAEB-A789-3B0D-DF47-5801047904EA}"/>
              </a:ext>
            </a:extLst>
          </p:cNvPr>
          <p:cNvSpPr>
            <a:spLocks/>
          </p:cNvSpPr>
          <p:nvPr>
            <p:custDataLst>
              <p:tags r:id="rId43"/>
            </p:custDataLst>
          </p:nvPr>
        </p:nvSpPr>
        <p:spPr bwMode="gray">
          <a:xfrm>
            <a:off x="841375" y="4038600"/>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9027CE46-DACE-4F31-BB14-FFA9E4869B44}" type="datetime'''5''0''''''''''''''''0'''''''''''''''''''''">
              <a:rPr lang="en-US" altLang="en-US" sz="1200" smtClean="0">
                <a:effectLst/>
              </a:rPr>
              <a:pPr lvl="0" algn="r">
                <a:spcBef>
                  <a:spcPct val="0"/>
                </a:spcBef>
                <a:spcAft>
                  <a:spcPct val="0"/>
                </a:spcAft>
              </a:pPr>
              <a:t>500</a:t>
            </a:fld>
            <a:endParaRPr lang="en-US" sz="1200" dirty="0"/>
          </a:p>
        </p:txBody>
      </p:sp>
      <p:sp>
        <p:nvSpPr>
          <p:cNvPr id="60" name="Text Placeholder 2">
            <a:extLst>
              <a:ext uri="{FF2B5EF4-FFF2-40B4-BE49-F238E27FC236}">
                <a16:creationId xmlns:a16="http://schemas.microsoft.com/office/drawing/2014/main" id="{B23E2EA3-D5C4-F71C-DC06-7CB8F213FD6C}"/>
              </a:ext>
            </a:extLst>
          </p:cNvPr>
          <p:cNvSpPr>
            <a:spLocks/>
          </p:cNvSpPr>
          <p:nvPr>
            <p:custDataLst>
              <p:tags r:id="rId44"/>
            </p:custDataLst>
          </p:nvPr>
        </p:nvSpPr>
        <p:spPr bwMode="gray">
          <a:xfrm>
            <a:off x="841375" y="3687763"/>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8EAB6C24-50CA-43D7-B554-EFF33E590A8E}" type="datetime'''''''''''''''''''''''''''''''6''''''''''0''''0'''''''''''''''">
              <a:rPr lang="en-US" altLang="en-US" sz="1200" smtClean="0">
                <a:effectLst/>
              </a:rPr>
              <a:pPr lvl="0" algn="r">
                <a:spcBef>
                  <a:spcPct val="0"/>
                </a:spcBef>
                <a:spcAft>
                  <a:spcPct val="0"/>
                </a:spcAft>
              </a:pPr>
              <a:t>600</a:t>
            </a:fld>
            <a:endParaRPr lang="en-US" sz="1200" dirty="0"/>
          </a:p>
        </p:txBody>
      </p:sp>
      <p:sp>
        <p:nvSpPr>
          <p:cNvPr id="61" name="Text Placeholder 2">
            <a:extLst>
              <a:ext uri="{FF2B5EF4-FFF2-40B4-BE49-F238E27FC236}">
                <a16:creationId xmlns:a16="http://schemas.microsoft.com/office/drawing/2014/main" id="{D97793C2-F261-8D0F-BE64-A0545B8F4EE4}"/>
              </a:ext>
            </a:extLst>
          </p:cNvPr>
          <p:cNvSpPr>
            <a:spLocks/>
          </p:cNvSpPr>
          <p:nvPr>
            <p:custDataLst>
              <p:tags r:id="rId45"/>
            </p:custDataLst>
          </p:nvPr>
        </p:nvSpPr>
        <p:spPr bwMode="gray">
          <a:xfrm>
            <a:off x="841375" y="3336925"/>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A932B377-6CB9-45C2-A35A-BCF0C19AB630}" type="datetime'7''''''''''''''0''''''''''''''''''''''''''''0'''''''''''''''">
              <a:rPr lang="en-US" altLang="en-US" sz="1200" smtClean="0">
                <a:effectLst/>
              </a:rPr>
              <a:pPr lvl="0" algn="r">
                <a:spcBef>
                  <a:spcPct val="0"/>
                </a:spcBef>
                <a:spcAft>
                  <a:spcPct val="0"/>
                </a:spcAft>
              </a:pPr>
              <a:t>700</a:t>
            </a:fld>
            <a:endParaRPr lang="en-US" sz="1200" dirty="0"/>
          </a:p>
        </p:txBody>
      </p:sp>
      <p:sp>
        <p:nvSpPr>
          <p:cNvPr id="62" name="Text Placeholder 2">
            <a:extLst>
              <a:ext uri="{FF2B5EF4-FFF2-40B4-BE49-F238E27FC236}">
                <a16:creationId xmlns:a16="http://schemas.microsoft.com/office/drawing/2014/main" id="{A0EBBD51-E544-7624-C6F9-AB48C4B60CE5}"/>
              </a:ext>
            </a:extLst>
          </p:cNvPr>
          <p:cNvSpPr>
            <a:spLocks/>
          </p:cNvSpPr>
          <p:nvPr>
            <p:custDataLst>
              <p:tags r:id="rId46"/>
            </p:custDataLst>
          </p:nvPr>
        </p:nvSpPr>
        <p:spPr bwMode="gray">
          <a:xfrm>
            <a:off x="841375" y="2987675"/>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46342ED5-3C85-4EA3-96EE-E77E7592D7E9}" type="datetime'''''''8''''''''''''0''''''''''''''''0'''">
              <a:rPr lang="en-US" altLang="en-US" sz="1200" smtClean="0">
                <a:effectLst/>
              </a:rPr>
              <a:pPr lvl="0" algn="r">
                <a:spcBef>
                  <a:spcPct val="0"/>
                </a:spcBef>
                <a:spcAft>
                  <a:spcPct val="0"/>
                </a:spcAft>
              </a:pPr>
              <a:t>800</a:t>
            </a:fld>
            <a:endParaRPr lang="en-US" sz="1200" dirty="0"/>
          </a:p>
        </p:txBody>
      </p:sp>
      <p:sp>
        <p:nvSpPr>
          <p:cNvPr id="68" name="Text Placeholder 2">
            <a:extLst>
              <a:ext uri="{FF2B5EF4-FFF2-40B4-BE49-F238E27FC236}">
                <a16:creationId xmlns:a16="http://schemas.microsoft.com/office/drawing/2014/main" id="{8CE7F881-8D73-BAAC-A1C6-C6973179C225}"/>
              </a:ext>
            </a:extLst>
          </p:cNvPr>
          <p:cNvSpPr>
            <a:spLocks/>
          </p:cNvSpPr>
          <p:nvPr>
            <p:custDataLst>
              <p:tags r:id="rId47"/>
            </p:custDataLst>
          </p:nvPr>
        </p:nvSpPr>
        <p:spPr bwMode="gray">
          <a:xfrm>
            <a:off x="841375" y="2636838"/>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6C4092C-0C5E-465C-A238-736E0457B96E}" type="datetime'''9''''''''''''''''''''''''0''0'''''''">
              <a:rPr lang="en-US" altLang="en-US" sz="1200" smtClean="0">
                <a:effectLst/>
              </a:rPr>
              <a:pPr lvl="0" algn="r">
                <a:spcBef>
                  <a:spcPct val="0"/>
                </a:spcBef>
                <a:spcAft>
                  <a:spcPct val="0"/>
                </a:spcAft>
              </a:pPr>
              <a:t>900</a:t>
            </a:fld>
            <a:endParaRPr lang="en-US" sz="1200" dirty="0"/>
          </a:p>
        </p:txBody>
      </p:sp>
      <p:sp>
        <p:nvSpPr>
          <p:cNvPr id="69" name="Text Placeholder 2">
            <a:extLst>
              <a:ext uri="{FF2B5EF4-FFF2-40B4-BE49-F238E27FC236}">
                <a16:creationId xmlns:a16="http://schemas.microsoft.com/office/drawing/2014/main" id="{A70AA2CF-3051-9167-869A-9B0EA28D9CC0}"/>
              </a:ext>
            </a:extLst>
          </p:cNvPr>
          <p:cNvSpPr>
            <a:spLocks/>
          </p:cNvSpPr>
          <p:nvPr>
            <p:custDataLst>
              <p:tags r:id="rId48"/>
            </p:custDataLst>
          </p:nvPr>
        </p:nvSpPr>
        <p:spPr bwMode="gray">
          <a:xfrm>
            <a:off x="714375" y="2286000"/>
            <a:ext cx="379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7AE13D9-B415-430C-BC98-FAD90A483713}" type="datetime'''''''1'',''00''''0'">
              <a:rPr lang="en-US" altLang="en-US" sz="1200" smtClean="0">
                <a:effectLst/>
              </a:rPr>
              <a:pPr lvl="0" algn="r">
                <a:spcBef>
                  <a:spcPct val="0"/>
                </a:spcBef>
                <a:spcAft>
                  <a:spcPct val="0"/>
                </a:spcAft>
              </a:pPr>
              <a:t>1,000</a:t>
            </a:fld>
            <a:endParaRPr lang="en-US" sz="1200" dirty="0"/>
          </a:p>
        </p:txBody>
      </p:sp>
      <p:cxnSp>
        <p:nvCxnSpPr>
          <p:cNvPr id="59" name="Suora yhdysviiva 58">
            <a:extLst>
              <a:ext uri="{FF2B5EF4-FFF2-40B4-BE49-F238E27FC236}">
                <a16:creationId xmlns:a16="http://schemas.microsoft.com/office/drawing/2014/main" id="{A826F45D-81A8-EA6F-1D6E-2CD712EA5B43}"/>
              </a:ext>
            </a:extLst>
          </p:cNvPr>
          <p:cNvCxnSpPr/>
          <p:nvPr>
            <p:custDataLst>
              <p:tags r:id="rId49"/>
            </p:custDataLst>
          </p:nvPr>
        </p:nvCxnSpPr>
        <p:spPr bwMode="auto">
          <a:xfrm>
            <a:off x="2851150" y="4878388"/>
            <a:ext cx="0" cy="412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7" name="Text Placeholder 2">
            <a:extLst>
              <a:ext uri="{FF2B5EF4-FFF2-40B4-BE49-F238E27FC236}">
                <a16:creationId xmlns:a16="http://schemas.microsoft.com/office/drawing/2014/main" id="{5FEB3246-4D1F-1E47-A51A-8BBC18EBD81C}"/>
              </a:ext>
            </a:extLst>
          </p:cNvPr>
          <p:cNvSpPr>
            <a:spLocks/>
          </p:cNvSpPr>
          <p:nvPr>
            <p:custDataLst>
              <p:tags r:id="rId50"/>
            </p:custDataLst>
          </p:nvPr>
        </p:nvSpPr>
        <p:spPr bwMode="gray">
          <a:xfrm>
            <a:off x="1439863" y="3311525"/>
            <a:ext cx="25558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F3F670F-972B-4898-9A65-91D301B37155}" type="datetime'''''''''''''2''.''''''''''''''''''''''''0'''''''''''''''''">
              <a:rPr lang="en-US" altLang="en-US" sz="1200" smtClean="0">
                <a:effectLst/>
              </a:rPr>
              <a:pPr lvl="0" algn="ctr">
                <a:spcBef>
                  <a:spcPct val="0"/>
                </a:spcBef>
                <a:spcAft>
                  <a:spcPct val="0"/>
                </a:spcAft>
              </a:pPr>
              <a:t>2.0</a:t>
            </a:fld>
            <a:endParaRPr lang="en-US" sz="1200" dirty="0"/>
          </a:p>
        </p:txBody>
      </p:sp>
      <p:sp>
        <p:nvSpPr>
          <p:cNvPr id="24" name="Text Placeholder 2">
            <a:extLst>
              <a:ext uri="{FF2B5EF4-FFF2-40B4-BE49-F238E27FC236}">
                <a16:creationId xmlns:a16="http://schemas.microsoft.com/office/drawing/2014/main" id="{B041C97F-C352-157D-17C5-65BCA392D2D2}"/>
              </a:ext>
            </a:extLst>
          </p:cNvPr>
          <p:cNvSpPr>
            <a:spLocks/>
          </p:cNvSpPr>
          <p:nvPr>
            <p:custDataLst>
              <p:tags r:id="rId51"/>
            </p:custDataLst>
          </p:nvPr>
        </p:nvSpPr>
        <p:spPr bwMode="auto">
          <a:xfrm>
            <a:off x="1392238" y="5919788"/>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6D69696-938A-4C07-94DC-9A7C48945A5D}" type="datetime'''2''0''''''''''''''''''''''''''''2''''''''''''''''1'">
              <a:rPr lang="en-US" altLang="en-US" sz="1200" smtClean="0"/>
              <a:pPr lvl="0" algn="ctr">
                <a:spcBef>
                  <a:spcPct val="0"/>
                </a:spcBef>
                <a:spcAft>
                  <a:spcPct val="0"/>
                </a:spcAft>
              </a:pPr>
              <a:t>2021</a:t>
            </a:fld>
            <a:endParaRPr lang="en-US" sz="1200"/>
          </a:p>
        </p:txBody>
      </p:sp>
      <p:sp>
        <p:nvSpPr>
          <p:cNvPr id="48" name="Text Placeholder 2">
            <a:extLst>
              <a:ext uri="{FF2B5EF4-FFF2-40B4-BE49-F238E27FC236}">
                <a16:creationId xmlns:a16="http://schemas.microsoft.com/office/drawing/2014/main" id="{04C8E872-D392-33AD-9F2F-0EDF33A49ACC}"/>
              </a:ext>
            </a:extLst>
          </p:cNvPr>
          <p:cNvSpPr>
            <a:spLocks/>
          </p:cNvSpPr>
          <p:nvPr>
            <p:custDataLst>
              <p:tags r:id="rId52"/>
            </p:custDataLst>
          </p:nvPr>
        </p:nvSpPr>
        <p:spPr bwMode="gray">
          <a:xfrm>
            <a:off x="2117725" y="4041775"/>
            <a:ext cx="25558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B9FF30B1-9AAE-4C9E-A074-3039CFAD207C}" type="datetime'1.''''''''''''''''''''''''''''''3'''''''">
              <a:rPr lang="en-US" altLang="en-US" sz="1200" smtClean="0">
                <a:effectLst/>
              </a:rPr>
              <a:pPr/>
              <a:t>1.3</a:t>
            </a:fld>
            <a:endParaRPr lang="en-US" sz="1200" dirty="0"/>
          </a:p>
        </p:txBody>
      </p:sp>
      <p:sp>
        <p:nvSpPr>
          <p:cNvPr id="25" name="Text Placeholder 2">
            <a:extLst>
              <a:ext uri="{FF2B5EF4-FFF2-40B4-BE49-F238E27FC236}">
                <a16:creationId xmlns:a16="http://schemas.microsoft.com/office/drawing/2014/main" id="{97C79CA4-2546-87F1-E754-8D81B936C82D}"/>
              </a:ext>
            </a:extLst>
          </p:cNvPr>
          <p:cNvSpPr>
            <a:spLocks/>
          </p:cNvSpPr>
          <p:nvPr>
            <p:custDataLst>
              <p:tags r:id="rId53"/>
            </p:custDataLst>
          </p:nvPr>
        </p:nvSpPr>
        <p:spPr bwMode="auto">
          <a:xfrm>
            <a:off x="2033588" y="5919788"/>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C1D2C36-E357-4A49-8078-080CA1EB0317}" type="datetime'''''''''''''2''''''''''''0''2''''''2'''''''">
              <a:rPr lang="en-US" altLang="en-US" sz="1200" smtClean="0"/>
              <a:pPr lvl="0" algn="ctr">
                <a:spcBef>
                  <a:spcPct val="0"/>
                </a:spcBef>
                <a:spcAft>
                  <a:spcPct val="0"/>
                </a:spcAft>
              </a:pPr>
              <a:t>2022</a:t>
            </a:fld>
            <a:endParaRPr lang="en-US" sz="1200"/>
          </a:p>
        </p:txBody>
      </p:sp>
      <p:sp>
        <p:nvSpPr>
          <p:cNvPr id="63" name="Text Placeholder 2">
            <a:extLst>
              <a:ext uri="{FF2B5EF4-FFF2-40B4-BE49-F238E27FC236}">
                <a16:creationId xmlns:a16="http://schemas.microsoft.com/office/drawing/2014/main" id="{FC1BC3A5-F3D8-E41B-32CB-2D6CF39CC8E7}"/>
              </a:ext>
            </a:extLst>
          </p:cNvPr>
          <p:cNvSpPr>
            <a:spLocks/>
          </p:cNvSpPr>
          <p:nvPr>
            <p:custDataLst>
              <p:tags r:id="rId54"/>
            </p:custDataLst>
          </p:nvPr>
        </p:nvSpPr>
        <p:spPr bwMode="gray">
          <a:xfrm>
            <a:off x="2724150" y="4713288"/>
            <a:ext cx="255588" cy="165100"/>
          </a:xfrm>
          <a:prstGeom prst="rect">
            <a:avLst/>
          </a:prstGeom>
          <a:solidFill>
            <a:srgbClr val="DFE5EF"/>
          </a:solidFill>
          <a:ln>
            <a:noFill/>
          </a:ln>
          <a:effec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AAC9DF6-7469-4007-B432-51DF92110218}" type="datetime'''''''''0''''''''''''''''.''''''''''''''''''''''8'''">
              <a:rPr lang="en-US" altLang="en-US" sz="1200" smtClean="0">
                <a:effectLst/>
              </a:rPr>
              <a:pPr lvl="0" algn="ctr">
                <a:spcBef>
                  <a:spcPct val="0"/>
                </a:spcBef>
                <a:spcAft>
                  <a:spcPct val="0"/>
                </a:spcAft>
              </a:pPr>
              <a:t>0.8</a:t>
            </a:fld>
            <a:endParaRPr lang="en-US" sz="1200"/>
          </a:p>
        </p:txBody>
      </p:sp>
      <p:sp>
        <p:nvSpPr>
          <p:cNvPr id="64" name="Text Placeholder 2">
            <a:extLst>
              <a:ext uri="{FF2B5EF4-FFF2-40B4-BE49-F238E27FC236}">
                <a16:creationId xmlns:a16="http://schemas.microsoft.com/office/drawing/2014/main" id="{84D336C6-3F46-50E8-1909-22B535F05861}"/>
              </a:ext>
            </a:extLst>
          </p:cNvPr>
          <p:cNvSpPr>
            <a:spLocks/>
          </p:cNvSpPr>
          <p:nvPr>
            <p:custDataLst>
              <p:tags r:id="rId55"/>
            </p:custDataLst>
          </p:nvPr>
        </p:nvSpPr>
        <p:spPr bwMode="auto">
          <a:xfrm>
            <a:off x="2676525" y="5919788"/>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8F9ECCE-43DD-441F-91EA-DBB448F82B47}" type="datetime'''''''''''''''2''''''0''''''''''''2''''''''3'''">
              <a:rPr lang="en-US" altLang="en-US" sz="1200" smtClean="0"/>
              <a:pPr lvl="0" algn="ctr">
                <a:spcBef>
                  <a:spcPct val="0"/>
                </a:spcBef>
                <a:spcAft>
                  <a:spcPct val="0"/>
                </a:spcAft>
              </a:pPr>
              <a:t>2023</a:t>
            </a:fld>
            <a:endParaRPr lang="en-US" sz="1200"/>
          </a:p>
        </p:txBody>
      </p:sp>
      <p:sp useBgFill="1">
        <p:nvSpPr>
          <p:cNvPr id="65" name="Text Placeholder 2">
            <a:extLst>
              <a:ext uri="{FF2B5EF4-FFF2-40B4-BE49-F238E27FC236}">
                <a16:creationId xmlns:a16="http://schemas.microsoft.com/office/drawing/2014/main" id="{C234051B-93F9-E50F-2B2A-37A37F582DA2}"/>
              </a:ext>
            </a:extLst>
          </p:cNvPr>
          <p:cNvSpPr>
            <a:spLocks/>
          </p:cNvSpPr>
          <p:nvPr>
            <p:custDataLst>
              <p:tags r:id="rId56"/>
            </p:custDataLst>
          </p:nvPr>
        </p:nvSpPr>
        <p:spPr bwMode="gray">
          <a:xfrm>
            <a:off x="3367088" y="5064125"/>
            <a:ext cx="255588" cy="165100"/>
          </a:xfrm>
          <a:prstGeom prst="rect">
            <a:avLst/>
          </a:prstGeom>
          <a:ln>
            <a:noFill/>
          </a:ln>
          <a:effec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951FCD1-6932-4439-AA5E-BD9F9C6F7BEC}" type="datetime'''''''''''''''''0.''''5'''''''''''''''''''''''''''''''">
              <a:rPr lang="en-US" altLang="en-US" sz="1200" smtClean="0">
                <a:effectLst/>
              </a:rPr>
              <a:pPr lvl="0" algn="ctr">
                <a:spcBef>
                  <a:spcPct val="0"/>
                </a:spcBef>
                <a:spcAft>
                  <a:spcPct val="0"/>
                </a:spcAft>
              </a:pPr>
              <a:t>0.5</a:t>
            </a:fld>
            <a:endParaRPr lang="en-US" sz="1200"/>
          </a:p>
        </p:txBody>
      </p:sp>
      <p:sp>
        <p:nvSpPr>
          <p:cNvPr id="66" name="Text Placeholder 2">
            <a:extLst>
              <a:ext uri="{FF2B5EF4-FFF2-40B4-BE49-F238E27FC236}">
                <a16:creationId xmlns:a16="http://schemas.microsoft.com/office/drawing/2014/main" id="{6317BAB6-0047-C350-49FD-A79CF101D173}"/>
              </a:ext>
            </a:extLst>
          </p:cNvPr>
          <p:cNvSpPr>
            <a:spLocks/>
          </p:cNvSpPr>
          <p:nvPr>
            <p:custDataLst>
              <p:tags r:id="rId57"/>
            </p:custDataLst>
          </p:nvPr>
        </p:nvSpPr>
        <p:spPr bwMode="auto">
          <a:xfrm>
            <a:off x="3317875" y="5919788"/>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DD200C3-77C5-4159-9FAC-838B4A8DD090}" type="datetime'''''''''''''''''''''''2''0''''''''''2''''''''''''4'''''">
              <a:rPr lang="en-US" altLang="en-US" sz="1200" smtClean="0"/>
              <a:pPr lvl="0" algn="ctr">
                <a:spcBef>
                  <a:spcPct val="0"/>
                </a:spcBef>
                <a:spcAft>
                  <a:spcPct val="0"/>
                </a:spcAft>
              </a:pPr>
              <a:t>2024</a:t>
            </a:fld>
            <a:endParaRPr lang="en-US" sz="1200"/>
          </a:p>
        </p:txBody>
      </p:sp>
      <p:sp>
        <p:nvSpPr>
          <p:cNvPr id="49" name="Text Placeholder 2">
            <a:extLst>
              <a:ext uri="{FF2B5EF4-FFF2-40B4-BE49-F238E27FC236}">
                <a16:creationId xmlns:a16="http://schemas.microsoft.com/office/drawing/2014/main" id="{0275F07B-B182-CD37-7D23-127908234333}"/>
              </a:ext>
            </a:extLst>
          </p:cNvPr>
          <p:cNvSpPr>
            <a:spLocks/>
          </p:cNvSpPr>
          <p:nvPr>
            <p:custDataLst>
              <p:tags r:id="rId58"/>
            </p:custDataLst>
          </p:nvPr>
        </p:nvSpPr>
        <p:spPr bwMode="gray">
          <a:xfrm>
            <a:off x="4008438" y="4479925"/>
            <a:ext cx="25558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DDB3B95-FA31-47F9-A8C0-81653792FCAE}" type="datetime'''''''''''''''''''''''''''''''1''''''.0'''''''">
              <a:rPr lang="en-US" altLang="en-US" sz="1200" smtClean="0">
                <a:effectLst/>
              </a:rPr>
              <a:pPr lvl="0" algn="ctr">
                <a:spcBef>
                  <a:spcPct val="0"/>
                </a:spcBef>
                <a:spcAft>
                  <a:spcPct val="0"/>
                </a:spcAft>
              </a:pPr>
              <a:t>1.0</a:t>
            </a:fld>
            <a:endParaRPr lang="en-US" sz="1200" dirty="0"/>
          </a:p>
        </p:txBody>
      </p:sp>
      <p:sp>
        <p:nvSpPr>
          <p:cNvPr id="67" name="Text Placeholder 2">
            <a:extLst>
              <a:ext uri="{FF2B5EF4-FFF2-40B4-BE49-F238E27FC236}">
                <a16:creationId xmlns:a16="http://schemas.microsoft.com/office/drawing/2014/main" id="{EA8899E2-1E43-30FE-2AB5-C2710E3ACDD0}"/>
              </a:ext>
            </a:extLst>
          </p:cNvPr>
          <p:cNvSpPr>
            <a:spLocks/>
          </p:cNvSpPr>
          <p:nvPr>
            <p:custDataLst>
              <p:tags r:id="rId59"/>
            </p:custDataLst>
          </p:nvPr>
        </p:nvSpPr>
        <p:spPr bwMode="auto">
          <a:xfrm>
            <a:off x="3960813" y="5919788"/>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BA9B6F6-741D-4D0D-85D4-87427EAD243C}" type="datetime'''''''''2''''''0''''''''2''''5'">
              <a:rPr lang="en-US" altLang="en-US" sz="1200" smtClean="0"/>
              <a:pPr lvl="0" algn="ctr">
                <a:spcBef>
                  <a:spcPct val="0"/>
                </a:spcBef>
                <a:spcAft>
                  <a:spcPct val="0"/>
                </a:spcAft>
              </a:pPr>
              <a:t>2025</a:t>
            </a:fld>
            <a:endParaRPr lang="en-US" sz="1200"/>
          </a:p>
        </p:txBody>
      </p:sp>
      <p:sp>
        <p:nvSpPr>
          <p:cNvPr id="50" name="Text Placeholder 2">
            <a:extLst>
              <a:ext uri="{FF2B5EF4-FFF2-40B4-BE49-F238E27FC236}">
                <a16:creationId xmlns:a16="http://schemas.microsoft.com/office/drawing/2014/main" id="{03D96192-5E49-DBAB-97CB-5F1E6D48CEFB}"/>
              </a:ext>
            </a:extLst>
          </p:cNvPr>
          <p:cNvSpPr>
            <a:spLocks/>
          </p:cNvSpPr>
          <p:nvPr>
            <p:custDataLst>
              <p:tags r:id="rId60"/>
            </p:custDataLst>
          </p:nvPr>
        </p:nvSpPr>
        <p:spPr bwMode="gray">
          <a:xfrm>
            <a:off x="4651375" y="4129088"/>
            <a:ext cx="25558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406CFE9-3FEF-4288-80D4-4F03CFC799F0}" type="datetime'1.''''''''''''''''''''''''''''''''''3'''''''''''''''''''''">
              <a:rPr lang="en-US" altLang="en-US" sz="1200" smtClean="0"/>
              <a:pPr lvl="0" algn="ctr">
                <a:spcBef>
                  <a:spcPct val="0"/>
                </a:spcBef>
                <a:spcAft>
                  <a:spcPct val="0"/>
                </a:spcAft>
              </a:pPr>
              <a:t>1.3</a:t>
            </a:fld>
            <a:endParaRPr lang="en-US" sz="1200" dirty="0"/>
          </a:p>
        </p:txBody>
      </p:sp>
      <p:sp>
        <p:nvSpPr>
          <p:cNvPr id="26" name="Text Placeholder 2">
            <a:extLst>
              <a:ext uri="{FF2B5EF4-FFF2-40B4-BE49-F238E27FC236}">
                <a16:creationId xmlns:a16="http://schemas.microsoft.com/office/drawing/2014/main" id="{9FD5D49F-ED1E-4767-3421-E893279702C6}"/>
              </a:ext>
            </a:extLst>
          </p:cNvPr>
          <p:cNvSpPr>
            <a:spLocks/>
          </p:cNvSpPr>
          <p:nvPr>
            <p:custDataLst>
              <p:tags r:id="rId61"/>
            </p:custDataLst>
          </p:nvPr>
        </p:nvSpPr>
        <p:spPr bwMode="auto">
          <a:xfrm>
            <a:off x="4564063" y="5919788"/>
            <a:ext cx="4270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DFA41BD-F0B0-4E1F-A3F5-FB24BDA7E981}" type="datetime'''''Q2''''''''''''/''2''''''''''''''''''''''''6'''''''">
              <a:rPr lang="en-US" altLang="en-US" sz="1200" b="1" smtClean="0"/>
              <a:pPr lvl="0" algn="ctr">
                <a:spcBef>
                  <a:spcPct val="0"/>
                </a:spcBef>
                <a:spcAft>
                  <a:spcPct val="0"/>
                </a:spcAft>
              </a:pPr>
              <a:t>Q2/26</a:t>
            </a:fld>
            <a:endParaRPr lang="en-US" sz="1200" b="1"/>
          </a:p>
        </p:txBody>
      </p:sp>
      <p:cxnSp>
        <p:nvCxnSpPr>
          <p:cNvPr id="72" name="Straight Connector 483">
            <a:extLst>
              <a:ext uri="{FF2B5EF4-FFF2-40B4-BE49-F238E27FC236}">
                <a16:creationId xmlns:a16="http://schemas.microsoft.com/office/drawing/2014/main" id="{744F95FE-D5F7-0BFA-0F37-83E5C678861F}"/>
              </a:ext>
            </a:extLst>
          </p:cNvPr>
          <p:cNvCxnSpPr/>
          <p:nvPr>
            <p:custDataLst>
              <p:tags r:id="rId62"/>
            </p:custDataLst>
          </p:nvPr>
        </p:nvCxnSpPr>
        <p:spPr bwMode="gray">
          <a:xfrm>
            <a:off x="3840163" y="1989138"/>
            <a:ext cx="150813"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3" name="Rectangle 484">
            <a:extLst>
              <a:ext uri="{FF2B5EF4-FFF2-40B4-BE49-F238E27FC236}">
                <a16:creationId xmlns:a16="http://schemas.microsoft.com/office/drawing/2014/main" id="{5CD8C97F-722A-EEA7-5B3D-9CA1B787F189}"/>
              </a:ext>
            </a:extLst>
          </p:cNvPr>
          <p:cNvSpPr/>
          <p:nvPr>
            <p:custDataLst>
              <p:tags r:id="rId63"/>
            </p:custDataLst>
          </p:nvPr>
        </p:nvSpPr>
        <p:spPr bwMode="auto">
          <a:xfrm>
            <a:off x="3825875" y="2117725"/>
            <a:ext cx="179388" cy="133350"/>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Placeholder 2">
            <a:extLst>
              <a:ext uri="{FF2B5EF4-FFF2-40B4-BE49-F238E27FC236}">
                <a16:creationId xmlns:a16="http://schemas.microsoft.com/office/drawing/2014/main" id="{FF584173-332D-6A6C-103C-E6750FF6127B}"/>
              </a:ext>
            </a:extLst>
          </p:cNvPr>
          <p:cNvSpPr>
            <a:spLocks/>
          </p:cNvSpPr>
          <p:nvPr>
            <p:custDataLst>
              <p:tags r:id="rId64"/>
            </p:custDataLst>
          </p:nvPr>
        </p:nvSpPr>
        <p:spPr bwMode="auto">
          <a:xfrm>
            <a:off x="4056063" y="1930400"/>
            <a:ext cx="8064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altLang="en-US" sz="1000">
                <a:effectLst/>
              </a:rPr>
              <a:t>Leverage ratio</a:t>
            </a:r>
            <a:endParaRPr lang="en-US" sz="1000"/>
          </a:p>
        </p:txBody>
      </p:sp>
      <p:sp>
        <p:nvSpPr>
          <p:cNvPr id="75" name="Text Placeholder 2">
            <a:extLst>
              <a:ext uri="{FF2B5EF4-FFF2-40B4-BE49-F238E27FC236}">
                <a16:creationId xmlns:a16="http://schemas.microsoft.com/office/drawing/2014/main" id="{AA0776C1-EA1C-80E5-0414-8606529024A3}"/>
              </a:ext>
            </a:extLst>
          </p:cNvPr>
          <p:cNvSpPr>
            <a:spLocks/>
          </p:cNvSpPr>
          <p:nvPr>
            <p:custDataLst>
              <p:tags r:id="rId65"/>
            </p:custDataLst>
          </p:nvPr>
        </p:nvSpPr>
        <p:spPr bwMode="auto">
          <a:xfrm>
            <a:off x="4056063" y="2125663"/>
            <a:ext cx="476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altLang="en-US" sz="1000"/>
              <a:t>N</a:t>
            </a:r>
            <a:r>
              <a:rPr lang="en-US" altLang="en-US" sz="1000">
                <a:effectLst/>
              </a:rPr>
              <a:t>et debt</a:t>
            </a:r>
            <a:endParaRPr lang="en-US" sz="1000"/>
          </a:p>
        </p:txBody>
      </p:sp>
      <p:sp>
        <p:nvSpPr>
          <p:cNvPr id="76" name="TextBox 14">
            <a:extLst>
              <a:ext uri="{FF2B5EF4-FFF2-40B4-BE49-F238E27FC236}">
                <a16:creationId xmlns:a16="http://schemas.microsoft.com/office/drawing/2014/main" id="{A942FCCC-7BA1-37EA-412A-B356041A15B8}"/>
              </a:ext>
            </a:extLst>
          </p:cNvPr>
          <p:cNvSpPr txBox="1"/>
          <p:nvPr/>
        </p:nvSpPr>
        <p:spPr>
          <a:xfrm>
            <a:off x="11651089" y="4296223"/>
            <a:ext cx="64" cy="153888"/>
          </a:xfrm>
          <a:prstGeom prst="rect">
            <a:avLst/>
          </a:prstGeom>
          <a:noFill/>
        </p:spPr>
        <p:txBody>
          <a:bodyPr wrap="non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322D2D"/>
              </a:solidFill>
              <a:effectLst/>
              <a:uLnTx/>
              <a:uFillTx/>
              <a:latin typeface="Arial"/>
              <a:ea typeface="+mn-ea"/>
              <a:cs typeface="+mn-cs"/>
            </a:endParaRPr>
          </a:p>
        </p:txBody>
      </p:sp>
    </p:spTree>
    <p:extLst>
      <p:ext uri="{BB962C8B-B14F-4D97-AF65-F5344CB8AC3E}">
        <p14:creationId xmlns:p14="http://schemas.microsoft.com/office/powerpoint/2010/main" val="68963537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3C740E-0219-7058-E2C9-1DB537850F08}"/>
            </a:ext>
          </a:extLst>
        </p:cNvPr>
        <p:cNvGrpSpPr/>
        <p:nvPr/>
      </p:nvGrpSpPr>
      <p:grpSpPr>
        <a:xfrm>
          <a:off x="0" y="0"/>
          <a:ext cx="0" cy="0"/>
          <a:chOff x="0" y="0"/>
          <a:chExt cx="0" cy="0"/>
        </a:xfrm>
      </p:grpSpPr>
      <p:graphicFrame>
        <p:nvGraphicFramePr>
          <p:cNvPr id="14" name="think-cell data - do not delete" hidden="1">
            <a:extLst>
              <a:ext uri="{FF2B5EF4-FFF2-40B4-BE49-F238E27FC236}">
                <a16:creationId xmlns:a16="http://schemas.microsoft.com/office/drawing/2014/main" id="{FAFBDF1C-A645-D8A1-AE56-A4BB29C9D737}"/>
              </a:ext>
            </a:extLst>
          </p:cNvPr>
          <p:cNvGraphicFramePr>
            <a:graphicFrameLocks/>
          </p:cNvGraphicFramePr>
          <p:nvPr>
            <p:custDataLst>
              <p:tags r:id="rId1"/>
            </p:custDataLst>
            <p:extLst>
              <p:ext uri="{D42A27DB-BD31-4B8C-83A1-F6EECF244321}">
                <p14:modId xmlns:p14="http://schemas.microsoft.com/office/powerpoint/2010/main" val="30467093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73" imgH="273" progId="TCLayout.ActiveDocument.1">
                  <p:embed/>
                </p:oleObj>
              </mc:Choice>
              <mc:Fallback>
                <p:oleObj name="think-cell Slide" r:id="rId3" imgW="273" imgH="273" progId="TCLayout.ActiveDocument.1">
                  <p:embed/>
                  <p:pic>
                    <p:nvPicPr>
                      <p:cNvPr id="14" name="think-cell data - do not delete" hidden="1">
                        <a:extLst>
                          <a:ext uri="{FF2B5EF4-FFF2-40B4-BE49-F238E27FC236}">
                            <a16:creationId xmlns:a16="http://schemas.microsoft.com/office/drawing/2014/main" id="{FAFBDF1C-A645-D8A1-AE56-A4BB29C9D73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Text Placeholder 21">
            <a:extLst>
              <a:ext uri="{FF2B5EF4-FFF2-40B4-BE49-F238E27FC236}">
                <a16:creationId xmlns:a16="http://schemas.microsoft.com/office/drawing/2014/main" id="{6D6104D8-22A4-181A-9FF7-6BD00104BD46}"/>
              </a:ext>
            </a:extLst>
          </p:cNvPr>
          <p:cNvSpPr>
            <a:spLocks noGrp="1"/>
          </p:cNvSpPr>
          <p:nvPr>
            <p:ph type="body" idx="1"/>
          </p:nvPr>
        </p:nvSpPr>
        <p:spPr>
          <a:xfrm>
            <a:off x="839787" y="620713"/>
            <a:ext cx="4032077" cy="432023"/>
          </a:xfrm>
        </p:spPr>
        <p:txBody>
          <a:bodyPr/>
          <a:lstStyle/>
          <a:p>
            <a:r>
              <a:rPr lang="en-US" sz="1600" dirty="0"/>
              <a:t>Investor presentation</a:t>
            </a:r>
          </a:p>
        </p:txBody>
      </p:sp>
      <p:sp>
        <p:nvSpPr>
          <p:cNvPr id="12" name="Title 16">
            <a:extLst>
              <a:ext uri="{FF2B5EF4-FFF2-40B4-BE49-F238E27FC236}">
                <a16:creationId xmlns:a16="http://schemas.microsoft.com/office/drawing/2014/main" id="{F18B074F-4A54-C7DB-28D9-0BBF0B018745}"/>
              </a:ext>
            </a:extLst>
          </p:cNvPr>
          <p:cNvSpPr>
            <a:spLocks noGrp="1"/>
          </p:cNvSpPr>
          <p:nvPr>
            <p:ph type="ctrTitle"/>
          </p:nvPr>
        </p:nvSpPr>
        <p:spPr>
          <a:xfrm>
            <a:off x="839788" y="1052736"/>
            <a:ext cx="6912396" cy="4608512"/>
          </a:xfrm>
        </p:spPr>
        <p:txBody>
          <a:bodyPr vert="horz" rIns="0"/>
          <a:lstStyle/>
          <a:p>
            <a:r>
              <a:rPr lang="en-US" sz="6600" dirty="0"/>
              <a:t>Sustainability</a:t>
            </a:r>
            <a:br>
              <a:rPr lang="en-US" sz="6600" dirty="0"/>
            </a:br>
            <a:r>
              <a:rPr lang="en-US" sz="6600" dirty="0"/>
              <a:t>at Kemira</a:t>
            </a:r>
            <a:endParaRPr lang="fi-FI" sz="6600" dirty="0"/>
          </a:p>
        </p:txBody>
      </p:sp>
      <p:pic>
        <p:nvPicPr>
          <p:cNvPr id="5" name="Picture Placeholder 12">
            <a:extLst>
              <a:ext uri="{FF2B5EF4-FFF2-40B4-BE49-F238E27FC236}">
                <a16:creationId xmlns:a16="http://schemas.microsoft.com/office/drawing/2014/main" id="{ED48F145-B24D-821A-23A4-CCB4E97187F5}"/>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a:xfrm>
            <a:off x="5983775" y="836614"/>
            <a:ext cx="6208224" cy="4824188"/>
          </a:xfrm>
          <a:prstGeom prst="rect">
            <a:avLst/>
          </a:prstGeom>
          <a:noFill/>
        </p:spPr>
      </p:pic>
      <p:sp>
        <p:nvSpPr>
          <p:cNvPr id="6" name="Päivämäärän paikkamerkki 5">
            <a:extLst>
              <a:ext uri="{FF2B5EF4-FFF2-40B4-BE49-F238E27FC236}">
                <a16:creationId xmlns:a16="http://schemas.microsoft.com/office/drawing/2014/main" id="{769A7FBC-30DB-BA45-55F6-6E42C8600FE7}"/>
              </a:ext>
            </a:extLst>
          </p:cNvPr>
          <p:cNvSpPr>
            <a:spLocks noGrp="1"/>
          </p:cNvSpPr>
          <p:nvPr>
            <p:ph type="dt" sz="half" idx="10"/>
          </p:nvPr>
        </p:nvSpPr>
        <p:spPr/>
        <p:txBody>
          <a:bodyPr/>
          <a:lstStyle/>
          <a:p>
            <a:r>
              <a:rPr lang="fi-FI"/>
              <a:t>JULY 2026</a:t>
            </a:r>
            <a:endParaRPr lang="en-US"/>
          </a:p>
        </p:txBody>
      </p:sp>
      <p:sp>
        <p:nvSpPr>
          <p:cNvPr id="7" name="Alatunnisteen paikkamerkki 6">
            <a:extLst>
              <a:ext uri="{FF2B5EF4-FFF2-40B4-BE49-F238E27FC236}">
                <a16:creationId xmlns:a16="http://schemas.microsoft.com/office/drawing/2014/main" id="{9AB02E5F-AF34-BBEE-8DF8-A7289043E3B8}"/>
              </a:ext>
            </a:extLst>
          </p:cNvPr>
          <p:cNvSpPr>
            <a:spLocks noGrp="1"/>
          </p:cNvSpPr>
          <p:nvPr>
            <p:ph type="ftr" sz="quarter" idx="11"/>
          </p:nvPr>
        </p:nvSpPr>
        <p:spPr/>
        <p:txBody>
          <a:bodyPr/>
          <a:lstStyle/>
          <a:p>
            <a:r>
              <a:rPr lang="en-US"/>
              <a:t>INVESTOR PRESENTATION</a:t>
            </a:r>
          </a:p>
        </p:txBody>
      </p:sp>
      <p:sp>
        <p:nvSpPr>
          <p:cNvPr id="8" name="Dian numeron paikkamerkki 7">
            <a:extLst>
              <a:ext uri="{FF2B5EF4-FFF2-40B4-BE49-F238E27FC236}">
                <a16:creationId xmlns:a16="http://schemas.microsoft.com/office/drawing/2014/main" id="{ED4C0BD3-173D-6CFF-8EFA-00202049EBAA}"/>
              </a:ext>
            </a:extLst>
          </p:cNvPr>
          <p:cNvSpPr>
            <a:spLocks noGrp="1"/>
          </p:cNvSpPr>
          <p:nvPr>
            <p:ph type="sldNum" sz="quarter" idx="12"/>
          </p:nvPr>
        </p:nvSpPr>
        <p:spPr/>
        <p:txBody>
          <a:bodyPr/>
          <a:lstStyle/>
          <a:p>
            <a:fld id="{9B8CDF1A-3CDE-4195-AF23-CDCF2878DEB5}" type="slidenum">
              <a:rPr lang="en-US" smtClean="0"/>
              <a:t>29</a:t>
            </a:fld>
            <a:endParaRPr lang="en-US"/>
          </a:p>
        </p:txBody>
      </p:sp>
    </p:spTree>
    <p:extLst>
      <p:ext uri="{BB962C8B-B14F-4D97-AF65-F5344CB8AC3E}">
        <p14:creationId xmlns:p14="http://schemas.microsoft.com/office/powerpoint/2010/main" val="401087374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think-cell data - do not delete" hidden="1">
            <a:extLst>
              <a:ext uri="{FF2B5EF4-FFF2-40B4-BE49-F238E27FC236}">
                <a16:creationId xmlns:a16="http://schemas.microsoft.com/office/drawing/2014/main" id="{836E767F-857F-7834-6A48-0AAF1CCB3257}"/>
              </a:ext>
            </a:extLst>
          </p:cNvPr>
          <p:cNvGraphicFramePr>
            <a:graphicFrameLocks/>
          </p:cNvGraphicFramePr>
          <p:nvPr>
            <p:custDataLst>
              <p:tags r:id="rId1"/>
            </p:custDataLst>
            <p:extLst>
              <p:ext uri="{D42A27DB-BD31-4B8C-83A1-F6EECF244321}">
                <p14:modId xmlns:p14="http://schemas.microsoft.com/office/powerpoint/2010/main" val="38182614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73" imgH="273" progId="TCLayout.ActiveDocument.1">
                  <p:embed/>
                </p:oleObj>
              </mc:Choice>
              <mc:Fallback>
                <p:oleObj name="think-cell Slide" r:id="rId3" imgW="273" imgH="273" progId="TCLayout.ActiveDocument.1">
                  <p:embed/>
                  <p:pic>
                    <p:nvPicPr>
                      <p:cNvPr id="14" name="think-cell data - do not delete" hidden="1">
                        <a:extLst>
                          <a:ext uri="{FF2B5EF4-FFF2-40B4-BE49-F238E27FC236}">
                            <a16:creationId xmlns:a16="http://schemas.microsoft.com/office/drawing/2014/main" id="{836E767F-857F-7834-6A48-0AAF1CCB325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Text Placeholder 21">
            <a:extLst>
              <a:ext uri="{FF2B5EF4-FFF2-40B4-BE49-F238E27FC236}">
                <a16:creationId xmlns:a16="http://schemas.microsoft.com/office/drawing/2014/main" id="{9EFD68E7-CF43-39B2-0AA3-9D447C01F83C}"/>
              </a:ext>
            </a:extLst>
          </p:cNvPr>
          <p:cNvSpPr>
            <a:spLocks noGrp="1"/>
          </p:cNvSpPr>
          <p:nvPr>
            <p:ph type="body" idx="1"/>
          </p:nvPr>
        </p:nvSpPr>
        <p:spPr>
          <a:xfrm>
            <a:off x="839787" y="620713"/>
            <a:ext cx="4032077" cy="432023"/>
          </a:xfrm>
        </p:spPr>
        <p:txBody>
          <a:bodyPr/>
          <a:lstStyle/>
          <a:p>
            <a:r>
              <a:rPr lang="en-US" sz="1600" dirty="0"/>
              <a:t>Investor presentation</a:t>
            </a:r>
          </a:p>
        </p:txBody>
      </p:sp>
      <p:sp>
        <p:nvSpPr>
          <p:cNvPr id="12" name="Title 16">
            <a:extLst>
              <a:ext uri="{FF2B5EF4-FFF2-40B4-BE49-F238E27FC236}">
                <a16:creationId xmlns:a16="http://schemas.microsoft.com/office/drawing/2014/main" id="{A35D80AD-93A7-FE4B-E266-A8022F3F38B6}"/>
              </a:ext>
            </a:extLst>
          </p:cNvPr>
          <p:cNvSpPr>
            <a:spLocks noGrp="1"/>
          </p:cNvSpPr>
          <p:nvPr>
            <p:ph type="ctrTitle"/>
          </p:nvPr>
        </p:nvSpPr>
        <p:spPr>
          <a:xfrm>
            <a:off x="839788" y="1052736"/>
            <a:ext cx="6912396" cy="4608512"/>
          </a:xfrm>
        </p:spPr>
        <p:txBody>
          <a:bodyPr vert="horz" rIns="0"/>
          <a:lstStyle/>
          <a:p>
            <a:r>
              <a:rPr lang="en-US" dirty="0"/>
              <a:t>Kemira in</a:t>
            </a:r>
            <a:br>
              <a:rPr lang="en-US" dirty="0"/>
            </a:br>
            <a:r>
              <a:rPr lang="en-US" dirty="0"/>
              <a:t>brief</a:t>
            </a:r>
            <a:endParaRPr lang="fi-FI" dirty="0"/>
          </a:p>
        </p:txBody>
      </p:sp>
      <p:pic>
        <p:nvPicPr>
          <p:cNvPr id="13" name="Kuvan paikkamerkki 13" descr="Kuva, joka sisältää kohteen sisä-, muotoilu&#10;&#10;Tekoälyllä luotu sisältö voi olla virheellistä.">
            <a:extLst>
              <a:ext uri="{FF2B5EF4-FFF2-40B4-BE49-F238E27FC236}">
                <a16:creationId xmlns:a16="http://schemas.microsoft.com/office/drawing/2014/main" id="{564C907A-FE0D-2AC4-E80E-38012D1D70A4}"/>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7120" r="7120"/>
          <a:stretch>
            <a:fillRect/>
          </a:stretch>
        </p:blipFill>
        <p:spPr>
          <a:xfrm>
            <a:off x="5519738" y="836613"/>
            <a:ext cx="6672262" cy="5184775"/>
          </a:xfrm>
        </p:spPr>
      </p:pic>
      <p:sp>
        <p:nvSpPr>
          <p:cNvPr id="15" name="Päivämäärän paikkamerkki 14">
            <a:extLst>
              <a:ext uri="{FF2B5EF4-FFF2-40B4-BE49-F238E27FC236}">
                <a16:creationId xmlns:a16="http://schemas.microsoft.com/office/drawing/2014/main" id="{7F10D42E-9406-C02F-CD97-464810D5E204}"/>
              </a:ext>
            </a:extLst>
          </p:cNvPr>
          <p:cNvSpPr>
            <a:spLocks noGrp="1"/>
          </p:cNvSpPr>
          <p:nvPr>
            <p:ph type="dt" sz="half" idx="10"/>
          </p:nvPr>
        </p:nvSpPr>
        <p:spPr/>
        <p:txBody>
          <a:bodyPr/>
          <a:lstStyle/>
          <a:p>
            <a:r>
              <a:rPr lang="fi-FI"/>
              <a:t>JULY 2026</a:t>
            </a:r>
            <a:endParaRPr lang="en-US"/>
          </a:p>
        </p:txBody>
      </p:sp>
      <p:sp>
        <p:nvSpPr>
          <p:cNvPr id="16" name="Alatunnisteen paikkamerkki 15">
            <a:extLst>
              <a:ext uri="{FF2B5EF4-FFF2-40B4-BE49-F238E27FC236}">
                <a16:creationId xmlns:a16="http://schemas.microsoft.com/office/drawing/2014/main" id="{87BFF5B2-1556-2926-B7C8-37E700B22AA7}"/>
              </a:ext>
            </a:extLst>
          </p:cNvPr>
          <p:cNvSpPr>
            <a:spLocks noGrp="1"/>
          </p:cNvSpPr>
          <p:nvPr>
            <p:ph type="ftr" sz="quarter" idx="11"/>
          </p:nvPr>
        </p:nvSpPr>
        <p:spPr/>
        <p:txBody>
          <a:bodyPr/>
          <a:lstStyle/>
          <a:p>
            <a:r>
              <a:rPr lang="en-US"/>
              <a:t>INVESTOR PRESENTATION</a:t>
            </a:r>
          </a:p>
        </p:txBody>
      </p:sp>
      <p:sp>
        <p:nvSpPr>
          <p:cNvPr id="17" name="Dian numeron paikkamerkki 16">
            <a:extLst>
              <a:ext uri="{FF2B5EF4-FFF2-40B4-BE49-F238E27FC236}">
                <a16:creationId xmlns:a16="http://schemas.microsoft.com/office/drawing/2014/main" id="{7997C0D2-8238-CBAB-76BA-80FAD38CED8D}"/>
              </a:ext>
            </a:extLst>
          </p:cNvPr>
          <p:cNvSpPr>
            <a:spLocks noGrp="1"/>
          </p:cNvSpPr>
          <p:nvPr>
            <p:ph type="sldNum" sz="quarter" idx="12"/>
          </p:nvPr>
        </p:nvSpPr>
        <p:spPr/>
        <p:txBody>
          <a:bodyPr/>
          <a:lstStyle/>
          <a:p>
            <a:fld id="{9B8CDF1A-3CDE-4195-AF23-CDCF2878DEB5}" type="slidenum">
              <a:rPr lang="en-US" smtClean="0"/>
              <a:t>3</a:t>
            </a:fld>
            <a:endParaRPr lang="en-US"/>
          </a:p>
        </p:txBody>
      </p:sp>
    </p:spTree>
    <p:extLst>
      <p:ext uri="{BB962C8B-B14F-4D97-AF65-F5344CB8AC3E}">
        <p14:creationId xmlns:p14="http://schemas.microsoft.com/office/powerpoint/2010/main" val="195260466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7A64059A-02B3-45DA-34A1-06541BB5FC84}"/>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838774B6-35EB-7D3F-AA0A-87C30536225C}"/>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0CBB0700-41FE-DC9F-F10F-53AAABF48302}"/>
              </a:ext>
            </a:extLst>
          </p:cNvPr>
          <p:cNvSpPr>
            <a:spLocks noGrp="1"/>
          </p:cNvSpPr>
          <p:nvPr>
            <p:ph type="sldNum" sz="quarter" idx="12"/>
          </p:nvPr>
        </p:nvSpPr>
        <p:spPr/>
        <p:txBody>
          <a:bodyPr/>
          <a:lstStyle/>
          <a:p>
            <a:fld id="{9B8CDF1A-3CDE-4195-AF23-CDCF2878DEB5}" type="slidenum">
              <a:rPr lang="en-US" smtClean="0"/>
              <a:t>30</a:t>
            </a:fld>
            <a:endParaRPr lang="en-US"/>
          </a:p>
        </p:txBody>
      </p:sp>
      <p:sp>
        <p:nvSpPr>
          <p:cNvPr id="5" name="Tekstin paikkamerkki 13">
            <a:extLst>
              <a:ext uri="{FF2B5EF4-FFF2-40B4-BE49-F238E27FC236}">
                <a16:creationId xmlns:a16="http://schemas.microsoft.com/office/drawing/2014/main" id="{2A2E5D0E-2469-A09D-76F0-0EE3A5E54082}"/>
              </a:ext>
            </a:extLst>
          </p:cNvPr>
          <p:cNvSpPr txBox="1">
            <a:spLocks/>
          </p:cNvSpPr>
          <p:nvPr/>
        </p:nvSpPr>
        <p:spPr>
          <a:xfrm>
            <a:off x="839791" y="1341469"/>
            <a:ext cx="3242016" cy="107997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r>
              <a:rPr lang="fi-FI" i="1"/>
              <a:t>Increasing handprint: </a:t>
            </a:r>
            <a:r>
              <a:rPr lang="fi-FI"/>
              <a:t>Positive impacts on our customers’ business</a:t>
            </a:r>
            <a:endParaRPr lang="fi-FI" dirty="0"/>
          </a:p>
        </p:txBody>
      </p:sp>
      <p:pic>
        <p:nvPicPr>
          <p:cNvPr id="6" name="Sisällön paikkamerkki 46" descr="Kuva, joka sisältää kohteen puu, henkilö, piha-, kynsi&#10;&#10;Tekoälyllä luotu sisältö voi olla virheellistä.">
            <a:extLst>
              <a:ext uri="{FF2B5EF4-FFF2-40B4-BE49-F238E27FC236}">
                <a16:creationId xmlns:a16="http://schemas.microsoft.com/office/drawing/2014/main" id="{317E908B-A899-D9F1-F24A-F8270D323B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40260" y="3979713"/>
            <a:ext cx="3167193" cy="2113111"/>
          </a:xfrm>
          <a:prstGeom prst="rect">
            <a:avLst/>
          </a:prstGeom>
        </p:spPr>
      </p:pic>
      <p:sp>
        <p:nvSpPr>
          <p:cNvPr id="7" name="Tekstin paikkamerkki 15">
            <a:extLst>
              <a:ext uri="{FF2B5EF4-FFF2-40B4-BE49-F238E27FC236}">
                <a16:creationId xmlns:a16="http://schemas.microsoft.com/office/drawing/2014/main" id="{AD1F526F-73B8-A7D3-4DA1-8951B7560456}"/>
              </a:ext>
            </a:extLst>
          </p:cNvPr>
          <p:cNvSpPr txBox="1">
            <a:spLocks/>
          </p:cNvSpPr>
          <p:nvPr/>
        </p:nvSpPr>
        <p:spPr>
          <a:xfrm>
            <a:off x="8064280" y="1341469"/>
            <a:ext cx="3167193" cy="107997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r>
              <a:rPr lang="fi-FI"/>
              <a:t>Highlighting safety and responsible business practices</a:t>
            </a:r>
            <a:endParaRPr lang="fi-FI" dirty="0"/>
          </a:p>
        </p:txBody>
      </p:sp>
      <p:pic>
        <p:nvPicPr>
          <p:cNvPr id="8" name="Sisällön paikkamerkki 50" descr="Kuva, joka sisältää kohteen vaate, henkilö, työvaatteet, Heijastinvaatteet&#10;&#10;Tekoälyllä luotu sisältö voi olla virheellistä.">
            <a:extLst>
              <a:ext uri="{FF2B5EF4-FFF2-40B4-BE49-F238E27FC236}">
                <a16:creationId xmlns:a16="http://schemas.microsoft.com/office/drawing/2014/main" id="{83E2B177-03C5-8888-A3EB-B4F10188051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64280" y="3979713"/>
            <a:ext cx="3167193" cy="2113111"/>
          </a:xfrm>
          <a:prstGeom prst="rect">
            <a:avLst/>
          </a:prstGeom>
        </p:spPr>
      </p:pic>
      <p:sp>
        <p:nvSpPr>
          <p:cNvPr id="9" name="Tekstin paikkamerkki 17">
            <a:extLst>
              <a:ext uri="{FF2B5EF4-FFF2-40B4-BE49-F238E27FC236}">
                <a16:creationId xmlns:a16="http://schemas.microsoft.com/office/drawing/2014/main" id="{1B76FCCA-AEFB-E284-2C19-06C1469BEFF5}"/>
              </a:ext>
            </a:extLst>
          </p:cNvPr>
          <p:cNvSpPr txBox="1">
            <a:spLocks/>
          </p:cNvSpPr>
          <p:nvPr/>
        </p:nvSpPr>
        <p:spPr>
          <a:xfrm>
            <a:off x="4440238" y="1341469"/>
            <a:ext cx="3167193" cy="107997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r>
              <a:rPr lang="fi-FI" i="1"/>
              <a:t>Reducing footprint: </a:t>
            </a:r>
            <a:r>
              <a:rPr lang="fi-FI"/>
              <a:t>Climate actions and nature stewardship</a:t>
            </a:r>
            <a:endParaRPr lang="fi-FI" dirty="0"/>
          </a:p>
        </p:txBody>
      </p:sp>
      <p:pic>
        <p:nvPicPr>
          <p:cNvPr id="10" name="Sisällön paikkamerkki 48">
            <a:extLst>
              <a:ext uri="{FF2B5EF4-FFF2-40B4-BE49-F238E27FC236}">
                <a16:creationId xmlns:a16="http://schemas.microsoft.com/office/drawing/2014/main" id="{13C70922-BDCF-601C-00C3-917E2A31869A}"/>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4440238" y="3979713"/>
            <a:ext cx="3167193" cy="2113111"/>
          </a:xfrm>
          <a:prstGeom prst="rect">
            <a:avLst/>
          </a:prstGeom>
        </p:spPr>
      </p:pic>
      <p:sp>
        <p:nvSpPr>
          <p:cNvPr id="11" name="Otsikko 12">
            <a:extLst>
              <a:ext uri="{FF2B5EF4-FFF2-40B4-BE49-F238E27FC236}">
                <a16:creationId xmlns:a16="http://schemas.microsoft.com/office/drawing/2014/main" id="{4767B775-8C60-9686-2441-7E954E0743DE}"/>
              </a:ext>
            </a:extLst>
          </p:cNvPr>
          <p:cNvSpPr txBox="1">
            <a:spLocks/>
          </p:cNvSpPr>
          <p:nvPr/>
        </p:nvSpPr>
        <p:spPr>
          <a:xfrm>
            <a:off x="838199" y="404814"/>
            <a:ext cx="10514013" cy="720080"/>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sz="3800"/>
              <a:t>Embedding sustainability every day</a:t>
            </a:r>
            <a:endParaRPr lang="fi-FI" sz="3800" dirty="0"/>
          </a:p>
        </p:txBody>
      </p:sp>
      <p:grpSp>
        <p:nvGrpSpPr>
          <p:cNvPr id="12" name="Ryhmä 11">
            <a:extLst>
              <a:ext uri="{FF2B5EF4-FFF2-40B4-BE49-F238E27FC236}">
                <a16:creationId xmlns:a16="http://schemas.microsoft.com/office/drawing/2014/main" id="{F2055D49-E7D4-4937-0DA5-B8306D781F8A}"/>
              </a:ext>
            </a:extLst>
          </p:cNvPr>
          <p:cNvGrpSpPr/>
          <p:nvPr/>
        </p:nvGrpSpPr>
        <p:grpSpPr>
          <a:xfrm>
            <a:off x="678730" y="2196204"/>
            <a:ext cx="3403077" cy="1499577"/>
            <a:chOff x="678730" y="1979628"/>
            <a:chExt cx="3403077" cy="1499577"/>
          </a:xfrm>
        </p:grpSpPr>
        <p:sp>
          <p:nvSpPr>
            <p:cNvPr id="13" name="Tekstiruutu 12">
              <a:extLst>
                <a:ext uri="{FF2B5EF4-FFF2-40B4-BE49-F238E27FC236}">
                  <a16:creationId xmlns:a16="http://schemas.microsoft.com/office/drawing/2014/main" id="{E4AA75CF-364D-D977-6E75-8877CB41DE9A}"/>
                </a:ext>
              </a:extLst>
            </p:cNvPr>
            <p:cNvSpPr txBox="1"/>
            <p:nvPr/>
          </p:nvSpPr>
          <p:spPr>
            <a:xfrm>
              <a:off x="678730" y="1979628"/>
              <a:ext cx="3403077" cy="307777"/>
            </a:xfrm>
            <a:prstGeom prst="rect">
              <a:avLst/>
            </a:prstGeom>
            <a:noFill/>
            <a:ln>
              <a:noFill/>
            </a:ln>
          </p:spPr>
          <p:txBody>
            <a:bodyPr wrap="square" rtlCol="0">
              <a:spAutoFit/>
            </a:bodyPr>
            <a:lstStyle/>
            <a:p>
              <a:endParaRPr lang="fi-FI" sz="1400" dirty="0"/>
            </a:p>
          </p:txBody>
        </p:sp>
        <p:sp>
          <p:nvSpPr>
            <p:cNvPr id="14" name="Tekstiruutu 13">
              <a:extLst>
                <a:ext uri="{FF2B5EF4-FFF2-40B4-BE49-F238E27FC236}">
                  <a16:creationId xmlns:a16="http://schemas.microsoft.com/office/drawing/2014/main" id="{AD15953D-284B-A4E4-EDAD-07AB94959900}"/>
                </a:ext>
              </a:extLst>
            </p:cNvPr>
            <p:cNvSpPr txBox="1"/>
            <p:nvPr/>
          </p:nvSpPr>
          <p:spPr>
            <a:xfrm>
              <a:off x="838199" y="2094210"/>
              <a:ext cx="3169254" cy="1384995"/>
            </a:xfrm>
            <a:prstGeom prst="rect">
              <a:avLst/>
            </a:prstGeom>
            <a:noFill/>
            <a:ln>
              <a:noFill/>
            </a:ln>
          </p:spPr>
          <p:txBody>
            <a:bodyPr wrap="square" rtlCol="0">
              <a:spAutoFit/>
            </a:bodyPr>
            <a:lstStyle/>
            <a:p>
              <a:pPr marL="285750" indent="-285750">
                <a:buFont typeface="Arial" panose="020B0604020202020204" pitchFamily="34" charset="0"/>
                <a:buChar char="•"/>
              </a:pPr>
              <a:r>
                <a:rPr lang="en-US" sz="1400" dirty="0"/>
                <a:t>Treatment, reuse and recycling of water, increasing water resilience </a:t>
              </a:r>
            </a:p>
            <a:p>
              <a:pPr marL="285750" indent="-285750">
                <a:buFont typeface="Arial" panose="020B0604020202020204" pitchFamily="34" charset="0"/>
                <a:buChar char="•"/>
              </a:pPr>
              <a:r>
                <a:rPr lang="en-US" sz="1400" dirty="0"/>
                <a:t>Innovating renewable and recycled materials &amp; solutions</a:t>
              </a:r>
            </a:p>
            <a:p>
              <a:pPr marL="285750" indent="-285750">
                <a:buFont typeface="Arial" panose="020B0604020202020204" pitchFamily="34" charset="0"/>
                <a:buChar char="•"/>
              </a:pPr>
              <a:r>
                <a:rPr lang="en-US" sz="1400" dirty="0"/>
                <a:t>Improving resource efficiency and enabling circular solutions</a:t>
              </a:r>
              <a:endParaRPr lang="fi-FI" sz="1400" dirty="0"/>
            </a:p>
          </p:txBody>
        </p:sp>
      </p:grpSp>
      <p:sp>
        <p:nvSpPr>
          <p:cNvPr id="15" name="Tekstiruutu 14">
            <a:extLst>
              <a:ext uri="{FF2B5EF4-FFF2-40B4-BE49-F238E27FC236}">
                <a16:creationId xmlns:a16="http://schemas.microsoft.com/office/drawing/2014/main" id="{EA026D51-F3B0-5EF3-CCAB-427E01BAA4B6}"/>
              </a:ext>
            </a:extLst>
          </p:cNvPr>
          <p:cNvSpPr txBox="1"/>
          <p:nvPr/>
        </p:nvSpPr>
        <p:spPr>
          <a:xfrm>
            <a:off x="4399457" y="1973313"/>
            <a:ext cx="3393086" cy="1809947"/>
          </a:xfrm>
          <a:prstGeom prst="rect">
            <a:avLst/>
          </a:prstGeom>
          <a:noFill/>
          <a:ln>
            <a:noFill/>
          </a:ln>
        </p:spPr>
        <p:txBody>
          <a:bodyPr wrap="square" rtlCol="0">
            <a:spAutoFit/>
          </a:bodyPr>
          <a:lstStyle/>
          <a:p>
            <a:endParaRPr lang="fi-FI" dirty="0"/>
          </a:p>
        </p:txBody>
      </p:sp>
      <p:sp>
        <p:nvSpPr>
          <p:cNvPr id="16" name="Tekstiruutu 15">
            <a:extLst>
              <a:ext uri="{FF2B5EF4-FFF2-40B4-BE49-F238E27FC236}">
                <a16:creationId xmlns:a16="http://schemas.microsoft.com/office/drawing/2014/main" id="{ED767742-A867-2276-CD17-A0B9B23C921D}"/>
              </a:ext>
            </a:extLst>
          </p:cNvPr>
          <p:cNvSpPr txBox="1"/>
          <p:nvPr/>
        </p:nvSpPr>
        <p:spPr>
          <a:xfrm>
            <a:off x="4440238" y="2310786"/>
            <a:ext cx="3169254" cy="1384995"/>
          </a:xfrm>
          <a:prstGeom prst="rect">
            <a:avLst/>
          </a:prstGeom>
          <a:noFill/>
          <a:ln>
            <a:noFill/>
          </a:ln>
        </p:spPr>
        <p:txBody>
          <a:bodyPr wrap="square" rtlCol="0">
            <a:spAutoFit/>
          </a:bodyPr>
          <a:lstStyle/>
          <a:p>
            <a:pPr marL="285750" indent="-285750">
              <a:buFont typeface="Arial" panose="020B0604020202020204" pitchFamily="34" charset="0"/>
              <a:buChar char="•"/>
            </a:pPr>
            <a:r>
              <a:rPr lang="en-US" sz="1400" dirty="0"/>
              <a:t>Low-emission energy, </a:t>
            </a:r>
            <a:br>
              <a:rPr lang="en-US" sz="1400" dirty="0"/>
            </a:br>
            <a:r>
              <a:rPr lang="en-US" sz="1400" dirty="0"/>
              <a:t>raw materials and logistics</a:t>
            </a:r>
          </a:p>
          <a:p>
            <a:pPr marL="285750" indent="-285750">
              <a:buFont typeface="Arial" panose="020B0604020202020204" pitchFamily="34" charset="0"/>
              <a:buChar char="•"/>
            </a:pPr>
            <a:r>
              <a:rPr lang="en-US" sz="1400" dirty="0"/>
              <a:t>Water resilience throughout our own production and downstream value chain</a:t>
            </a:r>
          </a:p>
          <a:p>
            <a:pPr marL="285750" indent="-285750">
              <a:buFont typeface="Arial" panose="020B0604020202020204" pitchFamily="34" charset="0"/>
              <a:buChar char="•"/>
            </a:pPr>
            <a:r>
              <a:rPr lang="en-US" sz="1400" dirty="0"/>
              <a:t>Responsible use of chemistry</a:t>
            </a:r>
          </a:p>
        </p:txBody>
      </p:sp>
      <p:sp>
        <p:nvSpPr>
          <p:cNvPr id="17" name="Tekstiruutu 16">
            <a:extLst>
              <a:ext uri="{FF2B5EF4-FFF2-40B4-BE49-F238E27FC236}">
                <a16:creationId xmlns:a16="http://schemas.microsoft.com/office/drawing/2014/main" id="{4761524F-36F7-38D6-E4A0-A96C6CC88800}"/>
              </a:ext>
            </a:extLst>
          </p:cNvPr>
          <p:cNvSpPr txBox="1"/>
          <p:nvPr/>
        </p:nvSpPr>
        <p:spPr>
          <a:xfrm>
            <a:off x="7933446" y="2018369"/>
            <a:ext cx="3393086" cy="1809947"/>
          </a:xfrm>
          <a:prstGeom prst="rect">
            <a:avLst/>
          </a:prstGeom>
          <a:noFill/>
          <a:ln>
            <a:noFill/>
          </a:ln>
        </p:spPr>
        <p:txBody>
          <a:bodyPr wrap="square" rtlCol="0">
            <a:spAutoFit/>
          </a:bodyPr>
          <a:lstStyle/>
          <a:p>
            <a:endParaRPr lang="fi-FI" dirty="0"/>
          </a:p>
        </p:txBody>
      </p:sp>
      <p:sp>
        <p:nvSpPr>
          <p:cNvPr id="18" name="Tekstiruutu 17">
            <a:extLst>
              <a:ext uri="{FF2B5EF4-FFF2-40B4-BE49-F238E27FC236}">
                <a16:creationId xmlns:a16="http://schemas.microsoft.com/office/drawing/2014/main" id="{2B5074E3-4D8E-1037-F560-02E4FB5A424E}"/>
              </a:ext>
            </a:extLst>
          </p:cNvPr>
          <p:cNvSpPr txBox="1"/>
          <p:nvPr/>
        </p:nvSpPr>
        <p:spPr>
          <a:xfrm>
            <a:off x="8052699" y="2298405"/>
            <a:ext cx="3029006" cy="1384995"/>
          </a:xfrm>
          <a:prstGeom prst="rect">
            <a:avLst/>
          </a:prstGeom>
          <a:noFill/>
          <a:ln>
            <a:noFill/>
          </a:ln>
        </p:spPr>
        <p:txBody>
          <a:bodyPr wrap="square" rtlCol="0">
            <a:spAutoFit/>
          </a:bodyPr>
          <a:lstStyle/>
          <a:p>
            <a:pPr marL="285750" indent="-285750">
              <a:buFont typeface="Arial" panose="020B0604020202020204" pitchFamily="34" charset="0"/>
              <a:buChar char="•"/>
            </a:pPr>
            <a:r>
              <a:rPr lang="en-US" sz="1400" dirty="0"/>
              <a:t>Responsible business practices</a:t>
            </a:r>
          </a:p>
          <a:p>
            <a:pPr marL="285750" indent="-285750">
              <a:buFont typeface="Arial" panose="020B0604020202020204" pitchFamily="34" charset="0"/>
              <a:buChar char="•"/>
            </a:pPr>
            <a:r>
              <a:rPr lang="en-US" sz="1400" dirty="0"/>
              <a:t>High safety standards</a:t>
            </a:r>
          </a:p>
          <a:p>
            <a:pPr marL="285750" indent="-285750">
              <a:buFont typeface="Arial" panose="020B0604020202020204" pitchFamily="34" charset="0"/>
              <a:buChar char="•"/>
            </a:pPr>
            <a:r>
              <a:rPr lang="en-US" sz="1400" dirty="0"/>
              <a:t>Diversity and inclusion</a:t>
            </a:r>
          </a:p>
          <a:p>
            <a:pPr marL="285750" indent="-285750">
              <a:buFont typeface="Arial" panose="020B0604020202020204" pitchFamily="34" charset="0"/>
              <a:buChar char="•"/>
            </a:pPr>
            <a:r>
              <a:rPr lang="en-US" sz="1400" dirty="0"/>
              <a:t>Securing human rights also </a:t>
            </a:r>
            <a:br>
              <a:rPr lang="en-US" sz="1400" dirty="0"/>
            </a:br>
            <a:r>
              <a:rPr lang="en-US" sz="1400" dirty="0"/>
              <a:t>in our value chain</a:t>
            </a:r>
          </a:p>
          <a:p>
            <a:pPr marL="285750" indent="-285750">
              <a:buFont typeface="Arial" panose="020B0604020202020204" pitchFamily="34" charset="0"/>
              <a:buChar char="•"/>
            </a:pPr>
            <a:endParaRPr lang="fi-FI" sz="1400" dirty="0"/>
          </a:p>
        </p:txBody>
      </p:sp>
      <p:sp>
        <p:nvSpPr>
          <p:cNvPr id="19" name="Rectangle 1">
            <a:extLst>
              <a:ext uri="{FF2B5EF4-FFF2-40B4-BE49-F238E27FC236}">
                <a16:creationId xmlns:a16="http://schemas.microsoft.com/office/drawing/2014/main" id="{FC743508-9601-8CED-CBC3-4708A0095014}"/>
              </a:ext>
            </a:extLst>
          </p:cNvPr>
          <p:cNvSpPr/>
          <p:nvPr/>
        </p:nvSpPr>
        <p:spPr>
          <a:xfrm>
            <a:off x="725448" y="1227221"/>
            <a:ext cx="3393085" cy="49648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0" name="Rectangle 2">
            <a:extLst>
              <a:ext uri="{FF2B5EF4-FFF2-40B4-BE49-F238E27FC236}">
                <a16:creationId xmlns:a16="http://schemas.microsoft.com/office/drawing/2014/main" id="{B6F2BE7D-AF58-38A6-0582-A5DB9262F498}"/>
              </a:ext>
            </a:extLst>
          </p:cNvPr>
          <p:cNvSpPr/>
          <p:nvPr/>
        </p:nvSpPr>
        <p:spPr>
          <a:xfrm>
            <a:off x="4345245" y="1227221"/>
            <a:ext cx="3393085" cy="49648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1" name="Rectangle 6">
            <a:extLst>
              <a:ext uri="{FF2B5EF4-FFF2-40B4-BE49-F238E27FC236}">
                <a16:creationId xmlns:a16="http://schemas.microsoft.com/office/drawing/2014/main" id="{F5FE12C7-A2E0-FE89-0087-9C18D636F6B2}"/>
              </a:ext>
            </a:extLst>
          </p:cNvPr>
          <p:cNvSpPr/>
          <p:nvPr/>
        </p:nvSpPr>
        <p:spPr>
          <a:xfrm>
            <a:off x="7926034" y="1227221"/>
            <a:ext cx="3393085" cy="49648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Tree>
    <p:extLst>
      <p:ext uri="{BB962C8B-B14F-4D97-AF65-F5344CB8AC3E}">
        <p14:creationId xmlns:p14="http://schemas.microsoft.com/office/powerpoint/2010/main" val="212753334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3299E25D-2A7B-5FC0-AAA5-10E4B41F6ADD}"/>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546B5BDF-4F21-1A38-4542-72D7E15C9AA4}"/>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7BB4C6F6-ABDF-D446-8FA2-D2B747025200}"/>
              </a:ext>
            </a:extLst>
          </p:cNvPr>
          <p:cNvSpPr>
            <a:spLocks noGrp="1"/>
          </p:cNvSpPr>
          <p:nvPr>
            <p:ph type="sldNum" sz="quarter" idx="12"/>
          </p:nvPr>
        </p:nvSpPr>
        <p:spPr/>
        <p:txBody>
          <a:bodyPr/>
          <a:lstStyle/>
          <a:p>
            <a:fld id="{9B8CDF1A-3CDE-4195-AF23-CDCF2878DEB5}" type="slidenum">
              <a:rPr lang="en-US" smtClean="0"/>
              <a:t>31</a:t>
            </a:fld>
            <a:endParaRPr lang="en-US"/>
          </a:p>
        </p:txBody>
      </p:sp>
      <p:pic>
        <p:nvPicPr>
          <p:cNvPr id="5" name="Picture 13" descr="A river running through a forest&#10;&#10;Description automatically generated">
            <a:extLst>
              <a:ext uri="{FF2B5EF4-FFF2-40B4-BE49-F238E27FC236}">
                <a16:creationId xmlns:a16="http://schemas.microsoft.com/office/drawing/2014/main" id="{88818AE3-F0ED-1D49-0C5D-C6F23681A898}"/>
              </a:ext>
            </a:extLst>
          </p:cNvPr>
          <p:cNvPicPr>
            <a:picLocks noChangeAspect="1"/>
          </p:cNvPicPr>
          <p:nvPr/>
        </p:nvPicPr>
        <p:blipFill rotWithShape="1">
          <a:blip r:embed="rId2" cstate="email">
            <a:extLst>
              <a:ext uri="{BEBA8EAE-BF5A-486C-A8C5-ECC9F3942E4B}">
                <a14:imgProps xmlns:a14="http://schemas.microsoft.com/office/drawing/2010/main">
                  <a14:imgLayer r:embed="rId3">
                    <a14:imgEffect>
                      <a14:brightnessContrast bright="-20000"/>
                    </a14:imgEffect>
                  </a14:imgLayer>
                </a14:imgProps>
              </a:ext>
              <a:ext uri="{28A0092B-C50C-407E-A947-70E740481C1C}">
                <a14:useLocalDpi xmlns:a14="http://schemas.microsoft.com/office/drawing/2010/main"/>
              </a:ext>
            </a:extLst>
          </a:blip>
          <a:srcRect/>
          <a:stretch/>
        </p:blipFill>
        <p:spPr>
          <a:xfrm>
            <a:off x="0" y="-1"/>
            <a:ext cx="12192000" cy="6858001"/>
          </a:xfrm>
          <a:prstGeom prst="rect">
            <a:avLst/>
          </a:prstGeom>
        </p:spPr>
      </p:pic>
      <p:sp>
        <p:nvSpPr>
          <p:cNvPr id="6" name="Title 1">
            <a:extLst>
              <a:ext uri="{FF2B5EF4-FFF2-40B4-BE49-F238E27FC236}">
                <a16:creationId xmlns:a16="http://schemas.microsoft.com/office/drawing/2014/main" id="{5B8136B7-BCDF-8C39-8A1D-C43AAE893A97}"/>
              </a:ext>
            </a:extLst>
          </p:cNvPr>
          <p:cNvSpPr txBox="1">
            <a:spLocks/>
          </p:cNvSpPr>
          <p:nvPr/>
        </p:nvSpPr>
        <p:spPr>
          <a:xfrm>
            <a:off x="839787" y="1143058"/>
            <a:ext cx="3767839" cy="1758304"/>
          </a:xfrm>
          <a:prstGeom prst="rect">
            <a:avLst/>
          </a:prstGeom>
        </p:spPr>
        <p:txBody>
          <a:bodyPr anchor="t">
            <a:normAutofit/>
          </a:bodyPr>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sz="2400">
                <a:solidFill>
                  <a:schemeClr val="bg1"/>
                </a:solidFill>
                <a:latin typeface="+mn-lt"/>
                <a:ea typeface="+mn-ea"/>
                <a:cs typeface="+mn-cs"/>
              </a:rPr>
              <a:t>Value chain transformation is driven through a lower footprint, reducing negative impacts. </a:t>
            </a:r>
            <a:endParaRPr lang="fi-FI" sz="2400">
              <a:solidFill>
                <a:schemeClr val="bg1"/>
              </a:solidFill>
              <a:latin typeface="+mn-lt"/>
              <a:ea typeface="+mn-ea"/>
              <a:cs typeface="+mn-cs"/>
            </a:endParaRPr>
          </a:p>
        </p:txBody>
      </p:sp>
      <p:sp>
        <p:nvSpPr>
          <p:cNvPr id="7" name="Text Placeholder 18">
            <a:extLst>
              <a:ext uri="{FF2B5EF4-FFF2-40B4-BE49-F238E27FC236}">
                <a16:creationId xmlns:a16="http://schemas.microsoft.com/office/drawing/2014/main" id="{577E8B89-7D89-E0BF-703D-6C169558B176}"/>
              </a:ext>
            </a:extLst>
          </p:cNvPr>
          <p:cNvSpPr txBox="1">
            <a:spLocks/>
          </p:cNvSpPr>
          <p:nvPr/>
        </p:nvSpPr>
        <p:spPr>
          <a:xfrm>
            <a:off x="767408" y="404814"/>
            <a:ext cx="10512424" cy="36036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rial"/>
                <a:ea typeface="+mn-ea"/>
                <a:cs typeface="+mn-cs"/>
              </a:rPr>
              <a:t>SUSTAINABILITY – KEY FIGURES</a:t>
            </a:r>
          </a:p>
        </p:txBody>
      </p:sp>
      <p:sp>
        <p:nvSpPr>
          <p:cNvPr id="8" name="Rectangle 19">
            <a:extLst>
              <a:ext uri="{FF2B5EF4-FFF2-40B4-BE49-F238E27FC236}">
                <a16:creationId xmlns:a16="http://schemas.microsoft.com/office/drawing/2014/main" id="{0E692CE6-81F8-4997-D137-CFE69D8EACCF}"/>
              </a:ext>
            </a:extLst>
          </p:cNvPr>
          <p:cNvSpPr/>
          <p:nvPr/>
        </p:nvSpPr>
        <p:spPr>
          <a:xfrm>
            <a:off x="839788" y="3556041"/>
            <a:ext cx="2519686" cy="2435697"/>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5000" b="1" i="0" u="none" strike="noStrike" kern="1200" cap="none" spc="-300" normalizeH="0" baseline="0" noProof="0" dirty="0">
                <a:ln>
                  <a:noFill/>
                </a:ln>
                <a:solidFill>
                  <a:prstClr val="white"/>
                </a:solidFill>
                <a:effectLst/>
                <a:uLnTx/>
                <a:uFillTx/>
                <a:latin typeface="Arial"/>
                <a:ea typeface="+mn-ea"/>
                <a:cs typeface="+mn-cs"/>
              </a:rPr>
              <a:t>7</a:t>
            </a:r>
            <a:r>
              <a:rPr lang="en-US" sz="5000" b="1" spc="-300" dirty="0">
                <a:solidFill>
                  <a:prstClr val="white"/>
                </a:solidFill>
                <a:latin typeface="Arial"/>
              </a:rPr>
              <a:t>8</a:t>
            </a:r>
            <a:r>
              <a:rPr kumimoji="0" lang="en-US" sz="5000" b="1" i="0" u="none" strike="noStrike" kern="1200" cap="none" spc="-300" normalizeH="0" baseline="0" noProof="0" dirty="0">
                <a:ln>
                  <a:noFill/>
                </a:ln>
                <a:solidFill>
                  <a:prstClr val="white"/>
                </a:solidFill>
                <a:effectLst/>
                <a:uLnTx/>
                <a:uFillTx/>
                <a:latin typeface="Arial"/>
                <a:ea typeface="+mn-ea"/>
                <a:cs typeface="+mn-cs"/>
              </a:rPr>
              <a:t>% </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3200" b="1" i="0" u="none" strike="noStrike" kern="1200" cap="none" spc="-300" normalizeH="0" baseline="0" noProof="0" dirty="0">
                <a:ln>
                  <a:noFill/>
                </a:ln>
                <a:solidFill>
                  <a:prstClr val="white"/>
                </a:solidFill>
                <a:effectLst/>
                <a:uLnTx/>
                <a:uFillTx/>
                <a:latin typeface="Arial"/>
                <a:ea typeface="+mn-ea"/>
                <a:cs typeface="+mn-cs"/>
              </a:rPr>
              <a:t>(+6  </a:t>
            </a:r>
            <a:r>
              <a:rPr lang="en-US" sz="3200" b="1" spc="-300" dirty="0">
                <a:solidFill>
                  <a:prstClr val="white"/>
                </a:solidFill>
                <a:latin typeface="Arial"/>
              </a:rPr>
              <a:t>pp</a:t>
            </a:r>
            <a:r>
              <a:rPr kumimoji="0" lang="en-US" sz="3200" b="1" i="0" u="none" strike="noStrike" kern="1200" cap="none" spc="-300" normalizeH="0" baseline="0" noProof="0" dirty="0">
                <a:ln>
                  <a:noFill/>
                </a:ln>
                <a:solidFill>
                  <a:prstClr val="white"/>
                </a:solidFill>
                <a:effectLst/>
                <a:uLnTx/>
                <a:uFillTx/>
                <a:latin typeface="Arial"/>
                <a:ea typeface="+mn-ea"/>
                <a:cs typeface="+mn-cs"/>
              </a:rPr>
              <a:t>)</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1200" b="1" i="0" u="none" strike="noStrike" kern="1200" cap="none" spc="100" normalizeH="0" baseline="0" noProof="0" dirty="0">
                <a:ln>
                  <a:noFill/>
                </a:ln>
                <a:solidFill>
                  <a:prstClr val="white"/>
                </a:solidFill>
                <a:effectLst/>
                <a:uLnTx/>
                <a:uFillTx/>
                <a:latin typeface="Arial"/>
                <a:ea typeface="+mn-ea"/>
                <a:cs typeface="+mn-cs"/>
              </a:rPr>
              <a:t>OF GLOBAL ENERGY </a:t>
            </a:r>
            <a:br>
              <a:rPr kumimoji="0" lang="en-US" sz="1200" b="1" i="0" u="none" strike="noStrike" kern="1200" cap="none" spc="100" normalizeH="0" baseline="0" noProof="0" dirty="0">
                <a:ln>
                  <a:noFill/>
                </a:ln>
                <a:solidFill>
                  <a:prstClr val="white"/>
                </a:solidFill>
                <a:effectLst/>
                <a:uLnTx/>
                <a:uFillTx/>
                <a:latin typeface="Arial"/>
                <a:ea typeface="+mn-ea"/>
                <a:cs typeface="+mn-cs"/>
              </a:rPr>
            </a:br>
            <a:r>
              <a:rPr kumimoji="0" lang="en-US" sz="1200" b="1" i="0" u="none" strike="noStrike" kern="1200" cap="none" spc="100" normalizeH="0" baseline="0" noProof="0" dirty="0">
                <a:ln>
                  <a:noFill/>
                </a:ln>
                <a:solidFill>
                  <a:prstClr val="white"/>
                </a:solidFill>
                <a:effectLst/>
                <a:uLnTx/>
                <a:uFillTx/>
                <a:latin typeface="Arial"/>
                <a:ea typeface="+mn-ea"/>
                <a:cs typeface="+mn-cs"/>
              </a:rPr>
              <a:t>PURCHASES ARE </a:t>
            </a:r>
            <a:br>
              <a:rPr kumimoji="0" lang="en-US" sz="1200" b="1" i="0" u="none" strike="noStrike" kern="1200" cap="none" spc="100" normalizeH="0" baseline="0" noProof="0" dirty="0">
                <a:ln>
                  <a:noFill/>
                </a:ln>
                <a:solidFill>
                  <a:prstClr val="white"/>
                </a:solidFill>
                <a:effectLst/>
                <a:uLnTx/>
                <a:uFillTx/>
                <a:latin typeface="Arial"/>
                <a:ea typeface="+mn-ea"/>
                <a:cs typeface="+mn-cs"/>
              </a:rPr>
            </a:br>
            <a:r>
              <a:rPr lang="en-US" sz="1200" b="1" spc="100" dirty="0">
                <a:solidFill>
                  <a:prstClr val="white"/>
                </a:solidFill>
                <a:latin typeface="Arial"/>
              </a:rPr>
              <a:t>LOW-CARBON</a:t>
            </a:r>
            <a:endParaRPr kumimoji="0" lang="en-US" sz="1200" b="1" i="0" u="none" strike="noStrike" kern="1200" cap="none" spc="100" normalizeH="0" baseline="0" noProof="0" dirty="0">
              <a:ln>
                <a:noFill/>
              </a:ln>
              <a:solidFill>
                <a:prstClr val="white"/>
              </a:solidFill>
              <a:effectLst/>
              <a:uLnTx/>
              <a:uFillTx/>
              <a:latin typeface="Arial"/>
              <a:ea typeface="+mn-ea"/>
              <a:cs typeface="+mn-cs"/>
            </a:endParaRPr>
          </a:p>
        </p:txBody>
      </p:sp>
      <p:sp>
        <p:nvSpPr>
          <p:cNvPr id="9" name="Rectangle 24">
            <a:extLst>
              <a:ext uri="{FF2B5EF4-FFF2-40B4-BE49-F238E27FC236}">
                <a16:creationId xmlns:a16="http://schemas.microsoft.com/office/drawing/2014/main" id="{6A6B6177-6365-B111-C473-4702E0405178}"/>
              </a:ext>
            </a:extLst>
          </p:cNvPr>
          <p:cNvSpPr/>
          <p:nvPr/>
        </p:nvSpPr>
        <p:spPr>
          <a:xfrm>
            <a:off x="5874074" y="3556041"/>
            <a:ext cx="2514600" cy="2435696"/>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5000" b="1" i="0" u="none" strike="noStrike" kern="1200" cap="none" spc="-300" normalizeH="0" baseline="0" noProof="0" dirty="0">
                <a:ln>
                  <a:noFill/>
                </a:ln>
                <a:solidFill>
                  <a:prstClr val="white"/>
                </a:solidFill>
                <a:effectLst/>
                <a:uLnTx/>
                <a:uFillTx/>
                <a:latin typeface="Arial"/>
                <a:ea typeface="+mn-ea"/>
                <a:cs typeface="+mn-cs"/>
              </a:rPr>
              <a:t>-</a:t>
            </a:r>
            <a:r>
              <a:rPr lang="en-US" sz="5000" b="1" spc="-300" dirty="0">
                <a:solidFill>
                  <a:prstClr val="white"/>
                </a:solidFill>
                <a:latin typeface="Arial"/>
              </a:rPr>
              <a:t>43</a:t>
            </a:r>
            <a:r>
              <a:rPr kumimoji="0" lang="en-US" sz="5000" b="1" i="0" u="none" strike="noStrike" kern="1200" cap="none" spc="-300" normalizeH="0" baseline="0" noProof="0" dirty="0">
                <a:ln>
                  <a:noFill/>
                </a:ln>
                <a:solidFill>
                  <a:prstClr val="white"/>
                </a:solidFill>
                <a:effectLst/>
                <a:uLnTx/>
                <a:uFillTx/>
                <a:latin typeface="Arial"/>
                <a:ea typeface="+mn-ea"/>
                <a:cs typeface="+mn-cs"/>
              </a:rPr>
              <a:t>%</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3200" b="1" i="0" u="none" strike="noStrike" kern="1200" cap="none" spc="-300" normalizeH="0" baseline="0" noProof="0" dirty="0">
                <a:ln>
                  <a:noFill/>
                </a:ln>
                <a:solidFill>
                  <a:prstClr val="white"/>
                </a:solidFill>
                <a:effectLst/>
                <a:uLnTx/>
                <a:uFillTx/>
                <a:latin typeface="Arial"/>
                <a:ea typeface="+mn-ea"/>
                <a:cs typeface="+mn-cs"/>
              </a:rPr>
              <a:t>(-</a:t>
            </a:r>
            <a:r>
              <a:rPr lang="en-US" sz="3200" b="1" spc="-300" dirty="0">
                <a:solidFill>
                  <a:prstClr val="white"/>
                </a:solidFill>
                <a:latin typeface="Arial"/>
              </a:rPr>
              <a:t>8.5 pp</a:t>
            </a:r>
            <a:r>
              <a:rPr kumimoji="0" lang="en-US" sz="3200" b="1" i="0" u="none" strike="noStrike" kern="1200" cap="none" spc="-300" normalizeH="0" baseline="0" noProof="0" dirty="0">
                <a:ln>
                  <a:noFill/>
                </a:ln>
                <a:solidFill>
                  <a:prstClr val="white"/>
                </a:solidFill>
                <a:effectLst/>
                <a:uLnTx/>
                <a:uFillTx/>
                <a:latin typeface="Arial"/>
                <a:ea typeface="+mn-ea"/>
                <a:cs typeface="+mn-cs"/>
              </a:rPr>
              <a:t>)</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1200" b="1" i="0" u="none" strike="noStrike" kern="1200" cap="none" spc="100" normalizeH="0" baseline="0" noProof="0" dirty="0">
                <a:ln>
                  <a:noFill/>
                </a:ln>
                <a:solidFill>
                  <a:prstClr val="white"/>
                </a:solidFill>
                <a:effectLst/>
                <a:uLnTx/>
                <a:uFillTx/>
                <a:latin typeface="Arial"/>
                <a:ea typeface="+mn-ea"/>
                <a:cs typeface="+mn-cs"/>
              </a:rPr>
              <a:t>OF SCOPE 1&amp;2 EMISSIONS REDUCED SINCE BASE YEAR 2018</a:t>
            </a:r>
          </a:p>
        </p:txBody>
      </p:sp>
      <p:sp>
        <p:nvSpPr>
          <p:cNvPr id="10" name="Rectangle 19">
            <a:extLst>
              <a:ext uri="{FF2B5EF4-FFF2-40B4-BE49-F238E27FC236}">
                <a16:creationId xmlns:a16="http://schemas.microsoft.com/office/drawing/2014/main" id="{77251ACF-9C45-68C2-838E-E12F7C311145}"/>
              </a:ext>
            </a:extLst>
          </p:cNvPr>
          <p:cNvSpPr/>
          <p:nvPr/>
        </p:nvSpPr>
        <p:spPr>
          <a:xfrm>
            <a:off x="3354388" y="3556041"/>
            <a:ext cx="2519686" cy="2435697"/>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5000" b="1" i="0" u="none" strike="noStrike" kern="1200" cap="none" spc="-300" normalizeH="0" baseline="0" noProof="0" dirty="0">
                <a:ln>
                  <a:noFill/>
                </a:ln>
                <a:solidFill>
                  <a:prstClr val="white"/>
                </a:solidFill>
                <a:effectLst/>
                <a:uLnTx/>
                <a:uFillTx/>
                <a:latin typeface="Arial"/>
                <a:ea typeface="+mn-ea"/>
                <a:cs typeface="+mn-cs"/>
              </a:rPr>
              <a:t>5</a:t>
            </a:r>
            <a:r>
              <a:rPr lang="en-US" sz="5000" b="1" spc="-300" dirty="0">
                <a:solidFill>
                  <a:prstClr val="white"/>
                </a:solidFill>
                <a:latin typeface="Arial"/>
              </a:rPr>
              <a:t>5</a:t>
            </a:r>
            <a:r>
              <a:rPr kumimoji="0" lang="en-US" sz="5000" b="1" i="0" u="none" strike="noStrike" kern="1200" cap="none" spc="-300" normalizeH="0" baseline="0" noProof="0" dirty="0">
                <a:ln>
                  <a:noFill/>
                </a:ln>
                <a:solidFill>
                  <a:prstClr val="white"/>
                </a:solidFill>
                <a:effectLst/>
                <a:uLnTx/>
                <a:uFillTx/>
                <a:latin typeface="Arial"/>
                <a:ea typeface="+mn-ea"/>
                <a:cs typeface="+mn-cs"/>
              </a:rPr>
              <a:t>%</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3200" b="1" i="0" u="none" strike="noStrike" kern="1200" cap="none" spc="-300" normalizeH="0" baseline="0" noProof="0" dirty="0">
                <a:ln>
                  <a:noFill/>
                </a:ln>
                <a:solidFill>
                  <a:prstClr val="white"/>
                </a:solidFill>
                <a:effectLst/>
                <a:uLnTx/>
                <a:uFillTx/>
                <a:latin typeface="Arial"/>
                <a:ea typeface="+mn-ea"/>
                <a:cs typeface="+mn-cs"/>
              </a:rPr>
              <a:t>(+3 </a:t>
            </a:r>
            <a:r>
              <a:rPr lang="en-US" sz="3200" b="1" spc="-300" dirty="0">
                <a:solidFill>
                  <a:prstClr val="white"/>
                </a:solidFill>
                <a:latin typeface="Arial"/>
              </a:rPr>
              <a:t>pp</a:t>
            </a:r>
            <a:r>
              <a:rPr kumimoji="0" lang="en-US" sz="3200" b="1" i="0" u="none" strike="noStrike" kern="1200" cap="none" spc="-300" normalizeH="0" baseline="0" noProof="0" dirty="0">
                <a:ln>
                  <a:noFill/>
                </a:ln>
                <a:solidFill>
                  <a:prstClr val="white"/>
                </a:solidFill>
                <a:effectLst/>
                <a:uLnTx/>
                <a:uFillTx/>
                <a:latin typeface="Arial"/>
                <a:ea typeface="+mn-ea"/>
                <a:cs typeface="+mn-cs"/>
              </a:rPr>
              <a:t>)</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1200" b="1" i="0" u="none" strike="noStrike" kern="1200" cap="none" spc="100" normalizeH="0" baseline="0" noProof="0" dirty="0">
                <a:ln>
                  <a:noFill/>
                </a:ln>
                <a:solidFill>
                  <a:prstClr val="white"/>
                </a:solidFill>
                <a:effectLst/>
                <a:uLnTx/>
                <a:uFillTx/>
                <a:latin typeface="Arial"/>
                <a:ea typeface="+mn-ea"/>
                <a:cs typeface="+mn-cs"/>
              </a:rPr>
              <a:t>OF USED RAW MATERIALS ARE RENEWABLE OR RECYCLED</a:t>
            </a:r>
          </a:p>
        </p:txBody>
      </p:sp>
      <p:pic>
        <p:nvPicPr>
          <p:cNvPr id="11" name="Afbeelding 10">
            <a:extLst>
              <a:ext uri="{FF2B5EF4-FFF2-40B4-BE49-F238E27FC236}">
                <a16:creationId xmlns:a16="http://schemas.microsoft.com/office/drawing/2014/main" id="{E891BF81-E03D-A2D6-734F-FEC12371A0A7}"/>
              </a:ext>
            </a:extLst>
          </p:cNvPr>
          <p:cNvPicPr>
            <a:picLocks noChangeAspect="1"/>
          </p:cNvPicPr>
          <p:nvPr/>
        </p:nvPicPr>
        <p:blipFill>
          <a:blip r:embed="rId4"/>
          <a:stretch>
            <a:fillRect/>
          </a:stretch>
        </p:blipFill>
        <p:spPr>
          <a:xfrm>
            <a:off x="839788" y="6453188"/>
            <a:ext cx="719708" cy="151518"/>
          </a:xfrm>
          <a:prstGeom prst="rect">
            <a:avLst/>
          </a:prstGeom>
        </p:spPr>
      </p:pic>
      <p:sp>
        <p:nvSpPr>
          <p:cNvPr id="12" name="Rectangle 24">
            <a:extLst>
              <a:ext uri="{FF2B5EF4-FFF2-40B4-BE49-F238E27FC236}">
                <a16:creationId xmlns:a16="http://schemas.microsoft.com/office/drawing/2014/main" id="{AFE6594F-065B-1697-50A5-332E34A7AEDB}"/>
              </a:ext>
            </a:extLst>
          </p:cNvPr>
          <p:cNvSpPr/>
          <p:nvPr/>
        </p:nvSpPr>
        <p:spPr>
          <a:xfrm>
            <a:off x="8388674" y="3556041"/>
            <a:ext cx="2514600" cy="2435696"/>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5000" b="1" i="0" u="none" strike="noStrike" kern="1200" cap="none" spc="-300" normalizeH="0" baseline="0" noProof="0" dirty="0">
                <a:ln>
                  <a:noFill/>
                </a:ln>
                <a:solidFill>
                  <a:prstClr val="white"/>
                </a:solidFill>
                <a:effectLst/>
                <a:uLnTx/>
                <a:uFillTx/>
                <a:latin typeface="Arial"/>
                <a:ea typeface="+mn-ea"/>
                <a:cs typeface="+mn-cs"/>
              </a:rPr>
              <a:t>-</a:t>
            </a:r>
            <a:r>
              <a:rPr lang="en-US" sz="5000" b="1" spc="-300" dirty="0">
                <a:solidFill>
                  <a:prstClr val="white"/>
                </a:solidFill>
                <a:latin typeface="Arial"/>
              </a:rPr>
              <a:t>26</a:t>
            </a:r>
            <a:r>
              <a:rPr kumimoji="0" lang="en-US" sz="5000" b="1" i="0" u="none" strike="noStrike" kern="1200" cap="none" spc="-300" normalizeH="0" baseline="0" noProof="0" dirty="0">
                <a:ln>
                  <a:noFill/>
                </a:ln>
                <a:solidFill>
                  <a:prstClr val="white"/>
                </a:solidFill>
                <a:effectLst/>
                <a:uLnTx/>
                <a:uFillTx/>
                <a:latin typeface="Arial"/>
                <a:ea typeface="+mn-ea"/>
                <a:cs typeface="+mn-cs"/>
              </a:rPr>
              <a:t>%</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3200" b="1" i="0" u="none" strike="noStrike" kern="1200" cap="none" spc="-300" normalizeH="0" baseline="0" noProof="0" dirty="0">
                <a:ln>
                  <a:noFill/>
                </a:ln>
                <a:solidFill>
                  <a:prstClr val="white"/>
                </a:solidFill>
                <a:effectLst/>
                <a:uLnTx/>
                <a:uFillTx/>
                <a:latin typeface="Arial"/>
                <a:ea typeface="+mn-ea"/>
                <a:cs typeface="+mn-cs"/>
              </a:rPr>
              <a:t>(-6.5 </a:t>
            </a:r>
            <a:r>
              <a:rPr lang="en-US" sz="3200" b="1" spc="-300" dirty="0">
                <a:solidFill>
                  <a:prstClr val="white"/>
                </a:solidFill>
                <a:latin typeface="Arial"/>
              </a:rPr>
              <a:t>pp</a:t>
            </a:r>
            <a:r>
              <a:rPr kumimoji="0" lang="en-US" sz="3200" b="1" i="0" u="none" strike="noStrike" kern="1200" cap="none" spc="-300" normalizeH="0" baseline="0" noProof="0" dirty="0">
                <a:ln>
                  <a:noFill/>
                </a:ln>
                <a:solidFill>
                  <a:prstClr val="white"/>
                </a:solidFill>
                <a:effectLst/>
                <a:uLnTx/>
                <a:uFillTx/>
                <a:latin typeface="Arial"/>
                <a:ea typeface="+mn-ea"/>
                <a:cs typeface="+mn-cs"/>
              </a:rPr>
              <a:t>)</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1200" b="1" i="0" u="none" strike="noStrike" kern="1200" cap="none" spc="100" normalizeH="0" baseline="0" noProof="0" dirty="0">
                <a:ln>
                  <a:noFill/>
                </a:ln>
                <a:solidFill>
                  <a:prstClr val="white"/>
                </a:solidFill>
                <a:effectLst/>
                <a:uLnTx/>
                <a:uFillTx/>
                <a:latin typeface="Arial"/>
                <a:ea typeface="+mn-ea"/>
                <a:cs typeface="+mn-cs"/>
              </a:rPr>
              <a:t>OF SCOPE 3 EMISSIONS REDUCED SINCE BASE YEAR 2021</a:t>
            </a:r>
          </a:p>
        </p:txBody>
      </p:sp>
      <p:sp>
        <p:nvSpPr>
          <p:cNvPr id="13" name="TextBox 7">
            <a:extLst>
              <a:ext uri="{FF2B5EF4-FFF2-40B4-BE49-F238E27FC236}">
                <a16:creationId xmlns:a16="http://schemas.microsoft.com/office/drawing/2014/main" id="{2D186A1F-EF2F-6BEF-DC17-1FF253A1DE1A}"/>
              </a:ext>
            </a:extLst>
          </p:cNvPr>
          <p:cNvSpPr txBox="1"/>
          <p:nvPr/>
        </p:nvSpPr>
        <p:spPr>
          <a:xfrm>
            <a:off x="504001" y="3309820"/>
            <a:ext cx="3191259"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b="0" i="0" u="none" strike="noStrike" kern="1200" cap="none" spc="0" normalizeH="0" baseline="0" noProof="0" dirty="0">
                <a:ln>
                  <a:noFill/>
                </a:ln>
                <a:solidFill>
                  <a:prstClr val="white"/>
                </a:solidFill>
                <a:effectLst/>
                <a:uLnTx/>
                <a:uFillTx/>
                <a:latin typeface="Arial"/>
                <a:ea typeface="+mn-ea"/>
                <a:cs typeface="+mn-cs"/>
              </a:rPr>
              <a:t>In </a:t>
            </a:r>
            <a:r>
              <a:rPr kumimoji="0" lang="fi-FI" sz="1000" b="0" i="0" u="none" strike="noStrike" kern="1200" cap="none" spc="0" normalizeH="0" baseline="0" noProof="0" dirty="0" err="1">
                <a:ln>
                  <a:noFill/>
                </a:ln>
                <a:solidFill>
                  <a:prstClr val="white"/>
                </a:solidFill>
                <a:effectLst/>
                <a:uLnTx/>
                <a:uFillTx/>
                <a:latin typeface="Arial"/>
                <a:ea typeface="+mn-ea"/>
                <a:cs typeface="+mn-cs"/>
              </a:rPr>
              <a:t>brackets</a:t>
            </a:r>
            <a:r>
              <a:rPr kumimoji="0" lang="fi-FI" sz="1000" b="0" i="0" u="none" strike="noStrike" kern="1200" cap="none" spc="0" normalizeH="0" baseline="0" noProof="0" dirty="0">
                <a:ln>
                  <a:noFill/>
                </a:ln>
                <a:solidFill>
                  <a:prstClr val="white"/>
                </a:solidFill>
                <a:effectLst/>
                <a:uLnTx/>
                <a:uFillTx/>
                <a:latin typeface="Arial"/>
                <a:ea typeface="+mn-ea"/>
                <a:cs typeface="+mn-cs"/>
              </a:rPr>
              <a:t> </a:t>
            </a:r>
            <a:r>
              <a:rPr kumimoji="0" lang="fi-FI" sz="1000" b="0" i="0" u="none" strike="noStrike" kern="1200" cap="none" spc="0" normalizeH="0" baseline="0" noProof="0" dirty="0" err="1">
                <a:ln>
                  <a:noFill/>
                </a:ln>
                <a:solidFill>
                  <a:prstClr val="white"/>
                </a:solidFill>
                <a:effectLst/>
                <a:uLnTx/>
                <a:uFillTx/>
                <a:latin typeface="Arial"/>
                <a:ea typeface="+mn-ea"/>
                <a:cs typeface="+mn-cs"/>
              </a:rPr>
              <a:t>the</a:t>
            </a:r>
            <a:r>
              <a:rPr kumimoji="0" lang="fi-FI" sz="1000" b="0" i="0" u="none" strike="noStrike" kern="1200" cap="none" spc="0" normalizeH="0" baseline="0" noProof="0" dirty="0">
                <a:ln>
                  <a:noFill/>
                </a:ln>
                <a:solidFill>
                  <a:prstClr val="white"/>
                </a:solidFill>
                <a:effectLst/>
                <a:uLnTx/>
                <a:uFillTx/>
                <a:latin typeface="Arial"/>
                <a:ea typeface="+mn-ea"/>
                <a:cs typeface="+mn-cs"/>
              </a:rPr>
              <a:t> </a:t>
            </a:r>
            <a:r>
              <a:rPr kumimoji="0" lang="fi-FI" sz="1000" b="0" i="0" u="none" strike="noStrike" kern="1200" cap="none" spc="0" normalizeH="0" baseline="0" noProof="0" dirty="0" err="1">
                <a:ln>
                  <a:noFill/>
                </a:ln>
                <a:solidFill>
                  <a:prstClr val="white"/>
                </a:solidFill>
                <a:effectLst/>
                <a:uLnTx/>
                <a:uFillTx/>
                <a:latin typeface="Arial"/>
                <a:ea typeface="+mn-ea"/>
                <a:cs typeface="+mn-cs"/>
              </a:rPr>
              <a:t>change</a:t>
            </a:r>
            <a:r>
              <a:rPr kumimoji="0" lang="fi-FI" sz="1000" b="0" i="0" u="none" strike="noStrike" kern="1200" cap="none" spc="0" normalizeH="0" baseline="0" noProof="0" dirty="0">
                <a:ln>
                  <a:noFill/>
                </a:ln>
                <a:solidFill>
                  <a:prstClr val="white"/>
                </a:solidFill>
                <a:effectLst/>
                <a:uLnTx/>
                <a:uFillTx/>
                <a:latin typeface="Arial"/>
                <a:ea typeface="+mn-ea"/>
                <a:cs typeface="+mn-cs"/>
              </a:rPr>
              <a:t> from 2024 to 2025</a:t>
            </a:r>
          </a:p>
        </p:txBody>
      </p:sp>
    </p:spTree>
    <p:extLst>
      <p:ext uri="{BB962C8B-B14F-4D97-AF65-F5344CB8AC3E}">
        <p14:creationId xmlns:p14="http://schemas.microsoft.com/office/powerpoint/2010/main" val="155059623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BF49575E-AFEB-16AD-886D-B5E09E03BF72}"/>
              </a:ext>
            </a:extLst>
          </p:cNvPr>
          <p:cNvGraphicFramePr>
            <a:graphicFrameLocks/>
          </p:cNvGraphicFramePr>
          <p:nvPr>
            <p:custDataLst>
              <p:tags r:id="rId1"/>
            </p:custDataLst>
            <p:extLst>
              <p:ext uri="{D42A27DB-BD31-4B8C-83A1-F6EECF244321}">
                <p14:modId xmlns:p14="http://schemas.microsoft.com/office/powerpoint/2010/main" val="4514959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273" imgH="273" progId="TCLayout.ActiveDocument.1">
                  <p:embed/>
                </p:oleObj>
              </mc:Choice>
              <mc:Fallback>
                <p:oleObj name="think-cell Slide" r:id="rId4" imgW="273" imgH="273" progId="TCLayout.ActiveDocument.1">
                  <p:embed/>
                  <p:pic>
                    <p:nvPicPr>
                      <p:cNvPr id="10" name="think-cell data - do not delete" hidden="1">
                        <a:extLst>
                          <a:ext uri="{FF2B5EF4-FFF2-40B4-BE49-F238E27FC236}">
                            <a16:creationId xmlns:a16="http://schemas.microsoft.com/office/drawing/2014/main" id="{BF49575E-AFEB-16AD-886D-B5E09E03BF7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19" name="Picture 18" descr="A city with many buildings and a body of water&#10;&#10;Description automatically generated">
            <a:extLst>
              <a:ext uri="{FF2B5EF4-FFF2-40B4-BE49-F238E27FC236}">
                <a16:creationId xmlns:a16="http://schemas.microsoft.com/office/drawing/2014/main" id="{3C7E2BC7-4AB9-3CDA-D440-DDB413E5F652}"/>
              </a:ext>
            </a:extLst>
          </p:cNvPr>
          <p:cNvPicPr>
            <a:picLocks noChangeAspect="1"/>
          </p:cNvPicPr>
          <p:nvPr/>
        </p:nvPicPr>
        <p:blipFill rotWithShape="1">
          <a:blip r:embed="rId6" cstate="email">
            <a:extLst>
              <a:ext uri="{BEBA8EAE-BF5A-486C-A8C5-ECC9F3942E4B}">
                <a14:imgProps xmlns:a14="http://schemas.microsoft.com/office/drawing/2010/main">
                  <a14:imgLayer r:embed="rId7">
                    <a14:imgEffect>
                      <a14:brightnessContrast bright="-20000"/>
                    </a14:imgEffect>
                  </a14:imgLayer>
                </a14:imgProps>
              </a:ext>
              <a:ext uri="{28A0092B-C50C-407E-A947-70E740481C1C}">
                <a14:useLocalDpi xmlns:a14="http://schemas.microsoft.com/office/drawing/2010/main"/>
              </a:ext>
            </a:extLst>
          </a:blip>
          <a:srcRect/>
          <a:stretch/>
        </p:blipFill>
        <p:spPr>
          <a:xfrm>
            <a:off x="0" y="-11876"/>
            <a:ext cx="12191999" cy="6869876"/>
          </a:xfrm>
          <a:prstGeom prst="rect">
            <a:avLst/>
          </a:prstGeom>
        </p:spPr>
      </p:pic>
      <p:sp>
        <p:nvSpPr>
          <p:cNvPr id="3" name="Title 1">
            <a:extLst>
              <a:ext uri="{FF2B5EF4-FFF2-40B4-BE49-F238E27FC236}">
                <a16:creationId xmlns:a16="http://schemas.microsoft.com/office/drawing/2014/main" id="{01BAE9E7-8885-2B58-17E5-5D77DBEBF8FE}"/>
              </a:ext>
            </a:extLst>
          </p:cNvPr>
          <p:cNvSpPr>
            <a:spLocks noGrp="1"/>
          </p:cNvSpPr>
          <p:nvPr>
            <p:ph type="title"/>
          </p:nvPr>
        </p:nvSpPr>
        <p:spPr>
          <a:xfrm>
            <a:off x="839788" y="1143058"/>
            <a:ext cx="3554082" cy="1758304"/>
          </a:xfrm>
        </p:spPr>
        <p:txBody>
          <a:bodyPr vert="horz" rIns="0" anchor="t">
            <a:normAutofit/>
          </a:bodyPr>
          <a:lstStyle/>
          <a:p>
            <a:pPr algn="l"/>
            <a:r>
              <a:rPr lang="en-US" sz="2400">
                <a:solidFill>
                  <a:schemeClr val="bg1"/>
                </a:solidFill>
                <a:latin typeface="+mn-lt"/>
                <a:ea typeface="+mn-ea"/>
                <a:cs typeface="+mn-cs"/>
              </a:rPr>
              <a:t>Business transformation is driven through growing the handprint and helping customers solve their sustainability challenges. </a:t>
            </a:r>
            <a:endParaRPr lang="fi-FI" sz="2400">
              <a:solidFill>
                <a:schemeClr val="bg1"/>
              </a:solidFill>
              <a:latin typeface="+mn-lt"/>
              <a:ea typeface="+mn-ea"/>
              <a:cs typeface="+mn-cs"/>
            </a:endParaRPr>
          </a:p>
        </p:txBody>
      </p:sp>
      <p:sp>
        <p:nvSpPr>
          <p:cNvPr id="4" name="Päivämäärän paikkamerkki 3">
            <a:extLst>
              <a:ext uri="{FF2B5EF4-FFF2-40B4-BE49-F238E27FC236}">
                <a16:creationId xmlns:a16="http://schemas.microsoft.com/office/drawing/2014/main" id="{AC8C2AE4-5B8B-E53A-F1D8-8406B9D04221}"/>
              </a:ext>
            </a:extLst>
          </p:cNvPr>
          <p:cNvSpPr>
            <a:spLocks noGrp="1"/>
          </p:cNvSpPr>
          <p:nvPr>
            <p:ph type="dt" sz="half" idx="10"/>
          </p:nvPr>
        </p:nvSpPr>
        <p:spPr/>
        <p:txBody>
          <a:bodyPr/>
          <a:lstStyle/>
          <a:p>
            <a:r>
              <a:rPr lang="fi-FI"/>
              <a:t>JULY 2026</a:t>
            </a:r>
            <a:endParaRPr lang="en-US"/>
          </a:p>
        </p:txBody>
      </p:sp>
      <p:sp>
        <p:nvSpPr>
          <p:cNvPr id="5" name="Alatunnisteen paikkamerkki 4">
            <a:extLst>
              <a:ext uri="{FF2B5EF4-FFF2-40B4-BE49-F238E27FC236}">
                <a16:creationId xmlns:a16="http://schemas.microsoft.com/office/drawing/2014/main" id="{D5F1C2A3-EBFA-04D5-3BA9-903D54A7AB6A}"/>
              </a:ext>
            </a:extLst>
          </p:cNvPr>
          <p:cNvSpPr>
            <a:spLocks noGrp="1"/>
          </p:cNvSpPr>
          <p:nvPr>
            <p:ph type="ftr" sz="quarter" idx="11"/>
          </p:nvPr>
        </p:nvSpPr>
        <p:spPr/>
        <p:txBody>
          <a:bodyPr/>
          <a:lstStyle/>
          <a:p>
            <a:r>
              <a:rPr lang="en-US"/>
              <a:t>INVESTOR PRESENTATION</a:t>
            </a:r>
          </a:p>
        </p:txBody>
      </p:sp>
      <p:sp>
        <p:nvSpPr>
          <p:cNvPr id="6" name="Tijdelijke aanduiding voor dianummer 5">
            <a:extLst>
              <a:ext uri="{FF2B5EF4-FFF2-40B4-BE49-F238E27FC236}">
                <a16:creationId xmlns:a16="http://schemas.microsoft.com/office/drawing/2014/main" id="{6FE66162-5B2B-1408-FDC7-2FFDD762BFF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18" name="Text Placeholder 18">
            <a:extLst>
              <a:ext uri="{FF2B5EF4-FFF2-40B4-BE49-F238E27FC236}">
                <a16:creationId xmlns:a16="http://schemas.microsoft.com/office/drawing/2014/main" id="{A8931CB1-48E2-BEAF-A11B-A1ABEFCBC5A9}"/>
              </a:ext>
            </a:extLst>
          </p:cNvPr>
          <p:cNvSpPr txBox="1">
            <a:spLocks/>
          </p:cNvSpPr>
          <p:nvPr/>
        </p:nvSpPr>
        <p:spPr>
          <a:xfrm>
            <a:off x="767408" y="404814"/>
            <a:ext cx="10512424" cy="36036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rial"/>
                <a:ea typeface="+mn-ea"/>
                <a:cs typeface="+mn-cs"/>
              </a:rPr>
              <a:t>SUSTAINABILITY – KEY FIGURES</a:t>
            </a:r>
          </a:p>
        </p:txBody>
      </p:sp>
      <p:sp>
        <p:nvSpPr>
          <p:cNvPr id="2" name="Rectangle 19">
            <a:extLst>
              <a:ext uri="{FF2B5EF4-FFF2-40B4-BE49-F238E27FC236}">
                <a16:creationId xmlns:a16="http://schemas.microsoft.com/office/drawing/2014/main" id="{4E50FD7E-E8EB-9F87-4B5D-C3218317E641}"/>
              </a:ext>
            </a:extLst>
          </p:cNvPr>
          <p:cNvSpPr/>
          <p:nvPr/>
        </p:nvSpPr>
        <p:spPr>
          <a:xfrm>
            <a:off x="839788" y="3556041"/>
            <a:ext cx="2519686" cy="2435697"/>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5000" b="1" i="0" u="none" strike="noStrike" kern="1200" cap="none" spc="-300" normalizeH="0" baseline="0" noProof="0" dirty="0">
                <a:ln>
                  <a:noFill/>
                </a:ln>
                <a:solidFill>
                  <a:prstClr val="white"/>
                </a:solidFill>
                <a:effectLst/>
                <a:uLnTx/>
                <a:uFillTx/>
                <a:latin typeface="Arial"/>
                <a:ea typeface="+mn-ea"/>
                <a:cs typeface="+mn-cs"/>
              </a:rPr>
              <a:t>240M€</a:t>
            </a:r>
          </a:p>
          <a:p>
            <a:pPr indent="-457200" algn="ctr">
              <a:spcBef>
                <a:spcPts val="1000"/>
              </a:spcBef>
              <a:defRPr/>
            </a:pPr>
            <a:r>
              <a:rPr lang="en-US" sz="2800" b="1" spc="-300" dirty="0">
                <a:solidFill>
                  <a:prstClr val="white"/>
                </a:solidFill>
              </a:rPr>
              <a:t>(</a:t>
            </a:r>
            <a:r>
              <a:rPr lang="fi-FI" sz="2800" b="1" dirty="0"/>
              <a:t>±0</a:t>
            </a:r>
            <a:r>
              <a:rPr lang="en-US" sz="2800" b="1" spc="-300" dirty="0">
                <a:solidFill>
                  <a:prstClr val="white"/>
                </a:solidFill>
              </a:rPr>
              <a:t>M€)</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1200" b="1" i="0" u="none" strike="noStrike" kern="1200" cap="none" spc="100" normalizeH="0" baseline="0" noProof="0" dirty="0">
                <a:ln>
                  <a:noFill/>
                </a:ln>
                <a:solidFill>
                  <a:prstClr val="white"/>
                </a:solidFill>
                <a:effectLst/>
                <a:uLnTx/>
                <a:uFillTx/>
                <a:latin typeface="Arial"/>
                <a:ea typeface="+mn-ea"/>
                <a:cs typeface="+mn-cs"/>
              </a:rPr>
              <a:t>IN SALES FROM RENEWABLE SOLUTIONS</a:t>
            </a:r>
          </a:p>
          <a:p>
            <a:pPr marL="0" marR="0" lvl="0" indent="-457200" algn="ctr" defTabSz="914400" rtl="0" eaLnBrk="1" fontAlgn="auto" latinLnBrk="0" hangingPunct="1">
              <a:lnSpc>
                <a:spcPct val="100000"/>
              </a:lnSpc>
              <a:spcBef>
                <a:spcPts val="1000"/>
              </a:spcBef>
              <a:spcAft>
                <a:spcPts val="0"/>
              </a:spcAft>
              <a:buClrTx/>
              <a:buSzTx/>
              <a:buFontTx/>
              <a:buNone/>
              <a:tabLst/>
              <a:defRPr/>
            </a:pPr>
            <a:endParaRPr kumimoji="0" lang="en-US" sz="1200" b="1" i="0" u="none" strike="noStrike" kern="1200" cap="none" spc="100" normalizeH="0" baseline="0" noProof="0" dirty="0">
              <a:ln>
                <a:noFill/>
              </a:ln>
              <a:solidFill>
                <a:prstClr val="white"/>
              </a:solidFill>
              <a:effectLst/>
              <a:uLnTx/>
              <a:uFillTx/>
              <a:latin typeface="Arial"/>
              <a:ea typeface="+mn-ea"/>
              <a:cs typeface="+mn-cs"/>
            </a:endParaRPr>
          </a:p>
        </p:txBody>
      </p:sp>
      <p:sp>
        <p:nvSpPr>
          <p:cNvPr id="8" name="Rectangle 24">
            <a:extLst>
              <a:ext uri="{FF2B5EF4-FFF2-40B4-BE49-F238E27FC236}">
                <a16:creationId xmlns:a16="http://schemas.microsoft.com/office/drawing/2014/main" id="{C408F6FF-BEF2-B29E-EDF5-1B0C9008204D}"/>
              </a:ext>
            </a:extLst>
          </p:cNvPr>
          <p:cNvSpPr/>
          <p:nvPr/>
        </p:nvSpPr>
        <p:spPr>
          <a:xfrm>
            <a:off x="3359474" y="3556043"/>
            <a:ext cx="2519686" cy="2435697"/>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457200" algn="ctr" defTabSz="914400" rtl="0" eaLnBrk="1" fontAlgn="auto" latinLnBrk="0" hangingPunct="1">
              <a:lnSpc>
                <a:spcPct val="100000"/>
              </a:lnSpc>
              <a:spcBef>
                <a:spcPts val="1000"/>
              </a:spcBef>
              <a:spcAft>
                <a:spcPts val="0"/>
              </a:spcAft>
              <a:buClrTx/>
              <a:buSzTx/>
              <a:buFontTx/>
              <a:buNone/>
              <a:tabLst/>
              <a:defRPr/>
            </a:pPr>
            <a:r>
              <a:rPr lang="en-US" sz="5000" b="1" spc="-300" dirty="0">
                <a:solidFill>
                  <a:prstClr val="white"/>
                </a:solidFill>
                <a:latin typeface="Arial"/>
              </a:rPr>
              <a:t>64</a:t>
            </a:r>
            <a:r>
              <a:rPr kumimoji="0" lang="en-US" sz="5000" b="1" i="0" u="none" strike="noStrike" kern="1200" cap="none" spc="-300" normalizeH="0" baseline="0" noProof="0" dirty="0">
                <a:ln>
                  <a:noFill/>
                </a:ln>
                <a:solidFill>
                  <a:prstClr val="white"/>
                </a:solidFill>
                <a:effectLst/>
                <a:uLnTx/>
                <a:uFillTx/>
                <a:latin typeface="Arial"/>
                <a:ea typeface="+mn-ea"/>
                <a:cs typeface="+mn-cs"/>
              </a:rPr>
              <a:t>%</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3200" b="1" i="0" u="none" strike="noStrike" kern="1200" cap="none" spc="-300" normalizeH="0" baseline="0" noProof="0" dirty="0">
                <a:ln>
                  <a:noFill/>
                </a:ln>
                <a:solidFill>
                  <a:prstClr val="white"/>
                </a:solidFill>
                <a:effectLst/>
                <a:uLnTx/>
                <a:uFillTx/>
                <a:latin typeface="Arial"/>
                <a:ea typeface="+mn-ea"/>
                <a:cs typeface="+mn-cs"/>
              </a:rPr>
              <a:t>(+</a:t>
            </a:r>
            <a:r>
              <a:rPr lang="en-US" sz="3200" b="1" spc="-300" dirty="0">
                <a:solidFill>
                  <a:prstClr val="white"/>
                </a:solidFill>
                <a:latin typeface="Arial"/>
              </a:rPr>
              <a:t>6</a:t>
            </a:r>
            <a:r>
              <a:rPr kumimoji="0" lang="en-US" sz="3200" b="1" i="0" u="none" strike="noStrike" kern="1200" cap="none" spc="-300" normalizeH="0" baseline="0" noProof="0" dirty="0">
                <a:ln>
                  <a:noFill/>
                </a:ln>
                <a:solidFill>
                  <a:prstClr val="white"/>
                </a:solidFill>
                <a:effectLst/>
                <a:uLnTx/>
                <a:uFillTx/>
                <a:latin typeface="Arial"/>
                <a:ea typeface="+mn-ea"/>
                <a:cs typeface="+mn-cs"/>
              </a:rPr>
              <a:t> </a:t>
            </a:r>
            <a:r>
              <a:rPr lang="en-US" sz="3200" b="1" spc="-300" dirty="0">
                <a:solidFill>
                  <a:prstClr val="white"/>
                </a:solidFill>
                <a:latin typeface="Arial"/>
              </a:rPr>
              <a:t>p</a:t>
            </a:r>
            <a:r>
              <a:rPr kumimoji="0" lang="en-US" sz="3200" b="1" i="0" u="none" strike="noStrike" kern="1200" cap="none" spc="-300" normalizeH="0" baseline="0" noProof="0" dirty="0">
                <a:ln>
                  <a:noFill/>
                </a:ln>
                <a:solidFill>
                  <a:prstClr val="white"/>
                </a:solidFill>
                <a:effectLst/>
                <a:uLnTx/>
                <a:uFillTx/>
                <a:latin typeface="Arial"/>
                <a:ea typeface="+mn-ea"/>
                <a:cs typeface="+mn-cs"/>
              </a:rPr>
              <a:t>p)</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1200" b="1" i="0" u="none" strike="noStrike" kern="1200" cap="none" spc="100" normalizeH="0" baseline="0" noProof="0" dirty="0">
                <a:ln>
                  <a:noFill/>
                </a:ln>
                <a:solidFill>
                  <a:prstClr val="white"/>
                </a:solidFill>
                <a:effectLst/>
                <a:uLnTx/>
                <a:uFillTx/>
                <a:latin typeface="Arial"/>
                <a:ea typeface="+mn-ea"/>
                <a:cs typeface="+mn-cs"/>
              </a:rPr>
              <a:t>OF PRODUCTS IMPROVE </a:t>
            </a:r>
            <a:br>
              <a:rPr kumimoji="0" lang="en-US" sz="1200" b="1" i="0" u="none" strike="noStrike" kern="1200" cap="none" spc="100" normalizeH="0" baseline="0" noProof="0" dirty="0">
                <a:ln>
                  <a:noFill/>
                </a:ln>
                <a:solidFill>
                  <a:prstClr val="white"/>
                </a:solidFill>
                <a:effectLst/>
                <a:uLnTx/>
                <a:uFillTx/>
                <a:latin typeface="Arial"/>
                <a:ea typeface="+mn-ea"/>
                <a:cs typeface="+mn-cs"/>
              </a:rPr>
            </a:br>
            <a:r>
              <a:rPr kumimoji="0" lang="en-US" sz="1200" b="1" i="0" u="none" strike="noStrike" kern="1200" cap="none" spc="100" normalizeH="0" baseline="0" noProof="0" dirty="0">
                <a:ln>
                  <a:noFill/>
                </a:ln>
                <a:solidFill>
                  <a:prstClr val="white"/>
                </a:solidFill>
                <a:effectLst/>
                <a:uLnTx/>
                <a:uFillTx/>
                <a:latin typeface="Arial"/>
                <a:ea typeface="+mn-ea"/>
                <a:cs typeface="+mn-cs"/>
              </a:rPr>
              <a:t>CUSTOMER RESOURCE </a:t>
            </a:r>
            <a:br>
              <a:rPr kumimoji="0" lang="en-US" sz="1200" b="1" i="0" u="none" strike="noStrike" kern="1200" cap="none" spc="100" normalizeH="0" baseline="0" noProof="0" dirty="0">
                <a:ln>
                  <a:noFill/>
                </a:ln>
                <a:solidFill>
                  <a:prstClr val="white"/>
                </a:solidFill>
                <a:effectLst/>
                <a:uLnTx/>
                <a:uFillTx/>
                <a:latin typeface="Arial"/>
                <a:ea typeface="+mn-ea"/>
                <a:cs typeface="+mn-cs"/>
              </a:rPr>
            </a:br>
            <a:r>
              <a:rPr kumimoji="0" lang="en-US" sz="1200" b="1" i="0" u="none" strike="noStrike" kern="1200" cap="none" spc="100" normalizeH="0" baseline="0" noProof="0" dirty="0">
                <a:ln>
                  <a:noFill/>
                </a:ln>
                <a:solidFill>
                  <a:prstClr val="white"/>
                </a:solidFill>
                <a:effectLst/>
                <a:uLnTx/>
                <a:uFillTx/>
                <a:latin typeface="Arial"/>
                <a:ea typeface="+mn-ea"/>
                <a:cs typeface="+mn-cs"/>
              </a:rPr>
              <a:t>EFFICIENCY</a:t>
            </a:r>
          </a:p>
        </p:txBody>
      </p:sp>
      <p:sp>
        <p:nvSpPr>
          <p:cNvPr id="9" name="Rectangle 24">
            <a:extLst>
              <a:ext uri="{FF2B5EF4-FFF2-40B4-BE49-F238E27FC236}">
                <a16:creationId xmlns:a16="http://schemas.microsoft.com/office/drawing/2014/main" id="{708E8697-E5C8-A986-6068-FB8DFABF9678}"/>
              </a:ext>
            </a:extLst>
          </p:cNvPr>
          <p:cNvSpPr/>
          <p:nvPr/>
        </p:nvSpPr>
        <p:spPr>
          <a:xfrm>
            <a:off x="5879160" y="3556041"/>
            <a:ext cx="5057545" cy="2435697"/>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5000" b="1" i="0" u="none" strike="noStrike" kern="1200" cap="none" spc="-300" normalizeH="0" baseline="0" noProof="0" dirty="0">
                <a:ln>
                  <a:noFill/>
                </a:ln>
                <a:solidFill>
                  <a:prstClr val="white"/>
                </a:solidFill>
                <a:effectLst/>
                <a:uLnTx/>
                <a:uFillTx/>
                <a:latin typeface="Arial"/>
                <a:ea typeface="+mn-ea"/>
                <a:cs typeface="+mn-cs"/>
              </a:rPr>
              <a:t>21Bm</a:t>
            </a:r>
            <a:r>
              <a:rPr kumimoji="0" lang="en-US" sz="5000" b="1" i="0" u="none" strike="noStrike" kern="1200" cap="none" spc="-300" normalizeH="0" baseline="30000" noProof="0" dirty="0">
                <a:ln>
                  <a:noFill/>
                </a:ln>
                <a:solidFill>
                  <a:prstClr val="white"/>
                </a:solidFill>
                <a:effectLst/>
                <a:uLnTx/>
                <a:uFillTx/>
                <a:latin typeface="Arial"/>
                <a:ea typeface="+mn-ea"/>
                <a:cs typeface="+mn-cs"/>
              </a:rPr>
              <a:t>3</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4800" b="1" i="0" u="none" strike="noStrike" kern="1200" cap="none" spc="-300" normalizeH="0" baseline="30000" noProof="0" dirty="0">
                <a:ln>
                  <a:noFill/>
                </a:ln>
                <a:solidFill>
                  <a:prstClr val="white"/>
                </a:solidFill>
                <a:effectLst/>
                <a:uLnTx/>
                <a:uFillTx/>
                <a:latin typeface="Arial"/>
                <a:ea typeface="+mn-ea"/>
                <a:cs typeface="+mn-cs"/>
              </a:rPr>
              <a:t>(+0.2 Bm³)</a:t>
            </a:r>
            <a:r>
              <a:rPr kumimoji="0" lang="en-US" sz="4800" b="1" i="0" u="none" strike="noStrike" kern="1200" cap="none" spc="100" normalizeH="0" baseline="0" noProof="0" dirty="0">
                <a:ln>
                  <a:noFill/>
                </a:ln>
                <a:solidFill>
                  <a:prstClr val="white"/>
                </a:solidFill>
                <a:effectLst/>
                <a:uLnTx/>
                <a:uFillTx/>
                <a:latin typeface="Arial"/>
                <a:ea typeface="+mn-ea"/>
                <a:cs typeface="+mn-cs"/>
              </a:rPr>
              <a:t> </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1200" b="1" i="0" u="none" strike="noStrike" kern="1200" cap="none" spc="100" normalizeH="0" baseline="0" noProof="0" dirty="0">
                <a:ln>
                  <a:noFill/>
                </a:ln>
                <a:solidFill>
                  <a:prstClr val="white"/>
                </a:solidFill>
                <a:effectLst/>
                <a:uLnTx/>
                <a:uFillTx/>
                <a:latin typeface="Arial"/>
                <a:ea typeface="+mn-ea"/>
                <a:cs typeface="+mn-cs"/>
              </a:rPr>
              <a:t>WATER TREATED WITH THE HELP OF KEMIRA CHEMISTRY, COMPARABLE TO THE ANNUAL WATER CONSUMPTION OF 370 MILLION PEOPLE</a:t>
            </a:r>
          </a:p>
        </p:txBody>
      </p:sp>
      <p:pic>
        <p:nvPicPr>
          <p:cNvPr id="11" name="Afbeelding 10">
            <a:extLst>
              <a:ext uri="{FF2B5EF4-FFF2-40B4-BE49-F238E27FC236}">
                <a16:creationId xmlns:a16="http://schemas.microsoft.com/office/drawing/2014/main" id="{F1BA4B09-39DC-65E1-91E1-065036037D15}"/>
              </a:ext>
            </a:extLst>
          </p:cNvPr>
          <p:cNvPicPr>
            <a:picLocks noChangeAspect="1"/>
          </p:cNvPicPr>
          <p:nvPr/>
        </p:nvPicPr>
        <p:blipFill>
          <a:blip r:embed="rId8"/>
          <a:stretch>
            <a:fillRect/>
          </a:stretch>
        </p:blipFill>
        <p:spPr>
          <a:xfrm>
            <a:off x="839788" y="6453188"/>
            <a:ext cx="719708" cy="151518"/>
          </a:xfrm>
          <a:prstGeom prst="rect">
            <a:avLst/>
          </a:prstGeom>
        </p:spPr>
      </p:pic>
      <p:sp>
        <p:nvSpPr>
          <p:cNvPr id="7" name="TextBox 6">
            <a:extLst>
              <a:ext uri="{FF2B5EF4-FFF2-40B4-BE49-F238E27FC236}">
                <a16:creationId xmlns:a16="http://schemas.microsoft.com/office/drawing/2014/main" id="{E02CE100-D084-79D8-C8D0-EB683AF7972E}"/>
              </a:ext>
            </a:extLst>
          </p:cNvPr>
          <p:cNvSpPr txBox="1"/>
          <p:nvPr/>
        </p:nvSpPr>
        <p:spPr>
          <a:xfrm>
            <a:off x="504001" y="3309820"/>
            <a:ext cx="3191259"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b="0" i="0" u="none" strike="noStrike" kern="1200" cap="none" spc="0" normalizeH="0" baseline="0" noProof="0" dirty="0">
                <a:ln>
                  <a:noFill/>
                </a:ln>
                <a:solidFill>
                  <a:prstClr val="white"/>
                </a:solidFill>
                <a:effectLst/>
                <a:uLnTx/>
                <a:uFillTx/>
                <a:latin typeface="Arial"/>
                <a:ea typeface="+mn-ea"/>
                <a:cs typeface="+mn-cs"/>
              </a:rPr>
              <a:t>In </a:t>
            </a:r>
            <a:r>
              <a:rPr kumimoji="0" lang="fi-FI" sz="1000" b="0" i="0" u="none" strike="noStrike" kern="1200" cap="none" spc="0" normalizeH="0" baseline="0" noProof="0" dirty="0" err="1">
                <a:ln>
                  <a:noFill/>
                </a:ln>
                <a:solidFill>
                  <a:prstClr val="white"/>
                </a:solidFill>
                <a:effectLst/>
                <a:uLnTx/>
                <a:uFillTx/>
                <a:latin typeface="Arial"/>
                <a:ea typeface="+mn-ea"/>
                <a:cs typeface="+mn-cs"/>
              </a:rPr>
              <a:t>brackets</a:t>
            </a:r>
            <a:r>
              <a:rPr kumimoji="0" lang="fi-FI" sz="1000" b="0" i="0" u="none" strike="noStrike" kern="1200" cap="none" spc="0" normalizeH="0" baseline="0" noProof="0" dirty="0">
                <a:ln>
                  <a:noFill/>
                </a:ln>
                <a:solidFill>
                  <a:prstClr val="white"/>
                </a:solidFill>
                <a:effectLst/>
                <a:uLnTx/>
                <a:uFillTx/>
                <a:latin typeface="Arial"/>
                <a:ea typeface="+mn-ea"/>
                <a:cs typeface="+mn-cs"/>
              </a:rPr>
              <a:t> </a:t>
            </a:r>
            <a:r>
              <a:rPr kumimoji="0" lang="fi-FI" sz="1000" b="0" i="0" u="none" strike="noStrike" kern="1200" cap="none" spc="0" normalizeH="0" baseline="0" noProof="0" dirty="0" err="1">
                <a:ln>
                  <a:noFill/>
                </a:ln>
                <a:solidFill>
                  <a:prstClr val="white"/>
                </a:solidFill>
                <a:effectLst/>
                <a:uLnTx/>
                <a:uFillTx/>
                <a:latin typeface="Arial"/>
                <a:ea typeface="+mn-ea"/>
                <a:cs typeface="+mn-cs"/>
              </a:rPr>
              <a:t>the</a:t>
            </a:r>
            <a:r>
              <a:rPr kumimoji="0" lang="fi-FI" sz="1000" b="0" i="0" u="none" strike="noStrike" kern="1200" cap="none" spc="0" normalizeH="0" baseline="0" noProof="0" dirty="0">
                <a:ln>
                  <a:noFill/>
                </a:ln>
                <a:solidFill>
                  <a:prstClr val="white"/>
                </a:solidFill>
                <a:effectLst/>
                <a:uLnTx/>
                <a:uFillTx/>
                <a:latin typeface="Arial"/>
                <a:ea typeface="+mn-ea"/>
                <a:cs typeface="+mn-cs"/>
              </a:rPr>
              <a:t> </a:t>
            </a:r>
            <a:r>
              <a:rPr kumimoji="0" lang="fi-FI" sz="1000" b="0" i="0" u="none" strike="noStrike" kern="1200" cap="none" spc="0" normalizeH="0" baseline="0" noProof="0" dirty="0" err="1">
                <a:ln>
                  <a:noFill/>
                </a:ln>
                <a:solidFill>
                  <a:prstClr val="white"/>
                </a:solidFill>
                <a:effectLst/>
                <a:uLnTx/>
                <a:uFillTx/>
                <a:latin typeface="Arial"/>
                <a:ea typeface="+mn-ea"/>
                <a:cs typeface="+mn-cs"/>
              </a:rPr>
              <a:t>change</a:t>
            </a:r>
            <a:r>
              <a:rPr kumimoji="0" lang="fi-FI" sz="1000" b="0" i="0" u="none" strike="noStrike" kern="1200" cap="none" spc="0" normalizeH="0" baseline="0" noProof="0" dirty="0">
                <a:ln>
                  <a:noFill/>
                </a:ln>
                <a:solidFill>
                  <a:prstClr val="white"/>
                </a:solidFill>
                <a:effectLst/>
                <a:uLnTx/>
                <a:uFillTx/>
                <a:latin typeface="Arial"/>
                <a:ea typeface="+mn-ea"/>
                <a:cs typeface="+mn-cs"/>
              </a:rPr>
              <a:t> from 202</a:t>
            </a:r>
            <a:r>
              <a:rPr lang="fi-FI" sz="1000" dirty="0">
                <a:solidFill>
                  <a:prstClr val="white"/>
                </a:solidFill>
                <a:latin typeface="Arial"/>
              </a:rPr>
              <a:t>4</a:t>
            </a:r>
            <a:r>
              <a:rPr kumimoji="0" lang="fi-FI" sz="1000" b="0" i="0" u="none" strike="noStrike" kern="1200" cap="none" spc="0" normalizeH="0" baseline="0" noProof="0" dirty="0">
                <a:ln>
                  <a:noFill/>
                </a:ln>
                <a:solidFill>
                  <a:prstClr val="white"/>
                </a:solidFill>
                <a:effectLst/>
                <a:uLnTx/>
                <a:uFillTx/>
                <a:latin typeface="Arial"/>
                <a:ea typeface="+mn-ea"/>
                <a:cs typeface="+mn-cs"/>
              </a:rPr>
              <a:t> to 2025</a:t>
            </a:r>
          </a:p>
        </p:txBody>
      </p:sp>
    </p:spTree>
    <p:extLst>
      <p:ext uri="{BB962C8B-B14F-4D97-AF65-F5344CB8AC3E}">
        <p14:creationId xmlns:p14="http://schemas.microsoft.com/office/powerpoint/2010/main" val="16836083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Kuvan paikkamerkki 13">
            <a:extLst>
              <a:ext uri="{FF2B5EF4-FFF2-40B4-BE49-F238E27FC236}">
                <a16:creationId xmlns:a16="http://schemas.microsoft.com/office/drawing/2014/main" id="{B3E0F8EF-019A-7C11-4FF9-7ECC89A5CD62}"/>
              </a:ext>
            </a:extLst>
          </p:cNvPr>
          <p:cNvPicPr>
            <a:picLocks noGrp="1" noChangeAspect="1"/>
          </p:cNvPicPr>
          <p:nvPr>
            <p:ph type="pic" sz="quarter" idx="21"/>
          </p:nvPr>
        </p:nvPicPr>
        <p:blipFill>
          <a:blip r:embed="rId3">
            <a:extLst>
              <a:ext uri="{28A0092B-C50C-407E-A947-70E740481C1C}">
                <a14:useLocalDpi xmlns:a14="http://schemas.microsoft.com/office/drawing/2010/main" val="0"/>
              </a:ext>
            </a:extLst>
          </a:blip>
          <a:srcRect l="14126" r="14126"/>
          <a:stretch/>
        </p:blipFill>
        <p:spPr>
          <a:xfrm>
            <a:off x="8112124" y="765176"/>
            <a:ext cx="4079875" cy="3789414"/>
          </a:xfrm>
          <a:prstGeom prst="rect">
            <a:avLst/>
          </a:prstGeom>
          <a:noFill/>
        </p:spPr>
      </p:pic>
      <p:sp>
        <p:nvSpPr>
          <p:cNvPr id="4" name="Päivämäärän paikkamerkki 3">
            <a:extLst>
              <a:ext uri="{FF2B5EF4-FFF2-40B4-BE49-F238E27FC236}">
                <a16:creationId xmlns:a16="http://schemas.microsoft.com/office/drawing/2014/main" id="{7D997F8F-EC31-B735-79C6-4D59650C7146}"/>
              </a:ext>
            </a:extLst>
          </p:cNvPr>
          <p:cNvSpPr>
            <a:spLocks noGrp="1"/>
          </p:cNvSpPr>
          <p:nvPr>
            <p:ph type="dt" sz="half" idx="10"/>
          </p:nvPr>
        </p:nvSpPr>
        <p:spPr>
          <a:xfrm>
            <a:off x="1918397" y="6453188"/>
            <a:ext cx="1225275" cy="144463"/>
          </a:xfrm>
        </p:spPr>
        <p:txBody>
          <a:bodyPr anchor="ctr">
            <a:normAutofit/>
          </a:bodyPr>
          <a:lstStyle/>
          <a:p>
            <a:pPr>
              <a:spcAft>
                <a:spcPts val="600"/>
              </a:spcAft>
            </a:pPr>
            <a:r>
              <a:rPr lang="fi-FI"/>
              <a:t>JULY 2026</a:t>
            </a:r>
            <a:endParaRPr lang="en-US"/>
          </a:p>
        </p:txBody>
      </p:sp>
      <p:sp>
        <p:nvSpPr>
          <p:cNvPr id="5" name="Alatunnisteen paikkamerkki 4">
            <a:extLst>
              <a:ext uri="{FF2B5EF4-FFF2-40B4-BE49-F238E27FC236}">
                <a16:creationId xmlns:a16="http://schemas.microsoft.com/office/drawing/2014/main" id="{F744B3D9-6E96-09F6-B02B-57F326439056}"/>
              </a:ext>
            </a:extLst>
          </p:cNvPr>
          <p:cNvSpPr>
            <a:spLocks noGrp="1"/>
          </p:cNvSpPr>
          <p:nvPr>
            <p:ph type="ftr" sz="quarter" idx="11"/>
          </p:nvPr>
        </p:nvSpPr>
        <p:spPr>
          <a:xfrm>
            <a:off x="3143671" y="6453188"/>
            <a:ext cx="8208541" cy="144463"/>
          </a:xfrm>
        </p:spPr>
        <p:txBody>
          <a:bodyPr anchor="ctr">
            <a:normAutofit/>
          </a:bodyPr>
          <a:lstStyle/>
          <a:p>
            <a:pPr>
              <a:spcAft>
                <a:spcPts val="600"/>
              </a:spcAft>
            </a:pPr>
            <a:r>
              <a:rPr lang="en-US"/>
              <a:t>INVESTOR PRESENTATION</a:t>
            </a:r>
          </a:p>
        </p:txBody>
      </p:sp>
      <p:sp>
        <p:nvSpPr>
          <p:cNvPr id="6" name="Dian numeron paikkamerkki 5">
            <a:extLst>
              <a:ext uri="{FF2B5EF4-FFF2-40B4-BE49-F238E27FC236}">
                <a16:creationId xmlns:a16="http://schemas.microsoft.com/office/drawing/2014/main" id="{6DFA1C24-2D11-A511-B167-A49599BBC465}"/>
              </a:ext>
            </a:extLst>
          </p:cNvPr>
          <p:cNvSpPr>
            <a:spLocks noGrp="1"/>
          </p:cNvSpPr>
          <p:nvPr>
            <p:ph type="sldNum" sz="quarter" idx="12"/>
          </p:nvPr>
        </p:nvSpPr>
        <p:spPr>
          <a:xfrm>
            <a:off x="11352212" y="6453188"/>
            <a:ext cx="504825" cy="144463"/>
          </a:xfrm>
        </p:spPr>
        <p:txBody>
          <a:bodyPr anchor="ctr">
            <a:normAutofit/>
          </a:bodyPr>
          <a:lstStyle/>
          <a:p>
            <a:pPr>
              <a:spcAft>
                <a:spcPts val="600"/>
              </a:spcAft>
            </a:pPr>
            <a:fld id="{9B8CDF1A-3CDE-4195-AF23-CDCF2878DEB5}" type="slidenum">
              <a:rPr lang="en-US" smtClean="0"/>
              <a:pPr>
                <a:spcAft>
                  <a:spcPts val="600"/>
                </a:spcAft>
              </a:pPr>
              <a:t>33</a:t>
            </a:fld>
            <a:endParaRPr lang="en-US"/>
          </a:p>
        </p:txBody>
      </p:sp>
      <p:sp>
        <p:nvSpPr>
          <p:cNvPr id="2" name="Otsikko 1">
            <a:extLst>
              <a:ext uri="{FF2B5EF4-FFF2-40B4-BE49-F238E27FC236}">
                <a16:creationId xmlns:a16="http://schemas.microsoft.com/office/drawing/2014/main" id="{D3EBB191-2C04-7BDF-AAD6-C7EAF0203CD1}"/>
              </a:ext>
            </a:extLst>
          </p:cNvPr>
          <p:cNvSpPr>
            <a:spLocks noGrp="1"/>
          </p:cNvSpPr>
          <p:nvPr>
            <p:ph type="title"/>
          </p:nvPr>
        </p:nvSpPr>
        <p:spPr>
          <a:xfrm>
            <a:off x="802904" y="391110"/>
            <a:ext cx="6553945" cy="719609"/>
          </a:xfrm>
        </p:spPr>
        <p:txBody>
          <a:bodyPr vert="horz" rIns="0" anchor="t">
            <a:normAutofit fontScale="90000"/>
          </a:bodyPr>
          <a:lstStyle/>
          <a:p>
            <a:r>
              <a:rPr lang="en-US" dirty="0"/>
              <a:t>Sustainability targets and performance</a:t>
            </a:r>
          </a:p>
        </p:txBody>
      </p:sp>
      <p:graphicFrame>
        <p:nvGraphicFramePr>
          <p:cNvPr id="10" name="think-cell data - do not delete" hidden="1">
            <a:extLst>
              <a:ext uri="{FF2B5EF4-FFF2-40B4-BE49-F238E27FC236}">
                <a16:creationId xmlns:a16="http://schemas.microsoft.com/office/drawing/2014/main" id="{92327497-B3DA-24AA-BF9D-71ACD9731D60}"/>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273" imgH="273" progId="TCLayout.ActiveDocument.1">
                  <p:embed/>
                </p:oleObj>
              </mc:Choice>
              <mc:Fallback>
                <p:oleObj name="think-cell Slide" r:id="rId4" imgW="273" imgH="273" progId="TCLayout.ActiveDocument.1">
                  <p:embed/>
                  <p:pic>
                    <p:nvPicPr>
                      <p:cNvPr id="10" name="think-cell data - do not delete" hidden="1">
                        <a:extLst>
                          <a:ext uri="{FF2B5EF4-FFF2-40B4-BE49-F238E27FC236}">
                            <a16:creationId xmlns:a16="http://schemas.microsoft.com/office/drawing/2014/main" id="{92327497-B3DA-24AA-BF9D-71ACD9731D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20" name="Kuva 19">
            <a:extLst>
              <a:ext uri="{FF2B5EF4-FFF2-40B4-BE49-F238E27FC236}">
                <a16:creationId xmlns:a16="http://schemas.microsoft.com/office/drawing/2014/main" id="{B043232E-1CC2-C8EC-F102-0724281707D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5192" y="1508396"/>
            <a:ext cx="6324600" cy="4838700"/>
          </a:xfrm>
          <a:prstGeom prst="rect">
            <a:avLst/>
          </a:prstGeom>
        </p:spPr>
      </p:pic>
    </p:spTree>
    <p:extLst>
      <p:ext uri="{BB962C8B-B14F-4D97-AF65-F5344CB8AC3E}">
        <p14:creationId xmlns:p14="http://schemas.microsoft.com/office/powerpoint/2010/main" val="22482181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6689359E-BE08-1C7B-F278-755008991EA1}"/>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BF28774D-81F9-2141-0FC8-F646ED78E006}"/>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8F0ACDA8-320F-11A2-F38A-547F3DFF1A56}"/>
              </a:ext>
            </a:extLst>
          </p:cNvPr>
          <p:cNvSpPr>
            <a:spLocks noGrp="1"/>
          </p:cNvSpPr>
          <p:nvPr>
            <p:ph type="sldNum" sz="quarter" idx="12"/>
          </p:nvPr>
        </p:nvSpPr>
        <p:spPr/>
        <p:txBody>
          <a:bodyPr/>
          <a:lstStyle/>
          <a:p>
            <a:fld id="{9B8CDF1A-3CDE-4195-AF23-CDCF2878DEB5}" type="slidenum">
              <a:rPr lang="en-US" smtClean="0"/>
              <a:t>34</a:t>
            </a:fld>
            <a:endParaRPr lang="en-US"/>
          </a:p>
        </p:txBody>
      </p:sp>
      <p:sp>
        <p:nvSpPr>
          <p:cNvPr id="5" name="Rechthoek 2">
            <a:extLst>
              <a:ext uri="{FF2B5EF4-FFF2-40B4-BE49-F238E27FC236}">
                <a16:creationId xmlns:a16="http://schemas.microsoft.com/office/drawing/2014/main" id="{7E00D43B-83BB-C665-3527-FA3DF008CFF4}"/>
              </a:ext>
            </a:extLst>
          </p:cNvPr>
          <p:cNvSpPr/>
          <p:nvPr/>
        </p:nvSpPr>
        <p:spPr>
          <a:xfrm>
            <a:off x="848026" y="912097"/>
            <a:ext cx="10614275" cy="514143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rial"/>
              <a:ea typeface="+mn-ea"/>
              <a:cs typeface="+mn-cs"/>
            </a:endParaRPr>
          </a:p>
        </p:txBody>
      </p:sp>
      <p:pic>
        <p:nvPicPr>
          <p:cNvPr id="6" name="Picture Placeholder 10">
            <a:extLst>
              <a:ext uri="{FF2B5EF4-FFF2-40B4-BE49-F238E27FC236}">
                <a16:creationId xmlns:a16="http://schemas.microsoft.com/office/drawing/2014/main" id="{201A80DA-5FBC-EADD-13E4-CE49C466389A}"/>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096000" y="1"/>
            <a:ext cx="6096000" cy="6858000"/>
          </a:xfrm>
          <a:prstGeom prst="rect">
            <a:avLst/>
          </a:prstGeom>
        </p:spPr>
      </p:pic>
      <p:sp>
        <p:nvSpPr>
          <p:cNvPr id="7" name="Text Placeholder 8">
            <a:extLst>
              <a:ext uri="{FF2B5EF4-FFF2-40B4-BE49-F238E27FC236}">
                <a16:creationId xmlns:a16="http://schemas.microsoft.com/office/drawing/2014/main" id="{2364015B-5160-45EC-2137-3A2451B57783}"/>
              </a:ext>
            </a:extLst>
          </p:cNvPr>
          <p:cNvSpPr txBox="1">
            <a:spLocks/>
          </p:cNvSpPr>
          <p:nvPr/>
        </p:nvSpPr>
        <p:spPr>
          <a:xfrm>
            <a:off x="839787" y="404813"/>
            <a:ext cx="5134825" cy="800093"/>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endParaRPr lang="fi-FI" dirty="0"/>
          </a:p>
        </p:txBody>
      </p:sp>
      <p:sp>
        <p:nvSpPr>
          <p:cNvPr id="8" name="Title 2">
            <a:extLst>
              <a:ext uri="{FF2B5EF4-FFF2-40B4-BE49-F238E27FC236}">
                <a16:creationId xmlns:a16="http://schemas.microsoft.com/office/drawing/2014/main" id="{C1AADF47-AC4C-041A-CDA5-98C1FDAD1258}"/>
              </a:ext>
            </a:extLst>
          </p:cNvPr>
          <p:cNvSpPr txBox="1">
            <a:spLocks/>
          </p:cNvSpPr>
          <p:nvPr/>
        </p:nvSpPr>
        <p:spPr>
          <a:xfrm>
            <a:off x="778944" y="1788365"/>
            <a:ext cx="4859833" cy="4358970"/>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4000" b="1" kern="1200" spc="-30" baseline="0">
                <a:solidFill>
                  <a:schemeClr val="bg1"/>
                </a:solidFill>
                <a:latin typeface="+mj-lt"/>
                <a:ea typeface="+mj-ea"/>
                <a:cs typeface="+mj-cs"/>
              </a:defRPr>
            </a:lvl1pPr>
          </a:lstStyle>
          <a:p>
            <a:pPr marL="0" marR="0" lvl="1" indent="0" algn="l" defTabSz="914400" rtl="0" eaLnBrk="1" fontAlgn="auto" latinLnBrk="0" hangingPunct="1">
              <a:lnSpc>
                <a:spcPct val="100000"/>
              </a:lnSpc>
              <a:spcBef>
                <a:spcPts val="0"/>
              </a:spcBef>
              <a:spcAft>
                <a:spcPts val="0"/>
              </a:spcAft>
              <a:buClrTx/>
              <a:buSzTx/>
              <a:buFontTx/>
              <a:buNone/>
              <a:tabLst/>
              <a:defRPr/>
            </a:pPr>
            <a:endParaRPr kumimoji="0" lang="fi-FI" sz="4000" b="1" i="0" u="none" strike="noStrike" kern="0" cap="none" spc="-150" normalizeH="0" baseline="0" noProof="0">
              <a:ln>
                <a:noFill/>
              </a:ln>
              <a:solidFill>
                <a:prstClr val="white"/>
              </a:solidFill>
              <a:effectLst/>
              <a:uLnTx/>
              <a:uFillTx/>
              <a:latin typeface="Arial"/>
              <a:ea typeface="+mn-ea"/>
              <a:cs typeface="+mn-cs"/>
            </a:endParaRPr>
          </a:p>
        </p:txBody>
      </p:sp>
      <p:sp>
        <p:nvSpPr>
          <p:cNvPr id="9" name="Rectangle 15">
            <a:extLst>
              <a:ext uri="{FF2B5EF4-FFF2-40B4-BE49-F238E27FC236}">
                <a16:creationId xmlns:a16="http://schemas.microsoft.com/office/drawing/2014/main" id="{CFD2C03D-C69D-C57B-C5C4-5CC6515F50C4}"/>
              </a:ext>
            </a:extLst>
          </p:cNvPr>
          <p:cNvSpPr/>
          <p:nvPr/>
        </p:nvSpPr>
        <p:spPr>
          <a:xfrm>
            <a:off x="6431834" y="838425"/>
            <a:ext cx="2736427" cy="2664296"/>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1200" b="1" i="0" u="none" strike="noStrike" kern="1200" cap="none" spc="100" normalizeH="0" baseline="0" noProof="0">
                <a:ln>
                  <a:noFill/>
                </a:ln>
                <a:solidFill>
                  <a:prstClr val="white"/>
                </a:solidFill>
                <a:effectLst/>
                <a:uLnTx/>
                <a:uFillTx/>
                <a:latin typeface="Arial"/>
                <a:ea typeface="+mn-ea"/>
                <a:cs typeface="+mn-cs"/>
              </a:rPr>
              <a:t>SCOPE 1&amp;2 TARGET</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2400" b="1" i="0" u="none" strike="noStrike" kern="1200" cap="none" spc="-150" normalizeH="0" baseline="0" noProof="0">
                <a:ln>
                  <a:noFill/>
                </a:ln>
                <a:solidFill>
                  <a:prstClr val="white"/>
                </a:solidFill>
                <a:effectLst/>
                <a:uLnTx/>
                <a:uFillTx/>
                <a:latin typeface="Arial"/>
                <a:ea typeface="+mn-ea"/>
                <a:cs typeface="+mn-cs"/>
              </a:rPr>
              <a:t>~52% reduction </a:t>
            </a:r>
            <a:br>
              <a:rPr kumimoji="0" lang="en-US" sz="2400" b="1" i="0" u="none" strike="noStrike" kern="1200" cap="none" spc="-150" normalizeH="0" baseline="0" noProof="0">
                <a:ln>
                  <a:noFill/>
                </a:ln>
                <a:solidFill>
                  <a:prstClr val="white"/>
                </a:solidFill>
                <a:effectLst/>
                <a:uLnTx/>
                <a:uFillTx/>
                <a:latin typeface="Arial"/>
                <a:ea typeface="+mn-ea"/>
                <a:cs typeface="+mn-cs"/>
              </a:rPr>
            </a:br>
            <a:r>
              <a:rPr kumimoji="0" lang="en-US" sz="2400" b="1" i="0" u="none" strike="noStrike" kern="1200" cap="none" spc="-150" normalizeH="0" baseline="0" noProof="0">
                <a:ln>
                  <a:noFill/>
                </a:ln>
                <a:solidFill>
                  <a:prstClr val="white"/>
                </a:solidFill>
                <a:effectLst/>
                <a:uLnTx/>
                <a:uFillTx/>
                <a:latin typeface="Arial"/>
                <a:ea typeface="+mn-ea"/>
                <a:cs typeface="+mn-cs"/>
              </a:rPr>
              <a:t>by the end of 2030, base year 2018</a:t>
            </a:r>
          </a:p>
        </p:txBody>
      </p:sp>
      <p:sp>
        <p:nvSpPr>
          <p:cNvPr id="10" name="Rectangle 16">
            <a:extLst>
              <a:ext uri="{FF2B5EF4-FFF2-40B4-BE49-F238E27FC236}">
                <a16:creationId xmlns:a16="http://schemas.microsoft.com/office/drawing/2014/main" id="{CA9DF484-ED37-8F27-E5F3-E3023B62A511}"/>
              </a:ext>
            </a:extLst>
          </p:cNvPr>
          <p:cNvSpPr/>
          <p:nvPr/>
        </p:nvSpPr>
        <p:spPr>
          <a:xfrm>
            <a:off x="6431833" y="3502721"/>
            <a:ext cx="2736428" cy="2662583"/>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1200" b="1" i="0" u="none" strike="noStrike" kern="1200" cap="none" spc="100" normalizeH="0" baseline="0" noProof="0">
                <a:ln>
                  <a:noFill/>
                </a:ln>
                <a:solidFill>
                  <a:prstClr val="white"/>
                </a:solidFill>
                <a:effectLst/>
                <a:uLnTx/>
                <a:uFillTx/>
                <a:latin typeface="Arial"/>
                <a:ea typeface="+mn-ea"/>
                <a:cs typeface="+mn-cs"/>
              </a:rPr>
              <a:t>LONG-TERM</a:t>
            </a:r>
            <a:br>
              <a:rPr kumimoji="0" lang="en-US" sz="1200" b="1" i="0" u="none" strike="noStrike" kern="1200" cap="none" spc="100" normalizeH="0" baseline="0" noProof="0">
                <a:ln>
                  <a:noFill/>
                </a:ln>
                <a:solidFill>
                  <a:prstClr val="white"/>
                </a:solidFill>
                <a:effectLst/>
                <a:uLnTx/>
                <a:uFillTx/>
                <a:latin typeface="Arial"/>
                <a:ea typeface="+mn-ea"/>
                <a:cs typeface="+mn-cs"/>
              </a:rPr>
            </a:br>
            <a:r>
              <a:rPr kumimoji="0" lang="en-US" sz="1200" b="1" i="0" u="none" strike="noStrike" kern="1200" cap="none" spc="100" normalizeH="0" baseline="0" noProof="0">
                <a:ln>
                  <a:noFill/>
                </a:ln>
                <a:solidFill>
                  <a:prstClr val="white"/>
                </a:solidFill>
                <a:effectLst/>
                <a:uLnTx/>
                <a:uFillTx/>
                <a:latin typeface="Arial"/>
                <a:ea typeface="+mn-ea"/>
                <a:cs typeface="+mn-cs"/>
              </a:rPr>
              <a:t>AMBITION:</a:t>
            </a:r>
            <a:br>
              <a:rPr kumimoji="0" lang="en-US" sz="1200" b="1" i="0" u="none" strike="noStrike" kern="1200" cap="none" spc="100" normalizeH="0" baseline="0" noProof="0">
                <a:ln>
                  <a:noFill/>
                </a:ln>
                <a:solidFill>
                  <a:prstClr val="white"/>
                </a:solidFill>
                <a:effectLst/>
                <a:uLnTx/>
                <a:uFillTx/>
                <a:latin typeface="Arial"/>
                <a:ea typeface="+mn-ea"/>
                <a:cs typeface="+mn-cs"/>
              </a:rPr>
            </a:br>
            <a:r>
              <a:rPr kumimoji="0" lang="en-US" sz="1200" b="1" i="0" u="none" strike="noStrike" kern="1200" cap="none" spc="100" normalizeH="0" baseline="0" noProof="0">
                <a:ln>
                  <a:noFill/>
                </a:ln>
                <a:solidFill>
                  <a:prstClr val="white"/>
                </a:solidFill>
                <a:effectLst/>
                <a:uLnTx/>
                <a:uFillTx/>
                <a:latin typeface="Arial"/>
                <a:ea typeface="+mn-ea"/>
                <a:cs typeface="+mn-cs"/>
              </a:rPr>
              <a:t> </a:t>
            </a:r>
            <a:br>
              <a:rPr kumimoji="0" lang="en-US" sz="1200" b="1" i="0" u="none" strike="noStrike" kern="1200" cap="none" spc="100" normalizeH="0" baseline="0" noProof="0">
                <a:ln>
                  <a:noFill/>
                </a:ln>
                <a:solidFill>
                  <a:prstClr val="white"/>
                </a:solidFill>
                <a:effectLst/>
                <a:uLnTx/>
                <a:uFillTx/>
                <a:latin typeface="Arial"/>
                <a:ea typeface="+mn-ea"/>
                <a:cs typeface="+mn-cs"/>
              </a:rPr>
            </a:br>
            <a:r>
              <a:rPr kumimoji="0" lang="en-US" sz="2400" b="1" i="0" u="none" strike="noStrike" kern="1200" cap="none" spc="-150" normalizeH="0" baseline="0" noProof="0">
                <a:ln>
                  <a:noFill/>
                </a:ln>
                <a:solidFill>
                  <a:prstClr val="white"/>
                </a:solidFill>
                <a:effectLst/>
                <a:uLnTx/>
                <a:uFillTx/>
                <a:latin typeface="Arial"/>
                <a:ea typeface="+mn-ea"/>
                <a:cs typeface="+mn-cs"/>
              </a:rPr>
              <a:t>Carbon</a:t>
            </a:r>
            <a:br>
              <a:rPr kumimoji="0" lang="en-US" sz="2400" b="1" i="0" u="none" strike="noStrike" kern="1200" cap="none" spc="-150" normalizeH="0" baseline="0" noProof="0">
                <a:ln>
                  <a:noFill/>
                </a:ln>
                <a:solidFill>
                  <a:prstClr val="white"/>
                </a:solidFill>
                <a:effectLst/>
                <a:uLnTx/>
                <a:uFillTx/>
                <a:latin typeface="Arial"/>
                <a:ea typeface="+mn-ea"/>
                <a:cs typeface="+mn-cs"/>
              </a:rPr>
            </a:br>
            <a:r>
              <a:rPr kumimoji="0" lang="en-US" sz="2400" b="1" i="0" u="none" strike="noStrike" kern="1200" cap="none" spc="-150" normalizeH="0" baseline="0" noProof="0">
                <a:ln>
                  <a:noFill/>
                </a:ln>
                <a:solidFill>
                  <a:prstClr val="white"/>
                </a:solidFill>
                <a:effectLst/>
                <a:uLnTx/>
                <a:uFillTx/>
                <a:latin typeface="Arial"/>
                <a:ea typeface="+mn-ea"/>
                <a:cs typeface="+mn-cs"/>
              </a:rPr>
              <a:t>neutrality </a:t>
            </a:r>
            <a:br>
              <a:rPr kumimoji="0" lang="en-US" sz="2400" b="1" i="0" u="none" strike="noStrike" kern="1200" cap="none" spc="-150" normalizeH="0" baseline="0" noProof="0">
                <a:ln>
                  <a:noFill/>
                </a:ln>
                <a:solidFill>
                  <a:prstClr val="white"/>
                </a:solidFill>
                <a:effectLst/>
                <a:uLnTx/>
                <a:uFillTx/>
                <a:latin typeface="Arial"/>
                <a:ea typeface="+mn-ea"/>
                <a:cs typeface="+mn-cs"/>
              </a:rPr>
            </a:br>
            <a:r>
              <a:rPr kumimoji="0" lang="en-US" sz="2400" b="1" i="0" u="none" strike="noStrike" kern="1200" cap="none" spc="-150" normalizeH="0" baseline="0" noProof="0">
                <a:ln>
                  <a:noFill/>
                </a:ln>
                <a:solidFill>
                  <a:prstClr val="white"/>
                </a:solidFill>
                <a:effectLst/>
                <a:uLnTx/>
                <a:uFillTx/>
                <a:latin typeface="Arial"/>
                <a:ea typeface="+mn-ea"/>
                <a:cs typeface="+mn-cs"/>
              </a:rPr>
              <a:t>by 2045</a:t>
            </a:r>
          </a:p>
        </p:txBody>
      </p:sp>
      <p:sp>
        <p:nvSpPr>
          <p:cNvPr id="11" name="Title 23">
            <a:extLst>
              <a:ext uri="{FF2B5EF4-FFF2-40B4-BE49-F238E27FC236}">
                <a16:creationId xmlns:a16="http://schemas.microsoft.com/office/drawing/2014/main" id="{2C03B0F0-6F02-078A-D0C1-2BF03ABF6D35}"/>
              </a:ext>
            </a:extLst>
          </p:cNvPr>
          <p:cNvSpPr txBox="1">
            <a:spLocks/>
          </p:cNvSpPr>
          <p:nvPr/>
        </p:nvSpPr>
        <p:spPr>
          <a:xfrm>
            <a:off x="1181184" y="1151370"/>
            <a:ext cx="4793428" cy="1456409"/>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6000" b="1" kern="1200" spc="-300" baseline="0">
                <a:solidFill>
                  <a:schemeClr val="tx1"/>
                </a:solidFill>
                <a:latin typeface="+mj-lt"/>
                <a:ea typeface="+mj-ea"/>
                <a:cs typeface="+mj-cs"/>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fi-FI" sz="3200" b="1" i="0" u="none" strike="noStrike" kern="1200" cap="none" spc="-200" normalizeH="0" baseline="0" noProof="0" dirty="0" err="1">
                <a:ln>
                  <a:noFill/>
                </a:ln>
                <a:solidFill>
                  <a:srgbClr val="322D2D"/>
                </a:solidFill>
                <a:effectLst/>
                <a:uLnTx/>
                <a:uFillTx/>
                <a:latin typeface="Arial"/>
                <a:ea typeface="+mj-ea"/>
                <a:cs typeface="+mj-cs"/>
              </a:rPr>
              <a:t>The</a:t>
            </a:r>
            <a:r>
              <a:rPr kumimoji="0" lang="fi-FI" sz="3200" b="1" i="0" u="none" strike="noStrike" kern="1200" cap="none" spc="-200" normalizeH="0" baseline="0" noProof="0" dirty="0">
                <a:ln>
                  <a:noFill/>
                </a:ln>
                <a:solidFill>
                  <a:srgbClr val="322D2D"/>
                </a:solidFill>
                <a:effectLst/>
                <a:uLnTx/>
                <a:uFillTx/>
                <a:latin typeface="Arial"/>
                <a:ea typeface="+mj-ea"/>
                <a:cs typeface="+mj-cs"/>
              </a:rPr>
              <a:t> </a:t>
            </a:r>
            <a:r>
              <a:rPr kumimoji="0" lang="fi-FI" sz="3200" b="1" i="0" u="none" strike="noStrike" kern="1200" cap="none" spc="-200" normalizeH="0" baseline="0" noProof="0" dirty="0" err="1">
                <a:ln>
                  <a:noFill/>
                </a:ln>
                <a:solidFill>
                  <a:srgbClr val="322D2D"/>
                </a:solidFill>
                <a:effectLst/>
                <a:uLnTx/>
                <a:uFillTx/>
                <a:latin typeface="Arial"/>
                <a:ea typeface="+mj-ea"/>
                <a:cs typeface="+mj-cs"/>
              </a:rPr>
              <a:t>SBTi</a:t>
            </a:r>
            <a:r>
              <a:rPr kumimoji="0" lang="fi-FI" sz="3200" b="1" i="0" u="none" strike="noStrike" kern="1200" cap="none" spc="-200" normalizeH="0" baseline="0" noProof="0" dirty="0">
                <a:ln>
                  <a:noFill/>
                </a:ln>
                <a:solidFill>
                  <a:srgbClr val="322D2D"/>
                </a:solidFill>
                <a:effectLst/>
                <a:uLnTx/>
                <a:uFillTx/>
                <a:latin typeface="Arial"/>
                <a:ea typeface="+mj-ea"/>
                <a:cs typeface="+mj-cs"/>
              </a:rPr>
              <a:t> </a:t>
            </a:r>
            <a:r>
              <a:rPr kumimoji="0" lang="fi-FI" sz="3200" b="1" i="0" u="none" strike="noStrike" kern="1200" cap="none" spc="-200" normalizeH="0" baseline="0" noProof="0" dirty="0" err="1">
                <a:ln>
                  <a:noFill/>
                </a:ln>
                <a:solidFill>
                  <a:srgbClr val="322D2D"/>
                </a:solidFill>
                <a:effectLst/>
                <a:uLnTx/>
                <a:uFillTx/>
                <a:latin typeface="Arial"/>
                <a:ea typeface="+mj-ea"/>
                <a:cs typeface="+mj-cs"/>
              </a:rPr>
              <a:t>has</a:t>
            </a:r>
            <a:r>
              <a:rPr kumimoji="0" lang="fi-FI" sz="3200" b="1" i="0" u="none" strike="noStrike" kern="1200" cap="none" spc="-200" normalizeH="0" baseline="0" noProof="0" dirty="0">
                <a:ln>
                  <a:noFill/>
                </a:ln>
                <a:solidFill>
                  <a:srgbClr val="322D2D"/>
                </a:solidFill>
                <a:effectLst/>
                <a:uLnTx/>
                <a:uFillTx/>
                <a:latin typeface="Arial"/>
                <a:ea typeface="+mj-ea"/>
                <a:cs typeface="+mj-cs"/>
              </a:rPr>
              <a:t> </a:t>
            </a:r>
            <a:r>
              <a:rPr kumimoji="0" lang="fi-FI" sz="3200" b="1" i="0" u="none" strike="noStrike" kern="1200" cap="none" spc="-200" normalizeH="0" baseline="0" noProof="0" dirty="0" err="1">
                <a:ln>
                  <a:noFill/>
                </a:ln>
                <a:solidFill>
                  <a:srgbClr val="322D2D"/>
                </a:solidFill>
                <a:effectLst/>
                <a:uLnTx/>
                <a:uFillTx/>
                <a:latin typeface="Arial"/>
                <a:ea typeface="+mj-ea"/>
                <a:cs typeface="+mj-cs"/>
              </a:rPr>
              <a:t>validated</a:t>
            </a:r>
            <a:r>
              <a:rPr kumimoji="0" lang="fi-FI" sz="3200" b="1" i="0" u="none" strike="noStrike" kern="1200" cap="none" spc="-200" normalizeH="0" baseline="0" noProof="0" dirty="0">
                <a:ln>
                  <a:noFill/>
                </a:ln>
                <a:solidFill>
                  <a:srgbClr val="322D2D"/>
                </a:solidFill>
                <a:effectLst/>
                <a:uLnTx/>
                <a:uFillTx/>
                <a:latin typeface="Arial"/>
                <a:ea typeface="+mj-ea"/>
                <a:cs typeface="+mj-cs"/>
              </a:rPr>
              <a:t> </a:t>
            </a:r>
            <a:r>
              <a:rPr kumimoji="0" lang="fi-FI" sz="3200" b="1" i="0" u="none" strike="noStrike" kern="1200" cap="none" spc="-200" normalizeH="0" baseline="0" noProof="0" dirty="0" err="1">
                <a:ln>
                  <a:noFill/>
                </a:ln>
                <a:solidFill>
                  <a:srgbClr val="322D2D"/>
                </a:solidFill>
                <a:effectLst/>
                <a:uLnTx/>
                <a:uFillTx/>
                <a:latin typeface="Arial"/>
                <a:ea typeface="+mj-ea"/>
                <a:cs typeface="+mj-cs"/>
              </a:rPr>
              <a:t>Kemira’s</a:t>
            </a:r>
            <a:r>
              <a:rPr kumimoji="0" lang="fi-FI" sz="3200" b="1" i="0" u="none" strike="noStrike" kern="1200" cap="none" spc="-200" normalizeH="0" baseline="0" noProof="0" dirty="0">
                <a:ln>
                  <a:noFill/>
                </a:ln>
                <a:solidFill>
                  <a:srgbClr val="322D2D"/>
                </a:solidFill>
                <a:effectLst/>
                <a:uLnTx/>
                <a:uFillTx/>
                <a:latin typeface="Arial"/>
                <a:ea typeface="+mj-ea"/>
                <a:cs typeface="+mj-cs"/>
              </a:rPr>
              <a:t> </a:t>
            </a:r>
            <a:r>
              <a:rPr kumimoji="0" lang="fi-FI" sz="3200" b="1" i="0" u="none" strike="noStrike" kern="1200" cap="none" spc="-200" normalizeH="0" baseline="0" noProof="0" dirty="0" err="1">
                <a:ln>
                  <a:noFill/>
                </a:ln>
                <a:solidFill>
                  <a:srgbClr val="322D2D"/>
                </a:solidFill>
                <a:effectLst/>
                <a:uLnTx/>
                <a:uFillTx/>
                <a:latin typeface="Arial"/>
                <a:ea typeface="+mj-ea"/>
                <a:cs typeface="+mj-cs"/>
              </a:rPr>
              <a:t>ambitious</a:t>
            </a:r>
            <a:r>
              <a:rPr kumimoji="0" lang="fi-FI" sz="3200" b="1" i="0" u="none" strike="noStrike" kern="1200" cap="none" spc="-200" normalizeH="0" baseline="0" noProof="0" dirty="0">
                <a:ln>
                  <a:noFill/>
                </a:ln>
                <a:solidFill>
                  <a:srgbClr val="322D2D"/>
                </a:solidFill>
                <a:effectLst/>
                <a:uLnTx/>
                <a:uFillTx/>
                <a:latin typeface="Arial"/>
                <a:ea typeface="+mj-ea"/>
                <a:cs typeface="+mj-cs"/>
              </a:rPr>
              <a:t> science-</a:t>
            </a:r>
            <a:r>
              <a:rPr kumimoji="0" lang="fi-FI" sz="3200" b="1" i="0" u="none" strike="noStrike" kern="1200" cap="none" spc="-200" normalizeH="0" baseline="0" noProof="0" dirty="0" err="1">
                <a:ln>
                  <a:noFill/>
                </a:ln>
                <a:solidFill>
                  <a:srgbClr val="322D2D"/>
                </a:solidFill>
                <a:effectLst/>
                <a:uLnTx/>
                <a:uFillTx/>
                <a:latin typeface="Arial"/>
                <a:ea typeface="+mj-ea"/>
                <a:cs typeface="+mj-cs"/>
              </a:rPr>
              <a:t>based</a:t>
            </a:r>
            <a:r>
              <a:rPr kumimoji="0" lang="fi-FI" sz="3200" b="1" i="0" u="none" strike="noStrike" kern="1200" cap="none" spc="-200" normalizeH="0" baseline="0" noProof="0" dirty="0">
                <a:ln>
                  <a:noFill/>
                </a:ln>
                <a:solidFill>
                  <a:srgbClr val="322D2D"/>
                </a:solidFill>
                <a:effectLst/>
                <a:uLnTx/>
                <a:uFillTx/>
                <a:latin typeface="Arial"/>
                <a:ea typeface="+mj-ea"/>
                <a:cs typeface="+mj-cs"/>
              </a:rPr>
              <a:t> </a:t>
            </a:r>
            <a:r>
              <a:rPr kumimoji="0" lang="fi-FI" sz="3200" b="1" i="0" u="none" strike="noStrike" kern="1200" cap="none" spc="-200" normalizeH="0" baseline="0" noProof="0" dirty="0" err="1">
                <a:ln>
                  <a:noFill/>
                </a:ln>
                <a:solidFill>
                  <a:srgbClr val="322D2D"/>
                </a:solidFill>
                <a:effectLst/>
                <a:uLnTx/>
                <a:uFillTx/>
                <a:latin typeface="Arial"/>
                <a:ea typeface="+mj-ea"/>
                <a:cs typeface="+mj-cs"/>
              </a:rPr>
              <a:t>greenhouse</a:t>
            </a:r>
            <a:r>
              <a:rPr kumimoji="0" lang="fi-FI" sz="3200" b="1" i="0" u="none" strike="noStrike" kern="1200" cap="none" spc="-200" normalizeH="0" baseline="0" noProof="0" dirty="0">
                <a:ln>
                  <a:noFill/>
                </a:ln>
                <a:solidFill>
                  <a:srgbClr val="322D2D"/>
                </a:solidFill>
                <a:effectLst/>
                <a:uLnTx/>
                <a:uFillTx/>
                <a:latin typeface="Arial"/>
                <a:ea typeface="+mj-ea"/>
                <a:cs typeface="+mj-cs"/>
              </a:rPr>
              <a:t> </a:t>
            </a:r>
            <a:r>
              <a:rPr kumimoji="0" lang="fi-FI" sz="3200" b="1" i="0" u="none" strike="noStrike" kern="1200" cap="none" spc="-200" normalizeH="0" baseline="0" noProof="0" dirty="0" err="1">
                <a:ln>
                  <a:noFill/>
                </a:ln>
                <a:solidFill>
                  <a:srgbClr val="322D2D"/>
                </a:solidFill>
                <a:effectLst/>
                <a:uLnTx/>
                <a:uFillTx/>
                <a:latin typeface="Arial"/>
                <a:ea typeface="+mj-ea"/>
                <a:cs typeface="+mj-cs"/>
              </a:rPr>
              <a:t>gas</a:t>
            </a:r>
            <a:r>
              <a:rPr kumimoji="0" lang="fi-FI" sz="3200" b="1" i="0" u="none" strike="noStrike" kern="1200" cap="none" spc="-200" normalizeH="0" baseline="0" noProof="0" dirty="0">
                <a:ln>
                  <a:noFill/>
                </a:ln>
                <a:solidFill>
                  <a:srgbClr val="322D2D"/>
                </a:solidFill>
                <a:effectLst/>
                <a:uLnTx/>
                <a:uFillTx/>
                <a:latin typeface="Arial"/>
                <a:ea typeface="+mj-ea"/>
                <a:cs typeface="+mj-cs"/>
              </a:rPr>
              <a:t> emission </a:t>
            </a:r>
            <a:r>
              <a:rPr kumimoji="0" lang="fi-FI" sz="3200" b="1" i="0" u="none" strike="noStrike" kern="1200" cap="none" spc="-200" normalizeH="0" baseline="0" noProof="0" dirty="0" err="1">
                <a:ln>
                  <a:noFill/>
                </a:ln>
                <a:solidFill>
                  <a:srgbClr val="322D2D"/>
                </a:solidFill>
                <a:effectLst/>
                <a:uLnTx/>
                <a:uFillTx/>
                <a:latin typeface="Arial"/>
                <a:ea typeface="+mj-ea"/>
                <a:cs typeface="+mj-cs"/>
              </a:rPr>
              <a:t>reduction</a:t>
            </a:r>
            <a:r>
              <a:rPr kumimoji="0" lang="fi-FI" sz="3200" b="1" i="0" u="none" strike="noStrike" kern="1200" cap="none" spc="-200" normalizeH="0" baseline="0" noProof="0" dirty="0">
                <a:ln>
                  <a:noFill/>
                </a:ln>
                <a:solidFill>
                  <a:srgbClr val="322D2D"/>
                </a:solidFill>
                <a:effectLst/>
                <a:uLnTx/>
                <a:uFillTx/>
                <a:latin typeface="Arial"/>
                <a:ea typeface="+mj-ea"/>
                <a:cs typeface="+mj-cs"/>
              </a:rPr>
              <a:t> </a:t>
            </a:r>
            <a:r>
              <a:rPr kumimoji="0" lang="fi-FI" sz="3200" b="1" i="0" u="none" strike="noStrike" kern="1200" cap="none" spc="-200" normalizeH="0" baseline="0" noProof="0" dirty="0" err="1">
                <a:ln>
                  <a:noFill/>
                </a:ln>
                <a:solidFill>
                  <a:srgbClr val="322D2D"/>
                </a:solidFill>
                <a:effectLst/>
                <a:uLnTx/>
                <a:uFillTx/>
                <a:latin typeface="Arial"/>
                <a:ea typeface="+mj-ea"/>
                <a:cs typeface="+mj-cs"/>
              </a:rPr>
              <a:t>targets</a:t>
            </a:r>
            <a:endParaRPr kumimoji="0" lang="fi-FI" sz="3200" b="1" i="0" u="none" strike="noStrike" kern="1200" cap="none" spc="-200" normalizeH="0" baseline="0" noProof="0" dirty="0">
              <a:ln>
                <a:noFill/>
              </a:ln>
              <a:solidFill>
                <a:srgbClr val="322D2D"/>
              </a:solidFill>
              <a:effectLst/>
              <a:uLnTx/>
              <a:uFillTx/>
              <a:latin typeface="Arial"/>
              <a:ea typeface="+mj-ea"/>
              <a:cs typeface="+mj-cs"/>
            </a:endParaRPr>
          </a:p>
        </p:txBody>
      </p:sp>
      <p:sp>
        <p:nvSpPr>
          <p:cNvPr id="12" name="Text Placeholder 13">
            <a:extLst>
              <a:ext uri="{FF2B5EF4-FFF2-40B4-BE49-F238E27FC236}">
                <a16:creationId xmlns:a16="http://schemas.microsoft.com/office/drawing/2014/main" id="{AC42C984-3EA6-CF5D-D0FD-F826572D9F76}"/>
              </a:ext>
            </a:extLst>
          </p:cNvPr>
          <p:cNvSpPr txBox="1">
            <a:spLocks/>
          </p:cNvSpPr>
          <p:nvPr/>
        </p:nvSpPr>
        <p:spPr>
          <a:xfrm>
            <a:off x="1181183" y="3417003"/>
            <a:ext cx="4526676" cy="3108416"/>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1800" b="0" i="0" u="none" strike="noStrike" kern="1200" cap="none" spc="0" normalizeH="0" baseline="0" noProof="0" dirty="0">
                <a:ln>
                  <a:noFill/>
                </a:ln>
                <a:solidFill>
                  <a:srgbClr val="322D2D"/>
                </a:solidFill>
                <a:effectLst/>
                <a:uLnTx/>
                <a:uFillTx/>
                <a:latin typeface="Arial"/>
                <a:ea typeface="+mn-ea"/>
                <a:cs typeface="+mn-cs"/>
              </a:rPr>
              <a:t>Kemira is a true frontrunner in the chemical industry. In 2024 Kemira joined a group of only ~160 chemical companies who have validated science-based climate targets. </a:t>
            </a:r>
          </a:p>
          <a:p>
            <a:pPr marL="0" marR="0" lvl="0" indent="0" algn="l" defTabSz="914400" rtl="0" eaLnBrk="1" fontAlgn="auto" latinLnBrk="0" hangingPunct="1">
              <a:lnSpc>
                <a:spcPct val="90000"/>
              </a:lnSpc>
              <a:spcBef>
                <a:spcPts val="1000"/>
              </a:spcBef>
              <a:spcAft>
                <a:spcPts val="0"/>
              </a:spcAft>
              <a:buClrTx/>
              <a:buSzTx/>
              <a:buFontTx/>
              <a:buNone/>
              <a:tabLst/>
              <a:defRPr/>
            </a:pPr>
            <a:endParaRPr kumimoji="0" lang="de-DE" sz="1800" b="0" i="0" u="none" strike="noStrike" kern="1200" cap="none" spc="0" normalizeH="0" baseline="0" noProof="0" dirty="0">
              <a:ln>
                <a:noFill/>
              </a:ln>
              <a:solidFill>
                <a:srgbClr val="322D2D"/>
              </a:solidFill>
              <a:effectLst/>
              <a:uLnTx/>
              <a:uFillTx/>
              <a:latin typeface="Arial"/>
              <a:ea typeface="+mn-ea"/>
              <a:cs typeface="+mn-cs"/>
            </a:endParaRPr>
          </a:p>
        </p:txBody>
      </p:sp>
      <p:grpSp>
        <p:nvGrpSpPr>
          <p:cNvPr id="13" name="Group 11">
            <a:extLst>
              <a:ext uri="{FF2B5EF4-FFF2-40B4-BE49-F238E27FC236}">
                <a16:creationId xmlns:a16="http://schemas.microsoft.com/office/drawing/2014/main" id="{87C6F711-0D47-1BF9-63BA-5A5A73991AD2}"/>
              </a:ext>
            </a:extLst>
          </p:cNvPr>
          <p:cNvGrpSpPr/>
          <p:nvPr/>
        </p:nvGrpSpPr>
        <p:grpSpPr>
          <a:xfrm>
            <a:off x="930127" y="5133721"/>
            <a:ext cx="2041673" cy="844693"/>
            <a:chOff x="930127" y="4933237"/>
            <a:chExt cx="2526257" cy="1045178"/>
          </a:xfrm>
        </p:grpSpPr>
        <p:pic>
          <p:nvPicPr>
            <p:cNvPr id="14" name="Picture 7" descr="Sustainable Development Goal 13 - Wikipedia">
              <a:extLst>
                <a:ext uri="{FF2B5EF4-FFF2-40B4-BE49-F238E27FC236}">
                  <a16:creationId xmlns:a16="http://schemas.microsoft.com/office/drawing/2014/main" id="{FB9A226C-C479-6D5A-1EB4-5F512F532F7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11206" y="4933237"/>
              <a:ext cx="1045178" cy="104517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9" descr="SBTi Logo">
              <a:extLst>
                <a:ext uri="{FF2B5EF4-FFF2-40B4-BE49-F238E27FC236}">
                  <a16:creationId xmlns:a16="http://schemas.microsoft.com/office/drawing/2014/main" id="{CA42A8AB-BC25-8EC7-F72F-F581832EC77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30127" y="4933237"/>
              <a:ext cx="1393570" cy="1045178"/>
            </a:xfrm>
            <a:prstGeom prst="rect">
              <a:avLst/>
            </a:prstGeom>
            <a:noFill/>
            <a:extLst>
              <a:ext uri="{909E8E84-426E-40DD-AFC4-6F175D3DCCD1}">
                <a14:hiddenFill xmlns:a14="http://schemas.microsoft.com/office/drawing/2010/main">
                  <a:solidFill>
                    <a:srgbClr val="FFFFFF"/>
                  </a:solidFill>
                </a14:hiddenFill>
              </a:ext>
            </a:extLst>
          </p:spPr>
        </p:pic>
      </p:grpSp>
      <p:sp>
        <p:nvSpPr>
          <p:cNvPr id="16" name="Rectangle 12">
            <a:extLst>
              <a:ext uri="{FF2B5EF4-FFF2-40B4-BE49-F238E27FC236}">
                <a16:creationId xmlns:a16="http://schemas.microsoft.com/office/drawing/2014/main" id="{AC795647-B70E-98BF-1137-1E2BAF146C4B}"/>
              </a:ext>
            </a:extLst>
          </p:cNvPr>
          <p:cNvSpPr/>
          <p:nvPr/>
        </p:nvSpPr>
        <p:spPr>
          <a:xfrm>
            <a:off x="9169046" y="842661"/>
            <a:ext cx="2736427" cy="2664296"/>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1200" b="1" i="0" u="none" strike="noStrike" kern="1200" cap="none" spc="100" normalizeH="0" baseline="0" noProof="0">
                <a:ln>
                  <a:noFill/>
                </a:ln>
                <a:solidFill>
                  <a:prstClr val="white"/>
                </a:solidFill>
                <a:effectLst/>
                <a:uLnTx/>
                <a:uFillTx/>
                <a:latin typeface="Arial"/>
                <a:ea typeface="+mn-ea"/>
                <a:cs typeface="+mn-cs"/>
              </a:rPr>
              <a:t>SCOPE 3 TARGET</a:t>
            </a:r>
          </a:p>
          <a:p>
            <a:pPr marL="0" marR="0" lvl="0" indent="-457200" algn="ctr" defTabSz="914400" rtl="0" eaLnBrk="1" fontAlgn="auto" latinLnBrk="0" hangingPunct="1">
              <a:lnSpc>
                <a:spcPct val="100000"/>
              </a:lnSpc>
              <a:spcBef>
                <a:spcPts val="1000"/>
              </a:spcBef>
              <a:spcAft>
                <a:spcPts val="0"/>
              </a:spcAft>
              <a:buClrTx/>
              <a:buSzTx/>
              <a:buFontTx/>
              <a:buNone/>
              <a:tabLst/>
              <a:defRPr/>
            </a:pPr>
            <a:r>
              <a:rPr kumimoji="0" lang="en-US" sz="2400" b="1" i="0" u="none" strike="noStrike" kern="1200" cap="none" spc="-150" normalizeH="0" baseline="0" noProof="0">
                <a:ln>
                  <a:noFill/>
                </a:ln>
                <a:solidFill>
                  <a:prstClr val="white"/>
                </a:solidFill>
                <a:effectLst/>
                <a:uLnTx/>
                <a:uFillTx/>
                <a:latin typeface="Arial"/>
                <a:ea typeface="+mn-ea"/>
                <a:cs typeface="+mn-cs"/>
              </a:rPr>
              <a:t>~33% reduction </a:t>
            </a:r>
            <a:br>
              <a:rPr kumimoji="0" lang="en-US" sz="2400" b="1" i="0" u="none" strike="noStrike" kern="1200" cap="none" spc="-150" normalizeH="0" baseline="0" noProof="0">
                <a:ln>
                  <a:noFill/>
                </a:ln>
                <a:solidFill>
                  <a:prstClr val="white"/>
                </a:solidFill>
                <a:effectLst/>
                <a:uLnTx/>
                <a:uFillTx/>
                <a:latin typeface="Arial"/>
                <a:ea typeface="+mn-ea"/>
                <a:cs typeface="+mn-cs"/>
              </a:rPr>
            </a:br>
            <a:r>
              <a:rPr kumimoji="0" lang="en-US" sz="2400" b="1" i="0" u="none" strike="noStrike" kern="1200" cap="none" spc="-150" normalizeH="0" baseline="0" noProof="0">
                <a:ln>
                  <a:noFill/>
                </a:ln>
                <a:solidFill>
                  <a:prstClr val="white"/>
                </a:solidFill>
                <a:effectLst/>
                <a:uLnTx/>
                <a:uFillTx/>
                <a:latin typeface="Arial"/>
                <a:ea typeface="+mn-ea"/>
                <a:cs typeface="+mn-cs"/>
              </a:rPr>
              <a:t>by the end of 2033, base year 2021</a:t>
            </a:r>
          </a:p>
        </p:txBody>
      </p:sp>
      <p:sp>
        <p:nvSpPr>
          <p:cNvPr id="17" name="Text Placeholder 8">
            <a:extLst>
              <a:ext uri="{FF2B5EF4-FFF2-40B4-BE49-F238E27FC236}">
                <a16:creationId xmlns:a16="http://schemas.microsoft.com/office/drawing/2014/main" id="{F4AB823A-AD31-3964-CEFD-76F2034132BA}"/>
              </a:ext>
            </a:extLst>
          </p:cNvPr>
          <p:cNvSpPr txBox="1">
            <a:spLocks/>
          </p:cNvSpPr>
          <p:nvPr/>
        </p:nvSpPr>
        <p:spPr>
          <a:xfrm>
            <a:off x="793258" y="428600"/>
            <a:ext cx="5134825" cy="800093"/>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dirty="0"/>
              <a:t>INCREASING HANDPRINT, REDUCING FOOTPRINT</a:t>
            </a:r>
            <a:endParaRPr lang="fi-FI" sz="1400" b="1" dirty="0"/>
          </a:p>
        </p:txBody>
      </p:sp>
    </p:spTree>
    <p:extLst>
      <p:ext uri="{BB962C8B-B14F-4D97-AF65-F5344CB8AC3E}">
        <p14:creationId xmlns:p14="http://schemas.microsoft.com/office/powerpoint/2010/main" val="60032109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3" name="think-cell data - do not delete" hidden="1">
            <a:extLst>
              <a:ext uri="{FF2B5EF4-FFF2-40B4-BE49-F238E27FC236}">
                <a16:creationId xmlns:a16="http://schemas.microsoft.com/office/drawing/2014/main" id="{0E9E2B9E-C7A6-64B9-A22E-F4208CB41DA1}"/>
              </a:ext>
            </a:extLst>
          </p:cNvPr>
          <p:cNvGraphicFramePr>
            <a:graphicFrameLocks/>
          </p:cNvGraphicFramePr>
          <p:nvPr>
            <p:custDataLst>
              <p:tags r:id="rId1"/>
            </p:custDataLst>
            <p:extLst>
              <p:ext uri="{D42A27DB-BD31-4B8C-83A1-F6EECF244321}">
                <p14:modId xmlns:p14="http://schemas.microsoft.com/office/powerpoint/2010/main" val="37684315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1" imgW="273" imgH="273" progId="TCLayout.ActiveDocument.1">
                  <p:embed/>
                </p:oleObj>
              </mc:Choice>
              <mc:Fallback>
                <p:oleObj name="think-cell Slide" r:id="rId61" imgW="273" imgH="273" progId="TCLayout.ActiveDocument.1">
                  <p:embed/>
                  <p:pic>
                    <p:nvPicPr>
                      <p:cNvPr id="73" name="think-cell data - do not delete" hidden="1">
                        <a:extLst>
                          <a:ext uri="{FF2B5EF4-FFF2-40B4-BE49-F238E27FC236}">
                            <a16:creationId xmlns:a16="http://schemas.microsoft.com/office/drawing/2014/main" id="{0E9E2B9E-C7A6-64B9-A22E-F4208CB41DA1}"/>
                          </a:ext>
                        </a:extLst>
                      </p:cNvPr>
                      <p:cNvPicPr/>
                      <p:nvPr/>
                    </p:nvPicPr>
                    <p:blipFill>
                      <a:blip r:embed="rId62"/>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D8358E96-395E-2955-2EC5-3BF38EB57F3A}"/>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81FFB296-1FFD-5B11-96C0-ACB7E0429A9D}"/>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05463188-90A3-E4EC-9603-49D2CD9C2762}"/>
              </a:ext>
            </a:extLst>
          </p:cNvPr>
          <p:cNvSpPr>
            <a:spLocks noGrp="1"/>
          </p:cNvSpPr>
          <p:nvPr>
            <p:ph type="sldNum" sz="quarter" idx="12"/>
          </p:nvPr>
        </p:nvSpPr>
        <p:spPr/>
        <p:txBody>
          <a:bodyPr/>
          <a:lstStyle/>
          <a:p>
            <a:fld id="{9B8CDF1A-3CDE-4195-AF23-CDCF2878DEB5}" type="slidenum">
              <a:rPr lang="en-US" smtClean="0"/>
              <a:t>35</a:t>
            </a:fld>
            <a:endParaRPr lang="en-US"/>
          </a:p>
        </p:txBody>
      </p:sp>
      <p:sp>
        <p:nvSpPr>
          <p:cNvPr id="5" name="Title 5">
            <a:extLst>
              <a:ext uri="{FF2B5EF4-FFF2-40B4-BE49-F238E27FC236}">
                <a16:creationId xmlns:a16="http://schemas.microsoft.com/office/drawing/2014/main" id="{8270A08F-ECF3-1AC1-8A0F-CB7AB109350C}"/>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sz="3600" dirty="0"/>
              <a:t>Progress towards Kemira’s climate targets</a:t>
            </a:r>
          </a:p>
        </p:txBody>
      </p:sp>
      <p:graphicFrame>
        <p:nvGraphicFramePr>
          <p:cNvPr id="103" name="Chart 102">
            <a:extLst>
              <a:ext uri="{FF2B5EF4-FFF2-40B4-BE49-F238E27FC236}">
                <a16:creationId xmlns:a16="http://schemas.microsoft.com/office/drawing/2014/main" id="{50C5F6BB-A1D3-9589-9068-CBFFB4F18E86}"/>
              </a:ext>
            </a:extLst>
          </p:cNvPr>
          <p:cNvGraphicFramePr/>
          <p:nvPr>
            <p:custDataLst>
              <p:tags r:id="rId2"/>
            </p:custDataLst>
            <p:extLst>
              <p:ext uri="{D42A27DB-BD31-4B8C-83A1-F6EECF244321}">
                <p14:modId xmlns:p14="http://schemas.microsoft.com/office/powerpoint/2010/main" val="1720131286"/>
              </p:ext>
            </p:extLst>
          </p:nvPr>
        </p:nvGraphicFramePr>
        <p:xfrm>
          <a:off x="1393825" y="3586163"/>
          <a:ext cx="4875213" cy="2616200"/>
        </p:xfrm>
        <a:graphic>
          <a:graphicData uri="http://schemas.openxmlformats.org/drawingml/2006/chart">
            <c:chart xmlns:c="http://schemas.openxmlformats.org/drawingml/2006/chart" xmlns:r="http://schemas.openxmlformats.org/officeDocument/2006/relationships" r:id="rId63"/>
          </a:graphicData>
        </a:graphic>
      </p:graphicFrame>
      <p:sp>
        <p:nvSpPr>
          <p:cNvPr id="97" name="Text Placeholder 2">
            <a:extLst>
              <a:ext uri="{FF2B5EF4-FFF2-40B4-BE49-F238E27FC236}">
                <a16:creationId xmlns:a16="http://schemas.microsoft.com/office/drawing/2014/main" id="{FBB033DC-977F-F4F2-E966-11C514FD49B4}"/>
              </a:ext>
            </a:extLst>
          </p:cNvPr>
          <p:cNvSpPr>
            <a:spLocks/>
          </p:cNvSpPr>
          <p:nvPr>
            <p:custDataLst>
              <p:tags r:id="rId3"/>
            </p:custDataLst>
          </p:nvPr>
        </p:nvSpPr>
        <p:spPr bwMode="gray">
          <a:xfrm>
            <a:off x="1239838" y="5857875"/>
            <a:ext cx="841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FBBC48C-EFD3-47C1-8951-F3CE8269D7B7}" type="datetime'''''''''''''''''''''''0'''''">
              <a:rPr lang="en-US" altLang="en-US" sz="1200" smtClean="0">
                <a:effectLst/>
              </a:rPr>
              <a:pPr lvl="0" algn="r">
                <a:spcBef>
                  <a:spcPct val="0"/>
                </a:spcBef>
                <a:spcAft>
                  <a:spcPct val="0"/>
                </a:spcAft>
              </a:pPr>
              <a:t>0</a:t>
            </a:fld>
            <a:endParaRPr lang="en-US" sz="1200" dirty="0"/>
          </a:p>
        </p:txBody>
      </p:sp>
      <p:sp>
        <p:nvSpPr>
          <p:cNvPr id="98" name="Text Placeholder 2">
            <a:extLst>
              <a:ext uri="{FF2B5EF4-FFF2-40B4-BE49-F238E27FC236}">
                <a16:creationId xmlns:a16="http://schemas.microsoft.com/office/drawing/2014/main" id="{2AB18D05-4321-91FE-6699-3E05D6600484}"/>
              </a:ext>
            </a:extLst>
          </p:cNvPr>
          <p:cNvSpPr>
            <a:spLocks/>
          </p:cNvSpPr>
          <p:nvPr>
            <p:custDataLst>
              <p:tags r:id="rId4"/>
            </p:custDataLst>
          </p:nvPr>
        </p:nvSpPr>
        <p:spPr bwMode="gray">
          <a:xfrm>
            <a:off x="1071563" y="5441950"/>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A5A7BE0B-3402-4D6A-8D58-E0D4800C91ED}" type="datetime'''''''''''''''''''''2''''''''''''''''''''''''''''''00'">
              <a:rPr lang="en-US" altLang="en-US" sz="1200" smtClean="0">
                <a:effectLst/>
              </a:rPr>
              <a:pPr lvl="0" algn="r">
                <a:spcBef>
                  <a:spcPct val="0"/>
                </a:spcBef>
                <a:spcAft>
                  <a:spcPct val="0"/>
                </a:spcAft>
              </a:pPr>
              <a:t>200</a:t>
            </a:fld>
            <a:endParaRPr lang="en-US" sz="1200" dirty="0"/>
          </a:p>
        </p:txBody>
      </p:sp>
      <p:sp>
        <p:nvSpPr>
          <p:cNvPr id="99" name="Text Placeholder 2">
            <a:extLst>
              <a:ext uri="{FF2B5EF4-FFF2-40B4-BE49-F238E27FC236}">
                <a16:creationId xmlns:a16="http://schemas.microsoft.com/office/drawing/2014/main" id="{6E316868-EB3A-3CA3-8572-A435136468E4}"/>
              </a:ext>
            </a:extLst>
          </p:cNvPr>
          <p:cNvSpPr>
            <a:spLocks/>
          </p:cNvSpPr>
          <p:nvPr>
            <p:custDataLst>
              <p:tags r:id="rId5"/>
            </p:custDataLst>
          </p:nvPr>
        </p:nvSpPr>
        <p:spPr bwMode="gray">
          <a:xfrm>
            <a:off x="1071563" y="5024438"/>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0E978A54-7A6C-4BE4-AC0C-3F58F6313E6E}" type="datetime'''''4''''''''''''''''0''''''''''''''''''''''''''''''''''''0'''">
              <a:rPr lang="en-US" altLang="en-US" sz="1200" smtClean="0">
                <a:effectLst/>
              </a:rPr>
              <a:pPr lvl="0" algn="r">
                <a:spcBef>
                  <a:spcPct val="0"/>
                </a:spcBef>
                <a:spcAft>
                  <a:spcPct val="0"/>
                </a:spcAft>
              </a:pPr>
              <a:t>400</a:t>
            </a:fld>
            <a:endParaRPr lang="en-US" sz="1200" dirty="0"/>
          </a:p>
        </p:txBody>
      </p:sp>
      <p:sp>
        <p:nvSpPr>
          <p:cNvPr id="100" name="Text Placeholder 2">
            <a:extLst>
              <a:ext uri="{FF2B5EF4-FFF2-40B4-BE49-F238E27FC236}">
                <a16:creationId xmlns:a16="http://schemas.microsoft.com/office/drawing/2014/main" id="{50990711-7F11-697F-0404-17B4214B4F78}"/>
              </a:ext>
            </a:extLst>
          </p:cNvPr>
          <p:cNvSpPr>
            <a:spLocks/>
          </p:cNvSpPr>
          <p:nvPr>
            <p:custDataLst>
              <p:tags r:id="rId6"/>
            </p:custDataLst>
          </p:nvPr>
        </p:nvSpPr>
        <p:spPr bwMode="gray">
          <a:xfrm>
            <a:off x="1071563" y="4608513"/>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450DDC3-BF23-42DA-8026-6F7D629E8210}" type="datetime'''''''''''''''''''''''''''''''60''''''''''''''''''''0'''">
              <a:rPr lang="en-US" altLang="en-US" sz="1200" smtClean="0">
                <a:effectLst/>
              </a:rPr>
              <a:pPr lvl="0" algn="r">
                <a:spcBef>
                  <a:spcPct val="0"/>
                </a:spcBef>
                <a:spcAft>
                  <a:spcPct val="0"/>
                </a:spcAft>
              </a:pPr>
              <a:t>600</a:t>
            </a:fld>
            <a:endParaRPr lang="en-US" sz="1200" dirty="0"/>
          </a:p>
        </p:txBody>
      </p:sp>
      <p:sp>
        <p:nvSpPr>
          <p:cNvPr id="101" name="Text Placeholder 2">
            <a:extLst>
              <a:ext uri="{FF2B5EF4-FFF2-40B4-BE49-F238E27FC236}">
                <a16:creationId xmlns:a16="http://schemas.microsoft.com/office/drawing/2014/main" id="{C90F9286-D6CE-29BB-7B58-0D707704DED8}"/>
              </a:ext>
            </a:extLst>
          </p:cNvPr>
          <p:cNvSpPr>
            <a:spLocks/>
          </p:cNvSpPr>
          <p:nvPr>
            <p:custDataLst>
              <p:tags r:id="rId7"/>
            </p:custDataLst>
          </p:nvPr>
        </p:nvSpPr>
        <p:spPr bwMode="gray">
          <a:xfrm>
            <a:off x="1071563" y="4191000"/>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23A2E72-C6AE-4504-8A73-0A6F285C0C9D}" type="datetime'''''8''''''''''''''''''0''''''''''''''''''0'''''''''''">
              <a:rPr lang="en-US" altLang="en-US" sz="1200" smtClean="0">
                <a:effectLst/>
              </a:rPr>
              <a:pPr lvl="0" algn="r">
                <a:spcBef>
                  <a:spcPct val="0"/>
                </a:spcBef>
                <a:spcAft>
                  <a:spcPct val="0"/>
                </a:spcAft>
              </a:pPr>
              <a:t>800</a:t>
            </a:fld>
            <a:endParaRPr lang="en-US" sz="1200" dirty="0"/>
          </a:p>
        </p:txBody>
      </p:sp>
      <p:sp>
        <p:nvSpPr>
          <p:cNvPr id="102" name="Text Placeholder 2">
            <a:extLst>
              <a:ext uri="{FF2B5EF4-FFF2-40B4-BE49-F238E27FC236}">
                <a16:creationId xmlns:a16="http://schemas.microsoft.com/office/drawing/2014/main" id="{464A8A7E-F4A8-EB04-647C-7111A20A1322}"/>
              </a:ext>
            </a:extLst>
          </p:cNvPr>
          <p:cNvSpPr>
            <a:spLocks/>
          </p:cNvSpPr>
          <p:nvPr>
            <p:custDataLst>
              <p:tags r:id="rId8"/>
            </p:custDataLst>
          </p:nvPr>
        </p:nvSpPr>
        <p:spPr bwMode="gray">
          <a:xfrm>
            <a:off x="944563" y="3775075"/>
            <a:ext cx="379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295BE6AF-87BB-4495-AAD3-ED260420BC37}" type="datetime'''''''''''''''1'''',''''''''''''''0''''0''''0'''">
              <a:rPr lang="en-US" altLang="en-US" sz="1200" smtClean="0">
                <a:effectLst/>
              </a:rPr>
              <a:pPr lvl="0" algn="r">
                <a:spcBef>
                  <a:spcPct val="0"/>
                </a:spcBef>
                <a:spcAft>
                  <a:spcPct val="0"/>
                </a:spcAft>
              </a:pPr>
              <a:t>1,000</a:t>
            </a:fld>
            <a:endParaRPr lang="en-US" sz="1200" dirty="0"/>
          </a:p>
        </p:txBody>
      </p:sp>
      <p:cxnSp>
        <p:nvCxnSpPr>
          <p:cNvPr id="13" name="Suora yhdysviiva 12">
            <a:extLst>
              <a:ext uri="{FF2B5EF4-FFF2-40B4-BE49-F238E27FC236}">
                <a16:creationId xmlns:a16="http://schemas.microsoft.com/office/drawing/2014/main" id="{377EBD34-E886-F321-D01D-B7053CC5BF96}"/>
              </a:ext>
            </a:extLst>
          </p:cNvPr>
          <p:cNvCxnSpPr/>
          <p:nvPr>
            <p:custDataLst>
              <p:tags r:id="rId9"/>
            </p:custDataLst>
          </p:nvPr>
        </p:nvCxnSpPr>
        <p:spPr bwMode="auto">
          <a:xfrm flipV="1">
            <a:off x="1690688" y="3768725"/>
            <a:ext cx="0" cy="7620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uora yhdysviiva 13">
            <a:extLst>
              <a:ext uri="{FF2B5EF4-FFF2-40B4-BE49-F238E27FC236}">
                <a16:creationId xmlns:a16="http://schemas.microsoft.com/office/drawing/2014/main" id="{19833225-0373-46EB-13AE-E8BD81FAA1EC}"/>
              </a:ext>
            </a:extLst>
          </p:cNvPr>
          <p:cNvCxnSpPr/>
          <p:nvPr>
            <p:custDataLst>
              <p:tags r:id="rId10"/>
            </p:custDataLst>
          </p:nvPr>
        </p:nvCxnSpPr>
        <p:spPr bwMode="auto">
          <a:xfrm>
            <a:off x="1690688" y="3768725"/>
            <a:ext cx="2997200"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uora yhdysviiva 14">
            <a:extLst>
              <a:ext uri="{FF2B5EF4-FFF2-40B4-BE49-F238E27FC236}">
                <a16:creationId xmlns:a16="http://schemas.microsoft.com/office/drawing/2014/main" id="{0402B914-1B24-1ED4-5841-4AAEBB8433C7}"/>
              </a:ext>
            </a:extLst>
          </p:cNvPr>
          <p:cNvCxnSpPr/>
          <p:nvPr>
            <p:custDataLst>
              <p:tags r:id="rId11"/>
            </p:custDataLst>
          </p:nvPr>
        </p:nvCxnSpPr>
        <p:spPr bwMode="auto">
          <a:xfrm>
            <a:off x="4687888" y="3768725"/>
            <a:ext cx="0" cy="877888"/>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16" name="Suora yhdysviiva 15">
            <a:extLst>
              <a:ext uri="{FF2B5EF4-FFF2-40B4-BE49-F238E27FC236}">
                <a16:creationId xmlns:a16="http://schemas.microsoft.com/office/drawing/2014/main" id="{5709BE97-898F-A5AA-B7B6-05AC13F7DC40}"/>
              </a:ext>
            </a:extLst>
          </p:cNvPr>
          <p:cNvCxnSpPr/>
          <p:nvPr>
            <p:custDataLst>
              <p:tags r:id="rId12"/>
            </p:custDataLst>
          </p:nvPr>
        </p:nvCxnSpPr>
        <p:spPr bwMode="auto">
          <a:xfrm>
            <a:off x="1690688" y="4048125"/>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uora yhdysviiva 16">
            <a:extLst>
              <a:ext uri="{FF2B5EF4-FFF2-40B4-BE49-F238E27FC236}">
                <a16:creationId xmlns:a16="http://schemas.microsoft.com/office/drawing/2014/main" id="{37383190-4560-EA6A-A60D-B45184028A1B}"/>
              </a:ext>
            </a:extLst>
          </p:cNvPr>
          <p:cNvCxnSpPr/>
          <p:nvPr>
            <p:custDataLst>
              <p:tags r:id="rId13"/>
            </p:custDataLst>
          </p:nvPr>
        </p:nvCxnSpPr>
        <p:spPr bwMode="auto">
          <a:xfrm>
            <a:off x="2117725" y="4071938"/>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uora yhdysviiva 17">
            <a:extLst>
              <a:ext uri="{FF2B5EF4-FFF2-40B4-BE49-F238E27FC236}">
                <a16:creationId xmlns:a16="http://schemas.microsoft.com/office/drawing/2014/main" id="{EED11723-00D1-F5B2-4F7D-5A78BB71659F}"/>
              </a:ext>
            </a:extLst>
          </p:cNvPr>
          <p:cNvCxnSpPr/>
          <p:nvPr>
            <p:custDataLst>
              <p:tags r:id="rId14"/>
            </p:custDataLst>
          </p:nvPr>
        </p:nvCxnSpPr>
        <p:spPr bwMode="auto">
          <a:xfrm>
            <a:off x="2546350" y="4127500"/>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uora yhdysviiva 18">
            <a:extLst>
              <a:ext uri="{FF2B5EF4-FFF2-40B4-BE49-F238E27FC236}">
                <a16:creationId xmlns:a16="http://schemas.microsoft.com/office/drawing/2014/main" id="{CCE2163C-641F-9412-96EC-8FF6A0FADEB7}"/>
              </a:ext>
            </a:extLst>
          </p:cNvPr>
          <p:cNvCxnSpPr/>
          <p:nvPr>
            <p:custDataLst>
              <p:tags r:id="rId15"/>
            </p:custDataLst>
          </p:nvPr>
        </p:nvCxnSpPr>
        <p:spPr bwMode="auto">
          <a:xfrm>
            <a:off x="2974975" y="4198938"/>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uora yhdysviiva 19">
            <a:extLst>
              <a:ext uri="{FF2B5EF4-FFF2-40B4-BE49-F238E27FC236}">
                <a16:creationId xmlns:a16="http://schemas.microsoft.com/office/drawing/2014/main" id="{19D6F564-87AA-1DA7-F499-90F769C1D7CA}"/>
              </a:ext>
            </a:extLst>
          </p:cNvPr>
          <p:cNvCxnSpPr/>
          <p:nvPr>
            <p:custDataLst>
              <p:tags r:id="rId16"/>
            </p:custDataLst>
          </p:nvPr>
        </p:nvCxnSpPr>
        <p:spPr bwMode="auto">
          <a:xfrm>
            <a:off x="3403600" y="4286250"/>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uora yhdysviiva 20">
            <a:extLst>
              <a:ext uri="{FF2B5EF4-FFF2-40B4-BE49-F238E27FC236}">
                <a16:creationId xmlns:a16="http://schemas.microsoft.com/office/drawing/2014/main" id="{6368F9D8-F436-C81E-70DC-B5719AAA2C6C}"/>
              </a:ext>
            </a:extLst>
          </p:cNvPr>
          <p:cNvCxnSpPr/>
          <p:nvPr>
            <p:custDataLst>
              <p:tags r:id="rId17"/>
            </p:custDataLst>
          </p:nvPr>
        </p:nvCxnSpPr>
        <p:spPr bwMode="auto">
          <a:xfrm>
            <a:off x="3830638" y="4521200"/>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uora yhdysviiva 21">
            <a:extLst>
              <a:ext uri="{FF2B5EF4-FFF2-40B4-BE49-F238E27FC236}">
                <a16:creationId xmlns:a16="http://schemas.microsoft.com/office/drawing/2014/main" id="{E8ABA4BB-1A40-433E-1697-EA113175B342}"/>
              </a:ext>
            </a:extLst>
          </p:cNvPr>
          <p:cNvCxnSpPr/>
          <p:nvPr>
            <p:custDataLst>
              <p:tags r:id="rId18"/>
            </p:custDataLst>
          </p:nvPr>
        </p:nvCxnSpPr>
        <p:spPr bwMode="auto">
          <a:xfrm>
            <a:off x="4259263" y="4668838"/>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 name="Suora yhdysviiva 22">
            <a:extLst>
              <a:ext uri="{FF2B5EF4-FFF2-40B4-BE49-F238E27FC236}">
                <a16:creationId xmlns:a16="http://schemas.microsoft.com/office/drawing/2014/main" id="{9C81585B-7CB9-AC56-9699-B9C8C52AE591}"/>
              </a:ext>
            </a:extLst>
          </p:cNvPr>
          <p:cNvCxnSpPr/>
          <p:nvPr>
            <p:custDataLst>
              <p:tags r:id="rId19"/>
            </p:custDataLst>
          </p:nvPr>
        </p:nvCxnSpPr>
        <p:spPr bwMode="auto">
          <a:xfrm>
            <a:off x="4687888" y="4849813"/>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uora yhdysviiva 23">
            <a:extLst>
              <a:ext uri="{FF2B5EF4-FFF2-40B4-BE49-F238E27FC236}">
                <a16:creationId xmlns:a16="http://schemas.microsoft.com/office/drawing/2014/main" id="{F230FF99-5A8E-6C0D-486F-8A79AD62E29C}"/>
              </a:ext>
            </a:extLst>
          </p:cNvPr>
          <p:cNvCxnSpPr/>
          <p:nvPr>
            <p:custDataLst>
              <p:tags r:id="rId20"/>
            </p:custDataLst>
          </p:nvPr>
        </p:nvCxnSpPr>
        <p:spPr bwMode="auto">
          <a:xfrm>
            <a:off x="5972175" y="5002213"/>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5" name="Text Placeholder 2">
            <a:extLst>
              <a:ext uri="{FF2B5EF4-FFF2-40B4-BE49-F238E27FC236}">
                <a16:creationId xmlns:a16="http://schemas.microsoft.com/office/drawing/2014/main" id="{4452DB3C-5347-0E51-748D-46D5048AA011}"/>
              </a:ext>
            </a:extLst>
          </p:cNvPr>
          <p:cNvSpPr>
            <a:spLocks/>
          </p:cNvSpPr>
          <p:nvPr>
            <p:custDataLst>
              <p:tags r:id="rId21"/>
            </p:custDataLst>
          </p:nvPr>
        </p:nvSpPr>
        <p:spPr bwMode="auto">
          <a:xfrm>
            <a:off x="1516063"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253B599-5B2C-4B4E-9E06-E78C5149ED19}" type="datetime'''2''''''''''''''''''''''''''01''''''''''''''8'''''''''''''">
              <a:rPr lang="en-US" altLang="en-US" sz="1200" smtClean="0"/>
              <a:pPr lvl="0" algn="ctr">
                <a:spcBef>
                  <a:spcPct val="0"/>
                </a:spcBef>
                <a:spcAft>
                  <a:spcPct val="0"/>
                </a:spcAft>
              </a:pPr>
              <a:t>2018</a:t>
            </a:fld>
            <a:endParaRPr lang="en-US" sz="1200"/>
          </a:p>
        </p:txBody>
      </p:sp>
      <p:sp>
        <p:nvSpPr>
          <p:cNvPr id="26" name="Text Placeholder 2">
            <a:extLst>
              <a:ext uri="{FF2B5EF4-FFF2-40B4-BE49-F238E27FC236}">
                <a16:creationId xmlns:a16="http://schemas.microsoft.com/office/drawing/2014/main" id="{93D44392-F003-E814-2750-8C73E68C5D72}"/>
              </a:ext>
            </a:extLst>
          </p:cNvPr>
          <p:cNvSpPr>
            <a:spLocks/>
          </p:cNvSpPr>
          <p:nvPr>
            <p:custDataLst>
              <p:tags r:id="rId22"/>
            </p:custDataLst>
          </p:nvPr>
        </p:nvSpPr>
        <p:spPr bwMode="auto">
          <a:xfrm>
            <a:off x="1943100"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ECA682C-DD5A-4DC7-8140-473E39230253}" type="datetime'''''''2''''''''0''''''''''''''''1''''''''''9'''">
              <a:rPr lang="en-US" altLang="en-US" sz="1200" smtClean="0"/>
              <a:pPr lvl="0" algn="ctr">
                <a:spcBef>
                  <a:spcPct val="0"/>
                </a:spcBef>
                <a:spcAft>
                  <a:spcPct val="0"/>
                </a:spcAft>
              </a:pPr>
              <a:t>2019</a:t>
            </a:fld>
            <a:endParaRPr lang="en-US" sz="1200"/>
          </a:p>
        </p:txBody>
      </p:sp>
      <p:sp>
        <p:nvSpPr>
          <p:cNvPr id="27" name="Text Placeholder 2">
            <a:extLst>
              <a:ext uri="{FF2B5EF4-FFF2-40B4-BE49-F238E27FC236}">
                <a16:creationId xmlns:a16="http://schemas.microsoft.com/office/drawing/2014/main" id="{BD9E82D9-099A-30C9-ED2C-AC41FE20E87A}"/>
              </a:ext>
            </a:extLst>
          </p:cNvPr>
          <p:cNvSpPr>
            <a:spLocks/>
          </p:cNvSpPr>
          <p:nvPr>
            <p:custDataLst>
              <p:tags r:id="rId23"/>
            </p:custDataLst>
          </p:nvPr>
        </p:nvSpPr>
        <p:spPr bwMode="auto">
          <a:xfrm>
            <a:off x="2371725"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BD49B3C-2FC3-4721-9751-21AF882AF314}" type="datetime'''''2''''''0''2''''''''''''''''''''0'''''''''''''''''''''">
              <a:rPr lang="en-US" altLang="en-US" sz="1200" smtClean="0"/>
              <a:pPr lvl="0" algn="ctr">
                <a:spcBef>
                  <a:spcPct val="0"/>
                </a:spcBef>
                <a:spcAft>
                  <a:spcPct val="0"/>
                </a:spcAft>
              </a:pPr>
              <a:t>2020</a:t>
            </a:fld>
            <a:endParaRPr lang="en-US" sz="1200"/>
          </a:p>
        </p:txBody>
      </p:sp>
      <p:sp>
        <p:nvSpPr>
          <p:cNvPr id="28" name="Text Placeholder 2">
            <a:extLst>
              <a:ext uri="{FF2B5EF4-FFF2-40B4-BE49-F238E27FC236}">
                <a16:creationId xmlns:a16="http://schemas.microsoft.com/office/drawing/2014/main" id="{88336322-C797-40F9-25A7-482F8D95EC6B}"/>
              </a:ext>
            </a:extLst>
          </p:cNvPr>
          <p:cNvSpPr>
            <a:spLocks/>
          </p:cNvSpPr>
          <p:nvPr>
            <p:custDataLst>
              <p:tags r:id="rId24"/>
            </p:custDataLst>
          </p:nvPr>
        </p:nvSpPr>
        <p:spPr bwMode="auto">
          <a:xfrm>
            <a:off x="2800350"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AC714AA-A0E7-4F4B-93B3-CE9282AEFAC0}" type="datetime'''''''''''''''''''2''''''0''''''2''1'''''">
              <a:rPr lang="en-US" altLang="en-US" sz="1200" smtClean="0"/>
              <a:pPr lvl="0" algn="ctr">
                <a:spcBef>
                  <a:spcPct val="0"/>
                </a:spcBef>
                <a:spcAft>
                  <a:spcPct val="0"/>
                </a:spcAft>
              </a:pPr>
              <a:t>2021</a:t>
            </a:fld>
            <a:endParaRPr lang="en-US" sz="1200"/>
          </a:p>
        </p:txBody>
      </p:sp>
      <p:sp>
        <p:nvSpPr>
          <p:cNvPr id="29" name="Text Placeholder 2">
            <a:extLst>
              <a:ext uri="{FF2B5EF4-FFF2-40B4-BE49-F238E27FC236}">
                <a16:creationId xmlns:a16="http://schemas.microsoft.com/office/drawing/2014/main" id="{47A9C0F1-D1C0-A27C-1296-8AB610C530AD}"/>
              </a:ext>
            </a:extLst>
          </p:cNvPr>
          <p:cNvSpPr>
            <a:spLocks/>
          </p:cNvSpPr>
          <p:nvPr>
            <p:custDataLst>
              <p:tags r:id="rId25"/>
            </p:custDataLst>
          </p:nvPr>
        </p:nvSpPr>
        <p:spPr bwMode="auto">
          <a:xfrm>
            <a:off x="3228975"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519B1E6-ED9E-4914-B8B3-75C45277DF60}" type="datetime'''''''''''2''''''''0''2''''''''''''''''2'''''''">
              <a:rPr lang="en-US" altLang="en-US" sz="1200" smtClean="0"/>
              <a:pPr lvl="0" algn="ctr">
                <a:spcBef>
                  <a:spcPct val="0"/>
                </a:spcBef>
                <a:spcAft>
                  <a:spcPct val="0"/>
                </a:spcAft>
              </a:pPr>
              <a:t>2022</a:t>
            </a:fld>
            <a:endParaRPr lang="en-US" sz="1200"/>
          </a:p>
        </p:txBody>
      </p:sp>
      <p:sp>
        <p:nvSpPr>
          <p:cNvPr id="30" name="Text Placeholder 2">
            <a:extLst>
              <a:ext uri="{FF2B5EF4-FFF2-40B4-BE49-F238E27FC236}">
                <a16:creationId xmlns:a16="http://schemas.microsoft.com/office/drawing/2014/main" id="{B80DDC73-05E9-339A-90E0-7E1D945EF36B}"/>
              </a:ext>
            </a:extLst>
          </p:cNvPr>
          <p:cNvSpPr>
            <a:spLocks/>
          </p:cNvSpPr>
          <p:nvPr>
            <p:custDataLst>
              <p:tags r:id="rId26"/>
            </p:custDataLst>
          </p:nvPr>
        </p:nvSpPr>
        <p:spPr bwMode="auto">
          <a:xfrm>
            <a:off x="3656013"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967C358-6D84-4CB5-9AA1-2097878C2844}" type="datetime'''''''''''''''''''''''''''20''''''''''''''2''''''''3'''''''''">
              <a:rPr lang="en-US" altLang="en-US" sz="1200" smtClean="0"/>
              <a:pPr lvl="0" algn="ctr">
                <a:spcBef>
                  <a:spcPct val="0"/>
                </a:spcBef>
                <a:spcAft>
                  <a:spcPct val="0"/>
                </a:spcAft>
              </a:pPr>
              <a:t>2023</a:t>
            </a:fld>
            <a:endParaRPr lang="en-US" sz="1200"/>
          </a:p>
        </p:txBody>
      </p:sp>
      <p:sp>
        <p:nvSpPr>
          <p:cNvPr id="31" name="Text Placeholder 2">
            <a:extLst>
              <a:ext uri="{FF2B5EF4-FFF2-40B4-BE49-F238E27FC236}">
                <a16:creationId xmlns:a16="http://schemas.microsoft.com/office/drawing/2014/main" id="{DC82454C-A4D5-1330-AFD6-BA189549E686}"/>
              </a:ext>
            </a:extLst>
          </p:cNvPr>
          <p:cNvSpPr>
            <a:spLocks/>
          </p:cNvSpPr>
          <p:nvPr>
            <p:custDataLst>
              <p:tags r:id="rId27"/>
            </p:custDataLst>
          </p:nvPr>
        </p:nvSpPr>
        <p:spPr bwMode="auto">
          <a:xfrm>
            <a:off x="4084638"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9E262F8-2536-48C9-98AB-13FAA6C8825B}" type="datetime'''''''''''''''''''2''''''''02''''''4'''">
              <a:rPr lang="en-US" altLang="en-US" sz="1200" smtClean="0"/>
              <a:pPr lvl="0" algn="ctr">
                <a:spcBef>
                  <a:spcPct val="0"/>
                </a:spcBef>
                <a:spcAft>
                  <a:spcPct val="0"/>
                </a:spcAft>
              </a:pPr>
              <a:t>2024</a:t>
            </a:fld>
            <a:endParaRPr lang="en-US" sz="1200"/>
          </a:p>
        </p:txBody>
      </p:sp>
      <p:sp>
        <p:nvSpPr>
          <p:cNvPr id="32" name="Text Placeholder 2">
            <a:extLst>
              <a:ext uri="{FF2B5EF4-FFF2-40B4-BE49-F238E27FC236}">
                <a16:creationId xmlns:a16="http://schemas.microsoft.com/office/drawing/2014/main" id="{0F43C777-1F8D-6D4B-0003-B7FE019BEC20}"/>
              </a:ext>
            </a:extLst>
          </p:cNvPr>
          <p:cNvSpPr>
            <a:spLocks/>
          </p:cNvSpPr>
          <p:nvPr>
            <p:custDataLst>
              <p:tags r:id="rId28"/>
            </p:custDataLst>
          </p:nvPr>
        </p:nvSpPr>
        <p:spPr bwMode="auto">
          <a:xfrm>
            <a:off x="4513263"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615EBF8-F9EE-4648-B08C-CABFA4CE5F91}" type="datetime'''''2''''''''''''''''02''''''''''''''''''''''''''5'''''''''''">
              <a:rPr lang="en-US" altLang="en-US" sz="1200" b="1" smtClean="0"/>
              <a:pPr lvl="0" algn="ctr">
                <a:spcBef>
                  <a:spcPct val="0"/>
                </a:spcBef>
                <a:spcAft>
                  <a:spcPct val="0"/>
                </a:spcAft>
              </a:pPr>
              <a:t>2025</a:t>
            </a:fld>
            <a:endParaRPr lang="en-US" sz="1200" b="1" dirty="0"/>
          </a:p>
        </p:txBody>
      </p:sp>
      <p:sp>
        <p:nvSpPr>
          <p:cNvPr id="33" name="Text Placeholder 2">
            <a:extLst>
              <a:ext uri="{FF2B5EF4-FFF2-40B4-BE49-F238E27FC236}">
                <a16:creationId xmlns:a16="http://schemas.microsoft.com/office/drawing/2014/main" id="{E97DB41C-462B-1E57-25B0-F15FEBE32A29}"/>
              </a:ext>
            </a:extLst>
          </p:cNvPr>
          <p:cNvSpPr>
            <a:spLocks/>
          </p:cNvSpPr>
          <p:nvPr>
            <p:custDataLst>
              <p:tags r:id="rId29"/>
            </p:custDataLst>
          </p:nvPr>
        </p:nvSpPr>
        <p:spPr bwMode="auto">
          <a:xfrm>
            <a:off x="5738813" y="5986463"/>
            <a:ext cx="466725" cy="3302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1C02EB9-3713-4FFA-961C-3EDE1003C641}" type="datetime'20''30'''''''''''''' ''T''''''a''''rg''''''e''''''''t'''''">
              <a:rPr lang="en-US" altLang="en-US" sz="1200" b="1" smtClean="0"/>
              <a:pPr lvl="0" algn="ctr">
                <a:spcBef>
                  <a:spcPct val="0"/>
                </a:spcBef>
                <a:spcAft>
                  <a:spcPct val="0"/>
                </a:spcAft>
              </a:pPr>
              <a:t>2030 Target</a:t>
            </a:fld>
            <a:endParaRPr lang="en-US" sz="1200" b="1"/>
          </a:p>
        </p:txBody>
      </p:sp>
      <p:sp>
        <p:nvSpPr>
          <p:cNvPr id="34" name="Text Placeholder 2">
            <a:extLst>
              <a:ext uri="{FF2B5EF4-FFF2-40B4-BE49-F238E27FC236}">
                <a16:creationId xmlns:a16="http://schemas.microsoft.com/office/drawing/2014/main" id="{DEEF2B94-6899-9F1E-BA40-6FFC08DCAB08}"/>
              </a:ext>
            </a:extLst>
          </p:cNvPr>
          <p:cNvSpPr>
            <a:spLocks/>
          </p:cNvSpPr>
          <p:nvPr>
            <p:custDataLst>
              <p:tags r:id="rId30"/>
            </p:custDataLst>
          </p:nvPr>
        </p:nvSpPr>
        <p:spPr bwMode="auto">
          <a:xfrm>
            <a:off x="2792413" y="3632200"/>
            <a:ext cx="795338" cy="273050"/>
          </a:xfrm>
          <a:prstGeom prst="ellipse">
            <a:avLst/>
          </a:prstGeom>
          <a:solidFill>
            <a:schemeClr val="bg1"/>
          </a:solidFill>
          <a:ln w="9525" cmpd="sng" algn="ctr">
            <a:solidFill>
              <a:schemeClr val="tx1"/>
            </a:solidFill>
          </a:ln>
          <a:effec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CA1BB0F-5F63-48B3-A1E7-CA56845E5975}" type="datetime'''''-4''''''''''''''''''''''''''3''.1''''''%'">
              <a:rPr lang="en-US" altLang="en-US" sz="1400" b="1" smtClean="0">
                <a:effectLst/>
              </a:rPr>
              <a:pPr lvl="0" algn="ctr">
                <a:spcBef>
                  <a:spcPct val="0"/>
                </a:spcBef>
                <a:spcAft>
                  <a:spcPct val="0"/>
                </a:spcAft>
              </a:pPr>
              <a:t>-43.1%</a:t>
            </a:fld>
            <a:endParaRPr lang="en-US" sz="1400" b="1" dirty="0"/>
          </a:p>
        </p:txBody>
      </p:sp>
      <p:graphicFrame>
        <p:nvGraphicFramePr>
          <p:cNvPr id="116" name="Chart 115">
            <a:extLst>
              <a:ext uri="{FF2B5EF4-FFF2-40B4-BE49-F238E27FC236}">
                <a16:creationId xmlns:a16="http://schemas.microsoft.com/office/drawing/2014/main" id="{9C7C8C1C-7F51-F7C9-1B55-7961593C09FB}"/>
              </a:ext>
            </a:extLst>
          </p:cNvPr>
          <p:cNvGraphicFramePr/>
          <p:nvPr>
            <p:custDataLst>
              <p:tags r:id="rId31"/>
            </p:custDataLst>
            <p:extLst>
              <p:ext uri="{D42A27DB-BD31-4B8C-83A1-F6EECF244321}">
                <p14:modId xmlns:p14="http://schemas.microsoft.com/office/powerpoint/2010/main" val="1504344674"/>
              </p:ext>
            </p:extLst>
          </p:nvPr>
        </p:nvGraphicFramePr>
        <p:xfrm>
          <a:off x="7253288" y="2079625"/>
          <a:ext cx="3675062" cy="3938588"/>
        </p:xfrm>
        <a:graphic>
          <a:graphicData uri="http://schemas.openxmlformats.org/drawingml/2006/chart">
            <c:chart xmlns:c="http://schemas.openxmlformats.org/drawingml/2006/chart" xmlns:r="http://schemas.openxmlformats.org/officeDocument/2006/relationships" r:id="rId64"/>
          </a:graphicData>
        </a:graphic>
      </p:graphicFrame>
      <p:sp>
        <p:nvSpPr>
          <p:cNvPr id="110" name="Text Placeholder 2">
            <a:extLst>
              <a:ext uri="{FF2B5EF4-FFF2-40B4-BE49-F238E27FC236}">
                <a16:creationId xmlns:a16="http://schemas.microsoft.com/office/drawing/2014/main" id="{DCF5C9F6-8D51-6034-8CC7-C613AEF08FB8}"/>
              </a:ext>
            </a:extLst>
          </p:cNvPr>
          <p:cNvSpPr>
            <a:spLocks/>
          </p:cNvSpPr>
          <p:nvPr>
            <p:custDataLst>
              <p:tags r:id="rId32"/>
            </p:custDataLst>
          </p:nvPr>
        </p:nvSpPr>
        <p:spPr bwMode="gray">
          <a:xfrm>
            <a:off x="7099300" y="5857875"/>
            <a:ext cx="84138"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5A2D41D3-8E81-43DB-B551-7870A8518D7F}" type="datetime'''''''''''''''''0'''''''''''''''''''''''''''''''''''''''''''''">
              <a:rPr lang="en-US" altLang="en-US" sz="1200" smtClean="0">
                <a:effectLst/>
              </a:rPr>
              <a:pPr lvl="0" algn="r">
                <a:spcBef>
                  <a:spcPct val="0"/>
                </a:spcBef>
                <a:spcAft>
                  <a:spcPct val="0"/>
                </a:spcAft>
              </a:pPr>
              <a:t>0</a:t>
            </a:fld>
            <a:endParaRPr lang="en-US" sz="1200" dirty="0"/>
          </a:p>
        </p:txBody>
      </p:sp>
      <p:sp>
        <p:nvSpPr>
          <p:cNvPr id="111" name="Text Placeholder 2">
            <a:extLst>
              <a:ext uri="{FF2B5EF4-FFF2-40B4-BE49-F238E27FC236}">
                <a16:creationId xmlns:a16="http://schemas.microsoft.com/office/drawing/2014/main" id="{40AE153C-6A7D-A9E0-ED25-CFFCB6145287}"/>
              </a:ext>
            </a:extLst>
          </p:cNvPr>
          <p:cNvSpPr>
            <a:spLocks/>
          </p:cNvSpPr>
          <p:nvPr>
            <p:custDataLst>
              <p:tags r:id="rId33"/>
            </p:custDataLst>
          </p:nvPr>
        </p:nvSpPr>
        <p:spPr bwMode="gray">
          <a:xfrm>
            <a:off x="6931025" y="5103813"/>
            <a:ext cx="252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C91F5D6-CD42-4B2B-BFCA-325FF205E46F}" type="datetime'''''''''''''''''''''''''5''''''''''''''''''''''''''0''''''''0'">
              <a:rPr lang="en-US" altLang="en-US" sz="1200" smtClean="0">
                <a:effectLst/>
              </a:rPr>
              <a:pPr lvl="0" algn="r">
                <a:spcBef>
                  <a:spcPct val="0"/>
                </a:spcBef>
                <a:spcAft>
                  <a:spcPct val="0"/>
                </a:spcAft>
              </a:pPr>
              <a:t>500</a:t>
            </a:fld>
            <a:endParaRPr lang="en-US" sz="1200" dirty="0"/>
          </a:p>
        </p:txBody>
      </p:sp>
      <p:sp>
        <p:nvSpPr>
          <p:cNvPr id="112" name="Text Placeholder 2">
            <a:extLst>
              <a:ext uri="{FF2B5EF4-FFF2-40B4-BE49-F238E27FC236}">
                <a16:creationId xmlns:a16="http://schemas.microsoft.com/office/drawing/2014/main" id="{99594EE3-84BF-8F12-4338-AEA05B492D4F}"/>
              </a:ext>
            </a:extLst>
          </p:cNvPr>
          <p:cNvSpPr>
            <a:spLocks/>
          </p:cNvSpPr>
          <p:nvPr>
            <p:custDataLst>
              <p:tags r:id="rId34"/>
            </p:custDataLst>
          </p:nvPr>
        </p:nvSpPr>
        <p:spPr bwMode="gray">
          <a:xfrm>
            <a:off x="6804025" y="4348163"/>
            <a:ext cx="379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F3AA048-789D-483B-ACD5-87F2A8272B75}" type="datetime'1'''''''''''''''''''''''',''0''''''''''0''''''''''0'''''''''''">
              <a:rPr lang="en-US" altLang="en-US" sz="1200" smtClean="0">
                <a:effectLst/>
              </a:rPr>
              <a:pPr lvl="0" algn="r">
                <a:spcBef>
                  <a:spcPct val="0"/>
                </a:spcBef>
                <a:spcAft>
                  <a:spcPct val="0"/>
                </a:spcAft>
              </a:pPr>
              <a:t>1,000</a:t>
            </a:fld>
            <a:endParaRPr lang="en-US" sz="1200" dirty="0"/>
          </a:p>
        </p:txBody>
      </p:sp>
      <p:sp>
        <p:nvSpPr>
          <p:cNvPr id="113" name="Text Placeholder 2">
            <a:extLst>
              <a:ext uri="{FF2B5EF4-FFF2-40B4-BE49-F238E27FC236}">
                <a16:creationId xmlns:a16="http://schemas.microsoft.com/office/drawing/2014/main" id="{4D35A326-899B-090E-8C90-A8212A1C6A04}"/>
              </a:ext>
            </a:extLst>
          </p:cNvPr>
          <p:cNvSpPr>
            <a:spLocks/>
          </p:cNvSpPr>
          <p:nvPr>
            <p:custDataLst>
              <p:tags r:id="rId35"/>
            </p:custDataLst>
          </p:nvPr>
        </p:nvSpPr>
        <p:spPr bwMode="gray">
          <a:xfrm>
            <a:off x="6804025" y="3594100"/>
            <a:ext cx="379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5DEBDD06-F876-4E5E-8BC8-B50D59418B97}" type="datetime'''''''''''''''''''''''1'',''''''5''''00'''''">
              <a:rPr lang="en-US" altLang="en-US" sz="1200" smtClean="0">
                <a:effectLst/>
              </a:rPr>
              <a:pPr lvl="0" algn="r">
                <a:spcBef>
                  <a:spcPct val="0"/>
                </a:spcBef>
                <a:spcAft>
                  <a:spcPct val="0"/>
                </a:spcAft>
              </a:pPr>
              <a:t>1,500</a:t>
            </a:fld>
            <a:endParaRPr lang="en-US" sz="1200" dirty="0"/>
          </a:p>
        </p:txBody>
      </p:sp>
      <p:sp>
        <p:nvSpPr>
          <p:cNvPr id="114" name="Text Placeholder 2">
            <a:extLst>
              <a:ext uri="{FF2B5EF4-FFF2-40B4-BE49-F238E27FC236}">
                <a16:creationId xmlns:a16="http://schemas.microsoft.com/office/drawing/2014/main" id="{6C24489C-9F4B-18F3-81F0-5312003122B5}"/>
              </a:ext>
            </a:extLst>
          </p:cNvPr>
          <p:cNvSpPr>
            <a:spLocks/>
          </p:cNvSpPr>
          <p:nvPr>
            <p:custDataLst>
              <p:tags r:id="rId36"/>
            </p:custDataLst>
          </p:nvPr>
        </p:nvSpPr>
        <p:spPr bwMode="gray">
          <a:xfrm>
            <a:off x="6804025" y="2838450"/>
            <a:ext cx="379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8A839AFA-1CC4-424B-B8B7-3DE64EDFD2AD}" type="datetime'''''''''''''''''''2'''',''''''''''''''00''''0'">
              <a:rPr lang="en-US" altLang="en-US" sz="1200" smtClean="0">
                <a:effectLst/>
              </a:rPr>
              <a:pPr lvl="0" algn="r">
                <a:spcBef>
                  <a:spcPct val="0"/>
                </a:spcBef>
                <a:spcAft>
                  <a:spcPct val="0"/>
                </a:spcAft>
              </a:pPr>
              <a:t>2,000</a:t>
            </a:fld>
            <a:endParaRPr lang="en-US" sz="1200" dirty="0"/>
          </a:p>
        </p:txBody>
      </p:sp>
      <p:sp>
        <p:nvSpPr>
          <p:cNvPr id="115" name="Text Placeholder 2">
            <a:extLst>
              <a:ext uri="{FF2B5EF4-FFF2-40B4-BE49-F238E27FC236}">
                <a16:creationId xmlns:a16="http://schemas.microsoft.com/office/drawing/2014/main" id="{A346679D-3D3D-3D1C-B28A-57C1746096A9}"/>
              </a:ext>
            </a:extLst>
          </p:cNvPr>
          <p:cNvSpPr>
            <a:spLocks/>
          </p:cNvSpPr>
          <p:nvPr>
            <p:custDataLst>
              <p:tags r:id="rId37"/>
            </p:custDataLst>
          </p:nvPr>
        </p:nvSpPr>
        <p:spPr bwMode="gray">
          <a:xfrm>
            <a:off x="6804025" y="2084388"/>
            <a:ext cx="37941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F62CC12F-BC72-4691-BD84-BD334821506A}" type="datetime'2'''''''''''''',''''''''''''''''''''''5''''''''0''0'''''''''">
              <a:rPr lang="en-US" altLang="en-US" sz="1200" smtClean="0">
                <a:effectLst/>
              </a:rPr>
              <a:pPr lvl="0" algn="r">
                <a:spcBef>
                  <a:spcPct val="0"/>
                </a:spcBef>
                <a:spcAft>
                  <a:spcPct val="0"/>
                </a:spcAft>
              </a:pPr>
              <a:t>2,500</a:t>
            </a:fld>
            <a:endParaRPr lang="en-US" sz="1200" dirty="0"/>
          </a:p>
        </p:txBody>
      </p:sp>
      <p:cxnSp>
        <p:nvCxnSpPr>
          <p:cNvPr id="42" name="Suora yhdysviiva 41">
            <a:extLst>
              <a:ext uri="{FF2B5EF4-FFF2-40B4-BE49-F238E27FC236}">
                <a16:creationId xmlns:a16="http://schemas.microsoft.com/office/drawing/2014/main" id="{A476CD2B-DECB-192F-0E44-9CA7A6F3B7CB}"/>
              </a:ext>
            </a:extLst>
          </p:cNvPr>
          <p:cNvCxnSpPr/>
          <p:nvPr>
            <p:custDataLst>
              <p:tags r:id="rId38"/>
            </p:custDataLst>
          </p:nvPr>
        </p:nvCxnSpPr>
        <p:spPr bwMode="auto">
          <a:xfrm flipV="1">
            <a:off x="7554913" y="2103438"/>
            <a:ext cx="0" cy="7620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3" name="Suora yhdysviiva 42">
            <a:extLst>
              <a:ext uri="{FF2B5EF4-FFF2-40B4-BE49-F238E27FC236}">
                <a16:creationId xmlns:a16="http://schemas.microsoft.com/office/drawing/2014/main" id="{E59A1FF0-C38F-F41E-8938-DC0E8238A8FA}"/>
              </a:ext>
            </a:extLst>
          </p:cNvPr>
          <p:cNvCxnSpPr/>
          <p:nvPr>
            <p:custDataLst>
              <p:tags r:id="rId39"/>
            </p:custDataLst>
          </p:nvPr>
        </p:nvCxnSpPr>
        <p:spPr bwMode="auto">
          <a:xfrm>
            <a:off x="7554913" y="2103438"/>
            <a:ext cx="1755775"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4" name="Suora yhdysviiva 43">
            <a:extLst>
              <a:ext uri="{FF2B5EF4-FFF2-40B4-BE49-F238E27FC236}">
                <a16:creationId xmlns:a16="http://schemas.microsoft.com/office/drawing/2014/main" id="{24538994-279A-314C-55BD-57C3D8C383B3}"/>
              </a:ext>
            </a:extLst>
          </p:cNvPr>
          <p:cNvCxnSpPr/>
          <p:nvPr>
            <p:custDataLst>
              <p:tags r:id="rId40"/>
            </p:custDataLst>
          </p:nvPr>
        </p:nvCxnSpPr>
        <p:spPr bwMode="auto">
          <a:xfrm>
            <a:off x="9310688" y="2103438"/>
            <a:ext cx="0" cy="9906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45" name="Suora yhdysviiva 44">
            <a:extLst>
              <a:ext uri="{FF2B5EF4-FFF2-40B4-BE49-F238E27FC236}">
                <a16:creationId xmlns:a16="http://schemas.microsoft.com/office/drawing/2014/main" id="{D68E446C-FABD-B335-8973-51EFAE817E92}"/>
              </a:ext>
            </a:extLst>
          </p:cNvPr>
          <p:cNvCxnSpPr/>
          <p:nvPr>
            <p:custDataLst>
              <p:tags r:id="rId41"/>
            </p:custDataLst>
          </p:nvPr>
        </p:nvCxnSpPr>
        <p:spPr bwMode="auto">
          <a:xfrm>
            <a:off x="7554913" y="2382838"/>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 name="Suora yhdysviiva 45">
            <a:extLst>
              <a:ext uri="{FF2B5EF4-FFF2-40B4-BE49-F238E27FC236}">
                <a16:creationId xmlns:a16="http://schemas.microsoft.com/office/drawing/2014/main" id="{881F7223-FE18-8812-4B6D-57795BA6A15A}"/>
              </a:ext>
            </a:extLst>
          </p:cNvPr>
          <p:cNvCxnSpPr/>
          <p:nvPr>
            <p:custDataLst>
              <p:tags r:id="rId42"/>
            </p:custDataLst>
          </p:nvPr>
        </p:nvCxnSpPr>
        <p:spPr bwMode="auto">
          <a:xfrm>
            <a:off x="7993063" y="2624138"/>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 name="Suora yhdysviiva 46">
            <a:extLst>
              <a:ext uri="{FF2B5EF4-FFF2-40B4-BE49-F238E27FC236}">
                <a16:creationId xmlns:a16="http://schemas.microsoft.com/office/drawing/2014/main" id="{F1CF1C69-BEF7-7EA5-7556-8DFC0579A2D6}"/>
              </a:ext>
            </a:extLst>
          </p:cNvPr>
          <p:cNvCxnSpPr/>
          <p:nvPr>
            <p:custDataLst>
              <p:tags r:id="rId43"/>
            </p:custDataLst>
          </p:nvPr>
        </p:nvCxnSpPr>
        <p:spPr bwMode="auto">
          <a:xfrm>
            <a:off x="8432800" y="3098800"/>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 name="Suora yhdysviiva 47">
            <a:extLst>
              <a:ext uri="{FF2B5EF4-FFF2-40B4-BE49-F238E27FC236}">
                <a16:creationId xmlns:a16="http://schemas.microsoft.com/office/drawing/2014/main" id="{513FBCA6-FA3E-84B7-5115-9D09ABDED81E}"/>
              </a:ext>
            </a:extLst>
          </p:cNvPr>
          <p:cNvCxnSpPr/>
          <p:nvPr>
            <p:custDataLst>
              <p:tags r:id="rId44"/>
            </p:custDataLst>
          </p:nvPr>
        </p:nvCxnSpPr>
        <p:spPr bwMode="auto">
          <a:xfrm>
            <a:off x="8870950" y="3071813"/>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 name="Suora yhdysviiva 48">
            <a:extLst>
              <a:ext uri="{FF2B5EF4-FFF2-40B4-BE49-F238E27FC236}">
                <a16:creationId xmlns:a16="http://schemas.microsoft.com/office/drawing/2014/main" id="{EA7649FF-719F-E27A-E128-71CF3A10E35A}"/>
              </a:ext>
            </a:extLst>
          </p:cNvPr>
          <p:cNvCxnSpPr/>
          <p:nvPr>
            <p:custDataLst>
              <p:tags r:id="rId45"/>
            </p:custDataLst>
          </p:nvPr>
        </p:nvCxnSpPr>
        <p:spPr bwMode="auto">
          <a:xfrm>
            <a:off x="9310688" y="3297238"/>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 name="Suora yhdysviiva 49">
            <a:extLst>
              <a:ext uri="{FF2B5EF4-FFF2-40B4-BE49-F238E27FC236}">
                <a16:creationId xmlns:a16="http://schemas.microsoft.com/office/drawing/2014/main" id="{D88A977D-20B0-71F3-F17A-D619469BF48C}"/>
              </a:ext>
            </a:extLst>
          </p:cNvPr>
          <p:cNvCxnSpPr/>
          <p:nvPr>
            <p:custDataLst>
              <p:tags r:id="rId46"/>
            </p:custDataLst>
          </p:nvPr>
        </p:nvCxnSpPr>
        <p:spPr bwMode="auto">
          <a:xfrm>
            <a:off x="10626725" y="3529013"/>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2" name="Text Placeholder 2">
            <a:extLst>
              <a:ext uri="{FF2B5EF4-FFF2-40B4-BE49-F238E27FC236}">
                <a16:creationId xmlns:a16="http://schemas.microsoft.com/office/drawing/2014/main" id="{446B562D-485F-F981-50D2-0D0BD33F2350}"/>
              </a:ext>
            </a:extLst>
          </p:cNvPr>
          <p:cNvSpPr>
            <a:spLocks/>
          </p:cNvSpPr>
          <p:nvPr>
            <p:custDataLst>
              <p:tags r:id="rId47"/>
            </p:custDataLst>
          </p:nvPr>
        </p:nvSpPr>
        <p:spPr bwMode="auto">
          <a:xfrm>
            <a:off x="7380288"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CD6E7C8-CA47-4518-A72B-E2E30E352165}" type="datetime'''20''''''''''''''''''''''''''''''''''''''''''2''''''''''1'''">
              <a:rPr lang="en-US" altLang="en-US" sz="1200" smtClean="0"/>
              <a:pPr lvl="0" algn="ctr">
                <a:spcBef>
                  <a:spcPct val="0"/>
                </a:spcBef>
                <a:spcAft>
                  <a:spcPct val="0"/>
                </a:spcAft>
              </a:pPr>
              <a:t>2021</a:t>
            </a:fld>
            <a:endParaRPr lang="en-US" sz="1200"/>
          </a:p>
        </p:txBody>
      </p:sp>
      <p:sp>
        <p:nvSpPr>
          <p:cNvPr id="54" name="Text Placeholder 2">
            <a:extLst>
              <a:ext uri="{FF2B5EF4-FFF2-40B4-BE49-F238E27FC236}">
                <a16:creationId xmlns:a16="http://schemas.microsoft.com/office/drawing/2014/main" id="{4E1233C7-D2BD-24FB-EB4D-E26BC25ABE2C}"/>
              </a:ext>
            </a:extLst>
          </p:cNvPr>
          <p:cNvSpPr>
            <a:spLocks/>
          </p:cNvSpPr>
          <p:nvPr>
            <p:custDataLst>
              <p:tags r:id="rId48"/>
            </p:custDataLst>
          </p:nvPr>
        </p:nvSpPr>
        <p:spPr bwMode="auto">
          <a:xfrm>
            <a:off x="7818438"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969C435-457F-4729-A583-C43C5FCE221D}" type="datetime'''''''2''''''''''''''''02''''''''''''''''''''2'''''''''''">
              <a:rPr lang="en-US" altLang="en-US" sz="1200" smtClean="0"/>
              <a:pPr lvl="0" algn="ctr">
                <a:spcBef>
                  <a:spcPct val="0"/>
                </a:spcBef>
                <a:spcAft>
                  <a:spcPct val="0"/>
                </a:spcAft>
              </a:pPr>
              <a:t>2022</a:t>
            </a:fld>
            <a:endParaRPr lang="en-US" sz="1200"/>
          </a:p>
        </p:txBody>
      </p:sp>
      <p:sp>
        <p:nvSpPr>
          <p:cNvPr id="56" name="Text Placeholder 2">
            <a:extLst>
              <a:ext uri="{FF2B5EF4-FFF2-40B4-BE49-F238E27FC236}">
                <a16:creationId xmlns:a16="http://schemas.microsoft.com/office/drawing/2014/main" id="{86BE3191-58E7-A72D-D117-99E81D77B4D0}"/>
              </a:ext>
            </a:extLst>
          </p:cNvPr>
          <p:cNvSpPr>
            <a:spLocks/>
          </p:cNvSpPr>
          <p:nvPr>
            <p:custDataLst>
              <p:tags r:id="rId49"/>
            </p:custDataLst>
          </p:nvPr>
        </p:nvSpPr>
        <p:spPr bwMode="auto">
          <a:xfrm>
            <a:off x="8258175"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A6D4A81-6CE8-4538-9325-BC68409F9DE8}" type="datetime'''''''2''''0''''2''''''''''''''''''''''''''''''''''''''3'''''">
              <a:rPr lang="en-US" altLang="en-US" sz="1200" smtClean="0"/>
              <a:pPr lvl="0" algn="ctr">
                <a:spcBef>
                  <a:spcPct val="0"/>
                </a:spcBef>
                <a:spcAft>
                  <a:spcPct val="0"/>
                </a:spcAft>
              </a:pPr>
              <a:t>2023</a:t>
            </a:fld>
            <a:endParaRPr lang="en-US" sz="1200"/>
          </a:p>
        </p:txBody>
      </p:sp>
      <p:sp>
        <p:nvSpPr>
          <p:cNvPr id="58" name="Text Placeholder 2">
            <a:extLst>
              <a:ext uri="{FF2B5EF4-FFF2-40B4-BE49-F238E27FC236}">
                <a16:creationId xmlns:a16="http://schemas.microsoft.com/office/drawing/2014/main" id="{5D850DA4-852B-F3F4-F919-96B924140DAB}"/>
              </a:ext>
            </a:extLst>
          </p:cNvPr>
          <p:cNvSpPr>
            <a:spLocks/>
          </p:cNvSpPr>
          <p:nvPr>
            <p:custDataLst>
              <p:tags r:id="rId50"/>
            </p:custDataLst>
          </p:nvPr>
        </p:nvSpPr>
        <p:spPr bwMode="auto">
          <a:xfrm>
            <a:off x="8696325"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91B2541-FD6A-4407-919F-CDE61C838A9C}" type="datetime'''''2''''0''''''''''''''''''''''''''''''''''''''''2''4'''''''">
              <a:rPr lang="en-US" altLang="en-US" sz="1200" smtClean="0"/>
              <a:pPr lvl="0" algn="ctr">
                <a:spcBef>
                  <a:spcPct val="0"/>
                </a:spcBef>
                <a:spcAft>
                  <a:spcPct val="0"/>
                </a:spcAft>
              </a:pPr>
              <a:t>2024</a:t>
            </a:fld>
            <a:endParaRPr lang="en-US" sz="1200"/>
          </a:p>
        </p:txBody>
      </p:sp>
      <p:sp>
        <p:nvSpPr>
          <p:cNvPr id="60" name="Text Placeholder 2">
            <a:extLst>
              <a:ext uri="{FF2B5EF4-FFF2-40B4-BE49-F238E27FC236}">
                <a16:creationId xmlns:a16="http://schemas.microsoft.com/office/drawing/2014/main" id="{628193C6-E78F-8169-582D-944800B30BC1}"/>
              </a:ext>
            </a:extLst>
          </p:cNvPr>
          <p:cNvSpPr>
            <a:spLocks/>
          </p:cNvSpPr>
          <p:nvPr>
            <p:custDataLst>
              <p:tags r:id="rId51"/>
            </p:custDataLst>
          </p:nvPr>
        </p:nvSpPr>
        <p:spPr bwMode="auto">
          <a:xfrm>
            <a:off x="9136063" y="5986463"/>
            <a:ext cx="349250"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661281D-2343-4D41-9D73-F1104C2B6D0F}" type="datetime'''''20''''''''''''''''''''2''5'''''''''''''">
              <a:rPr lang="en-US" altLang="en-US" sz="1200" b="1" smtClean="0"/>
              <a:pPr lvl="0" algn="ctr">
                <a:spcBef>
                  <a:spcPct val="0"/>
                </a:spcBef>
                <a:spcAft>
                  <a:spcPct val="0"/>
                </a:spcAft>
              </a:pPr>
              <a:t>2025</a:t>
            </a:fld>
            <a:endParaRPr lang="en-US" sz="1200" b="1" dirty="0"/>
          </a:p>
        </p:txBody>
      </p:sp>
      <p:sp>
        <p:nvSpPr>
          <p:cNvPr id="62" name="Text Placeholder 2">
            <a:extLst>
              <a:ext uri="{FF2B5EF4-FFF2-40B4-BE49-F238E27FC236}">
                <a16:creationId xmlns:a16="http://schemas.microsoft.com/office/drawing/2014/main" id="{83285216-8901-70AD-9BAE-7721ED5BD2EB}"/>
              </a:ext>
            </a:extLst>
          </p:cNvPr>
          <p:cNvSpPr>
            <a:spLocks/>
          </p:cNvSpPr>
          <p:nvPr>
            <p:custDataLst>
              <p:tags r:id="rId52"/>
            </p:custDataLst>
          </p:nvPr>
        </p:nvSpPr>
        <p:spPr bwMode="auto">
          <a:xfrm>
            <a:off x="10393363" y="5986463"/>
            <a:ext cx="466725" cy="3302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1F44A6B-AC57-4D86-B78B-0006379F9480}" type="datetime'2''''0''''3''''''''3'''''''''' T''''a''r''''''g''''e''''''t'''">
              <a:rPr lang="en-US" altLang="en-US" sz="1200" b="1" smtClean="0"/>
              <a:pPr lvl="0" algn="ctr">
                <a:spcBef>
                  <a:spcPct val="0"/>
                </a:spcBef>
                <a:spcAft>
                  <a:spcPct val="0"/>
                </a:spcAft>
              </a:pPr>
              <a:t>2033 Target</a:t>
            </a:fld>
            <a:endParaRPr lang="en-US" sz="1200" b="1"/>
          </a:p>
        </p:txBody>
      </p:sp>
      <p:sp>
        <p:nvSpPr>
          <p:cNvPr id="104" name="Text Placeholder 2">
            <a:extLst>
              <a:ext uri="{FF2B5EF4-FFF2-40B4-BE49-F238E27FC236}">
                <a16:creationId xmlns:a16="http://schemas.microsoft.com/office/drawing/2014/main" id="{2EBBF369-D281-2AC1-9FC1-A91619C195DA}"/>
              </a:ext>
            </a:extLst>
          </p:cNvPr>
          <p:cNvSpPr>
            <a:spLocks/>
          </p:cNvSpPr>
          <p:nvPr>
            <p:custDataLst>
              <p:tags r:id="rId53"/>
            </p:custDataLst>
          </p:nvPr>
        </p:nvSpPr>
        <p:spPr bwMode="gray">
          <a:xfrm>
            <a:off x="7343775" y="2217738"/>
            <a:ext cx="42386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0495CFA-01FE-4DB2-B0BA-80D858D67071}" type="datetime'''2'''''',''''''''''''''3''''''''''''3''7'''''''''''''''''''''">
              <a:rPr lang="en-US" altLang="en-US" sz="1200" smtClean="0">
                <a:effectLst/>
              </a:rPr>
              <a:pPr lvl="0" algn="ctr">
                <a:spcBef>
                  <a:spcPct val="0"/>
                </a:spcBef>
                <a:spcAft>
                  <a:spcPct val="0"/>
                </a:spcAft>
              </a:pPr>
              <a:t>2,337</a:t>
            </a:fld>
            <a:endParaRPr lang="en-US" sz="1200" dirty="0"/>
          </a:p>
        </p:txBody>
      </p:sp>
      <p:sp>
        <p:nvSpPr>
          <p:cNvPr id="105" name="Text Placeholder 2">
            <a:extLst>
              <a:ext uri="{FF2B5EF4-FFF2-40B4-BE49-F238E27FC236}">
                <a16:creationId xmlns:a16="http://schemas.microsoft.com/office/drawing/2014/main" id="{DEE7093D-8D29-A71F-206D-BF3A77836935}"/>
              </a:ext>
            </a:extLst>
          </p:cNvPr>
          <p:cNvSpPr>
            <a:spLocks/>
          </p:cNvSpPr>
          <p:nvPr>
            <p:custDataLst>
              <p:tags r:id="rId54"/>
            </p:custDataLst>
          </p:nvPr>
        </p:nvSpPr>
        <p:spPr bwMode="gray">
          <a:xfrm>
            <a:off x="7781925" y="2459038"/>
            <a:ext cx="42386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E793FFF-2FA0-48D0-A02E-09BB230B051B}" type="datetime'''''''2'',''''''''''''''''1''''''''''''''''''7''7'''''''''''''">
              <a:rPr lang="en-US" altLang="en-US" sz="1200" smtClean="0">
                <a:effectLst/>
              </a:rPr>
              <a:pPr lvl="0" algn="ctr">
                <a:spcBef>
                  <a:spcPct val="0"/>
                </a:spcBef>
                <a:spcAft>
                  <a:spcPct val="0"/>
                </a:spcAft>
              </a:pPr>
              <a:t>2,177</a:t>
            </a:fld>
            <a:endParaRPr lang="en-US" sz="1200" dirty="0"/>
          </a:p>
        </p:txBody>
      </p:sp>
      <p:sp>
        <p:nvSpPr>
          <p:cNvPr id="106" name="Text Placeholder 2">
            <a:extLst>
              <a:ext uri="{FF2B5EF4-FFF2-40B4-BE49-F238E27FC236}">
                <a16:creationId xmlns:a16="http://schemas.microsoft.com/office/drawing/2014/main" id="{5CD3F2E2-24B7-FB7C-455A-6FC6AE3D76BF}"/>
              </a:ext>
            </a:extLst>
          </p:cNvPr>
          <p:cNvSpPr>
            <a:spLocks/>
          </p:cNvSpPr>
          <p:nvPr>
            <p:custDataLst>
              <p:tags r:id="rId55"/>
            </p:custDataLst>
          </p:nvPr>
        </p:nvSpPr>
        <p:spPr bwMode="gray">
          <a:xfrm>
            <a:off x="8221663" y="2933700"/>
            <a:ext cx="42386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37D0B3B-0463-44B1-897E-5DCACB20A640}" type="datetime'''''''''''''''''1'''''',''''''''''''''''''''''8''6''''3'">
              <a:rPr lang="en-US" altLang="en-US" sz="1200" smtClean="0">
                <a:effectLst/>
              </a:rPr>
              <a:pPr lvl="0" algn="ctr">
                <a:spcBef>
                  <a:spcPct val="0"/>
                </a:spcBef>
                <a:spcAft>
                  <a:spcPct val="0"/>
                </a:spcAft>
              </a:pPr>
              <a:t>1,863</a:t>
            </a:fld>
            <a:endParaRPr lang="en-US" sz="1200" dirty="0"/>
          </a:p>
        </p:txBody>
      </p:sp>
      <p:sp>
        <p:nvSpPr>
          <p:cNvPr id="107" name="Text Placeholder 2">
            <a:extLst>
              <a:ext uri="{FF2B5EF4-FFF2-40B4-BE49-F238E27FC236}">
                <a16:creationId xmlns:a16="http://schemas.microsoft.com/office/drawing/2014/main" id="{ECD42EDE-F3D4-AACB-4274-ED51113B129C}"/>
              </a:ext>
            </a:extLst>
          </p:cNvPr>
          <p:cNvSpPr>
            <a:spLocks/>
          </p:cNvSpPr>
          <p:nvPr>
            <p:custDataLst>
              <p:tags r:id="rId56"/>
            </p:custDataLst>
          </p:nvPr>
        </p:nvSpPr>
        <p:spPr bwMode="gray">
          <a:xfrm>
            <a:off x="8659813" y="2906713"/>
            <a:ext cx="42386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7B76B40-23A1-4D80-AEE7-0B230B521672}" type="datetime'''''''''''''''1'''''''',''8''''''''''8''''''''''''''1'">
              <a:rPr lang="en-US" altLang="en-US" sz="1200" smtClean="0">
                <a:effectLst/>
              </a:rPr>
              <a:pPr lvl="0" algn="ctr">
                <a:spcBef>
                  <a:spcPct val="0"/>
                </a:spcBef>
                <a:spcAft>
                  <a:spcPct val="0"/>
                </a:spcAft>
              </a:pPr>
              <a:t>1,881</a:t>
            </a:fld>
            <a:endParaRPr lang="en-US" sz="1200" dirty="0"/>
          </a:p>
        </p:txBody>
      </p:sp>
      <p:sp>
        <p:nvSpPr>
          <p:cNvPr id="108" name="Text Placeholder 2">
            <a:extLst>
              <a:ext uri="{FF2B5EF4-FFF2-40B4-BE49-F238E27FC236}">
                <a16:creationId xmlns:a16="http://schemas.microsoft.com/office/drawing/2014/main" id="{5B1EC192-0EA0-3D17-FC1A-5A8343C80E48}"/>
              </a:ext>
            </a:extLst>
          </p:cNvPr>
          <p:cNvSpPr>
            <a:spLocks/>
          </p:cNvSpPr>
          <p:nvPr>
            <p:custDataLst>
              <p:tags r:id="rId57"/>
            </p:custDataLst>
          </p:nvPr>
        </p:nvSpPr>
        <p:spPr bwMode="gray">
          <a:xfrm>
            <a:off x="9099550" y="3132138"/>
            <a:ext cx="42386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BE03264-E641-40B2-BE5C-0640E3EA268C}" type="datetime'''''''''''''1'''''''',''''''''''''''7''3''''''1'''">
              <a:rPr lang="en-US" altLang="en-US" sz="1200" b="1" smtClean="0">
                <a:effectLst/>
              </a:rPr>
              <a:pPr lvl="0" algn="ctr">
                <a:spcBef>
                  <a:spcPct val="0"/>
                </a:spcBef>
                <a:spcAft>
                  <a:spcPct val="0"/>
                </a:spcAft>
              </a:pPr>
              <a:t>1,731</a:t>
            </a:fld>
            <a:endParaRPr lang="en-US" sz="1200" b="1" dirty="0"/>
          </a:p>
        </p:txBody>
      </p:sp>
      <p:sp>
        <p:nvSpPr>
          <p:cNvPr id="109" name="Text Placeholder 2">
            <a:extLst>
              <a:ext uri="{FF2B5EF4-FFF2-40B4-BE49-F238E27FC236}">
                <a16:creationId xmlns:a16="http://schemas.microsoft.com/office/drawing/2014/main" id="{09ED97E2-5479-E966-65B2-8043E166EC4B}"/>
              </a:ext>
            </a:extLst>
          </p:cNvPr>
          <p:cNvSpPr>
            <a:spLocks/>
          </p:cNvSpPr>
          <p:nvPr>
            <p:custDataLst>
              <p:tags r:id="rId58"/>
            </p:custDataLst>
          </p:nvPr>
        </p:nvSpPr>
        <p:spPr bwMode="gray">
          <a:xfrm>
            <a:off x="10415588" y="3363913"/>
            <a:ext cx="423863"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E189BDE-040B-4C62-A66D-6CBB7617D96E}" type="datetime'''''''''''''''''''''''''''''''''''1'''',57''''''''''''''''8'">
              <a:rPr lang="en-US" altLang="en-US" sz="1200" b="1" smtClean="0">
                <a:effectLst/>
              </a:rPr>
              <a:pPr lvl="0" algn="ctr">
                <a:spcBef>
                  <a:spcPct val="0"/>
                </a:spcBef>
                <a:spcAft>
                  <a:spcPct val="0"/>
                </a:spcAft>
              </a:pPr>
              <a:t>1,578</a:t>
            </a:fld>
            <a:endParaRPr lang="en-US" sz="1200" b="1" dirty="0"/>
          </a:p>
        </p:txBody>
      </p:sp>
      <p:sp>
        <p:nvSpPr>
          <p:cNvPr id="63" name="Text Placeholder 2">
            <a:extLst>
              <a:ext uri="{FF2B5EF4-FFF2-40B4-BE49-F238E27FC236}">
                <a16:creationId xmlns:a16="http://schemas.microsoft.com/office/drawing/2014/main" id="{08D8E31F-63E3-3800-2847-FD22C6578929}"/>
              </a:ext>
            </a:extLst>
          </p:cNvPr>
          <p:cNvSpPr>
            <a:spLocks/>
          </p:cNvSpPr>
          <p:nvPr>
            <p:custDataLst>
              <p:tags r:id="rId59"/>
            </p:custDataLst>
          </p:nvPr>
        </p:nvSpPr>
        <p:spPr bwMode="auto">
          <a:xfrm>
            <a:off x="8035924" y="1966913"/>
            <a:ext cx="795338" cy="273050"/>
          </a:xfrm>
          <a:prstGeom prst="ellipse">
            <a:avLst/>
          </a:prstGeom>
          <a:solidFill>
            <a:schemeClr val="bg1"/>
          </a:solidFill>
          <a:ln w="9525" cmpd="sng" algn="ctr">
            <a:solidFill>
              <a:schemeClr val="tx1"/>
            </a:solidFill>
          </a:ln>
          <a:effec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B9D4FB6-1A4E-471E-B792-C2818A2A6F0E}" type="datetime'-''''''''25.''''''9''''''''''''%'''''''''''''''''''''''''">
              <a:rPr lang="en-US" altLang="en-US" sz="1400" b="1" smtClean="0">
                <a:effectLst/>
              </a:rPr>
              <a:pPr lvl="0" algn="ctr">
                <a:spcBef>
                  <a:spcPct val="0"/>
                </a:spcBef>
                <a:spcAft>
                  <a:spcPct val="0"/>
                </a:spcAft>
              </a:pPr>
              <a:t>-25.9%</a:t>
            </a:fld>
            <a:endParaRPr lang="en-US" sz="1400" b="1" dirty="0"/>
          </a:p>
        </p:txBody>
      </p:sp>
      <p:sp>
        <p:nvSpPr>
          <p:cNvPr id="64" name="Tekstiruutu 63">
            <a:extLst>
              <a:ext uri="{FF2B5EF4-FFF2-40B4-BE49-F238E27FC236}">
                <a16:creationId xmlns:a16="http://schemas.microsoft.com/office/drawing/2014/main" id="{DE34367F-9DAF-3CA7-02F9-B24BE620F529}"/>
              </a:ext>
            </a:extLst>
          </p:cNvPr>
          <p:cNvSpPr txBox="1"/>
          <p:nvPr/>
        </p:nvSpPr>
        <p:spPr>
          <a:xfrm>
            <a:off x="838199" y="2376779"/>
            <a:ext cx="6096000"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spc="100" dirty="0">
                <a:solidFill>
                  <a:srgbClr val="322D2D"/>
                </a:solidFill>
                <a:latin typeface="Arial"/>
              </a:rPr>
              <a:t>Scope 1 &amp; 2 emissions</a:t>
            </a:r>
            <a:br>
              <a:rPr kumimoji="0" lang="en-US" sz="1400" b="1" i="0" u="none" strike="noStrike" kern="1200" cap="none" spc="100" normalizeH="0" baseline="0" noProof="0" dirty="0">
                <a:ln>
                  <a:noFill/>
                </a:ln>
                <a:solidFill>
                  <a:srgbClr val="322D2D"/>
                </a:solidFill>
                <a:effectLst/>
                <a:uLnTx/>
                <a:uFillTx/>
                <a:latin typeface="Arial"/>
                <a:ea typeface="+mn-ea"/>
                <a:cs typeface="+mn-cs"/>
              </a:rPr>
            </a:br>
            <a:r>
              <a:rPr kumimoji="0" lang="en-US" sz="1400" b="0" i="0" u="none" strike="noStrike" kern="1200" cap="none" spc="100" normalizeH="0" baseline="0" noProof="0" dirty="0">
                <a:ln>
                  <a:noFill/>
                </a:ln>
                <a:solidFill>
                  <a:srgbClr val="322D2D"/>
                </a:solidFill>
                <a:effectLst/>
                <a:uLnTx/>
                <a:uFillTx/>
                <a:latin typeface="Arial"/>
                <a:ea typeface="+mn-ea"/>
                <a:cs typeface="+mn-cs"/>
              </a:rPr>
              <a:t>ktCO2e</a:t>
            </a:r>
          </a:p>
        </p:txBody>
      </p:sp>
      <p:sp>
        <p:nvSpPr>
          <p:cNvPr id="65" name="Tekstiruutu 64">
            <a:extLst>
              <a:ext uri="{FF2B5EF4-FFF2-40B4-BE49-F238E27FC236}">
                <a16:creationId xmlns:a16="http://schemas.microsoft.com/office/drawing/2014/main" id="{4AAF647C-8C2F-4890-100F-95DDBB2418B9}"/>
              </a:ext>
            </a:extLst>
          </p:cNvPr>
          <p:cNvSpPr txBox="1"/>
          <p:nvPr/>
        </p:nvSpPr>
        <p:spPr>
          <a:xfrm>
            <a:off x="7247941" y="1033148"/>
            <a:ext cx="4104271"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spc="100" dirty="0">
                <a:solidFill>
                  <a:srgbClr val="322D2D"/>
                </a:solidFill>
                <a:latin typeface="Arial"/>
              </a:rPr>
              <a:t>Scope 3 emissions</a:t>
            </a:r>
            <a:br>
              <a:rPr lang="en-US" sz="1400" b="1" spc="100" dirty="0">
                <a:solidFill>
                  <a:srgbClr val="322D2D"/>
                </a:solidFill>
                <a:latin typeface="Arial"/>
              </a:rPr>
            </a:br>
            <a:r>
              <a:rPr kumimoji="0" lang="en-US" sz="1400" b="0" i="0" u="none" strike="noStrike" kern="1200" cap="none" spc="100" normalizeH="0" baseline="0" noProof="0" dirty="0">
                <a:ln>
                  <a:noFill/>
                </a:ln>
                <a:solidFill>
                  <a:srgbClr val="322D2D"/>
                </a:solidFill>
                <a:effectLst/>
                <a:uLnTx/>
                <a:uFillTx/>
                <a:latin typeface="Arial"/>
                <a:ea typeface="+mn-ea"/>
                <a:cs typeface="+mn-cs"/>
              </a:rPr>
              <a:t>ktCO2e</a:t>
            </a:r>
          </a:p>
        </p:txBody>
      </p:sp>
      <p:sp>
        <p:nvSpPr>
          <p:cNvPr id="66" name="TextBox 22">
            <a:extLst>
              <a:ext uri="{FF2B5EF4-FFF2-40B4-BE49-F238E27FC236}">
                <a16:creationId xmlns:a16="http://schemas.microsoft.com/office/drawing/2014/main" id="{17C2601B-46D4-F00A-4A6B-4516860BD373}"/>
              </a:ext>
            </a:extLst>
          </p:cNvPr>
          <p:cNvSpPr txBox="1"/>
          <p:nvPr/>
        </p:nvSpPr>
        <p:spPr>
          <a:xfrm>
            <a:off x="5317293" y="3586163"/>
            <a:ext cx="1246915" cy="807404"/>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dirty="0">
                <a:ln>
                  <a:noFill/>
                </a:ln>
                <a:effectLst/>
                <a:uLnTx/>
                <a:uFillTx/>
                <a:latin typeface="Arial"/>
                <a:ea typeface="+mn-ea"/>
                <a:cs typeface="+mn-cs"/>
              </a:rPr>
              <a:t>Target </a:t>
            </a:r>
            <a:br>
              <a:rPr kumimoji="0" lang="en-US" sz="1400" b="1" i="0" u="none" strike="noStrike" kern="1200" cap="none" spc="-40" normalizeH="0" baseline="0" noProof="0" dirty="0">
                <a:ln>
                  <a:noFill/>
                </a:ln>
                <a:effectLst/>
                <a:uLnTx/>
                <a:uFillTx/>
                <a:latin typeface="Arial"/>
                <a:ea typeface="+mn-ea"/>
                <a:cs typeface="+mn-cs"/>
              </a:rPr>
            </a:br>
            <a:r>
              <a:rPr kumimoji="0" lang="en-US" sz="1400" b="1" i="0" u="none" strike="noStrike" kern="1200" cap="none" spc="-40" normalizeH="0" baseline="0" noProof="0" dirty="0">
                <a:ln>
                  <a:noFill/>
                </a:ln>
                <a:effectLst/>
                <a:uLnTx/>
                <a:uFillTx/>
                <a:latin typeface="Arial"/>
                <a:ea typeface="+mn-ea"/>
                <a:cs typeface="+mn-cs"/>
              </a:rPr>
              <a:t>-51.23%</a:t>
            </a:r>
            <a:br>
              <a:rPr kumimoji="0" lang="en-US" sz="1400" b="1" i="0" u="none" strike="noStrike" kern="1200" cap="none" spc="-40" normalizeH="0" baseline="0" noProof="0" dirty="0">
                <a:ln>
                  <a:noFill/>
                </a:ln>
                <a:effectLst/>
                <a:uLnTx/>
                <a:uFillTx/>
                <a:latin typeface="Arial"/>
                <a:ea typeface="+mn-ea"/>
                <a:cs typeface="+mn-cs"/>
              </a:rPr>
            </a:br>
            <a:r>
              <a:rPr kumimoji="0" lang="en-US" sz="1200" b="1" i="0" u="none" strike="noStrike" kern="1200" cap="none" spc="-40" normalizeH="0" baseline="0" noProof="0" dirty="0">
                <a:ln>
                  <a:noFill/>
                </a:ln>
                <a:effectLst/>
                <a:uLnTx/>
                <a:uFillTx/>
                <a:latin typeface="Arial"/>
                <a:ea typeface="+mn-ea"/>
                <a:cs typeface="+mn-cs"/>
              </a:rPr>
              <a:t>by 2030</a:t>
            </a:r>
          </a:p>
        </p:txBody>
      </p:sp>
      <p:sp>
        <p:nvSpPr>
          <p:cNvPr id="67" name="TextBox 22">
            <a:extLst>
              <a:ext uri="{FF2B5EF4-FFF2-40B4-BE49-F238E27FC236}">
                <a16:creationId xmlns:a16="http://schemas.microsoft.com/office/drawing/2014/main" id="{FD1EB890-0F6E-D06F-932E-A5C31234BBE0}"/>
              </a:ext>
            </a:extLst>
          </p:cNvPr>
          <p:cNvSpPr txBox="1"/>
          <p:nvPr/>
        </p:nvSpPr>
        <p:spPr>
          <a:xfrm>
            <a:off x="9790214" y="2441079"/>
            <a:ext cx="1704973" cy="366118"/>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267"/>
              </a:spcAft>
              <a:buClrTx/>
              <a:buSzTx/>
              <a:buFontTx/>
              <a:buNone/>
              <a:tabLst/>
              <a:defRPr/>
            </a:pPr>
            <a:r>
              <a:rPr kumimoji="0" lang="en-US" sz="1400" b="1" i="0" u="none" strike="noStrike" kern="1200" cap="none" spc="-40" normalizeH="0" baseline="0" noProof="0" dirty="0">
                <a:ln>
                  <a:noFill/>
                </a:ln>
                <a:effectLst/>
                <a:uLnTx/>
                <a:uFillTx/>
                <a:latin typeface="Arial"/>
                <a:ea typeface="+mn-ea"/>
                <a:cs typeface="+mn-cs"/>
              </a:rPr>
              <a:t>Target </a:t>
            </a:r>
            <a:br>
              <a:rPr kumimoji="0" lang="en-US" sz="1400" b="1" i="0" u="none" strike="noStrike" kern="1200" cap="none" spc="-40" normalizeH="0" baseline="0" noProof="0" dirty="0">
                <a:ln>
                  <a:noFill/>
                </a:ln>
                <a:effectLst/>
                <a:uLnTx/>
                <a:uFillTx/>
                <a:latin typeface="Arial"/>
                <a:ea typeface="+mn-ea"/>
                <a:cs typeface="+mn-cs"/>
              </a:rPr>
            </a:br>
            <a:r>
              <a:rPr kumimoji="0" lang="en-US" sz="1400" b="1" i="0" u="none" strike="noStrike" kern="1200" cap="none" spc="-40" normalizeH="0" baseline="0" noProof="0" dirty="0">
                <a:ln>
                  <a:noFill/>
                </a:ln>
                <a:effectLst/>
                <a:uLnTx/>
                <a:uFillTx/>
                <a:latin typeface="Arial"/>
                <a:ea typeface="+mn-ea"/>
                <a:cs typeface="+mn-cs"/>
              </a:rPr>
              <a:t>-32.5%</a:t>
            </a:r>
            <a:br>
              <a:rPr kumimoji="0" lang="en-US" sz="1400" b="1" i="0" u="none" strike="noStrike" kern="1200" cap="none" spc="-40" normalizeH="0" baseline="0" noProof="0" dirty="0">
                <a:ln>
                  <a:noFill/>
                </a:ln>
                <a:effectLst/>
                <a:uLnTx/>
                <a:uFillTx/>
                <a:latin typeface="Arial"/>
                <a:ea typeface="+mn-ea"/>
                <a:cs typeface="+mn-cs"/>
              </a:rPr>
            </a:br>
            <a:r>
              <a:rPr kumimoji="0" lang="en-US" sz="1200" b="1" i="0" u="none" strike="noStrike" kern="1200" cap="none" spc="-40" normalizeH="0" baseline="0" noProof="0" dirty="0">
                <a:ln>
                  <a:noFill/>
                </a:ln>
                <a:effectLst/>
                <a:uLnTx/>
                <a:uFillTx/>
                <a:latin typeface="Arial"/>
                <a:ea typeface="+mn-ea"/>
                <a:cs typeface="+mn-cs"/>
              </a:rPr>
              <a:t>by 2033</a:t>
            </a:r>
          </a:p>
        </p:txBody>
      </p:sp>
      <p:cxnSp>
        <p:nvCxnSpPr>
          <p:cNvPr id="68" name="Suora nuoliyhdysviiva 67">
            <a:extLst>
              <a:ext uri="{FF2B5EF4-FFF2-40B4-BE49-F238E27FC236}">
                <a16:creationId xmlns:a16="http://schemas.microsoft.com/office/drawing/2014/main" id="{26370EFF-0A05-39B0-211B-1F634541A37F}"/>
              </a:ext>
            </a:extLst>
          </p:cNvPr>
          <p:cNvCxnSpPr>
            <a:cxnSpLocks/>
          </p:cNvCxnSpPr>
          <p:nvPr/>
        </p:nvCxnSpPr>
        <p:spPr>
          <a:xfrm>
            <a:off x="1439954" y="3022463"/>
            <a:ext cx="3955959" cy="644662"/>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Suora nuoliyhdysviiva 68">
            <a:extLst>
              <a:ext uri="{FF2B5EF4-FFF2-40B4-BE49-F238E27FC236}">
                <a16:creationId xmlns:a16="http://schemas.microsoft.com/office/drawing/2014/main" id="{3F40FAEB-FF99-B4DA-3272-B4343C5CC52A}"/>
              </a:ext>
            </a:extLst>
          </p:cNvPr>
          <p:cNvCxnSpPr>
            <a:cxnSpLocks/>
          </p:cNvCxnSpPr>
          <p:nvPr/>
        </p:nvCxnSpPr>
        <p:spPr>
          <a:xfrm>
            <a:off x="7729538" y="1650591"/>
            <a:ext cx="2984499" cy="4834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2490890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B76949-BFAC-DD75-6DA3-DA1C935F6699}"/>
            </a:ext>
          </a:extLst>
        </p:cNvPr>
        <p:cNvGrpSpPr/>
        <p:nvPr/>
      </p:nvGrpSpPr>
      <p:grpSpPr>
        <a:xfrm>
          <a:off x="0" y="0"/>
          <a:ext cx="0" cy="0"/>
          <a:chOff x="0" y="0"/>
          <a:chExt cx="0" cy="0"/>
        </a:xfrm>
      </p:grpSpPr>
      <p:pic>
        <p:nvPicPr>
          <p:cNvPr id="2" name="Picture Placeholder 12" descr="A close-up of a road&#10;&#10;AI-generated content may be incorrect.">
            <a:extLst>
              <a:ext uri="{FF2B5EF4-FFF2-40B4-BE49-F238E27FC236}">
                <a16:creationId xmlns:a16="http://schemas.microsoft.com/office/drawing/2014/main" id="{48B91F28-5F31-C0C7-E201-6784D6F24C2A}"/>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40000"/>
                    </a14:imgEffect>
                  </a14:imgLayer>
                </a14:imgProps>
              </a:ext>
              <a:ext uri="{28A0092B-C50C-407E-A947-70E740481C1C}">
                <a14:useLocalDpi xmlns:a14="http://schemas.microsoft.com/office/drawing/2010/main" val="0"/>
              </a:ext>
            </a:extLst>
          </a:blip>
          <a:srcRect t="7813" b="7813"/>
          <a:stretch>
            <a:fillRect/>
          </a:stretch>
        </p:blipFill>
        <p:spPr>
          <a:xfrm>
            <a:off x="0" y="0"/>
            <a:ext cx="12192000" cy="6858000"/>
          </a:xfrm>
          <a:prstGeom prst="rect">
            <a:avLst/>
          </a:prstGeom>
        </p:spPr>
      </p:pic>
      <p:sp>
        <p:nvSpPr>
          <p:cNvPr id="6" name="Rechthoek 10">
            <a:extLst>
              <a:ext uri="{FF2B5EF4-FFF2-40B4-BE49-F238E27FC236}">
                <a16:creationId xmlns:a16="http://schemas.microsoft.com/office/drawing/2014/main" id="{AA031A90-6C1F-5AFA-D943-B87753DD8A55}"/>
              </a:ext>
            </a:extLst>
          </p:cNvPr>
          <p:cNvSpPr/>
          <p:nvPr/>
        </p:nvSpPr>
        <p:spPr>
          <a:xfrm rot="5400000">
            <a:off x="2674516" y="-2680815"/>
            <a:ext cx="6842968" cy="12192000"/>
          </a:xfrm>
          <a:prstGeom prst="rect">
            <a:avLst/>
          </a:prstGeom>
          <a:solidFill>
            <a:schemeClr val="tx2">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4" name="Slide Number Placeholder 4">
            <a:extLst>
              <a:ext uri="{FF2B5EF4-FFF2-40B4-BE49-F238E27FC236}">
                <a16:creationId xmlns:a16="http://schemas.microsoft.com/office/drawing/2014/main" id="{1A3D3871-43E2-A321-26C6-A61738D9D009}"/>
              </a:ext>
            </a:extLst>
          </p:cNvPr>
          <p:cNvSpPr txBox="1">
            <a:spLocks/>
          </p:cNvSpPr>
          <p:nvPr/>
        </p:nvSpPr>
        <p:spPr>
          <a:xfrm>
            <a:off x="9166412" y="6356350"/>
            <a:ext cx="2743200" cy="365125"/>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25" name="TextBox 24">
            <a:extLst>
              <a:ext uri="{FF2B5EF4-FFF2-40B4-BE49-F238E27FC236}">
                <a16:creationId xmlns:a16="http://schemas.microsoft.com/office/drawing/2014/main" id="{0BD7B84E-8437-F859-28D6-FC3F17FAFA40}"/>
              </a:ext>
            </a:extLst>
          </p:cNvPr>
          <p:cNvSpPr txBox="1"/>
          <p:nvPr/>
        </p:nvSpPr>
        <p:spPr>
          <a:xfrm>
            <a:off x="646989" y="516830"/>
            <a:ext cx="11262623" cy="798413"/>
          </a:xfrm>
          <a:prstGeom prst="rect">
            <a:avLst/>
          </a:prstGeom>
        </p:spPr>
        <p:txBody>
          <a:bodyPr/>
          <a:lstStyle>
            <a:defPPr>
              <a:defRPr lang="fi-FI"/>
            </a:defPPr>
            <a:lvl1pPr marR="0" lvl="0" indent="0" fontAlgn="auto">
              <a:lnSpc>
                <a:spcPct val="80000"/>
              </a:lnSpc>
              <a:spcBef>
                <a:spcPct val="0"/>
              </a:spcBef>
              <a:spcAft>
                <a:spcPts val="0"/>
              </a:spcAft>
              <a:buClrTx/>
              <a:buSzTx/>
              <a:buFontTx/>
              <a:buNone/>
              <a:tabLst/>
              <a:defRPr sz="5600" b="1" spc="-100" baseline="0">
                <a:solidFill>
                  <a:schemeClr val="bg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endParaRPr kumimoji="0" lang="en-US" sz="4800" b="1" i="0" u="none" strike="noStrike" kern="1200" cap="none" spc="-100" normalizeH="0" baseline="0" noProof="0">
              <a:ln>
                <a:noFill/>
              </a:ln>
              <a:solidFill>
                <a:prstClr val="white"/>
              </a:solidFill>
              <a:effectLst/>
              <a:uLnTx/>
              <a:uFillTx/>
              <a:latin typeface="Arial"/>
              <a:ea typeface="+mj-ea"/>
              <a:cs typeface="+mj-cs"/>
            </a:endParaRPr>
          </a:p>
        </p:txBody>
      </p:sp>
      <p:sp>
        <p:nvSpPr>
          <p:cNvPr id="61" name="Title 10">
            <a:extLst>
              <a:ext uri="{FF2B5EF4-FFF2-40B4-BE49-F238E27FC236}">
                <a16:creationId xmlns:a16="http://schemas.microsoft.com/office/drawing/2014/main" id="{6626A547-90F5-922E-2FB3-367C64A1EEAD}"/>
              </a:ext>
            </a:extLst>
          </p:cNvPr>
          <p:cNvSpPr txBox="1">
            <a:spLocks/>
          </p:cNvSpPr>
          <p:nvPr/>
        </p:nvSpPr>
        <p:spPr>
          <a:xfrm>
            <a:off x="711931" y="529998"/>
            <a:ext cx="12192000" cy="1079971"/>
          </a:xfrm>
          <a:prstGeom prst="rect">
            <a:avLst/>
          </a:prstGeom>
        </p:spPr>
        <p:txBody>
          <a:bodyPr vert="horz" lIns="91440" tIns="45720" rIns="91440" bIns="45720" anchor="t"/>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100" normalizeH="0" baseline="0" noProof="0" dirty="0">
                <a:ln>
                  <a:noFill/>
                </a:ln>
                <a:solidFill>
                  <a:prstClr val="white"/>
                </a:solidFill>
                <a:effectLst/>
                <a:uLnTx/>
                <a:uFillTx/>
                <a:latin typeface="Arial"/>
                <a:ea typeface="+mj-ea"/>
                <a:cs typeface="+mj-cs"/>
              </a:rPr>
              <a:t>New, ambitious water impact target launched</a:t>
            </a:r>
          </a:p>
        </p:txBody>
      </p:sp>
      <p:sp>
        <p:nvSpPr>
          <p:cNvPr id="28" name="TextBox 27">
            <a:extLst>
              <a:ext uri="{FF2B5EF4-FFF2-40B4-BE49-F238E27FC236}">
                <a16:creationId xmlns:a16="http://schemas.microsoft.com/office/drawing/2014/main" id="{F28CDE20-BB93-5FBC-97D8-404AC4B16D3A}"/>
              </a:ext>
            </a:extLst>
          </p:cNvPr>
          <p:cNvSpPr txBox="1"/>
          <p:nvPr/>
        </p:nvSpPr>
        <p:spPr>
          <a:xfrm>
            <a:off x="962836" y="2494084"/>
            <a:ext cx="5482968" cy="2677656"/>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a:ea typeface="+mn-ea"/>
                <a:cs typeface="+mn-cs"/>
              </a:rPr>
              <a:t>By 2030,</a:t>
            </a:r>
            <a:r>
              <a:rPr lang="en-US" sz="2800" b="1" dirty="0">
                <a:solidFill>
                  <a:prstClr val="white"/>
                </a:solidFill>
                <a:latin typeface="Arial"/>
              </a:rPr>
              <a:t> </a:t>
            </a:r>
            <a:r>
              <a:rPr kumimoji="0" lang="en-US" sz="2800" b="1" i="0" u="none" strike="noStrike" kern="1200" cap="none" spc="0" normalizeH="0" baseline="0" noProof="0" dirty="0">
                <a:ln>
                  <a:noFill/>
                </a:ln>
                <a:solidFill>
                  <a:prstClr val="white"/>
                </a:solidFill>
                <a:effectLst/>
                <a:uLnTx/>
                <a:uFillTx/>
                <a:latin typeface="Arial"/>
                <a:ea typeface="+mn-ea"/>
                <a:cs typeface="+mn-cs"/>
              </a:rPr>
              <a:t>enabling the treatment, reuse and recycling of an additional cumulative </a:t>
            </a:r>
            <a:br>
              <a:rPr kumimoji="0" lang="en-US" sz="2800" b="1" i="0" u="none" strike="noStrike" kern="1200" cap="none" spc="0" normalizeH="0" baseline="0" noProof="0" dirty="0">
                <a:ln>
                  <a:noFill/>
                </a:ln>
                <a:solidFill>
                  <a:prstClr val="white"/>
                </a:solidFill>
                <a:effectLst/>
                <a:uLnTx/>
                <a:uFillTx/>
                <a:latin typeface="Arial"/>
                <a:ea typeface="+mn-ea"/>
                <a:cs typeface="+mn-cs"/>
              </a:rPr>
            </a:br>
            <a:r>
              <a:rPr kumimoji="0" lang="en-US" sz="2800" b="1" i="0" u="none" strike="noStrike" kern="1200" cap="none" spc="0" normalizeH="0" baseline="0" noProof="0" dirty="0">
                <a:ln>
                  <a:noFill/>
                </a:ln>
                <a:solidFill>
                  <a:prstClr val="white"/>
                </a:solidFill>
                <a:effectLst/>
                <a:uLnTx/>
                <a:uFillTx/>
                <a:latin typeface="Arial"/>
                <a:ea typeface="+mn-ea"/>
                <a:cs typeface="+mn-cs"/>
              </a:rPr>
              <a:t>3.5 billion m³ of water through our customers’ operations, compared to the 2024 baseline.</a:t>
            </a:r>
          </a:p>
        </p:txBody>
      </p:sp>
      <p:cxnSp>
        <p:nvCxnSpPr>
          <p:cNvPr id="11" name="Straight Connector 10">
            <a:extLst>
              <a:ext uri="{FF2B5EF4-FFF2-40B4-BE49-F238E27FC236}">
                <a16:creationId xmlns:a16="http://schemas.microsoft.com/office/drawing/2014/main" id="{CC59D28F-D79B-02F2-7EE6-6C684B8F9BC6}"/>
              </a:ext>
            </a:extLst>
          </p:cNvPr>
          <p:cNvCxnSpPr>
            <a:cxnSpLocks/>
          </p:cNvCxnSpPr>
          <p:nvPr/>
        </p:nvCxnSpPr>
        <p:spPr>
          <a:xfrm flipV="1">
            <a:off x="6927589" y="1778141"/>
            <a:ext cx="0" cy="408343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8" name="Table 17">
            <a:extLst>
              <a:ext uri="{FF2B5EF4-FFF2-40B4-BE49-F238E27FC236}">
                <a16:creationId xmlns:a16="http://schemas.microsoft.com/office/drawing/2014/main" id="{2B65CCF1-AB49-4FCC-B59E-A05C68C6A05A}"/>
              </a:ext>
            </a:extLst>
          </p:cNvPr>
          <p:cNvGraphicFramePr>
            <a:graphicFrameLocks noGrp="1"/>
          </p:cNvGraphicFramePr>
          <p:nvPr/>
        </p:nvGraphicFramePr>
        <p:xfrm>
          <a:off x="7409375" y="2642993"/>
          <a:ext cx="3490736" cy="2926080"/>
        </p:xfrm>
        <a:graphic>
          <a:graphicData uri="http://schemas.openxmlformats.org/drawingml/2006/table">
            <a:tbl>
              <a:tblPr firstRow="1" bandRow="1">
                <a:tableStyleId>{93296810-A885-4BE3-A3E7-6D5BEEA58F35}</a:tableStyleId>
              </a:tblPr>
              <a:tblGrid>
                <a:gridCol w="1635113">
                  <a:extLst>
                    <a:ext uri="{9D8B030D-6E8A-4147-A177-3AD203B41FA5}">
                      <a16:colId xmlns:a16="http://schemas.microsoft.com/office/drawing/2014/main" val="3575449386"/>
                    </a:ext>
                  </a:extLst>
                </a:gridCol>
                <a:gridCol w="928697">
                  <a:extLst>
                    <a:ext uri="{9D8B030D-6E8A-4147-A177-3AD203B41FA5}">
                      <a16:colId xmlns:a16="http://schemas.microsoft.com/office/drawing/2014/main" val="1457705901"/>
                    </a:ext>
                  </a:extLst>
                </a:gridCol>
                <a:gridCol w="926926">
                  <a:extLst>
                    <a:ext uri="{9D8B030D-6E8A-4147-A177-3AD203B41FA5}">
                      <a16:colId xmlns:a16="http://schemas.microsoft.com/office/drawing/2014/main" val="4028226711"/>
                    </a:ext>
                  </a:extLst>
                </a:gridCol>
              </a:tblGrid>
              <a:tr h="296708">
                <a:tc>
                  <a:txBody>
                    <a:bodyPr/>
                    <a:lstStyle/>
                    <a:p>
                      <a:endParaRPr lang="fi-FI" sz="1300" dirty="0">
                        <a:solidFill>
                          <a:schemeClr val="bg1"/>
                        </a:solidFill>
                      </a:endParaRPr>
                    </a:p>
                  </a:txBody>
                  <a:tcPr>
                    <a:noFill/>
                  </a:tcPr>
                </a:tc>
                <a:tc>
                  <a:txBody>
                    <a:bodyPr/>
                    <a:lstStyle/>
                    <a:p>
                      <a:r>
                        <a:rPr lang="fi-FI" sz="1300" b="0" dirty="0" err="1">
                          <a:solidFill>
                            <a:schemeClr val="bg1"/>
                          </a:solidFill>
                        </a:rPr>
                        <a:t>Base</a:t>
                      </a:r>
                      <a:r>
                        <a:rPr lang="fi-FI" sz="1300" b="0" dirty="0">
                          <a:solidFill>
                            <a:schemeClr val="bg1"/>
                          </a:solidFill>
                        </a:rPr>
                        <a:t> </a:t>
                      </a:r>
                      <a:r>
                        <a:rPr lang="fi-FI" sz="1300" b="0" dirty="0" err="1">
                          <a:solidFill>
                            <a:schemeClr val="bg1"/>
                          </a:solidFill>
                        </a:rPr>
                        <a:t>year</a:t>
                      </a:r>
                      <a:r>
                        <a:rPr lang="fi-FI" sz="1300" b="0" dirty="0">
                          <a:solidFill>
                            <a:schemeClr val="bg1"/>
                          </a:solidFill>
                        </a:rPr>
                        <a:t> 2024</a:t>
                      </a:r>
                    </a:p>
                  </a:txBody>
                  <a:tcPr>
                    <a:noFill/>
                  </a:tcPr>
                </a:tc>
                <a:tc>
                  <a:txBody>
                    <a:bodyPr/>
                    <a:lstStyle/>
                    <a:p>
                      <a:r>
                        <a:rPr lang="fi-FI" sz="1300" b="0" dirty="0">
                          <a:solidFill>
                            <a:schemeClr val="bg1"/>
                          </a:solidFill>
                        </a:rPr>
                        <a:t>Target </a:t>
                      </a:r>
                      <a:r>
                        <a:rPr lang="fi-FI" sz="1300" b="0" dirty="0" err="1">
                          <a:solidFill>
                            <a:schemeClr val="bg1"/>
                          </a:solidFill>
                        </a:rPr>
                        <a:t>year</a:t>
                      </a:r>
                      <a:r>
                        <a:rPr lang="fi-FI" sz="1300" b="0" dirty="0">
                          <a:solidFill>
                            <a:schemeClr val="bg1"/>
                          </a:solidFill>
                        </a:rPr>
                        <a:t> 2030</a:t>
                      </a:r>
                    </a:p>
                  </a:txBody>
                  <a:tcPr>
                    <a:noFill/>
                  </a:tcPr>
                </a:tc>
                <a:extLst>
                  <a:ext uri="{0D108BD9-81ED-4DB2-BD59-A6C34878D82A}">
                    <a16:rowId xmlns:a16="http://schemas.microsoft.com/office/drawing/2014/main" val="613657492"/>
                  </a:ext>
                </a:extLst>
              </a:tr>
              <a:tr h="241076">
                <a:tc>
                  <a:txBody>
                    <a:bodyPr/>
                    <a:lstStyle/>
                    <a:p>
                      <a:r>
                        <a:rPr lang="fi-FI" sz="1000">
                          <a:solidFill>
                            <a:schemeClr val="bg1"/>
                          </a:solidFill>
                        </a:rPr>
                        <a:t>Total </a:t>
                      </a:r>
                      <a:r>
                        <a:rPr lang="fi-FI" sz="1000" err="1">
                          <a:solidFill>
                            <a:schemeClr val="bg1"/>
                          </a:solidFill>
                        </a:rPr>
                        <a:t>water</a:t>
                      </a:r>
                      <a:r>
                        <a:rPr lang="fi-FI" sz="1000">
                          <a:solidFill>
                            <a:schemeClr val="bg1"/>
                          </a:solidFill>
                        </a:rPr>
                        <a:t> </a:t>
                      </a:r>
                      <a:r>
                        <a:rPr lang="fi-FI" sz="1000" err="1">
                          <a:solidFill>
                            <a:schemeClr val="bg1"/>
                          </a:solidFill>
                        </a:rPr>
                        <a:t>treated</a:t>
                      </a:r>
                      <a:r>
                        <a:rPr lang="fi-FI" sz="1000">
                          <a:solidFill>
                            <a:schemeClr val="bg1"/>
                          </a:solidFill>
                        </a:rPr>
                        <a:t>, </a:t>
                      </a:r>
                      <a:r>
                        <a:rPr lang="fi-FI" sz="1000" err="1">
                          <a:solidFill>
                            <a:schemeClr val="bg1"/>
                          </a:solidFill>
                        </a:rPr>
                        <a:t>reused</a:t>
                      </a:r>
                      <a:r>
                        <a:rPr lang="fi-FI" sz="1000">
                          <a:solidFill>
                            <a:schemeClr val="bg1"/>
                          </a:solidFill>
                        </a:rPr>
                        <a:t> and </a:t>
                      </a:r>
                      <a:r>
                        <a:rPr lang="fi-FI" sz="1000" err="1">
                          <a:solidFill>
                            <a:schemeClr val="bg1"/>
                          </a:solidFill>
                        </a:rPr>
                        <a:t>recycled</a:t>
                      </a:r>
                      <a:endParaRPr lang="fi-FI" sz="1000">
                        <a:solidFill>
                          <a:schemeClr val="bg1"/>
                        </a:solidFill>
                      </a:endParaRPr>
                    </a:p>
                  </a:txBody>
                  <a:tcPr>
                    <a:noFill/>
                  </a:tcPr>
                </a:tc>
                <a:tc>
                  <a:txBody>
                    <a:bodyPr/>
                    <a:lstStyle/>
                    <a:p>
                      <a:pPr algn="ctr"/>
                      <a:r>
                        <a:rPr lang="en-US" sz="1000" b="0" i="0" u="none" strike="noStrike" kern="1200" cap="none" spc="0" normalizeH="0" baseline="0" noProof="0" dirty="0">
                          <a:ln>
                            <a:noFill/>
                          </a:ln>
                          <a:solidFill>
                            <a:prstClr val="white"/>
                          </a:solidFill>
                          <a:effectLst/>
                          <a:uLnTx/>
                          <a:uFillTx/>
                          <a:latin typeface="Arial"/>
                          <a:ea typeface="+mn-ea"/>
                          <a:cs typeface="Arial"/>
                        </a:rPr>
                        <a:t>21</a:t>
                      </a:r>
                      <a:r>
                        <a:rPr kumimoji="0" lang="en-US" sz="1000" b="0" i="0" u="none" strike="noStrike" kern="1200" cap="none" spc="0" normalizeH="0" baseline="0" noProof="0" dirty="0">
                          <a:ln>
                            <a:noFill/>
                          </a:ln>
                          <a:solidFill>
                            <a:prstClr val="white"/>
                          </a:solidFill>
                          <a:effectLst/>
                          <a:uLnTx/>
                          <a:uFillTx/>
                          <a:latin typeface="Arial"/>
                          <a:ea typeface="+mn-ea"/>
                          <a:cs typeface="Arial"/>
                        </a:rPr>
                        <a:t> </a:t>
                      </a:r>
                      <a:r>
                        <a:rPr lang="en-US" sz="1000" b="0" i="0" u="none" strike="noStrike" kern="1200" cap="none" spc="0" normalizeH="0" baseline="0" noProof="0" dirty="0">
                          <a:ln>
                            <a:noFill/>
                          </a:ln>
                          <a:solidFill>
                            <a:prstClr val="white"/>
                          </a:solidFill>
                          <a:effectLst/>
                          <a:uLnTx/>
                          <a:uFillTx/>
                          <a:latin typeface="Arial"/>
                          <a:ea typeface="+mn-ea"/>
                          <a:cs typeface="Arial"/>
                        </a:rPr>
                        <a:t>billion</a:t>
                      </a:r>
                      <a:r>
                        <a:rPr kumimoji="0" lang="en-US" sz="1000" b="0" i="0" u="none" strike="noStrike" kern="1200" cap="none" spc="0" normalizeH="0" baseline="0" noProof="0" dirty="0">
                          <a:ln>
                            <a:noFill/>
                          </a:ln>
                          <a:solidFill>
                            <a:prstClr val="white"/>
                          </a:solidFill>
                          <a:effectLst/>
                          <a:uLnTx/>
                          <a:uFillTx/>
                          <a:latin typeface="Arial"/>
                          <a:ea typeface="+mn-ea"/>
                          <a:cs typeface="Arial"/>
                        </a:rPr>
                        <a:t> m3 </a:t>
                      </a:r>
                      <a:endParaRPr lang="fi-FI" sz="1000" b="0" dirty="0">
                        <a:solidFill>
                          <a:schemeClr val="bg1"/>
                        </a:solidFill>
                        <a:latin typeface="Arial"/>
                        <a:cs typeface="Arial"/>
                      </a:endParaRPr>
                    </a:p>
                  </a:txBody>
                  <a:tcPr>
                    <a:noFill/>
                  </a:tcPr>
                </a:tc>
                <a:tc>
                  <a:txBody>
                    <a:bodyPr/>
                    <a:lstStyle/>
                    <a:p>
                      <a:pPr algn="ctr"/>
                      <a:r>
                        <a:rPr lang="en-US" sz="1000" b="0" i="0" u="none" strike="noStrike" kern="1200" cap="none" spc="0" normalizeH="0" baseline="0" noProof="0" dirty="0">
                          <a:ln>
                            <a:noFill/>
                          </a:ln>
                          <a:solidFill>
                            <a:prstClr val="white"/>
                          </a:solidFill>
                          <a:effectLst/>
                          <a:uLnTx/>
                          <a:uFillTx/>
                          <a:latin typeface="Arial"/>
                          <a:ea typeface="+mn-ea"/>
                          <a:cs typeface="Arial"/>
                        </a:rPr>
                        <a:t>24.5</a:t>
                      </a:r>
                      <a:r>
                        <a:rPr kumimoji="0" lang="en-US" sz="1000" b="0" i="0" u="none" strike="noStrike" kern="1200" cap="none" spc="0" normalizeH="0" baseline="0" noProof="0" dirty="0">
                          <a:ln>
                            <a:noFill/>
                          </a:ln>
                          <a:solidFill>
                            <a:prstClr val="white"/>
                          </a:solidFill>
                          <a:effectLst/>
                          <a:uLnTx/>
                          <a:uFillTx/>
                          <a:latin typeface="Arial"/>
                          <a:ea typeface="+mn-ea"/>
                          <a:cs typeface="Arial"/>
                        </a:rPr>
                        <a:t> </a:t>
                      </a:r>
                      <a:r>
                        <a:rPr lang="en-US" sz="1000" b="0" i="0" u="none" strike="noStrike" kern="1200" cap="none" spc="0" normalizeH="0" baseline="0" noProof="0" dirty="0">
                          <a:ln>
                            <a:noFill/>
                          </a:ln>
                          <a:solidFill>
                            <a:prstClr val="white"/>
                          </a:solidFill>
                          <a:effectLst/>
                          <a:uLnTx/>
                          <a:uFillTx/>
                          <a:latin typeface="Arial"/>
                          <a:ea typeface="+mn-ea"/>
                          <a:cs typeface="Arial"/>
                        </a:rPr>
                        <a:t>billion</a:t>
                      </a:r>
                      <a:r>
                        <a:rPr kumimoji="0" lang="en-US" sz="1000" b="0" i="0" u="none" strike="noStrike" kern="1200" cap="none" spc="0" normalizeH="0" baseline="0" noProof="0" dirty="0">
                          <a:ln>
                            <a:noFill/>
                          </a:ln>
                          <a:solidFill>
                            <a:prstClr val="white"/>
                          </a:solidFill>
                          <a:effectLst/>
                          <a:uLnTx/>
                          <a:uFillTx/>
                          <a:latin typeface="Arial"/>
                          <a:ea typeface="+mn-ea"/>
                          <a:cs typeface="Arial"/>
                        </a:rPr>
                        <a:t> m3 </a:t>
                      </a:r>
                      <a:endParaRPr lang="fi-FI" sz="1000" b="0" dirty="0">
                        <a:solidFill>
                          <a:schemeClr val="bg1"/>
                        </a:solidFill>
                        <a:latin typeface="Arial"/>
                        <a:cs typeface="Arial"/>
                      </a:endParaRPr>
                    </a:p>
                  </a:txBody>
                  <a:tcPr>
                    <a:noFill/>
                  </a:tcPr>
                </a:tc>
                <a:extLst>
                  <a:ext uri="{0D108BD9-81ED-4DB2-BD59-A6C34878D82A}">
                    <a16:rowId xmlns:a16="http://schemas.microsoft.com/office/drawing/2014/main" val="1298406994"/>
                  </a:ext>
                </a:extLst>
              </a:tr>
              <a:tr h="261903">
                <a:tc>
                  <a:txBody>
                    <a:bodyPr/>
                    <a:lstStyle/>
                    <a:p>
                      <a:r>
                        <a:rPr lang="fi-FI" sz="1000">
                          <a:solidFill>
                            <a:schemeClr val="bg1"/>
                          </a:solidFill>
                        </a:rPr>
                        <a:t>…</a:t>
                      </a:r>
                      <a:r>
                        <a:rPr lang="fi-FI" sz="1000" err="1">
                          <a:solidFill>
                            <a:schemeClr val="bg1"/>
                          </a:solidFill>
                        </a:rPr>
                        <a:t>cumulative</a:t>
                      </a:r>
                      <a:r>
                        <a:rPr lang="fi-FI" sz="1000">
                          <a:solidFill>
                            <a:schemeClr val="bg1"/>
                          </a:solidFill>
                        </a:rPr>
                        <a:t> </a:t>
                      </a:r>
                      <a:r>
                        <a:rPr lang="fi-FI" sz="1000" err="1">
                          <a:solidFill>
                            <a:schemeClr val="bg1"/>
                          </a:solidFill>
                        </a:rPr>
                        <a:t>impact</a:t>
                      </a:r>
                      <a:r>
                        <a:rPr lang="fi-FI" sz="1000">
                          <a:solidFill>
                            <a:schemeClr val="bg1"/>
                          </a:solidFill>
                        </a:rPr>
                        <a:t> </a:t>
                      </a:r>
                      <a:r>
                        <a:rPr lang="fi-FI" sz="1000" err="1">
                          <a:solidFill>
                            <a:schemeClr val="bg1"/>
                          </a:solidFill>
                        </a:rPr>
                        <a:t>during</a:t>
                      </a:r>
                      <a:r>
                        <a:rPr lang="fi-FI" sz="1000">
                          <a:solidFill>
                            <a:schemeClr val="bg1"/>
                          </a:solidFill>
                        </a:rPr>
                        <a:t> </a:t>
                      </a:r>
                      <a:r>
                        <a:rPr lang="fi-FI" sz="1000" err="1">
                          <a:solidFill>
                            <a:schemeClr val="bg1"/>
                          </a:solidFill>
                        </a:rPr>
                        <a:t>target</a:t>
                      </a:r>
                      <a:r>
                        <a:rPr lang="fi-FI" sz="1000">
                          <a:solidFill>
                            <a:schemeClr val="bg1"/>
                          </a:solidFill>
                        </a:rPr>
                        <a:t> </a:t>
                      </a:r>
                      <a:r>
                        <a:rPr lang="fi-FI" sz="1000" err="1">
                          <a:solidFill>
                            <a:schemeClr val="bg1"/>
                          </a:solidFill>
                        </a:rPr>
                        <a:t>period</a:t>
                      </a:r>
                      <a:endParaRPr lang="fi-FI" sz="1000">
                        <a:solidFill>
                          <a:schemeClr val="bg1"/>
                        </a:solidFill>
                      </a:endParaRPr>
                    </a:p>
                  </a:txBody>
                  <a:tcPr>
                    <a:noFill/>
                  </a:tcPr>
                </a:tc>
                <a:tc gridSpan="2">
                  <a:txBody>
                    <a:bodyPr/>
                    <a:lstStyle/>
                    <a:p>
                      <a:pPr algn="ctr"/>
                      <a:r>
                        <a:rPr kumimoji="0" lang="en-US" sz="1000" b="0" i="0" u="none" strike="noStrike" kern="1200" cap="none" spc="0" normalizeH="0" baseline="0" noProof="0" dirty="0">
                          <a:ln>
                            <a:noFill/>
                          </a:ln>
                          <a:solidFill>
                            <a:prstClr val="white"/>
                          </a:solidFill>
                          <a:effectLst/>
                          <a:uLnTx/>
                          <a:uFillTx/>
                          <a:latin typeface="Arial"/>
                          <a:ea typeface="+mn-ea"/>
                          <a:cs typeface="Arial"/>
                        </a:rPr>
                        <a:t>+</a:t>
                      </a:r>
                      <a:r>
                        <a:rPr lang="en-US" sz="1000" b="0" i="0" u="none" strike="noStrike" kern="1200" cap="none" spc="0" normalizeH="0" baseline="0" noProof="0" dirty="0">
                          <a:ln>
                            <a:noFill/>
                          </a:ln>
                          <a:solidFill>
                            <a:prstClr val="white"/>
                          </a:solidFill>
                          <a:effectLst/>
                          <a:uLnTx/>
                          <a:uFillTx/>
                          <a:latin typeface="Arial"/>
                          <a:ea typeface="+mn-ea"/>
                          <a:cs typeface="Arial"/>
                        </a:rPr>
                        <a:t>3.5</a:t>
                      </a:r>
                      <a:r>
                        <a:rPr kumimoji="0" lang="en-US" sz="1000" b="0" i="0" u="none" strike="noStrike" kern="1200" cap="none" spc="0" normalizeH="0" baseline="0" noProof="0" dirty="0">
                          <a:ln>
                            <a:noFill/>
                          </a:ln>
                          <a:solidFill>
                            <a:prstClr val="white"/>
                          </a:solidFill>
                          <a:effectLst/>
                          <a:uLnTx/>
                          <a:uFillTx/>
                          <a:latin typeface="Arial"/>
                          <a:ea typeface="+mn-ea"/>
                          <a:cs typeface="Arial"/>
                        </a:rPr>
                        <a:t> </a:t>
                      </a:r>
                      <a:r>
                        <a:rPr lang="en-US" sz="1000" b="0" i="0" u="none" strike="noStrike" kern="1200" cap="none" spc="0" normalizeH="0" baseline="0" noProof="0" dirty="0">
                          <a:ln>
                            <a:noFill/>
                          </a:ln>
                          <a:solidFill>
                            <a:prstClr val="white"/>
                          </a:solidFill>
                          <a:effectLst/>
                          <a:uLnTx/>
                          <a:uFillTx/>
                          <a:latin typeface="Arial"/>
                          <a:ea typeface="+mn-ea"/>
                          <a:cs typeface="Arial"/>
                        </a:rPr>
                        <a:t>billion</a:t>
                      </a:r>
                      <a:r>
                        <a:rPr kumimoji="0" lang="en-US" sz="1000" b="0" i="0" u="none" strike="noStrike" kern="1200" cap="none" spc="0" normalizeH="0" baseline="0" noProof="0" dirty="0">
                          <a:ln>
                            <a:noFill/>
                          </a:ln>
                          <a:solidFill>
                            <a:prstClr val="white"/>
                          </a:solidFill>
                          <a:effectLst/>
                          <a:uLnTx/>
                          <a:uFillTx/>
                          <a:latin typeface="Arial"/>
                          <a:ea typeface="+mn-ea"/>
                          <a:cs typeface="Arial"/>
                        </a:rPr>
                        <a:t> m3</a:t>
                      </a:r>
                      <a:endParaRPr lang="fi-FI" sz="1000" b="0" dirty="0">
                        <a:solidFill>
                          <a:schemeClr val="bg1"/>
                        </a:solidFill>
                        <a:latin typeface="Arial"/>
                        <a:cs typeface="Arial"/>
                      </a:endParaRPr>
                    </a:p>
                  </a:txBody>
                  <a:tcPr>
                    <a:noFill/>
                  </a:tcPr>
                </a:tc>
                <a:tc hMerge="1">
                  <a:txBody>
                    <a:bodyPr/>
                    <a:lstStyle/>
                    <a:p>
                      <a:pPr algn="ctr"/>
                      <a:endParaRPr lang="fi-FI" sz="1000" b="1">
                        <a:solidFill>
                          <a:schemeClr val="bg1"/>
                        </a:solidFill>
                      </a:endParaRPr>
                    </a:p>
                  </a:txBody>
                  <a:tcPr>
                    <a:noFill/>
                  </a:tcPr>
                </a:tc>
                <a:extLst>
                  <a:ext uri="{0D108BD9-81ED-4DB2-BD59-A6C34878D82A}">
                    <a16:rowId xmlns:a16="http://schemas.microsoft.com/office/drawing/2014/main" val="2766474346"/>
                  </a:ext>
                </a:extLst>
              </a:tr>
              <a:tr h="241904">
                <a:tc gridSpan="3">
                  <a:txBody>
                    <a:bodyPr/>
                    <a:lstStyle/>
                    <a:p>
                      <a:pPr lvl="0">
                        <a:buNone/>
                      </a:pPr>
                      <a:endParaRPr lang="fi-FI" sz="1000">
                        <a:solidFill>
                          <a:schemeClr val="bg1"/>
                        </a:solidFill>
                      </a:endParaRPr>
                    </a:p>
                  </a:txBody>
                  <a:tcPr>
                    <a:noFill/>
                  </a:tcPr>
                </a:tc>
                <a:tc hMerge="1">
                  <a:txBody>
                    <a:bodyPr/>
                    <a:lstStyle/>
                    <a:p>
                      <a:endParaRPr lang="en-US"/>
                    </a:p>
                  </a:txBody>
                  <a:tcPr>
                    <a:solidFill>
                      <a:schemeClr val="accent2"/>
                    </a:solidFill>
                  </a:tcPr>
                </a:tc>
                <a:tc hMerge="1">
                  <a:txBody>
                    <a:bodyPr/>
                    <a:lstStyle/>
                    <a:p>
                      <a:endParaRPr lang="en-US"/>
                    </a:p>
                  </a:txBody>
                  <a:tcPr>
                    <a:solidFill>
                      <a:schemeClr val="accent2"/>
                    </a:solidFill>
                  </a:tcPr>
                </a:tc>
                <a:extLst>
                  <a:ext uri="{0D108BD9-81ED-4DB2-BD59-A6C34878D82A}">
                    <a16:rowId xmlns:a16="http://schemas.microsoft.com/office/drawing/2014/main" val="723854027"/>
                  </a:ext>
                </a:extLst>
              </a:tr>
              <a:tr h="426518">
                <a:tc>
                  <a:txBody>
                    <a:bodyPr/>
                    <a:lstStyle/>
                    <a:p>
                      <a:r>
                        <a:rPr lang="fi-FI" sz="1000" dirty="0">
                          <a:solidFill>
                            <a:schemeClr val="bg1"/>
                          </a:solidFill>
                        </a:rPr>
                        <a:t>Total </a:t>
                      </a:r>
                      <a:r>
                        <a:rPr lang="fi-FI" sz="1000" dirty="0" err="1">
                          <a:solidFill>
                            <a:schemeClr val="bg1"/>
                          </a:solidFill>
                        </a:rPr>
                        <a:t>water</a:t>
                      </a:r>
                      <a:r>
                        <a:rPr lang="fi-FI" sz="1000" dirty="0">
                          <a:solidFill>
                            <a:schemeClr val="bg1"/>
                          </a:solidFill>
                        </a:rPr>
                        <a:t> </a:t>
                      </a:r>
                      <a:r>
                        <a:rPr lang="fi-FI" sz="1000" dirty="0" err="1">
                          <a:solidFill>
                            <a:schemeClr val="bg1"/>
                          </a:solidFill>
                        </a:rPr>
                        <a:t>treated</a:t>
                      </a:r>
                      <a:r>
                        <a:rPr lang="fi-FI" sz="1000" dirty="0">
                          <a:solidFill>
                            <a:schemeClr val="bg1"/>
                          </a:solidFill>
                        </a:rPr>
                        <a:t> </a:t>
                      </a:r>
                      <a:r>
                        <a:rPr lang="fi-FI" sz="1000" dirty="0" err="1">
                          <a:solidFill>
                            <a:schemeClr val="bg1"/>
                          </a:solidFill>
                        </a:rPr>
                        <a:t>reused</a:t>
                      </a:r>
                      <a:r>
                        <a:rPr lang="fi-FI" sz="1000" dirty="0">
                          <a:solidFill>
                            <a:schemeClr val="bg1"/>
                          </a:solidFill>
                        </a:rPr>
                        <a:t> and </a:t>
                      </a:r>
                      <a:r>
                        <a:rPr lang="fi-FI" sz="1000" dirty="0" err="1">
                          <a:solidFill>
                            <a:schemeClr val="bg1"/>
                          </a:solidFill>
                        </a:rPr>
                        <a:t>recycled</a:t>
                      </a:r>
                      <a:r>
                        <a:rPr lang="fi-FI" sz="1000" dirty="0">
                          <a:solidFill>
                            <a:schemeClr val="bg1"/>
                          </a:solidFill>
                        </a:rPr>
                        <a:t> </a:t>
                      </a:r>
                      <a:r>
                        <a:rPr lang="fi-FI" sz="1000" dirty="0" err="1">
                          <a:solidFill>
                            <a:schemeClr val="bg1"/>
                          </a:solidFill>
                        </a:rPr>
                        <a:t>compared</a:t>
                      </a:r>
                      <a:r>
                        <a:rPr lang="fi-FI" sz="1000" dirty="0">
                          <a:solidFill>
                            <a:schemeClr val="bg1"/>
                          </a:solidFill>
                        </a:rPr>
                        <a:t> to </a:t>
                      </a:r>
                      <a:r>
                        <a:rPr lang="fi-FI" sz="1000" dirty="0" err="1">
                          <a:solidFill>
                            <a:schemeClr val="bg1"/>
                          </a:solidFill>
                        </a:rPr>
                        <a:t>water</a:t>
                      </a:r>
                      <a:r>
                        <a:rPr lang="fi-FI" sz="1000" dirty="0">
                          <a:solidFill>
                            <a:schemeClr val="bg1"/>
                          </a:solidFill>
                        </a:rPr>
                        <a:t> </a:t>
                      </a:r>
                      <a:r>
                        <a:rPr lang="fi-FI" sz="1000" dirty="0" err="1">
                          <a:solidFill>
                            <a:schemeClr val="bg1"/>
                          </a:solidFill>
                        </a:rPr>
                        <a:t>consumption</a:t>
                      </a:r>
                      <a:r>
                        <a:rPr lang="fi-FI" sz="1000" dirty="0">
                          <a:solidFill>
                            <a:schemeClr val="bg1"/>
                          </a:solidFill>
                        </a:rPr>
                        <a:t> of x people</a:t>
                      </a:r>
                    </a:p>
                  </a:txBody>
                  <a:tcPr>
                    <a:noFill/>
                  </a:tcPr>
                </a:tc>
                <a:tc>
                  <a:txBody>
                    <a:bodyPr/>
                    <a:lstStyle/>
                    <a:p>
                      <a:pPr algn="ctr"/>
                      <a:r>
                        <a:rPr lang="fi-FI" sz="1000" b="0" dirty="0">
                          <a:solidFill>
                            <a:schemeClr val="bg1"/>
                          </a:solidFill>
                        </a:rPr>
                        <a:t>370 </a:t>
                      </a:r>
                      <a:r>
                        <a:rPr lang="fi-FI" sz="1000" b="0" dirty="0" err="1">
                          <a:solidFill>
                            <a:schemeClr val="bg1"/>
                          </a:solidFill>
                        </a:rPr>
                        <a:t>million</a:t>
                      </a:r>
                      <a:r>
                        <a:rPr lang="fi-FI" sz="1000" b="0" dirty="0">
                          <a:solidFill>
                            <a:schemeClr val="bg1"/>
                          </a:solidFill>
                        </a:rPr>
                        <a:t> people</a:t>
                      </a:r>
                    </a:p>
                  </a:txBody>
                  <a:tcPr>
                    <a:noFill/>
                  </a:tcPr>
                </a:tc>
                <a:tc>
                  <a:txBody>
                    <a:bodyPr/>
                    <a:lstStyle/>
                    <a:p>
                      <a:pPr algn="ctr"/>
                      <a:r>
                        <a:rPr lang="fi-FI" sz="1000" b="0" dirty="0">
                          <a:solidFill>
                            <a:schemeClr val="bg1"/>
                          </a:solidFill>
                        </a:rPr>
                        <a:t>430 </a:t>
                      </a:r>
                      <a:r>
                        <a:rPr lang="fi-FI" sz="1000" b="0" dirty="0" err="1">
                          <a:solidFill>
                            <a:schemeClr val="bg1"/>
                          </a:solidFill>
                        </a:rPr>
                        <a:t>million</a:t>
                      </a:r>
                      <a:r>
                        <a:rPr lang="fi-FI" sz="1000" b="0" dirty="0">
                          <a:solidFill>
                            <a:schemeClr val="bg1"/>
                          </a:solidFill>
                        </a:rPr>
                        <a:t> people</a:t>
                      </a:r>
                    </a:p>
                  </a:txBody>
                  <a:tcPr>
                    <a:noFill/>
                  </a:tcPr>
                </a:tc>
                <a:extLst>
                  <a:ext uri="{0D108BD9-81ED-4DB2-BD59-A6C34878D82A}">
                    <a16:rowId xmlns:a16="http://schemas.microsoft.com/office/drawing/2014/main" val="1446120889"/>
                  </a:ext>
                </a:extLst>
              </a:tr>
              <a:tr h="33379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000" dirty="0">
                          <a:solidFill>
                            <a:schemeClr val="bg1"/>
                          </a:solidFill>
                        </a:rPr>
                        <a:t>…</a:t>
                      </a:r>
                      <a:r>
                        <a:rPr lang="fi-FI" sz="1000" dirty="0" err="1">
                          <a:solidFill>
                            <a:schemeClr val="bg1"/>
                          </a:solidFill>
                        </a:rPr>
                        <a:t>cumulative</a:t>
                      </a:r>
                      <a:r>
                        <a:rPr lang="fi-FI" sz="1000" dirty="0">
                          <a:solidFill>
                            <a:schemeClr val="bg1"/>
                          </a:solidFill>
                        </a:rPr>
                        <a:t> </a:t>
                      </a:r>
                      <a:r>
                        <a:rPr lang="fi-FI" sz="1000" dirty="0" err="1">
                          <a:solidFill>
                            <a:schemeClr val="bg1"/>
                          </a:solidFill>
                        </a:rPr>
                        <a:t>impact</a:t>
                      </a:r>
                      <a:r>
                        <a:rPr lang="fi-FI" sz="1000" dirty="0">
                          <a:solidFill>
                            <a:schemeClr val="bg1"/>
                          </a:solidFill>
                        </a:rPr>
                        <a:t> </a:t>
                      </a:r>
                      <a:r>
                        <a:rPr lang="fi-FI" sz="1000" dirty="0" err="1">
                          <a:solidFill>
                            <a:schemeClr val="bg1"/>
                          </a:solidFill>
                        </a:rPr>
                        <a:t>during</a:t>
                      </a:r>
                      <a:r>
                        <a:rPr lang="fi-FI" sz="1000" dirty="0">
                          <a:solidFill>
                            <a:schemeClr val="bg1"/>
                          </a:solidFill>
                        </a:rPr>
                        <a:t> </a:t>
                      </a:r>
                      <a:r>
                        <a:rPr lang="fi-FI" sz="1000" dirty="0" err="1">
                          <a:solidFill>
                            <a:schemeClr val="bg1"/>
                          </a:solidFill>
                        </a:rPr>
                        <a:t>target</a:t>
                      </a:r>
                      <a:r>
                        <a:rPr lang="fi-FI" sz="1000" dirty="0">
                          <a:solidFill>
                            <a:schemeClr val="bg1"/>
                          </a:solidFill>
                        </a:rPr>
                        <a:t> </a:t>
                      </a:r>
                      <a:r>
                        <a:rPr lang="fi-FI" sz="1000" dirty="0" err="1">
                          <a:solidFill>
                            <a:schemeClr val="bg1"/>
                          </a:solidFill>
                        </a:rPr>
                        <a:t>period</a:t>
                      </a:r>
                      <a:r>
                        <a:rPr lang="fi-FI" sz="1000" dirty="0">
                          <a:solidFill>
                            <a:schemeClr val="bg1"/>
                          </a:solidFill>
                        </a:rPr>
                        <a:t> </a:t>
                      </a:r>
                      <a:r>
                        <a:rPr lang="fi-FI" sz="1000" dirty="0" err="1">
                          <a:solidFill>
                            <a:schemeClr val="bg1"/>
                          </a:solidFill>
                        </a:rPr>
                        <a:t>compared</a:t>
                      </a:r>
                      <a:r>
                        <a:rPr lang="fi-FI" sz="1000" dirty="0">
                          <a:solidFill>
                            <a:schemeClr val="bg1"/>
                          </a:solidFill>
                        </a:rPr>
                        <a:t> to </a:t>
                      </a:r>
                      <a:r>
                        <a:rPr lang="fi-FI" sz="1000" dirty="0" err="1">
                          <a:solidFill>
                            <a:schemeClr val="bg1"/>
                          </a:solidFill>
                        </a:rPr>
                        <a:t>water</a:t>
                      </a:r>
                      <a:r>
                        <a:rPr lang="fi-FI" sz="1000" dirty="0">
                          <a:solidFill>
                            <a:schemeClr val="bg1"/>
                          </a:solidFill>
                        </a:rPr>
                        <a:t> </a:t>
                      </a:r>
                      <a:r>
                        <a:rPr lang="fi-FI" sz="1000" dirty="0" err="1">
                          <a:solidFill>
                            <a:schemeClr val="bg1"/>
                          </a:solidFill>
                        </a:rPr>
                        <a:t>consumption</a:t>
                      </a:r>
                      <a:r>
                        <a:rPr lang="fi-FI" sz="1000" dirty="0">
                          <a:solidFill>
                            <a:schemeClr val="bg1"/>
                          </a:solidFill>
                        </a:rPr>
                        <a:t> of x people</a:t>
                      </a:r>
                    </a:p>
                  </a:txBody>
                  <a:tcPr>
                    <a:noFill/>
                  </a:tcPr>
                </a:tc>
                <a:tc gridSpan="2">
                  <a:txBody>
                    <a:bodyPr/>
                    <a:lstStyle/>
                    <a:p>
                      <a:pPr algn="ctr"/>
                      <a:r>
                        <a:rPr lang="fi-FI" sz="1000" b="0" dirty="0">
                          <a:solidFill>
                            <a:schemeClr val="bg1"/>
                          </a:solidFill>
                        </a:rPr>
                        <a:t>+60 </a:t>
                      </a:r>
                      <a:r>
                        <a:rPr lang="fi-FI" sz="1000" b="0" dirty="0" err="1">
                          <a:solidFill>
                            <a:schemeClr val="bg1"/>
                          </a:solidFill>
                        </a:rPr>
                        <a:t>million</a:t>
                      </a:r>
                      <a:r>
                        <a:rPr lang="fi-FI" sz="1000" b="0" dirty="0">
                          <a:solidFill>
                            <a:schemeClr val="bg1"/>
                          </a:solidFill>
                        </a:rPr>
                        <a:t> people</a:t>
                      </a:r>
                    </a:p>
                  </a:txBody>
                  <a:tcPr>
                    <a:noFill/>
                  </a:tcPr>
                </a:tc>
                <a:tc hMerge="1">
                  <a:txBody>
                    <a:bodyPr/>
                    <a:lstStyle/>
                    <a:p>
                      <a:endParaRPr lang="fi-FI"/>
                    </a:p>
                  </a:txBody>
                  <a:tcPr/>
                </a:tc>
                <a:extLst>
                  <a:ext uri="{0D108BD9-81ED-4DB2-BD59-A6C34878D82A}">
                    <a16:rowId xmlns:a16="http://schemas.microsoft.com/office/drawing/2014/main" val="3944468280"/>
                  </a:ext>
                </a:extLst>
              </a:tr>
            </a:tbl>
          </a:graphicData>
        </a:graphic>
      </p:graphicFrame>
      <p:sp>
        <p:nvSpPr>
          <p:cNvPr id="5" name="TextBox 4">
            <a:extLst>
              <a:ext uri="{FF2B5EF4-FFF2-40B4-BE49-F238E27FC236}">
                <a16:creationId xmlns:a16="http://schemas.microsoft.com/office/drawing/2014/main" id="{E69B31B5-AF5F-A5C8-1508-E6716494CFC5}"/>
              </a:ext>
            </a:extLst>
          </p:cNvPr>
          <p:cNvSpPr txBox="1"/>
          <p:nvPr/>
        </p:nvSpPr>
        <p:spPr>
          <a:xfrm>
            <a:off x="8020838" y="2128587"/>
            <a:ext cx="2267810" cy="323165"/>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500" b="0" i="0" u="sng" strike="noStrike" kern="1200" cap="none" spc="0" normalizeH="0" baseline="0" noProof="0" dirty="0">
                <a:ln>
                  <a:noFill/>
                </a:ln>
                <a:solidFill>
                  <a:prstClr val="white"/>
                </a:solidFill>
                <a:effectLst/>
                <a:uLnTx/>
                <a:uFillTx/>
                <a:latin typeface="Arial"/>
                <a:ea typeface="+mn-ea"/>
                <a:cs typeface="+mn-cs"/>
              </a:rPr>
              <a:t>FACTS &amp; FIGURES</a:t>
            </a:r>
          </a:p>
        </p:txBody>
      </p:sp>
      <p:sp>
        <p:nvSpPr>
          <p:cNvPr id="7" name="Päivämäärän paikkamerkki 6">
            <a:extLst>
              <a:ext uri="{FF2B5EF4-FFF2-40B4-BE49-F238E27FC236}">
                <a16:creationId xmlns:a16="http://schemas.microsoft.com/office/drawing/2014/main" id="{B0B68946-F941-2626-2008-7F73204E448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solidFill>
                  <a:prstClr val="white"/>
                </a:solidFill>
                <a:effectLst/>
                <a:uLnTx/>
                <a:uFillTx/>
                <a:latin typeface="Arial"/>
                <a:ea typeface="+mn-ea"/>
                <a:cs typeface="+mn-cs"/>
              </a:rPr>
              <a:t>JULY 2026</a:t>
            </a:r>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8" name="Alatunnisteen paikkamerkki 7">
            <a:extLst>
              <a:ext uri="{FF2B5EF4-FFF2-40B4-BE49-F238E27FC236}">
                <a16:creationId xmlns:a16="http://schemas.microsoft.com/office/drawing/2014/main" id="{DB2ED1DE-B914-7B69-CBE5-43DF39BBE36D}"/>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dirty="0">
                <a:ln>
                  <a:noFill/>
                </a:ln>
                <a:solidFill>
                  <a:prstClr val="white"/>
                </a:solidFill>
                <a:effectLst/>
                <a:uLnTx/>
                <a:uFillTx/>
                <a:latin typeface="Arial"/>
                <a:ea typeface="+mn-ea"/>
                <a:cs typeface="+mn-cs"/>
              </a:rPr>
              <a:t>INVESTOR PRESENTATION</a:t>
            </a:r>
          </a:p>
        </p:txBody>
      </p:sp>
      <p:sp>
        <p:nvSpPr>
          <p:cNvPr id="3" name="Dian numeron paikkamerkki 2">
            <a:extLst>
              <a:ext uri="{FF2B5EF4-FFF2-40B4-BE49-F238E27FC236}">
                <a16:creationId xmlns:a16="http://schemas.microsoft.com/office/drawing/2014/main" id="{90D4E619-1038-A87D-B95A-24AB9DA269A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700" b="0" i="0" u="none" strike="noStrike" kern="1200" cap="all" spc="100" normalizeH="0" baseline="0" noProof="0">
              <a:ln>
                <a:noFill/>
              </a:ln>
              <a:solidFill>
                <a:prstClr val="white"/>
              </a:solidFill>
              <a:effectLst/>
              <a:uLnTx/>
              <a:uFillTx/>
              <a:latin typeface="Arial"/>
              <a:ea typeface="+mn-ea"/>
              <a:cs typeface="+mn-cs"/>
            </a:endParaRPr>
          </a:p>
        </p:txBody>
      </p:sp>
      <p:sp>
        <p:nvSpPr>
          <p:cNvPr id="12" name="TextBox 8">
            <a:extLst>
              <a:ext uri="{FF2B5EF4-FFF2-40B4-BE49-F238E27FC236}">
                <a16:creationId xmlns:a16="http://schemas.microsoft.com/office/drawing/2014/main" id="{24EC4968-A70F-E65D-B286-FA3168D13286}"/>
              </a:ext>
            </a:extLst>
          </p:cNvPr>
          <p:cNvSpPr txBox="1"/>
          <p:nvPr/>
        </p:nvSpPr>
        <p:spPr>
          <a:xfrm>
            <a:off x="7369152" y="5696796"/>
            <a:ext cx="3530960" cy="400110"/>
          </a:xfrm>
          <a:prstGeom prst="rect">
            <a:avLst/>
          </a:prstGeom>
          <a:noFill/>
        </p:spPr>
        <p:txBody>
          <a:bodyPr wrap="square" rtlCol="0">
            <a:spAutoFit/>
          </a:bodyPr>
          <a:lstStyle/>
          <a:p>
            <a:pPr lvl="0">
              <a:defRPr/>
            </a:pPr>
            <a:r>
              <a:rPr lang="en-US" sz="1000" dirty="0">
                <a:solidFill>
                  <a:schemeClr val="bg1"/>
                </a:solidFill>
              </a:rPr>
              <a:t>The target is verified by a third-party to ensure the reliability </a:t>
            </a:r>
            <a:br>
              <a:rPr lang="en-US" sz="1000" dirty="0">
                <a:solidFill>
                  <a:schemeClr val="bg1"/>
                </a:solidFill>
              </a:rPr>
            </a:br>
            <a:r>
              <a:rPr lang="en-US" sz="1000" dirty="0">
                <a:solidFill>
                  <a:schemeClr val="bg1"/>
                </a:solidFill>
              </a:rPr>
              <a:t>of calculations and methodologies. </a:t>
            </a:r>
            <a:endParaRPr kumimoji="0" lang="en-US" sz="1000" b="0" i="0" u="none" strike="noStrike" kern="1200" cap="none" spc="0" normalizeH="0" baseline="0" noProof="0" dirty="0">
              <a:ln>
                <a:noFill/>
              </a:ln>
              <a:solidFill>
                <a:schemeClr val="bg1"/>
              </a:solidFill>
              <a:effectLst/>
              <a:uLnTx/>
              <a:uFillTx/>
              <a:latin typeface="Arial"/>
              <a:ea typeface="+mn-ea"/>
              <a:cs typeface="+mn-cs"/>
            </a:endParaRPr>
          </a:p>
        </p:txBody>
      </p:sp>
    </p:spTree>
    <p:extLst>
      <p:ext uri="{BB962C8B-B14F-4D97-AF65-F5344CB8AC3E}">
        <p14:creationId xmlns:p14="http://schemas.microsoft.com/office/powerpoint/2010/main" val="5333730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27E206EB-259D-A0A3-FD33-9179355D21A2}"/>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65DB5370-28FA-DC0B-4454-208B9513D016}"/>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EBAA4B2E-1EE0-2264-1D3E-CB71D151C16F}"/>
              </a:ext>
            </a:extLst>
          </p:cNvPr>
          <p:cNvSpPr>
            <a:spLocks noGrp="1"/>
          </p:cNvSpPr>
          <p:nvPr>
            <p:ph type="sldNum" sz="quarter" idx="12"/>
          </p:nvPr>
        </p:nvSpPr>
        <p:spPr/>
        <p:txBody>
          <a:bodyPr/>
          <a:lstStyle/>
          <a:p>
            <a:fld id="{9B8CDF1A-3CDE-4195-AF23-CDCF2878DEB5}" type="slidenum">
              <a:rPr lang="en-US" smtClean="0"/>
              <a:t>37</a:t>
            </a:fld>
            <a:endParaRPr lang="en-US"/>
          </a:p>
        </p:txBody>
      </p:sp>
      <p:sp>
        <p:nvSpPr>
          <p:cNvPr id="5" name="Rounded Rectangle 76">
            <a:extLst>
              <a:ext uri="{FF2B5EF4-FFF2-40B4-BE49-F238E27FC236}">
                <a16:creationId xmlns:a16="http://schemas.microsoft.com/office/drawing/2014/main" id="{B3159C86-D24B-88EC-D3B1-C3EE1C014D03}"/>
              </a:ext>
            </a:extLst>
          </p:cNvPr>
          <p:cNvSpPr/>
          <p:nvPr/>
        </p:nvSpPr>
        <p:spPr>
          <a:xfrm>
            <a:off x="4368211" y="4243794"/>
            <a:ext cx="68784" cy="894196"/>
          </a:xfrm>
          <a:prstGeom prst="roundRect">
            <a:avLst>
              <a:gd name="adj" fmla="val 500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pic>
        <p:nvPicPr>
          <p:cNvPr id="6" name="Kuvan paikkamerkki 30">
            <a:extLst>
              <a:ext uri="{FF2B5EF4-FFF2-40B4-BE49-F238E27FC236}">
                <a16:creationId xmlns:a16="http://schemas.microsoft.com/office/drawing/2014/main" id="{2514144B-1D01-9521-1FA4-B6D6840ED8CA}"/>
              </a:ext>
            </a:extLst>
          </p:cNvPr>
          <p:cNvPicPr>
            <a:picLocks noChangeAspect="1"/>
          </p:cNvPicPr>
          <p:nvPr/>
        </p:nvPicPr>
        <p:blipFill>
          <a:blip r:embed="rId2">
            <a:extLst>
              <a:ext uri="{28A0092B-C50C-407E-A947-70E740481C1C}">
                <a14:useLocalDpi xmlns:a14="http://schemas.microsoft.com/office/drawing/2010/main" val="0"/>
              </a:ext>
            </a:extLst>
          </a:blip>
          <a:srcRect t="7845" b="7845"/>
          <a:stretch/>
        </p:blipFill>
        <p:spPr>
          <a:xfrm>
            <a:off x="794" y="-1131"/>
            <a:ext cx="12191999" cy="6857999"/>
          </a:xfrm>
          <a:prstGeom prst="rect">
            <a:avLst/>
          </a:prstGeom>
        </p:spPr>
      </p:pic>
      <p:sp>
        <p:nvSpPr>
          <p:cNvPr id="7" name="Title 174">
            <a:extLst>
              <a:ext uri="{FF2B5EF4-FFF2-40B4-BE49-F238E27FC236}">
                <a16:creationId xmlns:a16="http://schemas.microsoft.com/office/drawing/2014/main" id="{36C41C06-4CCD-55AE-D2B5-3EF7763F374A}"/>
              </a:ext>
            </a:extLst>
          </p:cNvPr>
          <p:cNvSpPr txBox="1">
            <a:spLocks/>
          </p:cNvSpPr>
          <p:nvPr/>
        </p:nvSpPr>
        <p:spPr>
          <a:xfrm>
            <a:off x="677169" y="441663"/>
            <a:ext cx="10514013" cy="1079971"/>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4000" b="1" kern="1200" spc="-100" baseline="0">
                <a:solidFill>
                  <a:schemeClr val="bg1"/>
                </a:solidFill>
                <a:latin typeface="+mj-lt"/>
                <a:ea typeface="+mj-ea"/>
                <a:cs typeface="+mj-cs"/>
              </a:defRPr>
            </a:lvl1pPr>
          </a:lstStyle>
          <a:p>
            <a:r>
              <a:rPr lang="en-US" dirty="0">
                <a:solidFill>
                  <a:schemeClr val="tx1"/>
                </a:solidFill>
              </a:rPr>
              <a:t>Sustainability work recognized via ratings</a:t>
            </a:r>
            <a:endParaRPr lang="fi-FI" dirty="0">
              <a:solidFill>
                <a:schemeClr val="tx1"/>
              </a:solidFill>
            </a:endParaRPr>
          </a:p>
        </p:txBody>
      </p:sp>
      <p:sp>
        <p:nvSpPr>
          <p:cNvPr id="8" name="Rectangle 45">
            <a:extLst>
              <a:ext uri="{FF2B5EF4-FFF2-40B4-BE49-F238E27FC236}">
                <a16:creationId xmlns:a16="http://schemas.microsoft.com/office/drawing/2014/main" id="{A01D51AF-08DC-E39C-B4BD-CA5B0C36F0A4}"/>
              </a:ext>
            </a:extLst>
          </p:cNvPr>
          <p:cNvSpPr/>
          <p:nvPr/>
        </p:nvSpPr>
        <p:spPr>
          <a:xfrm>
            <a:off x="358664" y="2694755"/>
            <a:ext cx="1683835" cy="2843562"/>
          </a:xfrm>
          <a:prstGeom prst="rect">
            <a:avLst/>
          </a:prstGeom>
          <a:solidFill>
            <a:schemeClr val="bg1">
              <a:alpha val="90000"/>
            </a:schemeClr>
          </a:solidFill>
          <a:ln>
            <a:noFill/>
          </a:ln>
          <a:effectLst>
            <a:outerShdw blurRad="1905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dirty="0">
              <a:ln>
                <a:noFill/>
              </a:ln>
              <a:solidFill>
                <a:prstClr val="white"/>
              </a:solidFill>
              <a:effectLst/>
              <a:uLnTx/>
              <a:uFillTx/>
              <a:latin typeface="Arial"/>
              <a:ea typeface="+mn-ea"/>
              <a:cs typeface="+mn-cs"/>
            </a:endParaRPr>
          </a:p>
        </p:txBody>
      </p:sp>
      <p:sp>
        <p:nvSpPr>
          <p:cNvPr id="9" name="Rectangle 45">
            <a:extLst>
              <a:ext uri="{FF2B5EF4-FFF2-40B4-BE49-F238E27FC236}">
                <a16:creationId xmlns:a16="http://schemas.microsoft.com/office/drawing/2014/main" id="{3C5EA5CD-22EA-62DA-38C4-A483DB0A237D}"/>
              </a:ext>
            </a:extLst>
          </p:cNvPr>
          <p:cNvSpPr/>
          <p:nvPr/>
        </p:nvSpPr>
        <p:spPr>
          <a:xfrm>
            <a:off x="2310105" y="2694755"/>
            <a:ext cx="1683835" cy="2843562"/>
          </a:xfrm>
          <a:prstGeom prst="rect">
            <a:avLst/>
          </a:prstGeom>
          <a:solidFill>
            <a:schemeClr val="bg1">
              <a:alpha val="90000"/>
            </a:schemeClr>
          </a:solidFill>
          <a:ln>
            <a:noFill/>
          </a:ln>
          <a:effectLst>
            <a:outerShdw blurRad="1905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10" name="Rectangle 45">
            <a:extLst>
              <a:ext uri="{FF2B5EF4-FFF2-40B4-BE49-F238E27FC236}">
                <a16:creationId xmlns:a16="http://schemas.microsoft.com/office/drawing/2014/main" id="{9A3C6447-4A8B-861D-2A84-B33BD19FA4EC}"/>
              </a:ext>
            </a:extLst>
          </p:cNvPr>
          <p:cNvSpPr/>
          <p:nvPr/>
        </p:nvSpPr>
        <p:spPr>
          <a:xfrm>
            <a:off x="4261546" y="2694755"/>
            <a:ext cx="1683835" cy="2843562"/>
          </a:xfrm>
          <a:prstGeom prst="rect">
            <a:avLst/>
          </a:prstGeom>
          <a:solidFill>
            <a:schemeClr val="bg1">
              <a:alpha val="90000"/>
            </a:schemeClr>
          </a:solidFill>
          <a:ln>
            <a:noFill/>
          </a:ln>
          <a:effectLst>
            <a:outerShdw blurRad="1905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11" name="Rectangle 45">
            <a:extLst>
              <a:ext uri="{FF2B5EF4-FFF2-40B4-BE49-F238E27FC236}">
                <a16:creationId xmlns:a16="http://schemas.microsoft.com/office/drawing/2014/main" id="{13279E24-9D2B-4279-F198-A31AE5B98BF5}"/>
              </a:ext>
            </a:extLst>
          </p:cNvPr>
          <p:cNvSpPr/>
          <p:nvPr/>
        </p:nvSpPr>
        <p:spPr>
          <a:xfrm>
            <a:off x="8164428" y="2694755"/>
            <a:ext cx="1683835" cy="2843562"/>
          </a:xfrm>
          <a:prstGeom prst="rect">
            <a:avLst/>
          </a:prstGeom>
          <a:solidFill>
            <a:schemeClr val="bg1">
              <a:alpha val="90000"/>
            </a:schemeClr>
          </a:solidFill>
          <a:ln>
            <a:noFill/>
          </a:ln>
          <a:effectLst>
            <a:outerShdw blurRad="1905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12" name="Rectangle 45">
            <a:extLst>
              <a:ext uri="{FF2B5EF4-FFF2-40B4-BE49-F238E27FC236}">
                <a16:creationId xmlns:a16="http://schemas.microsoft.com/office/drawing/2014/main" id="{3D9F03E7-B840-C2D3-1636-2A595F3BBFD5}"/>
              </a:ext>
            </a:extLst>
          </p:cNvPr>
          <p:cNvSpPr/>
          <p:nvPr/>
        </p:nvSpPr>
        <p:spPr>
          <a:xfrm>
            <a:off x="10115867" y="2694755"/>
            <a:ext cx="1683835" cy="2843562"/>
          </a:xfrm>
          <a:prstGeom prst="rect">
            <a:avLst/>
          </a:prstGeom>
          <a:solidFill>
            <a:schemeClr val="bg1">
              <a:alpha val="90000"/>
            </a:schemeClr>
          </a:solidFill>
          <a:ln>
            <a:noFill/>
          </a:ln>
          <a:effectLst>
            <a:outerShdw blurRad="1905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13" name="Oval 83">
            <a:extLst>
              <a:ext uri="{FF2B5EF4-FFF2-40B4-BE49-F238E27FC236}">
                <a16:creationId xmlns:a16="http://schemas.microsoft.com/office/drawing/2014/main" id="{EEAB0AEF-4C1C-CFC3-2082-1512C36FC526}"/>
              </a:ext>
            </a:extLst>
          </p:cNvPr>
          <p:cNvSpPr/>
          <p:nvPr/>
        </p:nvSpPr>
        <p:spPr>
          <a:xfrm>
            <a:off x="492123" y="5090960"/>
            <a:ext cx="206353" cy="20635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grpSp>
        <p:nvGrpSpPr>
          <p:cNvPr id="14" name="Ryhmä 13">
            <a:extLst>
              <a:ext uri="{FF2B5EF4-FFF2-40B4-BE49-F238E27FC236}">
                <a16:creationId xmlns:a16="http://schemas.microsoft.com/office/drawing/2014/main" id="{6D219EA2-984B-2597-5C65-00C4841FA1D6}"/>
              </a:ext>
            </a:extLst>
          </p:cNvPr>
          <p:cNvGrpSpPr/>
          <p:nvPr/>
        </p:nvGrpSpPr>
        <p:grpSpPr>
          <a:xfrm>
            <a:off x="540627" y="3584836"/>
            <a:ext cx="109481" cy="1670462"/>
            <a:chOff x="558784" y="2791123"/>
            <a:chExt cx="109481" cy="1670462"/>
          </a:xfrm>
        </p:grpSpPr>
        <p:sp>
          <p:nvSpPr>
            <p:cNvPr id="15" name="Rounded Rectangle 76">
              <a:extLst>
                <a:ext uri="{FF2B5EF4-FFF2-40B4-BE49-F238E27FC236}">
                  <a16:creationId xmlns:a16="http://schemas.microsoft.com/office/drawing/2014/main" id="{E03DE080-F483-CA80-45DF-5D63DEC66169}"/>
                </a:ext>
              </a:extLst>
            </p:cNvPr>
            <p:cNvSpPr/>
            <p:nvPr/>
          </p:nvSpPr>
          <p:spPr>
            <a:xfrm>
              <a:off x="559286" y="2791123"/>
              <a:ext cx="108979" cy="1547174"/>
            </a:xfrm>
            <a:prstGeom prst="roundRect">
              <a:avLst>
                <a:gd name="adj" fmla="val 500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16" name="Rounded Rectangle 78">
              <a:extLst>
                <a:ext uri="{FF2B5EF4-FFF2-40B4-BE49-F238E27FC236}">
                  <a16:creationId xmlns:a16="http://schemas.microsoft.com/office/drawing/2014/main" id="{C22E322A-1906-6C4D-C4DB-37D1181E222E}"/>
                </a:ext>
              </a:extLst>
            </p:cNvPr>
            <p:cNvSpPr/>
            <p:nvPr/>
          </p:nvSpPr>
          <p:spPr>
            <a:xfrm>
              <a:off x="558784" y="2963487"/>
              <a:ext cx="108979" cy="1498098"/>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grpSp>
      <p:sp>
        <p:nvSpPr>
          <p:cNvPr id="17" name="Oval 83">
            <a:extLst>
              <a:ext uri="{FF2B5EF4-FFF2-40B4-BE49-F238E27FC236}">
                <a16:creationId xmlns:a16="http://schemas.microsoft.com/office/drawing/2014/main" id="{4272E1CD-BB65-C632-FF93-B5DB20675AFC}"/>
              </a:ext>
            </a:extLst>
          </p:cNvPr>
          <p:cNvSpPr/>
          <p:nvPr/>
        </p:nvSpPr>
        <p:spPr>
          <a:xfrm>
            <a:off x="4403511" y="5057947"/>
            <a:ext cx="206353" cy="20635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grpSp>
        <p:nvGrpSpPr>
          <p:cNvPr id="18" name="Ryhmä 17">
            <a:extLst>
              <a:ext uri="{FF2B5EF4-FFF2-40B4-BE49-F238E27FC236}">
                <a16:creationId xmlns:a16="http://schemas.microsoft.com/office/drawing/2014/main" id="{CB6B5D9A-107F-905C-364D-61E2DCF1AAE9}"/>
              </a:ext>
            </a:extLst>
          </p:cNvPr>
          <p:cNvGrpSpPr/>
          <p:nvPr/>
        </p:nvGrpSpPr>
        <p:grpSpPr>
          <a:xfrm>
            <a:off x="4454380" y="3584836"/>
            <a:ext cx="109481" cy="1670462"/>
            <a:chOff x="558784" y="2791123"/>
            <a:chExt cx="109481" cy="1670462"/>
          </a:xfrm>
        </p:grpSpPr>
        <p:sp>
          <p:nvSpPr>
            <p:cNvPr id="19" name="Rounded Rectangle 76">
              <a:extLst>
                <a:ext uri="{FF2B5EF4-FFF2-40B4-BE49-F238E27FC236}">
                  <a16:creationId xmlns:a16="http://schemas.microsoft.com/office/drawing/2014/main" id="{07F0C887-37CB-1134-0ABA-7D8121E8AFCF}"/>
                </a:ext>
              </a:extLst>
            </p:cNvPr>
            <p:cNvSpPr/>
            <p:nvPr/>
          </p:nvSpPr>
          <p:spPr>
            <a:xfrm>
              <a:off x="559286" y="2791123"/>
              <a:ext cx="108979" cy="1547174"/>
            </a:xfrm>
            <a:prstGeom prst="roundRect">
              <a:avLst>
                <a:gd name="adj" fmla="val 500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20" name="Rounded Rectangle 78">
              <a:extLst>
                <a:ext uri="{FF2B5EF4-FFF2-40B4-BE49-F238E27FC236}">
                  <a16:creationId xmlns:a16="http://schemas.microsoft.com/office/drawing/2014/main" id="{30BEF230-4EF4-DEDA-1D46-9F8C80F87B7C}"/>
                </a:ext>
              </a:extLst>
            </p:cNvPr>
            <p:cNvSpPr/>
            <p:nvPr/>
          </p:nvSpPr>
          <p:spPr>
            <a:xfrm>
              <a:off x="558784" y="2963487"/>
              <a:ext cx="108979" cy="1498098"/>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grpSp>
      <p:sp>
        <p:nvSpPr>
          <p:cNvPr id="21" name="Oval 83">
            <a:extLst>
              <a:ext uri="{FF2B5EF4-FFF2-40B4-BE49-F238E27FC236}">
                <a16:creationId xmlns:a16="http://schemas.microsoft.com/office/drawing/2014/main" id="{90A1F337-6C22-8D7C-F0D2-E57C04E4455C}"/>
              </a:ext>
            </a:extLst>
          </p:cNvPr>
          <p:cNvSpPr/>
          <p:nvPr/>
        </p:nvSpPr>
        <p:spPr>
          <a:xfrm>
            <a:off x="2487132" y="5054015"/>
            <a:ext cx="206353" cy="20635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grpSp>
        <p:nvGrpSpPr>
          <p:cNvPr id="22" name="Ryhmä 21">
            <a:extLst>
              <a:ext uri="{FF2B5EF4-FFF2-40B4-BE49-F238E27FC236}">
                <a16:creationId xmlns:a16="http://schemas.microsoft.com/office/drawing/2014/main" id="{71601208-7959-16C9-991F-14D6242C0365}"/>
              </a:ext>
            </a:extLst>
          </p:cNvPr>
          <p:cNvGrpSpPr/>
          <p:nvPr/>
        </p:nvGrpSpPr>
        <p:grpSpPr>
          <a:xfrm>
            <a:off x="2536277" y="3534981"/>
            <a:ext cx="109481" cy="1670462"/>
            <a:chOff x="558784" y="2791123"/>
            <a:chExt cx="109481" cy="1670462"/>
          </a:xfrm>
        </p:grpSpPr>
        <p:sp>
          <p:nvSpPr>
            <p:cNvPr id="23" name="Rounded Rectangle 76">
              <a:extLst>
                <a:ext uri="{FF2B5EF4-FFF2-40B4-BE49-F238E27FC236}">
                  <a16:creationId xmlns:a16="http://schemas.microsoft.com/office/drawing/2014/main" id="{CBB243E6-CF00-6485-8913-74F42C8BB602}"/>
                </a:ext>
              </a:extLst>
            </p:cNvPr>
            <p:cNvSpPr/>
            <p:nvPr/>
          </p:nvSpPr>
          <p:spPr>
            <a:xfrm>
              <a:off x="559286" y="2791123"/>
              <a:ext cx="108979" cy="1547174"/>
            </a:xfrm>
            <a:prstGeom prst="roundRect">
              <a:avLst>
                <a:gd name="adj" fmla="val 500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24" name="Rounded Rectangle 78">
              <a:extLst>
                <a:ext uri="{FF2B5EF4-FFF2-40B4-BE49-F238E27FC236}">
                  <a16:creationId xmlns:a16="http://schemas.microsoft.com/office/drawing/2014/main" id="{287447A3-25ED-8D45-254B-531B58FC513F}"/>
                </a:ext>
              </a:extLst>
            </p:cNvPr>
            <p:cNvSpPr/>
            <p:nvPr/>
          </p:nvSpPr>
          <p:spPr>
            <a:xfrm>
              <a:off x="558784" y="2963487"/>
              <a:ext cx="108979" cy="1498098"/>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25" name="Ryhmä 24">
            <a:extLst>
              <a:ext uri="{FF2B5EF4-FFF2-40B4-BE49-F238E27FC236}">
                <a16:creationId xmlns:a16="http://schemas.microsoft.com/office/drawing/2014/main" id="{2DE54049-9E92-FA05-F6D4-EF42A7E614D1}"/>
              </a:ext>
            </a:extLst>
          </p:cNvPr>
          <p:cNvGrpSpPr/>
          <p:nvPr/>
        </p:nvGrpSpPr>
        <p:grpSpPr>
          <a:xfrm>
            <a:off x="10265624" y="3484387"/>
            <a:ext cx="206353" cy="1725387"/>
            <a:chOff x="2467036" y="2838804"/>
            <a:chExt cx="206353" cy="1725387"/>
          </a:xfrm>
        </p:grpSpPr>
        <p:sp>
          <p:nvSpPr>
            <p:cNvPr id="26" name="Oval 83">
              <a:extLst>
                <a:ext uri="{FF2B5EF4-FFF2-40B4-BE49-F238E27FC236}">
                  <a16:creationId xmlns:a16="http://schemas.microsoft.com/office/drawing/2014/main" id="{30592D32-E61C-3467-0B8C-CF8F08D7DD67}"/>
                </a:ext>
              </a:extLst>
            </p:cNvPr>
            <p:cNvSpPr/>
            <p:nvPr/>
          </p:nvSpPr>
          <p:spPr>
            <a:xfrm>
              <a:off x="2467036" y="4357838"/>
              <a:ext cx="206353" cy="20635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grpSp>
          <p:nvGrpSpPr>
            <p:cNvPr id="27" name="Ryhmä 26">
              <a:extLst>
                <a:ext uri="{FF2B5EF4-FFF2-40B4-BE49-F238E27FC236}">
                  <a16:creationId xmlns:a16="http://schemas.microsoft.com/office/drawing/2014/main" id="{1DDE1532-2813-D9C2-0869-7E3FE0269EB7}"/>
                </a:ext>
              </a:extLst>
            </p:cNvPr>
            <p:cNvGrpSpPr/>
            <p:nvPr/>
          </p:nvGrpSpPr>
          <p:grpSpPr>
            <a:xfrm>
              <a:off x="2516683" y="2838804"/>
              <a:ext cx="108979" cy="1585637"/>
              <a:chOff x="558784" y="2875948"/>
              <a:chExt cx="108979" cy="1585637"/>
            </a:xfrm>
          </p:grpSpPr>
          <p:sp>
            <p:nvSpPr>
              <p:cNvPr id="28" name="Rounded Rectangle 76">
                <a:extLst>
                  <a:ext uri="{FF2B5EF4-FFF2-40B4-BE49-F238E27FC236}">
                    <a16:creationId xmlns:a16="http://schemas.microsoft.com/office/drawing/2014/main" id="{E1AD89D1-63F4-2413-9DE5-46E569418C93}"/>
                  </a:ext>
                </a:extLst>
              </p:cNvPr>
              <p:cNvSpPr/>
              <p:nvPr/>
            </p:nvSpPr>
            <p:spPr>
              <a:xfrm>
                <a:off x="558784" y="2875948"/>
                <a:ext cx="108979" cy="1547174"/>
              </a:xfrm>
              <a:prstGeom prst="roundRect">
                <a:avLst>
                  <a:gd name="adj" fmla="val 500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29" name="Rounded Rectangle 78">
                <a:extLst>
                  <a:ext uri="{FF2B5EF4-FFF2-40B4-BE49-F238E27FC236}">
                    <a16:creationId xmlns:a16="http://schemas.microsoft.com/office/drawing/2014/main" id="{DAD45268-45F1-41D1-35BB-8AB5A176AAAF}"/>
                  </a:ext>
                </a:extLst>
              </p:cNvPr>
              <p:cNvSpPr/>
              <p:nvPr/>
            </p:nvSpPr>
            <p:spPr>
              <a:xfrm>
                <a:off x="558784" y="2963487"/>
                <a:ext cx="108979" cy="1498098"/>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grpSp>
      </p:grpSp>
      <p:sp>
        <p:nvSpPr>
          <p:cNvPr id="30" name="Rectangle 45">
            <a:extLst>
              <a:ext uri="{FF2B5EF4-FFF2-40B4-BE49-F238E27FC236}">
                <a16:creationId xmlns:a16="http://schemas.microsoft.com/office/drawing/2014/main" id="{23F69411-DA37-9DA7-CBD2-125D0EE0EA59}"/>
              </a:ext>
            </a:extLst>
          </p:cNvPr>
          <p:cNvSpPr/>
          <p:nvPr/>
        </p:nvSpPr>
        <p:spPr>
          <a:xfrm>
            <a:off x="6212985" y="2683624"/>
            <a:ext cx="1683835" cy="2843562"/>
          </a:xfrm>
          <a:prstGeom prst="rect">
            <a:avLst/>
          </a:prstGeom>
          <a:solidFill>
            <a:schemeClr val="bg1">
              <a:alpha val="90000"/>
            </a:schemeClr>
          </a:solidFill>
          <a:ln>
            <a:noFill/>
          </a:ln>
          <a:effectLst>
            <a:outerShdw blurRad="1905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31" name="Rounded Rectangle 76">
            <a:extLst>
              <a:ext uri="{FF2B5EF4-FFF2-40B4-BE49-F238E27FC236}">
                <a16:creationId xmlns:a16="http://schemas.microsoft.com/office/drawing/2014/main" id="{8971E335-606A-5C55-2FAA-EC9BCBD65263}"/>
              </a:ext>
            </a:extLst>
          </p:cNvPr>
          <p:cNvSpPr/>
          <p:nvPr/>
        </p:nvSpPr>
        <p:spPr>
          <a:xfrm>
            <a:off x="6402600" y="3590816"/>
            <a:ext cx="108979" cy="1547174"/>
          </a:xfrm>
          <a:prstGeom prst="roundRect">
            <a:avLst>
              <a:gd name="adj" fmla="val 500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grpSp>
        <p:nvGrpSpPr>
          <p:cNvPr id="32" name="Ryhmä 31">
            <a:extLst>
              <a:ext uri="{FF2B5EF4-FFF2-40B4-BE49-F238E27FC236}">
                <a16:creationId xmlns:a16="http://schemas.microsoft.com/office/drawing/2014/main" id="{24DB28C6-FACB-EDD0-F466-8EBD680539F4}"/>
              </a:ext>
            </a:extLst>
          </p:cNvPr>
          <p:cNvGrpSpPr/>
          <p:nvPr/>
        </p:nvGrpSpPr>
        <p:grpSpPr>
          <a:xfrm>
            <a:off x="6353051" y="4365977"/>
            <a:ext cx="206353" cy="872093"/>
            <a:chOff x="6387699" y="3636647"/>
            <a:chExt cx="206353" cy="872093"/>
          </a:xfrm>
        </p:grpSpPr>
        <p:sp>
          <p:nvSpPr>
            <p:cNvPr id="33" name="Oval 83">
              <a:extLst>
                <a:ext uri="{FF2B5EF4-FFF2-40B4-BE49-F238E27FC236}">
                  <a16:creationId xmlns:a16="http://schemas.microsoft.com/office/drawing/2014/main" id="{0214C4FC-E6DF-3826-C002-480D2715BBC2}"/>
                </a:ext>
              </a:extLst>
            </p:cNvPr>
            <p:cNvSpPr/>
            <p:nvPr/>
          </p:nvSpPr>
          <p:spPr>
            <a:xfrm>
              <a:off x="6387699" y="4302387"/>
              <a:ext cx="206353" cy="20635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34" name="Rounded Rectangle 78">
              <a:extLst>
                <a:ext uri="{FF2B5EF4-FFF2-40B4-BE49-F238E27FC236}">
                  <a16:creationId xmlns:a16="http://schemas.microsoft.com/office/drawing/2014/main" id="{037360E4-DC15-D6BE-4BA8-DD0289A58DC3}"/>
                </a:ext>
              </a:extLst>
            </p:cNvPr>
            <p:cNvSpPr/>
            <p:nvPr/>
          </p:nvSpPr>
          <p:spPr>
            <a:xfrm>
              <a:off x="6443977" y="3636647"/>
              <a:ext cx="108979" cy="847144"/>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35" name="Ryhmä 34">
            <a:extLst>
              <a:ext uri="{FF2B5EF4-FFF2-40B4-BE49-F238E27FC236}">
                <a16:creationId xmlns:a16="http://schemas.microsoft.com/office/drawing/2014/main" id="{EA6865C8-CEB5-E3B6-6D52-059F6104D093}"/>
              </a:ext>
            </a:extLst>
          </p:cNvPr>
          <p:cNvGrpSpPr/>
          <p:nvPr/>
        </p:nvGrpSpPr>
        <p:grpSpPr>
          <a:xfrm>
            <a:off x="8324980" y="3490330"/>
            <a:ext cx="206353" cy="1715113"/>
            <a:chOff x="8291640" y="2764253"/>
            <a:chExt cx="206353" cy="1715113"/>
          </a:xfrm>
        </p:grpSpPr>
        <p:sp>
          <p:nvSpPr>
            <p:cNvPr id="36" name="Oval 83">
              <a:extLst>
                <a:ext uri="{FF2B5EF4-FFF2-40B4-BE49-F238E27FC236}">
                  <a16:creationId xmlns:a16="http://schemas.microsoft.com/office/drawing/2014/main" id="{FE77734B-3751-508D-003B-5D38A40873E6}"/>
                </a:ext>
              </a:extLst>
            </p:cNvPr>
            <p:cNvSpPr/>
            <p:nvPr/>
          </p:nvSpPr>
          <p:spPr>
            <a:xfrm>
              <a:off x="8291640" y="4273013"/>
              <a:ext cx="206353" cy="20635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37" name="Rounded Rectangle 76">
              <a:extLst>
                <a:ext uri="{FF2B5EF4-FFF2-40B4-BE49-F238E27FC236}">
                  <a16:creationId xmlns:a16="http://schemas.microsoft.com/office/drawing/2014/main" id="{C1F08B58-9490-675F-446C-DE5C5062DB40}"/>
                </a:ext>
              </a:extLst>
            </p:cNvPr>
            <p:cNvSpPr/>
            <p:nvPr/>
          </p:nvSpPr>
          <p:spPr>
            <a:xfrm>
              <a:off x="8331013" y="2764253"/>
              <a:ext cx="108979" cy="1547174"/>
            </a:xfrm>
            <a:prstGeom prst="roundRect">
              <a:avLst>
                <a:gd name="adj" fmla="val 500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sp>
          <p:nvSpPr>
            <p:cNvPr id="38" name="Rounded Rectangle 78">
              <a:extLst>
                <a:ext uri="{FF2B5EF4-FFF2-40B4-BE49-F238E27FC236}">
                  <a16:creationId xmlns:a16="http://schemas.microsoft.com/office/drawing/2014/main" id="{76F4ABB0-E743-4079-CCA1-002F81C05A4A}"/>
                </a:ext>
              </a:extLst>
            </p:cNvPr>
            <p:cNvSpPr/>
            <p:nvPr/>
          </p:nvSpPr>
          <p:spPr>
            <a:xfrm>
              <a:off x="8328291" y="3287729"/>
              <a:ext cx="121473" cy="1146985"/>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rial"/>
                <a:ea typeface="+mn-ea"/>
                <a:cs typeface="+mn-cs"/>
              </a:endParaRPr>
            </a:p>
          </p:txBody>
        </p:sp>
      </p:grpSp>
      <p:pic>
        <p:nvPicPr>
          <p:cNvPr id="40" name="Picture 54">
            <a:extLst>
              <a:ext uri="{FF2B5EF4-FFF2-40B4-BE49-F238E27FC236}">
                <a16:creationId xmlns:a16="http://schemas.microsoft.com/office/drawing/2014/main" id="{7B4D542B-5074-4615-D1B1-62029509BAE5}"/>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2632696" y="2816705"/>
            <a:ext cx="965147" cy="412707"/>
          </a:xfrm>
          <a:prstGeom prst="rect">
            <a:avLst/>
          </a:prstGeom>
        </p:spPr>
      </p:pic>
      <p:sp>
        <p:nvSpPr>
          <p:cNvPr id="41" name="TextBox 94">
            <a:extLst>
              <a:ext uri="{FF2B5EF4-FFF2-40B4-BE49-F238E27FC236}">
                <a16:creationId xmlns:a16="http://schemas.microsoft.com/office/drawing/2014/main" id="{D1AD909B-C9CB-C4FB-D907-3C441C7C9F41}"/>
              </a:ext>
            </a:extLst>
          </p:cNvPr>
          <p:cNvSpPr txBox="1"/>
          <p:nvPr/>
        </p:nvSpPr>
        <p:spPr>
          <a:xfrm>
            <a:off x="2671396" y="3213747"/>
            <a:ext cx="944228" cy="23475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dirty="0">
                <a:ln>
                  <a:noFill/>
                </a:ln>
                <a:solidFill>
                  <a:srgbClr val="F5AAAF"/>
                </a:solidFill>
                <a:effectLst/>
                <a:uLnTx/>
                <a:uFillTx/>
                <a:latin typeface="Arial"/>
                <a:ea typeface="+mn-ea"/>
                <a:cs typeface="+mn-cs"/>
              </a:rPr>
              <a:t>CLIMATE</a:t>
            </a:r>
          </a:p>
        </p:txBody>
      </p:sp>
      <p:pic>
        <p:nvPicPr>
          <p:cNvPr id="42" name="Picture 82">
            <a:extLst>
              <a:ext uri="{FF2B5EF4-FFF2-40B4-BE49-F238E27FC236}">
                <a16:creationId xmlns:a16="http://schemas.microsoft.com/office/drawing/2014/main" id="{3945BD33-51E2-F921-B903-14A3CFEDEFCF}"/>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602023" y="2816705"/>
            <a:ext cx="965147" cy="412707"/>
          </a:xfrm>
          <a:prstGeom prst="rect">
            <a:avLst/>
          </a:prstGeom>
        </p:spPr>
      </p:pic>
      <p:sp>
        <p:nvSpPr>
          <p:cNvPr id="43" name="TextBox 58">
            <a:extLst>
              <a:ext uri="{FF2B5EF4-FFF2-40B4-BE49-F238E27FC236}">
                <a16:creationId xmlns:a16="http://schemas.microsoft.com/office/drawing/2014/main" id="{73A5DC0F-BEE5-99F3-D3C1-E4865FC533B4}"/>
              </a:ext>
            </a:extLst>
          </p:cNvPr>
          <p:cNvSpPr txBox="1"/>
          <p:nvPr/>
        </p:nvSpPr>
        <p:spPr>
          <a:xfrm>
            <a:off x="4638341" y="3213747"/>
            <a:ext cx="944228" cy="23475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dirty="0">
                <a:ln>
                  <a:noFill/>
                </a:ln>
                <a:solidFill>
                  <a:srgbClr val="96BEF0"/>
                </a:solidFill>
                <a:effectLst/>
                <a:uLnTx/>
                <a:uFillTx/>
                <a:latin typeface="Arial"/>
                <a:ea typeface="+mn-ea"/>
                <a:cs typeface="+mn-cs"/>
              </a:rPr>
              <a:t>WATER</a:t>
            </a:r>
          </a:p>
        </p:txBody>
      </p:sp>
      <p:pic>
        <p:nvPicPr>
          <p:cNvPr id="44" name="Picture 126">
            <a:extLst>
              <a:ext uri="{FF2B5EF4-FFF2-40B4-BE49-F238E27FC236}">
                <a16:creationId xmlns:a16="http://schemas.microsoft.com/office/drawing/2014/main" id="{646BAF49-95C7-C0D6-5FF4-457F4C7D47F3}"/>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6491669" y="2986568"/>
            <a:ext cx="1100550" cy="203963"/>
          </a:xfrm>
          <a:prstGeom prst="rect">
            <a:avLst/>
          </a:prstGeom>
        </p:spPr>
      </p:pic>
      <p:pic>
        <p:nvPicPr>
          <p:cNvPr id="45" name="Picture 139">
            <a:extLst>
              <a:ext uri="{FF2B5EF4-FFF2-40B4-BE49-F238E27FC236}">
                <a16:creationId xmlns:a16="http://schemas.microsoft.com/office/drawing/2014/main" id="{030439FD-9DF7-D0B4-2550-0C26837289CD}"/>
              </a:ext>
            </a:extLst>
          </p:cNvPr>
          <p:cNvPicPr>
            <a:picLocks noChangeAspect="1"/>
          </p:cNvPicPr>
          <p:nvPr/>
        </p:nvPicPr>
        <p:blipFill>
          <a:blip r:embed="rId5" cstate="email">
            <a:extLst>
              <a:ext uri="{28A0092B-C50C-407E-A947-70E740481C1C}">
                <a14:useLocalDpi xmlns:a14="http://schemas.microsoft.com/office/drawing/2010/main"/>
              </a:ext>
            </a:extLst>
          </a:blip>
          <a:srcRect/>
          <a:stretch/>
        </p:blipFill>
        <p:spPr>
          <a:xfrm>
            <a:off x="8390965" y="2781159"/>
            <a:ext cx="1202376" cy="601187"/>
          </a:xfrm>
          <a:prstGeom prst="rect">
            <a:avLst/>
          </a:prstGeom>
        </p:spPr>
      </p:pic>
      <p:pic>
        <p:nvPicPr>
          <p:cNvPr id="46" name="Picture 168">
            <a:extLst>
              <a:ext uri="{FF2B5EF4-FFF2-40B4-BE49-F238E27FC236}">
                <a16:creationId xmlns:a16="http://schemas.microsoft.com/office/drawing/2014/main" id="{C40DA943-02B1-0766-9408-A54E65D2510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0342967" y="2936759"/>
            <a:ext cx="1010039" cy="343921"/>
          </a:xfrm>
          <a:prstGeom prst="rect">
            <a:avLst/>
          </a:prstGeom>
        </p:spPr>
      </p:pic>
      <p:cxnSp>
        <p:nvCxnSpPr>
          <p:cNvPr id="47" name="Straight Connector 47">
            <a:extLst>
              <a:ext uri="{FF2B5EF4-FFF2-40B4-BE49-F238E27FC236}">
                <a16:creationId xmlns:a16="http://schemas.microsoft.com/office/drawing/2014/main" id="{62CAF99B-630A-C269-E0A7-F2B9B90CA3F3}"/>
              </a:ext>
            </a:extLst>
          </p:cNvPr>
          <p:cNvCxnSpPr>
            <a:cxnSpLocks/>
          </p:cNvCxnSpPr>
          <p:nvPr/>
        </p:nvCxnSpPr>
        <p:spPr>
          <a:xfrm>
            <a:off x="709273" y="3809680"/>
            <a:ext cx="924377"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48" name="Freeform 6">
            <a:extLst>
              <a:ext uri="{FF2B5EF4-FFF2-40B4-BE49-F238E27FC236}">
                <a16:creationId xmlns:a16="http://schemas.microsoft.com/office/drawing/2014/main" id="{E4008229-B978-3A16-F2FD-80BD111FAD82}"/>
              </a:ext>
            </a:extLst>
          </p:cNvPr>
          <p:cNvSpPr>
            <a:spLocks noChangeAspect="1" noEditPoints="1"/>
          </p:cNvSpPr>
          <p:nvPr/>
        </p:nvSpPr>
        <p:spPr bwMode="auto">
          <a:xfrm>
            <a:off x="809750" y="3584836"/>
            <a:ext cx="772788" cy="144461"/>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322D2D"/>
              </a:solidFill>
              <a:effectLst/>
              <a:uLnTx/>
              <a:uFillTx/>
              <a:latin typeface="Arial"/>
              <a:ea typeface="+mn-ea"/>
              <a:cs typeface="+mn-cs"/>
            </a:endParaRPr>
          </a:p>
        </p:txBody>
      </p:sp>
      <p:grpSp>
        <p:nvGrpSpPr>
          <p:cNvPr id="49" name="Ryhmä 48">
            <a:extLst>
              <a:ext uri="{FF2B5EF4-FFF2-40B4-BE49-F238E27FC236}">
                <a16:creationId xmlns:a16="http://schemas.microsoft.com/office/drawing/2014/main" id="{76CB26E0-4E55-AA26-F0A1-9FD836F486F2}"/>
              </a:ext>
            </a:extLst>
          </p:cNvPr>
          <p:cNvGrpSpPr/>
          <p:nvPr/>
        </p:nvGrpSpPr>
        <p:grpSpPr>
          <a:xfrm>
            <a:off x="2742359" y="3538752"/>
            <a:ext cx="924377" cy="224844"/>
            <a:chOff x="860879" y="3060831"/>
            <a:chExt cx="924377" cy="224844"/>
          </a:xfrm>
        </p:grpSpPr>
        <p:cxnSp>
          <p:nvCxnSpPr>
            <p:cNvPr id="50" name="Straight Connector 47">
              <a:extLst>
                <a:ext uri="{FF2B5EF4-FFF2-40B4-BE49-F238E27FC236}">
                  <a16:creationId xmlns:a16="http://schemas.microsoft.com/office/drawing/2014/main" id="{E2F026C3-11EE-22E2-C363-F6179D9719C6}"/>
                </a:ext>
              </a:extLst>
            </p:cNvPr>
            <p:cNvCxnSpPr>
              <a:cxnSpLocks/>
            </p:cNvCxnSpPr>
            <p:nvPr/>
          </p:nvCxnSpPr>
          <p:spPr>
            <a:xfrm>
              <a:off x="860879" y="3285675"/>
              <a:ext cx="924377"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51" name="Freeform 6">
              <a:extLst>
                <a:ext uri="{FF2B5EF4-FFF2-40B4-BE49-F238E27FC236}">
                  <a16:creationId xmlns:a16="http://schemas.microsoft.com/office/drawing/2014/main" id="{FA253A85-8C3A-C12B-87F8-7F08AB4F5FB9}"/>
                </a:ext>
              </a:extLst>
            </p:cNvPr>
            <p:cNvSpPr>
              <a:spLocks noChangeAspect="1" noEditPoints="1"/>
            </p:cNvSpPr>
            <p:nvPr/>
          </p:nvSpPr>
          <p:spPr bwMode="auto">
            <a:xfrm>
              <a:off x="961356" y="3060831"/>
              <a:ext cx="772788" cy="144461"/>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322D2D"/>
                </a:solidFill>
                <a:effectLst/>
                <a:uLnTx/>
                <a:uFillTx/>
                <a:latin typeface="Arial"/>
                <a:ea typeface="+mn-ea"/>
                <a:cs typeface="+mn-cs"/>
              </a:endParaRPr>
            </a:p>
          </p:txBody>
        </p:sp>
      </p:grpSp>
      <p:cxnSp>
        <p:nvCxnSpPr>
          <p:cNvPr id="52" name="Straight Connector 47">
            <a:extLst>
              <a:ext uri="{FF2B5EF4-FFF2-40B4-BE49-F238E27FC236}">
                <a16:creationId xmlns:a16="http://schemas.microsoft.com/office/drawing/2014/main" id="{B0A594FF-729D-7345-FFA8-0646CDC02E95}"/>
              </a:ext>
            </a:extLst>
          </p:cNvPr>
          <p:cNvCxnSpPr>
            <a:cxnSpLocks/>
          </p:cNvCxnSpPr>
          <p:nvPr/>
        </p:nvCxnSpPr>
        <p:spPr>
          <a:xfrm>
            <a:off x="4662788" y="3787728"/>
            <a:ext cx="924377"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53" name="Freeform 6">
            <a:extLst>
              <a:ext uri="{FF2B5EF4-FFF2-40B4-BE49-F238E27FC236}">
                <a16:creationId xmlns:a16="http://schemas.microsoft.com/office/drawing/2014/main" id="{483D2B6D-6D5D-793D-CF25-B38226C1D366}"/>
              </a:ext>
            </a:extLst>
          </p:cNvPr>
          <p:cNvSpPr>
            <a:spLocks noChangeAspect="1" noEditPoints="1"/>
          </p:cNvSpPr>
          <p:nvPr/>
        </p:nvSpPr>
        <p:spPr bwMode="auto">
          <a:xfrm>
            <a:off x="4763265" y="3562884"/>
            <a:ext cx="772788" cy="144461"/>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322D2D"/>
              </a:solidFill>
              <a:effectLst/>
              <a:uLnTx/>
              <a:uFillTx/>
              <a:latin typeface="Arial"/>
              <a:ea typeface="+mn-ea"/>
              <a:cs typeface="+mn-cs"/>
            </a:endParaRPr>
          </a:p>
        </p:txBody>
      </p:sp>
      <p:grpSp>
        <p:nvGrpSpPr>
          <p:cNvPr id="54" name="Ryhmä 53">
            <a:extLst>
              <a:ext uri="{FF2B5EF4-FFF2-40B4-BE49-F238E27FC236}">
                <a16:creationId xmlns:a16="http://schemas.microsoft.com/office/drawing/2014/main" id="{8080500A-CD92-02B9-442B-5CC20ACF7EF2}"/>
              </a:ext>
            </a:extLst>
          </p:cNvPr>
          <p:cNvGrpSpPr/>
          <p:nvPr/>
        </p:nvGrpSpPr>
        <p:grpSpPr>
          <a:xfrm>
            <a:off x="6653455" y="4133632"/>
            <a:ext cx="924377" cy="224844"/>
            <a:chOff x="6652661" y="3457227"/>
            <a:chExt cx="924377" cy="224844"/>
          </a:xfrm>
        </p:grpSpPr>
        <p:cxnSp>
          <p:nvCxnSpPr>
            <p:cNvPr id="55" name="Straight Connector 47">
              <a:extLst>
                <a:ext uri="{FF2B5EF4-FFF2-40B4-BE49-F238E27FC236}">
                  <a16:creationId xmlns:a16="http://schemas.microsoft.com/office/drawing/2014/main" id="{4BB75586-8955-C3FC-EC74-FCC0638FB508}"/>
                </a:ext>
              </a:extLst>
            </p:cNvPr>
            <p:cNvCxnSpPr>
              <a:cxnSpLocks/>
            </p:cNvCxnSpPr>
            <p:nvPr/>
          </p:nvCxnSpPr>
          <p:spPr>
            <a:xfrm>
              <a:off x="6652661" y="3682071"/>
              <a:ext cx="924377"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56" name="Freeform 6">
              <a:extLst>
                <a:ext uri="{FF2B5EF4-FFF2-40B4-BE49-F238E27FC236}">
                  <a16:creationId xmlns:a16="http://schemas.microsoft.com/office/drawing/2014/main" id="{0C6DFFCD-0AAE-4B1D-D917-ECAF59014082}"/>
                </a:ext>
              </a:extLst>
            </p:cNvPr>
            <p:cNvSpPr>
              <a:spLocks noChangeAspect="1" noEditPoints="1"/>
            </p:cNvSpPr>
            <p:nvPr/>
          </p:nvSpPr>
          <p:spPr bwMode="auto">
            <a:xfrm>
              <a:off x="6753138" y="3457227"/>
              <a:ext cx="772788" cy="144461"/>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322D2D"/>
                </a:solidFill>
                <a:effectLst/>
                <a:uLnTx/>
                <a:uFillTx/>
                <a:latin typeface="Arial"/>
                <a:ea typeface="+mn-ea"/>
                <a:cs typeface="+mn-cs"/>
              </a:endParaRPr>
            </a:p>
          </p:txBody>
        </p:sp>
      </p:grpSp>
      <p:grpSp>
        <p:nvGrpSpPr>
          <p:cNvPr id="57" name="Ryhmä 56">
            <a:extLst>
              <a:ext uri="{FF2B5EF4-FFF2-40B4-BE49-F238E27FC236}">
                <a16:creationId xmlns:a16="http://schemas.microsoft.com/office/drawing/2014/main" id="{83CBA5F4-9076-F68C-565C-6FF7E333C86B}"/>
              </a:ext>
            </a:extLst>
          </p:cNvPr>
          <p:cNvGrpSpPr/>
          <p:nvPr/>
        </p:nvGrpSpPr>
        <p:grpSpPr>
          <a:xfrm>
            <a:off x="8595500" y="3809500"/>
            <a:ext cx="924377" cy="224844"/>
            <a:chOff x="6652661" y="3457227"/>
            <a:chExt cx="924377" cy="224844"/>
          </a:xfrm>
        </p:grpSpPr>
        <p:cxnSp>
          <p:nvCxnSpPr>
            <p:cNvPr id="58" name="Straight Connector 47">
              <a:extLst>
                <a:ext uri="{FF2B5EF4-FFF2-40B4-BE49-F238E27FC236}">
                  <a16:creationId xmlns:a16="http://schemas.microsoft.com/office/drawing/2014/main" id="{9B48CCC2-C0BB-E3D4-D21D-5706DDDB47B5}"/>
                </a:ext>
              </a:extLst>
            </p:cNvPr>
            <p:cNvCxnSpPr>
              <a:cxnSpLocks/>
            </p:cNvCxnSpPr>
            <p:nvPr/>
          </p:nvCxnSpPr>
          <p:spPr>
            <a:xfrm>
              <a:off x="6652661" y="3682071"/>
              <a:ext cx="924377"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59" name="Freeform 6">
              <a:extLst>
                <a:ext uri="{FF2B5EF4-FFF2-40B4-BE49-F238E27FC236}">
                  <a16:creationId xmlns:a16="http://schemas.microsoft.com/office/drawing/2014/main" id="{E0F67B09-CBB7-6418-2916-8765E79D099A}"/>
                </a:ext>
              </a:extLst>
            </p:cNvPr>
            <p:cNvSpPr>
              <a:spLocks noChangeAspect="1" noEditPoints="1"/>
            </p:cNvSpPr>
            <p:nvPr/>
          </p:nvSpPr>
          <p:spPr bwMode="auto">
            <a:xfrm>
              <a:off x="6753138" y="3457227"/>
              <a:ext cx="772788" cy="144461"/>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322D2D"/>
                </a:solidFill>
                <a:effectLst/>
                <a:uLnTx/>
                <a:uFillTx/>
                <a:latin typeface="Arial"/>
                <a:ea typeface="+mn-ea"/>
                <a:cs typeface="+mn-cs"/>
              </a:endParaRPr>
            </a:p>
          </p:txBody>
        </p:sp>
      </p:grpSp>
      <p:grpSp>
        <p:nvGrpSpPr>
          <p:cNvPr id="60" name="Ryhmä 59">
            <a:extLst>
              <a:ext uri="{FF2B5EF4-FFF2-40B4-BE49-F238E27FC236}">
                <a16:creationId xmlns:a16="http://schemas.microsoft.com/office/drawing/2014/main" id="{8D9AABC9-8FBF-14CE-94A1-319ECADDEE45}"/>
              </a:ext>
            </a:extLst>
          </p:cNvPr>
          <p:cNvGrpSpPr/>
          <p:nvPr/>
        </p:nvGrpSpPr>
        <p:grpSpPr>
          <a:xfrm>
            <a:off x="10507396" y="3359992"/>
            <a:ext cx="924377" cy="224844"/>
            <a:chOff x="6652661" y="3457227"/>
            <a:chExt cx="924377" cy="224844"/>
          </a:xfrm>
        </p:grpSpPr>
        <p:cxnSp>
          <p:nvCxnSpPr>
            <p:cNvPr id="61" name="Straight Connector 47">
              <a:extLst>
                <a:ext uri="{FF2B5EF4-FFF2-40B4-BE49-F238E27FC236}">
                  <a16:creationId xmlns:a16="http://schemas.microsoft.com/office/drawing/2014/main" id="{8F7889F2-DF42-7293-F23B-C66100CE50CA}"/>
                </a:ext>
              </a:extLst>
            </p:cNvPr>
            <p:cNvCxnSpPr>
              <a:cxnSpLocks/>
            </p:cNvCxnSpPr>
            <p:nvPr/>
          </p:nvCxnSpPr>
          <p:spPr>
            <a:xfrm>
              <a:off x="6652661" y="3682071"/>
              <a:ext cx="924377"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62" name="Freeform 6">
              <a:extLst>
                <a:ext uri="{FF2B5EF4-FFF2-40B4-BE49-F238E27FC236}">
                  <a16:creationId xmlns:a16="http://schemas.microsoft.com/office/drawing/2014/main" id="{4F591369-4EF7-8806-B4CC-5E2D0DFB8FEE}"/>
                </a:ext>
              </a:extLst>
            </p:cNvPr>
            <p:cNvSpPr>
              <a:spLocks noChangeAspect="1" noEditPoints="1"/>
            </p:cNvSpPr>
            <p:nvPr/>
          </p:nvSpPr>
          <p:spPr bwMode="auto">
            <a:xfrm>
              <a:off x="6753138" y="3457227"/>
              <a:ext cx="772788" cy="144461"/>
            </a:xfrm>
            <a:custGeom>
              <a:avLst/>
              <a:gdLst>
                <a:gd name="T0" fmla="*/ 1828 w 5971"/>
                <a:gd name="T1" fmla="*/ 967 h 1115"/>
                <a:gd name="T2" fmla="*/ 1577 w 5971"/>
                <a:gd name="T3" fmla="*/ 1104 h 1115"/>
                <a:gd name="T4" fmla="*/ 1259 w 5971"/>
                <a:gd name="T5" fmla="*/ 1080 h 1115"/>
                <a:gd name="T6" fmla="*/ 1071 w 5971"/>
                <a:gd name="T7" fmla="*/ 932 h 1115"/>
                <a:gd name="T8" fmla="*/ 982 w 5971"/>
                <a:gd name="T9" fmla="*/ 665 h 1115"/>
                <a:gd name="T10" fmla="*/ 1023 w 5971"/>
                <a:gd name="T11" fmla="*/ 275 h 1115"/>
                <a:gd name="T12" fmla="*/ 1229 w 5971"/>
                <a:gd name="T13" fmla="*/ 49 h 1115"/>
                <a:gd name="T14" fmla="*/ 1509 w 5971"/>
                <a:gd name="T15" fmla="*/ 2 h 1115"/>
                <a:gd name="T16" fmla="*/ 1768 w 5971"/>
                <a:gd name="T17" fmla="*/ 97 h 1115"/>
                <a:gd name="T18" fmla="*/ 1906 w 5971"/>
                <a:gd name="T19" fmla="*/ 301 h 1115"/>
                <a:gd name="T20" fmla="*/ 1244 w 5971"/>
                <a:gd name="T21" fmla="*/ 631 h 1115"/>
                <a:gd name="T22" fmla="*/ 1303 w 5971"/>
                <a:gd name="T23" fmla="*/ 811 h 1115"/>
                <a:gd name="T24" fmla="*/ 1447 w 5971"/>
                <a:gd name="T25" fmla="*/ 878 h 1115"/>
                <a:gd name="T26" fmla="*/ 1604 w 5971"/>
                <a:gd name="T27" fmla="*/ 831 h 1115"/>
                <a:gd name="T28" fmla="*/ 1414 w 5971"/>
                <a:gd name="T29" fmla="*/ 221 h 1115"/>
                <a:gd name="T30" fmla="*/ 1286 w 5971"/>
                <a:gd name="T31" fmla="*/ 320 h 1115"/>
                <a:gd name="T32" fmla="*/ 1617 w 5971"/>
                <a:gd name="T33" fmla="*/ 291 h 1115"/>
                <a:gd name="T34" fmla="*/ 1485 w 5971"/>
                <a:gd name="T35" fmla="*/ 218 h 1115"/>
                <a:gd name="T36" fmla="*/ 5660 w 5971"/>
                <a:gd name="T37" fmla="*/ 267 h 1115"/>
                <a:gd name="T38" fmla="*/ 5465 w 5971"/>
                <a:gd name="T39" fmla="*/ 238 h 1115"/>
                <a:gd name="T40" fmla="*/ 5360 w 5971"/>
                <a:gd name="T41" fmla="*/ 336 h 1115"/>
                <a:gd name="T42" fmla="*/ 5199 w 5971"/>
                <a:gd name="T43" fmla="*/ 121 h 1115"/>
                <a:gd name="T44" fmla="*/ 5408 w 5971"/>
                <a:gd name="T45" fmla="*/ 12 h 1115"/>
                <a:gd name="T46" fmla="*/ 5710 w 5971"/>
                <a:gd name="T47" fmla="*/ 28 h 1115"/>
                <a:gd name="T48" fmla="*/ 5929 w 5971"/>
                <a:gd name="T49" fmla="*/ 203 h 1115"/>
                <a:gd name="T50" fmla="*/ 5970 w 5971"/>
                <a:gd name="T51" fmla="*/ 1093 h 1115"/>
                <a:gd name="T52" fmla="*/ 5218 w 5971"/>
                <a:gd name="T53" fmla="*/ 1049 h 1115"/>
                <a:gd name="T54" fmla="*/ 5061 w 5971"/>
                <a:gd name="T55" fmla="*/ 867 h 1115"/>
                <a:gd name="T56" fmla="*/ 5080 w 5971"/>
                <a:gd name="T57" fmla="*/ 611 h 1115"/>
                <a:gd name="T58" fmla="*/ 5265 w 5971"/>
                <a:gd name="T59" fmla="*/ 438 h 1115"/>
                <a:gd name="T60" fmla="*/ 5400 w 5971"/>
                <a:gd name="T61" fmla="*/ 636 h 1115"/>
                <a:gd name="T62" fmla="*/ 5304 w 5971"/>
                <a:gd name="T63" fmla="*/ 739 h 1115"/>
                <a:gd name="T64" fmla="*/ 5388 w 5971"/>
                <a:gd name="T65" fmla="*/ 861 h 1115"/>
                <a:gd name="T66" fmla="*/ 383 w 5971"/>
                <a:gd name="T67" fmla="*/ 349 h 1115"/>
                <a:gd name="T68" fmla="*/ 580 w 5971"/>
                <a:gd name="T69" fmla="*/ 87 h 1115"/>
                <a:gd name="T70" fmla="*/ 777 w 5971"/>
                <a:gd name="T71" fmla="*/ 235 h 1115"/>
                <a:gd name="T72" fmla="*/ 568 w 5971"/>
                <a:gd name="T73" fmla="*/ 507 h 1115"/>
                <a:gd name="T74" fmla="*/ 701 w 5971"/>
                <a:gd name="T75" fmla="*/ 724 h 1115"/>
                <a:gd name="T76" fmla="*/ 839 w 5971"/>
                <a:gd name="T77" fmla="*/ 1038 h 1115"/>
                <a:gd name="T78" fmla="*/ 504 w 5971"/>
                <a:gd name="T79" fmla="*/ 869 h 1115"/>
                <a:gd name="T80" fmla="*/ 305 w 5971"/>
                <a:gd name="T81" fmla="*/ 699 h 1115"/>
                <a:gd name="T82" fmla="*/ 3168 w 5971"/>
                <a:gd name="T83" fmla="*/ 349 h 1115"/>
                <a:gd name="T84" fmla="*/ 3082 w 5971"/>
                <a:gd name="T85" fmla="*/ 241 h 1115"/>
                <a:gd name="T86" fmla="*/ 2946 w 5971"/>
                <a:gd name="T87" fmla="*/ 287 h 1115"/>
                <a:gd name="T88" fmla="*/ 2664 w 5971"/>
                <a:gd name="T89" fmla="*/ 326 h 1115"/>
                <a:gd name="T90" fmla="*/ 2571 w 5971"/>
                <a:gd name="T91" fmla="*/ 238 h 1115"/>
                <a:gd name="T92" fmla="*/ 2438 w 5971"/>
                <a:gd name="T93" fmla="*/ 301 h 1115"/>
                <a:gd name="T94" fmla="*/ 2179 w 5971"/>
                <a:gd name="T95" fmla="*/ 275 h 1115"/>
                <a:gd name="T96" fmla="*/ 2295 w 5971"/>
                <a:gd name="T97" fmla="*/ 83 h 1115"/>
                <a:gd name="T98" fmla="*/ 2569 w 5971"/>
                <a:gd name="T99" fmla="*/ 1 h 1115"/>
                <a:gd name="T100" fmla="*/ 2793 w 5971"/>
                <a:gd name="T101" fmla="*/ 82 h 1115"/>
                <a:gd name="T102" fmla="*/ 3004 w 5971"/>
                <a:gd name="T103" fmla="*/ 2 h 1115"/>
                <a:gd name="T104" fmla="*/ 3267 w 5971"/>
                <a:gd name="T105" fmla="*/ 63 h 1115"/>
                <a:gd name="T106" fmla="*/ 3412 w 5971"/>
                <a:gd name="T107" fmla="*/ 275 h 1115"/>
                <a:gd name="T108" fmla="*/ 4279 w 5971"/>
                <a:gd name="T109" fmla="*/ 253 h 1115"/>
                <a:gd name="T110" fmla="*/ 4418 w 5971"/>
                <a:gd name="T111" fmla="*/ 61 h 1115"/>
                <a:gd name="T112" fmla="*/ 4711 w 5971"/>
                <a:gd name="T113" fmla="*/ 5 h 1115"/>
                <a:gd name="T114" fmla="*/ 4940 w 5971"/>
                <a:gd name="T115" fmla="*/ 120 h 1115"/>
                <a:gd name="T116" fmla="*/ 5020 w 5971"/>
                <a:gd name="T117" fmla="*/ 336 h 1115"/>
                <a:gd name="T118" fmla="*/ 4688 w 5971"/>
                <a:gd name="T119" fmla="*/ 242 h 1115"/>
                <a:gd name="T120" fmla="*/ 4552 w 5971"/>
                <a:gd name="T121" fmla="*/ 272 h 1115"/>
                <a:gd name="T122" fmla="*/ 3716 w 5971"/>
                <a:gd name="T123" fmla="*/ 556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1" h="1115">
                  <a:moveTo>
                    <a:pt x="1929" y="765"/>
                  </a:moveTo>
                  <a:lnTo>
                    <a:pt x="1926" y="777"/>
                  </a:lnTo>
                  <a:lnTo>
                    <a:pt x="1923" y="788"/>
                  </a:lnTo>
                  <a:lnTo>
                    <a:pt x="1921" y="798"/>
                  </a:lnTo>
                  <a:lnTo>
                    <a:pt x="1917" y="809"/>
                  </a:lnTo>
                  <a:lnTo>
                    <a:pt x="1911" y="829"/>
                  </a:lnTo>
                  <a:lnTo>
                    <a:pt x="1903" y="849"/>
                  </a:lnTo>
                  <a:lnTo>
                    <a:pt x="1895" y="868"/>
                  </a:lnTo>
                  <a:lnTo>
                    <a:pt x="1886" y="887"/>
                  </a:lnTo>
                  <a:lnTo>
                    <a:pt x="1881" y="896"/>
                  </a:lnTo>
                  <a:lnTo>
                    <a:pt x="1876" y="905"/>
                  </a:lnTo>
                  <a:lnTo>
                    <a:pt x="1865" y="921"/>
                  </a:lnTo>
                  <a:lnTo>
                    <a:pt x="1854" y="937"/>
                  </a:lnTo>
                  <a:lnTo>
                    <a:pt x="1842" y="952"/>
                  </a:lnTo>
                  <a:lnTo>
                    <a:pt x="1828" y="967"/>
                  </a:lnTo>
                  <a:lnTo>
                    <a:pt x="1815" y="981"/>
                  </a:lnTo>
                  <a:lnTo>
                    <a:pt x="1801" y="995"/>
                  </a:lnTo>
                  <a:lnTo>
                    <a:pt x="1787" y="1007"/>
                  </a:lnTo>
                  <a:lnTo>
                    <a:pt x="1771" y="1019"/>
                  </a:lnTo>
                  <a:lnTo>
                    <a:pt x="1756" y="1030"/>
                  </a:lnTo>
                  <a:lnTo>
                    <a:pt x="1740" y="1040"/>
                  </a:lnTo>
                  <a:lnTo>
                    <a:pt x="1723" y="1050"/>
                  </a:lnTo>
                  <a:lnTo>
                    <a:pt x="1707" y="1059"/>
                  </a:lnTo>
                  <a:lnTo>
                    <a:pt x="1689" y="1067"/>
                  </a:lnTo>
                  <a:lnTo>
                    <a:pt x="1671" y="1075"/>
                  </a:lnTo>
                  <a:lnTo>
                    <a:pt x="1653" y="1083"/>
                  </a:lnTo>
                  <a:lnTo>
                    <a:pt x="1634" y="1088"/>
                  </a:lnTo>
                  <a:lnTo>
                    <a:pt x="1616" y="1094"/>
                  </a:lnTo>
                  <a:lnTo>
                    <a:pt x="1597" y="1099"/>
                  </a:lnTo>
                  <a:lnTo>
                    <a:pt x="1577" y="1104"/>
                  </a:lnTo>
                  <a:lnTo>
                    <a:pt x="1558" y="1107"/>
                  </a:lnTo>
                  <a:lnTo>
                    <a:pt x="1538" y="1109"/>
                  </a:lnTo>
                  <a:lnTo>
                    <a:pt x="1519" y="1112"/>
                  </a:lnTo>
                  <a:lnTo>
                    <a:pt x="1499" y="1114"/>
                  </a:lnTo>
                  <a:lnTo>
                    <a:pt x="1479" y="1115"/>
                  </a:lnTo>
                  <a:lnTo>
                    <a:pt x="1459" y="1115"/>
                  </a:lnTo>
                  <a:lnTo>
                    <a:pt x="1434" y="1115"/>
                  </a:lnTo>
                  <a:lnTo>
                    <a:pt x="1409" y="1113"/>
                  </a:lnTo>
                  <a:lnTo>
                    <a:pt x="1385" y="1111"/>
                  </a:lnTo>
                  <a:lnTo>
                    <a:pt x="1361" y="1107"/>
                  </a:lnTo>
                  <a:lnTo>
                    <a:pt x="1337" y="1104"/>
                  </a:lnTo>
                  <a:lnTo>
                    <a:pt x="1315" y="1098"/>
                  </a:lnTo>
                  <a:lnTo>
                    <a:pt x="1292" y="1092"/>
                  </a:lnTo>
                  <a:lnTo>
                    <a:pt x="1271" y="1085"/>
                  </a:lnTo>
                  <a:lnTo>
                    <a:pt x="1259" y="1080"/>
                  </a:lnTo>
                  <a:lnTo>
                    <a:pt x="1249" y="1076"/>
                  </a:lnTo>
                  <a:lnTo>
                    <a:pt x="1228" y="1067"/>
                  </a:lnTo>
                  <a:lnTo>
                    <a:pt x="1208" y="1057"/>
                  </a:lnTo>
                  <a:lnTo>
                    <a:pt x="1188" y="1045"/>
                  </a:lnTo>
                  <a:lnTo>
                    <a:pt x="1169" y="1033"/>
                  </a:lnTo>
                  <a:lnTo>
                    <a:pt x="1151" y="1019"/>
                  </a:lnTo>
                  <a:lnTo>
                    <a:pt x="1133" y="1004"/>
                  </a:lnTo>
                  <a:lnTo>
                    <a:pt x="1124" y="996"/>
                  </a:lnTo>
                  <a:lnTo>
                    <a:pt x="1117" y="988"/>
                  </a:lnTo>
                  <a:lnTo>
                    <a:pt x="1109" y="979"/>
                  </a:lnTo>
                  <a:lnTo>
                    <a:pt x="1101" y="970"/>
                  </a:lnTo>
                  <a:lnTo>
                    <a:pt x="1093" y="961"/>
                  </a:lnTo>
                  <a:lnTo>
                    <a:pt x="1085" y="952"/>
                  </a:lnTo>
                  <a:lnTo>
                    <a:pt x="1079" y="942"/>
                  </a:lnTo>
                  <a:lnTo>
                    <a:pt x="1071" y="932"/>
                  </a:lnTo>
                  <a:lnTo>
                    <a:pt x="1064" y="922"/>
                  </a:lnTo>
                  <a:lnTo>
                    <a:pt x="1057" y="911"/>
                  </a:lnTo>
                  <a:lnTo>
                    <a:pt x="1045" y="889"/>
                  </a:lnTo>
                  <a:lnTo>
                    <a:pt x="1034" y="866"/>
                  </a:lnTo>
                  <a:lnTo>
                    <a:pt x="1028" y="853"/>
                  </a:lnTo>
                  <a:lnTo>
                    <a:pt x="1023" y="841"/>
                  </a:lnTo>
                  <a:lnTo>
                    <a:pt x="1013" y="816"/>
                  </a:lnTo>
                  <a:lnTo>
                    <a:pt x="1005" y="788"/>
                  </a:lnTo>
                  <a:lnTo>
                    <a:pt x="1001" y="774"/>
                  </a:lnTo>
                  <a:lnTo>
                    <a:pt x="997" y="760"/>
                  </a:lnTo>
                  <a:lnTo>
                    <a:pt x="991" y="730"/>
                  </a:lnTo>
                  <a:lnTo>
                    <a:pt x="988" y="714"/>
                  </a:lnTo>
                  <a:lnTo>
                    <a:pt x="985" y="699"/>
                  </a:lnTo>
                  <a:lnTo>
                    <a:pt x="983" y="682"/>
                  </a:lnTo>
                  <a:lnTo>
                    <a:pt x="982" y="665"/>
                  </a:lnTo>
                  <a:lnTo>
                    <a:pt x="978" y="632"/>
                  </a:lnTo>
                  <a:lnTo>
                    <a:pt x="976" y="596"/>
                  </a:lnTo>
                  <a:lnTo>
                    <a:pt x="976" y="560"/>
                  </a:lnTo>
                  <a:lnTo>
                    <a:pt x="976" y="522"/>
                  </a:lnTo>
                  <a:lnTo>
                    <a:pt x="977" y="504"/>
                  </a:lnTo>
                  <a:lnTo>
                    <a:pt x="978" y="486"/>
                  </a:lnTo>
                  <a:lnTo>
                    <a:pt x="982" y="452"/>
                  </a:lnTo>
                  <a:lnTo>
                    <a:pt x="983" y="435"/>
                  </a:lnTo>
                  <a:lnTo>
                    <a:pt x="985" y="419"/>
                  </a:lnTo>
                  <a:lnTo>
                    <a:pt x="991" y="387"/>
                  </a:lnTo>
                  <a:lnTo>
                    <a:pt x="997" y="357"/>
                  </a:lnTo>
                  <a:lnTo>
                    <a:pt x="1001" y="343"/>
                  </a:lnTo>
                  <a:lnTo>
                    <a:pt x="1005" y="328"/>
                  </a:lnTo>
                  <a:lnTo>
                    <a:pt x="1014" y="301"/>
                  </a:lnTo>
                  <a:lnTo>
                    <a:pt x="1023" y="275"/>
                  </a:lnTo>
                  <a:lnTo>
                    <a:pt x="1034" y="250"/>
                  </a:lnTo>
                  <a:lnTo>
                    <a:pt x="1040" y="238"/>
                  </a:lnTo>
                  <a:lnTo>
                    <a:pt x="1045" y="227"/>
                  </a:lnTo>
                  <a:lnTo>
                    <a:pt x="1059" y="204"/>
                  </a:lnTo>
                  <a:lnTo>
                    <a:pt x="1072" y="183"/>
                  </a:lnTo>
                  <a:lnTo>
                    <a:pt x="1086" y="163"/>
                  </a:lnTo>
                  <a:lnTo>
                    <a:pt x="1101" y="145"/>
                  </a:lnTo>
                  <a:lnTo>
                    <a:pt x="1118" y="128"/>
                  </a:lnTo>
                  <a:lnTo>
                    <a:pt x="1134" y="112"/>
                  </a:lnTo>
                  <a:lnTo>
                    <a:pt x="1151" y="97"/>
                  </a:lnTo>
                  <a:lnTo>
                    <a:pt x="1161" y="90"/>
                  </a:lnTo>
                  <a:lnTo>
                    <a:pt x="1170" y="83"/>
                  </a:lnTo>
                  <a:lnTo>
                    <a:pt x="1189" y="70"/>
                  </a:lnTo>
                  <a:lnTo>
                    <a:pt x="1208" y="59"/>
                  </a:lnTo>
                  <a:lnTo>
                    <a:pt x="1229" y="49"/>
                  </a:lnTo>
                  <a:lnTo>
                    <a:pt x="1249" y="39"/>
                  </a:lnTo>
                  <a:lnTo>
                    <a:pt x="1260" y="34"/>
                  </a:lnTo>
                  <a:lnTo>
                    <a:pt x="1272" y="31"/>
                  </a:lnTo>
                  <a:lnTo>
                    <a:pt x="1293" y="23"/>
                  </a:lnTo>
                  <a:lnTo>
                    <a:pt x="1304" y="20"/>
                  </a:lnTo>
                  <a:lnTo>
                    <a:pt x="1315" y="17"/>
                  </a:lnTo>
                  <a:lnTo>
                    <a:pt x="1339" y="12"/>
                  </a:lnTo>
                  <a:lnTo>
                    <a:pt x="1362" y="7"/>
                  </a:lnTo>
                  <a:lnTo>
                    <a:pt x="1374" y="5"/>
                  </a:lnTo>
                  <a:lnTo>
                    <a:pt x="1385" y="4"/>
                  </a:lnTo>
                  <a:lnTo>
                    <a:pt x="1410" y="2"/>
                  </a:lnTo>
                  <a:lnTo>
                    <a:pt x="1434" y="1"/>
                  </a:lnTo>
                  <a:lnTo>
                    <a:pt x="1460" y="0"/>
                  </a:lnTo>
                  <a:lnTo>
                    <a:pt x="1485" y="1"/>
                  </a:lnTo>
                  <a:lnTo>
                    <a:pt x="1509" y="2"/>
                  </a:lnTo>
                  <a:lnTo>
                    <a:pt x="1534" y="4"/>
                  </a:lnTo>
                  <a:lnTo>
                    <a:pt x="1557" y="7"/>
                  </a:lnTo>
                  <a:lnTo>
                    <a:pt x="1581" y="12"/>
                  </a:lnTo>
                  <a:lnTo>
                    <a:pt x="1604" y="17"/>
                  </a:lnTo>
                  <a:lnTo>
                    <a:pt x="1626" y="23"/>
                  </a:lnTo>
                  <a:lnTo>
                    <a:pt x="1649" y="31"/>
                  </a:lnTo>
                  <a:lnTo>
                    <a:pt x="1659" y="34"/>
                  </a:lnTo>
                  <a:lnTo>
                    <a:pt x="1670" y="39"/>
                  </a:lnTo>
                  <a:lnTo>
                    <a:pt x="1691" y="49"/>
                  </a:lnTo>
                  <a:lnTo>
                    <a:pt x="1701" y="53"/>
                  </a:lnTo>
                  <a:lnTo>
                    <a:pt x="1711" y="59"/>
                  </a:lnTo>
                  <a:lnTo>
                    <a:pt x="1721" y="64"/>
                  </a:lnTo>
                  <a:lnTo>
                    <a:pt x="1730" y="70"/>
                  </a:lnTo>
                  <a:lnTo>
                    <a:pt x="1749" y="83"/>
                  </a:lnTo>
                  <a:lnTo>
                    <a:pt x="1768" y="97"/>
                  </a:lnTo>
                  <a:lnTo>
                    <a:pt x="1786" y="112"/>
                  </a:lnTo>
                  <a:lnTo>
                    <a:pt x="1794" y="120"/>
                  </a:lnTo>
                  <a:lnTo>
                    <a:pt x="1803" y="128"/>
                  </a:lnTo>
                  <a:lnTo>
                    <a:pt x="1810" y="137"/>
                  </a:lnTo>
                  <a:lnTo>
                    <a:pt x="1818" y="145"/>
                  </a:lnTo>
                  <a:lnTo>
                    <a:pt x="1826" y="154"/>
                  </a:lnTo>
                  <a:lnTo>
                    <a:pt x="1834" y="163"/>
                  </a:lnTo>
                  <a:lnTo>
                    <a:pt x="1848" y="183"/>
                  </a:lnTo>
                  <a:lnTo>
                    <a:pt x="1855" y="193"/>
                  </a:lnTo>
                  <a:lnTo>
                    <a:pt x="1862" y="204"/>
                  </a:lnTo>
                  <a:lnTo>
                    <a:pt x="1867" y="216"/>
                  </a:lnTo>
                  <a:lnTo>
                    <a:pt x="1874" y="227"/>
                  </a:lnTo>
                  <a:lnTo>
                    <a:pt x="1885" y="250"/>
                  </a:lnTo>
                  <a:lnTo>
                    <a:pt x="1896" y="275"/>
                  </a:lnTo>
                  <a:lnTo>
                    <a:pt x="1906" y="301"/>
                  </a:lnTo>
                  <a:lnTo>
                    <a:pt x="1914" y="328"/>
                  </a:lnTo>
                  <a:lnTo>
                    <a:pt x="1919" y="343"/>
                  </a:lnTo>
                  <a:lnTo>
                    <a:pt x="1922" y="357"/>
                  </a:lnTo>
                  <a:lnTo>
                    <a:pt x="1929" y="387"/>
                  </a:lnTo>
                  <a:lnTo>
                    <a:pt x="1932" y="403"/>
                  </a:lnTo>
                  <a:lnTo>
                    <a:pt x="1934" y="419"/>
                  </a:lnTo>
                  <a:lnTo>
                    <a:pt x="1936" y="435"/>
                  </a:lnTo>
                  <a:lnTo>
                    <a:pt x="1939" y="452"/>
                  </a:lnTo>
                  <a:lnTo>
                    <a:pt x="1941" y="486"/>
                  </a:lnTo>
                  <a:lnTo>
                    <a:pt x="1943" y="522"/>
                  </a:lnTo>
                  <a:lnTo>
                    <a:pt x="1944" y="560"/>
                  </a:lnTo>
                  <a:lnTo>
                    <a:pt x="1943" y="589"/>
                  </a:lnTo>
                  <a:lnTo>
                    <a:pt x="1942" y="617"/>
                  </a:lnTo>
                  <a:lnTo>
                    <a:pt x="1942" y="631"/>
                  </a:lnTo>
                  <a:lnTo>
                    <a:pt x="1244" y="631"/>
                  </a:lnTo>
                  <a:lnTo>
                    <a:pt x="1245" y="644"/>
                  </a:lnTo>
                  <a:lnTo>
                    <a:pt x="1246" y="659"/>
                  </a:lnTo>
                  <a:lnTo>
                    <a:pt x="1247" y="671"/>
                  </a:lnTo>
                  <a:lnTo>
                    <a:pt x="1249" y="684"/>
                  </a:lnTo>
                  <a:lnTo>
                    <a:pt x="1252" y="696"/>
                  </a:lnTo>
                  <a:lnTo>
                    <a:pt x="1254" y="709"/>
                  </a:lnTo>
                  <a:lnTo>
                    <a:pt x="1260" y="732"/>
                  </a:lnTo>
                  <a:lnTo>
                    <a:pt x="1265" y="743"/>
                  </a:lnTo>
                  <a:lnTo>
                    <a:pt x="1269" y="754"/>
                  </a:lnTo>
                  <a:lnTo>
                    <a:pt x="1274" y="764"/>
                  </a:lnTo>
                  <a:lnTo>
                    <a:pt x="1278" y="774"/>
                  </a:lnTo>
                  <a:lnTo>
                    <a:pt x="1284" y="784"/>
                  </a:lnTo>
                  <a:lnTo>
                    <a:pt x="1289" y="793"/>
                  </a:lnTo>
                  <a:lnTo>
                    <a:pt x="1296" y="802"/>
                  </a:lnTo>
                  <a:lnTo>
                    <a:pt x="1303" y="811"/>
                  </a:lnTo>
                  <a:lnTo>
                    <a:pt x="1310" y="819"/>
                  </a:lnTo>
                  <a:lnTo>
                    <a:pt x="1316" y="827"/>
                  </a:lnTo>
                  <a:lnTo>
                    <a:pt x="1324" y="833"/>
                  </a:lnTo>
                  <a:lnTo>
                    <a:pt x="1332" y="840"/>
                  </a:lnTo>
                  <a:lnTo>
                    <a:pt x="1341" y="846"/>
                  </a:lnTo>
                  <a:lnTo>
                    <a:pt x="1350" y="851"/>
                  </a:lnTo>
                  <a:lnTo>
                    <a:pt x="1359" y="857"/>
                  </a:lnTo>
                  <a:lnTo>
                    <a:pt x="1369" y="861"/>
                  </a:lnTo>
                  <a:lnTo>
                    <a:pt x="1379" y="865"/>
                  </a:lnTo>
                  <a:lnTo>
                    <a:pt x="1389" y="869"/>
                  </a:lnTo>
                  <a:lnTo>
                    <a:pt x="1400" y="871"/>
                  </a:lnTo>
                  <a:lnTo>
                    <a:pt x="1411" y="875"/>
                  </a:lnTo>
                  <a:lnTo>
                    <a:pt x="1422" y="876"/>
                  </a:lnTo>
                  <a:lnTo>
                    <a:pt x="1434" y="878"/>
                  </a:lnTo>
                  <a:lnTo>
                    <a:pt x="1447" y="878"/>
                  </a:lnTo>
                  <a:lnTo>
                    <a:pt x="1459" y="879"/>
                  </a:lnTo>
                  <a:lnTo>
                    <a:pt x="1469" y="879"/>
                  </a:lnTo>
                  <a:lnTo>
                    <a:pt x="1479" y="878"/>
                  </a:lnTo>
                  <a:lnTo>
                    <a:pt x="1489" y="877"/>
                  </a:lnTo>
                  <a:lnTo>
                    <a:pt x="1498" y="876"/>
                  </a:lnTo>
                  <a:lnTo>
                    <a:pt x="1507" y="875"/>
                  </a:lnTo>
                  <a:lnTo>
                    <a:pt x="1516" y="872"/>
                  </a:lnTo>
                  <a:lnTo>
                    <a:pt x="1534" y="868"/>
                  </a:lnTo>
                  <a:lnTo>
                    <a:pt x="1549" y="862"/>
                  </a:lnTo>
                  <a:lnTo>
                    <a:pt x="1557" y="859"/>
                  </a:lnTo>
                  <a:lnTo>
                    <a:pt x="1565" y="856"/>
                  </a:lnTo>
                  <a:lnTo>
                    <a:pt x="1578" y="848"/>
                  </a:lnTo>
                  <a:lnTo>
                    <a:pt x="1585" y="845"/>
                  </a:lnTo>
                  <a:lnTo>
                    <a:pt x="1592" y="840"/>
                  </a:lnTo>
                  <a:lnTo>
                    <a:pt x="1604" y="831"/>
                  </a:lnTo>
                  <a:lnTo>
                    <a:pt x="1615" y="821"/>
                  </a:lnTo>
                  <a:lnTo>
                    <a:pt x="1625" y="811"/>
                  </a:lnTo>
                  <a:lnTo>
                    <a:pt x="1634" y="801"/>
                  </a:lnTo>
                  <a:lnTo>
                    <a:pt x="1642" y="790"/>
                  </a:lnTo>
                  <a:lnTo>
                    <a:pt x="1649" y="779"/>
                  </a:lnTo>
                  <a:lnTo>
                    <a:pt x="1652" y="773"/>
                  </a:lnTo>
                  <a:lnTo>
                    <a:pt x="1654" y="768"/>
                  </a:lnTo>
                  <a:lnTo>
                    <a:pt x="1660" y="757"/>
                  </a:lnTo>
                  <a:lnTo>
                    <a:pt x="1931" y="752"/>
                  </a:lnTo>
                  <a:lnTo>
                    <a:pt x="1929" y="765"/>
                  </a:lnTo>
                  <a:close/>
                  <a:moveTo>
                    <a:pt x="1460" y="216"/>
                  </a:moveTo>
                  <a:lnTo>
                    <a:pt x="1449" y="217"/>
                  </a:lnTo>
                  <a:lnTo>
                    <a:pt x="1437" y="218"/>
                  </a:lnTo>
                  <a:lnTo>
                    <a:pt x="1426" y="219"/>
                  </a:lnTo>
                  <a:lnTo>
                    <a:pt x="1414" y="221"/>
                  </a:lnTo>
                  <a:lnTo>
                    <a:pt x="1404" y="223"/>
                  </a:lnTo>
                  <a:lnTo>
                    <a:pt x="1394" y="227"/>
                  </a:lnTo>
                  <a:lnTo>
                    <a:pt x="1384" y="230"/>
                  </a:lnTo>
                  <a:lnTo>
                    <a:pt x="1375" y="233"/>
                  </a:lnTo>
                  <a:lnTo>
                    <a:pt x="1366" y="238"/>
                  </a:lnTo>
                  <a:lnTo>
                    <a:pt x="1359" y="243"/>
                  </a:lnTo>
                  <a:lnTo>
                    <a:pt x="1351" y="248"/>
                  </a:lnTo>
                  <a:lnTo>
                    <a:pt x="1343" y="253"/>
                  </a:lnTo>
                  <a:lnTo>
                    <a:pt x="1335" y="259"/>
                  </a:lnTo>
                  <a:lnTo>
                    <a:pt x="1329" y="266"/>
                  </a:lnTo>
                  <a:lnTo>
                    <a:pt x="1316" y="278"/>
                  </a:lnTo>
                  <a:lnTo>
                    <a:pt x="1310" y="285"/>
                  </a:lnTo>
                  <a:lnTo>
                    <a:pt x="1305" y="291"/>
                  </a:lnTo>
                  <a:lnTo>
                    <a:pt x="1295" y="306"/>
                  </a:lnTo>
                  <a:lnTo>
                    <a:pt x="1286" y="320"/>
                  </a:lnTo>
                  <a:lnTo>
                    <a:pt x="1279" y="335"/>
                  </a:lnTo>
                  <a:lnTo>
                    <a:pt x="1273" y="349"/>
                  </a:lnTo>
                  <a:lnTo>
                    <a:pt x="1268" y="364"/>
                  </a:lnTo>
                  <a:lnTo>
                    <a:pt x="1265" y="377"/>
                  </a:lnTo>
                  <a:lnTo>
                    <a:pt x="1263" y="390"/>
                  </a:lnTo>
                  <a:lnTo>
                    <a:pt x="1262" y="412"/>
                  </a:lnTo>
                  <a:lnTo>
                    <a:pt x="1661" y="412"/>
                  </a:lnTo>
                  <a:lnTo>
                    <a:pt x="1661" y="390"/>
                  </a:lnTo>
                  <a:lnTo>
                    <a:pt x="1658" y="377"/>
                  </a:lnTo>
                  <a:lnTo>
                    <a:pt x="1654" y="364"/>
                  </a:lnTo>
                  <a:lnTo>
                    <a:pt x="1650" y="349"/>
                  </a:lnTo>
                  <a:lnTo>
                    <a:pt x="1643" y="335"/>
                  </a:lnTo>
                  <a:lnTo>
                    <a:pt x="1636" y="320"/>
                  </a:lnTo>
                  <a:lnTo>
                    <a:pt x="1627" y="306"/>
                  </a:lnTo>
                  <a:lnTo>
                    <a:pt x="1617" y="291"/>
                  </a:lnTo>
                  <a:lnTo>
                    <a:pt x="1612" y="285"/>
                  </a:lnTo>
                  <a:lnTo>
                    <a:pt x="1606" y="278"/>
                  </a:lnTo>
                  <a:lnTo>
                    <a:pt x="1600" y="271"/>
                  </a:lnTo>
                  <a:lnTo>
                    <a:pt x="1593" y="266"/>
                  </a:lnTo>
                  <a:lnTo>
                    <a:pt x="1586" y="259"/>
                  </a:lnTo>
                  <a:lnTo>
                    <a:pt x="1578" y="253"/>
                  </a:lnTo>
                  <a:lnTo>
                    <a:pt x="1563" y="243"/>
                  </a:lnTo>
                  <a:lnTo>
                    <a:pt x="1555" y="238"/>
                  </a:lnTo>
                  <a:lnTo>
                    <a:pt x="1546" y="233"/>
                  </a:lnTo>
                  <a:lnTo>
                    <a:pt x="1537" y="230"/>
                  </a:lnTo>
                  <a:lnTo>
                    <a:pt x="1527" y="227"/>
                  </a:lnTo>
                  <a:lnTo>
                    <a:pt x="1517" y="223"/>
                  </a:lnTo>
                  <a:lnTo>
                    <a:pt x="1507" y="221"/>
                  </a:lnTo>
                  <a:lnTo>
                    <a:pt x="1496" y="219"/>
                  </a:lnTo>
                  <a:lnTo>
                    <a:pt x="1485" y="218"/>
                  </a:lnTo>
                  <a:lnTo>
                    <a:pt x="1472" y="217"/>
                  </a:lnTo>
                  <a:lnTo>
                    <a:pt x="1460" y="216"/>
                  </a:lnTo>
                  <a:close/>
                  <a:moveTo>
                    <a:pt x="5407" y="410"/>
                  </a:moveTo>
                  <a:lnTo>
                    <a:pt x="5713" y="410"/>
                  </a:lnTo>
                  <a:lnTo>
                    <a:pt x="5713" y="368"/>
                  </a:lnTo>
                  <a:lnTo>
                    <a:pt x="5712" y="356"/>
                  </a:lnTo>
                  <a:lnTo>
                    <a:pt x="5710" y="344"/>
                  </a:lnTo>
                  <a:lnTo>
                    <a:pt x="5707" y="331"/>
                  </a:lnTo>
                  <a:lnTo>
                    <a:pt x="5702" y="320"/>
                  </a:lnTo>
                  <a:lnTo>
                    <a:pt x="5697" y="308"/>
                  </a:lnTo>
                  <a:lnTo>
                    <a:pt x="5693" y="302"/>
                  </a:lnTo>
                  <a:lnTo>
                    <a:pt x="5690" y="297"/>
                  </a:lnTo>
                  <a:lnTo>
                    <a:pt x="5681" y="286"/>
                  </a:lnTo>
                  <a:lnTo>
                    <a:pt x="5671" y="276"/>
                  </a:lnTo>
                  <a:lnTo>
                    <a:pt x="5660" y="267"/>
                  </a:lnTo>
                  <a:lnTo>
                    <a:pt x="5654" y="262"/>
                  </a:lnTo>
                  <a:lnTo>
                    <a:pt x="5648" y="258"/>
                  </a:lnTo>
                  <a:lnTo>
                    <a:pt x="5641" y="255"/>
                  </a:lnTo>
                  <a:lnTo>
                    <a:pt x="5633" y="251"/>
                  </a:lnTo>
                  <a:lnTo>
                    <a:pt x="5619" y="245"/>
                  </a:lnTo>
                  <a:lnTo>
                    <a:pt x="5602" y="239"/>
                  </a:lnTo>
                  <a:lnTo>
                    <a:pt x="5583" y="236"/>
                  </a:lnTo>
                  <a:lnTo>
                    <a:pt x="5574" y="233"/>
                  </a:lnTo>
                  <a:lnTo>
                    <a:pt x="5564" y="233"/>
                  </a:lnTo>
                  <a:lnTo>
                    <a:pt x="5553" y="232"/>
                  </a:lnTo>
                  <a:lnTo>
                    <a:pt x="5543" y="232"/>
                  </a:lnTo>
                  <a:lnTo>
                    <a:pt x="5520" y="232"/>
                  </a:lnTo>
                  <a:lnTo>
                    <a:pt x="5499" y="233"/>
                  </a:lnTo>
                  <a:lnTo>
                    <a:pt x="5481" y="236"/>
                  </a:lnTo>
                  <a:lnTo>
                    <a:pt x="5465" y="238"/>
                  </a:lnTo>
                  <a:lnTo>
                    <a:pt x="5449" y="241"/>
                  </a:lnTo>
                  <a:lnTo>
                    <a:pt x="5436" y="246"/>
                  </a:lnTo>
                  <a:lnTo>
                    <a:pt x="5423" y="251"/>
                  </a:lnTo>
                  <a:lnTo>
                    <a:pt x="5419" y="253"/>
                  </a:lnTo>
                  <a:lnTo>
                    <a:pt x="5413" y="257"/>
                  </a:lnTo>
                  <a:lnTo>
                    <a:pt x="5403" y="263"/>
                  </a:lnTo>
                  <a:lnTo>
                    <a:pt x="5399" y="267"/>
                  </a:lnTo>
                  <a:lnTo>
                    <a:pt x="5396" y="270"/>
                  </a:lnTo>
                  <a:lnTo>
                    <a:pt x="5388" y="278"/>
                  </a:lnTo>
                  <a:lnTo>
                    <a:pt x="5381" y="287"/>
                  </a:lnTo>
                  <a:lnTo>
                    <a:pt x="5375" y="296"/>
                  </a:lnTo>
                  <a:lnTo>
                    <a:pt x="5371" y="306"/>
                  </a:lnTo>
                  <a:lnTo>
                    <a:pt x="5367" y="317"/>
                  </a:lnTo>
                  <a:lnTo>
                    <a:pt x="5362" y="328"/>
                  </a:lnTo>
                  <a:lnTo>
                    <a:pt x="5360" y="336"/>
                  </a:lnTo>
                  <a:lnTo>
                    <a:pt x="5100" y="336"/>
                  </a:lnTo>
                  <a:lnTo>
                    <a:pt x="5103" y="320"/>
                  </a:lnTo>
                  <a:lnTo>
                    <a:pt x="5109" y="298"/>
                  </a:lnTo>
                  <a:lnTo>
                    <a:pt x="5116" y="276"/>
                  </a:lnTo>
                  <a:lnTo>
                    <a:pt x="5123" y="255"/>
                  </a:lnTo>
                  <a:lnTo>
                    <a:pt x="5131" y="235"/>
                  </a:lnTo>
                  <a:lnTo>
                    <a:pt x="5135" y="225"/>
                  </a:lnTo>
                  <a:lnTo>
                    <a:pt x="5139" y="216"/>
                  </a:lnTo>
                  <a:lnTo>
                    <a:pt x="5148" y="198"/>
                  </a:lnTo>
                  <a:lnTo>
                    <a:pt x="5157" y="181"/>
                  </a:lnTo>
                  <a:lnTo>
                    <a:pt x="5167" y="164"/>
                  </a:lnTo>
                  <a:lnTo>
                    <a:pt x="5177" y="149"/>
                  </a:lnTo>
                  <a:lnTo>
                    <a:pt x="5188" y="134"/>
                  </a:lnTo>
                  <a:lnTo>
                    <a:pt x="5194" y="128"/>
                  </a:lnTo>
                  <a:lnTo>
                    <a:pt x="5199" y="121"/>
                  </a:lnTo>
                  <a:lnTo>
                    <a:pt x="5206" y="115"/>
                  </a:lnTo>
                  <a:lnTo>
                    <a:pt x="5211" y="109"/>
                  </a:lnTo>
                  <a:lnTo>
                    <a:pt x="5224" y="97"/>
                  </a:lnTo>
                  <a:lnTo>
                    <a:pt x="5237" y="87"/>
                  </a:lnTo>
                  <a:lnTo>
                    <a:pt x="5251" y="75"/>
                  </a:lnTo>
                  <a:lnTo>
                    <a:pt x="5264" y="66"/>
                  </a:lnTo>
                  <a:lnTo>
                    <a:pt x="5278" y="58"/>
                  </a:lnTo>
                  <a:lnTo>
                    <a:pt x="5293" y="50"/>
                  </a:lnTo>
                  <a:lnTo>
                    <a:pt x="5309" y="42"/>
                  </a:lnTo>
                  <a:lnTo>
                    <a:pt x="5324" y="35"/>
                  </a:lnTo>
                  <a:lnTo>
                    <a:pt x="5340" y="30"/>
                  </a:lnTo>
                  <a:lnTo>
                    <a:pt x="5356" y="24"/>
                  </a:lnTo>
                  <a:lnTo>
                    <a:pt x="5373" y="20"/>
                  </a:lnTo>
                  <a:lnTo>
                    <a:pt x="5390" y="15"/>
                  </a:lnTo>
                  <a:lnTo>
                    <a:pt x="5408" y="12"/>
                  </a:lnTo>
                  <a:lnTo>
                    <a:pt x="5427" y="9"/>
                  </a:lnTo>
                  <a:lnTo>
                    <a:pt x="5445" y="6"/>
                  </a:lnTo>
                  <a:lnTo>
                    <a:pt x="5464" y="4"/>
                  </a:lnTo>
                  <a:lnTo>
                    <a:pt x="5483" y="3"/>
                  </a:lnTo>
                  <a:lnTo>
                    <a:pt x="5503" y="2"/>
                  </a:lnTo>
                  <a:lnTo>
                    <a:pt x="5523" y="1"/>
                  </a:lnTo>
                  <a:lnTo>
                    <a:pt x="5543" y="1"/>
                  </a:lnTo>
                  <a:lnTo>
                    <a:pt x="5565" y="1"/>
                  </a:lnTo>
                  <a:lnTo>
                    <a:pt x="5586" y="2"/>
                  </a:lnTo>
                  <a:lnTo>
                    <a:pt x="5609" y="4"/>
                  </a:lnTo>
                  <a:lnTo>
                    <a:pt x="5630" y="7"/>
                  </a:lnTo>
                  <a:lnTo>
                    <a:pt x="5650" y="12"/>
                  </a:lnTo>
                  <a:lnTo>
                    <a:pt x="5670" y="16"/>
                  </a:lnTo>
                  <a:lnTo>
                    <a:pt x="5690" y="22"/>
                  </a:lnTo>
                  <a:lnTo>
                    <a:pt x="5710" y="28"/>
                  </a:lnTo>
                  <a:lnTo>
                    <a:pt x="5729" y="35"/>
                  </a:lnTo>
                  <a:lnTo>
                    <a:pt x="5747" y="43"/>
                  </a:lnTo>
                  <a:lnTo>
                    <a:pt x="5765" y="51"/>
                  </a:lnTo>
                  <a:lnTo>
                    <a:pt x="5783" y="60"/>
                  </a:lnTo>
                  <a:lnTo>
                    <a:pt x="5799" y="70"/>
                  </a:lnTo>
                  <a:lnTo>
                    <a:pt x="5815" y="81"/>
                  </a:lnTo>
                  <a:lnTo>
                    <a:pt x="5831" y="92"/>
                  </a:lnTo>
                  <a:lnTo>
                    <a:pt x="5846" y="104"/>
                  </a:lnTo>
                  <a:lnTo>
                    <a:pt x="5860" y="117"/>
                  </a:lnTo>
                  <a:lnTo>
                    <a:pt x="5873" y="130"/>
                  </a:lnTo>
                  <a:lnTo>
                    <a:pt x="5886" y="143"/>
                  </a:lnTo>
                  <a:lnTo>
                    <a:pt x="5897" y="158"/>
                  </a:lnTo>
                  <a:lnTo>
                    <a:pt x="5909" y="172"/>
                  </a:lnTo>
                  <a:lnTo>
                    <a:pt x="5919" y="188"/>
                  </a:lnTo>
                  <a:lnTo>
                    <a:pt x="5929" y="203"/>
                  </a:lnTo>
                  <a:lnTo>
                    <a:pt x="5937" y="220"/>
                  </a:lnTo>
                  <a:lnTo>
                    <a:pt x="5941" y="229"/>
                  </a:lnTo>
                  <a:lnTo>
                    <a:pt x="5944" y="237"/>
                  </a:lnTo>
                  <a:lnTo>
                    <a:pt x="5948" y="246"/>
                  </a:lnTo>
                  <a:lnTo>
                    <a:pt x="5951" y="255"/>
                  </a:lnTo>
                  <a:lnTo>
                    <a:pt x="5957" y="272"/>
                  </a:lnTo>
                  <a:lnTo>
                    <a:pt x="5962" y="290"/>
                  </a:lnTo>
                  <a:lnTo>
                    <a:pt x="5963" y="300"/>
                  </a:lnTo>
                  <a:lnTo>
                    <a:pt x="5966" y="309"/>
                  </a:lnTo>
                  <a:lnTo>
                    <a:pt x="5968" y="329"/>
                  </a:lnTo>
                  <a:lnTo>
                    <a:pt x="5970" y="348"/>
                  </a:lnTo>
                  <a:lnTo>
                    <a:pt x="5970" y="368"/>
                  </a:lnTo>
                  <a:lnTo>
                    <a:pt x="5971" y="492"/>
                  </a:lnTo>
                  <a:lnTo>
                    <a:pt x="5970" y="616"/>
                  </a:lnTo>
                  <a:lnTo>
                    <a:pt x="5970" y="1093"/>
                  </a:lnTo>
                  <a:lnTo>
                    <a:pt x="5728" y="1093"/>
                  </a:lnTo>
                  <a:lnTo>
                    <a:pt x="5628" y="1093"/>
                  </a:lnTo>
                  <a:lnTo>
                    <a:pt x="5525" y="1093"/>
                  </a:lnTo>
                  <a:lnTo>
                    <a:pt x="5407" y="1093"/>
                  </a:lnTo>
                  <a:lnTo>
                    <a:pt x="5388" y="1093"/>
                  </a:lnTo>
                  <a:lnTo>
                    <a:pt x="5369" y="1092"/>
                  </a:lnTo>
                  <a:lnTo>
                    <a:pt x="5351" y="1089"/>
                  </a:lnTo>
                  <a:lnTo>
                    <a:pt x="5333" y="1087"/>
                  </a:lnTo>
                  <a:lnTo>
                    <a:pt x="5315" y="1084"/>
                  </a:lnTo>
                  <a:lnTo>
                    <a:pt x="5298" y="1079"/>
                  </a:lnTo>
                  <a:lnTo>
                    <a:pt x="5282" y="1075"/>
                  </a:lnTo>
                  <a:lnTo>
                    <a:pt x="5265" y="1069"/>
                  </a:lnTo>
                  <a:lnTo>
                    <a:pt x="5249" y="1064"/>
                  </a:lnTo>
                  <a:lnTo>
                    <a:pt x="5234" y="1056"/>
                  </a:lnTo>
                  <a:lnTo>
                    <a:pt x="5218" y="1049"/>
                  </a:lnTo>
                  <a:lnTo>
                    <a:pt x="5204" y="1040"/>
                  </a:lnTo>
                  <a:lnTo>
                    <a:pt x="5189" y="1032"/>
                  </a:lnTo>
                  <a:lnTo>
                    <a:pt x="5176" y="1023"/>
                  </a:lnTo>
                  <a:lnTo>
                    <a:pt x="5162" y="1013"/>
                  </a:lnTo>
                  <a:lnTo>
                    <a:pt x="5150" y="1001"/>
                  </a:lnTo>
                  <a:lnTo>
                    <a:pt x="5138" y="990"/>
                  </a:lnTo>
                  <a:lnTo>
                    <a:pt x="5127" y="979"/>
                  </a:lnTo>
                  <a:lnTo>
                    <a:pt x="5117" y="967"/>
                  </a:lnTo>
                  <a:lnTo>
                    <a:pt x="5107" y="954"/>
                  </a:lnTo>
                  <a:lnTo>
                    <a:pt x="5097" y="940"/>
                  </a:lnTo>
                  <a:lnTo>
                    <a:pt x="5089" y="927"/>
                  </a:lnTo>
                  <a:lnTo>
                    <a:pt x="5080" y="912"/>
                  </a:lnTo>
                  <a:lnTo>
                    <a:pt x="5073" y="898"/>
                  </a:lnTo>
                  <a:lnTo>
                    <a:pt x="5066" y="882"/>
                  </a:lnTo>
                  <a:lnTo>
                    <a:pt x="5061" y="867"/>
                  </a:lnTo>
                  <a:lnTo>
                    <a:pt x="5056" y="850"/>
                  </a:lnTo>
                  <a:lnTo>
                    <a:pt x="5052" y="833"/>
                  </a:lnTo>
                  <a:lnTo>
                    <a:pt x="5049" y="817"/>
                  </a:lnTo>
                  <a:lnTo>
                    <a:pt x="5046" y="800"/>
                  </a:lnTo>
                  <a:lnTo>
                    <a:pt x="5045" y="782"/>
                  </a:lnTo>
                  <a:lnTo>
                    <a:pt x="5045" y="763"/>
                  </a:lnTo>
                  <a:lnTo>
                    <a:pt x="5045" y="745"/>
                  </a:lnTo>
                  <a:lnTo>
                    <a:pt x="5046" y="728"/>
                  </a:lnTo>
                  <a:lnTo>
                    <a:pt x="5049" y="710"/>
                  </a:lnTo>
                  <a:lnTo>
                    <a:pt x="5052" y="693"/>
                  </a:lnTo>
                  <a:lnTo>
                    <a:pt x="5056" y="675"/>
                  </a:lnTo>
                  <a:lnTo>
                    <a:pt x="5061" y="659"/>
                  </a:lnTo>
                  <a:lnTo>
                    <a:pt x="5066" y="642"/>
                  </a:lnTo>
                  <a:lnTo>
                    <a:pt x="5073" y="626"/>
                  </a:lnTo>
                  <a:lnTo>
                    <a:pt x="5080" y="611"/>
                  </a:lnTo>
                  <a:lnTo>
                    <a:pt x="5088" y="595"/>
                  </a:lnTo>
                  <a:lnTo>
                    <a:pt x="5097" y="581"/>
                  </a:lnTo>
                  <a:lnTo>
                    <a:pt x="5106" y="566"/>
                  </a:lnTo>
                  <a:lnTo>
                    <a:pt x="5116" y="553"/>
                  </a:lnTo>
                  <a:lnTo>
                    <a:pt x="5127" y="540"/>
                  </a:lnTo>
                  <a:lnTo>
                    <a:pt x="5138" y="526"/>
                  </a:lnTo>
                  <a:lnTo>
                    <a:pt x="5150" y="514"/>
                  </a:lnTo>
                  <a:lnTo>
                    <a:pt x="5162" y="503"/>
                  </a:lnTo>
                  <a:lnTo>
                    <a:pt x="5176" y="492"/>
                  </a:lnTo>
                  <a:lnTo>
                    <a:pt x="5189" y="481"/>
                  </a:lnTo>
                  <a:lnTo>
                    <a:pt x="5203" y="472"/>
                  </a:lnTo>
                  <a:lnTo>
                    <a:pt x="5218" y="462"/>
                  </a:lnTo>
                  <a:lnTo>
                    <a:pt x="5233" y="454"/>
                  </a:lnTo>
                  <a:lnTo>
                    <a:pt x="5248" y="446"/>
                  </a:lnTo>
                  <a:lnTo>
                    <a:pt x="5265" y="438"/>
                  </a:lnTo>
                  <a:lnTo>
                    <a:pt x="5281" y="433"/>
                  </a:lnTo>
                  <a:lnTo>
                    <a:pt x="5298" y="427"/>
                  </a:lnTo>
                  <a:lnTo>
                    <a:pt x="5315" y="422"/>
                  </a:lnTo>
                  <a:lnTo>
                    <a:pt x="5333" y="418"/>
                  </a:lnTo>
                  <a:lnTo>
                    <a:pt x="5351" y="415"/>
                  </a:lnTo>
                  <a:lnTo>
                    <a:pt x="5369" y="413"/>
                  </a:lnTo>
                  <a:lnTo>
                    <a:pt x="5388" y="412"/>
                  </a:lnTo>
                  <a:lnTo>
                    <a:pt x="5407" y="410"/>
                  </a:lnTo>
                  <a:close/>
                  <a:moveTo>
                    <a:pt x="5713" y="835"/>
                  </a:moveTo>
                  <a:lnTo>
                    <a:pt x="5712" y="750"/>
                  </a:lnTo>
                  <a:lnTo>
                    <a:pt x="5712" y="634"/>
                  </a:lnTo>
                  <a:lnTo>
                    <a:pt x="5428" y="634"/>
                  </a:lnTo>
                  <a:lnTo>
                    <a:pt x="5413" y="634"/>
                  </a:lnTo>
                  <a:lnTo>
                    <a:pt x="5407" y="635"/>
                  </a:lnTo>
                  <a:lnTo>
                    <a:pt x="5400" y="636"/>
                  </a:lnTo>
                  <a:lnTo>
                    <a:pt x="5388" y="640"/>
                  </a:lnTo>
                  <a:lnTo>
                    <a:pt x="5382" y="641"/>
                  </a:lnTo>
                  <a:lnTo>
                    <a:pt x="5375" y="643"/>
                  </a:lnTo>
                  <a:lnTo>
                    <a:pt x="5365" y="649"/>
                  </a:lnTo>
                  <a:lnTo>
                    <a:pt x="5354" y="655"/>
                  </a:lnTo>
                  <a:lnTo>
                    <a:pt x="5345" y="662"/>
                  </a:lnTo>
                  <a:lnTo>
                    <a:pt x="5336" y="670"/>
                  </a:lnTo>
                  <a:lnTo>
                    <a:pt x="5333" y="674"/>
                  </a:lnTo>
                  <a:lnTo>
                    <a:pt x="5329" y="679"/>
                  </a:lnTo>
                  <a:lnTo>
                    <a:pt x="5322" y="688"/>
                  </a:lnTo>
                  <a:lnTo>
                    <a:pt x="5316" y="696"/>
                  </a:lnTo>
                  <a:lnTo>
                    <a:pt x="5312" y="708"/>
                  </a:lnTo>
                  <a:lnTo>
                    <a:pt x="5309" y="718"/>
                  </a:lnTo>
                  <a:lnTo>
                    <a:pt x="5305" y="729"/>
                  </a:lnTo>
                  <a:lnTo>
                    <a:pt x="5304" y="739"/>
                  </a:lnTo>
                  <a:lnTo>
                    <a:pt x="5303" y="750"/>
                  </a:lnTo>
                  <a:lnTo>
                    <a:pt x="5304" y="761"/>
                  </a:lnTo>
                  <a:lnTo>
                    <a:pt x="5305" y="772"/>
                  </a:lnTo>
                  <a:lnTo>
                    <a:pt x="5309" y="783"/>
                  </a:lnTo>
                  <a:lnTo>
                    <a:pt x="5312" y="793"/>
                  </a:lnTo>
                  <a:lnTo>
                    <a:pt x="5316" y="803"/>
                  </a:lnTo>
                  <a:lnTo>
                    <a:pt x="5320" y="808"/>
                  </a:lnTo>
                  <a:lnTo>
                    <a:pt x="5322" y="812"/>
                  </a:lnTo>
                  <a:lnTo>
                    <a:pt x="5329" y="822"/>
                  </a:lnTo>
                  <a:lnTo>
                    <a:pt x="5336" y="830"/>
                  </a:lnTo>
                  <a:lnTo>
                    <a:pt x="5345" y="838"/>
                  </a:lnTo>
                  <a:lnTo>
                    <a:pt x="5354" y="845"/>
                  </a:lnTo>
                  <a:lnTo>
                    <a:pt x="5364" y="851"/>
                  </a:lnTo>
                  <a:lnTo>
                    <a:pt x="5375" y="857"/>
                  </a:lnTo>
                  <a:lnTo>
                    <a:pt x="5388" y="861"/>
                  </a:lnTo>
                  <a:lnTo>
                    <a:pt x="5400" y="863"/>
                  </a:lnTo>
                  <a:lnTo>
                    <a:pt x="5407" y="865"/>
                  </a:lnTo>
                  <a:lnTo>
                    <a:pt x="5413" y="866"/>
                  </a:lnTo>
                  <a:lnTo>
                    <a:pt x="5428" y="867"/>
                  </a:lnTo>
                  <a:lnTo>
                    <a:pt x="5713" y="867"/>
                  </a:lnTo>
                  <a:lnTo>
                    <a:pt x="5713" y="835"/>
                  </a:lnTo>
                  <a:close/>
                  <a:moveTo>
                    <a:pt x="254" y="405"/>
                  </a:moveTo>
                  <a:lnTo>
                    <a:pt x="260" y="404"/>
                  </a:lnTo>
                  <a:lnTo>
                    <a:pt x="271" y="400"/>
                  </a:lnTo>
                  <a:lnTo>
                    <a:pt x="282" y="397"/>
                  </a:lnTo>
                  <a:lnTo>
                    <a:pt x="305" y="390"/>
                  </a:lnTo>
                  <a:lnTo>
                    <a:pt x="325" y="381"/>
                  </a:lnTo>
                  <a:lnTo>
                    <a:pt x="345" y="371"/>
                  </a:lnTo>
                  <a:lnTo>
                    <a:pt x="364" y="360"/>
                  </a:lnTo>
                  <a:lnTo>
                    <a:pt x="383" y="349"/>
                  </a:lnTo>
                  <a:lnTo>
                    <a:pt x="399" y="336"/>
                  </a:lnTo>
                  <a:lnTo>
                    <a:pt x="416" y="322"/>
                  </a:lnTo>
                  <a:lnTo>
                    <a:pt x="432" y="308"/>
                  </a:lnTo>
                  <a:lnTo>
                    <a:pt x="447" y="294"/>
                  </a:lnTo>
                  <a:lnTo>
                    <a:pt x="462" y="279"/>
                  </a:lnTo>
                  <a:lnTo>
                    <a:pt x="468" y="271"/>
                  </a:lnTo>
                  <a:lnTo>
                    <a:pt x="475" y="263"/>
                  </a:lnTo>
                  <a:lnTo>
                    <a:pt x="487" y="247"/>
                  </a:lnTo>
                  <a:lnTo>
                    <a:pt x="500" y="231"/>
                  </a:lnTo>
                  <a:lnTo>
                    <a:pt x="511" y="216"/>
                  </a:lnTo>
                  <a:lnTo>
                    <a:pt x="521" y="199"/>
                  </a:lnTo>
                  <a:lnTo>
                    <a:pt x="540" y="168"/>
                  </a:lnTo>
                  <a:lnTo>
                    <a:pt x="557" y="138"/>
                  </a:lnTo>
                  <a:lnTo>
                    <a:pt x="570" y="111"/>
                  </a:lnTo>
                  <a:lnTo>
                    <a:pt x="580" y="87"/>
                  </a:lnTo>
                  <a:lnTo>
                    <a:pt x="589" y="65"/>
                  </a:lnTo>
                  <a:lnTo>
                    <a:pt x="595" y="50"/>
                  </a:lnTo>
                  <a:lnTo>
                    <a:pt x="599" y="35"/>
                  </a:lnTo>
                  <a:lnTo>
                    <a:pt x="605" y="20"/>
                  </a:lnTo>
                  <a:lnTo>
                    <a:pt x="843" y="20"/>
                  </a:lnTo>
                  <a:lnTo>
                    <a:pt x="840" y="42"/>
                  </a:lnTo>
                  <a:lnTo>
                    <a:pt x="837" y="58"/>
                  </a:lnTo>
                  <a:lnTo>
                    <a:pt x="833" y="75"/>
                  </a:lnTo>
                  <a:lnTo>
                    <a:pt x="827" y="99"/>
                  </a:lnTo>
                  <a:lnTo>
                    <a:pt x="819" y="127"/>
                  </a:lnTo>
                  <a:lnTo>
                    <a:pt x="809" y="160"/>
                  </a:lnTo>
                  <a:lnTo>
                    <a:pt x="802" y="178"/>
                  </a:lnTo>
                  <a:lnTo>
                    <a:pt x="794" y="196"/>
                  </a:lnTo>
                  <a:lnTo>
                    <a:pt x="786" y="215"/>
                  </a:lnTo>
                  <a:lnTo>
                    <a:pt x="777" y="235"/>
                  </a:lnTo>
                  <a:lnTo>
                    <a:pt x="769" y="253"/>
                  </a:lnTo>
                  <a:lnTo>
                    <a:pt x="760" y="274"/>
                  </a:lnTo>
                  <a:lnTo>
                    <a:pt x="748" y="292"/>
                  </a:lnTo>
                  <a:lnTo>
                    <a:pt x="737" y="312"/>
                  </a:lnTo>
                  <a:lnTo>
                    <a:pt x="725" y="332"/>
                  </a:lnTo>
                  <a:lnTo>
                    <a:pt x="712" y="353"/>
                  </a:lnTo>
                  <a:lnTo>
                    <a:pt x="697" y="373"/>
                  </a:lnTo>
                  <a:lnTo>
                    <a:pt x="682" y="393"/>
                  </a:lnTo>
                  <a:lnTo>
                    <a:pt x="666" y="413"/>
                  </a:lnTo>
                  <a:lnTo>
                    <a:pt x="648" y="433"/>
                  </a:lnTo>
                  <a:lnTo>
                    <a:pt x="630" y="452"/>
                  </a:lnTo>
                  <a:lnTo>
                    <a:pt x="610" y="471"/>
                  </a:lnTo>
                  <a:lnTo>
                    <a:pt x="590" y="489"/>
                  </a:lnTo>
                  <a:lnTo>
                    <a:pt x="579" y="498"/>
                  </a:lnTo>
                  <a:lnTo>
                    <a:pt x="568" y="507"/>
                  </a:lnTo>
                  <a:lnTo>
                    <a:pt x="545" y="524"/>
                  </a:lnTo>
                  <a:lnTo>
                    <a:pt x="521" y="541"/>
                  </a:lnTo>
                  <a:lnTo>
                    <a:pt x="514" y="545"/>
                  </a:lnTo>
                  <a:lnTo>
                    <a:pt x="521" y="548"/>
                  </a:lnTo>
                  <a:lnTo>
                    <a:pt x="545" y="565"/>
                  </a:lnTo>
                  <a:lnTo>
                    <a:pt x="569" y="584"/>
                  </a:lnTo>
                  <a:lnTo>
                    <a:pt x="591" y="602"/>
                  </a:lnTo>
                  <a:lnTo>
                    <a:pt x="612" y="622"/>
                  </a:lnTo>
                  <a:lnTo>
                    <a:pt x="632" y="641"/>
                  </a:lnTo>
                  <a:lnTo>
                    <a:pt x="641" y="651"/>
                  </a:lnTo>
                  <a:lnTo>
                    <a:pt x="651" y="661"/>
                  </a:lnTo>
                  <a:lnTo>
                    <a:pt x="660" y="672"/>
                  </a:lnTo>
                  <a:lnTo>
                    <a:pt x="668" y="682"/>
                  </a:lnTo>
                  <a:lnTo>
                    <a:pt x="685" y="703"/>
                  </a:lnTo>
                  <a:lnTo>
                    <a:pt x="701" y="724"/>
                  </a:lnTo>
                  <a:lnTo>
                    <a:pt x="715" y="745"/>
                  </a:lnTo>
                  <a:lnTo>
                    <a:pt x="728" y="767"/>
                  </a:lnTo>
                  <a:lnTo>
                    <a:pt x="742" y="788"/>
                  </a:lnTo>
                  <a:lnTo>
                    <a:pt x="753" y="809"/>
                  </a:lnTo>
                  <a:lnTo>
                    <a:pt x="764" y="829"/>
                  </a:lnTo>
                  <a:lnTo>
                    <a:pt x="774" y="850"/>
                  </a:lnTo>
                  <a:lnTo>
                    <a:pt x="783" y="870"/>
                  </a:lnTo>
                  <a:lnTo>
                    <a:pt x="792" y="890"/>
                  </a:lnTo>
                  <a:lnTo>
                    <a:pt x="801" y="911"/>
                  </a:lnTo>
                  <a:lnTo>
                    <a:pt x="808" y="930"/>
                  </a:lnTo>
                  <a:lnTo>
                    <a:pt x="814" y="949"/>
                  </a:lnTo>
                  <a:lnTo>
                    <a:pt x="820" y="967"/>
                  </a:lnTo>
                  <a:lnTo>
                    <a:pt x="825" y="984"/>
                  </a:lnTo>
                  <a:lnTo>
                    <a:pt x="833" y="1014"/>
                  </a:lnTo>
                  <a:lnTo>
                    <a:pt x="839" y="1038"/>
                  </a:lnTo>
                  <a:lnTo>
                    <a:pt x="843" y="1057"/>
                  </a:lnTo>
                  <a:lnTo>
                    <a:pt x="846" y="1074"/>
                  </a:lnTo>
                  <a:lnTo>
                    <a:pt x="849" y="1093"/>
                  </a:lnTo>
                  <a:lnTo>
                    <a:pt x="609" y="1093"/>
                  </a:lnTo>
                  <a:lnTo>
                    <a:pt x="607" y="1083"/>
                  </a:lnTo>
                  <a:lnTo>
                    <a:pt x="601" y="1067"/>
                  </a:lnTo>
                  <a:lnTo>
                    <a:pt x="596" y="1049"/>
                  </a:lnTo>
                  <a:lnTo>
                    <a:pt x="587" y="1027"/>
                  </a:lnTo>
                  <a:lnTo>
                    <a:pt x="576" y="1000"/>
                  </a:lnTo>
                  <a:lnTo>
                    <a:pt x="562" y="970"/>
                  </a:lnTo>
                  <a:lnTo>
                    <a:pt x="545" y="938"/>
                  </a:lnTo>
                  <a:lnTo>
                    <a:pt x="537" y="921"/>
                  </a:lnTo>
                  <a:lnTo>
                    <a:pt x="527" y="904"/>
                  </a:lnTo>
                  <a:lnTo>
                    <a:pt x="515" y="887"/>
                  </a:lnTo>
                  <a:lnTo>
                    <a:pt x="504" y="869"/>
                  </a:lnTo>
                  <a:lnTo>
                    <a:pt x="492" y="851"/>
                  </a:lnTo>
                  <a:lnTo>
                    <a:pt x="479" y="835"/>
                  </a:lnTo>
                  <a:lnTo>
                    <a:pt x="472" y="826"/>
                  </a:lnTo>
                  <a:lnTo>
                    <a:pt x="465" y="818"/>
                  </a:lnTo>
                  <a:lnTo>
                    <a:pt x="451" y="801"/>
                  </a:lnTo>
                  <a:lnTo>
                    <a:pt x="435" y="786"/>
                  </a:lnTo>
                  <a:lnTo>
                    <a:pt x="419" y="770"/>
                  </a:lnTo>
                  <a:lnTo>
                    <a:pt x="403" y="755"/>
                  </a:lnTo>
                  <a:lnTo>
                    <a:pt x="385" y="742"/>
                  </a:lnTo>
                  <a:lnTo>
                    <a:pt x="375" y="735"/>
                  </a:lnTo>
                  <a:lnTo>
                    <a:pt x="366" y="730"/>
                  </a:lnTo>
                  <a:lnTo>
                    <a:pt x="347" y="718"/>
                  </a:lnTo>
                  <a:lnTo>
                    <a:pt x="326" y="708"/>
                  </a:lnTo>
                  <a:lnTo>
                    <a:pt x="316" y="703"/>
                  </a:lnTo>
                  <a:lnTo>
                    <a:pt x="305" y="699"/>
                  </a:lnTo>
                  <a:lnTo>
                    <a:pt x="294" y="694"/>
                  </a:lnTo>
                  <a:lnTo>
                    <a:pt x="283" y="691"/>
                  </a:lnTo>
                  <a:lnTo>
                    <a:pt x="260" y="685"/>
                  </a:lnTo>
                  <a:lnTo>
                    <a:pt x="254" y="684"/>
                  </a:lnTo>
                  <a:lnTo>
                    <a:pt x="254" y="1093"/>
                  </a:lnTo>
                  <a:lnTo>
                    <a:pt x="0" y="1093"/>
                  </a:lnTo>
                  <a:lnTo>
                    <a:pt x="0" y="556"/>
                  </a:lnTo>
                  <a:lnTo>
                    <a:pt x="0" y="20"/>
                  </a:lnTo>
                  <a:lnTo>
                    <a:pt x="254" y="20"/>
                  </a:lnTo>
                  <a:lnTo>
                    <a:pt x="254" y="405"/>
                  </a:lnTo>
                  <a:close/>
                  <a:moveTo>
                    <a:pt x="3423" y="367"/>
                  </a:moveTo>
                  <a:lnTo>
                    <a:pt x="3423" y="1093"/>
                  </a:lnTo>
                  <a:lnTo>
                    <a:pt x="3168" y="1093"/>
                  </a:lnTo>
                  <a:lnTo>
                    <a:pt x="3168" y="363"/>
                  </a:lnTo>
                  <a:lnTo>
                    <a:pt x="3168" y="349"/>
                  </a:lnTo>
                  <a:lnTo>
                    <a:pt x="3166" y="336"/>
                  </a:lnTo>
                  <a:lnTo>
                    <a:pt x="3162" y="324"/>
                  </a:lnTo>
                  <a:lnTo>
                    <a:pt x="3161" y="318"/>
                  </a:lnTo>
                  <a:lnTo>
                    <a:pt x="3159" y="312"/>
                  </a:lnTo>
                  <a:lnTo>
                    <a:pt x="3153" y="301"/>
                  </a:lnTo>
                  <a:lnTo>
                    <a:pt x="3147" y="290"/>
                  </a:lnTo>
                  <a:lnTo>
                    <a:pt x="3140" y="280"/>
                  </a:lnTo>
                  <a:lnTo>
                    <a:pt x="3132" y="271"/>
                  </a:lnTo>
                  <a:lnTo>
                    <a:pt x="3123" y="263"/>
                  </a:lnTo>
                  <a:lnTo>
                    <a:pt x="3114" y="257"/>
                  </a:lnTo>
                  <a:lnTo>
                    <a:pt x="3109" y="253"/>
                  </a:lnTo>
                  <a:lnTo>
                    <a:pt x="3104" y="250"/>
                  </a:lnTo>
                  <a:lnTo>
                    <a:pt x="3093" y="245"/>
                  </a:lnTo>
                  <a:lnTo>
                    <a:pt x="3088" y="242"/>
                  </a:lnTo>
                  <a:lnTo>
                    <a:pt x="3082" y="241"/>
                  </a:lnTo>
                  <a:lnTo>
                    <a:pt x="3070" y="238"/>
                  </a:lnTo>
                  <a:lnTo>
                    <a:pt x="3058" y="236"/>
                  </a:lnTo>
                  <a:lnTo>
                    <a:pt x="3045" y="236"/>
                  </a:lnTo>
                  <a:lnTo>
                    <a:pt x="3033" y="236"/>
                  </a:lnTo>
                  <a:lnTo>
                    <a:pt x="3021" y="238"/>
                  </a:lnTo>
                  <a:lnTo>
                    <a:pt x="3008" y="241"/>
                  </a:lnTo>
                  <a:lnTo>
                    <a:pt x="2997" y="246"/>
                  </a:lnTo>
                  <a:lnTo>
                    <a:pt x="2992" y="248"/>
                  </a:lnTo>
                  <a:lnTo>
                    <a:pt x="2986" y="251"/>
                  </a:lnTo>
                  <a:lnTo>
                    <a:pt x="2976" y="258"/>
                  </a:lnTo>
                  <a:lnTo>
                    <a:pt x="2972" y="261"/>
                  </a:lnTo>
                  <a:lnTo>
                    <a:pt x="2967" y="265"/>
                  </a:lnTo>
                  <a:lnTo>
                    <a:pt x="2958" y="274"/>
                  </a:lnTo>
                  <a:lnTo>
                    <a:pt x="2950" y="282"/>
                  </a:lnTo>
                  <a:lnTo>
                    <a:pt x="2946" y="287"/>
                  </a:lnTo>
                  <a:lnTo>
                    <a:pt x="2943" y="292"/>
                  </a:lnTo>
                  <a:lnTo>
                    <a:pt x="2937" y="304"/>
                  </a:lnTo>
                  <a:lnTo>
                    <a:pt x="2931" y="315"/>
                  </a:lnTo>
                  <a:lnTo>
                    <a:pt x="2929" y="320"/>
                  </a:lnTo>
                  <a:lnTo>
                    <a:pt x="2927" y="326"/>
                  </a:lnTo>
                  <a:lnTo>
                    <a:pt x="2924" y="339"/>
                  </a:lnTo>
                  <a:lnTo>
                    <a:pt x="2923" y="351"/>
                  </a:lnTo>
                  <a:lnTo>
                    <a:pt x="2921" y="358"/>
                  </a:lnTo>
                  <a:lnTo>
                    <a:pt x="2921" y="365"/>
                  </a:lnTo>
                  <a:lnTo>
                    <a:pt x="2921" y="1093"/>
                  </a:lnTo>
                  <a:lnTo>
                    <a:pt x="2669" y="1093"/>
                  </a:lnTo>
                  <a:lnTo>
                    <a:pt x="2669" y="365"/>
                  </a:lnTo>
                  <a:lnTo>
                    <a:pt x="2669" y="351"/>
                  </a:lnTo>
                  <a:lnTo>
                    <a:pt x="2667" y="339"/>
                  </a:lnTo>
                  <a:lnTo>
                    <a:pt x="2664" y="326"/>
                  </a:lnTo>
                  <a:lnTo>
                    <a:pt x="2663" y="320"/>
                  </a:lnTo>
                  <a:lnTo>
                    <a:pt x="2660" y="315"/>
                  </a:lnTo>
                  <a:lnTo>
                    <a:pt x="2655" y="304"/>
                  </a:lnTo>
                  <a:lnTo>
                    <a:pt x="2648" y="292"/>
                  </a:lnTo>
                  <a:lnTo>
                    <a:pt x="2641" y="282"/>
                  </a:lnTo>
                  <a:lnTo>
                    <a:pt x="2637" y="278"/>
                  </a:lnTo>
                  <a:lnTo>
                    <a:pt x="2634" y="274"/>
                  </a:lnTo>
                  <a:lnTo>
                    <a:pt x="2629" y="269"/>
                  </a:lnTo>
                  <a:lnTo>
                    <a:pt x="2625" y="265"/>
                  </a:lnTo>
                  <a:lnTo>
                    <a:pt x="2615" y="258"/>
                  </a:lnTo>
                  <a:lnTo>
                    <a:pt x="2605" y="251"/>
                  </a:lnTo>
                  <a:lnTo>
                    <a:pt x="2593" y="246"/>
                  </a:lnTo>
                  <a:lnTo>
                    <a:pt x="2582" y="241"/>
                  </a:lnTo>
                  <a:lnTo>
                    <a:pt x="2577" y="239"/>
                  </a:lnTo>
                  <a:lnTo>
                    <a:pt x="2571" y="238"/>
                  </a:lnTo>
                  <a:lnTo>
                    <a:pt x="2559" y="236"/>
                  </a:lnTo>
                  <a:lnTo>
                    <a:pt x="2552" y="236"/>
                  </a:lnTo>
                  <a:lnTo>
                    <a:pt x="2546" y="236"/>
                  </a:lnTo>
                  <a:lnTo>
                    <a:pt x="2533" y="236"/>
                  </a:lnTo>
                  <a:lnTo>
                    <a:pt x="2528" y="237"/>
                  </a:lnTo>
                  <a:lnTo>
                    <a:pt x="2521" y="238"/>
                  </a:lnTo>
                  <a:lnTo>
                    <a:pt x="2510" y="241"/>
                  </a:lnTo>
                  <a:lnTo>
                    <a:pt x="2499" y="245"/>
                  </a:lnTo>
                  <a:lnTo>
                    <a:pt x="2488" y="250"/>
                  </a:lnTo>
                  <a:lnTo>
                    <a:pt x="2477" y="257"/>
                  </a:lnTo>
                  <a:lnTo>
                    <a:pt x="2467" y="263"/>
                  </a:lnTo>
                  <a:lnTo>
                    <a:pt x="2460" y="271"/>
                  </a:lnTo>
                  <a:lnTo>
                    <a:pt x="2451" y="280"/>
                  </a:lnTo>
                  <a:lnTo>
                    <a:pt x="2444" y="290"/>
                  </a:lnTo>
                  <a:lnTo>
                    <a:pt x="2438" y="301"/>
                  </a:lnTo>
                  <a:lnTo>
                    <a:pt x="2433" y="312"/>
                  </a:lnTo>
                  <a:lnTo>
                    <a:pt x="2431" y="318"/>
                  </a:lnTo>
                  <a:lnTo>
                    <a:pt x="2428" y="324"/>
                  </a:lnTo>
                  <a:lnTo>
                    <a:pt x="2425" y="336"/>
                  </a:lnTo>
                  <a:lnTo>
                    <a:pt x="2424" y="349"/>
                  </a:lnTo>
                  <a:lnTo>
                    <a:pt x="2423" y="356"/>
                  </a:lnTo>
                  <a:lnTo>
                    <a:pt x="2423" y="363"/>
                  </a:lnTo>
                  <a:lnTo>
                    <a:pt x="2423" y="1093"/>
                  </a:lnTo>
                  <a:lnTo>
                    <a:pt x="2168" y="1093"/>
                  </a:lnTo>
                  <a:lnTo>
                    <a:pt x="2168" y="367"/>
                  </a:lnTo>
                  <a:lnTo>
                    <a:pt x="2168" y="348"/>
                  </a:lnTo>
                  <a:lnTo>
                    <a:pt x="2170" y="329"/>
                  </a:lnTo>
                  <a:lnTo>
                    <a:pt x="2172" y="310"/>
                  </a:lnTo>
                  <a:lnTo>
                    <a:pt x="2175" y="292"/>
                  </a:lnTo>
                  <a:lnTo>
                    <a:pt x="2179" y="275"/>
                  </a:lnTo>
                  <a:lnTo>
                    <a:pt x="2183" y="258"/>
                  </a:lnTo>
                  <a:lnTo>
                    <a:pt x="2189" y="240"/>
                  </a:lnTo>
                  <a:lnTo>
                    <a:pt x="2194" y="223"/>
                  </a:lnTo>
                  <a:lnTo>
                    <a:pt x="2201" y="208"/>
                  </a:lnTo>
                  <a:lnTo>
                    <a:pt x="2209" y="192"/>
                  </a:lnTo>
                  <a:lnTo>
                    <a:pt x="2212" y="184"/>
                  </a:lnTo>
                  <a:lnTo>
                    <a:pt x="2216" y="177"/>
                  </a:lnTo>
                  <a:lnTo>
                    <a:pt x="2225" y="161"/>
                  </a:lnTo>
                  <a:lnTo>
                    <a:pt x="2235" y="148"/>
                  </a:lnTo>
                  <a:lnTo>
                    <a:pt x="2245" y="133"/>
                  </a:lnTo>
                  <a:lnTo>
                    <a:pt x="2258" y="120"/>
                  </a:lnTo>
                  <a:lnTo>
                    <a:pt x="2269" y="108"/>
                  </a:lnTo>
                  <a:lnTo>
                    <a:pt x="2281" y="95"/>
                  </a:lnTo>
                  <a:lnTo>
                    <a:pt x="2288" y="90"/>
                  </a:lnTo>
                  <a:lnTo>
                    <a:pt x="2295" y="83"/>
                  </a:lnTo>
                  <a:lnTo>
                    <a:pt x="2309" y="73"/>
                  </a:lnTo>
                  <a:lnTo>
                    <a:pt x="2324" y="63"/>
                  </a:lnTo>
                  <a:lnTo>
                    <a:pt x="2339" y="53"/>
                  </a:lnTo>
                  <a:lnTo>
                    <a:pt x="2355" y="44"/>
                  </a:lnTo>
                  <a:lnTo>
                    <a:pt x="2371" y="36"/>
                  </a:lnTo>
                  <a:lnTo>
                    <a:pt x="2389" y="29"/>
                  </a:lnTo>
                  <a:lnTo>
                    <a:pt x="2407" y="22"/>
                  </a:lnTo>
                  <a:lnTo>
                    <a:pt x="2425" y="16"/>
                  </a:lnTo>
                  <a:lnTo>
                    <a:pt x="2445" y="12"/>
                  </a:lnTo>
                  <a:lnTo>
                    <a:pt x="2464" y="7"/>
                  </a:lnTo>
                  <a:lnTo>
                    <a:pt x="2485" y="4"/>
                  </a:lnTo>
                  <a:lnTo>
                    <a:pt x="2506" y="2"/>
                  </a:lnTo>
                  <a:lnTo>
                    <a:pt x="2528" y="1"/>
                  </a:lnTo>
                  <a:lnTo>
                    <a:pt x="2550" y="1"/>
                  </a:lnTo>
                  <a:lnTo>
                    <a:pt x="2569" y="1"/>
                  </a:lnTo>
                  <a:lnTo>
                    <a:pt x="2588" y="2"/>
                  </a:lnTo>
                  <a:lnTo>
                    <a:pt x="2606" y="4"/>
                  </a:lnTo>
                  <a:lnTo>
                    <a:pt x="2624" y="6"/>
                  </a:lnTo>
                  <a:lnTo>
                    <a:pt x="2640" y="10"/>
                  </a:lnTo>
                  <a:lnTo>
                    <a:pt x="2657" y="13"/>
                  </a:lnTo>
                  <a:lnTo>
                    <a:pt x="2673" y="17"/>
                  </a:lnTo>
                  <a:lnTo>
                    <a:pt x="2688" y="22"/>
                  </a:lnTo>
                  <a:lnTo>
                    <a:pt x="2704" y="28"/>
                  </a:lnTo>
                  <a:lnTo>
                    <a:pt x="2718" y="34"/>
                  </a:lnTo>
                  <a:lnTo>
                    <a:pt x="2732" y="41"/>
                  </a:lnTo>
                  <a:lnTo>
                    <a:pt x="2745" y="48"/>
                  </a:lnTo>
                  <a:lnTo>
                    <a:pt x="2759" y="55"/>
                  </a:lnTo>
                  <a:lnTo>
                    <a:pt x="2771" y="64"/>
                  </a:lnTo>
                  <a:lnTo>
                    <a:pt x="2782" y="72"/>
                  </a:lnTo>
                  <a:lnTo>
                    <a:pt x="2793" y="82"/>
                  </a:lnTo>
                  <a:lnTo>
                    <a:pt x="2799" y="82"/>
                  </a:lnTo>
                  <a:lnTo>
                    <a:pt x="2810" y="72"/>
                  </a:lnTo>
                  <a:lnTo>
                    <a:pt x="2822" y="64"/>
                  </a:lnTo>
                  <a:lnTo>
                    <a:pt x="2834" y="55"/>
                  </a:lnTo>
                  <a:lnTo>
                    <a:pt x="2847" y="48"/>
                  </a:lnTo>
                  <a:lnTo>
                    <a:pt x="2860" y="41"/>
                  </a:lnTo>
                  <a:lnTo>
                    <a:pt x="2873" y="34"/>
                  </a:lnTo>
                  <a:lnTo>
                    <a:pt x="2888" y="28"/>
                  </a:lnTo>
                  <a:lnTo>
                    <a:pt x="2904" y="22"/>
                  </a:lnTo>
                  <a:lnTo>
                    <a:pt x="2918" y="17"/>
                  </a:lnTo>
                  <a:lnTo>
                    <a:pt x="2935" y="13"/>
                  </a:lnTo>
                  <a:lnTo>
                    <a:pt x="2952" y="10"/>
                  </a:lnTo>
                  <a:lnTo>
                    <a:pt x="2968" y="6"/>
                  </a:lnTo>
                  <a:lnTo>
                    <a:pt x="2986" y="4"/>
                  </a:lnTo>
                  <a:lnTo>
                    <a:pt x="3004" y="2"/>
                  </a:lnTo>
                  <a:lnTo>
                    <a:pt x="3023" y="1"/>
                  </a:lnTo>
                  <a:lnTo>
                    <a:pt x="3042" y="1"/>
                  </a:lnTo>
                  <a:lnTo>
                    <a:pt x="3064" y="1"/>
                  </a:lnTo>
                  <a:lnTo>
                    <a:pt x="3085" y="2"/>
                  </a:lnTo>
                  <a:lnTo>
                    <a:pt x="3107" y="4"/>
                  </a:lnTo>
                  <a:lnTo>
                    <a:pt x="3127" y="7"/>
                  </a:lnTo>
                  <a:lnTo>
                    <a:pt x="3147" y="12"/>
                  </a:lnTo>
                  <a:lnTo>
                    <a:pt x="3166" y="16"/>
                  </a:lnTo>
                  <a:lnTo>
                    <a:pt x="3175" y="20"/>
                  </a:lnTo>
                  <a:lnTo>
                    <a:pt x="3185" y="22"/>
                  </a:lnTo>
                  <a:lnTo>
                    <a:pt x="3203" y="29"/>
                  </a:lnTo>
                  <a:lnTo>
                    <a:pt x="3219" y="36"/>
                  </a:lnTo>
                  <a:lnTo>
                    <a:pt x="3236" y="44"/>
                  </a:lnTo>
                  <a:lnTo>
                    <a:pt x="3253" y="53"/>
                  </a:lnTo>
                  <a:lnTo>
                    <a:pt x="3267" y="63"/>
                  </a:lnTo>
                  <a:lnTo>
                    <a:pt x="3283" y="73"/>
                  </a:lnTo>
                  <a:lnTo>
                    <a:pt x="3296" y="83"/>
                  </a:lnTo>
                  <a:lnTo>
                    <a:pt x="3310" y="95"/>
                  </a:lnTo>
                  <a:lnTo>
                    <a:pt x="3322" y="108"/>
                  </a:lnTo>
                  <a:lnTo>
                    <a:pt x="3334" y="120"/>
                  </a:lnTo>
                  <a:lnTo>
                    <a:pt x="3345" y="133"/>
                  </a:lnTo>
                  <a:lnTo>
                    <a:pt x="3355" y="148"/>
                  </a:lnTo>
                  <a:lnTo>
                    <a:pt x="3365" y="161"/>
                  </a:lnTo>
                  <a:lnTo>
                    <a:pt x="3374" y="177"/>
                  </a:lnTo>
                  <a:lnTo>
                    <a:pt x="3383" y="192"/>
                  </a:lnTo>
                  <a:lnTo>
                    <a:pt x="3390" y="208"/>
                  </a:lnTo>
                  <a:lnTo>
                    <a:pt x="3397" y="223"/>
                  </a:lnTo>
                  <a:lnTo>
                    <a:pt x="3403" y="240"/>
                  </a:lnTo>
                  <a:lnTo>
                    <a:pt x="3408" y="258"/>
                  </a:lnTo>
                  <a:lnTo>
                    <a:pt x="3412" y="275"/>
                  </a:lnTo>
                  <a:lnTo>
                    <a:pt x="3417" y="292"/>
                  </a:lnTo>
                  <a:lnTo>
                    <a:pt x="3419" y="310"/>
                  </a:lnTo>
                  <a:lnTo>
                    <a:pt x="3421" y="329"/>
                  </a:lnTo>
                  <a:lnTo>
                    <a:pt x="3422" y="348"/>
                  </a:lnTo>
                  <a:lnTo>
                    <a:pt x="3423" y="367"/>
                  </a:lnTo>
                  <a:close/>
                  <a:moveTo>
                    <a:pt x="4521" y="364"/>
                  </a:moveTo>
                  <a:lnTo>
                    <a:pt x="4521" y="1093"/>
                  </a:lnTo>
                  <a:lnTo>
                    <a:pt x="4264" y="1093"/>
                  </a:lnTo>
                  <a:lnTo>
                    <a:pt x="4264" y="360"/>
                  </a:lnTo>
                  <a:lnTo>
                    <a:pt x="4264" y="343"/>
                  </a:lnTo>
                  <a:lnTo>
                    <a:pt x="4266" y="324"/>
                  </a:lnTo>
                  <a:lnTo>
                    <a:pt x="4268" y="306"/>
                  </a:lnTo>
                  <a:lnTo>
                    <a:pt x="4270" y="288"/>
                  </a:lnTo>
                  <a:lnTo>
                    <a:pt x="4274" y="270"/>
                  </a:lnTo>
                  <a:lnTo>
                    <a:pt x="4279" y="253"/>
                  </a:lnTo>
                  <a:lnTo>
                    <a:pt x="4283" y="237"/>
                  </a:lnTo>
                  <a:lnTo>
                    <a:pt x="4290" y="220"/>
                  </a:lnTo>
                  <a:lnTo>
                    <a:pt x="4297" y="204"/>
                  </a:lnTo>
                  <a:lnTo>
                    <a:pt x="4300" y="196"/>
                  </a:lnTo>
                  <a:lnTo>
                    <a:pt x="4303" y="189"/>
                  </a:lnTo>
                  <a:lnTo>
                    <a:pt x="4312" y="173"/>
                  </a:lnTo>
                  <a:lnTo>
                    <a:pt x="4321" y="159"/>
                  </a:lnTo>
                  <a:lnTo>
                    <a:pt x="4330" y="144"/>
                  </a:lnTo>
                  <a:lnTo>
                    <a:pt x="4341" y="131"/>
                  </a:lnTo>
                  <a:lnTo>
                    <a:pt x="4353" y="118"/>
                  </a:lnTo>
                  <a:lnTo>
                    <a:pt x="4364" y="105"/>
                  </a:lnTo>
                  <a:lnTo>
                    <a:pt x="4377" y="93"/>
                  </a:lnTo>
                  <a:lnTo>
                    <a:pt x="4389" y="82"/>
                  </a:lnTo>
                  <a:lnTo>
                    <a:pt x="4404" y="71"/>
                  </a:lnTo>
                  <a:lnTo>
                    <a:pt x="4418" y="61"/>
                  </a:lnTo>
                  <a:lnTo>
                    <a:pt x="4434" y="52"/>
                  </a:lnTo>
                  <a:lnTo>
                    <a:pt x="4450" y="43"/>
                  </a:lnTo>
                  <a:lnTo>
                    <a:pt x="4466" y="35"/>
                  </a:lnTo>
                  <a:lnTo>
                    <a:pt x="4483" y="29"/>
                  </a:lnTo>
                  <a:lnTo>
                    <a:pt x="4502" y="22"/>
                  </a:lnTo>
                  <a:lnTo>
                    <a:pt x="4520" y="16"/>
                  </a:lnTo>
                  <a:lnTo>
                    <a:pt x="4539" y="12"/>
                  </a:lnTo>
                  <a:lnTo>
                    <a:pt x="4559" y="7"/>
                  </a:lnTo>
                  <a:lnTo>
                    <a:pt x="4579" y="4"/>
                  </a:lnTo>
                  <a:lnTo>
                    <a:pt x="4600" y="2"/>
                  </a:lnTo>
                  <a:lnTo>
                    <a:pt x="4621" y="1"/>
                  </a:lnTo>
                  <a:lnTo>
                    <a:pt x="4644" y="1"/>
                  </a:lnTo>
                  <a:lnTo>
                    <a:pt x="4667" y="1"/>
                  </a:lnTo>
                  <a:lnTo>
                    <a:pt x="4689" y="3"/>
                  </a:lnTo>
                  <a:lnTo>
                    <a:pt x="4711" y="5"/>
                  </a:lnTo>
                  <a:lnTo>
                    <a:pt x="4732" y="7"/>
                  </a:lnTo>
                  <a:lnTo>
                    <a:pt x="4752" y="12"/>
                  </a:lnTo>
                  <a:lnTo>
                    <a:pt x="4771" y="16"/>
                  </a:lnTo>
                  <a:lnTo>
                    <a:pt x="4789" y="22"/>
                  </a:lnTo>
                  <a:lnTo>
                    <a:pt x="4807" y="28"/>
                  </a:lnTo>
                  <a:lnTo>
                    <a:pt x="4823" y="34"/>
                  </a:lnTo>
                  <a:lnTo>
                    <a:pt x="4839" y="41"/>
                  </a:lnTo>
                  <a:lnTo>
                    <a:pt x="4855" y="49"/>
                  </a:lnTo>
                  <a:lnTo>
                    <a:pt x="4869" y="58"/>
                  </a:lnTo>
                  <a:lnTo>
                    <a:pt x="4882" y="66"/>
                  </a:lnTo>
                  <a:lnTo>
                    <a:pt x="4895" y="76"/>
                  </a:lnTo>
                  <a:lnTo>
                    <a:pt x="4907" y="87"/>
                  </a:lnTo>
                  <a:lnTo>
                    <a:pt x="4919" y="98"/>
                  </a:lnTo>
                  <a:lnTo>
                    <a:pt x="4930" y="109"/>
                  </a:lnTo>
                  <a:lnTo>
                    <a:pt x="4940" y="120"/>
                  </a:lnTo>
                  <a:lnTo>
                    <a:pt x="4949" y="132"/>
                  </a:lnTo>
                  <a:lnTo>
                    <a:pt x="4958" y="145"/>
                  </a:lnTo>
                  <a:lnTo>
                    <a:pt x="4967" y="158"/>
                  </a:lnTo>
                  <a:lnTo>
                    <a:pt x="4975" y="171"/>
                  </a:lnTo>
                  <a:lnTo>
                    <a:pt x="4982" y="186"/>
                  </a:lnTo>
                  <a:lnTo>
                    <a:pt x="4988" y="199"/>
                  </a:lnTo>
                  <a:lnTo>
                    <a:pt x="4994" y="213"/>
                  </a:lnTo>
                  <a:lnTo>
                    <a:pt x="5000" y="228"/>
                  </a:lnTo>
                  <a:lnTo>
                    <a:pt x="5004" y="243"/>
                  </a:lnTo>
                  <a:lnTo>
                    <a:pt x="5007" y="258"/>
                  </a:lnTo>
                  <a:lnTo>
                    <a:pt x="5012" y="274"/>
                  </a:lnTo>
                  <a:lnTo>
                    <a:pt x="5014" y="289"/>
                  </a:lnTo>
                  <a:lnTo>
                    <a:pt x="5016" y="305"/>
                  </a:lnTo>
                  <a:lnTo>
                    <a:pt x="5019" y="321"/>
                  </a:lnTo>
                  <a:lnTo>
                    <a:pt x="5020" y="336"/>
                  </a:lnTo>
                  <a:lnTo>
                    <a:pt x="4764" y="336"/>
                  </a:lnTo>
                  <a:lnTo>
                    <a:pt x="4762" y="325"/>
                  </a:lnTo>
                  <a:lnTo>
                    <a:pt x="4760" y="316"/>
                  </a:lnTo>
                  <a:lnTo>
                    <a:pt x="4756" y="307"/>
                  </a:lnTo>
                  <a:lnTo>
                    <a:pt x="4753" y="299"/>
                  </a:lnTo>
                  <a:lnTo>
                    <a:pt x="4749" y="291"/>
                  </a:lnTo>
                  <a:lnTo>
                    <a:pt x="4743" y="284"/>
                  </a:lnTo>
                  <a:lnTo>
                    <a:pt x="4737" y="276"/>
                  </a:lnTo>
                  <a:lnTo>
                    <a:pt x="4734" y="272"/>
                  </a:lnTo>
                  <a:lnTo>
                    <a:pt x="4731" y="269"/>
                  </a:lnTo>
                  <a:lnTo>
                    <a:pt x="4723" y="262"/>
                  </a:lnTo>
                  <a:lnTo>
                    <a:pt x="4715" y="257"/>
                  </a:lnTo>
                  <a:lnTo>
                    <a:pt x="4707" y="251"/>
                  </a:lnTo>
                  <a:lnTo>
                    <a:pt x="4698" y="247"/>
                  </a:lnTo>
                  <a:lnTo>
                    <a:pt x="4688" y="242"/>
                  </a:lnTo>
                  <a:lnTo>
                    <a:pt x="4678" y="240"/>
                  </a:lnTo>
                  <a:lnTo>
                    <a:pt x="4667" y="238"/>
                  </a:lnTo>
                  <a:lnTo>
                    <a:pt x="4656" y="236"/>
                  </a:lnTo>
                  <a:lnTo>
                    <a:pt x="4644" y="236"/>
                  </a:lnTo>
                  <a:lnTo>
                    <a:pt x="4629" y="236"/>
                  </a:lnTo>
                  <a:lnTo>
                    <a:pt x="4616" y="238"/>
                  </a:lnTo>
                  <a:lnTo>
                    <a:pt x="4602" y="241"/>
                  </a:lnTo>
                  <a:lnTo>
                    <a:pt x="4597" y="243"/>
                  </a:lnTo>
                  <a:lnTo>
                    <a:pt x="4590" y="246"/>
                  </a:lnTo>
                  <a:lnTo>
                    <a:pt x="4579" y="250"/>
                  </a:lnTo>
                  <a:lnTo>
                    <a:pt x="4575" y="253"/>
                  </a:lnTo>
                  <a:lnTo>
                    <a:pt x="4569" y="257"/>
                  </a:lnTo>
                  <a:lnTo>
                    <a:pt x="4565" y="260"/>
                  </a:lnTo>
                  <a:lnTo>
                    <a:pt x="4560" y="265"/>
                  </a:lnTo>
                  <a:lnTo>
                    <a:pt x="4552" y="272"/>
                  </a:lnTo>
                  <a:lnTo>
                    <a:pt x="4544" y="281"/>
                  </a:lnTo>
                  <a:lnTo>
                    <a:pt x="4539" y="291"/>
                  </a:lnTo>
                  <a:lnTo>
                    <a:pt x="4533" y="301"/>
                  </a:lnTo>
                  <a:lnTo>
                    <a:pt x="4529" y="312"/>
                  </a:lnTo>
                  <a:lnTo>
                    <a:pt x="4527" y="319"/>
                  </a:lnTo>
                  <a:lnTo>
                    <a:pt x="4525" y="325"/>
                  </a:lnTo>
                  <a:lnTo>
                    <a:pt x="4523" y="337"/>
                  </a:lnTo>
                  <a:lnTo>
                    <a:pt x="4521" y="350"/>
                  </a:lnTo>
                  <a:lnTo>
                    <a:pt x="4521" y="364"/>
                  </a:lnTo>
                  <a:close/>
                  <a:moveTo>
                    <a:pt x="3716" y="20"/>
                  </a:moveTo>
                  <a:lnTo>
                    <a:pt x="3972" y="20"/>
                  </a:lnTo>
                  <a:lnTo>
                    <a:pt x="3972" y="556"/>
                  </a:lnTo>
                  <a:lnTo>
                    <a:pt x="3972" y="1093"/>
                  </a:lnTo>
                  <a:lnTo>
                    <a:pt x="3716" y="1093"/>
                  </a:lnTo>
                  <a:lnTo>
                    <a:pt x="3716" y="556"/>
                  </a:lnTo>
                  <a:lnTo>
                    <a:pt x="3716" y="2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322D2D"/>
                </a:solidFill>
                <a:effectLst/>
                <a:uLnTx/>
                <a:uFillTx/>
                <a:latin typeface="Arial"/>
                <a:ea typeface="+mn-ea"/>
                <a:cs typeface="+mn-cs"/>
              </a:endParaRPr>
            </a:p>
          </p:txBody>
        </p:sp>
      </p:grpSp>
      <p:grpSp>
        <p:nvGrpSpPr>
          <p:cNvPr id="63" name="Ryhmä 62">
            <a:extLst>
              <a:ext uri="{FF2B5EF4-FFF2-40B4-BE49-F238E27FC236}">
                <a16:creationId xmlns:a16="http://schemas.microsoft.com/office/drawing/2014/main" id="{65C9D039-077C-D92A-452C-112E3C245BF3}"/>
              </a:ext>
            </a:extLst>
          </p:cNvPr>
          <p:cNvGrpSpPr/>
          <p:nvPr/>
        </p:nvGrpSpPr>
        <p:grpSpPr>
          <a:xfrm>
            <a:off x="731886" y="4666749"/>
            <a:ext cx="989724" cy="368371"/>
            <a:chOff x="731092" y="3990344"/>
            <a:chExt cx="989724" cy="368371"/>
          </a:xfrm>
        </p:grpSpPr>
        <p:sp>
          <p:nvSpPr>
            <p:cNvPr id="64" name="Rectangle 49">
              <a:extLst>
                <a:ext uri="{FF2B5EF4-FFF2-40B4-BE49-F238E27FC236}">
                  <a16:creationId xmlns:a16="http://schemas.microsoft.com/office/drawing/2014/main" id="{871A6318-6CF0-741A-8C4E-9D17DB0EDCE0}"/>
                </a:ext>
              </a:extLst>
            </p:cNvPr>
            <p:cNvSpPr/>
            <p:nvPr/>
          </p:nvSpPr>
          <p:spPr>
            <a:xfrm>
              <a:off x="819887" y="4050938"/>
              <a:ext cx="900929" cy="307777"/>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0" i="0" u="none" strike="noStrike" kern="1200" cap="none" spc="0" normalizeH="0" baseline="0" noProof="0" dirty="0" err="1">
                  <a:ln>
                    <a:noFill/>
                  </a:ln>
                  <a:solidFill>
                    <a:srgbClr val="322D2D"/>
                  </a:solidFill>
                  <a:effectLst/>
                  <a:uLnTx/>
                  <a:uFillTx/>
                  <a:latin typeface="Arial"/>
                  <a:ea typeface="+mn-ea"/>
                  <a:cs typeface="+mn-cs"/>
                </a:rPr>
                <a:t>Chemical</a:t>
              </a:r>
              <a:br>
                <a:rPr kumimoji="0" lang="fi-FI" sz="1000" b="0" i="0" u="none" strike="noStrike" kern="1200" cap="none" spc="0" normalizeH="0" baseline="0" noProof="0" dirty="0">
                  <a:ln>
                    <a:noFill/>
                  </a:ln>
                  <a:solidFill>
                    <a:srgbClr val="322D2D"/>
                  </a:solidFill>
                  <a:effectLst/>
                  <a:uLnTx/>
                  <a:uFillTx/>
                  <a:latin typeface="Arial"/>
                  <a:ea typeface="+mn-ea"/>
                  <a:cs typeface="+mn-cs"/>
                </a:rPr>
              </a:br>
              <a:r>
                <a:rPr kumimoji="0" lang="fi-FI" sz="1000" b="0" i="0" u="none" strike="noStrike" kern="1200" cap="none" spc="0" normalizeH="0" baseline="0" noProof="0" dirty="0" err="1">
                  <a:ln>
                    <a:noFill/>
                  </a:ln>
                  <a:solidFill>
                    <a:srgbClr val="322D2D"/>
                  </a:solidFill>
                  <a:effectLst/>
                  <a:uLnTx/>
                  <a:uFillTx/>
                  <a:latin typeface="Arial"/>
                  <a:ea typeface="+mn-ea"/>
                  <a:cs typeface="+mn-cs"/>
                </a:rPr>
                <a:t>sector</a:t>
              </a:r>
              <a:r>
                <a:rPr kumimoji="0" lang="fi-FI" sz="1000" b="0" i="0" u="none" strike="noStrike" kern="1200" cap="none" spc="0" normalizeH="0" baseline="0" noProof="0" dirty="0">
                  <a:ln>
                    <a:noFill/>
                  </a:ln>
                  <a:solidFill>
                    <a:srgbClr val="322D2D"/>
                  </a:solidFill>
                  <a:effectLst/>
                  <a:uLnTx/>
                  <a:uFillTx/>
                  <a:latin typeface="Arial"/>
                  <a:ea typeface="+mn-ea"/>
                  <a:cs typeface="+mn-cs"/>
                </a:rPr>
                <a:t> </a:t>
              </a:r>
              <a:r>
                <a:rPr kumimoji="0" lang="fi-FI" sz="1000" b="0" i="0" u="none" strike="noStrike" kern="1200" cap="none" spc="0" normalizeH="0" baseline="0" noProof="0" dirty="0" err="1">
                  <a:ln>
                    <a:noFill/>
                  </a:ln>
                  <a:solidFill>
                    <a:srgbClr val="322D2D"/>
                  </a:solidFill>
                  <a:effectLst/>
                  <a:uLnTx/>
                  <a:uFillTx/>
                  <a:latin typeface="Arial"/>
                  <a:ea typeface="+mn-ea"/>
                  <a:cs typeface="+mn-cs"/>
                </a:rPr>
                <a:t>average</a:t>
              </a:r>
              <a:endParaRPr kumimoji="0" lang="fi-FI" sz="1000" b="0" i="0" u="none" strike="noStrike" kern="1200" cap="none" spc="0" normalizeH="0" baseline="0" noProof="0" dirty="0">
                <a:ln>
                  <a:noFill/>
                </a:ln>
                <a:solidFill>
                  <a:srgbClr val="322D2D"/>
                </a:solidFill>
                <a:effectLst/>
                <a:uLnTx/>
                <a:uFillTx/>
                <a:latin typeface="Arial"/>
                <a:ea typeface="+mn-ea"/>
                <a:cs typeface="+mn-cs"/>
              </a:endParaRPr>
            </a:p>
          </p:txBody>
        </p:sp>
        <p:cxnSp>
          <p:nvCxnSpPr>
            <p:cNvPr id="65" name="Straight Connector 51">
              <a:extLst>
                <a:ext uri="{FF2B5EF4-FFF2-40B4-BE49-F238E27FC236}">
                  <a16:creationId xmlns:a16="http://schemas.microsoft.com/office/drawing/2014/main" id="{9151139F-D386-D9FA-6BDD-3971AD23BDC8}"/>
                </a:ext>
              </a:extLst>
            </p:cNvPr>
            <p:cNvCxnSpPr>
              <a:cxnSpLocks/>
            </p:cNvCxnSpPr>
            <p:nvPr/>
          </p:nvCxnSpPr>
          <p:spPr>
            <a:xfrm>
              <a:off x="731092" y="3990344"/>
              <a:ext cx="900929"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6" name="Ryhmä 65">
            <a:extLst>
              <a:ext uri="{FF2B5EF4-FFF2-40B4-BE49-F238E27FC236}">
                <a16:creationId xmlns:a16="http://schemas.microsoft.com/office/drawing/2014/main" id="{6BBCA5EC-CB02-49AD-1E48-3DE723F481F7}"/>
              </a:ext>
            </a:extLst>
          </p:cNvPr>
          <p:cNvGrpSpPr/>
          <p:nvPr/>
        </p:nvGrpSpPr>
        <p:grpSpPr>
          <a:xfrm>
            <a:off x="4716205" y="4689111"/>
            <a:ext cx="989724" cy="368371"/>
            <a:chOff x="731092" y="3990344"/>
            <a:chExt cx="989724" cy="368371"/>
          </a:xfrm>
        </p:grpSpPr>
        <p:sp>
          <p:nvSpPr>
            <p:cNvPr id="67" name="Rectangle 49">
              <a:extLst>
                <a:ext uri="{FF2B5EF4-FFF2-40B4-BE49-F238E27FC236}">
                  <a16:creationId xmlns:a16="http://schemas.microsoft.com/office/drawing/2014/main" id="{2B0E9D27-4C74-A8C0-D835-3076569AF2E6}"/>
                </a:ext>
              </a:extLst>
            </p:cNvPr>
            <p:cNvSpPr/>
            <p:nvPr/>
          </p:nvSpPr>
          <p:spPr>
            <a:xfrm>
              <a:off x="819887" y="4050938"/>
              <a:ext cx="900929" cy="307777"/>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0" i="0" u="none" strike="noStrike" kern="1200" cap="none" spc="0" normalizeH="0" baseline="0" noProof="0" dirty="0" err="1">
                  <a:ln>
                    <a:noFill/>
                  </a:ln>
                  <a:solidFill>
                    <a:srgbClr val="322D2D"/>
                  </a:solidFill>
                  <a:effectLst/>
                  <a:uLnTx/>
                  <a:uFillTx/>
                  <a:latin typeface="Arial"/>
                  <a:ea typeface="+mn-ea"/>
                  <a:cs typeface="+mn-cs"/>
                </a:rPr>
                <a:t>Chemical</a:t>
              </a:r>
              <a:br>
                <a:rPr kumimoji="0" lang="fi-FI" sz="1000" b="0" i="0" u="none" strike="noStrike" kern="1200" cap="none" spc="0" normalizeH="0" baseline="0" noProof="0" dirty="0">
                  <a:ln>
                    <a:noFill/>
                  </a:ln>
                  <a:solidFill>
                    <a:srgbClr val="322D2D"/>
                  </a:solidFill>
                  <a:effectLst/>
                  <a:uLnTx/>
                  <a:uFillTx/>
                  <a:latin typeface="Arial"/>
                  <a:ea typeface="+mn-ea"/>
                  <a:cs typeface="+mn-cs"/>
                </a:rPr>
              </a:br>
              <a:r>
                <a:rPr kumimoji="0" lang="fi-FI" sz="1000" b="0" i="0" u="none" strike="noStrike" kern="1200" cap="none" spc="0" normalizeH="0" baseline="0" noProof="0" dirty="0" err="1">
                  <a:ln>
                    <a:noFill/>
                  </a:ln>
                  <a:solidFill>
                    <a:srgbClr val="322D2D"/>
                  </a:solidFill>
                  <a:effectLst/>
                  <a:uLnTx/>
                  <a:uFillTx/>
                  <a:latin typeface="Arial"/>
                  <a:ea typeface="+mn-ea"/>
                  <a:cs typeface="+mn-cs"/>
                </a:rPr>
                <a:t>sector</a:t>
              </a:r>
              <a:r>
                <a:rPr kumimoji="0" lang="fi-FI" sz="1000" b="0" i="0" u="none" strike="noStrike" kern="1200" cap="none" spc="0" normalizeH="0" baseline="0" noProof="0" dirty="0">
                  <a:ln>
                    <a:noFill/>
                  </a:ln>
                  <a:solidFill>
                    <a:srgbClr val="322D2D"/>
                  </a:solidFill>
                  <a:effectLst/>
                  <a:uLnTx/>
                  <a:uFillTx/>
                  <a:latin typeface="Arial"/>
                  <a:ea typeface="+mn-ea"/>
                  <a:cs typeface="+mn-cs"/>
                </a:rPr>
                <a:t> </a:t>
              </a:r>
              <a:r>
                <a:rPr kumimoji="0" lang="fi-FI" sz="1000" b="0" i="0" u="none" strike="noStrike" kern="1200" cap="none" spc="0" normalizeH="0" baseline="0" noProof="0" dirty="0" err="1">
                  <a:ln>
                    <a:noFill/>
                  </a:ln>
                  <a:solidFill>
                    <a:srgbClr val="322D2D"/>
                  </a:solidFill>
                  <a:effectLst/>
                  <a:uLnTx/>
                  <a:uFillTx/>
                  <a:latin typeface="Arial"/>
                  <a:ea typeface="+mn-ea"/>
                  <a:cs typeface="+mn-cs"/>
                </a:rPr>
                <a:t>average</a:t>
              </a:r>
              <a:endParaRPr kumimoji="0" lang="fi-FI" sz="1000" b="0" i="0" u="none" strike="noStrike" kern="1200" cap="none" spc="0" normalizeH="0" baseline="0" noProof="0" dirty="0">
                <a:ln>
                  <a:noFill/>
                </a:ln>
                <a:solidFill>
                  <a:srgbClr val="322D2D"/>
                </a:solidFill>
                <a:effectLst/>
                <a:uLnTx/>
                <a:uFillTx/>
                <a:latin typeface="Arial"/>
                <a:ea typeface="+mn-ea"/>
                <a:cs typeface="+mn-cs"/>
              </a:endParaRPr>
            </a:p>
          </p:txBody>
        </p:sp>
        <p:cxnSp>
          <p:nvCxnSpPr>
            <p:cNvPr id="68" name="Straight Connector 51">
              <a:extLst>
                <a:ext uri="{FF2B5EF4-FFF2-40B4-BE49-F238E27FC236}">
                  <a16:creationId xmlns:a16="http://schemas.microsoft.com/office/drawing/2014/main" id="{831C8363-70ED-0A31-B8D8-7652AF9AC441}"/>
                </a:ext>
              </a:extLst>
            </p:cNvPr>
            <p:cNvCxnSpPr>
              <a:cxnSpLocks/>
            </p:cNvCxnSpPr>
            <p:nvPr/>
          </p:nvCxnSpPr>
          <p:spPr>
            <a:xfrm>
              <a:off x="731092" y="3990344"/>
              <a:ext cx="900929"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69" name="Rectangle 49">
            <a:extLst>
              <a:ext uri="{FF2B5EF4-FFF2-40B4-BE49-F238E27FC236}">
                <a16:creationId xmlns:a16="http://schemas.microsoft.com/office/drawing/2014/main" id="{68D35EBF-AA21-801F-8FA6-BB4A2F398C3C}"/>
              </a:ext>
            </a:extLst>
          </p:cNvPr>
          <p:cNvSpPr/>
          <p:nvPr/>
        </p:nvSpPr>
        <p:spPr>
          <a:xfrm>
            <a:off x="2848255" y="4749704"/>
            <a:ext cx="900929" cy="307777"/>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0" i="0" u="none" strike="noStrike" kern="1200" cap="none" spc="0" normalizeH="0" baseline="0" noProof="0" dirty="0" err="1">
                <a:ln>
                  <a:noFill/>
                </a:ln>
                <a:solidFill>
                  <a:srgbClr val="322D2D"/>
                </a:solidFill>
                <a:effectLst/>
                <a:uLnTx/>
                <a:uFillTx/>
                <a:latin typeface="Arial"/>
                <a:ea typeface="+mn-ea"/>
                <a:cs typeface="+mn-cs"/>
              </a:rPr>
              <a:t>Chemical</a:t>
            </a:r>
            <a:br>
              <a:rPr kumimoji="0" lang="fi-FI" sz="1000" b="0" i="0" u="none" strike="noStrike" kern="1200" cap="none" spc="0" normalizeH="0" baseline="0" noProof="0" dirty="0">
                <a:ln>
                  <a:noFill/>
                </a:ln>
                <a:solidFill>
                  <a:srgbClr val="322D2D"/>
                </a:solidFill>
                <a:effectLst/>
                <a:uLnTx/>
                <a:uFillTx/>
                <a:latin typeface="Arial"/>
                <a:ea typeface="+mn-ea"/>
                <a:cs typeface="+mn-cs"/>
              </a:rPr>
            </a:br>
            <a:r>
              <a:rPr kumimoji="0" lang="fi-FI" sz="1000" b="0" i="0" u="none" strike="noStrike" kern="1200" cap="none" spc="0" normalizeH="0" baseline="0" noProof="0" dirty="0" err="1">
                <a:ln>
                  <a:noFill/>
                </a:ln>
                <a:solidFill>
                  <a:srgbClr val="322D2D"/>
                </a:solidFill>
                <a:effectLst/>
                <a:uLnTx/>
                <a:uFillTx/>
                <a:latin typeface="Arial"/>
                <a:ea typeface="+mn-ea"/>
                <a:cs typeface="+mn-cs"/>
              </a:rPr>
              <a:t>sector</a:t>
            </a:r>
            <a:r>
              <a:rPr kumimoji="0" lang="fi-FI" sz="1000" b="0" i="0" u="none" strike="noStrike" kern="1200" cap="none" spc="0" normalizeH="0" baseline="0" noProof="0" dirty="0">
                <a:ln>
                  <a:noFill/>
                </a:ln>
                <a:solidFill>
                  <a:srgbClr val="322D2D"/>
                </a:solidFill>
                <a:effectLst/>
                <a:uLnTx/>
                <a:uFillTx/>
                <a:latin typeface="Arial"/>
                <a:ea typeface="+mn-ea"/>
                <a:cs typeface="+mn-cs"/>
              </a:rPr>
              <a:t> </a:t>
            </a:r>
            <a:r>
              <a:rPr kumimoji="0" lang="fi-FI" sz="1000" b="0" i="0" u="none" strike="noStrike" kern="1200" cap="none" spc="0" normalizeH="0" baseline="0" noProof="0" dirty="0" err="1">
                <a:ln>
                  <a:noFill/>
                </a:ln>
                <a:solidFill>
                  <a:srgbClr val="322D2D"/>
                </a:solidFill>
                <a:effectLst/>
                <a:uLnTx/>
                <a:uFillTx/>
                <a:latin typeface="Arial"/>
                <a:ea typeface="+mn-ea"/>
                <a:cs typeface="+mn-cs"/>
              </a:rPr>
              <a:t>average</a:t>
            </a:r>
            <a:endParaRPr kumimoji="0" lang="fi-FI" sz="1000" b="0" i="0" u="none" strike="noStrike" kern="1200" cap="none" spc="0" normalizeH="0" baseline="0" noProof="0" dirty="0">
              <a:ln>
                <a:noFill/>
              </a:ln>
              <a:solidFill>
                <a:srgbClr val="322D2D"/>
              </a:solidFill>
              <a:effectLst/>
              <a:uLnTx/>
              <a:uFillTx/>
              <a:latin typeface="Arial"/>
              <a:ea typeface="+mn-ea"/>
              <a:cs typeface="+mn-cs"/>
            </a:endParaRPr>
          </a:p>
        </p:txBody>
      </p:sp>
      <p:cxnSp>
        <p:nvCxnSpPr>
          <p:cNvPr id="70" name="Straight Connector 51">
            <a:extLst>
              <a:ext uri="{FF2B5EF4-FFF2-40B4-BE49-F238E27FC236}">
                <a16:creationId xmlns:a16="http://schemas.microsoft.com/office/drawing/2014/main" id="{A3961ED4-F15D-73D6-BC90-FD365D9F6421}"/>
              </a:ext>
            </a:extLst>
          </p:cNvPr>
          <p:cNvCxnSpPr>
            <a:cxnSpLocks/>
          </p:cNvCxnSpPr>
          <p:nvPr/>
        </p:nvCxnSpPr>
        <p:spPr>
          <a:xfrm>
            <a:off x="2754082" y="4686179"/>
            <a:ext cx="900929"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71" name="Rectangle 49">
            <a:extLst>
              <a:ext uri="{FF2B5EF4-FFF2-40B4-BE49-F238E27FC236}">
                <a16:creationId xmlns:a16="http://schemas.microsoft.com/office/drawing/2014/main" id="{98185984-77FA-48BF-9776-F217077910E1}"/>
              </a:ext>
            </a:extLst>
          </p:cNvPr>
          <p:cNvSpPr/>
          <p:nvPr/>
        </p:nvSpPr>
        <p:spPr>
          <a:xfrm>
            <a:off x="6756022" y="4739454"/>
            <a:ext cx="900929" cy="307777"/>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0" i="0" u="none" strike="noStrike" kern="1200" cap="none" spc="0" normalizeH="0" baseline="0" noProof="0" dirty="0" err="1">
                <a:ln>
                  <a:noFill/>
                </a:ln>
                <a:solidFill>
                  <a:srgbClr val="322D2D"/>
                </a:solidFill>
                <a:effectLst/>
                <a:uLnTx/>
                <a:uFillTx/>
                <a:latin typeface="Arial"/>
                <a:ea typeface="+mn-ea"/>
                <a:cs typeface="+mn-cs"/>
              </a:rPr>
              <a:t>Chemical</a:t>
            </a:r>
            <a:br>
              <a:rPr kumimoji="0" lang="fi-FI" sz="1000" b="0" i="0" u="none" strike="noStrike" kern="1200" cap="none" spc="0" normalizeH="0" baseline="0" noProof="0" dirty="0">
                <a:ln>
                  <a:noFill/>
                </a:ln>
                <a:solidFill>
                  <a:srgbClr val="322D2D"/>
                </a:solidFill>
                <a:effectLst/>
                <a:uLnTx/>
                <a:uFillTx/>
                <a:latin typeface="Arial"/>
                <a:ea typeface="+mn-ea"/>
                <a:cs typeface="+mn-cs"/>
              </a:rPr>
            </a:br>
            <a:r>
              <a:rPr kumimoji="0" lang="fi-FI" sz="1000" b="0" i="0" u="none" strike="noStrike" kern="1200" cap="none" spc="0" normalizeH="0" baseline="0" noProof="0" dirty="0" err="1">
                <a:ln>
                  <a:noFill/>
                </a:ln>
                <a:solidFill>
                  <a:srgbClr val="322D2D"/>
                </a:solidFill>
                <a:effectLst/>
                <a:uLnTx/>
                <a:uFillTx/>
                <a:latin typeface="Arial"/>
                <a:ea typeface="+mn-ea"/>
                <a:cs typeface="+mn-cs"/>
              </a:rPr>
              <a:t>sector</a:t>
            </a:r>
            <a:r>
              <a:rPr kumimoji="0" lang="fi-FI" sz="1000" b="0" i="0" u="none" strike="noStrike" kern="1200" cap="none" spc="0" normalizeH="0" baseline="0" noProof="0" dirty="0">
                <a:ln>
                  <a:noFill/>
                </a:ln>
                <a:solidFill>
                  <a:srgbClr val="322D2D"/>
                </a:solidFill>
                <a:effectLst/>
                <a:uLnTx/>
                <a:uFillTx/>
                <a:latin typeface="Arial"/>
                <a:ea typeface="+mn-ea"/>
                <a:cs typeface="+mn-cs"/>
              </a:rPr>
              <a:t> </a:t>
            </a:r>
            <a:r>
              <a:rPr kumimoji="0" lang="fi-FI" sz="1000" b="0" i="0" u="none" strike="noStrike" kern="1200" cap="none" spc="0" normalizeH="0" baseline="0" noProof="0" dirty="0" err="1">
                <a:ln>
                  <a:noFill/>
                </a:ln>
                <a:solidFill>
                  <a:srgbClr val="322D2D"/>
                </a:solidFill>
                <a:effectLst/>
                <a:uLnTx/>
                <a:uFillTx/>
                <a:latin typeface="Arial"/>
                <a:ea typeface="+mn-ea"/>
                <a:cs typeface="+mn-cs"/>
              </a:rPr>
              <a:t>average</a:t>
            </a:r>
            <a:endParaRPr kumimoji="0" lang="fi-FI" sz="1000" b="0" i="0" u="none" strike="noStrike" kern="1200" cap="none" spc="0" normalizeH="0" baseline="0" noProof="0" dirty="0">
              <a:ln>
                <a:noFill/>
              </a:ln>
              <a:solidFill>
                <a:srgbClr val="322D2D"/>
              </a:solidFill>
              <a:effectLst/>
              <a:uLnTx/>
              <a:uFillTx/>
              <a:latin typeface="Arial"/>
              <a:ea typeface="+mn-ea"/>
              <a:cs typeface="+mn-cs"/>
            </a:endParaRPr>
          </a:p>
        </p:txBody>
      </p:sp>
      <p:cxnSp>
        <p:nvCxnSpPr>
          <p:cNvPr id="72" name="Straight Connector 51">
            <a:extLst>
              <a:ext uri="{FF2B5EF4-FFF2-40B4-BE49-F238E27FC236}">
                <a16:creationId xmlns:a16="http://schemas.microsoft.com/office/drawing/2014/main" id="{5B9CD629-A9A4-C4AD-3AA4-0C316A28DC44}"/>
              </a:ext>
            </a:extLst>
          </p:cNvPr>
          <p:cNvCxnSpPr>
            <a:cxnSpLocks/>
          </p:cNvCxnSpPr>
          <p:nvPr/>
        </p:nvCxnSpPr>
        <p:spPr>
          <a:xfrm>
            <a:off x="6656372" y="4665805"/>
            <a:ext cx="900929"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73" name="Rectangle 49">
            <a:extLst>
              <a:ext uri="{FF2B5EF4-FFF2-40B4-BE49-F238E27FC236}">
                <a16:creationId xmlns:a16="http://schemas.microsoft.com/office/drawing/2014/main" id="{E97C9114-C965-EBFE-DB45-505AEEA533C3}"/>
              </a:ext>
            </a:extLst>
          </p:cNvPr>
          <p:cNvSpPr/>
          <p:nvPr/>
        </p:nvSpPr>
        <p:spPr>
          <a:xfrm>
            <a:off x="8671586" y="4730021"/>
            <a:ext cx="900929" cy="307777"/>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0" i="0" u="none" strike="noStrike" kern="1200" cap="none" spc="0" normalizeH="0" baseline="0" noProof="0" dirty="0" err="1">
                <a:ln>
                  <a:noFill/>
                </a:ln>
                <a:solidFill>
                  <a:srgbClr val="322D2D"/>
                </a:solidFill>
                <a:effectLst/>
                <a:uLnTx/>
                <a:uFillTx/>
                <a:latin typeface="Arial"/>
                <a:ea typeface="+mn-ea"/>
                <a:cs typeface="+mn-cs"/>
              </a:rPr>
              <a:t>Chemical</a:t>
            </a:r>
            <a:br>
              <a:rPr kumimoji="0" lang="fi-FI" sz="1000" b="0" i="0" u="none" strike="noStrike" kern="1200" cap="none" spc="0" normalizeH="0" baseline="0" noProof="0" dirty="0">
                <a:ln>
                  <a:noFill/>
                </a:ln>
                <a:solidFill>
                  <a:srgbClr val="322D2D"/>
                </a:solidFill>
                <a:effectLst/>
                <a:uLnTx/>
                <a:uFillTx/>
                <a:latin typeface="Arial"/>
                <a:ea typeface="+mn-ea"/>
                <a:cs typeface="+mn-cs"/>
              </a:rPr>
            </a:br>
            <a:r>
              <a:rPr kumimoji="0" lang="fi-FI" sz="1000" b="0" i="0" u="none" strike="noStrike" kern="1200" cap="none" spc="0" normalizeH="0" baseline="0" noProof="0" dirty="0" err="1">
                <a:ln>
                  <a:noFill/>
                </a:ln>
                <a:solidFill>
                  <a:srgbClr val="322D2D"/>
                </a:solidFill>
                <a:effectLst/>
                <a:uLnTx/>
                <a:uFillTx/>
                <a:latin typeface="Arial"/>
                <a:ea typeface="+mn-ea"/>
                <a:cs typeface="+mn-cs"/>
              </a:rPr>
              <a:t>sector</a:t>
            </a:r>
            <a:r>
              <a:rPr kumimoji="0" lang="fi-FI" sz="1000" b="0" i="0" u="none" strike="noStrike" kern="1200" cap="none" spc="0" normalizeH="0" baseline="0" noProof="0" dirty="0">
                <a:ln>
                  <a:noFill/>
                </a:ln>
                <a:solidFill>
                  <a:srgbClr val="322D2D"/>
                </a:solidFill>
                <a:effectLst/>
                <a:uLnTx/>
                <a:uFillTx/>
                <a:latin typeface="Arial"/>
                <a:ea typeface="+mn-ea"/>
                <a:cs typeface="+mn-cs"/>
              </a:rPr>
              <a:t> </a:t>
            </a:r>
            <a:r>
              <a:rPr kumimoji="0" lang="fi-FI" sz="1000" b="0" i="0" u="none" strike="noStrike" kern="1200" cap="none" spc="0" normalizeH="0" baseline="0" noProof="0" dirty="0" err="1">
                <a:ln>
                  <a:noFill/>
                </a:ln>
                <a:solidFill>
                  <a:srgbClr val="322D2D"/>
                </a:solidFill>
                <a:effectLst/>
                <a:uLnTx/>
                <a:uFillTx/>
                <a:latin typeface="Arial"/>
                <a:ea typeface="+mn-ea"/>
                <a:cs typeface="+mn-cs"/>
              </a:rPr>
              <a:t>average</a:t>
            </a:r>
            <a:endParaRPr kumimoji="0" lang="fi-FI" sz="1000" b="0" i="0" u="none" strike="noStrike" kern="1200" cap="none" spc="0" normalizeH="0" baseline="0" noProof="0" dirty="0">
              <a:ln>
                <a:noFill/>
              </a:ln>
              <a:solidFill>
                <a:srgbClr val="322D2D"/>
              </a:solidFill>
              <a:effectLst/>
              <a:uLnTx/>
              <a:uFillTx/>
              <a:latin typeface="Arial"/>
              <a:ea typeface="+mn-ea"/>
              <a:cs typeface="+mn-cs"/>
            </a:endParaRPr>
          </a:p>
        </p:txBody>
      </p:sp>
      <p:cxnSp>
        <p:nvCxnSpPr>
          <p:cNvPr id="74" name="Straight Connector 51">
            <a:extLst>
              <a:ext uri="{FF2B5EF4-FFF2-40B4-BE49-F238E27FC236}">
                <a16:creationId xmlns:a16="http://schemas.microsoft.com/office/drawing/2014/main" id="{E8E96688-D9AF-BA4C-C2E0-16C1D67F7E22}"/>
              </a:ext>
            </a:extLst>
          </p:cNvPr>
          <p:cNvCxnSpPr>
            <a:cxnSpLocks/>
          </p:cNvCxnSpPr>
          <p:nvPr/>
        </p:nvCxnSpPr>
        <p:spPr>
          <a:xfrm>
            <a:off x="8571936" y="4656372"/>
            <a:ext cx="900929"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75" name="Rectangle 49">
            <a:extLst>
              <a:ext uri="{FF2B5EF4-FFF2-40B4-BE49-F238E27FC236}">
                <a16:creationId xmlns:a16="http://schemas.microsoft.com/office/drawing/2014/main" id="{B27EED69-BC63-DBCD-7A71-26908052177E}"/>
              </a:ext>
            </a:extLst>
          </p:cNvPr>
          <p:cNvSpPr/>
          <p:nvPr/>
        </p:nvSpPr>
        <p:spPr>
          <a:xfrm>
            <a:off x="10610790" y="4739454"/>
            <a:ext cx="900929" cy="307777"/>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0" i="0" u="none" strike="noStrike" kern="1200" cap="none" spc="0" normalizeH="0" baseline="0" noProof="0" dirty="0" err="1">
                <a:ln>
                  <a:noFill/>
                </a:ln>
                <a:solidFill>
                  <a:srgbClr val="322D2D"/>
                </a:solidFill>
                <a:effectLst/>
                <a:uLnTx/>
                <a:uFillTx/>
                <a:latin typeface="Arial"/>
                <a:ea typeface="+mn-ea"/>
                <a:cs typeface="+mn-cs"/>
              </a:rPr>
              <a:t>Chemical</a:t>
            </a:r>
            <a:br>
              <a:rPr kumimoji="0" lang="fi-FI" sz="1000" b="0" i="0" u="none" strike="noStrike" kern="1200" cap="none" spc="0" normalizeH="0" baseline="0" noProof="0" dirty="0">
                <a:ln>
                  <a:noFill/>
                </a:ln>
                <a:solidFill>
                  <a:srgbClr val="322D2D"/>
                </a:solidFill>
                <a:effectLst/>
                <a:uLnTx/>
                <a:uFillTx/>
                <a:latin typeface="Arial"/>
                <a:ea typeface="+mn-ea"/>
                <a:cs typeface="+mn-cs"/>
              </a:rPr>
            </a:br>
            <a:r>
              <a:rPr kumimoji="0" lang="fi-FI" sz="1000" b="0" i="0" u="none" strike="noStrike" kern="1200" cap="none" spc="0" normalizeH="0" baseline="0" noProof="0" dirty="0" err="1">
                <a:ln>
                  <a:noFill/>
                </a:ln>
                <a:solidFill>
                  <a:srgbClr val="322D2D"/>
                </a:solidFill>
                <a:effectLst/>
                <a:uLnTx/>
                <a:uFillTx/>
                <a:latin typeface="Arial"/>
                <a:ea typeface="+mn-ea"/>
                <a:cs typeface="+mn-cs"/>
              </a:rPr>
              <a:t>sector</a:t>
            </a:r>
            <a:r>
              <a:rPr kumimoji="0" lang="fi-FI" sz="1000" b="0" i="0" u="none" strike="noStrike" kern="1200" cap="none" spc="0" normalizeH="0" baseline="0" noProof="0" dirty="0">
                <a:ln>
                  <a:noFill/>
                </a:ln>
                <a:solidFill>
                  <a:srgbClr val="322D2D"/>
                </a:solidFill>
                <a:effectLst/>
                <a:uLnTx/>
                <a:uFillTx/>
                <a:latin typeface="Arial"/>
                <a:ea typeface="+mn-ea"/>
                <a:cs typeface="+mn-cs"/>
              </a:rPr>
              <a:t> </a:t>
            </a:r>
            <a:r>
              <a:rPr kumimoji="0" lang="fi-FI" sz="1000" b="0" i="0" u="none" strike="noStrike" kern="1200" cap="none" spc="0" normalizeH="0" baseline="0" noProof="0" dirty="0" err="1">
                <a:ln>
                  <a:noFill/>
                </a:ln>
                <a:solidFill>
                  <a:srgbClr val="322D2D"/>
                </a:solidFill>
                <a:effectLst/>
                <a:uLnTx/>
                <a:uFillTx/>
                <a:latin typeface="Arial"/>
                <a:ea typeface="+mn-ea"/>
                <a:cs typeface="+mn-cs"/>
              </a:rPr>
              <a:t>average</a:t>
            </a:r>
            <a:endParaRPr kumimoji="0" lang="fi-FI" sz="1000" b="0" i="0" u="none" strike="noStrike" kern="1200" cap="none" spc="0" normalizeH="0" baseline="0" noProof="0" dirty="0">
              <a:ln>
                <a:noFill/>
              </a:ln>
              <a:solidFill>
                <a:srgbClr val="322D2D"/>
              </a:solidFill>
              <a:effectLst/>
              <a:uLnTx/>
              <a:uFillTx/>
              <a:latin typeface="Arial"/>
              <a:ea typeface="+mn-ea"/>
              <a:cs typeface="+mn-cs"/>
            </a:endParaRPr>
          </a:p>
        </p:txBody>
      </p:sp>
      <p:cxnSp>
        <p:nvCxnSpPr>
          <p:cNvPr id="76" name="Straight Connector 51">
            <a:extLst>
              <a:ext uri="{FF2B5EF4-FFF2-40B4-BE49-F238E27FC236}">
                <a16:creationId xmlns:a16="http://schemas.microsoft.com/office/drawing/2014/main" id="{FCB71AAF-E272-4657-3BB4-F59DFF54AB15}"/>
              </a:ext>
            </a:extLst>
          </p:cNvPr>
          <p:cNvCxnSpPr>
            <a:cxnSpLocks/>
          </p:cNvCxnSpPr>
          <p:nvPr/>
        </p:nvCxnSpPr>
        <p:spPr>
          <a:xfrm>
            <a:off x="10511140" y="4665805"/>
            <a:ext cx="900929" cy="0"/>
          </a:xfrm>
          <a:prstGeom prst="line">
            <a:avLst/>
          </a:prstGeom>
          <a:ln>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77" name="Ellipsi 76">
            <a:extLst>
              <a:ext uri="{FF2B5EF4-FFF2-40B4-BE49-F238E27FC236}">
                <a16:creationId xmlns:a16="http://schemas.microsoft.com/office/drawing/2014/main" id="{264EC939-2F98-DFE2-A9CE-E28A028AC835}"/>
              </a:ext>
            </a:extLst>
          </p:cNvPr>
          <p:cNvSpPr/>
          <p:nvPr/>
        </p:nvSpPr>
        <p:spPr>
          <a:xfrm>
            <a:off x="649605" y="1777094"/>
            <a:ext cx="983209" cy="77305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tx1"/>
                </a:solidFill>
              </a:rPr>
              <a:t>83/100 top 3%</a:t>
            </a:r>
          </a:p>
        </p:txBody>
      </p:sp>
      <p:sp>
        <p:nvSpPr>
          <p:cNvPr id="78" name="Ellipsi 77">
            <a:extLst>
              <a:ext uri="{FF2B5EF4-FFF2-40B4-BE49-F238E27FC236}">
                <a16:creationId xmlns:a16="http://schemas.microsoft.com/office/drawing/2014/main" id="{23F7549F-ED5A-204B-9C1F-7527EB8DC011}"/>
              </a:ext>
            </a:extLst>
          </p:cNvPr>
          <p:cNvSpPr/>
          <p:nvPr/>
        </p:nvSpPr>
        <p:spPr>
          <a:xfrm>
            <a:off x="2599363" y="1777094"/>
            <a:ext cx="983209" cy="77305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tx1"/>
                </a:solidFill>
              </a:rPr>
              <a:t>A-</a:t>
            </a:r>
            <a:br>
              <a:rPr lang="en-US" sz="1000" b="1" dirty="0">
                <a:solidFill>
                  <a:schemeClr val="tx1"/>
                </a:solidFill>
              </a:rPr>
            </a:br>
            <a:r>
              <a:rPr lang="en-US" sz="1000" b="1" dirty="0">
                <a:solidFill>
                  <a:schemeClr val="tx1"/>
                </a:solidFill>
              </a:rPr>
              <a:t> top 2%</a:t>
            </a:r>
          </a:p>
        </p:txBody>
      </p:sp>
      <p:sp>
        <p:nvSpPr>
          <p:cNvPr id="79" name="Ellipsi 78">
            <a:extLst>
              <a:ext uri="{FF2B5EF4-FFF2-40B4-BE49-F238E27FC236}">
                <a16:creationId xmlns:a16="http://schemas.microsoft.com/office/drawing/2014/main" id="{3C3B4F91-FF90-7A5A-1F25-A61CDDFF6F3D}"/>
              </a:ext>
            </a:extLst>
          </p:cNvPr>
          <p:cNvSpPr/>
          <p:nvPr/>
        </p:nvSpPr>
        <p:spPr>
          <a:xfrm>
            <a:off x="4549121" y="1777094"/>
            <a:ext cx="983209" cy="77305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tx1"/>
                </a:solidFill>
              </a:rPr>
              <a:t>A- </a:t>
            </a:r>
            <a:br>
              <a:rPr lang="en-US" sz="1000" b="1" dirty="0">
                <a:solidFill>
                  <a:schemeClr val="tx1"/>
                </a:solidFill>
              </a:rPr>
            </a:br>
            <a:r>
              <a:rPr lang="en-US" sz="1000" b="1" dirty="0">
                <a:solidFill>
                  <a:schemeClr val="tx1"/>
                </a:solidFill>
              </a:rPr>
              <a:t>top 2%</a:t>
            </a:r>
          </a:p>
        </p:txBody>
      </p:sp>
      <p:sp>
        <p:nvSpPr>
          <p:cNvPr id="80" name="Ellipsi 79">
            <a:extLst>
              <a:ext uri="{FF2B5EF4-FFF2-40B4-BE49-F238E27FC236}">
                <a16:creationId xmlns:a16="http://schemas.microsoft.com/office/drawing/2014/main" id="{1997378B-5BAC-E5C6-44E3-6703CF2E192A}"/>
              </a:ext>
            </a:extLst>
          </p:cNvPr>
          <p:cNvSpPr/>
          <p:nvPr/>
        </p:nvSpPr>
        <p:spPr>
          <a:xfrm>
            <a:off x="6498879" y="1777094"/>
            <a:ext cx="983209" cy="77305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tx1"/>
                </a:solidFill>
              </a:rPr>
              <a:t>C</a:t>
            </a:r>
          </a:p>
        </p:txBody>
      </p:sp>
      <p:sp>
        <p:nvSpPr>
          <p:cNvPr id="81" name="Ellipsi 80">
            <a:extLst>
              <a:ext uri="{FF2B5EF4-FFF2-40B4-BE49-F238E27FC236}">
                <a16:creationId xmlns:a16="http://schemas.microsoft.com/office/drawing/2014/main" id="{790A9622-B56A-348A-0F4D-E741B5605FE3}"/>
              </a:ext>
            </a:extLst>
          </p:cNvPr>
          <p:cNvSpPr/>
          <p:nvPr/>
        </p:nvSpPr>
        <p:spPr>
          <a:xfrm>
            <a:off x="8448637" y="1777094"/>
            <a:ext cx="983209" cy="77305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tx1"/>
                </a:solidFill>
              </a:rPr>
              <a:t>22.7</a:t>
            </a:r>
            <a:br>
              <a:rPr lang="en-US" sz="1000" b="1" dirty="0">
                <a:solidFill>
                  <a:schemeClr val="tx1"/>
                </a:solidFill>
              </a:rPr>
            </a:br>
            <a:r>
              <a:rPr lang="en-US" sz="1000" b="1" dirty="0">
                <a:solidFill>
                  <a:schemeClr val="tx1"/>
                </a:solidFill>
              </a:rPr>
              <a:t>top 16%</a:t>
            </a:r>
          </a:p>
        </p:txBody>
      </p:sp>
      <p:sp>
        <p:nvSpPr>
          <p:cNvPr id="82" name="Ellipsi 81">
            <a:extLst>
              <a:ext uri="{FF2B5EF4-FFF2-40B4-BE49-F238E27FC236}">
                <a16:creationId xmlns:a16="http://schemas.microsoft.com/office/drawing/2014/main" id="{7174DFC1-4D3A-D74D-70F1-1F47D0995D9B}"/>
              </a:ext>
            </a:extLst>
          </p:cNvPr>
          <p:cNvSpPr/>
          <p:nvPr/>
        </p:nvSpPr>
        <p:spPr>
          <a:xfrm>
            <a:off x="10398393" y="1777094"/>
            <a:ext cx="983209" cy="77305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tx1"/>
                </a:solidFill>
              </a:rPr>
              <a:t>AAA</a:t>
            </a:r>
            <a:br>
              <a:rPr lang="en-US" sz="1000" b="1" dirty="0">
                <a:solidFill>
                  <a:schemeClr val="tx1"/>
                </a:solidFill>
              </a:rPr>
            </a:br>
            <a:r>
              <a:rPr lang="en-US" sz="1000" b="1" dirty="0">
                <a:solidFill>
                  <a:schemeClr val="tx1"/>
                </a:solidFill>
              </a:rPr>
              <a:t>top 5%</a:t>
            </a:r>
          </a:p>
        </p:txBody>
      </p:sp>
      <p:pic>
        <p:nvPicPr>
          <p:cNvPr id="83" name="Afbeelding 10">
            <a:extLst>
              <a:ext uri="{FF2B5EF4-FFF2-40B4-BE49-F238E27FC236}">
                <a16:creationId xmlns:a16="http://schemas.microsoft.com/office/drawing/2014/main" id="{F8937719-0D06-2742-6EDA-9DDF07D36CED}"/>
              </a:ext>
            </a:extLst>
          </p:cNvPr>
          <p:cNvPicPr>
            <a:picLocks noChangeAspect="1"/>
          </p:cNvPicPr>
          <p:nvPr/>
        </p:nvPicPr>
        <p:blipFill>
          <a:blip r:embed="rId7"/>
          <a:stretch>
            <a:fillRect/>
          </a:stretch>
        </p:blipFill>
        <p:spPr>
          <a:xfrm>
            <a:off x="839788" y="6453188"/>
            <a:ext cx="719708" cy="151518"/>
          </a:xfrm>
          <a:prstGeom prst="rect">
            <a:avLst/>
          </a:prstGeom>
        </p:spPr>
      </p:pic>
      <p:sp>
        <p:nvSpPr>
          <p:cNvPr id="85" name="TextBox 36">
            <a:extLst>
              <a:ext uri="{FF2B5EF4-FFF2-40B4-BE49-F238E27FC236}">
                <a16:creationId xmlns:a16="http://schemas.microsoft.com/office/drawing/2014/main" id="{5F196833-5D14-7158-888B-4948762436E3}"/>
              </a:ext>
            </a:extLst>
          </p:cNvPr>
          <p:cNvSpPr txBox="1"/>
          <p:nvPr/>
        </p:nvSpPr>
        <p:spPr>
          <a:xfrm>
            <a:off x="2310105" y="5618490"/>
            <a:ext cx="3635276" cy="400110"/>
          </a:xfrm>
          <a:prstGeom prst="rect">
            <a:avLst/>
          </a:prstGeom>
          <a:solidFill>
            <a:schemeClr val="bg1"/>
          </a:solidFill>
        </p:spPr>
        <p:txBody>
          <a:bodyPr wrap="square" rtlCol="0">
            <a:spAutoFit/>
          </a:bodyPr>
          <a:lstStyle/>
          <a:p>
            <a:pPr lvl="0">
              <a:defRPr/>
            </a:pPr>
            <a:r>
              <a:rPr lang="en-US" sz="1000" dirty="0"/>
              <a:t>Leadership-level A score also in CDP's 2025 Supply Engagement Assessment. </a:t>
            </a:r>
            <a:endParaRPr kumimoji="0" lang="en-US" sz="1000" b="0" i="0" u="none" strike="noStrike" kern="1200" cap="none" spc="0" normalizeH="0" baseline="0" noProof="0" dirty="0">
              <a:ln>
                <a:noFill/>
              </a:ln>
              <a:effectLst/>
              <a:uLnTx/>
              <a:uFillTx/>
              <a:latin typeface="Arial"/>
              <a:ea typeface="+mn-ea"/>
              <a:cs typeface="+mn-cs"/>
            </a:endParaRPr>
          </a:p>
        </p:txBody>
      </p:sp>
      <p:pic>
        <p:nvPicPr>
          <p:cNvPr id="87" name="Picture 86">
            <a:extLst>
              <a:ext uri="{FF2B5EF4-FFF2-40B4-BE49-F238E27FC236}">
                <a16:creationId xmlns:a16="http://schemas.microsoft.com/office/drawing/2014/main" id="{F802F6CB-D1CB-CBB0-EA11-F39957B3451F}"/>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8870" y="2708779"/>
            <a:ext cx="772788" cy="772788"/>
          </a:xfrm>
          <a:prstGeom prst="rect">
            <a:avLst/>
          </a:prstGeom>
        </p:spPr>
      </p:pic>
    </p:spTree>
    <p:extLst>
      <p:ext uri="{BB962C8B-B14F-4D97-AF65-F5344CB8AC3E}">
        <p14:creationId xmlns:p14="http://schemas.microsoft.com/office/powerpoint/2010/main" val="99496150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FFBA1D-C343-9CDF-3614-D60B4710677E}"/>
            </a:ext>
          </a:extLst>
        </p:cNvPr>
        <p:cNvGrpSpPr/>
        <p:nvPr/>
      </p:nvGrpSpPr>
      <p:grpSpPr>
        <a:xfrm>
          <a:off x="0" y="0"/>
          <a:ext cx="0" cy="0"/>
          <a:chOff x="0" y="0"/>
          <a:chExt cx="0" cy="0"/>
        </a:xfrm>
      </p:grpSpPr>
      <p:graphicFrame>
        <p:nvGraphicFramePr>
          <p:cNvPr id="14" name="think-cell data - do not delete" hidden="1">
            <a:extLst>
              <a:ext uri="{FF2B5EF4-FFF2-40B4-BE49-F238E27FC236}">
                <a16:creationId xmlns:a16="http://schemas.microsoft.com/office/drawing/2014/main" id="{2EDF302C-89D1-5FD5-53F1-ED37F76C4086}"/>
              </a:ext>
            </a:extLst>
          </p:cNvPr>
          <p:cNvGraphicFramePr>
            <a:graphicFrameLocks/>
          </p:cNvGraphicFramePr>
          <p:nvPr>
            <p:custDataLst>
              <p:tags r:id="rId1"/>
            </p:custDataLst>
            <p:extLst>
              <p:ext uri="{D42A27DB-BD31-4B8C-83A1-F6EECF244321}">
                <p14:modId xmlns:p14="http://schemas.microsoft.com/office/powerpoint/2010/main" val="17637244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73" imgH="273" progId="TCLayout.ActiveDocument.1">
                  <p:embed/>
                </p:oleObj>
              </mc:Choice>
              <mc:Fallback>
                <p:oleObj name="think-cell Slide" r:id="rId3" imgW="273" imgH="273" progId="TCLayout.ActiveDocument.1">
                  <p:embed/>
                  <p:pic>
                    <p:nvPicPr>
                      <p:cNvPr id="14" name="think-cell data - do not delete" hidden="1">
                        <a:extLst>
                          <a:ext uri="{FF2B5EF4-FFF2-40B4-BE49-F238E27FC236}">
                            <a16:creationId xmlns:a16="http://schemas.microsoft.com/office/drawing/2014/main" id="{2EDF302C-89D1-5FD5-53F1-ED37F76C408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Text Placeholder 21">
            <a:extLst>
              <a:ext uri="{FF2B5EF4-FFF2-40B4-BE49-F238E27FC236}">
                <a16:creationId xmlns:a16="http://schemas.microsoft.com/office/drawing/2014/main" id="{C95C6ECD-0937-EB8B-C34C-500D3DB335D1}"/>
              </a:ext>
            </a:extLst>
          </p:cNvPr>
          <p:cNvSpPr>
            <a:spLocks noGrp="1"/>
          </p:cNvSpPr>
          <p:nvPr>
            <p:ph type="body" idx="1"/>
          </p:nvPr>
        </p:nvSpPr>
        <p:spPr>
          <a:xfrm>
            <a:off x="839787" y="620713"/>
            <a:ext cx="4032077" cy="432023"/>
          </a:xfrm>
        </p:spPr>
        <p:txBody>
          <a:bodyPr/>
          <a:lstStyle/>
          <a:p>
            <a:r>
              <a:rPr lang="en-US" sz="1600" dirty="0"/>
              <a:t>Investor presentation</a:t>
            </a:r>
          </a:p>
        </p:txBody>
      </p:sp>
      <p:sp>
        <p:nvSpPr>
          <p:cNvPr id="6" name="Title 8">
            <a:extLst>
              <a:ext uri="{FF2B5EF4-FFF2-40B4-BE49-F238E27FC236}">
                <a16:creationId xmlns:a16="http://schemas.microsoft.com/office/drawing/2014/main" id="{74614353-BE19-4405-973F-AD292F6F2249}"/>
              </a:ext>
            </a:extLst>
          </p:cNvPr>
          <p:cNvSpPr txBox="1">
            <a:spLocks/>
          </p:cNvSpPr>
          <p:nvPr/>
        </p:nvSpPr>
        <p:spPr>
          <a:xfrm>
            <a:off x="839788" y="1052736"/>
            <a:ext cx="4679950" cy="4608512"/>
          </a:xfrm>
          <a:prstGeom prst="rect">
            <a:avLst/>
          </a:prstGeom>
        </p:spPr>
        <p:txBody>
          <a:bodyPr vert="horz" lIns="0" tIns="0" rIns="0" bIns="0" rtlCol="0" anchor="ctr" anchorCtr="0">
            <a:noAutofit/>
          </a:bodyPr>
          <a:lstStyle>
            <a:lvl1pPr algn="l" defTabSz="914400" rtl="0" eaLnBrk="1" latinLnBrk="0" hangingPunct="1">
              <a:lnSpc>
                <a:spcPct val="80000"/>
              </a:lnSpc>
              <a:spcBef>
                <a:spcPct val="0"/>
              </a:spcBef>
              <a:buNone/>
              <a:defRPr sz="8000" b="1" kern="1200" spc="-300" baseline="0">
                <a:solidFill>
                  <a:schemeClr val="tx1"/>
                </a:solidFill>
                <a:latin typeface="+mj-lt"/>
                <a:ea typeface="+mj-ea"/>
                <a:cs typeface="+mj-cs"/>
              </a:defRPr>
            </a:lvl1pPr>
          </a:lstStyle>
          <a:p>
            <a:r>
              <a:rPr lang="en-US" sz="6600"/>
              <a:t>Water Solutions</a:t>
            </a:r>
            <a:br>
              <a:rPr lang="en-US" sz="6600"/>
            </a:br>
            <a:r>
              <a:rPr lang="fi-FI" sz="4000"/>
              <a:t>Ambition to double the revenue in water</a:t>
            </a:r>
            <a:br>
              <a:rPr lang="fi-FI" sz="4000">
                <a:highlight>
                  <a:srgbClr val="FFFF00"/>
                </a:highlight>
              </a:rPr>
            </a:br>
            <a:br>
              <a:rPr lang="fi-FI" sz="4000">
                <a:highlight>
                  <a:srgbClr val="FFFF00"/>
                </a:highlight>
              </a:rPr>
            </a:br>
            <a:endParaRPr lang="fi-FI" sz="4000" dirty="0">
              <a:highlight>
                <a:srgbClr val="FFFF00"/>
              </a:highlight>
            </a:endParaRPr>
          </a:p>
        </p:txBody>
      </p:sp>
      <p:sp>
        <p:nvSpPr>
          <p:cNvPr id="7" name="Title 8">
            <a:extLst>
              <a:ext uri="{FF2B5EF4-FFF2-40B4-BE49-F238E27FC236}">
                <a16:creationId xmlns:a16="http://schemas.microsoft.com/office/drawing/2014/main" id="{129C5C69-5BC6-04C0-35EC-031A68BC518A}"/>
              </a:ext>
            </a:extLst>
          </p:cNvPr>
          <p:cNvSpPr>
            <a:spLocks noGrp="1"/>
          </p:cNvSpPr>
          <p:nvPr>
            <p:ph type="ctrTitle"/>
          </p:nvPr>
        </p:nvSpPr>
        <p:spPr>
          <a:xfrm>
            <a:off x="839788" y="1052736"/>
            <a:ext cx="4679950" cy="4608512"/>
          </a:xfrm>
        </p:spPr>
        <p:txBody>
          <a:bodyPr vert="horz"/>
          <a:lstStyle/>
          <a:p>
            <a:r>
              <a:rPr lang="en-US" sz="6600" dirty="0"/>
              <a:t>Water Solutions</a:t>
            </a:r>
            <a:br>
              <a:rPr lang="en-US" sz="6600" dirty="0"/>
            </a:br>
            <a:r>
              <a:rPr lang="fi-FI" sz="4000" dirty="0"/>
              <a:t>Ambition to </a:t>
            </a:r>
            <a:r>
              <a:rPr lang="fi-FI" sz="4000" dirty="0" err="1"/>
              <a:t>double</a:t>
            </a:r>
            <a:r>
              <a:rPr lang="fi-FI" sz="4000" dirty="0"/>
              <a:t> </a:t>
            </a:r>
            <a:r>
              <a:rPr lang="fi-FI" sz="4000" dirty="0" err="1"/>
              <a:t>the</a:t>
            </a:r>
            <a:r>
              <a:rPr lang="fi-FI" sz="4000" dirty="0"/>
              <a:t> </a:t>
            </a:r>
            <a:r>
              <a:rPr lang="fi-FI" sz="4000" dirty="0" err="1"/>
              <a:t>revenue</a:t>
            </a:r>
            <a:r>
              <a:rPr lang="fi-FI" sz="4000" dirty="0"/>
              <a:t> in </a:t>
            </a:r>
            <a:r>
              <a:rPr lang="fi-FI" sz="4000" dirty="0" err="1"/>
              <a:t>water</a:t>
            </a:r>
            <a:br>
              <a:rPr lang="fi-FI" sz="4000" dirty="0">
                <a:highlight>
                  <a:srgbClr val="FFFF00"/>
                </a:highlight>
              </a:rPr>
            </a:br>
            <a:br>
              <a:rPr lang="fi-FI" sz="4000" dirty="0">
                <a:highlight>
                  <a:srgbClr val="FFFF00"/>
                </a:highlight>
              </a:rPr>
            </a:br>
            <a:endParaRPr lang="fi-FI" sz="4000" dirty="0">
              <a:highlight>
                <a:srgbClr val="FFFF00"/>
              </a:highlight>
            </a:endParaRPr>
          </a:p>
        </p:txBody>
      </p:sp>
      <p:pic>
        <p:nvPicPr>
          <p:cNvPr id="8" name="Picture Placeholder 7">
            <a:extLst>
              <a:ext uri="{FF2B5EF4-FFF2-40B4-BE49-F238E27FC236}">
                <a16:creationId xmlns:a16="http://schemas.microsoft.com/office/drawing/2014/main" id="{41CF0EFD-E29C-2FCB-02D9-5C5C864554AF}"/>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5519738" y="836613"/>
            <a:ext cx="6672262" cy="5184775"/>
          </a:xfrm>
          <a:prstGeom prst="rect">
            <a:avLst/>
          </a:prstGeom>
          <a:noFill/>
        </p:spPr>
      </p:pic>
      <p:sp>
        <p:nvSpPr>
          <p:cNvPr id="9" name="Päivämäärän paikkamerkki 8">
            <a:extLst>
              <a:ext uri="{FF2B5EF4-FFF2-40B4-BE49-F238E27FC236}">
                <a16:creationId xmlns:a16="http://schemas.microsoft.com/office/drawing/2014/main" id="{FB0D9E5C-A59B-DA69-B3EB-D801523337A9}"/>
              </a:ext>
            </a:extLst>
          </p:cNvPr>
          <p:cNvSpPr>
            <a:spLocks noGrp="1"/>
          </p:cNvSpPr>
          <p:nvPr>
            <p:ph type="dt" sz="half" idx="10"/>
          </p:nvPr>
        </p:nvSpPr>
        <p:spPr/>
        <p:txBody>
          <a:bodyPr/>
          <a:lstStyle/>
          <a:p>
            <a:r>
              <a:rPr lang="fi-FI"/>
              <a:t>JULY 2026</a:t>
            </a:r>
            <a:endParaRPr lang="en-US"/>
          </a:p>
        </p:txBody>
      </p:sp>
      <p:sp>
        <p:nvSpPr>
          <p:cNvPr id="10" name="Alatunnisteen paikkamerkki 9">
            <a:extLst>
              <a:ext uri="{FF2B5EF4-FFF2-40B4-BE49-F238E27FC236}">
                <a16:creationId xmlns:a16="http://schemas.microsoft.com/office/drawing/2014/main" id="{6BCF26AD-D3C5-433E-195C-1C4DA8B6FFAB}"/>
              </a:ext>
            </a:extLst>
          </p:cNvPr>
          <p:cNvSpPr>
            <a:spLocks noGrp="1"/>
          </p:cNvSpPr>
          <p:nvPr>
            <p:ph type="ftr" sz="quarter" idx="11"/>
          </p:nvPr>
        </p:nvSpPr>
        <p:spPr/>
        <p:txBody>
          <a:bodyPr/>
          <a:lstStyle/>
          <a:p>
            <a:r>
              <a:rPr lang="en-US"/>
              <a:t>INVESTOR PRESENTATION</a:t>
            </a:r>
          </a:p>
        </p:txBody>
      </p:sp>
      <p:sp>
        <p:nvSpPr>
          <p:cNvPr id="13" name="Dian numeron paikkamerkki 12">
            <a:extLst>
              <a:ext uri="{FF2B5EF4-FFF2-40B4-BE49-F238E27FC236}">
                <a16:creationId xmlns:a16="http://schemas.microsoft.com/office/drawing/2014/main" id="{E7500D0B-4711-ACE1-75A8-9226197130A5}"/>
              </a:ext>
            </a:extLst>
          </p:cNvPr>
          <p:cNvSpPr>
            <a:spLocks noGrp="1"/>
          </p:cNvSpPr>
          <p:nvPr>
            <p:ph type="sldNum" sz="quarter" idx="12"/>
          </p:nvPr>
        </p:nvSpPr>
        <p:spPr/>
        <p:txBody>
          <a:bodyPr/>
          <a:lstStyle/>
          <a:p>
            <a:fld id="{9B8CDF1A-3CDE-4195-AF23-CDCF2878DEB5}" type="slidenum">
              <a:rPr lang="en-US" smtClean="0"/>
              <a:t>38</a:t>
            </a:fld>
            <a:endParaRPr lang="en-US"/>
          </a:p>
        </p:txBody>
      </p:sp>
    </p:spTree>
    <p:extLst>
      <p:ext uri="{BB962C8B-B14F-4D97-AF65-F5344CB8AC3E}">
        <p14:creationId xmlns:p14="http://schemas.microsoft.com/office/powerpoint/2010/main" val="184795624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31043F-CBEE-51A0-35E5-806293A24D3C}"/>
            </a:ext>
          </a:extLst>
        </p:cNvPr>
        <p:cNvGrpSpPr/>
        <p:nvPr/>
      </p:nvGrpSpPr>
      <p:grpSpPr>
        <a:xfrm>
          <a:off x="0" y="0"/>
          <a:ext cx="0" cy="0"/>
          <a:chOff x="0" y="0"/>
          <a:chExt cx="0" cy="0"/>
        </a:xfrm>
      </p:grpSpPr>
      <p:graphicFrame>
        <p:nvGraphicFramePr>
          <p:cNvPr id="84" name="think-cell data - do not delete" hidden="1">
            <a:extLst>
              <a:ext uri="{FF2B5EF4-FFF2-40B4-BE49-F238E27FC236}">
                <a16:creationId xmlns:a16="http://schemas.microsoft.com/office/drawing/2014/main" id="{5C142621-8C16-A9C7-394B-E3B6D1E7B56B}"/>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2" imgW="273" imgH="273" progId="TCLayout.ActiveDocument.1">
                  <p:embed/>
                </p:oleObj>
              </mc:Choice>
              <mc:Fallback>
                <p:oleObj name="think-cell Slide" r:id="rId32" imgW="273" imgH="273" progId="TCLayout.ActiveDocument.1">
                  <p:embed/>
                  <p:pic>
                    <p:nvPicPr>
                      <p:cNvPr id="84" name="think-cell data - do not delete" hidden="1">
                        <a:extLst>
                          <a:ext uri="{FF2B5EF4-FFF2-40B4-BE49-F238E27FC236}">
                            <a16:creationId xmlns:a16="http://schemas.microsoft.com/office/drawing/2014/main" id="{5C142621-8C16-A9C7-394B-E3B6D1E7B56B}"/>
                          </a:ext>
                        </a:extLst>
                      </p:cNvPr>
                      <p:cNvPicPr/>
                      <p:nvPr/>
                    </p:nvPicPr>
                    <p:blipFill>
                      <a:blip r:embed="rId33"/>
                      <a:stretch>
                        <a:fillRect/>
                      </a:stretch>
                    </p:blipFill>
                    <p:spPr>
                      <a:xfrm>
                        <a:off x="1588" y="1588"/>
                        <a:ext cx="1588" cy="1588"/>
                      </a:xfrm>
                      <a:prstGeom prst="rect">
                        <a:avLst/>
                      </a:prstGeom>
                    </p:spPr>
                  </p:pic>
                </p:oleObj>
              </mc:Fallback>
            </mc:AlternateContent>
          </a:graphicData>
        </a:graphic>
      </p:graphicFrame>
      <p:sp>
        <p:nvSpPr>
          <p:cNvPr id="4" name="Dian numeron paikkamerkki 3">
            <a:extLst>
              <a:ext uri="{FF2B5EF4-FFF2-40B4-BE49-F238E27FC236}">
                <a16:creationId xmlns:a16="http://schemas.microsoft.com/office/drawing/2014/main" id="{5C606065-74ED-48AD-3F5F-C9E5A6D9C852}"/>
              </a:ext>
            </a:extLst>
          </p:cNvPr>
          <p:cNvSpPr>
            <a:spLocks noGrp="1"/>
          </p:cNvSpPr>
          <p:nvPr>
            <p:ph type="sldNum" sz="quarter" idx="12"/>
          </p:nvPr>
        </p:nvSpPr>
        <p:spPr/>
        <p:txBody>
          <a:bodyPr/>
          <a:lstStyle/>
          <a:p>
            <a:fld id="{9B8CDF1A-3CDE-4195-AF23-CDCF2878DEB5}" type="slidenum">
              <a:rPr lang="en-US" smtClean="0"/>
              <a:t>39</a:t>
            </a:fld>
            <a:endParaRPr lang="en-US"/>
          </a:p>
        </p:txBody>
      </p:sp>
      <p:sp>
        <p:nvSpPr>
          <p:cNvPr id="5" name="Text Placeholder 15">
            <a:extLst>
              <a:ext uri="{FF2B5EF4-FFF2-40B4-BE49-F238E27FC236}">
                <a16:creationId xmlns:a16="http://schemas.microsoft.com/office/drawing/2014/main" id="{0DB2C482-380E-FE0C-5A15-AB69277DF252}"/>
              </a:ext>
            </a:extLst>
          </p:cNvPr>
          <p:cNvSpPr txBox="1">
            <a:spLocks/>
          </p:cNvSpPr>
          <p:nvPr/>
        </p:nvSpPr>
        <p:spPr>
          <a:xfrm>
            <a:off x="823914" y="1263650"/>
            <a:ext cx="3516168"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AND </a:t>
            </a:r>
            <a:r>
              <a:rPr lang="en-US" sz="1400" b="1" spc="100" dirty="0">
                <a:solidFill>
                  <a:srgbClr val="322D2D"/>
                </a:solidFill>
              </a:rPr>
              <a:t>AND OP. EBITDA-% </a:t>
            </a:r>
            <a:r>
              <a:rPr lang="fi-FI" sz="1100" dirty="0"/>
              <a:t>EUR </a:t>
            </a:r>
            <a:r>
              <a:rPr lang="fi-FI" sz="1100" dirty="0" err="1"/>
              <a:t>million</a:t>
            </a:r>
            <a:endParaRPr lang="fi-FI" sz="1400" dirty="0"/>
          </a:p>
        </p:txBody>
      </p:sp>
      <p:sp>
        <p:nvSpPr>
          <p:cNvPr id="6" name="Text Placeholder 17">
            <a:extLst>
              <a:ext uri="{FF2B5EF4-FFF2-40B4-BE49-F238E27FC236}">
                <a16:creationId xmlns:a16="http://schemas.microsoft.com/office/drawing/2014/main" id="{F74B459A-0435-C023-46B9-8843706DC1E8}"/>
              </a:ext>
            </a:extLst>
          </p:cNvPr>
          <p:cNvSpPr txBox="1">
            <a:spLocks/>
          </p:cNvSpPr>
          <p:nvPr/>
        </p:nvSpPr>
        <p:spPr>
          <a:xfrm>
            <a:off x="8116903" y="1255191"/>
            <a:ext cx="3311997"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BY</a:t>
            </a:r>
            <a:br>
              <a:rPr lang="fi-FI" sz="1400" b="1" dirty="0"/>
            </a:br>
            <a:r>
              <a:rPr lang="fi-FI" sz="1400" b="1" dirty="0"/>
              <a:t>PRODUCT CATEGORY, 2025</a:t>
            </a:r>
            <a:endParaRPr lang="en-GB" sz="1400" b="1" dirty="0"/>
          </a:p>
          <a:p>
            <a:endParaRPr lang="fi-FI" sz="1400" dirty="0"/>
          </a:p>
        </p:txBody>
      </p:sp>
      <p:sp>
        <p:nvSpPr>
          <p:cNvPr id="7" name="Text Placeholder 19">
            <a:extLst>
              <a:ext uri="{FF2B5EF4-FFF2-40B4-BE49-F238E27FC236}">
                <a16:creationId xmlns:a16="http://schemas.microsoft.com/office/drawing/2014/main" id="{B3AA2E58-4EA0-AFF3-1974-6C98D39795D8}"/>
              </a:ext>
            </a:extLst>
          </p:cNvPr>
          <p:cNvSpPr txBox="1">
            <a:spLocks/>
          </p:cNvSpPr>
          <p:nvPr/>
        </p:nvSpPr>
        <p:spPr>
          <a:xfrm>
            <a:off x="4428801" y="1273763"/>
            <a:ext cx="3311525"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dirty="0"/>
              <a:t>REVENUE BY APPLICATION TYPE (2025) AND MARKET GROWTH</a:t>
            </a:r>
          </a:p>
        </p:txBody>
      </p:sp>
      <p:sp>
        <p:nvSpPr>
          <p:cNvPr id="8" name="Title 1">
            <a:extLst>
              <a:ext uri="{FF2B5EF4-FFF2-40B4-BE49-F238E27FC236}">
                <a16:creationId xmlns:a16="http://schemas.microsoft.com/office/drawing/2014/main" id="{6EADE22F-72C1-93EB-51C6-CAC08073044D}"/>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Water Solutions</a:t>
            </a:r>
            <a:endParaRPr lang="en-GB" dirty="0">
              <a:highlight>
                <a:srgbClr val="FFFF00"/>
              </a:highlight>
            </a:endParaRPr>
          </a:p>
        </p:txBody>
      </p:sp>
      <p:sp>
        <p:nvSpPr>
          <p:cNvPr id="9" name="AutoShape 2" descr="Kuvahaun tulos haulle huntsman logo">
            <a:extLst>
              <a:ext uri="{FF2B5EF4-FFF2-40B4-BE49-F238E27FC236}">
                <a16:creationId xmlns:a16="http://schemas.microsoft.com/office/drawing/2014/main" id="{7BBE89E3-07D9-4678-EB62-4EEA91803073}"/>
              </a:ext>
            </a:extLst>
          </p:cNvPr>
          <p:cNvSpPr>
            <a:spLocks noChangeAspect="1" noChangeArrowheads="1"/>
          </p:cNvSpPr>
          <p:nvPr/>
        </p:nvSpPr>
        <p:spPr bwMode="auto">
          <a:xfrm>
            <a:off x="-42333" y="-182033"/>
            <a:ext cx="406400" cy="4064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5BBE"/>
              </a:solidFill>
              <a:effectLst/>
              <a:uLnTx/>
              <a:uFillTx/>
              <a:latin typeface="Arial"/>
              <a:ea typeface="+mn-ea"/>
              <a:cs typeface="+mn-cs"/>
            </a:endParaRPr>
          </a:p>
        </p:txBody>
      </p:sp>
      <p:sp>
        <p:nvSpPr>
          <p:cNvPr id="10" name="Rectangle 49">
            <a:extLst>
              <a:ext uri="{FF2B5EF4-FFF2-40B4-BE49-F238E27FC236}">
                <a16:creationId xmlns:a16="http://schemas.microsoft.com/office/drawing/2014/main" id="{B66A07B5-F44A-4DBD-99D0-11912F5A4A6A}"/>
              </a:ext>
            </a:extLst>
          </p:cNvPr>
          <p:cNvSpPr/>
          <p:nvPr/>
        </p:nvSpPr>
        <p:spPr>
          <a:xfrm>
            <a:off x="4428362" y="3819979"/>
            <a:ext cx="3311525"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22D2D"/>
                </a:solidFill>
                <a:effectLst/>
                <a:uLnTx/>
                <a:uFillTx/>
                <a:latin typeface="Arial"/>
                <a:ea typeface="+mn-ea"/>
                <a:cs typeface="+mn-cs"/>
              </a:rPr>
              <a:t>REVENUE BY GEOGRAPHIES (2025) AND MARKET GROWTH BY REGION</a:t>
            </a:r>
          </a:p>
        </p:txBody>
      </p:sp>
      <p:graphicFrame>
        <p:nvGraphicFramePr>
          <p:cNvPr id="11" name="Chart 55">
            <a:extLst>
              <a:ext uri="{FF2B5EF4-FFF2-40B4-BE49-F238E27FC236}">
                <a16:creationId xmlns:a16="http://schemas.microsoft.com/office/drawing/2014/main" id="{C35E3EFA-7227-72F9-EBF0-6BFDDF1450C7}"/>
              </a:ext>
            </a:extLst>
          </p:cNvPr>
          <p:cNvGraphicFramePr/>
          <p:nvPr/>
        </p:nvGraphicFramePr>
        <p:xfrm>
          <a:off x="8117375" y="1854987"/>
          <a:ext cx="3311525" cy="1728018"/>
        </p:xfrm>
        <a:graphic>
          <a:graphicData uri="http://schemas.openxmlformats.org/drawingml/2006/chart">
            <c:chart xmlns:c="http://schemas.openxmlformats.org/drawingml/2006/chart" xmlns:r="http://schemas.openxmlformats.org/officeDocument/2006/relationships" r:id="rId34"/>
          </a:graphicData>
        </a:graphic>
      </p:graphicFrame>
      <p:sp>
        <p:nvSpPr>
          <p:cNvPr id="12" name="TextBox 95">
            <a:extLst>
              <a:ext uri="{FF2B5EF4-FFF2-40B4-BE49-F238E27FC236}">
                <a16:creationId xmlns:a16="http://schemas.microsoft.com/office/drawing/2014/main" id="{55CEBDC3-E71C-ED09-BE09-DE8DC61B8D9E}"/>
              </a:ext>
            </a:extLst>
          </p:cNvPr>
          <p:cNvSpPr txBox="1"/>
          <p:nvPr/>
        </p:nvSpPr>
        <p:spPr>
          <a:xfrm>
            <a:off x="10645979" y="1930080"/>
            <a:ext cx="774251" cy="3693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62</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Coagulants</a:t>
            </a:r>
          </a:p>
        </p:txBody>
      </p:sp>
      <p:sp>
        <p:nvSpPr>
          <p:cNvPr id="13" name="TextBox 96">
            <a:extLst>
              <a:ext uri="{FF2B5EF4-FFF2-40B4-BE49-F238E27FC236}">
                <a16:creationId xmlns:a16="http://schemas.microsoft.com/office/drawing/2014/main" id="{0AEE1E97-552E-3B29-12D6-B691FC80EF5D}"/>
              </a:ext>
            </a:extLst>
          </p:cNvPr>
          <p:cNvSpPr txBox="1"/>
          <p:nvPr/>
        </p:nvSpPr>
        <p:spPr>
          <a:xfrm>
            <a:off x="8112869" y="3154042"/>
            <a:ext cx="639599" cy="3693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23</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Polymers</a:t>
            </a:r>
          </a:p>
        </p:txBody>
      </p:sp>
      <p:sp>
        <p:nvSpPr>
          <p:cNvPr id="14" name="TextBox 97">
            <a:extLst>
              <a:ext uri="{FF2B5EF4-FFF2-40B4-BE49-F238E27FC236}">
                <a16:creationId xmlns:a16="http://schemas.microsoft.com/office/drawing/2014/main" id="{0B7BC28B-F72B-F1BC-BC48-139208A0E49A}"/>
              </a:ext>
            </a:extLst>
          </p:cNvPr>
          <p:cNvSpPr txBox="1"/>
          <p:nvPr/>
        </p:nvSpPr>
        <p:spPr>
          <a:xfrm>
            <a:off x="8117426" y="1929906"/>
            <a:ext cx="1007640" cy="11079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15</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Other</a:t>
            </a:r>
            <a:br>
              <a:rPr kumimoji="0" lang="en-US" sz="1200" b="0" i="0" u="none" strike="noStrike" kern="1200" cap="none" spc="0" normalizeH="0" baseline="0" noProof="0">
                <a:ln>
                  <a:noFill/>
                </a:ln>
                <a:solidFill>
                  <a:srgbClr val="322D2D"/>
                </a:solidFill>
                <a:effectLst/>
                <a:uLnTx/>
                <a:uFillTx/>
                <a:latin typeface="Arial"/>
                <a:ea typeface="+mn-ea"/>
                <a:cs typeface="+mn-cs"/>
              </a:rPr>
            </a:br>
            <a:r>
              <a:rPr kumimoji="0" lang="en-US" sz="1200" b="0" i="0" u="none" strike="noStrike" kern="1200" cap="none" spc="0" normalizeH="0" baseline="0" noProof="0">
                <a:ln>
                  <a:noFill/>
                </a:ln>
                <a:solidFill>
                  <a:srgbClr val="322D2D"/>
                </a:solidFill>
                <a:effectLst/>
                <a:uLnTx/>
                <a:uFillTx/>
                <a:latin typeface="Arial"/>
                <a:ea typeface="+mn-ea"/>
                <a:cs typeface="+mn-cs"/>
              </a:rPr>
              <a:t>products </a:t>
            </a:r>
            <a:br>
              <a:rPr kumimoji="0" lang="en-US" sz="1200" b="0" i="0" u="none" strike="noStrike" kern="1200" cap="none" spc="0" normalizeH="0" baseline="0" noProof="0">
                <a:ln>
                  <a:noFill/>
                </a:ln>
                <a:solidFill>
                  <a:srgbClr val="322D2D"/>
                </a:solidFill>
                <a:effectLst/>
                <a:uLnTx/>
                <a:uFillTx/>
                <a:latin typeface="Arial"/>
                <a:ea typeface="+mn-ea"/>
                <a:cs typeface="+mn-cs"/>
              </a:rPr>
            </a:br>
            <a:r>
              <a:rPr kumimoji="0" lang="en-US" sz="1200" b="0" i="0" u="none" strike="noStrike" kern="1200" cap="none" spc="0" normalizeH="0" baseline="0" noProof="0">
                <a:ln>
                  <a:noFill/>
                </a:ln>
                <a:solidFill>
                  <a:srgbClr val="322D2D"/>
                </a:solidFill>
                <a:effectLst/>
                <a:uLnTx/>
                <a:uFillTx/>
                <a:latin typeface="Arial"/>
                <a:ea typeface="+mn-ea"/>
                <a:cs typeface="+mn-cs"/>
              </a:rPr>
              <a:t>such 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defoamers </a:t>
            </a:r>
            <a:br>
              <a:rPr kumimoji="0" lang="en-US" sz="1200" b="0" i="0" u="none" strike="noStrike" kern="1200" cap="none" spc="0" normalizeH="0" baseline="0" noProof="0">
                <a:ln>
                  <a:noFill/>
                </a:ln>
                <a:solidFill>
                  <a:srgbClr val="322D2D"/>
                </a:solidFill>
                <a:effectLst/>
                <a:uLnTx/>
                <a:uFillTx/>
                <a:latin typeface="Arial"/>
                <a:ea typeface="+mn-ea"/>
                <a:cs typeface="+mn-cs"/>
              </a:rPr>
            </a:br>
            <a:r>
              <a:rPr kumimoji="0" lang="en-US" sz="1200" b="0" i="0" u="none" strike="noStrike" kern="1200" cap="none" spc="0" normalizeH="0" baseline="0" noProof="0">
                <a:ln>
                  <a:noFill/>
                </a:ln>
                <a:solidFill>
                  <a:srgbClr val="322D2D"/>
                </a:solidFill>
                <a:effectLst/>
                <a:uLnTx/>
                <a:uFillTx/>
                <a:latin typeface="Arial"/>
                <a:ea typeface="+mn-ea"/>
                <a:cs typeface="+mn-cs"/>
              </a:rPr>
              <a:t>and biocides</a:t>
            </a:r>
          </a:p>
        </p:txBody>
      </p:sp>
      <p:sp>
        <p:nvSpPr>
          <p:cNvPr id="15" name="Oval 121">
            <a:extLst>
              <a:ext uri="{FF2B5EF4-FFF2-40B4-BE49-F238E27FC236}">
                <a16:creationId xmlns:a16="http://schemas.microsoft.com/office/drawing/2014/main" id="{387048F0-B621-95B9-C79B-CF0FECA9F836}"/>
              </a:ext>
            </a:extLst>
          </p:cNvPr>
          <p:cNvSpPr/>
          <p:nvPr/>
        </p:nvSpPr>
        <p:spPr>
          <a:xfrm>
            <a:off x="6930229" y="2878907"/>
            <a:ext cx="457200" cy="457200"/>
          </a:xfrm>
          <a:prstGeom prst="ellipse">
            <a:avLst/>
          </a:prstGeom>
          <a:noFill/>
          <a:ln w="6350">
            <a:solidFill>
              <a:srgbClr val="BED7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3-4%</a:t>
            </a:r>
          </a:p>
        </p:txBody>
      </p:sp>
      <p:sp>
        <p:nvSpPr>
          <p:cNvPr id="16" name="Oval 123">
            <a:extLst>
              <a:ext uri="{FF2B5EF4-FFF2-40B4-BE49-F238E27FC236}">
                <a16:creationId xmlns:a16="http://schemas.microsoft.com/office/drawing/2014/main" id="{0E5A78FA-C71E-ECF1-734D-05FF2F0629DF}"/>
              </a:ext>
            </a:extLst>
          </p:cNvPr>
          <p:cNvSpPr/>
          <p:nvPr/>
        </p:nvSpPr>
        <p:spPr>
          <a:xfrm>
            <a:off x="5255634" y="2878907"/>
            <a:ext cx="457200" cy="457200"/>
          </a:xfrm>
          <a:prstGeom prst="ellipse">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4-5%</a:t>
            </a:r>
          </a:p>
        </p:txBody>
      </p:sp>
      <p:graphicFrame>
        <p:nvGraphicFramePr>
          <p:cNvPr id="17" name="Chart 125">
            <a:extLst>
              <a:ext uri="{FF2B5EF4-FFF2-40B4-BE49-F238E27FC236}">
                <a16:creationId xmlns:a16="http://schemas.microsoft.com/office/drawing/2014/main" id="{1E0ABFC3-3BEF-7238-F215-68F3209B8E99}"/>
              </a:ext>
            </a:extLst>
          </p:cNvPr>
          <p:cNvGraphicFramePr/>
          <p:nvPr/>
        </p:nvGraphicFramePr>
        <p:xfrm>
          <a:off x="4419857" y="4522208"/>
          <a:ext cx="3311525" cy="981013"/>
        </p:xfrm>
        <a:graphic>
          <a:graphicData uri="http://schemas.openxmlformats.org/drawingml/2006/chart">
            <c:chart xmlns:c="http://schemas.openxmlformats.org/drawingml/2006/chart" xmlns:r="http://schemas.openxmlformats.org/officeDocument/2006/relationships" r:id="rId35"/>
          </a:graphicData>
        </a:graphic>
      </p:graphicFrame>
      <p:sp>
        <p:nvSpPr>
          <p:cNvPr id="18" name="TextBox 71">
            <a:extLst>
              <a:ext uri="{FF2B5EF4-FFF2-40B4-BE49-F238E27FC236}">
                <a16:creationId xmlns:a16="http://schemas.microsoft.com/office/drawing/2014/main" id="{08C8760F-795D-935A-BBEC-D57E7D5484DA}"/>
              </a:ext>
            </a:extLst>
          </p:cNvPr>
          <p:cNvSpPr txBox="1"/>
          <p:nvPr/>
        </p:nvSpPr>
        <p:spPr>
          <a:xfrm>
            <a:off x="4453281" y="4456352"/>
            <a:ext cx="834728"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9BAA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60</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EMEA</a:t>
            </a:r>
          </a:p>
        </p:txBody>
      </p:sp>
      <p:sp>
        <p:nvSpPr>
          <p:cNvPr id="19" name="TextBox 75">
            <a:extLst>
              <a:ext uri="{FF2B5EF4-FFF2-40B4-BE49-F238E27FC236}">
                <a16:creationId xmlns:a16="http://schemas.microsoft.com/office/drawing/2014/main" id="{0C8C547D-245F-402A-661B-6A9724EDFE4B}"/>
              </a:ext>
            </a:extLst>
          </p:cNvPr>
          <p:cNvSpPr txBox="1"/>
          <p:nvPr/>
        </p:nvSpPr>
        <p:spPr>
          <a:xfrm>
            <a:off x="6196345" y="4498098"/>
            <a:ext cx="732367"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F7F7F"/>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40</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Americas</a:t>
            </a:r>
          </a:p>
        </p:txBody>
      </p:sp>
      <p:sp>
        <p:nvSpPr>
          <p:cNvPr id="20" name="TextBox 81">
            <a:extLst>
              <a:ext uri="{FF2B5EF4-FFF2-40B4-BE49-F238E27FC236}">
                <a16:creationId xmlns:a16="http://schemas.microsoft.com/office/drawing/2014/main" id="{28BD633A-C100-8719-E80C-8EC2B0DD5607}"/>
              </a:ext>
            </a:extLst>
          </p:cNvPr>
          <p:cNvSpPr txBox="1"/>
          <p:nvPr/>
        </p:nvSpPr>
        <p:spPr>
          <a:xfrm>
            <a:off x="7412902" y="4454088"/>
            <a:ext cx="622467"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9BAA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APAC</a:t>
            </a:r>
          </a:p>
        </p:txBody>
      </p:sp>
      <p:sp>
        <p:nvSpPr>
          <p:cNvPr id="21" name="TextBox 109">
            <a:extLst>
              <a:ext uri="{FF2B5EF4-FFF2-40B4-BE49-F238E27FC236}">
                <a16:creationId xmlns:a16="http://schemas.microsoft.com/office/drawing/2014/main" id="{FB5CEF16-2AB4-DF3E-90B0-0C20B9218344}"/>
              </a:ext>
            </a:extLst>
          </p:cNvPr>
          <p:cNvSpPr txBox="1"/>
          <p:nvPr/>
        </p:nvSpPr>
        <p:spPr>
          <a:xfrm>
            <a:off x="4469105" y="1837353"/>
            <a:ext cx="699318"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51%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Industrial</a:t>
            </a:r>
          </a:p>
        </p:txBody>
      </p:sp>
      <p:sp>
        <p:nvSpPr>
          <p:cNvPr id="22" name="TextBox 111">
            <a:extLst>
              <a:ext uri="{FF2B5EF4-FFF2-40B4-BE49-F238E27FC236}">
                <a16:creationId xmlns:a16="http://schemas.microsoft.com/office/drawing/2014/main" id="{1F5DC8D7-8CF3-CF11-6835-69D77C36D1E1}"/>
              </a:ext>
            </a:extLst>
          </p:cNvPr>
          <p:cNvSpPr txBox="1"/>
          <p:nvPr/>
        </p:nvSpPr>
        <p:spPr>
          <a:xfrm>
            <a:off x="6865950" y="1837357"/>
            <a:ext cx="901633"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23</a:t>
            </a:r>
            <a:r>
              <a:rPr kumimoji="0" lang="en-GB" sz="1200" b="1" i="0" u="none" strike="noStrike" kern="1200" cap="none" spc="0" normalizeH="0" baseline="0" noProof="0">
                <a:ln>
                  <a:noFill/>
                </a:ln>
                <a:solidFill>
                  <a:srgbClr val="322D2D"/>
                </a:solidFill>
                <a:effectLst/>
                <a:uLnTx/>
                <a:uFillTx/>
                <a:latin typeface="Arial"/>
                <a:ea typeface="+mn-ea"/>
                <a:cs typeface="+mn-cs"/>
              </a:rPr>
              <a:t>%</a:t>
            </a:r>
            <a:br>
              <a:rPr kumimoji="0" lang="en-GB" sz="1200" b="1" i="0" u="none" strike="noStrike" kern="1200" cap="none" spc="0" normalizeH="0" baseline="0" noProof="0">
                <a:ln>
                  <a:noFill/>
                </a:ln>
                <a:solidFill>
                  <a:srgbClr val="322D2D"/>
                </a:solidFill>
                <a:effectLst/>
                <a:uLnTx/>
                <a:uFillTx/>
                <a:latin typeface="Arial"/>
                <a:ea typeface="+mn-ea"/>
                <a:cs typeface="+mn-cs"/>
              </a:rPr>
            </a:br>
            <a:r>
              <a:rPr kumimoji="0" lang="fi-FI" sz="1200" b="0" i="0" u="none" strike="noStrike" kern="1200" cap="none" spc="0" normalizeH="0" baseline="0" noProof="0">
                <a:ln>
                  <a:noFill/>
                </a:ln>
                <a:solidFill>
                  <a:srgbClr val="322D2D"/>
                </a:solidFill>
                <a:effectLst/>
                <a:uLnTx/>
                <a:uFillTx/>
                <a:latin typeface="Arial"/>
                <a:ea typeface="+mn-ea"/>
                <a:cs typeface="+mn-cs"/>
              </a:rPr>
              <a:t>Urban </a:t>
            </a:r>
            <a:r>
              <a:rPr kumimoji="0" lang="fi-FI" sz="1200" b="0" i="0" u="none" strike="noStrike" kern="1200" cap="none" spc="0" normalizeH="0" baseline="0" noProof="0" err="1">
                <a:ln>
                  <a:noFill/>
                </a:ln>
                <a:solidFill>
                  <a:srgbClr val="322D2D"/>
                </a:solidFill>
                <a:effectLst/>
                <a:uLnTx/>
                <a:uFillTx/>
                <a:latin typeface="Arial"/>
                <a:ea typeface="+mn-ea"/>
                <a:cs typeface="+mn-cs"/>
              </a:rPr>
              <a:t>Americas</a:t>
            </a:r>
            <a:r>
              <a:rPr kumimoji="0" lang="fi-FI" sz="1200" b="0" i="0" u="none" strike="noStrike" kern="1200" cap="none" spc="0" normalizeH="0" baseline="0" noProof="0">
                <a:ln>
                  <a:noFill/>
                </a:ln>
                <a:solidFill>
                  <a:srgbClr val="322D2D"/>
                </a:solidFill>
                <a:effectLst/>
                <a:uLnTx/>
                <a:uFillTx/>
                <a:latin typeface="Arial"/>
                <a:ea typeface="+mn-ea"/>
                <a:cs typeface="+mn-cs"/>
              </a:rPr>
              <a:t>*</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23" name="Oval 126">
            <a:extLst>
              <a:ext uri="{FF2B5EF4-FFF2-40B4-BE49-F238E27FC236}">
                <a16:creationId xmlns:a16="http://schemas.microsoft.com/office/drawing/2014/main" id="{B71CFF88-CCFD-DC5F-AF2B-F5AC864DAE49}"/>
              </a:ext>
            </a:extLst>
          </p:cNvPr>
          <p:cNvSpPr/>
          <p:nvPr/>
        </p:nvSpPr>
        <p:spPr>
          <a:xfrm>
            <a:off x="7419371" y="5339896"/>
            <a:ext cx="457200" cy="457200"/>
          </a:xfrm>
          <a:prstGeom prst="ellipse">
            <a:avLst/>
          </a:prstGeom>
          <a:noFill/>
          <a:ln w="6350">
            <a:solidFill>
              <a:srgbClr val="BED7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5-6%</a:t>
            </a:r>
          </a:p>
        </p:txBody>
      </p:sp>
      <p:sp>
        <p:nvSpPr>
          <p:cNvPr id="24" name="Oval 127">
            <a:extLst>
              <a:ext uri="{FF2B5EF4-FFF2-40B4-BE49-F238E27FC236}">
                <a16:creationId xmlns:a16="http://schemas.microsoft.com/office/drawing/2014/main" id="{A0A95364-C5A7-DA6B-D0CE-AABFCE892D3D}"/>
              </a:ext>
            </a:extLst>
          </p:cNvPr>
          <p:cNvSpPr/>
          <p:nvPr/>
        </p:nvSpPr>
        <p:spPr>
          <a:xfrm>
            <a:off x="6493023" y="5319025"/>
            <a:ext cx="457200" cy="457200"/>
          </a:xfrm>
          <a:prstGeom prst="ellipse">
            <a:avLst/>
          </a:prstGeom>
          <a:noFill/>
          <a:ln w="6350">
            <a:solidFill>
              <a:srgbClr val="7D7878"/>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3-4%</a:t>
            </a:r>
          </a:p>
        </p:txBody>
      </p:sp>
      <p:sp>
        <p:nvSpPr>
          <p:cNvPr id="25" name="Oval 128">
            <a:extLst>
              <a:ext uri="{FF2B5EF4-FFF2-40B4-BE49-F238E27FC236}">
                <a16:creationId xmlns:a16="http://schemas.microsoft.com/office/drawing/2014/main" id="{15DF478E-ACCC-6045-F679-9C9FF7FDF6C8}"/>
              </a:ext>
            </a:extLst>
          </p:cNvPr>
          <p:cNvSpPr/>
          <p:nvPr/>
        </p:nvSpPr>
        <p:spPr>
          <a:xfrm>
            <a:off x="5078393" y="5311021"/>
            <a:ext cx="457200" cy="457200"/>
          </a:xfrm>
          <a:prstGeom prst="ellipse">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3-4%</a:t>
            </a:r>
          </a:p>
        </p:txBody>
      </p:sp>
      <p:sp>
        <p:nvSpPr>
          <p:cNvPr id="26" name="TextBox 76">
            <a:extLst>
              <a:ext uri="{FF2B5EF4-FFF2-40B4-BE49-F238E27FC236}">
                <a16:creationId xmlns:a16="http://schemas.microsoft.com/office/drawing/2014/main" id="{68EFC220-3216-EDE8-B510-8FDE477E8607}"/>
              </a:ext>
            </a:extLst>
          </p:cNvPr>
          <p:cNvSpPr txBox="1"/>
          <p:nvPr/>
        </p:nvSpPr>
        <p:spPr>
          <a:xfrm>
            <a:off x="855754" y="4049531"/>
            <a:ext cx="3484328" cy="184666"/>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22D2D"/>
                </a:solidFill>
                <a:effectLst/>
                <a:uLnTx/>
                <a:uFillTx/>
                <a:latin typeface="Arial"/>
                <a:ea typeface="+mn-ea"/>
                <a:cs typeface="+mn-cs"/>
              </a:rPr>
              <a:t>WATER TREATMENT, MARKET SHARE</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27" name="Rectangle 77">
            <a:extLst>
              <a:ext uri="{FF2B5EF4-FFF2-40B4-BE49-F238E27FC236}">
                <a16:creationId xmlns:a16="http://schemas.microsoft.com/office/drawing/2014/main" id="{7CD12D67-D56E-CC41-C1D8-E4558D925771}"/>
              </a:ext>
            </a:extLst>
          </p:cNvPr>
          <p:cNvSpPr/>
          <p:nvPr/>
        </p:nvSpPr>
        <p:spPr>
          <a:xfrm>
            <a:off x="8117426" y="4666210"/>
            <a:ext cx="719608" cy="1144622"/>
          </a:xfrm>
          <a:prstGeom prst="rect">
            <a:avLst/>
          </a:prstGeom>
        </p:spPr>
        <p:txBody>
          <a:bodyPr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Amsterdam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Barcelona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Berlin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Oslo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Paris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Stockholm</a:t>
            </a:r>
          </a:p>
        </p:txBody>
      </p:sp>
      <p:cxnSp>
        <p:nvCxnSpPr>
          <p:cNvPr id="28" name="Straight Connector 78">
            <a:extLst>
              <a:ext uri="{FF2B5EF4-FFF2-40B4-BE49-F238E27FC236}">
                <a16:creationId xmlns:a16="http://schemas.microsoft.com/office/drawing/2014/main" id="{5231E1E4-F8B2-1D6C-EC74-DCB6C084C4C4}"/>
              </a:ext>
            </a:extLst>
          </p:cNvPr>
          <p:cNvCxnSpPr/>
          <p:nvPr/>
        </p:nvCxnSpPr>
        <p:spPr>
          <a:xfrm>
            <a:off x="9696400" y="4532413"/>
            <a:ext cx="0" cy="1560412"/>
          </a:xfrm>
          <a:prstGeom prst="line">
            <a:avLst/>
          </a:prstGeom>
          <a:ln w="9525" cap="flat">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29" name="Rectangle 79">
            <a:extLst>
              <a:ext uri="{FF2B5EF4-FFF2-40B4-BE49-F238E27FC236}">
                <a16:creationId xmlns:a16="http://schemas.microsoft.com/office/drawing/2014/main" id="{AD2904A4-27B6-0B0E-18E8-6881EB373E98}"/>
              </a:ext>
            </a:extLst>
          </p:cNvPr>
          <p:cNvSpPr/>
          <p:nvPr/>
        </p:nvSpPr>
        <p:spPr>
          <a:xfrm>
            <a:off x="8837034" y="4666210"/>
            <a:ext cx="864096" cy="1151657"/>
          </a:xfrm>
          <a:prstGeom prst="rect">
            <a:avLst/>
          </a:prstGeom>
        </p:spPr>
        <p:txBody>
          <a:bodyPr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Los Angeles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Montreal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New York City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Hamburg</a:t>
            </a:r>
          </a:p>
        </p:txBody>
      </p:sp>
      <p:cxnSp>
        <p:nvCxnSpPr>
          <p:cNvPr id="30" name="Straight Connector 89">
            <a:extLst>
              <a:ext uri="{FF2B5EF4-FFF2-40B4-BE49-F238E27FC236}">
                <a16:creationId xmlns:a16="http://schemas.microsoft.com/office/drawing/2014/main" id="{76BFC87F-A19C-F59B-D3DF-DB0E6595B2E3}"/>
              </a:ext>
            </a:extLst>
          </p:cNvPr>
          <p:cNvCxnSpPr>
            <a:cxnSpLocks/>
          </p:cNvCxnSpPr>
          <p:nvPr/>
        </p:nvCxnSpPr>
        <p:spPr>
          <a:xfrm flipH="1">
            <a:off x="4255992" y="1263650"/>
            <a:ext cx="77516" cy="5189538"/>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102">
            <a:extLst>
              <a:ext uri="{FF2B5EF4-FFF2-40B4-BE49-F238E27FC236}">
                <a16:creationId xmlns:a16="http://schemas.microsoft.com/office/drawing/2014/main" id="{F1E796EE-BB22-4CAA-90DA-D7FDFAD3CF4B}"/>
              </a:ext>
            </a:extLst>
          </p:cNvPr>
          <p:cNvCxnSpPr>
            <a:cxnSpLocks/>
          </p:cNvCxnSpPr>
          <p:nvPr/>
        </p:nvCxnSpPr>
        <p:spPr>
          <a:xfrm>
            <a:off x="8009063" y="1227406"/>
            <a:ext cx="0" cy="5251242"/>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32" name="TextBox 103">
            <a:extLst>
              <a:ext uri="{FF2B5EF4-FFF2-40B4-BE49-F238E27FC236}">
                <a16:creationId xmlns:a16="http://schemas.microsoft.com/office/drawing/2014/main" id="{83BE3F8E-7F99-9DF5-896B-B8A6A932BF1C}"/>
              </a:ext>
            </a:extLst>
          </p:cNvPr>
          <p:cNvSpPr txBox="1"/>
          <p:nvPr/>
        </p:nvSpPr>
        <p:spPr>
          <a:xfrm>
            <a:off x="4500394" y="2838993"/>
            <a:ext cx="536796" cy="432048"/>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33" name="TextBox 108">
            <a:extLst>
              <a:ext uri="{FF2B5EF4-FFF2-40B4-BE49-F238E27FC236}">
                <a16:creationId xmlns:a16="http://schemas.microsoft.com/office/drawing/2014/main" id="{A9EA8992-F034-B31C-63A4-6DC32D2A9005}"/>
              </a:ext>
            </a:extLst>
          </p:cNvPr>
          <p:cNvSpPr txBox="1"/>
          <p:nvPr/>
        </p:nvSpPr>
        <p:spPr>
          <a:xfrm>
            <a:off x="4427976" y="5349756"/>
            <a:ext cx="536796" cy="423369"/>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34" name="Rectangle 50">
            <a:extLst>
              <a:ext uri="{FF2B5EF4-FFF2-40B4-BE49-F238E27FC236}">
                <a16:creationId xmlns:a16="http://schemas.microsoft.com/office/drawing/2014/main" id="{AFC880CC-BAF4-3787-517C-230EEB336DB6}"/>
              </a:ext>
            </a:extLst>
          </p:cNvPr>
          <p:cNvSpPr/>
          <p:nvPr/>
        </p:nvSpPr>
        <p:spPr>
          <a:xfrm>
            <a:off x="8108034" y="3824995"/>
            <a:ext cx="3311525"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CUSTOMER EXAMPLES</a:t>
            </a:r>
          </a:p>
        </p:txBody>
      </p:sp>
      <p:sp>
        <p:nvSpPr>
          <p:cNvPr id="35" name="Rectangle 51">
            <a:extLst>
              <a:ext uri="{FF2B5EF4-FFF2-40B4-BE49-F238E27FC236}">
                <a16:creationId xmlns:a16="http://schemas.microsoft.com/office/drawing/2014/main" id="{E806D7AD-6A4A-4845-372A-F89E87DF1A9C}"/>
              </a:ext>
            </a:extLst>
          </p:cNvPr>
          <p:cNvSpPr/>
          <p:nvPr/>
        </p:nvSpPr>
        <p:spPr>
          <a:xfrm>
            <a:off x="860596" y="3806730"/>
            <a:ext cx="3452284" cy="3022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MARKET ENVIRONMENT</a:t>
            </a:r>
          </a:p>
        </p:txBody>
      </p:sp>
      <p:sp>
        <p:nvSpPr>
          <p:cNvPr id="36" name="TextBox 52">
            <a:extLst>
              <a:ext uri="{FF2B5EF4-FFF2-40B4-BE49-F238E27FC236}">
                <a16:creationId xmlns:a16="http://schemas.microsoft.com/office/drawing/2014/main" id="{636AE36A-19F3-8502-057F-66BC050AEA5E}"/>
              </a:ext>
            </a:extLst>
          </p:cNvPr>
          <p:cNvSpPr txBox="1"/>
          <p:nvPr/>
        </p:nvSpPr>
        <p:spPr>
          <a:xfrm>
            <a:off x="889236" y="5251278"/>
            <a:ext cx="1611313" cy="1014413"/>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22D2D"/>
                </a:solidFill>
                <a:effectLst/>
                <a:uLnTx/>
                <a:uFillTx/>
                <a:latin typeface="Arial"/>
                <a:ea typeface="+mn-ea"/>
                <a:cs typeface="+mn-cs"/>
              </a:rPr>
              <a:t>Main competitors in coagulants: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err="1">
                <a:ln>
                  <a:noFill/>
                </a:ln>
                <a:solidFill>
                  <a:srgbClr val="322D2D"/>
                </a:solidFill>
                <a:effectLst/>
                <a:uLnTx/>
                <a:uFillTx/>
                <a:latin typeface="Arial"/>
                <a:ea typeface="+mn-ea"/>
                <a:cs typeface="+mn-cs"/>
              </a:rPr>
              <a:t>Feralco</a:t>
            </a:r>
            <a:r>
              <a:rPr kumimoji="0" lang="en-GB" sz="1100" b="0" i="0" u="none" strike="noStrike" kern="1200" cap="none" spc="0" normalizeH="0" baseline="0" noProof="0">
                <a:ln>
                  <a:noFill/>
                </a:ln>
                <a:solidFill>
                  <a:srgbClr val="322D2D"/>
                </a:solidFill>
                <a:effectLst/>
                <a:uLnTx/>
                <a:uFillTx/>
                <a:latin typeface="Arial"/>
                <a:ea typeface="+mn-ea"/>
                <a:cs typeface="+mn-cs"/>
              </a:rPr>
              <a:t> (Europe)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a:ln>
                  <a:noFill/>
                </a:ln>
                <a:solidFill>
                  <a:srgbClr val="322D2D"/>
                </a:solidFill>
                <a:effectLst/>
                <a:uLnTx/>
                <a:uFillTx/>
                <a:latin typeface="Arial"/>
                <a:ea typeface="+mn-ea"/>
                <a:cs typeface="+mn-cs"/>
              </a:rPr>
              <a:t>Kronos (Europe)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err="1">
                <a:ln>
                  <a:noFill/>
                </a:ln>
                <a:solidFill>
                  <a:srgbClr val="322D2D"/>
                </a:solidFill>
                <a:effectLst/>
                <a:uLnTx/>
                <a:uFillTx/>
                <a:latin typeface="Arial"/>
                <a:ea typeface="+mn-ea"/>
                <a:cs typeface="+mn-cs"/>
              </a:rPr>
              <a:t>Chemtrade</a:t>
            </a:r>
            <a:r>
              <a:rPr kumimoji="0" lang="en-GB" sz="1100" b="0" i="0" u="none" strike="noStrike" kern="1200" cap="none" spc="0" normalizeH="0" baseline="0" noProof="0">
                <a:ln>
                  <a:noFill/>
                </a:ln>
                <a:solidFill>
                  <a:srgbClr val="322D2D"/>
                </a:solidFill>
                <a:effectLst/>
                <a:uLnTx/>
                <a:uFillTx/>
                <a:latin typeface="Arial"/>
                <a:ea typeface="+mn-ea"/>
                <a:cs typeface="+mn-cs"/>
              </a:rPr>
              <a:t> (NA)</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err="1">
                <a:ln>
                  <a:noFill/>
                </a:ln>
                <a:solidFill>
                  <a:srgbClr val="322D2D"/>
                </a:solidFill>
                <a:effectLst/>
                <a:uLnTx/>
                <a:uFillTx/>
                <a:latin typeface="Arial"/>
                <a:ea typeface="+mn-ea"/>
                <a:cs typeface="+mn-cs"/>
              </a:rPr>
              <a:t>USAlco</a:t>
            </a:r>
            <a:r>
              <a:rPr kumimoji="0" lang="en-GB" sz="1100" b="0" i="0" u="none" strike="noStrike" kern="1200" cap="none" spc="0" normalizeH="0" baseline="0" noProof="0">
                <a:ln>
                  <a:noFill/>
                </a:ln>
                <a:solidFill>
                  <a:srgbClr val="322D2D"/>
                </a:solidFill>
                <a:effectLst/>
                <a:uLnTx/>
                <a:uFillTx/>
                <a:latin typeface="Arial"/>
                <a:ea typeface="+mn-ea"/>
                <a:cs typeface="+mn-cs"/>
              </a:rPr>
              <a:t> (NA)</a:t>
            </a:r>
          </a:p>
        </p:txBody>
      </p:sp>
      <p:sp>
        <p:nvSpPr>
          <p:cNvPr id="37" name="TextBox 56">
            <a:extLst>
              <a:ext uri="{FF2B5EF4-FFF2-40B4-BE49-F238E27FC236}">
                <a16:creationId xmlns:a16="http://schemas.microsoft.com/office/drawing/2014/main" id="{00F0DBFF-C8AB-F005-5324-E0DF38F5906D}"/>
              </a:ext>
            </a:extLst>
          </p:cNvPr>
          <p:cNvSpPr txBox="1"/>
          <p:nvPr/>
        </p:nvSpPr>
        <p:spPr>
          <a:xfrm>
            <a:off x="8116692" y="4162154"/>
            <a:ext cx="1608541" cy="369332"/>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22D2D"/>
                </a:solidFill>
                <a:effectLst/>
                <a:uLnTx/>
                <a:uFillTx/>
                <a:latin typeface="Arial"/>
                <a:ea typeface="+mn-ea"/>
                <a:cs typeface="+mn-cs"/>
              </a:rPr>
              <a:t>URBAN</a:t>
            </a:r>
            <a:br>
              <a:rPr kumimoji="0" lang="en-GB" sz="1200" b="0"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customer examples</a:t>
            </a:r>
          </a:p>
        </p:txBody>
      </p:sp>
      <p:sp>
        <p:nvSpPr>
          <p:cNvPr id="38" name="TextBox 57">
            <a:extLst>
              <a:ext uri="{FF2B5EF4-FFF2-40B4-BE49-F238E27FC236}">
                <a16:creationId xmlns:a16="http://schemas.microsoft.com/office/drawing/2014/main" id="{0682574A-C953-1776-4E1E-D639E10C655C}"/>
              </a:ext>
            </a:extLst>
          </p:cNvPr>
          <p:cNvSpPr txBox="1"/>
          <p:nvPr/>
        </p:nvSpPr>
        <p:spPr>
          <a:xfrm>
            <a:off x="9879532" y="4162154"/>
            <a:ext cx="1549419" cy="369332"/>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22D2D"/>
                </a:solidFill>
                <a:effectLst/>
                <a:uLnTx/>
                <a:uFillTx/>
                <a:latin typeface="Arial"/>
                <a:ea typeface="+mn-ea"/>
                <a:cs typeface="+mn-cs"/>
              </a:rPr>
              <a:t>INDUSTRIAL</a:t>
            </a:r>
            <a:br>
              <a:rPr kumimoji="0" lang="en-GB" sz="1200" b="0"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customer examples</a:t>
            </a:r>
          </a:p>
        </p:txBody>
      </p:sp>
      <p:cxnSp>
        <p:nvCxnSpPr>
          <p:cNvPr id="39" name="Straight Connector 6">
            <a:extLst>
              <a:ext uri="{FF2B5EF4-FFF2-40B4-BE49-F238E27FC236}">
                <a16:creationId xmlns:a16="http://schemas.microsoft.com/office/drawing/2014/main" id="{F108A16E-C36A-97DB-22A9-35AF54009456}"/>
              </a:ext>
            </a:extLst>
          </p:cNvPr>
          <p:cNvCxnSpPr>
            <a:cxnSpLocks/>
          </p:cNvCxnSpPr>
          <p:nvPr/>
        </p:nvCxnSpPr>
        <p:spPr>
          <a:xfrm>
            <a:off x="5804124" y="3020384"/>
            <a:ext cx="0" cy="20605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pic>
        <p:nvPicPr>
          <p:cNvPr id="40" name="Picture 66">
            <a:extLst>
              <a:ext uri="{FF2B5EF4-FFF2-40B4-BE49-F238E27FC236}">
                <a16:creationId xmlns:a16="http://schemas.microsoft.com/office/drawing/2014/main" id="{86FF6477-FAC4-FD4A-673E-0C55EB660662}"/>
              </a:ext>
            </a:extLst>
          </p:cNvPr>
          <p:cNvPicPr>
            <a:picLocks noChangeAspect="1"/>
          </p:cNvPicPr>
          <p:nvPr/>
        </p:nvPicPr>
        <p:blipFill>
          <a:blip r:embed="rId36" cstate="email">
            <a:extLst>
              <a:ext uri="{28A0092B-C50C-407E-A947-70E740481C1C}">
                <a14:useLocalDpi xmlns:a14="http://schemas.microsoft.com/office/drawing/2010/main" val="0"/>
              </a:ext>
            </a:extLst>
          </a:blip>
          <a:stretch>
            <a:fillRect/>
          </a:stretch>
        </p:blipFill>
        <p:spPr>
          <a:xfrm>
            <a:off x="10676456" y="4812099"/>
            <a:ext cx="652238" cy="136970"/>
          </a:xfrm>
          <a:prstGeom prst="rect">
            <a:avLst/>
          </a:prstGeom>
        </p:spPr>
      </p:pic>
      <p:pic>
        <p:nvPicPr>
          <p:cNvPr id="41" name="Picture 6" descr="Image result for carlsberg logo no background">
            <a:extLst>
              <a:ext uri="{FF2B5EF4-FFF2-40B4-BE49-F238E27FC236}">
                <a16:creationId xmlns:a16="http://schemas.microsoft.com/office/drawing/2014/main" id="{C3CCC5AE-8F27-E968-D25E-F16F9FB1614C}"/>
              </a:ext>
            </a:extLst>
          </p:cNvPr>
          <p:cNvPicPr>
            <a:picLocks noChangeAspect="1" noChangeArrowheads="1"/>
          </p:cNvPicPr>
          <p:nvPr/>
        </p:nvPicPr>
        <p:blipFill>
          <a:blip r:embed="rId37" cstate="email">
            <a:extLst>
              <a:ext uri="{28A0092B-C50C-407E-A947-70E740481C1C}">
                <a14:useLocalDpi xmlns:a14="http://schemas.microsoft.com/office/drawing/2010/main" val="0"/>
              </a:ext>
            </a:extLst>
          </a:blip>
          <a:srcRect/>
          <a:stretch>
            <a:fillRect/>
          </a:stretch>
        </p:blipFill>
        <p:spPr bwMode="auto">
          <a:xfrm>
            <a:off x="9964011" y="5040668"/>
            <a:ext cx="489504" cy="199203"/>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9">
            <a:extLst>
              <a:ext uri="{FF2B5EF4-FFF2-40B4-BE49-F238E27FC236}">
                <a16:creationId xmlns:a16="http://schemas.microsoft.com/office/drawing/2014/main" id="{F13A04A1-E207-7EEF-B843-0615DC6DA3FD}"/>
              </a:ext>
            </a:extLst>
          </p:cNvPr>
          <p:cNvPicPr>
            <a:picLocks noChangeAspect="1"/>
          </p:cNvPicPr>
          <p:nvPr/>
        </p:nvPicPr>
        <p:blipFill>
          <a:blip r:embed="rId38" cstate="email">
            <a:extLst>
              <a:ext uri="{28A0092B-C50C-407E-A947-70E740481C1C}">
                <a14:useLocalDpi xmlns:a14="http://schemas.microsoft.com/office/drawing/2010/main" val="0"/>
              </a:ext>
            </a:extLst>
          </a:blip>
          <a:stretch>
            <a:fillRect/>
          </a:stretch>
        </p:blipFill>
        <p:spPr>
          <a:xfrm>
            <a:off x="10637807" y="4996141"/>
            <a:ext cx="662997" cy="327688"/>
          </a:xfrm>
          <a:prstGeom prst="rect">
            <a:avLst/>
          </a:prstGeom>
        </p:spPr>
      </p:pic>
      <p:pic>
        <p:nvPicPr>
          <p:cNvPr id="43" name="Picture 13">
            <a:extLst>
              <a:ext uri="{FF2B5EF4-FFF2-40B4-BE49-F238E27FC236}">
                <a16:creationId xmlns:a16="http://schemas.microsoft.com/office/drawing/2014/main" id="{A1753FBA-4600-0125-3A39-1833DE81A8F7}"/>
              </a:ext>
            </a:extLst>
          </p:cNvPr>
          <p:cNvPicPr>
            <a:picLocks noChangeAspect="1"/>
          </p:cNvPicPr>
          <p:nvPr/>
        </p:nvPicPr>
        <p:blipFill>
          <a:blip r:embed="rId39" cstate="email">
            <a:extLst>
              <a:ext uri="{28A0092B-C50C-407E-A947-70E740481C1C}">
                <a14:useLocalDpi xmlns:a14="http://schemas.microsoft.com/office/drawing/2010/main" val="0"/>
              </a:ext>
            </a:extLst>
          </a:blip>
          <a:stretch>
            <a:fillRect/>
          </a:stretch>
        </p:blipFill>
        <p:spPr>
          <a:xfrm>
            <a:off x="9865243" y="4746109"/>
            <a:ext cx="739204" cy="251482"/>
          </a:xfrm>
          <a:prstGeom prst="rect">
            <a:avLst/>
          </a:prstGeom>
        </p:spPr>
      </p:pic>
      <p:graphicFrame>
        <p:nvGraphicFramePr>
          <p:cNvPr id="3" name="Chart 2">
            <a:extLst>
              <a:ext uri="{FF2B5EF4-FFF2-40B4-BE49-F238E27FC236}">
                <a16:creationId xmlns:a16="http://schemas.microsoft.com/office/drawing/2014/main" id="{AEE195CA-8AE1-7665-671A-BE74CE6E4E3B}"/>
              </a:ext>
            </a:extLst>
          </p:cNvPr>
          <p:cNvGraphicFramePr/>
          <p:nvPr>
            <p:custDataLst>
              <p:tags r:id="rId2"/>
            </p:custDataLst>
          </p:nvPr>
        </p:nvGraphicFramePr>
        <p:xfrm>
          <a:off x="1065213" y="1714500"/>
          <a:ext cx="2781300" cy="1530350"/>
        </p:xfrm>
        <a:graphic>
          <a:graphicData uri="http://schemas.openxmlformats.org/drawingml/2006/chart">
            <c:chart xmlns:c="http://schemas.openxmlformats.org/drawingml/2006/chart" xmlns:r="http://schemas.openxmlformats.org/officeDocument/2006/relationships" r:id="rId40"/>
          </a:graphicData>
        </a:graphic>
      </p:graphicFrame>
      <p:sp>
        <p:nvSpPr>
          <p:cNvPr id="44" name="Text Placeholder 2">
            <a:extLst>
              <a:ext uri="{FF2B5EF4-FFF2-40B4-BE49-F238E27FC236}">
                <a16:creationId xmlns:a16="http://schemas.microsoft.com/office/drawing/2014/main" id="{8C41B66F-9323-85B1-F22D-163FA68612F8}"/>
              </a:ext>
            </a:extLst>
          </p:cNvPr>
          <p:cNvSpPr>
            <a:spLocks/>
          </p:cNvSpPr>
          <p:nvPr>
            <p:custDataLst>
              <p:tags r:id="rId3"/>
            </p:custDataLst>
          </p:nvPr>
        </p:nvSpPr>
        <p:spPr bwMode="gray">
          <a:xfrm>
            <a:off x="990600" y="3111500"/>
            <a:ext cx="571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C603A12F-A03E-40BA-9DA8-7B4EC25E4FDD}" type="datetime'''''''''''''''''''0'''''''''''''''">
              <a:rPr lang="en-US" altLang="en-US" sz="800" smtClean="0">
                <a:solidFill>
                  <a:srgbClr val="322D2D"/>
                </a:solidFill>
                <a:effectLst/>
              </a:rPr>
              <a:pPr lvl="0" algn="r">
                <a:spcBef>
                  <a:spcPct val="0"/>
                </a:spcBef>
                <a:spcAft>
                  <a:spcPct val="0"/>
                </a:spcAft>
              </a:pPr>
              <a:t>0</a:t>
            </a:fld>
            <a:endParaRPr lang="en-US" sz="800" dirty="0">
              <a:solidFill>
                <a:srgbClr val="322D2D"/>
              </a:solidFill>
            </a:endParaRPr>
          </a:p>
        </p:txBody>
      </p:sp>
      <p:sp>
        <p:nvSpPr>
          <p:cNvPr id="46" name="Text Placeholder 2">
            <a:extLst>
              <a:ext uri="{FF2B5EF4-FFF2-40B4-BE49-F238E27FC236}">
                <a16:creationId xmlns:a16="http://schemas.microsoft.com/office/drawing/2014/main" id="{A2A1D6C9-85CB-E295-4300-D9FD27579B8F}"/>
              </a:ext>
            </a:extLst>
          </p:cNvPr>
          <p:cNvSpPr>
            <a:spLocks/>
          </p:cNvSpPr>
          <p:nvPr>
            <p:custDataLst>
              <p:tags r:id="rId4"/>
            </p:custDataLst>
          </p:nvPr>
        </p:nvSpPr>
        <p:spPr bwMode="gray">
          <a:xfrm>
            <a:off x="876300" y="2959100"/>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EF0E09D-AE81-48A1-8992-73CFE6140765}" type="datetime'''''''2''''''''00'''''''''''''''''''''">
              <a:rPr lang="en-US" altLang="en-US" sz="800" smtClean="0">
                <a:solidFill>
                  <a:srgbClr val="322D2D"/>
                </a:solidFill>
                <a:effectLst/>
              </a:rPr>
              <a:pPr lvl="0" algn="r">
                <a:spcBef>
                  <a:spcPct val="0"/>
                </a:spcBef>
                <a:spcAft>
                  <a:spcPct val="0"/>
                </a:spcAft>
              </a:pPr>
              <a:t>200</a:t>
            </a:fld>
            <a:endParaRPr lang="en-US" sz="800" dirty="0">
              <a:solidFill>
                <a:srgbClr val="322D2D"/>
              </a:solidFill>
            </a:endParaRPr>
          </a:p>
        </p:txBody>
      </p:sp>
      <p:sp>
        <p:nvSpPr>
          <p:cNvPr id="47" name="Text Placeholder 2">
            <a:extLst>
              <a:ext uri="{FF2B5EF4-FFF2-40B4-BE49-F238E27FC236}">
                <a16:creationId xmlns:a16="http://schemas.microsoft.com/office/drawing/2014/main" id="{F81212D9-50E7-AEB7-382D-67F2AF9F2EE0}"/>
              </a:ext>
            </a:extLst>
          </p:cNvPr>
          <p:cNvSpPr>
            <a:spLocks/>
          </p:cNvSpPr>
          <p:nvPr>
            <p:custDataLst>
              <p:tags r:id="rId5"/>
            </p:custDataLst>
          </p:nvPr>
        </p:nvSpPr>
        <p:spPr bwMode="gray">
          <a:xfrm>
            <a:off x="876300" y="2808288"/>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B2A9E3FA-4F84-4D73-8F01-71474CC7D529}" type="datetime'''''''''''''4''''0''0'''''''''''''''''''''''''''''''''">
              <a:rPr lang="en-US" altLang="en-US" sz="800" smtClean="0">
                <a:solidFill>
                  <a:srgbClr val="322D2D"/>
                </a:solidFill>
                <a:effectLst/>
              </a:rPr>
              <a:pPr lvl="0" algn="r">
                <a:spcBef>
                  <a:spcPct val="0"/>
                </a:spcBef>
                <a:spcAft>
                  <a:spcPct val="0"/>
                </a:spcAft>
              </a:pPr>
              <a:t>400</a:t>
            </a:fld>
            <a:endParaRPr lang="en-US" sz="800" dirty="0">
              <a:solidFill>
                <a:srgbClr val="322D2D"/>
              </a:solidFill>
            </a:endParaRPr>
          </a:p>
        </p:txBody>
      </p:sp>
      <p:sp>
        <p:nvSpPr>
          <p:cNvPr id="49" name="Text Placeholder 2">
            <a:extLst>
              <a:ext uri="{FF2B5EF4-FFF2-40B4-BE49-F238E27FC236}">
                <a16:creationId xmlns:a16="http://schemas.microsoft.com/office/drawing/2014/main" id="{C8C041C2-5D82-5DE9-7C5D-738476E42A8C}"/>
              </a:ext>
            </a:extLst>
          </p:cNvPr>
          <p:cNvSpPr>
            <a:spLocks/>
          </p:cNvSpPr>
          <p:nvPr>
            <p:custDataLst>
              <p:tags r:id="rId6"/>
            </p:custDataLst>
          </p:nvPr>
        </p:nvSpPr>
        <p:spPr bwMode="gray">
          <a:xfrm>
            <a:off x="876300" y="2655888"/>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4BF657C3-AFE0-4612-A9E6-663BDC5B7DD6}" type="datetime'''''''''''''''''6''''''''''''''''''''''''0''0'''''''''''''''">
              <a:rPr lang="en-US" altLang="en-US" sz="800" smtClean="0">
                <a:solidFill>
                  <a:srgbClr val="322D2D"/>
                </a:solidFill>
                <a:effectLst/>
              </a:rPr>
              <a:pPr lvl="0" algn="r">
                <a:spcBef>
                  <a:spcPct val="0"/>
                </a:spcBef>
                <a:spcAft>
                  <a:spcPct val="0"/>
                </a:spcAft>
              </a:pPr>
              <a:t>600</a:t>
            </a:fld>
            <a:endParaRPr lang="en-US" sz="800" dirty="0">
              <a:solidFill>
                <a:srgbClr val="322D2D"/>
              </a:solidFill>
            </a:endParaRPr>
          </a:p>
        </p:txBody>
      </p:sp>
      <p:sp>
        <p:nvSpPr>
          <p:cNvPr id="50" name="Text Placeholder 2">
            <a:extLst>
              <a:ext uri="{FF2B5EF4-FFF2-40B4-BE49-F238E27FC236}">
                <a16:creationId xmlns:a16="http://schemas.microsoft.com/office/drawing/2014/main" id="{D9179D01-8DB7-A16B-A412-F9696CABF904}"/>
              </a:ext>
            </a:extLst>
          </p:cNvPr>
          <p:cNvSpPr>
            <a:spLocks/>
          </p:cNvSpPr>
          <p:nvPr>
            <p:custDataLst>
              <p:tags r:id="rId7"/>
            </p:custDataLst>
          </p:nvPr>
        </p:nvSpPr>
        <p:spPr bwMode="gray">
          <a:xfrm>
            <a:off x="876300" y="2505075"/>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B7D86F1-3E9F-4AC7-BDC6-848C72B77E49}" type="datetime'8''''''''''''''''''''''''''''''''''''''0''''''''0'">
              <a:rPr lang="en-US" altLang="en-US" sz="800" smtClean="0">
                <a:solidFill>
                  <a:srgbClr val="322D2D"/>
                </a:solidFill>
                <a:effectLst/>
              </a:rPr>
              <a:pPr lvl="0" algn="r">
                <a:spcBef>
                  <a:spcPct val="0"/>
                </a:spcBef>
                <a:spcAft>
                  <a:spcPct val="0"/>
                </a:spcAft>
              </a:pPr>
              <a:t>800</a:t>
            </a:fld>
            <a:endParaRPr lang="en-US" sz="800" dirty="0">
              <a:solidFill>
                <a:srgbClr val="322D2D"/>
              </a:solidFill>
            </a:endParaRPr>
          </a:p>
        </p:txBody>
      </p:sp>
      <p:sp>
        <p:nvSpPr>
          <p:cNvPr id="52" name="Text Placeholder 2">
            <a:extLst>
              <a:ext uri="{FF2B5EF4-FFF2-40B4-BE49-F238E27FC236}">
                <a16:creationId xmlns:a16="http://schemas.microsoft.com/office/drawing/2014/main" id="{C31213B5-34F2-E510-1FCD-3F4084D19FDB}"/>
              </a:ext>
            </a:extLst>
          </p:cNvPr>
          <p:cNvSpPr>
            <a:spLocks/>
          </p:cNvSpPr>
          <p:nvPr>
            <p:custDataLst>
              <p:tags r:id="rId8"/>
            </p:custDataLst>
          </p:nvPr>
        </p:nvSpPr>
        <p:spPr bwMode="gray">
          <a:xfrm>
            <a:off x="790575" y="2352675"/>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C2D1F08B-6E9B-4141-94A3-12C4297F26EE}" type="datetime'''''''''''1'''''',00''''''''''''''''''0'''''''''''">
              <a:rPr lang="en-US" altLang="en-US" sz="800" smtClean="0">
                <a:solidFill>
                  <a:srgbClr val="322D2D"/>
                </a:solidFill>
                <a:effectLst/>
              </a:rPr>
              <a:pPr lvl="0" algn="r">
                <a:spcBef>
                  <a:spcPct val="0"/>
                </a:spcBef>
                <a:spcAft>
                  <a:spcPct val="0"/>
                </a:spcAft>
              </a:pPr>
              <a:t>1,000</a:t>
            </a:fld>
            <a:endParaRPr lang="en-US" sz="800" dirty="0">
              <a:solidFill>
                <a:srgbClr val="322D2D"/>
              </a:solidFill>
            </a:endParaRPr>
          </a:p>
        </p:txBody>
      </p:sp>
      <p:sp>
        <p:nvSpPr>
          <p:cNvPr id="53" name="Text Placeholder 2">
            <a:extLst>
              <a:ext uri="{FF2B5EF4-FFF2-40B4-BE49-F238E27FC236}">
                <a16:creationId xmlns:a16="http://schemas.microsoft.com/office/drawing/2014/main" id="{B7E7C9F3-C31C-226A-D4FE-B588BCDEF2C5}"/>
              </a:ext>
            </a:extLst>
          </p:cNvPr>
          <p:cNvSpPr>
            <a:spLocks/>
          </p:cNvSpPr>
          <p:nvPr>
            <p:custDataLst>
              <p:tags r:id="rId9"/>
            </p:custDataLst>
          </p:nvPr>
        </p:nvSpPr>
        <p:spPr bwMode="gray">
          <a:xfrm>
            <a:off x="790575" y="2201863"/>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83B019E-E6DD-49B4-9B68-55ADA4BFB8FA}" type="datetime'''''''1'''''''''',''2''''''0''''''''''''0'''''''''''''">
              <a:rPr lang="en-US" altLang="en-US" sz="800" smtClean="0">
                <a:solidFill>
                  <a:srgbClr val="322D2D"/>
                </a:solidFill>
                <a:effectLst/>
              </a:rPr>
              <a:pPr lvl="0" algn="r">
                <a:spcBef>
                  <a:spcPct val="0"/>
                </a:spcBef>
                <a:spcAft>
                  <a:spcPct val="0"/>
                </a:spcAft>
              </a:pPr>
              <a:t>1,200</a:t>
            </a:fld>
            <a:endParaRPr lang="en-US" sz="800" dirty="0">
              <a:solidFill>
                <a:srgbClr val="322D2D"/>
              </a:solidFill>
            </a:endParaRPr>
          </a:p>
        </p:txBody>
      </p:sp>
      <p:sp>
        <p:nvSpPr>
          <p:cNvPr id="54" name="Text Placeholder 2">
            <a:extLst>
              <a:ext uri="{FF2B5EF4-FFF2-40B4-BE49-F238E27FC236}">
                <a16:creationId xmlns:a16="http://schemas.microsoft.com/office/drawing/2014/main" id="{EFB3CA86-715B-6134-C709-E76640ACBBD8}"/>
              </a:ext>
            </a:extLst>
          </p:cNvPr>
          <p:cNvSpPr>
            <a:spLocks/>
          </p:cNvSpPr>
          <p:nvPr>
            <p:custDataLst>
              <p:tags r:id="rId10"/>
            </p:custDataLst>
          </p:nvPr>
        </p:nvSpPr>
        <p:spPr bwMode="gray">
          <a:xfrm>
            <a:off x="790575" y="2049463"/>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90505E63-6E8B-4DF1-B146-D1D09AB10A27}" type="datetime'''''''''''1'''''''''''''''',''4''''''''0''0'''''''''">
              <a:rPr lang="en-US" altLang="en-US" sz="800" smtClean="0">
                <a:solidFill>
                  <a:srgbClr val="322D2D"/>
                </a:solidFill>
                <a:effectLst/>
              </a:rPr>
              <a:pPr lvl="0" algn="r">
                <a:spcBef>
                  <a:spcPct val="0"/>
                </a:spcBef>
                <a:spcAft>
                  <a:spcPct val="0"/>
                </a:spcAft>
              </a:pPr>
              <a:t>1,400</a:t>
            </a:fld>
            <a:endParaRPr lang="en-US" sz="800" dirty="0">
              <a:solidFill>
                <a:srgbClr val="322D2D"/>
              </a:solidFill>
            </a:endParaRPr>
          </a:p>
        </p:txBody>
      </p:sp>
      <p:sp>
        <p:nvSpPr>
          <p:cNvPr id="55" name="Text Placeholder 2">
            <a:extLst>
              <a:ext uri="{FF2B5EF4-FFF2-40B4-BE49-F238E27FC236}">
                <a16:creationId xmlns:a16="http://schemas.microsoft.com/office/drawing/2014/main" id="{09D33697-D54F-2B3B-AB6C-19BF7C177F85}"/>
              </a:ext>
            </a:extLst>
          </p:cNvPr>
          <p:cNvSpPr>
            <a:spLocks/>
          </p:cNvSpPr>
          <p:nvPr>
            <p:custDataLst>
              <p:tags r:id="rId11"/>
            </p:custDataLst>
          </p:nvPr>
        </p:nvSpPr>
        <p:spPr bwMode="gray">
          <a:xfrm>
            <a:off x="790575" y="1898650"/>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E6B2BB4-FE79-42B3-BEA6-602514D9676E}" type="datetime'''''''''''1'''''',''''6''''''''''''0''''''''0'">
              <a:rPr lang="en-US" altLang="en-US" sz="800" smtClean="0">
                <a:solidFill>
                  <a:srgbClr val="322D2D"/>
                </a:solidFill>
                <a:effectLst/>
              </a:rPr>
              <a:pPr lvl="0" algn="r">
                <a:spcBef>
                  <a:spcPct val="0"/>
                </a:spcBef>
                <a:spcAft>
                  <a:spcPct val="0"/>
                </a:spcAft>
              </a:pPr>
              <a:t>1,600</a:t>
            </a:fld>
            <a:endParaRPr lang="en-US" sz="800" dirty="0">
              <a:solidFill>
                <a:srgbClr val="322D2D"/>
              </a:solidFill>
            </a:endParaRPr>
          </a:p>
        </p:txBody>
      </p:sp>
      <p:sp>
        <p:nvSpPr>
          <p:cNvPr id="56" name="Text Placeholder 2">
            <a:extLst>
              <a:ext uri="{FF2B5EF4-FFF2-40B4-BE49-F238E27FC236}">
                <a16:creationId xmlns:a16="http://schemas.microsoft.com/office/drawing/2014/main" id="{17F773C1-5206-9E23-C893-E0D86F6A8E79}"/>
              </a:ext>
            </a:extLst>
          </p:cNvPr>
          <p:cNvSpPr>
            <a:spLocks/>
          </p:cNvSpPr>
          <p:nvPr>
            <p:custDataLst>
              <p:tags r:id="rId12"/>
            </p:custDataLst>
          </p:nvPr>
        </p:nvSpPr>
        <p:spPr bwMode="gray">
          <a:xfrm>
            <a:off x="790575" y="1746250"/>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575AB06C-DF13-49DC-880E-7DC91DCF765C}" type="datetime'''1,''''''''''8''''''''''''''''''''''''''''''''''''''0''0'''''">
              <a:rPr lang="en-US" altLang="en-US" sz="800" smtClean="0">
                <a:solidFill>
                  <a:srgbClr val="322D2D"/>
                </a:solidFill>
                <a:effectLst/>
              </a:rPr>
              <a:pPr lvl="0" algn="r">
                <a:spcBef>
                  <a:spcPct val="0"/>
                </a:spcBef>
                <a:spcAft>
                  <a:spcPct val="0"/>
                </a:spcAft>
              </a:pPr>
              <a:t>1,800</a:t>
            </a:fld>
            <a:endParaRPr lang="en-US" sz="800" dirty="0">
              <a:solidFill>
                <a:srgbClr val="322D2D"/>
              </a:solidFill>
            </a:endParaRPr>
          </a:p>
        </p:txBody>
      </p:sp>
      <p:sp>
        <p:nvSpPr>
          <p:cNvPr id="57" name="Text Placeholder 2">
            <a:extLst>
              <a:ext uri="{FF2B5EF4-FFF2-40B4-BE49-F238E27FC236}">
                <a16:creationId xmlns:a16="http://schemas.microsoft.com/office/drawing/2014/main" id="{DB354811-CAE6-4CC9-0036-1A86D39C2529}"/>
              </a:ext>
            </a:extLst>
          </p:cNvPr>
          <p:cNvSpPr>
            <a:spLocks/>
          </p:cNvSpPr>
          <p:nvPr>
            <p:custDataLst>
              <p:tags r:id="rId13"/>
            </p:custDataLst>
          </p:nvPr>
        </p:nvSpPr>
        <p:spPr bwMode="gray">
          <a:xfrm>
            <a:off x="1206500" y="20637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1507F18-9E3C-4483-B645-D2A0D2F47B80}" type="datetime'''''''1''''''6.''''''''''''''2''''''''''''''''%'''''''">
              <a:rPr lang="fi-FI" altLang="en-US" sz="800" smtClean="0">
                <a:solidFill>
                  <a:srgbClr val="322D2D"/>
                </a:solidFill>
              </a:rPr>
              <a:pPr lvl="0" algn="ctr">
                <a:spcBef>
                  <a:spcPct val="0"/>
                </a:spcBef>
                <a:spcAft>
                  <a:spcPct val="0"/>
                </a:spcAft>
                <a:defRPr/>
              </a:pPr>
              <a:t>16.2%</a:t>
            </a:fld>
            <a:endParaRPr kumimoji="0" lang="fi-FI" sz="800" b="0" i="0" strike="noStrike" kern="1200" cap="none" spc="0" normalizeH="0" baseline="0" noProof="0">
              <a:ln>
                <a:noFill/>
              </a:ln>
              <a:solidFill>
                <a:srgbClr val="322D2D"/>
              </a:solidFill>
              <a:effectLst/>
              <a:uLnTx/>
              <a:uFillTx/>
            </a:endParaRPr>
          </a:p>
        </p:txBody>
      </p:sp>
      <p:sp>
        <p:nvSpPr>
          <p:cNvPr id="58" name="Text Placeholder 2">
            <a:extLst>
              <a:ext uri="{FF2B5EF4-FFF2-40B4-BE49-F238E27FC236}">
                <a16:creationId xmlns:a16="http://schemas.microsoft.com/office/drawing/2014/main" id="{4912E23A-78AC-4532-8E69-8186F8D674F4}"/>
              </a:ext>
            </a:extLst>
          </p:cNvPr>
          <p:cNvSpPr>
            <a:spLocks/>
          </p:cNvSpPr>
          <p:nvPr>
            <p:custDataLst>
              <p:tags r:id="rId14"/>
            </p:custDataLst>
          </p:nvPr>
        </p:nvSpPr>
        <p:spPr bwMode="gray">
          <a:xfrm>
            <a:off x="1190625" y="2670175"/>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7269A1CD-84C4-4566-84A0-3439C86E6E42}" type="datetime'1'''''',''1''''''''1''''''''5'''''">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1,115</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59" name="Text Placeholder 2">
            <a:extLst>
              <a:ext uri="{FF2B5EF4-FFF2-40B4-BE49-F238E27FC236}">
                <a16:creationId xmlns:a16="http://schemas.microsoft.com/office/drawing/2014/main" id="{5E17E038-3915-5C11-3EDE-9A4C24DEA383}"/>
              </a:ext>
            </a:extLst>
          </p:cNvPr>
          <p:cNvSpPr>
            <a:spLocks/>
          </p:cNvSpPr>
          <p:nvPr>
            <p:custDataLst>
              <p:tags r:id="rId15"/>
            </p:custDataLst>
          </p:nvPr>
        </p:nvSpPr>
        <p:spPr bwMode="auto">
          <a:xfrm>
            <a:off x="1219200" y="320516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34AB0DD-7CC4-40DF-8C49-3CE0197712C1}" type="datetime'''''''''''2''02''''''''''''''''''''''1'''''''''">
              <a:rPr lang="fi-FI" altLang="en-US" sz="1000" smtClean="0">
                <a:solidFill>
                  <a:srgbClr val="322D2D"/>
                </a:solidFill>
              </a:rPr>
              <a:pPr lvl="0" algn="ctr">
                <a:spcBef>
                  <a:spcPct val="0"/>
                </a:spcBef>
                <a:spcAft>
                  <a:spcPct val="0"/>
                </a:spcAft>
                <a:defRPr/>
              </a:pPr>
              <a:t>2021</a:t>
            </a:fld>
            <a:endParaRPr kumimoji="0" lang="fi-FI" sz="1000" b="0" i="0" strike="noStrike" kern="1200" cap="none" spc="0" normalizeH="0" baseline="0" noProof="0">
              <a:ln>
                <a:noFill/>
              </a:ln>
              <a:solidFill>
                <a:srgbClr val="322D2D"/>
              </a:solidFill>
              <a:effectLst/>
              <a:uLnTx/>
              <a:uFillTx/>
            </a:endParaRPr>
          </a:p>
        </p:txBody>
      </p:sp>
      <p:sp useBgFill="1">
        <p:nvSpPr>
          <p:cNvPr id="60" name="Text Placeholder 2">
            <a:extLst>
              <a:ext uri="{FF2B5EF4-FFF2-40B4-BE49-F238E27FC236}">
                <a16:creationId xmlns:a16="http://schemas.microsoft.com/office/drawing/2014/main" id="{56DE9BCE-A07E-BB70-261A-4A47C3F978FA}"/>
              </a:ext>
            </a:extLst>
          </p:cNvPr>
          <p:cNvSpPr>
            <a:spLocks/>
          </p:cNvSpPr>
          <p:nvPr>
            <p:custDataLst>
              <p:tags r:id="rId16"/>
            </p:custDataLst>
          </p:nvPr>
        </p:nvSpPr>
        <p:spPr bwMode="gray">
          <a:xfrm>
            <a:off x="1643063" y="2155825"/>
            <a:ext cx="319088"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FC224588-219F-4D69-B1E6-FDFC0CB75DB7}" type="datetime'''''''''''''''14''''''''.''''''''''''''5''''''%'">
              <a:rPr lang="fi-FI" altLang="en-US" sz="8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14.5%</a:t>
            </a:fld>
            <a:endParaRPr kumimoji="0" lang="fi-FI" sz="800" b="0" i="0" strike="noStrike" kern="1200" cap="none" spc="0" normalizeH="0" baseline="0" noProof="0">
              <a:ln>
                <a:noFill/>
              </a:ln>
              <a:solidFill>
                <a:srgbClr val="322D2D"/>
              </a:solidFill>
              <a:effectLst/>
              <a:uLnTx/>
              <a:uFillTx/>
              <a:ea typeface="+mn-ea"/>
              <a:cs typeface="+mn-cs"/>
            </a:endParaRPr>
          </a:p>
        </p:txBody>
      </p:sp>
      <p:sp>
        <p:nvSpPr>
          <p:cNvPr id="61" name="Text Placeholder 2">
            <a:extLst>
              <a:ext uri="{FF2B5EF4-FFF2-40B4-BE49-F238E27FC236}">
                <a16:creationId xmlns:a16="http://schemas.microsoft.com/office/drawing/2014/main" id="{56BB4C2D-DD10-AA18-DCBD-FC33FDC0BFE8}"/>
              </a:ext>
            </a:extLst>
          </p:cNvPr>
          <p:cNvSpPr>
            <a:spLocks/>
          </p:cNvSpPr>
          <p:nvPr>
            <p:custDataLst>
              <p:tags r:id="rId17"/>
            </p:custDataLst>
          </p:nvPr>
        </p:nvSpPr>
        <p:spPr bwMode="gray">
          <a:xfrm>
            <a:off x="1625600" y="2508250"/>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9793B556-246D-422E-A987-66D378B009CA}" type="datetime'1'''''',''5''''''''''''''''''''''4''''''''2'''''''''">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1,542</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62" name="Text Placeholder 2">
            <a:extLst>
              <a:ext uri="{FF2B5EF4-FFF2-40B4-BE49-F238E27FC236}">
                <a16:creationId xmlns:a16="http://schemas.microsoft.com/office/drawing/2014/main" id="{7A06DB3F-9181-8E9F-B8F7-622CDEC350D6}"/>
              </a:ext>
            </a:extLst>
          </p:cNvPr>
          <p:cNvSpPr>
            <a:spLocks/>
          </p:cNvSpPr>
          <p:nvPr>
            <p:custDataLst>
              <p:tags r:id="rId18"/>
            </p:custDataLst>
          </p:nvPr>
        </p:nvSpPr>
        <p:spPr bwMode="auto">
          <a:xfrm>
            <a:off x="1654175" y="320516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F1B142DA-02F1-4BEE-9780-1CB8AECDF70C}" type="datetime'2''''''''''''''''0''''''''''''''''''''''''2''''2'''''''''">
              <a:rPr lang="fi-FI" altLang="en-US" sz="1000" smtClean="0">
                <a:solidFill>
                  <a:srgbClr val="322D2D"/>
                </a:solidFill>
              </a:rPr>
              <a:pPr lvl="0" algn="ctr">
                <a:spcBef>
                  <a:spcPct val="0"/>
                </a:spcBef>
                <a:spcAft>
                  <a:spcPct val="0"/>
                </a:spcAft>
                <a:defRPr/>
              </a:pPr>
              <a:t>2022</a:t>
            </a:fld>
            <a:endParaRPr kumimoji="0" lang="fi-FI" sz="1000" b="0" i="0" strike="noStrike" kern="1200" cap="none" spc="0" normalizeH="0" baseline="0" noProof="0">
              <a:ln>
                <a:noFill/>
              </a:ln>
              <a:solidFill>
                <a:srgbClr val="322D2D"/>
              </a:solidFill>
              <a:effectLst/>
              <a:uLnTx/>
              <a:uFillTx/>
            </a:endParaRPr>
          </a:p>
        </p:txBody>
      </p:sp>
      <p:sp useBgFill="1">
        <p:nvSpPr>
          <p:cNvPr id="63" name="Text Placeholder 2">
            <a:extLst>
              <a:ext uri="{FF2B5EF4-FFF2-40B4-BE49-F238E27FC236}">
                <a16:creationId xmlns:a16="http://schemas.microsoft.com/office/drawing/2014/main" id="{425BCB55-AD32-A6C7-3319-8125AB27E5AA}"/>
              </a:ext>
            </a:extLst>
          </p:cNvPr>
          <p:cNvSpPr>
            <a:spLocks/>
          </p:cNvSpPr>
          <p:nvPr>
            <p:custDataLst>
              <p:tags r:id="rId19"/>
            </p:custDataLst>
          </p:nvPr>
        </p:nvSpPr>
        <p:spPr bwMode="gray">
          <a:xfrm>
            <a:off x="2078038" y="1828800"/>
            <a:ext cx="319088"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9CBB9F8A-B339-4080-BB3B-976BFC444F50}" type="datetime'2''''''''''0''''''.''5%'''">
              <a:rPr lang="fi-FI" altLang="en-US" sz="8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20.5%</a:t>
            </a:fld>
            <a:endParaRPr kumimoji="0" lang="fi-FI" sz="800" b="0" i="0" strike="noStrike" kern="1200" cap="none" spc="0" normalizeH="0" baseline="0" noProof="0">
              <a:ln>
                <a:noFill/>
              </a:ln>
              <a:solidFill>
                <a:srgbClr val="322D2D"/>
              </a:solidFill>
              <a:effectLst/>
              <a:uLnTx/>
              <a:uFillTx/>
              <a:ea typeface="+mn-ea"/>
              <a:cs typeface="+mn-cs"/>
            </a:endParaRPr>
          </a:p>
        </p:txBody>
      </p:sp>
      <p:sp>
        <p:nvSpPr>
          <p:cNvPr id="64" name="Text Placeholder 2">
            <a:extLst>
              <a:ext uri="{FF2B5EF4-FFF2-40B4-BE49-F238E27FC236}">
                <a16:creationId xmlns:a16="http://schemas.microsoft.com/office/drawing/2014/main" id="{62E0DDF1-DA49-5388-2588-69B221D40D45}"/>
              </a:ext>
            </a:extLst>
          </p:cNvPr>
          <p:cNvSpPr>
            <a:spLocks/>
          </p:cNvSpPr>
          <p:nvPr>
            <p:custDataLst>
              <p:tags r:id="rId20"/>
            </p:custDataLst>
          </p:nvPr>
        </p:nvSpPr>
        <p:spPr bwMode="gray">
          <a:xfrm>
            <a:off x="2062163" y="2473326"/>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7A283100-B6B4-4887-B476-868E692B1C84}" type="datetime'''''''1,''''6''''''''''''''''''''''''''''''''''''36'''''''''">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1,636</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65" name="Text Placeholder 2">
            <a:extLst>
              <a:ext uri="{FF2B5EF4-FFF2-40B4-BE49-F238E27FC236}">
                <a16:creationId xmlns:a16="http://schemas.microsoft.com/office/drawing/2014/main" id="{FB43387C-68CF-625B-AA10-39D48A57806B}"/>
              </a:ext>
            </a:extLst>
          </p:cNvPr>
          <p:cNvSpPr>
            <a:spLocks/>
          </p:cNvSpPr>
          <p:nvPr>
            <p:custDataLst>
              <p:tags r:id="rId21"/>
            </p:custDataLst>
          </p:nvPr>
        </p:nvSpPr>
        <p:spPr bwMode="auto">
          <a:xfrm>
            <a:off x="2090738" y="320516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7310E1E1-90C2-411A-94A4-638E73A5131F}" type="datetime'''''''2''''''''0''''''''''''''''''''''''''''''''''''''''''23'">
              <a:rPr lang="fi-FI" altLang="en-US" sz="1000" smtClean="0">
                <a:solidFill>
                  <a:srgbClr val="322D2D"/>
                </a:solidFill>
              </a:rPr>
              <a:pPr lvl="0" algn="ctr">
                <a:spcBef>
                  <a:spcPct val="0"/>
                </a:spcBef>
                <a:spcAft>
                  <a:spcPct val="0"/>
                </a:spcAft>
                <a:defRPr/>
              </a:pPr>
              <a:t>2023</a:t>
            </a:fld>
            <a:endParaRPr kumimoji="0" lang="fi-FI" sz="1000" b="0" i="0" strike="noStrike" kern="1200" cap="none" spc="0" normalizeH="0" baseline="0" noProof="0">
              <a:ln>
                <a:noFill/>
              </a:ln>
              <a:solidFill>
                <a:srgbClr val="322D2D"/>
              </a:solidFill>
              <a:effectLst/>
              <a:uLnTx/>
              <a:uFillTx/>
            </a:endParaRPr>
          </a:p>
        </p:txBody>
      </p:sp>
      <p:sp>
        <p:nvSpPr>
          <p:cNvPr id="66" name="Text Placeholder 2">
            <a:extLst>
              <a:ext uri="{FF2B5EF4-FFF2-40B4-BE49-F238E27FC236}">
                <a16:creationId xmlns:a16="http://schemas.microsoft.com/office/drawing/2014/main" id="{B9A6EF3A-9BC4-0F3B-E6C4-6A0037E00F9C}"/>
              </a:ext>
            </a:extLst>
          </p:cNvPr>
          <p:cNvSpPr>
            <a:spLocks/>
          </p:cNvSpPr>
          <p:nvPr>
            <p:custDataLst>
              <p:tags r:id="rId22"/>
            </p:custDataLst>
          </p:nvPr>
        </p:nvSpPr>
        <p:spPr bwMode="gray">
          <a:xfrm>
            <a:off x="2514600" y="17351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B09605B-7816-45B1-81F2-0AAB08E17770}" type="datetime'''''''''2''''''2''''''''''''''''''''''''.''''2''%'''''">
              <a:rPr lang="fi-FI" altLang="en-US" sz="800" smtClean="0">
                <a:solidFill>
                  <a:srgbClr val="322D2D"/>
                </a:solidFill>
              </a:rPr>
              <a:pPr lvl="0" algn="ctr">
                <a:spcBef>
                  <a:spcPct val="0"/>
                </a:spcBef>
                <a:spcAft>
                  <a:spcPct val="0"/>
                </a:spcAft>
                <a:defRPr/>
              </a:pPr>
              <a:t>22.2%</a:t>
            </a:fld>
            <a:endParaRPr kumimoji="0" lang="fi-FI" sz="800" b="0" i="0" strike="noStrike" kern="1200" cap="none" spc="0" normalizeH="0" baseline="0" noProof="0">
              <a:ln>
                <a:noFill/>
              </a:ln>
              <a:solidFill>
                <a:srgbClr val="322D2D"/>
              </a:solidFill>
              <a:effectLst/>
              <a:uLnTx/>
              <a:uFillTx/>
            </a:endParaRPr>
          </a:p>
        </p:txBody>
      </p:sp>
      <p:sp>
        <p:nvSpPr>
          <p:cNvPr id="67" name="Text Placeholder 2">
            <a:extLst>
              <a:ext uri="{FF2B5EF4-FFF2-40B4-BE49-F238E27FC236}">
                <a16:creationId xmlns:a16="http://schemas.microsoft.com/office/drawing/2014/main" id="{BF0526E3-31D1-4066-3559-2C163CE2CD93}"/>
              </a:ext>
            </a:extLst>
          </p:cNvPr>
          <p:cNvSpPr>
            <a:spLocks/>
          </p:cNvSpPr>
          <p:nvPr>
            <p:custDataLst>
              <p:tags r:id="rId23"/>
            </p:custDataLst>
          </p:nvPr>
        </p:nvSpPr>
        <p:spPr bwMode="gray">
          <a:xfrm>
            <a:off x="2498725" y="2616201"/>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5AB96FC5-6CE2-4A89-A061-F4F626297E30}" type="datetime'1'''''''',''2''5''''''''''7'">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1,257</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68" name="Text Placeholder 2">
            <a:extLst>
              <a:ext uri="{FF2B5EF4-FFF2-40B4-BE49-F238E27FC236}">
                <a16:creationId xmlns:a16="http://schemas.microsoft.com/office/drawing/2014/main" id="{1F7804BB-9837-A935-21AA-4A246B1D3696}"/>
              </a:ext>
            </a:extLst>
          </p:cNvPr>
          <p:cNvSpPr>
            <a:spLocks/>
          </p:cNvSpPr>
          <p:nvPr>
            <p:custDataLst>
              <p:tags r:id="rId24"/>
            </p:custDataLst>
          </p:nvPr>
        </p:nvSpPr>
        <p:spPr bwMode="auto">
          <a:xfrm>
            <a:off x="2503488" y="3205163"/>
            <a:ext cx="3413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7D8F00B-EBA9-49CE-8343-4702B59E0BEA}" type="datetime'''2''''0''''24''''''''''''''''''''''''''*'''''''''">
              <a:rPr lang="fi-FI" altLang="en-US" sz="1000" smtClean="0">
                <a:solidFill>
                  <a:srgbClr val="322D2D"/>
                </a:solidFill>
              </a:rPr>
              <a:pPr lvl="0" algn="ctr">
                <a:spcBef>
                  <a:spcPct val="0"/>
                </a:spcBef>
                <a:spcAft>
                  <a:spcPct val="0"/>
                </a:spcAft>
                <a:defRPr/>
              </a:pPr>
              <a:t>2024*</a:t>
            </a:fld>
            <a:endParaRPr kumimoji="0" lang="fi-FI" sz="1000" b="0" i="0" strike="noStrike" kern="1200" cap="none" spc="0" normalizeH="0" baseline="0" noProof="0">
              <a:ln>
                <a:noFill/>
              </a:ln>
              <a:solidFill>
                <a:srgbClr val="322D2D"/>
              </a:solidFill>
              <a:effectLst/>
              <a:uLnTx/>
              <a:uFillTx/>
            </a:endParaRPr>
          </a:p>
        </p:txBody>
      </p:sp>
      <p:sp>
        <p:nvSpPr>
          <p:cNvPr id="69" name="Text Placeholder 2">
            <a:extLst>
              <a:ext uri="{FF2B5EF4-FFF2-40B4-BE49-F238E27FC236}">
                <a16:creationId xmlns:a16="http://schemas.microsoft.com/office/drawing/2014/main" id="{76AAEBCB-2B18-4A10-679F-42AD0346E6B4}"/>
              </a:ext>
            </a:extLst>
          </p:cNvPr>
          <p:cNvSpPr>
            <a:spLocks/>
          </p:cNvSpPr>
          <p:nvPr>
            <p:custDataLst>
              <p:tags r:id="rId25"/>
            </p:custDataLst>
          </p:nvPr>
        </p:nvSpPr>
        <p:spPr bwMode="gray">
          <a:xfrm>
            <a:off x="2951163" y="17732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A6C1F30-6A47-4B86-B982-6728AD27F653}" type="datetime'''''''''''''21.''''''5''''''''''%'''''''''''''''''''''''''''''">
              <a:rPr lang="fi-FI" altLang="en-US" sz="800" smtClean="0">
                <a:solidFill>
                  <a:srgbClr val="322D2D"/>
                </a:solidFill>
              </a:rPr>
              <a:pPr lvl="0" algn="ctr">
                <a:spcBef>
                  <a:spcPct val="0"/>
                </a:spcBef>
                <a:spcAft>
                  <a:spcPct val="0"/>
                </a:spcAft>
                <a:defRPr/>
              </a:pPr>
              <a:t>21.5%</a:t>
            </a:fld>
            <a:endParaRPr kumimoji="0" lang="fi-FI" sz="800" i="0" strike="noStrike" kern="1200" cap="none" spc="0" normalizeH="0" baseline="0" noProof="0">
              <a:ln>
                <a:noFill/>
              </a:ln>
              <a:solidFill>
                <a:srgbClr val="322D2D"/>
              </a:solidFill>
              <a:effectLst/>
              <a:uLnTx/>
              <a:uFillTx/>
            </a:endParaRPr>
          </a:p>
        </p:txBody>
      </p:sp>
      <p:sp>
        <p:nvSpPr>
          <p:cNvPr id="70" name="Text Placeholder 2">
            <a:extLst>
              <a:ext uri="{FF2B5EF4-FFF2-40B4-BE49-F238E27FC236}">
                <a16:creationId xmlns:a16="http://schemas.microsoft.com/office/drawing/2014/main" id="{BCA01E75-7E6F-737D-1928-21042E3C2652}"/>
              </a:ext>
            </a:extLst>
          </p:cNvPr>
          <p:cNvSpPr>
            <a:spLocks/>
          </p:cNvSpPr>
          <p:nvPr>
            <p:custDataLst>
              <p:tags r:id="rId26"/>
            </p:custDataLst>
          </p:nvPr>
        </p:nvSpPr>
        <p:spPr bwMode="gray">
          <a:xfrm>
            <a:off x="2933700" y="2630488"/>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6F587A01-E569-44B1-8332-A4608BAD9D97}" type="datetime'''''''''1,''''''''''''''''''''''2''2''''''''''''2'''''">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1,222</a:t>
            </a:fld>
            <a:endParaRPr kumimoji="0" lang="fi-FI" sz="1000" i="0" strike="noStrike" kern="1200" cap="none" spc="0" normalizeH="0" baseline="0" noProof="0" dirty="0">
              <a:ln>
                <a:noFill/>
              </a:ln>
              <a:solidFill>
                <a:srgbClr val="322D2D"/>
              </a:solidFill>
              <a:effectLst/>
              <a:uLnTx/>
              <a:uFillTx/>
              <a:ea typeface="+mn-ea"/>
              <a:cs typeface="+mn-cs"/>
            </a:endParaRPr>
          </a:p>
        </p:txBody>
      </p:sp>
      <p:sp>
        <p:nvSpPr>
          <p:cNvPr id="71" name="Text Placeholder 2">
            <a:extLst>
              <a:ext uri="{FF2B5EF4-FFF2-40B4-BE49-F238E27FC236}">
                <a16:creationId xmlns:a16="http://schemas.microsoft.com/office/drawing/2014/main" id="{AA776DA3-E3D6-5FAF-DAB1-278B13F7613C}"/>
              </a:ext>
            </a:extLst>
          </p:cNvPr>
          <p:cNvSpPr>
            <a:spLocks/>
          </p:cNvSpPr>
          <p:nvPr>
            <p:custDataLst>
              <p:tags r:id="rId27"/>
            </p:custDataLst>
          </p:nvPr>
        </p:nvSpPr>
        <p:spPr bwMode="auto">
          <a:xfrm>
            <a:off x="2962275" y="3205164"/>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286615C2-D7BA-473D-801C-E876441F9D4F}" type="datetime'''2''02''''''''''''''''''''''''''5'''''">
              <a:rPr lang="fi-FI" altLang="en-US" sz="1000" smtClean="0">
                <a:solidFill>
                  <a:srgbClr val="322D2D"/>
                </a:solidFill>
              </a:rPr>
              <a:pPr lvl="0" algn="ctr">
                <a:spcBef>
                  <a:spcPct val="0"/>
                </a:spcBef>
                <a:spcAft>
                  <a:spcPct val="0"/>
                </a:spcAft>
                <a:defRPr/>
              </a:pPr>
              <a:t>2025</a:t>
            </a:fld>
            <a:endParaRPr kumimoji="0" lang="fi-FI" sz="1000" i="0" strike="noStrike" kern="1200" cap="none" spc="0" normalizeH="0" baseline="0" noProof="0">
              <a:ln>
                <a:noFill/>
              </a:ln>
              <a:solidFill>
                <a:srgbClr val="322D2D"/>
              </a:solidFill>
              <a:effectLst/>
              <a:uLnTx/>
              <a:uFillTx/>
            </a:endParaRPr>
          </a:p>
        </p:txBody>
      </p:sp>
      <p:sp>
        <p:nvSpPr>
          <p:cNvPr id="51" name="Text Placeholder 2">
            <a:extLst>
              <a:ext uri="{FF2B5EF4-FFF2-40B4-BE49-F238E27FC236}">
                <a16:creationId xmlns:a16="http://schemas.microsoft.com/office/drawing/2014/main" id="{E691E30B-1233-7C63-D7EE-7BCE5BC40283}"/>
              </a:ext>
            </a:extLst>
          </p:cNvPr>
          <p:cNvSpPr>
            <a:spLocks/>
          </p:cNvSpPr>
          <p:nvPr>
            <p:custDataLst>
              <p:tags r:id="rId28"/>
            </p:custDataLst>
          </p:nvPr>
        </p:nvSpPr>
        <p:spPr bwMode="gray">
          <a:xfrm>
            <a:off x="3386138" y="1889125"/>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3D9208F9-1A88-4AD3-B660-59813147B451}" type="datetime'''''''''''''''''19''''''''''''''''''''''''.''''''''4%'''''''''">
              <a:rPr lang="en-US" altLang="en-US" sz="800" b="1" smtClean="0">
                <a:solidFill>
                  <a:srgbClr val="322D2D"/>
                </a:solidFill>
              </a:rPr>
              <a:pPr lvl="0" algn="ctr">
                <a:spcBef>
                  <a:spcPct val="0"/>
                </a:spcBef>
                <a:spcAft>
                  <a:spcPct val="0"/>
                </a:spcAft>
                <a:defRPr/>
              </a:pPr>
              <a:t>19.4%</a:t>
            </a:fld>
            <a:endParaRPr kumimoji="0" lang="fi-FI" sz="800" b="1" i="0" strike="noStrike" kern="1200" cap="none" spc="0" normalizeH="0" baseline="0" noProof="0" dirty="0">
              <a:ln>
                <a:noFill/>
              </a:ln>
              <a:solidFill>
                <a:srgbClr val="322D2D"/>
              </a:solidFill>
              <a:effectLst/>
              <a:uLnTx/>
              <a:uFillTx/>
            </a:endParaRPr>
          </a:p>
        </p:txBody>
      </p:sp>
      <p:sp>
        <p:nvSpPr>
          <p:cNvPr id="48" name="Text Placeholder 2">
            <a:extLst>
              <a:ext uri="{FF2B5EF4-FFF2-40B4-BE49-F238E27FC236}">
                <a16:creationId xmlns:a16="http://schemas.microsoft.com/office/drawing/2014/main" id="{394A2CAF-1F6A-7C5F-4E6A-6EC6FE61E045}"/>
              </a:ext>
            </a:extLst>
          </p:cNvPr>
          <p:cNvSpPr>
            <a:spLocks/>
          </p:cNvSpPr>
          <p:nvPr>
            <p:custDataLst>
              <p:tags r:id="rId29"/>
            </p:custDataLst>
          </p:nvPr>
        </p:nvSpPr>
        <p:spPr bwMode="gray">
          <a:xfrm>
            <a:off x="3370263" y="2624138"/>
            <a:ext cx="349250" cy="136525"/>
          </a:xfrm>
          <a:prstGeom prst="rect">
            <a:avLst/>
          </a:prstGeom>
          <a:solidFill>
            <a:schemeClr val="accent4"/>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484DF7A6-280D-4888-9C06-942A038A4A4D}" type="datetime'''''''1'''''''''''''''''''''''''''''''''''''',2''''''3''6'''">
              <a:rPr lang="en-US" altLang="en-US" sz="1000" b="1"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1,236</a:t>
            </a:fld>
            <a:endParaRPr kumimoji="0" lang="fi-FI" sz="1000" b="1" i="0" strike="noStrike" kern="1200" cap="none" spc="0" normalizeH="0" baseline="0" noProof="0" dirty="0">
              <a:ln>
                <a:noFill/>
              </a:ln>
              <a:solidFill>
                <a:srgbClr val="322D2D"/>
              </a:solidFill>
              <a:effectLst/>
              <a:uLnTx/>
              <a:uFillTx/>
            </a:endParaRPr>
          </a:p>
        </p:txBody>
      </p:sp>
      <p:sp>
        <p:nvSpPr>
          <p:cNvPr id="45" name="Text Placeholder 2">
            <a:extLst>
              <a:ext uri="{FF2B5EF4-FFF2-40B4-BE49-F238E27FC236}">
                <a16:creationId xmlns:a16="http://schemas.microsoft.com/office/drawing/2014/main" id="{86E60887-1D13-EF5B-8A12-540C05667C4E}"/>
              </a:ext>
            </a:extLst>
          </p:cNvPr>
          <p:cNvSpPr>
            <a:spLocks/>
          </p:cNvSpPr>
          <p:nvPr>
            <p:custDataLst>
              <p:tags r:id="rId30"/>
            </p:custDataLst>
          </p:nvPr>
        </p:nvSpPr>
        <p:spPr bwMode="auto">
          <a:xfrm>
            <a:off x="3367088" y="3205163"/>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E7A35D87-A9D3-44A7-B65E-23E3F064C5D1}" type="datetime'Q2/''''''''''''''2''''6 ''''L''T''''''''''''''M'''''''''">
              <a:rPr lang="en-US" altLang="en-US" sz="1000" b="1" smtClean="0">
                <a:solidFill>
                  <a:srgbClr val="322D2D"/>
                </a:solidFill>
              </a:rPr>
              <a:pPr lvl="0" algn="ctr">
                <a:spcBef>
                  <a:spcPct val="0"/>
                </a:spcBef>
                <a:spcAft>
                  <a:spcPct val="0"/>
                </a:spcAft>
                <a:defRPr/>
              </a:pPr>
              <a:t>Q2/26 LTM</a:t>
            </a:fld>
            <a:endParaRPr kumimoji="0" lang="fi-FI" sz="1000" b="1" i="0" strike="noStrike" kern="1200" cap="none" spc="0" normalizeH="0" baseline="0" noProof="0">
              <a:ln>
                <a:noFill/>
              </a:ln>
              <a:solidFill>
                <a:srgbClr val="322D2D"/>
              </a:solidFill>
              <a:effectLst/>
              <a:uLnTx/>
              <a:uFillTx/>
            </a:endParaRPr>
          </a:p>
        </p:txBody>
      </p:sp>
      <p:graphicFrame>
        <p:nvGraphicFramePr>
          <p:cNvPr id="72" name="Table 14">
            <a:extLst>
              <a:ext uri="{FF2B5EF4-FFF2-40B4-BE49-F238E27FC236}">
                <a16:creationId xmlns:a16="http://schemas.microsoft.com/office/drawing/2014/main" id="{B02E08EB-838C-885E-0796-74A62D93FD16}"/>
              </a:ext>
            </a:extLst>
          </p:cNvPr>
          <p:cNvGraphicFramePr>
            <a:graphicFrameLocks noGrp="1"/>
          </p:cNvGraphicFramePr>
          <p:nvPr/>
        </p:nvGraphicFramePr>
        <p:xfrm>
          <a:off x="838436" y="4327354"/>
          <a:ext cx="3194050" cy="792480"/>
        </p:xfrm>
        <a:graphic>
          <a:graphicData uri="http://schemas.openxmlformats.org/drawingml/2006/table">
            <a:tbl>
              <a:tblPr firstRow="1" bandRow="1">
                <a:tableStyleId>{5C22544A-7EE6-4342-B048-85BDC9FD1C3A}</a:tableStyleId>
              </a:tblPr>
              <a:tblGrid>
                <a:gridCol w="916377">
                  <a:extLst>
                    <a:ext uri="{9D8B030D-6E8A-4147-A177-3AD203B41FA5}">
                      <a16:colId xmlns:a16="http://schemas.microsoft.com/office/drawing/2014/main" val="3343618819"/>
                    </a:ext>
                  </a:extLst>
                </a:gridCol>
                <a:gridCol w="1197462">
                  <a:extLst>
                    <a:ext uri="{9D8B030D-6E8A-4147-A177-3AD203B41FA5}">
                      <a16:colId xmlns:a16="http://schemas.microsoft.com/office/drawing/2014/main" val="3765606912"/>
                    </a:ext>
                  </a:extLst>
                </a:gridCol>
                <a:gridCol w="1080211">
                  <a:extLst>
                    <a:ext uri="{9D8B030D-6E8A-4147-A177-3AD203B41FA5}">
                      <a16:colId xmlns:a16="http://schemas.microsoft.com/office/drawing/2014/main" val="3319828050"/>
                    </a:ext>
                  </a:extLst>
                </a:gridCol>
              </a:tblGrid>
              <a:tr h="365613">
                <a:tc>
                  <a:txBody>
                    <a:bodyPr/>
                    <a:lstStyle/>
                    <a:p>
                      <a:endParaRPr lang="fi-FI"/>
                    </a:p>
                  </a:txBody>
                  <a:tcPr/>
                </a:tc>
                <a:tc>
                  <a:txBody>
                    <a:bodyPr/>
                    <a:lstStyle/>
                    <a:p>
                      <a:r>
                        <a:rPr lang="fi-FI" sz="800" err="1"/>
                        <a:t>Coagulants</a:t>
                      </a:r>
                      <a:endParaRPr lang="fi-FI" sz="800"/>
                    </a:p>
                  </a:txBody>
                  <a:tcPr/>
                </a:tc>
                <a:tc>
                  <a:txBody>
                    <a:bodyPr/>
                    <a:lstStyle/>
                    <a:p>
                      <a:r>
                        <a:rPr lang="fi-FI" sz="800" err="1"/>
                        <a:t>Polymers</a:t>
                      </a:r>
                      <a:endParaRPr lang="fi-FI" sz="800"/>
                    </a:p>
                  </a:txBody>
                  <a:tcPr/>
                </a:tc>
                <a:extLst>
                  <a:ext uri="{0D108BD9-81ED-4DB2-BD59-A6C34878D82A}">
                    <a16:rowId xmlns:a16="http://schemas.microsoft.com/office/drawing/2014/main" val="1341824301"/>
                  </a:ext>
                </a:extLst>
              </a:tr>
              <a:tr h="213275">
                <a:tc>
                  <a:txBody>
                    <a:bodyPr/>
                    <a:lstStyle/>
                    <a:p>
                      <a:r>
                        <a:rPr lang="fi-FI" sz="600"/>
                        <a:t>EMEA</a:t>
                      </a:r>
                    </a:p>
                  </a:txBody>
                  <a:tcPr/>
                </a:tc>
                <a:tc>
                  <a:txBody>
                    <a:bodyPr/>
                    <a:lstStyle/>
                    <a:p>
                      <a:pPr algn="ctr"/>
                      <a:r>
                        <a:rPr lang="fi-FI" sz="800"/>
                        <a:t>25%</a:t>
                      </a:r>
                    </a:p>
                  </a:txBody>
                  <a:tcPr/>
                </a:tc>
                <a:tc>
                  <a:txBody>
                    <a:bodyPr/>
                    <a:lstStyle/>
                    <a:p>
                      <a:pPr algn="ctr"/>
                      <a:r>
                        <a:rPr lang="fi-FI" sz="800"/>
                        <a:t>25%</a:t>
                      </a:r>
                    </a:p>
                  </a:txBody>
                  <a:tcPr/>
                </a:tc>
                <a:extLst>
                  <a:ext uri="{0D108BD9-81ED-4DB2-BD59-A6C34878D82A}">
                    <a16:rowId xmlns:a16="http://schemas.microsoft.com/office/drawing/2014/main" val="63923515"/>
                  </a:ext>
                </a:extLst>
              </a:tr>
              <a:tr h="213275">
                <a:tc>
                  <a:txBody>
                    <a:bodyPr/>
                    <a:lstStyle/>
                    <a:p>
                      <a:r>
                        <a:rPr lang="fi-FI" sz="600"/>
                        <a:t>AMERICAS</a:t>
                      </a:r>
                    </a:p>
                  </a:txBody>
                  <a:tcPr/>
                </a:tc>
                <a:tc>
                  <a:txBody>
                    <a:bodyPr/>
                    <a:lstStyle/>
                    <a:p>
                      <a:pPr algn="ctr"/>
                      <a:r>
                        <a:rPr lang="fi-FI" sz="800"/>
                        <a:t>20%</a:t>
                      </a:r>
                    </a:p>
                  </a:txBody>
                  <a:tcPr/>
                </a:tc>
                <a:tc>
                  <a:txBody>
                    <a:bodyPr/>
                    <a:lstStyle/>
                    <a:p>
                      <a:pPr algn="ctr"/>
                      <a:r>
                        <a:rPr lang="fi-FI" sz="800"/>
                        <a:t>20%</a:t>
                      </a:r>
                    </a:p>
                  </a:txBody>
                  <a:tcPr/>
                </a:tc>
                <a:extLst>
                  <a:ext uri="{0D108BD9-81ED-4DB2-BD59-A6C34878D82A}">
                    <a16:rowId xmlns:a16="http://schemas.microsoft.com/office/drawing/2014/main" val="3405550700"/>
                  </a:ext>
                </a:extLst>
              </a:tr>
            </a:tbl>
          </a:graphicData>
        </a:graphic>
      </p:graphicFrame>
      <p:sp>
        <p:nvSpPr>
          <p:cNvPr id="73" name="Rectangle 21">
            <a:extLst>
              <a:ext uri="{FF2B5EF4-FFF2-40B4-BE49-F238E27FC236}">
                <a16:creationId xmlns:a16="http://schemas.microsoft.com/office/drawing/2014/main" id="{ED4573D2-A90B-5299-99B5-7B4A1A9E66ED}"/>
              </a:ext>
            </a:extLst>
          </p:cNvPr>
          <p:cNvSpPr/>
          <p:nvPr/>
        </p:nvSpPr>
        <p:spPr>
          <a:xfrm>
            <a:off x="8009063" y="5964761"/>
            <a:ext cx="3666116"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22D2D"/>
                </a:solidFill>
                <a:effectLst/>
                <a:uLnTx/>
                <a:uFillTx/>
                <a:latin typeface="Arial"/>
                <a:ea typeface="+mn-ea"/>
                <a:cs typeface="+mn-cs"/>
              </a:rPr>
              <a:t>* Urban refers to municipal water treatment.	</a:t>
            </a:r>
          </a:p>
        </p:txBody>
      </p:sp>
      <p:graphicFrame>
        <p:nvGraphicFramePr>
          <p:cNvPr id="74" name="Chart 11">
            <a:extLst>
              <a:ext uri="{FF2B5EF4-FFF2-40B4-BE49-F238E27FC236}">
                <a16:creationId xmlns:a16="http://schemas.microsoft.com/office/drawing/2014/main" id="{F4A25E3D-9C92-0823-40D7-60877801726F}"/>
              </a:ext>
            </a:extLst>
          </p:cNvPr>
          <p:cNvGraphicFramePr/>
          <p:nvPr/>
        </p:nvGraphicFramePr>
        <p:xfrm>
          <a:off x="4354928" y="2280327"/>
          <a:ext cx="3280164" cy="734770"/>
        </p:xfrm>
        <a:graphic>
          <a:graphicData uri="http://schemas.openxmlformats.org/drawingml/2006/chart">
            <c:chart xmlns:c="http://schemas.openxmlformats.org/drawingml/2006/chart" xmlns:r="http://schemas.openxmlformats.org/officeDocument/2006/relationships" r:id="rId41"/>
          </a:graphicData>
        </a:graphic>
      </p:graphicFrame>
      <p:sp>
        <p:nvSpPr>
          <p:cNvPr id="75" name="TextBox 15">
            <a:extLst>
              <a:ext uri="{FF2B5EF4-FFF2-40B4-BE49-F238E27FC236}">
                <a16:creationId xmlns:a16="http://schemas.microsoft.com/office/drawing/2014/main" id="{B1CBB4DE-7D7F-1B78-DCA4-A4CC068E2F58}"/>
              </a:ext>
            </a:extLst>
          </p:cNvPr>
          <p:cNvSpPr txBox="1"/>
          <p:nvPr/>
        </p:nvSpPr>
        <p:spPr>
          <a:xfrm>
            <a:off x="2460861" y="5252866"/>
            <a:ext cx="1611313" cy="676275"/>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22D2D"/>
                </a:solidFill>
                <a:effectLst/>
                <a:uLnTx/>
                <a:uFillTx/>
                <a:latin typeface="Arial"/>
                <a:ea typeface="+mn-ea"/>
                <a:cs typeface="+mn-cs"/>
              </a:rPr>
              <a:t>Main competitors in polymers: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a:ln>
                  <a:noFill/>
                </a:ln>
                <a:solidFill>
                  <a:srgbClr val="322D2D"/>
                </a:solidFill>
                <a:effectLst/>
                <a:uLnTx/>
                <a:uFillTx/>
                <a:latin typeface="Arial"/>
                <a:ea typeface="+mn-ea"/>
                <a:cs typeface="+mn-cs"/>
              </a:rPr>
              <a:t>SNF</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err="1">
                <a:ln>
                  <a:noFill/>
                </a:ln>
                <a:solidFill>
                  <a:srgbClr val="322D2D"/>
                </a:solidFill>
                <a:effectLst/>
                <a:uLnTx/>
                <a:uFillTx/>
                <a:latin typeface="Arial"/>
                <a:ea typeface="+mn-ea"/>
                <a:cs typeface="+mn-cs"/>
              </a:rPr>
              <a:t>Solenis</a:t>
            </a:r>
            <a:endParaRPr kumimoji="0" lang="en-GB" sz="1100" b="0" i="0" u="none" strike="noStrike" kern="1200" cap="none" spc="0" normalizeH="0" baseline="0" noProof="0">
              <a:ln>
                <a:noFill/>
              </a:ln>
              <a:solidFill>
                <a:srgbClr val="322D2D"/>
              </a:solidFill>
              <a:effectLst/>
              <a:uLnTx/>
              <a:uFillTx/>
              <a:latin typeface="Arial"/>
              <a:ea typeface="+mn-ea"/>
              <a:cs typeface="+mn-cs"/>
            </a:endParaRPr>
          </a:p>
        </p:txBody>
      </p:sp>
      <p:sp>
        <p:nvSpPr>
          <p:cNvPr id="76" name="TextBox 112">
            <a:extLst>
              <a:ext uri="{FF2B5EF4-FFF2-40B4-BE49-F238E27FC236}">
                <a16:creationId xmlns:a16="http://schemas.microsoft.com/office/drawing/2014/main" id="{DC21FDD6-6BDE-8A74-D975-7AF540C6E773}"/>
              </a:ext>
            </a:extLst>
          </p:cNvPr>
          <p:cNvSpPr txBox="1"/>
          <p:nvPr/>
        </p:nvSpPr>
        <p:spPr>
          <a:xfrm>
            <a:off x="1113770" y="3370609"/>
            <a:ext cx="141353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srgbClr val="322D2D"/>
                </a:solidFill>
                <a:effectLst/>
                <a:uLnTx/>
                <a:uFillTx/>
                <a:latin typeface="Arial"/>
                <a:ea typeface="+mn-ea"/>
                <a:cs typeface="+mn-cs"/>
              </a:rPr>
              <a:t>*O&amp;G </a:t>
            </a:r>
            <a:r>
              <a:rPr kumimoji="0" lang="fi-FI" sz="800" b="0" i="0" u="none" strike="noStrike" kern="1200" cap="none" spc="0" normalizeH="0" baseline="0" noProof="0" err="1">
                <a:ln>
                  <a:noFill/>
                </a:ln>
                <a:solidFill>
                  <a:srgbClr val="322D2D"/>
                </a:solidFill>
                <a:effectLst/>
                <a:uLnTx/>
                <a:uFillTx/>
                <a:latin typeface="Arial"/>
                <a:ea typeface="+mn-ea"/>
                <a:cs typeface="+mn-cs"/>
              </a:rPr>
              <a:t>divestment</a:t>
            </a:r>
            <a:r>
              <a:rPr kumimoji="0" lang="fi-FI" sz="800" b="0" i="0" u="none" strike="noStrike" kern="1200" cap="none" spc="0" normalizeH="0" baseline="0" noProof="0">
                <a:ln>
                  <a:noFill/>
                </a:ln>
                <a:solidFill>
                  <a:srgbClr val="322D2D"/>
                </a:solidFill>
                <a:effectLst/>
                <a:uLnTx/>
                <a:uFillTx/>
                <a:latin typeface="Arial"/>
                <a:ea typeface="+mn-ea"/>
                <a:cs typeface="+mn-cs"/>
              </a:rPr>
              <a:t> </a:t>
            </a:r>
            <a:r>
              <a:rPr kumimoji="0" lang="fi-FI" sz="800" b="0" i="0" u="none" strike="noStrike" kern="1200" cap="none" spc="0" normalizeH="0" baseline="0" noProof="0" err="1">
                <a:ln>
                  <a:noFill/>
                </a:ln>
                <a:solidFill>
                  <a:srgbClr val="322D2D"/>
                </a:solidFill>
                <a:effectLst/>
                <a:uLnTx/>
                <a:uFillTx/>
                <a:latin typeface="Arial"/>
                <a:ea typeface="+mn-ea"/>
                <a:cs typeface="+mn-cs"/>
              </a:rPr>
              <a:t>adjusted</a:t>
            </a:r>
            <a:endParaRPr kumimoji="0" lang="fi-FI" sz="800" b="0" i="0" u="none" strike="noStrike" kern="1200" cap="none" spc="0" normalizeH="0" baseline="0" noProof="0">
              <a:ln>
                <a:noFill/>
              </a:ln>
              <a:solidFill>
                <a:srgbClr val="322D2D"/>
              </a:solidFill>
              <a:effectLst/>
              <a:uLnTx/>
              <a:uFillTx/>
              <a:latin typeface="Arial"/>
              <a:ea typeface="+mn-ea"/>
              <a:cs typeface="+mn-cs"/>
            </a:endParaRPr>
          </a:p>
        </p:txBody>
      </p:sp>
      <p:sp>
        <p:nvSpPr>
          <p:cNvPr id="77" name="TextBox 168">
            <a:extLst>
              <a:ext uri="{FF2B5EF4-FFF2-40B4-BE49-F238E27FC236}">
                <a16:creationId xmlns:a16="http://schemas.microsoft.com/office/drawing/2014/main" id="{6D4E32F3-1D48-DA29-7CB4-201F4100A72B}"/>
              </a:ext>
            </a:extLst>
          </p:cNvPr>
          <p:cNvSpPr txBox="1"/>
          <p:nvPr/>
        </p:nvSpPr>
        <p:spPr>
          <a:xfrm>
            <a:off x="5999955" y="1848072"/>
            <a:ext cx="789614" cy="553998"/>
          </a:xfrm>
          <a:prstGeom prst="rect">
            <a:avLst/>
          </a:prstGeom>
          <a:noFill/>
        </p:spPr>
        <p:txBody>
          <a:bodyPr wrap="square" lIns="0" tIns="0" rIns="0" bIns="0" rtlCol="0">
            <a:spAutoFit/>
          </a:bodyPr>
          <a:lstStyle/>
          <a:p>
            <a:pPr lvl="0">
              <a:defRPr/>
            </a:pPr>
            <a:r>
              <a:rPr lang="en-GB" sz="1200" b="1">
                <a:solidFill>
                  <a:srgbClr val="7F7F7F"/>
                </a:solidFill>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26%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Urban EMEA*</a:t>
            </a:r>
          </a:p>
        </p:txBody>
      </p:sp>
      <p:sp>
        <p:nvSpPr>
          <p:cNvPr id="78" name="Oval 34">
            <a:extLst>
              <a:ext uri="{FF2B5EF4-FFF2-40B4-BE49-F238E27FC236}">
                <a16:creationId xmlns:a16="http://schemas.microsoft.com/office/drawing/2014/main" id="{91573629-EA26-6D23-798C-B2E1FFAA151C}"/>
              </a:ext>
            </a:extLst>
          </p:cNvPr>
          <p:cNvSpPr/>
          <p:nvPr/>
        </p:nvSpPr>
        <p:spPr>
          <a:xfrm>
            <a:off x="6163294" y="2881640"/>
            <a:ext cx="457200" cy="457200"/>
          </a:xfrm>
          <a:prstGeom prst="ellipse">
            <a:avLst/>
          </a:prstGeom>
          <a:noFill/>
          <a:ln w="6350">
            <a:solidFill>
              <a:srgbClr val="BED7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3-4%</a:t>
            </a:r>
          </a:p>
        </p:txBody>
      </p:sp>
      <p:sp>
        <p:nvSpPr>
          <p:cNvPr id="79" name="TextBox 36">
            <a:extLst>
              <a:ext uri="{FF2B5EF4-FFF2-40B4-BE49-F238E27FC236}">
                <a16:creationId xmlns:a16="http://schemas.microsoft.com/office/drawing/2014/main" id="{5F04F20F-4F4A-3504-0E83-30ACB173D3FE}"/>
              </a:ext>
            </a:extLst>
          </p:cNvPr>
          <p:cNvSpPr txBox="1"/>
          <p:nvPr/>
        </p:nvSpPr>
        <p:spPr>
          <a:xfrm>
            <a:off x="4332578" y="5875002"/>
            <a:ext cx="3702790"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*Market growth estimate for 2024-2030, incl. cost inflation. The market growth estimates </a:t>
            </a:r>
            <a:r>
              <a:rPr lang="en-US" sz="1000">
                <a:solidFill>
                  <a:srgbClr val="322D2D"/>
                </a:solidFill>
                <a:latin typeface="Arial"/>
              </a:rPr>
              <a:t>include areas outside of  Kemira’s current core business, such as activated carbon. The estimated growth rates are more modest for coagulants and polymers.</a:t>
            </a:r>
            <a:endParaRPr kumimoji="0" lang="en-US" sz="1000" b="0" i="0" u="none" strike="noStrike" kern="1200" cap="none" spc="0" normalizeH="0" baseline="0" noProof="0">
              <a:ln>
                <a:noFill/>
              </a:ln>
              <a:solidFill>
                <a:srgbClr val="322D2D"/>
              </a:solidFill>
              <a:effectLst/>
              <a:uLnTx/>
              <a:uFillTx/>
              <a:latin typeface="Arial"/>
              <a:ea typeface="+mn-ea"/>
              <a:cs typeface="+mn-cs"/>
            </a:endParaRPr>
          </a:p>
        </p:txBody>
      </p:sp>
      <p:pic>
        <p:nvPicPr>
          <p:cNvPr id="80" name="Picture 12" descr="A blue sign with white text&#10;&#10;Description automatically generated">
            <a:extLst>
              <a:ext uri="{FF2B5EF4-FFF2-40B4-BE49-F238E27FC236}">
                <a16:creationId xmlns:a16="http://schemas.microsoft.com/office/drawing/2014/main" id="{D3BF8B98-6E44-429F-86AB-016928A3D106}"/>
              </a:ext>
            </a:extLst>
          </p:cNvPr>
          <p:cNvPicPr>
            <a:picLocks noChangeAspect="1"/>
          </p:cNvPicPr>
          <p:nvPr/>
        </p:nvPicPr>
        <p:blipFill>
          <a:blip r:embed="rId42">
            <a:extLst>
              <a:ext uri="{28A0092B-C50C-407E-A947-70E740481C1C}">
                <a14:useLocalDpi xmlns:a14="http://schemas.microsoft.com/office/drawing/2010/main" val="0"/>
              </a:ext>
            </a:extLst>
          </a:blip>
          <a:stretch>
            <a:fillRect/>
          </a:stretch>
        </p:blipFill>
        <p:spPr>
          <a:xfrm>
            <a:off x="9983362" y="5307089"/>
            <a:ext cx="300204" cy="300204"/>
          </a:xfrm>
          <a:prstGeom prst="rect">
            <a:avLst/>
          </a:prstGeom>
        </p:spPr>
      </p:pic>
      <p:pic>
        <p:nvPicPr>
          <p:cNvPr id="81" name="Picture 37" descr="A black and green text&#10;&#10;Description automatically generated">
            <a:extLst>
              <a:ext uri="{FF2B5EF4-FFF2-40B4-BE49-F238E27FC236}">
                <a16:creationId xmlns:a16="http://schemas.microsoft.com/office/drawing/2014/main" id="{D7B1F113-DA3C-7F32-23EF-186690BC37ED}"/>
              </a:ext>
            </a:extLst>
          </p:cNvPr>
          <p:cNvPicPr>
            <a:picLocks noChangeAspect="1"/>
          </p:cNvPicPr>
          <p:nvPr/>
        </p:nvPicPr>
        <p:blipFill>
          <a:blip r:embed="rId43">
            <a:extLst>
              <a:ext uri="{28A0092B-C50C-407E-A947-70E740481C1C}">
                <a14:useLocalDpi xmlns:a14="http://schemas.microsoft.com/office/drawing/2010/main" val="0"/>
              </a:ext>
            </a:extLst>
          </a:blip>
          <a:stretch>
            <a:fillRect/>
          </a:stretch>
        </p:blipFill>
        <p:spPr>
          <a:xfrm>
            <a:off x="10560947" y="5323200"/>
            <a:ext cx="662997" cy="372936"/>
          </a:xfrm>
          <a:prstGeom prst="rect">
            <a:avLst/>
          </a:prstGeom>
        </p:spPr>
      </p:pic>
      <p:sp>
        <p:nvSpPr>
          <p:cNvPr id="86" name="Päivämäärän paikkamerkki 85">
            <a:extLst>
              <a:ext uri="{FF2B5EF4-FFF2-40B4-BE49-F238E27FC236}">
                <a16:creationId xmlns:a16="http://schemas.microsoft.com/office/drawing/2014/main" id="{3856105C-EC9D-42D0-B36C-4F414C944FCB}"/>
              </a:ext>
            </a:extLst>
          </p:cNvPr>
          <p:cNvSpPr>
            <a:spLocks noGrp="1"/>
          </p:cNvSpPr>
          <p:nvPr>
            <p:ph type="dt" sz="half" idx="10"/>
          </p:nvPr>
        </p:nvSpPr>
        <p:spPr/>
        <p:txBody>
          <a:bodyPr/>
          <a:lstStyle/>
          <a:p>
            <a:r>
              <a:rPr lang="fi-FI"/>
              <a:t>JULY 2026</a:t>
            </a:r>
            <a:endParaRPr lang="en-US"/>
          </a:p>
        </p:txBody>
      </p:sp>
      <p:sp>
        <p:nvSpPr>
          <p:cNvPr id="87" name="Alatunnisteen paikkamerkki 86">
            <a:extLst>
              <a:ext uri="{FF2B5EF4-FFF2-40B4-BE49-F238E27FC236}">
                <a16:creationId xmlns:a16="http://schemas.microsoft.com/office/drawing/2014/main" id="{9A61B072-1322-4D44-ABF9-DDD60A7EBA15}"/>
              </a:ext>
            </a:extLst>
          </p:cNvPr>
          <p:cNvSpPr>
            <a:spLocks noGrp="1"/>
          </p:cNvSpPr>
          <p:nvPr>
            <p:ph type="ftr" sz="quarter" idx="11"/>
          </p:nvPr>
        </p:nvSpPr>
        <p:spPr/>
        <p:txBody>
          <a:bodyPr/>
          <a:lstStyle/>
          <a:p>
            <a:r>
              <a:rPr lang="en-US"/>
              <a:t>INVESTOR PRESENTATION</a:t>
            </a:r>
          </a:p>
        </p:txBody>
      </p:sp>
    </p:spTree>
    <p:extLst>
      <p:ext uri="{BB962C8B-B14F-4D97-AF65-F5344CB8AC3E}">
        <p14:creationId xmlns:p14="http://schemas.microsoft.com/office/powerpoint/2010/main" val="302241256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6647F2A6-D330-C8FE-4640-E21DA03BC40E}"/>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E0772F2B-77A5-5B21-5E7F-1BB9BEFD65CE}"/>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93D07FCA-6F4B-66E4-E58F-66C2CC105D99}"/>
              </a:ext>
            </a:extLst>
          </p:cNvPr>
          <p:cNvSpPr>
            <a:spLocks noGrp="1"/>
          </p:cNvSpPr>
          <p:nvPr>
            <p:ph type="sldNum" sz="quarter" idx="12"/>
          </p:nvPr>
        </p:nvSpPr>
        <p:spPr/>
        <p:txBody>
          <a:bodyPr/>
          <a:lstStyle/>
          <a:p>
            <a:fld id="{9B8CDF1A-3CDE-4195-AF23-CDCF2878DEB5}" type="slidenum">
              <a:rPr lang="en-US" smtClean="0"/>
              <a:t>4</a:t>
            </a:fld>
            <a:endParaRPr lang="en-US"/>
          </a:p>
        </p:txBody>
      </p:sp>
      <p:sp>
        <p:nvSpPr>
          <p:cNvPr id="5" name="Title 12">
            <a:extLst>
              <a:ext uri="{FF2B5EF4-FFF2-40B4-BE49-F238E27FC236}">
                <a16:creationId xmlns:a16="http://schemas.microsoft.com/office/drawing/2014/main" id="{05BE6EF0-FBE7-D8EB-F71B-F6C4C8ABE1E8}"/>
              </a:ext>
            </a:extLst>
          </p:cNvPr>
          <p:cNvSpPr txBox="1">
            <a:spLocks/>
          </p:cNvSpPr>
          <p:nvPr/>
        </p:nvSpPr>
        <p:spPr>
          <a:xfrm>
            <a:off x="838199" y="437469"/>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a:t>Kemira in brief</a:t>
            </a:r>
            <a:endParaRPr lang="fi-FI" dirty="0"/>
          </a:p>
        </p:txBody>
      </p:sp>
      <p:sp>
        <p:nvSpPr>
          <p:cNvPr id="6" name="Rectangle 16">
            <a:extLst>
              <a:ext uri="{FF2B5EF4-FFF2-40B4-BE49-F238E27FC236}">
                <a16:creationId xmlns:a16="http://schemas.microsoft.com/office/drawing/2014/main" id="{1899FA03-621B-7B58-C383-F04955953551}"/>
              </a:ext>
            </a:extLst>
          </p:cNvPr>
          <p:cNvSpPr/>
          <p:nvPr/>
        </p:nvSpPr>
        <p:spPr>
          <a:xfrm>
            <a:off x="820271" y="3748091"/>
            <a:ext cx="1872000" cy="2052000"/>
          </a:xfrm>
          <a:prstGeom prst="rect">
            <a:avLst/>
          </a:prstGeom>
        </p:spPr>
        <p:txBody>
          <a:bodyPr vert="horz" lIns="0" tIns="0" rIns="0" bIns="0" numCol="1" spcCol="360000" rtlCol="0" anchor="ctr">
            <a:noAutofit/>
          </a:bodyPr>
          <a:lstStyle/>
          <a:p>
            <a:pPr algn="ctr">
              <a:lnSpc>
                <a:spcPct val="90000"/>
              </a:lnSpc>
              <a:spcBef>
                <a:spcPts val="1000"/>
              </a:spcBef>
            </a:pPr>
            <a:r>
              <a:rPr lang="en-US" sz="1400">
                <a:solidFill>
                  <a:prstClr val="black"/>
                </a:solidFill>
                <a:ea typeface="Tahoma" panose="020B0604030504040204" pitchFamily="34" charset="0"/>
                <a:cs typeface="Plus Jakarta Sans" pitchFamily="2" charset="0"/>
              </a:rPr>
              <a:t>Nasdaq Helsinki</a:t>
            </a:r>
          </a:p>
          <a:p>
            <a:pPr algn="ctr">
              <a:lnSpc>
                <a:spcPct val="90000"/>
              </a:lnSpc>
              <a:spcBef>
                <a:spcPts val="1000"/>
              </a:spcBef>
            </a:pPr>
            <a:r>
              <a:rPr lang="en-US" sz="2400" b="1">
                <a:solidFill>
                  <a:schemeClr val="tx2"/>
                </a:solidFill>
                <a:ea typeface="Tahoma" panose="020B0604030504040204" pitchFamily="34" charset="0"/>
                <a:cs typeface="Plus Jakarta Sans" pitchFamily="2" charset="0"/>
              </a:rPr>
              <a:t>KEMIRA</a:t>
            </a:r>
            <a:endParaRPr lang="en-US" sz="2000" b="1">
              <a:solidFill>
                <a:schemeClr val="tx2"/>
              </a:solidFill>
              <a:ea typeface="Tahoma" panose="020B0604030504040204" pitchFamily="34" charset="0"/>
              <a:cs typeface="Plus Jakarta Sans" pitchFamily="2" charset="0"/>
            </a:endParaRPr>
          </a:p>
          <a:p>
            <a:pPr algn="ctr">
              <a:lnSpc>
                <a:spcPct val="90000"/>
              </a:lnSpc>
              <a:spcBef>
                <a:spcPts val="1000"/>
              </a:spcBef>
            </a:pPr>
            <a:r>
              <a:rPr lang="en-US" sz="1400">
                <a:ea typeface="Tahoma" panose="020B0604030504040204" pitchFamily="34" charset="0"/>
                <a:cs typeface="Plus Jakarta Sans" pitchFamily="2" charset="0"/>
              </a:rPr>
              <a:t>since 1994</a:t>
            </a:r>
          </a:p>
        </p:txBody>
      </p:sp>
      <p:sp>
        <p:nvSpPr>
          <p:cNvPr id="7" name="Rectangle 17">
            <a:extLst>
              <a:ext uri="{FF2B5EF4-FFF2-40B4-BE49-F238E27FC236}">
                <a16:creationId xmlns:a16="http://schemas.microsoft.com/office/drawing/2014/main" id="{4E97202C-62F1-5B23-8E4C-93168175A7EA}"/>
              </a:ext>
            </a:extLst>
          </p:cNvPr>
          <p:cNvSpPr/>
          <p:nvPr/>
        </p:nvSpPr>
        <p:spPr>
          <a:xfrm>
            <a:off x="4564271" y="3748091"/>
            <a:ext cx="1872000" cy="2052000"/>
          </a:xfrm>
          <a:prstGeom prst="rect">
            <a:avLst/>
          </a:prstGeom>
        </p:spPr>
        <p:txBody>
          <a:bodyPr vert="horz" lIns="0" tIns="0" rIns="0" bIns="0" numCol="1" spcCol="360000" rtlCol="0" anchor="ctr">
            <a:noAutofit/>
          </a:bodyPr>
          <a:lstStyle/>
          <a:p>
            <a:pPr algn="ctr">
              <a:lnSpc>
                <a:spcPct val="90000"/>
              </a:lnSpc>
              <a:spcBef>
                <a:spcPts val="1000"/>
              </a:spcBef>
            </a:pPr>
            <a:r>
              <a:rPr lang="en-US" sz="1400" dirty="0">
                <a:solidFill>
                  <a:prstClr val="black"/>
                </a:solidFill>
                <a:ea typeface="Tahoma" panose="020B0604030504040204" pitchFamily="34" charset="0"/>
                <a:cs typeface="Plus Jakarta Sans" pitchFamily="2" charset="0"/>
              </a:rPr>
              <a:t>Approximately</a:t>
            </a:r>
            <a:endParaRPr lang="en-US" sz="1400" dirty="0">
              <a:solidFill>
                <a:schemeClr val="accent1"/>
              </a:solidFill>
              <a:ea typeface="Tahoma" panose="020B0604030504040204" pitchFamily="34" charset="0"/>
              <a:cs typeface="Plus Jakarta Sans" pitchFamily="2" charset="0"/>
            </a:endParaRPr>
          </a:p>
          <a:p>
            <a:pPr algn="ctr">
              <a:lnSpc>
                <a:spcPct val="90000"/>
              </a:lnSpc>
              <a:spcBef>
                <a:spcPts val="1000"/>
              </a:spcBef>
            </a:pPr>
            <a:r>
              <a:rPr lang="en-US" sz="2400" b="1" dirty="0">
                <a:solidFill>
                  <a:schemeClr val="tx2"/>
                </a:solidFill>
                <a:ea typeface="Tahoma" panose="020B0604030504040204" pitchFamily="34" charset="0"/>
                <a:cs typeface="Plus Jakarta Sans" pitchFamily="2" charset="0"/>
              </a:rPr>
              <a:t>4,900</a:t>
            </a:r>
            <a:endParaRPr lang="en-US" sz="2000" b="1" dirty="0">
              <a:solidFill>
                <a:schemeClr val="tx2"/>
              </a:solidFill>
              <a:ea typeface="Tahoma" panose="020B0604030504040204" pitchFamily="34" charset="0"/>
              <a:cs typeface="Plus Jakarta Sans" pitchFamily="2" charset="0"/>
            </a:endParaRPr>
          </a:p>
          <a:p>
            <a:pPr algn="ctr">
              <a:lnSpc>
                <a:spcPct val="90000"/>
              </a:lnSpc>
              <a:spcBef>
                <a:spcPts val="1000"/>
              </a:spcBef>
            </a:pPr>
            <a:r>
              <a:rPr lang="en-US" sz="1400" dirty="0">
                <a:ea typeface="Tahoma" panose="020B0604030504040204" pitchFamily="34" charset="0"/>
                <a:cs typeface="Plus Jakarta Sans" pitchFamily="2" charset="0"/>
              </a:rPr>
              <a:t>employees, Q2/26</a:t>
            </a:r>
            <a:endParaRPr lang="en-US" sz="1100" dirty="0">
              <a:solidFill>
                <a:schemeClr val="accent1"/>
              </a:solidFill>
              <a:ea typeface="Tahoma" panose="020B0604030504040204" pitchFamily="34" charset="0"/>
              <a:cs typeface="Plus Jakarta Sans" pitchFamily="2" charset="0"/>
            </a:endParaRPr>
          </a:p>
        </p:txBody>
      </p:sp>
      <p:sp>
        <p:nvSpPr>
          <p:cNvPr id="8" name="Rectangle 18">
            <a:extLst>
              <a:ext uri="{FF2B5EF4-FFF2-40B4-BE49-F238E27FC236}">
                <a16:creationId xmlns:a16="http://schemas.microsoft.com/office/drawing/2014/main" id="{F5BEC77F-ED50-B806-E29A-6F4612E82040}"/>
              </a:ext>
            </a:extLst>
          </p:cNvPr>
          <p:cNvSpPr/>
          <p:nvPr/>
        </p:nvSpPr>
        <p:spPr>
          <a:xfrm>
            <a:off x="2692271" y="1696091"/>
            <a:ext cx="1872000" cy="2052000"/>
          </a:xfrm>
          <a:prstGeom prst="rect">
            <a:avLst/>
          </a:prstGeom>
        </p:spPr>
        <p:txBody>
          <a:bodyPr vert="horz" lIns="0" tIns="0" rIns="0" bIns="0" numCol="1" spcCol="360000" rtlCol="0" anchor="ctr">
            <a:noAutofit/>
          </a:bodyPr>
          <a:lstStyle/>
          <a:p>
            <a:pPr lvl="0" algn="ctr">
              <a:lnSpc>
                <a:spcPct val="90000"/>
              </a:lnSpc>
              <a:spcBef>
                <a:spcPts val="1000"/>
              </a:spcBef>
            </a:pPr>
            <a:endParaRPr lang="en-US" sz="1400" dirty="0">
              <a:solidFill>
                <a:prstClr val="black"/>
              </a:solidFill>
              <a:ea typeface="Tahoma" panose="020B0604030504040204" pitchFamily="34" charset="0"/>
              <a:cs typeface="Plus Jakarta Sans" pitchFamily="2" charset="0"/>
            </a:endParaRPr>
          </a:p>
          <a:p>
            <a:pPr lvl="0" algn="ctr">
              <a:lnSpc>
                <a:spcPct val="90000"/>
              </a:lnSpc>
              <a:spcBef>
                <a:spcPts val="1000"/>
              </a:spcBef>
            </a:pPr>
            <a:r>
              <a:rPr lang="en-US" sz="1400" dirty="0">
                <a:solidFill>
                  <a:prstClr val="black"/>
                </a:solidFill>
                <a:ea typeface="Tahoma" panose="020B0604030504040204" pitchFamily="34" charset="0"/>
                <a:cs typeface="Plus Jakarta Sans" pitchFamily="2" charset="0"/>
              </a:rPr>
              <a:t>Operative EBITDA</a:t>
            </a:r>
          </a:p>
          <a:p>
            <a:pPr lvl="0" algn="ctr">
              <a:lnSpc>
                <a:spcPct val="90000"/>
              </a:lnSpc>
              <a:spcBef>
                <a:spcPts val="1000"/>
              </a:spcBef>
            </a:pPr>
            <a:r>
              <a:rPr lang="en-US" sz="2400" b="1" dirty="0">
                <a:solidFill>
                  <a:schemeClr val="tx2"/>
                </a:solidFill>
                <a:ea typeface="Tahoma" panose="020B0604030504040204" pitchFamily="34" charset="0"/>
                <a:cs typeface="Plus Jakarta Sans" pitchFamily="2" charset="0"/>
              </a:rPr>
              <a:t>19.1%</a:t>
            </a:r>
          </a:p>
          <a:p>
            <a:pPr lvl="0" algn="ctr">
              <a:lnSpc>
                <a:spcPct val="90000"/>
              </a:lnSpc>
              <a:spcBef>
                <a:spcPts val="1000"/>
              </a:spcBef>
            </a:pPr>
            <a:r>
              <a:rPr lang="en-US" sz="1400" dirty="0">
                <a:solidFill>
                  <a:prstClr val="black"/>
                </a:solidFill>
                <a:ea typeface="Tahoma" panose="020B0604030504040204" pitchFamily="34" charset="0"/>
                <a:cs typeface="Plus Jakarta Sans" pitchFamily="2" charset="0"/>
              </a:rPr>
              <a:t>margin, 2025</a:t>
            </a:r>
          </a:p>
          <a:p>
            <a:pPr lvl="0" algn="ctr">
              <a:lnSpc>
                <a:spcPct val="90000"/>
              </a:lnSpc>
              <a:spcBef>
                <a:spcPts val="600"/>
              </a:spcBef>
            </a:pPr>
            <a:endParaRPr lang="en-US" sz="1400" dirty="0">
              <a:ea typeface="Tahoma" panose="020B0604030504040204" pitchFamily="34" charset="0"/>
            </a:endParaRPr>
          </a:p>
        </p:txBody>
      </p:sp>
      <p:sp>
        <p:nvSpPr>
          <p:cNvPr id="9" name="Rectangle 19">
            <a:extLst>
              <a:ext uri="{FF2B5EF4-FFF2-40B4-BE49-F238E27FC236}">
                <a16:creationId xmlns:a16="http://schemas.microsoft.com/office/drawing/2014/main" id="{079B50CA-1176-E298-D6D4-7E01E8840762}"/>
              </a:ext>
            </a:extLst>
          </p:cNvPr>
          <p:cNvSpPr/>
          <p:nvPr/>
        </p:nvSpPr>
        <p:spPr>
          <a:xfrm>
            <a:off x="820271" y="1696091"/>
            <a:ext cx="1872000" cy="2052000"/>
          </a:xfrm>
          <a:prstGeom prst="rect">
            <a:avLst/>
          </a:prstGeom>
        </p:spPr>
        <p:txBody>
          <a:bodyPr vert="horz" lIns="0" tIns="0" rIns="0" bIns="0" numCol="1" spcCol="360000" rtlCol="0" anchor="ctr">
            <a:noAutofit/>
          </a:bodyPr>
          <a:lstStyle/>
          <a:p>
            <a:pPr algn="ctr">
              <a:lnSpc>
                <a:spcPct val="90000"/>
              </a:lnSpc>
              <a:spcBef>
                <a:spcPts val="1000"/>
              </a:spcBef>
            </a:pPr>
            <a:endParaRPr lang="en-US" sz="1400" dirty="0">
              <a:solidFill>
                <a:prstClr val="black"/>
              </a:solidFill>
              <a:ea typeface="Tahoma" panose="020B0604030504040204" pitchFamily="34" charset="0"/>
              <a:cs typeface="Plus Jakarta Sans" pitchFamily="2" charset="0"/>
            </a:endParaRPr>
          </a:p>
          <a:p>
            <a:pPr algn="ctr">
              <a:lnSpc>
                <a:spcPct val="90000"/>
              </a:lnSpc>
              <a:spcBef>
                <a:spcPts val="1000"/>
              </a:spcBef>
            </a:pPr>
            <a:r>
              <a:rPr lang="en-US" sz="1400" dirty="0">
                <a:solidFill>
                  <a:prstClr val="black"/>
                </a:solidFill>
                <a:ea typeface="Tahoma" panose="020B0604030504040204" pitchFamily="34" charset="0"/>
                <a:cs typeface="Plus Jakarta Sans" pitchFamily="2" charset="0"/>
              </a:rPr>
              <a:t>Revenue</a:t>
            </a:r>
            <a:endParaRPr lang="en-US" sz="1400" dirty="0">
              <a:solidFill>
                <a:schemeClr val="accent1"/>
              </a:solidFill>
              <a:ea typeface="Tahoma" panose="020B0604030504040204" pitchFamily="34" charset="0"/>
              <a:cs typeface="Plus Jakarta Sans" pitchFamily="2" charset="0"/>
            </a:endParaRPr>
          </a:p>
          <a:p>
            <a:pPr algn="ctr">
              <a:lnSpc>
                <a:spcPct val="90000"/>
              </a:lnSpc>
              <a:spcBef>
                <a:spcPts val="1000"/>
              </a:spcBef>
            </a:pPr>
            <a:r>
              <a:rPr lang="en-US" sz="2400" b="1" dirty="0">
                <a:solidFill>
                  <a:schemeClr val="tx2"/>
                </a:solidFill>
                <a:ea typeface="Tahoma" panose="020B0604030504040204" pitchFamily="34" charset="0"/>
                <a:cs typeface="Plus Jakarta Sans" pitchFamily="2" charset="0"/>
              </a:rPr>
              <a:t>2,753.5</a:t>
            </a:r>
          </a:p>
          <a:p>
            <a:pPr algn="ctr">
              <a:lnSpc>
                <a:spcPct val="90000"/>
              </a:lnSpc>
              <a:spcBef>
                <a:spcPts val="1000"/>
              </a:spcBef>
            </a:pPr>
            <a:r>
              <a:rPr lang="en-US" sz="1400" dirty="0">
                <a:ea typeface="Tahoma" panose="020B0604030504040204" pitchFamily="34" charset="0"/>
                <a:cs typeface="Plus Jakarta Sans" pitchFamily="2" charset="0"/>
              </a:rPr>
              <a:t>MEUR, 2025</a:t>
            </a:r>
          </a:p>
          <a:p>
            <a:pPr algn="ctr">
              <a:lnSpc>
                <a:spcPct val="90000"/>
              </a:lnSpc>
              <a:spcBef>
                <a:spcPts val="600"/>
              </a:spcBef>
            </a:pPr>
            <a:endParaRPr lang="en-US" sz="1400" dirty="0">
              <a:ea typeface="Tahoma" panose="020B0604030504040204" pitchFamily="34" charset="0"/>
              <a:cs typeface="Plus Jakarta Sans" pitchFamily="2" charset="0"/>
            </a:endParaRPr>
          </a:p>
        </p:txBody>
      </p:sp>
      <p:sp>
        <p:nvSpPr>
          <p:cNvPr id="10" name="Rectangle 21">
            <a:extLst>
              <a:ext uri="{FF2B5EF4-FFF2-40B4-BE49-F238E27FC236}">
                <a16:creationId xmlns:a16="http://schemas.microsoft.com/office/drawing/2014/main" id="{D64919A9-1985-E5D4-C847-6A82317F763B}"/>
              </a:ext>
            </a:extLst>
          </p:cNvPr>
          <p:cNvSpPr/>
          <p:nvPr/>
        </p:nvSpPr>
        <p:spPr>
          <a:xfrm>
            <a:off x="2692271" y="3748091"/>
            <a:ext cx="1872000" cy="2052000"/>
          </a:xfrm>
          <a:prstGeom prst="rect">
            <a:avLst/>
          </a:prstGeom>
        </p:spPr>
        <p:txBody>
          <a:bodyPr vert="horz" lIns="0" tIns="0" rIns="0" bIns="0" numCol="1" spcCol="360000" rtlCol="0" anchor="ctr">
            <a:noAutofit/>
          </a:bodyPr>
          <a:lstStyle/>
          <a:p>
            <a:pPr algn="ctr">
              <a:lnSpc>
                <a:spcPct val="90000"/>
              </a:lnSpc>
              <a:spcBef>
                <a:spcPts val="1000"/>
              </a:spcBef>
            </a:pPr>
            <a:r>
              <a:rPr lang="en-US" sz="1400">
                <a:solidFill>
                  <a:prstClr val="black"/>
                </a:solidFill>
                <a:ea typeface="Tahoma" panose="020B0604030504040204" pitchFamily="34" charset="0"/>
                <a:cs typeface="Plus Jakarta Sans" pitchFamily="2" charset="0"/>
              </a:rPr>
              <a:t>Headquartered in Helsinki, Finland</a:t>
            </a:r>
          </a:p>
          <a:p>
            <a:pPr algn="ctr">
              <a:lnSpc>
                <a:spcPct val="90000"/>
              </a:lnSpc>
              <a:spcBef>
                <a:spcPts val="1000"/>
              </a:spcBef>
            </a:pPr>
            <a:r>
              <a:rPr lang="en-US" sz="1400">
                <a:solidFill>
                  <a:prstClr val="black"/>
                </a:solidFill>
                <a:ea typeface="Tahoma" panose="020B0604030504040204" pitchFamily="34" charset="0"/>
                <a:cs typeface="Plus Jakarta Sans" pitchFamily="2" charset="0"/>
              </a:rPr>
              <a:t>Sales in </a:t>
            </a:r>
            <a:endParaRPr lang="en-US" sz="1400">
              <a:solidFill>
                <a:schemeClr val="accent1"/>
              </a:solidFill>
              <a:ea typeface="Tahoma" panose="020B0604030504040204" pitchFamily="34" charset="0"/>
              <a:cs typeface="Plus Jakarta Sans" pitchFamily="2" charset="0"/>
            </a:endParaRPr>
          </a:p>
          <a:p>
            <a:pPr algn="ctr">
              <a:lnSpc>
                <a:spcPct val="90000"/>
              </a:lnSpc>
              <a:spcBef>
                <a:spcPts val="1000"/>
              </a:spcBef>
            </a:pPr>
            <a:r>
              <a:rPr lang="en-US" sz="2400" b="1">
                <a:solidFill>
                  <a:schemeClr val="tx2"/>
                </a:solidFill>
                <a:ea typeface="Tahoma" panose="020B0604030504040204" pitchFamily="34" charset="0"/>
                <a:cs typeface="Plus Jakarta Sans" pitchFamily="2" charset="0"/>
              </a:rPr>
              <a:t>100+</a:t>
            </a:r>
            <a:endParaRPr lang="en-US" sz="2000" b="1">
              <a:solidFill>
                <a:schemeClr val="tx2"/>
              </a:solidFill>
              <a:ea typeface="Tahoma" panose="020B0604030504040204" pitchFamily="34" charset="0"/>
              <a:cs typeface="Plus Jakarta Sans" pitchFamily="2" charset="0"/>
            </a:endParaRPr>
          </a:p>
          <a:p>
            <a:pPr algn="ctr">
              <a:lnSpc>
                <a:spcPct val="90000"/>
              </a:lnSpc>
              <a:spcBef>
                <a:spcPts val="1000"/>
              </a:spcBef>
            </a:pPr>
            <a:r>
              <a:rPr lang="en-US" sz="1400">
                <a:ea typeface="Tahoma" panose="020B0604030504040204" pitchFamily="34" charset="0"/>
                <a:cs typeface="Plus Jakarta Sans" pitchFamily="2" charset="0"/>
              </a:rPr>
              <a:t>countries</a:t>
            </a:r>
            <a:endParaRPr lang="en-US" sz="1100">
              <a:ea typeface="Tahoma" panose="020B0604030504040204" pitchFamily="34" charset="0"/>
              <a:cs typeface="Plus Jakarta Sans" pitchFamily="2" charset="0"/>
            </a:endParaRPr>
          </a:p>
        </p:txBody>
      </p:sp>
      <p:cxnSp>
        <p:nvCxnSpPr>
          <p:cNvPr id="11" name="Straight Connector 24">
            <a:extLst>
              <a:ext uri="{FF2B5EF4-FFF2-40B4-BE49-F238E27FC236}">
                <a16:creationId xmlns:a16="http://schemas.microsoft.com/office/drawing/2014/main" id="{AABD7447-43F0-8307-A116-1D75FF151EAB}"/>
              </a:ext>
            </a:extLst>
          </p:cNvPr>
          <p:cNvCxnSpPr>
            <a:cxnSpLocks/>
          </p:cNvCxnSpPr>
          <p:nvPr/>
        </p:nvCxnSpPr>
        <p:spPr>
          <a:xfrm>
            <a:off x="4564271" y="1696091"/>
            <a:ext cx="0" cy="4104000"/>
          </a:xfrm>
          <a:prstGeom prst="line">
            <a:avLst/>
          </a:prstGeom>
          <a:no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2" name="Straight Connector 26">
            <a:extLst>
              <a:ext uri="{FF2B5EF4-FFF2-40B4-BE49-F238E27FC236}">
                <a16:creationId xmlns:a16="http://schemas.microsoft.com/office/drawing/2014/main" id="{262C0849-67AE-94D0-F782-86692BCCEB92}"/>
              </a:ext>
            </a:extLst>
          </p:cNvPr>
          <p:cNvCxnSpPr>
            <a:cxnSpLocks/>
          </p:cNvCxnSpPr>
          <p:nvPr/>
        </p:nvCxnSpPr>
        <p:spPr>
          <a:xfrm>
            <a:off x="820271" y="3748091"/>
            <a:ext cx="5616000" cy="0"/>
          </a:xfrm>
          <a:prstGeom prst="line">
            <a:avLst/>
          </a:prstGeom>
          <a:no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3" name="Straight Connector 27">
            <a:extLst>
              <a:ext uri="{FF2B5EF4-FFF2-40B4-BE49-F238E27FC236}">
                <a16:creationId xmlns:a16="http://schemas.microsoft.com/office/drawing/2014/main" id="{697175E2-89CA-C9CC-59CC-A1325FBD34CA}"/>
              </a:ext>
            </a:extLst>
          </p:cNvPr>
          <p:cNvCxnSpPr>
            <a:cxnSpLocks/>
          </p:cNvCxnSpPr>
          <p:nvPr/>
        </p:nvCxnSpPr>
        <p:spPr>
          <a:xfrm>
            <a:off x="2692271" y="1696091"/>
            <a:ext cx="0" cy="4104000"/>
          </a:xfrm>
          <a:prstGeom prst="line">
            <a:avLst/>
          </a:prstGeom>
          <a:no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cxnSp>
      <p:pic>
        <p:nvPicPr>
          <p:cNvPr id="14" name="Content Placeholder 23">
            <a:extLst>
              <a:ext uri="{FF2B5EF4-FFF2-40B4-BE49-F238E27FC236}">
                <a16:creationId xmlns:a16="http://schemas.microsoft.com/office/drawing/2014/main" id="{4B706E21-928E-0CC5-B94D-E8D0F26D5597}"/>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7207657" y="1577753"/>
            <a:ext cx="3538165" cy="4392612"/>
          </a:xfrm>
          <a:prstGeom prst="rect">
            <a:avLst/>
          </a:prstGeom>
        </p:spPr>
      </p:pic>
      <p:sp>
        <p:nvSpPr>
          <p:cNvPr id="15" name="Rectangle 18">
            <a:extLst>
              <a:ext uri="{FF2B5EF4-FFF2-40B4-BE49-F238E27FC236}">
                <a16:creationId xmlns:a16="http://schemas.microsoft.com/office/drawing/2014/main" id="{D2E0EF07-5BED-B9E0-9D14-A1BC17E7E69F}"/>
              </a:ext>
            </a:extLst>
          </p:cNvPr>
          <p:cNvSpPr/>
          <p:nvPr/>
        </p:nvSpPr>
        <p:spPr>
          <a:xfrm>
            <a:off x="4564270" y="1696090"/>
            <a:ext cx="1872000" cy="2052000"/>
          </a:xfrm>
          <a:prstGeom prst="rect">
            <a:avLst/>
          </a:prstGeom>
        </p:spPr>
        <p:txBody>
          <a:bodyPr vert="horz" lIns="0" tIns="0" rIns="0" bIns="0" numCol="1" spcCol="360000" rtlCol="0" anchor="ctr">
            <a:noAutofit/>
          </a:bodyPr>
          <a:lstStyle/>
          <a:p>
            <a:pPr lvl="0" algn="ctr">
              <a:lnSpc>
                <a:spcPct val="90000"/>
              </a:lnSpc>
              <a:spcBef>
                <a:spcPts val="1000"/>
              </a:spcBef>
            </a:pPr>
            <a:r>
              <a:rPr lang="en-US" sz="1400" dirty="0">
                <a:solidFill>
                  <a:prstClr val="black"/>
                </a:solidFill>
                <a:ea typeface="Tahoma" panose="020B0604030504040204" pitchFamily="34" charset="0"/>
                <a:cs typeface="Plus Jakarta Sans" pitchFamily="2" charset="0"/>
              </a:rPr>
              <a:t>Operative ROCE</a:t>
            </a:r>
          </a:p>
          <a:p>
            <a:pPr lvl="0" algn="ctr">
              <a:lnSpc>
                <a:spcPct val="90000"/>
              </a:lnSpc>
              <a:spcBef>
                <a:spcPts val="1000"/>
              </a:spcBef>
            </a:pPr>
            <a:r>
              <a:rPr lang="en-US" sz="2400" b="1" dirty="0">
                <a:solidFill>
                  <a:schemeClr val="tx2"/>
                </a:solidFill>
                <a:ea typeface="Tahoma" panose="020B0604030504040204" pitchFamily="34" charset="0"/>
                <a:cs typeface="Plus Jakarta Sans" pitchFamily="2" charset="0"/>
              </a:rPr>
              <a:t>16.5%</a:t>
            </a:r>
          </a:p>
          <a:p>
            <a:pPr lvl="0" algn="ctr">
              <a:lnSpc>
                <a:spcPct val="90000"/>
              </a:lnSpc>
              <a:spcBef>
                <a:spcPts val="1000"/>
              </a:spcBef>
            </a:pPr>
            <a:r>
              <a:rPr lang="en-US" sz="1400" dirty="0">
                <a:solidFill>
                  <a:prstClr val="black"/>
                </a:solidFill>
                <a:ea typeface="Tahoma" panose="020B0604030504040204" pitchFamily="34" charset="0"/>
                <a:cs typeface="Plus Jakarta Sans" pitchFamily="2" charset="0"/>
              </a:rPr>
              <a:t>2025</a:t>
            </a:r>
          </a:p>
        </p:txBody>
      </p:sp>
    </p:spTree>
    <p:extLst>
      <p:ext uri="{BB962C8B-B14F-4D97-AF65-F5344CB8AC3E}">
        <p14:creationId xmlns:p14="http://schemas.microsoft.com/office/powerpoint/2010/main" val="145054958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EBFD77D-8E45-580D-5532-F4B71D70761E}"/>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6D5BE527-2384-233C-9869-B5FA81485223}"/>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C2B9999F-C64E-013D-FBF0-362106AF35E6}"/>
              </a:ext>
            </a:extLst>
          </p:cNvPr>
          <p:cNvSpPr>
            <a:spLocks noGrp="1"/>
          </p:cNvSpPr>
          <p:nvPr>
            <p:ph type="sldNum" sz="quarter" idx="12"/>
          </p:nvPr>
        </p:nvSpPr>
        <p:spPr/>
        <p:txBody>
          <a:bodyPr/>
          <a:lstStyle/>
          <a:p>
            <a:fld id="{9B8CDF1A-3CDE-4195-AF23-CDCF2878DEB5}" type="slidenum">
              <a:rPr lang="en-US" smtClean="0"/>
              <a:t>40</a:t>
            </a:fld>
            <a:endParaRPr lang="en-US"/>
          </a:p>
        </p:txBody>
      </p:sp>
      <p:sp>
        <p:nvSpPr>
          <p:cNvPr id="5" name="Title 1">
            <a:extLst>
              <a:ext uri="{FF2B5EF4-FFF2-40B4-BE49-F238E27FC236}">
                <a16:creationId xmlns:a16="http://schemas.microsoft.com/office/drawing/2014/main" id="{BC7F6AD2-54D1-235B-0495-DD1CAA025C82}"/>
              </a:ext>
            </a:extLst>
          </p:cNvPr>
          <p:cNvSpPr txBox="1">
            <a:spLocks/>
          </p:cNvSpPr>
          <p:nvPr/>
        </p:nvSpPr>
        <p:spPr>
          <a:xfrm>
            <a:off x="838199" y="404813"/>
            <a:ext cx="10514013" cy="647923"/>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Water Solutions</a:t>
            </a:r>
          </a:p>
        </p:txBody>
      </p:sp>
      <p:sp>
        <p:nvSpPr>
          <p:cNvPr id="6" name="Text Placeholder 2">
            <a:extLst>
              <a:ext uri="{FF2B5EF4-FFF2-40B4-BE49-F238E27FC236}">
                <a16:creationId xmlns:a16="http://schemas.microsoft.com/office/drawing/2014/main" id="{DB266B07-BE60-88A5-E04E-48B1AB0D320A}"/>
              </a:ext>
            </a:extLst>
          </p:cNvPr>
          <p:cNvSpPr txBox="1">
            <a:spLocks/>
          </p:cNvSpPr>
          <p:nvPr/>
        </p:nvSpPr>
        <p:spPr>
          <a:xfrm>
            <a:off x="839789" y="1052736"/>
            <a:ext cx="10512424" cy="431576"/>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a:t>Technology and market leader in water treatment as well</a:t>
            </a:r>
            <a:br>
              <a:rPr lang="en-US"/>
            </a:br>
            <a:r>
              <a:rPr lang="en-US"/>
              <a:t>as in niche applications in oil &amp; gas</a:t>
            </a:r>
            <a:endParaRPr lang="fi-FI"/>
          </a:p>
        </p:txBody>
      </p:sp>
      <p:sp>
        <p:nvSpPr>
          <p:cNvPr id="7" name="TextBox 86">
            <a:extLst>
              <a:ext uri="{FF2B5EF4-FFF2-40B4-BE49-F238E27FC236}">
                <a16:creationId xmlns:a16="http://schemas.microsoft.com/office/drawing/2014/main" id="{DABD415A-4B78-CC58-7D2B-3C5EDE0BE2E3}"/>
              </a:ext>
            </a:extLst>
          </p:cNvPr>
          <p:cNvSpPr txBox="1"/>
          <p:nvPr/>
        </p:nvSpPr>
        <p:spPr>
          <a:xfrm>
            <a:off x="4223792" y="5779251"/>
            <a:ext cx="6785532" cy="553998"/>
          </a:xfrm>
          <a:prstGeom prst="rect">
            <a:avLst/>
          </a:prstGeom>
          <a:noFill/>
        </p:spPr>
        <p:txBody>
          <a:bodyPr wrap="square" lIns="0" tIns="0" rIns="0" bIns="0"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MAIN COMPETITORS </a:t>
            </a:r>
            <a:br>
              <a:rPr kumimoji="0" lang="en-US" sz="1200" b="0" i="0" u="none" strike="noStrike" kern="1200" cap="none" spc="0" normalizeH="0" baseline="0" noProof="0">
                <a:ln>
                  <a:noFill/>
                </a:ln>
                <a:solidFill>
                  <a:srgbClr val="322D2D"/>
                </a:solidFill>
                <a:effectLst/>
                <a:uLnTx/>
                <a:uFillTx/>
                <a:latin typeface="Arial"/>
                <a:ea typeface="+mn-ea"/>
                <a:cs typeface="+mn-cs"/>
              </a:rPr>
            </a:br>
            <a:r>
              <a:rPr kumimoji="0" lang="en-US" sz="1200" b="0" i="0" u="none" strike="noStrike" kern="1200" cap="none" spc="0" normalizeH="0" baseline="0" noProof="0">
                <a:ln>
                  <a:noFill/>
                </a:ln>
                <a:solidFill>
                  <a:srgbClr val="322D2D"/>
                </a:solidFill>
                <a:effectLst/>
                <a:uLnTx/>
                <a:uFillTx/>
                <a:latin typeface="Arial"/>
                <a:ea typeface="+mn-ea"/>
                <a:cs typeface="+mn-cs"/>
              </a:rPr>
              <a:t>Coagulants:  mainly local small companies, </a:t>
            </a:r>
            <a:r>
              <a:rPr kumimoji="0" lang="en-US" sz="1200" b="0" i="0" u="none" strike="noStrike" kern="1200" cap="none" spc="0" normalizeH="0" baseline="0" noProof="0" err="1">
                <a:ln>
                  <a:noFill/>
                </a:ln>
                <a:solidFill>
                  <a:srgbClr val="322D2D"/>
                </a:solidFill>
                <a:effectLst/>
                <a:uLnTx/>
                <a:uFillTx/>
                <a:latin typeface="Arial"/>
                <a:ea typeface="+mn-ea"/>
                <a:cs typeface="+mn-cs"/>
              </a:rPr>
              <a:t>Feralco</a:t>
            </a:r>
            <a:r>
              <a:rPr kumimoji="0" lang="en-US" sz="1200" b="0" i="0" u="none" strike="noStrike" kern="1200" cap="none" spc="0" normalizeH="0" baseline="0" noProof="0">
                <a:ln>
                  <a:noFill/>
                </a:ln>
                <a:solidFill>
                  <a:srgbClr val="322D2D"/>
                </a:solidFill>
                <a:effectLst/>
                <a:uLnTx/>
                <a:uFillTx/>
                <a:latin typeface="Arial"/>
                <a:ea typeface="+mn-ea"/>
                <a:cs typeface="+mn-cs"/>
              </a:rPr>
              <a:t>, USALCO, Kronos, PVS,   </a:t>
            </a:r>
            <a:br>
              <a:rPr kumimoji="0" lang="en-US" sz="1200" b="0" i="0" u="none" strike="noStrike" kern="1200" cap="none" spc="0" normalizeH="0" baseline="0" noProof="0">
                <a:ln>
                  <a:noFill/>
                </a:ln>
                <a:solidFill>
                  <a:srgbClr val="322D2D"/>
                </a:solidFill>
                <a:effectLst/>
                <a:uLnTx/>
                <a:uFillTx/>
                <a:latin typeface="Arial"/>
                <a:ea typeface="+mn-ea"/>
                <a:cs typeface="+mn-cs"/>
              </a:rPr>
            </a:br>
            <a:r>
              <a:rPr kumimoji="0" lang="en-US" sz="1200" b="0" i="0" u="none" strike="noStrike" kern="1200" cap="none" spc="0" normalizeH="0" baseline="0" noProof="0">
                <a:ln>
                  <a:noFill/>
                </a:ln>
                <a:solidFill>
                  <a:srgbClr val="322D2D"/>
                </a:solidFill>
                <a:effectLst/>
                <a:uLnTx/>
                <a:uFillTx/>
                <a:latin typeface="Arial"/>
                <a:ea typeface="+mn-ea"/>
                <a:cs typeface="+mn-cs"/>
              </a:rPr>
              <a:t>Polymers:  SNF, Solvay, Ecolab, </a:t>
            </a:r>
            <a:r>
              <a:rPr kumimoji="0" lang="en-US" sz="1200" b="0" i="0" u="none" strike="noStrike" kern="1200" cap="none" spc="0" normalizeH="0" baseline="0" noProof="0" err="1">
                <a:ln>
                  <a:noFill/>
                </a:ln>
                <a:solidFill>
                  <a:srgbClr val="322D2D"/>
                </a:solidFill>
                <a:effectLst/>
                <a:uLnTx/>
                <a:uFillTx/>
                <a:latin typeface="Arial"/>
                <a:ea typeface="+mn-ea"/>
                <a:cs typeface="+mn-cs"/>
              </a:rPr>
              <a:t>Solenis</a:t>
            </a:r>
            <a:endParaRPr kumimoji="0" lang="en-US" sz="1200" b="0" i="0" u="none" strike="noStrike" kern="1200" cap="none" spc="0" normalizeH="0" baseline="0" noProof="0">
              <a:ln>
                <a:noFill/>
              </a:ln>
              <a:solidFill>
                <a:srgbClr val="322D2D"/>
              </a:solidFill>
              <a:effectLst/>
              <a:uLnTx/>
              <a:uFillTx/>
              <a:latin typeface="Arial"/>
              <a:ea typeface="+mn-ea"/>
              <a:cs typeface="+mn-cs"/>
            </a:endParaRPr>
          </a:p>
        </p:txBody>
      </p:sp>
      <p:sp>
        <p:nvSpPr>
          <p:cNvPr id="8" name="Rectangle 17">
            <a:extLst>
              <a:ext uri="{FF2B5EF4-FFF2-40B4-BE49-F238E27FC236}">
                <a16:creationId xmlns:a16="http://schemas.microsoft.com/office/drawing/2014/main" id="{208A5355-C1BE-CDDD-F97F-5F2E0BA378B4}"/>
              </a:ext>
            </a:extLst>
          </p:cNvPr>
          <p:cNvSpPr/>
          <p:nvPr>
            <p:custDataLst>
              <p:tags r:id="rId1"/>
            </p:custDataLst>
          </p:nvPr>
        </p:nvSpPr>
        <p:spPr bwMode="auto">
          <a:xfrm>
            <a:off x="1038417" y="5963493"/>
            <a:ext cx="2688299" cy="249816"/>
          </a:xfrm>
          <a:prstGeom prst="rect">
            <a:avLst/>
          </a:prstGeom>
          <a:noFill/>
          <a:ln w="6350" algn="ctr">
            <a:noFill/>
            <a:miter lim="800000"/>
            <a:headEnd/>
            <a:tailEnd/>
          </a:ln>
          <a:extLst>
            <a:ext uri="{909E8E84-426E-40DD-AFC4-6F175D3DCCD1}">
              <a14:hiddenFill xmlns:a14="http://schemas.microsoft.com/office/drawing/2010/main">
                <a:solidFill>
                  <a:schemeClr val="bg2"/>
                </a:solidFill>
              </a14:hiddenFill>
            </a:ext>
          </a:extLst>
        </p:spPr>
        <p:txBody>
          <a:bodyPr wrap="none" lIns="0" tIns="0" rIns="0" bIns="0" rtlCol="0" anchor="ctr">
            <a:noAutofit/>
          </a:bodyPr>
          <a:lstStyle/>
          <a:p>
            <a:pPr marL="0" marR="0" lvl="0" indent="0" algn="l" defTabSz="609570" rtl="0" eaLnBrk="0" fontAlgn="auto" latinLnBrk="0" hangingPunct="0">
              <a:lnSpc>
                <a:spcPct val="90000"/>
              </a:lnSpc>
              <a:spcBef>
                <a:spcPct val="0"/>
              </a:spcBef>
              <a:spcAft>
                <a:spcPct val="0"/>
              </a:spcAft>
              <a:buClr>
                <a:srgbClr val="FFFFFF"/>
              </a:buClr>
              <a:buSzPct val="100000"/>
              <a:buFontTx/>
              <a:buNone/>
              <a:tabLst/>
              <a:defRPr/>
            </a:pPr>
            <a:r>
              <a:rPr kumimoji="0" lang="fi-FI" sz="1333" b="0" i="0" u="none" strike="noStrike" kern="1200" cap="none" spc="0" normalizeH="0" baseline="0" noProof="0">
                <a:ln>
                  <a:noFill/>
                </a:ln>
                <a:solidFill>
                  <a:srgbClr val="322D2D"/>
                </a:solidFill>
                <a:effectLst/>
                <a:uLnTx/>
                <a:uFillTx/>
                <a:latin typeface="Arial"/>
                <a:ea typeface="Akkurat Pro" charset="0"/>
                <a:cs typeface="Akkurat Pro" charset="0"/>
              </a:rPr>
              <a:t>Value </a:t>
            </a:r>
            <a:r>
              <a:rPr kumimoji="0" lang="fi-FI" sz="1333" b="0" i="0" u="none" strike="noStrike" kern="1200" cap="none" spc="0" normalizeH="0" baseline="0" noProof="0" err="1">
                <a:ln>
                  <a:noFill/>
                </a:ln>
                <a:solidFill>
                  <a:srgbClr val="322D2D"/>
                </a:solidFill>
                <a:effectLst/>
                <a:uLnTx/>
                <a:uFillTx/>
                <a:latin typeface="Arial"/>
                <a:ea typeface="Akkurat Pro" charset="0"/>
                <a:cs typeface="Akkurat Pro" charset="0"/>
              </a:rPr>
              <a:t>chain</a:t>
            </a:r>
            <a:r>
              <a:rPr kumimoji="0" lang="fi-FI" sz="1333" b="0" i="0" u="none" strike="noStrike" kern="1200" cap="none" spc="0" normalizeH="0" baseline="0" noProof="0">
                <a:ln>
                  <a:noFill/>
                </a:ln>
                <a:solidFill>
                  <a:srgbClr val="322D2D"/>
                </a:solidFill>
                <a:effectLst/>
                <a:uLnTx/>
                <a:uFillTx/>
                <a:latin typeface="Arial"/>
                <a:ea typeface="Akkurat Pro" charset="0"/>
                <a:cs typeface="Akkurat Pro" charset="0"/>
              </a:rPr>
              <a:t> </a:t>
            </a:r>
            <a:r>
              <a:rPr kumimoji="0" lang="fi-FI" sz="1333" b="0" i="0" u="none" strike="noStrike" kern="1200" cap="none" spc="0" normalizeH="0" baseline="0" noProof="0" err="1">
                <a:ln>
                  <a:noFill/>
                </a:ln>
                <a:solidFill>
                  <a:srgbClr val="322D2D"/>
                </a:solidFill>
                <a:effectLst/>
                <a:uLnTx/>
                <a:uFillTx/>
                <a:latin typeface="Arial"/>
                <a:ea typeface="Akkurat Pro" charset="0"/>
                <a:cs typeface="Akkurat Pro" charset="0"/>
              </a:rPr>
              <a:t>part</a:t>
            </a:r>
            <a:r>
              <a:rPr kumimoji="0" lang="fi-FI" sz="1333" b="0" i="0" u="none" strike="noStrike" kern="1200" cap="none" spc="0" normalizeH="0" baseline="0" noProof="0">
                <a:ln>
                  <a:noFill/>
                </a:ln>
                <a:solidFill>
                  <a:srgbClr val="322D2D"/>
                </a:solidFill>
                <a:effectLst/>
                <a:uLnTx/>
                <a:uFillTx/>
                <a:latin typeface="Arial"/>
                <a:ea typeface="Akkurat Pro" charset="0"/>
                <a:cs typeface="Akkurat Pro" charset="0"/>
              </a:rPr>
              <a:t> </a:t>
            </a:r>
            <a:r>
              <a:rPr kumimoji="0" lang="fi-FI" sz="1333" b="0" i="0" u="none" strike="noStrike" kern="1200" cap="none" spc="0" normalizeH="0" baseline="0" noProof="0" err="1">
                <a:ln>
                  <a:noFill/>
                </a:ln>
                <a:solidFill>
                  <a:srgbClr val="322D2D"/>
                </a:solidFill>
                <a:effectLst/>
                <a:uLnTx/>
                <a:uFillTx/>
                <a:latin typeface="Arial"/>
                <a:ea typeface="Akkurat Pro" charset="0"/>
                <a:cs typeface="Akkurat Pro" charset="0"/>
              </a:rPr>
              <a:t>covered</a:t>
            </a:r>
            <a:r>
              <a:rPr kumimoji="0" lang="fi-FI" sz="1333" b="0" i="0" u="none" strike="noStrike" kern="1200" cap="none" spc="0" normalizeH="0" baseline="0" noProof="0">
                <a:ln>
                  <a:noFill/>
                </a:ln>
                <a:solidFill>
                  <a:srgbClr val="322D2D"/>
                </a:solidFill>
                <a:effectLst/>
                <a:uLnTx/>
                <a:uFillTx/>
                <a:latin typeface="Arial"/>
                <a:ea typeface="Akkurat Pro" charset="0"/>
                <a:cs typeface="Akkurat Pro" charset="0"/>
              </a:rPr>
              <a:t> </a:t>
            </a:r>
            <a:r>
              <a:rPr kumimoji="0" lang="fi-FI" sz="1333" b="0" i="0" u="none" strike="noStrike" kern="1200" cap="none" spc="0" normalizeH="0" baseline="0" noProof="0" err="1">
                <a:ln>
                  <a:noFill/>
                </a:ln>
                <a:solidFill>
                  <a:srgbClr val="322D2D"/>
                </a:solidFill>
                <a:effectLst/>
                <a:uLnTx/>
                <a:uFillTx/>
                <a:latin typeface="Arial"/>
                <a:ea typeface="Akkurat Pro" charset="0"/>
                <a:cs typeface="Akkurat Pro" charset="0"/>
              </a:rPr>
              <a:t>by</a:t>
            </a:r>
            <a:r>
              <a:rPr kumimoji="0" lang="fi-FI" sz="1333" b="0" i="0" u="none" strike="noStrike" kern="1200" cap="none" spc="0" normalizeH="0" baseline="0" noProof="0">
                <a:ln>
                  <a:noFill/>
                </a:ln>
                <a:solidFill>
                  <a:srgbClr val="322D2D"/>
                </a:solidFill>
                <a:effectLst/>
                <a:uLnTx/>
                <a:uFillTx/>
                <a:latin typeface="Arial"/>
                <a:ea typeface="Akkurat Pro" charset="0"/>
                <a:cs typeface="Akkurat Pro" charset="0"/>
              </a:rPr>
              <a:t> Kemira</a:t>
            </a:r>
          </a:p>
        </p:txBody>
      </p:sp>
      <p:sp>
        <p:nvSpPr>
          <p:cNvPr id="9" name="Pentagon 18">
            <a:extLst>
              <a:ext uri="{FF2B5EF4-FFF2-40B4-BE49-F238E27FC236}">
                <a16:creationId xmlns:a16="http://schemas.microsoft.com/office/drawing/2014/main" id="{E73CE144-40D3-61AE-3200-8D21D0EA711F}"/>
              </a:ext>
            </a:extLst>
          </p:cNvPr>
          <p:cNvSpPr/>
          <p:nvPr/>
        </p:nvSpPr>
        <p:spPr>
          <a:xfrm>
            <a:off x="2543605" y="1892831"/>
            <a:ext cx="1728192" cy="480053"/>
          </a:xfrm>
          <a:prstGeom prst="homePlate">
            <a:avLst>
              <a:gd name="adj" fmla="val 20849"/>
            </a:avLst>
          </a:prstGeom>
          <a:solidFill>
            <a:srgbClr val="005BBE"/>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a:ea typeface="Akkurat Pro" charset="0"/>
                <a:cs typeface="Akkurat Pro" charset="0"/>
              </a:rPr>
              <a:t>INTERMEDIATES</a:t>
            </a:r>
          </a:p>
        </p:txBody>
      </p:sp>
      <p:sp>
        <p:nvSpPr>
          <p:cNvPr id="10" name="Pentagon 19">
            <a:extLst>
              <a:ext uri="{FF2B5EF4-FFF2-40B4-BE49-F238E27FC236}">
                <a16:creationId xmlns:a16="http://schemas.microsoft.com/office/drawing/2014/main" id="{E5D0E734-A282-38C9-5203-703A4F80A2F7}"/>
              </a:ext>
            </a:extLst>
          </p:cNvPr>
          <p:cNvSpPr/>
          <p:nvPr/>
        </p:nvSpPr>
        <p:spPr>
          <a:xfrm>
            <a:off x="4367808" y="1892831"/>
            <a:ext cx="1728192" cy="480053"/>
          </a:xfrm>
          <a:prstGeom prst="homePlate">
            <a:avLst>
              <a:gd name="adj" fmla="val 20849"/>
            </a:avLst>
          </a:prstGeom>
          <a:solidFill>
            <a:srgbClr val="005BBE"/>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a:ea typeface="Akkurat Pro" charset="0"/>
                <a:cs typeface="Akkurat Pro" charset="0"/>
              </a:rPr>
              <a:t>PRODUCTS</a:t>
            </a:r>
          </a:p>
        </p:txBody>
      </p:sp>
      <p:sp>
        <p:nvSpPr>
          <p:cNvPr id="11" name="Pentagon 20">
            <a:extLst>
              <a:ext uri="{FF2B5EF4-FFF2-40B4-BE49-F238E27FC236}">
                <a16:creationId xmlns:a16="http://schemas.microsoft.com/office/drawing/2014/main" id="{45B88160-9E07-2E6F-3EB6-A1D181C411DA}"/>
              </a:ext>
            </a:extLst>
          </p:cNvPr>
          <p:cNvSpPr/>
          <p:nvPr/>
        </p:nvSpPr>
        <p:spPr>
          <a:xfrm>
            <a:off x="6192011" y="1892831"/>
            <a:ext cx="1728192" cy="480053"/>
          </a:xfrm>
          <a:prstGeom prst="homePlate">
            <a:avLst>
              <a:gd name="adj" fmla="val 20849"/>
            </a:avLst>
          </a:prstGeom>
          <a:solidFill>
            <a:srgbClr val="005BBE"/>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a:ea typeface="Akkurat Pro" charset="0"/>
                <a:cs typeface="Akkurat Pro" charset="0"/>
              </a:rPr>
              <a:t>APPLICATIONS</a:t>
            </a:r>
          </a:p>
        </p:txBody>
      </p:sp>
      <p:sp>
        <p:nvSpPr>
          <p:cNvPr id="12" name="Pentagon 21">
            <a:extLst>
              <a:ext uri="{FF2B5EF4-FFF2-40B4-BE49-F238E27FC236}">
                <a16:creationId xmlns:a16="http://schemas.microsoft.com/office/drawing/2014/main" id="{AF2A35EA-978B-5B27-58B3-28008D402FEA}"/>
              </a:ext>
            </a:extLst>
          </p:cNvPr>
          <p:cNvSpPr/>
          <p:nvPr/>
        </p:nvSpPr>
        <p:spPr>
          <a:xfrm>
            <a:off x="8015719" y="1892831"/>
            <a:ext cx="1632677" cy="480053"/>
          </a:xfrm>
          <a:prstGeom prst="homePlate">
            <a:avLst>
              <a:gd name="adj" fmla="val 20849"/>
            </a:avLst>
          </a:prstGeom>
          <a:solidFill>
            <a:schemeClr val="accent6"/>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SALES CHANNELS</a:t>
            </a:r>
          </a:p>
        </p:txBody>
      </p:sp>
      <p:sp>
        <p:nvSpPr>
          <p:cNvPr id="13" name="Pentagon 22">
            <a:extLst>
              <a:ext uri="{FF2B5EF4-FFF2-40B4-BE49-F238E27FC236}">
                <a16:creationId xmlns:a16="http://schemas.microsoft.com/office/drawing/2014/main" id="{BC3BDF5C-C5AC-8A16-1EF7-8C7BDC71AAAB}"/>
              </a:ext>
            </a:extLst>
          </p:cNvPr>
          <p:cNvSpPr/>
          <p:nvPr/>
        </p:nvSpPr>
        <p:spPr>
          <a:xfrm>
            <a:off x="9743911" y="1892831"/>
            <a:ext cx="1632677" cy="480053"/>
          </a:xfrm>
          <a:prstGeom prst="homePlate">
            <a:avLst>
              <a:gd name="adj" fmla="val 20849"/>
            </a:avLst>
          </a:prstGeom>
          <a:solidFill>
            <a:schemeClr val="accent6"/>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CUSTOMERS</a:t>
            </a:r>
          </a:p>
        </p:txBody>
      </p:sp>
      <p:cxnSp>
        <p:nvCxnSpPr>
          <p:cNvPr id="14" name="Straight Connector 23">
            <a:extLst>
              <a:ext uri="{FF2B5EF4-FFF2-40B4-BE49-F238E27FC236}">
                <a16:creationId xmlns:a16="http://schemas.microsoft.com/office/drawing/2014/main" id="{4FBAA0F5-59B4-167E-B7C6-5BF9644ADE3A}"/>
              </a:ext>
            </a:extLst>
          </p:cNvPr>
          <p:cNvCxnSpPr/>
          <p:nvPr/>
        </p:nvCxnSpPr>
        <p:spPr>
          <a:xfrm>
            <a:off x="1007435" y="2372885"/>
            <a:ext cx="0" cy="3263801"/>
          </a:xfrm>
          <a:prstGeom prst="line">
            <a:avLst/>
          </a:prstGeom>
          <a:ln w="19050" cmpd="sng">
            <a:solidFill>
              <a:schemeClr val="accent6"/>
            </a:solidFill>
            <a:tailEnd type="oval" w="med" len="med"/>
          </a:ln>
        </p:spPr>
        <p:style>
          <a:lnRef idx="1">
            <a:schemeClr val="accent3"/>
          </a:lnRef>
          <a:fillRef idx="0">
            <a:schemeClr val="accent3"/>
          </a:fillRef>
          <a:effectRef idx="0">
            <a:schemeClr val="accent3"/>
          </a:effectRef>
          <a:fontRef idx="minor">
            <a:schemeClr val="tx1"/>
          </a:fontRef>
        </p:style>
      </p:cxnSp>
      <p:cxnSp>
        <p:nvCxnSpPr>
          <p:cNvPr id="15" name="Straight Connector 25">
            <a:extLst>
              <a:ext uri="{FF2B5EF4-FFF2-40B4-BE49-F238E27FC236}">
                <a16:creationId xmlns:a16="http://schemas.microsoft.com/office/drawing/2014/main" id="{6566578E-E88D-3BFD-8E3B-AF484A405675}"/>
              </a:ext>
            </a:extLst>
          </p:cNvPr>
          <p:cNvCxnSpPr/>
          <p:nvPr/>
        </p:nvCxnSpPr>
        <p:spPr>
          <a:xfrm>
            <a:off x="2735627" y="2372885"/>
            <a:ext cx="0" cy="3263801"/>
          </a:xfrm>
          <a:prstGeom prst="line">
            <a:avLst/>
          </a:prstGeom>
          <a:ln w="19050" cmpd="sng">
            <a:solidFill>
              <a:srgbClr val="005BBE"/>
            </a:solidFill>
            <a:tailEnd type="oval" w="med" len="med"/>
          </a:ln>
        </p:spPr>
        <p:style>
          <a:lnRef idx="1">
            <a:schemeClr val="accent3"/>
          </a:lnRef>
          <a:fillRef idx="0">
            <a:schemeClr val="accent3"/>
          </a:fillRef>
          <a:effectRef idx="0">
            <a:schemeClr val="accent3"/>
          </a:effectRef>
          <a:fontRef idx="minor">
            <a:schemeClr val="tx1"/>
          </a:fontRef>
        </p:style>
      </p:cxnSp>
      <p:cxnSp>
        <p:nvCxnSpPr>
          <p:cNvPr id="16" name="Straight Connector 26">
            <a:extLst>
              <a:ext uri="{FF2B5EF4-FFF2-40B4-BE49-F238E27FC236}">
                <a16:creationId xmlns:a16="http://schemas.microsoft.com/office/drawing/2014/main" id="{43BB4F88-2A4B-BEB5-741C-C8BCB61BE7E0}"/>
              </a:ext>
            </a:extLst>
          </p:cNvPr>
          <p:cNvCxnSpPr/>
          <p:nvPr/>
        </p:nvCxnSpPr>
        <p:spPr>
          <a:xfrm>
            <a:off x="4559829" y="2372885"/>
            <a:ext cx="0" cy="3263801"/>
          </a:xfrm>
          <a:prstGeom prst="line">
            <a:avLst/>
          </a:prstGeom>
          <a:ln w="19050" cmpd="sng">
            <a:solidFill>
              <a:srgbClr val="005BBE"/>
            </a:solidFill>
            <a:tailEnd type="oval" w="med" len="med"/>
          </a:ln>
        </p:spPr>
        <p:style>
          <a:lnRef idx="1">
            <a:schemeClr val="accent3"/>
          </a:lnRef>
          <a:fillRef idx="0">
            <a:schemeClr val="accent3"/>
          </a:fillRef>
          <a:effectRef idx="0">
            <a:schemeClr val="accent3"/>
          </a:effectRef>
          <a:fontRef idx="minor">
            <a:schemeClr val="tx1"/>
          </a:fontRef>
        </p:style>
      </p:cxnSp>
      <p:cxnSp>
        <p:nvCxnSpPr>
          <p:cNvPr id="17" name="Straight Connector 27">
            <a:extLst>
              <a:ext uri="{FF2B5EF4-FFF2-40B4-BE49-F238E27FC236}">
                <a16:creationId xmlns:a16="http://schemas.microsoft.com/office/drawing/2014/main" id="{FD375F82-808C-3197-FFC8-5838A386394D}"/>
              </a:ext>
            </a:extLst>
          </p:cNvPr>
          <p:cNvCxnSpPr/>
          <p:nvPr/>
        </p:nvCxnSpPr>
        <p:spPr>
          <a:xfrm>
            <a:off x="6384032" y="2372885"/>
            <a:ext cx="0" cy="3263801"/>
          </a:xfrm>
          <a:prstGeom prst="line">
            <a:avLst/>
          </a:prstGeom>
          <a:ln w="19050" cmpd="sng">
            <a:solidFill>
              <a:srgbClr val="005BBE"/>
            </a:solidFill>
            <a:tailEnd type="oval" w="med" len="med"/>
          </a:ln>
        </p:spPr>
        <p:style>
          <a:lnRef idx="1">
            <a:schemeClr val="accent3"/>
          </a:lnRef>
          <a:fillRef idx="0">
            <a:schemeClr val="accent3"/>
          </a:fillRef>
          <a:effectRef idx="0">
            <a:schemeClr val="accent3"/>
          </a:effectRef>
          <a:fontRef idx="minor">
            <a:schemeClr val="tx1"/>
          </a:fontRef>
        </p:style>
      </p:cxnSp>
      <p:cxnSp>
        <p:nvCxnSpPr>
          <p:cNvPr id="18" name="Straight Connector 28">
            <a:extLst>
              <a:ext uri="{FF2B5EF4-FFF2-40B4-BE49-F238E27FC236}">
                <a16:creationId xmlns:a16="http://schemas.microsoft.com/office/drawing/2014/main" id="{708B3DDF-DBEC-D837-20C9-68E12E020B6E}"/>
              </a:ext>
            </a:extLst>
          </p:cNvPr>
          <p:cNvCxnSpPr/>
          <p:nvPr/>
        </p:nvCxnSpPr>
        <p:spPr>
          <a:xfrm>
            <a:off x="8208235" y="2372885"/>
            <a:ext cx="0" cy="3263801"/>
          </a:xfrm>
          <a:prstGeom prst="line">
            <a:avLst/>
          </a:prstGeom>
          <a:ln w="19050" cmpd="sng">
            <a:solidFill>
              <a:schemeClr val="accent6"/>
            </a:solidFill>
            <a:tailEnd type="oval" w="med" len="med"/>
          </a:ln>
        </p:spPr>
        <p:style>
          <a:lnRef idx="1">
            <a:schemeClr val="accent3"/>
          </a:lnRef>
          <a:fillRef idx="0">
            <a:schemeClr val="accent3"/>
          </a:fillRef>
          <a:effectRef idx="0">
            <a:schemeClr val="accent3"/>
          </a:effectRef>
          <a:fontRef idx="minor">
            <a:schemeClr val="tx1"/>
          </a:fontRef>
        </p:style>
      </p:cxnSp>
      <p:cxnSp>
        <p:nvCxnSpPr>
          <p:cNvPr id="19" name="Straight Connector 29">
            <a:extLst>
              <a:ext uri="{FF2B5EF4-FFF2-40B4-BE49-F238E27FC236}">
                <a16:creationId xmlns:a16="http://schemas.microsoft.com/office/drawing/2014/main" id="{4F5FB19F-C638-F27E-7BDB-A65D843283D9}"/>
              </a:ext>
            </a:extLst>
          </p:cNvPr>
          <p:cNvCxnSpPr/>
          <p:nvPr/>
        </p:nvCxnSpPr>
        <p:spPr>
          <a:xfrm>
            <a:off x="9936427" y="2372885"/>
            <a:ext cx="0" cy="3263801"/>
          </a:xfrm>
          <a:prstGeom prst="line">
            <a:avLst/>
          </a:prstGeom>
          <a:ln w="19050" cmpd="sng">
            <a:solidFill>
              <a:schemeClr val="accent6"/>
            </a:solidFill>
            <a:tailEnd type="oval" w="med" len="med"/>
          </a:ln>
        </p:spPr>
        <p:style>
          <a:lnRef idx="1">
            <a:schemeClr val="accent3"/>
          </a:lnRef>
          <a:fillRef idx="0">
            <a:schemeClr val="accent3"/>
          </a:fillRef>
          <a:effectRef idx="0">
            <a:schemeClr val="accent3"/>
          </a:effectRef>
          <a:fontRef idx="minor">
            <a:schemeClr val="tx1"/>
          </a:fontRef>
        </p:style>
      </p:cxnSp>
      <p:sp>
        <p:nvSpPr>
          <p:cNvPr id="20" name="TextBox 30">
            <a:extLst>
              <a:ext uri="{FF2B5EF4-FFF2-40B4-BE49-F238E27FC236}">
                <a16:creationId xmlns:a16="http://schemas.microsoft.com/office/drawing/2014/main" id="{8833BC12-7A1A-B91A-17DB-20E8BC25A5FA}"/>
              </a:ext>
            </a:extLst>
          </p:cNvPr>
          <p:cNvSpPr txBox="1"/>
          <p:nvPr/>
        </p:nvSpPr>
        <p:spPr>
          <a:xfrm>
            <a:off x="1008828" y="2372884"/>
            <a:ext cx="1694931" cy="2388904"/>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Acrylonitrile</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Acrylic acid </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Sulfuric acid</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Hydrochloric acid</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Aluminium hydrate</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Iron ore</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Pickling liquor</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Copperas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Various monomers</a:t>
            </a:r>
          </a:p>
        </p:txBody>
      </p:sp>
      <p:sp>
        <p:nvSpPr>
          <p:cNvPr id="21" name="TextBox 31">
            <a:extLst>
              <a:ext uri="{FF2B5EF4-FFF2-40B4-BE49-F238E27FC236}">
                <a16:creationId xmlns:a16="http://schemas.microsoft.com/office/drawing/2014/main" id="{BFA202FB-DDEA-E40E-11CB-1BCC04F97CA6}"/>
              </a:ext>
            </a:extLst>
          </p:cNvPr>
          <p:cNvSpPr txBox="1"/>
          <p:nvPr/>
        </p:nvSpPr>
        <p:spPr>
          <a:xfrm>
            <a:off x="2737568" y="2371954"/>
            <a:ext cx="1683941" cy="850021"/>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Acrylamide</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fi-FI" sz="1200" b="0" i="0" u="none" strike="noStrike" kern="1200" cap="none" spc="0" normalizeH="0" baseline="0" noProof="0">
                <a:ln>
                  <a:noFill/>
                </a:ln>
                <a:solidFill>
                  <a:srgbClr val="322D2D"/>
                </a:solidFill>
                <a:effectLst/>
                <a:uLnTx/>
                <a:uFillTx/>
                <a:latin typeface="Arial"/>
                <a:ea typeface="+mn-ea"/>
                <a:cs typeface="+mn-cs"/>
              </a:rPr>
              <a:t>Cationic monomer</a:t>
            </a:r>
          </a:p>
          <a:p>
            <a:pPr marL="0" marR="0" lvl="0" indent="0" algn="l" defTabSz="914400" rtl="0" eaLnBrk="1" fontAlgn="auto" latinLnBrk="0" hangingPunct="1">
              <a:lnSpc>
                <a:spcPts val="14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p:txBody>
      </p:sp>
      <p:sp>
        <p:nvSpPr>
          <p:cNvPr id="22" name="TextBox 32">
            <a:extLst>
              <a:ext uri="{FF2B5EF4-FFF2-40B4-BE49-F238E27FC236}">
                <a16:creationId xmlns:a16="http://schemas.microsoft.com/office/drawing/2014/main" id="{BDD95D55-F6C2-1E71-0829-63146D86AA99}"/>
              </a:ext>
            </a:extLst>
          </p:cNvPr>
          <p:cNvSpPr txBox="1"/>
          <p:nvPr/>
        </p:nvSpPr>
        <p:spPr>
          <a:xfrm>
            <a:off x="4557674" y="2371024"/>
            <a:ext cx="1757199" cy="3953434"/>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Polymers </a:t>
            </a: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(EPAM, DPAM)</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Al Coagulants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Fe Coagulants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Dispersants &amp;</a:t>
            </a: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r>
              <a:rPr kumimoji="0" lang="en-US" sz="1200" b="0" i="0" u="none" strike="noStrike" kern="1200" cap="none" spc="0" normalizeH="0" baseline="0" noProof="0" err="1">
                <a:ln>
                  <a:noFill/>
                </a:ln>
                <a:solidFill>
                  <a:srgbClr val="322D2D"/>
                </a:solidFill>
                <a:effectLst/>
                <a:uLnTx/>
                <a:uFillTx/>
                <a:latin typeface="Arial"/>
                <a:ea typeface="Akkurat Pro" charset="0"/>
                <a:cs typeface="Akkurat Pro" charset="0"/>
              </a:rPr>
              <a:t>antiscalants</a:t>
            </a: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Biocides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Emulsifiers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Defoamers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Formulations</a:t>
            </a:r>
          </a:p>
          <a:p>
            <a:pPr marL="0" marR="0" lvl="0" indent="0" algn="l" defTabSz="914400" rtl="0" eaLnBrk="1" fontAlgn="auto" latinLnBrk="0" hangingPunct="1">
              <a:lnSpc>
                <a:spcPts val="14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a:p>
            <a:pPr marL="0" marR="0" lvl="0" indent="0" algn="l" defTabSz="914400" rtl="0" eaLnBrk="1" fontAlgn="auto" latinLnBrk="0" hangingPunct="1">
              <a:lnSpc>
                <a:spcPts val="14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a:p>
            <a:pPr marL="0" marR="0" lvl="0" indent="0" algn="l" defTabSz="914400" rtl="0" eaLnBrk="1" fontAlgn="auto" latinLnBrk="0" hangingPunct="1">
              <a:lnSpc>
                <a:spcPts val="14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a:p>
            <a:pPr marL="0" marR="0" lvl="0" indent="0" algn="l" defTabSz="914400" rtl="0" eaLnBrk="1" fontAlgn="auto" latinLnBrk="0" hangingPunct="1">
              <a:lnSpc>
                <a:spcPts val="14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a:p>
            <a:pPr marL="0" marR="0" lvl="0" indent="0" algn="l" defTabSz="914400" rtl="0" eaLnBrk="1" fontAlgn="auto" latinLnBrk="0" hangingPunct="1">
              <a:lnSpc>
                <a:spcPts val="1400"/>
              </a:lnSpc>
              <a:spcBef>
                <a:spcPts val="0"/>
              </a:spcBef>
              <a:spcAft>
                <a:spcPts val="600"/>
              </a:spcAft>
              <a:buClrTx/>
              <a:buSzTx/>
              <a:buFontTx/>
              <a:buNone/>
              <a:tabLst/>
              <a:defRPr/>
            </a:pP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p:txBody>
      </p:sp>
      <p:sp>
        <p:nvSpPr>
          <p:cNvPr id="23" name="TextBox 33">
            <a:extLst>
              <a:ext uri="{FF2B5EF4-FFF2-40B4-BE49-F238E27FC236}">
                <a16:creationId xmlns:a16="http://schemas.microsoft.com/office/drawing/2014/main" id="{595F91B2-23F5-A1B4-2341-9DB28427D6D0}"/>
              </a:ext>
            </a:extLst>
          </p:cNvPr>
          <p:cNvSpPr txBox="1"/>
          <p:nvPr/>
        </p:nvSpPr>
        <p:spPr>
          <a:xfrm>
            <a:off x="6384032" y="2371024"/>
            <a:ext cx="1663795" cy="1798998"/>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Raw water &amp; waste water treatment </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Sludge treatment</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Mining processes</a:t>
            </a:r>
          </a:p>
          <a:p>
            <a:pPr marL="0" marR="0" lvl="0" indent="0" algn="l" defTabSz="914400" rtl="0" eaLnBrk="1" fontAlgn="auto" latinLnBrk="0" hangingPunct="1">
              <a:lnSpc>
                <a:spcPts val="14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a:p>
            <a:pPr marL="0" marR="0" lvl="0" indent="0" algn="l" defTabSz="914400" rtl="0" eaLnBrk="1" fontAlgn="auto" latinLnBrk="0" hangingPunct="1">
              <a:lnSpc>
                <a:spcPts val="14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a:p>
            <a:pPr marL="0" marR="0" lvl="0" indent="0" algn="l" defTabSz="914400" rtl="0" eaLnBrk="1" fontAlgn="auto" latinLnBrk="0" hangingPunct="1">
              <a:lnSpc>
                <a:spcPts val="14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p:txBody>
      </p:sp>
      <p:sp>
        <p:nvSpPr>
          <p:cNvPr id="24" name="TextBox 34">
            <a:extLst>
              <a:ext uri="{FF2B5EF4-FFF2-40B4-BE49-F238E27FC236}">
                <a16:creationId xmlns:a16="http://schemas.microsoft.com/office/drawing/2014/main" id="{3FBF668B-8C5B-BCA6-55DA-C6BF5BC25126}"/>
              </a:ext>
            </a:extLst>
          </p:cNvPr>
          <p:cNvSpPr txBox="1"/>
          <p:nvPr/>
        </p:nvSpPr>
        <p:spPr>
          <a:xfrm>
            <a:off x="8208768" y="2371024"/>
            <a:ext cx="1535143" cy="850021"/>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Direct sales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Distributor/reseller</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Service companies</a:t>
            </a:r>
          </a:p>
        </p:txBody>
      </p:sp>
      <p:sp>
        <p:nvSpPr>
          <p:cNvPr id="25" name="Pentagon 35">
            <a:extLst>
              <a:ext uri="{FF2B5EF4-FFF2-40B4-BE49-F238E27FC236}">
                <a16:creationId xmlns:a16="http://schemas.microsoft.com/office/drawing/2014/main" id="{22F4446B-84D5-8156-29DD-80AEE4375B68}"/>
              </a:ext>
            </a:extLst>
          </p:cNvPr>
          <p:cNvSpPr/>
          <p:nvPr/>
        </p:nvSpPr>
        <p:spPr>
          <a:xfrm>
            <a:off x="814919" y="1892831"/>
            <a:ext cx="1632677" cy="480053"/>
          </a:xfrm>
          <a:prstGeom prst="homePlate">
            <a:avLst>
              <a:gd name="adj" fmla="val 20849"/>
            </a:avLst>
          </a:prstGeom>
          <a:solidFill>
            <a:schemeClr val="accent6"/>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RAW</a:t>
            </a: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MATERIALS</a:t>
            </a:r>
          </a:p>
        </p:txBody>
      </p:sp>
      <p:sp>
        <p:nvSpPr>
          <p:cNvPr id="26" name="TextBox 36">
            <a:extLst>
              <a:ext uri="{FF2B5EF4-FFF2-40B4-BE49-F238E27FC236}">
                <a16:creationId xmlns:a16="http://schemas.microsoft.com/office/drawing/2014/main" id="{8BBE31FE-4125-C1DA-36D3-FC7BD47C6517}"/>
              </a:ext>
            </a:extLst>
          </p:cNvPr>
          <p:cNvSpPr txBox="1"/>
          <p:nvPr/>
        </p:nvSpPr>
        <p:spPr>
          <a:xfrm>
            <a:off x="9936497" y="2375243"/>
            <a:ext cx="1728122" cy="1875943"/>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Municipalities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Private operators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Industrial customers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Pumpers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Service companies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Mine operators</a:t>
            </a:r>
          </a:p>
          <a:p>
            <a:pPr marL="0" marR="0" lvl="0" indent="0" algn="l" defTabSz="914400" rtl="0" eaLnBrk="1" fontAlgn="auto" latinLnBrk="0" hangingPunct="1">
              <a:lnSpc>
                <a:spcPts val="1400"/>
              </a:lnSpc>
              <a:spcBef>
                <a:spcPts val="0"/>
              </a:spcBef>
              <a:spcAft>
                <a:spcPts val="600"/>
              </a:spcAft>
              <a:buClrTx/>
              <a:buSzTx/>
              <a:buFontTx/>
              <a:buNone/>
              <a:tabLst/>
              <a:defRPr/>
            </a:pP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p:txBody>
      </p:sp>
      <p:sp>
        <p:nvSpPr>
          <p:cNvPr id="27" name="Rectangle 37">
            <a:extLst>
              <a:ext uri="{FF2B5EF4-FFF2-40B4-BE49-F238E27FC236}">
                <a16:creationId xmlns:a16="http://schemas.microsoft.com/office/drawing/2014/main" id="{B1246977-4601-9579-CBEA-24848806AFAC}"/>
              </a:ext>
            </a:extLst>
          </p:cNvPr>
          <p:cNvSpPr/>
          <p:nvPr/>
        </p:nvSpPr>
        <p:spPr>
          <a:xfrm>
            <a:off x="800147" y="6004423"/>
            <a:ext cx="151092" cy="151092"/>
          </a:xfrm>
          <a:prstGeom prst="rect">
            <a:avLst/>
          </a:prstGeom>
          <a:solidFill>
            <a:srgbClr val="005BBE"/>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322D2D"/>
              </a:solidFill>
              <a:effectLst/>
              <a:uLnTx/>
              <a:uFillTx/>
              <a:latin typeface="Arial"/>
              <a:ea typeface="Akkurat Pro" charset="0"/>
              <a:cs typeface="Akkurat Pro" charset="0"/>
            </a:endParaRPr>
          </a:p>
        </p:txBody>
      </p:sp>
    </p:spTree>
    <p:extLst>
      <p:ext uri="{BB962C8B-B14F-4D97-AF65-F5344CB8AC3E}">
        <p14:creationId xmlns:p14="http://schemas.microsoft.com/office/powerpoint/2010/main" val="192875734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 name="think-cell data - do not delete" hidden="1">
            <a:extLst>
              <a:ext uri="{FF2B5EF4-FFF2-40B4-BE49-F238E27FC236}">
                <a16:creationId xmlns:a16="http://schemas.microsoft.com/office/drawing/2014/main" id="{227F9B43-A12D-772E-CD57-3AD5F36B841D}"/>
              </a:ext>
            </a:extLst>
          </p:cNvPr>
          <p:cNvGraphicFramePr>
            <a:graphicFrameLocks/>
          </p:cNvGraphicFramePr>
          <p:nvPr>
            <p:custDataLst>
              <p:tags r:id="rId1"/>
            </p:custDataLst>
            <p:extLst>
              <p:ext uri="{D42A27DB-BD31-4B8C-83A1-F6EECF244321}">
                <p14:modId xmlns:p14="http://schemas.microsoft.com/office/powerpoint/2010/main" val="37401493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4" imgW="273" imgH="273" progId="TCLayout.ActiveDocument.1">
                  <p:embed/>
                </p:oleObj>
              </mc:Choice>
              <mc:Fallback>
                <p:oleObj name="think-cell Slide" r:id="rId14" imgW="273" imgH="273" progId="TCLayout.ActiveDocument.1">
                  <p:embed/>
                  <p:pic>
                    <p:nvPicPr>
                      <p:cNvPr id="40" name="think-cell data - do not delete" hidden="1">
                        <a:extLst>
                          <a:ext uri="{FF2B5EF4-FFF2-40B4-BE49-F238E27FC236}">
                            <a16:creationId xmlns:a16="http://schemas.microsoft.com/office/drawing/2014/main" id="{227F9B43-A12D-772E-CD57-3AD5F36B841D}"/>
                          </a:ext>
                        </a:extLst>
                      </p:cNvPr>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C2E7F4A8-1678-7673-BC43-2E6B4953D312}"/>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0145001C-F8CD-1A0F-1F19-5AF98C6B2C9B}"/>
              </a:ext>
            </a:extLst>
          </p:cNvPr>
          <p:cNvSpPr>
            <a:spLocks noGrp="1"/>
          </p:cNvSpPr>
          <p:nvPr>
            <p:ph type="ftr" sz="quarter" idx="11"/>
          </p:nvPr>
        </p:nvSpPr>
        <p:spPr/>
        <p:txBody>
          <a:bodyPr/>
          <a:lstStyle/>
          <a:p>
            <a:r>
              <a:rPr lang="en-US" dirty="0"/>
              <a:t>INVESTOR PRESENTATION</a:t>
            </a:r>
          </a:p>
        </p:txBody>
      </p:sp>
      <p:sp>
        <p:nvSpPr>
          <p:cNvPr id="4" name="Dian numeron paikkamerkki 3">
            <a:extLst>
              <a:ext uri="{FF2B5EF4-FFF2-40B4-BE49-F238E27FC236}">
                <a16:creationId xmlns:a16="http://schemas.microsoft.com/office/drawing/2014/main" id="{EEFE45FC-94B7-2374-5D91-4C7CF3775FCE}"/>
              </a:ext>
            </a:extLst>
          </p:cNvPr>
          <p:cNvSpPr>
            <a:spLocks noGrp="1"/>
          </p:cNvSpPr>
          <p:nvPr>
            <p:ph type="sldNum" sz="quarter" idx="12"/>
          </p:nvPr>
        </p:nvSpPr>
        <p:spPr/>
        <p:txBody>
          <a:bodyPr/>
          <a:lstStyle/>
          <a:p>
            <a:fld id="{9B8CDF1A-3CDE-4195-AF23-CDCF2878DEB5}" type="slidenum">
              <a:rPr lang="en-US" smtClean="0"/>
              <a:t>41</a:t>
            </a:fld>
            <a:endParaRPr lang="en-US"/>
          </a:p>
        </p:txBody>
      </p:sp>
      <p:sp>
        <p:nvSpPr>
          <p:cNvPr id="5" name="Rectangle 61">
            <a:extLst>
              <a:ext uri="{FF2B5EF4-FFF2-40B4-BE49-F238E27FC236}">
                <a16:creationId xmlns:a16="http://schemas.microsoft.com/office/drawing/2014/main" id="{C4B4E19F-B827-37AC-E58C-F6654BEC9AE7}"/>
              </a:ext>
            </a:extLst>
          </p:cNvPr>
          <p:cNvSpPr/>
          <p:nvPr/>
        </p:nvSpPr>
        <p:spPr>
          <a:xfrm>
            <a:off x="8040216" y="1700213"/>
            <a:ext cx="4151784" cy="5157787"/>
          </a:xfrm>
          <a:prstGeom prst="rect">
            <a:avLst/>
          </a:prstGeom>
          <a:blipFill>
            <a:blip r:embed="rId16"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6" name="Text Placeholder 11">
            <a:extLst>
              <a:ext uri="{FF2B5EF4-FFF2-40B4-BE49-F238E27FC236}">
                <a16:creationId xmlns:a16="http://schemas.microsoft.com/office/drawing/2014/main" id="{8115FF15-EC6C-E5FB-5B4C-67B3132AFDEF}"/>
              </a:ext>
            </a:extLst>
          </p:cNvPr>
          <p:cNvSpPr txBox="1">
            <a:spLocks/>
          </p:cNvSpPr>
          <p:nvPr/>
        </p:nvSpPr>
        <p:spPr>
          <a:xfrm>
            <a:off x="839790" y="1700213"/>
            <a:ext cx="3311994"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spc="100" dirty="0"/>
              <a:t>RELEVANT WATER TREATMENT PRODUCTS &amp; SOLUTIONS MARKET</a:t>
            </a:r>
          </a:p>
          <a:p>
            <a:r>
              <a:rPr lang="en-US" sz="1400" dirty="0"/>
              <a:t>EUR billion</a:t>
            </a:r>
          </a:p>
        </p:txBody>
      </p:sp>
      <p:sp>
        <p:nvSpPr>
          <p:cNvPr id="7" name="Text Placeholder 16">
            <a:extLst>
              <a:ext uri="{FF2B5EF4-FFF2-40B4-BE49-F238E27FC236}">
                <a16:creationId xmlns:a16="http://schemas.microsoft.com/office/drawing/2014/main" id="{0A1362D9-C87E-69AC-DBB2-3B7246714E72}"/>
              </a:ext>
            </a:extLst>
          </p:cNvPr>
          <p:cNvSpPr txBox="1">
            <a:spLocks/>
          </p:cNvSpPr>
          <p:nvPr/>
        </p:nvSpPr>
        <p:spPr>
          <a:xfrm>
            <a:off x="4440238" y="1700213"/>
            <a:ext cx="3311525"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spc="100" dirty="0"/>
              <a:t>RELEVANT MARKET TREND</a:t>
            </a:r>
            <a:br>
              <a:rPr lang="en-US" sz="1400" b="1" spc="100" dirty="0"/>
            </a:br>
            <a:r>
              <a:rPr lang="en-US" sz="1400" b="1" spc="100" dirty="0"/>
              <a:t>AND EXPECTED GROWTH</a:t>
            </a:r>
          </a:p>
        </p:txBody>
      </p:sp>
      <p:sp>
        <p:nvSpPr>
          <p:cNvPr id="8" name="Title 1">
            <a:extLst>
              <a:ext uri="{FF2B5EF4-FFF2-40B4-BE49-F238E27FC236}">
                <a16:creationId xmlns:a16="http://schemas.microsoft.com/office/drawing/2014/main" id="{5A7DD0F9-9C02-5129-79C9-C4BA39743B95}"/>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Trends in water treatment provide solid opportunities for sustainable growth</a:t>
            </a:r>
          </a:p>
        </p:txBody>
      </p:sp>
      <p:sp>
        <p:nvSpPr>
          <p:cNvPr id="9" name="Rectangle 29">
            <a:extLst>
              <a:ext uri="{FF2B5EF4-FFF2-40B4-BE49-F238E27FC236}">
                <a16:creationId xmlns:a16="http://schemas.microsoft.com/office/drawing/2014/main" id="{D6DF05CE-6B66-4A53-8089-5CE0A4A2A1A1}"/>
              </a:ext>
            </a:extLst>
          </p:cNvPr>
          <p:cNvSpPr/>
          <p:nvPr/>
        </p:nvSpPr>
        <p:spPr>
          <a:xfrm>
            <a:off x="4439816" y="4725144"/>
            <a:ext cx="3240000" cy="864000"/>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864000" tIns="108000" rIns="108000" bIns="10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22D2D"/>
                </a:solidFill>
                <a:effectLst/>
                <a:uLnTx/>
                <a:uFillTx/>
                <a:latin typeface="Arial"/>
                <a:ea typeface="+mn-ea"/>
                <a:cs typeface="+mn-cs"/>
              </a:rPr>
              <a:t>Continuously tightening water treatment regulations and standards </a:t>
            </a:r>
          </a:p>
        </p:txBody>
      </p:sp>
      <p:sp>
        <p:nvSpPr>
          <p:cNvPr id="10" name="Rectangle 31">
            <a:extLst>
              <a:ext uri="{FF2B5EF4-FFF2-40B4-BE49-F238E27FC236}">
                <a16:creationId xmlns:a16="http://schemas.microsoft.com/office/drawing/2014/main" id="{6CD71CA6-5EBC-C191-733F-7519DEC13F87}"/>
              </a:ext>
            </a:extLst>
          </p:cNvPr>
          <p:cNvSpPr/>
          <p:nvPr/>
        </p:nvSpPr>
        <p:spPr>
          <a:xfrm>
            <a:off x="4439816" y="3933056"/>
            <a:ext cx="3240000" cy="720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64000" tIns="108000" rIns="72000" bIns="10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22D2D"/>
                </a:solidFill>
                <a:effectLst/>
                <a:uLnTx/>
                <a:uFillTx/>
                <a:latin typeface="Arial"/>
                <a:ea typeface="+mn-ea"/>
                <a:cs typeface="+mn-cs"/>
              </a:rPr>
              <a:t>APAC water treatment standards</a:t>
            </a:r>
          </a:p>
        </p:txBody>
      </p:sp>
      <p:sp>
        <p:nvSpPr>
          <p:cNvPr id="11" name="Rectangle 32">
            <a:extLst>
              <a:ext uri="{FF2B5EF4-FFF2-40B4-BE49-F238E27FC236}">
                <a16:creationId xmlns:a16="http://schemas.microsoft.com/office/drawing/2014/main" id="{95FA2AA7-C65E-A956-8EE4-A951ADC88F82}"/>
              </a:ext>
            </a:extLst>
          </p:cNvPr>
          <p:cNvSpPr/>
          <p:nvPr/>
        </p:nvSpPr>
        <p:spPr>
          <a:xfrm>
            <a:off x="4439816" y="3140968"/>
            <a:ext cx="3240000" cy="720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64000" tIns="108000" rIns="72000" bIns="10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22D2D"/>
                </a:solidFill>
                <a:effectLst/>
                <a:uLnTx/>
                <a:uFillTx/>
                <a:latin typeface="Arial"/>
                <a:ea typeface="+mn-ea"/>
                <a:cs typeface="+mn-cs"/>
              </a:rPr>
              <a:t>Micropollutants removal </a:t>
            </a:r>
          </a:p>
        </p:txBody>
      </p:sp>
      <p:sp>
        <p:nvSpPr>
          <p:cNvPr id="12" name="Rectangle 33">
            <a:extLst>
              <a:ext uri="{FF2B5EF4-FFF2-40B4-BE49-F238E27FC236}">
                <a16:creationId xmlns:a16="http://schemas.microsoft.com/office/drawing/2014/main" id="{7B7A4F86-EFBC-E0BD-4C14-3FBB3C94BE9E}"/>
              </a:ext>
            </a:extLst>
          </p:cNvPr>
          <p:cNvSpPr/>
          <p:nvPr/>
        </p:nvSpPr>
        <p:spPr>
          <a:xfrm>
            <a:off x="4439816" y="2348880"/>
            <a:ext cx="3240000" cy="720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64000" tIns="108000" rIns="72000" bIns="10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22D2D"/>
                </a:solidFill>
                <a:effectLst/>
                <a:uLnTx/>
                <a:uFillTx/>
                <a:latin typeface="Arial"/>
                <a:ea typeface="+mn-ea"/>
                <a:cs typeface="+mn-cs"/>
              </a:rPr>
              <a:t>Energy efficiency in water treatment processes</a:t>
            </a:r>
          </a:p>
        </p:txBody>
      </p:sp>
      <p:sp>
        <p:nvSpPr>
          <p:cNvPr id="13" name="Rectangle 34">
            <a:extLst>
              <a:ext uri="{FF2B5EF4-FFF2-40B4-BE49-F238E27FC236}">
                <a16:creationId xmlns:a16="http://schemas.microsoft.com/office/drawing/2014/main" id="{4800E067-B866-AEE6-3BAA-54A76DFF6FD5}"/>
              </a:ext>
            </a:extLst>
          </p:cNvPr>
          <p:cNvSpPr/>
          <p:nvPr/>
        </p:nvSpPr>
        <p:spPr>
          <a:xfrm>
            <a:off x="4439896" y="2348880"/>
            <a:ext cx="720000" cy="72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108000" tIns="108000" rIns="108000" b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50" normalizeH="0" baseline="0" noProof="0">
                <a:ln>
                  <a:noFill/>
                </a:ln>
                <a:solidFill>
                  <a:srgbClr val="322D2D"/>
                </a:solidFill>
                <a:effectLst/>
                <a:uLnTx/>
                <a:uFillTx/>
                <a:latin typeface="Arial"/>
                <a:ea typeface="+mn-ea"/>
                <a:cs typeface="+mn-cs"/>
              </a:rPr>
              <a:t>8-9%</a:t>
            </a:r>
          </a:p>
        </p:txBody>
      </p:sp>
      <p:cxnSp>
        <p:nvCxnSpPr>
          <p:cNvPr id="14" name="Straight Connector 124">
            <a:extLst>
              <a:ext uri="{FF2B5EF4-FFF2-40B4-BE49-F238E27FC236}">
                <a16:creationId xmlns:a16="http://schemas.microsoft.com/office/drawing/2014/main" id="{0A339135-C658-9B88-3AB3-398B68AFD2CE}"/>
              </a:ext>
            </a:extLst>
          </p:cNvPr>
          <p:cNvCxnSpPr/>
          <p:nvPr>
            <p:custDataLst>
              <p:tags r:id="rId2"/>
            </p:custDataLst>
          </p:nvPr>
        </p:nvCxnSpPr>
        <p:spPr bwMode="auto">
          <a:xfrm flipV="1">
            <a:off x="2443163" y="3192464"/>
            <a:ext cx="655638" cy="574675"/>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25">
            <a:extLst>
              <a:ext uri="{FF2B5EF4-FFF2-40B4-BE49-F238E27FC236}">
                <a16:creationId xmlns:a16="http://schemas.microsoft.com/office/drawing/2014/main" id="{6402F1AE-2C3A-A297-0C80-688E899F7CFE}"/>
              </a:ext>
            </a:extLst>
          </p:cNvPr>
          <p:cNvCxnSpPr>
            <a:cxnSpLocks/>
          </p:cNvCxnSpPr>
          <p:nvPr>
            <p:custDataLst>
              <p:tags r:id="rId3"/>
            </p:custDataLst>
          </p:nvPr>
        </p:nvCxnSpPr>
        <p:spPr bwMode="auto">
          <a:xfrm flipV="1">
            <a:off x="2443163" y="4872038"/>
            <a:ext cx="655638" cy="12700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38" name="Chart 37">
            <a:extLst>
              <a:ext uri="{FF2B5EF4-FFF2-40B4-BE49-F238E27FC236}">
                <a16:creationId xmlns:a16="http://schemas.microsoft.com/office/drawing/2014/main" id="{75CCBD47-97AC-0745-4376-81FDE4AB78C5}"/>
              </a:ext>
            </a:extLst>
          </p:cNvPr>
          <p:cNvGraphicFramePr/>
          <p:nvPr>
            <p:custDataLst>
              <p:tags r:id="rId4"/>
            </p:custDataLst>
            <p:extLst>
              <p:ext uri="{D42A27DB-BD31-4B8C-83A1-F6EECF244321}">
                <p14:modId xmlns:p14="http://schemas.microsoft.com/office/powerpoint/2010/main" val="1677224843"/>
              </p:ext>
            </p:extLst>
          </p:nvPr>
        </p:nvGraphicFramePr>
        <p:xfrm>
          <a:off x="1595438" y="3109913"/>
          <a:ext cx="2351087" cy="2778125"/>
        </p:xfrm>
        <a:graphic>
          <a:graphicData uri="http://schemas.openxmlformats.org/drawingml/2006/chart">
            <c:chart xmlns:c="http://schemas.openxmlformats.org/drawingml/2006/chart" xmlns:r="http://schemas.openxmlformats.org/officeDocument/2006/relationships" r:id="rId17"/>
          </a:graphicData>
        </a:graphic>
      </p:graphicFrame>
      <p:sp>
        <p:nvSpPr>
          <p:cNvPr id="19" name="Text Placeholder 2">
            <a:extLst>
              <a:ext uri="{FF2B5EF4-FFF2-40B4-BE49-F238E27FC236}">
                <a16:creationId xmlns:a16="http://schemas.microsoft.com/office/drawing/2014/main" id="{B5C7E5C8-6FDD-C698-C5FA-D1C336284D23}"/>
              </a:ext>
            </a:extLst>
          </p:cNvPr>
          <p:cNvSpPr>
            <a:spLocks/>
          </p:cNvSpPr>
          <p:nvPr>
            <p:custDataLst>
              <p:tags r:id="rId5"/>
            </p:custDataLst>
          </p:nvPr>
        </p:nvSpPr>
        <p:spPr bwMode="auto">
          <a:xfrm>
            <a:off x="2062163" y="5851525"/>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AEFF952-EEA9-48EF-86DA-1489942828A9}" type="datetime'''''''''''''''''''''''''20''2''''''''''4'''''''">
              <a:rPr lang="en-US" altLang="en-US" sz="1100" smtClean="0">
                <a:solidFill>
                  <a:srgbClr val="322D2D"/>
                </a:solidFill>
              </a:rPr>
              <a:pPr lvl="0" algn="ctr">
                <a:spcBef>
                  <a:spcPct val="0"/>
                </a:spcBef>
                <a:spcAft>
                  <a:spcPct val="0"/>
                </a:spcAft>
                <a:defRPr/>
              </a:pPr>
              <a:t>2024</a:t>
            </a:fld>
            <a:endParaRPr kumimoji="0" lang="en-US" sz="1100" b="0" i="0" strike="noStrike" kern="1200" cap="none" spc="0" normalizeH="0" baseline="0" noProof="0">
              <a:ln>
                <a:noFill/>
              </a:ln>
              <a:solidFill>
                <a:srgbClr val="322D2D"/>
              </a:solidFill>
              <a:effectLst/>
              <a:uLnTx/>
              <a:uFillTx/>
            </a:endParaRPr>
          </a:p>
        </p:txBody>
      </p:sp>
      <p:sp>
        <p:nvSpPr>
          <p:cNvPr id="22" name="Text Placeholder 2">
            <a:extLst>
              <a:ext uri="{FF2B5EF4-FFF2-40B4-BE49-F238E27FC236}">
                <a16:creationId xmlns:a16="http://schemas.microsoft.com/office/drawing/2014/main" id="{300C1A4D-DB55-BB47-C159-E99F476D2F56}"/>
              </a:ext>
            </a:extLst>
          </p:cNvPr>
          <p:cNvSpPr>
            <a:spLocks/>
          </p:cNvSpPr>
          <p:nvPr>
            <p:custDataLst>
              <p:tags r:id="rId6"/>
            </p:custDataLst>
          </p:nvPr>
        </p:nvSpPr>
        <p:spPr bwMode="auto">
          <a:xfrm>
            <a:off x="3155950" y="5851525"/>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8A5A9E6-01E1-4B0C-8C03-815137F48253}" type="datetime'''''''''''''''''''''''''2''''0''''3''''''''''''0'''''">
              <a:rPr lang="en-US" altLang="en-US" sz="1100" smtClean="0">
                <a:solidFill>
                  <a:srgbClr val="322D2D"/>
                </a:solidFill>
              </a:rPr>
              <a:pPr lvl="0" algn="ctr">
                <a:spcBef>
                  <a:spcPct val="0"/>
                </a:spcBef>
                <a:spcAft>
                  <a:spcPct val="0"/>
                </a:spcAft>
                <a:defRPr/>
              </a:pPr>
              <a:t>2030</a:t>
            </a:fld>
            <a:endParaRPr kumimoji="0" lang="en-US" sz="1100" b="0" i="0" strike="noStrike" kern="1200" cap="none" spc="0" normalizeH="0" baseline="0" noProof="0">
              <a:ln>
                <a:noFill/>
              </a:ln>
              <a:solidFill>
                <a:srgbClr val="322D2D"/>
              </a:solidFill>
              <a:effectLst/>
              <a:uLnTx/>
              <a:uFillTx/>
            </a:endParaRPr>
          </a:p>
        </p:txBody>
      </p:sp>
      <p:sp>
        <p:nvSpPr>
          <p:cNvPr id="23" name="Text Placeholder 2">
            <a:extLst>
              <a:ext uri="{FF2B5EF4-FFF2-40B4-BE49-F238E27FC236}">
                <a16:creationId xmlns:a16="http://schemas.microsoft.com/office/drawing/2014/main" id="{BD3B499B-9CA4-3AD7-F6D3-F40695E99115}"/>
              </a:ext>
            </a:extLst>
          </p:cNvPr>
          <p:cNvSpPr>
            <a:spLocks/>
          </p:cNvSpPr>
          <p:nvPr>
            <p:custDataLst>
              <p:tags r:id="rId7"/>
            </p:custDataLst>
          </p:nvPr>
        </p:nvSpPr>
        <p:spPr bwMode="gray">
          <a:xfrm>
            <a:off x="2068513" y="3590925"/>
            <a:ext cx="312738"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numCol="1" spcCol="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CAED403-97E1-40B6-B3CB-91E0B7A3AEA4}" type="datetime'1''''''''4''''''''''''''''''''''''''''.''3'''''''''">
              <a:rPr lang="en-US" altLang="en-US" sz="1100" b="1" smtClean="0">
                <a:solidFill>
                  <a:srgbClr val="322D2D"/>
                </a:solidFill>
              </a:rPr>
              <a:pPr lvl="0" algn="ctr">
                <a:spcBef>
                  <a:spcPct val="0"/>
                </a:spcBef>
                <a:spcAft>
                  <a:spcPct val="0"/>
                </a:spcAft>
                <a:defRPr/>
              </a:pPr>
              <a:t>14.3</a:t>
            </a:fld>
            <a:endParaRPr kumimoji="0" lang="en-US" sz="1100" b="1" i="0" strike="noStrike" kern="1200" cap="none" spc="0" normalizeH="0" baseline="0" noProof="0">
              <a:ln>
                <a:noFill/>
              </a:ln>
              <a:solidFill>
                <a:srgbClr val="322D2D"/>
              </a:solidFill>
              <a:effectLst/>
              <a:uLnTx/>
              <a:uFillTx/>
            </a:endParaRPr>
          </a:p>
        </p:txBody>
      </p:sp>
      <p:sp>
        <p:nvSpPr>
          <p:cNvPr id="24" name="Text Placeholder 2">
            <a:extLst>
              <a:ext uri="{FF2B5EF4-FFF2-40B4-BE49-F238E27FC236}">
                <a16:creationId xmlns:a16="http://schemas.microsoft.com/office/drawing/2014/main" id="{F6EB3CCC-F2F2-24C0-3D77-8B1A9B5E3E0E}"/>
              </a:ext>
            </a:extLst>
          </p:cNvPr>
          <p:cNvSpPr>
            <a:spLocks/>
          </p:cNvSpPr>
          <p:nvPr>
            <p:custDataLst>
              <p:tags r:id="rId8"/>
            </p:custDataLst>
          </p:nvPr>
        </p:nvSpPr>
        <p:spPr bwMode="gray">
          <a:xfrm>
            <a:off x="3162300" y="3016251"/>
            <a:ext cx="312738"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numCol="1" spcCol="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E8B2B372-22FA-491C-AEA6-CCE78447B187}" type="datetime'''''''''''''''''''''1''8''.''''''''''''''''4'''''">
              <a:rPr lang="en-US" altLang="en-US" sz="1100" b="1" smtClean="0">
                <a:solidFill>
                  <a:srgbClr val="322D2D"/>
                </a:solidFill>
              </a:rPr>
              <a:pPr lvl="0" algn="ctr">
                <a:spcBef>
                  <a:spcPct val="0"/>
                </a:spcBef>
                <a:spcAft>
                  <a:spcPct val="0"/>
                </a:spcAft>
                <a:defRPr/>
              </a:pPr>
              <a:t>18.4</a:t>
            </a:fld>
            <a:endParaRPr kumimoji="0" lang="en-US" sz="1100" b="1" i="0" strike="noStrike" kern="1200" cap="none" spc="0" normalizeH="0" baseline="0" noProof="0">
              <a:ln>
                <a:noFill/>
              </a:ln>
              <a:solidFill>
                <a:srgbClr val="322D2D"/>
              </a:solidFill>
              <a:effectLst/>
              <a:uLnTx/>
              <a:uFillTx/>
            </a:endParaRPr>
          </a:p>
        </p:txBody>
      </p:sp>
      <p:sp>
        <p:nvSpPr>
          <p:cNvPr id="17" name="Text Placeholder 2">
            <a:extLst>
              <a:ext uri="{FF2B5EF4-FFF2-40B4-BE49-F238E27FC236}">
                <a16:creationId xmlns:a16="http://schemas.microsoft.com/office/drawing/2014/main" id="{96F239BD-2527-4FBD-2DD0-6511AA59930F}"/>
              </a:ext>
            </a:extLst>
          </p:cNvPr>
          <p:cNvSpPr>
            <a:spLocks/>
          </p:cNvSpPr>
          <p:nvPr>
            <p:custDataLst>
              <p:tags r:id="rId9"/>
            </p:custDataLst>
          </p:nvPr>
        </p:nvSpPr>
        <p:spPr bwMode="gray">
          <a:xfrm>
            <a:off x="2106613" y="4308475"/>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25EC60C-4641-4681-A5B4-3D568DC9293B}" type="datetime'''''''''''''''''''''''''''''''''''''''''''''''''''8''.''6'''''">
              <a:rPr lang="en-US" altLang="en-US" sz="1100" smtClean="0">
                <a:solidFill>
                  <a:srgbClr val="322D2D"/>
                </a:solidFill>
                <a:effectLst/>
              </a:rPr>
              <a:pPr lvl="0" algn="ctr">
                <a:spcBef>
                  <a:spcPct val="0"/>
                </a:spcBef>
                <a:spcAft>
                  <a:spcPct val="0"/>
                </a:spcAft>
              </a:pPr>
              <a:t>8.6</a:t>
            </a:fld>
            <a:endParaRPr lang="en-US" sz="1100" dirty="0">
              <a:solidFill>
                <a:srgbClr val="322D2D"/>
              </a:solidFill>
            </a:endParaRPr>
          </a:p>
        </p:txBody>
      </p:sp>
      <p:sp>
        <p:nvSpPr>
          <p:cNvPr id="18" name="Text Placeholder 2">
            <a:extLst>
              <a:ext uri="{FF2B5EF4-FFF2-40B4-BE49-F238E27FC236}">
                <a16:creationId xmlns:a16="http://schemas.microsoft.com/office/drawing/2014/main" id="{8781FC77-2A85-5432-A44C-608D599FF1A5}"/>
              </a:ext>
            </a:extLst>
          </p:cNvPr>
          <p:cNvSpPr>
            <a:spLocks/>
          </p:cNvSpPr>
          <p:nvPr>
            <p:custDataLst>
              <p:tags r:id="rId10"/>
            </p:custDataLst>
          </p:nvPr>
        </p:nvSpPr>
        <p:spPr bwMode="gray">
          <a:xfrm>
            <a:off x="2106613" y="5327650"/>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96FD632-F402-4C74-A04F-81EF89B35338}" type="datetime'''''5''''''''''''''''''.''7'''''''''''''''''''''">
              <a:rPr lang="en-US" altLang="en-US" sz="1100" smtClean="0">
                <a:solidFill>
                  <a:srgbClr val="FFFFFF"/>
                </a:solidFill>
                <a:effectLst/>
              </a:rPr>
              <a:pPr lvl="0" algn="ctr">
                <a:spcBef>
                  <a:spcPct val="0"/>
                </a:spcBef>
                <a:spcAft>
                  <a:spcPct val="0"/>
                </a:spcAft>
              </a:pPr>
              <a:t>5.7</a:t>
            </a:fld>
            <a:endParaRPr lang="en-US" sz="1100" dirty="0">
              <a:solidFill>
                <a:srgbClr val="FFFFFF"/>
              </a:solidFill>
            </a:endParaRPr>
          </a:p>
        </p:txBody>
      </p:sp>
      <p:sp>
        <p:nvSpPr>
          <p:cNvPr id="20" name="Text Placeholder 2">
            <a:extLst>
              <a:ext uri="{FF2B5EF4-FFF2-40B4-BE49-F238E27FC236}">
                <a16:creationId xmlns:a16="http://schemas.microsoft.com/office/drawing/2014/main" id="{5371D7C8-401F-768F-6B56-F1AB9C377253}"/>
              </a:ext>
            </a:extLst>
          </p:cNvPr>
          <p:cNvSpPr>
            <a:spLocks/>
          </p:cNvSpPr>
          <p:nvPr>
            <p:custDataLst>
              <p:tags r:id="rId11"/>
            </p:custDataLst>
          </p:nvPr>
        </p:nvSpPr>
        <p:spPr bwMode="gray">
          <a:xfrm>
            <a:off x="3162300" y="3957638"/>
            <a:ext cx="312738"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B953C32-7334-4334-8D8A-C1DE520990B7}" type="datetime'1''''''''''''''''''''''1''''''''''.''''''''''''''''''''''8'''">
              <a:rPr lang="en-US" altLang="en-US" sz="1100" smtClean="0">
                <a:solidFill>
                  <a:srgbClr val="322D2D"/>
                </a:solidFill>
                <a:effectLst/>
              </a:rPr>
              <a:pPr lvl="0" algn="ctr">
                <a:spcBef>
                  <a:spcPct val="0"/>
                </a:spcBef>
                <a:spcAft>
                  <a:spcPct val="0"/>
                </a:spcAft>
              </a:pPr>
              <a:t>11.8</a:t>
            </a:fld>
            <a:endParaRPr lang="en-US" sz="1100" dirty="0">
              <a:solidFill>
                <a:srgbClr val="322D2D"/>
              </a:solidFill>
            </a:endParaRPr>
          </a:p>
        </p:txBody>
      </p:sp>
      <p:sp>
        <p:nvSpPr>
          <p:cNvPr id="21" name="Text Placeholder 2">
            <a:extLst>
              <a:ext uri="{FF2B5EF4-FFF2-40B4-BE49-F238E27FC236}">
                <a16:creationId xmlns:a16="http://schemas.microsoft.com/office/drawing/2014/main" id="{B37D82CB-A605-2C49-B3AB-EF6B62698BF7}"/>
              </a:ext>
            </a:extLst>
          </p:cNvPr>
          <p:cNvSpPr>
            <a:spLocks/>
          </p:cNvSpPr>
          <p:nvPr>
            <p:custDataLst>
              <p:tags r:id="rId12"/>
            </p:custDataLst>
          </p:nvPr>
        </p:nvSpPr>
        <p:spPr bwMode="gray">
          <a:xfrm>
            <a:off x="3200400" y="5264150"/>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3010CC7-09A5-4894-9F19-F08EBA0F16E0}" type="datetime'''''''''''''''''6''''.''''''''''6'''''''''''''''''''''''''''">
              <a:rPr lang="en-US" altLang="en-US" sz="1100" smtClean="0">
                <a:solidFill>
                  <a:srgbClr val="FFFFFF"/>
                </a:solidFill>
                <a:effectLst/>
              </a:rPr>
              <a:pPr lvl="0" algn="ctr">
                <a:spcBef>
                  <a:spcPct val="0"/>
                </a:spcBef>
                <a:spcAft>
                  <a:spcPct val="0"/>
                </a:spcAft>
              </a:pPr>
              <a:t>6.6</a:t>
            </a:fld>
            <a:endParaRPr lang="en-US" sz="1100" dirty="0">
              <a:solidFill>
                <a:srgbClr val="FFFFFF"/>
              </a:solidFill>
            </a:endParaRPr>
          </a:p>
        </p:txBody>
      </p:sp>
      <p:sp>
        <p:nvSpPr>
          <p:cNvPr id="25" name="Rectangle 96">
            <a:extLst>
              <a:ext uri="{FF2B5EF4-FFF2-40B4-BE49-F238E27FC236}">
                <a16:creationId xmlns:a16="http://schemas.microsoft.com/office/drawing/2014/main" id="{082BBCC5-115A-6949-28A8-C2D16B952ADB}"/>
              </a:ext>
            </a:extLst>
          </p:cNvPr>
          <p:cNvSpPr/>
          <p:nvPr/>
        </p:nvSpPr>
        <p:spPr>
          <a:xfrm>
            <a:off x="4439896" y="3141048"/>
            <a:ext cx="720000" cy="72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108000" tIns="108000" rIns="108000" b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50" normalizeH="0" baseline="0" noProof="0">
                <a:ln>
                  <a:noFill/>
                </a:ln>
                <a:solidFill>
                  <a:srgbClr val="322D2D"/>
                </a:solidFill>
                <a:effectLst/>
                <a:uLnTx/>
                <a:uFillTx/>
                <a:latin typeface="Arial"/>
                <a:ea typeface="+mn-ea"/>
                <a:cs typeface="+mn-cs"/>
              </a:rPr>
              <a:t>5-6%</a:t>
            </a:r>
          </a:p>
        </p:txBody>
      </p:sp>
      <p:sp>
        <p:nvSpPr>
          <p:cNvPr id="26" name="Rectangle 98">
            <a:extLst>
              <a:ext uri="{FF2B5EF4-FFF2-40B4-BE49-F238E27FC236}">
                <a16:creationId xmlns:a16="http://schemas.microsoft.com/office/drawing/2014/main" id="{B930D8B2-D74C-D8B5-C5F0-6ACBBF7B8965}"/>
              </a:ext>
            </a:extLst>
          </p:cNvPr>
          <p:cNvSpPr/>
          <p:nvPr/>
        </p:nvSpPr>
        <p:spPr>
          <a:xfrm>
            <a:off x="4439896" y="3933056"/>
            <a:ext cx="720000" cy="72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108000" tIns="108000" rIns="108000" b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50" normalizeH="0" baseline="0" noProof="0">
                <a:ln>
                  <a:noFill/>
                </a:ln>
                <a:solidFill>
                  <a:srgbClr val="322D2D"/>
                </a:solidFill>
                <a:effectLst/>
                <a:uLnTx/>
                <a:uFillTx/>
                <a:latin typeface="Arial"/>
                <a:ea typeface="+mn-ea"/>
                <a:cs typeface="+mn-cs"/>
              </a:rPr>
              <a:t>5-6%</a:t>
            </a:r>
          </a:p>
        </p:txBody>
      </p:sp>
      <p:sp>
        <p:nvSpPr>
          <p:cNvPr id="27" name="Rectangle 99">
            <a:extLst>
              <a:ext uri="{FF2B5EF4-FFF2-40B4-BE49-F238E27FC236}">
                <a16:creationId xmlns:a16="http://schemas.microsoft.com/office/drawing/2014/main" id="{6AD184AC-8903-5621-D4A3-6A3B13684431}"/>
              </a:ext>
            </a:extLst>
          </p:cNvPr>
          <p:cNvSpPr/>
          <p:nvPr/>
        </p:nvSpPr>
        <p:spPr>
          <a:xfrm>
            <a:off x="4439896" y="4725144"/>
            <a:ext cx="720000" cy="864096"/>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none" lIns="108000" tIns="108000" rIns="108000" b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50" normalizeH="0" baseline="0" noProof="0">
                <a:ln>
                  <a:noFill/>
                </a:ln>
                <a:solidFill>
                  <a:srgbClr val="322D2D"/>
                </a:solidFill>
                <a:effectLst/>
                <a:uLnTx/>
                <a:uFillTx/>
                <a:latin typeface="Arial"/>
                <a:ea typeface="+mn-ea"/>
                <a:cs typeface="+mn-cs"/>
              </a:rPr>
              <a:t>2-3%</a:t>
            </a:r>
          </a:p>
        </p:txBody>
      </p:sp>
      <p:sp>
        <p:nvSpPr>
          <p:cNvPr id="28" name="Oval 127">
            <a:extLst>
              <a:ext uri="{FF2B5EF4-FFF2-40B4-BE49-F238E27FC236}">
                <a16:creationId xmlns:a16="http://schemas.microsoft.com/office/drawing/2014/main" id="{8D96B187-5FDA-9B07-E7A4-61FCDE6A86CF}"/>
              </a:ext>
            </a:extLst>
          </p:cNvPr>
          <p:cNvSpPr/>
          <p:nvPr/>
        </p:nvSpPr>
        <p:spPr>
          <a:xfrm>
            <a:off x="2541987" y="5049232"/>
            <a:ext cx="468000" cy="46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a:ea typeface="+mn-ea"/>
                <a:cs typeface="+mn-cs"/>
              </a:rPr>
              <a:t>2-3%</a:t>
            </a:r>
          </a:p>
        </p:txBody>
      </p:sp>
      <p:sp>
        <p:nvSpPr>
          <p:cNvPr id="29" name="Oval 128">
            <a:extLst>
              <a:ext uri="{FF2B5EF4-FFF2-40B4-BE49-F238E27FC236}">
                <a16:creationId xmlns:a16="http://schemas.microsoft.com/office/drawing/2014/main" id="{9DB77EA5-721F-2D46-7E30-DF91AB485D5F}"/>
              </a:ext>
            </a:extLst>
          </p:cNvPr>
          <p:cNvSpPr/>
          <p:nvPr/>
        </p:nvSpPr>
        <p:spPr>
          <a:xfrm>
            <a:off x="2519483" y="3753088"/>
            <a:ext cx="468000" cy="46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5BBE">
                    <a:lumMod val="50000"/>
                  </a:srgbClr>
                </a:solidFill>
                <a:effectLst/>
                <a:uLnTx/>
                <a:uFillTx/>
                <a:latin typeface="Arial"/>
                <a:ea typeface="+mn-ea"/>
                <a:cs typeface="+mn-cs"/>
              </a:rPr>
              <a:t>5-6%</a:t>
            </a:r>
          </a:p>
        </p:txBody>
      </p:sp>
      <p:cxnSp>
        <p:nvCxnSpPr>
          <p:cNvPr id="30" name="Straight Arrow Connector 137">
            <a:extLst>
              <a:ext uri="{FF2B5EF4-FFF2-40B4-BE49-F238E27FC236}">
                <a16:creationId xmlns:a16="http://schemas.microsoft.com/office/drawing/2014/main" id="{42F6E58A-F1B1-8E41-5B44-7522F7672D8A}"/>
              </a:ext>
            </a:extLst>
          </p:cNvPr>
          <p:cNvCxnSpPr>
            <a:cxnSpLocks/>
          </p:cNvCxnSpPr>
          <p:nvPr/>
        </p:nvCxnSpPr>
        <p:spPr>
          <a:xfrm flipV="1">
            <a:off x="2183089" y="2708920"/>
            <a:ext cx="1176607" cy="566636"/>
          </a:xfrm>
          <a:prstGeom prst="straightConnector1">
            <a:avLst/>
          </a:prstGeom>
          <a:ln w="28575" cap="rnd">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sp>
        <p:nvSpPr>
          <p:cNvPr id="31" name="Oval 141">
            <a:extLst>
              <a:ext uri="{FF2B5EF4-FFF2-40B4-BE49-F238E27FC236}">
                <a16:creationId xmlns:a16="http://schemas.microsoft.com/office/drawing/2014/main" id="{4DACB872-8B33-DA19-CAE2-B5CE39C7EFBF}"/>
              </a:ext>
            </a:extLst>
          </p:cNvPr>
          <p:cNvSpPr/>
          <p:nvPr/>
        </p:nvSpPr>
        <p:spPr>
          <a:xfrm>
            <a:off x="2524475" y="2746681"/>
            <a:ext cx="468000" cy="468000"/>
          </a:xfrm>
          <a:prstGeom prst="ellipse">
            <a:avLst/>
          </a:prstGeom>
          <a:solidFill>
            <a:schemeClr val="bg1"/>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22D2D"/>
                </a:solidFill>
                <a:effectLst/>
                <a:uLnTx/>
                <a:uFillTx/>
                <a:latin typeface="Arial"/>
                <a:ea typeface="+mn-ea"/>
                <a:cs typeface="+mn-cs"/>
              </a:rPr>
              <a:t>4-5%</a:t>
            </a:r>
          </a:p>
        </p:txBody>
      </p:sp>
      <p:sp>
        <p:nvSpPr>
          <p:cNvPr id="32" name="Text Placeholder 1">
            <a:extLst>
              <a:ext uri="{FF2B5EF4-FFF2-40B4-BE49-F238E27FC236}">
                <a16:creationId xmlns:a16="http://schemas.microsoft.com/office/drawing/2014/main" id="{7F397C88-807B-B550-E0B8-05BC41575E16}"/>
              </a:ext>
            </a:extLst>
          </p:cNvPr>
          <p:cNvSpPr txBox="1">
            <a:spLocks/>
          </p:cNvSpPr>
          <p:nvPr/>
        </p:nvSpPr>
        <p:spPr>
          <a:xfrm>
            <a:off x="839416" y="4833572"/>
            <a:ext cx="1026017" cy="804008"/>
          </a:xfrm>
          <a:prstGeom prst="rect">
            <a:avLst/>
          </a:prstGeom>
        </p:spPr>
        <p:txBody>
          <a:bodyPr lIns="0" tIns="0" rIns="0" bIns="0"/>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1200" b="1" i="0" u="none" strike="noStrike" kern="1200" cap="none" spc="0" normalizeH="0" baseline="0" noProof="0">
                <a:ln>
                  <a:noFill/>
                </a:ln>
                <a:solidFill>
                  <a:srgbClr val="322D2D"/>
                </a:solidFill>
                <a:effectLst/>
                <a:uLnTx/>
                <a:uFillTx/>
                <a:latin typeface="Arial"/>
                <a:ea typeface="+mn-ea"/>
                <a:cs typeface="+mn-cs"/>
              </a:rPr>
              <a:t>Kemira’s current main markets</a:t>
            </a:r>
          </a:p>
        </p:txBody>
      </p:sp>
      <p:sp>
        <p:nvSpPr>
          <p:cNvPr id="33" name="Text Placeholder 1">
            <a:extLst>
              <a:ext uri="{FF2B5EF4-FFF2-40B4-BE49-F238E27FC236}">
                <a16:creationId xmlns:a16="http://schemas.microsoft.com/office/drawing/2014/main" id="{28B48DA3-69A1-F5E3-8933-E4C35E62343A}"/>
              </a:ext>
            </a:extLst>
          </p:cNvPr>
          <p:cNvSpPr txBox="1">
            <a:spLocks/>
          </p:cNvSpPr>
          <p:nvPr/>
        </p:nvSpPr>
        <p:spPr>
          <a:xfrm>
            <a:off x="839416" y="3875187"/>
            <a:ext cx="1113961" cy="576064"/>
          </a:xfrm>
          <a:prstGeom prst="rect">
            <a:avLst/>
          </a:prstGeom>
        </p:spPr>
        <p:txBody>
          <a:bodyPr lIns="0" tIns="0" rIns="0" bIns="0"/>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1200" b="1" i="0" u="none" strike="noStrike" kern="1200" cap="none" spc="0" normalizeH="0" baseline="0" noProof="0">
                <a:ln>
                  <a:noFill/>
                </a:ln>
                <a:solidFill>
                  <a:srgbClr val="322D2D"/>
                </a:solidFill>
                <a:effectLst/>
                <a:uLnTx/>
                <a:uFillTx/>
                <a:latin typeface="Arial"/>
                <a:ea typeface="+mn-ea"/>
                <a:cs typeface="+mn-cs"/>
              </a:rPr>
              <a:t>Accelerated Growth</a:t>
            </a:r>
            <a:br>
              <a:rPr kumimoji="0" lang="en-US" sz="1200" b="1" i="0" u="none" strike="noStrike" kern="1200" cap="none" spc="0" normalizeH="0" baseline="0" noProof="0">
                <a:ln>
                  <a:noFill/>
                </a:ln>
                <a:solidFill>
                  <a:srgbClr val="322D2D"/>
                </a:solidFill>
                <a:effectLst/>
                <a:uLnTx/>
                <a:uFillTx/>
                <a:latin typeface="Arial"/>
                <a:ea typeface="+mn-ea"/>
                <a:cs typeface="+mn-cs"/>
              </a:rPr>
            </a:br>
            <a:r>
              <a:rPr kumimoji="0" lang="en-US" sz="1200" b="1" i="0" u="none" strike="noStrike" kern="1200" cap="none" spc="0" normalizeH="0" baseline="0" noProof="0">
                <a:ln>
                  <a:noFill/>
                </a:ln>
                <a:solidFill>
                  <a:srgbClr val="322D2D"/>
                </a:solidFill>
                <a:effectLst/>
                <a:uLnTx/>
                <a:uFillTx/>
                <a:latin typeface="Arial"/>
                <a:ea typeface="+mn-ea"/>
                <a:cs typeface="+mn-cs"/>
              </a:rPr>
              <a:t>Focus</a:t>
            </a:r>
          </a:p>
        </p:txBody>
      </p:sp>
      <p:sp>
        <p:nvSpPr>
          <p:cNvPr id="34" name="TextBox 42">
            <a:extLst>
              <a:ext uri="{FF2B5EF4-FFF2-40B4-BE49-F238E27FC236}">
                <a16:creationId xmlns:a16="http://schemas.microsoft.com/office/drawing/2014/main" id="{51EE0285-A874-7A76-8D3F-9E113127F1ED}"/>
              </a:ext>
            </a:extLst>
          </p:cNvPr>
          <p:cNvSpPr txBox="1"/>
          <p:nvPr/>
        </p:nvSpPr>
        <p:spPr>
          <a:xfrm>
            <a:off x="1616888" y="2818690"/>
            <a:ext cx="9525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CAGR</a:t>
            </a:r>
          </a:p>
        </p:txBody>
      </p:sp>
      <p:sp>
        <p:nvSpPr>
          <p:cNvPr id="35" name="Left Brace 64">
            <a:extLst>
              <a:ext uri="{FF2B5EF4-FFF2-40B4-BE49-F238E27FC236}">
                <a16:creationId xmlns:a16="http://schemas.microsoft.com/office/drawing/2014/main" id="{4C296569-6CF6-5E1B-E530-098F2E248A99}"/>
              </a:ext>
            </a:extLst>
          </p:cNvPr>
          <p:cNvSpPr/>
          <p:nvPr/>
        </p:nvSpPr>
        <p:spPr>
          <a:xfrm>
            <a:off x="3952429" y="2348880"/>
            <a:ext cx="343371" cy="2304083"/>
          </a:xfrm>
          <a:prstGeom prst="leftBrace">
            <a:avLst>
              <a:gd name="adj1" fmla="val 47577"/>
              <a:gd name="adj2" fmla="val 72558"/>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2D2D"/>
              </a:solidFill>
              <a:effectLst/>
              <a:uLnTx/>
              <a:uFillTx/>
              <a:latin typeface="Arial"/>
              <a:ea typeface="+mn-ea"/>
              <a:cs typeface="+mn-cs"/>
            </a:endParaRPr>
          </a:p>
        </p:txBody>
      </p:sp>
      <p:sp>
        <p:nvSpPr>
          <p:cNvPr id="36" name="TextBox 6">
            <a:extLst>
              <a:ext uri="{FF2B5EF4-FFF2-40B4-BE49-F238E27FC236}">
                <a16:creationId xmlns:a16="http://schemas.microsoft.com/office/drawing/2014/main" id="{E206936F-22D0-FE17-FEC3-77F15680CB78}"/>
              </a:ext>
            </a:extLst>
          </p:cNvPr>
          <p:cNvSpPr txBox="1"/>
          <p:nvPr/>
        </p:nvSpPr>
        <p:spPr>
          <a:xfrm>
            <a:off x="4260615" y="2088469"/>
            <a:ext cx="9525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CAGR</a:t>
            </a:r>
          </a:p>
        </p:txBody>
      </p:sp>
      <p:sp>
        <p:nvSpPr>
          <p:cNvPr id="37" name="Tekstiruutu 9">
            <a:extLst>
              <a:ext uri="{FF2B5EF4-FFF2-40B4-BE49-F238E27FC236}">
                <a16:creationId xmlns:a16="http://schemas.microsoft.com/office/drawing/2014/main" id="{65E30C5A-10F3-8215-7D82-C448D4F78A19}"/>
              </a:ext>
            </a:extLst>
          </p:cNvPr>
          <p:cNvSpPr txBox="1"/>
          <p:nvPr/>
        </p:nvSpPr>
        <p:spPr>
          <a:xfrm>
            <a:off x="8475663" y="5252"/>
            <a:ext cx="3710908" cy="307777"/>
          </a:xfrm>
          <a:prstGeom prst="rect">
            <a:avLst/>
          </a:prstGeom>
          <a:solidFill>
            <a:schemeClr val="accent1">
              <a:lumMod val="20000"/>
              <a:lumOff val="80000"/>
            </a:schemeClr>
          </a:solidFill>
        </p:spPr>
        <p:txBody>
          <a:bodyPr wrap="square" rtlCol="0">
            <a:spAutoFit/>
          </a:bodyPr>
          <a:lstStyle/>
          <a:p>
            <a:r>
              <a:rPr lang="fi-FI" sz="1100" err="1"/>
              <a:t>From</a:t>
            </a:r>
            <a:r>
              <a:rPr lang="fi-FI" sz="1100"/>
              <a:t> </a:t>
            </a:r>
            <a:r>
              <a:rPr lang="fi-FI" sz="1100" err="1"/>
              <a:t>Kemira’s</a:t>
            </a:r>
            <a:r>
              <a:rPr lang="fi-FI" sz="1100"/>
              <a:t> Capital Markets Day 2024 </a:t>
            </a:r>
            <a:r>
              <a:rPr lang="fi-FI" sz="1100" err="1"/>
              <a:t>presentation</a:t>
            </a:r>
            <a:r>
              <a:rPr lang="fi-FI" sz="1400"/>
              <a:t>.</a:t>
            </a:r>
          </a:p>
        </p:txBody>
      </p:sp>
    </p:spTree>
    <p:extLst>
      <p:ext uri="{BB962C8B-B14F-4D97-AF65-F5344CB8AC3E}">
        <p14:creationId xmlns:p14="http://schemas.microsoft.com/office/powerpoint/2010/main" val="287803587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hink-cell data - do not delete" hidden="1">
            <a:extLst>
              <a:ext uri="{FF2B5EF4-FFF2-40B4-BE49-F238E27FC236}">
                <a16:creationId xmlns:a16="http://schemas.microsoft.com/office/drawing/2014/main" id="{830F4A77-3BD4-405D-07F1-ED7E855F7551}"/>
              </a:ext>
            </a:extLst>
          </p:cNvPr>
          <p:cNvGraphicFramePr>
            <a:graphicFrameLocks/>
          </p:cNvGraphicFramePr>
          <p:nvPr>
            <p:custDataLst>
              <p:tags r:id="rId1"/>
            </p:custDataLst>
            <p:extLst>
              <p:ext uri="{D42A27DB-BD31-4B8C-83A1-F6EECF244321}">
                <p14:modId xmlns:p14="http://schemas.microsoft.com/office/powerpoint/2010/main" val="8400992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 imgW="273" imgH="273" progId="TCLayout.ActiveDocument.1">
                  <p:embed/>
                </p:oleObj>
              </mc:Choice>
              <mc:Fallback>
                <p:oleObj name="think-cell Slide" r:id="rId15" imgW="273" imgH="273" progId="TCLayout.ActiveDocument.1">
                  <p:embed/>
                  <p:pic>
                    <p:nvPicPr>
                      <p:cNvPr id="26" name="think-cell data - do not delete" hidden="1">
                        <a:extLst>
                          <a:ext uri="{FF2B5EF4-FFF2-40B4-BE49-F238E27FC236}">
                            <a16:creationId xmlns:a16="http://schemas.microsoft.com/office/drawing/2014/main" id="{830F4A77-3BD4-405D-07F1-ED7E855F7551}"/>
                          </a:ext>
                        </a:extLst>
                      </p:cNvPr>
                      <p:cNvPicPr/>
                      <p:nvPr/>
                    </p:nvPicPr>
                    <p:blipFill>
                      <a:blip r:embed="rId16"/>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5AE63CB6-6946-15F0-CDD4-88496EC1713C}"/>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4E885549-5048-8D01-B420-415D6860B566}"/>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D387D751-9BA5-3647-DF6E-36299A1F814F}"/>
              </a:ext>
            </a:extLst>
          </p:cNvPr>
          <p:cNvSpPr>
            <a:spLocks noGrp="1"/>
          </p:cNvSpPr>
          <p:nvPr>
            <p:ph type="sldNum" sz="quarter" idx="12"/>
          </p:nvPr>
        </p:nvSpPr>
        <p:spPr/>
        <p:txBody>
          <a:bodyPr/>
          <a:lstStyle/>
          <a:p>
            <a:fld id="{9B8CDF1A-3CDE-4195-AF23-CDCF2878DEB5}" type="slidenum">
              <a:rPr lang="en-US" smtClean="0"/>
              <a:t>42</a:t>
            </a:fld>
            <a:endParaRPr lang="en-US"/>
          </a:p>
        </p:txBody>
      </p:sp>
      <p:sp>
        <p:nvSpPr>
          <p:cNvPr id="5" name="Rectangle 24">
            <a:extLst>
              <a:ext uri="{FF2B5EF4-FFF2-40B4-BE49-F238E27FC236}">
                <a16:creationId xmlns:a16="http://schemas.microsoft.com/office/drawing/2014/main" id="{5DACCB1E-7F89-6056-E850-529127EC111E}"/>
              </a:ext>
            </a:extLst>
          </p:cNvPr>
          <p:cNvSpPr/>
          <p:nvPr/>
        </p:nvSpPr>
        <p:spPr>
          <a:xfrm>
            <a:off x="0" y="0"/>
            <a:ext cx="5951984" cy="429309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6" name="Title 1">
            <a:extLst>
              <a:ext uri="{FF2B5EF4-FFF2-40B4-BE49-F238E27FC236}">
                <a16:creationId xmlns:a16="http://schemas.microsoft.com/office/drawing/2014/main" id="{A63CB847-A4C7-0819-606B-8088D9ADEA5D}"/>
              </a:ext>
            </a:extLst>
          </p:cNvPr>
          <p:cNvSpPr txBox="1">
            <a:spLocks/>
          </p:cNvSpPr>
          <p:nvPr/>
        </p:nvSpPr>
        <p:spPr>
          <a:xfrm>
            <a:off x="755746" y="404217"/>
            <a:ext cx="11225271"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dirty="0"/>
              <a:t>Micropollutant removal is an increasingly attractive and synergistic growth opportunity</a:t>
            </a:r>
          </a:p>
        </p:txBody>
      </p:sp>
      <p:sp>
        <p:nvSpPr>
          <p:cNvPr id="7" name="Content Placeholder 12">
            <a:extLst>
              <a:ext uri="{FF2B5EF4-FFF2-40B4-BE49-F238E27FC236}">
                <a16:creationId xmlns:a16="http://schemas.microsoft.com/office/drawing/2014/main" id="{5EC1D366-8F7E-B427-76D2-37ABA698D4BE}"/>
              </a:ext>
            </a:extLst>
          </p:cNvPr>
          <p:cNvSpPr txBox="1">
            <a:spLocks/>
          </p:cNvSpPr>
          <p:nvPr/>
        </p:nvSpPr>
        <p:spPr>
          <a:xfrm>
            <a:off x="838200" y="1700213"/>
            <a:ext cx="4825752" cy="2304851"/>
          </a:xfrm>
          <a:prstGeom prst="rect">
            <a:avLst/>
          </a:prstGeom>
          <a:ln w="6350">
            <a:noFill/>
          </a:ln>
        </p:spPr>
        <p:txBody>
          <a:bodyPr lIns="0" tIns="0" rIns="0" bIns="0"/>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ts val="600"/>
              </a:spcBef>
            </a:pPr>
            <a:r>
              <a:rPr lang="en-US" sz="1400" b="1" spc="100"/>
              <a:t>MARKET DESCRIPTION</a:t>
            </a:r>
          </a:p>
          <a:p>
            <a:pPr>
              <a:spcBef>
                <a:spcPts val="600"/>
              </a:spcBef>
            </a:pPr>
            <a:r>
              <a:rPr lang="en-US" sz="1400"/>
              <a:t>Activated Carbon (AC) the most commonly used technology in micropollutant removal; market moving increasingly towards reactivation vs virgin activated carbon</a:t>
            </a:r>
          </a:p>
          <a:p>
            <a:pPr>
              <a:spcBef>
                <a:spcPts val="600"/>
              </a:spcBef>
            </a:pPr>
            <a:r>
              <a:rPr lang="en-US" sz="1400"/>
              <a:t>Market demand expected to grow considerably following tightening regulations on PFAS and pharmaceutical residuals; first regulatory steps being taken</a:t>
            </a:r>
          </a:p>
          <a:p>
            <a:pPr>
              <a:spcBef>
                <a:spcPts val="600"/>
              </a:spcBef>
            </a:pPr>
            <a:r>
              <a:rPr lang="en-US" sz="1400"/>
              <a:t>New alternative technologies being developed for PFAS</a:t>
            </a:r>
          </a:p>
          <a:p>
            <a:pPr>
              <a:spcBef>
                <a:spcPts val="600"/>
              </a:spcBef>
            </a:pPr>
            <a:r>
              <a:rPr lang="en-US" sz="1400"/>
              <a:t>Close proximity to customers key in AC</a:t>
            </a:r>
            <a:endParaRPr lang="fi-FI" sz="1600"/>
          </a:p>
        </p:txBody>
      </p:sp>
      <p:sp>
        <p:nvSpPr>
          <p:cNvPr id="8" name="Content Placeholder 16">
            <a:extLst>
              <a:ext uri="{FF2B5EF4-FFF2-40B4-BE49-F238E27FC236}">
                <a16:creationId xmlns:a16="http://schemas.microsoft.com/office/drawing/2014/main" id="{E7774403-12DC-283A-526E-9C77EB4B42AC}"/>
              </a:ext>
            </a:extLst>
          </p:cNvPr>
          <p:cNvSpPr txBox="1">
            <a:spLocks/>
          </p:cNvSpPr>
          <p:nvPr/>
        </p:nvSpPr>
        <p:spPr>
          <a:xfrm>
            <a:off x="6240016" y="1700212"/>
            <a:ext cx="5113784" cy="4615419"/>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ts val="600"/>
              </a:spcBef>
            </a:pPr>
            <a:r>
              <a:rPr lang="en-US" sz="1400" b="1" spc="100"/>
              <a:t>KEMIRA AND MICROPOLLUTANT REMOVAL</a:t>
            </a:r>
          </a:p>
          <a:p>
            <a:pPr lvl="1">
              <a:spcBef>
                <a:spcPts val="600"/>
              </a:spcBef>
            </a:pPr>
            <a:r>
              <a:rPr lang="en-US" sz="1600"/>
              <a:t>Acquisition of Norit’s reactivation</a:t>
            </a:r>
            <a:br>
              <a:rPr lang="en-US" sz="1600"/>
            </a:br>
            <a:r>
              <a:rPr lang="en-US" sz="1600"/>
              <a:t>operations in the UK; first step in better understanding the reactivation process and customer needs</a:t>
            </a:r>
          </a:p>
          <a:p>
            <a:pPr lvl="1">
              <a:spcBef>
                <a:spcPts val="200"/>
              </a:spcBef>
            </a:pPr>
            <a:r>
              <a:rPr lang="en-US" sz="1600"/>
              <a:t>High synergies with Kemira’s current water treatment offering; cross-selling a significant opportunity when demand starts to pick up</a:t>
            </a:r>
          </a:p>
          <a:p>
            <a:pPr lvl="1">
              <a:spcBef>
                <a:spcPts val="200"/>
              </a:spcBef>
            </a:pPr>
            <a:r>
              <a:rPr lang="en-US" sz="1600"/>
              <a:t>Early partnerships with most promising new PFAS removal technologies</a:t>
            </a:r>
          </a:p>
          <a:p>
            <a:pPr>
              <a:spcBef>
                <a:spcPts val="600"/>
              </a:spcBef>
            </a:pPr>
            <a:r>
              <a:rPr lang="en-US" sz="1600" b="1"/>
              <a:t>Next steps</a:t>
            </a:r>
          </a:p>
          <a:p>
            <a:pPr lvl="1">
              <a:spcBef>
                <a:spcPts val="600"/>
              </a:spcBef>
            </a:pPr>
            <a:r>
              <a:rPr lang="en-US" sz="1600"/>
              <a:t>Looking at inorganic opportunities across several technologies</a:t>
            </a:r>
          </a:p>
          <a:p>
            <a:pPr lvl="1">
              <a:spcBef>
                <a:spcPts val="200"/>
              </a:spcBef>
            </a:pPr>
            <a:r>
              <a:rPr lang="en-US" sz="1600"/>
              <a:t>Partnerships with new technology providers, particularly focusing on PFAS</a:t>
            </a:r>
          </a:p>
          <a:p>
            <a:pPr lvl="1">
              <a:spcBef>
                <a:spcPts val="200"/>
              </a:spcBef>
            </a:pPr>
            <a:r>
              <a:rPr lang="en-US" sz="1600"/>
              <a:t>Organic investment opportunities being explored in regions with low activated carbon coverage</a:t>
            </a:r>
          </a:p>
          <a:p>
            <a:pPr lvl="1">
              <a:spcBef>
                <a:spcPts val="200"/>
              </a:spcBef>
            </a:pPr>
            <a:r>
              <a:rPr lang="en-US" sz="1600"/>
              <a:t>Building an activated carbon reactivation plant in Helsingborg, Sweden, with the aim to be operational in 2027.</a:t>
            </a:r>
          </a:p>
          <a:p>
            <a:pPr lvl="1">
              <a:spcBef>
                <a:spcPts val="600"/>
              </a:spcBef>
            </a:pPr>
            <a:endParaRPr lang="en-US" sz="1600"/>
          </a:p>
          <a:p>
            <a:pPr>
              <a:spcBef>
                <a:spcPts val="600"/>
              </a:spcBef>
            </a:pPr>
            <a:endParaRPr lang="fi-FI" sz="1600"/>
          </a:p>
        </p:txBody>
      </p:sp>
      <p:cxnSp>
        <p:nvCxnSpPr>
          <p:cNvPr id="9" name="Straight Connector 73">
            <a:extLst>
              <a:ext uri="{FF2B5EF4-FFF2-40B4-BE49-F238E27FC236}">
                <a16:creationId xmlns:a16="http://schemas.microsoft.com/office/drawing/2014/main" id="{B09A06F1-4063-9FE4-6F00-A59971D23A6C}"/>
              </a:ext>
            </a:extLst>
          </p:cNvPr>
          <p:cNvCxnSpPr/>
          <p:nvPr>
            <p:custDataLst>
              <p:tags r:id="rId2"/>
            </p:custDataLst>
          </p:nvPr>
        </p:nvCxnSpPr>
        <p:spPr bwMode="auto">
          <a:xfrm flipV="1">
            <a:off x="1643063" y="5300663"/>
            <a:ext cx="452438" cy="193675"/>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 name="Straight Connector 74">
            <a:extLst>
              <a:ext uri="{FF2B5EF4-FFF2-40B4-BE49-F238E27FC236}">
                <a16:creationId xmlns:a16="http://schemas.microsoft.com/office/drawing/2014/main" id="{E7E4F0D2-CE87-AED3-9BC4-CE25D03D11F7}"/>
              </a:ext>
            </a:extLst>
          </p:cNvPr>
          <p:cNvCxnSpPr/>
          <p:nvPr>
            <p:custDataLst>
              <p:tags r:id="rId3"/>
            </p:custDataLst>
          </p:nvPr>
        </p:nvCxnSpPr>
        <p:spPr bwMode="auto">
          <a:xfrm flipV="1">
            <a:off x="1643063" y="5437188"/>
            <a:ext cx="452438" cy="6985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25" name="Chart 3">
            <a:extLst>
              <a:ext uri="{FF2B5EF4-FFF2-40B4-BE49-F238E27FC236}">
                <a16:creationId xmlns:a16="http://schemas.microsoft.com/office/drawing/2014/main" id="{7090290E-4733-F3E1-DC70-533EBF2615B5}"/>
              </a:ext>
            </a:extLst>
          </p:cNvPr>
          <p:cNvGraphicFramePr/>
          <p:nvPr>
            <p:custDataLst>
              <p:tags r:id="rId4"/>
            </p:custDataLst>
            <p:extLst>
              <p:ext uri="{D42A27DB-BD31-4B8C-83A1-F6EECF244321}">
                <p14:modId xmlns:p14="http://schemas.microsoft.com/office/powerpoint/2010/main" val="3624593706"/>
              </p:ext>
            </p:extLst>
          </p:nvPr>
        </p:nvGraphicFramePr>
        <p:xfrm>
          <a:off x="766763" y="5054600"/>
          <a:ext cx="2205037" cy="1023938"/>
        </p:xfrm>
        <a:graphic>
          <a:graphicData uri="http://schemas.openxmlformats.org/drawingml/2006/chart">
            <c:chart xmlns:c="http://schemas.openxmlformats.org/drawingml/2006/chart" xmlns:r="http://schemas.openxmlformats.org/officeDocument/2006/relationships" r:id="rId17"/>
          </a:graphicData>
        </a:graphic>
      </p:graphicFrame>
      <p:cxnSp>
        <p:nvCxnSpPr>
          <p:cNvPr id="12" name="Straight Connector 32">
            <a:extLst>
              <a:ext uri="{FF2B5EF4-FFF2-40B4-BE49-F238E27FC236}">
                <a16:creationId xmlns:a16="http://schemas.microsoft.com/office/drawing/2014/main" id="{199A69DA-82A2-E72B-46D2-14AC1D8F0218}"/>
              </a:ext>
            </a:extLst>
          </p:cNvPr>
          <p:cNvCxnSpPr/>
          <p:nvPr>
            <p:custDataLst>
              <p:tags r:id="rId5"/>
            </p:custDataLst>
          </p:nvPr>
        </p:nvCxnSpPr>
        <p:spPr bwMode="auto">
          <a:xfrm flipV="1">
            <a:off x="1358900" y="4994275"/>
            <a:ext cx="1019175" cy="193675"/>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3" name="Text Placeholder 2">
            <a:extLst>
              <a:ext uri="{FF2B5EF4-FFF2-40B4-BE49-F238E27FC236}">
                <a16:creationId xmlns:a16="http://schemas.microsoft.com/office/drawing/2014/main" id="{221B2434-4073-3876-4FF7-81E9FDF203CD}"/>
              </a:ext>
            </a:extLst>
          </p:cNvPr>
          <p:cNvSpPr>
            <a:spLocks/>
          </p:cNvSpPr>
          <p:nvPr>
            <p:custDataLst>
              <p:tags r:id="rId6"/>
            </p:custDataLst>
          </p:nvPr>
        </p:nvSpPr>
        <p:spPr bwMode="auto">
          <a:xfrm>
            <a:off x="1196975" y="5878513"/>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26D9716-C308-4168-A99D-61FED2E108B7}" type="datetime'''''''''''''''2''0''''''''''''''''2''''''''4'''">
              <a:rPr lang="en-US" altLang="en-US" sz="1100" smtClean="0">
                <a:solidFill>
                  <a:srgbClr val="322D2D"/>
                </a:solidFill>
              </a:rPr>
              <a:pPr lvl="0" algn="ctr">
                <a:spcBef>
                  <a:spcPct val="0"/>
                </a:spcBef>
                <a:spcAft>
                  <a:spcPct val="0"/>
                </a:spcAft>
                <a:defRPr/>
              </a:pPr>
              <a:t>2024</a:t>
            </a:fld>
            <a:endParaRPr kumimoji="0" lang="en-US" sz="1100" b="0" i="0" strike="noStrike" kern="1200" cap="none" spc="0" normalizeH="0" baseline="0" noProof="0">
              <a:ln>
                <a:noFill/>
              </a:ln>
              <a:solidFill>
                <a:srgbClr val="322D2D"/>
              </a:solidFill>
              <a:effectLst/>
              <a:uLnTx/>
              <a:uFillTx/>
            </a:endParaRPr>
          </a:p>
        </p:txBody>
      </p:sp>
      <p:sp>
        <p:nvSpPr>
          <p:cNvPr id="14" name="Text Placeholder 2">
            <a:extLst>
              <a:ext uri="{FF2B5EF4-FFF2-40B4-BE49-F238E27FC236}">
                <a16:creationId xmlns:a16="http://schemas.microsoft.com/office/drawing/2014/main" id="{49C61D3E-E443-0ECC-D31E-CC09D7751FAF}"/>
              </a:ext>
            </a:extLst>
          </p:cNvPr>
          <p:cNvSpPr>
            <a:spLocks/>
          </p:cNvSpPr>
          <p:nvPr>
            <p:custDataLst>
              <p:tags r:id="rId7"/>
            </p:custDataLst>
          </p:nvPr>
        </p:nvSpPr>
        <p:spPr bwMode="gray">
          <a:xfrm>
            <a:off x="2278063" y="5294313"/>
            <a:ext cx="20002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&gt;1</a:t>
            </a:r>
          </a:p>
        </p:txBody>
      </p:sp>
      <p:sp>
        <p:nvSpPr>
          <p:cNvPr id="15" name="Text Placeholder 2">
            <a:extLst>
              <a:ext uri="{FF2B5EF4-FFF2-40B4-BE49-F238E27FC236}">
                <a16:creationId xmlns:a16="http://schemas.microsoft.com/office/drawing/2014/main" id="{4EE6C43A-80E2-CFF2-CCA0-A7210C2D83A0}"/>
              </a:ext>
            </a:extLst>
          </p:cNvPr>
          <p:cNvSpPr>
            <a:spLocks/>
          </p:cNvSpPr>
          <p:nvPr>
            <p:custDataLst>
              <p:tags r:id="rId8"/>
            </p:custDataLst>
          </p:nvPr>
        </p:nvSpPr>
        <p:spPr bwMode="auto">
          <a:xfrm>
            <a:off x="2216150" y="5878513"/>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2F3230D-7CCF-4768-9D7D-5A4E227CD1C4}" type="datetime'''''''''''''''''''''''''''''2''''''''0''3''''''''''0'''''''">
              <a:rPr lang="en-US" altLang="en-US" sz="1100" smtClean="0">
                <a:solidFill>
                  <a:srgbClr val="322D2D"/>
                </a:solidFill>
              </a:rPr>
              <a:pPr lvl="0" algn="ctr">
                <a:spcBef>
                  <a:spcPct val="0"/>
                </a:spcBef>
                <a:spcAft>
                  <a:spcPct val="0"/>
                </a:spcAft>
                <a:defRPr/>
              </a:pPr>
              <a:t>2030</a:t>
            </a:fld>
            <a:endParaRPr kumimoji="0" lang="en-US" sz="1100" b="0" i="0" strike="noStrike" kern="1200" cap="none" spc="0" normalizeH="0" baseline="0" noProof="0">
              <a:ln>
                <a:noFill/>
              </a:ln>
              <a:solidFill>
                <a:srgbClr val="322D2D"/>
              </a:solidFill>
              <a:effectLst/>
              <a:uLnTx/>
              <a:uFillTx/>
            </a:endParaRPr>
          </a:p>
        </p:txBody>
      </p:sp>
      <p:sp>
        <p:nvSpPr>
          <p:cNvPr id="16" name="Text Placeholder 2">
            <a:extLst>
              <a:ext uri="{FF2B5EF4-FFF2-40B4-BE49-F238E27FC236}">
                <a16:creationId xmlns:a16="http://schemas.microsoft.com/office/drawing/2014/main" id="{10CCF5BA-1BC4-F73B-811F-8E8162A27B0C}"/>
              </a:ext>
            </a:extLst>
          </p:cNvPr>
          <p:cNvSpPr>
            <a:spLocks/>
          </p:cNvSpPr>
          <p:nvPr>
            <p:custDataLst>
              <p:tags r:id="rId9"/>
            </p:custDataLst>
          </p:nvPr>
        </p:nvSpPr>
        <p:spPr bwMode="auto">
          <a:xfrm>
            <a:off x="1581150" y="4984750"/>
            <a:ext cx="576263" cy="214313"/>
          </a:xfrm>
          <a:prstGeom prst="ellipse">
            <a:avLst/>
          </a:prstGeom>
          <a:solidFill>
            <a:schemeClr val="bg1"/>
          </a:solidFill>
          <a:ln w="9525" cmpd="sng" algn="ctr">
            <a:solidFill>
              <a:schemeClr val="tx1"/>
            </a:solidFill>
          </a:ln>
          <a:effec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fi-FI" altLang="en-US" sz="1100" b="1" i="0" u="none" strike="noStrike" kern="1200" cap="none" spc="0" normalizeH="0" baseline="0" noProof="0">
                <a:ln>
                  <a:noFill/>
                </a:ln>
                <a:solidFill>
                  <a:srgbClr val="322D2D"/>
                </a:solidFill>
                <a:effectLst/>
                <a:uLnTx/>
                <a:uFillTx/>
                <a:latin typeface="Arial"/>
                <a:ea typeface="+mn-ea"/>
                <a:cs typeface="+mn-cs"/>
              </a:rPr>
              <a:t>&gt;5-6%</a:t>
            </a:r>
            <a:endParaRPr kumimoji="0" lang="fi-FI" sz="1100" b="1" i="0" u="none" strike="noStrike" kern="1200" cap="none" spc="0" normalizeH="0" baseline="0" noProof="0">
              <a:ln>
                <a:noFill/>
              </a:ln>
              <a:solidFill>
                <a:srgbClr val="322D2D"/>
              </a:solidFill>
              <a:effectLst/>
              <a:uLnTx/>
              <a:uFillTx/>
              <a:latin typeface="Arial"/>
              <a:ea typeface="+mn-ea"/>
              <a:cs typeface="+mn-cs"/>
            </a:endParaRPr>
          </a:p>
        </p:txBody>
      </p:sp>
      <p:sp>
        <p:nvSpPr>
          <p:cNvPr id="17" name="Rectangle 39">
            <a:extLst>
              <a:ext uri="{FF2B5EF4-FFF2-40B4-BE49-F238E27FC236}">
                <a16:creationId xmlns:a16="http://schemas.microsoft.com/office/drawing/2014/main" id="{32030A58-084E-841E-4B8C-5603D79967E5}"/>
              </a:ext>
            </a:extLst>
          </p:cNvPr>
          <p:cNvSpPr/>
          <p:nvPr>
            <p:custDataLst>
              <p:tags r:id="rId10"/>
            </p:custDataLst>
          </p:nvPr>
        </p:nvSpPr>
        <p:spPr bwMode="auto">
          <a:xfrm>
            <a:off x="3206750" y="5051425"/>
            <a:ext cx="196850" cy="14763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18" name="Rectangle 26">
            <a:extLst>
              <a:ext uri="{FF2B5EF4-FFF2-40B4-BE49-F238E27FC236}">
                <a16:creationId xmlns:a16="http://schemas.microsoft.com/office/drawing/2014/main" id="{D8C7AA16-37F8-55D6-3C28-6FA1A39F49F6}"/>
              </a:ext>
            </a:extLst>
          </p:cNvPr>
          <p:cNvSpPr/>
          <p:nvPr>
            <p:custDataLst>
              <p:tags r:id="rId11"/>
            </p:custDataLst>
          </p:nvPr>
        </p:nvSpPr>
        <p:spPr bwMode="auto">
          <a:xfrm>
            <a:off x="3206750" y="5411788"/>
            <a:ext cx="196850" cy="14763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19" name="Text Placeholder 2">
            <a:extLst>
              <a:ext uri="{FF2B5EF4-FFF2-40B4-BE49-F238E27FC236}">
                <a16:creationId xmlns:a16="http://schemas.microsoft.com/office/drawing/2014/main" id="{9B5028F9-D5DD-5201-81EC-5E254F3C679D}"/>
              </a:ext>
            </a:extLst>
          </p:cNvPr>
          <p:cNvSpPr>
            <a:spLocks/>
          </p:cNvSpPr>
          <p:nvPr>
            <p:custDataLst>
              <p:tags r:id="rId12"/>
            </p:custDataLst>
          </p:nvPr>
        </p:nvSpPr>
        <p:spPr bwMode="auto">
          <a:xfrm>
            <a:off x="3454400" y="5059363"/>
            <a:ext cx="2386013" cy="3016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B6FCC68A-17DC-4637-A525-1C2880B061E7}" type="thinkcell&lt;?xml version=&quot;1.0&quot; encoding=&quot;UTF-16&quot; standalone=&quot;yes&quot;?&gt;&lt;root reqver=&quot;36344&quot;&gt;&lt;version val=&quot;38640&quot;/&gt;&lt;PersistentType&gt;&lt;m_guid val=&quot;63e37890-0d8b-4591-a239-66732ffba42a&quot;/&gt;&lt;m_prec&gt;&lt;m_bNumberIsYear val=&quot;0&quot;/&gt;&lt;m_chDecimalSymbol17909&gt;,&lt;/m_chDecimalSymbol17909&gt;&lt;m_yearfmt&gt;&lt;begin val=&quot;0&quot;/&gt;&lt;end val=&quot;4&quot;/&gt;&lt;/m_yearfmt&gt;&lt;/m_prec&gt;&lt;m_bUseExcelFont val=&quot;0&quot;/&gt;&lt;m_bUseExcelFontColor val=&quot;0&quot;/&gt;&lt;/PersistentType&gt;&lt;/root&gt;">
              <a:rPr lang="en-US" altLang="en-US" sz="1100" smtClean="0">
                <a:solidFill>
                  <a:srgbClr val="322D2D"/>
                </a:solidFill>
              </a:rPr>
              <a:pPr lvl="0">
                <a:spcBef>
                  <a:spcPct val="0"/>
                </a:spcBef>
                <a:spcAft>
                  <a:spcPct val="0"/>
                </a:spcAft>
                <a:defRPr/>
              </a:pPr>
              <a:t>Emerging Micropollutants Removal
(PFAS and Pharmaceutical Residuals)</a:t>
            </a:fld>
            <a:endParaRPr kumimoji="0" lang="en-US" sz="1100" b="0" i="0" strike="noStrike" kern="1200" cap="none" spc="0" normalizeH="0" baseline="0" noProof="0">
              <a:ln>
                <a:noFill/>
              </a:ln>
              <a:solidFill>
                <a:srgbClr val="322D2D"/>
              </a:solidFill>
              <a:effectLst/>
              <a:uLnTx/>
              <a:uFillTx/>
            </a:endParaRPr>
          </a:p>
        </p:txBody>
      </p:sp>
      <p:sp>
        <p:nvSpPr>
          <p:cNvPr id="20" name="Text Placeholder 2">
            <a:extLst>
              <a:ext uri="{FF2B5EF4-FFF2-40B4-BE49-F238E27FC236}">
                <a16:creationId xmlns:a16="http://schemas.microsoft.com/office/drawing/2014/main" id="{A69FDB3A-12F2-4151-51EB-FACE1C6801C3}"/>
              </a:ext>
            </a:extLst>
          </p:cNvPr>
          <p:cNvSpPr>
            <a:spLocks/>
          </p:cNvSpPr>
          <p:nvPr>
            <p:custDataLst>
              <p:tags r:id="rId13"/>
            </p:custDataLst>
          </p:nvPr>
        </p:nvSpPr>
        <p:spPr bwMode="auto">
          <a:xfrm>
            <a:off x="3454400" y="5419725"/>
            <a:ext cx="2222500" cy="3016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93863398-17D1-48E9-85D9-26A5DA441203}" type="thinkcell&lt;?xml version=&quot;1.0&quot; encoding=&quot;UTF-16&quot; standalone=&quot;yes&quot;?&gt;&lt;root reqver=&quot;36344&quot;&gt;&lt;version val=&quot;38640&quot;/&gt;&lt;PersistentType&gt;&lt;m_guid val=&quot;595e4382-69f4-45ed-b8dd-4a91bea48e3e&quot;/&gt;&lt;m_prec&gt;&lt;m_bNumberIsYear val=&quot;0&quot;/&gt;&lt;m_chDecimalSymbol17909&gt;,&lt;/m_chDecimalSymbol17909&gt;&lt;m_yearfmt&gt;&lt;begin val=&quot;0&quot;/&gt;&lt;end val=&quot;4&quot;/&gt;&lt;/m_yearfmt&gt;&lt;/m_prec&gt;&lt;m_bUseExcelFont val=&quot;0&quot;/&gt;&lt;m_bUseExcelFontColor val=&quot;0&quot;/&gt;&lt;/PersistentType&gt;&lt;/root&gt;">
              <a:rPr lang="en-US" altLang="en-US" sz="1100" smtClean="0">
                <a:solidFill>
                  <a:srgbClr val="322D2D"/>
                </a:solidFill>
              </a:rPr>
              <a:pPr lvl="0">
                <a:spcBef>
                  <a:spcPct val="0"/>
                </a:spcBef>
                <a:spcAft>
                  <a:spcPct val="0"/>
                </a:spcAft>
                <a:defRPr/>
              </a:pPr>
              <a:t>Traditional Micropollutants Removal
(organic compounds e.g. Biocides)</a:t>
            </a:fld>
            <a:endParaRPr kumimoji="0" lang="en-US" sz="1100" b="0" i="0" strike="noStrike" kern="1200" cap="none" spc="0" normalizeH="0" baseline="0" noProof="0">
              <a:ln>
                <a:noFill/>
              </a:ln>
              <a:solidFill>
                <a:srgbClr val="322D2D"/>
              </a:solidFill>
              <a:effectLst/>
              <a:uLnTx/>
              <a:uFillTx/>
            </a:endParaRPr>
          </a:p>
        </p:txBody>
      </p:sp>
      <p:sp>
        <p:nvSpPr>
          <p:cNvPr id="21" name="Text Placeholder 1">
            <a:extLst>
              <a:ext uri="{FF2B5EF4-FFF2-40B4-BE49-F238E27FC236}">
                <a16:creationId xmlns:a16="http://schemas.microsoft.com/office/drawing/2014/main" id="{1CD5F2AA-B02E-2612-5A05-0A49C6069E70}"/>
              </a:ext>
            </a:extLst>
          </p:cNvPr>
          <p:cNvSpPr txBox="1">
            <a:spLocks/>
          </p:cNvSpPr>
          <p:nvPr/>
        </p:nvSpPr>
        <p:spPr>
          <a:xfrm>
            <a:off x="849434" y="4509120"/>
            <a:ext cx="5102550" cy="438858"/>
          </a:xfrm>
          <a:prstGeom prst="rect">
            <a:avLst/>
          </a:prstGeom>
        </p:spPr>
        <p:txBody>
          <a:bodyPr lIns="0" tIns="0" rIns="0" bIns="0"/>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1400" b="1" i="0" u="none" strike="noStrike" kern="1200" cap="none" spc="100" normalizeH="0" baseline="0" noProof="0">
                <a:ln>
                  <a:noFill/>
                </a:ln>
                <a:solidFill>
                  <a:srgbClr val="322D2D"/>
                </a:solidFill>
                <a:effectLst/>
                <a:uLnTx/>
                <a:uFillTx/>
                <a:latin typeface="Arial"/>
                <a:ea typeface="+mn-ea"/>
                <a:cs typeface="+mn-cs"/>
              </a:rPr>
              <a:t>ACTIVATED CARBON MARKET EXPECTED TO GROW</a:t>
            </a:r>
            <a:br>
              <a:rPr kumimoji="0" lang="en-US" sz="1400" b="1" i="0" u="none" strike="noStrike" kern="1200" cap="none" spc="100" normalizeH="0" baseline="0" noProof="0">
                <a:ln>
                  <a:noFill/>
                </a:ln>
                <a:solidFill>
                  <a:srgbClr val="322D2D"/>
                </a:solidFill>
                <a:effectLst/>
                <a:uLnTx/>
                <a:uFillTx/>
                <a:latin typeface="Arial"/>
                <a:ea typeface="+mn-ea"/>
                <a:cs typeface="+mn-cs"/>
              </a:rPr>
            </a:br>
            <a:r>
              <a:rPr kumimoji="0" lang="en-US" sz="1400" b="0" i="0" u="none" strike="noStrike" kern="1200" cap="none" spc="0" normalizeH="0" baseline="0" noProof="0">
                <a:ln>
                  <a:noFill/>
                </a:ln>
                <a:solidFill>
                  <a:srgbClr val="322D2D"/>
                </a:solidFill>
                <a:effectLst/>
                <a:uLnTx/>
                <a:uFillTx/>
                <a:latin typeface="Arial"/>
                <a:ea typeface="+mn-ea"/>
                <a:cs typeface="+mn-cs"/>
              </a:rPr>
              <a:t>EUR billion</a:t>
            </a:r>
          </a:p>
        </p:txBody>
      </p:sp>
      <p:sp>
        <p:nvSpPr>
          <p:cNvPr id="22" name="TextBox 36">
            <a:extLst>
              <a:ext uri="{FF2B5EF4-FFF2-40B4-BE49-F238E27FC236}">
                <a16:creationId xmlns:a16="http://schemas.microsoft.com/office/drawing/2014/main" id="{6871C389-7435-7D16-8EC8-62F9B4C21A51}"/>
              </a:ext>
            </a:extLst>
          </p:cNvPr>
          <p:cNvSpPr txBox="1"/>
          <p:nvPr/>
        </p:nvSpPr>
        <p:spPr>
          <a:xfrm>
            <a:off x="628650" y="5070088"/>
            <a:ext cx="9525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CAGR</a:t>
            </a:r>
          </a:p>
        </p:txBody>
      </p:sp>
      <p:sp>
        <p:nvSpPr>
          <p:cNvPr id="23" name="Tekstiruutu 9">
            <a:extLst>
              <a:ext uri="{FF2B5EF4-FFF2-40B4-BE49-F238E27FC236}">
                <a16:creationId xmlns:a16="http://schemas.microsoft.com/office/drawing/2014/main" id="{C0E4DC37-8E97-41A2-1966-D3948437953E}"/>
              </a:ext>
            </a:extLst>
          </p:cNvPr>
          <p:cNvSpPr txBox="1"/>
          <p:nvPr/>
        </p:nvSpPr>
        <p:spPr>
          <a:xfrm>
            <a:off x="8475663" y="5252"/>
            <a:ext cx="3710908" cy="307777"/>
          </a:xfrm>
          <a:prstGeom prst="rect">
            <a:avLst/>
          </a:prstGeom>
          <a:solidFill>
            <a:schemeClr val="accent1">
              <a:lumMod val="20000"/>
              <a:lumOff val="80000"/>
            </a:schemeClr>
          </a:solidFill>
        </p:spPr>
        <p:txBody>
          <a:bodyPr wrap="square" rtlCol="0">
            <a:spAutoFit/>
          </a:bodyPr>
          <a:lstStyle/>
          <a:p>
            <a:r>
              <a:rPr lang="fi-FI" sz="1100" err="1"/>
              <a:t>From</a:t>
            </a:r>
            <a:r>
              <a:rPr lang="fi-FI" sz="1100"/>
              <a:t> </a:t>
            </a:r>
            <a:r>
              <a:rPr lang="fi-FI" sz="1100" err="1"/>
              <a:t>Kemira’s</a:t>
            </a:r>
            <a:r>
              <a:rPr lang="fi-FI" sz="1100"/>
              <a:t> Capital Markets Day 2024 </a:t>
            </a:r>
            <a:r>
              <a:rPr lang="fi-FI" sz="1100" err="1"/>
              <a:t>presentation</a:t>
            </a:r>
            <a:r>
              <a:rPr lang="fi-FI" sz="1400"/>
              <a:t>.</a:t>
            </a:r>
          </a:p>
        </p:txBody>
      </p:sp>
    </p:spTree>
    <p:extLst>
      <p:ext uri="{BB962C8B-B14F-4D97-AF65-F5344CB8AC3E}">
        <p14:creationId xmlns:p14="http://schemas.microsoft.com/office/powerpoint/2010/main" val="5117546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think-cell data - do not delete" hidden="1">
            <a:extLst>
              <a:ext uri="{FF2B5EF4-FFF2-40B4-BE49-F238E27FC236}">
                <a16:creationId xmlns:a16="http://schemas.microsoft.com/office/drawing/2014/main" id="{D8EC7311-8157-B909-9081-5FBB84CDDEFD}"/>
              </a:ext>
            </a:extLst>
          </p:cNvPr>
          <p:cNvGraphicFramePr>
            <a:graphicFrameLocks/>
          </p:cNvGraphicFramePr>
          <p:nvPr>
            <p:custDataLst>
              <p:tags r:id="rId1"/>
            </p:custDataLst>
            <p:extLst>
              <p:ext uri="{D42A27DB-BD31-4B8C-83A1-F6EECF244321}">
                <p14:modId xmlns:p14="http://schemas.microsoft.com/office/powerpoint/2010/main" val="32987412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273" imgH="273" progId="TCLayout.ActiveDocument.1">
                  <p:embed/>
                </p:oleObj>
              </mc:Choice>
              <mc:Fallback>
                <p:oleObj name="think-cell Slide" r:id="rId8" imgW="273" imgH="273" progId="TCLayout.ActiveDocument.1">
                  <p:embed/>
                  <p:pic>
                    <p:nvPicPr>
                      <p:cNvPr id="20" name="think-cell data - do not delete" hidden="1">
                        <a:extLst>
                          <a:ext uri="{FF2B5EF4-FFF2-40B4-BE49-F238E27FC236}">
                            <a16:creationId xmlns:a16="http://schemas.microsoft.com/office/drawing/2014/main" id="{D8EC7311-8157-B909-9081-5FBB84CDDEFD}"/>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C1552BC3-B1E9-669E-C5ED-D872EDF3FD31}"/>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C06CC2F1-46EC-1BFA-CD8B-CA962CE114AA}"/>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6A968D2D-F84C-E2DA-268C-B02816CBD3B5}"/>
              </a:ext>
            </a:extLst>
          </p:cNvPr>
          <p:cNvSpPr>
            <a:spLocks noGrp="1"/>
          </p:cNvSpPr>
          <p:nvPr>
            <p:ph type="sldNum" sz="quarter" idx="12"/>
          </p:nvPr>
        </p:nvSpPr>
        <p:spPr/>
        <p:txBody>
          <a:bodyPr/>
          <a:lstStyle/>
          <a:p>
            <a:fld id="{9B8CDF1A-3CDE-4195-AF23-CDCF2878DEB5}" type="slidenum">
              <a:rPr lang="en-US" smtClean="0"/>
              <a:t>43</a:t>
            </a:fld>
            <a:endParaRPr lang="en-US"/>
          </a:p>
        </p:txBody>
      </p:sp>
      <p:sp>
        <p:nvSpPr>
          <p:cNvPr id="5" name="Rectangle 18">
            <a:extLst>
              <a:ext uri="{FF2B5EF4-FFF2-40B4-BE49-F238E27FC236}">
                <a16:creationId xmlns:a16="http://schemas.microsoft.com/office/drawing/2014/main" id="{94D5348D-5EBE-BB9E-7F46-16FAA885C84C}"/>
              </a:ext>
            </a:extLst>
          </p:cNvPr>
          <p:cNvSpPr/>
          <p:nvPr/>
        </p:nvSpPr>
        <p:spPr>
          <a:xfrm>
            <a:off x="0" y="0"/>
            <a:ext cx="5951984" cy="42930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6" name="Title 1">
            <a:extLst>
              <a:ext uri="{FF2B5EF4-FFF2-40B4-BE49-F238E27FC236}">
                <a16:creationId xmlns:a16="http://schemas.microsoft.com/office/drawing/2014/main" id="{B1CE7936-E019-8D8A-D242-5C75516D46EE}"/>
              </a:ext>
            </a:extLst>
          </p:cNvPr>
          <p:cNvSpPr txBox="1">
            <a:spLocks/>
          </p:cNvSpPr>
          <p:nvPr/>
        </p:nvSpPr>
        <p:spPr>
          <a:xfrm>
            <a:off x="838200" y="404813"/>
            <a:ext cx="11348372"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dirty="0"/>
              <a:t>Biogas applications are of increasing interest</a:t>
            </a:r>
          </a:p>
        </p:txBody>
      </p:sp>
      <p:sp>
        <p:nvSpPr>
          <p:cNvPr id="7" name="Content Placeholder 10">
            <a:extLst>
              <a:ext uri="{FF2B5EF4-FFF2-40B4-BE49-F238E27FC236}">
                <a16:creationId xmlns:a16="http://schemas.microsoft.com/office/drawing/2014/main" id="{B8759C41-EDD5-5FD6-6DE5-800D01586EFE}"/>
              </a:ext>
            </a:extLst>
          </p:cNvPr>
          <p:cNvSpPr txBox="1">
            <a:spLocks/>
          </p:cNvSpPr>
          <p:nvPr/>
        </p:nvSpPr>
        <p:spPr>
          <a:xfrm>
            <a:off x="6240016" y="1700213"/>
            <a:ext cx="5113784" cy="4752974"/>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spc="100"/>
              <a:t>KEMIRA AND BIOGAS APPLICATIONS</a:t>
            </a:r>
          </a:p>
          <a:p>
            <a:pPr lvl="1"/>
            <a:r>
              <a:rPr lang="fi-FI" sz="1600"/>
              <a:t>Our products, particularly coagulants, can significantly enhance biogas yield and reduce energy consumption</a:t>
            </a:r>
          </a:p>
          <a:p>
            <a:pPr lvl="1"/>
            <a:r>
              <a:rPr lang="en-US" sz="1600"/>
              <a:t>Our products are unique and patented and give us </a:t>
            </a:r>
            <a:br>
              <a:rPr lang="en-US" sz="1600"/>
            </a:br>
            <a:r>
              <a:rPr lang="en-US" sz="1600"/>
              <a:t>an advantage in many biogas applications</a:t>
            </a:r>
          </a:p>
          <a:p>
            <a:pPr lvl="1"/>
            <a:r>
              <a:rPr lang="en-US" sz="1600"/>
              <a:t>Kemira particularly focused on the faster growing biomethane market in Europe </a:t>
            </a:r>
          </a:p>
          <a:p>
            <a:r>
              <a:rPr lang="en-US" sz="1600" b="1"/>
              <a:t>Coagulant expansion in Spain</a:t>
            </a:r>
          </a:p>
          <a:p>
            <a:pPr lvl="1"/>
            <a:r>
              <a:rPr lang="en-US" sz="1600"/>
              <a:t>An investment to expand coagulant capacity in Tarragona, Spain to cater for growing demand of coagulants for biogas generation and phosphorus removal</a:t>
            </a:r>
          </a:p>
          <a:p>
            <a:pPr lvl="1"/>
            <a:r>
              <a:rPr lang="en-US" sz="1600"/>
              <a:t>Investment close to 20 million euros; estimated completion 2028</a:t>
            </a:r>
          </a:p>
          <a:p>
            <a:pPr lvl="1"/>
            <a:r>
              <a:rPr lang="en-US" sz="1600"/>
              <a:t>Looking at further expansion possibilities at other</a:t>
            </a:r>
            <a:br>
              <a:rPr lang="en-US" sz="1600"/>
            </a:br>
            <a:r>
              <a:rPr lang="en-US" sz="1600"/>
              <a:t>sites</a:t>
            </a:r>
            <a:endParaRPr lang="fi-FI" sz="1600"/>
          </a:p>
          <a:p>
            <a:endParaRPr lang="en-US"/>
          </a:p>
        </p:txBody>
      </p:sp>
      <p:graphicFrame>
        <p:nvGraphicFramePr>
          <p:cNvPr id="19" name="Chart 3">
            <a:extLst>
              <a:ext uri="{FF2B5EF4-FFF2-40B4-BE49-F238E27FC236}">
                <a16:creationId xmlns:a16="http://schemas.microsoft.com/office/drawing/2014/main" id="{15373AE4-C116-A896-84C8-D722F448CC40}"/>
              </a:ext>
            </a:extLst>
          </p:cNvPr>
          <p:cNvGraphicFramePr/>
          <p:nvPr>
            <p:custDataLst>
              <p:tags r:id="rId2"/>
            </p:custDataLst>
            <p:extLst>
              <p:ext uri="{D42A27DB-BD31-4B8C-83A1-F6EECF244321}">
                <p14:modId xmlns:p14="http://schemas.microsoft.com/office/powerpoint/2010/main" val="1811730177"/>
              </p:ext>
            </p:extLst>
          </p:nvPr>
        </p:nvGraphicFramePr>
        <p:xfrm>
          <a:off x="1293813" y="5094288"/>
          <a:ext cx="3262312" cy="1074737"/>
        </p:xfrm>
        <a:graphic>
          <a:graphicData uri="http://schemas.openxmlformats.org/drawingml/2006/chart">
            <c:chart xmlns:c="http://schemas.openxmlformats.org/drawingml/2006/chart" xmlns:r="http://schemas.openxmlformats.org/officeDocument/2006/relationships" r:id="rId10"/>
          </a:graphicData>
        </a:graphic>
      </p:graphicFrame>
      <p:cxnSp>
        <p:nvCxnSpPr>
          <p:cNvPr id="9" name="Straight Connector 31">
            <a:extLst>
              <a:ext uri="{FF2B5EF4-FFF2-40B4-BE49-F238E27FC236}">
                <a16:creationId xmlns:a16="http://schemas.microsoft.com/office/drawing/2014/main" id="{CDB067D4-9758-FB28-36E9-63111F63B82D}"/>
              </a:ext>
            </a:extLst>
          </p:cNvPr>
          <p:cNvCxnSpPr/>
          <p:nvPr>
            <p:custDataLst>
              <p:tags r:id="rId3"/>
            </p:custDataLst>
          </p:nvPr>
        </p:nvCxnSpPr>
        <p:spPr bwMode="auto">
          <a:xfrm flipV="1">
            <a:off x="2149475" y="5141913"/>
            <a:ext cx="1549400" cy="279400"/>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0" name="Text Placeholder 2">
            <a:extLst>
              <a:ext uri="{FF2B5EF4-FFF2-40B4-BE49-F238E27FC236}">
                <a16:creationId xmlns:a16="http://schemas.microsoft.com/office/drawing/2014/main" id="{40EA1EDA-D71F-BE26-08B1-5034DE789C7A}"/>
              </a:ext>
            </a:extLst>
          </p:cNvPr>
          <p:cNvSpPr>
            <a:spLocks/>
          </p:cNvSpPr>
          <p:nvPr>
            <p:custDataLst>
              <p:tags r:id="rId4"/>
            </p:custDataLst>
          </p:nvPr>
        </p:nvSpPr>
        <p:spPr bwMode="auto">
          <a:xfrm>
            <a:off x="1987550" y="5969000"/>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C2D41A0-F131-499A-A509-090E4D72ADB8}" type="datetime'''''''''''''''''''''''''2''02''''''''4'''''''">
              <a:rPr lang="en-US" altLang="en-US" sz="1100" smtClean="0">
                <a:solidFill>
                  <a:srgbClr val="322D2D"/>
                </a:solidFill>
              </a:rPr>
              <a:pPr lvl="0" algn="ctr">
                <a:spcBef>
                  <a:spcPct val="0"/>
                </a:spcBef>
                <a:spcAft>
                  <a:spcPct val="0"/>
                </a:spcAft>
                <a:defRPr/>
              </a:pPr>
              <a:t>2024</a:t>
            </a:fld>
            <a:endParaRPr kumimoji="0" lang="en-US" sz="1100" b="0" i="0" strike="noStrike" kern="1200" cap="none" spc="0" normalizeH="0" baseline="0" noProof="0">
              <a:ln>
                <a:noFill/>
              </a:ln>
              <a:solidFill>
                <a:srgbClr val="322D2D"/>
              </a:solidFill>
              <a:effectLst/>
              <a:uLnTx/>
              <a:uFillTx/>
            </a:endParaRPr>
          </a:p>
        </p:txBody>
      </p:sp>
      <p:sp>
        <p:nvSpPr>
          <p:cNvPr id="11" name="Text Placeholder 2">
            <a:extLst>
              <a:ext uri="{FF2B5EF4-FFF2-40B4-BE49-F238E27FC236}">
                <a16:creationId xmlns:a16="http://schemas.microsoft.com/office/drawing/2014/main" id="{22CD7684-7DC9-EF00-1DBE-085026611E90}"/>
              </a:ext>
            </a:extLst>
          </p:cNvPr>
          <p:cNvSpPr>
            <a:spLocks/>
          </p:cNvSpPr>
          <p:nvPr>
            <p:custDataLst>
              <p:tags r:id="rId5"/>
            </p:custDataLst>
          </p:nvPr>
        </p:nvSpPr>
        <p:spPr bwMode="auto">
          <a:xfrm>
            <a:off x="3536950" y="5969000"/>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57109E39-67E5-4271-9A75-71F38763BF16}" type="datetime'''''''''''''''''''''''2''''''0''''3''0'''''">
              <a:rPr lang="en-US" altLang="en-US" sz="1100" smtClean="0">
                <a:solidFill>
                  <a:srgbClr val="322D2D"/>
                </a:solidFill>
              </a:rPr>
              <a:pPr lvl="0" algn="ctr">
                <a:spcBef>
                  <a:spcPct val="0"/>
                </a:spcBef>
                <a:spcAft>
                  <a:spcPct val="0"/>
                </a:spcAft>
                <a:defRPr/>
              </a:pPr>
              <a:t>2030</a:t>
            </a:fld>
            <a:endParaRPr kumimoji="0" lang="en-US" sz="1100" b="0" i="0" strike="noStrike" kern="1200" cap="none" spc="0" normalizeH="0" baseline="0" noProof="0">
              <a:ln>
                <a:noFill/>
              </a:ln>
              <a:solidFill>
                <a:srgbClr val="322D2D"/>
              </a:solidFill>
              <a:effectLst/>
              <a:uLnTx/>
              <a:uFillTx/>
            </a:endParaRPr>
          </a:p>
        </p:txBody>
      </p:sp>
      <p:sp>
        <p:nvSpPr>
          <p:cNvPr id="12" name="Text Placeholder 2">
            <a:extLst>
              <a:ext uri="{FF2B5EF4-FFF2-40B4-BE49-F238E27FC236}">
                <a16:creationId xmlns:a16="http://schemas.microsoft.com/office/drawing/2014/main" id="{971DF529-3225-74D6-B4AC-8B9BDB86C8AC}"/>
              </a:ext>
            </a:extLst>
          </p:cNvPr>
          <p:cNvSpPr>
            <a:spLocks/>
          </p:cNvSpPr>
          <p:nvPr>
            <p:custDataLst>
              <p:tags r:id="rId6"/>
            </p:custDataLst>
          </p:nvPr>
        </p:nvSpPr>
        <p:spPr bwMode="auto">
          <a:xfrm>
            <a:off x="2611439" y="5175250"/>
            <a:ext cx="625475" cy="214313"/>
          </a:xfrm>
          <a:prstGeom prst="ellipse">
            <a:avLst/>
          </a:prstGeom>
          <a:solidFill>
            <a:schemeClr val="bg1"/>
          </a:solidFill>
          <a:ln w="9525" cmpd="sng" algn="ctr">
            <a:solidFill>
              <a:schemeClr val="tx1"/>
            </a:solidFill>
          </a:ln>
          <a:effec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en-US" altLang="en-US" sz="1100" b="1" i="0" u="none" strike="noStrike" kern="1200" cap="none" spc="0" normalizeH="0" baseline="0" noProof="0">
                <a:ln>
                  <a:noFill/>
                </a:ln>
                <a:solidFill>
                  <a:srgbClr val="322D2D"/>
                </a:solidFill>
                <a:effectLst/>
                <a:uLnTx/>
                <a:uFillTx/>
                <a:latin typeface="Arial"/>
                <a:ea typeface="+mn-ea"/>
                <a:cs typeface="+mn-cs"/>
              </a:rPr>
              <a:t>&gt;+15%</a:t>
            </a:r>
            <a:endParaRPr kumimoji="0" lang="en-US" sz="1100" b="1" i="0" u="none" strike="noStrike" kern="1200" cap="none" spc="0" normalizeH="0" baseline="0" noProof="0">
              <a:ln>
                <a:noFill/>
              </a:ln>
              <a:solidFill>
                <a:srgbClr val="322D2D"/>
              </a:solidFill>
              <a:effectLst/>
              <a:uLnTx/>
              <a:uFillTx/>
              <a:latin typeface="Arial"/>
              <a:ea typeface="+mn-ea"/>
              <a:cs typeface="+mn-cs"/>
            </a:endParaRPr>
          </a:p>
        </p:txBody>
      </p:sp>
      <p:sp>
        <p:nvSpPr>
          <p:cNvPr id="13" name="Text Placeholder 1">
            <a:extLst>
              <a:ext uri="{FF2B5EF4-FFF2-40B4-BE49-F238E27FC236}">
                <a16:creationId xmlns:a16="http://schemas.microsoft.com/office/drawing/2014/main" id="{7126DD90-7BC6-E971-84C4-0FB12C8170FE}"/>
              </a:ext>
            </a:extLst>
          </p:cNvPr>
          <p:cNvSpPr txBox="1">
            <a:spLocks/>
          </p:cNvSpPr>
          <p:nvPr/>
        </p:nvSpPr>
        <p:spPr>
          <a:xfrm>
            <a:off x="849434" y="4509120"/>
            <a:ext cx="5102550" cy="438858"/>
          </a:xfrm>
          <a:prstGeom prst="rect">
            <a:avLst/>
          </a:prstGeom>
        </p:spPr>
        <p:txBody>
          <a:bodyPr lIns="0" tIns="0" rIns="0" bIns="0"/>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GB" sz="1400" b="1" i="0" u="none" strike="noStrike" kern="1200" cap="none" spc="0" normalizeH="0" baseline="0" noProof="0">
                <a:ln>
                  <a:noFill/>
                </a:ln>
                <a:solidFill>
                  <a:srgbClr val="322D2D"/>
                </a:solidFill>
                <a:effectLst/>
                <a:uLnTx/>
                <a:uFillTx/>
                <a:latin typeface="Arial"/>
                <a:ea typeface="+mn-ea"/>
                <a:cs typeface="+mn-cs"/>
              </a:rPr>
              <a:t>RELEVANT CHEMICAL MARKET EXPECTED TO DOUBLE BY 2030</a:t>
            </a:r>
          </a:p>
        </p:txBody>
      </p:sp>
      <p:sp>
        <p:nvSpPr>
          <p:cNvPr id="14" name="Content Placeholder 12">
            <a:extLst>
              <a:ext uri="{FF2B5EF4-FFF2-40B4-BE49-F238E27FC236}">
                <a16:creationId xmlns:a16="http://schemas.microsoft.com/office/drawing/2014/main" id="{AD3EBAC1-4239-9EE9-AD31-008A35BE95F6}"/>
              </a:ext>
            </a:extLst>
          </p:cNvPr>
          <p:cNvSpPr txBox="1">
            <a:spLocks/>
          </p:cNvSpPr>
          <p:nvPr/>
        </p:nvSpPr>
        <p:spPr>
          <a:xfrm>
            <a:off x="838200" y="1700213"/>
            <a:ext cx="4825752" cy="2304851"/>
          </a:xfrm>
          <a:prstGeom prst="rect">
            <a:avLst/>
          </a:prstGeom>
          <a:ln w="6350">
            <a:noFill/>
          </a:ln>
        </p:spPr>
        <p:txBody>
          <a:bodyPr lIns="0" tIns="0" rIns="0" bIns="0"/>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ts val="600"/>
              </a:spcBef>
            </a:pPr>
            <a:r>
              <a:rPr lang="en-US" sz="1400" b="1" spc="100"/>
              <a:t>MARKET DESCRIPTION</a:t>
            </a:r>
          </a:p>
          <a:p>
            <a:pPr>
              <a:spcBef>
                <a:spcPts val="600"/>
              </a:spcBef>
            </a:pPr>
            <a:r>
              <a:rPr lang="en-GB" sz="1400"/>
              <a:t>Biogas market expected to grow significantly in coming years due to increased focus on energy independence and green transition</a:t>
            </a:r>
          </a:p>
          <a:p>
            <a:pPr>
              <a:spcBef>
                <a:spcPts val="600"/>
              </a:spcBef>
            </a:pPr>
            <a:endParaRPr lang="en-GB" sz="1400"/>
          </a:p>
          <a:p>
            <a:pPr>
              <a:spcBef>
                <a:spcPts val="200"/>
              </a:spcBef>
            </a:pPr>
            <a:r>
              <a:rPr lang="en-GB" sz="1400"/>
              <a:t>Demand for yield-enhancing products expected to increase benefiting Kemira</a:t>
            </a:r>
          </a:p>
          <a:p>
            <a:pPr>
              <a:spcBef>
                <a:spcPts val="200"/>
              </a:spcBef>
            </a:pPr>
            <a:endParaRPr lang="en-GB" sz="1400"/>
          </a:p>
          <a:p>
            <a:pPr>
              <a:spcBef>
                <a:spcPts val="200"/>
              </a:spcBef>
            </a:pPr>
            <a:r>
              <a:rPr lang="en-GB" sz="1400"/>
              <a:t>Biomethane fastest growing application within biogas</a:t>
            </a:r>
          </a:p>
          <a:p>
            <a:pPr>
              <a:spcBef>
                <a:spcPts val="200"/>
              </a:spcBef>
            </a:pPr>
            <a:endParaRPr lang="en-GB" sz="1400"/>
          </a:p>
        </p:txBody>
      </p:sp>
      <p:sp>
        <p:nvSpPr>
          <p:cNvPr id="15" name="TextBox 24">
            <a:extLst>
              <a:ext uri="{FF2B5EF4-FFF2-40B4-BE49-F238E27FC236}">
                <a16:creationId xmlns:a16="http://schemas.microsoft.com/office/drawing/2014/main" id="{53262E65-B265-45A4-A28C-BEC1182B3A92}"/>
              </a:ext>
            </a:extLst>
          </p:cNvPr>
          <p:cNvSpPr txBox="1"/>
          <p:nvPr/>
        </p:nvSpPr>
        <p:spPr>
          <a:xfrm>
            <a:off x="765538" y="4906335"/>
            <a:ext cx="191221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EUR million</a:t>
            </a:r>
          </a:p>
        </p:txBody>
      </p:sp>
      <p:sp>
        <p:nvSpPr>
          <p:cNvPr id="16" name="TextBox 36">
            <a:extLst>
              <a:ext uri="{FF2B5EF4-FFF2-40B4-BE49-F238E27FC236}">
                <a16:creationId xmlns:a16="http://schemas.microsoft.com/office/drawing/2014/main" id="{CD12E3A0-51C8-4B1E-CE53-61C4E7E7BC5C}"/>
              </a:ext>
            </a:extLst>
          </p:cNvPr>
          <p:cNvSpPr txBox="1"/>
          <p:nvPr/>
        </p:nvSpPr>
        <p:spPr>
          <a:xfrm>
            <a:off x="1319506" y="5331083"/>
            <a:ext cx="9525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CAGR</a:t>
            </a:r>
          </a:p>
        </p:txBody>
      </p:sp>
      <p:sp>
        <p:nvSpPr>
          <p:cNvPr id="17" name="Tekstiruutu 9">
            <a:extLst>
              <a:ext uri="{FF2B5EF4-FFF2-40B4-BE49-F238E27FC236}">
                <a16:creationId xmlns:a16="http://schemas.microsoft.com/office/drawing/2014/main" id="{40022A64-EC68-0845-0994-40FED52465F2}"/>
              </a:ext>
            </a:extLst>
          </p:cNvPr>
          <p:cNvSpPr txBox="1"/>
          <p:nvPr/>
        </p:nvSpPr>
        <p:spPr>
          <a:xfrm>
            <a:off x="8475663" y="5252"/>
            <a:ext cx="3710908" cy="307777"/>
          </a:xfrm>
          <a:prstGeom prst="rect">
            <a:avLst/>
          </a:prstGeom>
          <a:solidFill>
            <a:schemeClr val="accent1">
              <a:lumMod val="20000"/>
              <a:lumOff val="80000"/>
            </a:schemeClr>
          </a:solidFill>
        </p:spPr>
        <p:txBody>
          <a:bodyPr wrap="square" rtlCol="0">
            <a:spAutoFit/>
          </a:bodyPr>
          <a:lstStyle/>
          <a:p>
            <a:r>
              <a:rPr lang="fi-FI" sz="1100" err="1"/>
              <a:t>From</a:t>
            </a:r>
            <a:r>
              <a:rPr lang="fi-FI" sz="1100"/>
              <a:t> </a:t>
            </a:r>
            <a:r>
              <a:rPr lang="fi-FI" sz="1100" err="1"/>
              <a:t>Kemira’s</a:t>
            </a:r>
            <a:r>
              <a:rPr lang="fi-FI" sz="1100"/>
              <a:t> Capital Markets Day 2024 </a:t>
            </a:r>
            <a:r>
              <a:rPr lang="fi-FI" sz="1100" err="1"/>
              <a:t>presentation</a:t>
            </a:r>
            <a:r>
              <a:rPr lang="fi-FI" sz="1400"/>
              <a:t>.</a:t>
            </a:r>
          </a:p>
        </p:txBody>
      </p:sp>
    </p:spTree>
    <p:extLst>
      <p:ext uri="{BB962C8B-B14F-4D97-AF65-F5344CB8AC3E}">
        <p14:creationId xmlns:p14="http://schemas.microsoft.com/office/powerpoint/2010/main" val="255562554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think-cell data - do not delete" hidden="1">
            <a:extLst>
              <a:ext uri="{FF2B5EF4-FFF2-40B4-BE49-F238E27FC236}">
                <a16:creationId xmlns:a16="http://schemas.microsoft.com/office/drawing/2014/main" id="{BC082276-FBE4-493B-2366-A332499458C2}"/>
              </a:ext>
            </a:extLst>
          </p:cNvPr>
          <p:cNvGraphicFramePr>
            <a:graphicFrameLocks/>
          </p:cNvGraphicFramePr>
          <p:nvPr>
            <p:custDataLst>
              <p:tags r:id="rId1"/>
            </p:custDataLst>
            <p:extLst>
              <p:ext uri="{D42A27DB-BD31-4B8C-83A1-F6EECF244321}">
                <p14:modId xmlns:p14="http://schemas.microsoft.com/office/powerpoint/2010/main" val="22944262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273" imgH="273" progId="TCLayout.ActiveDocument.1">
                  <p:embed/>
                </p:oleObj>
              </mc:Choice>
              <mc:Fallback>
                <p:oleObj name="think-cell Slide" r:id="rId10" imgW="273" imgH="273" progId="TCLayout.ActiveDocument.1">
                  <p:embed/>
                  <p:pic>
                    <p:nvPicPr>
                      <p:cNvPr id="21" name="think-cell data - do not delete" hidden="1">
                        <a:extLst>
                          <a:ext uri="{FF2B5EF4-FFF2-40B4-BE49-F238E27FC236}">
                            <a16:creationId xmlns:a16="http://schemas.microsoft.com/office/drawing/2014/main" id="{BC082276-FBE4-493B-2366-A332499458C2}"/>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DAC13B18-856B-8EFC-224C-744B6776B4AA}"/>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7EFC8BC2-9657-097E-24D5-25074A26C3D3}"/>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E8F5A7EA-7405-D937-E782-37A260DF064A}"/>
              </a:ext>
            </a:extLst>
          </p:cNvPr>
          <p:cNvSpPr>
            <a:spLocks noGrp="1"/>
          </p:cNvSpPr>
          <p:nvPr>
            <p:ph type="sldNum" sz="quarter" idx="12"/>
          </p:nvPr>
        </p:nvSpPr>
        <p:spPr/>
        <p:txBody>
          <a:bodyPr/>
          <a:lstStyle/>
          <a:p>
            <a:fld id="{9B8CDF1A-3CDE-4195-AF23-CDCF2878DEB5}" type="slidenum">
              <a:rPr lang="en-US" smtClean="0"/>
              <a:t>44</a:t>
            </a:fld>
            <a:endParaRPr lang="en-US"/>
          </a:p>
        </p:txBody>
      </p:sp>
      <p:sp>
        <p:nvSpPr>
          <p:cNvPr id="5" name="Rectangle 27">
            <a:extLst>
              <a:ext uri="{FF2B5EF4-FFF2-40B4-BE49-F238E27FC236}">
                <a16:creationId xmlns:a16="http://schemas.microsoft.com/office/drawing/2014/main" id="{7D123B7F-0421-8571-8403-E6809D40159F}"/>
              </a:ext>
            </a:extLst>
          </p:cNvPr>
          <p:cNvSpPr/>
          <p:nvPr/>
        </p:nvSpPr>
        <p:spPr>
          <a:xfrm>
            <a:off x="0" y="0"/>
            <a:ext cx="5951984" cy="4293096"/>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6" name="Title 1">
            <a:extLst>
              <a:ext uri="{FF2B5EF4-FFF2-40B4-BE49-F238E27FC236}">
                <a16:creationId xmlns:a16="http://schemas.microsoft.com/office/drawing/2014/main" id="{D95EA2C1-BF09-3834-78D7-8285DC063D49}"/>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Industrial water services also present interesting growth potential</a:t>
            </a:r>
          </a:p>
        </p:txBody>
      </p:sp>
      <p:sp>
        <p:nvSpPr>
          <p:cNvPr id="7" name="Content Placeholder 17">
            <a:extLst>
              <a:ext uri="{FF2B5EF4-FFF2-40B4-BE49-F238E27FC236}">
                <a16:creationId xmlns:a16="http://schemas.microsoft.com/office/drawing/2014/main" id="{C2AA9AA4-9048-1886-05FA-8D31583D315A}"/>
              </a:ext>
            </a:extLst>
          </p:cNvPr>
          <p:cNvSpPr txBox="1">
            <a:spLocks/>
          </p:cNvSpPr>
          <p:nvPr/>
        </p:nvSpPr>
        <p:spPr>
          <a:xfrm>
            <a:off x="6240016" y="1700213"/>
            <a:ext cx="5113784" cy="4392612"/>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ts val="600"/>
              </a:spcBef>
            </a:pPr>
            <a:r>
              <a:rPr lang="fi-FI" sz="1400" b="1" spc="100"/>
              <a:t>KEMIRA AND INDUSTRIAL WATER SERVICES</a:t>
            </a:r>
          </a:p>
          <a:p>
            <a:pPr lvl="1">
              <a:spcBef>
                <a:spcPts val="600"/>
              </a:spcBef>
            </a:pPr>
            <a:r>
              <a:rPr lang="en-US" sz="1600"/>
              <a:t>Kemira’s current industrial water treatment revenue around EUR 600 million, incl. distributors and various industries, such as chemical, food and beverage as well as mining</a:t>
            </a:r>
          </a:p>
          <a:p>
            <a:pPr lvl="1">
              <a:spcBef>
                <a:spcPts val="600"/>
              </a:spcBef>
            </a:pPr>
            <a:r>
              <a:rPr lang="en-US" sz="1600"/>
              <a:t>Kemira looking at opportunities to move higher in the value chain closer to the end-customer</a:t>
            </a:r>
          </a:p>
          <a:p>
            <a:pPr lvl="1">
              <a:spcBef>
                <a:spcPts val="600"/>
              </a:spcBef>
            </a:pPr>
            <a:r>
              <a:rPr lang="en-US" sz="1600"/>
              <a:t>A more meaningful entry into industrial water services would unlock industrial synergies from Kemira’s industrial customer base and global manufacturing footprint</a:t>
            </a:r>
          </a:p>
          <a:p>
            <a:pPr lvl="1">
              <a:spcBef>
                <a:spcPts val="600"/>
              </a:spcBef>
            </a:pPr>
            <a:r>
              <a:rPr lang="en-US" sz="1600"/>
              <a:t>Cross-selling opportunities expected for Kemira’s other business units</a:t>
            </a:r>
          </a:p>
          <a:p>
            <a:pPr>
              <a:spcBef>
                <a:spcPts val="600"/>
              </a:spcBef>
            </a:pPr>
            <a:r>
              <a:rPr lang="en-US" sz="1600" b="1"/>
              <a:t>Next steps </a:t>
            </a:r>
          </a:p>
          <a:p>
            <a:pPr lvl="1">
              <a:spcBef>
                <a:spcPts val="600"/>
              </a:spcBef>
            </a:pPr>
            <a:r>
              <a:rPr lang="en-US" sz="1600"/>
              <a:t>Actively reviewing potential inorganic growth opportunities across regions</a:t>
            </a:r>
          </a:p>
          <a:p>
            <a:pPr>
              <a:spcBef>
                <a:spcPts val="600"/>
              </a:spcBef>
            </a:pPr>
            <a:endParaRPr lang="fi-FI" sz="1600"/>
          </a:p>
          <a:p>
            <a:pPr>
              <a:spcBef>
                <a:spcPts val="600"/>
              </a:spcBef>
            </a:pPr>
            <a:endParaRPr lang="en-US"/>
          </a:p>
        </p:txBody>
      </p:sp>
      <p:graphicFrame>
        <p:nvGraphicFramePr>
          <p:cNvPr id="20" name="Chart 3">
            <a:extLst>
              <a:ext uri="{FF2B5EF4-FFF2-40B4-BE49-F238E27FC236}">
                <a16:creationId xmlns:a16="http://schemas.microsoft.com/office/drawing/2014/main" id="{20C7BCFA-DCED-7FA6-43B6-6651E4281C92}"/>
              </a:ext>
            </a:extLst>
          </p:cNvPr>
          <p:cNvGraphicFramePr/>
          <p:nvPr>
            <p:custDataLst>
              <p:tags r:id="rId2"/>
            </p:custDataLst>
            <p:extLst>
              <p:ext uri="{D42A27DB-BD31-4B8C-83A1-F6EECF244321}">
                <p14:modId xmlns:p14="http://schemas.microsoft.com/office/powerpoint/2010/main" val="2588723213"/>
              </p:ext>
            </p:extLst>
          </p:nvPr>
        </p:nvGraphicFramePr>
        <p:xfrm>
          <a:off x="755650" y="4902200"/>
          <a:ext cx="3262313" cy="1165225"/>
        </p:xfrm>
        <a:graphic>
          <a:graphicData uri="http://schemas.openxmlformats.org/drawingml/2006/chart">
            <c:chart xmlns:c="http://schemas.openxmlformats.org/drawingml/2006/chart" xmlns:r="http://schemas.openxmlformats.org/officeDocument/2006/relationships" r:id="rId12"/>
          </a:graphicData>
        </a:graphic>
      </p:graphicFrame>
      <p:cxnSp>
        <p:nvCxnSpPr>
          <p:cNvPr id="9" name="Straight Connector 14">
            <a:extLst>
              <a:ext uri="{FF2B5EF4-FFF2-40B4-BE49-F238E27FC236}">
                <a16:creationId xmlns:a16="http://schemas.microsoft.com/office/drawing/2014/main" id="{B3E860B7-B55C-1ADC-314D-EF950DE20930}"/>
              </a:ext>
            </a:extLst>
          </p:cNvPr>
          <p:cNvCxnSpPr/>
          <p:nvPr>
            <p:custDataLst>
              <p:tags r:id="rId3"/>
            </p:custDataLst>
          </p:nvPr>
        </p:nvCxnSpPr>
        <p:spPr bwMode="auto">
          <a:xfrm flipV="1">
            <a:off x="1611313" y="4967288"/>
            <a:ext cx="1549400" cy="125413"/>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0" name="Text Placeholder 2">
            <a:extLst>
              <a:ext uri="{FF2B5EF4-FFF2-40B4-BE49-F238E27FC236}">
                <a16:creationId xmlns:a16="http://schemas.microsoft.com/office/drawing/2014/main" id="{648DCC70-302E-B3BB-8DC0-DBEF667686D8}"/>
              </a:ext>
            </a:extLst>
          </p:cNvPr>
          <p:cNvSpPr>
            <a:spLocks/>
          </p:cNvSpPr>
          <p:nvPr>
            <p:custDataLst>
              <p:tags r:id="rId4"/>
            </p:custDataLst>
          </p:nvPr>
        </p:nvSpPr>
        <p:spPr bwMode="auto">
          <a:xfrm>
            <a:off x="1449388" y="5867400"/>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3A3A9D0-EDE9-4863-8EE2-D555EE0A63E2}" type="datetime'''''''''''''''''''2''''''0''''''''''''2''''''''''''''3'''''''">
              <a:rPr lang="en-US" altLang="en-US" sz="1100" smtClean="0">
                <a:solidFill>
                  <a:srgbClr val="322D2D"/>
                </a:solidFill>
              </a:rPr>
              <a:pPr lvl="0" algn="ctr">
                <a:spcBef>
                  <a:spcPct val="0"/>
                </a:spcBef>
                <a:spcAft>
                  <a:spcPct val="0"/>
                </a:spcAft>
                <a:defRPr/>
              </a:pPr>
              <a:t>2023</a:t>
            </a:fld>
            <a:endParaRPr kumimoji="0" lang="fi-FI" sz="1100" b="0" i="0" strike="noStrike" kern="1200" cap="none" spc="0" normalizeH="0" baseline="0" noProof="0">
              <a:ln>
                <a:noFill/>
              </a:ln>
              <a:solidFill>
                <a:srgbClr val="322D2D"/>
              </a:solidFill>
              <a:effectLst/>
              <a:uLnTx/>
              <a:uFillTx/>
            </a:endParaRPr>
          </a:p>
        </p:txBody>
      </p:sp>
      <p:sp>
        <p:nvSpPr>
          <p:cNvPr id="11" name="Text Placeholder 2">
            <a:extLst>
              <a:ext uri="{FF2B5EF4-FFF2-40B4-BE49-F238E27FC236}">
                <a16:creationId xmlns:a16="http://schemas.microsoft.com/office/drawing/2014/main" id="{C3498EFE-CC86-E109-07D2-E93F14CDA7FD}"/>
              </a:ext>
            </a:extLst>
          </p:cNvPr>
          <p:cNvSpPr>
            <a:spLocks/>
          </p:cNvSpPr>
          <p:nvPr>
            <p:custDataLst>
              <p:tags r:id="rId5"/>
            </p:custDataLst>
          </p:nvPr>
        </p:nvSpPr>
        <p:spPr bwMode="auto">
          <a:xfrm>
            <a:off x="2998788" y="5867400"/>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C647DE1-5A21-4C15-B4AF-960E2EB31CC7}" type="datetime'''''2''''''''''''''''''0''''30'''''''''''''''''''''''''">
              <a:rPr lang="en-US" altLang="en-US" sz="1100" smtClean="0">
                <a:solidFill>
                  <a:srgbClr val="322D2D"/>
                </a:solidFill>
              </a:rPr>
              <a:pPr lvl="0" algn="ctr">
                <a:spcBef>
                  <a:spcPct val="0"/>
                </a:spcBef>
                <a:spcAft>
                  <a:spcPct val="0"/>
                </a:spcAft>
                <a:defRPr/>
              </a:pPr>
              <a:t>2030</a:t>
            </a:fld>
            <a:endParaRPr kumimoji="0" lang="fi-FI" sz="1100" b="0" i="0" strike="noStrike" kern="1200" cap="none" spc="0" normalizeH="0" baseline="0" noProof="0">
              <a:ln>
                <a:noFill/>
              </a:ln>
              <a:solidFill>
                <a:srgbClr val="322D2D"/>
              </a:solidFill>
              <a:effectLst/>
              <a:uLnTx/>
              <a:uFillTx/>
            </a:endParaRPr>
          </a:p>
        </p:txBody>
      </p:sp>
      <p:sp>
        <p:nvSpPr>
          <p:cNvPr id="12" name="Text Placeholder 2">
            <a:extLst>
              <a:ext uri="{FF2B5EF4-FFF2-40B4-BE49-F238E27FC236}">
                <a16:creationId xmlns:a16="http://schemas.microsoft.com/office/drawing/2014/main" id="{4FD168BB-EAB1-4BF5-3DC1-8236527D96D6}"/>
              </a:ext>
            </a:extLst>
          </p:cNvPr>
          <p:cNvSpPr>
            <a:spLocks/>
          </p:cNvSpPr>
          <p:nvPr>
            <p:custDataLst>
              <p:tags r:id="rId6"/>
            </p:custDataLst>
          </p:nvPr>
        </p:nvSpPr>
        <p:spPr bwMode="auto">
          <a:xfrm>
            <a:off x="2185988" y="4922838"/>
            <a:ext cx="400050" cy="214313"/>
          </a:xfrm>
          <a:prstGeom prst="ellipse">
            <a:avLst/>
          </a:prstGeom>
          <a:solidFill>
            <a:schemeClr val="bg1"/>
          </a:solidFill>
          <a:ln w="9525" cmpd="sng" algn="ctr">
            <a:solidFill>
              <a:schemeClr val="tx1"/>
            </a:solidFill>
          </a:ln>
          <a:effec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1FD485FA-1E7D-4265-8CCA-D07C338D92FC}" type="datetime'''''+''''''4''''''''''''''''''''''''''''''''''%'''''''''''">
              <a:rPr lang="en-US" altLang="en-US" sz="1100" b="1"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+4%</a:t>
            </a:fld>
            <a:endParaRPr kumimoji="0" lang="en-US" sz="1100" b="1" i="0" strike="noStrike" kern="1200" cap="none" spc="0" normalizeH="0" baseline="0" noProof="0">
              <a:ln>
                <a:noFill/>
              </a:ln>
              <a:solidFill>
                <a:srgbClr val="322D2D"/>
              </a:solidFill>
              <a:effectLst/>
              <a:uLnTx/>
              <a:uFillTx/>
              <a:ea typeface="+mn-ea"/>
              <a:cs typeface="+mn-cs"/>
            </a:endParaRPr>
          </a:p>
        </p:txBody>
      </p:sp>
      <p:sp>
        <p:nvSpPr>
          <p:cNvPr id="13" name="Rectangle 19">
            <a:extLst>
              <a:ext uri="{FF2B5EF4-FFF2-40B4-BE49-F238E27FC236}">
                <a16:creationId xmlns:a16="http://schemas.microsoft.com/office/drawing/2014/main" id="{16AF44D4-DF7E-0587-13DC-8F65CE62970C}"/>
              </a:ext>
            </a:extLst>
          </p:cNvPr>
          <p:cNvSpPr/>
          <p:nvPr>
            <p:custDataLst>
              <p:tags r:id="rId7"/>
            </p:custDataLst>
          </p:nvPr>
        </p:nvSpPr>
        <p:spPr bwMode="auto">
          <a:xfrm>
            <a:off x="4111625" y="5551488"/>
            <a:ext cx="196850" cy="1476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14" name="Text Placeholder 2">
            <a:extLst>
              <a:ext uri="{FF2B5EF4-FFF2-40B4-BE49-F238E27FC236}">
                <a16:creationId xmlns:a16="http://schemas.microsoft.com/office/drawing/2014/main" id="{8E5E2EF9-DE07-D10D-1C2B-08B8427909B8}"/>
              </a:ext>
            </a:extLst>
          </p:cNvPr>
          <p:cNvSpPr>
            <a:spLocks/>
          </p:cNvSpPr>
          <p:nvPr>
            <p:custDataLst>
              <p:tags r:id="rId8"/>
            </p:custDataLst>
          </p:nvPr>
        </p:nvSpPr>
        <p:spPr bwMode="auto">
          <a:xfrm>
            <a:off x="4359275" y="5559425"/>
            <a:ext cx="1481138"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2288A01B-A0C5-41A0-87F8-C999456C1D4D}" type="datetime'''''''''''I''''ndu''str''''ial W''a''te''r'' S''e''rvic''e'''">
              <a:rPr lang="fi-FI" altLang="en-US" sz="1100" smtClean="0">
                <a:solidFill>
                  <a:srgbClr val="322D2D"/>
                </a:solidFill>
              </a:rPr>
              <a:pPr lvl="0">
                <a:spcBef>
                  <a:spcPct val="0"/>
                </a:spcBef>
                <a:spcAft>
                  <a:spcPct val="0"/>
                </a:spcAft>
                <a:defRPr/>
              </a:pPr>
              <a:t>Industrial Water Service</a:t>
            </a:fld>
            <a:endParaRPr kumimoji="0" lang="fi-FI" sz="1100" b="0" i="0" strike="noStrike" kern="1200" cap="none" spc="0" normalizeH="0" baseline="0" noProof="0">
              <a:ln>
                <a:noFill/>
              </a:ln>
              <a:solidFill>
                <a:srgbClr val="322D2D"/>
              </a:solidFill>
              <a:effectLst/>
              <a:uLnTx/>
              <a:uFillTx/>
            </a:endParaRPr>
          </a:p>
        </p:txBody>
      </p:sp>
      <p:sp>
        <p:nvSpPr>
          <p:cNvPr id="15" name="Text Placeholder 1">
            <a:extLst>
              <a:ext uri="{FF2B5EF4-FFF2-40B4-BE49-F238E27FC236}">
                <a16:creationId xmlns:a16="http://schemas.microsoft.com/office/drawing/2014/main" id="{2E66B07C-7D40-A564-1442-758623FA8EC2}"/>
              </a:ext>
            </a:extLst>
          </p:cNvPr>
          <p:cNvSpPr txBox="1">
            <a:spLocks/>
          </p:cNvSpPr>
          <p:nvPr/>
        </p:nvSpPr>
        <p:spPr>
          <a:xfrm>
            <a:off x="849434" y="4509120"/>
            <a:ext cx="5102550" cy="438858"/>
          </a:xfrm>
          <a:prstGeom prst="rect">
            <a:avLst/>
          </a:prstGeom>
        </p:spPr>
        <p:txBody>
          <a:bodyPr lIns="0" tIns="0" rIns="0" bIns="0"/>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1400" b="1" i="0" u="none" strike="noStrike" kern="1200" cap="none" spc="100" normalizeH="0" baseline="0" noProof="0">
                <a:ln>
                  <a:noFill/>
                </a:ln>
                <a:solidFill>
                  <a:srgbClr val="322D2D"/>
                </a:solidFill>
                <a:effectLst/>
                <a:uLnTx/>
                <a:uFillTx/>
                <a:latin typeface="Arial"/>
                <a:ea typeface="+mn-ea"/>
                <a:cs typeface="+mn-cs"/>
              </a:rPr>
              <a:t>LARGE AND GROWING MARKET</a:t>
            </a:r>
            <a:br>
              <a:rPr kumimoji="0" lang="en-US" sz="1400" b="1" i="0" u="none" strike="noStrike" kern="1200" cap="none" spc="100" normalizeH="0" baseline="0" noProof="0">
                <a:ln>
                  <a:noFill/>
                </a:ln>
                <a:solidFill>
                  <a:srgbClr val="322D2D"/>
                </a:solidFill>
                <a:effectLst/>
                <a:uLnTx/>
                <a:uFillTx/>
                <a:latin typeface="Arial"/>
                <a:ea typeface="+mn-ea"/>
                <a:cs typeface="+mn-cs"/>
              </a:rPr>
            </a:br>
            <a:r>
              <a:rPr kumimoji="0" lang="en-US" sz="1400" b="0" i="0" u="none" strike="noStrike" kern="1200" cap="none" spc="0" normalizeH="0" baseline="0" noProof="0">
                <a:ln>
                  <a:noFill/>
                </a:ln>
                <a:solidFill>
                  <a:srgbClr val="322D2D"/>
                </a:solidFill>
                <a:effectLst/>
                <a:uLnTx/>
                <a:uFillTx/>
                <a:latin typeface="Arial"/>
                <a:ea typeface="+mn-ea"/>
                <a:cs typeface="+mn-cs"/>
              </a:rPr>
              <a:t>EUR billion</a:t>
            </a:r>
          </a:p>
        </p:txBody>
      </p:sp>
      <p:sp>
        <p:nvSpPr>
          <p:cNvPr id="16" name="Content Placeholder 12">
            <a:extLst>
              <a:ext uri="{FF2B5EF4-FFF2-40B4-BE49-F238E27FC236}">
                <a16:creationId xmlns:a16="http://schemas.microsoft.com/office/drawing/2014/main" id="{CEA10442-ED9B-8337-0E2E-CA7631BC67CD}"/>
              </a:ext>
            </a:extLst>
          </p:cNvPr>
          <p:cNvSpPr txBox="1">
            <a:spLocks/>
          </p:cNvSpPr>
          <p:nvPr/>
        </p:nvSpPr>
        <p:spPr>
          <a:xfrm>
            <a:off x="838200" y="1700213"/>
            <a:ext cx="4825752" cy="2304851"/>
          </a:xfrm>
          <a:prstGeom prst="rect">
            <a:avLst/>
          </a:prstGeom>
          <a:ln w="6350">
            <a:noFill/>
          </a:ln>
        </p:spPr>
        <p:txBody>
          <a:bodyPr lIns="0" tIns="0" rIns="0" bIns="0"/>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ts val="600"/>
              </a:spcBef>
            </a:pPr>
            <a:r>
              <a:rPr lang="en-US" sz="1400" b="1" spc="100"/>
              <a:t>MARKET DESCRIPTION</a:t>
            </a:r>
          </a:p>
          <a:p>
            <a:pPr>
              <a:spcBef>
                <a:spcPts val="600"/>
              </a:spcBef>
            </a:pPr>
            <a:r>
              <a:rPr lang="en-GB" sz="1400"/>
              <a:t>Industrial water services include several applications, such as boiler &amp; cooling, raw water intake and wastewater discharge</a:t>
            </a:r>
          </a:p>
          <a:p>
            <a:pPr>
              <a:spcBef>
                <a:spcPts val="200"/>
              </a:spcBef>
            </a:pPr>
            <a:r>
              <a:rPr lang="en-GB" sz="1400"/>
              <a:t>A large market with strong growth; resilient customer base</a:t>
            </a:r>
          </a:p>
          <a:p>
            <a:pPr>
              <a:spcBef>
                <a:spcPts val="200"/>
              </a:spcBef>
            </a:pPr>
            <a:r>
              <a:rPr lang="en-GB" sz="1400"/>
              <a:t>Highest value creation achieved in the application service step of the water treatment chemicals value chain</a:t>
            </a:r>
          </a:p>
          <a:p>
            <a:pPr>
              <a:spcBef>
                <a:spcPts val="200"/>
              </a:spcBef>
            </a:pPr>
            <a:r>
              <a:rPr lang="en-GB" sz="1400"/>
              <a:t>The market landscape currently fairly fragmented offering opportunities for consolidation</a:t>
            </a:r>
          </a:p>
        </p:txBody>
      </p:sp>
      <p:sp>
        <p:nvSpPr>
          <p:cNvPr id="17" name="TextBox 5">
            <a:extLst>
              <a:ext uri="{FF2B5EF4-FFF2-40B4-BE49-F238E27FC236}">
                <a16:creationId xmlns:a16="http://schemas.microsoft.com/office/drawing/2014/main" id="{17747BB4-8593-3423-65FF-C269CFE34C26}"/>
              </a:ext>
            </a:extLst>
          </p:cNvPr>
          <p:cNvSpPr txBox="1"/>
          <p:nvPr/>
        </p:nvSpPr>
        <p:spPr>
          <a:xfrm>
            <a:off x="863598" y="4967288"/>
            <a:ext cx="9525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CAGR</a:t>
            </a:r>
          </a:p>
        </p:txBody>
      </p:sp>
      <p:sp>
        <p:nvSpPr>
          <p:cNvPr id="18" name="Tekstiruutu 9">
            <a:extLst>
              <a:ext uri="{FF2B5EF4-FFF2-40B4-BE49-F238E27FC236}">
                <a16:creationId xmlns:a16="http://schemas.microsoft.com/office/drawing/2014/main" id="{ADF1C9D5-5A5F-5DCD-5581-61BCB0702DE8}"/>
              </a:ext>
            </a:extLst>
          </p:cNvPr>
          <p:cNvSpPr txBox="1"/>
          <p:nvPr/>
        </p:nvSpPr>
        <p:spPr>
          <a:xfrm>
            <a:off x="8475663" y="5252"/>
            <a:ext cx="3710908" cy="307777"/>
          </a:xfrm>
          <a:prstGeom prst="rect">
            <a:avLst/>
          </a:prstGeom>
          <a:solidFill>
            <a:schemeClr val="accent1">
              <a:lumMod val="20000"/>
              <a:lumOff val="80000"/>
            </a:schemeClr>
          </a:solidFill>
        </p:spPr>
        <p:txBody>
          <a:bodyPr wrap="square" rtlCol="0">
            <a:spAutoFit/>
          </a:bodyPr>
          <a:lstStyle/>
          <a:p>
            <a:r>
              <a:rPr lang="fi-FI" sz="1100" err="1"/>
              <a:t>From</a:t>
            </a:r>
            <a:r>
              <a:rPr lang="fi-FI" sz="1100"/>
              <a:t> </a:t>
            </a:r>
            <a:r>
              <a:rPr lang="fi-FI" sz="1100" err="1"/>
              <a:t>Kemira’s</a:t>
            </a:r>
            <a:r>
              <a:rPr lang="fi-FI" sz="1100"/>
              <a:t> Capital Markets Day 2024 </a:t>
            </a:r>
            <a:r>
              <a:rPr lang="fi-FI" sz="1100" err="1"/>
              <a:t>presentation</a:t>
            </a:r>
            <a:r>
              <a:rPr lang="fi-FI" sz="1400"/>
              <a:t>.</a:t>
            </a:r>
          </a:p>
        </p:txBody>
      </p:sp>
    </p:spTree>
    <p:extLst>
      <p:ext uri="{BB962C8B-B14F-4D97-AF65-F5344CB8AC3E}">
        <p14:creationId xmlns:p14="http://schemas.microsoft.com/office/powerpoint/2010/main" val="265169541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20A29945-0BE7-1BC9-E757-BF397B56853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solidFill>
                  <a:srgbClr val="322D2D"/>
                </a:solidFill>
                <a:effectLst/>
                <a:uLnTx/>
                <a:uFillTx/>
                <a:latin typeface="Arial"/>
                <a:ea typeface="+mn-ea"/>
                <a:cs typeface="+mn-cs"/>
              </a:rPr>
              <a:t>JULY 2026</a:t>
            </a:r>
            <a:endParaRPr kumimoji="0" lang="en-US" sz="700" b="0" i="0" u="none" strike="noStrike" kern="1200" cap="all" spc="100" normalizeH="0" baseline="0" noProof="0">
              <a:ln>
                <a:noFill/>
              </a:ln>
              <a:solidFill>
                <a:srgbClr val="322D2D"/>
              </a:solidFill>
              <a:effectLst/>
              <a:uLnTx/>
              <a:uFillTx/>
              <a:latin typeface="Arial"/>
              <a:ea typeface="+mn-ea"/>
              <a:cs typeface="+mn-cs"/>
            </a:endParaRPr>
          </a:p>
        </p:txBody>
      </p:sp>
      <p:sp>
        <p:nvSpPr>
          <p:cNvPr id="3" name="Alatunnisteen paikkamerkki 2">
            <a:extLst>
              <a:ext uri="{FF2B5EF4-FFF2-40B4-BE49-F238E27FC236}">
                <a16:creationId xmlns:a16="http://schemas.microsoft.com/office/drawing/2014/main" id="{9C765880-06FD-0970-04A2-1F4C4E1D263A}"/>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a:ln>
                  <a:noFill/>
                </a:ln>
                <a:solidFill>
                  <a:srgbClr val="322D2D"/>
                </a:solidFill>
                <a:effectLst/>
                <a:uLnTx/>
                <a:uFillTx/>
                <a:latin typeface="Arial"/>
                <a:ea typeface="+mn-ea"/>
                <a:cs typeface="+mn-cs"/>
              </a:rPr>
              <a:t>INVESTOR PRESENTATION</a:t>
            </a:r>
          </a:p>
        </p:txBody>
      </p:sp>
      <p:sp>
        <p:nvSpPr>
          <p:cNvPr id="4" name="Dian numeron paikkamerkki 3">
            <a:extLst>
              <a:ext uri="{FF2B5EF4-FFF2-40B4-BE49-F238E27FC236}">
                <a16:creationId xmlns:a16="http://schemas.microsoft.com/office/drawing/2014/main" id="{E745EC33-3CF7-5457-2CC5-D3495FB3F00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srgbClr val="322D2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700" b="0" i="0" u="none" strike="noStrike" kern="1200" cap="all" spc="100" normalizeH="0" baseline="0" noProof="0">
              <a:ln>
                <a:noFill/>
              </a:ln>
              <a:solidFill>
                <a:srgbClr val="322D2D"/>
              </a:solidFill>
              <a:effectLst/>
              <a:uLnTx/>
              <a:uFillTx/>
              <a:latin typeface="Arial"/>
              <a:ea typeface="+mn-ea"/>
              <a:cs typeface="+mn-cs"/>
            </a:endParaRPr>
          </a:p>
        </p:txBody>
      </p:sp>
      <p:sp>
        <p:nvSpPr>
          <p:cNvPr id="5" name="Rectangle 11">
            <a:extLst>
              <a:ext uri="{FF2B5EF4-FFF2-40B4-BE49-F238E27FC236}">
                <a16:creationId xmlns:a16="http://schemas.microsoft.com/office/drawing/2014/main" id="{B16F6F58-F3AE-C808-4C68-09DD15FC4795}"/>
              </a:ext>
            </a:extLst>
          </p:cNvPr>
          <p:cNvSpPr>
            <a:spLocks noChangeArrowheads="1"/>
          </p:cNvSpPr>
          <p:nvPr/>
        </p:nvSpPr>
        <p:spPr bwMode="auto">
          <a:xfrm>
            <a:off x="2135188" y="476250"/>
            <a:ext cx="78486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Font typeface="Arial" panose="020B0604020202020204" pitchFamily="34" charset="0"/>
              <a:buChar char="•"/>
              <a:defRPr>
                <a:solidFill>
                  <a:schemeClr val="tx1"/>
                </a:solidFill>
                <a:latin typeface="Georgia" panose="02040502050405020303" pitchFamily="18" charset="0"/>
                <a:ea typeface="ＭＳ Ｐゴシック" panose="020B0600070205080204" pitchFamily="34" charset="-128"/>
              </a:defRPr>
            </a:lvl1pPr>
            <a:lvl2pPr marL="742950" indent="-285750">
              <a:spcBef>
                <a:spcPct val="20000"/>
              </a:spcBef>
              <a:buFont typeface="Arial" panose="020B0604020202020204" pitchFamily="34" charset="0"/>
              <a:buChar char="•"/>
              <a:defRPr sz="1600">
                <a:solidFill>
                  <a:schemeClr val="tx1"/>
                </a:solidFill>
                <a:latin typeface="Georgia" panose="02040502050405020303" pitchFamily="18" charset="0"/>
                <a:ea typeface="ＭＳ Ｐゴシック" panose="020B0600070205080204" pitchFamily="34" charset="-128"/>
              </a:defRPr>
            </a:lvl2pPr>
            <a:lvl3pPr marL="1143000" indent="-228600">
              <a:spcBef>
                <a:spcPct val="20000"/>
              </a:spcBef>
              <a:buFont typeface="Arial" panose="020B0604020202020204" pitchFamily="34" charset="0"/>
              <a:buChar char="•"/>
              <a:defRPr sz="1600">
                <a:solidFill>
                  <a:schemeClr val="tx1"/>
                </a:solidFill>
                <a:latin typeface="Georgia" panose="02040502050405020303" pitchFamily="18" charset="0"/>
                <a:ea typeface="ＭＳ Ｐゴシック" panose="020B0600070205080204" pitchFamily="34" charset="-128"/>
              </a:defRPr>
            </a:lvl3pPr>
            <a:lvl4pPr marL="1600200" indent="-228600">
              <a:spcBef>
                <a:spcPct val="20000"/>
              </a:spcBef>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4pPr>
            <a:lvl5pPr marL="2057400" indent="-228600">
              <a:spcBef>
                <a:spcPct val="20000"/>
              </a:spcBef>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fi-FI" sz="1800" b="0" i="0" u="none" strike="noStrike" kern="1200" cap="none" spc="0" normalizeH="0" baseline="0" noProof="0">
              <a:ln>
                <a:noFill/>
              </a:ln>
              <a:solidFill>
                <a:srgbClr val="000000"/>
              </a:solidFill>
              <a:effectLst/>
              <a:uLnTx/>
              <a:uFillTx/>
              <a:latin typeface="Georgia" panose="02040502050405020303" pitchFamily="18" charset="0"/>
              <a:ea typeface="ＭＳ Ｐゴシック" panose="020B0600070205080204" pitchFamily="34" charset="-128"/>
              <a:cs typeface="+mn-cs"/>
            </a:endParaRPr>
          </a:p>
        </p:txBody>
      </p:sp>
      <p:graphicFrame>
        <p:nvGraphicFramePr>
          <p:cNvPr id="6" name="Content Placeholder 9">
            <a:extLst>
              <a:ext uri="{FF2B5EF4-FFF2-40B4-BE49-F238E27FC236}">
                <a16:creationId xmlns:a16="http://schemas.microsoft.com/office/drawing/2014/main" id="{C2EF244E-5FAC-7A83-3403-1BE8AC2FB8D4}"/>
              </a:ext>
            </a:extLst>
          </p:cNvPr>
          <p:cNvGraphicFramePr>
            <a:graphicFrameLocks/>
          </p:cNvGraphicFramePr>
          <p:nvPr/>
        </p:nvGraphicFramePr>
        <p:xfrm>
          <a:off x="697705" y="1271910"/>
          <a:ext cx="10794999" cy="4674017"/>
        </p:xfrm>
        <a:graphic>
          <a:graphicData uri="http://schemas.openxmlformats.org/drawingml/2006/table">
            <a:tbl>
              <a:tblPr firstRow="1" bandRow="1">
                <a:tableStyleId>{5C22544A-7EE6-4342-B048-85BDC9FD1C3A}</a:tableStyleId>
              </a:tblPr>
              <a:tblGrid>
                <a:gridCol w="1475576">
                  <a:extLst>
                    <a:ext uri="{9D8B030D-6E8A-4147-A177-3AD203B41FA5}">
                      <a16:colId xmlns:a16="http://schemas.microsoft.com/office/drawing/2014/main" val="810014468"/>
                    </a:ext>
                  </a:extLst>
                </a:gridCol>
                <a:gridCol w="2689545">
                  <a:extLst>
                    <a:ext uri="{9D8B030D-6E8A-4147-A177-3AD203B41FA5}">
                      <a16:colId xmlns:a16="http://schemas.microsoft.com/office/drawing/2014/main" val="3734034838"/>
                    </a:ext>
                  </a:extLst>
                </a:gridCol>
                <a:gridCol w="6629878">
                  <a:extLst>
                    <a:ext uri="{9D8B030D-6E8A-4147-A177-3AD203B41FA5}">
                      <a16:colId xmlns:a16="http://schemas.microsoft.com/office/drawing/2014/main" val="1159539697"/>
                    </a:ext>
                  </a:extLst>
                </a:gridCol>
              </a:tblGrid>
              <a:tr h="279792">
                <a:tc>
                  <a:txBody>
                    <a:bodyPr/>
                    <a:lstStyle/>
                    <a:p>
                      <a:r>
                        <a:rPr lang="en-US" sz="1000" spc="100" baseline="0">
                          <a:solidFill>
                            <a:schemeClr val="tx1"/>
                          </a:solidFill>
                        </a:rPr>
                        <a:t>REGION</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spc="100" baseline="0">
                          <a:solidFill>
                            <a:schemeClr val="tx1"/>
                          </a:solidFill>
                        </a:rPr>
                        <a:t>WATER RELATED REGULATION</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spc="100" baseline="0">
                          <a:solidFill>
                            <a:schemeClr val="tx1"/>
                          </a:solidFill>
                        </a:rPr>
                        <a:t>COMMENTS &amp; IMPLICATIONS</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2078811"/>
                  </a:ext>
                </a:extLst>
              </a:tr>
              <a:tr h="589919">
                <a:tc rowSpan="4">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fi-FI" sz="1000" b="1" kern="1200" spc="100" baseline="0" dirty="0">
                          <a:solidFill>
                            <a:schemeClr val="tx1"/>
                          </a:solidFill>
                          <a:latin typeface="+mn-lt"/>
                          <a:ea typeface="+mn-ea"/>
                          <a:cs typeface="+mn-cs"/>
                        </a:rPr>
                        <a:t>EUROPE</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dirty="0"/>
                        <a:t>Urban Wastewater Treatment Directive (UWWT)</a:t>
                      </a:r>
                    </a:p>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endParaRPr lang="fi-FI" sz="1000" kern="1200" dirty="0">
                        <a:solidFill>
                          <a:schemeClr val="tx1"/>
                        </a:solidFill>
                        <a:latin typeface="+mn-lt"/>
                        <a:ea typeface="+mn-ea"/>
                        <a:cs typeface="+mn-cs"/>
                      </a:endParaRP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kern="1200" dirty="0">
                          <a:solidFill>
                            <a:schemeClr val="tx1"/>
                          </a:solidFill>
                          <a:latin typeface="+mn-lt"/>
                          <a:ea typeface="+mn-ea"/>
                          <a:cs typeface="+mn-cs"/>
                        </a:rPr>
                        <a:t>The revised UWWTD entered into force on 1</a:t>
                      </a:r>
                      <a:r>
                        <a:rPr lang="en-US" sz="1000" kern="1200" baseline="30000" dirty="0">
                          <a:solidFill>
                            <a:schemeClr val="tx1"/>
                          </a:solidFill>
                          <a:latin typeface="+mn-lt"/>
                          <a:ea typeface="+mn-ea"/>
                          <a:cs typeface="+mn-cs"/>
                        </a:rPr>
                        <a:t>st</a:t>
                      </a:r>
                      <a:r>
                        <a:rPr lang="en-US" sz="1000" kern="1200" dirty="0">
                          <a:solidFill>
                            <a:schemeClr val="tx1"/>
                          </a:solidFill>
                          <a:latin typeface="+mn-lt"/>
                          <a:ea typeface="+mn-ea"/>
                          <a:cs typeface="+mn-cs"/>
                        </a:rPr>
                        <a:t> of January 2025. </a:t>
                      </a:r>
                      <a:r>
                        <a:rPr lang="fi-FI" sz="1000" b="0" kern="1200" dirty="0" err="1">
                          <a:solidFill>
                            <a:schemeClr val="tx1"/>
                          </a:solidFill>
                          <a:latin typeface="+mn-lt"/>
                          <a:ea typeface="+mn-ea"/>
                          <a:cs typeface="+mn-cs"/>
                        </a:rPr>
                        <a:t>Revised</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water</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treatment</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standards</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including</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the</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requirement</a:t>
                      </a:r>
                      <a:r>
                        <a:rPr lang="fi-FI" sz="1000" b="0" kern="1200" dirty="0">
                          <a:solidFill>
                            <a:schemeClr val="tx1"/>
                          </a:solidFill>
                          <a:latin typeface="+mn-lt"/>
                          <a:ea typeface="+mn-ea"/>
                          <a:cs typeface="+mn-cs"/>
                        </a:rPr>
                        <a:t> to </a:t>
                      </a:r>
                      <a:r>
                        <a:rPr lang="fi-FI" sz="1000" b="0" kern="1200" dirty="0" err="1">
                          <a:solidFill>
                            <a:schemeClr val="tx1"/>
                          </a:solidFill>
                          <a:latin typeface="+mn-lt"/>
                          <a:ea typeface="+mn-ea"/>
                          <a:cs typeface="+mn-cs"/>
                        </a:rPr>
                        <a:t>remove</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micropollutants</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through</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quarternary</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treatment</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will</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increase</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use</a:t>
                      </a:r>
                      <a:r>
                        <a:rPr lang="fi-FI" sz="1000" b="0" kern="1200" dirty="0">
                          <a:solidFill>
                            <a:schemeClr val="tx1"/>
                          </a:solidFill>
                          <a:latin typeface="+mn-lt"/>
                          <a:ea typeface="+mn-ea"/>
                          <a:cs typeface="+mn-cs"/>
                        </a:rPr>
                        <a:t> of </a:t>
                      </a:r>
                      <a:r>
                        <a:rPr lang="fi-FI" sz="1000" b="0" kern="1200" dirty="0" err="1">
                          <a:solidFill>
                            <a:schemeClr val="tx1"/>
                          </a:solidFill>
                          <a:latin typeface="+mn-lt"/>
                          <a:ea typeface="+mn-ea"/>
                          <a:cs typeface="+mn-cs"/>
                        </a:rPr>
                        <a:t>coagulants</a:t>
                      </a:r>
                      <a:r>
                        <a:rPr lang="fi-FI" sz="1000" b="0" kern="1200" dirty="0">
                          <a:solidFill>
                            <a:schemeClr val="tx1"/>
                          </a:solidFill>
                          <a:latin typeface="+mn-lt"/>
                          <a:ea typeface="+mn-ea"/>
                          <a:cs typeface="+mn-cs"/>
                        </a:rPr>
                        <a:t> and </a:t>
                      </a:r>
                      <a:r>
                        <a:rPr lang="fi-FI" sz="1000" b="0" kern="1200" dirty="0" err="1">
                          <a:solidFill>
                            <a:schemeClr val="tx1"/>
                          </a:solidFill>
                          <a:latin typeface="+mn-lt"/>
                          <a:ea typeface="+mn-ea"/>
                          <a:cs typeface="+mn-cs"/>
                        </a:rPr>
                        <a:t>polymers</a:t>
                      </a:r>
                      <a:r>
                        <a:rPr lang="fi-FI" sz="1000" b="0" kern="1200" dirty="0">
                          <a:solidFill>
                            <a:schemeClr val="tx1"/>
                          </a:solidFill>
                          <a:latin typeface="+mn-lt"/>
                          <a:ea typeface="+mn-ea"/>
                          <a:cs typeface="+mn-cs"/>
                        </a:rPr>
                        <a:t> in non-</a:t>
                      </a:r>
                      <a:r>
                        <a:rPr lang="fi-FI" sz="1000" b="0" kern="1200" dirty="0" err="1">
                          <a:solidFill>
                            <a:schemeClr val="tx1"/>
                          </a:solidFill>
                          <a:latin typeface="+mn-lt"/>
                          <a:ea typeface="+mn-ea"/>
                          <a:cs typeface="+mn-cs"/>
                        </a:rPr>
                        <a:t>compliant</a:t>
                      </a:r>
                      <a:r>
                        <a:rPr lang="fi-FI" sz="1000" b="0" kern="1200" dirty="0">
                          <a:solidFill>
                            <a:schemeClr val="tx1"/>
                          </a:solidFill>
                          <a:latin typeface="+mn-lt"/>
                          <a:ea typeface="+mn-ea"/>
                          <a:cs typeface="+mn-cs"/>
                        </a:rPr>
                        <a:t> </a:t>
                      </a:r>
                      <a:r>
                        <a:rPr lang="fi-FI" sz="1000" b="0" kern="1200" dirty="0" err="1">
                          <a:solidFill>
                            <a:schemeClr val="tx1"/>
                          </a:solidFill>
                          <a:latin typeface="+mn-lt"/>
                          <a:ea typeface="+mn-ea"/>
                          <a:cs typeface="+mn-cs"/>
                        </a:rPr>
                        <a:t>countries</a:t>
                      </a:r>
                      <a:r>
                        <a:rPr lang="fi-FI" sz="1000" b="0" kern="1200" dirty="0">
                          <a:solidFill>
                            <a:schemeClr val="tx1"/>
                          </a:solidFill>
                          <a:latin typeface="+mn-lt"/>
                          <a:ea typeface="+mn-ea"/>
                          <a:cs typeface="+mn-cs"/>
                        </a:rPr>
                        <a:t>​</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33039711"/>
                  </a:ext>
                </a:extLst>
              </a:tr>
              <a:tr h="500737">
                <a:tc vMerge="1">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endParaRPr lang="en-US" sz="1200" b="1">
                        <a:solidFill>
                          <a:schemeClr val="tx1"/>
                        </a:solidFill>
                      </a:endParaRPr>
                    </a:p>
                  </a:txBody>
                  <a:tcPr marL="108000" marR="108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a:t>Drinking Water Directive (DWD)</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000">
                        <a:solidFill>
                          <a:schemeClr val="tx1"/>
                        </a:solidFill>
                      </a:endParaRP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dirty="0">
                          <a:solidFill>
                            <a:schemeClr val="tx1"/>
                          </a:solidFill>
                        </a:rPr>
                        <a:t>Under the DWD, new EU-wide requirement to monitor PFAS levels in drinking water came into effect on 12</a:t>
                      </a:r>
                      <a:r>
                        <a:rPr lang="en-US" sz="1000" baseline="30000" dirty="0">
                          <a:solidFill>
                            <a:schemeClr val="tx1"/>
                          </a:solidFill>
                        </a:rPr>
                        <a:t>th</a:t>
                      </a:r>
                      <a:r>
                        <a:rPr lang="en-US" sz="1000" dirty="0">
                          <a:solidFill>
                            <a:schemeClr val="tx1"/>
                          </a:solidFill>
                        </a:rPr>
                        <a:t> of January 2026.</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53507131"/>
                  </a:ext>
                </a:extLst>
              </a:tr>
              <a:tr h="376041">
                <a:tc vMerge="1">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endParaRPr lang="fi-FI" sz="1200" b="1" kern="1200" spc="100" baseline="0">
                        <a:solidFill>
                          <a:schemeClr val="tx1"/>
                        </a:solidFill>
                        <a:latin typeface="+mn-lt"/>
                        <a:ea typeface="+mn-ea"/>
                        <a:cs typeface="+mn-cs"/>
                      </a:endParaRP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kern="1200" dirty="0">
                          <a:solidFill>
                            <a:schemeClr val="dk1"/>
                          </a:solidFill>
                          <a:latin typeface="+mn-lt"/>
                          <a:ea typeface="+mn-ea"/>
                          <a:cs typeface="+mn-cs"/>
                        </a:rPr>
                        <a:t>Water Framework Directive (WFD)</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dirty="0"/>
                        <a:t>WDF is the main law for water protection in Europe. Review is announced for Q2/2026</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dirty="0"/>
                        <a:t>Current focus on water quality supports Kemira’s water solution business</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3451560"/>
                  </a:ext>
                </a:extLst>
              </a:tr>
              <a:tr h="376041">
                <a:tc vMerge="1">
                  <a:txBody>
                    <a:bodyPr/>
                    <a:lstStyle/>
                    <a:p>
                      <a:endParaRPr lang="fi-FI"/>
                    </a:p>
                  </a:txBody>
                  <a:tcPr/>
                </a:tc>
                <a:tc>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kern="1200" dirty="0">
                          <a:solidFill>
                            <a:schemeClr val="dk1"/>
                          </a:solidFill>
                          <a:latin typeface="+mn-lt"/>
                          <a:ea typeface="+mn-ea"/>
                          <a:cs typeface="+mn-cs"/>
                        </a:rPr>
                        <a:t>Public Procurement Directives (PPD)</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kern="1200" dirty="0">
                          <a:solidFill>
                            <a:schemeClr val="tx1"/>
                          </a:solidFill>
                          <a:latin typeface="+mn-lt"/>
                          <a:ea typeface="+mn-ea"/>
                          <a:cs typeface="+mn-cs"/>
                        </a:rPr>
                        <a:t>Public Procurement determine the framework how public water utilities purchase water treatment chemicals and services. PPDs revision is on-going (Q2/2026).</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kern="1200" dirty="0">
                          <a:solidFill>
                            <a:schemeClr val="tx1"/>
                          </a:solidFill>
                          <a:latin typeface="+mn-lt"/>
                          <a:ea typeface="+mn-ea"/>
                          <a:cs typeface="+mn-cs"/>
                        </a:rPr>
                        <a:t>In the revision, support for European production and shift from price-only criteria to best value criteria is expected, focusing more on quality, safety, sustainability and resilience. This shift would </a:t>
                      </a:r>
                      <a:r>
                        <a:rPr lang="en-US" sz="1000" kern="1200">
                          <a:solidFill>
                            <a:schemeClr val="tx1"/>
                          </a:solidFill>
                          <a:latin typeface="+mn-lt"/>
                          <a:ea typeface="+mn-ea"/>
                          <a:cs typeface="+mn-cs"/>
                        </a:rPr>
                        <a:t>support the </a:t>
                      </a:r>
                      <a:r>
                        <a:rPr lang="en-US" sz="1000" kern="1200" dirty="0">
                          <a:solidFill>
                            <a:schemeClr val="tx1"/>
                          </a:solidFill>
                          <a:latin typeface="+mn-lt"/>
                          <a:ea typeface="+mn-ea"/>
                          <a:cs typeface="+mn-cs"/>
                        </a:rPr>
                        <a:t>Kemira’s water solution business.</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7055962"/>
                  </a:ext>
                </a:extLst>
              </a:tr>
              <a:tr h="686488">
                <a:tc rowSpan="2">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spc="100" baseline="0" dirty="0">
                          <a:solidFill>
                            <a:schemeClr val="tx1"/>
                          </a:solidFill>
                        </a:rPr>
                        <a:t>NORTH AMERICA</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000" spc="100" baseline="0" dirty="0">
                        <a:solidFill>
                          <a:schemeClr val="tx1"/>
                        </a:solidFill>
                      </a:endParaRP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dirty="0">
                          <a:solidFill>
                            <a:schemeClr val="tx1"/>
                          </a:solidFill>
                        </a:rPr>
                        <a:t>Clean Water Act (CWA), </a:t>
                      </a:r>
                      <a:br>
                        <a:rPr lang="en-US" sz="1000" b="1" dirty="0">
                          <a:solidFill>
                            <a:schemeClr val="tx1"/>
                          </a:solidFill>
                        </a:rPr>
                      </a:br>
                      <a:r>
                        <a:rPr lang="en-US" sz="1000" dirty="0">
                          <a:solidFill>
                            <a:schemeClr val="tx1"/>
                          </a:solidFill>
                        </a:rPr>
                        <a:t>enforced by state regulatory authorities</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dirty="0">
                          <a:solidFill>
                            <a:schemeClr val="tx1"/>
                          </a:solidFill>
                        </a:rPr>
                        <a:t>Tighter discharge limits for phosphorus; phased approach to ultimately reach 10x tighter discharge limits</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b="1" dirty="0">
                          <a:solidFill>
                            <a:schemeClr val="tx1"/>
                          </a:solidFill>
                        </a:rPr>
                        <a:t>Expected to increase chemical demand as discharge limits are being tightened</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dirty="0">
                          <a:solidFill>
                            <a:schemeClr val="tx1"/>
                          </a:solidFill>
                        </a:rPr>
                        <a:t>Federal PFAS* regulation for wastewater pending</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3437567"/>
                  </a:ext>
                </a:extLst>
              </a:tr>
              <a:tr h="455700">
                <a:tc vMerge="1">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200">
                        <a:solidFill>
                          <a:schemeClr val="tx1"/>
                        </a:solidFill>
                      </a:endParaRPr>
                    </a:p>
                  </a:txBody>
                  <a:tcPr marL="108000" marR="108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a:solidFill>
                            <a:schemeClr val="tx1"/>
                          </a:solidFill>
                        </a:rPr>
                        <a:t>PFAS National Primary Drinking Water Regulation and selected State-level PFAS regulations</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a:solidFill>
                            <a:schemeClr val="tx1"/>
                          </a:solidFill>
                        </a:rPr>
                        <a:t>Aim to tighten micropollutant limits in drinking water, expected to drive demand for advanced PFAS removal technologies (such as activated carbon or ion exchange).</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0061504"/>
                  </a:ext>
                </a:extLst>
              </a:tr>
              <a:tr h="455700">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000" spc="100" baseline="0">
                        <a:solidFill>
                          <a:schemeClr val="tx1"/>
                        </a:solidFill>
                      </a:endParaRP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a:solidFill>
                            <a:schemeClr val="tx1"/>
                          </a:solidFill>
                        </a:rPr>
                        <a:t>U.S. Bipartisan Infrastructure Law</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dirty="0"/>
                        <a:t>Provides over USD 50 billion for water infrastructure investments. Allocates funds to improve drinking water, wastewater, and stormwater infrastructure, as well as to eliminate lead service lines and address PFAS contamination. This law creates strong tailwind for municipal water treatment – driving sustained demand for Kemira’s core chemistry through 2026 and beyond.</a:t>
                      </a:r>
                      <a:endParaRPr lang="en-US" sz="1000" dirty="0">
                        <a:solidFill>
                          <a:schemeClr val="tx1"/>
                        </a:solidFill>
                      </a:endParaRP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69474382"/>
                  </a:ext>
                </a:extLst>
              </a:tr>
            </a:tbl>
          </a:graphicData>
        </a:graphic>
      </p:graphicFrame>
      <p:sp>
        <p:nvSpPr>
          <p:cNvPr id="7" name="TextBox 5">
            <a:extLst>
              <a:ext uri="{FF2B5EF4-FFF2-40B4-BE49-F238E27FC236}">
                <a16:creationId xmlns:a16="http://schemas.microsoft.com/office/drawing/2014/main" id="{8503908F-E6AA-B857-498E-EC007B29DCBD}"/>
              </a:ext>
            </a:extLst>
          </p:cNvPr>
          <p:cNvSpPr txBox="1"/>
          <p:nvPr/>
        </p:nvSpPr>
        <p:spPr>
          <a:xfrm>
            <a:off x="4943500" y="6543790"/>
            <a:ext cx="6408712" cy="107722"/>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none" spc="0" normalizeH="0" baseline="0" noProof="0">
                <a:ln>
                  <a:noFill/>
                </a:ln>
                <a:solidFill>
                  <a:srgbClr val="322D2D"/>
                </a:solidFill>
                <a:effectLst/>
                <a:uLnTx/>
                <a:uFillTx/>
                <a:latin typeface="Arial"/>
                <a:ea typeface="+mn-ea"/>
                <a:cs typeface="+mn-cs"/>
              </a:rPr>
              <a:t>*</a:t>
            </a:r>
            <a:r>
              <a:rPr kumimoji="0" lang="en-US" sz="700" b="0" i="0" u="none" strike="noStrike" kern="1200" cap="none" spc="0" normalizeH="0" baseline="0" noProof="0">
                <a:ln>
                  <a:noFill/>
                </a:ln>
                <a:solidFill>
                  <a:srgbClr val="322D2D"/>
                </a:solidFill>
                <a:effectLst/>
                <a:uLnTx/>
                <a:uFillTx/>
                <a:latin typeface="Arial"/>
                <a:ea typeface="+mn-ea"/>
                <a:cs typeface="+mn-cs"/>
              </a:rPr>
              <a:t>PFAS chemicals are used in many consumer applications which have negative environmental and health impacts.</a:t>
            </a:r>
            <a:endParaRPr kumimoji="0" lang="fi-FI" sz="700" b="0" i="0" u="none" strike="noStrike" kern="1200" cap="none" spc="0" normalizeH="0" baseline="0" noProof="0">
              <a:ln>
                <a:noFill/>
              </a:ln>
              <a:solidFill>
                <a:srgbClr val="322D2D"/>
              </a:solidFill>
              <a:effectLst/>
              <a:uLnTx/>
              <a:uFillTx/>
              <a:latin typeface="Arial"/>
              <a:ea typeface="+mn-ea"/>
              <a:cs typeface="+mn-cs"/>
            </a:endParaRPr>
          </a:p>
        </p:txBody>
      </p:sp>
      <p:sp>
        <p:nvSpPr>
          <p:cNvPr id="8" name="Titel 7">
            <a:extLst>
              <a:ext uri="{FF2B5EF4-FFF2-40B4-BE49-F238E27FC236}">
                <a16:creationId xmlns:a16="http://schemas.microsoft.com/office/drawing/2014/main" id="{8367F9AC-A6C6-EF7D-A9C7-5C0EC587021F}"/>
              </a:ext>
            </a:extLst>
          </p:cNvPr>
          <p:cNvSpPr txBox="1">
            <a:spLocks/>
          </p:cNvSpPr>
          <p:nvPr/>
        </p:nvSpPr>
        <p:spPr>
          <a:xfrm>
            <a:off x="697705" y="247179"/>
            <a:ext cx="10514013" cy="1079971"/>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100" normalizeH="0" baseline="0" noProof="0" dirty="0">
                <a:ln>
                  <a:noFill/>
                </a:ln>
                <a:solidFill>
                  <a:srgbClr val="322D2D"/>
                </a:solidFill>
                <a:effectLst/>
                <a:uLnTx/>
                <a:uFillTx/>
                <a:latin typeface="Arial"/>
                <a:ea typeface="+mj-ea"/>
                <a:cs typeface="+mj-cs"/>
              </a:rPr>
              <a:t>Regulation continues to support the growth</a:t>
            </a:r>
            <a:br>
              <a:rPr kumimoji="0" lang="en-US" sz="3200" b="1" i="0" u="none" strike="noStrike" kern="1200" cap="none" spc="-100" normalizeH="0" baseline="0" noProof="0" dirty="0">
                <a:ln>
                  <a:noFill/>
                </a:ln>
                <a:solidFill>
                  <a:srgbClr val="322D2D"/>
                </a:solidFill>
                <a:effectLst/>
                <a:uLnTx/>
                <a:uFillTx/>
                <a:latin typeface="Arial"/>
                <a:ea typeface="+mj-ea"/>
                <a:cs typeface="+mj-cs"/>
              </a:rPr>
            </a:br>
            <a:r>
              <a:rPr kumimoji="0" lang="en-US" sz="3200" b="1" i="0" u="none" strike="noStrike" kern="1200" cap="none" spc="-100" normalizeH="0" baseline="0" noProof="0" dirty="0">
                <a:ln>
                  <a:noFill/>
                </a:ln>
                <a:solidFill>
                  <a:srgbClr val="322D2D"/>
                </a:solidFill>
                <a:effectLst/>
                <a:uLnTx/>
                <a:uFillTx/>
                <a:latin typeface="Arial"/>
                <a:ea typeface="+mj-ea"/>
                <a:cs typeface="+mj-cs"/>
              </a:rPr>
              <a:t>in water treatment</a:t>
            </a:r>
            <a:endParaRPr kumimoji="0" lang="en-US" sz="3200" b="1" i="0" u="none" strike="noStrike" kern="1200" cap="none" spc="-100" normalizeH="0" baseline="0" noProof="0" dirty="0">
              <a:ln>
                <a:noFill/>
              </a:ln>
              <a:solidFill>
                <a:srgbClr val="322D2D"/>
              </a:solidFill>
              <a:effectLst/>
              <a:highlight>
                <a:srgbClr val="FFFF00"/>
              </a:highlight>
              <a:uLnTx/>
              <a:uFillTx/>
              <a:latin typeface="Arial"/>
              <a:ea typeface="+mj-ea"/>
              <a:cs typeface="+mj-cs"/>
            </a:endParaRPr>
          </a:p>
        </p:txBody>
      </p:sp>
    </p:spTree>
    <p:extLst>
      <p:ext uri="{BB962C8B-B14F-4D97-AF65-F5344CB8AC3E}">
        <p14:creationId xmlns:p14="http://schemas.microsoft.com/office/powerpoint/2010/main" val="74173108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50FD8F-36EB-145A-0117-A493CF2278A5}"/>
            </a:ext>
          </a:extLst>
        </p:cNvPr>
        <p:cNvGrpSpPr/>
        <p:nvPr/>
      </p:nvGrpSpPr>
      <p:grpSpPr>
        <a:xfrm>
          <a:off x="0" y="0"/>
          <a:ext cx="0" cy="0"/>
          <a:chOff x="0" y="0"/>
          <a:chExt cx="0" cy="0"/>
        </a:xfrm>
      </p:grpSpPr>
      <p:graphicFrame>
        <p:nvGraphicFramePr>
          <p:cNvPr id="14" name="think-cell data - do not delete" hidden="1">
            <a:extLst>
              <a:ext uri="{FF2B5EF4-FFF2-40B4-BE49-F238E27FC236}">
                <a16:creationId xmlns:a16="http://schemas.microsoft.com/office/drawing/2014/main" id="{9558CED4-F7BB-0172-E0A4-22363E6C5CFA}"/>
              </a:ext>
            </a:extLst>
          </p:cNvPr>
          <p:cNvGraphicFramePr>
            <a:graphicFrameLocks/>
          </p:cNvGraphicFramePr>
          <p:nvPr>
            <p:custDataLst>
              <p:tags r:id="rId1"/>
            </p:custDataLst>
            <p:extLst>
              <p:ext uri="{D42A27DB-BD31-4B8C-83A1-F6EECF244321}">
                <p14:modId xmlns:p14="http://schemas.microsoft.com/office/powerpoint/2010/main" val="10165367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73" imgH="273" progId="TCLayout.ActiveDocument.1">
                  <p:embed/>
                </p:oleObj>
              </mc:Choice>
              <mc:Fallback>
                <p:oleObj name="think-cell Slide" r:id="rId3" imgW="273" imgH="273" progId="TCLayout.ActiveDocument.1">
                  <p:embed/>
                  <p:pic>
                    <p:nvPicPr>
                      <p:cNvPr id="14" name="think-cell data - do not delete" hidden="1">
                        <a:extLst>
                          <a:ext uri="{FF2B5EF4-FFF2-40B4-BE49-F238E27FC236}">
                            <a16:creationId xmlns:a16="http://schemas.microsoft.com/office/drawing/2014/main" id="{9558CED4-F7BB-0172-E0A4-22363E6C5CF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Text Placeholder 21">
            <a:extLst>
              <a:ext uri="{FF2B5EF4-FFF2-40B4-BE49-F238E27FC236}">
                <a16:creationId xmlns:a16="http://schemas.microsoft.com/office/drawing/2014/main" id="{37F12C51-FD5A-3BA9-0CC9-3A25C6E53FDA}"/>
              </a:ext>
            </a:extLst>
          </p:cNvPr>
          <p:cNvSpPr>
            <a:spLocks noGrp="1"/>
          </p:cNvSpPr>
          <p:nvPr>
            <p:ph type="body" idx="1"/>
          </p:nvPr>
        </p:nvSpPr>
        <p:spPr>
          <a:xfrm>
            <a:off x="839787" y="620713"/>
            <a:ext cx="4032077" cy="432023"/>
          </a:xfrm>
        </p:spPr>
        <p:txBody>
          <a:bodyPr/>
          <a:lstStyle/>
          <a:p>
            <a:r>
              <a:rPr lang="en-US" sz="1600" dirty="0"/>
              <a:t>Investor presentation</a:t>
            </a:r>
          </a:p>
        </p:txBody>
      </p:sp>
      <p:sp>
        <p:nvSpPr>
          <p:cNvPr id="4" name="Title 8">
            <a:extLst>
              <a:ext uri="{FF2B5EF4-FFF2-40B4-BE49-F238E27FC236}">
                <a16:creationId xmlns:a16="http://schemas.microsoft.com/office/drawing/2014/main" id="{C7F9ED1C-5D82-061E-88A7-0B4EA913DD34}"/>
              </a:ext>
            </a:extLst>
          </p:cNvPr>
          <p:cNvSpPr>
            <a:spLocks noGrp="1"/>
          </p:cNvSpPr>
          <p:nvPr>
            <p:ph type="ctrTitle"/>
          </p:nvPr>
        </p:nvSpPr>
        <p:spPr>
          <a:xfrm>
            <a:off x="839788" y="1052736"/>
            <a:ext cx="4602224" cy="4608512"/>
          </a:xfrm>
        </p:spPr>
        <p:txBody>
          <a:bodyPr vert="horz"/>
          <a:lstStyle/>
          <a:p>
            <a:r>
              <a:rPr lang="en-US" sz="6600" dirty="0"/>
              <a:t>Fiber businesses</a:t>
            </a:r>
            <a:br>
              <a:rPr lang="en-US" sz="6600" dirty="0"/>
            </a:br>
            <a:r>
              <a:rPr lang="en-US" sz="4000" dirty="0"/>
              <a:t>Packaging &amp; Hygiene Solutions and Fiber Essentials</a:t>
            </a:r>
            <a:br>
              <a:rPr lang="en-US" sz="4000" dirty="0"/>
            </a:br>
            <a:endParaRPr lang="fi-FI" sz="4000" dirty="0"/>
          </a:p>
        </p:txBody>
      </p:sp>
      <p:sp>
        <p:nvSpPr>
          <p:cNvPr id="5" name="Title 8">
            <a:extLst>
              <a:ext uri="{FF2B5EF4-FFF2-40B4-BE49-F238E27FC236}">
                <a16:creationId xmlns:a16="http://schemas.microsoft.com/office/drawing/2014/main" id="{777B8427-FECD-118F-9F10-C5E8250B932C}"/>
              </a:ext>
            </a:extLst>
          </p:cNvPr>
          <p:cNvSpPr txBox="1">
            <a:spLocks/>
          </p:cNvSpPr>
          <p:nvPr/>
        </p:nvSpPr>
        <p:spPr>
          <a:xfrm>
            <a:off x="839788" y="1052736"/>
            <a:ext cx="4602224" cy="4608512"/>
          </a:xfrm>
          <a:prstGeom prst="rect">
            <a:avLst/>
          </a:prstGeom>
        </p:spPr>
        <p:txBody>
          <a:bodyPr vert="horz" lIns="0" tIns="0" rIns="0" bIns="0" rtlCol="0" anchor="ctr" anchorCtr="0">
            <a:noAutofit/>
          </a:bodyPr>
          <a:lstStyle>
            <a:lvl1pPr algn="l" defTabSz="914400" rtl="0" eaLnBrk="1" latinLnBrk="0" hangingPunct="1">
              <a:lnSpc>
                <a:spcPct val="80000"/>
              </a:lnSpc>
              <a:spcBef>
                <a:spcPct val="0"/>
              </a:spcBef>
              <a:buNone/>
              <a:defRPr sz="8000" b="1" kern="1200" spc="-300" baseline="0">
                <a:solidFill>
                  <a:schemeClr val="tx1"/>
                </a:solidFill>
                <a:latin typeface="+mj-lt"/>
                <a:ea typeface="+mj-ea"/>
                <a:cs typeface="+mj-cs"/>
              </a:defRPr>
            </a:lvl1pPr>
          </a:lstStyle>
          <a:p>
            <a:r>
              <a:rPr lang="en-US" sz="6600"/>
              <a:t>Fiber businesses</a:t>
            </a:r>
            <a:br>
              <a:rPr lang="en-US" sz="6600"/>
            </a:br>
            <a:r>
              <a:rPr lang="en-US" sz="4000"/>
              <a:t>Packaging &amp; Hygiene Solutions and Fiber Essentials</a:t>
            </a:r>
            <a:br>
              <a:rPr lang="en-US" sz="4000"/>
            </a:br>
            <a:endParaRPr lang="fi-FI" sz="4000" dirty="0"/>
          </a:p>
        </p:txBody>
      </p:sp>
      <p:pic>
        <p:nvPicPr>
          <p:cNvPr id="9" name="Picture Placeholder 4" descr="Water drops on a piece of fabric&#10;&#10;Description automatically generated">
            <a:extLst>
              <a:ext uri="{FF2B5EF4-FFF2-40B4-BE49-F238E27FC236}">
                <a16:creationId xmlns:a16="http://schemas.microsoft.com/office/drawing/2014/main" id="{9C2DF6B7-8BBE-AF36-0510-6FAB79F18FB6}"/>
              </a:ext>
            </a:extLst>
          </p:cNvPr>
          <p:cNvPicPr>
            <a:picLocks noGrp="1" noChangeAspect="1"/>
          </p:cNvPicPr>
          <p:nvPr>
            <p:ph type="pic" sz="quarter" idx="13"/>
          </p:nvPr>
        </p:nvPicPr>
        <p:blipFill>
          <a:blip r:embed="rId5" cstate="screen">
            <a:extLst>
              <a:ext uri="{28A0092B-C50C-407E-A947-70E740481C1C}">
                <a14:useLocalDpi xmlns:a14="http://schemas.microsoft.com/office/drawing/2010/main"/>
              </a:ext>
            </a:extLst>
          </a:blip>
          <a:srcRect/>
          <a:stretch>
            <a:fillRect/>
          </a:stretch>
        </p:blipFill>
        <p:spPr>
          <a:xfrm>
            <a:off x="5519738" y="836613"/>
            <a:ext cx="6672262" cy="5184775"/>
          </a:xfrm>
        </p:spPr>
      </p:pic>
      <p:sp>
        <p:nvSpPr>
          <p:cNvPr id="10" name="Päivämäärän paikkamerkki 9">
            <a:extLst>
              <a:ext uri="{FF2B5EF4-FFF2-40B4-BE49-F238E27FC236}">
                <a16:creationId xmlns:a16="http://schemas.microsoft.com/office/drawing/2014/main" id="{6111D441-1573-A989-44DE-7E5725ED7B66}"/>
              </a:ext>
            </a:extLst>
          </p:cNvPr>
          <p:cNvSpPr>
            <a:spLocks noGrp="1"/>
          </p:cNvSpPr>
          <p:nvPr>
            <p:ph type="dt" sz="half" idx="10"/>
          </p:nvPr>
        </p:nvSpPr>
        <p:spPr/>
        <p:txBody>
          <a:bodyPr/>
          <a:lstStyle/>
          <a:p>
            <a:r>
              <a:rPr lang="fi-FI"/>
              <a:t>JULY 2026</a:t>
            </a:r>
            <a:endParaRPr lang="en-US"/>
          </a:p>
        </p:txBody>
      </p:sp>
      <p:sp>
        <p:nvSpPr>
          <p:cNvPr id="12" name="Alatunnisteen paikkamerkki 11">
            <a:extLst>
              <a:ext uri="{FF2B5EF4-FFF2-40B4-BE49-F238E27FC236}">
                <a16:creationId xmlns:a16="http://schemas.microsoft.com/office/drawing/2014/main" id="{75DDFB74-4CF6-FD7F-79FF-F1C3FBC368CC}"/>
              </a:ext>
            </a:extLst>
          </p:cNvPr>
          <p:cNvSpPr>
            <a:spLocks noGrp="1"/>
          </p:cNvSpPr>
          <p:nvPr>
            <p:ph type="ftr" sz="quarter" idx="11"/>
          </p:nvPr>
        </p:nvSpPr>
        <p:spPr/>
        <p:txBody>
          <a:bodyPr/>
          <a:lstStyle/>
          <a:p>
            <a:r>
              <a:rPr lang="en-US"/>
              <a:t>INVESTOR PRESENTATION</a:t>
            </a:r>
          </a:p>
        </p:txBody>
      </p:sp>
      <p:sp>
        <p:nvSpPr>
          <p:cNvPr id="13" name="Dian numeron paikkamerkki 12">
            <a:extLst>
              <a:ext uri="{FF2B5EF4-FFF2-40B4-BE49-F238E27FC236}">
                <a16:creationId xmlns:a16="http://schemas.microsoft.com/office/drawing/2014/main" id="{A70250F6-7562-B102-E8DA-D352C562A65B}"/>
              </a:ext>
            </a:extLst>
          </p:cNvPr>
          <p:cNvSpPr>
            <a:spLocks noGrp="1"/>
          </p:cNvSpPr>
          <p:nvPr>
            <p:ph type="sldNum" sz="quarter" idx="12"/>
          </p:nvPr>
        </p:nvSpPr>
        <p:spPr/>
        <p:txBody>
          <a:bodyPr/>
          <a:lstStyle/>
          <a:p>
            <a:fld id="{9B8CDF1A-3CDE-4195-AF23-CDCF2878DEB5}" type="slidenum">
              <a:rPr lang="en-US" smtClean="0"/>
              <a:t>46</a:t>
            </a:fld>
            <a:endParaRPr lang="en-US"/>
          </a:p>
        </p:txBody>
      </p:sp>
    </p:spTree>
    <p:extLst>
      <p:ext uri="{BB962C8B-B14F-4D97-AF65-F5344CB8AC3E}">
        <p14:creationId xmlns:p14="http://schemas.microsoft.com/office/powerpoint/2010/main" val="8813541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56AE9B59-8D8E-7B67-CBCA-CF355F2B9422}"/>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06A9C8BE-2837-6AF3-7678-9CF4800AD8E9}"/>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9E85360C-91E7-D0ED-AFF8-5BC46E57C4D7}"/>
              </a:ext>
            </a:extLst>
          </p:cNvPr>
          <p:cNvSpPr>
            <a:spLocks noGrp="1"/>
          </p:cNvSpPr>
          <p:nvPr>
            <p:ph type="sldNum" sz="quarter" idx="12"/>
          </p:nvPr>
        </p:nvSpPr>
        <p:spPr/>
        <p:txBody>
          <a:bodyPr/>
          <a:lstStyle/>
          <a:p>
            <a:fld id="{9B8CDF1A-3CDE-4195-AF23-CDCF2878DEB5}" type="slidenum">
              <a:rPr lang="en-US" smtClean="0"/>
              <a:t>47</a:t>
            </a:fld>
            <a:endParaRPr lang="en-US"/>
          </a:p>
        </p:txBody>
      </p:sp>
      <p:sp>
        <p:nvSpPr>
          <p:cNvPr id="5" name="Title 1">
            <a:extLst>
              <a:ext uri="{FF2B5EF4-FFF2-40B4-BE49-F238E27FC236}">
                <a16:creationId xmlns:a16="http://schemas.microsoft.com/office/drawing/2014/main" id="{122A00C4-FC32-07AC-B22B-4E7053746E13}"/>
              </a:ext>
            </a:extLst>
          </p:cNvPr>
          <p:cNvSpPr txBox="1">
            <a:spLocks/>
          </p:cNvSpPr>
          <p:nvPr/>
        </p:nvSpPr>
        <p:spPr>
          <a:xfrm>
            <a:off x="838199" y="404813"/>
            <a:ext cx="10514013" cy="647923"/>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Fiber businesses</a:t>
            </a:r>
          </a:p>
        </p:txBody>
      </p:sp>
      <p:sp>
        <p:nvSpPr>
          <p:cNvPr id="7" name="Rectangle 17">
            <a:extLst>
              <a:ext uri="{FF2B5EF4-FFF2-40B4-BE49-F238E27FC236}">
                <a16:creationId xmlns:a16="http://schemas.microsoft.com/office/drawing/2014/main" id="{763B538E-9EAD-1200-2C1D-CC614E3AA669}"/>
              </a:ext>
            </a:extLst>
          </p:cNvPr>
          <p:cNvSpPr/>
          <p:nvPr>
            <p:custDataLst>
              <p:tags r:id="rId1"/>
            </p:custDataLst>
          </p:nvPr>
        </p:nvSpPr>
        <p:spPr bwMode="auto">
          <a:xfrm>
            <a:off x="1067330" y="5722844"/>
            <a:ext cx="2688299" cy="249816"/>
          </a:xfrm>
          <a:prstGeom prst="rect">
            <a:avLst/>
          </a:prstGeom>
          <a:noFill/>
          <a:ln w="6350" algn="ctr">
            <a:noFill/>
            <a:miter lim="800000"/>
            <a:headEnd/>
            <a:tailEnd/>
          </a:ln>
          <a:extLst>
            <a:ext uri="{909E8E84-426E-40DD-AFC4-6F175D3DCCD1}">
              <a14:hiddenFill xmlns:a14="http://schemas.microsoft.com/office/drawing/2010/main">
                <a:solidFill>
                  <a:schemeClr val="bg2"/>
                </a:solidFill>
              </a14:hiddenFill>
            </a:ext>
          </a:extLst>
        </p:spPr>
        <p:txBody>
          <a:bodyPr wrap="none" lIns="0" tIns="0" rIns="0" bIns="0" rtlCol="0" anchor="ctr">
            <a:noAutofit/>
          </a:bodyPr>
          <a:lstStyle/>
          <a:p>
            <a:pPr marL="0" marR="0" lvl="0" indent="0" algn="l" defTabSz="609570" rtl="0" eaLnBrk="0" fontAlgn="auto" latinLnBrk="0" hangingPunct="0">
              <a:lnSpc>
                <a:spcPct val="90000"/>
              </a:lnSpc>
              <a:spcBef>
                <a:spcPct val="0"/>
              </a:spcBef>
              <a:spcAft>
                <a:spcPct val="0"/>
              </a:spcAft>
              <a:buClr>
                <a:srgbClr val="FFFFFF"/>
              </a:buClr>
              <a:buSzPct val="100000"/>
              <a:buFontTx/>
              <a:buNone/>
              <a:tabLst/>
              <a:defRPr/>
            </a:pPr>
            <a:r>
              <a:rPr kumimoji="0" lang="fi-FI" sz="1200" b="0" i="0" u="none" strike="noStrike" kern="1200" cap="none" spc="0" normalizeH="0" baseline="0" noProof="0">
                <a:ln>
                  <a:noFill/>
                </a:ln>
                <a:solidFill>
                  <a:srgbClr val="322D2D"/>
                </a:solidFill>
                <a:effectLst/>
                <a:uLnTx/>
                <a:uFillTx/>
                <a:latin typeface="Arial"/>
                <a:ea typeface="Akkurat Pro" charset="0"/>
                <a:cs typeface="Akkurat Pro" charset="0"/>
              </a:rPr>
              <a:t>Value </a:t>
            </a:r>
            <a:r>
              <a:rPr kumimoji="0" lang="fi-FI" sz="1200" b="0" i="0" u="none" strike="noStrike" kern="1200" cap="none" spc="0" normalizeH="0" baseline="0" noProof="0" err="1">
                <a:ln>
                  <a:noFill/>
                </a:ln>
                <a:solidFill>
                  <a:srgbClr val="322D2D"/>
                </a:solidFill>
                <a:effectLst/>
                <a:uLnTx/>
                <a:uFillTx/>
                <a:latin typeface="Arial"/>
                <a:ea typeface="Akkurat Pro" charset="0"/>
                <a:cs typeface="Akkurat Pro" charset="0"/>
              </a:rPr>
              <a:t>chain</a:t>
            </a:r>
            <a:r>
              <a:rPr kumimoji="0" lang="fi-FI" sz="1200" b="0" i="0" u="none" strike="noStrike" kern="1200" cap="none" spc="0" normalizeH="0" baseline="0" noProof="0">
                <a:ln>
                  <a:noFill/>
                </a:ln>
                <a:solidFill>
                  <a:srgbClr val="322D2D"/>
                </a:solidFill>
                <a:effectLst/>
                <a:uLnTx/>
                <a:uFillTx/>
                <a:latin typeface="Arial"/>
                <a:ea typeface="Akkurat Pro" charset="0"/>
                <a:cs typeface="Akkurat Pro" charset="0"/>
              </a:rPr>
              <a:t> </a:t>
            </a:r>
            <a:r>
              <a:rPr kumimoji="0" lang="fi-FI" sz="1200" b="0" i="0" u="none" strike="noStrike" kern="1200" cap="none" spc="0" normalizeH="0" baseline="0" noProof="0" err="1">
                <a:ln>
                  <a:noFill/>
                </a:ln>
                <a:solidFill>
                  <a:srgbClr val="322D2D"/>
                </a:solidFill>
                <a:effectLst/>
                <a:uLnTx/>
                <a:uFillTx/>
                <a:latin typeface="Arial"/>
                <a:ea typeface="Akkurat Pro" charset="0"/>
                <a:cs typeface="Akkurat Pro" charset="0"/>
              </a:rPr>
              <a:t>part</a:t>
            </a:r>
            <a:r>
              <a:rPr kumimoji="0" lang="fi-FI" sz="1200" b="0" i="0" u="none" strike="noStrike" kern="1200" cap="none" spc="0" normalizeH="0" baseline="0" noProof="0">
                <a:ln>
                  <a:noFill/>
                </a:ln>
                <a:solidFill>
                  <a:srgbClr val="322D2D"/>
                </a:solidFill>
                <a:effectLst/>
                <a:uLnTx/>
                <a:uFillTx/>
                <a:latin typeface="Arial"/>
                <a:ea typeface="Akkurat Pro" charset="0"/>
                <a:cs typeface="Akkurat Pro" charset="0"/>
              </a:rPr>
              <a:t> </a:t>
            </a:r>
            <a:r>
              <a:rPr kumimoji="0" lang="fi-FI" sz="1200" b="0" i="0" u="none" strike="noStrike" kern="1200" cap="none" spc="0" normalizeH="0" baseline="0" noProof="0" err="1">
                <a:ln>
                  <a:noFill/>
                </a:ln>
                <a:solidFill>
                  <a:srgbClr val="322D2D"/>
                </a:solidFill>
                <a:effectLst/>
                <a:uLnTx/>
                <a:uFillTx/>
                <a:latin typeface="Arial"/>
                <a:ea typeface="Akkurat Pro" charset="0"/>
                <a:cs typeface="Akkurat Pro" charset="0"/>
              </a:rPr>
              <a:t>covered</a:t>
            </a:r>
            <a:r>
              <a:rPr kumimoji="0" lang="fi-FI" sz="1200" b="0" i="0" u="none" strike="noStrike" kern="1200" cap="none" spc="0" normalizeH="0" baseline="0" noProof="0">
                <a:ln>
                  <a:noFill/>
                </a:ln>
                <a:solidFill>
                  <a:srgbClr val="322D2D"/>
                </a:solidFill>
                <a:effectLst/>
                <a:uLnTx/>
                <a:uFillTx/>
                <a:latin typeface="Arial"/>
                <a:ea typeface="Akkurat Pro" charset="0"/>
                <a:cs typeface="Akkurat Pro" charset="0"/>
              </a:rPr>
              <a:t> </a:t>
            </a:r>
            <a:r>
              <a:rPr kumimoji="0" lang="fi-FI" sz="1200" b="0" i="0" u="none" strike="noStrike" kern="1200" cap="none" spc="0" normalizeH="0" baseline="0" noProof="0" err="1">
                <a:ln>
                  <a:noFill/>
                </a:ln>
                <a:solidFill>
                  <a:srgbClr val="322D2D"/>
                </a:solidFill>
                <a:effectLst/>
                <a:uLnTx/>
                <a:uFillTx/>
                <a:latin typeface="Arial"/>
                <a:ea typeface="Akkurat Pro" charset="0"/>
                <a:cs typeface="Akkurat Pro" charset="0"/>
              </a:rPr>
              <a:t>by</a:t>
            </a:r>
            <a:r>
              <a:rPr kumimoji="0" lang="fi-FI" sz="1200" b="0" i="0" u="none" strike="noStrike" kern="1200" cap="none" spc="0" normalizeH="0" baseline="0" noProof="0">
                <a:ln>
                  <a:noFill/>
                </a:ln>
                <a:solidFill>
                  <a:srgbClr val="322D2D"/>
                </a:solidFill>
                <a:effectLst/>
                <a:uLnTx/>
                <a:uFillTx/>
                <a:latin typeface="Arial"/>
                <a:ea typeface="Akkurat Pro" charset="0"/>
                <a:cs typeface="Akkurat Pro" charset="0"/>
              </a:rPr>
              <a:t> Kemira</a:t>
            </a:r>
          </a:p>
        </p:txBody>
      </p:sp>
      <p:sp>
        <p:nvSpPr>
          <p:cNvPr id="8" name="Rectangle 18">
            <a:extLst>
              <a:ext uri="{FF2B5EF4-FFF2-40B4-BE49-F238E27FC236}">
                <a16:creationId xmlns:a16="http://schemas.microsoft.com/office/drawing/2014/main" id="{86F0D0A6-1323-707F-94A9-D132CF04219F}"/>
              </a:ext>
            </a:extLst>
          </p:cNvPr>
          <p:cNvSpPr/>
          <p:nvPr/>
        </p:nvSpPr>
        <p:spPr>
          <a:xfrm>
            <a:off x="829060" y="5763774"/>
            <a:ext cx="151092" cy="151092"/>
          </a:xfrm>
          <a:prstGeom prst="rect">
            <a:avLst/>
          </a:prstGeom>
          <a:solidFill>
            <a:srgbClr val="005BBE"/>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322D2D"/>
              </a:solidFill>
              <a:effectLst/>
              <a:uLnTx/>
              <a:uFillTx/>
              <a:latin typeface="Arial"/>
              <a:ea typeface="Akkurat Pro" charset="0"/>
              <a:cs typeface="Akkurat Pro" charset="0"/>
            </a:endParaRPr>
          </a:p>
        </p:txBody>
      </p:sp>
      <p:sp>
        <p:nvSpPr>
          <p:cNvPr id="9" name="Pentagon 19">
            <a:extLst>
              <a:ext uri="{FF2B5EF4-FFF2-40B4-BE49-F238E27FC236}">
                <a16:creationId xmlns:a16="http://schemas.microsoft.com/office/drawing/2014/main" id="{B3AA7824-EA77-4EBF-7914-31171780116A}"/>
              </a:ext>
            </a:extLst>
          </p:cNvPr>
          <p:cNvSpPr/>
          <p:nvPr/>
        </p:nvSpPr>
        <p:spPr>
          <a:xfrm>
            <a:off x="843832" y="1652182"/>
            <a:ext cx="1632677" cy="480053"/>
          </a:xfrm>
          <a:prstGeom prst="homePlate">
            <a:avLst>
              <a:gd name="adj" fmla="val 20849"/>
            </a:avLst>
          </a:prstGeom>
          <a:solidFill>
            <a:schemeClr val="accent6"/>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RAW</a:t>
            </a: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MATERIALS</a:t>
            </a:r>
          </a:p>
        </p:txBody>
      </p:sp>
      <p:sp>
        <p:nvSpPr>
          <p:cNvPr id="10" name="Pentagon 20">
            <a:extLst>
              <a:ext uri="{FF2B5EF4-FFF2-40B4-BE49-F238E27FC236}">
                <a16:creationId xmlns:a16="http://schemas.microsoft.com/office/drawing/2014/main" id="{5669BFD9-BFC0-CD2A-AC03-CD0F446A6EFA}"/>
              </a:ext>
            </a:extLst>
          </p:cNvPr>
          <p:cNvSpPr/>
          <p:nvPr/>
        </p:nvSpPr>
        <p:spPr>
          <a:xfrm>
            <a:off x="2572518" y="1652182"/>
            <a:ext cx="1728192" cy="480053"/>
          </a:xfrm>
          <a:prstGeom prst="homePlate">
            <a:avLst>
              <a:gd name="adj" fmla="val 20849"/>
            </a:avLst>
          </a:prstGeom>
          <a:solidFill>
            <a:srgbClr val="005BBE"/>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a:ea typeface="Akkurat Pro" charset="0"/>
                <a:cs typeface="Akkurat Pro" charset="0"/>
              </a:rPr>
              <a:t>INTERMEDIATES</a:t>
            </a:r>
          </a:p>
        </p:txBody>
      </p:sp>
      <p:sp>
        <p:nvSpPr>
          <p:cNvPr id="11" name="Pentagon 21">
            <a:extLst>
              <a:ext uri="{FF2B5EF4-FFF2-40B4-BE49-F238E27FC236}">
                <a16:creationId xmlns:a16="http://schemas.microsoft.com/office/drawing/2014/main" id="{715C1B89-41E3-5A1E-AB38-307CC5E357A3}"/>
              </a:ext>
            </a:extLst>
          </p:cNvPr>
          <p:cNvSpPr/>
          <p:nvPr/>
        </p:nvSpPr>
        <p:spPr>
          <a:xfrm>
            <a:off x="4396721" y="1652182"/>
            <a:ext cx="1728192" cy="480053"/>
          </a:xfrm>
          <a:prstGeom prst="homePlate">
            <a:avLst>
              <a:gd name="adj" fmla="val 20849"/>
            </a:avLst>
          </a:prstGeom>
          <a:solidFill>
            <a:srgbClr val="005BBE"/>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a:ea typeface="Akkurat Pro" charset="0"/>
                <a:cs typeface="Akkurat Pro" charset="0"/>
              </a:rPr>
              <a:t>PRODUCTS</a:t>
            </a:r>
          </a:p>
        </p:txBody>
      </p:sp>
      <p:sp>
        <p:nvSpPr>
          <p:cNvPr id="12" name="Pentagon 22">
            <a:extLst>
              <a:ext uri="{FF2B5EF4-FFF2-40B4-BE49-F238E27FC236}">
                <a16:creationId xmlns:a16="http://schemas.microsoft.com/office/drawing/2014/main" id="{261BD811-E9D0-A449-64FC-62AC4AFE546C}"/>
              </a:ext>
            </a:extLst>
          </p:cNvPr>
          <p:cNvSpPr/>
          <p:nvPr/>
        </p:nvSpPr>
        <p:spPr>
          <a:xfrm>
            <a:off x="6220924" y="1652182"/>
            <a:ext cx="1728192" cy="480053"/>
          </a:xfrm>
          <a:prstGeom prst="homePlate">
            <a:avLst>
              <a:gd name="adj" fmla="val 20849"/>
            </a:avLst>
          </a:prstGeom>
          <a:solidFill>
            <a:srgbClr val="005BBE"/>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a:ea typeface="Akkurat Pro" charset="0"/>
                <a:cs typeface="Akkurat Pro" charset="0"/>
              </a:rPr>
              <a:t>APPLICATIONS</a:t>
            </a:r>
          </a:p>
        </p:txBody>
      </p:sp>
      <p:sp>
        <p:nvSpPr>
          <p:cNvPr id="13" name="Pentagon 23">
            <a:extLst>
              <a:ext uri="{FF2B5EF4-FFF2-40B4-BE49-F238E27FC236}">
                <a16:creationId xmlns:a16="http://schemas.microsoft.com/office/drawing/2014/main" id="{E356B148-C34B-8ACE-F98D-42CC8373A699}"/>
              </a:ext>
            </a:extLst>
          </p:cNvPr>
          <p:cNvSpPr/>
          <p:nvPr/>
        </p:nvSpPr>
        <p:spPr>
          <a:xfrm>
            <a:off x="8044632" y="1652182"/>
            <a:ext cx="1632677" cy="480053"/>
          </a:xfrm>
          <a:prstGeom prst="homePlate">
            <a:avLst>
              <a:gd name="adj" fmla="val 20849"/>
            </a:avLst>
          </a:prstGeom>
          <a:solidFill>
            <a:schemeClr val="accent6"/>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CUSTOMER</a:t>
            </a: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INDUSTRIES</a:t>
            </a:r>
          </a:p>
        </p:txBody>
      </p:sp>
      <p:sp>
        <p:nvSpPr>
          <p:cNvPr id="14" name="Pentagon 25">
            <a:extLst>
              <a:ext uri="{FF2B5EF4-FFF2-40B4-BE49-F238E27FC236}">
                <a16:creationId xmlns:a16="http://schemas.microsoft.com/office/drawing/2014/main" id="{A8272732-155A-F692-07D9-66AE9C5DB830}"/>
              </a:ext>
            </a:extLst>
          </p:cNvPr>
          <p:cNvSpPr/>
          <p:nvPr/>
        </p:nvSpPr>
        <p:spPr>
          <a:xfrm>
            <a:off x="9772824" y="1652182"/>
            <a:ext cx="1632677" cy="480053"/>
          </a:xfrm>
          <a:prstGeom prst="homePlate">
            <a:avLst>
              <a:gd name="adj" fmla="val 20849"/>
            </a:avLst>
          </a:prstGeom>
          <a:solidFill>
            <a:schemeClr val="accent6"/>
          </a:solidFill>
          <a:ln w="19050" cmpd="sng">
            <a:noFill/>
          </a:ln>
          <a:effectLst/>
        </p:spPr>
        <p:style>
          <a:lnRef idx="1">
            <a:schemeClr val="accent1"/>
          </a:lnRef>
          <a:fillRef idx="3">
            <a:schemeClr val="accent1"/>
          </a:fillRef>
          <a:effectRef idx="2">
            <a:schemeClr val="accent1"/>
          </a:effectRef>
          <a:fontRef idx="minor">
            <a:schemeClr val="lt1"/>
          </a:fontRef>
        </p:style>
        <p:txBody>
          <a:bodyPr lIns="96000" tIns="48000" rIns="96000" bIns="48000" rtlCol="0" anchor="ctr" anchorCtr="0"/>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CUSTOMERS</a:t>
            </a:r>
          </a:p>
        </p:txBody>
      </p:sp>
      <p:cxnSp>
        <p:nvCxnSpPr>
          <p:cNvPr id="15" name="Straight Connector 26">
            <a:extLst>
              <a:ext uri="{FF2B5EF4-FFF2-40B4-BE49-F238E27FC236}">
                <a16:creationId xmlns:a16="http://schemas.microsoft.com/office/drawing/2014/main" id="{5469F916-B1B5-534E-8B5E-7CA0D728E194}"/>
              </a:ext>
            </a:extLst>
          </p:cNvPr>
          <p:cNvCxnSpPr/>
          <p:nvPr/>
        </p:nvCxnSpPr>
        <p:spPr>
          <a:xfrm>
            <a:off x="1036348" y="2132236"/>
            <a:ext cx="0" cy="3263801"/>
          </a:xfrm>
          <a:prstGeom prst="line">
            <a:avLst/>
          </a:prstGeom>
          <a:ln w="19050" cmpd="sng">
            <a:solidFill>
              <a:schemeClr val="accent6"/>
            </a:solidFill>
            <a:tailEnd type="oval" w="med" len="med"/>
          </a:ln>
        </p:spPr>
        <p:style>
          <a:lnRef idx="1">
            <a:schemeClr val="accent3"/>
          </a:lnRef>
          <a:fillRef idx="0">
            <a:schemeClr val="accent3"/>
          </a:fillRef>
          <a:effectRef idx="0">
            <a:schemeClr val="accent3"/>
          </a:effectRef>
          <a:fontRef idx="minor">
            <a:schemeClr val="tx1"/>
          </a:fontRef>
        </p:style>
      </p:cxnSp>
      <p:cxnSp>
        <p:nvCxnSpPr>
          <p:cNvPr id="16" name="Straight Connector 27">
            <a:extLst>
              <a:ext uri="{FF2B5EF4-FFF2-40B4-BE49-F238E27FC236}">
                <a16:creationId xmlns:a16="http://schemas.microsoft.com/office/drawing/2014/main" id="{2E4A7B89-E77C-4DAB-C4F9-E4D51AFB7A7C}"/>
              </a:ext>
            </a:extLst>
          </p:cNvPr>
          <p:cNvCxnSpPr/>
          <p:nvPr/>
        </p:nvCxnSpPr>
        <p:spPr>
          <a:xfrm>
            <a:off x="2764540" y="2132236"/>
            <a:ext cx="0" cy="3263801"/>
          </a:xfrm>
          <a:prstGeom prst="line">
            <a:avLst/>
          </a:prstGeom>
          <a:ln w="19050" cmpd="sng">
            <a:solidFill>
              <a:srgbClr val="005BBE"/>
            </a:solidFill>
            <a:tailEnd type="oval" w="med" len="med"/>
          </a:ln>
        </p:spPr>
        <p:style>
          <a:lnRef idx="1">
            <a:schemeClr val="accent3"/>
          </a:lnRef>
          <a:fillRef idx="0">
            <a:schemeClr val="accent3"/>
          </a:fillRef>
          <a:effectRef idx="0">
            <a:schemeClr val="accent3"/>
          </a:effectRef>
          <a:fontRef idx="minor">
            <a:schemeClr val="tx1"/>
          </a:fontRef>
        </p:style>
      </p:cxnSp>
      <p:cxnSp>
        <p:nvCxnSpPr>
          <p:cNvPr id="17" name="Straight Connector 28">
            <a:extLst>
              <a:ext uri="{FF2B5EF4-FFF2-40B4-BE49-F238E27FC236}">
                <a16:creationId xmlns:a16="http://schemas.microsoft.com/office/drawing/2014/main" id="{5B7B6CD9-7E46-C2DA-D404-C1806BD3D942}"/>
              </a:ext>
            </a:extLst>
          </p:cNvPr>
          <p:cNvCxnSpPr/>
          <p:nvPr/>
        </p:nvCxnSpPr>
        <p:spPr>
          <a:xfrm>
            <a:off x="4588742" y="2132236"/>
            <a:ext cx="0" cy="3263801"/>
          </a:xfrm>
          <a:prstGeom prst="line">
            <a:avLst/>
          </a:prstGeom>
          <a:ln w="19050" cmpd="sng">
            <a:solidFill>
              <a:srgbClr val="005BBE"/>
            </a:solidFill>
            <a:tailEnd type="oval" w="med" len="med"/>
          </a:ln>
        </p:spPr>
        <p:style>
          <a:lnRef idx="1">
            <a:schemeClr val="accent3"/>
          </a:lnRef>
          <a:fillRef idx="0">
            <a:schemeClr val="accent3"/>
          </a:fillRef>
          <a:effectRef idx="0">
            <a:schemeClr val="accent3"/>
          </a:effectRef>
          <a:fontRef idx="minor">
            <a:schemeClr val="tx1"/>
          </a:fontRef>
        </p:style>
      </p:cxnSp>
      <p:cxnSp>
        <p:nvCxnSpPr>
          <p:cNvPr id="18" name="Straight Connector 30">
            <a:extLst>
              <a:ext uri="{FF2B5EF4-FFF2-40B4-BE49-F238E27FC236}">
                <a16:creationId xmlns:a16="http://schemas.microsoft.com/office/drawing/2014/main" id="{CBFAD23B-20B2-99CA-9D8D-F6601582F46B}"/>
              </a:ext>
            </a:extLst>
          </p:cNvPr>
          <p:cNvCxnSpPr/>
          <p:nvPr/>
        </p:nvCxnSpPr>
        <p:spPr>
          <a:xfrm>
            <a:off x="6412945" y="2132236"/>
            <a:ext cx="0" cy="3263801"/>
          </a:xfrm>
          <a:prstGeom prst="line">
            <a:avLst/>
          </a:prstGeom>
          <a:ln w="19050" cmpd="sng">
            <a:solidFill>
              <a:srgbClr val="005BBE"/>
            </a:solidFill>
            <a:tailEnd type="oval" w="med" len="med"/>
          </a:ln>
        </p:spPr>
        <p:style>
          <a:lnRef idx="1">
            <a:schemeClr val="accent3"/>
          </a:lnRef>
          <a:fillRef idx="0">
            <a:schemeClr val="accent3"/>
          </a:fillRef>
          <a:effectRef idx="0">
            <a:schemeClr val="accent3"/>
          </a:effectRef>
          <a:fontRef idx="minor">
            <a:schemeClr val="tx1"/>
          </a:fontRef>
        </p:style>
      </p:cxnSp>
      <p:cxnSp>
        <p:nvCxnSpPr>
          <p:cNvPr id="19" name="Straight Connector 31">
            <a:extLst>
              <a:ext uri="{FF2B5EF4-FFF2-40B4-BE49-F238E27FC236}">
                <a16:creationId xmlns:a16="http://schemas.microsoft.com/office/drawing/2014/main" id="{3C85173B-7A11-A363-FBEC-D2A4F33EFBC4}"/>
              </a:ext>
            </a:extLst>
          </p:cNvPr>
          <p:cNvCxnSpPr/>
          <p:nvPr/>
        </p:nvCxnSpPr>
        <p:spPr>
          <a:xfrm>
            <a:off x="8237148" y="2132236"/>
            <a:ext cx="0" cy="3263801"/>
          </a:xfrm>
          <a:prstGeom prst="line">
            <a:avLst/>
          </a:prstGeom>
          <a:ln w="19050" cmpd="sng">
            <a:solidFill>
              <a:schemeClr val="accent6"/>
            </a:solidFill>
            <a:tailEnd type="oval" w="med" len="med"/>
          </a:ln>
        </p:spPr>
        <p:style>
          <a:lnRef idx="1">
            <a:schemeClr val="accent3"/>
          </a:lnRef>
          <a:fillRef idx="0">
            <a:schemeClr val="accent3"/>
          </a:fillRef>
          <a:effectRef idx="0">
            <a:schemeClr val="accent3"/>
          </a:effectRef>
          <a:fontRef idx="minor">
            <a:schemeClr val="tx1"/>
          </a:fontRef>
        </p:style>
      </p:cxnSp>
      <p:cxnSp>
        <p:nvCxnSpPr>
          <p:cNvPr id="20" name="Straight Connector 32">
            <a:extLst>
              <a:ext uri="{FF2B5EF4-FFF2-40B4-BE49-F238E27FC236}">
                <a16:creationId xmlns:a16="http://schemas.microsoft.com/office/drawing/2014/main" id="{68BAA447-C17A-E525-F27B-642372DEE447}"/>
              </a:ext>
            </a:extLst>
          </p:cNvPr>
          <p:cNvCxnSpPr/>
          <p:nvPr/>
        </p:nvCxnSpPr>
        <p:spPr>
          <a:xfrm>
            <a:off x="9965340" y="2132236"/>
            <a:ext cx="0" cy="3263801"/>
          </a:xfrm>
          <a:prstGeom prst="line">
            <a:avLst/>
          </a:prstGeom>
          <a:ln w="19050" cmpd="sng">
            <a:solidFill>
              <a:schemeClr val="accent6"/>
            </a:solidFill>
            <a:tailEnd type="oval" w="med" len="med"/>
          </a:ln>
        </p:spPr>
        <p:style>
          <a:lnRef idx="1">
            <a:schemeClr val="accent3"/>
          </a:lnRef>
          <a:fillRef idx="0">
            <a:schemeClr val="accent3"/>
          </a:fillRef>
          <a:effectRef idx="0">
            <a:schemeClr val="accent3"/>
          </a:effectRef>
          <a:fontRef idx="minor">
            <a:schemeClr val="tx1"/>
          </a:fontRef>
        </p:style>
      </p:cxnSp>
      <p:sp>
        <p:nvSpPr>
          <p:cNvPr id="21" name="TextBox 33">
            <a:extLst>
              <a:ext uri="{FF2B5EF4-FFF2-40B4-BE49-F238E27FC236}">
                <a16:creationId xmlns:a16="http://schemas.microsoft.com/office/drawing/2014/main" id="{8F074C9E-D36D-7E6B-F941-02F8B32A4856}"/>
              </a:ext>
            </a:extLst>
          </p:cNvPr>
          <p:cNvSpPr txBox="1"/>
          <p:nvPr/>
        </p:nvSpPr>
        <p:spPr>
          <a:xfrm>
            <a:off x="1037741" y="2132235"/>
            <a:ext cx="1694931" cy="2824920"/>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Electricity</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Sodium chloride</a:t>
            </a: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(salt)</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Crude tall oil</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Cationic monomer</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Acrylonitrile</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Acrylic acid</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Olefins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Fatty acids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Maleic anhydride</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Sulfur</a:t>
            </a:r>
            <a:endParaRPr kumimoji="0" lang="fi-FI" sz="1200" b="0" i="0" u="none" strike="noStrike" kern="1200" cap="none" spc="0" normalizeH="0" baseline="0" noProof="0">
              <a:ln>
                <a:noFill/>
              </a:ln>
              <a:solidFill>
                <a:srgbClr val="322D2D"/>
              </a:solidFill>
              <a:effectLst/>
              <a:uLnTx/>
              <a:uFillTx/>
              <a:latin typeface="Arial"/>
              <a:ea typeface="Akkurat Pro" charset="0"/>
              <a:cs typeface="Akkurat Pro" charset="0"/>
            </a:endParaRPr>
          </a:p>
        </p:txBody>
      </p:sp>
      <p:sp>
        <p:nvSpPr>
          <p:cNvPr id="22" name="TextBox 34">
            <a:extLst>
              <a:ext uri="{FF2B5EF4-FFF2-40B4-BE49-F238E27FC236}">
                <a16:creationId xmlns:a16="http://schemas.microsoft.com/office/drawing/2014/main" id="{08616584-BD43-0AB6-BB45-1E1E4CF31B6D}"/>
              </a:ext>
            </a:extLst>
          </p:cNvPr>
          <p:cNvSpPr txBox="1"/>
          <p:nvPr/>
        </p:nvSpPr>
        <p:spPr>
          <a:xfrm>
            <a:off x="2766481" y="2131305"/>
            <a:ext cx="1683941" cy="1029557"/>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Tall oil rosin</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AKD Wax</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Isomerized olefins</a:t>
            </a: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Acrylamide</a:t>
            </a:r>
          </a:p>
        </p:txBody>
      </p:sp>
      <p:sp>
        <p:nvSpPr>
          <p:cNvPr id="23" name="TextBox 35">
            <a:extLst>
              <a:ext uri="{FF2B5EF4-FFF2-40B4-BE49-F238E27FC236}">
                <a16:creationId xmlns:a16="http://schemas.microsoft.com/office/drawing/2014/main" id="{BEBA1D67-CA28-7B74-51E9-D07AD2CE21DB}"/>
              </a:ext>
            </a:extLst>
          </p:cNvPr>
          <p:cNvSpPr txBox="1"/>
          <p:nvPr/>
        </p:nvSpPr>
        <p:spPr>
          <a:xfrm>
            <a:off x="4586587" y="2130375"/>
            <a:ext cx="1757199" cy="2901864"/>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Sodium chlorate</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Hydrogen peroxide</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Polymers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err="1">
                <a:ln>
                  <a:noFill/>
                </a:ln>
                <a:solidFill>
                  <a:srgbClr val="322D2D"/>
                </a:solidFill>
                <a:effectLst/>
                <a:uLnTx/>
                <a:uFillTx/>
                <a:latin typeface="Arial"/>
                <a:ea typeface="Akkurat Pro" charset="0"/>
                <a:cs typeface="Akkurat Pro" charset="0"/>
              </a:rPr>
              <a:t>Defoamers</a:t>
            </a:r>
            <a:endPar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endParaRP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Coagulants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Biocides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Sizing</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Strength Additives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Surface additives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Colorants</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Sulfuric acid</a:t>
            </a:r>
          </a:p>
        </p:txBody>
      </p:sp>
      <p:sp>
        <p:nvSpPr>
          <p:cNvPr id="24" name="TextBox 36">
            <a:extLst>
              <a:ext uri="{FF2B5EF4-FFF2-40B4-BE49-F238E27FC236}">
                <a16:creationId xmlns:a16="http://schemas.microsoft.com/office/drawing/2014/main" id="{934D1161-B962-E2A5-7F87-62C74BCEE4F3}"/>
              </a:ext>
            </a:extLst>
          </p:cNvPr>
          <p:cNvSpPr txBox="1"/>
          <p:nvPr/>
        </p:nvSpPr>
        <p:spPr>
          <a:xfrm>
            <a:off x="6412945" y="2130375"/>
            <a:ext cx="1663795" cy="2568440"/>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Pulping</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Bleaching</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Retention</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Wet-end process</a:t>
            </a: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control</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WQQM</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Sizing</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Strength</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Surface treatment</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Coloring</a:t>
            </a:r>
          </a:p>
        </p:txBody>
      </p:sp>
      <p:sp>
        <p:nvSpPr>
          <p:cNvPr id="25" name="TextBox 37">
            <a:extLst>
              <a:ext uri="{FF2B5EF4-FFF2-40B4-BE49-F238E27FC236}">
                <a16:creationId xmlns:a16="http://schemas.microsoft.com/office/drawing/2014/main" id="{E58B425D-462A-0466-D7C4-8D802646831E}"/>
              </a:ext>
            </a:extLst>
          </p:cNvPr>
          <p:cNvSpPr txBox="1"/>
          <p:nvPr/>
        </p:nvSpPr>
        <p:spPr>
          <a:xfrm>
            <a:off x="8237681" y="2130375"/>
            <a:ext cx="1055763" cy="1465574"/>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Pulp</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Packaging</a:t>
            </a: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and board</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Printing</a:t>
            </a: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and writing</a:t>
            </a:r>
          </a:p>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Tissue</a:t>
            </a:r>
          </a:p>
        </p:txBody>
      </p:sp>
      <p:sp>
        <p:nvSpPr>
          <p:cNvPr id="26" name="TextBox 38">
            <a:extLst>
              <a:ext uri="{FF2B5EF4-FFF2-40B4-BE49-F238E27FC236}">
                <a16:creationId xmlns:a16="http://schemas.microsoft.com/office/drawing/2014/main" id="{C14849CF-BE20-7938-5D48-0C48C3CE9391}"/>
              </a:ext>
            </a:extLst>
          </p:cNvPr>
          <p:cNvSpPr txBox="1"/>
          <p:nvPr/>
        </p:nvSpPr>
        <p:spPr>
          <a:xfrm>
            <a:off x="9965410" y="2134594"/>
            <a:ext cx="1535607" cy="696132"/>
          </a:xfrm>
          <a:prstGeom prst="rect">
            <a:avLst/>
          </a:prstGeom>
          <a:noFill/>
        </p:spPr>
        <p:txBody>
          <a:bodyPr wrap="square" lIns="108000" tIns="108000" rIns="48000" bIns="48000" rtlCol="0">
            <a:spAutoFit/>
          </a:bodyPr>
          <a:lstStyle/>
          <a:p>
            <a:pPr marL="0" marR="0" lvl="0" indent="0" algn="l" defTabSz="914400" rtl="0" eaLnBrk="1" fontAlgn="auto" latinLnBrk="0" hangingPunct="1">
              <a:lnSpc>
                <a:spcPts val="14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All the major global paper </a:t>
            </a:r>
            <a:b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br>
            <a:r>
              <a:rPr kumimoji="0" lang="en-US" sz="1200" b="0" i="0" u="none" strike="noStrike" kern="1200" cap="none" spc="0" normalizeH="0" baseline="0" noProof="0">
                <a:ln>
                  <a:noFill/>
                </a:ln>
                <a:solidFill>
                  <a:srgbClr val="322D2D"/>
                </a:solidFill>
                <a:effectLst/>
                <a:uLnTx/>
                <a:uFillTx/>
                <a:latin typeface="Arial"/>
                <a:ea typeface="Akkurat Pro" charset="0"/>
                <a:cs typeface="Akkurat Pro" charset="0"/>
              </a:rPr>
              <a:t>and pulp producers</a:t>
            </a:r>
          </a:p>
        </p:txBody>
      </p:sp>
      <p:sp>
        <p:nvSpPr>
          <p:cNvPr id="27" name="Rectangle 39">
            <a:extLst>
              <a:ext uri="{FF2B5EF4-FFF2-40B4-BE49-F238E27FC236}">
                <a16:creationId xmlns:a16="http://schemas.microsoft.com/office/drawing/2014/main" id="{F686CA14-01E7-D2F5-4EB4-5D6F152D6571}"/>
              </a:ext>
            </a:extLst>
          </p:cNvPr>
          <p:cNvSpPr/>
          <p:nvPr/>
        </p:nvSpPr>
        <p:spPr>
          <a:xfrm>
            <a:off x="4655840" y="5595480"/>
            <a:ext cx="6888214" cy="487680"/>
          </a:xfrm>
          <a:prstGeom prst="rect">
            <a:avLst/>
          </a:prstGeom>
          <a:solidFill>
            <a:schemeClr val="bg1"/>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100" normalizeH="0" baseline="0" noProof="0">
                <a:ln>
                  <a:noFill/>
                </a:ln>
                <a:solidFill>
                  <a:srgbClr val="322D2D"/>
                </a:solidFill>
                <a:effectLst/>
                <a:uLnTx/>
                <a:uFillTx/>
                <a:latin typeface="Arial"/>
                <a:ea typeface="Akkurat Pro" charset="0"/>
                <a:cs typeface="Akkurat Pro" charset="0"/>
              </a:rPr>
              <a:t>MAIN COMPETITORS:</a:t>
            </a:r>
            <a:r>
              <a:rPr kumimoji="0" lang="fi-FI" sz="1200" b="0" i="0" u="none" strike="noStrike" kern="1200" cap="none" spc="0" normalizeH="0" baseline="0" noProof="0">
                <a:ln>
                  <a:noFill/>
                </a:ln>
                <a:solidFill>
                  <a:srgbClr val="322D2D"/>
                </a:solidFill>
                <a:effectLst/>
                <a:uLnTx/>
                <a:uFillTx/>
                <a:latin typeface="Arial"/>
                <a:ea typeface="Akkurat Pro" charset="0"/>
                <a:cs typeface="Akkurat Pro" charset="0"/>
              </a:rPr>
              <a:t> </a:t>
            </a:r>
            <a:r>
              <a:rPr kumimoji="0" lang="fi-FI" sz="1200" b="0" i="0" u="none" strike="noStrike" kern="1200" cap="none" spc="0" normalizeH="0" baseline="0" noProof="0" err="1">
                <a:ln>
                  <a:noFill/>
                </a:ln>
                <a:solidFill>
                  <a:srgbClr val="322D2D"/>
                </a:solidFill>
                <a:effectLst/>
                <a:uLnTx/>
                <a:uFillTx/>
                <a:latin typeface="Arial"/>
                <a:ea typeface="Akkurat Pro" charset="0"/>
                <a:cs typeface="Akkurat Pro" charset="0"/>
              </a:rPr>
              <a:t>Solenis</a:t>
            </a:r>
            <a:r>
              <a:rPr kumimoji="0" lang="fi-FI" sz="1200" b="0" i="0" u="none" strike="noStrike" kern="1200" cap="none" spc="0" normalizeH="0" baseline="0" noProof="0">
                <a:ln>
                  <a:noFill/>
                </a:ln>
                <a:solidFill>
                  <a:srgbClr val="322D2D"/>
                </a:solidFill>
                <a:effectLst/>
                <a:uLnTx/>
                <a:uFillTx/>
                <a:latin typeface="Arial"/>
                <a:ea typeface="Akkurat Pro" charset="0"/>
                <a:cs typeface="Akkurat Pro" charset="0"/>
              </a:rPr>
              <a:t>, </a:t>
            </a:r>
            <a:r>
              <a:rPr kumimoji="0" lang="fi-FI" sz="1200" b="0" i="0" u="none" strike="noStrike" kern="1200" cap="none" spc="0" normalizeH="0" baseline="0" noProof="0" err="1">
                <a:ln>
                  <a:noFill/>
                </a:ln>
                <a:solidFill>
                  <a:srgbClr val="322D2D"/>
                </a:solidFill>
                <a:effectLst/>
                <a:uLnTx/>
                <a:uFillTx/>
                <a:latin typeface="Arial"/>
                <a:ea typeface="Akkurat Pro" charset="0"/>
                <a:cs typeface="Akkurat Pro" charset="0"/>
              </a:rPr>
              <a:t>Nouryon</a:t>
            </a:r>
            <a:r>
              <a:rPr kumimoji="0" lang="fi-FI" sz="1200" b="0" i="0" u="none" strike="noStrike" kern="1200" cap="none" spc="0" normalizeH="0" baseline="0" noProof="0">
                <a:ln>
                  <a:noFill/>
                </a:ln>
                <a:solidFill>
                  <a:srgbClr val="322D2D"/>
                </a:solidFill>
                <a:effectLst/>
                <a:uLnTx/>
                <a:uFillTx/>
                <a:latin typeface="Arial"/>
                <a:ea typeface="Akkurat Pro" charset="0"/>
                <a:cs typeface="Akkurat Pro" charset="0"/>
              </a:rPr>
              <a:t>, </a:t>
            </a:r>
            <a:r>
              <a:rPr kumimoji="0" lang="fi-FI" sz="1200" b="0" i="0" u="none" strike="noStrike" kern="1200" cap="none" spc="0" normalizeH="0" baseline="0" noProof="0" err="1">
                <a:ln>
                  <a:noFill/>
                </a:ln>
                <a:solidFill>
                  <a:srgbClr val="322D2D"/>
                </a:solidFill>
                <a:effectLst/>
                <a:uLnTx/>
                <a:uFillTx/>
                <a:latin typeface="Arial"/>
                <a:ea typeface="Akkurat Pro" charset="0"/>
                <a:cs typeface="Akkurat Pro" charset="0"/>
              </a:rPr>
              <a:t>Ecolab</a:t>
            </a:r>
            <a:r>
              <a:rPr kumimoji="0" lang="fi-FI" sz="1200" b="0" i="0" u="none" strike="noStrike" kern="1200" cap="none" spc="0" normalizeH="0" baseline="0" noProof="0">
                <a:ln>
                  <a:noFill/>
                </a:ln>
                <a:solidFill>
                  <a:srgbClr val="322D2D"/>
                </a:solidFill>
                <a:effectLst/>
                <a:uLnTx/>
                <a:uFillTx/>
                <a:latin typeface="Arial"/>
                <a:ea typeface="Akkurat Pro" charset="0"/>
                <a:cs typeface="Akkurat Pro" charset="0"/>
              </a:rPr>
              <a:t>, Kurita, SNF  </a:t>
            </a:r>
          </a:p>
        </p:txBody>
      </p:sp>
      <p:sp>
        <p:nvSpPr>
          <p:cNvPr id="28" name="Text Placeholder 29">
            <a:extLst>
              <a:ext uri="{FF2B5EF4-FFF2-40B4-BE49-F238E27FC236}">
                <a16:creationId xmlns:a16="http://schemas.microsoft.com/office/drawing/2014/main" id="{69382DD6-B448-0028-7BB2-231AE4D1FCC0}"/>
              </a:ext>
            </a:extLst>
          </p:cNvPr>
          <p:cNvSpPr txBox="1">
            <a:spLocks/>
          </p:cNvSpPr>
          <p:nvPr/>
        </p:nvSpPr>
        <p:spPr>
          <a:xfrm>
            <a:off x="839789" y="1052736"/>
            <a:ext cx="10512424" cy="431576"/>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600" b="1" dirty="0"/>
              <a:t>TECHNOLOGY AND MARKET LEADER</a:t>
            </a:r>
            <a:endParaRPr lang="fi-FI" sz="1600" b="1" dirty="0"/>
          </a:p>
        </p:txBody>
      </p:sp>
    </p:spTree>
    <p:extLst>
      <p:ext uri="{BB962C8B-B14F-4D97-AF65-F5344CB8AC3E}">
        <p14:creationId xmlns:p14="http://schemas.microsoft.com/office/powerpoint/2010/main" val="24926739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6234ED-17C5-2073-DC9F-E488DDEE8A36}"/>
            </a:ext>
          </a:extLst>
        </p:cNvPr>
        <p:cNvGrpSpPr/>
        <p:nvPr/>
      </p:nvGrpSpPr>
      <p:grpSpPr>
        <a:xfrm>
          <a:off x="0" y="0"/>
          <a:ext cx="0" cy="0"/>
          <a:chOff x="0" y="0"/>
          <a:chExt cx="0" cy="0"/>
        </a:xfrm>
      </p:grpSpPr>
      <p:graphicFrame>
        <p:nvGraphicFramePr>
          <p:cNvPr id="76" name="think-cell data - do not delete" hidden="1">
            <a:extLst>
              <a:ext uri="{FF2B5EF4-FFF2-40B4-BE49-F238E27FC236}">
                <a16:creationId xmlns:a16="http://schemas.microsoft.com/office/drawing/2014/main" id="{3FC24A44-427F-1955-AA00-311FFC5CA930}"/>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4" imgW="273" imgH="273" progId="TCLayout.ActiveDocument.1">
                  <p:embed/>
                </p:oleObj>
              </mc:Choice>
              <mc:Fallback>
                <p:oleObj name="think-cell Slide" r:id="rId24" imgW="273" imgH="273" progId="TCLayout.ActiveDocument.1">
                  <p:embed/>
                  <p:pic>
                    <p:nvPicPr>
                      <p:cNvPr id="76" name="think-cell data - do not delete" hidden="1">
                        <a:extLst>
                          <a:ext uri="{FF2B5EF4-FFF2-40B4-BE49-F238E27FC236}">
                            <a16:creationId xmlns:a16="http://schemas.microsoft.com/office/drawing/2014/main" id="{3FC24A44-427F-1955-AA00-311FFC5CA930}"/>
                          </a:ext>
                        </a:extLst>
                      </p:cNvPr>
                      <p:cNvPicPr/>
                      <p:nvPr/>
                    </p:nvPicPr>
                    <p:blipFill>
                      <a:blip r:embed="rId25"/>
                      <a:stretch>
                        <a:fillRect/>
                      </a:stretch>
                    </p:blipFill>
                    <p:spPr>
                      <a:xfrm>
                        <a:off x="1588" y="1588"/>
                        <a:ext cx="1588" cy="1588"/>
                      </a:xfrm>
                      <a:prstGeom prst="rect">
                        <a:avLst/>
                      </a:prstGeom>
                    </p:spPr>
                  </p:pic>
                </p:oleObj>
              </mc:Fallback>
            </mc:AlternateContent>
          </a:graphicData>
        </a:graphic>
      </p:graphicFrame>
      <p:sp>
        <p:nvSpPr>
          <p:cNvPr id="4" name="Dian numeron paikkamerkki 3">
            <a:extLst>
              <a:ext uri="{FF2B5EF4-FFF2-40B4-BE49-F238E27FC236}">
                <a16:creationId xmlns:a16="http://schemas.microsoft.com/office/drawing/2014/main" id="{92E9C771-AF15-46C4-97DE-0047759AE9E8}"/>
              </a:ext>
            </a:extLst>
          </p:cNvPr>
          <p:cNvSpPr>
            <a:spLocks noGrp="1"/>
          </p:cNvSpPr>
          <p:nvPr>
            <p:ph type="sldNum" sz="quarter" idx="12"/>
          </p:nvPr>
        </p:nvSpPr>
        <p:spPr/>
        <p:txBody>
          <a:bodyPr/>
          <a:lstStyle/>
          <a:p>
            <a:fld id="{9B8CDF1A-3CDE-4195-AF23-CDCF2878DEB5}" type="slidenum">
              <a:rPr lang="en-US" smtClean="0"/>
              <a:t>48</a:t>
            </a:fld>
            <a:endParaRPr lang="en-US"/>
          </a:p>
        </p:txBody>
      </p:sp>
      <p:graphicFrame>
        <p:nvGraphicFramePr>
          <p:cNvPr id="5" name="Chart 120">
            <a:extLst>
              <a:ext uri="{FF2B5EF4-FFF2-40B4-BE49-F238E27FC236}">
                <a16:creationId xmlns:a16="http://schemas.microsoft.com/office/drawing/2014/main" id="{64C0CF7D-3D0D-6633-C52A-5D97CA2401CF}"/>
              </a:ext>
            </a:extLst>
          </p:cNvPr>
          <p:cNvGraphicFramePr/>
          <p:nvPr/>
        </p:nvGraphicFramePr>
        <p:xfrm>
          <a:off x="4287023" y="2176379"/>
          <a:ext cx="3311525" cy="981013"/>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6" name="Chart 125">
            <a:extLst>
              <a:ext uri="{FF2B5EF4-FFF2-40B4-BE49-F238E27FC236}">
                <a16:creationId xmlns:a16="http://schemas.microsoft.com/office/drawing/2014/main" id="{B03FE340-300E-63AF-1502-1C72C55528BF}"/>
              </a:ext>
            </a:extLst>
          </p:cNvPr>
          <p:cNvGraphicFramePr/>
          <p:nvPr/>
        </p:nvGraphicFramePr>
        <p:xfrm>
          <a:off x="4273969" y="4848861"/>
          <a:ext cx="3311525" cy="981013"/>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7" name="Chart 55">
            <a:extLst>
              <a:ext uri="{FF2B5EF4-FFF2-40B4-BE49-F238E27FC236}">
                <a16:creationId xmlns:a16="http://schemas.microsoft.com/office/drawing/2014/main" id="{ED0126DB-D229-31CC-EF56-05C4E6B28991}"/>
              </a:ext>
            </a:extLst>
          </p:cNvPr>
          <p:cNvGraphicFramePr/>
          <p:nvPr/>
        </p:nvGraphicFramePr>
        <p:xfrm>
          <a:off x="8083048" y="1711475"/>
          <a:ext cx="3311526" cy="2160587"/>
        </p:xfrm>
        <a:graphic>
          <a:graphicData uri="http://schemas.openxmlformats.org/drawingml/2006/chart">
            <c:chart xmlns:c="http://schemas.openxmlformats.org/drawingml/2006/chart" xmlns:r="http://schemas.openxmlformats.org/officeDocument/2006/relationships" r:id="rId28"/>
          </a:graphicData>
        </a:graphic>
      </p:graphicFrame>
      <p:sp>
        <p:nvSpPr>
          <p:cNvPr id="8" name="Text Placeholder 15">
            <a:extLst>
              <a:ext uri="{FF2B5EF4-FFF2-40B4-BE49-F238E27FC236}">
                <a16:creationId xmlns:a16="http://schemas.microsoft.com/office/drawing/2014/main" id="{675B86E8-DAB3-020B-89FC-700F5BB21884}"/>
              </a:ext>
            </a:extLst>
          </p:cNvPr>
          <p:cNvSpPr txBox="1">
            <a:spLocks/>
          </p:cNvSpPr>
          <p:nvPr/>
        </p:nvSpPr>
        <p:spPr>
          <a:xfrm>
            <a:off x="844826" y="1264505"/>
            <a:ext cx="3519551"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AND </a:t>
            </a:r>
            <a:r>
              <a:rPr lang="en-US" sz="1400" b="1" spc="100" dirty="0">
                <a:solidFill>
                  <a:srgbClr val="322D2D"/>
                </a:solidFill>
              </a:rPr>
              <a:t>AND OP. EBITDA-% </a:t>
            </a:r>
            <a:br>
              <a:rPr lang="en-US" sz="1400" spc="100" dirty="0">
                <a:solidFill>
                  <a:srgbClr val="322D2D"/>
                </a:solidFill>
              </a:rPr>
            </a:br>
            <a:r>
              <a:rPr lang="fi-FI" sz="1100" dirty="0"/>
              <a:t>EUR </a:t>
            </a:r>
            <a:r>
              <a:rPr lang="fi-FI" sz="1100" dirty="0" err="1"/>
              <a:t>million</a:t>
            </a:r>
            <a:endParaRPr lang="fi-FI" sz="1100" dirty="0"/>
          </a:p>
        </p:txBody>
      </p:sp>
      <p:sp>
        <p:nvSpPr>
          <p:cNvPr id="9" name="Text Placeholder 17">
            <a:extLst>
              <a:ext uri="{FF2B5EF4-FFF2-40B4-BE49-F238E27FC236}">
                <a16:creationId xmlns:a16="http://schemas.microsoft.com/office/drawing/2014/main" id="{FC466F00-6471-B160-7898-50E03822B2FC}"/>
              </a:ext>
            </a:extLst>
          </p:cNvPr>
          <p:cNvSpPr txBox="1">
            <a:spLocks/>
          </p:cNvSpPr>
          <p:nvPr/>
        </p:nvSpPr>
        <p:spPr>
          <a:xfrm>
            <a:off x="8185212" y="1213378"/>
            <a:ext cx="3311997"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BY</a:t>
            </a:r>
            <a:br>
              <a:rPr lang="fi-FI" sz="1400" b="1" dirty="0"/>
            </a:br>
            <a:r>
              <a:rPr lang="fi-FI" sz="1400" b="1" dirty="0"/>
              <a:t>PRODUCT CATEGORY, 2025</a:t>
            </a:r>
            <a:endParaRPr lang="en-GB" sz="1400" b="1" dirty="0"/>
          </a:p>
        </p:txBody>
      </p:sp>
      <p:sp>
        <p:nvSpPr>
          <p:cNvPr id="10" name="Text Placeholder 19">
            <a:extLst>
              <a:ext uri="{FF2B5EF4-FFF2-40B4-BE49-F238E27FC236}">
                <a16:creationId xmlns:a16="http://schemas.microsoft.com/office/drawing/2014/main" id="{A9DBCF6F-9224-05C0-DA6F-A913A43029A5}"/>
              </a:ext>
            </a:extLst>
          </p:cNvPr>
          <p:cNvSpPr txBox="1">
            <a:spLocks/>
          </p:cNvSpPr>
          <p:nvPr/>
        </p:nvSpPr>
        <p:spPr>
          <a:xfrm>
            <a:off x="4364377" y="1275187"/>
            <a:ext cx="3311525"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dirty="0"/>
              <a:t>REVENUE BY CUSTOMER TYPE (2025) AND MARKET GROWTH</a:t>
            </a:r>
          </a:p>
        </p:txBody>
      </p:sp>
      <p:sp>
        <p:nvSpPr>
          <p:cNvPr id="11" name="Title 1">
            <a:extLst>
              <a:ext uri="{FF2B5EF4-FFF2-40B4-BE49-F238E27FC236}">
                <a16:creationId xmlns:a16="http://schemas.microsoft.com/office/drawing/2014/main" id="{9B2DF133-9989-2128-03D2-BD7C19251F21}"/>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Packaging &amp; Hygiene Solutions</a:t>
            </a:r>
            <a:endParaRPr lang="en-GB" dirty="0"/>
          </a:p>
        </p:txBody>
      </p:sp>
      <p:sp>
        <p:nvSpPr>
          <p:cNvPr id="12" name="AutoShape 2" descr="Kuvahaun tulos haulle huntsman logo">
            <a:extLst>
              <a:ext uri="{FF2B5EF4-FFF2-40B4-BE49-F238E27FC236}">
                <a16:creationId xmlns:a16="http://schemas.microsoft.com/office/drawing/2014/main" id="{F409D153-87CD-B584-C87B-7E2276577E3A}"/>
              </a:ext>
            </a:extLst>
          </p:cNvPr>
          <p:cNvSpPr>
            <a:spLocks noChangeAspect="1" noChangeArrowheads="1"/>
          </p:cNvSpPr>
          <p:nvPr/>
        </p:nvSpPr>
        <p:spPr bwMode="auto">
          <a:xfrm>
            <a:off x="-42333" y="-182033"/>
            <a:ext cx="406400" cy="4064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5BBE"/>
              </a:solidFill>
              <a:effectLst/>
              <a:uLnTx/>
              <a:uFillTx/>
              <a:latin typeface="Arial"/>
              <a:ea typeface="+mn-ea"/>
              <a:cs typeface="+mn-cs"/>
            </a:endParaRPr>
          </a:p>
        </p:txBody>
      </p:sp>
      <p:sp>
        <p:nvSpPr>
          <p:cNvPr id="13" name="Rectangle 88">
            <a:extLst>
              <a:ext uri="{FF2B5EF4-FFF2-40B4-BE49-F238E27FC236}">
                <a16:creationId xmlns:a16="http://schemas.microsoft.com/office/drawing/2014/main" id="{5F3C0762-FC9B-7975-45D8-CFD867CDE6B1}"/>
              </a:ext>
            </a:extLst>
          </p:cNvPr>
          <p:cNvSpPr/>
          <p:nvPr/>
        </p:nvSpPr>
        <p:spPr>
          <a:xfrm>
            <a:off x="871135" y="4068455"/>
            <a:ext cx="3452813" cy="3016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MARKET ENVIRONMENT</a:t>
            </a:r>
          </a:p>
        </p:txBody>
      </p:sp>
      <p:sp>
        <p:nvSpPr>
          <p:cNvPr id="14" name="Rectangle 49">
            <a:extLst>
              <a:ext uri="{FF2B5EF4-FFF2-40B4-BE49-F238E27FC236}">
                <a16:creationId xmlns:a16="http://schemas.microsoft.com/office/drawing/2014/main" id="{3A54F43F-4754-5E0A-1392-F2E27CE0BDEC}"/>
              </a:ext>
            </a:extLst>
          </p:cNvPr>
          <p:cNvSpPr/>
          <p:nvPr/>
        </p:nvSpPr>
        <p:spPr>
          <a:xfrm>
            <a:off x="4387201" y="4017636"/>
            <a:ext cx="3311525"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22D2D"/>
                </a:solidFill>
                <a:effectLst/>
                <a:uLnTx/>
                <a:uFillTx/>
                <a:latin typeface="Arial"/>
                <a:ea typeface="+mn-ea"/>
                <a:cs typeface="+mn-cs"/>
              </a:rPr>
              <a:t>REVENUE BY GEOGRAPHIES (2025) AND MARKET GROWTH BY REGION</a:t>
            </a:r>
          </a:p>
        </p:txBody>
      </p:sp>
      <p:sp>
        <p:nvSpPr>
          <p:cNvPr id="15" name="Rectangle 50">
            <a:extLst>
              <a:ext uri="{FF2B5EF4-FFF2-40B4-BE49-F238E27FC236}">
                <a16:creationId xmlns:a16="http://schemas.microsoft.com/office/drawing/2014/main" id="{9578FE4C-DD25-23C3-4400-4AE8FBA61E7C}"/>
              </a:ext>
            </a:extLst>
          </p:cNvPr>
          <p:cNvSpPr/>
          <p:nvPr/>
        </p:nvSpPr>
        <p:spPr>
          <a:xfrm>
            <a:off x="7942104" y="4001809"/>
            <a:ext cx="3311526"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CUSTOMER EXAMPLES</a:t>
            </a:r>
          </a:p>
        </p:txBody>
      </p:sp>
      <p:pic>
        <p:nvPicPr>
          <p:cNvPr id="16" name="Picture 54">
            <a:extLst>
              <a:ext uri="{FF2B5EF4-FFF2-40B4-BE49-F238E27FC236}">
                <a16:creationId xmlns:a16="http://schemas.microsoft.com/office/drawing/2014/main" id="{1DA08912-262B-3D95-21AE-7D6064F88A17}"/>
              </a:ext>
            </a:extLst>
          </p:cNvPr>
          <p:cNvPicPr>
            <a:picLocks noChangeAspect="1"/>
          </p:cNvPicPr>
          <p:nvPr/>
        </p:nvPicPr>
        <p:blipFill>
          <a:blip r:embed="rId29" cstate="email">
            <a:extLst>
              <a:ext uri="{28A0092B-C50C-407E-A947-70E740481C1C}">
                <a14:useLocalDpi xmlns:a14="http://schemas.microsoft.com/office/drawing/2010/main" val="0"/>
              </a:ext>
            </a:extLst>
          </a:blip>
          <a:stretch>
            <a:fillRect/>
          </a:stretch>
        </p:blipFill>
        <p:spPr>
          <a:xfrm>
            <a:off x="10457897" y="5462732"/>
            <a:ext cx="606655" cy="686425"/>
          </a:xfrm>
          <a:prstGeom prst="rect">
            <a:avLst/>
          </a:prstGeom>
        </p:spPr>
      </p:pic>
      <p:pic>
        <p:nvPicPr>
          <p:cNvPr id="17" name="Picture 56">
            <a:extLst>
              <a:ext uri="{FF2B5EF4-FFF2-40B4-BE49-F238E27FC236}">
                <a16:creationId xmlns:a16="http://schemas.microsoft.com/office/drawing/2014/main" id="{893D9FC0-6497-D20B-0584-444681759D0F}"/>
              </a:ext>
            </a:extLst>
          </p:cNvPr>
          <p:cNvPicPr>
            <a:picLocks noChangeAspect="1"/>
          </p:cNvPicPr>
          <p:nvPr/>
        </p:nvPicPr>
        <p:blipFill>
          <a:blip r:embed="rId30" cstate="email">
            <a:extLst>
              <a:ext uri="{28A0092B-C50C-407E-A947-70E740481C1C}">
                <a14:useLocalDpi xmlns:a14="http://schemas.microsoft.com/office/drawing/2010/main" val="0"/>
              </a:ext>
            </a:extLst>
          </a:blip>
          <a:stretch>
            <a:fillRect/>
          </a:stretch>
        </p:blipFill>
        <p:spPr>
          <a:xfrm>
            <a:off x="8388136" y="4620551"/>
            <a:ext cx="540701" cy="540701"/>
          </a:xfrm>
          <a:prstGeom prst="rect">
            <a:avLst/>
          </a:prstGeom>
        </p:spPr>
      </p:pic>
      <p:pic>
        <p:nvPicPr>
          <p:cNvPr id="18" name="Picture 57">
            <a:extLst>
              <a:ext uri="{FF2B5EF4-FFF2-40B4-BE49-F238E27FC236}">
                <a16:creationId xmlns:a16="http://schemas.microsoft.com/office/drawing/2014/main" id="{B2C7F477-F388-C1A1-4A79-EFE877B3A8C0}"/>
              </a:ext>
            </a:extLst>
          </p:cNvPr>
          <p:cNvPicPr>
            <a:picLocks noChangeAspect="1"/>
          </p:cNvPicPr>
          <p:nvPr/>
        </p:nvPicPr>
        <p:blipFill>
          <a:blip r:embed="rId31" cstate="email">
            <a:extLst>
              <a:ext uri="{28A0092B-C50C-407E-A947-70E740481C1C}">
                <a14:useLocalDpi xmlns:a14="http://schemas.microsoft.com/office/drawing/2010/main" val="0"/>
              </a:ext>
            </a:extLst>
          </a:blip>
          <a:stretch>
            <a:fillRect/>
          </a:stretch>
        </p:blipFill>
        <p:spPr>
          <a:xfrm>
            <a:off x="8372424" y="5697863"/>
            <a:ext cx="643496" cy="247745"/>
          </a:xfrm>
          <a:prstGeom prst="rect">
            <a:avLst/>
          </a:prstGeom>
        </p:spPr>
      </p:pic>
      <p:pic>
        <p:nvPicPr>
          <p:cNvPr id="19" name="Picture 59">
            <a:extLst>
              <a:ext uri="{FF2B5EF4-FFF2-40B4-BE49-F238E27FC236}">
                <a16:creationId xmlns:a16="http://schemas.microsoft.com/office/drawing/2014/main" id="{5F28BCCD-CF8E-8283-F694-DB4CCFDFEB66}"/>
              </a:ext>
            </a:extLst>
          </p:cNvPr>
          <p:cNvPicPr>
            <a:picLocks noChangeAspect="1"/>
          </p:cNvPicPr>
          <p:nvPr/>
        </p:nvPicPr>
        <p:blipFill>
          <a:blip r:embed="rId32" cstate="email">
            <a:extLst>
              <a:ext uri="{28A0092B-C50C-407E-A947-70E740481C1C}">
                <a14:useLocalDpi xmlns:a14="http://schemas.microsoft.com/office/drawing/2010/main" val="0"/>
              </a:ext>
            </a:extLst>
          </a:blip>
          <a:stretch>
            <a:fillRect/>
          </a:stretch>
        </p:blipFill>
        <p:spPr>
          <a:xfrm>
            <a:off x="10506773" y="4791676"/>
            <a:ext cx="458896" cy="319392"/>
          </a:xfrm>
          <a:prstGeom prst="rect">
            <a:avLst/>
          </a:prstGeom>
        </p:spPr>
      </p:pic>
      <p:pic>
        <p:nvPicPr>
          <p:cNvPr id="20" name="Picture 60">
            <a:extLst>
              <a:ext uri="{FF2B5EF4-FFF2-40B4-BE49-F238E27FC236}">
                <a16:creationId xmlns:a16="http://schemas.microsoft.com/office/drawing/2014/main" id="{8CE0567C-5002-CF83-CB65-F83FE8D7D752}"/>
              </a:ext>
            </a:extLst>
          </p:cNvPr>
          <p:cNvPicPr>
            <a:picLocks noChangeAspect="1"/>
          </p:cNvPicPr>
          <p:nvPr/>
        </p:nvPicPr>
        <p:blipFill>
          <a:blip r:embed="rId33" cstate="email">
            <a:extLst>
              <a:ext uri="{28A0092B-C50C-407E-A947-70E740481C1C}">
                <a14:useLocalDpi xmlns:a14="http://schemas.microsoft.com/office/drawing/2010/main" val="0"/>
              </a:ext>
            </a:extLst>
          </a:blip>
          <a:stretch>
            <a:fillRect/>
          </a:stretch>
        </p:blipFill>
        <p:spPr>
          <a:xfrm>
            <a:off x="8328248" y="5306905"/>
            <a:ext cx="724601" cy="175141"/>
          </a:xfrm>
          <a:prstGeom prst="rect">
            <a:avLst/>
          </a:prstGeom>
        </p:spPr>
      </p:pic>
      <p:pic>
        <p:nvPicPr>
          <p:cNvPr id="21" name="Picture 61">
            <a:extLst>
              <a:ext uri="{FF2B5EF4-FFF2-40B4-BE49-F238E27FC236}">
                <a16:creationId xmlns:a16="http://schemas.microsoft.com/office/drawing/2014/main" id="{5A15FF8E-844A-48C7-8D1D-B955A658D551}"/>
              </a:ext>
            </a:extLst>
          </p:cNvPr>
          <p:cNvPicPr>
            <a:picLocks noChangeAspect="1"/>
          </p:cNvPicPr>
          <p:nvPr/>
        </p:nvPicPr>
        <p:blipFill>
          <a:blip r:embed="rId34" cstate="email">
            <a:extLst>
              <a:ext uri="{28A0092B-C50C-407E-A947-70E740481C1C}">
                <a14:useLocalDpi xmlns:a14="http://schemas.microsoft.com/office/drawing/2010/main" val="0"/>
              </a:ext>
            </a:extLst>
          </a:blip>
          <a:stretch>
            <a:fillRect/>
          </a:stretch>
        </p:blipFill>
        <p:spPr>
          <a:xfrm>
            <a:off x="9357105" y="4817793"/>
            <a:ext cx="641340" cy="243175"/>
          </a:xfrm>
          <a:prstGeom prst="rect">
            <a:avLst/>
          </a:prstGeom>
        </p:spPr>
      </p:pic>
      <p:pic>
        <p:nvPicPr>
          <p:cNvPr id="22" name="Picture 63">
            <a:extLst>
              <a:ext uri="{FF2B5EF4-FFF2-40B4-BE49-F238E27FC236}">
                <a16:creationId xmlns:a16="http://schemas.microsoft.com/office/drawing/2014/main" id="{E6390572-5764-514C-3AFB-A74962682E49}"/>
              </a:ext>
            </a:extLst>
          </p:cNvPr>
          <p:cNvPicPr>
            <a:picLocks noChangeAspect="1"/>
          </p:cNvPicPr>
          <p:nvPr/>
        </p:nvPicPr>
        <p:blipFill>
          <a:blip r:embed="rId35" cstate="email">
            <a:extLst>
              <a:ext uri="{28A0092B-C50C-407E-A947-70E740481C1C}">
                <a14:useLocalDpi xmlns:a14="http://schemas.microsoft.com/office/drawing/2010/main" val="0"/>
              </a:ext>
            </a:extLst>
          </a:blip>
          <a:stretch>
            <a:fillRect/>
          </a:stretch>
        </p:blipFill>
        <p:spPr>
          <a:xfrm>
            <a:off x="10469352" y="5256498"/>
            <a:ext cx="517833" cy="209965"/>
          </a:xfrm>
          <a:prstGeom prst="rect">
            <a:avLst/>
          </a:prstGeom>
        </p:spPr>
      </p:pic>
      <p:pic>
        <p:nvPicPr>
          <p:cNvPr id="23" name="Picture 64">
            <a:extLst>
              <a:ext uri="{FF2B5EF4-FFF2-40B4-BE49-F238E27FC236}">
                <a16:creationId xmlns:a16="http://schemas.microsoft.com/office/drawing/2014/main" id="{222E7A58-AC94-7057-D4BA-0181E69E7A61}"/>
              </a:ext>
            </a:extLst>
          </p:cNvPr>
          <p:cNvPicPr>
            <a:picLocks noChangeAspect="1"/>
          </p:cNvPicPr>
          <p:nvPr/>
        </p:nvPicPr>
        <p:blipFill>
          <a:blip r:embed="rId36" cstate="email">
            <a:extLst>
              <a:ext uri="{28A0092B-C50C-407E-A947-70E740481C1C}">
                <a14:useLocalDpi xmlns:a14="http://schemas.microsoft.com/office/drawing/2010/main" val="0"/>
              </a:ext>
            </a:extLst>
          </a:blip>
          <a:stretch>
            <a:fillRect/>
          </a:stretch>
        </p:blipFill>
        <p:spPr>
          <a:xfrm>
            <a:off x="9266783" y="5501085"/>
            <a:ext cx="885624" cy="664219"/>
          </a:xfrm>
          <a:prstGeom prst="rect">
            <a:avLst/>
          </a:prstGeom>
        </p:spPr>
      </p:pic>
      <p:sp>
        <p:nvSpPr>
          <p:cNvPr id="24" name="TextBox 71">
            <a:extLst>
              <a:ext uri="{FF2B5EF4-FFF2-40B4-BE49-F238E27FC236}">
                <a16:creationId xmlns:a16="http://schemas.microsoft.com/office/drawing/2014/main" id="{5E5492F9-F751-63C5-86D4-B703A46615D8}"/>
              </a:ext>
            </a:extLst>
          </p:cNvPr>
          <p:cNvSpPr txBox="1"/>
          <p:nvPr/>
        </p:nvSpPr>
        <p:spPr>
          <a:xfrm>
            <a:off x="4433248" y="4692985"/>
            <a:ext cx="834728"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43</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EMEA</a:t>
            </a:r>
          </a:p>
        </p:txBody>
      </p:sp>
      <p:sp>
        <p:nvSpPr>
          <p:cNvPr id="25" name="TextBox 75">
            <a:extLst>
              <a:ext uri="{FF2B5EF4-FFF2-40B4-BE49-F238E27FC236}">
                <a16:creationId xmlns:a16="http://schemas.microsoft.com/office/drawing/2014/main" id="{F6DF56A3-2B81-3965-D470-F9E1DFCDC20E}"/>
              </a:ext>
            </a:extLst>
          </p:cNvPr>
          <p:cNvSpPr txBox="1"/>
          <p:nvPr/>
        </p:nvSpPr>
        <p:spPr>
          <a:xfrm>
            <a:off x="5643996" y="4692486"/>
            <a:ext cx="732367"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rPr>
              <a:t>36%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Americas</a:t>
            </a:r>
          </a:p>
        </p:txBody>
      </p:sp>
      <p:sp>
        <p:nvSpPr>
          <p:cNvPr id="26" name="TextBox 81">
            <a:extLst>
              <a:ext uri="{FF2B5EF4-FFF2-40B4-BE49-F238E27FC236}">
                <a16:creationId xmlns:a16="http://schemas.microsoft.com/office/drawing/2014/main" id="{2B1000FF-5BF2-04A2-B022-B14411CEFD69}"/>
              </a:ext>
            </a:extLst>
          </p:cNvPr>
          <p:cNvSpPr txBox="1"/>
          <p:nvPr/>
        </p:nvSpPr>
        <p:spPr>
          <a:xfrm>
            <a:off x="6719362" y="4662916"/>
            <a:ext cx="1080120"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21</a:t>
            </a:r>
            <a:r>
              <a:rPr kumimoji="0" lang="en-GB" sz="1200" b="1" i="0" u="none" strike="noStrike" kern="1200" cap="none" spc="0" normalizeH="0" baseline="0" noProof="0">
                <a:ln>
                  <a:noFill/>
                </a:ln>
                <a:solidFill>
                  <a:srgbClr val="322D2D"/>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APAC</a:t>
            </a:r>
          </a:p>
        </p:txBody>
      </p:sp>
      <p:sp>
        <p:nvSpPr>
          <p:cNvPr id="27" name="TextBox 95">
            <a:extLst>
              <a:ext uri="{FF2B5EF4-FFF2-40B4-BE49-F238E27FC236}">
                <a16:creationId xmlns:a16="http://schemas.microsoft.com/office/drawing/2014/main" id="{F00D8E96-DF0A-F7E8-5E2C-907B37372BE9}"/>
              </a:ext>
            </a:extLst>
          </p:cNvPr>
          <p:cNvSpPr txBox="1"/>
          <p:nvPr/>
        </p:nvSpPr>
        <p:spPr>
          <a:xfrm>
            <a:off x="10728268" y="2474693"/>
            <a:ext cx="863624"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6E1DC"/>
                </a:solidFill>
                <a:effectLst/>
                <a:uLnTx/>
                <a:uFillTx/>
                <a:latin typeface="Arial"/>
                <a:ea typeface="+mn-ea"/>
                <a:cs typeface="+mn-cs"/>
                <a:sym typeface="Wingdings"/>
              </a:rPr>
              <a:t></a:t>
            </a:r>
            <a:r>
              <a:rPr kumimoji="0" lang="en-GB" sz="1200" b="1" i="0" u="none" strike="noStrike" kern="1200" cap="none" spc="0" normalizeH="0" baseline="0" noProof="0" dirty="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dirty="0">
                <a:ln>
                  <a:noFill/>
                </a:ln>
                <a:solidFill>
                  <a:srgbClr val="322D2D"/>
                </a:solidFill>
                <a:effectLst/>
                <a:uLnTx/>
                <a:uFillTx/>
                <a:latin typeface="Arial"/>
                <a:ea typeface="+mn-ea"/>
                <a:cs typeface="+mn-cs"/>
                <a:sym typeface="Wingdings"/>
              </a:rPr>
              <a:t>48</a:t>
            </a:r>
            <a:r>
              <a:rPr kumimoji="0" lang="en-GB" sz="1200" b="1" i="0" u="none" strike="noStrike" kern="1200" cap="none" spc="0" normalizeH="0" baseline="0" noProof="0" dirty="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322D2D"/>
                </a:solidFill>
                <a:effectLst/>
                <a:uLnTx/>
                <a:uFillTx/>
                <a:latin typeface="Arial"/>
                <a:ea typeface="+mn-ea"/>
                <a:cs typeface="+mn-cs"/>
              </a:rPr>
              <a:t>Sizing &amp; strength</a:t>
            </a:r>
          </a:p>
        </p:txBody>
      </p:sp>
      <p:sp>
        <p:nvSpPr>
          <p:cNvPr id="28" name="TextBox 96">
            <a:extLst>
              <a:ext uri="{FF2B5EF4-FFF2-40B4-BE49-F238E27FC236}">
                <a16:creationId xmlns:a16="http://schemas.microsoft.com/office/drawing/2014/main" id="{9A879E76-A74D-63DC-74BF-C4C28D9E3246}"/>
              </a:ext>
            </a:extLst>
          </p:cNvPr>
          <p:cNvSpPr txBox="1"/>
          <p:nvPr/>
        </p:nvSpPr>
        <p:spPr>
          <a:xfrm>
            <a:off x="8230910" y="2945626"/>
            <a:ext cx="681277" cy="55399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96BEF0"/>
                </a:solidFill>
                <a:effectLst/>
                <a:uLnTx/>
                <a:uFillTx/>
                <a:latin typeface="Arial"/>
                <a:ea typeface="+mn-ea"/>
                <a:cs typeface="+mn-cs"/>
                <a:sym typeface="Wingdings"/>
              </a:rPr>
              <a:t> </a:t>
            </a:r>
            <a:r>
              <a:rPr lang="en-GB" sz="1200" b="1" dirty="0">
                <a:solidFill>
                  <a:srgbClr val="322D2D"/>
                </a:solidFill>
                <a:latin typeface="Arial"/>
                <a:sym typeface="Wingdings"/>
              </a:rPr>
              <a:t>27</a:t>
            </a:r>
            <a:r>
              <a:rPr kumimoji="0" lang="en-GB" sz="1200" b="1" i="0" u="none" strike="noStrike" kern="1200" cap="none" spc="0" normalizeH="0" baseline="0" noProof="0" dirty="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322D2D"/>
                </a:solidFill>
                <a:effectLst/>
                <a:uLnTx/>
                <a:uFillTx/>
                <a:latin typeface="Arial"/>
                <a:ea typeface="+mn-ea"/>
                <a:cs typeface="+mn-cs"/>
              </a:rPr>
              <a:t>Process</a:t>
            </a:r>
            <a:br>
              <a:rPr kumimoji="0" lang="en-GB" sz="1200" b="0" i="0" u="none" strike="noStrike" kern="1200" cap="none" spc="0" normalizeH="0" baseline="0" noProof="0" dirty="0">
                <a:ln>
                  <a:noFill/>
                </a:ln>
                <a:solidFill>
                  <a:srgbClr val="322D2D"/>
                </a:solidFill>
                <a:effectLst/>
                <a:uLnTx/>
                <a:uFillTx/>
                <a:latin typeface="Arial"/>
                <a:ea typeface="+mn-ea"/>
                <a:cs typeface="+mn-cs"/>
              </a:rPr>
            </a:br>
            <a:r>
              <a:rPr kumimoji="0" lang="en-GB" sz="1200" b="0" i="0" u="none" strike="noStrike" kern="1200" cap="none" spc="0" normalizeH="0" baseline="0" noProof="0" dirty="0">
                <a:ln>
                  <a:noFill/>
                </a:ln>
                <a:solidFill>
                  <a:srgbClr val="322D2D"/>
                </a:solidFill>
                <a:effectLst/>
                <a:uLnTx/>
                <a:uFillTx/>
                <a:latin typeface="Arial"/>
                <a:ea typeface="+mn-ea"/>
                <a:cs typeface="+mn-cs"/>
              </a:rPr>
              <a:t>chemicals</a:t>
            </a:r>
          </a:p>
        </p:txBody>
      </p:sp>
      <p:sp>
        <p:nvSpPr>
          <p:cNvPr id="29" name="TextBox 97">
            <a:extLst>
              <a:ext uri="{FF2B5EF4-FFF2-40B4-BE49-F238E27FC236}">
                <a16:creationId xmlns:a16="http://schemas.microsoft.com/office/drawing/2014/main" id="{0096F715-A575-3424-F3A3-AAC226BD9F92}"/>
              </a:ext>
            </a:extLst>
          </p:cNvPr>
          <p:cNvSpPr txBox="1"/>
          <p:nvPr/>
        </p:nvSpPr>
        <p:spPr>
          <a:xfrm>
            <a:off x="8161013" y="2152486"/>
            <a:ext cx="863624"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dirty="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dirty="0">
                <a:ln>
                  <a:noFill/>
                </a:ln>
                <a:solidFill>
                  <a:srgbClr val="322D2D"/>
                </a:solidFill>
                <a:effectLst/>
                <a:uLnTx/>
                <a:uFillTx/>
                <a:latin typeface="Arial"/>
                <a:ea typeface="+mn-ea"/>
                <a:cs typeface="+mn-cs"/>
                <a:sym typeface="Wingdings"/>
              </a:rPr>
              <a:t>18</a:t>
            </a:r>
            <a:r>
              <a:rPr kumimoji="0" lang="en-GB" sz="1200" b="1" i="0" u="none" strike="noStrike" kern="1200" cap="none" spc="0" normalizeH="0" baseline="0" noProof="0" dirty="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22D2D"/>
                </a:solidFill>
                <a:effectLst/>
                <a:uLnTx/>
                <a:uFillTx/>
                <a:latin typeface="Arial"/>
                <a:ea typeface="+mn-ea"/>
                <a:cs typeface="+mn-cs"/>
              </a:rPr>
              <a:t>Polymers</a:t>
            </a:r>
            <a:endParaRPr kumimoji="0" lang="en-US" sz="1050" b="0" i="0" u="none" strike="noStrike" kern="1200" cap="none" spc="0" normalizeH="0" baseline="0" noProof="0" dirty="0">
              <a:ln>
                <a:noFill/>
              </a:ln>
              <a:solidFill>
                <a:srgbClr val="322D2D"/>
              </a:solidFill>
              <a:effectLst/>
              <a:uLnTx/>
              <a:uFillTx/>
              <a:latin typeface="Arial"/>
              <a:ea typeface="+mn-ea"/>
              <a:cs typeface="+mn-cs"/>
            </a:endParaRPr>
          </a:p>
        </p:txBody>
      </p:sp>
      <p:sp>
        <p:nvSpPr>
          <p:cNvPr id="30" name="TextBox 102">
            <a:extLst>
              <a:ext uri="{FF2B5EF4-FFF2-40B4-BE49-F238E27FC236}">
                <a16:creationId xmlns:a16="http://schemas.microsoft.com/office/drawing/2014/main" id="{A10A7FE9-1671-1B43-8C99-B66BCA357828}"/>
              </a:ext>
            </a:extLst>
          </p:cNvPr>
          <p:cNvSpPr txBox="1"/>
          <p:nvPr/>
        </p:nvSpPr>
        <p:spPr>
          <a:xfrm>
            <a:off x="8277035" y="1718029"/>
            <a:ext cx="1656866"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1B9A0"/>
                </a:solidFill>
                <a:effectLst/>
                <a:uLnTx/>
                <a:uFillTx/>
                <a:latin typeface="Arial"/>
                <a:ea typeface="+mn-ea"/>
                <a:cs typeface="+mn-cs"/>
                <a:sym typeface="Wingdings"/>
              </a:rPr>
              <a:t></a:t>
            </a:r>
            <a:r>
              <a:rPr kumimoji="0" lang="en-GB" sz="1200" b="1" i="0" u="none" strike="noStrike" kern="1200" cap="none" spc="0" normalizeH="0" baseline="0" noProof="0" dirty="0">
                <a:ln>
                  <a:noFill/>
                </a:ln>
                <a:solidFill>
                  <a:srgbClr val="F5F0ED">
                    <a:lumMod val="75000"/>
                  </a:srgbClr>
                </a:solidFill>
                <a:effectLst/>
                <a:uLnTx/>
                <a:uFillTx/>
                <a:latin typeface="Arial"/>
                <a:ea typeface="+mn-ea"/>
                <a:cs typeface="+mn-cs"/>
                <a:sym typeface="Wingdings"/>
              </a:rPr>
              <a:t> </a:t>
            </a:r>
            <a:r>
              <a:rPr lang="en-GB" sz="1200" b="1" dirty="0">
                <a:solidFill>
                  <a:srgbClr val="322D2D"/>
                </a:solidFill>
                <a:latin typeface="Arial"/>
                <a:sym typeface="Wingdings"/>
              </a:rPr>
              <a:t>7</a:t>
            </a:r>
            <a:r>
              <a:rPr kumimoji="0" lang="en-GB" sz="1200" b="1" i="0" u="none" strike="noStrike" kern="1200" cap="none" spc="0" normalizeH="0" baseline="0" noProof="0" dirty="0">
                <a:ln>
                  <a:noFill/>
                </a:ln>
                <a:solidFill>
                  <a:srgbClr val="322D2D"/>
                </a:solidFill>
                <a:effectLst/>
                <a:uLnTx/>
                <a:uFillTx/>
                <a:latin typeface="Arial"/>
                <a:ea typeface="+mn-ea"/>
                <a:cs typeface="+mn-cs"/>
              </a:rPr>
              <a:t>% </a:t>
            </a:r>
            <a:r>
              <a:rPr kumimoji="0" lang="en-US" sz="1200" b="0" i="0" u="none" strike="noStrike" kern="1200" cap="none" spc="0" normalizeH="0" baseline="0" noProof="0" dirty="0">
                <a:ln>
                  <a:noFill/>
                </a:ln>
                <a:solidFill>
                  <a:srgbClr val="322D2D"/>
                </a:solidFill>
                <a:effectLst/>
                <a:uLnTx/>
                <a:uFillTx/>
                <a:latin typeface="Arial"/>
                <a:ea typeface="+mn-ea"/>
                <a:cs typeface="+mn-cs"/>
              </a:rPr>
              <a:t>Coagulants</a:t>
            </a:r>
          </a:p>
        </p:txBody>
      </p:sp>
      <p:sp>
        <p:nvSpPr>
          <p:cNvPr id="31" name="TextBox 109">
            <a:extLst>
              <a:ext uri="{FF2B5EF4-FFF2-40B4-BE49-F238E27FC236}">
                <a16:creationId xmlns:a16="http://schemas.microsoft.com/office/drawing/2014/main" id="{BDF43F49-B975-DDB6-B74B-24E06EC3FE92}"/>
              </a:ext>
            </a:extLst>
          </p:cNvPr>
          <p:cNvSpPr txBox="1"/>
          <p:nvPr/>
        </p:nvSpPr>
        <p:spPr>
          <a:xfrm>
            <a:off x="4407014" y="1829614"/>
            <a:ext cx="1104165"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lang="en-GB" sz="1200" b="1">
                <a:solidFill>
                  <a:srgbClr val="322D2D"/>
                </a:solidFill>
                <a:latin typeface="Arial"/>
                <a:sym typeface="Wingdings"/>
              </a:rPr>
              <a:t>60</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 </a:t>
            </a:r>
            <a:r>
              <a:rPr kumimoji="0" lang="en-GB" sz="1200" b="0" i="0" u="none" strike="noStrike" kern="1200" cap="none" spc="0" normalizeH="0" baseline="0" noProof="0">
                <a:ln>
                  <a:noFill/>
                </a:ln>
                <a:solidFill>
                  <a:srgbClr val="322D2D"/>
                </a:solidFill>
                <a:effectLst/>
                <a:uLnTx/>
                <a:uFillTx/>
                <a:latin typeface="Arial"/>
                <a:ea typeface="+mn-ea"/>
                <a:cs typeface="+mn-cs"/>
                <a:sym typeface="Wingdings"/>
              </a:rPr>
              <a:t>Packaging &amp; Board</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32" name="TextBox 111">
            <a:extLst>
              <a:ext uri="{FF2B5EF4-FFF2-40B4-BE49-F238E27FC236}">
                <a16:creationId xmlns:a16="http://schemas.microsoft.com/office/drawing/2014/main" id="{2AA6FFE8-AB19-FABB-69F8-09FA49CBD4B8}"/>
              </a:ext>
            </a:extLst>
          </p:cNvPr>
          <p:cNvSpPr txBox="1"/>
          <p:nvPr/>
        </p:nvSpPr>
        <p:spPr>
          <a:xfrm>
            <a:off x="5978632" y="1791030"/>
            <a:ext cx="635306" cy="553998"/>
          </a:xfrm>
          <a:prstGeom prst="rect">
            <a:avLst/>
          </a:prstGeom>
          <a:noFill/>
        </p:spPr>
        <p:txBody>
          <a:bodyPr wrap="square" lIns="0" tIns="0" rIns="0" bIns="0" rtlCol="0">
            <a:spAutoFit/>
          </a:bodyPr>
          <a:lstStyle/>
          <a:p>
            <a:pPr lvl="0">
              <a:defRPr/>
            </a:pPr>
            <a:r>
              <a:rPr lang="en-GB" sz="1200" b="1">
                <a:solidFill>
                  <a:srgbClr val="96BEF0"/>
                </a:solidFill>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21% </a:t>
            </a:r>
            <a:r>
              <a:rPr kumimoji="0" lang="en-GB" sz="1200" b="0" i="0" u="none" strike="noStrike" kern="1200" cap="none" spc="0" normalizeH="0" baseline="0" noProof="0">
                <a:ln>
                  <a:noFill/>
                </a:ln>
                <a:solidFill>
                  <a:srgbClr val="322D2D"/>
                </a:solidFill>
                <a:effectLst/>
                <a:uLnTx/>
                <a:uFillTx/>
                <a:latin typeface="Arial"/>
                <a:ea typeface="+mn-ea"/>
                <a:cs typeface="+mn-cs"/>
                <a:sym typeface="Wingdings"/>
              </a:rPr>
              <a:t>Printing &amp; Writing</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33" name="TextBox 119">
            <a:extLst>
              <a:ext uri="{FF2B5EF4-FFF2-40B4-BE49-F238E27FC236}">
                <a16:creationId xmlns:a16="http://schemas.microsoft.com/office/drawing/2014/main" id="{6CA74A84-C9D9-C17E-EE96-34CAE70664CF}"/>
              </a:ext>
            </a:extLst>
          </p:cNvPr>
          <p:cNvSpPr txBox="1"/>
          <p:nvPr/>
        </p:nvSpPr>
        <p:spPr>
          <a:xfrm>
            <a:off x="6568581" y="1798641"/>
            <a:ext cx="601129"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10% </a:t>
            </a:r>
            <a:r>
              <a:rPr kumimoji="0" lang="en-GB" sz="1200" b="0" i="0" u="none" strike="noStrike" kern="1200" cap="none" spc="0" normalizeH="0" baseline="0" noProof="0">
                <a:ln>
                  <a:noFill/>
                </a:ln>
                <a:solidFill>
                  <a:srgbClr val="322D2D"/>
                </a:solidFill>
                <a:effectLst/>
                <a:uLnTx/>
                <a:uFillTx/>
                <a:latin typeface="Arial"/>
                <a:ea typeface="+mn-ea"/>
                <a:cs typeface="+mn-cs"/>
                <a:sym typeface="Wingdings"/>
              </a:rPr>
              <a:t>Tissue</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34" name="Oval 121">
            <a:extLst>
              <a:ext uri="{FF2B5EF4-FFF2-40B4-BE49-F238E27FC236}">
                <a16:creationId xmlns:a16="http://schemas.microsoft.com/office/drawing/2014/main" id="{597F1727-884D-C0D3-0BC2-AD6BEDDD466B}"/>
              </a:ext>
            </a:extLst>
          </p:cNvPr>
          <p:cNvSpPr/>
          <p:nvPr/>
        </p:nvSpPr>
        <p:spPr>
          <a:xfrm>
            <a:off x="6316822" y="3102503"/>
            <a:ext cx="426720" cy="42672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-2%</a:t>
            </a:r>
          </a:p>
        </p:txBody>
      </p:sp>
      <p:sp>
        <p:nvSpPr>
          <p:cNvPr id="35" name="Oval 122">
            <a:extLst>
              <a:ext uri="{FF2B5EF4-FFF2-40B4-BE49-F238E27FC236}">
                <a16:creationId xmlns:a16="http://schemas.microsoft.com/office/drawing/2014/main" id="{5CE92A4F-BA0B-8C4B-790D-8C5F282673BE}"/>
              </a:ext>
            </a:extLst>
          </p:cNvPr>
          <p:cNvSpPr/>
          <p:nvPr/>
        </p:nvSpPr>
        <p:spPr>
          <a:xfrm>
            <a:off x="6871835" y="3093806"/>
            <a:ext cx="426720" cy="426720"/>
          </a:xfrm>
          <a:prstGeom prst="ellipse">
            <a:avLst/>
          </a:prstGeom>
          <a:noFill/>
          <a:ln>
            <a:solidFill>
              <a:srgbClr val="7D7878"/>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2%</a:t>
            </a:r>
          </a:p>
        </p:txBody>
      </p:sp>
      <p:sp>
        <p:nvSpPr>
          <p:cNvPr id="36" name="Oval 123">
            <a:extLst>
              <a:ext uri="{FF2B5EF4-FFF2-40B4-BE49-F238E27FC236}">
                <a16:creationId xmlns:a16="http://schemas.microsoft.com/office/drawing/2014/main" id="{E7196995-54CE-0D7F-6A7C-73263CC05A85}"/>
              </a:ext>
            </a:extLst>
          </p:cNvPr>
          <p:cNvSpPr/>
          <p:nvPr/>
        </p:nvSpPr>
        <p:spPr>
          <a:xfrm>
            <a:off x="5290879" y="3091486"/>
            <a:ext cx="426720" cy="42672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2%</a:t>
            </a:r>
          </a:p>
        </p:txBody>
      </p:sp>
      <p:sp>
        <p:nvSpPr>
          <p:cNvPr id="37" name="TextBox 124">
            <a:extLst>
              <a:ext uri="{FF2B5EF4-FFF2-40B4-BE49-F238E27FC236}">
                <a16:creationId xmlns:a16="http://schemas.microsoft.com/office/drawing/2014/main" id="{C45162CB-827C-A162-D3C1-696EA283B9A1}"/>
              </a:ext>
            </a:extLst>
          </p:cNvPr>
          <p:cNvSpPr txBox="1"/>
          <p:nvPr/>
        </p:nvSpPr>
        <p:spPr>
          <a:xfrm>
            <a:off x="4417824" y="3086999"/>
            <a:ext cx="536796" cy="432048"/>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38" name="Oval 126">
            <a:extLst>
              <a:ext uri="{FF2B5EF4-FFF2-40B4-BE49-F238E27FC236}">
                <a16:creationId xmlns:a16="http://schemas.microsoft.com/office/drawing/2014/main" id="{F5D0B91E-8A98-506D-E4A0-08EA6228386F}"/>
              </a:ext>
            </a:extLst>
          </p:cNvPr>
          <p:cNvSpPr/>
          <p:nvPr/>
        </p:nvSpPr>
        <p:spPr>
          <a:xfrm>
            <a:off x="5927138" y="5633986"/>
            <a:ext cx="426720" cy="426720"/>
          </a:xfrm>
          <a:prstGeom prst="ellipse">
            <a:avLst/>
          </a:prstGeom>
          <a:noFill/>
          <a:ln>
            <a:solidFill>
              <a:srgbClr val="BED7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1%</a:t>
            </a:r>
          </a:p>
        </p:txBody>
      </p:sp>
      <p:sp>
        <p:nvSpPr>
          <p:cNvPr id="39" name="Oval 127">
            <a:extLst>
              <a:ext uri="{FF2B5EF4-FFF2-40B4-BE49-F238E27FC236}">
                <a16:creationId xmlns:a16="http://schemas.microsoft.com/office/drawing/2014/main" id="{B579FD2A-A103-7032-82D4-D58842D3D561}"/>
              </a:ext>
            </a:extLst>
          </p:cNvPr>
          <p:cNvSpPr/>
          <p:nvPr/>
        </p:nvSpPr>
        <p:spPr>
          <a:xfrm>
            <a:off x="6892975" y="5635401"/>
            <a:ext cx="426720" cy="426720"/>
          </a:xfrm>
          <a:prstGeom prst="ellipse">
            <a:avLst/>
          </a:prstGeom>
          <a:noFill/>
          <a:ln>
            <a:solidFill>
              <a:srgbClr val="7D7878"/>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2-3%</a:t>
            </a:r>
          </a:p>
        </p:txBody>
      </p:sp>
      <p:sp>
        <p:nvSpPr>
          <p:cNvPr id="40" name="Oval 128">
            <a:extLst>
              <a:ext uri="{FF2B5EF4-FFF2-40B4-BE49-F238E27FC236}">
                <a16:creationId xmlns:a16="http://schemas.microsoft.com/office/drawing/2014/main" id="{AFFF28D6-8698-9892-3BF4-39DC866AEA6C}"/>
              </a:ext>
            </a:extLst>
          </p:cNvPr>
          <p:cNvSpPr/>
          <p:nvPr/>
        </p:nvSpPr>
        <p:spPr>
          <a:xfrm>
            <a:off x="5058561" y="5633986"/>
            <a:ext cx="426720" cy="42672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1%</a:t>
            </a:r>
          </a:p>
        </p:txBody>
      </p:sp>
      <p:sp>
        <p:nvSpPr>
          <p:cNvPr id="41" name="TextBox 129">
            <a:extLst>
              <a:ext uri="{FF2B5EF4-FFF2-40B4-BE49-F238E27FC236}">
                <a16:creationId xmlns:a16="http://schemas.microsoft.com/office/drawing/2014/main" id="{B234C3AF-9896-856E-9B05-35BA97B5A6DF}"/>
              </a:ext>
            </a:extLst>
          </p:cNvPr>
          <p:cNvSpPr txBox="1"/>
          <p:nvPr/>
        </p:nvSpPr>
        <p:spPr>
          <a:xfrm>
            <a:off x="4405959" y="5643972"/>
            <a:ext cx="536796" cy="490448"/>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42" name="Rectangle 130">
            <a:extLst>
              <a:ext uri="{FF2B5EF4-FFF2-40B4-BE49-F238E27FC236}">
                <a16:creationId xmlns:a16="http://schemas.microsoft.com/office/drawing/2014/main" id="{3D9C60F6-E76E-1863-36C7-4795E66DE30F}"/>
              </a:ext>
            </a:extLst>
          </p:cNvPr>
          <p:cNvSpPr/>
          <p:nvPr/>
        </p:nvSpPr>
        <p:spPr>
          <a:xfrm>
            <a:off x="859912" y="4964538"/>
            <a:ext cx="3311525" cy="2936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Ecolab (Nalco)	</a:t>
            </a:r>
            <a:r>
              <a:rPr kumimoji="0" lang="en-GB" sz="1400" b="1" i="0" u="none" strike="noStrike" kern="1200" cap="none" spc="0" normalizeH="0" baseline="0" noProof="0">
                <a:ln>
                  <a:noFill/>
                </a:ln>
                <a:solidFill>
                  <a:srgbClr val="322D2D"/>
                </a:solidFill>
                <a:effectLst/>
                <a:uLnTx/>
                <a:uFillTx/>
                <a:latin typeface="Arial"/>
                <a:ea typeface="+mn-ea"/>
                <a:cs typeface="+mn-cs"/>
              </a:rPr>
              <a:t>#3</a:t>
            </a:r>
          </a:p>
        </p:txBody>
      </p:sp>
      <p:sp>
        <p:nvSpPr>
          <p:cNvPr id="43" name="Rectangle 131">
            <a:extLst>
              <a:ext uri="{FF2B5EF4-FFF2-40B4-BE49-F238E27FC236}">
                <a16:creationId xmlns:a16="http://schemas.microsoft.com/office/drawing/2014/main" id="{95A60CC6-1A74-C643-F96D-869CCEB353E3}"/>
              </a:ext>
            </a:extLst>
          </p:cNvPr>
          <p:cNvSpPr/>
          <p:nvPr/>
        </p:nvSpPr>
        <p:spPr>
          <a:xfrm>
            <a:off x="864648" y="4427230"/>
            <a:ext cx="3314700" cy="3032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err="1">
                <a:ln>
                  <a:noFill/>
                </a:ln>
                <a:solidFill>
                  <a:srgbClr val="322D2D"/>
                </a:solidFill>
                <a:effectLst/>
                <a:uLnTx/>
                <a:uFillTx/>
                <a:latin typeface="Arial"/>
                <a:ea typeface="+mn-ea"/>
                <a:cs typeface="+mn-cs"/>
              </a:rPr>
              <a:t>Solenis</a:t>
            </a:r>
            <a:r>
              <a:rPr kumimoji="0" lang="en-GB" sz="1400" b="0" i="0" u="none" strike="noStrike" kern="1200" cap="none" spc="0" normalizeH="0" baseline="0" noProof="0">
                <a:ln>
                  <a:noFill/>
                </a:ln>
                <a:solidFill>
                  <a:srgbClr val="322D2D"/>
                </a:solidFill>
                <a:effectLst/>
                <a:uLnTx/>
                <a:uFillTx/>
                <a:latin typeface="Arial"/>
                <a:ea typeface="+mn-ea"/>
                <a:cs typeface="+mn-cs"/>
              </a:rPr>
              <a:t> (paper)	</a:t>
            </a:r>
            <a:r>
              <a:rPr kumimoji="0" lang="en-GB" sz="1400" b="1" i="0" u="none" strike="noStrike" kern="1200" cap="none" spc="0" normalizeH="0" baseline="0" noProof="0">
                <a:ln>
                  <a:noFill/>
                </a:ln>
                <a:solidFill>
                  <a:srgbClr val="322D2D"/>
                </a:solidFill>
                <a:effectLst/>
                <a:uLnTx/>
                <a:uFillTx/>
                <a:latin typeface="Arial"/>
                <a:ea typeface="+mn-ea"/>
                <a:cs typeface="+mn-cs"/>
              </a:rPr>
              <a:t>#1</a:t>
            </a:r>
          </a:p>
        </p:txBody>
      </p:sp>
      <p:sp>
        <p:nvSpPr>
          <p:cNvPr id="44" name="Rectangle 133">
            <a:extLst>
              <a:ext uri="{FF2B5EF4-FFF2-40B4-BE49-F238E27FC236}">
                <a16:creationId xmlns:a16="http://schemas.microsoft.com/office/drawing/2014/main" id="{48281AB4-1C8D-8AD6-68E7-7ABB9040BE89}"/>
              </a:ext>
            </a:extLst>
          </p:cNvPr>
          <p:cNvSpPr/>
          <p:nvPr/>
        </p:nvSpPr>
        <p:spPr>
          <a:xfrm>
            <a:off x="855123" y="4681669"/>
            <a:ext cx="3324225" cy="3063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1" i="0" u="none" strike="noStrike" kern="1200" cap="none" spc="0" normalizeH="0" baseline="0" noProof="0">
                <a:ln>
                  <a:noFill/>
                </a:ln>
                <a:solidFill>
                  <a:srgbClr val="322D2D"/>
                </a:solidFill>
                <a:effectLst/>
                <a:uLnTx/>
                <a:uFillTx/>
                <a:latin typeface="Arial"/>
                <a:ea typeface="+mn-ea"/>
                <a:cs typeface="+mn-cs"/>
              </a:rPr>
              <a:t>Kemira </a:t>
            </a:r>
            <a:r>
              <a:rPr kumimoji="0" lang="en-GB" sz="1400" b="1" i="0" u="none" strike="noStrike" kern="1200" cap="none" spc="0" normalizeH="0" baseline="0" noProof="0" err="1">
                <a:ln>
                  <a:noFill/>
                </a:ln>
                <a:solidFill>
                  <a:srgbClr val="322D2D"/>
                </a:solidFill>
                <a:effectLst/>
                <a:uLnTx/>
                <a:uFillTx/>
                <a:latin typeface="Arial"/>
                <a:ea typeface="+mn-ea"/>
                <a:cs typeface="+mn-cs"/>
              </a:rPr>
              <a:t>m.s.</a:t>
            </a:r>
            <a:r>
              <a:rPr kumimoji="0" lang="en-GB" sz="1400" b="1" i="0" u="none" strike="noStrike" kern="1200" cap="none" spc="0" normalizeH="0" baseline="0" noProof="0">
                <a:ln>
                  <a:noFill/>
                </a:ln>
                <a:solidFill>
                  <a:srgbClr val="322D2D"/>
                </a:solidFill>
                <a:effectLst/>
                <a:uLnTx/>
                <a:uFillTx/>
                <a:latin typeface="Arial"/>
                <a:ea typeface="+mn-ea"/>
                <a:cs typeface="+mn-cs"/>
              </a:rPr>
              <a:t> ~15% 	#2</a:t>
            </a:r>
          </a:p>
        </p:txBody>
      </p:sp>
      <p:sp>
        <p:nvSpPr>
          <p:cNvPr id="45" name="Rectangle 134">
            <a:extLst>
              <a:ext uri="{FF2B5EF4-FFF2-40B4-BE49-F238E27FC236}">
                <a16:creationId xmlns:a16="http://schemas.microsoft.com/office/drawing/2014/main" id="{5CEA1BCF-D901-955F-1BCD-1DE39923AD29}"/>
              </a:ext>
            </a:extLst>
          </p:cNvPr>
          <p:cNvSpPr/>
          <p:nvPr/>
        </p:nvSpPr>
        <p:spPr>
          <a:xfrm>
            <a:off x="871843" y="5228548"/>
            <a:ext cx="3321050" cy="2905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Buckman	</a:t>
            </a:r>
            <a:r>
              <a:rPr kumimoji="0" lang="en-GB" sz="1400" b="1" i="0" u="none" strike="noStrike" kern="1200" cap="none" spc="0" normalizeH="0" baseline="0" noProof="0">
                <a:ln>
                  <a:noFill/>
                </a:ln>
                <a:solidFill>
                  <a:srgbClr val="322D2D"/>
                </a:solidFill>
                <a:effectLst/>
                <a:uLnTx/>
                <a:uFillTx/>
                <a:latin typeface="Arial"/>
                <a:ea typeface="+mn-ea"/>
                <a:cs typeface="+mn-cs"/>
              </a:rPr>
              <a:t>#4</a:t>
            </a:r>
          </a:p>
        </p:txBody>
      </p:sp>
      <p:pic>
        <p:nvPicPr>
          <p:cNvPr id="46" name="Picture 65">
            <a:extLst>
              <a:ext uri="{FF2B5EF4-FFF2-40B4-BE49-F238E27FC236}">
                <a16:creationId xmlns:a16="http://schemas.microsoft.com/office/drawing/2014/main" id="{3D9A0EF9-3727-C093-9962-B7D7F65338AE}"/>
              </a:ext>
            </a:extLst>
          </p:cNvPr>
          <p:cNvPicPr>
            <a:picLocks noChangeAspect="1"/>
          </p:cNvPicPr>
          <p:nvPr/>
        </p:nvPicPr>
        <p:blipFill rotWithShape="1">
          <a:blip r:embed="rId37" cstate="email">
            <a:extLst>
              <a:ext uri="{28A0092B-C50C-407E-A947-70E740481C1C}">
                <a14:useLocalDpi xmlns:a14="http://schemas.microsoft.com/office/drawing/2010/main" val="0"/>
              </a:ext>
            </a:extLst>
          </a:blip>
          <a:srcRect/>
          <a:stretch/>
        </p:blipFill>
        <p:spPr>
          <a:xfrm>
            <a:off x="9239740" y="5278072"/>
            <a:ext cx="1032724" cy="229508"/>
          </a:xfrm>
          <a:prstGeom prst="rect">
            <a:avLst/>
          </a:prstGeom>
        </p:spPr>
      </p:pic>
      <p:cxnSp>
        <p:nvCxnSpPr>
          <p:cNvPr id="47" name="Straight Connector 80">
            <a:extLst>
              <a:ext uri="{FF2B5EF4-FFF2-40B4-BE49-F238E27FC236}">
                <a16:creationId xmlns:a16="http://schemas.microsoft.com/office/drawing/2014/main" id="{7A0B4CCD-6AF4-EBF9-DE76-DB006B539A66}"/>
              </a:ext>
            </a:extLst>
          </p:cNvPr>
          <p:cNvCxnSpPr>
            <a:cxnSpLocks/>
          </p:cNvCxnSpPr>
          <p:nvPr/>
        </p:nvCxnSpPr>
        <p:spPr>
          <a:xfrm flipH="1">
            <a:off x="4295800" y="1286204"/>
            <a:ext cx="7627" cy="4806621"/>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82">
            <a:extLst>
              <a:ext uri="{FF2B5EF4-FFF2-40B4-BE49-F238E27FC236}">
                <a16:creationId xmlns:a16="http://schemas.microsoft.com/office/drawing/2014/main" id="{05AE0603-5BE2-A634-F79B-561C72654339}"/>
              </a:ext>
            </a:extLst>
          </p:cNvPr>
          <p:cNvCxnSpPr>
            <a:cxnSpLocks/>
          </p:cNvCxnSpPr>
          <p:nvPr/>
        </p:nvCxnSpPr>
        <p:spPr>
          <a:xfrm flipH="1">
            <a:off x="7973881" y="1522709"/>
            <a:ext cx="37878" cy="4614828"/>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49" name="Rectangle 58">
            <a:extLst>
              <a:ext uri="{FF2B5EF4-FFF2-40B4-BE49-F238E27FC236}">
                <a16:creationId xmlns:a16="http://schemas.microsoft.com/office/drawing/2014/main" id="{BD7A28A8-6E2E-AC07-C7B4-6E80B71EA42B}"/>
              </a:ext>
            </a:extLst>
          </p:cNvPr>
          <p:cNvSpPr/>
          <p:nvPr/>
        </p:nvSpPr>
        <p:spPr>
          <a:xfrm>
            <a:off x="838199" y="5766689"/>
            <a:ext cx="3319964" cy="289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endParaRPr kumimoji="0" lang="en-GB" sz="1400" b="1" i="0" u="none" strike="noStrike" kern="1200" cap="none" spc="0" normalizeH="0" baseline="0" noProof="0">
              <a:ln>
                <a:noFill/>
              </a:ln>
              <a:solidFill>
                <a:srgbClr val="322D2D"/>
              </a:solidFill>
              <a:effectLst/>
              <a:highlight>
                <a:srgbClr val="FFFF00"/>
              </a:highlight>
              <a:uLnTx/>
              <a:uFillTx/>
              <a:latin typeface="Arial"/>
              <a:ea typeface="+mn-ea"/>
              <a:cs typeface="+mn-cs"/>
            </a:endParaRPr>
          </a:p>
        </p:txBody>
      </p:sp>
      <p:sp>
        <p:nvSpPr>
          <p:cNvPr id="50" name="TextBox 10">
            <a:extLst>
              <a:ext uri="{FF2B5EF4-FFF2-40B4-BE49-F238E27FC236}">
                <a16:creationId xmlns:a16="http://schemas.microsoft.com/office/drawing/2014/main" id="{6455219E-965E-5FB4-570F-D213801FD325}"/>
              </a:ext>
            </a:extLst>
          </p:cNvPr>
          <p:cNvSpPr txBox="1"/>
          <p:nvPr/>
        </p:nvSpPr>
        <p:spPr>
          <a:xfrm>
            <a:off x="4313713" y="6194897"/>
            <a:ext cx="360395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*Market growth estimate for 2024-2030, </a:t>
            </a:r>
            <a:r>
              <a:rPr lang="en-US" sz="1000">
                <a:solidFill>
                  <a:srgbClr val="322D2D"/>
                </a:solidFill>
                <a:latin typeface="Arial"/>
              </a:rPr>
              <a:t>excl. cost inflation.</a:t>
            </a:r>
            <a:endParaRPr kumimoji="0" lang="en-US" sz="1000" b="0" i="0" u="none" strike="noStrike" kern="1200" cap="none" spc="0" normalizeH="0" baseline="0" noProof="0">
              <a:ln>
                <a:noFill/>
              </a:ln>
              <a:solidFill>
                <a:srgbClr val="322D2D"/>
              </a:solidFill>
              <a:effectLst/>
              <a:uLnTx/>
              <a:uFillTx/>
              <a:latin typeface="Arial"/>
              <a:ea typeface="+mn-ea"/>
              <a:cs typeface="+mn-cs"/>
            </a:endParaRPr>
          </a:p>
        </p:txBody>
      </p:sp>
      <p:sp>
        <p:nvSpPr>
          <p:cNvPr id="51" name="TextBox 6">
            <a:extLst>
              <a:ext uri="{FF2B5EF4-FFF2-40B4-BE49-F238E27FC236}">
                <a16:creationId xmlns:a16="http://schemas.microsoft.com/office/drawing/2014/main" id="{0EEDE70D-5232-E357-DFEB-B58DFBC5949E}"/>
              </a:ext>
            </a:extLst>
          </p:cNvPr>
          <p:cNvSpPr txBox="1"/>
          <p:nvPr/>
        </p:nvSpPr>
        <p:spPr>
          <a:xfrm>
            <a:off x="7106335" y="1795121"/>
            <a:ext cx="519754"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lang="en-GB" sz="1200" b="1">
                <a:solidFill>
                  <a:srgbClr val="322D2D"/>
                </a:solidFill>
                <a:latin typeface="Arial"/>
                <a:sym typeface="Wingdings"/>
              </a:rPr>
              <a:t>6</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sym typeface="Wingdings"/>
              </a:rPr>
              <a:t>Pulp</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graphicFrame>
        <p:nvGraphicFramePr>
          <p:cNvPr id="3" name="Chart 2">
            <a:extLst>
              <a:ext uri="{FF2B5EF4-FFF2-40B4-BE49-F238E27FC236}">
                <a16:creationId xmlns:a16="http://schemas.microsoft.com/office/drawing/2014/main" id="{48179A83-BEAB-0487-DD42-45064109C14F}"/>
              </a:ext>
            </a:extLst>
          </p:cNvPr>
          <p:cNvGraphicFramePr/>
          <p:nvPr>
            <p:custDataLst>
              <p:tags r:id="rId2"/>
            </p:custDataLst>
          </p:nvPr>
        </p:nvGraphicFramePr>
        <p:xfrm>
          <a:off x="1077913" y="1620838"/>
          <a:ext cx="1797050" cy="1550987"/>
        </p:xfrm>
        <a:graphic>
          <a:graphicData uri="http://schemas.openxmlformats.org/drawingml/2006/chart">
            <c:chart xmlns:c="http://schemas.openxmlformats.org/drawingml/2006/chart" xmlns:r="http://schemas.openxmlformats.org/officeDocument/2006/relationships" r:id="rId38"/>
          </a:graphicData>
        </a:graphic>
      </p:graphicFrame>
      <p:sp>
        <p:nvSpPr>
          <p:cNvPr id="52" name="Text Placeholder 2">
            <a:extLst>
              <a:ext uri="{FF2B5EF4-FFF2-40B4-BE49-F238E27FC236}">
                <a16:creationId xmlns:a16="http://schemas.microsoft.com/office/drawing/2014/main" id="{291E5E0D-6DFC-2E43-3F02-A3200249BCBF}"/>
              </a:ext>
            </a:extLst>
          </p:cNvPr>
          <p:cNvSpPr>
            <a:spLocks/>
          </p:cNvSpPr>
          <p:nvPr>
            <p:custDataLst>
              <p:tags r:id="rId3"/>
            </p:custDataLst>
          </p:nvPr>
        </p:nvSpPr>
        <p:spPr bwMode="gray">
          <a:xfrm>
            <a:off x="1003300" y="2895600"/>
            <a:ext cx="571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41D88AF7-148F-4767-9F6D-E5170FA7B6FB}" type="datetime'''''''''''''''''''''''''''''''''''''0'''''''''''''">
              <a:rPr lang="en-US" altLang="en-US" sz="800" smtClean="0">
                <a:solidFill>
                  <a:srgbClr val="322D2D"/>
                </a:solidFill>
                <a:effectLst/>
              </a:rPr>
              <a:pPr lvl="0" algn="r">
                <a:spcBef>
                  <a:spcPct val="0"/>
                </a:spcBef>
                <a:spcAft>
                  <a:spcPct val="0"/>
                </a:spcAft>
              </a:pPr>
              <a:t>0</a:t>
            </a:fld>
            <a:endParaRPr lang="en-US" sz="800" dirty="0">
              <a:solidFill>
                <a:srgbClr val="322D2D"/>
              </a:solidFill>
            </a:endParaRPr>
          </a:p>
        </p:txBody>
      </p:sp>
      <p:sp>
        <p:nvSpPr>
          <p:cNvPr id="53" name="Text Placeholder 2">
            <a:extLst>
              <a:ext uri="{FF2B5EF4-FFF2-40B4-BE49-F238E27FC236}">
                <a16:creationId xmlns:a16="http://schemas.microsoft.com/office/drawing/2014/main" id="{AE101370-F1FB-0455-E6B1-065F7A8FADCE}"/>
              </a:ext>
            </a:extLst>
          </p:cNvPr>
          <p:cNvSpPr>
            <a:spLocks/>
          </p:cNvSpPr>
          <p:nvPr>
            <p:custDataLst>
              <p:tags r:id="rId4"/>
            </p:custDataLst>
          </p:nvPr>
        </p:nvSpPr>
        <p:spPr bwMode="gray">
          <a:xfrm>
            <a:off x="889000" y="2773363"/>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B661F28E-6CB5-49A2-A339-D0A2F3A1F3E6}" type="datetime'''''''''''''''''''''''''''''2''''''0''''''''0'''''''''''">
              <a:rPr lang="en-US" altLang="en-US" sz="800" smtClean="0">
                <a:solidFill>
                  <a:srgbClr val="322D2D"/>
                </a:solidFill>
                <a:effectLst/>
              </a:rPr>
              <a:pPr lvl="0" algn="r">
                <a:spcBef>
                  <a:spcPct val="0"/>
                </a:spcBef>
                <a:spcAft>
                  <a:spcPct val="0"/>
                </a:spcAft>
              </a:pPr>
              <a:t>200</a:t>
            </a:fld>
            <a:endParaRPr lang="en-US" sz="800" dirty="0">
              <a:solidFill>
                <a:srgbClr val="322D2D"/>
              </a:solidFill>
            </a:endParaRPr>
          </a:p>
        </p:txBody>
      </p:sp>
      <p:sp>
        <p:nvSpPr>
          <p:cNvPr id="54" name="Text Placeholder 2">
            <a:extLst>
              <a:ext uri="{FF2B5EF4-FFF2-40B4-BE49-F238E27FC236}">
                <a16:creationId xmlns:a16="http://schemas.microsoft.com/office/drawing/2014/main" id="{A3A2C64A-9C11-7D45-CE6D-7BC51E115253}"/>
              </a:ext>
            </a:extLst>
          </p:cNvPr>
          <p:cNvSpPr>
            <a:spLocks/>
          </p:cNvSpPr>
          <p:nvPr>
            <p:custDataLst>
              <p:tags r:id="rId5"/>
            </p:custDataLst>
          </p:nvPr>
        </p:nvSpPr>
        <p:spPr bwMode="gray">
          <a:xfrm>
            <a:off x="889000" y="2651125"/>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C1139D0-D057-4AA7-B970-02B1AE8B4459}" type="datetime'''''''''''''''''''''''''''''''''''''''40''''''''''0'''''">
              <a:rPr lang="en-US" altLang="en-US" sz="800" smtClean="0">
                <a:solidFill>
                  <a:srgbClr val="322D2D"/>
                </a:solidFill>
                <a:effectLst/>
              </a:rPr>
              <a:pPr lvl="0" algn="r">
                <a:spcBef>
                  <a:spcPct val="0"/>
                </a:spcBef>
                <a:spcAft>
                  <a:spcPct val="0"/>
                </a:spcAft>
              </a:pPr>
              <a:t>400</a:t>
            </a:fld>
            <a:endParaRPr lang="en-US" sz="800" dirty="0">
              <a:solidFill>
                <a:srgbClr val="322D2D"/>
              </a:solidFill>
            </a:endParaRPr>
          </a:p>
        </p:txBody>
      </p:sp>
      <p:sp>
        <p:nvSpPr>
          <p:cNvPr id="55" name="Text Placeholder 2">
            <a:extLst>
              <a:ext uri="{FF2B5EF4-FFF2-40B4-BE49-F238E27FC236}">
                <a16:creationId xmlns:a16="http://schemas.microsoft.com/office/drawing/2014/main" id="{2C1E2603-D17D-FA66-BE96-584AA1018A86}"/>
              </a:ext>
            </a:extLst>
          </p:cNvPr>
          <p:cNvSpPr>
            <a:spLocks/>
          </p:cNvSpPr>
          <p:nvPr>
            <p:custDataLst>
              <p:tags r:id="rId6"/>
            </p:custDataLst>
          </p:nvPr>
        </p:nvSpPr>
        <p:spPr bwMode="gray">
          <a:xfrm>
            <a:off x="889000" y="2528888"/>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B00B78D-2FC7-4118-959E-5750C4B3C5C1}" type="datetime'''6''''''''''''''''0''''0'''''''''''''''''''''''">
              <a:rPr lang="en-US" altLang="en-US" sz="800" smtClean="0">
                <a:solidFill>
                  <a:srgbClr val="322D2D"/>
                </a:solidFill>
                <a:effectLst/>
              </a:rPr>
              <a:pPr lvl="0" algn="r">
                <a:spcBef>
                  <a:spcPct val="0"/>
                </a:spcBef>
                <a:spcAft>
                  <a:spcPct val="0"/>
                </a:spcAft>
              </a:pPr>
              <a:t>600</a:t>
            </a:fld>
            <a:endParaRPr lang="en-US" sz="800" dirty="0">
              <a:solidFill>
                <a:srgbClr val="322D2D"/>
              </a:solidFill>
            </a:endParaRPr>
          </a:p>
        </p:txBody>
      </p:sp>
      <p:sp>
        <p:nvSpPr>
          <p:cNvPr id="57" name="Text Placeholder 2">
            <a:extLst>
              <a:ext uri="{FF2B5EF4-FFF2-40B4-BE49-F238E27FC236}">
                <a16:creationId xmlns:a16="http://schemas.microsoft.com/office/drawing/2014/main" id="{FBFC6502-5A16-EB3E-FFEB-E4237C2DDF6C}"/>
              </a:ext>
            </a:extLst>
          </p:cNvPr>
          <p:cNvSpPr>
            <a:spLocks/>
          </p:cNvSpPr>
          <p:nvPr>
            <p:custDataLst>
              <p:tags r:id="rId7"/>
            </p:custDataLst>
          </p:nvPr>
        </p:nvSpPr>
        <p:spPr bwMode="gray">
          <a:xfrm>
            <a:off x="889000" y="2406650"/>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CB6C3A3-7B67-4502-A991-947531996AAF}" type="datetime'''''''''''''''''''''80''''''''0'''''''''''">
              <a:rPr lang="en-US" altLang="en-US" sz="800" smtClean="0">
                <a:solidFill>
                  <a:srgbClr val="322D2D"/>
                </a:solidFill>
                <a:effectLst/>
              </a:rPr>
              <a:pPr lvl="0" algn="r">
                <a:spcBef>
                  <a:spcPct val="0"/>
                </a:spcBef>
                <a:spcAft>
                  <a:spcPct val="0"/>
                </a:spcAft>
              </a:pPr>
              <a:t>800</a:t>
            </a:fld>
            <a:endParaRPr lang="en-US" sz="800" dirty="0">
              <a:solidFill>
                <a:srgbClr val="322D2D"/>
              </a:solidFill>
            </a:endParaRPr>
          </a:p>
        </p:txBody>
      </p:sp>
      <p:sp>
        <p:nvSpPr>
          <p:cNvPr id="58" name="Text Placeholder 2">
            <a:extLst>
              <a:ext uri="{FF2B5EF4-FFF2-40B4-BE49-F238E27FC236}">
                <a16:creationId xmlns:a16="http://schemas.microsoft.com/office/drawing/2014/main" id="{5B84C5E0-774A-B027-08D3-3C67BA341A14}"/>
              </a:ext>
            </a:extLst>
          </p:cNvPr>
          <p:cNvSpPr>
            <a:spLocks/>
          </p:cNvSpPr>
          <p:nvPr>
            <p:custDataLst>
              <p:tags r:id="rId8"/>
            </p:custDataLst>
          </p:nvPr>
        </p:nvSpPr>
        <p:spPr bwMode="gray">
          <a:xfrm>
            <a:off x="803275" y="2284413"/>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9EBC0EE1-32DD-409A-90B7-017A1E42ACB2}" type="datetime'''''''''''''''''''''''1,''''0''''''''''''''''0''''''''''0'">
              <a:rPr lang="en-US" altLang="en-US" sz="800" smtClean="0">
                <a:solidFill>
                  <a:srgbClr val="322D2D"/>
                </a:solidFill>
                <a:effectLst/>
              </a:rPr>
              <a:pPr lvl="0" algn="r">
                <a:spcBef>
                  <a:spcPct val="0"/>
                </a:spcBef>
                <a:spcAft>
                  <a:spcPct val="0"/>
                </a:spcAft>
              </a:pPr>
              <a:t>1,000</a:t>
            </a:fld>
            <a:endParaRPr lang="en-US" sz="800" dirty="0">
              <a:solidFill>
                <a:srgbClr val="322D2D"/>
              </a:solidFill>
            </a:endParaRPr>
          </a:p>
        </p:txBody>
      </p:sp>
      <p:sp>
        <p:nvSpPr>
          <p:cNvPr id="60" name="Text Placeholder 2">
            <a:extLst>
              <a:ext uri="{FF2B5EF4-FFF2-40B4-BE49-F238E27FC236}">
                <a16:creationId xmlns:a16="http://schemas.microsoft.com/office/drawing/2014/main" id="{363FDDF8-83B6-6D32-5BB4-E38A17310DCD}"/>
              </a:ext>
            </a:extLst>
          </p:cNvPr>
          <p:cNvSpPr>
            <a:spLocks/>
          </p:cNvSpPr>
          <p:nvPr>
            <p:custDataLst>
              <p:tags r:id="rId9"/>
            </p:custDataLst>
          </p:nvPr>
        </p:nvSpPr>
        <p:spPr bwMode="gray">
          <a:xfrm>
            <a:off x="803275" y="2162175"/>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FA9C0A04-3FFF-41BC-AA5D-8D9CFB4EBCFB}" type="datetime'''''1'''''''''''''''''',''''2''''''0''''''0'''''''''''''">
              <a:rPr lang="en-US" altLang="en-US" sz="800" smtClean="0">
                <a:solidFill>
                  <a:srgbClr val="322D2D"/>
                </a:solidFill>
                <a:effectLst/>
              </a:rPr>
              <a:pPr lvl="0" algn="r">
                <a:spcBef>
                  <a:spcPct val="0"/>
                </a:spcBef>
                <a:spcAft>
                  <a:spcPct val="0"/>
                </a:spcAft>
              </a:pPr>
              <a:t>1,200</a:t>
            </a:fld>
            <a:endParaRPr lang="en-US" sz="800" dirty="0">
              <a:solidFill>
                <a:srgbClr val="322D2D"/>
              </a:solidFill>
            </a:endParaRPr>
          </a:p>
        </p:txBody>
      </p:sp>
      <p:sp>
        <p:nvSpPr>
          <p:cNvPr id="61" name="Text Placeholder 2">
            <a:extLst>
              <a:ext uri="{FF2B5EF4-FFF2-40B4-BE49-F238E27FC236}">
                <a16:creationId xmlns:a16="http://schemas.microsoft.com/office/drawing/2014/main" id="{7909A544-5E22-3C93-CBF1-A377485C7A27}"/>
              </a:ext>
            </a:extLst>
          </p:cNvPr>
          <p:cNvSpPr>
            <a:spLocks/>
          </p:cNvSpPr>
          <p:nvPr>
            <p:custDataLst>
              <p:tags r:id="rId10"/>
            </p:custDataLst>
          </p:nvPr>
        </p:nvSpPr>
        <p:spPr bwMode="gray">
          <a:xfrm>
            <a:off x="803275" y="2039938"/>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20C6FDC-E52D-451C-A406-CB52006AFC4F}" type="datetime'''''1'',''''''''''4''''''''''''''''''''0''''''''0'''''''''">
              <a:rPr lang="en-US" altLang="en-US" sz="800" smtClean="0">
                <a:solidFill>
                  <a:srgbClr val="322D2D"/>
                </a:solidFill>
                <a:effectLst/>
              </a:rPr>
              <a:pPr lvl="0" algn="r">
                <a:spcBef>
                  <a:spcPct val="0"/>
                </a:spcBef>
                <a:spcAft>
                  <a:spcPct val="0"/>
                </a:spcAft>
              </a:pPr>
              <a:t>1,400</a:t>
            </a:fld>
            <a:endParaRPr lang="en-US" sz="800" dirty="0">
              <a:solidFill>
                <a:srgbClr val="322D2D"/>
              </a:solidFill>
            </a:endParaRPr>
          </a:p>
        </p:txBody>
      </p:sp>
      <p:sp>
        <p:nvSpPr>
          <p:cNvPr id="62" name="Text Placeholder 2">
            <a:extLst>
              <a:ext uri="{FF2B5EF4-FFF2-40B4-BE49-F238E27FC236}">
                <a16:creationId xmlns:a16="http://schemas.microsoft.com/office/drawing/2014/main" id="{22EA9D1C-AA2A-8CE0-0552-CF9264C41C9F}"/>
              </a:ext>
            </a:extLst>
          </p:cNvPr>
          <p:cNvSpPr>
            <a:spLocks/>
          </p:cNvSpPr>
          <p:nvPr>
            <p:custDataLst>
              <p:tags r:id="rId11"/>
            </p:custDataLst>
          </p:nvPr>
        </p:nvSpPr>
        <p:spPr bwMode="gray">
          <a:xfrm>
            <a:off x="803275" y="1917700"/>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5900818-411D-4E87-8D14-A99A586EAE86}" type="datetime'1'''''''''',6''''''''''''''''''00'''''''''''''''''''''''">
              <a:rPr lang="en-US" altLang="en-US" sz="800" smtClean="0">
                <a:solidFill>
                  <a:srgbClr val="322D2D"/>
                </a:solidFill>
                <a:effectLst/>
              </a:rPr>
              <a:pPr lvl="0" algn="r">
                <a:spcBef>
                  <a:spcPct val="0"/>
                </a:spcBef>
                <a:spcAft>
                  <a:spcPct val="0"/>
                </a:spcAft>
              </a:pPr>
              <a:t>1,600</a:t>
            </a:fld>
            <a:endParaRPr lang="en-US" sz="800" dirty="0">
              <a:solidFill>
                <a:srgbClr val="322D2D"/>
              </a:solidFill>
            </a:endParaRPr>
          </a:p>
        </p:txBody>
      </p:sp>
      <p:sp>
        <p:nvSpPr>
          <p:cNvPr id="74" name="Text Placeholder 2">
            <a:extLst>
              <a:ext uri="{FF2B5EF4-FFF2-40B4-BE49-F238E27FC236}">
                <a16:creationId xmlns:a16="http://schemas.microsoft.com/office/drawing/2014/main" id="{82D7F000-CE58-1B42-E053-E7D40D60F103}"/>
              </a:ext>
            </a:extLst>
          </p:cNvPr>
          <p:cNvSpPr>
            <a:spLocks/>
          </p:cNvSpPr>
          <p:nvPr>
            <p:custDataLst>
              <p:tags r:id="rId12"/>
            </p:custDataLst>
          </p:nvPr>
        </p:nvSpPr>
        <p:spPr bwMode="gray">
          <a:xfrm>
            <a:off x="803275" y="1795463"/>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EADE327-BD4A-400C-9D43-924CD70E4DD6}" type="datetime'''''1'''''''',''''''80''''''''''''''''''''''''''''''''''''0'">
              <a:rPr lang="en-US" altLang="en-US" sz="800" smtClean="0">
                <a:solidFill>
                  <a:srgbClr val="322D2D"/>
                </a:solidFill>
                <a:effectLst/>
              </a:rPr>
              <a:pPr lvl="0" algn="r">
                <a:spcBef>
                  <a:spcPct val="0"/>
                </a:spcBef>
                <a:spcAft>
                  <a:spcPct val="0"/>
                </a:spcAft>
              </a:pPr>
              <a:t>1,800</a:t>
            </a:fld>
            <a:endParaRPr lang="en-US" sz="800" dirty="0">
              <a:solidFill>
                <a:srgbClr val="322D2D"/>
              </a:solidFill>
            </a:endParaRPr>
          </a:p>
        </p:txBody>
      </p:sp>
      <p:sp>
        <p:nvSpPr>
          <p:cNvPr id="63" name="Text Placeholder 2">
            <a:extLst>
              <a:ext uri="{FF2B5EF4-FFF2-40B4-BE49-F238E27FC236}">
                <a16:creationId xmlns:a16="http://schemas.microsoft.com/office/drawing/2014/main" id="{C98AEA91-A41C-D27C-4E21-BB353FEA65C1}"/>
              </a:ext>
            </a:extLst>
          </p:cNvPr>
          <p:cNvSpPr>
            <a:spLocks/>
          </p:cNvSpPr>
          <p:nvPr>
            <p:custDataLst>
              <p:tags r:id="rId13"/>
            </p:custDataLst>
          </p:nvPr>
        </p:nvSpPr>
        <p:spPr bwMode="gray">
          <a:xfrm>
            <a:off x="1204913" y="205581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BB4DD42-2FAF-4F0E-B30A-3001E3410F5C}" type="datetime'''''''1''''''''''2''''''''''''''.''''''3%'''''''">
              <a:rPr lang="fi-FI" altLang="en-US" sz="800" smtClean="0">
                <a:solidFill>
                  <a:srgbClr val="322D2D"/>
                </a:solidFill>
              </a:rPr>
              <a:pPr lvl="0" algn="ctr">
                <a:spcBef>
                  <a:spcPct val="0"/>
                </a:spcBef>
                <a:spcAft>
                  <a:spcPct val="0"/>
                </a:spcAft>
                <a:defRPr/>
              </a:pPr>
              <a:t>12.3%</a:t>
            </a:fld>
            <a:endParaRPr kumimoji="0" lang="fi-FI" sz="800" b="0" i="0" strike="noStrike" kern="1200" cap="none" spc="0" normalizeH="0" baseline="0" noProof="0">
              <a:ln>
                <a:noFill/>
              </a:ln>
              <a:solidFill>
                <a:srgbClr val="322D2D"/>
              </a:solidFill>
              <a:effectLst/>
              <a:uLnTx/>
              <a:uFillTx/>
            </a:endParaRPr>
          </a:p>
        </p:txBody>
      </p:sp>
      <p:sp>
        <p:nvSpPr>
          <p:cNvPr id="64" name="Text Placeholder 2">
            <a:extLst>
              <a:ext uri="{FF2B5EF4-FFF2-40B4-BE49-F238E27FC236}">
                <a16:creationId xmlns:a16="http://schemas.microsoft.com/office/drawing/2014/main" id="{DF00A30F-2A87-ACA5-A4F2-4FA16A9F71A9}"/>
              </a:ext>
            </a:extLst>
          </p:cNvPr>
          <p:cNvSpPr>
            <a:spLocks/>
          </p:cNvSpPr>
          <p:nvPr>
            <p:custDataLst>
              <p:tags r:id="rId14"/>
            </p:custDataLst>
          </p:nvPr>
        </p:nvSpPr>
        <p:spPr bwMode="gray">
          <a:xfrm>
            <a:off x="1189038" y="2549525"/>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0479BDB1-B6D6-4E52-AB6D-117F194328F0}" type="datetime'''''''''''''''1'''''''''',''0''''''''''7''''''''''2'''''''''''">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1,072</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65" name="Text Placeholder 2">
            <a:extLst>
              <a:ext uri="{FF2B5EF4-FFF2-40B4-BE49-F238E27FC236}">
                <a16:creationId xmlns:a16="http://schemas.microsoft.com/office/drawing/2014/main" id="{53591688-223D-95D0-B25B-47663F757BED}"/>
              </a:ext>
            </a:extLst>
          </p:cNvPr>
          <p:cNvSpPr>
            <a:spLocks/>
          </p:cNvSpPr>
          <p:nvPr>
            <p:custDataLst>
              <p:tags r:id="rId15"/>
            </p:custDataLst>
          </p:nvPr>
        </p:nvSpPr>
        <p:spPr bwMode="auto">
          <a:xfrm>
            <a:off x="1217613" y="298926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3DC7A7F4-BD8E-4847-A7AE-E688549C3077}" type="datetime'''''2''''''''''''''0''2''''''''''''''''''3'''''''''''''''''">
              <a:rPr lang="fi-FI" altLang="en-US" sz="1000" smtClean="0">
                <a:solidFill>
                  <a:srgbClr val="322D2D"/>
                </a:solidFill>
              </a:rPr>
              <a:pPr lvl="0" algn="ctr">
                <a:spcBef>
                  <a:spcPct val="0"/>
                </a:spcBef>
                <a:spcAft>
                  <a:spcPct val="0"/>
                </a:spcAft>
                <a:defRPr/>
              </a:pPr>
              <a:t>2023</a:t>
            </a:fld>
            <a:endParaRPr kumimoji="0" lang="fi-FI" sz="1000" b="0" i="0" strike="noStrike" kern="1200" cap="none" spc="0" normalizeH="0" baseline="0" noProof="0">
              <a:ln>
                <a:noFill/>
              </a:ln>
              <a:solidFill>
                <a:srgbClr val="322D2D"/>
              </a:solidFill>
              <a:effectLst/>
              <a:uLnTx/>
              <a:uFillTx/>
            </a:endParaRPr>
          </a:p>
        </p:txBody>
      </p:sp>
      <p:sp>
        <p:nvSpPr>
          <p:cNvPr id="66" name="Text Placeholder 2">
            <a:extLst>
              <a:ext uri="{FF2B5EF4-FFF2-40B4-BE49-F238E27FC236}">
                <a16:creationId xmlns:a16="http://schemas.microsoft.com/office/drawing/2014/main" id="{71A90999-8F15-114B-9F1B-0ADBDB6DFE2A}"/>
              </a:ext>
            </a:extLst>
          </p:cNvPr>
          <p:cNvSpPr>
            <a:spLocks/>
          </p:cNvSpPr>
          <p:nvPr>
            <p:custDataLst>
              <p:tags r:id="rId16"/>
            </p:custDataLst>
          </p:nvPr>
        </p:nvSpPr>
        <p:spPr bwMode="gray">
          <a:xfrm>
            <a:off x="1612900" y="2022475"/>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7B2F799E-1433-42DC-94A9-BC16D265A07F}" type="datetime'''''''1''''''''2''''''''''''''''''''''''''.9''''''''''''%'">
              <a:rPr lang="fi-FI" altLang="en-US" sz="800" smtClean="0">
                <a:solidFill>
                  <a:srgbClr val="322D2D"/>
                </a:solidFill>
              </a:rPr>
              <a:pPr lvl="0" algn="ctr">
                <a:spcBef>
                  <a:spcPct val="0"/>
                </a:spcBef>
                <a:spcAft>
                  <a:spcPct val="0"/>
                </a:spcAft>
                <a:defRPr/>
              </a:pPr>
              <a:t>12.9%</a:t>
            </a:fld>
            <a:endParaRPr kumimoji="0" lang="fi-FI" sz="800" b="0" i="0" strike="noStrike" kern="1200" cap="none" spc="0" normalizeH="0" baseline="0" noProof="0">
              <a:ln>
                <a:noFill/>
              </a:ln>
              <a:solidFill>
                <a:srgbClr val="322D2D"/>
              </a:solidFill>
              <a:effectLst/>
              <a:uLnTx/>
              <a:uFillTx/>
            </a:endParaRPr>
          </a:p>
        </p:txBody>
      </p:sp>
      <p:sp>
        <p:nvSpPr>
          <p:cNvPr id="67" name="Text Placeholder 2">
            <a:extLst>
              <a:ext uri="{FF2B5EF4-FFF2-40B4-BE49-F238E27FC236}">
                <a16:creationId xmlns:a16="http://schemas.microsoft.com/office/drawing/2014/main" id="{D8ED4550-8BF8-8533-598B-8A2C91ECD3D2}"/>
              </a:ext>
            </a:extLst>
          </p:cNvPr>
          <p:cNvSpPr>
            <a:spLocks/>
          </p:cNvSpPr>
          <p:nvPr>
            <p:custDataLst>
              <p:tags r:id="rId17"/>
            </p:custDataLst>
          </p:nvPr>
        </p:nvSpPr>
        <p:spPr bwMode="gray">
          <a:xfrm>
            <a:off x="1597025" y="2554288"/>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A134358C-FD82-440A-A7AC-346E5381EE83}" type="datetime'''1,''''''''''''0''''''''''''''5''''''''''''''8'''''''">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1,058</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68" name="Text Placeholder 2">
            <a:extLst>
              <a:ext uri="{FF2B5EF4-FFF2-40B4-BE49-F238E27FC236}">
                <a16:creationId xmlns:a16="http://schemas.microsoft.com/office/drawing/2014/main" id="{EA5E689E-45EE-C739-76C6-88C4A47ECA41}"/>
              </a:ext>
            </a:extLst>
          </p:cNvPr>
          <p:cNvSpPr>
            <a:spLocks/>
          </p:cNvSpPr>
          <p:nvPr>
            <p:custDataLst>
              <p:tags r:id="rId18"/>
            </p:custDataLst>
          </p:nvPr>
        </p:nvSpPr>
        <p:spPr bwMode="auto">
          <a:xfrm>
            <a:off x="1625600" y="298926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DD154CB-7264-44BA-A986-9693E524C7A3}" type="datetime'''''20''''''''''''''''''''''''''''2''''''4'''''''''''''">
              <a:rPr lang="fi-FI" altLang="en-US" sz="1000" smtClean="0">
                <a:solidFill>
                  <a:srgbClr val="322D2D"/>
                </a:solidFill>
              </a:rPr>
              <a:pPr lvl="0" algn="ctr">
                <a:spcBef>
                  <a:spcPct val="0"/>
                </a:spcBef>
                <a:spcAft>
                  <a:spcPct val="0"/>
                </a:spcAft>
                <a:defRPr/>
              </a:pPr>
              <a:t>2024</a:t>
            </a:fld>
            <a:endParaRPr kumimoji="0" lang="fi-FI" sz="1000" b="0" i="0" strike="noStrike" kern="1200" cap="none" spc="0" normalizeH="0" baseline="0" noProof="0">
              <a:ln>
                <a:noFill/>
              </a:ln>
              <a:solidFill>
                <a:srgbClr val="322D2D"/>
              </a:solidFill>
              <a:effectLst/>
              <a:uLnTx/>
              <a:uFillTx/>
            </a:endParaRPr>
          </a:p>
        </p:txBody>
      </p:sp>
      <p:sp>
        <p:nvSpPr>
          <p:cNvPr id="69" name="Text Placeholder 2">
            <a:extLst>
              <a:ext uri="{FF2B5EF4-FFF2-40B4-BE49-F238E27FC236}">
                <a16:creationId xmlns:a16="http://schemas.microsoft.com/office/drawing/2014/main" id="{B0026920-2095-1E3A-D1BB-DC5A70D03496}"/>
              </a:ext>
            </a:extLst>
          </p:cNvPr>
          <p:cNvSpPr>
            <a:spLocks/>
          </p:cNvSpPr>
          <p:nvPr>
            <p:custDataLst>
              <p:tags r:id="rId19"/>
            </p:custDataLst>
          </p:nvPr>
        </p:nvSpPr>
        <p:spPr bwMode="gray">
          <a:xfrm>
            <a:off x="2020888" y="207168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121AC184-C389-49A4-A0D9-B3C40FC9CB26}" type="datetime'1''''''''''2''''''''''.''''''''''''0''''''''%'''''''''''''''''">
              <a:rPr lang="fi-FI" altLang="en-US" sz="800" smtClean="0">
                <a:solidFill>
                  <a:srgbClr val="322D2D"/>
                </a:solidFill>
              </a:rPr>
              <a:pPr lvl="0" algn="ctr">
                <a:spcBef>
                  <a:spcPct val="0"/>
                </a:spcBef>
                <a:spcAft>
                  <a:spcPct val="0"/>
                </a:spcAft>
                <a:defRPr/>
              </a:pPr>
              <a:t>12.0%</a:t>
            </a:fld>
            <a:endParaRPr kumimoji="0" lang="fi-FI" sz="800" i="0" strike="noStrike" kern="1200" cap="none" spc="0" normalizeH="0" baseline="0" noProof="0" dirty="0">
              <a:ln>
                <a:noFill/>
              </a:ln>
              <a:solidFill>
                <a:srgbClr val="322D2D"/>
              </a:solidFill>
              <a:effectLst/>
              <a:uLnTx/>
              <a:uFillTx/>
            </a:endParaRPr>
          </a:p>
        </p:txBody>
      </p:sp>
      <p:sp>
        <p:nvSpPr>
          <p:cNvPr id="70" name="Text Placeholder 2">
            <a:extLst>
              <a:ext uri="{FF2B5EF4-FFF2-40B4-BE49-F238E27FC236}">
                <a16:creationId xmlns:a16="http://schemas.microsoft.com/office/drawing/2014/main" id="{81CDB9DA-B6BB-2CE6-0EB2-12DC4B1F71F5}"/>
              </a:ext>
            </a:extLst>
          </p:cNvPr>
          <p:cNvSpPr>
            <a:spLocks/>
          </p:cNvSpPr>
          <p:nvPr>
            <p:custDataLst>
              <p:tags r:id="rId20"/>
            </p:custDataLst>
          </p:nvPr>
        </p:nvSpPr>
        <p:spPr bwMode="auto">
          <a:xfrm>
            <a:off x="2033588" y="2989264"/>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85DE019D-840D-458D-9047-E878EFBF5596}" type="datetime'''''''''''''''2''''0''''''2''''5'''''''''''''''">
              <a:rPr lang="fi-FI" altLang="en-US" sz="1000" smtClean="0">
                <a:solidFill>
                  <a:srgbClr val="322D2D"/>
                </a:solidFill>
              </a:rPr>
              <a:pPr lvl="0" algn="ctr">
                <a:spcBef>
                  <a:spcPct val="0"/>
                </a:spcBef>
                <a:spcAft>
                  <a:spcPct val="0"/>
                </a:spcAft>
                <a:defRPr/>
              </a:pPr>
              <a:t>2025</a:t>
            </a:fld>
            <a:endParaRPr kumimoji="0" lang="fi-FI" sz="1000" i="0" strike="noStrike" kern="1200" cap="none" spc="0" normalizeH="0" baseline="0" noProof="0" dirty="0">
              <a:ln>
                <a:noFill/>
              </a:ln>
              <a:solidFill>
                <a:srgbClr val="322D2D"/>
              </a:solidFill>
              <a:effectLst/>
              <a:uLnTx/>
              <a:uFillTx/>
            </a:endParaRPr>
          </a:p>
        </p:txBody>
      </p:sp>
      <p:sp>
        <p:nvSpPr>
          <p:cNvPr id="59" name="Text Placeholder 2">
            <a:extLst>
              <a:ext uri="{FF2B5EF4-FFF2-40B4-BE49-F238E27FC236}">
                <a16:creationId xmlns:a16="http://schemas.microsoft.com/office/drawing/2014/main" id="{0483C303-0818-66C8-ADED-3BF7B272CDCD}"/>
              </a:ext>
            </a:extLst>
          </p:cNvPr>
          <p:cNvSpPr>
            <a:spLocks/>
          </p:cNvSpPr>
          <p:nvPr>
            <p:custDataLst>
              <p:tags r:id="rId21"/>
            </p:custDataLst>
          </p:nvPr>
        </p:nvSpPr>
        <p:spPr bwMode="gray">
          <a:xfrm>
            <a:off x="2428875" y="20780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136D2D66-F8B1-48A0-80F6-2092EE60FB0E}" type="datetime'11''''''''''''''''''''''''''''''''.''''''''9''''%'''''''''">
              <a:rPr lang="en-US" altLang="en-US" sz="800" b="1" smtClean="0">
                <a:solidFill>
                  <a:srgbClr val="322D2D"/>
                </a:solidFill>
              </a:rPr>
              <a:pPr lvl="0" algn="ctr">
                <a:spcBef>
                  <a:spcPct val="0"/>
                </a:spcBef>
                <a:spcAft>
                  <a:spcPct val="0"/>
                </a:spcAft>
                <a:defRPr/>
              </a:pPr>
              <a:t>11.9%</a:t>
            </a:fld>
            <a:endParaRPr kumimoji="0" lang="fi-FI" sz="800" b="1" i="0" strike="noStrike" kern="1200" cap="none" spc="0" normalizeH="0" baseline="0" noProof="0" dirty="0">
              <a:ln>
                <a:noFill/>
              </a:ln>
              <a:solidFill>
                <a:srgbClr val="322D2D"/>
              </a:solidFill>
              <a:effectLst/>
              <a:uLnTx/>
              <a:uFillTx/>
            </a:endParaRPr>
          </a:p>
        </p:txBody>
      </p:sp>
      <p:sp>
        <p:nvSpPr>
          <p:cNvPr id="56" name="Text Placeholder 2">
            <a:extLst>
              <a:ext uri="{FF2B5EF4-FFF2-40B4-BE49-F238E27FC236}">
                <a16:creationId xmlns:a16="http://schemas.microsoft.com/office/drawing/2014/main" id="{272B8BF0-3061-6720-A607-4659CD259D4A}"/>
              </a:ext>
            </a:extLst>
          </p:cNvPr>
          <p:cNvSpPr>
            <a:spLocks/>
          </p:cNvSpPr>
          <p:nvPr>
            <p:custDataLst>
              <p:tags r:id="rId22"/>
            </p:custDataLst>
          </p:nvPr>
        </p:nvSpPr>
        <p:spPr bwMode="auto">
          <a:xfrm>
            <a:off x="2409825" y="2989263"/>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3A2FEAA-B512-4B6F-8FAB-A6C07A4764DA}" type="datetime'Q''2/''''''''''''''''''2''''''''''''6'' L''''''''''T''M'">
              <a:rPr lang="en-US" altLang="en-US" sz="1000" b="1" smtClean="0">
                <a:solidFill>
                  <a:srgbClr val="322D2D"/>
                </a:solidFill>
              </a:rPr>
              <a:pPr lvl="0" algn="ctr">
                <a:spcBef>
                  <a:spcPct val="0"/>
                </a:spcBef>
                <a:spcAft>
                  <a:spcPct val="0"/>
                </a:spcAft>
                <a:defRPr/>
              </a:pPr>
              <a:t>Q2/26 LTM</a:t>
            </a:fld>
            <a:endParaRPr kumimoji="0" lang="fi-FI" sz="1000" b="1" i="0" strike="noStrike" kern="1200" cap="none" spc="0" normalizeH="0" baseline="0" noProof="0">
              <a:ln>
                <a:noFill/>
              </a:ln>
              <a:solidFill>
                <a:srgbClr val="322D2D"/>
              </a:solidFill>
              <a:effectLst/>
              <a:uLnTx/>
              <a:uFillTx/>
            </a:endParaRPr>
          </a:p>
        </p:txBody>
      </p:sp>
      <p:sp>
        <p:nvSpPr>
          <p:cNvPr id="71" name="TextBox 5">
            <a:extLst>
              <a:ext uri="{FF2B5EF4-FFF2-40B4-BE49-F238E27FC236}">
                <a16:creationId xmlns:a16="http://schemas.microsoft.com/office/drawing/2014/main" id="{52776E02-3C59-B164-D2B4-6C7631251EEE}"/>
              </a:ext>
            </a:extLst>
          </p:cNvPr>
          <p:cNvSpPr txBox="1"/>
          <p:nvPr/>
        </p:nvSpPr>
        <p:spPr>
          <a:xfrm>
            <a:off x="733330" y="3332945"/>
            <a:ext cx="3789363" cy="3683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22D2D"/>
                </a:solidFill>
                <a:effectLst/>
                <a:uLnTx/>
                <a:uFillTx/>
                <a:latin typeface="Arial"/>
                <a:ea typeface="+mn-ea"/>
                <a:cs typeface="+mn-cs"/>
              </a:rPr>
              <a:t>The figures for 2023 and 2024 are historical figures, which were published as a stock exchange release on March 12, 2025.</a:t>
            </a:r>
            <a:endParaRPr kumimoji="0" lang="fi-FI" sz="900" b="0" i="0" u="none" strike="noStrike" kern="1200" cap="none" spc="0" normalizeH="0" baseline="0" noProof="0">
              <a:ln>
                <a:noFill/>
              </a:ln>
              <a:solidFill>
                <a:srgbClr val="322D2D"/>
              </a:solidFill>
              <a:effectLst/>
              <a:uLnTx/>
              <a:uFillTx/>
              <a:latin typeface="Arial"/>
              <a:ea typeface="+mn-ea"/>
              <a:cs typeface="+mn-cs"/>
            </a:endParaRPr>
          </a:p>
        </p:txBody>
      </p:sp>
      <p:sp>
        <p:nvSpPr>
          <p:cNvPr id="72" name="TextBox 6">
            <a:extLst>
              <a:ext uri="{FF2B5EF4-FFF2-40B4-BE49-F238E27FC236}">
                <a16:creationId xmlns:a16="http://schemas.microsoft.com/office/drawing/2014/main" id="{5BDDCAA2-F2D5-D026-4F62-7A324B72ADD1}"/>
              </a:ext>
            </a:extLst>
          </p:cNvPr>
          <p:cNvSpPr txBox="1"/>
          <p:nvPr/>
        </p:nvSpPr>
        <p:spPr>
          <a:xfrm>
            <a:off x="7475667" y="1800111"/>
            <a:ext cx="960149" cy="369332"/>
          </a:xfrm>
          <a:prstGeom prst="rect">
            <a:avLst/>
          </a:prstGeom>
          <a:noFill/>
        </p:spPr>
        <p:txBody>
          <a:bodyPr wrap="square" lIns="0" tIns="0" rIns="0" bIns="0" rtlCol="0">
            <a:spAutoFit/>
          </a:bodyPr>
          <a:lstStyle/>
          <a:p>
            <a:pPr lvl="0">
              <a:defRPr/>
            </a:pP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lang="en-GB" sz="1200" b="1">
                <a:solidFill>
                  <a:srgbClr val="96BEF0"/>
                </a:solidFill>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3%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a:solidFill>
                  <a:srgbClr val="322D2D"/>
                </a:solidFill>
                <a:latin typeface="Arial"/>
                <a:sym typeface="Wingdings"/>
              </a:rPr>
              <a:t>Others</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73" name="TextBox 10">
            <a:extLst>
              <a:ext uri="{FF2B5EF4-FFF2-40B4-BE49-F238E27FC236}">
                <a16:creationId xmlns:a16="http://schemas.microsoft.com/office/drawing/2014/main" id="{7CD24878-1D36-12A2-3658-A563A5D3233B}"/>
              </a:ext>
            </a:extLst>
          </p:cNvPr>
          <p:cNvSpPr txBox="1"/>
          <p:nvPr/>
        </p:nvSpPr>
        <p:spPr>
          <a:xfrm>
            <a:off x="4320379" y="3627865"/>
            <a:ext cx="272441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rgbClr val="322D2D"/>
                </a:solidFill>
                <a:latin typeface="Arial"/>
              </a:rPr>
              <a:t>Others include textile and molded fiber.</a:t>
            </a:r>
            <a:endParaRPr kumimoji="0" lang="en-US" sz="1000" b="0" i="0" u="none" strike="noStrike" kern="1200" cap="none" spc="0" normalizeH="0" baseline="0" noProof="0">
              <a:ln>
                <a:noFill/>
              </a:ln>
              <a:solidFill>
                <a:srgbClr val="322D2D"/>
              </a:solidFill>
              <a:effectLst/>
              <a:uLnTx/>
              <a:uFillTx/>
              <a:latin typeface="Arial"/>
              <a:ea typeface="+mn-ea"/>
              <a:cs typeface="+mn-cs"/>
            </a:endParaRPr>
          </a:p>
        </p:txBody>
      </p:sp>
      <p:sp>
        <p:nvSpPr>
          <p:cNvPr id="78" name="Päivämäärän paikkamerkki 77">
            <a:extLst>
              <a:ext uri="{FF2B5EF4-FFF2-40B4-BE49-F238E27FC236}">
                <a16:creationId xmlns:a16="http://schemas.microsoft.com/office/drawing/2014/main" id="{3ED5FC2A-A3D9-6856-F40E-3165F1C992A9}"/>
              </a:ext>
            </a:extLst>
          </p:cNvPr>
          <p:cNvSpPr>
            <a:spLocks noGrp="1"/>
          </p:cNvSpPr>
          <p:nvPr>
            <p:ph type="dt" sz="half" idx="10"/>
          </p:nvPr>
        </p:nvSpPr>
        <p:spPr/>
        <p:txBody>
          <a:bodyPr/>
          <a:lstStyle/>
          <a:p>
            <a:r>
              <a:rPr lang="fi-FI"/>
              <a:t>JULY 2026</a:t>
            </a:r>
            <a:endParaRPr lang="en-US"/>
          </a:p>
        </p:txBody>
      </p:sp>
      <p:sp>
        <p:nvSpPr>
          <p:cNvPr id="79" name="Alatunnisteen paikkamerkki 78">
            <a:extLst>
              <a:ext uri="{FF2B5EF4-FFF2-40B4-BE49-F238E27FC236}">
                <a16:creationId xmlns:a16="http://schemas.microsoft.com/office/drawing/2014/main" id="{CEBCB828-A8A1-BE23-BEFD-D71DC3E0D980}"/>
              </a:ext>
            </a:extLst>
          </p:cNvPr>
          <p:cNvSpPr>
            <a:spLocks noGrp="1"/>
          </p:cNvSpPr>
          <p:nvPr>
            <p:ph type="ftr" sz="quarter" idx="11"/>
          </p:nvPr>
        </p:nvSpPr>
        <p:spPr/>
        <p:txBody>
          <a:bodyPr/>
          <a:lstStyle/>
          <a:p>
            <a:r>
              <a:rPr lang="en-US"/>
              <a:t>INVESTOR PRESENTATION</a:t>
            </a:r>
          </a:p>
        </p:txBody>
      </p:sp>
    </p:spTree>
    <p:extLst>
      <p:ext uri="{BB962C8B-B14F-4D97-AF65-F5344CB8AC3E}">
        <p14:creationId xmlns:p14="http://schemas.microsoft.com/office/powerpoint/2010/main" val="218244760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aphicFrame>
        <p:nvGraphicFramePr>
          <p:cNvPr id="47" name="think-cell data - do not delete" hidden="1">
            <a:extLst>
              <a:ext uri="{FF2B5EF4-FFF2-40B4-BE49-F238E27FC236}">
                <a16:creationId xmlns:a16="http://schemas.microsoft.com/office/drawing/2014/main" id="{16CA17CE-5495-48D6-BD4B-E6EE063F2961}"/>
              </a:ext>
            </a:extLst>
          </p:cNvPr>
          <p:cNvGraphicFramePr>
            <a:graphicFrameLocks/>
          </p:cNvGraphicFramePr>
          <p:nvPr>
            <p:custDataLst>
              <p:tags r:id="rId1"/>
            </p:custDataLst>
            <p:extLst>
              <p:ext uri="{D42A27DB-BD31-4B8C-83A1-F6EECF244321}">
                <p14:modId xmlns:p14="http://schemas.microsoft.com/office/powerpoint/2010/main" val="18504808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1" imgW="273" imgH="273" progId="TCLayout.ActiveDocument.1">
                  <p:embed/>
                </p:oleObj>
              </mc:Choice>
              <mc:Fallback>
                <p:oleObj name="think-cell Slide" r:id="rId31" imgW="273" imgH="273" progId="TCLayout.ActiveDocument.1">
                  <p:embed/>
                  <p:pic>
                    <p:nvPicPr>
                      <p:cNvPr id="47" name="think-cell data - do not delete" hidden="1">
                        <a:extLst>
                          <a:ext uri="{FF2B5EF4-FFF2-40B4-BE49-F238E27FC236}">
                            <a16:creationId xmlns:a16="http://schemas.microsoft.com/office/drawing/2014/main" id="{16CA17CE-5495-48D6-BD4B-E6EE063F2961}"/>
                          </a:ext>
                        </a:extLst>
                      </p:cNvPr>
                      <p:cNvPicPr/>
                      <p:nvPr/>
                    </p:nvPicPr>
                    <p:blipFill>
                      <a:blip r:embed="rId32"/>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F56F0746-E243-876D-7550-80D9956CC839}"/>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9DAED73E-BFDC-D2BD-68B8-A97CCC9EF00F}"/>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BE58E0F1-046A-58D6-7ECD-66DDBCA1FCEF}"/>
              </a:ext>
            </a:extLst>
          </p:cNvPr>
          <p:cNvSpPr>
            <a:spLocks noGrp="1"/>
          </p:cNvSpPr>
          <p:nvPr>
            <p:ph type="sldNum" sz="quarter" idx="12"/>
          </p:nvPr>
        </p:nvSpPr>
        <p:spPr/>
        <p:txBody>
          <a:bodyPr/>
          <a:lstStyle/>
          <a:p>
            <a:fld id="{9B8CDF1A-3CDE-4195-AF23-CDCF2878DEB5}" type="slidenum">
              <a:rPr lang="en-US" smtClean="0"/>
              <a:t>49</a:t>
            </a:fld>
            <a:endParaRPr lang="en-US"/>
          </a:p>
        </p:txBody>
      </p:sp>
      <p:sp>
        <p:nvSpPr>
          <p:cNvPr id="5" name="Text Placeholder 8">
            <a:extLst>
              <a:ext uri="{FF2B5EF4-FFF2-40B4-BE49-F238E27FC236}">
                <a16:creationId xmlns:a16="http://schemas.microsoft.com/office/drawing/2014/main" id="{AAF12302-28A9-2298-4D15-066FFB0BD053}"/>
              </a:ext>
            </a:extLst>
          </p:cNvPr>
          <p:cNvSpPr txBox="1">
            <a:spLocks/>
          </p:cNvSpPr>
          <p:nvPr/>
        </p:nvSpPr>
        <p:spPr>
          <a:xfrm>
            <a:off x="839790" y="1747838"/>
            <a:ext cx="3311994" cy="504825"/>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cap="all" spc="100" dirty="0"/>
              <a:t>LARGE ADDRESSABLE MARKET</a:t>
            </a:r>
          </a:p>
          <a:p>
            <a:endParaRPr lang="en-US" sz="1400" b="1" cap="all" spc="100" dirty="0"/>
          </a:p>
        </p:txBody>
      </p:sp>
      <p:sp>
        <p:nvSpPr>
          <p:cNvPr id="6" name="Text Placeholder 10">
            <a:extLst>
              <a:ext uri="{FF2B5EF4-FFF2-40B4-BE49-F238E27FC236}">
                <a16:creationId xmlns:a16="http://schemas.microsoft.com/office/drawing/2014/main" id="{F5DA81ED-CE54-E2DB-084B-1ADD2EBE97EE}"/>
              </a:ext>
            </a:extLst>
          </p:cNvPr>
          <p:cNvSpPr txBox="1">
            <a:spLocks/>
          </p:cNvSpPr>
          <p:nvPr/>
        </p:nvSpPr>
        <p:spPr>
          <a:xfrm>
            <a:off x="8040216" y="1747838"/>
            <a:ext cx="3311997" cy="504825"/>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cap="all" spc="100" dirty="0"/>
              <a:t>KEMIRA HAS A GOOD MARKET POSITION</a:t>
            </a:r>
          </a:p>
          <a:p>
            <a:endParaRPr lang="en-US" sz="1400" b="1" cap="all" spc="100" dirty="0"/>
          </a:p>
        </p:txBody>
      </p:sp>
      <p:sp>
        <p:nvSpPr>
          <p:cNvPr id="7" name="Text Placeholder 13">
            <a:extLst>
              <a:ext uri="{FF2B5EF4-FFF2-40B4-BE49-F238E27FC236}">
                <a16:creationId xmlns:a16="http://schemas.microsoft.com/office/drawing/2014/main" id="{C5817054-AF74-E4BB-CA3E-FE31D91B28A6}"/>
              </a:ext>
            </a:extLst>
          </p:cNvPr>
          <p:cNvSpPr txBox="1">
            <a:spLocks/>
          </p:cNvSpPr>
          <p:nvPr/>
        </p:nvSpPr>
        <p:spPr>
          <a:xfrm>
            <a:off x="4440238" y="1747838"/>
            <a:ext cx="3311525" cy="504825"/>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cap="all" spc="100" dirty="0"/>
              <a:t>SOME MARKET GROWTH EXPECTED</a:t>
            </a:r>
          </a:p>
          <a:p>
            <a:endParaRPr lang="en-US" sz="1400" b="1" cap="all" spc="100" dirty="0"/>
          </a:p>
        </p:txBody>
      </p:sp>
      <p:graphicFrame>
        <p:nvGraphicFramePr>
          <p:cNvPr id="45" name="Chart 3">
            <a:extLst>
              <a:ext uri="{FF2B5EF4-FFF2-40B4-BE49-F238E27FC236}">
                <a16:creationId xmlns:a16="http://schemas.microsoft.com/office/drawing/2014/main" id="{EDA2D576-8950-0115-57EA-B2264E49DC73}"/>
              </a:ext>
            </a:extLst>
          </p:cNvPr>
          <p:cNvGraphicFramePr/>
          <p:nvPr>
            <p:custDataLst>
              <p:tags r:id="rId2"/>
            </p:custDataLst>
            <p:extLst>
              <p:ext uri="{D42A27DB-BD31-4B8C-83A1-F6EECF244321}">
                <p14:modId xmlns:p14="http://schemas.microsoft.com/office/powerpoint/2010/main" val="3409030253"/>
              </p:ext>
            </p:extLst>
          </p:nvPr>
        </p:nvGraphicFramePr>
        <p:xfrm>
          <a:off x="4667250" y="2505075"/>
          <a:ext cx="2879725" cy="2925763"/>
        </p:xfrm>
        <a:graphic>
          <a:graphicData uri="http://schemas.openxmlformats.org/drawingml/2006/chart">
            <c:chart xmlns:c="http://schemas.openxmlformats.org/drawingml/2006/chart" xmlns:r="http://schemas.openxmlformats.org/officeDocument/2006/relationships" r:id="rId33"/>
          </a:graphicData>
        </a:graphic>
      </p:graphicFrame>
      <p:cxnSp>
        <p:nvCxnSpPr>
          <p:cNvPr id="9" name="Straight Connector 110">
            <a:extLst>
              <a:ext uri="{FF2B5EF4-FFF2-40B4-BE49-F238E27FC236}">
                <a16:creationId xmlns:a16="http://schemas.microsoft.com/office/drawing/2014/main" id="{D6BF7056-AE67-1CC7-AA1F-8E09CD2412B8}"/>
              </a:ext>
            </a:extLst>
          </p:cNvPr>
          <p:cNvCxnSpPr/>
          <p:nvPr>
            <p:custDataLst>
              <p:tags r:id="rId3"/>
            </p:custDataLst>
          </p:nvPr>
        </p:nvCxnSpPr>
        <p:spPr bwMode="auto">
          <a:xfrm flipV="1">
            <a:off x="5427663" y="2281238"/>
            <a:ext cx="1357313" cy="325438"/>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0" name="Text Placeholder 2">
            <a:extLst>
              <a:ext uri="{FF2B5EF4-FFF2-40B4-BE49-F238E27FC236}">
                <a16:creationId xmlns:a16="http://schemas.microsoft.com/office/drawing/2014/main" id="{AC06423A-7194-B7F2-1126-6FC6CBE1247A}"/>
              </a:ext>
            </a:extLst>
          </p:cNvPr>
          <p:cNvSpPr>
            <a:spLocks/>
          </p:cNvSpPr>
          <p:nvPr>
            <p:custDataLst>
              <p:tags r:id="rId4"/>
            </p:custDataLst>
          </p:nvPr>
        </p:nvSpPr>
        <p:spPr bwMode="gray">
          <a:xfrm>
            <a:off x="5310188" y="3609975"/>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1E435B7-470F-4604-8C9C-011596513DB7}" type="datetime'''''''''''''''''''''''''''''''''''''4''''''''.''3'''''''''">
              <a:rPr lang="en-US" altLang="en-US" sz="1100" smtClean="0">
                <a:solidFill>
                  <a:srgbClr val="322D2D"/>
                </a:solidFill>
              </a:rPr>
              <a:pPr lvl="0" algn="ctr">
                <a:spcBef>
                  <a:spcPct val="0"/>
                </a:spcBef>
                <a:spcAft>
                  <a:spcPct val="0"/>
                </a:spcAft>
                <a:defRPr/>
              </a:pPr>
              <a:t>4.3</a:t>
            </a:fld>
            <a:endParaRPr kumimoji="0" lang="en-US" sz="1100" b="0" i="0" strike="noStrike" kern="1200" cap="none" spc="0" normalizeH="0" baseline="0" noProof="0">
              <a:ln>
                <a:noFill/>
              </a:ln>
              <a:solidFill>
                <a:srgbClr val="322D2D"/>
              </a:solidFill>
              <a:effectLst/>
              <a:uLnTx/>
              <a:uFillTx/>
            </a:endParaRPr>
          </a:p>
        </p:txBody>
      </p:sp>
      <p:sp>
        <p:nvSpPr>
          <p:cNvPr id="11" name="Text Placeholder 2">
            <a:extLst>
              <a:ext uri="{FF2B5EF4-FFF2-40B4-BE49-F238E27FC236}">
                <a16:creationId xmlns:a16="http://schemas.microsoft.com/office/drawing/2014/main" id="{7AA5A592-D307-00C1-23E5-E474785AB919}"/>
              </a:ext>
            </a:extLst>
          </p:cNvPr>
          <p:cNvSpPr>
            <a:spLocks/>
          </p:cNvSpPr>
          <p:nvPr>
            <p:custDataLst>
              <p:tags r:id="rId5"/>
            </p:custDataLst>
          </p:nvPr>
        </p:nvSpPr>
        <p:spPr bwMode="gray">
          <a:xfrm>
            <a:off x="5310188" y="4572000"/>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8C4E4A8C-5F11-458B-A069-266F38065378}" type="datetime'1''''.''''''''''''''''''''1'''''''''''''''''">
              <a:rPr lang="en-US" altLang="en-US" sz="1100" smtClean="0">
                <a:solidFill>
                  <a:srgbClr val="322D2D"/>
                </a:solidFill>
              </a:rPr>
              <a:pPr lvl="0" algn="ctr">
                <a:spcBef>
                  <a:spcPct val="0"/>
                </a:spcBef>
                <a:spcAft>
                  <a:spcPct val="0"/>
                </a:spcAft>
                <a:defRPr/>
              </a:pPr>
              <a:t>1.1</a:t>
            </a:fld>
            <a:endParaRPr kumimoji="0" lang="en-US" sz="1100" b="0" i="0" strike="noStrike" kern="1200" cap="none" spc="0" normalizeH="0" baseline="0" noProof="0">
              <a:ln>
                <a:noFill/>
              </a:ln>
              <a:solidFill>
                <a:srgbClr val="322D2D"/>
              </a:solidFill>
              <a:effectLst/>
              <a:uLnTx/>
              <a:uFillTx/>
            </a:endParaRPr>
          </a:p>
        </p:txBody>
      </p:sp>
      <p:sp>
        <p:nvSpPr>
          <p:cNvPr id="12" name="Text Placeholder 2">
            <a:extLst>
              <a:ext uri="{FF2B5EF4-FFF2-40B4-BE49-F238E27FC236}">
                <a16:creationId xmlns:a16="http://schemas.microsoft.com/office/drawing/2014/main" id="{8AA11C0A-5AD2-7511-224B-3DC3293ECA77}"/>
              </a:ext>
            </a:extLst>
          </p:cNvPr>
          <p:cNvSpPr>
            <a:spLocks/>
          </p:cNvSpPr>
          <p:nvPr>
            <p:custDataLst>
              <p:tags r:id="rId6"/>
            </p:custDataLst>
          </p:nvPr>
        </p:nvSpPr>
        <p:spPr bwMode="gray">
          <a:xfrm>
            <a:off x="5310188" y="4938713"/>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2829BD19-ED1F-466A-8A44-3F3C224F9320}" type="datetime'''''''''''''''''''''''''''1''''''''.''''''0'''''''''''''''''''">
              <a:rPr lang="en-US" altLang="en-US" sz="1100" smtClean="0">
                <a:solidFill>
                  <a:srgbClr val="322D2D"/>
                </a:solidFill>
              </a:rPr>
              <a:pPr lvl="0" algn="ctr">
                <a:spcBef>
                  <a:spcPct val="0"/>
                </a:spcBef>
                <a:spcAft>
                  <a:spcPct val="0"/>
                </a:spcAft>
                <a:defRPr/>
              </a:pPr>
              <a:t>1.0</a:t>
            </a:fld>
            <a:endParaRPr kumimoji="0" lang="en-US" sz="1100" b="0" i="0" strike="noStrike" kern="1200" cap="none" spc="0" normalizeH="0" baseline="0" noProof="0">
              <a:ln>
                <a:noFill/>
              </a:ln>
              <a:solidFill>
                <a:srgbClr val="322D2D"/>
              </a:solidFill>
              <a:effectLst/>
              <a:uLnTx/>
              <a:uFillTx/>
            </a:endParaRPr>
          </a:p>
        </p:txBody>
      </p:sp>
      <p:sp>
        <p:nvSpPr>
          <p:cNvPr id="13" name="Text Placeholder 2">
            <a:extLst>
              <a:ext uri="{FF2B5EF4-FFF2-40B4-BE49-F238E27FC236}">
                <a16:creationId xmlns:a16="http://schemas.microsoft.com/office/drawing/2014/main" id="{6B16B366-4914-D78B-5C4E-8A2875589403}"/>
              </a:ext>
            </a:extLst>
          </p:cNvPr>
          <p:cNvSpPr>
            <a:spLocks/>
          </p:cNvSpPr>
          <p:nvPr>
            <p:custDataLst>
              <p:tags r:id="rId7"/>
            </p:custDataLst>
          </p:nvPr>
        </p:nvSpPr>
        <p:spPr bwMode="gray">
          <a:xfrm>
            <a:off x="5310188" y="5194300"/>
            <a:ext cx="234950" cy="150813"/>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9D157E06-1769-4222-8B5C-6712B2A2375E}" type="datetime'0''''''''''''''''''''''''''.''''''''''''''''''''''''''''''4'''">
              <a:rPr lang="en-US" altLang="en-US" sz="1100" smtClean="0">
                <a:solidFill>
                  <a:srgbClr val="322D2D"/>
                </a:solidFill>
              </a:rPr>
              <a:pPr lvl="0" algn="ctr">
                <a:spcBef>
                  <a:spcPct val="0"/>
                </a:spcBef>
                <a:spcAft>
                  <a:spcPct val="0"/>
                </a:spcAft>
                <a:defRPr/>
              </a:pPr>
              <a:t>0.4</a:t>
            </a:fld>
            <a:endParaRPr kumimoji="0" lang="en-US" sz="1100" b="0" i="0" strike="noStrike" kern="1200" cap="none" spc="0" normalizeH="0" baseline="0" noProof="0">
              <a:ln>
                <a:noFill/>
              </a:ln>
              <a:solidFill>
                <a:srgbClr val="322D2D"/>
              </a:solidFill>
              <a:effectLst/>
              <a:uLnTx/>
              <a:uFillTx/>
            </a:endParaRPr>
          </a:p>
        </p:txBody>
      </p:sp>
      <p:sp>
        <p:nvSpPr>
          <p:cNvPr id="14" name="Text Placeholder 2">
            <a:extLst>
              <a:ext uri="{FF2B5EF4-FFF2-40B4-BE49-F238E27FC236}">
                <a16:creationId xmlns:a16="http://schemas.microsoft.com/office/drawing/2014/main" id="{5FED81DD-C047-1EAB-49FF-514D9C2AF239}"/>
              </a:ext>
            </a:extLst>
          </p:cNvPr>
          <p:cNvSpPr>
            <a:spLocks/>
          </p:cNvSpPr>
          <p:nvPr>
            <p:custDataLst>
              <p:tags r:id="rId8"/>
            </p:custDataLst>
          </p:nvPr>
        </p:nvSpPr>
        <p:spPr bwMode="auto">
          <a:xfrm>
            <a:off x="5265738" y="5394325"/>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9837C6AC-31F7-4E6C-95EF-6BDBA0E2FB7B}" type="datetime'''2''''''''''''''''0''''''''''2''''''''''''4'''''''''''''''">
              <a:rPr lang="en-US" altLang="en-US" sz="1100" smtClean="0">
                <a:solidFill>
                  <a:srgbClr val="322D2D"/>
                </a:solidFill>
              </a:rPr>
              <a:pPr lvl="0" algn="ctr">
                <a:spcBef>
                  <a:spcPct val="0"/>
                </a:spcBef>
                <a:spcAft>
                  <a:spcPct val="0"/>
                </a:spcAft>
                <a:defRPr/>
              </a:pPr>
              <a:t>2024</a:t>
            </a:fld>
            <a:endParaRPr kumimoji="0" lang="en-US" sz="1100" b="0" i="0" strike="noStrike" kern="1200" cap="none" spc="0" normalizeH="0" baseline="0" noProof="0">
              <a:ln>
                <a:noFill/>
              </a:ln>
              <a:solidFill>
                <a:srgbClr val="322D2D"/>
              </a:solidFill>
              <a:effectLst/>
              <a:uLnTx/>
              <a:uFillTx/>
            </a:endParaRPr>
          </a:p>
        </p:txBody>
      </p:sp>
      <p:sp>
        <p:nvSpPr>
          <p:cNvPr id="15" name="Text Placeholder 2">
            <a:extLst>
              <a:ext uri="{FF2B5EF4-FFF2-40B4-BE49-F238E27FC236}">
                <a16:creationId xmlns:a16="http://schemas.microsoft.com/office/drawing/2014/main" id="{1969C7CD-B185-EDC1-3751-08A4262E9099}"/>
              </a:ext>
            </a:extLst>
          </p:cNvPr>
          <p:cNvSpPr>
            <a:spLocks/>
          </p:cNvSpPr>
          <p:nvPr>
            <p:custDataLst>
              <p:tags r:id="rId9"/>
            </p:custDataLst>
          </p:nvPr>
        </p:nvSpPr>
        <p:spPr bwMode="gray">
          <a:xfrm>
            <a:off x="6667500" y="3417888"/>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B75A400A-F97A-4134-85C4-A28724CFBAF6}" type="datetime'''''''''''''''''''''5''''''''''''''.''''''''0'''''''''''''''">
              <a:rPr lang="en-US" altLang="en-US" sz="1100" smtClean="0">
                <a:solidFill>
                  <a:srgbClr val="322D2D"/>
                </a:solidFill>
              </a:rPr>
              <a:pPr lvl="0" algn="ctr">
                <a:spcBef>
                  <a:spcPct val="0"/>
                </a:spcBef>
                <a:spcAft>
                  <a:spcPct val="0"/>
                </a:spcAft>
                <a:defRPr/>
              </a:pPr>
              <a:t>5.0</a:t>
            </a:fld>
            <a:endParaRPr kumimoji="0" lang="en-US" sz="1100" b="0" i="0" strike="noStrike" kern="1200" cap="none" spc="0" normalizeH="0" baseline="0" noProof="0">
              <a:ln>
                <a:noFill/>
              </a:ln>
              <a:solidFill>
                <a:srgbClr val="322D2D"/>
              </a:solidFill>
              <a:effectLst/>
              <a:uLnTx/>
              <a:uFillTx/>
            </a:endParaRPr>
          </a:p>
        </p:txBody>
      </p:sp>
      <p:sp>
        <p:nvSpPr>
          <p:cNvPr id="16" name="Text Placeholder 2">
            <a:extLst>
              <a:ext uri="{FF2B5EF4-FFF2-40B4-BE49-F238E27FC236}">
                <a16:creationId xmlns:a16="http://schemas.microsoft.com/office/drawing/2014/main" id="{C21F24A5-5933-9B7D-1B31-0262D65221AB}"/>
              </a:ext>
            </a:extLst>
          </p:cNvPr>
          <p:cNvSpPr>
            <a:spLocks/>
          </p:cNvSpPr>
          <p:nvPr>
            <p:custDataLst>
              <p:tags r:id="rId10"/>
            </p:custDataLst>
          </p:nvPr>
        </p:nvSpPr>
        <p:spPr bwMode="gray">
          <a:xfrm>
            <a:off x="6667500" y="4559300"/>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09324507-C58C-4D1E-A901-78B56DE6E980}" type="datetime'''''''''''''''''''''''''''''1''''''''''.''3'">
              <a:rPr lang="en-US" altLang="en-US" sz="1100" smtClean="0">
                <a:solidFill>
                  <a:srgbClr val="322D2D"/>
                </a:solidFill>
              </a:rPr>
              <a:pPr lvl="0" algn="ctr">
                <a:spcBef>
                  <a:spcPct val="0"/>
                </a:spcBef>
                <a:spcAft>
                  <a:spcPct val="0"/>
                </a:spcAft>
                <a:defRPr/>
              </a:pPr>
              <a:t>1.3</a:t>
            </a:fld>
            <a:endParaRPr kumimoji="0" lang="en-US" sz="1100" b="0" i="0" strike="noStrike" kern="1200" cap="none" spc="0" normalizeH="0" baseline="0" noProof="0">
              <a:ln>
                <a:noFill/>
              </a:ln>
              <a:solidFill>
                <a:srgbClr val="322D2D"/>
              </a:solidFill>
              <a:effectLst/>
              <a:uLnTx/>
              <a:uFillTx/>
            </a:endParaRPr>
          </a:p>
        </p:txBody>
      </p:sp>
      <p:sp>
        <p:nvSpPr>
          <p:cNvPr id="17" name="Text Placeholder 2">
            <a:extLst>
              <a:ext uri="{FF2B5EF4-FFF2-40B4-BE49-F238E27FC236}">
                <a16:creationId xmlns:a16="http://schemas.microsoft.com/office/drawing/2014/main" id="{614059AA-9416-FC44-CDF0-16ED208DDA1E}"/>
              </a:ext>
            </a:extLst>
          </p:cNvPr>
          <p:cNvSpPr>
            <a:spLocks/>
          </p:cNvSpPr>
          <p:nvPr>
            <p:custDataLst>
              <p:tags r:id="rId11"/>
            </p:custDataLst>
          </p:nvPr>
        </p:nvSpPr>
        <p:spPr bwMode="gray">
          <a:xfrm>
            <a:off x="6667500" y="4948238"/>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E78FDD9D-146C-443E-BE30-D967803BBD61}" type="datetime'''''''''''0''''''''''''''''.''''''8'''''">
              <a:rPr lang="en-US" altLang="en-US" sz="1100" smtClean="0">
                <a:solidFill>
                  <a:srgbClr val="322D2D"/>
                </a:solidFill>
              </a:rPr>
              <a:pPr lvl="0" algn="ctr">
                <a:spcBef>
                  <a:spcPct val="0"/>
                </a:spcBef>
                <a:spcAft>
                  <a:spcPct val="0"/>
                </a:spcAft>
                <a:defRPr/>
              </a:pPr>
              <a:t>0.8</a:t>
            </a:fld>
            <a:endParaRPr kumimoji="0" lang="en-US" sz="1100" b="0" i="0" strike="noStrike" kern="1200" cap="none" spc="0" normalizeH="0" baseline="0" noProof="0">
              <a:ln>
                <a:noFill/>
              </a:ln>
              <a:solidFill>
                <a:srgbClr val="322D2D"/>
              </a:solidFill>
              <a:effectLst/>
              <a:uLnTx/>
              <a:uFillTx/>
            </a:endParaRPr>
          </a:p>
        </p:txBody>
      </p:sp>
      <p:sp>
        <p:nvSpPr>
          <p:cNvPr id="18" name="Text Placeholder 2">
            <a:extLst>
              <a:ext uri="{FF2B5EF4-FFF2-40B4-BE49-F238E27FC236}">
                <a16:creationId xmlns:a16="http://schemas.microsoft.com/office/drawing/2014/main" id="{72B4E764-B3E8-EEC0-6718-33A4B62A306A}"/>
              </a:ext>
            </a:extLst>
          </p:cNvPr>
          <p:cNvSpPr>
            <a:spLocks/>
          </p:cNvSpPr>
          <p:nvPr>
            <p:custDataLst>
              <p:tags r:id="rId12"/>
            </p:custDataLst>
          </p:nvPr>
        </p:nvSpPr>
        <p:spPr bwMode="gray">
          <a:xfrm>
            <a:off x="6667500" y="5187950"/>
            <a:ext cx="234950" cy="150813"/>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622199E-4686-4002-B4A7-3A98C6360900}" type="datetime'''''''''''''''0.''''5'''''''''">
              <a:rPr lang="en-US" altLang="en-US" sz="1100" smtClean="0">
                <a:solidFill>
                  <a:srgbClr val="322D2D"/>
                </a:solidFill>
              </a:rPr>
              <a:pPr lvl="0" algn="ctr">
                <a:spcBef>
                  <a:spcPct val="0"/>
                </a:spcBef>
                <a:spcAft>
                  <a:spcPct val="0"/>
                </a:spcAft>
                <a:defRPr/>
              </a:pPr>
              <a:t>0.5</a:t>
            </a:fld>
            <a:endParaRPr kumimoji="0" lang="en-US" sz="1100" b="0" i="0" strike="noStrike" kern="1200" cap="none" spc="0" normalizeH="0" baseline="0" noProof="0">
              <a:ln>
                <a:noFill/>
              </a:ln>
              <a:solidFill>
                <a:srgbClr val="322D2D"/>
              </a:solidFill>
              <a:effectLst/>
              <a:uLnTx/>
              <a:uFillTx/>
            </a:endParaRPr>
          </a:p>
        </p:txBody>
      </p:sp>
      <p:sp>
        <p:nvSpPr>
          <p:cNvPr id="19" name="Text Placeholder 2">
            <a:extLst>
              <a:ext uri="{FF2B5EF4-FFF2-40B4-BE49-F238E27FC236}">
                <a16:creationId xmlns:a16="http://schemas.microsoft.com/office/drawing/2014/main" id="{1A095D18-A01B-DFDF-3ACF-1FA16DCBECAA}"/>
              </a:ext>
            </a:extLst>
          </p:cNvPr>
          <p:cNvSpPr>
            <a:spLocks/>
          </p:cNvSpPr>
          <p:nvPr>
            <p:custDataLst>
              <p:tags r:id="rId13"/>
            </p:custDataLst>
          </p:nvPr>
        </p:nvSpPr>
        <p:spPr bwMode="auto">
          <a:xfrm>
            <a:off x="6623050" y="5394325"/>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B2B62450-3067-437A-B78F-B2F05B990214}" type="datetime'''''''''2''''''''''''''0''''30'''">
              <a:rPr lang="en-US" altLang="en-US" sz="1100" smtClean="0">
                <a:solidFill>
                  <a:srgbClr val="322D2D"/>
                </a:solidFill>
              </a:rPr>
              <a:pPr lvl="0" algn="ctr">
                <a:spcBef>
                  <a:spcPct val="0"/>
                </a:spcBef>
                <a:spcAft>
                  <a:spcPct val="0"/>
                </a:spcAft>
                <a:defRPr/>
              </a:pPr>
              <a:t>2030</a:t>
            </a:fld>
            <a:endParaRPr kumimoji="0" lang="en-US" sz="1100" b="0" i="0" strike="noStrike" kern="1200" cap="none" spc="0" normalizeH="0" baseline="0" noProof="0">
              <a:ln>
                <a:noFill/>
              </a:ln>
              <a:solidFill>
                <a:srgbClr val="322D2D"/>
              </a:solidFill>
              <a:effectLst/>
              <a:uLnTx/>
              <a:uFillTx/>
            </a:endParaRPr>
          </a:p>
        </p:txBody>
      </p:sp>
      <p:sp>
        <p:nvSpPr>
          <p:cNvPr id="20" name="Text Placeholder 2">
            <a:extLst>
              <a:ext uri="{FF2B5EF4-FFF2-40B4-BE49-F238E27FC236}">
                <a16:creationId xmlns:a16="http://schemas.microsoft.com/office/drawing/2014/main" id="{64E7EF7B-A6ED-F358-171F-2799B49989CE}"/>
              </a:ext>
            </a:extLst>
          </p:cNvPr>
          <p:cNvSpPr>
            <a:spLocks/>
          </p:cNvSpPr>
          <p:nvPr>
            <p:custDataLst>
              <p:tags r:id="rId14"/>
            </p:custDataLst>
          </p:nvPr>
        </p:nvSpPr>
        <p:spPr bwMode="gray">
          <a:xfrm>
            <a:off x="5310188" y="2736850"/>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BACD14E-ECF3-4FEA-B69A-7E9D1ED7CF45}" type="datetime'''''''6''''''''''''''''''''.''''7'''''''''''''''''''''''''''">
              <a:rPr lang="en-US" altLang="en-US" sz="1100" smtClean="0">
                <a:solidFill>
                  <a:srgbClr val="322D2D"/>
                </a:solidFill>
              </a:rPr>
              <a:pPr lvl="0" algn="ctr">
                <a:spcBef>
                  <a:spcPct val="0"/>
                </a:spcBef>
                <a:spcAft>
                  <a:spcPct val="0"/>
                </a:spcAft>
                <a:defRPr/>
              </a:pPr>
              <a:t>6.7</a:t>
            </a:fld>
            <a:endParaRPr kumimoji="0" lang="en-US" sz="1100" b="0" i="0" strike="noStrike" kern="1200" cap="none" spc="0" normalizeH="0" baseline="0" noProof="0">
              <a:ln>
                <a:noFill/>
              </a:ln>
              <a:solidFill>
                <a:srgbClr val="322D2D"/>
              </a:solidFill>
              <a:effectLst/>
              <a:uLnTx/>
              <a:uFillTx/>
            </a:endParaRPr>
          </a:p>
        </p:txBody>
      </p:sp>
      <p:sp>
        <p:nvSpPr>
          <p:cNvPr id="21" name="Text Placeholder 2">
            <a:extLst>
              <a:ext uri="{FF2B5EF4-FFF2-40B4-BE49-F238E27FC236}">
                <a16:creationId xmlns:a16="http://schemas.microsoft.com/office/drawing/2014/main" id="{A0120BBE-DC24-9AEF-595A-F0C7072D0054}"/>
              </a:ext>
            </a:extLst>
          </p:cNvPr>
          <p:cNvSpPr>
            <a:spLocks/>
          </p:cNvSpPr>
          <p:nvPr>
            <p:custDataLst>
              <p:tags r:id="rId15"/>
            </p:custDataLst>
          </p:nvPr>
        </p:nvSpPr>
        <p:spPr bwMode="gray">
          <a:xfrm>
            <a:off x="6667500" y="2411413"/>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E6A1473E-C889-4EE1-9A7A-07B9BFEE933B}" type="datetime'''''''''''''''7''.''6'''''''''''">
              <a:rPr lang="en-US" altLang="en-US" sz="1100" smtClean="0">
                <a:solidFill>
                  <a:srgbClr val="322D2D"/>
                </a:solidFill>
              </a:rPr>
              <a:pPr lvl="0" algn="ctr">
                <a:spcBef>
                  <a:spcPct val="0"/>
                </a:spcBef>
                <a:spcAft>
                  <a:spcPct val="0"/>
                </a:spcAft>
                <a:defRPr/>
              </a:pPr>
              <a:t>7.6</a:t>
            </a:fld>
            <a:endParaRPr kumimoji="0" lang="en-US" sz="1100" b="0" i="0" strike="noStrike" kern="1200" cap="none" spc="0" normalizeH="0" baseline="0" noProof="0">
              <a:ln>
                <a:noFill/>
              </a:ln>
              <a:solidFill>
                <a:srgbClr val="322D2D"/>
              </a:solidFill>
              <a:effectLst/>
              <a:uLnTx/>
              <a:uFillTx/>
            </a:endParaRPr>
          </a:p>
        </p:txBody>
      </p:sp>
      <p:sp>
        <p:nvSpPr>
          <p:cNvPr id="22" name="Text Placeholder 2">
            <a:extLst>
              <a:ext uri="{FF2B5EF4-FFF2-40B4-BE49-F238E27FC236}">
                <a16:creationId xmlns:a16="http://schemas.microsoft.com/office/drawing/2014/main" id="{49D53506-DC2D-8CB8-5CBB-53CC31706072}"/>
              </a:ext>
            </a:extLst>
          </p:cNvPr>
          <p:cNvSpPr>
            <a:spLocks/>
          </p:cNvSpPr>
          <p:nvPr>
            <p:custDataLst>
              <p:tags r:id="rId16"/>
            </p:custDataLst>
          </p:nvPr>
        </p:nvSpPr>
        <p:spPr bwMode="auto">
          <a:xfrm>
            <a:off x="5905500" y="2336800"/>
            <a:ext cx="400050" cy="214313"/>
          </a:xfrm>
          <a:prstGeom prst="ellipse">
            <a:avLst/>
          </a:prstGeom>
          <a:solidFill>
            <a:schemeClr val="bg1"/>
          </a:solidFill>
          <a:ln w="9525" cmpd="sng" algn="ctr">
            <a:solidFill>
              <a:schemeClr val="tx1"/>
            </a:solidFill>
          </a:ln>
          <a:effec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en-US" altLang="en-US" sz="1100" b="1" i="0" u="none" strike="noStrike" kern="1200" cap="none" spc="0" normalizeH="0" baseline="0" noProof="0">
                <a:ln>
                  <a:noFill/>
                </a:ln>
                <a:solidFill>
                  <a:srgbClr val="322D2D"/>
                </a:solidFill>
                <a:effectLst/>
                <a:uLnTx/>
                <a:uFillTx/>
                <a:latin typeface="Arial"/>
                <a:ea typeface="+mn-ea"/>
                <a:cs typeface="+mn-cs"/>
              </a:rPr>
              <a:t>~2%</a:t>
            </a:r>
            <a:endParaRPr kumimoji="0" lang="en-US" sz="1100" b="1" i="0" u="none" strike="noStrike" kern="1200" cap="none" spc="0" normalizeH="0" baseline="0" noProof="0">
              <a:ln>
                <a:noFill/>
              </a:ln>
              <a:solidFill>
                <a:srgbClr val="322D2D"/>
              </a:solidFill>
              <a:effectLst/>
              <a:uLnTx/>
              <a:uFillTx/>
              <a:latin typeface="Arial"/>
              <a:ea typeface="+mn-ea"/>
              <a:cs typeface="+mn-cs"/>
            </a:endParaRPr>
          </a:p>
        </p:txBody>
      </p:sp>
      <p:graphicFrame>
        <p:nvGraphicFramePr>
          <p:cNvPr id="46" name="Chart 3">
            <a:extLst>
              <a:ext uri="{FF2B5EF4-FFF2-40B4-BE49-F238E27FC236}">
                <a16:creationId xmlns:a16="http://schemas.microsoft.com/office/drawing/2014/main" id="{54E85530-EE8F-0AD6-7666-D414C505E4C7}"/>
              </a:ext>
            </a:extLst>
          </p:cNvPr>
          <p:cNvGraphicFramePr/>
          <p:nvPr>
            <p:custDataLst>
              <p:tags r:id="rId17"/>
            </p:custDataLst>
            <p:extLst>
              <p:ext uri="{D42A27DB-BD31-4B8C-83A1-F6EECF244321}">
                <p14:modId xmlns:p14="http://schemas.microsoft.com/office/powerpoint/2010/main" val="973560613"/>
              </p:ext>
            </p:extLst>
          </p:nvPr>
        </p:nvGraphicFramePr>
        <p:xfrm>
          <a:off x="1284288" y="2170113"/>
          <a:ext cx="2498725" cy="2514600"/>
        </p:xfrm>
        <a:graphic>
          <a:graphicData uri="http://schemas.openxmlformats.org/drawingml/2006/chart">
            <c:chart xmlns:c="http://schemas.openxmlformats.org/drawingml/2006/chart" xmlns:r="http://schemas.openxmlformats.org/officeDocument/2006/relationships" r:id="rId34"/>
          </a:graphicData>
        </a:graphic>
      </p:graphicFrame>
      <p:sp>
        <p:nvSpPr>
          <p:cNvPr id="24" name="Text Placeholder 2">
            <a:extLst>
              <a:ext uri="{FF2B5EF4-FFF2-40B4-BE49-F238E27FC236}">
                <a16:creationId xmlns:a16="http://schemas.microsoft.com/office/drawing/2014/main" id="{913F2C6A-973B-884F-DD8D-B6B4D908FA00}"/>
              </a:ext>
            </a:extLst>
          </p:cNvPr>
          <p:cNvSpPr>
            <a:spLocks/>
          </p:cNvSpPr>
          <p:nvPr>
            <p:custDataLst>
              <p:tags r:id="rId18"/>
            </p:custDataLst>
          </p:nvPr>
        </p:nvSpPr>
        <p:spPr bwMode="gray">
          <a:xfrm>
            <a:off x="3281363" y="3759200"/>
            <a:ext cx="32067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322D2D"/>
                </a:solidFill>
                <a:effectLst/>
                <a:uLnTx/>
                <a:uFillTx/>
                <a:latin typeface="Arial"/>
                <a:ea typeface="+mn-ea"/>
                <a:cs typeface="+mn-cs"/>
              </a:rPr>
              <a:t>65%</a:t>
            </a:r>
            <a:endParaRPr kumimoji="0" lang="en-US" sz="1100" b="0" i="0" u="none" strike="noStrike" kern="1200" cap="none" spc="0" normalizeH="0" baseline="0" noProof="0">
              <a:ln>
                <a:noFill/>
              </a:ln>
              <a:solidFill>
                <a:srgbClr val="322D2D"/>
              </a:solidFill>
              <a:effectLst/>
              <a:uLnTx/>
              <a:uFillTx/>
              <a:latin typeface="Arial"/>
              <a:ea typeface="+mn-ea"/>
              <a:cs typeface="+mn-cs"/>
            </a:endParaRPr>
          </a:p>
        </p:txBody>
      </p:sp>
      <p:sp>
        <p:nvSpPr>
          <p:cNvPr id="25" name="Text Placeholder 2">
            <a:extLst>
              <a:ext uri="{FF2B5EF4-FFF2-40B4-BE49-F238E27FC236}">
                <a16:creationId xmlns:a16="http://schemas.microsoft.com/office/drawing/2014/main" id="{4FC4CB06-10E8-717B-A82F-9FB56465A403}"/>
              </a:ext>
            </a:extLst>
          </p:cNvPr>
          <p:cNvSpPr>
            <a:spLocks/>
          </p:cNvSpPr>
          <p:nvPr>
            <p:custDataLst>
              <p:tags r:id="rId19"/>
            </p:custDataLst>
          </p:nvPr>
        </p:nvSpPr>
        <p:spPr bwMode="gray">
          <a:xfrm>
            <a:off x="1401763" y="3586163"/>
            <a:ext cx="32067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322D2D"/>
                </a:solidFill>
                <a:effectLst/>
                <a:uLnTx/>
                <a:uFillTx/>
                <a:latin typeface="Arial"/>
                <a:ea typeface="+mn-ea"/>
                <a:cs typeface="+mn-cs"/>
              </a:rPr>
              <a:t>15%</a:t>
            </a:r>
            <a:endParaRPr kumimoji="0" lang="en-US" sz="1100" b="0" i="0" u="none" strike="noStrike" kern="1200" cap="none" spc="0" normalizeH="0" baseline="0" noProof="0">
              <a:ln>
                <a:noFill/>
              </a:ln>
              <a:solidFill>
                <a:srgbClr val="322D2D"/>
              </a:solidFill>
              <a:effectLst/>
              <a:uLnTx/>
              <a:uFillTx/>
              <a:latin typeface="Arial"/>
              <a:ea typeface="+mn-ea"/>
              <a:cs typeface="+mn-cs"/>
            </a:endParaRPr>
          </a:p>
        </p:txBody>
      </p:sp>
      <p:sp>
        <p:nvSpPr>
          <p:cNvPr id="26" name="Text Placeholder 2">
            <a:extLst>
              <a:ext uri="{FF2B5EF4-FFF2-40B4-BE49-F238E27FC236}">
                <a16:creationId xmlns:a16="http://schemas.microsoft.com/office/drawing/2014/main" id="{71D12FD0-2BB2-3A62-DB9A-91B65A935CDD}"/>
              </a:ext>
            </a:extLst>
          </p:cNvPr>
          <p:cNvSpPr>
            <a:spLocks/>
          </p:cNvSpPr>
          <p:nvPr>
            <p:custDataLst>
              <p:tags r:id="rId20"/>
            </p:custDataLst>
          </p:nvPr>
        </p:nvSpPr>
        <p:spPr bwMode="gray">
          <a:xfrm>
            <a:off x="1616075" y="2701925"/>
            <a:ext cx="32067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322D2D"/>
                </a:solidFill>
                <a:effectLst/>
                <a:uLnTx/>
                <a:uFillTx/>
                <a:latin typeface="Arial"/>
                <a:ea typeface="+mn-ea"/>
                <a:cs typeface="+mn-cs"/>
              </a:rPr>
              <a:t>15%</a:t>
            </a:r>
            <a:endParaRPr kumimoji="0" lang="en-US" sz="1100" b="0" i="0" u="none" strike="noStrike" kern="1200" cap="none" spc="0" normalizeH="0" baseline="0" noProof="0">
              <a:ln>
                <a:noFill/>
              </a:ln>
              <a:solidFill>
                <a:srgbClr val="322D2D"/>
              </a:solidFill>
              <a:effectLst/>
              <a:uLnTx/>
              <a:uFillTx/>
              <a:latin typeface="Arial"/>
              <a:ea typeface="+mn-ea"/>
              <a:cs typeface="+mn-cs"/>
            </a:endParaRPr>
          </a:p>
        </p:txBody>
      </p:sp>
      <p:sp>
        <p:nvSpPr>
          <p:cNvPr id="27" name="Text Placeholder 2">
            <a:extLst>
              <a:ext uri="{FF2B5EF4-FFF2-40B4-BE49-F238E27FC236}">
                <a16:creationId xmlns:a16="http://schemas.microsoft.com/office/drawing/2014/main" id="{CCAB1A5E-6157-A15F-995E-14A858845F5F}"/>
              </a:ext>
            </a:extLst>
          </p:cNvPr>
          <p:cNvSpPr>
            <a:spLocks/>
          </p:cNvSpPr>
          <p:nvPr>
            <p:custDataLst>
              <p:tags r:id="rId21"/>
            </p:custDataLst>
          </p:nvPr>
        </p:nvSpPr>
        <p:spPr bwMode="gray">
          <a:xfrm>
            <a:off x="2198688" y="2316163"/>
            <a:ext cx="242888"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322D2D"/>
                </a:solidFill>
                <a:effectLst/>
                <a:uLnTx/>
                <a:uFillTx/>
                <a:latin typeface="Arial"/>
                <a:ea typeface="+mn-ea"/>
                <a:cs typeface="+mn-cs"/>
              </a:rPr>
              <a:t>5%</a:t>
            </a:r>
            <a:endParaRPr kumimoji="0" lang="en-US" sz="1100" b="0" i="0" u="none" strike="noStrike" kern="1200" cap="none" spc="0" normalizeH="0" baseline="0" noProof="0">
              <a:ln>
                <a:noFill/>
              </a:ln>
              <a:solidFill>
                <a:srgbClr val="322D2D"/>
              </a:solidFill>
              <a:effectLst/>
              <a:uLnTx/>
              <a:uFillTx/>
              <a:latin typeface="Arial"/>
              <a:ea typeface="+mn-ea"/>
              <a:cs typeface="+mn-cs"/>
            </a:endParaRPr>
          </a:p>
        </p:txBody>
      </p:sp>
      <p:sp>
        <p:nvSpPr>
          <p:cNvPr id="28" name="Rectangle 35">
            <a:extLst>
              <a:ext uri="{FF2B5EF4-FFF2-40B4-BE49-F238E27FC236}">
                <a16:creationId xmlns:a16="http://schemas.microsoft.com/office/drawing/2014/main" id="{10513FA8-BB8D-369B-C252-A612795F74CB}"/>
              </a:ext>
            </a:extLst>
          </p:cNvPr>
          <p:cNvSpPr/>
          <p:nvPr>
            <p:custDataLst>
              <p:tags r:id="rId22"/>
            </p:custDataLst>
          </p:nvPr>
        </p:nvSpPr>
        <p:spPr bwMode="auto">
          <a:xfrm>
            <a:off x="1366838" y="4779963"/>
            <a:ext cx="196850" cy="14763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9" name="Rectangle 36">
            <a:extLst>
              <a:ext uri="{FF2B5EF4-FFF2-40B4-BE49-F238E27FC236}">
                <a16:creationId xmlns:a16="http://schemas.microsoft.com/office/drawing/2014/main" id="{FE1A8EE0-BB53-3ADE-9836-11A0CFF42411}"/>
              </a:ext>
            </a:extLst>
          </p:cNvPr>
          <p:cNvSpPr/>
          <p:nvPr>
            <p:custDataLst>
              <p:tags r:id="rId23"/>
            </p:custDataLst>
          </p:nvPr>
        </p:nvSpPr>
        <p:spPr bwMode="auto">
          <a:xfrm>
            <a:off x="1366838" y="4989513"/>
            <a:ext cx="196850" cy="14763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30" name="Rectangle 37">
            <a:extLst>
              <a:ext uri="{FF2B5EF4-FFF2-40B4-BE49-F238E27FC236}">
                <a16:creationId xmlns:a16="http://schemas.microsoft.com/office/drawing/2014/main" id="{D56896CA-7262-6774-A470-E737D517E03A}"/>
              </a:ext>
            </a:extLst>
          </p:cNvPr>
          <p:cNvSpPr/>
          <p:nvPr>
            <p:custDataLst>
              <p:tags r:id="rId24"/>
            </p:custDataLst>
          </p:nvPr>
        </p:nvSpPr>
        <p:spPr bwMode="auto">
          <a:xfrm>
            <a:off x="1366838" y="5199063"/>
            <a:ext cx="196850" cy="1476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31" name="Rectangle 31">
            <a:extLst>
              <a:ext uri="{FF2B5EF4-FFF2-40B4-BE49-F238E27FC236}">
                <a16:creationId xmlns:a16="http://schemas.microsoft.com/office/drawing/2014/main" id="{4D29E0DA-0184-BA97-1464-BDACA1B53D57}"/>
              </a:ext>
            </a:extLst>
          </p:cNvPr>
          <p:cNvSpPr/>
          <p:nvPr>
            <p:custDataLst>
              <p:tags r:id="rId25"/>
            </p:custDataLst>
          </p:nvPr>
        </p:nvSpPr>
        <p:spPr bwMode="auto">
          <a:xfrm>
            <a:off x="2913063" y="4779963"/>
            <a:ext cx="196850" cy="1476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32" name="Text Placeholder 2">
            <a:extLst>
              <a:ext uri="{FF2B5EF4-FFF2-40B4-BE49-F238E27FC236}">
                <a16:creationId xmlns:a16="http://schemas.microsoft.com/office/drawing/2014/main" id="{466AE331-C0E2-D3FB-2A2D-37623C979862}"/>
              </a:ext>
            </a:extLst>
          </p:cNvPr>
          <p:cNvSpPr>
            <a:spLocks/>
          </p:cNvSpPr>
          <p:nvPr>
            <p:custDataLst>
              <p:tags r:id="rId26"/>
            </p:custDataLst>
          </p:nvPr>
        </p:nvSpPr>
        <p:spPr bwMode="auto">
          <a:xfrm>
            <a:off x="1614488" y="4787900"/>
            <a:ext cx="119697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143B7D4B-C769-4F80-AAA4-6441AFDABB1C}" type="datetime'''''''''P''''''ac''ka''ging'''''''' ''''&amp;'''' B''''oard'''''">
              <a:rPr lang="en-US" altLang="en-US" sz="1100" smtClean="0">
                <a:solidFill>
                  <a:srgbClr val="322D2D"/>
                </a:solidFill>
              </a:rPr>
              <a:pPr lvl="0">
                <a:spcBef>
                  <a:spcPct val="0"/>
                </a:spcBef>
                <a:spcAft>
                  <a:spcPct val="0"/>
                </a:spcAft>
                <a:defRPr/>
              </a:pPr>
              <a:t>Packaging &amp; Board</a:t>
            </a:fld>
            <a:endParaRPr kumimoji="0" lang="en-US" sz="1100" b="0" i="0" strike="noStrike" kern="1200" cap="none" spc="0" normalizeH="0" baseline="0" noProof="0">
              <a:ln>
                <a:noFill/>
              </a:ln>
              <a:solidFill>
                <a:srgbClr val="322D2D"/>
              </a:solidFill>
              <a:effectLst/>
              <a:uLnTx/>
              <a:uFillTx/>
            </a:endParaRPr>
          </a:p>
        </p:txBody>
      </p:sp>
      <p:sp>
        <p:nvSpPr>
          <p:cNvPr id="33" name="Text Placeholder 2">
            <a:extLst>
              <a:ext uri="{FF2B5EF4-FFF2-40B4-BE49-F238E27FC236}">
                <a16:creationId xmlns:a16="http://schemas.microsoft.com/office/drawing/2014/main" id="{ABAC914D-175B-A02C-F578-0E81F0495E4B}"/>
              </a:ext>
            </a:extLst>
          </p:cNvPr>
          <p:cNvSpPr>
            <a:spLocks/>
          </p:cNvSpPr>
          <p:nvPr>
            <p:custDataLst>
              <p:tags r:id="rId27"/>
            </p:custDataLst>
          </p:nvPr>
        </p:nvSpPr>
        <p:spPr bwMode="auto">
          <a:xfrm>
            <a:off x="1614488" y="4997450"/>
            <a:ext cx="4127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4E144403-5ED0-4369-9A60-CD8242814834}" type="datetime'''''''''''''''''''T''''''''i''''''s''''''''s''''''''ue'">
              <a:rPr lang="en-US" altLang="en-US" sz="1100" smtClean="0">
                <a:solidFill>
                  <a:srgbClr val="322D2D"/>
                </a:solidFill>
              </a:rPr>
              <a:pPr lvl="0">
                <a:spcBef>
                  <a:spcPct val="0"/>
                </a:spcBef>
                <a:spcAft>
                  <a:spcPct val="0"/>
                </a:spcAft>
                <a:defRPr/>
              </a:pPr>
              <a:t>Tissue</a:t>
            </a:fld>
            <a:endParaRPr kumimoji="0" lang="en-US" sz="1100" b="0" i="0" strike="noStrike" kern="1200" cap="none" spc="0" normalizeH="0" baseline="0" noProof="0">
              <a:ln>
                <a:noFill/>
              </a:ln>
              <a:solidFill>
                <a:srgbClr val="322D2D"/>
              </a:solidFill>
              <a:effectLst/>
              <a:uLnTx/>
              <a:uFillTx/>
            </a:endParaRPr>
          </a:p>
        </p:txBody>
      </p:sp>
      <p:sp>
        <p:nvSpPr>
          <p:cNvPr id="34" name="Text Placeholder 2">
            <a:extLst>
              <a:ext uri="{FF2B5EF4-FFF2-40B4-BE49-F238E27FC236}">
                <a16:creationId xmlns:a16="http://schemas.microsoft.com/office/drawing/2014/main" id="{ADD2C28D-D706-2E52-37C7-5F0A780C6D34}"/>
              </a:ext>
            </a:extLst>
          </p:cNvPr>
          <p:cNvSpPr>
            <a:spLocks/>
          </p:cNvSpPr>
          <p:nvPr>
            <p:custDataLst>
              <p:tags r:id="rId28"/>
            </p:custDataLst>
          </p:nvPr>
        </p:nvSpPr>
        <p:spPr bwMode="auto">
          <a:xfrm>
            <a:off x="1614488" y="5207000"/>
            <a:ext cx="107950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FBFB370D-BECC-4946-B708-0F175986920C}" type="datetime'''P''''ri''n''''ti''''ng ''&amp;'''' ''''''''Wr''''iti''n''g'''">
              <a:rPr lang="en-US" altLang="en-US" sz="1100" smtClean="0">
                <a:solidFill>
                  <a:srgbClr val="322D2D"/>
                </a:solidFill>
              </a:rPr>
              <a:pPr lvl="0">
                <a:spcBef>
                  <a:spcPct val="0"/>
                </a:spcBef>
                <a:spcAft>
                  <a:spcPct val="0"/>
                </a:spcAft>
                <a:defRPr/>
              </a:pPr>
              <a:t>Printing &amp; Writing</a:t>
            </a:fld>
            <a:endParaRPr kumimoji="0" lang="en-US" sz="1100" b="0" i="0" strike="noStrike" kern="1200" cap="none" spc="0" normalizeH="0" baseline="0" noProof="0">
              <a:ln>
                <a:noFill/>
              </a:ln>
              <a:solidFill>
                <a:srgbClr val="322D2D"/>
              </a:solidFill>
              <a:effectLst/>
              <a:uLnTx/>
              <a:uFillTx/>
            </a:endParaRPr>
          </a:p>
        </p:txBody>
      </p:sp>
      <p:sp>
        <p:nvSpPr>
          <p:cNvPr id="35" name="Text Placeholder 2">
            <a:extLst>
              <a:ext uri="{FF2B5EF4-FFF2-40B4-BE49-F238E27FC236}">
                <a16:creationId xmlns:a16="http://schemas.microsoft.com/office/drawing/2014/main" id="{E34C90AC-D248-CCE9-7880-858F601333C8}"/>
              </a:ext>
            </a:extLst>
          </p:cNvPr>
          <p:cNvSpPr>
            <a:spLocks/>
          </p:cNvSpPr>
          <p:nvPr>
            <p:custDataLst>
              <p:tags r:id="rId29"/>
            </p:custDataLst>
          </p:nvPr>
        </p:nvSpPr>
        <p:spPr bwMode="auto">
          <a:xfrm>
            <a:off x="3160713" y="4787900"/>
            <a:ext cx="347663"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768055ED-168B-47E0-A26B-63E16598056C}" type="datetime'''''''''''O''t''''''''''''h''''''''''''er'''''''''''''">
              <a:rPr lang="en-US" altLang="en-US" sz="1100" smtClean="0">
                <a:solidFill>
                  <a:srgbClr val="322D2D"/>
                </a:solidFill>
              </a:rPr>
              <a:pPr lvl="0">
                <a:spcBef>
                  <a:spcPct val="0"/>
                </a:spcBef>
                <a:spcAft>
                  <a:spcPct val="0"/>
                </a:spcAft>
                <a:defRPr/>
              </a:pPr>
              <a:t>Other</a:t>
            </a:fld>
            <a:endParaRPr kumimoji="0" lang="en-US" sz="1100" b="0" i="0" strike="noStrike" kern="1200" cap="none" spc="0" normalizeH="0" baseline="0" noProof="0">
              <a:ln>
                <a:noFill/>
              </a:ln>
              <a:solidFill>
                <a:srgbClr val="322D2D"/>
              </a:solidFill>
              <a:effectLst/>
              <a:uLnTx/>
              <a:uFillTx/>
            </a:endParaRPr>
          </a:p>
        </p:txBody>
      </p:sp>
      <p:sp>
        <p:nvSpPr>
          <p:cNvPr id="36" name="Text Placeholder 12">
            <a:extLst>
              <a:ext uri="{FF2B5EF4-FFF2-40B4-BE49-F238E27FC236}">
                <a16:creationId xmlns:a16="http://schemas.microsoft.com/office/drawing/2014/main" id="{A7FFB84E-F190-5792-349A-214708285526}"/>
              </a:ext>
            </a:extLst>
          </p:cNvPr>
          <p:cNvSpPr txBox="1">
            <a:spLocks/>
          </p:cNvSpPr>
          <p:nvPr/>
        </p:nvSpPr>
        <p:spPr>
          <a:xfrm>
            <a:off x="840691" y="5708650"/>
            <a:ext cx="1948295" cy="96838"/>
          </a:xfrm>
          <a:prstGeom prst="rect">
            <a:avLst/>
          </a:prstGeom>
          <a:ln w="6350">
            <a:noFill/>
          </a:ln>
        </p:spPr>
        <p:txBody>
          <a:bodyPr vert="horz" lIns="0" tIns="0" rIns="0" bIns="0" rtlCol="0" anchor="t" anchorCtr="0">
            <a:spAutoFit/>
          </a:bodyPr>
          <a:lstStyle>
            <a:defPPr>
              <a:defRPr lang="fi-FI"/>
            </a:defPPr>
            <a:lvl1pPr marR="0" lvl="0" indent="0" algn="r" fontAlgn="auto">
              <a:lnSpc>
                <a:spcPct val="90000"/>
              </a:lnSpc>
              <a:spcBef>
                <a:spcPts val="1000"/>
              </a:spcBef>
              <a:spcAft>
                <a:spcPts val="0"/>
              </a:spcAft>
              <a:buClrTx/>
              <a:buSzTx/>
              <a:buFontTx/>
              <a:buNone/>
              <a:tabLst/>
              <a:defRPr sz="700" b="0" cap="none" spc="0" baseline="30000">
                <a:solidFill>
                  <a:srgbClr val="322D2D"/>
                </a:solidFill>
                <a:latin typeface="Arial"/>
              </a:defRPr>
            </a:lvl1pPr>
            <a:lvl2pPr marL="0" indent="0" algn="ctr">
              <a:lnSpc>
                <a:spcPct val="90000"/>
              </a:lnSpc>
              <a:spcBef>
                <a:spcPts val="1000"/>
              </a:spcBef>
              <a:buFontTx/>
              <a:buNone/>
              <a:defRPr sz="4000" b="1" spc="-200" baseline="0"/>
            </a:lvl2pPr>
            <a:lvl3pPr marL="0" indent="0" algn="ctr">
              <a:lnSpc>
                <a:spcPct val="90000"/>
              </a:lnSpc>
              <a:spcBef>
                <a:spcPts val="1000"/>
              </a:spcBef>
              <a:buFontTx/>
              <a:buNone/>
              <a:tabLst>
                <a:tab pos="539750" algn="l"/>
              </a:tabLst>
              <a:defRPr sz="1400"/>
            </a:lvl3pPr>
            <a:lvl4pPr marL="0" indent="0" algn="ctr">
              <a:lnSpc>
                <a:spcPct val="90000"/>
              </a:lnSpc>
              <a:spcBef>
                <a:spcPts val="1000"/>
              </a:spcBef>
              <a:buFontTx/>
              <a:buNone/>
              <a:defRPr sz="1400" b="1"/>
            </a:lvl4pPr>
            <a:lvl5pPr marL="0" indent="0" algn="ctr">
              <a:lnSpc>
                <a:spcPct val="90000"/>
              </a:lnSpc>
              <a:spcBef>
                <a:spcPts val="1000"/>
              </a:spcBef>
              <a:buFontTx/>
              <a:buNone/>
              <a:defRPr sz="1200"/>
            </a:lvl5pPr>
            <a:lvl6pPr marL="0" indent="0" algn="ctr">
              <a:lnSpc>
                <a:spcPct val="90000"/>
              </a:lnSpc>
              <a:spcBef>
                <a:spcPts val="1000"/>
              </a:spcBef>
              <a:buFontTx/>
              <a:buNone/>
              <a:defRPr sz="1200"/>
            </a:lvl6pPr>
            <a:lvl7pPr marL="0" indent="0" algn="ctr">
              <a:lnSpc>
                <a:spcPct val="90000"/>
              </a:lnSpc>
              <a:spcBef>
                <a:spcPts val="1000"/>
              </a:spcBef>
              <a:buFontTx/>
              <a:buNone/>
              <a:defRPr sz="1200"/>
            </a:lvl7pPr>
            <a:lvl8pPr marL="0" indent="0" algn="ctr">
              <a:lnSpc>
                <a:spcPct val="90000"/>
              </a:lnSpc>
              <a:spcBef>
                <a:spcPts val="1000"/>
              </a:spcBef>
              <a:buFontTx/>
              <a:buNone/>
              <a:defRPr sz="1200"/>
            </a:lvl8pPr>
            <a:lvl9pPr marL="0" indent="0" algn="ctr">
              <a:lnSpc>
                <a:spcPct val="90000"/>
              </a:lnSpc>
              <a:spcBef>
                <a:spcPts val="1000"/>
              </a:spcBef>
              <a:buFontTx/>
              <a:buNone/>
              <a:defRPr sz="1200"/>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700" b="0" i="0" u="none" strike="noStrike" kern="1200" cap="none" spc="0" normalizeH="0" baseline="0" noProof="0">
                <a:ln>
                  <a:noFill/>
                </a:ln>
                <a:solidFill>
                  <a:srgbClr val="322D2D"/>
                </a:solidFill>
                <a:effectLst/>
                <a:uLnTx/>
                <a:uFillTx/>
                <a:latin typeface="Arial"/>
                <a:ea typeface="+mn-ea"/>
                <a:cs typeface="+mn-cs"/>
              </a:rPr>
              <a:t>Source: management estimate</a:t>
            </a:r>
          </a:p>
        </p:txBody>
      </p:sp>
      <p:sp>
        <p:nvSpPr>
          <p:cNvPr id="37" name="Text Placeholder 12">
            <a:extLst>
              <a:ext uri="{FF2B5EF4-FFF2-40B4-BE49-F238E27FC236}">
                <a16:creationId xmlns:a16="http://schemas.microsoft.com/office/drawing/2014/main" id="{9EAB859E-B2C1-EABF-DAAB-E0A49DBA1FCF}"/>
              </a:ext>
            </a:extLst>
          </p:cNvPr>
          <p:cNvSpPr txBox="1">
            <a:spLocks/>
          </p:cNvSpPr>
          <p:nvPr/>
        </p:nvSpPr>
        <p:spPr>
          <a:xfrm>
            <a:off x="839788" y="5541963"/>
            <a:ext cx="3311525" cy="96838"/>
          </a:xfrm>
          <a:prstGeom prst="rect">
            <a:avLst/>
          </a:prstGeom>
          <a:ln w="6350">
            <a:noFill/>
          </a:ln>
        </p:spPr>
        <p:txBody>
          <a:bodyPr vert="horz" wrap="square" lIns="0" tIns="0" rIns="0" bIns="0" rtlCol="0" anchor="t" anchorCtr="0">
            <a:spAutoFit/>
          </a:bodyPr>
          <a:lstStyle>
            <a:defPPr>
              <a:defRPr lang="fi-FI"/>
            </a:defPPr>
            <a:lvl1pPr marR="0" lvl="0" indent="0" algn="r" fontAlgn="auto">
              <a:lnSpc>
                <a:spcPct val="90000"/>
              </a:lnSpc>
              <a:spcBef>
                <a:spcPts val="1000"/>
              </a:spcBef>
              <a:spcAft>
                <a:spcPts val="0"/>
              </a:spcAft>
              <a:buClrTx/>
              <a:buSzTx/>
              <a:buFontTx/>
              <a:buNone/>
              <a:tabLst/>
              <a:defRPr sz="700" b="0" cap="none" spc="0" baseline="30000">
                <a:solidFill>
                  <a:srgbClr val="322D2D"/>
                </a:solidFill>
                <a:latin typeface="Arial"/>
              </a:defRPr>
            </a:lvl1pPr>
            <a:lvl2pPr marL="0" indent="0" algn="ctr">
              <a:lnSpc>
                <a:spcPct val="90000"/>
              </a:lnSpc>
              <a:spcBef>
                <a:spcPts val="1000"/>
              </a:spcBef>
              <a:buFontTx/>
              <a:buNone/>
              <a:defRPr sz="4000" b="1" spc="-200" baseline="0"/>
            </a:lvl2pPr>
            <a:lvl3pPr marL="0" indent="0" algn="ctr">
              <a:lnSpc>
                <a:spcPct val="90000"/>
              </a:lnSpc>
              <a:spcBef>
                <a:spcPts val="1000"/>
              </a:spcBef>
              <a:buFontTx/>
              <a:buNone/>
              <a:tabLst>
                <a:tab pos="539750" algn="l"/>
              </a:tabLst>
              <a:defRPr sz="1400"/>
            </a:lvl3pPr>
            <a:lvl4pPr marL="0" indent="0" algn="ctr">
              <a:lnSpc>
                <a:spcPct val="90000"/>
              </a:lnSpc>
              <a:spcBef>
                <a:spcPts val="1000"/>
              </a:spcBef>
              <a:buFontTx/>
              <a:buNone/>
              <a:defRPr sz="1400" b="1"/>
            </a:lvl4pPr>
            <a:lvl5pPr marL="0" indent="0" algn="ctr">
              <a:lnSpc>
                <a:spcPct val="90000"/>
              </a:lnSpc>
              <a:spcBef>
                <a:spcPts val="1000"/>
              </a:spcBef>
              <a:buFontTx/>
              <a:buNone/>
              <a:defRPr sz="1200"/>
            </a:lvl5pPr>
            <a:lvl6pPr marL="0" indent="0" algn="ctr">
              <a:lnSpc>
                <a:spcPct val="90000"/>
              </a:lnSpc>
              <a:spcBef>
                <a:spcPts val="1000"/>
              </a:spcBef>
              <a:buFontTx/>
              <a:buNone/>
              <a:defRPr sz="1200"/>
            </a:lvl6pPr>
            <a:lvl7pPr marL="0" indent="0" algn="ctr">
              <a:lnSpc>
                <a:spcPct val="90000"/>
              </a:lnSpc>
              <a:spcBef>
                <a:spcPts val="1000"/>
              </a:spcBef>
              <a:buFontTx/>
              <a:buNone/>
              <a:defRPr sz="1200"/>
            </a:lvl7pPr>
            <a:lvl8pPr marL="0" indent="0" algn="ctr">
              <a:lnSpc>
                <a:spcPct val="90000"/>
              </a:lnSpc>
              <a:spcBef>
                <a:spcPts val="1000"/>
              </a:spcBef>
              <a:buFontTx/>
              <a:buNone/>
              <a:defRPr sz="1200"/>
            </a:lvl8pPr>
            <a:lvl9pPr marL="0" indent="0" algn="ctr">
              <a:lnSpc>
                <a:spcPct val="90000"/>
              </a:lnSpc>
              <a:spcBef>
                <a:spcPts val="1000"/>
              </a:spcBef>
              <a:buFontTx/>
              <a:buNone/>
              <a:defRPr sz="1200"/>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700" b="0" i="0" u="none" strike="noStrike" kern="1200" cap="none" spc="0" normalizeH="0" baseline="0" noProof="0">
                <a:ln>
                  <a:noFill/>
                </a:ln>
                <a:solidFill>
                  <a:srgbClr val="322D2D"/>
                </a:solidFill>
                <a:effectLst/>
                <a:uLnTx/>
                <a:uFillTx/>
                <a:latin typeface="Arial"/>
                <a:ea typeface="+mn-ea"/>
                <a:cs typeface="+mn-cs"/>
              </a:rPr>
              <a:t>*) excluding bulk chemicals (Chlorate, Hydrogen peroxide, Caustic soda)</a:t>
            </a:r>
          </a:p>
        </p:txBody>
      </p:sp>
      <p:sp>
        <p:nvSpPr>
          <p:cNvPr id="38" name="TextBox 16">
            <a:extLst>
              <a:ext uri="{FF2B5EF4-FFF2-40B4-BE49-F238E27FC236}">
                <a16:creationId xmlns:a16="http://schemas.microsoft.com/office/drawing/2014/main" id="{493CD857-B1F3-3FFD-44D5-E05ED4F986D0}"/>
              </a:ext>
            </a:extLst>
          </p:cNvPr>
          <p:cNvSpPr txBox="1"/>
          <p:nvPr/>
        </p:nvSpPr>
        <p:spPr>
          <a:xfrm>
            <a:off x="4367115" y="2212975"/>
            <a:ext cx="1254125" cy="2619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322D2D"/>
                </a:solidFill>
                <a:effectLst/>
                <a:uLnTx/>
                <a:uFillTx/>
                <a:latin typeface="Arial"/>
                <a:ea typeface="+mn-ea"/>
                <a:cs typeface="+mn-cs"/>
              </a:rPr>
              <a:t>EUR billion</a:t>
            </a:r>
          </a:p>
        </p:txBody>
      </p:sp>
      <p:sp>
        <p:nvSpPr>
          <p:cNvPr id="39" name="Oval 17">
            <a:extLst>
              <a:ext uri="{FF2B5EF4-FFF2-40B4-BE49-F238E27FC236}">
                <a16:creationId xmlns:a16="http://schemas.microsoft.com/office/drawing/2014/main" id="{100051D5-161E-63D7-FCBD-150BDEE958D0}"/>
              </a:ext>
            </a:extLst>
          </p:cNvPr>
          <p:cNvSpPr>
            <a:spLocks noChangeAspect="1"/>
          </p:cNvSpPr>
          <p:nvPr/>
        </p:nvSpPr>
        <p:spPr>
          <a:xfrm>
            <a:off x="8112225" y="2251075"/>
            <a:ext cx="1655763" cy="1655763"/>
          </a:xfrm>
          <a:prstGeom prst="ellipse">
            <a:avLst/>
          </a:prstGeom>
          <a:solidFill>
            <a:schemeClr val="accent1">
              <a:alpha val="50000"/>
            </a:schemeClr>
          </a:solidFill>
        </p:spPr>
        <p:txBody>
          <a:bodyPr vert="horz"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1" i="0" u="none" strike="noStrike" kern="1200" cap="all" spc="100" normalizeH="0" baseline="0" noProof="0">
                <a:ln>
                  <a:noFill/>
                </a:ln>
                <a:solidFill>
                  <a:srgbClr val="322D2D"/>
                </a:solidFill>
                <a:effectLst/>
                <a:uLnTx/>
                <a:uFillTx/>
                <a:latin typeface="Arial"/>
                <a:ea typeface="+mn-ea"/>
                <a:cs typeface="+mn-cs"/>
              </a:rPr>
              <a:t>#2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all" spc="100" normalizeH="0" baseline="0" noProof="0">
                <a:ln>
                  <a:noFill/>
                </a:ln>
                <a:solidFill>
                  <a:srgbClr val="322D2D"/>
                </a:solidFill>
                <a:effectLst/>
                <a:uLnTx/>
                <a:uFillTx/>
                <a:latin typeface="Arial"/>
                <a:ea typeface="+mn-ea"/>
                <a:cs typeface="+mn-cs"/>
              </a:rPr>
              <a:t>market position</a:t>
            </a:r>
          </a:p>
        </p:txBody>
      </p:sp>
      <p:sp>
        <p:nvSpPr>
          <p:cNvPr id="40" name="Oval 19">
            <a:extLst>
              <a:ext uri="{FF2B5EF4-FFF2-40B4-BE49-F238E27FC236}">
                <a16:creationId xmlns:a16="http://schemas.microsoft.com/office/drawing/2014/main" id="{443066B0-E62D-AFE0-3082-77D87A2DCB11}"/>
              </a:ext>
            </a:extLst>
          </p:cNvPr>
          <p:cNvSpPr>
            <a:spLocks noChangeAspect="1"/>
          </p:cNvSpPr>
          <p:nvPr/>
        </p:nvSpPr>
        <p:spPr>
          <a:xfrm>
            <a:off x="9623091" y="2251075"/>
            <a:ext cx="1655763" cy="1655763"/>
          </a:xfrm>
          <a:prstGeom prst="ellipse">
            <a:avLst/>
          </a:prstGeom>
          <a:solidFill>
            <a:schemeClr val="accent1">
              <a:alpha val="50000"/>
            </a:schemeClr>
          </a:solidFill>
        </p:spPr>
        <p:txBody>
          <a:bodyPr vert="horz"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1" i="0" u="none" strike="noStrike" kern="1200" cap="all" spc="100" normalizeH="0" baseline="0" noProof="0">
                <a:ln>
                  <a:noFill/>
                </a:ln>
                <a:solidFill>
                  <a:srgbClr val="322D2D"/>
                </a:solidFill>
                <a:effectLst/>
                <a:uLnTx/>
                <a:uFillTx/>
                <a:latin typeface="Arial"/>
                <a:ea typeface="+mn-ea"/>
                <a:cs typeface="+mn-cs"/>
              </a:rPr>
              <a:t>~15%</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all" spc="100" normalizeH="0" baseline="0" noProof="0">
                <a:ln>
                  <a:noFill/>
                </a:ln>
                <a:solidFill>
                  <a:srgbClr val="322D2D"/>
                </a:solidFill>
                <a:effectLst/>
                <a:uLnTx/>
                <a:uFillTx/>
                <a:latin typeface="Arial"/>
                <a:ea typeface="+mn-ea"/>
                <a:cs typeface="+mn-cs"/>
              </a:rPr>
              <a:t>Global market share</a:t>
            </a:r>
          </a:p>
        </p:txBody>
      </p:sp>
      <p:sp>
        <p:nvSpPr>
          <p:cNvPr id="41" name="TextBox 51">
            <a:extLst>
              <a:ext uri="{FF2B5EF4-FFF2-40B4-BE49-F238E27FC236}">
                <a16:creationId xmlns:a16="http://schemas.microsoft.com/office/drawing/2014/main" id="{73879251-95EF-13DD-BE5D-E4F737370EEC}"/>
              </a:ext>
            </a:extLst>
          </p:cNvPr>
          <p:cNvSpPr txBox="1"/>
          <p:nvPr/>
        </p:nvSpPr>
        <p:spPr>
          <a:xfrm>
            <a:off x="1813388" y="2701925"/>
            <a:ext cx="1440000" cy="1441450"/>
          </a:xfrm>
          <a:prstGeom prst="ellipse">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srgbClr val="322D2D"/>
                </a:solidFill>
                <a:effectLst/>
                <a:uLnTx/>
                <a:uFillTx/>
                <a:latin typeface="Arial"/>
                <a:ea typeface="+mn-ea"/>
                <a:cs typeface="+mn-cs"/>
              </a:rPr>
              <a:t>EUR</a:t>
            </a:r>
            <a:br>
              <a:rPr kumimoji="0" lang="en-US" sz="1400" b="1" i="0" u="none" strike="noStrike" kern="1200" cap="none" spc="100" normalizeH="0" baseline="0" noProof="0">
                <a:ln>
                  <a:noFill/>
                </a:ln>
                <a:solidFill>
                  <a:srgbClr val="322D2D"/>
                </a:solidFill>
                <a:effectLst/>
                <a:uLnTx/>
                <a:uFillTx/>
                <a:latin typeface="Arial"/>
                <a:ea typeface="+mn-ea"/>
                <a:cs typeface="+mn-cs"/>
              </a:rPr>
            </a:br>
            <a:r>
              <a:rPr kumimoji="0" lang="en-US" sz="1400" b="1" i="0" u="none" strike="noStrike" kern="1200" cap="none" spc="100" normalizeH="0" baseline="0" noProof="0">
                <a:ln>
                  <a:noFill/>
                </a:ln>
                <a:solidFill>
                  <a:srgbClr val="322D2D"/>
                </a:solidFill>
                <a:effectLst/>
                <a:uLnTx/>
                <a:uFillTx/>
                <a:latin typeface="Arial"/>
                <a:ea typeface="+mn-ea"/>
                <a:cs typeface="+mn-cs"/>
              </a:rPr>
              <a:t>~7 BILLION</a:t>
            </a:r>
          </a:p>
        </p:txBody>
      </p:sp>
      <p:sp>
        <p:nvSpPr>
          <p:cNvPr id="42" name="Title 1">
            <a:extLst>
              <a:ext uri="{FF2B5EF4-FFF2-40B4-BE49-F238E27FC236}">
                <a16:creationId xmlns:a16="http://schemas.microsoft.com/office/drawing/2014/main" id="{AD70DF42-0668-CAFD-D101-5C6B6BA01A28}"/>
              </a:ext>
            </a:extLst>
          </p:cNvPr>
          <p:cNvSpPr txBox="1">
            <a:spLocks/>
          </p:cNvSpPr>
          <p:nvPr/>
        </p:nvSpPr>
        <p:spPr>
          <a:xfrm>
            <a:off x="838199" y="404813"/>
            <a:ext cx="9938321" cy="1079971"/>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100" normalizeH="0" baseline="0" noProof="0">
                <a:ln>
                  <a:noFill/>
                </a:ln>
                <a:solidFill>
                  <a:srgbClr val="322D2D"/>
                </a:solidFill>
                <a:effectLst/>
                <a:uLnTx/>
                <a:uFillTx/>
                <a:latin typeface="Arial"/>
                <a:ea typeface="+mj-ea"/>
                <a:cs typeface="+mj-cs"/>
              </a:rPr>
              <a:t>Packaging &amp; Hygiene Solutions is #2 in an expanding global market</a:t>
            </a:r>
          </a:p>
        </p:txBody>
      </p:sp>
      <p:sp>
        <p:nvSpPr>
          <p:cNvPr id="43" name="Tekstiruutu 9">
            <a:extLst>
              <a:ext uri="{FF2B5EF4-FFF2-40B4-BE49-F238E27FC236}">
                <a16:creationId xmlns:a16="http://schemas.microsoft.com/office/drawing/2014/main" id="{5B6AA55E-403F-CC03-0C8E-31F9F5275508}"/>
              </a:ext>
            </a:extLst>
          </p:cNvPr>
          <p:cNvSpPr txBox="1"/>
          <p:nvPr/>
        </p:nvSpPr>
        <p:spPr>
          <a:xfrm>
            <a:off x="8475663" y="5252"/>
            <a:ext cx="3710908" cy="307777"/>
          </a:xfrm>
          <a:prstGeom prst="rect">
            <a:avLst/>
          </a:prstGeom>
          <a:solidFill>
            <a:schemeClr val="accent1">
              <a:lumMod val="20000"/>
              <a:lumOff val="80000"/>
            </a:schemeClr>
          </a:solidFill>
        </p:spPr>
        <p:txBody>
          <a:bodyPr wrap="square" rtlCol="0">
            <a:spAutoFit/>
          </a:bodyPr>
          <a:lstStyle/>
          <a:p>
            <a:r>
              <a:rPr lang="fi-FI" sz="1100" err="1"/>
              <a:t>From</a:t>
            </a:r>
            <a:r>
              <a:rPr lang="fi-FI" sz="1100"/>
              <a:t> </a:t>
            </a:r>
            <a:r>
              <a:rPr lang="fi-FI" sz="1100" err="1"/>
              <a:t>Kemira’s</a:t>
            </a:r>
            <a:r>
              <a:rPr lang="fi-FI" sz="1100"/>
              <a:t> Capital Markets Day 2024 </a:t>
            </a:r>
            <a:r>
              <a:rPr lang="fi-FI" sz="1100" err="1"/>
              <a:t>presentation</a:t>
            </a:r>
            <a:r>
              <a:rPr lang="fi-FI" sz="1400"/>
              <a:t>.</a:t>
            </a:r>
          </a:p>
        </p:txBody>
      </p:sp>
    </p:spTree>
    <p:extLst>
      <p:ext uri="{BB962C8B-B14F-4D97-AF65-F5344CB8AC3E}">
        <p14:creationId xmlns:p14="http://schemas.microsoft.com/office/powerpoint/2010/main" val="303710962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6CB3BC0D-BCB1-D10E-80D3-9391CD4EC419}"/>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D63812C6-06A7-8FCB-16CD-1CAA4C9E3BB8}"/>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44C9C1F1-6A53-FA8A-4871-04875B8A121A}"/>
              </a:ext>
            </a:extLst>
          </p:cNvPr>
          <p:cNvSpPr>
            <a:spLocks noGrp="1"/>
          </p:cNvSpPr>
          <p:nvPr>
            <p:ph type="sldNum" sz="quarter" idx="12"/>
          </p:nvPr>
        </p:nvSpPr>
        <p:spPr/>
        <p:txBody>
          <a:bodyPr/>
          <a:lstStyle/>
          <a:p>
            <a:fld id="{9B8CDF1A-3CDE-4195-AF23-CDCF2878DEB5}" type="slidenum">
              <a:rPr lang="en-US" smtClean="0"/>
              <a:t>5</a:t>
            </a:fld>
            <a:endParaRPr lang="en-US"/>
          </a:p>
        </p:txBody>
      </p:sp>
      <p:graphicFrame>
        <p:nvGraphicFramePr>
          <p:cNvPr id="5" name="Content Placeholder 81">
            <a:extLst>
              <a:ext uri="{FF2B5EF4-FFF2-40B4-BE49-F238E27FC236}">
                <a16:creationId xmlns:a16="http://schemas.microsoft.com/office/drawing/2014/main" id="{A2687559-07BB-7720-3F9E-16338FB13C5B}"/>
              </a:ext>
            </a:extLst>
          </p:cNvPr>
          <p:cNvGraphicFramePr>
            <a:graphicFrameLocks/>
          </p:cNvGraphicFramePr>
          <p:nvPr/>
        </p:nvGraphicFramePr>
        <p:xfrm>
          <a:off x="5274671" y="2174962"/>
          <a:ext cx="3403303" cy="237609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ontent Placeholder 75">
            <a:extLst>
              <a:ext uri="{FF2B5EF4-FFF2-40B4-BE49-F238E27FC236}">
                <a16:creationId xmlns:a16="http://schemas.microsoft.com/office/drawing/2014/main" id="{EBBC35DD-4E53-5F63-FDA3-8A9B9450A3FF}"/>
              </a:ext>
            </a:extLst>
          </p:cNvPr>
          <p:cNvGraphicFramePr>
            <a:graphicFrameLocks/>
          </p:cNvGraphicFramePr>
          <p:nvPr>
            <p:extLst>
              <p:ext uri="{D42A27DB-BD31-4B8C-83A1-F6EECF244321}">
                <p14:modId xmlns:p14="http://schemas.microsoft.com/office/powerpoint/2010/main" val="2801536651"/>
              </p:ext>
            </p:extLst>
          </p:nvPr>
        </p:nvGraphicFramePr>
        <p:xfrm>
          <a:off x="676621" y="1848083"/>
          <a:ext cx="3311525" cy="388778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 Placeholder 40">
            <a:extLst>
              <a:ext uri="{FF2B5EF4-FFF2-40B4-BE49-F238E27FC236}">
                <a16:creationId xmlns:a16="http://schemas.microsoft.com/office/drawing/2014/main" id="{C3432090-D911-5F29-368B-D4F121FB70EB}"/>
              </a:ext>
            </a:extLst>
          </p:cNvPr>
          <p:cNvSpPr txBox="1">
            <a:spLocks/>
          </p:cNvSpPr>
          <p:nvPr/>
        </p:nvSpPr>
        <p:spPr>
          <a:xfrm>
            <a:off x="773687" y="1259342"/>
            <a:ext cx="3679629"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BY BUSINESS UNITS, 2025</a:t>
            </a:r>
          </a:p>
        </p:txBody>
      </p:sp>
      <p:sp>
        <p:nvSpPr>
          <p:cNvPr id="8" name="Text Placeholder 32">
            <a:extLst>
              <a:ext uri="{FF2B5EF4-FFF2-40B4-BE49-F238E27FC236}">
                <a16:creationId xmlns:a16="http://schemas.microsoft.com/office/drawing/2014/main" id="{9B12ACF5-C03F-B529-13D2-4FD07F331E20}"/>
              </a:ext>
            </a:extLst>
          </p:cNvPr>
          <p:cNvSpPr txBox="1">
            <a:spLocks/>
          </p:cNvSpPr>
          <p:nvPr/>
        </p:nvSpPr>
        <p:spPr>
          <a:xfrm>
            <a:off x="4363119" y="1259342"/>
            <a:ext cx="3311525"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BY GEOGRAPHIES, 2025</a:t>
            </a:r>
          </a:p>
        </p:txBody>
      </p:sp>
      <p:sp>
        <p:nvSpPr>
          <p:cNvPr id="9" name="Title 1">
            <a:extLst>
              <a:ext uri="{FF2B5EF4-FFF2-40B4-BE49-F238E27FC236}">
                <a16:creationId xmlns:a16="http://schemas.microsoft.com/office/drawing/2014/main" id="{BA28CE40-F0E5-4C2B-23BB-66B8FEEB9DF4}"/>
              </a:ext>
            </a:extLst>
          </p:cNvPr>
          <p:cNvSpPr txBox="1">
            <a:spLocks/>
          </p:cNvSpPr>
          <p:nvPr/>
        </p:nvSpPr>
        <p:spPr>
          <a:xfrm>
            <a:off x="748815" y="394115"/>
            <a:ext cx="10514013" cy="575915"/>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dirty="0"/>
              <a:t>Business overview</a:t>
            </a:r>
            <a:endParaRPr lang="en-GB" sz="2800" dirty="0">
              <a:solidFill>
                <a:srgbClr val="FF0000"/>
              </a:solidFill>
            </a:endParaRPr>
          </a:p>
        </p:txBody>
      </p:sp>
      <p:sp>
        <p:nvSpPr>
          <p:cNvPr id="10" name="AutoShape 2" descr="Kuvahaun tulos haulle huntsman logo">
            <a:extLst>
              <a:ext uri="{FF2B5EF4-FFF2-40B4-BE49-F238E27FC236}">
                <a16:creationId xmlns:a16="http://schemas.microsoft.com/office/drawing/2014/main" id="{9FA6934B-B187-0A47-C783-C4390AA55DA3}"/>
              </a:ext>
            </a:extLst>
          </p:cNvPr>
          <p:cNvSpPr>
            <a:spLocks noChangeAspect="1" noChangeArrowheads="1"/>
          </p:cNvSpPr>
          <p:nvPr/>
        </p:nvSpPr>
        <p:spPr bwMode="auto">
          <a:xfrm>
            <a:off x="-42333" y="-182033"/>
            <a:ext cx="406400" cy="4064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5BBE"/>
              </a:solidFill>
              <a:effectLst/>
              <a:uLnTx/>
              <a:uFillTx/>
              <a:latin typeface="Arial"/>
              <a:ea typeface="+mn-ea"/>
              <a:cs typeface="+mn-cs"/>
            </a:endParaRPr>
          </a:p>
        </p:txBody>
      </p:sp>
      <p:sp>
        <p:nvSpPr>
          <p:cNvPr id="11" name="TextBox 107">
            <a:extLst>
              <a:ext uri="{FF2B5EF4-FFF2-40B4-BE49-F238E27FC236}">
                <a16:creationId xmlns:a16="http://schemas.microsoft.com/office/drawing/2014/main" id="{9C146675-9E34-5B46-3863-83F5BA19EE39}"/>
              </a:ext>
            </a:extLst>
          </p:cNvPr>
          <p:cNvSpPr txBox="1"/>
          <p:nvPr/>
        </p:nvSpPr>
        <p:spPr>
          <a:xfrm>
            <a:off x="4537260" y="4196110"/>
            <a:ext cx="6023236" cy="12311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22D2D"/>
                </a:solidFill>
                <a:effectLst/>
                <a:uLnTx/>
                <a:uFillTx/>
                <a:latin typeface="Arial"/>
                <a:ea typeface="+mn-ea"/>
                <a:cs typeface="+mn-cs"/>
              </a:rPr>
              <a:t>Revenue by geographies and product category represent FY 2025.</a:t>
            </a:r>
          </a:p>
        </p:txBody>
      </p:sp>
      <p:sp>
        <p:nvSpPr>
          <p:cNvPr id="12" name="TextBox 65">
            <a:extLst>
              <a:ext uri="{FF2B5EF4-FFF2-40B4-BE49-F238E27FC236}">
                <a16:creationId xmlns:a16="http://schemas.microsoft.com/office/drawing/2014/main" id="{27904B62-6DCB-79A5-754F-263F9C1690E0}"/>
              </a:ext>
            </a:extLst>
          </p:cNvPr>
          <p:cNvSpPr txBox="1"/>
          <p:nvPr/>
        </p:nvSpPr>
        <p:spPr>
          <a:xfrm>
            <a:off x="4440238" y="1992791"/>
            <a:ext cx="819135" cy="830997"/>
          </a:xfrm>
          <a:prstGeom prst="rect">
            <a:avLst/>
          </a:prstGeom>
          <a:noFill/>
        </p:spPr>
        <p:txBody>
          <a:bodyPr wrap="none" lIns="0" tIns="0" rIns="0" bIns="0"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22D2D"/>
                </a:solidFill>
                <a:effectLst/>
                <a:uLnTx/>
                <a:uFillTx/>
                <a:latin typeface="Arial"/>
                <a:ea typeface="+mn-ea"/>
                <a:cs typeface="+mn-cs"/>
              </a:rPr>
              <a:t>37%</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22D2D"/>
                </a:solidFill>
                <a:effectLst/>
                <a:uLnTx/>
                <a:uFillTx/>
                <a:latin typeface="Arial"/>
                <a:ea typeface="+mn-ea"/>
                <a:cs typeface="+mn-cs"/>
              </a:rPr>
              <a:t>AMERICAS</a:t>
            </a:r>
          </a:p>
          <a:p>
            <a:pPr marL="143996" marR="0" lvl="0" indent="-143996" algn="l" defTabSz="914377" rtl="0" eaLnBrk="1" fontAlgn="auto" latinLnBrk="0" hangingPunct="1">
              <a:lnSpc>
                <a:spcPct val="100000"/>
              </a:lnSpc>
              <a:spcBef>
                <a:spcPts val="0"/>
              </a:spcBef>
              <a:spcAft>
                <a:spcPts val="0"/>
              </a:spcAft>
              <a:buClrTx/>
              <a:buSzTx/>
              <a:buFont typeface="+mj-lt"/>
              <a:buAutoNum type="arabicPeriod"/>
              <a:tabLst/>
              <a:defRPr/>
            </a:pPr>
            <a:r>
              <a:rPr kumimoji="0" lang="en-GB" sz="1000" b="0" i="0" u="none" strike="noStrike" kern="1200" cap="none" spc="0" normalizeH="0" baseline="0" noProof="0">
                <a:ln>
                  <a:noFill/>
                </a:ln>
                <a:solidFill>
                  <a:srgbClr val="322D2D"/>
                </a:solidFill>
                <a:effectLst/>
                <a:uLnTx/>
                <a:uFillTx/>
                <a:latin typeface="Arial"/>
                <a:ea typeface="+mn-ea"/>
                <a:cs typeface="+mn-cs"/>
              </a:rPr>
              <a:t>USA</a:t>
            </a:r>
          </a:p>
          <a:p>
            <a:pPr marL="143996" marR="0" lvl="0" indent="-143996" algn="l" defTabSz="914377" rtl="0" eaLnBrk="1" fontAlgn="auto" latinLnBrk="0" hangingPunct="1">
              <a:lnSpc>
                <a:spcPct val="100000"/>
              </a:lnSpc>
              <a:spcBef>
                <a:spcPts val="0"/>
              </a:spcBef>
              <a:spcAft>
                <a:spcPts val="0"/>
              </a:spcAft>
              <a:buClrTx/>
              <a:buSzTx/>
              <a:buFont typeface="+mj-lt"/>
              <a:buAutoNum type="arabicPeriod"/>
              <a:tabLst/>
              <a:defRPr/>
            </a:pPr>
            <a:r>
              <a:rPr kumimoji="0" lang="en-GB" sz="1000" b="0" i="0" u="none" strike="noStrike" kern="1200" cap="none" spc="0" normalizeH="0" baseline="0" noProof="0">
                <a:ln>
                  <a:noFill/>
                </a:ln>
                <a:solidFill>
                  <a:srgbClr val="322D2D"/>
                </a:solidFill>
                <a:effectLst/>
                <a:uLnTx/>
                <a:uFillTx/>
                <a:latin typeface="Arial"/>
                <a:ea typeface="+mn-ea"/>
                <a:cs typeface="+mn-cs"/>
              </a:rPr>
              <a:t>Canada</a:t>
            </a:r>
          </a:p>
          <a:p>
            <a:pPr marL="143996" marR="0" lvl="0" indent="-143996" algn="l" defTabSz="914377" rtl="0" eaLnBrk="1" fontAlgn="auto" latinLnBrk="0" hangingPunct="1">
              <a:lnSpc>
                <a:spcPct val="100000"/>
              </a:lnSpc>
              <a:spcBef>
                <a:spcPts val="0"/>
              </a:spcBef>
              <a:spcAft>
                <a:spcPts val="0"/>
              </a:spcAft>
              <a:buClrTx/>
              <a:buSzTx/>
              <a:buFont typeface="+mj-lt"/>
              <a:buAutoNum type="arabicPeriod"/>
              <a:tabLst/>
              <a:defRPr/>
            </a:pPr>
            <a:r>
              <a:rPr kumimoji="0" lang="en-GB" sz="1000" b="0" i="0" u="none" strike="noStrike" kern="1200" cap="none" spc="0" normalizeH="0" baseline="0" noProof="0">
                <a:ln>
                  <a:noFill/>
                </a:ln>
                <a:solidFill>
                  <a:srgbClr val="322D2D"/>
                </a:solidFill>
                <a:effectLst/>
                <a:uLnTx/>
                <a:uFillTx/>
                <a:latin typeface="Arial"/>
                <a:ea typeface="+mn-ea"/>
                <a:cs typeface="+mn-cs"/>
              </a:rPr>
              <a:t>Brazil</a:t>
            </a:r>
          </a:p>
        </p:txBody>
      </p:sp>
      <p:sp>
        <p:nvSpPr>
          <p:cNvPr id="13" name="TextBox 100">
            <a:extLst>
              <a:ext uri="{FF2B5EF4-FFF2-40B4-BE49-F238E27FC236}">
                <a16:creationId xmlns:a16="http://schemas.microsoft.com/office/drawing/2014/main" id="{270E9CFA-60DE-35E7-0750-FD4D927B008B}"/>
              </a:ext>
            </a:extLst>
          </p:cNvPr>
          <p:cNvSpPr txBox="1"/>
          <p:nvPr/>
        </p:nvSpPr>
        <p:spPr>
          <a:xfrm>
            <a:off x="6465065" y="2992317"/>
            <a:ext cx="960133" cy="830997"/>
          </a:xfrm>
          <a:prstGeom prst="rect">
            <a:avLst/>
          </a:prstGeom>
          <a:noFill/>
        </p:spPr>
        <p:txBody>
          <a:bodyPr wrap="square" lIns="0" tIns="0" rIns="0" bIns="0"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GB" sz="1200" b="1">
                <a:solidFill>
                  <a:srgbClr val="322D2D"/>
                </a:solidFill>
                <a:latin typeface="Arial"/>
              </a:rPr>
              <a:t>54</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22D2D"/>
                </a:solidFill>
                <a:effectLst/>
                <a:uLnTx/>
                <a:uFillTx/>
                <a:latin typeface="Arial"/>
                <a:ea typeface="+mn-ea"/>
                <a:cs typeface="+mn-cs"/>
              </a:rPr>
              <a:t>EMEA</a:t>
            </a:r>
          </a:p>
          <a:p>
            <a:pPr marL="143996" marR="0" lvl="0" indent="-143996"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Finland</a:t>
            </a:r>
          </a:p>
          <a:p>
            <a:pPr marL="143996" marR="0" lvl="0" indent="-143996"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Sweden</a:t>
            </a:r>
          </a:p>
          <a:p>
            <a:pPr marL="143996" marR="0" lvl="0" indent="-143996"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Germany</a:t>
            </a:r>
          </a:p>
        </p:txBody>
      </p:sp>
      <p:sp>
        <p:nvSpPr>
          <p:cNvPr id="14" name="TextBox 104">
            <a:extLst>
              <a:ext uri="{FF2B5EF4-FFF2-40B4-BE49-F238E27FC236}">
                <a16:creationId xmlns:a16="http://schemas.microsoft.com/office/drawing/2014/main" id="{DA9BEFF2-5654-F682-40CA-9A25D76F3B95}"/>
              </a:ext>
            </a:extLst>
          </p:cNvPr>
          <p:cNvSpPr txBox="1"/>
          <p:nvPr/>
        </p:nvSpPr>
        <p:spPr>
          <a:xfrm>
            <a:off x="6888088" y="1592101"/>
            <a:ext cx="854685" cy="830997"/>
          </a:xfrm>
          <a:prstGeom prst="rect">
            <a:avLst/>
          </a:prstGeom>
          <a:noFill/>
        </p:spPr>
        <p:txBody>
          <a:bodyPr wrap="square" lIns="0" tIns="0" rIns="0" bIns="0"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GB" sz="1200" b="1">
                <a:solidFill>
                  <a:srgbClr val="322D2D"/>
                </a:solidFill>
                <a:latin typeface="Arial"/>
              </a:rPr>
              <a:t>9</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22D2D"/>
                </a:solidFill>
                <a:effectLst/>
                <a:uLnTx/>
                <a:uFillTx/>
                <a:latin typeface="Arial"/>
                <a:ea typeface="+mn-ea"/>
                <a:cs typeface="+mn-cs"/>
              </a:rPr>
              <a:t>APAC</a:t>
            </a:r>
          </a:p>
          <a:p>
            <a:pPr marL="143996" marR="0" lvl="0" indent="-143996"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China </a:t>
            </a:r>
          </a:p>
          <a:p>
            <a:pPr marL="143996" marR="0" lvl="0" indent="-143996"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Indonesia</a:t>
            </a:r>
          </a:p>
          <a:p>
            <a:pPr marL="143996" marR="0" lvl="0" indent="-143996"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South Korea</a:t>
            </a:r>
          </a:p>
        </p:txBody>
      </p:sp>
      <p:cxnSp>
        <p:nvCxnSpPr>
          <p:cNvPr id="15" name="Straight Arrow Connector 105">
            <a:extLst>
              <a:ext uri="{FF2B5EF4-FFF2-40B4-BE49-F238E27FC236}">
                <a16:creationId xmlns:a16="http://schemas.microsoft.com/office/drawing/2014/main" id="{59D2A61D-D013-19BC-5B8F-EB2930659AE3}"/>
              </a:ext>
            </a:extLst>
          </p:cNvPr>
          <p:cNvCxnSpPr/>
          <p:nvPr/>
        </p:nvCxnSpPr>
        <p:spPr>
          <a:xfrm flipH="1">
            <a:off x="5375920" y="2340057"/>
            <a:ext cx="504072" cy="0"/>
          </a:xfrm>
          <a:prstGeom prst="straightConnector1">
            <a:avLst/>
          </a:prstGeom>
          <a:ln w="6350" cap="flat">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6" name="Straight Arrow Connector 106">
            <a:extLst>
              <a:ext uri="{FF2B5EF4-FFF2-40B4-BE49-F238E27FC236}">
                <a16:creationId xmlns:a16="http://schemas.microsoft.com/office/drawing/2014/main" id="{BB0FFBA6-F738-FD98-DEF5-DCD23E31046F}"/>
              </a:ext>
            </a:extLst>
          </p:cNvPr>
          <p:cNvCxnSpPr/>
          <p:nvPr/>
        </p:nvCxnSpPr>
        <p:spPr>
          <a:xfrm>
            <a:off x="6600056" y="2124033"/>
            <a:ext cx="149736" cy="0"/>
          </a:xfrm>
          <a:prstGeom prst="straightConnector1">
            <a:avLst/>
          </a:prstGeom>
          <a:ln w="6350" cap="flat">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7" name="Straight Arrow Connector 108">
            <a:extLst>
              <a:ext uri="{FF2B5EF4-FFF2-40B4-BE49-F238E27FC236}">
                <a16:creationId xmlns:a16="http://schemas.microsoft.com/office/drawing/2014/main" id="{6048C72D-0DD7-E06E-A8B9-DE8C5F481ED0}"/>
              </a:ext>
            </a:extLst>
          </p:cNvPr>
          <p:cNvCxnSpPr/>
          <p:nvPr/>
        </p:nvCxnSpPr>
        <p:spPr>
          <a:xfrm>
            <a:off x="6023992" y="3204153"/>
            <a:ext cx="365760" cy="0"/>
          </a:xfrm>
          <a:prstGeom prst="straightConnector1">
            <a:avLst/>
          </a:prstGeom>
          <a:ln w="6350" cap="flat">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sp>
        <p:nvSpPr>
          <p:cNvPr id="18" name="TextBox 77">
            <a:extLst>
              <a:ext uri="{FF2B5EF4-FFF2-40B4-BE49-F238E27FC236}">
                <a16:creationId xmlns:a16="http://schemas.microsoft.com/office/drawing/2014/main" id="{CA28DE94-8C75-48F5-6ED7-52826004FB5F}"/>
              </a:ext>
            </a:extLst>
          </p:cNvPr>
          <p:cNvSpPr txBox="1"/>
          <p:nvPr/>
        </p:nvSpPr>
        <p:spPr>
          <a:xfrm>
            <a:off x="3196140" y="1632677"/>
            <a:ext cx="939581" cy="707886"/>
          </a:xfrm>
          <a:prstGeom prst="rect">
            <a:avLst/>
          </a:prstGeom>
          <a:noFill/>
        </p:spPr>
        <p:txBody>
          <a:bodyPr wrap="square" lIns="0" tIns="0" rIns="0" bIns="0"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9BAA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45</a:t>
            </a:r>
            <a:r>
              <a:rPr kumimoji="0" lang="en-GB" sz="1200" b="1" i="0" u="none" strike="noStrike" kern="1200" cap="none" spc="0" normalizeH="0" baseline="0" noProof="0">
                <a:ln>
                  <a:noFill/>
                </a:ln>
                <a:solidFill>
                  <a:srgbClr val="322D2D"/>
                </a:solidFill>
                <a:effectLst/>
                <a:uLnTx/>
                <a:uFillTx/>
                <a:latin typeface="Arial"/>
                <a:ea typeface="+mn-ea"/>
                <a:cs typeface="+mn-cs"/>
              </a:rPr>
              <a:t>%</a:t>
            </a:r>
            <a:br>
              <a:rPr kumimoji="0" lang="en-GB" sz="1200" b="1"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Water Solutions</a:t>
            </a:r>
            <a:br>
              <a:rPr kumimoji="0" lang="en-GB" sz="1200" b="0" i="0" u="none" strike="noStrike" kern="1200" cap="none" spc="0" normalizeH="0" baseline="0" noProof="0">
                <a:ln>
                  <a:noFill/>
                </a:ln>
                <a:solidFill>
                  <a:srgbClr val="322D2D"/>
                </a:solidFill>
                <a:effectLst/>
                <a:uLnTx/>
                <a:uFillTx/>
                <a:latin typeface="Arial"/>
                <a:ea typeface="+mn-ea"/>
                <a:cs typeface="+mn-cs"/>
              </a:rPr>
            </a:br>
            <a:r>
              <a:rPr kumimoji="0" lang="en-GB" sz="1000" b="0" i="0" u="none" strike="noStrike" kern="1200" cap="none" spc="0" normalizeH="0" baseline="0" noProof="0">
                <a:ln>
                  <a:noFill/>
                </a:ln>
                <a:solidFill>
                  <a:srgbClr val="322D2D"/>
                </a:solidFill>
                <a:effectLst/>
                <a:uLnTx/>
                <a:uFillTx/>
                <a:latin typeface="Arial"/>
                <a:ea typeface="+mn-ea"/>
                <a:cs typeface="+mn-cs"/>
              </a:rPr>
              <a:t>MEUR </a:t>
            </a:r>
            <a:r>
              <a:rPr lang="en-GB" sz="1000">
                <a:solidFill>
                  <a:srgbClr val="322D2D"/>
                </a:solidFill>
                <a:latin typeface="Arial"/>
              </a:rPr>
              <a:t>1,222</a:t>
            </a:r>
            <a:r>
              <a:rPr kumimoji="0" lang="en-GB" sz="1000" b="0" i="0" u="none" strike="noStrike" kern="1200" cap="none" spc="0" normalizeH="0" baseline="0" noProof="0">
                <a:ln>
                  <a:noFill/>
                </a:ln>
                <a:solidFill>
                  <a:srgbClr val="322D2D"/>
                </a:solidFill>
                <a:effectLst/>
                <a:uLnTx/>
                <a:uFillTx/>
                <a:latin typeface="Arial"/>
                <a:ea typeface="+mn-ea"/>
                <a:cs typeface="+mn-cs"/>
              </a:rPr>
              <a:t> </a:t>
            </a:r>
          </a:p>
        </p:txBody>
      </p:sp>
      <p:sp>
        <p:nvSpPr>
          <p:cNvPr id="19" name="TextBox 78">
            <a:extLst>
              <a:ext uri="{FF2B5EF4-FFF2-40B4-BE49-F238E27FC236}">
                <a16:creationId xmlns:a16="http://schemas.microsoft.com/office/drawing/2014/main" id="{05A8F4B5-2299-4CBD-CEF2-FB7D7EC050D0}"/>
              </a:ext>
            </a:extLst>
          </p:cNvPr>
          <p:cNvSpPr txBox="1"/>
          <p:nvPr/>
        </p:nvSpPr>
        <p:spPr>
          <a:xfrm>
            <a:off x="854448" y="1605518"/>
            <a:ext cx="1223764" cy="523220"/>
          </a:xfrm>
          <a:prstGeom prst="rect">
            <a:avLst/>
          </a:prstGeom>
          <a:noFill/>
        </p:spPr>
        <p:txBody>
          <a:bodyPr wrap="square" lIns="0" tIns="0" rIns="0" bIns="0"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9BAA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20</a:t>
            </a:r>
            <a:r>
              <a:rPr kumimoji="0" lang="en-GB" sz="1200" b="1" i="0" u="none" strike="noStrike" kern="1200" cap="none" spc="0" normalizeH="0" baseline="0" noProof="0">
                <a:ln>
                  <a:noFill/>
                </a:ln>
                <a:solidFill>
                  <a:srgbClr val="322D2D"/>
                </a:solidFill>
                <a:effectLst/>
                <a:uLnTx/>
                <a:uFillTx/>
                <a:latin typeface="Arial"/>
                <a:ea typeface="+mn-ea"/>
                <a:cs typeface="+mn-cs"/>
              </a:rPr>
              <a:t>%</a:t>
            </a:r>
            <a:br>
              <a:rPr kumimoji="0" lang="en-GB" sz="1200" b="1"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Fiber Essentials</a:t>
            </a:r>
            <a:br>
              <a:rPr kumimoji="0" lang="en-GB" sz="1200" b="0" i="0" u="none" strike="noStrike" kern="1200" cap="none" spc="0" normalizeH="0" baseline="0" noProof="0">
                <a:ln>
                  <a:noFill/>
                </a:ln>
                <a:solidFill>
                  <a:srgbClr val="322D2D"/>
                </a:solidFill>
                <a:effectLst/>
                <a:uLnTx/>
                <a:uFillTx/>
                <a:latin typeface="Arial"/>
                <a:ea typeface="+mn-ea"/>
                <a:cs typeface="+mn-cs"/>
              </a:rPr>
            </a:br>
            <a:r>
              <a:rPr kumimoji="0" lang="en-GB" sz="1000" b="0" i="0" u="none" strike="noStrike" kern="1200" cap="none" spc="0" normalizeH="0" baseline="0" noProof="0">
                <a:ln>
                  <a:noFill/>
                </a:ln>
                <a:solidFill>
                  <a:srgbClr val="322D2D"/>
                </a:solidFill>
                <a:effectLst/>
                <a:uLnTx/>
                <a:uFillTx/>
                <a:latin typeface="Arial"/>
                <a:ea typeface="+mn-ea"/>
                <a:cs typeface="+mn-cs"/>
              </a:rPr>
              <a:t>MEUR 5</a:t>
            </a:r>
            <a:r>
              <a:rPr lang="en-GB" sz="1000">
                <a:solidFill>
                  <a:srgbClr val="322D2D"/>
                </a:solidFill>
                <a:latin typeface="Arial"/>
              </a:rPr>
              <a:t>62</a:t>
            </a:r>
            <a:endParaRPr kumimoji="0" lang="en-GB" sz="1000" b="0" i="0" u="none" strike="noStrike" kern="1200" cap="none" spc="0" normalizeH="0" baseline="0" noProof="0">
              <a:ln>
                <a:noFill/>
              </a:ln>
              <a:solidFill>
                <a:srgbClr val="322D2D"/>
              </a:solidFill>
              <a:effectLst/>
              <a:uLnTx/>
              <a:uFillTx/>
              <a:latin typeface="Arial"/>
              <a:ea typeface="+mn-ea"/>
              <a:cs typeface="+mn-cs"/>
            </a:endParaRPr>
          </a:p>
        </p:txBody>
      </p:sp>
      <p:sp>
        <p:nvSpPr>
          <p:cNvPr id="20" name="Rectangle 88">
            <a:extLst>
              <a:ext uri="{FF2B5EF4-FFF2-40B4-BE49-F238E27FC236}">
                <a16:creationId xmlns:a16="http://schemas.microsoft.com/office/drawing/2014/main" id="{6C1DBAEC-2E8E-2CFF-2EE4-2DF35841F08A}"/>
              </a:ext>
            </a:extLst>
          </p:cNvPr>
          <p:cNvSpPr/>
          <p:nvPr/>
        </p:nvSpPr>
        <p:spPr>
          <a:xfrm>
            <a:off x="814917" y="4763021"/>
            <a:ext cx="3452284" cy="2880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CUSTOMERS</a:t>
            </a:r>
          </a:p>
        </p:txBody>
      </p:sp>
      <p:cxnSp>
        <p:nvCxnSpPr>
          <p:cNvPr id="21" name="Straight Connector 31">
            <a:extLst>
              <a:ext uri="{FF2B5EF4-FFF2-40B4-BE49-F238E27FC236}">
                <a16:creationId xmlns:a16="http://schemas.microsoft.com/office/drawing/2014/main" id="{E66196A5-DB47-4872-F2A0-311C13F7B131}"/>
              </a:ext>
            </a:extLst>
          </p:cNvPr>
          <p:cNvCxnSpPr/>
          <p:nvPr/>
        </p:nvCxnSpPr>
        <p:spPr>
          <a:xfrm>
            <a:off x="839788" y="4504702"/>
            <a:ext cx="10512425" cy="0"/>
          </a:xfrm>
          <a:prstGeom prst="line">
            <a:avLst/>
          </a:prstGeom>
          <a:ln w="6350" cap="flat">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22" name="Rectangle 98">
            <a:extLst>
              <a:ext uri="{FF2B5EF4-FFF2-40B4-BE49-F238E27FC236}">
                <a16:creationId xmlns:a16="http://schemas.microsoft.com/office/drawing/2014/main" id="{DE26F9C3-0AEB-F071-B225-2C8FE7A55171}"/>
              </a:ext>
            </a:extLst>
          </p:cNvPr>
          <p:cNvSpPr/>
          <p:nvPr/>
        </p:nvSpPr>
        <p:spPr>
          <a:xfrm>
            <a:off x="839788" y="5051101"/>
            <a:ext cx="3311526" cy="8396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err="1">
                <a:ln>
                  <a:noFill/>
                </a:ln>
                <a:solidFill>
                  <a:srgbClr val="322D2D"/>
                </a:solidFill>
                <a:effectLst/>
                <a:uLnTx/>
                <a:uFillTx/>
                <a:latin typeface="Arial"/>
                <a:ea typeface="+mn-ea"/>
                <a:cs typeface="+mn-cs"/>
              </a:rPr>
              <a:t>Several</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0" i="0" u="none" strike="noStrike" kern="1200" cap="none" spc="0" normalizeH="0" baseline="0" noProof="0" err="1">
                <a:ln>
                  <a:noFill/>
                </a:ln>
                <a:solidFill>
                  <a:srgbClr val="322D2D"/>
                </a:solidFill>
                <a:effectLst/>
                <a:uLnTx/>
                <a:uFillTx/>
                <a:latin typeface="Arial"/>
                <a:ea typeface="+mn-ea"/>
                <a:cs typeface="+mn-cs"/>
              </a:rPr>
              <a:t>thousand</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0" i="0" u="none" strike="noStrike" kern="1200" cap="none" spc="0" normalizeH="0" baseline="0" noProof="0" err="1">
                <a:ln>
                  <a:noFill/>
                </a:ln>
                <a:solidFill>
                  <a:srgbClr val="322D2D"/>
                </a:solidFill>
                <a:effectLst/>
                <a:uLnTx/>
                <a:uFillTx/>
                <a:latin typeface="Arial"/>
                <a:ea typeface="+mn-ea"/>
                <a:cs typeface="+mn-cs"/>
              </a:rPr>
              <a:t>customers</a:t>
            </a:r>
            <a:endParaRPr kumimoji="0" lang="fi-FI" sz="1200" b="0" i="0" u="none" strike="noStrike" kern="1200" cap="none" spc="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322D2D"/>
                </a:solidFill>
                <a:effectLst/>
                <a:uLnTx/>
                <a:uFillTx/>
                <a:latin typeface="Arial"/>
                <a:ea typeface="+mn-ea"/>
                <a:cs typeface="+mn-cs"/>
              </a:rPr>
              <a:t>TOP 10</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0" i="0" u="none" strike="noStrike" kern="1200" cap="none" spc="0" normalizeH="0" baseline="0" noProof="0" err="1">
                <a:ln>
                  <a:noFill/>
                </a:ln>
                <a:solidFill>
                  <a:srgbClr val="322D2D"/>
                </a:solidFill>
                <a:effectLst/>
                <a:uLnTx/>
                <a:uFillTx/>
                <a:latin typeface="Arial"/>
                <a:ea typeface="+mn-ea"/>
                <a:cs typeface="+mn-cs"/>
              </a:rPr>
              <a:t>customers</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lang="fi-FI" sz="1200" err="1">
                <a:solidFill>
                  <a:srgbClr val="322D2D"/>
                </a:solidFill>
                <a:latin typeface="Arial"/>
              </a:rPr>
              <a:t>represent</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1" i="0" u="none" strike="noStrike" kern="1200" cap="none" spc="0" normalizeH="0" baseline="0" noProof="0">
                <a:ln>
                  <a:noFill/>
                </a:ln>
                <a:solidFill>
                  <a:srgbClr val="322D2D"/>
                </a:solidFill>
                <a:effectLst/>
                <a:uLnTx/>
                <a:uFillTx/>
                <a:latin typeface="Arial"/>
                <a:ea typeface="+mn-ea"/>
                <a:cs typeface="+mn-cs"/>
              </a:rPr>
              <a:t>25% </a:t>
            </a:r>
            <a:r>
              <a:rPr kumimoji="0" lang="fi-FI" sz="1200" b="0" i="0" u="none" strike="noStrike" kern="1200" cap="none" spc="0" normalizeH="0" baseline="0" noProof="0">
                <a:ln>
                  <a:noFill/>
                </a:ln>
                <a:solidFill>
                  <a:srgbClr val="322D2D"/>
                </a:solidFill>
                <a:effectLst/>
                <a:uLnTx/>
                <a:uFillTx/>
                <a:latin typeface="Arial"/>
                <a:ea typeface="+mn-ea"/>
                <a:cs typeface="+mn-cs"/>
              </a:rPr>
              <a:t>of </a:t>
            </a:r>
            <a:r>
              <a:rPr kumimoji="0" lang="fi-FI" sz="1200" b="0" i="0" u="none" strike="noStrike" kern="1200" cap="none" spc="0" normalizeH="0" baseline="0" noProof="0" err="1">
                <a:ln>
                  <a:noFill/>
                </a:ln>
                <a:solidFill>
                  <a:srgbClr val="322D2D"/>
                </a:solidFill>
                <a:effectLst/>
                <a:uLnTx/>
                <a:uFillTx/>
                <a:latin typeface="Arial"/>
                <a:ea typeface="+mn-ea"/>
                <a:cs typeface="+mn-cs"/>
              </a:rPr>
              <a:t>revenue</a:t>
            </a:r>
            <a:r>
              <a:rPr kumimoji="0" lang="fi-FI" sz="1200" b="0" i="0" u="none" strike="noStrike" kern="1200" cap="none" spc="0" normalizeH="0" baseline="0" noProof="0">
                <a:ln>
                  <a:noFill/>
                </a:ln>
                <a:solidFill>
                  <a:srgbClr val="322D2D"/>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322D2D"/>
                </a:solidFill>
                <a:effectLst/>
                <a:uLnTx/>
                <a:uFillTx/>
                <a:latin typeface="Arial"/>
                <a:ea typeface="+mn-ea"/>
                <a:cs typeface="+mn-cs"/>
              </a:rPr>
              <a:t>TOP 50 </a:t>
            </a:r>
            <a:r>
              <a:rPr kumimoji="0" lang="fi-FI" sz="1200" b="0" i="0" u="none" strike="noStrike" kern="1200" cap="none" spc="0" normalizeH="0" baseline="0" noProof="0" err="1">
                <a:ln>
                  <a:noFill/>
                </a:ln>
                <a:solidFill>
                  <a:srgbClr val="322D2D"/>
                </a:solidFill>
                <a:effectLst/>
                <a:uLnTx/>
                <a:uFillTx/>
                <a:latin typeface="Arial"/>
                <a:ea typeface="+mn-ea"/>
                <a:cs typeface="+mn-cs"/>
              </a:rPr>
              <a:t>customers</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lang="fi-FI" sz="1200" err="1">
                <a:solidFill>
                  <a:srgbClr val="322D2D"/>
                </a:solidFill>
                <a:latin typeface="Arial"/>
              </a:rPr>
              <a:t>represent</a:t>
            </a:r>
            <a:r>
              <a:rPr kumimoji="0" lang="fi-FI" sz="1200" b="0" i="0" u="none" strike="noStrike" kern="1200" cap="none" spc="0" normalizeH="0" baseline="0" noProof="0">
                <a:ln>
                  <a:noFill/>
                </a:ln>
                <a:solidFill>
                  <a:srgbClr val="322D2D"/>
                </a:solidFill>
                <a:effectLst/>
                <a:uLnTx/>
                <a:uFillTx/>
                <a:latin typeface="Arial"/>
                <a:ea typeface="+mn-ea"/>
                <a:cs typeface="+mn-cs"/>
              </a:rPr>
              <a:t> ~</a:t>
            </a:r>
            <a:r>
              <a:rPr kumimoji="0" lang="fi-FI" sz="1200" b="1" i="0" u="none" strike="noStrike" kern="1200" cap="none" spc="0" normalizeH="0" baseline="0" noProof="0">
                <a:ln>
                  <a:noFill/>
                </a:ln>
                <a:solidFill>
                  <a:srgbClr val="322D2D"/>
                </a:solidFill>
                <a:effectLst/>
                <a:uLnTx/>
                <a:uFillTx/>
                <a:latin typeface="Arial"/>
                <a:ea typeface="+mn-ea"/>
                <a:cs typeface="+mn-cs"/>
              </a:rPr>
              <a:t>50% </a:t>
            </a:r>
            <a:r>
              <a:rPr kumimoji="0" lang="fi-FI" sz="1200" b="0" i="0" u="none" strike="noStrike" kern="1200" cap="none" spc="0" normalizeH="0" baseline="0" noProof="0">
                <a:ln>
                  <a:noFill/>
                </a:ln>
                <a:solidFill>
                  <a:srgbClr val="322D2D"/>
                </a:solidFill>
                <a:effectLst/>
                <a:uLnTx/>
                <a:uFillTx/>
                <a:latin typeface="Arial"/>
                <a:ea typeface="+mn-ea"/>
                <a:cs typeface="+mn-cs"/>
              </a:rPr>
              <a:t>of </a:t>
            </a:r>
            <a:r>
              <a:rPr kumimoji="0" lang="fi-FI" sz="1200" b="0" i="0" u="none" strike="noStrike" kern="1200" cap="none" spc="0" normalizeH="0" baseline="0" noProof="0" err="1">
                <a:ln>
                  <a:noFill/>
                </a:ln>
                <a:solidFill>
                  <a:srgbClr val="322D2D"/>
                </a:solidFill>
                <a:effectLst/>
                <a:uLnTx/>
                <a:uFillTx/>
                <a:latin typeface="Arial"/>
                <a:ea typeface="+mn-ea"/>
                <a:cs typeface="+mn-cs"/>
              </a:rPr>
              <a:t>revenue</a:t>
            </a:r>
            <a:endParaRPr kumimoji="0" lang="fi-FI" sz="1200" b="0" i="0" u="none" strike="noStrike" kern="1200" cap="none" spc="0" normalizeH="0" baseline="0" noProof="0">
              <a:ln>
                <a:noFill/>
              </a:ln>
              <a:solidFill>
                <a:srgbClr val="322D2D"/>
              </a:solidFill>
              <a:effectLst/>
              <a:uLnTx/>
              <a:uFillTx/>
              <a:latin typeface="Arial"/>
              <a:ea typeface="+mn-ea"/>
              <a:cs typeface="+mn-cs"/>
            </a:endParaRPr>
          </a:p>
        </p:txBody>
      </p:sp>
      <p:sp>
        <p:nvSpPr>
          <p:cNvPr id="23" name="Rectangle 101">
            <a:extLst>
              <a:ext uri="{FF2B5EF4-FFF2-40B4-BE49-F238E27FC236}">
                <a16:creationId xmlns:a16="http://schemas.microsoft.com/office/drawing/2014/main" id="{7A7F4EA7-FDCC-894A-0BBD-A115AA67F325}"/>
              </a:ext>
            </a:extLst>
          </p:cNvPr>
          <p:cNvSpPr/>
          <p:nvPr/>
        </p:nvSpPr>
        <p:spPr>
          <a:xfrm>
            <a:off x="4440237" y="4763022"/>
            <a:ext cx="2159819" cy="1223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EXAMPLES OF LARGEST CUSTOMERS</a:t>
            </a:r>
          </a:p>
        </p:txBody>
      </p:sp>
      <p:pic>
        <p:nvPicPr>
          <p:cNvPr id="24" name="Picture 112">
            <a:extLst>
              <a:ext uri="{FF2B5EF4-FFF2-40B4-BE49-F238E27FC236}">
                <a16:creationId xmlns:a16="http://schemas.microsoft.com/office/drawing/2014/main" id="{255374CA-92D8-5542-92D5-1C57FCC36423}"/>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10145094" y="5025609"/>
            <a:ext cx="585075" cy="662009"/>
          </a:xfrm>
          <a:prstGeom prst="rect">
            <a:avLst/>
          </a:prstGeom>
        </p:spPr>
      </p:pic>
      <p:pic>
        <p:nvPicPr>
          <p:cNvPr id="25" name="Picture 113">
            <a:extLst>
              <a:ext uri="{FF2B5EF4-FFF2-40B4-BE49-F238E27FC236}">
                <a16:creationId xmlns:a16="http://schemas.microsoft.com/office/drawing/2014/main" id="{B7F837D6-A48C-970F-0DAC-8145D39576D3}"/>
              </a:ext>
            </a:extLst>
          </p:cNvPr>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9789187" y="4611274"/>
            <a:ext cx="537882" cy="537882"/>
          </a:xfrm>
          <a:prstGeom prst="rect">
            <a:avLst/>
          </a:prstGeom>
        </p:spPr>
      </p:pic>
      <p:pic>
        <p:nvPicPr>
          <p:cNvPr id="26" name="Picture 115">
            <a:extLst>
              <a:ext uri="{FF2B5EF4-FFF2-40B4-BE49-F238E27FC236}">
                <a16:creationId xmlns:a16="http://schemas.microsoft.com/office/drawing/2014/main" id="{EDABCD0C-6BF7-C87F-E0B2-1E71C815851C}"/>
              </a:ext>
            </a:extLst>
          </p:cNvPr>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9302445" y="5199502"/>
            <a:ext cx="644817" cy="248253"/>
          </a:xfrm>
          <a:prstGeom prst="rect">
            <a:avLst/>
          </a:prstGeom>
        </p:spPr>
      </p:pic>
      <p:pic>
        <p:nvPicPr>
          <p:cNvPr id="27" name="Picture 116">
            <a:extLst>
              <a:ext uri="{FF2B5EF4-FFF2-40B4-BE49-F238E27FC236}">
                <a16:creationId xmlns:a16="http://schemas.microsoft.com/office/drawing/2014/main" id="{7A5B696A-3717-C44F-4868-263F3770EFCA}"/>
              </a:ext>
            </a:extLst>
          </p:cNvPr>
          <p:cNvPicPr>
            <a:picLocks noChangeAspect="1"/>
          </p:cNvPicPr>
          <p:nvPr/>
        </p:nvPicPr>
        <p:blipFill>
          <a:blip r:embed="rId7" cstate="email">
            <a:extLst>
              <a:ext uri="{28A0092B-C50C-407E-A947-70E740481C1C}">
                <a14:useLocalDpi xmlns:a14="http://schemas.microsoft.com/office/drawing/2010/main" val="0"/>
              </a:ext>
            </a:extLst>
          </a:blip>
          <a:stretch>
            <a:fillRect/>
          </a:stretch>
        </p:blipFill>
        <p:spPr>
          <a:xfrm>
            <a:off x="8693090" y="5202762"/>
            <a:ext cx="416135" cy="289629"/>
          </a:xfrm>
          <a:prstGeom prst="rect">
            <a:avLst/>
          </a:prstGeom>
        </p:spPr>
      </p:pic>
      <p:pic>
        <p:nvPicPr>
          <p:cNvPr id="28" name="Picture 117">
            <a:extLst>
              <a:ext uri="{FF2B5EF4-FFF2-40B4-BE49-F238E27FC236}">
                <a16:creationId xmlns:a16="http://schemas.microsoft.com/office/drawing/2014/main" id="{073B7B6D-8638-8E41-6D30-D1938EDF6D7F}"/>
              </a:ext>
            </a:extLst>
          </p:cNvPr>
          <p:cNvPicPr>
            <a:picLocks noChangeAspect="1"/>
          </p:cNvPicPr>
          <p:nvPr/>
        </p:nvPicPr>
        <p:blipFill>
          <a:blip r:embed="rId8" cstate="email">
            <a:extLst>
              <a:ext uri="{28A0092B-C50C-407E-A947-70E740481C1C}">
                <a14:useLocalDpi xmlns:a14="http://schemas.microsoft.com/office/drawing/2010/main" val="0"/>
              </a:ext>
            </a:extLst>
          </a:blip>
          <a:stretch>
            <a:fillRect/>
          </a:stretch>
        </p:blipFill>
        <p:spPr>
          <a:xfrm>
            <a:off x="8052224" y="4885640"/>
            <a:ext cx="652238" cy="136970"/>
          </a:xfrm>
          <a:prstGeom prst="rect">
            <a:avLst/>
          </a:prstGeom>
        </p:spPr>
      </p:pic>
      <p:pic>
        <p:nvPicPr>
          <p:cNvPr id="29" name="Picture 6" descr="Image result for carlsberg logo no background">
            <a:extLst>
              <a:ext uri="{FF2B5EF4-FFF2-40B4-BE49-F238E27FC236}">
                <a16:creationId xmlns:a16="http://schemas.microsoft.com/office/drawing/2014/main" id="{1CF4524A-787A-B719-BC5C-D1BE3DDCB4A5}"/>
              </a:ext>
            </a:extLst>
          </p:cNvPr>
          <p:cNvPicPr>
            <a:picLocks noChangeAspect="1" noChangeArrowheads="1"/>
          </p:cNvPicPr>
          <p:nvPr/>
        </p:nvPicPr>
        <p:blipFill>
          <a:blip r:embed="rId9" cstate="email">
            <a:extLst>
              <a:ext uri="{28A0092B-C50C-407E-A947-70E740481C1C}">
                <a14:useLocalDpi xmlns:a14="http://schemas.microsoft.com/office/drawing/2010/main" val="0"/>
              </a:ext>
            </a:extLst>
          </a:blip>
          <a:srcRect/>
          <a:stretch>
            <a:fillRect/>
          </a:stretch>
        </p:blipFill>
        <p:spPr bwMode="auto">
          <a:xfrm>
            <a:off x="8801696" y="4820943"/>
            <a:ext cx="489504" cy="19920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7">
            <a:extLst>
              <a:ext uri="{FF2B5EF4-FFF2-40B4-BE49-F238E27FC236}">
                <a16:creationId xmlns:a16="http://schemas.microsoft.com/office/drawing/2014/main" id="{1C250622-2048-69B1-EF4C-2900EE56D6C0}"/>
              </a:ext>
            </a:extLst>
          </p:cNvPr>
          <p:cNvPicPr>
            <a:picLocks noChangeAspect="1"/>
          </p:cNvPicPr>
          <p:nvPr/>
        </p:nvPicPr>
        <p:blipFill rotWithShape="1">
          <a:blip r:embed="rId10" cstate="email">
            <a:extLst>
              <a:ext uri="{28A0092B-C50C-407E-A947-70E740481C1C}">
                <a14:useLocalDpi xmlns:a14="http://schemas.microsoft.com/office/drawing/2010/main" val="0"/>
              </a:ext>
            </a:extLst>
          </a:blip>
          <a:srcRect b="53821"/>
          <a:stretch/>
        </p:blipFill>
        <p:spPr>
          <a:xfrm>
            <a:off x="7335664" y="5225687"/>
            <a:ext cx="1178273" cy="261855"/>
          </a:xfrm>
          <a:prstGeom prst="rect">
            <a:avLst/>
          </a:prstGeom>
        </p:spPr>
      </p:pic>
      <p:cxnSp>
        <p:nvCxnSpPr>
          <p:cNvPr id="31" name="Straight Connector 38">
            <a:extLst>
              <a:ext uri="{FF2B5EF4-FFF2-40B4-BE49-F238E27FC236}">
                <a16:creationId xmlns:a16="http://schemas.microsoft.com/office/drawing/2014/main" id="{34C26525-5F4F-C9DF-9720-2A3E129BE470}"/>
              </a:ext>
            </a:extLst>
          </p:cNvPr>
          <p:cNvCxnSpPr>
            <a:cxnSpLocks/>
          </p:cNvCxnSpPr>
          <p:nvPr/>
        </p:nvCxnSpPr>
        <p:spPr>
          <a:xfrm>
            <a:off x="4295800" y="1259342"/>
            <a:ext cx="0" cy="3033390"/>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94">
            <a:extLst>
              <a:ext uri="{FF2B5EF4-FFF2-40B4-BE49-F238E27FC236}">
                <a16:creationId xmlns:a16="http://schemas.microsoft.com/office/drawing/2014/main" id="{A6BDBDFC-9F83-CE97-2EBD-C46B0B076D01}"/>
              </a:ext>
            </a:extLst>
          </p:cNvPr>
          <p:cNvCxnSpPr>
            <a:cxnSpLocks/>
          </p:cNvCxnSpPr>
          <p:nvPr/>
        </p:nvCxnSpPr>
        <p:spPr>
          <a:xfrm>
            <a:off x="7896200" y="1259342"/>
            <a:ext cx="0" cy="3033390"/>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95">
            <a:extLst>
              <a:ext uri="{FF2B5EF4-FFF2-40B4-BE49-F238E27FC236}">
                <a16:creationId xmlns:a16="http://schemas.microsoft.com/office/drawing/2014/main" id="{A39A9D93-F141-044C-3D4D-351902684BE0}"/>
              </a:ext>
            </a:extLst>
          </p:cNvPr>
          <p:cNvCxnSpPr>
            <a:cxnSpLocks/>
          </p:cNvCxnSpPr>
          <p:nvPr/>
        </p:nvCxnSpPr>
        <p:spPr>
          <a:xfrm flipH="1">
            <a:off x="4280645" y="4763021"/>
            <a:ext cx="15155" cy="1440011"/>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pic>
        <p:nvPicPr>
          <p:cNvPr id="34" name="Picture 52">
            <a:extLst>
              <a:ext uri="{FF2B5EF4-FFF2-40B4-BE49-F238E27FC236}">
                <a16:creationId xmlns:a16="http://schemas.microsoft.com/office/drawing/2014/main" id="{2CA4185D-3E72-7E24-2599-0F39AAFF5A63}"/>
              </a:ext>
            </a:extLst>
          </p:cNvPr>
          <p:cNvPicPr>
            <a:picLocks noChangeAspect="1"/>
          </p:cNvPicPr>
          <p:nvPr/>
        </p:nvPicPr>
        <p:blipFill>
          <a:blip r:embed="rId11" cstate="email">
            <a:extLst>
              <a:ext uri="{28A0092B-C50C-407E-A947-70E740481C1C}">
                <a14:useLocalDpi xmlns:a14="http://schemas.microsoft.com/office/drawing/2010/main" val="0"/>
              </a:ext>
            </a:extLst>
          </a:blip>
          <a:stretch>
            <a:fillRect/>
          </a:stretch>
        </p:blipFill>
        <p:spPr>
          <a:xfrm>
            <a:off x="7327105" y="4844158"/>
            <a:ext cx="641340" cy="243175"/>
          </a:xfrm>
          <a:prstGeom prst="rect">
            <a:avLst/>
          </a:prstGeom>
        </p:spPr>
      </p:pic>
      <p:sp>
        <p:nvSpPr>
          <p:cNvPr id="35" name="TextBox 77">
            <a:extLst>
              <a:ext uri="{FF2B5EF4-FFF2-40B4-BE49-F238E27FC236}">
                <a16:creationId xmlns:a16="http://schemas.microsoft.com/office/drawing/2014/main" id="{D8156956-16D8-3188-CB54-6ED94BA527E5}"/>
              </a:ext>
            </a:extLst>
          </p:cNvPr>
          <p:cNvSpPr txBox="1"/>
          <p:nvPr/>
        </p:nvSpPr>
        <p:spPr>
          <a:xfrm>
            <a:off x="887253" y="3576941"/>
            <a:ext cx="1422538" cy="707886"/>
          </a:xfrm>
          <a:prstGeom prst="rect">
            <a:avLst/>
          </a:prstGeom>
          <a:noFill/>
        </p:spPr>
        <p:txBody>
          <a:bodyPr wrap="square" lIns="0" tIns="0" rIns="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9BAA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35</a:t>
            </a:r>
            <a:r>
              <a:rPr kumimoji="0" lang="en-GB" sz="1200" b="1" i="0" u="none" strike="noStrike" kern="1200" cap="none" spc="0" normalizeH="0" baseline="0" noProof="0">
                <a:ln>
                  <a:noFill/>
                </a:ln>
                <a:solidFill>
                  <a:srgbClr val="322D2D"/>
                </a:solidFill>
                <a:effectLst/>
                <a:uLnTx/>
                <a:uFillTx/>
                <a:latin typeface="Arial"/>
                <a:ea typeface="+mn-ea"/>
                <a:cs typeface="+mn-cs"/>
              </a:rPr>
              <a:t>%</a:t>
            </a:r>
            <a:br>
              <a:rPr kumimoji="0" lang="en-GB" sz="1200" b="1"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Packaging &amp; Hygiene Solutions</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322D2D"/>
                </a:solidFill>
                <a:effectLst/>
                <a:uLnTx/>
                <a:uFillTx/>
                <a:latin typeface="Arial"/>
                <a:ea typeface="+mn-ea"/>
                <a:cs typeface="+mn-cs"/>
              </a:rPr>
              <a:t>MEUR </a:t>
            </a:r>
            <a:r>
              <a:rPr lang="en-GB" sz="1000">
                <a:solidFill>
                  <a:srgbClr val="322D2D"/>
                </a:solidFill>
                <a:latin typeface="Arial"/>
              </a:rPr>
              <a:t>970</a:t>
            </a:r>
            <a:endParaRPr kumimoji="0" lang="en-GB" sz="1000" b="0" i="0" u="none" strike="noStrike" kern="1200" cap="none" spc="0" normalizeH="0" baseline="0" noProof="0">
              <a:ln>
                <a:noFill/>
              </a:ln>
              <a:solidFill>
                <a:srgbClr val="322D2D"/>
              </a:solidFill>
              <a:effectLst/>
              <a:uLnTx/>
              <a:uFillTx/>
              <a:latin typeface="Arial"/>
              <a:ea typeface="+mn-ea"/>
              <a:cs typeface="+mn-cs"/>
            </a:endParaRPr>
          </a:p>
        </p:txBody>
      </p:sp>
      <p:sp>
        <p:nvSpPr>
          <p:cNvPr id="36" name="TextBox 14">
            <a:extLst>
              <a:ext uri="{FF2B5EF4-FFF2-40B4-BE49-F238E27FC236}">
                <a16:creationId xmlns:a16="http://schemas.microsoft.com/office/drawing/2014/main" id="{CA41F505-4FD5-7028-B433-C455CACB3B1A}"/>
              </a:ext>
            </a:extLst>
          </p:cNvPr>
          <p:cNvSpPr txBox="1"/>
          <p:nvPr/>
        </p:nvSpPr>
        <p:spPr>
          <a:xfrm>
            <a:off x="7315430" y="5572362"/>
            <a:ext cx="3242354" cy="461665"/>
          </a:xfrm>
          <a:prstGeom prst="rect">
            <a:avLst/>
          </a:prstGeom>
          <a:noFill/>
        </p:spPr>
        <p:txBody>
          <a:bodyPr wrap="square" rtlCol="0">
            <a:spAutoFit/>
          </a:bodyPr>
          <a:lstStyle/>
          <a:p>
            <a:pPr lvl="0">
              <a:spcBef>
                <a:spcPts val="1200"/>
              </a:spcBef>
              <a:defRPr/>
            </a:pPr>
            <a:r>
              <a:rPr lang="fi-FI" sz="1200" b="1" err="1">
                <a:solidFill>
                  <a:srgbClr val="322D2D"/>
                </a:solidFill>
              </a:rPr>
              <a:t>Municipalities</a:t>
            </a:r>
            <a:r>
              <a:rPr lang="fi-FI" sz="1200" b="1">
                <a:solidFill>
                  <a:srgbClr val="322D2D"/>
                </a:solidFill>
              </a:rPr>
              <a:t>, </a:t>
            </a:r>
            <a:br>
              <a:rPr lang="fi-FI" sz="1200" b="1">
                <a:solidFill>
                  <a:srgbClr val="322D2D"/>
                </a:solidFill>
              </a:rPr>
            </a:br>
            <a:r>
              <a:rPr lang="fi-FI" sz="1200" b="1">
                <a:solidFill>
                  <a:srgbClr val="322D2D"/>
                </a:solidFill>
              </a:rPr>
              <a:t>e.g. </a:t>
            </a:r>
            <a:r>
              <a:rPr lang="fi-FI" sz="1200">
                <a:solidFill>
                  <a:srgbClr val="322D2D"/>
                </a:solidFill>
              </a:rPr>
              <a:t>Berlin, New York, Paris, Hamburg</a:t>
            </a:r>
          </a:p>
        </p:txBody>
      </p:sp>
      <p:sp>
        <p:nvSpPr>
          <p:cNvPr id="37" name="Text Placeholder 32">
            <a:extLst>
              <a:ext uri="{FF2B5EF4-FFF2-40B4-BE49-F238E27FC236}">
                <a16:creationId xmlns:a16="http://schemas.microsoft.com/office/drawing/2014/main" id="{277915A5-1D61-7051-3E88-26593D713B89}"/>
              </a:ext>
            </a:extLst>
          </p:cNvPr>
          <p:cNvSpPr txBox="1">
            <a:spLocks/>
          </p:cNvSpPr>
          <p:nvPr/>
        </p:nvSpPr>
        <p:spPr>
          <a:xfrm>
            <a:off x="8112882" y="1293206"/>
            <a:ext cx="3311525" cy="504651"/>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0"/>
              </a:spcBef>
              <a:buFontTx/>
              <a:buNone/>
              <a:defRPr sz="1600" b="1" kern="1200" cap="none" baseline="0">
                <a:solidFill>
                  <a:schemeClr val="tx1"/>
                </a:solidFill>
                <a:latin typeface="+mn-lt"/>
                <a:ea typeface="+mn-ea"/>
                <a:cs typeface="+mn-cs"/>
              </a:defRPr>
            </a:lvl1pPr>
            <a:lvl2pPr marL="457200" indent="0" algn="l" defTabSz="914400" rtl="0" eaLnBrk="1" latinLnBrk="0" hangingPunct="1">
              <a:lnSpc>
                <a:spcPct val="90000"/>
              </a:lnSpc>
              <a:spcBef>
                <a:spcPts val="1000"/>
              </a:spcBef>
              <a:buFont typeface="Arial" panose="020B0604020202020204" pitchFamily="34" charset="0"/>
              <a:buNone/>
              <a:defRPr sz="2000" b="1" kern="1200">
                <a:solidFill>
                  <a:schemeClr val="tx1"/>
                </a:solidFill>
                <a:latin typeface="+mn-lt"/>
                <a:ea typeface="+mn-ea"/>
                <a:cs typeface="+mn-cs"/>
              </a:defRPr>
            </a:lvl2pPr>
            <a:lvl3pPr marL="914400" indent="0" algn="l" defTabSz="914400" rtl="0" eaLnBrk="1" latinLnBrk="0" hangingPunct="1">
              <a:lnSpc>
                <a:spcPct val="90000"/>
              </a:lnSpc>
              <a:spcBef>
                <a:spcPts val="1000"/>
              </a:spcBef>
              <a:buFont typeface="Arial" panose="020B0604020202020204" pitchFamily="34" charset="0"/>
              <a:buNone/>
              <a:tabLst>
                <a:tab pos="539750" algn="l"/>
              </a:tabLst>
              <a:defRPr sz="1800" b="1" kern="1200">
                <a:solidFill>
                  <a:schemeClr val="tx1"/>
                </a:solidFill>
                <a:latin typeface="+mn-lt"/>
                <a:ea typeface="+mn-ea"/>
                <a:cs typeface="+mn-cs"/>
              </a:defRPr>
            </a:lvl3pPr>
            <a:lvl4pPr marL="13716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4pPr>
            <a:lvl5pPr marL="18288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5pPr>
            <a:lvl6pPr marL="22860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6pPr>
            <a:lvl7pPr marL="27432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7pPr>
            <a:lvl8pPr marL="32004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8pPr>
            <a:lvl9pPr marL="36576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9pPr>
          </a:lstStyle>
          <a:p>
            <a:r>
              <a:rPr lang="fi-FI" sz="1400"/>
              <a:t>STRATEGIC CORNERSTONES</a:t>
            </a:r>
          </a:p>
        </p:txBody>
      </p:sp>
      <p:graphicFrame>
        <p:nvGraphicFramePr>
          <p:cNvPr id="38" name="Kaaviokuva 37">
            <a:extLst>
              <a:ext uri="{FF2B5EF4-FFF2-40B4-BE49-F238E27FC236}">
                <a16:creationId xmlns:a16="http://schemas.microsoft.com/office/drawing/2014/main" id="{E58A1248-01D3-7AE3-FEBC-BD8B4DE1732F}"/>
              </a:ext>
            </a:extLst>
          </p:cNvPr>
          <p:cNvGraphicFramePr/>
          <p:nvPr>
            <p:extLst>
              <p:ext uri="{D42A27DB-BD31-4B8C-83A1-F6EECF244321}">
                <p14:modId xmlns:p14="http://schemas.microsoft.com/office/powerpoint/2010/main" val="129386193"/>
              </p:ext>
            </p:extLst>
          </p:nvPr>
        </p:nvGraphicFramePr>
        <p:xfrm>
          <a:off x="7424600" y="1527481"/>
          <a:ext cx="3848378" cy="2874168"/>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63124373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hink-cell data - do not delete" hidden="1">
            <a:extLst>
              <a:ext uri="{FF2B5EF4-FFF2-40B4-BE49-F238E27FC236}">
                <a16:creationId xmlns:a16="http://schemas.microsoft.com/office/drawing/2014/main" id="{74D51CB2-FE90-73E8-199C-46E2D539F37D}"/>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13" name="think-cell data - do not delete" hidden="1">
                        <a:extLst>
                          <a:ext uri="{FF2B5EF4-FFF2-40B4-BE49-F238E27FC236}">
                            <a16:creationId xmlns:a16="http://schemas.microsoft.com/office/drawing/2014/main" id="{74D51CB2-FE90-73E8-199C-46E2D539F37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44" name="Picture Placeholder 43" descr="A close-up of a piece of wood&#10;&#10;Description automatically generated">
            <a:extLst>
              <a:ext uri="{FF2B5EF4-FFF2-40B4-BE49-F238E27FC236}">
                <a16:creationId xmlns:a16="http://schemas.microsoft.com/office/drawing/2014/main" id="{B050DC80-EE24-8415-07D7-F3831592FB06}"/>
              </a:ext>
            </a:extLst>
          </p:cNvPr>
          <p:cNvPicPr>
            <a:picLocks noGrp="1" noRot="1" noChangeAspect="1" noMove="1" noResize="1" noEditPoints="1" noAdjustHandles="1" noChangeArrowheads="1" noChangeShapeType="1" noCrop="1"/>
          </p:cNvPicPr>
          <p:nvPr>
            <p:ph type="pic" sz="quarter" idx="19"/>
          </p:nvPr>
        </p:nvPicPr>
        <p:blipFill>
          <a:blip r:embed="rId6" cstate="email">
            <a:extLst>
              <a:ext uri="{28A0092B-C50C-407E-A947-70E740481C1C}">
                <a14:useLocalDpi xmlns:a14="http://schemas.microsoft.com/office/drawing/2010/main"/>
              </a:ext>
            </a:extLst>
          </a:blip>
          <a:srcRect/>
          <a:stretch/>
        </p:blipFill>
        <p:spPr>
          <a:xfrm>
            <a:off x="0" y="-5252"/>
            <a:ext cx="12192000" cy="6858000"/>
          </a:xfrm>
        </p:spPr>
      </p:pic>
      <p:sp>
        <p:nvSpPr>
          <p:cNvPr id="2" name="Päivämäärän paikkamerkki 1">
            <a:extLst>
              <a:ext uri="{FF2B5EF4-FFF2-40B4-BE49-F238E27FC236}">
                <a16:creationId xmlns:a16="http://schemas.microsoft.com/office/drawing/2014/main" id="{3A1C3D2E-50D6-79F6-7274-3580DD37B108}"/>
              </a:ext>
            </a:extLst>
          </p:cNvPr>
          <p:cNvSpPr>
            <a:spLocks noGrp="1" noRot="1" noMove="1" noResize="1" noEditPoints="1" noAdjustHandles="1" noChangeArrowheads="1" noChangeShapeType="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solidFill>
                  <a:srgbClr val="322D2D"/>
                </a:solidFill>
                <a:effectLst/>
                <a:uLnTx/>
                <a:uFillTx/>
                <a:latin typeface="Arial"/>
                <a:ea typeface="+mn-ea"/>
                <a:cs typeface="+mn-cs"/>
              </a:rPr>
              <a:t>JULY 2026</a:t>
            </a:r>
            <a:endParaRPr kumimoji="0" lang="en-US" sz="700" b="0" i="0" u="none" strike="noStrike" kern="1200" cap="all" spc="100" normalizeH="0" baseline="0" noProof="0">
              <a:ln>
                <a:noFill/>
              </a:ln>
              <a:solidFill>
                <a:srgbClr val="322D2D"/>
              </a:solidFill>
              <a:effectLst/>
              <a:uLnTx/>
              <a:uFillTx/>
              <a:latin typeface="Arial"/>
              <a:ea typeface="+mn-ea"/>
              <a:cs typeface="+mn-cs"/>
            </a:endParaRPr>
          </a:p>
        </p:txBody>
      </p:sp>
      <p:sp>
        <p:nvSpPr>
          <p:cNvPr id="4" name="Alatunnisteen paikkamerkki 3">
            <a:extLst>
              <a:ext uri="{FF2B5EF4-FFF2-40B4-BE49-F238E27FC236}">
                <a16:creationId xmlns:a16="http://schemas.microsoft.com/office/drawing/2014/main" id="{5A87E5B2-5A7A-BF9E-5F64-15C54AA4C415}"/>
              </a:ext>
            </a:extLst>
          </p:cNvPr>
          <p:cNvSpPr>
            <a:spLocks noGrp="1" noRot="1" noMove="1" noResize="1" noEditPoints="1" noAdjustHandles="1" noChangeArrowheads="1" noChangeShapeType="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a:ln>
                  <a:noFill/>
                </a:ln>
                <a:solidFill>
                  <a:srgbClr val="322D2D"/>
                </a:solidFill>
                <a:effectLst/>
                <a:uLnTx/>
                <a:uFillTx/>
                <a:latin typeface="Arial"/>
                <a:ea typeface="+mn-ea"/>
                <a:cs typeface="+mn-cs"/>
              </a:rPr>
              <a:t>INVESTOR PRESENTATION</a:t>
            </a:r>
          </a:p>
        </p:txBody>
      </p:sp>
      <p:sp>
        <p:nvSpPr>
          <p:cNvPr id="6" name="Slide Number Placeholder 5">
            <a:extLst>
              <a:ext uri="{FF2B5EF4-FFF2-40B4-BE49-F238E27FC236}">
                <a16:creationId xmlns:a16="http://schemas.microsoft.com/office/drawing/2014/main" id="{B2A93A15-20E0-D500-6811-1031EDB26BB1}"/>
              </a:ext>
            </a:extLst>
          </p:cNvPr>
          <p:cNvSpPr>
            <a:spLocks noGrp="1" noRot="1" noMove="1" noResize="1" noEditPoints="1" noAdjustHandles="1" noChangeArrowheads="1" noChangeShapeType="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srgbClr val="322D2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700" b="0" i="0" u="none" strike="noStrike" kern="1200" cap="all" spc="100" normalizeH="0" baseline="0" noProof="0">
              <a:ln>
                <a:noFill/>
              </a:ln>
              <a:solidFill>
                <a:srgbClr val="322D2D"/>
              </a:solidFill>
              <a:effectLst/>
              <a:uLnTx/>
              <a:uFillTx/>
              <a:latin typeface="Arial"/>
              <a:ea typeface="+mn-ea"/>
              <a:cs typeface="+mn-cs"/>
            </a:endParaRPr>
          </a:p>
        </p:txBody>
      </p:sp>
      <p:sp>
        <p:nvSpPr>
          <p:cNvPr id="10" name="Text Placeholder 9">
            <a:extLst>
              <a:ext uri="{FF2B5EF4-FFF2-40B4-BE49-F238E27FC236}">
                <a16:creationId xmlns:a16="http://schemas.microsoft.com/office/drawing/2014/main" id="{088351BA-D847-1883-08C7-A64EFE275367}"/>
              </a:ext>
            </a:extLst>
          </p:cNvPr>
          <p:cNvSpPr>
            <a:spLocks noGrp="1" noRot="1" noMove="1" noResize="1" noEditPoints="1" noAdjustHandles="1" noChangeArrowheads="1" noChangeShapeType="1"/>
          </p:cNvSpPr>
          <p:nvPr>
            <p:ph type="body" sz="quarter" idx="23"/>
          </p:nvPr>
        </p:nvSpPr>
        <p:spPr/>
        <p:txBody>
          <a:bodyPr/>
          <a:lstStyle/>
          <a:p>
            <a:r>
              <a:rPr lang="en-US"/>
              <a:t>DIGITAL</a:t>
            </a:r>
            <a:br>
              <a:rPr lang="en-US"/>
            </a:br>
            <a:r>
              <a:rPr lang="en-US"/>
              <a:t>SOLUTIONS</a:t>
            </a:r>
            <a:endParaRPr lang="en-US" noProof="0">
              <a:sym typeface="Arial"/>
            </a:endParaRPr>
          </a:p>
          <a:p>
            <a:pPr lvl="3"/>
            <a:r>
              <a:rPr lang="en-US" noProof="0">
                <a:sym typeface="Arial"/>
              </a:rPr>
              <a:t>Optimizing overall process</a:t>
            </a:r>
            <a:br>
              <a:rPr lang="en-US" noProof="0">
                <a:sym typeface="Arial"/>
              </a:rPr>
            </a:br>
            <a:r>
              <a:rPr lang="en-US" noProof="0">
                <a:sym typeface="Arial"/>
              </a:rPr>
              <a:t>and resource efficiency</a:t>
            </a:r>
          </a:p>
          <a:p>
            <a:pPr lvl="2"/>
            <a:r>
              <a:rPr lang="en-US" noProof="0">
                <a:sym typeface="Arial"/>
              </a:rPr>
              <a:t>Reducing chemistry-related downtime by 50% (4 hours per month)</a:t>
            </a:r>
            <a:endParaRPr lang="fi-FI"/>
          </a:p>
        </p:txBody>
      </p:sp>
      <p:sp>
        <p:nvSpPr>
          <p:cNvPr id="42" name="Picture Placeholder 41">
            <a:extLst>
              <a:ext uri="{FF2B5EF4-FFF2-40B4-BE49-F238E27FC236}">
                <a16:creationId xmlns:a16="http://schemas.microsoft.com/office/drawing/2014/main" id="{9F40ABA0-AC5C-FC5D-5987-704DA517A7C4}"/>
              </a:ext>
            </a:extLst>
          </p:cNvPr>
          <p:cNvSpPr>
            <a:spLocks noGrp="1" noRot="1" noMove="1" noResize="1" noEditPoints="1" noAdjustHandles="1" noChangeArrowheads="1" noChangeShapeType="1"/>
          </p:cNvSpPr>
          <p:nvPr>
            <p:ph type="pic" sz="quarter" idx="18"/>
          </p:nvPr>
        </p:nvSpPr>
        <p:spPr/>
        <p:txBody>
          <a:bodyPr/>
          <a:lstStyle/>
          <a:p>
            <a:endParaRPr lang="en-US"/>
          </a:p>
        </p:txBody>
      </p:sp>
      <p:sp>
        <p:nvSpPr>
          <p:cNvPr id="14" name="Text Placeholder 13">
            <a:extLst>
              <a:ext uri="{FF2B5EF4-FFF2-40B4-BE49-F238E27FC236}">
                <a16:creationId xmlns:a16="http://schemas.microsoft.com/office/drawing/2014/main" id="{88B224DA-45AD-9C7B-AC45-7668103A5A02}"/>
              </a:ext>
            </a:extLst>
          </p:cNvPr>
          <p:cNvSpPr>
            <a:spLocks noGrp="1" noRot="1" noMove="1" noResize="1" noEditPoints="1" noAdjustHandles="1" noChangeArrowheads="1" noChangeShapeType="1"/>
          </p:cNvSpPr>
          <p:nvPr>
            <p:ph type="body" sz="quarter" idx="24"/>
          </p:nvPr>
        </p:nvSpPr>
        <p:spPr>
          <a:xfrm>
            <a:off x="5881234" y="3429000"/>
            <a:ext cx="2733414" cy="2663824"/>
          </a:xfrm>
        </p:spPr>
        <p:txBody>
          <a:bodyPr/>
          <a:lstStyle/>
          <a:p>
            <a:pPr lvl="0"/>
            <a:r>
              <a:rPr lang="en-US" dirty="0"/>
              <a:t>STRENGTH</a:t>
            </a:r>
            <a:br>
              <a:rPr lang="en-US" dirty="0"/>
            </a:br>
            <a:endParaRPr lang="en-US" noProof="0" dirty="0">
              <a:sym typeface="Arial"/>
            </a:endParaRPr>
          </a:p>
          <a:p>
            <a:pPr lvl="3"/>
            <a:r>
              <a:rPr lang="en-US" noProof="0" dirty="0">
                <a:sym typeface="Arial"/>
              </a:rPr>
              <a:t>Making packaging lighter and stronger, improving resource efficiency</a:t>
            </a:r>
          </a:p>
          <a:p>
            <a:pPr lvl="2"/>
            <a:r>
              <a:rPr lang="en-US" noProof="0" dirty="0">
                <a:sym typeface="Arial"/>
              </a:rPr>
              <a:t>Up to 10% reduction</a:t>
            </a:r>
            <a:br>
              <a:rPr lang="en-US" noProof="0" dirty="0">
                <a:sym typeface="Arial"/>
              </a:rPr>
            </a:br>
            <a:r>
              <a:rPr lang="en-US" noProof="0" dirty="0">
                <a:sym typeface="Arial"/>
              </a:rPr>
              <a:t>in packaging weight</a:t>
            </a:r>
          </a:p>
        </p:txBody>
      </p:sp>
      <p:sp>
        <p:nvSpPr>
          <p:cNvPr id="15" name="Text Placeholder 14">
            <a:extLst>
              <a:ext uri="{FF2B5EF4-FFF2-40B4-BE49-F238E27FC236}">
                <a16:creationId xmlns:a16="http://schemas.microsoft.com/office/drawing/2014/main" id="{CAB2B012-92FD-D332-1AC7-F34DF53A6A81}"/>
              </a:ext>
            </a:extLst>
          </p:cNvPr>
          <p:cNvSpPr>
            <a:spLocks noGrp="1" noRot="1" noMove="1" noResize="1" noEditPoints="1" noAdjustHandles="1" noChangeArrowheads="1" noChangeShapeType="1"/>
          </p:cNvSpPr>
          <p:nvPr>
            <p:ph type="body" sz="quarter" idx="25"/>
          </p:nvPr>
        </p:nvSpPr>
        <p:spPr>
          <a:xfrm>
            <a:off x="5877581" y="765176"/>
            <a:ext cx="5472113" cy="2663825"/>
          </a:xfrm>
        </p:spPr>
        <p:txBody>
          <a:bodyPr/>
          <a:lstStyle/>
          <a:p>
            <a:pPr lvl="0"/>
            <a:r>
              <a:rPr lang="en-US" dirty="0"/>
              <a:t>RENEWABLE</a:t>
            </a:r>
            <a:br>
              <a:rPr lang="en-US" dirty="0"/>
            </a:br>
            <a:r>
              <a:rPr lang="en-US" dirty="0"/>
              <a:t>PRODUCTS</a:t>
            </a:r>
            <a:endParaRPr lang="en-US" noProof="0" dirty="0">
              <a:sym typeface="Arial"/>
            </a:endParaRPr>
          </a:p>
          <a:p>
            <a:pPr lvl="3"/>
            <a:r>
              <a:rPr lang="en-US" noProof="0" dirty="0">
                <a:sym typeface="Arial"/>
              </a:rPr>
              <a:t>Positive climate impact* while</a:t>
            </a:r>
            <a:br>
              <a:rPr lang="en-US" noProof="0" dirty="0">
                <a:sym typeface="Arial"/>
              </a:rPr>
            </a:br>
            <a:r>
              <a:rPr lang="en-US" noProof="0" dirty="0">
                <a:sym typeface="Arial"/>
              </a:rPr>
              <a:t>maintaining product  functionality</a:t>
            </a:r>
          </a:p>
          <a:p>
            <a:pPr lvl="2"/>
            <a:r>
              <a:rPr lang="en-US" noProof="0" dirty="0">
                <a:sym typeface="Arial"/>
              </a:rPr>
              <a:t>Fossil-based raw materials cut by</a:t>
            </a:r>
            <a:br>
              <a:rPr lang="en-US" noProof="0" dirty="0">
                <a:sym typeface="Arial"/>
              </a:rPr>
            </a:br>
            <a:r>
              <a:rPr lang="en-US" noProof="0" dirty="0">
                <a:sym typeface="Arial"/>
              </a:rPr>
              <a:t>&gt;50% vs. standard products</a:t>
            </a:r>
          </a:p>
        </p:txBody>
      </p:sp>
      <p:sp>
        <p:nvSpPr>
          <p:cNvPr id="16" name="Text Placeholder 15">
            <a:extLst>
              <a:ext uri="{FF2B5EF4-FFF2-40B4-BE49-F238E27FC236}">
                <a16:creationId xmlns:a16="http://schemas.microsoft.com/office/drawing/2014/main" id="{F2340D38-48B5-1025-6A57-B4B53E75CC9D}"/>
              </a:ext>
            </a:extLst>
          </p:cNvPr>
          <p:cNvSpPr>
            <a:spLocks noGrp="1" noRot="1" noMove="1" noResize="1" noEditPoints="1" noAdjustHandles="1" noChangeArrowheads="1" noChangeShapeType="1"/>
          </p:cNvSpPr>
          <p:nvPr>
            <p:ph type="body" sz="quarter" idx="26"/>
          </p:nvPr>
        </p:nvSpPr>
        <p:spPr>
          <a:xfrm>
            <a:off x="626175" y="1867923"/>
            <a:ext cx="4891222" cy="3413501"/>
          </a:xfrm>
        </p:spPr>
        <p:txBody>
          <a:bodyPr/>
          <a:lstStyle/>
          <a:p>
            <a:pPr lvl="1"/>
            <a:r>
              <a:rPr lang="en-US" sz="4400" dirty="0"/>
              <a:t>Our products significantly improve our customers’ footprint</a:t>
            </a:r>
            <a:endParaRPr lang="fi-FI" sz="4400" dirty="0"/>
          </a:p>
        </p:txBody>
      </p:sp>
      <p:sp>
        <p:nvSpPr>
          <p:cNvPr id="8" name="Text Placeholder 12">
            <a:extLst>
              <a:ext uri="{FF2B5EF4-FFF2-40B4-BE49-F238E27FC236}">
                <a16:creationId xmlns:a16="http://schemas.microsoft.com/office/drawing/2014/main" id="{7DD921FC-B530-A126-2B8A-D630DCDA177F}"/>
              </a:ext>
            </a:extLst>
          </p:cNvPr>
          <p:cNvSpPr txBox="1">
            <a:spLocks noGrp="1" noRot="1" noMove="1" noResize="1" noEditPoints="1" noAdjustHandles="1" noChangeArrowheads="1" noChangeShapeType="1"/>
          </p:cNvSpPr>
          <p:nvPr/>
        </p:nvSpPr>
        <p:spPr>
          <a:xfrm>
            <a:off x="6704291" y="6165304"/>
            <a:ext cx="4648293" cy="96950"/>
          </a:xfrm>
          <a:prstGeom prst="rect">
            <a:avLst/>
          </a:prstGeom>
          <a:ln w="6350">
            <a:noFill/>
          </a:ln>
        </p:spPr>
        <p:txBody>
          <a:bodyPr vert="horz" lIns="0" tIns="0" rIns="0" bIns="0" rtlCol="0" anchor="t" anchorCtr="0">
            <a:spAutoFit/>
          </a:bodyPr>
          <a:lstStyle>
            <a:defPPr>
              <a:defRPr lang="fi-FI"/>
            </a:defPPr>
            <a:lvl1pPr marR="0" lvl="0" indent="0" fontAlgn="auto">
              <a:lnSpc>
                <a:spcPct val="90000"/>
              </a:lnSpc>
              <a:spcBef>
                <a:spcPts val="1000"/>
              </a:spcBef>
              <a:spcAft>
                <a:spcPts val="0"/>
              </a:spcAft>
              <a:buClrTx/>
              <a:buSzTx/>
              <a:buFontTx/>
              <a:buNone/>
              <a:tabLst/>
              <a:defRPr sz="700" b="0" cap="none" spc="0" baseline="0">
                <a:solidFill>
                  <a:srgbClr val="322D2D"/>
                </a:solidFill>
                <a:latin typeface="Arial"/>
              </a:defRPr>
            </a:lvl1pPr>
            <a:lvl2pPr marL="0" indent="0" algn="ctr">
              <a:lnSpc>
                <a:spcPct val="90000"/>
              </a:lnSpc>
              <a:spcBef>
                <a:spcPts val="1000"/>
              </a:spcBef>
              <a:buFontTx/>
              <a:buNone/>
              <a:defRPr sz="4000" b="1" spc="-200" baseline="0"/>
            </a:lvl2pPr>
            <a:lvl3pPr marL="0" indent="0" algn="ctr">
              <a:lnSpc>
                <a:spcPct val="90000"/>
              </a:lnSpc>
              <a:spcBef>
                <a:spcPts val="1000"/>
              </a:spcBef>
              <a:buFontTx/>
              <a:buNone/>
              <a:tabLst>
                <a:tab pos="539750" algn="l"/>
              </a:tabLst>
              <a:defRPr sz="1400"/>
            </a:lvl3pPr>
            <a:lvl4pPr marL="0" indent="0" algn="ctr">
              <a:lnSpc>
                <a:spcPct val="90000"/>
              </a:lnSpc>
              <a:spcBef>
                <a:spcPts val="1000"/>
              </a:spcBef>
              <a:buFontTx/>
              <a:buNone/>
              <a:defRPr sz="1400" b="1"/>
            </a:lvl4pPr>
            <a:lvl5pPr marL="0" indent="0" algn="ctr">
              <a:lnSpc>
                <a:spcPct val="90000"/>
              </a:lnSpc>
              <a:spcBef>
                <a:spcPts val="1000"/>
              </a:spcBef>
              <a:buFontTx/>
              <a:buNone/>
              <a:defRPr sz="1200"/>
            </a:lvl5pPr>
            <a:lvl6pPr marL="0" indent="0" algn="ctr">
              <a:lnSpc>
                <a:spcPct val="90000"/>
              </a:lnSpc>
              <a:spcBef>
                <a:spcPts val="1000"/>
              </a:spcBef>
              <a:buFontTx/>
              <a:buNone/>
              <a:defRPr sz="1200"/>
            </a:lvl6pPr>
            <a:lvl7pPr marL="0" indent="0" algn="ctr">
              <a:lnSpc>
                <a:spcPct val="90000"/>
              </a:lnSpc>
              <a:spcBef>
                <a:spcPts val="1000"/>
              </a:spcBef>
              <a:buFontTx/>
              <a:buNone/>
              <a:defRPr sz="1200"/>
            </a:lvl7pPr>
            <a:lvl8pPr marL="0" indent="0" algn="ctr">
              <a:lnSpc>
                <a:spcPct val="90000"/>
              </a:lnSpc>
              <a:spcBef>
                <a:spcPts val="1000"/>
              </a:spcBef>
              <a:buFontTx/>
              <a:buNone/>
              <a:defRPr sz="1200"/>
            </a:lvl8pPr>
            <a:lvl9pPr marL="0" indent="0" algn="ctr">
              <a:lnSpc>
                <a:spcPct val="90000"/>
              </a:lnSpc>
              <a:spcBef>
                <a:spcPts val="1000"/>
              </a:spcBef>
              <a:buFontTx/>
              <a:buNone/>
              <a:defRPr sz="1200"/>
            </a:lvl9pPr>
          </a:lstStyle>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700" b="0" i="0" u="none" strike="noStrike" kern="1200" cap="none" spc="0" normalizeH="0" baseline="0" noProof="0">
                <a:ln>
                  <a:noFill/>
                </a:ln>
                <a:solidFill>
                  <a:srgbClr val="322D2D"/>
                </a:solidFill>
                <a:effectLst/>
                <a:uLnTx/>
                <a:uFillTx/>
                <a:latin typeface="Arial"/>
                <a:ea typeface="+mn-ea"/>
                <a:cs typeface="+mn-cs"/>
              </a:rPr>
              <a:t>*full life-cycle evaluation including end-of-life emissions</a:t>
            </a:r>
          </a:p>
        </p:txBody>
      </p:sp>
      <p:sp>
        <p:nvSpPr>
          <p:cNvPr id="3" name="Tekstiruutu 9">
            <a:extLst>
              <a:ext uri="{FF2B5EF4-FFF2-40B4-BE49-F238E27FC236}">
                <a16:creationId xmlns:a16="http://schemas.microsoft.com/office/drawing/2014/main" id="{D09FA88B-51AF-9FE9-9287-EF393B78D6E6}"/>
              </a:ext>
            </a:extLst>
          </p:cNvPr>
          <p:cNvSpPr txBox="1">
            <a:spLocks noGrp="1" noRot="1" noMove="1" noResize="1" noEditPoints="1" noAdjustHandles="1" noChangeArrowheads="1" noChangeShapeType="1"/>
          </p:cNvSpPr>
          <p:nvPr/>
        </p:nvSpPr>
        <p:spPr>
          <a:xfrm>
            <a:off x="8475663" y="5252"/>
            <a:ext cx="3710908" cy="307777"/>
          </a:xfrm>
          <a:prstGeom prst="rect">
            <a:avLst/>
          </a:prstGeom>
          <a:solidFill>
            <a:srgbClr val="D3CAC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0" i="0" u="none" strike="noStrike" kern="1200" cap="none" spc="0" normalizeH="0" baseline="0" noProof="0" err="1">
                <a:ln>
                  <a:noFill/>
                </a:ln>
                <a:solidFill>
                  <a:srgbClr val="322D2D"/>
                </a:solidFill>
                <a:effectLst/>
                <a:uLnTx/>
                <a:uFillTx/>
                <a:latin typeface="Arial"/>
                <a:ea typeface="+mn-ea"/>
                <a:cs typeface="+mn-cs"/>
              </a:rPr>
              <a:t>From</a:t>
            </a:r>
            <a:r>
              <a:rPr kumimoji="0" lang="fi-FI" sz="1100" b="0" i="0" u="none" strike="noStrike" kern="1200" cap="none" spc="0" normalizeH="0" baseline="0" noProof="0">
                <a:ln>
                  <a:noFill/>
                </a:ln>
                <a:solidFill>
                  <a:srgbClr val="322D2D"/>
                </a:solidFill>
                <a:effectLst/>
                <a:uLnTx/>
                <a:uFillTx/>
                <a:latin typeface="Arial"/>
                <a:ea typeface="+mn-ea"/>
                <a:cs typeface="+mn-cs"/>
              </a:rPr>
              <a:t> </a:t>
            </a:r>
            <a:r>
              <a:rPr kumimoji="0" lang="fi-FI" sz="1100" b="0" i="0" u="none" strike="noStrike" kern="1200" cap="none" spc="0" normalizeH="0" baseline="0" noProof="0" err="1">
                <a:ln>
                  <a:noFill/>
                </a:ln>
                <a:solidFill>
                  <a:srgbClr val="322D2D"/>
                </a:solidFill>
                <a:effectLst/>
                <a:uLnTx/>
                <a:uFillTx/>
                <a:latin typeface="Arial"/>
                <a:ea typeface="+mn-ea"/>
                <a:cs typeface="+mn-cs"/>
              </a:rPr>
              <a:t>Kemira’s</a:t>
            </a:r>
            <a:r>
              <a:rPr kumimoji="0" lang="fi-FI" sz="1100" b="0" i="0" u="none" strike="noStrike" kern="1200" cap="none" spc="0" normalizeH="0" baseline="0" noProof="0">
                <a:ln>
                  <a:noFill/>
                </a:ln>
                <a:solidFill>
                  <a:srgbClr val="322D2D"/>
                </a:solidFill>
                <a:effectLst/>
                <a:uLnTx/>
                <a:uFillTx/>
                <a:latin typeface="Arial"/>
                <a:ea typeface="+mn-ea"/>
                <a:cs typeface="+mn-cs"/>
              </a:rPr>
              <a:t> Capital Markets Day 2024 </a:t>
            </a:r>
            <a:r>
              <a:rPr kumimoji="0" lang="fi-FI" sz="1100" b="0" i="0" u="none" strike="noStrike" kern="1200" cap="none" spc="0" normalizeH="0" baseline="0" noProof="0" err="1">
                <a:ln>
                  <a:noFill/>
                </a:ln>
                <a:solidFill>
                  <a:srgbClr val="322D2D"/>
                </a:solidFill>
                <a:effectLst/>
                <a:uLnTx/>
                <a:uFillTx/>
                <a:latin typeface="Arial"/>
                <a:ea typeface="+mn-ea"/>
                <a:cs typeface="+mn-cs"/>
              </a:rPr>
              <a:t>presentation</a:t>
            </a:r>
            <a:r>
              <a:rPr kumimoji="0" lang="fi-FI" sz="1400" b="0" i="0" u="none" strike="noStrike" kern="1200" cap="none" spc="0" normalizeH="0" baseline="0" noProof="0">
                <a:ln>
                  <a:noFill/>
                </a:ln>
                <a:solidFill>
                  <a:srgbClr val="322D2D"/>
                </a:solidFill>
                <a:effectLst/>
                <a:uLnTx/>
                <a:uFillTx/>
                <a:latin typeface="Arial"/>
                <a:ea typeface="+mn-ea"/>
                <a:cs typeface="+mn-cs"/>
              </a:rPr>
              <a:t>.</a:t>
            </a:r>
          </a:p>
        </p:txBody>
      </p:sp>
    </p:spTree>
    <p:extLst>
      <p:ext uri="{BB962C8B-B14F-4D97-AF65-F5344CB8AC3E}">
        <p14:creationId xmlns:p14="http://schemas.microsoft.com/office/powerpoint/2010/main" val="15807658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6778B67F-5936-0C2C-0B1D-4E5CEAA59A5C}"/>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BD500F52-8504-A3F3-9107-348DB1BC6815}"/>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F691B486-B67A-1B50-0348-F0865CD2B26B}"/>
              </a:ext>
            </a:extLst>
          </p:cNvPr>
          <p:cNvSpPr>
            <a:spLocks noGrp="1"/>
          </p:cNvSpPr>
          <p:nvPr>
            <p:ph type="sldNum" sz="quarter" idx="12"/>
          </p:nvPr>
        </p:nvSpPr>
        <p:spPr/>
        <p:txBody>
          <a:bodyPr/>
          <a:lstStyle/>
          <a:p>
            <a:fld id="{9B8CDF1A-3CDE-4195-AF23-CDCF2878DEB5}" type="slidenum">
              <a:rPr lang="en-US" smtClean="0"/>
              <a:t>51</a:t>
            </a:fld>
            <a:endParaRPr lang="en-US"/>
          </a:p>
        </p:txBody>
      </p:sp>
      <p:sp>
        <p:nvSpPr>
          <p:cNvPr id="5" name="Text Placeholder 7">
            <a:extLst>
              <a:ext uri="{FF2B5EF4-FFF2-40B4-BE49-F238E27FC236}">
                <a16:creationId xmlns:a16="http://schemas.microsoft.com/office/drawing/2014/main" id="{984B6B7E-CDC1-F944-1A67-A2889CD3562E}"/>
              </a:ext>
            </a:extLst>
          </p:cNvPr>
          <p:cNvSpPr txBox="1">
            <a:spLocks/>
          </p:cNvSpPr>
          <p:nvPr/>
        </p:nvSpPr>
        <p:spPr>
          <a:xfrm>
            <a:off x="839788" y="1339999"/>
            <a:ext cx="2519362"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spc="100" dirty="0">
                <a:sym typeface="Arial"/>
              </a:rPr>
              <a:t>MOLDED</a:t>
            </a:r>
            <a:br>
              <a:rPr lang="en-US" sz="1400" b="1" spc="100" dirty="0">
                <a:sym typeface="Arial"/>
              </a:rPr>
            </a:br>
            <a:r>
              <a:rPr lang="en-US" sz="1400" b="1" spc="100" dirty="0">
                <a:sym typeface="Arial"/>
              </a:rPr>
              <a:t>FIBERS</a:t>
            </a:r>
          </a:p>
          <a:p>
            <a:endParaRPr lang="fi-FI" sz="1400" b="1" spc="100" dirty="0"/>
          </a:p>
        </p:txBody>
      </p:sp>
      <p:sp>
        <p:nvSpPr>
          <p:cNvPr id="6" name="Content Placeholder 19">
            <a:extLst>
              <a:ext uri="{FF2B5EF4-FFF2-40B4-BE49-F238E27FC236}">
                <a16:creationId xmlns:a16="http://schemas.microsoft.com/office/drawing/2014/main" id="{5465878D-3089-46C5-59E8-553BE7291B36}"/>
              </a:ext>
            </a:extLst>
          </p:cNvPr>
          <p:cNvSpPr txBox="1">
            <a:spLocks/>
          </p:cNvSpPr>
          <p:nvPr/>
        </p:nvSpPr>
        <p:spPr>
          <a:xfrm>
            <a:off x="839788" y="3140968"/>
            <a:ext cx="2519908" cy="2951857"/>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ts val="600"/>
              </a:spcBef>
            </a:pPr>
            <a:r>
              <a:rPr lang="en-US" sz="1400" b="1"/>
              <a:t>Molded fiber continues momentum as the sustain-able alternative for replacing plastics in packaging</a:t>
            </a:r>
          </a:p>
          <a:p>
            <a:pPr>
              <a:spcBef>
                <a:spcPts val="600"/>
              </a:spcBef>
            </a:pPr>
            <a:r>
              <a:rPr lang="en-US" sz="1400"/>
              <a:t>Molded products are recyclable, biodegradable, and compostable.</a:t>
            </a:r>
            <a:br>
              <a:rPr lang="en-US" sz="1400"/>
            </a:br>
            <a:br>
              <a:rPr lang="en-US" sz="1400"/>
            </a:br>
            <a:endParaRPr lang="en-US" sz="1400"/>
          </a:p>
          <a:p>
            <a:pPr>
              <a:spcBef>
                <a:spcPts val="600"/>
              </a:spcBef>
            </a:pPr>
            <a:r>
              <a:rPr lang="en-US" sz="1400" b="1"/>
              <a:t>Addressable market size:</a:t>
            </a:r>
            <a:br>
              <a:rPr lang="en-US" sz="1400" b="1"/>
            </a:br>
            <a:r>
              <a:rPr lang="en-US" sz="1400" b="1"/>
              <a:t>EUR ~300 million</a:t>
            </a:r>
          </a:p>
          <a:p>
            <a:pPr>
              <a:spcBef>
                <a:spcPts val="600"/>
              </a:spcBef>
            </a:pPr>
            <a:r>
              <a:rPr lang="en-US" sz="1400" b="1"/>
              <a:t>Market growth</a:t>
            </a:r>
            <a:r>
              <a:rPr lang="en-US" sz="1400" b="1" baseline="30000"/>
              <a:t>1</a:t>
            </a:r>
            <a:r>
              <a:rPr lang="en-US" sz="1400" b="1"/>
              <a:t>:</a:t>
            </a:r>
            <a:br>
              <a:rPr lang="en-US" sz="1400" b="1"/>
            </a:br>
            <a:r>
              <a:rPr lang="en-US" sz="1400" b="1"/>
              <a:t>&gt;7% p.a.</a:t>
            </a:r>
          </a:p>
          <a:p>
            <a:pPr>
              <a:spcBef>
                <a:spcPts val="600"/>
              </a:spcBef>
            </a:pPr>
            <a:endParaRPr lang="fi-FI" sz="1400"/>
          </a:p>
        </p:txBody>
      </p:sp>
      <p:sp>
        <p:nvSpPr>
          <p:cNvPr id="7" name="Text Placeholder 20">
            <a:extLst>
              <a:ext uri="{FF2B5EF4-FFF2-40B4-BE49-F238E27FC236}">
                <a16:creationId xmlns:a16="http://schemas.microsoft.com/office/drawing/2014/main" id="{34BB3335-9A88-9EB8-6AEA-DF37B96D3644}"/>
              </a:ext>
            </a:extLst>
          </p:cNvPr>
          <p:cNvSpPr txBox="1">
            <a:spLocks/>
          </p:cNvSpPr>
          <p:nvPr/>
        </p:nvSpPr>
        <p:spPr>
          <a:xfrm>
            <a:off x="6167437" y="1339999"/>
            <a:ext cx="2736847"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spc="100" dirty="0">
                <a:sym typeface="Arial"/>
              </a:rPr>
              <a:t>RENEWABLE</a:t>
            </a:r>
            <a:br>
              <a:rPr lang="en-US" sz="1400" b="1" spc="100" dirty="0">
                <a:sym typeface="Arial"/>
              </a:rPr>
            </a:br>
            <a:r>
              <a:rPr lang="en-US" sz="1400" b="1" spc="100" dirty="0">
                <a:sym typeface="Arial"/>
              </a:rPr>
              <a:t>CHEMISTRY SOLUTIONS</a:t>
            </a:r>
          </a:p>
          <a:p>
            <a:endParaRPr lang="fi-FI" sz="1400" b="1" spc="100" dirty="0"/>
          </a:p>
        </p:txBody>
      </p:sp>
      <p:sp>
        <p:nvSpPr>
          <p:cNvPr id="8" name="Content Placeholder 21">
            <a:extLst>
              <a:ext uri="{FF2B5EF4-FFF2-40B4-BE49-F238E27FC236}">
                <a16:creationId xmlns:a16="http://schemas.microsoft.com/office/drawing/2014/main" id="{889F7DF5-D047-E04F-BA19-20FDACE0CDE6}"/>
              </a:ext>
            </a:extLst>
          </p:cNvPr>
          <p:cNvSpPr txBox="1">
            <a:spLocks/>
          </p:cNvSpPr>
          <p:nvPr/>
        </p:nvSpPr>
        <p:spPr>
          <a:xfrm>
            <a:off x="6167438" y="3140968"/>
            <a:ext cx="2520950" cy="2951857"/>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ts val="600"/>
              </a:spcBef>
            </a:pPr>
            <a:r>
              <a:rPr lang="en-US" sz="1400" b="1"/>
              <a:t>Transition away from fossil-based materials provides attractive growth opportunities</a:t>
            </a:r>
            <a:br>
              <a:rPr lang="en-US" sz="1400" b="1"/>
            </a:br>
            <a:endParaRPr lang="en-US" sz="1400" b="1"/>
          </a:p>
          <a:p>
            <a:pPr>
              <a:spcBef>
                <a:spcPts val="600"/>
              </a:spcBef>
            </a:pPr>
            <a:r>
              <a:rPr lang="en-US" sz="1400"/>
              <a:t>Market demand for renewable performance additives creates substantial opportunity in our existing applications.</a:t>
            </a:r>
          </a:p>
          <a:p>
            <a:pPr>
              <a:spcBef>
                <a:spcPts val="600"/>
              </a:spcBef>
            </a:pPr>
            <a:r>
              <a:rPr lang="en-US" sz="1400"/>
              <a:t>Primary target: dispersion barriers</a:t>
            </a:r>
          </a:p>
          <a:p>
            <a:pPr>
              <a:spcBef>
                <a:spcPts val="600"/>
              </a:spcBef>
            </a:pPr>
            <a:r>
              <a:rPr lang="en-US" sz="1400" b="1"/>
              <a:t>Addressable market size:</a:t>
            </a:r>
            <a:br>
              <a:rPr lang="en-US" sz="1400" b="1"/>
            </a:br>
            <a:r>
              <a:rPr lang="en-US" sz="1400" b="1"/>
              <a:t>EUR ~700 million</a:t>
            </a:r>
          </a:p>
          <a:p>
            <a:pPr>
              <a:spcBef>
                <a:spcPts val="600"/>
              </a:spcBef>
            </a:pPr>
            <a:r>
              <a:rPr lang="en-US" sz="1400" b="1"/>
              <a:t>Market growth</a:t>
            </a:r>
            <a:r>
              <a:rPr lang="en-US" sz="1400" b="1" baseline="30000"/>
              <a:t>1</a:t>
            </a:r>
            <a:r>
              <a:rPr lang="en-US" sz="1400" b="1"/>
              <a:t>:</a:t>
            </a:r>
            <a:br>
              <a:rPr lang="en-US" sz="1400" b="1"/>
            </a:br>
            <a:r>
              <a:rPr lang="en-US" sz="1400" b="1"/>
              <a:t>&gt;7% p.a.</a:t>
            </a:r>
            <a:endParaRPr lang="fi-FI" sz="1400"/>
          </a:p>
        </p:txBody>
      </p:sp>
      <p:sp>
        <p:nvSpPr>
          <p:cNvPr id="9" name="Text Placeholder 22">
            <a:extLst>
              <a:ext uri="{FF2B5EF4-FFF2-40B4-BE49-F238E27FC236}">
                <a16:creationId xmlns:a16="http://schemas.microsoft.com/office/drawing/2014/main" id="{90E37284-9642-79BC-DDC8-4DA299D9FA39}"/>
              </a:ext>
            </a:extLst>
          </p:cNvPr>
          <p:cNvSpPr txBox="1">
            <a:spLocks/>
          </p:cNvSpPr>
          <p:nvPr/>
        </p:nvSpPr>
        <p:spPr>
          <a:xfrm>
            <a:off x="3503613" y="1339999"/>
            <a:ext cx="2520950"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spc="100" dirty="0">
                <a:sym typeface="Arial"/>
              </a:rPr>
              <a:t>TEXTILE</a:t>
            </a:r>
            <a:br>
              <a:rPr lang="en-US" sz="1400" b="1" spc="100" dirty="0">
                <a:sym typeface="Arial"/>
              </a:rPr>
            </a:br>
            <a:r>
              <a:rPr lang="en-US" sz="1400" b="1" spc="100" dirty="0">
                <a:sym typeface="Arial"/>
              </a:rPr>
              <a:t>FIBERS</a:t>
            </a:r>
          </a:p>
          <a:p>
            <a:endParaRPr lang="fi-FI" sz="1400" b="1" spc="100" dirty="0"/>
          </a:p>
        </p:txBody>
      </p:sp>
      <p:sp>
        <p:nvSpPr>
          <p:cNvPr id="10" name="Content Placeholder 23">
            <a:extLst>
              <a:ext uri="{FF2B5EF4-FFF2-40B4-BE49-F238E27FC236}">
                <a16:creationId xmlns:a16="http://schemas.microsoft.com/office/drawing/2014/main" id="{DF27F382-F4D5-3FC1-3FDC-836ACB7F6CFB}"/>
              </a:ext>
            </a:extLst>
          </p:cNvPr>
          <p:cNvSpPr txBox="1">
            <a:spLocks/>
          </p:cNvSpPr>
          <p:nvPr/>
        </p:nvSpPr>
        <p:spPr>
          <a:xfrm>
            <a:off x="3503613" y="3140968"/>
            <a:ext cx="2520950" cy="2951857"/>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ts val="600"/>
              </a:spcBef>
            </a:pPr>
            <a:r>
              <a:rPr lang="en-US" sz="1400" b="1"/>
              <a:t>Demand for novel sustainable solutions in the textile value chain is high</a:t>
            </a:r>
            <a:br>
              <a:rPr lang="en-US" sz="1400" b="1"/>
            </a:br>
            <a:endParaRPr lang="en-US" sz="1400" b="1"/>
          </a:p>
          <a:p>
            <a:pPr>
              <a:spcBef>
                <a:spcPts val="600"/>
              </a:spcBef>
            </a:pPr>
            <a:r>
              <a:rPr lang="en-US" sz="1400"/>
              <a:t>Our primary target markets are Man-Made Cellulosic Fiber (MMCF) &amp; textile recycling.</a:t>
            </a:r>
            <a:br>
              <a:rPr lang="en-US" sz="1400"/>
            </a:br>
            <a:br>
              <a:rPr lang="en-US" sz="1400"/>
            </a:br>
            <a:endParaRPr lang="en-US" sz="1400"/>
          </a:p>
          <a:p>
            <a:pPr>
              <a:spcBef>
                <a:spcPts val="600"/>
              </a:spcBef>
            </a:pPr>
            <a:r>
              <a:rPr lang="en-US" sz="1400" b="1"/>
              <a:t>Addressable market size:</a:t>
            </a:r>
            <a:br>
              <a:rPr lang="en-US" sz="1400" b="1"/>
            </a:br>
            <a:r>
              <a:rPr lang="en-US" sz="1400" b="1"/>
              <a:t>EUR ~700 million</a:t>
            </a:r>
          </a:p>
          <a:p>
            <a:pPr>
              <a:spcBef>
                <a:spcPts val="600"/>
              </a:spcBef>
            </a:pPr>
            <a:r>
              <a:rPr lang="en-US" sz="1400" b="1"/>
              <a:t>Market growth</a:t>
            </a:r>
            <a:r>
              <a:rPr lang="en-US" sz="1400" b="1" baseline="30000"/>
              <a:t>1</a:t>
            </a:r>
            <a:r>
              <a:rPr lang="en-US" sz="1400" b="1"/>
              <a:t>:</a:t>
            </a:r>
            <a:br>
              <a:rPr lang="en-US" sz="1400" b="1"/>
            </a:br>
            <a:r>
              <a:rPr lang="en-US" sz="1400" b="1"/>
              <a:t>&gt;8% p.a.</a:t>
            </a:r>
            <a:br>
              <a:rPr lang="en-US" sz="1400" b="1"/>
            </a:br>
            <a:endParaRPr lang="en-US" sz="1400" b="1"/>
          </a:p>
          <a:p>
            <a:pPr>
              <a:spcBef>
                <a:spcPts val="600"/>
              </a:spcBef>
            </a:pPr>
            <a:endParaRPr lang="fi-FI" sz="1400"/>
          </a:p>
        </p:txBody>
      </p:sp>
      <p:sp>
        <p:nvSpPr>
          <p:cNvPr id="11" name="Title 1">
            <a:extLst>
              <a:ext uri="{FF2B5EF4-FFF2-40B4-BE49-F238E27FC236}">
                <a16:creationId xmlns:a16="http://schemas.microsoft.com/office/drawing/2014/main" id="{03B92D2D-90E4-FB38-082C-1209C90E4F0E}"/>
              </a:ext>
            </a:extLst>
          </p:cNvPr>
          <p:cNvSpPr txBox="1">
            <a:spLocks/>
          </p:cNvSpPr>
          <p:nvPr/>
        </p:nvSpPr>
        <p:spPr>
          <a:xfrm>
            <a:off x="838198" y="404813"/>
            <a:ext cx="12098561"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Attractive growth in new end-markets</a:t>
            </a:r>
          </a:p>
        </p:txBody>
      </p:sp>
      <p:sp>
        <p:nvSpPr>
          <p:cNvPr id="12" name="Text Placeholder 24">
            <a:extLst>
              <a:ext uri="{FF2B5EF4-FFF2-40B4-BE49-F238E27FC236}">
                <a16:creationId xmlns:a16="http://schemas.microsoft.com/office/drawing/2014/main" id="{1CB2890B-1236-9D27-DD89-6D44221B2DB0}"/>
              </a:ext>
            </a:extLst>
          </p:cNvPr>
          <p:cNvSpPr txBox="1">
            <a:spLocks/>
          </p:cNvSpPr>
          <p:nvPr/>
        </p:nvSpPr>
        <p:spPr>
          <a:xfrm>
            <a:off x="8832850" y="1339999"/>
            <a:ext cx="2519363"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spc="100" dirty="0">
                <a:sym typeface="Arial"/>
              </a:rPr>
              <a:t>DIGITAL</a:t>
            </a:r>
            <a:br>
              <a:rPr lang="en-US" sz="1400" b="1" spc="100" dirty="0">
                <a:sym typeface="Arial"/>
              </a:rPr>
            </a:br>
            <a:r>
              <a:rPr lang="en-US" sz="1400" b="1" spc="100" dirty="0">
                <a:sym typeface="Arial"/>
              </a:rPr>
              <a:t>SERVICES</a:t>
            </a:r>
          </a:p>
          <a:p>
            <a:endParaRPr lang="fi-FI" sz="1400" b="1" spc="100" dirty="0"/>
          </a:p>
        </p:txBody>
      </p:sp>
      <p:sp>
        <p:nvSpPr>
          <p:cNvPr id="13" name="Content Placeholder 26">
            <a:extLst>
              <a:ext uri="{FF2B5EF4-FFF2-40B4-BE49-F238E27FC236}">
                <a16:creationId xmlns:a16="http://schemas.microsoft.com/office/drawing/2014/main" id="{72D5D0FA-A10B-0710-025B-2111C9744278}"/>
              </a:ext>
            </a:extLst>
          </p:cNvPr>
          <p:cNvSpPr txBox="1">
            <a:spLocks/>
          </p:cNvSpPr>
          <p:nvPr/>
        </p:nvSpPr>
        <p:spPr>
          <a:xfrm>
            <a:off x="8832850" y="3140968"/>
            <a:ext cx="2519363" cy="2951857"/>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spcBef>
                <a:spcPts val="600"/>
              </a:spcBef>
            </a:pPr>
            <a:r>
              <a:rPr lang="en-US" sz="1400" b="1"/>
              <a:t>The chemical market is trending towards digitalization</a:t>
            </a:r>
          </a:p>
          <a:p>
            <a:pPr>
              <a:spcBef>
                <a:spcPts val="600"/>
              </a:spcBef>
            </a:pPr>
            <a:br>
              <a:rPr lang="en-US" sz="1400" b="1"/>
            </a:br>
            <a:r>
              <a:rPr lang="en-US" sz="1400"/>
              <a:t>Growth drivers: better efficiency, improved customer experiences, enhanced decision-making, and increased competitiveness.</a:t>
            </a:r>
          </a:p>
          <a:p>
            <a:pPr>
              <a:spcBef>
                <a:spcPts val="600"/>
              </a:spcBef>
            </a:pPr>
            <a:r>
              <a:rPr lang="en-US" sz="1400" b="1"/>
              <a:t>Addressable market size:</a:t>
            </a:r>
            <a:br>
              <a:rPr lang="en-US" sz="1400" b="1"/>
            </a:br>
            <a:r>
              <a:rPr lang="en-US" sz="1400" b="1"/>
              <a:t>EUR ~400 million</a:t>
            </a:r>
          </a:p>
          <a:p>
            <a:pPr>
              <a:spcBef>
                <a:spcPts val="600"/>
              </a:spcBef>
            </a:pPr>
            <a:r>
              <a:rPr lang="en-US" sz="1400" b="1"/>
              <a:t>Market growth</a:t>
            </a:r>
            <a:r>
              <a:rPr lang="en-US" sz="1400" b="1" baseline="30000"/>
              <a:t>1</a:t>
            </a:r>
            <a:r>
              <a:rPr lang="en-US" sz="1400" b="1"/>
              <a:t>:</a:t>
            </a:r>
            <a:br>
              <a:rPr lang="en-US" sz="1400" b="1"/>
            </a:br>
            <a:r>
              <a:rPr lang="en-US" sz="1400" b="1"/>
              <a:t>&gt;14% p.a.</a:t>
            </a:r>
          </a:p>
          <a:p>
            <a:pPr>
              <a:spcBef>
                <a:spcPts val="600"/>
              </a:spcBef>
            </a:pPr>
            <a:endParaRPr lang="fi-FI" sz="1400"/>
          </a:p>
        </p:txBody>
      </p:sp>
      <p:pic>
        <p:nvPicPr>
          <p:cNvPr id="14" name="Picture 2" descr="Molded-Fiber Packaging - BXP Magazine">
            <a:extLst>
              <a:ext uri="{FF2B5EF4-FFF2-40B4-BE49-F238E27FC236}">
                <a16:creationId xmlns:a16="http://schemas.microsoft.com/office/drawing/2014/main" id="{9DD705CE-FFE3-A698-4E40-490283FDCD0E}"/>
              </a:ext>
            </a:extLst>
          </p:cNvPr>
          <p:cNvPicPr>
            <a:picLocks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839788" y="1844952"/>
            <a:ext cx="2520000" cy="115200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See the source image">
            <a:extLst>
              <a:ext uri="{FF2B5EF4-FFF2-40B4-BE49-F238E27FC236}">
                <a16:creationId xmlns:a16="http://schemas.microsoft.com/office/drawing/2014/main" id="{F2D46680-B659-A15F-3E38-A7BA9AEB9051}"/>
              </a:ext>
            </a:extLst>
          </p:cNvPr>
          <p:cNvPicPr>
            <a:picLocks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3503712" y="1844952"/>
            <a:ext cx="2520000" cy="115200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3">
            <a:extLst>
              <a:ext uri="{FF2B5EF4-FFF2-40B4-BE49-F238E27FC236}">
                <a16:creationId xmlns:a16="http://schemas.microsoft.com/office/drawing/2014/main" id="{E7EBB8C2-C660-31B7-A4D3-A3BCF8F428E0}"/>
              </a:ext>
            </a:extLst>
          </p:cNvPr>
          <p:cNvPicPr>
            <a:picLocks/>
          </p:cNvPicPr>
          <p:nvPr/>
        </p:nvPicPr>
        <p:blipFill rotWithShape="1">
          <a:blip r:embed="rId4" cstate="email">
            <a:extLst>
              <a:ext uri="{28A0092B-C50C-407E-A947-70E740481C1C}">
                <a14:useLocalDpi xmlns:a14="http://schemas.microsoft.com/office/drawing/2010/main"/>
              </a:ext>
            </a:extLst>
          </a:blip>
          <a:srcRect t="2980" b="2980"/>
          <a:stretch/>
        </p:blipFill>
        <p:spPr>
          <a:xfrm>
            <a:off x="8832304" y="1844952"/>
            <a:ext cx="2520000" cy="1152000"/>
          </a:xfrm>
          <a:prstGeom prst="rect">
            <a:avLst/>
          </a:prstGeom>
        </p:spPr>
      </p:pic>
      <p:pic>
        <p:nvPicPr>
          <p:cNvPr id="17" name="Picture 2">
            <a:extLst>
              <a:ext uri="{FF2B5EF4-FFF2-40B4-BE49-F238E27FC236}">
                <a16:creationId xmlns:a16="http://schemas.microsoft.com/office/drawing/2014/main" id="{8381E2C0-D5CF-E3D8-98A4-CD68C06449ED}"/>
              </a:ext>
            </a:extLst>
          </p:cNvPr>
          <p:cNvPicPr>
            <a:picLocks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6168008" y="1844952"/>
            <a:ext cx="2520000" cy="1152000"/>
          </a:xfrm>
          <a:prstGeom prst="rect">
            <a:avLst/>
          </a:prstGeom>
          <a:noFill/>
          <a:extLst>
            <a:ext uri="{909E8E84-426E-40DD-AFC4-6F175D3DCCD1}">
              <a14:hiddenFill xmlns:a14="http://schemas.microsoft.com/office/drawing/2010/main">
                <a:solidFill>
                  <a:srgbClr val="FFFFFF"/>
                </a:solidFill>
              </a14:hiddenFill>
            </a:ext>
          </a:extLst>
        </p:spPr>
      </p:pic>
      <p:cxnSp>
        <p:nvCxnSpPr>
          <p:cNvPr id="18" name="Straight Connector 2">
            <a:extLst>
              <a:ext uri="{FF2B5EF4-FFF2-40B4-BE49-F238E27FC236}">
                <a16:creationId xmlns:a16="http://schemas.microsoft.com/office/drawing/2014/main" id="{86602B2E-F81D-1083-37BC-4A874F31D134}"/>
              </a:ext>
            </a:extLst>
          </p:cNvPr>
          <p:cNvCxnSpPr/>
          <p:nvPr/>
        </p:nvCxnSpPr>
        <p:spPr>
          <a:xfrm>
            <a:off x="3431704" y="1340768"/>
            <a:ext cx="0" cy="47520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6">
            <a:extLst>
              <a:ext uri="{FF2B5EF4-FFF2-40B4-BE49-F238E27FC236}">
                <a16:creationId xmlns:a16="http://schemas.microsoft.com/office/drawing/2014/main" id="{9D712680-4D6D-3868-6056-D1C7582C6BC5}"/>
              </a:ext>
            </a:extLst>
          </p:cNvPr>
          <p:cNvCxnSpPr/>
          <p:nvPr/>
        </p:nvCxnSpPr>
        <p:spPr>
          <a:xfrm>
            <a:off x="6096000" y="1340768"/>
            <a:ext cx="0" cy="47520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9">
            <a:extLst>
              <a:ext uri="{FF2B5EF4-FFF2-40B4-BE49-F238E27FC236}">
                <a16:creationId xmlns:a16="http://schemas.microsoft.com/office/drawing/2014/main" id="{7798723B-F801-4C84-B509-C2B8724DC03F}"/>
              </a:ext>
            </a:extLst>
          </p:cNvPr>
          <p:cNvCxnSpPr/>
          <p:nvPr/>
        </p:nvCxnSpPr>
        <p:spPr>
          <a:xfrm>
            <a:off x="8760296" y="1340768"/>
            <a:ext cx="0" cy="47520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 Placeholder 12">
            <a:extLst>
              <a:ext uri="{FF2B5EF4-FFF2-40B4-BE49-F238E27FC236}">
                <a16:creationId xmlns:a16="http://schemas.microsoft.com/office/drawing/2014/main" id="{00F52EB5-793C-E243-58E9-6049F81E017C}"/>
              </a:ext>
            </a:extLst>
          </p:cNvPr>
          <p:cNvSpPr txBox="1">
            <a:spLocks/>
          </p:cNvSpPr>
          <p:nvPr/>
        </p:nvSpPr>
        <p:spPr>
          <a:xfrm>
            <a:off x="4185622" y="6165304"/>
            <a:ext cx="7166962" cy="96950"/>
          </a:xfrm>
          <a:prstGeom prst="rect">
            <a:avLst/>
          </a:prstGeom>
          <a:ln w="6350">
            <a:noFill/>
          </a:ln>
        </p:spPr>
        <p:txBody>
          <a:bodyPr vert="horz" lIns="0" tIns="0" rIns="0" bIns="0" rtlCol="0" anchor="t" anchorCtr="0">
            <a:spAutoFit/>
          </a:bodyPr>
          <a:lstStyle>
            <a:lvl1pPr marL="0" indent="0" algn="ctr" defTabSz="914400" rtl="0" eaLnBrk="1" latinLnBrk="0" hangingPunct="1">
              <a:lnSpc>
                <a:spcPct val="90000"/>
              </a:lnSpc>
              <a:spcBef>
                <a:spcPts val="1000"/>
              </a:spcBef>
              <a:buFontTx/>
              <a:buNone/>
              <a:defRPr sz="1200" b="1" kern="1200" cap="all" spc="100" baseline="0">
                <a:solidFill>
                  <a:schemeClr val="tx1"/>
                </a:solidFill>
                <a:latin typeface="+mn-lt"/>
                <a:ea typeface="+mn-ea"/>
                <a:cs typeface="+mn-cs"/>
              </a:defRPr>
            </a:lvl1pPr>
            <a:lvl2pPr marL="0" indent="0" algn="ctr" defTabSz="914400" rtl="0" eaLnBrk="1" latinLnBrk="0" hangingPunct="1">
              <a:lnSpc>
                <a:spcPct val="90000"/>
              </a:lnSpc>
              <a:spcBef>
                <a:spcPts val="1000"/>
              </a:spcBef>
              <a:buFontTx/>
              <a:buNone/>
              <a:defRPr sz="4000" b="1" kern="1200" spc="-200" baseline="0">
                <a:solidFill>
                  <a:schemeClr val="tx1"/>
                </a:solidFill>
                <a:latin typeface="+mn-lt"/>
                <a:ea typeface="+mn-ea"/>
                <a:cs typeface="+mn-cs"/>
              </a:defRPr>
            </a:lvl2pPr>
            <a:lvl3pPr marL="0" indent="0" algn="ctr" defTabSz="914400" rtl="0" eaLnBrk="1" latinLnBrk="0" hangingPunct="1">
              <a:lnSpc>
                <a:spcPct val="90000"/>
              </a:lnSpc>
              <a:spcBef>
                <a:spcPts val="1000"/>
              </a:spcBef>
              <a:buFontTx/>
              <a:buNone/>
              <a:tabLst>
                <a:tab pos="539750" algn="l"/>
              </a:tabLst>
              <a:defRPr sz="1400" kern="1200">
                <a:solidFill>
                  <a:schemeClr val="tx1"/>
                </a:solidFill>
                <a:latin typeface="+mn-lt"/>
                <a:ea typeface="+mn-ea"/>
                <a:cs typeface="+mn-cs"/>
              </a:defRPr>
            </a:lvl3pPr>
            <a:lvl4pPr marL="0" indent="0" algn="ctr" defTabSz="914400" rtl="0" eaLnBrk="1" latinLnBrk="0" hangingPunct="1">
              <a:lnSpc>
                <a:spcPct val="90000"/>
              </a:lnSpc>
              <a:spcBef>
                <a:spcPts val="1000"/>
              </a:spcBef>
              <a:buFontTx/>
              <a:buNone/>
              <a:defRPr sz="1400" b="1" kern="1200">
                <a:solidFill>
                  <a:schemeClr val="tx1"/>
                </a:solidFill>
                <a:latin typeface="+mn-lt"/>
                <a:ea typeface="+mn-ea"/>
                <a:cs typeface="+mn-cs"/>
              </a:defRPr>
            </a:lvl4pPr>
            <a:lvl5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5pPr>
            <a:lvl6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6pPr>
            <a:lvl7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7pPr>
            <a:lvl8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8pPr>
            <a:lvl9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700" b="0" i="0" u="none" strike="noStrike" kern="1200" cap="none" spc="0" normalizeH="0" baseline="30000" noProof="0">
                <a:ln>
                  <a:noFill/>
                </a:ln>
                <a:solidFill>
                  <a:srgbClr val="322D2D"/>
                </a:solidFill>
                <a:effectLst/>
                <a:uLnTx/>
                <a:uFillTx/>
                <a:latin typeface="Arial"/>
                <a:ea typeface="+mn-ea"/>
                <a:cs typeface="+mn-cs"/>
              </a:rPr>
              <a:t>1</a:t>
            </a:r>
            <a:r>
              <a:rPr kumimoji="0" lang="en-US" sz="700" b="0" i="0" u="none" strike="noStrike" kern="1200" cap="none" spc="0" normalizeH="0" baseline="0" noProof="0">
                <a:ln>
                  <a:noFill/>
                </a:ln>
                <a:solidFill>
                  <a:srgbClr val="322D2D"/>
                </a:solidFill>
                <a:effectLst/>
                <a:uLnTx/>
                <a:uFillTx/>
                <a:latin typeface="Arial"/>
                <a:ea typeface="+mn-ea"/>
                <a:cs typeface="+mn-cs"/>
              </a:rPr>
              <a:t>CAGR 2024-2030</a:t>
            </a:r>
            <a:endParaRPr kumimoji="0" lang="fi-FI" sz="700" b="1" i="0" u="none" strike="noStrike" kern="1200" cap="all" spc="100" normalizeH="0" baseline="0" noProof="0">
              <a:ln>
                <a:noFill/>
              </a:ln>
              <a:solidFill>
                <a:srgbClr val="322D2D"/>
              </a:solidFill>
              <a:effectLst/>
              <a:uLnTx/>
              <a:uFillTx/>
              <a:latin typeface="Arial"/>
              <a:ea typeface="+mn-ea"/>
              <a:cs typeface="+mn-cs"/>
            </a:endParaRPr>
          </a:p>
        </p:txBody>
      </p:sp>
      <p:pic>
        <p:nvPicPr>
          <p:cNvPr id="22" name="Picture 11">
            <a:extLst>
              <a:ext uri="{FF2B5EF4-FFF2-40B4-BE49-F238E27FC236}">
                <a16:creationId xmlns:a16="http://schemas.microsoft.com/office/drawing/2014/main" id="{32DBE3D8-A3DB-2998-26CF-A65ACAB50239}"/>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6168008" y="1844825"/>
            <a:ext cx="2520280" cy="1152128"/>
          </a:xfrm>
          <a:prstGeom prst="rect">
            <a:avLst/>
          </a:prstGeom>
        </p:spPr>
      </p:pic>
      <p:sp>
        <p:nvSpPr>
          <p:cNvPr id="23" name="Tekstiruutu 9">
            <a:extLst>
              <a:ext uri="{FF2B5EF4-FFF2-40B4-BE49-F238E27FC236}">
                <a16:creationId xmlns:a16="http://schemas.microsoft.com/office/drawing/2014/main" id="{D6587DB5-95AF-12BC-059D-6873038D524D}"/>
              </a:ext>
            </a:extLst>
          </p:cNvPr>
          <p:cNvSpPr txBox="1"/>
          <p:nvPr/>
        </p:nvSpPr>
        <p:spPr>
          <a:xfrm>
            <a:off x="8475663" y="5252"/>
            <a:ext cx="3710908" cy="307777"/>
          </a:xfrm>
          <a:prstGeom prst="rect">
            <a:avLst/>
          </a:prstGeom>
          <a:solidFill>
            <a:srgbClr val="D3CAC2"/>
          </a:solidFill>
        </p:spPr>
        <p:txBody>
          <a:bodyPr wrap="square" rtlCol="0">
            <a:spAutoFit/>
          </a:bodyPr>
          <a:lstStyle/>
          <a:p>
            <a:r>
              <a:rPr lang="fi-FI" sz="1100" err="1"/>
              <a:t>From</a:t>
            </a:r>
            <a:r>
              <a:rPr lang="fi-FI" sz="1100"/>
              <a:t> </a:t>
            </a:r>
            <a:r>
              <a:rPr lang="fi-FI" sz="1100" err="1"/>
              <a:t>Kemira’s</a:t>
            </a:r>
            <a:r>
              <a:rPr lang="fi-FI" sz="1100"/>
              <a:t> Capital Markets Day 2024 </a:t>
            </a:r>
            <a:r>
              <a:rPr lang="fi-FI" sz="1100" err="1"/>
              <a:t>presentation</a:t>
            </a:r>
            <a:r>
              <a:rPr lang="fi-FI" sz="1400"/>
              <a:t>.</a:t>
            </a:r>
          </a:p>
        </p:txBody>
      </p:sp>
    </p:spTree>
    <p:extLst>
      <p:ext uri="{BB962C8B-B14F-4D97-AF65-F5344CB8AC3E}">
        <p14:creationId xmlns:p14="http://schemas.microsoft.com/office/powerpoint/2010/main" val="37028725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52ADBF-31D4-B7CE-E695-3E850D4870F8}"/>
            </a:ext>
          </a:extLst>
        </p:cNvPr>
        <p:cNvGrpSpPr/>
        <p:nvPr/>
      </p:nvGrpSpPr>
      <p:grpSpPr>
        <a:xfrm>
          <a:off x="0" y="0"/>
          <a:ext cx="0" cy="0"/>
          <a:chOff x="0" y="0"/>
          <a:chExt cx="0" cy="0"/>
        </a:xfrm>
      </p:grpSpPr>
      <p:graphicFrame>
        <p:nvGraphicFramePr>
          <p:cNvPr id="66" name="think-cell data - do not delete" hidden="1">
            <a:extLst>
              <a:ext uri="{FF2B5EF4-FFF2-40B4-BE49-F238E27FC236}">
                <a16:creationId xmlns:a16="http://schemas.microsoft.com/office/drawing/2014/main" id="{22A31735-B553-BC77-00AA-00C5451CE67C}"/>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 imgW="273" imgH="273" progId="TCLayout.ActiveDocument.1">
                  <p:embed/>
                </p:oleObj>
              </mc:Choice>
              <mc:Fallback>
                <p:oleObj name="think-cell Slide" r:id="rId19" imgW="273" imgH="273" progId="TCLayout.ActiveDocument.1">
                  <p:embed/>
                  <p:pic>
                    <p:nvPicPr>
                      <p:cNvPr id="66" name="think-cell data - do not delete" hidden="1">
                        <a:extLst>
                          <a:ext uri="{FF2B5EF4-FFF2-40B4-BE49-F238E27FC236}">
                            <a16:creationId xmlns:a16="http://schemas.microsoft.com/office/drawing/2014/main" id="{22A31735-B553-BC77-00AA-00C5451CE67C}"/>
                          </a:ext>
                        </a:extLst>
                      </p:cNvPr>
                      <p:cNvPicPr/>
                      <p:nvPr/>
                    </p:nvPicPr>
                    <p:blipFill>
                      <a:blip r:embed="rId20"/>
                      <a:stretch>
                        <a:fillRect/>
                      </a:stretch>
                    </p:blipFill>
                    <p:spPr>
                      <a:xfrm>
                        <a:off x="1588" y="1588"/>
                        <a:ext cx="1588" cy="1588"/>
                      </a:xfrm>
                      <a:prstGeom prst="rect">
                        <a:avLst/>
                      </a:prstGeom>
                    </p:spPr>
                  </p:pic>
                </p:oleObj>
              </mc:Fallback>
            </mc:AlternateContent>
          </a:graphicData>
        </a:graphic>
      </p:graphicFrame>
      <p:sp>
        <p:nvSpPr>
          <p:cNvPr id="4" name="Dian numeron paikkamerkki 3">
            <a:extLst>
              <a:ext uri="{FF2B5EF4-FFF2-40B4-BE49-F238E27FC236}">
                <a16:creationId xmlns:a16="http://schemas.microsoft.com/office/drawing/2014/main" id="{A45A68D8-C14A-5715-1DC4-2E1647E97A2B}"/>
              </a:ext>
            </a:extLst>
          </p:cNvPr>
          <p:cNvSpPr>
            <a:spLocks noGrp="1"/>
          </p:cNvSpPr>
          <p:nvPr>
            <p:ph type="sldNum" sz="quarter" idx="12"/>
          </p:nvPr>
        </p:nvSpPr>
        <p:spPr/>
        <p:txBody>
          <a:bodyPr/>
          <a:lstStyle/>
          <a:p>
            <a:fld id="{9B8CDF1A-3CDE-4195-AF23-CDCF2878DEB5}" type="slidenum">
              <a:rPr lang="en-US" smtClean="0"/>
              <a:t>52</a:t>
            </a:fld>
            <a:endParaRPr lang="en-US"/>
          </a:p>
        </p:txBody>
      </p:sp>
      <p:graphicFrame>
        <p:nvGraphicFramePr>
          <p:cNvPr id="5" name="Chart 120">
            <a:extLst>
              <a:ext uri="{FF2B5EF4-FFF2-40B4-BE49-F238E27FC236}">
                <a16:creationId xmlns:a16="http://schemas.microsoft.com/office/drawing/2014/main" id="{1CA91C7C-106C-02A1-75D9-3F587CDBC4A7}"/>
              </a:ext>
            </a:extLst>
          </p:cNvPr>
          <p:cNvGraphicFramePr/>
          <p:nvPr/>
        </p:nvGraphicFramePr>
        <p:xfrm>
          <a:off x="4415334" y="2050007"/>
          <a:ext cx="3311525" cy="981075"/>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6" name="Chart 125">
            <a:extLst>
              <a:ext uri="{FF2B5EF4-FFF2-40B4-BE49-F238E27FC236}">
                <a16:creationId xmlns:a16="http://schemas.microsoft.com/office/drawing/2014/main" id="{AA23A40F-E4BB-7563-8AED-1E651C475A9B}"/>
              </a:ext>
            </a:extLst>
          </p:cNvPr>
          <p:cNvGraphicFramePr/>
          <p:nvPr/>
        </p:nvGraphicFramePr>
        <p:xfrm>
          <a:off x="4440238" y="4869160"/>
          <a:ext cx="3311525" cy="981013"/>
        </p:xfrm>
        <a:graphic>
          <a:graphicData uri="http://schemas.openxmlformats.org/drawingml/2006/chart">
            <c:chart xmlns:c="http://schemas.openxmlformats.org/drawingml/2006/chart" xmlns:r="http://schemas.openxmlformats.org/officeDocument/2006/relationships" r:id="rId22"/>
          </a:graphicData>
        </a:graphic>
      </p:graphicFrame>
      <p:sp>
        <p:nvSpPr>
          <p:cNvPr id="7" name="Text Placeholder 15">
            <a:extLst>
              <a:ext uri="{FF2B5EF4-FFF2-40B4-BE49-F238E27FC236}">
                <a16:creationId xmlns:a16="http://schemas.microsoft.com/office/drawing/2014/main" id="{31CE89B8-2AB2-1A6A-A5D5-F55917723EB8}"/>
              </a:ext>
            </a:extLst>
          </p:cNvPr>
          <p:cNvSpPr txBox="1">
            <a:spLocks/>
          </p:cNvSpPr>
          <p:nvPr/>
        </p:nvSpPr>
        <p:spPr>
          <a:xfrm>
            <a:off x="855663" y="1211263"/>
            <a:ext cx="3503246"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AND </a:t>
            </a:r>
            <a:r>
              <a:rPr lang="en-US" sz="1400" b="1" spc="100" dirty="0">
                <a:solidFill>
                  <a:srgbClr val="322D2D"/>
                </a:solidFill>
              </a:rPr>
              <a:t>AND OP. EBITDA-% </a:t>
            </a:r>
            <a:r>
              <a:rPr lang="fi-FI" sz="1100" dirty="0"/>
              <a:t>EUR </a:t>
            </a:r>
            <a:r>
              <a:rPr lang="fi-FI" sz="1100" dirty="0" err="1"/>
              <a:t>million</a:t>
            </a:r>
            <a:endParaRPr lang="en-US" sz="1100" dirty="0"/>
          </a:p>
        </p:txBody>
      </p:sp>
      <p:sp>
        <p:nvSpPr>
          <p:cNvPr id="8" name="Text Placeholder 17">
            <a:extLst>
              <a:ext uri="{FF2B5EF4-FFF2-40B4-BE49-F238E27FC236}">
                <a16:creationId xmlns:a16="http://schemas.microsoft.com/office/drawing/2014/main" id="{10C7B4C2-5C46-7D93-DB4C-7A9738E646BF}"/>
              </a:ext>
            </a:extLst>
          </p:cNvPr>
          <p:cNvSpPr txBox="1">
            <a:spLocks/>
          </p:cNvSpPr>
          <p:nvPr/>
        </p:nvSpPr>
        <p:spPr>
          <a:xfrm>
            <a:off x="8008497" y="1204452"/>
            <a:ext cx="3311525"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BY PRODUCT CATEGORY, 2025</a:t>
            </a:r>
            <a:endParaRPr lang="en-GB" sz="1400" b="1" dirty="0"/>
          </a:p>
        </p:txBody>
      </p:sp>
      <p:sp>
        <p:nvSpPr>
          <p:cNvPr id="9" name="Text Placeholder 19">
            <a:extLst>
              <a:ext uri="{FF2B5EF4-FFF2-40B4-BE49-F238E27FC236}">
                <a16:creationId xmlns:a16="http://schemas.microsoft.com/office/drawing/2014/main" id="{0C040566-99B6-666E-8657-C51B9DE7E195}"/>
              </a:ext>
            </a:extLst>
          </p:cNvPr>
          <p:cNvSpPr txBox="1">
            <a:spLocks/>
          </p:cNvSpPr>
          <p:nvPr/>
        </p:nvSpPr>
        <p:spPr>
          <a:xfrm>
            <a:off x="4473976" y="1188821"/>
            <a:ext cx="3311525"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dirty="0"/>
              <a:t>REVENUE BY CUSTOMER TYPE (2025) AND MARKET GROWTH</a:t>
            </a:r>
          </a:p>
        </p:txBody>
      </p:sp>
      <p:sp>
        <p:nvSpPr>
          <p:cNvPr id="10" name="Title 1">
            <a:extLst>
              <a:ext uri="{FF2B5EF4-FFF2-40B4-BE49-F238E27FC236}">
                <a16:creationId xmlns:a16="http://schemas.microsoft.com/office/drawing/2014/main" id="{71AB723B-8ADF-7FC0-E0D5-BF41D096BE03}"/>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Fiber Essentials</a:t>
            </a:r>
            <a:endParaRPr lang="en-GB" dirty="0"/>
          </a:p>
        </p:txBody>
      </p:sp>
      <p:sp>
        <p:nvSpPr>
          <p:cNvPr id="11" name="AutoShape 2" descr="Kuvahaun tulos haulle huntsman logo">
            <a:extLst>
              <a:ext uri="{FF2B5EF4-FFF2-40B4-BE49-F238E27FC236}">
                <a16:creationId xmlns:a16="http://schemas.microsoft.com/office/drawing/2014/main" id="{3CF8A740-48E2-A5EE-4F1C-BFB66233BCF0}"/>
              </a:ext>
            </a:extLst>
          </p:cNvPr>
          <p:cNvSpPr>
            <a:spLocks noChangeAspect="1" noChangeArrowheads="1"/>
          </p:cNvSpPr>
          <p:nvPr/>
        </p:nvSpPr>
        <p:spPr bwMode="auto">
          <a:xfrm>
            <a:off x="-42333" y="-182033"/>
            <a:ext cx="406400" cy="4064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5BBE"/>
              </a:solidFill>
              <a:effectLst/>
              <a:uLnTx/>
              <a:uFillTx/>
              <a:latin typeface="Arial"/>
              <a:ea typeface="+mn-ea"/>
              <a:cs typeface="+mn-cs"/>
            </a:endParaRPr>
          </a:p>
        </p:txBody>
      </p:sp>
      <p:sp>
        <p:nvSpPr>
          <p:cNvPr id="12" name="Rectangle 88">
            <a:extLst>
              <a:ext uri="{FF2B5EF4-FFF2-40B4-BE49-F238E27FC236}">
                <a16:creationId xmlns:a16="http://schemas.microsoft.com/office/drawing/2014/main" id="{07FBA91C-06C3-497E-BA5E-C54B25E5BD1C}"/>
              </a:ext>
            </a:extLst>
          </p:cNvPr>
          <p:cNvSpPr/>
          <p:nvPr/>
        </p:nvSpPr>
        <p:spPr>
          <a:xfrm>
            <a:off x="853442" y="4158281"/>
            <a:ext cx="3452284" cy="3022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MARKET ENVIRONMENT</a:t>
            </a:r>
          </a:p>
        </p:txBody>
      </p:sp>
      <p:sp>
        <p:nvSpPr>
          <p:cNvPr id="13" name="Rectangle 49">
            <a:extLst>
              <a:ext uri="{FF2B5EF4-FFF2-40B4-BE49-F238E27FC236}">
                <a16:creationId xmlns:a16="http://schemas.microsoft.com/office/drawing/2014/main" id="{510D2EA2-7ED0-2774-E5D9-822024801501}"/>
              </a:ext>
            </a:extLst>
          </p:cNvPr>
          <p:cNvSpPr/>
          <p:nvPr/>
        </p:nvSpPr>
        <p:spPr>
          <a:xfrm>
            <a:off x="4481277" y="4119170"/>
            <a:ext cx="3311525"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22D2D"/>
                </a:solidFill>
                <a:effectLst/>
                <a:uLnTx/>
                <a:uFillTx/>
                <a:latin typeface="Arial"/>
                <a:ea typeface="+mn-ea"/>
                <a:cs typeface="+mn-cs"/>
              </a:rPr>
              <a:t>REVENUE BY GEOGRAPHIES (2025) AND MARKET GROWTH BY REGION</a:t>
            </a:r>
          </a:p>
        </p:txBody>
      </p:sp>
      <p:sp>
        <p:nvSpPr>
          <p:cNvPr id="14" name="Rectangle 50">
            <a:extLst>
              <a:ext uri="{FF2B5EF4-FFF2-40B4-BE49-F238E27FC236}">
                <a16:creationId xmlns:a16="http://schemas.microsoft.com/office/drawing/2014/main" id="{C0C2055B-A66E-A2C1-F7AF-AFBB3104EBFA}"/>
              </a:ext>
            </a:extLst>
          </p:cNvPr>
          <p:cNvSpPr/>
          <p:nvPr/>
        </p:nvSpPr>
        <p:spPr>
          <a:xfrm>
            <a:off x="8020387" y="4133988"/>
            <a:ext cx="3311526"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CUSTOMER EXAMPLES</a:t>
            </a:r>
          </a:p>
        </p:txBody>
      </p:sp>
      <p:pic>
        <p:nvPicPr>
          <p:cNvPr id="15" name="Picture 54">
            <a:extLst>
              <a:ext uri="{FF2B5EF4-FFF2-40B4-BE49-F238E27FC236}">
                <a16:creationId xmlns:a16="http://schemas.microsoft.com/office/drawing/2014/main" id="{165AB862-0199-D396-92CD-9C933F9A9C42}"/>
              </a:ext>
            </a:extLst>
          </p:cNvPr>
          <p:cNvPicPr>
            <a:picLocks noChangeAspect="1"/>
          </p:cNvPicPr>
          <p:nvPr/>
        </p:nvPicPr>
        <p:blipFill>
          <a:blip r:embed="rId23" cstate="email">
            <a:extLst>
              <a:ext uri="{28A0092B-C50C-407E-A947-70E740481C1C}">
                <a14:useLocalDpi xmlns:a14="http://schemas.microsoft.com/office/drawing/2010/main" val="0"/>
              </a:ext>
            </a:extLst>
          </a:blip>
          <a:stretch>
            <a:fillRect/>
          </a:stretch>
        </p:blipFill>
        <p:spPr>
          <a:xfrm>
            <a:off x="10140917" y="5378412"/>
            <a:ext cx="606655" cy="686425"/>
          </a:xfrm>
          <a:prstGeom prst="rect">
            <a:avLst/>
          </a:prstGeom>
        </p:spPr>
      </p:pic>
      <p:pic>
        <p:nvPicPr>
          <p:cNvPr id="16" name="Picture 56">
            <a:extLst>
              <a:ext uri="{FF2B5EF4-FFF2-40B4-BE49-F238E27FC236}">
                <a16:creationId xmlns:a16="http://schemas.microsoft.com/office/drawing/2014/main" id="{F6B68D88-28C1-5475-52EF-5CB4032CD772}"/>
              </a:ext>
            </a:extLst>
          </p:cNvPr>
          <p:cNvPicPr>
            <a:picLocks noChangeAspect="1"/>
          </p:cNvPicPr>
          <p:nvPr/>
        </p:nvPicPr>
        <p:blipFill>
          <a:blip r:embed="rId24" cstate="email">
            <a:extLst>
              <a:ext uri="{28A0092B-C50C-407E-A947-70E740481C1C}">
                <a14:useLocalDpi xmlns:a14="http://schemas.microsoft.com/office/drawing/2010/main" val="0"/>
              </a:ext>
            </a:extLst>
          </a:blip>
          <a:stretch>
            <a:fillRect/>
          </a:stretch>
        </p:blipFill>
        <p:spPr>
          <a:xfrm>
            <a:off x="8071156" y="4536231"/>
            <a:ext cx="540701" cy="540701"/>
          </a:xfrm>
          <a:prstGeom prst="rect">
            <a:avLst/>
          </a:prstGeom>
        </p:spPr>
      </p:pic>
      <p:pic>
        <p:nvPicPr>
          <p:cNvPr id="17" name="Picture 57">
            <a:extLst>
              <a:ext uri="{FF2B5EF4-FFF2-40B4-BE49-F238E27FC236}">
                <a16:creationId xmlns:a16="http://schemas.microsoft.com/office/drawing/2014/main" id="{F442059C-529E-F9A2-3A23-BA0448FD3318}"/>
              </a:ext>
            </a:extLst>
          </p:cNvPr>
          <p:cNvPicPr>
            <a:picLocks noChangeAspect="1"/>
          </p:cNvPicPr>
          <p:nvPr/>
        </p:nvPicPr>
        <p:blipFill>
          <a:blip r:embed="rId25" cstate="email">
            <a:extLst>
              <a:ext uri="{28A0092B-C50C-407E-A947-70E740481C1C}">
                <a14:useLocalDpi xmlns:a14="http://schemas.microsoft.com/office/drawing/2010/main" val="0"/>
              </a:ext>
            </a:extLst>
          </a:blip>
          <a:stretch>
            <a:fillRect/>
          </a:stretch>
        </p:blipFill>
        <p:spPr>
          <a:xfrm>
            <a:off x="8055444" y="5613543"/>
            <a:ext cx="643496" cy="247745"/>
          </a:xfrm>
          <a:prstGeom prst="rect">
            <a:avLst/>
          </a:prstGeom>
        </p:spPr>
      </p:pic>
      <p:pic>
        <p:nvPicPr>
          <p:cNvPr id="18" name="Picture 59">
            <a:extLst>
              <a:ext uri="{FF2B5EF4-FFF2-40B4-BE49-F238E27FC236}">
                <a16:creationId xmlns:a16="http://schemas.microsoft.com/office/drawing/2014/main" id="{C171C44A-2B13-E4E7-EF63-48BA5DC526EB}"/>
              </a:ext>
            </a:extLst>
          </p:cNvPr>
          <p:cNvPicPr>
            <a:picLocks noChangeAspect="1"/>
          </p:cNvPicPr>
          <p:nvPr/>
        </p:nvPicPr>
        <p:blipFill>
          <a:blip r:embed="rId26" cstate="email">
            <a:extLst>
              <a:ext uri="{28A0092B-C50C-407E-A947-70E740481C1C}">
                <a14:useLocalDpi xmlns:a14="http://schemas.microsoft.com/office/drawing/2010/main" val="0"/>
              </a:ext>
            </a:extLst>
          </a:blip>
          <a:stretch>
            <a:fillRect/>
          </a:stretch>
        </p:blipFill>
        <p:spPr>
          <a:xfrm>
            <a:off x="10191696" y="4667891"/>
            <a:ext cx="458896" cy="319392"/>
          </a:xfrm>
          <a:prstGeom prst="rect">
            <a:avLst/>
          </a:prstGeom>
        </p:spPr>
      </p:pic>
      <p:pic>
        <p:nvPicPr>
          <p:cNvPr id="19" name="Picture 60">
            <a:extLst>
              <a:ext uri="{FF2B5EF4-FFF2-40B4-BE49-F238E27FC236}">
                <a16:creationId xmlns:a16="http://schemas.microsoft.com/office/drawing/2014/main" id="{C40EEC52-30A6-AD91-369A-715493627EF3}"/>
              </a:ext>
            </a:extLst>
          </p:cNvPr>
          <p:cNvPicPr>
            <a:picLocks noChangeAspect="1"/>
          </p:cNvPicPr>
          <p:nvPr/>
        </p:nvPicPr>
        <p:blipFill>
          <a:blip r:embed="rId27" cstate="email">
            <a:extLst>
              <a:ext uri="{28A0092B-C50C-407E-A947-70E740481C1C}">
                <a14:useLocalDpi xmlns:a14="http://schemas.microsoft.com/office/drawing/2010/main" val="0"/>
              </a:ext>
            </a:extLst>
          </a:blip>
          <a:stretch>
            <a:fillRect/>
          </a:stretch>
        </p:blipFill>
        <p:spPr>
          <a:xfrm>
            <a:off x="8011268" y="5222585"/>
            <a:ext cx="724601" cy="175141"/>
          </a:xfrm>
          <a:prstGeom prst="rect">
            <a:avLst/>
          </a:prstGeom>
        </p:spPr>
      </p:pic>
      <p:pic>
        <p:nvPicPr>
          <p:cNvPr id="20" name="Picture 61">
            <a:extLst>
              <a:ext uri="{FF2B5EF4-FFF2-40B4-BE49-F238E27FC236}">
                <a16:creationId xmlns:a16="http://schemas.microsoft.com/office/drawing/2014/main" id="{E533BC47-2CCC-ED30-8B66-0676DB9D4A9F}"/>
              </a:ext>
            </a:extLst>
          </p:cNvPr>
          <p:cNvPicPr>
            <a:picLocks noChangeAspect="1"/>
          </p:cNvPicPr>
          <p:nvPr/>
        </p:nvPicPr>
        <p:blipFill>
          <a:blip r:embed="rId28" cstate="email">
            <a:extLst>
              <a:ext uri="{28A0092B-C50C-407E-A947-70E740481C1C}">
                <a14:useLocalDpi xmlns:a14="http://schemas.microsoft.com/office/drawing/2010/main" val="0"/>
              </a:ext>
            </a:extLst>
          </a:blip>
          <a:stretch>
            <a:fillRect/>
          </a:stretch>
        </p:blipFill>
        <p:spPr>
          <a:xfrm>
            <a:off x="9040125" y="4733473"/>
            <a:ext cx="641340" cy="243175"/>
          </a:xfrm>
          <a:prstGeom prst="rect">
            <a:avLst/>
          </a:prstGeom>
        </p:spPr>
      </p:pic>
      <p:pic>
        <p:nvPicPr>
          <p:cNvPr id="21" name="Picture 63">
            <a:extLst>
              <a:ext uri="{FF2B5EF4-FFF2-40B4-BE49-F238E27FC236}">
                <a16:creationId xmlns:a16="http://schemas.microsoft.com/office/drawing/2014/main" id="{A23BDBC8-D1BD-CF3D-79F7-E837242CC359}"/>
              </a:ext>
            </a:extLst>
          </p:cNvPr>
          <p:cNvPicPr>
            <a:picLocks noChangeAspect="1"/>
          </p:cNvPicPr>
          <p:nvPr/>
        </p:nvPicPr>
        <p:blipFill>
          <a:blip r:embed="rId29" cstate="email">
            <a:extLst>
              <a:ext uri="{28A0092B-C50C-407E-A947-70E740481C1C}">
                <a14:useLocalDpi xmlns:a14="http://schemas.microsoft.com/office/drawing/2010/main" val="0"/>
              </a:ext>
            </a:extLst>
          </a:blip>
          <a:stretch>
            <a:fillRect/>
          </a:stretch>
        </p:blipFill>
        <p:spPr>
          <a:xfrm>
            <a:off x="10152372" y="5172178"/>
            <a:ext cx="517833" cy="209965"/>
          </a:xfrm>
          <a:prstGeom prst="rect">
            <a:avLst/>
          </a:prstGeom>
        </p:spPr>
      </p:pic>
      <p:pic>
        <p:nvPicPr>
          <p:cNvPr id="22" name="Picture 64">
            <a:extLst>
              <a:ext uri="{FF2B5EF4-FFF2-40B4-BE49-F238E27FC236}">
                <a16:creationId xmlns:a16="http://schemas.microsoft.com/office/drawing/2014/main" id="{47D59CE8-1562-3E8E-5070-E259D5C2D3E4}"/>
              </a:ext>
            </a:extLst>
          </p:cNvPr>
          <p:cNvPicPr>
            <a:picLocks noChangeAspect="1"/>
          </p:cNvPicPr>
          <p:nvPr/>
        </p:nvPicPr>
        <p:blipFill>
          <a:blip r:embed="rId30" cstate="email">
            <a:extLst>
              <a:ext uri="{28A0092B-C50C-407E-A947-70E740481C1C}">
                <a14:useLocalDpi xmlns:a14="http://schemas.microsoft.com/office/drawing/2010/main" val="0"/>
              </a:ext>
            </a:extLst>
          </a:blip>
          <a:stretch>
            <a:fillRect/>
          </a:stretch>
        </p:blipFill>
        <p:spPr>
          <a:xfrm>
            <a:off x="8949803" y="5416765"/>
            <a:ext cx="885624" cy="664219"/>
          </a:xfrm>
          <a:prstGeom prst="rect">
            <a:avLst/>
          </a:prstGeom>
        </p:spPr>
      </p:pic>
      <p:sp>
        <p:nvSpPr>
          <p:cNvPr id="23" name="TextBox 71">
            <a:extLst>
              <a:ext uri="{FF2B5EF4-FFF2-40B4-BE49-F238E27FC236}">
                <a16:creationId xmlns:a16="http://schemas.microsoft.com/office/drawing/2014/main" id="{F12F5020-AEC5-BD86-DF7E-E187F9EF2A70}"/>
              </a:ext>
            </a:extLst>
          </p:cNvPr>
          <p:cNvSpPr txBox="1"/>
          <p:nvPr/>
        </p:nvSpPr>
        <p:spPr>
          <a:xfrm>
            <a:off x="4499594" y="4697279"/>
            <a:ext cx="834728"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6</a:t>
            </a:r>
            <a:r>
              <a:rPr lang="en-GB" sz="1200" b="1">
                <a:solidFill>
                  <a:srgbClr val="322D2D"/>
                </a:solidFill>
                <a:latin typeface="Arial"/>
                <a:sym typeface="Wingdings"/>
              </a:rPr>
              <a:t>5</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EMEA</a:t>
            </a:r>
          </a:p>
        </p:txBody>
      </p:sp>
      <p:sp>
        <p:nvSpPr>
          <p:cNvPr id="24" name="TextBox 75">
            <a:extLst>
              <a:ext uri="{FF2B5EF4-FFF2-40B4-BE49-F238E27FC236}">
                <a16:creationId xmlns:a16="http://schemas.microsoft.com/office/drawing/2014/main" id="{24EC432A-F9F9-20F0-39A0-08332D93DD73}"/>
              </a:ext>
            </a:extLst>
          </p:cNvPr>
          <p:cNvSpPr txBox="1"/>
          <p:nvPr/>
        </p:nvSpPr>
        <p:spPr>
          <a:xfrm>
            <a:off x="6555521" y="4675532"/>
            <a:ext cx="732367"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rPr>
              <a:t>30%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Americas</a:t>
            </a:r>
          </a:p>
        </p:txBody>
      </p:sp>
      <p:sp>
        <p:nvSpPr>
          <p:cNvPr id="25" name="TextBox 81">
            <a:extLst>
              <a:ext uri="{FF2B5EF4-FFF2-40B4-BE49-F238E27FC236}">
                <a16:creationId xmlns:a16="http://schemas.microsoft.com/office/drawing/2014/main" id="{7CBD0BFF-3D74-8785-05A7-8A70A8F9BAF4}"/>
              </a:ext>
            </a:extLst>
          </p:cNvPr>
          <p:cNvSpPr txBox="1"/>
          <p:nvPr/>
        </p:nvSpPr>
        <p:spPr>
          <a:xfrm>
            <a:off x="7373833" y="4670108"/>
            <a:ext cx="1080120"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5</a:t>
            </a:r>
            <a:r>
              <a:rPr kumimoji="0" lang="en-GB" sz="1200" b="1" i="0" u="none" strike="noStrike" kern="1200" cap="none" spc="0" normalizeH="0" baseline="0" noProof="0">
                <a:ln>
                  <a:noFill/>
                </a:ln>
                <a:solidFill>
                  <a:srgbClr val="322D2D"/>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APAC</a:t>
            </a:r>
          </a:p>
        </p:txBody>
      </p:sp>
      <p:sp>
        <p:nvSpPr>
          <p:cNvPr id="26" name="TextBox 109">
            <a:extLst>
              <a:ext uri="{FF2B5EF4-FFF2-40B4-BE49-F238E27FC236}">
                <a16:creationId xmlns:a16="http://schemas.microsoft.com/office/drawing/2014/main" id="{6132398C-EDF0-C376-51ED-41BA129B4BB3}"/>
              </a:ext>
            </a:extLst>
          </p:cNvPr>
          <p:cNvSpPr txBox="1"/>
          <p:nvPr/>
        </p:nvSpPr>
        <p:spPr>
          <a:xfrm>
            <a:off x="4521628" y="1961283"/>
            <a:ext cx="744125"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100</a:t>
            </a:r>
            <a:r>
              <a:rPr kumimoji="0" lang="en-GB" sz="1200" b="1" i="0" u="none" strike="noStrike" kern="1200" cap="none" spc="0" normalizeH="0" baseline="0" noProof="0">
                <a:ln>
                  <a:noFill/>
                </a:ln>
                <a:solidFill>
                  <a:srgbClr val="322D2D"/>
                </a:solidFill>
                <a:effectLst/>
                <a:uLnTx/>
                <a:uFillTx/>
                <a:latin typeface="Arial"/>
                <a:ea typeface="+mn-ea"/>
                <a:cs typeface="+mn-cs"/>
              </a:rPr>
              <a:t>%</a:t>
            </a:r>
            <a:br>
              <a:rPr kumimoji="0" lang="en-GB" sz="1200" b="1"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Pulp</a:t>
            </a:r>
          </a:p>
        </p:txBody>
      </p:sp>
      <p:sp>
        <p:nvSpPr>
          <p:cNvPr id="27" name="Oval 123">
            <a:extLst>
              <a:ext uri="{FF2B5EF4-FFF2-40B4-BE49-F238E27FC236}">
                <a16:creationId xmlns:a16="http://schemas.microsoft.com/office/drawing/2014/main" id="{66A1FB59-6D5D-6488-2ECE-2D0F348968DE}"/>
              </a:ext>
            </a:extLst>
          </p:cNvPr>
          <p:cNvSpPr/>
          <p:nvPr/>
        </p:nvSpPr>
        <p:spPr>
          <a:xfrm>
            <a:off x="5227907" y="2906024"/>
            <a:ext cx="427038" cy="427038"/>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1%</a:t>
            </a:r>
          </a:p>
        </p:txBody>
      </p:sp>
      <p:sp>
        <p:nvSpPr>
          <p:cNvPr id="28" name="TextBox 124">
            <a:extLst>
              <a:ext uri="{FF2B5EF4-FFF2-40B4-BE49-F238E27FC236}">
                <a16:creationId xmlns:a16="http://schemas.microsoft.com/office/drawing/2014/main" id="{8BC7522D-6969-3CE1-D278-AE1DBE2A1F8A}"/>
              </a:ext>
            </a:extLst>
          </p:cNvPr>
          <p:cNvSpPr txBox="1"/>
          <p:nvPr/>
        </p:nvSpPr>
        <p:spPr>
          <a:xfrm>
            <a:off x="4515944" y="2899674"/>
            <a:ext cx="536575" cy="433388"/>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29" name="Oval 126">
            <a:extLst>
              <a:ext uri="{FF2B5EF4-FFF2-40B4-BE49-F238E27FC236}">
                <a16:creationId xmlns:a16="http://schemas.microsoft.com/office/drawing/2014/main" id="{2532684A-76FD-383D-4468-AD699B2F34D9}"/>
              </a:ext>
            </a:extLst>
          </p:cNvPr>
          <p:cNvSpPr/>
          <p:nvPr/>
        </p:nvSpPr>
        <p:spPr>
          <a:xfrm>
            <a:off x="7405078" y="5613748"/>
            <a:ext cx="426720" cy="426720"/>
          </a:xfrm>
          <a:prstGeom prst="ellipse">
            <a:avLst/>
          </a:prstGeom>
          <a:noFill/>
          <a:ln>
            <a:solidFill>
              <a:srgbClr val="BED7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1%</a:t>
            </a:r>
          </a:p>
        </p:txBody>
      </p:sp>
      <p:sp>
        <p:nvSpPr>
          <p:cNvPr id="30" name="Oval 127">
            <a:extLst>
              <a:ext uri="{FF2B5EF4-FFF2-40B4-BE49-F238E27FC236}">
                <a16:creationId xmlns:a16="http://schemas.microsoft.com/office/drawing/2014/main" id="{F58CE47D-04B7-DB66-2C6A-D2CB124DF383}"/>
              </a:ext>
            </a:extLst>
          </p:cNvPr>
          <p:cNvSpPr/>
          <p:nvPr/>
        </p:nvSpPr>
        <p:spPr>
          <a:xfrm>
            <a:off x="6730378" y="5595334"/>
            <a:ext cx="426720" cy="426720"/>
          </a:xfrm>
          <a:prstGeom prst="ellipse">
            <a:avLst/>
          </a:prstGeom>
          <a:noFill/>
          <a:ln>
            <a:solidFill>
              <a:srgbClr val="7D7878"/>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2%</a:t>
            </a:r>
          </a:p>
        </p:txBody>
      </p:sp>
      <p:sp>
        <p:nvSpPr>
          <p:cNvPr id="31" name="Oval 128">
            <a:extLst>
              <a:ext uri="{FF2B5EF4-FFF2-40B4-BE49-F238E27FC236}">
                <a16:creationId xmlns:a16="http://schemas.microsoft.com/office/drawing/2014/main" id="{E40B59B7-1583-5EE6-7C92-8B72C06CB815}"/>
              </a:ext>
            </a:extLst>
          </p:cNvPr>
          <p:cNvSpPr/>
          <p:nvPr/>
        </p:nvSpPr>
        <p:spPr>
          <a:xfrm>
            <a:off x="5441426" y="5563053"/>
            <a:ext cx="426720" cy="426720"/>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0%</a:t>
            </a:r>
          </a:p>
        </p:txBody>
      </p:sp>
      <p:sp>
        <p:nvSpPr>
          <p:cNvPr id="32" name="TextBox 129">
            <a:extLst>
              <a:ext uri="{FF2B5EF4-FFF2-40B4-BE49-F238E27FC236}">
                <a16:creationId xmlns:a16="http://schemas.microsoft.com/office/drawing/2014/main" id="{C3D12B06-CBC2-BBE4-8272-5FCE7999310A}"/>
              </a:ext>
            </a:extLst>
          </p:cNvPr>
          <p:cNvSpPr txBox="1"/>
          <p:nvPr/>
        </p:nvSpPr>
        <p:spPr>
          <a:xfrm>
            <a:off x="4471547" y="5529726"/>
            <a:ext cx="536796" cy="423369"/>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33" name="Rectangle 130">
            <a:extLst>
              <a:ext uri="{FF2B5EF4-FFF2-40B4-BE49-F238E27FC236}">
                <a16:creationId xmlns:a16="http://schemas.microsoft.com/office/drawing/2014/main" id="{AA032540-59F1-F00B-7C87-6EC0D7ECD11A}"/>
              </a:ext>
            </a:extLst>
          </p:cNvPr>
          <p:cNvSpPr/>
          <p:nvPr/>
        </p:nvSpPr>
        <p:spPr>
          <a:xfrm>
            <a:off x="854277" y="4972654"/>
            <a:ext cx="3311525" cy="2936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err="1">
                <a:ln>
                  <a:noFill/>
                </a:ln>
                <a:solidFill>
                  <a:srgbClr val="322D2D"/>
                </a:solidFill>
                <a:effectLst/>
                <a:uLnTx/>
                <a:uFillTx/>
                <a:latin typeface="Arial"/>
                <a:ea typeface="+mn-ea"/>
                <a:cs typeface="+mn-cs"/>
              </a:rPr>
              <a:t>Erc</a:t>
            </a:r>
            <a:r>
              <a:rPr kumimoji="0" lang="en-GB" sz="1400" b="0" i="0" u="none" strike="noStrike" kern="1200" cap="none" spc="0" normalizeH="0" baseline="0" noProof="0">
                <a:ln>
                  <a:noFill/>
                </a:ln>
                <a:solidFill>
                  <a:srgbClr val="322D2D"/>
                </a:solidFill>
                <a:effectLst/>
                <a:uLnTx/>
                <a:uFillTx/>
                <a:latin typeface="Arial"/>
                <a:ea typeface="+mn-ea"/>
                <a:cs typeface="+mn-cs"/>
              </a:rPr>
              <a:t>o	</a:t>
            </a:r>
            <a:r>
              <a:rPr kumimoji="0" lang="en-GB" sz="1400" b="1" i="0" u="none" strike="noStrike" kern="1200" cap="none" spc="0" normalizeH="0" baseline="0" noProof="0">
                <a:ln>
                  <a:noFill/>
                </a:ln>
                <a:solidFill>
                  <a:srgbClr val="322D2D"/>
                </a:solidFill>
                <a:effectLst/>
                <a:uLnTx/>
                <a:uFillTx/>
                <a:latin typeface="Arial"/>
                <a:ea typeface="+mn-ea"/>
                <a:cs typeface="+mn-cs"/>
              </a:rPr>
              <a:t>#3</a:t>
            </a:r>
          </a:p>
        </p:txBody>
      </p:sp>
      <p:sp>
        <p:nvSpPr>
          <p:cNvPr id="34" name="Rectangle 131">
            <a:extLst>
              <a:ext uri="{FF2B5EF4-FFF2-40B4-BE49-F238E27FC236}">
                <a16:creationId xmlns:a16="http://schemas.microsoft.com/office/drawing/2014/main" id="{432568BC-CB96-D67D-A1E8-4A917E254C77}"/>
              </a:ext>
            </a:extLst>
          </p:cNvPr>
          <p:cNvSpPr/>
          <p:nvPr/>
        </p:nvSpPr>
        <p:spPr>
          <a:xfrm>
            <a:off x="851558" y="4461218"/>
            <a:ext cx="3314244" cy="3021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dirty="0" err="1">
                <a:ln>
                  <a:noFill/>
                </a:ln>
                <a:solidFill>
                  <a:srgbClr val="322D2D"/>
                </a:solidFill>
                <a:effectLst/>
                <a:uLnTx/>
                <a:uFillTx/>
                <a:latin typeface="Arial"/>
                <a:ea typeface="+mn-ea"/>
                <a:cs typeface="+mn-cs"/>
              </a:rPr>
              <a:t>Nouryon</a:t>
            </a:r>
            <a:r>
              <a:rPr kumimoji="0" lang="en-GB" sz="1400" b="0" i="0" u="none" strike="noStrike" kern="1200" cap="none" spc="0" normalizeH="0" baseline="0" noProof="0" dirty="0">
                <a:ln>
                  <a:noFill/>
                </a:ln>
                <a:solidFill>
                  <a:srgbClr val="322D2D"/>
                </a:solidFill>
                <a:effectLst/>
                <a:uLnTx/>
                <a:uFillTx/>
                <a:latin typeface="Arial"/>
                <a:ea typeface="+mn-ea"/>
                <a:cs typeface="+mn-cs"/>
              </a:rPr>
              <a:t>	</a:t>
            </a:r>
            <a:r>
              <a:rPr kumimoji="0" lang="en-GB" sz="1400" b="1" i="0" u="none" strike="noStrike" kern="1200" cap="none" spc="0" normalizeH="0" baseline="0" noProof="0" dirty="0">
                <a:ln>
                  <a:noFill/>
                </a:ln>
                <a:solidFill>
                  <a:srgbClr val="322D2D"/>
                </a:solidFill>
                <a:effectLst/>
                <a:uLnTx/>
                <a:uFillTx/>
                <a:latin typeface="Arial"/>
                <a:ea typeface="+mn-ea"/>
                <a:cs typeface="+mn-cs"/>
              </a:rPr>
              <a:t>#1</a:t>
            </a:r>
          </a:p>
        </p:txBody>
      </p:sp>
      <p:sp>
        <p:nvSpPr>
          <p:cNvPr id="35" name="Rectangle 133">
            <a:extLst>
              <a:ext uri="{FF2B5EF4-FFF2-40B4-BE49-F238E27FC236}">
                <a16:creationId xmlns:a16="http://schemas.microsoft.com/office/drawing/2014/main" id="{2FCD0710-CDC2-4E54-318C-DBE70AA84601}"/>
              </a:ext>
            </a:extLst>
          </p:cNvPr>
          <p:cNvSpPr/>
          <p:nvPr/>
        </p:nvSpPr>
        <p:spPr>
          <a:xfrm>
            <a:off x="842458" y="4725814"/>
            <a:ext cx="3323344" cy="306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1" i="0" u="none" strike="noStrike" kern="1200" cap="none" spc="0" normalizeH="0" baseline="0" noProof="0">
                <a:ln>
                  <a:noFill/>
                </a:ln>
                <a:solidFill>
                  <a:srgbClr val="322D2D"/>
                </a:solidFill>
                <a:effectLst/>
                <a:uLnTx/>
                <a:uFillTx/>
                <a:latin typeface="Arial"/>
                <a:ea typeface="+mn-ea"/>
                <a:cs typeface="+mn-cs"/>
              </a:rPr>
              <a:t>Kemira </a:t>
            </a:r>
            <a:r>
              <a:rPr kumimoji="0" lang="en-GB" sz="1400" b="1" i="0" u="none" strike="noStrike" kern="1200" cap="none" spc="0" normalizeH="0" baseline="0" noProof="0" err="1">
                <a:ln>
                  <a:noFill/>
                </a:ln>
                <a:solidFill>
                  <a:srgbClr val="322D2D"/>
                </a:solidFill>
                <a:effectLst/>
                <a:uLnTx/>
                <a:uFillTx/>
                <a:latin typeface="Arial"/>
                <a:ea typeface="+mn-ea"/>
                <a:cs typeface="+mn-cs"/>
              </a:rPr>
              <a:t>m.s.</a:t>
            </a:r>
            <a:r>
              <a:rPr kumimoji="0" lang="en-GB" sz="1400" b="1" i="0" u="none" strike="noStrike" kern="1200" cap="none" spc="0" normalizeH="0" baseline="0" noProof="0">
                <a:ln>
                  <a:noFill/>
                </a:ln>
                <a:solidFill>
                  <a:srgbClr val="322D2D"/>
                </a:solidFill>
                <a:effectLst/>
                <a:uLnTx/>
                <a:uFillTx/>
                <a:latin typeface="Arial"/>
                <a:ea typeface="+mn-ea"/>
                <a:cs typeface="+mn-cs"/>
              </a:rPr>
              <a:t> ~15 %	#2</a:t>
            </a:r>
          </a:p>
        </p:txBody>
      </p:sp>
      <p:sp>
        <p:nvSpPr>
          <p:cNvPr id="36" name="Rectangle 134">
            <a:extLst>
              <a:ext uri="{FF2B5EF4-FFF2-40B4-BE49-F238E27FC236}">
                <a16:creationId xmlns:a16="http://schemas.microsoft.com/office/drawing/2014/main" id="{23F60F83-5579-4897-8970-613373AD6002}"/>
              </a:ext>
            </a:extLst>
          </p:cNvPr>
          <p:cNvSpPr/>
          <p:nvPr/>
        </p:nvSpPr>
        <p:spPr>
          <a:xfrm>
            <a:off x="845838" y="5239710"/>
            <a:ext cx="3319964" cy="289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Arkema	</a:t>
            </a:r>
            <a:r>
              <a:rPr kumimoji="0" lang="en-GB" sz="1400" b="1" i="0" u="none" strike="noStrike" kern="1200" cap="none" spc="0" normalizeH="0" baseline="0" noProof="0">
                <a:ln>
                  <a:noFill/>
                </a:ln>
                <a:solidFill>
                  <a:srgbClr val="322D2D"/>
                </a:solidFill>
                <a:effectLst/>
                <a:uLnTx/>
                <a:uFillTx/>
                <a:latin typeface="Arial"/>
                <a:ea typeface="+mn-ea"/>
                <a:cs typeface="+mn-cs"/>
              </a:rPr>
              <a:t>#4</a:t>
            </a:r>
          </a:p>
        </p:txBody>
      </p:sp>
      <p:pic>
        <p:nvPicPr>
          <p:cNvPr id="37" name="Picture 65">
            <a:extLst>
              <a:ext uri="{FF2B5EF4-FFF2-40B4-BE49-F238E27FC236}">
                <a16:creationId xmlns:a16="http://schemas.microsoft.com/office/drawing/2014/main" id="{F08DE479-0E23-029C-DFB2-7F0A31094D16}"/>
              </a:ext>
            </a:extLst>
          </p:cNvPr>
          <p:cNvPicPr>
            <a:picLocks noChangeAspect="1"/>
          </p:cNvPicPr>
          <p:nvPr/>
        </p:nvPicPr>
        <p:blipFill rotWithShape="1">
          <a:blip r:embed="rId31" cstate="email">
            <a:extLst>
              <a:ext uri="{28A0092B-C50C-407E-A947-70E740481C1C}">
                <a14:useLocalDpi xmlns:a14="http://schemas.microsoft.com/office/drawing/2010/main" val="0"/>
              </a:ext>
            </a:extLst>
          </a:blip>
          <a:srcRect/>
          <a:stretch/>
        </p:blipFill>
        <p:spPr>
          <a:xfrm>
            <a:off x="8922760" y="5193752"/>
            <a:ext cx="1032724" cy="229508"/>
          </a:xfrm>
          <a:prstGeom prst="rect">
            <a:avLst/>
          </a:prstGeom>
        </p:spPr>
      </p:pic>
      <p:cxnSp>
        <p:nvCxnSpPr>
          <p:cNvPr id="38" name="Straight Connector 80">
            <a:extLst>
              <a:ext uri="{FF2B5EF4-FFF2-40B4-BE49-F238E27FC236}">
                <a16:creationId xmlns:a16="http://schemas.microsoft.com/office/drawing/2014/main" id="{0FB3FE49-2D99-8CF1-92D2-1B914E4B6262}"/>
              </a:ext>
            </a:extLst>
          </p:cNvPr>
          <p:cNvCxnSpPr>
            <a:cxnSpLocks/>
          </p:cNvCxnSpPr>
          <p:nvPr/>
        </p:nvCxnSpPr>
        <p:spPr>
          <a:xfrm>
            <a:off x="4295800" y="1139093"/>
            <a:ext cx="0" cy="4953732"/>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82">
            <a:extLst>
              <a:ext uri="{FF2B5EF4-FFF2-40B4-BE49-F238E27FC236}">
                <a16:creationId xmlns:a16="http://schemas.microsoft.com/office/drawing/2014/main" id="{9AE89894-7237-A5AB-520F-7F9EFF291BC8}"/>
              </a:ext>
            </a:extLst>
          </p:cNvPr>
          <p:cNvCxnSpPr>
            <a:cxnSpLocks/>
          </p:cNvCxnSpPr>
          <p:nvPr/>
        </p:nvCxnSpPr>
        <p:spPr>
          <a:xfrm>
            <a:off x="7896200" y="1139093"/>
            <a:ext cx="0" cy="4953732"/>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40" name="Rectangle 58">
            <a:extLst>
              <a:ext uri="{FF2B5EF4-FFF2-40B4-BE49-F238E27FC236}">
                <a16:creationId xmlns:a16="http://schemas.microsoft.com/office/drawing/2014/main" id="{F2C30F95-71D2-6E4B-5EC7-C636EF7FBF12}"/>
              </a:ext>
            </a:extLst>
          </p:cNvPr>
          <p:cNvSpPr/>
          <p:nvPr/>
        </p:nvSpPr>
        <p:spPr>
          <a:xfrm>
            <a:off x="839034" y="5475440"/>
            <a:ext cx="3319964" cy="289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err="1">
                <a:ln>
                  <a:noFill/>
                </a:ln>
                <a:solidFill>
                  <a:srgbClr val="322D2D"/>
                </a:solidFill>
                <a:effectLst/>
                <a:uLnTx/>
                <a:uFillTx/>
                <a:latin typeface="Arial"/>
                <a:ea typeface="+mn-ea"/>
                <a:cs typeface="+mn-cs"/>
              </a:rPr>
              <a:t>Chemtrade</a:t>
            </a:r>
            <a:r>
              <a:rPr kumimoji="0" lang="en-GB" sz="1400" b="0" i="0" u="none" strike="noStrike" kern="1200" cap="none" spc="0" normalizeH="0" baseline="0" noProof="0">
                <a:ln>
                  <a:noFill/>
                </a:ln>
                <a:solidFill>
                  <a:srgbClr val="322D2D"/>
                </a:solidFill>
                <a:effectLst/>
                <a:uLnTx/>
                <a:uFillTx/>
                <a:latin typeface="Arial"/>
                <a:ea typeface="+mn-ea"/>
                <a:cs typeface="+mn-cs"/>
              </a:rPr>
              <a:t>	</a:t>
            </a:r>
            <a:r>
              <a:rPr kumimoji="0" lang="en-GB" sz="1400" b="1" i="0" u="none" strike="noStrike" kern="1200" cap="none" spc="0" normalizeH="0" baseline="0" noProof="0">
                <a:ln>
                  <a:noFill/>
                </a:ln>
                <a:solidFill>
                  <a:srgbClr val="322D2D"/>
                </a:solidFill>
                <a:effectLst/>
                <a:uLnTx/>
                <a:uFillTx/>
                <a:latin typeface="Arial"/>
                <a:ea typeface="+mn-ea"/>
                <a:cs typeface="+mn-cs"/>
              </a:rPr>
              <a:t>#5</a:t>
            </a:r>
          </a:p>
        </p:txBody>
      </p:sp>
      <p:sp>
        <p:nvSpPr>
          <p:cNvPr id="41" name="TextBox 3">
            <a:extLst>
              <a:ext uri="{FF2B5EF4-FFF2-40B4-BE49-F238E27FC236}">
                <a16:creationId xmlns:a16="http://schemas.microsoft.com/office/drawing/2014/main" id="{E0F8A2F0-99A2-45DF-B0A6-0B5CCBE138FD}"/>
              </a:ext>
            </a:extLst>
          </p:cNvPr>
          <p:cNvSpPr txBox="1"/>
          <p:nvPr/>
        </p:nvSpPr>
        <p:spPr>
          <a:xfrm>
            <a:off x="4338666" y="6171360"/>
            <a:ext cx="355753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*Market growth estimate for 2024-2030, excl. cost inflation. </a:t>
            </a:r>
          </a:p>
        </p:txBody>
      </p:sp>
      <p:graphicFrame>
        <p:nvGraphicFramePr>
          <p:cNvPr id="42" name="Chart 35">
            <a:extLst>
              <a:ext uri="{FF2B5EF4-FFF2-40B4-BE49-F238E27FC236}">
                <a16:creationId xmlns:a16="http://schemas.microsoft.com/office/drawing/2014/main" id="{E1748E6F-C73A-B868-DFA2-14C720464011}"/>
              </a:ext>
            </a:extLst>
          </p:cNvPr>
          <p:cNvGraphicFramePr/>
          <p:nvPr/>
        </p:nvGraphicFramePr>
        <p:xfrm>
          <a:off x="7979180" y="1651831"/>
          <a:ext cx="3311525" cy="2160588"/>
        </p:xfrm>
        <a:graphic>
          <a:graphicData uri="http://schemas.openxmlformats.org/drawingml/2006/chart">
            <c:chart xmlns:c="http://schemas.openxmlformats.org/drawingml/2006/chart" xmlns:r="http://schemas.openxmlformats.org/officeDocument/2006/relationships" r:id="rId32"/>
          </a:graphicData>
        </a:graphic>
      </p:graphicFrame>
      <p:sp>
        <p:nvSpPr>
          <p:cNvPr id="43" name="TextBox 36">
            <a:extLst>
              <a:ext uri="{FF2B5EF4-FFF2-40B4-BE49-F238E27FC236}">
                <a16:creationId xmlns:a16="http://schemas.microsoft.com/office/drawing/2014/main" id="{5CBEB080-8025-E364-8B33-32A5223E2208}"/>
              </a:ext>
            </a:extLst>
          </p:cNvPr>
          <p:cNvSpPr txBox="1"/>
          <p:nvPr/>
        </p:nvSpPr>
        <p:spPr>
          <a:xfrm>
            <a:off x="10659711" y="2538066"/>
            <a:ext cx="1141338" cy="3693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E6E1DC"/>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lang="en-GB" sz="1200" b="1">
                <a:solidFill>
                  <a:srgbClr val="322D2D"/>
                </a:solidFill>
                <a:latin typeface="Arial"/>
                <a:sym typeface="Wingdings"/>
              </a:rPr>
              <a:t>52</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Sodium Chlorate</a:t>
            </a:r>
          </a:p>
        </p:txBody>
      </p:sp>
      <p:sp>
        <p:nvSpPr>
          <p:cNvPr id="44" name="TextBox 38">
            <a:extLst>
              <a:ext uri="{FF2B5EF4-FFF2-40B4-BE49-F238E27FC236}">
                <a16:creationId xmlns:a16="http://schemas.microsoft.com/office/drawing/2014/main" id="{A8B27176-3DA2-3A0B-2648-C992414B01E8}"/>
              </a:ext>
            </a:extLst>
          </p:cNvPr>
          <p:cNvSpPr txBox="1"/>
          <p:nvPr/>
        </p:nvSpPr>
        <p:spPr>
          <a:xfrm>
            <a:off x="8276957" y="3305453"/>
            <a:ext cx="681277" cy="3693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 </a:t>
            </a:r>
            <a:r>
              <a:rPr lang="en-GB" sz="1200" b="1">
                <a:solidFill>
                  <a:srgbClr val="322D2D"/>
                </a:solidFill>
                <a:latin typeface="Arial"/>
                <a:sym typeface="Wingdings"/>
              </a:rPr>
              <a:t>16</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Peroxide</a:t>
            </a:r>
            <a:r>
              <a:rPr lang="en-GB" sz="1200">
                <a:solidFill>
                  <a:srgbClr val="322D2D"/>
                </a:solidFill>
                <a:latin typeface="Arial"/>
              </a:rPr>
              <a:t>s</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45" name="TextBox 39">
            <a:extLst>
              <a:ext uri="{FF2B5EF4-FFF2-40B4-BE49-F238E27FC236}">
                <a16:creationId xmlns:a16="http://schemas.microsoft.com/office/drawing/2014/main" id="{17042307-1C31-ECE4-BCB9-FD7A44B61DA1}"/>
              </a:ext>
            </a:extLst>
          </p:cNvPr>
          <p:cNvSpPr txBox="1"/>
          <p:nvPr/>
        </p:nvSpPr>
        <p:spPr>
          <a:xfrm>
            <a:off x="8047418" y="2435327"/>
            <a:ext cx="863624"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15</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Caustic Soda</a:t>
            </a:r>
          </a:p>
        </p:txBody>
      </p:sp>
      <p:sp>
        <p:nvSpPr>
          <p:cNvPr id="46" name="TextBox 40">
            <a:extLst>
              <a:ext uri="{FF2B5EF4-FFF2-40B4-BE49-F238E27FC236}">
                <a16:creationId xmlns:a16="http://schemas.microsoft.com/office/drawing/2014/main" id="{04842EFC-53D4-E219-342D-2E346B01CB4E}"/>
              </a:ext>
            </a:extLst>
          </p:cNvPr>
          <p:cNvSpPr txBox="1"/>
          <p:nvPr/>
        </p:nvSpPr>
        <p:spPr>
          <a:xfrm>
            <a:off x="8460453" y="1679798"/>
            <a:ext cx="852061"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E1B9A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F0ED">
                    <a:lumMod val="75000"/>
                  </a:srgbClr>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17</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Others</a:t>
            </a:r>
          </a:p>
        </p:txBody>
      </p:sp>
      <p:sp>
        <p:nvSpPr>
          <p:cNvPr id="47" name="Rectangle 12">
            <a:extLst>
              <a:ext uri="{FF2B5EF4-FFF2-40B4-BE49-F238E27FC236}">
                <a16:creationId xmlns:a16="http://schemas.microsoft.com/office/drawing/2014/main" id="{D3C4596C-3F88-030D-9DBA-5A63EF3E64D0}"/>
              </a:ext>
            </a:extLst>
          </p:cNvPr>
          <p:cNvSpPr/>
          <p:nvPr/>
        </p:nvSpPr>
        <p:spPr>
          <a:xfrm>
            <a:off x="856041" y="5760014"/>
            <a:ext cx="3319964" cy="289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tab pos="4652317" algn="r"/>
              </a:tabLst>
              <a:defRPr/>
            </a:pPr>
            <a:r>
              <a:rPr kumimoji="0" lang="en-GB" sz="1400" b="0" i="0" u="none" strike="noStrike" kern="1200" cap="none" spc="0" normalizeH="0" baseline="0" noProof="0">
                <a:ln>
                  <a:noFill/>
                </a:ln>
                <a:solidFill>
                  <a:srgbClr val="322D2D"/>
                </a:solidFill>
                <a:effectLst/>
                <a:uLnTx/>
                <a:uFillTx/>
                <a:latin typeface="Arial"/>
                <a:ea typeface="+mn-ea"/>
                <a:cs typeface="+mn-cs"/>
              </a:rPr>
              <a:t>Solvay	</a:t>
            </a:r>
            <a:r>
              <a:rPr kumimoji="0" lang="en-GB" sz="1400" b="1" i="0" u="none" strike="noStrike" kern="1200" cap="none" spc="0" normalizeH="0" baseline="0" noProof="0">
                <a:ln>
                  <a:noFill/>
                </a:ln>
                <a:solidFill>
                  <a:srgbClr val="322D2D"/>
                </a:solidFill>
                <a:effectLst/>
                <a:uLnTx/>
                <a:uFillTx/>
                <a:latin typeface="Arial"/>
                <a:ea typeface="+mn-ea"/>
                <a:cs typeface="+mn-cs"/>
              </a:rPr>
              <a:t>#6</a:t>
            </a:r>
          </a:p>
        </p:txBody>
      </p:sp>
      <p:sp>
        <p:nvSpPr>
          <p:cNvPr id="48" name="TextBox 5">
            <a:extLst>
              <a:ext uri="{FF2B5EF4-FFF2-40B4-BE49-F238E27FC236}">
                <a16:creationId xmlns:a16="http://schemas.microsoft.com/office/drawing/2014/main" id="{903570FB-8913-B3F5-C0E5-E3F9E763E952}"/>
              </a:ext>
            </a:extLst>
          </p:cNvPr>
          <p:cNvSpPr txBox="1"/>
          <p:nvPr/>
        </p:nvSpPr>
        <p:spPr>
          <a:xfrm>
            <a:off x="806100" y="3371418"/>
            <a:ext cx="378905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22D2D"/>
                </a:solidFill>
                <a:effectLst/>
                <a:uLnTx/>
                <a:uFillTx/>
                <a:latin typeface="Arial"/>
                <a:ea typeface="+mn-ea"/>
                <a:cs typeface="+mn-cs"/>
              </a:rPr>
              <a:t>The figures for 2023 and 2024 are historical figures, which were published as a stock exchange release on March 12, 2025.</a:t>
            </a:r>
            <a:endParaRPr kumimoji="0" lang="fi-FI" sz="900" b="0" i="0" u="none" strike="noStrike" kern="1200" cap="none" spc="0" normalizeH="0" baseline="0" noProof="0" dirty="0">
              <a:ln>
                <a:noFill/>
              </a:ln>
              <a:solidFill>
                <a:srgbClr val="322D2D"/>
              </a:solidFill>
              <a:effectLst/>
              <a:uLnTx/>
              <a:uFillTx/>
              <a:latin typeface="Arial"/>
              <a:ea typeface="+mn-ea"/>
              <a:cs typeface="+mn-cs"/>
            </a:endParaRPr>
          </a:p>
        </p:txBody>
      </p:sp>
      <p:graphicFrame>
        <p:nvGraphicFramePr>
          <p:cNvPr id="70" name="Chart 69">
            <a:extLst>
              <a:ext uri="{FF2B5EF4-FFF2-40B4-BE49-F238E27FC236}">
                <a16:creationId xmlns:a16="http://schemas.microsoft.com/office/drawing/2014/main" id="{021C82B8-03A4-517E-0649-A04972B0F8AE}"/>
              </a:ext>
            </a:extLst>
          </p:cNvPr>
          <p:cNvGraphicFramePr/>
          <p:nvPr>
            <p:custDataLst>
              <p:tags r:id="rId2"/>
            </p:custDataLst>
          </p:nvPr>
        </p:nvGraphicFramePr>
        <p:xfrm>
          <a:off x="1049338" y="1704975"/>
          <a:ext cx="1797050" cy="1550988"/>
        </p:xfrm>
        <a:graphic>
          <a:graphicData uri="http://schemas.openxmlformats.org/drawingml/2006/chart">
            <c:chart xmlns:c="http://schemas.openxmlformats.org/drawingml/2006/chart" xmlns:r="http://schemas.openxmlformats.org/officeDocument/2006/relationships" r:id="rId33"/>
          </a:graphicData>
        </a:graphic>
      </p:graphicFrame>
      <p:sp>
        <p:nvSpPr>
          <p:cNvPr id="50" name="Text Placeholder 2">
            <a:extLst>
              <a:ext uri="{FF2B5EF4-FFF2-40B4-BE49-F238E27FC236}">
                <a16:creationId xmlns:a16="http://schemas.microsoft.com/office/drawing/2014/main" id="{0A7B0B8C-E8E6-30AD-014E-7E7B30F66A6F}"/>
              </a:ext>
            </a:extLst>
          </p:cNvPr>
          <p:cNvSpPr>
            <a:spLocks/>
          </p:cNvSpPr>
          <p:nvPr>
            <p:custDataLst>
              <p:tags r:id="rId3"/>
            </p:custDataLst>
          </p:nvPr>
        </p:nvSpPr>
        <p:spPr bwMode="gray">
          <a:xfrm>
            <a:off x="974725" y="2979738"/>
            <a:ext cx="571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510E6C64-82CC-4974-B91A-C87BB6881D9B}" type="datetime'''''''''''''''''''''''''''''''''''''''''''''''''0'''">
              <a:rPr lang="en-US" altLang="en-US" sz="800" smtClean="0">
                <a:solidFill>
                  <a:srgbClr val="322D2D"/>
                </a:solidFill>
                <a:effectLst/>
              </a:rPr>
              <a:pPr lvl="0" algn="r">
                <a:spcBef>
                  <a:spcPct val="0"/>
                </a:spcBef>
                <a:spcAft>
                  <a:spcPct val="0"/>
                </a:spcAft>
              </a:pPr>
              <a:t>0</a:t>
            </a:fld>
            <a:endParaRPr lang="en-US" sz="800" dirty="0">
              <a:solidFill>
                <a:srgbClr val="322D2D"/>
              </a:solidFill>
            </a:endParaRPr>
          </a:p>
        </p:txBody>
      </p:sp>
      <p:sp>
        <p:nvSpPr>
          <p:cNvPr id="51" name="Text Placeholder 2">
            <a:extLst>
              <a:ext uri="{FF2B5EF4-FFF2-40B4-BE49-F238E27FC236}">
                <a16:creationId xmlns:a16="http://schemas.microsoft.com/office/drawing/2014/main" id="{A804FC82-92DF-1E48-78F7-A80473DA4CFA}"/>
              </a:ext>
            </a:extLst>
          </p:cNvPr>
          <p:cNvSpPr>
            <a:spLocks/>
          </p:cNvSpPr>
          <p:nvPr>
            <p:custDataLst>
              <p:tags r:id="rId4"/>
            </p:custDataLst>
          </p:nvPr>
        </p:nvSpPr>
        <p:spPr bwMode="gray">
          <a:xfrm>
            <a:off x="860425" y="2797175"/>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24B0C34F-FADB-4D46-A726-D0E7600A9275}" type="datetime'''''''2''00'">
              <a:rPr lang="en-US" altLang="en-US" sz="800" smtClean="0">
                <a:solidFill>
                  <a:srgbClr val="322D2D"/>
                </a:solidFill>
                <a:effectLst/>
              </a:rPr>
              <a:pPr lvl="0" algn="r">
                <a:spcBef>
                  <a:spcPct val="0"/>
                </a:spcBef>
                <a:spcAft>
                  <a:spcPct val="0"/>
                </a:spcAft>
              </a:pPr>
              <a:t>200</a:t>
            </a:fld>
            <a:endParaRPr lang="en-US" sz="800" dirty="0">
              <a:solidFill>
                <a:srgbClr val="322D2D"/>
              </a:solidFill>
            </a:endParaRPr>
          </a:p>
        </p:txBody>
      </p:sp>
      <p:sp>
        <p:nvSpPr>
          <p:cNvPr id="52" name="Text Placeholder 2">
            <a:extLst>
              <a:ext uri="{FF2B5EF4-FFF2-40B4-BE49-F238E27FC236}">
                <a16:creationId xmlns:a16="http://schemas.microsoft.com/office/drawing/2014/main" id="{912F0AF6-545A-C9A0-E02D-8E306A9B1687}"/>
              </a:ext>
            </a:extLst>
          </p:cNvPr>
          <p:cNvSpPr>
            <a:spLocks/>
          </p:cNvSpPr>
          <p:nvPr>
            <p:custDataLst>
              <p:tags r:id="rId5"/>
            </p:custDataLst>
          </p:nvPr>
        </p:nvSpPr>
        <p:spPr bwMode="gray">
          <a:xfrm>
            <a:off x="860425" y="2613025"/>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5D30C590-CCCD-42D6-8423-9106F77FA01D}" type="datetime'''4''''''''''''''0''''''''''0'''''''''''''''''''''''''">
              <a:rPr lang="en-US" altLang="en-US" sz="800" smtClean="0">
                <a:solidFill>
                  <a:srgbClr val="322D2D"/>
                </a:solidFill>
                <a:effectLst/>
              </a:rPr>
              <a:pPr lvl="0" algn="r">
                <a:spcBef>
                  <a:spcPct val="0"/>
                </a:spcBef>
                <a:spcAft>
                  <a:spcPct val="0"/>
                </a:spcAft>
              </a:pPr>
              <a:t>400</a:t>
            </a:fld>
            <a:endParaRPr lang="en-US" sz="800" dirty="0">
              <a:solidFill>
                <a:srgbClr val="322D2D"/>
              </a:solidFill>
            </a:endParaRPr>
          </a:p>
        </p:txBody>
      </p:sp>
      <p:sp>
        <p:nvSpPr>
          <p:cNvPr id="54" name="Text Placeholder 2">
            <a:extLst>
              <a:ext uri="{FF2B5EF4-FFF2-40B4-BE49-F238E27FC236}">
                <a16:creationId xmlns:a16="http://schemas.microsoft.com/office/drawing/2014/main" id="{CBA918F8-147A-BB80-D9EA-E1077DFC6643}"/>
              </a:ext>
            </a:extLst>
          </p:cNvPr>
          <p:cNvSpPr>
            <a:spLocks/>
          </p:cNvSpPr>
          <p:nvPr>
            <p:custDataLst>
              <p:tags r:id="rId6"/>
            </p:custDataLst>
          </p:nvPr>
        </p:nvSpPr>
        <p:spPr bwMode="gray">
          <a:xfrm>
            <a:off x="860425" y="2430463"/>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789BE3DE-E722-4019-8B6E-2585AD8D83CB}" type="datetime'''''''''''6''''''''''''''''''''''''''0''''''''''''''''0'''''''">
              <a:rPr lang="en-US" altLang="en-US" sz="800" smtClean="0">
                <a:solidFill>
                  <a:srgbClr val="322D2D"/>
                </a:solidFill>
                <a:effectLst/>
              </a:rPr>
              <a:pPr lvl="0" algn="r">
                <a:spcBef>
                  <a:spcPct val="0"/>
                </a:spcBef>
                <a:spcAft>
                  <a:spcPct val="0"/>
                </a:spcAft>
              </a:pPr>
              <a:t>600</a:t>
            </a:fld>
            <a:endParaRPr lang="en-US" sz="800" dirty="0">
              <a:solidFill>
                <a:srgbClr val="322D2D"/>
              </a:solidFill>
            </a:endParaRPr>
          </a:p>
        </p:txBody>
      </p:sp>
      <p:sp>
        <p:nvSpPr>
          <p:cNvPr id="55" name="Text Placeholder 2">
            <a:extLst>
              <a:ext uri="{FF2B5EF4-FFF2-40B4-BE49-F238E27FC236}">
                <a16:creationId xmlns:a16="http://schemas.microsoft.com/office/drawing/2014/main" id="{01005A5D-40E4-1648-0885-B12ED741FB59}"/>
              </a:ext>
            </a:extLst>
          </p:cNvPr>
          <p:cNvSpPr>
            <a:spLocks/>
          </p:cNvSpPr>
          <p:nvPr>
            <p:custDataLst>
              <p:tags r:id="rId7"/>
            </p:custDataLst>
          </p:nvPr>
        </p:nvSpPr>
        <p:spPr bwMode="gray">
          <a:xfrm>
            <a:off x="860425" y="2246313"/>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55E4108-8FA2-4136-A3E7-A7DF7C16A0F6}" type="datetime'''80''''''''''''''''0'''''''''''''''''''''''''''''''''">
              <a:rPr lang="en-US" altLang="en-US" sz="800" smtClean="0">
                <a:solidFill>
                  <a:srgbClr val="322D2D"/>
                </a:solidFill>
                <a:effectLst/>
              </a:rPr>
              <a:pPr lvl="0" algn="r">
                <a:spcBef>
                  <a:spcPct val="0"/>
                </a:spcBef>
                <a:spcAft>
                  <a:spcPct val="0"/>
                </a:spcAft>
              </a:pPr>
              <a:t>800</a:t>
            </a:fld>
            <a:endParaRPr lang="en-US" sz="800" dirty="0">
              <a:solidFill>
                <a:srgbClr val="322D2D"/>
              </a:solidFill>
            </a:endParaRPr>
          </a:p>
        </p:txBody>
      </p:sp>
      <p:sp>
        <p:nvSpPr>
          <p:cNvPr id="64" name="Text Placeholder 2">
            <a:extLst>
              <a:ext uri="{FF2B5EF4-FFF2-40B4-BE49-F238E27FC236}">
                <a16:creationId xmlns:a16="http://schemas.microsoft.com/office/drawing/2014/main" id="{F9F8C9E2-21D7-97D7-221E-BBD9125A0E22}"/>
              </a:ext>
            </a:extLst>
          </p:cNvPr>
          <p:cNvSpPr>
            <a:spLocks/>
          </p:cNvSpPr>
          <p:nvPr>
            <p:custDataLst>
              <p:tags r:id="rId8"/>
            </p:custDataLst>
          </p:nvPr>
        </p:nvSpPr>
        <p:spPr bwMode="gray">
          <a:xfrm>
            <a:off x="774700" y="2063750"/>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FEB60DC-28E6-4E5D-9E33-80401DF986F6}" type="datetime'1'''''''''',''''''''00''''''''''''''''''''''''''''0'''''''''">
              <a:rPr lang="en-US" altLang="en-US" sz="800" smtClean="0">
                <a:solidFill>
                  <a:srgbClr val="322D2D"/>
                </a:solidFill>
                <a:effectLst/>
              </a:rPr>
              <a:pPr lvl="0" algn="r">
                <a:spcBef>
                  <a:spcPct val="0"/>
                </a:spcBef>
                <a:spcAft>
                  <a:spcPct val="0"/>
                </a:spcAft>
              </a:pPr>
              <a:t>1,000</a:t>
            </a:fld>
            <a:endParaRPr lang="en-US" sz="800" dirty="0">
              <a:solidFill>
                <a:srgbClr val="322D2D"/>
              </a:solidFill>
            </a:endParaRPr>
          </a:p>
        </p:txBody>
      </p:sp>
      <p:sp>
        <p:nvSpPr>
          <p:cNvPr id="65" name="Text Placeholder 2">
            <a:extLst>
              <a:ext uri="{FF2B5EF4-FFF2-40B4-BE49-F238E27FC236}">
                <a16:creationId xmlns:a16="http://schemas.microsoft.com/office/drawing/2014/main" id="{0229285D-938D-0BA3-6208-CD2794F05443}"/>
              </a:ext>
            </a:extLst>
          </p:cNvPr>
          <p:cNvSpPr>
            <a:spLocks/>
          </p:cNvSpPr>
          <p:nvPr>
            <p:custDataLst>
              <p:tags r:id="rId9"/>
            </p:custDataLst>
          </p:nvPr>
        </p:nvSpPr>
        <p:spPr bwMode="gray">
          <a:xfrm>
            <a:off x="774700" y="1879600"/>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403A791-5B5B-47E3-B755-28F4B4A6E0EC}" type="datetime'''''''''''''''''''''1'',20''0'''''''''''''''''''''''''''''">
              <a:rPr lang="en-US" altLang="en-US" sz="800" smtClean="0">
                <a:solidFill>
                  <a:srgbClr val="322D2D"/>
                </a:solidFill>
                <a:effectLst/>
              </a:rPr>
              <a:pPr lvl="0" algn="r">
                <a:spcBef>
                  <a:spcPct val="0"/>
                </a:spcBef>
                <a:spcAft>
                  <a:spcPct val="0"/>
                </a:spcAft>
              </a:pPr>
              <a:t>1,200</a:t>
            </a:fld>
            <a:endParaRPr lang="en-US" sz="800" dirty="0">
              <a:solidFill>
                <a:srgbClr val="322D2D"/>
              </a:solidFill>
            </a:endParaRPr>
          </a:p>
        </p:txBody>
      </p:sp>
      <p:sp>
        <p:nvSpPr>
          <p:cNvPr id="57" name="Text Placeholder 2">
            <a:extLst>
              <a:ext uri="{FF2B5EF4-FFF2-40B4-BE49-F238E27FC236}">
                <a16:creationId xmlns:a16="http://schemas.microsoft.com/office/drawing/2014/main" id="{572DA7A8-4CA8-4C14-0A31-F943B9BBE036}"/>
              </a:ext>
            </a:extLst>
          </p:cNvPr>
          <p:cNvSpPr>
            <a:spLocks/>
          </p:cNvSpPr>
          <p:nvPr>
            <p:custDataLst>
              <p:tags r:id="rId10"/>
            </p:custDataLst>
          </p:nvPr>
        </p:nvSpPr>
        <p:spPr bwMode="gray">
          <a:xfrm>
            <a:off x="1176338" y="1738313"/>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2932D83-9B96-4EE3-8B12-2167F3BDBEFF}" type="datetime'''''''''''''''''2''''''9''.''''''4''%'''''''''''''''''''''''">
              <a:rPr lang="fi-FI" altLang="en-US" sz="800" smtClean="0">
                <a:solidFill>
                  <a:srgbClr val="322D2D"/>
                </a:solidFill>
              </a:rPr>
              <a:pPr lvl="0" algn="ctr">
                <a:spcBef>
                  <a:spcPct val="0"/>
                </a:spcBef>
                <a:spcAft>
                  <a:spcPct val="0"/>
                </a:spcAft>
                <a:defRPr/>
              </a:pPr>
              <a:t>29.4%</a:t>
            </a:fld>
            <a:endParaRPr kumimoji="0" lang="fi-FI" sz="800" b="0" i="0" strike="noStrike" kern="1200" cap="none" spc="0" normalizeH="0" baseline="0" noProof="0">
              <a:ln>
                <a:noFill/>
              </a:ln>
              <a:solidFill>
                <a:srgbClr val="322D2D"/>
              </a:solidFill>
              <a:effectLst/>
              <a:uLnTx/>
              <a:uFillTx/>
            </a:endParaRPr>
          </a:p>
        </p:txBody>
      </p:sp>
      <p:sp>
        <p:nvSpPr>
          <p:cNvPr id="58" name="Text Placeholder 2">
            <a:extLst>
              <a:ext uri="{FF2B5EF4-FFF2-40B4-BE49-F238E27FC236}">
                <a16:creationId xmlns:a16="http://schemas.microsoft.com/office/drawing/2014/main" id="{4DA8C5BE-FE80-6F22-A945-DF4AB0553921}"/>
              </a:ext>
            </a:extLst>
          </p:cNvPr>
          <p:cNvSpPr>
            <a:spLocks/>
          </p:cNvSpPr>
          <p:nvPr>
            <p:custDataLst>
              <p:tags r:id="rId11"/>
            </p:custDataLst>
          </p:nvPr>
        </p:nvSpPr>
        <p:spPr bwMode="auto">
          <a:xfrm>
            <a:off x="1189038" y="3073400"/>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42F386B-EBEA-41EA-BFC5-554A04451850}" type="datetime'''''''2''''''''''''''0''2''''''''''''''''3'''''''''">
              <a:rPr lang="fi-FI" altLang="en-US" sz="1000" smtClean="0">
                <a:solidFill>
                  <a:srgbClr val="322D2D"/>
                </a:solidFill>
              </a:rPr>
              <a:pPr lvl="0" algn="ctr">
                <a:spcBef>
                  <a:spcPct val="0"/>
                </a:spcBef>
                <a:spcAft>
                  <a:spcPct val="0"/>
                </a:spcAft>
                <a:defRPr/>
              </a:pPr>
              <a:t>2023</a:t>
            </a:fld>
            <a:endParaRPr kumimoji="0" lang="fi-FI" sz="1000" b="0" i="0" strike="noStrike" kern="1200" cap="none" spc="0" normalizeH="0" baseline="0" noProof="0">
              <a:ln>
                <a:noFill/>
              </a:ln>
              <a:solidFill>
                <a:srgbClr val="322D2D"/>
              </a:solidFill>
              <a:effectLst/>
              <a:uLnTx/>
              <a:uFillTx/>
            </a:endParaRPr>
          </a:p>
        </p:txBody>
      </p:sp>
      <p:sp>
        <p:nvSpPr>
          <p:cNvPr id="59" name="Text Placeholder 2">
            <a:extLst>
              <a:ext uri="{FF2B5EF4-FFF2-40B4-BE49-F238E27FC236}">
                <a16:creationId xmlns:a16="http://schemas.microsoft.com/office/drawing/2014/main" id="{D33E17B7-7052-EF60-4E39-E38FFD68D469}"/>
              </a:ext>
            </a:extLst>
          </p:cNvPr>
          <p:cNvSpPr>
            <a:spLocks/>
          </p:cNvSpPr>
          <p:nvPr>
            <p:custDataLst>
              <p:tags r:id="rId12"/>
            </p:custDataLst>
          </p:nvPr>
        </p:nvSpPr>
        <p:spPr bwMode="gray">
          <a:xfrm>
            <a:off x="1584325" y="1778000"/>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8CF30ED-599B-4F1C-99F2-FB5148D3C80A}" type="datetime'''''''''''''''''''''''''''''''''2''''''''''8''''.''3''''''%'''">
              <a:rPr lang="fi-FI" altLang="en-US" sz="800" smtClean="0">
                <a:solidFill>
                  <a:srgbClr val="322D2D"/>
                </a:solidFill>
              </a:rPr>
              <a:pPr lvl="0" algn="ctr">
                <a:spcBef>
                  <a:spcPct val="0"/>
                </a:spcBef>
                <a:spcAft>
                  <a:spcPct val="0"/>
                </a:spcAft>
                <a:defRPr/>
              </a:pPr>
              <a:t>28.3%</a:t>
            </a:fld>
            <a:endParaRPr kumimoji="0" lang="fi-FI" sz="800" b="0" i="0" strike="noStrike" kern="1200" cap="none" spc="0" normalizeH="0" baseline="0" noProof="0">
              <a:ln>
                <a:noFill/>
              </a:ln>
              <a:solidFill>
                <a:srgbClr val="322D2D"/>
              </a:solidFill>
              <a:effectLst/>
              <a:uLnTx/>
              <a:uFillTx/>
            </a:endParaRPr>
          </a:p>
        </p:txBody>
      </p:sp>
      <p:sp>
        <p:nvSpPr>
          <p:cNvPr id="60" name="Text Placeholder 2">
            <a:extLst>
              <a:ext uri="{FF2B5EF4-FFF2-40B4-BE49-F238E27FC236}">
                <a16:creationId xmlns:a16="http://schemas.microsoft.com/office/drawing/2014/main" id="{48430D04-CEF8-1749-46D1-0F4B84C0D895}"/>
              </a:ext>
            </a:extLst>
          </p:cNvPr>
          <p:cNvSpPr>
            <a:spLocks/>
          </p:cNvSpPr>
          <p:nvPr>
            <p:custDataLst>
              <p:tags r:id="rId13"/>
            </p:custDataLst>
          </p:nvPr>
        </p:nvSpPr>
        <p:spPr bwMode="auto">
          <a:xfrm>
            <a:off x="1597025" y="3073400"/>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1EF6053-6D5E-41BD-AED4-62AFC5FC719C}" type="datetime'''''''''2''0''2''4'''''''''''''''''''''''''''''''''''">
              <a:rPr lang="fi-FI" altLang="en-US" sz="1000" smtClean="0">
                <a:solidFill>
                  <a:srgbClr val="322D2D"/>
                </a:solidFill>
              </a:rPr>
              <a:pPr lvl="0" algn="ctr">
                <a:spcBef>
                  <a:spcPct val="0"/>
                </a:spcBef>
                <a:spcAft>
                  <a:spcPct val="0"/>
                </a:spcAft>
                <a:defRPr/>
              </a:pPr>
              <a:t>2024</a:t>
            </a:fld>
            <a:endParaRPr kumimoji="0" lang="fi-FI" sz="1000" b="0" i="0" strike="noStrike" kern="1200" cap="none" spc="0" normalizeH="0" baseline="0" noProof="0">
              <a:ln>
                <a:noFill/>
              </a:ln>
              <a:solidFill>
                <a:srgbClr val="322D2D"/>
              </a:solidFill>
              <a:effectLst/>
              <a:uLnTx/>
              <a:uFillTx/>
            </a:endParaRPr>
          </a:p>
        </p:txBody>
      </p:sp>
      <p:sp>
        <p:nvSpPr>
          <p:cNvPr id="61" name="Text Placeholder 2">
            <a:extLst>
              <a:ext uri="{FF2B5EF4-FFF2-40B4-BE49-F238E27FC236}">
                <a16:creationId xmlns:a16="http://schemas.microsoft.com/office/drawing/2014/main" id="{0CB4F848-75FC-9E2B-144F-FF757B86FA87}"/>
              </a:ext>
            </a:extLst>
          </p:cNvPr>
          <p:cNvSpPr>
            <a:spLocks/>
          </p:cNvSpPr>
          <p:nvPr>
            <p:custDataLst>
              <p:tags r:id="rId14"/>
            </p:custDataLst>
          </p:nvPr>
        </p:nvSpPr>
        <p:spPr bwMode="gray">
          <a:xfrm>
            <a:off x="1992313" y="186690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3C2B724-3EEE-4490-9EAA-10D74DC2BC7B}" type="datetime'''''2''''''''5''''''.''''''''''''''9''''''''''%'''''">
              <a:rPr lang="fi-FI" altLang="en-US" sz="800" smtClean="0">
                <a:solidFill>
                  <a:srgbClr val="322D2D"/>
                </a:solidFill>
              </a:rPr>
              <a:pPr lvl="0" algn="ctr">
                <a:spcBef>
                  <a:spcPct val="0"/>
                </a:spcBef>
                <a:spcAft>
                  <a:spcPct val="0"/>
                </a:spcAft>
                <a:defRPr/>
              </a:pPr>
              <a:t>25.9%</a:t>
            </a:fld>
            <a:endParaRPr kumimoji="0" lang="fi-FI" sz="800" i="0" strike="noStrike" kern="1200" cap="none" spc="0" normalizeH="0" baseline="0" noProof="0" dirty="0">
              <a:ln>
                <a:noFill/>
              </a:ln>
              <a:solidFill>
                <a:srgbClr val="322D2D"/>
              </a:solidFill>
              <a:effectLst/>
              <a:uLnTx/>
              <a:uFillTx/>
            </a:endParaRPr>
          </a:p>
        </p:txBody>
      </p:sp>
      <p:sp>
        <p:nvSpPr>
          <p:cNvPr id="62" name="Text Placeholder 2">
            <a:extLst>
              <a:ext uri="{FF2B5EF4-FFF2-40B4-BE49-F238E27FC236}">
                <a16:creationId xmlns:a16="http://schemas.microsoft.com/office/drawing/2014/main" id="{EA83B47A-C6DF-924B-F805-BF496DA23BD7}"/>
              </a:ext>
            </a:extLst>
          </p:cNvPr>
          <p:cNvSpPr>
            <a:spLocks/>
          </p:cNvSpPr>
          <p:nvPr>
            <p:custDataLst>
              <p:tags r:id="rId15"/>
            </p:custDataLst>
          </p:nvPr>
        </p:nvSpPr>
        <p:spPr bwMode="auto">
          <a:xfrm>
            <a:off x="2005013" y="3073401"/>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5BE5B1D0-A4C7-40AF-AD4A-9FC34D305C02}" type="datetime'''''''''''''''''''202''''''''''''5'''''''''''''''''''''">
              <a:rPr lang="fi-FI" altLang="en-US" sz="1000" smtClean="0">
                <a:solidFill>
                  <a:srgbClr val="322D2D"/>
                </a:solidFill>
              </a:rPr>
              <a:pPr lvl="0" algn="ctr">
                <a:spcBef>
                  <a:spcPct val="0"/>
                </a:spcBef>
                <a:spcAft>
                  <a:spcPct val="0"/>
                </a:spcAft>
                <a:defRPr/>
              </a:pPr>
              <a:t>2025</a:t>
            </a:fld>
            <a:endParaRPr kumimoji="0" lang="fi-FI" sz="1000" i="0" strike="noStrike" kern="1200" cap="none" spc="0" normalizeH="0" baseline="0" noProof="0" dirty="0">
              <a:ln>
                <a:noFill/>
              </a:ln>
              <a:solidFill>
                <a:srgbClr val="322D2D"/>
              </a:solidFill>
              <a:effectLst/>
              <a:uLnTx/>
              <a:uFillTx/>
            </a:endParaRPr>
          </a:p>
        </p:txBody>
      </p:sp>
      <p:sp>
        <p:nvSpPr>
          <p:cNvPr id="56" name="Text Placeholder 2">
            <a:extLst>
              <a:ext uri="{FF2B5EF4-FFF2-40B4-BE49-F238E27FC236}">
                <a16:creationId xmlns:a16="http://schemas.microsoft.com/office/drawing/2014/main" id="{225BECEC-6386-A8D8-7218-7145090C7034}"/>
              </a:ext>
            </a:extLst>
          </p:cNvPr>
          <p:cNvSpPr>
            <a:spLocks/>
          </p:cNvSpPr>
          <p:nvPr>
            <p:custDataLst>
              <p:tags r:id="rId16"/>
            </p:custDataLst>
          </p:nvPr>
        </p:nvSpPr>
        <p:spPr bwMode="gray">
          <a:xfrm>
            <a:off x="2400300" y="19002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35589C9-5FD0-4564-9D6F-3126630C81F1}" type="datetime'''''''''2''''''5''''''''''.''''''''''''0%'''''''''''''''''''">
              <a:rPr lang="en-US" altLang="en-US" sz="800" b="1" smtClean="0">
                <a:solidFill>
                  <a:srgbClr val="322D2D"/>
                </a:solidFill>
              </a:rPr>
              <a:pPr lvl="0" algn="ctr">
                <a:spcBef>
                  <a:spcPct val="0"/>
                </a:spcBef>
                <a:spcAft>
                  <a:spcPct val="0"/>
                </a:spcAft>
                <a:defRPr/>
              </a:pPr>
              <a:t>25.0%</a:t>
            </a:fld>
            <a:endParaRPr kumimoji="0" lang="fi-FI" sz="800" b="1" i="0" strike="noStrike" kern="1200" cap="none" spc="0" normalizeH="0" baseline="0" noProof="0" dirty="0">
              <a:ln>
                <a:noFill/>
              </a:ln>
              <a:solidFill>
                <a:srgbClr val="322D2D"/>
              </a:solidFill>
              <a:effectLst/>
              <a:uLnTx/>
              <a:uFillTx/>
            </a:endParaRPr>
          </a:p>
        </p:txBody>
      </p:sp>
      <p:sp>
        <p:nvSpPr>
          <p:cNvPr id="53" name="Text Placeholder 2">
            <a:extLst>
              <a:ext uri="{FF2B5EF4-FFF2-40B4-BE49-F238E27FC236}">
                <a16:creationId xmlns:a16="http://schemas.microsoft.com/office/drawing/2014/main" id="{789AFC15-0A41-CDAA-BE35-BFCBAA9E4AB2}"/>
              </a:ext>
            </a:extLst>
          </p:cNvPr>
          <p:cNvSpPr>
            <a:spLocks/>
          </p:cNvSpPr>
          <p:nvPr>
            <p:custDataLst>
              <p:tags r:id="rId17"/>
            </p:custDataLst>
          </p:nvPr>
        </p:nvSpPr>
        <p:spPr bwMode="auto">
          <a:xfrm>
            <a:off x="2381250" y="3073400"/>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11EC5A8-AC06-496F-BC72-F8EFDD349690}" type="datetime'''''''''Q2''''/''''''''2''6'''''' ''L''''TM'''">
              <a:rPr lang="en-US" altLang="en-US" sz="1000" b="1" smtClean="0">
                <a:solidFill>
                  <a:srgbClr val="322D2D"/>
                </a:solidFill>
              </a:rPr>
              <a:pPr lvl="0" algn="ctr">
                <a:spcBef>
                  <a:spcPct val="0"/>
                </a:spcBef>
                <a:spcAft>
                  <a:spcPct val="0"/>
                </a:spcAft>
                <a:defRPr/>
              </a:pPr>
              <a:t>Q2/26 LTM</a:t>
            </a:fld>
            <a:endParaRPr kumimoji="0" lang="fi-FI" sz="1000" b="1" i="0" strike="noStrike" kern="1200" cap="none" spc="0" normalizeH="0" baseline="0" noProof="0">
              <a:ln>
                <a:noFill/>
              </a:ln>
              <a:solidFill>
                <a:srgbClr val="322D2D"/>
              </a:solidFill>
              <a:effectLst/>
              <a:uLnTx/>
              <a:uFillTx/>
            </a:endParaRPr>
          </a:p>
        </p:txBody>
      </p:sp>
      <p:sp>
        <p:nvSpPr>
          <p:cNvPr id="63" name="Rectangle 21">
            <a:extLst>
              <a:ext uri="{FF2B5EF4-FFF2-40B4-BE49-F238E27FC236}">
                <a16:creationId xmlns:a16="http://schemas.microsoft.com/office/drawing/2014/main" id="{C68F0A8F-FC12-7BA8-1123-8EF9580C34D0}"/>
              </a:ext>
            </a:extLst>
          </p:cNvPr>
          <p:cNvSpPr/>
          <p:nvPr/>
        </p:nvSpPr>
        <p:spPr>
          <a:xfrm>
            <a:off x="8008497" y="6242514"/>
            <a:ext cx="2183199"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22D2D"/>
                </a:solidFill>
                <a:effectLst/>
                <a:uLnTx/>
                <a:uFillTx/>
                <a:latin typeface="Arial"/>
                <a:ea typeface="+mn-ea"/>
                <a:cs typeface="+mn-cs"/>
              </a:rPr>
              <a:t>Note: Revenue by geography </a:t>
            </a:r>
            <a:br>
              <a:rPr kumimoji="0" lang="en-US" sz="1000" b="0" i="0" u="none" strike="noStrike" kern="1200" cap="none" spc="0" normalizeH="0" baseline="0" noProof="0" dirty="0">
                <a:ln>
                  <a:noFill/>
                </a:ln>
                <a:solidFill>
                  <a:srgbClr val="322D2D"/>
                </a:solidFill>
                <a:effectLst/>
                <a:uLnTx/>
                <a:uFillTx/>
                <a:latin typeface="Arial"/>
                <a:ea typeface="+mn-ea"/>
                <a:cs typeface="+mn-cs"/>
              </a:rPr>
            </a:br>
            <a:r>
              <a:rPr kumimoji="0" lang="en-US" sz="1000" b="0" i="0" u="none" strike="noStrike" kern="1200" cap="none" spc="0" normalizeH="0" baseline="0" noProof="0" dirty="0">
                <a:ln>
                  <a:noFill/>
                </a:ln>
                <a:solidFill>
                  <a:srgbClr val="322D2D"/>
                </a:solidFill>
                <a:effectLst/>
                <a:uLnTx/>
                <a:uFillTx/>
                <a:latin typeface="Arial"/>
                <a:ea typeface="+mn-ea"/>
                <a:cs typeface="+mn-cs"/>
              </a:rPr>
              <a:t>rounded to the nearest 5%</a:t>
            </a:r>
          </a:p>
        </p:txBody>
      </p:sp>
      <p:sp>
        <p:nvSpPr>
          <p:cNvPr id="68" name="Päivämäärän paikkamerkki 67">
            <a:extLst>
              <a:ext uri="{FF2B5EF4-FFF2-40B4-BE49-F238E27FC236}">
                <a16:creationId xmlns:a16="http://schemas.microsoft.com/office/drawing/2014/main" id="{0D4A8C74-F064-8CC8-A40B-056AD2176D82}"/>
              </a:ext>
            </a:extLst>
          </p:cNvPr>
          <p:cNvSpPr>
            <a:spLocks noGrp="1"/>
          </p:cNvSpPr>
          <p:nvPr>
            <p:ph type="dt" sz="half" idx="10"/>
          </p:nvPr>
        </p:nvSpPr>
        <p:spPr/>
        <p:txBody>
          <a:bodyPr/>
          <a:lstStyle/>
          <a:p>
            <a:r>
              <a:rPr lang="fi-FI"/>
              <a:t>JULY 2026</a:t>
            </a:r>
            <a:endParaRPr lang="en-US"/>
          </a:p>
        </p:txBody>
      </p:sp>
      <p:sp>
        <p:nvSpPr>
          <p:cNvPr id="69" name="Alatunnisteen paikkamerkki 68">
            <a:extLst>
              <a:ext uri="{FF2B5EF4-FFF2-40B4-BE49-F238E27FC236}">
                <a16:creationId xmlns:a16="http://schemas.microsoft.com/office/drawing/2014/main" id="{6CC5C71F-4248-FB2A-6144-4CE4CCA5F00F}"/>
              </a:ext>
            </a:extLst>
          </p:cNvPr>
          <p:cNvSpPr>
            <a:spLocks noGrp="1"/>
          </p:cNvSpPr>
          <p:nvPr>
            <p:ph type="ftr" sz="quarter" idx="11"/>
          </p:nvPr>
        </p:nvSpPr>
        <p:spPr/>
        <p:txBody>
          <a:bodyPr/>
          <a:lstStyle/>
          <a:p>
            <a:r>
              <a:rPr lang="en-US"/>
              <a:t>INVESTOR PRESENTATION</a:t>
            </a:r>
          </a:p>
        </p:txBody>
      </p:sp>
    </p:spTree>
    <p:extLst>
      <p:ext uri="{BB962C8B-B14F-4D97-AF65-F5344CB8AC3E}">
        <p14:creationId xmlns:p14="http://schemas.microsoft.com/office/powerpoint/2010/main" val="423047782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 name="think-cell data - do not delete" hidden="1">
            <a:extLst>
              <a:ext uri="{FF2B5EF4-FFF2-40B4-BE49-F238E27FC236}">
                <a16:creationId xmlns:a16="http://schemas.microsoft.com/office/drawing/2014/main" id="{7B8AE7A3-12B5-5785-5A26-F9FEBFEB6D63}"/>
              </a:ext>
            </a:extLst>
          </p:cNvPr>
          <p:cNvGraphicFramePr>
            <a:graphicFrameLocks/>
          </p:cNvGraphicFramePr>
          <p:nvPr>
            <p:custDataLst>
              <p:tags r:id="rId1"/>
            </p:custDataLst>
            <p:extLst>
              <p:ext uri="{D42A27DB-BD31-4B8C-83A1-F6EECF244321}">
                <p14:modId xmlns:p14="http://schemas.microsoft.com/office/powerpoint/2010/main" val="12236556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7" imgW="273" imgH="273" progId="TCLayout.ActiveDocument.1">
                  <p:embed/>
                </p:oleObj>
              </mc:Choice>
              <mc:Fallback>
                <p:oleObj name="think-cell Slide" r:id="rId27" imgW="273" imgH="273" progId="TCLayout.ActiveDocument.1">
                  <p:embed/>
                  <p:pic>
                    <p:nvPicPr>
                      <p:cNvPr id="46" name="think-cell data - do not delete" hidden="1">
                        <a:extLst>
                          <a:ext uri="{FF2B5EF4-FFF2-40B4-BE49-F238E27FC236}">
                            <a16:creationId xmlns:a16="http://schemas.microsoft.com/office/drawing/2014/main" id="{7B8AE7A3-12B5-5785-5A26-F9FEBFEB6D63}"/>
                          </a:ext>
                        </a:extLst>
                      </p:cNvPr>
                      <p:cNvPicPr/>
                      <p:nvPr/>
                    </p:nvPicPr>
                    <p:blipFill>
                      <a:blip r:embed="rId28"/>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55F068E3-6E76-FAA2-6DD2-D71D4461F5D0}"/>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12BB2821-FCB3-8426-3D74-67F95C5AF831}"/>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0AD62BE6-485E-69D8-C5D6-CB3D98C56427}"/>
              </a:ext>
            </a:extLst>
          </p:cNvPr>
          <p:cNvSpPr>
            <a:spLocks noGrp="1"/>
          </p:cNvSpPr>
          <p:nvPr>
            <p:ph type="sldNum" sz="quarter" idx="12"/>
          </p:nvPr>
        </p:nvSpPr>
        <p:spPr/>
        <p:txBody>
          <a:bodyPr/>
          <a:lstStyle/>
          <a:p>
            <a:fld id="{9B8CDF1A-3CDE-4195-AF23-CDCF2878DEB5}" type="slidenum">
              <a:rPr lang="en-US" smtClean="0"/>
              <a:t>53</a:t>
            </a:fld>
            <a:endParaRPr lang="en-US"/>
          </a:p>
        </p:txBody>
      </p:sp>
      <p:sp>
        <p:nvSpPr>
          <p:cNvPr id="5" name="Text Placeholder 2">
            <a:extLst>
              <a:ext uri="{FF2B5EF4-FFF2-40B4-BE49-F238E27FC236}">
                <a16:creationId xmlns:a16="http://schemas.microsoft.com/office/drawing/2014/main" id="{B0BA33E0-6029-A435-7BC8-943219D7C6CD}"/>
              </a:ext>
            </a:extLst>
          </p:cNvPr>
          <p:cNvSpPr txBox="1">
            <a:spLocks/>
          </p:cNvSpPr>
          <p:nvPr/>
        </p:nvSpPr>
        <p:spPr>
          <a:xfrm>
            <a:off x="839788" y="2205038"/>
            <a:ext cx="3311525"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spc="100" dirty="0"/>
              <a:t>REGIONAL MARKET CAPACITIES*</a:t>
            </a:r>
          </a:p>
          <a:p>
            <a:endParaRPr lang="en-US" sz="1400" spc="100" dirty="0"/>
          </a:p>
        </p:txBody>
      </p:sp>
      <p:sp>
        <p:nvSpPr>
          <p:cNvPr id="6" name="Content Placeholder 46">
            <a:extLst>
              <a:ext uri="{FF2B5EF4-FFF2-40B4-BE49-F238E27FC236}">
                <a16:creationId xmlns:a16="http://schemas.microsoft.com/office/drawing/2014/main" id="{2F426308-4A1F-82A6-32F6-88DA9BC7AFE4}"/>
              </a:ext>
            </a:extLst>
          </p:cNvPr>
          <p:cNvSpPr txBox="1">
            <a:spLocks/>
          </p:cNvSpPr>
          <p:nvPr/>
        </p:nvSpPr>
        <p:spPr>
          <a:xfrm>
            <a:off x="8040216" y="2708920"/>
            <a:ext cx="3311997" cy="3383905"/>
          </a:xfrm>
          <a:prstGeom prst="rect">
            <a:avLst/>
          </a:prstGeom>
        </p:spPr>
        <p:txBody>
          <a:bodyPr vert="horz"/>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285750" indent="-285750">
              <a:lnSpc>
                <a:spcPct val="100000"/>
              </a:lnSpc>
              <a:spcBef>
                <a:spcPts val="1200"/>
              </a:spcBef>
              <a:defRPr/>
            </a:pPr>
            <a:r>
              <a:rPr lang="en-US" sz="1800" b="1">
                <a:solidFill>
                  <a:srgbClr val="322D2D"/>
                </a:solidFill>
                <a:latin typeface="Arial"/>
              </a:rPr>
              <a:t>20% of the global capacity*</a:t>
            </a:r>
          </a:p>
          <a:p>
            <a:pPr marL="719138">
              <a:lnSpc>
                <a:spcPct val="100000"/>
              </a:lnSpc>
              <a:spcBef>
                <a:spcPts val="1200"/>
              </a:spcBef>
              <a:defRPr/>
            </a:pPr>
            <a:r>
              <a:rPr lang="en-US" sz="1600">
                <a:solidFill>
                  <a:srgbClr val="322D2D"/>
                </a:solidFill>
                <a:latin typeface="Arial"/>
              </a:rPr>
              <a:t>Market leader</a:t>
            </a:r>
            <a:br>
              <a:rPr lang="en-US" sz="1600">
                <a:solidFill>
                  <a:srgbClr val="322D2D"/>
                </a:solidFill>
                <a:latin typeface="Arial"/>
              </a:rPr>
            </a:br>
            <a:r>
              <a:rPr lang="en-US" sz="1600">
                <a:solidFill>
                  <a:srgbClr val="322D2D"/>
                </a:solidFill>
                <a:latin typeface="Arial"/>
              </a:rPr>
              <a:t>in EMEA</a:t>
            </a:r>
          </a:p>
          <a:p>
            <a:pPr marL="719138">
              <a:lnSpc>
                <a:spcPct val="100000"/>
              </a:lnSpc>
              <a:spcBef>
                <a:spcPts val="1200"/>
              </a:spcBef>
              <a:defRPr/>
            </a:pPr>
            <a:r>
              <a:rPr lang="en-US" sz="1600">
                <a:solidFill>
                  <a:srgbClr val="322D2D"/>
                </a:solidFill>
                <a:latin typeface="Arial"/>
              </a:rPr>
              <a:t>In the growing South American market and globally</a:t>
            </a:r>
          </a:p>
          <a:p>
            <a:pPr marL="719138">
              <a:lnSpc>
                <a:spcPct val="100000"/>
              </a:lnSpc>
              <a:spcBef>
                <a:spcPts val="1200"/>
              </a:spcBef>
              <a:defRPr/>
            </a:pPr>
            <a:r>
              <a:rPr lang="en-US" sz="1600">
                <a:solidFill>
                  <a:srgbClr val="322D2D"/>
                </a:solidFill>
                <a:latin typeface="Arial"/>
              </a:rPr>
              <a:t>Supplier in Southern US, strategically well positioned to support expanding fluff pulp market </a:t>
            </a:r>
          </a:p>
        </p:txBody>
      </p:sp>
      <p:sp>
        <p:nvSpPr>
          <p:cNvPr id="7" name="Text Placeholder 9">
            <a:extLst>
              <a:ext uri="{FF2B5EF4-FFF2-40B4-BE49-F238E27FC236}">
                <a16:creationId xmlns:a16="http://schemas.microsoft.com/office/drawing/2014/main" id="{604CF443-4B4F-51C7-0095-147631D62E6D}"/>
              </a:ext>
            </a:extLst>
          </p:cNvPr>
          <p:cNvSpPr txBox="1">
            <a:spLocks/>
          </p:cNvSpPr>
          <p:nvPr/>
        </p:nvSpPr>
        <p:spPr>
          <a:xfrm>
            <a:off x="8040688" y="2211625"/>
            <a:ext cx="3311525"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spc="100" dirty="0"/>
              <a:t>KEMIRA HAS A GOOD POSITION</a:t>
            </a:r>
          </a:p>
        </p:txBody>
      </p:sp>
      <p:sp>
        <p:nvSpPr>
          <p:cNvPr id="8" name="Text Placeholder 14">
            <a:extLst>
              <a:ext uri="{FF2B5EF4-FFF2-40B4-BE49-F238E27FC236}">
                <a16:creationId xmlns:a16="http://schemas.microsoft.com/office/drawing/2014/main" id="{B6B16523-0CF4-6F6A-8E4A-3C3DFD915718}"/>
              </a:ext>
            </a:extLst>
          </p:cNvPr>
          <p:cNvSpPr txBox="1">
            <a:spLocks/>
          </p:cNvSpPr>
          <p:nvPr/>
        </p:nvSpPr>
        <p:spPr>
          <a:xfrm>
            <a:off x="4440238" y="2204864"/>
            <a:ext cx="3311525"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spc="100" dirty="0"/>
              <a:t>MARKET GROWING SLIGHTLY </a:t>
            </a:r>
            <a:r>
              <a:rPr lang="en-US" sz="1400" dirty="0"/>
              <a:t>EUR billion</a:t>
            </a:r>
          </a:p>
        </p:txBody>
      </p:sp>
      <p:graphicFrame>
        <p:nvGraphicFramePr>
          <p:cNvPr id="44" name="Chart 3">
            <a:extLst>
              <a:ext uri="{FF2B5EF4-FFF2-40B4-BE49-F238E27FC236}">
                <a16:creationId xmlns:a16="http://schemas.microsoft.com/office/drawing/2014/main" id="{EA1213A0-9422-16E9-238F-D607D2547AF2}"/>
              </a:ext>
            </a:extLst>
          </p:cNvPr>
          <p:cNvGraphicFramePr/>
          <p:nvPr>
            <p:custDataLst>
              <p:tags r:id="rId2"/>
            </p:custDataLst>
            <p:extLst>
              <p:ext uri="{D42A27DB-BD31-4B8C-83A1-F6EECF244321}">
                <p14:modId xmlns:p14="http://schemas.microsoft.com/office/powerpoint/2010/main" val="3726492800"/>
              </p:ext>
            </p:extLst>
          </p:nvPr>
        </p:nvGraphicFramePr>
        <p:xfrm>
          <a:off x="4549775" y="3108325"/>
          <a:ext cx="2565400" cy="2859088"/>
        </p:xfrm>
        <a:graphic>
          <a:graphicData uri="http://schemas.openxmlformats.org/drawingml/2006/chart">
            <c:chart xmlns:c="http://schemas.openxmlformats.org/drawingml/2006/chart" xmlns:r="http://schemas.openxmlformats.org/officeDocument/2006/relationships" r:id="rId29"/>
          </a:graphicData>
        </a:graphic>
      </p:graphicFrame>
      <p:cxnSp>
        <p:nvCxnSpPr>
          <p:cNvPr id="10" name="Straight Connector 53">
            <a:extLst>
              <a:ext uri="{FF2B5EF4-FFF2-40B4-BE49-F238E27FC236}">
                <a16:creationId xmlns:a16="http://schemas.microsoft.com/office/drawing/2014/main" id="{7B322BCD-AF2C-B011-19A8-7CF586498DE0}"/>
              </a:ext>
            </a:extLst>
          </p:cNvPr>
          <p:cNvCxnSpPr/>
          <p:nvPr>
            <p:custDataLst>
              <p:tags r:id="rId3"/>
            </p:custDataLst>
          </p:nvPr>
        </p:nvCxnSpPr>
        <p:spPr bwMode="auto">
          <a:xfrm flipV="1">
            <a:off x="5230813" y="2890838"/>
            <a:ext cx="1200150" cy="220663"/>
          </a:xfrm>
          <a:prstGeom prst="line">
            <a:avLst/>
          </a:prstGeom>
          <a:ln w="28575"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1" name="Text Placeholder 2">
            <a:extLst>
              <a:ext uri="{FF2B5EF4-FFF2-40B4-BE49-F238E27FC236}">
                <a16:creationId xmlns:a16="http://schemas.microsoft.com/office/drawing/2014/main" id="{41A968F2-766F-11D2-5A20-505168FEFC97}"/>
              </a:ext>
            </a:extLst>
          </p:cNvPr>
          <p:cNvSpPr>
            <a:spLocks/>
          </p:cNvSpPr>
          <p:nvPr>
            <p:custDataLst>
              <p:tags r:id="rId4"/>
            </p:custDataLst>
          </p:nvPr>
        </p:nvSpPr>
        <p:spPr bwMode="auto">
          <a:xfrm>
            <a:off x="5068888" y="5930900"/>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03F3576-F037-4C11-BB41-A8B73987FEB2}" type="datetime'''''2''0''''''2''''''''4'''''''''''''">
              <a:rPr lang="en-US" altLang="en-US" sz="1100" smtClean="0">
                <a:solidFill>
                  <a:srgbClr val="322D2D"/>
                </a:solidFill>
              </a:rPr>
              <a:pPr lvl="0" algn="ctr">
                <a:spcBef>
                  <a:spcPct val="0"/>
                </a:spcBef>
                <a:spcAft>
                  <a:spcPct val="0"/>
                </a:spcAft>
                <a:defRPr/>
              </a:pPr>
              <a:t>2024</a:t>
            </a:fld>
            <a:endParaRPr kumimoji="0" lang="en-US" sz="1100" b="0" i="0" strike="noStrike" kern="1200" cap="none" spc="0" normalizeH="0" baseline="0" noProof="0">
              <a:ln>
                <a:noFill/>
              </a:ln>
              <a:solidFill>
                <a:srgbClr val="322D2D"/>
              </a:solidFill>
              <a:effectLst/>
              <a:uLnTx/>
              <a:uFillTx/>
            </a:endParaRPr>
          </a:p>
        </p:txBody>
      </p:sp>
      <p:sp>
        <p:nvSpPr>
          <p:cNvPr id="12" name="Text Placeholder 2">
            <a:extLst>
              <a:ext uri="{FF2B5EF4-FFF2-40B4-BE49-F238E27FC236}">
                <a16:creationId xmlns:a16="http://schemas.microsoft.com/office/drawing/2014/main" id="{7BF4F4CF-CB78-81D5-28C6-3FBB06715B4D}"/>
              </a:ext>
            </a:extLst>
          </p:cNvPr>
          <p:cNvSpPr>
            <a:spLocks/>
          </p:cNvSpPr>
          <p:nvPr>
            <p:custDataLst>
              <p:tags r:id="rId5"/>
            </p:custDataLst>
          </p:nvPr>
        </p:nvSpPr>
        <p:spPr bwMode="auto">
          <a:xfrm>
            <a:off x="6269038" y="5930900"/>
            <a:ext cx="3238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2C7650C9-E4F9-44C4-AB5D-835D83E9F94A}" type="datetime'''''''''''''''''''''''''''''2''''''0''''''3''''''0'''''">
              <a:rPr lang="en-US" altLang="en-US" sz="1100" smtClean="0">
                <a:solidFill>
                  <a:srgbClr val="322D2D"/>
                </a:solidFill>
              </a:rPr>
              <a:pPr lvl="0" algn="ctr">
                <a:spcBef>
                  <a:spcPct val="0"/>
                </a:spcBef>
                <a:spcAft>
                  <a:spcPct val="0"/>
                </a:spcAft>
                <a:defRPr/>
              </a:pPr>
              <a:t>2030</a:t>
            </a:fld>
            <a:endParaRPr kumimoji="0" lang="en-US" sz="1100" b="0" i="0" strike="noStrike" kern="1200" cap="none" spc="0" normalizeH="0" baseline="0" noProof="0">
              <a:ln>
                <a:noFill/>
              </a:ln>
              <a:solidFill>
                <a:srgbClr val="322D2D"/>
              </a:solidFill>
              <a:effectLst/>
              <a:uLnTx/>
              <a:uFillTx/>
            </a:endParaRPr>
          </a:p>
        </p:txBody>
      </p:sp>
      <p:sp>
        <p:nvSpPr>
          <p:cNvPr id="13" name="Text Placeholder 2">
            <a:extLst>
              <a:ext uri="{FF2B5EF4-FFF2-40B4-BE49-F238E27FC236}">
                <a16:creationId xmlns:a16="http://schemas.microsoft.com/office/drawing/2014/main" id="{C4C9821D-C989-652E-DB28-8758C86F36BF}"/>
              </a:ext>
            </a:extLst>
          </p:cNvPr>
          <p:cNvSpPr>
            <a:spLocks/>
          </p:cNvSpPr>
          <p:nvPr>
            <p:custDataLst>
              <p:tags r:id="rId6"/>
            </p:custDataLst>
          </p:nvPr>
        </p:nvSpPr>
        <p:spPr bwMode="auto">
          <a:xfrm>
            <a:off x="6783388" y="3525838"/>
            <a:ext cx="687388"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027852B9-C88D-42DD-946E-27260B1FA792}" type="datetime''''' '''''''''''''''' '''''''''''''''''''''''''''' ''N''A: '''">
              <a:rPr lang="en-US" altLang="en-US" sz="1100" b="1" smtClean="0">
                <a:solidFill>
                  <a:srgbClr val="322D2D"/>
                </a:solidFill>
              </a:rPr>
              <a:pPr lvl="0">
                <a:spcBef>
                  <a:spcPct val="0"/>
                </a:spcBef>
                <a:spcAft>
                  <a:spcPct val="0"/>
                </a:spcAft>
                <a:defRPr/>
              </a:pPr>
              <a:t>   NA: </a:t>
            </a:fld>
            <a:r>
              <a:rPr kumimoji="0" lang="en-US" altLang="en-US" sz="1100" b="1" i="0" u="none" strike="noStrike" kern="1200" cap="none" spc="0" normalizeH="0" baseline="0" noProof="0">
                <a:ln>
                  <a:noFill/>
                </a:ln>
                <a:solidFill>
                  <a:srgbClr val="322D2D"/>
                </a:solidFill>
                <a:effectLst/>
                <a:uLnTx/>
                <a:uFillTx/>
                <a:latin typeface="Arial"/>
                <a:ea typeface="+mn-ea"/>
                <a:cs typeface="+mn-cs"/>
              </a:rPr>
              <a:t> </a:t>
            </a:r>
            <a:fld id="{0736B3B4-9367-452C-A59F-D855197E12B4}" type="datetime'''-''1''''''''%'''''''''''">
              <a:rPr lang="en-US" altLang="en-US" sz="1100" b="1" smtClean="0">
                <a:solidFill>
                  <a:srgbClr val="322D2D"/>
                </a:solidFill>
              </a:rPr>
              <a:pPr/>
              <a:t>-1%</a:t>
            </a:fld>
            <a:endParaRPr kumimoji="0" lang="en-US" sz="1100" b="1" i="0" strike="noStrike" kern="1200" cap="none" spc="0" normalizeH="0" baseline="0" noProof="0">
              <a:ln>
                <a:noFill/>
              </a:ln>
              <a:solidFill>
                <a:srgbClr val="322D2D"/>
              </a:solidFill>
              <a:effectLst/>
              <a:uLnTx/>
              <a:uFillTx/>
            </a:endParaRPr>
          </a:p>
        </p:txBody>
      </p:sp>
      <p:sp>
        <p:nvSpPr>
          <p:cNvPr id="14" name="Text Placeholder 2">
            <a:extLst>
              <a:ext uri="{FF2B5EF4-FFF2-40B4-BE49-F238E27FC236}">
                <a16:creationId xmlns:a16="http://schemas.microsoft.com/office/drawing/2014/main" id="{C8C8BCBA-02EF-15A3-CB07-D7EC965FD1F5}"/>
              </a:ext>
            </a:extLst>
          </p:cNvPr>
          <p:cNvSpPr>
            <a:spLocks/>
          </p:cNvSpPr>
          <p:nvPr>
            <p:custDataLst>
              <p:tags r:id="rId7"/>
            </p:custDataLst>
          </p:nvPr>
        </p:nvSpPr>
        <p:spPr bwMode="auto">
          <a:xfrm>
            <a:off x="6783388" y="4340225"/>
            <a:ext cx="71437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1788C830-BE1E-4411-A0D2-641FBCB48581}" type="datetime''' ''''''''''''''''''''''''''''''''  S''A:'''''''' '''''''''''">
              <a:rPr lang="en-US" altLang="en-US" sz="1100" b="1" smtClean="0">
                <a:solidFill>
                  <a:srgbClr val="322D2D"/>
                </a:solidFill>
              </a:rPr>
              <a:pPr lvl="0">
                <a:spcBef>
                  <a:spcPct val="0"/>
                </a:spcBef>
                <a:spcAft>
                  <a:spcPct val="0"/>
                </a:spcAft>
                <a:defRPr/>
              </a:pPr>
              <a:t>   SA: </a:t>
            </a:fld>
            <a:r>
              <a:rPr kumimoji="0" lang="en-US" altLang="en-US" sz="1100" b="0" i="0" u="none" strike="noStrike" kern="1200" cap="none" spc="0" normalizeH="0" baseline="0" noProof="0">
                <a:ln>
                  <a:noFill/>
                </a:ln>
                <a:solidFill>
                  <a:srgbClr val="322D2D"/>
                </a:solidFill>
                <a:effectLst/>
                <a:uLnTx/>
                <a:uFillTx/>
                <a:latin typeface="Arial"/>
                <a:ea typeface="+mn-ea"/>
                <a:cs typeface="+mn-cs"/>
              </a:rPr>
              <a:t> </a:t>
            </a:r>
            <a:fld id="{80B21EF8-1F53-4973-8BC9-52BF8EFEBCE9}" type="datetime'+5''''''''''''%'">
              <a:rPr lang="en-US" altLang="en-US" sz="1100" b="1" smtClean="0">
                <a:solidFill>
                  <a:srgbClr val="322D2D"/>
                </a:solidFill>
              </a:rPr>
              <a:pPr/>
              <a:t>+5%</a:t>
            </a:fld>
            <a:endParaRPr kumimoji="0" lang="en-US" sz="1100" b="1" i="0" strike="noStrike" kern="1200" cap="none" spc="0" normalizeH="0" baseline="0" noProof="0">
              <a:ln>
                <a:noFill/>
              </a:ln>
              <a:solidFill>
                <a:srgbClr val="322D2D"/>
              </a:solidFill>
              <a:effectLst/>
              <a:uLnTx/>
              <a:uFillTx/>
            </a:endParaRPr>
          </a:p>
        </p:txBody>
      </p:sp>
      <p:sp>
        <p:nvSpPr>
          <p:cNvPr id="15" name="Text Placeholder 2">
            <a:extLst>
              <a:ext uri="{FF2B5EF4-FFF2-40B4-BE49-F238E27FC236}">
                <a16:creationId xmlns:a16="http://schemas.microsoft.com/office/drawing/2014/main" id="{D679CAEE-1EFD-9487-63A7-CBC6F33ED9EA}"/>
              </a:ext>
            </a:extLst>
          </p:cNvPr>
          <p:cNvSpPr>
            <a:spLocks/>
          </p:cNvSpPr>
          <p:nvPr>
            <p:custDataLst>
              <p:tags r:id="rId8"/>
            </p:custDataLst>
          </p:nvPr>
        </p:nvSpPr>
        <p:spPr bwMode="auto">
          <a:xfrm>
            <a:off x="6783388" y="5000625"/>
            <a:ext cx="728663"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DEDBEA93-3B84-4911-B1A8-6398C537EBDA}" type="datetime'''''''''''E''''''M''''''''''''EA: '''''''">
              <a:rPr lang="en-US" altLang="en-US" sz="1100" b="1" smtClean="0">
                <a:solidFill>
                  <a:srgbClr val="322D2D"/>
                </a:solidFill>
              </a:rPr>
              <a:pPr lvl="0">
                <a:spcBef>
                  <a:spcPct val="0"/>
                </a:spcBef>
                <a:spcAft>
                  <a:spcPct val="0"/>
                </a:spcAft>
                <a:defRPr/>
              </a:pPr>
              <a:t>EMEA: </a:t>
            </a:fld>
            <a:r>
              <a:rPr kumimoji="0" lang="en-US" altLang="en-US" sz="1100" b="1" i="0" u="none" strike="noStrike" kern="1200" cap="none" spc="0" normalizeH="0" baseline="0" noProof="0">
                <a:ln>
                  <a:noFill/>
                </a:ln>
                <a:solidFill>
                  <a:srgbClr val="322D2D"/>
                </a:solidFill>
                <a:effectLst/>
                <a:uLnTx/>
                <a:uFillTx/>
                <a:latin typeface="Arial"/>
                <a:ea typeface="+mn-ea"/>
                <a:cs typeface="+mn-cs"/>
              </a:rPr>
              <a:t> </a:t>
            </a:r>
            <a:fld id="{DBAFA1F8-6CA7-4E50-85CF-BAED8CC08D5E}" type="datetime'''''''0''''%'''''''''''''''''''''''''''''''''''''''">
              <a:rPr lang="en-US" altLang="en-US" sz="1100" b="1" smtClean="0">
                <a:solidFill>
                  <a:srgbClr val="322D2D"/>
                </a:solidFill>
              </a:rPr>
              <a:pPr/>
              <a:t>0%</a:t>
            </a:fld>
            <a:endParaRPr kumimoji="0" lang="en-US" sz="1100" b="1" i="0" strike="noStrike" kern="1200" cap="none" spc="0" normalizeH="0" baseline="0" noProof="0">
              <a:ln>
                <a:noFill/>
              </a:ln>
              <a:solidFill>
                <a:srgbClr val="322D2D"/>
              </a:solidFill>
              <a:effectLst/>
              <a:uLnTx/>
              <a:uFillTx/>
            </a:endParaRPr>
          </a:p>
        </p:txBody>
      </p:sp>
      <p:sp>
        <p:nvSpPr>
          <p:cNvPr id="16" name="Text Placeholder 2">
            <a:extLst>
              <a:ext uri="{FF2B5EF4-FFF2-40B4-BE49-F238E27FC236}">
                <a16:creationId xmlns:a16="http://schemas.microsoft.com/office/drawing/2014/main" id="{F27669AA-06C7-2A4A-B2A2-768D3BF03EA9}"/>
              </a:ext>
            </a:extLst>
          </p:cNvPr>
          <p:cNvSpPr>
            <a:spLocks/>
          </p:cNvSpPr>
          <p:nvPr>
            <p:custDataLst>
              <p:tags r:id="rId9"/>
            </p:custDataLst>
          </p:nvPr>
        </p:nvSpPr>
        <p:spPr bwMode="auto">
          <a:xfrm>
            <a:off x="6783388" y="5532438"/>
            <a:ext cx="80327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F6A2AE53-5BF4-4B81-8DB7-2006355E4B01}" type="datetime'''''''''APAC'''':'''''''''' '''''''''''''''''''''''">
              <a:rPr lang="en-US" altLang="en-US" sz="1100" b="1" smtClean="0">
                <a:solidFill>
                  <a:srgbClr val="322D2D"/>
                </a:solidFill>
              </a:rPr>
              <a:pPr lvl="0">
                <a:spcBef>
                  <a:spcPct val="0"/>
                </a:spcBef>
                <a:spcAft>
                  <a:spcPct val="0"/>
                </a:spcAft>
                <a:defRPr/>
              </a:pPr>
              <a:t>APAC: </a:t>
            </a:fld>
            <a:r>
              <a:rPr kumimoji="0" lang="en-US" altLang="en-US" sz="1100" b="0" i="0" u="none" strike="noStrike" kern="1200" cap="none" spc="0" normalizeH="0" baseline="0" noProof="0">
                <a:ln>
                  <a:noFill/>
                </a:ln>
                <a:solidFill>
                  <a:srgbClr val="322D2D"/>
                </a:solidFill>
                <a:effectLst/>
                <a:uLnTx/>
                <a:uFillTx/>
                <a:latin typeface="Arial"/>
                <a:ea typeface="+mn-ea"/>
                <a:cs typeface="+mn-cs"/>
              </a:rPr>
              <a:t> </a:t>
            </a:r>
            <a:fld id="{2C290B0D-E425-409B-AE46-CCC763FFE262}" type="datetime'''''''''''''+''''''''''''''''''2''''''%'''''''''''''''''''''''">
              <a:rPr lang="en-US" altLang="en-US" sz="1100" b="1" smtClean="0">
                <a:solidFill>
                  <a:srgbClr val="322D2D"/>
                </a:solidFill>
              </a:rPr>
              <a:pPr/>
              <a:t>+2%</a:t>
            </a:fld>
            <a:endParaRPr kumimoji="0" lang="en-US" sz="1100" b="1" i="0" strike="noStrike" kern="1200" cap="none" spc="0" normalizeH="0" baseline="0" noProof="0">
              <a:ln>
                <a:noFill/>
              </a:ln>
              <a:solidFill>
                <a:srgbClr val="322D2D"/>
              </a:solidFill>
              <a:effectLst/>
              <a:uLnTx/>
              <a:uFillTx/>
            </a:endParaRPr>
          </a:p>
        </p:txBody>
      </p:sp>
      <p:sp>
        <p:nvSpPr>
          <p:cNvPr id="17" name="Text Placeholder 2">
            <a:extLst>
              <a:ext uri="{FF2B5EF4-FFF2-40B4-BE49-F238E27FC236}">
                <a16:creationId xmlns:a16="http://schemas.microsoft.com/office/drawing/2014/main" id="{26D0AB27-A662-FD9C-1A2D-CD144F9341A1}"/>
              </a:ext>
            </a:extLst>
          </p:cNvPr>
          <p:cNvSpPr>
            <a:spLocks/>
          </p:cNvSpPr>
          <p:nvPr>
            <p:custDataLst>
              <p:tags r:id="rId10"/>
            </p:custDataLst>
          </p:nvPr>
        </p:nvSpPr>
        <p:spPr bwMode="gray">
          <a:xfrm>
            <a:off x="5113338" y="3235325"/>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03C0CCE-1CAF-4384-86AE-7F957FD56A8B}" type="datetime'''''''''''''''1''''''''''''''''.''''''''''''''''5'''''''''''">
              <a:rPr lang="en-US" altLang="en-US" sz="1100" smtClean="0">
                <a:solidFill>
                  <a:srgbClr val="322D2D"/>
                </a:solidFill>
              </a:rPr>
              <a:pPr lvl="0" algn="ctr">
                <a:spcBef>
                  <a:spcPct val="0"/>
                </a:spcBef>
                <a:spcAft>
                  <a:spcPct val="0"/>
                </a:spcAft>
                <a:defRPr/>
              </a:pPr>
              <a:t>1.5</a:t>
            </a:fld>
            <a:endParaRPr kumimoji="0" lang="en-US" sz="1100" b="0" i="0" strike="noStrike" kern="1200" cap="none" spc="0" normalizeH="0" baseline="0" noProof="0">
              <a:ln>
                <a:noFill/>
              </a:ln>
              <a:solidFill>
                <a:srgbClr val="322D2D"/>
              </a:solidFill>
              <a:effectLst/>
              <a:uLnTx/>
              <a:uFillTx/>
            </a:endParaRPr>
          </a:p>
        </p:txBody>
      </p:sp>
      <p:sp>
        <p:nvSpPr>
          <p:cNvPr id="18" name="Text Placeholder 2">
            <a:extLst>
              <a:ext uri="{FF2B5EF4-FFF2-40B4-BE49-F238E27FC236}">
                <a16:creationId xmlns:a16="http://schemas.microsoft.com/office/drawing/2014/main" id="{EDFA8B74-302B-0457-B2C6-3740748FA7E3}"/>
              </a:ext>
            </a:extLst>
          </p:cNvPr>
          <p:cNvSpPr>
            <a:spLocks/>
          </p:cNvSpPr>
          <p:nvPr>
            <p:custDataLst>
              <p:tags r:id="rId11"/>
            </p:custDataLst>
          </p:nvPr>
        </p:nvSpPr>
        <p:spPr bwMode="gray">
          <a:xfrm>
            <a:off x="6313488" y="3014663"/>
            <a:ext cx="234950"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711894EC-4C88-4B2D-B387-D6A3E2FDABAD}" type="datetime'''''''''''1''.''''''''''''''''7'''''''''''''''''''''''''''">
              <a:rPr lang="en-US" altLang="en-US" sz="1100" smtClean="0">
                <a:solidFill>
                  <a:srgbClr val="322D2D"/>
                </a:solidFill>
              </a:rPr>
              <a:pPr lvl="0" algn="ctr">
                <a:spcBef>
                  <a:spcPct val="0"/>
                </a:spcBef>
                <a:spcAft>
                  <a:spcPct val="0"/>
                </a:spcAft>
                <a:defRPr/>
              </a:pPr>
              <a:t>1.7</a:t>
            </a:fld>
            <a:endParaRPr kumimoji="0" lang="en-US" sz="1100" b="0" i="0" strike="noStrike" kern="1200" cap="none" spc="0" normalizeH="0" baseline="0" noProof="0">
              <a:ln>
                <a:noFill/>
              </a:ln>
              <a:solidFill>
                <a:srgbClr val="322D2D"/>
              </a:solidFill>
              <a:effectLst/>
              <a:uLnTx/>
              <a:uFillTx/>
            </a:endParaRPr>
          </a:p>
        </p:txBody>
      </p:sp>
      <p:sp>
        <p:nvSpPr>
          <p:cNvPr id="19" name="Text Placeholder 2">
            <a:extLst>
              <a:ext uri="{FF2B5EF4-FFF2-40B4-BE49-F238E27FC236}">
                <a16:creationId xmlns:a16="http://schemas.microsoft.com/office/drawing/2014/main" id="{7F16A537-E320-07AC-5377-5FF10EB34255}"/>
              </a:ext>
            </a:extLst>
          </p:cNvPr>
          <p:cNvSpPr>
            <a:spLocks/>
          </p:cNvSpPr>
          <p:nvPr>
            <p:custDataLst>
              <p:tags r:id="rId12"/>
            </p:custDataLst>
          </p:nvPr>
        </p:nvSpPr>
        <p:spPr bwMode="auto">
          <a:xfrm>
            <a:off x="5630863" y="2894013"/>
            <a:ext cx="400050" cy="214313"/>
          </a:xfrm>
          <a:prstGeom prst="ellipse">
            <a:avLst/>
          </a:prstGeom>
          <a:solidFill>
            <a:schemeClr val="bg1"/>
          </a:solidFill>
          <a:ln w="9525" cmpd="sng" algn="ctr">
            <a:solidFill>
              <a:schemeClr val="tx1"/>
            </a:solidFill>
          </a:ln>
          <a:effec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42DA8AF9-F639-4465-B5A0-F3A6DD9A925B}" type="datetime'''''''''''''''''+''''''''''1''''''''%'''''''''''">
              <a:rPr lang="en-US" altLang="en-US" sz="1100" b="1"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a:t>
            </a:fld>
            <a:endParaRPr kumimoji="0" lang="en-US" sz="1100" b="1" i="0" strike="noStrike" kern="1200" cap="none" spc="0" normalizeH="0" baseline="0" noProof="0">
              <a:ln>
                <a:noFill/>
              </a:ln>
              <a:solidFill>
                <a:srgbClr val="322D2D"/>
              </a:solidFill>
              <a:effectLst/>
              <a:uLnTx/>
              <a:uFillTx/>
              <a:ea typeface="+mn-ea"/>
              <a:cs typeface="+mn-cs"/>
            </a:endParaRPr>
          </a:p>
        </p:txBody>
      </p:sp>
      <p:graphicFrame>
        <p:nvGraphicFramePr>
          <p:cNvPr id="45" name="Chart 3">
            <a:extLst>
              <a:ext uri="{FF2B5EF4-FFF2-40B4-BE49-F238E27FC236}">
                <a16:creationId xmlns:a16="http://schemas.microsoft.com/office/drawing/2014/main" id="{F03611FA-147F-A6F9-116E-BC6EBF679CB0}"/>
              </a:ext>
            </a:extLst>
          </p:cNvPr>
          <p:cNvGraphicFramePr/>
          <p:nvPr>
            <p:custDataLst>
              <p:tags r:id="rId13"/>
            </p:custDataLst>
            <p:extLst>
              <p:ext uri="{D42A27DB-BD31-4B8C-83A1-F6EECF244321}">
                <p14:modId xmlns:p14="http://schemas.microsoft.com/office/powerpoint/2010/main" val="66984449"/>
              </p:ext>
            </p:extLst>
          </p:nvPr>
        </p:nvGraphicFramePr>
        <p:xfrm>
          <a:off x="1236663" y="2852738"/>
          <a:ext cx="2574925" cy="2459037"/>
        </p:xfrm>
        <a:graphic>
          <a:graphicData uri="http://schemas.openxmlformats.org/drawingml/2006/chart">
            <c:chart xmlns:c="http://schemas.openxmlformats.org/drawingml/2006/chart" xmlns:r="http://schemas.openxmlformats.org/officeDocument/2006/relationships" r:id="rId30"/>
          </a:graphicData>
        </a:graphic>
      </p:graphicFrame>
      <p:sp>
        <p:nvSpPr>
          <p:cNvPr id="21" name="Text Placeholder 2">
            <a:extLst>
              <a:ext uri="{FF2B5EF4-FFF2-40B4-BE49-F238E27FC236}">
                <a16:creationId xmlns:a16="http://schemas.microsoft.com/office/drawing/2014/main" id="{E0428CAE-BB39-FE9B-B60A-90A0AD4BA43C}"/>
              </a:ext>
            </a:extLst>
          </p:cNvPr>
          <p:cNvSpPr>
            <a:spLocks/>
          </p:cNvSpPr>
          <p:nvPr>
            <p:custDataLst>
              <p:tags r:id="rId14"/>
            </p:custDataLst>
          </p:nvPr>
        </p:nvSpPr>
        <p:spPr bwMode="gray">
          <a:xfrm>
            <a:off x="3341688" y="3887788"/>
            <a:ext cx="32067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322D2D"/>
                </a:solidFill>
                <a:effectLst/>
                <a:uLnTx/>
                <a:uFillTx/>
                <a:latin typeface="Arial"/>
                <a:ea typeface="+mn-ea"/>
                <a:cs typeface="+mn-cs"/>
              </a:rPr>
              <a:t>45%</a:t>
            </a:r>
            <a:endParaRPr kumimoji="0" lang="en-US" sz="1100" b="0" i="0" u="none" strike="noStrike" kern="1200" cap="none" spc="0" normalizeH="0" baseline="0" noProof="0">
              <a:ln>
                <a:noFill/>
              </a:ln>
              <a:solidFill>
                <a:srgbClr val="322D2D"/>
              </a:solidFill>
              <a:effectLst/>
              <a:uLnTx/>
              <a:uFillTx/>
              <a:latin typeface="Arial"/>
              <a:ea typeface="+mn-ea"/>
              <a:cs typeface="+mn-cs"/>
            </a:endParaRPr>
          </a:p>
        </p:txBody>
      </p:sp>
      <p:sp>
        <p:nvSpPr>
          <p:cNvPr id="22" name="Text Placeholder 2">
            <a:extLst>
              <a:ext uri="{FF2B5EF4-FFF2-40B4-BE49-F238E27FC236}">
                <a16:creationId xmlns:a16="http://schemas.microsoft.com/office/drawing/2014/main" id="{A54C92D5-9B05-2144-449B-C4DBE5AB8C09}"/>
              </a:ext>
            </a:extLst>
          </p:cNvPr>
          <p:cNvSpPr>
            <a:spLocks/>
          </p:cNvSpPr>
          <p:nvPr>
            <p:custDataLst>
              <p:tags r:id="rId15"/>
            </p:custDataLst>
          </p:nvPr>
        </p:nvSpPr>
        <p:spPr bwMode="gray">
          <a:xfrm>
            <a:off x="1960563" y="4927600"/>
            <a:ext cx="32067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322D2D"/>
                </a:solidFill>
                <a:effectLst/>
                <a:uLnTx/>
                <a:uFillTx/>
                <a:latin typeface="Arial"/>
                <a:ea typeface="+mn-ea"/>
                <a:cs typeface="+mn-cs"/>
              </a:rPr>
              <a:t>20%</a:t>
            </a:r>
            <a:endParaRPr kumimoji="0" lang="en-US" sz="1100" b="0" i="0" u="none" strike="noStrike" kern="1200" cap="none" spc="0" normalizeH="0" baseline="0" noProof="0">
              <a:ln>
                <a:noFill/>
              </a:ln>
              <a:solidFill>
                <a:srgbClr val="322D2D"/>
              </a:solidFill>
              <a:effectLst/>
              <a:uLnTx/>
              <a:uFillTx/>
              <a:latin typeface="Arial"/>
              <a:ea typeface="+mn-ea"/>
              <a:cs typeface="+mn-cs"/>
            </a:endParaRPr>
          </a:p>
        </p:txBody>
      </p:sp>
      <p:sp>
        <p:nvSpPr>
          <p:cNvPr id="23" name="Text Placeholder 2">
            <a:extLst>
              <a:ext uri="{FF2B5EF4-FFF2-40B4-BE49-F238E27FC236}">
                <a16:creationId xmlns:a16="http://schemas.microsoft.com/office/drawing/2014/main" id="{3E6E9F98-7814-9C96-29E4-EEF6CF33D3D7}"/>
              </a:ext>
            </a:extLst>
          </p:cNvPr>
          <p:cNvSpPr>
            <a:spLocks/>
          </p:cNvSpPr>
          <p:nvPr>
            <p:custDataLst>
              <p:tags r:id="rId16"/>
            </p:custDataLst>
          </p:nvPr>
        </p:nvSpPr>
        <p:spPr bwMode="gray">
          <a:xfrm>
            <a:off x="1397000" y="3825875"/>
            <a:ext cx="32067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322D2D"/>
                </a:solidFill>
                <a:effectLst/>
                <a:uLnTx/>
                <a:uFillTx/>
                <a:latin typeface="Arial"/>
                <a:ea typeface="+mn-ea"/>
                <a:cs typeface="+mn-cs"/>
              </a:rPr>
              <a:t>20%</a:t>
            </a:r>
            <a:endParaRPr kumimoji="0" lang="en-US" sz="1100" b="0" i="0" u="none" strike="noStrike" kern="1200" cap="none" spc="0" normalizeH="0" baseline="0" noProof="0">
              <a:ln>
                <a:noFill/>
              </a:ln>
              <a:solidFill>
                <a:srgbClr val="322D2D"/>
              </a:solidFill>
              <a:effectLst/>
              <a:uLnTx/>
              <a:uFillTx/>
              <a:latin typeface="Arial"/>
              <a:ea typeface="+mn-ea"/>
              <a:cs typeface="+mn-cs"/>
            </a:endParaRPr>
          </a:p>
        </p:txBody>
      </p:sp>
      <p:sp>
        <p:nvSpPr>
          <p:cNvPr id="24" name="Text Placeholder 2">
            <a:extLst>
              <a:ext uri="{FF2B5EF4-FFF2-40B4-BE49-F238E27FC236}">
                <a16:creationId xmlns:a16="http://schemas.microsoft.com/office/drawing/2014/main" id="{6514A8E3-D795-D4FE-01E0-DBBEE441CD9F}"/>
              </a:ext>
            </a:extLst>
          </p:cNvPr>
          <p:cNvSpPr>
            <a:spLocks/>
          </p:cNvSpPr>
          <p:nvPr>
            <p:custDataLst>
              <p:tags r:id="rId17"/>
            </p:custDataLst>
          </p:nvPr>
        </p:nvSpPr>
        <p:spPr bwMode="gray">
          <a:xfrm>
            <a:off x="2017713" y="3055938"/>
            <a:ext cx="32067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322D2D"/>
                </a:solidFill>
                <a:effectLst/>
                <a:uLnTx/>
                <a:uFillTx/>
                <a:latin typeface="Arial"/>
                <a:ea typeface="+mn-ea"/>
                <a:cs typeface="+mn-cs"/>
              </a:rPr>
              <a:t>10%</a:t>
            </a:r>
            <a:endParaRPr kumimoji="0" lang="en-US" sz="1100" b="0" i="0" u="none" strike="noStrike" kern="1200" cap="none" spc="0" normalizeH="0" baseline="0" noProof="0">
              <a:ln>
                <a:noFill/>
              </a:ln>
              <a:solidFill>
                <a:srgbClr val="322D2D"/>
              </a:solidFill>
              <a:effectLst/>
              <a:uLnTx/>
              <a:uFillTx/>
              <a:latin typeface="Arial"/>
              <a:ea typeface="+mn-ea"/>
              <a:cs typeface="+mn-cs"/>
            </a:endParaRPr>
          </a:p>
        </p:txBody>
      </p:sp>
      <p:sp>
        <p:nvSpPr>
          <p:cNvPr id="25" name="Rectangle 35">
            <a:extLst>
              <a:ext uri="{FF2B5EF4-FFF2-40B4-BE49-F238E27FC236}">
                <a16:creationId xmlns:a16="http://schemas.microsoft.com/office/drawing/2014/main" id="{46C04D6A-91CA-01A9-468C-1E1071B6D6F8}"/>
              </a:ext>
            </a:extLst>
          </p:cNvPr>
          <p:cNvSpPr/>
          <p:nvPr>
            <p:custDataLst>
              <p:tags r:id="rId18"/>
            </p:custDataLst>
          </p:nvPr>
        </p:nvSpPr>
        <p:spPr bwMode="auto">
          <a:xfrm>
            <a:off x="839788" y="5613400"/>
            <a:ext cx="196850" cy="14763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6" name="Rectangle 36">
            <a:extLst>
              <a:ext uri="{FF2B5EF4-FFF2-40B4-BE49-F238E27FC236}">
                <a16:creationId xmlns:a16="http://schemas.microsoft.com/office/drawing/2014/main" id="{E49AE7F6-A75A-B39A-C273-C4E5760FDCA9}"/>
              </a:ext>
            </a:extLst>
          </p:cNvPr>
          <p:cNvSpPr/>
          <p:nvPr>
            <p:custDataLst>
              <p:tags r:id="rId19"/>
            </p:custDataLst>
          </p:nvPr>
        </p:nvSpPr>
        <p:spPr bwMode="auto">
          <a:xfrm>
            <a:off x="839788" y="5822950"/>
            <a:ext cx="196850" cy="14763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7" name="Rectangle 37">
            <a:extLst>
              <a:ext uri="{FF2B5EF4-FFF2-40B4-BE49-F238E27FC236}">
                <a16:creationId xmlns:a16="http://schemas.microsoft.com/office/drawing/2014/main" id="{E0AE0A47-9EBA-0792-818A-B099B7070EB7}"/>
              </a:ext>
            </a:extLst>
          </p:cNvPr>
          <p:cNvSpPr/>
          <p:nvPr>
            <p:custDataLst>
              <p:tags r:id="rId20"/>
            </p:custDataLst>
          </p:nvPr>
        </p:nvSpPr>
        <p:spPr bwMode="auto">
          <a:xfrm>
            <a:off x="1585913" y="5613400"/>
            <a:ext cx="196850" cy="1476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8" name="Rectangle 12">
            <a:extLst>
              <a:ext uri="{FF2B5EF4-FFF2-40B4-BE49-F238E27FC236}">
                <a16:creationId xmlns:a16="http://schemas.microsoft.com/office/drawing/2014/main" id="{1F7FCA83-3653-5987-18A1-3FA96AF1E10A}"/>
              </a:ext>
            </a:extLst>
          </p:cNvPr>
          <p:cNvSpPr/>
          <p:nvPr>
            <p:custDataLst>
              <p:tags r:id="rId21"/>
            </p:custDataLst>
          </p:nvPr>
        </p:nvSpPr>
        <p:spPr bwMode="auto">
          <a:xfrm>
            <a:off x="1585913" y="5822950"/>
            <a:ext cx="196850" cy="1476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9" name="Text Placeholder 2">
            <a:extLst>
              <a:ext uri="{FF2B5EF4-FFF2-40B4-BE49-F238E27FC236}">
                <a16:creationId xmlns:a16="http://schemas.microsoft.com/office/drawing/2014/main" id="{0DE8EB36-5ED7-4FC2-BF47-B13A70095A22}"/>
              </a:ext>
            </a:extLst>
          </p:cNvPr>
          <p:cNvSpPr>
            <a:spLocks/>
          </p:cNvSpPr>
          <p:nvPr>
            <p:custDataLst>
              <p:tags r:id="rId22"/>
            </p:custDataLst>
          </p:nvPr>
        </p:nvSpPr>
        <p:spPr bwMode="auto">
          <a:xfrm>
            <a:off x="1087438" y="5621338"/>
            <a:ext cx="195263"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3749EAD7-66C9-49D3-B7D1-B38E4D1948B9}" type="datetime'''''''''''N''A'">
              <a:rPr lang="en-US" altLang="en-US" sz="1100" smtClean="0">
                <a:solidFill>
                  <a:srgbClr val="322D2D"/>
                </a:solidFill>
              </a:rPr>
              <a:pPr lvl="0">
                <a:spcBef>
                  <a:spcPct val="0"/>
                </a:spcBef>
                <a:spcAft>
                  <a:spcPct val="0"/>
                </a:spcAft>
                <a:defRPr/>
              </a:pPr>
              <a:t>NA</a:t>
            </a:fld>
            <a:endParaRPr kumimoji="0" lang="en-US" sz="1100" b="0" i="0" strike="noStrike" kern="1200" cap="none" spc="0" normalizeH="0" baseline="0" noProof="0">
              <a:ln>
                <a:noFill/>
              </a:ln>
              <a:solidFill>
                <a:srgbClr val="322D2D"/>
              </a:solidFill>
              <a:effectLst/>
              <a:uLnTx/>
              <a:uFillTx/>
            </a:endParaRPr>
          </a:p>
        </p:txBody>
      </p:sp>
      <p:sp>
        <p:nvSpPr>
          <p:cNvPr id="30" name="Text Placeholder 2">
            <a:extLst>
              <a:ext uri="{FF2B5EF4-FFF2-40B4-BE49-F238E27FC236}">
                <a16:creationId xmlns:a16="http://schemas.microsoft.com/office/drawing/2014/main" id="{4703FD5C-390D-37F4-F0E3-CC35EF642B62}"/>
              </a:ext>
            </a:extLst>
          </p:cNvPr>
          <p:cNvSpPr>
            <a:spLocks/>
          </p:cNvSpPr>
          <p:nvPr>
            <p:custDataLst>
              <p:tags r:id="rId23"/>
            </p:custDataLst>
          </p:nvPr>
        </p:nvSpPr>
        <p:spPr bwMode="auto">
          <a:xfrm>
            <a:off x="1087438" y="5830888"/>
            <a:ext cx="39687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5F5F537B-A571-4722-BBE6-46BF79166EAA}" type="datetime'''E''''M''''''''''''''''''''E''''A'''">
              <a:rPr lang="en-US" altLang="en-US" sz="1100" smtClean="0">
                <a:solidFill>
                  <a:srgbClr val="322D2D"/>
                </a:solidFill>
              </a:rPr>
              <a:pPr lvl="0">
                <a:spcBef>
                  <a:spcPct val="0"/>
                </a:spcBef>
                <a:spcAft>
                  <a:spcPct val="0"/>
                </a:spcAft>
                <a:defRPr/>
              </a:pPr>
              <a:t>EMEA</a:t>
            </a:fld>
            <a:endParaRPr kumimoji="0" lang="en-US" sz="1100" b="0" i="0" strike="noStrike" kern="1200" cap="none" spc="0" normalizeH="0" baseline="0" noProof="0">
              <a:ln>
                <a:noFill/>
              </a:ln>
              <a:solidFill>
                <a:srgbClr val="322D2D"/>
              </a:solidFill>
              <a:effectLst/>
              <a:uLnTx/>
              <a:uFillTx/>
            </a:endParaRPr>
          </a:p>
        </p:txBody>
      </p:sp>
      <p:sp>
        <p:nvSpPr>
          <p:cNvPr id="31" name="Text Placeholder 2">
            <a:extLst>
              <a:ext uri="{FF2B5EF4-FFF2-40B4-BE49-F238E27FC236}">
                <a16:creationId xmlns:a16="http://schemas.microsoft.com/office/drawing/2014/main" id="{0347FDDD-6610-A7B1-6E9C-81ECEF62AB6F}"/>
              </a:ext>
            </a:extLst>
          </p:cNvPr>
          <p:cNvSpPr>
            <a:spLocks/>
          </p:cNvSpPr>
          <p:nvPr>
            <p:custDataLst>
              <p:tags r:id="rId24"/>
            </p:custDataLst>
          </p:nvPr>
        </p:nvSpPr>
        <p:spPr bwMode="auto">
          <a:xfrm>
            <a:off x="1833563" y="5621338"/>
            <a:ext cx="187325"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5F825F9A-6CFD-4C21-BBD0-E8C1A6F695DA}" type="datetime'''''''''''''''S''''''''''''''''''''''A'''''">
              <a:rPr lang="en-US" altLang="en-US" sz="1100" smtClean="0">
                <a:solidFill>
                  <a:srgbClr val="322D2D"/>
                </a:solidFill>
              </a:rPr>
              <a:pPr lvl="0">
                <a:spcBef>
                  <a:spcPct val="0"/>
                </a:spcBef>
                <a:spcAft>
                  <a:spcPct val="0"/>
                </a:spcAft>
                <a:defRPr/>
              </a:pPr>
              <a:t>SA</a:t>
            </a:fld>
            <a:endParaRPr kumimoji="0" lang="en-US" sz="1100" b="0" i="0" strike="noStrike" kern="1200" cap="none" spc="0" normalizeH="0" baseline="0" noProof="0">
              <a:ln>
                <a:noFill/>
              </a:ln>
              <a:solidFill>
                <a:srgbClr val="322D2D"/>
              </a:solidFill>
              <a:effectLst/>
              <a:uLnTx/>
              <a:uFillTx/>
            </a:endParaRPr>
          </a:p>
        </p:txBody>
      </p:sp>
      <p:sp>
        <p:nvSpPr>
          <p:cNvPr id="32" name="Text Placeholder 2">
            <a:extLst>
              <a:ext uri="{FF2B5EF4-FFF2-40B4-BE49-F238E27FC236}">
                <a16:creationId xmlns:a16="http://schemas.microsoft.com/office/drawing/2014/main" id="{E271B2F8-AECF-3B24-073F-1D42F6DAA5D5}"/>
              </a:ext>
            </a:extLst>
          </p:cNvPr>
          <p:cNvSpPr>
            <a:spLocks/>
          </p:cNvSpPr>
          <p:nvPr>
            <p:custDataLst>
              <p:tags r:id="rId25"/>
            </p:custDataLst>
          </p:nvPr>
        </p:nvSpPr>
        <p:spPr bwMode="auto">
          <a:xfrm>
            <a:off x="1833563" y="5830888"/>
            <a:ext cx="382588" cy="150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53773C21-9DAE-4641-A76D-58C0FDF3636E}" type="datetime'''''''''''A''''''P''''''''''A''''''''''''''''''C'''''''''''''">
              <a:rPr lang="en-US" altLang="en-US" sz="1100" smtClean="0">
                <a:solidFill>
                  <a:srgbClr val="322D2D"/>
                </a:solidFill>
              </a:rPr>
              <a:pPr lvl="0">
                <a:spcBef>
                  <a:spcPct val="0"/>
                </a:spcBef>
                <a:spcAft>
                  <a:spcPct val="0"/>
                </a:spcAft>
                <a:defRPr/>
              </a:pPr>
              <a:t>APAC</a:t>
            </a:fld>
            <a:endParaRPr kumimoji="0" lang="en-US" sz="1100" b="0" i="0" strike="noStrike" kern="1200" cap="none" spc="0" normalizeH="0" baseline="0" noProof="0">
              <a:ln>
                <a:noFill/>
              </a:ln>
              <a:solidFill>
                <a:srgbClr val="322D2D"/>
              </a:solidFill>
              <a:effectLst/>
              <a:uLnTx/>
              <a:uFillTx/>
            </a:endParaRPr>
          </a:p>
        </p:txBody>
      </p:sp>
      <p:sp>
        <p:nvSpPr>
          <p:cNvPr id="33" name="TextBox 109">
            <a:extLst>
              <a:ext uri="{FF2B5EF4-FFF2-40B4-BE49-F238E27FC236}">
                <a16:creationId xmlns:a16="http://schemas.microsoft.com/office/drawing/2014/main" id="{7439C337-A052-5B9E-B238-1AA9B023CC3C}"/>
              </a:ext>
            </a:extLst>
          </p:cNvPr>
          <p:cNvSpPr txBox="1"/>
          <p:nvPr/>
        </p:nvSpPr>
        <p:spPr>
          <a:xfrm>
            <a:off x="6772002" y="2935977"/>
            <a:ext cx="692150" cy="276999"/>
          </a:xfrm>
          <a:prstGeom prst="rect">
            <a:avLst/>
          </a:prstGeom>
          <a:noFill/>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322D2D"/>
                </a:solidFill>
                <a:effectLst/>
                <a:uLnTx/>
                <a:uFillTx/>
                <a:latin typeface="Arial"/>
                <a:ea typeface="+mn-ea"/>
                <a:cs typeface="+mn-cs"/>
              </a:rPr>
              <a:t>CAGR</a:t>
            </a:r>
            <a:endParaRPr kumimoji="0" lang="en-US" sz="1200" b="1" i="0" u="none" strike="noStrike" kern="1200" cap="none" spc="0" normalizeH="0" baseline="0" noProof="0">
              <a:ln>
                <a:noFill/>
              </a:ln>
              <a:solidFill>
                <a:srgbClr val="322D2D"/>
              </a:solidFill>
              <a:effectLst/>
              <a:uLnTx/>
              <a:uFillTx/>
              <a:latin typeface="Arial"/>
              <a:ea typeface="+mn-ea"/>
              <a:cs typeface="+mn-cs"/>
            </a:endParaRPr>
          </a:p>
        </p:txBody>
      </p:sp>
      <p:sp>
        <p:nvSpPr>
          <p:cNvPr id="34" name="Oval 52">
            <a:extLst>
              <a:ext uri="{FF2B5EF4-FFF2-40B4-BE49-F238E27FC236}">
                <a16:creationId xmlns:a16="http://schemas.microsoft.com/office/drawing/2014/main" id="{62EC6D19-AB76-7700-4D74-1CF96673BE55}"/>
              </a:ext>
            </a:extLst>
          </p:cNvPr>
          <p:cNvSpPr>
            <a:spLocks noChangeAspect="1"/>
          </p:cNvSpPr>
          <p:nvPr/>
        </p:nvSpPr>
        <p:spPr>
          <a:xfrm>
            <a:off x="8039572" y="3068960"/>
            <a:ext cx="576064" cy="576064"/>
          </a:xfrm>
          <a:prstGeom prst="ellipse">
            <a:avLst/>
          </a:prstGeom>
          <a:solidFill>
            <a:schemeClr val="accent1">
              <a:alpha val="50000"/>
            </a:schemeClr>
          </a:solidFill>
        </p:spPr>
        <p:txBody>
          <a:bodyPr vert="horz"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all" spc="100" normalizeH="0" baseline="0" noProof="0">
                <a:ln>
                  <a:noFill/>
                </a:ln>
                <a:solidFill>
                  <a:srgbClr val="322D2D"/>
                </a:solidFill>
                <a:effectLst/>
                <a:uLnTx/>
                <a:uFillTx/>
                <a:latin typeface="Arial"/>
                <a:ea typeface="+mn-ea"/>
                <a:cs typeface="+mn-cs"/>
              </a:rPr>
              <a:t>#1</a:t>
            </a:r>
          </a:p>
        </p:txBody>
      </p:sp>
      <p:sp>
        <p:nvSpPr>
          <p:cNvPr id="35" name="Oval 54">
            <a:extLst>
              <a:ext uri="{FF2B5EF4-FFF2-40B4-BE49-F238E27FC236}">
                <a16:creationId xmlns:a16="http://schemas.microsoft.com/office/drawing/2014/main" id="{7A9A9BAE-3CFC-229B-79D1-2C40D4527ED2}"/>
              </a:ext>
            </a:extLst>
          </p:cNvPr>
          <p:cNvSpPr>
            <a:spLocks noChangeAspect="1"/>
          </p:cNvSpPr>
          <p:nvPr/>
        </p:nvSpPr>
        <p:spPr>
          <a:xfrm>
            <a:off x="8039572" y="3789040"/>
            <a:ext cx="576064" cy="576064"/>
          </a:xfrm>
          <a:prstGeom prst="ellipse">
            <a:avLst/>
          </a:prstGeom>
          <a:solidFill>
            <a:schemeClr val="accent1">
              <a:alpha val="50000"/>
            </a:schemeClr>
          </a:solidFill>
        </p:spPr>
        <p:txBody>
          <a:bodyPr vert="horz"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all" spc="100" normalizeH="0" baseline="0" noProof="0">
                <a:ln>
                  <a:noFill/>
                </a:ln>
                <a:solidFill>
                  <a:srgbClr val="322D2D"/>
                </a:solidFill>
                <a:effectLst/>
                <a:uLnTx/>
                <a:uFillTx/>
                <a:latin typeface="Arial"/>
                <a:ea typeface="+mn-ea"/>
                <a:cs typeface="+mn-cs"/>
              </a:rPr>
              <a:t>#2</a:t>
            </a:r>
          </a:p>
        </p:txBody>
      </p:sp>
      <p:sp>
        <p:nvSpPr>
          <p:cNvPr id="36" name="Oval 57">
            <a:extLst>
              <a:ext uri="{FF2B5EF4-FFF2-40B4-BE49-F238E27FC236}">
                <a16:creationId xmlns:a16="http://schemas.microsoft.com/office/drawing/2014/main" id="{1D9ED7F9-1465-84E6-4C94-5980A75BB4B7}"/>
              </a:ext>
            </a:extLst>
          </p:cNvPr>
          <p:cNvSpPr>
            <a:spLocks noChangeAspect="1"/>
          </p:cNvSpPr>
          <p:nvPr/>
        </p:nvSpPr>
        <p:spPr>
          <a:xfrm>
            <a:off x="8039572" y="4653136"/>
            <a:ext cx="576064" cy="576064"/>
          </a:xfrm>
          <a:prstGeom prst="ellipse">
            <a:avLst/>
          </a:prstGeom>
          <a:solidFill>
            <a:schemeClr val="accent1">
              <a:alpha val="50000"/>
            </a:schemeClr>
          </a:solidFill>
        </p:spPr>
        <p:txBody>
          <a:bodyPr vert="horz"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all" spc="100" normalizeH="0" baseline="0" noProof="0">
                <a:ln>
                  <a:noFill/>
                </a:ln>
                <a:solidFill>
                  <a:srgbClr val="322D2D"/>
                </a:solidFill>
                <a:effectLst/>
                <a:uLnTx/>
                <a:uFillTx/>
                <a:latin typeface="Arial"/>
                <a:ea typeface="+mn-ea"/>
                <a:cs typeface="+mn-cs"/>
              </a:rPr>
              <a:t>#1</a:t>
            </a:r>
          </a:p>
        </p:txBody>
      </p:sp>
      <p:cxnSp>
        <p:nvCxnSpPr>
          <p:cNvPr id="37" name="Straight Connector 59">
            <a:extLst>
              <a:ext uri="{FF2B5EF4-FFF2-40B4-BE49-F238E27FC236}">
                <a16:creationId xmlns:a16="http://schemas.microsoft.com/office/drawing/2014/main" id="{14E98E04-26CC-6750-D38A-51F3DEA45BF7}"/>
              </a:ext>
            </a:extLst>
          </p:cNvPr>
          <p:cNvCxnSpPr>
            <a:cxnSpLocks/>
          </p:cNvCxnSpPr>
          <p:nvPr/>
        </p:nvCxnSpPr>
        <p:spPr>
          <a:xfrm>
            <a:off x="4295800" y="2205038"/>
            <a:ext cx="0" cy="38877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60">
            <a:extLst>
              <a:ext uri="{FF2B5EF4-FFF2-40B4-BE49-F238E27FC236}">
                <a16:creationId xmlns:a16="http://schemas.microsoft.com/office/drawing/2014/main" id="{5F3EC316-CA62-DA3D-FFD5-0A3A5A6BFB41}"/>
              </a:ext>
            </a:extLst>
          </p:cNvPr>
          <p:cNvCxnSpPr>
            <a:cxnSpLocks/>
          </p:cNvCxnSpPr>
          <p:nvPr/>
        </p:nvCxnSpPr>
        <p:spPr>
          <a:xfrm>
            <a:off x="7896200" y="2205038"/>
            <a:ext cx="0" cy="38877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 Placeholder 12">
            <a:extLst>
              <a:ext uri="{FF2B5EF4-FFF2-40B4-BE49-F238E27FC236}">
                <a16:creationId xmlns:a16="http://schemas.microsoft.com/office/drawing/2014/main" id="{59EDAC80-4AD2-5B94-BECF-071F92E37CC7}"/>
              </a:ext>
            </a:extLst>
          </p:cNvPr>
          <p:cNvSpPr txBox="1">
            <a:spLocks/>
          </p:cNvSpPr>
          <p:nvPr/>
        </p:nvSpPr>
        <p:spPr>
          <a:xfrm>
            <a:off x="5159896" y="6165304"/>
            <a:ext cx="6192317" cy="96950"/>
          </a:xfrm>
          <a:prstGeom prst="rect">
            <a:avLst/>
          </a:prstGeom>
          <a:ln w="6350">
            <a:noFill/>
          </a:ln>
        </p:spPr>
        <p:txBody>
          <a:bodyPr vert="horz" wrap="square" lIns="0" tIns="0" rIns="0" bIns="0" rtlCol="0" anchor="t" anchorCtr="0">
            <a:spAutoFit/>
          </a:bodyPr>
          <a:lstStyle>
            <a:lvl1pPr marL="0" indent="0" algn="ctr" defTabSz="914400" rtl="0" eaLnBrk="1" latinLnBrk="0" hangingPunct="1">
              <a:lnSpc>
                <a:spcPct val="90000"/>
              </a:lnSpc>
              <a:spcBef>
                <a:spcPts val="1000"/>
              </a:spcBef>
              <a:buFontTx/>
              <a:buNone/>
              <a:defRPr sz="1200" b="1" kern="1200" cap="all" spc="100" baseline="0">
                <a:solidFill>
                  <a:schemeClr val="tx1"/>
                </a:solidFill>
                <a:latin typeface="+mn-lt"/>
                <a:ea typeface="+mn-ea"/>
                <a:cs typeface="+mn-cs"/>
              </a:defRPr>
            </a:lvl1pPr>
            <a:lvl2pPr marL="0" indent="0" algn="ctr" defTabSz="914400" rtl="0" eaLnBrk="1" latinLnBrk="0" hangingPunct="1">
              <a:lnSpc>
                <a:spcPct val="90000"/>
              </a:lnSpc>
              <a:spcBef>
                <a:spcPts val="1000"/>
              </a:spcBef>
              <a:buFontTx/>
              <a:buNone/>
              <a:defRPr sz="4000" b="1" kern="1200" spc="-200" baseline="0">
                <a:solidFill>
                  <a:schemeClr val="tx1"/>
                </a:solidFill>
                <a:latin typeface="+mn-lt"/>
                <a:ea typeface="+mn-ea"/>
                <a:cs typeface="+mn-cs"/>
              </a:defRPr>
            </a:lvl2pPr>
            <a:lvl3pPr marL="0" indent="0" algn="ctr" defTabSz="914400" rtl="0" eaLnBrk="1" latinLnBrk="0" hangingPunct="1">
              <a:lnSpc>
                <a:spcPct val="90000"/>
              </a:lnSpc>
              <a:spcBef>
                <a:spcPts val="1000"/>
              </a:spcBef>
              <a:buFontTx/>
              <a:buNone/>
              <a:tabLst>
                <a:tab pos="539750" algn="l"/>
              </a:tabLst>
              <a:defRPr sz="1400" kern="1200">
                <a:solidFill>
                  <a:schemeClr val="tx1"/>
                </a:solidFill>
                <a:latin typeface="+mn-lt"/>
                <a:ea typeface="+mn-ea"/>
                <a:cs typeface="+mn-cs"/>
              </a:defRPr>
            </a:lvl3pPr>
            <a:lvl4pPr marL="0" indent="0" algn="ctr" defTabSz="914400" rtl="0" eaLnBrk="1" latinLnBrk="0" hangingPunct="1">
              <a:lnSpc>
                <a:spcPct val="90000"/>
              </a:lnSpc>
              <a:spcBef>
                <a:spcPts val="1000"/>
              </a:spcBef>
              <a:buFontTx/>
              <a:buNone/>
              <a:defRPr sz="1400" b="1" kern="1200">
                <a:solidFill>
                  <a:schemeClr val="tx1"/>
                </a:solidFill>
                <a:latin typeface="+mn-lt"/>
                <a:ea typeface="+mn-ea"/>
                <a:cs typeface="+mn-cs"/>
              </a:defRPr>
            </a:lvl4pPr>
            <a:lvl5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5pPr>
            <a:lvl6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6pPr>
            <a:lvl7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7pPr>
            <a:lvl8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8pPr>
            <a:lvl9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GB" sz="700" b="0" i="0" u="none" strike="noStrike" kern="1200" cap="none" spc="0" normalizeH="0" baseline="0" noProof="0">
                <a:ln>
                  <a:noFill/>
                </a:ln>
                <a:solidFill>
                  <a:srgbClr val="322D2D"/>
                </a:solidFill>
                <a:effectLst/>
                <a:uLnTx/>
                <a:uFillTx/>
                <a:latin typeface="Arial"/>
                <a:ea typeface="+mn-ea"/>
                <a:cs typeface="+mn-cs"/>
              </a:rPr>
              <a:t>*Market Chlorate – excluding the Chlorate plants owned and operated by the pulp mill</a:t>
            </a:r>
          </a:p>
        </p:txBody>
      </p:sp>
      <p:sp>
        <p:nvSpPr>
          <p:cNvPr id="40" name="Text Placeholder 12">
            <a:extLst>
              <a:ext uri="{FF2B5EF4-FFF2-40B4-BE49-F238E27FC236}">
                <a16:creationId xmlns:a16="http://schemas.microsoft.com/office/drawing/2014/main" id="{55608641-694D-C2F9-BACE-0EEFF2131AA9}"/>
              </a:ext>
            </a:extLst>
          </p:cNvPr>
          <p:cNvSpPr txBox="1">
            <a:spLocks/>
          </p:cNvSpPr>
          <p:nvPr/>
        </p:nvSpPr>
        <p:spPr>
          <a:xfrm>
            <a:off x="839788" y="6165304"/>
            <a:ext cx="6192317" cy="96950"/>
          </a:xfrm>
          <a:prstGeom prst="rect">
            <a:avLst/>
          </a:prstGeom>
          <a:ln w="6350">
            <a:noFill/>
          </a:ln>
        </p:spPr>
        <p:txBody>
          <a:bodyPr vert="horz" wrap="square" lIns="0" tIns="0" rIns="0" bIns="0" rtlCol="0" anchor="t" anchorCtr="0">
            <a:spAutoFit/>
          </a:bodyPr>
          <a:lstStyle>
            <a:lvl1pPr marL="0" indent="0" algn="ctr" defTabSz="914400" rtl="0" eaLnBrk="1" latinLnBrk="0" hangingPunct="1">
              <a:lnSpc>
                <a:spcPct val="90000"/>
              </a:lnSpc>
              <a:spcBef>
                <a:spcPts val="1000"/>
              </a:spcBef>
              <a:buFontTx/>
              <a:buNone/>
              <a:defRPr sz="1200" b="1" kern="1200" cap="all" spc="100" baseline="0">
                <a:solidFill>
                  <a:schemeClr val="tx1"/>
                </a:solidFill>
                <a:latin typeface="+mn-lt"/>
                <a:ea typeface="+mn-ea"/>
                <a:cs typeface="+mn-cs"/>
              </a:defRPr>
            </a:lvl1pPr>
            <a:lvl2pPr marL="0" indent="0" algn="ctr" defTabSz="914400" rtl="0" eaLnBrk="1" latinLnBrk="0" hangingPunct="1">
              <a:lnSpc>
                <a:spcPct val="90000"/>
              </a:lnSpc>
              <a:spcBef>
                <a:spcPts val="1000"/>
              </a:spcBef>
              <a:buFontTx/>
              <a:buNone/>
              <a:defRPr sz="4000" b="1" kern="1200" spc="-200" baseline="0">
                <a:solidFill>
                  <a:schemeClr val="tx1"/>
                </a:solidFill>
                <a:latin typeface="+mn-lt"/>
                <a:ea typeface="+mn-ea"/>
                <a:cs typeface="+mn-cs"/>
              </a:defRPr>
            </a:lvl2pPr>
            <a:lvl3pPr marL="0" indent="0" algn="ctr" defTabSz="914400" rtl="0" eaLnBrk="1" latinLnBrk="0" hangingPunct="1">
              <a:lnSpc>
                <a:spcPct val="90000"/>
              </a:lnSpc>
              <a:spcBef>
                <a:spcPts val="1000"/>
              </a:spcBef>
              <a:buFontTx/>
              <a:buNone/>
              <a:tabLst>
                <a:tab pos="539750" algn="l"/>
              </a:tabLst>
              <a:defRPr sz="1400" kern="1200">
                <a:solidFill>
                  <a:schemeClr val="tx1"/>
                </a:solidFill>
                <a:latin typeface="+mn-lt"/>
                <a:ea typeface="+mn-ea"/>
                <a:cs typeface="+mn-cs"/>
              </a:defRPr>
            </a:lvl3pPr>
            <a:lvl4pPr marL="0" indent="0" algn="ctr" defTabSz="914400" rtl="0" eaLnBrk="1" latinLnBrk="0" hangingPunct="1">
              <a:lnSpc>
                <a:spcPct val="90000"/>
              </a:lnSpc>
              <a:spcBef>
                <a:spcPts val="1000"/>
              </a:spcBef>
              <a:buFontTx/>
              <a:buNone/>
              <a:defRPr sz="1400" b="1" kern="1200">
                <a:solidFill>
                  <a:schemeClr val="tx1"/>
                </a:solidFill>
                <a:latin typeface="+mn-lt"/>
                <a:ea typeface="+mn-ea"/>
                <a:cs typeface="+mn-cs"/>
              </a:defRPr>
            </a:lvl4pPr>
            <a:lvl5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5pPr>
            <a:lvl6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6pPr>
            <a:lvl7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7pPr>
            <a:lvl8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8pPr>
            <a:lvl9pPr marL="0" indent="0" algn="ctr" defTabSz="914400" rtl="0" eaLnBrk="1" latinLnBrk="0" hangingPunct="1">
              <a:lnSpc>
                <a:spcPct val="90000"/>
              </a:lnSpc>
              <a:spcBef>
                <a:spcPts val="1000"/>
              </a:spcBef>
              <a:buFontTx/>
              <a:buNone/>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GB" sz="700" b="0" i="0" u="none" strike="noStrike" kern="1200" cap="none" spc="0" normalizeH="0" baseline="0" noProof="0">
                <a:ln>
                  <a:noFill/>
                </a:ln>
                <a:solidFill>
                  <a:srgbClr val="322D2D"/>
                </a:solidFill>
                <a:effectLst/>
                <a:uLnTx/>
                <a:uFillTx/>
                <a:latin typeface="Arial"/>
                <a:ea typeface="+mn-ea"/>
                <a:cs typeface="+mn-cs"/>
              </a:rPr>
              <a:t>Rounded to the nearest 5%</a:t>
            </a:r>
          </a:p>
        </p:txBody>
      </p:sp>
      <p:sp>
        <p:nvSpPr>
          <p:cNvPr id="41" name="Title 1">
            <a:extLst>
              <a:ext uri="{FF2B5EF4-FFF2-40B4-BE49-F238E27FC236}">
                <a16:creationId xmlns:a16="http://schemas.microsoft.com/office/drawing/2014/main" id="{715ECE05-224F-E564-7464-DDA1E3240DDE}"/>
              </a:ext>
            </a:extLst>
          </p:cNvPr>
          <p:cNvSpPr txBox="1">
            <a:spLocks/>
          </p:cNvSpPr>
          <p:nvPr/>
        </p:nvSpPr>
        <p:spPr>
          <a:xfrm>
            <a:off x="838199" y="404813"/>
            <a:ext cx="10514013" cy="1079971"/>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100" normalizeH="0" baseline="0" noProof="0">
                <a:ln>
                  <a:noFill/>
                </a:ln>
                <a:solidFill>
                  <a:srgbClr val="322D2D"/>
                </a:solidFill>
                <a:effectLst/>
                <a:uLnTx/>
                <a:uFillTx/>
                <a:latin typeface="Arial"/>
                <a:ea typeface="+mj-ea"/>
                <a:cs typeface="+mj-cs"/>
              </a:rPr>
              <a:t>Sodium Chlorate is the largest business; market growing particularly in South America</a:t>
            </a:r>
          </a:p>
        </p:txBody>
      </p:sp>
      <p:sp>
        <p:nvSpPr>
          <p:cNvPr id="42" name="Tekstiruutu 9">
            <a:extLst>
              <a:ext uri="{FF2B5EF4-FFF2-40B4-BE49-F238E27FC236}">
                <a16:creationId xmlns:a16="http://schemas.microsoft.com/office/drawing/2014/main" id="{EAE2EC17-A9E6-5066-18C5-3581376BFADE}"/>
              </a:ext>
            </a:extLst>
          </p:cNvPr>
          <p:cNvSpPr txBox="1"/>
          <p:nvPr/>
        </p:nvSpPr>
        <p:spPr>
          <a:xfrm>
            <a:off x="8475663" y="5252"/>
            <a:ext cx="3710908" cy="307777"/>
          </a:xfrm>
          <a:prstGeom prst="rect">
            <a:avLst/>
          </a:prstGeom>
          <a:solidFill>
            <a:schemeClr val="accent1">
              <a:lumMod val="20000"/>
              <a:lumOff val="80000"/>
            </a:schemeClr>
          </a:solidFill>
        </p:spPr>
        <p:txBody>
          <a:bodyPr wrap="square" rtlCol="0">
            <a:spAutoFit/>
          </a:bodyPr>
          <a:lstStyle/>
          <a:p>
            <a:r>
              <a:rPr lang="fi-FI" sz="1100" err="1"/>
              <a:t>From</a:t>
            </a:r>
            <a:r>
              <a:rPr lang="fi-FI" sz="1100"/>
              <a:t> </a:t>
            </a:r>
            <a:r>
              <a:rPr lang="fi-FI" sz="1100" err="1"/>
              <a:t>Kemira’s</a:t>
            </a:r>
            <a:r>
              <a:rPr lang="fi-FI" sz="1100"/>
              <a:t> Capital Markets Day 2024 </a:t>
            </a:r>
            <a:r>
              <a:rPr lang="fi-FI" sz="1100" err="1"/>
              <a:t>presentation</a:t>
            </a:r>
            <a:r>
              <a:rPr lang="fi-FI" sz="1400"/>
              <a:t>.</a:t>
            </a:r>
          </a:p>
        </p:txBody>
      </p:sp>
    </p:spTree>
    <p:extLst>
      <p:ext uri="{BB962C8B-B14F-4D97-AF65-F5344CB8AC3E}">
        <p14:creationId xmlns:p14="http://schemas.microsoft.com/office/powerpoint/2010/main" val="52347663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a:extLst>
            <a:ext uri="{FF2B5EF4-FFF2-40B4-BE49-F238E27FC236}">
              <a16:creationId xmlns:a16="http://schemas.microsoft.com/office/drawing/2014/main" id="{4047BB51-10D0-F20B-2109-F212E4353539}"/>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CAFB0538-A14B-EC17-0720-FFAD1013B5B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solidFill>
                  <a:srgbClr val="322D2D"/>
                </a:solidFill>
                <a:effectLst/>
                <a:uLnTx/>
                <a:uFillTx/>
                <a:latin typeface="Arial"/>
                <a:ea typeface="+mn-ea"/>
                <a:cs typeface="+mn-cs"/>
              </a:rPr>
              <a:t>JULY 2026</a:t>
            </a:r>
            <a:endParaRPr kumimoji="0" lang="en-US" sz="700" b="0" i="0" u="none" strike="noStrike" kern="1200" cap="all" spc="100" normalizeH="0" baseline="0" noProof="0">
              <a:ln>
                <a:noFill/>
              </a:ln>
              <a:solidFill>
                <a:srgbClr val="322D2D"/>
              </a:solidFill>
              <a:effectLst/>
              <a:uLnTx/>
              <a:uFillTx/>
              <a:latin typeface="Arial"/>
              <a:ea typeface="+mn-ea"/>
              <a:cs typeface="+mn-cs"/>
            </a:endParaRPr>
          </a:p>
        </p:txBody>
      </p:sp>
      <p:sp>
        <p:nvSpPr>
          <p:cNvPr id="3" name="Alatunnisteen paikkamerkki 2">
            <a:extLst>
              <a:ext uri="{FF2B5EF4-FFF2-40B4-BE49-F238E27FC236}">
                <a16:creationId xmlns:a16="http://schemas.microsoft.com/office/drawing/2014/main" id="{A5BCDEB2-EE8E-C2B1-4679-57BD01C02B08}"/>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a:ln>
                  <a:noFill/>
                </a:ln>
                <a:solidFill>
                  <a:srgbClr val="322D2D"/>
                </a:solidFill>
                <a:effectLst/>
                <a:uLnTx/>
                <a:uFillTx/>
                <a:latin typeface="Arial"/>
                <a:ea typeface="+mn-ea"/>
                <a:cs typeface="+mn-cs"/>
              </a:rPr>
              <a:t>INVESTOR PRESENTATION</a:t>
            </a:r>
          </a:p>
        </p:txBody>
      </p:sp>
      <p:sp>
        <p:nvSpPr>
          <p:cNvPr id="4" name="Dian numeron paikkamerkki 3">
            <a:extLst>
              <a:ext uri="{FF2B5EF4-FFF2-40B4-BE49-F238E27FC236}">
                <a16:creationId xmlns:a16="http://schemas.microsoft.com/office/drawing/2014/main" id="{C41D0D00-D8DF-B5D7-E34E-BC35CFF3D9A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srgbClr val="322D2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700" b="0" i="0" u="none" strike="noStrike" kern="1200" cap="all" spc="100" normalizeH="0" baseline="0" noProof="0">
              <a:ln>
                <a:noFill/>
              </a:ln>
              <a:solidFill>
                <a:srgbClr val="322D2D"/>
              </a:solidFill>
              <a:effectLst/>
              <a:uLnTx/>
              <a:uFillTx/>
              <a:latin typeface="Arial"/>
              <a:ea typeface="+mn-ea"/>
              <a:cs typeface="+mn-cs"/>
            </a:endParaRPr>
          </a:p>
        </p:txBody>
      </p:sp>
      <p:sp>
        <p:nvSpPr>
          <p:cNvPr id="5" name="Rectangle 11">
            <a:extLst>
              <a:ext uri="{FF2B5EF4-FFF2-40B4-BE49-F238E27FC236}">
                <a16:creationId xmlns:a16="http://schemas.microsoft.com/office/drawing/2014/main" id="{5BC078C2-BF34-89DC-BF70-93232A252683}"/>
              </a:ext>
            </a:extLst>
          </p:cNvPr>
          <p:cNvSpPr>
            <a:spLocks noChangeArrowheads="1"/>
          </p:cNvSpPr>
          <p:nvPr/>
        </p:nvSpPr>
        <p:spPr bwMode="auto">
          <a:xfrm>
            <a:off x="2135188" y="476250"/>
            <a:ext cx="78486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Font typeface="Arial" panose="020B0604020202020204" pitchFamily="34" charset="0"/>
              <a:buChar char="•"/>
              <a:defRPr>
                <a:solidFill>
                  <a:schemeClr val="tx1"/>
                </a:solidFill>
                <a:latin typeface="Georgia" panose="02040502050405020303" pitchFamily="18" charset="0"/>
                <a:ea typeface="ＭＳ Ｐゴシック" panose="020B0600070205080204" pitchFamily="34" charset="-128"/>
              </a:defRPr>
            </a:lvl1pPr>
            <a:lvl2pPr marL="742950" indent="-285750">
              <a:spcBef>
                <a:spcPct val="20000"/>
              </a:spcBef>
              <a:buFont typeface="Arial" panose="020B0604020202020204" pitchFamily="34" charset="0"/>
              <a:buChar char="•"/>
              <a:defRPr sz="1600">
                <a:solidFill>
                  <a:schemeClr val="tx1"/>
                </a:solidFill>
                <a:latin typeface="Georgia" panose="02040502050405020303" pitchFamily="18" charset="0"/>
                <a:ea typeface="ＭＳ Ｐゴシック" panose="020B0600070205080204" pitchFamily="34" charset="-128"/>
              </a:defRPr>
            </a:lvl2pPr>
            <a:lvl3pPr marL="1143000" indent="-228600">
              <a:spcBef>
                <a:spcPct val="20000"/>
              </a:spcBef>
              <a:buFont typeface="Arial" panose="020B0604020202020204" pitchFamily="34" charset="0"/>
              <a:buChar char="•"/>
              <a:defRPr sz="1600">
                <a:solidFill>
                  <a:schemeClr val="tx1"/>
                </a:solidFill>
                <a:latin typeface="Georgia" panose="02040502050405020303" pitchFamily="18" charset="0"/>
                <a:ea typeface="ＭＳ Ｐゴシック" panose="020B0600070205080204" pitchFamily="34" charset="-128"/>
              </a:defRPr>
            </a:lvl3pPr>
            <a:lvl4pPr marL="1600200" indent="-228600">
              <a:spcBef>
                <a:spcPct val="20000"/>
              </a:spcBef>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4pPr>
            <a:lvl5pPr marL="2057400" indent="-228600">
              <a:spcBef>
                <a:spcPct val="20000"/>
              </a:spcBef>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1400">
                <a:solidFill>
                  <a:schemeClr val="tx1"/>
                </a:solidFill>
                <a:latin typeface="Georgia" panose="02040502050405020303" pitchFamily="18"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fi-FI" sz="1800" b="0" i="0" u="none" strike="noStrike" kern="1200" cap="none" spc="0" normalizeH="0" baseline="0" noProof="0">
              <a:ln>
                <a:noFill/>
              </a:ln>
              <a:solidFill>
                <a:srgbClr val="000000"/>
              </a:solidFill>
              <a:effectLst/>
              <a:uLnTx/>
              <a:uFillTx/>
              <a:latin typeface="Georgia" panose="02040502050405020303" pitchFamily="18" charset="0"/>
              <a:ea typeface="ＭＳ Ｐゴシック" panose="020B0600070205080204" pitchFamily="34" charset="-128"/>
              <a:cs typeface="+mn-cs"/>
            </a:endParaRPr>
          </a:p>
        </p:txBody>
      </p:sp>
      <p:sp>
        <p:nvSpPr>
          <p:cNvPr id="6" name="Titel 7">
            <a:extLst>
              <a:ext uri="{FF2B5EF4-FFF2-40B4-BE49-F238E27FC236}">
                <a16:creationId xmlns:a16="http://schemas.microsoft.com/office/drawing/2014/main" id="{C2B9C7C4-5281-69EF-558F-09C6E12A2ADE}"/>
              </a:ext>
            </a:extLst>
          </p:cNvPr>
          <p:cNvSpPr txBox="1">
            <a:spLocks/>
          </p:cNvSpPr>
          <p:nvPr/>
        </p:nvSpPr>
        <p:spPr>
          <a:xfrm>
            <a:off x="838199" y="404813"/>
            <a:ext cx="10514013" cy="846017"/>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100" normalizeH="0" baseline="0" noProof="0">
                <a:ln>
                  <a:noFill/>
                </a:ln>
                <a:solidFill>
                  <a:srgbClr val="322D2D"/>
                </a:solidFill>
                <a:effectLst/>
                <a:uLnTx/>
                <a:uFillTx/>
                <a:latin typeface="Arial"/>
                <a:ea typeface="+mj-ea"/>
                <a:cs typeface="+mj-cs"/>
              </a:rPr>
              <a:t>Regulation continues to support the growth of our fiber businesses</a:t>
            </a:r>
            <a:endParaRPr kumimoji="0" lang="en-US" sz="3200" b="1" i="0" u="none" strike="noStrike" kern="1200" cap="none" spc="-100" normalizeH="0" baseline="0" noProof="0" dirty="0">
              <a:ln>
                <a:noFill/>
              </a:ln>
              <a:solidFill>
                <a:srgbClr val="322D2D"/>
              </a:solidFill>
              <a:effectLst/>
              <a:uLnTx/>
              <a:uFillTx/>
              <a:latin typeface="Arial"/>
              <a:ea typeface="+mj-ea"/>
              <a:cs typeface="+mj-cs"/>
            </a:endParaRPr>
          </a:p>
        </p:txBody>
      </p:sp>
      <p:graphicFrame>
        <p:nvGraphicFramePr>
          <p:cNvPr id="7" name="Content Placeholder 9">
            <a:extLst>
              <a:ext uri="{FF2B5EF4-FFF2-40B4-BE49-F238E27FC236}">
                <a16:creationId xmlns:a16="http://schemas.microsoft.com/office/drawing/2014/main" id="{8F397507-83F5-CCAC-3748-42A4BCA09BA7}"/>
              </a:ext>
            </a:extLst>
          </p:cNvPr>
          <p:cNvGraphicFramePr>
            <a:graphicFrameLocks/>
          </p:cNvGraphicFramePr>
          <p:nvPr>
            <p:extLst>
              <p:ext uri="{D42A27DB-BD31-4B8C-83A1-F6EECF244321}">
                <p14:modId xmlns:p14="http://schemas.microsoft.com/office/powerpoint/2010/main" val="584735254"/>
              </p:ext>
            </p:extLst>
          </p:nvPr>
        </p:nvGraphicFramePr>
        <p:xfrm>
          <a:off x="838199" y="1379003"/>
          <a:ext cx="10654505" cy="5007469"/>
        </p:xfrm>
        <a:graphic>
          <a:graphicData uri="http://schemas.openxmlformats.org/drawingml/2006/table">
            <a:tbl>
              <a:tblPr firstRow="1" bandRow="1">
                <a:tableStyleId>{5C22544A-7EE6-4342-B048-85BDC9FD1C3A}</a:tableStyleId>
              </a:tblPr>
              <a:tblGrid>
                <a:gridCol w="1456372">
                  <a:extLst>
                    <a:ext uri="{9D8B030D-6E8A-4147-A177-3AD203B41FA5}">
                      <a16:colId xmlns:a16="http://schemas.microsoft.com/office/drawing/2014/main" val="810014468"/>
                    </a:ext>
                  </a:extLst>
                </a:gridCol>
                <a:gridCol w="2654541">
                  <a:extLst>
                    <a:ext uri="{9D8B030D-6E8A-4147-A177-3AD203B41FA5}">
                      <a16:colId xmlns:a16="http://schemas.microsoft.com/office/drawing/2014/main" val="3734034838"/>
                    </a:ext>
                  </a:extLst>
                </a:gridCol>
                <a:gridCol w="6543592">
                  <a:extLst>
                    <a:ext uri="{9D8B030D-6E8A-4147-A177-3AD203B41FA5}">
                      <a16:colId xmlns:a16="http://schemas.microsoft.com/office/drawing/2014/main" val="1159539697"/>
                    </a:ext>
                  </a:extLst>
                </a:gridCol>
              </a:tblGrid>
              <a:tr h="264485">
                <a:tc>
                  <a:txBody>
                    <a:bodyPr/>
                    <a:lstStyle/>
                    <a:p>
                      <a:r>
                        <a:rPr lang="en-US" sz="1000" spc="100" baseline="0">
                          <a:solidFill>
                            <a:schemeClr val="tx1"/>
                          </a:solidFill>
                        </a:rPr>
                        <a:t>REGION</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spc="100" baseline="0">
                          <a:solidFill>
                            <a:schemeClr val="tx1"/>
                          </a:solidFill>
                        </a:rPr>
                        <a:t>FIBER-RELATED REGULATION</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1000" spc="100" baseline="0">
                          <a:solidFill>
                            <a:schemeClr val="tx1"/>
                          </a:solidFill>
                        </a:rPr>
                        <a:t>COMMENTS &amp; IMPLICATIONS</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2078811"/>
                  </a:ext>
                </a:extLst>
              </a:tr>
              <a:tr h="989984">
                <a:tc rowSpan="2">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fi-FI" sz="1000" b="1" kern="1200" spc="100" baseline="0">
                          <a:solidFill>
                            <a:schemeClr val="tx1"/>
                          </a:solidFill>
                          <a:latin typeface="+mn-lt"/>
                          <a:ea typeface="+mn-ea"/>
                          <a:cs typeface="+mn-cs"/>
                        </a:rPr>
                        <a:t>EUROPE</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dirty="0"/>
                        <a:t>Packaging in EU legislation</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fi-FI" sz="1000" b="1" kern="1200" dirty="0">
                          <a:solidFill>
                            <a:schemeClr val="tx1"/>
                          </a:solidFill>
                          <a:latin typeface="+mn-lt"/>
                          <a:ea typeface="+mn-ea"/>
                          <a:cs typeface="+mn-cs"/>
                        </a:rPr>
                        <a:t>PPWR </a:t>
                      </a:r>
                      <a:r>
                        <a:rPr lang="fi-FI" sz="1000" b="1" kern="1200" dirty="0" err="1">
                          <a:solidFill>
                            <a:schemeClr val="tx1"/>
                          </a:solidFill>
                          <a:latin typeface="+mn-lt"/>
                          <a:ea typeface="+mn-ea"/>
                          <a:cs typeface="+mn-cs"/>
                        </a:rPr>
                        <a:t>secondary</a:t>
                      </a:r>
                      <a:r>
                        <a:rPr lang="fi-FI" sz="1000" b="1" kern="1200" dirty="0">
                          <a:solidFill>
                            <a:schemeClr val="tx1"/>
                          </a:solidFill>
                          <a:latin typeface="+mn-lt"/>
                          <a:ea typeface="+mn-ea"/>
                          <a:cs typeface="+mn-cs"/>
                        </a:rPr>
                        <a:t> </a:t>
                      </a:r>
                      <a:r>
                        <a:rPr lang="fi-FI" sz="1000" b="1" kern="1200" dirty="0" err="1">
                          <a:solidFill>
                            <a:schemeClr val="tx1"/>
                          </a:solidFill>
                          <a:latin typeface="+mn-lt"/>
                          <a:ea typeface="+mn-ea"/>
                          <a:cs typeface="+mn-cs"/>
                        </a:rPr>
                        <a:t>legislation</a:t>
                      </a:r>
                      <a:r>
                        <a:rPr lang="fi-FI" sz="1000" b="1" kern="1200" dirty="0">
                          <a:solidFill>
                            <a:schemeClr val="tx1"/>
                          </a:solidFill>
                          <a:latin typeface="+mn-lt"/>
                          <a:ea typeface="+mn-ea"/>
                          <a:cs typeface="+mn-cs"/>
                        </a:rPr>
                        <a:t> (2026–2034):</a:t>
                      </a:r>
                      <a:br>
                        <a:rPr lang="fi-FI" sz="1000" b="0" kern="1200" dirty="0">
                          <a:solidFill>
                            <a:schemeClr val="tx1"/>
                          </a:solidFill>
                          <a:latin typeface="+mn-lt"/>
                          <a:ea typeface="+mn-ea"/>
                          <a:cs typeface="+mn-cs"/>
                        </a:rPr>
                      </a:br>
                      <a:r>
                        <a:rPr lang="en-US" sz="1000" dirty="0">
                          <a:solidFill>
                            <a:schemeClr val="tx1"/>
                          </a:solidFill>
                        </a:rPr>
                        <a:t>Potential to shape rules on recycled and bio-based content, aligning with Kemira’s fiber-based </a:t>
                      </a:r>
                      <a:br>
                        <a:rPr lang="en-US" sz="1000" dirty="0">
                          <a:solidFill>
                            <a:schemeClr val="tx1"/>
                          </a:solidFill>
                        </a:rPr>
                      </a:br>
                      <a:r>
                        <a:rPr lang="en-US" sz="1000" dirty="0">
                          <a:solidFill>
                            <a:schemeClr val="tx1"/>
                          </a:solidFill>
                        </a:rPr>
                        <a:t>packaging solutions.</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b="1" dirty="0">
                          <a:solidFill>
                            <a:schemeClr val="tx1"/>
                          </a:solidFill>
                        </a:rPr>
                        <a:t>Ecodesign Regulation (ESPR</a:t>
                      </a:r>
                      <a:r>
                        <a:rPr lang="en-US" sz="1000" dirty="0">
                          <a:solidFill>
                            <a:schemeClr val="tx1"/>
                          </a:solidFill>
                        </a:rPr>
                        <a:t>) for packaging (2027-2029): Expected to complement PPWR by setting product-specific sustainability criteria, opening doors for innovation in packaging chemistry.</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33039711"/>
                  </a:ext>
                </a:extLst>
              </a:tr>
              <a:tr h="721480">
                <a:tc vMerge="1">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endParaRPr lang="en-US" sz="1200" b="1">
                        <a:solidFill>
                          <a:schemeClr val="tx1"/>
                        </a:solidFill>
                      </a:endParaRPr>
                    </a:p>
                  </a:txBody>
                  <a:tcPr marL="108000" marR="108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a:t>Renewable Chemicals in EU legislation</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000">
                        <a:solidFill>
                          <a:schemeClr val="tx1"/>
                        </a:solidFill>
                      </a:endParaRP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b="1" dirty="0">
                          <a:solidFill>
                            <a:schemeClr val="tx1"/>
                          </a:solidFill>
                        </a:rPr>
                        <a:t>Industrial Accelerator Act (IAA): </a:t>
                      </a:r>
                      <a:r>
                        <a:rPr lang="en-US" sz="1000" b="0" dirty="0">
                          <a:solidFill>
                            <a:schemeClr val="tx1"/>
                          </a:solidFill>
                        </a:rPr>
                        <a:t>Commission’s proposal published 4</a:t>
                      </a:r>
                      <a:r>
                        <a:rPr lang="en-US" sz="1000" b="0" baseline="30000" dirty="0">
                          <a:solidFill>
                            <a:schemeClr val="tx1"/>
                          </a:solidFill>
                        </a:rPr>
                        <a:t>th</a:t>
                      </a:r>
                      <a:r>
                        <a:rPr lang="en-US" sz="1000" b="0" dirty="0">
                          <a:solidFill>
                            <a:schemeClr val="tx1"/>
                          </a:solidFill>
                        </a:rPr>
                        <a:t> of March 2026, aim to increase demand for low-carbon, European-made technologies and products. Framework could be later extended to chemicals sector, strengthening position of EU-based producers of renewable chemicals.</a:t>
                      </a:r>
                      <a:endParaRPr lang="en-US" sz="1000" dirty="0">
                        <a:solidFill>
                          <a:schemeClr val="tx1"/>
                        </a:solidFill>
                      </a:endParaRP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b="1" dirty="0">
                          <a:solidFill>
                            <a:schemeClr val="tx1"/>
                          </a:solidFill>
                        </a:rPr>
                        <a:t>Public Procurement Directives revision (Q2/2026)</a:t>
                      </a:r>
                      <a:r>
                        <a:rPr lang="en-US" sz="1000" dirty="0">
                          <a:solidFill>
                            <a:schemeClr val="tx1"/>
                          </a:solidFill>
                        </a:rPr>
                        <a:t>: Potential to reward renewable chemistry in public tenders.</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b="1" dirty="0">
                          <a:solidFill>
                            <a:schemeClr val="tx1"/>
                          </a:solidFill>
                        </a:rPr>
                        <a:t>Biotech Act 2 (Q3 2026)</a:t>
                      </a:r>
                      <a:r>
                        <a:rPr lang="en-US" sz="1000" dirty="0">
                          <a:solidFill>
                            <a:schemeClr val="tx1"/>
                          </a:solidFill>
                        </a:rPr>
                        <a:t>: Expected to accelerate market access and demand for bio‑based materials, </a:t>
                      </a:r>
                      <a:br>
                        <a:rPr lang="en-US" sz="1000" dirty="0">
                          <a:solidFill>
                            <a:schemeClr val="tx1"/>
                          </a:solidFill>
                        </a:rPr>
                      </a:br>
                      <a:r>
                        <a:rPr lang="en-US" sz="1000" dirty="0">
                          <a:solidFill>
                            <a:schemeClr val="tx1"/>
                          </a:solidFill>
                        </a:rPr>
                        <a:t>creating a strong tailwind for Kemira’s renewable chemistry portfolio</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b="1" dirty="0">
                          <a:solidFill>
                            <a:schemeClr val="tx1"/>
                          </a:solidFill>
                        </a:rPr>
                        <a:t>Circular Economy Act (Q3 2026):</a:t>
                      </a:r>
                      <a:r>
                        <a:rPr lang="en-US" sz="1000" dirty="0">
                          <a:solidFill>
                            <a:schemeClr val="tx1"/>
                          </a:solidFill>
                        </a:rPr>
                        <a:t> Expected mandates for recycled and bio-based materials </a:t>
                      </a:r>
                      <a:br>
                        <a:rPr lang="en-US" sz="1000" dirty="0">
                          <a:solidFill>
                            <a:schemeClr val="tx1"/>
                          </a:solidFill>
                        </a:rPr>
                      </a:br>
                      <a:r>
                        <a:rPr lang="en-US" sz="1000" dirty="0">
                          <a:solidFill>
                            <a:schemeClr val="tx1"/>
                          </a:solidFill>
                        </a:rPr>
                        <a:t>could boost demand for Kemira’s solutions.</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53507131"/>
                  </a:ext>
                </a:extLst>
              </a:tr>
              <a:tr h="894434">
                <a:tc rowSpan="2">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spc="100" baseline="0" dirty="0">
                          <a:solidFill>
                            <a:schemeClr val="tx1"/>
                          </a:solidFill>
                        </a:rPr>
                        <a:t>NORTH AMERICA</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000" spc="100" baseline="0" dirty="0">
                        <a:solidFill>
                          <a:schemeClr val="tx1"/>
                        </a:solidFill>
                      </a:endParaRP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a:t>Packaging in the US legislation</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b="1" dirty="0">
                          <a:solidFill>
                            <a:schemeClr val="tx1"/>
                          </a:solidFill>
                        </a:rPr>
                        <a:t>Extended Producer Responsibility (EPR) laws </a:t>
                      </a:r>
                      <a:r>
                        <a:rPr lang="en-US" sz="1000" dirty="0">
                          <a:solidFill>
                            <a:schemeClr val="tx1"/>
                          </a:solidFill>
                        </a:rPr>
                        <a:t>expanding across states create demand for sustainable packaging solutions.</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dirty="0">
                          <a:solidFill>
                            <a:schemeClr val="tx1"/>
                          </a:solidFill>
                        </a:rPr>
                        <a:t>Truth in labeling laws and recyclability criteria push for innovation in fiber-based and recyclable packaging.</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dirty="0">
                          <a:solidFill>
                            <a:schemeClr val="tx1"/>
                          </a:solidFill>
                        </a:rPr>
                        <a:t>Federal recycling infrastructure bills could support circular economy investments in underserved regions.</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b="1" dirty="0">
                          <a:solidFill>
                            <a:schemeClr val="tx1"/>
                          </a:solidFill>
                        </a:rPr>
                        <a:t>California SB54 / Maryland SB 901</a:t>
                      </a:r>
                      <a:r>
                        <a:rPr lang="en-US" sz="1000">
                          <a:solidFill>
                            <a:schemeClr val="tx1"/>
                          </a:solidFill>
                        </a:rPr>
                        <a:t>: Ambitious </a:t>
                      </a:r>
                      <a:r>
                        <a:rPr lang="en-US" sz="1000" dirty="0">
                          <a:solidFill>
                            <a:schemeClr val="tx1"/>
                          </a:solidFill>
                        </a:rPr>
                        <a:t>legislative proposals to mandate major cuts in packaging waste and accelerate the shift to recyclable and renewable materials.</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3437567"/>
                  </a:ext>
                </a:extLst>
              </a:tr>
              <a:tr h="1038496">
                <a:tc vMerge="1">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200">
                        <a:solidFill>
                          <a:schemeClr val="tx1"/>
                        </a:solidFill>
                      </a:endParaRPr>
                    </a:p>
                  </a:txBody>
                  <a:tcPr marL="108000" marR="108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200"/>
                        </a:spcBef>
                        <a:spcAft>
                          <a:spcPts val="0"/>
                        </a:spcAft>
                        <a:buClrTx/>
                        <a:buSzTx/>
                        <a:buFont typeface="Arial" panose="020B0604020202020204" pitchFamily="34" charset="0"/>
                        <a:buNone/>
                        <a:tabLst/>
                        <a:defRPr/>
                      </a:pPr>
                      <a:r>
                        <a:rPr lang="en-US" sz="1000" b="1">
                          <a:solidFill>
                            <a:schemeClr val="tx1"/>
                          </a:solidFill>
                        </a:rPr>
                        <a:t>Sustainable Chemicals in the US legislation</a:t>
                      </a: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b="1" dirty="0">
                          <a:solidFill>
                            <a:schemeClr val="tx1"/>
                          </a:solidFill>
                        </a:rPr>
                        <a:t>State-level bans on PFAS in consumer products and packaging </a:t>
                      </a:r>
                      <a:r>
                        <a:rPr lang="en-US" sz="1000" dirty="0">
                          <a:solidFill>
                            <a:schemeClr val="tx1"/>
                          </a:solidFill>
                        </a:rPr>
                        <a:t>create a market for PFAS-free alternatives.</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dirty="0">
                          <a:solidFill>
                            <a:schemeClr val="tx1"/>
                          </a:solidFill>
                        </a:rPr>
                        <a:t>Growing demand for bio-based and recyclable materials in EPR frameworks and public procurement aligns with Kemira’s renewable chemistry offerings.</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dirty="0">
                          <a:solidFill>
                            <a:schemeClr val="tx1"/>
                          </a:solidFill>
                        </a:rPr>
                        <a:t>Innovation incentives support development of advanced water and materials technologies.</a:t>
                      </a:r>
                    </a:p>
                    <a:p>
                      <a:pPr marL="171450" marR="0" lvl="0" indent="-171450" algn="l" defTabSz="914400"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000" dirty="0">
                        <a:solidFill>
                          <a:schemeClr val="tx1"/>
                        </a:solidFill>
                      </a:endParaRPr>
                    </a:p>
                  </a:txBody>
                  <a:tcPr marL="144000" marR="144000" marT="54000" marB="54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0061504"/>
                  </a:ext>
                </a:extLst>
              </a:tr>
            </a:tbl>
          </a:graphicData>
        </a:graphic>
      </p:graphicFrame>
    </p:spTree>
    <p:extLst>
      <p:ext uri="{BB962C8B-B14F-4D97-AF65-F5344CB8AC3E}">
        <p14:creationId xmlns:p14="http://schemas.microsoft.com/office/powerpoint/2010/main" val="355203451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4CEA79-8BF0-3243-D660-ECC60F80A7A0}"/>
            </a:ext>
          </a:extLst>
        </p:cNvPr>
        <p:cNvGrpSpPr/>
        <p:nvPr/>
      </p:nvGrpSpPr>
      <p:grpSpPr>
        <a:xfrm>
          <a:off x="0" y="0"/>
          <a:ext cx="0" cy="0"/>
          <a:chOff x="0" y="0"/>
          <a:chExt cx="0" cy="0"/>
        </a:xfrm>
      </p:grpSpPr>
      <p:graphicFrame>
        <p:nvGraphicFramePr>
          <p:cNvPr id="14" name="think-cell data - do not delete" hidden="1">
            <a:extLst>
              <a:ext uri="{FF2B5EF4-FFF2-40B4-BE49-F238E27FC236}">
                <a16:creationId xmlns:a16="http://schemas.microsoft.com/office/drawing/2014/main" id="{F1F6C048-2971-BDCF-9454-E651C5CC7EFF}"/>
              </a:ext>
            </a:extLst>
          </p:cNvPr>
          <p:cNvGraphicFramePr>
            <a:graphicFrameLocks/>
          </p:cNvGraphicFramePr>
          <p:nvPr>
            <p:custDataLst>
              <p:tags r:id="rId1"/>
            </p:custDataLst>
            <p:extLst>
              <p:ext uri="{D42A27DB-BD31-4B8C-83A1-F6EECF244321}">
                <p14:modId xmlns:p14="http://schemas.microsoft.com/office/powerpoint/2010/main" val="20286030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73" imgH="273" progId="TCLayout.ActiveDocument.1">
                  <p:embed/>
                </p:oleObj>
              </mc:Choice>
              <mc:Fallback>
                <p:oleObj name="think-cell Slide" r:id="rId3" imgW="273" imgH="273" progId="TCLayout.ActiveDocument.1">
                  <p:embed/>
                  <p:pic>
                    <p:nvPicPr>
                      <p:cNvPr id="14" name="think-cell data - do not delete" hidden="1">
                        <a:extLst>
                          <a:ext uri="{FF2B5EF4-FFF2-40B4-BE49-F238E27FC236}">
                            <a16:creationId xmlns:a16="http://schemas.microsoft.com/office/drawing/2014/main" id="{F1F6C048-2971-BDCF-9454-E651C5CC7EF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Text Placeholder 21">
            <a:extLst>
              <a:ext uri="{FF2B5EF4-FFF2-40B4-BE49-F238E27FC236}">
                <a16:creationId xmlns:a16="http://schemas.microsoft.com/office/drawing/2014/main" id="{1E55C13E-C084-293F-AE2A-CA5C7B6790DD}"/>
              </a:ext>
            </a:extLst>
          </p:cNvPr>
          <p:cNvSpPr>
            <a:spLocks noGrp="1"/>
          </p:cNvSpPr>
          <p:nvPr>
            <p:ph type="body" idx="1"/>
          </p:nvPr>
        </p:nvSpPr>
        <p:spPr>
          <a:xfrm>
            <a:off x="839787" y="620713"/>
            <a:ext cx="4032077" cy="432023"/>
          </a:xfrm>
        </p:spPr>
        <p:txBody>
          <a:bodyPr/>
          <a:lstStyle/>
          <a:p>
            <a:r>
              <a:rPr lang="en-US" sz="1600" dirty="0"/>
              <a:t>Investor presentation</a:t>
            </a:r>
          </a:p>
        </p:txBody>
      </p:sp>
      <p:sp>
        <p:nvSpPr>
          <p:cNvPr id="4" name="Otsikko 3">
            <a:extLst>
              <a:ext uri="{FF2B5EF4-FFF2-40B4-BE49-F238E27FC236}">
                <a16:creationId xmlns:a16="http://schemas.microsoft.com/office/drawing/2014/main" id="{9CC90073-7BF9-4D1E-C84F-23E175E907B8}"/>
              </a:ext>
            </a:extLst>
          </p:cNvPr>
          <p:cNvSpPr>
            <a:spLocks noGrp="1"/>
          </p:cNvSpPr>
          <p:nvPr>
            <p:ph type="ctrTitle"/>
          </p:nvPr>
        </p:nvSpPr>
        <p:spPr/>
        <p:txBody>
          <a:bodyPr vert="horz" rIns="0"/>
          <a:lstStyle/>
          <a:p>
            <a:r>
              <a:rPr lang="en-US" dirty="0"/>
              <a:t>Latest </a:t>
            </a:r>
            <a:br>
              <a:rPr lang="en-US" dirty="0"/>
            </a:br>
            <a:r>
              <a:rPr lang="en-US" dirty="0"/>
              <a:t>news and financials</a:t>
            </a:r>
          </a:p>
        </p:txBody>
      </p:sp>
      <p:pic>
        <p:nvPicPr>
          <p:cNvPr id="7" name="Picture Placeholder 12" descr="A person holding a computer and a phone&#10;&#10;Description automatically generated">
            <a:extLst>
              <a:ext uri="{FF2B5EF4-FFF2-40B4-BE49-F238E27FC236}">
                <a16:creationId xmlns:a16="http://schemas.microsoft.com/office/drawing/2014/main" id="{EA9E51B2-4CC4-7EEF-851D-64044979E684}"/>
              </a:ext>
            </a:extLst>
          </p:cNvPr>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a:xfrm>
            <a:off x="5519738" y="836613"/>
            <a:ext cx="6672262" cy="5184775"/>
          </a:xfrm>
          <a:prstGeom prst="rect">
            <a:avLst/>
          </a:prstGeom>
          <a:noFill/>
        </p:spPr>
      </p:pic>
      <p:sp>
        <p:nvSpPr>
          <p:cNvPr id="9" name="Päivämäärän paikkamerkki 8">
            <a:extLst>
              <a:ext uri="{FF2B5EF4-FFF2-40B4-BE49-F238E27FC236}">
                <a16:creationId xmlns:a16="http://schemas.microsoft.com/office/drawing/2014/main" id="{AC6F67F7-BDB6-4B0E-AE50-F1BB2DDE1100}"/>
              </a:ext>
            </a:extLst>
          </p:cNvPr>
          <p:cNvSpPr>
            <a:spLocks noGrp="1"/>
          </p:cNvSpPr>
          <p:nvPr>
            <p:ph type="dt" sz="half" idx="10"/>
          </p:nvPr>
        </p:nvSpPr>
        <p:spPr/>
        <p:txBody>
          <a:bodyPr/>
          <a:lstStyle/>
          <a:p>
            <a:r>
              <a:rPr lang="fi-FI"/>
              <a:t>JULY 2026</a:t>
            </a:r>
            <a:endParaRPr lang="en-US"/>
          </a:p>
        </p:txBody>
      </p:sp>
      <p:sp>
        <p:nvSpPr>
          <p:cNvPr id="10" name="Alatunnisteen paikkamerkki 9">
            <a:extLst>
              <a:ext uri="{FF2B5EF4-FFF2-40B4-BE49-F238E27FC236}">
                <a16:creationId xmlns:a16="http://schemas.microsoft.com/office/drawing/2014/main" id="{5672BFE5-24F6-6403-B78E-E653B3E46350}"/>
              </a:ext>
            </a:extLst>
          </p:cNvPr>
          <p:cNvSpPr>
            <a:spLocks noGrp="1"/>
          </p:cNvSpPr>
          <p:nvPr>
            <p:ph type="ftr" sz="quarter" idx="11"/>
          </p:nvPr>
        </p:nvSpPr>
        <p:spPr/>
        <p:txBody>
          <a:bodyPr/>
          <a:lstStyle/>
          <a:p>
            <a:r>
              <a:rPr lang="en-US"/>
              <a:t>INVESTOR PRESENTATION</a:t>
            </a:r>
          </a:p>
        </p:txBody>
      </p:sp>
      <p:sp>
        <p:nvSpPr>
          <p:cNvPr id="13" name="Dian numeron paikkamerkki 12">
            <a:extLst>
              <a:ext uri="{FF2B5EF4-FFF2-40B4-BE49-F238E27FC236}">
                <a16:creationId xmlns:a16="http://schemas.microsoft.com/office/drawing/2014/main" id="{4ECED5A5-12C9-D3C1-1296-83622D28EBF8}"/>
              </a:ext>
            </a:extLst>
          </p:cNvPr>
          <p:cNvSpPr>
            <a:spLocks noGrp="1"/>
          </p:cNvSpPr>
          <p:nvPr>
            <p:ph type="sldNum" sz="quarter" idx="12"/>
          </p:nvPr>
        </p:nvSpPr>
        <p:spPr/>
        <p:txBody>
          <a:bodyPr/>
          <a:lstStyle/>
          <a:p>
            <a:fld id="{9B8CDF1A-3CDE-4195-AF23-CDCF2878DEB5}" type="slidenum">
              <a:rPr lang="en-US" smtClean="0"/>
              <a:t>55</a:t>
            </a:fld>
            <a:endParaRPr lang="en-US"/>
          </a:p>
        </p:txBody>
      </p:sp>
    </p:spTree>
    <p:extLst>
      <p:ext uri="{BB962C8B-B14F-4D97-AF65-F5344CB8AC3E}">
        <p14:creationId xmlns:p14="http://schemas.microsoft.com/office/powerpoint/2010/main" val="109869017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1F3272-D542-A113-D9E4-4BA126E286BD}"/>
            </a:ext>
          </a:extLst>
        </p:cNvPr>
        <p:cNvGrpSpPr/>
        <p:nvPr/>
      </p:nvGrpSpPr>
      <p:grpSpPr>
        <a:xfrm>
          <a:off x="0" y="0"/>
          <a:ext cx="0" cy="0"/>
          <a:chOff x="0" y="0"/>
          <a:chExt cx="0" cy="0"/>
        </a:xfrm>
      </p:grpSpPr>
      <p:graphicFrame>
        <p:nvGraphicFramePr>
          <p:cNvPr id="19" name="think-cell data - do not delete" hidden="1">
            <a:extLst>
              <a:ext uri="{FF2B5EF4-FFF2-40B4-BE49-F238E27FC236}">
                <a16:creationId xmlns:a16="http://schemas.microsoft.com/office/drawing/2014/main" id="{4B039FD1-DCB3-8A19-E5A5-BEB4359D10B3}"/>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242" imgH="241" progId="TCLayout.ActiveDocument.1">
                  <p:embed/>
                </p:oleObj>
              </mc:Choice>
              <mc:Fallback>
                <p:oleObj name="think-cell Slide" r:id="rId4" imgW="242" imgH="241" progId="TCLayout.ActiveDocument.1">
                  <p:embed/>
                  <p:pic>
                    <p:nvPicPr>
                      <p:cNvPr id="19" name="think-cell data - do not delete" hidden="1">
                        <a:extLst>
                          <a:ext uri="{FF2B5EF4-FFF2-40B4-BE49-F238E27FC236}">
                            <a16:creationId xmlns:a16="http://schemas.microsoft.com/office/drawing/2014/main" id="{4B039FD1-DCB3-8A19-E5A5-BEB4359D10B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2" name="Picture Placeholder 1" descr="GettyImages-1225022383">
            <a:extLst>
              <a:ext uri="{FF2B5EF4-FFF2-40B4-BE49-F238E27FC236}">
                <a16:creationId xmlns:a16="http://schemas.microsoft.com/office/drawing/2014/main" id="{09B20527-7FAD-40A1-84A4-3E751F8133E2}"/>
              </a:ext>
            </a:extLst>
          </p:cNvPr>
          <p:cNvPicPr>
            <a:picLocks noGrp="1" noChangeAspect="1"/>
          </p:cNvPicPr>
          <p:nvPr>
            <p:ph type="pic" sz="quarter" idx="13"/>
          </p:nvPr>
        </p:nvPicPr>
        <p:blipFill>
          <a:blip r:embed="rId6"/>
          <a:srcRect t="7845" b="7845"/>
          <a:stretch/>
        </p:blipFill>
        <p:spPr>
          <a:custGeom>
            <a:avLst/>
            <a:gdLst/>
            <a:ahLst/>
            <a:cxnLst/>
            <a:rect l="l" t="t" r="r" b="b"/>
            <a:pathLst>
              <a:path w="12192000" h="6858000">
                <a:moveTo>
                  <a:pt x="10065147" y="4753769"/>
                </a:moveTo>
                <a:lnTo>
                  <a:pt x="10217547" y="5016500"/>
                </a:lnTo>
                <a:lnTo>
                  <a:pt x="10369550" y="5279628"/>
                </a:lnTo>
                <a:lnTo>
                  <a:pt x="10521950" y="5542360"/>
                </a:lnTo>
                <a:lnTo>
                  <a:pt x="10674350" y="5805885"/>
                </a:lnTo>
                <a:lnTo>
                  <a:pt x="10826354" y="6068616"/>
                </a:lnTo>
                <a:lnTo>
                  <a:pt x="10979150" y="6331744"/>
                </a:lnTo>
                <a:lnTo>
                  <a:pt x="11131154" y="6594872"/>
                </a:lnTo>
                <a:lnTo>
                  <a:pt x="11283950" y="6858000"/>
                </a:lnTo>
                <a:lnTo>
                  <a:pt x="8234363" y="6858000"/>
                </a:lnTo>
                <a:lnTo>
                  <a:pt x="8462963" y="6594872"/>
                </a:lnTo>
                <a:lnTo>
                  <a:pt x="8691959" y="6331744"/>
                </a:lnTo>
                <a:lnTo>
                  <a:pt x="8920560" y="6068616"/>
                </a:lnTo>
                <a:lnTo>
                  <a:pt x="9149556" y="5805885"/>
                </a:lnTo>
                <a:lnTo>
                  <a:pt x="9378156" y="5542360"/>
                </a:lnTo>
                <a:lnTo>
                  <a:pt x="9607550" y="5279628"/>
                </a:lnTo>
                <a:lnTo>
                  <a:pt x="9836150" y="5016500"/>
                </a:lnTo>
                <a:close/>
                <a:moveTo>
                  <a:pt x="0" y="0"/>
                </a:moveTo>
                <a:lnTo>
                  <a:pt x="12192000" y="0"/>
                </a:lnTo>
                <a:lnTo>
                  <a:pt x="12192000" y="6858000"/>
                </a:lnTo>
                <a:lnTo>
                  <a:pt x="11309747" y="6858000"/>
                </a:lnTo>
                <a:lnTo>
                  <a:pt x="11156157" y="6592491"/>
                </a:lnTo>
                <a:lnTo>
                  <a:pt x="11002566" y="6327378"/>
                </a:lnTo>
                <a:lnTo>
                  <a:pt x="10849372" y="6062266"/>
                </a:lnTo>
                <a:lnTo>
                  <a:pt x="10695782" y="5797153"/>
                </a:lnTo>
                <a:lnTo>
                  <a:pt x="10542191" y="5532041"/>
                </a:lnTo>
                <a:lnTo>
                  <a:pt x="10388600" y="5266928"/>
                </a:lnTo>
                <a:lnTo>
                  <a:pt x="10235010" y="5001816"/>
                </a:lnTo>
                <a:lnTo>
                  <a:pt x="10081816" y="4736703"/>
                </a:lnTo>
                <a:lnTo>
                  <a:pt x="10077450" y="4739878"/>
                </a:lnTo>
                <a:lnTo>
                  <a:pt x="10341769" y="4435872"/>
                </a:lnTo>
                <a:lnTo>
                  <a:pt x="10605691" y="4132660"/>
                </a:lnTo>
                <a:lnTo>
                  <a:pt x="10870010" y="3828653"/>
                </a:lnTo>
                <a:lnTo>
                  <a:pt x="11133932" y="3525441"/>
                </a:lnTo>
                <a:lnTo>
                  <a:pt x="11398250" y="3221435"/>
                </a:lnTo>
                <a:lnTo>
                  <a:pt x="11662172" y="2918222"/>
                </a:lnTo>
                <a:lnTo>
                  <a:pt x="11926491" y="2614216"/>
                </a:lnTo>
                <a:lnTo>
                  <a:pt x="12190413" y="2311003"/>
                </a:lnTo>
                <a:lnTo>
                  <a:pt x="12190413" y="2276475"/>
                </a:lnTo>
                <a:lnTo>
                  <a:pt x="11941176" y="2563019"/>
                </a:lnTo>
                <a:lnTo>
                  <a:pt x="11691938" y="2849166"/>
                </a:lnTo>
                <a:lnTo>
                  <a:pt x="11442700" y="3135710"/>
                </a:lnTo>
                <a:lnTo>
                  <a:pt x="11193463" y="3421856"/>
                </a:lnTo>
                <a:lnTo>
                  <a:pt x="10944226" y="3708400"/>
                </a:lnTo>
                <a:lnTo>
                  <a:pt x="10694988" y="3994547"/>
                </a:lnTo>
                <a:lnTo>
                  <a:pt x="10446147" y="4281091"/>
                </a:lnTo>
                <a:lnTo>
                  <a:pt x="10197306" y="4567238"/>
                </a:lnTo>
                <a:lnTo>
                  <a:pt x="9947672" y="4853781"/>
                </a:lnTo>
                <a:lnTo>
                  <a:pt x="9698832" y="5139928"/>
                </a:lnTo>
                <a:lnTo>
                  <a:pt x="9449594" y="5426472"/>
                </a:lnTo>
                <a:lnTo>
                  <a:pt x="9200753" y="5712619"/>
                </a:lnTo>
                <a:lnTo>
                  <a:pt x="8951119" y="5999163"/>
                </a:lnTo>
                <a:lnTo>
                  <a:pt x="8702278" y="6285310"/>
                </a:lnTo>
                <a:lnTo>
                  <a:pt x="8453041" y="6571853"/>
                </a:lnTo>
                <a:lnTo>
                  <a:pt x="8204200" y="6858000"/>
                </a:lnTo>
                <a:lnTo>
                  <a:pt x="0" y="6858000"/>
                </a:lnTo>
                <a:close/>
              </a:path>
            </a:pathLst>
          </a:custGeom>
          <a:solidFill>
            <a:prstClr val="white">
              <a:lumMod val="85000"/>
            </a:prstClr>
          </a:solidFill>
        </p:spPr>
      </p:pic>
      <p:sp>
        <p:nvSpPr>
          <p:cNvPr id="22" name="Rectangle 21">
            <a:extLst>
              <a:ext uri="{FF2B5EF4-FFF2-40B4-BE49-F238E27FC236}">
                <a16:creationId xmlns:a16="http://schemas.microsoft.com/office/drawing/2014/main" id="{8C1D522B-8869-8AE8-88C4-6FA43A8CAD30}"/>
              </a:ext>
            </a:extLst>
          </p:cNvPr>
          <p:cNvSpPr/>
          <p:nvPr/>
        </p:nvSpPr>
        <p:spPr>
          <a:xfrm>
            <a:off x="0" y="0"/>
            <a:ext cx="12192000" cy="7043596"/>
          </a:xfrm>
          <a:prstGeom prst="rect">
            <a:avLst/>
          </a:prstGeom>
          <a:gradFill flip="none" rotWithShape="1">
            <a:gsLst>
              <a:gs pos="0">
                <a:schemeClr val="tx1">
                  <a:lumMod val="90000"/>
                  <a:lumOff val="10000"/>
                  <a:alpha val="50000"/>
                </a:schemeClr>
              </a:gs>
              <a:gs pos="50000">
                <a:schemeClr val="tx1">
                  <a:lumMod val="90000"/>
                  <a:lumOff val="10000"/>
                  <a:alpha val="25000"/>
                </a:schemeClr>
              </a:gs>
              <a:gs pos="100000">
                <a:schemeClr val="tx1">
                  <a:lumMod val="90000"/>
                  <a:lumOff val="10000"/>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0" name="Picture Placeholder 19">
            <a:extLst>
              <a:ext uri="{FF2B5EF4-FFF2-40B4-BE49-F238E27FC236}">
                <a16:creationId xmlns:a16="http://schemas.microsoft.com/office/drawing/2014/main" id="{1332E316-14B6-F0F3-6D15-1F2A1A384D2C}"/>
              </a:ext>
            </a:extLst>
          </p:cNvPr>
          <p:cNvSpPr>
            <a:spLocks noGrp="1"/>
          </p:cNvSpPr>
          <p:nvPr>
            <p:ph type="pic" sz="quarter" idx="18"/>
          </p:nvPr>
        </p:nvSpPr>
        <p:spPr/>
        <p:txBody>
          <a:bodyPr/>
          <a:lstStyle/>
          <a:p>
            <a:endParaRPr lang="fi-FI"/>
          </a:p>
        </p:txBody>
      </p:sp>
      <p:sp>
        <p:nvSpPr>
          <p:cNvPr id="4" name="Päivämäärän paikkamerkki 3">
            <a:extLst>
              <a:ext uri="{FF2B5EF4-FFF2-40B4-BE49-F238E27FC236}">
                <a16:creationId xmlns:a16="http://schemas.microsoft.com/office/drawing/2014/main" id="{37297A91-43F2-D3F2-E9B6-61BB6D0401D2}"/>
              </a:ext>
            </a:extLst>
          </p:cNvPr>
          <p:cNvSpPr>
            <a:spLocks noGrp="1"/>
          </p:cNvSpPr>
          <p:nvPr>
            <p:ph type="dt" sz="half" idx="20"/>
          </p:nvPr>
        </p:nvSpPr>
        <p:spPr/>
        <p:txBody>
          <a:bodyPr/>
          <a:lstStyle/>
          <a:p>
            <a:r>
              <a:rPr lang="fi-FI"/>
              <a:t>JULY 2026</a:t>
            </a:r>
            <a:endParaRPr lang="en-US"/>
          </a:p>
        </p:txBody>
      </p:sp>
      <p:sp>
        <p:nvSpPr>
          <p:cNvPr id="5" name="Alatunnisteen paikkamerkki 4">
            <a:extLst>
              <a:ext uri="{FF2B5EF4-FFF2-40B4-BE49-F238E27FC236}">
                <a16:creationId xmlns:a16="http://schemas.microsoft.com/office/drawing/2014/main" id="{F1D6F388-3794-D3B8-C855-816C05884228}"/>
              </a:ext>
            </a:extLst>
          </p:cNvPr>
          <p:cNvSpPr>
            <a:spLocks noGrp="1"/>
          </p:cNvSpPr>
          <p:nvPr>
            <p:ph type="ftr" sz="quarter" idx="21"/>
          </p:nvPr>
        </p:nvSpPr>
        <p:spPr/>
        <p:txBody>
          <a:bodyPr/>
          <a:lstStyle/>
          <a:p>
            <a:r>
              <a:rPr lang="en-US"/>
              <a:t>INVESTOR PRESENTATION</a:t>
            </a:r>
          </a:p>
        </p:txBody>
      </p:sp>
      <p:sp>
        <p:nvSpPr>
          <p:cNvPr id="6" name="Dian numeron paikkamerkki 5">
            <a:extLst>
              <a:ext uri="{FF2B5EF4-FFF2-40B4-BE49-F238E27FC236}">
                <a16:creationId xmlns:a16="http://schemas.microsoft.com/office/drawing/2014/main" id="{916EF3D0-48A4-01E9-AF81-9055C2A25234}"/>
              </a:ext>
            </a:extLst>
          </p:cNvPr>
          <p:cNvSpPr>
            <a:spLocks noGrp="1"/>
          </p:cNvSpPr>
          <p:nvPr>
            <p:ph type="sldNum" sz="quarter" idx="22"/>
          </p:nvPr>
        </p:nvSpPr>
        <p:spPr/>
        <p:txBody>
          <a:bodyPr/>
          <a:lstStyle/>
          <a:p>
            <a:fld id="{9B8CDF1A-3CDE-4195-AF23-CDCF2878DEB5}" type="slidenum">
              <a:rPr lang="en-US" smtClean="0"/>
              <a:pPr/>
              <a:t>56</a:t>
            </a:fld>
            <a:endParaRPr lang="en-US"/>
          </a:p>
        </p:txBody>
      </p:sp>
      <p:sp>
        <p:nvSpPr>
          <p:cNvPr id="18" name="Subtitle 17">
            <a:extLst>
              <a:ext uri="{FF2B5EF4-FFF2-40B4-BE49-F238E27FC236}">
                <a16:creationId xmlns:a16="http://schemas.microsoft.com/office/drawing/2014/main" id="{E7C5D076-CBAE-753E-3847-B0F32B00B7DE}"/>
              </a:ext>
            </a:extLst>
          </p:cNvPr>
          <p:cNvSpPr>
            <a:spLocks noGrp="1"/>
          </p:cNvSpPr>
          <p:nvPr>
            <p:ph type="subTitle" idx="1"/>
          </p:nvPr>
        </p:nvSpPr>
        <p:spPr/>
        <p:txBody>
          <a:bodyPr/>
          <a:lstStyle/>
          <a:p>
            <a:r>
              <a:rPr lang="fi-FI" dirty="0" err="1"/>
              <a:t>Half-year</a:t>
            </a:r>
            <a:r>
              <a:rPr lang="fi-FI" dirty="0"/>
              <a:t> </a:t>
            </a:r>
            <a:r>
              <a:rPr lang="fi-FI" dirty="0" err="1"/>
              <a:t>financial</a:t>
            </a:r>
            <a:r>
              <a:rPr lang="fi-FI" dirty="0"/>
              <a:t> </a:t>
            </a:r>
            <a:r>
              <a:rPr lang="fi-FI" dirty="0" err="1"/>
              <a:t>report</a:t>
            </a:r>
            <a:r>
              <a:rPr lang="fi-FI" dirty="0"/>
              <a:t> </a:t>
            </a:r>
            <a:r>
              <a:rPr lang="fi-FI" dirty="0" err="1"/>
              <a:t>january</a:t>
            </a:r>
            <a:r>
              <a:rPr lang="fi-FI" dirty="0"/>
              <a:t> – </a:t>
            </a:r>
            <a:r>
              <a:rPr lang="fi-FI" dirty="0" err="1"/>
              <a:t>June</a:t>
            </a:r>
            <a:r>
              <a:rPr lang="fi-FI" dirty="0"/>
              <a:t> 2026</a:t>
            </a:r>
          </a:p>
          <a:p>
            <a:r>
              <a:rPr lang="fi-FI" dirty="0" err="1"/>
              <a:t>Result</a:t>
            </a:r>
            <a:r>
              <a:rPr lang="fi-FI" dirty="0"/>
              <a:t> </a:t>
            </a:r>
            <a:r>
              <a:rPr lang="fi-FI" dirty="0" err="1"/>
              <a:t>presentation</a:t>
            </a:r>
            <a:endParaRPr lang="fi-FI" dirty="0"/>
          </a:p>
        </p:txBody>
      </p:sp>
      <p:sp>
        <p:nvSpPr>
          <p:cNvPr id="8" name="Otsikko 7">
            <a:extLst>
              <a:ext uri="{FF2B5EF4-FFF2-40B4-BE49-F238E27FC236}">
                <a16:creationId xmlns:a16="http://schemas.microsoft.com/office/drawing/2014/main" id="{867550F8-8CB5-0E6E-4D8E-B9B4AF1376B1}"/>
              </a:ext>
            </a:extLst>
          </p:cNvPr>
          <p:cNvSpPr>
            <a:spLocks noGrp="1"/>
          </p:cNvSpPr>
          <p:nvPr>
            <p:ph type="ctrTitle"/>
          </p:nvPr>
        </p:nvSpPr>
        <p:spPr/>
        <p:txBody>
          <a:bodyPr vert="horz" rIns="0"/>
          <a:lstStyle/>
          <a:p>
            <a:r>
              <a:rPr lang="en-US" sz="6000" dirty="0"/>
              <a:t>Profitability weakened by cost inflation, performance improvement measures continue </a:t>
            </a:r>
            <a:endParaRPr lang="fi-FI" sz="6000" dirty="0"/>
          </a:p>
        </p:txBody>
      </p:sp>
      <p:sp>
        <p:nvSpPr>
          <p:cNvPr id="21" name="Text Placeholder 20">
            <a:extLst>
              <a:ext uri="{FF2B5EF4-FFF2-40B4-BE49-F238E27FC236}">
                <a16:creationId xmlns:a16="http://schemas.microsoft.com/office/drawing/2014/main" id="{8C606C25-D27D-26EF-8C5B-DFAAD3A31152}"/>
              </a:ext>
            </a:extLst>
          </p:cNvPr>
          <p:cNvSpPr>
            <a:spLocks noGrp="1"/>
          </p:cNvSpPr>
          <p:nvPr>
            <p:ph type="body" idx="23"/>
          </p:nvPr>
        </p:nvSpPr>
        <p:spPr/>
        <p:txBody>
          <a:bodyPr/>
          <a:lstStyle/>
          <a:p>
            <a:r>
              <a:rPr lang="fi-FI" b="1" dirty="0"/>
              <a:t>Antti salminen, </a:t>
            </a:r>
            <a:r>
              <a:rPr lang="fi-FI" b="1" dirty="0" err="1"/>
              <a:t>president</a:t>
            </a:r>
            <a:r>
              <a:rPr lang="fi-FI" b="1" dirty="0"/>
              <a:t> and CEO</a:t>
            </a:r>
          </a:p>
          <a:p>
            <a:r>
              <a:rPr lang="fi-FI" b="1" dirty="0"/>
              <a:t>Tuomas Mäkipeska, CFO</a:t>
            </a:r>
          </a:p>
          <a:p>
            <a:r>
              <a:rPr lang="fi-FI" b="1" dirty="0" err="1"/>
              <a:t>July</a:t>
            </a:r>
            <a:r>
              <a:rPr lang="fi-FI" b="1" dirty="0"/>
              <a:t> 17, 2026 </a:t>
            </a:r>
          </a:p>
        </p:txBody>
      </p:sp>
      <p:sp>
        <p:nvSpPr>
          <p:cNvPr id="11" name="Date Placeholder 3">
            <a:extLst>
              <a:ext uri="{FF2B5EF4-FFF2-40B4-BE49-F238E27FC236}">
                <a16:creationId xmlns:a16="http://schemas.microsoft.com/office/drawing/2014/main" id="{5585B490-3E7D-F28A-65E6-F5D5BDA75FE4}"/>
              </a:ext>
            </a:extLst>
          </p:cNvPr>
          <p:cNvSpPr txBox="1">
            <a:spLocks/>
          </p:cNvSpPr>
          <p:nvPr/>
        </p:nvSpPr>
        <p:spPr>
          <a:xfrm>
            <a:off x="1918397" y="6453188"/>
            <a:ext cx="1225275" cy="144463"/>
          </a:xfrm>
          <a:prstGeom prst="rect">
            <a:avLst/>
          </a:prstGeom>
        </p:spPr>
        <p:txBody>
          <a:bodyPr vert="horz" lIns="0" tIns="0" rIns="0" bIns="0" rtlCol="0" anchor="ctr" anchorCtr="0">
            <a:noAutofit/>
          </a:bodyPr>
          <a:lstStyle>
            <a:defPPr>
              <a:defRPr lang="fi-FI"/>
            </a:defPPr>
            <a:lvl1pPr marL="0" algn="l" defTabSz="914400" rtl="0" eaLnBrk="1" latinLnBrk="0" hangingPunct="1">
              <a:defRPr sz="700" b="0" kern="1200" cap="all" spc="100" baseline="0">
                <a:no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February 12, 2026</a:t>
            </a:r>
          </a:p>
        </p:txBody>
      </p:sp>
      <p:sp>
        <p:nvSpPr>
          <p:cNvPr id="12" name="Footer Placeholder 4">
            <a:extLst>
              <a:ext uri="{FF2B5EF4-FFF2-40B4-BE49-F238E27FC236}">
                <a16:creationId xmlns:a16="http://schemas.microsoft.com/office/drawing/2014/main" id="{7EF288F1-8EB8-3446-43EC-F0F82038E3CA}"/>
              </a:ext>
            </a:extLst>
          </p:cNvPr>
          <p:cNvSpPr txBox="1">
            <a:spLocks/>
          </p:cNvSpPr>
          <p:nvPr/>
        </p:nvSpPr>
        <p:spPr>
          <a:xfrm>
            <a:off x="3143671" y="6453188"/>
            <a:ext cx="8208541" cy="144463"/>
          </a:xfrm>
          <a:prstGeom prst="rect">
            <a:avLst/>
          </a:prstGeom>
        </p:spPr>
        <p:txBody>
          <a:bodyPr vert="horz" lIns="0" tIns="0" rIns="0" bIns="0" rtlCol="0" anchor="ctr" anchorCtr="0">
            <a:noAutofit/>
          </a:bodyPr>
          <a:lstStyle>
            <a:defPPr>
              <a:defRPr lang="fi-FI"/>
            </a:defPPr>
            <a:lvl1pPr marL="0" algn="l" defTabSz="914400" rtl="0" eaLnBrk="1" latinLnBrk="0" hangingPunct="1">
              <a:defRPr sz="700" b="0" kern="1200" cap="all" spc="100" baseline="0">
                <a:no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Q4 2025 Result Presentation</a:t>
            </a:r>
          </a:p>
        </p:txBody>
      </p:sp>
      <p:sp>
        <p:nvSpPr>
          <p:cNvPr id="13" name="Slide Number Placeholder 5">
            <a:extLst>
              <a:ext uri="{FF2B5EF4-FFF2-40B4-BE49-F238E27FC236}">
                <a16:creationId xmlns:a16="http://schemas.microsoft.com/office/drawing/2014/main" id="{04E93A04-C75B-B51D-9BE8-4D674D3012CD}"/>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no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B8CDF1A-3CDE-4195-AF23-CDCF2878DEB5}" type="slidenum">
              <a:rPr lang="en-US" smtClean="0"/>
              <a:pPr/>
              <a:t>56</a:t>
            </a:fld>
            <a:endParaRPr lang="en-US"/>
          </a:p>
        </p:txBody>
      </p:sp>
    </p:spTree>
    <p:extLst>
      <p:ext uri="{BB962C8B-B14F-4D97-AF65-F5344CB8AC3E}">
        <p14:creationId xmlns:p14="http://schemas.microsoft.com/office/powerpoint/2010/main" val="19385295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2614DF-1390-8194-20F2-A30B82CE6F3F}"/>
            </a:ext>
          </a:extLst>
        </p:cNvPr>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A66E4DF7-5AAC-52A7-7D7E-A532DD832BB0}"/>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12" name="think-cell data - do not delete" hidden="1">
                        <a:extLst>
                          <a:ext uri="{FF2B5EF4-FFF2-40B4-BE49-F238E27FC236}">
                            <a16:creationId xmlns:a16="http://schemas.microsoft.com/office/drawing/2014/main" id="{A66E4DF7-5AAC-52A7-7D7E-A532DD832BB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 name="Title 9">
            <a:extLst>
              <a:ext uri="{FF2B5EF4-FFF2-40B4-BE49-F238E27FC236}">
                <a16:creationId xmlns:a16="http://schemas.microsoft.com/office/drawing/2014/main" id="{930D1B79-79A2-142C-0F11-90CAC58951E9}"/>
              </a:ext>
            </a:extLst>
          </p:cNvPr>
          <p:cNvSpPr>
            <a:spLocks noGrp="1"/>
          </p:cNvSpPr>
          <p:nvPr>
            <p:ph type="title"/>
          </p:nvPr>
        </p:nvSpPr>
        <p:spPr/>
        <p:txBody>
          <a:bodyPr vert="horz"/>
          <a:lstStyle/>
          <a:p>
            <a:r>
              <a:rPr lang="en-US"/>
              <a:t>Important notice</a:t>
            </a:r>
          </a:p>
        </p:txBody>
      </p:sp>
      <p:sp>
        <p:nvSpPr>
          <p:cNvPr id="11" name="Content Placeholder 10">
            <a:extLst>
              <a:ext uri="{FF2B5EF4-FFF2-40B4-BE49-F238E27FC236}">
                <a16:creationId xmlns:a16="http://schemas.microsoft.com/office/drawing/2014/main" id="{D18C5FD2-3B75-2878-399A-C6CDA05C875D}"/>
              </a:ext>
            </a:extLst>
          </p:cNvPr>
          <p:cNvSpPr>
            <a:spLocks noGrp="1"/>
          </p:cNvSpPr>
          <p:nvPr>
            <p:ph idx="1"/>
          </p:nvPr>
        </p:nvSpPr>
        <p:spPr>
          <a:xfrm>
            <a:off x="838200" y="1298121"/>
            <a:ext cx="10515600" cy="5021036"/>
          </a:xfrm>
        </p:spPr>
        <p:txBody>
          <a:bodyPr/>
          <a:lstStyle/>
          <a:p>
            <a:r>
              <a:rPr lang="en-US" sz="1600"/>
              <a:t>The following applies to this presentation, the oral presentation of the information in this presentation by Kemira Oyj (“Kemira”) or any person on behalf of Kemira, and any question-and-answer session that follows the oral presentation (collectively, the “Information”). In accessing the Information, you agree to be bound by the following terms and conditions. </a:t>
            </a:r>
          </a:p>
          <a:p>
            <a:r>
              <a:rPr lang="en-US" sz="1600"/>
              <a:t>This presentation includes, or may be deemed to include, forward-looking statements. These statements relate to expected future events or expected future financial performance, including, but not limited to, strategic plans, potential growth, planned operational changes, expected capital expenditure and future cash sources and requirements. These events involve known and unknown risks, uncertainties and other factors that may cause Kemira’s or its businesses’ actual results of operations, levels of activity, performance or achievements to be materially different from those expressed or implied by any forward-looking statements. In some cases, such forward-looking statements can be identified by terminology such as “may,” “will,” “could,” “would,” “should,” “expect,” “plan,” “aim,” “target,” “anticipate,” “intend,” “believe,” “estimate,” “predict,” “potential,” or “continue,” or the negative of those terms or other comparable terminology. By their nature, forward-looking statements involve risks and uncertainties because they relate to events and depend on circumstances that may or may not occur in the future. Future results may vary from the results expressed in, or implied by, the forward-looking statements contained in this presentation, possibly to a material degree. All forward-looking statements made in this presentation are based on information presently available to management and Kemira assumes no obligation to update any forward-looking statements, unless obligated to do so under applicable law or regulation.</a:t>
            </a:r>
          </a:p>
          <a:p>
            <a:r>
              <a:rPr lang="en-US" sz="1600"/>
              <a:t>This presentation does not constitute an offer to buy or subscribe Kemira’s securities. Potential investors are instructed to familiarize themselves with Kemira’s financial reports and other material available on the company’s website in order to form a comprehensive picture of Kemira and its securities.</a:t>
            </a:r>
          </a:p>
        </p:txBody>
      </p:sp>
      <p:sp>
        <p:nvSpPr>
          <p:cNvPr id="4" name="Date Placeholder 3">
            <a:extLst>
              <a:ext uri="{FF2B5EF4-FFF2-40B4-BE49-F238E27FC236}">
                <a16:creationId xmlns:a16="http://schemas.microsoft.com/office/drawing/2014/main" id="{DF7CBA8B-A60C-3EE1-DEDB-A0BE0A25334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solidFill>
                  <a:srgbClr val="322D2D"/>
                </a:solidFill>
                <a:effectLst/>
                <a:uLnTx/>
                <a:uFillTx/>
                <a:latin typeface="Arial"/>
                <a:ea typeface="+mn-ea"/>
                <a:cs typeface="+mn-cs"/>
              </a:rPr>
              <a:t>JULY 2026</a:t>
            </a:r>
            <a:endParaRPr kumimoji="0" lang="en-US" sz="700" b="0" i="0" u="none" strike="noStrike" kern="1200" cap="all" spc="100" normalizeH="0" baseline="0" noProof="0" dirty="0">
              <a:ln>
                <a:noFill/>
              </a:ln>
              <a:solidFill>
                <a:srgbClr val="322D2D"/>
              </a:solidFill>
              <a:effectLst/>
              <a:uLnTx/>
              <a:uFillTx/>
              <a:latin typeface="Arial"/>
              <a:ea typeface="+mn-ea"/>
              <a:cs typeface="+mn-cs"/>
            </a:endParaRPr>
          </a:p>
        </p:txBody>
      </p:sp>
      <p:sp>
        <p:nvSpPr>
          <p:cNvPr id="5" name="Footer Placeholder 4">
            <a:extLst>
              <a:ext uri="{FF2B5EF4-FFF2-40B4-BE49-F238E27FC236}">
                <a16:creationId xmlns:a16="http://schemas.microsoft.com/office/drawing/2014/main" id="{8643BDDD-0E02-3E2C-513E-11CFFEF06217}"/>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a:ln>
                  <a:noFill/>
                </a:ln>
                <a:solidFill>
                  <a:srgbClr val="322D2D"/>
                </a:solidFill>
                <a:effectLst/>
                <a:uLnTx/>
                <a:uFillTx/>
                <a:latin typeface="Arial"/>
                <a:ea typeface="+mn-ea"/>
                <a:cs typeface="+mn-cs"/>
              </a:rPr>
              <a:t>INVESTOR PRESENTATION</a:t>
            </a:r>
          </a:p>
        </p:txBody>
      </p:sp>
      <p:sp>
        <p:nvSpPr>
          <p:cNvPr id="6" name="Slide Number Placeholder 5">
            <a:extLst>
              <a:ext uri="{FF2B5EF4-FFF2-40B4-BE49-F238E27FC236}">
                <a16:creationId xmlns:a16="http://schemas.microsoft.com/office/drawing/2014/main" id="{C3E47B69-8591-0C59-5D42-3EFD6EB52C2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srgbClr val="322D2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700" b="0" i="0" u="none" strike="noStrike" kern="1200" cap="all" spc="100" normalizeH="0" baseline="0" noProof="0">
              <a:ln>
                <a:noFill/>
              </a:ln>
              <a:solidFill>
                <a:srgbClr val="322D2D"/>
              </a:solidFill>
              <a:effectLst/>
              <a:uLnTx/>
              <a:uFillTx/>
              <a:latin typeface="Arial"/>
              <a:ea typeface="+mn-ea"/>
              <a:cs typeface="+mn-cs"/>
            </a:endParaRPr>
          </a:p>
        </p:txBody>
      </p:sp>
    </p:spTree>
    <p:extLst>
      <p:ext uri="{BB962C8B-B14F-4D97-AF65-F5344CB8AC3E}">
        <p14:creationId xmlns:p14="http://schemas.microsoft.com/office/powerpoint/2010/main" val="171909817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DB291C-3C35-F5A4-CB57-B36D95DB34DB}"/>
            </a:ext>
          </a:extLst>
        </p:cNvPr>
        <p:cNvGrpSpPr/>
        <p:nvPr/>
      </p:nvGrpSpPr>
      <p:grpSpPr>
        <a:xfrm>
          <a:off x="0" y="0"/>
          <a:ext cx="0" cy="0"/>
          <a:chOff x="0" y="0"/>
          <a:chExt cx="0" cy="0"/>
        </a:xfrm>
      </p:grpSpPr>
      <p:graphicFrame>
        <p:nvGraphicFramePr>
          <p:cNvPr id="11" name="think-cell data - do not delete" hidden="1">
            <a:extLst>
              <a:ext uri="{FF2B5EF4-FFF2-40B4-BE49-F238E27FC236}">
                <a16:creationId xmlns:a16="http://schemas.microsoft.com/office/drawing/2014/main" id="{6D0BE79D-7D2F-4D1B-1E7D-C056144A2DB5}"/>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11" name="think-cell data - do not delete" hidden="1">
                        <a:extLst>
                          <a:ext uri="{FF2B5EF4-FFF2-40B4-BE49-F238E27FC236}">
                            <a16:creationId xmlns:a16="http://schemas.microsoft.com/office/drawing/2014/main" id="{6D0BE79D-7D2F-4D1B-1E7D-C056144A2DB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4" name="Title 13">
            <a:extLst>
              <a:ext uri="{FF2B5EF4-FFF2-40B4-BE49-F238E27FC236}">
                <a16:creationId xmlns:a16="http://schemas.microsoft.com/office/drawing/2014/main" id="{CD98F2F6-079B-7A7C-D1F4-8C204024AAC5}"/>
              </a:ext>
            </a:extLst>
          </p:cNvPr>
          <p:cNvSpPr>
            <a:spLocks noGrp="1"/>
          </p:cNvSpPr>
          <p:nvPr>
            <p:ph type="title"/>
          </p:nvPr>
        </p:nvSpPr>
        <p:spPr/>
        <p:txBody>
          <a:bodyPr vert="horz"/>
          <a:lstStyle/>
          <a:p>
            <a:r>
              <a:rPr lang="fi-FI"/>
              <a:t>Agenda</a:t>
            </a:r>
            <a:br>
              <a:rPr lang="fi-FI"/>
            </a:br>
            <a:endParaRPr lang="fi-FI"/>
          </a:p>
        </p:txBody>
      </p:sp>
      <p:sp>
        <p:nvSpPr>
          <p:cNvPr id="6" name="Slide Number Placeholder 5">
            <a:extLst>
              <a:ext uri="{FF2B5EF4-FFF2-40B4-BE49-F238E27FC236}">
                <a16:creationId xmlns:a16="http://schemas.microsoft.com/office/drawing/2014/main" id="{22FF6E72-C857-6AE2-09A9-1FA8DA7EEBD9}"/>
              </a:ext>
            </a:extLst>
          </p:cNvPr>
          <p:cNvSpPr>
            <a:spLocks noGrp="1"/>
          </p:cNvSpPr>
          <p:nvPr>
            <p:ph type="sldNum" sz="quarter" idx="12"/>
          </p:nvPr>
        </p:nvSpPr>
        <p:spPr/>
        <p:txBody>
          <a:bodyPr/>
          <a:lstStyle/>
          <a:p>
            <a:pPr rtl="0"/>
            <a:fld id="{9B8CDF1A-3CDE-4195-AF23-CDCF2878DEB5}" type="slidenum">
              <a:rPr lang="en-US" smtClean="0"/>
              <a:t>58</a:t>
            </a:fld>
            <a:endParaRPr lang="en-US"/>
          </a:p>
        </p:txBody>
      </p:sp>
      <p:sp>
        <p:nvSpPr>
          <p:cNvPr id="17" name="Rectangle 16">
            <a:extLst>
              <a:ext uri="{FF2B5EF4-FFF2-40B4-BE49-F238E27FC236}">
                <a16:creationId xmlns:a16="http://schemas.microsoft.com/office/drawing/2014/main" id="{E72BCAEE-F993-7067-CF07-686EF008BD5A}"/>
              </a:ext>
            </a:extLst>
          </p:cNvPr>
          <p:cNvSpPr/>
          <p:nvPr/>
        </p:nvSpPr>
        <p:spPr>
          <a:xfrm>
            <a:off x="3357791" y="1174246"/>
            <a:ext cx="2232000" cy="1763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spcAft>
                <a:spcPts val="600"/>
              </a:spcAft>
            </a:pPr>
            <a:r>
              <a:rPr lang="en-GB" sz="1600" b="1">
                <a:solidFill>
                  <a:schemeClr val="tx1"/>
                </a:solidFill>
                <a:cs typeface="Plus Jakarta Sans" pitchFamily="2" charset="0"/>
              </a:rPr>
              <a:t>Antti Salminen</a:t>
            </a:r>
          </a:p>
          <a:p>
            <a:pPr>
              <a:spcAft>
                <a:spcPts val="600"/>
              </a:spcAft>
            </a:pPr>
            <a:r>
              <a:rPr lang="en-GB" sz="1600">
                <a:solidFill>
                  <a:schemeClr val="tx1"/>
                </a:solidFill>
                <a:cs typeface="Plus Jakarta Sans" pitchFamily="2" charset="0"/>
              </a:rPr>
              <a:t>President and CEO</a:t>
            </a:r>
          </a:p>
        </p:txBody>
      </p:sp>
      <p:sp>
        <p:nvSpPr>
          <p:cNvPr id="18" name="Text Placeholder 3">
            <a:extLst>
              <a:ext uri="{FF2B5EF4-FFF2-40B4-BE49-F238E27FC236}">
                <a16:creationId xmlns:a16="http://schemas.microsoft.com/office/drawing/2014/main" id="{52C2D758-0E38-2F08-4EF6-D1756B5B75DD}"/>
              </a:ext>
            </a:extLst>
          </p:cNvPr>
          <p:cNvSpPr txBox="1">
            <a:spLocks/>
          </p:cNvSpPr>
          <p:nvPr/>
        </p:nvSpPr>
        <p:spPr>
          <a:xfrm>
            <a:off x="5929782" y="11223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b="1" dirty="0">
                <a:solidFill>
                  <a:schemeClr val="tx2"/>
                </a:solidFill>
                <a:cs typeface="Plus Jakarta Sans" pitchFamily="2" charset="0"/>
              </a:rPr>
              <a:t>Q2 2026 Highlights</a:t>
            </a:r>
            <a:endParaRPr lang="en-SG" sz="1600" b="1" dirty="0">
              <a:solidFill>
                <a:schemeClr val="tx2"/>
              </a:solidFill>
              <a:cs typeface="Plus Jakarta Sans" pitchFamily="2" charset="0"/>
            </a:endParaRPr>
          </a:p>
        </p:txBody>
      </p:sp>
      <p:sp>
        <p:nvSpPr>
          <p:cNvPr id="19" name="Rectangle 18">
            <a:extLst>
              <a:ext uri="{FF2B5EF4-FFF2-40B4-BE49-F238E27FC236}">
                <a16:creationId xmlns:a16="http://schemas.microsoft.com/office/drawing/2014/main" id="{CD981F0E-6BE1-A753-0627-91BF8B79F744}"/>
              </a:ext>
            </a:extLst>
          </p:cNvPr>
          <p:cNvSpPr/>
          <p:nvPr/>
        </p:nvSpPr>
        <p:spPr>
          <a:xfrm>
            <a:off x="3357791" y="3609097"/>
            <a:ext cx="2232000" cy="1763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spcAft>
                <a:spcPts val="600"/>
              </a:spcAft>
            </a:pPr>
            <a:r>
              <a:rPr lang="fi-FI" sz="1600" b="1">
                <a:solidFill>
                  <a:schemeClr val="tx1"/>
                </a:solidFill>
                <a:cs typeface="Plus Jakarta Sans" pitchFamily="2" charset="0"/>
              </a:rPr>
              <a:t>Tuomas Mäkipeska</a:t>
            </a:r>
          </a:p>
          <a:p>
            <a:pPr>
              <a:spcAft>
                <a:spcPts val="600"/>
              </a:spcAft>
            </a:pPr>
            <a:r>
              <a:rPr lang="fi-FI" sz="1600">
                <a:solidFill>
                  <a:schemeClr val="tx1"/>
                </a:solidFill>
                <a:cs typeface="Plus Jakarta Sans" pitchFamily="2" charset="0"/>
              </a:rPr>
              <a:t>CFO</a:t>
            </a:r>
          </a:p>
        </p:txBody>
      </p:sp>
      <p:sp>
        <p:nvSpPr>
          <p:cNvPr id="20" name="Text Placeholder 3">
            <a:extLst>
              <a:ext uri="{FF2B5EF4-FFF2-40B4-BE49-F238E27FC236}">
                <a16:creationId xmlns:a16="http://schemas.microsoft.com/office/drawing/2014/main" id="{11CBE66C-3937-4E2B-8005-C55E420B89F6}"/>
              </a:ext>
            </a:extLst>
          </p:cNvPr>
          <p:cNvSpPr txBox="1">
            <a:spLocks/>
          </p:cNvSpPr>
          <p:nvPr/>
        </p:nvSpPr>
        <p:spPr>
          <a:xfrm>
            <a:off x="5929782" y="15903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Group revenue</a:t>
            </a:r>
            <a:endParaRPr lang="en-SG" sz="1600">
              <a:cs typeface="Plus Jakarta Sans" pitchFamily="2" charset="0"/>
            </a:endParaRPr>
          </a:p>
        </p:txBody>
      </p:sp>
      <p:sp>
        <p:nvSpPr>
          <p:cNvPr id="21" name="Text Placeholder 3">
            <a:extLst>
              <a:ext uri="{FF2B5EF4-FFF2-40B4-BE49-F238E27FC236}">
                <a16:creationId xmlns:a16="http://schemas.microsoft.com/office/drawing/2014/main" id="{C19ABF2C-2B03-29CB-A634-DD4BC7C979F2}"/>
              </a:ext>
            </a:extLst>
          </p:cNvPr>
          <p:cNvSpPr txBox="1">
            <a:spLocks/>
          </p:cNvSpPr>
          <p:nvPr/>
        </p:nvSpPr>
        <p:spPr>
          <a:xfrm>
            <a:off x="5929782" y="20583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Group profitability</a:t>
            </a:r>
            <a:endParaRPr lang="en-SG" sz="1600" dirty="0">
              <a:cs typeface="Plus Jakarta Sans" pitchFamily="2" charset="0"/>
            </a:endParaRPr>
          </a:p>
        </p:txBody>
      </p:sp>
      <p:sp>
        <p:nvSpPr>
          <p:cNvPr id="22" name="Text Placeholder 3">
            <a:extLst>
              <a:ext uri="{FF2B5EF4-FFF2-40B4-BE49-F238E27FC236}">
                <a16:creationId xmlns:a16="http://schemas.microsoft.com/office/drawing/2014/main" id="{02975081-86F0-CC17-2674-6B1257C9C114}"/>
              </a:ext>
            </a:extLst>
          </p:cNvPr>
          <p:cNvSpPr txBox="1">
            <a:spLocks/>
          </p:cNvSpPr>
          <p:nvPr/>
        </p:nvSpPr>
        <p:spPr>
          <a:xfrm>
            <a:off x="5929782" y="25263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Financial targets</a:t>
            </a:r>
            <a:endParaRPr lang="en-SG" sz="1600" dirty="0">
              <a:cs typeface="Plus Jakarta Sans" pitchFamily="2" charset="0"/>
            </a:endParaRPr>
          </a:p>
        </p:txBody>
      </p:sp>
      <p:sp>
        <p:nvSpPr>
          <p:cNvPr id="23" name="Text Placeholder 3">
            <a:extLst>
              <a:ext uri="{FF2B5EF4-FFF2-40B4-BE49-F238E27FC236}">
                <a16:creationId xmlns:a16="http://schemas.microsoft.com/office/drawing/2014/main" id="{80878207-DB76-3E74-83F2-12913D684134}"/>
              </a:ext>
            </a:extLst>
          </p:cNvPr>
          <p:cNvSpPr txBox="1">
            <a:spLocks/>
          </p:cNvSpPr>
          <p:nvPr/>
        </p:nvSpPr>
        <p:spPr>
          <a:xfrm>
            <a:off x="5929782" y="35550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1">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b="0">
                <a:cs typeface="Plus Jakarta Sans" pitchFamily="2" charset="0"/>
              </a:rPr>
              <a:t>Group profitability bridge</a:t>
            </a:r>
            <a:endParaRPr lang="en-SG" sz="1600" b="0">
              <a:cs typeface="Plus Jakarta Sans" pitchFamily="2" charset="0"/>
            </a:endParaRPr>
          </a:p>
        </p:txBody>
      </p:sp>
      <p:sp>
        <p:nvSpPr>
          <p:cNvPr id="24" name="Text Placeholder 3">
            <a:extLst>
              <a:ext uri="{FF2B5EF4-FFF2-40B4-BE49-F238E27FC236}">
                <a16:creationId xmlns:a16="http://schemas.microsoft.com/office/drawing/2014/main" id="{C557B110-23C2-E2DB-61D1-279EF4AE5B73}"/>
              </a:ext>
            </a:extLst>
          </p:cNvPr>
          <p:cNvSpPr txBox="1">
            <a:spLocks/>
          </p:cNvSpPr>
          <p:nvPr/>
        </p:nvSpPr>
        <p:spPr>
          <a:xfrm>
            <a:off x="5929782" y="40230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Net impact from sales prices and variable costs</a:t>
            </a:r>
            <a:endParaRPr lang="en-SG" sz="1600">
              <a:cs typeface="Plus Jakarta Sans" pitchFamily="2" charset="0"/>
            </a:endParaRPr>
          </a:p>
        </p:txBody>
      </p:sp>
      <p:sp>
        <p:nvSpPr>
          <p:cNvPr id="25" name="Text Placeholder 3">
            <a:extLst>
              <a:ext uri="{FF2B5EF4-FFF2-40B4-BE49-F238E27FC236}">
                <a16:creationId xmlns:a16="http://schemas.microsoft.com/office/drawing/2014/main" id="{BB6521D7-FD4C-B070-B05A-04247FB375BB}"/>
              </a:ext>
            </a:extLst>
          </p:cNvPr>
          <p:cNvSpPr txBox="1">
            <a:spLocks/>
          </p:cNvSpPr>
          <p:nvPr/>
        </p:nvSpPr>
        <p:spPr>
          <a:xfrm>
            <a:off x="5929782" y="44910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Business units</a:t>
            </a:r>
            <a:endParaRPr lang="en-SG" sz="1600">
              <a:cs typeface="Plus Jakarta Sans" pitchFamily="2" charset="0"/>
            </a:endParaRPr>
          </a:p>
        </p:txBody>
      </p:sp>
      <p:sp>
        <p:nvSpPr>
          <p:cNvPr id="26" name="Text Placeholder 3">
            <a:extLst>
              <a:ext uri="{FF2B5EF4-FFF2-40B4-BE49-F238E27FC236}">
                <a16:creationId xmlns:a16="http://schemas.microsoft.com/office/drawing/2014/main" id="{E0A2963E-7580-B0B6-11B5-C8AA7B1B18A8}"/>
              </a:ext>
            </a:extLst>
          </p:cNvPr>
          <p:cNvSpPr txBox="1">
            <a:spLocks/>
          </p:cNvSpPr>
          <p:nvPr/>
        </p:nvSpPr>
        <p:spPr>
          <a:xfrm>
            <a:off x="5929782" y="4944252"/>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Balance sheet and cash flow</a:t>
            </a:r>
            <a:endParaRPr lang="en-SG" sz="1600" dirty="0">
              <a:cs typeface="Plus Jakarta Sans" pitchFamily="2" charset="0"/>
            </a:endParaRPr>
          </a:p>
        </p:txBody>
      </p:sp>
      <p:sp>
        <p:nvSpPr>
          <p:cNvPr id="27" name="Text Placeholder 3">
            <a:extLst>
              <a:ext uri="{FF2B5EF4-FFF2-40B4-BE49-F238E27FC236}">
                <a16:creationId xmlns:a16="http://schemas.microsoft.com/office/drawing/2014/main" id="{3482A10B-4E43-C5F2-6880-FE031C8C1EC1}"/>
              </a:ext>
            </a:extLst>
          </p:cNvPr>
          <p:cNvSpPr txBox="1">
            <a:spLocks/>
          </p:cNvSpPr>
          <p:nvPr/>
        </p:nvSpPr>
        <p:spPr>
          <a:xfrm>
            <a:off x="5947211" y="5670908"/>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Q&amp;A</a:t>
            </a:r>
            <a:endParaRPr lang="en-SG" sz="1600">
              <a:cs typeface="Plus Jakarta Sans" pitchFamily="2" charset="0"/>
            </a:endParaRPr>
          </a:p>
        </p:txBody>
      </p:sp>
      <p:sp>
        <p:nvSpPr>
          <p:cNvPr id="28" name="Text Placeholder 3">
            <a:extLst>
              <a:ext uri="{FF2B5EF4-FFF2-40B4-BE49-F238E27FC236}">
                <a16:creationId xmlns:a16="http://schemas.microsoft.com/office/drawing/2014/main" id="{315DFE84-2A9C-7F30-8661-282B3407023C}"/>
              </a:ext>
            </a:extLst>
          </p:cNvPr>
          <p:cNvSpPr txBox="1">
            <a:spLocks/>
          </p:cNvSpPr>
          <p:nvPr/>
        </p:nvSpPr>
        <p:spPr>
          <a:xfrm>
            <a:off x="5339372" y="11223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lgn="r">
              <a:defRPr>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b="1">
                <a:solidFill>
                  <a:schemeClr val="tx2"/>
                </a:solidFill>
                <a:cs typeface="Plus Jakarta Sans" pitchFamily="2" charset="0"/>
              </a:rPr>
              <a:t>1.</a:t>
            </a:r>
            <a:endParaRPr lang="en-SG" sz="1600" b="1">
              <a:solidFill>
                <a:schemeClr val="tx2"/>
              </a:solidFill>
              <a:cs typeface="Plus Jakarta Sans" pitchFamily="2" charset="0"/>
            </a:endParaRPr>
          </a:p>
        </p:txBody>
      </p:sp>
      <p:sp>
        <p:nvSpPr>
          <p:cNvPr id="29" name="Text Placeholder 3">
            <a:extLst>
              <a:ext uri="{FF2B5EF4-FFF2-40B4-BE49-F238E27FC236}">
                <a16:creationId xmlns:a16="http://schemas.microsoft.com/office/drawing/2014/main" id="{735DD3CA-5CC9-7650-8136-422ABD33DECA}"/>
              </a:ext>
            </a:extLst>
          </p:cNvPr>
          <p:cNvSpPr txBox="1">
            <a:spLocks/>
          </p:cNvSpPr>
          <p:nvPr/>
        </p:nvSpPr>
        <p:spPr>
          <a:xfrm>
            <a:off x="5339372" y="15903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2.</a:t>
            </a:r>
            <a:endParaRPr lang="en-SG" sz="1600">
              <a:cs typeface="Plus Jakarta Sans" pitchFamily="2" charset="0"/>
            </a:endParaRPr>
          </a:p>
        </p:txBody>
      </p:sp>
      <p:sp>
        <p:nvSpPr>
          <p:cNvPr id="30" name="Text Placeholder 3">
            <a:extLst>
              <a:ext uri="{FF2B5EF4-FFF2-40B4-BE49-F238E27FC236}">
                <a16:creationId xmlns:a16="http://schemas.microsoft.com/office/drawing/2014/main" id="{010E7D2D-291C-529E-6341-BE7935FA42BA}"/>
              </a:ext>
            </a:extLst>
          </p:cNvPr>
          <p:cNvSpPr txBox="1">
            <a:spLocks/>
          </p:cNvSpPr>
          <p:nvPr/>
        </p:nvSpPr>
        <p:spPr>
          <a:xfrm>
            <a:off x="5339372" y="20583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3.</a:t>
            </a:r>
            <a:endParaRPr lang="en-SG" sz="1600">
              <a:cs typeface="Plus Jakarta Sans" pitchFamily="2" charset="0"/>
            </a:endParaRPr>
          </a:p>
        </p:txBody>
      </p:sp>
      <p:sp>
        <p:nvSpPr>
          <p:cNvPr id="31" name="Text Placeholder 3">
            <a:extLst>
              <a:ext uri="{FF2B5EF4-FFF2-40B4-BE49-F238E27FC236}">
                <a16:creationId xmlns:a16="http://schemas.microsoft.com/office/drawing/2014/main" id="{1EEA53E3-2D72-FCD7-0642-4E75FF0AC6F7}"/>
              </a:ext>
            </a:extLst>
          </p:cNvPr>
          <p:cNvSpPr txBox="1">
            <a:spLocks/>
          </p:cNvSpPr>
          <p:nvPr/>
        </p:nvSpPr>
        <p:spPr>
          <a:xfrm>
            <a:off x="5339372" y="25263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4. </a:t>
            </a:r>
            <a:endParaRPr lang="en-SG" sz="1600">
              <a:cs typeface="Plus Jakarta Sans" pitchFamily="2" charset="0"/>
            </a:endParaRPr>
          </a:p>
        </p:txBody>
      </p:sp>
      <p:sp>
        <p:nvSpPr>
          <p:cNvPr id="32" name="Text Placeholder 3">
            <a:extLst>
              <a:ext uri="{FF2B5EF4-FFF2-40B4-BE49-F238E27FC236}">
                <a16:creationId xmlns:a16="http://schemas.microsoft.com/office/drawing/2014/main" id="{6C2AD639-A4E7-D8DD-4025-C446DB07D6C7}"/>
              </a:ext>
            </a:extLst>
          </p:cNvPr>
          <p:cNvSpPr txBox="1">
            <a:spLocks/>
          </p:cNvSpPr>
          <p:nvPr/>
        </p:nvSpPr>
        <p:spPr>
          <a:xfrm>
            <a:off x="5339372" y="35550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b="1">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b="0">
                <a:cs typeface="Plus Jakarta Sans" pitchFamily="2" charset="0"/>
              </a:rPr>
              <a:t>6. </a:t>
            </a:r>
            <a:endParaRPr lang="en-SG" sz="1600" b="0">
              <a:cs typeface="Plus Jakarta Sans" pitchFamily="2" charset="0"/>
            </a:endParaRPr>
          </a:p>
        </p:txBody>
      </p:sp>
      <p:sp>
        <p:nvSpPr>
          <p:cNvPr id="33" name="Text Placeholder 3">
            <a:extLst>
              <a:ext uri="{FF2B5EF4-FFF2-40B4-BE49-F238E27FC236}">
                <a16:creationId xmlns:a16="http://schemas.microsoft.com/office/drawing/2014/main" id="{A93BE3E0-452C-B1D7-4E2E-AA27E928C0D2}"/>
              </a:ext>
            </a:extLst>
          </p:cNvPr>
          <p:cNvSpPr txBox="1">
            <a:spLocks/>
          </p:cNvSpPr>
          <p:nvPr/>
        </p:nvSpPr>
        <p:spPr>
          <a:xfrm>
            <a:off x="5339372" y="40230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7. </a:t>
            </a:r>
            <a:endParaRPr lang="en-SG" sz="1600">
              <a:cs typeface="Plus Jakarta Sans" pitchFamily="2" charset="0"/>
            </a:endParaRPr>
          </a:p>
        </p:txBody>
      </p:sp>
      <p:sp>
        <p:nvSpPr>
          <p:cNvPr id="34" name="Text Placeholder 3">
            <a:extLst>
              <a:ext uri="{FF2B5EF4-FFF2-40B4-BE49-F238E27FC236}">
                <a16:creationId xmlns:a16="http://schemas.microsoft.com/office/drawing/2014/main" id="{CC701934-87E0-2421-BC21-60F0CBC51BDD}"/>
              </a:ext>
            </a:extLst>
          </p:cNvPr>
          <p:cNvSpPr txBox="1">
            <a:spLocks/>
          </p:cNvSpPr>
          <p:nvPr/>
        </p:nvSpPr>
        <p:spPr>
          <a:xfrm>
            <a:off x="5339372" y="44910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8. </a:t>
            </a:r>
            <a:endParaRPr lang="en-SG" sz="1600">
              <a:cs typeface="Plus Jakarta Sans" pitchFamily="2" charset="0"/>
            </a:endParaRPr>
          </a:p>
        </p:txBody>
      </p:sp>
      <p:sp>
        <p:nvSpPr>
          <p:cNvPr id="35" name="Text Placeholder 3">
            <a:extLst>
              <a:ext uri="{FF2B5EF4-FFF2-40B4-BE49-F238E27FC236}">
                <a16:creationId xmlns:a16="http://schemas.microsoft.com/office/drawing/2014/main" id="{1D6A77A4-1D80-D75B-9AE0-DFCB06D15C13}"/>
              </a:ext>
            </a:extLst>
          </p:cNvPr>
          <p:cNvSpPr txBox="1">
            <a:spLocks/>
          </p:cNvSpPr>
          <p:nvPr/>
        </p:nvSpPr>
        <p:spPr>
          <a:xfrm>
            <a:off x="5339372" y="4932046"/>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9. </a:t>
            </a:r>
            <a:endParaRPr lang="en-SG" sz="1600">
              <a:cs typeface="Plus Jakarta Sans" pitchFamily="2" charset="0"/>
            </a:endParaRPr>
          </a:p>
        </p:txBody>
      </p:sp>
      <p:sp>
        <p:nvSpPr>
          <p:cNvPr id="36" name="Text Placeholder 3">
            <a:extLst>
              <a:ext uri="{FF2B5EF4-FFF2-40B4-BE49-F238E27FC236}">
                <a16:creationId xmlns:a16="http://schemas.microsoft.com/office/drawing/2014/main" id="{2C7E89EB-0817-4F3B-7D69-8850BCD55EE9}"/>
              </a:ext>
            </a:extLst>
          </p:cNvPr>
          <p:cNvSpPr txBox="1">
            <a:spLocks/>
          </p:cNvSpPr>
          <p:nvPr/>
        </p:nvSpPr>
        <p:spPr>
          <a:xfrm>
            <a:off x="10471872" y="11223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1">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solidFill>
                  <a:schemeClr val="tx2"/>
                </a:solidFill>
                <a:cs typeface="Plus Jakarta Sans" pitchFamily="2" charset="0"/>
              </a:rPr>
              <a:t>p. 4</a:t>
            </a:r>
            <a:endParaRPr lang="en-SG" sz="1600" dirty="0">
              <a:solidFill>
                <a:schemeClr val="tx2"/>
              </a:solidFill>
              <a:cs typeface="Plus Jakarta Sans" pitchFamily="2" charset="0"/>
            </a:endParaRPr>
          </a:p>
        </p:txBody>
      </p:sp>
      <p:sp>
        <p:nvSpPr>
          <p:cNvPr id="37" name="Text Placeholder 3">
            <a:extLst>
              <a:ext uri="{FF2B5EF4-FFF2-40B4-BE49-F238E27FC236}">
                <a16:creationId xmlns:a16="http://schemas.microsoft.com/office/drawing/2014/main" id="{0EC1027A-CD28-8DE2-D328-58A23D854C8E}"/>
              </a:ext>
            </a:extLst>
          </p:cNvPr>
          <p:cNvSpPr txBox="1">
            <a:spLocks/>
          </p:cNvSpPr>
          <p:nvPr/>
        </p:nvSpPr>
        <p:spPr>
          <a:xfrm>
            <a:off x="10471872" y="15903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p. 5</a:t>
            </a:r>
            <a:endParaRPr lang="en-SG" sz="1600" dirty="0">
              <a:cs typeface="Plus Jakarta Sans" pitchFamily="2" charset="0"/>
            </a:endParaRPr>
          </a:p>
        </p:txBody>
      </p:sp>
      <p:sp>
        <p:nvSpPr>
          <p:cNvPr id="38" name="Text Placeholder 3">
            <a:extLst>
              <a:ext uri="{FF2B5EF4-FFF2-40B4-BE49-F238E27FC236}">
                <a16:creationId xmlns:a16="http://schemas.microsoft.com/office/drawing/2014/main" id="{B0BE77D9-6905-AEBA-4C02-7D38A42F7239}"/>
              </a:ext>
            </a:extLst>
          </p:cNvPr>
          <p:cNvSpPr txBox="1">
            <a:spLocks/>
          </p:cNvSpPr>
          <p:nvPr/>
        </p:nvSpPr>
        <p:spPr>
          <a:xfrm>
            <a:off x="10471872" y="20583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p. 6</a:t>
            </a:r>
            <a:endParaRPr lang="en-SG" sz="1600">
              <a:cs typeface="Plus Jakarta Sans" pitchFamily="2" charset="0"/>
            </a:endParaRPr>
          </a:p>
        </p:txBody>
      </p:sp>
      <p:sp>
        <p:nvSpPr>
          <p:cNvPr id="39" name="Text Placeholder 3">
            <a:extLst>
              <a:ext uri="{FF2B5EF4-FFF2-40B4-BE49-F238E27FC236}">
                <a16:creationId xmlns:a16="http://schemas.microsoft.com/office/drawing/2014/main" id="{39467454-4DF9-88E8-B184-F528C4DD840E}"/>
              </a:ext>
            </a:extLst>
          </p:cNvPr>
          <p:cNvSpPr txBox="1">
            <a:spLocks/>
          </p:cNvSpPr>
          <p:nvPr/>
        </p:nvSpPr>
        <p:spPr>
          <a:xfrm>
            <a:off x="10471872" y="25263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p. 7</a:t>
            </a:r>
            <a:endParaRPr lang="en-SG" sz="1600">
              <a:cs typeface="Plus Jakarta Sans" pitchFamily="2" charset="0"/>
            </a:endParaRPr>
          </a:p>
        </p:txBody>
      </p:sp>
      <p:sp>
        <p:nvSpPr>
          <p:cNvPr id="40" name="Text Placeholder 3">
            <a:extLst>
              <a:ext uri="{FF2B5EF4-FFF2-40B4-BE49-F238E27FC236}">
                <a16:creationId xmlns:a16="http://schemas.microsoft.com/office/drawing/2014/main" id="{D41E39A3-17AB-F25D-37B0-5A9D19F74F80}"/>
              </a:ext>
            </a:extLst>
          </p:cNvPr>
          <p:cNvSpPr txBox="1">
            <a:spLocks/>
          </p:cNvSpPr>
          <p:nvPr/>
        </p:nvSpPr>
        <p:spPr>
          <a:xfrm>
            <a:off x="10471872" y="35550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p. 11</a:t>
            </a:r>
            <a:endParaRPr lang="en-SG" sz="1600" dirty="0">
              <a:cs typeface="Plus Jakarta Sans" pitchFamily="2" charset="0"/>
            </a:endParaRPr>
          </a:p>
        </p:txBody>
      </p:sp>
      <p:sp>
        <p:nvSpPr>
          <p:cNvPr id="41" name="Text Placeholder 3">
            <a:extLst>
              <a:ext uri="{FF2B5EF4-FFF2-40B4-BE49-F238E27FC236}">
                <a16:creationId xmlns:a16="http://schemas.microsoft.com/office/drawing/2014/main" id="{F6EF062C-AE4E-577F-D91E-99132381D33A}"/>
              </a:ext>
            </a:extLst>
          </p:cNvPr>
          <p:cNvSpPr txBox="1">
            <a:spLocks/>
          </p:cNvSpPr>
          <p:nvPr/>
        </p:nvSpPr>
        <p:spPr>
          <a:xfrm>
            <a:off x="10471872" y="40230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p. 12</a:t>
            </a:r>
            <a:endParaRPr lang="en-SG" sz="1600" dirty="0">
              <a:cs typeface="Plus Jakarta Sans" pitchFamily="2" charset="0"/>
            </a:endParaRPr>
          </a:p>
        </p:txBody>
      </p:sp>
      <p:sp>
        <p:nvSpPr>
          <p:cNvPr id="42" name="Text Placeholder 3">
            <a:extLst>
              <a:ext uri="{FF2B5EF4-FFF2-40B4-BE49-F238E27FC236}">
                <a16:creationId xmlns:a16="http://schemas.microsoft.com/office/drawing/2014/main" id="{FD9EBBF7-1278-B4A1-FDF5-44B8B659C7F2}"/>
              </a:ext>
            </a:extLst>
          </p:cNvPr>
          <p:cNvSpPr txBox="1">
            <a:spLocks/>
          </p:cNvSpPr>
          <p:nvPr/>
        </p:nvSpPr>
        <p:spPr>
          <a:xfrm>
            <a:off x="10471872" y="44910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p. 13</a:t>
            </a:r>
          </a:p>
        </p:txBody>
      </p:sp>
      <p:sp>
        <p:nvSpPr>
          <p:cNvPr id="43" name="Text Placeholder 3">
            <a:extLst>
              <a:ext uri="{FF2B5EF4-FFF2-40B4-BE49-F238E27FC236}">
                <a16:creationId xmlns:a16="http://schemas.microsoft.com/office/drawing/2014/main" id="{1971AB6E-8425-7ABC-4AC3-E03F78FC8221}"/>
              </a:ext>
            </a:extLst>
          </p:cNvPr>
          <p:cNvSpPr txBox="1">
            <a:spLocks/>
          </p:cNvSpPr>
          <p:nvPr/>
        </p:nvSpPr>
        <p:spPr>
          <a:xfrm>
            <a:off x="10471872" y="4936878"/>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p. 16</a:t>
            </a:r>
            <a:endParaRPr lang="en-SG" sz="1600" dirty="0">
              <a:cs typeface="Plus Jakarta Sans" pitchFamily="2" charset="0"/>
            </a:endParaRPr>
          </a:p>
        </p:txBody>
      </p:sp>
      <p:cxnSp>
        <p:nvCxnSpPr>
          <p:cNvPr id="46" name="Straight Connector 45">
            <a:extLst>
              <a:ext uri="{FF2B5EF4-FFF2-40B4-BE49-F238E27FC236}">
                <a16:creationId xmlns:a16="http://schemas.microsoft.com/office/drawing/2014/main" id="{58D8CC6A-9B9B-1941-7BF7-1F2F0BE5635D}"/>
              </a:ext>
            </a:extLst>
          </p:cNvPr>
          <p:cNvCxnSpPr>
            <a:cxnSpLocks/>
          </p:cNvCxnSpPr>
          <p:nvPr/>
        </p:nvCxnSpPr>
        <p:spPr>
          <a:xfrm rot="16200000">
            <a:off x="5970072" y="-1752312"/>
            <a:ext cx="0" cy="10299600"/>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A12B3E5-1EFB-0832-3D76-413AB85640B5}"/>
              </a:ext>
            </a:extLst>
          </p:cNvPr>
          <p:cNvCxnSpPr>
            <a:cxnSpLocks/>
          </p:cNvCxnSpPr>
          <p:nvPr/>
        </p:nvCxnSpPr>
        <p:spPr>
          <a:xfrm rot="16200000">
            <a:off x="5970072" y="430285"/>
            <a:ext cx="0" cy="10299600"/>
          </a:xfrm>
          <a:prstGeom prst="line">
            <a:avLst/>
          </a:prstGeom>
          <a:ln/>
        </p:spPr>
        <p:style>
          <a:lnRef idx="1">
            <a:schemeClr val="accent1"/>
          </a:lnRef>
          <a:fillRef idx="0">
            <a:schemeClr val="accent1"/>
          </a:fillRef>
          <a:effectRef idx="0">
            <a:schemeClr val="accent1"/>
          </a:effectRef>
          <a:fontRef idx="minor">
            <a:schemeClr val="tx1"/>
          </a:fontRef>
        </p:style>
      </p:cxnSp>
      <p:sp>
        <p:nvSpPr>
          <p:cNvPr id="2" name="Text Placeholder 3">
            <a:extLst>
              <a:ext uri="{FF2B5EF4-FFF2-40B4-BE49-F238E27FC236}">
                <a16:creationId xmlns:a16="http://schemas.microsoft.com/office/drawing/2014/main" id="{3600C006-A2A3-AA92-4BE6-62470CB5DB99}"/>
              </a:ext>
            </a:extLst>
          </p:cNvPr>
          <p:cNvSpPr txBox="1">
            <a:spLocks/>
          </p:cNvSpPr>
          <p:nvPr/>
        </p:nvSpPr>
        <p:spPr>
          <a:xfrm>
            <a:off x="5929782" y="29943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Outlook for 2026</a:t>
            </a:r>
            <a:endParaRPr lang="en-SG" sz="1600">
              <a:cs typeface="Plus Jakarta Sans" pitchFamily="2" charset="0"/>
            </a:endParaRPr>
          </a:p>
        </p:txBody>
      </p:sp>
      <p:sp>
        <p:nvSpPr>
          <p:cNvPr id="3" name="Text Placeholder 3">
            <a:extLst>
              <a:ext uri="{FF2B5EF4-FFF2-40B4-BE49-F238E27FC236}">
                <a16:creationId xmlns:a16="http://schemas.microsoft.com/office/drawing/2014/main" id="{06E4D7E9-B8ED-CCF4-B0CF-CDB5ACC98C19}"/>
              </a:ext>
            </a:extLst>
          </p:cNvPr>
          <p:cNvSpPr txBox="1">
            <a:spLocks/>
          </p:cNvSpPr>
          <p:nvPr/>
        </p:nvSpPr>
        <p:spPr>
          <a:xfrm>
            <a:off x="5339372" y="29943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5. </a:t>
            </a:r>
            <a:endParaRPr lang="en-SG" sz="1600">
              <a:cs typeface="Plus Jakarta Sans" pitchFamily="2" charset="0"/>
            </a:endParaRPr>
          </a:p>
        </p:txBody>
      </p:sp>
      <p:sp>
        <p:nvSpPr>
          <p:cNvPr id="7" name="Text Placeholder 3">
            <a:extLst>
              <a:ext uri="{FF2B5EF4-FFF2-40B4-BE49-F238E27FC236}">
                <a16:creationId xmlns:a16="http://schemas.microsoft.com/office/drawing/2014/main" id="{1A38A8A0-FDA6-6DB9-8CEB-29D8395273A6}"/>
              </a:ext>
            </a:extLst>
          </p:cNvPr>
          <p:cNvSpPr txBox="1">
            <a:spLocks/>
          </p:cNvSpPr>
          <p:nvPr/>
        </p:nvSpPr>
        <p:spPr>
          <a:xfrm>
            <a:off x="10471872" y="29943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p. 9</a:t>
            </a:r>
            <a:endParaRPr lang="en-SG" sz="1600" dirty="0">
              <a:cs typeface="Plus Jakarta Sans" pitchFamily="2" charset="0"/>
            </a:endParaRPr>
          </a:p>
        </p:txBody>
      </p:sp>
      <p:pic>
        <p:nvPicPr>
          <p:cNvPr id="16" name="Kuva 15">
            <a:extLst>
              <a:ext uri="{FF2B5EF4-FFF2-40B4-BE49-F238E27FC236}">
                <a16:creationId xmlns:a16="http://schemas.microsoft.com/office/drawing/2014/main" id="{8317AC90-249E-6BDC-5D01-6777A35514B9}"/>
              </a:ext>
            </a:extLst>
          </p:cNvPr>
          <p:cNvPicPr>
            <a:picLocks noChangeAspect="1"/>
          </p:cNvPicPr>
          <p:nvPr/>
        </p:nvPicPr>
        <p:blipFill>
          <a:blip r:embed="rId6">
            <a:extLst>
              <a:ext uri="{28A0092B-C50C-407E-A947-70E740481C1C}">
                <a14:useLocalDpi xmlns:a14="http://schemas.microsoft.com/office/drawing/2010/main" val="0"/>
              </a:ext>
            </a:extLst>
          </a:blip>
          <a:srcRect t="3147" b="3147"/>
          <a:stretch/>
        </p:blipFill>
        <p:spPr>
          <a:xfrm>
            <a:off x="967251" y="3816514"/>
            <a:ext cx="2132516" cy="1598648"/>
          </a:xfrm>
          <a:prstGeom prst="ellipse">
            <a:avLst/>
          </a:prstGeom>
          <a:ln w="63500" cap="rnd">
            <a:noFill/>
          </a:ln>
          <a:effectLst>
            <a:outerShdw blurRad="50800" dist="50800" dir="5400000" algn="ctr" rotWithShape="0">
              <a:srgbClr val="FFFFFF"/>
            </a:outerShdw>
          </a:effectLst>
          <a:scene3d>
            <a:camera prst="orthographicFront"/>
            <a:lightRig rig="contrasting" dir="t">
              <a:rot lat="0" lon="0" rev="3000000"/>
            </a:lightRig>
          </a:scene3d>
          <a:sp3d>
            <a:bevelT w="95250" h="31750"/>
            <a:contourClr>
              <a:srgbClr val="333333"/>
            </a:contourClr>
          </a:sp3d>
        </p:spPr>
      </p:pic>
      <p:pic>
        <p:nvPicPr>
          <p:cNvPr id="44" name="Kuva 43">
            <a:extLst>
              <a:ext uri="{FF2B5EF4-FFF2-40B4-BE49-F238E27FC236}">
                <a16:creationId xmlns:a16="http://schemas.microsoft.com/office/drawing/2014/main" id="{439C9844-3D60-8EAE-2C9B-0A638119BC7C}"/>
              </a:ext>
            </a:extLst>
          </p:cNvPr>
          <p:cNvPicPr>
            <a:picLocks noChangeAspect="1"/>
          </p:cNvPicPr>
          <p:nvPr/>
        </p:nvPicPr>
        <p:blipFill>
          <a:blip r:embed="rId7">
            <a:extLst>
              <a:ext uri="{28A0092B-C50C-407E-A947-70E740481C1C}">
                <a14:useLocalDpi xmlns:a14="http://schemas.microsoft.com/office/drawing/2010/main" val="0"/>
              </a:ext>
            </a:extLst>
          </a:blip>
          <a:srcRect l="327" r="327"/>
          <a:stretch/>
        </p:blipFill>
        <p:spPr>
          <a:xfrm>
            <a:off x="1011154" y="1363081"/>
            <a:ext cx="2132517" cy="1717257"/>
          </a:xfrm>
          <a:prstGeom prst="ellipse">
            <a:avLst/>
          </a:prstGeom>
          <a:ln>
            <a:noFill/>
          </a:ln>
          <a:effectLst/>
        </p:spPr>
      </p:pic>
      <p:sp>
        <p:nvSpPr>
          <p:cNvPr id="12" name="Date Placeholder 3">
            <a:extLst>
              <a:ext uri="{FF2B5EF4-FFF2-40B4-BE49-F238E27FC236}">
                <a16:creationId xmlns:a16="http://schemas.microsoft.com/office/drawing/2014/main" id="{AA8939AA-3197-565E-0A69-1D935B47BA54}"/>
              </a:ext>
            </a:extLst>
          </p:cNvPr>
          <p:cNvSpPr>
            <a:spLocks noGrp="1"/>
          </p:cNvSpPr>
          <p:nvPr>
            <p:ph type="dt" sz="half" idx="10"/>
          </p:nvPr>
        </p:nvSpPr>
        <p:spPr>
          <a:xfrm>
            <a:off x="1918397" y="6453188"/>
            <a:ext cx="1225275" cy="144463"/>
          </a:xfrm>
        </p:spPr>
        <p:txBody>
          <a:bodyPr/>
          <a:lstStyle/>
          <a:p>
            <a:r>
              <a:rPr lang="fi-FI"/>
              <a:t>JULY 2026</a:t>
            </a:r>
            <a:endParaRPr lang="en-US"/>
          </a:p>
        </p:txBody>
      </p:sp>
      <p:sp>
        <p:nvSpPr>
          <p:cNvPr id="13" name="Footer Placeholder 4">
            <a:extLst>
              <a:ext uri="{FF2B5EF4-FFF2-40B4-BE49-F238E27FC236}">
                <a16:creationId xmlns:a16="http://schemas.microsoft.com/office/drawing/2014/main" id="{75CF9AE7-AC19-6C39-F079-AE77966FD02A}"/>
              </a:ext>
            </a:extLst>
          </p:cNvPr>
          <p:cNvSpPr>
            <a:spLocks noGrp="1"/>
          </p:cNvSpPr>
          <p:nvPr>
            <p:ph type="ftr" sz="quarter" idx="11"/>
          </p:nvPr>
        </p:nvSpPr>
        <p:spPr>
          <a:xfrm>
            <a:off x="3143671" y="6453188"/>
            <a:ext cx="8208541" cy="144463"/>
          </a:xfrm>
        </p:spPr>
        <p:txBody>
          <a:bodyPr/>
          <a:lstStyle/>
          <a:p>
            <a:r>
              <a:rPr lang="en-US"/>
              <a:t>INVESTOR PRESENTATION</a:t>
            </a:r>
            <a:endParaRPr lang="en-US" dirty="0"/>
          </a:p>
        </p:txBody>
      </p:sp>
    </p:spTree>
    <p:extLst>
      <p:ext uri="{BB962C8B-B14F-4D97-AF65-F5344CB8AC3E}">
        <p14:creationId xmlns:p14="http://schemas.microsoft.com/office/powerpoint/2010/main" val="369990410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B597AA-65E6-59D3-AD8E-A322E5ECB92C}"/>
            </a:ext>
          </a:extLst>
        </p:cNvPr>
        <p:cNvGrpSpPr/>
        <p:nvPr/>
      </p:nvGrpSpPr>
      <p:grpSpPr>
        <a:xfrm>
          <a:off x="0" y="0"/>
          <a:ext cx="0" cy="0"/>
          <a:chOff x="0" y="0"/>
          <a:chExt cx="0" cy="0"/>
        </a:xfrm>
      </p:grpSpPr>
      <p:graphicFrame>
        <p:nvGraphicFramePr>
          <p:cNvPr id="17" name="think-cell data - do not delete" hidden="1">
            <a:extLst>
              <a:ext uri="{FF2B5EF4-FFF2-40B4-BE49-F238E27FC236}">
                <a16:creationId xmlns:a16="http://schemas.microsoft.com/office/drawing/2014/main" id="{54956ECC-9A6C-6FE4-C3BE-DA6E4EA2D487}"/>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42" imgH="241" progId="TCLayout.ActiveDocument.1">
                  <p:embed/>
                </p:oleObj>
              </mc:Choice>
              <mc:Fallback>
                <p:oleObj name="think-cell Slide" r:id="rId3" imgW="242" imgH="241" progId="TCLayout.ActiveDocument.1">
                  <p:embed/>
                  <p:pic>
                    <p:nvPicPr>
                      <p:cNvPr id="17" name="think-cell data - do not delete" hidden="1">
                        <a:extLst>
                          <a:ext uri="{FF2B5EF4-FFF2-40B4-BE49-F238E27FC236}">
                            <a16:creationId xmlns:a16="http://schemas.microsoft.com/office/drawing/2014/main" id="{54956ECC-9A6C-6FE4-C3BE-DA6E4EA2D48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Otsikko 1">
            <a:extLst>
              <a:ext uri="{FF2B5EF4-FFF2-40B4-BE49-F238E27FC236}">
                <a16:creationId xmlns:a16="http://schemas.microsoft.com/office/drawing/2014/main" id="{C4A66265-2A6C-31A6-F817-125E6F624573}"/>
              </a:ext>
            </a:extLst>
          </p:cNvPr>
          <p:cNvSpPr>
            <a:spLocks noGrp="1"/>
          </p:cNvSpPr>
          <p:nvPr>
            <p:ph type="title"/>
          </p:nvPr>
        </p:nvSpPr>
        <p:spPr/>
        <p:txBody>
          <a:bodyPr vert="horz" rIns="0"/>
          <a:lstStyle/>
          <a:p>
            <a:r>
              <a:rPr lang="fi-FI" dirty="0"/>
              <a:t>Q2 2026 in </a:t>
            </a:r>
            <a:r>
              <a:rPr lang="fi-FI" dirty="0" err="1"/>
              <a:t>brief</a:t>
            </a:r>
            <a:endParaRPr lang="fi-FI" dirty="0"/>
          </a:p>
        </p:txBody>
      </p:sp>
      <p:sp>
        <p:nvSpPr>
          <p:cNvPr id="3" name="Sisällön paikkamerkki 2">
            <a:extLst>
              <a:ext uri="{FF2B5EF4-FFF2-40B4-BE49-F238E27FC236}">
                <a16:creationId xmlns:a16="http://schemas.microsoft.com/office/drawing/2014/main" id="{B743D273-A51F-CA6C-A070-AF5730190902}"/>
              </a:ext>
            </a:extLst>
          </p:cNvPr>
          <p:cNvSpPr>
            <a:spLocks noGrp="1"/>
          </p:cNvSpPr>
          <p:nvPr>
            <p:ph sz="half" idx="2"/>
          </p:nvPr>
        </p:nvSpPr>
        <p:spPr>
          <a:xfrm>
            <a:off x="838199" y="1151575"/>
            <a:ext cx="5364053" cy="5009206"/>
          </a:xfrm>
        </p:spPr>
        <p:txBody>
          <a:bodyPr/>
          <a:lstStyle/>
          <a:p>
            <a:pPr marL="0" lvl="1" indent="0">
              <a:buNone/>
            </a:pPr>
            <a:r>
              <a:rPr lang="fi-FI" sz="1800" b="1" dirty="0"/>
              <a:t>Market </a:t>
            </a:r>
            <a:r>
              <a:rPr lang="fi-FI" sz="1800" b="1" dirty="0" err="1"/>
              <a:t>environment</a:t>
            </a:r>
            <a:r>
              <a:rPr lang="fi-FI" sz="1800" b="1" dirty="0"/>
              <a:t> </a:t>
            </a:r>
            <a:r>
              <a:rPr lang="fi-FI" sz="1800" b="1" dirty="0" err="1"/>
              <a:t>remains</a:t>
            </a:r>
            <a:r>
              <a:rPr lang="fi-FI" sz="1800" b="1" dirty="0"/>
              <a:t> </a:t>
            </a:r>
            <a:r>
              <a:rPr lang="fi-FI" sz="1800" b="1" dirty="0" err="1"/>
              <a:t>weak</a:t>
            </a:r>
            <a:endParaRPr lang="fi-FI" sz="1600" dirty="0"/>
          </a:p>
          <a:p>
            <a:pPr lvl="2">
              <a:spcBef>
                <a:spcPts val="600"/>
              </a:spcBef>
              <a:buFont typeface="Arial" panose="020B0604020202020204" pitchFamily="34" charset="0"/>
              <a:buChar char="•"/>
            </a:pPr>
            <a:r>
              <a:rPr lang="fi-FI" sz="1600" dirty="0" err="1"/>
              <a:t>Revenue</a:t>
            </a:r>
            <a:r>
              <a:rPr lang="fi-FI" sz="1600" dirty="0"/>
              <a:t> </a:t>
            </a:r>
            <a:r>
              <a:rPr lang="fi-FI" sz="1600" dirty="0" err="1"/>
              <a:t>stable</a:t>
            </a:r>
            <a:r>
              <a:rPr lang="fi-FI" sz="1600" dirty="0"/>
              <a:t> Y/Y </a:t>
            </a:r>
            <a:r>
              <a:rPr lang="fi-FI" sz="1600" dirty="0" err="1"/>
              <a:t>due</a:t>
            </a:r>
            <a:r>
              <a:rPr lang="fi-FI" sz="1600" dirty="0"/>
              <a:t> to </a:t>
            </a:r>
            <a:r>
              <a:rPr lang="fi-FI" sz="1600" dirty="0" err="1"/>
              <a:t>acquisitions</a:t>
            </a:r>
            <a:r>
              <a:rPr lang="fi-FI" sz="1600" dirty="0"/>
              <a:t>, </a:t>
            </a:r>
            <a:br>
              <a:rPr lang="fi-FI" sz="1600" dirty="0"/>
            </a:br>
            <a:r>
              <a:rPr lang="fi-FI" sz="1600" dirty="0" err="1"/>
              <a:t>organic</a:t>
            </a:r>
            <a:r>
              <a:rPr lang="fi-FI" sz="1600" dirty="0"/>
              <a:t> growth</a:t>
            </a:r>
            <a:r>
              <a:rPr lang="fi-FI" sz="1600" baseline="30000" dirty="0"/>
              <a:t>1</a:t>
            </a:r>
            <a:r>
              <a:rPr lang="fi-FI" sz="1600" dirty="0"/>
              <a:t> -2% Y/Y</a:t>
            </a:r>
          </a:p>
          <a:p>
            <a:pPr marL="0" lvl="1" indent="0">
              <a:buNone/>
            </a:pPr>
            <a:r>
              <a:rPr lang="fi-FI" sz="1800" b="1" dirty="0" err="1"/>
              <a:t>Operative</a:t>
            </a:r>
            <a:r>
              <a:rPr lang="fi-FI" sz="1800" b="1" dirty="0"/>
              <a:t> EBITDA-% </a:t>
            </a:r>
            <a:r>
              <a:rPr lang="fi-FI" sz="1800" b="1" dirty="0" err="1"/>
              <a:t>declined</a:t>
            </a:r>
            <a:r>
              <a:rPr lang="fi-FI" sz="1800" b="1" dirty="0"/>
              <a:t> to 16.1%</a:t>
            </a:r>
            <a:endParaRPr lang="en-US" sz="1600" dirty="0"/>
          </a:p>
          <a:p>
            <a:pPr lvl="2">
              <a:spcBef>
                <a:spcPts val="600"/>
              </a:spcBef>
              <a:buFont typeface="Arial" panose="020B0604020202020204" pitchFamily="34" charset="0"/>
              <a:buChar char="•"/>
            </a:pPr>
            <a:r>
              <a:rPr lang="en-US" sz="1600" dirty="0"/>
              <a:t>Profitability decline driven by Water Solutions and Fiber Essentials, improvement in Packaging &amp; Hygiene Solutions</a:t>
            </a:r>
          </a:p>
          <a:p>
            <a:pPr lvl="2">
              <a:spcBef>
                <a:spcPts val="600"/>
              </a:spcBef>
              <a:buFont typeface="Arial" panose="020B0604020202020204" pitchFamily="34" charset="0"/>
              <a:buChar char="•"/>
            </a:pPr>
            <a:r>
              <a:rPr lang="en-US" sz="1600" dirty="0"/>
              <a:t>Focus on operational and cost-efficiency continues</a:t>
            </a:r>
          </a:p>
          <a:p>
            <a:pPr marL="0" lvl="1" indent="-6350">
              <a:buNone/>
            </a:pPr>
            <a:r>
              <a:rPr lang="fi-FI" b="1" dirty="0"/>
              <a:t>Price </a:t>
            </a:r>
            <a:r>
              <a:rPr lang="fi-FI" b="1" dirty="0" err="1"/>
              <a:t>increases</a:t>
            </a:r>
            <a:r>
              <a:rPr lang="fi-FI" b="1" dirty="0"/>
              <a:t> </a:t>
            </a:r>
            <a:r>
              <a:rPr lang="fi-FI" b="1" dirty="0" err="1"/>
              <a:t>implemented</a:t>
            </a:r>
            <a:r>
              <a:rPr lang="fi-FI" b="1" dirty="0"/>
              <a:t> to </a:t>
            </a:r>
            <a:r>
              <a:rPr lang="fi-FI" b="1" dirty="0" err="1"/>
              <a:t>mitigate</a:t>
            </a:r>
            <a:r>
              <a:rPr lang="fi-FI" b="1" dirty="0"/>
              <a:t> </a:t>
            </a:r>
            <a:r>
              <a:rPr lang="fi-FI" b="1" dirty="0" err="1"/>
              <a:t>higher</a:t>
            </a:r>
            <a:r>
              <a:rPr lang="fi-FI" b="1" dirty="0"/>
              <a:t> </a:t>
            </a:r>
            <a:r>
              <a:rPr lang="fi-FI" b="1" dirty="0" err="1"/>
              <a:t>costs</a:t>
            </a:r>
            <a:endParaRPr lang="fi-FI" b="1" dirty="0"/>
          </a:p>
          <a:p>
            <a:pPr lvl="2">
              <a:spcBef>
                <a:spcPts val="600"/>
              </a:spcBef>
              <a:buFont typeface="Arial" panose="020B0604020202020204" pitchFamily="34" charset="0"/>
              <a:buChar char="•"/>
            </a:pPr>
            <a:r>
              <a:rPr lang="fi-FI" sz="1600" dirty="0" err="1"/>
              <a:t>The</a:t>
            </a:r>
            <a:r>
              <a:rPr lang="fi-FI" sz="1600" dirty="0"/>
              <a:t> </a:t>
            </a:r>
            <a:r>
              <a:rPr lang="fi-FI" sz="1600" dirty="0" err="1"/>
              <a:t>impact</a:t>
            </a:r>
            <a:r>
              <a:rPr lang="fi-FI" sz="1600" dirty="0"/>
              <a:t> </a:t>
            </a:r>
            <a:r>
              <a:rPr lang="fi-FI" sz="1600" dirty="0" err="1"/>
              <a:t>comes</a:t>
            </a:r>
            <a:r>
              <a:rPr lang="fi-FI" sz="1600" dirty="0"/>
              <a:t> </a:t>
            </a:r>
            <a:r>
              <a:rPr lang="fi-FI" sz="1600" dirty="0" err="1"/>
              <a:t>with</a:t>
            </a:r>
            <a:r>
              <a:rPr lang="fi-FI" sz="1600" dirty="0"/>
              <a:t> a </a:t>
            </a:r>
            <a:r>
              <a:rPr lang="fi-FI" sz="1600" dirty="0" err="1"/>
              <a:t>delay</a:t>
            </a:r>
            <a:r>
              <a:rPr lang="fi-FI" sz="1600" dirty="0"/>
              <a:t> and </a:t>
            </a:r>
            <a:r>
              <a:rPr lang="fi-FI" sz="1600" dirty="0" err="1"/>
              <a:t>has</a:t>
            </a:r>
            <a:r>
              <a:rPr lang="fi-FI" sz="1600" dirty="0"/>
              <a:t> </a:t>
            </a:r>
            <a:r>
              <a:rPr lang="fi-FI" sz="1600" dirty="0" err="1"/>
              <a:t>been</a:t>
            </a:r>
            <a:r>
              <a:rPr lang="fi-FI" sz="1600" dirty="0"/>
              <a:t> </a:t>
            </a:r>
            <a:r>
              <a:rPr lang="fi-FI" sz="1600" dirty="0" err="1"/>
              <a:t>less</a:t>
            </a:r>
            <a:r>
              <a:rPr lang="fi-FI" sz="1600" dirty="0"/>
              <a:t> </a:t>
            </a:r>
            <a:r>
              <a:rPr lang="fi-FI" sz="1600" dirty="0" err="1"/>
              <a:t>than</a:t>
            </a:r>
            <a:r>
              <a:rPr lang="fi-FI" sz="1600" dirty="0"/>
              <a:t> </a:t>
            </a:r>
            <a:r>
              <a:rPr lang="fi-FI" sz="1600" dirty="0" err="1"/>
              <a:t>initially</a:t>
            </a:r>
            <a:r>
              <a:rPr lang="fi-FI" sz="1600" dirty="0"/>
              <a:t> </a:t>
            </a:r>
            <a:r>
              <a:rPr lang="fi-FI" sz="1600" dirty="0" err="1"/>
              <a:t>expected</a:t>
            </a:r>
            <a:r>
              <a:rPr lang="fi-FI" sz="1600" dirty="0"/>
              <a:t> </a:t>
            </a:r>
          </a:p>
          <a:p>
            <a:pPr marL="0" lvl="1" indent="-6350">
              <a:buNone/>
            </a:pPr>
            <a:r>
              <a:rPr lang="en-US" b="1" dirty="0"/>
              <a:t>Balance sheet continues solid, enabling investments in long-term growth</a:t>
            </a:r>
          </a:p>
          <a:p>
            <a:pPr lvl="2">
              <a:spcBef>
                <a:spcPts val="600"/>
              </a:spcBef>
              <a:buFont typeface="Arial" panose="020B0604020202020204" pitchFamily="34" charset="0"/>
              <a:buChar char="•"/>
            </a:pPr>
            <a:r>
              <a:rPr lang="en-US" sz="1600" dirty="0"/>
              <a:t>The acquisition of the business of Clear Water Technologies, LLC in the US in Q2</a:t>
            </a:r>
          </a:p>
          <a:p>
            <a:pPr marL="0" lvl="1" indent="-6350">
              <a:spcBef>
                <a:spcPts val="600"/>
              </a:spcBef>
              <a:buNone/>
            </a:pPr>
            <a:r>
              <a:rPr lang="en-US" sz="1800" b="1" dirty="0"/>
              <a:t>Share buyback program completed</a:t>
            </a:r>
          </a:p>
        </p:txBody>
      </p:sp>
      <p:sp>
        <p:nvSpPr>
          <p:cNvPr id="4" name="Päivämäärän paikkamerkki 3">
            <a:extLst>
              <a:ext uri="{FF2B5EF4-FFF2-40B4-BE49-F238E27FC236}">
                <a16:creationId xmlns:a16="http://schemas.microsoft.com/office/drawing/2014/main" id="{E5422915-5D27-622F-4400-6A1224E01A31}"/>
              </a:ext>
            </a:extLst>
          </p:cNvPr>
          <p:cNvSpPr>
            <a:spLocks noGrp="1"/>
          </p:cNvSpPr>
          <p:nvPr>
            <p:ph type="dt" sz="half" idx="10"/>
          </p:nvPr>
        </p:nvSpPr>
        <p:spPr/>
        <p:txBody>
          <a:bodyPr/>
          <a:lstStyle/>
          <a:p>
            <a:r>
              <a:rPr lang="fi-FI"/>
              <a:t>JULY 2026</a:t>
            </a:r>
            <a:endParaRPr lang="en-US"/>
          </a:p>
        </p:txBody>
      </p:sp>
      <p:sp>
        <p:nvSpPr>
          <p:cNvPr id="5" name="Alatunnisteen paikkamerkki 4">
            <a:extLst>
              <a:ext uri="{FF2B5EF4-FFF2-40B4-BE49-F238E27FC236}">
                <a16:creationId xmlns:a16="http://schemas.microsoft.com/office/drawing/2014/main" id="{365E722B-A10E-DFD3-361A-F08F4760BE4B}"/>
              </a:ext>
            </a:extLst>
          </p:cNvPr>
          <p:cNvSpPr>
            <a:spLocks noGrp="1"/>
          </p:cNvSpPr>
          <p:nvPr>
            <p:ph type="ftr" sz="quarter" idx="11"/>
          </p:nvPr>
        </p:nvSpPr>
        <p:spPr>
          <a:xfrm>
            <a:off x="3143671" y="6463020"/>
            <a:ext cx="8208541" cy="144463"/>
          </a:xfrm>
        </p:spPr>
        <p:txBody>
          <a:bodyPr/>
          <a:lstStyle/>
          <a:p>
            <a:r>
              <a:rPr lang="en-US"/>
              <a:t>INVESTOR PRESENTATION</a:t>
            </a:r>
            <a:endParaRPr lang="en-US" dirty="0"/>
          </a:p>
        </p:txBody>
      </p:sp>
      <p:sp>
        <p:nvSpPr>
          <p:cNvPr id="6" name="Dian numeron paikkamerkki 5">
            <a:extLst>
              <a:ext uri="{FF2B5EF4-FFF2-40B4-BE49-F238E27FC236}">
                <a16:creationId xmlns:a16="http://schemas.microsoft.com/office/drawing/2014/main" id="{4D58F7E7-8E40-D06C-FAE6-72769112B362}"/>
              </a:ext>
            </a:extLst>
          </p:cNvPr>
          <p:cNvSpPr>
            <a:spLocks noGrp="1"/>
          </p:cNvSpPr>
          <p:nvPr>
            <p:ph type="sldNum" sz="quarter" idx="12"/>
          </p:nvPr>
        </p:nvSpPr>
        <p:spPr/>
        <p:txBody>
          <a:bodyPr/>
          <a:lstStyle/>
          <a:p>
            <a:fld id="{9B8CDF1A-3CDE-4195-AF23-CDCF2878DEB5}" type="slidenum">
              <a:rPr lang="en-US" smtClean="0"/>
              <a:t>59</a:t>
            </a:fld>
            <a:endParaRPr lang="en-US"/>
          </a:p>
        </p:txBody>
      </p:sp>
      <p:pic>
        <p:nvPicPr>
          <p:cNvPr id="9" name="Kuvan paikkamerkki 8">
            <a:extLst>
              <a:ext uri="{FF2B5EF4-FFF2-40B4-BE49-F238E27FC236}">
                <a16:creationId xmlns:a16="http://schemas.microsoft.com/office/drawing/2014/main" id="{893765E6-B9BD-F383-D110-D1C603D5CC03}"/>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23854" r="23854"/>
          <a:stretch/>
        </p:blipFill>
        <p:spPr/>
      </p:pic>
      <p:sp>
        <p:nvSpPr>
          <p:cNvPr id="8" name="TextBox 6">
            <a:extLst>
              <a:ext uri="{FF2B5EF4-FFF2-40B4-BE49-F238E27FC236}">
                <a16:creationId xmlns:a16="http://schemas.microsoft.com/office/drawing/2014/main" id="{553BD295-A666-2490-D354-536CF999EA52}"/>
              </a:ext>
            </a:extLst>
          </p:cNvPr>
          <p:cNvSpPr txBox="1"/>
          <p:nvPr/>
        </p:nvSpPr>
        <p:spPr>
          <a:xfrm>
            <a:off x="6590428" y="6160781"/>
            <a:ext cx="4942651" cy="246221"/>
          </a:xfrm>
          <a:prstGeom prst="rect">
            <a:avLst/>
          </a:prstGeom>
          <a:noFill/>
        </p:spPr>
        <p:txBody>
          <a:bodyPr wrap="square" rtlCol="0">
            <a:spAutoFit/>
          </a:bodyPr>
          <a:lstStyle/>
          <a:p>
            <a:r>
              <a:rPr lang="en-US" sz="1000" baseline="30000" dirty="0"/>
              <a:t>1</a:t>
            </a:r>
            <a:r>
              <a:rPr lang="en-US" sz="1000" dirty="0"/>
              <a:t>Revenue growth in local currencies, excluding acquisitions and divestments</a:t>
            </a:r>
            <a:r>
              <a:rPr lang="fi-FI" sz="1000" dirty="0"/>
              <a:t>. </a:t>
            </a:r>
          </a:p>
        </p:txBody>
      </p:sp>
    </p:spTree>
    <p:extLst>
      <p:ext uri="{BB962C8B-B14F-4D97-AF65-F5344CB8AC3E}">
        <p14:creationId xmlns:p14="http://schemas.microsoft.com/office/powerpoint/2010/main" val="135192715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E27D8909-9556-934E-23A8-AD65351C55E3}"/>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2F91B67E-BC85-E9FA-81AA-D1161911D816}"/>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4B4441F5-6E76-08C8-1E37-FB0C468FCD40}"/>
              </a:ext>
            </a:extLst>
          </p:cNvPr>
          <p:cNvSpPr>
            <a:spLocks noGrp="1"/>
          </p:cNvSpPr>
          <p:nvPr>
            <p:ph type="sldNum" sz="quarter" idx="12"/>
          </p:nvPr>
        </p:nvSpPr>
        <p:spPr/>
        <p:txBody>
          <a:bodyPr/>
          <a:lstStyle/>
          <a:p>
            <a:fld id="{9B8CDF1A-3CDE-4195-AF23-CDCF2878DEB5}" type="slidenum">
              <a:rPr lang="en-US" smtClean="0"/>
              <a:t>6</a:t>
            </a:fld>
            <a:endParaRPr lang="en-US"/>
          </a:p>
        </p:txBody>
      </p:sp>
      <p:pic>
        <p:nvPicPr>
          <p:cNvPr id="5" name="Picture 18" descr="A person in gloves pouring sand into a bucket&#10;&#10;Description automatically generated">
            <a:extLst>
              <a:ext uri="{FF2B5EF4-FFF2-40B4-BE49-F238E27FC236}">
                <a16:creationId xmlns:a16="http://schemas.microsoft.com/office/drawing/2014/main" id="{724CDAF2-E6E8-2CB2-82B5-2842C80AE88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70689" y="1989435"/>
            <a:ext cx="2744273" cy="1828801"/>
          </a:xfrm>
          <a:prstGeom prst="rect">
            <a:avLst/>
          </a:prstGeom>
        </p:spPr>
      </p:pic>
      <p:pic>
        <p:nvPicPr>
          <p:cNvPr id="6" name="Picture 30" descr="A piece of cardboard on a white surface&#10;&#10;Description automatically generated">
            <a:extLst>
              <a:ext uri="{FF2B5EF4-FFF2-40B4-BE49-F238E27FC236}">
                <a16:creationId xmlns:a16="http://schemas.microsoft.com/office/drawing/2014/main" id="{E2CF607B-07C6-2705-B5F0-83AF73AC226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75676" y="1976651"/>
            <a:ext cx="2771181" cy="1846733"/>
          </a:xfrm>
          <a:prstGeom prst="rect">
            <a:avLst/>
          </a:prstGeom>
        </p:spPr>
      </p:pic>
      <p:pic>
        <p:nvPicPr>
          <p:cNvPr id="7" name="Picture 27" descr="A person pouring liquid into a metal container&#10;&#10;Description automatically generated">
            <a:extLst>
              <a:ext uri="{FF2B5EF4-FFF2-40B4-BE49-F238E27FC236}">
                <a16:creationId xmlns:a16="http://schemas.microsoft.com/office/drawing/2014/main" id="{BEBF01BB-7F6F-6290-D95F-EA86968780F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310567" y="1968706"/>
            <a:ext cx="2702304" cy="1828801"/>
          </a:xfrm>
          <a:prstGeom prst="rect">
            <a:avLst/>
          </a:prstGeom>
        </p:spPr>
      </p:pic>
      <p:sp>
        <p:nvSpPr>
          <p:cNvPr id="8" name="Text Placeholder 1">
            <a:extLst>
              <a:ext uri="{FF2B5EF4-FFF2-40B4-BE49-F238E27FC236}">
                <a16:creationId xmlns:a16="http://schemas.microsoft.com/office/drawing/2014/main" id="{ABBF2DC7-4255-4C66-E239-C41718B167B3}"/>
              </a:ext>
            </a:extLst>
          </p:cNvPr>
          <p:cNvSpPr txBox="1">
            <a:spLocks/>
          </p:cNvSpPr>
          <p:nvPr/>
        </p:nvSpPr>
        <p:spPr>
          <a:xfrm>
            <a:off x="1192880" y="1451370"/>
            <a:ext cx="1649472" cy="504651"/>
          </a:xfrm>
          <a:prstGeom prst="rect">
            <a:avLst/>
          </a:prstGeom>
        </p:spPr>
        <p:txBody>
          <a:bodyPr anchor="ct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600" b="1" dirty="0"/>
              <a:t>COAGULANTS</a:t>
            </a:r>
          </a:p>
        </p:txBody>
      </p:sp>
      <p:sp>
        <p:nvSpPr>
          <p:cNvPr id="9" name="Text Placeholder 3">
            <a:extLst>
              <a:ext uri="{FF2B5EF4-FFF2-40B4-BE49-F238E27FC236}">
                <a16:creationId xmlns:a16="http://schemas.microsoft.com/office/drawing/2014/main" id="{59830CB8-3FFA-EC51-4CA4-E56AD7DC9FCC}"/>
              </a:ext>
            </a:extLst>
          </p:cNvPr>
          <p:cNvSpPr txBox="1">
            <a:spLocks/>
          </p:cNvSpPr>
          <p:nvPr/>
        </p:nvSpPr>
        <p:spPr>
          <a:xfrm>
            <a:off x="6192597" y="1450181"/>
            <a:ext cx="2532762" cy="504651"/>
          </a:xfrm>
          <a:prstGeom prst="rect">
            <a:avLst/>
          </a:prstGeom>
        </p:spPr>
        <p:txBody>
          <a:bodyPr anchor="ct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600" b="1" dirty="0"/>
              <a:t>SIZING AND STRENGTH</a:t>
            </a:r>
          </a:p>
        </p:txBody>
      </p:sp>
      <p:sp>
        <p:nvSpPr>
          <p:cNvPr id="10" name="Text Placeholder 8">
            <a:extLst>
              <a:ext uri="{FF2B5EF4-FFF2-40B4-BE49-F238E27FC236}">
                <a16:creationId xmlns:a16="http://schemas.microsoft.com/office/drawing/2014/main" id="{C5442673-84A2-D472-E345-40C368D30398}"/>
              </a:ext>
            </a:extLst>
          </p:cNvPr>
          <p:cNvSpPr txBox="1">
            <a:spLocks/>
          </p:cNvSpPr>
          <p:nvPr/>
        </p:nvSpPr>
        <p:spPr>
          <a:xfrm>
            <a:off x="3986674" y="1451370"/>
            <a:ext cx="1541709" cy="504651"/>
          </a:xfrm>
          <a:prstGeom prst="rect">
            <a:avLst/>
          </a:prstGeom>
        </p:spPr>
        <p:txBody>
          <a:bodyPr anchor="ct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600" b="1" dirty="0"/>
              <a:t>POLYMERS</a:t>
            </a:r>
          </a:p>
        </p:txBody>
      </p:sp>
      <p:sp>
        <p:nvSpPr>
          <p:cNvPr id="11" name="Title 10">
            <a:extLst>
              <a:ext uri="{FF2B5EF4-FFF2-40B4-BE49-F238E27FC236}">
                <a16:creationId xmlns:a16="http://schemas.microsoft.com/office/drawing/2014/main" id="{986671BE-431E-11F2-124E-2A100631592A}"/>
              </a:ext>
            </a:extLst>
          </p:cNvPr>
          <p:cNvSpPr txBox="1">
            <a:spLocks/>
          </p:cNvSpPr>
          <p:nvPr/>
        </p:nvSpPr>
        <p:spPr>
          <a:xfrm>
            <a:off x="838199" y="404813"/>
            <a:ext cx="10514013" cy="575915"/>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a:t>Kemira in your everyday</a:t>
            </a:r>
          </a:p>
        </p:txBody>
      </p:sp>
      <p:sp>
        <p:nvSpPr>
          <p:cNvPr id="12" name="Text Placeholder 8">
            <a:extLst>
              <a:ext uri="{FF2B5EF4-FFF2-40B4-BE49-F238E27FC236}">
                <a16:creationId xmlns:a16="http://schemas.microsoft.com/office/drawing/2014/main" id="{4F2C585C-A92B-75C4-579B-87919BE7E966}"/>
              </a:ext>
            </a:extLst>
          </p:cNvPr>
          <p:cNvSpPr txBox="1">
            <a:spLocks/>
          </p:cNvSpPr>
          <p:nvPr/>
        </p:nvSpPr>
        <p:spPr>
          <a:xfrm>
            <a:off x="9544605" y="1451370"/>
            <a:ext cx="2398657" cy="504651"/>
          </a:xfrm>
          <a:prstGeom prst="rect">
            <a:avLst/>
          </a:prstGeom>
        </p:spPr>
        <p:txBody>
          <a:bodyPr vert="horz" lIns="0" tIns="0" rIns="0" bIns="0" rtlCol="0" anchor="ctr" anchorCtr="0">
            <a:noAutofit/>
          </a:bodyPr>
          <a:lstStyle>
            <a:lvl1pPr marL="0" indent="0" algn="l" defTabSz="914400" rtl="0" eaLnBrk="1" latinLnBrk="0" hangingPunct="1">
              <a:lnSpc>
                <a:spcPct val="90000"/>
              </a:lnSpc>
              <a:spcBef>
                <a:spcPts val="0"/>
              </a:spcBef>
              <a:buFontTx/>
              <a:buNone/>
              <a:defRPr sz="1600" b="1" kern="1200" cap="none" baseline="0">
                <a:solidFill>
                  <a:schemeClr val="tx1"/>
                </a:solidFill>
                <a:latin typeface="+mn-lt"/>
                <a:ea typeface="+mn-ea"/>
                <a:cs typeface="+mn-cs"/>
              </a:defRPr>
            </a:lvl1pPr>
            <a:lvl2pPr marL="457200" indent="0" algn="l" defTabSz="914400" rtl="0" eaLnBrk="1" latinLnBrk="0" hangingPunct="1">
              <a:lnSpc>
                <a:spcPct val="90000"/>
              </a:lnSpc>
              <a:spcBef>
                <a:spcPts val="1000"/>
              </a:spcBef>
              <a:buFont typeface="Arial" panose="020B0604020202020204" pitchFamily="34" charset="0"/>
              <a:buNone/>
              <a:defRPr sz="2000" b="1" kern="1200">
                <a:solidFill>
                  <a:schemeClr val="tx1"/>
                </a:solidFill>
                <a:latin typeface="+mn-lt"/>
                <a:ea typeface="+mn-ea"/>
                <a:cs typeface="+mn-cs"/>
              </a:defRPr>
            </a:lvl2pPr>
            <a:lvl3pPr marL="914400" indent="0" algn="l" defTabSz="914400" rtl="0" eaLnBrk="1" latinLnBrk="0" hangingPunct="1">
              <a:lnSpc>
                <a:spcPct val="90000"/>
              </a:lnSpc>
              <a:spcBef>
                <a:spcPts val="1000"/>
              </a:spcBef>
              <a:buFont typeface="Arial" panose="020B0604020202020204" pitchFamily="34" charset="0"/>
              <a:buNone/>
              <a:tabLst>
                <a:tab pos="539750" algn="l"/>
              </a:tabLst>
              <a:defRPr sz="1800" b="1" kern="1200">
                <a:solidFill>
                  <a:schemeClr val="tx1"/>
                </a:solidFill>
                <a:latin typeface="+mn-lt"/>
                <a:ea typeface="+mn-ea"/>
                <a:cs typeface="+mn-cs"/>
              </a:defRPr>
            </a:lvl3pPr>
            <a:lvl4pPr marL="13716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4pPr>
            <a:lvl5pPr marL="18288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5pPr>
            <a:lvl6pPr marL="22860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6pPr>
            <a:lvl7pPr marL="27432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7pPr>
            <a:lvl8pPr marL="32004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8pPr>
            <a:lvl9pPr marL="3657600" indent="0" algn="l" defTabSz="914400" rtl="0" eaLnBrk="1" latinLnBrk="0" hangingPunct="1">
              <a:lnSpc>
                <a:spcPct val="90000"/>
              </a:lnSpc>
              <a:spcBef>
                <a:spcPts val="1000"/>
              </a:spcBef>
              <a:buFont typeface="Arial" panose="020B0604020202020204" pitchFamily="34" charset="0"/>
              <a:buNone/>
              <a:defRPr sz="1600" b="1" kern="1200">
                <a:solidFill>
                  <a:schemeClr val="tx1"/>
                </a:solidFill>
                <a:latin typeface="+mn-lt"/>
                <a:ea typeface="+mn-ea"/>
                <a:cs typeface="+mn-cs"/>
              </a:defRPr>
            </a:lvl9pPr>
          </a:lstStyle>
          <a:p>
            <a:r>
              <a:rPr lang="fi-FI"/>
              <a:t>BLEACHING</a:t>
            </a:r>
          </a:p>
        </p:txBody>
      </p:sp>
      <p:sp>
        <p:nvSpPr>
          <p:cNvPr id="13" name="Rectangle 14">
            <a:extLst>
              <a:ext uri="{FF2B5EF4-FFF2-40B4-BE49-F238E27FC236}">
                <a16:creationId xmlns:a16="http://schemas.microsoft.com/office/drawing/2014/main" id="{2422BE55-DE4D-B932-5E43-6937D2328D22}"/>
              </a:ext>
            </a:extLst>
          </p:cNvPr>
          <p:cNvSpPr/>
          <p:nvPr/>
        </p:nvSpPr>
        <p:spPr>
          <a:xfrm>
            <a:off x="547867" y="4176133"/>
            <a:ext cx="2700000" cy="14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sz="1400">
                <a:solidFill>
                  <a:schemeClr val="tx1"/>
                </a:solidFill>
              </a:rPr>
              <a:t>Main </a:t>
            </a:r>
            <a:r>
              <a:rPr lang="fi-FI" sz="1400" err="1">
                <a:solidFill>
                  <a:schemeClr val="tx1"/>
                </a:solidFill>
              </a:rPr>
              <a:t>water</a:t>
            </a:r>
            <a:r>
              <a:rPr lang="fi-FI" sz="1400">
                <a:solidFill>
                  <a:schemeClr val="tx1"/>
                </a:solidFill>
              </a:rPr>
              <a:t> </a:t>
            </a:r>
            <a:r>
              <a:rPr lang="fi-FI" sz="1400" err="1">
                <a:solidFill>
                  <a:schemeClr val="tx1"/>
                </a:solidFill>
              </a:rPr>
              <a:t>treatment</a:t>
            </a:r>
            <a:r>
              <a:rPr lang="fi-FI" sz="1400">
                <a:solidFill>
                  <a:schemeClr val="tx1"/>
                </a:solidFill>
              </a:rPr>
              <a:t> </a:t>
            </a:r>
            <a:r>
              <a:rPr lang="fi-FI" sz="1400" err="1">
                <a:solidFill>
                  <a:schemeClr val="tx1"/>
                </a:solidFill>
              </a:rPr>
              <a:t>chemical</a:t>
            </a:r>
            <a:r>
              <a:rPr lang="fi-FI" sz="1400">
                <a:solidFill>
                  <a:schemeClr val="tx1"/>
                </a:solidFill>
              </a:rPr>
              <a:t>, </a:t>
            </a:r>
            <a:r>
              <a:rPr lang="fi-FI" sz="1400" err="1">
                <a:solidFill>
                  <a:schemeClr val="tx1"/>
                </a:solidFill>
              </a:rPr>
              <a:t>used</a:t>
            </a:r>
            <a:r>
              <a:rPr lang="fi-FI" sz="1400">
                <a:solidFill>
                  <a:schemeClr val="tx1"/>
                </a:solidFill>
              </a:rPr>
              <a:t> to </a:t>
            </a:r>
            <a:r>
              <a:rPr lang="fi-FI" sz="1400" err="1">
                <a:solidFill>
                  <a:schemeClr val="tx1"/>
                </a:solidFill>
              </a:rPr>
              <a:t>coagulate</a:t>
            </a:r>
            <a:r>
              <a:rPr lang="fi-FI" sz="1400">
                <a:solidFill>
                  <a:schemeClr val="tx1"/>
                </a:solidFill>
              </a:rPr>
              <a:t> </a:t>
            </a:r>
            <a:r>
              <a:rPr lang="fi-FI" sz="1400" err="1">
                <a:solidFill>
                  <a:schemeClr val="tx1"/>
                </a:solidFill>
              </a:rPr>
              <a:t>impurities</a:t>
            </a:r>
            <a:r>
              <a:rPr lang="fi-FI" sz="1400">
                <a:solidFill>
                  <a:schemeClr val="tx1"/>
                </a:solidFill>
              </a:rPr>
              <a:t> in </a:t>
            </a:r>
            <a:r>
              <a:rPr lang="fi-FI" sz="1400" err="1">
                <a:solidFill>
                  <a:schemeClr val="tx1"/>
                </a:solidFill>
              </a:rPr>
              <a:t>wastewater</a:t>
            </a:r>
            <a:r>
              <a:rPr lang="fi-FI" sz="1400">
                <a:solidFill>
                  <a:schemeClr val="tx1"/>
                </a:solidFill>
              </a:rPr>
              <a:t> and </a:t>
            </a:r>
            <a:r>
              <a:rPr lang="fi-FI" sz="1400" err="1">
                <a:solidFill>
                  <a:schemeClr val="tx1"/>
                </a:solidFill>
              </a:rPr>
              <a:t>drinking</a:t>
            </a:r>
            <a:r>
              <a:rPr lang="fi-FI" sz="1400">
                <a:solidFill>
                  <a:schemeClr val="tx1"/>
                </a:solidFill>
              </a:rPr>
              <a:t> </a:t>
            </a:r>
            <a:r>
              <a:rPr lang="fi-FI" sz="1400" err="1">
                <a:solidFill>
                  <a:schemeClr val="tx1"/>
                </a:solidFill>
              </a:rPr>
              <a:t>water</a:t>
            </a:r>
            <a:endParaRPr lang="fi-FI" sz="1400">
              <a:solidFill>
                <a:schemeClr val="tx1"/>
              </a:solidFill>
            </a:endParaRPr>
          </a:p>
        </p:txBody>
      </p:sp>
      <p:sp>
        <p:nvSpPr>
          <p:cNvPr id="14" name="Rectangle 15">
            <a:extLst>
              <a:ext uri="{FF2B5EF4-FFF2-40B4-BE49-F238E27FC236}">
                <a16:creationId xmlns:a16="http://schemas.microsoft.com/office/drawing/2014/main" id="{CC7CC3F0-E352-282D-6C7F-E93419244FE8}"/>
              </a:ext>
            </a:extLst>
          </p:cNvPr>
          <p:cNvSpPr/>
          <p:nvPr/>
        </p:nvSpPr>
        <p:spPr>
          <a:xfrm>
            <a:off x="3370232" y="4176133"/>
            <a:ext cx="2700000" cy="14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sz="1400" err="1">
                <a:solidFill>
                  <a:schemeClr val="tx1"/>
                </a:solidFill>
              </a:rPr>
              <a:t>Important</a:t>
            </a:r>
            <a:r>
              <a:rPr lang="fi-FI" sz="1400">
                <a:solidFill>
                  <a:schemeClr val="tx1"/>
                </a:solidFill>
              </a:rPr>
              <a:t> </a:t>
            </a:r>
            <a:r>
              <a:rPr lang="fi-FI" sz="1400" err="1">
                <a:solidFill>
                  <a:schemeClr val="tx1"/>
                </a:solidFill>
              </a:rPr>
              <a:t>water</a:t>
            </a:r>
            <a:r>
              <a:rPr lang="fi-FI" sz="1400">
                <a:solidFill>
                  <a:schemeClr val="tx1"/>
                </a:solidFill>
              </a:rPr>
              <a:t> </a:t>
            </a:r>
            <a:r>
              <a:rPr lang="fi-FI" sz="1400" err="1">
                <a:solidFill>
                  <a:schemeClr val="tx1"/>
                </a:solidFill>
              </a:rPr>
              <a:t>treatment</a:t>
            </a:r>
            <a:r>
              <a:rPr lang="fi-FI" sz="1400">
                <a:solidFill>
                  <a:schemeClr val="tx1"/>
                </a:solidFill>
              </a:rPr>
              <a:t> </a:t>
            </a:r>
            <a:r>
              <a:rPr lang="fi-FI" sz="1400" err="1">
                <a:solidFill>
                  <a:schemeClr val="tx1"/>
                </a:solidFill>
              </a:rPr>
              <a:t>chemical</a:t>
            </a:r>
            <a:r>
              <a:rPr lang="fi-FI" sz="1400">
                <a:solidFill>
                  <a:schemeClr val="tx1"/>
                </a:solidFill>
              </a:rPr>
              <a:t>, </a:t>
            </a:r>
            <a:r>
              <a:rPr lang="fi-FI" sz="1400" err="1">
                <a:solidFill>
                  <a:schemeClr val="tx1"/>
                </a:solidFill>
              </a:rPr>
              <a:t>used</a:t>
            </a:r>
            <a:r>
              <a:rPr lang="fi-FI" sz="1400">
                <a:solidFill>
                  <a:schemeClr val="tx1"/>
                </a:solidFill>
              </a:rPr>
              <a:t> to </a:t>
            </a:r>
            <a:r>
              <a:rPr lang="fi-FI" sz="1400" err="1">
                <a:solidFill>
                  <a:schemeClr val="tx1"/>
                </a:solidFill>
              </a:rPr>
              <a:t>separate</a:t>
            </a:r>
            <a:r>
              <a:rPr lang="fi-FI" sz="1400">
                <a:solidFill>
                  <a:schemeClr val="tx1"/>
                </a:solidFill>
              </a:rPr>
              <a:t> </a:t>
            </a:r>
            <a:r>
              <a:rPr lang="fi-FI" sz="1400" err="1">
                <a:solidFill>
                  <a:schemeClr val="tx1"/>
                </a:solidFill>
              </a:rPr>
              <a:t>solid</a:t>
            </a:r>
            <a:r>
              <a:rPr lang="fi-FI" sz="1400">
                <a:solidFill>
                  <a:schemeClr val="tx1"/>
                </a:solidFill>
              </a:rPr>
              <a:t> </a:t>
            </a:r>
            <a:r>
              <a:rPr lang="fi-FI" sz="1400" err="1">
                <a:solidFill>
                  <a:schemeClr val="tx1"/>
                </a:solidFill>
              </a:rPr>
              <a:t>from</a:t>
            </a:r>
            <a:r>
              <a:rPr lang="fi-FI" sz="1400">
                <a:solidFill>
                  <a:schemeClr val="tx1"/>
                </a:solidFill>
              </a:rPr>
              <a:t> </a:t>
            </a:r>
            <a:r>
              <a:rPr lang="fi-FI" sz="1400" err="1">
                <a:solidFill>
                  <a:schemeClr val="tx1"/>
                </a:solidFill>
              </a:rPr>
              <a:t>liquid</a:t>
            </a:r>
            <a:endParaRPr lang="fi-FI" sz="1400">
              <a:solidFill>
                <a:schemeClr val="tx1"/>
              </a:solidFill>
            </a:endParaRPr>
          </a:p>
        </p:txBody>
      </p:sp>
      <p:sp>
        <p:nvSpPr>
          <p:cNvPr id="15" name="Rectangle 16">
            <a:extLst>
              <a:ext uri="{FF2B5EF4-FFF2-40B4-BE49-F238E27FC236}">
                <a16:creationId xmlns:a16="http://schemas.microsoft.com/office/drawing/2014/main" id="{57CA7E50-A942-3BD0-3832-0825754099BF}"/>
              </a:ext>
            </a:extLst>
          </p:cNvPr>
          <p:cNvSpPr/>
          <p:nvPr/>
        </p:nvSpPr>
        <p:spPr>
          <a:xfrm>
            <a:off x="6192597" y="4176133"/>
            <a:ext cx="2700000" cy="14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sz="1400" err="1">
                <a:solidFill>
                  <a:schemeClr val="tx1"/>
                </a:solidFill>
              </a:rPr>
              <a:t>Important</a:t>
            </a:r>
            <a:r>
              <a:rPr lang="fi-FI" sz="1400">
                <a:solidFill>
                  <a:schemeClr val="tx1"/>
                </a:solidFill>
              </a:rPr>
              <a:t> </a:t>
            </a:r>
            <a:r>
              <a:rPr lang="fi-FI" sz="1400" err="1">
                <a:solidFill>
                  <a:schemeClr val="tx1"/>
                </a:solidFill>
              </a:rPr>
              <a:t>specialty</a:t>
            </a:r>
            <a:r>
              <a:rPr lang="fi-FI" sz="1400">
                <a:solidFill>
                  <a:schemeClr val="tx1"/>
                </a:solidFill>
              </a:rPr>
              <a:t> </a:t>
            </a:r>
            <a:r>
              <a:rPr lang="fi-FI" sz="1400" err="1">
                <a:solidFill>
                  <a:schemeClr val="tx1"/>
                </a:solidFill>
              </a:rPr>
              <a:t>chemical</a:t>
            </a:r>
            <a:r>
              <a:rPr lang="fi-FI" sz="1400">
                <a:solidFill>
                  <a:schemeClr val="tx1"/>
                </a:solidFill>
              </a:rPr>
              <a:t> in </a:t>
            </a:r>
            <a:r>
              <a:rPr lang="fi-FI" sz="1400" err="1">
                <a:solidFill>
                  <a:schemeClr val="tx1"/>
                </a:solidFill>
              </a:rPr>
              <a:t>pulp</a:t>
            </a:r>
            <a:r>
              <a:rPr lang="fi-FI" sz="1400">
                <a:solidFill>
                  <a:schemeClr val="tx1"/>
                </a:solidFill>
              </a:rPr>
              <a:t> &amp; </a:t>
            </a:r>
            <a:r>
              <a:rPr lang="fi-FI" sz="1400" err="1">
                <a:solidFill>
                  <a:schemeClr val="tx1"/>
                </a:solidFill>
              </a:rPr>
              <a:t>paper</a:t>
            </a:r>
            <a:r>
              <a:rPr lang="fi-FI" sz="1400">
                <a:solidFill>
                  <a:schemeClr val="tx1"/>
                </a:solidFill>
              </a:rPr>
              <a:t>, </a:t>
            </a:r>
            <a:r>
              <a:rPr lang="fi-FI" sz="1400" err="1">
                <a:solidFill>
                  <a:schemeClr val="tx1"/>
                </a:solidFill>
              </a:rPr>
              <a:t>used</a:t>
            </a:r>
            <a:r>
              <a:rPr lang="fi-FI" sz="1400">
                <a:solidFill>
                  <a:schemeClr val="tx1"/>
                </a:solidFill>
              </a:rPr>
              <a:t> to </a:t>
            </a:r>
            <a:r>
              <a:rPr lang="fi-FI" sz="1400" err="1">
                <a:solidFill>
                  <a:schemeClr val="tx1"/>
                </a:solidFill>
              </a:rPr>
              <a:t>improve</a:t>
            </a:r>
            <a:r>
              <a:rPr lang="fi-FI" sz="1400">
                <a:solidFill>
                  <a:schemeClr val="tx1"/>
                </a:solidFill>
              </a:rPr>
              <a:t> </a:t>
            </a:r>
            <a:r>
              <a:rPr lang="fi-FI" sz="1400" err="1">
                <a:solidFill>
                  <a:schemeClr val="tx1"/>
                </a:solidFill>
              </a:rPr>
              <a:t>strength</a:t>
            </a:r>
            <a:r>
              <a:rPr lang="fi-FI" sz="1400">
                <a:solidFill>
                  <a:schemeClr val="tx1"/>
                </a:solidFill>
              </a:rPr>
              <a:t> and </a:t>
            </a:r>
            <a:r>
              <a:rPr lang="fi-FI" sz="1400" err="1">
                <a:solidFill>
                  <a:schemeClr val="tx1"/>
                </a:solidFill>
              </a:rPr>
              <a:t>water</a:t>
            </a:r>
            <a:r>
              <a:rPr lang="fi-FI" sz="1400">
                <a:solidFill>
                  <a:schemeClr val="tx1"/>
                </a:solidFill>
              </a:rPr>
              <a:t> </a:t>
            </a:r>
            <a:r>
              <a:rPr lang="fi-FI" sz="1400" err="1">
                <a:solidFill>
                  <a:schemeClr val="tx1"/>
                </a:solidFill>
              </a:rPr>
              <a:t>resistance</a:t>
            </a:r>
            <a:r>
              <a:rPr lang="fi-FI" sz="1400">
                <a:solidFill>
                  <a:schemeClr val="tx1"/>
                </a:solidFill>
              </a:rPr>
              <a:t> of </a:t>
            </a:r>
            <a:r>
              <a:rPr lang="fi-FI" sz="1400" err="1">
                <a:solidFill>
                  <a:schemeClr val="tx1"/>
                </a:solidFill>
              </a:rPr>
              <a:t>packaging</a:t>
            </a:r>
            <a:r>
              <a:rPr lang="fi-FI" sz="1400">
                <a:solidFill>
                  <a:schemeClr val="tx1"/>
                </a:solidFill>
              </a:rPr>
              <a:t> </a:t>
            </a:r>
            <a:r>
              <a:rPr lang="fi-FI" sz="1400" err="1">
                <a:solidFill>
                  <a:schemeClr val="tx1"/>
                </a:solidFill>
              </a:rPr>
              <a:t>materials</a:t>
            </a:r>
            <a:endParaRPr lang="fi-FI" sz="1400">
              <a:solidFill>
                <a:schemeClr val="tx1"/>
              </a:solidFill>
            </a:endParaRPr>
          </a:p>
        </p:txBody>
      </p:sp>
      <p:sp>
        <p:nvSpPr>
          <p:cNvPr id="16" name="Rectangle 17">
            <a:extLst>
              <a:ext uri="{FF2B5EF4-FFF2-40B4-BE49-F238E27FC236}">
                <a16:creationId xmlns:a16="http://schemas.microsoft.com/office/drawing/2014/main" id="{CB039F24-93E7-A34E-39BF-35EDA2C220DC}"/>
              </a:ext>
            </a:extLst>
          </p:cNvPr>
          <p:cNvSpPr/>
          <p:nvPr/>
        </p:nvSpPr>
        <p:spPr>
          <a:xfrm>
            <a:off x="9014962" y="4176133"/>
            <a:ext cx="2700000" cy="14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sz="1400">
                <a:solidFill>
                  <a:schemeClr val="tx1"/>
                </a:solidFill>
              </a:rPr>
              <a:t>Critical </a:t>
            </a:r>
            <a:r>
              <a:rPr lang="fi-FI" sz="1400" err="1">
                <a:solidFill>
                  <a:schemeClr val="tx1"/>
                </a:solidFill>
              </a:rPr>
              <a:t>product</a:t>
            </a:r>
            <a:r>
              <a:rPr lang="fi-FI" sz="1400">
                <a:solidFill>
                  <a:schemeClr val="tx1"/>
                </a:solidFill>
              </a:rPr>
              <a:t> in </a:t>
            </a:r>
            <a:r>
              <a:rPr lang="fi-FI" sz="1400" err="1">
                <a:solidFill>
                  <a:schemeClr val="tx1"/>
                </a:solidFill>
              </a:rPr>
              <a:t>pulp</a:t>
            </a:r>
            <a:r>
              <a:rPr lang="fi-FI" sz="1400">
                <a:solidFill>
                  <a:schemeClr val="tx1"/>
                </a:solidFill>
              </a:rPr>
              <a:t> &amp; </a:t>
            </a:r>
            <a:r>
              <a:rPr lang="fi-FI" sz="1400" err="1">
                <a:solidFill>
                  <a:schemeClr val="tx1"/>
                </a:solidFill>
              </a:rPr>
              <a:t>paper</a:t>
            </a:r>
            <a:r>
              <a:rPr lang="fi-FI" sz="1400">
                <a:solidFill>
                  <a:schemeClr val="tx1"/>
                </a:solidFill>
              </a:rPr>
              <a:t>, </a:t>
            </a:r>
            <a:r>
              <a:rPr lang="fi-FI" sz="1400" err="1">
                <a:solidFill>
                  <a:schemeClr val="tx1"/>
                </a:solidFill>
              </a:rPr>
              <a:t>used</a:t>
            </a:r>
            <a:r>
              <a:rPr lang="fi-FI" sz="1400">
                <a:solidFill>
                  <a:schemeClr val="tx1"/>
                </a:solidFill>
              </a:rPr>
              <a:t> to </a:t>
            </a:r>
            <a:r>
              <a:rPr lang="fi-FI" sz="1400" err="1">
                <a:solidFill>
                  <a:schemeClr val="tx1"/>
                </a:solidFill>
              </a:rPr>
              <a:t>clean</a:t>
            </a:r>
            <a:r>
              <a:rPr lang="fi-FI" sz="1400">
                <a:solidFill>
                  <a:schemeClr val="tx1"/>
                </a:solidFill>
              </a:rPr>
              <a:t> and </a:t>
            </a:r>
            <a:r>
              <a:rPr lang="fi-FI" sz="1400" err="1">
                <a:solidFill>
                  <a:schemeClr val="tx1"/>
                </a:solidFill>
              </a:rPr>
              <a:t>bleach</a:t>
            </a:r>
            <a:r>
              <a:rPr lang="fi-FI" sz="1400">
                <a:solidFill>
                  <a:schemeClr val="tx1"/>
                </a:solidFill>
              </a:rPr>
              <a:t> </a:t>
            </a:r>
            <a:r>
              <a:rPr lang="fi-FI" sz="1400" err="1">
                <a:solidFill>
                  <a:schemeClr val="tx1"/>
                </a:solidFill>
              </a:rPr>
              <a:t>pulp</a:t>
            </a:r>
            <a:r>
              <a:rPr lang="fi-FI" sz="1400">
                <a:solidFill>
                  <a:schemeClr val="tx1"/>
                </a:solidFill>
              </a:rPr>
              <a:t> </a:t>
            </a:r>
          </a:p>
        </p:txBody>
      </p:sp>
      <p:sp>
        <p:nvSpPr>
          <p:cNvPr id="17" name="Oval 22">
            <a:extLst>
              <a:ext uri="{FF2B5EF4-FFF2-40B4-BE49-F238E27FC236}">
                <a16:creationId xmlns:a16="http://schemas.microsoft.com/office/drawing/2014/main" id="{126566CE-FF10-6B56-E88D-6E4E9A666EC6}"/>
              </a:ext>
            </a:extLst>
          </p:cNvPr>
          <p:cNvSpPr/>
          <p:nvPr/>
        </p:nvSpPr>
        <p:spPr>
          <a:xfrm>
            <a:off x="8846857" y="5794709"/>
            <a:ext cx="684000" cy="684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a:t>%</a:t>
            </a:r>
          </a:p>
        </p:txBody>
      </p:sp>
      <p:sp>
        <p:nvSpPr>
          <p:cNvPr id="18" name="TextBox 23">
            <a:extLst>
              <a:ext uri="{FF2B5EF4-FFF2-40B4-BE49-F238E27FC236}">
                <a16:creationId xmlns:a16="http://schemas.microsoft.com/office/drawing/2014/main" id="{9B3BDE29-82DA-6387-2267-14D23A73E22A}"/>
              </a:ext>
            </a:extLst>
          </p:cNvPr>
          <p:cNvSpPr txBox="1"/>
          <p:nvPr/>
        </p:nvSpPr>
        <p:spPr>
          <a:xfrm>
            <a:off x="9626885" y="6030930"/>
            <a:ext cx="1849349" cy="261610"/>
          </a:xfrm>
          <a:prstGeom prst="rect">
            <a:avLst/>
          </a:prstGeom>
          <a:noFill/>
        </p:spPr>
        <p:txBody>
          <a:bodyPr wrap="square" rtlCol="0">
            <a:spAutoFit/>
          </a:bodyPr>
          <a:lstStyle/>
          <a:p>
            <a:r>
              <a:rPr lang="fi-FI" sz="1050"/>
              <a:t>Share of </a:t>
            </a:r>
            <a:r>
              <a:rPr lang="fi-FI" sz="1050" err="1"/>
              <a:t>the</a:t>
            </a:r>
            <a:r>
              <a:rPr lang="fi-FI" sz="1050"/>
              <a:t> </a:t>
            </a:r>
            <a:r>
              <a:rPr lang="fi-FI" sz="1050" err="1"/>
              <a:t>revenue</a:t>
            </a:r>
            <a:endParaRPr lang="fi-FI" sz="1050"/>
          </a:p>
        </p:txBody>
      </p:sp>
      <p:pic>
        <p:nvPicPr>
          <p:cNvPr id="19" name="Picture 4" descr="A person wearing protective glasses pointing at something&#10;&#10;Description automatically generated">
            <a:extLst>
              <a:ext uri="{FF2B5EF4-FFF2-40B4-BE49-F238E27FC236}">
                <a16:creationId xmlns:a16="http://schemas.microsoft.com/office/drawing/2014/main" id="{3F83267F-2CB7-A1ED-F5CD-B886823187C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47867" y="1968706"/>
            <a:ext cx="2741059" cy="1828800"/>
          </a:xfrm>
          <a:prstGeom prst="rect">
            <a:avLst/>
          </a:prstGeom>
        </p:spPr>
      </p:pic>
      <p:sp>
        <p:nvSpPr>
          <p:cNvPr id="20" name="Oval 9">
            <a:extLst>
              <a:ext uri="{FF2B5EF4-FFF2-40B4-BE49-F238E27FC236}">
                <a16:creationId xmlns:a16="http://schemas.microsoft.com/office/drawing/2014/main" id="{8EF08C8D-BCD7-155F-02AC-FDC92CC0CCCF}"/>
              </a:ext>
            </a:extLst>
          </p:cNvPr>
          <p:cNvSpPr/>
          <p:nvPr/>
        </p:nvSpPr>
        <p:spPr>
          <a:xfrm>
            <a:off x="4234689" y="3396894"/>
            <a:ext cx="936000" cy="90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a:t>15%</a:t>
            </a:r>
          </a:p>
        </p:txBody>
      </p:sp>
      <p:sp>
        <p:nvSpPr>
          <p:cNvPr id="21" name="Oval 11">
            <a:extLst>
              <a:ext uri="{FF2B5EF4-FFF2-40B4-BE49-F238E27FC236}">
                <a16:creationId xmlns:a16="http://schemas.microsoft.com/office/drawing/2014/main" id="{531B02D1-CA9A-1B38-B3F3-E42F5A1DA216}"/>
              </a:ext>
            </a:extLst>
          </p:cNvPr>
          <p:cNvSpPr/>
          <p:nvPr/>
        </p:nvSpPr>
        <p:spPr>
          <a:xfrm>
            <a:off x="7021311" y="3396894"/>
            <a:ext cx="936000" cy="90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a:t>15%</a:t>
            </a:r>
          </a:p>
        </p:txBody>
      </p:sp>
      <p:sp>
        <p:nvSpPr>
          <p:cNvPr id="22" name="Oval 24">
            <a:extLst>
              <a:ext uri="{FF2B5EF4-FFF2-40B4-BE49-F238E27FC236}">
                <a16:creationId xmlns:a16="http://schemas.microsoft.com/office/drawing/2014/main" id="{15D190F1-0D57-CF55-8E2C-8A82DEF39357}"/>
              </a:ext>
            </a:extLst>
          </p:cNvPr>
          <p:cNvSpPr/>
          <p:nvPr/>
        </p:nvSpPr>
        <p:spPr>
          <a:xfrm>
            <a:off x="1448067" y="3396894"/>
            <a:ext cx="936000" cy="90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a:t>30%</a:t>
            </a:r>
          </a:p>
        </p:txBody>
      </p:sp>
      <p:sp>
        <p:nvSpPr>
          <p:cNvPr id="23" name="Oval 25">
            <a:extLst>
              <a:ext uri="{FF2B5EF4-FFF2-40B4-BE49-F238E27FC236}">
                <a16:creationId xmlns:a16="http://schemas.microsoft.com/office/drawing/2014/main" id="{9F72322F-6760-B0A0-255C-DB8AD50DA90C}"/>
              </a:ext>
            </a:extLst>
          </p:cNvPr>
          <p:cNvSpPr/>
          <p:nvPr/>
        </p:nvSpPr>
        <p:spPr>
          <a:xfrm>
            <a:off x="9807933" y="3396894"/>
            <a:ext cx="936000" cy="90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a:t>25%</a:t>
            </a:r>
          </a:p>
        </p:txBody>
      </p:sp>
    </p:spTree>
    <p:extLst>
      <p:ext uri="{BB962C8B-B14F-4D97-AF65-F5344CB8AC3E}">
        <p14:creationId xmlns:p14="http://schemas.microsoft.com/office/powerpoint/2010/main" val="320064047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 name="think-cell data - do not delete" hidden="1">
            <a:extLst>
              <a:ext uri="{FF2B5EF4-FFF2-40B4-BE49-F238E27FC236}">
                <a16:creationId xmlns:a16="http://schemas.microsoft.com/office/drawing/2014/main" id="{36F912F6-28F4-77C6-D504-5D9D07082D66}"/>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242" imgH="241" progId="TCLayout.ActiveDocument.1">
                  <p:embed/>
                </p:oleObj>
              </mc:Choice>
              <mc:Fallback>
                <p:oleObj name="think-cell Slide" r:id="rId13" imgW="242" imgH="241" progId="TCLayout.ActiveDocument.1">
                  <p:embed/>
                  <p:pic>
                    <p:nvPicPr>
                      <p:cNvPr id="34" name="think-cell data - do not delete" hidden="1">
                        <a:extLst>
                          <a:ext uri="{FF2B5EF4-FFF2-40B4-BE49-F238E27FC236}">
                            <a16:creationId xmlns:a16="http://schemas.microsoft.com/office/drawing/2014/main" id="{36F912F6-28F4-77C6-D504-5D9D07082D66}"/>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F0AB413D-2729-0C57-C25C-5DE7CB7A0D69}"/>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6AF7F9E4-3668-ED30-A10E-16CBE93C2247}"/>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47D9D599-E965-617D-3C05-CF3B7258D16E}"/>
              </a:ext>
            </a:extLst>
          </p:cNvPr>
          <p:cNvSpPr>
            <a:spLocks noGrp="1"/>
          </p:cNvSpPr>
          <p:nvPr>
            <p:ph type="sldNum" sz="quarter" idx="12"/>
          </p:nvPr>
        </p:nvSpPr>
        <p:spPr/>
        <p:txBody>
          <a:bodyPr/>
          <a:lstStyle/>
          <a:p>
            <a:fld id="{9B8CDF1A-3CDE-4195-AF23-CDCF2878DEB5}" type="slidenum">
              <a:rPr lang="en-US" smtClean="0"/>
              <a:t>60</a:t>
            </a:fld>
            <a:endParaRPr lang="en-US"/>
          </a:p>
        </p:txBody>
      </p:sp>
      <p:sp>
        <p:nvSpPr>
          <p:cNvPr id="5" name="Title 1">
            <a:extLst>
              <a:ext uri="{FF2B5EF4-FFF2-40B4-BE49-F238E27FC236}">
                <a16:creationId xmlns:a16="http://schemas.microsoft.com/office/drawing/2014/main" id="{A806A6AC-A8C7-3298-C582-4774DF624A9E}"/>
              </a:ext>
            </a:extLst>
          </p:cNvPr>
          <p:cNvSpPr txBox="1">
            <a:spLocks/>
          </p:cNvSpPr>
          <p:nvPr/>
        </p:nvSpPr>
        <p:spPr>
          <a:xfrm>
            <a:off x="838199" y="582613"/>
            <a:ext cx="10514013" cy="9021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dirty="0"/>
              <a:t>Group </a:t>
            </a:r>
            <a:r>
              <a:rPr lang="fi-FI" dirty="0" err="1"/>
              <a:t>revenue</a:t>
            </a:r>
            <a:endParaRPr lang="fi-FI" dirty="0"/>
          </a:p>
        </p:txBody>
      </p:sp>
      <p:sp>
        <p:nvSpPr>
          <p:cNvPr id="6" name="Slide Number Placeholder 6">
            <a:extLst>
              <a:ext uri="{FF2B5EF4-FFF2-40B4-BE49-F238E27FC236}">
                <a16:creationId xmlns:a16="http://schemas.microsoft.com/office/drawing/2014/main" id="{D436D4B1-1FC8-C7A3-D924-F406B4260A6B}"/>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9B8CDF1A-3CDE-4195-AF23-CDCF2878DEB5}" type="slidenum">
              <a:rPr lang="en-US" smtClean="0">
                <a:solidFill>
                  <a:srgbClr val="322D2D"/>
                </a:solidFill>
                <a:latin typeface="Arial"/>
              </a:rPr>
              <a:pPr>
                <a:defRPr/>
              </a:pPr>
              <a:t>60</a:t>
            </a:fld>
            <a:endParaRPr lang="en-US">
              <a:solidFill>
                <a:srgbClr val="322D2D"/>
              </a:solidFill>
              <a:latin typeface="Arial"/>
            </a:endParaRPr>
          </a:p>
        </p:txBody>
      </p:sp>
      <p:sp>
        <p:nvSpPr>
          <p:cNvPr id="8" name="Content Placeholder 2">
            <a:extLst>
              <a:ext uri="{FF2B5EF4-FFF2-40B4-BE49-F238E27FC236}">
                <a16:creationId xmlns:a16="http://schemas.microsoft.com/office/drawing/2014/main" id="{0D984F4A-4327-55C7-7FE9-02F5BCAD0394}"/>
              </a:ext>
            </a:extLst>
          </p:cNvPr>
          <p:cNvSpPr txBox="1">
            <a:spLocks/>
          </p:cNvSpPr>
          <p:nvPr/>
        </p:nvSpPr>
        <p:spPr>
          <a:xfrm>
            <a:off x="6665914" y="1969949"/>
            <a:ext cx="4655231" cy="4483993"/>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lvl="1" indent="0">
              <a:spcBef>
                <a:spcPts val="600"/>
              </a:spcBef>
              <a:buFont typeface="Arial" panose="020B0604020202020204" pitchFamily="34" charset="0"/>
              <a:buNone/>
            </a:pPr>
            <a:r>
              <a:rPr lang="en-US" sz="1800" b="1" dirty="0"/>
              <a:t>Revenue stable Y/Y in Q2 2026</a:t>
            </a:r>
          </a:p>
          <a:p>
            <a:pPr lvl="1"/>
            <a:r>
              <a:rPr lang="en-US" sz="1800" dirty="0"/>
              <a:t>Revenue stable mainly thanks to M&amp;A driven volume growth </a:t>
            </a:r>
          </a:p>
          <a:p>
            <a:pPr lvl="1"/>
            <a:r>
              <a:rPr lang="en-US" sz="1800" dirty="0"/>
              <a:t>Y/Y organic growth</a:t>
            </a:r>
            <a:r>
              <a:rPr lang="en-US" sz="1800" baseline="30000" dirty="0"/>
              <a:t>1</a:t>
            </a:r>
            <a:r>
              <a:rPr lang="en-US" sz="1800" dirty="0"/>
              <a:t> -2% </a:t>
            </a:r>
          </a:p>
          <a:p>
            <a:pPr lvl="1"/>
            <a:r>
              <a:rPr lang="en-US" sz="1800" dirty="0"/>
              <a:t>Revenue increased Y/Y in Water Solutions, remained stable in Packaging &amp; Hygiene Solutions, and decreased in Fiber Essentials.</a:t>
            </a:r>
          </a:p>
        </p:txBody>
      </p:sp>
      <p:graphicFrame>
        <p:nvGraphicFramePr>
          <p:cNvPr id="65" name="Chart 64">
            <a:extLst>
              <a:ext uri="{FF2B5EF4-FFF2-40B4-BE49-F238E27FC236}">
                <a16:creationId xmlns:a16="http://schemas.microsoft.com/office/drawing/2014/main" id="{F260BDCD-74BF-BCD6-DBE4-B4FC37E0F9B0}"/>
              </a:ext>
            </a:extLst>
          </p:cNvPr>
          <p:cNvGraphicFramePr/>
          <p:nvPr>
            <p:custDataLst>
              <p:tags r:id="rId2"/>
            </p:custDataLst>
          </p:nvPr>
        </p:nvGraphicFramePr>
        <p:xfrm>
          <a:off x="719138" y="2662238"/>
          <a:ext cx="5446712" cy="2312987"/>
        </p:xfrm>
        <a:graphic>
          <a:graphicData uri="http://schemas.openxmlformats.org/drawingml/2006/chart">
            <c:chart xmlns:c="http://schemas.openxmlformats.org/drawingml/2006/chart" xmlns:r="http://schemas.openxmlformats.org/officeDocument/2006/relationships" r:id="rId15"/>
          </a:graphicData>
        </a:graphic>
      </p:graphicFrame>
      <p:sp>
        <p:nvSpPr>
          <p:cNvPr id="13" name="Text Placeholder 2">
            <a:extLst>
              <a:ext uri="{FF2B5EF4-FFF2-40B4-BE49-F238E27FC236}">
                <a16:creationId xmlns:a16="http://schemas.microsoft.com/office/drawing/2014/main" id="{C55DD59C-8FCE-BEC3-8C14-D516BA2A80BB}"/>
              </a:ext>
            </a:extLst>
          </p:cNvPr>
          <p:cNvSpPr>
            <a:spLocks/>
          </p:cNvSpPr>
          <p:nvPr>
            <p:custDataLst>
              <p:tags r:id="rId3"/>
            </p:custDataLst>
          </p:nvPr>
        </p:nvSpPr>
        <p:spPr bwMode="auto">
          <a:xfrm>
            <a:off x="1185863" y="479266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BBFAB735-01BC-42BF-A85A-6DCB6809F447}" type="datetime'''''Q2'''''''''' ''''''2''''0''''''2''''''''''4'''''''''''">
              <a:rPr lang="fi-FI" altLang="en-US" sz="1000" smtClean="0">
                <a:solidFill>
                  <a:srgbClr val="322D2D"/>
                </a:solidFill>
              </a:rPr>
              <a:pPr lvl="0" algn="ctr">
                <a:spcBef>
                  <a:spcPct val="0"/>
                </a:spcBef>
                <a:spcAft>
                  <a:spcPct val="0"/>
                </a:spcAft>
                <a:defRPr/>
              </a:pPr>
              <a:t>Q2 2024</a:t>
            </a:fld>
            <a:endParaRPr kumimoji="0" lang="fi-FI" sz="1000" i="0" strike="noStrike" kern="1200" cap="none" spc="0" normalizeH="0" baseline="0" noProof="0" dirty="0">
              <a:ln>
                <a:noFill/>
              </a:ln>
              <a:solidFill>
                <a:srgbClr val="322D2D"/>
              </a:solidFill>
              <a:effectLst/>
              <a:uLnTx/>
              <a:uFillTx/>
            </a:endParaRPr>
          </a:p>
        </p:txBody>
      </p:sp>
      <p:sp>
        <p:nvSpPr>
          <p:cNvPr id="14" name="Text Placeholder 2">
            <a:extLst>
              <a:ext uri="{FF2B5EF4-FFF2-40B4-BE49-F238E27FC236}">
                <a16:creationId xmlns:a16="http://schemas.microsoft.com/office/drawing/2014/main" id="{1973FE01-5FEE-66EC-2203-6E8B87550BBC}"/>
              </a:ext>
            </a:extLst>
          </p:cNvPr>
          <p:cNvSpPr>
            <a:spLocks/>
          </p:cNvSpPr>
          <p:nvPr>
            <p:custDataLst>
              <p:tags r:id="rId4"/>
            </p:custDataLst>
          </p:nvPr>
        </p:nvSpPr>
        <p:spPr bwMode="auto">
          <a:xfrm>
            <a:off x="1733550" y="479266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51D74E90-456A-43F7-B6AE-220CCC2C8BC3}" type="datetime'''''''''''''Q3'''''''' 2''''''''''''''''''0''''''''2''''''''4'">
              <a:rPr lang="fi-FI" altLang="en-US" sz="1000" smtClean="0">
                <a:solidFill>
                  <a:srgbClr val="322D2D"/>
                </a:solidFill>
              </a:rPr>
              <a:pPr lvl="0" algn="ctr">
                <a:spcBef>
                  <a:spcPct val="0"/>
                </a:spcBef>
                <a:spcAft>
                  <a:spcPct val="0"/>
                </a:spcAft>
                <a:defRPr/>
              </a:pPr>
              <a:t>Q3 2024</a:t>
            </a:fld>
            <a:endParaRPr kumimoji="0" lang="fi-FI" sz="1000" i="0" strike="noStrike" kern="1200" cap="none" spc="0" normalizeH="0" baseline="0" noProof="0">
              <a:ln>
                <a:noFill/>
              </a:ln>
              <a:solidFill>
                <a:srgbClr val="322D2D"/>
              </a:solidFill>
              <a:effectLst/>
              <a:uLnTx/>
              <a:uFillTx/>
            </a:endParaRPr>
          </a:p>
        </p:txBody>
      </p:sp>
      <p:sp>
        <p:nvSpPr>
          <p:cNvPr id="15" name="Text Placeholder 2">
            <a:extLst>
              <a:ext uri="{FF2B5EF4-FFF2-40B4-BE49-F238E27FC236}">
                <a16:creationId xmlns:a16="http://schemas.microsoft.com/office/drawing/2014/main" id="{EB442386-5730-50F6-E0F0-AB10A2AAD7E6}"/>
              </a:ext>
            </a:extLst>
          </p:cNvPr>
          <p:cNvSpPr>
            <a:spLocks/>
          </p:cNvSpPr>
          <p:nvPr>
            <p:custDataLst>
              <p:tags r:id="rId5"/>
            </p:custDataLst>
          </p:nvPr>
        </p:nvSpPr>
        <p:spPr bwMode="auto">
          <a:xfrm>
            <a:off x="2279650" y="479266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BBAF0E8F-9DF4-408A-AAE3-6DC8A71DC2BB}" type="datetime'''Q''''4 ''''''''''2''''''''''''''''0''''''''''''2''4'''">
              <a:rPr lang="fi-FI" altLang="en-US" sz="1000" smtClean="0">
                <a:solidFill>
                  <a:srgbClr val="322D2D"/>
                </a:solidFill>
              </a:rPr>
              <a:pPr lvl="0" algn="ctr">
                <a:spcBef>
                  <a:spcPct val="0"/>
                </a:spcBef>
                <a:spcAft>
                  <a:spcPct val="0"/>
                </a:spcAft>
                <a:defRPr/>
              </a:pPr>
              <a:t>Q4 2024</a:t>
            </a:fld>
            <a:endParaRPr kumimoji="0" lang="fi-FI" sz="1000" i="0" strike="noStrike" kern="1200" cap="none" spc="0" normalizeH="0" baseline="0" noProof="0">
              <a:ln>
                <a:noFill/>
              </a:ln>
              <a:solidFill>
                <a:srgbClr val="322D2D"/>
              </a:solidFill>
              <a:effectLst/>
              <a:uLnTx/>
              <a:uFillTx/>
            </a:endParaRPr>
          </a:p>
        </p:txBody>
      </p:sp>
      <p:sp>
        <p:nvSpPr>
          <p:cNvPr id="16" name="Text Placeholder 2">
            <a:extLst>
              <a:ext uri="{FF2B5EF4-FFF2-40B4-BE49-F238E27FC236}">
                <a16:creationId xmlns:a16="http://schemas.microsoft.com/office/drawing/2014/main" id="{9D57F8B5-AD97-B376-64AD-470B009872B1}"/>
              </a:ext>
            </a:extLst>
          </p:cNvPr>
          <p:cNvSpPr>
            <a:spLocks/>
          </p:cNvSpPr>
          <p:nvPr>
            <p:custDataLst>
              <p:tags r:id="rId6"/>
            </p:custDataLst>
          </p:nvPr>
        </p:nvSpPr>
        <p:spPr bwMode="auto">
          <a:xfrm>
            <a:off x="2827338" y="479266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035D3D06-BEF9-4CFC-A3FA-934BCF14DDFA}" type="datetime'''''''''''''Q''''''''''''''1'''''' ''2''02''''''''''''''5'''">
              <a:rPr lang="fi-FI" altLang="en-US" sz="1000" smtClean="0">
                <a:solidFill>
                  <a:srgbClr val="322D2D"/>
                </a:solidFill>
              </a:rPr>
              <a:pPr lvl="0" algn="ctr">
                <a:spcBef>
                  <a:spcPct val="0"/>
                </a:spcBef>
                <a:spcAft>
                  <a:spcPct val="0"/>
                </a:spcAft>
                <a:defRPr/>
              </a:pPr>
              <a:t>Q1 2025</a:t>
            </a:fld>
            <a:endParaRPr kumimoji="0" lang="fi-FI" sz="1000" i="0" strike="noStrike" kern="1200" cap="none" spc="0" normalizeH="0" baseline="0" noProof="0">
              <a:ln>
                <a:noFill/>
              </a:ln>
              <a:solidFill>
                <a:srgbClr val="322D2D"/>
              </a:solidFill>
              <a:effectLst/>
              <a:uLnTx/>
              <a:uFillTx/>
            </a:endParaRPr>
          </a:p>
        </p:txBody>
      </p:sp>
      <p:sp>
        <p:nvSpPr>
          <p:cNvPr id="17" name="Text Placeholder 2">
            <a:extLst>
              <a:ext uri="{FF2B5EF4-FFF2-40B4-BE49-F238E27FC236}">
                <a16:creationId xmlns:a16="http://schemas.microsoft.com/office/drawing/2014/main" id="{C1C93813-84A6-B8F8-5854-4B22F3AA1650}"/>
              </a:ext>
            </a:extLst>
          </p:cNvPr>
          <p:cNvSpPr>
            <a:spLocks/>
          </p:cNvSpPr>
          <p:nvPr>
            <p:custDataLst>
              <p:tags r:id="rId7"/>
            </p:custDataLst>
          </p:nvPr>
        </p:nvSpPr>
        <p:spPr bwMode="auto">
          <a:xfrm>
            <a:off x="3373438" y="479266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0CD4885-96C0-478B-90B4-5F586DA44906}" type="datetime'''''''''''''Q''''''2'''''''' ''2''0''''''2''5'">
              <a:rPr lang="fi-FI" altLang="en-US" sz="1000" smtClean="0">
                <a:solidFill>
                  <a:srgbClr val="322D2D"/>
                </a:solidFill>
              </a:rPr>
              <a:pPr lvl="0" algn="ctr">
                <a:spcBef>
                  <a:spcPct val="0"/>
                </a:spcBef>
                <a:spcAft>
                  <a:spcPct val="0"/>
                </a:spcAft>
                <a:defRPr/>
              </a:pPr>
              <a:t>Q2 2025</a:t>
            </a:fld>
            <a:endParaRPr kumimoji="0" lang="fi-FI" sz="1000" i="0" strike="noStrike" kern="1200" cap="none" spc="0" normalizeH="0" baseline="0" noProof="0" dirty="0">
              <a:ln>
                <a:noFill/>
              </a:ln>
              <a:solidFill>
                <a:srgbClr val="322D2D"/>
              </a:solidFill>
              <a:effectLst/>
              <a:uLnTx/>
              <a:uFillTx/>
            </a:endParaRPr>
          </a:p>
        </p:txBody>
      </p:sp>
      <p:sp>
        <p:nvSpPr>
          <p:cNvPr id="18" name="Text Placeholder 2">
            <a:extLst>
              <a:ext uri="{FF2B5EF4-FFF2-40B4-BE49-F238E27FC236}">
                <a16:creationId xmlns:a16="http://schemas.microsoft.com/office/drawing/2014/main" id="{A569316C-A13A-2371-1752-91E91EAA7CF1}"/>
              </a:ext>
            </a:extLst>
          </p:cNvPr>
          <p:cNvSpPr>
            <a:spLocks/>
          </p:cNvSpPr>
          <p:nvPr>
            <p:custDataLst>
              <p:tags r:id="rId8"/>
            </p:custDataLst>
          </p:nvPr>
        </p:nvSpPr>
        <p:spPr bwMode="auto">
          <a:xfrm>
            <a:off x="3921125" y="479266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9C9CE6B-991F-4006-A971-9B05A8373A39}" type="datetime'''Q3'' ''2''''''''''''''''''''''''''''0''''2''''''''''''''5'">
              <a:rPr lang="fi-FI" altLang="en-US" sz="1000" smtClean="0">
                <a:solidFill>
                  <a:srgbClr val="322D2D"/>
                </a:solidFill>
              </a:rPr>
              <a:pPr lvl="0" algn="ctr">
                <a:spcBef>
                  <a:spcPct val="0"/>
                </a:spcBef>
                <a:spcAft>
                  <a:spcPct val="0"/>
                </a:spcAft>
                <a:defRPr/>
              </a:pPr>
              <a:t>Q3 2025</a:t>
            </a:fld>
            <a:endParaRPr kumimoji="0" lang="fi-FI" sz="1000" i="0" strike="noStrike" kern="1200" cap="none" spc="0" normalizeH="0" baseline="0" noProof="0">
              <a:ln>
                <a:noFill/>
              </a:ln>
              <a:solidFill>
                <a:srgbClr val="322D2D"/>
              </a:solidFill>
              <a:effectLst/>
              <a:uLnTx/>
              <a:uFillTx/>
            </a:endParaRPr>
          </a:p>
        </p:txBody>
      </p:sp>
      <p:sp>
        <p:nvSpPr>
          <p:cNvPr id="30" name="Text Placeholder 2">
            <a:extLst>
              <a:ext uri="{FF2B5EF4-FFF2-40B4-BE49-F238E27FC236}">
                <a16:creationId xmlns:a16="http://schemas.microsoft.com/office/drawing/2014/main" id="{64497296-7C1F-1D05-BCDC-BFC86F726256}"/>
              </a:ext>
            </a:extLst>
          </p:cNvPr>
          <p:cNvSpPr>
            <a:spLocks/>
          </p:cNvSpPr>
          <p:nvPr>
            <p:custDataLst>
              <p:tags r:id="rId9"/>
            </p:custDataLst>
          </p:nvPr>
        </p:nvSpPr>
        <p:spPr bwMode="auto">
          <a:xfrm>
            <a:off x="4467225" y="479266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571FA870-DB16-4843-A7CC-DDB4E8D88905}" type="datetime'''''''''''''''''''''Q''4'' ''''''''''''2''''''0''''''''''25'">
              <a:rPr lang="fi-FI" altLang="en-US" sz="1000" smtClean="0">
                <a:solidFill>
                  <a:srgbClr val="322D2D"/>
                </a:solidFill>
              </a:rPr>
              <a:pPr lvl="0" algn="ctr">
                <a:spcBef>
                  <a:spcPct val="0"/>
                </a:spcBef>
                <a:spcAft>
                  <a:spcPct val="0"/>
                </a:spcAft>
                <a:defRPr/>
              </a:pPr>
              <a:t>Q4 2025</a:t>
            </a:fld>
            <a:endParaRPr kumimoji="0" lang="fi-FI" sz="1000" i="0" strike="noStrike" kern="1200" cap="none" spc="0" normalizeH="0" baseline="0" noProof="0">
              <a:ln>
                <a:noFill/>
              </a:ln>
              <a:solidFill>
                <a:srgbClr val="322D2D"/>
              </a:solidFill>
              <a:effectLst/>
              <a:uLnTx/>
              <a:uFillTx/>
            </a:endParaRPr>
          </a:p>
        </p:txBody>
      </p:sp>
      <p:sp>
        <p:nvSpPr>
          <p:cNvPr id="42" name="Text Placeholder 2">
            <a:extLst>
              <a:ext uri="{FF2B5EF4-FFF2-40B4-BE49-F238E27FC236}">
                <a16:creationId xmlns:a16="http://schemas.microsoft.com/office/drawing/2014/main" id="{B651BAB7-1301-D7DC-6A00-EF054EA73543}"/>
              </a:ext>
            </a:extLst>
          </p:cNvPr>
          <p:cNvSpPr>
            <a:spLocks/>
          </p:cNvSpPr>
          <p:nvPr>
            <p:custDataLst>
              <p:tags r:id="rId10"/>
            </p:custDataLst>
          </p:nvPr>
        </p:nvSpPr>
        <p:spPr bwMode="auto">
          <a:xfrm>
            <a:off x="5014913" y="479266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B8975FB-4E7E-4F40-AC70-FB451372B2B1}" type="datetime'''Q1'''''''''''' ''2''0''''''''''''2''''''''6'''''''''''''''">
              <a:rPr lang="fi-FI" altLang="en-US" sz="1000" smtClean="0">
                <a:solidFill>
                  <a:srgbClr val="322D2D"/>
                </a:solidFill>
              </a:rPr>
              <a:pPr lvl="0" algn="ctr">
                <a:spcBef>
                  <a:spcPct val="0"/>
                </a:spcBef>
                <a:spcAft>
                  <a:spcPct val="0"/>
                </a:spcAft>
                <a:defRPr/>
              </a:pPr>
              <a:t>Q1 2026</a:t>
            </a:fld>
            <a:endParaRPr kumimoji="0" lang="fi-FI" sz="1000" i="0" strike="noStrike" kern="1200" cap="none" spc="0" normalizeH="0" baseline="0" noProof="0" dirty="0">
              <a:ln>
                <a:noFill/>
              </a:ln>
              <a:solidFill>
                <a:srgbClr val="322D2D"/>
              </a:solidFill>
              <a:effectLst/>
              <a:uLnTx/>
              <a:uFillTx/>
            </a:endParaRPr>
          </a:p>
        </p:txBody>
      </p:sp>
      <p:sp>
        <p:nvSpPr>
          <p:cNvPr id="7" name="Text Placeholder 2">
            <a:extLst>
              <a:ext uri="{FF2B5EF4-FFF2-40B4-BE49-F238E27FC236}">
                <a16:creationId xmlns:a16="http://schemas.microsoft.com/office/drawing/2014/main" id="{FB3AD69E-6FCC-7A9F-15E1-259766B1DBF9}"/>
              </a:ext>
            </a:extLst>
          </p:cNvPr>
          <p:cNvSpPr>
            <a:spLocks/>
          </p:cNvSpPr>
          <p:nvPr>
            <p:custDataLst>
              <p:tags r:id="rId11"/>
            </p:custDataLst>
          </p:nvPr>
        </p:nvSpPr>
        <p:spPr bwMode="auto">
          <a:xfrm>
            <a:off x="5561013" y="4792664"/>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4B20629-12D5-4AD6-A451-ECD07FBED67C}" type="datetime'Q''2'''''' ''''''''''''''20''2''''''''''''6'''''''''''''''''''">
              <a:rPr lang="fi-FI" altLang="en-US" sz="1000" b="1" smtClean="0">
                <a:solidFill>
                  <a:srgbClr val="322D2D"/>
                </a:solidFill>
              </a:rPr>
              <a:pPr lvl="0" algn="ctr">
                <a:spcBef>
                  <a:spcPct val="0"/>
                </a:spcBef>
                <a:spcAft>
                  <a:spcPct val="0"/>
                </a:spcAft>
                <a:defRPr/>
              </a:pPr>
              <a:t>Q2 2026</a:t>
            </a:fld>
            <a:endParaRPr kumimoji="0" lang="fi-FI" sz="1000" b="1" i="0" strike="noStrike" kern="1200" cap="none" spc="0" normalizeH="0" baseline="0" noProof="0">
              <a:ln>
                <a:noFill/>
              </a:ln>
              <a:solidFill>
                <a:srgbClr val="322D2D"/>
              </a:solidFill>
              <a:effectLst/>
              <a:uLnTx/>
              <a:uFillTx/>
            </a:endParaRPr>
          </a:p>
        </p:txBody>
      </p:sp>
      <p:sp>
        <p:nvSpPr>
          <p:cNvPr id="19" name="Oval 10">
            <a:extLst>
              <a:ext uri="{FF2B5EF4-FFF2-40B4-BE49-F238E27FC236}">
                <a16:creationId xmlns:a16="http://schemas.microsoft.com/office/drawing/2014/main" id="{18031CC3-D20A-64FB-5844-CA64307F995C}"/>
              </a:ext>
            </a:extLst>
          </p:cNvPr>
          <p:cNvSpPr/>
          <p:nvPr/>
        </p:nvSpPr>
        <p:spPr>
          <a:xfrm>
            <a:off x="3458031" y="2682875"/>
            <a:ext cx="358775" cy="360363"/>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i="0" u="none" strike="noStrike" kern="1200" cap="none" spc="-50" normalizeH="0" baseline="0" noProof="0">
                <a:ln>
                  <a:noFill/>
                </a:ln>
                <a:solidFill>
                  <a:srgbClr val="322D2D"/>
                </a:solidFill>
                <a:effectLst/>
                <a:highlight>
                  <a:srgbClr val="FFFFFF"/>
                </a:highlight>
                <a:uLnTx/>
                <a:uFillTx/>
                <a:latin typeface="Arial"/>
              </a:rPr>
              <a:t>-3%</a:t>
            </a:r>
          </a:p>
        </p:txBody>
      </p:sp>
      <p:sp>
        <p:nvSpPr>
          <p:cNvPr id="22" name="Oval 4">
            <a:extLst>
              <a:ext uri="{FF2B5EF4-FFF2-40B4-BE49-F238E27FC236}">
                <a16:creationId xmlns:a16="http://schemas.microsoft.com/office/drawing/2014/main" id="{65F40167-B2FD-D569-261F-AE8D880C1F5C}"/>
              </a:ext>
            </a:extLst>
          </p:cNvPr>
          <p:cNvSpPr/>
          <p:nvPr/>
        </p:nvSpPr>
        <p:spPr>
          <a:xfrm>
            <a:off x="5628481" y="2716213"/>
            <a:ext cx="360363" cy="369888"/>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000" b="1" kern="1200" spc="-50" dirty="0">
                <a:solidFill>
                  <a:srgbClr val="322D2D"/>
                </a:solidFill>
                <a:highlight>
                  <a:srgbClr val="FFFFFF"/>
                </a:highlight>
                <a:latin typeface="Arial"/>
              </a:rPr>
              <a:t>-2</a:t>
            </a:r>
            <a:r>
              <a:rPr kumimoji="0" lang="fi-FI" sz="1000" b="1" i="0" u="none" strike="noStrike" kern="1200" cap="none" spc="-50" normalizeH="0" baseline="0" noProof="0" dirty="0">
                <a:ln>
                  <a:noFill/>
                </a:ln>
                <a:solidFill>
                  <a:srgbClr val="322D2D"/>
                </a:solidFill>
                <a:effectLst/>
                <a:highlight>
                  <a:srgbClr val="FFFFFF"/>
                </a:highlight>
                <a:uLnTx/>
                <a:uFillTx/>
                <a:latin typeface="Arial"/>
              </a:rPr>
              <a:t>%</a:t>
            </a:r>
          </a:p>
        </p:txBody>
      </p:sp>
      <p:sp>
        <p:nvSpPr>
          <p:cNvPr id="23" name="Oval 6">
            <a:extLst>
              <a:ext uri="{FF2B5EF4-FFF2-40B4-BE49-F238E27FC236}">
                <a16:creationId xmlns:a16="http://schemas.microsoft.com/office/drawing/2014/main" id="{77539F61-696D-6A9E-417A-994183097D6C}"/>
              </a:ext>
            </a:extLst>
          </p:cNvPr>
          <p:cNvSpPr/>
          <p:nvPr/>
        </p:nvSpPr>
        <p:spPr>
          <a:xfrm>
            <a:off x="1255157" y="2600325"/>
            <a:ext cx="358775" cy="368300"/>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i="0" u="none" strike="noStrike" cap="none" spc="-50" normalizeH="0" baseline="0">
                <a:ln>
                  <a:noFill/>
                </a:ln>
                <a:solidFill>
                  <a:srgbClr val="322D2D"/>
                </a:solidFill>
                <a:effectLst/>
                <a:highlight>
                  <a:srgbClr val="FFFFFF"/>
                </a:highlight>
                <a:uLnTx/>
                <a:uFillTx/>
                <a:latin typeface="Arial"/>
              </a:rPr>
              <a:t>1</a:t>
            </a:r>
            <a:r>
              <a:rPr kumimoji="0" lang="fi-FI" sz="1000" i="0" u="none" strike="noStrike" kern="1200" cap="none" spc="-50" normalizeH="0" baseline="0" noProof="0">
                <a:ln>
                  <a:noFill/>
                </a:ln>
                <a:solidFill>
                  <a:srgbClr val="322D2D"/>
                </a:solidFill>
                <a:effectLst/>
                <a:highlight>
                  <a:srgbClr val="FFFFFF"/>
                </a:highlight>
                <a:uLnTx/>
                <a:uFillTx/>
                <a:latin typeface="Arial"/>
              </a:rPr>
              <a:t>%</a:t>
            </a:r>
          </a:p>
        </p:txBody>
      </p:sp>
      <p:sp>
        <p:nvSpPr>
          <p:cNvPr id="24" name="Oval 4">
            <a:extLst>
              <a:ext uri="{FF2B5EF4-FFF2-40B4-BE49-F238E27FC236}">
                <a16:creationId xmlns:a16="http://schemas.microsoft.com/office/drawing/2014/main" id="{EC43C2F4-071B-A049-8B06-F2F4C4B0A4BB}"/>
              </a:ext>
            </a:extLst>
          </p:cNvPr>
          <p:cNvSpPr/>
          <p:nvPr/>
        </p:nvSpPr>
        <p:spPr>
          <a:xfrm>
            <a:off x="1832774" y="2616200"/>
            <a:ext cx="358775" cy="358775"/>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i="0" u="none" strike="noStrike" cap="none" spc="-50" normalizeH="0" baseline="0">
                <a:ln>
                  <a:noFill/>
                </a:ln>
                <a:solidFill>
                  <a:srgbClr val="322D2D"/>
                </a:solidFill>
                <a:effectLst/>
                <a:highlight>
                  <a:srgbClr val="FFFFFF"/>
                </a:highlight>
                <a:uLnTx/>
                <a:uFillTx/>
                <a:latin typeface="Arial"/>
              </a:rPr>
              <a:t>2</a:t>
            </a:r>
            <a:r>
              <a:rPr kumimoji="0" lang="fi-FI" sz="1000" i="0" u="none" strike="noStrike" kern="1200" cap="none" spc="-50" normalizeH="0" baseline="0" noProof="0">
                <a:ln>
                  <a:noFill/>
                </a:ln>
                <a:solidFill>
                  <a:srgbClr val="322D2D"/>
                </a:solidFill>
                <a:effectLst/>
                <a:highlight>
                  <a:srgbClr val="FFFFFF"/>
                </a:highlight>
                <a:uLnTx/>
                <a:uFillTx/>
                <a:latin typeface="Arial"/>
              </a:rPr>
              <a:t>%</a:t>
            </a:r>
          </a:p>
        </p:txBody>
      </p:sp>
      <p:sp>
        <p:nvSpPr>
          <p:cNvPr id="25" name="Oval 10">
            <a:extLst>
              <a:ext uri="{FF2B5EF4-FFF2-40B4-BE49-F238E27FC236}">
                <a16:creationId xmlns:a16="http://schemas.microsoft.com/office/drawing/2014/main" id="{4F5C8FE9-B51A-B4E0-1073-CEB17C76F75D}"/>
              </a:ext>
            </a:extLst>
          </p:cNvPr>
          <p:cNvSpPr/>
          <p:nvPr/>
        </p:nvSpPr>
        <p:spPr>
          <a:xfrm>
            <a:off x="2382181" y="2609850"/>
            <a:ext cx="360363" cy="358775"/>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000" kern="1200" spc="-50" noProof="0">
                <a:solidFill>
                  <a:srgbClr val="322D2D"/>
                </a:solidFill>
                <a:highlight>
                  <a:srgbClr val="FFFFFF"/>
                </a:highlight>
                <a:latin typeface="Arial"/>
              </a:rPr>
              <a:t>1</a:t>
            </a:r>
            <a:r>
              <a:rPr kumimoji="0" lang="fi-FI" sz="1000" i="0" u="none" strike="noStrike" kern="1200" cap="none" spc="-50" normalizeH="0" baseline="0" noProof="0">
                <a:ln>
                  <a:noFill/>
                </a:ln>
                <a:solidFill>
                  <a:srgbClr val="322D2D"/>
                </a:solidFill>
                <a:effectLst/>
                <a:highlight>
                  <a:srgbClr val="FFFFFF"/>
                </a:highlight>
                <a:uLnTx/>
                <a:uFillTx/>
                <a:latin typeface="Arial"/>
              </a:rPr>
              <a:t>%</a:t>
            </a:r>
          </a:p>
        </p:txBody>
      </p:sp>
      <p:sp>
        <p:nvSpPr>
          <p:cNvPr id="26" name="Oval 10">
            <a:extLst>
              <a:ext uri="{FF2B5EF4-FFF2-40B4-BE49-F238E27FC236}">
                <a16:creationId xmlns:a16="http://schemas.microsoft.com/office/drawing/2014/main" id="{0A5A9102-2D78-2A5C-B349-AAAEE0B2E26B}"/>
              </a:ext>
            </a:extLst>
          </p:cNvPr>
          <p:cNvSpPr/>
          <p:nvPr/>
        </p:nvSpPr>
        <p:spPr>
          <a:xfrm>
            <a:off x="2904469" y="2670175"/>
            <a:ext cx="358775" cy="360363"/>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i="0" u="none" strike="noStrike" kern="1200" cap="none" spc="-50" normalizeH="0" baseline="0" dirty="0">
                <a:ln>
                  <a:noFill/>
                </a:ln>
                <a:solidFill>
                  <a:srgbClr val="322D2D"/>
                </a:solidFill>
                <a:effectLst/>
                <a:highlight>
                  <a:srgbClr val="FFFFFF"/>
                </a:highlight>
                <a:uLnTx/>
                <a:uFillTx/>
                <a:latin typeface="Arial"/>
              </a:rPr>
              <a:t>-2</a:t>
            </a:r>
            <a:r>
              <a:rPr kumimoji="0" lang="fi-FI" sz="1000" i="0" u="none" strike="noStrike" kern="1200" cap="none" spc="-50" normalizeH="0" baseline="0" noProof="0" dirty="0">
                <a:ln>
                  <a:noFill/>
                </a:ln>
                <a:solidFill>
                  <a:srgbClr val="322D2D"/>
                </a:solidFill>
                <a:effectLst/>
                <a:highlight>
                  <a:srgbClr val="FFFFFF"/>
                </a:highlight>
                <a:uLnTx/>
                <a:uFillTx/>
                <a:latin typeface="Arial"/>
              </a:rPr>
              <a:t>%</a:t>
            </a:r>
          </a:p>
        </p:txBody>
      </p:sp>
      <p:sp>
        <p:nvSpPr>
          <p:cNvPr id="27" name="TextBox 31">
            <a:extLst>
              <a:ext uri="{FF2B5EF4-FFF2-40B4-BE49-F238E27FC236}">
                <a16:creationId xmlns:a16="http://schemas.microsoft.com/office/drawing/2014/main" id="{D51A8E6E-74C7-F4C1-5F2E-897591119921}"/>
              </a:ext>
            </a:extLst>
          </p:cNvPr>
          <p:cNvSpPr txBox="1"/>
          <p:nvPr/>
        </p:nvSpPr>
        <p:spPr>
          <a:xfrm>
            <a:off x="838201" y="2024063"/>
            <a:ext cx="5287963" cy="504825"/>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srgbClr val="322D2D"/>
                </a:solidFill>
                <a:effectLst/>
                <a:uLnTx/>
                <a:uFillTx/>
                <a:latin typeface="Arial"/>
                <a:ea typeface="+mn-ea"/>
                <a:cs typeface="+mn-cs"/>
              </a:rPr>
              <a:t>REVENUE AND ORGANIC REVENUE GROWTH</a:t>
            </a:r>
            <a:r>
              <a:rPr kumimoji="0" lang="en-US" sz="1400" b="1" i="0" u="none" strike="noStrike" kern="1200" cap="none" spc="100" normalizeH="0" baseline="30000" noProof="0">
                <a:ln>
                  <a:noFill/>
                </a:ln>
                <a:solidFill>
                  <a:srgbClr val="322D2D"/>
                </a:solidFill>
                <a:effectLst/>
                <a:uLnTx/>
                <a:uFillTx/>
                <a:latin typeface="Arial"/>
                <a:ea typeface="+mn-ea"/>
                <a:cs typeface="+mn-cs"/>
              </a:rPr>
              <a:t>1</a:t>
            </a:r>
            <a:r>
              <a:rPr kumimoji="0" lang="en-US" sz="1400" b="1" i="0" u="none" strike="noStrike" kern="1200" cap="none" spc="100" normalizeH="0" baseline="0" noProof="0">
                <a:ln>
                  <a:noFill/>
                </a:ln>
                <a:solidFill>
                  <a:srgbClr val="322D2D"/>
                </a:solidFill>
                <a:effectLst/>
                <a:uLnTx/>
                <a:uFillTx/>
                <a:latin typeface="Arial"/>
                <a:ea typeface="+mn-ea"/>
                <a:cs typeface="+mn-cs"/>
              </a:rPr>
              <a:t> (Y/Y) </a:t>
            </a:r>
            <a:r>
              <a:rPr kumimoji="0" lang="en-US" sz="14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28" name="Oval 10">
            <a:extLst>
              <a:ext uri="{FF2B5EF4-FFF2-40B4-BE49-F238E27FC236}">
                <a16:creationId xmlns:a16="http://schemas.microsoft.com/office/drawing/2014/main" id="{20F8DACE-355F-EF34-57D3-6593DEF3382A}"/>
              </a:ext>
            </a:extLst>
          </p:cNvPr>
          <p:cNvSpPr/>
          <p:nvPr/>
        </p:nvSpPr>
        <p:spPr>
          <a:xfrm>
            <a:off x="3996431" y="2716213"/>
            <a:ext cx="358775" cy="360363"/>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i="0" u="none" strike="noStrike" kern="1200" cap="none" spc="-50" normalizeH="0" baseline="0" noProof="0">
                <a:ln>
                  <a:noFill/>
                </a:ln>
                <a:solidFill>
                  <a:srgbClr val="322D2D"/>
                </a:solidFill>
                <a:effectLst/>
                <a:highlight>
                  <a:srgbClr val="FFFFFF"/>
                </a:highlight>
                <a:uLnTx/>
                <a:uFillTx/>
                <a:latin typeface="Arial"/>
              </a:rPr>
              <a:t>-3%</a:t>
            </a:r>
          </a:p>
        </p:txBody>
      </p:sp>
      <p:sp>
        <p:nvSpPr>
          <p:cNvPr id="38" name="Oval 10">
            <a:extLst>
              <a:ext uri="{FF2B5EF4-FFF2-40B4-BE49-F238E27FC236}">
                <a16:creationId xmlns:a16="http://schemas.microsoft.com/office/drawing/2014/main" id="{6D2AA264-34A5-FC81-FF2C-5F36A99AD6D7}"/>
              </a:ext>
            </a:extLst>
          </p:cNvPr>
          <p:cNvSpPr/>
          <p:nvPr/>
        </p:nvSpPr>
        <p:spPr>
          <a:xfrm>
            <a:off x="4551819" y="2768600"/>
            <a:ext cx="358775" cy="360363"/>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i="0" u="none" strike="noStrike" kern="1200" cap="none" spc="-50" normalizeH="0" baseline="0" noProof="0">
                <a:ln>
                  <a:noFill/>
                </a:ln>
                <a:solidFill>
                  <a:srgbClr val="322D2D"/>
                </a:solidFill>
                <a:effectLst/>
                <a:highlight>
                  <a:srgbClr val="FFFFFF"/>
                </a:highlight>
                <a:uLnTx/>
                <a:uFillTx/>
                <a:latin typeface="Arial"/>
              </a:rPr>
              <a:t>-6%</a:t>
            </a:r>
          </a:p>
        </p:txBody>
      </p:sp>
      <p:sp>
        <p:nvSpPr>
          <p:cNvPr id="72" name="Oval 10">
            <a:extLst>
              <a:ext uri="{FF2B5EF4-FFF2-40B4-BE49-F238E27FC236}">
                <a16:creationId xmlns:a16="http://schemas.microsoft.com/office/drawing/2014/main" id="{937F4232-BC5D-B4E5-2300-05A6D9B8D86A}"/>
              </a:ext>
            </a:extLst>
          </p:cNvPr>
          <p:cNvSpPr/>
          <p:nvPr/>
        </p:nvSpPr>
        <p:spPr>
          <a:xfrm>
            <a:off x="5094426" y="2740025"/>
            <a:ext cx="358775" cy="360363"/>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000" spc="-50" dirty="0">
                <a:solidFill>
                  <a:srgbClr val="322D2D"/>
                </a:solidFill>
                <a:highlight>
                  <a:srgbClr val="FFFFFF"/>
                </a:highlight>
                <a:latin typeface="Arial"/>
              </a:rPr>
              <a:t>-3</a:t>
            </a:r>
            <a:r>
              <a:rPr kumimoji="0" lang="fi-FI" sz="1000" i="0" u="none" strike="noStrike" kern="1200" cap="none" spc="-50" normalizeH="0" baseline="0" noProof="0" dirty="0">
                <a:ln>
                  <a:noFill/>
                </a:ln>
                <a:solidFill>
                  <a:srgbClr val="322D2D"/>
                </a:solidFill>
                <a:effectLst/>
                <a:highlight>
                  <a:srgbClr val="FFFFFF"/>
                </a:highlight>
                <a:uLnTx/>
                <a:uFillTx/>
                <a:latin typeface="Arial"/>
              </a:rPr>
              <a:t>%</a:t>
            </a:r>
          </a:p>
        </p:txBody>
      </p:sp>
      <p:sp>
        <p:nvSpPr>
          <p:cNvPr id="84" name="TextBox 6">
            <a:extLst>
              <a:ext uri="{FF2B5EF4-FFF2-40B4-BE49-F238E27FC236}">
                <a16:creationId xmlns:a16="http://schemas.microsoft.com/office/drawing/2014/main" id="{36497586-A39B-4A33-8478-4EDD1206D872}"/>
              </a:ext>
            </a:extLst>
          </p:cNvPr>
          <p:cNvSpPr txBox="1"/>
          <p:nvPr/>
        </p:nvSpPr>
        <p:spPr>
          <a:xfrm>
            <a:off x="1098468" y="5914662"/>
            <a:ext cx="4942651" cy="400110"/>
          </a:xfrm>
          <a:prstGeom prst="rect">
            <a:avLst/>
          </a:prstGeom>
          <a:noFill/>
        </p:spPr>
        <p:txBody>
          <a:bodyPr wrap="square" rtlCol="0">
            <a:spAutoFit/>
          </a:bodyPr>
          <a:lstStyle/>
          <a:p>
            <a:r>
              <a:rPr lang="fi-FI" sz="1000" err="1"/>
              <a:t>The</a:t>
            </a:r>
            <a:r>
              <a:rPr lang="fi-FI" sz="1000"/>
              <a:t> </a:t>
            </a:r>
            <a:r>
              <a:rPr lang="fi-FI" sz="1000" err="1"/>
              <a:t>graph</a:t>
            </a:r>
            <a:r>
              <a:rPr lang="fi-FI" sz="1000"/>
              <a:t> </a:t>
            </a:r>
            <a:r>
              <a:rPr lang="fi-FI" sz="1000" err="1"/>
              <a:t>presents</a:t>
            </a:r>
            <a:r>
              <a:rPr lang="fi-FI" sz="1000"/>
              <a:t> </a:t>
            </a:r>
            <a:r>
              <a:rPr lang="fi-FI" sz="1000" err="1"/>
              <a:t>the</a:t>
            </a:r>
            <a:r>
              <a:rPr lang="fi-FI" sz="1000"/>
              <a:t> Oil &amp; </a:t>
            </a:r>
            <a:r>
              <a:rPr lang="fi-FI" sz="1000" err="1"/>
              <a:t>Gas</a:t>
            </a:r>
            <a:r>
              <a:rPr lang="fi-FI" sz="1000"/>
              <a:t> </a:t>
            </a:r>
            <a:r>
              <a:rPr lang="fi-FI" sz="1000" err="1"/>
              <a:t>divestment</a:t>
            </a:r>
            <a:r>
              <a:rPr lang="fi-FI" sz="1000"/>
              <a:t> </a:t>
            </a:r>
            <a:r>
              <a:rPr lang="fi-FI" sz="1000" err="1"/>
              <a:t>adjusted</a:t>
            </a:r>
            <a:r>
              <a:rPr lang="fi-FI" sz="1000"/>
              <a:t> </a:t>
            </a:r>
            <a:r>
              <a:rPr lang="fi-FI" sz="1000" err="1"/>
              <a:t>figures</a:t>
            </a:r>
            <a:r>
              <a:rPr lang="fi-FI" sz="1000"/>
              <a:t>.</a:t>
            </a:r>
          </a:p>
          <a:p>
            <a:r>
              <a:rPr lang="en-US" sz="1000" baseline="30000"/>
              <a:t>1</a:t>
            </a:r>
            <a:r>
              <a:rPr lang="en-US" sz="1000"/>
              <a:t>Revenue growth in local currencies, excluding acquisitions and divestments</a:t>
            </a:r>
            <a:r>
              <a:rPr lang="fi-FI" sz="1000"/>
              <a:t>.</a:t>
            </a:r>
          </a:p>
        </p:txBody>
      </p:sp>
    </p:spTree>
    <p:extLst>
      <p:ext uri="{BB962C8B-B14F-4D97-AF65-F5344CB8AC3E}">
        <p14:creationId xmlns:p14="http://schemas.microsoft.com/office/powerpoint/2010/main" val="248148134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 name="think-cell data - do not delete" hidden="1">
            <a:extLst>
              <a:ext uri="{FF2B5EF4-FFF2-40B4-BE49-F238E27FC236}">
                <a16:creationId xmlns:a16="http://schemas.microsoft.com/office/drawing/2014/main" id="{49E0B010-FF56-A4CE-5D46-FA34B8D920E6}"/>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1" imgW="242" imgH="241" progId="TCLayout.ActiveDocument.1">
                  <p:embed/>
                </p:oleObj>
              </mc:Choice>
              <mc:Fallback>
                <p:oleObj name="think-cell Slide" r:id="rId31" imgW="242" imgH="241" progId="TCLayout.ActiveDocument.1">
                  <p:embed/>
                  <p:pic>
                    <p:nvPicPr>
                      <p:cNvPr id="43" name="think-cell data - do not delete" hidden="1">
                        <a:extLst>
                          <a:ext uri="{FF2B5EF4-FFF2-40B4-BE49-F238E27FC236}">
                            <a16:creationId xmlns:a16="http://schemas.microsoft.com/office/drawing/2014/main" id="{49E0B010-FF56-A4CE-5D46-FA34B8D920E6}"/>
                          </a:ext>
                        </a:extLst>
                      </p:cNvPr>
                      <p:cNvPicPr/>
                      <p:nvPr/>
                    </p:nvPicPr>
                    <p:blipFill>
                      <a:blip r:embed="rId32"/>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B2EDBB7E-2E9D-AE82-4ACE-769B9638534A}"/>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C1545ED2-6443-474D-D9D8-C6A97AD95224}"/>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FCC50AAB-6605-1418-79B3-4F6795E129CE}"/>
              </a:ext>
            </a:extLst>
          </p:cNvPr>
          <p:cNvSpPr>
            <a:spLocks noGrp="1"/>
          </p:cNvSpPr>
          <p:nvPr>
            <p:ph type="sldNum" sz="quarter" idx="12"/>
          </p:nvPr>
        </p:nvSpPr>
        <p:spPr/>
        <p:txBody>
          <a:bodyPr/>
          <a:lstStyle/>
          <a:p>
            <a:fld id="{9B8CDF1A-3CDE-4195-AF23-CDCF2878DEB5}" type="slidenum">
              <a:rPr lang="en-US" smtClean="0"/>
              <a:t>61</a:t>
            </a:fld>
            <a:endParaRPr lang="en-US"/>
          </a:p>
        </p:txBody>
      </p:sp>
      <p:sp>
        <p:nvSpPr>
          <p:cNvPr id="5" name="Title 1">
            <a:extLst>
              <a:ext uri="{FF2B5EF4-FFF2-40B4-BE49-F238E27FC236}">
                <a16:creationId xmlns:a16="http://schemas.microsoft.com/office/drawing/2014/main" id="{405E6586-6849-A493-9A43-3433D6B988DE}"/>
              </a:ext>
            </a:extLst>
          </p:cNvPr>
          <p:cNvSpPr txBox="1">
            <a:spLocks/>
          </p:cNvSpPr>
          <p:nvPr/>
        </p:nvSpPr>
        <p:spPr>
          <a:xfrm>
            <a:off x="838199" y="576263"/>
            <a:ext cx="10514013" cy="90852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dirty="0"/>
              <a:t>Group </a:t>
            </a:r>
            <a:r>
              <a:rPr lang="fi-FI" dirty="0" err="1"/>
              <a:t>profitability</a:t>
            </a:r>
            <a:endParaRPr lang="fi-FI" dirty="0"/>
          </a:p>
        </p:txBody>
      </p:sp>
      <p:sp>
        <p:nvSpPr>
          <p:cNvPr id="7" name="Slide Number Placeholder 6">
            <a:extLst>
              <a:ext uri="{FF2B5EF4-FFF2-40B4-BE49-F238E27FC236}">
                <a16:creationId xmlns:a16="http://schemas.microsoft.com/office/drawing/2014/main" id="{872F7A24-2583-95C3-7156-CC7C8F0E8C23}"/>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9B8CDF1A-3CDE-4195-AF23-CDCF2878DEB5}" type="slidenum">
              <a:rPr lang="en-US" smtClean="0">
                <a:solidFill>
                  <a:srgbClr val="322D2D"/>
                </a:solidFill>
                <a:latin typeface="Arial"/>
              </a:rPr>
              <a:pPr>
                <a:defRPr/>
              </a:pPr>
              <a:t>61</a:t>
            </a:fld>
            <a:endParaRPr lang="en-US">
              <a:solidFill>
                <a:srgbClr val="322D2D"/>
              </a:solidFill>
              <a:latin typeface="Arial"/>
            </a:endParaRPr>
          </a:p>
        </p:txBody>
      </p:sp>
      <p:sp>
        <p:nvSpPr>
          <p:cNvPr id="8" name="TextBox 20">
            <a:extLst>
              <a:ext uri="{FF2B5EF4-FFF2-40B4-BE49-F238E27FC236}">
                <a16:creationId xmlns:a16="http://schemas.microsoft.com/office/drawing/2014/main" id="{A0EE9297-B442-7D9E-A98D-7BAF0B45C735}"/>
              </a:ext>
            </a:extLst>
          </p:cNvPr>
          <p:cNvSpPr txBox="1"/>
          <p:nvPr/>
        </p:nvSpPr>
        <p:spPr>
          <a:xfrm>
            <a:off x="838200" y="2052638"/>
            <a:ext cx="5227638" cy="249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dirty="0">
                <a:ln>
                  <a:noFill/>
                </a:ln>
                <a:solidFill>
                  <a:srgbClr val="322D2D"/>
                </a:solidFill>
                <a:effectLst/>
                <a:uLnTx/>
                <a:uFillTx/>
                <a:latin typeface="Arial"/>
                <a:ea typeface="+mn-ea"/>
                <a:cs typeface="+mn-cs"/>
              </a:rPr>
              <a:t>OPERATIVE EBITDA AND OPERATIVE EBITDA-% </a:t>
            </a:r>
            <a:br>
              <a:rPr kumimoji="0" lang="en-US" sz="1400" b="1" i="0" u="none" strike="noStrike" kern="1200" cap="none" spc="100" normalizeH="0" baseline="0" noProof="0" dirty="0">
                <a:ln>
                  <a:noFill/>
                </a:ln>
                <a:solidFill>
                  <a:srgbClr val="322D2D"/>
                </a:solidFill>
                <a:effectLst/>
                <a:uLnTx/>
                <a:uFillTx/>
                <a:latin typeface="Arial"/>
                <a:ea typeface="+mn-ea"/>
                <a:cs typeface="+mn-cs"/>
              </a:rPr>
            </a:br>
            <a:r>
              <a:rPr kumimoji="0" lang="en-US" sz="1400" b="0" i="0" u="none" strike="noStrike" kern="1200" cap="none" spc="100" normalizeH="0" baseline="0" noProof="0" dirty="0">
                <a:ln>
                  <a:noFill/>
                </a:ln>
                <a:solidFill>
                  <a:srgbClr val="322D2D"/>
                </a:solidFill>
                <a:effectLst/>
                <a:uLnTx/>
                <a:uFillTx/>
                <a:latin typeface="Arial"/>
                <a:ea typeface="+mn-ea"/>
                <a:cs typeface="+mn-cs"/>
              </a:rPr>
              <a:t>EUR million</a:t>
            </a:r>
          </a:p>
        </p:txBody>
      </p:sp>
      <p:graphicFrame>
        <p:nvGraphicFramePr>
          <p:cNvPr id="59" name="Chart 58">
            <a:extLst>
              <a:ext uri="{FF2B5EF4-FFF2-40B4-BE49-F238E27FC236}">
                <a16:creationId xmlns:a16="http://schemas.microsoft.com/office/drawing/2014/main" id="{A96040FB-AB7E-D5B7-C2AF-3D8B98916BED}"/>
              </a:ext>
            </a:extLst>
          </p:cNvPr>
          <p:cNvGraphicFramePr/>
          <p:nvPr>
            <p:custDataLst>
              <p:tags r:id="rId2"/>
            </p:custDataLst>
          </p:nvPr>
        </p:nvGraphicFramePr>
        <p:xfrm>
          <a:off x="676275" y="2549525"/>
          <a:ext cx="5794375" cy="2416175"/>
        </p:xfrm>
        <a:graphic>
          <a:graphicData uri="http://schemas.openxmlformats.org/drawingml/2006/chart">
            <c:chart xmlns:c="http://schemas.openxmlformats.org/drawingml/2006/chart" xmlns:r="http://schemas.openxmlformats.org/officeDocument/2006/relationships" r:id="rId33"/>
          </a:graphicData>
        </a:graphic>
      </p:graphicFrame>
      <p:sp>
        <p:nvSpPr>
          <p:cNvPr id="19" name="Text Placeholder 2">
            <a:extLst>
              <a:ext uri="{FF2B5EF4-FFF2-40B4-BE49-F238E27FC236}">
                <a16:creationId xmlns:a16="http://schemas.microsoft.com/office/drawing/2014/main" id="{024B3D1A-D644-8B12-8A42-982FA4E63E05}"/>
              </a:ext>
            </a:extLst>
          </p:cNvPr>
          <p:cNvSpPr>
            <a:spLocks/>
          </p:cNvSpPr>
          <p:nvPr>
            <p:custDataLst>
              <p:tags r:id="rId3"/>
            </p:custDataLst>
          </p:nvPr>
        </p:nvSpPr>
        <p:spPr bwMode="gray">
          <a:xfrm>
            <a:off x="1214438" y="2968625"/>
            <a:ext cx="392113" cy="1365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D4600E9-7C2C-4DDB-866C-0CE3F4297F74}" type="datetime'''''''''''''''''''''''''''''''1''9.''''''''2''''%'''''''''">
              <a:rPr lang="fi-FI" altLang="en-US" sz="1000" b="1" smtClean="0"/>
              <a:pPr lvl="0" algn="ctr">
                <a:spcBef>
                  <a:spcPct val="0"/>
                </a:spcBef>
                <a:spcAft>
                  <a:spcPct val="0"/>
                </a:spcAft>
              </a:pPr>
              <a:t>19.2%</a:t>
            </a:fld>
            <a:endParaRPr lang="fi-FI" sz="1000" b="1" dirty="0"/>
          </a:p>
        </p:txBody>
      </p:sp>
      <p:sp>
        <p:nvSpPr>
          <p:cNvPr id="10" name="Text Placeholder 2">
            <a:extLst>
              <a:ext uri="{FF2B5EF4-FFF2-40B4-BE49-F238E27FC236}">
                <a16:creationId xmlns:a16="http://schemas.microsoft.com/office/drawing/2014/main" id="{239E3937-F5B5-7C06-10B6-3D45B289A3BC}"/>
              </a:ext>
            </a:extLst>
          </p:cNvPr>
          <p:cNvSpPr>
            <a:spLocks/>
          </p:cNvSpPr>
          <p:nvPr>
            <p:custDataLst>
              <p:tags r:id="rId4"/>
            </p:custDataLst>
          </p:nvPr>
        </p:nvSpPr>
        <p:spPr bwMode="gray">
          <a:xfrm>
            <a:off x="1235075" y="3919538"/>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3030D9C-726F-4D50-ABE7-B9F99B2FE8E1}" type="datetime'''''''''''''''''1''''''4''''''0.''''''''''''5'''''''''''">
              <a:rPr lang="fi-FI" altLang="en-US" sz="1000" b="1" smtClean="0">
                <a:solidFill>
                  <a:srgbClr val="322D2D"/>
                </a:solidFill>
                <a:effectLst/>
              </a:rPr>
              <a:pPr lvl="0" algn="ctr">
                <a:spcBef>
                  <a:spcPct val="0"/>
                </a:spcBef>
                <a:spcAft>
                  <a:spcPct val="0"/>
                </a:spcAft>
              </a:pPr>
              <a:t>140.5</a:t>
            </a:fld>
            <a:endParaRPr lang="fi-FI" sz="1000" b="1" dirty="0">
              <a:solidFill>
                <a:srgbClr val="322D2D"/>
              </a:solidFill>
            </a:endParaRPr>
          </a:p>
        </p:txBody>
      </p:sp>
      <p:sp>
        <p:nvSpPr>
          <p:cNvPr id="21" name="Text Placeholder 2">
            <a:extLst>
              <a:ext uri="{FF2B5EF4-FFF2-40B4-BE49-F238E27FC236}">
                <a16:creationId xmlns:a16="http://schemas.microsoft.com/office/drawing/2014/main" id="{38F06890-B8AF-6BF0-0A1C-A7E03BD323B3}"/>
              </a:ext>
            </a:extLst>
          </p:cNvPr>
          <p:cNvSpPr>
            <a:spLocks/>
          </p:cNvSpPr>
          <p:nvPr>
            <p:custDataLst>
              <p:tags r:id="rId5"/>
            </p:custDataLst>
          </p:nvPr>
        </p:nvSpPr>
        <p:spPr bwMode="auto">
          <a:xfrm>
            <a:off x="1162050" y="48529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72DAD063-09C3-42F9-810A-247ABFA4735C}" type="datetime'''''''''''''''''Q''''''''''2 ''''''''''''2''02''''''''''''4'''">
              <a:rPr lang="fi-FI" altLang="en-US" sz="1000" smtClean="0">
                <a:solidFill>
                  <a:srgbClr val="322D2D"/>
                </a:solidFill>
              </a:rPr>
              <a:pPr lvl="0" algn="ctr">
                <a:spcBef>
                  <a:spcPct val="0"/>
                </a:spcBef>
                <a:spcAft>
                  <a:spcPct val="0"/>
                </a:spcAft>
                <a:defRPr/>
              </a:pPr>
              <a:t>Q2 2024</a:t>
            </a:fld>
            <a:endParaRPr kumimoji="0" lang="fi-FI" sz="1000" i="0" strike="noStrike" kern="1200" cap="none" spc="0" normalizeH="0" baseline="0" noProof="0">
              <a:ln>
                <a:noFill/>
              </a:ln>
              <a:solidFill>
                <a:srgbClr val="322D2D"/>
              </a:solidFill>
              <a:effectLst/>
              <a:uLnTx/>
              <a:uFillTx/>
            </a:endParaRPr>
          </a:p>
        </p:txBody>
      </p:sp>
      <p:sp>
        <p:nvSpPr>
          <p:cNvPr id="22" name="Text Placeholder 2">
            <a:extLst>
              <a:ext uri="{FF2B5EF4-FFF2-40B4-BE49-F238E27FC236}">
                <a16:creationId xmlns:a16="http://schemas.microsoft.com/office/drawing/2014/main" id="{47953D98-5409-FC56-0D92-2FE6C99FBD42}"/>
              </a:ext>
            </a:extLst>
          </p:cNvPr>
          <p:cNvSpPr>
            <a:spLocks/>
          </p:cNvSpPr>
          <p:nvPr>
            <p:custDataLst>
              <p:tags r:id="rId6"/>
            </p:custDataLst>
          </p:nvPr>
        </p:nvSpPr>
        <p:spPr bwMode="gray">
          <a:xfrm>
            <a:off x="1800225" y="2874963"/>
            <a:ext cx="392113" cy="1365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494C493-6553-4A1C-890E-7851E68EA5F7}" type="datetime'''''''''''''''''''''''''2''0''''''''.''''''3''''''''''%'''''">
              <a:rPr lang="fi-FI" altLang="en-US" sz="1000" smtClean="0"/>
              <a:pPr lvl="0" algn="ctr">
                <a:spcBef>
                  <a:spcPct val="0"/>
                </a:spcBef>
                <a:spcAft>
                  <a:spcPct val="0"/>
                </a:spcAft>
              </a:pPr>
              <a:t>20.3%</a:t>
            </a:fld>
            <a:endParaRPr lang="fi-FI" sz="1000"/>
          </a:p>
        </p:txBody>
      </p:sp>
      <p:sp>
        <p:nvSpPr>
          <p:cNvPr id="12" name="Text Placeholder 2">
            <a:extLst>
              <a:ext uri="{FF2B5EF4-FFF2-40B4-BE49-F238E27FC236}">
                <a16:creationId xmlns:a16="http://schemas.microsoft.com/office/drawing/2014/main" id="{46B9E4E5-E31A-EF52-EC5B-CF8FE694917A}"/>
              </a:ext>
            </a:extLst>
          </p:cNvPr>
          <p:cNvSpPr>
            <a:spLocks/>
          </p:cNvSpPr>
          <p:nvPr>
            <p:custDataLst>
              <p:tags r:id="rId7"/>
            </p:custDataLst>
          </p:nvPr>
        </p:nvSpPr>
        <p:spPr bwMode="gray">
          <a:xfrm>
            <a:off x="1820863" y="3879850"/>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21CB590-07D0-48B4-91E9-E50A56414CED}" type="datetime'''''''''''1''''''''''4''''7''''''''''.''''''''''''''''''''4'''">
              <a:rPr lang="fi-FI" altLang="en-US" sz="1000" smtClean="0">
                <a:solidFill>
                  <a:srgbClr val="322D2D"/>
                </a:solidFill>
                <a:effectLst/>
              </a:rPr>
              <a:pPr lvl="0" algn="ctr">
                <a:spcBef>
                  <a:spcPct val="0"/>
                </a:spcBef>
                <a:spcAft>
                  <a:spcPct val="0"/>
                </a:spcAft>
              </a:pPr>
              <a:t>147.4</a:t>
            </a:fld>
            <a:endParaRPr lang="fi-FI" sz="1000" dirty="0">
              <a:solidFill>
                <a:srgbClr val="322D2D"/>
              </a:solidFill>
            </a:endParaRPr>
          </a:p>
        </p:txBody>
      </p:sp>
      <p:sp>
        <p:nvSpPr>
          <p:cNvPr id="24" name="Text Placeholder 2">
            <a:extLst>
              <a:ext uri="{FF2B5EF4-FFF2-40B4-BE49-F238E27FC236}">
                <a16:creationId xmlns:a16="http://schemas.microsoft.com/office/drawing/2014/main" id="{3A101EBD-041B-B74C-F541-D7CB1BDB8D0A}"/>
              </a:ext>
            </a:extLst>
          </p:cNvPr>
          <p:cNvSpPr>
            <a:spLocks/>
          </p:cNvSpPr>
          <p:nvPr>
            <p:custDataLst>
              <p:tags r:id="rId8"/>
            </p:custDataLst>
          </p:nvPr>
        </p:nvSpPr>
        <p:spPr bwMode="auto">
          <a:xfrm>
            <a:off x="1747838" y="48529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7BEE9E8-5778-491E-A4FA-CF90C8883CAB}" type="datetime'Q''3'''''''''' ''''''2''0''''2''''''4'''''''''''''''''''''">
              <a:rPr lang="fi-FI" altLang="en-US" sz="1000" smtClean="0">
                <a:solidFill>
                  <a:srgbClr val="322D2D"/>
                </a:solidFill>
              </a:rPr>
              <a:pPr lvl="0" algn="ctr">
                <a:spcBef>
                  <a:spcPct val="0"/>
                </a:spcBef>
                <a:spcAft>
                  <a:spcPct val="0"/>
                </a:spcAft>
                <a:defRPr/>
              </a:pPr>
              <a:t>Q3 2024</a:t>
            </a:fld>
            <a:endParaRPr kumimoji="0" lang="fi-FI" sz="1000" i="0" strike="noStrike" kern="1200" cap="none" spc="0" normalizeH="0" baseline="0" noProof="0">
              <a:ln>
                <a:noFill/>
              </a:ln>
              <a:solidFill>
                <a:srgbClr val="322D2D"/>
              </a:solidFill>
              <a:effectLst/>
              <a:uLnTx/>
              <a:uFillTx/>
            </a:endParaRPr>
          </a:p>
        </p:txBody>
      </p:sp>
      <p:sp>
        <p:nvSpPr>
          <p:cNvPr id="25" name="Text Placeholder 2">
            <a:extLst>
              <a:ext uri="{FF2B5EF4-FFF2-40B4-BE49-F238E27FC236}">
                <a16:creationId xmlns:a16="http://schemas.microsoft.com/office/drawing/2014/main" id="{CC886A6B-9F89-4A4F-B044-CCC6F7E2EF87}"/>
              </a:ext>
            </a:extLst>
          </p:cNvPr>
          <p:cNvSpPr>
            <a:spLocks/>
          </p:cNvSpPr>
          <p:nvPr>
            <p:custDataLst>
              <p:tags r:id="rId9"/>
            </p:custDataLst>
          </p:nvPr>
        </p:nvSpPr>
        <p:spPr bwMode="gray">
          <a:xfrm>
            <a:off x="2386013" y="3009900"/>
            <a:ext cx="392113" cy="1365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A032AF4-2624-4074-9833-1CCA567EC94F}" type="datetime'''''''''''''''''''''''''1''''''8''''''''''''.''''7''''''%'">
              <a:rPr lang="fi-FI" altLang="en-US" sz="1000" smtClean="0"/>
              <a:pPr lvl="0" algn="ctr">
                <a:spcBef>
                  <a:spcPct val="0"/>
                </a:spcBef>
                <a:spcAft>
                  <a:spcPct val="0"/>
                </a:spcAft>
              </a:pPr>
              <a:t>18.7%</a:t>
            </a:fld>
            <a:endParaRPr lang="fi-FI" sz="1000"/>
          </a:p>
        </p:txBody>
      </p:sp>
      <p:sp>
        <p:nvSpPr>
          <p:cNvPr id="13" name="Text Placeholder 2">
            <a:extLst>
              <a:ext uri="{FF2B5EF4-FFF2-40B4-BE49-F238E27FC236}">
                <a16:creationId xmlns:a16="http://schemas.microsoft.com/office/drawing/2014/main" id="{F60EEDE8-67A5-7861-0A9F-ED3363B0030F}"/>
              </a:ext>
            </a:extLst>
          </p:cNvPr>
          <p:cNvSpPr>
            <a:spLocks/>
          </p:cNvSpPr>
          <p:nvPr>
            <p:custDataLst>
              <p:tags r:id="rId10"/>
            </p:custDataLst>
          </p:nvPr>
        </p:nvSpPr>
        <p:spPr bwMode="gray">
          <a:xfrm>
            <a:off x="2406650" y="3952875"/>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511FD58-9B02-4055-8556-716B5A5C261F}" type="datetime'''''''1''''''''3''''''''''''''5''''.''''''''''''0'''''">
              <a:rPr lang="fi-FI" altLang="en-US" sz="1000" smtClean="0">
                <a:solidFill>
                  <a:srgbClr val="322D2D"/>
                </a:solidFill>
                <a:effectLst/>
              </a:rPr>
              <a:pPr lvl="0" algn="ctr">
                <a:spcBef>
                  <a:spcPct val="0"/>
                </a:spcBef>
                <a:spcAft>
                  <a:spcPct val="0"/>
                </a:spcAft>
              </a:pPr>
              <a:t>135.0</a:t>
            </a:fld>
            <a:endParaRPr lang="fi-FI" sz="1000" dirty="0">
              <a:solidFill>
                <a:srgbClr val="322D2D"/>
              </a:solidFill>
            </a:endParaRPr>
          </a:p>
        </p:txBody>
      </p:sp>
      <p:sp>
        <p:nvSpPr>
          <p:cNvPr id="27" name="Text Placeholder 2">
            <a:extLst>
              <a:ext uri="{FF2B5EF4-FFF2-40B4-BE49-F238E27FC236}">
                <a16:creationId xmlns:a16="http://schemas.microsoft.com/office/drawing/2014/main" id="{F2B3E15F-D180-4337-B915-EE63C11D6BE4}"/>
              </a:ext>
            </a:extLst>
          </p:cNvPr>
          <p:cNvSpPr>
            <a:spLocks/>
          </p:cNvSpPr>
          <p:nvPr>
            <p:custDataLst>
              <p:tags r:id="rId11"/>
            </p:custDataLst>
          </p:nvPr>
        </p:nvSpPr>
        <p:spPr bwMode="auto">
          <a:xfrm>
            <a:off x="2333625" y="48529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585BA98-A1E1-47EE-B458-19D5CCE94B58}" type="datetime'''Q4'''''''' ''''''''''''2''0''''''2''4'''''''''''''''''''''''">
              <a:rPr lang="fi-FI" altLang="en-US" sz="1000" smtClean="0">
                <a:solidFill>
                  <a:srgbClr val="322D2D"/>
                </a:solidFill>
              </a:rPr>
              <a:pPr lvl="0" algn="ctr">
                <a:spcBef>
                  <a:spcPct val="0"/>
                </a:spcBef>
                <a:spcAft>
                  <a:spcPct val="0"/>
                </a:spcAft>
                <a:defRPr/>
              </a:pPr>
              <a:t>Q4 2024</a:t>
            </a:fld>
            <a:endParaRPr kumimoji="0" lang="fi-FI" sz="1000" i="0" strike="noStrike" kern="1200" cap="none" spc="0" normalizeH="0" baseline="0" noProof="0">
              <a:ln>
                <a:noFill/>
              </a:ln>
              <a:solidFill>
                <a:srgbClr val="322D2D"/>
              </a:solidFill>
              <a:effectLst/>
              <a:uLnTx/>
              <a:uFillTx/>
            </a:endParaRPr>
          </a:p>
        </p:txBody>
      </p:sp>
      <p:sp>
        <p:nvSpPr>
          <p:cNvPr id="28" name="Text Placeholder 2">
            <a:extLst>
              <a:ext uri="{FF2B5EF4-FFF2-40B4-BE49-F238E27FC236}">
                <a16:creationId xmlns:a16="http://schemas.microsoft.com/office/drawing/2014/main" id="{1198733D-A7AE-14BE-00B5-295DCACB2D47}"/>
              </a:ext>
            </a:extLst>
          </p:cNvPr>
          <p:cNvSpPr>
            <a:spLocks/>
          </p:cNvSpPr>
          <p:nvPr>
            <p:custDataLst>
              <p:tags r:id="rId12"/>
            </p:custDataLst>
          </p:nvPr>
        </p:nvSpPr>
        <p:spPr bwMode="gray">
          <a:xfrm>
            <a:off x="2971800" y="2976563"/>
            <a:ext cx="392113" cy="1365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9194B39-227A-438B-A53A-029749D6A259}" type="datetime'''19''''''.''''''''''''''''''''1''''''''''''%'''''''''''''''">
              <a:rPr lang="fi-FI" altLang="en-US" sz="1000" smtClean="0"/>
              <a:pPr lvl="0" algn="ctr">
                <a:spcBef>
                  <a:spcPct val="0"/>
                </a:spcBef>
                <a:spcAft>
                  <a:spcPct val="0"/>
                </a:spcAft>
              </a:pPr>
              <a:t>19.1%</a:t>
            </a:fld>
            <a:endParaRPr lang="fi-FI" sz="1000"/>
          </a:p>
        </p:txBody>
      </p:sp>
      <p:sp>
        <p:nvSpPr>
          <p:cNvPr id="14" name="Text Placeholder 2">
            <a:extLst>
              <a:ext uri="{FF2B5EF4-FFF2-40B4-BE49-F238E27FC236}">
                <a16:creationId xmlns:a16="http://schemas.microsoft.com/office/drawing/2014/main" id="{C74C5633-B976-D6B5-EF65-8B6914AE6D5E}"/>
              </a:ext>
            </a:extLst>
          </p:cNvPr>
          <p:cNvSpPr>
            <a:spLocks/>
          </p:cNvSpPr>
          <p:nvPr>
            <p:custDataLst>
              <p:tags r:id="rId13"/>
            </p:custDataLst>
          </p:nvPr>
        </p:nvSpPr>
        <p:spPr bwMode="gray">
          <a:xfrm>
            <a:off x="2992438" y="3949700"/>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FD175AF-893A-4693-A78D-477A95B84049}" type="datetime'''''1''3''''''''''5''''.''''''''''''''''''''''5'''''''''">
              <a:rPr lang="fi-FI" altLang="en-US" sz="1000" smtClean="0">
                <a:solidFill>
                  <a:srgbClr val="322D2D"/>
                </a:solidFill>
                <a:effectLst/>
              </a:rPr>
              <a:pPr lvl="0" algn="ctr">
                <a:spcBef>
                  <a:spcPct val="0"/>
                </a:spcBef>
                <a:spcAft>
                  <a:spcPct val="0"/>
                </a:spcAft>
              </a:pPr>
              <a:t>135.5</a:t>
            </a:fld>
            <a:endParaRPr lang="fi-FI" sz="1000" dirty="0">
              <a:solidFill>
                <a:srgbClr val="322D2D"/>
              </a:solidFill>
            </a:endParaRPr>
          </a:p>
        </p:txBody>
      </p:sp>
      <p:sp>
        <p:nvSpPr>
          <p:cNvPr id="30" name="Text Placeholder 2">
            <a:extLst>
              <a:ext uri="{FF2B5EF4-FFF2-40B4-BE49-F238E27FC236}">
                <a16:creationId xmlns:a16="http://schemas.microsoft.com/office/drawing/2014/main" id="{3A057FE5-D1C7-0803-1087-601046AC81F1}"/>
              </a:ext>
            </a:extLst>
          </p:cNvPr>
          <p:cNvSpPr>
            <a:spLocks/>
          </p:cNvSpPr>
          <p:nvPr>
            <p:custDataLst>
              <p:tags r:id="rId14"/>
            </p:custDataLst>
          </p:nvPr>
        </p:nvSpPr>
        <p:spPr bwMode="auto">
          <a:xfrm>
            <a:off x="2919413" y="48529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5432AFEB-7E83-4AB1-89E5-157D1343603F}" type="datetime'''Q''1'''''''''''' ''''''''''''''''''2''''0''''''2''''5'''">
              <a:rPr lang="fi-FI" altLang="en-US" sz="1000" smtClean="0">
                <a:solidFill>
                  <a:srgbClr val="322D2D"/>
                </a:solidFill>
              </a:rPr>
              <a:pPr lvl="0" algn="ctr">
                <a:spcBef>
                  <a:spcPct val="0"/>
                </a:spcBef>
                <a:spcAft>
                  <a:spcPct val="0"/>
                </a:spcAft>
                <a:defRPr/>
              </a:pPr>
              <a:t>Q1 2025</a:t>
            </a:fld>
            <a:endParaRPr kumimoji="0" lang="fi-FI" sz="1000" i="0" strike="noStrike" kern="1200" cap="none" spc="0" normalizeH="0" baseline="0" noProof="0">
              <a:ln>
                <a:noFill/>
              </a:ln>
              <a:solidFill>
                <a:srgbClr val="322D2D"/>
              </a:solidFill>
              <a:effectLst/>
              <a:uLnTx/>
              <a:uFillTx/>
            </a:endParaRPr>
          </a:p>
        </p:txBody>
      </p:sp>
      <p:sp>
        <p:nvSpPr>
          <p:cNvPr id="31" name="Text Placeholder 2">
            <a:extLst>
              <a:ext uri="{FF2B5EF4-FFF2-40B4-BE49-F238E27FC236}">
                <a16:creationId xmlns:a16="http://schemas.microsoft.com/office/drawing/2014/main" id="{7C13C670-C966-7C8A-EF86-7E271AB3275A}"/>
              </a:ext>
            </a:extLst>
          </p:cNvPr>
          <p:cNvSpPr>
            <a:spLocks/>
          </p:cNvSpPr>
          <p:nvPr>
            <p:custDataLst>
              <p:tags r:id="rId15"/>
            </p:custDataLst>
          </p:nvPr>
        </p:nvSpPr>
        <p:spPr bwMode="gray">
          <a:xfrm>
            <a:off x="3557588" y="2984500"/>
            <a:ext cx="392113" cy="1365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604B23F-B447-47C7-A9DE-7693363FCC0D}" type="datetime'''''''''''''19''''''''''''''''.0''''''''''%'''''''''">
              <a:rPr lang="fi-FI" altLang="en-US" sz="1000" b="1" smtClean="0"/>
              <a:pPr lvl="0" algn="ctr">
                <a:spcBef>
                  <a:spcPct val="0"/>
                </a:spcBef>
                <a:spcAft>
                  <a:spcPct val="0"/>
                </a:spcAft>
              </a:pPr>
              <a:t>19.0%</a:t>
            </a:fld>
            <a:endParaRPr lang="fi-FI" sz="1000" b="1"/>
          </a:p>
        </p:txBody>
      </p:sp>
      <p:sp>
        <p:nvSpPr>
          <p:cNvPr id="15" name="Text Placeholder 2">
            <a:extLst>
              <a:ext uri="{FF2B5EF4-FFF2-40B4-BE49-F238E27FC236}">
                <a16:creationId xmlns:a16="http://schemas.microsoft.com/office/drawing/2014/main" id="{8269A3A6-C8FC-CF30-6E21-D45339EB6A38}"/>
              </a:ext>
            </a:extLst>
          </p:cNvPr>
          <p:cNvSpPr>
            <a:spLocks/>
          </p:cNvSpPr>
          <p:nvPr>
            <p:custDataLst>
              <p:tags r:id="rId16"/>
            </p:custDataLst>
          </p:nvPr>
        </p:nvSpPr>
        <p:spPr bwMode="gray">
          <a:xfrm>
            <a:off x="3578225" y="3970338"/>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5D378AC-410C-4ECD-B207-86E3770851CA}" type="datetime'''''13''''''''''''''1''''''''''''''''''''''''.8'''''''''''''">
              <a:rPr lang="fi-FI" altLang="en-US" sz="1000" b="1" smtClean="0">
                <a:solidFill>
                  <a:srgbClr val="322D2D"/>
                </a:solidFill>
                <a:effectLst/>
              </a:rPr>
              <a:pPr lvl="0" algn="ctr">
                <a:spcBef>
                  <a:spcPct val="0"/>
                </a:spcBef>
                <a:spcAft>
                  <a:spcPct val="0"/>
                </a:spcAft>
              </a:pPr>
              <a:t>131.8</a:t>
            </a:fld>
            <a:endParaRPr lang="fi-FI" sz="1000" b="1" dirty="0">
              <a:solidFill>
                <a:srgbClr val="322D2D"/>
              </a:solidFill>
            </a:endParaRPr>
          </a:p>
        </p:txBody>
      </p:sp>
      <p:sp>
        <p:nvSpPr>
          <p:cNvPr id="33" name="Text Placeholder 2">
            <a:extLst>
              <a:ext uri="{FF2B5EF4-FFF2-40B4-BE49-F238E27FC236}">
                <a16:creationId xmlns:a16="http://schemas.microsoft.com/office/drawing/2014/main" id="{53DFB235-304F-7915-3F7C-0B110FFACC8C}"/>
              </a:ext>
            </a:extLst>
          </p:cNvPr>
          <p:cNvSpPr>
            <a:spLocks/>
          </p:cNvSpPr>
          <p:nvPr>
            <p:custDataLst>
              <p:tags r:id="rId17"/>
            </p:custDataLst>
          </p:nvPr>
        </p:nvSpPr>
        <p:spPr bwMode="auto">
          <a:xfrm>
            <a:off x="3505200" y="48529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F2509E99-C47B-4A04-95DC-EEE77B8F1E11}" type="datetime'Q''''''''''''''''''2 2''''''''''''0''''''''''2''''5'''''''''''">
              <a:rPr lang="fi-FI" altLang="en-US" sz="1000" smtClean="0">
                <a:solidFill>
                  <a:srgbClr val="322D2D"/>
                </a:solidFill>
              </a:rPr>
              <a:pPr lvl="0" algn="ctr">
                <a:spcBef>
                  <a:spcPct val="0"/>
                </a:spcBef>
                <a:spcAft>
                  <a:spcPct val="0"/>
                </a:spcAft>
                <a:defRPr/>
              </a:pPr>
              <a:t>Q2 2025</a:t>
            </a:fld>
            <a:endParaRPr kumimoji="0" lang="fi-FI" sz="1000" i="0" strike="noStrike" kern="1200" cap="none" spc="0" normalizeH="0" baseline="0" noProof="0" dirty="0">
              <a:ln>
                <a:noFill/>
              </a:ln>
              <a:solidFill>
                <a:srgbClr val="322D2D"/>
              </a:solidFill>
              <a:effectLst/>
              <a:uLnTx/>
              <a:uFillTx/>
            </a:endParaRPr>
          </a:p>
        </p:txBody>
      </p:sp>
      <p:sp>
        <p:nvSpPr>
          <p:cNvPr id="34" name="Text Placeholder 2">
            <a:extLst>
              <a:ext uri="{FF2B5EF4-FFF2-40B4-BE49-F238E27FC236}">
                <a16:creationId xmlns:a16="http://schemas.microsoft.com/office/drawing/2014/main" id="{625E5049-5BAB-511E-2ECF-1AA243300A14}"/>
              </a:ext>
            </a:extLst>
          </p:cNvPr>
          <p:cNvSpPr>
            <a:spLocks/>
          </p:cNvSpPr>
          <p:nvPr>
            <p:custDataLst>
              <p:tags r:id="rId18"/>
            </p:custDataLst>
          </p:nvPr>
        </p:nvSpPr>
        <p:spPr bwMode="gray">
          <a:xfrm>
            <a:off x="4141788" y="2900363"/>
            <a:ext cx="392113" cy="1365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B35E5CE-5D03-4070-BBC7-D0E66481C589}" type="datetime'''''''2''''0.''''''''''0''''''''''''''%'">
              <a:rPr lang="fi-FI" altLang="en-US" sz="1000" smtClean="0"/>
              <a:pPr lvl="0" algn="ctr">
                <a:spcBef>
                  <a:spcPct val="0"/>
                </a:spcBef>
                <a:spcAft>
                  <a:spcPct val="0"/>
                </a:spcAft>
              </a:pPr>
              <a:t>20.0%</a:t>
            </a:fld>
            <a:endParaRPr lang="fi-FI" sz="1000"/>
          </a:p>
        </p:txBody>
      </p:sp>
      <p:sp>
        <p:nvSpPr>
          <p:cNvPr id="17" name="Text Placeholder 2">
            <a:extLst>
              <a:ext uri="{FF2B5EF4-FFF2-40B4-BE49-F238E27FC236}">
                <a16:creationId xmlns:a16="http://schemas.microsoft.com/office/drawing/2014/main" id="{8C382125-FB31-F521-8638-4EC973FB8646}"/>
              </a:ext>
            </a:extLst>
          </p:cNvPr>
          <p:cNvSpPr>
            <a:spLocks/>
          </p:cNvSpPr>
          <p:nvPr>
            <p:custDataLst>
              <p:tags r:id="rId19"/>
            </p:custDataLst>
          </p:nvPr>
        </p:nvSpPr>
        <p:spPr bwMode="gray">
          <a:xfrm>
            <a:off x="4162425" y="3938588"/>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5901237-9CD0-4F77-86E0-48C44F5715CD}" type="datetime'''''''''''''1''''3''''''''''''''''7.''''''''''''3'''''''">
              <a:rPr lang="fi-FI" altLang="en-US" sz="1000" smtClean="0">
                <a:solidFill>
                  <a:srgbClr val="322D2D"/>
                </a:solidFill>
                <a:effectLst/>
              </a:rPr>
              <a:pPr lvl="0" algn="ctr">
                <a:spcBef>
                  <a:spcPct val="0"/>
                </a:spcBef>
                <a:spcAft>
                  <a:spcPct val="0"/>
                </a:spcAft>
              </a:pPr>
              <a:t>137.3</a:t>
            </a:fld>
            <a:endParaRPr lang="fi-FI" sz="1000" dirty="0">
              <a:solidFill>
                <a:srgbClr val="322D2D"/>
              </a:solidFill>
            </a:endParaRPr>
          </a:p>
        </p:txBody>
      </p:sp>
      <p:sp>
        <p:nvSpPr>
          <p:cNvPr id="36" name="Text Placeholder 2">
            <a:extLst>
              <a:ext uri="{FF2B5EF4-FFF2-40B4-BE49-F238E27FC236}">
                <a16:creationId xmlns:a16="http://schemas.microsoft.com/office/drawing/2014/main" id="{6EC86846-3619-340D-B78B-0EAE508B800A}"/>
              </a:ext>
            </a:extLst>
          </p:cNvPr>
          <p:cNvSpPr>
            <a:spLocks/>
          </p:cNvSpPr>
          <p:nvPr>
            <p:custDataLst>
              <p:tags r:id="rId20"/>
            </p:custDataLst>
          </p:nvPr>
        </p:nvSpPr>
        <p:spPr bwMode="auto">
          <a:xfrm>
            <a:off x="4089400" y="48529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2AC57869-D414-41D6-9D8F-F1FAAE83F49A}" type="datetime'''''''Q''''3'''''' 2''''''''''''''02''''''''''''''''5'''''''''">
              <a:rPr lang="fi-FI" altLang="en-US" sz="1000" smtClean="0">
                <a:solidFill>
                  <a:srgbClr val="322D2D"/>
                </a:solidFill>
              </a:rPr>
              <a:pPr lvl="0" algn="ctr">
                <a:spcBef>
                  <a:spcPct val="0"/>
                </a:spcBef>
                <a:spcAft>
                  <a:spcPct val="0"/>
                </a:spcAft>
                <a:defRPr/>
              </a:pPr>
              <a:t>Q3 2025</a:t>
            </a:fld>
            <a:endParaRPr kumimoji="0" lang="fi-FI" sz="1000" i="0" strike="noStrike" kern="1200" cap="none" spc="0" normalizeH="0" baseline="0" noProof="0">
              <a:ln>
                <a:noFill/>
              </a:ln>
              <a:solidFill>
                <a:srgbClr val="322D2D"/>
              </a:solidFill>
              <a:effectLst/>
              <a:uLnTx/>
              <a:uFillTx/>
            </a:endParaRPr>
          </a:p>
        </p:txBody>
      </p:sp>
      <p:sp>
        <p:nvSpPr>
          <p:cNvPr id="20" name="Text Placeholder 2">
            <a:extLst>
              <a:ext uri="{FF2B5EF4-FFF2-40B4-BE49-F238E27FC236}">
                <a16:creationId xmlns:a16="http://schemas.microsoft.com/office/drawing/2014/main" id="{CB5B6A8F-E30C-C35D-0582-9C3432E7FD4A}"/>
              </a:ext>
            </a:extLst>
          </p:cNvPr>
          <p:cNvSpPr>
            <a:spLocks/>
          </p:cNvSpPr>
          <p:nvPr>
            <p:custDataLst>
              <p:tags r:id="rId21"/>
            </p:custDataLst>
          </p:nvPr>
        </p:nvSpPr>
        <p:spPr bwMode="gray">
          <a:xfrm>
            <a:off x="4727575" y="3060700"/>
            <a:ext cx="392113" cy="1365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F2D11EE-45FB-45ED-8009-166A82E76958}" type="datetime'''''''''''''''''''''''1''''''''''''''8''''''''''''.1''%'''">
              <a:rPr lang="fi-FI" altLang="en-US" sz="1000" smtClean="0"/>
              <a:pPr lvl="0" algn="ctr">
                <a:spcBef>
                  <a:spcPct val="0"/>
                </a:spcBef>
                <a:spcAft>
                  <a:spcPct val="0"/>
                </a:spcAft>
              </a:pPr>
              <a:t>18.1%</a:t>
            </a:fld>
            <a:endParaRPr lang="fi-FI" sz="1000"/>
          </a:p>
        </p:txBody>
      </p:sp>
      <p:sp>
        <p:nvSpPr>
          <p:cNvPr id="23" name="Text Placeholder 2">
            <a:extLst>
              <a:ext uri="{FF2B5EF4-FFF2-40B4-BE49-F238E27FC236}">
                <a16:creationId xmlns:a16="http://schemas.microsoft.com/office/drawing/2014/main" id="{19D0677D-3295-CC09-09CC-E828A10B37DF}"/>
              </a:ext>
            </a:extLst>
          </p:cNvPr>
          <p:cNvSpPr>
            <a:spLocks/>
          </p:cNvSpPr>
          <p:nvPr>
            <p:custDataLst>
              <p:tags r:id="rId22"/>
            </p:custDataLst>
          </p:nvPr>
        </p:nvSpPr>
        <p:spPr bwMode="gray">
          <a:xfrm>
            <a:off x="4748213" y="4040188"/>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F825E43-CA53-4418-9A60-21D63B2131B7}" type="datetime'11''''''9''''''''''''''''''''''.''''''''''''''''''9'''''">
              <a:rPr lang="fi-FI" altLang="en-US" sz="1000" smtClean="0">
                <a:solidFill>
                  <a:srgbClr val="322D2D"/>
                </a:solidFill>
                <a:effectLst/>
              </a:rPr>
              <a:pPr lvl="0" algn="ctr">
                <a:spcBef>
                  <a:spcPct val="0"/>
                </a:spcBef>
                <a:spcAft>
                  <a:spcPct val="0"/>
                </a:spcAft>
              </a:pPr>
              <a:t>119.9</a:t>
            </a:fld>
            <a:endParaRPr lang="fi-FI" sz="1000" dirty="0">
              <a:solidFill>
                <a:srgbClr val="322D2D"/>
              </a:solidFill>
            </a:endParaRPr>
          </a:p>
        </p:txBody>
      </p:sp>
      <p:sp>
        <p:nvSpPr>
          <p:cNvPr id="11" name="Text Placeholder 2">
            <a:extLst>
              <a:ext uri="{FF2B5EF4-FFF2-40B4-BE49-F238E27FC236}">
                <a16:creationId xmlns:a16="http://schemas.microsoft.com/office/drawing/2014/main" id="{2C724A59-F691-BD17-4313-133567816D55}"/>
              </a:ext>
            </a:extLst>
          </p:cNvPr>
          <p:cNvSpPr>
            <a:spLocks/>
          </p:cNvSpPr>
          <p:nvPr>
            <p:custDataLst>
              <p:tags r:id="rId23"/>
            </p:custDataLst>
          </p:nvPr>
        </p:nvSpPr>
        <p:spPr bwMode="auto">
          <a:xfrm>
            <a:off x="4675188" y="48529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E001C9D9-CADD-4A1F-892F-35EFCCAB802D}" type="datetime'Q''''''''''''''''''''4'' ''''''''''2''''''''''0''''''2''''''5'">
              <a:rPr lang="fi-FI" altLang="en-US" sz="1000" smtClean="0">
                <a:solidFill>
                  <a:srgbClr val="322D2D"/>
                </a:solidFill>
              </a:rPr>
              <a:pPr lvl="0" algn="ctr">
                <a:spcBef>
                  <a:spcPct val="0"/>
                </a:spcBef>
                <a:spcAft>
                  <a:spcPct val="0"/>
                </a:spcAft>
                <a:defRPr/>
              </a:pPr>
              <a:t>Q4 2025</a:t>
            </a:fld>
            <a:endParaRPr kumimoji="0" lang="fi-FI" sz="1000" i="0" strike="noStrike" kern="1200" cap="none" spc="0" normalizeH="0" baseline="0" noProof="0">
              <a:ln>
                <a:noFill/>
              </a:ln>
              <a:solidFill>
                <a:srgbClr val="322D2D"/>
              </a:solidFill>
              <a:effectLst/>
              <a:uLnTx/>
              <a:uFillTx/>
            </a:endParaRPr>
          </a:p>
        </p:txBody>
      </p:sp>
      <p:sp>
        <p:nvSpPr>
          <p:cNvPr id="46" name="Text Placeholder 2">
            <a:extLst>
              <a:ext uri="{FF2B5EF4-FFF2-40B4-BE49-F238E27FC236}">
                <a16:creationId xmlns:a16="http://schemas.microsoft.com/office/drawing/2014/main" id="{F4D7966F-626C-540A-4511-EEED8F38FA58}"/>
              </a:ext>
            </a:extLst>
          </p:cNvPr>
          <p:cNvSpPr>
            <a:spLocks/>
          </p:cNvSpPr>
          <p:nvPr>
            <p:custDataLst>
              <p:tags r:id="rId24"/>
            </p:custDataLst>
          </p:nvPr>
        </p:nvSpPr>
        <p:spPr bwMode="gray">
          <a:xfrm>
            <a:off x="5313363" y="3127375"/>
            <a:ext cx="392113" cy="1365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4EDE48D-F85C-418D-9C5A-926E0C59DB65}" type="datetime'''''''''''''''''''''''''''''''''1''7''''''.''''3%'''''''''''''">
              <a:rPr lang="fi-FI" altLang="en-US" sz="1000" smtClean="0"/>
              <a:pPr lvl="0" algn="ctr">
                <a:spcBef>
                  <a:spcPct val="0"/>
                </a:spcBef>
                <a:spcAft>
                  <a:spcPct val="0"/>
                </a:spcAft>
              </a:pPr>
              <a:t>17.3%</a:t>
            </a:fld>
            <a:endParaRPr lang="fi-FI" sz="1000" dirty="0"/>
          </a:p>
        </p:txBody>
      </p:sp>
      <p:sp>
        <p:nvSpPr>
          <p:cNvPr id="26" name="Text Placeholder 2">
            <a:extLst>
              <a:ext uri="{FF2B5EF4-FFF2-40B4-BE49-F238E27FC236}">
                <a16:creationId xmlns:a16="http://schemas.microsoft.com/office/drawing/2014/main" id="{9BA5A986-A0B0-81FD-848F-4336F6FB4243}"/>
              </a:ext>
            </a:extLst>
          </p:cNvPr>
          <p:cNvSpPr>
            <a:spLocks/>
          </p:cNvSpPr>
          <p:nvPr>
            <p:custDataLst>
              <p:tags r:id="rId25"/>
            </p:custDataLst>
          </p:nvPr>
        </p:nvSpPr>
        <p:spPr bwMode="gray">
          <a:xfrm>
            <a:off x="5334000" y="4056063"/>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4A563C3-EFD9-4527-87C7-31EDFE4B3FC8}" type="datetime'''''''''''''1''1''''''7''''''''''''''''''''''.3'''''''''''''''">
              <a:rPr lang="fi-FI" altLang="en-US" sz="1000" smtClean="0">
                <a:solidFill>
                  <a:srgbClr val="322D2D"/>
                </a:solidFill>
                <a:effectLst/>
              </a:rPr>
              <a:pPr lvl="0" algn="ctr">
                <a:spcBef>
                  <a:spcPct val="0"/>
                </a:spcBef>
                <a:spcAft>
                  <a:spcPct val="0"/>
                </a:spcAft>
              </a:pPr>
              <a:t>117.3</a:t>
            </a:fld>
            <a:endParaRPr lang="fi-FI" sz="1000" dirty="0">
              <a:solidFill>
                <a:srgbClr val="322D2D"/>
              </a:solidFill>
            </a:endParaRPr>
          </a:p>
        </p:txBody>
      </p:sp>
      <p:sp>
        <p:nvSpPr>
          <p:cNvPr id="35" name="Text Placeholder 2">
            <a:extLst>
              <a:ext uri="{FF2B5EF4-FFF2-40B4-BE49-F238E27FC236}">
                <a16:creationId xmlns:a16="http://schemas.microsoft.com/office/drawing/2014/main" id="{1871C639-0A6E-62B6-7799-4152A6F44998}"/>
              </a:ext>
            </a:extLst>
          </p:cNvPr>
          <p:cNvSpPr>
            <a:spLocks/>
          </p:cNvSpPr>
          <p:nvPr>
            <p:custDataLst>
              <p:tags r:id="rId26"/>
            </p:custDataLst>
          </p:nvPr>
        </p:nvSpPr>
        <p:spPr bwMode="auto">
          <a:xfrm>
            <a:off x="5260975" y="48529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B144E4AC-9235-47C5-ADD3-8724406EF23B}" type="datetime'Q1'' ''''''''''''2''0''''''''''''''''''2''''''''''6'''''''''''">
              <a:rPr lang="fi-FI" altLang="en-US" sz="1000" smtClean="0">
                <a:solidFill>
                  <a:srgbClr val="322D2D"/>
                </a:solidFill>
              </a:rPr>
              <a:pPr lvl="0" algn="ctr">
                <a:spcBef>
                  <a:spcPct val="0"/>
                </a:spcBef>
                <a:spcAft>
                  <a:spcPct val="0"/>
                </a:spcAft>
                <a:defRPr/>
              </a:pPr>
              <a:t>Q1 2026</a:t>
            </a:fld>
            <a:endParaRPr kumimoji="0" lang="fi-FI" sz="1000" i="0" strike="noStrike" kern="1200" cap="none" spc="0" normalizeH="0" baseline="0" noProof="0" dirty="0">
              <a:ln>
                <a:noFill/>
              </a:ln>
              <a:solidFill>
                <a:srgbClr val="322D2D"/>
              </a:solidFill>
              <a:effectLst/>
              <a:uLnTx/>
              <a:uFillTx/>
            </a:endParaRPr>
          </a:p>
        </p:txBody>
      </p:sp>
      <p:sp>
        <p:nvSpPr>
          <p:cNvPr id="6" name="Text Placeholder 2">
            <a:extLst>
              <a:ext uri="{FF2B5EF4-FFF2-40B4-BE49-F238E27FC236}">
                <a16:creationId xmlns:a16="http://schemas.microsoft.com/office/drawing/2014/main" id="{16D24BE2-310E-0856-896B-6B1B28B38BB0}"/>
              </a:ext>
            </a:extLst>
          </p:cNvPr>
          <p:cNvSpPr>
            <a:spLocks/>
          </p:cNvSpPr>
          <p:nvPr>
            <p:custDataLst>
              <p:tags r:id="rId27"/>
            </p:custDataLst>
          </p:nvPr>
        </p:nvSpPr>
        <p:spPr bwMode="auto">
          <a:xfrm>
            <a:off x="5846763" y="48529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41344A8-3DEC-49FF-B466-3F9E7871A342}" type="datetime'''''''Q''''2'''''''''''''''''' 20''''''''2''6'''''''''''">
              <a:rPr lang="fi-FI" altLang="en-US" sz="1000" b="1" smtClean="0">
                <a:solidFill>
                  <a:srgbClr val="322D2D"/>
                </a:solidFill>
              </a:rPr>
              <a:pPr lvl="0" algn="ctr">
                <a:spcBef>
                  <a:spcPct val="0"/>
                </a:spcBef>
                <a:spcAft>
                  <a:spcPct val="0"/>
                </a:spcAft>
                <a:defRPr/>
              </a:pPr>
              <a:t>Q2 2026</a:t>
            </a:fld>
            <a:endParaRPr kumimoji="0" lang="fi-FI" sz="1000" b="1" i="0" strike="noStrike" kern="1200" cap="none" spc="0" normalizeH="0" baseline="0" noProof="0" dirty="0">
              <a:ln>
                <a:noFill/>
              </a:ln>
              <a:solidFill>
                <a:srgbClr val="322D2D"/>
              </a:solidFill>
              <a:effectLst/>
              <a:uLnTx/>
              <a:uFillTx/>
            </a:endParaRPr>
          </a:p>
        </p:txBody>
      </p:sp>
      <p:sp>
        <p:nvSpPr>
          <p:cNvPr id="39" name="Text Placeholder 2">
            <a:extLst>
              <a:ext uri="{FF2B5EF4-FFF2-40B4-BE49-F238E27FC236}">
                <a16:creationId xmlns:a16="http://schemas.microsoft.com/office/drawing/2014/main" id="{2B5102BA-1326-5341-5231-0FD119276FCF}"/>
              </a:ext>
            </a:extLst>
          </p:cNvPr>
          <p:cNvSpPr>
            <a:spLocks/>
          </p:cNvSpPr>
          <p:nvPr>
            <p:custDataLst>
              <p:tags r:id="rId28"/>
            </p:custDataLst>
          </p:nvPr>
        </p:nvSpPr>
        <p:spPr bwMode="gray">
          <a:xfrm>
            <a:off x="5899150" y="3228975"/>
            <a:ext cx="392113" cy="1365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C91230E-D062-422A-8FB2-6C72325A413A}" type="datetime'''''''''''''''1''''''''''''''''6''.''''1''''''%'''''''''''''">
              <a:rPr lang="fi-FI" altLang="en-US" sz="1000" b="1" smtClean="0">
                <a:effectLst/>
              </a:rPr>
              <a:pPr lvl="0" algn="ctr">
                <a:spcBef>
                  <a:spcPct val="0"/>
                </a:spcBef>
                <a:spcAft>
                  <a:spcPct val="0"/>
                </a:spcAft>
              </a:pPr>
              <a:t>16.1%</a:t>
            </a:fld>
            <a:endParaRPr lang="fi-FI" sz="1000" b="1"/>
          </a:p>
        </p:txBody>
      </p:sp>
      <p:sp>
        <p:nvSpPr>
          <p:cNvPr id="42" name="Text Placeholder 2">
            <a:extLst>
              <a:ext uri="{FF2B5EF4-FFF2-40B4-BE49-F238E27FC236}">
                <a16:creationId xmlns:a16="http://schemas.microsoft.com/office/drawing/2014/main" id="{0A20C4DB-3079-ED7E-3F32-F21E9623D8EA}"/>
              </a:ext>
            </a:extLst>
          </p:cNvPr>
          <p:cNvSpPr>
            <a:spLocks/>
          </p:cNvSpPr>
          <p:nvPr>
            <p:custDataLst>
              <p:tags r:id="rId29"/>
            </p:custDataLst>
          </p:nvPr>
        </p:nvSpPr>
        <p:spPr bwMode="gray">
          <a:xfrm>
            <a:off x="5919788" y="4087813"/>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D94E934-6C9A-4A29-897D-4B2B880B0F64}" type="datetime'''''''''''111''''''''''.''''7'''''''''''''''''''''''''">
              <a:rPr lang="fi-FI" altLang="en-US" sz="1000" b="1" smtClean="0">
                <a:solidFill>
                  <a:srgbClr val="322D2D"/>
                </a:solidFill>
              </a:rPr>
              <a:pPr lvl="0" algn="ctr">
                <a:spcBef>
                  <a:spcPct val="0"/>
                </a:spcBef>
                <a:spcAft>
                  <a:spcPct val="0"/>
                </a:spcAft>
              </a:pPr>
              <a:t>111.7</a:t>
            </a:fld>
            <a:endParaRPr lang="fi-FI" sz="1000" b="1" dirty="0">
              <a:solidFill>
                <a:srgbClr val="322D2D"/>
              </a:solidFill>
            </a:endParaRPr>
          </a:p>
        </p:txBody>
      </p:sp>
      <p:sp>
        <p:nvSpPr>
          <p:cNvPr id="37" name="Content Placeholder 2">
            <a:extLst>
              <a:ext uri="{FF2B5EF4-FFF2-40B4-BE49-F238E27FC236}">
                <a16:creationId xmlns:a16="http://schemas.microsoft.com/office/drawing/2014/main" id="{F44F632E-958A-9002-34EB-3B4F5BD4EF70}"/>
              </a:ext>
            </a:extLst>
          </p:cNvPr>
          <p:cNvSpPr txBox="1">
            <a:spLocks/>
          </p:cNvSpPr>
          <p:nvPr/>
        </p:nvSpPr>
        <p:spPr>
          <a:xfrm>
            <a:off x="6807201" y="1994498"/>
            <a:ext cx="4835300" cy="4404716"/>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lvl="1" indent="0">
              <a:spcBef>
                <a:spcPts val="600"/>
              </a:spcBef>
              <a:buFont typeface="Arial" panose="020B0604020202020204" pitchFamily="34" charset="0"/>
              <a:buNone/>
            </a:pPr>
            <a:r>
              <a:rPr lang="en-US" sz="1800" b="1" dirty="0"/>
              <a:t>Q2 Operative EBITDA-% declined to 16.1%</a:t>
            </a:r>
          </a:p>
          <a:p>
            <a:pPr lvl="1"/>
            <a:r>
              <a:rPr lang="en-US" sz="1800" dirty="0"/>
              <a:t>Profitability weakened mainly due to cost inflation caused by the effects of the Iran war, and lower prices.</a:t>
            </a:r>
          </a:p>
          <a:p>
            <a:pPr lvl="1"/>
            <a:r>
              <a:rPr lang="en-US" sz="1800" dirty="0"/>
              <a:t>Operative EBITDA-% declined to 17.4% in Water Solutions and to 21.4% in Fiber Essentials, and improved to 11.6% in Packaging &amp; Hygiene Solutions.</a:t>
            </a:r>
          </a:p>
          <a:p>
            <a:pPr lvl="1"/>
            <a:r>
              <a:rPr lang="en-US" sz="1800" dirty="0"/>
              <a:t>Q2 earnings per share EUR 0.23 (0.35)</a:t>
            </a:r>
            <a:endParaRPr lang="en-US" dirty="0"/>
          </a:p>
        </p:txBody>
      </p:sp>
      <p:sp>
        <p:nvSpPr>
          <p:cNvPr id="82" name="TextBox 6">
            <a:extLst>
              <a:ext uri="{FF2B5EF4-FFF2-40B4-BE49-F238E27FC236}">
                <a16:creationId xmlns:a16="http://schemas.microsoft.com/office/drawing/2014/main" id="{CF81EDCE-FA6D-6B77-F007-A7FF238F4269}"/>
              </a:ext>
            </a:extLst>
          </p:cNvPr>
          <p:cNvSpPr txBox="1"/>
          <p:nvPr/>
        </p:nvSpPr>
        <p:spPr>
          <a:xfrm>
            <a:off x="1126134" y="5791551"/>
            <a:ext cx="4942651" cy="246221"/>
          </a:xfrm>
          <a:prstGeom prst="rect">
            <a:avLst/>
          </a:prstGeom>
          <a:noFill/>
        </p:spPr>
        <p:txBody>
          <a:bodyPr wrap="square" rtlCol="0">
            <a:spAutoFit/>
          </a:bodyPr>
          <a:lstStyle/>
          <a:p>
            <a:r>
              <a:rPr lang="fi-FI" sz="1000" err="1"/>
              <a:t>The</a:t>
            </a:r>
            <a:r>
              <a:rPr lang="fi-FI" sz="1000"/>
              <a:t> </a:t>
            </a:r>
            <a:r>
              <a:rPr lang="fi-FI" sz="1000" err="1"/>
              <a:t>graph</a:t>
            </a:r>
            <a:r>
              <a:rPr lang="fi-FI" sz="1000"/>
              <a:t> </a:t>
            </a:r>
            <a:r>
              <a:rPr lang="fi-FI" sz="1000" err="1"/>
              <a:t>presents</a:t>
            </a:r>
            <a:r>
              <a:rPr lang="fi-FI" sz="1000"/>
              <a:t> </a:t>
            </a:r>
            <a:r>
              <a:rPr lang="fi-FI" sz="1000" err="1"/>
              <a:t>the</a:t>
            </a:r>
            <a:r>
              <a:rPr lang="fi-FI" sz="1000"/>
              <a:t> Oil &amp; </a:t>
            </a:r>
            <a:r>
              <a:rPr lang="fi-FI" sz="1000" err="1"/>
              <a:t>Gas</a:t>
            </a:r>
            <a:r>
              <a:rPr lang="fi-FI" sz="1000"/>
              <a:t> </a:t>
            </a:r>
            <a:r>
              <a:rPr lang="fi-FI" sz="1000" err="1"/>
              <a:t>divestment</a:t>
            </a:r>
            <a:r>
              <a:rPr lang="fi-FI" sz="1000"/>
              <a:t> </a:t>
            </a:r>
            <a:r>
              <a:rPr lang="fi-FI" sz="1000" err="1"/>
              <a:t>adjusted</a:t>
            </a:r>
            <a:r>
              <a:rPr lang="fi-FI" sz="1000"/>
              <a:t> </a:t>
            </a:r>
            <a:r>
              <a:rPr lang="fi-FI" sz="1000" err="1"/>
              <a:t>figures</a:t>
            </a:r>
            <a:r>
              <a:rPr lang="fi-FI" sz="1000"/>
              <a:t>.</a:t>
            </a:r>
          </a:p>
        </p:txBody>
      </p:sp>
    </p:spTree>
    <p:extLst>
      <p:ext uri="{BB962C8B-B14F-4D97-AF65-F5344CB8AC3E}">
        <p14:creationId xmlns:p14="http://schemas.microsoft.com/office/powerpoint/2010/main" val="151059606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7" name="think-cell data - do not delete" hidden="1">
            <a:extLst>
              <a:ext uri="{FF2B5EF4-FFF2-40B4-BE49-F238E27FC236}">
                <a16:creationId xmlns:a16="http://schemas.microsoft.com/office/drawing/2014/main" id="{5BA30C69-926F-7ED2-1468-088AE7E5F2E0}"/>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7" imgW="242" imgH="241" progId="TCLayout.ActiveDocument.1">
                  <p:embed/>
                </p:oleObj>
              </mc:Choice>
              <mc:Fallback>
                <p:oleObj name="think-cell Slide" r:id="rId97" imgW="242" imgH="241" progId="TCLayout.ActiveDocument.1">
                  <p:embed/>
                  <p:pic>
                    <p:nvPicPr>
                      <p:cNvPr id="117" name="think-cell data - do not delete" hidden="1">
                        <a:extLst>
                          <a:ext uri="{FF2B5EF4-FFF2-40B4-BE49-F238E27FC236}">
                            <a16:creationId xmlns:a16="http://schemas.microsoft.com/office/drawing/2014/main" id="{5BA30C69-926F-7ED2-1468-088AE7E5F2E0}"/>
                          </a:ext>
                        </a:extLst>
                      </p:cNvPr>
                      <p:cNvPicPr/>
                      <p:nvPr/>
                    </p:nvPicPr>
                    <p:blipFill>
                      <a:blip r:embed="rId98"/>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31D6E9EE-37BF-8AA3-9993-716B1801DB9B}"/>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07D3192B-134B-50CE-D3C7-99F6D1D3DAE7}"/>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FBC08E30-AEE2-8657-F438-8E65BF8B89A7}"/>
              </a:ext>
            </a:extLst>
          </p:cNvPr>
          <p:cNvSpPr>
            <a:spLocks noGrp="1"/>
          </p:cNvSpPr>
          <p:nvPr>
            <p:ph type="sldNum" sz="quarter" idx="12"/>
          </p:nvPr>
        </p:nvSpPr>
        <p:spPr/>
        <p:txBody>
          <a:bodyPr/>
          <a:lstStyle/>
          <a:p>
            <a:fld id="{9B8CDF1A-3CDE-4195-AF23-CDCF2878DEB5}" type="slidenum">
              <a:rPr lang="en-US" smtClean="0"/>
              <a:t>62</a:t>
            </a:fld>
            <a:endParaRPr lang="en-US"/>
          </a:p>
        </p:txBody>
      </p:sp>
      <p:sp>
        <p:nvSpPr>
          <p:cNvPr id="5" name="Rectangle 1462">
            <a:extLst>
              <a:ext uri="{FF2B5EF4-FFF2-40B4-BE49-F238E27FC236}">
                <a16:creationId xmlns:a16="http://schemas.microsoft.com/office/drawing/2014/main" id="{4EBC589E-0970-A059-7B70-9965B567EBFD}"/>
              </a:ext>
            </a:extLst>
          </p:cNvPr>
          <p:cNvSpPr/>
          <p:nvPr/>
        </p:nvSpPr>
        <p:spPr>
          <a:xfrm>
            <a:off x="1011238" y="2203450"/>
            <a:ext cx="3132137" cy="2313801"/>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1461">
            <a:extLst>
              <a:ext uri="{FF2B5EF4-FFF2-40B4-BE49-F238E27FC236}">
                <a16:creationId xmlns:a16="http://schemas.microsoft.com/office/drawing/2014/main" id="{B3ED76B3-C06F-5C63-C949-00DCC6AD0732}"/>
              </a:ext>
            </a:extLst>
          </p:cNvPr>
          <p:cNvSpPr/>
          <p:nvPr/>
        </p:nvSpPr>
        <p:spPr>
          <a:xfrm>
            <a:off x="8360232" y="2203450"/>
            <a:ext cx="3140029" cy="140970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1337">
            <a:extLst>
              <a:ext uri="{FF2B5EF4-FFF2-40B4-BE49-F238E27FC236}">
                <a16:creationId xmlns:a16="http://schemas.microsoft.com/office/drawing/2014/main" id="{B9011A5C-3312-5CB1-7BD2-6D895DB5F2C4}"/>
              </a:ext>
            </a:extLst>
          </p:cNvPr>
          <p:cNvSpPr/>
          <p:nvPr/>
        </p:nvSpPr>
        <p:spPr>
          <a:xfrm>
            <a:off x="4605931" y="3460750"/>
            <a:ext cx="3132138" cy="593724"/>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itle 6">
            <a:extLst>
              <a:ext uri="{FF2B5EF4-FFF2-40B4-BE49-F238E27FC236}">
                <a16:creationId xmlns:a16="http://schemas.microsoft.com/office/drawing/2014/main" id="{21001C06-2685-880B-7CAF-A1ED9FE8E8DB}"/>
              </a:ext>
            </a:extLst>
          </p:cNvPr>
          <p:cNvSpPr txBox="1">
            <a:spLocks/>
          </p:cNvSpPr>
          <p:nvPr/>
        </p:nvSpPr>
        <p:spPr>
          <a:xfrm>
            <a:off x="728870" y="404813"/>
            <a:ext cx="10880036"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dirty="0"/>
              <a:t>Kemira’s financial targets: </a:t>
            </a:r>
            <a:br>
              <a:rPr lang="en-US" dirty="0"/>
            </a:br>
            <a:r>
              <a:rPr lang="en-US" dirty="0"/>
              <a:t>performance improvement measures continue</a:t>
            </a:r>
          </a:p>
        </p:txBody>
      </p:sp>
      <p:sp>
        <p:nvSpPr>
          <p:cNvPr id="11" name="Slide Number Placeholder 5">
            <a:extLst>
              <a:ext uri="{FF2B5EF4-FFF2-40B4-BE49-F238E27FC236}">
                <a16:creationId xmlns:a16="http://schemas.microsoft.com/office/drawing/2014/main" id="{3F9C316D-3B8A-50A6-F088-DB4B7A997A0C}"/>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B8CDF1A-3CDE-4195-AF23-CDCF2878DEB5}" type="slidenum">
              <a:rPr lang="en-US" smtClean="0"/>
              <a:pPr/>
              <a:t>62</a:t>
            </a:fld>
            <a:endParaRPr lang="en-US"/>
          </a:p>
        </p:txBody>
      </p:sp>
      <p:graphicFrame>
        <p:nvGraphicFramePr>
          <p:cNvPr id="59" name="Chart 58">
            <a:extLst>
              <a:ext uri="{FF2B5EF4-FFF2-40B4-BE49-F238E27FC236}">
                <a16:creationId xmlns:a16="http://schemas.microsoft.com/office/drawing/2014/main" id="{1AFACF2E-33FE-915F-A7C7-7663FE104DFD}"/>
              </a:ext>
            </a:extLst>
          </p:cNvPr>
          <p:cNvGraphicFramePr/>
          <p:nvPr>
            <p:custDataLst>
              <p:tags r:id="rId2"/>
            </p:custDataLst>
          </p:nvPr>
        </p:nvGraphicFramePr>
        <p:xfrm>
          <a:off x="928688" y="2112963"/>
          <a:ext cx="3305175" cy="3729037"/>
        </p:xfrm>
        <a:graphic>
          <a:graphicData uri="http://schemas.openxmlformats.org/drawingml/2006/chart">
            <c:chart xmlns:c="http://schemas.openxmlformats.org/drawingml/2006/chart" xmlns:r="http://schemas.openxmlformats.org/officeDocument/2006/relationships" r:id="rId99"/>
          </a:graphicData>
        </a:graphic>
      </p:graphicFrame>
      <p:sp>
        <p:nvSpPr>
          <p:cNvPr id="13" name="Text Placeholder 2">
            <a:extLst>
              <a:ext uri="{FF2B5EF4-FFF2-40B4-BE49-F238E27FC236}">
                <a16:creationId xmlns:a16="http://schemas.microsoft.com/office/drawing/2014/main" id="{4AF64316-2FA7-40AD-192B-FAB50207C43C}"/>
              </a:ext>
            </a:extLst>
          </p:cNvPr>
          <p:cNvSpPr>
            <a:spLocks/>
          </p:cNvSpPr>
          <p:nvPr>
            <p:custDataLst>
              <p:tags r:id="rId3"/>
            </p:custDataLst>
          </p:nvPr>
        </p:nvSpPr>
        <p:spPr bwMode="gray">
          <a:xfrm>
            <a:off x="812800" y="5695950"/>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C4FC49AD-21AC-4D0C-9E66-D88CEDAC6990}" type="datetime'''''''''''''''''''''''''''''''0'''''''''">
              <a:rPr lang="fi-FI" altLang="en-US" sz="1000" smtClean="0">
                <a:effectLst/>
              </a:rPr>
              <a:pPr lvl="0" algn="r">
                <a:spcBef>
                  <a:spcPct val="0"/>
                </a:spcBef>
                <a:spcAft>
                  <a:spcPct val="0"/>
                </a:spcAft>
              </a:pPr>
              <a:t>0</a:t>
            </a:fld>
            <a:endParaRPr lang="fi-FI" sz="1000"/>
          </a:p>
        </p:txBody>
      </p:sp>
      <p:sp>
        <p:nvSpPr>
          <p:cNvPr id="14" name="Text Placeholder 2">
            <a:extLst>
              <a:ext uri="{FF2B5EF4-FFF2-40B4-BE49-F238E27FC236}">
                <a16:creationId xmlns:a16="http://schemas.microsoft.com/office/drawing/2014/main" id="{DA0A478F-9F48-A2CB-7AC7-8EA9710FF4FB}"/>
              </a:ext>
            </a:extLst>
          </p:cNvPr>
          <p:cNvSpPr>
            <a:spLocks/>
          </p:cNvSpPr>
          <p:nvPr>
            <p:custDataLst>
              <p:tags r:id="rId4"/>
            </p:custDataLst>
          </p:nvPr>
        </p:nvSpPr>
        <p:spPr bwMode="gray">
          <a:xfrm>
            <a:off x="673100" y="524986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1F50511-44F7-4607-AD24-1E7C8C91F449}" type="datetime'''''50''''''''''''0'''''">
              <a:rPr lang="fi-FI" altLang="en-US" sz="1000" smtClean="0">
                <a:effectLst/>
              </a:rPr>
              <a:pPr lvl="0" algn="r">
                <a:spcBef>
                  <a:spcPct val="0"/>
                </a:spcBef>
                <a:spcAft>
                  <a:spcPct val="0"/>
                </a:spcAft>
              </a:pPr>
              <a:t>500</a:t>
            </a:fld>
            <a:endParaRPr lang="fi-FI" sz="1000"/>
          </a:p>
        </p:txBody>
      </p:sp>
      <p:sp>
        <p:nvSpPr>
          <p:cNvPr id="15" name="Text Placeholder 2">
            <a:extLst>
              <a:ext uri="{FF2B5EF4-FFF2-40B4-BE49-F238E27FC236}">
                <a16:creationId xmlns:a16="http://schemas.microsoft.com/office/drawing/2014/main" id="{DEA28912-6440-A5D1-AED3-AE2154E5CFDB}"/>
              </a:ext>
            </a:extLst>
          </p:cNvPr>
          <p:cNvSpPr>
            <a:spLocks/>
          </p:cNvSpPr>
          <p:nvPr>
            <p:custDataLst>
              <p:tags r:id="rId5"/>
            </p:custDataLst>
          </p:nvPr>
        </p:nvSpPr>
        <p:spPr bwMode="gray">
          <a:xfrm>
            <a:off x="568325" y="4805363"/>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2899F5CA-0C6A-4D11-B299-BA153983E73B}" type="datetime'''''''''''''''''''''1,''0''''''''''''''''''''''''''0''''0'''">
              <a:rPr lang="fi-FI" altLang="en-US" sz="1000" smtClean="0">
                <a:effectLst/>
              </a:rPr>
              <a:pPr lvl="0" algn="r">
                <a:spcBef>
                  <a:spcPct val="0"/>
                </a:spcBef>
                <a:spcAft>
                  <a:spcPct val="0"/>
                </a:spcAft>
              </a:pPr>
              <a:t>1,000</a:t>
            </a:fld>
            <a:endParaRPr lang="fi-FI" sz="1000"/>
          </a:p>
        </p:txBody>
      </p:sp>
      <p:sp>
        <p:nvSpPr>
          <p:cNvPr id="16" name="Text Placeholder 2">
            <a:extLst>
              <a:ext uri="{FF2B5EF4-FFF2-40B4-BE49-F238E27FC236}">
                <a16:creationId xmlns:a16="http://schemas.microsoft.com/office/drawing/2014/main" id="{6A4B2E3E-47F9-CD3D-1D7E-7D93C978A30C}"/>
              </a:ext>
            </a:extLst>
          </p:cNvPr>
          <p:cNvSpPr>
            <a:spLocks/>
          </p:cNvSpPr>
          <p:nvPr>
            <p:custDataLst>
              <p:tags r:id="rId6"/>
            </p:custDataLst>
          </p:nvPr>
        </p:nvSpPr>
        <p:spPr bwMode="gray">
          <a:xfrm>
            <a:off x="568325" y="4359275"/>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7F6ADA69-B9D3-4091-90CD-5E43183CBFBE}" type="datetime'''''''''''''''''''''''1'''''''''',''''''''50''''''''''''''''0'">
              <a:rPr lang="fi-FI" altLang="en-US" sz="1000" smtClean="0">
                <a:effectLst/>
              </a:rPr>
              <a:pPr lvl="0" algn="r">
                <a:spcBef>
                  <a:spcPct val="0"/>
                </a:spcBef>
                <a:spcAft>
                  <a:spcPct val="0"/>
                </a:spcAft>
              </a:pPr>
              <a:t>1,500</a:t>
            </a:fld>
            <a:endParaRPr lang="fi-FI" sz="1000"/>
          </a:p>
        </p:txBody>
      </p:sp>
      <p:sp>
        <p:nvSpPr>
          <p:cNvPr id="17" name="Text Placeholder 2">
            <a:extLst>
              <a:ext uri="{FF2B5EF4-FFF2-40B4-BE49-F238E27FC236}">
                <a16:creationId xmlns:a16="http://schemas.microsoft.com/office/drawing/2014/main" id="{0DDF472A-4510-3DFD-50B2-4C78B61DCC3B}"/>
              </a:ext>
            </a:extLst>
          </p:cNvPr>
          <p:cNvSpPr>
            <a:spLocks/>
          </p:cNvSpPr>
          <p:nvPr>
            <p:custDataLst>
              <p:tags r:id="rId7"/>
            </p:custDataLst>
          </p:nvPr>
        </p:nvSpPr>
        <p:spPr bwMode="gray">
          <a:xfrm>
            <a:off x="568325" y="3914775"/>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E08BB2F-5651-44C8-B469-0E221E109873}" type="datetime'''2'''''''''''''''''''',''''''''''''0''''0''''''''''0'''''''">
              <a:rPr lang="fi-FI" altLang="en-US" sz="1000" smtClean="0">
                <a:effectLst/>
              </a:rPr>
              <a:pPr lvl="0" algn="r">
                <a:spcBef>
                  <a:spcPct val="0"/>
                </a:spcBef>
                <a:spcAft>
                  <a:spcPct val="0"/>
                </a:spcAft>
              </a:pPr>
              <a:t>2,000</a:t>
            </a:fld>
            <a:endParaRPr lang="fi-FI" sz="1000"/>
          </a:p>
        </p:txBody>
      </p:sp>
      <p:sp>
        <p:nvSpPr>
          <p:cNvPr id="18" name="Text Placeholder 2">
            <a:extLst>
              <a:ext uri="{FF2B5EF4-FFF2-40B4-BE49-F238E27FC236}">
                <a16:creationId xmlns:a16="http://schemas.microsoft.com/office/drawing/2014/main" id="{716DB948-FD5D-0982-1323-3773BB549C38}"/>
              </a:ext>
            </a:extLst>
          </p:cNvPr>
          <p:cNvSpPr>
            <a:spLocks/>
          </p:cNvSpPr>
          <p:nvPr>
            <p:custDataLst>
              <p:tags r:id="rId8"/>
            </p:custDataLst>
          </p:nvPr>
        </p:nvSpPr>
        <p:spPr bwMode="gray">
          <a:xfrm>
            <a:off x="568325" y="3468688"/>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79D68B2C-4167-4C7D-BE40-F9C6C7CE5F27}" type="datetime'''''''''2'''''',''''''5''''''''0''''''''''''''''''0'''''''''">
              <a:rPr lang="fi-FI" altLang="en-US" sz="1000" smtClean="0">
                <a:effectLst/>
              </a:rPr>
              <a:pPr lvl="0" algn="r">
                <a:spcBef>
                  <a:spcPct val="0"/>
                </a:spcBef>
                <a:spcAft>
                  <a:spcPct val="0"/>
                </a:spcAft>
              </a:pPr>
              <a:t>2,500</a:t>
            </a:fld>
            <a:endParaRPr lang="fi-FI" sz="1000"/>
          </a:p>
        </p:txBody>
      </p:sp>
      <p:sp>
        <p:nvSpPr>
          <p:cNvPr id="19" name="Text Placeholder 2">
            <a:extLst>
              <a:ext uri="{FF2B5EF4-FFF2-40B4-BE49-F238E27FC236}">
                <a16:creationId xmlns:a16="http://schemas.microsoft.com/office/drawing/2014/main" id="{E830857B-9A7E-6135-41CE-51C3C9F279A4}"/>
              </a:ext>
            </a:extLst>
          </p:cNvPr>
          <p:cNvSpPr>
            <a:spLocks/>
          </p:cNvSpPr>
          <p:nvPr>
            <p:custDataLst>
              <p:tags r:id="rId9"/>
            </p:custDataLst>
          </p:nvPr>
        </p:nvSpPr>
        <p:spPr bwMode="gray">
          <a:xfrm>
            <a:off x="568325" y="3022600"/>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508D437-3506-44D1-9B96-F7F82C9A69F0}" type="datetime'''''''3'''''',''''''''0''''''''''0''''''''''''''''''''''0'''">
              <a:rPr lang="fi-FI" altLang="en-US" sz="1000" smtClean="0">
                <a:effectLst/>
              </a:rPr>
              <a:pPr lvl="0" algn="r">
                <a:spcBef>
                  <a:spcPct val="0"/>
                </a:spcBef>
                <a:spcAft>
                  <a:spcPct val="0"/>
                </a:spcAft>
              </a:pPr>
              <a:t>3,000</a:t>
            </a:fld>
            <a:endParaRPr lang="fi-FI" sz="1000"/>
          </a:p>
        </p:txBody>
      </p:sp>
      <p:sp>
        <p:nvSpPr>
          <p:cNvPr id="20" name="Text Placeholder 2">
            <a:extLst>
              <a:ext uri="{FF2B5EF4-FFF2-40B4-BE49-F238E27FC236}">
                <a16:creationId xmlns:a16="http://schemas.microsoft.com/office/drawing/2014/main" id="{D747BFEC-F5D9-C576-75D6-03491F5270DE}"/>
              </a:ext>
            </a:extLst>
          </p:cNvPr>
          <p:cNvSpPr>
            <a:spLocks/>
          </p:cNvSpPr>
          <p:nvPr>
            <p:custDataLst>
              <p:tags r:id="rId10"/>
            </p:custDataLst>
          </p:nvPr>
        </p:nvSpPr>
        <p:spPr bwMode="gray">
          <a:xfrm>
            <a:off x="568325" y="2578100"/>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CCAC992D-59EF-4EDC-9B85-F0B051A20D47}" type="datetime'''''''''''''''''''3'''''''',''''''''5''''''''''''''''''00'">
              <a:rPr lang="fi-FI" altLang="en-US" sz="1000" smtClean="0">
                <a:effectLst/>
              </a:rPr>
              <a:pPr lvl="0" algn="r">
                <a:spcBef>
                  <a:spcPct val="0"/>
                </a:spcBef>
                <a:spcAft>
                  <a:spcPct val="0"/>
                </a:spcAft>
              </a:pPr>
              <a:t>3,500</a:t>
            </a:fld>
            <a:endParaRPr lang="fi-FI" sz="1000"/>
          </a:p>
        </p:txBody>
      </p:sp>
      <p:sp>
        <p:nvSpPr>
          <p:cNvPr id="21" name="Text Placeholder 2">
            <a:extLst>
              <a:ext uri="{FF2B5EF4-FFF2-40B4-BE49-F238E27FC236}">
                <a16:creationId xmlns:a16="http://schemas.microsoft.com/office/drawing/2014/main" id="{1BD6F356-DA96-DD8F-BC00-193A99E3EE74}"/>
              </a:ext>
            </a:extLst>
          </p:cNvPr>
          <p:cNvSpPr>
            <a:spLocks/>
          </p:cNvSpPr>
          <p:nvPr>
            <p:custDataLst>
              <p:tags r:id="rId11"/>
            </p:custDataLst>
          </p:nvPr>
        </p:nvSpPr>
        <p:spPr bwMode="gray">
          <a:xfrm>
            <a:off x="568325" y="2132013"/>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48A9BC2-4846-460D-8BCA-968E50469FBE}" type="datetime'''4'''''',''''''0''''''''''''''0''''''''''''''0'''''''''''">
              <a:rPr lang="fi-FI" altLang="en-US" sz="1000" smtClean="0">
                <a:effectLst/>
              </a:rPr>
              <a:pPr lvl="0" algn="r">
                <a:spcBef>
                  <a:spcPct val="0"/>
                </a:spcBef>
                <a:spcAft>
                  <a:spcPct val="0"/>
                </a:spcAft>
              </a:pPr>
              <a:t>4,000</a:t>
            </a:fld>
            <a:endParaRPr lang="fi-FI" sz="1000"/>
          </a:p>
        </p:txBody>
      </p:sp>
      <p:cxnSp>
        <p:nvCxnSpPr>
          <p:cNvPr id="22" name="Straight Connector 1153">
            <a:extLst>
              <a:ext uri="{FF2B5EF4-FFF2-40B4-BE49-F238E27FC236}">
                <a16:creationId xmlns:a16="http://schemas.microsoft.com/office/drawing/2014/main" id="{736FD084-A37E-8573-FE8C-32DD05E682FC}"/>
              </a:ext>
            </a:extLst>
          </p:cNvPr>
          <p:cNvCxnSpPr/>
          <p:nvPr>
            <p:custDataLst>
              <p:tags r:id="rId12"/>
            </p:custDataLst>
          </p:nvPr>
        </p:nvCxnSpPr>
        <p:spPr bwMode="auto">
          <a:xfrm>
            <a:off x="1011238" y="4503738"/>
            <a:ext cx="3140075" cy="0"/>
          </a:xfrm>
          <a:prstGeom prst="line">
            <a:avLst/>
          </a:prstGeom>
          <a:ln w="12700"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useBgFill="1">
        <p:nvSpPr>
          <p:cNvPr id="25" name="Text Placeholder 2">
            <a:extLst>
              <a:ext uri="{FF2B5EF4-FFF2-40B4-BE49-F238E27FC236}">
                <a16:creationId xmlns:a16="http://schemas.microsoft.com/office/drawing/2014/main" id="{67824F5C-E39B-3BE3-83B0-E196188EAE3C}"/>
              </a:ext>
            </a:extLst>
          </p:cNvPr>
          <p:cNvSpPr>
            <a:spLocks/>
          </p:cNvSpPr>
          <p:nvPr>
            <p:custDataLst>
              <p:tags r:id="rId13"/>
            </p:custDataLst>
          </p:nvPr>
        </p:nvSpPr>
        <p:spPr bwMode="gray">
          <a:xfrm>
            <a:off x="1127125" y="3979863"/>
            <a:ext cx="292100"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r>
              <a:rPr lang="en-US" altLang="en-US" sz="800" b="1"/>
              <a:t>+</a:t>
            </a:r>
            <a:fld id="{BB571B29-59F5-4860-A758-90461FDF074A}" type="datetime'''''''''''''''''''''''''''''''''''''''''''''1''''''''1''''%'''">
              <a:rPr lang="en-US" altLang="en-US" sz="800" b="1" smtClean="0">
                <a:effectLst/>
              </a:rPr>
              <a:pPr lvl="0" algn="ctr">
                <a:spcBef>
                  <a:spcPct val="0"/>
                </a:spcBef>
                <a:spcAft>
                  <a:spcPct val="0"/>
                </a:spcAft>
              </a:pPr>
              <a:t>11%</a:t>
            </a:fld>
            <a:endParaRPr lang="en-US" sz="800" b="1"/>
          </a:p>
        </p:txBody>
      </p:sp>
      <p:sp>
        <p:nvSpPr>
          <p:cNvPr id="26" name="Text Placeholder 2">
            <a:extLst>
              <a:ext uri="{FF2B5EF4-FFF2-40B4-BE49-F238E27FC236}">
                <a16:creationId xmlns:a16="http://schemas.microsoft.com/office/drawing/2014/main" id="{B83F71C7-0D8A-886D-88D7-386F71BF0759}"/>
              </a:ext>
            </a:extLst>
          </p:cNvPr>
          <p:cNvSpPr>
            <a:spLocks/>
          </p:cNvSpPr>
          <p:nvPr>
            <p:custDataLst>
              <p:tags r:id="rId14"/>
            </p:custDataLst>
          </p:nvPr>
        </p:nvSpPr>
        <p:spPr bwMode="auto">
          <a:xfrm>
            <a:off x="1127125"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A91D381-9BC6-47AF-A8FF-CD21B153933D}" type="datetime'2''''0''''2''''1'''''''''''''''''''''''''''''''''''''''''''''">
              <a:rPr lang="fi-FI" altLang="en-US" sz="1000" smtClean="0"/>
              <a:pPr lvl="0" algn="ctr">
                <a:spcBef>
                  <a:spcPct val="0"/>
                </a:spcBef>
                <a:spcAft>
                  <a:spcPct val="0"/>
                </a:spcAft>
              </a:pPr>
              <a:t>2021</a:t>
            </a:fld>
            <a:endParaRPr lang="en-US" sz="1000"/>
          </a:p>
        </p:txBody>
      </p:sp>
      <p:sp>
        <p:nvSpPr>
          <p:cNvPr id="27" name="Text Placeholder 2">
            <a:extLst>
              <a:ext uri="{FF2B5EF4-FFF2-40B4-BE49-F238E27FC236}">
                <a16:creationId xmlns:a16="http://schemas.microsoft.com/office/drawing/2014/main" id="{10357C74-174C-14E5-6860-44FD108B2DF5}"/>
              </a:ext>
            </a:extLst>
          </p:cNvPr>
          <p:cNvSpPr>
            <a:spLocks/>
          </p:cNvSpPr>
          <p:nvPr>
            <p:custDataLst>
              <p:tags r:id="rId15"/>
            </p:custDataLst>
          </p:nvPr>
        </p:nvSpPr>
        <p:spPr bwMode="gray">
          <a:xfrm>
            <a:off x="1649413" y="3165475"/>
            <a:ext cx="292100"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r>
              <a:rPr lang="en-US" altLang="en-US" sz="800" b="1"/>
              <a:t>+</a:t>
            </a:r>
            <a:fld id="{CF202577-B336-4C38-BDEA-B25CA3600393}" type="datetime'''''2''''''''7%'">
              <a:rPr lang="en-US" altLang="en-US" sz="800" b="1" smtClean="0"/>
              <a:pPr lvl="0" algn="ctr">
                <a:spcBef>
                  <a:spcPct val="0"/>
                </a:spcBef>
                <a:spcAft>
                  <a:spcPct val="0"/>
                </a:spcAft>
              </a:pPr>
              <a:t>27%</a:t>
            </a:fld>
            <a:endParaRPr lang="en-US" sz="800" b="1"/>
          </a:p>
        </p:txBody>
      </p:sp>
      <p:sp>
        <p:nvSpPr>
          <p:cNvPr id="28" name="Text Placeholder 2">
            <a:extLst>
              <a:ext uri="{FF2B5EF4-FFF2-40B4-BE49-F238E27FC236}">
                <a16:creationId xmlns:a16="http://schemas.microsoft.com/office/drawing/2014/main" id="{1E283C1C-8AEF-6AEB-CFB5-B38DF8A52897}"/>
              </a:ext>
            </a:extLst>
          </p:cNvPr>
          <p:cNvSpPr>
            <a:spLocks/>
          </p:cNvSpPr>
          <p:nvPr>
            <p:custDataLst>
              <p:tags r:id="rId16"/>
            </p:custDataLst>
          </p:nvPr>
        </p:nvSpPr>
        <p:spPr bwMode="auto">
          <a:xfrm>
            <a:off x="1649413"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FC401D9-80A2-41FA-8525-B9B8118320B0}" type="datetime'''''''''''''''''2''''''0''''''''''''''''''2''''''''''''''2'">
              <a:rPr lang="fi-FI" altLang="en-US" sz="1000" smtClean="0"/>
              <a:pPr lvl="0" algn="ctr">
                <a:spcBef>
                  <a:spcPct val="0"/>
                </a:spcBef>
                <a:spcAft>
                  <a:spcPct val="0"/>
                </a:spcAft>
              </a:pPr>
              <a:t>2022</a:t>
            </a:fld>
            <a:endParaRPr lang="en-US" sz="1000"/>
          </a:p>
        </p:txBody>
      </p:sp>
      <p:sp>
        <p:nvSpPr>
          <p:cNvPr id="29" name="Text Placeholder 2">
            <a:extLst>
              <a:ext uri="{FF2B5EF4-FFF2-40B4-BE49-F238E27FC236}">
                <a16:creationId xmlns:a16="http://schemas.microsoft.com/office/drawing/2014/main" id="{2CAB532C-BFF1-7B4A-85BA-7A824C412B4A}"/>
              </a:ext>
            </a:extLst>
          </p:cNvPr>
          <p:cNvSpPr>
            <a:spLocks/>
          </p:cNvSpPr>
          <p:nvPr>
            <p:custDataLst>
              <p:tags r:id="rId17"/>
            </p:custDataLst>
          </p:nvPr>
        </p:nvSpPr>
        <p:spPr bwMode="gray">
          <a:xfrm>
            <a:off x="2214563" y="4935538"/>
            <a:ext cx="209550" cy="109538"/>
          </a:xfrm>
          <a:prstGeom prst="rect">
            <a:avLst/>
          </a:prstGeom>
          <a:noFill/>
          <a:ln>
            <a:noFill/>
          </a:ln>
          <a:effectLst/>
          <a:extLst>
            <a:ext uri="{909E8E84-426E-40DD-AFC4-6F175D3DCCD1}">
              <a14:hiddenFill xmlns:a14="http://schemas.microsoft.com/office/drawing/2010/main">
                <a:solidFill>
                  <a:srgbClr val="D6D7D9"/>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342EE40-07E9-4D68-85DE-6D8510E1FA2F}" type="datetime'''''''''''''''''''-''''''''2''''''''''''''''''''''''%'''''''">
              <a:rPr lang="en-US" altLang="en-US" sz="800" b="1" smtClean="0"/>
              <a:pPr lvl="0" algn="ctr">
                <a:spcBef>
                  <a:spcPct val="0"/>
                </a:spcBef>
                <a:spcAft>
                  <a:spcPct val="0"/>
                </a:spcAft>
              </a:pPr>
              <a:t>-2%</a:t>
            </a:fld>
            <a:endParaRPr lang="en-US" sz="800" b="1"/>
          </a:p>
        </p:txBody>
      </p:sp>
      <p:sp>
        <p:nvSpPr>
          <p:cNvPr id="30" name="Text Placeholder 2">
            <a:extLst>
              <a:ext uri="{FF2B5EF4-FFF2-40B4-BE49-F238E27FC236}">
                <a16:creationId xmlns:a16="http://schemas.microsoft.com/office/drawing/2014/main" id="{049AE599-D5E9-99E0-4F15-CAD42519585E}"/>
              </a:ext>
            </a:extLst>
          </p:cNvPr>
          <p:cNvSpPr>
            <a:spLocks/>
          </p:cNvSpPr>
          <p:nvPr>
            <p:custDataLst>
              <p:tags r:id="rId18"/>
            </p:custDataLst>
          </p:nvPr>
        </p:nvSpPr>
        <p:spPr bwMode="auto">
          <a:xfrm>
            <a:off x="2173288"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5F93E82-4E02-418C-8060-80DC90A212DE}" type="datetime'''''2''''''''''''''''0''''''''''23'''''''''''">
              <a:rPr lang="fi-FI" altLang="en-US" sz="1000" smtClean="0"/>
              <a:pPr lvl="0" algn="ctr">
                <a:spcBef>
                  <a:spcPct val="0"/>
                </a:spcBef>
                <a:spcAft>
                  <a:spcPct val="0"/>
                </a:spcAft>
              </a:pPr>
              <a:t>2023</a:t>
            </a:fld>
            <a:endParaRPr lang="en-US" sz="1000"/>
          </a:p>
        </p:txBody>
      </p:sp>
      <p:sp>
        <p:nvSpPr>
          <p:cNvPr id="31" name="Text Placeholder 2">
            <a:extLst>
              <a:ext uri="{FF2B5EF4-FFF2-40B4-BE49-F238E27FC236}">
                <a16:creationId xmlns:a16="http://schemas.microsoft.com/office/drawing/2014/main" id="{CA2EF888-11C1-42B8-4D07-6D4F408046E3}"/>
              </a:ext>
            </a:extLst>
          </p:cNvPr>
          <p:cNvSpPr>
            <a:spLocks/>
          </p:cNvSpPr>
          <p:nvPr>
            <p:custDataLst>
              <p:tags r:id="rId19"/>
            </p:custDataLst>
          </p:nvPr>
        </p:nvSpPr>
        <p:spPr bwMode="gray">
          <a:xfrm>
            <a:off x="2738438" y="4884738"/>
            <a:ext cx="209550"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DE1C8D8-E2EE-4235-BC47-BD217B512342}" type="datetime'''-''1''''%'''''''''''''''''''">
              <a:rPr lang="en-US" altLang="en-US" sz="800" b="1" smtClean="0"/>
              <a:pPr lvl="0" algn="ctr">
                <a:spcBef>
                  <a:spcPct val="0"/>
                </a:spcBef>
                <a:spcAft>
                  <a:spcPct val="0"/>
                </a:spcAft>
              </a:pPr>
              <a:t>-1%</a:t>
            </a:fld>
            <a:endParaRPr lang="en-US" sz="800" b="1"/>
          </a:p>
        </p:txBody>
      </p:sp>
      <p:sp>
        <p:nvSpPr>
          <p:cNvPr id="32" name="Text Placeholder 2">
            <a:extLst>
              <a:ext uri="{FF2B5EF4-FFF2-40B4-BE49-F238E27FC236}">
                <a16:creationId xmlns:a16="http://schemas.microsoft.com/office/drawing/2014/main" id="{4B0C1BEF-7F08-258A-A2D9-086D2BC4C1A5}"/>
              </a:ext>
            </a:extLst>
          </p:cNvPr>
          <p:cNvSpPr>
            <a:spLocks/>
          </p:cNvSpPr>
          <p:nvPr>
            <p:custDataLst>
              <p:tags r:id="rId20"/>
            </p:custDataLst>
          </p:nvPr>
        </p:nvSpPr>
        <p:spPr bwMode="auto">
          <a:xfrm>
            <a:off x="2697163" y="5802313"/>
            <a:ext cx="2921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AC1E3B2-8CEF-4756-B35D-24BF03C6054C}" type="datetime'''''''''2''''''0''''2''''''''4 a''''dj''''''.*'''''''''''''''">
              <a:rPr lang="en-US" altLang="en-US" sz="1000" smtClean="0"/>
              <a:pPr lvl="0" algn="ctr">
                <a:spcBef>
                  <a:spcPct val="0"/>
                </a:spcBef>
                <a:spcAft>
                  <a:spcPct val="0"/>
                </a:spcAft>
              </a:pPr>
              <a:t>2024 adj.*</a:t>
            </a:fld>
            <a:endParaRPr lang="en-US" sz="1000"/>
          </a:p>
        </p:txBody>
      </p:sp>
      <p:sp>
        <p:nvSpPr>
          <p:cNvPr id="33" name="Text Placeholder 2">
            <a:extLst>
              <a:ext uri="{FF2B5EF4-FFF2-40B4-BE49-F238E27FC236}">
                <a16:creationId xmlns:a16="http://schemas.microsoft.com/office/drawing/2014/main" id="{B70AD9D1-5048-BD1F-2766-DA9063B2E93A}"/>
              </a:ext>
            </a:extLst>
          </p:cNvPr>
          <p:cNvSpPr>
            <a:spLocks/>
          </p:cNvSpPr>
          <p:nvPr>
            <p:custDataLst>
              <p:tags r:id="rId21"/>
            </p:custDataLst>
          </p:nvPr>
        </p:nvSpPr>
        <p:spPr bwMode="gray">
          <a:xfrm>
            <a:off x="3260725" y="5037138"/>
            <a:ext cx="2095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7B76349-C1D8-4F82-B6E4-435641D9AAAA}" type="datetime'-''''''''''''4%'''''''''">
              <a:rPr lang="en-US" altLang="en-US" sz="800" b="1" smtClean="0"/>
              <a:pPr lvl="0" algn="ctr">
                <a:spcBef>
                  <a:spcPct val="0"/>
                </a:spcBef>
                <a:spcAft>
                  <a:spcPct val="0"/>
                </a:spcAft>
              </a:pPr>
              <a:t>-4%</a:t>
            </a:fld>
            <a:endParaRPr lang="en-US" sz="800" b="1"/>
          </a:p>
        </p:txBody>
      </p:sp>
      <p:sp>
        <p:nvSpPr>
          <p:cNvPr id="34" name="Text Placeholder 2">
            <a:extLst>
              <a:ext uri="{FF2B5EF4-FFF2-40B4-BE49-F238E27FC236}">
                <a16:creationId xmlns:a16="http://schemas.microsoft.com/office/drawing/2014/main" id="{D69BA5F4-91B9-4543-B5B8-5C20D4508122}"/>
              </a:ext>
            </a:extLst>
          </p:cNvPr>
          <p:cNvSpPr>
            <a:spLocks/>
          </p:cNvSpPr>
          <p:nvPr>
            <p:custDataLst>
              <p:tags r:id="rId22"/>
            </p:custDataLst>
          </p:nvPr>
        </p:nvSpPr>
        <p:spPr bwMode="auto">
          <a:xfrm>
            <a:off x="3219450"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B7DE2D0-D694-4552-9166-B4EE43161415}" type="datetime'''''''2''''''''''02''''''''''''''''''''''5'">
              <a:rPr lang="en-US" altLang="en-US" sz="1000" smtClean="0"/>
              <a:pPr lvl="0" algn="ctr">
                <a:spcBef>
                  <a:spcPct val="0"/>
                </a:spcBef>
                <a:spcAft>
                  <a:spcPct val="0"/>
                </a:spcAft>
              </a:pPr>
              <a:t>2025</a:t>
            </a:fld>
            <a:endParaRPr lang="en-US" sz="1000"/>
          </a:p>
        </p:txBody>
      </p:sp>
      <p:sp>
        <p:nvSpPr>
          <p:cNvPr id="127" name="Text Placeholder 2">
            <a:extLst>
              <a:ext uri="{FF2B5EF4-FFF2-40B4-BE49-F238E27FC236}">
                <a16:creationId xmlns:a16="http://schemas.microsoft.com/office/drawing/2014/main" id="{CEAD431A-8B8D-C2CC-F441-4D28E60C8B71}"/>
              </a:ext>
            </a:extLst>
          </p:cNvPr>
          <p:cNvSpPr>
            <a:spLocks/>
          </p:cNvSpPr>
          <p:nvPr>
            <p:custDataLst>
              <p:tags r:id="rId23"/>
            </p:custDataLst>
          </p:nvPr>
        </p:nvSpPr>
        <p:spPr bwMode="gray">
          <a:xfrm>
            <a:off x="3784600" y="4986338"/>
            <a:ext cx="2095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F6AB6F3-9BEE-46A9-BCA9-8FDF88C911F2}" type="datetime'''''-''''''''3''''''''''%'''''''''">
              <a:rPr lang="fi-FI" altLang="en-US" sz="800" b="1" smtClean="0"/>
              <a:pPr lvl="0" algn="ctr">
                <a:spcBef>
                  <a:spcPct val="0"/>
                </a:spcBef>
                <a:spcAft>
                  <a:spcPct val="0"/>
                </a:spcAft>
              </a:pPr>
              <a:t>-3%</a:t>
            </a:fld>
            <a:endParaRPr lang="en-US" sz="800" b="1"/>
          </a:p>
        </p:txBody>
      </p:sp>
      <p:sp>
        <p:nvSpPr>
          <p:cNvPr id="121" name="Text Placeholder 2">
            <a:extLst>
              <a:ext uri="{FF2B5EF4-FFF2-40B4-BE49-F238E27FC236}">
                <a16:creationId xmlns:a16="http://schemas.microsoft.com/office/drawing/2014/main" id="{A30B2EC1-4E2A-7596-7BC4-556F02764905}"/>
              </a:ext>
            </a:extLst>
          </p:cNvPr>
          <p:cNvSpPr>
            <a:spLocks/>
          </p:cNvSpPr>
          <p:nvPr>
            <p:custDataLst>
              <p:tags r:id="rId24"/>
            </p:custDataLst>
          </p:nvPr>
        </p:nvSpPr>
        <p:spPr bwMode="auto">
          <a:xfrm>
            <a:off x="3711575" y="5802313"/>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5A60790-8C22-4476-B9C6-5E0D757EB9D4}" type="datetime'Q''''''2/2''''''''''''6'' ''L''''''''''''''''''''''''''''TM'''">
              <a:rPr lang="fi-FI" altLang="en-US" sz="1000" b="1" smtClean="0"/>
              <a:pPr lvl="0" algn="ctr">
                <a:spcBef>
                  <a:spcPct val="0"/>
                </a:spcBef>
                <a:spcAft>
                  <a:spcPct val="0"/>
                </a:spcAft>
              </a:pPr>
              <a:t>Q2/26 LTM</a:t>
            </a:fld>
            <a:endParaRPr lang="en-US" sz="1000" b="1"/>
          </a:p>
        </p:txBody>
      </p:sp>
      <p:sp>
        <p:nvSpPr>
          <p:cNvPr id="12" name="Text Placeholder 2">
            <a:extLst>
              <a:ext uri="{FF2B5EF4-FFF2-40B4-BE49-F238E27FC236}">
                <a16:creationId xmlns:a16="http://schemas.microsoft.com/office/drawing/2014/main" id="{068DEA47-F33E-89A3-28B5-A84631CCBB42}"/>
              </a:ext>
            </a:extLst>
          </p:cNvPr>
          <p:cNvSpPr>
            <a:spLocks/>
          </p:cNvSpPr>
          <p:nvPr>
            <p:custDataLst>
              <p:tags r:id="rId25"/>
            </p:custDataLst>
          </p:nvPr>
        </p:nvSpPr>
        <p:spPr bwMode="gray">
          <a:xfrm>
            <a:off x="3714750" y="3171825"/>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5CFADFF-283A-4CDA-B50F-9EDF08AEAC8B}" type="datetime'''2'''''''''',''7''''''''2''2'''''''''">
              <a:rPr lang="fi-FI" altLang="en-US" sz="1000" b="1" smtClean="0"/>
              <a:pPr lvl="0" algn="ctr">
                <a:spcBef>
                  <a:spcPct val="0"/>
                </a:spcBef>
                <a:spcAft>
                  <a:spcPct val="0"/>
                </a:spcAft>
              </a:pPr>
              <a:t>2,722</a:t>
            </a:fld>
            <a:endParaRPr lang="fi-FI" sz="1000" b="1" dirty="0"/>
          </a:p>
        </p:txBody>
      </p:sp>
      <p:sp>
        <p:nvSpPr>
          <p:cNvPr id="36" name="Rectangle 372">
            <a:extLst>
              <a:ext uri="{FF2B5EF4-FFF2-40B4-BE49-F238E27FC236}">
                <a16:creationId xmlns:a16="http://schemas.microsoft.com/office/drawing/2014/main" id="{6CD895E4-BC5E-FADF-F2B0-BADA1B42380E}"/>
              </a:ext>
            </a:extLst>
          </p:cNvPr>
          <p:cNvSpPr/>
          <p:nvPr>
            <p:custDataLst>
              <p:tags r:id="rId26"/>
            </p:custDataLst>
          </p:nvPr>
        </p:nvSpPr>
        <p:spPr bwMode="auto">
          <a:xfrm>
            <a:off x="1096963" y="6007100"/>
            <a:ext cx="142875" cy="106363"/>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7" name="Straight Connector 373">
            <a:extLst>
              <a:ext uri="{FF2B5EF4-FFF2-40B4-BE49-F238E27FC236}">
                <a16:creationId xmlns:a16="http://schemas.microsoft.com/office/drawing/2014/main" id="{891ECE17-3DF8-8074-71D3-004414BDEDDE}"/>
              </a:ext>
            </a:extLst>
          </p:cNvPr>
          <p:cNvCxnSpPr/>
          <p:nvPr>
            <p:custDataLst>
              <p:tags r:id="rId27"/>
            </p:custDataLst>
          </p:nvPr>
        </p:nvCxnSpPr>
        <p:spPr bwMode="gray">
          <a:xfrm>
            <a:off x="1025525" y="6224588"/>
            <a:ext cx="200025"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8" name="Oval 374">
            <a:extLst>
              <a:ext uri="{FF2B5EF4-FFF2-40B4-BE49-F238E27FC236}">
                <a16:creationId xmlns:a16="http://schemas.microsoft.com/office/drawing/2014/main" id="{2D96F77A-7004-0EE1-ED8B-8665BB24EF75}"/>
              </a:ext>
            </a:extLst>
          </p:cNvPr>
          <p:cNvSpPr/>
          <p:nvPr>
            <p:custDataLst>
              <p:tags r:id="rId28"/>
            </p:custDataLst>
          </p:nvPr>
        </p:nvSpPr>
        <p:spPr bwMode="auto">
          <a:xfrm>
            <a:off x="1087438" y="6186488"/>
            <a:ext cx="76200" cy="76200"/>
          </a:xfrm>
          <a:prstGeom prst="ellipse">
            <a:avLst/>
          </a:prstGeom>
          <a:solidFill>
            <a:srgbClr val="FFFFFF"/>
          </a:solidFill>
          <a:ln w="9525" cmpd="sng" algn="ctr">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2">
            <a:extLst>
              <a:ext uri="{FF2B5EF4-FFF2-40B4-BE49-F238E27FC236}">
                <a16:creationId xmlns:a16="http://schemas.microsoft.com/office/drawing/2014/main" id="{4493D5A3-DEEA-F768-05B5-04BA0B2A6307}"/>
              </a:ext>
            </a:extLst>
          </p:cNvPr>
          <p:cNvSpPr>
            <a:spLocks/>
          </p:cNvSpPr>
          <p:nvPr>
            <p:custDataLst>
              <p:tags r:id="rId29"/>
            </p:custDataLst>
          </p:nvPr>
        </p:nvSpPr>
        <p:spPr bwMode="auto">
          <a:xfrm>
            <a:off x="1290638" y="6011863"/>
            <a:ext cx="4095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sz="800"/>
              <a:t>Revenue</a:t>
            </a:r>
          </a:p>
        </p:txBody>
      </p:sp>
      <p:sp>
        <p:nvSpPr>
          <p:cNvPr id="40" name="Text Placeholder 2">
            <a:extLst>
              <a:ext uri="{FF2B5EF4-FFF2-40B4-BE49-F238E27FC236}">
                <a16:creationId xmlns:a16="http://schemas.microsoft.com/office/drawing/2014/main" id="{949A4D3B-3CE2-F525-6FC2-763E48CF6277}"/>
              </a:ext>
            </a:extLst>
          </p:cNvPr>
          <p:cNvSpPr>
            <a:spLocks/>
          </p:cNvSpPr>
          <p:nvPr>
            <p:custDataLst>
              <p:tags r:id="rId30"/>
            </p:custDataLst>
          </p:nvPr>
        </p:nvSpPr>
        <p:spPr bwMode="auto">
          <a:xfrm>
            <a:off x="1290638" y="6176963"/>
            <a:ext cx="8159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altLang="en-US" sz="800">
                <a:effectLst/>
              </a:rPr>
              <a:t>Organic growth-%</a:t>
            </a:r>
            <a:endParaRPr lang="en-US" sz="800"/>
          </a:p>
        </p:txBody>
      </p:sp>
      <p:graphicFrame>
        <p:nvGraphicFramePr>
          <p:cNvPr id="88" name="Chart 87">
            <a:extLst>
              <a:ext uri="{FF2B5EF4-FFF2-40B4-BE49-F238E27FC236}">
                <a16:creationId xmlns:a16="http://schemas.microsoft.com/office/drawing/2014/main" id="{AC34942E-6F6B-89EA-7817-5CCDABAD03F2}"/>
              </a:ext>
            </a:extLst>
          </p:cNvPr>
          <p:cNvGraphicFramePr/>
          <p:nvPr>
            <p:custDataLst>
              <p:tags r:id="rId31"/>
            </p:custDataLst>
          </p:nvPr>
        </p:nvGraphicFramePr>
        <p:xfrm>
          <a:off x="4518025" y="1970088"/>
          <a:ext cx="3305175" cy="4014787"/>
        </p:xfrm>
        <a:graphic>
          <a:graphicData uri="http://schemas.openxmlformats.org/drawingml/2006/chart">
            <c:chart xmlns:c="http://schemas.openxmlformats.org/drawingml/2006/chart" xmlns:r="http://schemas.openxmlformats.org/officeDocument/2006/relationships" r:id="rId100"/>
          </a:graphicData>
        </a:graphic>
      </p:graphicFrame>
      <p:cxnSp>
        <p:nvCxnSpPr>
          <p:cNvPr id="42" name="Straight Connector 1119">
            <a:extLst>
              <a:ext uri="{FF2B5EF4-FFF2-40B4-BE49-F238E27FC236}">
                <a16:creationId xmlns:a16="http://schemas.microsoft.com/office/drawing/2014/main" id="{04E8EC14-2FE9-EE35-6489-EA2EF30DD10F}"/>
              </a:ext>
            </a:extLst>
          </p:cNvPr>
          <p:cNvCxnSpPr>
            <a:cxnSpLocks/>
          </p:cNvCxnSpPr>
          <p:nvPr>
            <p:custDataLst>
              <p:tags r:id="rId32"/>
            </p:custDataLst>
          </p:nvPr>
        </p:nvCxnSpPr>
        <p:spPr bwMode="auto">
          <a:xfrm>
            <a:off x="4557713" y="5759450"/>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3" name="Straight Connector 1121">
            <a:extLst>
              <a:ext uri="{FF2B5EF4-FFF2-40B4-BE49-F238E27FC236}">
                <a16:creationId xmlns:a16="http://schemas.microsoft.com/office/drawing/2014/main" id="{F6A9FA21-77FE-31EE-8642-B8E288C86912}"/>
              </a:ext>
            </a:extLst>
          </p:cNvPr>
          <p:cNvCxnSpPr>
            <a:cxnSpLocks/>
          </p:cNvCxnSpPr>
          <p:nvPr>
            <p:custDataLst>
              <p:tags r:id="rId33"/>
            </p:custDataLst>
          </p:nvPr>
        </p:nvCxnSpPr>
        <p:spPr bwMode="auto">
          <a:xfrm>
            <a:off x="4557713" y="5249863"/>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4" name="Straight Connector 1123">
            <a:extLst>
              <a:ext uri="{FF2B5EF4-FFF2-40B4-BE49-F238E27FC236}">
                <a16:creationId xmlns:a16="http://schemas.microsoft.com/office/drawing/2014/main" id="{5A5DC931-F8A8-EFBC-BD35-3A03DCB0E041}"/>
              </a:ext>
            </a:extLst>
          </p:cNvPr>
          <p:cNvCxnSpPr>
            <a:cxnSpLocks/>
          </p:cNvCxnSpPr>
          <p:nvPr>
            <p:custDataLst>
              <p:tags r:id="rId34"/>
            </p:custDataLst>
          </p:nvPr>
        </p:nvCxnSpPr>
        <p:spPr bwMode="auto">
          <a:xfrm>
            <a:off x="4557713" y="4741863"/>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 name="Straight Connector 1125">
            <a:extLst>
              <a:ext uri="{FF2B5EF4-FFF2-40B4-BE49-F238E27FC236}">
                <a16:creationId xmlns:a16="http://schemas.microsoft.com/office/drawing/2014/main" id="{6E67EA91-DC73-831E-D533-C79897487743}"/>
              </a:ext>
            </a:extLst>
          </p:cNvPr>
          <p:cNvCxnSpPr>
            <a:cxnSpLocks/>
          </p:cNvCxnSpPr>
          <p:nvPr>
            <p:custDataLst>
              <p:tags r:id="rId35"/>
            </p:custDataLst>
          </p:nvPr>
        </p:nvCxnSpPr>
        <p:spPr bwMode="auto">
          <a:xfrm>
            <a:off x="4557713" y="4232275"/>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 name="Straight Connector 1127">
            <a:extLst>
              <a:ext uri="{FF2B5EF4-FFF2-40B4-BE49-F238E27FC236}">
                <a16:creationId xmlns:a16="http://schemas.microsoft.com/office/drawing/2014/main" id="{24620050-0902-445A-5927-A9C4C7960833}"/>
              </a:ext>
            </a:extLst>
          </p:cNvPr>
          <p:cNvCxnSpPr>
            <a:cxnSpLocks/>
          </p:cNvCxnSpPr>
          <p:nvPr>
            <p:custDataLst>
              <p:tags r:id="rId36"/>
            </p:custDataLst>
          </p:nvPr>
        </p:nvCxnSpPr>
        <p:spPr bwMode="auto">
          <a:xfrm>
            <a:off x="4557713" y="3722688"/>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 name="Straight Connector 1129">
            <a:extLst>
              <a:ext uri="{FF2B5EF4-FFF2-40B4-BE49-F238E27FC236}">
                <a16:creationId xmlns:a16="http://schemas.microsoft.com/office/drawing/2014/main" id="{B7B2AA30-D2AC-99A6-0633-64AC363C64C0}"/>
              </a:ext>
            </a:extLst>
          </p:cNvPr>
          <p:cNvCxnSpPr>
            <a:cxnSpLocks/>
          </p:cNvCxnSpPr>
          <p:nvPr>
            <p:custDataLst>
              <p:tags r:id="rId37"/>
            </p:custDataLst>
          </p:nvPr>
        </p:nvCxnSpPr>
        <p:spPr bwMode="auto">
          <a:xfrm>
            <a:off x="4557713" y="3213100"/>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 name="Straight Connector 1131">
            <a:extLst>
              <a:ext uri="{FF2B5EF4-FFF2-40B4-BE49-F238E27FC236}">
                <a16:creationId xmlns:a16="http://schemas.microsoft.com/office/drawing/2014/main" id="{A4AA8AB0-3831-BE32-9F21-20BDAD525347}"/>
              </a:ext>
            </a:extLst>
          </p:cNvPr>
          <p:cNvCxnSpPr>
            <a:cxnSpLocks/>
          </p:cNvCxnSpPr>
          <p:nvPr>
            <p:custDataLst>
              <p:tags r:id="rId38"/>
            </p:custDataLst>
          </p:nvPr>
        </p:nvCxnSpPr>
        <p:spPr bwMode="auto">
          <a:xfrm>
            <a:off x="4557713" y="2705100"/>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 name="Straight Connector 1133">
            <a:extLst>
              <a:ext uri="{FF2B5EF4-FFF2-40B4-BE49-F238E27FC236}">
                <a16:creationId xmlns:a16="http://schemas.microsoft.com/office/drawing/2014/main" id="{C1375DF9-723E-CA93-0406-B400A1EED19E}"/>
              </a:ext>
            </a:extLst>
          </p:cNvPr>
          <p:cNvCxnSpPr>
            <a:cxnSpLocks/>
          </p:cNvCxnSpPr>
          <p:nvPr>
            <p:custDataLst>
              <p:tags r:id="rId39"/>
            </p:custDataLst>
          </p:nvPr>
        </p:nvCxnSpPr>
        <p:spPr bwMode="auto">
          <a:xfrm>
            <a:off x="4557713" y="2195513"/>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0" name="Text Placeholder 2">
            <a:extLst>
              <a:ext uri="{FF2B5EF4-FFF2-40B4-BE49-F238E27FC236}">
                <a16:creationId xmlns:a16="http://schemas.microsoft.com/office/drawing/2014/main" id="{FD861419-ED75-6FE2-EB1E-8BD24313E242}"/>
              </a:ext>
            </a:extLst>
          </p:cNvPr>
          <p:cNvSpPr>
            <a:spLocks/>
          </p:cNvSpPr>
          <p:nvPr>
            <p:custDataLst>
              <p:tags r:id="rId40"/>
            </p:custDataLst>
          </p:nvPr>
        </p:nvSpPr>
        <p:spPr bwMode="gray">
          <a:xfrm>
            <a:off x="4402138" y="5695950"/>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A2357C34-1E78-44E0-A6C6-DD2DACB33728}" type="datetime'''''''''''''''''''''''0'''''''''''''''''''''''''''''''''''">
              <a:rPr lang="fi-FI" altLang="en-US" sz="1000" smtClean="0"/>
              <a:pPr lvl="0" algn="r">
                <a:spcBef>
                  <a:spcPct val="0"/>
                </a:spcBef>
                <a:spcAft>
                  <a:spcPct val="0"/>
                </a:spcAft>
              </a:pPr>
              <a:t>0</a:t>
            </a:fld>
            <a:endParaRPr lang="en-US" sz="1000"/>
          </a:p>
        </p:txBody>
      </p:sp>
      <p:sp>
        <p:nvSpPr>
          <p:cNvPr id="51" name="Text Placeholder 2">
            <a:extLst>
              <a:ext uri="{FF2B5EF4-FFF2-40B4-BE49-F238E27FC236}">
                <a16:creationId xmlns:a16="http://schemas.microsoft.com/office/drawing/2014/main" id="{6836843D-213B-DE93-60BC-848D3CC3D35C}"/>
              </a:ext>
            </a:extLst>
          </p:cNvPr>
          <p:cNvSpPr>
            <a:spLocks/>
          </p:cNvSpPr>
          <p:nvPr>
            <p:custDataLst>
              <p:tags r:id="rId41"/>
            </p:custDataLst>
          </p:nvPr>
        </p:nvSpPr>
        <p:spPr bwMode="gray">
          <a:xfrm>
            <a:off x="4262438" y="518636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1C9831B1-A66D-40CA-83FA-CF9E672CCF53}" type="datetime'1''''''''''''''''''''0''''0'''''''">
              <a:rPr lang="fi-FI" altLang="en-US" sz="1000" smtClean="0"/>
              <a:pPr lvl="0" algn="r">
                <a:spcBef>
                  <a:spcPct val="0"/>
                </a:spcBef>
                <a:spcAft>
                  <a:spcPct val="0"/>
                </a:spcAft>
              </a:pPr>
              <a:t>100</a:t>
            </a:fld>
            <a:endParaRPr lang="en-US" sz="1000"/>
          </a:p>
        </p:txBody>
      </p:sp>
      <p:sp>
        <p:nvSpPr>
          <p:cNvPr id="52" name="Text Placeholder 2">
            <a:extLst>
              <a:ext uri="{FF2B5EF4-FFF2-40B4-BE49-F238E27FC236}">
                <a16:creationId xmlns:a16="http://schemas.microsoft.com/office/drawing/2014/main" id="{4FFA3A6B-1C2F-0C14-1AA5-3F1E39708A01}"/>
              </a:ext>
            </a:extLst>
          </p:cNvPr>
          <p:cNvSpPr>
            <a:spLocks/>
          </p:cNvSpPr>
          <p:nvPr>
            <p:custDataLst>
              <p:tags r:id="rId42"/>
            </p:custDataLst>
          </p:nvPr>
        </p:nvSpPr>
        <p:spPr bwMode="gray">
          <a:xfrm>
            <a:off x="4262438" y="467836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B876843A-5F85-46DB-B363-DE6884CC56AA}" type="datetime'''''''''''''''''''''''''2''''''''''''''''''''''''''''00'''">
              <a:rPr lang="fi-FI" altLang="en-US" sz="1000" smtClean="0"/>
              <a:pPr lvl="0" algn="r">
                <a:spcBef>
                  <a:spcPct val="0"/>
                </a:spcBef>
                <a:spcAft>
                  <a:spcPct val="0"/>
                </a:spcAft>
              </a:pPr>
              <a:t>200</a:t>
            </a:fld>
            <a:endParaRPr lang="en-US" sz="1000"/>
          </a:p>
        </p:txBody>
      </p:sp>
      <p:sp>
        <p:nvSpPr>
          <p:cNvPr id="53" name="Text Placeholder 2">
            <a:extLst>
              <a:ext uri="{FF2B5EF4-FFF2-40B4-BE49-F238E27FC236}">
                <a16:creationId xmlns:a16="http://schemas.microsoft.com/office/drawing/2014/main" id="{99CB0949-3F16-478B-4F5F-AB4808412050}"/>
              </a:ext>
            </a:extLst>
          </p:cNvPr>
          <p:cNvSpPr>
            <a:spLocks/>
          </p:cNvSpPr>
          <p:nvPr>
            <p:custDataLst>
              <p:tags r:id="rId43"/>
            </p:custDataLst>
          </p:nvPr>
        </p:nvSpPr>
        <p:spPr bwMode="gray">
          <a:xfrm>
            <a:off x="4262438" y="4168775"/>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5478F5C-DEFA-4F06-AB66-89E9FCCA4BE0}" type="datetime'''''''3''''0''''''''''''''''''0'''''''''">
              <a:rPr lang="fi-FI" altLang="en-US" sz="1000" smtClean="0"/>
              <a:pPr lvl="0" algn="r">
                <a:spcBef>
                  <a:spcPct val="0"/>
                </a:spcBef>
                <a:spcAft>
                  <a:spcPct val="0"/>
                </a:spcAft>
              </a:pPr>
              <a:t>300</a:t>
            </a:fld>
            <a:endParaRPr lang="en-US" sz="1000"/>
          </a:p>
        </p:txBody>
      </p:sp>
      <p:sp>
        <p:nvSpPr>
          <p:cNvPr id="54" name="Text Placeholder 2">
            <a:extLst>
              <a:ext uri="{FF2B5EF4-FFF2-40B4-BE49-F238E27FC236}">
                <a16:creationId xmlns:a16="http://schemas.microsoft.com/office/drawing/2014/main" id="{1B210376-283B-A594-BAFE-3E45882FFADD}"/>
              </a:ext>
            </a:extLst>
          </p:cNvPr>
          <p:cNvSpPr>
            <a:spLocks/>
          </p:cNvSpPr>
          <p:nvPr>
            <p:custDataLst>
              <p:tags r:id="rId44"/>
            </p:custDataLst>
          </p:nvPr>
        </p:nvSpPr>
        <p:spPr bwMode="gray">
          <a:xfrm>
            <a:off x="4262438" y="3659188"/>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D66499E-E671-43C7-B98A-A4E6F635CDFD}" type="datetime'''''''''4''''''0''''''''''''''''''''''''''0'''''''''''''">
              <a:rPr lang="fi-FI" altLang="en-US" sz="1000" smtClean="0"/>
              <a:pPr lvl="0" algn="r">
                <a:spcBef>
                  <a:spcPct val="0"/>
                </a:spcBef>
                <a:spcAft>
                  <a:spcPct val="0"/>
                </a:spcAft>
              </a:pPr>
              <a:t>400</a:t>
            </a:fld>
            <a:endParaRPr lang="en-US" sz="1000"/>
          </a:p>
        </p:txBody>
      </p:sp>
      <p:sp>
        <p:nvSpPr>
          <p:cNvPr id="55" name="Text Placeholder 2">
            <a:extLst>
              <a:ext uri="{FF2B5EF4-FFF2-40B4-BE49-F238E27FC236}">
                <a16:creationId xmlns:a16="http://schemas.microsoft.com/office/drawing/2014/main" id="{D8AC35C8-93B6-5F27-BA56-616D2E9F645C}"/>
              </a:ext>
            </a:extLst>
          </p:cNvPr>
          <p:cNvSpPr>
            <a:spLocks/>
          </p:cNvSpPr>
          <p:nvPr>
            <p:custDataLst>
              <p:tags r:id="rId45"/>
            </p:custDataLst>
          </p:nvPr>
        </p:nvSpPr>
        <p:spPr bwMode="gray">
          <a:xfrm>
            <a:off x="4262438" y="3149600"/>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B2067F31-A998-4D32-A30A-9A83C965938F}" type="datetime'''''''''''''''''''''''''''''5''''''''''''''0''''0'">
              <a:rPr lang="fi-FI" altLang="en-US" sz="1000" smtClean="0"/>
              <a:pPr lvl="0" algn="r">
                <a:spcBef>
                  <a:spcPct val="0"/>
                </a:spcBef>
                <a:spcAft>
                  <a:spcPct val="0"/>
                </a:spcAft>
              </a:pPr>
              <a:t>500</a:t>
            </a:fld>
            <a:endParaRPr lang="en-US" sz="1000"/>
          </a:p>
        </p:txBody>
      </p:sp>
      <p:sp>
        <p:nvSpPr>
          <p:cNvPr id="56" name="Text Placeholder 2">
            <a:extLst>
              <a:ext uri="{FF2B5EF4-FFF2-40B4-BE49-F238E27FC236}">
                <a16:creationId xmlns:a16="http://schemas.microsoft.com/office/drawing/2014/main" id="{C2C61720-E53B-6536-2C50-3992C33F6EBD}"/>
              </a:ext>
            </a:extLst>
          </p:cNvPr>
          <p:cNvSpPr>
            <a:spLocks/>
          </p:cNvSpPr>
          <p:nvPr>
            <p:custDataLst>
              <p:tags r:id="rId46"/>
            </p:custDataLst>
          </p:nvPr>
        </p:nvSpPr>
        <p:spPr bwMode="gray">
          <a:xfrm>
            <a:off x="4262438" y="2641600"/>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9B369401-FCE4-4AEB-8AA9-DE39B491AC36}" type="datetime'''''''6''''''''''0''''''''''''0'''''''''''''''''''''''''''">
              <a:rPr lang="fi-FI" altLang="en-US" sz="1000" smtClean="0"/>
              <a:pPr lvl="0" algn="r">
                <a:spcBef>
                  <a:spcPct val="0"/>
                </a:spcBef>
                <a:spcAft>
                  <a:spcPct val="0"/>
                </a:spcAft>
              </a:pPr>
              <a:t>600</a:t>
            </a:fld>
            <a:endParaRPr lang="en-US" sz="1000"/>
          </a:p>
        </p:txBody>
      </p:sp>
      <p:sp>
        <p:nvSpPr>
          <p:cNvPr id="57" name="Text Placeholder 2">
            <a:extLst>
              <a:ext uri="{FF2B5EF4-FFF2-40B4-BE49-F238E27FC236}">
                <a16:creationId xmlns:a16="http://schemas.microsoft.com/office/drawing/2014/main" id="{807CD63F-4F63-BEAA-98A9-E1958B4F3A12}"/>
              </a:ext>
            </a:extLst>
          </p:cNvPr>
          <p:cNvSpPr>
            <a:spLocks/>
          </p:cNvSpPr>
          <p:nvPr>
            <p:custDataLst>
              <p:tags r:id="rId47"/>
            </p:custDataLst>
          </p:nvPr>
        </p:nvSpPr>
        <p:spPr bwMode="gray">
          <a:xfrm>
            <a:off x="4262438" y="213201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0ABA5CE-C064-4F55-9CDC-DF2E44D57988}" type="datetime'''''''7''''''''''''''''''''''00'''''''''''''''''''''''''">
              <a:rPr lang="fi-FI" altLang="en-US" sz="1000" smtClean="0"/>
              <a:pPr lvl="0" algn="r">
                <a:spcBef>
                  <a:spcPct val="0"/>
                </a:spcBef>
                <a:spcAft>
                  <a:spcPct val="0"/>
                </a:spcAft>
              </a:pPr>
              <a:t>700</a:t>
            </a:fld>
            <a:endParaRPr lang="en-US" sz="1000"/>
          </a:p>
        </p:txBody>
      </p:sp>
      <p:cxnSp>
        <p:nvCxnSpPr>
          <p:cNvPr id="58" name="Straight Connector 1316">
            <a:extLst>
              <a:ext uri="{FF2B5EF4-FFF2-40B4-BE49-F238E27FC236}">
                <a16:creationId xmlns:a16="http://schemas.microsoft.com/office/drawing/2014/main" id="{15BB201E-DDCD-8AD6-17EA-CF2837A1F432}"/>
              </a:ext>
            </a:extLst>
          </p:cNvPr>
          <p:cNvCxnSpPr/>
          <p:nvPr>
            <p:custDataLst>
              <p:tags r:id="rId48"/>
            </p:custDataLst>
          </p:nvPr>
        </p:nvCxnSpPr>
        <p:spPr bwMode="auto">
          <a:xfrm>
            <a:off x="4600575" y="3452813"/>
            <a:ext cx="3140075" cy="0"/>
          </a:xfrm>
          <a:prstGeom prst="line">
            <a:avLst/>
          </a:prstGeom>
          <a:ln w="952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1" name="Suora yhdysviiva 140">
            <a:extLst>
              <a:ext uri="{FF2B5EF4-FFF2-40B4-BE49-F238E27FC236}">
                <a16:creationId xmlns:a16="http://schemas.microsoft.com/office/drawing/2014/main" id="{3F641418-62DC-3788-FEC6-BD75E25B5684}"/>
              </a:ext>
            </a:extLst>
          </p:cNvPr>
          <p:cNvCxnSpPr/>
          <p:nvPr>
            <p:custDataLst>
              <p:tags r:id="rId49"/>
            </p:custDataLst>
          </p:nvPr>
        </p:nvCxnSpPr>
        <p:spPr bwMode="auto">
          <a:xfrm>
            <a:off x="4600575" y="4060825"/>
            <a:ext cx="3140075" cy="0"/>
          </a:xfrm>
          <a:prstGeom prst="line">
            <a:avLst/>
          </a:prstGeom>
          <a:ln w="952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0" name="Straight Connector 1349">
            <a:extLst>
              <a:ext uri="{FF2B5EF4-FFF2-40B4-BE49-F238E27FC236}">
                <a16:creationId xmlns:a16="http://schemas.microsoft.com/office/drawing/2014/main" id="{75B818F8-4EC4-17DF-8429-2161E90BC4A5}"/>
              </a:ext>
            </a:extLst>
          </p:cNvPr>
          <p:cNvCxnSpPr/>
          <p:nvPr>
            <p:custDataLst>
              <p:tags r:id="rId50"/>
            </p:custDataLst>
          </p:nvPr>
        </p:nvCxnSpPr>
        <p:spPr bwMode="auto">
          <a:xfrm flipV="1">
            <a:off x="4862513" y="4595813"/>
            <a:ext cx="0" cy="190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3" name="Text Placeholder 2">
            <a:extLst>
              <a:ext uri="{FF2B5EF4-FFF2-40B4-BE49-F238E27FC236}">
                <a16:creationId xmlns:a16="http://schemas.microsoft.com/office/drawing/2014/main" id="{CE960F62-0ACC-4093-E52F-E3370629C676}"/>
              </a:ext>
            </a:extLst>
          </p:cNvPr>
          <p:cNvSpPr>
            <a:spLocks/>
          </p:cNvSpPr>
          <p:nvPr>
            <p:custDataLst>
              <p:tags r:id="rId51"/>
            </p:custDataLst>
          </p:nvPr>
        </p:nvSpPr>
        <p:spPr bwMode="gray">
          <a:xfrm>
            <a:off x="4703763" y="461486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BFD3487-0440-4CA0-B4A9-5926FC050A16}" type="datetime'1''''''''''''''''''''''5''''.''''9''''''''''%'''''''''''">
              <a:rPr lang="en-US" altLang="en-US" sz="800" b="1" smtClean="0"/>
              <a:pPr lvl="0" algn="ctr">
                <a:spcBef>
                  <a:spcPct val="0"/>
                </a:spcBef>
                <a:spcAft>
                  <a:spcPct val="0"/>
                </a:spcAft>
              </a:pPr>
              <a:t>15.9%</a:t>
            </a:fld>
            <a:endParaRPr lang="en-US" sz="800" b="1"/>
          </a:p>
        </p:txBody>
      </p:sp>
      <p:sp>
        <p:nvSpPr>
          <p:cNvPr id="64" name="Text Placeholder 2">
            <a:extLst>
              <a:ext uri="{FF2B5EF4-FFF2-40B4-BE49-F238E27FC236}">
                <a16:creationId xmlns:a16="http://schemas.microsoft.com/office/drawing/2014/main" id="{EECC8EC5-249C-07DE-87EB-89C7FD25F893}"/>
              </a:ext>
            </a:extLst>
          </p:cNvPr>
          <p:cNvSpPr>
            <a:spLocks/>
          </p:cNvSpPr>
          <p:nvPr>
            <p:custDataLst>
              <p:tags r:id="rId52"/>
            </p:custDataLst>
          </p:nvPr>
        </p:nvSpPr>
        <p:spPr bwMode="auto">
          <a:xfrm>
            <a:off x="4716463"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1DA7B36-85E7-4C61-9BF8-C1DE47618AC6}" type="datetime'''''''''2''''''''''''''''''''0''''''2''''''''''''1'''">
              <a:rPr lang="fi-FI" altLang="en-US" sz="1000" smtClean="0"/>
              <a:pPr lvl="0" algn="ctr">
                <a:spcBef>
                  <a:spcPct val="0"/>
                </a:spcBef>
                <a:spcAft>
                  <a:spcPct val="0"/>
                </a:spcAft>
              </a:pPr>
              <a:t>2021</a:t>
            </a:fld>
            <a:endParaRPr lang="en-US" sz="1000"/>
          </a:p>
        </p:txBody>
      </p:sp>
      <p:sp>
        <p:nvSpPr>
          <p:cNvPr id="65" name="Text Placeholder 2">
            <a:extLst>
              <a:ext uri="{FF2B5EF4-FFF2-40B4-BE49-F238E27FC236}">
                <a16:creationId xmlns:a16="http://schemas.microsoft.com/office/drawing/2014/main" id="{5D4F071E-7500-8499-DE6D-0FF55EECF3BC}"/>
              </a:ext>
            </a:extLst>
          </p:cNvPr>
          <p:cNvSpPr>
            <a:spLocks/>
          </p:cNvSpPr>
          <p:nvPr>
            <p:custDataLst>
              <p:tags r:id="rId53"/>
            </p:custDataLst>
          </p:nvPr>
        </p:nvSpPr>
        <p:spPr bwMode="gray">
          <a:xfrm>
            <a:off x="5226050" y="4594225"/>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F4F5813-4F9A-47D3-A06B-645F5887C683}" type="datetime'''''1''''''6''''''''''''''''''''''.''0''''''''''''''%'''''">
              <a:rPr lang="en-US" altLang="en-US" sz="800" b="1" smtClean="0"/>
              <a:pPr lvl="0" algn="ctr">
                <a:spcBef>
                  <a:spcPct val="0"/>
                </a:spcBef>
                <a:spcAft>
                  <a:spcPct val="0"/>
                </a:spcAft>
              </a:pPr>
              <a:t>16.0%</a:t>
            </a:fld>
            <a:endParaRPr lang="en-US" sz="800" b="1"/>
          </a:p>
        </p:txBody>
      </p:sp>
      <p:sp>
        <p:nvSpPr>
          <p:cNvPr id="66" name="Text Placeholder 2">
            <a:extLst>
              <a:ext uri="{FF2B5EF4-FFF2-40B4-BE49-F238E27FC236}">
                <a16:creationId xmlns:a16="http://schemas.microsoft.com/office/drawing/2014/main" id="{52027885-A5B2-8CE2-4836-F15A01AF0E29}"/>
              </a:ext>
            </a:extLst>
          </p:cNvPr>
          <p:cNvSpPr>
            <a:spLocks/>
          </p:cNvSpPr>
          <p:nvPr>
            <p:custDataLst>
              <p:tags r:id="rId54"/>
            </p:custDataLst>
          </p:nvPr>
        </p:nvSpPr>
        <p:spPr bwMode="auto">
          <a:xfrm>
            <a:off x="5238750"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D0BB59C-31D1-451C-8DA0-44AF32D26006}" type="datetime'''''''''''''''''''2''0''''2''''''''''''2'''''">
              <a:rPr lang="fi-FI" altLang="en-US" sz="1000" smtClean="0"/>
              <a:pPr lvl="0" algn="ctr">
                <a:spcBef>
                  <a:spcPct val="0"/>
                </a:spcBef>
                <a:spcAft>
                  <a:spcPct val="0"/>
                </a:spcAft>
              </a:pPr>
              <a:t>2022</a:t>
            </a:fld>
            <a:endParaRPr lang="en-US" sz="1000"/>
          </a:p>
        </p:txBody>
      </p:sp>
      <p:sp>
        <p:nvSpPr>
          <p:cNvPr id="67" name="Text Placeholder 2">
            <a:extLst>
              <a:ext uri="{FF2B5EF4-FFF2-40B4-BE49-F238E27FC236}">
                <a16:creationId xmlns:a16="http://schemas.microsoft.com/office/drawing/2014/main" id="{64145B73-8F2E-2A2B-4A12-4635FADFA45C}"/>
              </a:ext>
            </a:extLst>
          </p:cNvPr>
          <p:cNvSpPr>
            <a:spLocks/>
          </p:cNvSpPr>
          <p:nvPr>
            <p:custDataLst>
              <p:tags r:id="rId55"/>
            </p:custDataLst>
          </p:nvPr>
        </p:nvSpPr>
        <p:spPr bwMode="gray">
          <a:xfrm>
            <a:off x="5749925" y="35242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BD599BF-CF68-4022-A96E-2919CEC5FB6F}" type="datetime'''''1''''9''''''''.''''''''''''''''7%'''''">
              <a:rPr lang="en-US" altLang="en-US" sz="800" b="1" smtClean="0"/>
              <a:pPr lvl="0" algn="ctr">
                <a:spcBef>
                  <a:spcPct val="0"/>
                </a:spcBef>
                <a:spcAft>
                  <a:spcPct val="0"/>
                </a:spcAft>
              </a:pPr>
              <a:t>19.7%</a:t>
            </a:fld>
            <a:endParaRPr lang="en-US" sz="800" b="1"/>
          </a:p>
        </p:txBody>
      </p:sp>
      <p:sp>
        <p:nvSpPr>
          <p:cNvPr id="68" name="Text Placeholder 2">
            <a:extLst>
              <a:ext uri="{FF2B5EF4-FFF2-40B4-BE49-F238E27FC236}">
                <a16:creationId xmlns:a16="http://schemas.microsoft.com/office/drawing/2014/main" id="{4FDB021B-2E1C-4B7F-2F04-7CA551AB0440}"/>
              </a:ext>
            </a:extLst>
          </p:cNvPr>
          <p:cNvSpPr>
            <a:spLocks/>
          </p:cNvSpPr>
          <p:nvPr>
            <p:custDataLst>
              <p:tags r:id="rId56"/>
            </p:custDataLst>
          </p:nvPr>
        </p:nvSpPr>
        <p:spPr bwMode="auto">
          <a:xfrm>
            <a:off x="5762625"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4BED754-558B-4EC7-9FC8-AB08901E5AD9}" type="datetime'''''''2''''''''''''''''023'''''''''''''''''''''''''''''''''">
              <a:rPr lang="fi-FI" altLang="en-US" sz="1000" smtClean="0"/>
              <a:pPr lvl="0" algn="ctr">
                <a:spcBef>
                  <a:spcPct val="0"/>
                </a:spcBef>
                <a:spcAft>
                  <a:spcPct val="0"/>
                </a:spcAft>
              </a:pPr>
              <a:t>2023</a:t>
            </a:fld>
            <a:endParaRPr lang="en-US" sz="1000"/>
          </a:p>
        </p:txBody>
      </p:sp>
      <p:sp>
        <p:nvSpPr>
          <p:cNvPr id="69" name="Text Placeholder 2">
            <a:extLst>
              <a:ext uri="{FF2B5EF4-FFF2-40B4-BE49-F238E27FC236}">
                <a16:creationId xmlns:a16="http://schemas.microsoft.com/office/drawing/2014/main" id="{0F1451AA-510A-6AB3-E38D-7D2DEEFC5F1F}"/>
              </a:ext>
            </a:extLst>
          </p:cNvPr>
          <p:cNvSpPr>
            <a:spLocks/>
          </p:cNvSpPr>
          <p:nvPr>
            <p:custDataLst>
              <p:tags r:id="rId57"/>
            </p:custDataLst>
          </p:nvPr>
        </p:nvSpPr>
        <p:spPr bwMode="gray">
          <a:xfrm>
            <a:off x="6273800" y="34607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0050F5C-57F8-49BC-9467-5779240A2EA1}" type="datetime'''''''''2''''''''''''''''''''''''''''''''''''''''''''0''''.0%'">
              <a:rPr lang="en-US" altLang="en-US" sz="800" b="1" smtClean="0"/>
              <a:pPr lvl="0" algn="ctr">
                <a:spcBef>
                  <a:spcPct val="0"/>
                </a:spcBef>
                <a:spcAft>
                  <a:spcPct val="0"/>
                </a:spcAft>
              </a:pPr>
              <a:t>20.0%</a:t>
            </a:fld>
            <a:endParaRPr lang="en-US" sz="800" b="1"/>
          </a:p>
        </p:txBody>
      </p:sp>
      <p:sp>
        <p:nvSpPr>
          <p:cNvPr id="70" name="Text Placeholder 2">
            <a:extLst>
              <a:ext uri="{FF2B5EF4-FFF2-40B4-BE49-F238E27FC236}">
                <a16:creationId xmlns:a16="http://schemas.microsoft.com/office/drawing/2014/main" id="{6C2448BB-EAB6-9E4F-E472-983B84BD3745}"/>
              </a:ext>
            </a:extLst>
          </p:cNvPr>
          <p:cNvSpPr>
            <a:spLocks/>
          </p:cNvSpPr>
          <p:nvPr>
            <p:custDataLst>
              <p:tags r:id="rId58"/>
            </p:custDataLst>
          </p:nvPr>
        </p:nvSpPr>
        <p:spPr bwMode="auto">
          <a:xfrm>
            <a:off x="6286500" y="5802313"/>
            <a:ext cx="2921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B62203A-C30E-48F3-9294-14F7EE1A3652}" type="datetime'''''2''''''''02''''''''''4'''''''' ''a''''''dj''''''.''''*'">
              <a:rPr lang="en-US" altLang="en-US" sz="1000" smtClean="0"/>
              <a:pPr lvl="0" algn="ctr">
                <a:spcBef>
                  <a:spcPct val="0"/>
                </a:spcBef>
                <a:spcAft>
                  <a:spcPct val="0"/>
                </a:spcAft>
              </a:pPr>
              <a:t>2024 adj.*</a:t>
            </a:fld>
            <a:endParaRPr lang="en-US" sz="1000"/>
          </a:p>
        </p:txBody>
      </p:sp>
      <p:sp>
        <p:nvSpPr>
          <p:cNvPr id="71" name="Text Placeholder 2">
            <a:extLst>
              <a:ext uri="{FF2B5EF4-FFF2-40B4-BE49-F238E27FC236}">
                <a16:creationId xmlns:a16="http://schemas.microsoft.com/office/drawing/2014/main" id="{DD5A9FDE-5CC8-9E02-1A36-5F3D75F9D349}"/>
              </a:ext>
            </a:extLst>
          </p:cNvPr>
          <p:cNvSpPr>
            <a:spLocks/>
          </p:cNvSpPr>
          <p:nvPr>
            <p:custDataLst>
              <p:tags r:id="rId59"/>
            </p:custDataLst>
          </p:nvPr>
        </p:nvSpPr>
        <p:spPr bwMode="gray">
          <a:xfrm>
            <a:off x="6796088" y="364966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44A01B3-ABB0-479B-97F5-205C53509354}" type="datetime'''''''''''''''''''''''''''19''''''.1''%'">
              <a:rPr lang="en-US" altLang="en-US" sz="800" b="1" smtClean="0"/>
              <a:pPr lvl="0" algn="ctr">
                <a:spcBef>
                  <a:spcPct val="0"/>
                </a:spcBef>
                <a:spcAft>
                  <a:spcPct val="0"/>
                </a:spcAft>
              </a:pPr>
              <a:t>19.1%</a:t>
            </a:fld>
            <a:endParaRPr lang="en-US" sz="800" b="1"/>
          </a:p>
        </p:txBody>
      </p:sp>
      <p:sp>
        <p:nvSpPr>
          <p:cNvPr id="72" name="Text Placeholder 2">
            <a:extLst>
              <a:ext uri="{FF2B5EF4-FFF2-40B4-BE49-F238E27FC236}">
                <a16:creationId xmlns:a16="http://schemas.microsoft.com/office/drawing/2014/main" id="{A034F01E-6793-FD21-C66E-5DAA79EF65B2}"/>
              </a:ext>
            </a:extLst>
          </p:cNvPr>
          <p:cNvSpPr>
            <a:spLocks/>
          </p:cNvSpPr>
          <p:nvPr>
            <p:custDataLst>
              <p:tags r:id="rId60"/>
            </p:custDataLst>
          </p:nvPr>
        </p:nvSpPr>
        <p:spPr bwMode="auto">
          <a:xfrm>
            <a:off x="6808788"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FC20F75-CF76-465C-B650-F009CCDC5EF6}" type="datetime'''''''''''''''''''''''''''''''''''2''''''''''''''''02''''''5'">
              <a:rPr lang="en-US" altLang="en-US" sz="1000" smtClean="0"/>
              <a:pPr lvl="0" algn="ctr">
                <a:spcBef>
                  <a:spcPct val="0"/>
                </a:spcBef>
                <a:spcAft>
                  <a:spcPct val="0"/>
                </a:spcAft>
              </a:pPr>
              <a:t>2025</a:t>
            </a:fld>
            <a:endParaRPr lang="en-US" sz="1000"/>
          </a:p>
        </p:txBody>
      </p:sp>
      <p:sp>
        <p:nvSpPr>
          <p:cNvPr id="145" name="Text Placeholder 2">
            <a:extLst>
              <a:ext uri="{FF2B5EF4-FFF2-40B4-BE49-F238E27FC236}">
                <a16:creationId xmlns:a16="http://schemas.microsoft.com/office/drawing/2014/main" id="{A182BDA1-C7FC-5032-794C-9931A427540C}"/>
              </a:ext>
            </a:extLst>
          </p:cNvPr>
          <p:cNvSpPr>
            <a:spLocks/>
          </p:cNvSpPr>
          <p:nvPr>
            <p:custDataLst>
              <p:tags r:id="rId61"/>
            </p:custDataLst>
          </p:nvPr>
        </p:nvSpPr>
        <p:spPr bwMode="gray">
          <a:xfrm>
            <a:off x="7319963" y="3902075"/>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0D895BD-0828-4999-9A5F-02822557B7CD}" type="datetime'''''''''''1''''''''''7''.''''''''9%'''''''''''''''''">
              <a:rPr lang="fi-FI" altLang="en-US" sz="800" b="1" smtClean="0"/>
              <a:pPr lvl="0" algn="ctr">
                <a:spcBef>
                  <a:spcPct val="0"/>
                </a:spcBef>
                <a:spcAft>
                  <a:spcPct val="0"/>
                </a:spcAft>
              </a:pPr>
              <a:t>17.9%</a:t>
            </a:fld>
            <a:endParaRPr lang="en-US" sz="800" b="1"/>
          </a:p>
        </p:txBody>
      </p:sp>
      <p:sp>
        <p:nvSpPr>
          <p:cNvPr id="139" name="Text Placeholder 2">
            <a:extLst>
              <a:ext uri="{FF2B5EF4-FFF2-40B4-BE49-F238E27FC236}">
                <a16:creationId xmlns:a16="http://schemas.microsoft.com/office/drawing/2014/main" id="{9CC59F23-EBB1-5BD1-4750-4C1C13521464}"/>
              </a:ext>
            </a:extLst>
          </p:cNvPr>
          <p:cNvSpPr>
            <a:spLocks/>
          </p:cNvSpPr>
          <p:nvPr>
            <p:custDataLst>
              <p:tags r:id="rId62"/>
            </p:custDataLst>
          </p:nvPr>
        </p:nvSpPr>
        <p:spPr bwMode="auto">
          <a:xfrm>
            <a:off x="7300913" y="5802313"/>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745D4A9-BD13-4B7E-8557-D6322F967005}" type="datetime'''''Q''''''''2''''/2''''''''''''''''''6'' ''''''''L''''TM'''">
              <a:rPr lang="fi-FI" altLang="en-US" sz="1000" b="1" smtClean="0"/>
              <a:pPr lvl="0" algn="ctr">
                <a:spcBef>
                  <a:spcPct val="0"/>
                </a:spcBef>
                <a:spcAft>
                  <a:spcPct val="0"/>
                </a:spcAft>
              </a:pPr>
              <a:t>Q2/26 LTM</a:t>
            </a:fld>
            <a:endParaRPr lang="en-US" sz="1000" b="1"/>
          </a:p>
        </p:txBody>
      </p:sp>
      <p:sp>
        <p:nvSpPr>
          <p:cNvPr id="73" name="Rectangle 767">
            <a:extLst>
              <a:ext uri="{FF2B5EF4-FFF2-40B4-BE49-F238E27FC236}">
                <a16:creationId xmlns:a16="http://schemas.microsoft.com/office/drawing/2014/main" id="{D482E0BD-9E38-7044-D6F8-FDB6BFF227A2}"/>
              </a:ext>
            </a:extLst>
          </p:cNvPr>
          <p:cNvSpPr/>
          <p:nvPr>
            <p:custDataLst>
              <p:tags r:id="rId63"/>
            </p:custDataLst>
          </p:nvPr>
        </p:nvSpPr>
        <p:spPr bwMode="auto">
          <a:xfrm>
            <a:off x="4525963" y="6007100"/>
            <a:ext cx="142875" cy="106363"/>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4" name="Straight Connector 768">
            <a:extLst>
              <a:ext uri="{FF2B5EF4-FFF2-40B4-BE49-F238E27FC236}">
                <a16:creationId xmlns:a16="http://schemas.microsoft.com/office/drawing/2014/main" id="{4141A015-5553-396C-F794-B305FB343FA7}"/>
              </a:ext>
            </a:extLst>
          </p:cNvPr>
          <p:cNvCxnSpPr/>
          <p:nvPr>
            <p:custDataLst>
              <p:tags r:id="rId64"/>
            </p:custDataLst>
          </p:nvPr>
        </p:nvCxnSpPr>
        <p:spPr bwMode="gray">
          <a:xfrm>
            <a:off x="4454525" y="6224588"/>
            <a:ext cx="200025"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5" name="Oval 769">
            <a:extLst>
              <a:ext uri="{FF2B5EF4-FFF2-40B4-BE49-F238E27FC236}">
                <a16:creationId xmlns:a16="http://schemas.microsoft.com/office/drawing/2014/main" id="{230C939A-A715-D5A4-5A97-70636BD595E7}"/>
              </a:ext>
            </a:extLst>
          </p:cNvPr>
          <p:cNvSpPr/>
          <p:nvPr>
            <p:custDataLst>
              <p:tags r:id="rId65"/>
            </p:custDataLst>
          </p:nvPr>
        </p:nvSpPr>
        <p:spPr bwMode="auto">
          <a:xfrm>
            <a:off x="4516438" y="6186488"/>
            <a:ext cx="76200" cy="76200"/>
          </a:xfrm>
          <a:prstGeom prst="ellipse">
            <a:avLst/>
          </a:prstGeom>
          <a:solidFill>
            <a:srgbClr val="FFFFFF"/>
          </a:solidFill>
          <a:ln w="9525" cmpd="sng" algn="ctr">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Placeholder 2">
            <a:extLst>
              <a:ext uri="{FF2B5EF4-FFF2-40B4-BE49-F238E27FC236}">
                <a16:creationId xmlns:a16="http://schemas.microsoft.com/office/drawing/2014/main" id="{CA543385-7E1B-8CEF-A0DF-EB064CDD85E4}"/>
              </a:ext>
            </a:extLst>
          </p:cNvPr>
          <p:cNvSpPr>
            <a:spLocks/>
          </p:cNvSpPr>
          <p:nvPr>
            <p:custDataLst>
              <p:tags r:id="rId66"/>
            </p:custDataLst>
          </p:nvPr>
        </p:nvSpPr>
        <p:spPr bwMode="auto">
          <a:xfrm>
            <a:off x="4719638" y="6011863"/>
            <a:ext cx="8397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sz="800"/>
              <a:t>Operative EBITDA</a:t>
            </a:r>
          </a:p>
        </p:txBody>
      </p:sp>
      <p:sp>
        <p:nvSpPr>
          <p:cNvPr id="77" name="Text Placeholder 2">
            <a:extLst>
              <a:ext uri="{FF2B5EF4-FFF2-40B4-BE49-F238E27FC236}">
                <a16:creationId xmlns:a16="http://schemas.microsoft.com/office/drawing/2014/main" id="{C4D21799-0C33-9CE1-5A8A-BEDCD380D96A}"/>
              </a:ext>
            </a:extLst>
          </p:cNvPr>
          <p:cNvSpPr>
            <a:spLocks/>
          </p:cNvSpPr>
          <p:nvPr>
            <p:custDataLst>
              <p:tags r:id="rId67"/>
            </p:custDataLst>
          </p:nvPr>
        </p:nvSpPr>
        <p:spPr bwMode="auto">
          <a:xfrm>
            <a:off x="4719638" y="6176963"/>
            <a:ext cx="1179513"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sz="800"/>
              <a:t>Operative EBITDA margin</a:t>
            </a:r>
          </a:p>
        </p:txBody>
      </p:sp>
      <p:sp>
        <p:nvSpPr>
          <p:cNvPr id="78" name="TextBox 1163">
            <a:extLst>
              <a:ext uri="{FF2B5EF4-FFF2-40B4-BE49-F238E27FC236}">
                <a16:creationId xmlns:a16="http://schemas.microsoft.com/office/drawing/2014/main" id="{FDC9AE10-223B-877E-BE1E-AB10E182C3ED}"/>
              </a:ext>
            </a:extLst>
          </p:cNvPr>
          <p:cNvSpPr txBox="1"/>
          <p:nvPr/>
        </p:nvSpPr>
        <p:spPr>
          <a:xfrm>
            <a:off x="2723661" y="4294188"/>
            <a:ext cx="1439625" cy="215444"/>
          </a:xfrm>
          <a:prstGeom prst="rect">
            <a:avLst/>
          </a:prstGeom>
          <a:noFill/>
        </p:spPr>
        <p:txBody>
          <a:bodyPr wrap="square" rtlCol="0">
            <a:spAutoFit/>
          </a:bodyPr>
          <a:lstStyle/>
          <a:p>
            <a:r>
              <a:rPr lang="en-US" sz="800" b="1"/>
              <a:t>4% organic growth target</a:t>
            </a:r>
          </a:p>
        </p:txBody>
      </p:sp>
      <p:graphicFrame>
        <p:nvGraphicFramePr>
          <p:cNvPr id="115" name="Chart 114">
            <a:extLst>
              <a:ext uri="{FF2B5EF4-FFF2-40B4-BE49-F238E27FC236}">
                <a16:creationId xmlns:a16="http://schemas.microsoft.com/office/drawing/2014/main" id="{5CA3F1C8-4F27-0D3C-F6FA-07CD4366D680}"/>
              </a:ext>
            </a:extLst>
          </p:cNvPr>
          <p:cNvGraphicFramePr/>
          <p:nvPr>
            <p:custDataLst>
              <p:tags r:id="rId68"/>
            </p:custDataLst>
          </p:nvPr>
        </p:nvGraphicFramePr>
        <p:xfrm>
          <a:off x="8272463" y="2112963"/>
          <a:ext cx="3305175" cy="3729037"/>
        </p:xfrm>
        <a:graphic>
          <a:graphicData uri="http://schemas.openxmlformats.org/drawingml/2006/chart">
            <c:chart xmlns:c="http://schemas.openxmlformats.org/drawingml/2006/chart" xmlns:r="http://schemas.openxmlformats.org/officeDocument/2006/relationships" r:id="rId101"/>
          </a:graphicData>
        </a:graphic>
      </p:graphicFrame>
      <p:sp>
        <p:nvSpPr>
          <p:cNvPr id="35" name="Text Placeholder 2">
            <a:extLst>
              <a:ext uri="{FF2B5EF4-FFF2-40B4-BE49-F238E27FC236}">
                <a16:creationId xmlns:a16="http://schemas.microsoft.com/office/drawing/2014/main" id="{D9266A56-6BC5-A5D7-A093-21071D23BE0B}"/>
              </a:ext>
            </a:extLst>
          </p:cNvPr>
          <p:cNvSpPr>
            <a:spLocks/>
          </p:cNvSpPr>
          <p:nvPr>
            <p:custDataLst>
              <p:tags r:id="rId69"/>
            </p:custDataLst>
          </p:nvPr>
        </p:nvSpPr>
        <p:spPr bwMode="gray">
          <a:xfrm>
            <a:off x="8156575" y="5695950"/>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F4906316-A03C-4675-BA2C-3D769F97BE59}" type="datetime'0'''''''''''''''''''''''''''''''''''">
              <a:rPr lang="fi-FI" altLang="en-US" sz="1000" smtClean="0">
                <a:effectLst/>
              </a:rPr>
              <a:pPr lvl="0" algn="r">
                <a:spcBef>
                  <a:spcPct val="0"/>
                </a:spcBef>
                <a:spcAft>
                  <a:spcPct val="0"/>
                </a:spcAft>
              </a:pPr>
              <a:t>0</a:t>
            </a:fld>
            <a:endParaRPr lang="fi-FI" sz="1000"/>
          </a:p>
        </p:txBody>
      </p:sp>
      <p:sp>
        <p:nvSpPr>
          <p:cNvPr id="41" name="Text Placeholder 2">
            <a:extLst>
              <a:ext uri="{FF2B5EF4-FFF2-40B4-BE49-F238E27FC236}">
                <a16:creationId xmlns:a16="http://schemas.microsoft.com/office/drawing/2014/main" id="{A4FAC707-A772-7E3E-10EC-5CB2F9A01C87}"/>
              </a:ext>
            </a:extLst>
          </p:cNvPr>
          <p:cNvSpPr>
            <a:spLocks/>
          </p:cNvSpPr>
          <p:nvPr>
            <p:custDataLst>
              <p:tags r:id="rId70"/>
            </p:custDataLst>
          </p:nvPr>
        </p:nvSpPr>
        <p:spPr bwMode="gray">
          <a:xfrm>
            <a:off x="8016875" y="498316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FF27EB7A-CA9E-42D0-A6C2-73A6371D5334}" type="datetime'''''''''''''''''''''''''''''50''0'''''''''''''''''''''''''''">
              <a:rPr lang="fi-FI" altLang="en-US" sz="1000" smtClean="0">
                <a:effectLst/>
              </a:rPr>
              <a:pPr lvl="0" algn="r">
                <a:spcBef>
                  <a:spcPct val="0"/>
                </a:spcBef>
                <a:spcAft>
                  <a:spcPct val="0"/>
                </a:spcAft>
              </a:pPr>
              <a:t>500</a:t>
            </a:fld>
            <a:endParaRPr lang="fi-FI" sz="1000"/>
          </a:p>
        </p:txBody>
      </p:sp>
      <p:sp>
        <p:nvSpPr>
          <p:cNvPr id="61" name="Text Placeholder 2">
            <a:extLst>
              <a:ext uri="{FF2B5EF4-FFF2-40B4-BE49-F238E27FC236}">
                <a16:creationId xmlns:a16="http://schemas.microsoft.com/office/drawing/2014/main" id="{37A512EC-1A87-543C-8F79-B270FF3595D4}"/>
              </a:ext>
            </a:extLst>
          </p:cNvPr>
          <p:cNvSpPr>
            <a:spLocks/>
          </p:cNvSpPr>
          <p:nvPr>
            <p:custDataLst>
              <p:tags r:id="rId71"/>
            </p:custDataLst>
          </p:nvPr>
        </p:nvSpPr>
        <p:spPr bwMode="gray">
          <a:xfrm>
            <a:off x="7912100" y="4270375"/>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B829F8B-935B-497D-9A61-7E81DEF46594}" type="datetime'''''''''''''''1'''''''''',''''''''''0''''''0''0'''''''''''">
              <a:rPr lang="fi-FI" altLang="en-US" sz="1000" smtClean="0">
                <a:effectLst/>
              </a:rPr>
              <a:pPr lvl="0" algn="r">
                <a:spcBef>
                  <a:spcPct val="0"/>
                </a:spcBef>
                <a:spcAft>
                  <a:spcPct val="0"/>
                </a:spcAft>
              </a:pPr>
              <a:t>1,000</a:t>
            </a:fld>
            <a:endParaRPr lang="fi-FI" sz="1000"/>
          </a:p>
        </p:txBody>
      </p:sp>
      <p:sp>
        <p:nvSpPr>
          <p:cNvPr id="62" name="Text Placeholder 2">
            <a:extLst>
              <a:ext uri="{FF2B5EF4-FFF2-40B4-BE49-F238E27FC236}">
                <a16:creationId xmlns:a16="http://schemas.microsoft.com/office/drawing/2014/main" id="{9AC277B1-8FC1-4705-CC02-30E2D5B5ACE5}"/>
              </a:ext>
            </a:extLst>
          </p:cNvPr>
          <p:cNvSpPr>
            <a:spLocks/>
          </p:cNvSpPr>
          <p:nvPr>
            <p:custDataLst>
              <p:tags r:id="rId72"/>
            </p:custDataLst>
          </p:nvPr>
        </p:nvSpPr>
        <p:spPr bwMode="gray">
          <a:xfrm>
            <a:off x="7912100" y="3557588"/>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830C90EE-EE07-4EE9-985C-C9DB84A53BA9}" type="datetime'1'''''''''''',''''''50''''''''''''''0'''''''''''">
              <a:rPr lang="fi-FI" altLang="en-US" sz="1000" smtClean="0">
                <a:effectLst/>
              </a:rPr>
              <a:pPr lvl="0" algn="r">
                <a:spcBef>
                  <a:spcPct val="0"/>
                </a:spcBef>
                <a:spcAft>
                  <a:spcPct val="0"/>
                </a:spcAft>
              </a:pPr>
              <a:t>1,500</a:t>
            </a:fld>
            <a:endParaRPr lang="fi-FI" sz="1000"/>
          </a:p>
        </p:txBody>
      </p:sp>
      <p:sp>
        <p:nvSpPr>
          <p:cNvPr id="79" name="Text Placeholder 2">
            <a:extLst>
              <a:ext uri="{FF2B5EF4-FFF2-40B4-BE49-F238E27FC236}">
                <a16:creationId xmlns:a16="http://schemas.microsoft.com/office/drawing/2014/main" id="{FC0C111E-F66E-31CD-4E3D-0B6BF230D8BC}"/>
              </a:ext>
            </a:extLst>
          </p:cNvPr>
          <p:cNvSpPr>
            <a:spLocks/>
          </p:cNvSpPr>
          <p:nvPr>
            <p:custDataLst>
              <p:tags r:id="rId73"/>
            </p:custDataLst>
          </p:nvPr>
        </p:nvSpPr>
        <p:spPr bwMode="gray">
          <a:xfrm>
            <a:off x="7912100" y="2844800"/>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1AC908F5-6E77-4847-9161-5A03077E7D43}" type="datetime'''''2'''',0''''''''''''''''''''''''''''''''''''''''''0''''0'">
              <a:rPr lang="fi-FI" altLang="en-US" sz="1000" smtClean="0">
                <a:effectLst/>
              </a:rPr>
              <a:pPr lvl="0" algn="r">
                <a:spcBef>
                  <a:spcPct val="0"/>
                </a:spcBef>
                <a:spcAft>
                  <a:spcPct val="0"/>
                </a:spcAft>
              </a:pPr>
              <a:t>2,000</a:t>
            </a:fld>
            <a:endParaRPr lang="fi-FI" sz="1000"/>
          </a:p>
        </p:txBody>
      </p:sp>
      <p:sp>
        <p:nvSpPr>
          <p:cNvPr id="80" name="Text Placeholder 2">
            <a:extLst>
              <a:ext uri="{FF2B5EF4-FFF2-40B4-BE49-F238E27FC236}">
                <a16:creationId xmlns:a16="http://schemas.microsoft.com/office/drawing/2014/main" id="{14B4B6BF-D3CB-7F18-728F-009E37FDE763}"/>
              </a:ext>
            </a:extLst>
          </p:cNvPr>
          <p:cNvSpPr>
            <a:spLocks/>
          </p:cNvSpPr>
          <p:nvPr>
            <p:custDataLst>
              <p:tags r:id="rId74"/>
            </p:custDataLst>
          </p:nvPr>
        </p:nvSpPr>
        <p:spPr bwMode="gray">
          <a:xfrm>
            <a:off x="7912100" y="2132013"/>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AADE2B35-B152-47B9-B178-E09E15928631}" type="datetime'2'''''''''''''''',''5''''''''''''''''''''''''0''''0'''''''''">
              <a:rPr lang="fi-FI" altLang="en-US" sz="1000" smtClean="0">
                <a:effectLst/>
              </a:rPr>
              <a:pPr lvl="0" algn="r">
                <a:spcBef>
                  <a:spcPct val="0"/>
                </a:spcBef>
                <a:spcAft>
                  <a:spcPct val="0"/>
                </a:spcAft>
              </a:pPr>
              <a:t>2,500</a:t>
            </a:fld>
            <a:endParaRPr lang="fi-FI" sz="1000"/>
          </a:p>
        </p:txBody>
      </p:sp>
      <p:cxnSp>
        <p:nvCxnSpPr>
          <p:cNvPr id="86" name="Straight Connector 1427">
            <a:extLst>
              <a:ext uri="{FF2B5EF4-FFF2-40B4-BE49-F238E27FC236}">
                <a16:creationId xmlns:a16="http://schemas.microsoft.com/office/drawing/2014/main" id="{13A36306-2B64-59FE-925E-F1247DF4CAE1}"/>
              </a:ext>
            </a:extLst>
          </p:cNvPr>
          <p:cNvCxnSpPr/>
          <p:nvPr>
            <p:custDataLst>
              <p:tags r:id="rId75"/>
            </p:custDataLst>
          </p:nvPr>
        </p:nvCxnSpPr>
        <p:spPr bwMode="auto">
          <a:xfrm>
            <a:off x="8355013" y="3621088"/>
            <a:ext cx="2708275" cy="0"/>
          </a:xfrm>
          <a:prstGeom prst="line">
            <a:avLst/>
          </a:prstGeom>
          <a:ln w="12700"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2" name="Straight Connector 111">
            <a:extLst>
              <a:ext uri="{FF2B5EF4-FFF2-40B4-BE49-F238E27FC236}">
                <a16:creationId xmlns:a16="http://schemas.microsoft.com/office/drawing/2014/main" id="{D7E056BF-BB2C-145C-D96A-220EF10011C4}"/>
              </a:ext>
            </a:extLst>
          </p:cNvPr>
          <p:cNvCxnSpPr/>
          <p:nvPr>
            <p:custDataLst>
              <p:tags r:id="rId76"/>
            </p:custDataLst>
          </p:nvPr>
        </p:nvCxnSpPr>
        <p:spPr bwMode="auto">
          <a:xfrm>
            <a:off x="11404600" y="3621088"/>
            <a:ext cx="90488" cy="0"/>
          </a:xfrm>
          <a:prstGeom prst="line">
            <a:avLst/>
          </a:prstGeom>
          <a:ln w="12700"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9" name="Text Placeholder 2">
            <a:extLst>
              <a:ext uri="{FF2B5EF4-FFF2-40B4-BE49-F238E27FC236}">
                <a16:creationId xmlns:a16="http://schemas.microsoft.com/office/drawing/2014/main" id="{19350646-1EE8-BA4E-DCB5-A5D9B6866029}"/>
              </a:ext>
            </a:extLst>
          </p:cNvPr>
          <p:cNvSpPr>
            <a:spLocks/>
          </p:cNvSpPr>
          <p:nvPr>
            <p:custDataLst>
              <p:tags r:id="rId77"/>
            </p:custDataLst>
          </p:nvPr>
        </p:nvSpPr>
        <p:spPr bwMode="gray">
          <a:xfrm>
            <a:off x="8458200" y="3698875"/>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A26E1D8-DAFB-4F9C-A444-56CAACB6D2EE}" type="datetime'''''1''1''''''''''''''''''''''''''''''''''.''''3''%'''''''''">
              <a:rPr lang="en-US" altLang="en-US" sz="800" b="1" smtClean="0"/>
              <a:pPr lvl="0" algn="ctr">
                <a:spcBef>
                  <a:spcPct val="0"/>
                </a:spcBef>
                <a:spcAft>
                  <a:spcPct val="0"/>
                </a:spcAft>
              </a:pPr>
              <a:t>11.3%</a:t>
            </a:fld>
            <a:endParaRPr lang="en-US" sz="800" b="1"/>
          </a:p>
        </p:txBody>
      </p:sp>
      <p:sp>
        <p:nvSpPr>
          <p:cNvPr id="90" name="Text Placeholder 2">
            <a:extLst>
              <a:ext uri="{FF2B5EF4-FFF2-40B4-BE49-F238E27FC236}">
                <a16:creationId xmlns:a16="http://schemas.microsoft.com/office/drawing/2014/main" id="{98A2936F-F626-FC2F-B3B4-D673553CE91D}"/>
              </a:ext>
            </a:extLst>
          </p:cNvPr>
          <p:cNvSpPr>
            <a:spLocks/>
          </p:cNvSpPr>
          <p:nvPr>
            <p:custDataLst>
              <p:tags r:id="rId78"/>
            </p:custDataLst>
          </p:nvPr>
        </p:nvSpPr>
        <p:spPr bwMode="auto">
          <a:xfrm>
            <a:off x="8470900"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3215EF1-2093-46A0-B131-6EDDF767B78C}" type="datetime'''''''''''''''''''''''2''''''0''''''''''''''''2''1'''">
              <a:rPr lang="fi-FI" altLang="en-US" sz="1000" smtClean="0"/>
              <a:pPr lvl="0" algn="ctr">
                <a:spcBef>
                  <a:spcPct val="0"/>
                </a:spcBef>
                <a:spcAft>
                  <a:spcPct val="0"/>
                </a:spcAft>
              </a:pPr>
              <a:t>2021</a:t>
            </a:fld>
            <a:endParaRPr lang="en-US" sz="1000"/>
          </a:p>
        </p:txBody>
      </p:sp>
      <p:sp>
        <p:nvSpPr>
          <p:cNvPr id="91" name="Text Placeholder 2">
            <a:extLst>
              <a:ext uri="{FF2B5EF4-FFF2-40B4-BE49-F238E27FC236}">
                <a16:creationId xmlns:a16="http://schemas.microsoft.com/office/drawing/2014/main" id="{C109625A-38FD-2195-E3D7-CD532734BA7B}"/>
              </a:ext>
            </a:extLst>
          </p:cNvPr>
          <p:cNvSpPr>
            <a:spLocks/>
          </p:cNvSpPr>
          <p:nvPr>
            <p:custDataLst>
              <p:tags r:id="rId79"/>
            </p:custDataLst>
          </p:nvPr>
        </p:nvSpPr>
        <p:spPr bwMode="gray">
          <a:xfrm>
            <a:off x="8980488" y="340836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E249A75-F290-4221-AD1C-F5D6F97ECFF4}" type="datetime'''''16''.''''''''''''''''''''''''''''''2%'''''''">
              <a:rPr lang="en-US" altLang="en-US" sz="800" b="1" smtClean="0"/>
              <a:pPr lvl="0" algn="ctr">
                <a:spcBef>
                  <a:spcPct val="0"/>
                </a:spcBef>
                <a:spcAft>
                  <a:spcPct val="0"/>
                </a:spcAft>
              </a:pPr>
              <a:t>16.2%</a:t>
            </a:fld>
            <a:endParaRPr lang="en-US" sz="800" b="1"/>
          </a:p>
        </p:txBody>
      </p:sp>
      <p:sp>
        <p:nvSpPr>
          <p:cNvPr id="92" name="Text Placeholder 2">
            <a:extLst>
              <a:ext uri="{FF2B5EF4-FFF2-40B4-BE49-F238E27FC236}">
                <a16:creationId xmlns:a16="http://schemas.microsoft.com/office/drawing/2014/main" id="{B4BFAD91-D22B-8C01-F610-069297D1FB84}"/>
              </a:ext>
            </a:extLst>
          </p:cNvPr>
          <p:cNvSpPr>
            <a:spLocks/>
          </p:cNvSpPr>
          <p:nvPr>
            <p:custDataLst>
              <p:tags r:id="rId80"/>
            </p:custDataLst>
          </p:nvPr>
        </p:nvSpPr>
        <p:spPr bwMode="auto">
          <a:xfrm>
            <a:off x="8993188"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3282249-F5FA-41A9-87D8-A61BA8048CA6}" type="datetime'''''''''''''''2''''''''0''''''''2''''''''''''2'''''''''''">
              <a:rPr lang="fi-FI" altLang="en-US" sz="1000" smtClean="0"/>
              <a:pPr lvl="0" algn="ctr">
                <a:spcBef>
                  <a:spcPct val="0"/>
                </a:spcBef>
                <a:spcAft>
                  <a:spcPct val="0"/>
                </a:spcAft>
              </a:pPr>
              <a:t>2022</a:t>
            </a:fld>
            <a:endParaRPr lang="en-US" sz="1000"/>
          </a:p>
        </p:txBody>
      </p:sp>
      <p:sp>
        <p:nvSpPr>
          <p:cNvPr id="93" name="Text Placeholder 2">
            <a:extLst>
              <a:ext uri="{FF2B5EF4-FFF2-40B4-BE49-F238E27FC236}">
                <a16:creationId xmlns:a16="http://schemas.microsoft.com/office/drawing/2014/main" id="{824338A5-2DB5-FEF9-D95F-F66CB8B9FAA7}"/>
              </a:ext>
            </a:extLst>
          </p:cNvPr>
          <p:cNvSpPr>
            <a:spLocks/>
          </p:cNvSpPr>
          <p:nvPr>
            <p:custDataLst>
              <p:tags r:id="rId81"/>
            </p:custDataLst>
          </p:nvPr>
        </p:nvSpPr>
        <p:spPr bwMode="gray">
          <a:xfrm>
            <a:off x="9504363" y="30924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3F94E45-CAD4-4536-B78E-69F7F13CFD02}" type="datetime'''''''''''2''''''''''1''''''''.''''5''''''''''''%'''''''">
              <a:rPr lang="en-US" altLang="en-US" sz="800" b="1" smtClean="0"/>
              <a:pPr lvl="0" algn="ctr">
                <a:spcBef>
                  <a:spcPct val="0"/>
                </a:spcBef>
                <a:spcAft>
                  <a:spcPct val="0"/>
                </a:spcAft>
              </a:pPr>
              <a:t>21.5%</a:t>
            </a:fld>
            <a:endParaRPr lang="en-US" sz="800" b="1"/>
          </a:p>
        </p:txBody>
      </p:sp>
      <p:sp>
        <p:nvSpPr>
          <p:cNvPr id="94" name="Text Placeholder 2">
            <a:extLst>
              <a:ext uri="{FF2B5EF4-FFF2-40B4-BE49-F238E27FC236}">
                <a16:creationId xmlns:a16="http://schemas.microsoft.com/office/drawing/2014/main" id="{506C584A-8056-E42F-7234-17BEC5B4DDC3}"/>
              </a:ext>
            </a:extLst>
          </p:cNvPr>
          <p:cNvSpPr>
            <a:spLocks/>
          </p:cNvSpPr>
          <p:nvPr>
            <p:custDataLst>
              <p:tags r:id="rId82"/>
            </p:custDataLst>
          </p:nvPr>
        </p:nvSpPr>
        <p:spPr bwMode="auto">
          <a:xfrm>
            <a:off x="9517063"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CB446E9-D73E-4C66-B6D7-16737BB1155E}" type="datetime'''''2''''''''''''0''''''''''''''23'''''''''''''''''''''">
              <a:rPr lang="fi-FI" altLang="en-US" sz="1000" smtClean="0"/>
              <a:pPr lvl="0" algn="ctr">
                <a:spcBef>
                  <a:spcPct val="0"/>
                </a:spcBef>
                <a:spcAft>
                  <a:spcPct val="0"/>
                </a:spcAft>
              </a:pPr>
              <a:t>2023</a:t>
            </a:fld>
            <a:endParaRPr lang="en-US" sz="1000"/>
          </a:p>
        </p:txBody>
      </p:sp>
      <p:sp>
        <p:nvSpPr>
          <p:cNvPr id="95" name="Text Placeholder 2">
            <a:extLst>
              <a:ext uri="{FF2B5EF4-FFF2-40B4-BE49-F238E27FC236}">
                <a16:creationId xmlns:a16="http://schemas.microsoft.com/office/drawing/2014/main" id="{D34128A8-D9CC-1F4B-7D3C-8FDC9990CFB8}"/>
              </a:ext>
            </a:extLst>
          </p:cNvPr>
          <p:cNvSpPr>
            <a:spLocks/>
          </p:cNvSpPr>
          <p:nvPr>
            <p:custDataLst>
              <p:tags r:id="rId83"/>
            </p:custDataLst>
          </p:nvPr>
        </p:nvSpPr>
        <p:spPr bwMode="gray">
          <a:xfrm>
            <a:off x="10028238" y="344011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894C5C0-788C-48E9-83E0-9565DF4F4E04}" type="datetime'''''''''''''''''''''''''20''''''.''''''''''''6''''''''%'''''''">
              <a:rPr lang="en-US" altLang="en-US" sz="800" b="1" smtClean="0"/>
              <a:pPr lvl="0" algn="ctr">
                <a:spcBef>
                  <a:spcPct val="0"/>
                </a:spcBef>
                <a:spcAft>
                  <a:spcPct val="0"/>
                </a:spcAft>
              </a:pPr>
              <a:t>20.6%</a:t>
            </a:fld>
            <a:endParaRPr lang="en-US" sz="800" b="1"/>
          </a:p>
        </p:txBody>
      </p:sp>
      <p:sp>
        <p:nvSpPr>
          <p:cNvPr id="96" name="Text Placeholder 2">
            <a:extLst>
              <a:ext uri="{FF2B5EF4-FFF2-40B4-BE49-F238E27FC236}">
                <a16:creationId xmlns:a16="http://schemas.microsoft.com/office/drawing/2014/main" id="{6B107A7D-497A-4CE8-21A6-EE4681591B07}"/>
              </a:ext>
            </a:extLst>
          </p:cNvPr>
          <p:cNvSpPr>
            <a:spLocks/>
          </p:cNvSpPr>
          <p:nvPr>
            <p:custDataLst>
              <p:tags r:id="rId84"/>
            </p:custDataLst>
          </p:nvPr>
        </p:nvSpPr>
        <p:spPr bwMode="auto">
          <a:xfrm>
            <a:off x="10040938" y="5802313"/>
            <a:ext cx="2921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3E8E518-3AD7-4F85-A4B5-94163C52D295}" type="datetime'''''2''''''0''''2''''4 ''a''d''''''''''j''''''''.''''*'">
              <a:rPr lang="en-US" altLang="en-US" sz="1000" smtClean="0"/>
              <a:pPr lvl="0" algn="ctr">
                <a:spcBef>
                  <a:spcPct val="0"/>
                </a:spcBef>
                <a:spcAft>
                  <a:spcPct val="0"/>
                </a:spcAft>
              </a:pPr>
              <a:t>2024 adj.*</a:t>
            </a:fld>
            <a:endParaRPr lang="en-US" sz="1000"/>
          </a:p>
        </p:txBody>
      </p:sp>
      <p:sp>
        <p:nvSpPr>
          <p:cNvPr id="97" name="Text Placeholder 2">
            <a:extLst>
              <a:ext uri="{FF2B5EF4-FFF2-40B4-BE49-F238E27FC236}">
                <a16:creationId xmlns:a16="http://schemas.microsoft.com/office/drawing/2014/main" id="{A750AC44-8B61-8598-9458-0821B6F7CB2B}"/>
              </a:ext>
            </a:extLst>
          </p:cNvPr>
          <p:cNvSpPr>
            <a:spLocks/>
          </p:cNvSpPr>
          <p:nvPr>
            <p:custDataLst>
              <p:tags r:id="rId85"/>
            </p:custDataLst>
          </p:nvPr>
        </p:nvSpPr>
        <p:spPr bwMode="gray">
          <a:xfrm>
            <a:off x="10550525" y="3389313"/>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C51472B-FC98-488A-8FA6-3CC461D7CB44}" type="datetime'''''''''1''''''''''''''''''6''''''.''5''''%'''''''">
              <a:rPr lang="en-US" altLang="en-US" sz="800" b="1" smtClean="0"/>
              <a:pPr lvl="0" algn="ctr">
                <a:spcBef>
                  <a:spcPct val="0"/>
                </a:spcBef>
                <a:spcAft>
                  <a:spcPct val="0"/>
                </a:spcAft>
              </a:pPr>
              <a:t>16.5%</a:t>
            </a:fld>
            <a:endParaRPr lang="en-US" sz="800" b="1"/>
          </a:p>
        </p:txBody>
      </p:sp>
      <p:sp>
        <p:nvSpPr>
          <p:cNvPr id="98" name="Text Placeholder 2">
            <a:extLst>
              <a:ext uri="{FF2B5EF4-FFF2-40B4-BE49-F238E27FC236}">
                <a16:creationId xmlns:a16="http://schemas.microsoft.com/office/drawing/2014/main" id="{FAE38E7D-4A1F-E2F7-2DA7-F047DC48DC9A}"/>
              </a:ext>
            </a:extLst>
          </p:cNvPr>
          <p:cNvSpPr>
            <a:spLocks/>
          </p:cNvSpPr>
          <p:nvPr>
            <p:custDataLst>
              <p:tags r:id="rId86"/>
            </p:custDataLst>
          </p:nvPr>
        </p:nvSpPr>
        <p:spPr bwMode="auto">
          <a:xfrm>
            <a:off x="10563225" y="580231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445044F-81B0-44BE-B1D8-D7F45B9322E8}" type="datetime'''''2''''''''''0''''2''''''''''''''''''''5'''">
              <a:rPr lang="en-US" altLang="en-US" sz="1000" smtClean="0"/>
              <a:pPr lvl="0" algn="ctr">
                <a:spcBef>
                  <a:spcPct val="0"/>
                </a:spcBef>
                <a:spcAft>
                  <a:spcPct val="0"/>
                </a:spcAft>
              </a:pPr>
              <a:t>2025</a:t>
            </a:fld>
            <a:endParaRPr lang="en-US" sz="1000"/>
          </a:p>
        </p:txBody>
      </p:sp>
      <p:sp>
        <p:nvSpPr>
          <p:cNvPr id="163" name="Text Placeholder 2">
            <a:extLst>
              <a:ext uri="{FF2B5EF4-FFF2-40B4-BE49-F238E27FC236}">
                <a16:creationId xmlns:a16="http://schemas.microsoft.com/office/drawing/2014/main" id="{8699B67D-3EDD-A9B1-8603-6A8A3F94003C}"/>
              </a:ext>
            </a:extLst>
          </p:cNvPr>
          <p:cNvSpPr>
            <a:spLocks/>
          </p:cNvSpPr>
          <p:nvPr>
            <p:custDataLst>
              <p:tags r:id="rId87"/>
            </p:custDataLst>
          </p:nvPr>
        </p:nvSpPr>
        <p:spPr bwMode="gray">
          <a:xfrm>
            <a:off x="11074400" y="3568700"/>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31DE14E-E84D-46CB-844B-EB5BE4800774}" type="datetime'''1''''''''''''''''''3''''''''''''''''''.''5%'''''">
              <a:rPr lang="fi-FI" altLang="en-US" sz="800" b="1" smtClean="0"/>
              <a:pPr lvl="0" algn="ctr">
                <a:spcBef>
                  <a:spcPct val="0"/>
                </a:spcBef>
                <a:spcAft>
                  <a:spcPct val="0"/>
                </a:spcAft>
              </a:pPr>
              <a:t>13.5%</a:t>
            </a:fld>
            <a:endParaRPr lang="en-US" sz="800" b="1"/>
          </a:p>
        </p:txBody>
      </p:sp>
      <p:sp>
        <p:nvSpPr>
          <p:cNvPr id="159" name="Text Placeholder 2">
            <a:extLst>
              <a:ext uri="{FF2B5EF4-FFF2-40B4-BE49-F238E27FC236}">
                <a16:creationId xmlns:a16="http://schemas.microsoft.com/office/drawing/2014/main" id="{3BB52F16-5479-07C9-EAB5-568CC0A07EC3}"/>
              </a:ext>
            </a:extLst>
          </p:cNvPr>
          <p:cNvSpPr>
            <a:spLocks/>
          </p:cNvSpPr>
          <p:nvPr>
            <p:custDataLst>
              <p:tags r:id="rId88"/>
            </p:custDataLst>
          </p:nvPr>
        </p:nvSpPr>
        <p:spPr bwMode="auto">
          <a:xfrm>
            <a:off x="11055350" y="5802313"/>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59A1C06-7456-467F-BF9A-272C565D6B8D}" type="datetime'''''Q''''2/''26 ''''L''''''''T''''''''''''''M'''''''">
              <a:rPr lang="fi-FI" altLang="en-US" sz="1000" b="1" smtClean="0"/>
              <a:pPr lvl="0" algn="ctr">
                <a:spcBef>
                  <a:spcPct val="0"/>
                </a:spcBef>
                <a:spcAft>
                  <a:spcPct val="0"/>
                </a:spcAft>
              </a:pPr>
              <a:t>Q2/26 LTM</a:t>
            </a:fld>
            <a:endParaRPr lang="en-US" sz="1000" b="1"/>
          </a:p>
        </p:txBody>
      </p:sp>
      <p:sp>
        <p:nvSpPr>
          <p:cNvPr id="24" name="Text Placeholder 2">
            <a:extLst>
              <a:ext uri="{FF2B5EF4-FFF2-40B4-BE49-F238E27FC236}">
                <a16:creationId xmlns:a16="http://schemas.microsoft.com/office/drawing/2014/main" id="{D2CF2717-DE0C-5CF8-A3C2-7FCE6F3716CA}"/>
              </a:ext>
            </a:extLst>
          </p:cNvPr>
          <p:cNvSpPr>
            <a:spLocks/>
          </p:cNvSpPr>
          <p:nvPr>
            <p:custDataLst>
              <p:tags r:id="rId89"/>
            </p:custDataLst>
          </p:nvPr>
        </p:nvSpPr>
        <p:spPr bwMode="gray">
          <a:xfrm>
            <a:off x="11058525" y="2646363"/>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FFE3501-8C6D-4B69-875E-6A826EED2852}" type="datetime'''''''''''''''2'',''''''''0''''7''0'''''''''''''''''''''''''''">
              <a:rPr lang="fi-FI" altLang="en-US" sz="1000" b="1" smtClean="0"/>
              <a:pPr lvl="0" algn="ctr">
                <a:spcBef>
                  <a:spcPct val="0"/>
                </a:spcBef>
                <a:spcAft>
                  <a:spcPct val="0"/>
                </a:spcAft>
              </a:pPr>
              <a:t>2,070</a:t>
            </a:fld>
            <a:endParaRPr lang="fi-FI" sz="1000" b="1"/>
          </a:p>
        </p:txBody>
      </p:sp>
      <p:sp>
        <p:nvSpPr>
          <p:cNvPr id="100" name="Rectangle 1384">
            <a:extLst>
              <a:ext uri="{FF2B5EF4-FFF2-40B4-BE49-F238E27FC236}">
                <a16:creationId xmlns:a16="http://schemas.microsoft.com/office/drawing/2014/main" id="{19D9EFE0-6491-EB39-0A76-364F8F47F5B2}"/>
              </a:ext>
            </a:extLst>
          </p:cNvPr>
          <p:cNvSpPr/>
          <p:nvPr>
            <p:custDataLst>
              <p:tags r:id="rId90"/>
            </p:custDataLst>
          </p:nvPr>
        </p:nvSpPr>
        <p:spPr bwMode="auto">
          <a:xfrm>
            <a:off x="8297863" y="6007100"/>
            <a:ext cx="142875" cy="106363"/>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1" name="Straight Connector 1385">
            <a:extLst>
              <a:ext uri="{FF2B5EF4-FFF2-40B4-BE49-F238E27FC236}">
                <a16:creationId xmlns:a16="http://schemas.microsoft.com/office/drawing/2014/main" id="{E57A4208-A9F4-88DF-F741-3DEBB24F3D43}"/>
              </a:ext>
            </a:extLst>
          </p:cNvPr>
          <p:cNvCxnSpPr/>
          <p:nvPr>
            <p:custDataLst>
              <p:tags r:id="rId91"/>
            </p:custDataLst>
          </p:nvPr>
        </p:nvCxnSpPr>
        <p:spPr bwMode="gray">
          <a:xfrm>
            <a:off x="8226425" y="6224588"/>
            <a:ext cx="200025"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2" name="Oval 1386">
            <a:extLst>
              <a:ext uri="{FF2B5EF4-FFF2-40B4-BE49-F238E27FC236}">
                <a16:creationId xmlns:a16="http://schemas.microsoft.com/office/drawing/2014/main" id="{8BA3D170-A477-8840-ED5A-E031F6BBCCFF}"/>
              </a:ext>
            </a:extLst>
          </p:cNvPr>
          <p:cNvSpPr/>
          <p:nvPr>
            <p:custDataLst>
              <p:tags r:id="rId92"/>
            </p:custDataLst>
          </p:nvPr>
        </p:nvSpPr>
        <p:spPr bwMode="auto">
          <a:xfrm>
            <a:off x="8288338" y="6186488"/>
            <a:ext cx="76200" cy="76200"/>
          </a:xfrm>
          <a:prstGeom prst="ellipse">
            <a:avLst/>
          </a:prstGeom>
          <a:solidFill>
            <a:srgbClr val="FFFFFF"/>
          </a:solidFill>
          <a:ln w="9525" cmpd="sng" algn="ctr">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 Placeholder 2">
            <a:extLst>
              <a:ext uri="{FF2B5EF4-FFF2-40B4-BE49-F238E27FC236}">
                <a16:creationId xmlns:a16="http://schemas.microsoft.com/office/drawing/2014/main" id="{0BB031DC-CE66-7F3F-F264-2FC8F36E59EA}"/>
              </a:ext>
            </a:extLst>
          </p:cNvPr>
          <p:cNvSpPr>
            <a:spLocks/>
          </p:cNvSpPr>
          <p:nvPr>
            <p:custDataLst>
              <p:tags r:id="rId93"/>
            </p:custDataLst>
          </p:nvPr>
        </p:nvSpPr>
        <p:spPr bwMode="auto">
          <a:xfrm>
            <a:off x="8491538" y="6011863"/>
            <a:ext cx="154940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sz="800"/>
              <a:t>Capital employed 12-month rolling</a:t>
            </a:r>
          </a:p>
        </p:txBody>
      </p:sp>
      <p:sp>
        <p:nvSpPr>
          <p:cNvPr id="104" name="Text Placeholder 2">
            <a:extLst>
              <a:ext uri="{FF2B5EF4-FFF2-40B4-BE49-F238E27FC236}">
                <a16:creationId xmlns:a16="http://schemas.microsoft.com/office/drawing/2014/main" id="{A0920DFF-26D9-D7D2-A447-B1573C0DE50A}"/>
              </a:ext>
            </a:extLst>
          </p:cNvPr>
          <p:cNvSpPr>
            <a:spLocks/>
          </p:cNvSpPr>
          <p:nvPr>
            <p:custDataLst>
              <p:tags r:id="rId94"/>
            </p:custDataLst>
          </p:nvPr>
        </p:nvSpPr>
        <p:spPr bwMode="auto">
          <a:xfrm>
            <a:off x="8491538" y="6176963"/>
            <a:ext cx="88900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r>
              <a:rPr lang="en-US" sz="800"/>
              <a:t>Operative ROCE-%</a:t>
            </a:r>
          </a:p>
        </p:txBody>
      </p:sp>
      <p:sp>
        <p:nvSpPr>
          <p:cNvPr id="105" name="TextBox 1463">
            <a:extLst>
              <a:ext uri="{FF2B5EF4-FFF2-40B4-BE49-F238E27FC236}">
                <a16:creationId xmlns:a16="http://schemas.microsoft.com/office/drawing/2014/main" id="{AFD47C90-D7EB-C001-7665-1AE1EA73B2D4}"/>
              </a:ext>
            </a:extLst>
          </p:cNvPr>
          <p:cNvSpPr txBox="1"/>
          <p:nvPr/>
        </p:nvSpPr>
        <p:spPr>
          <a:xfrm>
            <a:off x="8387920" y="3203575"/>
            <a:ext cx="1255840" cy="215444"/>
          </a:xfrm>
          <a:prstGeom prst="rect">
            <a:avLst/>
          </a:prstGeom>
          <a:noFill/>
        </p:spPr>
        <p:txBody>
          <a:bodyPr wrap="square" rtlCol="0">
            <a:spAutoFit/>
          </a:bodyPr>
          <a:lstStyle/>
          <a:p>
            <a:r>
              <a:rPr lang="en-US" sz="800" b="1"/>
              <a:t>Op. ROCE &gt; 16%</a:t>
            </a:r>
          </a:p>
        </p:txBody>
      </p:sp>
      <p:sp>
        <p:nvSpPr>
          <p:cNvPr id="106" name="TextBox 1464">
            <a:extLst>
              <a:ext uri="{FF2B5EF4-FFF2-40B4-BE49-F238E27FC236}">
                <a16:creationId xmlns:a16="http://schemas.microsoft.com/office/drawing/2014/main" id="{4EA03D54-DC82-CD04-FA3E-DE1DF2D09A46}"/>
              </a:ext>
            </a:extLst>
          </p:cNvPr>
          <p:cNvSpPr txBox="1"/>
          <p:nvPr/>
        </p:nvSpPr>
        <p:spPr>
          <a:xfrm>
            <a:off x="4590305" y="3233738"/>
            <a:ext cx="1439625" cy="215444"/>
          </a:xfrm>
          <a:prstGeom prst="rect">
            <a:avLst/>
          </a:prstGeom>
          <a:noFill/>
        </p:spPr>
        <p:txBody>
          <a:bodyPr wrap="square" rtlCol="0">
            <a:spAutoFit/>
          </a:bodyPr>
          <a:lstStyle/>
          <a:p>
            <a:r>
              <a:rPr lang="en-US" sz="800" b="1"/>
              <a:t>Op. EBITDA 18-21%</a:t>
            </a:r>
          </a:p>
        </p:txBody>
      </p:sp>
      <p:sp>
        <p:nvSpPr>
          <p:cNvPr id="107" name="TextBox 20">
            <a:extLst>
              <a:ext uri="{FF2B5EF4-FFF2-40B4-BE49-F238E27FC236}">
                <a16:creationId xmlns:a16="http://schemas.microsoft.com/office/drawing/2014/main" id="{795CE507-6C9C-3A5C-768E-A6A4C21129F0}"/>
              </a:ext>
            </a:extLst>
          </p:cNvPr>
          <p:cNvSpPr txBox="1"/>
          <p:nvPr/>
        </p:nvSpPr>
        <p:spPr>
          <a:xfrm>
            <a:off x="829654" y="1690688"/>
            <a:ext cx="3305175" cy="249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dirty="0">
                <a:ln>
                  <a:noFill/>
                </a:ln>
                <a:solidFill>
                  <a:srgbClr val="322D2D"/>
                </a:solidFill>
                <a:effectLst/>
                <a:uLnTx/>
                <a:uFillTx/>
                <a:latin typeface="Arial"/>
                <a:ea typeface="+mn-ea"/>
                <a:cs typeface="+mn-cs"/>
              </a:rPr>
              <a:t>ORGANIC GROWTH</a:t>
            </a:r>
            <a:r>
              <a:rPr kumimoji="0" lang="en-US" sz="1200" b="1" i="0" u="none" strike="noStrike" kern="1200" cap="none" spc="100" normalizeH="0" baseline="30000" noProof="0" dirty="0">
                <a:ln>
                  <a:noFill/>
                </a:ln>
                <a:solidFill>
                  <a:srgbClr val="322D2D"/>
                </a:solidFill>
                <a:effectLst/>
                <a:uLnTx/>
                <a:uFillTx/>
                <a:latin typeface="Arial"/>
                <a:ea typeface="+mn-ea"/>
                <a:cs typeface="+mn-cs"/>
              </a:rPr>
              <a:t>1</a:t>
            </a:r>
            <a:r>
              <a:rPr kumimoji="0" lang="en-US" sz="1200" b="1" i="0" u="none" strike="noStrike" kern="1200" cap="none" spc="100" normalizeH="0" baseline="0" noProof="0" dirty="0">
                <a:ln>
                  <a:noFill/>
                </a:ln>
                <a:solidFill>
                  <a:srgbClr val="322D2D"/>
                </a:solidFill>
                <a:effectLst/>
                <a:uLnTx/>
                <a:uFillTx/>
                <a:latin typeface="Arial"/>
                <a:ea typeface="+mn-ea"/>
                <a:cs typeface="+mn-cs"/>
              </a:rPr>
              <a:t>, % </a:t>
            </a:r>
            <a:br>
              <a:rPr kumimoji="0" lang="en-US" sz="1200" b="1" i="0" u="none" strike="noStrike" kern="1200" cap="none" spc="100" normalizeH="0" baseline="0" noProof="0" dirty="0">
                <a:ln>
                  <a:noFill/>
                </a:ln>
                <a:solidFill>
                  <a:srgbClr val="322D2D"/>
                </a:solidFill>
                <a:effectLst/>
                <a:uLnTx/>
                <a:uFillTx/>
                <a:latin typeface="Arial"/>
                <a:ea typeface="+mn-ea"/>
                <a:cs typeface="+mn-cs"/>
              </a:rPr>
            </a:br>
            <a:r>
              <a:rPr kumimoji="0" lang="en-US" sz="1200" b="0" i="0" u="none" strike="noStrike" kern="1200" cap="none" spc="100" normalizeH="0" baseline="0" noProof="0" dirty="0">
                <a:ln>
                  <a:noFill/>
                </a:ln>
                <a:solidFill>
                  <a:srgbClr val="322D2D"/>
                </a:solidFill>
                <a:effectLst/>
                <a:uLnTx/>
                <a:uFillTx/>
                <a:latin typeface="Arial"/>
                <a:ea typeface="+mn-ea"/>
                <a:cs typeface="+mn-cs"/>
              </a:rPr>
              <a:t>EUR million</a:t>
            </a:r>
          </a:p>
        </p:txBody>
      </p:sp>
      <p:sp>
        <p:nvSpPr>
          <p:cNvPr id="108" name="TextBox 20">
            <a:extLst>
              <a:ext uri="{FF2B5EF4-FFF2-40B4-BE49-F238E27FC236}">
                <a16:creationId xmlns:a16="http://schemas.microsoft.com/office/drawing/2014/main" id="{0D573EAF-20C8-1E4A-316D-499F8F4E7C9D}"/>
              </a:ext>
            </a:extLst>
          </p:cNvPr>
          <p:cNvSpPr txBox="1"/>
          <p:nvPr/>
        </p:nvSpPr>
        <p:spPr>
          <a:xfrm>
            <a:off x="4367213" y="1690688"/>
            <a:ext cx="3305175" cy="249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00" normalizeH="0" baseline="0" noProof="0">
                <a:ln>
                  <a:noFill/>
                </a:ln>
                <a:solidFill>
                  <a:srgbClr val="322D2D"/>
                </a:solidFill>
                <a:effectLst/>
                <a:uLnTx/>
                <a:uFillTx/>
                <a:latin typeface="Arial"/>
                <a:ea typeface="+mn-ea"/>
                <a:cs typeface="+mn-cs"/>
              </a:rPr>
              <a:t>OPERATIVE EBITDA, % </a:t>
            </a:r>
            <a:br>
              <a:rPr kumimoji="0" lang="en-US" sz="1200" b="1" i="0" u="none" strike="noStrike" kern="1200" cap="none" spc="100" normalizeH="0" baseline="0" noProof="0">
                <a:ln>
                  <a:noFill/>
                </a:ln>
                <a:solidFill>
                  <a:srgbClr val="322D2D"/>
                </a:solidFill>
                <a:effectLst/>
                <a:uLnTx/>
                <a:uFillTx/>
                <a:latin typeface="Arial"/>
                <a:ea typeface="+mn-ea"/>
                <a:cs typeface="+mn-cs"/>
              </a:rPr>
            </a:br>
            <a:r>
              <a:rPr kumimoji="0" lang="en-US" sz="12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109" name="TextBox 20">
            <a:extLst>
              <a:ext uri="{FF2B5EF4-FFF2-40B4-BE49-F238E27FC236}">
                <a16:creationId xmlns:a16="http://schemas.microsoft.com/office/drawing/2014/main" id="{961CCFFE-FF5D-75E0-F454-6411061A5460}"/>
              </a:ext>
            </a:extLst>
          </p:cNvPr>
          <p:cNvSpPr txBox="1"/>
          <p:nvPr/>
        </p:nvSpPr>
        <p:spPr>
          <a:xfrm>
            <a:off x="8087490" y="1690688"/>
            <a:ext cx="3959965" cy="249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spc="100">
                <a:solidFill>
                  <a:srgbClr val="322D2D"/>
                </a:solidFill>
                <a:latin typeface="Arial"/>
              </a:rPr>
              <a:t>OP. RETURN ON CAPITAL EMPLOYED</a:t>
            </a:r>
            <a:r>
              <a:rPr kumimoji="0" lang="en-US" sz="1200" b="1" i="0" u="none" strike="noStrike" kern="1200" cap="none" spc="100" normalizeH="0" baseline="0" noProof="0">
                <a:ln>
                  <a:noFill/>
                </a:ln>
                <a:solidFill>
                  <a:srgbClr val="322D2D"/>
                </a:solidFill>
                <a:effectLst/>
                <a:uLnTx/>
                <a:uFillTx/>
                <a:latin typeface="Arial"/>
                <a:ea typeface="+mn-ea"/>
                <a:cs typeface="+mn-cs"/>
              </a:rPr>
              <a:t> </a:t>
            </a:r>
            <a:br>
              <a:rPr kumimoji="0" lang="en-US" sz="1200" b="1" i="0" u="none" strike="noStrike" kern="1200" cap="none" spc="100" normalizeH="0" baseline="0" noProof="0">
                <a:ln>
                  <a:noFill/>
                </a:ln>
                <a:solidFill>
                  <a:srgbClr val="322D2D"/>
                </a:solidFill>
                <a:effectLst/>
                <a:uLnTx/>
                <a:uFillTx/>
                <a:latin typeface="Arial"/>
                <a:ea typeface="+mn-ea"/>
                <a:cs typeface="+mn-cs"/>
              </a:rPr>
            </a:br>
            <a:r>
              <a:rPr kumimoji="0" lang="en-US" sz="12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110" name="TextBox 8">
            <a:extLst>
              <a:ext uri="{FF2B5EF4-FFF2-40B4-BE49-F238E27FC236}">
                <a16:creationId xmlns:a16="http://schemas.microsoft.com/office/drawing/2014/main" id="{AAFDC1D3-9D15-3080-43F3-416842AAACB8}"/>
              </a:ext>
            </a:extLst>
          </p:cNvPr>
          <p:cNvSpPr txBox="1"/>
          <p:nvPr/>
        </p:nvSpPr>
        <p:spPr>
          <a:xfrm>
            <a:off x="6095205" y="6413431"/>
            <a:ext cx="4381287" cy="430887"/>
          </a:xfrm>
          <a:prstGeom prst="rect">
            <a:avLst/>
          </a:prstGeom>
          <a:noFill/>
        </p:spPr>
        <p:txBody>
          <a:bodyPr wrap="square" rtlCol="0">
            <a:spAutoFit/>
          </a:bodyPr>
          <a:lstStyle/>
          <a:p>
            <a:r>
              <a:rPr lang="en-US" sz="700"/>
              <a:t>*Oil &amp; Gas adjusted</a:t>
            </a:r>
            <a:br>
              <a:rPr lang="en-US" sz="700"/>
            </a:br>
            <a:r>
              <a:rPr lang="en-US" sz="700" baseline="30000"/>
              <a:t>1</a:t>
            </a:r>
            <a:r>
              <a:rPr lang="en-US" sz="700"/>
              <a:t>Revenue growth in local currencies, excluding acquisitions and divestments</a:t>
            </a:r>
          </a:p>
          <a:p>
            <a:endParaRPr lang="en-US" sz="700"/>
          </a:p>
        </p:txBody>
      </p:sp>
      <p:sp>
        <p:nvSpPr>
          <p:cNvPr id="111" name="TextBox 9">
            <a:extLst>
              <a:ext uri="{FF2B5EF4-FFF2-40B4-BE49-F238E27FC236}">
                <a16:creationId xmlns:a16="http://schemas.microsoft.com/office/drawing/2014/main" id="{D26BE3A7-9CE8-4521-8263-19F093BEBB78}"/>
              </a:ext>
            </a:extLst>
          </p:cNvPr>
          <p:cNvSpPr txBox="1"/>
          <p:nvPr/>
        </p:nvSpPr>
        <p:spPr>
          <a:xfrm>
            <a:off x="6147593" y="6410698"/>
            <a:ext cx="4942651" cy="215444"/>
          </a:xfrm>
          <a:prstGeom prst="rect">
            <a:avLst/>
          </a:prstGeom>
          <a:noFill/>
        </p:spPr>
        <p:txBody>
          <a:bodyPr wrap="square" rtlCol="0">
            <a:spAutoFit/>
          </a:bodyPr>
          <a:lstStyle/>
          <a:p>
            <a:r>
              <a:rPr lang="fi-FI" sz="800"/>
              <a:t>.</a:t>
            </a:r>
          </a:p>
        </p:txBody>
      </p:sp>
    </p:spTree>
    <p:extLst>
      <p:ext uri="{BB962C8B-B14F-4D97-AF65-F5344CB8AC3E}">
        <p14:creationId xmlns:p14="http://schemas.microsoft.com/office/powerpoint/2010/main" val="3273065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31E724-2CF6-737F-5CB8-EC4F770E3BEF}"/>
            </a:ext>
          </a:extLst>
        </p:cNvPr>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29A4EC0-6069-0528-F48A-143A678EA663}"/>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62" imgH="362" progId="TCLayout.ActiveDocument.1">
                  <p:embed/>
                </p:oleObj>
              </mc:Choice>
              <mc:Fallback>
                <p:oleObj name="think-cell Slide" r:id="rId5" imgW="362" imgH="362" progId="TCLayout.ActiveDocument.1">
                  <p:embed/>
                  <p:pic>
                    <p:nvPicPr>
                      <p:cNvPr id="2" name="Object 1" hidden="1">
                        <a:extLst>
                          <a:ext uri="{FF2B5EF4-FFF2-40B4-BE49-F238E27FC236}">
                            <a16:creationId xmlns:a16="http://schemas.microsoft.com/office/drawing/2014/main" id="{A29A4EC0-6069-0528-F48A-143A678EA663}"/>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D69F6DC7-D10C-5012-ED55-02D1F14F0139}"/>
              </a:ext>
            </a:extLst>
          </p:cNvPr>
          <p:cNvSpPr/>
          <p:nvPr>
            <p:custDataLst>
              <p:tags r:id="rId2"/>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fi-FI" sz="4000" b="1">
              <a:latin typeface="Arial" panose="020B0604020202020204" pitchFamily="34" charset="0"/>
              <a:ea typeface="+mj-ea"/>
              <a:cs typeface="+mj-cs"/>
              <a:sym typeface="Arial" panose="020B0604020202020204" pitchFamily="34" charset="0"/>
            </a:endParaRPr>
          </a:p>
        </p:txBody>
      </p:sp>
      <p:sp>
        <p:nvSpPr>
          <p:cNvPr id="8" name="Title 7">
            <a:extLst>
              <a:ext uri="{FF2B5EF4-FFF2-40B4-BE49-F238E27FC236}">
                <a16:creationId xmlns:a16="http://schemas.microsoft.com/office/drawing/2014/main" id="{1ED7130F-96BC-CBF3-DB70-BE1DEAAAF298}"/>
              </a:ext>
            </a:extLst>
          </p:cNvPr>
          <p:cNvSpPr>
            <a:spLocks noGrp="1"/>
          </p:cNvSpPr>
          <p:nvPr>
            <p:ph type="title"/>
          </p:nvPr>
        </p:nvSpPr>
        <p:spPr/>
        <p:txBody>
          <a:bodyPr vert="horz" rIns="0"/>
          <a:lstStyle/>
          <a:p>
            <a:r>
              <a:rPr lang="fi-FI" dirty="0" err="1"/>
              <a:t>The</a:t>
            </a:r>
            <a:r>
              <a:rPr lang="fi-FI" dirty="0"/>
              <a:t> </a:t>
            </a:r>
            <a:r>
              <a:rPr lang="fi-FI" dirty="0" err="1"/>
              <a:t>impact</a:t>
            </a:r>
            <a:r>
              <a:rPr lang="fi-FI" dirty="0"/>
              <a:t> of </a:t>
            </a:r>
            <a:r>
              <a:rPr lang="fi-FI" dirty="0" err="1"/>
              <a:t>the</a:t>
            </a:r>
            <a:r>
              <a:rPr lang="fi-FI" dirty="0"/>
              <a:t> </a:t>
            </a:r>
            <a:r>
              <a:rPr lang="fi-FI" dirty="0" err="1"/>
              <a:t>cost</a:t>
            </a:r>
            <a:r>
              <a:rPr lang="fi-FI" dirty="0"/>
              <a:t> inflation and </a:t>
            </a:r>
            <a:r>
              <a:rPr lang="fi-FI" dirty="0" err="1"/>
              <a:t>mitigating</a:t>
            </a:r>
            <a:r>
              <a:rPr lang="fi-FI" dirty="0"/>
              <a:t> </a:t>
            </a:r>
            <a:r>
              <a:rPr lang="fi-FI" dirty="0" err="1"/>
              <a:t>actions</a:t>
            </a:r>
            <a:endParaRPr lang="fi-FI" dirty="0"/>
          </a:p>
        </p:txBody>
      </p:sp>
      <p:sp>
        <p:nvSpPr>
          <p:cNvPr id="9" name="Content Placeholder 8">
            <a:extLst>
              <a:ext uri="{FF2B5EF4-FFF2-40B4-BE49-F238E27FC236}">
                <a16:creationId xmlns:a16="http://schemas.microsoft.com/office/drawing/2014/main" id="{87A1A681-06DE-FB9E-F887-A3BF51455773}"/>
              </a:ext>
            </a:extLst>
          </p:cNvPr>
          <p:cNvSpPr>
            <a:spLocks noGrp="1"/>
          </p:cNvSpPr>
          <p:nvPr>
            <p:ph sz="half" idx="1"/>
          </p:nvPr>
        </p:nvSpPr>
        <p:spPr>
          <a:xfrm>
            <a:off x="838200" y="1584720"/>
            <a:ext cx="4904135" cy="4612880"/>
          </a:xfrm>
        </p:spPr>
        <p:txBody>
          <a:bodyPr/>
          <a:lstStyle/>
          <a:p>
            <a:pPr lvl="1">
              <a:spcBef>
                <a:spcPts val="0"/>
              </a:spcBef>
              <a:spcAft>
                <a:spcPts val="600"/>
              </a:spcAft>
            </a:pPr>
            <a:r>
              <a:rPr lang="en-US" sz="1600" dirty="0"/>
              <a:t>The cost inflation caused by the effects of the Iran war has led to higher raw material costs especially in </a:t>
            </a:r>
            <a:r>
              <a:rPr lang="en-US" sz="1600" i="1" dirty="0"/>
              <a:t>Water Solutions</a:t>
            </a:r>
            <a:r>
              <a:rPr lang="en-US" sz="1600" dirty="0"/>
              <a:t> and </a:t>
            </a:r>
            <a:r>
              <a:rPr lang="en-US" sz="1600" i="1" dirty="0"/>
              <a:t>Packaging &amp; Hygiene Solutions</a:t>
            </a:r>
            <a:r>
              <a:rPr lang="en-US" sz="1600" dirty="0"/>
              <a:t>. Also </a:t>
            </a:r>
            <a:r>
              <a:rPr lang="en-US" sz="1600" i="1" dirty="0"/>
              <a:t>Fiber Essentials</a:t>
            </a:r>
            <a:r>
              <a:rPr lang="en-US" sz="1600" dirty="0"/>
              <a:t> is impacted by </a:t>
            </a:r>
            <a:r>
              <a:rPr lang="en-US" sz="1600" dirty="0" err="1"/>
              <a:t>sulphur</a:t>
            </a:r>
            <a:r>
              <a:rPr lang="en-US" sz="1600" dirty="0"/>
              <a:t> availability and price.</a:t>
            </a:r>
          </a:p>
          <a:p>
            <a:pPr lvl="1">
              <a:spcBef>
                <a:spcPts val="0"/>
              </a:spcBef>
              <a:spcAft>
                <a:spcPts val="600"/>
              </a:spcAft>
            </a:pPr>
            <a:r>
              <a:rPr lang="en-US" sz="1600" dirty="0"/>
              <a:t>The impact of raw material cost inflation started to become visible in mid-Q2</a:t>
            </a:r>
          </a:p>
          <a:p>
            <a:pPr lvl="2">
              <a:spcBef>
                <a:spcPts val="0"/>
              </a:spcBef>
              <a:spcAft>
                <a:spcPts val="600"/>
              </a:spcAft>
            </a:pPr>
            <a:r>
              <a:rPr lang="en-US" sz="1400" dirty="0"/>
              <a:t>Price increases were implemented immediately when the war started to mitigate the impact of the increased costs</a:t>
            </a:r>
          </a:p>
          <a:p>
            <a:pPr lvl="2">
              <a:spcBef>
                <a:spcPts val="0"/>
              </a:spcBef>
              <a:spcAft>
                <a:spcPts val="600"/>
              </a:spcAft>
            </a:pPr>
            <a:r>
              <a:rPr lang="en-US" sz="1400" dirty="0"/>
              <a:t>It takes on average up to two quarters before the price increases are fully visible in the financials, the delay is the longest in Water Solutions</a:t>
            </a:r>
          </a:p>
          <a:p>
            <a:pPr lvl="1">
              <a:spcBef>
                <a:spcPts val="0"/>
              </a:spcBef>
              <a:spcAft>
                <a:spcPts val="600"/>
              </a:spcAft>
            </a:pPr>
            <a:r>
              <a:rPr lang="en-US" sz="1600" dirty="0"/>
              <a:t>Our current estimate for the full-year negative raw material and logistics cost impact is around EUR 100 million, of which roughly 50% is expected to be covered by price increases. The current total cost impact estimate is clearly higher, and the mitigation impact significantly less compared to our initial expectations. </a:t>
            </a:r>
          </a:p>
          <a:p>
            <a:pPr marL="0" lvl="1" indent="0">
              <a:spcAft>
                <a:spcPts val="600"/>
              </a:spcAft>
              <a:buNone/>
            </a:pPr>
            <a:endParaRPr lang="en-US" sz="1600" dirty="0"/>
          </a:p>
          <a:p>
            <a:pPr lvl="1">
              <a:spcAft>
                <a:spcPts val="600"/>
              </a:spcAft>
            </a:pPr>
            <a:endParaRPr lang="en-US" sz="1600" dirty="0"/>
          </a:p>
          <a:p>
            <a:pPr marL="0" lvl="1" indent="0">
              <a:buNone/>
            </a:pPr>
            <a:endParaRPr lang="fi-FI" sz="1600" dirty="0"/>
          </a:p>
          <a:p>
            <a:pPr lvl="1"/>
            <a:endParaRPr lang="en-US" sz="1600" dirty="0"/>
          </a:p>
        </p:txBody>
      </p:sp>
      <p:sp>
        <p:nvSpPr>
          <p:cNvPr id="4" name="Date Placeholder 3">
            <a:extLst>
              <a:ext uri="{FF2B5EF4-FFF2-40B4-BE49-F238E27FC236}">
                <a16:creationId xmlns:a16="http://schemas.microsoft.com/office/drawing/2014/main" id="{5D2CBEA5-98AC-CA37-F065-D728A97A0001}"/>
              </a:ext>
            </a:extLst>
          </p:cNvPr>
          <p:cNvSpPr>
            <a:spLocks noGrp="1"/>
          </p:cNvSpPr>
          <p:nvPr>
            <p:ph type="dt" sz="half" idx="10"/>
          </p:nvPr>
        </p:nvSpPr>
        <p:spPr/>
        <p:txBody>
          <a:bodyPr/>
          <a:lstStyle/>
          <a:p>
            <a:r>
              <a:rPr lang="fi-FI"/>
              <a:t>JULY 2026</a:t>
            </a:r>
            <a:endParaRPr lang="en-US"/>
          </a:p>
        </p:txBody>
      </p:sp>
      <p:sp>
        <p:nvSpPr>
          <p:cNvPr id="5" name="Footer Placeholder 4">
            <a:extLst>
              <a:ext uri="{FF2B5EF4-FFF2-40B4-BE49-F238E27FC236}">
                <a16:creationId xmlns:a16="http://schemas.microsoft.com/office/drawing/2014/main" id="{6FAFB4F5-8C44-D21C-1910-3826BCE0A532}"/>
              </a:ext>
            </a:extLst>
          </p:cNvPr>
          <p:cNvSpPr>
            <a:spLocks noGrp="1"/>
          </p:cNvSpPr>
          <p:nvPr>
            <p:ph type="ftr" sz="quarter" idx="11"/>
          </p:nvPr>
        </p:nvSpPr>
        <p:spPr/>
        <p:txBody>
          <a:bodyPr/>
          <a:lstStyle/>
          <a:p>
            <a:r>
              <a:rPr lang="en-US"/>
              <a:t>INVESTOR PRESENTATION</a:t>
            </a:r>
            <a:endParaRPr lang="en-US" dirty="0"/>
          </a:p>
        </p:txBody>
      </p:sp>
      <p:sp>
        <p:nvSpPr>
          <p:cNvPr id="6" name="Slide Number Placeholder 5">
            <a:extLst>
              <a:ext uri="{FF2B5EF4-FFF2-40B4-BE49-F238E27FC236}">
                <a16:creationId xmlns:a16="http://schemas.microsoft.com/office/drawing/2014/main" id="{6CFDA9E7-3104-DE09-2867-B8C98C5EA557}"/>
              </a:ext>
            </a:extLst>
          </p:cNvPr>
          <p:cNvSpPr>
            <a:spLocks noGrp="1"/>
          </p:cNvSpPr>
          <p:nvPr>
            <p:ph type="sldNum" sz="quarter" idx="12"/>
          </p:nvPr>
        </p:nvSpPr>
        <p:spPr/>
        <p:txBody>
          <a:bodyPr/>
          <a:lstStyle/>
          <a:p>
            <a:fld id="{9B8CDF1A-3CDE-4195-AF23-CDCF2878DEB5}" type="slidenum">
              <a:rPr lang="en-US" smtClean="0"/>
              <a:pPr/>
              <a:t>63</a:t>
            </a:fld>
            <a:endParaRPr lang="en-US"/>
          </a:p>
        </p:txBody>
      </p:sp>
      <p:sp>
        <p:nvSpPr>
          <p:cNvPr id="10" name="Text Placeholder 18">
            <a:extLst>
              <a:ext uri="{FF2B5EF4-FFF2-40B4-BE49-F238E27FC236}">
                <a16:creationId xmlns:a16="http://schemas.microsoft.com/office/drawing/2014/main" id="{D8FA4681-2A71-FECE-F42B-BB60D75F7760}"/>
              </a:ext>
            </a:extLst>
          </p:cNvPr>
          <p:cNvSpPr txBox="1">
            <a:spLocks/>
          </p:cNvSpPr>
          <p:nvPr/>
        </p:nvSpPr>
        <p:spPr>
          <a:xfrm>
            <a:off x="5809086" y="1584720"/>
            <a:ext cx="3220482" cy="648666"/>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DIRECT PURCHASES AND LOGISTICS COSTS 2025</a:t>
            </a:r>
            <a:br>
              <a:rPr lang="fi-FI" sz="1400" b="1" dirty="0"/>
            </a:br>
            <a:r>
              <a:rPr lang="fi-FI" sz="1400" dirty="0"/>
              <a:t>EUR 1.5 </a:t>
            </a:r>
            <a:r>
              <a:rPr lang="fi-FI" sz="1400" dirty="0" err="1"/>
              <a:t>billion</a:t>
            </a:r>
            <a:endParaRPr lang="fi-FI" sz="1400" dirty="0"/>
          </a:p>
        </p:txBody>
      </p:sp>
      <p:graphicFrame>
        <p:nvGraphicFramePr>
          <p:cNvPr id="13" name="Content Placeholder 30">
            <a:extLst>
              <a:ext uri="{FF2B5EF4-FFF2-40B4-BE49-F238E27FC236}">
                <a16:creationId xmlns:a16="http://schemas.microsoft.com/office/drawing/2014/main" id="{58991C07-BC13-45BA-7FD2-99396A563427}"/>
              </a:ext>
            </a:extLst>
          </p:cNvPr>
          <p:cNvGraphicFramePr>
            <a:graphicFrameLocks/>
          </p:cNvGraphicFramePr>
          <p:nvPr/>
        </p:nvGraphicFramePr>
        <p:xfrm>
          <a:off x="5886351" y="2166819"/>
          <a:ext cx="3311525" cy="3887787"/>
        </p:xfrm>
        <a:graphic>
          <a:graphicData uri="http://schemas.openxmlformats.org/drawingml/2006/chart">
            <c:chart xmlns:c="http://schemas.openxmlformats.org/drawingml/2006/chart" xmlns:r="http://schemas.openxmlformats.org/officeDocument/2006/relationships" r:id="rId7"/>
          </a:graphicData>
        </a:graphic>
      </p:graphicFrame>
      <p:sp>
        <p:nvSpPr>
          <p:cNvPr id="14" name="Text Placeholder 20">
            <a:extLst>
              <a:ext uri="{FF2B5EF4-FFF2-40B4-BE49-F238E27FC236}">
                <a16:creationId xmlns:a16="http://schemas.microsoft.com/office/drawing/2014/main" id="{13225594-9447-2414-72AC-FDC65988C29A}"/>
              </a:ext>
            </a:extLst>
          </p:cNvPr>
          <p:cNvSpPr txBox="1">
            <a:spLocks/>
          </p:cNvSpPr>
          <p:nvPr/>
        </p:nvSpPr>
        <p:spPr>
          <a:xfrm>
            <a:off x="8671469" y="1576646"/>
            <a:ext cx="3311525"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dirty="0"/>
              <a:t>EXPOSURE TO OIL-RELATED</a:t>
            </a:r>
            <a:br>
              <a:rPr lang="en-US" sz="1400" b="1" dirty="0"/>
            </a:br>
            <a:r>
              <a:rPr lang="en-US" sz="1400" b="1" dirty="0"/>
              <a:t>RAW MATERIALS, 2025</a:t>
            </a:r>
          </a:p>
        </p:txBody>
      </p:sp>
      <p:graphicFrame>
        <p:nvGraphicFramePr>
          <p:cNvPr id="15" name="Content Placeholder 34">
            <a:extLst>
              <a:ext uri="{FF2B5EF4-FFF2-40B4-BE49-F238E27FC236}">
                <a16:creationId xmlns:a16="http://schemas.microsoft.com/office/drawing/2014/main" id="{AE829FF0-9D0C-BFC1-9C6A-EA3F822696C4}"/>
              </a:ext>
            </a:extLst>
          </p:cNvPr>
          <p:cNvGraphicFramePr>
            <a:graphicFrameLocks/>
          </p:cNvGraphicFramePr>
          <p:nvPr/>
        </p:nvGraphicFramePr>
        <p:xfrm>
          <a:off x="8540213" y="2166820"/>
          <a:ext cx="3311525" cy="3887787"/>
        </p:xfrm>
        <a:graphic>
          <a:graphicData uri="http://schemas.openxmlformats.org/drawingml/2006/chart">
            <c:chart xmlns:c="http://schemas.openxmlformats.org/drawingml/2006/chart" xmlns:r="http://schemas.openxmlformats.org/officeDocument/2006/relationships" r:id="rId8"/>
          </a:graphicData>
        </a:graphic>
      </p:graphicFrame>
      <p:sp>
        <p:nvSpPr>
          <p:cNvPr id="16" name="TextBox 77">
            <a:extLst>
              <a:ext uri="{FF2B5EF4-FFF2-40B4-BE49-F238E27FC236}">
                <a16:creationId xmlns:a16="http://schemas.microsoft.com/office/drawing/2014/main" id="{28956179-728D-72FA-9D1D-E0F4555B3F12}"/>
              </a:ext>
            </a:extLst>
          </p:cNvPr>
          <p:cNvSpPr txBox="1"/>
          <p:nvPr/>
        </p:nvSpPr>
        <p:spPr>
          <a:xfrm>
            <a:off x="10606761" y="2741598"/>
            <a:ext cx="766355" cy="461665"/>
          </a:xfrm>
          <a:prstGeom prst="rect">
            <a:avLst/>
          </a:prstGeom>
          <a:noFill/>
        </p:spPr>
        <p:txBody>
          <a:bodyPr wrap="squar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5BBE"/>
                </a:solidFill>
                <a:effectLst/>
                <a:uLnTx/>
                <a:uFillTx/>
                <a:latin typeface="Arial"/>
                <a:ea typeface="+mn-ea"/>
                <a:cs typeface="+mn-cs"/>
                <a:sym typeface="Wingdings"/>
              </a:rPr>
              <a:t></a:t>
            </a:r>
            <a:r>
              <a:rPr kumimoji="0" lang="en-GB" sz="1000" b="1" i="0" u="none" strike="noStrike" kern="1200" cap="none" spc="0" normalizeH="0" baseline="0" noProof="0" dirty="0">
                <a:ln>
                  <a:noFill/>
                </a:ln>
                <a:solidFill>
                  <a:srgbClr val="96BEF0"/>
                </a:solidFill>
                <a:effectLst/>
                <a:uLnTx/>
                <a:uFillTx/>
                <a:latin typeface="Arial"/>
                <a:ea typeface="+mn-ea"/>
                <a:cs typeface="+mn-cs"/>
                <a:sym typeface="Wingdings"/>
              </a:rPr>
              <a:t> </a:t>
            </a:r>
            <a:r>
              <a:rPr lang="en-GB" sz="1000" b="1" dirty="0">
                <a:solidFill>
                  <a:srgbClr val="322D2D"/>
                </a:solidFill>
                <a:latin typeface="Arial"/>
                <a:sym typeface="Wingdings"/>
              </a:rPr>
              <a:t>33</a:t>
            </a:r>
            <a:r>
              <a:rPr kumimoji="0" lang="en-GB" sz="1000" b="1" i="0" u="none" strike="noStrike" kern="1200" cap="none" spc="0" normalizeH="0" baseline="0" noProof="0" dirty="0">
                <a:ln>
                  <a:noFill/>
                </a:ln>
                <a:solidFill>
                  <a:srgbClr val="322D2D"/>
                </a:solidFill>
                <a:effectLst/>
                <a:uLnTx/>
                <a:uFillTx/>
                <a:latin typeface="Arial"/>
                <a:ea typeface="+mn-ea"/>
                <a:cs typeface="+mn-cs"/>
              </a:rPr>
              <a:t>%</a:t>
            </a:r>
            <a:br>
              <a:rPr kumimoji="0" lang="en-GB" sz="1000" b="1" i="0" u="none" strike="noStrike" kern="1200" cap="none" spc="0" normalizeH="0" baseline="0" noProof="0" dirty="0">
                <a:ln>
                  <a:noFill/>
                </a:ln>
                <a:solidFill>
                  <a:srgbClr val="322D2D"/>
                </a:solidFill>
                <a:effectLst/>
                <a:uLnTx/>
                <a:uFillTx/>
                <a:latin typeface="Arial"/>
                <a:ea typeface="+mn-ea"/>
                <a:cs typeface="+mn-cs"/>
              </a:rPr>
            </a:br>
            <a:r>
              <a:rPr kumimoji="0" lang="en-GB" sz="1000" b="0" i="0" u="none" strike="noStrike" kern="1200" cap="none" spc="0" normalizeH="0" baseline="0" noProof="0" dirty="0">
                <a:ln>
                  <a:noFill/>
                </a:ln>
                <a:solidFill>
                  <a:srgbClr val="322D2D"/>
                </a:solidFill>
                <a:effectLst/>
                <a:uLnTx/>
                <a:uFillTx/>
                <a:latin typeface="Arial"/>
                <a:ea typeface="+mn-ea"/>
                <a:cs typeface="+mn-cs"/>
              </a:rPr>
              <a:t>Oil &amp; gas related</a:t>
            </a:r>
          </a:p>
        </p:txBody>
      </p:sp>
      <p:sp>
        <p:nvSpPr>
          <p:cNvPr id="17" name="TextBox 78">
            <a:extLst>
              <a:ext uri="{FF2B5EF4-FFF2-40B4-BE49-F238E27FC236}">
                <a16:creationId xmlns:a16="http://schemas.microsoft.com/office/drawing/2014/main" id="{CB646DAC-FF2D-739B-4C6F-3467163F5957}"/>
              </a:ext>
            </a:extLst>
          </p:cNvPr>
          <p:cNvSpPr txBox="1"/>
          <p:nvPr/>
        </p:nvSpPr>
        <p:spPr>
          <a:xfrm>
            <a:off x="9110192" y="2707475"/>
            <a:ext cx="720169" cy="461665"/>
          </a:xfrm>
          <a:prstGeom prst="rect">
            <a:avLst/>
          </a:prstGeom>
          <a:noFill/>
        </p:spPr>
        <p:txBody>
          <a:bodyPr wrap="squar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96BEF0"/>
                </a:solidFill>
                <a:effectLst/>
                <a:uLnTx/>
                <a:uFillTx/>
                <a:latin typeface="Arial"/>
                <a:ea typeface="+mn-ea"/>
                <a:cs typeface="+mn-cs"/>
                <a:sym typeface="Wingdings"/>
              </a:rPr>
              <a:t> </a:t>
            </a:r>
            <a:r>
              <a:rPr lang="en-GB" sz="1000" b="1" dirty="0">
                <a:solidFill>
                  <a:srgbClr val="322D2D"/>
                </a:solidFill>
                <a:latin typeface="Arial"/>
                <a:sym typeface="Wingdings"/>
              </a:rPr>
              <a:t>67</a:t>
            </a:r>
            <a:r>
              <a:rPr kumimoji="0" lang="en-GB" sz="1000" b="1" i="0" u="none" strike="noStrike" kern="1200" cap="none" spc="0" normalizeH="0" baseline="0" noProof="0" dirty="0">
                <a:ln>
                  <a:noFill/>
                </a:ln>
                <a:solidFill>
                  <a:srgbClr val="322D2D"/>
                </a:solidFill>
                <a:effectLst/>
                <a:uLnTx/>
                <a:uFillTx/>
                <a:latin typeface="Arial"/>
                <a:ea typeface="+mn-ea"/>
                <a:cs typeface="+mn-cs"/>
              </a:rPr>
              <a:t>%</a:t>
            </a:r>
            <a:br>
              <a:rPr kumimoji="0" lang="en-GB" sz="1000" b="1" i="0" u="none" strike="noStrike" kern="1200" cap="none" spc="0" normalizeH="0" baseline="0" noProof="0" dirty="0">
                <a:ln>
                  <a:noFill/>
                </a:ln>
                <a:solidFill>
                  <a:srgbClr val="322D2D"/>
                </a:solidFill>
                <a:effectLst/>
                <a:uLnTx/>
                <a:uFillTx/>
                <a:latin typeface="Arial"/>
                <a:ea typeface="+mn-ea"/>
                <a:cs typeface="+mn-cs"/>
              </a:rPr>
            </a:br>
            <a:r>
              <a:rPr kumimoji="0" lang="en-GB" sz="1000" b="0" i="0" u="none" strike="noStrike" kern="1200" cap="none" spc="0" normalizeH="0" baseline="0" noProof="0" dirty="0">
                <a:ln>
                  <a:noFill/>
                </a:ln>
                <a:solidFill>
                  <a:srgbClr val="322D2D"/>
                </a:solidFill>
                <a:effectLst/>
                <a:uLnTx/>
                <a:uFillTx/>
                <a:latin typeface="Arial"/>
                <a:ea typeface="+mn-ea"/>
                <a:cs typeface="+mn-cs"/>
              </a:rPr>
              <a:t>Not oil</a:t>
            </a:r>
            <a:br>
              <a:rPr kumimoji="0" lang="en-GB" sz="1000" b="0" i="0" u="none" strike="noStrike" kern="1200" cap="none" spc="0" normalizeH="0" baseline="0" noProof="0" dirty="0">
                <a:ln>
                  <a:noFill/>
                </a:ln>
                <a:solidFill>
                  <a:srgbClr val="322D2D"/>
                </a:solidFill>
                <a:effectLst/>
                <a:uLnTx/>
                <a:uFillTx/>
                <a:latin typeface="Arial"/>
                <a:ea typeface="+mn-ea"/>
                <a:cs typeface="+mn-cs"/>
              </a:rPr>
            </a:br>
            <a:r>
              <a:rPr kumimoji="0" lang="en-GB" sz="1000" b="0" i="0" u="none" strike="noStrike" kern="1200" cap="none" spc="0" normalizeH="0" baseline="0" noProof="0" dirty="0">
                <a:ln>
                  <a:noFill/>
                </a:ln>
                <a:solidFill>
                  <a:srgbClr val="322D2D"/>
                </a:solidFill>
                <a:effectLst/>
                <a:uLnTx/>
                <a:uFillTx/>
                <a:latin typeface="Arial"/>
                <a:ea typeface="+mn-ea"/>
                <a:cs typeface="+mn-cs"/>
              </a:rPr>
              <a:t>related</a:t>
            </a:r>
          </a:p>
        </p:txBody>
      </p:sp>
      <p:sp>
        <p:nvSpPr>
          <p:cNvPr id="18" name="TextBox 57">
            <a:extLst>
              <a:ext uri="{FF2B5EF4-FFF2-40B4-BE49-F238E27FC236}">
                <a16:creationId xmlns:a16="http://schemas.microsoft.com/office/drawing/2014/main" id="{DB0A17B0-F142-0B35-9B9F-2C92AE75B563}"/>
              </a:ext>
            </a:extLst>
          </p:cNvPr>
          <p:cNvSpPr txBox="1"/>
          <p:nvPr/>
        </p:nvSpPr>
        <p:spPr>
          <a:xfrm>
            <a:off x="5931053" y="5205192"/>
            <a:ext cx="1200275" cy="307777"/>
          </a:xfrm>
          <a:prstGeom prst="rect">
            <a:avLst/>
          </a:prstGeom>
          <a:noFill/>
        </p:spPr>
        <p:txBody>
          <a:bodyPr wrap="squar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000" b="1" i="0" u="none" strike="noStrike" kern="1200" cap="none" spc="0" normalizeH="0" baseline="0" noProof="0">
                <a:ln>
                  <a:noFill/>
                </a:ln>
                <a:solidFill>
                  <a:srgbClr val="322D2D"/>
                </a:solidFill>
                <a:effectLst/>
                <a:uLnTx/>
                <a:uFillTx/>
                <a:latin typeface="Arial"/>
                <a:ea typeface="+mn-ea"/>
                <a:cs typeface="+mn-cs"/>
              </a:rPr>
              <a:t>69%</a:t>
            </a:r>
            <a:br>
              <a:rPr kumimoji="0" lang="en-GB" sz="1000" b="1" i="0" u="none" strike="noStrike" kern="1200" cap="none" spc="0" normalizeH="0" baseline="0" noProof="0">
                <a:ln>
                  <a:noFill/>
                </a:ln>
                <a:solidFill>
                  <a:srgbClr val="322D2D"/>
                </a:solidFill>
                <a:effectLst/>
                <a:uLnTx/>
                <a:uFillTx/>
                <a:latin typeface="Arial"/>
                <a:ea typeface="+mn-ea"/>
                <a:cs typeface="+mn-cs"/>
              </a:rPr>
            </a:br>
            <a:r>
              <a:rPr kumimoji="0" lang="en-GB" sz="1000" b="0" i="0" u="none" strike="noStrike" kern="1200" cap="none" spc="0" normalizeH="0" baseline="0" noProof="0">
                <a:ln>
                  <a:noFill/>
                </a:ln>
                <a:solidFill>
                  <a:srgbClr val="322D2D"/>
                </a:solidFill>
                <a:effectLst/>
                <a:uLnTx/>
                <a:uFillTx/>
                <a:latin typeface="Arial"/>
                <a:ea typeface="+mn-ea"/>
                <a:cs typeface="+mn-cs"/>
              </a:rPr>
              <a:t>Raw materials</a:t>
            </a:r>
          </a:p>
        </p:txBody>
      </p:sp>
      <p:sp>
        <p:nvSpPr>
          <p:cNvPr id="19" name="TextBox 58">
            <a:extLst>
              <a:ext uri="{FF2B5EF4-FFF2-40B4-BE49-F238E27FC236}">
                <a16:creationId xmlns:a16="http://schemas.microsoft.com/office/drawing/2014/main" id="{7388846F-A7B6-C46E-6B2C-770DBA48CB81}"/>
              </a:ext>
            </a:extLst>
          </p:cNvPr>
          <p:cNvSpPr txBox="1"/>
          <p:nvPr/>
        </p:nvSpPr>
        <p:spPr>
          <a:xfrm>
            <a:off x="5931053" y="3054465"/>
            <a:ext cx="1560316" cy="307777"/>
          </a:xfrm>
          <a:prstGeom prst="rect">
            <a:avLst/>
          </a:prstGeom>
          <a:noFill/>
        </p:spPr>
        <p:txBody>
          <a:bodyPr wrap="squar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F5AAAF"/>
                </a:solidFill>
                <a:effectLst/>
                <a:uLnTx/>
                <a:uFillTx/>
                <a:latin typeface="Arial"/>
                <a:ea typeface="+mn-ea"/>
                <a:cs typeface="+mn-cs"/>
                <a:sym typeface="Wingdings"/>
              </a:rPr>
              <a:t></a:t>
            </a:r>
            <a:r>
              <a:rPr kumimoji="0" lang="en-GB" sz="1000" b="1" i="0" u="none" strike="noStrike" kern="1200" cap="none" spc="0" normalizeH="0" baseline="0" noProof="0" dirty="0">
                <a:ln>
                  <a:noFill/>
                </a:ln>
                <a:solidFill>
                  <a:srgbClr val="96BEF0"/>
                </a:solidFill>
                <a:effectLst/>
                <a:uLnTx/>
                <a:uFillTx/>
                <a:latin typeface="Arial"/>
                <a:ea typeface="+mn-ea"/>
                <a:cs typeface="+mn-cs"/>
                <a:sym typeface="Wingdings"/>
              </a:rPr>
              <a:t> </a:t>
            </a:r>
            <a:r>
              <a:rPr kumimoji="0" lang="en-GB" sz="1000" b="1" i="0" u="none" strike="noStrike" kern="1200" cap="none" spc="0" normalizeH="0" baseline="0" noProof="0" dirty="0">
                <a:ln>
                  <a:noFill/>
                </a:ln>
                <a:solidFill>
                  <a:srgbClr val="322D2D"/>
                </a:solidFill>
                <a:effectLst/>
                <a:uLnTx/>
                <a:uFillTx/>
                <a:latin typeface="Arial"/>
                <a:ea typeface="+mn-ea"/>
                <a:cs typeface="+mn-cs"/>
              </a:rPr>
              <a:t>11%</a:t>
            </a:r>
            <a:br>
              <a:rPr kumimoji="0" lang="en-GB" sz="1000" b="1" i="0" u="none" strike="noStrike" kern="1200" cap="none" spc="0" normalizeH="0" baseline="0" noProof="0" dirty="0">
                <a:ln>
                  <a:noFill/>
                </a:ln>
                <a:solidFill>
                  <a:srgbClr val="322D2D"/>
                </a:solidFill>
                <a:effectLst/>
                <a:uLnTx/>
                <a:uFillTx/>
                <a:latin typeface="Arial"/>
                <a:ea typeface="+mn-ea"/>
                <a:cs typeface="+mn-cs"/>
              </a:rPr>
            </a:br>
            <a:r>
              <a:rPr kumimoji="0" lang="en-GB" sz="1000" b="0" i="0" u="none" strike="noStrike" kern="1200" cap="none" spc="0" normalizeH="0" baseline="0" noProof="0" dirty="0">
                <a:ln>
                  <a:noFill/>
                </a:ln>
                <a:solidFill>
                  <a:srgbClr val="322D2D"/>
                </a:solidFill>
                <a:effectLst/>
                <a:uLnTx/>
                <a:uFillTx/>
                <a:latin typeface="Arial"/>
                <a:ea typeface="+mn-ea"/>
                <a:cs typeface="+mn-cs"/>
              </a:rPr>
              <a:t>Electricity &amp; energy</a:t>
            </a:r>
          </a:p>
        </p:txBody>
      </p:sp>
      <p:sp>
        <p:nvSpPr>
          <p:cNvPr id="20" name="TextBox 59">
            <a:extLst>
              <a:ext uri="{FF2B5EF4-FFF2-40B4-BE49-F238E27FC236}">
                <a16:creationId xmlns:a16="http://schemas.microsoft.com/office/drawing/2014/main" id="{9E0F9971-E018-D2F6-E508-0B498B760177}"/>
              </a:ext>
            </a:extLst>
          </p:cNvPr>
          <p:cNvSpPr txBox="1"/>
          <p:nvPr/>
        </p:nvSpPr>
        <p:spPr>
          <a:xfrm>
            <a:off x="5931054" y="2526686"/>
            <a:ext cx="1344187" cy="307777"/>
          </a:xfrm>
          <a:prstGeom prst="rect">
            <a:avLst/>
          </a:prstGeom>
          <a:noFill/>
        </p:spPr>
        <p:txBody>
          <a:bodyPr wrap="squar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9BAABE"/>
                </a:solidFill>
                <a:effectLst/>
                <a:uLnTx/>
                <a:uFillTx/>
                <a:latin typeface="Arial"/>
                <a:ea typeface="+mn-ea"/>
                <a:cs typeface="+mn-cs"/>
                <a:sym typeface="Wingdings"/>
              </a:rPr>
              <a:t> </a:t>
            </a:r>
            <a:r>
              <a:rPr kumimoji="0" lang="en-GB" sz="1000" b="1" i="0" u="none" strike="noStrike" kern="1200" cap="none" spc="0" normalizeH="0" baseline="0" noProof="0" dirty="0">
                <a:ln>
                  <a:noFill/>
                </a:ln>
                <a:solidFill>
                  <a:srgbClr val="322D2D"/>
                </a:solidFill>
                <a:effectLst/>
                <a:uLnTx/>
                <a:uFillTx/>
                <a:latin typeface="Arial"/>
                <a:ea typeface="+mn-ea"/>
                <a:cs typeface="+mn-cs"/>
                <a:sym typeface="Wingdings"/>
              </a:rPr>
              <a:t>20</a:t>
            </a:r>
            <a:r>
              <a:rPr kumimoji="0" lang="en-GB" sz="1000" b="1" i="0" u="none" strike="noStrike" kern="1200" cap="none" spc="0" normalizeH="0" baseline="0" noProof="0" dirty="0">
                <a:ln>
                  <a:noFill/>
                </a:ln>
                <a:solidFill>
                  <a:srgbClr val="322D2D"/>
                </a:solidFill>
                <a:effectLst/>
                <a:uLnTx/>
                <a:uFillTx/>
                <a:latin typeface="Arial"/>
                <a:ea typeface="+mn-ea"/>
                <a:cs typeface="+mn-cs"/>
              </a:rPr>
              <a:t>%</a:t>
            </a:r>
            <a:br>
              <a:rPr kumimoji="0" lang="en-GB" sz="1000" b="1" i="0" u="none" strike="noStrike" kern="1200" cap="none" spc="0" normalizeH="0" baseline="0" noProof="0" dirty="0">
                <a:ln>
                  <a:noFill/>
                </a:ln>
                <a:solidFill>
                  <a:srgbClr val="322D2D"/>
                </a:solidFill>
                <a:effectLst/>
                <a:uLnTx/>
                <a:uFillTx/>
                <a:latin typeface="Arial"/>
                <a:ea typeface="+mn-ea"/>
                <a:cs typeface="+mn-cs"/>
              </a:rPr>
            </a:br>
            <a:r>
              <a:rPr kumimoji="0" lang="en-GB" sz="1000" b="0" i="0" u="none" strike="noStrike" kern="1200" cap="none" spc="0" normalizeH="0" baseline="0" noProof="0" dirty="0">
                <a:ln>
                  <a:noFill/>
                </a:ln>
                <a:solidFill>
                  <a:srgbClr val="322D2D"/>
                </a:solidFill>
                <a:effectLst/>
                <a:uLnTx/>
                <a:uFillTx/>
                <a:latin typeface="Arial"/>
                <a:ea typeface="+mn-ea"/>
                <a:cs typeface="+mn-cs"/>
              </a:rPr>
              <a:t>Logistics</a:t>
            </a:r>
          </a:p>
        </p:txBody>
      </p:sp>
      <p:sp>
        <p:nvSpPr>
          <p:cNvPr id="22" name="Isosceles Triangle 20">
            <a:extLst>
              <a:ext uri="{FF2B5EF4-FFF2-40B4-BE49-F238E27FC236}">
                <a16:creationId xmlns:a16="http://schemas.microsoft.com/office/drawing/2014/main" id="{DBEEB722-6058-62E5-E35E-C90B34EA899E}"/>
              </a:ext>
            </a:extLst>
          </p:cNvPr>
          <p:cNvSpPr/>
          <p:nvPr/>
        </p:nvSpPr>
        <p:spPr>
          <a:xfrm rot="16200000" flipH="1" flipV="1">
            <a:off x="8481790" y="4375771"/>
            <a:ext cx="384043" cy="144016"/>
          </a:xfrm>
          <a:custGeom>
            <a:avLst/>
            <a:gdLst>
              <a:gd name="connsiteX0" fmla="*/ 0 w 288032"/>
              <a:gd name="connsiteY0" fmla="*/ 144363 h 144363"/>
              <a:gd name="connsiteX1" fmla="*/ 144016 w 288032"/>
              <a:gd name="connsiteY1" fmla="*/ 0 h 144363"/>
              <a:gd name="connsiteX2" fmla="*/ 288032 w 288032"/>
              <a:gd name="connsiteY2" fmla="*/ 144363 h 144363"/>
              <a:gd name="connsiteX3" fmla="*/ 0 w 288032"/>
              <a:gd name="connsiteY3" fmla="*/ 144363 h 144363"/>
              <a:gd name="connsiteX0" fmla="*/ 0 w 288032"/>
              <a:gd name="connsiteY0" fmla="*/ 144363 h 145278"/>
              <a:gd name="connsiteX1" fmla="*/ 144016 w 288032"/>
              <a:gd name="connsiteY1" fmla="*/ 0 h 145278"/>
              <a:gd name="connsiteX2" fmla="*/ 288032 w 288032"/>
              <a:gd name="connsiteY2" fmla="*/ 144363 h 145278"/>
              <a:gd name="connsiteX3" fmla="*/ 149822 w 288032"/>
              <a:gd name="connsiteY3" fmla="*/ 145278 h 145278"/>
              <a:gd name="connsiteX4" fmla="*/ 0 w 288032"/>
              <a:gd name="connsiteY4" fmla="*/ 144363 h 145278"/>
              <a:gd name="connsiteX0" fmla="*/ 149822 w 288032"/>
              <a:gd name="connsiteY0" fmla="*/ 145278 h 236718"/>
              <a:gd name="connsiteX1" fmla="*/ 0 w 288032"/>
              <a:gd name="connsiteY1" fmla="*/ 144363 h 236718"/>
              <a:gd name="connsiteX2" fmla="*/ 144016 w 288032"/>
              <a:gd name="connsiteY2" fmla="*/ 0 h 236718"/>
              <a:gd name="connsiteX3" fmla="*/ 288032 w 288032"/>
              <a:gd name="connsiteY3" fmla="*/ 144363 h 236718"/>
              <a:gd name="connsiteX4" fmla="*/ 241262 w 288032"/>
              <a:gd name="connsiteY4" fmla="*/ 236718 h 236718"/>
              <a:gd name="connsiteX0" fmla="*/ 149822 w 288032"/>
              <a:gd name="connsiteY0" fmla="*/ 145278 h 145278"/>
              <a:gd name="connsiteX1" fmla="*/ 0 w 288032"/>
              <a:gd name="connsiteY1" fmla="*/ 144363 h 145278"/>
              <a:gd name="connsiteX2" fmla="*/ 144016 w 288032"/>
              <a:gd name="connsiteY2" fmla="*/ 0 h 145278"/>
              <a:gd name="connsiteX3" fmla="*/ 288032 w 288032"/>
              <a:gd name="connsiteY3" fmla="*/ 144363 h 145278"/>
              <a:gd name="connsiteX0" fmla="*/ 0 w 288032"/>
              <a:gd name="connsiteY0" fmla="*/ 144363 h 144363"/>
              <a:gd name="connsiteX1" fmla="*/ 144016 w 288032"/>
              <a:gd name="connsiteY1" fmla="*/ 0 h 144363"/>
              <a:gd name="connsiteX2" fmla="*/ 288032 w 288032"/>
              <a:gd name="connsiteY2" fmla="*/ 144363 h 144363"/>
            </a:gdLst>
            <a:ahLst/>
            <a:cxnLst>
              <a:cxn ang="0">
                <a:pos x="connsiteX0" y="connsiteY0"/>
              </a:cxn>
              <a:cxn ang="0">
                <a:pos x="connsiteX1" y="connsiteY1"/>
              </a:cxn>
              <a:cxn ang="0">
                <a:pos x="connsiteX2" y="connsiteY2"/>
              </a:cxn>
            </a:cxnLst>
            <a:rect l="l" t="t" r="r" b="b"/>
            <a:pathLst>
              <a:path w="288032" h="144363">
                <a:moveTo>
                  <a:pt x="0" y="144363"/>
                </a:moveTo>
                <a:lnTo>
                  <a:pt x="144016" y="0"/>
                </a:lnTo>
                <a:lnTo>
                  <a:pt x="288032" y="144363"/>
                </a:lnTo>
              </a:path>
            </a:pathLst>
          </a:custGeom>
          <a:noFill/>
          <a:ln w="63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cxnSp>
        <p:nvCxnSpPr>
          <p:cNvPr id="23" name="Straight Connector 52">
            <a:extLst>
              <a:ext uri="{FF2B5EF4-FFF2-40B4-BE49-F238E27FC236}">
                <a16:creationId xmlns:a16="http://schemas.microsoft.com/office/drawing/2014/main" id="{55E8F4A1-2CD2-745E-F19C-B3FEE973822D}"/>
              </a:ext>
            </a:extLst>
          </p:cNvPr>
          <p:cNvCxnSpPr>
            <a:cxnSpLocks/>
          </p:cNvCxnSpPr>
          <p:nvPr/>
        </p:nvCxnSpPr>
        <p:spPr>
          <a:xfrm flipV="1">
            <a:off x="8601803" y="3391393"/>
            <a:ext cx="0" cy="864367"/>
          </a:xfrm>
          <a:prstGeom prst="line">
            <a:avLst/>
          </a:prstGeom>
          <a:ln w="6350" cap="rnd">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4" name="Straight Connector 53">
            <a:extLst>
              <a:ext uri="{FF2B5EF4-FFF2-40B4-BE49-F238E27FC236}">
                <a16:creationId xmlns:a16="http://schemas.microsoft.com/office/drawing/2014/main" id="{DFB9990D-C934-5053-ADFD-482FFAA3D122}"/>
              </a:ext>
            </a:extLst>
          </p:cNvPr>
          <p:cNvCxnSpPr>
            <a:stCxn id="22" idx="2"/>
          </p:cNvCxnSpPr>
          <p:nvPr/>
        </p:nvCxnSpPr>
        <p:spPr>
          <a:xfrm>
            <a:off x="8601804" y="4639801"/>
            <a:ext cx="0" cy="912178"/>
          </a:xfrm>
          <a:prstGeom prst="line">
            <a:avLst/>
          </a:prstGeom>
          <a:ln w="6350" cap="rnd">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5" name="Straight Connector 59">
            <a:extLst>
              <a:ext uri="{FF2B5EF4-FFF2-40B4-BE49-F238E27FC236}">
                <a16:creationId xmlns:a16="http://schemas.microsoft.com/office/drawing/2014/main" id="{68FB525D-1BBD-588E-9457-7CADBF0F7EE7}"/>
              </a:ext>
            </a:extLst>
          </p:cNvPr>
          <p:cNvCxnSpPr>
            <a:cxnSpLocks/>
          </p:cNvCxnSpPr>
          <p:nvPr/>
        </p:nvCxnSpPr>
        <p:spPr>
          <a:xfrm>
            <a:off x="7701558" y="3326999"/>
            <a:ext cx="749821"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60">
            <a:extLst>
              <a:ext uri="{FF2B5EF4-FFF2-40B4-BE49-F238E27FC236}">
                <a16:creationId xmlns:a16="http://schemas.microsoft.com/office/drawing/2014/main" id="{B7FCD187-7147-4A47-E2A3-6CF465ED04C2}"/>
              </a:ext>
            </a:extLst>
          </p:cNvPr>
          <p:cNvCxnSpPr>
            <a:cxnSpLocks/>
          </p:cNvCxnSpPr>
          <p:nvPr/>
        </p:nvCxnSpPr>
        <p:spPr>
          <a:xfrm>
            <a:off x="8739411" y="3326999"/>
            <a:ext cx="1224136"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61">
            <a:extLst>
              <a:ext uri="{FF2B5EF4-FFF2-40B4-BE49-F238E27FC236}">
                <a16:creationId xmlns:a16="http://schemas.microsoft.com/office/drawing/2014/main" id="{02D63B4A-D898-10F5-2E78-57C275686B5E}"/>
              </a:ext>
            </a:extLst>
          </p:cNvPr>
          <p:cNvCxnSpPr>
            <a:cxnSpLocks/>
          </p:cNvCxnSpPr>
          <p:nvPr/>
        </p:nvCxnSpPr>
        <p:spPr>
          <a:xfrm>
            <a:off x="7542113" y="5625443"/>
            <a:ext cx="909266"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62">
            <a:extLst>
              <a:ext uri="{FF2B5EF4-FFF2-40B4-BE49-F238E27FC236}">
                <a16:creationId xmlns:a16="http://schemas.microsoft.com/office/drawing/2014/main" id="{80D7341D-EABE-2C68-2406-5F5D9A9E28D4}"/>
              </a:ext>
            </a:extLst>
          </p:cNvPr>
          <p:cNvCxnSpPr/>
          <p:nvPr/>
        </p:nvCxnSpPr>
        <p:spPr>
          <a:xfrm>
            <a:off x="8739411" y="5625443"/>
            <a:ext cx="1224136"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4">
            <a:extLst>
              <a:ext uri="{FF2B5EF4-FFF2-40B4-BE49-F238E27FC236}">
                <a16:creationId xmlns:a16="http://schemas.microsoft.com/office/drawing/2014/main" id="{4694D11A-C636-6F3C-8AB0-50FAD0BCBB77}"/>
              </a:ext>
            </a:extLst>
          </p:cNvPr>
          <p:cNvCxnSpPr/>
          <p:nvPr/>
        </p:nvCxnSpPr>
        <p:spPr>
          <a:xfrm>
            <a:off x="14823078" y="1700213"/>
            <a:ext cx="0" cy="4392612"/>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71773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2FFE8E-64EA-939B-9AD8-AEA5CDD1091A}"/>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D3C96808-F3C9-672A-D97C-450643DC2DA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solidFill>
                  <a:srgbClr val="322D2D"/>
                </a:solidFill>
                <a:effectLst/>
                <a:uLnTx/>
                <a:uFillTx/>
                <a:latin typeface="Arial"/>
                <a:ea typeface="+mn-ea"/>
                <a:cs typeface="+mn-cs"/>
              </a:rPr>
              <a:t>JULY 2026</a:t>
            </a:r>
            <a:endParaRPr kumimoji="0" lang="en-US" sz="700" b="0" i="0" u="none" strike="noStrike" kern="1200" cap="all" spc="100" normalizeH="0" baseline="0" noProof="0">
              <a:ln>
                <a:noFill/>
              </a:ln>
              <a:solidFill>
                <a:srgbClr val="322D2D"/>
              </a:solidFill>
              <a:effectLst/>
              <a:uLnTx/>
              <a:uFillTx/>
              <a:latin typeface="Arial"/>
              <a:ea typeface="+mn-ea"/>
              <a:cs typeface="+mn-cs"/>
            </a:endParaRPr>
          </a:p>
        </p:txBody>
      </p:sp>
      <p:sp>
        <p:nvSpPr>
          <p:cNvPr id="3" name="Alatunnisteen paikkamerkki 2">
            <a:extLst>
              <a:ext uri="{FF2B5EF4-FFF2-40B4-BE49-F238E27FC236}">
                <a16:creationId xmlns:a16="http://schemas.microsoft.com/office/drawing/2014/main" id="{DC7C3649-B906-6721-8874-DBBB66441AE6}"/>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a:ln>
                  <a:noFill/>
                </a:ln>
                <a:solidFill>
                  <a:srgbClr val="322D2D"/>
                </a:solidFill>
                <a:effectLst/>
                <a:uLnTx/>
                <a:uFillTx/>
                <a:latin typeface="Arial"/>
                <a:ea typeface="+mn-ea"/>
                <a:cs typeface="+mn-cs"/>
              </a:rPr>
              <a:t>INVESTOR PRESENTATION</a:t>
            </a:r>
            <a:endParaRPr kumimoji="0" lang="en-US" sz="700" b="0" i="0" u="none" strike="noStrike" kern="1200" cap="all" spc="100" normalizeH="0" baseline="0" noProof="0" dirty="0">
              <a:ln>
                <a:noFill/>
              </a:ln>
              <a:solidFill>
                <a:srgbClr val="322D2D"/>
              </a:solidFill>
              <a:effectLst/>
              <a:uLnTx/>
              <a:uFillTx/>
              <a:latin typeface="Arial"/>
              <a:ea typeface="+mn-ea"/>
              <a:cs typeface="+mn-cs"/>
            </a:endParaRPr>
          </a:p>
        </p:txBody>
      </p:sp>
      <p:sp>
        <p:nvSpPr>
          <p:cNvPr id="4" name="Dian numeron paikkamerkki 3">
            <a:extLst>
              <a:ext uri="{FF2B5EF4-FFF2-40B4-BE49-F238E27FC236}">
                <a16:creationId xmlns:a16="http://schemas.microsoft.com/office/drawing/2014/main" id="{2B55E369-E215-CC53-059B-D6944DF41AE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srgbClr val="322D2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700" b="0" i="0" u="none" strike="noStrike" kern="1200" cap="all" spc="100" normalizeH="0" baseline="0" noProof="0">
              <a:ln>
                <a:noFill/>
              </a:ln>
              <a:solidFill>
                <a:srgbClr val="322D2D"/>
              </a:solidFill>
              <a:effectLst/>
              <a:uLnTx/>
              <a:uFillTx/>
              <a:latin typeface="Arial"/>
              <a:ea typeface="+mn-ea"/>
              <a:cs typeface="+mn-cs"/>
            </a:endParaRPr>
          </a:p>
        </p:txBody>
      </p:sp>
      <p:sp>
        <p:nvSpPr>
          <p:cNvPr id="5" name="object 2">
            <a:extLst>
              <a:ext uri="{FF2B5EF4-FFF2-40B4-BE49-F238E27FC236}">
                <a16:creationId xmlns:a16="http://schemas.microsoft.com/office/drawing/2014/main" id="{7FFBB8B3-E4D6-53B4-5C89-5A1D3B3F2C1E}"/>
              </a:ext>
            </a:extLst>
          </p:cNvPr>
          <p:cNvSpPr txBox="1">
            <a:spLocks/>
          </p:cNvSpPr>
          <p:nvPr/>
        </p:nvSpPr>
        <p:spPr>
          <a:xfrm>
            <a:off x="825499" y="317754"/>
            <a:ext cx="10800443" cy="627736"/>
          </a:xfrm>
          <a:prstGeom prst="rect">
            <a:avLst/>
          </a:prstGeom>
        </p:spPr>
        <p:txBody>
          <a:bodyPr vert="horz" wrap="square" lIns="0" tIns="12065" rIns="0" bIns="0" rtlCol="0">
            <a:spAutoFit/>
          </a:bodyPr>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en-US" sz="4000" b="1" i="0" u="none" strike="noStrike" kern="1200" cap="none" spc="-105" normalizeH="0" baseline="0" noProof="0" dirty="0">
                <a:ln>
                  <a:noFill/>
                </a:ln>
                <a:solidFill>
                  <a:srgbClr val="322D2D"/>
                </a:solidFill>
                <a:effectLst/>
                <a:uLnTx/>
                <a:uFillTx/>
                <a:latin typeface="Arial"/>
                <a:ea typeface="+mj-ea"/>
                <a:cs typeface="+mj-cs"/>
              </a:rPr>
              <a:t>Out</a:t>
            </a:r>
            <a:r>
              <a:rPr kumimoji="0" lang="en-US" sz="4000" b="1" i="0" u="none" strike="noStrike" kern="1200" cap="none" spc="-100" normalizeH="0" baseline="0" noProof="0" dirty="0">
                <a:ln>
                  <a:noFill/>
                </a:ln>
                <a:solidFill>
                  <a:srgbClr val="322D2D"/>
                </a:solidFill>
                <a:effectLst/>
                <a:uLnTx/>
                <a:uFillTx/>
                <a:latin typeface="Arial"/>
                <a:ea typeface="+mj-ea"/>
                <a:cs typeface="+mj-cs"/>
              </a:rPr>
              <a:t>l</a:t>
            </a:r>
            <a:r>
              <a:rPr kumimoji="0" lang="en-US" sz="4000" b="1" i="0" u="none" strike="noStrike" kern="1200" cap="none" spc="-105" normalizeH="0" baseline="0" noProof="0" dirty="0">
                <a:ln>
                  <a:noFill/>
                </a:ln>
                <a:solidFill>
                  <a:srgbClr val="322D2D"/>
                </a:solidFill>
                <a:effectLst/>
                <a:uLnTx/>
                <a:uFillTx/>
                <a:latin typeface="Arial"/>
                <a:ea typeface="+mj-ea"/>
                <a:cs typeface="+mj-cs"/>
              </a:rPr>
              <a:t>oo</a:t>
            </a:r>
            <a:r>
              <a:rPr kumimoji="0" lang="en-US" sz="4000" b="1" i="0" u="none" strike="noStrike" kern="1200" cap="none" spc="-5" normalizeH="0" baseline="0" noProof="0" dirty="0">
                <a:ln>
                  <a:noFill/>
                </a:ln>
                <a:solidFill>
                  <a:srgbClr val="322D2D"/>
                </a:solidFill>
                <a:effectLst/>
                <a:uLnTx/>
                <a:uFillTx/>
                <a:latin typeface="Arial"/>
                <a:ea typeface="+mj-ea"/>
                <a:cs typeface="+mj-cs"/>
              </a:rPr>
              <a:t>k</a:t>
            </a:r>
            <a:r>
              <a:rPr kumimoji="0" lang="en-US" sz="4000" b="1" i="0" u="none" strike="noStrike" kern="1200" cap="none" spc="-215" normalizeH="0" baseline="0" noProof="0" dirty="0">
                <a:ln>
                  <a:noFill/>
                </a:ln>
                <a:solidFill>
                  <a:srgbClr val="322D2D"/>
                </a:solidFill>
                <a:effectLst/>
                <a:uLnTx/>
                <a:uFillTx/>
                <a:latin typeface="Arial"/>
                <a:ea typeface="+mj-ea"/>
                <a:cs typeface="+mj-cs"/>
              </a:rPr>
              <a:t> </a:t>
            </a:r>
            <a:r>
              <a:rPr kumimoji="0" lang="en-US" sz="4000" b="1" i="0" u="none" strike="noStrike" kern="1200" cap="none" spc="-105" normalizeH="0" baseline="0" noProof="0" dirty="0">
                <a:ln>
                  <a:noFill/>
                </a:ln>
                <a:solidFill>
                  <a:srgbClr val="322D2D"/>
                </a:solidFill>
                <a:effectLst/>
                <a:uLnTx/>
                <a:uFillTx/>
                <a:latin typeface="Arial"/>
                <a:ea typeface="+mj-ea"/>
                <a:cs typeface="+mj-cs"/>
              </a:rPr>
              <a:t>fo</a:t>
            </a:r>
            <a:r>
              <a:rPr kumimoji="0" lang="en-US" sz="4000" b="1" i="0" u="none" strike="noStrike" kern="1200" cap="none" spc="-5" normalizeH="0" baseline="0" noProof="0" dirty="0">
                <a:ln>
                  <a:noFill/>
                </a:ln>
                <a:solidFill>
                  <a:srgbClr val="322D2D"/>
                </a:solidFill>
                <a:effectLst/>
                <a:uLnTx/>
                <a:uFillTx/>
                <a:latin typeface="Arial"/>
                <a:ea typeface="+mj-ea"/>
                <a:cs typeface="+mj-cs"/>
              </a:rPr>
              <a:t>r</a:t>
            </a:r>
            <a:r>
              <a:rPr kumimoji="0" lang="en-US" sz="4000" b="1" i="0" u="none" strike="noStrike" kern="1200" cap="none" spc="-185" normalizeH="0" baseline="0" noProof="0" dirty="0">
                <a:ln>
                  <a:noFill/>
                </a:ln>
                <a:solidFill>
                  <a:srgbClr val="322D2D"/>
                </a:solidFill>
                <a:effectLst/>
                <a:uLnTx/>
                <a:uFillTx/>
                <a:latin typeface="Arial"/>
                <a:ea typeface="+mj-ea"/>
                <a:cs typeface="+mj-cs"/>
              </a:rPr>
              <a:t> </a:t>
            </a:r>
            <a:r>
              <a:rPr kumimoji="0" lang="en-US" sz="4000" b="1" i="0" u="none" strike="noStrike" kern="1200" cap="none" spc="-105" normalizeH="0" baseline="0" noProof="0" dirty="0">
                <a:ln>
                  <a:noFill/>
                </a:ln>
                <a:solidFill>
                  <a:srgbClr val="322D2D"/>
                </a:solidFill>
                <a:effectLst/>
                <a:uLnTx/>
                <a:uFillTx/>
                <a:latin typeface="Arial"/>
                <a:ea typeface="+mj-ea"/>
                <a:cs typeface="+mj-cs"/>
              </a:rPr>
              <a:t>202</a:t>
            </a:r>
            <a:r>
              <a:rPr kumimoji="0" lang="en-US" sz="4000" b="1" i="0" u="none" strike="noStrike" kern="1200" cap="none" spc="-5" normalizeH="0" baseline="0" noProof="0" dirty="0">
                <a:ln>
                  <a:noFill/>
                </a:ln>
                <a:solidFill>
                  <a:srgbClr val="322D2D"/>
                </a:solidFill>
                <a:effectLst/>
                <a:uLnTx/>
                <a:uFillTx/>
                <a:latin typeface="Arial"/>
                <a:ea typeface="+mj-ea"/>
                <a:cs typeface="+mj-cs"/>
              </a:rPr>
              <a:t>6 reiterated</a:t>
            </a:r>
            <a:endParaRPr kumimoji="0" lang="en-US" sz="4000" b="1" i="0" u="none" strike="noStrike" kern="1200" cap="none" spc="-100" normalizeH="0" baseline="0" noProof="0" dirty="0">
              <a:ln>
                <a:noFill/>
              </a:ln>
              <a:solidFill>
                <a:srgbClr val="322D2D"/>
              </a:solidFill>
              <a:effectLst/>
              <a:uLnTx/>
              <a:uFillTx/>
              <a:latin typeface="Arial"/>
              <a:ea typeface="+mj-ea"/>
              <a:cs typeface="+mj-cs"/>
            </a:endParaRPr>
          </a:p>
        </p:txBody>
      </p:sp>
      <p:sp>
        <p:nvSpPr>
          <p:cNvPr id="6" name="object 3">
            <a:extLst>
              <a:ext uri="{FF2B5EF4-FFF2-40B4-BE49-F238E27FC236}">
                <a16:creationId xmlns:a16="http://schemas.microsoft.com/office/drawing/2014/main" id="{70591DCB-E89E-82E1-0A65-AFBEB212E7A6}"/>
              </a:ext>
            </a:extLst>
          </p:cNvPr>
          <p:cNvSpPr txBox="1"/>
          <p:nvPr/>
        </p:nvSpPr>
        <p:spPr>
          <a:xfrm>
            <a:off x="825500" y="1625853"/>
            <a:ext cx="5409565" cy="1728678"/>
          </a:xfrm>
          <a:prstGeom prst="rect">
            <a:avLst/>
          </a:prstGeom>
        </p:spPr>
        <p:txBody>
          <a:bodyPr vert="horz" wrap="square" lIns="0" tIns="12700" rIns="0" bIns="0" rtlCol="0">
            <a:spAutoFit/>
          </a:bodyPr>
          <a:lstStyle/>
          <a:p>
            <a:pPr marL="3048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12C2C"/>
                </a:solidFill>
                <a:effectLst/>
                <a:uLnTx/>
                <a:uFillTx/>
                <a:latin typeface="Arial"/>
                <a:ea typeface="+mn-ea"/>
                <a:cs typeface="Arial"/>
              </a:rPr>
              <a:t>OUTLOOK</a:t>
            </a:r>
            <a:endParaRPr kumimoji="0" sz="1800" b="0" i="0" u="none" strike="noStrike" kern="1200" cap="none" spc="0" normalizeH="0" baseline="0" noProof="0" dirty="0">
              <a:ln>
                <a:noFill/>
              </a:ln>
              <a:solidFill>
                <a:srgbClr val="322D2D"/>
              </a:solidFill>
              <a:effectLst/>
              <a:uLnTx/>
              <a:uFillTx/>
              <a:latin typeface="Arial"/>
              <a:ea typeface="+mn-ea"/>
              <a:cs typeface="Arial"/>
            </a:endParaRPr>
          </a:p>
          <a:p>
            <a:pPr marL="0" marR="0" lvl="0" indent="0" algn="l" defTabSz="914400" rtl="0" eaLnBrk="1" fontAlgn="auto" latinLnBrk="0" hangingPunct="1">
              <a:lnSpc>
                <a:spcPct val="100000"/>
              </a:lnSpc>
              <a:spcBef>
                <a:spcPts val="50"/>
              </a:spcBef>
              <a:spcAft>
                <a:spcPts val="0"/>
              </a:spcAft>
              <a:buClrTx/>
              <a:buSzTx/>
              <a:buFontTx/>
              <a:buNone/>
              <a:tabLst/>
              <a:defRPr/>
            </a:pPr>
            <a:endParaRPr kumimoji="0" sz="1550" b="0" i="0" u="none" strike="noStrike" kern="1200" cap="none" spc="0" normalizeH="0" baseline="0" noProof="0" dirty="0">
              <a:ln>
                <a:noFill/>
              </a:ln>
              <a:solidFill>
                <a:srgbClr val="322D2D"/>
              </a:solidFill>
              <a:effectLst/>
              <a:uLnTx/>
              <a:uFillTx/>
              <a:latin typeface="Arial"/>
              <a:ea typeface="+mn-ea"/>
              <a:cs typeface="Arial"/>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5" normalizeH="0" baseline="0" noProof="0" dirty="0">
                <a:ln>
                  <a:noFill/>
                </a:ln>
                <a:solidFill>
                  <a:srgbClr val="312C2C"/>
                </a:solidFill>
                <a:effectLst/>
                <a:uLnTx/>
                <a:uFillTx/>
                <a:latin typeface="Arial"/>
                <a:ea typeface="+mn-ea"/>
                <a:cs typeface="Arial"/>
              </a:rPr>
              <a:t>REVENUE</a:t>
            </a:r>
            <a:endParaRPr kumimoji="0" lang="en-US" sz="1800" b="0" i="0" u="none" strike="noStrike" kern="1200" cap="none" spc="0" normalizeH="0" baseline="0" noProof="0" dirty="0">
              <a:ln>
                <a:noFill/>
              </a:ln>
              <a:solidFill>
                <a:srgbClr val="322D2D"/>
              </a:solidFill>
              <a:effectLst/>
              <a:uLnTx/>
              <a:uFillTx/>
              <a:latin typeface="Arial"/>
              <a:ea typeface="+mn-ea"/>
              <a:cs typeface="Arial"/>
            </a:endParaRPr>
          </a:p>
          <a:p>
            <a:pPr marL="12700" marR="0" lvl="0" indent="0" algn="l" defTabSz="914400" rtl="0" eaLnBrk="1" fontAlgn="auto" latinLnBrk="0" hangingPunct="1">
              <a:lnSpc>
                <a:spcPts val="2055"/>
              </a:lnSpc>
              <a:spcBef>
                <a:spcPts val="780"/>
              </a:spcBef>
              <a:spcAft>
                <a:spcPts val="0"/>
              </a:spcAft>
              <a:buClrTx/>
              <a:buSzTx/>
              <a:buFontTx/>
              <a:buNone/>
              <a:tabLst/>
              <a:defRPr/>
            </a:pPr>
            <a:r>
              <a:rPr kumimoji="0" lang="en-US" sz="1800" b="0" i="0" u="none" strike="noStrike" kern="1200" cap="none" spc="-10" normalizeH="0" baseline="0" noProof="0" dirty="0">
                <a:ln>
                  <a:noFill/>
                </a:ln>
                <a:solidFill>
                  <a:srgbClr val="312C2C"/>
                </a:solidFill>
                <a:effectLst/>
                <a:uLnTx/>
                <a:uFillTx/>
                <a:latin typeface="Arial"/>
                <a:ea typeface="+mn-ea"/>
                <a:cs typeface="Arial"/>
              </a:rPr>
              <a:t>Kemira's revenue is expected to be between EUR 2,600 and EUR 3,000 million in 2026 </a:t>
            </a:r>
            <a:br>
              <a:rPr kumimoji="0" lang="en-US" sz="1800" b="0" i="0" u="none" strike="noStrike" kern="1200" cap="none" spc="-10" normalizeH="0" baseline="0" noProof="0" dirty="0">
                <a:ln>
                  <a:noFill/>
                </a:ln>
                <a:solidFill>
                  <a:srgbClr val="312C2C"/>
                </a:solidFill>
                <a:effectLst/>
                <a:uLnTx/>
                <a:uFillTx/>
                <a:latin typeface="Arial"/>
                <a:ea typeface="+mn-ea"/>
                <a:cs typeface="Arial"/>
              </a:rPr>
            </a:br>
            <a:r>
              <a:rPr kumimoji="0" lang="en-US" sz="1800" b="0" i="0" u="none" strike="noStrike" kern="1200" cap="none" spc="-10" normalizeH="0" baseline="0" noProof="0" dirty="0">
                <a:ln>
                  <a:noFill/>
                </a:ln>
                <a:solidFill>
                  <a:srgbClr val="312C2C"/>
                </a:solidFill>
                <a:effectLst/>
                <a:uLnTx/>
                <a:uFillTx/>
                <a:latin typeface="Arial"/>
                <a:ea typeface="+mn-ea"/>
                <a:cs typeface="Arial"/>
              </a:rPr>
              <a:t>(2025 revenue: EUR 2,753.5 million).</a:t>
            </a:r>
            <a:endParaRPr kumimoji="0" lang="en-US" sz="1800" b="0" i="0" u="none" strike="noStrike" kern="1200" cap="none" spc="-5" normalizeH="0" baseline="0" noProof="0" dirty="0">
              <a:ln>
                <a:noFill/>
              </a:ln>
              <a:solidFill>
                <a:srgbClr val="312C2C"/>
              </a:solidFill>
              <a:effectLst/>
              <a:uLnTx/>
              <a:uFillTx/>
              <a:latin typeface="Arial"/>
              <a:ea typeface="+mn-ea"/>
              <a:cs typeface="Arial"/>
            </a:endParaRPr>
          </a:p>
        </p:txBody>
      </p:sp>
      <p:sp>
        <p:nvSpPr>
          <p:cNvPr id="7" name="object 6">
            <a:extLst>
              <a:ext uri="{FF2B5EF4-FFF2-40B4-BE49-F238E27FC236}">
                <a16:creationId xmlns:a16="http://schemas.microsoft.com/office/drawing/2014/main" id="{A5F90D71-1A43-A4FA-D11A-CA758F6D4D7E}"/>
              </a:ext>
            </a:extLst>
          </p:cNvPr>
          <p:cNvSpPr txBox="1"/>
          <p:nvPr/>
        </p:nvSpPr>
        <p:spPr>
          <a:xfrm>
            <a:off x="825501" y="4071087"/>
            <a:ext cx="5270500" cy="1249060"/>
          </a:xfrm>
          <a:prstGeom prst="rect">
            <a:avLst/>
          </a:prstGeom>
        </p:spPr>
        <p:txBody>
          <a:bodyPr vert="horz" wrap="square" lIns="0" tIns="111760" rIns="0" bIns="0" rtlCol="0">
            <a:spAutoFit/>
          </a:bodyPr>
          <a:lstStyle/>
          <a:p>
            <a:pPr marL="12700" marR="0" lvl="0" indent="0" algn="l" defTabSz="914400" rtl="0" eaLnBrk="1" fontAlgn="auto" latinLnBrk="0" hangingPunct="1">
              <a:lnSpc>
                <a:spcPct val="100000"/>
              </a:lnSpc>
              <a:spcBef>
                <a:spcPts val="880"/>
              </a:spcBef>
              <a:spcAft>
                <a:spcPts val="0"/>
              </a:spcAft>
              <a:buClrTx/>
              <a:buSzTx/>
              <a:buFontTx/>
              <a:buNone/>
              <a:tabLst/>
              <a:defRPr/>
            </a:pPr>
            <a:r>
              <a:rPr kumimoji="0" lang="en-US" sz="1800" b="1" i="0" u="none" strike="noStrike" kern="1200" cap="none" spc="-25" normalizeH="0" baseline="0" noProof="0" dirty="0">
                <a:ln>
                  <a:noFill/>
                </a:ln>
                <a:solidFill>
                  <a:srgbClr val="312C2C"/>
                </a:solidFill>
                <a:effectLst/>
                <a:uLnTx/>
                <a:uFillTx/>
                <a:latin typeface="Arial"/>
                <a:ea typeface="+mn-ea"/>
                <a:cs typeface="Arial"/>
              </a:rPr>
              <a:t>OPERATIVE</a:t>
            </a:r>
            <a:r>
              <a:rPr kumimoji="0" lang="en-US" sz="1800" b="1" i="0" u="none" strike="noStrike" kern="1200" cap="none" spc="5" normalizeH="0" baseline="0" noProof="0" dirty="0">
                <a:ln>
                  <a:noFill/>
                </a:ln>
                <a:solidFill>
                  <a:srgbClr val="312C2C"/>
                </a:solidFill>
                <a:effectLst/>
                <a:uLnTx/>
                <a:uFillTx/>
                <a:latin typeface="Arial"/>
                <a:ea typeface="+mn-ea"/>
                <a:cs typeface="Arial"/>
              </a:rPr>
              <a:t> </a:t>
            </a:r>
            <a:r>
              <a:rPr kumimoji="0" lang="en-US" sz="1800" b="1" i="0" u="none" strike="noStrike" kern="1200" cap="none" spc="0" normalizeH="0" baseline="0" noProof="0" dirty="0">
                <a:ln>
                  <a:noFill/>
                </a:ln>
                <a:solidFill>
                  <a:srgbClr val="312C2C"/>
                </a:solidFill>
                <a:effectLst/>
                <a:uLnTx/>
                <a:uFillTx/>
                <a:latin typeface="Arial"/>
                <a:ea typeface="+mn-ea"/>
                <a:cs typeface="Arial"/>
              </a:rPr>
              <a:t>EBITDA</a:t>
            </a:r>
            <a:endParaRPr kumimoji="0" lang="en-US" sz="1800" b="0" i="0" u="none" strike="noStrike" kern="1200" cap="none" spc="0" normalizeH="0" baseline="0" noProof="0" dirty="0">
              <a:ln>
                <a:noFill/>
              </a:ln>
              <a:solidFill>
                <a:srgbClr val="322D2D"/>
              </a:solidFill>
              <a:effectLst/>
              <a:uLnTx/>
              <a:uFillTx/>
              <a:latin typeface="Arial"/>
              <a:ea typeface="+mn-ea"/>
              <a:cs typeface="Arial"/>
            </a:endParaRPr>
          </a:p>
          <a:p>
            <a:pPr marL="12700" marR="5080" lvl="0" indent="0" algn="l" defTabSz="914400" rtl="0" eaLnBrk="1" fontAlgn="auto" latinLnBrk="0" hangingPunct="1">
              <a:lnSpc>
                <a:spcPts val="1939"/>
              </a:lnSpc>
              <a:spcBef>
                <a:spcPts val="1030"/>
              </a:spcBef>
              <a:spcAft>
                <a:spcPts val="0"/>
              </a:spcAft>
              <a:buClrTx/>
              <a:buSzTx/>
              <a:buFontTx/>
              <a:buNone/>
              <a:tabLst/>
              <a:defRPr/>
            </a:pPr>
            <a:r>
              <a:rPr kumimoji="0" lang="en-US" sz="1800" b="0" i="0" u="none" strike="noStrike" kern="1200" cap="none" spc="0" normalizeH="0" baseline="0" noProof="0" dirty="0">
                <a:ln>
                  <a:noFill/>
                </a:ln>
                <a:solidFill>
                  <a:srgbClr val="312C2C"/>
                </a:solidFill>
                <a:effectLst/>
                <a:uLnTx/>
                <a:uFillTx/>
                <a:latin typeface="Arial"/>
                <a:ea typeface="+mn-ea"/>
                <a:cs typeface="Arial"/>
              </a:rPr>
              <a:t>Kemira's operative EBITDA is expected to be between EUR 4</a:t>
            </a:r>
            <a:r>
              <a:rPr lang="en-US" dirty="0">
                <a:solidFill>
                  <a:srgbClr val="312C2C"/>
                </a:solidFill>
                <a:latin typeface="Arial"/>
                <a:cs typeface="Arial"/>
              </a:rPr>
              <a:t>0</a:t>
            </a:r>
            <a:r>
              <a:rPr kumimoji="0" lang="en-US" sz="1800" b="0" i="0" u="none" strike="noStrike" kern="1200" cap="none" spc="0" normalizeH="0" baseline="0" noProof="0" dirty="0">
                <a:ln>
                  <a:noFill/>
                </a:ln>
                <a:solidFill>
                  <a:srgbClr val="312C2C"/>
                </a:solidFill>
                <a:effectLst/>
                <a:uLnTx/>
                <a:uFillTx/>
                <a:latin typeface="Arial"/>
                <a:ea typeface="+mn-ea"/>
                <a:cs typeface="Arial"/>
              </a:rPr>
              <a:t>0 and EUR 500 million in 2026 (2025 operative EBITDA: EUR 524.6 million)</a:t>
            </a:r>
            <a:endParaRPr kumimoji="0" lang="en-US" sz="1800" b="0" i="0" u="none" strike="noStrike" kern="1200" cap="none" spc="0" normalizeH="0" baseline="0" noProof="0" dirty="0">
              <a:ln>
                <a:noFill/>
              </a:ln>
              <a:solidFill>
                <a:srgbClr val="322D2D"/>
              </a:solidFill>
              <a:effectLst/>
              <a:uLnTx/>
              <a:uFillTx/>
              <a:latin typeface="Arial"/>
              <a:ea typeface="+mn-ea"/>
              <a:cs typeface="Arial"/>
            </a:endParaRPr>
          </a:p>
        </p:txBody>
      </p:sp>
      <p:sp>
        <p:nvSpPr>
          <p:cNvPr id="9" name="Rectangle 16">
            <a:extLst>
              <a:ext uri="{FF2B5EF4-FFF2-40B4-BE49-F238E27FC236}">
                <a16:creationId xmlns:a16="http://schemas.microsoft.com/office/drawing/2014/main" id="{558B4F54-D868-CAE3-E934-F3EC2A9718A7}"/>
              </a:ext>
            </a:extLst>
          </p:cNvPr>
          <p:cNvSpPr/>
          <p:nvPr/>
        </p:nvSpPr>
        <p:spPr>
          <a:xfrm>
            <a:off x="7059168" y="1625853"/>
            <a:ext cx="4797869" cy="4223236"/>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16000" tIns="108000" rIns="144000" b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22D2D"/>
                </a:solidFill>
                <a:effectLst/>
                <a:uLnTx/>
                <a:uFillTx/>
                <a:latin typeface="Arial"/>
                <a:ea typeface="+mn-ea"/>
                <a:cs typeface="+mn-cs"/>
              </a:rPr>
              <a:t>ASSUMPTIONS BEHIND THE OUTLOOK</a:t>
            </a:r>
            <a:br>
              <a:rPr kumimoji="0" lang="en-US" sz="1400" b="1" i="0" u="none" strike="noStrike" kern="1200" cap="none" spc="0" normalizeH="0" baseline="0" noProof="0" dirty="0">
                <a:ln>
                  <a:noFill/>
                </a:ln>
                <a:solidFill>
                  <a:srgbClr val="322D2D"/>
                </a:solidFill>
                <a:effectLst/>
                <a:uLnTx/>
                <a:uFillTx/>
                <a:latin typeface="Arial"/>
                <a:ea typeface="+mn-ea"/>
                <a:cs typeface="+mn-cs"/>
              </a:rPr>
            </a:br>
            <a:endParaRPr kumimoji="0" lang="en-US" sz="1400" b="0" i="0" u="none" strike="noStrike" kern="1200" cap="none" spc="0" normalizeH="0" baseline="0" noProof="0" dirty="0">
              <a:ln>
                <a:noFill/>
              </a:ln>
              <a:solidFill>
                <a:srgbClr val="322D2D"/>
              </a:solidFill>
              <a:effectLst/>
              <a:uLnTx/>
              <a:uFillTx/>
              <a:latin typeface="Arial"/>
              <a:ea typeface="+mn-ea"/>
              <a:cs typeface="+mn-cs"/>
            </a:endParaRPr>
          </a:p>
          <a:p>
            <a:pPr marL="171450" lvl="0" indent="-171450">
              <a:buFont typeface="Arial" panose="020B0604020202020204" pitchFamily="34" charset="0"/>
              <a:buChar char="•"/>
              <a:defRPr/>
            </a:pPr>
            <a:r>
              <a:rPr lang="en-US" sz="1400" dirty="0">
                <a:solidFill>
                  <a:srgbClr val="322D2D"/>
                </a:solidFill>
              </a:rPr>
              <a:t>The demand in Kemira's end-markets remains weak due to continued global economic uncertainty and geopolitical tensions, and raw material and logistics cost environment continues to be volatile. </a:t>
            </a:r>
          </a:p>
          <a:p>
            <a:pPr marL="171450" lvl="0" indent="-171450">
              <a:buFont typeface="Arial" panose="020B0604020202020204" pitchFamily="34" charset="0"/>
              <a:buChar char="•"/>
              <a:defRPr/>
            </a:pPr>
            <a:r>
              <a:rPr lang="en-US" sz="1400" dirty="0">
                <a:solidFill>
                  <a:srgbClr val="322D2D"/>
                </a:solidFill>
              </a:rPr>
              <a:t>The outlook assumes that the negative impact of raw material and logistics cost inflation on Kemira's full-year 2026 cost base is around EUR 100 million, of which roughly 50% will be covered by price increases.</a:t>
            </a:r>
          </a:p>
          <a:p>
            <a:pPr marL="171450" lvl="0" indent="-171450">
              <a:buFont typeface="Arial" panose="020B0604020202020204" pitchFamily="34" charset="0"/>
              <a:buChar char="•"/>
              <a:defRPr/>
            </a:pPr>
            <a:r>
              <a:rPr lang="en-US" sz="1400" dirty="0">
                <a:solidFill>
                  <a:srgbClr val="322D2D"/>
                </a:solidFill>
              </a:rPr>
              <a:t>The outlook assumes no major disruptions to Kemira’s manufacturing operations or the supply chain and the US dollar to remain steady.</a:t>
            </a:r>
          </a:p>
        </p:txBody>
      </p:sp>
    </p:spTree>
    <p:extLst>
      <p:ext uri="{BB962C8B-B14F-4D97-AF65-F5344CB8AC3E}">
        <p14:creationId xmlns:p14="http://schemas.microsoft.com/office/powerpoint/2010/main" val="141989538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13D210-0CBB-EA0F-3F24-B015BDF52AA4}"/>
            </a:ext>
          </a:extLst>
        </p:cNvPr>
        <p:cNvGrpSpPr/>
        <p:nvPr/>
      </p:nvGrpSpPr>
      <p:grpSpPr>
        <a:xfrm>
          <a:off x="0" y="0"/>
          <a:ext cx="0" cy="0"/>
          <a:chOff x="0" y="0"/>
          <a:chExt cx="0" cy="0"/>
        </a:xfrm>
      </p:grpSpPr>
      <p:graphicFrame>
        <p:nvGraphicFramePr>
          <p:cNvPr id="11" name="think-cell data - do not delete" hidden="1">
            <a:extLst>
              <a:ext uri="{FF2B5EF4-FFF2-40B4-BE49-F238E27FC236}">
                <a16:creationId xmlns:a16="http://schemas.microsoft.com/office/drawing/2014/main" id="{803A220C-443C-5148-855D-DE7050AB698D}"/>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11" name="think-cell data - do not delete" hidden="1">
                        <a:extLst>
                          <a:ext uri="{FF2B5EF4-FFF2-40B4-BE49-F238E27FC236}">
                            <a16:creationId xmlns:a16="http://schemas.microsoft.com/office/drawing/2014/main" id="{803A220C-443C-5148-855D-DE7050AB698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4" name="Title 13">
            <a:extLst>
              <a:ext uri="{FF2B5EF4-FFF2-40B4-BE49-F238E27FC236}">
                <a16:creationId xmlns:a16="http://schemas.microsoft.com/office/drawing/2014/main" id="{8D428FE3-8B58-4CDC-74C5-C71643C1EA4D}"/>
              </a:ext>
            </a:extLst>
          </p:cNvPr>
          <p:cNvSpPr>
            <a:spLocks noGrp="1"/>
          </p:cNvSpPr>
          <p:nvPr>
            <p:ph type="title"/>
          </p:nvPr>
        </p:nvSpPr>
        <p:spPr/>
        <p:txBody>
          <a:bodyPr vert="horz"/>
          <a:lstStyle/>
          <a:p>
            <a:r>
              <a:rPr lang="fi-FI" dirty="0"/>
              <a:t>Agenda</a:t>
            </a:r>
            <a:br>
              <a:rPr lang="fi-FI" dirty="0"/>
            </a:br>
            <a:endParaRPr lang="fi-FI" dirty="0"/>
          </a:p>
        </p:txBody>
      </p:sp>
      <p:sp>
        <p:nvSpPr>
          <p:cNvPr id="6" name="Slide Number Placeholder 5">
            <a:extLst>
              <a:ext uri="{FF2B5EF4-FFF2-40B4-BE49-F238E27FC236}">
                <a16:creationId xmlns:a16="http://schemas.microsoft.com/office/drawing/2014/main" id="{4EC1A068-FFE0-2DC4-BF83-39D4405EA063}"/>
              </a:ext>
            </a:extLst>
          </p:cNvPr>
          <p:cNvSpPr>
            <a:spLocks noGrp="1"/>
          </p:cNvSpPr>
          <p:nvPr>
            <p:ph type="sldNum" sz="quarter" idx="12"/>
          </p:nvPr>
        </p:nvSpPr>
        <p:spPr/>
        <p:txBody>
          <a:bodyPr/>
          <a:lstStyle/>
          <a:p>
            <a:pPr rtl="0"/>
            <a:fld id="{9B8CDF1A-3CDE-4195-AF23-CDCF2878DEB5}" type="slidenum">
              <a:rPr lang="en-US" smtClean="0"/>
              <a:t>65</a:t>
            </a:fld>
            <a:endParaRPr lang="en-US"/>
          </a:p>
        </p:txBody>
      </p:sp>
      <p:sp>
        <p:nvSpPr>
          <p:cNvPr id="17" name="Rectangle 16">
            <a:extLst>
              <a:ext uri="{FF2B5EF4-FFF2-40B4-BE49-F238E27FC236}">
                <a16:creationId xmlns:a16="http://schemas.microsoft.com/office/drawing/2014/main" id="{CD712979-AC85-FD2C-B05E-EF10246ED611}"/>
              </a:ext>
            </a:extLst>
          </p:cNvPr>
          <p:cNvSpPr/>
          <p:nvPr/>
        </p:nvSpPr>
        <p:spPr>
          <a:xfrm>
            <a:off x="3357791" y="1174246"/>
            <a:ext cx="2232000" cy="1763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spcAft>
                <a:spcPts val="600"/>
              </a:spcAft>
            </a:pPr>
            <a:r>
              <a:rPr lang="en-GB" sz="1600" b="1">
                <a:solidFill>
                  <a:schemeClr val="tx1"/>
                </a:solidFill>
                <a:cs typeface="Plus Jakarta Sans" pitchFamily="2" charset="0"/>
              </a:rPr>
              <a:t>Antti Salminen</a:t>
            </a:r>
          </a:p>
          <a:p>
            <a:pPr>
              <a:spcAft>
                <a:spcPts val="600"/>
              </a:spcAft>
            </a:pPr>
            <a:r>
              <a:rPr lang="en-GB" sz="1600">
                <a:solidFill>
                  <a:schemeClr val="tx1"/>
                </a:solidFill>
                <a:cs typeface="Plus Jakarta Sans" pitchFamily="2" charset="0"/>
              </a:rPr>
              <a:t>President and CEO</a:t>
            </a:r>
          </a:p>
        </p:txBody>
      </p:sp>
      <p:sp>
        <p:nvSpPr>
          <p:cNvPr id="18" name="Text Placeholder 3">
            <a:extLst>
              <a:ext uri="{FF2B5EF4-FFF2-40B4-BE49-F238E27FC236}">
                <a16:creationId xmlns:a16="http://schemas.microsoft.com/office/drawing/2014/main" id="{594A8E73-1EF3-A0AA-F70F-32299F1BD7DC}"/>
              </a:ext>
            </a:extLst>
          </p:cNvPr>
          <p:cNvSpPr txBox="1">
            <a:spLocks/>
          </p:cNvSpPr>
          <p:nvPr/>
        </p:nvSpPr>
        <p:spPr>
          <a:xfrm>
            <a:off x="5929782" y="11223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Q2 2026 Highlights</a:t>
            </a:r>
            <a:endParaRPr lang="en-SG" sz="1600" dirty="0">
              <a:cs typeface="Plus Jakarta Sans" pitchFamily="2" charset="0"/>
            </a:endParaRPr>
          </a:p>
        </p:txBody>
      </p:sp>
      <p:sp>
        <p:nvSpPr>
          <p:cNvPr id="19" name="Rectangle 18">
            <a:extLst>
              <a:ext uri="{FF2B5EF4-FFF2-40B4-BE49-F238E27FC236}">
                <a16:creationId xmlns:a16="http://schemas.microsoft.com/office/drawing/2014/main" id="{49F86AA3-C9E8-C81E-630A-5A2C5BD53BAE}"/>
              </a:ext>
            </a:extLst>
          </p:cNvPr>
          <p:cNvSpPr/>
          <p:nvPr/>
        </p:nvSpPr>
        <p:spPr>
          <a:xfrm>
            <a:off x="3357791" y="3609097"/>
            <a:ext cx="2232000" cy="1763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spcAft>
                <a:spcPts val="600"/>
              </a:spcAft>
            </a:pPr>
            <a:r>
              <a:rPr lang="fi-FI" sz="1600" b="1">
                <a:solidFill>
                  <a:schemeClr val="tx1"/>
                </a:solidFill>
                <a:cs typeface="Plus Jakarta Sans" pitchFamily="2" charset="0"/>
              </a:rPr>
              <a:t>Tuomas Mäkipeska</a:t>
            </a:r>
          </a:p>
          <a:p>
            <a:pPr>
              <a:spcAft>
                <a:spcPts val="600"/>
              </a:spcAft>
            </a:pPr>
            <a:r>
              <a:rPr lang="fi-FI" sz="1600">
                <a:solidFill>
                  <a:schemeClr val="tx1"/>
                </a:solidFill>
                <a:cs typeface="Plus Jakarta Sans" pitchFamily="2" charset="0"/>
              </a:rPr>
              <a:t>CFO</a:t>
            </a:r>
          </a:p>
        </p:txBody>
      </p:sp>
      <p:sp>
        <p:nvSpPr>
          <p:cNvPr id="20" name="Text Placeholder 3">
            <a:extLst>
              <a:ext uri="{FF2B5EF4-FFF2-40B4-BE49-F238E27FC236}">
                <a16:creationId xmlns:a16="http://schemas.microsoft.com/office/drawing/2014/main" id="{02EDF1B6-D4BC-EFAA-87A9-985D40A56037}"/>
              </a:ext>
            </a:extLst>
          </p:cNvPr>
          <p:cNvSpPr txBox="1">
            <a:spLocks/>
          </p:cNvSpPr>
          <p:nvPr/>
        </p:nvSpPr>
        <p:spPr>
          <a:xfrm>
            <a:off x="5929782" y="15903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Group revenue</a:t>
            </a:r>
            <a:endParaRPr lang="en-SG" sz="1600">
              <a:cs typeface="Plus Jakarta Sans" pitchFamily="2" charset="0"/>
            </a:endParaRPr>
          </a:p>
        </p:txBody>
      </p:sp>
      <p:sp>
        <p:nvSpPr>
          <p:cNvPr id="21" name="Text Placeholder 3">
            <a:extLst>
              <a:ext uri="{FF2B5EF4-FFF2-40B4-BE49-F238E27FC236}">
                <a16:creationId xmlns:a16="http://schemas.microsoft.com/office/drawing/2014/main" id="{B0B5000F-89A4-EE98-38C6-1CD0F2BDE55C}"/>
              </a:ext>
            </a:extLst>
          </p:cNvPr>
          <p:cNvSpPr txBox="1">
            <a:spLocks/>
          </p:cNvSpPr>
          <p:nvPr/>
        </p:nvSpPr>
        <p:spPr>
          <a:xfrm>
            <a:off x="5929782" y="20583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Group profitability</a:t>
            </a:r>
            <a:endParaRPr lang="en-SG" sz="1600">
              <a:cs typeface="Plus Jakarta Sans" pitchFamily="2" charset="0"/>
            </a:endParaRPr>
          </a:p>
        </p:txBody>
      </p:sp>
      <p:sp>
        <p:nvSpPr>
          <p:cNvPr id="22" name="Text Placeholder 3">
            <a:extLst>
              <a:ext uri="{FF2B5EF4-FFF2-40B4-BE49-F238E27FC236}">
                <a16:creationId xmlns:a16="http://schemas.microsoft.com/office/drawing/2014/main" id="{94C062A6-B1EF-CFD9-CE7B-0CC9DBBD3AEE}"/>
              </a:ext>
            </a:extLst>
          </p:cNvPr>
          <p:cNvSpPr txBox="1">
            <a:spLocks/>
          </p:cNvSpPr>
          <p:nvPr/>
        </p:nvSpPr>
        <p:spPr>
          <a:xfrm>
            <a:off x="5929782" y="25263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Financial targets</a:t>
            </a:r>
            <a:endParaRPr lang="en-SG" sz="1600" dirty="0">
              <a:cs typeface="Plus Jakarta Sans" pitchFamily="2" charset="0"/>
            </a:endParaRPr>
          </a:p>
        </p:txBody>
      </p:sp>
      <p:sp>
        <p:nvSpPr>
          <p:cNvPr id="23" name="Text Placeholder 3">
            <a:extLst>
              <a:ext uri="{FF2B5EF4-FFF2-40B4-BE49-F238E27FC236}">
                <a16:creationId xmlns:a16="http://schemas.microsoft.com/office/drawing/2014/main" id="{F2B2B7F7-F0F6-797D-673C-635FEC49063A}"/>
              </a:ext>
            </a:extLst>
          </p:cNvPr>
          <p:cNvSpPr txBox="1">
            <a:spLocks/>
          </p:cNvSpPr>
          <p:nvPr/>
        </p:nvSpPr>
        <p:spPr>
          <a:xfrm>
            <a:off x="5929782" y="35550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1">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solidFill>
                  <a:schemeClr val="tx2"/>
                </a:solidFill>
                <a:cs typeface="Plus Jakarta Sans" pitchFamily="2" charset="0"/>
              </a:rPr>
              <a:t>Group profitability bridge</a:t>
            </a:r>
            <a:endParaRPr lang="en-SG" sz="1600" dirty="0">
              <a:solidFill>
                <a:schemeClr val="tx2"/>
              </a:solidFill>
              <a:cs typeface="Plus Jakarta Sans" pitchFamily="2" charset="0"/>
            </a:endParaRPr>
          </a:p>
        </p:txBody>
      </p:sp>
      <p:sp>
        <p:nvSpPr>
          <p:cNvPr id="24" name="Text Placeholder 3">
            <a:extLst>
              <a:ext uri="{FF2B5EF4-FFF2-40B4-BE49-F238E27FC236}">
                <a16:creationId xmlns:a16="http://schemas.microsoft.com/office/drawing/2014/main" id="{0C4CDD4C-2189-A512-DAF6-D79DD1CD1880}"/>
              </a:ext>
            </a:extLst>
          </p:cNvPr>
          <p:cNvSpPr txBox="1">
            <a:spLocks/>
          </p:cNvSpPr>
          <p:nvPr/>
        </p:nvSpPr>
        <p:spPr>
          <a:xfrm>
            <a:off x="5929782" y="40230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Net impact from sales prices and variable costs</a:t>
            </a:r>
            <a:endParaRPr lang="en-SG" sz="1600">
              <a:cs typeface="Plus Jakarta Sans" pitchFamily="2" charset="0"/>
            </a:endParaRPr>
          </a:p>
        </p:txBody>
      </p:sp>
      <p:sp>
        <p:nvSpPr>
          <p:cNvPr id="25" name="Text Placeholder 3">
            <a:extLst>
              <a:ext uri="{FF2B5EF4-FFF2-40B4-BE49-F238E27FC236}">
                <a16:creationId xmlns:a16="http://schemas.microsoft.com/office/drawing/2014/main" id="{875801C3-8E57-0E69-5EB1-D3AFADD19E10}"/>
              </a:ext>
            </a:extLst>
          </p:cNvPr>
          <p:cNvSpPr txBox="1">
            <a:spLocks/>
          </p:cNvSpPr>
          <p:nvPr/>
        </p:nvSpPr>
        <p:spPr>
          <a:xfrm>
            <a:off x="5929782" y="44910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Business units</a:t>
            </a:r>
            <a:endParaRPr lang="en-SG" sz="1600">
              <a:cs typeface="Plus Jakarta Sans" pitchFamily="2" charset="0"/>
            </a:endParaRPr>
          </a:p>
        </p:txBody>
      </p:sp>
      <p:sp>
        <p:nvSpPr>
          <p:cNvPr id="26" name="Text Placeholder 3">
            <a:extLst>
              <a:ext uri="{FF2B5EF4-FFF2-40B4-BE49-F238E27FC236}">
                <a16:creationId xmlns:a16="http://schemas.microsoft.com/office/drawing/2014/main" id="{16EB2D54-4E08-F43B-11E7-D1296F756D7A}"/>
              </a:ext>
            </a:extLst>
          </p:cNvPr>
          <p:cNvSpPr txBox="1">
            <a:spLocks/>
          </p:cNvSpPr>
          <p:nvPr/>
        </p:nvSpPr>
        <p:spPr>
          <a:xfrm>
            <a:off x="5929782" y="4951626"/>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Balance sheet and cash flow</a:t>
            </a:r>
            <a:endParaRPr lang="en-SG" sz="1600" dirty="0">
              <a:cs typeface="Plus Jakarta Sans" pitchFamily="2" charset="0"/>
            </a:endParaRPr>
          </a:p>
        </p:txBody>
      </p:sp>
      <p:sp>
        <p:nvSpPr>
          <p:cNvPr id="27" name="Text Placeholder 3">
            <a:extLst>
              <a:ext uri="{FF2B5EF4-FFF2-40B4-BE49-F238E27FC236}">
                <a16:creationId xmlns:a16="http://schemas.microsoft.com/office/drawing/2014/main" id="{7EBFA213-1E58-3E19-2064-52138D183A46}"/>
              </a:ext>
            </a:extLst>
          </p:cNvPr>
          <p:cNvSpPr txBox="1">
            <a:spLocks/>
          </p:cNvSpPr>
          <p:nvPr/>
        </p:nvSpPr>
        <p:spPr>
          <a:xfrm>
            <a:off x="5947211" y="5670908"/>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Q&amp;A</a:t>
            </a:r>
            <a:endParaRPr lang="en-SG" sz="1600">
              <a:cs typeface="Plus Jakarta Sans" pitchFamily="2" charset="0"/>
            </a:endParaRPr>
          </a:p>
        </p:txBody>
      </p:sp>
      <p:sp>
        <p:nvSpPr>
          <p:cNvPr id="28" name="Text Placeholder 3">
            <a:extLst>
              <a:ext uri="{FF2B5EF4-FFF2-40B4-BE49-F238E27FC236}">
                <a16:creationId xmlns:a16="http://schemas.microsoft.com/office/drawing/2014/main" id="{B3FDC03B-277B-8327-0F8F-74D6AA595C83}"/>
              </a:ext>
            </a:extLst>
          </p:cNvPr>
          <p:cNvSpPr txBox="1">
            <a:spLocks/>
          </p:cNvSpPr>
          <p:nvPr/>
        </p:nvSpPr>
        <p:spPr>
          <a:xfrm>
            <a:off x="5339372" y="11223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lgn="r">
              <a:defRPr>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1.</a:t>
            </a:r>
            <a:endParaRPr lang="en-SG" sz="1600" dirty="0">
              <a:cs typeface="Plus Jakarta Sans" pitchFamily="2" charset="0"/>
            </a:endParaRPr>
          </a:p>
        </p:txBody>
      </p:sp>
      <p:sp>
        <p:nvSpPr>
          <p:cNvPr id="29" name="Text Placeholder 3">
            <a:extLst>
              <a:ext uri="{FF2B5EF4-FFF2-40B4-BE49-F238E27FC236}">
                <a16:creationId xmlns:a16="http://schemas.microsoft.com/office/drawing/2014/main" id="{716C6DB5-C33C-23DB-9250-4DC64B0F06F1}"/>
              </a:ext>
            </a:extLst>
          </p:cNvPr>
          <p:cNvSpPr txBox="1">
            <a:spLocks/>
          </p:cNvSpPr>
          <p:nvPr/>
        </p:nvSpPr>
        <p:spPr>
          <a:xfrm>
            <a:off x="5339372" y="15903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2.</a:t>
            </a:r>
            <a:endParaRPr lang="en-SG" sz="1600">
              <a:cs typeface="Plus Jakarta Sans" pitchFamily="2" charset="0"/>
            </a:endParaRPr>
          </a:p>
        </p:txBody>
      </p:sp>
      <p:sp>
        <p:nvSpPr>
          <p:cNvPr id="30" name="Text Placeholder 3">
            <a:extLst>
              <a:ext uri="{FF2B5EF4-FFF2-40B4-BE49-F238E27FC236}">
                <a16:creationId xmlns:a16="http://schemas.microsoft.com/office/drawing/2014/main" id="{EAF2F5C4-CAA3-536F-CAA2-EBB039B92F3B}"/>
              </a:ext>
            </a:extLst>
          </p:cNvPr>
          <p:cNvSpPr txBox="1">
            <a:spLocks/>
          </p:cNvSpPr>
          <p:nvPr/>
        </p:nvSpPr>
        <p:spPr>
          <a:xfrm>
            <a:off x="5339372" y="20583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3.</a:t>
            </a:r>
            <a:endParaRPr lang="en-SG" sz="1600">
              <a:cs typeface="Plus Jakarta Sans" pitchFamily="2" charset="0"/>
            </a:endParaRPr>
          </a:p>
        </p:txBody>
      </p:sp>
      <p:sp>
        <p:nvSpPr>
          <p:cNvPr id="31" name="Text Placeholder 3">
            <a:extLst>
              <a:ext uri="{FF2B5EF4-FFF2-40B4-BE49-F238E27FC236}">
                <a16:creationId xmlns:a16="http://schemas.microsoft.com/office/drawing/2014/main" id="{7FE63FD5-695C-010F-77D3-3301F44BDC9B}"/>
              </a:ext>
            </a:extLst>
          </p:cNvPr>
          <p:cNvSpPr txBox="1">
            <a:spLocks/>
          </p:cNvSpPr>
          <p:nvPr/>
        </p:nvSpPr>
        <p:spPr>
          <a:xfrm>
            <a:off x="5339372" y="25263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4. </a:t>
            </a:r>
            <a:endParaRPr lang="en-SG" sz="1600">
              <a:cs typeface="Plus Jakarta Sans" pitchFamily="2" charset="0"/>
            </a:endParaRPr>
          </a:p>
        </p:txBody>
      </p:sp>
      <p:sp>
        <p:nvSpPr>
          <p:cNvPr id="32" name="Text Placeholder 3">
            <a:extLst>
              <a:ext uri="{FF2B5EF4-FFF2-40B4-BE49-F238E27FC236}">
                <a16:creationId xmlns:a16="http://schemas.microsoft.com/office/drawing/2014/main" id="{820C1092-82B6-347F-A1B7-7A7953D565FE}"/>
              </a:ext>
            </a:extLst>
          </p:cNvPr>
          <p:cNvSpPr txBox="1">
            <a:spLocks/>
          </p:cNvSpPr>
          <p:nvPr/>
        </p:nvSpPr>
        <p:spPr>
          <a:xfrm>
            <a:off x="5339372" y="35550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b="1">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dirty="0">
                <a:solidFill>
                  <a:schemeClr val="tx2"/>
                </a:solidFill>
                <a:cs typeface="Plus Jakarta Sans" pitchFamily="2" charset="0"/>
              </a:rPr>
              <a:t>6. </a:t>
            </a:r>
            <a:endParaRPr lang="en-SG" sz="1600" dirty="0">
              <a:solidFill>
                <a:schemeClr val="tx2"/>
              </a:solidFill>
              <a:cs typeface="Plus Jakarta Sans" pitchFamily="2" charset="0"/>
            </a:endParaRPr>
          </a:p>
        </p:txBody>
      </p:sp>
      <p:sp>
        <p:nvSpPr>
          <p:cNvPr id="33" name="Text Placeholder 3">
            <a:extLst>
              <a:ext uri="{FF2B5EF4-FFF2-40B4-BE49-F238E27FC236}">
                <a16:creationId xmlns:a16="http://schemas.microsoft.com/office/drawing/2014/main" id="{5E08D805-C0DB-2A18-25BD-234D1B753DF1}"/>
              </a:ext>
            </a:extLst>
          </p:cNvPr>
          <p:cNvSpPr txBox="1">
            <a:spLocks/>
          </p:cNvSpPr>
          <p:nvPr/>
        </p:nvSpPr>
        <p:spPr>
          <a:xfrm>
            <a:off x="5339372" y="40230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7. </a:t>
            </a:r>
            <a:endParaRPr lang="en-SG" sz="1600">
              <a:cs typeface="Plus Jakarta Sans" pitchFamily="2" charset="0"/>
            </a:endParaRPr>
          </a:p>
        </p:txBody>
      </p:sp>
      <p:sp>
        <p:nvSpPr>
          <p:cNvPr id="34" name="Text Placeholder 3">
            <a:extLst>
              <a:ext uri="{FF2B5EF4-FFF2-40B4-BE49-F238E27FC236}">
                <a16:creationId xmlns:a16="http://schemas.microsoft.com/office/drawing/2014/main" id="{9472BA4E-295A-DFEC-8666-F4A1B2E1EB82}"/>
              </a:ext>
            </a:extLst>
          </p:cNvPr>
          <p:cNvSpPr txBox="1">
            <a:spLocks/>
          </p:cNvSpPr>
          <p:nvPr/>
        </p:nvSpPr>
        <p:spPr>
          <a:xfrm>
            <a:off x="5339372" y="44910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8. </a:t>
            </a:r>
            <a:endParaRPr lang="en-SG" sz="1600">
              <a:cs typeface="Plus Jakarta Sans" pitchFamily="2" charset="0"/>
            </a:endParaRPr>
          </a:p>
        </p:txBody>
      </p:sp>
      <p:sp>
        <p:nvSpPr>
          <p:cNvPr id="35" name="Text Placeholder 3">
            <a:extLst>
              <a:ext uri="{FF2B5EF4-FFF2-40B4-BE49-F238E27FC236}">
                <a16:creationId xmlns:a16="http://schemas.microsoft.com/office/drawing/2014/main" id="{EB499B25-CA3C-EBAA-AB25-FBBEC303CB07}"/>
              </a:ext>
            </a:extLst>
          </p:cNvPr>
          <p:cNvSpPr txBox="1">
            <a:spLocks/>
          </p:cNvSpPr>
          <p:nvPr/>
        </p:nvSpPr>
        <p:spPr>
          <a:xfrm>
            <a:off x="5339372" y="4932046"/>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9. </a:t>
            </a:r>
            <a:endParaRPr lang="en-SG" sz="1600">
              <a:cs typeface="Plus Jakarta Sans" pitchFamily="2" charset="0"/>
            </a:endParaRPr>
          </a:p>
        </p:txBody>
      </p:sp>
      <p:sp>
        <p:nvSpPr>
          <p:cNvPr id="36" name="Text Placeholder 3">
            <a:extLst>
              <a:ext uri="{FF2B5EF4-FFF2-40B4-BE49-F238E27FC236}">
                <a16:creationId xmlns:a16="http://schemas.microsoft.com/office/drawing/2014/main" id="{4155A74D-A546-0577-BB01-651DCA115F84}"/>
              </a:ext>
            </a:extLst>
          </p:cNvPr>
          <p:cNvSpPr txBox="1">
            <a:spLocks/>
          </p:cNvSpPr>
          <p:nvPr/>
        </p:nvSpPr>
        <p:spPr>
          <a:xfrm>
            <a:off x="10471872" y="11223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1">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b="0" dirty="0">
                <a:solidFill>
                  <a:schemeClr val="tx1"/>
                </a:solidFill>
                <a:cs typeface="Plus Jakarta Sans" pitchFamily="2" charset="0"/>
              </a:rPr>
              <a:t>p. 4</a:t>
            </a:r>
            <a:endParaRPr lang="en-SG" sz="1600" b="0" dirty="0">
              <a:solidFill>
                <a:schemeClr val="tx1"/>
              </a:solidFill>
              <a:cs typeface="Plus Jakarta Sans" pitchFamily="2" charset="0"/>
            </a:endParaRPr>
          </a:p>
        </p:txBody>
      </p:sp>
      <p:sp>
        <p:nvSpPr>
          <p:cNvPr id="37" name="Text Placeholder 3">
            <a:extLst>
              <a:ext uri="{FF2B5EF4-FFF2-40B4-BE49-F238E27FC236}">
                <a16:creationId xmlns:a16="http://schemas.microsoft.com/office/drawing/2014/main" id="{0271E1C4-FCA1-D137-23B2-F2EAC802BFF3}"/>
              </a:ext>
            </a:extLst>
          </p:cNvPr>
          <p:cNvSpPr txBox="1">
            <a:spLocks/>
          </p:cNvSpPr>
          <p:nvPr/>
        </p:nvSpPr>
        <p:spPr>
          <a:xfrm>
            <a:off x="10471872" y="15903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p. 5</a:t>
            </a:r>
            <a:endParaRPr lang="en-SG" sz="1600" dirty="0">
              <a:cs typeface="Plus Jakarta Sans" pitchFamily="2" charset="0"/>
            </a:endParaRPr>
          </a:p>
        </p:txBody>
      </p:sp>
      <p:sp>
        <p:nvSpPr>
          <p:cNvPr id="38" name="Text Placeholder 3">
            <a:extLst>
              <a:ext uri="{FF2B5EF4-FFF2-40B4-BE49-F238E27FC236}">
                <a16:creationId xmlns:a16="http://schemas.microsoft.com/office/drawing/2014/main" id="{D1033C37-3834-7BBA-7C47-CDC662D1417F}"/>
              </a:ext>
            </a:extLst>
          </p:cNvPr>
          <p:cNvSpPr txBox="1">
            <a:spLocks/>
          </p:cNvSpPr>
          <p:nvPr/>
        </p:nvSpPr>
        <p:spPr>
          <a:xfrm>
            <a:off x="10471872" y="20583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p. 6</a:t>
            </a:r>
            <a:endParaRPr lang="en-SG" sz="1600">
              <a:cs typeface="Plus Jakarta Sans" pitchFamily="2" charset="0"/>
            </a:endParaRPr>
          </a:p>
        </p:txBody>
      </p:sp>
      <p:sp>
        <p:nvSpPr>
          <p:cNvPr id="39" name="Text Placeholder 3">
            <a:extLst>
              <a:ext uri="{FF2B5EF4-FFF2-40B4-BE49-F238E27FC236}">
                <a16:creationId xmlns:a16="http://schemas.microsoft.com/office/drawing/2014/main" id="{041C97D3-983E-2B9B-BC82-359637BEAC07}"/>
              </a:ext>
            </a:extLst>
          </p:cNvPr>
          <p:cNvSpPr txBox="1">
            <a:spLocks/>
          </p:cNvSpPr>
          <p:nvPr/>
        </p:nvSpPr>
        <p:spPr>
          <a:xfrm>
            <a:off x="10471872" y="25263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p. 7</a:t>
            </a:r>
            <a:endParaRPr lang="en-SG" sz="1600">
              <a:cs typeface="Plus Jakarta Sans" pitchFamily="2" charset="0"/>
            </a:endParaRPr>
          </a:p>
        </p:txBody>
      </p:sp>
      <p:sp>
        <p:nvSpPr>
          <p:cNvPr id="40" name="Text Placeholder 3">
            <a:extLst>
              <a:ext uri="{FF2B5EF4-FFF2-40B4-BE49-F238E27FC236}">
                <a16:creationId xmlns:a16="http://schemas.microsoft.com/office/drawing/2014/main" id="{8486B008-543B-B57B-2A58-86408E6692B8}"/>
              </a:ext>
            </a:extLst>
          </p:cNvPr>
          <p:cNvSpPr txBox="1">
            <a:spLocks/>
          </p:cNvSpPr>
          <p:nvPr/>
        </p:nvSpPr>
        <p:spPr>
          <a:xfrm>
            <a:off x="10471872" y="35550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b="1" dirty="0">
                <a:solidFill>
                  <a:schemeClr val="tx2"/>
                </a:solidFill>
                <a:cs typeface="Plus Jakarta Sans" pitchFamily="2" charset="0"/>
              </a:rPr>
              <a:t>p. 11</a:t>
            </a:r>
            <a:endParaRPr lang="en-SG" sz="1600" b="1" dirty="0">
              <a:solidFill>
                <a:schemeClr val="tx2"/>
              </a:solidFill>
              <a:cs typeface="Plus Jakarta Sans" pitchFamily="2" charset="0"/>
            </a:endParaRPr>
          </a:p>
        </p:txBody>
      </p:sp>
      <p:sp>
        <p:nvSpPr>
          <p:cNvPr id="41" name="Text Placeholder 3">
            <a:extLst>
              <a:ext uri="{FF2B5EF4-FFF2-40B4-BE49-F238E27FC236}">
                <a16:creationId xmlns:a16="http://schemas.microsoft.com/office/drawing/2014/main" id="{55EA9421-068C-9D64-59E9-DAE1784AA588}"/>
              </a:ext>
            </a:extLst>
          </p:cNvPr>
          <p:cNvSpPr txBox="1">
            <a:spLocks/>
          </p:cNvSpPr>
          <p:nvPr/>
        </p:nvSpPr>
        <p:spPr>
          <a:xfrm>
            <a:off x="10471872" y="40230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p. 12</a:t>
            </a:r>
            <a:endParaRPr lang="en-SG" sz="1600" dirty="0">
              <a:cs typeface="Plus Jakarta Sans" pitchFamily="2" charset="0"/>
            </a:endParaRPr>
          </a:p>
        </p:txBody>
      </p:sp>
      <p:sp>
        <p:nvSpPr>
          <p:cNvPr id="42" name="Text Placeholder 3">
            <a:extLst>
              <a:ext uri="{FF2B5EF4-FFF2-40B4-BE49-F238E27FC236}">
                <a16:creationId xmlns:a16="http://schemas.microsoft.com/office/drawing/2014/main" id="{086CF3B5-06AB-6929-7FCF-BAECF236C065}"/>
              </a:ext>
            </a:extLst>
          </p:cNvPr>
          <p:cNvSpPr txBox="1">
            <a:spLocks/>
          </p:cNvSpPr>
          <p:nvPr/>
        </p:nvSpPr>
        <p:spPr>
          <a:xfrm>
            <a:off x="10471872" y="44910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p. 13</a:t>
            </a:r>
          </a:p>
        </p:txBody>
      </p:sp>
      <p:sp>
        <p:nvSpPr>
          <p:cNvPr id="43" name="Text Placeholder 3">
            <a:extLst>
              <a:ext uri="{FF2B5EF4-FFF2-40B4-BE49-F238E27FC236}">
                <a16:creationId xmlns:a16="http://schemas.microsoft.com/office/drawing/2014/main" id="{C0C380C7-97BD-CF5A-A524-2269DDBCB69F}"/>
              </a:ext>
            </a:extLst>
          </p:cNvPr>
          <p:cNvSpPr txBox="1">
            <a:spLocks/>
          </p:cNvSpPr>
          <p:nvPr/>
        </p:nvSpPr>
        <p:spPr>
          <a:xfrm>
            <a:off x="10471872" y="49590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p. 16</a:t>
            </a:r>
            <a:endParaRPr lang="en-SG" sz="1600" dirty="0">
              <a:cs typeface="Plus Jakarta Sans" pitchFamily="2" charset="0"/>
            </a:endParaRPr>
          </a:p>
        </p:txBody>
      </p:sp>
      <p:cxnSp>
        <p:nvCxnSpPr>
          <p:cNvPr id="46" name="Straight Connector 45">
            <a:extLst>
              <a:ext uri="{FF2B5EF4-FFF2-40B4-BE49-F238E27FC236}">
                <a16:creationId xmlns:a16="http://schemas.microsoft.com/office/drawing/2014/main" id="{DD51BFBC-B623-F185-DC02-6C0396EC2871}"/>
              </a:ext>
            </a:extLst>
          </p:cNvPr>
          <p:cNvCxnSpPr>
            <a:cxnSpLocks/>
          </p:cNvCxnSpPr>
          <p:nvPr/>
        </p:nvCxnSpPr>
        <p:spPr>
          <a:xfrm rot="16200000">
            <a:off x="5970072" y="-1752312"/>
            <a:ext cx="0" cy="10299600"/>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806E967-BEF5-8912-A5E5-8EC68847D455}"/>
              </a:ext>
            </a:extLst>
          </p:cNvPr>
          <p:cNvCxnSpPr>
            <a:cxnSpLocks/>
          </p:cNvCxnSpPr>
          <p:nvPr/>
        </p:nvCxnSpPr>
        <p:spPr>
          <a:xfrm rot="16200000">
            <a:off x="5970072" y="430285"/>
            <a:ext cx="0" cy="10299600"/>
          </a:xfrm>
          <a:prstGeom prst="line">
            <a:avLst/>
          </a:prstGeom>
          <a:ln/>
        </p:spPr>
        <p:style>
          <a:lnRef idx="1">
            <a:schemeClr val="accent1"/>
          </a:lnRef>
          <a:fillRef idx="0">
            <a:schemeClr val="accent1"/>
          </a:fillRef>
          <a:effectRef idx="0">
            <a:schemeClr val="accent1"/>
          </a:effectRef>
          <a:fontRef idx="minor">
            <a:schemeClr val="tx1"/>
          </a:fontRef>
        </p:style>
      </p:cxnSp>
      <p:sp>
        <p:nvSpPr>
          <p:cNvPr id="2" name="Text Placeholder 3">
            <a:extLst>
              <a:ext uri="{FF2B5EF4-FFF2-40B4-BE49-F238E27FC236}">
                <a16:creationId xmlns:a16="http://schemas.microsoft.com/office/drawing/2014/main" id="{3ABB0236-279C-F68C-F3ED-3E90C08A844F}"/>
              </a:ext>
            </a:extLst>
          </p:cNvPr>
          <p:cNvSpPr txBox="1">
            <a:spLocks/>
          </p:cNvSpPr>
          <p:nvPr/>
        </p:nvSpPr>
        <p:spPr>
          <a:xfrm>
            <a:off x="5929782" y="2994300"/>
            <a:ext cx="4896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a:cs typeface="Plus Jakarta Sans" pitchFamily="2" charset="0"/>
              </a:rPr>
              <a:t>Outlook for 2026</a:t>
            </a:r>
            <a:endParaRPr lang="en-SG" sz="1600">
              <a:cs typeface="Plus Jakarta Sans" pitchFamily="2" charset="0"/>
            </a:endParaRPr>
          </a:p>
        </p:txBody>
      </p:sp>
      <p:sp>
        <p:nvSpPr>
          <p:cNvPr id="3" name="Text Placeholder 3">
            <a:extLst>
              <a:ext uri="{FF2B5EF4-FFF2-40B4-BE49-F238E27FC236}">
                <a16:creationId xmlns:a16="http://schemas.microsoft.com/office/drawing/2014/main" id="{C486B20A-5A68-D19E-DF1D-4C12BA33548A}"/>
              </a:ext>
            </a:extLst>
          </p:cNvPr>
          <p:cNvSpPr txBox="1">
            <a:spLocks/>
          </p:cNvSpPr>
          <p:nvPr/>
        </p:nvSpPr>
        <p:spPr>
          <a:xfrm>
            <a:off x="5339372" y="2994300"/>
            <a:ext cx="46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08000" bIns="0" rtlCol="0" anchor="ctr"/>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1600">
                <a:cs typeface="Plus Jakarta Sans" pitchFamily="2" charset="0"/>
              </a:rPr>
              <a:t>5. </a:t>
            </a:r>
            <a:endParaRPr lang="en-SG" sz="1600">
              <a:cs typeface="Plus Jakarta Sans" pitchFamily="2" charset="0"/>
            </a:endParaRPr>
          </a:p>
        </p:txBody>
      </p:sp>
      <p:sp>
        <p:nvSpPr>
          <p:cNvPr id="7" name="Text Placeholder 3">
            <a:extLst>
              <a:ext uri="{FF2B5EF4-FFF2-40B4-BE49-F238E27FC236}">
                <a16:creationId xmlns:a16="http://schemas.microsoft.com/office/drawing/2014/main" id="{17310023-66BA-6435-BFE6-DE9E69D9F6BA}"/>
              </a:ext>
            </a:extLst>
          </p:cNvPr>
          <p:cNvSpPr txBox="1">
            <a:spLocks/>
          </p:cNvSpPr>
          <p:nvPr/>
        </p:nvSpPr>
        <p:spPr>
          <a:xfrm>
            <a:off x="10471872" y="2994300"/>
            <a:ext cx="6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fi-FI"/>
            </a:defPPr>
            <a:lvl1pPr>
              <a:defRPr sz="2000" b="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1600" dirty="0">
                <a:cs typeface="Plus Jakarta Sans" pitchFamily="2" charset="0"/>
              </a:rPr>
              <a:t>p. </a:t>
            </a:r>
            <a:r>
              <a:rPr lang="en-US" sz="1600">
                <a:cs typeface="Plus Jakarta Sans" pitchFamily="2" charset="0"/>
              </a:rPr>
              <a:t>9</a:t>
            </a:r>
            <a:endParaRPr lang="en-SG" sz="1600" dirty="0">
              <a:cs typeface="Plus Jakarta Sans" pitchFamily="2" charset="0"/>
            </a:endParaRPr>
          </a:p>
        </p:txBody>
      </p:sp>
      <p:pic>
        <p:nvPicPr>
          <p:cNvPr id="16" name="Kuva 15">
            <a:extLst>
              <a:ext uri="{FF2B5EF4-FFF2-40B4-BE49-F238E27FC236}">
                <a16:creationId xmlns:a16="http://schemas.microsoft.com/office/drawing/2014/main" id="{6D63A59C-A1F3-FED2-905A-D0DACBE65A1E}"/>
              </a:ext>
            </a:extLst>
          </p:cNvPr>
          <p:cNvPicPr>
            <a:picLocks noChangeAspect="1"/>
          </p:cNvPicPr>
          <p:nvPr/>
        </p:nvPicPr>
        <p:blipFill>
          <a:blip r:embed="rId6">
            <a:extLst>
              <a:ext uri="{28A0092B-C50C-407E-A947-70E740481C1C}">
                <a14:useLocalDpi xmlns:a14="http://schemas.microsoft.com/office/drawing/2010/main" val="0"/>
              </a:ext>
            </a:extLst>
          </a:blip>
          <a:srcRect t="3147" b="3147"/>
          <a:stretch/>
        </p:blipFill>
        <p:spPr>
          <a:xfrm>
            <a:off x="967251" y="3816514"/>
            <a:ext cx="2132516" cy="1598648"/>
          </a:xfrm>
          <a:prstGeom prst="ellipse">
            <a:avLst/>
          </a:prstGeom>
          <a:ln w="63500" cap="rnd">
            <a:noFill/>
          </a:ln>
          <a:effectLst>
            <a:outerShdw blurRad="50800" dist="50800" dir="5400000" algn="ctr" rotWithShape="0">
              <a:srgbClr val="FFFFFF"/>
            </a:outerShdw>
          </a:effectLst>
          <a:scene3d>
            <a:camera prst="orthographicFront"/>
            <a:lightRig rig="contrasting" dir="t">
              <a:rot lat="0" lon="0" rev="3000000"/>
            </a:lightRig>
          </a:scene3d>
          <a:sp3d>
            <a:bevelT w="95250" h="31750"/>
            <a:contourClr>
              <a:srgbClr val="333333"/>
            </a:contourClr>
          </a:sp3d>
        </p:spPr>
      </p:pic>
      <p:pic>
        <p:nvPicPr>
          <p:cNvPr id="44" name="Kuva 43">
            <a:extLst>
              <a:ext uri="{FF2B5EF4-FFF2-40B4-BE49-F238E27FC236}">
                <a16:creationId xmlns:a16="http://schemas.microsoft.com/office/drawing/2014/main" id="{B414CEFE-40A7-B31E-2195-2FB5D2BB0B2D}"/>
              </a:ext>
            </a:extLst>
          </p:cNvPr>
          <p:cNvPicPr>
            <a:picLocks noChangeAspect="1"/>
          </p:cNvPicPr>
          <p:nvPr/>
        </p:nvPicPr>
        <p:blipFill>
          <a:blip r:embed="rId7">
            <a:extLst>
              <a:ext uri="{28A0092B-C50C-407E-A947-70E740481C1C}">
                <a14:useLocalDpi xmlns:a14="http://schemas.microsoft.com/office/drawing/2010/main" val="0"/>
              </a:ext>
            </a:extLst>
          </a:blip>
          <a:srcRect l="327" r="327"/>
          <a:stretch/>
        </p:blipFill>
        <p:spPr>
          <a:xfrm>
            <a:off x="1011154" y="1363081"/>
            <a:ext cx="2132517" cy="1717257"/>
          </a:xfrm>
          <a:prstGeom prst="ellipse">
            <a:avLst/>
          </a:prstGeom>
          <a:ln>
            <a:noFill/>
          </a:ln>
          <a:effectLst/>
        </p:spPr>
      </p:pic>
      <p:sp>
        <p:nvSpPr>
          <p:cNvPr id="12" name="Date Placeholder 3">
            <a:extLst>
              <a:ext uri="{FF2B5EF4-FFF2-40B4-BE49-F238E27FC236}">
                <a16:creationId xmlns:a16="http://schemas.microsoft.com/office/drawing/2014/main" id="{CC7B2D45-7B0B-89F2-6FA8-73451E54A349}"/>
              </a:ext>
            </a:extLst>
          </p:cNvPr>
          <p:cNvSpPr>
            <a:spLocks noGrp="1"/>
          </p:cNvSpPr>
          <p:nvPr>
            <p:ph type="dt" sz="half" idx="10"/>
          </p:nvPr>
        </p:nvSpPr>
        <p:spPr>
          <a:xfrm>
            <a:off x="1918397" y="6453188"/>
            <a:ext cx="1225275" cy="144463"/>
          </a:xfrm>
        </p:spPr>
        <p:txBody>
          <a:bodyPr/>
          <a:lstStyle/>
          <a:p>
            <a:r>
              <a:rPr lang="fi-FI"/>
              <a:t>JULY 2026</a:t>
            </a:r>
            <a:endParaRPr lang="en-US"/>
          </a:p>
        </p:txBody>
      </p:sp>
      <p:sp>
        <p:nvSpPr>
          <p:cNvPr id="13" name="Footer Placeholder 4">
            <a:extLst>
              <a:ext uri="{FF2B5EF4-FFF2-40B4-BE49-F238E27FC236}">
                <a16:creationId xmlns:a16="http://schemas.microsoft.com/office/drawing/2014/main" id="{DF388887-7E89-258C-B7EF-F98A21B62CF8}"/>
              </a:ext>
            </a:extLst>
          </p:cNvPr>
          <p:cNvSpPr>
            <a:spLocks noGrp="1"/>
          </p:cNvSpPr>
          <p:nvPr>
            <p:ph type="ftr" sz="quarter" idx="11"/>
          </p:nvPr>
        </p:nvSpPr>
        <p:spPr>
          <a:xfrm>
            <a:off x="3143671" y="6453188"/>
            <a:ext cx="8208541" cy="144463"/>
          </a:xfrm>
        </p:spPr>
        <p:txBody>
          <a:bodyPr/>
          <a:lstStyle/>
          <a:p>
            <a:r>
              <a:rPr lang="en-US"/>
              <a:t>INVESTOR PRESENTATION</a:t>
            </a:r>
            <a:endParaRPr lang="en-US" dirty="0"/>
          </a:p>
        </p:txBody>
      </p:sp>
    </p:spTree>
    <p:extLst>
      <p:ext uri="{BB962C8B-B14F-4D97-AF65-F5344CB8AC3E}">
        <p14:creationId xmlns:p14="http://schemas.microsoft.com/office/powerpoint/2010/main" val="21188854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FBD7A850-AD10-445A-805E-AE6D6F6FC55F}"/>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4" imgW="362" imgH="362" progId="TCLayout.ActiveDocument.1">
                  <p:embed/>
                </p:oleObj>
              </mc:Choice>
              <mc:Fallback>
                <p:oleObj name="think-cell Slide" r:id="rId54" imgW="362" imgH="362" progId="TCLayout.ActiveDocument.1">
                  <p:embed/>
                  <p:pic>
                    <p:nvPicPr>
                      <p:cNvPr id="4" name="Object 3" hidden="1">
                        <a:extLst>
                          <a:ext uri="{FF2B5EF4-FFF2-40B4-BE49-F238E27FC236}">
                            <a16:creationId xmlns:a16="http://schemas.microsoft.com/office/drawing/2014/main" id="{FBD7A850-AD10-445A-805E-AE6D6F6FC55F}"/>
                          </a:ext>
                        </a:extLst>
                      </p:cNvPr>
                      <p:cNvPicPr/>
                      <p:nvPr/>
                    </p:nvPicPr>
                    <p:blipFill>
                      <a:blip r:embed="rId55"/>
                      <a:stretch>
                        <a:fillRect/>
                      </a:stretch>
                    </p:blipFill>
                    <p:spPr>
                      <a:xfrm>
                        <a:off x="1588" y="1588"/>
                        <a:ext cx="1588" cy="1588"/>
                      </a:xfrm>
                      <a:prstGeom prst="rect">
                        <a:avLst/>
                      </a:prstGeom>
                    </p:spPr>
                  </p:pic>
                </p:oleObj>
              </mc:Fallback>
            </mc:AlternateContent>
          </a:graphicData>
        </a:graphic>
      </p:graphicFrame>
      <p:sp>
        <p:nvSpPr>
          <p:cNvPr id="11" name="Rectangle 10" hidden="1">
            <a:extLst>
              <a:ext uri="{FF2B5EF4-FFF2-40B4-BE49-F238E27FC236}">
                <a16:creationId xmlns:a16="http://schemas.microsoft.com/office/drawing/2014/main" id="{7CA1EFCA-A2F3-41F7-A439-A9EE22730C22}"/>
              </a:ext>
            </a:extLst>
          </p:cNvPr>
          <p:cNvSpPr/>
          <p:nvPr>
            <p:custDataLst>
              <p:tags r:id="rId2"/>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fi-FI" sz="1200">
              <a:latin typeface="Arial" panose="020B0604020202020204" pitchFamily="34" charset="0"/>
              <a:sym typeface="Arial" panose="020B0604020202020204" pitchFamily="34" charset="0"/>
            </a:endParaRPr>
          </a:p>
        </p:txBody>
      </p:sp>
      <p:sp>
        <p:nvSpPr>
          <p:cNvPr id="3" name="Rectangle 2" hidden="1">
            <a:extLst>
              <a:ext uri="{FF2B5EF4-FFF2-40B4-BE49-F238E27FC236}">
                <a16:creationId xmlns:a16="http://schemas.microsoft.com/office/drawing/2014/main" id="{0E5BB562-D384-4E6D-8120-5A33EF96E94B}"/>
              </a:ext>
            </a:extLst>
          </p:cNvPr>
          <p:cNvSpPr/>
          <p:nvPr>
            <p:custDataLst>
              <p:tags r:id="rId3"/>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fi-FI" sz="1400">
              <a:sym typeface="+mn-lt"/>
            </a:endParaRPr>
          </a:p>
        </p:txBody>
      </p:sp>
      <p:sp>
        <p:nvSpPr>
          <p:cNvPr id="2" name="Title 1">
            <a:extLst>
              <a:ext uri="{FF2B5EF4-FFF2-40B4-BE49-F238E27FC236}">
                <a16:creationId xmlns:a16="http://schemas.microsoft.com/office/drawing/2014/main" id="{2A0305B0-FF80-4FC8-B8CF-360C8A6E5579}"/>
              </a:ext>
            </a:extLst>
          </p:cNvPr>
          <p:cNvSpPr>
            <a:spLocks noGrp="1"/>
          </p:cNvSpPr>
          <p:nvPr>
            <p:ph type="title"/>
          </p:nvPr>
        </p:nvSpPr>
        <p:spPr>
          <a:xfrm>
            <a:off x="838199" y="404813"/>
            <a:ext cx="11018838" cy="1079971"/>
          </a:xfrm>
        </p:spPr>
        <p:txBody>
          <a:bodyPr vert="horz" rIns="0"/>
          <a:lstStyle/>
          <a:p>
            <a:r>
              <a:rPr lang="fi-FI" dirty="0"/>
              <a:t>Q2 </a:t>
            </a:r>
            <a:r>
              <a:rPr lang="fi-FI" dirty="0" err="1"/>
              <a:t>revenue</a:t>
            </a:r>
            <a:r>
              <a:rPr lang="fi-FI" dirty="0"/>
              <a:t> and </a:t>
            </a:r>
            <a:r>
              <a:rPr lang="fi-FI" dirty="0" err="1"/>
              <a:t>operative</a:t>
            </a:r>
            <a:r>
              <a:rPr lang="fi-FI" dirty="0"/>
              <a:t> EBITDA bridge</a:t>
            </a:r>
            <a:endParaRPr lang="fi-FI" dirty="0">
              <a:highlight>
                <a:srgbClr val="FFFF00"/>
              </a:highlight>
            </a:endParaRPr>
          </a:p>
        </p:txBody>
      </p:sp>
      <p:sp>
        <p:nvSpPr>
          <p:cNvPr id="5" name="Date Placeholder 4">
            <a:extLst>
              <a:ext uri="{FF2B5EF4-FFF2-40B4-BE49-F238E27FC236}">
                <a16:creationId xmlns:a16="http://schemas.microsoft.com/office/drawing/2014/main" id="{FD42EC0A-F573-4626-A9E0-4889D43FD514}"/>
              </a:ext>
            </a:extLst>
          </p:cNvPr>
          <p:cNvSpPr>
            <a:spLocks noGrp="1"/>
          </p:cNvSpPr>
          <p:nvPr>
            <p:ph type="dt" sz="half" idx="10"/>
          </p:nvPr>
        </p:nvSpPr>
        <p:spPr/>
        <p:txBody>
          <a:bodyPr/>
          <a:lstStyle/>
          <a:p>
            <a:r>
              <a:rPr lang="fi-FI"/>
              <a:t>JULY 2026</a:t>
            </a:r>
            <a:endParaRPr lang="en-US"/>
          </a:p>
        </p:txBody>
      </p:sp>
      <p:sp>
        <p:nvSpPr>
          <p:cNvPr id="6" name="Footer Placeholder 5">
            <a:extLst>
              <a:ext uri="{FF2B5EF4-FFF2-40B4-BE49-F238E27FC236}">
                <a16:creationId xmlns:a16="http://schemas.microsoft.com/office/drawing/2014/main" id="{83C1B58A-FD2F-41DA-9C73-05A816B2780A}"/>
              </a:ext>
            </a:extLst>
          </p:cNvPr>
          <p:cNvSpPr>
            <a:spLocks noGrp="1"/>
          </p:cNvSpPr>
          <p:nvPr>
            <p:ph type="ftr" sz="quarter" idx="11"/>
          </p:nvPr>
        </p:nvSpPr>
        <p:spPr/>
        <p:txBody>
          <a:bodyPr/>
          <a:lstStyle/>
          <a:p>
            <a:r>
              <a:rPr lang="en-US"/>
              <a:t>INVESTOR PRESENTATION</a:t>
            </a:r>
          </a:p>
        </p:txBody>
      </p:sp>
      <p:sp>
        <p:nvSpPr>
          <p:cNvPr id="7" name="Slide Number Placeholder 6">
            <a:extLst>
              <a:ext uri="{FF2B5EF4-FFF2-40B4-BE49-F238E27FC236}">
                <a16:creationId xmlns:a16="http://schemas.microsoft.com/office/drawing/2014/main" id="{B42A5748-DFA9-4D37-8726-91FE62052C21}"/>
              </a:ext>
            </a:extLst>
          </p:cNvPr>
          <p:cNvSpPr>
            <a:spLocks noGrp="1"/>
          </p:cNvSpPr>
          <p:nvPr>
            <p:ph type="sldNum" sz="quarter" idx="12"/>
          </p:nvPr>
        </p:nvSpPr>
        <p:spPr/>
        <p:txBody>
          <a:bodyPr/>
          <a:lstStyle/>
          <a:p>
            <a:fld id="{9B8CDF1A-3CDE-4195-AF23-CDCF2878DEB5}" type="slidenum">
              <a:rPr lang="en-US" smtClean="0"/>
              <a:t>66</a:t>
            </a:fld>
            <a:endParaRPr lang="en-US"/>
          </a:p>
        </p:txBody>
      </p:sp>
      <p:sp>
        <p:nvSpPr>
          <p:cNvPr id="17" name="TextBox 16">
            <a:extLst>
              <a:ext uri="{FF2B5EF4-FFF2-40B4-BE49-F238E27FC236}">
                <a16:creationId xmlns:a16="http://schemas.microsoft.com/office/drawing/2014/main" id="{141AD7DD-5ED0-4BE8-87F2-823D388201CB}"/>
              </a:ext>
            </a:extLst>
          </p:cNvPr>
          <p:cNvSpPr txBox="1"/>
          <p:nvPr/>
        </p:nvSpPr>
        <p:spPr>
          <a:xfrm>
            <a:off x="881063" y="4081463"/>
            <a:ext cx="3254375" cy="504825"/>
          </a:xfrm>
          <a:prstGeom prst="rect">
            <a:avLst/>
          </a:prstGeom>
          <a:noFill/>
        </p:spPr>
        <p:txBody>
          <a:bodyPr wrap="square" lIns="0" tIns="0" rIns="0" bIns="0" rtlCol="0">
            <a:noAutofit/>
          </a:bodyPr>
          <a:lstStyle/>
          <a:p>
            <a:r>
              <a:rPr lang="en-US" sz="1400" b="1" spc="100">
                <a:solidFill>
                  <a:srgbClr val="322D2D"/>
                </a:solidFill>
              </a:rPr>
              <a:t>OPERATIVE EBITDA BRIDGE</a:t>
            </a:r>
            <a:br>
              <a:rPr lang="en-US" sz="1400" b="1" spc="100">
                <a:solidFill>
                  <a:srgbClr val="322D2D"/>
                </a:solidFill>
              </a:rPr>
            </a:br>
            <a:r>
              <a:rPr lang="en-US" sz="1400" spc="100">
                <a:solidFill>
                  <a:srgbClr val="322D2D"/>
                </a:solidFill>
              </a:rPr>
              <a:t>EUR million</a:t>
            </a:r>
          </a:p>
        </p:txBody>
      </p:sp>
      <p:sp>
        <p:nvSpPr>
          <p:cNvPr id="19" name="TextBox 18">
            <a:extLst>
              <a:ext uri="{FF2B5EF4-FFF2-40B4-BE49-F238E27FC236}">
                <a16:creationId xmlns:a16="http://schemas.microsoft.com/office/drawing/2014/main" id="{233E7AA1-1450-49F1-BCA1-ABDADDC5E84B}"/>
              </a:ext>
            </a:extLst>
          </p:cNvPr>
          <p:cNvSpPr txBox="1"/>
          <p:nvPr/>
        </p:nvSpPr>
        <p:spPr>
          <a:xfrm>
            <a:off x="838199" y="1391914"/>
            <a:ext cx="5184204" cy="504056"/>
          </a:xfrm>
          <a:prstGeom prst="rect">
            <a:avLst/>
          </a:prstGeom>
          <a:noFill/>
        </p:spPr>
        <p:txBody>
          <a:bodyPr wrap="square" lIns="0" tIns="0" rIns="0" bIns="0" rtlCol="0">
            <a:noAutofit/>
          </a:bodyPr>
          <a:lstStyle/>
          <a:p>
            <a:r>
              <a:rPr lang="en-US" sz="1400" b="1" spc="100" dirty="0">
                <a:solidFill>
                  <a:srgbClr val="322D2D"/>
                </a:solidFill>
              </a:rPr>
              <a:t>REVENUE DEVELOPMENT (Y/Y) </a:t>
            </a:r>
            <a:br>
              <a:rPr lang="en-US" sz="1400" b="1" spc="100" dirty="0">
                <a:solidFill>
                  <a:srgbClr val="322D2D"/>
                </a:solidFill>
              </a:rPr>
            </a:br>
            <a:r>
              <a:rPr lang="en-US" sz="1400" spc="100" dirty="0">
                <a:solidFill>
                  <a:srgbClr val="322D2D"/>
                </a:solidFill>
              </a:rPr>
              <a:t>EUR million</a:t>
            </a:r>
          </a:p>
        </p:txBody>
      </p:sp>
      <p:sp>
        <p:nvSpPr>
          <p:cNvPr id="21" name="TextBox 20">
            <a:extLst>
              <a:ext uri="{FF2B5EF4-FFF2-40B4-BE49-F238E27FC236}">
                <a16:creationId xmlns:a16="http://schemas.microsoft.com/office/drawing/2014/main" id="{E5D1EBB5-06AC-4BB5-9193-959645016753}"/>
              </a:ext>
            </a:extLst>
          </p:cNvPr>
          <p:cNvSpPr txBox="1"/>
          <p:nvPr/>
        </p:nvSpPr>
        <p:spPr>
          <a:xfrm>
            <a:off x="847724" y="1128689"/>
            <a:ext cx="5184204" cy="256876"/>
          </a:xfrm>
          <a:prstGeom prst="rect">
            <a:avLst/>
          </a:prstGeom>
          <a:noFill/>
        </p:spPr>
        <p:txBody>
          <a:bodyPr wrap="square" lIns="0" tIns="0" rIns="0" bIns="0" rtlCol="0">
            <a:noAutofit/>
          </a:bodyPr>
          <a:lstStyle/>
          <a:p>
            <a:r>
              <a:rPr lang="en-US" sz="1600" b="1" spc="100" dirty="0">
                <a:solidFill>
                  <a:srgbClr val="322D2D"/>
                </a:solidFill>
              </a:rPr>
              <a:t>Q2/2026</a:t>
            </a:r>
            <a:endParaRPr lang="en-US" sz="1600" spc="100" dirty="0">
              <a:solidFill>
                <a:srgbClr val="322D2D"/>
              </a:solidFill>
            </a:endParaRPr>
          </a:p>
        </p:txBody>
      </p:sp>
      <p:cxnSp>
        <p:nvCxnSpPr>
          <p:cNvPr id="22" name="Straight Connector 21">
            <a:extLst>
              <a:ext uri="{FF2B5EF4-FFF2-40B4-BE49-F238E27FC236}">
                <a16:creationId xmlns:a16="http://schemas.microsoft.com/office/drawing/2014/main" id="{4C43E0DB-40B4-D56F-EBCB-9FEE500CB89B}"/>
              </a:ext>
            </a:extLst>
          </p:cNvPr>
          <p:cNvCxnSpPr/>
          <p:nvPr>
            <p:custDataLst>
              <p:tags r:id="rId4"/>
            </p:custDataLst>
          </p:nvPr>
        </p:nvCxnSpPr>
        <p:spPr bwMode="auto">
          <a:xfrm>
            <a:off x="1323975" y="2058988"/>
            <a:ext cx="28733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8" name="Straight Connector 127">
            <a:extLst>
              <a:ext uri="{FF2B5EF4-FFF2-40B4-BE49-F238E27FC236}">
                <a16:creationId xmlns:a16="http://schemas.microsoft.com/office/drawing/2014/main" id="{DC6596B3-FD70-42F3-A1DC-36C0575CCB95}"/>
              </a:ext>
            </a:extLst>
          </p:cNvPr>
          <p:cNvCxnSpPr/>
          <p:nvPr>
            <p:custDataLst>
              <p:tags r:id="rId5"/>
            </p:custDataLst>
          </p:nvPr>
        </p:nvCxnSpPr>
        <p:spPr bwMode="auto">
          <a:xfrm>
            <a:off x="1973263" y="2063750"/>
            <a:ext cx="287338" cy="0"/>
          </a:xfrm>
          <a:prstGeom prst="line">
            <a:avLst/>
          </a:prstGeom>
          <a:ln w="3175" cap="flat" cmpd="sng" algn="ctr">
            <a:solidFill>
              <a:schemeClr val="tx1"/>
            </a:solidFill>
            <a:prstDash val="lgDash"/>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BB99D7DD-4BF8-4488-8DC9-1078C6DF0F45}"/>
              </a:ext>
            </a:extLst>
          </p:cNvPr>
          <p:cNvCxnSpPr/>
          <p:nvPr>
            <p:custDataLst>
              <p:tags r:id="rId6"/>
            </p:custDataLst>
          </p:nvPr>
        </p:nvCxnSpPr>
        <p:spPr bwMode="auto">
          <a:xfrm>
            <a:off x="2622550" y="2085975"/>
            <a:ext cx="287338" cy="0"/>
          </a:xfrm>
          <a:prstGeom prst="line">
            <a:avLst/>
          </a:prstGeom>
          <a:ln w="3175" cap="flat" cmpd="sng" algn="ctr">
            <a:solidFill>
              <a:schemeClr val="tx1"/>
            </a:solidFill>
            <a:prstDash val="lgDash"/>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6" name="Suora yhdysviiva 75">
            <a:extLst>
              <a:ext uri="{FF2B5EF4-FFF2-40B4-BE49-F238E27FC236}">
                <a16:creationId xmlns:a16="http://schemas.microsoft.com/office/drawing/2014/main" id="{A95D60F1-C55B-7C02-DA3A-C0CA829FE5D4}"/>
              </a:ext>
            </a:extLst>
          </p:cNvPr>
          <p:cNvCxnSpPr/>
          <p:nvPr>
            <p:custDataLst>
              <p:tags r:id="rId7"/>
            </p:custDataLst>
          </p:nvPr>
        </p:nvCxnSpPr>
        <p:spPr bwMode="auto">
          <a:xfrm>
            <a:off x="3271838" y="2092325"/>
            <a:ext cx="287338"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0" name="Straight Connector 129">
            <a:extLst>
              <a:ext uri="{FF2B5EF4-FFF2-40B4-BE49-F238E27FC236}">
                <a16:creationId xmlns:a16="http://schemas.microsoft.com/office/drawing/2014/main" id="{290DA31E-85AF-4EE8-9184-CA4048105AA5}"/>
              </a:ext>
            </a:extLst>
          </p:cNvPr>
          <p:cNvCxnSpPr/>
          <p:nvPr>
            <p:custDataLst>
              <p:tags r:id="rId8"/>
            </p:custDataLst>
          </p:nvPr>
        </p:nvCxnSpPr>
        <p:spPr bwMode="auto">
          <a:xfrm>
            <a:off x="3921125" y="2057400"/>
            <a:ext cx="287338" cy="0"/>
          </a:xfrm>
          <a:prstGeom prst="line">
            <a:avLst/>
          </a:prstGeom>
          <a:ln w="3175" cap="flat" cmpd="sng" algn="ctr">
            <a:solidFill>
              <a:schemeClr val="tx1"/>
            </a:solidFill>
            <a:prstDash val="lgDash"/>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CFD5E3F2-085E-4213-98FC-F3C510C9E5D0}"/>
              </a:ext>
            </a:extLst>
          </p:cNvPr>
          <p:cNvCxnSpPr/>
          <p:nvPr>
            <p:custDataLst>
              <p:tags r:id="rId9"/>
            </p:custDataLst>
          </p:nvPr>
        </p:nvCxnSpPr>
        <p:spPr bwMode="auto">
          <a:xfrm>
            <a:off x="4570413" y="2060575"/>
            <a:ext cx="287338" cy="0"/>
          </a:xfrm>
          <a:prstGeom prst="line">
            <a:avLst/>
          </a:prstGeom>
          <a:ln w="3175" cap="flat" cmpd="sng" algn="ctr">
            <a:solidFill>
              <a:schemeClr val="tx1"/>
            </a:solidFill>
            <a:prstDash val="lgDash"/>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6989EB8D-3F99-50CE-3ED2-2F4078C6A64C}"/>
              </a:ext>
            </a:extLst>
          </p:cNvPr>
          <p:cNvSpPr/>
          <p:nvPr>
            <p:custDataLst>
              <p:tags r:id="rId10"/>
            </p:custDataLst>
          </p:nvPr>
        </p:nvSpPr>
        <p:spPr bwMode="auto">
          <a:xfrm>
            <a:off x="1611313" y="2058988"/>
            <a:ext cx="361950" cy="4763"/>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48" name="Rectangle 47">
            <a:extLst>
              <a:ext uri="{FF2B5EF4-FFF2-40B4-BE49-F238E27FC236}">
                <a16:creationId xmlns:a16="http://schemas.microsoft.com/office/drawing/2014/main" id="{D35D195E-DE7D-CE04-5CFF-DE0C872B321E}"/>
              </a:ext>
            </a:extLst>
          </p:cNvPr>
          <p:cNvSpPr/>
          <p:nvPr>
            <p:custDataLst>
              <p:tags r:id="rId11"/>
            </p:custDataLst>
          </p:nvPr>
        </p:nvSpPr>
        <p:spPr bwMode="auto">
          <a:xfrm>
            <a:off x="2909888" y="2085975"/>
            <a:ext cx="361950" cy="635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10" name="Suorakulmio 109">
            <a:extLst>
              <a:ext uri="{FF2B5EF4-FFF2-40B4-BE49-F238E27FC236}">
                <a16:creationId xmlns:a16="http://schemas.microsoft.com/office/drawing/2014/main" id="{C1BE8C39-D635-7EE4-4F98-180DA06786D0}"/>
              </a:ext>
            </a:extLst>
          </p:cNvPr>
          <p:cNvSpPr/>
          <p:nvPr>
            <p:custDataLst>
              <p:tags r:id="rId12"/>
            </p:custDataLst>
          </p:nvPr>
        </p:nvSpPr>
        <p:spPr bwMode="auto">
          <a:xfrm>
            <a:off x="4208463" y="2057400"/>
            <a:ext cx="361950" cy="3175"/>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graphicFrame>
        <p:nvGraphicFramePr>
          <p:cNvPr id="25" name="Chart 24">
            <a:extLst>
              <a:ext uri="{FF2B5EF4-FFF2-40B4-BE49-F238E27FC236}">
                <a16:creationId xmlns:a16="http://schemas.microsoft.com/office/drawing/2014/main" id="{36AE102E-03B0-779D-552F-B215AA8290F0}"/>
              </a:ext>
            </a:extLst>
          </p:cNvPr>
          <p:cNvGraphicFramePr/>
          <p:nvPr>
            <p:custDataLst>
              <p:tags r:id="rId13"/>
            </p:custDataLst>
          </p:nvPr>
        </p:nvGraphicFramePr>
        <p:xfrm>
          <a:off x="736600" y="1735138"/>
          <a:ext cx="4710113" cy="2005012"/>
        </p:xfrm>
        <a:graphic>
          <a:graphicData uri="http://schemas.openxmlformats.org/drawingml/2006/chart">
            <c:chart xmlns:c="http://schemas.openxmlformats.org/drawingml/2006/chart" xmlns:r="http://schemas.openxmlformats.org/officeDocument/2006/relationships" r:id="rId56"/>
          </a:graphicData>
        </a:graphic>
      </p:graphicFrame>
      <p:sp>
        <p:nvSpPr>
          <p:cNvPr id="24" name="Text Placeholder 2">
            <a:extLst>
              <a:ext uri="{FF2B5EF4-FFF2-40B4-BE49-F238E27FC236}">
                <a16:creationId xmlns:a16="http://schemas.microsoft.com/office/drawing/2014/main" id="{17A63172-CEFC-6DFC-0750-197AB8D8C09C}"/>
              </a:ext>
            </a:extLst>
          </p:cNvPr>
          <p:cNvSpPr>
            <a:spLocks/>
          </p:cNvSpPr>
          <p:nvPr>
            <p:custDataLst>
              <p:tags r:id="rId14"/>
            </p:custDataLst>
          </p:nvPr>
        </p:nvSpPr>
        <p:spPr bwMode="auto">
          <a:xfrm>
            <a:off x="895350" y="35575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94BF9B8-591A-4309-8836-08B8B5B2F016}" type="datetime'''''''''Q''''2 ''''2''''''''''''''0''''''2''''''''''''5'''''">
              <a:rPr lang="fi-FI" altLang="en-US" sz="1000" smtClean="0"/>
              <a:pPr lvl="0" algn="ctr">
                <a:spcBef>
                  <a:spcPct val="0"/>
                </a:spcBef>
                <a:spcAft>
                  <a:spcPct val="0"/>
                </a:spcAft>
              </a:pPr>
              <a:t>Q2 2025</a:t>
            </a:fld>
            <a:endParaRPr lang="fi-FI" sz="1000">
              <a:sym typeface="+mn-lt"/>
            </a:endParaRPr>
          </a:p>
        </p:txBody>
      </p:sp>
      <p:sp>
        <p:nvSpPr>
          <p:cNvPr id="65" name="Text Placeholder 2">
            <a:extLst>
              <a:ext uri="{FF2B5EF4-FFF2-40B4-BE49-F238E27FC236}">
                <a16:creationId xmlns:a16="http://schemas.microsoft.com/office/drawing/2014/main" id="{74285563-0385-4D17-A4B7-9F5BB05FBB6A}"/>
              </a:ext>
            </a:extLst>
          </p:cNvPr>
          <p:cNvSpPr>
            <a:spLocks/>
          </p:cNvSpPr>
          <p:nvPr>
            <p:custDataLst>
              <p:tags r:id="rId15"/>
            </p:custDataLst>
          </p:nvPr>
        </p:nvSpPr>
        <p:spPr bwMode="gray">
          <a:xfrm>
            <a:off x="1719263" y="1992313"/>
            <a:ext cx="147638" cy="136525"/>
          </a:xfrm>
          <a:prstGeom prst="rect">
            <a:avLst/>
          </a:prstGeom>
          <a:solidFill>
            <a:schemeClr val="accent5"/>
          </a:solidFill>
          <a:ln>
            <a:noFill/>
          </a:ln>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DEC90655-7B46-4508-8987-11F2E790AA42}" type="datetime'''''''''''''''''''''-''''''''''2'''''''">
              <a:rPr lang="fi-FI" altLang="en-US" sz="1000" smtClean="0">
                <a:effectLst/>
              </a:rPr>
              <a:pPr algn="ctr">
                <a:spcBef>
                  <a:spcPct val="0"/>
                </a:spcBef>
                <a:spcAft>
                  <a:spcPct val="0"/>
                </a:spcAft>
              </a:pPr>
              <a:t>-2</a:t>
            </a:fld>
            <a:endParaRPr lang="fi-FI" sz="1000">
              <a:sym typeface="+mn-lt"/>
            </a:endParaRPr>
          </a:p>
        </p:txBody>
      </p:sp>
      <p:sp>
        <p:nvSpPr>
          <p:cNvPr id="32" name="Text Placeholder 2">
            <a:extLst>
              <a:ext uri="{FF2B5EF4-FFF2-40B4-BE49-F238E27FC236}">
                <a16:creationId xmlns:a16="http://schemas.microsoft.com/office/drawing/2014/main" id="{F5AAA157-66C3-FF0E-C353-E2CF0895471F}"/>
              </a:ext>
            </a:extLst>
          </p:cNvPr>
          <p:cNvSpPr>
            <a:spLocks/>
          </p:cNvSpPr>
          <p:nvPr>
            <p:custDataLst>
              <p:tags r:id="rId16"/>
            </p:custDataLst>
          </p:nvPr>
        </p:nvSpPr>
        <p:spPr bwMode="auto">
          <a:xfrm>
            <a:off x="1550988" y="3557588"/>
            <a:ext cx="484188"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9A8A993-A13E-40DA-92B5-91586CC791AE}" type="datetime'''''''Sa''''''''''''le''s'' ''''v''''''o''lu''''''m''''''es'">
              <a:rPr lang="fi-FI" altLang="en-US" sz="1000" smtClean="0"/>
              <a:pPr lvl="0" algn="ctr">
                <a:spcBef>
                  <a:spcPct val="0"/>
                </a:spcBef>
                <a:spcAft>
                  <a:spcPct val="0"/>
                </a:spcAft>
              </a:pPr>
              <a:t>Sales volumes</a:t>
            </a:fld>
            <a:endParaRPr lang="fi-FI" sz="1000">
              <a:sym typeface="+mn-lt"/>
            </a:endParaRPr>
          </a:p>
        </p:txBody>
      </p:sp>
      <p:sp>
        <p:nvSpPr>
          <p:cNvPr id="134" name="Text Placeholder 2">
            <a:extLst>
              <a:ext uri="{FF2B5EF4-FFF2-40B4-BE49-F238E27FC236}">
                <a16:creationId xmlns:a16="http://schemas.microsoft.com/office/drawing/2014/main" id="{C77A9EC8-4584-4B97-A18A-5893FDDB7F6D}"/>
              </a:ext>
            </a:extLst>
          </p:cNvPr>
          <p:cNvSpPr>
            <a:spLocks/>
          </p:cNvSpPr>
          <p:nvPr>
            <p:custDataLst>
              <p:tags r:id="rId17"/>
            </p:custDataLst>
          </p:nvPr>
        </p:nvSpPr>
        <p:spPr bwMode="gray">
          <a:xfrm>
            <a:off x="2333625" y="2006600"/>
            <a:ext cx="217488" cy="136525"/>
          </a:xfrm>
          <a:prstGeom prst="rect">
            <a:avLst/>
          </a:prstGeom>
          <a:solidFill>
            <a:schemeClr val="accent5"/>
          </a:solidFill>
          <a:ln>
            <a:noFill/>
          </a:ln>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7451ED82-ECAA-48FD-86B3-A08CFB7566CE}" type="datetime'''-''''''''''''''''''''''''''''1''''''''''''1'">
              <a:rPr lang="fi-FI" altLang="en-US" sz="1000" smtClean="0">
                <a:effectLst/>
              </a:rPr>
              <a:pPr algn="ctr">
                <a:spcBef>
                  <a:spcPct val="0"/>
                </a:spcBef>
                <a:spcAft>
                  <a:spcPct val="0"/>
                </a:spcAft>
              </a:pPr>
              <a:t>-11</a:t>
            </a:fld>
            <a:endParaRPr lang="fi-FI" sz="1000">
              <a:sym typeface="+mn-lt"/>
            </a:endParaRPr>
          </a:p>
        </p:txBody>
      </p:sp>
      <p:sp>
        <p:nvSpPr>
          <p:cNvPr id="34" name="Text Placeholder 2">
            <a:extLst>
              <a:ext uri="{FF2B5EF4-FFF2-40B4-BE49-F238E27FC236}">
                <a16:creationId xmlns:a16="http://schemas.microsoft.com/office/drawing/2014/main" id="{1C1103B6-BB49-996A-9B6C-9E8E1C3401F8}"/>
              </a:ext>
            </a:extLst>
          </p:cNvPr>
          <p:cNvSpPr>
            <a:spLocks/>
          </p:cNvSpPr>
          <p:nvPr>
            <p:custDataLst>
              <p:tags r:id="rId18"/>
            </p:custDataLst>
          </p:nvPr>
        </p:nvSpPr>
        <p:spPr bwMode="auto">
          <a:xfrm>
            <a:off x="2266950" y="3557588"/>
            <a:ext cx="350838"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25BA5D1-A2B5-42E1-B140-31FE5F193C7C}" type="datetime'''''''''''''''''S''''a''l''e''s ''pr''ic''e''''''''''s'''''''">
              <a:rPr lang="fi-FI" altLang="en-US" sz="1000" smtClean="0"/>
              <a:pPr lvl="0" algn="ctr">
                <a:spcBef>
                  <a:spcPct val="0"/>
                </a:spcBef>
                <a:spcAft>
                  <a:spcPct val="0"/>
                </a:spcAft>
              </a:pPr>
              <a:t>Sales prices</a:t>
            </a:fld>
            <a:endParaRPr lang="fi-FI" sz="1000">
              <a:sym typeface="+mn-lt"/>
            </a:endParaRPr>
          </a:p>
        </p:txBody>
      </p:sp>
      <p:sp>
        <p:nvSpPr>
          <p:cNvPr id="137" name="Text Placeholder 2">
            <a:extLst>
              <a:ext uri="{FF2B5EF4-FFF2-40B4-BE49-F238E27FC236}">
                <a16:creationId xmlns:a16="http://schemas.microsoft.com/office/drawing/2014/main" id="{22CCB636-14A3-4717-905D-789BB93E37D4}"/>
              </a:ext>
            </a:extLst>
          </p:cNvPr>
          <p:cNvSpPr>
            <a:spLocks/>
          </p:cNvSpPr>
          <p:nvPr>
            <p:custDataLst>
              <p:tags r:id="rId19"/>
            </p:custDataLst>
          </p:nvPr>
        </p:nvSpPr>
        <p:spPr bwMode="gray">
          <a:xfrm>
            <a:off x="3017838" y="2020888"/>
            <a:ext cx="147638" cy="136525"/>
          </a:xfrm>
          <a:prstGeom prst="rect">
            <a:avLst/>
          </a:prstGeom>
          <a:solidFill>
            <a:schemeClr val="accent5"/>
          </a:solidFill>
          <a:ln>
            <a:noFill/>
          </a:ln>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BA54E131-B5A4-4AD9-8C08-EE9A95B4B975}" type="datetime'''''-''''''''''''''''''''''''''''3'''''''''''''''''''">
              <a:rPr lang="fi-FI" altLang="en-US" sz="1000" smtClean="0">
                <a:effectLst/>
              </a:rPr>
              <a:pPr algn="ctr">
                <a:spcBef>
                  <a:spcPct val="0"/>
                </a:spcBef>
                <a:spcAft>
                  <a:spcPct val="0"/>
                </a:spcAft>
              </a:pPr>
              <a:t>-3</a:t>
            </a:fld>
            <a:endParaRPr lang="fi-FI" sz="1000">
              <a:sym typeface="+mn-lt"/>
            </a:endParaRPr>
          </a:p>
        </p:txBody>
      </p:sp>
      <p:sp>
        <p:nvSpPr>
          <p:cNvPr id="37" name="Text Placeholder 2">
            <a:extLst>
              <a:ext uri="{FF2B5EF4-FFF2-40B4-BE49-F238E27FC236}">
                <a16:creationId xmlns:a16="http://schemas.microsoft.com/office/drawing/2014/main" id="{64D9EC0D-2AA7-3D9D-FF63-306694D9EC1A}"/>
              </a:ext>
            </a:extLst>
          </p:cNvPr>
          <p:cNvSpPr>
            <a:spLocks/>
          </p:cNvSpPr>
          <p:nvPr>
            <p:custDataLst>
              <p:tags r:id="rId20"/>
            </p:custDataLst>
          </p:nvPr>
        </p:nvSpPr>
        <p:spPr bwMode="auto">
          <a:xfrm>
            <a:off x="2827338" y="3557588"/>
            <a:ext cx="52705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0C44040-7679-4469-A525-A47CE68A40B2}" type="datetime'Cu''rr''''en''''''''c''''y'''''''''''' ''i''mpa''''''ct'">
              <a:rPr lang="fi-FI" altLang="en-US" sz="1000" smtClean="0"/>
              <a:pPr lvl="0" algn="ctr">
                <a:spcBef>
                  <a:spcPct val="0"/>
                </a:spcBef>
                <a:spcAft>
                  <a:spcPct val="0"/>
                </a:spcAft>
              </a:pPr>
              <a:t>Currency impact</a:t>
            </a:fld>
            <a:endParaRPr lang="fi-FI" sz="1000">
              <a:sym typeface="+mn-lt"/>
            </a:endParaRPr>
          </a:p>
        </p:txBody>
      </p:sp>
      <p:sp>
        <p:nvSpPr>
          <p:cNvPr id="81" name="Text Placeholder 2">
            <a:extLst>
              <a:ext uri="{FF2B5EF4-FFF2-40B4-BE49-F238E27FC236}">
                <a16:creationId xmlns:a16="http://schemas.microsoft.com/office/drawing/2014/main" id="{9FBCD97E-EB3A-108C-D8C4-3BD0200EBFAC}"/>
              </a:ext>
            </a:extLst>
          </p:cNvPr>
          <p:cNvSpPr>
            <a:spLocks/>
          </p:cNvSpPr>
          <p:nvPr>
            <p:custDataLst>
              <p:tags r:id="rId21"/>
            </p:custDataLst>
          </p:nvPr>
        </p:nvSpPr>
        <p:spPr bwMode="gray">
          <a:xfrm>
            <a:off x="3652838" y="2006600"/>
            <a:ext cx="174625" cy="136525"/>
          </a:xfrm>
          <a:prstGeom prst="rect">
            <a:avLst/>
          </a:prstGeom>
          <a:solidFill>
            <a:schemeClr val="accent4"/>
          </a:solidFill>
          <a:ln>
            <a:noFill/>
          </a:ln>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321DD2C9-4FC7-4424-8B99-BE5E30501F30}" type="datetime'1''''7'''''''''''''''''''''''''''''''''''">
              <a:rPr lang="fi-FI" altLang="en-US" sz="1000" smtClean="0">
                <a:effectLst/>
              </a:rPr>
              <a:pPr algn="ctr">
                <a:spcBef>
                  <a:spcPct val="0"/>
                </a:spcBef>
                <a:spcAft>
                  <a:spcPct val="0"/>
                </a:spcAft>
              </a:pPr>
              <a:t>17</a:t>
            </a:fld>
            <a:endParaRPr lang="fi-FI" sz="1000">
              <a:sym typeface="+mn-lt"/>
            </a:endParaRPr>
          </a:p>
        </p:txBody>
      </p:sp>
      <p:sp>
        <p:nvSpPr>
          <p:cNvPr id="79" name="Text Placeholder 2">
            <a:extLst>
              <a:ext uri="{FF2B5EF4-FFF2-40B4-BE49-F238E27FC236}">
                <a16:creationId xmlns:a16="http://schemas.microsoft.com/office/drawing/2014/main" id="{D0FA71B2-E8B2-C47B-F885-F61C13666D67}"/>
              </a:ext>
            </a:extLst>
          </p:cNvPr>
          <p:cNvSpPr>
            <a:spLocks/>
          </p:cNvSpPr>
          <p:nvPr>
            <p:custDataLst>
              <p:tags r:id="rId22"/>
            </p:custDataLst>
          </p:nvPr>
        </p:nvSpPr>
        <p:spPr bwMode="auto">
          <a:xfrm>
            <a:off x="3397250" y="3557588"/>
            <a:ext cx="6873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CF814AA-6B79-403A-B042-5B30B20CEC3E}" type="datetime'Ac''''''''q''ui''''''''''s''''i''t''''''io''''''''n''''s'''''">
              <a:rPr lang="fi-FI" altLang="en-US" sz="1000" smtClean="0"/>
              <a:pPr lvl="0" algn="ctr">
                <a:spcBef>
                  <a:spcPct val="0"/>
                </a:spcBef>
                <a:spcAft>
                  <a:spcPct val="0"/>
                </a:spcAft>
              </a:pPr>
              <a:t>Acquisitions</a:t>
            </a:fld>
            <a:endParaRPr lang="fi-FI" sz="1000">
              <a:sym typeface="+mn-lt"/>
            </a:endParaRPr>
          </a:p>
        </p:txBody>
      </p:sp>
      <p:sp>
        <p:nvSpPr>
          <p:cNvPr id="112" name="Text Placeholder 2">
            <a:extLst>
              <a:ext uri="{FF2B5EF4-FFF2-40B4-BE49-F238E27FC236}">
                <a16:creationId xmlns:a16="http://schemas.microsoft.com/office/drawing/2014/main" id="{EF780071-EB93-B02D-2569-C0AC79E91277}"/>
              </a:ext>
            </a:extLst>
          </p:cNvPr>
          <p:cNvSpPr>
            <a:spLocks/>
          </p:cNvSpPr>
          <p:nvPr>
            <p:custDataLst>
              <p:tags r:id="rId23"/>
            </p:custDataLst>
          </p:nvPr>
        </p:nvSpPr>
        <p:spPr bwMode="gray">
          <a:xfrm>
            <a:off x="4316413" y="1990725"/>
            <a:ext cx="147638" cy="136525"/>
          </a:xfrm>
          <a:prstGeom prst="rect">
            <a:avLst/>
          </a:prstGeom>
          <a:solidFill>
            <a:schemeClr val="accent5"/>
          </a:solidFill>
          <a:ln>
            <a:noFill/>
          </a:ln>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EB5F104B-F7C1-41B9-A954-60673B6BEA97}" type="datetime'''''''''''''''''''''''-1'''''''''''''''''''''''''''''''''''">
              <a:rPr lang="fi-FI" altLang="en-US" sz="1000" smtClean="0">
                <a:effectLst/>
              </a:rPr>
              <a:pPr algn="ctr">
                <a:spcBef>
                  <a:spcPct val="0"/>
                </a:spcBef>
                <a:spcAft>
                  <a:spcPct val="0"/>
                </a:spcAft>
              </a:pPr>
              <a:t>-1</a:t>
            </a:fld>
            <a:endParaRPr lang="fi-FI" sz="1000">
              <a:sym typeface="+mn-lt"/>
            </a:endParaRPr>
          </a:p>
        </p:txBody>
      </p:sp>
      <p:sp>
        <p:nvSpPr>
          <p:cNvPr id="39" name="Text Placeholder 2">
            <a:extLst>
              <a:ext uri="{FF2B5EF4-FFF2-40B4-BE49-F238E27FC236}">
                <a16:creationId xmlns:a16="http://schemas.microsoft.com/office/drawing/2014/main" id="{DA5EEBB8-413F-4363-0E97-FA23951694C6}"/>
              </a:ext>
            </a:extLst>
          </p:cNvPr>
          <p:cNvSpPr>
            <a:spLocks/>
          </p:cNvSpPr>
          <p:nvPr>
            <p:custDataLst>
              <p:tags r:id="rId24"/>
            </p:custDataLst>
          </p:nvPr>
        </p:nvSpPr>
        <p:spPr bwMode="auto">
          <a:xfrm>
            <a:off x="4194175" y="3557588"/>
            <a:ext cx="3921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585CB56-32A0-445B-8AE7-5B16E8DFF667}" type="datetime'''''''''''''''''''''''O''''''''t''''h''er''''''''''''''s'''''">
              <a:rPr lang="fi-FI" altLang="en-US" sz="1000" smtClean="0"/>
              <a:pPr lvl="0" algn="ctr">
                <a:spcBef>
                  <a:spcPct val="0"/>
                </a:spcBef>
                <a:spcAft>
                  <a:spcPct val="0"/>
                </a:spcAft>
              </a:pPr>
              <a:t>Others</a:t>
            </a:fld>
            <a:endParaRPr lang="fi-FI" sz="1000">
              <a:sym typeface="+mn-lt"/>
            </a:endParaRPr>
          </a:p>
        </p:txBody>
      </p:sp>
      <p:sp>
        <p:nvSpPr>
          <p:cNvPr id="40" name="Text Placeholder 2">
            <a:extLst>
              <a:ext uri="{FF2B5EF4-FFF2-40B4-BE49-F238E27FC236}">
                <a16:creationId xmlns:a16="http://schemas.microsoft.com/office/drawing/2014/main" id="{2117C663-267F-FA93-32BE-0BC5CA966BBD}"/>
              </a:ext>
            </a:extLst>
          </p:cNvPr>
          <p:cNvSpPr>
            <a:spLocks/>
          </p:cNvSpPr>
          <p:nvPr>
            <p:custDataLst>
              <p:tags r:id="rId25"/>
            </p:custDataLst>
          </p:nvPr>
        </p:nvSpPr>
        <p:spPr bwMode="auto">
          <a:xfrm>
            <a:off x="4791075" y="35575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EA73EB3-FE0B-4066-8D16-B0BB1F08B7E0}" type="datetime'''''''''''''Q''''2 ''''''20''''''''''2''''''''''''''6'''">
              <a:rPr lang="fi-FI" altLang="en-US" sz="1000" smtClean="0"/>
              <a:pPr lvl="0" algn="ctr">
                <a:spcBef>
                  <a:spcPct val="0"/>
                </a:spcBef>
                <a:spcAft>
                  <a:spcPct val="0"/>
                </a:spcAft>
              </a:pPr>
              <a:t>Q2 2026</a:t>
            </a:fld>
            <a:endParaRPr lang="fi-FI" sz="1000">
              <a:sym typeface="+mn-lt"/>
            </a:endParaRPr>
          </a:p>
        </p:txBody>
      </p:sp>
      <p:cxnSp>
        <p:nvCxnSpPr>
          <p:cNvPr id="108" name="Straight Connector 107">
            <a:extLst>
              <a:ext uri="{FF2B5EF4-FFF2-40B4-BE49-F238E27FC236}">
                <a16:creationId xmlns:a16="http://schemas.microsoft.com/office/drawing/2014/main" id="{C9BC9326-BF53-C673-21C8-828D23650BBC}"/>
              </a:ext>
            </a:extLst>
          </p:cNvPr>
          <p:cNvCxnSpPr/>
          <p:nvPr>
            <p:custDataLst>
              <p:tags r:id="rId26"/>
            </p:custDataLst>
          </p:nvPr>
        </p:nvCxnSpPr>
        <p:spPr bwMode="auto">
          <a:xfrm>
            <a:off x="1325563" y="4748213"/>
            <a:ext cx="288925"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9B775CDC-CC56-E265-538B-922FA2151890}"/>
              </a:ext>
            </a:extLst>
          </p:cNvPr>
          <p:cNvCxnSpPr/>
          <p:nvPr>
            <p:custDataLst>
              <p:tags r:id="rId27"/>
            </p:custDataLst>
          </p:nvPr>
        </p:nvCxnSpPr>
        <p:spPr bwMode="auto">
          <a:xfrm>
            <a:off x="1976438" y="4770438"/>
            <a:ext cx="288925" cy="0"/>
          </a:xfrm>
          <a:prstGeom prst="line">
            <a:avLst/>
          </a:prstGeom>
          <a:ln w="3175" cap="flat" cmpd="sng" algn="ctr">
            <a:solidFill>
              <a:schemeClr val="tx1"/>
            </a:solidFill>
            <a:prstDash val="lgDash"/>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C237507-B809-5E96-997C-ADD2873F788D}"/>
              </a:ext>
            </a:extLst>
          </p:cNvPr>
          <p:cNvCxnSpPr/>
          <p:nvPr>
            <p:custDataLst>
              <p:tags r:id="rId28"/>
            </p:custDataLst>
          </p:nvPr>
        </p:nvCxnSpPr>
        <p:spPr bwMode="auto">
          <a:xfrm>
            <a:off x="2627313" y="4868863"/>
            <a:ext cx="288925" cy="0"/>
          </a:xfrm>
          <a:prstGeom prst="line">
            <a:avLst/>
          </a:prstGeom>
          <a:ln w="3175" cap="flat" cmpd="sng" algn="ctr">
            <a:solidFill>
              <a:schemeClr val="tx1"/>
            </a:solidFill>
            <a:prstDash val="lgDash"/>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C96B3981-0810-37DE-C2B4-D8E941512849}"/>
              </a:ext>
            </a:extLst>
          </p:cNvPr>
          <p:cNvCxnSpPr/>
          <p:nvPr>
            <p:custDataLst>
              <p:tags r:id="rId29"/>
            </p:custDataLst>
          </p:nvPr>
        </p:nvCxnSpPr>
        <p:spPr bwMode="auto">
          <a:xfrm>
            <a:off x="3278188" y="4964113"/>
            <a:ext cx="287338" cy="0"/>
          </a:xfrm>
          <a:prstGeom prst="line">
            <a:avLst/>
          </a:prstGeom>
          <a:ln w="3175" cap="flat" cmpd="sng" algn="ctr">
            <a:solidFill>
              <a:schemeClr val="tx1"/>
            </a:solidFill>
            <a:prstDash val="lgDash"/>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6930B71-0B76-2337-A5B6-8F0A50F54BFE}"/>
              </a:ext>
            </a:extLst>
          </p:cNvPr>
          <p:cNvCxnSpPr/>
          <p:nvPr>
            <p:custDataLst>
              <p:tags r:id="rId30"/>
            </p:custDataLst>
          </p:nvPr>
        </p:nvCxnSpPr>
        <p:spPr bwMode="auto">
          <a:xfrm>
            <a:off x="3927475" y="4992688"/>
            <a:ext cx="288925" cy="0"/>
          </a:xfrm>
          <a:prstGeom prst="line">
            <a:avLst/>
          </a:prstGeom>
          <a:ln w="3175" cap="flat" cmpd="sng" algn="ctr">
            <a:solidFill>
              <a:schemeClr val="tx1"/>
            </a:solidFill>
            <a:prstDash val="lgDash"/>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7" name="Suora yhdysviiva 86">
            <a:extLst>
              <a:ext uri="{FF2B5EF4-FFF2-40B4-BE49-F238E27FC236}">
                <a16:creationId xmlns:a16="http://schemas.microsoft.com/office/drawing/2014/main" id="{64A91100-ECBE-980C-A10C-96CC012A59BA}"/>
              </a:ext>
            </a:extLst>
          </p:cNvPr>
          <p:cNvCxnSpPr/>
          <p:nvPr>
            <p:custDataLst>
              <p:tags r:id="rId31"/>
            </p:custDataLst>
          </p:nvPr>
        </p:nvCxnSpPr>
        <p:spPr bwMode="auto">
          <a:xfrm>
            <a:off x="4578350" y="4967288"/>
            <a:ext cx="288925"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3" name="Suora yhdysviiva 72">
            <a:extLst>
              <a:ext uri="{FF2B5EF4-FFF2-40B4-BE49-F238E27FC236}">
                <a16:creationId xmlns:a16="http://schemas.microsoft.com/office/drawing/2014/main" id="{DD8F7917-4EFA-FC8F-5A93-974E10DB86D6}"/>
              </a:ext>
            </a:extLst>
          </p:cNvPr>
          <p:cNvCxnSpPr/>
          <p:nvPr>
            <p:custDataLst>
              <p:tags r:id="rId32"/>
            </p:custDataLst>
          </p:nvPr>
        </p:nvCxnSpPr>
        <p:spPr bwMode="auto">
          <a:xfrm>
            <a:off x="5229225" y="4945063"/>
            <a:ext cx="288925" cy="0"/>
          </a:xfrm>
          <a:prstGeom prst="line">
            <a:avLst/>
          </a:prstGeom>
          <a:ln w="3175" cap="flat" cmpd="sng" algn="ctr">
            <a:solidFill>
              <a:schemeClr val="tx1"/>
            </a:solidFill>
            <a:prstDash val="lgDash"/>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 name="Straight Connector 29">
            <a:extLst>
              <a:ext uri="{FF2B5EF4-FFF2-40B4-BE49-F238E27FC236}">
                <a16:creationId xmlns:a16="http://schemas.microsoft.com/office/drawing/2014/main" id="{54AC15DD-3664-C357-034B-EE5009659B84}"/>
              </a:ext>
            </a:extLst>
          </p:cNvPr>
          <p:cNvCxnSpPr/>
          <p:nvPr>
            <p:custDataLst>
              <p:tags r:id="rId33"/>
            </p:custDataLst>
          </p:nvPr>
        </p:nvCxnSpPr>
        <p:spPr bwMode="auto">
          <a:xfrm>
            <a:off x="5880100" y="4937125"/>
            <a:ext cx="288925" cy="0"/>
          </a:xfrm>
          <a:prstGeom prst="line">
            <a:avLst/>
          </a:prstGeom>
          <a:ln w="3175" cap="flat" cmpd="sng" algn="ctr">
            <a:solidFill>
              <a:schemeClr val="tx1"/>
            </a:solidFill>
            <a:prstDash val="lgDash"/>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BD9A2897-EC35-7E88-4CE4-EED0C24E351C}"/>
              </a:ext>
            </a:extLst>
          </p:cNvPr>
          <p:cNvSpPr/>
          <p:nvPr>
            <p:custDataLst>
              <p:tags r:id="rId34"/>
            </p:custDataLst>
          </p:nvPr>
        </p:nvSpPr>
        <p:spPr bwMode="auto">
          <a:xfrm>
            <a:off x="5518150" y="4937125"/>
            <a:ext cx="361950" cy="79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graphicFrame>
        <p:nvGraphicFramePr>
          <p:cNvPr id="59" name="Chart 58">
            <a:extLst>
              <a:ext uri="{FF2B5EF4-FFF2-40B4-BE49-F238E27FC236}">
                <a16:creationId xmlns:a16="http://schemas.microsoft.com/office/drawing/2014/main" id="{2B736F3F-687F-35B9-2D0D-BF12C9683DFE}"/>
              </a:ext>
            </a:extLst>
          </p:cNvPr>
          <p:cNvGraphicFramePr/>
          <p:nvPr>
            <p:custDataLst>
              <p:tags r:id="rId35"/>
            </p:custDataLst>
          </p:nvPr>
        </p:nvGraphicFramePr>
        <p:xfrm>
          <a:off x="736600" y="4424363"/>
          <a:ext cx="6021388" cy="1792287"/>
        </p:xfrm>
        <a:graphic>
          <a:graphicData uri="http://schemas.openxmlformats.org/drawingml/2006/chart">
            <c:chart xmlns:c="http://schemas.openxmlformats.org/drawingml/2006/chart" xmlns:r="http://schemas.openxmlformats.org/officeDocument/2006/relationships" r:id="rId57"/>
          </a:graphicData>
        </a:graphic>
      </p:graphicFrame>
      <p:sp>
        <p:nvSpPr>
          <p:cNvPr id="33" name="Text Placeholder 2">
            <a:extLst>
              <a:ext uri="{FF2B5EF4-FFF2-40B4-BE49-F238E27FC236}">
                <a16:creationId xmlns:a16="http://schemas.microsoft.com/office/drawing/2014/main" id="{3EEAB555-2C05-EBB5-01E5-E3CB9311FABF}"/>
              </a:ext>
            </a:extLst>
          </p:cNvPr>
          <p:cNvSpPr>
            <a:spLocks/>
          </p:cNvSpPr>
          <p:nvPr>
            <p:custDataLst>
              <p:tags r:id="rId36"/>
            </p:custDataLst>
          </p:nvPr>
        </p:nvSpPr>
        <p:spPr bwMode="auto">
          <a:xfrm>
            <a:off x="896938" y="6034088"/>
            <a:ext cx="49530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5A6C33D8-D558-46C9-BE8F-8AF1F4F74148}" type="datetime'Q''''''''''''2'' ''''''2''''''0''''''2''''5'''''''''''''">
              <a:rPr lang="en-US" altLang="en-US" sz="1000" smtClean="0"/>
              <a:pPr algn="ctr">
                <a:spcBef>
                  <a:spcPct val="0"/>
                </a:spcBef>
                <a:spcAft>
                  <a:spcPct val="0"/>
                </a:spcAft>
              </a:pPr>
              <a:t>Q2 2025</a:t>
            </a:fld>
            <a:endParaRPr lang="en-US" sz="1000">
              <a:sym typeface="+mn-lt"/>
            </a:endParaRPr>
          </a:p>
        </p:txBody>
      </p:sp>
      <p:sp>
        <p:nvSpPr>
          <p:cNvPr id="171" name="Text Placeholder 2">
            <a:extLst>
              <a:ext uri="{FF2B5EF4-FFF2-40B4-BE49-F238E27FC236}">
                <a16:creationId xmlns:a16="http://schemas.microsoft.com/office/drawing/2014/main" id="{45D84D05-670D-6614-3003-7BCF69D3B5D4}"/>
              </a:ext>
            </a:extLst>
          </p:cNvPr>
          <p:cNvSpPr>
            <a:spLocks/>
          </p:cNvSpPr>
          <p:nvPr>
            <p:custDataLst>
              <p:tags r:id="rId37"/>
            </p:custDataLst>
          </p:nvPr>
        </p:nvSpPr>
        <p:spPr bwMode="gray">
          <a:xfrm>
            <a:off x="1722438" y="4691063"/>
            <a:ext cx="147638" cy="136525"/>
          </a:xfrm>
          <a:prstGeom prst="rect">
            <a:avLst/>
          </a:prstGeom>
          <a:solidFill>
            <a:schemeClr val="accent5"/>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93983D7-2FF1-459C-B9C9-52AE8F98AA5B}" type="datetime'''''''''''''''''''''''''''''''-''''''''''''''''2'''''''''''">
              <a:rPr lang="fi-FI" altLang="en-US" sz="1000" smtClean="0">
                <a:effectLst/>
              </a:rPr>
              <a:pPr lvl="0" algn="ctr">
                <a:spcBef>
                  <a:spcPct val="0"/>
                </a:spcBef>
                <a:spcAft>
                  <a:spcPct val="0"/>
                </a:spcAft>
              </a:pPr>
              <a:t>-2</a:t>
            </a:fld>
            <a:endParaRPr lang="fi-FI" sz="1000">
              <a:sym typeface="+mn-lt"/>
            </a:endParaRPr>
          </a:p>
        </p:txBody>
      </p:sp>
      <p:sp>
        <p:nvSpPr>
          <p:cNvPr id="35" name="Text Placeholder 2">
            <a:extLst>
              <a:ext uri="{FF2B5EF4-FFF2-40B4-BE49-F238E27FC236}">
                <a16:creationId xmlns:a16="http://schemas.microsoft.com/office/drawing/2014/main" id="{DEA4F3B2-749B-E111-9D67-E0345696C382}"/>
              </a:ext>
            </a:extLst>
          </p:cNvPr>
          <p:cNvSpPr>
            <a:spLocks/>
          </p:cNvSpPr>
          <p:nvPr>
            <p:custDataLst>
              <p:tags r:id="rId38"/>
            </p:custDataLst>
          </p:nvPr>
        </p:nvSpPr>
        <p:spPr bwMode="auto">
          <a:xfrm>
            <a:off x="1554163" y="6034088"/>
            <a:ext cx="484188" cy="2730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squar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EAE262DC-2531-4E06-BAE2-96A691DC995A}" type="datetime'''''''''Sa''l''e''''''''''''''s'''' ''vo''l''''u''m''''''e''s'">
              <a:rPr lang="en-US" altLang="en-US" sz="1000" smtClean="0"/>
              <a:pPr algn="ctr">
                <a:spcBef>
                  <a:spcPct val="0"/>
                </a:spcBef>
                <a:spcAft>
                  <a:spcPct val="0"/>
                </a:spcAft>
              </a:pPr>
              <a:t>Sales volumes</a:t>
            </a:fld>
            <a:endParaRPr lang="en-US" sz="1000">
              <a:sym typeface="+mn-lt"/>
            </a:endParaRPr>
          </a:p>
        </p:txBody>
      </p:sp>
      <p:sp>
        <p:nvSpPr>
          <p:cNvPr id="78" name="Text Placeholder 2">
            <a:extLst>
              <a:ext uri="{FF2B5EF4-FFF2-40B4-BE49-F238E27FC236}">
                <a16:creationId xmlns:a16="http://schemas.microsoft.com/office/drawing/2014/main" id="{3C79D846-AAF1-D954-EE86-DDA031132065}"/>
              </a:ext>
            </a:extLst>
          </p:cNvPr>
          <p:cNvSpPr>
            <a:spLocks/>
          </p:cNvSpPr>
          <p:nvPr>
            <p:custDataLst>
              <p:tags r:id="rId39"/>
            </p:custDataLst>
          </p:nvPr>
        </p:nvSpPr>
        <p:spPr bwMode="gray">
          <a:xfrm>
            <a:off x="2338388" y="4751388"/>
            <a:ext cx="217488" cy="136525"/>
          </a:xfrm>
          <a:prstGeom prst="rect">
            <a:avLst/>
          </a:prstGeom>
          <a:solidFill>
            <a:schemeClr val="accent5"/>
          </a:solidFill>
          <a:ln>
            <a:noFill/>
          </a:ln>
          <a:effectLst/>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EA64411C-A82D-42DC-A7E2-4481766DBD4F}" type="datetime'''''''''''''''-''''1''''''''''''''''''1'''''''''''''">
              <a:rPr lang="fi-FI" altLang="en-US" sz="1000" smtClean="0"/>
              <a:pPr algn="ctr">
                <a:spcBef>
                  <a:spcPct val="0"/>
                </a:spcBef>
                <a:spcAft>
                  <a:spcPct val="0"/>
                </a:spcAft>
              </a:pPr>
              <a:t>-11</a:t>
            </a:fld>
            <a:endParaRPr lang="fi-FI" sz="1000">
              <a:sym typeface="+mn-lt"/>
            </a:endParaRPr>
          </a:p>
        </p:txBody>
      </p:sp>
      <p:sp>
        <p:nvSpPr>
          <p:cNvPr id="38" name="Text Placeholder 2">
            <a:extLst>
              <a:ext uri="{FF2B5EF4-FFF2-40B4-BE49-F238E27FC236}">
                <a16:creationId xmlns:a16="http://schemas.microsoft.com/office/drawing/2014/main" id="{FFFC1E4F-42F1-E930-7495-E69208E95B6D}"/>
              </a:ext>
            </a:extLst>
          </p:cNvPr>
          <p:cNvSpPr>
            <a:spLocks/>
          </p:cNvSpPr>
          <p:nvPr>
            <p:custDataLst>
              <p:tags r:id="rId40"/>
            </p:custDataLst>
          </p:nvPr>
        </p:nvSpPr>
        <p:spPr bwMode="auto">
          <a:xfrm>
            <a:off x="2271713" y="6034088"/>
            <a:ext cx="350838" cy="2730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squar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964FB6CF-54AA-48AA-B022-08D8416F8BBC}" type="datetime'''''''Sa''''l''''''''''''''es ''pr''i''c''''''es'''''''''''''">
              <a:rPr lang="en-US" altLang="en-US" sz="1000" smtClean="0"/>
              <a:pPr algn="ctr">
                <a:spcBef>
                  <a:spcPct val="0"/>
                </a:spcBef>
                <a:spcAft>
                  <a:spcPct val="0"/>
                </a:spcAft>
              </a:pPr>
              <a:t>Sales prices</a:t>
            </a:fld>
            <a:endParaRPr lang="en-US" sz="1000">
              <a:sym typeface="+mn-lt"/>
            </a:endParaRPr>
          </a:p>
        </p:txBody>
      </p:sp>
      <p:sp>
        <p:nvSpPr>
          <p:cNvPr id="177" name="Text Placeholder 2">
            <a:extLst>
              <a:ext uri="{FF2B5EF4-FFF2-40B4-BE49-F238E27FC236}">
                <a16:creationId xmlns:a16="http://schemas.microsoft.com/office/drawing/2014/main" id="{2A35F807-4979-BD5C-E0AA-A3FA0AED4E14}"/>
              </a:ext>
            </a:extLst>
          </p:cNvPr>
          <p:cNvSpPr>
            <a:spLocks/>
          </p:cNvSpPr>
          <p:nvPr>
            <p:custDataLst>
              <p:tags r:id="rId41"/>
            </p:custDataLst>
          </p:nvPr>
        </p:nvSpPr>
        <p:spPr bwMode="gray">
          <a:xfrm>
            <a:off x="2989263" y="4848225"/>
            <a:ext cx="217488" cy="136525"/>
          </a:xfrm>
          <a:prstGeom prst="rect">
            <a:avLst/>
          </a:prstGeom>
          <a:solidFill>
            <a:schemeClr val="accent5"/>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4A9DE85-D41F-4FB8-9629-AFA5B5B8AFB6}" type="datetime'''''''''''''''-1''''''''''''''''''''''''''''''0'">
              <a:rPr lang="fi-FI" altLang="en-US" sz="1000" smtClean="0">
                <a:effectLst/>
              </a:rPr>
              <a:pPr lvl="0" algn="ctr">
                <a:spcBef>
                  <a:spcPct val="0"/>
                </a:spcBef>
                <a:spcAft>
                  <a:spcPct val="0"/>
                </a:spcAft>
              </a:pPr>
              <a:t>-10</a:t>
            </a:fld>
            <a:endParaRPr lang="fi-FI" sz="1000" dirty="0">
              <a:sym typeface="+mn-lt"/>
            </a:endParaRPr>
          </a:p>
        </p:txBody>
      </p:sp>
      <p:sp>
        <p:nvSpPr>
          <p:cNvPr id="41" name="Text Placeholder 2">
            <a:extLst>
              <a:ext uri="{FF2B5EF4-FFF2-40B4-BE49-F238E27FC236}">
                <a16:creationId xmlns:a16="http://schemas.microsoft.com/office/drawing/2014/main" id="{BA8823E9-08AD-77D2-7F98-6DB318513793}"/>
              </a:ext>
            </a:extLst>
          </p:cNvPr>
          <p:cNvSpPr>
            <a:spLocks/>
          </p:cNvSpPr>
          <p:nvPr>
            <p:custDataLst>
              <p:tags r:id="rId42"/>
            </p:custDataLst>
          </p:nvPr>
        </p:nvSpPr>
        <p:spPr bwMode="auto">
          <a:xfrm>
            <a:off x="2859088" y="6034088"/>
            <a:ext cx="476250" cy="2730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squar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42CE1669-BC03-4826-9118-26E566F02F68}" type="datetime'''Var''''''''''''i''able'''''''''' c''o''''''s''''t''s'''''">
              <a:rPr lang="en-US" altLang="en-US" sz="1000" smtClean="0"/>
              <a:pPr algn="ctr">
                <a:spcBef>
                  <a:spcPct val="0"/>
                </a:spcBef>
                <a:spcAft>
                  <a:spcPct val="0"/>
                </a:spcAft>
              </a:pPr>
              <a:t>Variable costs</a:t>
            </a:fld>
            <a:endParaRPr lang="en-US" sz="1000">
              <a:sym typeface="+mn-lt"/>
            </a:endParaRPr>
          </a:p>
        </p:txBody>
      </p:sp>
      <p:sp>
        <p:nvSpPr>
          <p:cNvPr id="42" name="Text Placeholder 2">
            <a:extLst>
              <a:ext uri="{FF2B5EF4-FFF2-40B4-BE49-F238E27FC236}">
                <a16:creationId xmlns:a16="http://schemas.microsoft.com/office/drawing/2014/main" id="{367826AD-1BB8-9D72-5829-60FF291049C5}"/>
              </a:ext>
            </a:extLst>
          </p:cNvPr>
          <p:cNvSpPr>
            <a:spLocks/>
          </p:cNvSpPr>
          <p:nvPr>
            <p:custDataLst>
              <p:tags r:id="rId43"/>
            </p:custDataLst>
          </p:nvPr>
        </p:nvSpPr>
        <p:spPr bwMode="gray">
          <a:xfrm>
            <a:off x="3673475" y="4910138"/>
            <a:ext cx="147638" cy="136525"/>
          </a:xfrm>
          <a:prstGeom prst="rect">
            <a:avLst/>
          </a:prstGeom>
          <a:solidFill>
            <a:schemeClr val="accent5"/>
          </a:solidFill>
          <a:ln>
            <a:noFill/>
          </a:ln>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BED013B1-EC63-413C-830E-A95D120D1658}" type="datetime'''''''''''''''''''''''''''''-''''''''''''3'''''''''''''">
              <a:rPr lang="fi-FI" altLang="en-US" sz="1000" smtClean="0">
                <a:effectLst/>
              </a:rPr>
              <a:pPr algn="ctr">
                <a:spcBef>
                  <a:spcPct val="0"/>
                </a:spcBef>
                <a:spcAft>
                  <a:spcPct val="0"/>
                </a:spcAft>
              </a:pPr>
              <a:t>-3</a:t>
            </a:fld>
            <a:endParaRPr lang="en-US" sz="1000">
              <a:sym typeface="+mn-lt"/>
            </a:endParaRPr>
          </a:p>
        </p:txBody>
      </p:sp>
      <p:sp>
        <p:nvSpPr>
          <p:cNvPr id="44" name="Text Placeholder 2">
            <a:extLst>
              <a:ext uri="{FF2B5EF4-FFF2-40B4-BE49-F238E27FC236}">
                <a16:creationId xmlns:a16="http://schemas.microsoft.com/office/drawing/2014/main" id="{4552CBBA-9C2E-9B83-E258-4FF45BD3FD01}"/>
              </a:ext>
            </a:extLst>
          </p:cNvPr>
          <p:cNvSpPr>
            <a:spLocks/>
          </p:cNvSpPr>
          <p:nvPr>
            <p:custDataLst>
              <p:tags r:id="rId44"/>
            </p:custDataLst>
          </p:nvPr>
        </p:nvSpPr>
        <p:spPr bwMode="auto">
          <a:xfrm>
            <a:off x="3586163" y="6034088"/>
            <a:ext cx="322263" cy="2730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squar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E9A18B63-5210-4033-B776-80B8CAC899B1}" type="datetime'''F''''''''''''''''''''''i''x''''ed'' ''''''''''co''''s''ts'''">
              <a:rPr lang="en-US" altLang="en-US" sz="1000" smtClean="0"/>
              <a:pPr algn="ctr">
                <a:spcBef>
                  <a:spcPct val="0"/>
                </a:spcBef>
                <a:spcAft>
                  <a:spcPct val="0"/>
                </a:spcAft>
              </a:pPr>
              <a:t>Fixed costs</a:t>
            </a:fld>
            <a:endParaRPr lang="en-US" sz="1000">
              <a:sym typeface="+mn-lt"/>
            </a:endParaRPr>
          </a:p>
        </p:txBody>
      </p:sp>
      <p:sp>
        <p:nvSpPr>
          <p:cNvPr id="45" name="Text Placeholder 2">
            <a:extLst>
              <a:ext uri="{FF2B5EF4-FFF2-40B4-BE49-F238E27FC236}">
                <a16:creationId xmlns:a16="http://schemas.microsoft.com/office/drawing/2014/main" id="{96014128-9D40-5607-A7C5-8BB74DDE0074}"/>
              </a:ext>
            </a:extLst>
          </p:cNvPr>
          <p:cNvSpPr>
            <a:spLocks/>
          </p:cNvSpPr>
          <p:nvPr>
            <p:custDataLst>
              <p:tags r:id="rId45"/>
            </p:custDataLst>
          </p:nvPr>
        </p:nvSpPr>
        <p:spPr bwMode="gray">
          <a:xfrm>
            <a:off x="4344988" y="4911725"/>
            <a:ext cx="104775" cy="136525"/>
          </a:xfrm>
          <a:prstGeom prst="rect">
            <a:avLst/>
          </a:prstGeom>
          <a:solidFill>
            <a:schemeClr val="accent4"/>
          </a:solidFill>
          <a:ln>
            <a:noFill/>
          </a:ln>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2D57470F-3FCB-4EE7-A389-7927E82378CE}" type="datetime'''''''''''''''''''''''''''''''''''''3'''">
              <a:rPr lang="fi-FI" altLang="en-US" sz="1000" smtClean="0">
                <a:effectLst/>
              </a:rPr>
              <a:pPr algn="ctr">
                <a:spcBef>
                  <a:spcPct val="0"/>
                </a:spcBef>
                <a:spcAft>
                  <a:spcPct val="0"/>
                </a:spcAft>
              </a:pPr>
              <a:t>3</a:t>
            </a:fld>
            <a:endParaRPr lang="en-US" sz="1000" dirty="0">
              <a:sym typeface="+mn-lt"/>
            </a:endParaRPr>
          </a:p>
        </p:txBody>
      </p:sp>
      <p:sp>
        <p:nvSpPr>
          <p:cNvPr id="47" name="Text Placeholder 2">
            <a:extLst>
              <a:ext uri="{FF2B5EF4-FFF2-40B4-BE49-F238E27FC236}">
                <a16:creationId xmlns:a16="http://schemas.microsoft.com/office/drawing/2014/main" id="{B356191B-A0BC-4A3B-D394-89895EF16F2B}"/>
              </a:ext>
            </a:extLst>
          </p:cNvPr>
          <p:cNvSpPr>
            <a:spLocks/>
          </p:cNvSpPr>
          <p:nvPr>
            <p:custDataLst>
              <p:tags r:id="rId46"/>
            </p:custDataLst>
          </p:nvPr>
        </p:nvSpPr>
        <p:spPr bwMode="auto">
          <a:xfrm>
            <a:off x="4133850" y="6034088"/>
            <a:ext cx="527050" cy="27305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squar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23F7C06C-EDE0-477A-9A36-E36B96908A80}" type="datetime'''C''''u''rr''en''''''cy ''''''''''i''m''''''''pa''''ct'''''">
              <a:rPr lang="en-US" altLang="en-US" sz="1000" smtClean="0"/>
              <a:pPr algn="ctr">
                <a:spcBef>
                  <a:spcPct val="0"/>
                </a:spcBef>
                <a:spcAft>
                  <a:spcPct val="0"/>
                </a:spcAft>
              </a:pPr>
              <a:t>Currency impact</a:t>
            </a:fld>
            <a:endParaRPr lang="en-US" sz="1000">
              <a:sym typeface="+mn-lt"/>
            </a:endParaRPr>
          </a:p>
        </p:txBody>
      </p:sp>
      <p:sp>
        <p:nvSpPr>
          <p:cNvPr id="91" name="Text Placeholder 2">
            <a:extLst>
              <a:ext uri="{FF2B5EF4-FFF2-40B4-BE49-F238E27FC236}">
                <a16:creationId xmlns:a16="http://schemas.microsoft.com/office/drawing/2014/main" id="{D73EE255-C59C-2B22-1250-AD6AFCD1BD29}"/>
              </a:ext>
            </a:extLst>
          </p:cNvPr>
          <p:cNvSpPr>
            <a:spLocks/>
          </p:cNvSpPr>
          <p:nvPr>
            <p:custDataLst>
              <p:tags r:id="rId47"/>
            </p:custDataLst>
          </p:nvPr>
        </p:nvSpPr>
        <p:spPr bwMode="gray">
          <a:xfrm>
            <a:off x="4995863" y="4887913"/>
            <a:ext cx="104775" cy="136525"/>
          </a:xfrm>
          <a:prstGeom prst="rect">
            <a:avLst/>
          </a:prstGeom>
          <a:solidFill>
            <a:schemeClr val="accent4"/>
          </a:solidFill>
          <a:ln>
            <a:noFill/>
          </a:ln>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BDBA74DA-F963-4CE6-A532-8204FD6DC9FE}" type="datetime'2'''''''''''''''''''''''''''''''''''''''''''''''''''''">
              <a:rPr lang="fi-FI" altLang="en-US" sz="1000" smtClean="0">
                <a:effectLst/>
                <a:sym typeface="+mn-lt"/>
              </a:rPr>
              <a:pPr algn="ctr">
                <a:spcBef>
                  <a:spcPct val="0"/>
                </a:spcBef>
                <a:spcAft>
                  <a:spcPct val="0"/>
                </a:spcAft>
              </a:pPr>
              <a:t>2</a:t>
            </a:fld>
            <a:endParaRPr lang="en-US" sz="1000">
              <a:sym typeface="+mn-lt"/>
            </a:endParaRPr>
          </a:p>
        </p:txBody>
      </p:sp>
      <p:sp>
        <p:nvSpPr>
          <p:cNvPr id="90" name="Text Placeholder 2">
            <a:extLst>
              <a:ext uri="{FF2B5EF4-FFF2-40B4-BE49-F238E27FC236}">
                <a16:creationId xmlns:a16="http://schemas.microsoft.com/office/drawing/2014/main" id="{061D0828-0DAC-AE28-6AAE-F3C431FECB8B}"/>
              </a:ext>
            </a:extLst>
          </p:cNvPr>
          <p:cNvSpPr>
            <a:spLocks/>
          </p:cNvSpPr>
          <p:nvPr>
            <p:custDataLst>
              <p:tags r:id="rId48"/>
            </p:custDataLst>
          </p:nvPr>
        </p:nvSpPr>
        <p:spPr bwMode="auto">
          <a:xfrm>
            <a:off x="4705350" y="6034088"/>
            <a:ext cx="687388"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F4C11A5E-417E-4089-8E43-0C4EEFB7D9F1}" type="datetime'''''''''Acq''''u''''''''i''''''si''''t''''''io''''''ns'''">
              <a:rPr lang="fi-FI" altLang="en-US" sz="1000" smtClean="0"/>
              <a:pPr algn="ctr">
                <a:spcBef>
                  <a:spcPct val="0"/>
                </a:spcBef>
                <a:spcAft>
                  <a:spcPct val="0"/>
                </a:spcAft>
              </a:pPr>
              <a:t>Acquisitions</a:t>
            </a:fld>
            <a:endParaRPr lang="en-US" sz="1000">
              <a:sym typeface="+mn-lt"/>
            </a:endParaRPr>
          </a:p>
        </p:txBody>
      </p:sp>
      <p:sp>
        <p:nvSpPr>
          <p:cNvPr id="102" name="Text Placeholder 2">
            <a:extLst>
              <a:ext uri="{FF2B5EF4-FFF2-40B4-BE49-F238E27FC236}">
                <a16:creationId xmlns:a16="http://schemas.microsoft.com/office/drawing/2014/main" id="{F45C3A1A-C7FF-12C5-7C78-35917A551305}"/>
              </a:ext>
            </a:extLst>
          </p:cNvPr>
          <p:cNvSpPr>
            <a:spLocks/>
          </p:cNvSpPr>
          <p:nvPr>
            <p:custDataLst>
              <p:tags r:id="rId49"/>
            </p:custDataLst>
          </p:nvPr>
        </p:nvSpPr>
        <p:spPr bwMode="gray">
          <a:xfrm>
            <a:off x="5646738" y="4872038"/>
            <a:ext cx="104775" cy="136525"/>
          </a:xfrm>
          <a:prstGeom prst="rect">
            <a:avLst/>
          </a:prstGeom>
          <a:solidFill>
            <a:schemeClr val="accent4"/>
          </a:solidFill>
          <a:ln>
            <a:noFill/>
          </a:ln>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C0BB2EC7-CA85-4726-81EF-35388B275D92}" type="datetime'''''''''''''''''''''''''1'''''''''''''''''''''">
              <a:rPr lang="fi-FI" altLang="en-US" sz="1000" smtClean="0">
                <a:effectLst/>
              </a:rPr>
              <a:pPr algn="ctr">
                <a:spcBef>
                  <a:spcPct val="0"/>
                </a:spcBef>
                <a:spcAft>
                  <a:spcPct val="0"/>
                </a:spcAft>
              </a:pPr>
              <a:t>1</a:t>
            </a:fld>
            <a:endParaRPr lang="en-US" sz="1000">
              <a:sym typeface="+mn-lt"/>
            </a:endParaRPr>
          </a:p>
        </p:txBody>
      </p:sp>
      <p:sp>
        <p:nvSpPr>
          <p:cNvPr id="50" name="Text Placeholder 2">
            <a:extLst>
              <a:ext uri="{FF2B5EF4-FFF2-40B4-BE49-F238E27FC236}">
                <a16:creationId xmlns:a16="http://schemas.microsoft.com/office/drawing/2014/main" id="{F3F2BA36-3D1A-7042-B6BD-A02C37B47B73}"/>
              </a:ext>
            </a:extLst>
          </p:cNvPr>
          <p:cNvSpPr>
            <a:spLocks/>
          </p:cNvSpPr>
          <p:nvPr>
            <p:custDataLst>
              <p:tags r:id="rId50"/>
            </p:custDataLst>
          </p:nvPr>
        </p:nvSpPr>
        <p:spPr bwMode="auto">
          <a:xfrm>
            <a:off x="5503863" y="6034088"/>
            <a:ext cx="392113"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95F4DCA2-A32E-43DF-B956-18175C0A58A2}" type="datetime'''''Ot''''''he''''''''''''''''''''''r''''''s'''''">
              <a:rPr lang="en-US" altLang="en-US" sz="1000" smtClean="0"/>
              <a:pPr algn="ctr">
                <a:spcBef>
                  <a:spcPct val="0"/>
                </a:spcBef>
                <a:spcAft>
                  <a:spcPct val="0"/>
                </a:spcAft>
              </a:pPr>
              <a:t>Others</a:t>
            </a:fld>
            <a:endParaRPr lang="en-US" sz="1000">
              <a:sym typeface="+mn-lt"/>
            </a:endParaRPr>
          </a:p>
        </p:txBody>
      </p:sp>
      <p:sp>
        <p:nvSpPr>
          <p:cNvPr id="51" name="Text Placeholder 2">
            <a:extLst>
              <a:ext uri="{FF2B5EF4-FFF2-40B4-BE49-F238E27FC236}">
                <a16:creationId xmlns:a16="http://schemas.microsoft.com/office/drawing/2014/main" id="{60870DD8-6ACB-6DDD-5871-BAD529108147}"/>
              </a:ext>
            </a:extLst>
          </p:cNvPr>
          <p:cNvSpPr>
            <a:spLocks/>
          </p:cNvSpPr>
          <p:nvPr>
            <p:custDataLst>
              <p:tags r:id="rId51"/>
            </p:custDataLst>
          </p:nvPr>
        </p:nvSpPr>
        <p:spPr bwMode="auto">
          <a:xfrm>
            <a:off x="6102350" y="6034088"/>
            <a:ext cx="495300" cy="136525"/>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spcBef>
                <a:spcPct val="0"/>
              </a:spcBef>
              <a:spcAft>
                <a:spcPct val="0"/>
              </a:spcAft>
            </a:pPr>
            <a:fld id="{5B768E3D-5FB7-4EDD-BA2A-56790CADA148}" type="datetime'Q''''''''2'''''''' ''''2''''0''''''''''''''26'''''''">
              <a:rPr lang="en-US" altLang="en-US" sz="1000" smtClean="0"/>
              <a:pPr algn="ctr">
                <a:spcBef>
                  <a:spcPct val="0"/>
                </a:spcBef>
                <a:spcAft>
                  <a:spcPct val="0"/>
                </a:spcAft>
              </a:pPr>
              <a:t>Q2 2026</a:t>
            </a:fld>
            <a:endParaRPr lang="en-US" sz="1000">
              <a:sym typeface="+mn-lt"/>
            </a:endParaRPr>
          </a:p>
        </p:txBody>
      </p:sp>
      <p:sp>
        <p:nvSpPr>
          <p:cNvPr id="8" name="Content Placeholder 38">
            <a:extLst>
              <a:ext uri="{FF2B5EF4-FFF2-40B4-BE49-F238E27FC236}">
                <a16:creationId xmlns:a16="http://schemas.microsoft.com/office/drawing/2014/main" id="{CF847563-98AB-A0BF-6C20-8D823A18D77A}"/>
              </a:ext>
            </a:extLst>
          </p:cNvPr>
          <p:cNvSpPr txBox="1">
            <a:spLocks/>
          </p:cNvSpPr>
          <p:nvPr/>
        </p:nvSpPr>
        <p:spPr>
          <a:xfrm>
            <a:off x="7043738" y="1385565"/>
            <a:ext cx="4816228" cy="4920967"/>
          </a:xfrm>
          <a:prstGeom prst="rect">
            <a:avLst/>
          </a:prstGeom>
          <a:noFill/>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600" b="1" dirty="0" err="1">
                <a:latin typeface="+mj-lt"/>
              </a:rPr>
              <a:t>Revenue</a:t>
            </a:r>
            <a:r>
              <a:rPr lang="fi-FI" sz="1600" b="1" dirty="0">
                <a:latin typeface="+mj-lt"/>
              </a:rPr>
              <a:t> </a:t>
            </a:r>
            <a:r>
              <a:rPr lang="fi-FI" sz="1600" b="1" dirty="0" err="1">
                <a:latin typeface="+mj-lt"/>
              </a:rPr>
              <a:t>remained</a:t>
            </a:r>
            <a:r>
              <a:rPr lang="fi-FI" sz="1600" b="1" dirty="0">
                <a:latin typeface="+mj-lt"/>
              </a:rPr>
              <a:t> </a:t>
            </a:r>
            <a:r>
              <a:rPr lang="fi-FI" sz="1600" b="1" dirty="0" err="1">
                <a:latin typeface="+mj-lt"/>
              </a:rPr>
              <a:t>stable</a:t>
            </a:r>
            <a:endParaRPr lang="en-US" sz="1600" dirty="0">
              <a:latin typeface="+mj-lt"/>
            </a:endParaRPr>
          </a:p>
          <a:p>
            <a:pPr lvl="1"/>
            <a:r>
              <a:rPr lang="en-US" sz="1600" dirty="0"/>
              <a:t>Negative price and volume development offset by the positive M&amp;A impact</a:t>
            </a:r>
          </a:p>
          <a:p>
            <a:pPr lvl="1"/>
            <a:r>
              <a:rPr lang="fi-FI" sz="1600" dirty="0" err="1"/>
              <a:t>Organic</a:t>
            </a:r>
            <a:r>
              <a:rPr lang="fi-FI" sz="1600" dirty="0"/>
              <a:t> </a:t>
            </a:r>
            <a:r>
              <a:rPr lang="fi-FI" sz="1600" dirty="0" err="1"/>
              <a:t>revenue</a:t>
            </a:r>
            <a:r>
              <a:rPr lang="fi-FI" sz="1600" dirty="0"/>
              <a:t> </a:t>
            </a:r>
            <a:r>
              <a:rPr lang="fi-FI" sz="1600" dirty="0" err="1"/>
              <a:t>growth</a:t>
            </a:r>
            <a:r>
              <a:rPr lang="en-US" sz="1600" spc="100" baseline="30000" dirty="0">
                <a:solidFill>
                  <a:srgbClr val="322D2D"/>
                </a:solidFill>
              </a:rPr>
              <a:t>1</a:t>
            </a:r>
            <a:r>
              <a:rPr lang="fi-FI" sz="1600" dirty="0"/>
              <a:t> -2% </a:t>
            </a:r>
            <a:endParaRPr lang="en-US" sz="1600" dirty="0">
              <a:highlight>
                <a:srgbClr val="FFFF00"/>
              </a:highlight>
            </a:endParaRPr>
          </a:p>
          <a:p>
            <a:pPr lvl="1"/>
            <a:r>
              <a:rPr lang="en-US" sz="1600" dirty="0"/>
              <a:t>Y/Y sales volumes stable, prices decreased</a:t>
            </a:r>
          </a:p>
          <a:p>
            <a:pPr lvl="1"/>
            <a:r>
              <a:rPr lang="en-US" sz="1600" dirty="0"/>
              <a:t>Q/Q sales volumes increased, prices remained stable</a:t>
            </a:r>
            <a:endParaRPr lang="fi-FI" sz="1600" dirty="0">
              <a:latin typeface="+mj-lt"/>
            </a:endParaRPr>
          </a:p>
          <a:p>
            <a:endParaRPr lang="fi-FI" sz="1600" b="1" dirty="0">
              <a:latin typeface="+mj-lt"/>
            </a:endParaRPr>
          </a:p>
          <a:p>
            <a:endParaRPr lang="fi-FI" sz="1600" b="1" dirty="0">
              <a:latin typeface="+mj-lt"/>
            </a:endParaRPr>
          </a:p>
          <a:p>
            <a:r>
              <a:rPr lang="fi-FI" sz="1600" b="1" dirty="0" err="1">
                <a:latin typeface="+mj-lt"/>
              </a:rPr>
              <a:t>Operative</a:t>
            </a:r>
            <a:r>
              <a:rPr lang="fi-FI" sz="1600" b="1" dirty="0">
                <a:latin typeface="+mj-lt"/>
              </a:rPr>
              <a:t> EBITDA </a:t>
            </a:r>
            <a:r>
              <a:rPr lang="fi-FI" sz="1600" b="1" dirty="0" err="1">
                <a:latin typeface="+mj-lt"/>
              </a:rPr>
              <a:t>declined</a:t>
            </a:r>
            <a:r>
              <a:rPr lang="fi-FI" sz="1600" b="1" dirty="0">
                <a:latin typeface="+mj-lt"/>
              </a:rPr>
              <a:t> to EUR 111.7 </a:t>
            </a:r>
            <a:r>
              <a:rPr lang="fi-FI" sz="1600" b="1" dirty="0" err="1">
                <a:latin typeface="+mj-lt"/>
              </a:rPr>
              <a:t>million</a:t>
            </a:r>
            <a:endParaRPr lang="fi-FI" sz="1600" b="1" dirty="0">
              <a:latin typeface="+mj-lt"/>
            </a:endParaRPr>
          </a:p>
          <a:p>
            <a:pPr lvl="1"/>
            <a:r>
              <a:rPr lang="en-US" sz="1600" dirty="0"/>
              <a:t>Weaker profitability mainly driven by cost inflation, and lower prices</a:t>
            </a:r>
          </a:p>
          <a:p>
            <a:pPr lvl="1"/>
            <a:r>
              <a:rPr lang="en-US" sz="1600" dirty="0"/>
              <a:t>Operative EBITDA margin was 16.1%. </a:t>
            </a:r>
          </a:p>
        </p:txBody>
      </p:sp>
      <p:sp>
        <p:nvSpPr>
          <p:cNvPr id="10" name="TextBox 9">
            <a:extLst>
              <a:ext uri="{FF2B5EF4-FFF2-40B4-BE49-F238E27FC236}">
                <a16:creationId xmlns:a16="http://schemas.microsoft.com/office/drawing/2014/main" id="{D7B07A6E-C53E-FC67-4504-FAB32778410F}"/>
              </a:ext>
            </a:extLst>
          </p:cNvPr>
          <p:cNvSpPr txBox="1"/>
          <p:nvPr/>
        </p:nvSpPr>
        <p:spPr>
          <a:xfrm>
            <a:off x="7014863" y="6352583"/>
            <a:ext cx="6096000" cy="253916"/>
          </a:xfrm>
          <a:prstGeom prst="rect">
            <a:avLst/>
          </a:prstGeom>
          <a:noFill/>
        </p:spPr>
        <p:txBody>
          <a:bodyPr wrap="square">
            <a:spAutoFit/>
          </a:bodyPr>
          <a:lstStyle/>
          <a:p>
            <a:r>
              <a:rPr lang="en-US" sz="1000" baseline="30000"/>
              <a:t>1</a:t>
            </a:r>
            <a:r>
              <a:rPr lang="en-US" sz="1000"/>
              <a:t>Revenue growth in local currencies, excluding acquisitions and divestments</a:t>
            </a:r>
            <a:r>
              <a:rPr lang="fi-FI" sz="1000"/>
              <a:t>.</a:t>
            </a:r>
          </a:p>
        </p:txBody>
      </p:sp>
    </p:spTree>
    <p:extLst>
      <p:ext uri="{BB962C8B-B14F-4D97-AF65-F5344CB8AC3E}">
        <p14:creationId xmlns:p14="http://schemas.microsoft.com/office/powerpoint/2010/main" val="28235475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7B5EF5-974B-5AB6-9D51-4D3870DF96C1}"/>
            </a:ext>
          </a:extLst>
        </p:cNvPr>
        <p:cNvGrpSpPr/>
        <p:nvPr/>
      </p:nvGrpSpPr>
      <p:grpSpPr>
        <a:xfrm>
          <a:off x="0" y="0"/>
          <a:ext cx="0" cy="0"/>
          <a:chOff x="0" y="0"/>
          <a:chExt cx="0" cy="0"/>
        </a:xfrm>
      </p:grpSpPr>
      <p:graphicFrame>
        <p:nvGraphicFramePr>
          <p:cNvPr id="37" name="think-cell data - do not delete" hidden="1">
            <a:extLst>
              <a:ext uri="{FF2B5EF4-FFF2-40B4-BE49-F238E27FC236}">
                <a16:creationId xmlns:a16="http://schemas.microsoft.com/office/drawing/2014/main" id="{0D5B9E21-A51A-5D4C-E902-D9BA827409FF}"/>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1" imgW="416" imgH="416" progId="TCLayout.ActiveDocument.1">
                  <p:embed/>
                </p:oleObj>
              </mc:Choice>
              <mc:Fallback>
                <p:oleObj name="think-cell Slide" r:id="rId31" imgW="416" imgH="416" progId="TCLayout.ActiveDocument.1">
                  <p:embed/>
                  <p:pic>
                    <p:nvPicPr>
                      <p:cNvPr id="37" name="think-cell data - do not delete" hidden="1">
                        <a:extLst>
                          <a:ext uri="{FF2B5EF4-FFF2-40B4-BE49-F238E27FC236}">
                            <a16:creationId xmlns:a16="http://schemas.microsoft.com/office/drawing/2014/main" id="{0D5B9E21-A51A-5D4C-E902-D9BA827409FF}"/>
                          </a:ext>
                        </a:extLst>
                      </p:cNvPr>
                      <p:cNvPicPr/>
                      <p:nvPr/>
                    </p:nvPicPr>
                    <p:blipFill>
                      <a:blip r:embed="rId32"/>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1EBAA466-97E3-8D53-3B8F-40582BEAD504}"/>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5AE5A0D9-7AAB-F0ED-7F83-B7AF01415CE9}"/>
              </a:ext>
            </a:extLst>
          </p:cNvPr>
          <p:cNvSpPr>
            <a:spLocks noGrp="1"/>
          </p:cNvSpPr>
          <p:nvPr>
            <p:ph type="ftr" sz="quarter" idx="11"/>
          </p:nvPr>
        </p:nvSpPr>
        <p:spPr/>
        <p:txBody>
          <a:bodyPr/>
          <a:lstStyle/>
          <a:p>
            <a:r>
              <a:rPr lang="en-US"/>
              <a:t>INVESTOR PRESENTATION</a:t>
            </a:r>
            <a:endParaRPr lang="en-US" dirty="0"/>
          </a:p>
        </p:txBody>
      </p:sp>
      <p:sp>
        <p:nvSpPr>
          <p:cNvPr id="4" name="Dian numeron paikkamerkki 3">
            <a:extLst>
              <a:ext uri="{FF2B5EF4-FFF2-40B4-BE49-F238E27FC236}">
                <a16:creationId xmlns:a16="http://schemas.microsoft.com/office/drawing/2014/main" id="{50EF26D5-F2F0-1408-292D-AFE43B56F2CB}"/>
              </a:ext>
            </a:extLst>
          </p:cNvPr>
          <p:cNvSpPr>
            <a:spLocks noGrp="1"/>
          </p:cNvSpPr>
          <p:nvPr>
            <p:ph type="sldNum" sz="quarter" idx="12"/>
          </p:nvPr>
        </p:nvSpPr>
        <p:spPr/>
        <p:txBody>
          <a:bodyPr/>
          <a:lstStyle/>
          <a:p>
            <a:fld id="{9B8CDF1A-3CDE-4195-AF23-CDCF2878DEB5}" type="slidenum">
              <a:rPr lang="en-US" smtClean="0"/>
              <a:t>67</a:t>
            </a:fld>
            <a:endParaRPr lang="en-US"/>
          </a:p>
        </p:txBody>
      </p:sp>
      <p:sp>
        <p:nvSpPr>
          <p:cNvPr id="5" name="Text Placeholder 15">
            <a:extLst>
              <a:ext uri="{FF2B5EF4-FFF2-40B4-BE49-F238E27FC236}">
                <a16:creationId xmlns:a16="http://schemas.microsoft.com/office/drawing/2014/main" id="{6E07AAA7-3D46-6901-EC9B-D310B994924E}"/>
              </a:ext>
            </a:extLst>
          </p:cNvPr>
          <p:cNvSpPr txBox="1">
            <a:spLocks/>
          </p:cNvSpPr>
          <p:nvPr/>
        </p:nvSpPr>
        <p:spPr>
          <a:xfrm>
            <a:off x="838199" y="1765630"/>
            <a:ext cx="10099391"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spc="100" dirty="0"/>
              <a:t>SALES PRICES AND VARIABLE COSTS</a:t>
            </a:r>
            <a:br>
              <a:rPr lang="fi-FI" sz="1400" spc="100" dirty="0"/>
            </a:br>
            <a:r>
              <a:rPr lang="fi-FI" sz="1400" spc="100" dirty="0"/>
              <a:t>(CHANGE Y/Y)</a:t>
            </a:r>
          </a:p>
        </p:txBody>
      </p:sp>
      <p:sp>
        <p:nvSpPr>
          <p:cNvPr id="9" name="Slide Number Placeholder 5">
            <a:extLst>
              <a:ext uri="{FF2B5EF4-FFF2-40B4-BE49-F238E27FC236}">
                <a16:creationId xmlns:a16="http://schemas.microsoft.com/office/drawing/2014/main" id="{51494740-98EE-4EEE-38B0-313E2CF41F1E}"/>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035CE90C-C696-4083-984C-CB2E35724111}" type="slidenum">
              <a:rPr lang="fi-FI" smtClean="0">
                <a:solidFill>
                  <a:srgbClr val="322D2D"/>
                </a:solidFill>
                <a:latin typeface="Arial"/>
              </a:rPr>
              <a:pPr>
                <a:defRPr/>
              </a:pPr>
              <a:t>67</a:t>
            </a:fld>
            <a:endParaRPr lang="fi-FI">
              <a:solidFill>
                <a:srgbClr val="322D2D"/>
              </a:solidFill>
              <a:latin typeface="Arial"/>
            </a:endParaRPr>
          </a:p>
        </p:txBody>
      </p:sp>
      <p:sp>
        <p:nvSpPr>
          <p:cNvPr id="10" name="Title 15">
            <a:extLst>
              <a:ext uri="{FF2B5EF4-FFF2-40B4-BE49-F238E27FC236}">
                <a16:creationId xmlns:a16="http://schemas.microsoft.com/office/drawing/2014/main" id="{D2319E7F-7179-4FB1-0032-4EA0718197AD}"/>
              </a:ext>
            </a:extLst>
          </p:cNvPr>
          <p:cNvSpPr txBox="1">
            <a:spLocks/>
          </p:cNvSpPr>
          <p:nvPr/>
        </p:nvSpPr>
        <p:spPr>
          <a:xfrm>
            <a:off x="838199" y="394151"/>
            <a:ext cx="10514013" cy="719609"/>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dirty="0"/>
              <a:t>Net impact from sales prices and variable costs</a:t>
            </a:r>
            <a:endParaRPr lang="fi-FI" sz="2800" dirty="0"/>
          </a:p>
        </p:txBody>
      </p:sp>
      <p:sp>
        <p:nvSpPr>
          <p:cNvPr id="11" name="Rectangle 25">
            <a:extLst>
              <a:ext uri="{FF2B5EF4-FFF2-40B4-BE49-F238E27FC236}">
                <a16:creationId xmlns:a16="http://schemas.microsoft.com/office/drawing/2014/main" id="{B26A7CB1-A13C-F767-8381-A901F9717BED}"/>
              </a:ext>
            </a:extLst>
          </p:cNvPr>
          <p:cNvSpPr/>
          <p:nvPr/>
        </p:nvSpPr>
        <p:spPr>
          <a:xfrm>
            <a:off x="6095205" y="2446946"/>
            <a:ext cx="5185832" cy="4202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12" name="TextBox 12">
            <a:extLst>
              <a:ext uri="{FF2B5EF4-FFF2-40B4-BE49-F238E27FC236}">
                <a16:creationId xmlns:a16="http://schemas.microsoft.com/office/drawing/2014/main" id="{0695B764-9478-5D90-F702-A73953AF80C8}"/>
              </a:ext>
            </a:extLst>
          </p:cNvPr>
          <p:cNvSpPr txBox="1"/>
          <p:nvPr/>
        </p:nvSpPr>
        <p:spPr>
          <a:xfrm>
            <a:off x="924827" y="2173864"/>
            <a:ext cx="1224134" cy="226591"/>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22D2D"/>
                </a:solidFill>
                <a:effectLst/>
                <a:uLnTx/>
                <a:uFillTx/>
                <a:latin typeface="Arial"/>
                <a:ea typeface="+mn-ea"/>
                <a:cs typeface="+mn-cs"/>
              </a:rPr>
              <a:t>EUR million</a:t>
            </a:r>
          </a:p>
        </p:txBody>
      </p:sp>
      <p:graphicFrame>
        <p:nvGraphicFramePr>
          <p:cNvPr id="22" name="Chart 21">
            <a:extLst>
              <a:ext uri="{FF2B5EF4-FFF2-40B4-BE49-F238E27FC236}">
                <a16:creationId xmlns:a16="http://schemas.microsoft.com/office/drawing/2014/main" id="{2B44DAAE-C99A-2C32-7791-467024B954D6}"/>
              </a:ext>
            </a:extLst>
          </p:cNvPr>
          <p:cNvGraphicFramePr/>
          <p:nvPr>
            <p:custDataLst>
              <p:tags r:id="rId2"/>
            </p:custDataLst>
          </p:nvPr>
        </p:nvGraphicFramePr>
        <p:xfrm>
          <a:off x="441325" y="2376488"/>
          <a:ext cx="11225213" cy="3308350"/>
        </p:xfrm>
        <a:graphic>
          <a:graphicData uri="http://schemas.openxmlformats.org/drawingml/2006/chart">
            <c:chart xmlns:c="http://schemas.openxmlformats.org/drawingml/2006/chart" xmlns:r="http://schemas.openxmlformats.org/officeDocument/2006/relationships" r:id="rId33"/>
          </a:graphicData>
        </a:graphic>
      </p:graphicFrame>
      <p:sp>
        <p:nvSpPr>
          <p:cNvPr id="138" name="Text Placeholder 2">
            <a:extLst>
              <a:ext uri="{FF2B5EF4-FFF2-40B4-BE49-F238E27FC236}">
                <a16:creationId xmlns:a16="http://schemas.microsoft.com/office/drawing/2014/main" id="{3F46CE0B-8E34-82FA-EC4B-21599D3283A4}"/>
              </a:ext>
            </a:extLst>
          </p:cNvPr>
          <p:cNvSpPr>
            <a:spLocks/>
          </p:cNvSpPr>
          <p:nvPr>
            <p:custDataLst>
              <p:tags r:id="rId3"/>
            </p:custDataLst>
          </p:nvPr>
        </p:nvSpPr>
        <p:spPr bwMode="auto">
          <a:xfrm>
            <a:off x="1147763" y="550227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E4139C6-1436-4601-9AD2-384B6309052E}" type="datetime'''Q''''''''''''''''''''4''''/''''''''''1''''''''''6'''">
              <a:rPr lang="fi-FI" altLang="en-US" sz="1000" smtClean="0"/>
              <a:pPr lvl="0" algn="ctr">
                <a:spcBef>
                  <a:spcPct val="0"/>
                </a:spcBef>
                <a:spcAft>
                  <a:spcPct val="0"/>
                </a:spcAft>
              </a:pPr>
              <a:t>Q4/16</a:t>
            </a:fld>
            <a:endParaRPr lang="fi-FI" sz="1000" dirty="0"/>
          </a:p>
        </p:txBody>
      </p:sp>
      <p:sp>
        <p:nvSpPr>
          <p:cNvPr id="142" name="Text Placeholder 2">
            <a:extLst>
              <a:ext uri="{FF2B5EF4-FFF2-40B4-BE49-F238E27FC236}">
                <a16:creationId xmlns:a16="http://schemas.microsoft.com/office/drawing/2014/main" id="{F9B15A93-F4B2-C396-137F-590A1562911D}"/>
              </a:ext>
            </a:extLst>
          </p:cNvPr>
          <p:cNvSpPr>
            <a:spLocks/>
          </p:cNvSpPr>
          <p:nvPr>
            <p:custDataLst>
              <p:tags r:id="rId4"/>
            </p:custDataLst>
          </p:nvPr>
        </p:nvSpPr>
        <p:spPr bwMode="auto">
          <a:xfrm>
            <a:off x="2212975" y="550227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E7F34DC-CEFE-4578-A409-F8B93EBE62F1}" type="datetime'''''''''''''''''''''Q''''4/''''''''''1''''7'''''''''''''''''''">
              <a:rPr lang="fi-FI" altLang="en-US" sz="1000" smtClean="0"/>
              <a:pPr lvl="0" algn="ctr">
                <a:spcBef>
                  <a:spcPct val="0"/>
                </a:spcBef>
                <a:spcAft>
                  <a:spcPct val="0"/>
                </a:spcAft>
              </a:pPr>
              <a:t>Q4/17</a:t>
            </a:fld>
            <a:endParaRPr lang="fi-FI" sz="1000" dirty="0"/>
          </a:p>
        </p:txBody>
      </p:sp>
      <p:sp>
        <p:nvSpPr>
          <p:cNvPr id="146" name="Text Placeholder 2">
            <a:extLst>
              <a:ext uri="{FF2B5EF4-FFF2-40B4-BE49-F238E27FC236}">
                <a16:creationId xmlns:a16="http://schemas.microsoft.com/office/drawing/2014/main" id="{39987FFA-065A-84D8-26A0-65E0B41B7831}"/>
              </a:ext>
            </a:extLst>
          </p:cNvPr>
          <p:cNvSpPr>
            <a:spLocks/>
          </p:cNvSpPr>
          <p:nvPr>
            <p:custDataLst>
              <p:tags r:id="rId5"/>
            </p:custDataLst>
          </p:nvPr>
        </p:nvSpPr>
        <p:spPr bwMode="auto">
          <a:xfrm>
            <a:off x="3279775" y="550227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F7C131D-15CC-4E4F-B6CA-C411C206725C}" type="datetime'''''''''Q''4''''''/''''''''''''1''''''''''8'''''''">
              <a:rPr lang="fi-FI" altLang="en-US" sz="1000" smtClean="0"/>
              <a:pPr lvl="0" algn="ctr">
                <a:spcBef>
                  <a:spcPct val="0"/>
                </a:spcBef>
                <a:spcAft>
                  <a:spcPct val="0"/>
                </a:spcAft>
              </a:pPr>
              <a:t>Q4/18</a:t>
            </a:fld>
            <a:endParaRPr lang="fi-FI" sz="1000" dirty="0"/>
          </a:p>
        </p:txBody>
      </p:sp>
      <p:sp>
        <p:nvSpPr>
          <p:cNvPr id="150" name="Text Placeholder 2">
            <a:extLst>
              <a:ext uri="{FF2B5EF4-FFF2-40B4-BE49-F238E27FC236}">
                <a16:creationId xmlns:a16="http://schemas.microsoft.com/office/drawing/2014/main" id="{BC26D660-7728-4BC2-4124-6CDC1A3862F2}"/>
              </a:ext>
            </a:extLst>
          </p:cNvPr>
          <p:cNvSpPr>
            <a:spLocks/>
          </p:cNvSpPr>
          <p:nvPr>
            <p:custDataLst>
              <p:tags r:id="rId6"/>
            </p:custDataLst>
          </p:nvPr>
        </p:nvSpPr>
        <p:spPr bwMode="auto">
          <a:xfrm>
            <a:off x="4344988" y="550227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E61FA8C-E4A5-4A72-9A9C-A6C29BC19D76}" type="datetime'''''''''''''''''''Q''''''4''''''''''/''1''9'''''''''">
              <a:rPr lang="fi-FI" altLang="en-US" sz="1000" smtClean="0"/>
              <a:pPr lvl="0" algn="ctr">
                <a:spcBef>
                  <a:spcPct val="0"/>
                </a:spcBef>
                <a:spcAft>
                  <a:spcPct val="0"/>
                </a:spcAft>
              </a:pPr>
              <a:t>Q4/19</a:t>
            </a:fld>
            <a:endParaRPr lang="fi-FI" sz="1000" dirty="0"/>
          </a:p>
        </p:txBody>
      </p:sp>
      <p:sp>
        <p:nvSpPr>
          <p:cNvPr id="154" name="Text Placeholder 2">
            <a:extLst>
              <a:ext uri="{FF2B5EF4-FFF2-40B4-BE49-F238E27FC236}">
                <a16:creationId xmlns:a16="http://schemas.microsoft.com/office/drawing/2014/main" id="{F60AFE66-AB96-D932-750E-228D901E4DBD}"/>
              </a:ext>
            </a:extLst>
          </p:cNvPr>
          <p:cNvSpPr>
            <a:spLocks/>
          </p:cNvSpPr>
          <p:nvPr>
            <p:custDataLst>
              <p:tags r:id="rId7"/>
            </p:custDataLst>
          </p:nvPr>
        </p:nvSpPr>
        <p:spPr bwMode="auto">
          <a:xfrm>
            <a:off x="5410200" y="550227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844A5E5-DF22-4DE5-8D5E-C629A9AD3549}" type="datetime'''''''''''''Q''''''''''4''''''''''''/''''''''2''''''''0'''''''">
              <a:rPr lang="fi-FI" altLang="en-US" sz="1000" smtClean="0"/>
              <a:pPr lvl="0" algn="ctr">
                <a:spcBef>
                  <a:spcPct val="0"/>
                </a:spcBef>
                <a:spcAft>
                  <a:spcPct val="0"/>
                </a:spcAft>
              </a:pPr>
              <a:t>Q4/20</a:t>
            </a:fld>
            <a:endParaRPr lang="fi-FI" sz="1000" dirty="0"/>
          </a:p>
        </p:txBody>
      </p:sp>
      <p:sp>
        <p:nvSpPr>
          <p:cNvPr id="158" name="Text Placeholder 2">
            <a:extLst>
              <a:ext uri="{FF2B5EF4-FFF2-40B4-BE49-F238E27FC236}">
                <a16:creationId xmlns:a16="http://schemas.microsoft.com/office/drawing/2014/main" id="{9831F80D-B246-BACB-2CF3-0E945A27F439}"/>
              </a:ext>
            </a:extLst>
          </p:cNvPr>
          <p:cNvSpPr>
            <a:spLocks/>
          </p:cNvSpPr>
          <p:nvPr>
            <p:custDataLst>
              <p:tags r:id="rId8"/>
            </p:custDataLst>
          </p:nvPr>
        </p:nvSpPr>
        <p:spPr bwMode="auto">
          <a:xfrm>
            <a:off x="6477000" y="550227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9D1BD6B-D244-423A-9749-DB2A3522B7EE}" type="datetime'''Q''''''''''''4''''/''''''''''''''''2''''''''''''''1'''">
              <a:rPr lang="fi-FI" altLang="en-US" sz="1000" smtClean="0"/>
              <a:pPr lvl="0" algn="ctr">
                <a:spcBef>
                  <a:spcPct val="0"/>
                </a:spcBef>
                <a:spcAft>
                  <a:spcPct val="0"/>
                </a:spcAft>
              </a:pPr>
              <a:t>Q4/21</a:t>
            </a:fld>
            <a:endParaRPr lang="fi-FI" sz="1000" dirty="0"/>
          </a:p>
        </p:txBody>
      </p:sp>
      <p:sp>
        <p:nvSpPr>
          <p:cNvPr id="162" name="Text Placeholder 2">
            <a:extLst>
              <a:ext uri="{FF2B5EF4-FFF2-40B4-BE49-F238E27FC236}">
                <a16:creationId xmlns:a16="http://schemas.microsoft.com/office/drawing/2014/main" id="{86193887-9C60-1909-07C6-5C36772C8279}"/>
              </a:ext>
            </a:extLst>
          </p:cNvPr>
          <p:cNvSpPr>
            <a:spLocks/>
          </p:cNvSpPr>
          <p:nvPr>
            <p:custDataLst>
              <p:tags r:id="rId9"/>
            </p:custDataLst>
          </p:nvPr>
        </p:nvSpPr>
        <p:spPr bwMode="auto">
          <a:xfrm>
            <a:off x="7542213" y="550227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26A2722-6547-4D97-8905-B1ECF557FDA0}" type="datetime'''''''Q''4''''/''''''''''''''''2''2'''''''''''">
              <a:rPr lang="fi-FI" altLang="en-US" sz="1000" smtClean="0"/>
              <a:pPr lvl="0" algn="ctr">
                <a:spcBef>
                  <a:spcPct val="0"/>
                </a:spcBef>
                <a:spcAft>
                  <a:spcPct val="0"/>
                </a:spcAft>
              </a:pPr>
              <a:t>Q4/22</a:t>
            </a:fld>
            <a:endParaRPr lang="fi-FI" sz="1000" dirty="0"/>
          </a:p>
        </p:txBody>
      </p:sp>
      <p:sp>
        <p:nvSpPr>
          <p:cNvPr id="166" name="Text Placeholder 2">
            <a:extLst>
              <a:ext uri="{FF2B5EF4-FFF2-40B4-BE49-F238E27FC236}">
                <a16:creationId xmlns:a16="http://schemas.microsoft.com/office/drawing/2014/main" id="{C1350646-FCC8-AD20-2610-8F73F64D0E5C}"/>
              </a:ext>
            </a:extLst>
          </p:cNvPr>
          <p:cNvSpPr>
            <a:spLocks/>
          </p:cNvSpPr>
          <p:nvPr>
            <p:custDataLst>
              <p:tags r:id="rId10"/>
            </p:custDataLst>
          </p:nvPr>
        </p:nvSpPr>
        <p:spPr bwMode="auto">
          <a:xfrm>
            <a:off x="8609013" y="550227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668E23B-E6F7-4E1A-BAD3-4EC02B09D0F9}" type="datetime'''''''Q''''''''''''''''''''''4/''''''2''''''''''3'''''''''''">
              <a:rPr lang="fi-FI" altLang="en-US" sz="1000" smtClean="0"/>
              <a:pPr lvl="0" algn="ctr">
                <a:spcBef>
                  <a:spcPct val="0"/>
                </a:spcBef>
                <a:spcAft>
                  <a:spcPct val="0"/>
                </a:spcAft>
              </a:pPr>
              <a:t>Q4/23</a:t>
            </a:fld>
            <a:endParaRPr lang="fi-FI" sz="1000" dirty="0"/>
          </a:p>
        </p:txBody>
      </p:sp>
      <p:sp>
        <p:nvSpPr>
          <p:cNvPr id="170" name="Text Placeholder 2">
            <a:extLst>
              <a:ext uri="{FF2B5EF4-FFF2-40B4-BE49-F238E27FC236}">
                <a16:creationId xmlns:a16="http://schemas.microsoft.com/office/drawing/2014/main" id="{D1EDE649-7F24-AFD7-6688-60D4EAFA8584}"/>
              </a:ext>
            </a:extLst>
          </p:cNvPr>
          <p:cNvSpPr>
            <a:spLocks/>
          </p:cNvSpPr>
          <p:nvPr>
            <p:custDataLst>
              <p:tags r:id="rId11"/>
            </p:custDataLst>
          </p:nvPr>
        </p:nvSpPr>
        <p:spPr bwMode="auto">
          <a:xfrm>
            <a:off x="9674225" y="550227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4E7F5A5-843F-4B80-8D7E-B9BA571FF005}" type="datetime'''Q''''''4''''''''''''''''/2''''''''''''''''''''''''''''''''4'">
              <a:rPr lang="fi-FI" altLang="en-US" sz="1000" smtClean="0"/>
              <a:pPr lvl="0" algn="ctr">
                <a:spcBef>
                  <a:spcPct val="0"/>
                </a:spcBef>
                <a:spcAft>
                  <a:spcPct val="0"/>
                </a:spcAft>
              </a:pPr>
              <a:t>Q4/24</a:t>
            </a:fld>
            <a:endParaRPr lang="fi-FI" sz="1000" dirty="0"/>
          </a:p>
        </p:txBody>
      </p:sp>
      <p:sp>
        <p:nvSpPr>
          <p:cNvPr id="174" name="Text Placeholder 2">
            <a:extLst>
              <a:ext uri="{FF2B5EF4-FFF2-40B4-BE49-F238E27FC236}">
                <a16:creationId xmlns:a16="http://schemas.microsoft.com/office/drawing/2014/main" id="{3809B86D-6313-3C26-C5A0-A3C5C3DD9B95}"/>
              </a:ext>
            </a:extLst>
          </p:cNvPr>
          <p:cNvSpPr>
            <a:spLocks/>
          </p:cNvSpPr>
          <p:nvPr>
            <p:custDataLst>
              <p:tags r:id="rId12"/>
            </p:custDataLst>
          </p:nvPr>
        </p:nvSpPr>
        <p:spPr bwMode="auto">
          <a:xfrm>
            <a:off x="10739438" y="550227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641DC86-4757-41B4-AC15-48FBE53639B2}" type="datetime'''''Q''''''''''''''''''''4/''2''''''''''''5'''''''''''''''">
              <a:rPr lang="fi-FI" altLang="en-US" sz="1000" smtClean="0"/>
              <a:pPr lvl="0" algn="ctr">
                <a:spcBef>
                  <a:spcPct val="0"/>
                </a:spcBef>
                <a:spcAft>
                  <a:spcPct val="0"/>
                </a:spcAft>
              </a:pPr>
              <a:t>Q4/25</a:t>
            </a:fld>
            <a:endParaRPr lang="fi-FI" sz="1000" dirty="0"/>
          </a:p>
        </p:txBody>
      </p:sp>
      <p:sp>
        <p:nvSpPr>
          <p:cNvPr id="176" name="Text Placeholder 2">
            <a:extLst>
              <a:ext uri="{FF2B5EF4-FFF2-40B4-BE49-F238E27FC236}">
                <a16:creationId xmlns:a16="http://schemas.microsoft.com/office/drawing/2014/main" id="{054D645E-BA76-93DE-A589-E61523DA1F29}"/>
              </a:ext>
            </a:extLst>
          </p:cNvPr>
          <p:cNvSpPr>
            <a:spLocks/>
          </p:cNvSpPr>
          <p:nvPr>
            <p:custDataLst>
              <p:tags r:id="rId13"/>
            </p:custDataLst>
          </p:nvPr>
        </p:nvSpPr>
        <p:spPr bwMode="auto">
          <a:xfrm>
            <a:off x="11272838" y="550227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F4E1C2F-4443-4FEE-B004-1908768C37F4}" type="datetime'''''''''''''''Q''2''''/''2''''''''''6'''''''''''''''''">
              <a:rPr lang="fi-FI" altLang="en-US" sz="1000" smtClean="0">
                <a:effectLst/>
              </a:rPr>
              <a:pPr lvl="0" algn="ctr">
                <a:spcBef>
                  <a:spcPct val="0"/>
                </a:spcBef>
                <a:spcAft>
                  <a:spcPct val="0"/>
                </a:spcAft>
              </a:pPr>
              <a:t>Q2/26</a:t>
            </a:fld>
            <a:endParaRPr lang="fi-FI" sz="1000" dirty="0"/>
          </a:p>
        </p:txBody>
      </p:sp>
      <p:sp useBgFill="1">
        <p:nvSpPr>
          <p:cNvPr id="69" name="Text Placeholder 2">
            <a:extLst>
              <a:ext uri="{FF2B5EF4-FFF2-40B4-BE49-F238E27FC236}">
                <a16:creationId xmlns:a16="http://schemas.microsoft.com/office/drawing/2014/main" id="{989470F0-558C-13DF-F682-B2CE2FDFC2A2}"/>
              </a:ext>
            </a:extLst>
          </p:cNvPr>
          <p:cNvSpPr>
            <a:spLocks/>
          </p:cNvSpPr>
          <p:nvPr>
            <p:custDataLst>
              <p:tags r:id="rId14"/>
            </p:custDataLst>
          </p:nvPr>
        </p:nvSpPr>
        <p:spPr bwMode="gray">
          <a:xfrm>
            <a:off x="985838" y="4551364"/>
            <a:ext cx="147638" cy="136525"/>
          </a:xfrm>
          <a:prstGeom prst="rect">
            <a:avLst/>
          </a:prstGeom>
          <a:ln>
            <a:noFill/>
          </a:ln>
          <a:effectLst/>
        </p:spPr>
        <p:txBody>
          <a:bodyPr vert="horz" wrap="none" lIns="17463" tIns="0" rIns="17463"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EE16D4B-E25B-48F2-9E4D-55FF18684CDC}" type="datetime'''''''''''''-''''3'''''''''''''''''''''''''''''''''''''''''">
              <a:rPr lang="fi-FI" altLang="en-US" sz="1000" smtClean="0">
                <a:effectLst/>
              </a:rPr>
              <a:pPr lvl="0" algn="ctr">
                <a:spcBef>
                  <a:spcPct val="0"/>
                </a:spcBef>
                <a:spcAft>
                  <a:spcPct val="0"/>
                </a:spcAft>
              </a:pPr>
              <a:t>-3</a:t>
            </a:fld>
            <a:endParaRPr lang="fi-FI" sz="1000" dirty="0"/>
          </a:p>
        </p:txBody>
      </p:sp>
      <p:sp useBgFill="1">
        <p:nvSpPr>
          <p:cNvPr id="127" name="Text Placeholder 2">
            <a:extLst>
              <a:ext uri="{FF2B5EF4-FFF2-40B4-BE49-F238E27FC236}">
                <a16:creationId xmlns:a16="http://schemas.microsoft.com/office/drawing/2014/main" id="{A9C6EA6C-BC00-597F-34D8-845114877AC2}"/>
              </a:ext>
            </a:extLst>
          </p:cNvPr>
          <p:cNvSpPr>
            <a:spLocks/>
          </p:cNvSpPr>
          <p:nvPr>
            <p:custDataLst>
              <p:tags r:id="rId15"/>
            </p:custDataLst>
          </p:nvPr>
        </p:nvSpPr>
        <p:spPr bwMode="gray">
          <a:xfrm>
            <a:off x="1217613" y="4595814"/>
            <a:ext cx="217488" cy="136525"/>
          </a:xfrm>
          <a:prstGeom prst="rect">
            <a:avLst/>
          </a:prstGeom>
          <a:ln>
            <a:noFill/>
          </a:ln>
          <a:effectLst/>
        </p:spPr>
        <p:txBody>
          <a:bodyPr vert="horz" wrap="none" lIns="17463" tIns="0" rIns="17463"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640082C-CCDE-4936-9B98-4879C24DC2C1}" type="datetime'''''''''''''''''''''''''''''''''''-1''''''''''''''0'">
              <a:rPr lang="fi-FI" altLang="en-US" sz="1000" smtClean="0">
                <a:effectLst/>
              </a:rPr>
              <a:pPr lvl="0" algn="ctr">
                <a:spcBef>
                  <a:spcPct val="0"/>
                </a:spcBef>
                <a:spcAft>
                  <a:spcPct val="0"/>
                </a:spcAft>
              </a:pPr>
              <a:t>-10</a:t>
            </a:fld>
            <a:endParaRPr lang="fi-FI" sz="1000" dirty="0"/>
          </a:p>
        </p:txBody>
      </p:sp>
      <p:sp useBgFill="1">
        <p:nvSpPr>
          <p:cNvPr id="70" name="Text Placeholder 2">
            <a:extLst>
              <a:ext uri="{FF2B5EF4-FFF2-40B4-BE49-F238E27FC236}">
                <a16:creationId xmlns:a16="http://schemas.microsoft.com/office/drawing/2014/main" id="{CD089E67-D593-E1B1-8A64-2F31525652AC}"/>
              </a:ext>
            </a:extLst>
          </p:cNvPr>
          <p:cNvSpPr>
            <a:spLocks/>
          </p:cNvSpPr>
          <p:nvPr>
            <p:custDataLst>
              <p:tags r:id="rId16"/>
            </p:custDataLst>
          </p:nvPr>
        </p:nvSpPr>
        <p:spPr bwMode="gray">
          <a:xfrm>
            <a:off x="2836863" y="4275138"/>
            <a:ext cx="174625" cy="136525"/>
          </a:xfrm>
          <a:prstGeom prst="rect">
            <a:avLst/>
          </a:prstGeom>
          <a:ln>
            <a:noFill/>
          </a:ln>
          <a:effec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263742F-D5D6-4956-A907-C0117408C260}" type="datetime'''''1''''''''''''''''''''1'''''''''''''''''''">
              <a:rPr lang="fi-FI" altLang="en-US" sz="1000" smtClean="0">
                <a:effectLst/>
              </a:rPr>
              <a:pPr lvl="0" algn="ctr">
                <a:spcBef>
                  <a:spcPct val="0"/>
                </a:spcBef>
                <a:spcAft>
                  <a:spcPct val="0"/>
                </a:spcAft>
              </a:pPr>
              <a:t>11</a:t>
            </a:fld>
            <a:endParaRPr lang="fi-FI" sz="1000" dirty="0"/>
          </a:p>
        </p:txBody>
      </p:sp>
      <p:sp useBgFill="1">
        <p:nvSpPr>
          <p:cNvPr id="71" name="Text Placeholder 2">
            <a:extLst>
              <a:ext uri="{FF2B5EF4-FFF2-40B4-BE49-F238E27FC236}">
                <a16:creationId xmlns:a16="http://schemas.microsoft.com/office/drawing/2014/main" id="{D65BF9B7-7CF6-D033-F4CA-6ED384CF0230}"/>
              </a:ext>
            </a:extLst>
          </p:cNvPr>
          <p:cNvSpPr>
            <a:spLocks/>
          </p:cNvSpPr>
          <p:nvPr>
            <p:custDataLst>
              <p:tags r:id="rId17"/>
            </p:custDataLst>
          </p:nvPr>
        </p:nvSpPr>
        <p:spPr bwMode="gray">
          <a:xfrm>
            <a:off x="3405188" y="4294188"/>
            <a:ext cx="104775" cy="136525"/>
          </a:xfrm>
          <a:prstGeom prst="rect">
            <a:avLst/>
          </a:prstGeom>
          <a:ln>
            <a:noFill/>
          </a:ln>
          <a:effec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E79205E-1A53-4353-AB6E-AC93BC1F2501}" type="datetime'''''''''''''''''''''''''''''''''''''8'">
              <a:rPr lang="fi-FI" altLang="en-US" sz="1000" smtClean="0">
                <a:effectLst/>
              </a:rPr>
              <a:pPr lvl="0" algn="ctr">
                <a:spcBef>
                  <a:spcPct val="0"/>
                </a:spcBef>
                <a:spcAft>
                  <a:spcPct val="0"/>
                </a:spcAft>
              </a:pPr>
              <a:t>8</a:t>
            </a:fld>
            <a:endParaRPr lang="fi-FI" sz="1000" dirty="0"/>
          </a:p>
        </p:txBody>
      </p:sp>
      <p:sp useBgFill="1">
        <p:nvSpPr>
          <p:cNvPr id="129" name="Text Placeholder 2">
            <a:extLst>
              <a:ext uri="{FF2B5EF4-FFF2-40B4-BE49-F238E27FC236}">
                <a16:creationId xmlns:a16="http://schemas.microsoft.com/office/drawing/2014/main" id="{F5F3FFFE-4A68-1E9D-352B-C3DF0E511E44}"/>
              </a:ext>
            </a:extLst>
          </p:cNvPr>
          <p:cNvSpPr>
            <a:spLocks/>
          </p:cNvSpPr>
          <p:nvPr>
            <p:custDataLst>
              <p:tags r:id="rId18"/>
            </p:custDataLst>
          </p:nvPr>
        </p:nvSpPr>
        <p:spPr bwMode="gray">
          <a:xfrm>
            <a:off x="3635375" y="4198938"/>
            <a:ext cx="174625" cy="136525"/>
          </a:xfrm>
          <a:prstGeom prst="rect">
            <a:avLst/>
          </a:prstGeom>
          <a:ln>
            <a:noFill/>
          </a:ln>
          <a:effec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6A06FFE-0DCF-45BD-B2F2-5ACF59612920}" type="datetime'''''''''''''''''''''''''''''2''''''''3'''''''">
              <a:rPr lang="fi-FI" altLang="en-US" sz="1000" smtClean="0">
                <a:effectLst/>
              </a:rPr>
              <a:pPr lvl="0" algn="ctr">
                <a:spcBef>
                  <a:spcPct val="0"/>
                </a:spcBef>
                <a:spcAft>
                  <a:spcPct val="0"/>
                </a:spcAft>
              </a:pPr>
              <a:t>23</a:t>
            </a:fld>
            <a:endParaRPr lang="fi-FI" sz="1000" dirty="0"/>
          </a:p>
        </p:txBody>
      </p:sp>
      <p:sp useBgFill="1">
        <p:nvSpPr>
          <p:cNvPr id="74" name="Text Placeholder 2">
            <a:extLst>
              <a:ext uri="{FF2B5EF4-FFF2-40B4-BE49-F238E27FC236}">
                <a16:creationId xmlns:a16="http://schemas.microsoft.com/office/drawing/2014/main" id="{B63B2C46-B1EE-787D-C303-2EE4A7070BED}"/>
              </a:ext>
            </a:extLst>
          </p:cNvPr>
          <p:cNvSpPr>
            <a:spLocks/>
          </p:cNvSpPr>
          <p:nvPr>
            <p:custDataLst>
              <p:tags r:id="rId19"/>
            </p:custDataLst>
          </p:nvPr>
        </p:nvSpPr>
        <p:spPr bwMode="gray">
          <a:xfrm>
            <a:off x="7597775" y="3532188"/>
            <a:ext cx="244475" cy="136525"/>
          </a:xfrm>
          <a:prstGeom prst="rect">
            <a:avLst/>
          </a:prstGeom>
          <a:ln>
            <a:noFill/>
          </a:ln>
          <a:effec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86847D5-83CB-47BF-A0B4-863626EB71CD}" type="datetime'''''1''''''''''''''''''''2''''''''''''''8'''''''''''''''''''">
              <a:rPr lang="fi-FI" altLang="en-US" sz="1000" smtClean="0">
                <a:effectLst/>
              </a:rPr>
              <a:pPr lvl="0" algn="ctr">
                <a:spcBef>
                  <a:spcPct val="0"/>
                </a:spcBef>
                <a:spcAft>
                  <a:spcPct val="0"/>
                </a:spcAft>
              </a:pPr>
              <a:t>128</a:t>
            </a:fld>
            <a:endParaRPr lang="fi-FI" sz="1000" dirty="0"/>
          </a:p>
        </p:txBody>
      </p:sp>
      <p:sp useBgFill="1">
        <p:nvSpPr>
          <p:cNvPr id="76" name="Text Placeholder 2">
            <a:extLst>
              <a:ext uri="{FF2B5EF4-FFF2-40B4-BE49-F238E27FC236}">
                <a16:creationId xmlns:a16="http://schemas.microsoft.com/office/drawing/2014/main" id="{69F3FB45-48FF-82A1-C119-32CD8D7DCF87}"/>
              </a:ext>
            </a:extLst>
          </p:cNvPr>
          <p:cNvSpPr>
            <a:spLocks/>
          </p:cNvSpPr>
          <p:nvPr>
            <p:custDataLst>
              <p:tags r:id="rId20"/>
            </p:custDataLst>
          </p:nvPr>
        </p:nvSpPr>
        <p:spPr bwMode="gray">
          <a:xfrm>
            <a:off x="8166100" y="3913188"/>
            <a:ext cx="174625" cy="136525"/>
          </a:xfrm>
          <a:prstGeom prst="rect">
            <a:avLst/>
          </a:prstGeom>
          <a:ln>
            <a:noFill/>
          </a:ln>
          <a:effec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D74CF66-2236-484E-B1DC-4061A8D32801}" type="datetime'''''''''''''''''''6''''''''8'''''''''''''''''">
              <a:rPr lang="fi-FI" altLang="en-US" sz="1000" smtClean="0">
                <a:effectLst/>
              </a:rPr>
              <a:pPr lvl="0" algn="ctr">
                <a:spcBef>
                  <a:spcPct val="0"/>
                </a:spcBef>
                <a:spcAft>
                  <a:spcPct val="0"/>
                </a:spcAft>
              </a:pPr>
              <a:t>68</a:t>
            </a:fld>
            <a:endParaRPr lang="fi-FI" sz="1000" dirty="0"/>
          </a:p>
        </p:txBody>
      </p:sp>
      <p:sp useBgFill="1">
        <p:nvSpPr>
          <p:cNvPr id="130" name="Text Placeholder 2">
            <a:extLst>
              <a:ext uri="{FF2B5EF4-FFF2-40B4-BE49-F238E27FC236}">
                <a16:creationId xmlns:a16="http://schemas.microsoft.com/office/drawing/2014/main" id="{D2859D6E-E963-2DCE-938C-2713CAEAADF9}"/>
              </a:ext>
            </a:extLst>
          </p:cNvPr>
          <p:cNvSpPr>
            <a:spLocks/>
          </p:cNvSpPr>
          <p:nvPr>
            <p:custDataLst>
              <p:tags r:id="rId21"/>
            </p:custDataLst>
          </p:nvPr>
        </p:nvSpPr>
        <p:spPr bwMode="gray">
          <a:xfrm>
            <a:off x="9477375" y="4602164"/>
            <a:ext cx="217488" cy="136525"/>
          </a:xfrm>
          <a:prstGeom prst="rect">
            <a:avLst/>
          </a:prstGeom>
          <a:ln>
            <a:noFill/>
          </a:ln>
          <a:effectLst/>
        </p:spPr>
        <p:txBody>
          <a:bodyPr vert="horz" wrap="none" lIns="17463" tIns="0" rIns="17463"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4B1A6C2-8F02-4E4E-BC1F-EBCAA49964F1}" type="datetime'''''''-''''''''1''''''''''''''''''''''1'''''''''''">
              <a:rPr lang="fi-FI" altLang="en-US" sz="1000" smtClean="0">
                <a:effectLst/>
              </a:rPr>
              <a:pPr lvl="0" algn="ctr">
                <a:spcBef>
                  <a:spcPct val="0"/>
                </a:spcBef>
                <a:spcAft>
                  <a:spcPct val="0"/>
                </a:spcAft>
              </a:pPr>
              <a:t>-11</a:t>
            </a:fld>
            <a:endParaRPr lang="fi-FI" sz="1000" dirty="0"/>
          </a:p>
        </p:txBody>
      </p:sp>
      <p:sp useBgFill="1">
        <p:nvSpPr>
          <p:cNvPr id="78" name="Text Placeholder 2">
            <a:extLst>
              <a:ext uri="{FF2B5EF4-FFF2-40B4-BE49-F238E27FC236}">
                <a16:creationId xmlns:a16="http://schemas.microsoft.com/office/drawing/2014/main" id="{4F77121C-E959-E870-1163-639DA042B5F7}"/>
              </a:ext>
            </a:extLst>
          </p:cNvPr>
          <p:cNvSpPr>
            <a:spLocks/>
          </p:cNvSpPr>
          <p:nvPr>
            <p:custDataLst>
              <p:tags r:id="rId22"/>
            </p:custDataLst>
          </p:nvPr>
        </p:nvSpPr>
        <p:spPr bwMode="gray">
          <a:xfrm>
            <a:off x="9779000" y="4538664"/>
            <a:ext cx="147638" cy="136525"/>
          </a:xfrm>
          <a:prstGeom prst="rect">
            <a:avLst/>
          </a:prstGeom>
          <a:ln>
            <a:noFill/>
          </a:ln>
          <a:effectLst/>
        </p:spPr>
        <p:txBody>
          <a:bodyPr vert="horz" wrap="none" lIns="17463" tIns="0" rIns="17463"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CDAA6E8-D060-444D-8630-50DE70AFCBDD}" type="datetime'-''''''''''''''''''1'''''''''''''''">
              <a:rPr lang="fi-FI" altLang="en-US" sz="1000" smtClean="0">
                <a:effectLst/>
              </a:rPr>
              <a:pPr lvl="0" algn="ctr">
                <a:spcBef>
                  <a:spcPct val="0"/>
                </a:spcBef>
                <a:spcAft>
                  <a:spcPct val="0"/>
                </a:spcAft>
              </a:pPr>
              <a:t>-1</a:t>
            </a:fld>
            <a:endParaRPr lang="fi-FI" sz="1000" dirty="0"/>
          </a:p>
        </p:txBody>
      </p:sp>
      <p:sp useBgFill="1">
        <p:nvSpPr>
          <p:cNvPr id="199" name="Text Placeholder 2">
            <a:extLst>
              <a:ext uri="{FF2B5EF4-FFF2-40B4-BE49-F238E27FC236}">
                <a16:creationId xmlns:a16="http://schemas.microsoft.com/office/drawing/2014/main" id="{F4061AC9-6DA9-4C5D-6E27-1E793270D6B9}"/>
              </a:ext>
            </a:extLst>
          </p:cNvPr>
          <p:cNvSpPr>
            <a:spLocks/>
          </p:cNvSpPr>
          <p:nvPr>
            <p:custDataLst>
              <p:tags r:id="rId23"/>
            </p:custDataLst>
          </p:nvPr>
        </p:nvSpPr>
        <p:spPr bwMode="gray">
          <a:xfrm>
            <a:off x="11110913" y="4583113"/>
            <a:ext cx="147638" cy="136525"/>
          </a:xfrm>
          <a:prstGeom prst="rect">
            <a:avLst/>
          </a:prstGeom>
          <a:ln>
            <a:noFill/>
          </a:ln>
          <a:effectLst/>
        </p:spPr>
        <p:txBody>
          <a:bodyPr vert="horz" wrap="none" lIns="17463" tIns="0" rIns="17463"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C3F22AB-DD6D-4506-9B9D-3B1FFAB8766F}" type="datetime'''''''''''''-''''8'''''''''''''''''''''''">
              <a:rPr lang="fi-FI" altLang="en-US" sz="1000" smtClean="0">
                <a:effectLst/>
              </a:rPr>
              <a:pPr lvl="0" algn="ctr">
                <a:spcBef>
                  <a:spcPct val="0"/>
                </a:spcBef>
                <a:spcAft>
                  <a:spcPct val="0"/>
                </a:spcAft>
              </a:pPr>
              <a:t>-8</a:t>
            </a:fld>
            <a:endParaRPr lang="fi-FI" sz="1000" dirty="0"/>
          </a:p>
        </p:txBody>
      </p:sp>
      <p:cxnSp>
        <p:nvCxnSpPr>
          <p:cNvPr id="34" name="Straight Connector 33">
            <a:extLst>
              <a:ext uri="{FF2B5EF4-FFF2-40B4-BE49-F238E27FC236}">
                <a16:creationId xmlns:a16="http://schemas.microsoft.com/office/drawing/2014/main" id="{3494FFB2-FAAA-B42F-3FCC-27F442BDBD9A}"/>
              </a:ext>
            </a:extLst>
          </p:cNvPr>
          <p:cNvCxnSpPr/>
          <p:nvPr>
            <p:custDataLst>
              <p:tags r:id="rId24"/>
            </p:custDataLst>
          </p:nvPr>
        </p:nvCxnSpPr>
        <p:spPr bwMode="gray">
          <a:xfrm>
            <a:off x="3776663" y="2409825"/>
            <a:ext cx="160338" cy="0"/>
          </a:xfrm>
          <a:prstGeom prst="line">
            <a:avLst/>
          </a:prstGeom>
          <a:ln w="19050"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85BA8076-F836-F7A8-282A-8F299628ABB4}"/>
              </a:ext>
            </a:extLst>
          </p:cNvPr>
          <p:cNvCxnSpPr/>
          <p:nvPr>
            <p:custDataLst>
              <p:tags r:id="rId25"/>
            </p:custDataLst>
          </p:nvPr>
        </p:nvCxnSpPr>
        <p:spPr bwMode="gray">
          <a:xfrm>
            <a:off x="4797425" y="2409825"/>
            <a:ext cx="160338" cy="0"/>
          </a:xfrm>
          <a:prstGeom prst="line">
            <a:avLst/>
          </a:prstGeom>
          <a:ln w="19050" cap="rnd" cmpd="sng" algn="ctr">
            <a:solidFill>
              <a:srgbClr val="80808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6" name="Rectangle 35">
            <a:extLst>
              <a:ext uri="{FF2B5EF4-FFF2-40B4-BE49-F238E27FC236}">
                <a16:creationId xmlns:a16="http://schemas.microsoft.com/office/drawing/2014/main" id="{B43ED866-A402-383F-3821-9005860FA2C4}"/>
              </a:ext>
            </a:extLst>
          </p:cNvPr>
          <p:cNvSpPr/>
          <p:nvPr>
            <p:custDataLst>
              <p:tags r:id="rId26"/>
            </p:custDataLst>
          </p:nvPr>
        </p:nvSpPr>
        <p:spPr bwMode="auto">
          <a:xfrm>
            <a:off x="5913438" y="2343150"/>
            <a:ext cx="179388" cy="1333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7" name="Text Placeholder 2">
            <a:extLst>
              <a:ext uri="{FF2B5EF4-FFF2-40B4-BE49-F238E27FC236}">
                <a16:creationId xmlns:a16="http://schemas.microsoft.com/office/drawing/2014/main" id="{C8121100-D7C0-2803-C84A-A7D2A2829BE7}"/>
              </a:ext>
            </a:extLst>
          </p:cNvPr>
          <p:cNvSpPr>
            <a:spLocks/>
          </p:cNvSpPr>
          <p:nvPr>
            <p:custDataLst>
              <p:tags r:id="rId27"/>
            </p:custDataLst>
          </p:nvPr>
        </p:nvSpPr>
        <p:spPr bwMode="auto">
          <a:xfrm>
            <a:off x="3997325" y="2351088"/>
            <a:ext cx="68897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50FB2079-E6EF-4E41-9C68-2455AF814F62}" type="datetime'''S''ales'' pr''''''''''i''''''c''es'''''''">
              <a:rPr lang="fi-FI" altLang="en-US" sz="1000" smtClean="0"/>
              <a:pPr/>
              <a:t>Sales prices</a:t>
            </a:fld>
            <a:endParaRPr lang="fi-FI" sz="1000" dirty="0"/>
          </a:p>
        </p:txBody>
      </p:sp>
      <p:sp>
        <p:nvSpPr>
          <p:cNvPr id="16" name="Text Placeholder 2">
            <a:extLst>
              <a:ext uri="{FF2B5EF4-FFF2-40B4-BE49-F238E27FC236}">
                <a16:creationId xmlns:a16="http://schemas.microsoft.com/office/drawing/2014/main" id="{10FC522E-A202-23EF-B073-D32CDA1476D0}"/>
              </a:ext>
            </a:extLst>
          </p:cNvPr>
          <p:cNvSpPr>
            <a:spLocks/>
          </p:cNvSpPr>
          <p:nvPr>
            <p:custDataLst>
              <p:tags r:id="rId28"/>
            </p:custDataLst>
          </p:nvPr>
        </p:nvSpPr>
        <p:spPr bwMode="auto">
          <a:xfrm>
            <a:off x="5018088" y="2351088"/>
            <a:ext cx="7937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B3139D1B-4C35-4394-8023-59B50A10BABE}" type="datetime'V''''''''''ar''i''''''a''b''''''l''e'''' ''c''o''''s''ts'">
              <a:rPr lang="fi-FI" altLang="en-US" sz="1000" smtClean="0"/>
              <a:pPr/>
              <a:t>Variable costs</a:t>
            </a:fld>
            <a:endParaRPr lang="fi-FI" sz="1000" dirty="0"/>
          </a:p>
        </p:txBody>
      </p:sp>
      <p:sp>
        <p:nvSpPr>
          <p:cNvPr id="15" name="Text Placeholder 2">
            <a:extLst>
              <a:ext uri="{FF2B5EF4-FFF2-40B4-BE49-F238E27FC236}">
                <a16:creationId xmlns:a16="http://schemas.microsoft.com/office/drawing/2014/main" id="{593F30FB-8961-D9E2-78D0-67487EA71AF8}"/>
              </a:ext>
            </a:extLst>
          </p:cNvPr>
          <p:cNvSpPr>
            <a:spLocks/>
          </p:cNvSpPr>
          <p:nvPr>
            <p:custDataLst>
              <p:tags r:id="rId29"/>
            </p:custDataLst>
          </p:nvPr>
        </p:nvSpPr>
        <p:spPr bwMode="auto">
          <a:xfrm>
            <a:off x="6143625" y="2351088"/>
            <a:ext cx="2876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9A9B6A5E-1324-4101-9E7C-D2A1382DB36A}" type="datetime'''Net impact o''n EBITDA ''(sal''es prices-variable co''sts)'">
              <a:rPr lang="fi-FI" altLang="en-US" sz="1000" smtClean="0"/>
              <a:pPr/>
              <a:t>Net impact on EBITDA (sales prices-variable costs)</a:t>
            </a:fld>
            <a:endParaRPr lang="fi-FI" sz="1000" dirty="0"/>
          </a:p>
        </p:txBody>
      </p:sp>
    </p:spTree>
    <p:extLst>
      <p:ext uri="{BB962C8B-B14F-4D97-AF65-F5344CB8AC3E}">
        <p14:creationId xmlns:p14="http://schemas.microsoft.com/office/powerpoint/2010/main" val="184962600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think-cell data - do not delete" hidden="1">
            <a:extLst>
              <a:ext uri="{FF2B5EF4-FFF2-40B4-BE49-F238E27FC236}">
                <a16:creationId xmlns:a16="http://schemas.microsoft.com/office/drawing/2014/main" id="{81D28E24-E652-6759-1119-D8DAB77E12BB}"/>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8" imgW="242" imgH="241" progId="TCLayout.ActiveDocument.1">
                  <p:embed/>
                </p:oleObj>
              </mc:Choice>
              <mc:Fallback>
                <p:oleObj name="think-cell Slide" r:id="rId48" imgW="242" imgH="241" progId="TCLayout.ActiveDocument.1">
                  <p:embed/>
                  <p:pic>
                    <p:nvPicPr>
                      <p:cNvPr id="70" name="think-cell data - do not delete" hidden="1">
                        <a:extLst>
                          <a:ext uri="{FF2B5EF4-FFF2-40B4-BE49-F238E27FC236}">
                            <a16:creationId xmlns:a16="http://schemas.microsoft.com/office/drawing/2014/main" id="{81D28E24-E652-6759-1119-D8DAB77E12BB}"/>
                          </a:ext>
                        </a:extLst>
                      </p:cNvPr>
                      <p:cNvPicPr/>
                      <p:nvPr/>
                    </p:nvPicPr>
                    <p:blipFill>
                      <a:blip r:embed="rId49"/>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8C0C7108-438B-43D9-7B5E-51BE6318D534}"/>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0964AB8C-8DE2-7BDE-9529-94A7945B53CF}"/>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C4DF98B1-E043-E980-088E-7467EFFFBEEC}"/>
              </a:ext>
            </a:extLst>
          </p:cNvPr>
          <p:cNvSpPr>
            <a:spLocks noGrp="1"/>
          </p:cNvSpPr>
          <p:nvPr>
            <p:ph type="sldNum" sz="quarter" idx="12"/>
          </p:nvPr>
        </p:nvSpPr>
        <p:spPr/>
        <p:txBody>
          <a:bodyPr/>
          <a:lstStyle/>
          <a:p>
            <a:fld id="{9B8CDF1A-3CDE-4195-AF23-CDCF2878DEB5}" type="slidenum">
              <a:rPr lang="en-US" smtClean="0"/>
              <a:t>68</a:t>
            </a:fld>
            <a:endParaRPr lang="en-US"/>
          </a:p>
        </p:txBody>
      </p:sp>
      <p:sp>
        <p:nvSpPr>
          <p:cNvPr id="7" name="TextBox 20">
            <a:extLst>
              <a:ext uri="{FF2B5EF4-FFF2-40B4-BE49-F238E27FC236}">
                <a16:creationId xmlns:a16="http://schemas.microsoft.com/office/drawing/2014/main" id="{7522F4FE-9225-F515-F3AA-CEDAD9D4A64F}"/>
              </a:ext>
            </a:extLst>
          </p:cNvPr>
          <p:cNvSpPr txBox="1"/>
          <p:nvPr/>
        </p:nvSpPr>
        <p:spPr>
          <a:xfrm>
            <a:off x="838200" y="4173538"/>
            <a:ext cx="5227638" cy="249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srgbClr val="322D2D"/>
                </a:solidFill>
                <a:effectLst/>
                <a:uLnTx/>
                <a:uFillTx/>
                <a:latin typeface="Arial"/>
                <a:ea typeface="+mn-ea"/>
                <a:cs typeface="+mn-cs"/>
              </a:rPr>
              <a:t>OPERATIVE EBITDA AND OPERATIVE EBITDA-% </a:t>
            </a:r>
            <a:br>
              <a:rPr kumimoji="0" lang="en-US" sz="1400" b="1" i="0" u="none" strike="noStrike" kern="1200" cap="none" spc="100" normalizeH="0" baseline="0" noProof="0">
                <a:ln>
                  <a:noFill/>
                </a:ln>
                <a:solidFill>
                  <a:srgbClr val="322D2D"/>
                </a:solidFill>
                <a:effectLst/>
                <a:uLnTx/>
                <a:uFillTx/>
                <a:latin typeface="Arial"/>
                <a:ea typeface="+mn-ea"/>
                <a:cs typeface="+mn-cs"/>
              </a:rPr>
            </a:br>
            <a:r>
              <a:rPr kumimoji="0" lang="en-US" sz="14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8" name="TextBox 31">
            <a:extLst>
              <a:ext uri="{FF2B5EF4-FFF2-40B4-BE49-F238E27FC236}">
                <a16:creationId xmlns:a16="http://schemas.microsoft.com/office/drawing/2014/main" id="{4FEB1320-5C27-3B69-73A9-43A99E85ACDC}"/>
              </a:ext>
            </a:extLst>
          </p:cNvPr>
          <p:cNvSpPr txBox="1"/>
          <p:nvPr/>
        </p:nvSpPr>
        <p:spPr>
          <a:xfrm>
            <a:off x="823311" y="1638301"/>
            <a:ext cx="5289166" cy="50405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srgbClr val="322D2D"/>
                </a:solidFill>
                <a:effectLst/>
                <a:uLnTx/>
                <a:uFillTx/>
                <a:latin typeface="Arial"/>
                <a:ea typeface="+mn-ea"/>
                <a:cs typeface="+mn-cs"/>
              </a:rPr>
              <a:t>REVENUE AND ORGANIC REVENUE GROWTH</a:t>
            </a:r>
            <a:r>
              <a:rPr kumimoji="0" lang="en-US" sz="1400" b="1" i="0" u="none" strike="noStrike" kern="1200" cap="none" spc="100" normalizeH="0" baseline="30000" noProof="0">
                <a:ln>
                  <a:noFill/>
                </a:ln>
                <a:solidFill>
                  <a:srgbClr val="322D2D"/>
                </a:solidFill>
                <a:effectLst/>
                <a:uLnTx/>
                <a:uFillTx/>
                <a:latin typeface="Arial"/>
                <a:ea typeface="+mn-ea"/>
                <a:cs typeface="+mn-cs"/>
              </a:rPr>
              <a:t>1</a:t>
            </a:r>
            <a:r>
              <a:rPr kumimoji="0" lang="en-US" sz="1400" b="1" i="0" u="none" strike="noStrike" kern="1200" cap="none" spc="100" normalizeH="0" baseline="0" noProof="0">
                <a:ln>
                  <a:noFill/>
                </a:ln>
                <a:solidFill>
                  <a:srgbClr val="322D2D"/>
                </a:solidFill>
                <a:effectLst/>
                <a:uLnTx/>
                <a:uFillTx/>
                <a:latin typeface="Arial"/>
                <a:ea typeface="+mn-ea"/>
                <a:cs typeface="+mn-cs"/>
              </a:rPr>
              <a:t> (Y/Y) </a:t>
            </a:r>
            <a:r>
              <a:rPr kumimoji="0" lang="en-US" sz="14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9" name="TextBox 6">
            <a:extLst>
              <a:ext uri="{FF2B5EF4-FFF2-40B4-BE49-F238E27FC236}">
                <a16:creationId xmlns:a16="http://schemas.microsoft.com/office/drawing/2014/main" id="{94C33BD2-F4B7-F1D3-9DDD-BE107189F7D1}"/>
              </a:ext>
            </a:extLst>
          </p:cNvPr>
          <p:cNvSpPr txBox="1"/>
          <p:nvPr/>
        </p:nvSpPr>
        <p:spPr>
          <a:xfrm>
            <a:off x="7014187" y="6324600"/>
            <a:ext cx="4942651" cy="400110"/>
          </a:xfrm>
          <a:prstGeom prst="rect">
            <a:avLst/>
          </a:prstGeom>
          <a:noFill/>
        </p:spPr>
        <p:txBody>
          <a:bodyPr wrap="square" rtlCol="0">
            <a:spAutoFit/>
          </a:bodyPr>
          <a:lstStyle/>
          <a:p>
            <a:r>
              <a:rPr lang="fi-FI" sz="1000" dirty="0" err="1"/>
              <a:t>The</a:t>
            </a:r>
            <a:r>
              <a:rPr lang="fi-FI" sz="1000" dirty="0"/>
              <a:t> </a:t>
            </a:r>
            <a:r>
              <a:rPr lang="fi-FI" sz="1000" dirty="0" err="1"/>
              <a:t>graphs</a:t>
            </a:r>
            <a:r>
              <a:rPr lang="fi-FI" sz="1000" dirty="0"/>
              <a:t> </a:t>
            </a:r>
            <a:r>
              <a:rPr lang="fi-FI" sz="1000" dirty="0" err="1"/>
              <a:t>present</a:t>
            </a:r>
            <a:r>
              <a:rPr lang="fi-FI" sz="1000" dirty="0"/>
              <a:t> </a:t>
            </a:r>
            <a:r>
              <a:rPr lang="fi-FI" sz="1000" dirty="0" err="1"/>
              <a:t>the</a:t>
            </a:r>
            <a:r>
              <a:rPr lang="fi-FI" sz="1000" dirty="0"/>
              <a:t> </a:t>
            </a:r>
            <a:r>
              <a:rPr lang="fi-FI" sz="1000" dirty="0" err="1"/>
              <a:t>Oil</a:t>
            </a:r>
            <a:r>
              <a:rPr lang="fi-FI" sz="1000" dirty="0"/>
              <a:t> &amp; </a:t>
            </a:r>
            <a:r>
              <a:rPr lang="fi-FI" sz="1000" dirty="0" err="1"/>
              <a:t>Gas</a:t>
            </a:r>
            <a:r>
              <a:rPr lang="fi-FI" sz="1000" dirty="0"/>
              <a:t> </a:t>
            </a:r>
            <a:r>
              <a:rPr lang="fi-FI" sz="1000" dirty="0" err="1"/>
              <a:t>divestment</a:t>
            </a:r>
            <a:r>
              <a:rPr lang="fi-FI" sz="1000" dirty="0"/>
              <a:t> </a:t>
            </a:r>
            <a:r>
              <a:rPr lang="fi-FI" sz="1000" dirty="0" err="1"/>
              <a:t>adjusted</a:t>
            </a:r>
            <a:r>
              <a:rPr lang="fi-FI" sz="1000" dirty="0"/>
              <a:t> </a:t>
            </a:r>
            <a:r>
              <a:rPr lang="fi-FI" sz="1000" dirty="0" err="1"/>
              <a:t>figures</a:t>
            </a:r>
            <a:r>
              <a:rPr lang="fi-FI" sz="1000" dirty="0"/>
              <a:t>.</a:t>
            </a:r>
          </a:p>
          <a:p>
            <a:r>
              <a:rPr lang="en-US" sz="1000" baseline="30000" dirty="0"/>
              <a:t>1</a:t>
            </a:r>
            <a:r>
              <a:rPr lang="en-US" sz="1000" dirty="0"/>
              <a:t>Revenue growth in local currencies, excluding acquisitions and divestments</a:t>
            </a:r>
            <a:r>
              <a:rPr lang="fi-FI" sz="1000" dirty="0"/>
              <a:t>.</a:t>
            </a:r>
          </a:p>
        </p:txBody>
      </p:sp>
      <p:sp>
        <p:nvSpPr>
          <p:cNvPr id="11" name="Otsikko 15">
            <a:extLst>
              <a:ext uri="{FF2B5EF4-FFF2-40B4-BE49-F238E27FC236}">
                <a16:creationId xmlns:a16="http://schemas.microsoft.com/office/drawing/2014/main" id="{7BA3A0FA-DE14-674B-A836-5D9E19384F92}"/>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dirty="0"/>
              <a:t>Water Solutions</a:t>
            </a:r>
            <a:endParaRPr lang="fi-FI" dirty="0">
              <a:highlight>
                <a:srgbClr val="FFFF00"/>
              </a:highlight>
            </a:endParaRPr>
          </a:p>
        </p:txBody>
      </p:sp>
      <p:graphicFrame>
        <p:nvGraphicFramePr>
          <p:cNvPr id="109" name="Chart 108">
            <a:extLst>
              <a:ext uri="{FF2B5EF4-FFF2-40B4-BE49-F238E27FC236}">
                <a16:creationId xmlns:a16="http://schemas.microsoft.com/office/drawing/2014/main" id="{3FE612DA-D818-F182-5AFE-7B2600B7068D}"/>
              </a:ext>
            </a:extLst>
          </p:cNvPr>
          <p:cNvGraphicFramePr/>
          <p:nvPr>
            <p:custDataLst>
              <p:tags r:id="rId2"/>
            </p:custDataLst>
          </p:nvPr>
        </p:nvGraphicFramePr>
        <p:xfrm>
          <a:off x="1063625" y="4467225"/>
          <a:ext cx="5286375" cy="1857375"/>
        </p:xfrm>
        <a:graphic>
          <a:graphicData uri="http://schemas.openxmlformats.org/drawingml/2006/chart">
            <c:chart xmlns:c="http://schemas.openxmlformats.org/drawingml/2006/chart" xmlns:r="http://schemas.openxmlformats.org/officeDocument/2006/relationships" r:id="rId50"/>
          </a:graphicData>
        </a:graphic>
      </p:graphicFrame>
      <p:cxnSp>
        <p:nvCxnSpPr>
          <p:cNvPr id="13" name="Straight Connector 95">
            <a:extLst>
              <a:ext uri="{FF2B5EF4-FFF2-40B4-BE49-F238E27FC236}">
                <a16:creationId xmlns:a16="http://schemas.microsoft.com/office/drawing/2014/main" id="{2D07204C-16E4-92FA-19CA-9F68A787F51E}"/>
              </a:ext>
            </a:extLst>
          </p:cNvPr>
          <p:cNvCxnSpPr>
            <a:cxnSpLocks/>
          </p:cNvCxnSpPr>
          <p:nvPr>
            <p:custDataLst>
              <p:tags r:id="rId3"/>
            </p:custDataLst>
          </p:nvPr>
        </p:nvCxnSpPr>
        <p:spPr bwMode="auto">
          <a:xfrm>
            <a:off x="1103313" y="6099175"/>
            <a:ext cx="42862"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97">
            <a:extLst>
              <a:ext uri="{FF2B5EF4-FFF2-40B4-BE49-F238E27FC236}">
                <a16:creationId xmlns:a16="http://schemas.microsoft.com/office/drawing/2014/main" id="{19D5A892-3BBE-54A4-92F3-6BE27FA54D97}"/>
              </a:ext>
            </a:extLst>
          </p:cNvPr>
          <p:cNvCxnSpPr>
            <a:cxnSpLocks/>
          </p:cNvCxnSpPr>
          <p:nvPr>
            <p:custDataLst>
              <p:tags r:id="rId4"/>
            </p:custDataLst>
          </p:nvPr>
        </p:nvCxnSpPr>
        <p:spPr bwMode="auto">
          <a:xfrm>
            <a:off x="1103313" y="5748338"/>
            <a:ext cx="42862"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99">
            <a:extLst>
              <a:ext uri="{FF2B5EF4-FFF2-40B4-BE49-F238E27FC236}">
                <a16:creationId xmlns:a16="http://schemas.microsoft.com/office/drawing/2014/main" id="{03C6FD68-404C-B216-45A6-C316A8C5EF43}"/>
              </a:ext>
            </a:extLst>
          </p:cNvPr>
          <p:cNvCxnSpPr>
            <a:cxnSpLocks/>
          </p:cNvCxnSpPr>
          <p:nvPr>
            <p:custDataLst>
              <p:tags r:id="rId5"/>
            </p:custDataLst>
          </p:nvPr>
        </p:nvCxnSpPr>
        <p:spPr bwMode="auto">
          <a:xfrm>
            <a:off x="1103313" y="5395913"/>
            <a:ext cx="42862"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01">
            <a:extLst>
              <a:ext uri="{FF2B5EF4-FFF2-40B4-BE49-F238E27FC236}">
                <a16:creationId xmlns:a16="http://schemas.microsoft.com/office/drawing/2014/main" id="{CCA7076D-4884-A898-3A11-767F574CA1DB}"/>
              </a:ext>
            </a:extLst>
          </p:cNvPr>
          <p:cNvCxnSpPr>
            <a:cxnSpLocks/>
          </p:cNvCxnSpPr>
          <p:nvPr>
            <p:custDataLst>
              <p:tags r:id="rId6"/>
            </p:custDataLst>
          </p:nvPr>
        </p:nvCxnSpPr>
        <p:spPr bwMode="auto">
          <a:xfrm>
            <a:off x="1103313" y="5045075"/>
            <a:ext cx="42862"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traight Connector 102">
            <a:extLst>
              <a:ext uri="{FF2B5EF4-FFF2-40B4-BE49-F238E27FC236}">
                <a16:creationId xmlns:a16="http://schemas.microsoft.com/office/drawing/2014/main" id="{78960FFA-8B1D-D4B3-C42B-F8907DA58C04}"/>
              </a:ext>
            </a:extLst>
          </p:cNvPr>
          <p:cNvCxnSpPr>
            <a:cxnSpLocks/>
          </p:cNvCxnSpPr>
          <p:nvPr>
            <p:custDataLst>
              <p:tags r:id="rId7"/>
            </p:custDataLst>
          </p:nvPr>
        </p:nvCxnSpPr>
        <p:spPr bwMode="auto">
          <a:xfrm>
            <a:off x="1103313" y="4692650"/>
            <a:ext cx="42862"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8" name="Text Placeholder 2">
            <a:extLst>
              <a:ext uri="{FF2B5EF4-FFF2-40B4-BE49-F238E27FC236}">
                <a16:creationId xmlns:a16="http://schemas.microsoft.com/office/drawing/2014/main" id="{C15280B5-78C2-39A8-9111-4EB16E97606B}"/>
              </a:ext>
            </a:extLst>
          </p:cNvPr>
          <p:cNvSpPr>
            <a:spLocks/>
          </p:cNvSpPr>
          <p:nvPr>
            <p:custDataLst>
              <p:tags r:id="rId8"/>
            </p:custDataLst>
          </p:nvPr>
        </p:nvSpPr>
        <p:spPr bwMode="gray">
          <a:xfrm>
            <a:off x="947738" y="6035675"/>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B2B491E1-41C2-46CC-BF43-9273BA270D68}" type="datetime'''''''''''''''''''''''''''''''''''0'''''''''''">
              <a:rPr lang="fi-FI" altLang="en-US" sz="1000" smtClean="0">
                <a:solidFill>
                  <a:srgbClr val="322D2D"/>
                </a:solidFill>
              </a:rPr>
              <a:pPr lvl="0" algn="r">
                <a:spcBef>
                  <a:spcPct val="0"/>
                </a:spcBef>
                <a:spcAft>
                  <a:spcPct val="0"/>
                </a:spcAft>
              </a:pPr>
              <a:t>0</a:t>
            </a:fld>
            <a:endParaRPr lang="fi-FI" sz="1000">
              <a:solidFill>
                <a:srgbClr val="322D2D"/>
              </a:solidFill>
            </a:endParaRPr>
          </a:p>
        </p:txBody>
      </p:sp>
      <p:sp>
        <p:nvSpPr>
          <p:cNvPr id="19" name="Text Placeholder 2">
            <a:extLst>
              <a:ext uri="{FF2B5EF4-FFF2-40B4-BE49-F238E27FC236}">
                <a16:creationId xmlns:a16="http://schemas.microsoft.com/office/drawing/2014/main" id="{F8F4C9AD-2620-DC27-51A6-B7D3E67E0933}"/>
              </a:ext>
            </a:extLst>
          </p:cNvPr>
          <p:cNvSpPr>
            <a:spLocks/>
          </p:cNvSpPr>
          <p:nvPr>
            <p:custDataLst>
              <p:tags r:id="rId9"/>
            </p:custDataLst>
          </p:nvPr>
        </p:nvSpPr>
        <p:spPr bwMode="gray">
          <a:xfrm>
            <a:off x="877888" y="5684838"/>
            <a:ext cx="139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89ED4BF3-0814-421A-A363-EEB9389FEBC0}" type="datetime'''''''2''''''''''''0'''''''''''''''''''''''''''''''''''''''">
              <a:rPr lang="fi-FI" altLang="en-US" sz="1000" smtClean="0">
                <a:solidFill>
                  <a:srgbClr val="322D2D"/>
                </a:solidFill>
              </a:rPr>
              <a:pPr lvl="0" algn="r">
                <a:spcBef>
                  <a:spcPct val="0"/>
                </a:spcBef>
                <a:spcAft>
                  <a:spcPct val="0"/>
                </a:spcAft>
              </a:pPr>
              <a:t>20</a:t>
            </a:fld>
            <a:endParaRPr lang="fi-FI" sz="1000">
              <a:solidFill>
                <a:srgbClr val="322D2D"/>
              </a:solidFill>
            </a:endParaRPr>
          </a:p>
        </p:txBody>
      </p:sp>
      <p:sp>
        <p:nvSpPr>
          <p:cNvPr id="20" name="Text Placeholder 2">
            <a:extLst>
              <a:ext uri="{FF2B5EF4-FFF2-40B4-BE49-F238E27FC236}">
                <a16:creationId xmlns:a16="http://schemas.microsoft.com/office/drawing/2014/main" id="{C1DC15A2-A953-77CE-BF07-62B2489C2259}"/>
              </a:ext>
            </a:extLst>
          </p:cNvPr>
          <p:cNvSpPr>
            <a:spLocks/>
          </p:cNvSpPr>
          <p:nvPr>
            <p:custDataLst>
              <p:tags r:id="rId10"/>
            </p:custDataLst>
          </p:nvPr>
        </p:nvSpPr>
        <p:spPr bwMode="gray">
          <a:xfrm>
            <a:off x="877888" y="5332413"/>
            <a:ext cx="139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0938FA38-F9A0-47B2-9817-996BDF69DC96}" type="datetime'''''''''''''''''''''4''''''''''''''''''''''0'''">
              <a:rPr lang="fi-FI" altLang="en-US" sz="1000" smtClean="0">
                <a:solidFill>
                  <a:srgbClr val="322D2D"/>
                </a:solidFill>
              </a:rPr>
              <a:pPr lvl="0" algn="r">
                <a:spcBef>
                  <a:spcPct val="0"/>
                </a:spcBef>
                <a:spcAft>
                  <a:spcPct val="0"/>
                </a:spcAft>
              </a:pPr>
              <a:t>40</a:t>
            </a:fld>
            <a:endParaRPr lang="fi-FI" sz="1000">
              <a:solidFill>
                <a:srgbClr val="322D2D"/>
              </a:solidFill>
            </a:endParaRPr>
          </a:p>
        </p:txBody>
      </p:sp>
      <p:sp>
        <p:nvSpPr>
          <p:cNvPr id="21" name="Text Placeholder 2">
            <a:extLst>
              <a:ext uri="{FF2B5EF4-FFF2-40B4-BE49-F238E27FC236}">
                <a16:creationId xmlns:a16="http://schemas.microsoft.com/office/drawing/2014/main" id="{AA757C84-8C50-5C9D-65DB-6A20276E5565}"/>
              </a:ext>
            </a:extLst>
          </p:cNvPr>
          <p:cNvSpPr>
            <a:spLocks/>
          </p:cNvSpPr>
          <p:nvPr>
            <p:custDataLst>
              <p:tags r:id="rId11"/>
            </p:custDataLst>
          </p:nvPr>
        </p:nvSpPr>
        <p:spPr bwMode="gray">
          <a:xfrm>
            <a:off x="877888" y="4981575"/>
            <a:ext cx="139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8271B680-5764-42C5-B3AE-B455698D5087}" type="datetime'''''''''''6''''''''''''''''''''''''''''0'''''''''''''''">
              <a:rPr lang="fi-FI" altLang="en-US" sz="1000" smtClean="0">
                <a:solidFill>
                  <a:srgbClr val="322D2D"/>
                </a:solidFill>
              </a:rPr>
              <a:pPr lvl="0" algn="r">
                <a:spcBef>
                  <a:spcPct val="0"/>
                </a:spcBef>
                <a:spcAft>
                  <a:spcPct val="0"/>
                </a:spcAft>
              </a:pPr>
              <a:t>60</a:t>
            </a:fld>
            <a:endParaRPr lang="fi-FI" sz="1000">
              <a:solidFill>
                <a:srgbClr val="322D2D"/>
              </a:solidFill>
            </a:endParaRPr>
          </a:p>
        </p:txBody>
      </p:sp>
      <p:sp>
        <p:nvSpPr>
          <p:cNvPr id="22" name="Text Placeholder 2">
            <a:extLst>
              <a:ext uri="{FF2B5EF4-FFF2-40B4-BE49-F238E27FC236}">
                <a16:creationId xmlns:a16="http://schemas.microsoft.com/office/drawing/2014/main" id="{74690CCF-2F31-8B5D-DBDA-E918AB7D41E2}"/>
              </a:ext>
            </a:extLst>
          </p:cNvPr>
          <p:cNvSpPr>
            <a:spLocks/>
          </p:cNvSpPr>
          <p:nvPr>
            <p:custDataLst>
              <p:tags r:id="rId12"/>
            </p:custDataLst>
          </p:nvPr>
        </p:nvSpPr>
        <p:spPr bwMode="gray">
          <a:xfrm>
            <a:off x="877888" y="4629150"/>
            <a:ext cx="139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1975107B-EFB2-4B8A-BD9E-9073D6EF78BF}" type="datetime'''''''''8''''''''0'''''''''''''''''''">
              <a:rPr lang="fi-FI" altLang="en-US" sz="1000" smtClean="0">
                <a:solidFill>
                  <a:srgbClr val="322D2D"/>
                </a:solidFill>
              </a:rPr>
              <a:pPr lvl="0" algn="r">
                <a:spcBef>
                  <a:spcPct val="0"/>
                </a:spcBef>
                <a:spcAft>
                  <a:spcPct val="0"/>
                </a:spcAft>
              </a:pPr>
              <a:t>80</a:t>
            </a:fld>
            <a:endParaRPr lang="fi-FI" sz="1000">
              <a:solidFill>
                <a:srgbClr val="322D2D"/>
              </a:solidFill>
            </a:endParaRPr>
          </a:p>
        </p:txBody>
      </p:sp>
      <p:sp>
        <p:nvSpPr>
          <p:cNvPr id="29" name="Text Placeholder 2">
            <a:extLst>
              <a:ext uri="{FF2B5EF4-FFF2-40B4-BE49-F238E27FC236}">
                <a16:creationId xmlns:a16="http://schemas.microsoft.com/office/drawing/2014/main" id="{588B0AA4-0681-21AF-AD53-F5B10ED0DC8D}"/>
              </a:ext>
            </a:extLst>
          </p:cNvPr>
          <p:cNvSpPr>
            <a:spLocks/>
          </p:cNvSpPr>
          <p:nvPr>
            <p:custDataLst>
              <p:tags r:id="rId13"/>
            </p:custDataLst>
          </p:nvPr>
        </p:nvSpPr>
        <p:spPr bwMode="gray">
          <a:xfrm>
            <a:off x="1271588" y="49101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F24A6F9-6D47-4DA6-8115-48A6F8A03BF2}" type="datetime'''''''''''''''22''''''''''''''''''.''''''6%'''''''''''''''''''">
              <a:rPr lang="fi-FI" altLang="en-US" sz="800" b="1" smtClean="0"/>
              <a:pPr lvl="0" algn="ctr">
                <a:spcBef>
                  <a:spcPct val="0"/>
                </a:spcBef>
                <a:spcAft>
                  <a:spcPct val="0"/>
                </a:spcAft>
              </a:pPr>
              <a:t>22.6%</a:t>
            </a:fld>
            <a:endParaRPr lang="fi-FI" sz="800" b="1"/>
          </a:p>
        </p:txBody>
      </p:sp>
      <p:sp>
        <p:nvSpPr>
          <p:cNvPr id="30" name="Text Placeholder 2">
            <a:extLst>
              <a:ext uri="{FF2B5EF4-FFF2-40B4-BE49-F238E27FC236}">
                <a16:creationId xmlns:a16="http://schemas.microsoft.com/office/drawing/2014/main" id="{9EC75C0E-6C5B-2778-8724-EB4F404A499C}"/>
              </a:ext>
            </a:extLst>
          </p:cNvPr>
          <p:cNvSpPr>
            <a:spLocks/>
          </p:cNvSpPr>
          <p:nvPr>
            <p:custDataLst>
              <p:tags r:id="rId14"/>
            </p:custDataLst>
          </p:nvPr>
        </p:nvSpPr>
        <p:spPr bwMode="auto">
          <a:xfrm>
            <a:off x="1181100" y="614203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A2026EC-AA02-4E0E-9D3A-B54A625B1CE4}" type="datetime'''''''''''''''Q''''''''2 ''''''2''''0''2''''''''''''4'''''''''">
              <a:rPr lang="fi-FI" altLang="en-US" sz="1000" smtClean="0">
                <a:solidFill>
                  <a:srgbClr val="322D2D"/>
                </a:solidFill>
              </a:rPr>
              <a:pPr lvl="0" algn="ctr">
                <a:spcBef>
                  <a:spcPct val="0"/>
                </a:spcBef>
                <a:spcAft>
                  <a:spcPct val="0"/>
                </a:spcAft>
                <a:defRPr/>
              </a:pPr>
              <a:t>Q2 2024</a:t>
            </a:fld>
            <a:endParaRPr kumimoji="0" lang="fi-FI" sz="1000" i="0" strike="noStrike" kern="1200" cap="none" spc="0" normalizeH="0" baseline="0" noProof="0" dirty="0">
              <a:ln>
                <a:noFill/>
              </a:ln>
              <a:solidFill>
                <a:srgbClr val="322D2D"/>
              </a:solidFill>
              <a:effectLst/>
              <a:uLnTx/>
              <a:uFillTx/>
            </a:endParaRPr>
          </a:p>
        </p:txBody>
      </p:sp>
      <p:sp>
        <p:nvSpPr>
          <p:cNvPr id="31" name="Text Placeholder 2">
            <a:extLst>
              <a:ext uri="{FF2B5EF4-FFF2-40B4-BE49-F238E27FC236}">
                <a16:creationId xmlns:a16="http://schemas.microsoft.com/office/drawing/2014/main" id="{99742B30-765E-75D8-5D34-BAA79D93624B}"/>
              </a:ext>
            </a:extLst>
          </p:cNvPr>
          <p:cNvSpPr>
            <a:spLocks/>
          </p:cNvSpPr>
          <p:nvPr>
            <p:custDataLst>
              <p:tags r:id="rId15"/>
            </p:custDataLst>
          </p:nvPr>
        </p:nvSpPr>
        <p:spPr bwMode="gray">
          <a:xfrm>
            <a:off x="1839913" y="4879975"/>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6EAFD8D-1ECB-406B-B2C1-58DDFD39AC65}" type="datetime'''''''''''''''''2''''3''''''''''''''.''3''''''''%'''''''''''''">
              <a:rPr lang="fi-FI" altLang="en-US" sz="800" smtClean="0"/>
              <a:pPr lvl="0" algn="ctr">
                <a:spcBef>
                  <a:spcPct val="0"/>
                </a:spcBef>
                <a:spcAft>
                  <a:spcPct val="0"/>
                </a:spcAft>
              </a:pPr>
              <a:t>23.3%</a:t>
            </a:fld>
            <a:endParaRPr lang="fi-FI" sz="800"/>
          </a:p>
        </p:txBody>
      </p:sp>
      <p:sp>
        <p:nvSpPr>
          <p:cNvPr id="32" name="Text Placeholder 2">
            <a:extLst>
              <a:ext uri="{FF2B5EF4-FFF2-40B4-BE49-F238E27FC236}">
                <a16:creationId xmlns:a16="http://schemas.microsoft.com/office/drawing/2014/main" id="{E73F2F05-D2C1-9B8C-24CF-DC8BF9AAAD4C}"/>
              </a:ext>
            </a:extLst>
          </p:cNvPr>
          <p:cNvSpPr>
            <a:spLocks/>
          </p:cNvSpPr>
          <p:nvPr>
            <p:custDataLst>
              <p:tags r:id="rId16"/>
            </p:custDataLst>
          </p:nvPr>
        </p:nvSpPr>
        <p:spPr bwMode="auto">
          <a:xfrm>
            <a:off x="1751013" y="614203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04DB9AF2-F32B-40E9-9A05-9A3CB43FF46D}" type="datetime'''Q3 ''''''''2''''''''''''''''''''0''''2''''''''''4'''''''''">
              <a:rPr lang="fi-FI" altLang="en-US" sz="1000" smtClean="0">
                <a:solidFill>
                  <a:srgbClr val="322D2D"/>
                </a:solidFill>
              </a:rPr>
              <a:pPr lvl="0" algn="ctr">
                <a:spcBef>
                  <a:spcPct val="0"/>
                </a:spcBef>
                <a:spcAft>
                  <a:spcPct val="0"/>
                </a:spcAft>
                <a:defRPr/>
              </a:pPr>
              <a:t>Q3 2024</a:t>
            </a:fld>
            <a:endParaRPr kumimoji="0" lang="fi-FI" sz="1000" i="0" strike="noStrike" kern="1200" cap="none" spc="0" normalizeH="0" baseline="0" noProof="0">
              <a:ln>
                <a:noFill/>
              </a:ln>
              <a:solidFill>
                <a:srgbClr val="322D2D"/>
              </a:solidFill>
              <a:effectLst/>
              <a:uLnTx/>
              <a:uFillTx/>
            </a:endParaRPr>
          </a:p>
        </p:txBody>
      </p:sp>
      <p:sp>
        <p:nvSpPr>
          <p:cNvPr id="33" name="Text Placeholder 2">
            <a:extLst>
              <a:ext uri="{FF2B5EF4-FFF2-40B4-BE49-F238E27FC236}">
                <a16:creationId xmlns:a16="http://schemas.microsoft.com/office/drawing/2014/main" id="{F098A9C3-719D-2E72-23F9-D0068DDD78CF}"/>
              </a:ext>
            </a:extLst>
          </p:cNvPr>
          <p:cNvSpPr>
            <a:spLocks/>
          </p:cNvSpPr>
          <p:nvPr>
            <p:custDataLst>
              <p:tags r:id="rId17"/>
            </p:custDataLst>
          </p:nvPr>
        </p:nvSpPr>
        <p:spPr bwMode="gray">
          <a:xfrm>
            <a:off x="2409825" y="50736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2E2267F-9820-424D-990A-36C148FB891F}" type="datetime'''''''''''''''1''8''''''''''''''''''''''.9''''''''''''''%'''">
              <a:rPr lang="fi-FI" altLang="en-US" sz="800" smtClean="0"/>
              <a:pPr lvl="0" algn="ctr">
                <a:spcBef>
                  <a:spcPct val="0"/>
                </a:spcBef>
                <a:spcAft>
                  <a:spcPct val="0"/>
                </a:spcAft>
              </a:pPr>
              <a:t>18.9%</a:t>
            </a:fld>
            <a:endParaRPr lang="fi-FI" sz="800"/>
          </a:p>
        </p:txBody>
      </p:sp>
      <p:sp>
        <p:nvSpPr>
          <p:cNvPr id="34" name="Text Placeholder 2">
            <a:extLst>
              <a:ext uri="{FF2B5EF4-FFF2-40B4-BE49-F238E27FC236}">
                <a16:creationId xmlns:a16="http://schemas.microsoft.com/office/drawing/2014/main" id="{3C0B3E11-D314-9971-D7A1-618D8E8AC6B7}"/>
              </a:ext>
            </a:extLst>
          </p:cNvPr>
          <p:cNvSpPr>
            <a:spLocks/>
          </p:cNvSpPr>
          <p:nvPr>
            <p:custDataLst>
              <p:tags r:id="rId18"/>
            </p:custDataLst>
          </p:nvPr>
        </p:nvSpPr>
        <p:spPr bwMode="auto">
          <a:xfrm>
            <a:off x="2319338" y="614203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AE286B8-FCEE-481C-AD09-D1FC8C7497DA}" type="datetime'Q''''''''''''''4 ''''''2''0''''''2''''4'''''">
              <a:rPr lang="fi-FI" altLang="en-US" sz="1000" smtClean="0">
                <a:solidFill>
                  <a:srgbClr val="322D2D"/>
                </a:solidFill>
              </a:rPr>
              <a:pPr lvl="0" algn="ctr">
                <a:spcBef>
                  <a:spcPct val="0"/>
                </a:spcBef>
                <a:spcAft>
                  <a:spcPct val="0"/>
                </a:spcAft>
                <a:defRPr/>
              </a:pPr>
              <a:t>Q4 2024</a:t>
            </a:fld>
            <a:endParaRPr kumimoji="0" lang="fi-FI" sz="1000" i="0" strike="noStrike" kern="1200" cap="none" spc="0" normalizeH="0" baseline="0" noProof="0">
              <a:ln>
                <a:noFill/>
              </a:ln>
              <a:solidFill>
                <a:srgbClr val="322D2D"/>
              </a:solidFill>
              <a:effectLst/>
              <a:uLnTx/>
              <a:uFillTx/>
            </a:endParaRPr>
          </a:p>
        </p:txBody>
      </p:sp>
      <p:sp>
        <p:nvSpPr>
          <p:cNvPr id="35" name="Text Placeholder 2">
            <a:extLst>
              <a:ext uri="{FF2B5EF4-FFF2-40B4-BE49-F238E27FC236}">
                <a16:creationId xmlns:a16="http://schemas.microsoft.com/office/drawing/2014/main" id="{7206D735-008C-1333-6FFB-E68309D4E298}"/>
              </a:ext>
            </a:extLst>
          </p:cNvPr>
          <p:cNvSpPr>
            <a:spLocks/>
          </p:cNvSpPr>
          <p:nvPr>
            <p:custDataLst>
              <p:tags r:id="rId19"/>
            </p:custDataLst>
          </p:nvPr>
        </p:nvSpPr>
        <p:spPr bwMode="gray">
          <a:xfrm>
            <a:off x="2978150" y="4962525"/>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6829BE3-F082-4148-923A-37B4F77DBF1C}" type="datetime'2''1''''''''''.4''''%'''''''''''''''''''''''''''''''''''">
              <a:rPr lang="fi-FI" altLang="en-US" sz="800" smtClean="0"/>
              <a:pPr lvl="0" algn="ctr">
                <a:spcBef>
                  <a:spcPct val="0"/>
                </a:spcBef>
                <a:spcAft>
                  <a:spcPct val="0"/>
                </a:spcAft>
              </a:pPr>
              <a:t>21.4%</a:t>
            </a:fld>
            <a:endParaRPr lang="fi-FI" sz="800" dirty="0"/>
          </a:p>
        </p:txBody>
      </p:sp>
      <p:sp>
        <p:nvSpPr>
          <p:cNvPr id="36" name="Text Placeholder 2">
            <a:extLst>
              <a:ext uri="{FF2B5EF4-FFF2-40B4-BE49-F238E27FC236}">
                <a16:creationId xmlns:a16="http://schemas.microsoft.com/office/drawing/2014/main" id="{C37A09B8-C492-260A-1211-3756094C9864}"/>
              </a:ext>
            </a:extLst>
          </p:cNvPr>
          <p:cNvSpPr>
            <a:spLocks/>
          </p:cNvSpPr>
          <p:nvPr>
            <p:custDataLst>
              <p:tags r:id="rId20"/>
            </p:custDataLst>
          </p:nvPr>
        </p:nvSpPr>
        <p:spPr bwMode="auto">
          <a:xfrm>
            <a:off x="2889250" y="614203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34D23E8-F586-47DD-9A7A-14008B9EB57E}" type="datetime'''''Q''''''''''''''''''1 ''''20''25'''''''''''''''''''''''">
              <a:rPr lang="fi-FI" altLang="en-US" sz="1000" smtClean="0">
                <a:solidFill>
                  <a:srgbClr val="322D2D"/>
                </a:solidFill>
              </a:rPr>
              <a:pPr lvl="0" algn="ctr">
                <a:spcBef>
                  <a:spcPct val="0"/>
                </a:spcBef>
                <a:spcAft>
                  <a:spcPct val="0"/>
                </a:spcAft>
                <a:defRPr/>
              </a:pPr>
              <a:t>Q1 2025</a:t>
            </a:fld>
            <a:endParaRPr kumimoji="0" lang="fi-FI" sz="1000" i="0" strike="noStrike" kern="1200" cap="none" spc="0" normalizeH="0" baseline="0" noProof="0">
              <a:ln>
                <a:noFill/>
              </a:ln>
              <a:solidFill>
                <a:srgbClr val="322D2D"/>
              </a:solidFill>
              <a:effectLst/>
              <a:uLnTx/>
              <a:uFillTx/>
            </a:endParaRPr>
          </a:p>
        </p:txBody>
      </p:sp>
      <p:sp>
        <p:nvSpPr>
          <p:cNvPr id="37" name="Text Placeholder 2">
            <a:extLst>
              <a:ext uri="{FF2B5EF4-FFF2-40B4-BE49-F238E27FC236}">
                <a16:creationId xmlns:a16="http://schemas.microsoft.com/office/drawing/2014/main" id="{E5400A9F-9FD2-5E18-0853-896AEBDE4852}"/>
              </a:ext>
            </a:extLst>
          </p:cNvPr>
          <p:cNvSpPr>
            <a:spLocks/>
          </p:cNvSpPr>
          <p:nvPr>
            <p:custDataLst>
              <p:tags r:id="rId21"/>
            </p:custDataLst>
          </p:nvPr>
        </p:nvSpPr>
        <p:spPr bwMode="gray">
          <a:xfrm>
            <a:off x="3548063" y="48974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F17718C-E465-46C7-9905-89AFDD9C0D1F}" type="datetime'''''''''''''2''''2''''''.''''''''''''''''9''%'''''''''''''">
              <a:rPr lang="fi-FI" altLang="en-US" sz="800" b="1" smtClean="0"/>
              <a:pPr lvl="0" algn="ctr">
                <a:spcBef>
                  <a:spcPct val="0"/>
                </a:spcBef>
                <a:spcAft>
                  <a:spcPct val="0"/>
                </a:spcAft>
              </a:pPr>
              <a:t>22.9%</a:t>
            </a:fld>
            <a:endParaRPr lang="fi-FI" sz="800" b="1" dirty="0"/>
          </a:p>
        </p:txBody>
      </p:sp>
      <p:sp>
        <p:nvSpPr>
          <p:cNvPr id="38" name="Text Placeholder 2">
            <a:extLst>
              <a:ext uri="{FF2B5EF4-FFF2-40B4-BE49-F238E27FC236}">
                <a16:creationId xmlns:a16="http://schemas.microsoft.com/office/drawing/2014/main" id="{76A1C511-B589-9423-068E-B87DAEA223F5}"/>
              </a:ext>
            </a:extLst>
          </p:cNvPr>
          <p:cNvSpPr>
            <a:spLocks/>
          </p:cNvSpPr>
          <p:nvPr>
            <p:custDataLst>
              <p:tags r:id="rId22"/>
            </p:custDataLst>
          </p:nvPr>
        </p:nvSpPr>
        <p:spPr bwMode="auto">
          <a:xfrm>
            <a:off x="3457575" y="614203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7BFF02C4-CF24-42DC-8A85-9F4002C04328}" type="datetime'Q''''''''''2'''''''''''''' 2''''''0''''''2''''''5'''''">
              <a:rPr lang="fi-FI" altLang="en-US" sz="1000" smtClean="0">
                <a:solidFill>
                  <a:srgbClr val="322D2D"/>
                </a:solidFill>
              </a:rPr>
              <a:pPr lvl="0" algn="ctr">
                <a:spcBef>
                  <a:spcPct val="0"/>
                </a:spcBef>
                <a:spcAft>
                  <a:spcPct val="0"/>
                </a:spcAft>
                <a:defRPr/>
              </a:pPr>
              <a:t>Q2 2025</a:t>
            </a:fld>
            <a:endParaRPr kumimoji="0" lang="fi-FI" sz="1000" i="0" strike="noStrike" kern="1200" cap="none" spc="0" normalizeH="0" baseline="0" noProof="0">
              <a:ln>
                <a:noFill/>
              </a:ln>
              <a:solidFill>
                <a:srgbClr val="322D2D"/>
              </a:solidFill>
              <a:effectLst/>
              <a:uLnTx/>
              <a:uFillTx/>
            </a:endParaRPr>
          </a:p>
        </p:txBody>
      </p:sp>
      <p:sp>
        <p:nvSpPr>
          <p:cNvPr id="39" name="Text Placeholder 2">
            <a:extLst>
              <a:ext uri="{FF2B5EF4-FFF2-40B4-BE49-F238E27FC236}">
                <a16:creationId xmlns:a16="http://schemas.microsoft.com/office/drawing/2014/main" id="{2E1A7F63-260B-A703-1189-ABBB34743A93}"/>
              </a:ext>
            </a:extLst>
          </p:cNvPr>
          <p:cNvSpPr>
            <a:spLocks/>
          </p:cNvSpPr>
          <p:nvPr>
            <p:custDataLst>
              <p:tags r:id="rId23"/>
            </p:custDataLst>
          </p:nvPr>
        </p:nvSpPr>
        <p:spPr bwMode="gray">
          <a:xfrm>
            <a:off x="4116388" y="488791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BF1C71A-2874-4B5E-A950-33F66869C6FB}" type="datetime'''2''''''''''''3''''.''1''%'''''''">
              <a:rPr lang="fi-FI" altLang="en-US" sz="800" smtClean="0"/>
              <a:pPr lvl="0" algn="ctr">
                <a:spcBef>
                  <a:spcPct val="0"/>
                </a:spcBef>
                <a:spcAft>
                  <a:spcPct val="0"/>
                </a:spcAft>
              </a:pPr>
              <a:t>23.1%</a:t>
            </a:fld>
            <a:endParaRPr lang="fi-FI" sz="800"/>
          </a:p>
        </p:txBody>
      </p:sp>
      <p:sp>
        <p:nvSpPr>
          <p:cNvPr id="40" name="Text Placeholder 2">
            <a:extLst>
              <a:ext uri="{FF2B5EF4-FFF2-40B4-BE49-F238E27FC236}">
                <a16:creationId xmlns:a16="http://schemas.microsoft.com/office/drawing/2014/main" id="{932CA696-A21E-4DA5-FC25-2928B3A09016}"/>
              </a:ext>
            </a:extLst>
          </p:cNvPr>
          <p:cNvSpPr>
            <a:spLocks/>
          </p:cNvSpPr>
          <p:nvPr>
            <p:custDataLst>
              <p:tags r:id="rId24"/>
            </p:custDataLst>
          </p:nvPr>
        </p:nvSpPr>
        <p:spPr bwMode="auto">
          <a:xfrm>
            <a:off x="4027488" y="614203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F300BA11-D11B-4584-81D7-921A57FDF3EB}" type="datetime'''''''''''''''Q3'''' 2''0''''''''''''''''2''''''''5'">
              <a:rPr lang="fi-FI" altLang="en-US" sz="1000" smtClean="0">
                <a:solidFill>
                  <a:srgbClr val="322D2D"/>
                </a:solidFill>
              </a:rPr>
              <a:pPr lvl="0" algn="ctr">
                <a:spcBef>
                  <a:spcPct val="0"/>
                </a:spcBef>
                <a:spcAft>
                  <a:spcPct val="0"/>
                </a:spcAft>
                <a:defRPr/>
              </a:pPr>
              <a:t>Q3 2025</a:t>
            </a:fld>
            <a:endParaRPr kumimoji="0" lang="fi-FI" sz="1000" i="0" strike="noStrike" kern="1200" cap="none" spc="0" normalizeH="0" baseline="0" noProof="0">
              <a:ln>
                <a:noFill/>
              </a:ln>
              <a:solidFill>
                <a:srgbClr val="322D2D"/>
              </a:solidFill>
              <a:effectLst/>
              <a:uLnTx/>
              <a:uFillTx/>
            </a:endParaRPr>
          </a:p>
        </p:txBody>
      </p:sp>
      <p:sp useBgFill="1">
        <p:nvSpPr>
          <p:cNvPr id="108" name="Text Placeholder 2">
            <a:extLst>
              <a:ext uri="{FF2B5EF4-FFF2-40B4-BE49-F238E27FC236}">
                <a16:creationId xmlns:a16="http://schemas.microsoft.com/office/drawing/2014/main" id="{D06463FA-408E-CDF3-CB30-5E215FF0047D}"/>
              </a:ext>
            </a:extLst>
          </p:cNvPr>
          <p:cNvSpPr>
            <a:spLocks/>
          </p:cNvSpPr>
          <p:nvPr>
            <p:custDataLst>
              <p:tags r:id="rId25"/>
            </p:custDataLst>
          </p:nvPr>
        </p:nvSpPr>
        <p:spPr bwMode="gray">
          <a:xfrm>
            <a:off x="4686300" y="5091113"/>
            <a:ext cx="319088"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4FECCA7-48BB-4AAA-B651-2A08CD1D59AD}" type="datetime'''18''''''''''''''.''''''''''5''''''''''''''%'''''''''''">
              <a:rPr lang="fi-FI" altLang="en-US" sz="800" smtClean="0"/>
              <a:pPr lvl="0" algn="ctr">
                <a:spcBef>
                  <a:spcPct val="0"/>
                </a:spcBef>
                <a:spcAft>
                  <a:spcPct val="0"/>
                </a:spcAft>
              </a:pPr>
              <a:t>18.5%</a:t>
            </a:fld>
            <a:endParaRPr lang="fi-FI" sz="800"/>
          </a:p>
        </p:txBody>
      </p:sp>
      <p:sp>
        <p:nvSpPr>
          <p:cNvPr id="103" name="Text Placeholder 2">
            <a:extLst>
              <a:ext uri="{FF2B5EF4-FFF2-40B4-BE49-F238E27FC236}">
                <a16:creationId xmlns:a16="http://schemas.microsoft.com/office/drawing/2014/main" id="{8BF17FBB-FAF9-5228-3ECD-0642EF79DE6F}"/>
              </a:ext>
            </a:extLst>
          </p:cNvPr>
          <p:cNvSpPr>
            <a:spLocks/>
          </p:cNvSpPr>
          <p:nvPr>
            <p:custDataLst>
              <p:tags r:id="rId26"/>
            </p:custDataLst>
          </p:nvPr>
        </p:nvSpPr>
        <p:spPr bwMode="auto">
          <a:xfrm>
            <a:off x="4595813" y="614203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92179F0-EC37-4830-944A-B25CFB4BF7C4}" type="datetime'''''''''''Q''''''''''''''''''4'''''' 2''''0''2''''''''''''5'''">
              <a:rPr lang="fi-FI" altLang="en-US" sz="1000" smtClean="0">
                <a:solidFill>
                  <a:srgbClr val="322D2D"/>
                </a:solidFill>
              </a:rPr>
              <a:pPr lvl="0" algn="ctr">
                <a:spcBef>
                  <a:spcPct val="0"/>
                </a:spcBef>
                <a:spcAft>
                  <a:spcPct val="0"/>
                </a:spcAft>
                <a:defRPr/>
              </a:pPr>
              <a:t>Q4 2025</a:t>
            </a:fld>
            <a:endParaRPr kumimoji="0" lang="fi-FI" sz="1000" i="0" strike="noStrike" kern="1200" cap="none" spc="0" normalizeH="0" baseline="0" noProof="0">
              <a:ln>
                <a:noFill/>
              </a:ln>
              <a:solidFill>
                <a:srgbClr val="322D2D"/>
              </a:solidFill>
              <a:effectLst/>
              <a:uLnTx/>
              <a:uFillTx/>
            </a:endParaRPr>
          </a:p>
        </p:txBody>
      </p:sp>
      <p:sp useBgFill="1">
        <p:nvSpPr>
          <p:cNvPr id="113" name="Text Placeholder 2">
            <a:extLst>
              <a:ext uri="{FF2B5EF4-FFF2-40B4-BE49-F238E27FC236}">
                <a16:creationId xmlns:a16="http://schemas.microsoft.com/office/drawing/2014/main" id="{149A61A6-5710-E1BE-CCB5-2C2F558F0EA5}"/>
              </a:ext>
            </a:extLst>
          </p:cNvPr>
          <p:cNvSpPr>
            <a:spLocks/>
          </p:cNvSpPr>
          <p:nvPr>
            <p:custDataLst>
              <p:tags r:id="rId27"/>
            </p:custDataLst>
          </p:nvPr>
        </p:nvSpPr>
        <p:spPr bwMode="gray">
          <a:xfrm>
            <a:off x="5254625" y="5095875"/>
            <a:ext cx="319088"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3B142CF-512D-406E-B17E-38AF9CC58E5C}" type="datetime'''''''''''''''''1''''''8''''''.''''4''''''''''''%'">
              <a:rPr lang="fi-FI" altLang="en-US" sz="800" smtClean="0">
                <a:effectLst/>
              </a:rPr>
              <a:pPr lvl="0" algn="ctr">
                <a:spcBef>
                  <a:spcPct val="0"/>
                </a:spcBef>
                <a:spcAft>
                  <a:spcPct val="0"/>
                </a:spcAft>
              </a:pPr>
              <a:t>18.4%</a:t>
            </a:fld>
            <a:endParaRPr lang="fi-FI" sz="800" dirty="0"/>
          </a:p>
        </p:txBody>
      </p:sp>
      <p:sp>
        <p:nvSpPr>
          <p:cNvPr id="110" name="Text Placeholder 2">
            <a:extLst>
              <a:ext uri="{FF2B5EF4-FFF2-40B4-BE49-F238E27FC236}">
                <a16:creationId xmlns:a16="http://schemas.microsoft.com/office/drawing/2014/main" id="{7EBA7E4A-38C1-6A27-C701-507D63F0DF66}"/>
              </a:ext>
            </a:extLst>
          </p:cNvPr>
          <p:cNvSpPr>
            <a:spLocks/>
          </p:cNvSpPr>
          <p:nvPr>
            <p:custDataLst>
              <p:tags r:id="rId28"/>
            </p:custDataLst>
          </p:nvPr>
        </p:nvSpPr>
        <p:spPr bwMode="auto">
          <a:xfrm>
            <a:off x="5165725" y="614203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F4B2BC6-88BA-465A-9F16-26AA06468545}" type="datetime'Q''''1'''''''''' ''2''''''''''''''''''''0''''''''''''''''''26'">
              <a:rPr lang="fi-FI" altLang="en-US" sz="1000" smtClean="0">
                <a:solidFill>
                  <a:srgbClr val="322D2D"/>
                </a:solidFill>
              </a:rPr>
              <a:pPr lvl="0" algn="ctr">
                <a:spcBef>
                  <a:spcPct val="0"/>
                </a:spcBef>
                <a:spcAft>
                  <a:spcPct val="0"/>
                </a:spcAft>
                <a:defRPr/>
              </a:pPr>
              <a:t>Q1 2026</a:t>
            </a:fld>
            <a:endParaRPr kumimoji="0" lang="fi-FI" sz="1000" i="0" strike="noStrike" kern="1200" cap="none" spc="0" normalizeH="0" baseline="0" noProof="0">
              <a:ln>
                <a:noFill/>
              </a:ln>
              <a:solidFill>
                <a:srgbClr val="322D2D"/>
              </a:solidFill>
              <a:effectLst/>
              <a:uLnTx/>
              <a:uFillTx/>
            </a:endParaRPr>
          </a:p>
        </p:txBody>
      </p:sp>
      <p:sp>
        <p:nvSpPr>
          <p:cNvPr id="82" name="Text Placeholder 2">
            <a:extLst>
              <a:ext uri="{FF2B5EF4-FFF2-40B4-BE49-F238E27FC236}">
                <a16:creationId xmlns:a16="http://schemas.microsoft.com/office/drawing/2014/main" id="{013C57E5-A28C-67A4-A15F-7C4F3618CC09}"/>
              </a:ext>
            </a:extLst>
          </p:cNvPr>
          <p:cNvSpPr>
            <a:spLocks/>
          </p:cNvSpPr>
          <p:nvPr>
            <p:custDataLst>
              <p:tags r:id="rId29"/>
            </p:custDataLst>
          </p:nvPr>
        </p:nvSpPr>
        <p:spPr bwMode="auto">
          <a:xfrm>
            <a:off x="5734050" y="614203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57FEFD79-CE1A-4329-BEB9-94A0EAEB8BB5}" type="datetime'''''Q''2'''' ''''''2''''''''''''''0''''''2''''6'''''''''">
              <a:rPr lang="fi-FI" altLang="en-US" sz="1000" b="1" smtClean="0">
                <a:solidFill>
                  <a:srgbClr val="322D2D"/>
                </a:solidFill>
              </a:rPr>
              <a:pPr lvl="0" algn="ctr">
                <a:spcBef>
                  <a:spcPct val="0"/>
                </a:spcBef>
                <a:spcAft>
                  <a:spcPct val="0"/>
                </a:spcAft>
                <a:defRPr/>
              </a:pPr>
              <a:t>Q2 2026</a:t>
            </a:fld>
            <a:endParaRPr kumimoji="0" lang="fi-FI" sz="1000" b="1" i="0" strike="noStrike" kern="1200" cap="none" spc="0" normalizeH="0" baseline="0" noProof="0">
              <a:ln>
                <a:noFill/>
              </a:ln>
              <a:solidFill>
                <a:srgbClr val="322D2D"/>
              </a:solidFill>
              <a:effectLst/>
              <a:uLnTx/>
              <a:uFillTx/>
            </a:endParaRPr>
          </a:p>
        </p:txBody>
      </p:sp>
      <p:sp>
        <p:nvSpPr>
          <p:cNvPr id="85" name="Text Placeholder 2">
            <a:extLst>
              <a:ext uri="{FF2B5EF4-FFF2-40B4-BE49-F238E27FC236}">
                <a16:creationId xmlns:a16="http://schemas.microsoft.com/office/drawing/2014/main" id="{90BA71A4-369A-E68D-6BAF-7B6CEC24DEEE}"/>
              </a:ext>
            </a:extLst>
          </p:cNvPr>
          <p:cNvSpPr>
            <a:spLocks/>
          </p:cNvSpPr>
          <p:nvPr>
            <p:custDataLst>
              <p:tags r:id="rId30"/>
            </p:custDataLst>
          </p:nvPr>
        </p:nvSpPr>
        <p:spPr bwMode="gray">
          <a:xfrm>
            <a:off x="5824538" y="51387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5F16444-12AF-4E8F-8B7B-CB8B54A4A04B}" type="datetime'1''''''''''''7.''''4''''''%'''''''''''">
              <a:rPr lang="fi-FI" altLang="en-US" sz="800" b="1" smtClean="0">
                <a:effectLst/>
              </a:rPr>
              <a:pPr lvl="0" algn="ctr">
                <a:spcBef>
                  <a:spcPct val="0"/>
                </a:spcBef>
                <a:spcAft>
                  <a:spcPct val="0"/>
                </a:spcAft>
              </a:pPr>
              <a:t>17.4%</a:t>
            </a:fld>
            <a:endParaRPr lang="fi-FI" sz="800" b="1" dirty="0"/>
          </a:p>
        </p:txBody>
      </p:sp>
      <p:graphicFrame>
        <p:nvGraphicFramePr>
          <p:cNvPr id="81" name="Chart 80">
            <a:extLst>
              <a:ext uri="{FF2B5EF4-FFF2-40B4-BE49-F238E27FC236}">
                <a16:creationId xmlns:a16="http://schemas.microsoft.com/office/drawing/2014/main" id="{F8CD7E93-7FDC-673A-339F-3CA9A85BA12C}"/>
              </a:ext>
            </a:extLst>
          </p:cNvPr>
          <p:cNvGraphicFramePr/>
          <p:nvPr>
            <p:custDataLst>
              <p:tags r:id="rId31"/>
            </p:custDataLst>
          </p:nvPr>
        </p:nvGraphicFramePr>
        <p:xfrm>
          <a:off x="1063625" y="2082800"/>
          <a:ext cx="5286375" cy="1882775"/>
        </p:xfrm>
        <a:graphic>
          <a:graphicData uri="http://schemas.openxmlformats.org/drawingml/2006/chart">
            <c:chart xmlns:c="http://schemas.openxmlformats.org/drawingml/2006/chart" xmlns:r="http://schemas.openxmlformats.org/officeDocument/2006/relationships" r:id="rId51"/>
          </a:graphicData>
        </a:graphic>
      </p:graphicFrame>
      <p:sp>
        <p:nvSpPr>
          <p:cNvPr id="42" name="Text Placeholder 2">
            <a:extLst>
              <a:ext uri="{FF2B5EF4-FFF2-40B4-BE49-F238E27FC236}">
                <a16:creationId xmlns:a16="http://schemas.microsoft.com/office/drawing/2014/main" id="{44B9C7B4-E1DE-1D2F-532C-999CCC89775C}"/>
              </a:ext>
            </a:extLst>
          </p:cNvPr>
          <p:cNvSpPr>
            <a:spLocks/>
          </p:cNvSpPr>
          <p:nvPr>
            <p:custDataLst>
              <p:tags r:id="rId32"/>
            </p:custDataLst>
          </p:nvPr>
        </p:nvSpPr>
        <p:spPr bwMode="gray">
          <a:xfrm>
            <a:off x="947738" y="3676650"/>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A042334-808F-4C49-9F5E-AA54BDE6AB9B}" type="datetime'''''''''''''''''''''''''''''''''0'''''''''''''">
              <a:rPr lang="fi-FI" altLang="en-US" sz="1000" smtClean="0">
                <a:solidFill>
                  <a:srgbClr val="322D2D"/>
                </a:solidFill>
              </a:rPr>
              <a:pPr lvl="0" algn="r">
                <a:spcBef>
                  <a:spcPct val="0"/>
                </a:spcBef>
                <a:spcAft>
                  <a:spcPct val="0"/>
                </a:spcAft>
              </a:pPr>
              <a:t>0</a:t>
            </a:fld>
            <a:endParaRPr lang="fi-FI" sz="1000">
              <a:solidFill>
                <a:srgbClr val="322D2D"/>
              </a:solidFill>
            </a:endParaRPr>
          </a:p>
        </p:txBody>
      </p:sp>
      <p:sp>
        <p:nvSpPr>
          <p:cNvPr id="43" name="Text Placeholder 2">
            <a:extLst>
              <a:ext uri="{FF2B5EF4-FFF2-40B4-BE49-F238E27FC236}">
                <a16:creationId xmlns:a16="http://schemas.microsoft.com/office/drawing/2014/main" id="{DD67AC9F-26CE-9FA0-BDD3-5D5000E19C16}"/>
              </a:ext>
            </a:extLst>
          </p:cNvPr>
          <p:cNvSpPr>
            <a:spLocks/>
          </p:cNvSpPr>
          <p:nvPr>
            <p:custDataLst>
              <p:tags r:id="rId33"/>
            </p:custDataLst>
          </p:nvPr>
        </p:nvSpPr>
        <p:spPr bwMode="gray">
          <a:xfrm>
            <a:off x="808038" y="331946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4C5EFC22-4F3F-4A61-AD4A-02B0EB8BDBCE}" type="datetime'''1''''''0''''''''''''''''''''''''0'''">
              <a:rPr lang="fi-FI" altLang="en-US" sz="1000" smtClean="0">
                <a:solidFill>
                  <a:srgbClr val="322D2D"/>
                </a:solidFill>
              </a:rPr>
              <a:pPr lvl="0" algn="r">
                <a:spcBef>
                  <a:spcPct val="0"/>
                </a:spcBef>
                <a:spcAft>
                  <a:spcPct val="0"/>
                </a:spcAft>
              </a:pPr>
              <a:t>100</a:t>
            </a:fld>
            <a:endParaRPr lang="fi-FI" sz="1000">
              <a:solidFill>
                <a:srgbClr val="322D2D"/>
              </a:solidFill>
            </a:endParaRPr>
          </a:p>
        </p:txBody>
      </p:sp>
      <p:sp>
        <p:nvSpPr>
          <p:cNvPr id="44" name="Text Placeholder 2">
            <a:extLst>
              <a:ext uri="{FF2B5EF4-FFF2-40B4-BE49-F238E27FC236}">
                <a16:creationId xmlns:a16="http://schemas.microsoft.com/office/drawing/2014/main" id="{2B3A6F7E-5355-87F6-1236-0E6CC888526C}"/>
              </a:ext>
            </a:extLst>
          </p:cNvPr>
          <p:cNvSpPr>
            <a:spLocks/>
          </p:cNvSpPr>
          <p:nvPr>
            <p:custDataLst>
              <p:tags r:id="rId34"/>
            </p:custDataLst>
          </p:nvPr>
        </p:nvSpPr>
        <p:spPr bwMode="gray">
          <a:xfrm>
            <a:off x="808038" y="2960688"/>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2CBE863F-EB7A-4C79-9FF4-13AD52C8FCE9}" type="datetime'''''''2''''''''''''0''0'''''''''''''''''''''''''''">
              <a:rPr lang="fi-FI" altLang="en-US" sz="1000" smtClean="0">
                <a:solidFill>
                  <a:srgbClr val="322D2D"/>
                </a:solidFill>
              </a:rPr>
              <a:pPr lvl="0" algn="r">
                <a:spcBef>
                  <a:spcPct val="0"/>
                </a:spcBef>
                <a:spcAft>
                  <a:spcPct val="0"/>
                </a:spcAft>
              </a:pPr>
              <a:t>200</a:t>
            </a:fld>
            <a:endParaRPr lang="fi-FI" sz="1000">
              <a:solidFill>
                <a:srgbClr val="322D2D"/>
              </a:solidFill>
            </a:endParaRPr>
          </a:p>
        </p:txBody>
      </p:sp>
      <p:sp>
        <p:nvSpPr>
          <p:cNvPr id="45" name="Text Placeholder 2">
            <a:extLst>
              <a:ext uri="{FF2B5EF4-FFF2-40B4-BE49-F238E27FC236}">
                <a16:creationId xmlns:a16="http://schemas.microsoft.com/office/drawing/2014/main" id="{84FD313D-CDAF-ADCB-8AB6-8B2365C36F4C}"/>
              </a:ext>
            </a:extLst>
          </p:cNvPr>
          <p:cNvSpPr>
            <a:spLocks/>
          </p:cNvSpPr>
          <p:nvPr>
            <p:custDataLst>
              <p:tags r:id="rId35"/>
            </p:custDataLst>
          </p:nvPr>
        </p:nvSpPr>
        <p:spPr bwMode="gray">
          <a:xfrm>
            <a:off x="808038" y="2603500"/>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9CC235EF-EEF9-4DEB-A666-FDBABC6AD2F0}" type="datetime'''''''''''''''''''''''''''''''''''3''''''''''''''''''''0''''0'">
              <a:rPr lang="fi-FI" altLang="en-US" sz="1000" smtClean="0">
                <a:solidFill>
                  <a:srgbClr val="322D2D"/>
                </a:solidFill>
              </a:rPr>
              <a:pPr lvl="0" algn="r">
                <a:spcBef>
                  <a:spcPct val="0"/>
                </a:spcBef>
                <a:spcAft>
                  <a:spcPct val="0"/>
                </a:spcAft>
              </a:pPr>
              <a:t>300</a:t>
            </a:fld>
            <a:endParaRPr lang="fi-FI" sz="1000">
              <a:solidFill>
                <a:srgbClr val="322D2D"/>
              </a:solidFill>
            </a:endParaRPr>
          </a:p>
        </p:txBody>
      </p:sp>
      <p:sp>
        <p:nvSpPr>
          <p:cNvPr id="46" name="Text Placeholder 2">
            <a:extLst>
              <a:ext uri="{FF2B5EF4-FFF2-40B4-BE49-F238E27FC236}">
                <a16:creationId xmlns:a16="http://schemas.microsoft.com/office/drawing/2014/main" id="{3D055754-2E68-C2AE-6B3E-6BF3E47AF876}"/>
              </a:ext>
            </a:extLst>
          </p:cNvPr>
          <p:cNvSpPr>
            <a:spLocks/>
          </p:cNvSpPr>
          <p:nvPr>
            <p:custDataLst>
              <p:tags r:id="rId36"/>
            </p:custDataLst>
          </p:nvPr>
        </p:nvSpPr>
        <p:spPr bwMode="gray">
          <a:xfrm>
            <a:off x="808038" y="2244725"/>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12CCE67F-F7F3-4439-89FC-8FA8117A3DA3}" type="datetime'''''''4''0''''''''''''''''''''''''''0'''''''">
              <a:rPr lang="fi-FI" altLang="en-US" sz="1000" smtClean="0">
                <a:solidFill>
                  <a:srgbClr val="322D2D"/>
                </a:solidFill>
              </a:rPr>
              <a:pPr lvl="0" algn="r">
                <a:spcBef>
                  <a:spcPct val="0"/>
                </a:spcBef>
                <a:spcAft>
                  <a:spcPct val="0"/>
                </a:spcAft>
              </a:pPr>
              <a:t>400</a:t>
            </a:fld>
            <a:endParaRPr lang="fi-FI" sz="1000">
              <a:solidFill>
                <a:srgbClr val="322D2D"/>
              </a:solidFill>
            </a:endParaRPr>
          </a:p>
        </p:txBody>
      </p:sp>
      <p:sp>
        <p:nvSpPr>
          <p:cNvPr id="50" name="Text Placeholder 2">
            <a:extLst>
              <a:ext uri="{FF2B5EF4-FFF2-40B4-BE49-F238E27FC236}">
                <a16:creationId xmlns:a16="http://schemas.microsoft.com/office/drawing/2014/main" id="{B77C0C92-7171-64CF-1FE1-FF73998EC309}"/>
              </a:ext>
            </a:extLst>
          </p:cNvPr>
          <p:cNvSpPr>
            <a:spLocks/>
          </p:cNvSpPr>
          <p:nvPr>
            <p:custDataLst>
              <p:tags r:id="rId37"/>
            </p:custDataLst>
          </p:nvPr>
        </p:nvSpPr>
        <p:spPr bwMode="auto">
          <a:xfrm>
            <a:off x="1181100" y="37830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9F7136D-71B0-4D93-B39E-DF5EA55D1F58}" type="datetime'Q''''2'''''' ''''''''''2''0''2''4'''''''''''''''''''''">
              <a:rPr lang="fi-FI" altLang="en-US" sz="1000" smtClean="0">
                <a:solidFill>
                  <a:srgbClr val="322D2D"/>
                </a:solidFill>
              </a:rPr>
              <a:pPr lvl="0" algn="ctr">
                <a:spcBef>
                  <a:spcPct val="0"/>
                </a:spcBef>
                <a:spcAft>
                  <a:spcPct val="0"/>
                </a:spcAft>
                <a:defRPr/>
              </a:pPr>
              <a:t>Q2 2024</a:t>
            </a:fld>
            <a:endParaRPr kumimoji="0" lang="fi-FI" sz="1000" i="0" strike="noStrike" kern="1200" cap="none" spc="0" normalizeH="0" baseline="0" noProof="0" dirty="0">
              <a:ln>
                <a:noFill/>
              </a:ln>
              <a:solidFill>
                <a:srgbClr val="322D2D"/>
              </a:solidFill>
              <a:effectLst/>
              <a:uLnTx/>
              <a:uFillTx/>
            </a:endParaRPr>
          </a:p>
        </p:txBody>
      </p:sp>
      <p:sp>
        <p:nvSpPr>
          <p:cNvPr id="51" name="Text Placeholder 2">
            <a:extLst>
              <a:ext uri="{FF2B5EF4-FFF2-40B4-BE49-F238E27FC236}">
                <a16:creationId xmlns:a16="http://schemas.microsoft.com/office/drawing/2014/main" id="{5B39BB61-5903-B543-475E-5468E0063204}"/>
              </a:ext>
            </a:extLst>
          </p:cNvPr>
          <p:cNvSpPr>
            <a:spLocks/>
          </p:cNvSpPr>
          <p:nvPr>
            <p:custDataLst>
              <p:tags r:id="rId38"/>
            </p:custDataLst>
          </p:nvPr>
        </p:nvSpPr>
        <p:spPr bwMode="auto">
          <a:xfrm>
            <a:off x="1751013" y="37830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DB0B33C-3DEE-4C89-9BD1-E1BE5B74C1A6}" type="datetime'''''''''''''''''''Q''''3'''' ''''2''''''''''''''''0''''''24'">
              <a:rPr lang="fi-FI" altLang="en-US" sz="1000" smtClean="0">
                <a:solidFill>
                  <a:srgbClr val="322D2D"/>
                </a:solidFill>
              </a:rPr>
              <a:pPr lvl="0" algn="ctr">
                <a:spcBef>
                  <a:spcPct val="0"/>
                </a:spcBef>
                <a:spcAft>
                  <a:spcPct val="0"/>
                </a:spcAft>
                <a:defRPr/>
              </a:pPr>
              <a:t>Q3 2024</a:t>
            </a:fld>
            <a:endParaRPr kumimoji="0" lang="fi-FI" sz="1000" i="0" strike="noStrike" kern="1200" cap="none" spc="0" normalizeH="0" baseline="0" noProof="0">
              <a:ln>
                <a:noFill/>
              </a:ln>
              <a:solidFill>
                <a:srgbClr val="322D2D"/>
              </a:solidFill>
              <a:effectLst/>
              <a:uLnTx/>
              <a:uFillTx/>
            </a:endParaRPr>
          </a:p>
        </p:txBody>
      </p:sp>
      <p:sp>
        <p:nvSpPr>
          <p:cNvPr id="52" name="Text Placeholder 2">
            <a:extLst>
              <a:ext uri="{FF2B5EF4-FFF2-40B4-BE49-F238E27FC236}">
                <a16:creationId xmlns:a16="http://schemas.microsoft.com/office/drawing/2014/main" id="{659E6C3A-E3A9-0115-F472-9DA405797E6C}"/>
              </a:ext>
            </a:extLst>
          </p:cNvPr>
          <p:cNvSpPr>
            <a:spLocks/>
          </p:cNvSpPr>
          <p:nvPr>
            <p:custDataLst>
              <p:tags r:id="rId39"/>
            </p:custDataLst>
          </p:nvPr>
        </p:nvSpPr>
        <p:spPr bwMode="auto">
          <a:xfrm>
            <a:off x="2319338" y="37830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6173E32-AD1F-4BD6-A316-A2D6341DEA34}" type="datetime'''''''''''Q4'''''''''''''''' ''''20''''24'">
              <a:rPr lang="fi-FI" altLang="en-US" sz="1000" smtClean="0">
                <a:solidFill>
                  <a:srgbClr val="322D2D"/>
                </a:solidFill>
              </a:rPr>
              <a:pPr lvl="0" algn="ctr">
                <a:spcBef>
                  <a:spcPct val="0"/>
                </a:spcBef>
                <a:spcAft>
                  <a:spcPct val="0"/>
                </a:spcAft>
                <a:defRPr/>
              </a:pPr>
              <a:t>Q4 2024</a:t>
            </a:fld>
            <a:endParaRPr kumimoji="0" lang="fi-FI" sz="1000" i="0" strike="noStrike" kern="1200" cap="none" spc="0" normalizeH="0" baseline="0" noProof="0">
              <a:ln>
                <a:noFill/>
              </a:ln>
              <a:solidFill>
                <a:srgbClr val="322D2D"/>
              </a:solidFill>
              <a:effectLst/>
              <a:uLnTx/>
              <a:uFillTx/>
            </a:endParaRPr>
          </a:p>
        </p:txBody>
      </p:sp>
      <p:sp>
        <p:nvSpPr>
          <p:cNvPr id="53" name="Text Placeholder 2">
            <a:extLst>
              <a:ext uri="{FF2B5EF4-FFF2-40B4-BE49-F238E27FC236}">
                <a16:creationId xmlns:a16="http://schemas.microsoft.com/office/drawing/2014/main" id="{F287832E-4967-D297-2FFB-D20B0136BB8C}"/>
              </a:ext>
            </a:extLst>
          </p:cNvPr>
          <p:cNvSpPr>
            <a:spLocks/>
          </p:cNvSpPr>
          <p:nvPr>
            <p:custDataLst>
              <p:tags r:id="rId40"/>
            </p:custDataLst>
          </p:nvPr>
        </p:nvSpPr>
        <p:spPr bwMode="auto">
          <a:xfrm>
            <a:off x="2889250" y="37830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A1F0E11-7E44-4F75-BBC1-E0B02E904E06}" type="datetime'''''''''''''Q''''''''1'''' 2''''0''2''''''''''''''5'''">
              <a:rPr lang="fi-FI" altLang="en-US" sz="1000" smtClean="0">
                <a:solidFill>
                  <a:srgbClr val="322D2D"/>
                </a:solidFill>
              </a:rPr>
              <a:pPr lvl="0" algn="ctr">
                <a:spcBef>
                  <a:spcPct val="0"/>
                </a:spcBef>
                <a:spcAft>
                  <a:spcPct val="0"/>
                </a:spcAft>
                <a:defRPr/>
              </a:pPr>
              <a:t>Q1 2025</a:t>
            </a:fld>
            <a:endParaRPr kumimoji="0" lang="fi-FI" sz="1000" i="0" strike="noStrike" kern="1200" cap="none" spc="0" normalizeH="0" baseline="0" noProof="0">
              <a:ln>
                <a:noFill/>
              </a:ln>
              <a:solidFill>
                <a:srgbClr val="322D2D"/>
              </a:solidFill>
              <a:effectLst/>
              <a:uLnTx/>
              <a:uFillTx/>
            </a:endParaRPr>
          </a:p>
        </p:txBody>
      </p:sp>
      <p:sp>
        <p:nvSpPr>
          <p:cNvPr id="54" name="Text Placeholder 2">
            <a:extLst>
              <a:ext uri="{FF2B5EF4-FFF2-40B4-BE49-F238E27FC236}">
                <a16:creationId xmlns:a16="http://schemas.microsoft.com/office/drawing/2014/main" id="{0BED011C-3D28-FD98-83BF-5D7F70E02268}"/>
              </a:ext>
            </a:extLst>
          </p:cNvPr>
          <p:cNvSpPr>
            <a:spLocks/>
          </p:cNvSpPr>
          <p:nvPr>
            <p:custDataLst>
              <p:tags r:id="rId41"/>
            </p:custDataLst>
          </p:nvPr>
        </p:nvSpPr>
        <p:spPr bwMode="auto">
          <a:xfrm>
            <a:off x="3457575" y="37830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FC22EDE4-1F83-4512-8FB3-5AA82A13A3C9}" type="datetime'Q''''2'''''' 2''''''''''0''''2''5'''">
              <a:rPr lang="fi-FI" altLang="en-US" sz="1000" smtClean="0">
                <a:solidFill>
                  <a:srgbClr val="000000"/>
                </a:solidFill>
              </a:rPr>
              <a:pPr lvl="0" algn="ctr">
                <a:spcBef>
                  <a:spcPct val="0"/>
                </a:spcBef>
                <a:spcAft>
                  <a:spcPct val="0"/>
                </a:spcAft>
                <a:defRPr/>
              </a:pPr>
              <a:t>Q2 2025</a:t>
            </a:fld>
            <a:endParaRPr kumimoji="0" lang="fi-FI" sz="1000" i="0" strike="noStrike" kern="1200" cap="none" spc="0" normalizeH="0" baseline="0" noProof="0">
              <a:ln>
                <a:noFill/>
              </a:ln>
              <a:solidFill>
                <a:srgbClr val="000000"/>
              </a:solidFill>
              <a:effectLst/>
              <a:uLnTx/>
              <a:uFillTx/>
            </a:endParaRPr>
          </a:p>
        </p:txBody>
      </p:sp>
      <p:sp>
        <p:nvSpPr>
          <p:cNvPr id="55" name="Text Placeholder 2">
            <a:extLst>
              <a:ext uri="{FF2B5EF4-FFF2-40B4-BE49-F238E27FC236}">
                <a16:creationId xmlns:a16="http://schemas.microsoft.com/office/drawing/2014/main" id="{FE493D58-3A43-0250-B089-08F7A17A4DC6}"/>
              </a:ext>
            </a:extLst>
          </p:cNvPr>
          <p:cNvSpPr>
            <a:spLocks/>
          </p:cNvSpPr>
          <p:nvPr>
            <p:custDataLst>
              <p:tags r:id="rId42"/>
            </p:custDataLst>
          </p:nvPr>
        </p:nvSpPr>
        <p:spPr bwMode="auto">
          <a:xfrm>
            <a:off x="4027488" y="37830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9C7E93E4-FD78-41C3-A06C-807862B97494}" type="datetime'''''''Q''''''''''''''''3'''''''''''''''''''' 20''''''''''25'">
              <a:rPr lang="fi-FI" altLang="en-US" sz="1000" smtClean="0">
                <a:solidFill>
                  <a:srgbClr val="322D2D"/>
                </a:solidFill>
              </a:rPr>
              <a:pPr lvl="0" algn="ctr">
                <a:spcBef>
                  <a:spcPct val="0"/>
                </a:spcBef>
                <a:spcAft>
                  <a:spcPct val="0"/>
                </a:spcAft>
                <a:defRPr/>
              </a:pPr>
              <a:t>Q3 2025</a:t>
            </a:fld>
            <a:endParaRPr kumimoji="0" lang="fi-FI" sz="1000" i="0" strike="noStrike" kern="1200" cap="none" spc="0" normalizeH="0" baseline="0" noProof="0">
              <a:ln>
                <a:noFill/>
              </a:ln>
              <a:solidFill>
                <a:srgbClr val="322D2D"/>
              </a:solidFill>
              <a:effectLst/>
              <a:uLnTx/>
              <a:uFillTx/>
            </a:endParaRPr>
          </a:p>
        </p:txBody>
      </p:sp>
      <p:sp>
        <p:nvSpPr>
          <p:cNvPr id="12" name="Text Placeholder 2">
            <a:extLst>
              <a:ext uri="{FF2B5EF4-FFF2-40B4-BE49-F238E27FC236}">
                <a16:creationId xmlns:a16="http://schemas.microsoft.com/office/drawing/2014/main" id="{B210AF16-3947-2F3B-7B3E-ADB2583BAC03}"/>
              </a:ext>
            </a:extLst>
          </p:cNvPr>
          <p:cNvSpPr>
            <a:spLocks/>
          </p:cNvSpPr>
          <p:nvPr>
            <p:custDataLst>
              <p:tags r:id="rId43"/>
            </p:custDataLst>
          </p:nvPr>
        </p:nvSpPr>
        <p:spPr bwMode="auto">
          <a:xfrm>
            <a:off x="4595813" y="37830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3EBA3B3-3996-41B1-8E5D-E257C237BF36}" type="datetime'''Q''''''''4'' 20''''''''''''2''''''5'''''''''''''''''''''''''">
              <a:rPr lang="fi-FI" altLang="en-US" sz="1000" smtClean="0">
                <a:solidFill>
                  <a:srgbClr val="322D2D"/>
                </a:solidFill>
              </a:rPr>
              <a:pPr lvl="0" algn="ctr">
                <a:spcBef>
                  <a:spcPct val="0"/>
                </a:spcBef>
                <a:spcAft>
                  <a:spcPct val="0"/>
                </a:spcAft>
                <a:defRPr/>
              </a:pPr>
              <a:t>Q4 2025</a:t>
            </a:fld>
            <a:endParaRPr kumimoji="0" lang="fi-FI" sz="1000" i="0" strike="noStrike" kern="1200" cap="none" spc="0" normalizeH="0" baseline="0" noProof="0">
              <a:ln>
                <a:noFill/>
              </a:ln>
              <a:solidFill>
                <a:srgbClr val="322D2D"/>
              </a:solidFill>
              <a:effectLst/>
              <a:uLnTx/>
              <a:uFillTx/>
            </a:endParaRPr>
          </a:p>
        </p:txBody>
      </p:sp>
      <p:sp>
        <p:nvSpPr>
          <p:cNvPr id="68" name="Text Placeholder 2">
            <a:extLst>
              <a:ext uri="{FF2B5EF4-FFF2-40B4-BE49-F238E27FC236}">
                <a16:creationId xmlns:a16="http://schemas.microsoft.com/office/drawing/2014/main" id="{9A9778BF-7F88-BE70-4EA4-37548EA75747}"/>
              </a:ext>
            </a:extLst>
          </p:cNvPr>
          <p:cNvSpPr>
            <a:spLocks/>
          </p:cNvSpPr>
          <p:nvPr>
            <p:custDataLst>
              <p:tags r:id="rId44"/>
            </p:custDataLst>
          </p:nvPr>
        </p:nvSpPr>
        <p:spPr bwMode="auto">
          <a:xfrm>
            <a:off x="5165725" y="37830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865AE993-BF36-453B-A844-37B785B320F6}" type="datetime'''Q''''''''''1'''''''' ''''2''''0''''26'''''''''''''''''''''''">
              <a:rPr lang="fi-FI" altLang="en-US" sz="1000" smtClean="0">
                <a:solidFill>
                  <a:srgbClr val="322D2D"/>
                </a:solidFill>
              </a:rPr>
              <a:pPr lvl="0" algn="ctr">
                <a:spcBef>
                  <a:spcPct val="0"/>
                </a:spcBef>
                <a:spcAft>
                  <a:spcPct val="0"/>
                </a:spcAft>
                <a:defRPr/>
              </a:pPr>
              <a:t>Q1 2026</a:t>
            </a:fld>
            <a:endParaRPr kumimoji="0" lang="fi-FI" sz="1000" i="0" strike="noStrike" kern="1200" cap="none" spc="0" normalizeH="0" baseline="0" noProof="0" dirty="0">
              <a:ln>
                <a:noFill/>
              </a:ln>
              <a:solidFill>
                <a:srgbClr val="322D2D"/>
              </a:solidFill>
              <a:effectLst/>
              <a:uLnTx/>
              <a:uFillTx/>
            </a:endParaRPr>
          </a:p>
        </p:txBody>
      </p:sp>
      <p:sp>
        <p:nvSpPr>
          <p:cNvPr id="5" name="Text Placeholder 2">
            <a:extLst>
              <a:ext uri="{FF2B5EF4-FFF2-40B4-BE49-F238E27FC236}">
                <a16:creationId xmlns:a16="http://schemas.microsoft.com/office/drawing/2014/main" id="{BFB8B0DC-DCA7-6C40-3906-C1A0E635E829}"/>
              </a:ext>
            </a:extLst>
          </p:cNvPr>
          <p:cNvSpPr>
            <a:spLocks/>
          </p:cNvSpPr>
          <p:nvPr>
            <p:custDataLst>
              <p:tags r:id="rId45"/>
            </p:custDataLst>
          </p:nvPr>
        </p:nvSpPr>
        <p:spPr bwMode="auto">
          <a:xfrm>
            <a:off x="5734050" y="37830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0D09998A-6E0A-40BD-B605-00100E7F3F2A}" type="datetime'''''''Q''''2'' ''''''''''2''''''''''''''''0''''26'''">
              <a:rPr lang="fi-FI" altLang="en-US" sz="1000" b="1" smtClean="0">
                <a:solidFill>
                  <a:srgbClr val="322D2D"/>
                </a:solidFill>
              </a:rPr>
              <a:pPr lvl="0" algn="ctr">
                <a:spcBef>
                  <a:spcPct val="0"/>
                </a:spcBef>
                <a:spcAft>
                  <a:spcPct val="0"/>
                </a:spcAft>
                <a:defRPr/>
              </a:pPr>
              <a:t>Q2 2026</a:t>
            </a:fld>
            <a:endParaRPr kumimoji="0" lang="fi-FI" sz="1000" b="1" i="0" strike="noStrike" kern="1200" cap="none" spc="0" normalizeH="0" baseline="0" noProof="0">
              <a:ln>
                <a:noFill/>
              </a:ln>
              <a:solidFill>
                <a:srgbClr val="322D2D"/>
              </a:solidFill>
              <a:effectLst/>
              <a:uLnTx/>
              <a:uFillTx/>
            </a:endParaRPr>
          </a:p>
        </p:txBody>
      </p:sp>
      <p:sp>
        <p:nvSpPr>
          <p:cNvPr id="56" name="Oval 10">
            <a:extLst>
              <a:ext uri="{FF2B5EF4-FFF2-40B4-BE49-F238E27FC236}">
                <a16:creationId xmlns:a16="http://schemas.microsoft.com/office/drawing/2014/main" id="{D87D2C64-79D8-2E5A-67D7-F2D4342AF94F}"/>
              </a:ext>
            </a:extLst>
          </p:cNvPr>
          <p:cNvSpPr/>
          <p:nvPr/>
        </p:nvSpPr>
        <p:spPr>
          <a:xfrm>
            <a:off x="3553219" y="2213000"/>
            <a:ext cx="358775" cy="360363"/>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i="0" u="none" strike="noStrike" kern="1200" cap="none" spc="-50" normalizeH="0" baseline="0" noProof="0">
                <a:ln>
                  <a:noFill/>
                </a:ln>
                <a:solidFill>
                  <a:srgbClr val="322D2D"/>
                </a:solidFill>
                <a:effectLst/>
                <a:highlight>
                  <a:srgbClr val="FFFFFF"/>
                </a:highlight>
                <a:uLnTx/>
                <a:uFillTx/>
                <a:latin typeface="Arial"/>
              </a:rPr>
              <a:t>-2%</a:t>
            </a:r>
          </a:p>
        </p:txBody>
      </p:sp>
      <p:sp>
        <p:nvSpPr>
          <p:cNvPr id="59" name="Oval 4">
            <a:extLst>
              <a:ext uri="{FF2B5EF4-FFF2-40B4-BE49-F238E27FC236}">
                <a16:creationId xmlns:a16="http://schemas.microsoft.com/office/drawing/2014/main" id="{25BCC267-38C2-3645-84CF-CF3755E35043}"/>
              </a:ext>
            </a:extLst>
          </p:cNvPr>
          <p:cNvSpPr/>
          <p:nvPr/>
        </p:nvSpPr>
        <p:spPr>
          <a:xfrm>
            <a:off x="5801518" y="2120168"/>
            <a:ext cx="360363" cy="369888"/>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b="1" i="0" u="none" strike="noStrike" cap="none" spc="-50" normalizeH="0" baseline="0" noProof="0" dirty="0">
                <a:ln>
                  <a:noFill/>
                </a:ln>
                <a:solidFill>
                  <a:srgbClr val="322D2D"/>
                </a:solidFill>
                <a:effectLst/>
                <a:highlight>
                  <a:srgbClr val="FFFFFF"/>
                </a:highlight>
                <a:uLnTx/>
                <a:uFillTx/>
                <a:latin typeface="Arial"/>
              </a:rPr>
              <a:t>1</a:t>
            </a:r>
            <a:r>
              <a:rPr kumimoji="0" lang="fi-FI" sz="1000" b="1" i="0" u="none" strike="noStrike" kern="1200" cap="none" spc="-50" normalizeH="0" baseline="0" noProof="0" dirty="0">
                <a:ln>
                  <a:noFill/>
                </a:ln>
                <a:solidFill>
                  <a:srgbClr val="322D2D"/>
                </a:solidFill>
                <a:effectLst/>
                <a:highlight>
                  <a:srgbClr val="FFFFFF"/>
                </a:highlight>
                <a:uLnTx/>
                <a:uFillTx/>
                <a:latin typeface="Arial"/>
              </a:rPr>
              <a:t>%</a:t>
            </a:r>
          </a:p>
        </p:txBody>
      </p:sp>
      <p:sp>
        <p:nvSpPr>
          <p:cNvPr id="60" name="Oval 6">
            <a:extLst>
              <a:ext uri="{FF2B5EF4-FFF2-40B4-BE49-F238E27FC236}">
                <a16:creationId xmlns:a16="http://schemas.microsoft.com/office/drawing/2014/main" id="{46693586-3BB8-FE16-85BE-B31D4F08E42B}"/>
              </a:ext>
            </a:extLst>
          </p:cNvPr>
          <p:cNvSpPr/>
          <p:nvPr/>
        </p:nvSpPr>
        <p:spPr>
          <a:xfrm>
            <a:off x="1260630" y="2155784"/>
            <a:ext cx="358775" cy="368300"/>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000" kern="1200" spc="-50" noProof="0">
                <a:solidFill>
                  <a:srgbClr val="322D2D"/>
                </a:solidFill>
                <a:highlight>
                  <a:srgbClr val="FFFFFF"/>
                </a:highlight>
                <a:latin typeface="Arial"/>
              </a:rPr>
              <a:t>3</a:t>
            </a:r>
            <a:r>
              <a:rPr kumimoji="0" lang="fi-FI" sz="1000" i="0" u="none" strike="noStrike" kern="1200" cap="none" spc="-50" normalizeH="0" baseline="0" noProof="0">
                <a:ln>
                  <a:noFill/>
                </a:ln>
                <a:solidFill>
                  <a:srgbClr val="322D2D"/>
                </a:solidFill>
                <a:effectLst/>
                <a:highlight>
                  <a:srgbClr val="FFFFFF"/>
                </a:highlight>
                <a:uLnTx/>
                <a:uFillTx/>
                <a:latin typeface="Arial"/>
              </a:rPr>
              <a:t>%</a:t>
            </a:r>
          </a:p>
        </p:txBody>
      </p:sp>
      <p:sp>
        <p:nvSpPr>
          <p:cNvPr id="61" name="Oval 4">
            <a:extLst>
              <a:ext uri="{FF2B5EF4-FFF2-40B4-BE49-F238E27FC236}">
                <a16:creationId xmlns:a16="http://schemas.microsoft.com/office/drawing/2014/main" id="{A20F9630-E3BF-AE4A-269B-99A5FE0E3FFC}"/>
              </a:ext>
            </a:extLst>
          </p:cNvPr>
          <p:cNvSpPr/>
          <p:nvPr/>
        </p:nvSpPr>
        <p:spPr>
          <a:xfrm>
            <a:off x="1844250" y="2146785"/>
            <a:ext cx="358775" cy="358775"/>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000" kern="1200" spc="-50" noProof="0">
                <a:solidFill>
                  <a:srgbClr val="322D2D"/>
                </a:solidFill>
                <a:highlight>
                  <a:srgbClr val="FFFFFF"/>
                </a:highlight>
                <a:latin typeface="Arial"/>
              </a:rPr>
              <a:t>5</a:t>
            </a:r>
            <a:r>
              <a:rPr kumimoji="0" lang="fi-FI" sz="1000" i="0" u="none" strike="noStrike" kern="1200" cap="none" spc="-50" normalizeH="0" baseline="0" noProof="0">
                <a:ln>
                  <a:noFill/>
                </a:ln>
                <a:solidFill>
                  <a:srgbClr val="322D2D"/>
                </a:solidFill>
                <a:effectLst/>
                <a:highlight>
                  <a:srgbClr val="FFFFFF"/>
                </a:highlight>
                <a:uLnTx/>
                <a:uFillTx/>
                <a:latin typeface="Arial"/>
              </a:rPr>
              <a:t>%</a:t>
            </a:r>
          </a:p>
        </p:txBody>
      </p:sp>
      <p:sp>
        <p:nvSpPr>
          <p:cNvPr id="62" name="Oval 10">
            <a:extLst>
              <a:ext uri="{FF2B5EF4-FFF2-40B4-BE49-F238E27FC236}">
                <a16:creationId xmlns:a16="http://schemas.microsoft.com/office/drawing/2014/main" id="{24190596-DD50-5C45-91D5-6FFEC494BF89}"/>
              </a:ext>
            </a:extLst>
          </p:cNvPr>
          <p:cNvSpPr/>
          <p:nvPr/>
        </p:nvSpPr>
        <p:spPr>
          <a:xfrm>
            <a:off x="2427870" y="2160547"/>
            <a:ext cx="360363" cy="358775"/>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i="0" u="none" strike="noStrike" cap="none" spc="-50" normalizeH="0" baseline="0">
                <a:ln>
                  <a:noFill/>
                </a:ln>
                <a:solidFill>
                  <a:srgbClr val="322D2D"/>
                </a:solidFill>
                <a:effectLst/>
                <a:highlight>
                  <a:srgbClr val="FFFFFF"/>
                </a:highlight>
                <a:uLnTx/>
                <a:uFillTx/>
                <a:latin typeface="Arial"/>
              </a:rPr>
              <a:t>6</a:t>
            </a:r>
            <a:r>
              <a:rPr kumimoji="0" lang="fi-FI" sz="1000" i="0" u="none" strike="noStrike" kern="1200" cap="none" spc="-50" normalizeH="0" baseline="0" noProof="0">
                <a:ln>
                  <a:noFill/>
                </a:ln>
                <a:solidFill>
                  <a:srgbClr val="322D2D"/>
                </a:solidFill>
                <a:effectLst/>
                <a:highlight>
                  <a:srgbClr val="FFFFFF"/>
                </a:highlight>
                <a:uLnTx/>
                <a:uFillTx/>
                <a:latin typeface="Arial"/>
              </a:rPr>
              <a:t>%</a:t>
            </a:r>
          </a:p>
        </p:txBody>
      </p:sp>
      <p:sp>
        <p:nvSpPr>
          <p:cNvPr id="63" name="Content Placeholder 2">
            <a:extLst>
              <a:ext uri="{FF2B5EF4-FFF2-40B4-BE49-F238E27FC236}">
                <a16:creationId xmlns:a16="http://schemas.microsoft.com/office/drawing/2014/main" id="{A7453522-0BAF-489E-6EA7-0E8D4574B7FF}"/>
              </a:ext>
            </a:extLst>
          </p:cNvPr>
          <p:cNvSpPr txBox="1">
            <a:spLocks/>
          </p:cNvSpPr>
          <p:nvPr/>
        </p:nvSpPr>
        <p:spPr>
          <a:xfrm>
            <a:off x="6715639" y="1617641"/>
            <a:ext cx="5132947" cy="4426928"/>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800" b="1" dirty="0"/>
              <a:t>Market </a:t>
            </a:r>
            <a:r>
              <a:rPr lang="fi-FI" sz="1800" b="1" dirty="0" err="1"/>
              <a:t>environment</a:t>
            </a:r>
            <a:r>
              <a:rPr lang="fi-FI" sz="1800" b="1" dirty="0"/>
              <a:t> </a:t>
            </a:r>
            <a:r>
              <a:rPr lang="fi-FI" sz="1800" b="1" dirty="0" err="1"/>
              <a:t>impacted</a:t>
            </a:r>
            <a:r>
              <a:rPr lang="fi-FI" sz="1800" b="1" dirty="0"/>
              <a:t> </a:t>
            </a:r>
            <a:r>
              <a:rPr lang="fi-FI" sz="1800" b="1" dirty="0" err="1"/>
              <a:t>by</a:t>
            </a:r>
            <a:r>
              <a:rPr lang="fi-FI" sz="1800" b="1" dirty="0"/>
              <a:t> </a:t>
            </a:r>
            <a:r>
              <a:rPr lang="fi-FI" sz="1800" b="1" dirty="0" err="1"/>
              <a:t>uncertainty</a:t>
            </a:r>
            <a:r>
              <a:rPr lang="fi-FI" sz="1800" b="1" dirty="0"/>
              <a:t> </a:t>
            </a:r>
          </a:p>
          <a:p>
            <a:pPr marL="285750" indent="-285750">
              <a:buFont typeface="Arial" panose="020B0604020202020204" pitchFamily="34" charset="0"/>
              <a:buChar char="•"/>
            </a:pPr>
            <a:r>
              <a:rPr lang="fi-FI" sz="1800" dirty="0" err="1"/>
              <a:t>Demand</a:t>
            </a:r>
            <a:r>
              <a:rPr lang="fi-FI" sz="1800" dirty="0"/>
              <a:t> </a:t>
            </a:r>
            <a:r>
              <a:rPr lang="fi-FI" sz="1800" dirty="0" err="1"/>
              <a:t>stable</a:t>
            </a:r>
            <a:r>
              <a:rPr lang="fi-FI" sz="1800" dirty="0"/>
              <a:t> </a:t>
            </a:r>
            <a:r>
              <a:rPr lang="fi-FI" sz="1800" dirty="0" err="1"/>
              <a:t>within</a:t>
            </a:r>
            <a:r>
              <a:rPr lang="fi-FI" sz="1800" dirty="0"/>
              <a:t> </a:t>
            </a:r>
            <a:r>
              <a:rPr lang="fi-FI" sz="1800" dirty="0" err="1"/>
              <a:t>municipal</a:t>
            </a:r>
            <a:r>
              <a:rPr lang="fi-FI" sz="1800" dirty="0"/>
              <a:t> </a:t>
            </a:r>
            <a:r>
              <a:rPr lang="fi-FI" sz="1800" dirty="0" err="1"/>
              <a:t>customers</a:t>
            </a:r>
            <a:r>
              <a:rPr lang="fi-FI" sz="1800" dirty="0"/>
              <a:t>, </a:t>
            </a:r>
            <a:r>
              <a:rPr lang="fi-FI" sz="1800" dirty="0" err="1"/>
              <a:t>volatility</a:t>
            </a:r>
            <a:r>
              <a:rPr lang="fi-FI" sz="1800" dirty="0"/>
              <a:t> </a:t>
            </a:r>
            <a:r>
              <a:rPr lang="fi-FI" sz="1800" dirty="0" err="1"/>
              <a:t>continues</a:t>
            </a:r>
            <a:r>
              <a:rPr lang="fi-FI" sz="1800" dirty="0"/>
              <a:t> </a:t>
            </a:r>
            <a:r>
              <a:rPr lang="fi-FI" sz="1800" dirty="0" err="1"/>
              <a:t>among</a:t>
            </a:r>
            <a:r>
              <a:rPr lang="fi-FI" sz="1800" dirty="0"/>
              <a:t> </a:t>
            </a:r>
            <a:r>
              <a:rPr lang="fi-FI" sz="1800" dirty="0" err="1"/>
              <a:t>industrial</a:t>
            </a:r>
            <a:r>
              <a:rPr lang="fi-FI" sz="1800" dirty="0"/>
              <a:t> </a:t>
            </a:r>
            <a:r>
              <a:rPr lang="fi-FI" sz="1800" dirty="0" err="1"/>
              <a:t>customers</a:t>
            </a:r>
            <a:endParaRPr lang="fi-FI" sz="1800" dirty="0"/>
          </a:p>
          <a:p>
            <a:pPr marL="285750" indent="-285750">
              <a:buFont typeface="Arial" panose="020B0604020202020204" pitchFamily="34" charset="0"/>
              <a:buChar char="•"/>
            </a:pPr>
            <a:r>
              <a:rPr lang="fi-FI" sz="1800" dirty="0"/>
              <a:t>Q2 </a:t>
            </a:r>
            <a:r>
              <a:rPr lang="fi-FI" sz="1800" dirty="0" err="1"/>
              <a:t>seasonally</a:t>
            </a:r>
            <a:r>
              <a:rPr lang="fi-FI" sz="1800" dirty="0"/>
              <a:t> </a:t>
            </a:r>
            <a:r>
              <a:rPr lang="fi-FI" sz="1800" dirty="0" err="1"/>
              <a:t>stronger</a:t>
            </a:r>
            <a:r>
              <a:rPr lang="fi-FI" sz="1800" dirty="0"/>
              <a:t> </a:t>
            </a:r>
            <a:r>
              <a:rPr lang="fi-FI" sz="1800" dirty="0" err="1"/>
              <a:t>quarter</a:t>
            </a:r>
            <a:r>
              <a:rPr lang="fi-FI" sz="1800" dirty="0"/>
              <a:t> vs. Q1, </a:t>
            </a:r>
            <a:r>
              <a:rPr lang="fi-FI" sz="1800" dirty="0" err="1"/>
              <a:t>due</a:t>
            </a:r>
            <a:r>
              <a:rPr lang="fi-FI" sz="1800" dirty="0"/>
              <a:t> to </a:t>
            </a:r>
            <a:r>
              <a:rPr lang="fi-FI" sz="1800" dirty="0" err="1"/>
              <a:t>the</a:t>
            </a:r>
            <a:r>
              <a:rPr lang="fi-FI" sz="1800" dirty="0"/>
              <a:t> </a:t>
            </a:r>
            <a:r>
              <a:rPr lang="fi-FI" sz="1800" dirty="0" err="1"/>
              <a:t>weather</a:t>
            </a:r>
            <a:r>
              <a:rPr lang="fi-FI" sz="1800" dirty="0"/>
              <a:t> </a:t>
            </a:r>
            <a:r>
              <a:rPr lang="fi-FI" sz="1800" dirty="0" err="1"/>
              <a:t>impact</a:t>
            </a:r>
            <a:endParaRPr lang="fi-FI" sz="1800" dirty="0"/>
          </a:p>
          <a:p>
            <a:r>
              <a:rPr lang="fi-FI" sz="1800" b="1" dirty="0"/>
              <a:t>Q2 </a:t>
            </a:r>
            <a:r>
              <a:rPr lang="fi-FI" sz="1800" b="1" dirty="0" err="1"/>
              <a:t>revenue</a:t>
            </a:r>
            <a:r>
              <a:rPr lang="fi-FI" sz="1800" b="1" dirty="0"/>
              <a:t> </a:t>
            </a:r>
            <a:r>
              <a:rPr lang="fi-FI" sz="1800" b="1" dirty="0" err="1"/>
              <a:t>increased</a:t>
            </a:r>
            <a:r>
              <a:rPr lang="fi-FI" sz="1800" b="1" dirty="0"/>
              <a:t> Y/Y, </a:t>
            </a:r>
            <a:r>
              <a:rPr lang="fi-FI" sz="1800" b="1" dirty="0" err="1"/>
              <a:t>mainly</a:t>
            </a:r>
            <a:r>
              <a:rPr lang="fi-FI" sz="1800" b="1" dirty="0"/>
              <a:t> </a:t>
            </a:r>
            <a:r>
              <a:rPr lang="fi-FI" sz="1800" b="1" dirty="0" err="1"/>
              <a:t>driven</a:t>
            </a:r>
            <a:r>
              <a:rPr lang="fi-FI" sz="1800" b="1" dirty="0"/>
              <a:t> </a:t>
            </a:r>
            <a:r>
              <a:rPr lang="fi-FI" sz="1800" b="1" dirty="0" err="1"/>
              <a:t>by</a:t>
            </a:r>
            <a:r>
              <a:rPr lang="fi-FI" sz="1800" b="1" dirty="0"/>
              <a:t> </a:t>
            </a:r>
            <a:r>
              <a:rPr lang="fi-FI" sz="1800" b="1" dirty="0" err="1"/>
              <a:t>the</a:t>
            </a:r>
            <a:r>
              <a:rPr lang="fi-FI" sz="1800" b="1" dirty="0"/>
              <a:t> </a:t>
            </a:r>
            <a:r>
              <a:rPr lang="fi-FI" sz="1800" b="1" dirty="0" err="1"/>
              <a:t>positive</a:t>
            </a:r>
            <a:r>
              <a:rPr lang="fi-FI" sz="1800" b="1" dirty="0"/>
              <a:t> M&amp;A </a:t>
            </a:r>
            <a:r>
              <a:rPr lang="fi-FI" sz="1800" b="1" dirty="0" err="1"/>
              <a:t>impact</a:t>
            </a:r>
            <a:endParaRPr lang="fi-FI" sz="1800" b="1" dirty="0"/>
          </a:p>
          <a:p>
            <a:pPr marL="285750" indent="-285750">
              <a:buFont typeface="Arial" panose="020B0604020202020204" pitchFamily="34" charset="0"/>
              <a:buChar char="•"/>
            </a:pPr>
            <a:r>
              <a:rPr lang="fi-FI" sz="1800" dirty="0"/>
              <a:t>Y/Y </a:t>
            </a:r>
            <a:r>
              <a:rPr lang="fi-FI" sz="1800" dirty="0" err="1"/>
              <a:t>organic</a:t>
            </a:r>
            <a:r>
              <a:rPr lang="fi-FI" sz="1800" dirty="0"/>
              <a:t> </a:t>
            </a:r>
            <a:r>
              <a:rPr lang="fi-FI" sz="1800" dirty="0" err="1"/>
              <a:t>revenue</a:t>
            </a:r>
            <a:r>
              <a:rPr lang="fi-FI" sz="1800" dirty="0"/>
              <a:t> growth</a:t>
            </a:r>
            <a:r>
              <a:rPr lang="fi-FI" sz="1800" baseline="30000" dirty="0"/>
              <a:t>1</a:t>
            </a:r>
            <a:r>
              <a:rPr lang="fi-FI" sz="1800" dirty="0"/>
              <a:t> 1%</a:t>
            </a:r>
            <a:endParaRPr lang="en-US" sz="1800" dirty="0"/>
          </a:p>
          <a:p>
            <a:pPr marL="285750" indent="-285750">
              <a:buFont typeface="Arial" panose="020B0604020202020204" pitchFamily="34" charset="0"/>
              <a:buChar char="•"/>
            </a:pPr>
            <a:r>
              <a:rPr lang="en-US" sz="1800" dirty="0"/>
              <a:t>Y/Y volumes stable, prices increased</a:t>
            </a:r>
          </a:p>
          <a:p>
            <a:r>
              <a:rPr lang="fi-FI" sz="1800" b="1" dirty="0" err="1"/>
              <a:t>Operative</a:t>
            </a:r>
            <a:r>
              <a:rPr lang="fi-FI" sz="1800" b="1" dirty="0"/>
              <a:t> EBITDA-% </a:t>
            </a:r>
            <a:r>
              <a:rPr lang="fi-FI" sz="1800" b="1" dirty="0" err="1"/>
              <a:t>decreased</a:t>
            </a:r>
            <a:r>
              <a:rPr lang="fi-FI" sz="1800" b="1" dirty="0"/>
              <a:t> to 17.4%</a:t>
            </a:r>
          </a:p>
          <a:p>
            <a:pPr marL="285750" indent="-285750">
              <a:buFont typeface="Arial" panose="020B0604020202020204" pitchFamily="34" charset="0"/>
              <a:buChar char="•"/>
            </a:pPr>
            <a:r>
              <a:rPr lang="en-US" sz="1800" dirty="0"/>
              <a:t>The decrease mainly driven by cost inflation</a:t>
            </a:r>
            <a:endParaRPr lang="fi-FI" sz="1800" dirty="0"/>
          </a:p>
        </p:txBody>
      </p:sp>
      <p:sp>
        <p:nvSpPr>
          <p:cNvPr id="64" name="Oval 10">
            <a:extLst>
              <a:ext uri="{FF2B5EF4-FFF2-40B4-BE49-F238E27FC236}">
                <a16:creationId xmlns:a16="http://schemas.microsoft.com/office/drawing/2014/main" id="{2183D977-7A8B-27AF-B118-7597927B0FD4}"/>
              </a:ext>
            </a:extLst>
          </p:cNvPr>
          <p:cNvSpPr/>
          <p:nvPr/>
        </p:nvSpPr>
        <p:spPr>
          <a:xfrm>
            <a:off x="2969582" y="2217616"/>
            <a:ext cx="358775" cy="360363"/>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000" spc="-50" noProof="0" dirty="0">
                <a:solidFill>
                  <a:srgbClr val="322D2D"/>
                </a:solidFill>
                <a:highlight>
                  <a:srgbClr val="FFFFFF"/>
                </a:highlight>
                <a:latin typeface="Arial"/>
              </a:rPr>
              <a:t>0</a:t>
            </a:r>
            <a:r>
              <a:rPr kumimoji="0" lang="fi-FI" sz="1000" i="0" u="none" strike="noStrike" kern="1200" cap="none" spc="-50" normalizeH="0" baseline="0" noProof="0" dirty="0">
                <a:ln>
                  <a:noFill/>
                </a:ln>
                <a:solidFill>
                  <a:srgbClr val="322D2D"/>
                </a:solidFill>
                <a:effectLst/>
                <a:highlight>
                  <a:srgbClr val="FFFFFF"/>
                </a:highlight>
                <a:uLnTx/>
                <a:uFillTx/>
                <a:latin typeface="Arial"/>
              </a:rPr>
              <a:t>%</a:t>
            </a:r>
          </a:p>
        </p:txBody>
      </p:sp>
      <p:sp>
        <p:nvSpPr>
          <p:cNvPr id="65" name="Oval 10">
            <a:extLst>
              <a:ext uri="{FF2B5EF4-FFF2-40B4-BE49-F238E27FC236}">
                <a16:creationId xmlns:a16="http://schemas.microsoft.com/office/drawing/2014/main" id="{F0515A29-94C0-4FBA-AD8A-47FA77242198}"/>
              </a:ext>
            </a:extLst>
          </p:cNvPr>
          <p:cNvSpPr/>
          <p:nvPr/>
        </p:nvSpPr>
        <p:spPr>
          <a:xfrm>
            <a:off x="4113230" y="2185515"/>
            <a:ext cx="358775" cy="360363"/>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i="0" u="none" strike="noStrike" kern="1200" cap="none" spc="-50" normalizeH="0" baseline="0" noProof="0">
                <a:ln>
                  <a:noFill/>
                </a:ln>
                <a:solidFill>
                  <a:srgbClr val="322D2D"/>
                </a:solidFill>
                <a:effectLst/>
                <a:highlight>
                  <a:srgbClr val="FFFFFF"/>
                </a:highlight>
                <a:uLnTx/>
                <a:uFillTx/>
                <a:latin typeface="Arial"/>
              </a:rPr>
              <a:t>-2%</a:t>
            </a:r>
          </a:p>
        </p:txBody>
      </p:sp>
      <p:sp>
        <p:nvSpPr>
          <p:cNvPr id="73" name="Oval 10">
            <a:extLst>
              <a:ext uri="{FF2B5EF4-FFF2-40B4-BE49-F238E27FC236}">
                <a16:creationId xmlns:a16="http://schemas.microsoft.com/office/drawing/2014/main" id="{3467497E-121D-3F98-7102-5D4B9C388A2B}"/>
              </a:ext>
            </a:extLst>
          </p:cNvPr>
          <p:cNvSpPr/>
          <p:nvPr/>
        </p:nvSpPr>
        <p:spPr>
          <a:xfrm>
            <a:off x="4667221" y="2264164"/>
            <a:ext cx="358775" cy="360363"/>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i="0" u="none" strike="noStrike" kern="1200" cap="none" spc="-50" normalizeH="0" baseline="0" noProof="0">
                <a:ln>
                  <a:noFill/>
                </a:ln>
                <a:solidFill>
                  <a:srgbClr val="322D2D"/>
                </a:solidFill>
                <a:effectLst/>
                <a:highlight>
                  <a:srgbClr val="FFFFFF"/>
                </a:highlight>
                <a:uLnTx/>
                <a:uFillTx/>
                <a:latin typeface="Arial"/>
              </a:rPr>
              <a:t>-5%</a:t>
            </a:r>
          </a:p>
        </p:txBody>
      </p:sp>
      <p:sp>
        <p:nvSpPr>
          <p:cNvPr id="75" name="Oval 10">
            <a:extLst>
              <a:ext uri="{FF2B5EF4-FFF2-40B4-BE49-F238E27FC236}">
                <a16:creationId xmlns:a16="http://schemas.microsoft.com/office/drawing/2014/main" id="{23223E78-A926-2820-14EE-1EEF1CE5EC3A}"/>
              </a:ext>
            </a:extLst>
          </p:cNvPr>
          <p:cNvSpPr/>
          <p:nvPr/>
        </p:nvSpPr>
        <p:spPr>
          <a:xfrm>
            <a:off x="5234006" y="2249080"/>
            <a:ext cx="358775" cy="360363"/>
          </a:xfrm>
          <a:prstGeom prst="ellips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i="0" u="none" strike="noStrike" kern="1200" cap="none" spc="-50" normalizeH="0" baseline="0" noProof="0">
                <a:ln>
                  <a:noFill/>
                </a:ln>
                <a:solidFill>
                  <a:srgbClr val="322D2D"/>
                </a:solidFill>
                <a:effectLst/>
                <a:highlight>
                  <a:srgbClr val="FFFFFF"/>
                </a:highlight>
                <a:uLnTx/>
                <a:uFillTx/>
                <a:latin typeface="Arial"/>
              </a:rPr>
              <a:t>-2%</a:t>
            </a:r>
          </a:p>
        </p:txBody>
      </p:sp>
    </p:spTree>
    <p:extLst>
      <p:ext uri="{BB962C8B-B14F-4D97-AF65-F5344CB8AC3E}">
        <p14:creationId xmlns:p14="http://schemas.microsoft.com/office/powerpoint/2010/main" val="46267415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9" name="think-cell data - do not delete" hidden="1">
            <a:extLst>
              <a:ext uri="{FF2B5EF4-FFF2-40B4-BE49-F238E27FC236}">
                <a16:creationId xmlns:a16="http://schemas.microsoft.com/office/drawing/2014/main" id="{7A28C643-612D-2AAD-563F-2F76B509043D}"/>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7" imgW="242" imgH="241" progId="TCLayout.ActiveDocument.1">
                  <p:embed/>
                </p:oleObj>
              </mc:Choice>
              <mc:Fallback>
                <p:oleObj name="think-cell Slide" r:id="rId47" imgW="242" imgH="241" progId="TCLayout.ActiveDocument.1">
                  <p:embed/>
                  <p:pic>
                    <p:nvPicPr>
                      <p:cNvPr id="69" name="think-cell data - do not delete" hidden="1">
                        <a:extLst>
                          <a:ext uri="{FF2B5EF4-FFF2-40B4-BE49-F238E27FC236}">
                            <a16:creationId xmlns:a16="http://schemas.microsoft.com/office/drawing/2014/main" id="{7A28C643-612D-2AAD-563F-2F76B509043D}"/>
                          </a:ext>
                        </a:extLst>
                      </p:cNvPr>
                      <p:cNvPicPr/>
                      <p:nvPr/>
                    </p:nvPicPr>
                    <p:blipFill>
                      <a:blip r:embed="rId48"/>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3CEA1077-2B5A-DADE-F247-10AD62C32B8D}"/>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503321BA-F238-6FDD-9065-0927384844B8}"/>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B5134CDB-B7B5-7604-BBFD-D858F797791E}"/>
              </a:ext>
            </a:extLst>
          </p:cNvPr>
          <p:cNvSpPr>
            <a:spLocks noGrp="1"/>
          </p:cNvSpPr>
          <p:nvPr>
            <p:ph type="sldNum" sz="quarter" idx="12"/>
          </p:nvPr>
        </p:nvSpPr>
        <p:spPr/>
        <p:txBody>
          <a:bodyPr/>
          <a:lstStyle/>
          <a:p>
            <a:fld id="{9B8CDF1A-3CDE-4195-AF23-CDCF2878DEB5}" type="slidenum">
              <a:rPr lang="en-US" smtClean="0"/>
              <a:t>69</a:t>
            </a:fld>
            <a:endParaRPr lang="en-US"/>
          </a:p>
        </p:txBody>
      </p:sp>
      <p:graphicFrame>
        <p:nvGraphicFramePr>
          <p:cNvPr id="79" name="Chart 78">
            <a:extLst>
              <a:ext uri="{FF2B5EF4-FFF2-40B4-BE49-F238E27FC236}">
                <a16:creationId xmlns:a16="http://schemas.microsoft.com/office/drawing/2014/main" id="{2EEEB0D7-1769-5AAD-17EB-C02D35347A14}"/>
              </a:ext>
            </a:extLst>
          </p:cNvPr>
          <p:cNvGraphicFramePr/>
          <p:nvPr>
            <p:custDataLst>
              <p:tags r:id="rId2"/>
            </p:custDataLst>
          </p:nvPr>
        </p:nvGraphicFramePr>
        <p:xfrm>
          <a:off x="1101725" y="2162175"/>
          <a:ext cx="5237163" cy="1819275"/>
        </p:xfrm>
        <a:graphic>
          <a:graphicData uri="http://schemas.openxmlformats.org/drawingml/2006/chart">
            <c:chart xmlns:c="http://schemas.openxmlformats.org/drawingml/2006/chart" xmlns:r="http://schemas.openxmlformats.org/officeDocument/2006/relationships" r:id="rId49"/>
          </a:graphicData>
        </a:graphic>
      </p:graphicFrame>
      <p:sp>
        <p:nvSpPr>
          <p:cNvPr id="6" name="Text Placeholder 2">
            <a:extLst>
              <a:ext uri="{FF2B5EF4-FFF2-40B4-BE49-F238E27FC236}">
                <a16:creationId xmlns:a16="http://schemas.microsoft.com/office/drawing/2014/main" id="{25345480-D0C0-896D-FDD6-B6F8932E4122}"/>
              </a:ext>
            </a:extLst>
          </p:cNvPr>
          <p:cNvSpPr>
            <a:spLocks/>
          </p:cNvSpPr>
          <p:nvPr>
            <p:custDataLst>
              <p:tags r:id="rId3"/>
            </p:custDataLst>
          </p:nvPr>
        </p:nvSpPr>
        <p:spPr bwMode="gray">
          <a:xfrm>
            <a:off x="985838" y="3692525"/>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5E03E03D-893D-4688-B179-BF859986CD03}" type="datetime'''''''''''''''''''''''''''''''''''''''''''''''''''0'''''''">
              <a:rPr lang="fi-FI" altLang="en-US" sz="1000" smtClean="0">
                <a:solidFill>
                  <a:srgbClr val="322D2D"/>
                </a:solidFill>
              </a:rPr>
              <a:pPr lvl="0" algn="r">
                <a:spcBef>
                  <a:spcPct val="0"/>
                </a:spcBef>
                <a:spcAft>
                  <a:spcPct val="0"/>
                </a:spcAft>
              </a:pPr>
              <a:t>0</a:t>
            </a:fld>
            <a:endParaRPr lang="fi-FI" sz="1000">
              <a:solidFill>
                <a:srgbClr val="322D2D"/>
              </a:solidFill>
            </a:endParaRPr>
          </a:p>
        </p:txBody>
      </p:sp>
      <p:sp>
        <p:nvSpPr>
          <p:cNvPr id="8" name="Text Placeholder 2">
            <a:extLst>
              <a:ext uri="{FF2B5EF4-FFF2-40B4-BE49-F238E27FC236}">
                <a16:creationId xmlns:a16="http://schemas.microsoft.com/office/drawing/2014/main" id="{FB3EFB9D-821E-986F-7CA4-03BE8C5A60B8}"/>
              </a:ext>
            </a:extLst>
          </p:cNvPr>
          <p:cNvSpPr>
            <a:spLocks/>
          </p:cNvSpPr>
          <p:nvPr>
            <p:custDataLst>
              <p:tags r:id="rId4"/>
            </p:custDataLst>
          </p:nvPr>
        </p:nvSpPr>
        <p:spPr bwMode="gray">
          <a:xfrm>
            <a:off x="846138" y="335121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798209DE-0F29-4635-BADD-5C14525886B2}" type="datetime'''''''''''''1''''''''0''''''''''''''''''''''''''''''''0'''''''">
              <a:rPr lang="fi-FI" altLang="en-US" sz="1000" smtClean="0">
                <a:solidFill>
                  <a:srgbClr val="322D2D"/>
                </a:solidFill>
              </a:rPr>
              <a:pPr lvl="0" algn="r">
                <a:spcBef>
                  <a:spcPct val="0"/>
                </a:spcBef>
                <a:spcAft>
                  <a:spcPct val="0"/>
                </a:spcAft>
              </a:pPr>
              <a:t>100</a:t>
            </a:fld>
            <a:endParaRPr lang="fi-FI" sz="1000">
              <a:solidFill>
                <a:srgbClr val="322D2D"/>
              </a:solidFill>
            </a:endParaRPr>
          </a:p>
        </p:txBody>
      </p:sp>
      <p:sp>
        <p:nvSpPr>
          <p:cNvPr id="9" name="Text Placeholder 2">
            <a:extLst>
              <a:ext uri="{FF2B5EF4-FFF2-40B4-BE49-F238E27FC236}">
                <a16:creationId xmlns:a16="http://schemas.microsoft.com/office/drawing/2014/main" id="{BD5300CB-3B10-0108-59B9-B81B67B52A29}"/>
              </a:ext>
            </a:extLst>
          </p:cNvPr>
          <p:cNvSpPr>
            <a:spLocks/>
          </p:cNvSpPr>
          <p:nvPr>
            <p:custDataLst>
              <p:tags r:id="rId5"/>
            </p:custDataLst>
          </p:nvPr>
        </p:nvSpPr>
        <p:spPr bwMode="gray">
          <a:xfrm>
            <a:off x="846138" y="300831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96FD8E48-CA22-42EF-BDC5-A0518DE7EE09}" type="datetime'''''''''''''''''''''''2''''''0''''''''''''''''''''''''0'''''''">
              <a:rPr lang="fi-FI" altLang="en-US" sz="1000" smtClean="0">
                <a:solidFill>
                  <a:srgbClr val="322D2D"/>
                </a:solidFill>
              </a:rPr>
              <a:pPr lvl="0" algn="r">
                <a:spcBef>
                  <a:spcPct val="0"/>
                </a:spcBef>
                <a:spcAft>
                  <a:spcPct val="0"/>
                </a:spcAft>
              </a:pPr>
              <a:t>200</a:t>
            </a:fld>
            <a:endParaRPr lang="fi-FI" sz="1000">
              <a:solidFill>
                <a:srgbClr val="322D2D"/>
              </a:solidFill>
            </a:endParaRPr>
          </a:p>
        </p:txBody>
      </p:sp>
      <p:sp>
        <p:nvSpPr>
          <p:cNvPr id="10" name="Text Placeholder 2">
            <a:extLst>
              <a:ext uri="{FF2B5EF4-FFF2-40B4-BE49-F238E27FC236}">
                <a16:creationId xmlns:a16="http://schemas.microsoft.com/office/drawing/2014/main" id="{790149A2-50A5-2595-4551-A1D1430DFB58}"/>
              </a:ext>
            </a:extLst>
          </p:cNvPr>
          <p:cNvSpPr>
            <a:spLocks/>
          </p:cNvSpPr>
          <p:nvPr>
            <p:custDataLst>
              <p:tags r:id="rId6"/>
            </p:custDataLst>
          </p:nvPr>
        </p:nvSpPr>
        <p:spPr bwMode="gray">
          <a:xfrm>
            <a:off x="846138" y="2667000"/>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2E21554E-EC8B-45AC-9E30-A4142F41A5DB}" type="datetime'30''''''''''''''''''''''''0'''''''''''''''''''''''''''">
              <a:rPr lang="fi-FI" altLang="en-US" sz="1000" smtClean="0">
                <a:solidFill>
                  <a:srgbClr val="322D2D"/>
                </a:solidFill>
              </a:rPr>
              <a:pPr lvl="0" algn="r">
                <a:spcBef>
                  <a:spcPct val="0"/>
                </a:spcBef>
                <a:spcAft>
                  <a:spcPct val="0"/>
                </a:spcAft>
              </a:pPr>
              <a:t>300</a:t>
            </a:fld>
            <a:endParaRPr lang="fi-FI" sz="1000">
              <a:solidFill>
                <a:srgbClr val="322D2D"/>
              </a:solidFill>
            </a:endParaRPr>
          </a:p>
        </p:txBody>
      </p:sp>
      <p:sp>
        <p:nvSpPr>
          <p:cNvPr id="11" name="Text Placeholder 2">
            <a:extLst>
              <a:ext uri="{FF2B5EF4-FFF2-40B4-BE49-F238E27FC236}">
                <a16:creationId xmlns:a16="http://schemas.microsoft.com/office/drawing/2014/main" id="{317F43C5-1546-A06C-BA94-643EB2AD8C80}"/>
              </a:ext>
            </a:extLst>
          </p:cNvPr>
          <p:cNvSpPr>
            <a:spLocks/>
          </p:cNvSpPr>
          <p:nvPr>
            <p:custDataLst>
              <p:tags r:id="rId7"/>
            </p:custDataLst>
          </p:nvPr>
        </p:nvSpPr>
        <p:spPr bwMode="gray">
          <a:xfrm>
            <a:off x="846138" y="2324100"/>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0C420B77-A81F-453B-BD9E-64337698DC9E}" type="datetime'''''''''''''''''40''0'''''''''''''''''''''">
              <a:rPr lang="fi-FI" altLang="en-US" sz="1000" smtClean="0">
                <a:solidFill>
                  <a:srgbClr val="322D2D"/>
                </a:solidFill>
              </a:rPr>
              <a:pPr lvl="0" algn="r">
                <a:spcBef>
                  <a:spcPct val="0"/>
                </a:spcBef>
                <a:spcAft>
                  <a:spcPct val="0"/>
                </a:spcAft>
              </a:pPr>
              <a:t>400</a:t>
            </a:fld>
            <a:endParaRPr lang="fi-FI" sz="1000">
              <a:solidFill>
                <a:srgbClr val="322D2D"/>
              </a:solidFill>
            </a:endParaRPr>
          </a:p>
        </p:txBody>
      </p:sp>
      <p:sp>
        <p:nvSpPr>
          <p:cNvPr id="15" name="Text Placeholder 2">
            <a:extLst>
              <a:ext uri="{FF2B5EF4-FFF2-40B4-BE49-F238E27FC236}">
                <a16:creationId xmlns:a16="http://schemas.microsoft.com/office/drawing/2014/main" id="{7A4ADA6F-F5F4-D788-23E0-7491F0A5EAFF}"/>
              </a:ext>
            </a:extLst>
          </p:cNvPr>
          <p:cNvSpPr>
            <a:spLocks/>
          </p:cNvSpPr>
          <p:nvPr>
            <p:custDataLst>
              <p:tags r:id="rId8"/>
            </p:custDataLst>
          </p:nvPr>
        </p:nvSpPr>
        <p:spPr bwMode="auto">
          <a:xfrm>
            <a:off x="1217613" y="37988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9A39A9D-BD88-47F2-ACA3-E526D08AFC1A}" type="datetime'''Q2'''' ''2''''''''''''''''''0''''''''''''''24'''''''''''''''">
              <a:rPr lang="fi-FI" altLang="en-US" sz="1000" smtClean="0">
                <a:solidFill>
                  <a:srgbClr val="322D2D"/>
                </a:solidFill>
              </a:rPr>
              <a:pPr lvl="0" algn="ctr">
                <a:spcBef>
                  <a:spcPct val="0"/>
                </a:spcBef>
                <a:spcAft>
                  <a:spcPct val="0"/>
                </a:spcAft>
                <a:defRPr/>
              </a:pPr>
              <a:t>Q2 2024</a:t>
            </a:fld>
            <a:endParaRPr kumimoji="0" lang="fi-FI" sz="1000" i="0" strike="noStrike" kern="1200" cap="none" spc="0" normalizeH="0" baseline="0" noProof="0">
              <a:ln>
                <a:noFill/>
              </a:ln>
              <a:solidFill>
                <a:srgbClr val="322D2D"/>
              </a:solidFill>
              <a:effectLst/>
              <a:uLnTx/>
              <a:uFillTx/>
            </a:endParaRPr>
          </a:p>
        </p:txBody>
      </p:sp>
      <p:sp>
        <p:nvSpPr>
          <p:cNvPr id="16" name="Text Placeholder 2">
            <a:extLst>
              <a:ext uri="{FF2B5EF4-FFF2-40B4-BE49-F238E27FC236}">
                <a16:creationId xmlns:a16="http://schemas.microsoft.com/office/drawing/2014/main" id="{BA6C04C5-A238-114E-24C1-AB8FA77490F6}"/>
              </a:ext>
            </a:extLst>
          </p:cNvPr>
          <p:cNvSpPr>
            <a:spLocks/>
          </p:cNvSpPr>
          <p:nvPr>
            <p:custDataLst>
              <p:tags r:id="rId9"/>
            </p:custDataLst>
          </p:nvPr>
        </p:nvSpPr>
        <p:spPr bwMode="auto">
          <a:xfrm>
            <a:off x="1781175" y="37988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EB52829C-323D-4E51-8796-2A920710D45C}" type="datetime'''Q''3 ''''''''2''''''0''2''''''''''''''''''''4'">
              <a:rPr lang="fi-FI" altLang="en-US" sz="1000" smtClean="0">
                <a:solidFill>
                  <a:srgbClr val="322D2D"/>
                </a:solidFill>
              </a:rPr>
              <a:pPr lvl="0" algn="ctr">
                <a:spcBef>
                  <a:spcPct val="0"/>
                </a:spcBef>
                <a:spcAft>
                  <a:spcPct val="0"/>
                </a:spcAft>
                <a:defRPr/>
              </a:pPr>
              <a:t>Q3 2024</a:t>
            </a:fld>
            <a:endParaRPr kumimoji="0" lang="fi-FI" sz="1000" i="0" strike="noStrike" kern="1200" cap="none" spc="0" normalizeH="0" baseline="0" noProof="0">
              <a:ln>
                <a:noFill/>
              </a:ln>
              <a:solidFill>
                <a:srgbClr val="322D2D"/>
              </a:solidFill>
              <a:effectLst/>
              <a:uLnTx/>
              <a:uFillTx/>
            </a:endParaRPr>
          </a:p>
        </p:txBody>
      </p:sp>
      <p:sp>
        <p:nvSpPr>
          <p:cNvPr id="17" name="Text Placeholder 2">
            <a:extLst>
              <a:ext uri="{FF2B5EF4-FFF2-40B4-BE49-F238E27FC236}">
                <a16:creationId xmlns:a16="http://schemas.microsoft.com/office/drawing/2014/main" id="{E1F64922-FD2D-A42E-E79A-5F526AFA8883}"/>
              </a:ext>
            </a:extLst>
          </p:cNvPr>
          <p:cNvSpPr>
            <a:spLocks/>
          </p:cNvSpPr>
          <p:nvPr>
            <p:custDataLst>
              <p:tags r:id="rId10"/>
            </p:custDataLst>
          </p:nvPr>
        </p:nvSpPr>
        <p:spPr bwMode="auto">
          <a:xfrm>
            <a:off x="2344738" y="37988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30E5F387-84FF-4720-89E9-7F4CFE80104D}" type="datetime'Q''''''''4'''' 2''''02''''4'''''">
              <a:rPr lang="fi-FI" altLang="en-US" sz="1000" smtClean="0">
                <a:solidFill>
                  <a:srgbClr val="322D2D"/>
                </a:solidFill>
              </a:rPr>
              <a:pPr lvl="0" algn="ctr">
                <a:spcBef>
                  <a:spcPct val="0"/>
                </a:spcBef>
                <a:spcAft>
                  <a:spcPct val="0"/>
                </a:spcAft>
                <a:defRPr/>
              </a:pPr>
              <a:t>Q4 2024</a:t>
            </a:fld>
            <a:endParaRPr kumimoji="0" lang="fi-FI" sz="1000" i="0" strike="noStrike" kern="1200" cap="none" spc="0" normalizeH="0" baseline="0" noProof="0">
              <a:ln>
                <a:noFill/>
              </a:ln>
              <a:solidFill>
                <a:srgbClr val="322D2D"/>
              </a:solidFill>
              <a:effectLst/>
              <a:uLnTx/>
              <a:uFillTx/>
            </a:endParaRPr>
          </a:p>
        </p:txBody>
      </p:sp>
      <p:sp>
        <p:nvSpPr>
          <p:cNvPr id="18" name="Text Placeholder 2">
            <a:extLst>
              <a:ext uri="{FF2B5EF4-FFF2-40B4-BE49-F238E27FC236}">
                <a16:creationId xmlns:a16="http://schemas.microsoft.com/office/drawing/2014/main" id="{BE691244-8CC3-04E0-B720-72665810C746}"/>
              </a:ext>
            </a:extLst>
          </p:cNvPr>
          <p:cNvSpPr>
            <a:spLocks/>
          </p:cNvSpPr>
          <p:nvPr>
            <p:custDataLst>
              <p:tags r:id="rId11"/>
            </p:custDataLst>
          </p:nvPr>
        </p:nvSpPr>
        <p:spPr bwMode="auto">
          <a:xfrm>
            <a:off x="2908300" y="37988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56AC79DD-088F-4935-8215-1742EBF92B9B}" type="datetime'''''''''''''''Q1'' ''2''''0''2''''5'''''''''''''">
              <a:rPr lang="fi-FI" altLang="en-US" sz="1000" smtClean="0">
                <a:solidFill>
                  <a:srgbClr val="322D2D"/>
                </a:solidFill>
              </a:rPr>
              <a:pPr lvl="0" algn="ctr">
                <a:spcBef>
                  <a:spcPct val="0"/>
                </a:spcBef>
                <a:spcAft>
                  <a:spcPct val="0"/>
                </a:spcAft>
                <a:defRPr/>
              </a:pPr>
              <a:t>Q1 2025</a:t>
            </a:fld>
            <a:endParaRPr kumimoji="0" lang="fi-FI" sz="1000" i="0" strike="noStrike" kern="1200" cap="none" spc="0" normalizeH="0" baseline="0" noProof="0">
              <a:ln>
                <a:noFill/>
              </a:ln>
              <a:solidFill>
                <a:srgbClr val="322D2D"/>
              </a:solidFill>
              <a:effectLst/>
              <a:uLnTx/>
              <a:uFillTx/>
            </a:endParaRPr>
          </a:p>
        </p:txBody>
      </p:sp>
      <p:sp>
        <p:nvSpPr>
          <p:cNvPr id="19" name="Text Placeholder 2">
            <a:extLst>
              <a:ext uri="{FF2B5EF4-FFF2-40B4-BE49-F238E27FC236}">
                <a16:creationId xmlns:a16="http://schemas.microsoft.com/office/drawing/2014/main" id="{1737EBD1-F4A4-71E0-E14F-1231F2F606CB}"/>
              </a:ext>
            </a:extLst>
          </p:cNvPr>
          <p:cNvSpPr>
            <a:spLocks/>
          </p:cNvSpPr>
          <p:nvPr>
            <p:custDataLst>
              <p:tags r:id="rId12"/>
            </p:custDataLst>
          </p:nvPr>
        </p:nvSpPr>
        <p:spPr bwMode="auto">
          <a:xfrm>
            <a:off x="3471863" y="37988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30F2932E-DED4-467C-A472-C19BC52E4A47}" type="datetime'''Q''''''''''''''''2 ''2''''''''''''''0''2''''''''''''5'">
              <a:rPr lang="fi-FI" altLang="en-US" sz="1000" smtClean="0">
                <a:solidFill>
                  <a:srgbClr val="322D2D"/>
                </a:solidFill>
              </a:rPr>
              <a:pPr lvl="0" algn="ctr">
                <a:spcBef>
                  <a:spcPct val="0"/>
                </a:spcBef>
                <a:spcAft>
                  <a:spcPct val="0"/>
                </a:spcAft>
                <a:defRPr/>
              </a:pPr>
              <a:t>Q2 2025</a:t>
            </a:fld>
            <a:endParaRPr kumimoji="0" lang="fi-FI" sz="1000" i="0" strike="noStrike" kern="1200" cap="none" spc="0" normalizeH="0" baseline="0" noProof="0" dirty="0">
              <a:ln>
                <a:noFill/>
              </a:ln>
              <a:solidFill>
                <a:srgbClr val="322D2D"/>
              </a:solidFill>
              <a:effectLst/>
              <a:uLnTx/>
              <a:uFillTx/>
            </a:endParaRPr>
          </a:p>
        </p:txBody>
      </p:sp>
      <p:sp>
        <p:nvSpPr>
          <p:cNvPr id="20" name="Text Placeholder 2">
            <a:extLst>
              <a:ext uri="{FF2B5EF4-FFF2-40B4-BE49-F238E27FC236}">
                <a16:creationId xmlns:a16="http://schemas.microsoft.com/office/drawing/2014/main" id="{156B5511-DED3-223B-BAC9-373A86FFA4B6}"/>
              </a:ext>
            </a:extLst>
          </p:cNvPr>
          <p:cNvSpPr>
            <a:spLocks/>
          </p:cNvSpPr>
          <p:nvPr>
            <p:custDataLst>
              <p:tags r:id="rId13"/>
            </p:custDataLst>
          </p:nvPr>
        </p:nvSpPr>
        <p:spPr bwMode="auto">
          <a:xfrm>
            <a:off x="4035425" y="37988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EF3344EE-E737-4F0A-B018-B95B784247B6}" type="datetime'''''Q''''''''''''''''3 ''''''''2''''''''''''0''''''''''''25'">
              <a:rPr lang="fi-FI" altLang="en-US" sz="1000" smtClean="0">
                <a:solidFill>
                  <a:srgbClr val="322D2D"/>
                </a:solidFill>
              </a:rPr>
              <a:pPr lvl="0" algn="ctr">
                <a:spcBef>
                  <a:spcPct val="0"/>
                </a:spcBef>
                <a:spcAft>
                  <a:spcPct val="0"/>
                </a:spcAft>
                <a:defRPr/>
              </a:pPr>
              <a:t>Q3 2025</a:t>
            </a:fld>
            <a:endParaRPr kumimoji="0" lang="fi-FI" sz="1000" i="0" strike="noStrike" kern="1200" cap="none" spc="0" normalizeH="0" baseline="0" noProof="0">
              <a:ln>
                <a:noFill/>
              </a:ln>
              <a:solidFill>
                <a:srgbClr val="322D2D"/>
              </a:solidFill>
              <a:effectLst/>
              <a:uLnTx/>
              <a:uFillTx/>
            </a:endParaRPr>
          </a:p>
        </p:txBody>
      </p:sp>
      <p:sp>
        <p:nvSpPr>
          <p:cNvPr id="66" name="Text Placeholder 2">
            <a:extLst>
              <a:ext uri="{FF2B5EF4-FFF2-40B4-BE49-F238E27FC236}">
                <a16:creationId xmlns:a16="http://schemas.microsoft.com/office/drawing/2014/main" id="{87D27A0E-B81A-F619-3ADF-897A6DB62AF5}"/>
              </a:ext>
            </a:extLst>
          </p:cNvPr>
          <p:cNvSpPr>
            <a:spLocks/>
          </p:cNvSpPr>
          <p:nvPr>
            <p:custDataLst>
              <p:tags r:id="rId14"/>
            </p:custDataLst>
          </p:nvPr>
        </p:nvSpPr>
        <p:spPr bwMode="auto">
          <a:xfrm>
            <a:off x="4598988" y="37988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2A6074E3-E438-4F31-9DCF-EC92FCC0DAF9}" type="datetime'''''''Q''4'''''''''' ''''''''''2''''0''''''2''''''5'''''''''''">
              <a:rPr lang="fi-FI" altLang="en-US" sz="1000" smtClean="0">
                <a:solidFill>
                  <a:srgbClr val="322D2D"/>
                </a:solidFill>
              </a:rPr>
              <a:pPr lvl="0" algn="ctr">
                <a:spcBef>
                  <a:spcPct val="0"/>
                </a:spcBef>
                <a:spcAft>
                  <a:spcPct val="0"/>
                </a:spcAft>
                <a:defRPr/>
              </a:pPr>
              <a:t>Q4 2025</a:t>
            </a:fld>
            <a:endParaRPr kumimoji="0" lang="fi-FI" sz="1000" i="0" strike="noStrike" kern="1200" cap="none" spc="0" normalizeH="0" baseline="0" noProof="0">
              <a:ln>
                <a:noFill/>
              </a:ln>
              <a:solidFill>
                <a:srgbClr val="322D2D"/>
              </a:solidFill>
              <a:effectLst/>
              <a:uLnTx/>
              <a:uFillTx/>
            </a:endParaRPr>
          </a:p>
        </p:txBody>
      </p:sp>
      <p:sp>
        <p:nvSpPr>
          <p:cNvPr id="67" name="Text Placeholder 2">
            <a:extLst>
              <a:ext uri="{FF2B5EF4-FFF2-40B4-BE49-F238E27FC236}">
                <a16:creationId xmlns:a16="http://schemas.microsoft.com/office/drawing/2014/main" id="{EBF1CC8D-ACC8-9BA6-6228-4354591EED12}"/>
              </a:ext>
            </a:extLst>
          </p:cNvPr>
          <p:cNvSpPr>
            <a:spLocks/>
          </p:cNvSpPr>
          <p:nvPr>
            <p:custDataLst>
              <p:tags r:id="rId15"/>
            </p:custDataLst>
          </p:nvPr>
        </p:nvSpPr>
        <p:spPr bwMode="auto">
          <a:xfrm>
            <a:off x="5162550" y="37988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8D491361-88C8-44C8-BBDD-0D37E8320528}" type="datetime'''Q1'''''''' ''''''''''2''''0''''''''''2''''''''''''''''6'''">
              <a:rPr lang="fi-FI" altLang="en-US" sz="1000" smtClean="0">
                <a:solidFill>
                  <a:srgbClr val="322D2D"/>
                </a:solidFill>
              </a:rPr>
              <a:pPr lvl="0" algn="ctr">
                <a:spcBef>
                  <a:spcPct val="0"/>
                </a:spcBef>
                <a:spcAft>
                  <a:spcPct val="0"/>
                </a:spcAft>
                <a:defRPr/>
              </a:pPr>
              <a:t>Q1 2026</a:t>
            </a:fld>
            <a:endParaRPr kumimoji="0" lang="fi-FI" sz="1000" i="0" strike="noStrike" kern="1200" cap="none" spc="0" normalizeH="0" baseline="0" noProof="0" dirty="0">
              <a:ln>
                <a:noFill/>
              </a:ln>
              <a:solidFill>
                <a:srgbClr val="322D2D"/>
              </a:solidFill>
              <a:effectLst/>
              <a:uLnTx/>
              <a:uFillTx/>
            </a:endParaRPr>
          </a:p>
        </p:txBody>
      </p:sp>
      <p:sp>
        <p:nvSpPr>
          <p:cNvPr id="23" name="Text Placeholder 2">
            <a:extLst>
              <a:ext uri="{FF2B5EF4-FFF2-40B4-BE49-F238E27FC236}">
                <a16:creationId xmlns:a16="http://schemas.microsoft.com/office/drawing/2014/main" id="{502E6373-712B-00F9-0F3F-C3C2352ED672}"/>
              </a:ext>
            </a:extLst>
          </p:cNvPr>
          <p:cNvSpPr>
            <a:spLocks/>
          </p:cNvSpPr>
          <p:nvPr>
            <p:custDataLst>
              <p:tags r:id="rId16"/>
            </p:custDataLst>
          </p:nvPr>
        </p:nvSpPr>
        <p:spPr bwMode="auto">
          <a:xfrm>
            <a:off x="5726113" y="3798888"/>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108600ED-7A24-4ED0-9BB3-020AF39FFEF1}" type="datetime'''''Q2'''' ''''''''''2''''''''''''''''''0''''2''''''6'">
              <a:rPr lang="fi-FI" altLang="en-US" sz="1000" b="1" smtClean="0">
                <a:solidFill>
                  <a:srgbClr val="322D2D"/>
                </a:solidFill>
              </a:rPr>
              <a:pPr lvl="0" algn="ctr">
                <a:spcBef>
                  <a:spcPct val="0"/>
                </a:spcBef>
                <a:spcAft>
                  <a:spcPct val="0"/>
                </a:spcAft>
                <a:defRPr/>
              </a:pPr>
              <a:t>Q2 2026</a:t>
            </a:fld>
            <a:endParaRPr kumimoji="0" lang="fi-FI" sz="1000" b="1" i="0" strike="noStrike" kern="1200" cap="none" spc="0" normalizeH="0" baseline="0" noProof="0">
              <a:ln>
                <a:noFill/>
              </a:ln>
              <a:solidFill>
                <a:srgbClr val="322D2D"/>
              </a:solidFill>
              <a:effectLst/>
              <a:uLnTx/>
              <a:uFillTx/>
            </a:endParaRPr>
          </a:p>
        </p:txBody>
      </p:sp>
      <p:sp>
        <p:nvSpPr>
          <p:cNvPr id="21" name="Title 1">
            <a:extLst>
              <a:ext uri="{FF2B5EF4-FFF2-40B4-BE49-F238E27FC236}">
                <a16:creationId xmlns:a16="http://schemas.microsoft.com/office/drawing/2014/main" id="{E98C4670-96F7-38BC-D9AE-DD38B5326586}"/>
              </a:ext>
            </a:extLst>
          </p:cNvPr>
          <p:cNvSpPr txBox="1">
            <a:spLocks/>
          </p:cNvSpPr>
          <p:nvPr/>
        </p:nvSpPr>
        <p:spPr>
          <a:xfrm>
            <a:off x="838993" y="436711"/>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err="1"/>
              <a:t>Packaging</a:t>
            </a:r>
            <a:r>
              <a:rPr lang="fi-FI"/>
              <a:t> &amp; </a:t>
            </a:r>
            <a:r>
              <a:rPr lang="fi-FI" err="1"/>
              <a:t>Hygiene</a:t>
            </a:r>
            <a:r>
              <a:rPr lang="fi-FI"/>
              <a:t> Solutions</a:t>
            </a:r>
            <a:endParaRPr lang="fi-FI">
              <a:highlight>
                <a:srgbClr val="FFFF00"/>
              </a:highlight>
            </a:endParaRPr>
          </a:p>
        </p:txBody>
      </p:sp>
      <p:sp>
        <p:nvSpPr>
          <p:cNvPr id="22" name="Content Placeholder 2">
            <a:extLst>
              <a:ext uri="{FF2B5EF4-FFF2-40B4-BE49-F238E27FC236}">
                <a16:creationId xmlns:a16="http://schemas.microsoft.com/office/drawing/2014/main" id="{EB64B7F2-EE60-4669-4DE0-B806A8781051}"/>
              </a:ext>
            </a:extLst>
          </p:cNvPr>
          <p:cNvSpPr txBox="1">
            <a:spLocks/>
          </p:cNvSpPr>
          <p:nvPr/>
        </p:nvSpPr>
        <p:spPr>
          <a:xfrm>
            <a:off x="6748393" y="1624632"/>
            <a:ext cx="5108644" cy="4480892"/>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800" b="1" dirty="0"/>
              <a:t>Market </a:t>
            </a:r>
            <a:r>
              <a:rPr lang="fi-FI" sz="1800" b="1" dirty="0" err="1"/>
              <a:t>environment</a:t>
            </a:r>
            <a:r>
              <a:rPr lang="fi-FI" sz="1800" b="1" dirty="0"/>
              <a:t> </a:t>
            </a:r>
            <a:r>
              <a:rPr lang="fi-FI" sz="1800" b="1" dirty="0" err="1"/>
              <a:t>continued</a:t>
            </a:r>
            <a:r>
              <a:rPr lang="fi-FI" sz="1800" b="1" dirty="0"/>
              <a:t> </a:t>
            </a:r>
            <a:r>
              <a:rPr lang="fi-FI" sz="1800" b="1" dirty="0" err="1"/>
              <a:t>challenging</a:t>
            </a:r>
            <a:endParaRPr lang="fi-FI" sz="1800" b="1" dirty="0"/>
          </a:p>
          <a:p>
            <a:pPr marL="285750" indent="-285750">
              <a:buFont typeface="Arial" panose="020B0604020202020204" pitchFamily="34" charset="0"/>
              <a:buChar char="•"/>
            </a:pPr>
            <a:r>
              <a:rPr lang="en-US" sz="1800" dirty="0"/>
              <a:t>Packaging and paper industry impacted by the economic uncertainty and low consumer confidence</a:t>
            </a:r>
          </a:p>
          <a:p>
            <a:r>
              <a:rPr lang="fi-FI" sz="1800" b="1" dirty="0"/>
              <a:t>Q2 </a:t>
            </a:r>
            <a:r>
              <a:rPr lang="fi-FI" sz="1800" b="1" dirty="0" err="1"/>
              <a:t>revenue</a:t>
            </a:r>
            <a:r>
              <a:rPr lang="fi-FI" sz="1800" b="1" dirty="0"/>
              <a:t> </a:t>
            </a:r>
            <a:r>
              <a:rPr lang="fi-FI" sz="1800" b="1" dirty="0" err="1"/>
              <a:t>stable</a:t>
            </a:r>
            <a:r>
              <a:rPr lang="fi-FI" sz="1800" b="1" dirty="0"/>
              <a:t> Y/Y </a:t>
            </a:r>
          </a:p>
          <a:p>
            <a:pPr marL="285750" indent="-285750">
              <a:buFont typeface="Arial" panose="020B0604020202020204" pitchFamily="34" charset="0"/>
              <a:buChar char="•"/>
            </a:pPr>
            <a:r>
              <a:rPr lang="fi-FI" sz="1800" dirty="0"/>
              <a:t>Q2 </a:t>
            </a:r>
            <a:r>
              <a:rPr lang="fi-FI" sz="1800" dirty="0" err="1"/>
              <a:t>organic</a:t>
            </a:r>
            <a:r>
              <a:rPr lang="fi-FI" sz="1800" dirty="0"/>
              <a:t> </a:t>
            </a:r>
            <a:r>
              <a:rPr lang="fi-FI" sz="1800" dirty="0" err="1"/>
              <a:t>revenue</a:t>
            </a:r>
            <a:r>
              <a:rPr lang="fi-FI" sz="1800" dirty="0"/>
              <a:t> growth</a:t>
            </a:r>
            <a:r>
              <a:rPr lang="fi-FI" sz="1800" baseline="30000" dirty="0"/>
              <a:t>1</a:t>
            </a:r>
            <a:r>
              <a:rPr lang="fi-FI" sz="1800" dirty="0"/>
              <a:t> 0%</a:t>
            </a:r>
          </a:p>
          <a:p>
            <a:pPr marL="285750" indent="-285750">
              <a:buFont typeface="Arial" panose="020B0604020202020204" pitchFamily="34" charset="0"/>
              <a:buChar char="•"/>
            </a:pPr>
            <a:r>
              <a:rPr lang="en-US" sz="1800" dirty="0"/>
              <a:t>Q/Q sales volumes and prices </a:t>
            </a:r>
            <a:r>
              <a:rPr lang="fi-FI" sz="1800" dirty="0" err="1"/>
              <a:t>increased</a:t>
            </a:r>
            <a:endParaRPr lang="fi-FI" sz="1800" dirty="0"/>
          </a:p>
          <a:p>
            <a:r>
              <a:rPr lang="fi-FI" sz="1800" b="1" dirty="0" err="1"/>
              <a:t>Operative</a:t>
            </a:r>
            <a:r>
              <a:rPr lang="fi-FI" sz="1800" b="1" dirty="0"/>
              <a:t> EBITDA-% </a:t>
            </a:r>
            <a:r>
              <a:rPr lang="fi-FI" sz="1800" b="1" dirty="0" err="1"/>
              <a:t>improved</a:t>
            </a:r>
            <a:r>
              <a:rPr lang="fi-FI" sz="1800" b="1" dirty="0"/>
              <a:t> to 11.6%</a:t>
            </a:r>
          </a:p>
          <a:p>
            <a:pPr marL="285750" indent="-285750">
              <a:buFont typeface="Arial" panose="020B0604020202020204" pitchFamily="34" charset="0"/>
              <a:buChar char="•"/>
            </a:pPr>
            <a:r>
              <a:rPr lang="fi-FI" sz="1800" dirty="0" err="1"/>
              <a:t>Profitability</a:t>
            </a:r>
            <a:r>
              <a:rPr lang="fi-FI" sz="1800" dirty="0"/>
              <a:t> </a:t>
            </a:r>
            <a:r>
              <a:rPr lang="fi-FI" sz="1800" dirty="0" err="1"/>
              <a:t>improvement</a:t>
            </a:r>
            <a:r>
              <a:rPr lang="fi-FI" sz="1800" dirty="0"/>
              <a:t> </a:t>
            </a:r>
            <a:r>
              <a:rPr lang="fi-FI" sz="1800" dirty="0" err="1"/>
              <a:t>mainly</a:t>
            </a:r>
            <a:r>
              <a:rPr lang="fi-FI" sz="1800" dirty="0"/>
              <a:t> </a:t>
            </a:r>
            <a:r>
              <a:rPr lang="fi-FI" sz="1800" dirty="0" err="1"/>
              <a:t>driven</a:t>
            </a:r>
            <a:r>
              <a:rPr lang="fi-FI" sz="1800" dirty="0"/>
              <a:t> </a:t>
            </a:r>
            <a:r>
              <a:rPr lang="fi-FI" sz="1800" dirty="0" err="1"/>
              <a:t>by</a:t>
            </a:r>
            <a:r>
              <a:rPr lang="fi-FI" sz="1800" dirty="0"/>
              <a:t> </a:t>
            </a:r>
            <a:r>
              <a:rPr lang="fi-FI" sz="1800" dirty="0" err="1"/>
              <a:t>cost</a:t>
            </a:r>
            <a:r>
              <a:rPr lang="fi-FI" sz="1800" dirty="0"/>
              <a:t> </a:t>
            </a:r>
            <a:r>
              <a:rPr lang="fi-FI" sz="1800" dirty="0" err="1"/>
              <a:t>savings</a:t>
            </a:r>
            <a:r>
              <a:rPr lang="fi-FI" sz="1800" dirty="0"/>
              <a:t> </a:t>
            </a:r>
            <a:r>
              <a:rPr lang="fi-FI" sz="1800" dirty="0" err="1"/>
              <a:t>related</a:t>
            </a:r>
            <a:r>
              <a:rPr lang="fi-FI" sz="1800" dirty="0"/>
              <a:t> to </a:t>
            </a:r>
            <a:r>
              <a:rPr lang="fi-FI" sz="1800" dirty="0" err="1"/>
              <a:t>the</a:t>
            </a:r>
            <a:r>
              <a:rPr lang="fi-FI" sz="1800" dirty="0"/>
              <a:t> operating </a:t>
            </a:r>
            <a:r>
              <a:rPr lang="fi-FI" sz="1800" dirty="0" err="1"/>
              <a:t>model</a:t>
            </a:r>
            <a:r>
              <a:rPr lang="fi-FI" sz="1800" dirty="0"/>
              <a:t> </a:t>
            </a:r>
            <a:r>
              <a:rPr lang="fi-FI" sz="1800" dirty="0" err="1"/>
              <a:t>change</a:t>
            </a:r>
            <a:endParaRPr lang="fi-FI" sz="1800" dirty="0"/>
          </a:p>
          <a:p>
            <a:pPr marL="285750" indent="-285750">
              <a:buFont typeface="Arial" panose="020B0604020202020204" pitchFamily="34" charset="0"/>
              <a:buChar char="•"/>
            </a:pPr>
            <a:r>
              <a:rPr lang="fi-FI" sz="1800" dirty="0" err="1"/>
              <a:t>Profitability</a:t>
            </a:r>
            <a:r>
              <a:rPr lang="fi-FI" sz="1800" dirty="0"/>
              <a:t> </a:t>
            </a:r>
            <a:r>
              <a:rPr lang="fi-FI" sz="1800" dirty="0" err="1"/>
              <a:t>improvement</a:t>
            </a:r>
            <a:r>
              <a:rPr lang="fi-FI" sz="1800" dirty="0"/>
              <a:t> </a:t>
            </a:r>
            <a:r>
              <a:rPr lang="fi-FI" sz="1800" dirty="0" err="1"/>
              <a:t>initiative</a:t>
            </a:r>
            <a:r>
              <a:rPr lang="fi-FI" sz="1800" dirty="0"/>
              <a:t> </a:t>
            </a:r>
            <a:r>
              <a:rPr lang="fi-FI" sz="1800" dirty="0" err="1"/>
              <a:t>continues</a:t>
            </a:r>
            <a:r>
              <a:rPr lang="fi-FI" sz="1800" dirty="0"/>
              <a:t>: </a:t>
            </a:r>
            <a:r>
              <a:rPr lang="fi-FI" sz="1800" dirty="0" err="1"/>
              <a:t>performance</a:t>
            </a:r>
            <a:r>
              <a:rPr lang="fi-FI" sz="1800" dirty="0"/>
              <a:t> </a:t>
            </a:r>
            <a:r>
              <a:rPr lang="fi-FI" sz="1800" dirty="0" err="1"/>
              <a:t>actions</a:t>
            </a:r>
            <a:r>
              <a:rPr lang="fi-FI" sz="1800" dirty="0"/>
              <a:t> </a:t>
            </a:r>
            <a:r>
              <a:rPr lang="fi-FI" sz="1800" dirty="0" err="1"/>
              <a:t>accelerated</a:t>
            </a:r>
            <a:r>
              <a:rPr lang="fi-FI" sz="1800" dirty="0"/>
              <a:t> in China</a:t>
            </a:r>
          </a:p>
        </p:txBody>
      </p:sp>
      <p:sp>
        <p:nvSpPr>
          <p:cNvPr id="25" name="Slide Number Placeholder 5">
            <a:extLst>
              <a:ext uri="{FF2B5EF4-FFF2-40B4-BE49-F238E27FC236}">
                <a16:creationId xmlns:a16="http://schemas.microsoft.com/office/drawing/2014/main" id="{D9E7EA48-442D-ABAA-78BF-851CB9AAD01D}"/>
              </a:ext>
            </a:extLst>
          </p:cNvPr>
          <p:cNvSpPr txBox="1">
            <a:spLocks/>
          </p:cNvSpPr>
          <p:nvPr/>
        </p:nvSpPr>
        <p:spPr>
          <a:xfrm>
            <a:off x="11352212" y="6453188"/>
            <a:ext cx="504825" cy="144463"/>
          </a:xfrm>
          <a:prstGeom prst="rect">
            <a:avLst/>
          </a:prstGeom>
        </p:spPr>
        <p:txBody>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endParaRPr lang="en-US" sz="700" cap="all" spc="100">
              <a:solidFill>
                <a:srgbClr val="322D2D"/>
              </a:solidFill>
              <a:latin typeface="Arial"/>
            </a:endParaRPr>
          </a:p>
        </p:txBody>
      </p:sp>
      <p:sp>
        <p:nvSpPr>
          <p:cNvPr id="26" name="TextBox 13">
            <a:extLst>
              <a:ext uri="{FF2B5EF4-FFF2-40B4-BE49-F238E27FC236}">
                <a16:creationId xmlns:a16="http://schemas.microsoft.com/office/drawing/2014/main" id="{F6EE42B6-3DEE-4807-AA2B-DECA9E3E032A}"/>
              </a:ext>
            </a:extLst>
          </p:cNvPr>
          <p:cNvSpPr txBox="1"/>
          <p:nvPr/>
        </p:nvSpPr>
        <p:spPr>
          <a:xfrm>
            <a:off x="850900" y="4157663"/>
            <a:ext cx="5183188" cy="503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srgbClr val="322D2D"/>
                </a:solidFill>
                <a:effectLst/>
                <a:uLnTx/>
                <a:uFillTx/>
                <a:latin typeface="Arial"/>
                <a:ea typeface="+mn-ea"/>
                <a:cs typeface="+mn-cs"/>
              </a:rPr>
              <a:t>OPERATIVE EBITDA AND OPERATIVE EBITDA-% </a:t>
            </a:r>
            <a:br>
              <a:rPr kumimoji="0" lang="en-US" sz="1400" b="1" i="0" u="none" strike="noStrike" kern="1200" cap="none" spc="100" normalizeH="0" baseline="0" noProof="0">
                <a:ln>
                  <a:noFill/>
                </a:ln>
                <a:solidFill>
                  <a:srgbClr val="322D2D"/>
                </a:solidFill>
                <a:effectLst/>
                <a:uLnTx/>
                <a:uFillTx/>
                <a:latin typeface="Arial"/>
                <a:ea typeface="+mn-ea"/>
                <a:cs typeface="+mn-cs"/>
              </a:rPr>
            </a:br>
            <a:r>
              <a:rPr kumimoji="0" lang="en-US" sz="14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27" name="TextBox 16">
            <a:extLst>
              <a:ext uri="{FF2B5EF4-FFF2-40B4-BE49-F238E27FC236}">
                <a16:creationId xmlns:a16="http://schemas.microsoft.com/office/drawing/2014/main" id="{BC6C05A0-FF1D-E770-CC69-7D734F1A98AF}"/>
              </a:ext>
            </a:extLst>
          </p:cNvPr>
          <p:cNvSpPr txBox="1"/>
          <p:nvPr/>
        </p:nvSpPr>
        <p:spPr>
          <a:xfrm>
            <a:off x="838199" y="1693863"/>
            <a:ext cx="5443538" cy="504825"/>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srgbClr val="322D2D"/>
                </a:solidFill>
                <a:effectLst/>
                <a:uLnTx/>
                <a:uFillTx/>
                <a:latin typeface="Arial"/>
                <a:ea typeface="+mn-ea"/>
                <a:cs typeface="+mn-cs"/>
              </a:rPr>
              <a:t>REVENUE AND </a:t>
            </a:r>
            <a:r>
              <a:rPr lang="en-US" sz="1400" b="1" spc="100">
                <a:solidFill>
                  <a:srgbClr val="322D2D"/>
                </a:solidFill>
                <a:latin typeface="Arial"/>
              </a:rPr>
              <a:t>ORGANIC </a:t>
            </a:r>
            <a:r>
              <a:rPr kumimoji="0" lang="en-US" sz="1400" b="1" i="0" u="none" strike="noStrike" kern="1200" cap="none" spc="100" normalizeH="0" baseline="0" noProof="0">
                <a:ln>
                  <a:noFill/>
                </a:ln>
                <a:solidFill>
                  <a:srgbClr val="322D2D"/>
                </a:solidFill>
                <a:effectLst/>
                <a:uLnTx/>
                <a:uFillTx/>
                <a:latin typeface="Arial"/>
                <a:ea typeface="+mn-ea"/>
                <a:cs typeface="+mn-cs"/>
              </a:rPr>
              <a:t>REVENUE GROWTH</a:t>
            </a:r>
            <a:r>
              <a:rPr kumimoji="0" lang="en-US" sz="1400" b="1" i="0" u="none" strike="noStrike" kern="1200" cap="none" spc="100" normalizeH="0" baseline="30000" noProof="0">
                <a:ln>
                  <a:noFill/>
                </a:ln>
                <a:solidFill>
                  <a:srgbClr val="322D2D"/>
                </a:solidFill>
                <a:effectLst/>
                <a:uLnTx/>
                <a:uFillTx/>
                <a:latin typeface="Arial"/>
                <a:ea typeface="+mn-ea"/>
                <a:cs typeface="+mn-cs"/>
              </a:rPr>
              <a:t>1</a:t>
            </a:r>
            <a:r>
              <a:rPr kumimoji="0" lang="en-US" sz="1400" b="1" i="0" u="none" strike="noStrike" kern="1200" cap="none" spc="100" normalizeH="0" baseline="0" noProof="0">
                <a:ln>
                  <a:noFill/>
                </a:ln>
                <a:solidFill>
                  <a:srgbClr val="322D2D"/>
                </a:solidFill>
                <a:effectLst/>
                <a:uLnTx/>
                <a:uFillTx/>
                <a:latin typeface="Arial"/>
                <a:ea typeface="+mn-ea"/>
                <a:cs typeface="+mn-cs"/>
              </a:rPr>
              <a:t> (Y/Y) </a:t>
            </a:r>
            <a:br>
              <a:rPr kumimoji="0" lang="en-US" sz="1400" b="1" i="0" u="none" strike="noStrike" kern="1200" cap="none" spc="100" normalizeH="0" baseline="0" noProof="0">
                <a:ln>
                  <a:noFill/>
                </a:ln>
                <a:solidFill>
                  <a:srgbClr val="322D2D"/>
                </a:solidFill>
                <a:effectLst/>
                <a:uLnTx/>
                <a:uFillTx/>
                <a:latin typeface="Arial"/>
                <a:ea typeface="+mn-ea"/>
                <a:cs typeface="+mn-cs"/>
              </a:rPr>
            </a:br>
            <a:r>
              <a:rPr kumimoji="0" lang="en-US" sz="14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28" name="Oval 18">
            <a:extLst>
              <a:ext uri="{FF2B5EF4-FFF2-40B4-BE49-F238E27FC236}">
                <a16:creationId xmlns:a16="http://schemas.microsoft.com/office/drawing/2014/main" id="{C7C91125-BE7D-7D00-FAEB-8D27C8D16BAB}"/>
              </a:ext>
            </a:extLst>
          </p:cNvPr>
          <p:cNvSpPr/>
          <p:nvPr/>
        </p:nvSpPr>
        <p:spPr>
          <a:xfrm>
            <a:off x="2959796" y="2432151"/>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spc="-50" dirty="0">
                <a:solidFill>
                  <a:srgbClr val="322D2D"/>
                </a:solidFill>
                <a:highlight>
                  <a:srgbClr val="FFFFFF"/>
                </a:highlight>
                <a:latin typeface="Arial"/>
              </a:rPr>
              <a:t>-6%</a:t>
            </a:r>
            <a:endParaRPr kumimoji="0" lang="fi-FI" sz="1100" i="0" u="none" strike="noStrike" kern="1200" cap="none" spc="-50" normalizeH="0" baseline="0" noProof="0" dirty="0">
              <a:ln>
                <a:noFill/>
              </a:ln>
              <a:solidFill>
                <a:srgbClr val="322D2D"/>
              </a:solidFill>
              <a:effectLst/>
              <a:highlight>
                <a:srgbClr val="FFFFFF"/>
              </a:highlight>
              <a:uLnTx/>
              <a:uFillTx/>
              <a:latin typeface="Arial"/>
              <a:ea typeface="+mn-ea"/>
              <a:cs typeface="+mn-cs"/>
            </a:endParaRPr>
          </a:p>
        </p:txBody>
      </p:sp>
      <p:graphicFrame>
        <p:nvGraphicFramePr>
          <p:cNvPr id="103" name="Chart 102">
            <a:extLst>
              <a:ext uri="{FF2B5EF4-FFF2-40B4-BE49-F238E27FC236}">
                <a16:creationId xmlns:a16="http://schemas.microsoft.com/office/drawing/2014/main" id="{5F6A9392-E4D6-0FB3-0599-0A938D3E1C05}"/>
              </a:ext>
            </a:extLst>
          </p:cNvPr>
          <p:cNvGraphicFramePr/>
          <p:nvPr>
            <p:custDataLst>
              <p:tags r:id="rId17"/>
            </p:custDataLst>
          </p:nvPr>
        </p:nvGraphicFramePr>
        <p:xfrm>
          <a:off x="1101725" y="4435475"/>
          <a:ext cx="5262563" cy="1909763"/>
        </p:xfrm>
        <a:graphic>
          <a:graphicData uri="http://schemas.openxmlformats.org/drawingml/2006/chart">
            <c:chart xmlns:c="http://schemas.openxmlformats.org/drawingml/2006/chart" xmlns:r="http://schemas.openxmlformats.org/officeDocument/2006/relationships" r:id="rId50"/>
          </a:graphicData>
        </a:graphic>
      </p:graphicFrame>
      <p:cxnSp>
        <p:nvCxnSpPr>
          <p:cNvPr id="30" name="Straight Connector 480">
            <a:extLst>
              <a:ext uri="{FF2B5EF4-FFF2-40B4-BE49-F238E27FC236}">
                <a16:creationId xmlns:a16="http://schemas.microsoft.com/office/drawing/2014/main" id="{EA6FEC3E-231E-AD79-CDCF-9D1672CC4504}"/>
              </a:ext>
            </a:extLst>
          </p:cNvPr>
          <p:cNvCxnSpPr>
            <a:cxnSpLocks/>
          </p:cNvCxnSpPr>
          <p:nvPr>
            <p:custDataLst>
              <p:tags r:id="rId18"/>
            </p:custDataLst>
          </p:nvPr>
        </p:nvCxnSpPr>
        <p:spPr bwMode="auto">
          <a:xfrm>
            <a:off x="1141413" y="6119813"/>
            <a:ext cx="42862"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1" name="Straight Connector 482">
            <a:extLst>
              <a:ext uri="{FF2B5EF4-FFF2-40B4-BE49-F238E27FC236}">
                <a16:creationId xmlns:a16="http://schemas.microsoft.com/office/drawing/2014/main" id="{A392295A-D045-11AE-72B4-58B5780C7389}"/>
              </a:ext>
            </a:extLst>
          </p:cNvPr>
          <p:cNvCxnSpPr>
            <a:cxnSpLocks/>
          </p:cNvCxnSpPr>
          <p:nvPr>
            <p:custDataLst>
              <p:tags r:id="rId19"/>
            </p:custDataLst>
          </p:nvPr>
        </p:nvCxnSpPr>
        <p:spPr bwMode="auto">
          <a:xfrm>
            <a:off x="1141413" y="5754688"/>
            <a:ext cx="42862"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 name="Straight Connector 484">
            <a:extLst>
              <a:ext uri="{FF2B5EF4-FFF2-40B4-BE49-F238E27FC236}">
                <a16:creationId xmlns:a16="http://schemas.microsoft.com/office/drawing/2014/main" id="{C23B4DC4-9543-F883-F6EF-390430B046D6}"/>
              </a:ext>
            </a:extLst>
          </p:cNvPr>
          <p:cNvCxnSpPr>
            <a:cxnSpLocks/>
          </p:cNvCxnSpPr>
          <p:nvPr>
            <p:custDataLst>
              <p:tags r:id="rId20"/>
            </p:custDataLst>
          </p:nvPr>
        </p:nvCxnSpPr>
        <p:spPr bwMode="auto">
          <a:xfrm>
            <a:off x="1141413" y="5391150"/>
            <a:ext cx="42862"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3" name="Straight Connector 486">
            <a:extLst>
              <a:ext uri="{FF2B5EF4-FFF2-40B4-BE49-F238E27FC236}">
                <a16:creationId xmlns:a16="http://schemas.microsoft.com/office/drawing/2014/main" id="{7BB4962D-2C46-4D3C-0DB0-3ED493C76813}"/>
              </a:ext>
            </a:extLst>
          </p:cNvPr>
          <p:cNvCxnSpPr>
            <a:cxnSpLocks/>
          </p:cNvCxnSpPr>
          <p:nvPr>
            <p:custDataLst>
              <p:tags r:id="rId21"/>
            </p:custDataLst>
          </p:nvPr>
        </p:nvCxnSpPr>
        <p:spPr bwMode="auto">
          <a:xfrm>
            <a:off x="1141413" y="5026025"/>
            <a:ext cx="42862"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4" name="Straight Connector 487">
            <a:extLst>
              <a:ext uri="{FF2B5EF4-FFF2-40B4-BE49-F238E27FC236}">
                <a16:creationId xmlns:a16="http://schemas.microsoft.com/office/drawing/2014/main" id="{A99DA4F6-42BC-FFEB-2B1B-789CDB7229E9}"/>
              </a:ext>
            </a:extLst>
          </p:cNvPr>
          <p:cNvCxnSpPr>
            <a:cxnSpLocks/>
          </p:cNvCxnSpPr>
          <p:nvPr>
            <p:custDataLst>
              <p:tags r:id="rId22"/>
            </p:custDataLst>
          </p:nvPr>
        </p:nvCxnSpPr>
        <p:spPr bwMode="auto">
          <a:xfrm>
            <a:off x="1141413" y="4660900"/>
            <a:ext cx="42862"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5" name="Text Placeholder 2">
            <a:extLst>
              <a:ext uri="{FF2B5EF4-FFF2-40B4-BE49-F238E27FC236}">
                <a16:creationId xmlns:a16="http://schemas.microsoft.com/office/drawing/2014/main" id="{A18931FE-E84D-B758-1E98-2419EEEBC9A4}"/>
              </a:ext>
            </a:extLst>
          </p:cNvPr>
          <p:cNvSpPr>
            <a:spLocks/>
          </p:cNvSpPr>
          <p:nvPr>
            <p:custDataLst>
              <p:tags r:id="rId23"/>
            </p:custDataLst>
          </p:nvPr>
        </p:nvSpPr>
        <p:spPr bwMode="gray">
          <a:xfrm>
            <a:off x="985838" y="6056313"/>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464598D1-C2C4-4CF6-9CE9-8881D55155ED}" type="datetime'''''''''''''''''''''''''''''''''''0'''''''''">
              <a:rPr lang="fi-FI" altLang="en-US" sz="1000" smtClean="0">
                <a:solidFill>
                  <a:srgbClr val="322D2D"/>
                </a:solidFill>
              </a:rPr>
              <a:pPr lvl="0" algn="r">
                <a:spcBef>
                  <a:spcPct val="0"/>
                </a:spcBef>
                <a:spcAft>
                  <a:spcPct val="0"/>
                </a:spcAft>
              </a:pPr>
              <a:t>0</a:t>
            </a:fld>
            <a:endParaRPr lang="fi-FI" sz="1000">
              <a:solidFill>
                <a:srgbClr val="322D2D"/>
              </a:solidFill>
            </a:endParaRPr>
          </a:p>
        </p:txBody>
      </p:sp>
      <p:sp>
        <p:nvSpPr>
          <p:cNvPr id="36" name="Text Placeholder 2">
            <a:extLst>
              <a:ext uri="{FF2B5EF4-FFF2-40B4-BE49-F238E27FC236}">
                <a16:creationId xmlns:a16="http://schemas.microsoft.com/office/drawing/2014/main" id="{D2572B61-C749-D4AC-7745-162BD75CEB73}"/>
              </a:ext>
            </a:extLst>
          </p:cNvPr>
          <p:cNvSpPr>
            <a:spLocks/>
          </p:cNvSpPr>
          <p:nvPr>
            <p:custDataLst>
              <p:tags r:id="rId24"/>
            </p:custDataLst>
          </p:nvPr>
        </p:nvSpPr>
        <p:spPr bwMode="gray">
          <a:xfrm>
            <a:off x="915988" y="5691188"/>
            <a:ext cx="139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3DA6DAFC-2419-4E55-818A-F6262412C4FF}" type="datetime'''''''2''''''''''''''''''''''''''''''''''''''''''''''''''0'''">
              <a:rPr lang="fi-FI" altLang="en-US" sz="1000" smtClean="0">
                <a:solidFill>
                  <a:srgbClr val="322D2D"/>
                </a:solidFill>
              </a:rPr>
              <a:pPr lvl="0" algn="r">
                <a:spcBef>
                  <a:spcPct val="0"/>
                </a:spcBef>
                <a:spcAft>
                  <a:spcPct val="0"/>
                </a:spcAft>
              </a:pPr>
              <a:t>20</a:t>
            </a:fld>
            <a:endParaRPr lang="fi-FI" sz="1000">
              <a:solidFill>
                <a:srgbClr val="322D2D"/>
              </a:solidFill>
            </a:endParaRPr>
          </a:p>
        </p:txBody>
      </p:sp>
      <p:sp>
        <p:nvSpPr>
          <p:cNvPr id="37" name="Text Placeholder 2">
            <a:extLst>
              <a:ext uri="{FF2B5EF4-FFF2-40B4-BE49-F238E27FC236}">
                <a16:creationId xmlns:a16="http://schemas.microsoft.com/office/drawing/2014/main" id="{BCDD3DC0-F40F-6F2C-9DBA-90A1097CBE64}"/>
              </a:ext>
            </a:extLst>
          </p:cNvPr>
          <p:cNvSpPr>
            <a:spLocks/>
          </p:cNvSpPr>
          <p:nvPr>
            <p:custDataLst>
              <p:tags r:id="rId25"/>
            </p:custDataLst>
          </p:nvPr>
        </p:nvSpPr>
        <p:spPr bwMode="gray">
          <a:xfrm>
            <a:off x="915988" y="5327650"/>
            <a:ext cx="139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476FC316-2D28-4C1F-AF4F-CE9E12039944}" type="datetime'''''4''''''''''''''''''0'''''''''''''''''''">
              <a:rPr lang="fi-FI" altLang="en-US" sz="1000" smtClean="0">
                <a:solidFill>
                  <a:srgbClr val="322D2D"/>
                </a:solidFill>
              </a:rPr>
              <a:pPr lvl="0" algn="r">
                <a:spcBef>
                  <a:spcPct val="0"/>
                </a:spcBef>
                <a:spcAft>
                  <a:spcPct val="0"/>
                </a:spcAft>
              </a:pPr>
              <a:t>40</a:t>
            </a:fld>
            <a:endParaRPr lang="fi-FI" sz="1000">
              <a:solidFill>
                <a:srgbClr val="322D2D"/>
              </a:solidFill>
            </a:endParaRPr>
          </a:p>
        </p:txBody>
      </p:sp>
      <p:sp>
        <p:nvSpPr>
          <p:cNvPr id="38" name="Text Placeholder 2">
            <a:extLst>
              <a:ext uri="{FF2B5EF4-FFF2-40B4-BE49-F238E27FC236}">
                <a16:creationId xmlns:a16="http://schemas.microsoft.com/office/drawing/2014/main" id="{059C2E9F-1684-719B-F221-5817B3E53CF9}"/>
              </a:ext>
            </a:extLst>
          </p:cNvPr>
          <p:cNvSpPr>
            <a:spLocks/>
          </p:cNvSpPr>
          <p:nvPr>
            <p:custDataLst>
              <p:tags r:id="rId26"/>
            </p:custDataLst>
          </p:nvPr>
        </p:nvSpPr>
        <p:spPr bwMode="gray">
          <a:xfrm>
            <a:off x="915988" y="4962525"/>
            <a:ext cx="139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2FBC718-E45D-45B2-B683-0B6796C8D3F5}" type="datetime'6''''''''''''''''''''''''''''0'''''''''''''''''''''''''''">
              <a:rPr lang="fi-FI" altLang="en-US" sz="1000" smtClean="0">
                <a:solidFill>
                  <a:srgbClr val="322D2D"/>
                </a:solidFill>
              </a:rPr>
              <a:pPr lvl="0" algn="r">
                <a:spcBef>
                  <a:spcPct val="0"/>
                </a:spcBef>
                <a:spcAft>
                  <a:spcPct val="0"/>
                </a:spcAft>
              </a:pPr>
              <a:t>60</a:t>
            </a:fld>
            <a:endParaRPr lang="fi-FI" sz="1000">
              <a:solidFill>
                <a:srgbClr val="322D2D"/>
              </a:solidFill>
            </a:endParaRPr>
          </a:p>
        </p:txBody>
      </p:sp>
      <p:sp>
        <p:nvSpPr>
          <p:cNvPr id="39" name="Text Placeholder 2">
            <a:extLst>
              <a:ext uri="{FF2B5EF4-FFF2-40B4-BE49-F238E27FC236}">
                <a16:creationId xmlns:a16="http://schemas.microsoft.com/office/drawing/2014/main" id="{8B4EB816-E43B-C222-0DF0-02739BB4289F}"/>
              </a:ext>
            </a:extLst>
          </p:cNvPr>
          <p:cNvSpPr>
            <a:spLocks/>
          </p:cNvSpPr>
          <p:nvPr>
            <p:custDataLst>
              <p:tags r:id="rId27"/>
            </p:custDataLst>
          </p:nvPr>
        </p:nvSpPr>
        <p:spPr bwMode="gray">
          <a:xfrm>
            <a:off x="915988" y="4597400"/>
            <a:ext cx="1397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FDD50FB7-A874-4043-9621-F69C74AE5E2F}" type="datetime'''''''''''''''''''''80'''''''''''''''''">
              <a:rPr lang="fi-FI" altLang="en-US" sz="1000" smtClean="0">
                <a:solidFill>
                  <a:srgbClr val="322D2D"/>
                </a:solidFill>
              </a:rPr>
              <a:pPr lvl="0" algn="r">
                <a:spcBef>
                  <a:spcPct val="0"/>
                </a:spcBef>
                <a:spcAft>
                  <a:spcPct val="0"/>
                </a:spcAft>
              </a:pPr>
              <a:t>80</a:t>
            </a:fld>
            <a:endParaRPr lang="fi-FI" sz="1000">
              <a:solidFill>
                <a:srgbClr val="322D2D"/>
              </a:solidFill>
            </a:endParaRPr>
          </a:p>
        </p:txBody>
      </p:sp>
      <p:sp>
        <p:nvSpPr>
          <p:cNvPr id="46" name="Text Placeholder 2">
            <a:extLst>
              <a:ext uri="{FF2B5EF4-FFF2-40B4-BE49-F238E27FC236}">
                <a16:creationId xmlns:a16="http://schemas.microsoft.com/office/drawing/2014/main" id="{366E7243-7717-9CDC-8B93-653DB7FE0DA4}"/>
              </a:ext>
            </a:extLst>
          </p:cNvPr>
          <p:cNvSpPr>
            <a:spLocks/>
          </p:cNvSpPr>
          <p:nvPr>
            <p:custDataLst>
              <p:tags r:id="rId28"/>
            </p:custDataLst>
          </p:nvPr>
        </p:nvSpPr>
        <p:spPr bwMode="gray">
          <a:xfrm>
            <a:off x="1308100" y="52784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6EDD441-AC17-4CDB-9B6A-6D907D2D17AF}" type="datetime'''1''''''''''''''3''''''''''''.''''''''''''''''''3''''''''%'">
              <a:rPr lang="fi-FI" altLang="en-US" sz="800" b="1" smtClean="0"/>
              <a:pPr lvl="0" algn="ctr">
                <a:spcBef>
                  <a:spcPct val="0"/>
                </a:spcBef>
                <a:spcAft>
                  <a:spcPct val="0"/>
                </a:spcAft>
              </a:pPr>
              <a:t>13.3%</a:t>
            </a:fld>
            <a:endParaRPr lang="fi-FI" sz="800" b="1"/>
          </a:p>
        </p:txBody>
      </p:sp>
      <p:sp>
        <p:nvSpPr>
          <p:cNvPr id="47" name="Text Placeholder 2">
            <a:extLst>
              <a:ext uri="{FF2B5EF4-FFF2-40B4-BE49-F238E27FC236}">
                <a16:creationId xmlns:a16="http://schemas.microsoft.com/office/drawing/2014/main" id="{38F2E1E6-28E5-49DE-C8A4-FB18FA482BCC}"/>
              </a:ext>
            </a:extLst>
          </p:cNvPr>
          <p:cNvSpPr>
            <a:spLocks/>
          </p:cNvSpPr>
          <p:nvPr>
            <p:custDataLst>
              <p:tags r:id="rId29"/>
            </p:custDataLst>
          </p:nvPr>
        </p:nvSpPr>
        <p:spPr bwMode="auto">
          <a:xfrm>
            <a:off x="1219200" y="616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B29EF78-489F-4741-9167-EAB306408FEB}" type="datetime'''''''''Q''''''''''''''''''''''''''''2 ''''''2''0''2''''4'''''">
              <a:rPr lang="fi-FI" altLang="en-US" sz="1000" smtClean="0">
                <a:solidFill>
                  <a:srgbClr val="322D2D"/>
                </a:solidFill>
              </a:rPr>
              <a:pPr lvl="0" algn="ctr">
                <a:spcBef>
                  <a:spcPct val="0"/>
                </a:spcBef>
                <a:spcAft>
                  <a:spcPct val="0"/>
                </a:spcAft>
                <a:defRPr/>
              </a:pPr>
              <a:t>Q2 2024</a:t>
            </a:fld>
            <a:endParaRPr kumimoji="0" lang="fi-FI" sz="1000" i="0" strike="noStrike" kern="1200" cap="none" spc="0" normalizeH="0" baseline="0" noProof="0" dirty="0">
              <a:ln>
                <a:noFill/>
              </a:ln>
              <a:solidFill>
                <a:srgbClr val="322D2D"/>
              </a:solidFill>
              <a:effectLst/>
              <a:uLnTx/>
              <a:uFillTx/>
            </a:endParaRPr>
          </a:p>
        </p:txBody>
      </p:sp>
      <p:sp>
        <p:nvSpPr>
          <p:cNvPr id="48" name="Text Placeholder 2">
            <a:extLst>
              <a:ext uri="{FF2B5EF4-FFF2-40B4-BE49-F238E27FC236}">
                <a16:creationId xmlns:a16="http://schemas.microsoft.com/office/drawing/2014/main" id="{CF25CF90-A287-C504-0A1E-A6EB5C57362A}"/>
              </a:ext>
            </a:extLst>
          </p:cNvPr>
          <p:cNvSpPr>
            <a:spLocks/>
          </p:cNvSpPr>
          <p:nvPr>
            <p:custDataLst>
              <p:tags r:id="rId30"/>
            </p:custDataLst>
          </p:nvPr>
        </p:nvSpPr>
        <p:spPr bwMode="gray">
          <a:xfrm>
            <a:off x="1874838" y="535146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908887A-D80A-46C6-8D44-99F011276AEC}" type="datetime'''''''''''''''''''''''1''1.''''''8%'''''''''''''''''''''''">
              <a:rPr lang="fi-FI" altLang="en-US" sz="800" smtClean="0"/>
              <a:pPr lvl="0" algn="ctr">
                <a:spcBef>
                  <a:spcPct val="0"/>
                </a:spcBef>
                <a:spcAft>
                  <a:spcPct val="0"/>
                </a:spcAft>
              </a:pPr>
              <a:t>11.8%</a:t>
            </a:fld>
            <a:endParaRPr lang="fi-FI" sz="800"/>
          </a:p>
        </p:txBody>
      </p:sp>
      <p:sp>
        <p:nvSpPr>
          <p:cNvPr id="49" name="Text Placeholder 2">
            <a:extLst>
              <a:ext uri="{FF2B5EF4-FFF2-40B4-BE49-F238E27FC236}">
                <a16:creationId xmlns:a16="http://schemas.microsoft.com/office/drawing/2014/main" id="{220BAC20-12F7-7311-979E-A845A7D742A1}"/>
              </a:ext>
            </a:extLst>
          </p:cNvPr>
          <p:cNvSpPr>
            <a:spLocks/>
          </p:cNvSpPr>
          <p:nvPr>
            <p:custDataLst>
              <p:tags r:id="rId31"/>
            </p:custDataLst>
          </p:nvPr>
        </p:nvSpPr>
        <p:spPr bwMode="auto">
          <a:xfrm>
            <a:off x="1785938" y="616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F7EA8FF-4A4B-4892-8CBA-A7B162AA37E4}" type="datetime'''''''''Q3'''''''''''''''''''' ''2''''''''''''''''024'''''">
              <a:rPr lang="fi-FI" altLang="en-US" sz="1000" smtClean="0">
                <a:solidFill>
                  <a:srgbClr val="322D2D"/>
                </a:solidFill>
              </a:rPr>
              <a:pPr lvl="0" algn="ctr">
                <a:spcBef>
                  <a:spcPct val="0"/>
                </a:spcBef>
                <a:spcAft>
                  <a:spcPct val="0"/>
                </a:spcAft>
                <a:defRPr/>
              </a:pPr>
              <a:t>Q3 2024</a:t>
            </a:fld>
            <a:endParaRPr kumimoji="0" lang="fi-FI" sz="1000" i="0" strike="noStrike" kern="1200" cap="none" spc="0" normalizeH="0" baseline="0" noProof="0">
              <a:ln>
                <a:noFill/>
              </a:ln>
              <a:solidFill>
                <a:srgbClr val="322D2D"/>
              </a:solidFill>
              <a:effectLst/>
              <a:uLnTx/>
              <a:uFillTx/>
            </a:endParaRPr>
          </a:p>
        </p:txBody>
      </p:sp>
      <p:sp>
        <p:nvSpPr>
          <p:cNvPr id="50" name="Text Placeholder 2">
            <a:extLst>
              <a:ext uri="{FF2B5EF4-FFF2-40B4-BE49-F238E27FC236}">
                <a16:creationId xmlns:a16="http://schemas.microsoft.com/office/drawing/2014/main" id="{69BE2FEE-E415-15EB-FBE9-31A3078F6319}"/>
              </a:ext>
            </a:extLst>
          </p:cNvPr>
          <p:cNvSpPr>
            <a:spLocks/>
          </p:cNvSpPr>
          <p:nvPr>
            <p:custDataLst>
              <p:tags r:id="rId32"/>
            </p:custDataLst>
          </p:nvPr>
        </p:nvSpPr>
        <p:spPr bwMode="gray">
          <a:xfrm>
            <a:off x="2441575" y="539908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DBF8ECB-FDA8-48D2-9459-624F0175C73F}" type="datetime'10''''''''''''''.''''''''''8''''''''''''''''''''%'''''''''">
              <a:rPr lang="fi-FI" altLang="en-US" sz="800" smtClean="0"/>
              <a:pPr lvl="0" algn="ctr">
                <a:spcBef>
                  <a:spcPct val="0"/>
                </a:spcBef>
                <a:spcAft>
                  <a:spcPct val="0"/>
                </a:spcAft>
              </a:pPr>
              <a:t>10.8%</a:t>
            </a:fld>
            <a:endParaRPr lang="fi-FI" sz="800"/>
          </a:p>
        </p:txBody>
      </p:sp>
      <p:sp>
        <p:nvSpPr>
          <p:cNvPr id="51" name="Text Placeholder 2">
            <a:extLst>
              <a:ext uri="{FF2B5EF4-FFF2-40B4-BE49-F238E27FC236}">
                <a16:creationId xmlns:a16="http://schemas.microsoft.com/office/drawing/2014/main" id="{FCB740ED-4ABD-C963-90A4-0FBE89C70889}"/>
              </a:ext>
            </a:extLst>
          </p:cNvPr>
          <p:cNvSpPr>
            <a:spLocks/>
          </p:cNvSpPr>
          <p:nvPr>
            <p:custDataLst>
              <p:tags r:id="rId33"/>
            </p:custDataLst>
          </p:nvPr>
        </p:nvSpPr>
        <p:spPr bwMode="auto">
          <a:xfrm>
            <a:off x="2352675" y="616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44A48ED-6123-4947-8EF3-40485EA3A4FA}" type="datetime'Q''''''4 ''''''20''''2''''''''''''''4'''''''''''''''''''''">
              <a:rPr lang="fi-FI" altLang="en-US" sz="1000" smtClean="0">
                <a:solidFill>
                  <a:srgbClr val="322D2D"/>
                </a:solidFill>
              </a:rPr>
              <a:pPr lvl="0" algn="ctr">
                <a:spcBef>
                  <a:spcPct val="0"/>
                </a:spcBef>
                <a:spcAft>
                  <a:spcPct val="0"/>
                </a:spcAft>
                <a:defRPr/>
              </a:pPr>
              <a:t>Q4 2024</a:t>
            </a:fld>
            <a:endParaRPr kumimoji="0" lang="fi-FI" sz="1000" i="0" strike="noStrike" kern="1200" cap="none" spc="0" normalizeH="0" baseline="0" noProof="0">
              <a:ln>
                <a:noFill/>
              </a:ln>
              <a:solidFill>
                <a:srgbClr val="322D2D"/>
              </a:solidFill>
              <a:effectLst/>
              <a:uLnTx/>
              <a:uFillTx/>
            </a:endParaRPr>
          </a:p>
        </p:txBody>
      </p:sp>
      <p:sp>
        <p:nvSpPr>
          <p:cNvPr id="52" name="Text Placeholder 2">
            <a:extLst>
              <a:ext uri="{FF2B5EF4-FFF2-40B4-BE49-F238E27FC236}">
                <a16:creationId xmlns:a16="http://schemas.microsoft.com/office/drawing/2014/main" id="{5B0228F8-71E4-D7CE-A4B1-3922963843A5}"/>
              </a:ext>
            </a:extLst>
          </p:cNvPr>
          <p:cNvSpPr>
            <a:spLocks/>
          </p:cNvSpPr>
          <p:nvPr>
            <p:custDataLst>
              <p:tags r:id="rId34"/>
            </p:custDataLst>
          </p:nvPr>
        </p:nvSpPr>
        <p:spPr bwMode="gray">
          <a:xfrm>
            <a:off x="3006725" y="53403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807B4A0-6A86-461A-BE0E-1AD4E7FC46BE}" type="datetime'''1''''''''2''''''''''''.''''''''''''''''''0%'''''''''''''">
              <a:rPr lang="fi-FI" altLang="en-US" sz="800" smtClean="0"/>
              <a:pPr lvl="0" algn="ctr">
                <a:spcBef>
                  <a:spcPct val="0"/>
                </a:spcBef>
                <a:spcAft>
                  <a:spcPct val="0"/>
                </a:spcAft>
              </a:pPr>
              <a:t>12.0%</a:t>
            </a:fld>
            <a:endParaRPr lang="fi-FI" sz="800"/>
          </a:p>
        </p:txBody>
      </p:sp>
      <p:sp>
        <p:nvSpPr>
          <p:cNvPr id="53" name="Text Placeholder 2">
            <a:extLst>
              <a:ext uri="{FF2B5EF4-FFF2-40B4-BE49-F238E27FC236}">
                <a16:creationId xmlns:a16="http://schemas.microsoft.com/office/drawing/2014/main" id="{1E4F34C7-F0DD-2B9F-A777-2E7670C294DA}"/>
              </a:ext>
            </a:extLst>
          </p:cNvPr>
          <p:cNvSpPr>
            <a:spLocks/>
          </p:cNvSpPr>
          <p:nvPr>
            <p:custDataLst>
              <p:tags r:id="rId35"/>
            </p:custDataLst>
          </p:nvPr>
        </p:nvSpPr>
        <p:spPr bwMode="auto">
          <a:xfrm>
            <a:off x="2917825" y="616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B364FE4-B798-481F-965B-225CCA1A0DFD}" type="datetime'''''''''''''''''''''''''Q1 ''2''''''''0''''''''''''''''2''''5'">
              <a:rPr lang="fi-FI" altLang="en-US" sz="1000" smtClean="0">
                <a:solidFill>
                  <a:srgbClr val="322D2D"/>
                </a:solidFill>
              </a:rPr>
              <a:pPr lvl="0" algn="ctr">
                <a:spcBef>
                  <a:spcPct val="0"/>
                </a:spcBef>
                <a:spcAft>
                  <a:spcPct val="0"/>
                </a:spcAft>
                <a:defRPr/>
              </a:pPr>
              <a:t>Q1 2025</a:t>
            </a:fld>
            <a:endParaRPr kumimoji="0" lang="fi-FI" sz="1000" i="0" strike="noStrike" kern="1200" cap="none" spc="0" normalizeH="0" baseline="0" noProof="0">
              <a:ln>
                <a:noFill/>
              </a:ln>
              <a:solidFill>
                <a:srgbClr val="322D2D"/>
              </a:solidFill>
              <a:effectLst/>
              <a:uLnTx/>
              <a:uFillTx/>
            </a:endParaRPr>
          </a:p>
        </p:txBody>
      </p:sp>
      <p:sp>
        <p:nvSpPr>
          <p:cNvPr id="54" name="Text Placeholder 2">
            <a:extLst>
              <a:ext uri="{FF2B5EF4-FFF2-40B4-BE49-F238E27FC236}">
                <a16:creationId xmlns:a16="http://schemas.microsoft.com/office/drawing/2014/main" id="{D8F4140C-13C4-8CAE-B466-8F1FD14CF7D4}"/>
              </a:ext>
            </a:extLst>
          </p:cNvPr>
          <p:cNvSpPr>
            <a:spLocks/>
          </p:cNvSpPr>
          <p:nvPr>
            <p:custDataLst>
              <p:tags r:id="rId36"/>
            </p:custDataLst>
          </p:nvPr>
        </p:nvSpPr>
        <p:spPr bwMode="gray">
          <a:xfrm>
            <a:off x="3602038" y="5443538"/>
            <a:ext cx="26193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2D31C10-69AA-4B41-B5F2-79C889D608BF}" type="datetime'''''''''''''''''''''9''''''.''''''9''''%'''''''''''''''''''">
              <a:rPr lang="fi-FI" altLang="en-US" sz="800" b="1" smtClean="0"/>
              <a:pPr lvl="0" algn="ctr">
                <a:spcBef>
                  <a:spcPct val="0"/>
                </a:spcBef>
                <a:spcAft>
                  <a:spcPct val="0"/>
                </a:spcAft>
              </a:pPr>
              <a:t>9.9%</a:t>
            </a:fld>
            <a:endParaRPr lang="fi-FI" sz="800" b="1"/>
          </a:p>
        </p:txBody>
      </p:sp>
      <p:sp>
        <p:nvSpPr>
          <p:cNvPr id="55" name="Text Placeholder 2">
            <a:extLst>
              <a:ext uri="{FF2B5EF4-FFF2-40B4-BE49-F238E27FC236}">
                <a16:creationId xmlns:a16="http://schemas.microsoft.com/office/drawing/2014/main" id="{4C99C9ED-F7A3-EFD9-D9EE-465019FEB187}"/>
              </a:ext>
            </a:extLst>
          </p:cNvPr>
          <p:cNvSpPr>
            <a:spLocks/>
          </p:cNvSpPr>
          <p:nvPr>
            <p:custDataLst>
              <p:tags r:id="rId37"/>
            </p:custDataLst>
          </p:nvPr>
        </p:nvSpPr>
        <p:spPr bwMode="auto">
          <a:xfrm>
            <a:off x="3484563" y="616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B0B994B-31ED-4105-8AE6-E42A5737B048}" type="datetime'''Q''''''''''''2'''''' ''''20''''''''''''''25'''''''">
              <a:rPr lang="fi-FI" altLang="en-US" sz="1000" smtClean="0">
                <a:solidFill>
                  <a:srgbClr val="322D2D"/>
                </a:solidFill>
              </a:rPr>
              <a:pPr lvl="0" algn="ctr">
                <a:spcBef>
                  <a:spcPct val="0"/>
                </a:spcBef>
                <a:spcAft>
                  <a:spcPct val="0"/>
                </a:spcAft>
                <a:defRPr/>
              </a:pPr>
              <a:t>Q2 2025</a:t>
            </a:fld>
            <a:endParaRPr kumimoji="0" lang="fi-FI" sz="1000" i="0" strike="noStrike" kern="1200" cap="none" spc="0" normalizeH="0" baseline="0" noProof="0">
              <a:ln>
                <a:noFill/>
              </a:ln>
              <a:solidFill>
                <a:srgbClr val="322D2D"/>
              </a:solidFill>
              <a:effectLst/>
              <a:uLnTx/>
              <a:uFillTx/>
            </a:endParaRPr>
          </a:p>
        </p:txBody>
      </p:sp>
      <p:sp>
        <p:nvSpPr>
          <p:cNvPr id="56" name="Text Placeholder 2">
            <a:extLst>
              <a:ext uri="{FF2B5EF4-FFF2-40B4-BE49-F238E27FC236}">
                <a16:creationId xmlns:a16="http://schemas.microsoft.com/office/drawing/2014/main" id="{DA569674-E994-17D4-A6CD-FE3029C57C17}"/>
              </a:ext>
            </a:extLst>
          </p:cNvPr>
          <p:cNvSpPr>
            <a:spLocks/>
          </p:cNvSpPr>
          <p:nvPr>
            <p:custDataLst>
              <p:tags r:id="rId38"/>
            </p:custDataLst>
          </p:nvPr>
        </p:nvSpPr>
        <p:spPr bwMode="gray">
          <a:xfrm>
            <a:off x="4140200" y="526256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2B80F8C-BEA8-4FE8-9B99-5546761B5882}" type="datetime'''''''''''1''''3.6''''''''''''%'''''''''">
              <a:rPr lang="fi-FI" altLang="en-US" sz="800" smtClean="0"/>
              <a:pPr lvl="0" algn="ctr">
                <a:spcBef>
                  <a:spcPct val="0"/>
                </a:spcBef>
                <a:spcAft>
                  <a:spcPct val="0"/>
                </a:spcAft>
              </a:pPr>
              <a:t>13.6%</a:t>
            </a:fld>
            <a:endParaRPr lang="fi-FI" sz="800"/>
          </a:p>
        </p:txBody>
      </p:sp>
      <p:sp>
        <p:nvSpPr>
          <p:cNvPr id="57" name="Text Placeholder 2">
            <a:extLst>
              <a:ext uri="{FF2B5EF4-FFF2-40B4-BE49-F238E27FC236}">
                <a16:creationId xmlns:a16="http://schemas.microsoft.com/office/drawing/2014/main" id="{50A56ED7-189D-A834-1307-F8676EB53AF6}"/>
              </a:ext>
            </a:extLst>
          </p:cNvPr>
          <p:cNvSpPr>
            <a:spLocks/>
          </p:cNvSpPr>
          <p:nvPr>
            <p:custDataLst>
              <p:tags r:id="rId39"/>
            </p:custDataLst>
          </p:nvPr>
        </p:nvSpPr>
        <p:spPr bwMode="auto">
          <a:xfrm>
            <a:off x="4051300" y="616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9EDEBC3A-356A-4BAB-AAC6-7788E6DF4FC1}" type="datetime'''''Q3'''''' ''''''''20''2''''''5'''''''''''''">
              <a:rPr lang="fi-FI" altLang="en-US" sz="1000" smtClean="0">
                <a:solidFill>
                  <a:srgbClr val="322D2D"/>
                </a:solidFill>
              </a:rPr>
              <a:pPr lvl="0" algn="ctr">
                <a:spcBef>
                  <a:spcPct val="0"/>
                </a:spcBef>
                <a:spcAft>
                  <a:spcPct val="0"/>
                </a:spcAft>
                <a:defRPr/>
              </a:pPr>
              <a:t>Q3 2025</a:t>
            </a:fld>
            <a:endParaRPr kumimoji="0" lang="fi-FI" sz="1000" i="0" strike="noStrike" kern="1200" cap="none" spc="0" normalizeH="0" baseline="0" noProof="0">
              <a:ln>
                <a:noFill/>
              </a:ln>
              <a:solidFill>
                <a:srgbClr val="322D2D"/>
              </a:solidFill>
              <a:effectLst/>
              <a:uLnTx/>
              <a:uFillTx/>
            </a:endParaRPr>
          </a:p>
        </p:txBody>
      </p:sp>
      <p:sp>
        <p:nvSpPr>
          <p:cNvPr id="100" name="Text Placeholder 2">
            <a:extLst>
              <a:ext uri="{FF2B5EF4-FFF2-40B4-BE49-F238E27FC236}">
                <a16:creationId xmlns:a16="http://schemas.microsoft.com/office/drawing/2014/main" id="{DA50B175-417C-2699-7182-C9734F11B0F7}"/>
              </a:ext>
            </a:extLst>
          </p:cNvPr>
          <p:cNvSpPr>
            <a:spLocks/>
          </p:cNvSpPr>
          <p:nvPr>
            <p:custDataLst>
              <p:tags r:id="rId40"/>
            </p:custDataLst>
          </p:nvPr>
        </p:nvSpPr>
        <p:spPr bwMode="gray">
          <a:xfrm>
            <a:off x="4706938" y="532606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693BD8B-BD6A-480A-BD33-A14772D68090}" type="datetime'''''''1''''''2''''''.3''''''''''%'''''''''">
              <a:rPr lang="fi-FI" altLang="en-US" sz="800" smtClean="0"/>
              <a:pPr lvl="0" algn="ctr">
                <a:spcBef>
                  <a:spcPct val="0"/>
                </a:spcBef>
                <a:spcAft>
                  <a:spcPct val="0"/>
                </a:spcAft>
              </a:pPr>
              <a:t>12.3%</a:t>
            </a:fld>
            <a:endParaRPr lang="fi-FI" sz="800"/>
          </a:p>
        </p:txBody>
      </p:sp>
      <p:sp>
        <p:nvSpPr>
          <p:cNvPr id="97" name="Text Placeholder 2">
            <a:extLst>
              <a:ext uri="{FF2B5EF4-FFF2-40B4-BE49-F238E27FC236}">
                <a16:creationId xmlns:a16="http://schemas.microsoft.com/office/drawing/2014/main" id="{F139872A-E67F-8A9A-BD93-1C51CDE7C3B0}"/>
              </a:ext>
            </a:extLst>
          </p:cNvPr>
          <p:cNvSpPr>
            <a:spLocks/>
          </p:cNvSpPr>
          <p:nvPr>
            <p:custDataLst>
              <p:tags r:id="rId41"/>
            </p:custDataLst>
          </p:nvPr>
        </p:nvSpPr>
        <p:spPr bwMode="auto">
          <a:xfrm>
            <a:off x="4618038" y="616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7ED65C9-8717-463C-9834-DAE4DC815D76}" type="datetime'''Q''''''4'''' ''''''''''''''''''''''''2''''02''''5'''">
              <a:rPr lang="fi-FI" altLang="en-US" sz="1000" smtClean="0">
                <a:solidFill>
                  <a:srgbClr val="322D2D"/>
                </a:solidFill>
              </a:rPr>
              <a:pPr lvl="0" algn="ctr">
                <a:spcBef>
                  <a:spcPct val="0"/>
                </a:spcBef>
                <a:spcAft>
                  <a:spcPct val="0"/>
                </a:spcAft>
                <a:defRPr/>
              </a:pPr>
              <a:t>Q4 2025</a:t>
            </a:fld>
            <a:endParaRPr kumimoji="0" lang="fi-FI" sz="1000" i="0" strike="noStrike" kern="1200" cap="none" spc="0" normalizeH="0" baseline="0" noProof="0">
              <a:ln>
                <a:noFill/>
              </a:ln>
              <a:solidFill>
                <a:srgbClr val="322D2D"/>
              </a:solidFill>
              <a:effectLst/>
              <a:uLnTx/>
              <a:uFillTx/>
            </a:endParaRPr>
          </a:p>
        </p:txBody>
      </p:sp>
      <p:sp>
        <p:nvSpPr>
          <p:cNvPr id="102" name="Text Placeholder 2">
            <a:extLst>
              <a:ext uri="{FF2B5EF4-FFF2-40B4-BE49-F238E27FC236}">
                <a16:creationId xmlns:a16="http://schemas.microsoft.com/office/drawing/2014/main" id="{98292177-0B50-3802-BAA4-CEF430056F5E}"/>
              </a:ext>
            </a:extLst>
          </p:cNvPr>
          <p:cNvSpPr>
            <a:spLocks/>
          </p:cNvSpPr>
          <p:nvPr>
            <p:custDataLst>
              <p:tags r:id="rId42"/>
            </p:custDataLst>
          </p:nvPr>
        </p:nvSpPr>
        <p:spPr bwMode="gray">
          <a:xfrm>
            <a:off x="5272088" y="543401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5A99E8C-1B5A-463B-846B-3F84BCD77973}" type="datetime'''1''''''''0''''.''''''''''''''1''''%'''''''''''''''''">
              <a:rPr lang="fi-FI" altLang="en-US" sz="800" smtClean="0"/>
              <a:pPr lvl="0" algn="ctr">
                <a:spcBef>
                  <a:spcPct val="0"/>
                </a:spcBef>
                <a:spcAft>
                  <a:spcPct val="0"/>
                </a:spcAft>
              </a:pPr>
              <a:t>10.1%</a:t>
            </a:fld>
            <a:endParaRPr lang="fi-FI" sz="800"/>
          </a:p>
        </p:txBody>
      </p:sp>
      <p:sp>
        <p:nvSpPr>
          <p:cNvPr id="98" name="Text Placeholder 2">
            <a:extLst>
              <a:ext uri="{FF2B5EF4-FFF2-40B4-BE49-F238E27FC236}">
                <a16:creationId xmlns:a16="http://schemas.microsoft.com/office/drawing/2014/main" id="{EC926627-2FB9-23FD-0DB2-E5FD949491AA}"/>
              </a:ext>
            </a:extLst>
          </p:cNvPr>
          <p:cNvSpPr>
            <a:spLocks/>
          </p:cNvSpPr>
          <p:nvPr>
            <p:custDataLst>
              <p:tags r:id="rId43"/>
            </p:custDataLst>
          </p:nvPr>
        </p:nvSpPr>
        <p:spPr bwMode="auto">
          <a:xfrm>
            <a:off x="5183188" y="616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21CDE92-1D12-4433-B4F1-935FF836EB3B}" type="datetime'Q''1 2''''''''''''0''''''''''''''''''26'''''''''''">
              <a:rPr lang="fi-FI" altLang="en-US" sz="1000" smtClean="0">
                <a:solidFill>
                  <a:srgbClr val="322D2D"/>
                </a:solidFill>
              </a:rPr>
              <a:pPr lvl="0" algn="ctr">
                <a:spcBef>
                  <a:spcPct val="0"/>
                </a:spcBef>
                <a:spcAft>
                  <a:spcPct val="0"/>
                </a:spcAft>
                <a:defRPr/>
              </a:pPr>
              <a:t>Q1 2026</a:t>
            </a:fld>
            <a:endParaRPr kumimoji="0" lang="fi-FI" sz="1000" i="0" strike="noStrike" kern="1200" cap="none" spc="0" normalizeH="0" baseline="0" noProof="0">
              <a:ln>
                <a:noFill/>
              </a:ln>
              <a:solidFill>
                <a:srgbClr val="322D2D"/>
              </a:solidFill>
              <a:effectLst/>
              <a:uLnTx/>
              <a:uFillTx/>
            </a:endParaRPr>
          </a:p>
        </p:txBody>
      </p:sp>
      <p:sp>
        <p:nvSpPr>
          <p:cNvPr id="80" name="Text Placeholder 2">
            <a:extLst>
              <a:ext uri="{FF2B5EF4-FFF2-40B4-BE49-F238E27FC236}">
                <a16:creationId xmlns:a16="http://schemas.microsoft.com/office/drawing/2014/main" id="{87107A3E-0708-3B82-774F-1C43A6FF3D71}"/>
              </a:ext>
            </a:extLst>
          </p:cNvPr>
          <p:cNvSpPr>
            <a:spLocks/>
          </p:cNvSpPr>
          <p:nvPr>
            <p:custDataLst>
              <p:tags r:id="rId44"/>
            </p:custDataLst>
          </p:nvPr>
        </p:nvSpPr>
        <p:spPr bwMode="auto">
          <a:xfrm>
            <a:off x="5749925" y="616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069F8BF-2FB5-43EB-9788-D9E56C5A614C}" type="datetime'''''''''''''Q''''2'''''''''' ''''''''''''''2''0''26'''''''">
              <a:rPr lang="fi-FI" altLang="en-US" sz="1000" b="1" smtClean="0">
                <a:solidFill>
                  <a:srgbClr val="322D2D"/>
                </a:solidFill>
              </a:rPr>
              <a:pPr lvl="0" algn="ctr">
                <a:spcBef>
                  <a:spcPct val="0"/>
                </a:spcBef>
                <a:spcAft>
                  <a:spcPct val="0"/>
                </a:spcAft>
                <a:defRPr/>
              </a:pPr>
              <a:t>Q2 2026</a:t>
            </a:fld>
            <a:endParaRPr kumimoji="0" lang="fi-FI" sz="1000" b="1" i="0" strike="noStrike" kern="1200" cap="none" spc="0" normalizeH="0" baseline="0" noProof="0">
              <a:ln>
                <a:noFill/>
              </a:ln>
              <a:solidFill>
                <a:srgbClr val="322D2D"/>
              </a:solidFill>
              <a:effectLst/>
              <a:uLnTx/>
              <a:uFillTx/>
            </a:endParaRPr>
          </a:p>
        </p:txBody>
      </p:sp>
      <p:sp>
        <p:nvSpPr>
          <p:cNvPr id="84" name="Text Placeholder 2">
            <a:extLst>
              <a:ext uri="{FF2B5EF4-FFF2-40B4-BE49-F238E27FC236}">
                <a16:creationId xmlns:a16="http://schemas.microsoft.com/office/drawing/2014/main" id="{9D60899B-9F4C-3581-3F6C-2E1F65C5D8BA}"/>
              </a:ext>
            </a:extLst>
          </p:cNvPr>
          <p:cNvSpPr>
            <a:spLocks/>
          </p:cNvSpPr>
          <p:nvPr>
            <p:custDataLst>
              <p:tags r:id="rId45"/>
            </p:custDataLst>
          </p:nvPr>
        </p:nvSpPr>
        <p:spPr bwMode="gray">
          <a:xfrm>
            <a:off x="5838825" y="536098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37192C8-4133-4122-9C91-BFD336EB2D83}" type="datetime'''''''''1''''1.''''''''''''''''6''''''''''''''%'''''">
              <a:rPr lang="fi-FI" altLang="en-US" sz="800" b="1" smtClean="0"/>
              <a:pPr lvl="0" algn="ctr">
                <a:spcBef>
                  <a:spcPct val="0"/>
                </a:spcBef>
                <a:spcAft>
                  <a:spcPct val="0"/>
                </a:spcAft>
              </a:pPr>
              <a:t>11.6%</a:t>
            </a:fld>
            <a:endParaRPr lang="fi-FI" sz="800" b="1" dirty="0"/>
          </a:p>
        </p:txBody>
      </p:sp>
      <p:sp>
        <p:nvSpPr>
          <p:cNvPr id="58" name="TextBox 5">
            <a:extLst>
              <a:ext uri="{FF2B5EF4-FFF2-40B4-BE49-F238E27FC236}">
                <a16:creationId xmlns:a16="http://schemas.microsoft.com/office/drawing/2014/main" id="{DD723498-A6DA-E075-EDFE-AAF6619795AA}"/>
              </a:ext>
            </a:extLst>
          </p:cNvPr>
          <p:cNvSpPr txBox="1"/>
          <p:nvPr/>
        </p:nvSpPr>
        <p:spPr>
          <a:xfrm>
            <a:off x="6641499" y="6119813"/>
            <a:ext cx="5322432" cy="523220"/>
          </a:xfrm>
          <a:prstGeom prst="rect">
            <a:avLst/>
          </a:prstGeom>
          <a:noFill/>
        </p:spPr>
        <p:txBody>
          <a:bodyPr wrap="square" rtlCol="0">
            <a:spAutoFit/>
          </a:bodyPr>
          <a:lstStyle/>
          <a:p>
            <a:pPr>
              <a:defRPr/>
            </a:pPr>
            <a:r>
              <a:rPr lang="en-US" sz="900" dirty="0">
                <a:solidFill>
                  <a:srgbClr val="322D2D"/>
                </a:solidFill>
              </a:rPr>
              <a:t>The figures for 2024 were published as a stock exchange release on March 12, 2025. </a:t>
            </a:r>
            <a:br>
              <a:rPr lang="en-US" sz="900" dirty="0">
                <a:solidFill>
                  <a:srgbClr val="322D2D"/>
                </a:solidFill>
              </a:rPr>
            </a:br>
            <a:r>
              <a:rPr lang="en-US" sz="900" baseline="30000" dirty="0"/>
              <a:t>1</a:t>
            </a:r>
            <a:r>
              <a:rPr lang="en-US" sz="900" dirty="0"/>
              <a:t>Revenue growth in local currencies, excluding acquisitions and divestments</a:t>
            </a:r>
            <a:r>
              <a:rPr lang="fi-FI" sz="900" dirty="0"/>
              <a:t>. </a:t>
            </a:r>
            <a:r>
              <a:rPr lang="en-US" sz="900" dirty="0">
                <a:solidFill>
                  <a:srgbClr val="322D2D"/>
                </a:solidFill>
              </a:rPr>
              <a:t>Organic growth figures were not restated.</a:t>
            </a:r>
            <a:endParaRPr lang="en-US" sz="900" dirty="0">
              <a:solidFill>
                <a:srgbClr val="322D2D"/>
              </a:solidFill>
              <a:latin typeface="Arial"/>
            </a:endParaRPr>
          </a:p>
        </p:txBody>
      </p:sp>
      <p:sp>
        <p:nvSpPr>
          <p:cNvPr id="59" name="Oval 18">
            <a:extLst>
              <a:ext uri="{FF2B5EF4-FFF2-40B4-BE49-F238E27FC236}">
                <a16:creationId xmlns:a16="http://schemas.microsoft.com/office/drawing/2014/main" id="{4C372B6C-2977-31E3-9373-93C294083C41}"/>
              </a:ext>
            </a:extLst>
          </p:cNvPr>
          <p:cNvSpPr/>
          <p:nvPr/>
        </p:nvSpPr>
        <p:spPr>
          <a:xfrm>
            <a:off x="2428165" y="2392362"/>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spc="-50">
                <a:solidFill>
                  <a:srgbClr val="322D2D"/>
                </a:solidFill>
                <a:highlight>
                  <a:srgbClr val="FFFFFF"/>
                </a:highlight>
                <a:latin typeface="Arial"/>
              </a:rPr>
              <a:t>0%</a:t>
            </a:r>
            <a:endParaRPr kumimoji="0" lang="fi-FI" sz="1100" i="0" u="none" strike="noStrike" kern="1200" cap="none" spc="-50" normalizeH="0" baseline="0" noProof="0">
              <a:ln>
                <a:noFill/>
              </a:ln>
              <a:solidFill>
                <a:srgbClr val="322D2D"/>
              </a:solidFill>
              <a:effectLst/>
              <a:highlight>
                <a:srgbClr val="FFFFFF"/>
              </a:highlight>
              <a:uLnTx/>
              <a:uFillTx/>
              <a:latin typeface="Arial"/>
              <a:ea typeface="+mn-ea"/>
              <a:cs typeface="+mn-cs"/>
            </a:endParaRPr>
          </a:p>
        </p:txBody>
      </p:sp>
      <p:sp>
        <p:nvSpPr>
          <p:cNvPr id="60" name="Oval 18">
            <a:extLst>
              <a:ext uri="{FF2B5EF4-FFF2-40B4-BE49-F238E27FC236}">
                <a16:creationId xmlns:a16="http://schemas.microsoft.com/office/drawing/2014/main" id="{EC8A524F-94D6-012A-7F20-40B6E12F37C2}"/>
              </a:ext>
            </a:extLst>
          </p:cNvPr>
          <p:cNvSpPr/>
          <p:nvPr/>
        </p:nvSpPr>
        <p:spPr>
          <a:xfrm>
            <a:off x="1268566" y="2379401"/>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100" i="0" u="none" strike="noStrike" kern="1200" cap="none" spc="-50" normalizeH="0" baseline="0" noProof="0">
                <a:ln>
                  <a:noFill/>
                </a:ln>
                <a:solidFill>
                  <a:srgbClr val="322D2D"/>
                </a:solidFill>
                <a:effectLst/>
                <a:highlight>
                  <a:srgbClr val="FFFFFF"/>
                </a:highlight>
                <a:uLnTx/>
                <a:uFillTx/>
                <a:latin typeface="Arial"/>
                <a:ea typeface="+mn-ea"/>
                <a:cs typeface="+mn-cs"/>
              </a:rPr>
              <a:t>0%</a:t>
            </a:r>
          </a:p>
        </p:txBody>
      </p:sp>
      <p:sp>
        <p:nvSpPr>
          <p:cNvPr id="61" name="Oval 18">
            <a:extLst>
              <a:ext uri="{FF2B5EF4-FFF2-40B4-BE49-F238E27FC236}">
                <a16:creationId xmlns:a16="http://schemas.microsoft.com/office/drawing/2014/main" id="{5516B644-432D-8D4C-494F-71F4248135E9}"/>
              </a:ext>
            </a:extLst>
          </p:cNvPr>
          <p:cNvSpPr/>
          <p:nvPr/>
        </p:nvSpPr>
        <p:spPr>
          <a:xfrm>
            <a:off x="1853495" y="2442296"/>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100" i="0" u="none" strike="noStrike" kern="1200" cap="none" spc="-50" normalizeH="0" baseline="0" noProof="0">
                <a:ln>
                  <a:noFill/>
                </a:ln>
                <a:solidFill>
                  <a:srgbClr val="322D2D"/>
                </a:solidFill>
                <a:effectLst/>
                <a:highlight>
                  <a:srgbClr val="FFFFFF"/>
                </a:highlight>
                <a:uLnTx/>
                <a:uFillTx/>
                <a:latin typeface="Arial"/>
                <a:ea typeface="+mn-ea"/>
                <a:cs typeface="+mn-cs"/>
              </a:rPr>
              <a:t>0%</a:t>
            </a:r>
          </a:p>
        </p:txBody>
      </p:sp>
      <p:sp>
        <p:nvSpPr>
          <p:cNvPr id="62" name="Oval 18">
            <a:extLst>
              <a:ext uri="{FF2B5EF4-FFF2-40B4-BE49-F238E27FC236}">
                <a16:creationId xmlns:a16="http://schemas.microsoft.com/office/drawing/2014/main" id="{47D862E2-63C1-ECDF-B2E4-24522B97C052}"/>
              </a:ext>
            </a:extLst>
          </p:cNvPr>
          <p:cNvSpPr/>
          <p:nvPr/>
        </p:nvSpPr>
        <p:spPr>
          <a:xfrm>
            <a:off x="5814695" y="2491902"/>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b="1" spc="-50" dirty="0">
                <a:solidFill>
                  <a:srgbClr val="322D2D"/>
                </a:solidFill>
                <a:highlight>
                  <a:srgbClr val="FFFFFF"/>
                </a:highlight>
                <a:latin typeface="Arial"/>
              </a:rPr>
              <a:t>0%</a:t>
            </a:r>
            <a:endParaRPr kumimoji="0" lang="fi-FI" sz="1100" b="1" i="0" u="none" strike="noStrike" kern="1200" cap="none" spc="-50" normalizeH="0" baseline="0" noProof="0" dirty="0">
              <a:ln>
                <a:noFill/>
              </a:ln>
              <a:solidFill>
                <a:srgbClr val="322D2D"/>
              </a:solidFill>
              <a:effectLst/>
              <a:highlight>
                <a:srgbClr val="FFFFFF"/>
              </a:highlight>
              <a:uLnTx/>
              <a:uFillTx/>
              <a:latin typeface="Arial"/>
              <a:ea typeface="+mn-ea"/>
              <a:cs typeface="+mn-cs"/>
            </a:endParaRPr>
          </a:p>
        </p:txBody>
      </p:sp>
      <p:sp>
        <p:nvSpPr>
          <p:cNvPr id="63" name="Oval 18">
            <a:extLst>
              <a:ext uri="{FF2B5EF4-FFF2-40B4-BE49-F238E27FC236}">
                <a16:creationId xmlns:a16="http://schemas.microsoft.com/office/drawing/2014/main" id="{4C5E873E-6E7B-DAE5-7D07-20E459CF0C78}"/>
              </a:ext>
            </a:extLst>
          </p:cNvPr>
          <p:cNvSpPr/>
          <p:nvPr/>
        </p:nvSpPr>
        <p:spPr>
          <a:xfrm>
            <a:off x="3532884" y="2502039"/>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spc="-50">
                <a:solidFill>
                  <a:srgbClr val="322D2D"/>
                </a:solidFill>
                <a:highlight>
                  <a:srgbClr val="FFFFFF"/>
                </a:highlight>
                <a:latin typeface="Arial"/>
              </a:rPr>
              <a:t>-7%</a:t>
            </a:r>
            <a:endParaRPr kumimoji="0" lang="fi-FI" sz="1100" i="0" u="none" strike="noStrike" kern="1200" cap="none" spc="-50" normalizeH="0" baseline="0" noProof="0">
              <a:ln>
                <a:noFill/>
              </a:ln>
              <a:solidFill>
                <a:srgbClr val="322D2D"/>
              </a:solidFill>
              <a:effectLst/>
              <a:highlight>
                <a:srgbClr val="FFFFFF"/>
              </a:highlight>
              <a:uLnTx/>
              <a:uFillTx/>
              <a:latin typeface="Arial"/>
              <a:ea typeface="+mn-ea"/>
              <a:cs typeface="+mn-cs"/>
            </a:endParaRPr>
          </a:p>
        </p:txBody>
      </p:sp>
      <p:sp>
        <p:nvSpPr>
          <p:cNvPr id="64" name="Oval 18">
            <a:extLst>
              <a:ext uri="{FF2B5EF4-FFF2-40B4-BE49-F238E27FC236}">
                <a16:creationId xmlns:a16="http://schemas.microsoft.com/office/drawing/2014/main" id="{674827AE-EBC4-E8D0-B8BA-96C5B6ED736E}"/>
              </a:ext>
            </a:extLst>
          </p:cNvPr>
          <p:cNvSpPr/>
          <p:nvPr/>
        </p:nvSpPr>
        <p:spPr>
          <a:xfrm>
            <a:off x="4093689" y="2481226"/>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spc="-50">
                <a:solidFill>
                  <a:srgbClr val="322D2D"/>
                </a:solidFill>
                <a:highlight>
                  <a:srgbClr val="FFFFFF"/>
                </a:highlight>
                <a:latin typeface="Arial"/>
              </a:rPr>
              <a:t>-3%</a:t>
            </a:r>
            <a:endParaRPr kumimoji="0" lang="fi-FI" sz="1100" i="0" u="none" strike="noStrike" kern="1200" cap="none" spc="-50" normalizeH="0" baseline="0" noProof="0">
              <a:ln>
                <a:noFill/>
              </a:ln>
              <a:solidFill>
                <a:srgbClr val="322D2D"/>
              </a:solidFill>
              <a:effectLst/>
              <a:highlight>
                <a:srgbClr val="FFFFFF"/>
              </a:highlight>
              <a:uLnTx/>
              <a:uFillTx/>
              <a:latin typeface="Arial"/>
              <a:ea typeface="+mn-ea"/>
              <a:cs typeface="+mn-cs"/>
            </a:endParaRPr>
          </a:p>
        </p:txBody>
      </p:sp>
      <p:sp>
        <p:nvSpPr>
          <p:cNvPr id="74" name="Oval 18">
            <a:extLst>
              <a:ext uri="{FF2B5EF4-FFF2-40B4-BE49-F238E27FC236}">
                <a16:creationId xmlns:a16="http://schemas.microsoft.com/office/drawing/2014/main" id="{AFE989C6-780E-29EC-9685-2D646EFB150C}"/>
              </a:ext>
            </a:extLst>
          </p:cNvPr>
          <p:cNvSpPr/>
          <p:nvPr/>
        </p:nvSpPr>
        <p:spPr>
          <a:xfrm>
            <a:off x="4666777" y="2516251"/>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spc="-50">
                <a:solidFill>
                  <a:srgbClr val="322D2D"/>
                </a:solidFill>
                <a:highlight>
                  <a:srgbClr val="FFFFFF"/>
                </a:highlight>
                <a:latin typeface="Arial"/>
              </a:rPr>
              <a:t>-6%</a:t>
            </a:r>
            <a:endParaRPr kumimoji="0" lang="fi-FI" sz="1100" i="0" u="none" strike="noStrike" kern="1200" cap="none" spc="-50" normalizeH="0" baseline="0" noProof="0">
              <a:ln>
                <a:noFill/>
              </a:ln>
              <a:solidFill>
                <a:srgbClr val="322D2D"/>
              </a:solidFill>
              <a:effectLst/>
              <a:highlight>
                <a:srgbClr val="FFFFFF"/>
              </a:highlight>
              <a:uLnTx/>
              <a:uFillTx/>
              <a:latin typeface="Arial"/>
              <a:ea typeface="+mn-ea"/>
              <a:cs typeface="+mn-cs"/>
            </a:endParaRPr>
          </a:p>
        </p:txBody>
      </p:sp>
      <p:sp>
        <p:nvSpPr>
          <p:cNvPr id="73" name="Oval 18">
            <a:extLst>
              <a:ext uri="{FF2B5EF4-FFF2-40B4-BE49-F238E27FC236}">
                <a16:creationId xmlns:a16="http://schemas.microsoft.com/office/drawing/2014/main" id="{DC8A3722-68C2-18F4-98A6-C93FE6D9F1DC}"/>
              </a:ext>
            </a:extLst>
          </p:cNvPr>
          <p:cNvSpPr/>
          <p:nvPr/>
        </p:nvSpPr>
        <p:spPr>
          <a:xfrm>
            <a:off x="5222171" y="2528550"/>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spc="-50" dirty="0">
                <a:solidFill>
                  <a:srgbClr val="322D2D"/>
                </a:solidFill>
                <a:highlight>
                  <a:srgbClr val="FFFFFF"/>
                </a:highlight>
                <a:latin typeface="Arial"/>
              </a:rPr>
              <a:t>-4%</a:t>
            </a:r>
            <a:endParaRPr kumimoji="0" lang="fi-FI" sz="1100" i="0" u="none" strike="noStrike" kern="1200" cap="none" spc="-50" normalizeH="0" baseline="0" noProof="0" dirty="0">
              <a:ln>
                <a:noFill/>
              </a:ln>
              <a:solidFill>
                <a:srgbClr val="322D2D"/>
              </a:solidFill>
              <a:effectLst/>
              <a:highlight>
                <a:srgbClr val="FFFFFF"/>
              </a:highlight>
              <a:uLnTx/>
              <a:uFillTx/>
              <a:latin typeface="Arial"/>
              <a:ea typeface="+mn-ea"/>
              <a:cs typeface="+mn-cs"/>
            </a:endParaRPr>
          </a:p>
        </p:txBody>
      </p:sp>
    </p:spTree>
    <p:extLst>
      <p:ext uri="{BB962C8B-B14F-4D97-AF65-F5344CB8AC3E}">
        <p14:creationId xmlns:p14="http://schemas.microsoft.com/office/powerpoint/2010/main" val="374073549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4">
            <a:lumMod val="20000"/>
            <a:lumOff val="80000"/>
          </a:schemeClr>
        </a:soli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75B228C-638E-6700-BF4F-BB30DCC7F760}"/>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67FEE4D5-03E7-427F-4051-F393B5BD09A2}"/>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F537353B-3B11-AF4A-4DD9-D54FF9AE65D0}"/>
              </a:ext>
            </a:extLst>
          </p:cNvPr>
          <p:cNvSpPr>
            <a:spLocks noGrp="1"/>
          </p:cNvSpPr>
          <p:nvPr>
            <p:ph type="sldNum" sz="quarter" idx="12"/>
          </p:nvPr>
        </p:nvSpPr>
        <p:spPr/>
        <p:txBody>
          <a:bodyPr/>
          <a:lstStyle/>
          <a:p>
            <a:fld id="{9B8CDF1A-3CDE-4195-AF23-CDCF2878DEB5}" type="slidenum">
              <a:rPr lang="en-US" smtClean="0"/>
              <a:t>7</a:t>
            </a:fld>
            <a:endParaRPr lang="en-US"/>
          </a:p>
        </p:txBody>
      </p:sp>
      <p:grpSp>
        <p:nvGrpSpPr>
          <p:cNvPr id="5" name="Group 6">
            <a:extLst>
              <a:ext uri="{FF2B5EF4-FFF2-40B4-BE49-F238E27FC236}">
                <a16:creationId xmlns:a16="http://schemas.microsoft.com/office/drawing/2014/main" id="{2F3969F8-DF06-58AD-794C-02C75965510C}"/>
              </a:ext>
            </a:extLst>
          </p:cNvPr>
          <p:cNvGrpSpPr/>
          <p:nvPr/>
        </p:nvGrpSpPr>
        <p:grpSpPr>
          <a:xfrm>
            <a:off x="2508572" y="1286350"/>
            <a:ext cx="8843639" cy="4794410"/>
            <a:chOff x="393700" y="1781243"/>
            <a:chExt cx="8280400" cy="4425950"/>
          </a:xfrm>
          <a:solidFill>
            <a:schemeClr val="accent4"/>
          </a:solidFill>
        </p:grpSpPr>
        <p:sp>
          <p:nvSpPr>
            <p:cNvPr id="6" name="Freeform 13">
              <a:extLst>
                <a:ext uri="{FF2B5EF4-FFF2-40B4-BE49-F238E27FC236}">
                  <a16:creationId xmlns:a16="http://schemas.microsoft.com/office/drawing/2014/main" id="{E659377C-DFC0-8222-8CD5-7F629EDF1266}"/>
                </a:ext>
              </a:extLst>
            </p:cNvPr>
            <p:cNvSpPr>
              <a:spLocks noEditPoints="1"/>
            </p:cNvSpPr>
            <p:nvPr/>
          </p:nvSpPr>
          <p:spPr bwMode="auto">
            <a:xfrm>
              <a:off x="4835525" y="1866968"/>
              <a:ext cx="3838575" cy="1520825"/>
            </a:xfrm>
            <a:custGeom>
              <a:avLst/>
              <a:gdLst>
                <a:gd name="T0" fmla="*/ 946 w 2418"/>
                <a:gd name="T1" fmla="*/ 206 h 958"/>
                <a:gd name="T2" fmla="*/ 1986 w 2418"/>
                <a:gd name="T3" fmla="*/ 336 h 958"/>
                <a:gd name="T4" fmla="*/ 1570 w 2418"/>
                <a:gd name="T5" fmla="*/ 302 h 958"/>
                <a:gd name="T6" fmla="*/ 1320 w 2418"/>
                <a:gd name="T7" fmla="*/ 174 h 958"/>
                <a:gd name="T8" fmla="*/ 860 w 2418"/>
                <a:gd name="T9" fmla="*/ 248 h 958"/>
                <a:gd name="T10" fmla="*/ 822 w 2418"/>
                <a:gd name="T11" fmla="*/ 350 h 958"/>
                <a:gd name="T12" fmla="*/ 692 w 2418"/>
                <a:gd name="T13" fmla="*/ 356 h 958"/>
                <a:gd name="T14" fmla="*/ 344 w 2418"/>
                <a:gd name="T15" fmla="*/ 422 h 958"/>
                <a:gd name="T16" fmla="*/ 204 w 2418"/>
                <a:gd name="T17" fmla="*/ 342 h 958"/>
                <a:gd name="T18" fmla="*/ 114 w 2418"/>
                <a:gd name="T19" fmla="*/ 632 h 958"/>
                <a:gd name="T20" fmla="*/ 302 w 2418"/>
                <a:gd name="T21" fmla="*/ 920 h 958"/>
                <a:gd name="T22" fmla="*/ 536 w 2418"/>
                <a:gd name="T23" fmla="*/ 764 h 958"/>
                <a:gd name="T24" fmla="*/ 886 w 2418"/>
                <a:gd name="T25" fmla="*/ 770 h 958"/>
                <a:gd name="T26" fmla="*/ 1412 w 2418"/>
                <a:gd name="T27" fmla="*/ 764 h 958"/>
                <a:gd name="T28" fmla="*/ 1672 w 2418"/>
                <a:gd name="T29" fmla="*/ 856 h 958"/>
                <a:gd name="T30" fmla="*/ 1814 w 2418"/>
                <a:gd name="T31" fmla="*/ 584 h 958"/>
                <a:gd name="T32" fmla="*/ 1982 w 2418"/>
                <a:gd name="T33" fmla="*/ 584 h 958"/>
                <a:gd name="T34" fmla="*/ 2052 w 2418"/>
                <a:gd name="T35" fmla="*/ 574 h 958"/>
                <a:gd name="T36" fmla="*/ 2326 w 2418"/>
                <a:gd name="T37" fmla="*/ 456 h 958"/>
                <a:gd name="T38" fmla="*/ 2284 w 2418"/>
                <a:gd name="T39" fmla="*/ 296 h 958"/>
                <a:gd name="T40" fmla="*/ 1466 w 2418"/>
                <a:gd name="T41" fmla="*/ 248 h 958"/>
                <a:gd name="T42" fmla="*/ 1530 w 2418"/>
                <a:gd name="T43" fmla="*/ 260 h 958"/>
                <a:gd name="T44" fmla="*/ 4 w 2418"/>
                <a:gd name="T45" fmla="*/ 682 h 958"/>
                <a:gd name="T46" fmla="*/ 536 w 2418"/>
                <a:gd name="T47" fmla="*/ 16 h 958"/>
                <a:gd name="T48" fmla="*/ 536 w 2418"/>
                <a:gd name="T49" fmla="*/ 26 h 958"/>
                <a:gd name="T50" fmla="*/ 524 w 2418"/>
                <a:gd name="T51" fmla="*/ 32 h 958"/>
                <a:gd name="T52" fmla="*/ 512 w 2418"/>
                <a:gd name="T53" fmla="*/ 42 h 958"/>
                <a:gd name="T54" fmla="*/ 442 w 2418"/>
                <a:gd name="T55" fmla="*/ 54 h 958"/>
                <a:gd name="T56" fmla="*/ 1710 w 2418"/>
                <a:gd name="T57" fmla="*/ 174 h 958"/>
                <a:gd name="T58" fmla="*/ 800 w 2418"/>
                <a:gd name="T59" fmla="*/ 242 h 958"/>
                <a:gd name="T60" fmla="*/ 1516 w 2418"/>
                <a:gd name="T61" fmla="*/ 270 h 958"/>
                <a:gd name="T62" fmla="*/ 710 w 2418"/>
                <a:gd name="T63" fmla="*/ 406 h 958"/>
                <a:gd name="T64" fmla="*/ 546 w 2418"/>
                <a:gd name="T65" fmla="*/ 12 h 958"/>
                <a:gd name="T66" fmla="*/ 1034 w 2418"/>
                <a:gd name="T67" fmla="*/ 38 h 958"/>
                <a:gd name="T68" fmla="*/ 604 w 2418"/>
                <a:gd name="T69" fmla="*/ 26 h 958"/>
                <a:gd name="T70" fmla="*/ 454 w 2418"/>
                <a:gd name="T71" fmla="*/ 32 h 958"/>
                <a:gd name="T72" fmla="*/ 362 w 2418"/>
                <a:gd name="T73" fmla="*/ 38 h 958"/>
                <a:gd name="T74" fmla="*/ 512 w 2418"/>
                <a:gd name="T75" fmla="*/ 48 h 958"/>
                <a:gd name="T76" fmla="*/ 1104 w 2418"/>
                <a:gd name="T77" fmla="*/ 86 h 958"/>
                <a:gd name="T78" fmla="*/ 806 w 2418"/>
                <a:gd name="T79" fmla="*/ 70 h 958"/>
                <a:gd name="T80" fmla="*/ 1174 w 2418"/>
                <a:gd name="T81" fmla="*/ 86 h 958"/>
                <a:gd name="T82" fmla="*/ 1240 w 2418"/>
                <a:gd name="T83" fmla="*/ 128 h 958"/>
                <a:gd name="T84" fmla="*/ 664 w 2418"/>
                <a:gd name="T85" fmla="*/ 140 h 958"/>
                <a:gd name="T86" fmla="*/ 546 w 2418"/>
                <a:gd name="T87" fmla="*/ 216 h 958"/>
                <a:gd name="T88" fmla="*/ 508 w 2418"/>
                <a:gd name="T89" fmla="*/ 216 h 958"/>
                <a:gd name="T90" fmla="*/ 1104 w 2418"/>
                <a:gd name="T91" fmla="*/ 146 h 958"/>
                <a:gd name="T92" fmla="*/ 1078 w 2418"/>
                <a:gd name="T93" fmla="*/ 162 h 958"/>
                <a:gd name="T94" fmla="*/ 1672 w 2418"/>
                <a:gd name="T95" fmla="*/ 168 h 958"/>
                <a:gd name="T96" fmla="*/ 1748 w 2418"/>
                <a:gd name="T97" fmla="*/ 194 h 958"/>
                <a:gd name="T98" fmla="*/ 1808 w 2418"/>
                <a:gd name="T99" fmla="*/ 180 h 958"/>
                <a:gd name="T100" fmla="*/ 952 w 2418"/>
                <a:gd name="T101" fmla="*/ 194 h 958"/>
                <a:gd name="T102" fmla="*/ 1716 w 2418"/>
                <a:gd name="T103" fmla="*/ 216 h 958"/>
                <a:gd name="T104" fmla="*/ 1728 w 2418"/>
                <a:gd name="T105" fmla="*/ 238 h 958"/>
                <a:gd name="T106" fmla="*/ 464 w 2418"/>
                <a:gd name="T107" fmla="*/ 288 h 958"/>
                <a:gd name="T108" fmla="*/ 502 w 2418"/>
                <a:gd name="T109" fmla="*/ 276 h 958"/>
                <a:gd name="T110" fmla="*/ 838 w 2418"/>
                <a:gd name="T111" fmla="*/ 248 h 958"/>
                <a:gd name="T112" fmla="*/ 2008 w 2418"/>
                <a:gd name="T113" fmla="*/ 308 h 958"/>
                <a:gd name="T114" fmla="*/ 2004 w 2418"/>
                <a:gd name="T115" fmla="*/ 342 h 958"/>
                <a:gd name="T116" fmla="*/ 324 w 2418"/>
                <a:gd name="T117" fmla="*/ 406 h 958"/>
                <a:gd name="T118" fmla="*/ 1662 w 2418"/>
                <a:gd name="T119" fmla="*/ 682 h 958"/>
                <a:gd name="T120" fmla="*/ 1736 w 2418"/>
                <a:gd name="T121" fmla="*/ 704 h 958"/>
                <a:gd name="T122" fmla="*/ 1754 w 2418"/>
                <a:gd name="T123" fmla="*/ 850 h 958"/>
                <a:gd name="T124" fmla="*/ 1842 w 2418"/>
                <a:gd name="T125" fmla="*/ 866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8" h="958">
                  <a:moveTo>
                    <a:pt x="758" y="710"/>
                  </a:moveTo>
                  <a:lnTo>
                    <a:pt x="764" y="710"/>
                  </a:lnTo>
                  <a:lnTo>
                    <a:pt x="766" y="704"/>
                  </a:lnTo>
                  <a:lnTo>
                    <a:pt x="758" y="704"/>
                  </a:lnTo>
                  <a:lnTo>
                    <a:pt x="758" y="710"/>
                  </a:lnTo>
                  <a:lnTo>
                    <a:pt x="758" y="710"/>
                  </a:lnTo>
                  <a:lnTo>
                    <a:pt x="758" y="710"/>
                  </a:lnTo>
                  <a:close/>
                  <a:moveTo>
                    <a:pt x="1682" y="698"/>
                  </a:moveTo>
                  <a:lnTo>
                    <a:pt x="1678" y="704"/>
                  </a:lnTo>
                  <a:lnTo>
                    <a:pt x="1682" y="704"/>
                  </a:lnTo>
                  <a:lnTo>
                    <a:pt x="1682" y="698"/>
                  </a:lnTo>
                  <a:lnTo>
                    <a:pt x="1682" y="698"/>
                  </a:lnTo>
                  <a:lnTo>
                    <a:pt x="1682" y="698"/>
                  </a:lnTo>
                  <a:close/>
                  <a:moveTo>
                    <a:pt x="242" y="878"/>
                  </a:moveTo>
                  <a:lnTo>
                    <a:pt x="242" y="884"/>
                  </a:lnTo>
                  <a:lnTo>
                    <a:pt x="248" y="884"/>
                  </a:lnTo>
                  <a:lnTo>
                    <a:pt x="248" y="878"/>
                  </a:lnTo>
                  <a:lnTo>
                    <a:pt x="242" y="878"/>
                  </a:lnTo>
                  <a:lnTo>
                    <a:pt x="242" y="878"/>
                  </a:lnTo>
                  <a:lnTo>
                    <a:pt x="242" y="878"/>
                  </a:lnTo>
                  <a:close/>
                  <a:moveTo>
                    <a:pt x="122" y="548"/>
                  </a:moveTo>
                  <a:lnTo>
                    <a:pt x="118" y="548"/>
                  </a:lnTo>
                  <a:lnTo>
                    <a:pt x="118" y="552"/>
                  </a:lnTo>
                  <a:lnTo>
                    <a:pt x="122" y="552"/>
                  </a:lnTo>
                  <a:lnTo>
                    <a:pt x="122" y="548"/>
                  </a:lnTo>
                  <a:lnTo>
                    <a:pt x="122" y="548"/>
                  </a:lnTo>
                  <a:lnTo>
                    <a:pt x="122" y="548"/>
                  </a:lnTo>
                  <a:close/>
                  <a:moveTo>
                    <a:pt x="492" y="774"/>
                  </a:moveTo>
                  <a:lnTo>
                    <a:pt x="496" y="770"/>
                  </a:lnTo>
                  <a:lnTo>
                    <a:pt x="492" y="770"/>
                  </a:lnTo>
                  <a:lnTo>
                    <a:pt x="492" y="774"/>
                  </a:lnTo>
                  <a:lnTo>
                    <a:pt x="492" y="774"/>
                  </a:lnTo>
                  <a:lnTo>
                    <a:pt x="492" y="774"/>
                  </a:lnTo>
                  <a:close/>
                  <a:moveTo>
                    <a:pt x="1554" y="276"/>
                  </a:moveTo>
                  <a:lnTo>
                    <a:pt x="1548" y="276"/>
                  </a:lnTo>
                  <a:lnTo>
                    <a:pt x="1548" y="282"/>
                  </a:lnTo>
                  <a:lnTo>
                    <a:pt x="1554" y="282"/>
                  </a:lnTo>
                  <a:lnTo>
                    <a:pt x="1554" y="276"/>
                  </a:lnTo>
                  <a:lnTo>
                    <a:pt x="1554" y="276"/>
                  </a:lnTo>
                  <a:lnTo>
                    <a:pt x="1554" y="276"/>
                  </a:lnTo>
                  <a:close/>
                  <a:moveTo>
                    <a:pt x="176" y="324"/>
                  </a:moveTo>
                  <a:lnTo>
                    <a:pt x="172" y="324"/>
                  </a:lnTo>
                  <a:lnTo>
                    <a:pt x="172" y="330"/>
                  </a:lnTo>
                  <a:lnTo>
                    <a:pt x="176" y="330"/>
                  </a:lnTo>
                  <a:lnTo>
                    <a:pt x="176" y="324"/>
                  </a:lnTo>
                  <a:lnTo>
                    <a:pt x="176" y="324"/>
                  </a:lnTo>
                  <a:lnTo>
                    <a:pt x="176" y="324"/>
                  </a:lnTo>
                  <a:close/>
                  <a:moveTo>
                    <a:pt x="1982" y="542"/>
                  </a:moveTo>
                  <a:lnTo>
                    <a:pt x="1982" y="548"/>
                  </a:lnTo>
                  <a:lnTo>
                    <a:pt x="1986" y="548"/>
                  </a:lnTo>
                  <a:lnTo>
                    <a:pt x="1986" y="542"/>
                  </a:lnTo>
                  <a:lnTo>
                    <a:pt x="1982" y="542"/>
                  </a:lnTo>
                  <a:lnTo>
                    <a:pt x="1982" y="542"/>
                  </a:lnTo>
                  <a:lnTo>
                    <a:pt x="1982" y="542"/>
                  </a:lnTo>
                  <a:close/>
                  <a:moveTo>
                    <a:pt x="1672" y="698"/>
                  </a:moveTo>
                  <a:lnTo>
                    <a:pt x="1662" y="698"/>
                  </a:lnTo>
                  <a:lnTo>
                    <a:pt x="1662" y="704"/>
                  </a:lnTo>
                  <a:lnTo>
                    <a:pt x="1672" y="704"/>
                  </a:lnTo>
                  <a:lnTo>
                    <a:pt x="1672" y="698"/>
                  </a:lnTo>
                  <a:lnTo>
                    <a:pt x="1672" y="698"/>
                  </a:lnTo>
                  <a:lnTo>
                    <a:pt x="1672" y="698"/>
                  </a:lnTo>
                  <a:close/>
                  <a:moveTo>
                    <a:pt x="596" y="710"/>
                  </a:moveTo>
                  <a:lnTo>
                    <a:pt x="596" y="704"/>
                  </a:lnTo>
                  <a:lnTo>
                    <a:pt x="590" y="704"/>
                  </a:lnTo>
                  <a:lnTo>
                    <a:pt x="590" y="710"/>
                  </a:lnTo>
                  <a:lnTo>
                    <a:pt x="596" y="710"/>
                  </a:lnTo>
                  <a:lnTo>
                    <a:pt x="596" y="710"/>
                  </a:lnTo>
                  <a:lnTo>
                    <a:pt x="596" y="710"/>
                  </a:lnTo>
                  <a:close/>
                  <a:moveTo>
                    <a:pt x="936" y="216"/>
                  </a:moveTo>
                  <a:lnTo>
                    <a:pt x="940" y="216"/>
                  </a:lnTo>
                  <a:lnTo>
                    <a:pt x="940" y="210"/>
                  </a:lnTo>
                  <a:lnTo>
                    <a:pt x="936" y="210"/>
                  </a:lnTo>
                  <a:lnTo>
                    <a:pt x="936" y="216"/>
                  </a:lnTo>
                  <a:lnTo>
                    <a:pt x="936" y="216"/>
                  </a:lnTo>
                  <a:lnTo>
                    <a:pt x="936" y="216"/>
                  </a:lnTo>
                  <a:close/>
                  <a:moveTo>
                    <a:pt x="336" y="356"/>
                  </a:moveTo>
                  <a:lnTo>
                    <a:pt x="336" y="362"/>
                  </a:lnTo>
                  <a:lnTo>
                    <a:pt x="340" y="362"/>
                  </a:lnTo>
                  <a:lnTo>
                    <a:pt x="340" y="356"/>
                  </a:lnTo>
                  <a:lnTo>
                    <a:pt x="336" y="356"/>
                  </a:lnTo>
                  <a:lnTo>
                    <a:pt x="336" y="356"/>
                  </a:lnTo>
                  <a:lnTo>
                    <a:pt x="336" y="356"/>
                  </a:lnTo>
                  <a:close/>
                  <a:moveTo>
                    <a:pt x="940" y="200"/>
                  </a:moveTo>
                  <a:lnTo>
                    <a:pt x="940" y="206"/>
                  </a:lnTo>
                  <a:lnTo>
                    <a:pt x="946" y="206"/>
                  </a:lnTo>
                  <a:lnTo>
                    <a:pt x="946" y="200"/>
                  </a:lnTo>
                  <a:lnTo>
                    <a:pt x="940" y="200"/>
                  </a:lnTo>
                  <a:lnTo>
                    <a:pt x="940" y="200"/>
                  </a:lnTo>
                  <a:lnTo>
                    <a:pt x="940" y="200"/>
                  </a:lnTo>
                  <a:close/>
                  <a:moveTo>
                    <a:pt x="2338" y="390"/>
                  </a:moveTo>
                  <a:lnTo>
                    <a:pt x="2338" y="396"/>
                  </a:lnTo>
                  <a:lnTo>
                    <a:pt x="2344" y="396"/>
                  </a:lnTo>
                  <a:lnTo>
                    <a:pt x="2338" y="390"/>
                  </a:lnTo>
                  <a:lnTo>
                    <a:pt x="2338" y="390"/>
                  </a:lnTo>
                  <a:lnTo>
                    <a:pt x="2338" y="390"/>
                  </a:lnTo>
                  <a:close/>
                  <a:moveTo>
                    <a:pt x="2398" y="410"/>
                  </a:moveTo>
                  <a:lnTo>
                    <a:pt x="2392" y="410"/>
                  </a:lnTo>
                  <a:lnTo>
                    <a:pt x="2392" y="406"/>
                  </a:lnTo>
                  <a:lnTo>
                    <a:pt x="2380" y="406"/>
                  </a:lnTo>
                  <a:lnTo>
                    <a:pt x="2380" y="402"/>
                  </a:lnTo>
                  <a:lnTo>
                    <a:pt x="2378" y="402"/>
                  </a:lnTo>
                  <a:lnTo>
                    <a:pt x="2372" y="406"/>
                  </a:lnTo>
                  <a:lnTo>
                    <a:pt x="2360" y="406"/>
                  </a:lnTo>
                  <a:lnTo>
                    <a:pt x="2360" y="396"/>
                  </a:lnTo>
                  <a:lnTo>
                    <a:pt x="2344" y="396"/>
                  </a:lnTo>
                  <a:lnTo>
                    <a:pt x="2344" y="402"/>
                  </a:lnTo>
                  <a:lnTo>
                    <a:pt x="2350" y="402"/>
                  </a:lnTo>
                  <a:lnTo>
                    <a:pt x="2354" y="406"/>
                  </a:lnTo>
                  <a:lnTo>
                    <a:pt x="2350" y="406"/>
                  </a:lnTo>
                  <a:lnTo>
                    <a:pt x="2350" y="416"/>
                  </a:lnTo>
                  <a:lnTo>
                    <a:pt x="2344" y="416"/>
                  </a:lnTo>
                  <a:lnTo>
                    <a:pt x="2344" y="410"/>
                  </a:lnTo>
                  <a:lnTo>
                    <a:pt x="2338" y="410"/>
                  </a:lnTo>
                  <a:lnTo>
                    <a:pt x="2338" y="406"/>
                  </a:lnTo>
                  <a:lnTo>
                    <a:pt x="2344" y="406"/>
                  </a:lnTo>
                  <a:lnTo>
                    <a:pt x="2344" y="402"/>
                  </a:lnTo>
                  <a:lnTo>
                    <a:pt x="2338" y="402"/>
                  </a:lnTo>
                  <a:lnTo>
                    <a:pt x="2338" y="396"/>
                  </a:lnTo>
                  <a:lnTo>
                    <a:pt x="2332" y="396"/>
                  </a:lnTo>
                  <a:lnTo>
                    <a:pt x="2332" y="384"/>
                  </a:lnTo>
                  <a:lnTo>
                    <a:pt x="2324" y="378"/>
                  </a:lnTo>
                  <a:lnTo>
                    <a:pt x="2318" y="378"/>
                  </a:lnTo>
                  <a:lnTo>
                    <a:pt x="2318" y="374"/>
                  </a:lnTo>
                  <a:lnTo>
                    <a:pt x="2306" y="374"/>
                  </a:lnTo>
                  <a:lnTo>
                    <a:pt x="2306" y="368"/>
                  </a:lnTo>
                  <a:lnTo>
                    <a:pt x="2296" y="368"/>
                  </a:lnTo>
                  <a:lnTo>
                    <a:pt x="2296" y="362"/>
                  </a:lnTo>
                  <a:lnTo>
                    <a:pt x="2284" y="362"/>
                  </a:lnTo>
                  <a:lnTo>
                    <a:pt x="2284" y="356"/>
                  </a:lnTo>
                  <a:lnTo>
                    <a:pt x="2272" y="356"/>
                  </a:lnTo>
                  <a:lnTo>
                    <a:pt x="2272" y="350"/>
                  </a:lnTo>
                  <a:lnTo>
                    <a:pt x="2268" y="350"/>
                  </a:lnTo>
                  <a:lnTo>
                    <a:pt x="2264" y="348"/>
                  </a:lnTo>
                  <a:lnTo>
                    <a:pt x="2258" y="348"/>
                  </a:lnTo>
                  <a:lnTo>
                    <a:pt x="2252" y="342"/>
                  </a:lnTo>
                  <a:lnTo>
                    <a:pt x="2252" y="348"/>
                  </a:lnTo>
                  <a:lnTo>
                    <a:pt x="2246" y="348"/>
                  </a:lnTo>
                  <a:lnTo>
                    <a:pt x="2246" y="342"/>
                  </a:lnTo>
                  <a:lnTo>
                    <a:pt x="2240" y="342"/>
                  </a:lnTo>
                  <a:lnTo>
                    <a:pt x="2236" y="336"/>
                  </a:lnTo>
                  <a:lnTo>
                    <a:pt x="2214" y="336"/>
                  </a:lnTo>
                  <a:lnTo>
                    <a:pt x="2214" y="330"/>
                  </a:lnTo>
                  <a:lnTo>
                    <a:pt x="2176" y="330"/>
                  </a:lnTo>
                  <a:lnTo>
                    <a:pt x="2176" y="324"/>
                  </a:lnTo>
                  <a:lnTo>
                    <a:pt x="2170" y="324"/>
                  </a:lnTo>
                  <a:lnTo>
                    <a:pt x="2170" y="330"/>
                  </a:lnTo>
                  <a:lnTo>
                    <a:pt x="2164" y="330"/>
                  </a:lnTo>
                  <a:lnTo>
                    <a:pt x="2164" y="324"/>
                  </a:lnTo>
                  <a:lnTo>
                    <a:pt x="2144" y="324"/>
                  </a:lnTo>
                  <a:lnTo>
                    <a:pt x="2144" y="320"/>
                  </a:lnTo>
                  <a:lnTo>
                    <a:pt x="2132" y="320"/>
                  </a:lnTo>
                  <a:lnTo>
                    <a:pt x="2132" y="336"/>
                  </a:lnTo>
                  <a:lnTo>
                    <a:pt x="2138" y="336"/>
                  </a:lnTo>
                  <a:lnTo>
                    <a:pt x="2138" y="350"/>
                  </a:lnTo>
                  <a:lnTo>
                    <a:pt x="2132" y="350"/>
                  </a:lnTo>
                  <a:lnTo>
                    <a:pt x="2132" y="356"/>
                  </a:lnTo>
                  <a:lnTo>
                    <a:pt x="2116" y="356"/>
                  </a:lnTo>
                  <a:lnTo>
                    <a:pt x="2116" y="348"/>
                  </a:lnTo>
                  <a:lnTo>
                    <a:pt x="2100" y="348"/>
                  </a:lnTo>
                  <a:lnTo>
                    <a:pt x="2100" y="336"/>
                  </a:lnTo>
                  <a:lnTo>
                    <a:pt x="2008" y="336"/>
                  </a:lnTo>
                  <a:lnTo>
                    <a:pt x="2008" y="356"/>
                  </a:lnTo>
                  <a:lnTo>
                    <a:pt x="2004" y="356"/>
                  </a:lnTo>
                  <a:lnTo>
                    <a:pt x="2004" y="362"/>
                  </a:lnTo>
                  <a:lnTo>
                    <a:pt x="1998" y="362"/>
                  </a:lnTo>
                  <a:lnTo>
                    <a:pt x="2004" y="356"/>
                  </a:lnTo>
                  <a:lnTo>
                    <a:pt x="2004" y="348"/>
                  </a:lnTo>
                  <a:lnTo>
                    <a:pt x="1998" y="348"/>
                  </a:lnTo>
                  <a:lnTo>
                    <a:pt x="1998" y="336"/>
                  </a:lnTo>
                  <a:lnTo>
                    <a:pt x="1986" y="336"/>
                  </a:lnTo>
                  <a:lnTo>
                    <a:pt x="1982" y="330"/>
                  </a:lnTo>
                  <a:lnTo>
                    <a:pt x="1982" y="324"/>
                  </a:lnTo>
                  <a:lnTo>
                    <a:pt x="1986" y="320"/>
                  </a:lnTo>
                  <a:lnTo>
                    <a:pt x="1986" y="308"/>
                  </a:lnTo>
                  <a:lnTo>
                    <a:pt x="1976" y="308"/>
                  </a:lnTo>
                  <a:lnTo>
                    <a:pt x="1970" y="302"/>
                  </a:lnTo>
                  <a:lnTo>
                    <a:pt x="1964" y="302"/>
                  </a:lnTo>
                  <a:lnTo>
                    <a:pt x="1958" y="296"/>
                  </a:lnTo>
                  <a:lnTo>
                    <a:pt x="1898" y="296"/>
                  </a:lnTo>
                  <a:lnTo>
                    <a:pt x="1898" y="302"/>
                  </a:lnTo>
                  <a:lnTo>
                    <a:pt x="1872" y="302"/>
                  </a:lnTo>
                  <a:lnTo>
                    <a:pt x="1872" y="296"/>
                  </a:lnTo>
                  <a:lnTo>
                    <a:pt x="1868" y="296"/>
                  </a:lnTo>
                  <a:lnTo>
                    <a:pt x="1868" y="292"/>
                  </a:lnTo>
                  <a:lnTo>
                    <a:pt x="1862" y="292"/>
                  </a:lnTo>
                  <a:lnTo>
                    <a:pt x="1856" y="288"/>
                  </a:lnTo>
                  <a:lnTo>
                    <a:pt x="1850" y="292"/>
                  </a:lnTo>
                  <a:lnTo>
                    <a:pt x="1850" y="288"/>
                  </a:lnTo>
                  <a:lnTo>
                    <a:pt x="1836" y="288"/>
                  </a:lnTo>
                  <a:lnTo>
                    <a:pt x="1836" y="282"/>
                  </a:lnTo>
                  <a:lnTo>
                    <a:pt x="1830" y="282"/>
                  </a:lnTo>
                  <a:lnTo>
                    <a:pt x="1830" y="276"/>
                  </a:lnTo>
                  <a:lnTo>
                    <a:pt x="1836" y="276"/>
                  </a:lnTo>
                  <a:lnTo>
                    <a:pt x="1842" y="282"/>
                  </a:lnTo>
                  <a:lnTo>
                    <a:pt x="1842" y="270"/>
                  </a:lnTo>
                  <a:lnTo>
                    <a:pt x="1830" y="270"/>
                  </a:lnTo>
                  <a:lnTo>
                    <a:pt x="1830" y="266"/>
                  </a:lnTo>
                  <a:lnTo>
                    <a:pt x="1802" y="266"/>
                  </a:lnTo>
                  <a:lnTo>
                    <a:pt x="1796" y="270"/>
                  </a:lnTo>
                  <a:lnTo>
                    <a:pt x="1786" y="282"/>
                  </a:lnTo>
                  <a:lnTo>
                    <a:pt x="1782" y="282"/>
                  </a:lnTo>
                  <a:lnTo>
                    <a:pt x="1776" y="288"/>
                  </a:lnTo>
                  <a:lnTo>
                    <a:pt x="1776" y="282"/>
                  </a:lnTo>
                  <a:lnTo>
                    <a:pt x="1770" y="282"/>
                  </a:lnTo>
                  <a:lnTo>
                    <a:pt x="1776" y="276"/>
                  </a:lnTo>
                  <a:lnTo>
                    <a:pt x="1782" y="276"/>
                  </a:lnTo>
                  <a:lnTo>
                    <a:pt x="1782" y="270"/>
                  </a:lnTo>
                  <a:lnTo>
                    <a:pt x="1796" y="270"/>
                  </a:lnTo>
                  <a:lnTo>
                    <a:pt x="1796" y="266"/>
                  </a:lnTo>
                  <a:lnTo>
                    <a:pt x="1790" y="260"/>
                  </a:lnTo>
                  <a:lnTo>
                    <a:pt x="1776" y="260"/>
                  </a:lnTo>
                  <a:lnTo>
                    <a:pt x="1776" y="266"/>
                  </a:lnTo>
                  <a:lnTo>
                    <a:pt x="1770" y="266"/>
                  </a:lnTo>
                  <a:lnTo>
                    <a:pt x="1770" y="270"/>
                  </a:lnTo>
                  <a:lnTo>
                    <a:pt x="1764" y="270"/>
                  </a:lnTo>
                  <a:lnTo>
                    <a:pt x="1758" y="270"/>
                  </a:lnTo>
                  <a:lnTo>
                    <a:pt x="1758" y="266"/>
                  </a:lnTo>
                  <a:lnTo>
                    <a:pt x="1764" y="266"/>
                  </a:lnTo>
                  <a:lnTo>
                    <a:pt x="1764" y="270"/>
                  </a:lnTo>
                  <a:lnTo>
                    <a:pt x="1770" y="266"/>
                  </a:lnTo>
                  <a:lnTo>
                    <a:pt x="1770" y="260"/>
                  </a:lnTo>
                  <a:lnTo>
                    <a:pt x="1758" y="260"/>
                  </a:lnTo>
                  <a:lnTo>
                    <a:pt x="1754" y="254"/>
                  </a:lnTo>
                  <a:lnTo>
                    <a:pt x="1722" y="254"/>
                  </a:lnTo>
                  <a:lnTo>
                    <a:pt x="1722" y="248"/>
                  </a:lnTo>
                  <a:lnTo>
                    <a:pt x="1710" y="248"/>
                  </a:lnTo>
                  <a:lnTo>
                    <a:pt x="1710" y="254"/>
                  </a:lnTo>
                  <a:lnTo>
                    <a:pt x="1716" y="254"/>
                  </a:lnTo>
                  <a:lnTo>
                    <a:pt x="1716" y="260"/>
                  </a:lnTo>
                  <a:lnTo>
                    <a:pt x="1694" y="260"/>
                  </a:lnTo>
                  <a:lnTo>
                    <a:pt x="1688" y="266"/>
                  </a:lnTo>
                  <a:lnTo>
                    <a:pt x="1688" y="270"/>
                  </a:lnTo>
                  <a:lnTo>
                    <a:pt x="1694" y="270"/>
                  </a:lnTo>
                  <a:lnTo>
                    <a:pt x="1700" y="266"/>
                  </a:lnTo>
                  <a:lnTo>
                    <a:pt x="1704" y="270"/>
                  </a:lnTo>
                  <a:lnTo>
                    <a:pt x="1700" y="270"/>
                  </a:lnTo>
                  <a:lnTo>
                    <a:pt x="1700" y="288"/>
                  </a:lnTo>
                  <a:lnTo>
                    <a:pt x="1672" y="288"/>
                  </a:lnTo>
                  <a:lnTo>
                    <a:pt x="1672" y="296"/>
                  </a:lnTo>
                  <a:lnTo>
                    <a:pt x="1668" y="292"/>
                  </a:lnTo>
                  <a:lnTo>
                    <a:pt x="1662" y="288"/>
                  </a:lnTo>
                  <a:lnTo>
                    <a:pt x="1624" y="288"/>
                  </a:lnTo>
                  <a:lnTo>
                    <a:pt x="1624" y="292"/>
                  </a:lnTo>
                  <a:lnTo>
                    <a:pt x="1618" y="288"/>
                  </a:lnTo>
                  <a:lnTo>
                    <a:pt x="1602" y="288"/>
                  </a:lnTo>
                  <a:lnTo>
                    <a:pt x="1602" y="276"/>
                  </a:lnTo>
                  <a:lnTo>
                    <a:pt x="1596" y="276"/>
                  </a:lnTo>
                  <a:lnTo>
                    <a:pt x="1590" y="282"/>
                  </a:lnTo>
                  <a:lnTo>
                    <a:pt x="1590" y="296"/>
                  </a:lnTo>
                  <a:lnTo>
                    <a:pt x="1586" y="296"/>
                  </a:lnTo>
                  <a:lnTo>
                    <a:pt x="1580" y="302"/>
                  </a:lnTo>
                  <a:lnTo>
                    <a:pt x="1574" y="308"/>
                  </a:lnTo>
                  <a:lnTo>
                    <a:pt x="1574" y="302"/>
                  </a:lnTo>
                  <a:lnTo>
                    <a:pt x="1570" y="296"/>
                  </a:lnTo>
                  <a:lnTo>
                    <a:pt x="1570" y="302"/>
                  </a:lnTo>
                  <a:lnTo>
                    <a:pt x="1564" y="302"/>
                  </a:lnTo>
                  <a:lnTo>
                    <a:pt x="1564" y="296"/>
                  </a:lnTo>
                  <a:lnTo>
                    <a:pt x="1554" y="296"/>
                  </a:lnTo>
                  <a:lnTo>
                    <a:pt x="1554" y="288"/>
                  </a:lnTo>
                  <a:lnTo>
                    <a:pt x="1542" y="288"/>
                  </a:lnTo>
                  <a:lnTo>
                    <a:pt x="1542" y="276"/>
                  </a:lnTo>
                  <a:lnTo>
                    <a:pt x="1536" y="276"/>
                  </a:lnTo>
                  <a:lnTo>
                    <a:pt x="1536" y="270"/>
                  </a:lnTo>
                  <a:lnTo>
                    <a:pt x="1530" y="270"/>
                  </a:lnTo>
                  <a:lnTo>
                    <a:pt x="1530" y="266"/>
                  </a:lnTo>
                  <a:lnTo>
                    <a:pt x="1520" y="266"/>
                  </a:lnTo>
                  <a:lnTo>
                    <a:pt x="1520" y="260"/>
                  </a:lnTo>
                  <a:lnTo>
                    <a:pt x="1516" y="260"/>
                  </a:lnTo>
                  <a:lnTo>
                    <a:pt x="1516" y="270"/>
                  </a:lnTo>
                  <a:lnTo>
                    <a:pt x="1510" y="266"/>
                  </a:lnTo>
                  <a:lnTo>
                    <a:pt x="1494" y="266"/>
                  </a:lnTo>
                  <a:lnTo>
                    <a:pt x="1494" y="260"/>
                  </a:lnTo>
                  <a:lnTo>
                    <a:pt x="1482" y="260"/>
                  </a:lnTo>
                  <a:lnTo>
                    <a:pt x="1476" y="254"/>
                  </a:lnTo>
                  <a:lnTo>
                    <a:pt x="1456" y="254"/>
                  </a:lnTo>
                  <a:lnTo>
                    <a:pt x="1456" y="248"/>
                  </a:lnTo>
                  <a:lnTo>
                    <a:pt x="1412" y="248"/>
                  </a:lnTo>
                  <a:lnTo>
                    <a:pt x="1408" y="242"/>
                  </a:lnTo>
                  <a:lnTo>
                    <a:pt x="1402" y="242"/>
                  </a:lnTo>
                  <a:lnTo>
                    <a:pt x="1396" y="238"/>
                  </a:lnTo>
                  <a:lnTo>
                    <a:pt x="1408" y="238"/>
                  </a:lnTo>
                  <a:lnTo>
                    <a:pt x="1402" y="234"/>
                  </a:lnTo>
                  <a:lnTo>
                    <a:pt x="1374" y="234"/>
                  </a:lnTo>
                  <a:lnTo>
                    <a:pt x="1374" y="228"/>
                  </a:lnTo>
                  <a:lnTo>
                    <a:pt x="1348" y="228"/>
                  </a:lnTo>
                  <a:lnTo>
                    <a:pt x="1348" y="234"/>
                  </a:lnTo>
                  <a:lnTo>
                    <a:pt x="1326" y="234"/>
                  </a:lnTo>
                  <a:lnTo>
                    <a:pt x="1326" y="238"/>
                  </a:lnTo>
                  <a:lnTo>
                    <a:pt x="1320" y="238"/>
                  </a:lnTo>
                  <a:lnTo>
                    <a:pt x="1326" y="234"/>
                  </a:lnTo>
                  <a:lnTo>
                    <a:pt x="1326" y="228"/>
                  </a:lnTo>
                  <a:lnTo>
                    <a:pt x="1294" y="228"/>
                  </a:lnTo>
                  <a:lnTo>
                    <a:pt x="1288" y="222"/>
                  </a:lnTo>
                  <a:lnTo>
                    <a:pt x="1276" y="222"/>
                  </a:lnTo>
                  <a:lnTo>
                    <a:pt x="1276" y="228"/>
                  </a:lnTo>
                  <a:lnTo>
                    <a:pt x="1282" y="228"/>
                  </a:lnTo>
                  <a:lnTo>
                    <a:pt x="1282" y="234"/>
                  </a:lnTo>
                  <a:lnTo>
                    <a:pt x="1276" y="234"/>
                  </a:lnTo>
                  <a:lnTo>
                    <a:pt x="1276" y="238"/>
                  </a:lnTo>
                  <a:lnTo>
                    <a:pt x="1250" y="238"/>
                  </a:lnTo>
                  <a:lnTo>
                    <a:pt x="1250" y="242"/>
                  </a:lnTo>
                  <a:lnTo>
                    <a:pt x="1222" y="242"/>
                  </a:lnTo>
                  <a:lnTo>
                    <a:pt x="1222" y="248"/>
                  </a:lnTo>
                  <a:lnTo>
                    <a:pt x="1218" y="248"/>
                  </a:lnTo>
                  <a:lnTo>
                    <a:pt x="1212" y="254"/>
                  </a:lnTo>
                  <a:lnTo>
                    <a:pt x="1206" y="254"/>
                  </a:lnTo>
                  <a:lnTo>
                    <a:pt x="1212" y="248"/>
                  </a:lnTo>
                  <a:lnTo>
                    <a:pt x="1218" y="248"/>
                  </a:lnTo>
                  <a:lnTo>
                    <a:pt x="1218" y="238"/>
                  </a:lnTo>
                  <a:lnTo>
                    <a:pt x="1234" y="238"/>
                  </a:lnTo>
                  <a:lnTo>
                    <a:pt x="1240" y="234"/>
                  </a:lnTo>
                  <a:lnTo>
                    <a:pt x="1246" y="234"/>
                  </a:lnTo>
                  <a:lnTo>
                    <a:pt x="1250" y="228"/>
                  </a:lnTo>
                  <a:lnTo>
                    <a:pt x="1260" y="228"/>
                  </a:lnTo>
                  <a:lnTo>
                    <a:pt x="1260" y="222"/>
                  </a:lnTo>
                  <a:lnTo>
                    <a:pt x="1266" y="222"/>
                  </a:lnTo>
                  <a:lnTo>
                    <a:pt x="1266" y="216"/>
                  </a:lnTo>
                  <a:lnTo>
                    <a:pt x="1276" y="216"/>
                  </a:lnTo>
                  <a:lnTo>
                    <a:pt x="1276" y="210"/>
                  </a:lnTo>
                  <a:lnTo>
                    <a:pt x="1288" y="210"/>
                  </a:lnTo>
                  <a:lnTo>
                    <a:pt x="1288" y="206"/>
                  </a:lnTo>
                  <a:lnTo>
                    <a:pt x="1294" y="206"/>
                  </a:lnTo>
                  <a:lnTo>
                    <a:pt x="1294" y="200"/>
                  </a:lnTo>
                  <a:lnTo>
                    <a:pt x="1308" y="200"/>
                  </a:lnTo>
                  <a:lnTo>
                    <a:pt x="1308" y="194"/>
                  </a:lnTo>
                  <a:lnTo>
                    <a:pt x="1314" y="194"/>
                  </a:lnTo>
                  <a:lnTo>
                    <a:pt x="1320" y="188"/>
                  </a:lnTo>
                  <a:lnTo>
                    <a:pt x="1326" y="188"/>
                  </a:lnTo>
                  <a:lnTo>
                    <a:pt x="1326" y="182"/>
                  </a:lnTo>
                  <a:lnTo>
                    <a:pt x="1332" y="182"/>
                  </a:lnTo>
                  <a:lnTo>
                    <a:pt x="1326" y="180"/>
                  </a:lnTo>
                  <a:lnTo>
                    <a:pt x="1332" y="180"/>
                  </a:lnTo>
                  <a:lnTo>
                    <a:pt x="1332" y="168"/>
                  </a:lnTo>
                  <a:lnTo>
                    <a:pt x="1326" y="168"/>
                  </a:lnTo>
                  <a:lnTo>
                    <a:pt x="1326" y="156"/>
                  </a:lnTo>
                  <a:lnTo>
                    <a:pt x="1320" y="162"/>
                  </a:lnTo>
                  <a:lnTo>
                    <a:pt x="1320" y="168"/>
                  </a:lnTo>
                  <a:lnTo>
                    <a:pt x="1314" y="168"/>
                  </a:lnTo>
                  <a:lnTo>
                    <a:pt x="1314" y="174"/>
                  </a:lnTo>
                  <a:lnTo>
                    <a:pt x="1320" y="174"/>
                  </a:lnTo>
                  <a:lnTo>
                    <a:pt x="1320" y="180"/>
                  </a:lnTo>
                  <a:lnTo>
                    <a:pt x="1314" y="180"/>
                  </a:lnTo>
                  <a:lnTo>
                    <a:pt x="1314" y="174"/>
                  </a:lnTo>
                  <a:lnTo>
                    <a:pt x="1308" y="174"/>
                  </a:lnTo>
                  <a:lnTo>
                    <a:pt x="1308" y="168"/>
                  </a:lnTo>
                  <a:lnTo>
                    <a:pt x="1314" y="168"/>
                  </a:lnTo>
                  <a:lnTo>
                    <a:pt x="1314" y="156"/>
                  </a:lnTo>
                  <a:lnTo>
                    <a:pt x="1308" y="152"/>
                  </a:lnTo>
                  <a:lnTo>
                    <a:pt x="1300" y="152"/>
                  </a:lnTo>
                  <a:lnTo>
                    <a:pt x="1300" y="146"/>
                  </a:lnTo>
                  <a:lnTo>
                    <a:pt x="1250" y="146"/>
                  </a:lnTo>
                  <a:lnTo>
                    <a:pt x="1250" y="152"/>
                  </a:lnTo>
                  <a:lnTo>
                    <a:pt x="1234" y="152"/>
                  </a:lnTo>
                  <a:lnTo>
                    <a:pt x="1234" y="140"/>
                  </a:lnTo>
                  <a:lnTo>
                    <a:pt x="1218" y="140"/>
                  </a:lnTo>
                  <a:lnTo>
                    <a:pt x="1218" y="134"/>
                  </a:lnTo>
                  <a:lnTo>
                    <a:pt x="1206" y="134"/>
                  </a:lnTo>
                  <a:lnTo>
                    <a:pt x="1206" y="128"/>
                  </a:lnTo>
                  <a:lnTo>
                    <a:pt x="1218" y="128"/>
                  </a:lnTo>
                  <a:lnTo>
                    <a:pt x="1218" y="124"/>
                  </a:lnTo>
                  <a:lnTo>
                    <a:pt x="1206" y="124"/>
                  </a:lnTo>
                  <a:lnTo>
                    <a:pt x="1206" y="120"/>
                  </a:lnTo>
                  <a:lnTo>
                    <a:pt x="1180" y="120"/>
                  </a:lnTo>
                  <a:lnTo>
                    <a:pt x="1180" y="124"/>
                  </a:lnTo>
                  <a:lnTo>
                    <a:pt x="1168" y="124"/>
                  </a:lnTo>
                  <a:lnTo>
                    <a:pt x="1168" y="128"/>
                  </a:lnTo>
                  <a:lnTo>
                    <a:pt x="1162" y="128"/>
                  </a:lnTo>
                  <a:lnTo>
                    <a:pt x="1158" y="134"/>
                  </a:lnTo>
                  <a:lnTo>
                    <a:pt x="1152" y="134"/>
                  </a:lnTo>
                  <a:lnTo>
                    <a:pt x="1152" y="140"/>
                  </a:lnTo>
                  <a:lnTo>
                    <a:pt x="1146" y="140"/>
                  </a:lnTo>
                  <a:lnTo>
                    <a:pt x="1146" y="146"/>
                  </a:lnTo>
                  <a:lnTo>
                    <a:pt x="1152" y="146"/>
                  </a:lnTo>
                  <a:lnTo>
                    <a:pt x="1152" y="152"/>
                  </a:lnTo>
                  <a:lnTo>
                    <a:pt x="1120" y="152"/>
                  </a:lnTo>
                  <a:lnTo>
                    <a:pt x="1120" y="156"/>
                  </a:lnTo>
                  <a:lnTo>
                    <a:pt x="1132" y="156"/>
                  </a:lnTo>
                  <a:lnTo>
                    <a:pt x="1132" y="162"/>
                  </a:lnTo>
                  <a:lnTo>
                    <a:pt x="1136" y="162"/>
                  </a:lnTo>
                  <a:lnTo>
                    <a:pt x="1136" y="168"/>
                  </a:lnTo>
                  <a:lnTo>
                    <a:pt x="1132" y="174"/>
                  </a:lnTo>
                  <a:lnTo>
                    <a:pt x="1132" y="162"/>
                  </a:lnTo>
                  <a:lnTo>
                    <a:pt x="1120" y="162"/>
                  </a:lnTo>
                  <a:lnTo>
                    <a:pt x="1120" y="156"/>
                  </a:lnTo>
                  <a:lnTo>
                    <a:pt x="1114" y="162"/>
                  </a:lnTo>
                  <a:lnTo>
                    <a:pt x="1108" y="162"/>
                  </a:lnTo>
                  <a:lnTo>
                    <a:pt x="1108" y="168"/>
                  </a:lnTo>
                  <a:lnTo>
                    <a:pt x="1082" y="168"/>
                  </a:lnTo>
                  <a:lnTo>
                    <a:pt x="1078" y="162"/>
                  </a:lnTo>
                  <a:lnTo>
                    <a:pt x="1060" y="162"/>
                  </a:lnTo>
                  <a:lnTo>
                    <a:pt x="1066" y="168"/>
                  </a:lnTo>
                  <a:lnTo>
                    <a:pt x="1054" y="168"/>
                  </a:lnTo>
                  <a:lnTo>
                    <a:pt x="1050" y="162"/>
                  </a:lnTo>
                  <a:lnTo>
                    <a:pt x="1044" y="162"/>
                  </a:lnTo>
                  <a:lnTo>
                    <a:pt x="1044" y="174"/>
                  </a:lnTo>
                  <a:lnTo>
                    <a:pt x="1018" y="174"/>
                  </a:lnTo>
                  <a:lnTo>
                    <a:pt x="1018" y="180"/>
                  </a:lnTo>
                  <a:lnTo>
                    <a:pt x="990" y="180"/>
                  </a:lnTo>
                  <a:lnTo>
                    <a:pt x="984" y="182"/>
                  </a:lnTo>
                  <a:lnTo>
                    <a:pt x="984" y="180"/>
                  </a:lnTo>
                  <a:lnTo>
                    <a:pt x="980" y="180"/>
                  </a:lnTo>
                  <a:lnTo>
                    <a:pt x="980" y="182"/>
                  </a:lnTo>
                  <a:lnTo>
                    <a:pt x="974" y="182"/>
                  </a:lnTo>
                  <a:lnTo>
                    <a:pt x="968" y="188"/>
                  </a:lnTo>
                  <a:lnTo>
                    <a:pt x="964" y="188"/>
                  </a:lnTo>
                  <a:lnTo>
                    <a:pt x="964" y="194"/>
                  </a:lnTo>
                  <a:lnTo>
                    <a:pt x="958" y="194"/>
                  </a:lnTo>
                  <a:lnTo>
                    <a:pt x="958" y="200"/>
                  </a:lnTo>
                  <a:lnTo>
                    <a:pt x="952" y="200"/>
                  </a:lnTo>
                  <a:lnTo>
                    <a:pt x="952" y="206"/>
                  </a:lnTo>
                  <a:lnTo>
                    <a:pt x="946" y="206"/>
                  </a:lnTo>
                  <a:lnTo>
                    <a:pt x="946" y="210"/>
                  </a:lnTo>
                  <a:lnTo>
                    <a:pt x="940" y="210"/>
                  </a:lnTo>
                  <a:lnTo>
                    <a:pt x="946" y="216"/>
                  </a:lnTo>
                  <a:lnTo>
                    <a:pt x="952" y="210"/>
                  </a:lnTo>
                  <a:lnTo>
                    <a:pt x="958" y="210"/>
                  </a:lnTo>
                  <a:lnTo>
                    <a:pt x="952" y="216"/>
                  </a:lnTo>
                  <a:lnTo>
                    <a:pt x="958" y="216"/>
                  </a:lnTo>
                  <a:lnTo>
                    <a:pt x="958" y="234"/>
                  </a:lnTo>
                  <a:lnTo>
                    <a:pt x="946" y="234"/>
                  </a:lnTo>
                  <a:lnTo>
                    <a:pt x="946" y="228"/>
                  </a:lnTo>
                  <a:lnTo>
                    <a:pt x="876" y="228"/>
                  </a:lnTo>
                  <a:lnTo>
                    <a:pt x="872" y="234"/>
                  </a:lnTo>
                  <a:lnTo>
                    <a:pt x="860" y="234"/>
                  </a:lnTo>
                  <a:lnTo>
                    <a:pt x="860" y="248"/>
                  </a:lnTo>
                  <a:lnTo>
                    <a:pt x="866" y="248"/>
                  </a:lnTo>
                  <a:lnTo>
                    <a:pt x="860" y="254"/>
                  </a:lnTo>
                  <a:lnTo>
                    <a:pt x="860" y="260"/>
                  </a:lnTo>
                  <a:lnTo>
                    <a:pt x="872" y="260"/>
                  </a:lnTo>
                  <a:lnTo>
                    <a:pt x="872" y="266"/>
                  </a:lnTo>
                  <a:lnTo>
                    <a:pt x="880" y="266"/>
                  </a:lnTo>
                  <a:lnTo>
                    <a:pt x="880" y="276"/>
                  </a:lnTo>
                  <a:lnTo>
                    <a:pt x="904" y="276"/>
                  </a:lnTo>
                  <a:lnTo>
                    <a:pt x="904" y="288"/>
                  </a:lnTo>
                  <a:lnTo>
                    <a:pt x="898" y="288"/>
                  </a:lnTo>
                  <a:lnTo>
                    <a:pt x="898" y="296"/>
                  </a:lnTo>
                  <a:lnTo>
                    <a:pt x="904" y="302"/>
                  </a:lnTo>
                  <a:lnTo>
                    <a:pt x="904" y="308"/>
                  </a:lnTo>
                  <a:lnTo>
                    <a:pt x="908" y="308"/>
                  </a:lnTo>
                  <a:lnTo>
                    <a:pt x="908" y="314"/>
                  </a:lnTo>
                  <a:lnTo>
                    <a:pt x="904" y="314"/>
                  </a:lnTo>
                  <a:lnTo>
                    <a:pt x="904" y="320"/>
                  </a:lnTo>
                  <a:lnTo>
                    <a:pt x="892" y="320"/>
                  </a:lnTo>
                  <a:lnTo>
                    <a:pt x="898" y="314"/>
                  </a:lnTo>
                  <a:lnTo>
                    <a:pt x="898" y="296"/>
                  </a:lnTo>
                  <a:lnTo>
                    <a:pt x="892" y="296"/>
                  </a:lnTo>
                  <a:lnTo>
                    <a:pt x="886" y="302"/>
                  </a:lnTo>
                  <a:lnTo>
                    <a:pt x="886" y="308"/>
                  </a:lnTo>
                  <a:lnTo>
                    <a:pt x="880" y="302"/>
                  </a:lnTo>
                  <a:lnTo>
                    <a:pt x="880" y="292"/>
                  </a:lnTo>
                  <a:lnTo>
                    <a:pt x="892" y="292"/>
                  </a:lnTo>
                  <a:lnTo>
                    <a:pt x="892" y="288"/>
                  </a:lnTo>
                  <a:lnTo>
                    <a:pt x="898" y="288"/>
                  </a:lnTo>
                  <a:lnTo>
                    <a:pt x="898" y="282"/>
                  </a:lnTo>
                  <a:lnTo>
                    <a:pt x="872" y="282"/>
                  </a:lnTo>
                  <a:lnTo>
                    <a:pt x="872" y="276"/>
                  </a:lnTo>
                  <a:lnTo>
                    <a:pt x="866" y="276"/>
                  </a:lnTo>
                  <a:lnTo>
                    <a:pt x="866" y="270"/>
                  </a:lnTo>
                  <a:lnTo>
                    <a:pt x="854" y="270"/>
                  </a:lnTo>
                  <a:lnTo>
                    <a:pt x="850" y="266"/>
                  </a:lnTo>
                  <a:lnTo>
                    <a:pt x="844" y="260"/>
                  </a:lnTo>
                  <a:lnTo>
                    <a:pt x="826" y="260"/>
                  </a:lnTo>
                  <a:lnTo>
                    <a:pt x="826" y="266"/>
                  </a:lnTo>
                  <a:lnTo>
                    <a:pt x="822" y="266"/>
                  </a:lnTo>
                  <a:lnTo>
                    <a:pt x="822" y="270"/>
                  </a:lnTo>
                  <a:lnTo>
                    <a:pt x="818" y="270"/>
                  </a:lnTo>
                  <a:lnTo>
                    <a:pt x="818" y="276"/>
                  </a:lnTo>
                  <a:lnTo>
                    <a:pt x="800" y="276"/>
                  </a:lnTo>
                  <a:lnTo>
                    <a:pt x="800" y="288"/>
                  </a:lnTo>
                  <a:lnTo>
                    <a:pt x="812" y="288"/>
                  </a:lnTo>
                  <a:lnTo>
                    <a:pt x="812" y="292"/>
                  </a:lnTo>
                  <a:lnTo>
                    <a:pt x="826" y="292"/>
                  </a:lnTo>
                  <a:lnTo>
                    <a:pt x="826" y="296"/>
                  </a:lnTo>
                  <a:lnTo>
                    <a:pt x="832" y="296"/>
                  </a:lnTo>
                  <a:lnTo>
                    <a:pt x="838" y="302"/>
                  </a:lnTo>
                  <a:lnTo>
                    <a:pt x="826" y="302"/>
                  </a:lnTo>
                  <a:lnTo>
                    <a:pt x="822" y="296"/>
                  </a:lnTo>
                  <a:lnTo>
                    <a:pt x="800" y="296"/>
                  </a:lnTo>
                  <a:lnTo>
                    <a:pt x="794" y="292"/>
                  </a:lnTo>
                  <a:lnTo>
                    <a:pt x="790" y="292"/>
                  </a:lnTo>
                  <a:lnTo>
                    <a:pt x="790" y="282"/>
                  </a:lnTo>
                  <a:lnTo>
                    <a:pt x="784" y="282"/>
                  </a:lnTo>
                  <a:lnTo>
                    <a:pt x="784" y="276"/>
                  </a:lnTo>
                  <a:lnTo>
                    <a:pt x="790" y="276"/>
                  </a:lnTo>
                  <a:lnTo>
                    <a:pt x="790" y="248"/>
                  </a:lnTo>
                  <a:lnTo>
                    <a:pt x="778" y="248"/>
                  </a:lnTo>
                  <a:lnTo>
                    <a:pt x="778" y="254"/>
                  </a:lnTo>
                  <a:lnTo>
                    <a:pt x="784" y="254"/>
                  </a:lnTo>
                  <a:lnTo>
                    <a:pt x="784" y="270"/>
                  </a:lnTo>
                  <a:lnTo>
                    <a:pt x="778" y="270"/>
                  </a:lnTo>
                  <a:lnTo>
                    <a:pt x="778" y="276"/>
                  </a:lnTo>
                  <a:lnTo>
                    <a:pt x="764" y="276"/>
                  </a:lnTo>
                  <a:lnTo>
                    <a:pt x="764" y="288"/>
                  </a:lnTo>
                  <a:lnTo>
                    <a:pt x="758" y="288"/>
                  </a:lnTo>
                  <a:lnTo>
                    <a:pt x="758" y="292"/>
                  </a:lnTo>
                  <a:lnTo>
                    <a:pt x="764" y="292"/>
                  </a:lnTo>
                  <a:lnTo>
                    <a:pt x="764" y="296"/>
                  </a:lnTo>
                  <a:lnTo>
                    <a:pt x="766" y="296"/>
                  </a:lnTo>
                  <a:lnTo>
                    <a:pt x="766" y="308"/>
                  </a:lnTo>
                  <a:lnTo>
                    <a:pt x="772" y="308"/>
                  </a:lnTo>
                  <a:lnTo>
                    <a:pt x="772" y="314"/>
                  </a:lnTo>
                  <a:lnTo>
                    <a:pt x="766" y="314"/>
                  </a:lnTo>
                  <a:lnTo>
                    <a:pt x="766" y="320"/>
                  </a:lnTo>
                  <a:lnTo>
                    <a:pt x="764" y="330"/>
                  </a:lnTo>
                  <a:lnTo>
                    <a:pt x="764" y="336"/>
                  </a:lnTo>
                  <a:lnTo>
                    <a:pt x="766" y="336"/>
                  </a:lnTo>
                  <a:lnTo>
                    <a:pt x="766" y="348"/>
                  </a:lnTo>
                  <a:lnTo>
                    <a:pt x="812" y="348"/>
                  </a:lnTo>
                  <a:lnTo>
                    <a:pt x="812" y="350"/>
                  </a:lnTo>
                  <a:lnTo>
                    <a:pt x="822" y="350"/>
                  </a:lnTo>
                  <a:lnTo>
                    <a:pt x="822" y="368"/>
                  </a:lnTo>
                  <a:lnTo>
                    <a:pt x="818" y="368"/>
                  </a:lnTo>
                  <a:lnTo>
                    <a:pt x="818" y="384"/>
                  </a:lnTo>
                  <a:lnTo>
                    <a:pt x="812" y="384"/>
                  </a:lnTo>
                  <a:lnTo>
                    <a:pt x="812" y="356"/>
                  </a:lnTo>
                  <a:lnTo>
                    <a:pt x="806" y="356"/>
                  </a:lnTo>
                  <a:lnTo>
                    <a:pt x="806" y="350"/>
                  </a:lnTo>
                  <a:lnTo>
                    <a:pt x="790" y="350"/>
                  </a:lnTo>
                  <a:lnTo>
                    <a:pt x="784" y="356"/>
                  </a:lnTo>
                  <a:lnTo>
                    <a:pt x="772" y="356"/>
                  </a:lnTo>
                  <a:lnTo>
                    <a:pt x="772" y="368"/>
                  </a:lnTo>
                  <a:lnTo>
                    <a:pt x="778" y="368"/>
                  </a:lnTo>
                  <a:lnTo>
                    <a:pt x="778" y="384"/>
                  </a:lnTo>
                  <a:lnTo>
                    <a:pt x="772" y="384"/>
                  </a:lnTo>
                  <a:lnTo>
                    <a:pt x="772" y="390"/>
                  </a:lnTo>
                  <a:lnTo>
                    <a:pt x="766" y="390"/>
                  </a:lnTo>
                  <a:lnTo>
                    <a:pt x="766" y="402"/>
                  </a:lnTo>
                  <a:lnTo>
                    <a:pt x="764" y="406"/>
                  </a:lnTo>
                  <a:lnTo>
                    <a:pt x="752" y="406"/>
                  </a:lnTo>
                  <a:lnTo>
                    <a:pt x="752" y="410"/>
                  </a:lnTo>
                  <a:lnTo>
                    <a:pt x="746" y="410"/>
                  </a:lnTo>
                  <a:lnTo>
                    <a:pt x="746" y="416"/>
                  </a:lnTo>
                  <a:lnTo>
                    <a:pt x="710" y="416"/>
                  </a:lnTo>
                  <a:lnTo>
                    <a:pt x="710" y="410"/>
                  </a:lnTo>
                  <a:lnTo>
                    <a:pt x="698" y="410"/>
                  </a:lnTo>
                  <a:lnTo>
                    <a:pt x="698" y="406"/>
                  </a:lnTo>
                  <a:lnTo>
                    <a:pt x="718" y="406"/>
                  </a:lnTo>
                  <a:lnTo>
                    <a:pt x="718" y="410"/>
                  </a:lnTo>
                  <a:lnTo>
                    <a:pt x="730" y="410"/>
                  </a:lnTo>
                  <a:lnTo>
                    <a:pt x="730" y="402"/>
                  </a:lnTo>
                  <a:lnTo>
                    <a:pt x="736" y="406"/>
                  </a:lnTo>
                  <a:lnTo>
                    <a:pt x="736" y="402"/>
                  </a:lnTo>
                  <a:lnTo>
                    <a:pt x="740" y="402"/>
                  </a:lnTo>
                  <a:lnTo>
                    <a:pt x="740" y="396"/>
                  </a:lnTo>
                  <a:lnTo>
                    <a:pt x="746" y="396"/>
                  </a:lnTo>
                  <a:lnTo>
                    <a:pt x="746" y="384"/>
                  </a:lnTo>
                  <a:lnTo>
                    <a:pt x="758" y="384"/>
                  </a:lnTo>
                  <a:lnTo>
                    <a:pt x="758" y="368"/>
                  </a:lnTo>
                  <a:lnTo>
                    <a:pt x="764" y="368"/>
                  </a:lnTo>
                  <a:lnTo>
                    <a:pt x="764" y="356"/>
                  </a:lnTo>
                  <a:lnTo>
                    <a:pt x="752" y="356"/>
                  </a:lnTo>
                  <a:lnTo>
                    <a:pt x="752" y="350"/>
                  </a:lnTo>
                  <a:lnTo>
                    <a:pt x="746" y="350"/>
                  </a:lnTo>
                  <a:lnTo>
                    <a:pt x="746" y="348"/>
                  </a:lnTo>
                  <a:lnTo>
                    <a:pt x="752" y="342"/>
                  </a:lnTo>
                  <a:lnTo>
                    <a:pt x="752" y="330"/>
                  </a:lnTo>
                  <a:lnTo>
                    <a:pt x="746" y="324"/>
                  </a:lnTo>
                  <a:lnTo>
                    <a:pt x="746" y="314"/>
                  </a:lnTo>
                  <a:lnTo>
                    <a:pt x="752" y="314"/>
                  </a:lnTo>
                  <a:lnTo>
                    <a:pt x="752" y="296"/>
                  </a:lnTo>
                  <a:lnTo>
                    <a:pt x="746" y="296"/>
                  </a:lnTo>
                  <a:lnTo>
                    <a:pt x="740" y="292"/>
                  </a:lnTo>
                  <a:lnTo>
                    <a:pt x="740" y="288"/>
                  </a:lnTo>
                  <a:lnTo>
                    <a:pt x="746" y="282"/>
                  </a:lnTo>
                  <a:lnTo>
                    <a:pt x="740" y="282"/>
                  </a:lnTo>
                  <a:lnTo>
                    <a:pt x="740" y="276"/>
                  </a:lnTo>
                  <a:lnTo>
                    <a:pt x="746" y="276"/>
                  </a:lnTo>
                  <a:lnTo>
                    <a:pt x="752" y="270"/>
                  </a:lnTo>
                  <a:lnTo>
                    <a:pt x="752" y="254"/>
                  </a:lnTo>
                  <a:lnTo>
                    <a:pt x="746" y="254"/>
                  </a:lnTo>
                  <a:lnTo>
                    <a:pt x="740" y="248"/>
                  </a:lnTo>
                  <a:lnTo>
                    <a:pt x="704" y="248"/>
                  </a:lnTo>
                  <a:lnTo>
                    <a:pt x="704" y="254"/>
                  </a:lnTo>
                  <a:lnTo>
                    <a:pt x="698" y="254"/>
                  </a:lnTo>
                  <a:lnTo>
                    <a:pt x="698" y="260"/>
                  </a:lnTo>
                  <a:lnTo>
                    <a:pt x="692" y="266"/>
                  </a:lnTo>
                  <a:lnTo>
                    <a:pt x="692" y="276"/>
                  </a:lnTo>
                  <a:lnTo>
                    <a:pt x="686" y="282"/>
                  </a:lnTo>
                  <a:lnTo>
                    <a:pt x="686" y="288"/>
                  </a:lnTo>
                  <a:lnTo>
                    <a:pt x="676" y="288"/>
                  </a:lnTo>
                  <a:lnTo>
                    <a:pt x="676" y="292"/>
                  </a:lnTo>
                  <a:lnTo>
                    <a:pt x="670" y="292"/>
                  </a:lnTo>
                  <a:lnTo>
                    <a:pt x="670" y="296"/>
                  </a:lnTo>
                  <a:lnTo>
                    <a:pt x="664" y="296"/>
                  </a:lnTo>
                  <a:lnTo>
                    <a:pt x="664" y="308"/>
                  </a:lnTo>
                  <a:lnTo>
                    <a:pt x="670" y="302"/>
                  </a:lnTo>
                  <a:lnTo>
                    <a:pt x="670" y="324"/>
                  </a:lnTo>
                  <a:lnTo>
                    <a:pt x="664" y="336"/>
                  </a:lnTo>
                  <a:lnTo>
                    <a:pt x="680" y="336"/>
                  </a:lnTo>
                  <a:lnTo>
                    <a:pt x="680" y="348"/>
                  </a:lnTo>
                  <a:lnTo>
                    <a:pt x="692" y="348"/>
                  </a:lnTo>
                  <a:lnTo>
                    <a:pt x="692" y="350"/>
                  </a:lnTo>
                  <a:lnTo>
                    <a:pt x="698" y="350"/>
                  </a:lnTo>
                  <a:lnTo>
                    <a:pt x="698" y="356"/>
                  </a:lnTo>
                  <a:lnTo>
                    <a:pt x="692" y="356"/>
                  </a:lnTo>
                  <a:lnTo>
                    <a:pt x="692" y="368"/>
                  </a:lnTo>
                  <a:lnTo>
                    <a:pt x="680" y="368"/>
                  </a:lnTo>
                  <a:lnTo>
                    <a:pt x="680" y="362"/>
                  </a:lnTo>
                  <a:lnTo>
                    <a:pt x="676" y="356"/>
                  </a:lnTo>
                  <a:lnTo>
                    <a:pt x="670" y="356"/>
                  </a:lnTo>
                  <a:lnTo>
                    <a:pt x="670" y="350"/>
                  </a:lnTo>
                  <a:lnTo>
                    <a:pt x="658" y="350"/>
                  </a:lnTo>
                  <a:lnTo>
                    <a:pt x="658" y="348"/>
                  </a:lnTo>
                  <a:lnTo>
                    <a:pt x="644" y="348"/>
                  </a:lnTo>
                  <a:lnTo>
                    <a:pt x="638" y="342"/>
                  </a:lnTo>
                  <a:lnTo>
                    <a:pt x="632" y="342"/>
                  </a:lnTo>
                  <a:lnTo>
                    <a:pt x="632" y="336"/>
                  </a:lnTo>
                  <a:lnTo>
                    <a:pt x="596" y="336"/>
                  </a:lnTo>
                  <a:lnTo>
                    <a:pt x="596" y="330"/>
                  </a:lnTo>
                  <a:lnTo>
                    <a:pt x="578" y="330"/>
                  </a:lnTo>
                  <a:lnTo>
                    <a:pt x="578" y="336"/>
                  </a:lnTo>
                  <a:lnTo>
                    <a:pt x="572" y="336"/>
                  </a:lnTo>
                  <a:lnTo>
                    <a:pt x="572" y="342"/>
                  </a:lnTo>
                  <a:lnTo>
                    <a:pt x="578" y="348"/>
                  </a:lnTo>
                  <a:lnTo>
                    <a:pt x="584" y="348"/>
                  </a:lnTo>
                  <a:lnTo>
                    <a:pt x="584" y="356"/>
                  </a:lnTo>
                  <a:lnTo>
                    <a:pt x="568" y="356"/>
                  </a:lnTo>
                  <a:lnTo>
                    <a:pt x="568" y="362"/>
                  </a:lnTo>
                  <a:lnTo>
                    <a:pt x="572" y="362"/>
                  </a:lnTo>
                  <a:lnTo>
                    <a:pt x="568" y="368"/>
                  </a:lnTo>
                  <a:lnTo>
                    <a:pt x="556" y="368"/>
                  </a:lnTo>
                  <a:lnTo>
                    <a:pt x="556" y="356"/>
                  </a:lnTo>
                  <a:lnTo>
                    <a:pt x="562" y="356"/>
                  </a:lnTo>
                  <a:lnTo>
                    <a:pt x="556" y="350"/>
                  </a:lnTo>
                  <a:lnTo>
                    <a:pt x="546" y="350"/>
                  </a:lnTo>
                  <a:lnTo>
                    <a:pt x="546" y="356"/>
                  </a:lnTo>
                  <a:lnTo>
                    <a:pt x="536" y="356"/>
                  </a:lnTo>
                  <a:lnTo>
                    <a:pt x="536" y="362"/>
                  </a:lnTo>
                  <a:lnTo>
                    <a:pt x="524" y="362"/>
                  </a:lnTo>
                  <a:lnTo>
                    <a:pt x="524" y="356"/>
                  </a:lnTo>
                  <a:lnTo>
                    <a:pt x="512" y="356"/>
                  </a:lnTo>
                  <a:lnTo>
                    <a:pt x="508" y="362"/>
                  </a:lnTo>
                  <a:lnTo>
                    <a:pt x="502" y="362"/>
                  </a:lnTo>
                  <a:lnTo>
                    <a:pt x="502" y="368"/>
                  </a:lnTo>
                  <a:lnTo>
                    <a:pt x="486" y="368"/>
                  </a:lnTo>
                  <a:lnTo>
                    <a:pt x="486" y="362"/>
                  </a:lnTo>
                  <a:lnTo>
                    <a:pt x="482" y="362"/>
                  </a:lnTo>
                  <a:lnTo>
                    <a:pt x="482" y="356"/>
                  </a:lnTo>
                  <a:lnTo>
                    <a:pt x="458" y="356"/>
                  </a:lnTo>
                  <a:lnTo>
                    <a:pt x="464" y="362"/>
                  </a:lnTo>
                  <a:lnTo>
                    <a:pt x="464" y="368"/>
                  </a:lnTo>
                  <a:lnTo>
                    <a:pt x="458" y="368"/>
                  </a:lnTo>
                  <a:lnTo>
                    <a:pt x="464" y="362"/>
                  </a:lnTo>
                  <a:lnTo>
                    <a:pt x="454" y="362"/>
                  </a:lnTo>
                  <a:lnTo>
                    <a:pt x="454" y="368"/>
                  </a:lnTo>
                  <a:lnTo>
                    <a:pt x="432" y="368"/>
                  </a:lnTo>
                  <a:lnTo>
                    <a:pt x="432" y="374"/>
                  </a:lnTo>
                  <a:lnTo>
                    <a:pt x="426" y="374"/>
                  </a:lnTo>
                  <a:lnTo>
                    <a:pt x="422" y="378"/>
                  </a:lnTo>
                  <a:lnTo>
                    <a:pt x="410" y="378"/>
                  </a:lnTo>
                  <a:lnTo>
                    <a:pt x="410" y="384"/>
                  </a:lnTo>
                  <a:lnTo>
                    <a:pt x="394" y="384"/>
                  </a:lnTo>
                  <a:lnTo>
                    <a:pt x="398" y="390"/>
                  </a:lnTo>
                  <a:lnTo>
                    <a:pt x="398" y="396"/>
                  </a:lnTo>
                  <a:lnTo>
                    <a:pt x="394" y="396"/>
                  </a:lnTo>
                  <a:lnTo>
                    <a:pt x="394" y="406"/>
                  </a:lnTo>
                  <a:lnTo>
                    <a:pt x="372" y="406"/>
                  </a:lnTo>
                  <a:lnTo>
                    <a:pt x="368" y="402"/>
                  </a:lnTo>
                  <a:lnTo>
                    <a:pt x="368" y="396"/>
                  </a:lnTo>
                  <a:lnTo>
                    <a:pt x="356" y="396"/>
                  </a:lnTo>
                  <a:lnTo>
                    <a:pt x="356" y="390"/>
                  </a:lnTo>
                  <a:lnTo>
                    <a:pt x="362" y="390"/>
                  </a:lnTo>
                  <a:lnTo>
                    <a:pt x="362" y="384"/>
                  </a:lnTo>
                  <a:lnTo>
                    <a:pt x="384" y="384"/>
                  </a:lnTo>
                  <a:lnTo>
                    <a:pt x="384" y="374"/>
                  </a:lnTo>
                  <a:lnTo>
                    <a:pt x="378" y="368"/>
                  </a:lnTo>
                  <a:lnTo>
                    <a:pt x="372" y="368"/>
                  </a:lnTo>
                  <a:lnTo>
                    <a:pt x="372" y="362"/>
                  </a:lnTo>
                  <a:lnTo>
                    <a:pt x="340" y="362"/>
                  </a:lnTo>
                  <a:lnTo>
                    <a:pt x="340" y="368"/>
                  </a:lnTo>
                  <a:lnTo>
                    <a:pt x="344" y="368"/>
                  </a:lnTo>
                  <a:lnTo>
                    <a:pt x="344" y="384"/>
                  </a:lnTo>
                  <a:lnTo>
                    <a:pt x="340" y="390"/>
                  </a:lnTo>
                  <a:lnTo>
                    <a:pt x="340" y="396"/>
                  </a:lnTo>
                  <a:lnTo>
                    <a:pt x="344" y="396"/>
                  </a:lnTo>
                  <a:lnTo>
                    <a:pt x="344" y="402"/>
                  </a:lnTo>
                  <a:lnTo>
                    <a:pt x="350" y="402"/>
                  </a:lnTo>
                  <a:lnTo>
                    <a:pt x="350" y="406"/>
                  </a:lnTo>
                  <a:lnTo>
                    <a:pt x="344" y="410"/>
                  </a:lnTo>
                  <a:lnTo>
                    <a:pt x="344" y="422"/>
                  </a:lnTo>
                  <a:lnTo>
                    <a:pt x="340" y="416"/>
                  </a:lnTo>
                  <a:lnTo>
                    <a:pt x="336" y="422"/>
                  </a:lnTo>
                  <a:lnTo>
                    <a:pt x="336" y="416"/>
                  </a:lnTo>
                  <a:lnTo>
                    <a:pt x="324" y="416"/>
                  </a:lnTo>
                  <a:lnTo>
                    <a:pt x="324" y="410"/>
                  </a:lnTo>
                  <a:lnTo>
                    <a:pt x="318" y="410"/>
                  </a:lnTo>
                  <a:lnTo>
                    <a:pt x="318" y="416"/>
                  </a:lnTo>
                  <a:lnTo>
                    <a:pt x="312" y="416"/>
                  </a:lnTo>
                  <a:lnTo>
                    <a:pt x="308" y="422"/>
                  </a:lnTo>
                  <a:lnTo>
                    <a:pt x="302" y="422"/>
                  </a:lnTo>
                  <a:lnTo>
                    <a:pt x="302" y="428"/>
                  </a:lnTo>
                  <a:lnTo>
                    <a:pt x="296" y="428"/>
                  </a:lnTo>
                  <a:lnTo>
                    <a:pt x="296" y="434"/>
                  </a:lnTo>
                  <a:lnTo>
                    <a:pt x="284" y="434"/>
                  </a:lnTo>
                  <a:lnTo>
                    <a:pt x="284" y="450"/>
                  </a:lnTo>
                  <a:lnTo>
                    <a:pt x="290" y="450"/>
                  </a:lnTo>
                  <a:lnTo>
                    <a:pt x="290" y="456"/>
                  </a:lnTo>
                  <a:lnTo>
                    <a:pt x="296" y="456"/>
                  </a:lnTo>
                  <a:lnTo>
                    <a:pt x="296" y="460"/>
                  </a:lnTo>
                  <a:lnTo>
                    <a:pt x="276" y="460"/>
                  </a:lnTo>
                  <a:lnTo>
                    <a:pt x="276" y="456"/>
                  </a:lnTo>
                  <a:lnTo>
                    <a:pt x="258" y="456"/>
                  </a:lnTo>
                  <a:lnTo>
                    <a:pt x="254" y="450"/>
                  </a:lnTo>
                  <a:lnTo>
                    <a:pt x="254" y="444"/>
                  </a:lnTo>
                  <a:lnTo>
                    <a:pt x="242" y="444"/>
                  </a:lnTo>
                  <a:lnTo>
                    <a:pt x="242" y="450"/>
                  </a:lnTo>
                  <a:lnTo>
                    <a:pt x="236" y="456"/>
                  </a:lnTo>
                  <a:lnTo>
                    <a:pt x="242" y="460"/>
                  </a:lnTo>
                  <a:lnTo>
                    <a:pt x="248" y="464"/>
                  </a:lnTo>
                  <a:lnTo>
                    <a:pt x="258" y="464"/>
                  </a:lnTo>
                  <a:lnTo>
                    <a:pt x="258" y="476"/>
                  </a:lnTo>
                  <a:lnTo>
                    <a:pt x="236" y="476"/>
                  </a:lnTo>
                  <a:lnTo>
                    <a:pt x="236" y="470"/>
                  </a:lnTo>
                  <a:lnTo>
                    <a:pt x="230" y="464"/>
                  </a:lnTo>
                  <a:lnTo>
                    <a:pt x="216" y="464"/>
                  </a:lnTo>
                  <a:lnTo>
                    <a:pt x="216" y="444"/>
                  </a:lnTo>
                  <a:lnTo>
                    <a:pt x="204" y="444"/>
                  </a:lnTo>
                  <a:lnTo>
                    <a:pt x="210" y="438"/>
                  </a:lnTo>
                  <a:lnTo>
                    <a:pt x="216" y="438"/>
                  </a:lnTo>
                  <a:lnTo>
                    <a:pt x="216" y="428"/>
                  </a:lnTo>
                  <a:lnTo>
                    <a:pt x="210" y="422"/>
                  </a:lnTo>
                  <a:lnTo>
                    <a:pt x="204" y="422"/>
                  </a:lnTo>
                  <a:lnTo>
                    <a:pt x="204" y="416"/>
                  </a:lnTo>
                  <a:lnTo>
                    <a:pt x="200" y="416"/>
                  </a:lnTo>
                  <a:lnTo>
                    <a:pt x="200" y="410"/>
                  </a:lnTo>
                  <a:lnTo>
                    <a:pt x="194" y="410"/>
                  </a:lnTo>
                  <a:lnTo>
                    <a:pt x="194" y="416"/>
                  </a:lnTo>
                  <a:lnTo>
                    <a:pt x="188" y="410"/>
                  </a:lnTo>
                  <a:lnTo>
                    <a:pt x="188" y="406"/>
                  </a:lnTo>
                  <a:lnTo>
                    <a:pt x="176" y="406"/>
                  </a:lnTo>
                  <a:lnTo>
                    <a:pt x="176" y="396"/>
                  </a:lnTo>
                  <a:lnTo>
                    <a:pt x="182" y="396"/>
                  </a:lnTo>
                  <a:lnTo>
                    <a:pt x="182" y="402"/>
                  </a:lnTo>
                  <a:lnTo>
                    <a:pt x="188" y="402"/>
                  </a:lnTo>
                  <a:lnTo>
                    <a:pt x="188" y="406"/>
                  </a:lnTo>
                  <a:lnTo>
                    <a:pt x="204" y="406"/>
                  </a:lnTo>
                  <a:lnTo>
                    <a:pt x="204" y="410"/>
                  </a:lnTo>
                  <a:lnTo>
                    <a:pt x="216" y="410"/>
                  </a:lnTo>
                  <a:lnTo>
                    <a:pt x="222" y="416"/>
                  </a:lnTo>
                  <a:lnTo>
                    <a:pt x="254" y="416"/>
                  </a:lnTo>
                  <a:lnTo>
                    <a:pt x="254" y="422"/>
                  </a:lnTo>
                  <a:lnTo>
                    <a:pt x="276" y="422"/>
                  </a:lnTo>
                  <a:lnTo>
                    <a:pt x="282" y="416"/>
                  </a:lnTo>
                  <a:lnTo>
                    <a:pt x="296" y="416"/>
                  </a:lnTo>
                  <a:lnTo>
                    <a:pt x="302" y="410"/>
                  </a:lnTo>
                  <a:lnTo>
                    <a:pt x="302" y="406"/>
                  </a:lnTo>
                  <a:lnTo>
                    <a:pt x="308" y="406"/>
                  </a:lnTo>
                  <a:lnTo>
                    <a:pt x="308" y="396"/>
                  </a:lnTo>
                  <a:lnTo>
                    <a:pt x="302" y="396"/>
                  </a:lnTo>
                  <a:lnTo>
                    <a:pt x="302" y="384"/>
                  </a:lnTo>
                  <a:lnTo>
                    <a:pt x="290" y="384"/>
                  </a:lnTo>
                  <a:lnTo>
                    <a:pt x="290" y="378"/>
                  </a:lnTo>
                  <a:lnTo>
                    <a:pt x="284" y="378"/>
                  </a:lnTo>
                  <a:lnTo>
                    <a:pt x="284" y="374"/>
                  </a:lnTo>
                  <a:lnTo>
                    <a:pt x="282" y="374"/>
                  </a:lnTo>
                  <a:lnTo>
                    <a:pt x="276" y="368"/>
                  </a:lnTo>
                  <a:lnTo>
                    <a:pt x="264" y="368"/>
                  </a:lnTo>
                  <a:lnTo>
                    <a:pt x="258" y="362"/>
                  </a:lnTo>
                  <a:lnTo>
                    <a:pt x="258" y="356"/>
                  </a:lnTo>
                  <a:lnTo>
                    <a:pt x="248" y="356"/>
                  </a:lnTo>
                  <a:lnTo>
                    <a:pt x="242" y="350"/>
                  </a:lnTo>
                  <a:lnTo>
                    <a:pt x="236" y="350"/>
                  </a:lnTo>
                  <a:lnTo>
                    <a:pt x="236" y="348"/>
                  </a:lnTo>
                  <a:lnTo>
                    <a:pt x="204" y="348"/>
                  </a:lnTo>
                  <a:lnTo>
                    <a:pt x="204" y="342"/>
                  </a:lnTo>
                  <a:lnTo>
                    <a:pt x="200" y="342"/>
                  </a:lnTo>
                  <a:lnTo>
                    <a:pt x="200" y="348"/>
                  </a:lnTo>
                  <a:lnTo>
                    <a:pt x="194" y="348"/>
                  </a:lnTo>
                  <a:lnTo>
                    <a:pt x="194" y="342"/>
                  </a:lnTo>
                  <a:lnTo>
                    <a:pt x="188" y="342"/>
                  </a:lnTo>
                  <a:lnTo>
                    <a:pt x="188" y="348"/>
                  </a:lnTo>
                  <a:lnTo>
                    <a:pt x="182" y="348"/>
                  </a:lnTo>
                  <a:lnTo>
                    <a:pt x="188" y="342"/>
                  </a:lnTo>
                  <a:lnTo>
                    <a:pt x="188" y="330"/>
                  </a:lnTo>
                  <a:lnTo>
                    <a:pt x="176" y="330"/>
                  </a:lnTo>
                  <a:lnTo>
                    <a:pt x="176" y="336"/>
                  </a:lnTo>
                  <a:lnTo>
                    <a:pt x="172" y="330"/>
                  </a:lnTo>
                  <a:lnTo>
                    <a:pt x="168" y="330"/>
                  </a:lnTo>
                  <a:lnTo>
                    <a:pt x="168" y="336"/>
                  </a:lnTo>
                  <a:lnTo>
                    <a:pt x="156" y="330"/>
                  </a:lnTo>
                  <a:lnTo>
                    <a:pt x="156" y="336"/>
                  </a:lnTo>
                  <a:lnTo>
                    <a:pt x="144" y="336"/>
                  </a:lnTo>
                  <a:lnTo>
                    <a:pt x="144" y="342"/>
                  </a:lnTo>
                  <a:lnTo>
                    <a:pt x="140" y="342"/>
                  </a:lnTo>
                  <a:lnTo>
                    <a:pt x="134" y="348"/>
                  </a:lnTo>
                  <a:lnTo>
                    <a:pt x="128" y="348"/>
                  </a:lnTo>
                  <a:lnTo>
                    <a:pt x="128" y="350"/>
                  </a:lnTo>
                  <a:lnTo>
                    <a:pt x="122" y="350"/>
                  </a:lnTo>
                  <a:lnTo>
                    <a:pt x="122" y="356"/>
                  </a:lnTo>
                  <a:lnTo>
                    <a:pt x="128" y="356"/>
                  </a:lnTo>
                  <a:lnTo>
                    <a:pt x="122" y="362"/>
                  </a:lnTo>
                  <a:lnTo>
                    <a:pt x="122" y="368"/>
                  </a:lnTo>
                  <a:lnTo>
                    <a:pt x="128" y="368"/>
                  </a:lnTo>
                  <a:lnTo>
                    <a:pt x="134" y="374"/>
                  </a:lnTo>
                  <a:lnTo>
                    <a:pt x="140" y="374"/>
                  </a:lnTo>
                  <a:lnTo>
                    <a:pt x="140" y="378"/>
                  </a:lnTo>
                  <a:lnTo>
                    <a:pt x="144" y="384"/>
                  </a:lnTo>
                  <a:lnTo>
                    <a:pt x="144" y="390"/>
                  </a:lnTo>
                  <a:lnTo>
                    <a:pt x="140" y="396"/>
                  </a:lnTo>
                  <a:lnTo>
                    <a:pt x="134" y="402"/>
                  </a:lnTo>
                  <a:lnTo>
                    <a:pt x="128" y="402"/>
                  </a:lnTo>
                  <a:lnTo>
                    <a:pt x="128" y="406"/>
                  </a:lnTo>
                  <a:lnTo>
                    <a:pt x="134" y="406"/>
                  </a:lnTo>
                  <a:lnTo>
                    <a:pt x="140" y="410"/>
                  </a:lnTo>
                  <a:lnTo>
                    <a:pt x="140" y="416"/>
                  </a:lnTo>
                  <a:lnTo>
                    <a:pt x="144" y="416"/>
                  </a:lnTo>
                  <a:lnTo>
                    <a:pt x="144" y="450"/>
                  </a:lnTo>
                  <a:lnTo>
                    <a:pt x="140" y="450"/>
                  </a:lnTo>
                  <a:lnTo>
                    <a:pt x="140" y="456"/>
                  </a:lnTo>
                  <a:lnTo>
                    <a:pt x="150" y="456"/>
                  </a:lnTo>
                  <a:lnTo>
                    <a:pt x="144" y="460"/>
                  </a:lnTo>
                  <a:lnTo>
                    <a:pt x="144" y="464"/>
                  </a:lnTo>
                  <a:lnTo>
                    <a:pt x="156" y="464"/>
                  </a:lnTo>
                  <a:lnTo>
                    <a:pt x="156" y="476"/>
                  </a:lnTo>
                  <a:lnTo>
                    <a:pt x="144" y="476"/>
                  </a:lnTo>
                  <a:lnTo>
                    <a:pt x="156" y="488"/>
                  </a:lnTo>
                  <a:lnTo>
                    <a:pt x="156" y="492"/>
                  </a:lnTo>
                  <a:lnTo>
                    <a:pt x="168" y="492"/>
                  </a:lnTo>
                  <a:lnTo>
                    <a:pt x="168" y="510"/>
                  </a:lnTo>
                  <a:lnTo>
                    <a:pt x="162" y="514"/>
                  </a:lnTo>
                  <a:lnTo>
                    <a:pt x="156" y="514"/>
                  </a:lnTo>
                  <a:lnTo>
                    <a:pt x="150" y="520"/>
                  </a:lnTo>
                  <a:lnTo>
                    <a:pt x="150" y="524"/>
                  </a:lnTo>
                  <a:lnTo>
                    <a:pt x="144" y="524"/>
                  </a:lnTo>
                  <a:lnTo>
                    <a:pt x="144" y="530"/>
                  </a:lnTo>
                  <a:lnTo>
                    <a:pt x="140" y="536"/>
                  </a:lnTo>
                  <a:lnTo>
                    <a:pt x="128" y="536"/>
                  </a:lnTo>
                  <a:lnTo>
                    <a:pt x="128" y="558"/>
                  </a:lnTo>
                  <a:lnTo>
                    <a:pt x="144" y="558"/>
                  </a:lnTo>
                  <a:lnTo>
                    <a:pt x="144" y="564"/>
                  </a:lnTo>
                  <a:lnTo>
                    <a:pt x="150" y="568"/>
                  </a:lnTo>
                  <a:lnTo>
                    <a:pt x="140" y="568"/>
                  </a:lnTo>
                  <a:lnTo>
                    <a:pt x="134" y="564"/>
                  </a:lnTo>
                  <a:lnTo>
                    <a:pt x="128" y="568"/>
                  </a:lnTo>
                  <a:lnTo>
                    <a:pt x="128" y="574"/>
                  </a:lnTo>
                  <a:lnTo>
                    <a:pt x="122" y="568"/>
                  </a:lnTo>
                  <a:lnTo>
                    <a:pt x="122" y="574"/>
                  </a:lnTo>
                  <a:lnTo>
                    <a:pt x="118" y="574"/>
                  </a:lnTo>
                  <a:lnTo>
                    <a:pt x="118" y="584"/>
                  </a:lnTo>
                  <a:lnTo>
                    <a:pt x="114" y="584"/>
                  </a:lnTo>
                  <a:lnTo>
                    <a:pt x="114" y="590"/>
                  </a:lnTo>
                  <a:lnTo>
                    <a:pt x="108" y="590"/>
                  </a:lnTo>
                  <a:lnTo>
                    <a:pt x="108" y="606"/>
                  </a:lnTo>
                  <a:lnTo>
                    <a:pt x="114" y="606"/>
                  </a:lnTo>
                  <a:lnTo>
                    <a:pt x="114" y="618"/>
                  </a:lnTo>
                  <a:lnTo>
                    <a:pt x="108" y="618"/>
                  </a:lnTo>
                  <a:lnTo>
                    <a:pt x="108" y="622"/>
                  </a:lnTo>
                  <a:lnTo>
                    <a:pt x="114" y="622"/>
                  </a:lnTo>
                  <a:lnTo>
                    <a:pt x="118" y="628"/>
                  </a:lnTo>
                  <a:lnTo>
                    <a:pt x="114" y="632"/>
                  </a:lnTo>
                  <a:lnTo>
                    <a:pt x="118" y="632"/>
                  </a:lnTo>
                  <a:lnTo>
                    <a:pt x="118" y="656"/>
                  </a:lnTo>
                  <a:lnTo>
                    <a:pt x="140" y="656"/>
                  </a:lnTo>
                  <a:lnTo>
                    <a:pt x="134" y="660"/>
                  </a:lnTo>
                  <a:lnTo>
                    <a:pt x="144" y="660"/>
                  </a:lnTo>
                  <a:lnTo>
                    <a:pt x="144" y="656"/>
                  </a:lnTo>
                  <a:lnTo>
                    <a:pt x="150" y="656"/>
                  </a:lnTo>
                  <a:lnTo>
                    <a:pt x="156" y="660"/>
                  </a:lnTo>
                  <a:lnTo>
                    <a:pt x="156" y="672"/>
                  </a:lnTo>
                  <a:lnTo>
                    <a:pt x="162" y="672"/>
                  </a:lnTo>
                  <a:lnTo>
                    <a:pt x="162" y="676"/>
                  </a:lnTo>
                  <a:lnTo>
                    <a:pt x="156" y="676"/>
                  </a:lnTo>
                  <a:lnTo>
                    <a:pt x="156" y="682"/>
                  </a:lnTo>
                  <a:lnTo>
                    <a:pt x="162" y="682"/>
                  </a:lnTo>
                  <a:lnTo>
                    <a:pt x="162" y="688"/>
                  </a:lnTo>
                  <a:lnTo>
                    <a:pt x="168" y="688"/>
                  </a:lnTo>
                  <a:lnTo>
                    <a:pt x="168" y="692"/>
                  </a:lnTo>
                  <a:lnTo>
                    <a:pt x="172" y="692"/>
                  </a:lnTo>
                  <a:lnTo>
                    <a:pt x="172" y="704"/>
                  </a:lnTo>
                  <a:lnTo>
                    <a:pt x="176" y="704"/>
                  </a:lnTo>
                  <a:lnTo>
                    <a:pt x="176" y="710"/>
                  </a:lnTo>
                  <a:lnTo>
                    <a:pt x="182" y="710"/>
                  </a:lnTo>
                  <a:lnTo>
                    <a:pt x="182" y="716"/>
                  </a:lnTo>
                  <a:lnTo>
                    <a:pt x="168" y="716"/>
                  </a:lnTo>
                  <a:lnTo>
                    <a:pt x="168" y="736"/>
                  </a:lnTo>
                  <a:lnTo>
                    <a:pt x="172" y="736"/>
                  </a:lnTo>
                  <a:lnTo>
                    <a:pt x="172" y="742"/>
                  </a:lnTo>
                  <a:lnTo>
                    <a:pt x="176" y="742"/>
                  </a:lnTo>
                  <a:lnTo>
                    <a:pt x="176" y="736"/>
                  </a:lnTo>
                  <a:lnTo>
                    <a:pt x="188" y="736"/>
                  </a:lnTo>
                  <a:lnTo>
                    <a:pt x="188" y="730"/>
                  </a:lnTo>
                  <a:lnTo>
                    <a:pt x="194" y="730"/>
                  </a:lnTo>
                  <a:lnTo>
                    <a:pt x="194" y="736"/>
                  </a:lnTo>
                  <a:lnTo>
                    <a:pt x="200" y="736"/>
                  </a:lnTo>
                  <a:lnTo>
                    <a:pt x="200" y="730"/>
                  </a:lnTo>
                  <a:lnTo>
                    <a:pt x="204" y="736"/>
                  </a:lnTo>
                  <a:lnTo>
                    <a:pt x="204" y="742"/>
                  </a:lnTo>
                  <a:lnTo>
                    <a:pt x="210" y="746"/>
                  </a:lnTo>
                  <a:lnTo>
                    <a:pt x="204" y="746"/>
                  </a:lnTo>
                  <a:lnTo>
                    <a:pt x="204" y="758"/>
                  </a:lnTo>
                  <a:lnTo>
                    <a:pt x="216" y="758"/>
                  </a:lnTo>
                  <a:lnTo>
                    <a:pt x="216" y="764"/>
                  </a:lnTo>
                  <a:lnTo>
                    <a:pt x="228" y="764"/>
                  </a:lnTo>
                  <a:lnTo>
                    <a:pt x="228" y="770"/>
                  </a:lnTo>
                  <a:lnTo>
                    <a:pt x="222" y="770"/>
                  </a:lnTo>
                  <a:lnTo>
                    <a:pt x="222" y="774"/>
                  </a:lnTo>
                  <a:lnTo>
                    <a:pt x="254" y="774"/>
                  </a:lnTo>
                  <a:lnTo>
                    <a:pt x="254" y="780"/>
                  </a:lnTo>
                  <a:lnTo>
                    <a:pt x="258" y="780"/>
                  </a:lnTo>
                  <a:lnTo>
                    <a:pt x="258" y="784"/>
                  </a:lnTo>
                  <a:lnTo>
                    <a:pt x="276" y="784"/>
                  </a:lnTo>
                  <a:lnTo>
                    <a:pt x="276" y="790"/>
                  </a:lnTo>
                  <a:lnTo>
                    <a:pt x="284" y="790"/>
                  </a:lnTo>
                  <a:lnTo>
                    <a:pt x="284" y="830"/>
                  </a:lnTo>
                  <a:lnTo>
                    <a:pt x="270" y="830"/>
                  </a:lnTo>
                  <a:lnTo>
                    <a:pt x="270" y="834"/>
                  </a:lnTo>
                  <a:lnTo>
                    <a:pt x="264" y="834"/>
                  </a:lnTo>
                  <a:lnTo>
                    <a:pt x="264" y="844"/>
                  </a:lnTo>
                  <a:lnTo>
                    <a:pt x="270" y="844"/>
                  </a:lnTo>
                  <a:lnTo>
                    <a:pt x="270" y="838"/>
                  </a:lnTo>
                  <a:lnTo>
                    <a:pt x="276" y="838"/>
                  </a:lnTo>
                  <a:lnTo>
                    <a:pt x="276" y="850"/>
                  </a:lnTo>
                  <a:lnTo>
                    <a:pt x="254" y="850"/>
                  </a:lnTo>
                  <a:lnTo>
                    <a:pt x="258" y="856"/>
                  </a:lnTo>
                  <a:lnTo>
                    <a:pt x="258" y="866"/>
                  </a:lnTo>
                  <a:lnTo>
                    <a:pt x="264" y="860"/>
                  </a:lnTo>
                  <a:lnTo>
                    <a:pt x="264" y="866"/>
                  </a:lnTo>
                  <a:lnTo>
                    <a:pt x="258" y="866"/>
                  </a:lnTo>
                  <a:lnTo>
                    <a:pt x="258" y="872"/>
                  </a:lnTo>
                  <a:lnTo>
                    <a:pt x="254" y="872"/>
                  </a:lnTo>
                  <a:lnTo>
                    <a:pt x="254" y="878"/>
                  </a:lnTo>
                  <a:lnTo>
                    <a:pt x="248" y="878"/>
                  </a:lnTo>
                  <a:lnTo>
                    <a:pt x="254" y="884"/>
                  </a:lnTo>
                  <a:lnTo>
                    <a:pt x="248" y="884"/>
                  </a:lnTo>
                  <a:lnTo>
                    <a:pt x="254" y="888"/>
                  </a:lnTo>
                  <a:lnTo>
                    <a:pt x="254" y="892"/>
                  </a:lnTo>
                  <a:lnTo>
                    <a:pt x="258" y="892"/>
                  </a:lnTo>
                  <a:lnTo>
                    <a:pt x="264" y="898"/>
                  </a:lnTo>
                  <a:lnTo>
                    <a:pt x="270" y="898"/>
                  </a:lnTo>
                  <a:lnTo>
                    <a:pt x="276" y="904"/>
                  </a:lnTo>
                  <a:lnTo>
                    <a:pt x="276" y="910"/>
                  </a:lnTo>
                  <a:lnTo>
                    <a:pt x="282" y="910"/>
                  </a:lnTo>
                  <a:lnTo>
                    <a:pt x="284" y="914"/>
                  </a:lnTo>
                  <a:lnTo>
                    <a:pt x="302" y="914"/>
                  </a:lnTo>
                  <a:lnTo>
                    <a:pt x="302" y="920"/>
                  </a:lnTo>
                  <a:lnTo>
                    <a:pt x="330" y="920"/>
                  </a:lnTo>
                  <a:lnTo>
                    <a:pt x="336" y="926"/>
                  </a:lnTo>
                  <a:lnTo>
                    <a:pt x="336" y="932"/>
                  </a:lnTo>
                  <a:lnTo>
                    <a:pt x="372" y="932"/>
                  </a:lnTo>
                  <a:lnTo>
                    <a:pt x="372" y="938"/>
                  </a:lnTo>
                  <a:lnTo>
                    <a:pt x="368" y="938"/>
                  </a:lnTo>
                  <a:lnTo>
                    <a:pt x="368" y="942"/>
                  </a:lnTo>
                  <a:lnTo>
                    <a:pt x="378" y="942"/>
                  </a:lnTo>
                  <a:lnTo>
                    <a:pt x="378" y="946"/>
                  </a:lnTo>
                  <a:lnTo>
                    <a:pt x="384" y="946"/>
                  </a:lnTo>
                  <a:lnTo>
                    <a:pt x="384" y="952"/>
                  </a:lnTo>
                  <a:lnTo>
                    <a:pt x="390" y="952"/>
                  </a:lnTo>
                  <a:lnTo>
                    <a:pt x="390" y="958"/>
                  </a:lnTo>
                  <a:lnTo>
                    <a:pt x="398" y="958"/>
                  </a:lnTo>
                  <a:lnTo>
                    <a:pt x="398" y="952"/>
                  </a:lnTo>
                  <a:lnTo>
                    <a:pt x="410" y="952"/>
                  </a:lnTo>
                  <a:lnTo>
                    <a:pt x="410" y="942"/>
                  </a:lnTo>
                  <a:lnTo>
                    <a:pt x="416" y="942"/>
                  </a:lnTo>
                  <a:lnTo>
                    <a:pt x="422" y="938"/>
                  </a:lnTo>
                  <a:lnTo>
                    <a:pt x="426" y="932"/>
                  </a:lnTo>
                  <a:lnTo>
                    <a:pt x="422" y="926"/>
                  </a:lnTo>
                  <a:lnTo>
                    <a:pt x="422" y="914"/>
                  </a:lnTo>
                  <a:lnTo>
                    <a:pt x="416" y="910"/>
                  </a:lnTo>
                  <a:lnTo>
                    <a:pt x="416" y="898"/>
                  </a:lnTo>
                  <a:lnTo>
                    <a:pt x="410" y="892"/>
                  </a:lnTo>
                  <a:lnTo>
                    <a:pt x="410" y="884"/>
                  </a:lnTo>
                  <a:lnTo>
                    <a:pt x="416" y="884"/>
                  </a:lnTo>
                  <a:lnTo>
                    <a:pt x="422" y="878"/>
                  </a:lnTo>
                  <a:lnTo>
                    <a:pt x="422" y="872"/>
                  </a:lnTo>
                  <a:lnTo>
                    <a:pt x="432" y="872"/>
                  </a:lnTo>
                  <a:lnTo>
                    <a:pt x="432" y="866"/>
                  </a:lnTo>
                  <a:lnTo>
                    <a:pt x="426" y="866"/>
                  </a:lnTo>
                  <a:lnTo>
                    <a:pt x="416" y="856"/>
                  </a:lnTo>
                  <a:lnTo>
                    <a:pt x="410" y="856"/>
                  </a:lnTo>
                  <a:lnTo>
                    <a:pt x="410" y="850"/>
                  </a:lnTo>
                  <a:lnTo>
                    <a:pt x="416" y="850"/>
                  </a:lnTo>
                  <a:lnTo>
                    <a:pt x="410" y="844"/>
                  </a:lnTo>
                  <a:lnTo>
                    <a:pt x="410" y="838"/>
                  </a:lnTo>
                  <a:lnTo>
                    <a:pt x="404" y="834"/>
                  </a:lnTo>
                  <a:lnTo>
                    <a:pt x="404" y="830"/>
                  </a:lnTo>
                  <a:lnTo>
                    <a:pt x="390" y="830"/>
                  </a:lnTo>
                  <a:lnTo>
                    <a:pt x="390" y="818"/>
                  </a:lnTo>
                  <a:lnTo>
                    <a:pt x="384" y="818"/>
                  </a:lnTo>
                  <a:lnTo>
                    <a:pt x="378" y="812"/>
                  </a:lnTo>
                  <a:lnTo>
                    <a:pt x="384" y="812"/>
                  </a:lnTo>
                  <a:lnTo>
                    <a:pt x="384" y="784"/>
                  </a:lnTo>
                  <a:lnTo>
                    <a:pt x="394" y="784"/>
                  </a:lnTo>
                  <a:lnTo>
                    <a:pt x="394" y="780"/>
                  </a:lnTo>
                  <a:lnTo>
                    <a:pt x="390" y="780"/>
                  </a:lnTo>
                  <a:lnTo>
                    <a:pt x="394" y="774"/>
                  </a:lnTo>
                  <a:lnTo>
                    <a:pt x="398" y="774"/>
                  </a:lnTo>
                  <a:lnTo>
                    <a:pt x="398" y="780"/>
                  </a:lnTo>
                  <a:lnTo>
                    <a:pt x="404" y="780"/>
                  </a:lnTo>
                  <a:lnTo>
                    <a:pt x="404" y="784"/>
                  </a:lnTo>
                  <a:lnTo>
                    <a:pt x="410" y="790"/>
                  </a:lnTo>
                  <a:lnTo>
                    <a:pt x="410" y="784"/>
                  </a:lnTo>
                  <a:lnTo>
                    <a:pt x="416" y="784"/>
                  </a:lnTo>
                  <a:lnTo>
                    <a:pt x="416" y="780"/>
                  </a:lnTo>
                  <a:lnTo>
                    <a:pt x="410" y="780"/>
                  </a:lnTo>
                  <a:lnTo>
                    <a:pt x="410" y="770"/>
                  </a:lnTo>
                  <a:lnTo>
                    <a:pt x="416" y="770"/>
                  </a:lnTo>
                  <a:lnTo>
                    <a:pt x="416" y="764"/>
                  </a:lnTo>
                  <a:lnTo>
                    <a:pt x="422" y="764"/>
                  </a:lnTo>
                  <a:lnTo>
                    <a:pt x="426" y="758"/>
                  </a:lnTo>
                  <a:lnTo>
                    <a:pt x="432" y="758"/>
                  </a:lnTo>
                  <a:lnTo>
                    <a:pt x="432" y="752"/>
                  </a:lnTo>
                  <a:lnTo>
                    <a:pt x="442" y="752"/>
                  </a:lnTo>
                  <a:lnTo>
                    <a:pt x="442" y="746"/>
                  </a:lnTo>
                  <a:lnTo>
                    <a:pt x="448" y="746"/>
                  </a:lnTo>
                  <a:lnTo>
                    <a:pt x="448" y="752"/>
                  </a:lnTo>
                  <a:lnTo>
                    <a:pt x="454" y="752"/>
                  </a:lnTo>
                  <a:lnTo>
                    <a:pt x="454" y="746"/>
                  </a:lnTo>
                  <a:lnTo>
                    <a:pt x="464" y="746"/>
                  </a:lnTo>
                  <a:lnTo>
                    <a:pt x="464" y="752"/>
                  </a:lnTo>
                  <a:lnTo>
                    <a:pt x="476" y="752"/>
                  </a:lnTo>
                  <a:lnTo>
                    <a:pt x="482" y="758"/>
                  </a:lnTo>
                  <a:lnTo>
                    <a:pt x="486" y="758"/>
                  </a:lnTo>
                  <a:lnTo>
                    <a:pt x="486" y="764"/>
                  </a:lnTo>
                  <a:lnTo>
                    <a:pt x="502" y="764"/>
                  </a:lnTo>
                  <a:lnTo>
                    <a:pt x="502" y="770"/>
                  </a:lnTo>
                  <a:lnTo>
                    <a:pt x="508" y="770"/>
                  </a:lnTo>
                  <a:lnTo>
                    <a:pt x="508" y="774"/>
                  </a:lnTo>
                  <a:lnTo>
                    <a:pt x="512" y="770"/>
                  </a:lnTo>
                  <a:lnTo>
                    <a:pt x="512" y="764"/>
                  </a:lnTo>
                  <a:lnTo>
                    <a:pt x="536" y="764"/>
                  </a:lnTo>
                  <a:lnTo>
                    <a:pt x="536" y="758"/>
                  </a:lnTo>
                  <a:lnTo>
                    <a:pt x="540" y="764"/>
                  </a:lnTo>
                  <a:lnTo>
                    <a:pt x="546" y="764"/>
                  </a:lnTo>
                  <a:lnTo>
                    <a:pt x="546" y="758"/>
                  </a:lnTo>
                  <a:lnTo>
                    <a:pt x="550" y="758"/>
                  </a:lnTo>
                  <a:lnTo>
                    <a:pt x="550" y="764"/>
                  </a:lnTo>
                  <a:lnTo>
                    <a:pt x="556" y="770"/>
                  </a:lnTo>
                  <a:lnTo>
                    <a:pt x="562" y="770"/>
                  </a:lnTo>
                  <a:lnTo>
                    <a:pt x="562" y="774"/>
                  </a:lnTo>
                  <a:lnTo>
                    <a:pt x="568" y="774"/>
                  </a:lnTo>
                  <a:lnTo>
                    <a:pt x="568" y="764"/>
                  </a:lnTo>
                  <a:lnTo>
                    <a:pt x="572" y="764"/>
                  </a:lnTo>
                  <a:lnTo>
                    <a:pt x="572" y="770"/>
                  </a:lnTo>
                  <a:lnTo>
                    <a:pt x="584" y="770"/>
                  </a:lnTo>
                  <a:lnTo>
                    <a:pt x="590" y="764"/>
                  </a:lnTo>
                  <a:lnTo>
                    <a:pt x="596" y="758"/>
                  </a:lnTo>
                  <a:lnTo>
                    <a:pt x="596" y="752"/>
                  </a:lnTo>
                  <a:lnTo>
                    <a:pt x="578" y="752"/>
                  </a:lnTo>
                  <a:lnTo>
                    <a:pt x="572" y="746"/>
                  </a:lnTo>
                  <a:lnTo>
                    <a:pt x="572" y="742"/>
                  </a:lnTo>
                  <a:lnTo>
                    <a:pt x="578" y="742"/>
                  </a:lnTo>
                  <a:lnTo>
                    <a:pt x="584" y="736"/>
                  </a:lnTo>
                  <a:lnTo>
                    <a:pt x="584" y="720"/>
                  </a:lnTo>
                  <a:lnTo>
                    <a:pt x="600" y="720"/>
                  </a:lnTo>
                  <a:lnTo>
                    <a:pt x="600" y="716"/>
                  </a:lnTo>
                  <a:lnTo>
                    <a:pt x="584" y="716"/>
                  </a:lnTo>
                  <a:lnTo>
                    <a:pt x="584" y="698"/>
                  </a:lnTo>
                  <a:lnTo>
                    <a:pt x="610" y="698"/>
                  </a:lnTo>
                  <a:lnTo>
                    <a:pt x="610" y="692"/>
                  </a:lnTo>
                  <a:lnTo>
                    <a:pt x="644" y="692"/>
                  </a:lnTo>
                  <a:lnTo>
                    <a:pt x="644" y="682"/>
                  </a:lnTo>
                  <a:lnTo>
                    <a:pt x="650" y="682"/>
                  </a:lnTo>
                  <a:lnTo>
                    <a:pt x="650" y="688"/>
                  </a:lnTo>
                  <a:lnTo>
                    <a:pt x="654" y="688"/>
                  </a:lnTo>
                  <a:lnTo>
                    <a:pt x="654" y="682"/>
                  </a:lnTo>
                  <a:lnTo>
                    <a:pt x="680" y="682"/>
                  </a:lnTo>
                  <a:lnTo>
                    <a:pt x="686" y="676"/>
                  </a:lnTo>
                  <a:lnTo>
                    <a:pt x="686" y="672"/>
                  </a:lnTo>
                  <a:lnTo>
                    <a:pt x="692" y="672"/>
                  </a:lnTo>
                  <a:lnTo>
                    <a:pt x="692" y="666"/>
                  </a:lnTo>
                  <a:lnTo>
                    <a:pt x="698" y="672"/>
                  </a:lnTo>
                  <a:lnTo>
                    <a:pt x="698" y="666"/>
                  </a:lnTo>
                  <a:lnTo>
                    <a:pt x="710" y="666"/>
                  </a:lnTo>
                  <a:lnTo>
                    <a:pt x="710" y="672"/>
                  </a:lnTo>
                  <a:lnTo>
                    <a:pt x="718" y="672"/>
                  </a:lnTo>
                  <a:lnTo>
                    <a:pt x="718" y="666"/>
                  </a:lnTo>
                  <a:lnTo>
                    <a:pt x="724" y="666"/>
                  </a:lnTo>
                  <a:lnTo>
                    <a:pt x="724" y="682"/>
                  </a:lnTo>
                  <a:lnTo>
                    <a:pt x="730" y="682"/>
                  </a:lnTo>
                  <a:lnTo>
                    <a:pt x="730" y="692"/>
                  </a:lnTo>
                  <a:lnTo>
                    <a:pt x="758" y="692"/>
                  </a:lnTo>
                  <a:lnTo>
                    <a:pt x="758" y="698"/>
                  </a:lnTo>
                  <a:lnTo>
                    <a:pt x="766" y="698"/>
                  </a:lnTo>
                  <a:lnTo>
                    <a:pt x="766" y="704"/>
                  </a:lnTo>
                  <a:lnTo>
                    <a:pt x="772" y="704"/>
                  </a:lnTo>
                  <a:lnTo>
                    <a:pt x="772" y="710"/>
                  </a:lnTo>
                  <a:lnTo>
                    <a:pt x="778" y="704"/>
                  </a:lnTo>
                  <a:lnTo>
                    <a:pt x="784" y="704"/>
                  </a:lnTo>
                  <a:lnTo>
                    <a:pt x="790" y="698"/>
                  </a:lnTo>
                  <a:lnTo>
                    <a:pt x="790" y="692"/>
                  </a:lnTo>
                  <a:lnTo>
                    <a:pt x="800" y="692"/>
                  </a:lnTo>
                  <a:lnTo>
                    <a:pt x="800" y="698"/>
                  </a:lnTo>
                  <a:lnTo>
                    <a:pt x="806" y="704"/>
                  </a:lnTo>
                  <a:lnTo>
                    <a:pt x="812" y="704"/>
                  </a:lnTo>
                  <a:lnTo>
                    <a:pt x="818" y="710"/>
                  </a:lnTo>
                  <a:lnTo>
                    <a:pt x="822" y="716"/>
                  </a:lnTo>
                  <a:lnTo>
                    <a:pt x="826" y="726"/>
                  </a:lnTo>
                  <a:lnTo>
                    <a:pt x="832" y="726"/>
                  </a:lnTo>
                  <a:lnTo>
                    <a:pt x="832" y="730"/>
                  </a:lnTo>
                  <a:lnTo>
                    <a:pt x="838" y="730"/>
                  </a:lnTo>
                  <a:lnTo>
                    <a:pt x="838" y="736"/>
                  </a:lnTo>
                  <a:lnTo>
                    <a:pt x="844" y="746"/>
                  </a:lnTo>
                  <a:lnTo>
                    <a:pt x="850" y="752"/>
                  </a:lnTo>
                  <a:lnTo>
                    <a:pt x="850" y="764"/>
                  </a:lnTo>
                  <a:lnTo>
                    <a:pt x="860" y="764"/>
                  </a:lnTo>
                  <a:lnTo>
                    <a:pt x="860" y="752"/>
                  </a:lnTo>
                  <a:lnTo>
                    <a:pt x="866" y="758"/>
                  </a:lnTo>
                  <a:lnTo>
                    <a:pt x="872" y="758"/>
                  </a:lnTo>
                  <a:lnTo>
                    <a:pt x="872" y="770"/>
                  </a:lnTo>
                  <a:lnTo>
                    <a:pt x="876" y="770"/>
                  </a:lnTo>
                  <a:lnTo>
                    <a:pt x="876" y="764"/>
                  </a:lnTo>
                  <a:lnTo>
                    <a:pt x="880" y="764"/>
                  </a:lnTo>
                  <a:lnTo>
                    <a:pt x="880" y="770"/>
                  </a:lnTo>
                  <a:lnTo>
                    <a:pt x="886" y="764"/>
                  </a:lnTo>
                  <a:lnTo>
                    <a:pt x="886" y="770"/>
                  </a:lnTo>
                  <a:lnTo>
                    <a:pt x="892" y="764"/>
                  </a:lnTo>
                  <a:lnTo>
                    <a:pt x="908" y="764"/>
                  </a:lnTo>
                  <a:lnTo>
                    <a:pt x="908" y="770"/>
                  </a:lnTo>
                  <a:lnTo>
                    <a:pt x="914" y="774"/>
                  </a:lnTo>
                  <a:lnTo>
                    <a:pt x="914" y="780"/>
                  </a:lnTo>
                  <a:lnTo>
                    <a:pt x="926" y="780"/>
                  </a:lnTo>
                  <a:lnTo>
                    <a:pt x="926" y="790"/>
                  </a:lnTo>
                  <a:lnTo>
                    <a:pt x="936" y="790"/>
                  </a:lnTo>
                  <a:lnTo>
                    <a:pt x="940" y="796"/>
                  </a:lnTo>
                  <a:lnTo>
                    <a:pt x="940" y="790"/>
                  </a:lnTo>
                  <a:lnTo>
                    <a:pt x="952" y="790"/>
                  </a:lnTo>
                  <a:lnTo>
                    <a:pt x="952" y="802"/>
                  </a:lnTo>
                  <a:lnTo>
                    <a:pt x="968" y="802"/>
                  </a:lnTo>
                  <a:lnTo>
                    <a:pt x="968" y="796"/>
                  </a:lnTo>
                  <a:lnTo>
                    <a:pt x="980" y="796"/>
                  </a:lnTo>
                  <a:lnTo>
                    <a:pt x="980" y="790"/>
                  </a:lnTo>
                  <a:lnTo>
                    <a:pt x="990" y="790"/>
                  </a:lnTo>
                  <a:lnTo>
                    <a:pt x="990" y="784"/>
                  </a:lnTo>
                  <a:lnTo>
                    <a:pt x="994" y="784"/>
                  </a:lnTo>
                  <a:lnTo>
                    <a:pt x="994" y="780"/>
                  </a:lnTo>
                  <a:lnTo>
                    <a:pt x="1000" y="780"/>
                  </a:lnTo>
                  <a:lnTo>
                    <a:pt x="1000" y="774"/>
                  </a:lnTo>
                  <a:lnTo>
                    <a:pt x="1018" y="774"/>
                  </a:lnTo>
                  <a:lnTo>
                    <a:pt x="1018" y="770"/>
                  </a:lnTo>
                  <a:lnTo>
                    <a:pt x="1028" y="770"/>
                  </a:lnTo>
                  <a:lnTo>
                    <a:pt x="1028" y="764"/>
                  </a:lnTo>
                  <a:lnTo>
                    <a:pt x="1034" y="770"/>
                  </a:lnTo>
                  <a:lnTo>
                    <a:pt x="1034" y="764"/>
                  </a:lnTo>
                  <a:lnTo>
                    <a:pt x="1038" y="764"/>
                  </a:lnTo>
                  <a:lnTo>
                    <a:pt x="1038" y="770"/>
                  </a:lnTo>
                  <a:lnTo>
                    <a:pt x="1054" y="770"/>
                  </a:lnTo>
                  <a:lnTo>
                    <a:pt x="1054" y="780"/>
                  </a:lnTo>
                  <a:lnTo>
                    <a:pt x="1060" y="780"/>
                  </a:lnTo>
                  <a:lnTo>
                    <a:pt x="1060" y="784"/>
                  </a:lnTo>
                  <a:lnTo>
                    <a:pt x="1066" y="780"/>
                  </a:lnTo>
                  <a:lnTo>
                    <a:pt x="1066" y="784"/>
                  </a:lnTo>
                  <a:lnTo>
                    <a:pt x="1092" y="784"/>
                  </a:lnTo>
                  <a:lnTo>
                    <a:pt x="1098" y="790"/>
                  </a:lnTo>
                  <a:lnTo>
                    <a:pt x="1104" y="790"/>
                  </a:lnTo>
                  <a:lnTo>
                    <a:pt x="1104" y="784"/>
                  </a:lnTo>
                  <a:lnTo>
                    <a:pt x="1108" y="784"/>
                  </a:lnTo>
                  <a:lnTo>
                    <a:pt x="1108" y="764"/>
                  </a:lnTo>
                  <a:lnTo>
                    <a:pt x="1104" y="764"/>
                  </a:lnTo>
                  <a:lnTo>
                    <a:pt x="1108" y="758"/>
                  </a:lnTo>
                  <a:lnTo>
                    <a:pt x="1108" y="746"/>
                  </a:lnTo>
                  <a:lnTo>
                    <a:pt x="1120" y="746"/>
                  </a:lnTo>
                  <a:lnTo>
                    <a:pt x="1120" y="742"/>
                  </a:lnTo>
                  <a:lnTo>
                    <a:pt x="1136" y="742"/>
                  </a:lnTo>
                  <a:lnTo>
                    <a:pt x="1136" y="746"/>
                  </a:lnTo>
                  <a:lnTo>
                    <a:pt x="1146" y="746"/>
                  </a:lnTo>
                  <a:lnTo>
                    <a:pt x="1146" y="752"/>
                  </a:lnTo>
                  <a:lnTo>
                    <a:pt x="1168" y="752"/>
                  </a:lnTo>
                  <a:lnTo>
                    <a:pt x="1168" y="774"/>
                  </a:lnTo>
                  <a:lnTo>
                    <a:pt x="1186" y="774"/>
                  </a:lnTo>
                  <a:lnTo>
                    <a:pt x="1186" y="780"/>
                  </a:lnTo>
                  <a:lnTo>
                    <a:pt x="1196" y="780"/>
                  </a:lnTo>
                  <a:lnTo>
                    <a:pt x="1196" y="774"/>
                  </a:lnTo>
                  <a:lnTo>
                    <a:pt x="1234" y="774"/>
                  </a:lnTo>
                  <a:lnTo>
                    <a:pt x="1234" y="780"/>
                  </a:lnTo>
                  <a:lnTo>
                    <a:pt x="1240" y="784"/>
                  </a:lnTo>
                  <a:lnTo>
                    <a:pt x="1250" y="784"/>
                  </a:lnTo>
                  <a:lnTo>
                    <a:pt x="1250" y="790"/>
                  </a:lnTo>
                  <a:lnTo>
                    <a:pt x="1254" y="796"/>
                  </a:lnTo>
                  <a:lnTo>
                    <a:pt x="1266" y="796"/>
                  </a:lnTo>
                  <a:lnTo>
                    <a:pt x="1272" y="802"/>
                  </a:lnTo>
                  <a:lnTo>
                    <a:pt x="1294" y="802"/>
                  </a:lnTo>
                  <a:lnTo>
                    <a:pt x="1294" y="796"/>
                  </a:lnTo>
                  <a:lnTo>
                    <a:pt x="1308" y="796"/>
                  </a:lnTo>
                  <a:lnTo>
                    <a:pt x="1314" y="790"/>
                  </a:lnTo>
                  <a:lnTo>
                    <a:pt x="1326" y="790"/>
                  </a:lnTo>
                  <a:lnTo>
                    <a:pt x="1326" y="784"/>
                  </a:lnTo>
                  <a:lnTo>
                    <a:pt x="1332" y="780"/>
                  </a:lnTo>
                  <a:lnTo>
                    <a:pt x="1336" y="780"/>
                  </a:lnTo>
                  <a:lnTo>
                    <a:pt x="1336" y="774"/>
                  </a:lnTo>
                  <a:lnTo>
                    <a:pt x="1348" y="774"/>
                  </a:lnTo>
                  <a:lnTo>
                    <a:pt x="1348" y="780"/>
                  </a:lnTo>
                  <a:lnTo>
                    <a:pt x="1354" y="780"/>
                  </a:lnTo>
                  <a:lnTo>
                    <a:pt x="1354" y="784"/>
                  </a:lnTo>
                  <a:lnTo>
                    <a:pt x="1374" y="784"/>
                  </a:lnTo>
                  <a:lnTo>
                    <a:pt x="1374" y="790"/>
                  </a:lnTo>
                  <a:lnTo>
                    <a:pt x="1402" y="790"/>
                  </a:lnTo>
                  <a:lnTo>
                    <a:pt x="1402" y="784"/>
                  </a:lnTo>
                  <a:lnTo>
                    <a:pt x="1408" y="784"/>
                  </a:lnTo>
                  <a:lnTo>
                    <a:pt x="1412" y="780"/>
                  </a:lnTo>
                  <a:lnTo>
                    <a:pt x="1412" y="764"/>
                  </a:lnTo>
                  <a:lnTo>
                    <a:pt x="1418" y="758"/>
                  </a:lnTo>
                  <a:lnTo>
                    <a:pt x="1418" y="752"/>
                  </a:lnTo>
                  <a:lnTo>
                    <a:pt x="1422" y="752"/>
                  </a:lnTo>
                  <a:lnTo>
                    <a:pt x="1422" y="742"/>
                  </a:lnTo>
                  <a:lnTo>
                    <a:pt x="1428" y="742"/>
                  </a:lnTo>
                  <a:lnTo>
                    <a:pt x="1428" y="726"/>
                  </a:lnTo>
                  <a:lnTo>
                    <a:pt x="1422" y="726"/>
                  </a:lnTo>
                  <a:lnTo>
                    <a:pt x="1422" y="720"/>
                  </a:lnTo>
                  <a:lnTo>
                    <a:pt x="1428" y="716"/>
                  </a:lnTo>
                  <a:lnTo>
                    <a:pt x="1446" y="716"/>
                  </a:lnTo>
                  <a:lnTo>
                    <a:pt x="1446" y="710"/>
                  </a:lnTo>
                  <a:lnTo>
                    <a:pt x="1476" y="710"/>
                  </a:lnTo>
                  <a:lnTo>
                    <a:pt x="1476" y="716"/>
                  </a:lnTo>
                  <a:lnTo>
                    <a:pt x="1500" y="716"/>
                  </a:lnTo>
                  <a:lnTo>
                    <a:pt x="1500" y="720"/>
                  </a:lnTo>
                  <a:lnTo>
                    <a:pt x="1504" y="726"/>
                  </a:lnTo>
                  <a:lnTo>
                    <a:pt x="1504" y="736"/>
                  </a:lnTo>
                  <a:lnTo>
                    <a:pt x="1510" y="736"/>
                  </a:lnTo>
                  <a:lnTo>
                    <a:pt x="1510" y="746"/>
                  </a:lnTo>
                  <a:lnTo>
                    <a:pt x="1516" y="746"/>
                  </a:lnTo>
                  <a:lnTo>
                    <a:pt x="1516" y="764"/>
                  </a:lnTo>
                  <a:lnTo>
                    <a:pt x="1520" y="764"/>
                  </a:lnTo>
                  <a:lnTo>
                    <a:pt x="1520" y="774"/>
                  </a:lnTo>
                  <a:lnTo>
                    <a:pt x="1526" y="774"/>
                  </a:lnTo>
                  <a:lnTo>
                    <a:pt x="1526" y="790"/>
                  </a:lnTo>
                  <a:lnTo>
                    <a:pt x="1542" y="790"/>
                  </a:lnTo>
                  <a:lnTo>
                    <a:pt x="1542" y="796"/>
                  </a:lnTo>
                  <a:lnTo>
                    <a:pt x="1554" y="796"/>
                  </a:lnTo>
                  <a:lnTo>
                    <a:pt x="1554" y="802"/>
                  </a:lnTo>
                  <a:lnTo>
                    <a:pt x="1560" y="802"/>
                  </a:lnTo>
                  <a:lnTo>
                    <a:pt x="1564" y="806"/>
                  </a:lnTo>
                  <a:lnTo>
                    <a:pt x="1570" y="806"/>
                  </a:lnTo>
                  <a:lnTo>
                    <a:pt x="1570" y="824"/>
                  </a:lnTo>
                  <a:lnTo>
                    <a:pt x="1574" y="824"/>
                  </a:lnTo>
                  <a:lnTo>
                    <a:pt x="1574" y="830"/>
                  </a:lnTo>
                  <a:lnTo>
                    <a:pt x="1580" y="830"/>
                  </a:lnTo>
                  <a:lnTo>
                    <a:pt x="1580" y="834"/>
                  </a:lnTo>
                  <a:lnTo>
                    <a:pt x="1590" y="834"/>
                  </a:lnTo>
                  <a:lnTo>
                    <a:pt x="1590" y="830"/>
                  </a:lnTo>
                  <a:lnTo>
                    <a:pt x="1596" y="830"/>
                  </a:lnTo>
                  <a:lnTo>
                    <a:pt x="1596" y="824"/>
                  </a:lnTo>
                  <a:lnTo>
                    <a:pt x="1614" y="824"/>
                  </a:lnTo>
                  <a:lnTo>
                    <a:pt x="1614" y="818"/>
                  </a:lnTo>
                  <a:lnTo>
                    <a:pt x="1624" y="818"/>
                  </a:lnTo>
                  <a:lnTo>
                    <a:pt x="1624" y="838"/>
                  </a:lnTo>
                  <a:lnTo>
                    <a:pt x="1618" y="838"/>
                  </a:lnTo>
                  <a:lnTo>
                    <a:pt x="1618" y="850"/>
                  </a:lnTo>
                  <a:lnTo>
                    <a:pt x="1614" y="850"/>
                  </a:lnTo>
                  <a:lnTo>
                    <a:pt x="1614" y="872"/>
                  </a:lnTo>
                  <a:lnTo>
                    <a:pt x="1602" y="872"/>
                  </a:lnTo>
                  <a:lnTo>
                    <a:pt x="1602" y="884"/>
                  </a:lnTo>
                  <a:lnTo>
                    <a:pt x="1590" y="884"/>
                  </a:lnTo>
                  <a:lnTo>
                    <a:pt x="1590" y="878"/>
                  </a:lnTo>
                  <a:lnTo>
                    <a:pt x="1586" y="878"/>
                  </a:lnTo>
                  <a:lnTo>
                    <a:pt x="1586" y="884"/>
                  </a:lnTo>
                  <a:lnTo>
                    <a:pt x="1574" y="884"/>
                  </a:lnTo>
                  <a:lnTo>
                    <a:pt x="1574" y="926"/>
                  </a:lnTo>
                  <a:lnTo>
                    <a:pt x="1570" y="926"/>
                  </a:lnTo>
                  <a:lnTo>
                    <a:pt x="1570" y="938"/>
                  </a:lnTo>
                  <a:lnTo>
                    <a:pt x="1574" y="932"/>
                  </a:lnTo>
                  <a:lnTo>
                    <a:pt x="1580" y="926"/>
                  </a:lnTo>
                  <a:lnTo>
                    <a:pt x="1580" y="920"/>
                  </a:lnTo>
                  <a:lnTo>
                    <a:pt x="1590" y="920"/>
                  </a:lnTo>
                  <a:lnTo>
                    <a:pt x="1590" y="926"/>
                  </a:lnTo>
                  <a:lnTo>
                    <a:pt x="1596" y="926"/>
                  </a:lnTo>
                  <a:lnTo>
                    <a:pt x="1596" y="932"/>
                  </a:lnTo>
                  <a:lnTo>
                    <a:pt x="1602" y="926"/>
                  </a:lnTo>
                  <a:lnTo>
                    <a:pt x="1602" y="932"/>
                  </a:lnTo>
                  <a:lnTo>
                    <a:pt x="1614" y="932"/>
                  </a:lnTo>
                  <a:lnTo>
                    <a:pt x="1614" y="926"/>
                  </a:lnTo>
                  <a:lnTo>
                    <a:pt x="1618" y="926"/>
                  </a:lnTo>
                  <a:lnTo>
                    <a:pt x="1618" y="920"/>
                  </a:lnTo>
                  <a:lnTo>
                    <a:pt x="1628" y="920"/>
                  </a:lnTo>
                  <a:lnTo>
                    <a:pt x="1628" y="914"/>
                  </a:lnTo>
                  <a:lnTo>
                    <a:pt x="1634" y="914"/>
                  </a:lnTo>
                  <a:lnTo>
                    <a:pt x="1634" y="910"/>
                  </a:lnTo>
                  <a:lnTo>
                    <a:pt x="1640" y="910"/>
                  </a:lnTo>
                  <a:lnTo>
                    <a:pt x="1640" y="898"/>
                  </a:lnTo>
                  <a:lnTo>
                    <a:pt x="1650" y="898"/>
                  </a:lnTo>
                  <a:lnTo>
                    <a:pt x="1650" y="884"/>
                  </a:lnTo>
                  <a:lnTo>
                    <a:pt x="1656" y="884"/>
                  </a:lnTo>
                  <a:lnTo>
                    <a:pt x="1662" y="878"/>
                  </a:lnTo>
                  <a:lnTo>
                    <a:pt x="1662" y="872"/>
                  </a:lnTo>
                  <a:lnTo>
                    <a:pt x="1672" y="872"/>
                  </a:lnTo>
                  <a:lnTo>
                    <a:pt x="1672" y="856"/>
                  </a:lnTo>
                  <a:lnTo>
                    <a:pt x="1678" y="856"/>
                  </a:lnTo>
                  <a:lnTo>
                    <a:pt x="1678" y="850"/>
                  </a:lnTo>
                  <a:lnTo>
                    <a:pt x="1682" y="844"/>
                  </a:lnTo>
                  <a:lnTo>
                    <a:pt x="1682" y="838"/>
                  </a:lnTo>
                  <a:lnTo>
                    <a:pt x="1688" y="838"/>
                  </a:lnTo>
                  <a:lnTo>
                    <a:pt x="1688" y="830"/>
                  </a:lnTo>
                  <a:lnTo>
                    <a:pt x="1694" y="830"/>
                  </a:lnTo>
                  <a:lnTo>
                    <a:pt x="1694" y="824"/>
                  </a:lnTo>
                  <a:lnTo>
                    <a:pt x="1700" y="824"/>
                  </a:lnTo>
                  <a:lnTo>
                    <a:pt x="1700" y="818"/>
                  </a:lnTo>
                  <a:lnTo>
                    <a:pt x="1704" y="812"/>
                  </a:lnTo>
                  <a:lnTo>
                    <a:pt x="1704" y="806"/>
                  </a:lnTo>
                  <a:lnTo>
                    <a:pt x="1710" y="806"/>
                  </a:lnTo>
                  <a:lnTo>
                    <a:pt x="1710" y="752"/>
                  </a:lnTo>
                  <a:lnTo>
                    <a:pt x="1716" y="752"/>
                  </a:lnTo>
                  <a:lnTo>
                    <a:pt x="1716" y="746"/>
                  </a:lnTo>
                  <a:lnTo>
                    <a:pt x="1722" y="746"/>
                  </a:lnTo>
                  <a:lnTo>
                    <a:pt x="1722" y="726"/>
                  </a:lnTo>
                  <a:lnTo>
                    <a:pt x="1716" y="720"/>
                  </a:lnTo>
                  <a:lnTo>
                    <a:pt x="1710" y="716"/>
                  </a:lnTo>
                  <a:lnTo>
                    <a:pt x="1716" y="716"/>
                  </a:lnTo>
                  <a:lnTo>
                    <a:pt x="1722" y="720"/>
                  </a:lnTo>
                  <a:lnTo>
                    <a:pt x="1722" y="716"/>
                  </a:lnTo>
                  <a:lnTo>
                    <a:pt x="1716" y="710"/>
                  </a:lnTo>
                  <a:lnTo>
                    <a:pt x="1710" y="710"/>
                  </a:lnTo>
                  <a:lnTo>
                    <a:pt x="1710" y="704"/>
                  </a:lnTo>
                  <a:lnTo>
                    <a:pt x="1704" y="704"/>
                  </a:lnTo>
                  <a:lnTo>
                    <a:pt x="1704" y="692"/>
                  </a:lnTo>
                  <a:lnTo>
                    <a:pt x="1688" y="692"/>
                  </a:lnTo>
                  <a:lnTo>
                    <a:pt x="1688" y="698"/>
                  </a:lnTo>
                  <a:lnTo>
                    <a:pt x="1682" y="704"/>
                  </a:lnTo>
                  <a:lnTo>
                    <a:pt x="1682" y="710"/>
                  </a:lnTo>
                  <a:lnTo>
                    <a:pt x="1678" y="710"/>
                  </a:lnTo>
                  <a:lnTo>
                    <a:pt x="1678" y="704"/>
                  </a:lnTo>
                  <a:lnTo>
                    <a:pt x="1672" y="704"/>
                  </a:lnTo>
                  <a:lnTo>
                    <a:pt x="1672" y="710"/>
                  </a:lnTo>
                  <a:lnTo>
                    <a:pt x="1662" y="710"/>
                  </a:lnTo>
                  <a:lnTo>
                    <a:pt x="1662" y="704"/>
                  </a:lnTo>
                  <a:lnTo>
                    <a:pt x="1656" y="704"/>
                  </a:lnTo>
                  <a:lnTo>
                    <a:pt x="1656" y="682"/>
                  </a:lnTo>
                  <a:lnTo>
                    <a:pt x="1650" y="688"/>
                  </a:lnTo>
                  <a:lnTo>
                    <a:pt x="1650" y="682"/>
                  </a:lnTo>
                  <a:lnTo>
                    <a:pt x="1644" y="688"/>
                  </a:lnTo>
                  <a:lnTo>
                    <a:pt x="1640" y="688"/>
                  </a:lnTo>
                  <a:lnTo>
                    <a:pt x="1640" y="682"/>
                  </a:lnTo>
                  <a:lnTo>
                    <a:pt x="1634" y="682"/>
                  </a:lnTo>
                  <a:lnTo>
                    <a:pt x="1634" y="676"/>
                  </a:lnTo>
                  <a:lnTo>
                    <a:pt x="1640" y="676"/>
                  </a:lnTo>
                  <a:lnTo>
                    <a:pt x="1640" y="672"/>
                  </a:lnTo>
                  <a:lnTo>
                    <a:pt x="1644" y="672"/>
                  </a:lnTo>
                  <a:lnTo>
                    <a:pt x="1644" y="666"/>
                  </a:lnTo>
                  <a:lnTo>
                    <a:pt x="1650" y="666"/>
                  </a:lnTo>
                  <a:lnTo>
                    <a:pt x="1656" y="660"/>
                  </a:lnTo>
                  <a:lnTo>
                    <a:pt x="1662" y="660"/>
                  </a:lnTo>
                  <a:lnTo>
                    <a:pt x="1662" y="656"/>
                  </a:lnTo>
                  <a:lnTo>
                    <a:pt x="1668" y="656"/>
                  </a:lnTo>
                  <a:lnTo>
                    <a:pt x="1672" y="650"/>
                  </a:lnTo>
                  <a:lnTo>
                    <a:pt x="1672" y="644"/>
                  </a:lnTo>
                  <a:lnTo>
                    <a:pt x="1678" y="644"/>
                  </a:lnTo>
                  <a:lnTo>
                    <a:pt x="1678" y="638"/>
                  </a:lnTo>
                  <a:lnTo>
                    <a:pt x="1682" y="632"/>
                  </a:lnTo>
                  <a:lnTo>
                    <a:pt x="1688" y="632"/>
                  </a:lnTo>
                  <a:lnTo>
                    <a:pt x="1688" y="628"/>
                  </a:lnTo>
                  <a:lnTo>
                    <a:pt x="1694" y="628"/>
                  </a:lnTo>
                  <a:lnTo>
                    <a:pt x="1694" y="622"/>
                  </a:lnTo>
                  <a:lnTo>
                    <a:pt x="1700" y="622"/>
                  </a:lnTo>
                  <a:lnTo>
                    <a:pt x="1700" y="618"/>
                  </a:lnTo>
                  <a:lnTo>
                    <a:pt x="1710" y="618"/>
                  </a:lnTo>
                  <a:lnTo>
                    <a:pt x="1710" y="606"/>
                  </a:lnTo>
                  <a:lnTo>
                    <a:pt x="1716" y="602"/>
                  </a:lnTo>
                  <a:lnTo>
                    <a:pt x="1722" y="602"/>
                  </a:lnTo>
                  <a:lnTo>
                    <a:pt x="1722" y="596"/>
                  </a:lnTo>
                  <a:lnTo>
                    <a:pt x="1728" y="596"/>
                  </a:lnTo>
                  <a:lnTo>
                    <a:pt x="1728" y="590"/>
                  </a:lnTo>
                  <a:lnTo>
                    <a:pt x="1732" y="590"/>
                  </a:lnTo>
                  <a:lnTo>
                    <a:pt x="1732" y="584"/>
                  </a:lnTo>
                  <a:lnTo>
                    <a:pt x="1748" y="584"/>
                  </a:lnTo>
                  <a:lnTo>
                    <a:pt x="1748" y="578"/>
                  </a:lnTo>
                  <a:lnTo>
                    <a:pt x="1786" y="578"/>
                  </a:lnTo>
                  <a:lnTo>
                    <a:pt x="1782" y="584"/>
                  </a:lnTo>
                  <a:lnTo>
                    <a:pt x="1790" y="584"/>
                  </a:lnTo>
                  <a:lnTo>
                    <a:pt x="1790" y="578"/>
                  </a:lnTo>
                  <a:lnTo>
                    <a:pt x="1802" y="578"/>
                  </a:lnTo>
                  <a:lnTo>
                    <a:pt x="1802" y="584"/>
                  </a:lnTo>
                  <a:lnTo>
                    <a:pt x="1814" y="584"/>
                  </a:lnTo>
                  <a:lnTo>
                    <a:pt x="1814" y="578"/>
                  </a:lnTo>
                  <a:lnTo>
                    <a:pt x="1818" y="578"/>
                  </a:lnTo>
                  <a:lnTo>
                    <a:pt x="1818" y="584"/>
                  </a:lnTo>
                  <a:lnTo>
                    <a:pt x="1830" y="584"/>
                  </a:lnTo>
                  <a:lnTo>
                    <a:pt x="1830" y="578"/>
                  </a:lnTo>
                  <a:lnTo>
                    <a:pt x="1824" y="578"/>
                  </a:lnTo>
                  <a:lnTo>
                    <a:pt x="1830" y="574"/>
                  </a:lnTo>
                  <a:lnTo>
                    <a:pt x="1850" y="574"/>
                  </a:lnTo>
                  <a:lnTo>
                    <a:pt x="1850" y="578"/>
                  </a:lnTo>
                  <a:lnTo>
                    <a:pt x="1856" y="578"/>
                  </a:lnTo>
                  <a:lnTo>
                    <a:pt x="1856" y="574"/>
                  </a:lnTo>
                  <a:lnTo>
                    <a:pt x="1862" y="574"/>
                  </a:lnTo>
                  <a:lnTo>
                    <a:pt x="1862" y="578"/>
                  </a:lnTo>
                  <a:lnTo>
                    <a:pt x="1868" y="578"/>
                  </a:lnTo>
                  <a:lnTo>
                    <a:pt x="1868" y="584"/>
                  </a:lnTo>
                  <a:lnTo>
                    <a:pt x="1862" y="584"/>
                  </a:lnTo>
                  <a:lnTo>
                    <a:pt x="1862" y="590"/>
                  </a:lnTo>
                  <a:lnTo>
                    <a:pt x="1872" y="590"/>
                  </a:lnTo>
                  <a:lnTo>
                    <a:pt x="1878" y="584"/>
                  </a:lnTo>
                  <a:lnTo>
                    <a:pt x="1878" y="590"/>
                  </a:lnTo>
                  <a:lnTo>
                    <a:pt x="1884" y="590"/>
                  </a:lnTo>
                  <a:lnTo>
                    <a:pt x="1890" y="584"/>
                  </a:lnTo>
                  <a:lnTo>
                    <a:pt x="1916" y="584"/>
                  </a:lnTo>
                  <a:lnTo>
                    <a:pt x="1916" y="578"/>
                  </a:lnTo>
                  <a:lnTo>
                    <a:pt x="1910" y="578"/>
                  </a:lnTo>
                  <a:lnTo>
                    <a:pt x="1910" y="574"/>
                  </a:lnTo>
                  <a:lnTo>
                    <a:pt x="1904" y="574"/>
                  </a:lnTo>
                  <a:lnTo>
                    <a:pt x="1904" y="578"/>
                  </a:lnTo>
                  <a:lnTo>
                    <a:pt x="1898" y="578"/>
                  </a:lnTo>
                  <a:lnTo>
                    <a:pt x="1898" y="568"/>
                  </a:lnTo>
                  <a:lnTo>
                    <a:pt x="1904" y="568"/>
                  </a:lnTo>
                  <a:lnTo>
                    <a:pt x="1904" y="564"/>
                  </a:lnTo>
                  <a:lnTo>
                    <a:pt x="1910" y="564"/>
                  </a:lnTo>
                  <a:lnTo>
                    <a:pt x="1910" y="558"/>
                  </a:lnTo>
                  <a:lnTo>
                    <a:pt x="1916" y="558"/>
                  </a:lnTo>
                  <a:lnTo>
                    <a:pt x="1922" y="552"/>
                  </a:lnTo>
                  <a:lnTo>
                    <a:pt x="1922" y="548"/>
                  </a:lnTo>
                  <a:lnTo>
                    <a:pt x="1928" y="548"/>
                  </a:lnTo>
                  <a:lnTo>
                    <a:pt x="1928" y="542"/>
                  </a:lnTo>
                  <a:lnTo>
                    <a:pt x="1932" y="536"/>
                  </a:lnTo>
                  <a:lnTo>
                    <a:pt x="1938" y="536"/>
                  </a:lnTo>
                  <a:lnTo>
                    <a:pt x="1938" y="530"/>
                  </a:lnTo>
                  <a:lnTo>
                    <a:pt x="1944" y="530"/>
                  </a:lnTo>
                  <a:lnTo>
                    <a:pt x="1944" y="524"/>
                  </a:lnTo>
                  <a:lnTo>
                    <a:pt x="1986" y="524"/>
                  </a:lnTo>
                  <a:lnTo>
                    <a:pt x="1986" y="520"/>
                  </a:lnTo>
                  <a:lnTo>
                    <a:pt x="1992" y="520"/>
                  </a:lnTo>
                  <a:lnTo>
                    <a:pt x="1992" y="524"/>
                  </a:lnTo>
                  <a:lnTo>
                    <a:pt x="1986" y="530"/>
                  </a:lnTo>
                  <a:lnTo>
                    <a:pt x="1986" y="542"/>
                  </a:lnTo>
                  <a:lnTo>
                    <a:pt x="1992" y="542"/>
                  </a:lnTo>
                  <a:lnTo>
                    <a:pt x="1986" y="548"/>
                  </a:lnTo>
                  <a:lnTo>
                    <a:pt x="1998" y="548"/>
                  </a:lnTo>
                  <a:lnTo>
                    <a:pt x="1998" y="542"/>
                  </a:lnTo>
                  <a:lnTo>
                    <a:pt x="2004" y="542"/>
                  </a:lnTo>
                  <a:lnTo>
                    <a:pt x="2008" y="536"/>
                  </a:lnTo>
                  <a:lnTo>
                    <a:pt x="2012" y="536"/>
                  </a:lnTo>
                  <a:lnTo>
                    <a:pt x="2018" y="530"/>
                  </a:lnTo>
                  <a:lnTo>
                    <a:pt x="2030" y="530"/>
                  </a:lnTo>
                  <a:lnTo>
                    <a:pt x="2030" y="524"/>
                  </a:lnTo>
                  <a:lnTo>
                    <a:pt x="2024" y="524"/>
                  </a:lnTo>
                  <a:lnTo>
                    <a:pt x="2030" y="520"/>
                  </a:lnTo>
                  <a:lnTo>
                    <a:pt x="2030" y="510"/>
                  </a:lnTo>
                  <a:lnTo>
                    <a:pt x="2036" y="510"/>
                  </a:lnTo>
                  <a:lnTo>
                    <a:pt x="2036" y="504"/>
                  </a:lnTo>
                  <a:lnTo>
                    <a:pt x="2052" y="504"/>
                  </a:lnTo>
                  <a:lnTo>
                    <a:pt x="2052" y="510"/>
                  </a:lnTo>
                  <a:lnTo>
                    <a:pt x="2046" y="510"/>
                  </a:lnTo>
                  <a:lnTo>
                    <a:pt x="2046" y="524"/>
                  </a:lnTo>
                  <a:lnTo>
                    <a:pt x="2040" y="524"/>
                  </a:lnTo>
                  <a:lnTo>
                    <a:pt x="2036" y="536"/>
                  </a:lnTo>
                  <a:lnTo>
                    <a:pt x="2036" y="548"/>
                  </a:lnTo>
                  <a:lnTo>
                    <a:pt x="2024" y="548"/>
                  </a:lnTo>
                  <a:lnTo>
                    <a:pt x="2018" y="552"/>
                  </a:lnTo>
                  <a:lnTo>
                    <a:pt x="2012" y="552"/>
                  </a:lnTo>
                  <a:lnTo>
                    <a:pt x="2012" y="558"/>
                  </a:lnTo>
                  <a:lnTo>
                    <a:pt x="2008" y="558"/>
                  </a:lnTo>
                  <a:lnTo>
                    <a:pt x="2008" y="564"/>
                  </a:lnTo>
                  <a:lnTo>
                    <a:pt x="2004" y="568"/>
                  </a:lnTo>
                  <a:lnTo>
                    <a:pt x="1998" y="574"/>
                  </a:lnTo>
                  <a:lnTo>
                    <a:pt x="1992" y="574"/>
                  </a:lnTo>
                  <a:lnTo>
                    <a:pt x="1992" y="578"/>
                  </a:lnTo>
                  <a:lnTo>
                    <a:pt x="1986" y="578"/>
                  </a:lnTo>
                  <a:lnTo>
                    <a:pt x="1986" y="584"/>
                  </a:lnTo>
                  <a:lnTo>
                    <a:pt x="1982" y="584"/>
                  </a:lnTo>
                  <a:lnTo>
                    <a:pt x="1982" y="590"/>
                  </a:lnTo>
                  <a:lnTo>
                    <a:pt x="1976" y="596"/>
                  </a:lnTo>
                  <a:lnTo>
                    <a:pt x="1970" y="596"/>
                  </a:lnTo>
                  <a:lnTo>
                    <a:pt x="1970" y="602"/>
                  </a:lnTo>
                  <a:lnTo>
                    <a:pt x="1964" y="606"/>
                  </a:lnTo>
                  <a:lnTo>
                    <a:pt x="1958" y="606"/>
                  </a:lnTo>
                  <a:lnTo>
                    <a:pt x="1958" y="612"/>
                  </a:lnTo>
                  <a:lnTo>
                    <a:pt x="1950" y="612"/>
                  </a:lnTo>
                  <a:lnTo>
                    <a:pt x="1950" y="618"/>
                  </a:lnTo>
                  <a:lnTo>
                    <a:pt x="1944" y="618"/>
                  </a:lnTo>
                  <a:lnTo>
                    <a:pt x="1944" y="612"/>
                  </a:lnTo>
                  <a:lnTo>
                    <a:pt x="1938" y="618"/>
                  </a:lnTo>
                  <a:lnTo>
                    <a:pt x="1938" y="622"/>
                  </a:lnTo>
                  <a:lnTo>
                    <a:pt x="1944" y="622"/>
                  </a:lnTo>
                  <a:lnTo>
                    <a:pt x="1938" y="628"/>
                  </a:lnTo>
                  <a:lnTo>
                    <a:pt x="1938" y="632"/>
                  </a:lnTo>
                  <a:lnTo>
                    <a:pt x="1932" y="632"/>
                  </a:lnTo>
                  <a:lnTo>
                    <a:pt x="1932" y="638"/>
                  </a:lnTo>
                  <a:lnTo>
                    <a:pt x="1928" y="638"/>
                  </a:lnTo>
                  <a:lnTo>
                    <a:pt x="1928" y="644"/>
                  </a:lnTo>
                  <a:lnTo>
                    <a:pt x="1922" y="644"/>
                  </a:lnTo>
                  <a:lnTo>
                    <a:pt x="1922" y="698"/>
                  </a:lnTo>
                  <a:lnTo>
                    <a:pt x="1928" y="698"/>
                  </a:lnTo>
                  <a:lnTo>
                    <a:pt x="1928" y="726"/>
                  </a:lnTo>
                  <a:lnTo>
                    <a:pt x="1932" y="726"/>
                  </a:lnTo>
                  <a:lnTo>
                    <a:pt x="1932" y="730"/>
                  </a:lnTo>
                  <a:lnTo>
                    <a:pt x="1938" y="726"/>
                  </a:lnTo>
                  <a:lnTo>
                    <a:pt x="1938" y="730"/>
                  </a:lnTo>
                  <a:lnTo>
                    <a:pt x="1932" y="730"/>
                  </a:lnTo>
                  <a:lnTo>
                    <a:pt x="1938" y="736"/>
                  </a:lnTo>
                  <a:lnTo>
                    <a:pt x="1938" y="764"/>
                  </a:lnTo>
                  <a:lnTo>
                    <a:pt x="1944" y="758"/>
                  </a:lnTo>
                  <a:lnTo>
                    <a:pt x="1950" y="758"/>
                  </a:lnTo>
                  <a:lnTo>
                    <a:pt x="1950" y="752"/>
                  </a:lnTo>
                  <a:lnTo>
                    <a:pt x="1954" y="752"/>
                  </a:lnTo>
                  <a:lnTo>
                    <a:pt x="1954" y="746"/>
                  </a:lnTo>
                  <a:lnTo>
                    <a:pt x="1958" y="742"/>
                  </a:lnTo>
                  <a:lnTo>
                    <a:pt x="1958" y="736"/>
                  </a:lnTo>
                  <a:lnTo>
                    <a:pt x="1964" y="736"/>
                  </a:lnTo>
                  <a:lnTo>
                    <a:pt x="1964" y="720"/>
                  </a:lnTo>
                  <a:lnTo>
                    <a:pt x="1958" y="720"/>
                  </a:lnTo>
                  <a:lnTo>
                    <a:pt x="1964" y="716"/>
                  </a:lnTo>
                  <a:lnTo>
                    <a:pt x="1964" y="720"/>
                  </a:lnTo>
                  <a:lnTo>
                    <a:pt x="1970" y="720"/>
                  </a:lnTo>
                  <a:lnTo>
                    <a:pt x="1970" y="716"/>
                  </a:lnTo>
                  <a:lnTo>
                    <a:pt x="1986" y="716"/>
                  </a:lnTo>
                  <a:lnTo>
                    <a:pt x="1986" y="692"/>
                  </a:lnTo>
                  <a:lnTo>
                    <a:pt x="1992" y="692"/>
                  </a:lnTo>
                  <a:lnTo>
                    <a:pt x="1992" y="688"/>
                  </a:lnTo>
                  <a:lnTo>
                    <a:pt x="2008" y="688"/>
                  </a:lnTo>
                  <a:lnTo>
                    <a:pt x="2008" y="682"/>
                  </a:lnTo>
                  <a:lnTo>
                    <a:pt x="2012" y="682"/>
                  </a:lnTo>
                  <a:lnTo>
                    <a:pt x="2012" y="676"/>
                  </a:lnTo>
                  <a:lnTo>
                    <a:pt x="2008" y="676"/>
                  </a:lnTo>
                  <a:lnTo>
                    <a:pt x="2008" y="656"/>
                  </a:lnTo>
                  <a:lnTo>
                    <a:pt x="2012" y="656"/>
                  </a:lnTo>
                  <a:lnTo>
                    <a:pt x="2018" y="650"/>
                  </a:lnTo>
                  <a:lnTo>
                    <a:pt x="2024" y="656"/>
                  </a:lnTo>
                  <a:lnTo>
                    <a:pt x="2030" y="656"/>
                  </a:lnTo>
                  <a:lnTo>
                    <a:pt x="2036" y="650"/>
                  </a:lnTo>
                  <a:lnTo>
                    <a:pt x="2036" y="644"/>
                  </a:lnTo>
                  <a:lnTo>
                    <a:pt x="2030" y="644"/>
                  </a:lnTo>
                  <a:lnTo>
                    <a:pt x="2036" y="638"/>
                  </a:lnTo>
                  <a:lnTo>
                    <a:pt x="2024" y="638"/>
                  </a:lnTo>
                  <a:lnTo>
                    <a:pt x="2024" y="622"/>
                  </a:lnTo>
                  <a:lnTo>
                    <a:pt x="2030" y="622"/>
                  </a:lnTo>
                  <a:lnTo>
                    <a:pt x="2036" y="618"/>
                  </a:lnTo>
                  <a:lnTo>
                    <a:pt x="2030" y="612"/>
                  </a:lnTo>
                  <a:lnTo>
                    <a:pt x="2018" y="612"/>
                  </a:lnTo>
                  <a:lnTo>
                    <a:pt x="2018" y="618"/>
                  </a:lnTo>
                  <a:lnTo>
                    <a:pt x="2012" y="612"/>
                  </a:lnTo>
                  <a:lnTo>
                    <a:pt x="2012" y="602"/>
                  </a:lnTo>
                  <a:lnTo>
                    <a:pt x="2018" y="596"/>
                  </a:lnTo>
                  <a:lnTo>
                    <a:pt x="2024" y="596"/>
                  </a:lnTo>
                  <a:lnTo>
                    <a:pt x="2024" y="590"/>
                  </a:lnTo>
                  <a:lnTo>
                    <a:pt x="2030" y="590"/>
                  </a:lnTo>
                  <a:lnTo>
                    <a:pt x="2030" y="584"/>
                  </a:lnTo>
                  <a:lnTo>
                    <a:pt x="2036" y="584"/>
                  </a:lnTo>
                  <a:lnTo>
                    <a:pt x="2036" y="578"/>
                  </a:lnTo>
                  <a:lnTo>
                    <a:pt x="2030" y="578"/>
                  </a:lnTo>
                  <a:lnTo>
                    <a:pt x="2030" y="574"/>
                  </a:lnTo>
                  <a:lnTo>
                    <a:pt x="2036" y="574"/>
                  </a:lnTo>
                  <a:lnTo>
                    <a:pt x="2036" y="564"/>
                  </a:lnTo>
                  <a:lnTo>
                    <a:pt x="2052" y="564"/>
                  </a:lnTo>
                  <a:lnTo>
                    <a:pt x="2052" y="574"/>
                  </a:lnTo>
                  <a:lnTo>
                    <a:pt x="2058" y="568"/>
                  </a:lnTo>
                  <a:lnTo>
                    <a:pt x="2058" y="564"/>
                  </a:lnTo>
                  <a:lnTo>
                    <a:pt x="2062" y="558"/>
                  </a:lnTo>
                  <a:lnTo>
                    <a:pt x="2068" y="558"/>
                  </a:lnTo>
                  <a:lnTo>
                    <a:pt x="2072" y="552"/>
                  </a:lnTo>
                  <a:lnTo>
                    <a:pt x="2072" y="564"/>
                  </a:lnTo>
                  <a:lnTo>
                    <a:pt x="2068" y="564"/>
                  </a:lnTo>
                  <a:lnTo>
                    <a:pt x="2068" y="574"/>
                  </a:lnTo>
                  <a:lnTo>
                    <a:pt x="2072" y="574"/>
                  </a:lnTo>
                  <a:lnTo>
                    <a:pt x="2072" y="568"/>
                  </a:lnTo>
                  <a:lnTo>
                    <a:pt x="2078" y="568"/>
                  </a:lnTo>
                  <a:lnTo>
                    <a:pt x="2078" y="558"/>
                  </a:lnTo>
                  <a:lnTo>
                    <a:pt x="2096" y="558"/>
                  </a:lnTo>
                  <a:lnTo>
                    <a:pt x="2096" y="552"/>
                  </a:lnTo>
                  <a:lnTo>
                    <a:pt x="2116" y="552"/>
                  </a:lnTo>
                  <a:lnTo>
                    <a:pt x="2116" y="558"/>
                  </a:lnTo>
                  <a:lnTo>
                    <a:pt x="2122" y="558"/>
                  </a:lnTo>
                  <a:lnTo>
                    <a:pt x="2126" y="564"/>
                  </a:lnTo>
                  <a:lnTo>
                    <a:pt x="2126" y="568"/>
                  </a:lnTo>
                  <a:lnTo>
                    <a:pt x="2132" y="568"/>
                  </a:lnTo>
                  <a:lnTo>
                    <a:pt x="2132" y="558"/>
                  </a:lnTo>
                  <a:lnTo>
                    <a:pt x="2138" y="558"/>
                  </a:lnTo>
                  <a:lnTo>
                    <a:pt x="2138" y="552"/>
                  </a:lnTo>
                  <a:lnTo>
                    <a:pt x="2144" y="552"/>
                  </a:lnTo>
                  <a:lnTo>
                    <a:pt x="2144" y="548"/>
                  </a:lnTo>
                  <a:lnTo>
                    <a:pt x="2154" y="548"/>
                  </a:lnTo>
                  <a:lnTo>
                    <a:pt x="2154" y="542"/>
                  </a:lnTo>
                  <a:lnTo>
                    <a:pt x="2160" y="542"/>
                  </a:lnTo>
                  <a:lnTo>
                    <a:pt x="2160" y="536"/>
                  </a:lnTo>
                  <a:lnTo>
                    <a:pt x="2164" y="530"/>
                  </a:lnTo>
                  <a:lnTo>
                    <a:pt x="2164" y="536"/>
                  </a:lnTo>
                  <a:lnTo>
                    <a:pt x="2170" y="536"/>
                  </a:lnTo>
                  <a:lnTo>
                    <a:pt x="2176" y="530"/>
                  </a:lnTo>
                  <a:lnTo>
                    <a:pt x="2176" y="524"/>
                  </a:lnTo>
                  <a:lnTo>
                    <a:pt x="2192" y="524"/>
                  </a:lnTo>
                  <a:lnTo>
                    <a:pt x="2192" y="520"/>
                  </a:lnTo>
                  <a:lnTo>
                    <a:pt x="2198" y="520"/>
                  </a:lnTo>
                  <a:lnTo>
                    <a:pt x="2198" y="514"/>
                  </a:lnTo>
                  <a:lnTo>
                    <a:pt x="2214" y="514"/>
                  </a:lnTo>
                  <a:lnTo>
                    <a:pt x="2218" y="510"/>
                  </a:lnTo>
                  <a:lnTo>
                    <a:pt x="2246" y="510"/>
                  </a:lnTo>
                  <a:lnTo>
                    <a:pt x="2246" y="514"/>
                  </a:lnTo>
                  <a:lnTo>
                    <a:pt x="2258" y="514"/>
                  </a:lnTo>
                  <a:lnTo>
                    <a:pt x="2258" y="492"/>
                  </a:lnTo>
                  <a:lnTo>
                    <a:pt x="2252" y="492"/>
                  </a:lnTo>
                  <a:lnTo>
                    <a:pt x="2252" y="488"/>
                  </a:lnTo>
                  <a:lnTo>
                    <a:pt x="2246" y="482"/>
                  </a:lnTo>
                  <a:lnTo>
                    <a:pt x="2246" y="488"/>
                  </a:lnTo>
                  <a:lnTo>
                    <a:pt x="2240" y="482"/>
                  </a:lnTo>
                  <a:lnTo>
                    <a:pt x="2246" y="482"/>
                  </a:lnTo>
                  <a:lnTo>
                    <a:pt x="2246" y="464"/>
                  </a:lnTo>
                  <a:lnTo>
                    <a:pt x="2230" y="464"/>
                  </a:lnTo>
                  <a:lnTo>
                    <a:pt x="2230" y="456"/>
                  </a:lnTo>
                  <a:lnTo>
                    <a:pt x="2224" y="450"/>
                  </a:lnTo>
                  <a:lnTo>
                    <a:pt x="2230" y="450"/>
                  </a:lnTo>
                  <a:lnTo>
                    <a:pt x="2230" y="456"/>
                  </a:lnTo>
                  <a:lnTo>
                    <a:pt x="2246" y="456"/>
                  </a:lnTo>
                  <a:lnTo>
                    <a:pt x="2246" y="460"/>
                  </a:lnTo>
                  <a:lnTo>
                    <a:pt x="2252" y="456"/>
                  </a:lnTo>
                  <a:lnTo>
                    <a:pt x="2264" y="456"/>
                  </a:lnTo>
                  <a:lnTo>
                    <a:pt x="2264" y="450"/>
                  </a:lnTo>
                  <a:lnTo>
                    <a:pt x="2268" y="450"/>
                  </a:lnTo>
                  <a:lnTo>
                    <a:pt x="2268" y="444"/>
                  </a:lnTo>
                  <a:lnTo>
                    <a:pt x="2272" y="444"/>
                  </a:lnTo>
                  <a:lnTo>
                    <a:pt x="2272" y="438"/>
                  </a:lnTo>
                  <a:lnTo>
                    <a:pt x="2278" y="438"/>
                  </a:lnTo>
                  <a:lnTo>
                    <a:pt x="2272" y="434"/>
                  </a:lnTo>
                  <a:lnTo>
                    <a:pt x="2268" y="434"/>
                  </a:lnTo>
                  <a:lnTo>
                    <a:pt x="2268" y="416"/>
                  </a:lnTo>
                  <a:lnTo>
                    <a:pt x="2272" y="422"/>
                  </a:lnTo>
                  <a:lnTo>
                    <a:pt x="2278" y="422"/>
                  </a:lnTo>
                  <a:lnTo>
                    <a:pt x="2278" y="416"/>
                  </a:lnTo>
                  <a:lnTo>
                    <a:pt x="2290" y="416"/>
                  </a:lnTo>
                  <a:lnTo>
                    <a:pt x="2284" y="422"/>
                  </a:lnTo>
                  <a:lnTo>
                    <a:pt x="2284" y="434"/>
                  </a:lnTo>
                  <a:lnTo>
                    <a:pt x="2290" y="434"/>
                  </a:lnTo>
                  <a:lnTo>
                    <a:pt x="2284" y="438"/>
                  </a:lnTo>
                  <a:lnTo>
                    <a:pt x="2306" y="438"/>
                  </a:lnTo>
                  <a:lnTo>
                    <a:pt x="2306" y="434"/>
                  </a:lnTo>
                  <a:lnTo>
                    <a:pt x="2318" y="434"/>
                  </a:lnTo>
                  <a:lnTo>
                    <a:pt x="2318" y="438"/>
                  </a:lnTo>
                  <a:lnTo>
                    <a:pt x="2324" y="438"/>
                  </a:lnTo>
                  <a:lnTo>
                    <a:pt x="2324" y="444"/>
                  </a:lnTo>
                  <a:lnTo>
                    <a:pt x="2326" y="444"/>
                  </a:lnTo>
                  <a:lnTo>
                    <a:pt x="2326" y="456"/>
                  </a:lnTo>
                  <a:lnTo>
                    <a:pt x="2344" y="456"/>
                  </a:lnTo>
                  <a:lnTo>
                    <a:pt x="2350" y="460"/>
                  </a:lnTo>
                  <a:lnTo>
                    <a:pt x="2350" y="464"/>
                  </a:lnTo>
                  <a:lnTo>
                    <a:pt x="2378" y="464"/>
                  </a:lnTo>
                  <a:lnTo>
                    <a:pt x="2378" y="460"/>
                  </a:lnTo>
                  <a:lnTo>
                    <a:pt x="2366" y="460"/>
                  </a:lnTo>
                  <a:lnTo>
                    <a:pt x="2366" y="456"/>
                  </a:lnTo>
                  <a:lnTo>
                    <a:pt x="2378" y="456"/>
                  </a:lnTo>
                  <a:lnTo>
                    <a:pt x="2378" y="438"/>
                  </a:lnTo>
                  <a:lnTo>
                    <a:pt x="2392" y="438"/>
                  </a:lnTo>
                  <a:lnTo>
                    <a:pt x="2392" y="434"/>
                  </a:lnTo>
                  <a:lnTo>
                    <a:pt x="2404" y="434"/>
                  </a:lnTo>
                  <a:lnTo>
                    <a:pt x="2404" y="416"/>
                  </a:lnTo>
                  <a:lnTo>
                    <a:pt x="2398" y="416"/>
                  </a:lnTo>
                  <a:lnTo>
                    <a:pt x="2398" y="410"/>
                  </a:lnTo>
                  <a:lnTo>
                    <a:pt x="2398" y="410"/>
                  </a:lnTo>
                  <a:lnTo>
                    <a:pt x="2398" y="410"/>
                  </a:lnTo>
                  <a:close/>
                  <a:moveTo>
                    <a:pt x="806" y="692"/>
                  </a:moveTo>
                  <a:lnTo>
                    <a:pt x="806" y="688"/>
                  </a:lnTo>
                  <a:lnTo>
                    <a:pt x="812" y="692"/>
                  </a:lnTo>
                  <a:lnTo>
                    <a:pt x="806" y="692"/>
                  </a:lnTo>
                  <a:lnTo>
                    <a:pt x="806" y="692"/>
                  </a:lnTo>
                  <a:lnTo>
                    <a:pt x="806" y="692"/>
                  </a:lnTo>
                  <a:close/>
                  <a:moveTo>
                    <a:pt x="936" y="238"/>
                  </a:moveTo>
                  <a:lnTo>
                    <a:pt x="936" y="234"/>
                  </a:lnTo>
                  <a:lnTo>
                    <a:pt x="940" y="234"/>
                  </a:lnTo>
                  <a:lnTo>
                    <a:pt x="936" y="238"/>
                  </a:lnTo>
                  <a:lnTo>
                    <a:pt x="936" y="238"/>
                  </a:lnTo>
                  <a:lnTo>
                    <a:pt x="936" y="238"/>
                  </a:lnTo>
                  <a:close/>
                  <a:moveTo>
                    <a:pt x="946" y="242"/>
                  </a:moveTo>
                  <a:lnTo>
                    <a:pt x="940" y="242"/>
                  </a:lnTo>
                  <a:lnTo>
                    <a:pt x="940" y="238"/>
                  </a:lnTo>
                  <a:lnTo>
                    <a:pt x="946" y="238"/>
                  </a:lnTo>
                  <a:lnTo>
                    <a:pt x="946" y="242"/>
                  </a:lnTo>
                  <a:lnTo>
                    <a:pt x="946" y="242"/>
                  </a:lnTo>
                  <a:lnTo>
                    <a:pt x="946" y="242"/>
                  </a:lnTo>
                  <a:close/>
                  <a:moveTo>
                    <a:pt x="1126" y="180"/>
                  </a:moveTo>
                  <a:lnTo>
                    <a:pt x="1120" y="180"/>
                  </a:lnTo>
                  <a:lnTo>
                    <a:pt x="1126" y="174"/>
                  </a:lnTo>
                  <a:lnTo>
                    <a:pt x="1126" y="180"/>
                  </a:lnTo>
                  <a:lnTo>
                    <a:pt x="1126" y="180"/>
                  </a:lnTo>
                  <a:lnTo>
                    <a:pt x="1126" y="180"/>
                  </a:lnTo>
                  <a:close/>
                  <a:moveTo>
                    <a:pt x="1136" y="182"/>
                  </a:moveTo>
                  <a:lnTo>
                    <a:pt x="1132" y="182"/>
                  </a:lnTo>
                  <a:lnTo>
                    <a:pt x="1132" y="180"/>
                  </a:lnTo>
                  <a:lnTo>
                    <a:pt x="1136" y="180"/>
                  </a:lnTo>
                  <a:lnTo>
                    <a:pt x="1136" y="182"/>
                  </a:lnTo>
                  <a:lnTo>
                    <a:pt x="1136" y="182"/>
                  </a:lnTo>
                  <a:lnTo>
                    <a:pt x="1136" y="182"/>
                  </a:lnTo>
                  <a:close/>
                  <a:moveTo>
                    <a:pt x="1168" y="156"/>
                  </a:moveTo>
                  <a:lnTo>
                    <a:pt x="1162" y="152"/>
                  </a:lnTo>
                  <a:lnTo>
                    <a:pt x="1168" y="152"/>
                  </a:lnTo>
                  <a:lnTo>
                    <a:pt x="1168" y="156"/>
                  </a:lnTo>
                  <a:lnTo>
                    <a:pt x="1168" y="156"/>
                  </a:lnTo>
                  <a:lnTo>
                    <a:pt x="1168" y="156"/>
                  </a:lnTo>
                  <a:close/>
                  <a:moveTo>
                    <a:pt x="1520" y="288"/>
                  </a:moveTo>
                  <a:lnTo>
                    <a:pt x="1516" y="282"/>
                  </a:lnTo>
                  <a:lnTo>
                    <a:pt x="1516" y="276"/>
                  </a:lnTo>
                  <a:lnTo>
                    <a:pt x="1520" y="276"/>
                  </a:lnTo>
                  <a:lnTo>
                    <a:pt x="1520" y="288"/>
                  </a:lnTo>
                  <a:lnTo>
                    <a:pt x="1520" y="288"/>
                  </a:lnTo>
                  <a:lnTo>
                    <a:pt x="1520" y="288"/>
                  </a:lnTo>
                  <a:close/>
                  <a:moveTo>
                    <a:pt x="1844" y="296"/>
                  </a:moveTo>
                  <a:lnTo>
                    <a:pt x="1842" y="296"/>
                  </a:lnTo>
                  <a:lnTo>
                    <a:pt x="1844" y="292"/>
                  </a:lnTo>
                  <a:lnTo>
                    <a:pt x="1844" y="296"/>
                  </a:lnTo>
                  <a:lnTo>
                    <a:pt x="1844" y="296"/>
                  </a:lnTo>
                  <a:lnTo>
                    <a:pt x="1844" y="296"/>
                  </a:lnTo>
                  <a:close/>
                  <a:moveTo>
                    <a:pt x="2214" y="460"/>
                  </a:moveTo>
                  <a:lnTo>
                    <a:pt x="2210" y="460"/>
                  </a:lnTo>
                  <a:lnTo>
                    <a:pt x="2210" y="450"/>
                  </a:lnTo>
                  <a:lnTo>
                    <a:pt x="2214" y="456"/>
                  </a:lnTo>
                  <a:lnTo>
                    <a:pt x="2214" y="460"/>
                  </a:lnTo>
                  <a:lnTo>
                    <a:pt x="2214" y="460"/>
                  </a:lnTo>
                  <a:lnTo>
                    <a:pt x="2214" y="460"/>
                  </a:lnTo>
                  <a:close/>
                  <a:moveTo>
                    <a:pt x="2408" y="416"/>
                  </a:moveTo>
                  <a:lnTo>
                    <a:pt x="2408" y="428"/>
                  </a:lnTo>
                  <a:lnTo>
                    <a:pt x="2414" y="428"/>
                  </a:lnTo>
                  <a:lnTo>
                    <a:pt x="2414" y="422"/>
                  </a:lnTo>
                  <a:lnTo>
                    <a:pt x="2408" y="416"/>
                  </a:lnTo>
                  <a:lnTo>
                    <a:pt x="2408" y="416"/>
                  </a:lnTo>
                  <a:lnTo>
                    <a:pt x="2408" y="416"/>
                  </a:lnTo>
                  <a:close/>
                  <a:moveTo>
                    <a:pt x="2306" y="292"/>
                  </a:moveTo>
                  <a:lnTo>
                    <a:pt x="2300" y="296"/>
                  </a:lnTo>
                  <a:lnTo>
                    <a:pt x="2284" y="296"/>
                  </a:lnTo>
                  <a:lnTo>
                    <a:pt x="2278" y="302"/>
                  </a:lnTo>
                  <a:lnTo>
                    <a:pt x="2272" y="302"/>
                  </a:lnTo>
                  <a:lnTo>
                    <a:pt x="2268" y="296"/>
                  </a:lnTo>
                  <a:lnTo>
                    <a:pt x="2264" y="296"/>
                  </a:lnTo>
                  <a:lnTo>
                    <a:pt x="2264" y="302"/>
                  </a:lnTo>
                  <a:lnTo>
                    <a:pt x="2246" y="302"/>
                  </a:lnTo>
                  <a:lnTo>
                    <a:pt x="2246" y="296"/>
                  </a:lnTo>
                  <a:lnTo>
                    <a:pt x="2252" y="296"/>
                  </a:lnTo>
                  <a:lnTo>
                    <a:pt x="2252" y="292"/>
                  </a:lnTo>
                  <a:lnTo>
                    <a:pt x="2258" y="292"/>
                  </a:lnTo>
                  <a:lnTo>
                    <a:pt x="2258" y="288"/>
                  </a:lnTo>
                  <a:lnTo>
                    <a:pt x="2296" y="288"/>
                  </a:lnTo>
                  <a:lnTo>
                    <a:pt x="2296" y="292"/>
                  </a:lnTo>
                  <a:lnTo>
                    <a:pt x="2306" y="292"/>
                  </a:lnTo>
                  <a:lnTo>
                    <a:pt x="2306" y="292"/>
                  </a:lnTo>
                  <a:lnTo>
                    <a:pt x="2306" y="292"/>
                  </a:lnTo>
                  <a:close/>
                  <a:moveTo>
                    <a:pt x="1314" y="152"/>
                  </a:moveTo>
                  <a:lnTo>
                    <a:pt x="1308" y="152"/>
                  </a:lnTo>
                  <a:lnTo>
                    <a:pt x="1308" y="152"/>
                  </a:lnTo>
                  <a:lnTo>
                    <a:pt x="1304" y="152"/>
                  </a:lnTo>
                  <a:lnTo>
                    <a:pt x="1308" y="152"/>
                  </a:lnTo>
                  <a:lnTo>
                    <a:pt x="1314" y="152"/>
                  </a:lnTo>
                  <a:lnTo>
                    <a:pt x="1314" y="152"/>
                  </a:lnTo>
                  <a:lnTo>
                    <a:pt x="1314" y="152"/>
                  </a:lnTo>
                  <a:lnTo>
                    <a:pt x="1314" y="152"/>
                  </a:lnTo>
                  <a:lnTo>
                    <a:pt x="1314" y="152"/>
                  </a:lnTo>
                  <a:lnTo>
                    <a:pt x="1314" y="152"/>
                  </a:lnTo>
                  <a:lnTo>
                    <a:pt x="1314" y="152"/>
                  </a:lnTo>
                  <a:close/>
                  <a:moveTo>
                    <a:pt x="1466" y="242"/>
                  </a:moveTo>
                  <a:lnTo>
                    <a:pt x="1466" y="238"/>
                  </a:lnTo>
                  <a:lnTo>
                    <a:pt x="1466" y="238"/>
                  </a:lnTo>
                  <a:lnTo>
                    <a:pt x="1466" y="234"/>
                  </a:lnTo>
                  <a:lnTo>
                    <a:pt x="1466" y="228"/>
                  </a:lnTo>
                  <a:lnTo>
                    <a:pt x="1466" y="228"/>
                  </a:lnTo>
                  <a:lnTo>
                    <a:pt x="1466" y="234"/>
                  </a:lnTo>
                  <a:lnTo>
                    <a:pt x="1472" y="234"/>
                  </a:lnTo>
                  <a:lnTo>
                    <a:pt x="1476" y="234"/>
                  </a:lnTo>
                  <a:lnTo>
                    <a:pt x="1472" y="228"/>
                  </a:lnTo>
                  <a:lnTo>
                    <a:pt x="1476" y="228"/>
                  </a:lnTo>
                  <a:lnTo>
                    <a:pt x="1482" y="228"/>
                  </a:lnTo>
                  <a:lnTo>
                    <a:pt x="1482" y="228"/>
                  </a:lnTo>
                  <a:lnTo>
                    <a:pt x="1482" y="228"/>
                  </a:lnTo>
                  <a:lnTo>
                    <a:pt x="1488" y="228"/>
                  </a:lnTo>
                  <a:lnTo>
                    <a:pt x="1488" y="234"/>
                  </a:lnTo>
                  <a:lnTo>
                    <a:pt x="1494" y="228"/>
                  </a:lnTo>
                  <a:lnTo>
                    <a:pt x="1494" y="234"/>
                  </a:lnTo>
                  <a:lnTo>
                    <a:pt x="1494" y="234"/>
                  </a:lnTo>
                  <a:lnTo>
                    <a:pt x="1500" y="234"/>
                  </a:lnTo>
                  <a:lnTo>
                    <a:pt x="1500" y="238"/>
                  </a:lnTo>
                  <a:lnTo>
                    <a:pt x="1494" y="238"/>
                  </a:lnTo>
                  <a:lnTo>
                    <a:pt x="1500" y="238"/>
                  </a:lnTo>
                  <a:lnTo>
                    <a:pt x="1504" y="238"/>
                  </a:lnTo>
                  <a:lnTo>
                    <a:pt x="1504" y="234"/>
                  </a:lnTo>
                  <a:lnTo>
                    <a:pt x="1504" y="234"/>
                  </a:lnTo>
                  <a:lnTo>
                    <a:pt x="1510" y="234"/>
                  </a:lnTo>
                  <a:lnTo>
                    <a:pt x="1504" y="238"/>
                  </a:lnTo>
                  <a:lnTo>
                    <a:pt x="1510" y="238"/>
                  </a:lnTo>
                  <a:lnTo>
                    <a:pt x="1510" y="238"/>
                  </a:lnTo>
                  <a:lnTo>
                    <a:pt x="1510" y="242"/>
                  </a:lnTo>
                  <a:lnTo>
                    <a:pt x="1516" y="242"/>
                  </a:lnTo>
                  <a:lnTo>
                    <a:pt x="1516" y="248"/>
                  </a:lnTo>
                  <a:lnTo>
                    <a:pt x="1510" y="248"/>
                  </a:lnTo>
                  <a:lnTo>
                    <a:pt x="1510" y="248"/>
                  </a:lnTo>
                  <a:lnTo>
                    <a:pt x="1504" y="248"/>
                  </a:lnTo>
                  <a:lnTo>
                    <a:pt x="1510" y="248"/>
                  </a:lnTo>
                  <a:lnTo>
                    <a:pt x="1510" y="254"/>
                  </a:lnTo>
                  <a:lnTo>
                    <a:pt x="1504" y="254"/>
                  </a:lnTo>
                  <a:lnTo>
                    <a:pt x="1504" y="260"/>
                  </a:lnTo>
                  <a:lnTo>
                    <a:pt x="1504" y="260"/>
                  </a:lnTo>
                  <a:lnTo>
                    <a:pt x="1504" y="266"/>
                  </a:lnTo>
                  <a:lnTo>
                    <a:pt x="1504" y="266"/>
                  </a:lnTo>
                  <a:lnTo>
                    <a:pt x="1500" y="266"/>
                  </a:lnTo>
                  <a:lnTo>
                    <a:pt x="1500" y="260"/>
                  </a:lnTo>
                  <a:lnTo>
                    <a:pt x="1494" y="260"/>
                  </a:lnTo>
                  <a:lnTo>
                    <a:pt x="1494" y="260"/>
                  </a:lnTo>
                  <a:lnTo>
                    <a:pt x="1494" y="260"/>
                  </a:lnTo>
                  <a:lnTo>
                    <a:pt x="1488" y="260"/>
                  </a:lnTo>
                  <a:lnTo>
                    <a:pt x="1488" y="254"/>
                  </a:lnTo>
                  <a:lnTo>
                    <a:pt x="1482" y="254"/>
                  </a:lnTo>
                  <a:lnTo>
                    <a:pt x="1482" y="254"/>
                  </a:lnTo>
                  <a:lnTo>
                    <a:pt x="1476" y="254"/>
                  </a:lnTo>
                  <a:lnTo>
                    <a:pt x="1472" y="254"/>
                  </a:lnTo>
                  <a:lnTo>
                    <a:pt x="1466" y="254"/>
                  </a:lnTo>
                  <a:lnTo>
                    <a:pt x="1466" y="248"/>
                  </a:lnTo>
                  <a:lnTo>
                    <a:pt x="1466" y="248"/>
                  </a:lnTo>
                  <a:lnTo>
                    <a:pt x="1462" y="248"/>
                  </a:lnTo>
                  <a:lnTo>
                    <a:pt x="1456" y="248"/>
                  </a:lnTo>
                  <a:lnTo>
                    <a:pt x="1456" y="248"/>
                  </a:lnTo>
                  <a:lnTo>
                    <a:pt x="1456" y="248"/>
                  </a:lnTo>
                  <a:lnTo>
                    <a:pt x="1456" y="248"/>
                  </a:lnTo>
                  <a:lnTo>
                    <a:pt x="1462" y="248"/>
                  </a:lnTo>
                  <a:lnTo>
                    <a:pt x="1466" y="248"/>
                  </a:lnTo>
                  <a:lnTo>
                    <a:pt x="1466" y="248"/>
                  </a:lnTo>
                  <a:lnTo>
                    <a:pt x="1466" y="242"/>
                  </a:lnTo>
                  <a:lnTo>
                    <a:pt x="1466" y="242"/>
                  </a:lnTo>
                  <a:lnTo>
                    <a:pt x="1466" y="242"/>
                  </a:lnTo>
                  <a:lnTo>
                    <a:pt x="1466" y="242"/>
                  </a:lnTo>
                  <a:lnTo>
                    <a:pt x="1466" y="242"/>
                  </a:lnTo>
                  <a:close/>
                  <a:moveTo>
                    <a:pt x="1516" y="248"/>
                  </a:moveTo>
                  <a:lnTo>
                    <a:pt x="1516" y="242"/>
                  </a:lnTo>
                  <a:lnTo>
                    <a:pt x="1510" y="238"/>
                  </a:lnTo>
                  <a:lnTo>
                    <a:pt x="1516" y="238"/>
                  </a:lnTo>
                  <a:lnTo>
                    <a:pt x="1516" y="238"/>
                  </a:lnTo>
                  <a:lnTo>
                    <a:pt x="1516" y="234"/>
                  </a:lnTo>
                  <a:lnTo>
                    <a:pt x="1516" y="234"/>
                  </a:lnTo>
                  <a:lnTo>
                    <a:pt x="1516" y="234"/>
                  </a:lnTo>
                  <a:lnTo>
                    <a:pt x="1520" y="234"/>
                  </a:lnTo>
                  <a:lnTo>
                    <a:pt x="1526" y="238"/>
                  </a:lnTo>
                  <a:lnTo>
                    <a:pt x="1530" y="238"/>
                  </a:lnTo>
                  <a:lnTo>
                    <a:pt x="1530" y="238"/>
                  </a:lnTo>
                  <a:lnTo>
                    <a:pt x="1530" y="238"/>
                  </a:lnTo>
                  <a:lnTo>
                    <a:pt x="1536" y="238"/>
                  </a:lnTo>
                  <a:lnTo>
                    <a:pt x="1542" y="238"/>
                  </a:lnTo>
                  <a:lnTo>
                    <a:pt x="1542" y="238"/>
                  </a:lnTo>
                  <a:lnTo>
                    <a:pt x="1542" y="242"/>
                  </a:lnTo>
                  <a:lnTo>
                    <a:pt x="1542" y="248"/>
                  </a:lnTo>
                  <a:lnTo>
                    <a:pt x="1542" y="242"/>
                  </a:lnTo>
                  <a:lnTo>
                    <a:pt x="1548" y="242"/>
                  </a:lnTo>
                  <a:lnTo>
                    <a:pt x="1548" y="248"/>
                  </a:lnTo>
                  <a:lnTo>
                    <a:pt x="1542" y="248"/>
                  </a:lnTo>
                  <a:lnTo>
                    <a:pt x="1542" y="248"/>
                  </a:lnTo>
                  <a:lnTo>
                    <a:pt x="1536" y="248"/>
                  </a:lnTo>
                  <a:lnTo>
                    <a:pt x="1530" y="248"/>
                  </a:lnTo>
                  <a:lnTo>
                    <a:pt x="1530" y="254"/>
                  </a:lnTo>
                  <a:lnTo>
                    <a:pt x="1530" y="254"/>
                  </a:lnTo>
                  <a:lnTo>
                    <a:pt x="1526" y="254"/>
                  </a:lnTo>
                  <a:lnTo>
                    <a:pt x="1520" y="254"/>
                  </a:lnTo>
                  <a:lnTo>
                    <a:pt x="1516" y="260"/>
                  </a:lnTo>
                  <a:lnTo>
                    <a:pt x="1516" y="260"/>
                  </a:lnTo>
                  <a:lnTo>
                    <a:pt x="1510" y="260"/>
                  </a:lnTo>
                  <a:lnTo>
                    <a:pt x="1510" y="260"/>
                  </a:lnTo>
                  <a:lnTo>
                    <a:pt x="1504" y="260"/>
                  </a:lnTo>
                  <a:lnTo>
                    <a:pt x="1504" y="254"/>
                  </a:lnTo>
                  <a:lnTo>
                    <a:pt x="1510" y="254"/>
                  </a:lnTo>
                  <a:lnTo>
                    <a:pt x="1510" y="248"/>
                  </a:lnTo>
                  <a:lnTo>
                    <a:pt x="1504" y="248"/>
                  </a:lnTo>
                  <a:lnTo>
                    <a:pt x="1510" y="248"/>
                  </a:lnTo>
                  <a:lnTo>
                    <a:pt x="1510" y="248"/>
                  </a:lnTo>
                  <a:lnTo>
                    <a:pt x="1516" y="248"/>
                  </a:lnTo>
                  <a:lnTo>
                    <a:pt x="1516" y="248"/>
                  </a:lnTo>
                  <a:lnTo>
                    <a:pt x="1516" y="248"/>
                  </a:lnTo>
                  <a:lnTo>
                    <a:pt x="1516" y="248"/>
                  </a:lnTo>
                  <a:close/>
                  <a:moveTo>
                    <a:pt x="1520" y="260"/>
                  </a:moveTo>
                  <a:lnTo>
                    <a:pt x="1520" y="254"/>
                  </a:lnTo>
                  <a:lnTo>
                    <a:pt x="1526" y="254"/>
                  </a:lnTo>
                  <a:lnTo>
                    <a:pt x="1530" y="254"/>
                  </a:lnTo>
                  <a:lnTo>
                    <a:pt x="1530" y="254"/>
                  </a:lnTo>
                  <a:lnTo>
                    <a:pt x="1536" y="254"/>
                  </a:lnTo>
                  <a:lnTo>
                    <a:pt x="1542" y="254"/>
                  </a:lnTo>
                  <a:lnTo>
                    <a:pt x="1542" y="254"/>
                  </a:lnTo>
                  <a:lnTo>
                    <a:pt x="1548" y="254"/>
                  </a:lnTo>
                  <a:lnTo>
                    <a:pt x="1554" y="254"/>
                  </a:lnTo>
                  <a:lnTo>
                    <a:pt x="1548" y="260"/>
                  </a:lnTo>
                  <a:lnTo>
                    <a:pt x="1542" y="254"/>
                  </a:lnTo>
                  <a:lnTo>
                    <a:pt x="1542" y="254"/>
                  </a:lnTo>
                  <a:lnTo>
                    <a:pt x="1536" y="254"/>
                  </a:lnTo>
                  <a:lnTo>
                    <a:pt x="1530" y="260"/>
                  </a:lnTo>
                  <a:lnTo>
                    <a:pt x="1530" y="254"/>
                  </a:lnTo>
                  <a:lnTo>
                    <a:pt x="1526" y="260"/>
                  </a:lnTo>
                  <a:lnTo>
                    <a:pt x="1520" y="260"/>
                  </a:lnTo>
                  <a:lnTo>
                    <a:pt x="1520" y="260"/>
                  </a:lnTo>
                  <a:lnTo>
                    <a:pt x="1520" y="260"/>
                  </a:lnTo>
                  <a:lnTo>
                    <a:pt x="1520" y="260"/>
                  </a:lnTo>
                  <a:close/>
                  <a:moveTo>
                    <a:pt x="1516" y="260"/>
                  </a:moveTo>
                  <a:lnTo>
                    <a:pt x="1516" y="260"/>
                  </a:lnTo>
                  <a:lnTo>
                    <a:pt x="1516" y="260"/>
                  </a:lnTo>
                  <a:lnTo>
                    <a:pt x="1520" y="260"/>
                  </a:lnTo>
                  <a:lnTo>
                    <a:pt x="1526" y="260"/>
                  </a:lnTo>
                  <a:lnTo>
                    <a:pt x="1530" y="260"/>
                  </a:lnTo>
                  <a:lnTo>
                    <a:pt x="1530" y="260"/>
                  </a:lnTo>
                  <a:lnTo>
                    <a:pt x="1542" y="260"/>
                  </a:lnTo>
                  <a:lnTo>
                    <a:pt x="1542" y="260"/>
                  </a:lnTo>
                  <a:lnTo>
                    <a:pt x="1548" y="260"/>
                  </a:lnTo>
                  <a:lnTo>
                    <a:pt x="1554" y="260"/>
                  </a:lnTo>
                  <a:lnTo>
                    <a:pt x="1554" y="266"/>
                  </a:lnTo>
                  <a:lnTo>
                    <a:pt x="1554" y="266"/>
                  </a:lnTo>
                  <a:lnTo>
                    <a:pt x="1554" y="270"/>
                  </a:lnTo>
                  <a:lnTo>
                    <a:pt x="1554" y="270"/>
                  </a:lnTo>
                  <a:lnTo>
                    <a:pt x="1548" y="270"/>
                  </a:lnTo>
                  <a:lnTo>
                    <a:pt x="1554" y="270"/>
                  </a:lnTo>
                  <a:lnTo>
                    <a:pt x="1548" y="276"/>
                  </a:lnTo>
                  <a:lnTo>
                    <a:pt x="1542" y="276"/>
                  </a:lnTo>
                  <a:lnTo>
                    <a:pt x="1542" y="276"/>
                  </a:lnTo>
                  <a:lnTo>
                    <a:pt x="1542" y="270"/>
                  </a:lnTo>
                  <a:lnTo>
                    <a:pt x="1536" y="270"/>
                  </a:lnTo>
                  <a:lnTo>
                    <a:pt x="1536" y="266"/>
                  </a:lnTo>
                  <a:lnTo>
                    <a:pt x="1530" y="266"/>
                  </a:lnTo>
                  <a:lnTo>
                    <a:pt x="1530" y="266"/>
                  </a:lnTo>
                  <a:lnTo>
                    <a:pt x="1530" y="260"/>
                  </a:lnTo>
                  <a:lnTo>
                    <a:pt x="1526" y="260"/>
                  </a:lnTo>
                  <a:lnTo>
                    <a:pt x="1520" y="260"/>
                  </a:lnTo>
                  <a:lnTo>
                    <a:pt x="1516" y="260"/>
                  </a:lnTo>
                  <a:lnTo>
                    <a:pt x="1516" y="260"/>
                  </a:lnTo>
                  <a:lnTo>
                    <a:pt x="1516" y="260"/>
                  </a:lnTo>
                  <a:lnTo>
                    <a:pt x="1516" y="260"/>
                  </a:lnTo>
                  <a:lnTo>
                    <a:pt x="1516" y="260"/>
                  </a:lnTo>
                  <a:close/>
                  <a:moveTo>
                    <a:pt x="1998" y="302"/>
                  </a:moveTo>
                  <a:lnTo>
                    <a:pt x="1992" y="302"/>
                  </a:lnTo>
                  <a:lnTo>
                    <a:pt x="1998" y="302"/>
                  </a:lnTo>
                  <a:lnTo>
                    <a:pt x="1998" y="302"/>
                  </a:lnTo>
                  <a:lnTo>
                    <a:pt x="1998" y="302"/>
                  </a:lnTo>
                  <a:lnTo>
                    <a:pt x="1998" y="302"/>
                  </a:lnTo>
                  <a:close/>
                  <a:moveTo>
                    <a:pt x="562" y="348"/>
                  </a:moveTo>
                  <a:lnTo>
                    <a:pt x="556" y="348"/>
                  </a:lnTo>
                  <a:lnTo>
                    <a:pt x="550" y="348"/>
                  </a:lnTo>
                  <a:lnTo>
                    <a:pt x="550" y="342"/>
                  </a:lnTo>
                  <a:lnTo>
                    <a:pt x="550" y="348"/>
                  </a:lnTo>
                  <a:lnTo>
                    <a:pt x="556" y="348"/>
                  </a:lnTo>
                  <a:lnTo>
                    <a:pt x="562" y="348"/>
                  </a:lnTo>
                  <a:lnTo>
                    <a:pt x="562" y="348"/>
                  </a:lnTo>
                  <a:lnTo>
                    <a:pt x="562" y="348"/>
                  </a:lnTo>
                  <a:lnTo>
                    <a:pt x="562" y="348"/>
                  </a:lnTo>
                  <a:lnTo>
                    <a:pt x="562" y="348"/>
                  </a:lnTo>
                  <a:close/>
                  <a:moveTo>
                    <a:pt x="14" y="672"/>
                  </a:moveTo>
                  <a:lnTo>
                    <a:pt x="20" y="672"/>
                  </a:lnTo>
                  <a:lnTo>
                    <a:pt x="14" y="672"/>
                  </a:lnTo>
                  <a:lnTo>
                    <a:pt x="14" y="676"/>
                  </a:lnTo>
                  <a:lnTo>
                    <a:pt x="14" y="676"/>
                  </a:lnTo>
                  <a:lnTo>
                    <a:pt x="14" y="682"/>
                  </a:lnTo>
                  <a:lnTo>
                    <a:pt x="14" y="682"/>
                  </a:lnTo>
                  <a:lnTo>
                    <a:pt x="20" y="682"/>
                  </a:lnTo>
                  <a:lnTo>
                    <a:pt x="26" y="682"/>
                  </a:lnTo>
                  <a:lnTo>
                    <a:pt x="26" y="676"/>
                  </a:lnTo>
                  <a:lnTo>
                    <a:pt x="20" y="672"/>
                  </a:lnTo>
                  <a:lnTo>
                    <a:pt x="26" y="672"/>
                  </a:lnTo>
                  <a:lnTo>
                    <a:pt x="26" y="672"/>
                  </a:lnTo>
                  <a:lnTo>
                    <a:pt x="36" y="676"/>
                  </a:lnTo>
                  <a:lnTo>
                    <a:pt x="36" y="676"/>
                  </a:lnTo>
                  <a:lnTo>
                    <a:pt x="42" y="676"/>
                  </a:lnTo>
                  <a:lnTo>
                    <a:pt x="48" y="682"/>
                  </a:lnTo>
                  <a:lnTo>
                    <a:pt x="48" y="682"/>
                  </a:lnTo>
                  <a:lnTo>
                    <a:pt x="42" y="682"/>
                  </a:lnTo>
                  <a:lnTo>
                    <a:pt x="42" y="688"/>
                  </a:lnTo>
                  <a:lnTo>
                    <a:pt x="42" y="692"/>
                  </a:lnTo>
                  <a:lnTo>
                    <a:pt x="36" y="692"/>
                  </a:lnTo>
                  <a:lnTo>
                    <a:pt x="36" y="692"/>
                  </a:lnTo>
                  <a:lnTo>
                    <a:pt x="30" y="692"/>
                  </a:lnTo>
                  <a:lnTo>
                    <a:pt x="26" y="692"/>
                  </a:lnTo>
                  <a:lnTo>
                    <a:pt x="26" y="692"/>
                  </a:lnTo>
                  <a:lnTo>
                    <a:pt x="20" y="692"/>
                  </a:lnTo>
                  <a:lnTo>
                    <a:pt x="14" y="692"/>
                  </a:lnTo>
                  <a:lnTo>
                    <a:pt x="14" y="692"/>
                  </a:lnTo>
                  <a:lnTo>
                    <a:pt x="10" y="692"/>
                  </a:lnTo>
                  <a:lnTo>
                    <a:pt x="4" y="692"/>
                  </a:lnTo>
                  <a:lnTo>
                    <a:pt x="0" y="692"/>
                  </a:lnTo>
                  <a:lnTo>
                    <a:pt x="0" y="688"/>
                  </a:lnTo>
                  <a:lnTo>
                    <a:pt x="4" y="688"/>
                  </a:lnTo>
                  <a:lnTo>
                    <a:pt x="10" y="688"/>
                  </a:lnTo>
                  <a:lnTo>
                    <a:pt x="10" y="682"/>
                  </a:lnTo>
                  <a:lnTo>
                    <a:pt x="4" y="682"/>
                  </a:lnTo>
                  <a:lnTo>
                    <a:pt x="0" y="682"/>
                  </a:lnTo>
                  <a:lnTo>
                    <a:pt x="4" y="682"/>
                  </a:lnTo>
                  <a:lnTo>
                    <a:pt x="4" y="682"/>
                  </a:lnTo>
                  <a:lnTo>
                    <a:pt x="4" y="676"/>
                  </a:lnTo>
                  <a:lnTo>
                    <a:pt x="4" y="682"/>
                  </a:lnTo>
                  <a:lnTo>
                    <a:pt x="10" y="682"/>
                  </a:lnTo>
                  <a:lnTo>
                    <a:pt x="14" y="682"/>
                  </a:lnTo>
                  <a:lnTo>
                    <a:pt x="14" y="676"/>
                  </a:lnTo>
                  <a:lnTo>
                    <a:pt x="14" y="676"/>
                  </a:lnTo>
                  <a:lnTo>
                    <a:pt x="14" y="672"/>
                  </a:lnTo>
                  <a:lnTo>
                    <a:pt x="14" y="672"/>
                  </a:lnTo>
                  <a:lnTo>
                    <a:pt x="14" y="672"/>
                  </a:lnTo>
                  <a:lnTo>
                    <a:pt x="14" y="672"/>
                  </a:lnTo>
                  <a:close/>
                  <a:moveTo>
                    <a:pt x="0" y="688"/>
                  </a:moveTo>
                  <a:lnTo>
                    <a:pt x="0" y="688"/>
                  </a:lnTo>
                  <a:lnTo>
                    <a:pt x="0" y="688"/>
                  </a:lnTo>
                  <a:lnTo>
                    <a:pt x="0" y="688"/>
                  </a:lnTo>
                  <a:lnTo>
                    <a:pt x="0" y="688"/>
                  </a:lnTo>
                  <a:lnTo>
                    <a:pt x="0" y="688"/>
                  </a:lnTo>
                  <a:close/>
                  <a:moveTo>
                    <a:pt x="600" y="6"/>
                  </a:moveTo>
                  <a:lnTo>
                    <a:pt x="604" y="6"/>
                  </a:lnTo>
                  <a:lnTo>
                    <a:pt x="610" y="0"/>
                  </a:lnTo>
                  <a:lnTo>
                    <a:pt x="610" y="6"/>
                  </a:lnTo>
                  <a:lnTo>
                    <a:pt x="610" y="6"/>
                  </a:lnTo>
                  <a:lnTo>
                    <a:pt x="610" y="0"/>
                  </a:lnTo>
                  <a:lnTo>
                    <a:pt x="616" y="0"/>
                  </a:lnTo>
                  <a:lnTo>
                    <a:pt x="622" y="0"/>
                  </a:lnTo>
                  <a:lnTo>
                    <a:pt x="622" y="6"/>
                  </a:lnTo>
                  <a:lnTo>
                    <a:pt x="622" y="6"/>
                  </a:lnTo>
                  <a:lnTo>
                    <a:pt x="622" y="12"/>
                  </a:lnTo>
                  <a:lnTo>
                    <a:pt x="616" y="6"/>
                  </a:lnTo>
                  <a:lnTo>
                    <a:pt x="610" y="6"/>
                  </a:lnTo>
                  <a:lnTo>
                    <a:pt x="610" y="6"/>
                  </a:lnTo>
                  <a:lnTo>
                    <a:pt x="604" y="6"/>
                  </a:lnTo>
                  <a:lnTo>
                    <a:pt x="600" y="6"/>
                  </a:lnTo>
                  <a:lnTo>
                    <a:pt x="600" y="6"/>
                  </a:lnTo>
                  <a:lnTo>
                    <a:pt x="600" y="6"/>
                  </a:lnTo>
                  <a:lnTo>
                    <a:pt x="600" y="6"/>
                  </a:lnTo>
                  <a:close/>
                  <a:moveTo>
                    <a:pt x="546" y="6"/>
                  </a:moveTo>
                  <a:lnTo>
                    <a:pt x="550" y="6"/>
                  </a:lnTo>
                  <a:lnTo>
                    <a:pt x="550" y="6"/>
                  </a:lnTo>
                  <a:lnTo>
                    <a:pt x="550" y="12"/>
                  </a:lnTo>
                  <a:lnTo>
                    <a:pt x="550" y="12"/>
                  </a:lnTo>
                  <a:lnTo>
                    <a:pt x="546" y="12"/>
                  </a:lnTo>
                  <a:lnTo>
                    <a:pt x="546" y="6"/>
                  </a:lnTo>
                  <a:lnTo>
                    <a:pt x="546" y="6"/>
                  </a:lnTo>
                  <a:lnTo>
                    <a:pt x="546" y="6"/>
                  </a:lnTo>
                  <a:lnTo>
                    <a:pt x="546" y="6"/>
                  </a:lnTo>
                  <a:close/>
                  <a:moveTo>
                    <a:pt x="596" y="6"/>
                  </a:moveTo>
                  <a:lnTo>
                    <a:pt x="600" y="6"/>
                  </a:lnTo>
                  <a:lnTo>
                    <a:pt x="600" y="12"/>
                  </a:lnTo>
                  <a:lnTo>
                    <a:pt x="600" y="12"/>
                  </a:lnTo>
                  <a:lnTo>
                    <a:pt x="596" y="6"/>
                  </a:lnTo>
                  <a:lnTo>
                    <a:pt x="596" y="6"/>
                  </a:lnTo>
                  <a:lnTo>
                    <a:pt x="596" y="6"/>
                  </a:lnTo>
                  <a:lnTo>
                    <a:pt x="596" y="6"/>
                  </a:lnTo>
                  <a:close/>
                  <a:moveTo>
                    <a:pt x="550" y="12"/>
                  </a:moveTo>
                  <a:lnTo>
                    <a:pt x="550" y="12"/>
                  </a:lnTo>
                  <a:lnTo>
                    <a:pt x="556" y="12"/>
                  </a:lnTo>
                  <a:lnTo>
                    <a:pt x="562" y="12"/>
                  </a:lnTo>
                  <a:lnTo>
                    <a:pt x="562" y="16"/>
                  </a:lnTo>
                  <a:lnTo>
                    <a:pt x="556" y="16"/>
                  </a:lnTo>
                  <a:lnTo>
                    <a:pt x="550" y="16"/>
                  </a:lnTo>
                  <a:lnTo>
                    <a:pt x="550" y="16"/>
                  </a:lnTo>
                  <a:lnTo>
                    <a:pt x="550" y="12"/>
                  </a:lnTo>
                  <a:lnTo>
                    <a:pt x="550" y="12"/>
                  </a:lnTo>
                  <a:lnTo>
                    <a:pt x="550" y="12"/>
                  </a:lnTo>
                  <a:lnTo>
                    <a:pt x="550" y="12"/>
                  </a:lnTo>
                  <a:close/>
                  <a:moveTo>
                    <a:pt x="492" y="16"/>
                  </a:moveTo>
                  <a:lnTo>
                    <a:pt x="486" y="12"/>
                  </a:lnTo>
                  <a:lnTo>
                    <a:pt x="492" y="12"/>
                  </a:lnTo>
                  <a:lnTo>
                    <a:pt x="492" y="16"/>
                  </a:lnTo>
                  <a:lnTo>
                    <a:pt x="492" y="16"/>
                  </a:lnTo>
                  <a:lnTo>
                    <a:pt x="492" y="16"/>
                  </a:lnTo>
                  <a:lnTo>
                    <a:pt x="492" y="16"/>
                  </a:lnTo>
                  <a:lnTo>
                    <a:pt x="492" y="16"/>
                  </a:lnTo>
                  <a:lnTo>
                    <a:pt x="492" y="16"/>
                  </a:lnTo>
                  <a:close/>
                  <a:moveTo>
                    <a:pt x="568" y="16"/>
                  </a:moveTo>
                  <a:lnTo>
                    <a:pt x="572" y="16"/>
                  </a:lnTo>
                  <a:lnTo>
                    <a:pt x="572" y="16"/>
                  </a:lnTo>
                  <a:lnTo>
                    <a:pt x="578" y="16"/>
                  </a:lnTo>
                  <a:lnTo>
                    <a:pt x="572" y="16"/>
                  </a:lnTo>
                  <a:lnTo>
                    <a:pt x="572" y="16"/>
                  </a:lnTo>
                  <a:lnTo>
                    <a:pt x="568" y="16"/>
                  </a:lnTo>
                  <a:lnTo>
                    <a:pt x="568" y="16"/>
                  </a:lnTo>
                  <a:lnTo>
                    <a:pt x="568" y="16"/>
                  </a:lnTo>
                  <a:lnTo>
                    <a:pt x="568" y="16"/>
                  </a:lnTo>
                  <a:close/>
                  <a:moveTo>
                    <a:pt x="530" y="20"/>
                  </a:moveTo>
                  <a:lnTo>
                    <a:pt x="536" y="16"/>
                  </a:lnTo>
                  <a:lnTo>
                    <a:pt x="536" y="16"/>
                  </a:lnTo>
                  <a:lnTo>
                    <a:pt x="540" y="16"/>
                  </a:lnTo>
                  <a:lnTo>
                    <a:pt x="540" y="20"/>
                  </a:lnTo>
                  <a:lnTo>
                    <a:pt x="536" y="20"/>
                  </a:lnTo>
                  <a:lnTo>
                    <a:pt x="536" y="20"/>
                  </a:lnTo>
                  <a:lnTo>
                    <a:pt x="530" y="20"/>
                  </a:lnTo>
                  <a:lnTo>
                    <a:pt x="524" y="20"/>
                  </a:lnTo>
                  <a:lnTo>
                    <a:pt x="530" y="20"/>
                  </a:lnTo>
                  <a:lnTo>
                    <a:pt x="530" y="20"/>
                  </a:lnTo>
                  <a:lnTo>
                    <a:pt x="530" y="20"/>
                  </a:lnTo>
                  <a:lnTo>
                    <a:pt x="530" y="20"/>
                  </a:lnTo>
                  <a:close/>
                  <a:moveTo>
                    <a:pt x="1006" y="26"/>
                  </a:moveTo>
                  <a:lnTo>
                    <a:pt x="1006" y="26"/>
                  </a:lnTo>
                  <a:lnTo>
                    <a:pt x="994" y="20"/>
                  </a:lnTo>
                  <a:lnTo>
                    <a:pt x="990" y="20"/>
                  </a:lnTo>
                  <a:lnTo>
                    <a:pt x="994" y="20"/>
                  </a:lnTo>
                  <a:lnTo>
                    <a:pt x="994" y="16"/>
                  </a:lnTo>
                  <a:lnTo>
                    <a:pt x="1000" y="16"/>
                  </a:lnTo>
                  <a:lnTo>
                    <a:pt x="1006" y="16"/>
                  </a:lnTo>
                  <a:lnTo>
                    <a:pt x="1006" y="16"/>
                  </a:lnTo>
                  <a:lnTo>
                    <a:pt x="1012" y="16"/>
                  </a:lnTo>
                  <a:lnTo>
                    <a:pt x="1018" y="20"/>
                  </a:lnTo>
                  <a:lnTo>
                    <a:pt x="1018" y="20"/>
                  </a:lnTo>
                  <a:lnTo>
                    <a:pt x="1018" y="20"/>
                  </a:lnTo>
                  <a:lnTo>
                    <a:pt x="1018" y="26"/>
                  </a:lnTo>
                  <a:lnTo>
                    <a:pt x="1012" y="26"/>
                  </a:lnTo>
                  <a:lnTo>
                    <a:pt x="1006" y="26"/>
                  </a:lnTo>
                  <a:lnTo>
                    <a:pt x="1006" y="26"/>
                  </a:lnTo>
                  <a:lnTo>
                    <a:pt x="1006" y="26"/>
                  </a:lnTo>
                  <a:lnTo>
                    <a:pt x="1006" y="26"/>
                  </a:lnTo>
                  <a:close/>
                  <a:moveTo>
                    <a:pt x="556" y="16"/>
                  </a:moveTo>
                  <a:lnTo>
                    <a:pt x="562" y="16"/>
                  </a:lnTo>
                  <a:lnTo>
                    <a:pt x="562" y="16"/>
                  </a:lnTo>
                  <a:lnTo>
                    <a:pt x="562" y="20"/>
                  </a:lnTo>
                  <a:lnTo>
                    <a:pt x="568" y="20"/>
                  </a:lnTo>
                  <a:lnTo>
                    <a:pt x="562" y="20"/>
                  </a:lnTo>
                  <a:lnTo>
                    <a:pt x="556" y="20"/>
                  </a:lnTo>
                  <a:lnTo>
                    <a:pt x="556" y="16"/>
                  </a:lnTo>
                  <a:lnTo>
                    <a:pt x="556" y="16"/>
                  </a:lnTo>
                  <a:lnTo>
                    <a:pt x="556" y="16"/>
                  </a:lnTo>
                  <a:lnTo>
                    <a:pt x="556" y="16"/>
                  </a:lnTo>
                  <a:close/>
                  <a:moveTo>
                    <a:pt x="432" y="26"/>
                  </a:moveTo>
                  <a:lnTo>
                    <a:pt x="438" y="26"/>
                  </a:lnTo>
                  <a:lnTo>
                    <a:pt x="432" y="26"/>
                  </a:lnTo>
                  <a:lnTo>
                    <a:pt x="432" y="20"/>
                  </a:lnTo>
                  <a:lnTo>
                    <a:pt x="438" y="20"/>
                  </a:lnTo>
                  <a:lnTo>
                    <a:pt x="442" y="20"/>
                  </a:lnTo>
                  <a:lnTo>
                    <a:pt x="442" y="26"/>
                  </a:lnTo>
                  <a:lnTo>
                    <a:pt x="438" y="26"/>
                  </a:lnTo>
                  <a:lnTo>
                    <a:pt x="432" y="26"/>
                  </a:lnTo>
                  <a:lnTo>
                    <a:pt x="432" y="26"/>
                  </a:lnTo>
                  <a:lnTo>
                    <a:pt x="432" y="26"/>
                  </a:lnTo>
                  <a:lnTo>
                    <a:pt x="432" y="26"/>
                  </a:lnTo>
                  <a:close/>
                  <a:moveTo>
                    <a:pt x="546" y="20"/>
                  </a:moveTo>
                  <a:lnTo>
                    <a:pt x="550" y="20"/>
                  </a:lnTo>
                  <a:lnTo>
                    <a:pt x="550" y="20"/>
                  </a:lnTo>
                  <a:lnTo>
                    <a:pt x="550" y="20"/>
                  </a:lnTo>
                  <a:lnTo>
                    <a:pt x="546" y="20"/>
                  </a:lnTo>
                  <a:lnTo>
                    <a:pt x="546" y="20"/>
                  </a:lnTo>
                  <a:lnTo>
                    <a:pt x="546" y="20"/>
                  </a:lnTo>
                  <a:lnTo>
                    <a:pt x="546" y="20"/>
                  </a:lnTo>
                  <a:close/>
                  <a:moveTo>
                    <a:pt x="572" y="26"/>
                  </a:moveTo>
                  <a:lnTo>
                    <a:pt x="572" y="26"/>
                  </a:lnTo>
                  <a:lnTo>
                    <a:pt x="578" y="20"/>
                  </a:lnTo>
                  <a:lnTo>
                    <a:pt x="584" y="20"/>
                  </a:lnTo>
                  <a:lnTo>
                    <a:pt x="584" y="20"/>
                  </a:lnTo>
                  <a:lnTo>
                    <a:pt x="590" y="20"/>
                  </a:lnTo>
                  <a:lnTo>
                    <a:pt x="596" y="20"/>
                  </a:lnTo>
                  <a:lnTo>
                    <a:pt x="596" y="26"/>
                  </a:lnTo>
                  <a:lnTo>
                    <a:pt x="590" y="26"/>
                  </a:lnTo>
                  <a:lnTo>
                    <a:pt x="584" y="26"/>
                  </a:lnTo>
                  <a:lnTo>
                    <a:pt x="584" y="26"/>
                  </a:lnTo>
                  <a:lnTo>
                    <a:pt x="578" y="26"/>
                  </a:lnTo>
                  <a:lnTo>
                    <a:pt x="572" y="26"/>
                  </a:lnTo>
                  <a:lnTo>
                    <a:pt x="572" y="26"/>
                  </a:lnTo>
                  <a:lnTo>
                    <a:pt x="572" y="26"/>
                  </a:lnTo>
                  <a:lnTo>
                    <a:pt x="572" y="26"/>
                  </a:lnTo>
                  <a:lnTo>
                    <a:pt x="572" y="26"/>
                  </a:lnTo>
                  <a:close/>
                  <a:moveTo>
                    <a:pt x="512" y="20"/>
                  </a:moveTo>
                  <a:lnTo>
                    <a:pt x="518" y="20"/>
                  </a:lnTo>
                  <a:lnTo>
                    <a:pt x="524" y="20"/>
                  </a:lnTo>
                  <a:lnTo>
                    <a:pt x="524" y="20"/>
                  </a:lnTo>
                  <a:lnTo>
                    <a:pt x="524" y="26"/>
                  </a:lnTo>
                  <a:lnTo>
                    <a:pt x="530" y="26"/>
                  </a:lnTo>
                  <a:lnTo>
                    <a:pt x="536" y="26"/>
                  </a:lnTo>
                  <a:lnTo>
                    <a:pt x="536" y="26"/>
                  </a:lnTo>
                  <a:lnTo>
                    <a:pt x="540" y="26"/>
                  </a:lnTo>
                  <a:lnTo>
                    <a:pt x="546" y="26"/>
                  </a:lnTo>
                  <a:lnTo>
                    <a:pt x="540" y="26"/>
                  </a:lnTo>
                  <a:lnTo>
                    <a:pt x="536" y="26"/>
                  </a:lnTo>
                  <a:lnTo>
                    <a:pt x="536" y="26"/>
                  </a:lnTo>
                  <a:lnTo>
                    <a:pt x="530" y="26"/>
                  </a:lnTo>
                  <a:lnTo>
                    <a:pt x="524" y="26"/>
                  </a:lnTo>
                  <a:lnTo>
                    <a:pt x="524" y="26"/>
                  </a:lnTo>
                  <a:lnTo>
                    <a:pt x="518" y="26"/>
                  </a:lnTo>
                  <a:lnTo>
                    <a:pt x="512" y="26"/>
                  </a:lnTo>
                  <a:lnTo>
                    <a:pt x="512" y="20"/>
                  </a:lnTo>
                  <a:lnTo>
                    <a:pt x="512" y="20"/>
                  </a:lnTo>
                  <a:lnTo>
                    <a:pt x="512" y="20"/>
                  </a:lnTo>
                  <a:lnTo>
                    <a:pt x="512" y="20"/>
                  </a:lnTo>
                  <a:close/>
                  <a:moveTo>
                    <a:pt x="540" y="26"/>
                  </a:moveTo>
                  <a:lnTo>
                    <a:pt x="536" y="26"/>
                  </a:lnTo>
                  <a:lnTo>
                    <a:pt x="540" y="20"/>
                  </a:lnTo>
                  <a:lnTo>
                    <a:pt x="546" y="20"/>
                  </a:lnTo>
                  <a:lnTo>
                    <a:pt x="550" y="20"/>
                  </a:lnTo>
                  <a:lnTo>
                    <a:pt x="550" y="26"/>
                  </a:lnTo>
                  <a:lnTo>
                    <a:pt x="550" y="26"/>
                  </a:lnTo>
                  <a:lnTo>
                    <a:pt x="550" y="26"/>
                  </a:lnTo>
                  <a:lnTo>
                    <a:pt x="546" y="26"/>
                  </a:lnTo>
                  <a:lnTo>
                    <a:pt x="546" y="26"/>
                  </a:lnTo>
                  <a:lnTo>
                    <a:pt x="540" y="26"/>
                  </a:lnTo>
                  <a:lnTo>
                    <a:pt x="540" y="26"/>
                  </a:lnTo>
                  <a:lnTo>
                    <a:pt x="540" y="26"/>
                  </a:lnTo>
                  <a:lnTo>
                    <a:pt x="540" y="26"/>
                  </a:lnTo>
                  <a:close/>
                  <a:moveTo>
                    <a:pt x="844" y="26"/>
                  </a:moveTo>
                  <a:lnTo>
                    <a:pt x="850" y="26"/>
                  </a:lnTo>
                  <a:lnTo>
                    <a:pt x="850" y="26"/>
                  </a:lnTo>
                  <a:lnTo>
                    <a:pt x="850" y="26"/>
                  </a:lnTo>
                  <a:lnTo>
                    <a:pt x="850" y="26"/>
                  </a:lnTo>
                  <a:lnTo>
                    <a:pt x="854" y="26"/>
                  </a:lnTo>
                  <a:lnTo>
                    <a:pt x="860" y="26"/>
                  </a:lnTo>
                  <a:lnTo>
                    <a:pt x="854" y="32"/>
                  </a:lnTo>
                  <a:lnTo>
                    <a:pt x="850" y="32"/>
                  </a:lnTo>
                  <a:lnTo>
                    <a:pt x="844" y="32"/>
                  </a:lnTo>
                  <a:lnTo>
                    <a:pt x="838" y="32"/>
                  </a:lnTo>
                  <a:lnTo>
                    <a:pt x="838" y="26"/>
                  </a:lnTo>
                  <a:lnTo>
                    <a:pt x="844" y="26"/>
                  </a:lnTo>
                  <a:lnTo>
                    <a:pt x="844" y="26"/>
                  </a:lnTo>
                  <a:lnTo>
                    <a:pt x="844" y="26"/>
                  </a:lnTo>
                  <a:lnTo>
                    <a:pt x="844" y="26"/>
                  </a:lnTo>
                  <a:close/>
                  <a:moveTo>
                    <a:pt x="540" y="32"/>
                  </a:moveTo>
                  <a:lnTo>
                    <a:pt x="540" y="26"/>
                  </a:lnTo>
                  <a:lnTo>
                    <a:pt x="546" y="26"/>
                  </a:lnTo>
                  <a:lnTo>
                    <a:pt x="550" y="26"/>
                  </a:lnTo>
                  <a:lnTo>
                    <a:pt x="550" y="26"/>
                  </a:lnTo>
                  <a:lnTo>
                    <a:pt x="556" y="26"/>
                  </a:lnTo>
                  <a:lnTo>
                    <a:pt x="556" y="32"/>
                  </a:lnTo>
                  <a:lnTo>
                    <a:pt x="550" y="32"/>
                  </a:lnTo>
                  <a:lnTo>
                    <a:pt x="550" y="32"/>
                  </a:lnTo>
                  <a:lnTo>
                    <a:pt x="546" y="32"/>
                  </a:lnTo>
                  <a:lnTo>
                    <a:pt x="540" y="32"/>
                  </a:lnTo>
                  <a:lnTo>
                    <a:pt x="536" y="32"/>
                  </a:lnTo>
                  <a:lnTo>
                    <a:pt x="540" y="32"/>
                  </a:lnTo>
                  <a:lnTo>
                    <a:pt x="540" y="32"/>
                  </a:lnTo>
                  <a:lnTo>
                    <a:pt x="540" y="32"/>
                  </a:lnTo>
                  <a:lnTo>
                    <a:pt x="540" y="32"/>
                  </a:lnTo>
                  <a:close/>
                  <a:moveTo>
                    <a:pt x="486" y="32"/>
                  </a:moveTo>
                  <a:lnTo>
                    <a:pt x="486" y="26"/>
                  </a:lnTo>
                  <a:lnTo>
                    <a:pt x="492" y="26"/>
                  </a:lnTo>
                  <a:lnTo>
                    <a:pt x="492" y="26"/>
                  </a:lnTo>
                  <a:lnTo>
                    <a:pt x="496" y="26"/>
                  </a:lnTo>
                  <a:lnTo>
                    <a:pt x="502" y="26"/>
                  </a:lnTo>
                  <a:lnTo>
                    <a:pt x="502" y="26"/>
                  </a:lnTo>
                  <a:lnTo>
                    <a:pt x="508" y="32"/>
                  </a:lnTo>
                  <a:lnTo>
                    <a:pt x="512" y="32"/>
                  </a:lnTo>
                  <a:lnTo>
                    <a:pt x="508" y="32"/>
                  </a:lnTo>
                  <a:lnTo>
                    <a:pt x="502" y="32"/>
                  </a:lnTo>
                  <a:lnTo>
                    <a:pt x="502" y="32"/>
                  </a:lnTo>
                  <a:lnTo>
                    <a:pt x="496" y="32"/>
                  </a:lnTo>
                  <a:lnTo>
                    <a:pt x="492" y="32"/>
                  </a:lnTo>
                  <a:lnTo>
                    <a:pt x="496" y="32"/>
                  </a:lnTo>
                  <a:lnTo>
                    <a:pt x="492" y="32"/>
                  </a:lnTo>
                  <a:lnTo>
                    <a:pt x="492" y="32"/>
                  </a:lnTo>
                  <a:lnTo>
                    <a:pt x="486" y="32"/>
                  </a:lnTo>
                  <a:lnTo>
                    <a:pt x="486" y="32"/>
                  </a:lnTo>
                  <a:lnTo>
                    <a:pt x="486" y="32"/>
                  </a:lnTo>
                  <a:lnTo>
                    <a:pt x="486" y="32"/>
                  </a:lnTo>
                  <a:close/>
                  <a:moveTo>
                    <a:pt x="508" y="32"/>
                  </a:moveTo>
                  <a:lnTo>
                    <a:pt x="512" y="32"/>
                  </a:lnTo>
                  <a:lnTo>
                    <a:pt x="518" y="32"/>
                  </a:lnTo>
                  <a:lnTo>
                    <a:pt x="524" y="32"/>
                  </a:lnTo>
                  <a:lnTo>
                    <a:pt x="524" y="38"/>
                  </a:lnTo>
                  <a:lnTo>
                    <a:pt x="524" y="38"/>
                  </a:lnTo>
                  <a:lnTo>
                    <a:pt x="518" y="38"/>
                  </a:lnTo>
                  <a:lnTo>
                    <a:pt x="512" y="38"/>
                  </a:lnTo>
                  <a:lnTo>
                    <a:pt x="512" y="38"/>
                  </a:lnTo>
                  <a:lnTo>
                    <a:pt x="508" y="38"/>
                  </a:lnTo>
                  <a:lnTo>
                    <a:pt x="502" y="38"/>
                  </a:lnTo>
                  <a:lnTo>
                    <a:pt x="502" y="32"/>
                  </a:lnTo>
                  <a:lnTo>
                    <a:pt x="508" y="32"/>
                  </a:lnTo>
                  <a:lnTo>
                    <a:pt x="508" y="32"/>
                  </a:lnTo>
                  <a:lnTo>
                    <a:pt x="508" y="32"/>
                  </a:lnTo>
                  <a:lnTo>
                    <a:pt x="508" y="32"/>
                  </a:lnTo>
                  <a:close/>
                  <a:moveTo>
                    <a:pt x="476" y="38"/>
                  </a:moveTo>
                  <a:lnTo>
                    <a:pt x="476" y="38"/>
                  </a:lnTo>
                  <a:lnTo>
                    <a:pt x="476" y="38"/>
                  </a:lnTo>
                  <a:lnTo>
                    <a:pt x="476" y="38"/>
                  </a:lnTo>
                  <a:lnTo>
                    <a:pt x="476" y="38"/>
                  </a:lnTo>
                  <a:lnTo>
                    <a:pt x="476" y="38"/>
                  </a:lnTo>
                  <a:lnTo>
                    <a:pt x="476" y="38"/>
                  </a:lnTo>
                  <a:lnTo>
                    <a:pt x="476" y="38"/>
                  </a:lnTo>
                  <a:close/>
                  <a:moveTo>
                    <a:pt x="550" y="38"/>
                  </a:moveTo>
                  <a:lnTo>
                    <a:pt x="550" y="38"/>
                  </a:lnTo>
                  <a:lnTo>
                    <a:pt x="550" y="38"/>
                  </a:lnTo>
                  <a:lnTo>
                    <a:pt x="550" y="38"/>
                  </a:lnTo>
                  <a:lnTo>
                    <a:pt x="550" y="38"/>
                  </a:lnTo>
                  <a:lnTo>
                    <a:pt x="550" y="38"/>
                  </a:lnTo>
                  <a:close/>
                  <a:moveTo>
                    <a:pt x="530" y="38"/>
                  </a:moveTo>
                  <a:lnTo>
                    <a:pt x="536" y="38"/>
                  </a:lnTo>
                  <a:lnTo>
                    <a:pt x="536" y="38"/>
                  </a:lnTo>
                  <a:lnTo>
                    <a:pt x="540" y="38"/>
                  </a:lnTo>
                  <a:lnTo>
                    <a:pt x="540" y="38"/>
                  </a:lnTo>
                  <a:lnTo>
                    <a:pt x="536" y="38"/>
                  </a:lnTo>
                  <a:lnTo>
                    <a:pt x="536" y="38"/>
                  </a:lnTo>
                  <a:lnTo>
                    <a:pt x="530" y="38"/>
                  </a:lnTo>
                  <a:lnTo>
                    <a:pt x="530" y="38"/>
                  </a:lnTo>
                  <a:lnTo>
                    <a:pt x="530" y="38"/>
                  </a:lnTo>
                  <a:lnTo>
                    <a:pt x="530" y="38"/>
                  </a:lnTo>
                  <a:close/>
                  <a:moveTo>
                    <a:pt x="482" y="38"/>
                  </a:moveTo>
                  <a:lnTo>
                    <a:pt x="486" y="38"/>
                  </a:lnTo>
                  <a:lnTo>
                    <a:pt x="482" y="38"/>
                  </a:lnTo>
                  <a:lnTo>
                    <a:pt x="482" y="38"/>
                  </a:lnTo>
                  <a:lnTo>
                    <a:pt x="486" y="38"/>
                  </a:lnTo>
                  <a:lnTo>
                    <a:pt x="492" y="38"/>
                  </a:lnTo>
                  <a:lnTo>
                    <a:pt x="492" y="38"/>
                  </a:lnTo>
                  <a:lnTo>
                    <a:pt x="486" y="38"/>
                  </a:lnTo>
                  <a:lnTo>
                    <a:pt x="492" y="38"/>
                  </a:lnTo>
                  <a:lnTo>
                    <a:pt x="492" y="38"/>
                  </a:lnTo>
                  <a:lnTo>
                    <a:pt x="492" y="42"/>
                  </a:lnTo>
                  <a:lnTo>
                    <a:pt x="486" y="42"/>
                  </a:lnTo>
                  <a:lnTo>
                    <a:pt x="486" y="38"/>
                  </a:lnTo>
                  <a:lnTo>
                    <a:pt x="482" y="38"/>
                  </a:lnTo>
                  <a:lnTo>
                    <a:pt x="482" y="38"/>
                  </a:lnTo>
                  <a:lnTo>
                    <a:pt x="482" y="38"/>
                  </a:lnTo>
                  <a:lnTo>
                    <a:pt x="482" y="38"/>
                  </a:lnTo>
                  <a:close/>
                  <a:moveTo>
                    <a:pt x="492" y="38"/>
                  </a:moveTo>
                  <a:lnTo>
                    <a:pt x="496" y="38"/>
                  </a:lnTo>
                  <a:lnTo>
                    <a:pt x="502" y="38"/>
                  </a:lnTo>
                  <a:lnTo>
                    <a:pt x="496" y="38"/>
                  </a:lnTo>
                  <a:lnTo>
                    <a:pt x="492" y="38"/>
                  </a:lnTo>
                  <a:lnTo>
                    <a:pt x="492" y="38"/>
                  </a:lnTo>
                  <a:lnTo>
                    <a:pt x="492" y="38"/>
                  </a:lnTo>
                  <a:lnTo>
                    <a:pt x="492" y="38"/>
                  </a:lnTo>
                  <a:close/>
                  <a:moveTo>
                    <a:pt x="492" y="42"/>
                  </a:moveTo>
                  <a:lnTo>
                    <a:pt x="492" y="38"/>
                  </a:lnTo>
                  <a:lnTo>
                    <a:pt x="496" y="38"/>
                  </a:lnTo>
                  <a:lnTo>
                    <a:pt x="496" y="42"/>
                  </a:lnTo>
                  <a:lnTo>
                    <a:pt x="492" y="42"/>
                  </a:lnTo>
                  <a:lnTo>
                    <a:pt x="492" y="42"/>
                  </a:lnTo>
                  <a:lnTo>
                    <a:pt x="492" y="42"/>
                  </a:lnTo>
                  <a:lnTo>
                    <a:pt x="492" y="42"/>
                  </a:lnTo>
                  <a:lnTo>
                    <a:pt x="492" y="42"/>
                  </a:lnTo>
                  <a:lnTo>
                    <a:pt x="492" y="42"/>
                  </a:lnTo>
                  <a:close/>
                  <a:moveTo>
                    <a:pt x="502" y="42"/>
                  </a:moveTo>
                  <a:lnTo>
                    <a:pt x="502" y="42"/>
                  </a:lnTo>
                  <a:lnTo>
                    <a:pt x="502" y="42"/>
                  </a:lnTo>
                  <a:lnTo>
                    <a:pt x="502" y="42"/>
                  </a:lnTo>
                  <a:lnTo>
                    <a:pt x="502" y="42"/>
                  </a:lnTo>
                  <a:lnTo>
                    <a:pt x="502" y="42"/>
                  </a:lnTo>
                  <a:close/>
                  <a:moveTo>
                    <a:pt x="512" y="42"/>
                  </a:moveTo>
                  <a:lnTo>
                    <a:pt x="512" y="42"/>
                  </a:lnTo>
                  <a:lnTo>
                    <a:pt x="518" y="42"/>
                  </a:lnTo>
                  <a:lnTo>
                    <a:pt x="512" y="42"/>
                  </a:lnTo>
                  <a:lnTo>
                    <a:pt x="512" y="42"/>
                  </a:lnTo>
                  <a:lnTo>
                    <a:pt x="512" y="42"/>
                  </a:lnTo>
                  <a:lnTo>
                    <a:pt x="512" y="42"/>
                  </a:lnTo>
                  <a:lnTo>
                    <a:pt x="512" y="42"/>
                  </a:lnTo>
                  <a:close/>
                  <a:moveTo>
                    <a:pt x="464" y="48"/>
                  </a:moveTo>
                  <a:lnTo>
                    <a:pt x="458" y="48"/>
                  </a:lnTo>
                  <a:lnTo>
                    <a:pt x="464" y="48"/>
                  </a:lnTo>
                  <a:lnTo>
                    <a:pt x="464" y="48"/>
                  </a:lnTo>
                  <a:lnTo>
                    <a:pt x="464" y="42"/>
                  </a:lnTo>
                  <a:lnTo>
                    <a:pt x="470" y="42"/>
                  </a:lnTo>
                  <a:lnTo>
                    <a:pt x="476" y="42"/>
                  </a:lnTo>
                  <a:lnTo>
                    <a:pt x="476" y="42"/>
                  </a:lnTo>
                  <a:lnTo>
                    <a:pt x="476" y="48"/>
                  </a:lnTo>
                  <a:lnTo>
                    <a:pt x="482" y="48"/>
                  </a:lnTo>
                  <a:lnTo>
                    <a:pt x="476" y="48"/>
                  </a:lnTo>
                  <a:lnTo>
                    <a:pt x="476" y="48"/>
                  </a:lnTo>
                  <a:lnTo>
                    <a:pt x="476" y="48"/>
                  </a:lnTo>
                  <a:lnTo>
                    <a:pt x="470" y="48"/>
                  </a:lnTo>
                  <a:lnTo>
                    <a:pt x="464" y="48"/>
                  </a:lnTo>
                  <a:lnTo>
                    <a:pt x="464" y="48"/>
                  </a:lnTo>
                  <a:lnTo>
                    <a:pt x="464" y="48"/>
                  </a:lnTo>
                  <a:lnTo>
                    <a:pt x="464" y="48"/>
                  </a:lnTo>
                  <a:lnTo>
                    <a:pt x="464" y="48"/>
                  </a:lnTo>
                  <a:lnTo>
                    <a:pt x="464" y="48"/>
                  </a:lnTo>
                  <a:lnTo>
                    <a:pt x="464" y="48"/>
                  </a:lnTo>
                  <a:close/>
                  <a:moveTo>
                    <a:pt x="496" y="48"/>
                  </a:moveTo>
                  <a:lnTo>
                    <a:pt x="502" y="48"/>
                  </a:lnTo>
                  <a:lnTo>
                    <a:pt x="502" y="42"/>
                  </a:lnTo>
                  <a:lnTo>
                    <a:pt x="508" y="48"/>
                  </a:lnTo>
                  <a:lnTo>
                    <a:pt x="502" y="48"/>
                  </a:lnTo>
                  <a:lnTo>
                    <a:pt x="502" y="48"/>
                  </a:lnTo>
                  <a:lnTo>
                    <a:pt x="496" y="48"/>
                  </a:lnTo>
                  <a:lnTo>
                    <a:pt x="496" y="48"/>
                  </a:lnTo>
                  <a:lnTo>
                    <a:pt x="496" y="48"/>
                  </a:lnTo>
                  <a:lnTo>
                    <a:pt x="496" y="48"/>
                  </a:lnTo>
                  <a:close/>
                  <a:moveTo>
                    <a:pt x="492" y="48"/>
                  </a:moveTo>
                  <a:lnTo>
                    <a:pt x="486" y="48"/>
                  </a:lnTo>
                  <a:lnTo>
                    <a:pt x="492" y="48"/>
                  </a:lnTo>
                  <a:lnTo>
                    <a:pt x="492" y="42"/>
                  </a:lnTo>
                  <a:lnTo>
                    <a:pt x="492" y="48"/>
                  </a:lnTo>
                  <a:lnTo>
                    <a:pt x="492" y="48"/>
                  </a:lnTo>
                  <a:lnTo>
                    <a:pt x="492" y="48"/>
                  </a:lnTo>
                  <a:lnTo>
                    <a:pt x="492" y="48"/>
                  </a:lnTo>
                  <a:lnTo>
                    <a:pt x="492" y="48"/>
                  </a:lnTo>
                  <a:lnTo>
                    <a:pt x="492" y="48"/>
                  </a:lnTo>
                  <a:close/>
                  <a:moveTo>
                    <a:pt x="426" y="54"/>
                  </a:moveTo>
                  <a:lnTo>
                    <a:pt x="426" y="48"/>
                  </a:lnTo>
                  <a:lnTo>
                    <a:pt x="422" y="48"/>
                  </a:lnTo>
                  <a:lnTo>
                    <a:pt x="426" y="48"/>
                  </a:lnTo>
                  <a:lnTo>
                    <a:pt x="432" y="48"/>
                  </a:lnTo>
                  <a:lnTo>
                    <a:pt x="432" y="48"/>
                  </a:lnTo>
                  <a:lnTo>
                    <a:pt x="432" y="48"/>
                  </a:lnTo>
                  <a:lnTo>
                    <a:pt x="432" y="48"/>
                  </a:lnTo>
                  <a:lnTo>
                    <a:pt x="432" y="54"/>
                  </a:lnTo>
                  <a:lnTo>
                    <a:pt x="426" y="54"/>
                  </a:lnTo>
                  <a:lnTo>
                    <a:pt x="426" y="54"/>
                  </a:lnTo>
                  <a:lnTo>
                    <a:pt x="426" y="54"/>
                  </a:lnTo>
                  <a:lnTo>
                    <a:pt x="426" y="54"/>
                  </a:lnTo>
                  <a:close/>
                  <a:moveTo>
                    <a:pt x="568" y="48"/>
                  </a:moveTo>
                  <a:lnTo>
                    <a:pt x="568" y="48"/>
                  </a:lnTo>
                  <a:lnTo>
                    <a:pt x="572" y="48"/>
                  </a:lnTo>
                  <a:lnTo>
                    <a:pt x="572" y="48"/>
                  </a:lnTo>
                  <a:lnTo>
                    <a:pt x="572" y="48"/>
                  </a:lnTo>
                  <a:lnTo>
                    <a:pt x="572" y="48"/>
                  </a:lnTo>
                  <a:lnTo>
                    <a:pt x="568" y="48"/>
                  </a:lnTo>
                  <a:lnTo>
                    <a:pt x="568" y="48"/>
                  </a:lnTo>
                  <a:lnTo>
                    <a:pt x="568" y="48"/>
                  </a:lnTo>
                  <a:lnTo>
                    <a:pt x="568" y="48"/>
                  </a:lnTo>
                  <a:close/>
                  <a:moveTo>
                    <a:pt x="550" y="54"/>
                  </a:moveTo>
                  <a:lnTo>
                    <a:pt x="556" y="54"/>
                  </a:lnTo>
                  <a:lnTo>
                    <a:pt x="556" y="48"/>
                  </a:lnTo>
                  <a:lnTo>
                    <a:pt x="562" y="48"/>
                  </a:lnTo>
                  <a:lnTo>
                    <a:pt x="562" y="48"/>
                  </a:lnTo>
                  <a:lnTo>
                    <a:pt x="568" y="48"/>
                  </a:lnTo>
                  <a:lnTo>
                    <a:pt x="568" y="54"/>
                  </a:lnTo>
                  <a:lnTo>
                    <a:pt x="562" y="54"/>
                  </a:lnTo>
                  <a:lnTo>
                    <a:pt x="562" y="60"/>
                  </a:lnTo>
                  <a:lnTo>
                    <a:pt x="562" y="60"/>
                  </a:lnTo>
                  <a:lnTo>
                    <a:pt x="562" y="54"/>
                  </a:lnTo>
                  <a:lnTo>
                    <a:pt x="556" y="54"/>
                  </a:lnTo>
                  <a:lnTo>
                    <a:pt x="550" y="54"/>
                  </a:lnTo>
                  <a:lnTo>
                    <a:pt x="550" y="54"/>
                  </a:lnTo>
                  <a:lnTo>
                    <a:pt x="550" y="54"/>
                  </a:lnTo>
                  <a:lnTo>
                    <a:pt x="550" y="54"/>
                  </a:lnTo>
                  <a:close/>
                  <a:moveTo>
                    <a:pt x="432" y="54"/>
                  </a:moveTo>
                  <a:lnTo>
                    <a:pt x="432" y="54"/>
                  </a:lnTo>
                  <a:lnTo>
                    <a:pt x="438" y="54"/>
                  </a:lnTo>
                  <a:lnTo>
                    <a:pt x="442" y="54"/>
                  </a:lnTo>
                  <a:lnTo>
                    <a:pt x="442" y="48"/>
                  </a:lnTo>
                  <a:lnTo>
                    <a:pt x="442" y="48"/>
                  </a:lnTo>
                  <a:lnTo>
                    <a:pt x="442" y="54"/>
                  </a:lnTo>
                  <a:lnTo>
                    <a:pt x="448" y="54"/>
                  </a:lnTo>
                  <a:lnTo>
                    <a:pt x="448" y="60"/>
                  </a:lnTo>
                  <a:lnTo>
                    <a:pt x="442" y="60"/>
                  </a:lnTo>
                  <a:lnTo>
                    <a:pt x="442" y="60"/>
                  </a:lnTo>
                  <a:lnTo>
                    <a:pt x="442" y="54"/>
                  </a:lnTo>
                  <a:lnTo>
                    <a:pt x="438" y="54"/>
                  </a:lnTo>
                  <a:lnTo>
                    <a:pt x="438" y="60"/>
                  </a:lnTo>
                  <a:lnTo>
                    <a:pt x="432" y="54"/>
                  </a:lnTo>
                  <a:lnTo>
                    <a:pt x="432" y="54"/>
                  </a:lnTo>
                  <a:lnTo>
                    <a:pt x="432" y="54"/>
                  </a:lnTo>
                  <a:lnTo>
                    <a:pt x="432" y="54"/>
                  </a:lnTo>
                  <a:lnTo>
                    <a:pt x="432" y="54"/>
                  </a:lnTo>
                  <a:close/>
                  <a:moveTo>
                    <a:pt x="422" y="54"/>
                  </a:moveTo>
                  <a:lnTo>
                    <a:pt x="422" y="48"/>
                  </a:lnTo>
                  <a:lnTo>
                    <a:pt x="426" y="54"/>
                  </a:lnTo>
                  <a:lnTo>
                    <a:pt x="422" y="54"/>
                  </a:lnTo>
                  <a:lnTo>
                    <a:pt x="422" y="54"/>
                  </a:lnTo>
                  <a:lnTo>
                    <a:pt x="422" y="54"/>
                  </a:lnTo>
                  <a:lnTo>
                    <a:pt x="422" y="54"/>
                  </a:lnTo>
                  <a:lnTo>
                    <a:pt x="422" y="54"/>
                  </a:lnTo>
                  <a:close/>
                  <a:moveTo>
                    <a:pt x="1054" y="54"/>
                  </a:moveTo>
                  <a:lnTo>
                    <a:pt x="1054" y="54"/>
                  </a:lnTo>
                  <a:lnTo>
                    <a:pt x="1054" y="54"/>
                  </a:lnTo>
                  <a:lnTo>
                    <a:pt x="1050" y="54"/>
                  </a:lnTo>
                  <a:lnTo>
                    <a:pt x="1054" y="54"/>
                  </a:lnTo>
                  <a:lnTo>
                    <a:pt x="1054" y="54"/>
                  </a:lnTo>
                  <a:lnTo>
                    <a:pt x="1054" y="54"/>
                  </a:lnTo>
                  <a:lnTo>
                    <a:pt x="1054" y="54"/>
                  </a:lnTo>
                  <a:close/>
                  <a:moveTo>
                    <a:pt x="546" y="60"/>
                  </a:moveTo>
                  <a:lnTo>
                    <a:pt x="550" y="60"/>
                  </a:lnTo>
                  <a:lnTo>
                    <a:pt x="550" y="54"/>
                  </a:lnTo>
                  <a:lnTo>
                    <a:pt x="550" y="54"/>
                  </a:lnTo>
                  <a:lnTo>
                    <a:pt x="550" y="60"/>
                  </a:lnTo>
                  <a:lnTo>
                    <a:pt x="556" y="60"/>
                  </a:lnTo>
                  <a:lnTo>
                    <a:pt x="550" y="60"/>
                  </a:lnTo>
                  <a:lnTo>
                    <a:pt x="550" y="60"/>
                  </a:lnTo>
                  <a:lnTo>
                    <a:pt x="546" y="60"/>
                  </a:lnTo>
                  <a:lnTo>
                    <a:pt x="546" y="60"/>
                  </a:lnTo>
                  <a:lnTo>
                    <a:pt x="546" y="60"/>
                  </a:lnTo>
                  <a:lnTo>
                    <a:pt x="546" y="60"/>
                  </a:lnTo>
                  <a:close/>
                  <a:moveTo>
                    <a:pt x="1018" y="66"/>
                  </a:moveTo>
                  <a:lnTo>
                    <a:pt x="1018" y="66"/>
                  </a:lnTo>
                  <a:lnTo>
                    <a:pt x="1012" y="60"/>
                  </a:lnTo>
                  <a:lnTo>
                    <a:pt x="1018" y="60"/>
                  </a:lnTo>
                  <a:lnTo>
                    <a:pt x="1018" y="60"/>
                  </a:lnTo>
                  <a:lnTo>
                    <a:pt x="1022" y="66"/>
                  </a:lnTo>
                  <a:lnTo>
                    <a:pt x="1018" y="66"/>
                  </a:lnTo>
                  <a:lnTo>
                    <a:pt x="1018" y="66"/>
                  </a:lnTo>
                  <a:lnTo>
                    <a:pt x="1018" y="66"/>
                  </a:lnTo>
                  <a:lnTo>
                    <a:pt x="1018" y="66"/>
                  </a:lnTo>
                  <a:close/>
                  <a:moveTo>
                    <a:pt x="1078" y="146"/>
                  </a:moveTo>
                  <a:lnTo>
                    <a:pt x="1078" y="146"/>
                  </a:lnTo>
                  <a:lnTo>
                    <a:pt x="1078" y="152"/>
                  </a:lnTo>
                  <a:lnTo>
                    <a:pt x="1072" y="152"/>
                  </a:lnTo>
                  <a:lnTo>
                    <a:pt x="1072" y="146"/>
                  </a:lnTo>
                  <a:lnTo>
                    <a:pt x="1078" y="146"/>
                  </a:lnTo>
                  <a:lnTo>
                    <a:pt x="1078" y="146"/>
                  </a:lnTo>
                  <a:lnTo>
                    <a:pt x="1078" y="146"/>
                  </a:lnTo>
                  <a:lnTo>
                    <a:pt x="1078" y="146"/>
                  </a:lnTo>
                  <a:close/>
                  <a:moveTo>
                    <a:pt x="568" y="162"/>
                  </a:moveTo>
                  <a:lnTo>
                    <a:pt x="572" y="162"/>
                  </a:lnTo>
                  <a:lnTo>
                    <a:pt x="572" y="162"/>
                  </a:lnTo>
                  <a:lnTo>
                    <a:pt x="578" y="162"/>
                  </a:lnTo>
                  <a:lnTo>
                    <a:pt x="572" y="162"/>
                  </a:lnTo>
                  <a:lnTo>
                    <a:pt x="572" y="168"/>
                  </a:lnTo>
                  <a:lnTo>
                    <a:pt x="572" y="168"/>
                  </a:lnTo>
                  <a:lnTo>
                    <a:pt x="568" y="168"/>
                  </a:lnTo>
                  <a:lnTo>
                    <a:pt x="568" y="162"/>
                  </a:lnTo>
                  <a:lnTo>
                    <a:pt x="568" y="162"/>
                  </a:lnTo>
                  <a:lnTo>
                    <a:pt x="568" y="162"/>
                  </a:lnTo>
                  <a:lnTo>
                    <a:pt x="568" y="162"/>
                  </a:lnTo>
                  <a:close/>
                  <a:moveTo>
                    <a:pt x="550" y="168"/>
                  </a:moveTo>
                  <a:lnTo>
                    <a:pt x="562" y="168"/>
                  </a:lnTo>
                  <a:lnTo>
                    <a:pt x="562" y="168"/>
                  </a:lnTo>
                  <a:lnTo>
                    <a:pt x="562" y="168"/>
                  </a:lnTo>
                  <a:lnTo>
                    <a:pt x="550" y="168"/>
                  </a:lnTo>
                  <a:lnTo>
                    <a:pt x="550" y="168"/>
                  </a:lnTo>
                  <a:lnTo>
                    <a:pt x="550" y="168"/>
                  </a:lnTo>
                  <a:lnTo>
                    <a:pt x="550" y="168"/>
                  </a:lnTo>
                  <a:close/>
                  <a:moveTo>
                    <a:pt x="1710" y="180"/>
                  </a:moveTo>
                  <a:lnTo>
                    <a:pt x="1710" y="180"/>
                  </a:lnTo>
                  <a:lnTo>
                    <a:pt x="1710" y="174"/>
                  </a:lnTo>
                  <a:lnTo>
                    <a:pt x="1710" y="180"/>
                  </a:lnTo>
                  <a:lnTo>
                    <a:pt x="1710" y="180"/>
                  </a:lnTo>
                  <a:lnTo>
                    <a:pt x="1710" y="180"/>
                  </a:lnTo>
                  <a:lnTo>
                    <a:pt x="1710" y="180"/>
                  </a:lnTo>
                  <a:lnTo>
                    <a:pt x="1710" y="180"/>
                  </a:lnTo>
                  <a:close/>
                  <a:moveTo>
                    <a:pt x="946" y="200"/>
                  </a:moveTo>
                  <a:lnTo>
                    <a:pt x="946" y="200"/>
                  </a:lnTo>
                  <a:lnTo>
                    <a:pt x="946" y="200"/>
                  </a:lnTo>
                  <a:lnTo>
                    <a:pt x="946" y="200"/>
                  </a:lnTo>
                  <a:lnTo>
                    <a:pt x="946" y="200"/>
                  </a:lnTo>
                  <a:lnTo>
                    <a:pt x="946" y="200"/>
                  </a:lnTo>
                  <a:lnTo>
                    <a:pt x="946" y="200"/>
                  </a:lnTo>
                  <a:close/>
                  <a:moveTo>
                    <a:pt x="936" y="210"/>
                  </a:moveTo>
                  <a:lnTo>
                    <a:pt x="930" y="210"/>
                  </a:lnTo>
                  <a:lnTo>
                    <a:pt x="930" y="206"/>
                  </a:lnTo>
                  <a:lnTo>
                    <a:pt x="936" y="206"/>
                  </a:lnTo>
                  <a:lnTo>
                    <a:pt x="940" y="206"/>
                  </a:lnTo>
                  <a:lnTo>
                    <a:pt x="936" y="206"/>
                  </a:lnTo>
                  <a:lnTo>
                    <a:pt x="936" y="210"/>
                  </a:lnTo>
                  <a:lnTo>
                    <a:pt x="936" y="210"/>
                  </a:lnTo>
                  <a:lnTo>
                    <a:pt x="936" y="210"/>
                  </a:lnTo>
                  <a:lnTo>
                    <a:pt x="936" y="210"/>
                  </a:lnTo>
                  <a:close/>
                  <a:moveTo>
                    <a:pt x="926" y="210"/>
                  </a:moveTo>
                  <a:lnTo>
                    <a:pt x="930" y="210"/>
                  </a:lnTo>
                  <a:lnTo>
                    <a:pt x="930" y="210"/>
                  </a:lnTo>
                  <a:lnTo>
                    <a:pt x="930" y="210"/>
                  </a:lnTo>
                  <a:lnTo>
                    <a:pt x="926" y="210"/>
                  </a:lnTo>
                  <a:lnTo>
                    <a:pt x="926" y="210"/>
                  </a:lnTo>
                  <a:lnTo>
                    <a:pt x="926" y="210"/>
                  </a:lnTo>
                  <a:lnTo>
                    <a:pt x="926" y="210"/>
                  </a:lnTo>
                  <a:close/>
                  <a:moveTo>
                    <a:pt x="952" y="234"/>
                  </a:moveTo>
                  <a:lnTo>
                    <a:pt x="952" y="228"/>
                  </a:lnTo>
                  <a:lnTo>
                    <a:pt x="958" y="228"/>
                  </a:lnTo>
                  <a:lnTo>
                    <a:pt x="958" y="228"/>
                  </a:lnTo>
                  <a:lnTo>
                    <a:pt x="958" y="228"/>
                  </a:lnTo>
                  <a:lnTo>
                    <a:pt x="952" y="228"/>
                  </a:lnTo>
                  <a:lnTo>
                    <a:pt x="952" y="234"/>
                  </a:lnTo>
                  <a:lnTo>
                    <a:pt x="952" y="234"/>
                  </a:lnTo>
                  <a:lnTo>
                    <a:pt x="952" y="234"/>
                  </a:lnTo>
                  <a:lnTo>
                    <a:pt x="952" y="234"/>
                  </a:lnTo>
                  <a:close/>
                  <a:moveTo>
                    <a:pt x="952" y="228"/>
                  </a:moveTo>
                  <a:lnTo>
                    <a:pt x="946" y="234"/>
                  </a:lnTo>
                  <a:lnTo>
                    <a:pt x="946" y="234"/>
                  </a:lnTo>
                  <a:lnTo>
                    <a:pt x="946" y="228"/>
                  </a:lnTo>
                  <a:lnTo>
                    <a:pt x="946" y="228"/>
                  </a:lnTo>
                  <a:lnTo>
                    <a:pt x="952" y="228"/>
                  </a:lnTo>
                  <a:lnTo>
                    <a:pt x="952" y="228"/>
                  </a:lnTo>
                  <a:lnTo>
                    <a:pt x="952" y="228"/>
                  </a:lnTo>
                  <a:lnTo>
                    <a:pt x="952" y="228"/>
                  </a:lnTo>
                  <a:close/>
                  <a:moveTo>
                    <a:pt x="790" y="238"/>
                  </a:moveTo>
                  <a:lnTo>
                    <a:pt x="790" y="234"/>
                  </a:lnTo>
                  <a:lnTo>
                    <a:pt x="794" y="234"/>
                  </a:lnTo>
                  <a:lnTo>
                    <a:pt x="800" y="234"/>
                  </a:lnTo>
                  <a:lnTo>
                    <a:pt x="794" y="238"/>
                  </a:lnTo>
                  <a:lnTo>
                    <a:pt x="790" y="238"/>
                  </a:lnTo>
                  <a:lnTo>
                    <a:pt x="790" y="238"/>
                  </a:lnTo>
                  <a:lnTo>
                    <a:pt x="790" y="238"/>
                  </a:lnTo>
                  <a:lnTo>
                    <a:pt x="790" y="238"/>
                  </a:lnTo>
                  <a:lnTo>
                    <a:pt x="790" y="238"/>
                  </a:lnTo>
                  <a:close/>
                  <a:moveTo>
                    <a:pt x="800" y="234"/>
                  </a:moveTo>
                  <a:lnTo>
                    <a:pt x="800" y="234"/>
                  </a:lnTo>
                  <a:lnTo>
                    <a:pt x="800" y="238"/>
                  </a:lnTo>
                  <a:lnTo>
                    <a:pt x="806" y="238"/>
                  </a:lnTo>
                  <a:lnTo>
                    <a:pt x="800" y="238"/>
                  </a:lnTo>
                  <a:lnTo>
                    <a:pt x="800" y="234"/>
                  </a:lnTo>
                  <a:lnTo>
                    <a:pt x="800" y="234"/>
                  </a:lnTo>
                  <a:lnTo>
                    <a:pt x="800" y="234"/>
                  </a:lnTo>
                  <a:lnTo>
                    <a:pt x="800" y="234"/>
                  </a:lnTo>
                  <a:lnTo>
                    <a:pt x="800" y="234"/>
                  </a:lnTo>
                  <a:close/>
                  <a:moveTo>
                    <a:pt x="1510" y="238"/>
                  </a:moveTo>
                  <a:lnTo>
                    <a:pt x="1516" y="238"/>
                  </a:lnTo>
                  <a:lnTo>
                    <a:pt x="1510" y="238"/>
                  </a:lnTo>
                  <a:lnTo>
                    <a:pt x="1510" y="238"/>
                  </a:lnTo>
                  <a:lnTo>
                    <a:pt x="1510" y="238"/>
                  </a:lnTo>
                  <a:lnTo>
                    <a:pt x="1510" y="238"/>
                  </a:lnTo>
                  <a:close/>
                  <a:moveTo>
                    <a:pt x="730" y="238"/>
                  </a:moveTo>
                  <a:lnTo>
                    <a:pt x="730" y="238"/>
                  </a:lnTo>
                  <a:lnTo>
                    <a:pt x="730" y="238"/>
                  </a:lnTo>
                  <a:lnTo>
                    <a:pt x="730" y="238"/>
                  </a:lnTo>
                  <a:lnTo>
                    <a:pt x="730" y="238"/>
                  </a:lnTo>
                  <a:lnTo>
                    <a:pt x="730" y="238"/>
                  </a:lnTo>
                  <a:lnTo>
                    <a:pt x="730" y="238"/>
                  </a:lnTo>
                  <a:lnTo>
                    <a:pt x="730" y="238"/>
                  </a:lnTo>
                  <a:close/>
                  <a:moveTo>
                    <a:pt x="800" y="242"/>
                  </a:moveTo>
                  <a:lnTo>
                    <a:pt x="800" y="242"/>
                  </a:lnTo>
                  <a:lnTo>
                    <a:pt x="806" y="242"/>
                  </a:lnTo>
                  <a:lnTo>
                    <a:pt x="800" y="242"/>
                  </a:lnTo>
                  <a:lnTo>
                    <a:pt x="800" y="242"/>
                  </a:lnTo>
                  <a:lnTo>
                    <a:pt x="800" y="242"/>
                  </a:lnTo>
                  <a:lnTo>
                    <a:pt x="800" y="242"/>
                  </a:lnTo>
                  <a:lnTo>
                    <a:pt x="800" y="242"/>
                  </a:lnTo>
                  <a:close/>
                  <a:moveTo>
                    <a:pt x="766" y="248"/>
                  </a:moveTo>
                  <a:lnTo>
                    <a:pt x="766" y="242"/>
                  </a:lnTo>
                  <a:lnTo>
                    <a:pt x="772" y="242"/>
                  </a:lnTo>
                  <a:lnTo>
                    <a:pt x="778" y="242"/>
                  </a:lnTo>
                  <a:lnTo>
                    <a:pt x="778" y="242"/>
                  </a:lnTo>
                  <a:lnTo>
                    <a:pt x="778" y="248"/>
                  </a:lnTo>
                  <a:lnTo>
                    <a:pt x="778" y="242"/>
                  </a:lnTo>
                  <a:lnTo>
                    <a:pt x="778" y="248"/>
                  </a:lnTo>
                  <a:lnTo>
                    <a:pt x="778" y="248"/>
                  </a:lnTo>
                  <a:lnTo>
                    <a:pt x="778" y="248"/>
                  </a:lnTo>
                  <a:lnTo>
                    <a:pt x="778" y="248"/>
                  </a:lnTo>
                  <a:lnTo>
                    <a:pt x="778" y="248"/>
                  </a:lnTo>
                  <a:lnTo>
                    <a:pt x="772" y="248"/>
                  </a:lnTo>
                  <a:lnTo>
                    <a:pt x="772" y="248"/>
                  </a:lnTo>
                  <a:lnTo>
                    <a:pt x="766" y="248"/>
                  </a:lnTo>
                  <a:lnTo>
                    <a:pt x="766" y="248"/>
                  </a:lnTo>
                  <a:lnTo>
                    <a:pt x="766" y="248"/>
                  </a:lnTo>
                  <a:lnTo>
                    <a:pt x="766" y="248"/>
                  </a:lnTo>
                  <a:close/>
                  <a:moveTo>
                    <a:pt x="1446" y="248"/>
                  </a:moveTo>
                  <a:lnTo>
                    <a:pt x="1446" y="248"/>
                  </a:lnTo>
                  <a:lnTo>
                    <a:pt x="1450" y="248"/>
                  </a:lnTo>
                  <a:lnTo>
                    <a:pt x="1450" y="248"/>
                  </a:lnTo>
                  <a:lnTo>
                    <a:pt x="1446" y="248"/>
                  </a:lnTo>
                  <a:lnTo>
                    <a:pt x="1446" y="248"/>
                  </a:lnTo>
                  <a:lnTo>
                    <a:pt x="1446" y="248"/>
                  </a:lnTo>
                  <a:lnTo>
                    <a:pt x="1446" y="248"/>
                  </a:lnTo>
                  <a:close/>
                  <a:moveTo>
                    <a:pt x="1542" y="248"/>
                  </a:moveTo>
                  <a:lnTo>
                    <a:pt x="1542" y="248"/>
                  </a:lnTo>
                  <a:lnTo>
                    <a:pt x="1548" y="248"/>
                  </a:lnTo>
                  <a:lnTo>
                    <a:pt x="1548" y="248"/>
                  </a:lnTo>
                  <a:lnTo>
                    <a:pt x="1542" y="248"/>
                  </a:lnTo>
                  <a:lnTo>
                    <a:pt x="1542" y="248"/>
                  </a:lnTo>
                  <a:lnTo>
                    <a:pt x="1542" y="248"/>
                  </a:lnTo>
                  <a:lnTo>
                    <a:pt x="1542" y="248"/>
                  </a:lnTo>
                  <a:close/>
                  <a:moveTo>
                    <a:pt x="1450" y="248"/>
                  </a:moveTo>
                  <a:lnTo>
                    <a:pt x="1456" y="248"/>
                  </a:lnTo>
                  <a:lnTo>
                    <a:pt x="1456" y="248"/>
                  </a:lnTo>
                  <a:lnTo>
                    <a:pt x="1462" y="248"/>
                  </a:lnTo>
                  <a:lnTo>
                    <a:pt x="1466" y="248"/>
                  </a:lnTo>
                  <a:lnTo>
                    <a:pt x="1466" y="254"/>
                  </a:lnTo>
                  <a:lnTo>
                    <a:pt x="1466" y="254"/>
                  </a:lnTo>
                  <a:lnTo>
                    <a:pt x="1462" y="248"/>
                  </a:lnTo>
                  <a:lnTo>
                    <a:pt x="1456" y="248"/>
                  </a:lnTo>
                  <a:lnTo>
                    <a:pt x="1450" y="248"/>
                  </a:lnTo>
                  <a:lnTo>
                    <a:pt x="1450" y="248"/>
                  </a:lnTo>
                  <a:lnTo>
                    <a:pt x="1450" y="248"/>
                  </a:lnTo>
                  <a:lnTo>
                    <a:pt x="1450" y="248"/>
                  </a:lnTo>
                  <a:lnTo>
                    <a:pt x="1450" y="248"/>
                  </a:lnTo>
                  <a:close/>
                  <a:moveTo>
                    <a:pt x="1548" y="254"/>
                  </a:moveTo>
                  <a:lnTo>
                    <a:pt x="1542" y="254"/>
                  </a:lnTo>
                  <a:lnTo>
                    <a:pt x="1542" y="248"/>
                  </a:lnTo>
                  <a:lnTo>
                    <a:pt x="1536" y="248"/>
                  </a:lnTo>
                  <a:lnTo>
                    <a:pt x="1542" y="248"/>
                  </a:lnTo>
                  <a:lnTo>
                    <a:pt x="1542" y="248"/>
                  </a:lnTo>
                  <a:lnTo>
                    <a:pt x="1548" y="248"/>
                  </a:lnTo>
                  <a:lnTo>
                    <a:pt x="1554" y="248"/>
                  </a:lnTo>
                  <a:lnTo>
                    <a:pt x="1548" y="254"/>
                  </a:lnTo>
                  <a:lnTo>
                    <a:pt x="1548" y="254"/>
                  </a:lnTo>
                  <a:lnTo>
                    <a:pt x="1548" y="254"/>
                  </a:lnTo>
                  <a:lnTo>
                    <a:pt x="1548" y="254"/>
                  </a:lnTo>
                  <a:close/>
                  <a:moveTo>
                    <a:pt x="1530" y="260"/>
                  </a:moveTo>
                  <a:lnTo>
                    <a:pt x="1536" y="260"/>
                  </a:lnTo>
                  <a:lnTo>
                    <a:pt x="1536" y="254"/>
                  </a:lnTo>
                  <a:lnTo>
                    <a:pt x="1542" y="254"/>
                  </a:lnTo>
                  <a:lnTo>
                    <a:pt x="1542" y="254"/>
                  </a:lnTo>
                  <a:lnTo>
                    <a:pt x="1542" y="260"/>
                  </a:lnTo>
                  <a:lnTo>
                    <a:pt x="1542" y="260"/>
                  </a:lnTo>
                  <a:lnTo>
                    <a:pt x="1536" y="260"/>
                  </a:lnTo>
                  <a:lnTo>
                    <a:pt x="1530" y="260"/>
                  </a:lnTo>
                  <a:lnTo>
                    <a:pt x="1530" y="260"/>
                  </a:lnTo>
                  <a:lnTo>
                    <a:pt x="1530" y="260"/>
                  </a:lnTo>
                  <a:lnTo>
                    <a:pt x="1530" y="260"/>
                  </a:lnTo>
                  <a:close/>
                  <a:moveTo>
                    <a:pt x="1516" y="270"/>
                  </a:moveTo>
                  <a:lnTo>
                    <a:pt x="1516" y="266"/>
                  </a:lnTo>
                  <a:lnTo>
                    <a:pt x="1510" y="266"/>
                  </a:lnTo>
                  <a:lnTo>
                    <a:pt x="1516" y="266"/>
                  </a:lnTo>
                  <a:lnTo>
                    <a:pt x="1516" y="270"/>
                  </a:lnTo>
                  <a:lnTo>
                    <a:pt x="1516" y="270"/>
                  </a:lnTo>
                  <a:lnTo>
                    <a:pt x="1516" y="270"/>
                  </a:lnTo>
                  <a:lnTo>
                    <a:pt x="1516" y="270"/>
                  </a:lnTo>
                  <a:close/>
                  <a:moveTo>
                    <a:pt x="1516" y="276"/>
                  </a:moveTo>
                  <a:lnTo>
                    <a:pt x="1520" y="276"/>
                  </a:lnTo>
                  <a:lnTo>
                    <a:pt x="1520" y="276"/>
                  </a:lnTo>
                  <a:lnTo>
                    <a:pt x="1516" y="276"/>
                  </a:lnTo>
                  <a:lnTo>
                    <a:pt x="1516" y="276"/>
                  </a:lnTo>
                  <a:lnTo>
                    <a:pt x="1516" y="276"/>
                  </a:lnTo>
                  <a:lnTo>
                    <a:pt x="1516" y="276"/>
                  </a:lnTo>
                  <a:lnTo>
                    <a:pt x="1516" y="276"/>
                  </a:lnTo>
                  <a:close/>
                  <a:moveTo>
                    <a:pt x="886" y="302"/>
                  </a:moveTo>
                  <a:lnTo>
                    <a:pt x="880" y="302"/>
                  </a:lnTo>
                  <a:lnTo>
                    <a:pt x="880" y="296"/>
                  </a:lnTo>
                  <a:lnTo>
                    <a:pt x="886" y="296"/>
                  </a:lnTo>
                  <a:lnTo>
                    <a:pt x="886" y="302"/>
                  </a:lnTo>
                  <a:lnTo>
                    <a:pt x="886" y="302"/>
                  </a:lnTo>
                  <a:lnTo>
                    <a:pt x="886" y="302"/>
                  </a:lnTo>
                  <a:lnTo>
                    <a:pt x="886" y="302"/>
                  </a:lnTo>
                  <a:close/>
                  <a:moveTo>
                    <a:pt x="898" y="302"/>
                  </a:moveTo>
                  <a:lnTo>
                    <a:pt x="898" y="302"/>
                  </a:lnTo>
                  <a:lnTo>
                    <a:pt x="898" y="296"/>
                  </a:lnTo>
                  <a:lnTo>
                    <a:pt x="898" y="296"/>
                  </a:lnTo>
                  <a:lnTo>
                    <a:pt x="898" y="302"/>
                  </a:lnTo>
                  <a:lnTo>
                    <a:pt x="898" y="302"/>
                  </a:lnTo>
                  <a:lnTo>
                    <a:pt x="898" y="302"/>
                  </a:lnTo>
                  <a:lnTo>
                    <a:pt x="898" y="302"/>
                  </a:lnTo>
                  <a:close/>
                  <a:moveTo>
                    <a:pt x="898" y="314"/>
                  </a:moveTo>
                  <a:lnTo>
                    <a:pt x="898" y="308"/>
                  </a:lnTo>
                  <a:lnTo>
                    <a:pt x="898" y="308"/>
                  </a:lnTo>
                  <a:lnTo>
                    <a:pt x="898" y="308"/>
                  </a:lnTo>
                  <a:lnTo>
                    <a:pt x="898" y="302"/>
                  </a:lnTo>
                  <a:lnTo>
                    <a:pt x="904" y="308"/>
                  </a:lnTo>
                  <a:lnTo>
                    <a:pt x="898" y="308"/>
                  </a:lnTo>
                  <a:lnTo>
                    <a:pt x="898" y="308"/>
                  </a:lnTo>
                  <a:lnTo>
                    <a:pt x="898" y="314"/>
                  </a:lnTo>
                  <a:lnTo>
                    <a:pt x="898" y="314"/>
                  </a:lnTo>
                  <a:lnTo>
                    <a:pt x="898" y="314"/>
                  </a:lnTo>
                  <a:lnTo>
                    <a:pt x="898" y="314"/>
                  </a:lnTo>
                  <a:lnTo>
                    <a:pt x="898" y="314"/>
                  </a:lnTo>
                  <a:close/>
                  <a:moveTo>
                    <a:pt x="530" y="314"/>
                  </a:moveTo>
                  <a:lnTo>
                    <a:pt x="524" y="308"/>
                  </a:lnTo>
                  <a:lnTo>
                    <a:pt x="530" y="308"/>
                  </a:lnTo>
                  <a:lnTo>
                    <a:pt x="530" y="314"/>
                  </a:lnTo>
                  <a:lnTo>
                    <a:pt x="530" y="314"/>
                  </a:lnTo>
                  <a:lnTo>
                    <a:pt x="530" y="314"/>
                  </a:lnTo>
                  <a:lnTo>
                    <a:pt x="530" y="314"/>
                  </a:lnTo>
                  <a:close/>
                  <a:moveTo>
                    <a:pt x="904" y="308"/>
                  </a:moveTo>
                  <a:lnTo>
                    <a:pt x="898" y="308"/>
                  </a:lnTo>
                  <a:lnTo>
                    <a:pt x="904" y="308"/>
                  </a:lnTo>
                  <a:lnTo>
                    <a:pt x="904" y="314"/>
                  </a:lnTo>
                  <a:lnTo>
                    <a:pt x="904" y="308"/>
                  </a:lnTo>
                  <a:lnTo>
                    <a:pt x="904" y="308"/>
                  </a:lnTo>
                  <a:lnTo>
                    <a:pt x="904" y="308"/>
                  </a:lnTo>
                  <a:lnTo>
                    <a:pt x="904" y="308"/>
                  </a:lnTo>
                  <a:close/>
                  <a:moveTo>
                    <a:pt x="904" y="314"/>
                  </a:moveTo>
                  <a:lnTo>
                    <a:pt x="898" y="314"/>
                  </a:lnTo>
                  <a:lnTo>
                    <a:pt x="904" y="314"/>
                  </a:lnTo>
                  <a:lnTo>
                    <a:pt x="904" y="308"/>
                  </a:lnTo>
                  <a:lnTo>
                    <a:pt x="904" y="314"/>
                  </a:lnTo>
                  <a:lnTo>
                    <a:pt x="904" y="314"/>
                  </a:lnTo>
                  <a:lnTo>
                    <a:pt x="904" y="314"/>
                  </a:lnTo>
                  <a:lnTo>
                    <a:pt x="904" y="314"/>
                  </a:lnTo>
                  <a:close/>
                  <a:moveTo>
                    <a:pt x="892" y="320"/>
                  </a:moveTo>
                  <a:lnTo>
                    <a:pt x="892" y="320"/>
                  </a:lnTo>
                  <a:lnTo>
                    <a:pt x="898" y="320"/>
                  </a:lnTo>
                  <a:lnTo>
                    <a:pt x="898" y="320"/>
                  </a:lnTo>
                  <a:lnTo>
                    <a:pt x="892" y="320"/>
                  </a:lnTo>
                  <a:lnTo>
                    <a:pt x="892" y="320"/>
                  </a:lnTo>
                  <a:lnTo>
                    <a:pt x="892" y="320"/>
                  </a:lnTo>
                  <a:lnTo>
                    <a:pt x="892" y="320"/>
                  </a:lnTo>
                  <a:close/>
                  <a:moveTo>
                    <a:pt x="670" y="342"/>
                  </a:moveTo>
                  <a:lnTo>
                    <a:pt x="670" y="342"/>
                  </a:lnTo>
                  <a:lnTo>
                    <a:pt x="670" y="342"/>
                  </a:lnTo>
                  <a:lnTo>
                    <a:pt x="670" y="342"/>
                  </a:lnTo>
                  <a:lnTo>
                    <a:pt x="670" y="342"/>
                  </a:lnTo>
                  <a:lnTo>
                    <a:pt x="670" y="342"/>
                  </a:lnTo>
                  <a:close/>
                  <a:moveTo>
                    <a:pt x="710" y="410"/>
                  </a:moveTo>
                  <a:lnTo>
                    <a:pt x="710" y="410"/>
                  </a:lnTo>
                  <a:lnTo>
                    <a:pt x="710" y="406"/>
                  </a:lnTo>
                  <a:lnTo>
                    <a:pt x="704" y="406"/>
                  </a:lnTo>
                  <a:lnTo>
                    <a:pt x="698" y="406"/>
                  </a:lnTo>
                  <a:lnTo>
                    <a:pt x="698" y="406"/>
                  </a:lnTo>
                  <a:lnTo>
                    <a:pt x="704" y="406"/>
                  </a:lnTo>
                  <a:lnTo>
                    <a:pt x="710" y="406"/>
                  </a:lnTo>
                  <a:lnTo>
                    <a:pt x="710" y="406"/>
                  </a:lnTo>
                  <a:lnTo>
                    <a:pt x="710" y="406"/>
                  </a:lnTo>
                  <a:lnTo>
                    <a:pt x="712" y="406"/>
                  </a:lnTo>
                  <a:lnTo>
                    <a:pt x="712" y="410"/>
                  </a:lnTo>
                  <a:lnTo>
                    <a:pt x="710" y="416"/>
                  </a:lnTo>
                  <a:lnTo>
                    <a:pt x="710" y="410"/>
                  </a:lnTo>
                  <a:lnTo>
                    <a:pt x="710" y="410"/>
                  </a:lnTo>
                  <a:lnTo>
                    <a:pt x="710" y="410"/>
                  </a:lnTo>
                  <a:lnTo>
                    <a:pt x="710" y="410"/>
                  </a:lnTo>
                  <a:close/>
                  <a:moveTo>
                    <a:pt x="290" y="456"/>
                  </a:moveTo>
                  <a:lnTo>
                    <a:pt x="296" y="460"/>
                  </a:lnTo>
                  <a:lnTo>
                    <a:pt x="290" y="460"/>
                  </a:lnTo>
                  <a:lnTo>
                    <a:pt x="284" y="460"/>
                  </a:lnTo>
                  <a:lnTo>
                    <a:pt x="284" y="456"/>
                  </a:lnTo>
                  <a:lnTo>
                    <a:pt x="290" y="456"/>
                  </a:lnTo>
                  <a:lnTo>
                    <a:pt x="284" y="456"/>
                  </a:lnTo>
                  <a:lnTo>
                    <a:pt x="290" y="456"/>
                  </a:lnTo>
                  <a:lnTo>
                    <a:pt x="290" y="456"/>
                  </a:lnTo>
                  <a:lnTo>
                    <a:pt x="290" y="456"/>
                  </a:lnTo>
                  <a:lnTo>
                    <a:pt x="290" y="456"/>
                  </a:lnTo>
                  <a:close/>
                  <a:moveTo>
                    <a:pt x="1850" y="584"/>
                  </a:moveTo>
                  <a:lnTo>
                    <a:pt x="1850" y="584"/>
                  </a:lnTo>
                  <a:lnTo>
                    <a:pt x="1850" y="584"/>
                  </a:lnTo>
                  <a:lnTo>
                    <a:pt x="1850" y="590"/>
                  </a:lnTo>
                  <a:lnTo>
                    <a:pt x="1850" y="584"/>
                  </a:lnTo>
                  <a:lnTo>
                    <a:pt x="1850" y="584"/>
                  </a:lnTo>
                  <a:lnTo>
                    <a:pt x="1850" y="584"/>
                  </a:lnTo>
                  <a:lnTo>
                    <a:pt x="1850" y="584"/>
                  </a:lnTo>
                  <a:close/>
                  <a:moveTo>
                    <a:pt x="1656" y="682"/>
                  </a:moveTo>
                  <a:lnTo>
                    <a:pt x="1656" y="676"/>
                  </a:lnTo>
                  <a:lnTo>
                    <a:pt x="1662" y="676"/>
                  </a:lnTo>
                  <a:lnTo>
                    <a:pt x="1662" y="676"/>
                  </a:lnTo>
                  <a:lnTo>
                    <a:pt x="1662" y="682"/>
                  </a:lnTo>
                  <a:lnTo>
                    <a:pt x="1662" y="676"/>
                  </a:lnTo>
                  <a:lnTo>
                    <a:pt x="1656" y="676"/>
                  </a:lnTo>
                  <a:lnTo>
                    <a:pt x="1656" y="682"/>
                  </a:lnTo>
                  <a:lnTo>
                    <a:pt x="1656" y="682"/>
                  </a:lnTo>
                  <a:lnTo>
                    <a:pt x="1656" y="682"/>
                  </a:lnTo>
                  <a:lnTo>
                    <a:pt x="1656" y="682"/>
                  </a:lnTo>
                  <a:close/>
                  <a:moveTo>
                    <a:pt x="1668" y="692"/>
                  </a:moveTo>
                  <a:lnTo>
                    <a:pt x="1668" y="688"/>
                  </a:lnTo>
                  <a:lnTo>
                    <a:pt x="1668" y="692"/>
                  </a:lnTo>
                  <a:lnTo>
                    <a:pt x="1668" y="692"/>
                  </a:lnTo>
                  <a:lnTo>
                    <a:pt x="1668" y="692"/>
                  </a:lnTo>
                  <a:lnTo>
                    <a:pt x="1668" y="692"/>
                  </a:lnTo>
                  <a:close/>
                  <a:moveTo>
                    <a:pt x="1672" y="692"/>
                  </a:moveTo>
                  <a:lnTo>
                    <a:pt x="1672" y="688"/>
                  </a:lnTo>
                  <a:lnTo>
                    <a:pt x="1672" y="692"/>
                  </a:lnTo>
                  <a:lnTo>
                    <a:pt x="1672" y="692"/>
                  </a:lnTo>
                  <a:lnTo>
                    <a:pt x="1672" y="692"/>
                  </a:lnTo>
                  <a:lnTo>
                    <a:pt x="1672" y="692"/>
                  </a:lnTo>
                  <a:close/>
                  <a:moveTo>
                    <a:pt x="1590" y="926"/>
                  </a:moveTo>
                  <a:lnTo>
                    <a:pt x="1586" y="926"/>
                  </a:lnTo>
                  <a:lnTo>
                    <a:pt x="1586" y="920"/>
                  </a:lnTo>
                  <a:lnTo>
                    <a:pt x="1590" y="926"/>
                  </a:lnTo>
                  <a:lnTo>
                    <a:pt x="1590" y="926"/>
                  </a:lnTo>
                  <a:lnTo>
                    <a:pt x="1590" y="926"/>
                  </a:lnTo>
                  <a:lnTo>
                    <a:pt x="1590" y="926"/>
                  </a:lnTo>
                  <a:close/>
                  <a:moveTo>
                    <a:pt x="540" y="6"/>
                  </a:moveTo>
                  <a:lnTo>
                    <a:pt x="540" y="0"/>
                  </a:lnTo>
                  <a:lnTo>
                    <a:pt x="546" y="0"/>
                  </a:lnTo>
                  <a:lnTo>
                    <a:pt x="550" y="0"/>
                  </a:lnTo>
                  <a:lnTo>
                    <a:pt x="550" y="0"/>
                  </a:lnTo>
                  <a:lnTo>
                    <a:pt x="556" y="0"/>
                  </a:lnTo>
                  <a:lnTo>
                    <a:pt x="562" y="0"/>
                  </a:lnTo>
                  <a:lnTo>
                    <a:pt x="562" y="0"/>
                  </a:lnTo>
                  <a:lnTo>
                    <a:pt x="562" y="0"/>
                  </a:lnTo>
                  <a:lnTo>
                    <a:pt x="556" y="0"/>
                  </a:lnTo>
                  <a:lnTo>
                    <a:pt x="550" y="0"/>
                  </a:lnTo>
                  <a:lnTo>
                    <a:pt x="550" y="0"/>
                  </a:lnTo>
                  <a:lnTo>
                    <a:pt x="546" y="6"/>
                  </a:lnTo>
                  <a:lnTo>
                    <a:pt x="540" y="6"/>
                  </a:lnTo>
                  <a:lnTo>
                    <a:pt x="540" y="6"/>
                  </a:lnTo>
                  <a:lnTo>
                    <a:pt x="540" y="6"/>
                  </a:lnTo>
                  <a:lnTo>
                    <a:pt x="540" y="6"/>
                  </a:lnTo>
                  <a:close/>
                  <a:moveTo>
                    <a:pt x="540" y="12"/>
                  </a:moveTo>
                  <a:lnTo>
                    <a:pt x="536" y="12"/>
                  </a:lnTo>
                  <a:lnTo>
                    <a:pt x="536" y="12"/>
                  </a:lnTo>
                  <a:lnTo>
                    <a:pt x="530" y="12"/>
                  </a:lnTo>
                  <a:lnTo>
                    <a:pt x="524" y="12"/>
                  </a:lnTo>
                  <a:lnTo>
                    <a:pt x="524" y="12"/>
                  </a:lnTo>
                  <a:lnTo>
                    <a:pt x="524" y="12"/>
                  </a:lnTo>
                  <a:lnTo>
                    <a:pt x="530" y="12"/>
                  </a:lnTo>
                  <a:lnTo>
                    <a:pt x="536" y="12"/>
                  </a:lnTo>
                  <a:lnTo>
                    <a:pt x="536" y="12"/>
                  </a:lnTo>
                  <a:lnTo>
                    <a:pt x="540" y="12"/>
                  </a:lnTo>
                  <a:lnTo>
                    <a:pt x="546" y="12"/>
                  </a:lnTo>
                  <a:lnTo>
                    <a:pt x="550" y="12"/>
                  </a:lnTo>
                  <a:lnTo>
                    <a:pt x="550" y="12"/>
                  </a:lnTo>
                  <a:lnTo>
                    <a:pt x="546" y="12"/>
                  </a:lnTo>
                  <a:lnTo>
                    <a:pt x="540" y="12"/>
                  </a:lnTo>
                  <a:lnTo>
                    <a:pt x="540" y="12"/>
                  </a:lnTo>
                  <a:lnTo>
                    <a:pt x="540" y="12"/>
                  </a:lnTo>
                  <a:lnTo>
                    <a:pt x="540" y="12"/>
                  </a:lnTo>
                  <a:close/>
                  <a:moveTo>
                    <a:pt x="508" y="16"/>
                  </a:moveTo>
                  <a:lnTo>
                    <a:pt x="502" y="16"/>
                  </a:lnTo>
                  <a:lnTo>
                    <a:pt x="508" y="16"/>
                  </a:lnTo>
                  <a:lnTo>
                    <a:pt x="512" y="16"/>
                  </a:lnTo>
                  <a:lnTo>
                    <a:pt x="512" y="16"/>
                  </a:lnTo>
                  <a:lnTo>
                    <a:pt x="518" y="16"/>
                  </a:lnTo>
                  <a:lnTo>
                    <a:pt x="524" y="16"/>
                  </a:lnTo>
                  <a:lnTo>
                    <a:pt x="518" y="16"/>
                  </a:lnTo>
                  <a:lnTo>
                    <a:pt x="518" y="12"/>
                  </a:lnTo>
                  <a:lnTo>
                    <a:pt x="524" y="12"/>
                  </a:lnTo>
                  <a:lnTo>
                    <a:pt x="524" y="12"/>
                  </a:lnTo>
                  <a:lnTo>
                    <a:pt x="530" y="12"/>
                  </a:lnTo>
                  <a:lnTo>
                    <a:pt x="536" y="16"/>
                  </a:lnTo>
                  <a:lnTo>
                    <a:pt x="536" y="16"/>
                  </a:lnTo>
                  <a:lnTo>
                    <a:pt x="540" y="16"/>
                  </a:lnTo>
                  <a:lnTo>
                    <a:pt x="536" y="16"/>
                  </a:lnTo>
                  <a:lnTo>
                    <a:pt x="536" y="16"/>
                  </a:lnTo>
                  <a:lnTo>
                    <a:pt x="530" y="16"/>
                  </a:lnTo>
                  <a:lnTo>
                    <a:pt x="524" y="16"/>
                  </a:lnTo>
                  <a:lnTo>
                    <a:pt x="524" y="20"/>
                  </a:lnTo>
                  <a:lnTo>
                    <a:pt x="518" y="20"/>
                  </a:lnTo>
                  <a:lnTo>
                    <a:pt x="518" y="16"/>
                  </a:lnTo>
                  <a:lnTo>
                    <a:pt x="512" y="16"/>
                  </a:lnTo>
                  <a:lnTo>
                    <a:pt x="512" y="20"/>
                  </a:lnTo>
                  <a:lnTo>
                    <a:pt x="512" y="20"/>
                  </a:lnTo>
                  <a:lnTo>
                    <a:pt x="508" y="20"/>
                  </a:lnTo>
                  <a:lnTo>
                    <a:pt x="508" y="16"/>
                  </a:lnTo>
                  <a:lnTo>
                    <a:pt x="508" y="16"/>
                  </a:lnTo>
                  <a:lnTo>
                    <a:pt x="508" y="16"/>
                  </a:lnTo>
                  <a:lnTo>
                    <a:pt x="508" y="16"/>
                  </a:lnTo>
                  <a:close/>
                  <a:moveTo>
                    <a:pt x="1088" y="48"/>
                  </a:moveTo>
                  <a:lnTo>
                    <a:pt x="1088" y="48"/>
                  </a:lnTo>
                  <a:lnTo>
                    <a:pt x="1082" y="48"/>
                  </a:lnTo>
                  <a:lnTo>
                    <a:pt x="1078" y="48"/>
                  </a:lnTo>
                  <a:lnTo>
                    <a:pt x="1078" y="48"/>
                  </a:lnTo>
                  <a:lnTo>
                    <a:pt x="1072" y="48"/>
                  </a:lnTo>
                  <a:lnTo>
                    <a:pt x="1066" y="48"/>
                  </a:lnTo>
                  <a:lnTo>
                    <a:pt x="1066" y="48"/>
                  </a:lnTo>
                  <a:lnTo>
                    <a:pt x="1060" y="48"/>
                  </a:lnTo>
                  <a:lnTo>
                    <a:pt x="1054" y="48"/>
                  </a:lnTo>
                  <a:lnTo>
                    <a:pt x="1054" y="54"/>
                  </a:lnTo>
                  <a:lnTo>
                    <a:pt x="1054" y="54"/>
                  </a:lnTo>
                  <a:lnTo>
                    <a:pt x="1050" y="54"/>
                  </a:lnTo>
                  <a:lnTo>
                    <a:pt x="1044" y="54"/>
                  </a:lnTo>
                  <a:lnTo>
                    <a:pt x="1038" y="54"/>
                  </a:lnTo>
                  <a:lnTo>
                    <a:pt x="1038" y="54"/>
                  </a:lnTo>
                  <a:lnTo>
                    <a:pt x="1038" y="48"/>
                  </a:lnTo>
                  <a:lnTo>
                    <a:pt x="1034" y="48"/>
                  </a:lnTo>
                  <a:lnTo>
                    <a:pt x="1028" y="48"/>
                  </a:lnTo>
                  <a:lnTo>
                    <a:pt x="1028" y="48"/>
                  </a:lnTo>
                  <a:lnTo>
                    <a:pt x="1022" y="48"/>
                  </a:lnTo>
                  <a:lnTo>
                    <a:pt x="1028" y="48"/>
                  </a:lnTo>
                  <a:lnTo>
                    <a:pt x="1028" y="48"/>
                  </a:lnTo>
                  <a:lnTo>
                    <a:pt x="1034" y="48"/>
                  </a:lnTo>
                  <a:lnTo>
                    <a:pt x="1028" y="48"/>
                  </a:lnTo>
                  <a:lnTo>
                    <a:pt x="1028" y="48"/>
                  </a:lnTo>
                  <a:lnTo>
                    <a:pt x="1028" y="48"/>
                  </a:lnTo>
                  <a:lnTo>
                    <a:pt x="1034" y="48"/>
                  </a:lnTo>
                  <a:lnTo>
                    <a:pt x="1038" y="48"/>
                  </a:lnTo>
                  <a:lnTo>
                    <a:pt x="1038" y="48"/>
                  </a:lnTo>
                  <a:lnTo>
                    <a:pt x="1038" y="48"/>
                  </a:lnTo>
                  <a:lnTo>
                    <a:pt x="1034" y="48"/>
                  </a:lnTo>
                  <a:lnTo>
                    <a:pt x="1028" y="48"/>
                  </a:lnTo>
                  <a:lnTo>
                    <a:pt x="1028" y="48"/>
                  </a:lnTo>
                  <a:lnTo>
                    <a:pt x="1022" y="48"/>
                  </a:lnTo>
                  <a:lnTo>
                    <a:pt x="1018" y="48"/>
                  </a:lnTo>
                  <a:lnTo>
                    <a:pt x="1018" y="48"/>
                  </a:lnTo>
                  <a:lnTo>
                    <a:pt x="1018" y="42"/>
                  </a:lnTo>
                  <a:lnTo>
                    <a:pt x="1018" y="42"/>
                  </a:lnTo>
                  <a:lnTo>
                    <a:pt x="1022" y="42"/>
                  </a:lnTo>
                  <a:lnTo>
                    <a:pt x="1028" y="42"/>
                  </a:lnTo>
                  <a:lnTo>
                    <a:pt x="1028" y="42"/>
                  </a:lnTo>
                  <a:lnTo>
                    <a:pt x="1028" y="42"/>
                  </a:lnTo>
                  <a:lnTo>
                    <a:pt x="1022" y="42"/>
                  </a:lnTo>
                  <a:lnTo>
                    <a:pt x="1022" y="38"/>
                  </a:lnTo>
                  <a:lnTo>
                    <a:pt x="1028" y="38"/>
                  </a:lnTo>
                  <a:lnTo>
                    <a:pt x="1028" y="38"/>
                  </a:lnTo>
                  <a:lnTo>
                    <a:pt x="1034" y="38"/>
                  </a:lnTo>
                  <a:lnTo>
                    <a:pt x="1034" y="38"/>
                  </a:lnTo>
                  <a:lnTo>
                    <a:pt x="1038" y="38"/>
                  </a:lnTo>
                  <a:lnTo>
                    <a:pt x="1038" y="32"/>
                  </a:lnTo>
                  <a:lnTo>
                    <a:pt x="1038" y="32"/>
                  </a:lnTo>
                  <a:lnTo>
                    <a:pt x="1038" y="32"/>
                  </a:lnTo>
                  <a:lnTo>
                    <a:pt x="1034" y="32"/>
                  </a:lnTo>
                  <a:lnTo>
                    <a:pt x="1028" y="32"/>
                  </a:lnTo>
                  <a:lnTo>
                    <a:pt x="1034" y="32"/>
                  </a:lnTo>
                  <a:lnTo>
                    <a:pt x="1034" y="26"/>
                  </a:lnTo>
                  <a:lnTo>
                    <a:pt x="1038" y="26"/>
                  </a:lnTo>
                  <a:lnTo>
                    <a:pt x="1038" y="26"/>
                  </a:lnTo>
                  <a:lnTo>
                    <a:pt x="1038" y="26"/>
                  </a:lnTo>
                  <a:lnTo>
                    <a:pt x="1038" y="26"/>
                  </a:lnTo>
                  <a:lnTo>
                    <a:pt x="1044" y="26"/>
                  </a:lnTo>
                  <a:lnTo>
                    <a:pt x="1050" y="26"/>
                  </a:lnTo>
                  <a:lnTo>
                    <a:pt x="1054" y="26"/>
                  </a:lnTo>
                  <a:lnTo>
                    <a:pt x="1054" y="20"/>
                  </a:lnTo>
                  <a:lnTo>
                    <a:pt x="1054" y="20"/>
                  </a:lnTo>
                  <a:lnTo>
                    <a:pt x="1060" y="20"/>
                  </a:lnTo>
                  <a:lnTo>
                    <a:pt x="1066" y="20"/>
                  </a:lnTo>
                  <a:lnTo>
                    <a:pt x="1066" y="20"/>
                  </a:lnTo>
                  <a:lnTo>
                    <a:pt x="1066" y="16"/>
                  </a:lnTo>
                  <a:lnTo>
                    <a:pt x="1072" y="16"/>
                  </a:lnTo>
                  <a:lnTo>
                    <a:pt x="1078" y="16"/>
                  </a:lnTo>
                  <a:lnTo>
                    <a:pt x="1072" y="16"/>
                  </a:lnTo>
                  <a:lnTo>
                    <a:pt x="1066" y="16"/>
                  </a:lnTo>
                  <a:lnTo>
                    <a:pt x="1072" y="16"/>
                  </a:lnTo>
                  <a:lnTo>
                    <a:pt x="1078" y="16"/>
                  </a:lnTo>
                  <a:lnTo>
                    <a:pt x="1078" y="16"/>
                  </a:lnTo>
                  <a:lnTo>
                    <a:pt x="1082" y="20"/>
                  </a:lnTo>
                  <a:lnTo>
                    <a:pt x="1088" y="26"/>
                  </a:lnTo>
                  <a:lnTo>
                    <a:pt x="1088" y="26"/>
                  </a:lnTo>
                  <a:lnTo>
                    <a:pt x="1088" y="26"/>
                  </a:lnTo>
                  <a:lnTo>
                    <a:pt x="1092" y="26"/>
                  </a:lnTo>
                  <a:lnTo>
                    <a:pt x="1104" y="26"/>
                  </a:lnTo>
                  <a:lnTo>
                    <a:pt x="1104" y="32"/>
                  </a:lnTo>
                  <a:lnTo>
                    <a:pt x="1108" y="32"/>
                  </a:lnTo>
                  <a:lnTo>
                    <a:pt x="1104" y="38"/>
                  </a:lnTo>
                  <a:lnTo>
                    <a:pt x="1104" y="38"/>
                  </a:lnTo>
                  <a:lnTo>
                    <a:pt x="1098" y="38"/>
                  </a:lnTo>
                  <a:lnTo>
                    <a:pt x="1092" y="38"/>
                  </a:lnTo>
                  <a:lnTo>
                    <a:pt x="1092" y="38"/>
                  </a:lnTo>
                  <a:lnTo>
                    <a:pt x="1098" y="38"/>
                  </a:lnTo>
                  <a:lnTo>
                    <a:pt x="1098" y="42"/>
                  </a:lnTo>
                  <a:lnTo>
                    <a:pt x="1104" y="48"/>
                  </a:lnTo>
                  <a:lnTo>
                    <a:pt x="1098" y="48"/>
                  </a:lnTo>
                  <a:lnTo>
                    <a:pt x="1092" y="48"/>
                  </a:lnTo>
                  <a:lnTo>
                    <a:pt x="1088" y="48"/>
                  </a:lnTo>
                  <a:lnTo>
                    <a:pt x="1088" y="48"/>
                  </a:lnTo>
                  <a:lnTo>
                    <a:pt x="1088" y="48"/>
                  </a:lnTo>
                  <a:lnTo>
                    <a:pt x="1088" y="48"/>
                  </a:lnTo>
                  <a:close/>
                  <a:moveTo>
                    <a:pt x="604" y="26"/>
                  </a:moveTo>
                  <a:lnTo>
                    <a:pt x="610" y="26"/>
                  </a:lnTo>
                  <a:lnTo>
                    <a:pt x="610" y="26"/>
                  </a:lnTo>
                  <a:lnTo>
                    <a:pt x="616" y="26"/>
                  </a:lnTo>
                  <a:lnTo>
                    <a:pt x="622" y="26"/>
                  </a:lnTo>
                  <a:lnTo>
                    <a:pt x="622" y="26"/>
                  </a:lnTo>
                  <a:lnTo>
                    <a:pt x="626" y="26"/>
                  </a:lnTo>
                  <a:lnTo>
                    <a:pt x="632" y="26"/>
                  </a:lnTo>
                  <a:lnTo>
                    <a:pt x="626" y="26"/>
                  </a:lnTo>
                  <a:lnTo>
                    <a:pt x="626" y="20"/>
                  </a:lnTo>
                  <a:lnTo>
                    <a:pt x="632" y="20"/>
                  </a:lnTo>
                  <a:lnTo>
                    <a:pt x="632" y="20"/>
                  </a:lnTo>
                  <a:lnTo>
                    <a:pt x="638" y="20"/>
                  </a:lnTo>
                  <a:lnTo>
                    <a:pt x="644" y="20"/>
                  </a:lnTo>
                  <a:lnTo>
                    <a:pt x="644" y="20"/>
                  </a:lnTo>
                  <a:lnTo>
                    <a:pt x="644" y="26"/>
                  </a:lnTo>
                  <a:lnTo>
                    <a:pt x="644" y="26"/>
                  </a:lnTo>
                  <a:lnTo>
                    <a:pt x="644" y="32"/>
                  </a:lnTo>
                  <a:lnTo>
                    <a:pt x="638" y="32"/>
                  </a:lnTo>
                  <a:lnTo>
                    <a:pt x="632" y="32"/>
                  </a:lnTo>
                  <a:lnTo>
                    <a:pt x="632" y="32"/>
                  </a:lnTo>
                  <a:lnTo>
                    <a:pt x="626" y="32"/>
                  </a:lnTo>
                  <a:lnTo>
                    <a:pt x="622" y="32"/>
                  </a:lnTo>
                  <a:lnTo>
                    <a:pt x="622" y="32"/>
                  </a:lnTo>
                  <a:lnTo>
                    <a:pt x="622" y="38"/>
                  </a:lnTo>
                  <a:lnTo>
                    <a:pt x="616" y="38"/>
                  </a:lnTo>
                  <a:lnTo>
                    <a:pt x="610" y="38"/>
                  </a:lnTo>
                  <a:lnTo>
                    <a:pt x="610" y="32"/>
                  </a:lnTo>
                  <a:lnTo>
                    <a:pt x="610" y="32"/>
                  </a:lnTo>
                  <a:lnTo>
                    <a:pt x="604" y="32"/>
                  </a:lnTo>
                  <a:lnTo>
                    <a:pt x="604" y="26"/>
                  </a:lnTo>
                  <a:lnTo>
                    <a:pt x="604" y="26"/>
                  </a:lnTo>
                  <a:lnTo>
                    <a:pt x="604" y="26"/>
                  </a:lnTo>
                  <a:lnTo>
                    <a:pt x="604" y="26"/>
                  </a:lnTo>
                  <a:close/>
                  <a:moveTo>
                    <a:pt x="492" y="26"/>
                  </a:moveTo>
                  <a:lnTo>
                    <a:pt x="492" y="20"/>
                  </a:lnTo>
                  <a:lnTo>
                    <a:pt x="496" y="20"/>
                  </a:lnTo>
                  <a:lnTo>
                    <a:pt x="496" y="26"/>
                  </a:lnTo>
                  <a:lnTo>
                    <a:pt x="502" y="26"/>
                  </a:lnTo>
                  <a:lnTo>
                    <a:pt x="502" y="26"/>
                  </a:lnTo>
                  <a:lnTo>
                    <a:pt x="508" y="26"/>
                  </a:lnTo>
                  <a:lnTo>
                    <a:pt x="512" y="26"/>
                  </a:lnTo>
                  <a:lnTo>
                    <a:pt x="512" y="26"/>
                  </a:lnTo>
                  <a:lnTo>
                    <a:pt x="518" y="26"/>
                  </a:lnTo>
                  <a:lnTo>
                    <a:pt x="524" y="26"/>
                  </a:lnTo>
                  <a:lnTo>
                    <a:pt x="524" y="26"/>
                  </a:lnTo>
                  <a:lnTo>
                    <a:pt x="524" y="26"/>
                  </a:lnTo>
                  <a:lnTo>
                    <a:pt x="530" y="26"/>
                  </a:lnTo>
                  <a:lnTo>
                    <a:pt x="536" y="26"/>
                  </a:lnTo>
                  <a:lnTo>
                    <a:pt x="536" y="32"/>
                  </a:lnTo>
                  <a:lnTo>
                    <a:pt x="536" y="32"/>
                  </a:lnTo>
                  <a:lnTo>
                    <a:pt x="530" y="38"/>
                  </a:lnTo>
                  <a:lnTo>
                    <a:pt x="524" y="38"/>
                  </a:lnTo>
                  <a:lnTo>
                    <a:pt x="524" y="32"/>
                  </a:lnTo>
                  <a:lnTo>
                    <a:pt x="524" y="32"/>
                  </a:lnTo>
                  <a:lnTo>
                    <a:pt x="518" y="32"/>
                  </a:lnTo>
                  <a:lnTo>
                    <a:pt x="512" y="32"/>
                  </a:lnTo>
                  <a:lnTo>
                    <a:pt x="512" y="26"/>
                  </a:lnTo>
                  <a:lnTo>
                    <a:pt x="512" y="26"/>
                  </a:lnTo>
                  <a:lnTo>
                    <a:pt x="508" y="26"/>
                  </a:lnTo>
                  <a:lnTo>
                    <a:pt x="502" y="26"/>
                  </a:lnTo>
                  <a:lnTo>
                    <a:pt x="502" y="26"/>
                  </a:lnTo>
                  <a:lnTo>
                    <a:pt x="502" y="26"/>
                  </a:lnTo>
                  <a:lnTo>
                    <a:pt x="502" y="26"/>
                  </a:lnTo>
                  <a:lnTo>
                    <a:pt x="496" y="26"/>
                  </a:lnTo>
                  <a:lnTo>
                    <a:pt x="492" y="26"/>
                  </a:lnTo>
                  <a:lnTo>
                    <a:pt x="492" y="26"/>
                  </a:lnTo>
                  <a:lnTo>
                    <a:pt x="492" y="26"/>
                  </a:lnTo>
                  <a:lnTo>
                    <a:pt x="492" y="26"/>
                  </a:lnTo>
                  <a:close/>
                  <a:moveTo>
                    <a:pt x="384" y="48"/>
                  </a:moveTo>
                  <a:lnTo>
                    <a:pt x="384" y="42"/>
                  </a:lnTo>
                  <a:lnTo>
                    <a:pt x="390" y="42"/>
                  </a:lnTo>
                  <a:lnTo>
                    <a:pt x="394" y="48"/>
                  </a:lnTo>
                  <a:lnTo>
                    <a:pt x="394" y="48"/>
                  </a:lnTo>
                  <a:lnTo>
                    <a:pt x="398" y="48"/>
                  </a:lnTo>
                  <a:lnTo>
                    <a:pt x="404" y="42"/>
                  </a:lnTo>
                  <a:lnTo>
                    <a:pt x="398" y="42"/>
                  </a:lnTo>
                  <a:lnTo>
                    <a:pt x="394" y="42"/>
                  </a:lnTo>
                  <a:lnTo>
                    <a:pt x="398" y="42"/>
                  </a:lnTo>
                  <a:lnTo>
                    <a:pt x="404" y="42"/>
                  </a:lnTo>
                  <a:lnTo>
                    <a:pt x="404" y="38"/>
                  </a:lnTo>
                  <a:lnTo>
                    <a:pt x="398" y="38"/>
                  </a:lnTo>
                  <a:lnTo>
                    <a:pt x="394" y="38"/>
                  </a:lnTo>
                  <a:lnTo>
                    <a:pt x="394" y="42"/>
                  </a:lnTo>
                  <a:lnTo>
                    <a:pt x="394" y="38"/>
                  </a:lnTo>
                  <a:lnTo>
                    <a:pt x="394" y="38"/>
                  </a:lnTo>
                  <a:lnTo>
                    <a:pt x="398" y="38"/>
                  </a:lnTo>
                  <a:lnTo>
                    <a:pt x="404" y="38"/>
                  </a:lnTo>
                  <a:lnTo>
                    <a:pt x="410" y="38"/>
                  </a:lnTo>
                  <a:lnTo>
                    <a:pt x="410" y="38"/>
                  </a:lnTo>
                  <a:lnTo>
                    <a:pt x="416" y="38"/>
                  </a:lnTo>
                  <a:lnTo>
                    <a:pt x="422" y="38"/>
                  </a:lnTo>
                  <a:lnTo>
                    <a:pt x="422" y="38"/>
                  </a:lnTo>
                  <a:lnTo>
                    <a:pt x="422" y="38"/>
                  </a:lnTo>
                  <a:lnTo>
                    <a:pt x="422" y="38"/>
                  </a:lnTo>
                  <a:lnTo>
                    <a:pt x="422" y="38"/>
                  </a:lnTo>
                  <a:lnTo>
                    <a:pt x="426" y="32"/>
                  </a:lnTo>
                  <a:lnTo>
                    <a:pt x="422" y="32"/>
                  </a:lnTo>
                  <a:lnTo>
                    <a:pt x="422" y="38"/>
                  </a:lnTo>
                  <a:lnTo>
                    <a:pt x="422" y="38"/>
                  </a:lnTo>
                  <a:lnTo>
                    <a:pt x="422" y="32"/>
                  </a:lnTo>
                  <a:lnTo>
                    <a:pt x="416" y="32"/>
                  </a:lnTo>
                  <a:lnTo>
                    <a:pt x="422" y="32"/>
                  </a:lnTo>
                  <a:lnTo>
                    <a:pt x="422" y="32"/>
                  </a:lnTo>
                  <a:lnTo>
                    <a:pt x="422" y="26"/>
                  </a:lnTo>
                  <a:lnTo>
                    <a:pt x="426" y="26"/>
                  </a:lnTo>
                  <a:lnTo>
                    <a:pt x="432" y="26"/>
                  </a:lnTo>
                  <a:lnTo>
                    <a:pt x="432" y="26"/>
                  </a:lnTo>
                  <a:lnTo>
                    <a:pt x="432" y="26"/>
                  </a:lnTo>
                  <a:lnTo>
                    <a:pt x="438" y="26"/>
                  </a:lnTo>
                  <a:lnTo>
                    <a:pt x="442" y="26"/>
                  </a:lnTo>
                  <a:lnTo>
                    <a:pt x="442" y="26"/>
                  </a:lnTo>
                  <a:lnTo>
                    <a:pt x="438" y="32"/>
                  </a:lnTo>
                  <a:lnTo>
                    <a:pt x="432" y="32"/>
                  </a:lnTo>
                  <a:lnTo>
                    <a:pt x="438" y="32"/>
                  </a:lnTo>
                  <a:lnTo>
                    <a:pt x="442" y="32"/>
                  </a:lnTo>
                  <a:lnTo>
                    <a:pt x="442" y="32"/>
                  </a:lnTo>
                  <a:lnTo>
                    <a:pt x="448" y="32"/>
                  </a:lnTo>
                  <a:lnTo>
                    <a:pt x="454" y="32"/>
                  </a:lnTo>
                  <a:lnTo>
                    <a:pt x="454" y="38"/>
                  </a:lnTo>
                  <a:lnTo>
                    <a:pt x="448" y="38"/>
                  </a:lnTo>
                  <a:lnTo>
                    <a:pt x="442" y="38"/>
                  </a:lnTo>
                  <a:lnTo>
                    <a:pt x="442" y="38"/>
                  </a:lnTo>
                  <a:lnTo>
                    <a:pt x="442" y="38"/>
                  </a:lnTo>
                  <a:lnTo>
                    <a:pt x="438" y="38"/>
                  </a:lnTo>
                  <a:lnTo>
                    <a:pt x="432" y="38"/>
                  </a:lnTo>
                  <a:lnTo>
                    <a:pt x="432" y="38"/>
                  </a:lnTo>
                  <a:lnTo>
                    <a:pt x="426" y="38"/>
                  </a:lnTo>
                  <a:lnTo>
                    <a:pt x="426" y="42"/>
                  </a:lnTo>
                  <a:lnTo>
                    <a:pt x="422" y="42"/>
                  </a:lnTo>
                  <a:lnTo>
                    <a:pt x="422" y="42"/>
                  </a:lnTo>
                  <a:lnTo>
                    <a:pt x="416" y="42"/>
                  </a:lnTo>
                  <a:lnTo>
                    <a:pt x="410" y="42"/>
                  </a:lnTo>
                  <a:lnTo>
                    <a:pt x="410" y="48"/>
                  </a:lnTo>
                  <a:lnTo>
                    <a:pt x="416" y="48"/>
                  </a:lnTo>
                  <a:lnTo>
                    <a:pt x="416" y="48"/>
                  </a:lnTo>
                  <a:lnTo>
                    <a:pt x="410" y="48"/>
                  </a:lnTo>
                  <a:lnTo>
                    <a:pt x="410" y="48"/>
                  </a:lnTo>
                  <a:lnTo>
                    <a:pt x="410" y="48"/>
                  </a:lnTo>
                  <a:lnTo>
                    <a:pt x="410" y="48"/>
                  </a:lnTo>
                  <a:lnTo>
                    <a:pt x="404" y="48"/>
                  </a:lnTo>
                  <a:lnTo>
                    <a:pt x="398" y="48"/>
                  </a:lnTo>
                  <a:lnTo>
                    <a:pt x="394" y="48"/>
                  </a:lnTo>
                  <a:lnTo>
                    <a:pt x="394" y="54"/>
                  </a:lnTo>
                  <a:lnTo>
                    <a:pt x="394" y="48"/>
                  </a:lnTo>
                  <a:lnTo>
                    <a:pt x="398" y="48"/>
                  </a:lnTo>
                  <a:lnTo>
                    <a:pt x="398" y="48"/>
                  </a:lnTo>
                  <a:lnTo>
                    <a:pt x="394" y="48"/>
                  </a:lnTo>
                  <a:lnTo>
                    <a:pt x="394" y="48"/>
                  </a:lnTo>
                  <a:lnTo>
                    <a:pt x="390" y="48"/>
                  </a:lnTo>
                  <a:lnTo>
                    <a:pt x="384" y="48"/>
                  </a:lnTo>
                  <a:lnTo>
                    <a:pt x="384" y="48"/>
                  </a:lnTo>
                  <a:lnTo>
                    <a:pt x="384" y="48"/>
                  </a:lnTo>
                  <a:lnTo>
                    <a:pt x="384" y="48"/>
                  </a:lnTo>
                  <a:lnTo>
                    <a:pt x="384" y="48"/>
                  </a:lnTo>
                  <a:lnTo>
                    <a:pt x="384" y="48"/>
                  </a:lnTo>
                  <a:close/>
                  <a:moveTo>
                    <a:pt x="562" y="38"/>
                  </a:moveTo>
                  <a:lnTo>
                    <a:pt x="562" y="38"/>
                  </a:lnTo>
                  <a:lnTo>
                    <a:pt x="562" y="32"/>
                  </a:lnTo>
                  <a:lnTo>
                    <a:pt x="562" y="32"/>
                  </a:lnTo>
                  <a:lnTo>
                    <a:pt x="568" y="32"/>
                  </a:lnTo>
                  <a:lnTo>
                    <a:pt x="568" y="26"/>
                  </a:lnTo>
                  <a:lnTo>
                    <a:pt x="572" y="26"/>
                  </a:lnTo>
                  <a:lnTo>
                    <a:pt x="572" y="26"/>
                  </a:lnTo>
                  <a:lnTo>
                    <a:pt x="572" y="32"/>
                  </a:lnTo>
                  <a:lnTo>
                    <a:pt x="572" y="32"/>
                  </a:lnTo>
                  <a:lnTo>
                    <a:pt x="572" y="32"/>
                  </a:lnTo>
                  <a:lnTo>
                    <a:pt x="578" y="32"/>
                  </a:lnTo>
                  <a:lnTo>
                    <a:pt x="584" y="32"/>
                  </a:lnTo>
                  <a:lnTo>
                    <a:pt x="584" y="26"/>
                  </a:lnTo>
                  <a:lnTo>
                    <a:pt x="590" y="26"/>
                  </a:lnTo>
                  <a:lnTo>
                    <a:pt x="596" y="26"/>
                  </a:lnTo>
                  <a:lnTo>
                    <a:pt x="600" y="26"/>
                  </a:lnTo>
                  <a:lnTo>
                    <a:pt x="600" y="26"/>
                  </a:lnTo>
                  <a:lnTo>
                    <a:pt x="600" y="32"/>
                  </a:lnTo>
                  <a:lnTo>
                    <a:pt x="600" y="38"/>
                  </a:lnTo>
                  <a:lnTo>
                    <a:pt x="600" y="38"/>
                  </a:lnTo>
                  <a:lnTo>
                    <a:pt x="600" y="38"/>
                  </a:lnTo>
                  <a:lnTo>
                    <a:pt x="600" y="38"/>
                  </a:lnTo>
                  <a:lnTo>
                    <a:pt x="596" y="38"/>
                  </a:lnTo>
                  <a:lnTo>
                    <a:pt x="596" y="38"/>
                  </a:lnTo>
                  <a:lnTo>
                    <a:pt x="590" y="38"/>
                  </a:lnTo>
                  <a:lnTo>
                    <a:pt x="584" y="42"/>
                  </a:lnTo>
                  <a:lnTo>
                    <a:pt x="584" y="42"/>
                  </a:lnTo>
                  <a:lnTo>
                    <a:pt x="578" y="42"/>
                  </a:lnTo>
                  <a:lnTo>
                    <a:pt x="578" y="38"/>
                  </a:lnTo>
                  <a:lnTo>
                    <a:pt x="572" y="38"/>
                  </a:lnTo>
                  <a:lnTo>
                    <a:pt x="572" y="38"/>
                  </a:lnTo>
                  <a:lnTo>
                    <a:pt x="568" y="42"/>
                  </a:lnTo>
                  <a:lnTo>
                    <a:pt x="562" y="42"/>
                  </a:lnTo>
                  <a:lnTo>
                    <a:pt x="562" y="38"/>
                  </a:lnTo>
                  <a:lnTo>
                    <a:pt x="562" y="38"/>
                  </a:lnTo>
                  <a:lnTo>
                    <a:pt x="562" y="38"/>
                  </a:lnTo>
                  <a:lnTo>
                    <a:pt x="562" y="38"/>
                  </a:lnTo>
                  <a:lnTo>
                    <a:pt x="562" y="38"/>
                  </a:lnTo>
                  <a:close/>
                  <a:moveTo>
                    <a:pt x="372" y="42"/>
                  </a:moveTo>
                  <a:lnTo>
                    <a:pt x="372" y="38"/>
                  </a:lnTo>
                  <a:lnTo>
                    <a:pt x="372" y="38"/>
                  </a:lnTo>
                  <a:lnTo>
                    <a:pt x="368" y="38"/>
                  </a:lnTo>
                  <a:lnTo>
                    <a:pt x="362" y="38"/>
                  </a:lnTo>
                  <a:lnTo>
                    <a:pt x="362" y="38"/>
                  </a:lnTo>
                  <a:lnTo>
                    <a:pt x="362" y="38"/>
                  </a:lnTo>
                  <a:lnTo>
                    <a:pt x="356" y="38"/>
                  </a:lnTo>
                  <a:lnTo>
                    <a:pt x="362" y="38"/>
                  </a:lnTo>
                  <a:lnTo>
                    <a:pt x="362" y="38"/>
                  </a:lnTo>
                  <a:lnTo>
                    <a:pt x="368" y="38"/>
                  </a:lnTo>
                  <a:lnTo>
                    <a:pt x="372" y="38"/>
                  </a:lnTo>
                  <a:lnTo>
                    <a:pt x="372" y="38"/>
                  </a:lnTo>
                  <a:lnTo>
                    <a:pt x="378" y="38"/>
                  </a:lnTo>
                  <a:lnTo>
                    <a:pt x="384" y="32"/>
                  </a:lnTo>
                  <a:lnTo>
                    <a:pt x="378" y="32"/>
                  </a:lnTo>
                  <a:lnTo>
                    <a:pt x="384" y="32"/>
                  </a:lnTo>
                  <a:lnTo>
                    <a:pt x="384" y="32"/>
                  </a:lnTo>
                  <a:lnTo>
                    <a:pt x="390" y="32"/>
                  </a:lnTo>
                  <a:lnTo>
                    <a:pt x="390" y="26"/>
                  </a:lnTo>
                  <a:lnTo>
                    <a:pt x="394" y="26"/>
                  </a:lnTo>
                  <a:lnTo>
                    <a:pt x="394" y="26"/>
                  </a:lnTo>
                  <a:lnTo>
                    <a:pt x="394" y="32"/>
                  </a:lnTo>
                  <a:lnTo>
                    <a:pt x="398" y="32"/>
                  </a:lnTo>
                  <a:lnTo>
                    <a:pt x="404" y="32"/>
                  </a:lnTo>
                  <a:lnTo>
                    <a:pt x="410" y="32"/>
                  </a:lnTo>
                  <a:lnTo>
                    <a:pt x="410" y="32"/>
                  </a:lnTo>
                  <a:lnTo>
                    <a:pt x="410" y="32"/>
                  </a:lnTo>
                  <a:lnTo>
                    <a:pt x="410" y="38"/>
                  </a:lnTo>
                  <a:lnTo>
                    <a:pt x="410" y="38"/>
                  </a:lnTo>
                  <a:lnTo>
                    <a:pt x="404" y="38"/>
                  </a:lnTo>
                  <a:lnTo>
                    <a:pt x="398" y="38"/>
                  </a:lnTo>
                  <a:lnTo>
                    <a:pt x="398" y="32"/>
                  </a:lnTo>
                  <a:lnTo>
                    <a:pt x="394" y="32"/>
                  </a:lnTo>
                  <a:lnTo>
                    <a:pt x="394" y="32"/>
                  </a:lnTo>
                  <a:lnTo>
                    <a:pt x="394" y="38"/>
                  </a:lnTo>
                  <a:lnTo>
                    <a:pt x="390" y="38"/>
                  </a:lnTo>
                  <a:lnTo>
                    <a:pt x="384" y="38"/>
                  </a:lnTo>
                  <a:lnTo>
                    <a:pt x="384" y="38"/>
                  </a:lnTo>
                  <a:lnTo>
                    <a:pt x="378" y="38"/>
                  </a:lnTo>
                  <a:lnTo>
                    <a:pt x="384" y="38"/>
                  </a:lnTo>
                  <a:lnTo>
                    <a:pt x="378" y="38"/>
                  </a:lnTo>
                  <a:lnTo>
                    <a:pt x="372" y="42"/>
                  </a:lnTo>
                  <a:lnTo>
                    <a:pt x="372" y="42"/>
                  </a:lnTo>
                  <a:lnTo>
                    <a:pt x="372" y="42"/>
                  </a:lnTo>
                  <a:lnTo>
                    <a:pt x="372" y="42"/>
                  </a:lnTo>
                  <a:close/>
                  <a:moveTo>
                    <a:pt x="536" y="48"/>
                  </a:moveTo>
                  <a:lnTo>
                    <a:pt x="536" y="48"/>
                  </a:lnTo>
                  <a:lnTo>
                    <a:pt x="530" y="48"/>
                  </a:lnTo>
                  <a:lnTo>
                    <a:pt x="530" y="42"/>
                  </a:lnTo>
                  <a:lnTo>
                    <a:pt x="530" y="38"/>
                  </a:lnTo>
                  <a:lnTo>
                    <a:pt x="524" y="38"/>
                  </a:lnTo>
                  <a:lnTo>
                    <a:pt x="530" y="38"/>
                  </a:lnTo>
                  <a:lnTo>
                    <a:pt x="536" y="38"/>
                  </a:lnTo>
                  <a:lnTo>
                    <a:pt x="536" y="38"/>
                  </a:lnTo>
                  <a:lnTo>
                    <a:pt x="540" y="38"/>
                  </a:lnTo>
                  <a:lnTo>
                    <a:pt x="550" y="38"/>
                  </a:lnTo>
                  <a:lnTo>
                    <a:pt x="550" y="42"/>
                  </a:lnTo>
                  <a:lnTo>
                    <a:pt x="556" y="42"/>
                  </a:lnTo>
                  <a:lnTo>
                    <a:pt x="562" y="42"/>
                  </a:lnTo>
                  <a:lnTo>
                    <a:pt x="562" y="48"/>
                  </a:lnTo>
                  <a:lnTo>
                    <a:pt x="550" y="42"/>
                  </a:lnTo>
                  <a:lnTo>
                    <a:pt x="550" y="42"/>
                  </a:lnTo>
                  <a:lnTo>
                    <a:pt x="550" y="48"/>
                  </a:lnTo>
                  <a:lnTo>
                    <a:pt x="546" y="48"/>
                  </a:lnTo>
                  <a:lnTo>
                    <a:pt x="540" y="48"/>
                  </a:lnTo>
                  <a:lnTo>
                    <a:pt x="546" y="48"/>
                  </a:lnTo>
                  <a:lnTo>
                    <a:pt x="550" y="48"/>
                  </a:lnTo>
                  <a:lnTo>
                    <a:pt x="550" y="48"/>
                  </a:lnTo>
                  <a:lnTo>
                    <a:pt x="546" y="48"/>
                  </a:lnTo>
                  <a:lnTo>
                    <a:pt x="540" y="48"/>
                  </a:lnTo>
                  <a:lnTo>
                    <a:pt x="540" y="48"/>
                  </a:lnTo>
                  <a:lnTo>
                    <a:pt x="540" y="48"/>
                  </a:lnTo>
                  <a:lnTo>
                    <a:pt x="536" y="48"/>
                  </a:lnTo>
                  <a:lnTo>
                    <a:pt x="536" y="48"/>
                  </a:lnTo>
                  <a:lnTo>
                    <a:pt x="536" y="48"/>
                  </a:lnTo>
                  <a:lnTo>
                    <a:pt x="536" y="48"/>
                  </a:lnTo>
                  <a:close/>
                  <a:moveTo>
                    <a:pt x="512" y="48"/>
                  </a:moveTo>
                  <a:lnTo>
                    <a:pt x="512" y="48"/>
                  </a:lnTo>
                  <a:lnTo>
                    <a:pt x="512" y="48"/>
                  </a:lnTo>
                  <a:lnTo>
                    <a:pt x="512" y="42"/>
                  </a:lnTo>
                  <a:lnTo>
                    <a:pt x="512" y="42"/>
                  </a:lnTo>
                  <a:lnTo>
                    <a:pt x="518" y="42"/>
                  </a:lnTo>
                  <a:lnTo>
                    <a:pt x="524" y="42"/>
                  </a:lnTo>
                  <a:lnTo>
                    <a:pt x="524" y="42"/>
                  </a:lnTo>
                  <a:lnTo>
                    <a:pt x="530" y="42"/>
                  </a:lnTo>
                  <a:lnTo>
                    <a:pt x="530" y="48"/>
                  </a:lnTo>
                  <a:lnTo>
                    <a:pt x="530" y="48"/>
                  </a:lnTo>
                  <a:lnTo>
                    <a:pt x="524" y="48"/>
                  </a:lnTo>
                  <a:lnTo>
                    <a:pt x="524" y="54"/>
                  </a:lnTo>
                  <a:lnTo>
                    <a:pt x="524" y="54"/>
                  </a:lnTo>
                  <a:lnTo>
                    <a:pt x="524" y="48"/>
                  </a:lnTo>
                  <a:lnTo>
                    <a:pt x="518" y="48"/>
                  </a:lnTo>
                  <a:lnTo>
                    <a:pt x="512" y="48"/>
                  </a:lnTo>
                  <a:lnTo>
                    <a:pt x="512" y="48"/>
                  </a:lnTo>
                  <a:lnTo>
                    <a:pt x="508" y="48"/>
                  </a:lnTo>
                  <a:lnTo>
                    <a:pt x="512" y="48"/>
                  </a:lnTo>
                  <a:lnTo>
                    <a:pt x="512" y="48"/>
                  </a:lnTo>
                  <a:lnTo>
                    <a:pt x="512" y="48"/>
                  </a:lnTo>
                  <a:lnTo>
                    <a:pt x="512" y="48"/>
                  </a:lnTo>
                  <a:close/>
                  <a:moveTo>
                    <a:pt x="1038" y="70"/>
                  </a:moveTo>
                  <a:lnTo>
                    <a:pt x="1038" y="70"/>
                  </a:lnTo>
                  <a:lnTo>
                    <a:pt x="1038" y="70"/>
                  </a:lnTo>
                  <a:lnTo>
                    <a:pt x="1038" y="70"/>
                  </a:lnTo>
                  <a:lnTo>
                    <a:pt x="1034" y="66"/>
                  </a:lnTo>
                  <a:lnTo>
                    <a:pt x="1038" y="66"/>
                  </a:lnTo>
                  <a:lnTo>
                    <a:pt x="1038" y="70"/>
                  </a:lnTo>
                  <a:lnTo>
                    <a:pt x="1038" y="70"/>
                  </a:lnTo>
                  <a:lnTo>
                    <a:pt x="1044" y="66"/>
                  </a:lnTo>
                  <a:lnTo>
                    <a:pt x="1050" y="66"/>
                  </a:lnTo>
                  <a:lnTo>
                    <a:pt x="1050" y="60"/>
                  </a:lnTo>
                  <a:lnTo>
                    <a:pt x="1054" y="60"/>
                  </a:lnTo>
                  <a:lnTo>
                    <a:pt x="1054" y="60"/>
                  </a:lnTo>
                  <a:lnTo>
                    <a:pt x="1060" y="60"/>
                  </a:lnTo>
                  <a:lnTo>
                    <a:pt x="1060" y="60"/>
                  </a:lnTo>
                  <a:lnTo>
                    <a:pt x="1054" y="60"/>
                  </a:lnTo>
                  <a:lnTo>
                    <a:pt x="1054" y="54"/>
                  </a:lnTo>
                  <a:lnTo>
                    <a:pt x="1060" y="54"/>
                  </a:lnTo>
                  <a:lnTo>
                    <a:pt x="1066" y="54"/>
                  </a:lnTo>
                  <a:lnTo>
                    <a:pt x="1066" y="48"/>
                  </a:lnTo>
                  <a:lnTo>
                    <a:pt x="1066" y="48"/>
                  </a:lnTo>
                  <a:lnTo>
                    <a:pt x="1066" y="54"/>
                  </a:lnTo>
                  <a:lnTo>
                    <a:pt x="1072" y="54"/>
                  </a:lnTo>
                  <a:lnTo>
                    <a:pt x="1072" y="48"/>
                  </a:lnTo>
                  <a:lnTo>
                    <a:pt x="1078" y="48"/>
                  </a:lnTo>
                  <a:lnTo>
                    <a:pt x="1078" y="48"/>
                  </a:lnTo>
                  <a:lnTo>
                    <a:pt x="1082" y="48"/>
                  </a:lnTo>
                  <a:lnTo>
                    <a:pt x="1088" y="48"/>
                  </a:lnTo>
                  <a:lnTo>
                    <a:pt x="1088" y="48"/>
                  </a:lnTo>
                  <a:lnTo>
                    <a:pt x="1092" y="48"/>
                  </a:lnTo>
                  <a:lnTo>
                    <a:pt x="1098" y="48"/>
                  </a:lnTo>
                  <a:lnTo>
                    <a:pt x="1104" y="48"/>
                  </a:lnTo>
                  <a:lnTo>
                    <a:pt x="1104" y="48"/>
                  </a:lnTo>
                  <a:lnTo>
                    <a:pt x="1108" y="54"/>
                  </a:lnTo>
                  <a:lnTo>
                    <a:pt x="1104" y="60"/>
                  </a:lnTo>
                  <a:lnTo>
                    <a:pt x="1104" y="60"/>
                  </a:lnTo>
                  <a:lnTo>
                    <a:pt x="1098" y="60"/>
                  </a:lnTo>
                  <a:lnTo>
                    <a:pt x="1104" y="60"/>
                  </a:lnTo>
                  <a:lnTo>
                    <a:pt x="1104" y="60"/>
                  </a:lnTo>
                  <a:lnTo>
                    <a:pt x="1104" y="60"/>
                  </a:lnTo>
                  <a:lnTo>
                    <a:pt x="1108" y="60"/>
                  </a:lnTo>
                  <a:lnTo>
                    <a:pt x="1108" y="60"/>
                  </a:lnTo>
                  <a:lnTo>
                    <a:pt x="1114" y="60"/>
                  </a:lnTo>
                  <a:lnTo>
                    <a:pt x="1114" y="54"/>
                  </a:lnTo>
                  <a:lnTo>
                    <a:pt x="1120" y="54"/>
                  </a:lnTo>
                  <a:lnTo>
                    <a:pt x="1120" y="54"/>
                  </a:lnTo>
                  <a:lnTo>
                    <a:pt x="1126" y="54"/>
                  </a:lnTo>
                  <a:lnTo>
                    <a:pt x="1132" y="54"/>
                  </a:lnTo>
                  <a:lnTo>
                    <a:pt x="1132" y="60"/>
                  </a:lnTo>
                  <a:lnTo>
                    <a:pt x="1136" y="60"/>
                  </a:lnTo>
                  <a:lnTo>
                    <a:pt x="1136" y="60"/>
                  </a:lnTo>
                  <a:lnTo>
                    <a:pt x="1136" y="60"/>
                  </a:lnTo>
                  <a:lnTo>
                    <a:pt x="1136" y="60"/>
                  </a:lnTo>
                  <a:lnTo>
                    <a:pt x="1136" y="66"/>
                  </a:lnTo>
                  <a:lnTo>
                    <a:pt x="1132" y="66"/>
                  </a:lnTo>
                  <a:lnTo>
                    <a:pt x="1132" y="70"/>
                  </a:lnTo>
                  <a:lnTo>
                    <a:pt x="1132" y="70"/>
                  </a:lnTo>
                  <a:lnTo>
                    <a:pt x="1136" y="70"/>
                  </a:lnTo>
                  <a:lnTo>
                    <a:pt x="1132" y="70"/>
                  </a:lnTo>
                  <a:lnTo>
                    <a:pt x="1132" y="74"/>
                  </a:lnTo>
                  <a:lnTo>
                    <a:pt x="1126" y="74"/>
                  </a:lnTo>
                  <a:lnTo>
                    <a:pt x="1126" y="70"/>
                  </a:lnTo>
                  <a:lnTo>
                    <a:pt x="1120" y="70"/>
                  </a:lnTo>
                  <a:lnTo>
                    <a:pt x="1120" y="74"/>
                  </a:lnTo>
                  <a:lnTo>
                    <a:pt x="1126" y="74"/>
                  </a:lnTo>
                  <a:lnTo>
                    <a:pt x="1132" y="74"/>
                  </a:lnTo>
                  <a:lnTo>
                    <a:pt x="1132" y="80"/>
                  </a:lnTo>
                  <a:lnTo>
                    <a:pt x="1136" y="80"/>
                  </a:lnTo>
                  <a:lnTo>
                    <a:pt x="1136" y="86"/>
                  </a:lnTo>
                  <a:lnTo>
                    <a:pt x="1132" y="86"/>
                  </a:lnTo>
                  <a:lnTo>
                    <a:pt x="1126" y="86"/>
                  </a:lnTo>
                  <a:lnTo>
                    <a:pt x="1120" y="86"/>
                  </a:lnTo>
                  <a:lnTo>
                    <a:pt x="1120" y="86"/>
                  </a:lnTo>
                  <a:lnTo>
                    <a:pt x="1114" y="86"/>
                  </a:lnTo>
                  <a:lnTo>
                    <a:pt x="1114" y="92"/>
                  </a:lnTo>
                  <a:lnTo>
                    <a:pt x="1108" y="86"/>
                  </a:lnTo>
                  <a:lnTo>
                    <a:pt x="1108" y="86"/>
                  </a:lnTo>
                  <a:lnTo>
                    <a:pt x="1104" y="86"/>
                  </a:lnTo>
                  <a:lnTo>
                    <a:pt x="1104" y="86"/>
                  </a:lnTo>
                  <a:lnTo>
                    <a:pt x="1098" y="86"/>
                  </a:lnTo>
                  <a:lnTo>
                    <a:pt x="1092" y="86"/>
                  </a:lnTo>
                  <a:lnTo>
                    <a:pt x="1092" y="86"/>
                  </a:lnTo>
                  <a:lnTo>
                    <a:pt x="1088" y="86"/>
                  </a:lnTo>
                  <a:lnTo>
                    <a:pt x="1088" y="86"/>
                  </a:lnTo>
                  <a:lnTo>
                    <a:pt x="1082" y="86"/>
                  </a:lnTo>
                  <a:lnTo>
                    <a:pt x="1088" y="86"/>
                  </a:lnTo>
                  <a:lnTo>
                    <a:pt x="1082" y="86"/>
                  </a:lnTo>
                  <a:lnTo>
                    <a:pt x="1078" y="86"/>
                  </a:lnTo>
                  <a:lnTo>
                    <a:pt x="1078" y="86"/>
                  </a:lnTo>
                  <a:lnTo>
                    <a:pt x="1078" y="80"/>
                  </a:lnTo>
                  <a:lnTo>
                    <a:pt x="1072" y="80"/>
                  </a:lnTo>
                  <a:lnTo>
                    <a:pt x="1066" y="80"/>
                  </a:lnTo>
                  <a:lnTo>
                    <a:pt x="1066" y="80"/>
                  </a:lnTo>
                  <a:lnTo>
                    <a:pt x="1060" y="80"/>
                  </a:lnTo>
                  <a:lnTo>
                    <a:pt x="1060" y="74"/>
                  </a:lnTo>
                  <a:lnTo>
                    <a:pt x="1054" y="74"/>
                  </a:lnTo>
                  <a:lnTo>
                    <a:pt x="1054" y="70"/>
                  </a:lnTo>
                  <a:lnTo>
                    <a:pt x="1054" y="70"/>
                  </a:lnTo>
                  <a:lnTo>
                    <a:pt x="1054" y="70"/>
                  </a:lnTo>
                  <a:lnTo>
                    <a:pt x="1050" y="70"/>
                  </a:lnTo>
                  <a:lnTo>
                    <a:pt x="1054" y="70"/>
                  </a:lnTo>
                  <a:lnTo>
                    <a:pt x="1050" y="70"/>
                  </a:lnTo>
                  <a:lnTo>
                    <a:pt x="1050" y="66"/>
                  </a:lnTo>
                  <a:lnTo>
                    <a:pt x="1044" y="70"/>
                  </a:lnTo>
                  <a:lnTo>
                    <a:pt x="1038" y="70"/>
                  </a:lnTo>
                  <a:lnTo>
                    <a:pt x="1038" y="70"/>
                  </a:lnTo>
                  <a:lnTo>
                    <a:pt x="1038" y="70"/>
                  </a:lnTo>
                  <a:lnTo>
                    <a:pt x="1038" y="70"/>
                  </a:lnTo>
                  <a:close/>
                  <a:moveTo>
                    <a:pt x="1012" y="54"/>
                  </a:moveTo>
                  <a:lnTo>
                    <a:pt x="1006" y="54"/>
                  </a:lnTo>
                  <a:lnTo>
                    <a:pt x="1012" y="54"/>
                  </a:lnTo>
                  <a:lnTo>
                    <a:pt x="1018" y="54"/>
                  </a:lnTo>
                  <a:lnTo>
                    <a:pt x="1018" y="54"/>
                  </a:lnTo>
                  <a:lnTo>
                    <a:pt x="1022" y="54"/>
                  </a:lnTo>
                  <a:lnTo>
                    <a:pt x="1028" y="54"/>
                  </a:lnTo>
                  <a:lnTo>
                    <a:pt x="1028" y="54"/>
                  </a:lnTo>
                  <a:lnTo>
                    <a:pt x="1034" y="54"/>
                  </a:lnTo>
                  <a:lnTo>
                    <a:pt x="1038" y="54"/>
                  </a:lnTo>
                  <a:lnTo>
                    <a:pt x="1038" y="54"/>
                  </a:lnTo>
                  <a:lnTo>
                    <a:pt x="1044" y="54"/>
                  </a:lnTo>
                  <a:lnTo>
                    <a:pt x="1050" y="60"/>
                  </a:lnTo>
                  <a:lnTo>
                    <a:pt x="1044" y="60"/>
                  </a:lnTo>
                  <a:lnTo>
                    <a:pt x="1044" y="60"/>
                  </a:lnTo>
                  <a:lnTo>
                    <a:pt x="1038" y="60"/>
                  </a:lnTo>
                  <a:lnTo>
                    <a:pt x="1038" y="60"/>
                  </a:lnTo>
                  <a:lnTo>
                    <a:pt x="1034" y="60"/>
                  </a:lnTo>
                  <a:lnTo>
                    <a:pt x="1034" y="66"/>
                  </a:lnTo>
                  <a:lnTo>
                    <a:pt x="1028" y="66"/>
                  </a:lnTo>
                  <a:lnTo>
                    <a:pt x="1028" y="66"/>
                  </a:lnTo>
                  <a:lnTo>
                    <a:pt x="1022" y="66"/>
                  </a:lnTo>
                  <a:lnTo>
                    <a:pt x="1022" y="60"/>
                  </a:lnTo>
                  <a:lnTo>
                    <a:pt x="1028" y="60"/>
                  </a:lnTo>
                  <a:lnTo>
                    <a:pt x="1022" y="60"/>
                  </a:lnTo>
                  <a:lnTo>
                    <a:pt x="1018" y="60"/>
                  </a:lnTo>
                  <a:lnTo>
                    <a:pt x="1012" y="60"/>
                  </a:lnTo>
                  <a:lnTo>
                    <a:pt x="1012" y="54"/>
                  </a:lnTo>
                  <a:lnTo>
                    <a:pt x="1012" y="54"/>
                  </a:lnTo>
                  <a:lnTo>
                    <a:pt x="1012" y="54"/>
                  </a:lnTo>
                  <a:lnTo>
                    <a:pt x="1012" y="54"/>
                  </a:lnTo>
                  <a:close/>
                  <a:moveTo>
                    <a:pt x="1136" y="66"/>
                  </a:moveTo>
                  <a:lnTo>
                    <a:pt x="1136" y="60"/>
                  </a:lnTo>
                  <a:lnTo>
                    <a:pt x="1136" y="60"/>
                  </a:lnTo>
                  <a:lnTo>
                    <a:pt x="1142" y="66"/>
                  </a:lnTo>
                  <a:lnTo>
                    <a:pt x="1136" y="66"/>
                  </a:lnTo>
                  <a:lnTo>
                    <a:pt x="1136" y="66"/>
                  </a:lnTo>
                  <a:lnTo>
                    <a:pt x="1136" y="66"/>
                  </a:lnTo>
                  <a:lnTo>
                    <a:pt x="1136" y="66"/>
                  </a:lnTo>
                  <a:lnTo>
                    <a:pt x="1136" y="66"/>
                  </a:lnTo>
                  <a:close/>
                  <a:moveTo>
                    <a:pt x="806" y="70"/>
                  </a:moveTo>
                  <a:lnTo>
                    <a:pt x="800" y="70"/>
                  </a:lnTo>
                  <a:lnTo>
                    <a:pt x="800" y="66"/>
                  </a:lnTo>
                  <a:lnTo>
                    <a:pt x="800" y="66"/>
                  </a:lnTo>
                  <a:lnTo>
                    <a:pt x="806" y="66"/>
                  </a:lnTo>
                  <a:lnTo>
                    <a:pt x="812" y="66"/>
                  </a:lnTo>
                  <a:lnTo>
                    <a:pt x="812" y="66"/>
                  </a:lnTo>
                  <a:lnTo>
                    <a:pt x="812" y="70"/>
                  </a:lnTo>
                  <a:lnTo>
                    <a:pt x="818" y="70"/>
                  </a:lnTo>
                  <a:lnTo>
                    <a:pt x="822" y="70"/>
                  </a:lnTo>
                  <a:lnTo>
                    <a:pt x="818" y="70"/>
                  </a:lnTo>
                  <a:lnTo>
                    <a:pt x="812" y="70"/>
                  </a:lnTo>
                  <a:lnTo>
                    <a:pt x="812" y="70"/>
                  </a:lnTo>
                  <a:lnTo>
                    <a:pt x="806" y="70"/>
                  </a:lnTo>
                  <a:lnTo>
                    <a:pt x="806" y="70"/>
                  </a:lnTo>
                  <a:lnTo>
                    <a:pt x="806" y="70"/>
                  </a:lnTo>
                  <a:lnTo>
                    <a:pt x="806" y="70"/>
                  </a:lnTo>
                  <a:close/>
                  <a:moveTo>
                    <a:pt x="1018" y="70"/>
                  </a:moveTo>
                  <a:lnTo>
                    <a:pt x="1022" y="70"/>
                  </a:lnTo>
                  <a:lnTo>
                    <a:pt x="1028" y="70"/>
                  </a:lnTo>
                  <a:lnTo>
                    <a:pt x="1028" y="70"/>
                  </a:lnTo>
                  <a:lnTo>
                    <a:pt x="1028" y="70"/>
                  </a:lnTo>
                  <a:lnTo>
                    <a:pt x="1028" y="70"/>
                  </a:lnTo>
                  <a:lnTo>
                    <a:pt x="1022" y="70"/>
                  </a:lnTo>
                  <a:lnTo>
                    <a:pt x="1018" y="70"/>
                  </a:lnTo>
                  <a:lnTo>
                    <a:pt x="1018" y="70"/>
                  </a:lnTo>
                  <a:lnTo>
                    <a:pt x="1018" y="70"/>
                  </a:lnTo>
                  <a:lnTo>
                    <a:pt x="1018" y="70"/>
                  </a:lnTo>
                  <a:close/>
                  <a:moveTo>
                    <a:pt x="1028" y="70"/>
                  </a:moveTo>
                  <a:lnTo>
                    <a:pt x="1034" y="70"/>
                  </a:lnTo>
                  <a:lnTo>
                    <a:pt x="1038" y="70"/>
                  </a:lnTo>
                  <a:lnTo>
                    <a:pt x="1038" y="70"/>
                  </a:lnTo>
                  <a:lnTo>
                    <a:pt x="1034" y="70"/>
                  </a:lnTo>
                  <a:lnTo>
                    <a:pt x="1028" y="70"/>
                  </a:lnTo>
                  <a:lnTo>
                    <a:pt x="1028" y="70"/>
                  </a:lnTo>
                  <a:lnTo>
                    <a:pt x="1028" y="70"/>
                  </a:lnTo>
                  <a:lnTo>
                    <a:pt x="1028" y="70"/>
                  </a:lnTo>
                  <a:close/>
                  <a:moveTo>
                    <a:pt x="1206" y="96"/>
                  </a:moveTo>
                  <a:lnTo>
                    <a:pt x="1206" y="96"/>
                  </a:lnTo>
                  <a:lnTo>
                    <a:pt x="1206" y="102"/>
                  </a:lnTo>
                  <a:lnTo>
                    <a:pt x="1200" y="102"/>
                  </a:lnTo>
                  <a:lnTo>
                    <a:pt x="1196" y="102"/>
                  </a:lnTo>
                  <a:lnTo>
                    <a:pt x="1196" y="102"/>
                  </a:lnTo>
                  <a:lnTo>
                    <a:pt x="1190" y="102"/>
                  </a:lnTo>
                  <a:lnTo>
                    <a:pt x="1186" y="102"/>
                  </a:lnTo>
                  <a:lnTo>
                    <a:pt x="1186" y="108"/>
                  </a:lnTo>
                  <a:lnTo>
                    <a:pt x="1180" y="108"/>
                  </a:lnTo>
                  <a:lnTo>
                    <a:pt x="1174" y="108"/>
                  </a:lnTo>
                  <a:lnTo>
                    <a:pt x="1168" y="108"/>
                  </a:lnTo>
                  <a:lnTo>
                    <a:pt x="1168" y="108"/>
                  </a:lnTo>
                  <a:lnTo>
                    <a:pt x="1162" y="108"/>
                  </a:lnTo>
                  <a:lnTo>
                    <a:pt x="1158" y="108"/>
                  </a:lnTo>
                  <a:lnTo>
                    <a:pt x="1158" y="108"/>
                  </a:lnTo>
                  <a:lnTo>
                    <a:pt x="1152" y="108"/>
                  </a:lnTo>
                  <a:lnTo>
                    <a:pt x="1146" y="108"/>
                  </a:lnTo>
                  <a:lnTo>
                    <a:pt x="1146" y="108"/>
                  </a:lnTo>
                  <a:lnTo>
                    <a:pt x="1146" y="108"/>
                  </a:lnTo>
                  <a:lnTo>
                    <a:pt x="1142" y="108"/>
                  </a:lnTo>
                  <a:lnTo>
                    <a:pt x="1136" y="114"/>
                  </a:lnTo>
                  <a:lnTo>
                    <a:pt x="1136" y="114"/>
                  </a:lnTo>
                  <a:lnTo>
                    <a:pt x="1132" y="114"/>
                  </a:lnTo>
                  <a:lnTo>
                    <a:pt x="1126" y="114"/>
                  </a:lnTo>
                  <a:lnTo>
                    <a:pt x="1126" y="108"/>
                  </a:lnTo>
                  <a:lnTo>
                    <a:pt x="1132" y="108"/>
                  </a:lnTo>
                  <a:lnTo>
                    <a:pt x="1136" y="102"/>
                  </a:lnTo>
                  <a:lnTo>
                    <a:pt x="1136" y="102"/>
                  </a:lnTo>
                  <a:lnTo>
                    <a:pt x="1136" y="96"/>
                  </a:lnTo>
                  <a:lnTo>
                    <a:pt x="1136" y="92"/>
                  </a:lnTo>
                  <a:lnTo>
                    <a:pt x="1142" y="92"/>
                  </a:lnTo>
                  <a:lnTo>
                    <a:pt x="1146" y="86"/>
                  </a:lnTo>
                  <a:lnTo>
                    <a:pt x="1146" y="92"/>
                  </a:lnTo>
                  <a:lnTo>
                    <a:pt x="1152" y="92"/>
                  </a:lnTo>
                  <a:lnTo>
                    <a:pt x="1146" y="86"/>
                  </a:lnTo>
                  <a:lnTo>
                    <a:pt x="1146" y="86"/>
                  </a:lnTo>
                  <a:lnTo>
                    <a:pt x="1146" y="86"/>
                  </a:lnTo>
                  <a:lnTo>
                    <a:pt x="1152" y="86"/>
                  </a:lnTo>
                  <a:lnTo>
                    <a:pt x="1158" y="86"/>
                  </a:lnTo>
                  <a:lnTo>
                    <a:pt x="1158" y="86"/>
                  </a:lnTo>
                  <a:lnTo>
                    <a:pt x="1158" y="86"/>
                  </a:lnTo>
                  <a:lnTo>
                    <a:pt x="1152" y="86"/>
                  </a:lnTo>
                  <a:lnTo>
                    <a:pt x="1152" y="80"/>
                  </a:lnTo>
                  <a:lnTo>
                    <a:pt x="1146" y="80"/>
                  </a:lnTo>
                  <a:lnTo>
                    <a:pt x="1152" y="74"/>
                  </a:lnTo>
                  <a:lnTo>
                    <a:pt x="1158" y="74"/>
                  </a:lnTo>
                  <a:lnTo>
                    <a:pt x="1158" y="70"/>
                  </a:lnTo>
                  <a:lnTo>
                    <a:pt x="1158" y="70"/>
                  </a:lnTo>
                  <a:lnTo>
                    <a:pt x="1162" y="70"/>
                  </a:lnTo>
                  <a:lnTo>
                    <a:pt x="1162" y="74"/>
                  </a:lnTo>
                  <a:lnTo>
                    <a:pt x="1168" y="74"/>
                  </a:lnTo>
                  <a:lnTo>
                    <a:pt x="1168" y="70"/>
                  </a:lnTo>
                  <a:lnTo>
                    <a:pt x="1168" y="70"/>
                  </a:lnTo>
                  <a:lnTo>
                    <a:pt x="1168" y="70"/>
                  </a:lnTo>
                  <a:lnTo>
                    <a:pt x="1168" y="70"/>
                  </a:lnTo>
                  <a:lnTo>
                    <a:pt x="1174" y="70"/>
                  </a:lnTo>
                  <a:lnTo>
                    <a:pt x="1180" y="70"/>
                  </a:lnTo>
                  <a:lnTo>
                    <a:pt x="1180" y="74"/>
                  </a:lnTo>
                  <a:lnTo>
                    <a:pt x="1174" y="74"/>
                  </a:lnTo>
                  <a:lnTo>
                    <a:pt x="1174" y="80"/>
                  </a:lnTo>
                  <a:lnTo>
                    <a:pt x="1168" y="86"/>
                  </a:lnTo>
                  <a:lnTo>
                    <a:pt x="1168" y="86"/>
                  </a:lnTo>
                  <a:lnTo>
                    <a:pt x="1174" y="86"/>
                  </a:lnTo>
                  <a:lnTo>
                    <a:pt x="1174" y="86"/>
                  </a:lnTo>
                  <a:lnTo>
                    <a:pt x="1180" y="80"/>
                  </a:lnTo>
                  <a:lnTo>
                    <a:pt x="1186" y="80"/>
                  </a:lnTo>
                  <a:lnTo>
                    <a:pt x="1186" y="80"/>
                  </a:lnTo>
                  <a:lnTo>
                    <a:pt x="1190" y="80"/>
                  </a:lnTo>
                  <a:lnTo>
                    <a:pt x="1196" y="80"/>
                  </a:lnTo>
                  <a:lnTo>
                    <a:pt x="1196" y="86"/>
                  </a:lnTo>
                  <a:lnTo>
                    <a:pt x="1196" y="86"/>
                  </a:lnTo>
                  <a:lnTo>
                    <a:pt x="1200" y="86"/>
                  </a:lnTo>
                  <a:lnTo>
                    <a:pt x="1200" y="86"/>
                  </a:lnTo>
                  <a:lnTo>
                    <a:pt x="1200" y="92"/>
                  </a:lnTo>
                  <a:lnTo>
                    <a:pt x="1200" y="86"/>
                  </a:lnTo>
                  <a:lnTo>
                    <a:pt x="1206" y="86"/>
                  </a:lnTo>
                  <a:lnTo>
                    <a:pt x="1200" y="86"/>
                  </a:lnTo>
                  <a:lnTo>
                    <a:pt x="1206" y="86"/>
                  </a:lnTo>
                  <a:lnTo>
                    <a:pt x="1206" y="86"/>
                  </a:lnTo>
                  <a:lnTo>
                    <a:pt x="1206" y="92"/>
                  </a:lnTo>
                  <a:lnTo>
                    <a:pt x="1212" y="96"/>
                  </a:lnTo>
                  <a:lnTo>
                    <a:pt x="1212" y="96"/>
                  </a:lnTo>
                  <a:lnTo>
                    <a:pt x="1206" y="96"/>
                  </a:lnTo>
                  <a:lnTo>
                    <a:pt x="1206" y="96"/>
                  </a:lnTo>
                  <a:lnTo>
                    <a:pt x="1206" y="96"/>
                  </a:lnTo>
                  <a:lnTo>
                    <a:pt x="1206" y="96"/>
                  </a:lnTo>
                  <a:close/>
                  <a:moveTo>
                    <a:pt x="1222" y="108"/>
                  </a:moveTo>
                  <a:lnTo>
                    <a:pt x="1218" y="108"/>
                  </a:lnTo>
                  <a:lnTo>
                    <a:pt x="1218" y="102"/>
                  </a:lnTo>
                  <a:lnTo>
                    <a:pt x="1222" y="102"/>
                  </a:lnTo>
                  <a:lnTo>
                    <a:pt x="1228" y="102"/>
                  </a:lnTo>
                  <a:lnTo>
                    <a:pt x="1234" y="102"/>
                  </a:lnTo>
                  <a:lnTo>
                    <a:pt x="1228" y="102"/>
                  </a:lnTo>
                  <a:lnTo>
                    <a:pt x="1228" y="108"/>
                  </a:lnTo>
                  <a:lnTo>
                    <a:pt x="1222" y="108"/>
                  </a:lnTo>
                  <a:lnTo>
                    <a:pt x="1222" y="108"/>
                  </a:lnTo>
                  <a:lnTo>
                    <a:pt x="1222" y="108"/>
                  </a:lnTo>
                  <a:lnTo>
                    <a:pt x="1222" y="108"/>
                  </a:lnTo>
                  <a:close/>
                  <a:moveTo>
                    <a:pt x="1050" y="108"/>
                  </a:moveTo>
                  <a:lnTo>
                    <a:pt x="1044" y="108"/>
                  </a:lnTo>
                  <a:lnTo>
                    <a:pt x="1050" y="108"/>
                  </a:lnTo>
                  <a:lnTo>
                    <a:pt x="1050" y="108"/>
                  </a:lnTo>
                  <a:lnTo>
                    <a:pt x="1050" y="108"/>
                  </a:lnTo>
                  <a:lnTo>
                    <a:pt x="1050" y="108"/>
                  </a:lnTo>
                  <a:close/>
                  <a:moveTo>
                    <a:pt x="1246" y="108"/>
                  </a:moveTo>
                  <a:lnTo>
                    <a:pt x="1240" y="108"/>
                  </a:lnTo>
                  <a:lnTo>
                    <a:pt x="1234" y="108"/>
                  </a:lnTo>
                  <a:lnTo>
                    <a:pt x="1234" y="108"/>
                  </a:lnTo>
                  <a:lnTo>
                    <a:pt x="1228" y="108"/>
                  </a:lnTo>
                  <a:lnTo>
                    <a:pt x="1228" y="108"/>
                  </a:lnTo>
                  <a:lnTo>
                    <a:pt x="1234" y="108"/>
                  </a:lnTo>
                  <a:lnTo>
                    <a:pt x="1234" y="108"/>
                  </a:lnTo>
                  <a:lnTo>
                    <a:pt x="1240" y="108"/>
                  </a:lnTo>
                  <a:lnTo>
                    <a:pt x="1246" y="108"/>
                  </a:lnTo>
                  <a:lnTo>
                    <a:pt x="1246" y="108"/>
                  </a:lnTo>
                  <a:lnTo>
                    <a:pt x="1246" y="108"/>
                  </a:lnTo>
                  <a:lnTo>
                    <a:pt x="1246" y="108"/>
                  </a:lnTo>
                  <a:lnTo>
                    <a:pt x="1246" y="108"/>
                  </a:lnTo>
                  <a:lnTo>
                    <a:pt x="1246" y="108"/>
                  </a:lnTo>
                  <a:lnTo>
                    <a:pt x="1246" y="108"/>
                  </a:lnTo>
                  <a:close/>
                  <a:moveTo>
                    <a:pt x="1022" y="120"/>
                  </a:moveTo>
                  <a:lnTo>
                    <a:pt x="1018" y="120"/>
                  </a:lnTo>
                  <a:lnTo>
                    <a:pt x="1022" y="120"/>
                  </a:lnTo>
                  <a:lnTo>
                    <a:pt x="1022" y="120"/>
                  </a:lnTo>
                  <a:lnTo>
                    <a:pt x="1022" y="120"/>
                  </a:lnTo>
                  <a:lnTo>
                    <a:pt x="1022" y="120"/>
                  </a:lnTo>
                  <a:close/>
                  <a:moveTo>
                    <a:pt x="880" y="124"/>
                  </a:moveTo>
                  <a:lnTo>
                    <a:pt x="886" y="124"/>
                  </a:lnTo>
                  <a:lnTo>
                    <a:pt x="886" y="128"/>
                  </a:lnTo>
                  <a:lnTo>
                    <a:pt x="880" y="124"/>
                  </a:lnTo>
                  <a:lnTo>
                    <a:pt x="880" y="124"/>
                  </a:lnTo>
                  <a:lnTo>
                    <a:pt x="880" y="124"/>
                  </a:lnTo>
                  <a:lnTo>
                    <a:pt x="880" y="124"/>
                  </a:lnTo>
                  <a:close/>
                  <a:moveTo>
                    <a:pt x="1228" y="128"/>
                  </a:moveTo>
                  <a:lnTo>
                    <a:pt x="1234" y="124"/>
                  </a:lnTo>
                  <a:lnTo>
                    <a:pt x="1234" y="128"/>
                  </a:lnTo>
                  <a:lnTo>
                    <a:pt x="1234" y="128"/>
                  </a:lnTo>
                  <a:lnTo>
                    <a:pt x="1228" y="128"/>
                  </a:lnTo>
                  <a:lnTo>
                    <a:pt x="1228" y="128"/>
                  </a:lnTo>
                  <a:lnTo>
                    <a:pt x="1228" y="128"/>
                  </a:lnTo>
                  <a:lnTo>
                    <a:pt x="1228" y="128"/>
                  </a:lnTo>
                  <a:close/>
                  <a:moveTo>
                    <a:pt x="1240" y="128"/>
                  </a:moveTo>
                  <a:lnTo>
                    <a:pt x="1240" y="128"/>
                  </a:lnTo>
                  <a:lnTo>
                    <a:pt x="1246" y="128"/>
                  </a:lnTo>
                  <a:lnTo>
                    <a:pt x="1246" y="128"/>
                  </a:lnTo>
                  <a:lnTo>
                    <a:pt x="1246" y="128"/>
                  </a:lnTo>
                  <a:lnTo>
                    <a:pt x="1246" y="128"/>
                  </a:lnTo>
                  <a:lnTo>
                    <a:pt x="1240" y="128"/>
                  </a:lnTo>
                  <a:lnTo>
                    <a:pt x="1240" y="128"/>
                  </a:lnTo>
                  <a:lnTo>
                    <a:pt x="1240" y="128"/>
                  </a:lnTo>
                  <a:lnTo>
                    <a:pt x="1240" y="128"/>
                  </a:lnTo>
                  <a:close/>
                  <a:moveTo>
                    <a:pt x="980" y="134"/>
                  </a:moveTo>
                  <a:lnTo>
                    <a:pt x="980" y="128"/>
                  </a:lnTo>
                  <a:lnTo>
                    <a:pt x="984" y="128"/>
                  </a:lnTo>
                  <a:lnTo>
                    <a:pt x="990" y="128"/>
                  </a:lnTo>
                  <a:lnTo>
                    <a:pt x="990" y="134"/>
                  </a:lnTo>
                  <a:lnTo>
                    <a:pt x="984" y="134"/>
                  </a:lnTo>
                  <a:lnTo>
                    <a:pt x="980" y="128"/>
                  </a:lnTo>
                  <a:lnTo>
                    <a:pt x="980" y="134"/>
                  </a:lnTo>
                  <a:lnTo>
                    <a:pt x="980" y="134"/>
                  </a:lnTo>
                  <a:lnTo>
                    <a:pt x="980" y="134"/>
                  </a:lnTo>
                  <a:lnTo>
                    <a:pt x="980" y="134"/>
                  </a:lnTo>
                  <a:close/>
                  <a:moveTo>
                    <a:pt x="1088" y="128"/>
                  </a:moveTo>
                  <a:lnTo>
                    <a:pt x="1088" y="134"/>
                  </a:lnTo>
                  <a:lnTo>
                    <a:pt x="1088" y="134"/>
                  </a:lnTo>
                  <a:lnTo>
                    <a:pt x="1088" y="134"/>
                  </a:lnTo>
                  <a:lnTo>
                    <a:pt x="1082" y="140"/>
                  </a:lnTo>
                  <a:lnTo>
                    <a:pt x="1078" y="140"/>
                  </a:lnTo>
                  <a:lnTo>
                    <a:pt x="1078" y="140"/>
                  </a:lnTo>
                  <a:lnTo>
                    <a:pt x="1078" y="140"/>
                  </a:lnTo>
                  <a:lnTo>
                    <a:pt x="1078" y="140"/>
                  </a:lnTo>
                  <a:lnTo>
                    <a:pt x="1072" y="140"/>
                  </a:lnTo>
                  <a:lnTo>
                    <a:pt x="1066" y="140"/>
                  </a:lnTo>
                  <a:lnTo>
                    <a:pt x="1072" y="140"/>
                  </a:lnTo>
                  <a:lnTo>
                    <a:pt x="1078" y="134"/>
                  </a:lnTo>
                  <a:lnTo>
                    <a:pt x="1082" y="134"/>
                  </a:lnTo>
                  <a:lnTo>
                    <a:pt x="1088" y="134"/>
                  </a:lnTo>
                  <a:lnTo>
                    <a:pt x="1088" y="128"/>
                  </a:lnTo>
                  <a:lnTo>
                    <a:pt x="1088" y="128"/>
                  </a:lnTo>
                  <a:lnTo>
                    <a:pt x="1088" y="128"/>
                  </a:lnTo>
                  <a:lnTo>
                    <a:pt x="1088" y="128"/>
                  </a:lnTo>
                  <a:close/>
                  <a:moveTo>
                    <a:pt x="980" y="134"/>
                  </a:moveTo>
                  <a:lnTo>
                    <a:pt x="980" y="134"/>
                  </a:lnTo>
                  <a:lnTo>
                    <a:pt x="980" y="134"/>
                  </a:lnTo>
                  <a:lnTo>
                    <a:pt x="974" y="134"/>
                  </a:lnTo>
                  <a:lnTo>
                    <a:pt x="980" y="134"/>
                  </a:lnTo>
                  <a:lnTo>
                    <a:pt x="980" y="140"/>
                  </a:lnTo>
                  <a:lnTo>
                    <a:pt x="974" y="140"/>
                  </a:lnTo>
                  <a:lnTo>
                    <a:pt x="974" y="134"/>
                  </a:lnTo>
                  <a:lnTo>
                    <a:pt x="980" y="134"/>
                  </a:lnTo>
                  <a:lnTo>
                    <a:pt x="980" y="134"/>
                  </a:lnTo>
                  <a:lnTo>
                    <a:pt x="980" y="134"/>
                  </a:lnTo>
                  <a:lnTo>
                    <a:pt x="980" y="134"/>
                  </a:lnTo>
                  <a:close/>
                  <a:moveTo>
                    <a:pt x="1938" y="134"/>
                  </a:moveTo>
                  <a:lnTo>
                    <a:pt x="1938" y="134"/>
                  </a:lnTo>
                  <a:lnTo>
                    <a:pt x="1938" y="134"/>
                  </a:lnTo>
                  <a:lnTo>
                    <a:pt x="1938" y="134"/>
                  </a:lnTo>
                  <a:lnTo>
                    <a:pt x="1938" y="134"/>
                  </a:lnTo>
                  <a:lnTo>
                    <a:pt x="1938" y="134"/>
                  </a:lnTo>
                  <a:close/>
                  <a:moveTo>
                    <a:pt x="584" y="168"/>
                  </a:moveTo>
                  <a:lnTo>
                    <a:pt x="584" y="168"/>
                  </a:lnTo>
                  <a:lnTo>
                    <a:pt x="584" y="162"/>
                  </a:lnTo>
                  <a:lnTo>
                    <a:pt x="584" y="162"/>
                  </a:lnTo>
                  <a:lnTo>
                    <a:pt x="584" y="156"/>
                  </a:lnTo>
                  <a:lnTo>
                    <a:pt x="590" y="156"/>
                  </a:lnTo>
                  <a:lnTo>
                    <a:pt x="596" y="156"/>
                  </a:lnTo>
                  <a:lnTo>
                    <a:pt x="600" y="156"/>
                  </a:lnTo>
                  <a:lnTo>
                    <a:pt x="600" y="162"/>
                  </a:lnTo>
                  <a:lnTo>
                    <a:pt x="600" y="162"/>
                  </a:lnTo>
                  <a:lnTo>
                    <a:pt x="600" y="156"/>
                  </a:lnTo>
                  <a:lnTo>
                    <a:pt x="604" y="162"/>
                  </a:lnTo>
                  <a:lnTo>
                    <a:pt x="610" y="162"/>
                  </a:lnTo>
                  <a:lnTo>
                    <a:pt x="610" y="156"/>
                  </a:lnTo>
                  <a:lnTo>
                    <a:pt x="610" y="162"/>
                  </a:lnTo>
                  <a:lnTo>
                    <a:pt x="616" y="162"/>
                  </a:lnTo>
                  <a:lnTo>
                    <a:pt x="616" y="156"/>
                  </a:lnTo>
                  <a:lnTo>
                    <a:pt x="622" y="156"/>
                  </a:lnTo>
                  <a:lnTo>
                    <a:pt x="622" y="156"/>
                  </a:lnTo>
                  <a:lnTo>
                    <a:pt x="626" y="156"/>
                  </a:lnTo>
                  <a:lnTo>
                    <a:pt x="632" y="156"/>
                  </a:lnTo>
                  <a:lnTo>
                    <a:pt x="632" y="152"/>
                  </a:lnTo>
                  <a:lnTo>
                    <a:pt x="638" y="152"/>
                  </a:lnTo>
                  <a:lnTo>
                    <a:pt x="644" y="152"/>
                  </a:lnTo>
                  <a:lnTo>
                    <a:pt x="644" y="152"/>
                  </a:lnTo>
                  <a:lnTo>
                    <a:pt x="644" y="152"/>
                  </a:lnTo>
                  <a:lnTo>
                    <a:pt x="650" y="152"/>
                  </a:lnTo>
                  <a:lnTo>
                    <a:pt x="654" y="152"/>
                  </a:lnTo>
                  <a:lnTo>
                    <a:pt x="658" y="152"/>
                  </a:lnTo>
                  <a:lnTo>
                    <a:pt x="654" y="152"/>
                  </a:lnTo>
                  <a:lnTo>
                    <a:pt x="654" y="146"/>
                  </a:lnTo>
                  <a:lnTo>
                    <a:pt x="658" y="146"/>
                  </a:lnTo>
                  <a:lnTo>
                    <a:pt x="658" y="140"/>
                  </a:lnTo>
                  <a:lnTo>
                    <a:pt x="664" y="140"/>
                  </a:lnTo>
                  <a:lnTo>
                    <a:pt x="670" y="140"/>
                  </a:lnTo>
                  <a:lnTo>
                    <a:pt x="670" y="140"/>
                  </a:lnTo>
                  <a:lnTo>
                    <a:pt x="676" y="140"/>
                  </a:lnTo>
                  <a:lnTo>
                    <a:pt x="680" y="140"/>
                  </a:lnTo>
                  <a:lnTo>
                    <a:pt x="680" y="140"/>
                  </a:lnTo>
                  <a:lnTo>
                    <a:pt x="686" y="140"/>
                  </a:lnTo>
                  <a:lnTo>
                    <a:pt x="692" y="140"/>
                  </a:lnTo>
                  <a:lnTo>
                    <a:pt x="692" y="140"/>
                  </a:lnTo>
                  <a:lnTo>
                    <a:pt x="698" y="146"/>
                  </a:lnTo>
                  <a:lnTo>
                    <a:pt x="692" y="146"/>
                  </a:lnTo>
                  <a:lnTo>
                    <a:pt x="692" y="152"/>
                  </a:lnTo>
                  <a:lnTo>
                    <a:pt x="692" y="156"/>
                  </a:lnTo>
                  <a:lnTo>
                    <a:pt x="686" y="156"/>
                  </a:lnTo>
                  <a:lnTo>
                    <a:pt x="680" y="156"/>
                  </a:lnTo>
                  <a:lnTo>
                    <a:pt x="680" y="162"/>
                  </a:lnTo>
                  <a:lnTo>
                    <a:pt x="676" y="162"/>
                  </a:lnTo>
                  <a:lnTo>
                    <a:pt x="670" y="162"/>
                  </a:lnTo>
                  <a:lnTo>
                    <a:pt x="670" y="168"/>
                  </a:lnTo>
                  <a:lnTo>
                    <a:pt x="670" y="168"/>
                  </a:lnTo>
                  <a:lnTo>
                    <a:pt x="664" y="168"/>
                  </a:lnTo>
                  <a:lnTo>
                    <a:pt x="658" y="168"/>
                  </a:lnTo>
                  <a:lnTo>
                    <a:pt x="658" y="168"/>
                  </a:lnTo>
                  <a:lnTo>
                    <a:pt x="654" y="168"/>
                  </a:lnTo>
                  <a:lnTo>
                    <a:pt x="650" y="168"/>
                  </a:lnTo>
                  <a:lnTo>
                    <a:pt x="644" y="168"/>
                  </a:lnTo>
                  <a:lnTo>
                    <a:pt x="644" y="174"/>
                  </a:lnTo>
                  <a:lnTo>
                    <a:pt x="638" y="174"/>
                  </a:lnTo>
                  <a:lnTo>
                    <a:pt x="632" y="174"/>
                  </a:lnTo>
                  <a:lnTo>
                    <a:pt x="632" y="174"/>
                  </a:lnTo>
                  <a:lnTo>
                    <a:pt x="626" y="174"/>
                  </a:lnTo>
                  <a:lnTo>
                    <a:pt x="622" y="180"/>
                  </a:lnTo>
                  <a:lnTo>
                    <a:pt x="622" y="180"/>
                  </a:lnTo>
                  <a:lnTo>
                    <a:pt x="616" y="180"/>
                  </a:lnTo>
                  <a:lnTo>
                    <a:pt x="610" y="180"/>
                  </a:lnTo>
                  <a:lnTo>
                    <a:pt x="610" y="180"/>
                  </a:lnTo>
                  <a:lnTo>
                    <a:pt x="610" y="180"/>
                  </a:lnTo>
                  <a:lnTo>
                    <a:pt x="604" y="180"/>
                  </a:lnTo>
                  <a:lnTo>
                    <a:pt x="600" y="180"/>
                  </a:lnTo>
                  <a:lnTo>
                    <a:pt x="600" y="182"/>
                  </a:lnTo>
                  <a:lnTo>
                    <a:pt x="600" y="180"/>
                  </a:lnTo>
                  <a:lnTo>
                    <a:pt x="600" y="180"/>
                  </a:lnTo>
                  <a:lnTo>
                    <a:pt x="600" y="182"/>
                  </a:lnTo>
                  <a:lnTo>
                    <a:pt x="596" y="182"/>
                  </a:lnTo>
                  <a:lnTo>
                    <a:pt x="596" y="188"/>
                  </a:lnTo>
                  <a:lnTo>
                    <a:pt x="590" y="188"/>
                  </a:lnTo>
                  <a:lnTo>
                    <a:pt x="590" y="182"/>
                  </a:lnTo>
                  <a:lnTo>
                    <a:pt x="590" y="188"/>
                  </a:lnTo>
                  <a:lnTo>
                    <a:pt x="584" y="188"/>
                  </a:lnTo>
                  <a:lnTo>
                    <a:pt x="584" y="188"/>
                  </a:lnTo>
                  <a:lnTo>
                    <a:pt x="584" y="188"/>
                  </a:lnTo>
                  <a:lnTo>
                    <a:pt x="578" y="194"/>
                  </a:lnTo>
                  <a:lnTo>
                    <a:pt x="578" y="188"/>
                  </a:lnTo>
                  <a:lnTo>
                    <a:pt x="572" y="188"/>
                  </a:lnTo>
                  <a:lnTo>
                    <a:pt x="572" y="194"/>
                  </a:lnTo>
                  <a:lnTo>
                    <a:pt x="572" y="194"/>
                  </a:lnTo>
                  <a:lnTo>
                    <a:pt x="568" y="194"/>
                  </a:lnTo>
                  <a:lnTo>
                    <a:pt x="572" y="194"/>
                  </a:lnTo>
                  <a:lnTo>
                    <a:pt x="572" y="194"/>
                  </a:lnTo>
                  <a:lnTo>
                    <a:pt x="578" y="194"/>
                  </a:lnTo>
                  <a:lnTo>
                    <a:pt x="578" y="200"/>
                  </a:lnTo>
                  <a:lnTo>
                    <a:pt x="572" y="200"/>
                  </a:lnTo>
                  <a:lnTo>
                    <a:pt x="572" y="200"/>
                  </a:lnTo>
                  <a:lnTo>
                    <a:pt x="572" y="200"/>
                  </a:lnTo>
                  <a:lnTo>
                    <a:pt x="572" y="200"/>
                  </a:lnTo>
                  <a:lnTo>
                    <a:pt x="572" y="200"/>
                  </a:lnTo>
                  <a:lnTo>
                    <a:pt x="568" y="200"/>
                  </a:lnTo>
                  <a:lnTo>
                    <a:pt x="562" y="200"/>
                  </a:lnTo>
                  <a:lnTo>
                    <a:pt x="562" y="200"/>
                  </a:lnTo>
                  <a:lnTo>
                    <a:pt x="568" y="200"/>
                  </a:lnTo>
                  <a:lnTo>
                    <a:pt x="568" y="206"/>
                  </a:lnTo>
                  <a:lnTo>
                    <a:pt x="562" y="206"/>
                  </a:lnTo>
                  <a:lnTo>
                    <a:pt x="562" y="200"/>
                  </a:lnTo>
                  <a:lnTo>
                    <a:pt x="562" y="200"/>
                  </a:lnTo>
                  <a:lnTo>
                    <a:pt x="562" y="206"/>
                  </a:lnTo>
                  <a:lnTo>
                    <a:pt x="556" y="206"/>
                  </a:lnTo>
                  <a:lnTo>
                    <a:pt x="556" y="210"/>
                  </a:lnTo>
                  <a:lnTo>
                    <a:pt x="550" y="210"/>
                  </a:lnTo>
                  <a:lnTo>
                    <a:pt x="550" y="206"/>
                  </a:lnTo>
                  <a:lnTo>
                    <a:pt x="550" y="206"/>
                  </a:lnTo>
                  <a:lnTo>
                    <a:pt x="546" y="206"/>
                  </a:lnTo>
                  <a:lnTo>
                    <a:pt x="550" y="206"/>
                  </a:lnTo>
                  <a:lnTo>
                    <a:pt x="550" y="210"/>
                  </a:lnTo>
                  <a:lnTo>
                    <a:pt x="550" y="216"/>
                  </a:lnTo>
                  <a:lnTo>
                    <a:pt x="550" y="216"/>
                  </a:lnTo>
                  <a:lnTo>
                    <a:pt x="546" y="216"/>
                  </a:lnTo>
                  <a:lnTo>
                    <a:pt x="546" y="216"/>
                  </a:lnTo>
                  <a:lnTo>
                    <a:pt x="550" y="216"/>
                  </a:lnTo>
                  <a:lnTo>
                    <a:pt x="546" y="216"/>
                  </a:lnTo>
                  <a:lnTo>
                    <a:pt x="546" y="222"/>
                  </a:lnTo>
                  <a:lnTo>
                    <a:pt x="540" y="222"/>
                  </a:lnTo>
                  <a:lnTo>
                    <a:pt x="536" y="222"/>
                  </a:lnTo>
                  <a:lnTo>
                    <a:pt x="536" y="216"/>
                  </a:lnTo>
                  <a:lnTo>
                    <a:pt x="536" y="216"/>
                  </a:lnTo>
                  <a:lnTo>
                    <a:pt x="530" y="216"/>
                  </a:lnTo>
                  <a:lnTo>
                    <a:pt x="536" y="216"/>
                  </a:lnTo>
                  <a:lnTo>
                    <a:pt x="536" y="222"/>
                  </a:lnTo>
                  <a:lnTo>
                    <a:pt x="536" y="222"/>
                  </a:lnTo>
                  <a:lnTo>
                    <a:pt x="540" y="222"/>
                  </a:lnTo>
                  <a:lnTo>
                    <a:pt x="540" y="228"/>
                  </a:lnTo>
                  <a:lnTo>
                    <a:pt x="536" y="228"/>
                  </a:lnTo>
                  <a:lnTo>
                    <a:pt x="536" y="228"/>
                  </a:lnTo>
                  <a:lnTo>
                    <a:pt x="530" y="228"/>
                  </a:lnTo>
                  <a:lnTo>
                    <a:pt x="524" y="228"/>
                  </a:lnTo>
                  <a:lnTo>
                    <a:pt x="524" y="228"/>
                  </a:lnTo>
                  <a:lnTo>
                    <a:pt x="524" y="228"/>
                  </a:lnTo>
                  <a:lnTo>
                    <a:pt x="530" y="228"/>
                  </a:lnTo>
                  <a:lnTo>
                    <a:pt x="536" y="228"/>
                  </a:lnTo>
                  <a:lnTo>
                    <a:pt x="536" y="228"/>
                  </a:lnTo>
                  <a:lnTo>
                    <a:pt x="536" y="228"/>
                  </a:lnTo>
                  <a:lnTo>
                    <a:pt x="536" y="234"/>
                  </a:lnTo>
                  <a:lnTo>
                    <a:pt x="536" y="234"/>
                  </a:lnTo>
                  <a:lnTo>
                    <a:pt x="530" y="234"/>
                  </a:lnTo>
                  <a:lnTo>
                    <a:pt x="524" y="234"/>
                  </a:lnTo>
                  <a:lnTo>
                    <a:pt x="524" y="228"/>
                  </a:lnTo>
                  <a:lnTo>
                    <a:pt x="524" y="228"/>
                  </a:lnTo>
                  <a:lnTo>
                    <a:pt x="524" y="234"/>
                  </a:lnTo>
                  <a:lnTo>
                    <a:pt x="524" y="234"/>
                  </a:lnTo>
                  <a:lnTo>
                    <a:pt x="530" y="234"/>
                  </a:lnTo>
                  <a:lnTo>
                    <a:pt x="530" y="238"/>
                  </a:lnTo>
                  <a:lnTo>
                    <a:pt x="524" y="238"/>
                  </a:lnTo>
                  <a:lnTo>
                    <a:pt x="524" y="238"/>
                  </a:lnTo>
                  <a:lnTo>
                    <a:pt x="524" y="238"/>
                  </a:lnTo>
                  <a:lnTo>
                    <a:pt x="524" y="238"/>
                  </a:lnTo>
                  <a:lnTo>
                    <a:pt x="518" y="238"/>
                  </a:lnTo>
                  <a:lnTo>
                    <a:pt x="512" y="238"/>
                  </a:lnTo>
                  <a:lnTo>
                    <a:pt x="512" y="238"/>
                  </a:lnTo>
                  <a:lnTo>
                    <a:pt x="512" y="238"/>
                  </a:lnTo>
                  <a:lnTo>
                    <a:pt x="512" y="238"/>
                  </a:lnTo>
                  <a:lnTo>
                    <a:pt x="508" y="238"/>
                  </a:lnTo>
                  <a:lnTo>
                    <a:pt x="502" y="238"/>
                  </a:lnTo>
                  <a:lnTo>
                    <a:pt x="502" y="238"/>
                  </a:lnTo>
                  <a:lnTo>
                    <a:pt x="502" y="238"/>
                  </a:lnTo>
                  <a:lnTo>
                    <a:pt x="496" y="238"/>
                  </a:lnTo>
                  <a:lnTo>
                    <a:pt x="492" y="238"/>
                  </a:lnTo>
                  <a:lnTo>
                    <a:pt x="492" y="238"/>
                  </a:lnTo>
                  <a:lnTo>
                    <a:pt x="486" y="238"/>
                  </a:lnTo>
                  <a:lnTo>
                    <a:pt x="492" y="238"/>
                  </a:lnTo>
                  <a:lnTo>
                    <a:pt x="492" y="234"/>
                  </a:lnTo>
                  <a:lnTo>
                    <a:pt x="492" y="234"/>
                  </a:lnTo>
                  <a:lnTo>
                    <a:pt x="496" y="234"/>
                  </a:lnTo>
                  <a:lnTo>
                    <a:pt x="496" y="228"/>
                  </a:lnTo>
                  <a:lnTo>
                    <a:pt x="502" y="228"/>
                  </a:lnTo>
                  <a:lnTo>
                    <a:pt x="496" y="228"/>
                  </a:lnTo>
                  <a:lnTo>
                    <a:pt x="492" y="228"/>
                  </a:lnTo>
                  <a:lnTo>
                    <a:pt x="492" y="234"/>
                  </a:lnTo>
                  <a:lnTo>
                    <a:pt x="486" y="234"/>
                  </a:lnTo>
                  <a:lnTo>
                    <a:pt x="486" y="228"/>
                  </a:lnTo>
                  <a:lnTo>
                    <a:pt x="482" y="228"/>
                  </a:lnTo>
                  <a:lnTo>
                    <a:pt x="482" y="228"/>
                  </a:lnTo>
                  <a:lnTo>
                    <a:pt x="482" y="228"/>
                  </a:lnTo>
                  <a:lnTo>
                    <a:pt x="486" y="228"/>
                  </a:lnTo>
                  <a:lnTo>
                    <a:pt x="486" y="228"/>
                  </a:lnTo>
                  <a:lnTo>
                    <a:pt x="492" y="228"/>
                  </a:lnTo>
                  <a:lnTo>
                    <a:pt x="492" y="222"/>
                  </a:lnTo>
                  <a:lnTo>
                    <a:pt x="492" y="222"/>
                  </a:lnTo>
                  <a:lnTo>
                    <a:pt x="496" y="222"/>
                  </a:lnTo>
                  <a:lnTo>
                    <a:pt x="492" y="222"/>
                  </a:lnTo>
                  <a:lnTo>
                    <a:pt x="496" y="216"/>
                  </a:lnTo>
                  <a:lnTo>
                    <a:pt x="502" y="216"/>
                  </a:lnTo>
                  <a:lnTo>
                    <a:pt x="502" y="216"/>
                  </a:lnTo>
                  <a:lnTo>
                    <a:pt x="508" y="216"/>
                  </a:lnTo>
                  <a:lnTo>
                    <a:pt x="512" y="216"/>
                  </a:lnTo>
                  <a:lnTo>
                    <a:pt x="508" y="216"/>
                  </a:lnTo>
                  <a:lnTo>
                    <a:pt x="508" y="216"/>
                  </a:lnTo>
                  <a:lnTo>
                    <a:pt x="502" y="216"/>
                  </a:lnTo>
                  <a:lnTo>
                    <a:pt x="502" y="216"/>
                  </a:lnTo>
                  <a:lnTo>
                    <a:pt x="502" y="216"/>
                  </a:lnTo>
                  <a:lnTo>
                    <a:pt x="508" y="216"/>
                  </a:lnTo>
                  <a:lnTo>
                    <a:pt x="512" y="216"/>
                  </a:lnTo>
                  <a:lnTo>
                    <a:pt x="508" y="216"/>
                  </a:lnTo>
                  <a:lnTo>
                    <a:pt x="502" y="210"/>
                  </a:lnTo>
                  <a:lnTo>
                    <a:pt x="512" y="210"/>
                  </a:lnTo>
                  <a:lnTo>
                    <a:pt x="512" y="210"/>
                  </a:lnTo>
                  <a:lnTo>
                    <a:pt x="518" y="206"/>
                  </a:lnTo>
                  <a:lnTo>
                    <a:pt x="512" y="206"/>
                  </a:lnTo>
                  <a:lnTo>
                    <a:pt x="512" y="206"/>
                  </a:lnTo>
                  <a:lnTo>
                    <a:pt x="508" y="206"/>
                  </a:lnTo>
                  <a:lnTo>
                    <a:pt x="508" y="200"/>
                  </a:lnTo>
                  <a:lnTo>
                    <a:pt x="512" y="200"/>
                  </a:lnTo>
                  <a:lnTo>
                    <a:pt x="512" y="200"/>
                  </a:lnTo>
                  <a:lnTo>
                    <a:pt x="518" y="200"/>
                  </a:lnTo>
                  <a:lnTo>
                    <a:pt x="524" y="200"/>
                  </a:lnTo>
                  <a:lnTo>
                    <a:pt x="524" y="200"/>
                  </a:lnTo>
                  <a:lnTo>
                    <a:pt x="524" y="200"/>
                  </a:lnTo>
                  <a:lnTo>
                    <a:pt x="518" y="200"/>
                  </a:lnTo>
                  <a:lnTo>
                    <a:pt x="512" y="200"/>
                  </a:lnTo>
                  <a:lnTo>
                    <a:pt x="512" y="200"/>
                  </a:lnTo>
                  <a:lnTo>
                    <a:pt x="518" y="194"/>
                  </a:lnTo>
                  <a:lnTo>
                    <a:pt x="524" y="194"/>
                  </a:lnTo>
                  <a:lnTo>
                    <a:pt x="518" y="194"/>
                  </a:lnTo>
                  <a:lnTo>
                    <a:pt x="518" y="188"/>
                  </a:lnTo>
                  <a:lnTo>
                    <a:pt x="512" y="194"/>
                  </a:lnTo>
                  <a:lnTo>
                    <a:pt x="512" y="194"/>
                  </a:lnTo>
                  <a:lnTo>
                    <a:pt x="512" y="188"/>
                  </a:lnTo>
                  <a:lnTo>
                    <a:pt x="508" y="188"/>
                  </a:lnTo>
                  <a:lnTo>
                    <a:pt x="512" y="188"/>
                  </a:lnTo>
                  <a:lnTo>
                    <a:pt x="512" y="188"/>
                  </a:lnTo>
                  <a:lnTo>
                    <a:pt x="512" y="188"/>
                  </a:lnTo>
                  <a:lnTo>
                    <a:pt x="512" y="188"/>
                  </a:lnTo>
                  <a:lnTo>
                    <a:pt x="518" y="188"/>
                  </a:lnTo>
                  <a:lnTo>
                    <a:pt x="518" y="188"/>
                  </a:lnTo>
                  <a:lnTo>
                    <a:pt x="524" y="188"/>
                  </a:lnTo>
                  <a:lnTo>
                    <a:pt x="524" y="188"/>
                  </a:lnTo>
                  <a:lnTo>
                    <a:pt x="524" y="188"/>
                  </a:lnTo>
                  <a:lnTo>
                    <a:pt x="524" y="188"/>
                  </a:lnTo>
                  <a:lnTo>
                    <a:pt x="524" y="182"/>
                  </a:lnTo>
                  <a:lnTo>
                    <a:pt x="524" y="182"/>
                  </a:lnTo>
                  <a:lnTo>
                    <a:pt x="530" y="182"/>
                  </a:lnTo>
                  <a:lnTo>
                    <a:pt x="536" y="182"/>
                  </a:lnTo>
                  <a:lnTo>
                    <a:pt x="536" y="182"/>
                  </a:lnTo>
                  <a:lnTo>
                    <a:pt x="536" y="180"/>
                  </a:lnTo>
                  <a:lnTo>
                    <a:pt x="536" y="180"/>
                  </a:lnTo>
                  <a:lnTo>
                    <a:pt x="536" y="180"/>
                  </a:lnTo>
                  <a:lnTo>
                    <a:pt x="540" y="180"/>
                  </a:lnTo>
                  <a:lnTo>
                    <a:pt x="546" y="180"/>
                  </a:lnTo>
                  <a:lnTo>
                    <a:pt x="546" y="180"/>
                  </a:lnTo>
                  <a:lnTo>
                    <a:pt x="540" y="180"/>
                  </a:lnTo>
                  <a:lnTo>
                    <a:pt x="546" y="180"/>
                  </a:lnTo>
                  <a:lnTo>
                    <a:pt x="550" y="174"/>
                  </a:lnTo>
                  <a:lnTo>
                    <a:pt x="550" y="174"/>
                  </a:lnTo>
                  <a:lnTo>
                    <a:pt x="550" y="168"/>
                  </a:lnTo>
                  <a:lnTo>
                    <a:pt x="556" y="168"/>
                  </a:lnTo>
                  <a:lnTo>
                    <a:pt x="562" y="168"/>
                  </a:lnTo>
                  <a:lnTo>
                    <a:pt x="562" y="168"/>
                  </a:lnTo>
                  <a:lnTo>
                    <a:pt x="568" y="168"/>
                  </a:lnTo>
                  <a:lnTo>
                    <a:pt x="572" y="168"/>
                  </a:lnTo>
                  <a:lnTo>
                    <a:pt x="572" y="168"/>
                  </a:lnTo>
                  <a:lnTo>
                    <a:pt x="572" y="168"/>
                  </a:lnTo>
                  <a:lnTo>
                    <a:pt x="572" y="168"/>
                  </a:lnTo>
                  <a:lnTo>
                    <a:pt x="572" y="168"/>
                  </a:lnTo>
                  <a:lnTo>
                    <a:pt x="572" y="162"/>
                  </a:lnTo>
                  <a:lnTo>
                    <a:pt x="578" y="162"/>
                  </a:lnTo>
                  <a:lnTo>
                    <a:pt x="584" y="162"/>
                  </a:lnTo>
                  <a:lnTo>
                    <a:pt x="584" y="168"/>
                  </a:lnTo>
                  <a:lnTo>
                    <a:pt x="578" y="168"/>
                  </a:lnTo>
                  <a:lnTo>
                    <a:pt x="572" y="168"/>
                  </a:lnTo>
                  <a:lnTo>
                    <a:pt x="578" y="168"/>
                  </a:lnTo>
                  <a:lnTo>
                    <a:pt x="584" y="168"/>
                  </a:lnTo>
                  <a:lnTo>
                    <a:pt x="584" y="168"/>
                  </a:lnTo>
                  <a:lnTo>
                    <a:pt x="584" y="168"/>
                  </a:lnTo>
                  <a:lnTo>
                    <a:pt x="584" y="168"/>
                  </a:lnTo>
                  <a:close/>
                  <a:moveTo>
                    <a:pt x="1088" y="140"/>
                  </a:moveTo>
                  <a:lnTo>
                    <a:pt x="1082" y="140"/>
                  </a:lnTo>
                  <a:lnTo>
                    <a:pt x="1078" y="140"/>
                  </a:lnTo>
                  <a:lnTo>
                    <a:pt x="1078" y="140"/>
                  </a:lnTo>
                  <a:lnTo>
                    <a:pt x="1082" y="140"/>
                  </a:lnTo>
                  <a:lnTo>
                    <a:pt x="1088" y="140"/>
                  </a:lnTo>
                  <a:lnTo>
                    <a:pt x="1088" y="140"/>
                  </a:lnTo>
                  <a:lnTo>
                    <a:pt x="1088" y="140"/>
                  </a:lnTo>
                  <a:lnTo>
                    <a:pt x="1088" y="140"/>
                  </a:lnTo>
                  <a:close/>
                  <a:moveTo>
                    <a:pt x="1104" y="146"/>
                  </a:moveTo>
                  <a:lnTo>
                    <a:pt x="1104" y="140"/>
                  </a:lnTo>
                  <a:lnTo>
                    <a:pt x="1108" y="140"/>
                  </a:lnTo>
                  <a:lnTo>
                    <a:pt x="1108" y="146"/>
                  </a:lnTo>
                  <a:lnTo>
                    <a:pt x="1104" y="146"/>
                  </a:lnTo>
                  <a:lnTo>
                    <a:pt x="1104" y="146"/>
                  </a:lnTo>
                  <a:lnTo>
                    <a:pt x="1104" y="146"/>
                  </a:lnTo>
                  <a:lnTo>
                    <a:pt x="1104" y="146"/>
                  </a:lnTo>
                  <a:close/>
                  <a:moveTo>
                    <a:pt x="1104" y="146"/>
                  </a:moveTo>
                  <a:lnTo>
                    <a:pt x="1098" y="146"/>
                  </a:lnTo>
                  <a:lnTo>
                    <a:pt x="1104" y="146"/>
                  </a:lnTo>
                  <a:lnTo>
                    <a:pt x="1104" y="146"/>
                  </a:lnTo>
                  <a:lnTo>
                    <a:pt x="1104" y="146"/>
                  </a:lnTo>
                  <a:lnTo>
                    <a:pt x="1104" y="146"/>
                  </a:lnTo>
                  <a:close/>
                  <a:moveTo>
                    <a:pt x="1818" y="152"/>
                  </a:moveTo>
                  <a:lnTo>
                    <a:pt x="1818" y="146"/>
                  </a:lnTo>
                  <a:lnTo>
                    <a:pt x="1824" y="146"/>
                  </a:lnTo>
                  <a:lnTo>
                    <a:pt x="1830" y="146"/>
                  </a:lnTo>
                  <a:lnTo>
                    <a:pt x="1830" y="146"/>
                  </a:lnTo>
                  <a:lnTo>
                    <a:pt x="1836" y="146"/>
                  </a:lnTo>
                  <a:lnTo>
                    <a:pt x="1830" y="146"/>
                  </a:lnTo>
                  <a:lnTo>
                    <a:pt x="1830" y="152"/>
                  </a:lnTo>
                  <a:lnTo>
                    <a:pt x="1830" y="146"/>
                  </a:lnTo>
                  <a:lnTo>
                    <a:pt x="1830" y="146"/>
                  </a:lnTo>
                  <a:lnTo>
                    <a:pt x="1824" y="146"/>
                  </a:lnTo>
                  <a:lnTo>
                    <a:pt x="1824" y="152"/>
                  </a:lnTo>
                  <a:lnTo>
                    <a:pt x="1818" y="152"/>
                  </a:lnTo>
                  <a:lnTo>
                    <a:pt x="1818" y="152"/>
                  </a:lnTo>
                  <a:lnTo>
                    <a:pt x="1818" y="152"/>
                  </a:lnTo>
                  <a:lnTo>
                    <a:pt x="1818" y="152"/>
                  </a:lnTo>
                  <a:close/>
                  <a:moveTo>
                    <a:pt x="1104" y="152"/>
                  </a:moveTo>
                  <a:lnTo>
                    <a:pt x="1098" y="152"/>
                  </a:lnTo>
                  <a:lnTo>
                    <a:pt x="1098" y="146"/>
                  </a:lnTo>
                  <a:lnTo>
                    <a:pt x="1104" y="146"/>
                  </a:lnTo>
                  <a:lnTo>
                    <a:pt x="1104" y="152"/>
                  </a:lnTo>
                  <a:lnTo>
                    <a:pt x="1104" y="152"/>
                  </a:lnTo>
                  <a:lnTo>
                    <a:pt x="1104" y="152"/>
                  </a:lnTo>
                  <a:lnTo>
                    <a:pt x="1104" y="152"/>
                  </a:lnTo>
                  <a:close/>
                  <a:moveTo>
                    <a:pt x="1066" y="146"/>
                  </a:moveTo>
                  <a:lnTo>
                    <a:pt x="1072" y="152"/>
                  </a:lnTo>
                  <a:lnTo>
                    <a:pt x="1066" y="152"/>
                  </a:lnTo>
                  <a:lnTo>
                    <a:pt x="1066" y="152"/>
                  </a:lnTo>
                  <a:lnTo>
                    <a:pt x="1066" y="146"/>
                  </a:lnTo>
                  <a:lnTo>
                    <a:pt x="1066" y="146"/>
                  </a:lnTo>
                  <a:lnTo>
                    <a:pt x="1066" y="146"/>
                  </a:lnTo>
                  <a:lnTo>
                    <a:pt x="1066" y="146"/>
                  </a:lnTo>
                  <a:lnTo>
                    <a:pt x="1066" y="146"/>
                  </a:lnTo>
                  <a:close/>
                  <a:moveTo>
                    <a:pt x="1088" y="146"/>
                  </a:moveTo>
                  <a:lnTo>
                    <a:pt x="1088" y="152"/>
                  </a:lnTo>
                  <a:lnTo>
                    <a:pt x="1082" y="152"/>
                  </a:lnTo>
                  <a:lnTo>
                    <a:pt x="1078" y="152"/>
                  </a:lnTo>
                  <a:lnTo>
                    <a:pt x="1078" y="146"/>
                  </a:lnTo>
                  <a:lnTo>
                    <a:pt x="1082" y="146"/>
                  </a:lnTo>
                  <a:lnTo>
                    <a:pt x="1088" y="146"/>
                  </a:lnTo>
                  <a:lnTo>
                    <a:pt x="1088" y="146"/>
                  </a:lnTo>
                  <a:lnTo>
                    <a:pt x="1088" y="146"/>
                  </a:lnTo>
                  <a:lnTo>
                    <a:pt x="1088" y="146"/>
                  </a:lnTo>
                  <a:close/>
                  <a:moveTo>
                    <a:pt x="1054" y="152"/>
                  </a:moveTo>
                  <a:lnTo>
                    <a:pt x="1054" y="152"/>
                  </a:lnTo>
                  <a:lnTo>
                    <a:pt x="1054" y="152"/>
                  </a:lnTo>
                  <a:lnTo>
                    <a:pt x="1050" y="152"/>
                  </a:lnTo>
                  <a:lnTo>
                    <a:pt x="1054" y="152"/>
                  </a:lnTo>
                  <a:lnTo>
                    <a:pt x="1054" y="152"/>
                  </a:lnTo>
                  <a:lnTo>
                    <a:pt x="1054" y="152"/>
                  </a:lnTo>
                  <a:lnTo>
                    <a:pt x="1054" y="152"/>
                  </a:lnTo>
                  <a:close/>
                  <a:moveTo>
                    <a:pt x="1320" y="156"/>
                  </a:moveTo>
                  <a:lnTo>
                    <a:pt x="1320" y="152"/>
                  </a:lnTo>
                  <a:lnTo>
                    <a:pt x="1326" y="152"/>
                  </a:lnTo>
                  <a:lnTo>
                    <a:pt x="1326" y="156"/>
                  </a:lnTo>
                  <a:lnTo>
                    <a:pt x="1326" y="156"/>
                  </a:lnTo>
                  <a:lnTo>
                    <a:pt x="1326" y="156"/>
                  </a:lnTo>
                  <a:lnTo>
                    <a:pt x="1320" y="156"/>
                  </a:lnTo>
                  <a:lnTo>
                    <a:pt x="1320" y="156"/>
                  </a:lnTo>
                  <a:lnTo>
                    <a:pt x="1320" y="156"/>
                  </a:lnTo>
                  <a:lnTo>
                    <a:pt x="1320" y="156"/>
                  </a:lnTo>
                  <a:close/>
                  <a:moveTo>
                    <a:pt x="1088" y="162"/>
                  </a:moveTo>
                  <a:lnTo>
                    <a:pt x="1088" y="156"/>
                  </a:lnTo>
                  <a:lnTo>
                    <a:pt x="1092" y="156"/>
                  </a:lnTo>
                  <a:lnTo>
                    <a:pt x="1088" y="156"/>
                  </a:lnTo>
                  <a:lnTo>
                    <a:pt x="1088" y="162"/>
                  </a:lnTo>
                  <a:lnTo>
                    <a:pt x="1092" y="162"/>
                  </a:lnTo>
                  <a:lnTo>
                    <a:pt x="1092" y="156"/>
                  </a:lnTo>
                  <a:lnTo>
                    <a:pt x="1092" y="162"/>
                  </a:lnTo>
                  <a:lnTo>
                    <a:pt x="1088" y="162"/>
                  </a:lnTo>
                  <a:lnTo>
                    <a:pt x="1088" y="162"/>
                  </a:lnTo>
                  <a:lnTo>
                    <a:pt x="1088" y="162"/>
                  </a:lnTo>
                  <a:lnTo>
                    <a:pt x="1088" y="162"/>
                  </a:lnTo>
                  <a:close/>
                  <a:moveTo>
                    <a:pt x="1088" y="168"/>
                  </a:moveTo>
                  <a:lnTo>
                    <a:pt x="1082" y="162"/>
                  </a:lnTo>
                  <a:lnTo>
                    <a:pt x="1078" y="162"/>
                  </a:lnTo>
                  <a:lnTo>
                    <a:pt x="1078" y="162"/>
                  </a:lnTo>
                  <a:lnTo>
                    <a:pt x="1072" y="162"/>
                  </a:lnTo>
                  <a:lnTo>
                    <a:pt x="1072" y="156"/>
                  </a:lnTo>
                  <a:lnTo>
                    <a:pt x="1078" y="162"/>
                  </a:lnTo>
                  <a:lnTo>
                    <a:pt x="1078" y="156"/>
                  </a:lnTo>
                  <a:lnTo>
                    <a:pt x="1078" y="156"/>
                  </a:lnTo>
                  <a:lnTo>
                    <a:pt x="1082" y="156"/>
                  </a:lnTo>
                  <a:lnTo>
                    <a:pt x="1088" y="156"/>
                  </a:lnTo>
                  <a:lnTo>
                    <a:pt x="1088" y="156"/>
                  </a:lnTo>
                  <a:lnTo>
                    <a:pt x="1088" y="162"/>
                  </a:lnTo>
                  <a:lnTo>
                    <a:pt x="1088" y="162"/>
                  </a:lnTo>
                  <a:lnTo>
                    <a:pt x="1088" y="156"/>
                  </a:lnTo>
                  <a:lnTo>
                    <a:pt x="1082" y="162"/>
                  </a:lnTo>
                  <a:lnTo>
                    <a:pt x="1088" y="162"/>
                  </a:lnTo>
                  <a:lnTo>
                    <a:pt x="1088" y="168"/>
                  </a:lnTo>
                  <a:lnTo>
                    <a:pt x="1088" y="168"/>
                  </a:lnTo>
                  <a:lnTo>
                    <a:pt x="1088" y="168"/>
                  </a:lnTo>
                  <a:lnTo>
                    <a:pt x="1088" y="168"/>
                  </a:lnTo>
                  <a:close/>
                  <a:moveTo>
                    <a:pt x="1066" y="162"/>
                  </a:moveTo>
                  <a:lnTo>
                    <a:pt x="1066" y="156"/>
                  </a:lnTo>
                  <a:lnTo>
                    <a:pt x="1066" y="156"/>
                  </a:lnTo>
                  <a:lnTo>
                    <a:pt x="1066" y="162"/>
                  </a:lnTo>
                  <a:lnTo>
                    <a:pt x="1060" y="162"/>
                  </a:lnTo>
                  <a:lnTo>
                    <a:pt x="1054" y="162"/>
                  </a:lnTo>
                  <a:lnTo>
                    <a:pt x="1060" y="162"/>
                  </a:lnTo>
                  <a:lnTo>
                    <a:pt x="1066" y="162"/>
                  </a:lnTo>
                  <a:lnTo>
                    <a:pt x="1066" y="162"/>
                  </a:lnTo>
                  <a:lnTo>
                    <a:pt x="1066" y="162"/>
                  </a:lnTo>
                  <a:lnTo>
                    <a:pt x="1066" y="162"/>
                  </a:lnTo>
                  <a:close/>
                  <a:moveTo>
                    <a:pt x="1736" y="200"/>
                  </a:moveTo>
                  <a:lnTo>
                    <a:pt x="1732" y="200"/>
                  </a:lnTo>
                  <a:lnTo>
                    <a:pt x="1732" y="200"/>
                  </a:lnTo>
                  <a:lnTo>
                    <a:pt x="1732" y="194"/>
                  </a:lnTo>
                  <a:lnTo>
                    <a:pt x="1732" y="194"/>
                  </a:lnTo>
                  <a:lnTo>
                    <a:pt x="1732" y="194"/>
                  </a:lnTo>
                  <a:lnTo>
                    <a:pt x="1728" y="194"/>
                  </a:lnTo>
                  <a:lnTo>
                    <a:pt x="1722" y="194"/>
                  </a:lnTo>
                  <a:lnTo>
                    <a:pt x="1722" y="194"/>
                  </a:lnTo>
                  <a:lnTo>
                    <a:pt x="1716" y="194"/>
                  </a:lnTo>
                  <a:lnTo>
                    <a:pt x="1710" y="200"/>
                  </a:lnTo>
                  <a:lnTo>
                    <a:pt x="1710" y="200"/>
                  </a:lnTo>
                  <a:lnTo>
                    <a:pt x="1704" y="200"/>
                  </a:lnTo>
                  <a:lnTo>
                    <a:pt x="1700" y="194"/>
                  </a:lnTo>
                  <a:lnTo>
                    <a:pt x="1700" y="194"/>
                  </a:lnTo>
                  <a:lnTo>
                    <a:pt x="1694" y="194"/>
                  </a:lnTo>
                  <a:lnTo>
                    <a:pt x="1694" y="200"/>
                  </a:lnTo>
                  <a:lnTo>
                    <a:pt x="1700" y="200"/>
                  </a:lnTo>
                  <a:lnTo>
                    <a:pt x="1694" y="200"/>
                  </a:lnTo>
                  <a:lnTo>
                    <a:pt x="1694" y="200"/>
                  </a:lnTo>
                  <a:lnTo>
                    <a:pt x="1688" y="200"/>
                  </a:lnTo>
                  <a:lnTo>
                    <a:pt x="1688" y="200"/>
                  </a:lnTo>
                  <a:lnTo>
                    <a:pt x="1682" y="200"/>
                  </a:lnTo>
                  <a:lnTo>
                    <a:pt x="1678" y="200"/>
                  </a:lnTo>
                  <a:lnTo>
                    <a:pt x="1678" y="200"/>
                  </a:lnTo>
                  <a:lnTo>
                    <a:pt x="1672" y="200"/>
                  </a:lnTo>
                  <a:lnTo>
                    <a:pt x="1672" y="200"/>
                  </a:lnTo>
                  <a:lnTo>
                    <a:pt x="1672" y="194"/>
                  </a:lnTo>
                  <a:lnTo>
                    <a:pt x="1668" y="194"/>
                  </a:lnTo>
                  <a:lnTo>
                    <a:pt x="1668" y="188"/>
                  </a:lnTo>
                  <a:lnTo>
                    <a:pt x="1662" y="188"/>
                  </a:lnTo>
                  <a:lnTo>
                    <a:pt x="1662" y="188"/>
                  </a:lnTo>
                  <a:lnTo>
                    <a:pt x="1662" y="188"/>
                  </a:lnTo>
                  <a:lnTo>
                    <a:pt x="1656" y="182"/>
                  </a:lnTo>
                  <a:lnTo>
                    <a:pt x="1662" y="182"/>
                  </a:lnTo>
                  <a:lnTo>
                    <a:pt x="1662" y="182"/>
                  </a:lnTo>
                  <a:lnTo>
                    <a:pt x="1668" y="182"/>
                  </a:lnTo>
                  <a:lnTo>
                    <a:pt x="1662" y="182"/>
                  </a:lnTo>
                  <a:lnTo>
                    <a:pt x="1662" y="182"/>
                  </a:lnTo>
                  <a:lnTo>
                    <a:pt x="1662" y="180"/>
                  </a:lnTo>
                  <a:lnTo>
                    <a:pt x="1662" y="180"/>
                  </a:lnTo>
                  <a:lnTo>
                    <a:pt x="1662" y="180"/>
                  </a:lnTo>
                  <a:lnTo>
                    <a:pt x="1662" y="180"/>
                  </a:lnTo>
                  <a:lnTo>
                    <a:pt x="1662" y="180"/>
                  </a:lnTo>
                  <a:lnTo>
                    <a:pt x="1662" y="180"/>
                  </a:lnTo>
                  <a:lnTo>
                    <a:pt x="1662" y="180"/>
                  </a:lnTo>
                  <a:lnTo>
                    <a:pt x="1662" y="180"/>
                  </a:lnTo>
                  <a:lnTo>
                    <a:pt x="1662" y="174"/>
                  </a:lnTo>
                  <a:lnTo>
                    <a:pt x="1662" y="174"/>
                  </a:lnTo>
                  <a:lnTo>
                    <a:pt x="1668" y="174"/>
                  </a:lnTo>
                  <a:lnTo>
                    <a:pt x="1672" y="174"/>
                  </a:lnTo>
                  <a:lnTo>
                    <a:pt x="1668" y="174"/>
                  </a:lnTo>
                  <a:lnTo>
                    <a:pt x="1668" y="168"/>
                  </a:lnTo>
                  <a:lnTo>
                    <a:pt x="1662" y="168"/>
                  </a:lnTo>
                  <a:lnTo>
                    <a:pt x="1668" y="168"/>
                  </a:lnTo>
                  <a:lnTo>
                    <a:pt x="1672" y="168"/>
                  </a:lnTo>
                  <a:lnTo>
                    <a:pt x="1672" y="168"/>
                  </a:lnTo>
                  <a:lnTo>
                    <a:pt x="1672" y="162"/>
                  </a:lnTo>
                  <a:lnTo>
                    <a:pt x="1678" y="162"/>
                  </a:lnTo>
                  <a:lnTo>
                    <a:pt x="1678" y="168"/>
                  </a:lnTo>
                  <a:lnTo>
                    <a:pt x="1678" y="162"/>
                  </a:lnTo>
                  <a:lnTo>
                    <a:pt x="1682" y="162"/>
                  </a:lnTo>
                  <a:lnTo>
                    <a:pt x="1688" y="162"/>
                  </a:lnTo>
                  <a:lnTo>
                    <a:pt x="1688" y="162"/>
                  </a:lnTo>
                  <a:lnTo>
                    <a:pt x="1688" y="168"/>
                  </a:lnTo>
                  <a:lnTo>
                    <a:pt x="1694" y="168"/>
                  </a:lnTo>
                  <a:lnTo>
                    <a:pt x="1700" y="168"/>
                  </a:lnTo>
                  <a:lnTo>
                    <a:pt x="1700" y="168"/>
                  </a:lnTo>
                  <a:lnTo>
                    <a:pt x="1700" y="168"/>
                  </a:lnTo>
                  <a:lnTo>
                    <a:pt x="1700" y="174"/>
                  </a:lnTo>
                  <a:lnTo>
                    <a:pt x="1704" y="174"/>
                  </a:lnTo>
                  <a:lnTo>
                    <a:pt x="1710" y="174"/>
                  </a:lnTo>
                  <a:lnTo>
                    <a:pt x="1710" y="180"/>
                  </a:lnTo>
                  <a:lnTo>
                    <a:pt x="1710" y="180"/>
                  </a:lnTo>
                  <a:lnTo>
                    <a:pt x="1716" y="180"/>
                  </a:lnTo>
                  <a:lnTo>
                    <a:pt x="1716" y="174"/>
                  </a:lnTo>
                  <a:lnTo>
                    <a:pt x="1716" y="168"/>
                  </a:lnTo>
                  <a:lnTo>
                    <a:pt x="1716" y="168"/>
                  </a:lnTo>
                  <a:lnTo>
                    <a:pt x="1722" y="168"/>
                  </a:lnTo>
                  <a:lnTo>
                    <a:pt x="1722" y="168"/>
                  </a:lnTo>
                  <a:lnTo>
                    <a:pt x="1722" y="162"/>
                  </a:lnTo>
                  <a:lnTo>
                    <a:pt x="1722" y="162"/>
                  </a:lnTo>
                  <a:lnTo>
                    <a:pt x="1722" y="162"/>
                  </a:lnTo>
                  <a:lnTo>
                    <a:pt x="1728" y="168"/>
                  </a:lnTo>
                  <a:lnTo>
                    <a:pt x="1732" y="168"/>
                  </a:lnTo>
                  <a:lnTo>
                    <a:pt x="1732" y="168"/>
                  </a:lnTo>
                  <a:lnTo>
                    <a:pt x="1736" y="168"/>
                  </a:lnTo>
                  <a:lnTo>
                    <a:pt x="1736" y="174"/>
                  </a:lnTo>
                  <a:lnTo>
                    <a:pt x="1742" y="174"/>
                  </a:lnTo>
                  <a:lnTo>
                    <a:pt x="1748" y="174"/>
                  </a:lnTo>
                  <a:lnTo>
                    <a:pt x="1748" y="174"/>
                  </a:lnTo>
                  <a:lnTo>
                    <a:pt x="1754" y="168"/>
                  </a:lnTo>
                  <a:lnTo>
                    <a:pt x="1758" y="174"/>
                  </a:lnTo>
                  <a:lnTo>
                    <a:pt x="1758" y="174"/>
                  </a:lnTo>
                  <a:lnTo>
                    <a:pt x="1764" y="180"/>
                  </a:lnTo>
                  <a:lnTo>
                    <a:pt x="1770" y="180"/>
                  </a:lnTo>
                  <a:lnTo>
                    <a:pt x="1770" y="180"/>
                  </a:lnTo>
                  <a:lnTo>
                    <a:pt x="1776" y="180"/>
                  </a:lnTo>
                  <a:lnTo>
                    <a:pt x="1776" y="180"/>
                  </a:lnTo>
                  <a:lnTo>
                    <a:pt x="1782" y="180"/>
                  </a:lnTo>
                  <a:lnTo>
                    <a:pt x="1776" y="180"/>
                  </a:lnTo>
                  <a:lnTo>
                    <a:pt x="1770" y="180"/>
                  </a:lnTo>
                  <a:lnTo>
                    <a:pt x="1770" y="180"/>
                  </a:lnTo>
                  <a:lnTo>
                    <a:pt x="1770" y="182"/>
                  </a:lnTo>
                  <a:lnTo>
                    <a:pt x="1770" y="188"/>
                  </a:lnTo>
                  <a:lnTo>
                    <a:pt x="1770" y="188"/>
                  </a:lnTo>
                  <a:lnTo>
                    <a:pt x="1770" y="188"/>
                  </a:lnTo>
                  <a:lnTo>
                    <a:pt x="1770" y="188"/>
                  </a:lnTo>
                  <a:lnTo>
                    <a:pt x="1764" y="188"/>
                  </a:lnTo>
                  <a:lnTo>
                    <a:pt x="1758" y="188"/>
                  </a:lnTo>
                  <a:lnTo>
                    <a:pt x="1758" y="194"/>
                  </a:lnTo>
                  <a:lnTo>
                    <a:pt x="1758" y="194"/>
                  </a:lnTo>
                  <a:lnTo>
                    <a:pt x="1758" y="188"/>
                  </a:lnTo>
                  <a:lnTo>
                    <a:pt x="1754" y="188"/>
                  </a:lnTo>
                  <a:lnTo>
                    <a:pt x="1748" y="188"/>
                  </a:lnTo>
                  <a:lnTo>
                    <a:pt x="1748" y="188"/>
                  </a:lnTo>
                  <a:lnTo>
                    <a:pt x="1742" y="188"/>
                  </a:lnTo>
                  <a:lnTo>
                    <a:pt x="1742" y="188"/>
                  </a:lnTo>
                  <a:lnTo>
                    <a:pt x="1736" y="188"/>
                  </a:lnTo>
                  <a:lnTo>
                    <a:pt x="1736" y="182"/>
                  </a:lnTo>
                  <a:lnTo>
                    <a:pt x="1736" y="180"/>
                  </a:lnTo>
                  <a:lnTo>
                    <a:pt x="1742" y="180"/>
                  </a:lnTo>
                  <a:lnTo>
                    <a:pt x="1748" y="180"/>
                  </a:lnTo>
                  <a:lnTo>
                    <a:pt x="1742" y="180"/>
                  </a:lnTo>
                  <a:lnTo>
                    <a:pt x="1742" y="174"/>
                  </a:lnTo>
                  <a:lnTo>
                    <a:pt x="1736" y="174"/>
                  </a:lnTo>
                  <a:lnTo>
                    <a:pt x="1736" y="180"/>
                  </a:lnTo>
                  <a:lnTo>
                    <a:pt x="1732" y="180"/>
                  </a:lnTo>
                  <a:lnTo>
                    <a:pt x="1732" y="180"/>
                  </a:lnTo>
                  <a:lnTo>
                    <a:pt x="1732" y="180"/>
                  </a:lnTo>
                  <a:lnTo>
                    <a:pt x="1732" y="182"/>
                  </a:lnTo>
                  <a:lnTo>
                    <a:pt x="1732" y="182"/>
                  </a:lnTo>
                  <a:lnTo>
                    <a:pt x="1732" y="188"/>
                  </a:lnTo>
                  <a:lnTo>
                    <a:pt x="1736" y="188"/>
                  </a:lnTo>
                  <a:lnTo>
                    <a:pt x="1742" y="188"/>
                  </a:lnTo>
                  <a:lnTo>
                    <a:pt x="1748" y="188"/>
                  </a:lnTo>
                  <a:lnTo>
                    <a:pt x="1748" y="194"/>
                  </a:lnTo>
                  <a:lnTo>
                    <a:pt x="1754" y="194"/>
                  </a:lnTo>
                  <a:lnTo>
                    <a:pt x="1748" y="200"/>
                  </a:lnTo>
                  <a:lnTo>
                    <a:pt x="1748" y="194"/>
                  </a:lnTo>
                  <a:lnTo>
                    <a:pt x="1748" y="194"/>
                  </a:lnTo>
                  <a:lnTo>
                    <a:pt x="1748" y="200"/>
                  </a:lnTo>
                  <a:lnTo>
                    <a:pt x="1742" y="200"/>
                  </a:lnTo>
                  <a:lnTo>
                    <a:pt x="1742" y="194"/>
                  </a:lnTo>
                  <a:lnTo>
                    <a:pt x="1736" y="194"/>
                  </a:lnTo>
                  <a:lnTo>
                    <a:pt x="1736" y="200"/>
                  </a:lnTo>
                  <a:lnTo>
                    <a:pt x="1742" y="200"/>
                  </a:lnTo>
                  <a:lnTo>
                    <a:pt x="1736" y="200"/>
                  </a:lnTo>
                  <a:lnTo>
                    <a:pt x="1736" y="200"/>
                  </a:lnTo>
                  <a:lnTo>
                    <a:pt x="1736" y="200"/>
                  </a:lnTo>
                  <a:lnTo>
                    <a:pt x="1736" y="200"/>
                  </a:lnTo>
                  <a:close/>
                  <a:moveTo>
                    <a:pt x="1878" y="168"/>
                  </a:moveTo>
                  <a:lnTo>
                    <a:pt x="1878" y="162"/>
                  </a:lnTo>
                  <a:lnTo>
                    <a:pt x="1884" y="162"/>
                  </a:lnTo>
                  <a:lnTo>
                    <a:pt x="1884" y="168"/>
                  </a:lnTo>
                  <a:lnTo>
                    <a:pt x="1878" y="168"/>
                  </a:lnTo>
                  <a:lnTo>
                    <a:pt x="1878" y="168"/>
                  </a:lnTo>
                  <a:lnTo>
                    <a:pt x="1878" y="168"/>
                  </a:lnTo>
                  <a:lnTo>
                    <a:pt x="1878" y="168"/>
                  </a:lnTo>
                  <a:close/>
                  <a:moveTo>
                    <a:pt x="1716" y="168"/>
                  </a:moveTo>
                  <a:lnTo>
                    <a:pt x="1716" y="162"/>
                  </a:lnTo>
                  <a:lnTo>
                    <a:pt x="1716" y="168"/>
                  </a:lnTo>
                  <a:lnTo>
                    <a:pt x="1716" y="168"/>
                  </a:lnTo>
                  <a:lnTo>
                    <a:pt x="1716" y="168"/>
                  </a:lnTo>
                  <a:lnTo>
                    <a:pt x="1716" y="168"/>
                  </a:lnTo>
                  <a:close/>
                  <a:moveTo>
                    <a:pt x="1098" y="168"/>
                  </a:moveTo>
                  <a:lnTo>
                    <a:pt x="1092" y="168"/>
                  </a:lnTo>
                  <a:lnTo>
                    <a:pt x="1092" y="168"/>
                  </a:lnTo>
                  <a:lnTo>
                    <a:pt x="1088" y="168"/>
                  </a:lnTo>
                  <a:lnTo>
                    <a:pt x="1088" y="168"/>
                  </a:lnTo>
                  <a:lnTo>
                    <a:pt x="1098" y="168"/>
                  </a:lnTo>
                  <a:lnTo>
                    <a:pt x="1098" y="168"/>
                  </a:lnTo>
                  <a:lnTo>
                    <a:pt x="1098" y="168"/>
                  </a:lnTo>
                  <a:lnTo>
                    <a:pt x="1098" y="168"/>
                  </a:lnTo>
                  <a:close/>
                  <a:moveTo>
                    <a:pt x="898" y="168"/>
                  </a:moveTo>
                  <a:lnTo>
                    <a:pt x="892" y="168"/>
                  </a:lnTo>
                  <a:lnTo>
                    <a:pt x="886" y="168"/>
                  </a:lnTo>
                  <a:lnTo>
                    <a:pt x="880" y="168"/>
                  </a:lnTo>
                  <a:lnTo>
                    <a:pt x="886" y="168"/>
                  </a:lnTo>
                  <a:lnTo>
                    <a:pt x="886" y="168"/>
                  </a:lnTo>
                  <a:lnTo>
                    <a:pt x="892" y="168"/>
                  </a:lnTo>
                  <a:lnTo>
                    <a:pt x="892" y="168"/>
                  </a:lnTo>
                  <a:lnTo>
                    <a:pt x="898" y="168"/>
                  </a:lnTo>
                  <a:lnTo>
                    <a:pt x="898" y="168"/>
                  </a:lnTo>
                  <a:lnTo>
                    <a:pt x="898" y="168"/>
                  </a:lnTo>
                  <a:lnTo>
                    <a:pt x="898" y="168"/>
                  </a:lnTo>
                  <a:lnTo>
                    <a:pt x="898" y="168"/>
                  </a:lnTo>
                  <a:lnTo>
                    <a:pt x="898" y="168"/>
                  </a:lnTo>
                  <a:close/>
                  <a:moveTo>
                    <a:pt x="876" y="168"/>
                  </a:moveTo>
                  <a:lnTo>
                    <a:pt x="880" y="168"/>
                  </a:lnTo>
                  <a:lnTo>
                    <a:pt x="880" y="168"/>
                  </a:lnTo>
                  <a:lnTo>
                    <a:pt x="880" y="168"/>
                  </a:lnTo>
                  <a:lnTo>
                    <a:pt x="876" y="168"/>
                  </a:lnTo>
                  <a:lnTo>
                    <a:pt x="872" y="168"/>
                  </a:lnTo>
                  <a:lnTo>
                    <a:pt x="876" y="168"/>
                  </a:lnTo>
                  <a:lnTo>
                    <a:pt x="876" y="168"/>
                  </a:lnTo>
                  <a:lnTo>
                    <a:pt x="876" y="168"/>
                  </a:lnTo>
                  <a:lnTo>
                    <a:pt x="876" y="168"/>
                  </a:lnTo>
                  <a:close/>
                  <a:moveTo>
                    <a:pt x="1640" y="182"/>
                  </a:moveTo>
                  <a:lnTo>
                    <a:pt x="1640" y="180"/>
                  </a:lnTo>
                  <a:lnTo>
                    <a:pt x="1640" y="180"/>
                  </a:lnTo>
                  <a:lnTo>
                    <a:pt x="1640" y="180"/>
                  </a:lnTo>
                  <a:lnTo>
                    <a:pt x="1640" y="180"/>
                  </a:lnTo>
                  <a:lnTo>
                    <a:pt x="1640" y="174"/>
                  </a:lnTo>
                  <a:lnTo>
                    <a:pt x="1640" y="168"/>
                  </a:lnTo>
                  <a:lnTo>
                    <a:pt x="1640" y="174"/>
                  </a:lnTo>
                  <a:lnTo>
                    <a:pt x="1644" y="180"/>
                  </a:lnTo>
                  <a:lnTo>
                    <a:pt x="1650" y="180"/>
                  </a:lnTo>
                  <a:lnTo>
                    <a:pt x="1644" y="180"/>
                  </a:lnTo>
                  <a:lnTo>
                    <a:pt x="1644" y="182"/>
                  </a:lnTo>
                  <a:lnTo>
                    <a:pt x="1640" y="182"/>
                  </a:lnTo>
                  <a:lnTo>
                    <a:pt x="1640" y="182"/>
                  </a:lnTo>
                  <a:lnTo>
                    <a:pt x="1640" y="182"/>
                  </a:lnTo>
                  <a:lnTo>
                    <a:pt x="1640" y="182"/>
                  </a:lnTo>
                  <a:lnTo>
                    <a:pt x="1640" y="182"/>
                  </a:lnTo>
                  <a:close/>
                  <a:moveTo>
                    <a:pt x="1790" y="180"/>
                  </a:moveTo>
                  <a:lnTo>
                    <a:pt x="1790" y="180"/>
                  </a:lnTo>
                  <a:lnTo>
                    <a:pt x="1796" y="180"/>
                  </a:lnTo>
                  <a:lnTo>
                    <a:pt x="1790" y="182"/>
                  </a:lnTo>
                  <a:lnTo>
                    <a:pt x="1796" y="182"/>
                  </a:lnTo>
                  <a:lnTo>
                    <a:pt x="1802" y="182"/>
                  </a:lnTo>
                  <a:lnTo>
                    <a:pt x="1802" y="182"/>
                  </a:lnTo>
                  <a:lnTo>
                    <a:pt x="1802" y="182"/>
                  </a:lnTo>
                  <a:lnTo>
                    <a:pt x="1802" y="182"/>
                  </a:lnTo>
                  <a:lnTo>
                    <a:pt x="1808" y="182"/>
                  </a:lnTo>
                  <a:lnTo>
                    <a:pt x="1808" y="180"/>
                  </a:lnTo>
                  <a:lnTo>
                    <a:pt x="1808" y="182"/>
                  </a:lnTo>
                  <a:lnTo>
                    <a:pt x="1814" y="182"/>
                  </a:lnTo>
                  <a:lnTo>
                    <a:pt x="1814" y="182"/>
                  </a:lnTo>
                  <a:lnTo>
                    <a:pt x="1818" y="182"/>
                  </a:lnTo>
                  <a:lnTo>
                    <a:pt x="1824" y="182"/>
                  </a:lnTo>
                  <a:lnTo>
                    <a:pt x="1818" y="182"/>
                  </a:lnTo>
                  <a:lnTo>
                    <a:pt x="1818" y="188"/>
                  </a:lnTo>
                  <a:lnTo>
                    <a:pt x="1824" y="188"/>
                  </a:lnTo>
                  <a:lnTo>
                    <a:pt x="1830" y="188"/>
                  </a:lnTo>
                  <a:lnTo>
                    <a:pt x="1830" y="188"/>
                  </a:lnTo>
                  <a:lnTo>
                    <a:pt x="1836" y="188"/>
                  </a:lnTo>
                  <a:lnTo>
                    <a:pt x="1842" y="188"/>
                  </a:lnTo>
                  <a:lnTo>
                    <a:pt x="1842" y="188"/>
                  </a:lnTo>
                  <a:lnTo>
                    <a:pt x="1844" y="188"/>
                  </a:lnTo>
                  <a:lnTo>
                    <a:pt x="1850" y="188"/>
                  </a:lnTo>
                  <a:lnTo>
                    <a:pt x="1850" y="188"/>
                  </a:lnTo>
                  <a:lnTo>
                    <a:pt x="1856" y="188"/>
                  </a:lnTo>
                  <a:lnTo>
                    <a:pt x="1850" y="188"/>
                  </a:lnTo>
                  <a:lnTo>
                    <a:pt x="1850" y="194"/>
                  </a:lnTo>
                  <a:lnTo>
                    <a:pt x="1850" y="200"/>
                  </a:lnTo>
                  <a:lnTo>
                    <a:pt x="1850" y="200"/>
                  </a:lnTo>
                  <a:lnTo>
                    <a:pt x="1844" y="200"/>
                  </a:lnTo>
                  <a:lnTo>
                    <a:pt x="1842" y="200"/>
                  </a:lnTo>
                  <a:lnTo>
                    <a:pt x="1842" y="200"/>
                  </a:lnTo>
                  <a:lnTo>
                    <a:pt x="1836" y="200"/>
                  </a:lnTo>
                  <a:lnTo>
                    <a:pt x="1830" y="200"/>
                  </a:lnTo>
                  <a:lnTo>
                    <a:pt x="1830" y="200"/>
                  </a:lnTo>
                  <a:lnTo>
                    <a:pt x="1824" y="200"/>
                  </a:lnTo>
                  <a:lnTo>
                    <a:pt x="1818" y="200"/>
                  </a:lnTo>
                  <a:lnTo>
                    <a:pt x="1814" y="200"/>
                  </a:lnTo>
                  <a:lnTo>
                    <a:pt x="1814" y="200"/>
                  </a:lnTo>
                  <a:lnTo>
                    <a:pt x="1814" y="194"/>
                  </a:lnTo>
                  <a:lnTo>
                    <a:pt x="1808" y="194"/>
                  </a:lnTo>
                  <a:lnTo>
                    <a:pt x="1802" y="194"/>
                  </a:lnTo>
                  <a:lnTo>
                    <a:pt x="1802" y="194"/>
                  </a:lnTo>
                  <a:lnTo>
                    <a:pt x="1802" y="188"/>
                  </a:lnTo>
                  <a:lnTo>
                    <a:pt x="1796" y="188"/>
                  </a:lnTo>
                  <a:lnTo>
                    <a:pt x="1790" y="188"/>
                  </a:lnTo>
                  <a:lnTo>
                    <a:pt x="1790" y="188"/>
                  </a:lnTo>
                  <a:lnTo>
                    <a:pt x="1790" y="188"/>
                  </a:lnTo>
                  <a:lnTo>
                    <a:pt x="1786" y="188"/>
                  </a:lnTo>
                  <a:lnTo>
                    <a:pt x="1790" y="188"/>
                  </a:lnTo>
                  <a:lnTo>
                    <a:pt x="1790" y="182"/>
                  </a:lnTo>
                  <a:lnTo>
                    <a:pt x="1790" y="180"/>
                  </a:lnTo>
                  <a:lnTo>
                    <a:pt x="1790" y="180"/>
                  </a:lnTo>
                  <a:lnTo>
                    <a:pt x="1790" y="180"/>
                  </a:lnTo>
                  <a:lnTo>
                    <a:pt x="1790" y="180"/>
                  </a:lnTo>
                  <a:lnTo>
                    <a:pt x="1790" y="180"/>
                  </a:lnTo>
                  <a:close/>
                  <a:moveTo>
                    <a:pt x="880" y="180"/>
                  </a:moveTo>
                  <a:lnTo>
                    <a:pt x="880" y="180"/>
                  </a:lnTo>
                  <a:lnTo>
                    <a:pt x="880" y="182"/>
                  </a:lnTo>
                  <a:lnTo>
                    <a:pt x="880" y="182"/>
                  </a:lnTo>
                  <a:lnTo>
                    <a:pt x="880" y="182"/>
                  </a:lnTo>
                  <a:lnTo>
                    <a:pt x="880" y="188"/>
                  </a:lnTo>
                  <a:lnTo>
                    <a:pt x="880" y="182"/>
                  </a:lnTo>
                  <a:lnTo>
                    <a:pt x="876" y="182"/>
                  </a:lnTo>
                  <a:lnTo>
                    <a:pt x="876" y="188"/>
                  </a:lnTo>
                  <a:lnTo>
                    <a:pt x="872" y="182"/>
                  </a:lnTo>
                  <a:lnTo>
                    <a:pt x="876" y="182"/>
                  </a:lnTo>
                  <a:lnTo>
                    <a:pt x="876" y="180"/>
                  </a:lnTo>
                  <a:lnTo>
                    <a:pt x="876" y="182"/>
                  </a:lnTo>
                  <a:lnTo>
                    <a:pt x="880" y="182"/>
                  </a:lnTo>
                  <a:lnTo>
                    <a:pt x="880" y="180"/>
                  </a:lnTo>
                  <a:lnTo>
                    <a:pt x="880" y="180"/>
                  </a:lnTo>
                  <a:lnTo>
                    <a:pt x="880" y="180"/>
                  </a:lnTo>
                  <a:lnTo>
                    <a:pt x="880" y="180"/>
                  </a:lnTo>
                  <a:lnTo>
                    <a:pt x="880" y="180"/>
                  </a:lnTo>
                  <a:close/>
                  <a:moveTo>
                    <a:pt x="952" y="194"/>
                  </a:moveTo>
                  <a:lnTo>
                    <a:pt x="958" y="194"/>
                  </a:lnTo>
                  <a:lnTo>
                    <a:pt x="952" y="194"/>
                  </a:lnTo>
                  <a:lnTo>
                    <a:pt x="952" y="200"/>
                  </a:lnTo>
                  <a:lnTo>
                    <a:pt x="952" y="194"/>
                  </a:lnTo>
                  <a:lnTo>
                    <a:pt x="946" y="194"/>
                  </a:lnTo>
                  <a:lnTo>
                    <a:pt x="946" y="200"/>
                  </a:lnTo>
                  <a:lnTo>
                    <a:pt x="952" y="200"/>
                  </a:lnTo>
                  <a:lnTo>
                    <a:pt x="946" y="200"/>
                  </a:lnTo>
                  <a:lnTo>
                    <a:pt x="946" y="200"/>
                  </a:lnTo>
                  <a:lnTo>
                    <a:pt x="940" y="200"/>
                  </a:lnTo>
                  <a:lnTo>
                    <a:pt x="940" y="194"/>
                  </a:lnTo>
                  <a:lnTo>
                    <a:pt x="946" y="194"/>
                  </a:lnTo>
                  <a:lnTo>
                    <a:pt x="946" y="200"/>
                  </a:lnTo>
                  <a:lnTo>
                    <a:pt x="946" y="194"/>
                  </a:lnTo>
                  <a:lnTo>
                    <a:pt x="946" y="194"/>
                  </a:lnTo>
                  <a:lnTo>
                    <a:pt x="946" y="194"/>
                  </a:lnTo>
                  <a:lnTo>
                    <a:pt x="952" y="194"/>
                  </a:lnTo>
                  <a:lnTo>
                    <a:pt x="952" y="194"/>
                  </a:lnTo>
                  <a:lnTo>
                    <a:pt x="952" y="194"/>
                  </a:lnTo>
                  <a:lnTo>
                    <a:pt x="952" y="194"/>
                  </a:lnTo>
                  <a:close/>
                  <a:moveTo>
                    <a:pt x="930" y="200"/>
                  </a:moveTo>
                  <a:lnTo>
                    <a:pt x="930" y="200"/>
                  </a:lnTo>
                  <a:lnTo>
                    <a:pt x="930" y="200"/>
                  </a:lnTo>
                  <a:lnTo>
                    <a:pt x="930" y="200"/>
                  </a:lnTo>
                  <a:lnTo>
                    <a:pt x="926" y="200"/>
                  </a:lnTo>
                  <a:lnTo>
                    <a:pt x="926" y="200"/>
                  </a:lnTo>
                  <a:lnTo>
                    <a:pt x="930" y="200"/>
                  </a:lnTo>
                  <a:lnTo>
                    <a:pt x="930" y="200"/>
                  </a:lnTo>
                  <a:lnTo>
                    <a:pt x="930" y="200"/>
                  </a:lnTo>
                  <a:lnTo>
                    <a:pt x="930" y="200"/>
                  </a:lnTo>
                  <a:close/>
                  <a:moveTo>
                    <a:pt x="838" y="206"/>
                  </a:moveTo>
                  <a:lnTo>
                    <a:pt x="844" y="206"/>
                  </a:lnTo>
                  <a:lnTo>
                    <a:pt x="844" y="200"/>
                  </a:lnTo>
                  <a:lnTo>
                    <a:pt x="844" y="206"/>
                  </a:lnTo>
                  <a:lnTo>
                    <a:pt x="850" y="206"/>
                  </a:lnTo>
                  <a:lnTo>
                    <a:pt x="844" y="206"/>
                  </a:lnTo>
                  <a:lnTo>
                    <a:pt x="838" y="206"/>
                  </a:lnTo>
                  <a:lnTo>
                    <a:pt x="838" y="206"/>
                  </a:lnTo>
                  <a:lnTo>
                    <a:pt x="838" y="206"/>
                  </a:lnTo>
                  <a:lnTo>
                    <a:pt x="838" y="206"/>
                  </a:lnTo>
                  <a:close/>
                  <a:moveTo>
                    <a:pt x="930" y="206"/>
                  </a:moveTo>
                  <a:lnTo>
                    <a:pt x="930" y="210"/>
                  </a:lnTo>
                  <a:lnTo>
                    <a:pt x="926" y="210"/>
                  </a:lnTo>
                  <a:lnTo>
                    <a:pt x="926" y="206"/>
                  </a:lnTo>
                  <a:lnTo>
                    <a:pt x="930" y="206"/>
                  </a:lnTo>
                  <a:lnTo>
                    <a:pt x="930" y="206"/>
                  </a:lnTo>
                  <a:lnTo>
                    <a:pt x="930" y="206"/>
                  </a:lnTo>
                  <a:lnTo>
                    <a:pt x="930" y="206"/>
                  </a:lnTo>
                  <a:lnTo>
                    <a:pt x="930" y="206"/>
                  </a:lnTo>
                  <a:close/>
                  <a:moveTo>
                    <a:pt x="1314" y="216"/>
                  </a:moveTo>
                  <a:lnTo>
                    <a:pt x="1314" y="216"/>
                  </a:lnTo>
                  <a:lnTo>
                    <a:pt x="1308" y="216"/>
                  </a:lnTo>
                  <a:lnTo>
                    <a:pt x="1304" y="216"/>
                  </a:lnTo>
                  <a:lnTo>
                    <a:pt x="1304" y="216"/>
                  </a:lnTo>
                  <a:lnTo>
                    <a:pt x="1304" y="216"/>
                  </a:lnTo>
                  <a:lnTo>
                    <a:pt x="1300" y="216"/>
                  </a:lnTo>
                  <a:lnTo>
                    <a:pt x="1300" y="210"/>
                  </a:lnTo>
                  <a:lnTo>
                    <a:pt x="1304" y="210"/>
                  </a:lnTo>
                  <a:lnTo>
                    <a:pt x="1304" y="210"/>
                  </a:lnTo>
                  <a:lnTo>
                    <a:pt x="1304" y="206"/>
                  </a:lnTo>
                  <a:lnTo>
                    <a:pt x="1308" y="206"/>
                  </a:lnTo>
                  <a:lnTo>
                    <a:pt x="1314" y="206"/>
                  </a:lnTo>
                  <a:lnTo>
                    <a:pt x="1320" y="206"/>
                  </a:lnTo>
                  <a:lnTo>
                    <a:pt x="1326" y="206"/>
                  </a:lnTo>
                  <a:lnTo>
                    <a:pt x="1326" y="210"/>
                  </a:lnTo>
                  <a:lnTo>
                    <a:pt x="1326" y="216"/>
                  </a:lnTo>
                  <a:lnTo>
                    <a:pt x="1320" y="216"/>
                  </a:lnTo>
                  <a:lnTo>
                    <a:pt x="1320" y="216"/>
                  </a:lnTo>
                  <a:lnTo>
                    <a:pt x="1314" y="216"/>
                  </a:lnTo>
                  <a:lnTo>
                    <a:pt x="1314" y="216"/>
                  </a:lnTo>
                  <a:lnTo>
                    <a:pt x="1314" y="216"/>
                  </a:lnTo>
                  <a:lnTo>
                    <a:pt x="1314" y="216"/>
                  </a:lnTo>
                  <a:close/>
                  <a:moveTo>
                    <a:pt x="920" y="206"/>
                  </a:moveTo>
                  <a:lnTo>
                    <a:pt x="920" y="206"/>
                  </a:lnTo>
                  <a:lnTo>
                    <a:pt x="920" y="210"/>
                  </a:lnTo>
                  <a:lnTo>
                    <a:pt x="920" y="210"/>
                  </a:lnTo>
                  <a:lnTo>
                    <a:pt x="920" y="210"/>
                  </a:lnTo>
                  <a:lnTo>
                    <a:pt x="920" y="210"/>
                  </a:lnTo>
                  <a:lnTo>
                    <a:pt x="914" y="210"/>
                  </a:lnTo>
                  <a:lnTo>
                    <a:pt x="920" y="210"/>
                  </a:lnTo>
                  <a:lnTo>
                    <a:pt x="920" y="206"/>
                  </a:lnTo>
                  <a:lnTo>
                    <a:pt x="920" y="206"/>
                  </a:lnTo>
                  <a:lnTo>
                    <a:pt x="920" y="206"/>
                  </a:lnTo>
                  <a:lnTo>
                    <a:pt x="920" y="206"/>
                  </a:lnTo>
                  <a:close/>
                  <a:moveTo>
                    <a:pt x="1362" y="216"/>
                  </a:moveTo>
                  <a:lnTo>
                    <a:pt x="1362" y="210"/>
                  </a:lnTo>
                  <a:lnTo>
                    <a:pt x="1362" y="210"/>
                  </a:lnTo>
                  <a:lnTo>
                    <a:pt x="1362" y="216"/>
                  </a:lnTo>
                  <a:lnTo>
                    <a:pt x="1362" y="216"/>
                  </a:lnTo>
                  <a:lnTo>
                    <a:pt x="1362" y="216"/>
                  </a:lnTo>
                  <a:lnTo>
                    <a:pt x="1362" y="216"/>
                  </a:lnTo>
                  <a:lnTo>
                    <a:pt x="1362" y="216"/>
                  </a:lnTo>
                  <a:close/>
                  <a:moveTo>
                    <a:pt x="1710" y="228"/>
                  </a:moveTo>
                  <a:lnTo>
                    <a:pt x="1710" y="222"/>
                  </a:lnTo>
                  <a:lnTo>
                    <a:pt x="1704" y="222"/>
                  </a:lnTo>
                  <a:lnTo>
                    <a:pt x="1704" y="216"/>
                  </a:lnTo>
                  <a:lnTo>
                    <a:pt x="1704" y="216"/>
                  </a:lnTo>
                  <a:lnTo>
                    <a:pt x="1710" y="216"/>
                  </a:lnTo>
                  <a:lnTo>
                    <a:pt x="1710" y="216"/>
                  </a:lnTo>
                  <a:lnTo>
                    <a:pt x="1716" y="216"/>
                  </a:lnTo>
                  <a:lnTo>
                    <a:pt x="1722" y="216"/>
                  </a:lnTo>
                  <a:lnTo>
                    <a:pt x="1716" y="216"/>
                  </a:lnTo>
                  <a:lnTo>
                    <a:pt x="1716" y="222"/>
                  </a:lnTo>
                  <a:lnTo>
                    <a:pt x="1710" y="222"/>
                  </a:lnTo>
                  <a:lnTo>
                    <a:pt x="1710" y="222"/>
                  </a:lnTo>
                  <a:lnTo>
                    <a:pt x="1710" y="228"/>
                  </a:lnTo>
                  <a:lnTo>
                    <a:pt x="1710" y="228"/>
                  </a:lnTo>
                  <a:lnTo>
                    <a:pt x="1710" y="228"/>
                  </a:lnTo>
                  <a:lnTo>
                    <a:pt x="1710" y="228"/>
                  </a:lnTo>
                  <a:close/>
                  <a:moveTo>
                    <a:pt x="1640" y="216"/>
                  </a:moveTo>
                  <a:lnTo>
                    <a:pt x="1640" y="216"/>
                  </a:lnTo>
                  <a:lnTo>
                    <a:pt x="1644" y="216"/>
                  </a:lnTo>
                  <a:lnTo>
                    <a:pt x="1650" y="222"/>
                  </a:lnTo>
                  <a:lnTo>
                    <a:pt x="1650" y="228"/>
                  </a:lnTo>
                  <a:lnTo>
                    <a:pt x="1644" y="228"/>
                  </a:lnTo>
                  <a:lnTo>
                    <a:pt x="1644" y="222"/>
                  </a:lnTo>
                  <a:lnTo>
                    <a:pt x="1640" y="222"/>
                  </a:lnTo>
                  <a:lnTo>
                    <a:pt x="1640" y="216"/>
                  </a:lnTo>
                  <a:lnTo>
                    <a:pt x="1640" y="216"/>
                  </a:lnTo>
                  <a:lnTo>
                    <a:pt x="1640" y="216"/>
                  </a:lnTo>
                  <a:lnTo>
                    <a:pt x="1640" y="216"/>
                  </a:lnTo>
                  <a:lnTo>
                    <a:pt x="1640" y="216"/>
                  </a:lnTo>
                  <a:lnTo>
                    <a:pt x="1640" y="216"/>
                  </a:lnTo>
                  <a:close/>
                  <a:moveTo>
                    <a:pt x="886" y="216"/>
                  </a:moveTo>
                  <a:lnTo>
                    <a:pt x="892" y="216"/>
                  </a:lnTo>
                  <a:lnTo>
                    <a:pt x="892" y="222"/>
                  </a:lnTo>
                  <a:lnTo>
                    <a:pt x="886" y="222"/>
                  </a:lnTo>
                  <a:lnTo>
                    <a:pt x="886" y="216"/>
                  </a:lnTo>
                  <a:lnTo>
                    <a:pt x="880" y="216"/>
                  </a:lnTo>
                  <a:lnTo>
                    <a:pt x="886" y="216"/>
                  </a:lnTo>
                  <a:lnTo>
                    <a:pt x="886" y="216"/>
                  </a:lnTo>
                  <a:lnTo>
                    <a:pt x="886" y="216"/>
                  </a:lnTo>
                  <a:lnTo>
                    <a:pt x="886" y="216"/>
                  </a:lnTo>
                  <a:close/>
                  <a:moveTo>
                    <a:pt x="892" y="216"/>
                  </a:moveTo>
                  <a:lnTo>
                    <a:pt x="898" y="216"/>
                  </a:lnTo>
                  <a:lnTo>
                    <a:pt x="898" y="216"/>
                  </a:lnTo>
                  <a:lnTo>
                    <a:pt x="904" y="216"/>
                  </a:lnTo>
                  <a:lnTo>
                    <a:pt x="898" y="216"/>
                  </a:lnTo>
                  <a:lnTo>
                    <a:pt x="898" y="222"/>
                  </a:lnTo>
                  <a:lnTo>
                    <a:pt x="904" y="222"/>
                  </a:lnTo>
                  <a:lnTo>
                    <a:pt x="898" y="222"/>
                  </a:lnTo>
                  <a:lnTo>
                    <a:pt x="898" y="216"/>
                  </a:lnTo>
                  <a:lnTo>
                    <a:pt x="898" y="216"/>
                  </a:lnTo>
                  <a:lnTo>
                    <a:pt x="892" y="216"/>
                  </a:lnTo>
                  <a:lnTo>
                    <a:pt x="892" y="216"/>
                  </a:lnTo>
                  <a:lnTo>
                    <a:pt x="892" y="216"/>
                  </a:lnTo>
                  <a:lnTo>
                    <a:pt x="892" y="216"/>
                  </a:lnTo>
                  <a:close/>
                  <a:moveTo>
                    <a:pt x="908" y="222"/>
                  </a:moveTo>
                  <a:lnTo>
                    <a:pt x="914" y="222"/>
                  </a:lnTo>
                  <a:lnTo>
                    <a:pt x="908" y="222"/>
                  </a:lnTo>
                  <a:lnTo>
                    <a:pt x="908" y="222"/>
                  </a:lnTo>
                  <a:lnTo>
                    <a:pt x="908" y="222"/>
                  </a:lnTo>
                  <a:lnTo>
                    <a:pt x="908" y="222"/>
                  </a:lnTo>
                  <a:lnTo>
                    <a:pt x="908" y="222"/>
                  </a:lnTo>
                  <a:lnTo>
                    <a:pt x="908" y="222"/>
                  </a:lnTo>
                  <a:close/>
                  <a:moveTo>
                    <a:pt x="1482" y="228"/>
                  </a:moveTo>
                  <a:lnTo>
                    <a:pt x="1482" y="222"/>
                  </a:lnTo>
                  <a:lnTo>
                    <a:pt x="1482" y="222"/>
                  </a:lnTo>
                  <a:lnTo>
                    <a:pt x="1482" y="222"/>
                  </a:lnTo>
                  <a:lnTo>
                    <a:pt x="1482" y="228"/>
                  </a:lnTo>
                  <a:lnTo>
                    <a:pt x="1482" y="228"/>
                  </a:lnTo>
                  <a:lnTo>
                    <a:pt x="1482" y="228"/>
                  </a:lnTo>
                  <a:lnTo>
                    <a:pt x="1482" y="228"/>
                  </a:lnTo>
                  <a:lnTo>
                    <a:pt x="1482" y="228"/>
                  </a:lnTo>
                  <a:lnTo>
                    <a:pt x="1482" y="228"/>
                  </a:lnTo>
                  <a:close/>
                  <a:moveTo>
                    <a:pt x="1722" y="228"/>
                  </a:moveTo>
                  <a:lnTo>
                    <a:pt x="1722" y="228"/>
                  </a:lnTo>
                  <a:lnTo>
                    <a:pt x="1728" y="228"/>
                  </a:lnTo>
                  <a:lnTo>
                    <a:pt x="1732" y="228"/>
                  </a:lnTo>
                  <a:lnTo>
                    <a:pt x="1732" y="228"/>
                  </a:lnTo>
                  <a:lnTo>
                    <a:pt x="1736" y="228"/>
                  </a:lnTo>
                  <a:lnTo>
                    <a:pt x="1742" y="228"/>
                  </a:lnTo>
                  <a:lnTo>
                    <a:pt x="1748" y="228"/>
                  </a:lnTo>
                  <a:lnTo>
                    <a:pt x="1748" y="234"/>
                  </a:lnTo>
                  <a:lnTo>
                    <a:pt x="1748" y="234"/>
                  </a:lnTo>
                  <a:lnTo>
                    <a:pt x="1748" y="238"/>
                  </a:lnTo>
                  <a:lnTo>
                    <a:pt x="1754" y="238"/>
                  </a:lnTo>
                  <a:lnTo>
                    <a:pt x="1748" y="238"/>
                  </a:lnTo>
                  <a:lnTo>
                    <a:pt x="1748" y="238"/>
                  </a:lnTo>
                  <a:lnTo>
                    <a:pt x="1754" y="238"/>
                  </a:lnTo>
                  <a:lnTo>
                    <a:pt x="1748" y="242"/>
                  </a:lnTo>
                  <a:lnTo>
                    <a:pt x="1748" y="242"/>
                  </a:lnTo>
                  <a:lnTo>
                    <a:pt x="1742" y="238"/>
                  </a:lnTo>
                  <a:lnTo>
                    <a:pt x="1736" y="238"/>
                  </a:lnTo>
                  <a:lnTo>
                    <a:pt x="1732" y="238"/>
                  </a:lnTo>
                  <a:lnTo>
                    <a:pt x="1732" y="238"/>
                  </a:lnTo>
                  <a:lnTo>
                    <a:pt x="1728" y="238"/>
                  </a:lnTo>
                  <a:lnTo>
                    <a:pt x="1722" y="238"/>
                  </a:lnTo>
                  <a:lnTo>
                    <a:pt x="1722" y="238"/>
                  </a:lnTo>
                  <a:lnTo>
                    <a:pt x="1716" y="238"/>
                  </a:lnTo>
                  <a:lnTo>
                    <a:pt x="1710" y="238"/>
                  </a:lnTo>
                  <a:lnTo>
                    <a:pt x="1710" y="238"/>
                  </a:lnTo>
                  <a:lnTo>
                    <a:pt x="1704" y="238"/>
                  </a:lnTo>
                  <a:lnTo>
                    <a:pt x="1700" y="238"/>
                  </a:lnTo>
                  <a:lnTo>
                    <a:pt x="1700" y="238"/>
                  </a:lnTo>
                  <a:lnTo>
                    <a:pt x="1700" y="238"/>
                  </a:lnTo>
                  <a:lnTo>
                    <a:pt x="1704" y="238"/>
                  </a:lnTo>
                  <a:lnTo>
                    <a:pt x="1710" y="238"/>
                  </a:lnTo>
                  <a:lnTo>
                    <a:pt x="1710" y="234"/>
                  </a:lnTo>
                  <a:lnTo>
                    <a:pt x="1710" y="234"/>
                  </a:lnTo>
                  <a:lnTo>
                    <a:pt x="1710" y="228"/>
                  </a:lnTo>
                  <a:lnTo>
                    <a:pt x="1716" y="228"/>
                  </a:lnTo>
                  <a:lnTo>
                    <a:pt x="1722" y="228"/>
                  </a:lnTo>
                  <a:lnTo>
                    <a:pt x="1722" y="228"/>
                  </a:lnTo>
                  <a:lnTo>
                    <a:pt x="1722" y="228"/>
                  </a:lnTo>
                  <a:lnTo>
                    <a:pt x="1722" y="228"/>
                  </a:lnTo>
                  <a:close/>
                  <a:moveTo>
                    <a:pt x="1500" y="234"/>
                  </a:moveTo>
                  <a:lnTo>
                    <a:pt x="1504" y="234"/>
                  </a:lnTo>
                  <a:lnTo>
                    <a:pt x="1500" y="234"/>
                  </a:lnTo>
                  <a:lnTo>
                    <a:pt x="1500" y="234"/>
                  </a:lnTo>
                  <a:lnTo>
                    <a:pt x="1500" y="234"/>
                  </a:lnTo>
                  <a:lnTo>
                    <a:pt x="1500" y="234"/>
                  </a:lnTo>
                  <a:close/>
                  <a:moveTo>
                    <a:pt x="860" y="238"/>
                  </a:moveTo>
                  <a:lnTo>
                    <a:pt x="854" y="234"/>
                  </a:lnTo>
                  <a:lnTo>
                    <a:pt x="860" y="234"/>
                  </a:lnTo>
                  <a:lnTo>
                    <a:pt x="860" y="238"/>
                  </a:lnTo>
                  <a:lnTo>
                    <a:pt x="860" y="238"/>
                  </a:lnTo>
                  <a:lnTo>
                    <a:pt x="860" y="238"/>
                  </a:lnTo>
                  <a:lnTo>
                    <a:pt x="860" y="238"/>
                  </a:lnTo>
                  <a:close/>
                  <a:moveTo>
                    <a:pt x="1520" y="234"/>
                  </a:moveTo>
                  <a:lnTo>
                    <a:pt x="1526" y="234"/>
                  </a:lnTo>
                  <a:lnTo>
                    <a:pt x="1530" y="234"/>
                  </a:lnTo>
                  <a:lnTo>
                    <a:pt x="1530" y="238"/>
                  </a:lnTo>
                  <a:lnTo>
                    <a:pt x="1530" y="238"/>
                  </a:lnTo>
                  <a:lnTo>
                    <a:pt x="1526" y="234"/>
                  </a:lnTo>
                  <a:lnTo>
                    <a:pt x="1520" y="234"/>
                  </a:lnTo>
                  <a:lnTo>
                    <a:pt x="1520" y="234"/>
                  </a:lnTo>
                  <a:lnTo>
                    <a:pt x="1520" y="234"/>
                  </a:lnTo>
                  <a:lnTo>
                    <a:pt x="1520" y="234"/>
                  </a:lnTo>
                  <a:close/>
                  <a:moveTo>
                    <a:pt x="710" y="248"/>
                  </a:moveTo>
                  <a:lnTo>
                    <a:pt x="710" y="242"/>
                  </a:lnTo>
                  <a:lnTo>
                    <a:pt x="712" y="242"/>
                  </a:lnTo>
                  <a:lnTo>
                    <a:pt x="712" y="238"/>
                  </a:lnTo>
                  <a:lnTo>
                    <a:pt x="712" y="238"/>
                  </a:lnTo>
                  <a:lnTo>
                    <a:pt x="710" y="238"/>
                  </a:lnTo>
                  <a:lnTo>
                    <a:pt x="712" y="238"/>
                  </a:lnTo>
                  <a:lnTo>
                    <a:pt x="718" y="238"/>
                  </a:lnTo>
                  <a:lnTo>
                    <a:pt x="718" y="238"/>
                  </a:lnTo>
                  <a:lnTo>
                    <a:pt x="724" y="234"/>
                  </a:lnTo>
                  <a:lnTo>
                    <a:pt x="730" y="238"/>
                  </a:lnTo>
                  <a:lnTo>
                    <a:pt x="724" y="238"/>
                  </a:lnTo>
                  <a:lnTo>
                    <a:pt x="730" y="238"/>
                  </a:lnTo>
                  <a:lnTo>
                    <a:pt x="730" y="238"/>
                  </a:lnTo>
                  <a:lnTo>
                    <a:pt x="736" y="238"/>
                  </a:lnTo>
                  <a:lnTo>
                    <a:pt x="736" y="242"/>
                  </a:lnTo>
                  <a:lnTo>
                    <a:pt x="730" y="242"/>
                  </a:lnTo>
                  <a:lnTo>
                    <a:pt x="730" y="242"/>
                  </a:lnTo>
                  <a:lnTo>
                    <a:pt x="724" y="242"/>
                  </a:lnTo>
                  <a:lnTo>
                    <a:pt x="718" y="242"/>
                  </a:lnTo>
                  <a:lnTo>
                    <a:pt x="718" y="248"/>
                  </a:lnTo>
                  <a:lnTo>
                    <a:pt x="718" y="248"/>
                  </a:lnTo>
                  <a:lnTo>
                    <a:pt x="712" y="248"/>
                  </a:lnTo>
                  <a:lnTo>
                    <a:pt x="712" y="242"/>
                  </a:lnTo>
                  <a:lnTo>
                    <a:pt x="712" y="248"/>
                  </a:lnTo>
                  <a:lnTo>
                    <a:pt x="710" y="248"/>
                  </a:lnTo>
                  <a:lnTo>
                    <a:pt x="710" y="248"/>
                  </a:lnTo>
                  <a:lnTo>
                    <a:pt x="710" y="248"/>
                  </a:lnTo>
                  <a:lnTo>
                    <a:pt x="710" y="248"/>
                  </a:lnTo>
                  <a:close/>
                  <a:moveTo>
                    <a:pt x="476" y="292"/>
                  </a:moveTo>
                  <a:lnTo>
                    <a:pt x="482" y="288"/>
                  </a:lnTo>
                  <a:lnTo>
                    <a:pt x="486" y="288"/>
                  </a:lnTo>
                  <a:lnTo>
                    <a:pt x="482" y="288"/>
                  </a:lnTo>
                  <a:lnTo>
                    <a:pt x="476" y="288"/>
                  </a:lnTo>
                  <a:lnTo>
                    <a:pt x="476" y="292"/>
                  </a:lnTo>
                  <a:lnTo>
                    <a:pt x="476" y="288"/>
                  </a:lnTo>
                  <a:lnTo>
                    <a:pt x="476" y="288"/>
                  </a:lnTo>
                  <a:lnTo>
                    <a:pt x="476" y="288"/>
                  </a:lnTo>
                  <a:lnTo>
                    <a:pt x="476" y="288"/>
                  </a:lnTo>
                  <a:lnTo>
                    <a:pt x="470" y="288"/>
                  </a:lnTo>
                  <a:lnTo>
                    <a:pt x="464" y="288"/>
                  </a:lnTo>
                  <a:lnTo>
                    <a:pt x="464" y="288"/>
                  </a:lnTo>
                  <a:lnTo>
                    <a:pt x="464" y="288"/>
                  </a:lnTo>
                  <a:lnTo>
                    <a:pt x="464" y="288"/>
                  </a:lnTo>
                  <a:lnTo>
                    <a:pt x="458" y="288"/>
                  </a:lnTo>
                  <a:lnTo>
                    <a:pt x="458" y="288"/>
                  </a:lnTo>
                  <a:lnTo>
                    <a:pt x="458" y="288"/>
                  </a:lnTo>
                  <a:lnTo>
                    <a:pt x="454" y="288"/>
                  </a:lnTo>
                  <a:lnTo>
                    <a:pt x="454" y="288"/>
                  </a:lnTo>
                  <a:lnTo>
                    <a:pt x="448" y="282"/>
                  </a:lnTo>
                  <a:lnTo>
                    <a:pt x="448" y="276"/>
                  </a:lnTo>
                  <a:lnTo>
                    <a:pt x="448" y="276"/>
                  </a:lnTo>
                  <a:lnTo>
                    <a:pt x="454" y="276"/>
                  </a:lnTo>
                  <a:lnTo>
                    <a:pt x="454" y="270"/>
                  </a:lnTo>
                  <a:lnTo>
                    <a:pt x="454" y="270"/>
                  </a:lnTo>
                  <a:lnTo>
                    <a:pt x="458" y="270"/>
                  </a:lnTo>
                  <a:lnTo>
                    <a:pt x="458" y="276"/>
                  </a:lnTo>
                  <a:lnTo>
                    <a:pt x="464" y="276"/>
                  </a:lnTo>
                  <a:lnTo>
                    <a:pt x="464" y="270"/>
                  </a:lnTo>
                  <a:lnTo>
                    <a:pt x="464" y="266"/>
                  </a:lnTo>
                  <a:lnTo>
                    <a:pt x="464" y="266"/>
                  </a:lnTo>
                  <a:lnTo>
                    <a:pt x="464" y="260"/>
                  </a:lnTo>
                  <a:lnTo>
                    <a:pt x="470" y="260"/>
                  </a:lnTo>
                  <a:lnTo>
                    <a:pt x="470" y="260"/>
                  </a:lnTo>
                  <a:lnTo>
                    <a:pt x="464" y="260"/>
                  </a:lnTo>
                  <a:lnTo>
                    <a:pt x="470" y="254"/>
                  </a:lnTo>
                  <a:lnTo>
                    <a:pt x="470" y="260"/>
                  </a:lnTo>
                  <a:lnTo>
                    <a:pt x="476" y="260"/>
                  </a:lnTo>
                  <a:lnTo>
                    <a:pt x="470" y="254"/>
                  </a:lnTo>
                  <a:lnTo>
                    <a:pt x="464" y="254"/>
                  </a:lnTo>
                  <a:lnTo>
                    <a:pt x="464" y="254"/>
                  </a:lnTo>
                  <a:lnTo>
                    <a:pt x="464" y="248"/>
                  </a:lnTo>
                  <a:lnTo>
                    <a:pt x="470" y="248"/>
                  </a:lnTo>
                  <a:lnTo>
                    <a:pt x="476" y="248"/>
                  </a:lnTo>
                  <a:lnTo>
                    <a:pt x="476" y="248"/>
                  </a:lnTo>
                  <a:lnTo>
                    <a:pt x="476" y="248"/>
                  </a:lnTo>
                  <a:lnTo>
                    <a:pt x="476" y="248"/>
                  </a:lnTo>
                  <a:lnTo>
                    <a:pt x="476" y="248"/>
                  </a:lnTo>
                  <a:lnTo>
                    <a:pt x="476" y="248"/>
                  </a:lnTo>
                  <a:lnTo>
                    <a:pt x="476" y="242"/>
                  </a:lnTo>
                  <a:lnTo>
                    <a:pt x="476" y="238"/>
                  </a:lnTo>
                  <a:lnTo>
                    <a:pt x="482" y="238"/>
                  </a:lnTo>
                  <a:lnTo>
                    <a:pt x="486" y="238"/>
                  </a:lnTo>
                  <a:lnTo>
                    <a:pt x="492" y="238"/>
                  </a:lnTo>
                  <a:lnTo>
                    <a:pt x="492" y="238"/>
                  </a:lnTo>
                  <a:lnTo>
                    <a:pt x="492" y="238"/>
                  </a:lnTo>
                  <a:lnTo>
                    <a:pt x="496" y="238"/>
                  </a:lnTo>
                  <a:lnTo>
                    <a:pt x="502" y="238"/>
                  </a:lnTo>
                  <a:lnTo>
                    <a:pt x="502" y="238"/>
                  </a:lnTo>
                  <a:lnTo>
                    <a:pt x="508" y="238"/>
                  </a:lnTo>
                  <a:lnTo>
                    <a:pt x="512" y="238"/>
                  </a:lnTo>
                  <a:lnTo>
                    <a:pt x="512" y="238"/>
                  </a:lnTo>
                  <a:lnTo>
                    <a:pt x="518" y="238"/>
                  </a:lnTo>
                  <a:lnTo>
                    <a:pt x="518" y="242"/>
                  </a:lnTo>
                  <a:lnTo>
                    <a:pt x="524" y="242"/>
                  </a:lnTo>
                  <a:lnTo>
                    <a:pt x="518" y="242"/>
                  </a:lnTo>
                  <a:lnTo>
                    <a:pt x="512" y="242"/>
                  </a:lnTo>
                  <a:lnTo>
                    <a:pt x="512" y="248"/>
                  </a:lnTo>
                  <a:lnTo>
                    <a:pt x="512" y="248"/>
                  </a:lnTo>
                  <a:lnTo>
                    <a:pt x="518" y="248"/>
                  </a:lnTo>
                  <a:lnTo>
                    <a:pt x="512" y="248"/>
                  </a:lnTo>
                  <a:lnTo>
                    <a:pt x="512" y="248"/>
                  </a:lnTo>
                  <a:lnTo>
                    <a:pt x="508" y="248"/>
                  </a:lnTo>
                  <a:lnTo>
                    <a:pt x="512" y="248"/>
                  </a:lnTo>
                  <a:lnTo>
                    <a:pt x="512" y="248"/>
                  </a:lnTo>
                  <a:lnTo>
                    <a:pt x="512" y="248"/>
                  </a:lnTo>
                  <a:lnTo>
                    <a:pt x="512" y="254"/>
                  </a:lnTo>
                  <a:lnTo>
                    <a:pt x="512" y="254"/>
                  </a:lnTo>
                  <a:lnTo>
                    <a:pt x="512" y="248"/>
                  </a:lnTo>
                  <a:lnTo>
                    <a:pt x="512" y="254"/>
                  </a:lnTo>
                  <a:lnTo>
                    <a:pt x="508" y="254"/>
                  </a:lnTo>
                  <a:lnTo>
                    <a:pt x="508" y="248"/>
                  </a:lnTo>
                  <a:lnTo>
                    <a:pt x="502" y="254"/>
                  </a:lnTo>
                  <a:lnTo>
                    <a:pt x="508" y="254"/>
                  </a:lnTo>
                  <a:lnTo>
                    <a:pt x="512" y="254"/>
                  </a:lnTo>
                  <a:lnTo>
                    <a:pt x="508" y="260"/>
                  </a:lnTo>
                  <a:lnTo>
                    <a:pt x="502" y="260"/>
                  </a:lnTo>
                  <a:lnTo>
                    <a:pt x="508" y="260"/>
                  </a:lnTo>
                  <a:lnTo>
                    <a:pt x="508" y="260"/>
                  </a:lnTo>
                  <a:lnTo>
                    <a:pt x="502" y="260"/>
                  </a:lnTo>
                  <a:lnTo>
                    <a:pt x="502" y="260"/>
                  </a:lnTo>
                  <a:lnTo>
                    <a:pt x="502" y="260"/>
                  </a:lnTo>
                  <a:lnTo>
                    <a:pt x="508" y="260"/>
                  </a:lnTo>
                  <a:lnTo>
                    <a:pt x="502" y="266"/>
                  </a:lnTo>
                  <a:lnTo>
                    <a:pt x="508" y="266"/>
                  </a:lnTo>
                  <a:lnTo>
                    <a:pt x="508" y="270"/>
                  </a:lnTo>
                  <a:lnTo>
                    <a:pt x="502" y="270"/>
                  </a:lnTo>
                  <a:lnTo>
                    <a:pt x="502" y="276"/>
                  </a:lnTo>
                  <a:lnTo>
                    <a:pt x="502" y="276"/>
                  </a:lnTo>
                  <a:lnTo>
                    <a:pt x="508" y="276"/>
                  </a:lnTo>
                  <a:lnTo>
                    <a:pt x="508" y="282"/>
                  </a:lnTo>
                  <a:lnTo>
                    <a:pt x="508" y="288"/>
                  </a:lnTo>
                  <a:lnTo>
                    <a:pt x="512" y="288"/>
                  </a:lnTo>
                  <a:lnTo>
                    <a:pt x="512" y="288"/>
                  </a:lnTo>
                  <a:lnTo>
                    <a:pt x="512" y="292"/>
                  </a:lnTo>
                  <a:lnTo>
                    <a:pt x="512" y="296"/>
                  </a:lnTo>
                  <a:lnTo>
                    <a:pt x="518" y="296"/>
                  </a:lnTo>
                  <a:lnTo>
                    <a:pt x="524" y="296"/>
                  </a:lnTo>
                  <a:lnTo>
                    <a:pt x="524" y="302"/>
                  </a:lnTo>
                  <a:lnTo>
                    <a:pt x="530" y="302"/>
                  </a:lnTo>
                  <a:lnTo>
                    <a:pt x="536" y="302"/>
                  </a:lnTo>
                  <a:lnTo>
                    <a:pt x="536" y="308"/>
                  </a:lnTo>
                  <a:lnTo>
                    <a:pt x="536" y="308"/>
                  </a:lnTo>
                  <a:lnTo>
                    <a:pt x="536" y="308"/>
                  </a:lnTo>
                  <a:lnTo>
                    <a:pt x="530" y="308"/>
                  </a:lnTo>
                  <a:lnTo>
                    <a:pt x="530" y="308"/>
                  </a:lnTo>
                  <a:lnTo>
                    <a:pt x="524" y="308"/>
                  </a:lnTo>
                  <a:lnTo>
                    <a:pt x="524" y="308"/>
                  </a:lnTo>
                  <a:lnTo>
                    <a:pt x="524" y="308"/>
                  </a:lnTo>
                  <a:lnTo>
                    <a:pt x="530" y="308"/>
                  </a:lnTo>
                  <a:lnTo>
                    <a:pt x="536" y="308"/>
                  </a:lnTo>
                  <a:lnTo>
                    <a:pt x="530" y="308"/>
                  </a:lnTo>
                  <a:lnTo>
                    <a:pt x="524" y="308"/>
                  </a:lnTo>
                  <a:lnTo>
                    <a:pt x="524" y="308"/>
                  </a:lnTo>
                  <a:lnTo>
                    <a:pt x="518" y="308"/>
                  </a:lnTo>
                  <a:lnTo>
                    <a:pt x="524" y="308"/>
                  </a:lnTo>
                  <a:lnTo>
                    <a:pt x="518" y="308"/>
                  </a:lnTo>
                  <a:lnTo>
                    <a:pt x="512" y="308"/>
                  </a:lnTo>
                  <a:lnTo>
                    <a:pt x="518" y="308"/>
                  </a:lnTo>
                  <a:lnTo>
                    <a:pt x="518" y="308"/>
                  </a:lnTo>
                  <a:lnTo>
                    <a:pt x="524" y="308"/>
                  </a:lnTo>
                  <a:lnTo>
                    <a:pt x="518" y="308"/>
                  </a:lnTo>
                  <a:lnTo>
                    <a:pt x="524" y="308"/>
                  </a:lnTo>
                  <a:lnTo>
                    <a:pt x="518" y="308"/>
                  </a:lnTo>
                  <a:lnTo>
                    <a:pt x="512" y="308"/>
                  </a:lnTo>
                  <a:lnTo>
                    <a:pt x="512" y="308"/>
                  </a:lnTo>
                  <a:lnTo>
                    <a:pt x="512" y="308"/>
                  </a:lnTo>
                  <a:lnTo>
                    <a:pt x="512" y="308"/>
                  </a:lnTo>
                  <a:lnTo>
                    <a:pt x="512" y="308"/>
                  </a:lnTo>
                  <a:lnTo>
                    <a:pt x="512" y="308"/>
                  </a:lnTo>
                  <a:lnTo>
                    <a:pt x="512" y="308"/>
                  </a:lnTo>
                  <a:lnTo>
                    <a:pt x="508" y="308"/>
                  </a:lnTo>
                  <a:lnTo>
                    <a:pt x="512" y="308"/>
                  </a:lnTo>
                  <a:lnTo>
                    <a:pt x="512" y="308"/>
                  </a:lnTo>
                  <a:lnTo>
                    <a:pt x="508" y="308"/>
                  </a:lnTo>
                  <a:lnTo>
                    <a:pt x="502" y="308"/>
                  </a:lnTo>
                  <a:lnTo>
                    <a:pt x="502" y="308"/>
                  </a:lnTo>
                  <a:lnTo>
                    <a:pt x="502" y="308"/>
                  </a:lnTo>
                  <a:lnTo>
                    <a:pt x="496" y="308"/>
                  </a:lnTo>
                  <a:lnTo>
                    <a:pt x="492" y="308"/>
                  </a:lnTo>
                  <a:lnTo>
                    <a:pt x="496" y="308"/>
                  </a:lnTo>
                  <a:lnTo>
                    <a:pt x="492" y="308"/>
                  </a:lnTo>
                  <a:lnTo>
                    <a:pt x="492" y="308"/>
                  </a:lnTo>
                  <a:lnTo>
                    <a:pt x="486" y="308"/>
                  </a:lnTo>
                  <a:lnTo>
                    <a:pt x="482" y="302"/>
                  </a:lnTo>
                  <a:lnTo>
                    <a:pt x="482" y="308"/>
                  </a:lnTo>
                  <a:lnTo>
                    <a:pt x="482" y="302"/>
                  </a:lnTo>
                  <a:lnTo>
                    <a:pt x="476" y="302"/>
                  </a:lnTo>
                  <a:lnTo>
                    <a:pt x="482" y="302"/>
                  </a:lnTo>
                  <a:lnTo>
                    <a:pt x="482" y="296"/>
                  </a:lnTo>
                  <a:lnTo>
                    <a:pt x="476" y="296"/>
                  </a:lnTo>
                  <a:lnTo>
                    <a:pt x="476" y="296"/>
                  </a:lnTo>
                  <a:lnTo>
                    <a:pt x="482" y="296"/>
                  </a:lnTo>
                  <a:lnTo>
                    <a:pt x="486" y="296"/>
                  </a:lnTo>
                  <a:lnTo>
                    <a:pt x="492" y="296"/>
                  </a:lnTo>
                  <a:lnTo>
                    <a:pt x="486" y="296"/>
                  </a:lnTo>
                  <a:lnTo>
                    <a:pt x="482" y="296"/>
                  </a:lnTo>
                  <a:lnTo>
                    <a:pt x="476" y="296"/>
                  </a:lnTo>
                  <a:lnTo>
                    <a:pt x="476" y="292"/>
                  </a:lnTo>
                  <a:lnTo>
                    <a:pt x="476" y="292"/>
                  </a:lnTo>
                  <a:lnTo>
                    <a:pt x="476" y="292"/>
                  </a:lnTo>
                  <a:lnTo>
                    <a:pt x="476" y="292"/>
                  </a:lnTo>
                  <a:close/>
                  <a:moveTo>
                    <a:pt x="1418" y="248"/>
                  </a:moveTo>
                  <a:lnTo>
                    <a:pt x="1412" y="242"/>
                  </a:lnTo>
                  <a:lnTo>
                    <a:pt x="1418" y="242"/>
                  </a:lnTo>
                  <a:lnTo>
                    <a:pt x="1422" y="242"/>
                  </a:lnTo>
                  <a:lnTo>
                    <a:pt x="1422" y="248"/>
                  </a:lnTo>
                  <a:lnTo>
                    <a:pt x="1418" y="248"/>
                  </a:lnTo>
                  <a:lnTo>
                    <a:pt x="1418" y="248"/>
                  </a:lnTo>
                  <a:lnTo>
                    <a:pt x="1418" y="248"/>
                  </a:lnTo>
                  <a:lnTo>
                    <a:pt x="1418" y="248"/>
                  </a:lnTo>
                  <a:close/>
                  <a:moveTo>
                    <a:pt x="838" y="248"/>
                  </a:moveTo>
                  <a:lnTo>
                    <a:pt x="838" y="248"/>
                  </a:lnTo>
                  <a:lnTo>
                    <a:pt x="838" y="248"/>
                  </a:lnTo>
                  <a:lnTo>
                    <a:pt x="838" y="242"/>
                  </a:lnTo>
                  <a:lnTo>
                    <a:pt x="844" y="242"/>
                  </a:lnTo>
                  <a:lnTo>
                    <a:pt x="844" y="248"/>
                  </a:lnTo>
                  <a:lnTo>
                    <a:pt x="850" y="248"/>
                  </a:lnTo>
                  <a:lnTo>
                    <a:pt x="850" y="254"/>
                  </a:lnTo>
                  <a:lnTo>
                    <a:pt x="844" y="254"/>
                  </a:lnTo>
                  <a:lnTo>
                    <a:pt x="838" y="254"/>
                  </a:lnTo>
                  <a:lnTo>
                    <a:pt x="838" y="254"/>
                  </a:lnTo>
                  <a:lnTo>
                    <a:pt x="832" y="248"/>
                  </a:lnTo>
                  <a:lnTo>
                    <a:pt x="838" y="248"/>
                  </a:lnTo>
                  <a:lnTo>
                    <a:pt x="838" y="248"/>
                  </a:lnTo>
                  <a:lnTo>
                    <a:pt x="838" y="248"/>
                  </a:lnTo>
                  <a:lnTo>
                    <a:pt x="838" y="248"/>
                  </a:lnTo>
                  <a:close/>
                  <a:moveTo>
                    <a:pt x="812" y="266"/>
                  </a:moveTo>
                  <a:lnTo>
                    <a:pt x="812" y="260"/>
                  </a:lnTo>
                  <a:lnTo>
                    <a:pt x="812" y="260"/>
                  </a:lnTo>
                  <a:lnTo>
                    <a:pt x="812" y="260"/>
                  </a:lnTo>
                  <a:lnTo>
                    <a:pt x="818" y="260"/>
                  </a:lnTo>
                  <a:lnTo>
                    <a:pt x="822" y="260"/>
                  </a:lnTo>
                  <a:lnTo>
                    <a:pt x="822" y="260"/>
                  </a:lnTo>
                  <a:lnTo>
                    <a:pt x="826" y="260"/>
                  </a:lnTo>
                  <a:lnTo>
                    <a:pt x="826" y="260"/>
                  </a:lnTo>
                  <a:lnTo>
                    <a:pt x="822" y="260"/>
                  </a:lnTo>
                  <a:lnTo>
                    <a:pt x="822" y="266"/>
                  </a:lnTo>
                  <a:lnTo>
                    <a:pt x="822" y="266"/>
                  </a:lnTo>
                  <a:lnTo>
                    <a:pt x="818" y="266"/>
                  </a:lnTo>
                  <a:lnTo>
                    <a:pt x="812" y="266"/>
                  </a:lnTo>
                  <a:lnTo>
                    <a:pt x="812" y="266"/>
                  </a:lnTo>
                  <a:lnTo>
                    <a:pt x="812" y="266"/>
                  </a:lnTo>
                  <a:lnTo>
                    <a:pt x="812" y="266"/>
                  </a:lnTo>
                  <a:lnTo>
                    <a:pt x="812" y="266"/>
                  </a:lnTo>
                  <a:close/>
                  <a:moveTo>
                    <a:pt x="1678" y="288"/>
                  </a:moveTo>
                  <a:lnTo>
                    <a:pt x="1678" y="282"/>
                  </a:lnTo>
                  <a:lnTo>
                    <a:pt x="1682" y="282"/>
                  </a:lnTo>
                  <a:lnTo>
                    <a:pt x="1682" y="288"/>
                  </a:lnTo>
                  <a:lnTo>
                    <a:pt x="1678" y="288"/>
                  </a:lnTo>
                  <a:lnTo>
                    <a:pt x="1678" y="288"/>
                  </a:lnTo>
                  <a:lnTo>
                    <a:pt x="1678" y="288"/>
                  </a:lnTo>
                  <a:lnTo>
                    <a:pt x="1678" y="288"/>
                  </a:lnTo>
                  <a:close/>
                  <a:moveTo>
                    <a:pt x="1672" y="288"/>
                  </a:moveTo>
                  <a:lnTo>
                    <a:pt x="1672" y="288"/>
                  </a:lnTo>
                  <a:lnTo>
                    <a:pt x="1668" y="288"/>
                  </a:lnTo>
                  <a:lnTo>
                    <a:pt x="1662" y="288"/>
                  </a:lnTo>
                  <a:lnTo>
                    <a:pt x="1662" y="288"/>
                  </a:lnTo>
                  <a:lnTo>
                    <a:pt x="1662" y="288"/>
                  </a:lnTo>
                  <a:lnTo>
                    <a:pt x="1662" y="288"/>
                  </a:lnTo>
                  <a:lnTo>
                    <a:pt x="1668" y="288"/>
                  </a:lnTo>
                  <a:lnTo>
                    <a:pt x="1672" y="288"/>
                  </a:lnTo>
                  <a:lnTo>
                    <a:pt x="1672" y="288"/>
                  </a:lnTo>
                  <a:lnTo>
                    <a:pt x="1672" y="288"/>
                  </a:lnTo>
                  <a:lnTo>
                    <a:pt x="1672" y="288"/>
                  </a:lnTo>
                  <a:lnTo>
                    <a:pt x="1672" y="288"/>
                  </a:lnTo>
                  <a:close/>
                  <a:moveTo>
                    <a:pt x="470" y="296"/>
                  </a:moveTo>
                  <a:lnTo>
                    <a:pt x="464" y="296"/>
                  </a:lnTo>
                  <a:lnTo>
                    <a:pt x="464" y="292"/>
                  </a:lnTo>
                  <a:lnTo>
                    <a:pt x="464" y="292"/>
                  </a:lnTo>
                  <a:lnTo>
                    <a:pt x="458" y="292"/>
                  </a:lnTo>
                  <a:lnTo>
                    <a:pt x="464" y="292"/>
                  </a:lnTo>
                  <a:lnTo>
                    <a:pt x="464" y="288"/>
                  </a:lnTo>
                  <a:lnTo>
                    <a:pt x="464" y="288"/>
                  </a:lnTo>
                  <a:lnTo>
                    <a:pt x="470" y="288"/>
                  </a:lnTo>
                  <a:lnTo>
                    <a:pt x="470" y="292"/>
                  </a:lnTo>
                  <a:lnTo>
                    <a:pt x="464" y="292"/>
                  </a:lnTo>
                  <a:lnTo>
                    <a:pt x="464" y="288"/>
                  </a:lnTo>
                  <a:lnTo>
                    <a:pt x="464" y="292"/>
                  </a:lnTo>
                  <a:lnTo>
                    <a:pt x="470" y="292"/>
                  </a:lnTo>
                  <a:lnTo>
                    <a:pt x="476" y="292"/>
                  </a:lnTo>
                  <a:lnTo>
                    <a:pt x="470" y="292"/>
                  </a:lnTo>
                  <a:lnTo>
                    <a:pt x="476" y="292"/>
                  </a:lnTo>
                  <a:lnTo>
                    <a:pt x="476" y="296"/>
                  </a:lnTo>
                  <a:lnTo>
                    <a:pt x="476" y="296"/>
                  </a:lnTo>
                  <a:lnTo>
                    <a:pt x="470" y="296"/>
                  </a:lnTo>
                  <a:lnTo>
                    <a:pt x="470" y="296"/>
                  </a:lnTo>
                  <a:lnTo>
                    <a:pt x="476" y="296"/>
                  </a:lnTo>
                  <a:lnTo>
                    <a:pt x="470" y="296"/>
                  </a:lnTo>
                  <a:lnTo>
                    <a:pt x="470" y="296"/>
                  </a:lnTo>
                  <a:lnTo>
                    <a:pt x="470" y="296"/>
                  </a:lnTo>
                  <a:lnTo>
                    <a:pt x="470" y="296"/>
                  </a:lnTo>
                  <a:close/>
                  <a:moveTo>
                    <a:pt x="2008" y="308"/>
                  </a:moveTo>
                  <a:lnTo>
                    <a:pt x="2008" y="308"/>
                  </a:lnTo>
                  <a:lnTo>
                    <a:pt x="2008" y="302"/>
                  </a:lnTo>
                  <a:lnTo>
                    <a:pt x="2008" y="302"/>
                  </a:lnTo>
                  <a:lnTo>
                    <a:pt x="2008" y="308"/>
                  </a:lnTo>
                  <a:lnTo>
                    <a:pt x="2008" y="308"/>
                  </a:lnTo>
                  <a:lnTo>
                    <a:pt x="2008" y="308"/>
                  </a:lnTo>
                  <a:lnTo>
                    <a:pt x="2008" y="308"/>
                  </a:lnTo>
                  <a:close/>
                  <a:moveTo>
                    <a:pt x="568" y="336"/>
                  </a:moveTo>
                  <a:lnTo>
                    <a:pt x="562" y="336"/>
                  </a:lnTo>
                  <a:lnTo>
                    <a:pt x="562" y="330"/>
                  </a:lnTo>
                  <a:lnTo>
                    <a:pt x="562" y="330"/>
                  </a:lnTo>
                  <a:lnTo>
                    <a:pt x="556" y="330"/>
                  </a:lnTo>
                  <a:lnTo>
                    <a:pt x="556" y="324"/>
                  </a:lnTo>
                  <a:lnTo>
                    <a:pt x="556" y="330"/>
                  </a:lnTo>
                  <a:lnTo>
                    <a:pt x="550" y="324"/>
                  </a:lnTo>
                  <a:lnTo>
                    <a:pt x="550" y="324"/>
                  </a:lnTo>
                  <a:lnTo>
                    <a:pt x="550" y="320"/>
                  </a:lnTo>
                  <a:lnTo>
                    <a:pt x="550" y="320"/>
                  </a:lnTo>
                  <a:lnTo>
                    <a:pt x="550" y="320"/>
                  </a:lnTo>
                  <a:lnTo>
                    <a:pt x="550" y="314"/>
                  </a:lnTo>
                  <a:lnTo>
                    <a:pt x="556" y="314"/>
                  </a:lnTo>
                  <a:lnTo>
                    <a:pt x="562" y="314"/>
                  </a:lnTo>
                  <a:lnTo>
                    <a:pt x="562" y="320"/>
                  </a:lnTo>
                  <a:lnTo>
                    <a:pt x="562" y="320"/>
                  </a:lnTo>
                  <a:lnTo>
                    <a:pt x="562" y="320"/>
                  </a:lnTo>
                  <a:lnTo>
                    <a:pt x="568" y="320"/>
                  </a:lnTo>
                  <a:lnTo>
                    <a:pt x="572" y="324"/>
                  </a:lnTo>
                  <a:lnTo>
                    <a:pt x="572" y="324"/>
                  </a:lnTo>
                  <a:lnTo>
                    <a:pt x="578" y="330"/>
                  </a:lnTo>
                  <a:lnTo>
                    <a:pt x="572" y="336"/>
                  </a:lnTo>
                  <a:lnTo>
                    <a:pt x="572" y="336"/>
                  </a:lnTo>
                  <a:lnTo>
                    <a:pt x="568" y="336"/>
                  </a:lnTo>
                  <a:lnTo>
                    <a:pt x="568" y="336"/>
                  </a:lnTo>
                  <a:lnTo>
                    <a:pt x="568" y="336"/>
                  </a:lnTo>
                  <a:lnTo>
                    <a:pt x="568" y="336"/>
                  </a:lnTo>
                  <a:close/>
                  <a:moveTo>
                    <a:pt x="2116" y="336"/>
                  </a:moveTo>
                  <a:lnTo>
                    <a:pt x="2116" y="336"/>
                  </a:lnTo>
                  <a:lnTo>
                    <a:pt x="2116" y="336"/>
                  </a:lnTo>
                  <a:lnTo>
                    <a:pt x="2112" y="336"/>
                  </a:lnTo>
                  <a:lnTo>
                    <a:pt x="2106" y="336"/>
                  </a:lnTo>
                  <a:lnTo>
                    <a:pt x="2100" y="336"/>
                  </a:lnTo>
                  <a:lnTo>
                    <a:pt x="2100" y="336"/>
                  </a:lnTo>
                  <a:lnTo>
                    <a:pt x="2096" y="330"/>
                  </a:lnTo>
                  <a:lnTo>
                    <a:pt x="2096" y="324"/>
                  </a:lnTo>
                  <a:lnTo>
                    <a:pt x="2100" y="324"/>
                  </a:lnTo>
                  <a:lnTo>
                    <a:pt x="2100" y="324"/>
                  </a:lnTo>
                  <a:lnTo>
                    <a:pt x="2106" y="324"/>
                  </a:lnTo>
                  <a:lnTo>
                    <a:pt x="2112" y="324"/>
                  </a:lnTo>
                  <a:lnTo>
                    <a:pt x="2112" y="330"/>
                  </a:lnTo>
                  <a:lnTo>
                    <a:pt x="2116" y="330"/>
                  </a:lnTo>
                  <a:lnTo>
                    <a:pt x="2116" y="330"/>
                  </a:lnTo>
                  <a:lnTo>
                    <a:pt x="2116" y="336"/>
                  </a:lnTo>
                  <a:lnTo>
                    <a:pt x="2116" y="336"/>
                  </a:lnTo>
                  <a:lnTo>
                    <a:pt x="2116" y="336"/>
                  </a:lnTo>
                  <a:lnTo>
                    <a:pt x="2116" y="336"/>
                  </a:lnTo>
                  <a:close/>
                  <a:moveTo>
                    <a:pt x="2008" y="336"/>
                  </a:moveTo>
                  <a:lnTo>
                    <a:pt x="2008" y="336"/>
                  </a:lnTo>
                  <a:lnTo>
                    <a:pt x="2008" y="336"/>
                  </a:lnTo>
                  <a:lnTo>
                    <a:pt x="2008" y="336"/>
                  </a:lnTo>
                  <a:lnTo>
                    <a:pt x="2008" y="336"/>
                  </a:lnTo>
                  <a:lnTo>
                    <a:pt x="2008" y="336"/>
                  </a:lnTo>
                  <a:lnTo>
                    <a:pt x="2008" y="336"/>
                  </a:lnTo>
                  <a:lnTo>
                    <a:pt x="2008" y="336"/>
                  </a:lnTo>
                  <a:close/>
                  <a:moveTo>
                    <a:pt x="2004" y="342"/>
                  </a:moveTo>
                  <a:lnTo>
                    <a:pt x="2008" y="342"/>
                  </a:lnTo>
                  <a:lnTo>
                    <a:pt x="2008" y="336"/>
                  </a:lnTo>
                  <a:lnTo>
                    <a:pt x="2004" y="336"/>
                  </a:lnTo>
                  <a:lnTo>
                    <a:pt x="2008" y="336"/>
                  </a:lnTo>
                  <a:lnTo>
                    <a:pt x="2008" y="336"/>
                  </a:lnTo>
                  <a:lnTo>
                    <a:pt x="2008" y="342"/>
                  </a:lnTo>
                  <a:lnTo>
                    <a:pt x="2004" y="342"/>
                  </a:lnTo>
                  <a:lnTo>
                    <a:pt x="2004" y="342"/>
                  </a:lnTo>
                  <a:lnTo>
                    <a:pt x="2004" y="342"/>
                  </a:lnTo>
                  <a:lnTo>
                    <a:pt x="2004" y="342"/>
                  </a:lnTo>
                  <a:close/>
                  <a:moveTo>
                    <a:pt x="670" y="336"/>
                  </a:moveTo>
                  <a:lnTo>
                    <a:pt x="670" y="336"/>
                  </a:lnTo>
                  <a:lnTo>
                    <a:pt x="676" y="336"/>
                  </a:lnTo>
                  <a:lnTo>
                    <a:pt x="670" y="342"/>
                  </a:lnTo>
                  <a:lnTo>
                    <a:pt x="670" y="342"/>
                  </a:lnTo>
                  <a:lnTo>
                    <a:pt x="670" y="336"/>
                  </a:lnTo>
                  <a:lnTo>
                    <a:pt x="670" y="336"/>
                  </a:lnTo>
                  <a:lnTo>
                    <a:pt x="670" y="336"/>
                  </a:lnTo>
                  <a:lnTo>
                    <a:pt x="670" y="336"/>
                  </a:lnTo>
                  <a:close/>
                  <a:moveTo>
                    <a:pt x="2008" y="350"/>
                  </a:moveTo>
                  <a:lnTo>
                    <a:pt x="2004" y="350"/>
                  </a:lnTo>
                  <a:lnTo>
                    <a:pt x="2004" y="348"/>
                  </a:lnTo>
                  <a:lnTo>
                    <a:pt x="1998" y="348"/>
                  </a:lnTo>
                  <a:lnTo>
                    <a:pt x="1998" y="348"/>
                  </a:lnTo>
                  <a:lnTo>
                    <a:pt x="2004" y="348"/>
                  </a:lnTo>
                  <a:lnTo>
                    <a:pt x="2004" y="342"/>
                  </a:lnTo>
                  <a:lnTo>
                    <a:pt x="1998" y="342"/>
                  </a:lnTo>
                  <a:lnTo>
                    <a:pt x="2004" y="336"/>
                  </a:lnTo>
                  <a:lnTo>
                    <a:pt x="2004" y="342"/>
                  </a:lnTo>
                  <a:lnTo>
                    <a:pt x="2004" y="348"/>
                  </a:lnTo>
                  <a:lnTo>
                    <a:pt x="2004" y="348"/>
                  </a:lnTo>
                  <a:lnTo>
                    <a:pt x="2008" y="348"/>
                  </a:lnTo>
                  <a:lnTo>
                    <a:pt x="2008" y="350"/>
                  </a:lnTo>
                  <a:lnTo>
                    <a:pt x="2008" y="350"/>
                  </a:lnTo>
                  <a:lnTo>
                    <a:pt x="2008" y="350"/>
                  </a:lnTo>
                  <a:lnTo>
                    <a:pt x="2008" y="350"/>
                  </a:lnTo>
                  <a:close/>
                  <a:moveTo>
                    <a:pt x="404" y="348"/>
                  </a:moveTo>
                  <a:lnTo>
                    <a:pt x="404" y="348"/>
                  </a:lnTo>
                  <a:lnTo>
                    <a:pt x="410" y="348"/>
                  </a:lnTo>
                  <a:lnTo>
                    <a:pt x="410" y="342"/>
                  </a:lnTo>
                  <a:lnTo>
                    <a:pt x="410" y="342"/>
                  </a:lnTo>
                  <a:lnTo>
                    <a:pt x="410" y="336"/>
                  </a:lnTo>
                  <a:lnTo>
                    <a:pt x="416" y="336"/>
                  </a:lnTo>
                  <a:lnTo>
                    <a:pt x="422" y="336"/>
                  </a:lnTo>
                  <a:lnTo>
                    <a:pt x="422" y="342"/>
                  </a:lnTo>
                  <a:lnTo>
                    <a:pt x="426" y="342"/>
                  </a:lnTo>
                  <a:lnTo>
                    <a:pt x="432" y="348"/>
                  </a:lnTo>
                  <a:lnTo>
                    <a:pt x="432" y="348"/>
                  </a:lnTo>
                  <a:lnTo>
                    <a:pt x="432" y="350"/>
                  </a:lnTo>
                  <a:lnTo>
                    <a:pt x="432" y="348"/>
                  </a:lnTo>
                  <a:lnTo>
                    <a:pt x="432" y="348"/>
                  </a:lnTo>
                  <a:lnTo>
                    <a:pt x="432" y="348"/>
                  </a:lnTo>
                  <a:lnTo>
                    <a:pt x="426" y="350"/>
                  </a:lnTo>
                  <a:lnTo>
                    <a:pt x="426" y="356"/>
                  </a:lnTo>
                  <a:lnTo>
                    <a:pt x="422" y="356"/>
                  </a:lnTo>
                  <a:lnTo>
                    <a:pt x="422" y="356"/>
                  </a:lnTo>
                  <a:lnTo>
                    <a:pt x="416" y="356"/>
                  </a:lnTo>
                  <a:lnTo>
                    <a:pt x="410" y="356"/>
                  </a:lnTo>
                  <a:lnTo>
                    <a:pt x="410" y="356"/>
                  </a:lnTo>
                  <a:lnTo>
                    <a:pt x="404" y="350"/>
                  </a:lnTo>
                  <a:lnTo>
                    <a:pt x="404" y="348"/>
                  </a:lnTo>
                  <a:lnTo>
                    <a:pt x="404" y="348"/>
                  </a:lnTo>
                  <a:lnTo>
                    <a:pt x="404" y="348"/>
                  </a:lnTo>
                  <a:lnTo>
                    <a:pt x="404" y="348"/>
                  </a:lnTo>
                  <a:close/>
                  <a:moveTo>
                    <a:pt x="204" y="342"/>
                  </a:moveTo>
                  <a:lnTo>
                    <a:pt x="210" y="342"/>
                  </a:lnTo>
                  <a:lnTo>
                    <a:pt x="204" y="342"/>
                  </a:lnTo>
                  <a:lnTo>
                    <a:pt x="204" y="342"/>
                  </a:lnTo>
                  <a:lnTo>
                    <a:pt x="204" y="342"/>
                  </a:lnTo>
                  <a:lnTo>
                    <a:pt x="204" y="342"/>
                  </a:lnTo>
                  <a:lnTo>
                    <a:pt x="204" y="342"/>
                  </a:lnTo>
                  <a:lnTo>
                    <a:pt x="204" y="342"/>
                  </a:lnTo>
                  <a:close/>
                  <a:moveTo>
                    <a:pt x="654" y="348"/>
                  </a:moveTo>
                  <a:lnTo>
                    <a:pt x="658" y="348"/>
                  </a:lnTo>
                  <a:lnTo>
                    <a:pt x="658" y="348"/>
                  </a:lnTo>
                  <a:lnTo>
                    <a:pt x="658" y="350"/>
                  </a:lnTo>
                  <a:lnTo>
                    <a:pt x="664" y="350"/>
                  </a:lnTo>
                  <a:lnTo>
                    <a:pt x="658" y="350"/>
                  </a:lnTo>
                  <a:lnTo>
                    <a:pt x="658" y="348"/>
                  </a:lnTo>
                  <a:lnTo>
                    <a:pt x="654" y="348"/>
                  </a:lnTo>
                  <a:lnTo>
                    <a:pt x="654" y="348"/>
                  </a:lnTo>
                  <a:lnTo>
                    <a:pt x="654" y="348"/>
                  </a:lnTo>
                  <a:lnTo>
                    <a:pt x="654" y="348"/>
                  </a:lnTo>
                  <a:close/>
                  <a:moveTo>
                    <a:pt x="530" y="356"/>
                  </a:moveTo>
                  <a:lnTo>
                    <a:pt x="536" y="356"/>
                  </a:lnTo>
                  <a:lnTo>
                    <a:pt x="536" y="356"/>
                  </a:lnTo>
                  <a:lnTo>
                    <a:pt x="540" y="356"/>
                  </a:lnTo>
                  <a:lnTo>
                    <a:pt x="536" y="356"/>
                  </a:lnTo>
                  <a:lnTo>
                    <a:pt x="536" y="356"/>
                  </a:lnTo>
                  <a:lnTo>
                    <a:pt x="536" y="356"/>
                  </a:lnTo>
                  <a:lnTo>
                    <a:pt x="530" y="356"/>
                  </a:lnTo>
                  <a:lnTo>
                    <a:pt x="530" y="356"/>
                  </a:lnTo>
                  <a:lnTo>
                    <a:pt x="530" y="356"/>
                  </a:lnTo>
                  <a:lnTo>
                    <a:pt x="530" y="356"/>
                  </a:lnTo>
                  <a:lnTo>
                    <a:pt x="530" y="356"/>
                  </a:lnTo>
                  <a:close/>
                  <a:moveTo>
                    <a:pt x="442" y="368"/>
                  </a:moveTo>
                  <a:lnTo>
                    <a:pt x="442" y="362"/>
                  </a:lnTo>
                  <a:lnTo>
                    <a:pt x="442" y="362"/>
                  </a:lnTo>
                  <a:lnTo>
                    <a:pt x="448" y="362"/>
                  </a:lnTo>
                  <a:lnTo>
                    <a:pt x="442" y="362"/>
                  </a:lnTo>
                  <a:lnTo>
                    <a:pt x="442" y="368"/>
                  </a:lnTo>
                  <a:lnTo>
                    <a:pt x="442" y="368"/>
                  </a:lnTo>
                  <a:lnTo>
                    <a:pt x="442" y="368"/>
                  </a:lnTo>
                  <a:lnTo>
                    <a:pt x="442" y="368"/>
                  </a:lnTo>
                  <a:lnTo>
                    <a:pt x="442" y="368"/>
                  </a:lnTo>
                  <a:close/>
                  <a:moveTo>
                    <a:pt x="324" y="406"/>
                  </a:moveTo>
                  <a:lnTo>
                    <a:pt x="324" y="406"/>
                  </a:lnTo>
                  <a:lnTo>
                    <a:pt x="324" y="406"/>
                  </a:lnTo>
                  <a:lnTo>
                    <a:pt x="324" y="406"/>
                  </a:lnTo>
                  <a:lnTo>
                    <a:pt x="324" y="406"/>
                  </a:lnTo>
                  <a:lnTo>
                    <a:pt x="324" y="406"/>
                  </a:lnTo>
                  <a:lnTo>
                    <a:pt x="324" y="406"/>
                  </a:lnTo>
                  <a:lnTo>
                    <a:pt x="324" y="406"/>
                  </a:lnTo>
                  <a:close/>
                  <a:moveTo>
                    <a:pt x="228" y="444"/>
                  </a:moveTo>
                  <a:lnTo>
                    <a:pt x="228" y="450"/>
                  </a:lnTo>
                  <a:lnTo>
                    <a:pt x="228" y="450"/>
                  </a:lnTo>
                  <a:lnTo>
                    <a:pt x="228" y="444"/>
                  </a:lnTo>
                  <a:lnTo>
                    <a:pt x="228" y="444"/>
                  </a:lnTo>
                  <a:lnTo>
                    <a:pt x="228" y="444"/>
                  </a:lnTo>
                  <a:lnTo>
                    <a:pt x="228" y="444"/>
                  </a:lnTo>
                  <a:lnTo>
                    <a:pt x="228" y="444"/>
                  </a:lnTo>
                  <a:close/>
                  <a:moveTo>
                    <a:pt x="2412" y="456"/>
                  </a:moveTo>
                  <a:lnTo>
                    <a:pt x="2412" y="456"/>
                  </a:lnTo>
                  <a:lnTo>
                    <a:pt x="2418" y="456"/>
                  </a:lnTo>
                  <a:lnTo>
                    <a:pt x="2418" y="456"/>
                  </a:lnTo>
                  <a:lnTo>
                    <a:pt x="2418" y="456"/>
                  </a:lnTo>
                  <a:lnTo>
                    <a:pt x="2418" y="456"/>
                  </a:lnTo>
                  <a:lnTo>
                    <a:pt x="2412" y="456"/>
                  </a:lnTo>
                  <a:lnTo>
                    <a:pt x="2412" y="456"/>
                  </a:lnTo>
                  <a:lnTo>
                    <a:pt x="2412" y="456"/>
                  </a:lnTo>
                  <a:lnTo>
                    <a:pt x="2412" y="456"/>
                  </a:lnTo>
                  <a:close/>
                  <a:moveTo>
                    <a:pt x="2408" y="456"/>
                  </a:moveTo>
                  <a:lnTo>
                    <a:pt x="2412" y="456"/>
                  </a:lnTo>
                  <a:lnTo>
                    <a:pt x="2412" y="460"/>
                  </a:lnTo>
                  <a:lnTo>
                    <a:pt x="2412" y="456"/>
                  </a:lnTo>
                  <a:lnTo>
                    <a:pt x="2408" y="456"/>
                  </a:lnTo>
                  <a:lnTo>
                    <a:pt x="2408" y="456"/>
                  </a:lnTo>
                  <a:lnTo>
                    <a:pt x="2408" y="456"/>
                  </a:lnTo>
                  <a:lnTo>
                    <a:pt x="2408" y="456"/>
                  </a:lnTo>
                  <a:close/>
                  <a:moveTo>
                    <a:pt x="2036" y="596"/>
                  </a:moveTo>
                  <a:lnTo>
                    <a:pt x="2036" y="596"/>
                  </a:lnTo>
                  <a:lnTo>
                    <a:pt x="2036" y="596"/>
                  </a:lnTo>
                  <a:lnTo>
                    <a:pt x="2036" y="590"/>
                  </a:lnTo>
                  <a:lnTo>
                    <a:pt x="2040" y="590"/>
                  </a:lnTo>
                  <a:lnTo>
                    <a:pt x="2040" y="584"/>
                  </a:lnTo>
                  <a:lnTo>
                    <a:pt x="2036" y="584"/>
                  </a:lnTo>
                  <a:lnTo>
                    <a:pt x="2036" y="590"/>
                  </a:lnTo>
                  <a:lnTo>
                    <a:pt x="2036" y="584"/>
                  </a:lnTo>
                  <a:lnTo>
                    <a:pt x="2040" y="584"/>
                  </a:lnTo>
                  <a:lnTo>
                    <a:pt x="2046" y="584"/>
                  </a:lnTo>
                  <a:lnTo>
                    <a:pt x="2046" y="584"/>
                  </a:lnTo>
                  <a:lnTo>
                    <a:pt x="2046" y="584"/>
                  </a:lnTo>
                  <a:lnTo>
                    <a:pt x="2052" y="584"/>
                  </a:lnTo>
                  <a:lnTo>
                    <a:pt x="2052" y="584"/>
                  </a:lnTo>
                  <a:lnTo>
                    <a:pt x="2052" y="590"/>
                  </a:lnTo>
                  <a:lnTo>
                    <a:pt x="2046" y="590"/>
                  </a:lnTo>
                  <a:lnTo>
                    <a:pt x="2046" y="590"/>
                  </a:lnTo>
                  <a:lnTo>
                    <a:pt x="2046" y="596"/>
                  </a:lnTo>
                  <a:lnTo>
                    <a:pt x="2040" y="596"/>
                  </a:lnTo>
                  <a:lnTo>
                    <a:pt x="2036" y="596"/>
                  </a:lnTo>
                  <a:lnTo>
                    <a:pt x="2036" y="602"/>
                  </a:lnTo>
                  <a:lnTo>
                    <a:pt x="2036" y="596"/>
                  </a:lnTo>
                  <a:lnTo>
                    <a:pt x="2036" y="596"/>
                  </a:lnTo>
                  <a:lnTo>
                    <a:pt x="2036" y="596"/>
                  </a:lnTo>
                  <a:lnTo>
                    <a:pt x="2036" y="596"/>
                  </a:lnTo>
                  <a:close/>
                  <a:moveTo>
                    <a:pt x="2072" y="666"/>
                  </a:moveTo>
                  <a:lnTo>
                    <a:pt x="2072" y="672"/>
                  </a:lnTo>
                  <a:lnTo>
                    <a:pt x="2072" y="676"/>
                  </a:lnTo>
                  <a:lnTo>
                    <a:pt x="2078" y="682"/>
                  </a:lnTo>
                  <a:lnTo>
                    <a:pt x="2078" y="682"/>
                  </a:lnTo>
                  <a:lnTo>
                    <a:pt x="2078" y="682"/>
                  </a:lnTo>
                  <a:lnTo>
                    <a:pt x="2072" y="682"/>
                  </a:lnTo>
                  <a:lnTo>
                    <a:pt x="2072" y="676"/>
                  </a:lnTo>
                  <a:lnTo>
                    <a:pt x="2068" y="676"/>
                  </a:lnTo>
                  <a:lnTo>
                    <a:pt x="2068" y="672"/>
                  </a:lnTo>
                  <a:lnTo>
                    <a:pt x="2068" y="672"/>
                  </a:lnTo>
                  <a:lnTo>
                    <a:pt x="2068" y="666"/>
                  </a:lnTo>
                  <a:lnTo>
                    <a:pt x="2068" y="666"/>
                  </a:lnTo>
                  <a:lnTo>
                    <a:pt x="2072" y="666"/>
                  </a:lnTo>
                  <a:lnTo>
                    <a:pt x="2072" y="666"/>
                  </a:lnTo>
                  <a:lnTo>
                    <a:pt x="2072" y="666"/>
                  </a:lnTo>
                  <a:lnTo>
                    <a:pt x="2072" y="666"/>
                  </a:lnTo>
                  <a:close/>
                  <a:moveTo>
                    <a:pt x="1662" y="682"/>
                  </a:moveTo>
                  <a:lnTo>
                    <a:pt x="1662" y="682"/>
                  </a:lnTo>
                  <a:lnTo>
                    <a:pt x="1662" y="676"/>
                  </a:lnTo>
                  <a:lnTo>
                    <a:pt x="1668" y="676"/>
                  </a:lnTo>
                  <a:lnTo>
                    <a:pt x="1668" y="672"/>
                  </a:lnTo>
                  <a:lnTo>
                    <a:pt x="1672" y="672"/>
                  </a:lnTo>
                  <a:lnTo>
                    <a:pt x="1672" y="676"/>
                  </a:lnTo>
                  <a:lnTo>
                    <a:pt x="1672" y="676"/>
                  </a:lnTo>
                  <a:lnTo>
                    <a:pt x="1672" y="682"/>
                  </a:lnTo>
                  <a:lnTo>
                    <a:pt x="1672" y="682"/>
                  </a:lnTo>
                  <a:lnTo>
                    <a:pt x="1668" y="682"/>
                  </a:lnTo>
                  <a:lnTo>
                    <a:pt x="1668" y="682"/>
                  </a:lnTo>
                  <a:lnTo>
                    <a:pt x="1662" y="682"/>
                  </a:lnTo>
                  <a:lnTo>
                    <a:pt x="1662" y="682"/>
                  </a:lnTo>
                  <a:lnTo>
                    <a:pt x="1662" y="682"/>
                  </a:lnTo>
                  <a:lnTo>
                    <a:pt x="1662" y="682"/>
                  </a:lnTo>
                  <a:lnTo>
                    <a:pt x="1662" y="682"/>
                  </a:lnTo>
                  <a:close/>
                  <a:moveTo>
                    <a:pt x="2090" y="682"/>
                  </a:moveTo>
                  <a:lnTo>
                    <a:pt x="2096" y="682"/>
                  </a:lnTo>
                  <a:lnTo>
                    <a:pt x="2096" y="682"/>
                  </a:lnTo>
                  <a:lnTo>
                    <a:pt x="2100" y="688"/>
                  </a:lnTo>
                  <a:lnTo>
                    <a:pt x="2096" y="688"/>
                  </a:lnTo>
                  <a:lnTo>
                    <a:pt x="2096" y="682"/>
                  </a:lnTo>
                  <a:lnTo>
                    <a:pt x="2096" y="682"/>
                  </a:lnTo>
                  <a:lnTo>
                    <a:pt x="2090" y="682"/>
                  </a:lnTo>
                  <a:lnTo>
                    <a:pt x="2090" y="682"/>
                  </a:lnTo>
                  <a:lnTo>
                    <a:pt x="2090" y="682"/>
                  </a:lnTo>
                  <a:lnTo>
                    <a:pt x="2090" y="682"/>
                  </a:lnTo>
                  <a:close/>
                  <a:moveTo>
                    <a:pt x="1748" y="866"/>
                  </a:moveTo>
                  <a:lnTo>
                    <a:pt x="1748" y="860"/>
                  </a:lnTo>
                  <a:lnTo>
                    <a:pt x="1748" y="860"/>
                  </a:lnTo>
                  <a:lnTo>
                    <a:pt x="1748" y="856"/>
                  </a:lnTo>
                  <a:lnTo>
                    <a:pt x="1748" y="850"/>
                  </a:lnTo>
                  <a:lnTo>
                    <a:pt x="1748" y="856"/>
                  </a:lnTo>
                  <a:lnTo>
                    <a:pt x="1748" y="850"/>
                  </a:lnTo>
                  <a:lnTo>
                    <a:pt x="1742" y="850"/>
                  </a:lnTo>
                  <a:lnTo>
                    <a:pt x="1736" y="850"/>
                  </a:lnTo>
                  <a:lnTo>
                    <a:pt x="1732" y="856"/>
                  </a:lnTo>
                  <a:lnTo>
                    <a:pt x="1732" y="860"/>
                  </a:lnTo>
                  <a:lnTo>
                    <a:pt x="1732" y="860"/>
                  </a:lnTo>
                  <a:lnTo>
                    <a:pt x="1732" y="866"/>
                  </a:lnTo>
                  <a:lnTo>
                    <a:pt x="1732" y="866"/>
                  </a:lnTo>
                  <a:lnTo>
                    <a:pt x="1732" y="860"/>
                  </a:lnTo>
                  <a:lnTo>
                    <a:pt x="1728" y="860"/>
                  </a:lnTo>
                  <a:lnTo>
                    <a:pt x="1728" y="856"/>
                  </a:lnTo>
                  <a:lnTo>
                    <a:pt x="1728" y="850"/>
                  </a:lnTo>
                  <a:lnTo>
                    <a:pt x="1732" y="850"/>
                  </a:lnTo>
                  <a:lnTo>
                    <a:pt x="1732" y="844"/>
                  </a:lnTo>
                  <a:lnTo>
                    <a:pt x="1732" y="838"/>
                  </a:lnTo>
                  <a:lnTo>
                    <a:pt x="1732" y="838"/>
                  </a:lnTo>
                  <a:lnTo>
                    <a:pt x="1732" y="834"/>
                  </a:lnTo>
                  <a:lnTo>
                    <a:pt x="1732" y="830"/>
                  </a:lnTo>
                  <a:lnTo>
                    <a:pt x="1732" y="824"/>
                  </a:lnTo>
                  <a:lnTo>
                    <a:pt x="1732" y="824"/>
                  </a:lnTo>
                  <a:lnTo>
                    <a:pt x="1732" y="824"/>
                  </a:lnTo>
                  <a:lnTo>
                    <a:pt x="1732" y="824"/>
                  </a:lnTo>
                  <a:lnTo>
                    <a:pt x="1732" y="818"/>
                  </a:lnTo>
                  <a:lnTo>
                    <a:pt x="1732" y="812"/>
                  </a:lnTo>
                  <a:lnTo>
                    <a:pt x="1732" y="812"/>
                  </a:lnTo>
                  <a:lnTo>
                    <a:pt x="1728" y="812"/>
                  </a:lnTo>
                  <a:lnTo>
                    <a:pt x="1728" y="806"/>
                  </a:lnTo>
                  <a:lnTo>
                    <a:pt x="1732" y="806"/>
                  </a:lnTo>
                  <a:lnTo>
                    <a:pt x="1732" y="802"/>
                  </a:lnTo>
                  <a:lnTo>
                    <a:pt x="1732" y="802"/>
                  </a:lnTo>
                  <a:lnTo>
                    <a:pt x="1732" y="796"/>
                  </a:lnTo>
                  <a:lnTo>
                    <a:pt x="1732" y="790"/>
                  </a:lnTo>
                  <a:lnTo>
                    <a:pt x="1732" y="790"/>
                  </a:lnTo>
                  <a:lnTo>
                    <a:pt x="1732" y="784"/>
                  </a:lnTo>
                  <a:lnTo>
                    <a:pt x="1732" y="780"/>
                  </a:lnTo>
                  <a:lnTo>
                    <a:pt x="1732" y="774"/>
                  </a:lnTo>
                  <a:lnTo>
                    <a:pt x="1732" y="774"/>
                  </a:lnTo>
                  <a:lnTo>
                    <a:pt x="1732" y="770"/>
                  </a:lnTo>
                  <a:lnTo>
                    <a:pt x="1732" y="764"/>
                  </a:lnTo>
                  <a:lnTo>
                    <a:pt x="1732" y="764"/>
                  </a:lnTo>
                  <a:lnTo>
                    <a:pt x="1732" y="764"/>
                  </a:lnTo>
                  <a:lnTo>
                    <a:pt x="1732" y="758"/>
                  </a:lnTo>
                  <a:lnTo>
                    <a:pt x="1732" y="752"/>
                  </a:lnTo>
                  <a:lnTo>
                    <a:pt x="1732" y="752"/>
                  </a:lnTo>
                  <a:lnTo>
                    <a:pt x="1728" y="746"/>
                  </a:lnTo>
                  <a:lnTo>
                    <a:pt x="1728" y="742"/>
                  </a:lnTo>
                  <a:lnTo>
                    <a:pt x="1728" y="742"/>
                  </a:lnTo>
                  <a:lnTo>
                    <a:pt x="1728" y="736"/>
                  </a:lnTo>
                  <a:lnTo>
                    <a:pt x="1728" y="730"/>
                  </a:lnTo>
                  <a:lnTo>
                    <a:pt x="1728" y="726"/>
                  </a:lnTo>
                  <a:lnTo>
                    <a:pt x="1728" y="726"/>
                  </a:lnTo>
                  <a:lnTo>
                    <a:pt x="1728" y="720"/>
                  </a:lnTo>
                  <a:lnTo>
                    <a:pt x="1732" y="720"/>
                  </a:lnTo>
                  <a:lnTo>
                    <a:pt x="1732" y="716"/>
                  </a:lnTo>
                  <a:lnTo>
                    <a:pt x="1728" y="716"/>
                  </a:lnTo>
                  <a:lnTo>
                    <a:pt x="1728" y="716"/>
                  </a:lnTo>
                  <a:lnTo>
                    <a:pt x="1732" y="710"/>
                  </a:lnTo>
                  <a:lnTo>
                    <a:pt x="1732" y="710"/>
                  </a:lnTo>
                  <a:lnTo>
                    <a:pt x="1732" y="716"/>
                  </a:lnTo>
                  <a:lnTo>
                    <a:pt x="1736" y="716"/>
                  </a:lnTo>
                  <a:lnTo>
                    <a:pt x="1736" y="710"/>
                  </a:lnTo>
                  <a:lnTo>
                    <a:pt x="1736" y="704"/>
                  </a:lnTo>
                  <a:lnTo>
                    <a:pt x="1742" y="704"/>
                  </a:lnTo>
                  <a:lnTo>
                    <a:pt x="1742" y="704"/>
                  </a:lnTo>
                  <a:lnTo>
                    <a:pt x="1736" y="704"/>
                  </a:lnTo>
                  <a:lnTo>
                    <a:pt x="1736" y="704"/>
                  </a:lnTo>
                  <a:lnTo>
                    <a:pt x="1742" y="704"/>
                  </a:lnTo>
                  <a:lnTo>
                    <a:pt x="1742" y="698"/>
                  </a:lnTo>
                  <a:lnTo>
                    <a:pt x="1736" y="698"/>
                  </a:lnTo>
                  <a:lnTo>
                    <a:pt x="1736" y="692"/>
                  </a:lnTo>
                  <a:lnTo>
                    <a:pt x="1732" y="692"/>
                  </a:lnTo>
                  <a:lnTo>
                    <a:pt x="1736" y="692"/>
                  </a:lnTo>
                  <a:lnTo>
                    <a:pt x="1736" y="692"/>
                  </a:lnTo>
                  <a:lnTo>
                    <a:pt x="1736" y="692"/>
                  </a:lnTo>
                  <a:lnTo>
                    <a:pt x="1742" y="692"/>
                  </a:lnTo>
                  <a:lnTo>
                    <a:pt x="1742" y="692"/>
                  </a:lnTo>
                  <a:lnTo>
                    <a:pt x="1748" y="692"/>
                  </a:lnTo>
                  <a:lnTo>
                    <a:pt x="1748" y="698"/>
                  </a:lnTo>
                  <a:lnTo>
                    <a:pt x="1742" y="698"/>
                  </a:lnTo>
                  <a:lnTo>
                    <a:pt x="1742" y="704"/>
                  </a:lnTo>
                  <a:lnTo>
                    <a:pt x="1742" y="704"/>
                  </a:lnTo>
                  <a:lnTo>
                    <a:pt x="1748" y="704"/>
                  </a:lnTo>
                  <a:lnTo>
                    <a:pt x="1748" y="710"/>
                  </a:lnTo>
                  <a:lnTo>
                    <a:pt x="1748" y="716"/>
                  </a:lnTo>
                  <a:lnTo>
                    <a:pt x="1748" y="710"/>
                  </a:lnTo>
                  <a:lnTo>
                    <a:pt x="1748" y="716"/>
                  </a:lnTo>
                  <a:lnTo>
                    <a:pt x="1748" y="716"/>
                  </a:lnTo>
                  <a:lnTo>
                    <a:pt x="1748" y="716"/>
                  </a:lnTo>
                  <a:lnTo>
                    <a:pt x="1748" y="720"/>
                  </a:lnTo>
                  <a:lnTo>
                    <a:pt x="1748" y="726"/>
                  </a:lnTo>
                  <a:lnTo>
                    <a:pt x="1748" y="726"/>
                  </a:lnTo>
                  <a:lnTo>
                    <a:pt x="1748" y="730"/>
                  </a:lnTo>
                  <a:lnTo>
                    <a:pt x="1748" y="736"/>
                  </a:lnTo>
                  <a:lnTo>
                    <a:pt x="1748" y="730"/>
                  </a:lnTo>
                  <a:lnTo>
                    <a:pt x="1748" y="730"/>
                  </a:lnTo>
                  <a:lnTo>
                    <a:pt x="1748" y="726"/>
                  </a:lnTo>
                  <a:lnTo>
                    <a:pt x="1748" y="730"/>
                  </a:lnTo>
                  <a:lnTo>
                    <a:pt x="1748" y="736"/>
                  </a:lnTo>
                  <a:lnTo>
                    <a:pt x="1748" y="742"/>
                  </a:lnTo>
                  <a:lnTo>
                    <a:pt x="1748" y="742"/>
                  </a:lnTo>
                  <a:lnTo>
                    <a:pt x="1748" y="742"/>
                  </a:lnTo>
                  <a:lnTo>
                    <a:pt x="1748" y="746"/>
                  </a:lnTo>
                  <a:lnTo>
                    <a:pt x="1748" y="752"/>
                  </a:lnTo>
                  <a:lnTo>
                    <a:pt x="1748" y="752"/>
                  </a:lnTo>
                  <a:lnTo>
                    <a:pt x="1748" y="758"/>
                  </a:lnTo>
                  <a:lnTo>
                    <a:pt x="1754" y="752"/>
                  </a:lnTo>
                  <a:lnTo>
                    <a:pt x="1754" y="758"/>
                  </a:lnTo>
                  <a:lnTo>
                    <a:pt x="1754" y="764"/>
                  </a:lnTo>
                  <a:lnTo>
                    <a:pt x="1754" y="764"/>
                  </a:lnTo>
                  <a:lnTo>
                    <a:pt x="1754" y="770"/>
                  </a:lnTo>
                  <a:lnTo>
                    <a:pt x="1754" y="774"/>
                  </a:lnTo>
                  <a:lnTo>
                    <a:pt x="1758" y="774"/>
                  </a:lnTo>
                  <a:lnTo>
                    <a:pt x="1758" y="780"/>
                  </a:lnTo>
                  <a:lnTo>
                    <a:pt x="1758" y="784"/>
                  </a:lnTo>
                  <a:lnTo>
                    <a:pt x="1758" y="790"/>
                  </a:lnTo>
                  <a:lnTo>
                    <a:pt x="1758" y="796"/>
                  </a:lnTo>
                  <a:lnTo>
                    <a:pt x="1764" y="802"/>
                  </a:lnTo>
                  <a:lnTo>
                    <a:pt x="1764" y="802"/>
                  </a:lnTo>
                  <a:lnTo>
                    <a:pt x="1770" y="806"/>
                  </a:lnTo>
                  <a:lnTo>
                    <a:pt x="1770" y="812"/>
                  </a:lnTo>
                  <a:lnTo>
                    <a:pt x="1770" y="806"/>
                  </a:lnTo>
                  <a:lnTo>
                    <a:pt x="1764" y="802"/>
                  </a:lnTo>
                  <a:lnTo>
                    <a:pt x="1758" y="802"/>
                  </a:lnTo>
                  <a:lnTo>
                    <a:pt x="1758" y="802"/>
                  </a:lnTo>
                  <a:lnTo>
                    <a:pt x="1758" y="802"/>
                  </a:lnTo>
                  <a:lnTo>
                    <a:pt x="1754" y="802"/>
                  </a:lnTo>
                  <a:lnTo>
                    <a:pt x="1748" y="796"/>
                  </a:lnTo>
                  <a:lnTo>
                    <a:pt x="1748" y="802"/>
                  </a:lnTo>
                  <a:lnTo>
                    <a:pt x="1754" y="796"/>
                  </a:lnTo>
                  <a:lnTo>
                    <a:pt x="1754" y="802"/>
                  </a:lnTo>
                  <a:lnTo>
                    <a:pt x="1748" y="802"/>
                  </a:lnTo>
                  <a:lnTo>
                    <a:pt x="1748" y="802"/>
                  </a:lnTo>
                  <a:lnTo>
                    <a:pt x="1748" y="802"/>
                  </a:lnTo>
                  <a:lnTo>
                    <a:pt x="1748" y="806"/>
                  </a:lnTo>
                  <a:lnTo>
                    <a:pt x="1742" y="806"/>
                  </a:lnTo>
                  <a:lnTo>
                    <a:pt x="1742" y="812"/>
                  </a:lnTo>
                  <a:lnTo>
                    <a:pt x="1742" y="812"/>
                  </a:lnTo>
                  <a:lnTo>
                    <a:pt x="1736" y="818"/>
                  </a:lnTo>
                  <a:lnTo>
                    <a:pt x="1736" y="824"/>
                  </a:lnTo>
                  <a:lnTo>
                    <a:pt x="1736" y="824"/>
                  </a:lnTo>
                  <a:lnTo>
                    <a:pt x="1736" y="830"/>
                  </a:lnTo>
                  <a:lnTo>
                    <a:pt x="1736" y="834"/>
                  </a:lnTo>
                  <a:lnTo>
                    <a:pt x="1742" y="838"/>
                  </a:lnTo>
                  <a:lnTo>
                    <a:pt x="1748" y="838"/>
                  </a:lnTo>
                  <a:lnTo>
                    <a:pt x="1748" y="850"/>
                  </a:lnTo>
                  <a:lnTo>
                    <a:pt x="1748" y="850"/>
                  </a:lnTo>
                  <a:lnTo>
                    <a:pt x="1748" y="850"/>
                  </a:lnTo>
                  <a:lnTo>
                    <a:pt x="1748" y="850"/>
                  </a:lnTo>
                  <a:lnTo>
                    <a:pt x="1754" y="850"/>
                  </a:lnTo>
                  <a:lnTo>
                    <a:pt x="1754" y="850"/>
                  </a:lnTo>
                  <a:lnTo>
                    <a:pt x="1754" y="856"/>
                  </a:lnTo>
                  <a:lnTo>
                    <a:pt x="1754" y="860"/>
                  </a:lnTo>
                  <a:lnTo>
                    <a:pt x="1754" y="860"/>
                  </a:lnTo>
                  <a:lnTo>
                    <a:pt x="1748" y="860"/>
                  </a:lnTo>
                  <a:lnTo>
                    <a:pt x="1748" y="866"/>
                  </a:lnTo>
                  <a:lnTo>
                    <a:pt x="1748" y="866"/>
                  </a:lnTo>
                  <a:lnTo>
                    <a:pt x="1748" y="866"/>
                  </a:lnTo>
                  <a:lnTo>
                    <a:pt x="1748" y="866"/>
                  </a:lnTo>
                  <a:close/>
                  <a:moveTo>
                    <a:pt x="1922" y="764"/>
                  </a:moveTo>
                  <a:lnTo>
                    <a:pt x="1922" y="764"/>
                  </a:lnTo>
                  <a:lnTo>
                    <a:pt x="1922" y="764"/>
                  </a:lnTo>
                  <a:lnTo>
                    <a:pt x="1922" y="764"/>
                  </a:lnTo>
                  <a:lnTo>
                    <a:pt x="1922" y="764"/>
                  </a:lnTo>
                  <a:lnTo>
                    <a:pt x="1922" y="764"/>
                  </a:lnTo>
                  <a:lnTo>
                    <a:pt x="1922" y="764"/>
                  </a:lnTo>
                  <a:lnTo>
                    <a:pt x="1922" y="764"/>
                  </a:lnTo>
                  <a:close/>
                  <a:moveTo>
                    <a:pt x="1938" y="770"/>
                  </a:moveTo>
                  <a:lnTo>
                    <a:pt x="1932" y="770"/>
                  </a:lnTo>
                  <a:lnTo>
                    <a:pt x="1932" y="764"/>
                  </a:lnTo>
                  <a:lnTo>
                    <a:pt x="1938" y="764"/>
                  </a:lnTo>
                  <a:lnTo>
                    <a:pt x="1938" y="770"/>
                  </a:lnTo>
                  <a:lnTo>
                    <a:pt x="1938" y="770"/>
                  </a:lnTo>
                  <a:lnTo>
                    <a:pt x="1938" y="770"/>
                  </a:lnTo>
                  <a:lnTo>
                    <a:pt x="1938" y="770"/>
                  </a:lnTo>
                  <a:close/>
                  <a:moveTo>
                    <a:pt x="1916" y="780"/>
                  </a:moveTo>
                  <a:lnTo>
                    <a:pt x="1916" y="774"/>
                  </a:lnTo>
                  <a:lnTo>
                    <a:pt x="1922" y="774"/>
                  </a:lnTo>
                  <a:lnTo>
                    <a:pt x="1922" y="774"/>
                  </a:lnTo>
                  <a:lnTo>
                    <a:pt x="1922" y="774"/>
                  </a:lnTo>
                  <a:lnTo>
                    <a:pt x="1922" y="770"/>
                  </a:lnTo>
                  <a:lnTo>
                    <a:pt x="1928" y="770"/>
                  </a:lnTo>
                  <a:lnTo>
                    <a:pt x="1928" y="764"/>
                  </a:lnTo>
                  <a:lnTo>
                    <a:pt x="1928" y="770"/>
                  </a:lnTo>
                  <a:lnTo>
                    <a:pt x="1932" y="774"/>
                  </a:lnTo>
                  <a:lnTo>
                    <a:pt x="1928" y="774"/>
                  </a:lnTo>
                  <a:lnTo>
                    <a:pt x="1922" y="780"/>
                  </a:lnTo>
                  <a:lnTo>
                    <a:pt x="1922" y="780"/>
                  </a:lnTo>
                  <a:lnTo>
                    <a:pt x="1916" y="780"/>
                  </a:lnTo>
                  <a:lnTo>
                    <a:pt x="1916" y="780"/>
                  </a:lnTo>
                  <a:lnTo>
                    <a:pt x="1916" y="780"/>
                  </a:lnTo>
                  <a:lnTo>
                    <a:pt x="1916" y="780"/>
                  </a:lnTo>
                  <a:close/>
                  <a:moveTo>
                    <a:pt x="1910" y="802"/>
                  </a:moveTo>
                  <a:lnTo>
                    <a:pt x="1910" y="796"/>
                  </a:lnTo>
                  <a:lnTo>
                    <a:pt x="1910" y="790"/>
                  </a:lnTo>
                  <a:lnTo>
                    <a:pt x="1910" y="790"/>
                  </a:lnTo>
                  <a:lnTo>
                    <a:pt x="1910" y="796"/>
                  </a:lnTo>
                  <a:lnTo>
                    <a:pt x="1910" y="796"/>
                  </a:lnTo>
                  <a:lnTo>
                    <a:pt x="1910" y="802"/>
                  </a:lnTo>
                  <a:lnTo>
                    <a:pt x="1910" y="802"/>
                  </a:lnTo>
                  <a:lnTo>
                    <a:pt x="1910" y="802"/>
                  </a:lnTo>
                  <a:lnTo>
                    <a:pt x="1910" y="802"/>
                  </a:lnTo>
                  <a:lnTo>
                    <a:pt x="1910" y="802"/>
                  </a:lnTo>
                  <a:close/>
                  <a:moveTo>
                    <a:pt x="1904" y="802"/>
                  </a:moveTo>
                  <a:lnTo>
                    <a:pt x="1910" y="802"/>
                  </a:lnTo>
                  <a:lnTo>
                    <a:pt x="1910" y="802"/>
                  </a:lnTo>
                  <a:lnTo>
                    <a:pt x="1904" y="802"/>
                  </a:lnTo>
                  <a:lnTo>
                    <a:pt x="1904" y="802"/>
                  </a:lnTo>
                  <a:lnTo>
                    <a:pt x="1904" y="802"/>
                  </a:lnTo>
                  <a:lnTo>
                    <a:pt x="1904" y="802"/>
                  </a:lnTo>
                  <a:lnTo>
                    <a:pt x="1904" y="802"/>
                  </a:lnTo>
                  <a:close/>
                  <a:moveTo>
                    <a:pt x="1898" y="812"/>
                  </a:moveTo>
                  <a:lnTo>
                    <a:pt x="1898" y="806"/>
                  </a:lnTo>
                  <a:lnTo>
                    <a:pt x="1898" y="806"/>
                  </a:lnTo>
                  <a:lnTo>
                    <a:pt x="1898" y="812"/>
                  </a:lnTo>
                  <a:lnTo>
                    <a:pt x="1898" y="812"/>
                  </a:lnTo>
                  <a:lnTo>
                    <a:pt x="1898" y="812"/>
                  </a:lnTo>
                  <a:lnTo>
                    <a:pt x="1898" y="812"/>
                  </a:lnTo>
                  <a:lnTo>
                    <a:pt x="1898" y="812"/>
                  </a:lnTo>
                  <a:close/>
                  <a:moveTo>
                    <a:pt x="1878" y="844"/>
                  </a:moveTo>
                  <a:lnTo>
                    <a:pt x="1878" y="838"/>
                  </a:lnTo>
                  <a:lnTo>
                    <a:pt x="1878" y="844"/>
                  </a:lnTo>
                  <a:lnTo>
                    <a:pt x="1872" y="844"/>
                  </a:lnTo>
                  <a:lnTo>
                    <a:pt x="1872" y="850"/>
                  </a:lnTo>
                  <a:lnTo>
                    <a:pt x="1868" y="850"/>
                  </a:lnTo>
                  <a:lnTo>
                    <a:pt x="1868" y="850"/>
                  </a:lnTo>
                  <a:lnTo>
                    <a:pt x="1868" y="850"/>
                  </a:lnTo>
                  <a:lnTo>
                    <a:pt x="1872" y="844"/>
                  </a:lnTo>
                  <a:lnTo>
                    <a:pt x="1878" y="838"/>
                  </a:lnTo>
                  <a:lnTo>
                    <a:pt x="1878" y="844"/>
                  </a:lnTo>
                  <a:lnTo>
                    <a:pt x="1878" y="844"/>
                  </a:lnTo>
                  <a:lnTo>
                    <a:pt x="1878" y="844"/>
                  </a:lnTo>
                  <a:lnTo>
                    <a:pt x="1878" y="844"/>
                  </a:lnTo>
                  <a:close/>
                  <a:moveTo>
                    <a:pt x="1836" y="872"/>
                  </a:moveTo>
                  <a:lnTo>
                    <a:pt x="1842" y="872"/>
                  </a:lnTo>
                  <a:lnTo>
                    <a:pt x="1842" y="866"/>
                  </a:lnTo>
                  <a:lnTo>
                    <a:pt x="1842" y="866"/>
                  </a:lnTo>
                  <a:lnTo>
                    <a:pt x="1842" y="860"/>
                  </a:lnTo>
                  <a:lnTo>
                    <a:pt x="1844" y="860"/>
                  </a:lnTo>
                  <a:lnTo>
                    <a:pt x="1850" y="860"/>
                  </a:lnTo>
                  <a:lnTo>
                    <a:pt x="1844" y="860"/>
                  </a:lnTo>
                  <a:lnTo>
                    <a:pt x="1844" y="866"/>
                  </a:lnTo>
                  <a:lnTo>
                    <a:pt x="1842" y="872"/>
                  </a:lnTo>
                  <a:lnTo>
                    <a:pt x="1842" y="872"/>
                  </a:lnTo>
                  <a:lnTo>
                    <a:pt x="1842" y="872"/>
                  </a:lnTo>
                  <a:lnTo>
                    <a:pt x="1836" y="872"/>
                  </a:lnTo>
                  <a:lnTo>
                    <a:pt x="1836" y="872"/>
                  </a:lnTo>
                  <a:lnTo>
                    <a:pt x="1836" y="872"/>
                  </a:lnTo>
                  <a:lnTo>
                    <a:pt x="1836" y="872"/>
                  </a:lnTo>
                  <a:close/>
                  <a:moveTo>
                    <a:pt x="1796" y="898"/>
                  </a:moveTo>
                  <a:lnTo>
                    <a:pt x="1802" y="892"/>
                  </a:lnTo>
                  <a:lnTo>
                    <a:pt x="1802" y="888"/>
                  </a:lnTo>
                  <a:lnTo>
                    <a:pt x="1802" y="888"/>
                  </a:lnTo>
                  <a:lnTo>
                    <a:pt x="1802" y="884"/>
                  </a:lnTo>
                  <a:lnTo>
                    <a:pt x="1808" y="884"/>
                  </a:lnTo>
                  <a:lnTo>
                    <a:pt x="1808" y="884"/>
                  </a:lnTo>
                  <a:lnTo>
                    <a:pt x="1814" y="884"/>
                  </a:lnTo>
                  <a:lnTo>
                    <a:pt x="1814" y="878"/>
                  </a:lnTo>
                  <a:lnTo>
                    <a:pt x="1814" y="878"/>
                  </a:lnTo>
                  <a:lnTo>
                    <a:pt x="1814" y="884"/>
                  </a:lnTo>
                  <a:lnTo>
                    <a:pt x="1818" y="884"/>
                  </a:lnTo>
                  <a:lnTo>
                    <a:pt x="1818" y="878"/>
                  </a:lnTo>
                  <a:lnTo>
                    <a:pt x="1824" y="878"/>
                  </a:lnTo>
                  <a:lnTo>
                    <a:pt x="1824" y="872"/>
                  </a:lnTo>
                  <a:lnTo>
                    <a:pt x="1830" y="872"/>
                  </a:lnTo>
                  <a:lnTo>
                    <a:pt x="1830" y="878"/>
                  </a:lnTo>
                  <a:lnTo>
                    <a:pt x="1824" y="878"/>
                  </a:lnTo>
                  <a:lnTo>
                    <a:pt x="1824" y="884"/>
                  </a:lnTo>
                  <a:lnTo>
                    <a:pt x="1818" y="884"/>
                  </a:lnTo>
                  <a:lnTo>
                    <a:pt x="1814" y="884"/>
                  </a:lnTo>
                  <a:lnTo>
                    <a:pt x="1814" y="884"/>
                  </a:lnTo>
                  <a:lnTo>
                    <a:pt x="1814" y="884"/>
                  </a:lnTo>
                  <a:lnTo>
                    <a:pt x="1808" y="884"/>
                  </a:lnTo>
                  <a:lnTo>
                    <a:pt x="1808" y="888"/>
                  </a:lnTo>
                  <a:lnTo>
                    <a:pt x="1802" y="892"/>
                  </a:lnTo>
                  <a:lnTo>
                    <a:pt x="1802" y="898"/>
                  </a:lnTo>
                  <a:lnTo>
                    <a:pt x="1802" y="898"/>
                  </a:lnTo>
                  <a:lnTo>
                    <a:pt x="1796" y="898"/>
                  </a:lnTo>
                  <a:lnTo>
                    <a:pt x="1796" y="898"/>
                  </a:lnTo>
                  <a:lnTo>
                    <a:pt x="1796" y="898"/>
                  </a:lnTo>
                  <a:lnTo>
                    <a:pt x="1796" y="898"/>
                  </a:lnTo>
                  <a:close/>
                  <a:moveTo>
                    <a:pt x="1790" y="898"/>
                  </a:moveTo>
                  <a:lnTo>
                    <a:pt x="1790" y="898"/>
                  </a:lnTo>
                  <a:lnTo>
                    <a:pt x="1790" y="898"/>
                  </a:lnTo>
                  <a:lnTo>
                    <a:pt x="1790" y="898"/>
                  </a:lnTo>
                  <a:lnTo>
                    <a:pt x="1786" y="898"/>
                  </a:lnTo>
                  <a:lnTo>
                    <a:pt x="1786" y="904"/>
                  </a:lnTo>
                  <a:lnTo>
                    <a:pt x="1782" y="904"/>
                  </a:lnTo>
                  <a:lnTo>
                    <a:pt x="1782" y="910"/>
                  </a:lnTo>
                  <a:lnTo>
                    <a:pt x="1782" y="910"/>
                  </a:lnTo>
                  <a:lnTo>
                    <a:pt x="1782" y="910"/>
                  </a:lnTo>
                  <a:lnTo>
                    <a:pt x="1782" y="910"/>
                  </a:lnTo>
                  <a:lnTo>
                    <a:pt x="1782" y="910"/>
                  </a:lnTo>
                  <a:lnTo>
                    <a:pt x="1782" y="904"/>
                  </a:lnTo>
                  <a:lnTo>
                    <a:pt x="1786" y="898"/>
                  </a:lnTo>
                  <a:lnTo>
                    <a:pt x="1786" y="898"/>
                  </a:lnTo>
                  <a:lnTo>
                    <a:pt x="1790" y="898"/>
                  </a:lnTo>
                  <a:lnTo>
                    <a:pt x="1790" y="898"/>
                  </a:lnTo>
                  <a:lnTo>
                    <a:pt x="1790" y="898"/>
                  </a:lnTo>
                  <a:lnTo>
                    <a:pt x="1790" y="898"/>
                  </a:lnTo>
                  <a:close/>
                  <a:moveTo>
                    <a:pt x="1796" y="910"/>
                  </a:moveTo>
                  <a:lnTo>
                    <a:pt x="1796" y="910"/>
                  </a:lnTo>
                  <a:lnTo>
                    <a:pt x="1790" y="910"/>
                  </a:lnTo>
                  <a:lnTo>
                    <a:pt x="1790" y="910"/>
                  </a:lnTo>
                  <a:lnTo>
                    <a:pt x="1796" y="910"/>
                  </a:lnTo>
                  <a:lnTo>
                    <a:pt x="1796" y="910"/>
                  </a:lnTo>
                  <a:lnTo>
                    <a:pt x="1796" y="910"/>
                  </a:lnTo>
                  <a:lnTo>
                    <a:pt x="1796" y="91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7" name="Freeform 14">
              <a:extLst>
                <a:ext uri="{FF2B5EF4-FFF2-40B4-BE49-F238E27FC236}">
                  <a16:creationId xmlns:a16="http://schemas.microsoft.com/office/drawing/2014/main" id="{7981575D-DB72-770E-2FF5-1042E72465C5}"/>
                </a:ext>
              </a:extLst>
            </p:cNvPr>
            <p:cNvSpPr>
              <a:spLocks/>
            </p:cNvSpPr>
            <p:nvPr/>
          </p:nvSpPr>
          <p:spPr bwMode="auto">
            <a:xfrm>
              <a:off x="4921250" y="4241868"/>
              <a:ext cx="285750" cy="234950"/>
            </a:xfrm>
            <a:custGeom>
              <a:avLst/>
              <a:gdLst>
                <a:gd name="T0" fmla="*/ 126 w 180"/>
                <a:gd name="T1" fmla="*/ 30 h 148"/>
                <a:gd name="T2" fmla="*/ 112 w 180"/>
                <a:gd name="T3" fmla="*/ 44 h 148"/>
                <a:gd name="T4" fmla="*/ 106 w 180"/>
                <a:gd name="T5" fmla="*/ 38 h 148"/>
                <a:gd name="T6" fmla="*/ 100 w 180"/>
                <a:gd name="T7" fmla="*/ 36 h 148"/>
                <a:gd name="T8" fmla="*/ 96 w 180"/>
                <a:gd name="T9" fmla="*/ 34 h 148"/>
                <a:gd name="T10" fmla="*/ 80 w 180"/>
                <a:gd name="T11" fmla="*/ 52 h 148"/>
                <a:gd name="T12" fmla="*/ 74 w 180"/>
                <a:gd name="T13" fmla="*/ 50 h 148"/>
                <a:gd name="T14" fmla="*/ 56 w 180"/>
                <a:gd name="T15" fmla="*/ 46 h 148"/>
                <a:gd name="T16" fmla="*/ 40 w 180"/>
                <a:gd name="T17" fmla="*/ 40 h 148"/>
                <a:gd name="T18" fmla="*/ 34 w 180"/>
                <a:gd name="T19" fmla="*/ 28 h 148"/>
                <a:gd name="T20" fmla="*/ 34 w 180"/>
                <a:gd name="T21" fmla="*/ 30 h 148"/>
                <a:gd name="T22" fmla="*/ 28 w 180"/>
                <a:gd name="T23" fmla="*/ 30 h 148"/>
                <a:gd name="T24" fmla="*/ 26 w 180"/>
                <a:gd name="T25" fmla="*/ 32 h 148"/>
                <a:gd name="T26" fmla="*/ 16 w 180"/>
                <a:gd name="T27" fmla="*/ 42 h 148"/>
                <a:gd name="T28" fmla="*/ 10 w 180"/>
                <a:gd name="T29" fmla="*/ 42 h 148"/>
                <a:gd name="T30" fmla="*/ 8 w 180"/>
                <a:gd name="T31" fmla="*/ 48 h 148"/>
                <a:gd name="T32" fmla="*/ 2 w 180"/>
                <a:gd name="T33" fmla="*/ 38 h 148"/>
                <a:gd name="T34" fmla="*/ 0 w 180"/>
                <a:gd name="T35" fmla="*/ 54 h 148"/>
                <a:gd name="T36" fmla="*/ 10 w 180"/>
                <a:gd name="T37" fmla="*/ 58 h 148"/>
                <a:gd name="T38" fmla="*/ 12 w 180"/>
                <a:gd name="T39" fmla="*/ 62 h 148"/>
                <a:gd name="T40" fmla="*/ 24 w 180"/>
                <a:gd name="T41" fmla="*/ 68 h 148"/>
                <a:gd name="T42" fmla="*/ 26 w 180"/>
                <a:gd name="T43" fmla="*/ 76 h 148"/>
                <a:gd name="T44" fmla="*/ 42 w 180"/>
                <a:gd name="T45" fmla="*/ 90 h 148"/>
                <a:gd name="T46" fmla="*/ 56 w 180"/>
                <a:gd name="T47" fmla="*/ 110 h 148"/>
                <a:gd name="T48" fmla="*/ 68 w 180"/>
                <a:gd name="T49" fmla="*/ 130 h 148"/>
                <a:gd name="T50" fmla="*/ 76 w 180"/>
                <a:gd name="T51" fmla="*/ 130 h 148"/>
                <a:gd name="T52" fmla="*/ 90 w 180"/>
                <a:gd name="T53" fmla="*/ 130 h 148"/>
                <a:gd name="T54" fmla="*/ 108 w 180"/>
                <a:gd name="T55" fmla="*/ 146 h 148"/>
                <a:gd name="T56" fmla="*/ 110 w 180"/>
                <a:gd name="T57" fmla="*/ 144 h 148"/>
                <a:gd name="T58" fmla="*/ 122 w 180"/>
                <a:gd name="T59" fmla="*/ 144 h 148"/>
                <a:gd name="T60" fmla="*/ 136 w 180"/>
                <a:gd name="T61" fmla="*/ 142 h 148"/>
                <a:gd name="T62" fmla="*/ 152 w 180"/>
                <a:gd name="T63" fmla="*/ 138 h 148"/>
                <a:gd name="T64" fmla="*/ 180 w 180"/>
                <a:gd name="T65" fmla="*/ 130 h 148"/>
                <a:gd name="T66" fmla="*/ 168 w 180"/>
                <a:gd name="T67" fmla="*/ 112 h 148"/>
                <a:gd name="T68" fmla="*/ 162 w 180"/>
                <a:gd name="T69" fmla="*/ 94 h 148"/>
                <a:gd name="T70" fmla="*/ 150 w 180"/>
                <a:gd name="T71" fmla="*/ 78 h 148"/>
                <a:gd name="T72" fmla="*/ 138 w 180"/>
                <a:gd name="T73" fmla="*/ 70 h 148"/>
                <a:gd name="T74" fmla="*/ 140 w 180"/>
                <a:gd name="T75" fmla="*/ 62 h 148"/>
                <a:gd name="T76" fmla="*/ 154 w 180"/>
                <a:gd name="T77" fmla="*/ 58 h 148"/>
                <a:gd name="T78" fmla="*/ 156 w 180"/>
                <a:gd name="T79" fmla="*/ 26 h 148"/>
                <a:gd name="T80" fmla="*/ 156 w 180"/>
                <a:gd name="T81" fmla="*/ 26 h 148"/>
                <a:gd name="T82" fmla="*/ 154 w 180"/>
                <a:gd name="T83" fmla="*/ 28 h 148"/>
                <a:gd name="T84" fmla="*/ 152 w 180"/>
                <a:gd name="T85" fmla="*/ 28 h 148"/>
                <a:gd name="T86" fmla="*/ 152 w 180"/>
                <a:gd name="T87" fmla="*/ 32 h 148"/>
                <a:gd name="T88" fmla="*/ 148 w 180"/>
                <a:gd name="T89" fmla="*/ 28 h 148"/>
                <a:gd name="T90" fmla="*/ 142 w 180"/>
                <a:gd name="T91" fmla="*/ 24 h 148"/>
                <a:gd name="T92" fmla="*/ 142 w 180"/>
                <a:gd name="T93" fmla="*/ 0 h 148"/>
                <a:gd name="T94" fmla="*/ 136 w 180"/>
                <a:gd name="T95" fmla="*/ 6 h 148"/>
                <a:gd name="T96" fmla="*/ 134 w 180"/>
                <a:gd name="T97" fmla="*/ 14 h 148"/>
                <a:gd name="T98" fmla="*/ 132 w 180"/>
                <a:gd name="T99" fmla="*/ 20 h 148"/>
                <a:gd name="T100" fmla="*/ 130 w 180"/>
                <a:gd name="T101" fmla="*/ 22 h 148"/>
                <a:gd name="T102" fmla="*/ 126 w 180"/>
                <a:gd name="T103" fmla="*/ 3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0" h="148">
                  <a:moveTo>
                    <a:pt x="126" y="30"/>
                  </a:moveTo>
                  <a:lnTo>
                    <a:pt x="126" y="30"/>
                  </a:lnTo>
                  <a:lnTo>
                    <a:pt x="120" y="38"/>
                  </a:lnTo>
                  <a:lnTo>
                    <a:pt x="112" y="44"/>
                  </a:lnTo>
                  <a:lnTo>
                    <a:pt x="106" y="38"/>
                  </a:lnTo>
                  <a:lnTo>
                    <a:pt x="106" y="38"/>
                  </a:lnTo>
                  <a:lnTo>
                    <a:pt x="104" y="38"/>
                  </a:lnTo>
                  <a:lnTo>
                    <a:pt x="100" y="36"/>
                  </a:lnTo>
                  <a:lnTo>
                    <a:pt x="98" y="34"/>
                  </a:lnTo>
                  <a:lnTo>
                    <a:pt x="96" y="34"/>
                  </a:lnTo>
                  <a:lnTo>
                    <a:pt x="92" y="44"/>
                  </a:lnTo>
                  <a:lnTo>
                    <a:pt x="80" y="52"/>
                  </a:lnTo>
                  <a:lnTo>
                    <a:pt x="80" y="52"/>
                  </a:lnTo>
                  <a:lnTo>
                    <a:pt x="74" y="50"/>
                  </a:lnTo>
                  <a:lnTo>
                    <a:pt x="70" y="50"/>
                  </a:lnTo>
                  <a:lnTo>
                    <a:pt x="56" y="46"/>
                  </a:lnTo>
                  <a:lnTo>
                    <a:pt x="50" y="48"/>
                  </a:lnTo>
                  <a:lnTo>
                    <a:pt x="40" y="40"/>
                  </a:lnTo>
                  <a:lnTo>
                    <a:pt x="40" y="40"/>
                  </a:lnTo>
                  <a:lnTo>
                    <a:pt x="34" y="28"/>
                  </a:lnTo>
                  <a:lnTo>
                    <a:pt x="34" y="28"/>
                  </a:lnTo>
                  <a:lnTo>
                    <a:pt x="34" y="30"/>
                  </a:lnTo>
                  <a:lnTo>
                    <a:pt x="30" y="30"/>
                  </a:lnTo>
                  <a:lnTo>
                    <a:pt x="28" y="30"/>
                  </a:lnTo>
                  <a:lnTo>
                    <a:pt x="26" y="32"/>
                  </a:lnTo>
                  <a:lnTo>
                    <a:pt x="26" y="32"/>
                  </a:lnTo>
                  <a:lnTo>
                    <a:pt x="24" y="40"/>
                  </a:lnTo>
                  <a:lnTo>
                    <a:pt x="16" y="42"/>
                  </a:lnTo>
                  <a:lnTo>
                    <a:pt x="10" y="42"/>
                  </a:lnTo>
                  <a:lnTo>
                    <a:pt x="10" y="42"/>
                  </a:lnTo>
                  <a:lnTo>
                    <a:pt x="8" y="48"/>
                  </a:lnTo>
                  <a:lnTo>
                    <a:pt x="8" y="48"/>
                  </a:lnTo>
                  <a:lnTo>
                    <a:pt x="2" y="38"/>
                  </a:lnTo>
                  <a:lnTo>
                    <a:pt x="2" y="38"/>
                  </a:lnTo>
                  <a:lnTo>
                    <a:pt x="0" y="54"/>
                  </a:lnTo>
                  <a:lnTo>
                    <a:pt x="0" y="54"/>
                  </a:lnTo>
                  <a:lnTo>
                    <a:pt x="2" y="56"/>
                  </a:lnTo>
                  <a:lnTo>
                    <a:pt x="10" y="58"/>
                  </a:lnTo>
                  <a:lnTo>
                    <a:pt x="10" y="58"/>
                  </a:lnTo>
                  <a:lnTo>
                    <a:pt x="12" y="62"/>
                  </a:lnTo>
                  <a:lnTo>
                    <a:pt x="20" y="64"/>
                  </a:lnTo>
                  <a:lnTo>
                    <a:pt x="24" y="68"/>
                  </a:lnTo>
                  <a:lnTo>
                    <a:pt x="24" y="68"/>
                  </a:lnTo>
                  <a:lnTo>
                    <a:pt x="26" y="76"/>
                  </a:lnTo>
                  <a:lnTo>
                    <a:pt x="42" y="90"/>
                  </a:lnTo>
                  <a:lnTo>
                    <a:pt x="42" y="90"/>
                  </a:lnTo>
                  <a:lnTo>
                    <a:pt x="46" y="104"/>
                  </a:lnTo>
                  <a:lnTo>
                    <a:pt x="56" y="110"/>
                  </a:lnTo>
                  <a:lnTo>
                    <a:pt x="60" y="118"/>
                  </a:lnTo>
                  <a:lnTo>
                    <a:pt x="68" y="130"/>
                  </a:lnTo>
                  <a:lnTo>
                    <a:pt x="72" y="134"/>
                  </a:lnTo>
                  <a:lnTo>
                    <a:pt x="76" y="130"/>
                  </a:lnTo>
                  <a:lnTo>
                    <a:pt x="86" y="132"/>
                  </a:lnTo>
                  <a:lnTo>
                    <a:pt x="90" y="130"/>
                  </a:lnTo>
                  <a:lnTo>
                    <a:pt x="108" y="146"/>
                  </a:lnTo>
                  <a:lnTo>
                    <a:pt x="108" y="146"/>
                  </a:lnTo>
                  <a:lnTo>
                    <a:pt x="108" y="146"/>
                  </a:lnTo>
                  <a:lnTo>
                    <a:pt x="110" y="144"/>
                  </a:lnTo>
                  <a:lnTo>
                    <a:pt x="122" y="144"/>
                  </a:lnTo>
                  <a:lnTo>
                    <a:pt x="122" y="144"/>
                  </a:lnTo>
                  <a:lnTo>
                    <a:pt x="124" y="148"/>
                  </a:lnTo>
                  <a:lnTo>
                    <a:pt x="136" y="142"/>
                  </a:lnTo>
                  <a:lnTo>
                    <a:pt x="144" y="142"/>
                  </a:lnTo>
                  <a:lnTo>
                    <a:pt x="152" y="138"/>
                  </a:lnTo>
                  <a:lnTo>
                    <a:pt x="160" y="130"/>
                  </a:lnTo>
                  <a:lnTo>
                    <a:pt x="180" y="130"/>
                  </a:lnTo>
                  <a:lnTo>
                    <a:pt x="180" y="116"/>
                  </a:lnTo>
                  <a:lnTo>
                    <a:pt x="168" y="112"/>
                  </a:lnTo>
                  <a:lnTo>
                    <a:pt x="168" y="112"/>
                  </a:lnTo>
                  <a:lnTo>
                    <a:pt x="162" y="94"/>
                  </a:lnTo>
                  <a:lnTo>
                    <a:pt x="156" y="86"/>
                  </a:lnTo>
                  <a:lnTo>
                    <a:pt x="150" y="78"/>
                  </a:lnTo>
                  <a:lnTo>
                    <a:pt x="138" y="70"/>
                  </a:lnTo>
                  <a:lnTo>
                    <a:pt x="138" y="70"/>
                  </a:lnTo>
                  <a:lnTo>
                    <a:pt x="140" y="68"/>
                  </a:lnTo>
                  <a:lnTo>
                    <a:pt x="140" y="62"/>
                  </a:lnTo>
                  <a:lnTo>
                    <a:pt x="150" y="62"/>
                  </a:lnTo>
                  <a:lnTo>
                    <a:pt x="154" y="58"/>
                  </a:lnTo>
                  <a:lnTo>
                    <a:pt x="154" y="58"/>
                  </a:lnTo>
                  <a:lnTo>
                    <a:pt x="156" y="26"/>
                  </a:lnTo>
                  <a:lnTo>
                    <a:pt x="156" y="26"/>
                  </a:lnTo>
                  <a:lnTo>
                    <a:pt x="156" y="26"/>
                  </a:lnTo>
                  <a:lnTo>
                    <a:pt x="156" y="26"/>
                  </a:lnTo>
                  <a:lnTo>
                    <a:pt x="154" y="28"/>
                  </a:lnTo>
                  <a:lnTo>
                    <a:pt x="152" y="28"/>
                  </a:lnTo>
                  <a:lnTo>
                    <a:pt x="152" y="28"/>
                  </a:lnTo>
                  <a:lnTo>
                    <a:pt x="152" y="32"/>
                  </a:lnTo>
                  <a:lnTo>
                    <a:pt x="152" y="32"/>
                  </a:lnTo>
                  <a:lnTo>
                    <a:pt x="150" y="30"/>
                  </a:lnTo>
                  <a:lnTo>
                    <a:pt x="148" y="28"/>
                  </a:lnTo>
                  <a:lnTo>
                    <a:pt x="144" y="26"/>
                  </a:lnTo>
                  <a:lnTo>
                    <a:pt x="142" y="24"/>
                  </a:lnTo>
                  <a:lnTo>
                    <a:pt x="142" y="24"/>
                  </a:lnTo>
                  <a:lnTo>
                    <a:pt x="142" y="0"/>
                  </a:lnTo>
                  <a:lnTo>
                    <a:pt x="136" y="6"/>
                  </a:lnTo>
                  <a:lnTo>
                    <a:pt x="136" y="6"/>
                  </a:lnTo>
                  <a:lnTo>
                    <a:pt x="134" y="10"/>
                  </a:lnTo>
                  <a:lnTo>
                    <a:pt x="134" y="14"/>
                  </a:lnTo>
                  <a:lnTo>
                    <a:pt x="134" y="14"/>
                  </a:lnTo>
                  <a:lnTo>
                    <a:pt x="132" y="20"/>
                  </a:lnTo>
                  <a:lnTo>
                    <a:pt x="132" y="20"/>
                  </a:lnTo>
                  <a:lnTo>
                    <a:pt x="130" y="22"/>
                  </a:lnTo>
                  <a:lnTo>
                    <a:pt x="126" y="30"/>
                  </a:lnTo>
                  <a:lnTo>
                    <a:pt x="126" y="30"/>
                  </a:lnTo>
                  <a:lnTo>
                    <a:pt x="126" y="3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8" name="Freeform 15">
              <a:extLst>
                <a:ext uri="{FF2B5EF4-FFF2-40B4-BE49-F238E27FC236}">
                  <a16:creationId xmlns:a16="http://schemas.microsoft.com/office/drawing/2014/main" id="{5F0B1A24-51B0-A273-DBC1-0435B08B8287}"/>
                </a:ext>
              </a:extLst>
            </p:cNvPr>
            <p:cNvSpPr>
              <a:spLocks/>
            </p:cNvSpPr>
            <p:nvPr/>
          </p:nvSpPr>
          <p:spPr bwMode="auto">
            <a:xfrm>
              <a:off x="4886325" y="3918018"/>
              <a:ext cx="377825" cy="406400"/>
            </a:xfrm>
            <a:custGeom>
              <a:avLst/>
              <a:gdLst>
                <a:gd name="T0" fmla="*/ 30 w 238"/>
                <a:gd name="T1" fmla="*/ 102 h 256"/>
                <a:gd name="T2" fmla="*/ 16 w 238"/>
                <a:gd name="T3" fmla="*/ 138 h 256"/>
                <a:gd name="T4" fmla="*/ 6 w 238"/>
                <a:gd name="T5" fmla="*/ 158 h 256"/>
                <a:gd name="T6" fmla="*/ 2 w 238"/>
                <a:gd name="T7" fmla="*/ 178 h 256"/>
                <a:gd name="T8" fmla="*/ 6 w 238"/>
                <a:gd name="T9" fmla="*/ 188 h 256"/>
                <a:gd name="T10" fmla="*/ 14 w 238"/>
                <a:gd name="T11" fmla="*/ 218 h 256"/>
                <a:gd name="T12" fmla="*/ 22 w 238"/>
                <a:gd name="T13" fmla="*/ 238 h 256"/>
                <a:gd name="T14" fmla="*/ 24 w 238"/>
                <a:gd name="T15" fmla="*/ 244 h 256"/>
                <a:gd name="T16" fmla="*/ 28 w 238"/>
                <a:gd name="T17" fmla="*/ 250 h 256"/>
                <a:gd name="T18" fmla="*/ 30 w 238"/>
                <a:gd name="T19" fmla="*/ 250 h 256"/>
                <a:gd name="T20" fmla="*/ 36 w 238"/>
                <a:gd name="T21" fmla="*/ 246 h 256"/>
                <a:gd name="T22" fmla="*/ 46 w 238"/>
                <a:gd name="T23" fmla="*/ 244 h 256"/>
                <a:gd name="T24" fmla="*/ 48 w 238"/>
                <a:gd name="T25" fmla="*/ 238 h 256"/>
                <a:gd name="T26" fmla="*/ 58 w 238"/>
                <a:gd name="T27" fmla="*/ 238 h 256"/>
                <a:gd name="T28" fmla="*/ 62 w 238"/>
                <a:gd name="T29" fmla="*/ 246 h 256"/>
                <a:gd name="T30" fmla="*/ 74 w 238"/>
                <a:gd name="T31" fmla="*/ 250 h 256"/>
                <a:gd name="T32" fmla="*/ 90 w 238"/>
                <a:gd name="T33" fmla="*/ 254 h 256"/>
                <a:gd name="T34" fmla="*/ 100 w 238"/>
                <a:gd name="T35" fmla="*/ 256 h 256"/>
                <a:gd name="T36" fmla="*/ 112 w 238"/>
                <a:gd name="T37" fmla="*/ 250 h 256"/>
                <a:gd name="T38" fmla="*/ 118 w 238"/>
                <a:gd name="T39" fmla="*/ 238 h 256"/>
                <a:gd name="T40" fmla="*/ 128 w 238"/>
                <a:gd name="T41" fmla="*/ 244 h 256"/>
                <a:gd name="T42" fmla="*/ 130 w 238"/>
                <a:gd name="T43" fmla="*/ 246 h 256"/>
                <a:gd name="T44" fmla="*/ 142 w 238"/>
                <a:gd name="T45" fmla="*/ 244 h 256"/>
                <a:gd name="T46" fmla="*/ 150 w 238"/>
                <a:gd name="T47" fmla="*/ 230 h 256"/>
                <a:gd name="T48" fmla="*/ 156 w 238"/>
                <a:gd name="T49" fmla="*/ 224 h 256"/>
                <a:gd name="T50" fmla="*/ 156 w 238"/>
                <a:gd name="T51" fmla="*/ 218 h 256"/>
                <a:gd name="T52" fmla="*/ 158 w 238"/>
                <a:gd name="T53" fmla="*/ 210 h 256"/>
                <a:gd name="T54" fmla="*/ 164 w 238"/>
                <a:gd name="T55" fmla="*/ 216 h 256"/>
                <a:gd name="T56" fmla="*/ 166 w 238"/>
                <a:gd name="T57" fmla="*/ 232 h 256"/>
                <a:gd name="T58" fmla="*/ 174 w 238"/>
                <a:gd name="T59" fmla="*/ 236 h 256"/>
                <a:gd name="T60" fmla="*/ 176 w 238"/>
                <a:gd name="T61" fmla="*/ 234 h 256"/>
                <a:gd name="T62" fmla="*/ 178 w 238"/>
                <a:gd name="T63" fmla="*/ 230 h 256"/>
                <a:gd name="T64" fmla="*/ 186 w 238"/>
                <a:gd name="T65" fmla="*/ 220 h 256"/>
                <a:gd name="T66" fmla="*/ 206 w 238"/>
                <a:gd name="T67" fmla="*/ 186 h 256"/>
                <a:gd name="T68" fmla="*/ 210 w 238"/>
                <a:gd name="T69" fmla="*/ 162 h 256"/>
                <a:gd name="T70" fmla="*/ 222 w 238"/>
                <a:gd name="T71" fmla="*/ 110 h 256"/>
                <a:gd name="T72" fmla="*/ 236 w 238"/>
                <a:gd name="T73" fmla="*/ 102 h 256"/>
                <a:gd name="T74" fmla="*/ 238 w 238"/>
                <a:gd name="T75" fmla="*/ 92 h 256"/>
                <a:gd name="T76" fmla="*/ 232 w 238"/>
                <a:gd name="T77" fmla="*/ 84 h 256"/>
                <a:gd name="T78" fmla="*/ 222 w 238"/>
                <a:gd name="T79" fmla="*/ 78 h 256"/>
                <a:gd name="T80" fmla="*/ 220 w 238"/>
                <a:gd name="T81" fmla="*/ 38 h 256"/>
                <a:gd name="T82" fmla="*/ 214 w 238"/>
                <a:gd name="T83" fmla="*/ 22 h 256"/>
                <a:gd name="T84" fmla="*/ 196 w 238"/>
                <a:gd name="T85" fmla="*/ 0 h 256"/>
                <a:gd name="T86" fmla="*/ 184 w 238"/>
                <a:gd name="T87" fmla="*/ 14 h 256"/>
                <a:gd name="T88" fmla="*/ 174 w 238"/>
                <a:gd name="T89" fmla="*/ 24 h 256"/>
                <a:gd name="T90" fmla="*/ 150 w 238"/>
                <a:gd name="T91" fmla="*/ 22 h 256"/>
                <a:gd name="T92" fmla="*/ 138 w 238"/>
                <a:gd name="T93" fmla="*/ 16 h 256"/>
                <a:gd name="T94" fmla="*/ 136 w 238"/>
                <a:gd name="T95" fmla="*/ 22 h 256"/>
                <a:gd name="T96" fmla="*/ 100 w 238"/>
                <a:gd name="T97" fmla="*/ 22 h 256"/>
                <a:gd name="T98" fmla="*/ 66 w 238"/>
                <a:gd name="T99" fmla="*/ 22 h 256"/>
                <a:gd name="T100" fmla="*/ 44 w 238"/>
                <a:gd name="T101" fmla="*/ 38 h 256"/>
                <a:gd name="T102" fmla="*/ 30 w 238"/>
                <a:gd name="T103" fmla="*/ 6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56">
                  <a:moveTo>
                    <a:pt x="30" y="66"/>
                  </a:moveTo>
                  <a:lnTo>
                    <a:pt x="30" y="84"/>
                  </a:lnTo>
                  <a:lnTo>
                    <a:pt x="30" y="102"/>
                  </a:lnTo>
                  <a:lnTo>
                    <a:pt x="30" y="118"/>
                  </a:lnTo>
                  <a:lnTo>
                    <a:pt x="30" y="134"/>
                  </a:lnTo>
                  <a:lnTo>
                    <a:pt x="16" y="138"/>
                  </a:lnTo>
                  <a:lnTo>
                    <a:pt x="16" y="138"/>
                  </a:lnTo>
                  <a:lnTo>
                    <a:pt x="12" y="146"/>
                  </a:lnTo>
                  <a:lnTo>
                    <a:pt x="6" y="158"/>
                  </a:lnTo>
                  <a:lnTo>
                    <a:pt x="6" y="168"/>
                  </a:lnTo>
                  <a:lnTo>
                    <a:pt x="2" y="170"/>
                  </a:lnTo>
                  <a:lnTo>
                    <a:pt x="2" y="178"/>
                  </a:lnTo>
                  <a:lnTo>
                    <a:pt x="0" y="184"/>
                  </a:lnTo>
                  <a:lnTo>
                    <a:pt x="0" y="190"/>
                  </a:lnTo>
                  <a:lnTo>
                    <a:pt x="6" y="188"/>
                  </a:lnTo>
                  <a:lnTo>
                    <a:pt x="6" y="188"/>
                  </a:lnTo>
                  <a:lnTo>
                    <a:pt x="6" y="198"/>
                  </a:lnTo>
                  <a:lnTo>
                    <a:pt x="14" y="218"/>
                  </a:lnTo>
                  <a:lnTo>
                    <a:pt x="14" y="218"/>
                  </a:lnTo>
                  <a:lnTo>
                    <a:pt x="12" y="220"/>
                  </a:lnTo>
                  <a:lnTo>
                    <a:pt x="22" y="238"/>
                  </a:lnTo>
                  <a:lnTo>
                    <a:pt x="22" y="238"/>
                  </a:lnTo>
                  <a:lnTo>
                    <a:pt x="24" y="244"/>
                  </a:lnTo>
                  <a:lnTo>
                    <a:pt x="24" y="244"/>
                  </a:lnTo>
                  <a:lnTo>
                    <a:pt x="24" y="246"/>
                  </a:lnTo>
                  <a:lnTo>
                    <a:pt x="26" y="248"/>
                  </a:lnTo>
                  <a:lnTo>
                    <a:pt x="28" y="250"/>
                  </a:lnTo>
                  <a:lnTo>
                    <a:pt x="28" y="252"/>
                  </a:lnTo>
                  <a:lnTo>
                    <a:pt x="28" y="252"/>
                  </a:lnTo>
                  <a:lnTo>
                    <a:pt x="30" y="250"/>
                  </a:lnTo>
                  <a:lnTo>
                    <a:pt x="32" y="248"/>
                  </a:lnTo>
                  <a:lnTo>
                    <a:pt x="32" y="248"/>
                  </a:lnTo>
                  <a:lnTo>
                    <a:pt x="36" y="246"/>
                  </a:lnTo>
                  <a:lnTo>
                    <a:pt x="38" y="246"/>
                  </a:lnTo>
                  <a:lnTo>
                    <a:pt x="40" y="246"/>
                  </a:lnTo>
                  <a:lnTo>
                    <a:pt x="46" y="244"/>
                  </a:lnTo>
                  <a:lnTo>
                    <a:pt x="46" y="244"/>
                  </a:lnTo>
                  <a:lnTo>
                    <a:pt x="48" y="240"/>
                  </a:lnTo>
                  <a:lnTo>
                    <a:pt x="48" y="238"/>
                  </a:lnTo>
                  <a:lnTo>
                    <a:pt x="56" y="234"/>
                  </a:lnTo>
                  <a:lnTo>
                    <a:pt x="56" y="234"/>
                  </a:lnTo>
                  <a:lnTo>
                    <a:pt x="58" y="238"/>
                  </a:lnTo>
                  <a:lnTo>
                    <a:pt x="60" y="240"/>
                  </a:lnTo>
                  <a:lnTo>
                    <a:pt x="62" y="246"/>
                  </a:lnTo>
                  <a:lnTo>
                    <a:pt x="62" y="246"/>
                  </a:lnTo>
                  <a:lnTo>
                    <a:pt x="70" y="250"/>
                  </a:lnTo>
                  <a:lnTo>
                    <a:pt x="70" y="250"/>
                  </a:lnTo>
                  <a:lnTo>
                    <a:pt x="74" y="250"/>
                  </a:lnTo>
                  <a:lnTo>
                    <a:pt x="76" y="250"/>
                  </a:lnTo>
                  <a:lnTo>
                    <a:pt x="90" y="254"/>
                  </a:lnTo>
                  <a:lnTo>
                    <a:pt x="90" y="254"/>
                  </a:lnTo>
                  <a:lnTo>
                    <a:pt x="94" y="256"/>
                  </a:lnTo>
                  <a:lnTo>
                    <a:pt x="100" y="256"/>
                  </a:lnTo>
                  <a:lnTo>
                    <a:pt x="100" y="256"/>
                  </a:lnTo>
                  <a:lnTo>
                    <a:pt x="106" y="254"/>
                  </a:lnTo>
                  <a:lnTo>
                    <a:pt x="112" y="250"/>
                  </a:lnTo>
                  <a:lnTo>
                    <a:pt x="112" y="250"/>
                  </a:lnTo>
                  <a:lnTo>
                    <a:pt x="116" y="244"/>
                  </a:lnTo>
                  <a:lnTo>
                    <a:pt x="118" y="238"/>
                  </a:lnTo>
                  <a:lnTo>
                    <a:pt x="118" y="238"/>
                  </a:lnTo>
                  <a:lnTo>
                    <a:pt x="122" y="240"/>
                  </a:lnTo>
                  <a:lnTo>
                    <a:pt x="124" y="240"/>
                  </a:lnTo>
                  <a:lnTo>
                    <a:pt x="128" y="244"/>
                  </a:lnTo>
                  <a:lnTo>
                    <a:pt x="128" y="244"/>
                  </a:lnTo>
                  <a:lnTo>
                    <a:pt x="128" y="244"/>
                  </a:lnTo>
                  <a:lnTo>
                    <a:pt x="130" y="246"/>
                  </a:lnTo>
                  <a:lnTo>
                    <a:pt x="132" y="250"/>
                  </a:lnTo>
                  <a:lnTo>
                    <a:pt x="138" y="246"/>
                  </a:lnTo>
                  <a:lnTo>
                    <a:pt x="142" y="244"/>
                  </a:lnTo>
                  <a:lnTo>
                    <a:pt x="146" y="238"/>
                  </a:lnTo>
                  <a:lnTo>
                    <a:pt x="150" y="230"/>
                  </a:lnTo>
                  <a:lnTo>
                    <a:pt x="150" y="230"/>
                  </a:lnTo>
                  <a:lnTo>
                    <a:pt x="152" y="226"/>
                  </a:lnTo>
                  <a:lnTo>
                    <a:pt x="156" y="224"/>
                  </a:lnTo>
                  <a:lnTo>
                    <a:pt x="156" y="224"/>
                  </a:lnTo>
                  <a:lnTo>
                    <a:pt x="156" y="220"/>
                  </a:lnTo>
                  <a:lnTo>
                    <a:pt x="156" y="220"/>
                  </a:lnTo>
                  <a:lnTo>
                    <a:pt x="156" y="218"/>
                  </a:lnTo>
                  <a:lnTo>
                    <a:pt x="156" y="214"/>
                  </a:lnTo>
                  <a:lnTo>
                    <a:pt x="156" y="214"/>
                  </a:lnTo>
                  <a:lnTo>
                    <a:pt x="158" y="210"/>
                  </a:lnTo>
                  <a:lnTo>
                    <a:pt x="164" y="204"/>
                  </a:lnTo>
                  <a:lnTo>
                    <a:pt x="164" y="204"/>
                  </a:lnTo>
                  <a:lnTo>
                    <a:pt x="164" y="216"/>
                  </a:lnTo>
                  <a:lnTo>
                    <a:pt x="164" y="228"/>
                  </a:lnTo>
                  <a:lnTo>
                    <a:pt x="164" y="228"/>
                  </a:lnTo>
                  <a:lnTo>
                    <a:pt x="166" y="232"/>
                  </a:lnTo>
                  <a:lnTo>
                    <a:pt x="170" y="234"/>
                  </a:lnTo>
                  <a:lnTo>
                    <a:pt x="174" y="236"/>
                  </a:lnTo>
                  <a:lnTo>
                    <a:pt x="174" y="236"/>
                  </a:lnTo>
                  <a:lnTo>
                    <a:pt x="176" y="232"/>
                  </a:lnTo>
                  <a:lnTo>
                    <a:pt x="176" y="234"/>
                  </a:lnTo>
                  <a:lnTo>
                    <a:pt x="176" y="234"/>
                  </a:lnTo>
                  <a:lnTo>
                    <a:pt x="178" y="230"/>
                  </a:lnTo>
                  <a:lnTo>
                    <a:pt x="178" y="230"/>
                  </a:lnTo>
                  <a:lnTo>
                    <a:pt x="178" y="230"/>
                  </a:lnTo>
                  <a:lnTo>
                    <a:pt x="182" y="224"/>
                  </a:lnTo>
                  <a:lnTo>
                    <a:pt x="186" y="220"/>
                  </a:lnTo>
                  <a:lnTo>
                    <a:pt x="186" y="220"/>
                  </a:lnTo>
                  <a:lnTo>
                    <a:pt x="190" y="208"/>
                  </a:lnTo>
                  <a:lnTo>
                    <a:pt x="198" y="194"/>
                  </a:lnTo>
                  <a:lnTo>
                    <a:pt x="206" y="186"/>
                  </a:lnTo>
                  <a:lnTo>
                    <a:pt x="210" y="168"/>
                  </a:lnTo>
                  <a:lnTo>
                    <a:pt x="210" y="162"/>
                  </a:lnTo>
                  <a:lnTo>
                    <a:pt x="210" y="162"/>
                  </a:lnTo>
                  <a:lnTo>
                    <a:pt x="210" y="152"/>
                  </a:lnTo>
                  <a:lnTo>
                    <a:pt x="218" y="110"/>
                  </a:lnTo>
                  <a:lnTo>
                    <a:pt x="222" y="110"/>
                  </a:lnTo>
                  <a:lnTo>
                    <a:pt x="222" y="110"/>
                  </a:lnTo>
                  <a:lnTo>
                    <a:pt x="226" y="108"/>
                  </a:lnTo>
                  <a:lnTo>
                    <a:pt x="236" y="102"/>
                  </a:lnTo>
                  <a:lnTo>
                    <a:pt x="236" y="102"/>
                  </a:lnTo>
                  <a:lnTo>
                    <a:pt x="238" y="92"/>
                  </a:lnTo>
                  <a:lnTo>
                    <a:pt x="238" y="92"/>
                  </a:lnTo>
                  <a:lnTo>
                    <a:pt x="238" y="90"/>
                  </a:lnTo>
                  <a:lnTo>
                    <a:pt x="234" y="90"/>
                  </a:lnTo>
                  <a:lnTo>
                    <a:pt x="232" y="84"/>
                  </a:lnTo>
                  <a:lnTo>
                    <a:pt x="226" y="82"/>
                  </a:lnTo>
                  <a:lnTo>
                    <a:pt x="226" y="82"/>
                  </a:lnTo>
                  <a:lnTo>
                    <a:pt x="222" y="78"/>
                  </a:lnTo>
                  <a:lnTo>
                    <a:pt x="222" y="78"/>
                  </a:lnTo>
                  <a:lnTo>
                    <a:pt x="220" y="62"/>
                  </a:lnTo>
                  <a:lnTo>
                    <a:pt x="220" y="38"/>
                  </a:lnTo>
                  <a:lnTo>
                    <a:pt x="216" y="30"/>
                  </a:lnTo>
                  <a:lnTo>
                    <a:pt x="216" y="30"/>
                  </a:lnTo>
                  <a:lnTo>
                    <a:pt x="214" y="22"/>
                  </a:lnTo>
                  <a:lnTo>
                    <a:pt x="208" y="10"/>
                  </a:lnTo>
                  <a:lnTo>
                    <a:pt x="200" y="6"/>
                  </a:lnTo>
                  <a:lnTo>
                    <a:pt x="196" y="0"/>
                  </a:lnTo>
                  <a:lnTo>
                    <a:pt x="190" y="6"/>
                  </a:lnTo>
                  <a:lnTo>
                    <a:pt x="186" y="4"/>
                  </a:lnTo>
                  <a:lnTo>
                    <a:pt x="184" y="14"/>
                  </a:lnTo>
                  <a:lnTo>
                    <a:pt x="176" y="16"/>
                  </a:lnTo>
                  <a:lnTo>
                    <a:pt x="176" y="16"/>
                  </a:lnTo>
                  <a:lnTo>
                    <a:pt x="174" y="24"/>
                  </a:lnTo>
                  <a:lnTo>
                    <a:pt x="168" y="24"/>
                  </a:lnTo>
                  <a:lnTo>
                    <a:pt x="162" y="22"/>
                  </a:lnTo>
                  <a:lnTo>
                    <a:pt x="150" y="22"/>
                  </a:lnTo>
                  <a:lnTo>
                    <a:pt x="138" y="22"/>
                  </a:lnTo>
                  <a:lnTo>
                    <a:pt x="138" y="22"/>
                  </a:lnTo>
                  <a:lnTo>
                    <a:pt x="138" y="16"/>
                  </a:lnTo>
                  <a:lnTo>
                    <a:pt x="136" y="16"/>
                  </a:lnTo>
                  <a:lnTo>
                    <a:pt x="136" y="16"/>
                  </a:lnTo>
                  <a:lnTo>
                    <a:pt x="136" y="22"/>
                  </a:lnTo>
                  <a:lnTo>
                    <a:pt x="124" y="22"/>
                  </a:lnTo>
                  <a:lnTo>
                    <a:pt x="112" y="22"/>
                  </a:lnTo>
                  <a:lnTo>
                    <a:pt x="100" y="22"/>
                  </a:lnTo>
                  <a:lnTo>
                    <a:pt x="90" y="22"/>
                  </a:lnTo>
                  <a:lnTo>
                    <a:pt x="78" y="22"/>
                  </a:lnTo>
                  <a:lnTo>
                    <a:pt x="66" y="22"/>
                  </a:lnTo>
                  <a:lnTo>
                    <a:pt x="56" y="22"/>
                  </a:lnTo>
                  <a:lnTo>
                    <a:pt x="44" y="22"/>
                  </a:lnTo>
                  <a:lnTo>
                    <a:pt x="44" y="38"/>
                  </a:lnTo>
                  <a:lnTo>
                    <a:pt x="44" y="58"/>
                  </a:lnTo>
                  <a:lnTo>
                    <a:pt x="30" y="58"/>
                  </a:lnTo>
                  <a:lnTo>
                    <a:pt x="30" y="66"/>
                  </a:lnTo>
                  <a:lnTo>
                    <a:pt x="30" y="66"/>
                  </a:lnTo>
                  <a:lnTo>
                    <a:pt x="30" y="6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9" name="Freeform 16">
              <a:extLst>
                <a:ext uri="{FF2B5EF4-FFF2-40B4-BE49-F238E27FC236}">
                  <a16:creationId xmlns:a16="http://schemas.microsoft.com/office/drawing/2014/main" id="{D3216546-27AA-6C09-39AB-9AE00ECE4D75}"/>
                </a:ext>
              </a:extLst>
            </p:cNvPr>
            <p:cNvSpPr>
              <a:spLocks/>
            </p:cNvSpPr>
            <p:nvPr/>
          </p:nvSpPr>
          <p:spPr bwMode="auto">
            <a:xfrm>
              <a:off x="5753100" y="3473518"/>
              <a:ext cx="320675" cy="273050"/>
            </a:xfrm>
            <a:custGeom>
              <a:avLst/>
              <a:gdLst>
                <a:gd name="T0" fmla="*/ 20 w 202"/>
                <a:gd name="T1" fmla="*/ 60 h 172"/>
                <a:gd name="T2" fmla="*/ 30 w 202"/>
                <a:gd name="T3" fmla="*/ 64 h 172"/>
                <a:gd name="T4" fmla="*/ 34 w 202"/>
                <a:gd name="T5" fmla="*/ 56 h 172"/>
                <a:gd name="T6" fmla="*/ 38 w 202"/>
                <a:gd name="T7" fmla="*/ 52 h 172"/>
                <a:gd name="T8" fmla="*/ 50 w 202"/>
                <a:gd name="T9" fmla="*/ 44 h 172"/>
                <a:gd name="T10" fmla="*/ 56 w 202"/>
                <a:gd name="T11" fmla="*/ 38 h 172"/>
                <a:gd name="T12" fmla="*/ 60 w 202"/>
                <a:gd name="T13" fmla="*/ 26 h 172"/>
                <a:gd name="T14" fmla="*/ 72 w 202"/>
                <a:gd name="T15" fmla="*/ 22 h 172"/>
                <a:gd name="T16" fmla="*/ 80 w 202"/>
                <a:gd name="T17" fmla="*/ 22 h 172"/>
                <a:gd name="T18" fmla="*/ 94 w 202"/>
                <a:gd name="T19" fmla="*/ 22 h 172"/>
                <a:gd name="T20" fmla="*/ 102 w 202"/>
                <a:gd name="T21" fmla="*/ 26 h 172"/>
                <a:gd name="T22" fmla="*/ 112 w 202"/>
                <a:gd name="T23" fmla="*/ 26 h 172"/>
                <a:gd name="T24" fmla="*/ 124 w 202"/>
                <a:gd name="T25" fmla="*/ 26 h 172"/>
                <a:gd name="T26" fmla="*/ 136 w 202"/>
                <a:gd name="T27" fmla="*/ 18 h 172"/>
                <a:gd name="T28" fmla="*/ 136 w 202"/>
                <a:gd name="T29" fmla="*/ 10 h 172"/>
                <a:gd name="T30" fmla="*/ 146 w 202"/>
                <a:gd name="T31" fmla="*/ 0 h 172"/>
                <a:gd name="T32" fmla="*/ 150 w 202"/>
                <a:gd name="T33" fmla="*/ 10 h 172"/>
                <a:gd name="T34" fmla="*/ 154 w 202"/>
                <a:gd name="T35" fmla="*/ 14 h 172"/>
                <a:gd name="T36" fmla="*/ 154 w 202"/>
                <a:gd name="T37" fmla="*/ 30 h 172"/>
                <a:gd name="T38" fmla="*/ 166 w 202"/>
                <a:gd name="T39" fmla="*/ 30 h 172"/>
                <a:gd name="T40" fmla="*/ 176 w 202"/>
                <a:gd name="T41" fmla="*/ 26 h 172"/>
                <a:gd name="T42" fmla="*/ 184 w 202"/>
                <a:gd name="T43" fmla="*/ 22 h 172"/>
                <a:gd name="T44" fmla="*/ 188 w 202"/>
                <a:gd name="T45" fmla="*/ 26 h 172"/>
                <a:gd name="T46" fmla="*/ 202 w 202"/>
                <a:gd name="T47" fmla="*/ 22 h 172"/>
                <a:gd name="T48" fmla="*/ 196 w 202"/>
                <a:gd name="T49" fmla="*/ 26 h 172"/>
                <a:gd name="T50" fmla="*/ 188 w 202"/>
                <a:gd name="T51" fmla="*/ 30 h 172"/>
                <a:gd name="T52" fmla="*/ 172 w 202"/>
                <a:gd name="T53" fmla="*/ 34 h 172"/>
                <a:gd name="T54" fmla="*/ 162 w 202"/>
                <a:gd name="T55" fmla="*/ 38 h 172"/>
                <a:gd name="T56" fmla="*/ 150 w 202"/>
                <a:gd name="T57" fmla="*/ 48 h 172"/>
                <a:gd name="T58" fmla="*/ 154 w 202"/>
                <a:gd name="T59" fmla="*/ 56 h 172"/>
                <a:gd name="T60" fmla="*/ 154 w 202"/>
                <a:gd name="T61" fmla="*/ 66 h 172"/>
                <a:gd name="T62" fmla="*/ 146 w 202"/>
                <a:gd name="T63" fmla="*/ 74 h 172"/>
                <a:gd name="T64" fmla="*/ 150 w 202"/>
                <a:gd name="T65" fmla="*/ 86 h 172"/>
                <a:gd name="T66" fmla="*/ 136 w 202"/>
                <a:gd name="T67" fmla="*/ 86 h 172"/>
                <a:gd name="T68" fmla="*/ 136 w 202"/>
                <a:gd name="T69" fmla="*/ 94 h 172"/>
                <a:gd name="T70" fmla="*/ 136 w 202"/>
                <a:gd name="T71" fmla="*/ 100 h 172"/>
                <a:gd name="T72" fmla="*/ 124 w 202"/>
                <a:gd name="T73" fmla="*/ 108 h 172"/>
                <a:gd name="T74" fmla="*/ 124 w 202"/>
                <a:gd name="T75" fmla="*/ 116 h 172"/>
                <a:gd name="T76" fmla="*/ 120 w 202"/>
                <a:gd name="T77" fmla="*/ 126 h 172"/>
                <a:gd name="T78" fmla="*/ 112 w 202"/>
                <a:gd name="T79" fmla="*/ 126 h 172"/>
                <a:gd name="T80" fmla="*/ 98 w 202"/>
                <a:gd name="T81" fmla="*/ 130 h 172"/>
                <a:gd name="T82" fmla="*/ 94 w 202"/>
                <a:gd name="T83" fmla="*/ 138 h 172"/>
                <a:gd name="T84" fmla="*/ 86 w 202"/>
                <a:gd name="T85" fmla="*/ 138 h 172"/>
                <a:gd name="T86" fmla="*/ 84 w 202"/>
                <a:gd name="T87" fmla="*/ 152 h 172"/>
                <a:gd name="T88" fmla="*/ 84 w 202"/>
                <a:gd name="T89" fmla="*/ 160 h 172"/>
                <a:gd name="T90" fmla="*/ 68 w 202"/>
                <a:gd name="T91" fmla="*/ 168 h 172"/>
                <a:gd name="T92" fmla="*/ 54 w 202"/>
                <a:gd name="T93" fmla="*/ 168 h 172"/>
                <a:gd name="T94" fmla="*/ 38 w 202"/>
                <a:gd name="T95" fmla="*/ 168 h 172"/>
                <a:gd name="T96" fmla="*/ 16 w 202"/>
                <a:gd name="T97" fmla="*/ 168 h 172"/>
                <a:gd name="T98" fmla="*/ 8 w 202"/>
                <a:gd name="T99" fmla="*/ 160 h 172"/>
                <a:gd name="T100" fmla="*/ 20 w 202"/>
                <a:gd name="T101" fmla="*/ 142 h 172"/>
                <a:gd name="T102" fmla="*/ 12 w 202"/>
                <a:gd name="T103" fmla="*/ 134 h 172"/>
                <a:gd name="T104" fmla="*/ 4 w 202"/>
                <a:gd name="T105" fmla="*/ 122 h 172"/>
                <a:gd name="T106" fmla="*/ 0 w 202"/>
                <a:gd name="T107" fmla="*/ 108 h 172"/>
                <a:gd name="T108" fmla="*/ 4 w 202"/>
                <a:gd name="T109" fmla="*/ 96 h 172"/>
                <a:gd name="T110" fmla="*/ 0 w 202"/>
                <a:gd name="T111" fmla="*/ 86 h 172"/>
                <a:gd name="T112" fmla="*/ 0 w 202"/>
                <a:gd name="T113" fmla="*/ 74 h 172"/>
                <a:gd name="T114" fmla="*/ 8 w 202"/>
                <a:gd name="T115" fmla="*/ 64 h 172"/>
                <a:gd name="T116" fmla="*/ 12 w 202"/>
                <a:gd name="T117" fmla="*/ 5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172">
                  <a:moveTo>
                    <a:pt x="12" y="56"/>
                  </a:moveTo>
                  <a:lnTo>
                    <a:pt x="12" y="60"/>
                  </a:lnTo>
                  <a:lnTo>
                    <a:pt x="16" y="60"/>
                  </a:lnTo>
                  <a:lnTo>
                    <a:pt x="20" y="60"/>
                  </a:lnTo>
                  <a:lnTo>
                    <a:pt x="24" y="60"/>
                  </a:lnTo>
                  <a:lnTo>
                    <a:pt x="24" y="64"/>
                  </a:lnTo>
                  <a:lnTo>
                    <a:pt x="28" y="64"/>
                  </a:lnTo>
                  <a:lnTo>
                    <a:pt x="30" y="64"/>
                  </a:lnTo>
                  <a:lnTo>
                    <a:pt x="30" y="60"/>
                  </a:lnTo>
                  <a:lnTo>
                    <a:pt x="34" y="60"/>
                  </a:lnTo>
                  <a:lnTo>
                    <a:pt x="38" y="56"/>
                  </a:lnTo>
                  <a:lnTo>
                    <a:pt x="34" y="56"/>
                  </a:lnTo>
                  <a:lnTo>
                    <a:pt x="38" y="56"/>
                  </a:lnTo>
                  <a:lnTo>
                    <a:pt x="38" y="52"/>
                  </a:lnTo>
                  <a:lnTo>
                    <a:pt x="34" y="52"/>
                  </a:lnTo>
                  <a:lnTo>
                    <a:pt x="38" y="52"/>
                  </a:lnTo>
                  <a:lnTo>
                    <a:pt x="42" y="48"/>
                  </a:lnTo>
                  <a:lnTo>
                    <a:pt x="46" y="48"/>
                  </a:lnTo>
                  <a:lnTo>
                    <a:pt x="50" y="48"/>
                  </a:lnTo>
                  <a:lnTo>
                    <a:pt x="50" y="44"/>
                  </a:lnTo>
                  <a:lnTo>
                    <a:pt x="54" y="44"/>
                  </a:lnTo>
                  <a:lnTo>
                    <a:pt x="56" y="44"/>
                  </a:lnTo>
                  <a:lnTo>
                    <a:pt x="56" y="40"/>
                  </a:lnTo>
                  <a:lnTo>
                    <a:pt x="56" y="38"/>
                  </a:lnTo>
                  <a:lnTo>
                    <a:pt x="56" y="34"/>
                  </a:lnTo>
                  <a:lnTo>
                    <a:pt x="60" y="34"/>
                  </a:lnTo>
                  <a:lnTo>
                    <a:pt x="60" y="30"/>
                  </a:lnTo>
                  <a:lnTo>
                    <a:pt x="60" y="26"/>
                  </a:lnTo>
                  <a:lnTo>
                    <a:pt x="64" y="26"/>
                  </a:lnTo>
                  <a:lnTo>
                    <a:pt x="68" y="26"/>
                  </a:lnTo>
                  <a:lnTo>
                    <a:pt x="72" y="26"/>
                  </a:lnTo>
                  <a:lnTo>
                    <a:pt x="72" y="22"/>
                  </a:lnTo>
                  <a:lnTo>
                    <a:pt x="72" y="18"/>
                  </a:lnTo>
                  <a:lnTo>
                    <a:pt x="76" y="18"/>
                  </a:lnTo>
                  <a:lnTo>
                    <a:pt x="76" y="22"/>
                  </a:lnTo>
                  <a:lnTo>
                    <a:pt x="80" y="22"/>
                  </a:lnTo>
                  <a:lnTo>
                    <a:pt x="84" y="22"/>
                  </a:lnTo>
                  <a:lnTo>
                    <a:pt x="86" y="22"/>
                  </a:lnTo>
                  <a:lnTo>
                    <a:pt x="90" y="22"/>
                  </a:lnTo>
                  <a:lnTo>
                    <a:pt x="94" y="22"/>
                  </a:lnTo>
                  <a:lnTo>
                    <a:pt x="94" y="26"/>
                  </a:lnTo>
                  <a:lnTo>
                    <a:pt x="98" y="26"/>
                  </a:lnTo>
                  <a:lnTo>
                    <a:pt x="98" y="22"/>
                  </a:lnTo>
                  <a:lnTo>
                    <a:pt x="102" y="26"/>
                  </a:lnTo>
                  <a:lnTo>
                    <a:pt x="106" y="30"/>
                  </a:lnTo>
                  <a:lnTo>
                    <a:pt x="110" y="30"/>
                  </a:lnTo>
                  <a:lnTo>
                    <a:pt x="110" y="26"/>
                  </a:lnTo>
                  <a:lnTo>
                    <a:pt x="112" y="26"/>
                  </a:lnTo>
                  <a:lnTo>
                    <a:pt x="116" y="22"/>
                  </a:lnTo>
                  <a:lnTo>
                    <a:pt x="120" y="22"/>
                  </a:lnTo>
                  <a:lnTo>
                    <a:pt x="120" y="26"/>
                  </a:lnTo>
                  <a:lnTo>
                    <a:pt x="124" y="26"/>
                  </a:lnTo>
                  <a:lnTo>
                    <a:pt x="124" y="22"/>
                  </a:lnTo>
                  <a:lnTo>
                    <a:pt x="128" y="18"/>
                  </a:lnTo>
                  <a:lnTo>
                    <a:pt x="132" y="18"/>
                  </a:lnTo>
                  <a:lnTo>
                    <a:pt x="136" y="18"/>
                  </a:lnTo>
                  <a:lnTo>
                    <a:pt x="140" y="18"/>
                  </a:lnTo>
                  <a:lnTo>
                    <a:pt x="140" y="14"/>
                  </a:lnTo>
                  <a:lnTo>
                    <a:pt x="136" y="14"/>
                  </a:lnTo>
                  <a:lnTo>
                    <a:pt x="136" y="10"/>
                  </a:lnTo>
                  <a:lnTo>
                    <a:pt x="140" y="10"/>
                  </a:lnTo>
                  <a:lnTo>
                    <a:pt x="142" y="8"/>
                  </a:lnTo>
                  <a:lnTo>
                    <a:pt x="142" y="4"/>
                  </a:lnTo>
                  <a:lnTo>
                    <a:pt x="146" y="0"/>
                  </a:lnTo>
                  <a:lnTo>
                    <a:pt x="150" y="4"/>
                  </a:lnTo>
                  <a:lnTo>
                    <a:pt x="154" y="4"/>
                  </a:lnTo>
                  <a:lnTo>
                    <a:pt x="154" y="8"/>
                  </a:lnTo>
                  <a:lnTo>
                    <a:pt x="150" y="10"/>
                  </a:lnTo>
                  <a:lnTo>
                    <a:pt x="154" y="10"/>
                  </a:lnTo>
                  <a:lnTo>
                    <a:pt x="158" y="10"/>
                  </a:lnTo>
                  <a:lnTo>
                    <a:pt x="158" y="14"/>
                  </a:lnTo>
                  <a:lnTo>
                    <a:pt x="154" y="14"/>
                  </a:lnTo>
                  <a:lnTo>
                    <a:pt x="154" y="18"/>
                  </a:lnTo>
                  <a:lnTo>
                    <a:pt x="154" y="22"/>
                  </a:lnTo>
                  <a:lnTo>
                    <a:pt x="154" y="26"/>
                  </a:lnTo>
                  <a:lnTo>
                    <a:pt x="154" y="30"/>
                  </a:lnTo>
                  <a:lnTo>
                    <a:pt x="158" y="34"/>
                  </a:lnTo>
                  <a:lnTo>
                    <a:pt x="158" y="38"/>
                  </a:lnTo>
                  <a:lnTo>
                    <a:pt x="162" y="34"/>
                  </a:lnTo>
                  <a:lnTo>
                    <a:pt x="166" y="30"/>
                  </a:lnTo>
                  <a:lnTo>
                    <a:pt x="168" y="30"/>
                  </a:lnTo>
                  <a:lnTo>
                    <a:pt x="172" y="30"/>
                  </a:lnTo>
                  <a:lnTo>
                    <a:pt x="172" y="26"/>
                  </a:lnTo>
                  <a:lnTo>
                    <a:pt x="176" y="26"/>
                  </a:lnTo>
                  <a:lnTo>
                    <a:pt x="176" y="22"/>
                  </a:lnTo>
                  <a:lnTo>
                    <a:pt x="180" y="22"/>
                  </a:lnTo>
                  <a:lnTo>
                    <a:pt x="184" y="18"/>
                  </a:lnTo>
                  <a:lnTo>
                    <a:pt x="184" y="22"/>
                  </a:lnTo>
                  <a:lnTo>
                    <a:pt x="188" y="22"/>
                  </a:lnTo>
                  <a:lnTo>
                    <a:pt x="184" y="22"/>
                  </a:lnTo>
                  <a:lnTo>
                    <a:pt x="184" y="26"/>
                  </a:lnTo>
                  <a:lnTo>
                    <a:pt x="188" y="26"/>
                  </a:lnTo>
                  <a:lnTo>
                    <a:pt x="192" y="22"/>
                  </a:lnTo>
                  <a:lnTo>
                    <a:pt x="196" y="22"/>
                  </a:lnTo>
                  <a:lnTo>
                    <a:pt x="198" y="22"/>
                  </a:lnTo>
                  <a:lnTo>
                    <a:pt x="202" y="22"/>
                  </a:lnTo>
                  <a:lnTo>
                    <a:pt x="202" y="26"/>
                  </a:lnTo>
                  <a:lnTo>
                    <a:pt x="202" y="22"/>
                  </a:lnTo>
                  <a:lnTo>
                    <a:pt x="198" y="26"/>
                  </a:lnTo>
                  <a:lnTo>
                    <a:pt x="196" y="26"/>
                  </a:lnTo>
                  <a:lnTo>
                    <a:pt x="198" y="30"/>
                  </a:lnTo>
                  <a:lnTo>
                    <a:pt x="196" y="30"/>
                  </a:lnTo>
                  <a:lnTo>
                    <a:pt x="192" y="34"/>
                  </a:lnTo>
                  <a:lnTo>
                    <a:pt x="188" y="30"/>
                  </a:lnTo>
                  <a:lnTo>
                    <a:pt x="184" y="30"/>
                  </a:lnTo>
                  <a:lnTo>
                    <a:pt x="180" y="30"/>
                  </a:lnTo>
                  <a:lnTo>
                    <a:pt x="176" y="34"/>
                  </a:lnTo>
                  <a:lnTo>
                    <a:pt x="172" y="34"/>
                  </a:lnTo>
                  <a:lnTo>
                    <a:pt x="168" y="34"/>
                  </a:lnTo>
                  <a:lnTo>
                    <a:pt x="166" y="34"/>
                  </a:lnTo>
                  <a:lnTo>
                    <a:pt x="166" y="38"/>
                  </a:lnTo>
                  <a:lnTo>
                    <a:pt x="162" y="38"/>
                  </a:lnTo>
                  <a:lnTo>
                    <a:pt x="158" y="40"/>
                  </a:lnTo>
                  <a:lnTo>
                    <a:pt x="154" y="44"/>
                  </a:lnTo>
                  <a:lnTo>
                    <a:pt x="150" y="44"/>
                  </a:lnTo>
                  <a:lnTo>
                    <a:pt x="150" y="48"/>
                  </a:lnTo>
                  <a:lnTo>
                    <a:pt x="154" y="48"/>
                  </a:lnTo>
                  <a:lnTo>
                    <a:pt x="154" y="52"/>
                  </a:lnTo>
                  <a:lnTo>
                    <a:pt x="158" y="52"/>
                  </a:lnTo>
                  <a:lnTo>
                    <a:pt x="154" y="56"/>
                  </a:lnTo>
                  <a:lnTo>
                    <a:pt x="158" y="56"/>
                  </a:lnTo>
                  <a:lnTo>
                    <a:pt x="158" y="60"/>
                  </a:lnTo>
                  <a:lnTo>
                    <a:pt x="158" y="64"/>
                  </a:lnTo>
                  <a:lnTo>
                    <a:pt x="154" y="66"/>
                  </a:lnTo>
                  <a:lnTo>
                    <a:pt x="154" y="70"/>
                  </a:lnTo>
                  <a:lnTo>
                    <a:pt x="150" y="70"/>
                  </a:lnTo>
                  <a:lnTo>
                    <a:pt x="150" y="74"/>
                  </a:lnTo>
                  <a:lnTo>
                    <a:pt x="146" y="74"/>
                  </a:lnTo>
                  <a:lnTo>
                    <a:pt x="146" y="78"/>
                  </a:lnTo>
                  <a:lnTo>
                    <a:pt x="150" y="78"/>
                  </a:lnTo>
                  <a:lnTo>
                    <a:pt x="150" y="82"/>
                  </a:lnTo>
                  <a:lnTo>
                    <a:pt x="150" y="86"/>
                  </a:lnTo>
                  <a:lnTo>
                    <a:pt x="146" y="86"/>
                  </a:lnTo>
                  <a:lnTo>
                    <a:pt x="142" y="86"/>
                  </a:lnTo>
                  <a:lnTo>
                    <a:pt x="140" y="86"/>
                  </a:lnTo>
                  <a:lnTo>
                    <a:pt x="136" y="86"/>
                  </a:lnTo>
                  <a:lnTo>
                    <a:pt x="132" y="86"/>
                  </a:lnTo>
                  <a:lnTo>
                    <a:pt x="132" y="90"/>
                  </a:lnTo>
                  <a:lnTo>
                    <a:pt x="136" y="90"/>
                  </a:lnTo>
                  <a:lnTo>
                    <a:pt x="136" y="94"/>
                  </a:lnTo>
                  <a:lnTo>
                    <a:pt x="136" y="96"/>
                  </a:lnTo>
                  <a:lnTo>
                    <a:pt x="140" y="96"/>
                  </a:lnTo>
                  <a:lnTo>
                    <a:pt x="140" y="100"/>
                  </a:lnTo>
                  <a:lnTo>
                    <a:pt x="136" y="100"/>
                  </a:lnTo>
                  <a:lnTo>
                    <a:pt x="132" y="104"/>
                  </a:lnTo>
                  <a:lnTo>
                    <a:pt x="128" y="104"/>
                  </a:lnTo>
                  <a:lnTo>
                    <a:pt x="128" y="108"/>
                  </a:lnTo>
                  <a:lnTo>
                    <a:pt x="124" y="108"/>
                  </a:lnTo>
                  <a:lnTo>
                    <a:pt x="128" y="108"/>
                  </a:lnTo>
                  <a:lnTo>
                    <a:pt x="128" y="112"/>
                  </a:lnTo>
                  <a:lnTo>
                    <a:pt x="124" y="112"/>
                  </a:lnTo>
                  <a:lnTo>
                    <a:pt x="124" y="116"/>
                  </a:lnTo>
                  <a:lnTo>
                    <a:pt x="124" y="120"/>
                  </a:lnTo>
                  <a:lnTo>
                    <a:pt x="124" y="122"/>
                  </a:lnTo>
                  <a:lnTo>
                    <a:pt x="124" y="126"/>
                  </a:lnTo>
                  <a:lnTo>
                    <a:pt x="120" y="126"/>
                  </a:lnTo>
                  <a:lnTo>
                    <a:pt x="120" y="130"/>
                  </a:lnTo>
                  <a:lnTo>
                    <a:pt x="116" y="130"/>
                  </a:lnTo>
                  <a:lnTo>
                    <a:pt x="116" y="126"/>
                  </a:lnTo>
                  <a:lnTo>
                    <a:pt x="112" y="126"/>
                  </a:lnTo>
                  <a:lnTo>
                    <a:pt x="110" y="126"/>
                  </a:lnTo>
                  <a:lnTo>
                    <a:pt x="106" y="130"/>
                  </a:lnTo>
                  <a:lnTo>
                    <a:pt x="102" y="130"/>
                  </a:lnTo>
                  <a:lnTo>
                    <a:pt x="98" y="130"/>
                  </a:lnTo>
                  <a:lnTo>
                    <a:pt x="102" y="134"/>
                  </a:lnTo>
                  <a:lnTo>
                    <a:pt x="102" y="138"/>
                  </a:lnTo>
                  <a:lnTo>
                    <a:pt x="98" y="138"/>
                  </a:lnTo>
                  <a:lnTo>
                    <a:pt x="94" y="138"/>
                  </a:lnTo>
                  <a:lnTo>
                    <a:pt x="90" y="138"/>
                  </a:lnTo>
                  <a:lnTo>
                    <a:pt x="90" y="134"/>
                  </a:lnTo>
                  <a:lnTo>
                    <a:pt x="90" y="138"/>
                  </a:lnTo>
                  <a:lnTo>
                    <a:pt x="86" y="138"/>
                  </a:lnTo>
                  <a:lnTo>
                    <a:pt x="86" y="142"/>
                  </a:lnTo>
                  <a:lnTo>
                    <a:pt x="84" y="142"/>
                  </a:lnTo>
                  <a:lnTo>
                    <a:pt x="84" y="150"/>
                  </a:lnTo>
                  <a:lnTo>
                    <a:pt x="84" y="152"/>
                  </a:lnTo>
                  <a:lnTo>
                    <a:pt x="84" y="156"/>
                  </a:lnTo>
                  <a:lnTo>
                    <a:pt x="80" y="156"/>
                  </a:lnTo>
                  <a:lnTo>
                    <a:pt x="80" y="160"/>
                  </a:lnTo>
                  <a:lnTo>
                    <a:pt x="84" y="160"/>
                  </a:lnTo>
                  <a:lnTo>
                    <a:pt x="80" y="164"/>
                  </a:lnTo>
                  <a:lnTo>
                    <a:pt x="76" y="164"/>
                  </a:lnTo>
                  <a:lnTo>
                    <a:pt x="72" y="164"/>
                  </a:lnTo>
                  <a:lnTo>
                    <a:pt x="68" y="168"/>
                  </a:lnTo>
                  <a:lnTo>
                    <a:pt x="64" y="168"/>
                  </a:lnTo>
                  <a:lnTo>
                    <a:pt x="60" y="168"/>
                  </a:lnTo>
                  <a:lnTo>
                    <a:pt x="56" y="168"/>
                  </a:lnTo>
                  <a:lnTo>
                    <a:pt x="54" y="168"/>
                  </a:lnTo>
                  <a:lnTo>
                    <a:pt x="50" y="172"/>
                  </a:lnTo>
                  <a:lnTo>
                    <a:pt x="46" y="168"/>
                  </a:lnTo>
                  <a:lnTo>
                    <a:pt x="42" y="168"/>
                  </a:lnTo>
                  <a:lnTo>
                    <a:pt x="38" y="168"/>
                  </a:lnTo>
                  <a:lnTo>
                    <a:pt x="28" y="172"/>
                  </a:lnTo>
                  <a:lnTo>
                    <a:pt x="24" y="168"/>
                  </a:lnTo>
                  <a:lnTo>
                    <a:pt x="20" y="168"/>
                  </a:lnTo>
                  <a:lnTo>
                    <a:pt x="16" y="168"/>
                  </a:lnTo>
                  <a:lnTo>
                    <a:pt x="8" y="164"/>
                  </a:lnTo>
                  <a:lnTo>
                    <a:pt x="4" y="164"/>
                  </a:lnTo>
                  <a:lnTo>
                    <a:pt x="4" y="160"/>
                  </a:lnTo>
                  <a:lnTo>
                    <a:pt x="8" y="160"/>
                  </a:lnTo>
                  <a:lnTo>
                    <a:pt x="8" y="156"/>
                  </a:lnTo>
                  <a:lnTo>
                    <a:pt x="12" y="152"/>
                  </a:lnTo>
                  <a:lnTo>
                    <a:pt x="16" y="146"/>
                  </a:lnTo>
                  <a:lnTo>
                    <a:pt x="20" y="142"/>
                  </a:lnTo>
                  <a:lnTo>
                    <a:pt x="20" y="138"/>
                  </a:lnTo>
                  <a:lnTo>
                    <a:pt x="16" y="138"/>
                  </a:lnTo>
                  <a:lnTo>
                    <a:pt x="16" y="134"/>
                  </a:lnTo>
                  <a:lnTo>
                    <a:pt x="12" y="134"/>
                  </a:lnTo>
                  <a:lnTo>
                    <a:pt x="8" y="134"/>
                  </a:lnTo>
                  <a:lnTo>
                    <a:pt x="4" y="130"/>
                  </a:lnTo>
                  <a:lnTo>
                    <a:pt x="4" y="126"/>
                  </a:lnTo>
                  <a:lnTo>
                    <a:pt x="4" y="122"/>
                  </a:lnTo>
                  <a:lnTo>
                    <a:pt x="4" y="120"/>
                  </a:lnTo>
                  <a:lnTo>
                    <a:pt x="4" y="116"/>
                  </a:lnTo>
                  <a:lnTo>
                    <a:pt x="0" y="112"/>
                  </a:lnTo>
                  <a:lnTo>
                    <a:pt x="0" y="108"/>
                  </a:lnTo>
                  <a:lnTo>
                    <a:pt x="0" y="104"/>
                  </a:lnTo>
                  <a:lnTo>
                    <a:pt x="0" y="100"/>
                  </a:lnTo>
                  <a:lnTo>
                    <a:pt x="0" y="96"/>
                  </a:lnTo>
                  <a:lnTo>
                    <a:pt x="4" y="96"/>
                  </a:lnTo>
                  <a:lnTo>
                    <a:pt x="4" y="94"/>
                  </a:lnTo>
                  <a:lnTo>
                    <a:pt x="0" y="94"/>
                  </a:lnTo>
                  <a:lnTo>
                    <a:pt x="0" y="90"/>
                  </a:lnTo>
                  <a:lnTo>
                    <a:pt x="0" y="86"/>
                  </a:lnTo>
                  <a:lnTo>
                    <a:pt x="0" y="82"/>
                  </a:lnTo>
                  <a:lnTo>
                    <a:pt x="0" y="78"/>
                  </a:lnTo>
                  <a:lnTo>
                    <a:pt x="4" y="78"/>
                  </a:lnTo>
                  <a:lnTo>
                    <a:pt x="0" y="74"/>
                  </a:lnTo>
                  <a:lnTo>
                    <a:pt x="4" y="74"/>
                  </a:lnTo>
                  <a:lnTo>
                    <a:pt x="8" y="70"/>
                  </a:lnTo>
                  <a:lnTo>
                    <a:pt x="8" y="66"/>
                  </a:lnTo>
                  <a:lnTo>
                    <a:pt x="8" y="64"/>
                  </a:lnTo>
                  <a:lnTo>
                    <a:pt x="8" y="60"/>
                  </a:lnTo>
                  <a:lnTo>
                    <a:pt x="12" y="56"/>
                  </a:lnTo>
                  <a:lnTo>
                    <a:pt x="12" y="56"/>
                  </a:lnTo>
                  <a:lnTo>
                    <a:pt x="12" y="5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0" name="Freeform 17">
              <a:extLst>
                <a:ext uri="{FF2B5EF4-FFF2-40B4-BE49-F238E27FC236}">
                  <a16:creationId xmlns:a16="http://schemas.microsoft.com/office/drawing/2014/main" id="{C4686583-7B84-D3CF-8D6B-0BA3FBCBEF27}"/>
                </a:ext>
              </a:extLst>
            </p:cNvPr>
            <p:cNvSpPr>
              <a:spLocks noEditPoints="1"/>
            </p:cNvSpPr>
            <p:nvPr/>
          </p:nvSpPr>
          <p:spPr bwMode="auto">
            <a:xfrm>
              <a:off x="5372100" y="3390968"/>
              <a:ext cx="69850" cy="69850"/>
            </a:xfrm>
            <a:custGeom>
              <a:avLst/>
              <a:gdLst>
                <a:gd name="T0" fmla="*/ 40 w 44"/>
                <a:gd name="T1" fmla="*/ 44 h 44"/>
                <a:gd name="T2" fmla="*/ 36 w 44"/>
                <a:gd name="T3" fmla="*/ 44 h 44"/>
                <a:gd name="T4" fmla="*/ 36 w 44"/>
                <a:gd name="T5" fmla="*/ 44 h 44"/>
                <a:gd name="T6" fmla="*/ 36 w 44"/>
                <a:gd name="T7" fmla="*/ 36 h 44"/>
                <a:gd name="T8" fmla="*/ 32 w 44"/>
                <a:gd name="T9" fmla="*/ 32 h 44"/>
                <a:gd name="T10" fmla="*/ 28 w 44"/>
                <a:gd name="T11" fmla="*/ 32 h 44"/>
                <a:gd name="T12" fmla="*/ 28 w 44"/>
                <a:gd name="T13" fmla="*/ 32 h 44"/>
                <a:gd name="T14" fmla="*/ 22 w 44"/>
                <a:gd name="T15" fmla="*/ 30 h 44"/>
                <a:gd name="T16" fmla="*/ 18 w 44"/>
                <a:gd name="T17" fmla="*/ 30 h 44"/>
                <a:gd name="T18" fmla="*/ 18 w 44"/>
                <a:gd name="T19" fmla="*/ 30 h 44"/>
                <a:gd name="T20" fmla="*/ 14 w 44"/>
                <a:gd name="T21" fmla="*/ 26 h 44"/>
                <a:gd name="T22" fmla="*/ 10 w 44"/>
                <a:gd name="T23" fmla="*/ 22 h 44"/>
                <a:gd name="T24" fmla="*/ 6 w 44"/>
                <a:gd name="T25" fmla="*/ 22 h 44"/>
                <a:gd name="T26" fmla="*/ 2 w 44"/>
                <a:gd name="T27" fmla="*/ 22 h 44"/>
                <a:gd name="T28" fmla="*/ 0 w 44"/>
                <a:gd name="T29" fmla="*/ 14 h 44"/>
                <a:gd name="T30" fmla="*/ 2 w 44"/>
                <a:gd name="T31" fmla="*/ 10 h 44"/>
                <a:gd name="T32" fmla="*/ 0 w 44"/>
                <a:gd name="T33" fmla="*/ 4 h 44"/>
                <a:gd name="T34" fmla="*/ 0 w 44"/>
                <a:gd name="T35" fmla="*/ 4 h 44"/>
                <a:gd name="T36" fmla="*/ 2 w 44"/>
                <a:gd name="T37" fmla="*/ 4 h 44"/>
                <a:gd name="T38" fmla="*/ 2 w 44"/>
                <a:gd name="T39" fmla="*/ 0 h 44"/>
                <a:gd name="T40" fmla="*/ 6 w 44"/>
                <a:gd name="T41" fmla="*/ 0 h 44"/>
                <a:gd name="T42" fmla="*/ 10 w 44"/>
                <a:gd name="T43" fmla="*/ 0 h 44"/>
                <a:gd name="T44" fmla="*/ 18 w 44"/>
                <a:gd name="T45" fmla="*/ 0 h 44"/>
                <a:gd name="T46" fmla="*/ 22 w 44"/>
                <a:gd name="T47" fmla="*/ 0 h 44"/>
                <a:gd name="T48" fmla="*/ 24 w 44"/>
                <a:gd name="T49" fmla="*/ 0 h 44"/>
                <a:gd name="T50" fmla="*/ 22 w 44"/>
                <a:gd name="T51" fmla="*/ 4 h 44"/>
                <a:gd name="T52" fmla="*/ 22 w 44"/>
                <a:gd name="T53" fmla="*/ 4 h 44"/>
                <a:gd name="T54" fmla="*/ 28 w 44"/>
                <a:gd name="T55" fmla="*/ 8 h 44"/>
                <a:gd name="T56" fmla="*/ 24 w 44"/>
                <a:gd name="T57" fmla="*/ 10 h 44"/>
                <a:gd name="T58" fmla="*/ 28 w 44"/>
                <a:gd name="T59" fmla="*/ 14 h 44"/>
                <a:gd name="T60" fmla="*/ 32 w 44"/>
                <a:gd name="T61" fmla="*/ 18 h 44"/>
                <a:gd name="T62" fmla="*/ 32 w 44"/>
                <a:gd name="T63" fmla="*/ 22 h 44"/>
                <a:gd name="T64" fmla="*/ 32 w 44"/>
                <a:gd name="T65" fmla="*/ 22 h 44"/>
                <a:gd name="T66" fmla="*/ 28 w 44"/>
                <a:gd name="T67" fmla="*/ 22 h 44"/>
                <a:gd name="T68" fmla="*/ 32 w 44"/>
                <a:gd name="T69" fmla="*/ 26 h 44"/>
                <a:gd name="T70" fmla="*/ 32 w 44"/>
                <a:gd name="T71" fmla="*/ 26 h 44"/>
                <a:gd name="T72" fmla="*/ 32 w 44"/>
                <a:gd name="T73" fmla="*/ 30 h 44"/>
                <a:gd name="T74" fmla="*/ 36 w 44"/>
                <a:gd name="T75" fmla="*/ 30 h 44"/>
                <a:gd name="T76" fmla="*/ 36 w 44"/>
                <a:gd name="T77" fmla="*/ 32 h 44"/>
                <a:gd name="T78" fmla="*/ 40 w 44"/>
                <a:gd name="T79" fmla="*/ 30 h 44"/>
                <a:gd name="T80" fmla="*/ 40 w 44"/>
                <a:gd name="T81" fmla="*/ 32 h 44"/>
                <a:gd name="T82" fmla="*/ 40 w 44"/>
                <a:gd name="T83" fmla="*/ 36 h 44"/>
                <a:gd name="T84" fmla="*/ 44 w 44"/>
                <a:gd name="T85" fmla="*/ 36 h 44"/>
                <a:gd name="T86" fmla="*/ 40 w 44"/>
                <a:gd name="T87" fmla="*/ 40 h 44"/>
                <a:gd name="T88" fmla="*/ 40 w 44"/>
                <a:gd name="T89" fmla="*/ 40 h 44"/>
                <a:gd name="T90" fmla="*/ 40 w 44"/>
                <a:gd name="T91" fmla="*/ 44 h 44"/>
                <a:gd name="T92" fmla="*/ 44 w 44"/>
                <a:gd name="T93" fmla="*/ 44 h 44"/>
                <a:gd name="T94" fmla="*/ 22 w 44"/>
                <a:gd name="T95" fmla="*/ 4 h 44"/>
                <a:gd name="T96" fmla="*/ 22 w 44"/>
                <a:gd name="T97" fmla="*/ 4 h 44"/>
                <a:gd name="T98" fmla="*/ 24 w 44"/>
                <a:gd name="T99" fmla="*/ 4 h 44"/>
                <a:gd name="T100" fmla="*/ 24 w 44"/>
                <a:gd name="T101" fmla="*/ 4 h 44"/>
                <a:gd name="T102" fmla="*/ 28 w 44"/>
                <a:gd name="T103" fmla="*/ 10 h 44"/>
                <a:gd name="T104" fmla="*/ 28 w 44"/>
                <a:gd name="T10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 h="44">
                  <a:moveTo>
                    <a:pt x="44" y="44"/>
                  </a:moveTo>
                  <a:lnTo>
                    <a:pt x="44" y="44"/>
                  </a:lnTo>
                  <a:lnTo>
                    <a:pt x="40" y="44"/>
                  </a:lnTo>
                  <a:lnTo>
                    <a:pt x="40" y="44"/>
                  </a:lnTo>
                  <a:lnTo>
                    <a:pt x="40" y="44"/>
                  </a:lnTo>
                  <a:lnTo>
                    <a:pt x="40" y="44"/>
                  </a:lnTo>
                  <a:lnTo>
                    <a:pt x="40" y="44"/>
                  </a:lnTo>
                  <a:lnTo>
                    <a:pt x="36" y="44"/>
                  </a:lnTo>
                  <a:lnTo>
                    <a:pt x="36" y="44"/>
                  </a:lnTo>
                  <a:lnTo>
                    <a:pt x="36" y="44"/>
                  </a:lnTo>
                  <a:lnTo>
                    <a:pt x="36" y="44"/>
                  </a:lnTo>
                  <a:lnTo>
                    <a:pt x="36" y="44"/>
                  </a:lnTo>
                  <a:lnTo>
                    <a:pt x="32" y="40"/>
                  </a:lnTo>
                  <a:lnTo>
                    <a:pt x="32" y="40"/>
                  </a:lnTo>
                  <a:lnTo>
                    <a:pt x="36" y="36"/>
                  </a:lnTo>
                  <a:lnTo>
                    <a:pt x="36" y="36"/>
                  </a:lnTo>
                  <a:lnTo>
                    <a:pt x="36" y="36"/>
                  </a:lnTo>
                  <a:lnTo>
                    <a:pt x="32" y="36"/>
                  </a:lnTo>
                  <a:lnTo>
                    <a:pt x="32" y="32"/>
                  </a:lnTo>
                  <a:lnTo>
                    <a:pt x="32" y="32"/>
                  </a:lnTo>
                  <a:lnTo>
                    <a:pt x="32" y="32"/>
                  </a:lnTo>
                  <a:lnTo>
                    <a:pt x="32" y="32"/>
                  </a:lnTo>
                  <a:lnTo>
                    <a:pt x="28" y="32"/>
                  </a:lnTo>
                  <a:lnTo>
                    <a:pt x="28" y="32"/>
                  </a:lnTo>
                  <a:lnTo>
                    <a:pt x="28" y="32"/>
                  </a:lnTo>
                  <a:lnTo>
                    <a:pt x="28" y="32"/>
                  </a:lnTo>
                  <a:lnTo>
                    <a:pt x="28" y="32"/>
                  </a:lnTo>
                  <a:lnTo>
                    <a:pt x="28" y="32"/>
                  </a:lnTo>
                  <a:lnTo>
                    <a:pt x="24" y="32"/>
                  </a:lnTo>
                  <a:lnTo>
                    <a:pt x="24" y="30"/>
                  </a:lnTo>
                  <a:lnTo>
                    <a:pt x="22" y="30"/>
                  </a:lnTo>
                  <a:lnTo>
                    <a:pt x="22" y="30"/>
                  </a:lnTo>
                  <a:lnTo>
                    <a:pt x="22" y="30"/>
                  </a:lnTo>
                  <a:lnTo>
                    <a:pt x="22" y="30"/>
                  </a:lnTo>
                  <a:lnTo>
                    <a:pt x="22" y="30"/>
                  </a:lnTo>
                  <a:lnTo>
                    <a:pt x="18" y="30"/>
                  </a:lnTo>
                  <a:lnTo>
                    <a:pt x="18" y="30"/>
                  </a:lnTo>
                  <a:lnTo>
                    <a:pt x="18" y="30"/>
                  </a:lnTo>
                  <a:lnTo>
                    <a:pt x="18" y="30"/>
                  </a:lnTo>
                  <a:lnTo>
                    <a:pt x="18" y="30"/>
                  </a:lnTo>
                  <a:lnTo>
                    <a:pt x="18" y="30"/>
                  </a:lnTo>
                  <a:lnTo>
                    <a:pt x="14" y="26"/>
                  </a:lnTo>
                  <a:lnTo>
                    <a:pt x="14" y="26"/>
                  </a:lnTo>
                  <a:lnTo>
                    <a:pt x="14" y="26"/>
                  </a:lnTo>
                  <a:lnTo>
                    <a:pt x="14" y="26"/>
                  </a:lnTo>
                  <a:lnTo>
                    <a:pt x="14" y="26"/>
                  </a:lnTo>
                  <a:lnTo>
                    <a:pt x="10" y="22"/>
                  </a:lnTo>
                  <a:lnTo>
                    <a:pt x="10" y="22"/>
                  </a:lnTo>
                  <a:lnTo>
                    <a:pt x="10" y="22"/>
                  </a:lnTo>
                  <a:lnTo>
                    <a:pt x="6" y="22"/>
                  </a:lnTo>
                  <a:lnTo>
                    <a:pt x="6" y="22"/>
                  </a:lnTo>
                  <a:lnTo>
                    <a:pt x="6" y="22"/>
                  </a:lnTo>
                  <a:lnTo>
                    <a:pt x="6" y="22"/>
                  </a:lnTo>
                  <a:lnTo>
                    <a:pt x="2" y="22"/>
                  </a:lnTo>
                  <a:lnTo>
                    <a:pt x="2" y="22"/>
                  </a:lnTo>
                  <a:lnTo>
                    <a:pt x="2" y="22"/>
                  </a:lnTo>
                  <a:lnTo>
                    <a:pt x="2" y="22"/>
                  </a:lnTo>
                  <a:lnTo>
                    <a:pt x="2" y="18"/>
                  </a:lnTo>
                  <a:lnTo>
                    <a:pt x="0" y="18"/>
                  </a:lnTo>
                  <a:lnTo>
                    <a:pt x="0" y="14"/>
                  </a:lnTo>
                  <a:lnTo>
                    <a:pt x="0" y="14"/>
                  </a:lnTo>
                  <a:lnTo>
                    <a:pt x="2" y="14"/>
                  </a:lnTo>
                  <a:lnTo>
                    <a:pt x="2" y="10"/>
                  </a:lnTo>
                  <a:lnTo>
                    <a:pt x="2" y="10"/>
                  </a:lnTo>
                  <a:lnTo>
                    <a:pt x="2" y="10"/>
                  </a:lnTo>
                  <a:lnTo>
                    <a:pt x="2" y="8"/>
                  </a:lnTo>
                  <a:lnTo>
                    <a:pt x="2" y="8"/>
                  </a:lnTo>
                  <a:lnTo>
                    <a:pt x="0" y="4"/>
                  </a:lnTo>
                  <a:lnTo>
                    <a:pt x="0" y="4"/>
                  </a:lnTo>
                  <a:lnTo>
                    <a:pt x="0" y="4"/>
                  </a:lnTo>
                  <a:lnTo>
                    <a:pt x="0" y="4"/>
                  </a:lnTo>
                  <a:lnTo>
                    <a:pt x="0" y="4"/>
                  </a:lnTo>
                  <a:lnTo>
                    <a:pt x="0" y="4"/>
                  </a:lnTo>
                  <a:lnTo>
                    <a:pt x="0" y="4"/>
                  </a:lnTo>
                  <a:lnTo>
                    <a:pt x="0" y="4"/>
                  </a:lnTo>
                  <a:lnTo>
                    <a:pt x="2" y="4"/>
                  </a:lnTo>
                  <a:lnTo>
                    <a:pt x="2" y="4"/>
                  </a:lnTo>
                  <a:lnTo>
                    <a:pt x="2" y="4"/>
                  </a:lnTo>
                  <a:lnTo>
                    <a:pt x="2" y="4"/>
                  </a:lnTo>
                  <a:lnTo>
                    <a:pt x="2" y="0"/>
                  </a:lnTo>
                  <a:lnTo>
                    <a:pt x="2" y="0"/>
                  </a:lnTo>
                  <a:lnTo>
                    <a:pt x="6" y="0"/>
                  </a:lnTo>
                  <a:lnTo>
                    <a:pt x="6" y="0"/>
                  </a:lnTo>
                  <a:lnTo>
                    <a:pt x="6" y="0"/>
                  </a:lnTo>
                  <a:lnTo>
                    <a:pt x="10" y="0"/>
                  </a:lnTo>
                  <a:lnTo>
                    <a:pt x="10" y="0"/>
                  </a:lnTo>
                  <a:lnTo>
                    <a:pt x="10" y="0"/>
                  </a:lnTo>
                  <a:lnTo>
                    <a:pt x="10" y="0"/>
                  </a:lnTo>
                  <a:lnTo>
                    <a:pt x="14" y="0"/>
                  </a:lnTo>
                  <a:lnTo>
                    <a:pt x="14" y="0"/>
                  </a:lnTo>
                  <a:lnTo>
                    <a:pt x="14" y="0"/>
                  </a:lnTo>
                  <a:lnTo>
                    <a:pt x="18" y="0"/>
                  </a:lnTo>
                  <a:lnTo>
                    <a:pt x="18" y="0"/>
                  </a:lnTo>
                  <a:lnTo>
                    <a:pt x="18" y="0"/>
                  </a:lnTo>
                  <a:lnTo>
                    <a:pt x="18" y="0"/>
                  </a:lnTo>
                  <a:lnTo>
                    <a:pt x="22" y="0"/>
                  </a:lnTo>
                  <a:lnTo>
                    <a:pt x="22" y="0"/>
                  </a:lnTo>
                  <a:lnTo>
                    <a:pt x="22" y="0"/>
                  </a:lnTo>
                  <a:lnTo>
                    <a:pt x="22" y="0"/>
                  </a:lnTo>
                  <a:lnTo>
                    <a:pt x="24" y="0"/>
                  </a:lnTo>
                  <a:lnTo>
                    <a:pt x="24" y="0"/>
                  </a:lnTo>
                  <a:lnTo>
                    <a:pt x="24" y="4"/>
                  </a:lnTo>
                  <a:lnTo>
                    <a:pt x="24" y="4"/>
                  </a:lnTo>
                  <a:lnTo>
                    <a:pt x="22" y="4"/>
                  </a:lnTo>
                  <a:lnTo>
                    <a:pt x="22" y="4"/>
                  </a:lnTo>
                  <a:lnTo>
                    <a:pt x="22" y="4"/>
                  </a:lnTo>
                  <a:lnTo>
                    <a:pt x="22" y="4"/>
                  </a:lnTo>
                  <a:lnTo>
                    <a:pt x="22" y="4"/>
                  </a:lnTo>
                  <a:lnTo>
                    <a:pt x="24" y="4"/>
                  </a:lnTo>
                  <a:lnTo>
                    <a:pt x="28" y="8"/>
                  </a:lnTo>
                  <a:lnTo>
                    <a:pt x="28" y="8"/>
                  </a:lnTo>
                  <a:lnTo>
                    <a:pt x="28" y="8"/>
                  </a:lnTo>
                  <a:lnTo>
                    <a:pt x="28" y="8"/>
                  </a:lnTo>
                  <a:lnTo>
                    <a:pt x="28" y="8"/>
                  </a:lnTo>
                  <a:lnTo>
                    <a:pt x="28" y="10"/>
                  </a:lnTo>
                  <a:lnTo>
                    <a:pt x="24" y="10"/>
                  </a:lnTo>
                  <a:lnTo>
                    <a:pt x="24" y="10"/>
                  </a:lnTo>
                  <a:lnTo>
                    <a:pt x="24" y="10"/>
                  </a:lnTo>
                  <a:lnTo>
                    <a:pt x="24" y="10"/>
                  </a:lnTo>
                  <a:lnTo>
                    <a:pt x="28" y="14"/>
                  </a:lnTo>
                  <a:lnTo>
                    <a:pt x="28" y="14"/>
                  </a:lnTo>
                  <a:lnTo>
                    <a:pt x="28" y="14"/>
                  </a:lnTo>
                  <a:lnTo>
                    <a:pt x="32" y="18"/>
                  </a:lnTo>
                  <a:lnTo>
                    <a:pt x="32" y="18"/>
                  </a:lnTo>
                  <a:lnTo>
                    <a:pt x="32" y="18"/>
                  </a:lnTo>
                  <a:lnTo>
                    <a:pt x="36" y="18"/>
                  </a:lnTo>
                  <a:lnTo>
                    <a:pt x="32" y="22"/>
                  </a:lnTo>
                  <a:lnTo>
                    <a:pt x="32" y="22"/>
                  </a:lnTo>
                  <a:lnTo>
                    <a:pt x="32" y="22"/>
                  </a:lnTo>
                  <a:lnTo>
                    <a:pt x="32" y="22"/>
                  </a:lnTo>
                  <a:lnTo>
                    <a:pt x="32" y="22"/>
                  </a:lnTo>
                  <a:lnTo>
                    <a:pt x="32" y="22"/>
                  </a:lnTo>
                  <a:lnTo>
                    <a:pt x="28" y="22"/>
                  </a:lnTo>
                  <a:lnTo>
                    <a:pt x="28" y="22"/>
                  </a:lnTo>
                  <a:lnTo>
                    <a:pt x="28" y="22"/>
                  </a:lnTo>
                  <a:lnTo>
                    <a:pt x="28" y="22"/>
                  </a:lnTo>
                  <a:lnTo>
                    <a:pt x="28" y="22"/>
                  </a:lnTo>
                  <a:lnTo>
                    <a:pt x="28" y="26"/>
                  </a:lnTo>
                  <a:lnTo>
                    <a:pt x="28" y="26"/>
                  </a:lnTo>
                  <a:lnTo>
                    <a:pt x="32" y="26"/>
                  </a:lnTo>
                  <a:lnTo>
                    <a:pt x="32" y="26"/>
                  </a:lnTo>
                  <a:lnTo>
                    <a:pt x="32" y="26"/>
                  </a:lnTo>
                  <a:lnTo>
                    <a:pt x="32" y="26"/>
                  </a:lnTo>
                  <a:lnTo>
                    <a:pt x="32" y="26"/>
                  </a:lnTo>
                  <a:lnTo>
                    <a:pt x="32" y="26"/>
                  </a:lnTo>
                  <a:lnTo>
                    <a:pt x="32" y="26"/>
                  </a:lnTo>
                  <a:lnTo>
                    <a:pt x="32" y="26"/>
                  </a:lnTo>
                  <a:lnTo>
                    <a:pt x="32" y="30"/>
                  </a:lnTo>
                  <a:lnTo>
                    <a:pt x="32" y="30"/>
                  </a:lnTo>
                  <a:lnTo>
                    <a:pt x="36" y="30"/>
                  </a:lnTo>
                  <a:lnTo>
                    <a:pt x="36" y="30"/>
                  </a:lnTo>
                  <a:lnTo>
                    <a:pt x="36" y="30"/>
                  </a:lnTo>
                  <a:lnTo>
                    <a:pt x="36" y="30"/>
                  </a:lnTo>
                  <a:lnTo>
                    <a:pt x="36" y="30"/>
                  </a:lnTo>
                  <a:lnTo>
                    <a:pt x="36" y="30"/>
                  </a:lnTo>
                  <a:lnTo>
                    <a:pt x="36" y="32"/>
                  </a:lnTo>
                  <a:lnTo>
                    <a:pt x="36" y="32"/>
                  </a:lnTo>
                  <a:lnTo>
                    <a:pt x="40" y="30"/>
                  </a:lnTo>
                  <a:lnTo>
                    <a:pt x="40" y="30"/>
                  </a:lnTo>
                  <a:lnTo>
                    <a:pt x="40" y="30"/>
                  </a:lnTo>
                  <a:lnTo>
                    <a:pt x="44" y="32"/>
                  </a:lnTo>
                  <a:lnTo>
                    <a:pt x="44" y="32"/>
                  </a:lnTo>
                  <a:lnTo>
                    <a:pt x="44" y="32"/>
                  </a:lnTo>
                  <a:lnTo>
                    <a:pt x="40" y="32"/>
                  </a:lnTo>
                  <a:lnTo>
                    <a:pt x="40" y="32"/>
                  </a:lnTo>
                  <a:lnTo>
                    <a:pt x="40" y="32"/>
                  </a:lnTo>
                  <a:lnTo>
                    <a:pt x="40" y="36"/>
                  </a:lnTo>
                  <a:lnTo>
                    <a:pt x="40" y="36"/>
                  </a:lnTo>
                  <a:lnTo>
                    <a:pt x="44" y="36"/>
                  </a:lnTo>
                  <a:lnTo>
                    <a:pt x="44" y="36"/>
                  </a:lnTo>
                  <a:lnTo>
                    <a:pt x="44" y="36"/>
                  </a:lnTo>
                  <a:lnTo>
                    <a:pt x="44" y="36"/>
                  </a:lnTo>
                  <a:lnTo>
                    <a:pt x="44" y="40"/>
                  </a:lnTo>
                  <a:lnTo>
                    <a:pt x="40" y="40"/>
                  </a:lnTo>
                  <a:lnTo>
                    <a:pt x="40" y="36"/>
                  </a:lnTo>
                  <a:lnTo>
                    <a:pt x="40" y="40"/>
                  </a:lnTo>
                  <a:lnTo>
                    <a:pt x="40" y="40"/>
                  </a:lnTo>
                  <a:lnTo>
                    <a:pt x="40" y="40"/>
                  </a:lnTo>
                  <a:lnTo>
                    <a:pt x="40" y="40"/>
                  </a:lnTo>
                  <a:lnTo>
                    <a:pt x="40" y="40"/>
                  </a:lnTo>
                  <a:lnTo>
                    <a:pt x="44" y="40"/>
                  </a:lnTo>
                  <a:lnTo>
                    <a:pt x="44" y="40"/>
                  </a:lnTo>
                  <a:lnTo>
                    <a:pt x="44" y="40"/>
                  </a:lnTo>
                  <a:lnTo>
                    <a:pt x="40" y="44"/>
                  </a:lnTo>
                  <a:lnTo>
                    <a:pt x="40" y="44"/>
                  </a:lnTo>
                  <a:lnTo>
                    <a:pt x="44" y="44"/>
                  </a:lnTo>
                  <a:lnTo>
                    <a:pt x="44" y="44"/>
                  </a:lnTo>
                  <a:lnTo>
                    <a:pt x="44" y="44"/>
                  </a:lnTo>
                  <a:close/>
                  <a:moveTo>
                    <a:pt x="22" y="4"/>
                  </a:moveTo>
                  <a:lnTo>
                    <a:pt x="22" y="4"/>
                  </a:lnTo>
                  <a:lnTo>
                    <a:pt x="22" y="4"/>
                  </a:lnTo>
                  <a:lnTo>
                    <a:pt x="22" y="4"/>
                  </a:lnTo>
                  <a:lnTo>
                    <a:pt x="22" y="4"/>
                  </a:lnTo>
                  <a:lnTo>
                    <a:pt x="22" y="4"/>
                  </a:lnTo>
                  <a:lnTo>
                    <a:pt x="22" y="4"/>
                  </a:lnTo>
                  <a:lnTo>
                    <a:pt x="22" y="4"/>
                  </a:lnTo>
                  <a:lnTo>
                    <a:pt x="22" y="4"/>
                  </a:lnTo>
                  <a:lnTo>
                    <a:pt x="22" y="4"/>
                  </a:lnTo>
                  <a:close/>
                  <a:moveTo>
                    <a:pt x="24" y="4"/>
                  </a:moveTo>
                  <a:lnTo>
                    <a:pt x="24" y="4"/>
                  </a:lnTo>
                  <a:lnTo>
                    <a:pt x="24" y="4"/>
                  </a:lnTo>
                  <a:lnTo>
                    <a:pt x="24" y="4"/>
                  </a:lnTo>
                  <a:lnTo>
                    <a:pt x="24" y="4"/>
                  </a:lnTo>
                  <a:lnTo>
                    <a:pt x="24" y="4"/>
                  </a:lnTo>
                  <a:lnTo>
                    <a:pt x="24" y="4"/>
                  </a:lnTo>
                  <a:close/>
                  <a:moveTo>
                    <a:pt x="28" y="10"/>
                  </a:moveTo>
                  <a:lnTo>
                    <a:pt x="28" y="10"/>
                  </a:lnTo>
                  <a:lnTo>
                    <a:pt x="28" y="10"/>
                  </a:lnTo>
                  <a:lnTo>
                    <a:pt x="28" y="10"/>
                  </a:lnTo>
                  <a:lnTo>
                    <a:pt x="28" y="10"/>
                  </a:lnTo>
                  <a:lnTo>
                    <a:pt x="28" y="10"/>
                  </a:lnTo>
                  <a:lnTo>
                    <a:pt x="28" y="10"/>
                  </a:lnTo>
                  <a:lnTo>
                    <a:pt x="28" y="10"/>
                  </a:lnTo>
                  <a:lnTo>
                    <a:pt x="28" y="10"/>
                  </a:lnTo>
                  <a:lnTo>
                    <a:pt x="28" y="1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1" name="Freeform 18">
              <a:extLst>
                <a:ext uri="{FF2B5EF4-FFF2-40B4-BE49-F238E27FC236}">
                  <a16:creationId xmlns:a16="http://schemas.microsoft.com/office/drawing/2014/main" id="{A449AE11-FC6A-520E-64B8-EF12CED396BE}"/>
                </a:ext>
              </a:extLst>
            </p:cNvPr>
            <p:cNvSpPr>
              <a:spLocks noEditPoints="1"/>
            </p:cNvSpPr>
            <p:nvPr/>
          </p:nvSpPr>
          <p:spPr bwMode="auto">
            <a:xfrm>
              <a:off x="5400675" y="3343343"/>
              <a:ext cx="152400" cy="136525"/>
            </a:xfrm>
            <a:custGeom>
              <a:avLst/>
              <a:gdLst>
                <a:gd name="T0" fmla="*/ 78 w 96"/>
                <a:gd name="T1" fmla="*/ 86 h 86"/>
                <a:gd name="T2" fmla="*/ 56 w 96"/>
                <a:gd name="T3" fmla="*/ 86 h 86"/>
                <a:gd name="T4" fmla="*/ 48 w 96"/>
                <a:gd name="T5" fmla="*/ 82 h 86"/>
                <a:gd name="T6" fmla="*/ 44 w 96"/>
                <a:gd name="T7" fmla="*/ 74 h 86"/>
                <a:gd name="T8" fmla="*/ 48 w 96"/>
                <a:gd name="T9" fmla="*/ 74 h 86"/>
                <a:gd name="T10" fmla="*/ 48 w 96"/>
                <a:gd name="T11" fmla="*/ 70 h 86"/>
                <a:gd name="T12" fmla="*/ 48 w 96"/>
                <a:gd name="T13" fmla="*/ 66 h 86"/>
                <a:gd name="T14" fmla="*/ 48 w 96"/>
                <a:gd name="T15" fmla="*/ 62 h 86"/>
                <a:gd name="T16" fmla="*/ 40 w 96"/>
                <a:gd name="T17" fmla="*/ 60 h 86"/>
                <a:gd name="T18" fmla="*/ 32 w 96"/>
                <a:gd name="T19" fmla="*/ 66 h 86"/>
                <a:gd name="T20" fmla="*/ 30 w 96"/>
                <a:gd name="T21" fmla="*/ 70 h 86"/>
                <a:gd name="T22" fmla="*/ 26 w 96"/>
                <a:gd name="T23" fmla="*/ 74 h 86"/>
                <a:gd name="T24" fmla="*/ 22 w 96"/>
                <a:gd name="T25" fmla="*/ 70 h 86"/>
                <a:gd name="T26" fmla="*/ 26 w 96"/>
                <a:gd name="T27" fmla="*/ 66 h 86"/>
                <a:gd name="T28" fmla="*/ 22 w 96"/>
                <a:gd name="T29" fmla="*/ 62 h 86"/>
                <a:gd name="T30" fmla="*/ 22 w 96"/>
                <a:gd name="T31" fmla="*/ 60 h 86"/>
                <a:gd name="T32" fmla="*/ 18 w 96"/>
                <a:gd name="T33" fmla="*/ 60 h 86"/>
                <a:gd name="T34" fmla="*/ 14 w 96"/>
                <a:gd name="T35" fmla="*/ 56 h 86"/>
                <a:gd name="T36" fmla="*/ 10 w 96"/>
                <a:gd name="T37" fmla="*/ 52 h 86"/>
                <a:gd name="T38" fmla="*/ 14 w 96"/>
                <a:gd name="T39" fmla="*/ 52 h 86"/>
                <a:gd name="T40" fmla="*/ 14 w 96"/>
                <a:gd name="T41" fmla="*/ 48 h 86"/>
                <a:gd name="T42" fmla="*/ 6 w 96"/>
                <a:gd name="T43" fmla="*/ 40 h 86"/>
                <a:gd name="T44" fmla="*/ 6 w 96"/>
                <a:gd name="T45" fmla="*/ 32 h 86"/>
                <a:gd name="T46" fmla="*/ 6 w 96"/>
                <a:gd name="T47" fmla="*/ 32 h 86"/>
                <a:gd name="T48" fmla="*/ 4 w 96"/>
                <a:gd name="T49" fmla="*/ 26 h 86"/>
                <a:gd name="T50" fmla="*/ 10 w 96"/>
                <a:gd name="T51" fmla="*/ 26 h 86"/>
                <a:gd name="T52" fmla="*/ 14 w 96"/>
                <a:gd name="T53" fmla="*/ 30 h 86"/>
                <a:gd name="T54" fmla="*/ 18 w 96"/>
                <a:gd name="T55" fmla="*/ 30 h 86"/>
                <a:gd name="T56" fmla="*/ 22 w 96"/>
                <a:gd name="T57" fmla="*/ 32 h 86"/>
                <a:gd name="T58" fmla="*/ 26 w 96"/>
                <a:gd name="T59" fmla="*/ 26 h 86"/>
                <a:gd name="T60" fmla="*/ 18 w 96"/>
                <a:gd name="T61" fmla="*/ 22 h 86"/>
                <a:gd name="T62" fmla="*/ 22 w 96"/>
                <a:gd name="T63" fmla="*/ 18 h 86"/>
                <a:gd name="T64" fmla="*/ 26 w 96"/>
                <a:gd name="T65" fmla="*/ 18 h 86"/>
                <a:gd name="T66" fmla="*/ 30 w 96"/>
                <a:gd name="T67" fmla="*/ 22 h 86"/>
                <a:gd name="T68" fmla="*/ 36 w 96"/>
                <a:gd name="T69" fmla="*/ 30 h 86"/>
                <a:gd name="T70" fmla="*/ 40 w 96"/>
                <a:gd name="T71" fmla="*/ 30 h 86"/>
                <a:gd name="T72" fmla="*/ 48 w 96"/>
                <a:gd name="T73" fmla="*/ 26 h 86"/>
                <a:gd name="T74" fmla="*/ 52 w 96"/>
                <a:gd name="T75" fmla="*/ 22 h 86"/>
                <a:gd name="T76" fmla="*/ 70 w 96"/>
                <a:gd name="T77" fmla="*/ 0 h 86"/>
                <a:gd name="T78" fmla="*/ 88 w 96"/>
                <a:gd name="T79" fmla="*/ 30 h 86"/>
                <a:gd name="T80" fmla="*/ 96 w 96"/>
                <a:gd name="T81" fmla="*/ 56 h 86"/>
                <a:gd name="T82" fmla="*/ 92 w 96"/>
                <a:gd name="T83" fmla="*/ 74 h 86"/>
                <a:gd name="T84" fmla="*/ 10 w 96"/>
                <a:gd name="T85" fmla="*/ 40 h 86"/>
                <a:gd name="T86" fmla="*/ 4 w 96"/>
                <a:gd name="T87" fmla="*/ 32 h 86"/>
                <a:gd name="T88" fmla="*/ 4 w 96"/>
                <a:gd name="T89" fmla="*/ 32 h 86"/>
                <a:gd name="T90" fmla="*/ 6 w 96"/>
                <a:gd name="T91" fmla="*/ 32 h 86"/>
                <a:gd name="T92" fmla="*/ 0 w 96"/>
                <a:gd name="T93" fmla="*/ 60 h 86"/>
                <a:gd name="T94" fmla="*/ 4 w 96"/>
                <a:gd name="T95" fmla="*/ 60 h 86"/>
                <a:gd name="T96" fmla="*/ 10 w 96"/>
                <a:gd name="T97" fmla="*/ 62 h 86"/>
                <a:gd name="T98" fmla="*/ 14 w 96"/>
                <a:gd name="T99" fmla="*/ 66 h 86"/>
                <a:gd name="T100" fmla="*/ 18 w 96"/>
                <a:gd name="T101" fmla="*/ 74 h 86"/>
                <a:gd name="T102" fmla="*/ 10 w 96"/>
                <a:gd name="T103" fmla="*/ 74 h 86"/>
                <a:gd name="T104" fmla="*/ 6 w 96"/>
                <a:gd name="T105" fmla="*/ 70 h 86"/>
                <a:gd name="T106" fmla="*/ 4 w 96"/>
                <a:gd name="T107" fmla="*/ 62 h 86"/>
                <a:gd name="T108" fmla="*/ 0 w 96"/>
                <a:gd name="T109" fmla="*/ 6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 h="86">
                  <a:moveTo>
                    <a:pt x="92" y="78"/>
                  </a:moveTo>
                  <a:lnTo>
                    <a:pt x="88" y="82"/>
                  </a:lnTo>
                  <a:lnTo>
                    <a:pt x="86" y="82"/>
                  </a:lnTo>
                  <a:lnTo>
                    <a:pt x="82" y="82"/>
                  </a:lnTo>
                  <a:lnTo>
                    <a:pt x="82" y="82"/>
                  </a:lnTo>
                  <a:lnTo>
                    <a:pt x="78" y="86"/>
                  </a:lnTo>
                  <a:lnTo>
                    <a:pt x="78" y="86"/>
                  </a:lnTo>
                  <a:lnTo>
                    <a:pt x="74" y="86"/>
                  </a:lnTo>
                  <a:lnTo>
                    <a:pt x="70" y="86"/>
                  </a:lnTo>
                  <a:lnTo>
                    <a:pt x="58" y="82"/>
                  </a:lnTo>
                  <a:lnTo>
                    <a:pt x="56" y="82"/>
                  </a:lnTo>
                  <a:lnTo>
                    <a:pt x="56" y="82"/>
                  </a:lnTo>
                  <a:lnTo>
                    <a:pt x="56" y="86"/>
                  </a:lnTo>
                  <a:lnTo>
                    <a:pt x="56" y="86"/>
                  </a:lnTo>
                  <a:lnTo>
                    <a:pt x="56" y="86"/>
                  </a:lnTo>
                  <a:lnTo>
                    <a:pt x="52" y="86"/>
                  </a:lnTo>
                  <a:lnTo>
                    <a:pt x="52" y="82"/>
                  </a:lnTo>
                  <a:lnTo>
                    <a:pt x="52" y="82"/>
                  </a:lnTo>
                  <a:lnTo>
                    <a:pt x="52" y="82"/>
                  </a:lnTo>
                  <a:lnTo>
                    <a:pt x="52" y="82"/>
                  </a:lnTo>
                  <a:lnTo>
                    <a:pt x="48" y="82"/>
                  </a:lnTo>
                  <a:lnTo>
                    <a:pt x="48" y="78"/>
                  </a:lnTo>
                  <a:lnTo>
                    <a:pt x="48" y="78"/>
                  </a:lnTo>
                  <a:lnTo>
                    <a:pt x="48" y="78"/>
                  </a:lnTo>
                  <a:lnTo>
                    <a:pt x="48" y="78"/>
                  </a:lnTo>
                  <a:lnTo>
                    <a:pt x="48" y="78"/>
                  </a:lnTo>
                  <a:lnTo>
                    <a:pt x="48" y="78"/>
                  </a:lnTo>
                  <a:lnTo>
                    <a:pt x="44" y="74"/>
                  </a:lnTo>
                  <a:lnTo>
                    <a:pt x="44" y="74"/>
                  </a:lnTo>
                  <a:lnTo>
                    <a:pt x="44" y="74"/>
                  </a:lnTo>
                  <a:lnTo>
                    <a:pt x="44" y="74"/>
                  </a:lnTo>
                  <a:lnTo>
                    <a:pt x="48" y="74"/>
                  </a:lnTo>
                  <a:lnTo>
                    <a:pt x="48" y="74"/>
                  </a:lnTo>
                  <a:lnTo>
                    <a:pt x="48" y="74"/>
                  </a:lnTo>
                  <a:lnTo>
                    <a:pt x="48" y="74"/>
                  </a:lnTo>
                  <a:lnTo>
                    <a:pt x="48" y="74"/>
                  </a:lnTo>
                  <a:lnTo>
                    <a:pt x="48" y="74"/>
                  </a:lnTo>
                  <a:lnTo>
                    <a:pt x="48" y="70"/>
                  </a:lnTo>
                  <a:lnTo>
                    <a:pt x="48" y="70"/>
                  </a:lnTo>
                  <a:lnTo>
                    <a:pt x="48" y="70"/>
                  </a:lnTo>
                  <a:lnTo>
                    <a:pt x="48" y="70"/>
                  </a:lnTo>
                  <a:lnTo>
                    <a:pt x="48" y="70"/>
                  </a:lnTo>
                  <a:lnTo>
                    <a:pt x="48" y="70"/>
                  </a:lnTo>
                  <a:lnTo>
                    <a:pt x="48" y="66"/>
                  </a:lnTo>
                  <a:lnTo>
                    <a:pt x="48" y="66"/>
                  </a:lnTo>
                  <a:lnTo>
                    <a:pt x="48" y="66"/>
                  </a:lnTo>
                  <a:lnTo>
                    <a:pt x="48" y="66"/>
                  </a:lnTo>
                  <a:lnTo>
                    <a:pt x="48" y="66"/>
                  </a:lnTo>
                  <a:lnTo>
                    <a:pt x="48" y="66"/>
                  </a:lnTo>
                  <a:lnTo>
                    <a:pt x="52" y="66"/>
                  </a:lnTo>
                  <a:lnTo>
                    <a:pt x="48" y="62"/>
                  </a:lnTo>
                  <a:lnTo>
                    <a:pt x="48" y="62"/>
                  </a:lnTo>
                  <a:lnTo>
                    <a:pt x="48" y="62"/>
                  </a:lnTo>
                  <a:lnTo>
                    <a:pt x="48" y="62"/>
                  </a:lnTo>
                  <a:lnTo>
                    <a:pt x="48" y="62"/>
                  </a:lnTo>
                  <a:lnTo>
                    <a:pt x="48" y="62"/>
                  </a:lnTo>
                  <a:lnTo>
                    <a:pt x="44" y="60"/>
                  </a:lnTo>
                  <a:lnTo>
                    <a:pt x="44" y="60"/>
                  </a:lnTo>
                  <a:lnTo>
                    <a:pt x="44" y="60"/>
                  </a:lnTo>
                  <a:lnTo>
                    <a:pt x="44" y="60"/>
                  </a:lnTo>
                  <a:lnTo>
                    <a:pt x="44" y="60"/>
                  </a:lnTo>
                  <a:lnTo>
                    <a:pt x="40" y="60"/>
                  </a:lnTo>
                  <a:lnTo>
                    <a:pt x="40" y="60"/>
                  </a:lnTo>
                  <a:lnTo>
                    <a:pt x="40" y="60"/>
                  </a:lnTo>
                  <a:lnTo>
                    <a:pt x="36" y="62"/>
                  </a:lnTo>
                  <a:lnTo>
                    <a:pt x="36" y="62"/>
                  </a:lnTo>
                  <a:lnTo>
                    <a:pt x="36" y="62"/>
                  </a:lnTo>
                  <a:lnTo>
                    <a:pt x="36" y="62"/>
                  </a:lnTo>
                  <a:lnTo>
                    <a:pt x="36" y="66"/>
                  </a:lnTo>
                  <a:lnTo>
                    <a:pt x="32" y="66"/>
                  </a:lnTo>
                  <a:lnTo>
                    <a:pt x="32" y="66"/>
                  </a:lnTo>
                  <a:lnTo>
                    <a:pt x="32" y="66"/>
                  </a:lnTo>
                  <a:lnTo>
                    <a:pt x="32" y="66"/>
                  </a:lnTo>
                  <a:lnTo>
                    <a:pt x="32" y="66"/>
                  </a:lnTo>
                  <a:lnTo>
                    <a:pt x="30" y="70"/>
                  </a:lnTo>
                  <a:lnTo>
                    <a:pt x="30" y="70"/>
                  </a:lnTo>
                  <a:lnTo>
                    <a:pt x="30" y="70"/>
                  </a:lnTo>
                  <a:lnTo>
                    <a:pt x="30" y="70"/>
                  </a:lnTo>
                  <a:lnTo>
                    <a:pt x="30" y="70"/>
                  </a:lnTo>
                  <a:lnTo>
                    <a:pt x="26" y="70"/>
                  </a:lnTo>
                  <a:lnTo>
                    <a:pt x="26" y="70"/>
                  </a:lnTo>
                  <a:lnTo>
                    <a:pt x="26" y="74"/>
                  </a:lnTo>
                  <a:lnTo>
                    <a:pt x="26" y="74"/>
                  </a:lnTo>
                  <a:lnTo>
                    <a:pt x="26" y="74"/>
                  </a:lnTo>
                  <a:lnTo>
                    <a:pt x="22" y="74"/>
                  </a:lnTo>
                  <a:lnTo>
                    <a:pt x="22" y="74"/>
                  </a:lnTo>
                  <a:lnTo>
                    <a:pt x="26" y="70"/>
                  </a:lnTo>
                  <a:lnTo>
                    <a:pt x="26" y="70"/>
                  </a:lnTo>
                  <a:lnTo>
                    <a:pt x="26" y="70"/>
                  </a:lnTo>
                  <a:lnTo>
                    <a:pt x="22" y="70"/>
                  </a:lnTo>
                  <a:lnTo>
                    <a:pt x="22" y="70"/>
                  </a:lnTo>
                  <a:lnTo>
                    <a:pt x="22" y="70"/>
                  </a:lnTo>
                  <a:lnTo>
                    <a:pt x="22" y="70"/>
                  </a:lnTo>
                  <a:lnTo>
                    <a:pt x="22" y="70"/>
                  </a:lnTo>
                  <a:lnTo>
                    <a:pt x="22" y="66"/>
                  </a:lnTo>
                  <a:lnTo>
                    <a:pt x="22" y="70"/>
                  </a:lnTo>
                  <a:lnTo>
                    <a:pt x="26" y="70"/>
                  </a:lnTo>
                  <a:lnTo>
                    <a:pt x="26" y="66"/>
                  </a:lnTo>
                  <a:lnTo>
                    <a:pt x="26" y="66"/>
                  </a:lnTo>
                  <a:lnTo>
                    <a:pt x="26" y="66"/>
                  </a:lnTo>
                  <a:lnTo>
                    <a:pt x="26" y="66"/>
                  </a:lnTo>
                  <a:lnTo>
                    <a:pt x="22" y="66"/>
                  </a:lnTo>
                  <a:lnTo>
                    <a:pt x="22" y="66"/>
                  </a:lnTo>
                  <a:lnTo>
                    <a:pt x="22" y="62"/>
                  </a:lnTo>
                  <a:lnTo>
                    <a:pt x="22" y="62"/>
                  </a:lnTo>
                  <a:lnTo>
                    <a:pt x="22" y="62"/>
                  </a:lnTo>
                  <a:lnTo>
                    <a:pt x="26" y="62"/>
                  </a:lnTo>
                  <a:lnTo>
                    <a:pt x="26" y="62"/>
                  </a:lnTo>
                  <a:lnTo>
                    <a:pt x="26" y="62"/>
                  </a:lnTo>
                  <a:lnTo>
                    <a:pt x="22" y="60"/>
                  </a:lnTo>
                  <a:lnTo>
                    <a:pt x="22" y="60"/>
                  </a:lnTo>
                  <a:lnTo>
                    <a:pt x="22" y="60"/>
                  </a:lnTo>
                  <a:lnTo>
                    <a:pt x="18" y="62"/>
                  </a:lnTo>
                  <a:lnTo>
                    <a:pt x="18" y="62"/>
                  </a:lnTo>
                  <a:lnTo>
                    <a:pt x="18" y="60"/>
                  </a:lnTo>
                  <a:lnTo>
                    <a:pt x="18" y="60"/>
                  </a:lnTo>
                  <a:lnTo>
                    <a:pt x="18" y="60"/>
                  </a:lnTo>
                  <a:lnTo>
                    <a:pt x="18" y="60"/>
                  </a:lnTo>
                  <a:lnTo>
                    <a:pt x="18" y="60"/>
                  </a:lnTo>
                  <a:lnTo>
                    <a:pt x="18" y="60"/>
                  </a:lnTo>
                  <a:lnTo>
                    <a:pt x="14" y="60"/>
                  </a:lnTo>
                  <a:lnTo>
                    <a:pt x="14" y="60"/>
                  </a:lnTo>
                  <a:lnTo>
                    <a:pt x="14" y="56"/>
                  </a:lnTo>
                  <a:lnTo>
                    <a:pt x="14" y="56"/>
                  </a:lnTo>
                  <a:lnTo>
                    <a:pt x="14" y="56"/>
                  </a:lnTo>
                  <a:lnTo>
                    <a:pt x="14" y="56"/>
                  </a:lnTo>
                  <a:lnTo>
                    <a:pt x="14" y="56"/>
                  </a:lnTo>
                  <a:lnTo>
                    <a:pt x="14" y="56"/>
                  </a:lnTo>
                  <a:lnTo>
                    <a:pt x="14" y="56"/>
                  </a:lnTo>
                  <a:lnTo>
                    <a:pt x="14" y="56"/>
                  </a:lnTo>
                  <a:lnTo>
                    <a:pt x="10" y="56"/>
                  </a:lnTo>
                  <a:lnTo>
                    <a:pt x="10" y="56"/>
                  </a:lnTo>
                  <a:lnTo>
                    <a:pt x="10" y="52"/>
                  </a:lnTo>
                  <a:lnTo>
                    <a:pt x="10" y="52"/>
                  </a:lnTo>
                  <a:lnTo>
                    <a:pt x="10" y="52"/>
                  </a:lnTo>
                  <a:lnTo>
                    <a:pt x="10" y="52"/>
                  </a:lnTo>
                  <a:lnTo>
                    <a:pt x="10" y="52"/>
                  </a:lnTo>
                  <a:lnTo>
                    <a:pt x="14" y="52"/>
                  </a:lnTo>
                  <a:lnTo>
                    <a:pt x="14" y="52"/>
                  </a:lnTo>
                  <a:lnTo>
                    <a:pt x="14" y="52"/>
                  </a:lnTo>
                  <a:lnTo>
                    <a:pt x="14" y="52"/>
                  </a:lnTo>
                  <a:lnTo>
                    <a:pt x="14" y="52"/>
                  </a:lnTo>
                  <a:lnTo>
                    <a:pt x="14" y="52"/>
                  </a:lnTo>
                  <a:lnTo>
                    <a:pt x="18" y="48"/>
                  </a:lnTo>
                  <a:lnTo>
                    <a:pt x="14" y="48"/>
                  </a:lnTo>
                  <a:lnTo>
                    <a:pt x="14" y="48"/>
                  </a:lnTo>
                  <a:lnTo>
                    <a:pt x="14" y="48"/>
                  </a:lnTo>
                  <a:lnTo>
                    <a:pt x="10" y="44"/>
                  </a:lnTo>
                  <a:lnTo>
                    <a:pt x="10" y="44"/>
                  </a:lnTo>
                  <a:lnTo>
                    <a:pt x="10" y="44"/>
                  </a:lnTo>
                  <a:lnTo>
                    <a:pt x="6" y="40"/>
                  </a:lnTo>
                  <a:lnTo>
                    <a:pt x="6" y="40"/>
                  </a:lnTo>
                  <a:lnTo>
                    <a:pt x="6" y="40"/>
                  </a:lnTo>
                  <a:lnTo>
                    <a:pt x="6" y="40"/>
                  </a:lnTo>
                  <a:lnTo>
                    <a:pt x="10" y="40"/>
                  </a:lnTo>
                  <a:lnTo>
                    <a:pt x="10" y="36"/>
                  </a:lnTo>
                  <a:lnTo>
                    <a:pt x="10" y="36"/>
                  </a:lnTo>
                  <a:lnTo>
                    <a:pt x="10" y="36"/>
                  </a:lnTo>
                  <a:lnTo>
                    <a:pt x="10" y="36"/>
                  </a:lnTo>
                  <a:lnTo>
                    <a:pt x="10" y="36"/>
                  </a:lnTo>
                  <a:lnTo>
                    <a:pt x="6" y="32"/>
                  </a:lnTo>
                  <a:lnTo>
                    <a:pt x="4" y="32"/>
                  </a:lnTo>
                  <a:lnTo>
                    <a:pt x="4" y="32"/>
                  </a:lnTo>
                  <a:lnTo>
                    <a:pt x="4" y="32"/>
                  </a:lnTo>
                  <a:lnTo>
                    <a:pt x="4" y="32"/>
                  </a:lnTo>
                  <a:lnTo>
                    <a:pt x="4" y="32"/>
                  </a:lnTo>
                  <a:lnTo>
                    <a:pt x="6" y="32"/>
                  </a:lnTo>
                  <a:lnTo>
                    <a:pt x="6" y="32"/>
                  </a:lnTo>
                  <a:lnTo>
                    <a:pt x="6" y="30"/>
                  </a:lnTo>
                  <a:lnTo>
                    <a:pt x="6" y="30"/>
                  </a:lnTo>
                  <a:lnTo>
                    <a:pt x="4" y="30"/>
                  </a:lnTo>
                  <a:lnTo>
                    <a:pt x="4" y="30"/>
                  </a:lnTo>
                  <a:lnTo>
                    <a:pt x="4" y="30"/>
                  </a:lnTo>
                  <a:lnTo>
                    <a:pt x="4" y="30"/>
                  </a:lnTo>
                  <a:lnTo>
                    <a:pt x="4" y="26"/>
                  </a:lnTo>
                  <a:lnTo>
                    <a:pt x="4" y="26"/>
                  </a:lnTo>
                  <a:lnTo>
                    <a:pt x="6" y="26"/>
                  </a:lnTo>
                  <a:lnTo>
                    <a:pt x="6" y="26"/>
                  </a:lnTo>
                  <a:lnTo>
                    <a:pt x="6" y="26"/>
                  </a:lnTo>
                  <a:lnTo>
                    <a:pt x="6" y="26"/>
                  </a:lnTo>
                  <a:lnTo>
                    <a:pt x="10" y="26"/>
                  </a:lnTo>
                  <a:lnTo>
                    <a:pt x="10" y="26"/>
                  </a:lnTo>
                  <a:lnTo>
                    <a:pt x="10" y="30"/>
                  </a:lnTo>
                  <a:lnTo>
                    <a:pt x="10" y="30"/>
                  </a:lnTo>
                  <a:lnTo>
                    <a:pt x="14" y="30"/>
                  </a:lnTo>
                  <a:lnTo>
                    <a:pt x="14" y="30"/>
                  </a:lnTo>
                  <a:lnTo>
                    <a:pt x="14" y="30"/>
                  </a:lnTo>
                  <a:lnTo>
                    <a:pt x="14" y="30"/>
                  </a:lnTo>
                  <a:lnTo>
                    <a:pt x="14" y="30"/>
                  </a:lnTo>
                  <a:lnTo>
                    <a:pt x="14" y="30"/>
                  </a:lnTo>
                  <a:lnTo>
                    <a:pt x="14" y="30"/>
                  </a:lnTo>
                  <a:lnTo>
                    <a:pt x="18" y="30"/>
                  </a:lnTo>
                  <a:lnTo>
                    <a:pt x="18" y="30"/>
                  </a:lnTo>
                  <a:lnTo>
                    <a:pt x="18" y="30"/>
                  </a:lnTo>
                  <a:lnTo>
                    <a:pt x="18" y="30"/>
                  </a:lnTo>
                  <a:lnTo>
                    <a:pt x="18" y="30"/>
                  </a:lnTo>
                  <a:lnTo>
                    <a:pt x="18" y="30"/>
                  </a:lnTo>
                  <a:lnTo>
                    <a:pt x="22" y="30"/>
                  </a:lnTo>
                  <a:lnTo>
                    <a:pt x="22" y="30"/>
                  </a:lnTo>
                  <a:lnTo>
                    <a:pt x="22" y="32"/>
                  </a:lnTo>
                  <a:lnTo>
                    <a:pt x="22" y="32"/>
                  </a:lnTo>
                  <a:lnTo>
                    <a:pt x="22" y="32"/>
                  </a:lnTo>
                  <a:lnTo>
                    <a:pt x="22" y="32"/>
                  </a:lnTo>
                  <a:lnTo>
                    <a:pt x="26" y="32"/>
                  </a:lnTo>
                  <a:lnTo>
                    <a:pt x="26" y="32"/>
                  </a:lnTo>
                  <a:lnTo>
                    <a:pt x="26" y="30"/>
                  </a:lnTo>
                  <a:lnTo>
                    <a:pt x="26" y="30"/>
                  </a:lnTo>
                  <a:lnTo>
                    <a:pt x="26" y="30"/>
                  </a:lnTo>
                  <a:lnTo>
                    <a:pt x="26" y="30"/>
                  </a:lnTo>
                  <a:lnTo>
                    <a:pt x="26" y="26"/>
                  </a:lnTo>
                  <a:lnTo>
                    <a:pt x="26" y="26"/>
                  </a:lnTo>
                  <a:lnTo>
                    <a:pt x="26" y="26"/>
                  </a:lnTo>
                  <a:lnTo>
                    <a:pt x="22" y="26"/>
                  </a:lnTo>
                  <a:lnTo>
                    <a:pt x="22" y="26"/>
                  </a:lnTo>
                  <a:lnTo>
                    <a:pt x="18" y="22"/>
                  </a:lnTo>
                  <a:lnTo>
                    <a:pt x="18" y="22"/>
                  </a:lnTo>
                  <a:lnTo>
                    <a:pt x="18" y="22"/>
                  </a:lnTo>
                  <a:lnTo>
                    <a:pt x="18" y="22"/>
                  </a:lnTo>
                  <a:lnTo>
                    <a:pt x="18" y="18"/>
                  </a:lnTo>
                  <a:lnTo>
                    <a:pt x="18" y="18"/>
                  </a:lnTo>
                  <a:lnTo>
                    <a:pt x="18" y="18"/>
                  </a:lnTo>
                  <a:lnTo>
                    <a:pt x="22" y="18"/>
                  </a:lnTo>
                  <a:lnTo>
                    <a:pt x="22" y="18"/>
                  </a:lnTo>
                  <a:lnTo>
                    <a:pt x="22" y="18"/>
                  </a:lnTo>
                  <a:lnTo>
                    <a:pt x="22" y="18"/>
                  </a:lnTo>
                  <a:lnTo>
                    <a:pt x="22" y="18"/>
                  </a:lnTo>
                  <a:lnTo>
                    <a:pt x="22" y="18"/>
                  </a:lnTo>
                  <a:lnTo>
                    <a:pt x="22" y="18"/>
                  </a:lnTo>
                  <a:lnTo>
                    <a:pt x="22" y="18"/>
                  </a:lnTo>
                  <a:lnTo>
                    <a:pt x="26" y="18"/>
                  </a:lnTo>
                  <a:lnTo>
                    <a:pt x="26" y="18"/>
                  </a:lnTo>
                  <a:lnTo>
                    <a:pt x="26" y="18"/>
                  </a:lnTo>
                  <a:lnTo>
                    <a:pt x="26" y="18"/>
                  </a:lnTo>
                  <a:lnTo>
                    <a:pt x="30" y="18"/>
                  </a:lnTo>
                  <a:lnTo>
                    <a:pt x="30" y="18"/>
                  </a:lnTo>
                  <a:lnTo>
                    <a:pt x="30" y="18"/>
                  </a:lnTo>
                  <a:lnTo>
                    <a:pt x="30" y="22"/>
                  </a:lnTo>
                  <a:lnTo>
                    <a:pt x="30" y="22"/>
                  </a:lnTo>
                  <a:lnTo>
                    <a:pt x="32" y="22"/>
                  </a:lnTo>
                  <a:lnTo>
                    <a:pt x="32" y="22"/>
                  </a:lnTo>
                  <a:lnTo>
                    <a:pt x="32" y="22"/>
                  </a:lnTo>
                  <a:lnTo>
                    <a:pt x="32" y="26"/>
                  </a:lnTo>
                  <a:lnTo>
                    <a:pt x="32" y="26"/>
                  </a:lnTo>
                  <a:lnTo>
                    <a:pt x="32" y="30"/>
                  </a:lnTo>
                  <a:lnTo>
                    <a:pt x="36" y="30"/>
                  </a:lnTo>
                  <a:lnTo>
                    <a:pt x="40" y="30"/>
                  </a:lnTo>
                  <a:lnTo>
                    <a:pt x="40" y="30"/>
                  </a:lnTo>
                  <a:lnTo>
                    <a:pt x="40" y="30"/>
                  </a:lnTo>
                  <a:lnTo>
                    <a:pt x="40" y="30"/>
                  </a:lnTo>
                  <a:lnTo>
                    <a:pt x="40" y="30"/>
                  </a:lnTo>
                  <a:lnTo>
                    <a:pt x="40" y="30"/>
                  </a:lnTo>
                  <a:lnTo>
                    <a:pt x="40" y="30"/>
                  </a:lnTo>
                  <a:lnTo>
                    <a:pt x="44" y="30"/>
                  </a:lnTo>
                  <a:lnTo>
                    <a:pt x="44" y="30"/>
                  </a:lnTo>
                  <a:lnTo>
                    <a:pt x="44" y="30"/>
                  </a:lnTo>
                  <a:lnTo>
                    <a:pt x="44" y="30"/>
                  </a:lnTo>
                  <a:lnTo>
                    <a:pt x="44" y="26"/>
                  </a:lnTo>
                  <a:lnTo>
                    <a:pt x="44" y="26"/>
                  </a:lnTo>
                  <a:lnTo>
                    <a:pt x="48" y="26"/>
                  </a:lnTo>
                  <a:lnTo>
                    <a:pt x="48" y="26"/>
                  </a:lnTo>
                  <a:lnTo>
                    <a:pt x="48" y="26"/>
                  </a:lnTo>
                  <a:lnTo>
                    <a:pt x="48" y="26"/>
                  </a:lnTo>
                  <a:lnTo>
                    <a:pt x="48" y="26"/>
                  </a:lnTo>
                  <a:lnTo>
                    <a:pt x="52" y="22"/>
                  </a:lnTo>
                  <a:lnTo>
                    <a:pt x="52" y="22"/>
                  </a:lnTo>
                  <a:lnTo>
                    <a:pt x="52" y="22"/>
                  </a:lnTo>
                  <a:lnTo>
                    <a:pt x="52" y="22"/>
                  </a:lnTo>
                  <a:lnTo>
                    <a:pt x="52" y="18"/>
                  </a:lnTo>
                  <a:lnTo>
                    <a:pt x="52" y="18"/>
                  </a:lnTo>
                  <a:lnTo>
                    <a:pt x="56" y="14"/>
                  </a:lnTo>
                  <a:lnTo>
                    <a:pt x="58" y="10"/>
                  </a:lnTo>
                  <a:lnTo>
                    <a:pt x="62" y="6"/>
                  </a:lnTo>
                  <a:lnTo>
                    <a:pt x="70" y="0"/>
                  </a:lnTo>
                  <a:lnTo>
                    <a:pt x="74" y="6"/>
                  </a:lnTo>
                  <a:lnTo>
                    <a:pt x="78" y="10"/>
                  </a:lnTo>
                  <a:lnTo>
                    <a:pt x="82" y="14"/>
                  </a:lnTo>
                  <a:lnTo>
                    <a:pt x="82" y="18"/>
                  </a:lnTo>
                  <a:lnTo>
                    <a:pt x="86" y="22"/>
                  </a:lnTo>
                  <a:lnTo>
                    <a:pt x="88" y="26"/>
                  </a:lnTo>
                  <a:lnTo>
                    <a:pt x="88" y="30"/>
                  </a:lnTo>
                  <a:lnTo>
                    <a:pt x="92" y="32"/>
                  </a:lnTo>
                  <a:lnTo>
                    <a:pt x="96" y="36"/>
                  </a:lnTo>
                  <a:lnTo>
                    <a:pt x="96" y="36"/>
                  </a:lnTo>
                  <a:lnTo>
                    <a:pt x="96" y="40"/>
                  </a:lnTo>
                  <a:lnTo>
                    <a:pt x="96" y="44"/>
                  </a:lnTo>
                  <a:lnTo>
                    <a:pt x="96" y="48"/>
                  </a:lnTo>
                  <a:lnTo>
                    <a:pt x="96" y="56"/>
                  </a:lnTo>
                  <a:lnTo>
                    <a:pt x="96" y="60"/>
                  </a:lnTo>
                  <a:lnTo>
                    <a:pt x="96" y="62"/>
                  </a:lnTo>
                  <a:lnTo>
                    <a:pt x="96" y="62"/>
                  </a:lnTo>
                  <a:lnTo>
                    <a:pt x="96" y="62"/>
                  </a:lnTo>
                  <a:lnTo>
                    <a:pt x="96" y="66"/>
                  </a:lnTo>
                  <a:lnTo>
                    <a:pt x="92" y="70"/>
                  </a:lnTo>
                  <a:lnTo>
                    <a:pt x="92" y="74"/>
                  </a:lnTo>
                  <a:lnTo>
                    <a:pt x="92" y="78"/>
                  </a:lnTo>
                  <a:lnTo>
                    <a:pt x="92" y="78"/>
                  </a:lnTo>
                  <a:lnTo>
                    <a:pt x="92" y="78"/>
                  </a:lnTo>
                  <a:close/>
                  <a:moveTo>
                    <a:pt x="10" y="40"/>
                  </a:moveTo>
                  <a:lnTo>
                    <a:pt x="10" y="40"/>
                  </a:lnTo>
                  <a:lnTo>
                    <a:pt x="10" y="40"/>
                  </a:lnTo>
                  <a:lnTo>
                    <a:pt x="10" y="40"/>
                  </a:lnTo>
                  <a:lnTo>
                    <a:pt x="10" y="40"/>
                  </a:lnTo>
                  <a:lnTo>
                    <a:pt x="10" y="40"/>
                  </a:lnTo>
                  <a:lnTo>
                    <a:pt x="10" y="40"/>
                  </a:lnTo>
                  <a:lnTo>
                    <a:pt x="10" y="40"/>
                  </a:lnTo>
                  <a:lnTo>
                    <a:pt x="10" y="40"/>
                  </a:lnTo>
                  <a:lnTo>
                    <a:pt x="10" y="40"/>
                  </a:lnTo>
                  <a:close/>
                  <a:moveTo>
                    <a:pt x="4" y="32"/>
                  </a:moveTo>
                  <a:lnTo>
                    <a:pt x="4" y="32"/>
                  </a:lnTo>
                  <a:lnTo>
                    <a:pt x="4" y="32"/>
                  </a:lnTo>
                  <a:lnTo>
                    <a:pt x="4" y="32"/>
                  </a:lnTo>
                  <a:lnTo>
                    <a:pt x="4" y="32"/>
                  </a:lnTo>
                  <a:lnTo>
                    <a:pt x="4" y="32"/>
                  </a:lnTo>
                  <a:lnTo>
                    <a:pt x="4" y="32"/>
                  </a:lnTo>
                  <a:lnTo>
                    <a:pt x="4" y="32"/>
                  </a:lnTo>
                  <a:lnTo>
                    <a:pt x="4" y="32"/>
                  </a:lnTo>
                  <a:lnTo>
                    <a:pt x="4" y="32"/>
                  </a:lnTo>
                  <a:close/>
                  <a:moveTo>
                    <a:pt x="6" y="32"/>
                  </a:moveTo>
                  <a:lnTo>
                    <a:pt x="6" y="32"/>
                  </a:lnTo>
                  <a:lnTo>
                    <a:pt x="6" y="32"/>
                  </a:lnTo>
                  <a:lnTo>
                    <a:pt x="6" y="32"/>
                  </a:lnTo>
                  <a:lnTo>
                    <a:pt x="6" y="32"/>
                  </a:lnTo>
                  <a:lnTo>
                    <a:pt x="6" y="32"/>
                  </a:lnTo>
                  <a:lnTo>
                    <a:pt x="6" y="32"/>
                  </a:lnTo>
                  <a:close/>
                  <a:moveTo>
                    <a:pt x="0" y="60"/>
                  </a:moveTo>
                  <a:lnTo>
                    <a:pt x="0" y="60"/>
                  </a:lnTo>
                  <a:lnTo>
                    <a:pt x="0" y="60"/>
                  </a:lnTo>
                  <a:lnTo>
                    <a:pt x="0" y="60"/>
                  </a:lnTo>
                  <a:lnTo>
                    <a:pt x="0" y="60"/>
                  </a:lnTo>
                  <a:lnTo>
                    <a:pt x="0" y="60"/>
                  </a:lnTo>
                  <a:lnTo>
                    <a:pt x="0" y="60"/>
                  </a:lnTo>
                  <a:lnTo>
                    <a:pt x="0" y="60"/>
                  </a:lnTo>
                  <a:lnTo>
                    <a:pt x="4" y="60"/>
                  </a:lnTo>
                  <a:lnTo>
                    <a:pt x="4" y="60"/>
                  </a:lnTo>
                  <a:lnTo>
                    <a:pt x="4" y="60"/>
                  </a:lnTo>
                  <a:lnTo>
                    <a:pt x="4" y="60"/>
                  </a:lnTo>
                  <a:lnTo>
                    <a:pt x="4" y="60"/>
                  </a:lnTo>
                  <a:lnTo>
                    <a:pt x="6" y="60"/>
                  </a:lnTo>
                  <a:lnTo>
                    <a:pt x="6" y="62"/>
                  </a:lnTo>
                  <a:lnTo>
                    <a:pt x="10" y="62"/>
                  </a:lnTo>
                  <a:lnTo>
                    <a:pt x="10" y="62"/>
                  </a:lnTo>
                  <a:lnTo>
                    <a:pt x="10" y="62"/>
                  </a:lnTo>
                  <a:lnTo>
                    <a:pt x="10" y="62"/>
                  </a:lnTo>
                  <a:lnTo>
                    <a:pt x="10" y="62"/>
                  </a:lnTo>
                  <a:lnTo>
                    <a:pt x="10" y="62"/>
                  </a:lnTo>
                  <a:lnTo>
                    <a:pt x="14" y="62"/>
                  </a:lnTo>
                  <a:lnTo>
                    <a:pt x="14" y="62"/>
                  </a:lnTo>
                  <a:lnTo>
                    <a:pt x="14" y="62"/>
                  </a:lnTo>
                  <a:lnTo>
                    <a:pt x="14" y="62"/>
                  </a:lnTo>
                  <a:lnTo>
                    <a:pt x="14" y="66"/>
                  </a:lnTo>
                  <a:lnTo>
                    <a:pt x="18" y="66"/>
                  </a:lnTo>
                  <a:lnTo>
                    <a:pt x="18" y="66"/>
                  </a:lnTo>
                  <a:lnTo>
                    <a:pt x="18" y="66"/>
                  </a:lnTo>
                  <a:lnTo>
                    <a:pt x="14" y="70"/>
                  </a:lnTo>
                  <a:lnTo>
                    <a:pt x="14" y="70"/>
                  </a:lnTo>
                  <a:lnTo>
                    <a:pt x="18" y="74"/>
                  </a:lnTo>
                  <a:lnTo>
                    <a:pt x="18" y="74"/>
                  </a:lnTo>
                  <a:lnTo>
                    <a:pt x="18" y="74"/>
                  </a:lnTo>
                  <a:lnTo>
                    <a:pt x="18" y="74"/>
                  </a:lnTo>
                  <a:lnTo>
                    <a:pt x="14" y="74"/>
                  </a:lnTo>
                  <a:lnTo>
                    <a:pt x="14" y="74"/>
                  </a:lnTo>
                  <a:lnTo>
                    <a:pt x="10" y="74"/>
                  </a:lnTo>
                  <a:lnTo>
                    <a:pt x="10" y="74"/>
                  </a:lnTo>
                  <a:lnTo>
                    <a:pt x="10" y="74"/>
                  </a:lnTo>
                  <a:lnTo>
                    <a:pt x="10" y="74"/>
                  </a:lnTo>
                  <a:lnTo>
                    <a:pt x="6" y="74"/>
                  </a:lnTo>
                  <a:lnTo>
                    <a:pt x="6" y="70"/>
                  </a:lnTo>
                  <a:lnTo>
                    <a:pt x="6" y="70"/>
                  </a:lnTo>
                  <a:lnTo>
                    <a:pt x="6" y="70"/>
                  </a:lnTo>
                  <a:lnTo>
                    <a:pt x="6" y="70"/>
                  </a:lnTo>
                  <a:lnTo>
                    <a:pt x="6" y="70"/>
                  </a:lnTo>
                  <a:lnTo>
                    <a:pt x="6" y="70"/>
                  </a:lnTo>
                  <a:lnTo>
                    <a:pt x="4" y="66"/>
                  </a:lnTo>
                  <a:lnTo>
                    <a:pt x="4" y="66"/>
                  </a:lnTo>
                  <a:lnTo>
                    <a:pt x="4" y="66"/>
                  </a:lnTo>
                  <a:lnTo>
                    <a:pt x="4" y="66"/>
                  </a:lnTo>
                  <a:lnTo>
                    <a:pt x="4" y="66"/>
                  </a:lnTo>
                  <a:lnTo>
                    <a:pt x="4" y="62"/>
                  </a:lnTo>
                  <a:lnTo>
                    <a:pt x="4" y="62"/>
                  </a:lnTo>
                  <a:lnTo>
                    <a:pt x="4" y="62"/>
                  </a:lnTo>
                  <a:lnTo>
                    <a:pt x="0" y="62"/>
                  </a:lnTo>
                  <a:lnTo>
                    <a:pt x="0" y="62"/>
                  </a:lnTo>
                  <a:lnTo>
                    <a:pt x="0" y="62"/>
                  </a:lnTo>
                  <a:lnTo>
                    <a:pt x="0" y="60"/>
                  </a:lnTo>
                  <a:lnTo>
                    <a:pt x="0" y="60"/>
                  </a:lnTo>
                  <a:lnTo>
                    <a:pt x="0" y="60"/>
                  </a:lnTo>
                  <a:lnTo>
                    <a:pt x="0" y="60"/>
                  </a:lnTo>
                  <a:lnTo>
                    <a:pt x="0" y="6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2" name="Freeform 19">
              <a:extLst>
                <a:ext uri="{FF2B5EF4-FFF2-40B4-BE49-F238E27FC236}">
                  <a16:creationId xmlns:a16="http://schemas.microsoft.com/office/drawing/2014/main" id="{496B1FA5-CB20-3439-F48B-90A6CC7E4E6C}"/>
                </a:ext>
              </a:extLst>
            </p:cNvPr>
            <p:cNvSpPr>
              <a:spLocks noEditPoints="1"/>
            </p:cNvSpPr>
            <p:nvPr/>
          </p:nvSpPr>
          <p:spPr bwMode="auto">
            <a:xfrm>
              <a:off x="5524500" y="3835468"/>
              <a:ext cx="12700" cy="15875"/>
            </a:xfrm>
            <a:custGeom>
              <a:avLst/>
              <a:gdLst>
                <a:gd name="T0" fmla="*/ 4 w 8"/>
                <a:gd name="T1" fmla="*/ 0 h 10"/>
                <a:gd name="T2" fmla="*/ 4 w 8"/>
                <a:gd name="T3" fmla="*/ 0 h 10"/>
                <a:gd name="T4" fmla="*/ 4 w 8"/>
                <a:gd name="T5" fmla="*/ 0 h 10"/>
                <a:gd name="T6" fmla="*/ 4 w 8"/>
                <a:gd name="T7" fmla="*/ 0 h 10"/>
                <a:gd name="T8" fmla="*/ 4 w 8"/>
                <a:gd name="T9" fmla="*/ 0 h 10"/>
                <a:gd name="T10" fmla="*/ 4 w 8"/>
                <a:gd name="T11" fmla="*/ 4 h 10"/>
                <a:gd name="T12" fmla="*/ 4 w 8"/>
                <a:gd name="T13" fmla="*/ 4 h 10"/>
                <a:gd name="T14" fmla="*/ 4 w 8"/>
                <a:gd name="T15" fmla="*/ 4 h 10"/>
                <a:gd name="T16" fmla="*/ 4 w 8"/>
                <a:gd name="T17" fmla="*/ 4 h 10"/>
                <a:gd name="T18" fmla="*/ 4 w 8"/>
                <a:gd name="T19" fmla="*/ 4 h 10"/>
                <a:gd name="T20" fmla="*/ 4 w 8"/>
                <a:gd name="T21" fmla="*/ 8 h 10"/>
                <a:gd name="T22" fmla="*/ 4 w 8"/>
                <a:gd name="T23" fmla="*/ 8 h 10"/>
                <a:gd name="T24" fmla="*/ 4 w 8"/>
                <a:gd name="T25" fmla="*/ 8 h 10"/>
                <a:gd name="T26" fmla="*/ 4 w 8"/>
                <a:gd name="T27" fmla="*/ 8 h 10"/>
                <a:gd name="T28" fmla="*/ 4 w 8"/>
                <a:gd name="T29" fmla="*/ 4 h 10"/>
                <a:gd name="T30" fmla="*/ 4 w 8"/>
                <a:gd name="T31" fmla="*/ 4 h 10"/>
                <a:gd name="T32" fmla="*/ 4 w 8"/>
                <a:gd name="T33" fmla="*/ 4 h 10"/>
                <a:gd name="T34" fmla="*/ 4 w 8"/>
                <a:gd name="T35" fmla="*/ 4 h 10"/>
                <a:gd name="T36" fmla="*/ 4 w 8"/>
                <a:gd name="T37" fmla="*/ 4 h 10"/>
                <a:gd name="T38" fmla="*/ 0 w 8"/>
                <a:gd name="T39" fmla="*/ 0 h 10"/>
                <a:gd name="T40" fmla="*/ 4 w 8"/>
                <a:gd name="T41" fmla="*/ 0 h 10"/>
                <a:gd name="T42" fmla="*/ 4 w 8"/>
                <a:gd name="T43" fmla="*/ 0 h 10"/>
                <a:gd name="T44" fmla="*/ 4 w 8"/>
                <a:gd name="T45" fmla="*/ 0 h 10"/>
                <a:gd name="T46" fmla="*/ 4 w 8"/>
                <a:gd name="T47" fmla="*/ 0 h 10"/>
                <a:gd name="T48" fmla="*/ 4 w 8"/>
                <a:gd name="T49" fmla="*/ 0 h 10"/>
                <a:gd name="T50" fmla="*/ 4 w 8"/>
                <a:gd name="T51" fmla="*/ 0 h 10"/>
                <a:gd name="T52" fmla="*/ 4 w 8"/>
                <a:gd name="T53" fmla="*/ 4 h 10"/>
                <a:gd name="T54" fmla="*/ 4 w 8"/>
                <a:gd name="T55" fmla="*/ 4 h 10"/>
                <a:gd name="T56" fmla="*/ 8 w 8"/>
                <a:gd name="T57" fmla="*/ 10 h 10"/>
                <a:gd name="T58" fmla="*/ 8 w 8"/>
                <a:gd name="T59" fmla="*/ 10 h 10"/>
                <a:gd name="T60" fmla="*/ 8 w 8"/>
                <a:gd name="T61" fmla="*/ 10 h 10"/>
                <a:gd name="T62" fmla="*/ 8 w 8"/>
                <a:gd name="T63" fmla="*/ 10 h 10"/>
                <a:gd name="T64" fmla="*/ 8 w 8"/>
                <a:gd name="T65" fmla="*/ 10 h 10"/>
                <a:gd name="T66" fmla="*/ 8 w 8"/>
                <a:gd name="T67" fmla="*/ 10 h 10"/>
                <a:gd name="T68" fmla="*/ 8 w 8"/>
                <a:gd name="T69" fmla="*/ 10 h 10"/>
                <a:gd name="T70" fmla="*/ 8 w 8"/>
                <a:gd name="T71" fmla="*/ 10 h 10"/>
                <a:gd name="T72" fmla="*/ 8 w 8"/>
                <a:gd name="T7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10">
                  <a:moveTo>
                    <a:pt x="4" y="0"/>
                  </a:moveTo>
                  <a:lnTo>
                    <a:pt x="4" y="0"/>
                  </a:lnTo>
                  <a:lnTo>
                    <a:pt x="4" y="0"/>
                  </a:lnTo>
                  <a:lnTo>
                    <a:pt x="4" y="0"/>
                  </a:lnTo>
                  <a:lnTo>
                    <a:pt x="4" y="0"/>
                  </a:lnTo>
                  <a:lnTo>
                    <a:pt x="4" y="0"/>
                  </a:lnTo>
                  <a:lnTo>
                    <a:pt x="4" y="0"/>
                  </a:lnTo>
                  <a:lnTo>
                    <a:pt x="4" y="0"/>
                  </a:lnTo>
                  <a:lnTo>
                    <a:pt x="4" y="0"/>
                  </a:lnTo>
                  <a:lnTo>
                    <a:pt x="4" y="0"/>
                  </a:lnTo>
                  <a:lnTo>
                    <a:pt x="4" y="0"/>
                  </a:lnTo>
                  <a:close/>
                  <a:moveTo>
                    <a:pt x="4" y="4"/>
                  </a:move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8"/>
                  </a:lnTo>
                  <a:lnTo>
                    <a:pt x="4" y="8"/>
                  </a:lnTo>
                  <a:lnTo>
                    <a:pt x="0" y="4"/>
                  </a:lnTo>
                  <a:lnTo>
                    <a:pt x="4" y="4"/>
                  </a:lnTo>
                  <a:lnTo>
                    <a:pt x="4" y="4"/>
                  </a:lnTo>
                  <a:lnTo>
                    <a:pt x="4" y="4"/>
                  </a:lnTo>
                  <a:lnTo>
                    <a:pt x="4" y="4"/>
                  </a:lnTo>
                  <a:lnTo>
                    <a:pt x="4" y="4"/>
                  </a:lnTo>
                  <a:lnTo>
                    <a:pt x="4" y="4"/>
                  </a:lnTo>
                  <a:lnTo>
                    <a:pt x="4" y="4"/>
                  </a:lnTo>
                  <a:lnTo>
                    <a:pt x="4" y="4"/>
                  </a:lnTo>
                  <a:lnTo>
                    <a:pt x="4" y="4"/>
                  </a:lnTo>
                  <a:lnTo>
                    <a:pt x="0" y="0"/>
                  </a:lnTo>
                  <a:lnTo>
                    <a:pt x="0" y="0"/>
                  </a:lnTo>
                  <a:lnTo>
                    <a:pt x="0"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4"/>
                  </a:lnTo>
                  <a:lnTo>
                    <a:pt x="4" y="4"/>
                  </a:lnTo>
                  <a:lnTo>
                    <a:pt x="4" y="4"/>
                  </a:lnTo>
                  <a:close/>
                  <a:moveTo>
                    <a:pt x="8" y="10"/>
                  </a:move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3" name="Freeform 20">
              <a:extLst>
                <a:ext uri="{FF2B5EF4-FFF2-40B4-BE49-F238E27FC236}">
                  <a16:creationId xmlns:a16="http://schemas.microsoft.com/office/drawing/2014/main" id="{D463EEC8-9308-C324-0CB9-564776E97CE2}"/>
                </a:ext>
              </a:extLst>
            </p:cNvPr>
            <p:cNvSpPr>
              <a:spLocks noEditPoints="1"/>
            </p:cNvSpPr>
            <p:nvPr/>
          </p:nvSpPr>
          <p:spPr bwMode="auto">
            <a:xfrm>
              <a:off x="6369050" y="3822768"/>
              <a:ext cx="107950" cy="168275"/>
            </a:xfrm>
            <a:custGeom>
              <a:avLst/>
              <a:gdLst>
                <a:gd name="T0" fmla="*/ 38 w 68"/>
                <a:gd name="T1" fmla="*/ 76 h 106"/>
                <a:gd name="T2" fmla="*/ 34 w 68"/>
                <a:gd name="T3" fmla="*/ 78 h 106"/>
                <a:gd name="T4" fmla="*/ 30 w 68"/>
                <a:gd name="T5" fmla="*/ 82 h 106"/>
                <a:gd name="T6" fmla="*/ 26 w 68"/>
                <a:gd name="T7" fmla="*/ 86 h 106"/>
                <a:gd name="T8" fmla="*/ 30 w 68"/>
                <a:gd name="T9" fmla="*/ 76 h 106"/>
                <a:gd name="T10" fmla="*/ 26 w 68"/>
                <a:gd name="T11" fmla="*/ 86 h 106"/>
                <a:gd name="T12" fmla="*/ 22 w 68"/>
                <a:gd name="T13" fmla="*/ 82 h 106"/>
                <a:gd name="T14" fmla="*/ 22 w 68"/>
                <a:gd name="T15" fmla="*/ 82 h 106"/>
                <a:gd name="T16" fmla="*/ 22 w 68"/>
                <a:gd name="T17" fmla="*/ 86 h 106"/>
                <a:gd name="T18" fmla="*/ 18 w 68"/>
                <a:gd name="T19" fmla="*/ 90 h 106"/>
                <a:gd name="T20" fmla="*/ 12 w 68"/>
                <a:gd name="T21" fmla="*/ 68 h 106"/>
                <a:gd name="T22" fmla="*/ 12 w 68"/>
                <a:gd name="T23" fmla="*/ 60 h 106"/>
                <a:gd name="T24" fmla="*/ 12 w 68"/>
                <a:gd name="T25" fmla="*/ 50 h 106"/>
                <a:gd name="T26" fmla="*/ 8 w 68"/>
                <a:gd name="T27" fmla="*/ 46 h 106"/>
                <a:gd name="T28" fmla="*/ 0 w 68"/>
                <a:gd name="T29" fmla="*/ 34 h 106"/>
                <a:gd name="T30" fmla="*/ 4 w 68"/>
                <a:gd name="T31" fmla="*/ 34 h 106"/>
                <a:gd name="T32" fmla="*/ 12 w 68"/>
                <a:gd name="T33" fmla="*/ 26 h 106"/>
                <a:gd name="T34" fmla="*/ 8 w 68"/>
                <a:gd name="T35" fmla="*/ 22 h 106"/>
                <a:gd name="T36" fmla="*/ 4 w 68"/>
                <a:gd name="T37" fmla="*/ 12 h 106"/>
                <a:gd name="T38" fmla="*/ 4 w 68"/>
                <a:gd name="T39" fmla="*/ 4 h 106"/>
                <a:gd name="T40" fmla="*/ 12 w 68"/>
                <a:gd name="T41" fmla="*/ 8 h 106"/>
                <a:gd name="T42" fmla="*/ 14 w 68"/>
                <a:gd name="T43" fmla="*/ 4 h 106"/>
                <a:gd name="T44" fmla="*/ 22 w 68"/>
                <a:gd name="T45" fmla="*/ 12 h 106"/>
                <a:gd name="T46" fmla="*/ 26 w 68"/>
                <a:gd name="T47" fmla="*/ 16 h 106"/>
                <a:gd name="T48" fmla="*/ 30 w 68"/>
                <a:gd name="T49" fmla="*/ 26 h 106"/>
                <a:gd name="T50" fmla="*/ 44 w 68"/>
                <a:gd name="T51" fmla="*/ 26 h 106"/>
                <a:gd name="T52" fmla="*/ 60 w 68"/>
                <a:gd name="T53" fmla="*/ 26 h 106"/>
                <a:gd name="T54" fmla="*/ 60 w 68"/>
                <a:gd name="T55" fmla="*/ 34 h 106"/>
                <a:gd name="T56" fmla="*/ 56 w 68"/>
                <a:gd name="T57" fmla="*/ 46 h 106"/>
                <a:gd name="T58" fmla="*/ 48 w 68"/>
                <a:gd name="T59" fmla="*/ 46 h 106"/>
                <a:gd name="T60" fmla="*/ 44 w 68"/>
                <a:gd name="T61" fmla="*/ 60 h 106"/>
                <a:gd name="T62" fmla="*/ 48 w 68"/>
                <a:gd name="T63" fmla="*/ 68 h 106"/>
                <a:gd name="T64" fmla="*/ 56 w 68"/>
                <a:gd name="T65" fmla="*/ 60 h 106"/>
                <a:gd name="T66" fmla="*/ 60 w 68"/>
                <a:gd name="T67" fmla="*/ 52 h 106"/>
                <a:gd name="T68" fmla="*/ 64 w 68"/>
                <a:gd name="T69" fmla="*/ 64 h 106"/>
                <a:gd name="T70" fmla="*/ 64 w 68"/>
                <a:gd name="T71" fmla="*/ 76 h 106"/>
                <a:gd name="T72" fmla="*/ 64 w 68"/>
                <a:gd name="T73" fmla="*/ 90 h 106"/>
                <a:gd name="T74" fmla="*/ 64 w 68"/>
                <a:gd name="T75" fmla="*/ 98 h 106"/>
                <a:gd name="T76" fmla="*/ 60 w 68"/>
                <a:gd name="T77" fmla="*/ 102 h 106"/>
                <a:gd name="T78" fmla="*/ 56 w 68"/>
                <a:gd name="T79" fmla="*/ 98 h 106"/>
                <a:gd name="T80" fmla="*/ 56 w 68"/>
                <a:gd name="T81" fmla="*/ 90 h 106"/>
                <a:gd name="T82" fmla="*/ 52 w 68"/>
                <a:gd name="T83" fmla="*/ 78 h 106"/>
                <a:gd name="T84" fmla="*/ 44 w 68"/>
                <a:gd name="T85" fmla="*/ 76 h 106"/>
                <a:gd name="T86" fmla="*/ 38 w 68"/>
                <a:gd name="T87" fmla="*/ 68 h 106"/>
                <a:gd name="T88" fmla="*/ 34 w 68"/>
                <a:gd name="T89" fmla="*/ 56 h 106"/>
                <a:gd name="T90" fmla="*/ 38 w 68"/>
                <a:gd name="T91" fmla="*/ 60 h 106"/>
                <a:gd name="T92" fmla="*/ 34 w 68"/>
                <a:gd name="T93" fmla="*/ 64 h 106"/>
                <a:gd name="T94" fmla="*/ 38 w 68"/>
                <a:gd name="T95" fmla="*/ 68 h 106"/>
                <a:gd name="T96" fmla="*/ 38 w 68"/>
                <a:gd name="T97" fmla="*/ 86 h 106"/>
                <a:gd name="T98" fmla="*/ 38 w 68"/>
                <a:gd name="T99" fmla="*/ 86 h 106"/>
                <a:gd name="T100" fmla="*/ 38 w 68"/>
                <a:gd name="T101" fmla="*/ 82 h 106"/>
                <a:gd name="T102" fmla="*/ 40 w 68"/>
                <a:gd name="T103" fmla="*/ 76 h 106"/>
                <a:gd name="T104" fmla="*/ 38 w 68"/>
                <a:gd name="T105" fmla="*/ 86 h 106"/>
                <a:gd name="T106" fmla="*/ 48 w 68"/>
                <a:gd name="T107" fmla="*/ 76 h 106"/>
                <a:gd name="T108" fmla="*/ 40 w 68"/>
                <a:gd name="T109" fmla="*/ 82 h 106"/>
                <a:gd name="T110" fmla="*/ 44 w 68"/>
                <a:gd name="T111" fmla="*/ 78 h 106"/>
                <a:gd name="T112" fmla="*/ 40 w 68"/>
                <a:gd name="T113" fmla="*/ 82 h 106"/>
                <a:gd name="T114" fmla="*/ 56 w 68"/>
                <a:gd name="T115" fmla="*/ 9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106">
                  <a:moveTo>
                    <a:pt x="34" y="64"/>
                  </a:moveTo>
                  <a:lnTo>
                    <a:pt x="34" y="68"/>
                  </a:lnTo>
                  <a:lnTo>
                    <a:pt x="34" y="72"/>
                  </a:lnTo>
                  <a:lnTo>
                    <a:pt x="38" y="76"/>
                  </a:lnTo>
                  <a:lnTo>
                    <a:pt x="38" y="78"/>
                  </a:lnTo>
                  <a:lnTo>
                    <a:pt x="38" y="82"/>
                  </a:lnTo>
                  <a:lnTo>
                    <a:pt x="34" y="82"/>
                  </a:lnTo>
                  <a:lnTo>
                    <a:pt x="34" y="78"/>
                  </a:lnTo>
                  <a:lnTo>
                    <a:pt x="34" y="82"/>
                  </a:lnTo>
                  <a:lnTo>
                    <a:pt x="34" y="86"/>
                  </a:lnTo>
                  <a:lnTo>
                    <a:pt x="30" y="86"/>
                  </a:lnTo>
                  <a:lnTo>
                    <a:pt x="30" y="82"/>
                  </a:lnTo>
                  <a:lnTo>
                    <a:pt x="30" y="86"/>
                  </a:lnTo>
                  <a:lnTo>
                    <a:pt x="30" y="82"/>
                  </a:lnTo>
                  <a:lnTo>
                    <a:pt x="26" y="82"/>
                  </a:lnTo>
                  <a:lnTo>
                    <a:pt x="26" y="86"/>
                  </a:lnTo>
                  <a:lnTo>
                    <a:pt x="26" y="82"/>
                  </a:lnTo>
                  <a:lnTo>
                    <a:pt x="26" y="78"/>
                  </a:lnTo>
                  <a:lnTo>
                    <a:pt x="26" y="76"/>
                  </a:lnTo>
                  <a:lnTo>
                    <a:pt x="30" y="76"/>
                  </a:lnTo>
                  <a:lnTo>
                    <a:pt x="26" y="76"/>
                  </a:lnTo>
                  <a:lnTo>
                    <a:pt x="26" y="78"/>
                  </a:lnTo>
                  <a:lnTo>
                    <a:pt x="26" y="82"/>
                  </a:lnTo>
                  <a:lnTo>
                    <a:pt x="26" y="86"/>
                  </a:lnTo>
                  <a:lnTo>
                    <a:pt x="22" y="86"/>
                  </a:lnTo>
                  <a:lnTo>
                    <a:pt x="22" y="90"/>
                  </a:lnTo>
                  <a:lnTo>
                    <a:pt x="22" y="86"/>
                  </a:lnTo>
                  <a:lnTo>
                    <a:pt x="22" y="82"/>
                  </a:lnTo>
                  <a:lnTo>
                    <a:pt x="22" y="78"/>
                  </a:lnTo>
                  <a:lnTo>
                    <a:pt x="22" y="82"/>
                  </a:lnTo>
                  <a:lnTo>
                    <a:pt x="22" y="86"/>
                  </a:lnTo>
                  <a:lnTo>
                    <a:pt x="22" y="82"/>
                  </a:lnTo>
                  <a:lnTo>
                    <a:pt x="22" y="78"/>
                  </a:lnTo>
                  <a:lnTo>
                    <a:pt x="18" y="78"/>
                  </a:lnTo>
                  <a:lnTo>
                    <a:pt x="22" y="82"/>
                  </a:lnTo>
                  <a:lnTo>
                    <a:pt x="22" y="86"/>
                  </a:lnTo>
                  <a:lnTo>
                    <a:pt x="22" y="90"/>
                  </a:lnTo>
                  <a:lnTo>
                    <a:pt x="18" y="90"/>
                  </a:lnTo>
                  <a:lnTo>
                    <a:pt x="18" y="86"/>
                  </a:lnTo>
                  <a:lnTo>
                    <a:pt x="18" y="90"/>
                  </a:lnTo>
                  <a:lnTo>
                    <a:pt x="14" y="86"/>
                  </a:lnTo>
                  <a:lnTo>
                    <a:pt x="14" y="82"/>
                  </a:lnTo>
                  <a:lnTo>
                    <a:pt x="14" y="78"/>
                  </a:lnTo>
                  <a:lnTo>
                    <a:pt x="12" y="68"/>
                  </a:lnTo>
                  <a:lnTo>
                    <a:pt x="12" y="64"/>
                  </a:lnTo>
                  <a:lnTo>
                    <a:pt x="14" y="64"/>
                  </a:lnTo>
                  <a:lnTo>
                    <a:pt x="12" y="64"/>
                  </a:lnTo>
                  <a:lnTo>
                    <a:pt x="12" y="60"/>
                  </a:lnTo>
                  <a:lnTo>
                    <a:pt x="12" y="56"/>
                  </a:lnTo>
                  <a:lnTo>
                    <a:pt x="8" y="56"/>
                  </a:lnTo>
                  <a:lnTo>
                    <a:pt x="8" y="52"/>
                  </a:lnTo>
                  <a:lnTo>
                    <a:pt x="12" y="50"/>
                  </a:lnTo>
                  <a:lnTo>
                    <a:pt x="12" y="46"/>
                  </a:lnTo>
                  <a:lnTo>
                    <a:pt x="12" y="42"/>
                  </a:lnTo>
                  <a:lnTo>
                    <a:pt x="8" y="42"/>
                  </a:lnTo>
                  <a:lnTo>
                    <a:pt x="8" y="46"/>
                  </a:lnTo>
                  <a:lnTo>
                    <a:pt x="8" y="42"/>
                  </a:lnTo>
                  <a:lnTo>
                    <a:pt x="4" y="42"/>
                  </a:lnTo>
                  <a:lnTo>
                    <a:pt x="0" y="38"/>
                  </a:lnTo>
                  <a:lnTo>
                    <a:pt x="0" y="34"/>
                  </a:lnTo>
                  <a:lnTo>
                    <a:pt x="4" y="34"/>
                  </a:lnTo>
                  <a:lnTo>
                    <a:pt x="0" y="34"/>
                  </a:lnTo>
                  <a:lnTo>
                    <a:pt x="4" y="30"/>
                  </a:lnTo>
                  <a:lnTo>
                    <a:pt x="4" y="34"/>
                  </a:lnTo>
                  <a:lnTo>
                    <a:pt x="4" y="30"/>
                  </a:lnTo>
                  <a:lnTo>
                    <a:pt x="8" y="30"/>
                  </a:lnTo>
                  <a:lnTo>
                    <a:pt x="8" y="26"/>
                  </a:lnTo>
                  <a:lnTo>
                    <a:pt x="12" y="26"/>
                  </a:lnTo>
                  <a:lnTo>
                    <a:pt x="14" y="26"/>
                  </a:lnTo>
                  <a:lnTo>
                    <a:pt x="12" y="26"/>
                  </a:lnTo>
                  <a:lnTo>
                    <a:pt x="12" y="22"/>
                  </a:lnTo>
                  <a:lnTo>
                    <a:pt x="8" y="22"/>
                  </a:lnTo>
                  <a:lnTo>
                    <a:pt x="8" y="20"/>
                  </a:lnTo>
                  <a:lnTo>
                    <a:pt x="4" y="16"/>
                  </a:lnTo>
                  <a:lnTo>
                    <a:pt x="0" y="16"/>
                  </a:lnTo>
                  <a:lnTo>
                    <a:pt x="4" y="12"/>
                  </a:lnTo>
                  <a:lnTo>
                    <a:pt x="4" y="8"/>
                  </a:lnTo>
                  <a:lnTo>
                    <a:pt x="8" y="8"/>
                  </a:lnTo>
                  <a:lnTo>
                    <a:pt x="8" y="4"/>
                  </a:lnTo>
                  <a:lnTo>
                    <a:pt x="4" y="4"/>
                  </a:lnTo>
                  <a:lnTo>
                    <a:pt x="8" y="0"/>
                  </a:lnTo>
                  <a:lnTo>
                    <a:pt x="8" y="4"/>
                  </a:lnTo>
                  <a:lnTo>
                    <a:pt x="12" y="4"/>
                  </a:lnTo>
                  <a:lnTo>
                    <a:pt x="12" y="8"/>
                  </a:lnTo>
                  <a:lnTo>
                    <a:pt x="14" y="8"/>
                  </a:lnTo>
                  <a:lnTo>
                    <a:pt x="12" y="8"/>
                  </a:lnTo>
                  <a:lnTo>
                    <a:pt x="12" y="4"/>
                  </a:lnTo>
                  <a:lnTo>
                    <a:pt x="14" y="4"/>
                  </a:lnTo>
                  <a:lnTo>
                    <a:pt x="14" y="8"/>
                  </a:lnTo>
                  <a:lnTo>
                    <a:pt x="14" y="12"/>
                  </a:lnTo>
                  <a:lnTo>
                    <a:pt x="18" y="12"/>
                  </a:lnTo>
                  <a:lnTo>
                    <a:pt x="22" y="12"/>
                  </a:lnTo>
                  <a:lnTo>
                    <a:pt x="22" y="8"/>
                  </a:lnTo>
                  <a:lnTo>
                    <a:pt x="22" y="12"/>
                  </a:lnTo>
                  <a:lnTo>
                    <a:pt x="26" y="12"/>
                  </a:lnTo>
                  <a:lnTo>
                    <a:pt x="26" y="16"/>
                  </a:lnTo>
                  <a:lnTo>
                    <a:pt x="26" y="20"/>
                  </a:lnTo>
                  <a:lnTo>
                    <a:pt x="26" y="22"/>
                  </a:lnTo>
                  <a:lnTo>
                    <a:pt x="26" y="26"/>
                  </a:lnTo>
                  <a:lnTo>
                    <a:pt x="30" y="26"/>
                  </a:lnTo>
                  <a:lnTo>
                    <a:pt x="34" y="26"/>
                  </a:lnTo>
                  <a:lnTo>
                    <a:pt x="38" y="26"/>
                  </a:lnTo>
                  <a:lnTo>
                    <a:pt x="40" y="26"/>
                  </a:lnTo>
                  <a:lnTo>
                    <a:pt x="44" y="26"/>
                  </a:lnTo>
                  <a:lnTo>
                    <a:pt x="48" y="26"/>
                  </a:lnTo>
                  <a:lnTo>
                    <a:pt x="52" y="26"/>
                  </a:lnTo>
                  <a:lnTo>
                    <a:pt x="56" y="26"/>
                  </a:lnTo>
                  <a:lnTo>
                    <a:pt x="60" y="26"/>
                  </a:lnTo>
                  <a:lnTo>
                    <a:pt x="60" y="30"/>
                  </a:lnTo>
                  <a:lnTo>
                    <a:pt x="64" y="30"/>
                  </a:lnTo>
                  <a:lnTo>
                    <a:pt x="64" y="34"/>
                  </a:lnTo>
                  <a:lnTo>
                    <a:pt x="60" y="34"/>
                  </a:lnTo>
                  <a:lnTo>
                    <a:pt x="60" y="38"/>
                  </a:lnTo>
                  <a:lnTo>
                    <a:pt x="60" y="42"/>
                  </a:lnTo>
                  <a:lnTo>
                    <a:pt x="56" y="42"/>
                  </a:lnTo>
                  <a:lnTo>
                    <a:pt x="56" y="46"/>
                  </a:lnTo>
                  <a:lnTo>
                    <a:pt x="52" y="46"/>
                  </a:lnTo>
                  <a:lnTo>
                    <a:pt x="48" y="46"/>
                  </a:lnTo>
                  <a:lnTo>
                    <a:pt x="48" y="50"/>
                  </a:lnTo>
                  <a:lnTo>
                    <a:pt x="48" y="46"/>
                  </a:lnTo>
                  <a:lnTo>
                    <a:pt x="44" y="50"/>
                  </a:lnTo>
                  <a:lnTo>
                    <a:pt x="44" y="52"/>
                  </a:lnTo>
                  <a:lnTo>
                    <a:pt x="44" y="56"/>
                  </a:lnTo>
                  <a:lnTo>
                    <a:pt x="44" y="60"/>
                  </a:lnTo>
                  <a:lnTo>
                    <a:pt x="48" y="64"/>
                  </a:lnTo>
                  <a:lnTo>
                    <a:pt x="48" y="60"/>
                  </a:lnTo>
                  <a:lnTo>
                    <a:pt x="48" y="64"/>
                  </a:lnTo>
                  <a:lnTo>
                    <a:pt x="48" y="68"/>
                  </a:lnTo>
                  <a:lnTo>
                    <a:pt x="52" y="68"/>
                  </a:lnTo>
                  <a:lnTo>
                    <a:pt x="52" y="64"/>
                  </a:lnTo>
                  <a:lnTo>
                    <a:pt x="52" y="60"/>
                  </a:lnTo>
                  <a:lnTo>
                    <a:pt x="56" y="60"/>
                  </a:lnTo>
                  <a:lnTo>
                    <a:pt x="56" y="56"/>
                  </a:lnTo>
                  <a:lnTo>
                    <a:pt x="56" y="52"/>
                  </a:lnTo>
                  <a:lnTo>
                    <a:pt x="56" y="56"/>
                  </a:lnTo>
                  <a:lnTo>
                    <a:pt x="60" y="52"/>
                  </a:lnTo>
                  <a:lnTo>
                    <a:pt x="60" y="56"/>
                  </a:lnTo>
                  <a:lnTo>
                    <a:pt x="60" y="60"/>
                  </a:lnTo>
                  <a:lnTo>
                    <a:pt x="64" y="60"/>
                  </a:lnTo>
                  <a:lnTo>
                    <a:pt x="64" y="64"/>
                  </a:lnTo>
                  <a:lnTo>
                    <a:pt x="60" y="64"/>
                  </a:lnTo>
                  <a:lnTo>
                    <a:pt x="64" y="68"/>
                  </a:lnTo>
                  <a:lnTo>
                    <a:pt x="64" y="72"/>
                  </a:lnTo>
                  <a:lnTo>
                    <a:pt x="64" y="76"/>
                  </a:lnTo>
                  <a:lnTo>
                    <a:pt x="64" y="78"/>
                  </a:lnTo>
                  <a:lnTo>
                    <a:pt x="64" y="82"/>
                  </a:lnTo>
                  <a:lnTo>
                    <a:pt x="64" y="86"/>
                  </a:lnTo>
                  <a:lnTo>
                    <a:pt x="64" y="90"/>
                  </a:lnTo>
                  <a:lnTo>
                    <a:pt x="64" y="94"/>
                  </a:lnTo>
                  <a:lnTo>
                    <a:pt x="68" y="94"/>
                  </a:lnTo>
                  <a:lnTo>
                    <a:pt x="68" y="98"/>
                  </a:lnTo>
                  <a:lnTo>
                    <a:pt x="64" y="98"/>
                  </a:lnTo>
                  <a:lnTo>
                    <a:pt x="64" y="94"/>
                  </a:lnTo>
                  <a:lnTo>
                    <a:pt x="60" y="94"/>
                  </a:lnTo>
                  <a:lnTo>
                    <a:pt x="60" y="98"/>
                  </a:lnTo>
                  <a:lnTo>
                    <a:pt x="60" y="102"/>
                  </a:lnTo>
                  <a:lnTo>
                    <a:pt x="60" y="106"/>
                  </a:lnTo>
                  <a:lnTo>
                    <a:pt x="60" y="102"/>
                  </a:lnTo>
                  <a:lnTo>
                    <a:pt x="56" y="102"/>
                  </a:lnTo>
                  <a:lnTo>
                    <a:pt x="56" y="98"/>
                  </a:lnTo>
                  <a:lnTo>
                    <a:pt x="56" y="94"/>
                  </a:lnTo>
                  <a:lnTo>
                    <a:pt x="56" y="90"/>
                  </a:lnTo>
                  <a:lnTo>
                    <a:pt x="56" y="86"/>
                  </a:lnTo>
                  <a:lnTo>
                    <a:pt x="56" y="90"/>
                  </a:lnTo>
                  <a:lnTo>
                    <a:pt x="56" y="86"/>
                  </a:lnTo>
                  <a:lnTo>
                    <a:pt x="56" y="82"/>
                  </a:lnTo>
                  <a:lnTo>
                    <a:pt x="52" y="82"/>
                  </a:lnTo>
                  <a:lnTo>
                    <a:pt x="52" y="78"/>
                  </a:lnTo>
                  <a:lnTo>
                    <a:pt x="52" y="76"/>
                  </a:lnTo>
                  <a:lnTo>
                    <a:pt x="48" y="72"/>
                  </a:lnTo>
                  <a:lnTo>
                    <a:pt x="44" y="72"/>
                  </a:lnTo>
                  <a:lnTo>
                    <a:pt x="44" y="76"/>
                  </a:lnTo>
                  <a:lnTo>
                    <a:pt x="40" y="76"/>
                  </a:lnTo>
                  <a:lnTo>
                    <a:pt x="40" y="72"/>
                  </a:lnTo>
                  <a:lnTo>
                    <a:pt x="38" y="72"/>
                  </a:lnTo>
                  <a:lnTo>
                    <a:pt x="38" y="68"/>
                  </a:lnTo>
                  <a:lnTo>
                    <a:pt x="38" y="64"/>
                  </a:lnTo>
                  <a:lnTo>
                    <a:pt x="38" y="60"/>
                  </a:lnTo>
                  <a:lnTo>
                    <a:pt x="38" y="56"/>
                  </a:lnTo>
                  <a:lnTo>
                    <a:pt x="34" y="56"/>
                  </a:lnTo>
                  <a:lnTo>
                    <a:pt x="38" y="56"/>
                  </a:lnTo>
                  <a:lnTo>
                    <a:pt x="38" y="60"/>
                  </a:lnTo>
                  <a:lnTo>
                    <a:pt x="34" y="60"/>
                  </a:lnTo>
                  <a:lnTo>
                    <a:pt x="38" y="60"/>
                  </a:lnTo>
                  <a:lnTo>
                    <a:pt x="38" y="64"/>
                  </a:lnTo>
                  <a:lnTo>
                    <a:pt x="34" y="64"/>
                  </a:lnTo>
                  <a:lnTo>
                    <a:pt x="34" y="64"/>
                  </a:lnTo>
                  <a:lnTo>
                    <a:pt x="34" y="64"/>
                  </a:lnTo>
                  <a:close/>
                  <a:moveTo>
                    <a:pt x="38" y="72"/>
                  </a:moveTo>
                  <a:lnTo>
                    <a:pt x="34" y="72"/>
                  </a:lnTo>
                  <a:lnTo>
                    <a:pt x="34" y="68"/>
                  </a:lnTo>
                  <a:lnTo>
                    <a:pt x="38" y="68"/>
                  </a:lnTo>
                  <a:lnTo>
                    <a:pt x="38" y="72"/>
                  </a:lnTo>
                  <a:lnTo>
                    <a:pt x="38" y="72"/>
                  </a:lnTo>
                  <a:lnTo>
                    <a:pt x="38" y="72"/>
                  </a:lnTo>
                  <a:close/>
                  <a:moveTo>
                    <a:pt x="38" y="86"/>
                  </a:moveTo>
                  <a:lnTo>
                    <a:pt x="34" y="86"/>
                  </a:lnTo>
                  <a:lnTo>
                    <a:pt x="34" y="82"/>
                  </a:lnTo>
                  <a:lnTo>
                    <a:pt x="38" y="82"/>
                  </a:lnTo>
                  <a:lnTo>
                    <a:pt x="38" y="86"/>
                  </a:lnTo>
                  <a:lnTo>
                    <a:pt x="38" y="86"/>
                  </a:lnTo>
                  <a:lnTo>
                    <a:pt x="38" y="86"/>
                  </a:lnTo>
                  <a:close/>
                  <a:moveTo>
                    <a:pt x="38" y="86"/>
                  </a:moveTo>
                  <a:lnTo>
                    <a:pt x="38" y="82"/>
                  </a:lnTo>
                  <a:lnTo>
                    <a:pt x="38" y="78"/>
                  </a:lnTo>
                  <a:lnTo>
                    <a:pt x="38" y="76"/>
                  </a:lnTo>
                  <a:lnTo>
                    <a:pt x="38" y="72"/>
                  </a:lnTo>
                  <a:lnTo>
                    <a:pt x="40" y="76"/>
                  </a:lnTo>
                  <a:lnTo>
                    <a:pt x="40" y="78"/>
                  </a:lnTo>
                  <a:lnTo>
                    <a:pt x="40" y="82"/>
                  </a:lnTo>
                  <a:lnTo>
                    <a:pt x="38" y="82"/>
                  </a:lnTo>
                  <a:lnTo>
                    <a:pt x="38" y="86"/>
                  </a:lnTo>
                  <a:lnTo>
                    <a:pt x="38" y="86"/>
                  </a:lnTo>
                  <a:lnTo>
                    <a:pt x="38" y="86"/>
                  </a:lnTo>
                  <a:close/>
                  <a:moveTo>
                    <a:pt x="48" y="78"/>
                  </a:moveTo>
                  <a:lnTo>
                    <a:pt x="48" y="76"/>
                  </a:lnTo>
                  <a:lnTo>
                    <a:pt x="48" y="78"/>
                  </a:lnTo>
                  <a:lnTo>
                    <a:pt x="48" y="78"/>
                  </a:lnTo>
                  <a:lnTo>
                    <a:pt x="48" y="78"/>
                  </a:lnTo>
                  <a:close/>
                  <a:moveTo>
                    <a:pt x="40" y="82"/>
                  </a:moveTo>
                  <a:lnTo>
                    <a:pt x="44" y="82"/>
                  </a:lnTo>
                  <a:lnTo>
                    <a:pt x="44" y="78"/>
                  </a:lnTo>
                  <a:lnTo>
                    <a:pt x="44" y="76"/>
                  </a:lnTo>
                  <a:lnTo>
                    <a:pt x="44" y="78"/>
                  </a:lnTo>
                  <a:lnTo>
                    <a:pt x="44" y="82"/>
                  </a:lnTo>
                  <a:lnTo>
                    <a:pt x="40" y="82"/>
                  </a:lnTo>
                  <a:lnTo>
                    <a:pt x="40" y="82"/>
                  </a:lnTo>
                  <a:lnTo>
                    <a:pt x="40" y="82"/>
                  </a:lnTo>
                  <a:close/>
                  <a:moveTo>
                    <a:pt x="56" y="94"/>
                  </a:moveTo>
                  <a:lnTo>
                    <a:pt x="56" y="90"/>
                  </a:lnTo>
                  <a:lnTo>
                    <a:pt x="56" y="94"/>
                  </a:lnTo>
                  <a:lnTo>
                    <a:pt x="56" y="94"/>
                  </a:lnTo>
                  <a:lnTo>
                    <a:pt x="56" y="9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4" name="Freeform 21">
              <a:extLst>
                <a:ext uri="{FF2B5EF4-FFF2-40B4-BE49-F238E27FC236}">
                  <a16:creationId xmlns:a16="http://schemas.microsoft.com/office/drawing/2014/main" id="{E6FBE36E-0144-CC60-F074-2EACB51A366B}"/>
                </a:ext>
              </a:extLst>
            </p:cNvPr>
            <p:cNvSpPr>
              <a:spLocks/>
            </p:cNvSpPr>
            <p:nvPr/>
          </p:nvSpPr>
          <p:spPr bwMode="auto">
            <a:xfrm>
              <a:off x="6388100" y="3775143"/>
              <a:ext cx="76200" cy="47625"/>
            </a:xfrm>
            <a:custGeom>
              <a:avLst/>
              <a:gdLst>
                <a:gd name="T0" fmla="*/ 44 w 48"/>
                <a:gd name="T1" fmla="*/ 26 h 30"/>
                <a:gd name="T2" fmla="*/ 38 w 48"/>
                <a:gd name="T3" fmla="*/ 26 h 30"/>
                <a:gd name="T4" fmla="*/ 38 w 48"/>
                <a:gd name="T5" fmla="*/ 26 h 30"/>
                <a:gd name="T6" fmla="*/ 38 w 48"/>
                <a:gd name="T7" fmla="*/ 30 h 30"/>
                <a:gd name="T8" fmla="*/ 34 w 48"/>
                <a:gd name="T9" fmla="*/ 26 h 30"/>
                <a:gd name="T10" fmla="*/ 30 w 48"/>
                <a:gd name="T11" fmla="*/ 30 h 30"/>
                <a:gd name="T12" fmla="*/ 26 w 48"/>
                <a:gd name="T13" fmla="*/ 30 h 30"/>
                <a:gd name="T14" fmla="*/ 22 w 48"/>
                <a:gd name="T15" fmla="*/ 26 h 30"/>
                <a:gd name="T16" fmla="*/ 18 w 48"/>
                <a:gd name="T17" fmla="*/ 26 h 30"/>
                <a:gd name="T18" fmla="*/ 18 w 48"/>
                <a:gd name="T19" fmla="*/ 30 h 30"/>
                <a:gd name="T20" fmla="*/ 14 w 48"/>
                <a:gd name="T21" fmla="*/ 30 h 30"/>
                <a:gd name="T22" fmla="*/ 10 w 48"/>
                <a:gd name="T23" fmla="*/ 30 h 30"/>
                <a:gd name="T24" fmla="*/ 10 w 48"/>
                <a:gd name="T25" fmla="*/ 26 h 30"/>
                <a:gd name="T26" fmla="*/ 6 w 48"/>
                <a:gd name="T27" fmla="*/ 26 h 30"/>
                <a:gd name="T28" fmla="*/ 6 w 48"/>
                <a:gd name="T29" fmla="*/ 26 h 30"/>
                <a:gd name="T30" fmla="*/ 4 w 48"/>
                <a:gd name="T31" fmla="*/ 26 h 30"/>
                <a:gd name="T32" fmla="*/ 0 w 48"/>
                <a:gd name="T33" fmla="*/ 26 h 30"/>
                <a:gd name="T34" fmla="*/ 0 w 48"/>
                <a:gd name="T35" fmla="*/ 24 h 30"/>
                <a:gd name="T36" fmla="*/ 0 w 48"/>
                <a:gd name="T37" fmla="*/ 20 h 30"/>
                <a:gd name="T38" fmla="*/ 0 w 48"/>
                <a:gd name="T39" fmla="*/ 20 h 30"/>
                <a:gd name="T40" fmla="*/ 4 w 48"/>
                <a:gd name="T41" fmla="*/ 20 h 30"/>
                <a:gd name="T42" fmla="*/ 4 w 48"/>
                <a:gd name="T43" fmla="*/ 16 h 30"/>
                <a:gd name="T44" fmla="*/ 4 w 48"/>
                <a:gd name="T45" fmla="*/ 16 h 30"/>
                <a:gd name="T46" fmla="*/ 6 w 48"/>
                <a:gd name="T47" fmla="*/ 12 h 30"/>
                <a:gd name="T48" fmla="*/ 6 w 48"/>
                <a:gd name="T49" fmla="*/ 8 h 30"/>
                <a:gd name="T50" fmla="*/ 6 w 48"/>
                <a:gd name="T51" fmla="*/ 8 h 30"/>
                <a:gd name="T52" fmla="*/ 10 w 48"/>
                <a:gd name="T53" fmla="*/ 4 h 30"/>
                <a:gd name="T54" fmla="*/ 14 w 48"/>
                <a:gd name="T55" fmla="*/ 4 h 30"/>
                <a:gd name="T56" fmla="*/ 18 w 48"/>
                <a:gd name="T57" fmla="*/ 0 h 30"/>
                <a:gd name="T58" fmla="*/ 18 w 48"/>
                <a:gd name="T59" fmla="*/ 0 h 30"/>
                <a:gd name="T60" fmla="*/ 22 w 48"/>
                <a:gd name="T61" fmla="*/ 0 h 30"/>
                <a:gd name="T62" fmla="*/ 22 w 48"/>
                <a:gd name="T63" fmla="*/ 4 h 30"/>
                <a:gd name="T64" fmla="*/ 22 w 48"/>
                <a:gd name="T65" fmla="*/ 4 h 30"/>
                <a:gd name="T66" fmla="*/ 26 w 48"/>
                <a:gd name="T67" fmla="*/ 4 h 30"/>
                <a:gd name="T68" fmla="*/ 30 w 48"/>
                <a:gd name="T69" fmla="*/ 4 h 30"/>
                <a:gd name="T70" fmla="*/ 30 w 48"/>
                <a:gd name="T71" fmla="*/ 8 h 30"/>
                <a:gd name="T72" fmla="*/ 34 w 48"/>
                <a:gd name="T73" fmla="*/ 8 h 30"/>
                <a:gd name="T74" fmla="*/ 38 w 48"/>
                <a:gd name="T75" fmla="*/ 4 h 30"/>
                <a:gd name="T76" fmla="*/ 38 w 48"/>
                <a:gd name="T77" fmla="*/ 8 h 30"/>
                <a:gd name="T78" fmla="*/ 40 w 48"/>
                <a:gd name="T79" fmla="*/ 8 h 30"/>
                <a:gd name="T80" fmla="*/ 40 w 48"/>
                <a:gd name="T81" fmla="*/ 8 h 30"/>
                <a:gd name="T82" fmla="*/ 40 w 48"/>
                <a:gd name="T83" fmla="*/ 12 h 30"/>
                <a:gd name="T84" fmla="*/ 40 w 48"/>
                <a:gd name="T85" fmla="*/ 12 h 30"/>
                <a:gd name="T86" fmla="*/ 40 w 48"/>
                <a:gd name="T87" fmla="*/ 16 h 30"/>
                <a:gd name="T88" fmla="*/ 44 w 48"/>
                <a:gd name="T89" fmla="*/ 16 h 30"/>
                <a:gd name="T90" fmla="*/ 48 w 48"/>
                <a:gd name="T91" fmla="*/ 20 h 30"/>
                <a:gd name="T92" fmla="*/ 44 w 48"/>
                <a:gd name="T93" fmla="*/ 24 h 30"/>
                <a:gd name="T94" fmla="*/ 48 w 48"/>
                <a:gd name="T95" fmla="*/ 26 h 30"/>
                <a:gd name="T96" fmla="*/ 44 w 48"/>
                <a:gd name="T9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0">
                  <a:moveTo>
                    <a:pt x="44" y="26"/>
                  </a:moveTo>
                  <a:lnTo>
                    <a:pt x="44" y="26"/>
                  </a:lnTo>
                  <a:lnTo>
                    <a:pt x="44" y="26"/>
                  </a:lnTo>
                  <a:lnTo>
                    <a:pt x="44" y="26"/>
                  </a:lnTo>
                  <a:lnTo>
                    <a:pt x="44" y="26"/>
                  </a:lnTo>
                  <a:lnTo>
                    <a:pt x="40" y="26"/>
                  </a:lnTo>
                  <a:lnTo>
                    <a:pt x="40" y="26"/>
                  </a:lnTo>
                  <a:lnTo>
                    <a:pt x="38" y="26"/>
                  </a:lnTo>
                  <a:lnTo>
                    <a:pt x="38" y="26"/>
                  </a:lnTo>
                  <a:lnTo>
                    <a:pt x="38" y="26"/>
                  </a:lnTo>
                  <a:lnTo>
                    <a:pt x="38" y="26"/>
                  </a:lnTo>
                  <a:lnTo>
                    <a:pt x="38" y="26"/>
                  </a:lnTo>
                  <a:lnTo>
                    <a:pt x="38" y="26"/>
                  </a:lnTo>
                  <a:lnTo>
                    <a:pt x="38" y="26"/>
                  </a:lnTo>
                  <a:lnTo>
                    <a:pt x="38" y="30"/>
                  </a:lnTo>
                  <a:lnTo>
                    <a:pt x="38" y="30"/>
                  </a:lnTo>
                  <a:lnTo>
                    <a:pt x="34" y="30"/>
                  </a:lnTo>
                  <a:lnTo>
                    <a:pt x="34" y="26"/>
                  </a:lnTo>
                  <a:lnTo>
                    <a:pt x="34" y="26"/>
                  </a:lnTo>
                  <a:lnTo>
                    <a:pt x="34" y="26"/>
                  </a:lnTo>
                  <a:lnTo>
                    <a:pt x="34" y="26"/>
                  </a:lnTo>
                  <a:lnTo>
                    <a:pt x="30" y="30"/>
                  </a:lnTo>
                  <a:lnTo>
                    <a:pt x="30" y="30"/>
                  </a:lnTo>
                  <a:lnTo>
                    <a:pt x="30" y="30"/>
                  </a:lnTo>
                  <a:lnTo>
                    <a:pt x="30" y="30"/>
                  </a:lnTo>
                  <a:lnTo>
                    <a:pt x="26" y="30"/>
                  </a:lnTo>
                  <a:lnTo>
                    <a:pt x="26" y="30"/>
                  </a:lnTo>
                  <a:lnTo>
                    <a:pt x="26" y="30"/>
                  </a:lnTo>
                  <a:lnTo>
                    <a:pt x="26" y="30"/>
                  </a:lnTo>
                  <a:lnTo>
                    <a:pt x="26" y="26"/>
                  </a:lnTo>
                  <a:lnTo>
                    <a:pt x="26" y="26"/>
                  </a:lnTo>
                  <a:lnTo>
                    <a:pt x="22" y="26"/>
                  </a:lnTo>
                  <a:lnTo>
                    <a:pt x="22" y="26"/>
                  </a:lnTo>
                  <a:lnTo>
                    <a:pt x="22" y="26"/>
                  </a:lnTo>
                  <a:lnTo>
                    <a:pt x="22" y="26"/>
                  </a:lnTo>
                  <a:lnTo>
                    <a:pt x="18" y="26"/>
                  </a:lnTo>
                  <a:lnTo>
                    <a:pt x="18" y="26"/>
                  </a:lnTo>
                  <a:lnTo>
                    <a:pt x="18" y="26"/>
                  </a:lnTo>
                  <a:lnTo>
                    <a:pt x="18" y="30"/>
                  </a:lnTo>
                  <a:lnTo>
                    <a:pt x="18" y="30"/>
                  </a:lnTo>
                  <a:lnTo>
                    <a:pt x="18" y="30"/>
                  </a:lnTo>
                  <a:lnTo>
                    <a:pt x="18" y="30"/>
                  </a:lnTo>
                  <a:lnTo>
                    <a:pt x="14" y="30"/>
                  </a:lnTo>
                  <a:lnTo>
                    <a:pt x="14" y="30"/>
                  </a:lnTo>
                  <a:lnTo>
                    <a:pt x="14" y="30"/>
                  </a:lnTo>
                  <a:lnTo>
                    <a:pt x="14" y="30"/>
                  </a:lnTo>
                  <a:lnTo>
                    <a:pt x="10" y="30"/>
                  </a:lnTo>
                  <a:lnTo>
                    <a:pt x="10" y="30"/>
                  </a:lnTo>
                  <a:lnTo>
                    <a:pt x="10" y="30"/>
                  </a:lnTo>
                  <a:lnTo>
                    <a:pt x="10" y="30"/>
                  </a:lnTo>
                  <a:lnTo>
                    <a:pt x="10" y="26"/>
                  </a:lnTo>
                  <a:lnTo>
                    <a:pt x="10" y="26"/>
                  </a:lnTo>
                  <a:lnTo>
                    <a:pt x="10" y="26"/>
                  </a:lnTo>
                  <a:lnTo>
                    <a:pt x="10" y="26"/>
                  </a:lnTo>
                  <a:lnTo>
                    <a:pt x="6" y="26"/>
                  </a:lnTo>
                  <a:lnTo>
                    <a:pt x="6" y="26"/>
                  </a:lnTo>
                  <a:lnTo>
                    <a:pt x="6" y="26"/>
                  </a:lnTo>
                  <a:lnTo>
                    <a:pt x="6" y="26"/>
                  </a:lnTo>
                  <a:lnTo>
                    <a:pt x="6" y="26"/>
                  </a:lnTo>
                  <a:lnTo>
                    <a:pt x="6" y="26"/>
                  </a:lnTo>
                  <a:lnTo>
                    <a:pt x="4" y="26"/>
                  </a:lnTo>
                  <a:lnTo>
                    <a:pt x="4" y="26"/>
                  </a:lnTo>
                  <a:lnTo>
                    <a:pt x="4" y="26"/>
                  </a:lnTo>
                  <a:lnTo>
                    <a:pt x="4" y="26"/>
                  </a:lnTo>
                  <a:lnTo>
                    <a:pt x="4" y="26"/>
                  </a:lnTo>
                  <a:lnTo>
                    <a:pt x="4" y="26"/>
                  </a:lnTo>
                  <a:lnTo>
                    <a:pt x="4" y="26"/>
                  </a:lnTo>
                  <a:lnTo>
                    <a:pt x="0" y="26"/>
                  </a:lnTo>
                  <a:lnTo>
                    <a:pt x="0" y="24"/>
                  </a:lnTo>
                  <a:lnTo>
                    <a:pt x="0" y="24"/>
                  </a:lnTo>
                  <a:lnTo>
                    <a:pt x="0" y="24"/>
                  </a:lnTo>
                  <a:lnTo>
                    <a:pt x="0" y="24"/>
                  </a:lnTo>
                  <a:lnTo>
                    <a:pt x="0" y="24"/>
                  </a:lnTo>
                  <a:lnTo>
                    <a:pt x="0" y="24"/>
                  </a:lnTo>
                  <a:lnTo>
                    <a:pt x="0" y="24"/>
                  </a:lnTo>
                  <a:lnTo>
                    <a:pt x="0" y="20"/>
                  </a:lnTo>
                  <a:lnTo>
                    <a:pt x="0" y="20"/>
                  </a:lnTo>
                  <a:lnTo>
                    <a:pt x="0" y="20"/>
                  </a:lnTo>
                  <a:lnTo>
                    <a:pt x="0" y="20"/>
                  </a:lnTo>
                  <a:lnTo>
                    <a:pt x="0" y="20"/>
                  </a:lnTo>
                  <a:lnTo>
                    <a:pt x="0" y="20"/>
                  </a:lnTo>
                  <a:lnTo>
                    <a:pt x="0" y="20"/>
                  </a:lnTo>
                  <a:lnTo>
                    <a:pt x="4" y="20"/>
                  </a:lnTo>
                  <a:lnTo>
                    <a:pt x="4" y="20"/>
                  </a:lnTo>
                  <a:lnTo>
                    <a:pt x="4" y="16"/>
                  </a:lnTo>
                  <a:lnTo>
                    <a:pt x="4" y="16"/>
                  </a:lnTo>
                  <a:lnTo>
                    <a:pt x="4" y="16"/>
                  </a:lnTo>
                  <a:lnTo>
                    <a:pt x="4" y="16"/>
                  </a:lnTo>
                  <a:lnTo>
                    <a:pt x="4" y="16"/>
                  </a:lnTo>
                  <a:lnTo>
                    <a:pt x="4" y="16"/>
                  </a:lnTo>
                  <a:lnTo>
                    <a:pt x="4" y="16"/>
                  </a:lnTo>
                  <a:lnTo>
                    <a:pt x="4" y="16"/>
                  </a:lnTo>
                  <a:lnTo>
                    <a:pt x="4" y="12"/>
                  </a:lnTo>
                  <a:lnTo>
                    <a:pt x="4" y="12"/>
                  </a:lnTo>
                  <a:lnTo>
                    <a:pt x="4" y="12"/>
                  </a:lnTo>
                  <a:lnTo>
                    <a:pt x="6" y="12"/>
                  </a:lnTo>
                  <a:lnTo>
                    <a:pt x="6" y="12"/>
                  </a:lnTo>
                  <a:lnTo>
                    <a:pt x="6" y="12"/>
                  </a:lnTo>
                  <a:lnTo>
                    <a:pt x="6" y="8"/>
                  </a:lnTo>
                  <a:lnTo>
                    <a:pt x="6" y="8"/>
                  </a:lnTo>
                  <a:lnTo>
                    <a:pt x="6" y="8"/>
                  </a:lnTo>
                  <a:lnTo>
                    <a:pt x="6" y="8"/>
                  </a:lnTo>
                  <a:lnTo>
                    <a:pt x="6" y="8"/>
                  </a:lnTo>
                  <a:lnTo>
                    <a:pt x="6" y="8"/>
                  </a:lnTo>
                  <a:lnTo>
                    <a:pt x="6" y="8"/>
                  </a:lnTo>
                  <a:lnTo>
                    <a:pt x="10" y="4"/>
                  </a:lnTo>
                  <a:lnTo>
                    <a:pt x="10" y="4"/>
                  </a:lnTo>
                  <a:lnTo>
                    <a:pt x="10" y="4"/>
                  </a:lnTo>
                  <a:lnTo>
                    <a:pt x="10" y="4"/>
                  </a:lnTo>
                  <a:lnTo>
                    <a:pt x="10" y="4"/>
                  </a:lnTo>
                  <a:lnTo>
                    <a:pt x="10" y="4"/>
                  </a:lnTo>
                  <a:lnTo>
                    <a:pt x="14" y="4"/>
                  </a:lnTo>
                  <a:lnTo>
                    <a:pt x="14" y="4"/>
                  </a:lnTo>
                  <a:lnTo>
                    <a:pt x="14" y="0"/>
                  </a:lnTo>
                  <a:lnTo>
                    <a:pt x="14" y="0"/>
                  </a:lnTo>
                  <a:lnTo>
                    <a:pt x="18" y="0"/>
                  </a:lnTo>
                  <a:lnTo>
                    <a:pt x="18" y="0"/>
                  </a:lnTo>
                  <a:lnTo>
                    <a:pt x="18" y="0"/>
                  </a:lnTo>
                  <a:lnTo>
                    <a:pt x="18" y="0"/>
                  </a:lnTo>
                  <a:lnTo>
                    <a:pt x="18" y="0"/>
                  </a:lnTo>
                  <a:lnTo>
                    <a:pt x="22" y="0"/>
                  </a:lnTo>
                  <a:lnTo>
                    <a:pt x="22" y="0"/>
                  </a:lnTo>
                  <a:lnTo>
                    <a:pt x="22" y="0"/>
                  </a:lnTo>
                  <a:lnTo>
                    <a:pt x="22" y="0"/>
                  </a:lnTo>
                  <a:lnTo>
                    <a:pt x="22" y="4"/>
                  </a:lnTo>
                  <a:lnTo>
                    <a:pt x="22" y="4"/>
                  </a:lnTo>
                  <a:lnTo>
                    <a:pt x="22" y="4"/>
                  </a:lnTo>
                  <a:lnTo>
                    <a:pt x="22" y="4"/>
                  </a:lnTo>
                  <a:lnTo>
                    <a:pt x="22" y="4"/>
                  </a:lnTo>
                  <a:lnTo>
                    <a:pt x="22" y="4"/>
                  </a:lnTo>
                  <a:lnTo>
                    <a:pt x="22" y="4"/>
                  </a:lnTo>
                  <a:lnTo>
                    <a:pt x="22" y="4"/>
                  </a:lnTo>
                  <a:lnTo>
                    <a:pt x="26" y="4"/>
                  </a:lnTo>
                  <a:lnTo>
                    <a:pt x="26" y="4"/>
                  </a:lnTo>
                  <a:lnTo>
                    <a:pt x="26" y="4"/>
                  </a:lnTo>
                  <a:lnTo>
                    <a:pt x="26" y="4"/>
                  </a:lnTo>
                  <a:lnTo>
                    <a:pt x="26" y="4"/>
                  </a:lnTo>
                  <a:lnTo>
                    <a:pt x="30" y="4"/>
                  </a:lnTo>
                  <a:lnTo>
                    <a:pt x="30" y="4"/>
                  </a:lnTo>
                  <a:lnTo>
                    <a:pt x="30" y="4"/>
                  </a:lnTo>
                  <a:lnTo>
                    <a:pt x="30" y="4"/>
                  </a:lnTo>
                  <a:lnTo>
                    <a:pt x="30" y="8"/>
                  </a:lnTo>
                  <a:lnTo>
                    <a:pt x="30" y="8"/>
                  </a:lnTo>
                  <a:lnTo>
                    <a:pt x="30" y="8"/>
                  </a:lnTo>
                  <a:lnTo>
                    <a:pt x="34" y="8"/>
                  </a:lnTo>
                  <a:lnTo>
                    <a:pt x="34" y="8"/>
                  </a:lnTo>
                  <a:lnTo>
                    <a:pt x="34" y="8"/>
                  </a:lnTo>
                  <a:lnTo>
                    <a:pt x="34" y="8"/>
                  </a:lnTo>
                  <a:lnTo>
                    <a:pt x="34" y="4"/>
                  </a:lnTo>
                  <a:lnTo>
                    <a:pt x="34" y="4"/>
                  </a:lnTo>
                  <a:lnTo>
                    <a:pt x="34" y="4"/>
                  </a:lnTo>
                  <a:lnTo>
                    <a:pt x="38" y="4"/>
                  </a:lnTo>
                  <a:lnTo>
                    <a:pt x="38" y="4"/>
                  </a:lnTo>
                  <a:lnTo>
                    <a:pt x="38" y="8"/>
                  </a:lnTo>
                  <a:lnTo>
                    <a:pt x="38" y="8"/>
                  </a:lnTo>
                  <a:lnTo>
                    <a:pt x="38" y="8"/>
                  </a:lnTo>
                  <a:lnTo>
                    <a:pt x="38" y="8"/>
                  </a:lnTo>
                  <a:lnTo>
                    <a:pt x="38" y="8"/>
                  </a:lnTo>
                  <a:lnTo>
                    <a:pt x="40" y="8"/>
                  </a:lnTo>
                  <a:lnTo>
                    <a:pt x="40" y="8"/>
                  </a:lnTo>
                  <a:lnTo>
                    <a:pt x="40" y="8"/>
                  </a:lnTo>
                  <a:lnTo>
                    <a:pt x="40" y="8"/>
                  </a:lnTo>
                  <a:lnTo>
                    <a:pt x="40" y="8"/>
                  </a:lnTo>
                  <a:lnTo>
                    <a:pt x="40" y="8"/>
                  </a:lnTo>
                  <a:lnTo>
                    <a:pt x="40" y="8"/>
                  </a:lnTo>
                  <a:lnTo>
                    <a:pt x="40" y="12"/>
                  </a:lnTo>
                  <a:lnTo>
                    <a:pt x="40" y="12"/>
                  </a:lnTo>
                  <a:lnTo>
                    <a:pt x="40" y="12"/>
                  </a:lnTo>
                  <a:lnTo>
                    <a:pt x="40" y="12"/>
                  </a:lnTo>
                  <a:lnTo>
                    <a:pt x="40" y="12"/>
                  </a:lnTo>
                  <a:lnTo>
                    <a:pt x="40" y="12"/>
                  </a:lnTo>
                  <a:lnTo>
                    <a:pt x="40" y="12"/>
                  </a:lnTo>
                  <a:lnTo>
                    <a:pt x="40" y="12"/>
                  </a:lnTo>
                  <a:lnTo>
                    <a:pt x="40" y="12"/>
                  </a:lnTo>
                  <a:lnTo>
                    <a:pt x="40" y="16"/>
                  </a:lnTo>
                  <a:lnTo>
                    <a:pt x="40" y="16"/>
                  </a:lnTo>
                  <a:lnTo>
                    <a:pt x="40" y="16"/>
                  </a:lnTo>
                  <a:lnTo>
                    <a:pt x="40" y="16"/>
                  </a:lnTo>
                  <a:lnTo>
                    <a:pt x="44" y="16"/>
                  </a:lnTo>
                  <a:lnTo>
                    <a:pt x="44" y="16"/>
                  </a:lnTo>
                  <a:lnTo>
                    <a:pt x="44" y="16"/>
                  </a:lnTo>
                  <a:lnTo>
                    <a:pt x="44" y="20"/>
                  </a:lnTo>
                  <a:lnTo>
                    <a:pt x="44" y="20"/>
                  </a:lnTo>
                  <a:lnTo>
                    <a:pt x="48" y="20"/>
                  </a:lnTo>
                  <a:lnTo>
                    <a:pt x="44" y="24"/>
                  </a:lnTo>
                  <a:lnTo>
                    <a:pt x="44" y="24"/>
                  </a:lnTo>
                  <a:lnTo>
                    <a:pt x="44" y="24"/>
                  </a:lnTo>
                  <a:lnTo>
                    <a:pt x="44" y="24"/>
                  </a:lnTo>
                  <a:lnTo>
                    <a:pt x="44" y="24"/>
                  </a:lnTo>
                  <a:lnTo>
                    <a:pt x="44" y="24"/>
                  </a:lnTo>
                  <a:lnTo>
                    <a:pt x="44" y="24"/>
                  </a:lnTo>
                  <a:lnTo>
                    <a:pt x="48" y="26"/>
                  </a:lnTo>
                  <a:lnTo>
                    <a:pt x="48" y="26"/>
                  </a:lnTo>
                  <a:lnTo>
                    <a:pt x="48" y="26"/>
                  </a:lnTo>
                  <a:lnTo>
                    <a:pt x="44" y="26"/>
                  </a:lnTo>
                  <a:lnTo>
                    <a:pt x="44" y="26"/>
                  </a:lnTo>
                  <a:lnTo>
                    <a:pt x="44" y="26"/>
                  </a:lnTo>
                  <a:lnTo>
                    <a:pt x="44" y="2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5" name="Freeform 22">
              <a:extLst>
                <a:ext uri="{FF2B5EF4-FFF2-40B4-BE49-F238E27FC236}">
                  <a16:creationId xmlns:a16="http://schemas.microsoft.com/office/drawing/2014/main" id="{45BC84DA-EDB6-9AE2-DC9F-96C5365E1166}"/>
                </a:ext>
              </a:extLst>
            </p:cNvPr>
            <p:cNvSpPr>
              <a:spLocks noEditPoints="1"/>
            </p:cNvSpPr>
            <p:nvPr/>
          </p:nvSpPr>
          <p:spPr bwMode="auto">
            <a:xfrm>
              <a:off x="6956425" y="4419668"/>
              <a:ext cx="28575" cy="31750"/>
            </a:xfrm>
            <a:custGeom>
              <a:avLst/>
              <a:gdLst>
                <a:gd name="T0" fmla="*/ 10 w 18"/>
                <a:gd name="T1" fmla="*/ 4 h 20"/>
                <a:gd name="T2" fmla="*/ 10 w 18"/>
                <a:gd name="T3" fmla="*/ 4 h 20"/>
                <a:gd name="T4" fmla="*/ 10 w 18"/>
                <a:gd name="T5" fmla="*/ 4 h 20"/>
                <a:gd name="T6" fmla="*/ 10 w 18"/>
                <a:gd name="T7" fmla="*/ 4 h 20"/>
                <a:gd name="T8" fmla="*/ 10 w 18"/>
                <a:gd name="T9" fmla="*/ 4 h 20"/>
                <a:gd name="T10" fmla="*/ 10 w 18"/>
                <a:gd name="T11" fmla="*/ 8 h 20"/>
                <a:gd name="T12" fmla="*/ 10 w 18"/>
                <a:gd name="T13" fmla="*/ 8 h 20"/>
                <a:gd name="T14" fmla="*/ 10 w 18"/>
                <a:gd name="T15" fmla="*/ 12 h 20"/>
                <a:gd name="T16" fmla="*/ 10 w 18"/>
                <a:gd name="T17" fmla="*/ 12 h 20"/>
                <a:gd name="T18" fmla="*/ 10 w 18"/>
                <a:gd name="T19" fmla="*/ 12 h 20"/>
                <a:gd name="T20" fmla="*/ 10 w 18"/>
                <a:gd name="T21" fmla="*/ 16 h 20"/>
                <a:gd name="T22" fmla="*/ 10 w 18"/>
                <a:gd name="T23" fmla="*/ 20 h 20"/>
                <a:gd name="T24" fmla="*/ 6 w 18"/>
                <a:gd name="T25" fmla="*/ 20 h 20"/>
                <a:gd name="T26" fmla="*/ 6 w 18"/>
                <a:gd name="T27" fmla="*/ 20 h 20"/>
                <a:gd name="T28" fmla="*/ 6 w 18"/>
                <a:gd name="T29" fmla="*/ 20 h 20"/>
                <a:gd name="T30" fmla="*/ 4 w 18"/>
                <a:gd name="T31" fmla="*/ 16 h 20"/>
                <a:gd name="T32" fmla="*/ 4 w 18"/>
                <a:gd name="T33" fmla="*/ 16 h 20"/>
                <a:gd name="T34" fmla="*/ 4 w 18"/>
                <a:gd name="T35" fmla="*/ 12 h 20"/>
                <a:gd name="T36" fmla="*/ 4 w 18"/>
                <a:gd name="T37" fmla="*/ 12 h 20"/>
                <a:gd name="T38" fmla="*/ 0 w 18"/>
                <a:gd name="T39" fmla="*/ 12 h 20"/>
                <a:gd name="T40" fmla="*/ 0 w 18"/>
                <a:gd name="T41" fmla="*/ 12 h 20"/>
                <a:gd name="T42" fmla="*/ 0 w 18"/>
                <a:gd name="T43" fmla="*/ 8 h 20"/>
                <a:gd name="T44" fmla="*/ 0 w 18"/>
                <a:gd name="T45" fmla="*/ 8 h 20"/>
                <a:gd name="T46" fmla="*/ 0 w 18"/>
                <a:gd name="T47" fmla="*/ 8 h 20"/>
                <a:gd name="T48" fmla="*/ 0 w 18"/>
                <a:gd name="T49" fmla="*/ 12 h 20"/>
                <a:gd name="T50" fmla="*/ 4 w 18"/>
                <a:gd name="T51" fmla="*/ 8 h 20"/>
                <a:gd name="T52" fmla="*/ 6 w 18"/>
                <a:gd name="T53" fmla="*/ 8 h 20"/>
                <a:gd name="T54" fmla="*/ 6 w 18"/>
                <a:gd name="T55" fmla="*/ 8 h 20"/>
                <a:gd name="T56" fmla="*/ 6 w 18"/>
                <a:gd name="T57" fmla="*/ 8 h 20"/>
                <a:gd name="T58" fmla="*/ 6 w 18"/>
                <a:gd name="T59" fmla="*/ 4 h 20"/>
                <a:gd name="T60" fmla="*/ 6 w 18"/>
                <a:gd name="T61" fmla="*/ 4 h 20"/>
                <a:gd name="T62" fmla="*/ 6 w 18"/>
                <a:gd name="T63" fmla="*/ 4 h 20"/>
                <a:gd name="T64" fmla="*/ 10 w 18"/>
                <a:gd name="T65" fmla="*/ 4 h 20"/>
                <a:gd name="T66" fmla="*/ 10 w 18"/>
                <a:gd name="T67" fmla="*/ 4 h 20"/>
                <a:gd name="T68" fmla="*/ 10 w 18"/>
                <a:gd name="T69" fmla="*/ 0 h 20"/>
                <a:gd name="T70" fmla="*/ 14 w 18"/>
                <a:gd name="T71" fmla="*/ 0 h 20"/>
                <a:gd name="T72" fmla="*/ 14 w 18"/>
                <a:gd name="T73" fmla="*/ 0 h 20"/>
                <a:gd name="T74" fmla="*/ 14 w 18"/>
                <a:gd name="T75" fmla="*/ 0 h 20"/>
                <a:gd name="T76" fmla="*/ 10 w 18"/>
                <a:gd name="T77" fmla="*/ 4 h 20"/>
                <a:gd name="T78" fmla="*/ 10 w 18"/>
                <a:gd name="T79" fmla="*/ 4 h 20"/>
                <a:gd name="T80" fmla="*/ 10 w 18"/>
                <a:gd name="T81" fmla="*/ 4 h 20"/>
                <a:gd name="T82" fmla="*/ 14 w 18"/>
                <a:gd name="T83" fmla="*/ 4 h 20"/>
                <a:gd name="T84" fmla="*/ 14 w 18"/>
                <a:gd name="T85" fmla="*/ 4 h 20"/>
                <a:gd name="T86" fmla="*/ 14 w 18"/>
                <a:gd name="T87" fmla="*/ 4 h 20"/>
                <a:gd name="T88" fmla="*/ 14 w 18"/>
                <a:gd name="T89" fmla="*/ 4 h 20"/>
                <a:gd name="T90" fmla="*/ 14 w 18"/>
                <a:gd name="T91" fmla="*/ 8 h 20"/>
                <a:gd name="T92" fmla="*/ 14 w 18"/>
                <a:gd name="T93" fmla="*/ 8 h 20"/>
                <a:gd name="T94" fmla="*/ 14 w 18"/>
                <a:gd name="T95" fmla="*/ 12 h 20"/>
                <a:gd name="T96" fmla="*/ 14 w 18"/>
                <a:gd name="T97" fmla="*/ 12 h 20"/>
                <a:gd name="T98" fmla="*/ 14 w 18"/>
                <a:gd name="T99" fmla="*/ 12 h 20"/>
                <a:gd name="T100" fmla="*/ 18 w 18"/>
                <a:gd name="T101" fmla="*/ 12 h 20"/>
                <a:gd name="T102" fmla="*/ 18 w 18"/>
                <a:gd name="T103" fmla="*/ 12 h 20"/>
                <a:gd name="T104" fmla="*/ 18 w 18"/>
                <a:gd name="T105" fmla="*/ 16 h 20"/>
                <a:gd name="T106" fmla="*/ 18 w 18"/>
                <a:gd name="T107" fmla="*/ 16 h 20"/>
                <a:gd name="T108" fmla="*/ 18 w 18"/>
                <a:gd name="T109" fmla="*/ 16 h 20"/>
                <a:gd name="T110" fmla="*/ 14 w 18"/>
                <a:gd name="T111" fmla="*/ 12 h 20"/>
                <a:gd name="T112" fmla="*/ 14 w 18"/>
                <a:gd name="T113" fmla="*/ 12 h 20"/>
                <a:gd name="T114" fmla="*/ 14 w 18"/>
                <a:gd name="T115" fmla="*/ 8 h 20"/>
                <a:gd name="T116" fmla="*/ 10 w 18"/>
                <a:gd name="T117" fmla="*/ 8 h 20"/>
                <a:gd name="T118" fmla="*/ 14 w 18"/>
                <a:gd name="T1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 h="20">
                  <a:moveTo>
                    <a:pt x="10" y="4"/>
                  </a:moveTo>
                  <a:lnTo>
                    <a:pt x="10" y="4"/>
                  </a:lnTo>
                  <a:lnTo>
                    <a:pt x="10" y="4"/>
                  </a:lnTo>
                  <a:lnTo>
                    <a:pt x="10" y="4"/>
                  </a:lnTo>
                  <a:lnTo>
                    <a:pt x="10" y="4"/>
                  </a:lnTo>
                  <a:lnTo>
                    <a:pt x="10" y="4"/>
                  </a:lnTo>
                  <a:lnTo>
                    <a:pt x="10" y="4"/>
                  </a:lnTo>
                  <a:lnTo>
                    <a:pt x="10" y="4"/>
                  </a:lnTo>
                  <a:lnTo>
                    <a:pt x="10" y="4"/>
                  </a:lnTo>
                  <a:lnTo>
                    <a:pt x="10" y="4"/>
                  </a:lnTo>
                  <a:lnTo>
                    <a:pt x="10" y="8"/>
                  </a:lnTo>
                  <a:lnTo>
                    <a:pt x="10" y="8"/>
                  </a:lnTo>
                  <a:lnTo>
                    <a:pt x="10" y="8"/>
                  </a:lnTo>
                  <a:lnTo>
                    <a:pt x="10" y="8"/>
                  </a:lnTo>
                  <a:lnTo>
                    <a:pt x="10" y="8"/>
                  </a:lnTo>
                  <a:lnTo>
                    <a:pt x="10" y="12"/>
                  </a:lnTo>
                  <a:lnTo>
                    <a:pt x="10" y="12"/>
                  </a:lnTo>
                  <a:lnTo>
                    <a:pt x="10" y="12"/>
                  </a:lnTo>
                  <a:lnTo>
                    <a:pt x="10" y="12"/>
                  </a:lnTo>
                  <a:lnTo>
                    <a:pt x="10" y="12"/>
                  </a:lnTo>
                  <a:lnTo>
                    <a:pt x="10" y="12"/>
                  </a:lnTo>
                  <a:lnTo>
                    <a:pt x="10" y="16"/>
                  </a:lnTo>
                  <a:lnTo>
                    <a:pt x="10" y="20"/>
                  </a:lnTo>
                  <a:lnTo>
                    <a:pt x="10" y="20"/>
                  </a:lnTo>
                  <a:lnTo>
                    <a:pt x="6" y="20"/>
                  </a:lnTo>
                  <a:lnTo>
                    <a:pt x="6" y="20"/>
                  </a:lnTo>
                  <a:lnTo>
                    <a:pt x="6" y="20"/>
                  </a:lnTo>
                  <a:lnTo>
                    <a:pt x="6" y="20"/>
                  </a:lnTo>
                  <a:lnTo>
                    <a:pt x="6" y="20"/>
                  </a:lnTo>
                  <a:lnTo>
                    <a:pt x="6" y="20"/>
                  </a:lnTo>
                  <a:lnTo>
                    <a:pt x="6" y="20"/>
                  </a:lnTo>
                  <a:lnTo>
                    <a:pt x="4" y="16"/>
                  </a:lnTo>
                  <a:lnTo>
                    <a:pt x="4" y="16"/>
                  </a:lnTo>
                  <a:lnTo>
                    <a:pt x="4" y="16"/>
                  </a:lnTo>
                  <a:lnTo>
                    <a:pt x="4" y="16"/>
                  </a:lnTo>
                  <a:lnTo>
                    <a:pt x="4" y="12"/>
                  </a:lnTo>
                  <a:lnTo>
                    <a:pt x="4" y="12"/>
                  </a:lnTo>
                  <a:lnTo>
                    <a:pt x="4" y="12"/>
                  </a:lnTo>
                  <a:lnTo>
                    <a:pt x="4" y="12"/>
                  </a:lnTo>
                  <a:lnTo>
                    <a:pt x="0" y="12"/>
                  </a:lnTo>
                  <a:lnTo>
                    <a:pt x="0" y="12"/>
                  </a:lnTo>
                  <a:lnTo>
                    <a:pt x="0" y="12"/>
                  </a:lnTo>
                  <a:lnTo>
                    <a:pt x="0" y="12"/>
                  </a:lnTo>
                  <a:lnTo>
                    <a:pt x="0" y="8"/>
                  </a:lnTo>
                  <a:lnTo>
                    <a:pt x="0" y="8"/>
                  </a:lnTo>
                  <a:lnTo>
                    <a:pt x="0" y="8"/>
                  </a:lnTo>
                  <a:lnTo>
                    <a:pt x="0" y="8"/>
                  </a:lnTo>
                  <a:lnTo>
                    <a:pt x="0" y="8"/>
                  </a:lnTo>
                  <a:lnTo>
                    <a:pt x="0" y="8"/>
                  </a:lnTo>
                  <a:lnTo>
                    <a:pt x="0" y="12"/>
                  </a:lnTo>
                  <a:lnTo>
                    <a:pt x="4" y="8"/>
                  </a:lnTo>
                  <a:lnTo>
                    <a:pt x="4" y="8"/>
                  </a:lnTo>
                  <a:lnTo>
                    <a:pt x="6" y="8"/>
                  </a:lnTo>
                  <a:lnTo>
                    <a:pt x="6" y="8"/>
                  </a:lnTo>
                  <a:lnTo>
                    <a:pt x="6" y="8"/>
                  </a:lnTo>
                  <a:lnTo>
                    <a:pt x="6" y="8"/>
                  </a:lnTo>
                  <a:lnTo>
                    <a:pt x="6" y="8"/>
                  </a:lnTo>
                  <a:lnTo>
                    <a:pt x="6" y="8"/>
                  </a:lnTo>
                  <a:lnTo>
                    <a:pt x="6" y="8"/>
                  </a:lnTo>
                  <a:lnTo>
                    <a:pt x="6" y="4"/>
                  </a:lnTo>
                  <a:lnTo>
                    <a:pt x="6" y="4"/>
                  </a:lnTo>
                  <a:lnTo>
                    <a:pt x="6" y="4"/>
                  </a:lnTo>
                  <a:lnTo>
                    <a:pt x="6" y="4"/>
                  </a:lnTo>
                  <a:lnTo>
                    <a:pt x="6" y="4"/>
                  </a:lnTo>
                  <a:lnTo>
                    <a:pt x="6" y="4"/>
                  </a:lnTo>
                  <a:lnTo>
                    <a:pt x="10" y="4"/>
                  </a:lnTo>
                  <a:lnTo>
                    <a:pt x="10" y="4"/>
                  </a:lnTo>
                  <a:lnTo>
                    <a:pt x="10" y="4"/>
                  </a:lnTo>
                  <a:lnTo>
                    <a:pt x="10" y="0"/>
                  </a:lnTo>
                  <a:lnTo>
                    <a:pt x="10" y="0"/>
                  </a:lnTo>
                  <a:lnTo>
                    <a:pt x="14" y="0"/>
                  </a:lnTo>
                  <a:lnTo>
                    <a:pt x="14" y="0"/>
                  </a:lnTo>
                  <a:lnTo>
                    <a:pt x="14" y="0"/>
                  </a:lnTo>
                  <a:lnTo>
                    <a:pt x="14" y="0"/>
                  </a:lnTo>
                  <a:lnTo>
                    <a:pt x="14" y="0"/>
                  </a:lnTo>
                  <a:lnTo>
                    <a:pt x="14" y="0"/>
                  </a:lnTo>
                  <a:lnTo>
                    <a:pt x="14" y="4"/>
                  </a:lnTo>
                  <a:lnTo>
                    <a:pt x="10" y="4"/>
                  </a:lnTo>
                  <a:lnTo>
                    <a:pt x="10" y="4"/>
                  </a:lnTo>
                  <a:lnTo>
                    <a:pt x="10" y="4"/>
                  </a:lnTo>
                  <a:lnTo>
                    <a:pt x="10" y="4"/>
                  </a:lnTo>
                  <a:lnTo>
                    <a:pt x="10" y="4"/>
                  </a:lnTo>
                  <a:close/>
                  <a:moveTo>
                    <a:pt x="14" y="4"/>
                  </a:moveTo>
                  <a:lnTo>
                    <a:pt x="14" y="4"/>
                  </a:lnTo>
                  <a:lnTo>
                    <a:pt x="14" y="8"/>
                  </a:lnTo>
                  <a:lnTo>
                    <a:pt x="14" y="4"/>
                  </a:lnTo>
                  <a:lnTo>
                    <a:pt x="14" y="4"/>
                  </a:lnTo>
                  <a:lnTo>
                    <a:pt x="14" y="4"/>
                  </a:lnTo>
                  <a:lnTo>
                    <a:pt x="14" y="4"/>
                  </a:lnTo>
                  <a:lnTo>
                    <a:pt x="14" y="4"/>
                  </a:lnTo>
                  <a:lnTo>
                    <a:pt x="14" y="4"/>
                  </a:lnTo>
                  <a:lnTo>
                    <a:pt x="14" y="8"/>
                  </a:lnTo>
                  <a:lnTo>
                    <a:pt x="14" y="8"/>
                  </a:lnTo>
                  <a:lnTo>
                    <a:pt x="14" y="8"/>
                  </a:lnTo>
                  <a:lnTo>
                    <a:pt x="14" y="8"/>
                  </a:lnTo>
                  <a:lnTo>
                    <a:pt x="14" y="12"/>
                  </a:lnTo>
                  <a:lnTo>
                    <a:pt x="14" y="12"/>
                  </a:lnTo>
                  <a:lnTo>
                    <a:pt x="14" y="12"/>
                  </a:lnTo>
                  <a:lnTo>
                    <a:pt x="14" y="12"/>
                  </a:lnTo>
                  <a:lnTo>
                    <a:pt x="14" y="12"/>
                  </a:lnTo>
                  <a:lnTo>
                    <a:pt x="14" y="12"/>
                  </a:lnTo>
                  <a:lnTo>
                    <a:pt x="18" y="12"/>
                  </a:lnTo>
                  <a:lnTo>
                    <a:pt x="18" y="12"/>
                  </a:lnTo>
                  <a:lnTo>
                    <a:pt x="18" y="12"/>
                  </a:lnTo>
                  <a:lnTo>
                    <a:pt x="18" y="16"/>
                  </a:lnTo>
                  <a:lnTo>
                    <a:pt x="18" y="16"/>
                  </a:lnTo>
                  <a:lnTo>
                    <a:pt x="18" y="16"/>
                  </a:lnTo>
                  <a:lnTo>
                    <a:pt x="18" y="16"/>
                  </a:lnTo>
                  <a:lnTo>
                    <a:pt x="18" y="16"/>
                  </a:lnTo>
                  <a:lnTo>
                    <a:pt x="18" y="16"/>
                  </a:lnTo>
                  <a:lnTo>
                    <a:pt x="14" y="12"/>
                  </a:lnTo>
                  <a:lnTo>
                    <a:pt x="14" y="12"/>
                  </a:lnTo>
                  <a:lnTo>
                    <a:pt x="14" y="12"/>
                  </a:lnTo>
                  <a:lnTo>
                    <a:pt x="14" y="12"/>
                  </a:lnTo>
                  <a:lnTo>
                    <a:pt x="14" y="8"/>
                  </a:lnTo>
                  <a:lnTo>
                    <a:pt x="14" y="8"/>
                  </a:lnTo>
                  <a:lnTo>
                    <a:pt x="10" y="8"/>
                  </a:lnTo>
                  <a:lnTo>
                    <a:pt x="10" y="8"/>
                  </a:lnTo>
                  <a:lnTo>
                    <a:pt x="14" y="4"/>
                  </a:lnTo>
                  <a:lnTo>
                    <a:pt x="14" y="4"/>
                  </a:lnTo>
                  <a:lnTo>
                    <a:pt x="14"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6" name="Freeform 23">
              <a:extLst>
                <a:ext uri="{FF2B5EF4-FFF2-40B4-BE49-F238E27FC236}">
                  <a16:creationId xmlns:a16="http://schemas.microsoft.com/office/drawing/2014/main" id="{3589D8F5-8631-1926-69AF-826EF944B88B}"/>
                </a:ext>
              </a:extLst>
            </p:cNvPr>
            <p:cNvSpPr>
              <a:spLocks/>
            </p:cNvSpPr>
            <p:nvPr/>
          </p:nvSpPr>
          <p:spPr bwMode="auto">
            <a:xfrm>
              <a:off x="6689725" y="4159318"/>
              <a:ext cx="117475" cy="117475"/>
            </a:xfrm>
            <a:custGeom>
              <a:avLst/>
              <a:gdLst>
                <a:gd name="T0" fmla="*/ 40 w 74"/>
                <a:gd name="T1" fmla="*/ 68 h 74"/>
                <a:gd name="T2" fmla="*/ 36 w 74"/>
                <a:gd name="T3" fmla="*/ 70 h 74"/>
                <a:gd name="T4" fmla="*/ 36 w 74"/>
                <a:gd name="T5" fmla="*/ 70 h 74"/>
                <a:gd name="T6" fmla="*/ 32 w 74"/>
                <a:gd name="T7" fmla="*/ 70 h 74"/>
                <a:gd name="T8" fmla="*/ 30 w 74"/>
                <a:gd name="T9" fmla="*/ 70 h 74"/>
                <a:gd name="T10" fmla="*/ 26 w 74"/>
                <a:gd name="T11" fmla="*/ 70 h 74"/>
                <a:gd name="T12" fmla="*/ 22 w 74"/>
                <a:gd name="T13" fmla="*/ 70 h 74"/>
                <a:gd name="T14" fmla="*/ 18 w 74"/>
                <a:gd name="T15" fmla="*/ 68 h 74"/>
                <a:gd name="T16" fmla="*/ 22 w 74"/>
                <a:gd name="T17" fmla="*/ 64 h 74"/>
                <a:gd name="T18" fmla="*/ 18 w 74"/>
                <a:gd name="T19" fmla="*/ 64 h 74"/>
                <a:gd name="T20" fmla="*/ 10 w 74"/>
                <a:gd name="T21" fmla="*/ 64 h 74"/>
                <a:gd name="T22" fmla="*/ 10 w 74"/>
                <a:gd name="T23" fmla="*/ 56 h 74"/>
                <a:gd name="T24" fmla="*/ 10 w 74"/>
                <a:gd name="T25" fmla="*/ 52 h 74"/>
                <a:gd name="T26" fmla="*/ 10 w 74"/>
                <a:gd name="T27" fmla="*/ 52 h 74"/>
                <a:gd name="T28" fmla="*/ 10 w 74"/>
                <a:gd name="T29" fmla="*/ 52 h 74"/>
                <a:gd name="T30" fmla="*/ 10 w 74"/>
                <a:gd name="T31" fmla="*/ 48 h 74"/>
                <a:gd name="T32" fmla="*/ 10 w 74"/>
                <a:gd name="T33" fmla="*/ 52 h 74"/>
                <a:gd name="T34" fmla="*/ 6 w 74"/>
                <a:gd name="T35" fmla="*/ 48 h 74"/>
                <a:gd name="T36" fmla="*/ 6 w 74"/>
                <a:gd name="T37" fmla="*/ 38 h 74"/>
                <a:gd name="T38" fmla="*/ 4 w 74"/>
                <a:gd name="T39" fmla="*/ 34 h 74"/>
                <a:gd name="T40" fmla="*/ 4 w 74"/>
                <a:gd name="T41" fmla="*/ 26 h 74"/>
                <a:gd name="T42" fmla="*/ 4 w 74"/>
                <a:gd name="T43" fmla="*/ 20 h 74"/>
                <a:gd name="T44" fmla="*/ 4 w 74"/>
                <a:gd name="T45" fmla="*/ 20 h 74"/>
                <a:gd name="T46" fmla="*/ 6 w 74"/>
                <a:gd name="T47" fmla="*/ 16 h 74"/>
                <a:gd name="T48" fmla="*/ 10 w 74"/>
                <a:gd name="T49" fmla="*/ 8 h 74"/>
                <a:gd name="T50" fmla="*/ 10 w 74"/>
                <a:gd name="T51" fmla="*/ 8 h 74"/>
                <a:gd name="T52" fmla="*/ 14 w 74"/>
                <a:gd name="T53" fmla="*/ 4 h 74"/>
                <a:gd name="T54" fmla="*/ 18 w 74"/>
                <a:gd name="T55" fmla="*/ 4 h 74"/>
                <a:gd name="T56" fmla="*/ 26 w 74"/>
                <a:gd name="T57" fmla="*/ 4 h 74"/>
                <a:gd name="T58" fmla="*/ 32 w 74"/>
                <a:gd name="T59" fmla="*/ 4 h 74"/>
                <a:gd name="T60" fmla="*/ 36 w 74"/>
                <a:gd name="T61" fmla="*/ 4 h 74"/>
                <a:gd name="T62" fmla="*/ 40 w 74"/>
                <a:gd name="T63" fmla="*/ 8 h 74"/>
                <a:gd name="T64" fmla="*/ 40 w 74"/>
                <a:gd name="T65" fmla="*/ 4 h 74"/>
                <a:gd name="T66" fmla="*/ 48 w 74"/>
                <a:gd name="T67" fmla="*/ 8 h 74"/>
                <a:gd name="T68" fmla="*/ 52 w 74"/>
                <a:gd name="T69" fmla="*/ 12 h 74"/>
                <a:gd name="T70" fmla="*/ 54 w 74"/>
                <a:gd name="T71" fmla="*/ 8 h 74"/>
                <a:gd name="T72" fmla="*/ 54 w 74"/>
                <a:gd name="T73" fmla="*/ 4 h 74"/>
                <a:gd name="T74" fmla="*/ 54 w 74"/>
                <a:gd name="T75" fmla="*/ 4 h 74"/>
                <a:gd name="T76" fmla="*/ 58 w 74"/>
                <a:gd name="T77" fmla="*/ 0 h 74"/>
                <a:gd name="T78" fmla="*/ 62 w 74"/>
                <a:gd name="T79" fmla="*/ 4 h 74"/>
                <a:gd name="T80" fmla="*/ 70 w 74"/>
                <a:gd name="T81" fmla="*/ 0 h 74"/>
                <a:gd name="T82" fmla="*/ 74 w 74"/>
                <a:gd name="T83" fmla="*/ 4 h 74"/>
                <a:gd name="T84" fmla="*/ 74 w 74"/>
                <a:gd name="T85" fmla="*/ 8 h 74"/>
                <a:gd name="T86" fmla="*/ 74 w 74"/>
                <a:gd name="T87" fmla="*/ 12 h 74"/>
                <a:gd name="T88" fmla="*/ 74 w 74"/>
                <a:gd name="T89" fmla="*/ 22 h 74"/>
                <a:gd name="T90" fmla="*/ 74 w 74"/>
                <a:gd name="T91" fmla="*/ 38 h 74"/>
                <a:gd name="T92" fmla="*/ 74 w 74"/>
                <a:gd name="T93" fmla="*/ 42 h 74"/>
                <a:gd name="T94" fmla="*/ 70 w 74"/>
                <a:gd name="T95" fmla="*/ 42 h 74"/>
                <a:gd name="T96" fmla="*/ 66 w 74"/>
                <a:gd name="T97" fmla="*/ 44 h 74"/>
                <a:gd name="T98" fmla="*/ 62 w 74"/>
                <a:gd name="T99" fmla="*/ 44 h 74"/>
                <a:gd name="T100" fmla="*/ 58 w 74"/>
                <a:gd name="T101" fmla="*/ 48 h 74"/>
                <a:gd name="T102" fmla="*/ 54 w 74"/>
                <a:gd name="T103" fmla="*/ 48 h 74"/>
                <a:gd name="T104" fmla="*/ 52 w 74"/>
                <a:gd name="T105" fmla="*/ 52 h 74"/>
                <a:gd name="T106" fmla="*/ 52 w 74"/>
                <a:gd name="T107" fmla="*/ 56 h 74"/>
                <a:gd name="T108" fmla="*/ 54 w 74"/>
                <a:gd name="T109" fmla="*/ 64 h 74"/>
                <a:gd name="T110" fmla="*/ 54 w 74"/>
                <a:gd name="T111" fmla="*/ 64 h 74"/>
                <a:gd name="T112" fmla="*/ 48 w 74"/>
                <a:gd name="T113" fmla="*/ 64 h 74"/>
                <a:gd name="T114" fmla="*/ 48 w 74"/>
                <a:gd name="T115" fmla="*/ 64 h 74"/>
                <a:gd name="T116" fmla="*/ 44 w 74"/>
                <a:gd name="T117" fmla="*/ 6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 h="74">
                  <a:moveTo>
                    <a:pt x="40" y="64"/>
                  </a:moveTo>
                  <a:lnTo>
                    <a:pt x="40" y="64"/>
                  </a:lnTo>
                  <a:lnTo>
                    <a:pt x="40" y="64"/>
                  </a:lnTo>
                  <a:lnTo>
                    <a:pt x="40" y="64"/>
                  </a:lnTo>
                  <a:lnTo>
                    <a:pt x="40" y="68"/>
                  </a:lnTo>
                  <a:lnTo>
                    <a:pt x="40" y="68"/>
                  </a:lnTo>
                  <a:lnTo>
                    <a:pt x="40" y="68"/>
                  </a:lnTo>
                  <a:lnTo>
                    <a:pt x="40" y="68"/>
                  </a:lnTo>
                  <a:lnTo>
                    <a:pt x="40" y="68"/>
                  </a:lnTo>
                  <a:lnTo>
                    <a:pt x="40" y="68"/>
                  </a:lnTo>
                  <a:lnTo>
                    <a:pt x="36" y="70"/>
                  </a:lnTo>
                  <a:lnTo>
                    <a:pt x="36" y="70"/>
                  </a:lnTo>
                  <a:lnTo>
                    <a:pt x="36" y="70"/>
                  </a:lnTo>
                  <a:lnTo>
                    <a:pt x="36" y="70"/>
                  </a:lnTo>
                  <a:lnTo>
                    <a:pt x="36" y="70"/>
                  </a:lnTo>
                  <a:lnTo>
                    <a:pt x="36" y="70"/>
                  </a:lnTo>
                  <a:lnTo>
                    <a:pt x="36" y="70"/>
                  </a:lnTo>
                  <a:lnTo>
                    <a:pt x="36" y="70"/>
                  </a:lnTo>
                  <a:lnTo>
                    <a:pt x="36" y="70"/>
                  </a:lnTo>
                  <a:lnTo>
                    <a:pt x="36" y="70"/>
                  </a:lnTo>
                  <a:lnTo>
                    <a:pt x="32" y="70"/>
                  </a:lnTo>
                  <a:lnTo>
                    <a:pt x="32" y="70"/>
                  </a:lnTo>
                  <a:lnTo>
                    <a:pt x="32" y="70"/>
                  </a:lnTo>
                  <a:lnTo>
                    <a:pt x="32" y="70"/>
                  </a:lnTo>
                  <a:lnTo>
                    <a:pt x="32" y="70"/>
                  </a:lnTo>
                  <a:lnTo>
                    <a:pt x="32" y="70"/>
                  </a:lnTo>
                  <a:lnTo>
                    <a:pt x="32" y="70"/>
                  </a:lnTo>
                  <a:lnTo>
                    <a:pt x="32" y="74"/>
                  </a:lnTo>
                  <a:lnTo>
                    <a:pt x="30" y="74"/>
                  </a:lnTo>
                  <a:lnTo>
                    <a:pt x="30" y="70"/>
                  </a:lnTo>
                  <a:lnTo>
                    <a:pt x="30" y="70"/>
                  </a:lnTo>
                  <a:lnTo>
                    <a:pt x="30" y="70"/>
                  </a:lnTo>
                  <a:lnTo>
                    <a:pt x="26" y="70"/>
                  </a:lnTo>
                  <a:lnTo>
                    <a:pt x="26" y="70"/>
                  </a:lnTo>
                  <a:lnTo>
                    <a:pt x="26" y="70"/>
                  </a:lnTo>
                  <a:lnTo>
                    <a:pt x="26" y="70"/>
                  </a:lnTo>
                  <a:lnTo>
                    <a:pt x="26" y="70"/>
                  </a:lnTo>
                  <a:lnTo>
                    <a:pt x="22" y="70"/>
                  </a:lnTo>
                  <a:lnTo>
                    <a:pt x="22" y="70"/>
                  </a:lnTo>
                  <a:lnTo>
                    <a:pt x="22" y="70"/>
                  </a:lnTo>
                  <a:lnTo>
                    <a:pt x="22" y="70"/>
                  </a:lnTo>
                  <a:lnTo>
                    <a:pt x="22" y="70"/>
                  </a:lnTo>
                  <a:lnTo>
                    <a:pt x="18" y="70"/>
                  </a:lnTo>
                  <a:lnTo>
                    <a:pt x="18" y="70"/>
                  </a:lnTo>
                  <a:lnTo>
                    <a:pt x="18" y="70"/>
                  </a:lnTo>
                  <a:lnTo>
                    <a:pt x="18" y="68"/>
                  </a:lnTo>
                  <a:lnTo>
                    <a:pt x="18" y="68"/>
                  </a:lnTo>
                  <a:lnTo>
                    <a:pt x="18" y="68"/>
                  </a:lnTo>
                  <a:lnTo>
                    <a:pt x="18" y="68"/>
                  </a:lnTo>
                  <a:lnTo>
                    <a:pt x="18" y="68"/>
                  </a:lnTo>
                  <a:lnTo>
                    <a:pt x="22" y="68"/>
                  </a:lnTo>
                  <a:lnTo>
                    <a:pt x="22" y="68"/>
                  </a:lnTo>
                  <a:lnTo>
                    <a:pt x="22" y="68"/>
                  </a:lnTo>
                  <a:lnTo>
                    <a:pt x="22" y="64"/>
                  </a:lnTo>
                  <a:lnTo>
                    <a:pt x="22" y="64"/>
                  </a:lnTo>
                  <a:lnTo>
                    <a:pt x="18" y="64"/>
                  </a:lnTo>
                  <a:lnTo>
                    <a:pt x="18" y="60"/>
                  </a:lnTo>
                  <a:lnTo>
                    <a:pt x="18" y="60"/>
                  </a:lnTo>
                  <a:lnTo>
                    <a:pt x="18" y="60"/>
                  </a:lnTo>
                  <a:lnTo>
                    <a:pt x="18" y="64"/>
                  </a:lnTo>
                  <a:lnTo>
                    <a:pt x="18" y="64"/>
                  </a:lnTo>
                  <a:lnTo>
                    <a:pt x="14" y="64"/>
                  </a:lnTo>
                  <a:lnTo>
                    <a:pt x="14" y="64"/>
                  </a:lnTo>
                  <a:lnTo>
                    <a:pt x="14" y="68"/>
                  </a:lnTo>
                  <a:lnTo>
                    <a:pt x="10" y="68"/>
                  </a:lnTo>
                  <a:lnTo>
                    <a:pt x="10" y="64"/>
                  </a:lnTo>
                  <a:lnTo>
                    <a:pt x="10" y="64"/>
                  </a:lnTo>
                  <a:lnTo>
                    <a:pt x="10" y="64"/>
                  </a:lnTo>
                  <a:lnTo>
                    <a:pt x="10" y="60"/>
                  </a:lnTo>
                  <a:lnTo>
                    <a:pt x="10" y="60"/>
                  </a:lnTo>
                  <a:lnTo>
                    <a:pt x="10" y="60"/>
                  </a:lnTo>
                  <a:lnTo>
                    <a:pt x="10" y="56"/>
                  </a:lnTo>
                  <a:lnTo>
                    <a:pt x="10" y="56"/>
                  </a:lnTo>
                  <a:lnTo>
                    <a:pt x="10" y="52"/>
                  </a:lnTo>
                  <a:lnTo>
                    <a:pt x="10" y="56"/>
                  </a:lnTo>
                  <a:lnTo>
                    <a:pt x="10" y="52"/>
                  </a:lnTo>
                  <a:lnTo>
                    <a:pt x="10" y="52"/>
                  </a:lnTo>
                  <a:lnTo>
                    <a:pt x="10" y="52"/>
                  </a:lnTo>
                  <a:lnTo>
                    <a:pt x="10" y="52"/>
                  </a:lnTo>
                  <a:lnTo>
                    <a:pt x="10" y="52"/>
                  </a:lnTo>
                  <a:lnTo>
                    <a:pt x="10" y="52"/>
                  </a:lnTo>
                  <a:lnTo>
                    <a:pt x="10" y="52"/>
                  </a:lnTo>
                  <a:lnTo>
                    <a:pt x="10" y="52"/>
                  </a:lnTo>
                  <a:lnTo>
                    <a:pt x="10" y="52"/>
                  </a:lnTo>
                  <a:lnTo>
                    <a:pt x="10" y="52"/>
                  </a:lnTo>
                  <a:lnTo>
                    <a:pt x="10" y="52"/>
                  </a:lnTo>
                  <a:lnTo>
                    <a:pt x="10" y="52"/>
                  </a:lnTo>
                  <a:lnTo>
                    <a:pt x="10" y="52"/>
                  </a:lnTo>
                  <a:lnTo>
                    <a:pt x="10" y="52"/>
                  </a:lnTo>
                  <a:lnTo>
                    <a:pt x="10" y="52"/>
                  </a:lnTo>
                  <a:lnTo>
                    <a:pt x="10" y="48"/>
                  </a:lnTo>
                  <a:lnTo>
                    <a:pt x="10" y="48"/>
                  </a:lnTo>
                  <a:lnTo>
                    <a:pt x="10" y="48"/>
                  </a:lnTo>
                  <a:lnTo>
                    <a:pt x="6" y="48"/>
                  </a:lnTo>
                  <a:lnTo>
                    <a:pt x="10" y="48"/>
                  </a:lnTo>
                  <a:lnTo>
                    <a:pt x="10" y="48"/>
                  </a:lnTo>
                  <a:lnTo>
                    <a:pt x="10" y="48"/>
                  </a:lnTo>
                  <a:lnTo>
                    <a:pt x="10" y="52"/>
                  </a:lnTo>
                  <a:lnTo>
                    <a:pt x="10" y="52"/>
                  </a:lnTo>
                  <a:lnTo>
                    <a:pt x="10" y="52"/>
                  </a:lnTo>
                  <a:lnTo>
                    <a:pt x="10" y="52"/>
                  </a:lnTo>
                  <a:lnTo>
                    <a:pt x="10" y="52"/>
                  </a:lnTo>
                  <a:lnTo>
                    <a:pt x="10" y="52"/>
                  </a:lnTo>
                  <a:lnTo>
                    <a:pt x="10" y="52"/>
                  </a:lnTo>
                  <a:lnTo>
                    <a:pt x="10" y="52"/>
                  </a:lnTo>
                  <a:lnTo>
                    <a:pt x="10" y="52"/>
                  </a:lnTo>
                  <a:lnTo>
                    <a:pt x="10" y="48"/>
                  </a:lnTo>
                  <a:lnTo>
                    <a:pt x="6" y="48"/>
                  </a:lnTo>
                  <a:lnTo>
                    <a:pt x="6" y="48"/>
                  </a:lnTo>
                  <a:lnTo>
                    <a:pt x="6" y="48"/>
                  </a:lnTo>
                  <a:lnTo>
                    <a:pt x="6" y="44"/>
                  </a:lnTo>
                  <a:lnTo>
                    <a:pt x="6" y="42"/>
                  </a:lnTo>
                  <a:lnTo>
                    <a:pt x="6" y="42"/>
                  </a:lnTo>
                  <a:lnTo>
                    <a:pt x="6" y="38"/>
                  </a:lnTo>
                  <a:lnTo>
                    <a:pt x="6" y="38"/>
                  </a:lnTo>
                  <a:lnTo>
                    <a:pt x="4" y="38"/>
                  </a:lnTo>
                  <a:lnTo>
                    <a:pt x="4" y="34"/>
                  </a:lnTo>
                  <a:lnTo>
                    <a:pt x="4" y="34"/>
                  </a:lnTo>
                  <a:lnTo>
                    <a:pt x="4" y="34"/>
                  </a:lnTo>
                  <a:lnTo>
                    <a:pt x="4" y="34"/>
                  </a:lnTo>
                  <a:lnTo>
                    <a:pt x="4" y="34"/>
                  </a:lnTo>
                  <a:lnTo>
                    <a:pt x="4" y="34"/>
                  </a:lnTo>
                  <a:lnTo>
                    <a:pt x="4" y="34"/>
                  </a:lnTo>
                  <a:lnTo>
                    <a:pt x="4" y="30"/>
                  </a:lnTo>
                  <a:lnTo>
                    <a:pt x="4" y="26"/>
                  </a:lnTo>
                  <a:lnTo>
                    <a:pt x="4" y="26"/>
                  </a:lnTo>
                  <a:lnTo>
                    <a:pt x="0" y="22"/>
                  </a:lnTo>
                  <a:lnTo>
                    <a:pt x="0" y="22"/>
                  </a:lnTo>
                  <a:lnTo>
                    <a:pt x="0" y="22"/>
                  </a:lnTo>
                  <a:lnTo>
                    <a:pt x="0" y="22"/>
                  </a:lnTo>
                  <a:lnTo>
                    <a:pt x="0" y="20"/>
                  </a:lnTo>
                  <a:lnTo>
                    <a:pt x="4" y="20"/>
                  </a:lnTo>
                  <a:lnTo>
                    <a:pt x="4" y="20"/>
                  </a:lnTo>
                  <a:lnTo>
                    <a:pt x="4" y="20"/>
                  </a:lnTo>
                  <a:lnTo>
                    <a:pt x="4" y="20"/>
                  </a:lnTo>
                  <a:lnTo>
                    <a:pt x="4" y="20"/>
                  </a:lnTo>
                  <a:lnTo>
                    <a:pt x="4" y="20"/>
                  </a:lnTo>
                  <a:lnTo>
                    <a:pt x="4" y="20"/>
                  </a:lnTo>
                  <a:lnTo>
                    <a:pt x="4" y="20"/>
                  </a:lnTo>
                  <a:lnTo>
                    <a:pt x="4" y="20"/>
                  </a:lnTo>
                  <a:lnTo>
                    <a:pt x="4" y="16"/>
                  </a:lnTo>
                  <a:lnTo>
                    <a:pt x="6" y="16"/>
                  </a:lnTo>
                  <a:lnTo>
                    <a:pt x="6" y="16"/>
                  </a:lnTo>
                  <a:lnTo>
                    <a:pt x="6" y="16"/>
                  </a:lnTo>
                  <a:lnTo>
                    <a:pt x="6" y="12"/>
                  </a:lnTo>
                  <a:lnTo>
                    <a:pt x="6" y="12"/>
                  </a:lnTo>
                  <a:lnTo>
                    <a:pt x="6" y="12"/>
                  </a:lnTo>
                  <a:lnTo>
                    <a:pt x="6" y="12"/>
                  </a:lnTo>
                  <a:lnTo>
                    <a:pt x="10" y="12"/>
                  </a:lnTo>
                  <a:lnTo>
                    <a:pt x="10" y="8"/>
                  </a:lnTo>
                  <a:lnTo>
                    <a:pt x="10" y="8"/>
                  </a:lnTo>
                  <a:lnTo>
                    <a:pt x="10" y="8"/>
                  </a:lnTo>
                  <a:lnTo>
                    <a:pt x="10" y="8"/>
                  </a:lnTo>
                  <a:lnTo>
                    <a:pt x="10" y="8"/>
                  </a:lnTo>
                  <a:lnTo>
                    <a:pt x="10" y="8"/>
                  </a:lnTo>
                  <a:lnTo>
                    <a:pt x="10" y="8"/>
                  </a:lnTo>
                  <a:lnTo>
                    <a:pt x="10" y="8"/>
                  </a:lnTo>
                  <a:lnTo>
                    <a:pt x="10" y="8"/>
                  </a:lnTo>
                  <a:lnTo>
                    <a:pt x="10" y="8"/>
                  </a:lnTo>
                  <a:lnTo>
                    <a:pt x="14" y="8"/>
                  </a:lnTo>
                  <a:lnTo>
                    <a:pt x="14" y="4"/>
                  </a:lnTo>
                  <a:lnTo>
                    <a:pt x="14" y="4"/>
                  </a:lnTo>
                  <a:lnTo>
                    <a:pt x="14" y="4"/>
                  </a:lnTo>
                  <a:lnTo>
                    <a:pt x="14" y="4"/>
                  </a:lnTo>
                  <a:lnTo>
                    <a:pt x="18" y="4"/>
                  </a:lnTo>
                  <a:lnTo>
                    <a:pt x="18" y="4"/>
                  </a:lnTo>
                  <a:lnTo>
                    <a:pt x="18" y="4"/>
                  </a:lnTo>
                  <a:lnTo>
                    <a:pt x="18" y="4"/>
                  </a:lnTo>
                  <a:lnTo>
                    <a:pt x="22" y="4"/>
                  </a:lnTo>
                  <a:lnTo>
                    <a:pt x="22" y="4"/>
                  </a:lnTo>
                  <a:lnTo>
                    <a:pt x="22" y="4"/>
                  </a:lnTo>
                  <a:lnTo>
                    <a:pt x="26" y="4"/>
                  </a:lnTo>
                  <a:lnTo>
                    <a:pt x="26" y="4"/>
                  </a:lnTo>
                  <a:lnTo>
                    <a:pt x="26" y="4"/>
                  </a:lnTo>
                  <a:lnTo>
                    <a:pt x="26" y="4"/>
                  </a:lnTo>
                  <a:lnTo>
                    <a:pt x="30" y="4"/>
                  </a:lnTo>
                  <a:lnTo>
                    <a:pt x="30" y="4"/>
                  </a:lnTo>
                  <a:lnTo>
                    <a:pt x="30" y="4"/>
                  </a:lnTo>
                  <a:lnTo>
                    <a:pt x="30" y="4"/>
                  </a:lnTo>
                  <a:lnTo>
                    <a:pt x="32" y="4"/>
                  </a:lnTo>
                  <a:lnTo>
                    <a:pt x="32" y="4"/>
                  </a:lnTo>
                  <a:lnTo>
                    <a:pt x="32" y="4"/>
                  </a:lnTo>
                  <a:lnTo>
                    <a:pt x="32" y="4"/>
                  </a:lnTo>
                  <a:lnTo>
                    <a:pt x="36" y="4"/>
                  </a:lnTo>
                  <a:lnTo>
                    <a:pt x="36" y="4"/>
                  </a:lnTo>
                  <a:lnTo>
                    <a:pt x="36" y="4"/>
                  </a:lnTo>
                  <a:lnTo>
                    <a:pt x="36" y="4"/>
                  </a:lnTo>
                  <a:lnTo>
                    <a:pt x="36" y="4"/>
                  </a:lnTo>
                  <a:lnTo>
                    <a:pt x="36" y="4"/>
                  </a:lnTo>
                  <a:lnTo>
                    <a:pt x="36" y="8"/>
                  </a:lnTo>
                  <a:lnTo>
                    <a:pt x="36" y="8"/>
                  </a:lnTo>
                  <a:lnTo>
                    <a:pt x="40" y="8"/>
                  </a:lnTo>
                  <a:lnTo>
                    <a:pt x="40" y="8"/>
                  </a:lnTo>
                  <a:lnTo>
                    <a:pt x="40" y="8"/>
                  </a:lnTo>
                  <a:lnTo>
                    <a:pt x="40" y="8"/>
                  </a:lnTo>
                  <a:lnTo>
                    <a:pt x="40" y="8"/>
                  </a:lnTo>
                  <a:lnTo>
                    <a:pt x="40" y="4"/>
                  </a:lnTo>
                  <a:lnTo>
                    <a:pt x="40" y="4"/>
                  </a:lnTo>
                  <a:lnTo>
                    <a:pt x="40" y="8"/>
                  </a:lnTo>
                  <a:lnTo>
                    <a:pt x="44" y="8"/>
                  </a:lnTo>
                  <a:lnTo>
                    <a:pt x="44" y="12"/>
                  </a:lnTo>
                  <a:lnTo>
                    <a:pt x="44" y="12"/>
                  </a:lnTo>
                  <a:lnTo>
                    <a:pt x="44" y="8"/>
                  </a:lnTo>
                  <a:lnTo>
                    <a:pt x="48" y="8"/>
                  </a:lnTo>
                  <a:lnTo>
                    <a:pt x="48" y="12"/>
                  </a:lnTo>
                  <a:lnTo>
                    <a:pt x="48" y="12"/>
                  </a:lnTo>
                  <a:lnTo>
                    <a:pt x="48" y="12"/>
                  </a:lnTo>
                  <a:lnTo>
                    <a:pt x="52" y="12"/>
                  </a:lnTo>
                  <a:lnTo>
                    <a:pt x="52" y="12"/>
                  </a:lnTo>
                  <a:lnTo>
                    <a:pt x="52" y="12"/>
                  </a:lnTo>
                  <a:lnTo>
                    <a:pt x="52" y="12"/>
                  </a:lnTo>
                  <a:lnTo>
                    <a:pt x="52" y="12"/>
                  </a:lnTo>
                  <a:lnTo>
                    <a:pt x="54" y="12"/>
                  </a:lnTo>
                  <a:lnTo>
                    <a:pt x="54" y="12"/>
                  </a:lnTo>
                  <a:lnTo>
                    <a:pt x="54" y="12"/>
                  </a:lnTo>
                  <a:lnTo>
                    <a:pt x="54" y="8"/>
                  </a:lnTo>
                  <a:lnTo>
                    <a:pt x="52" y="8"/>
                  </a:lnTo>
                  <a:lnTo>
                    <a:pt x="52" y="8"/>
                  </a:lnTo>
                  <a:lnTo>
                    <a:pt x="52" y="4"/>
                  </a:lnTo>
                  <a:lnTo>
                    <a:pt x="54" y="4"/>
                  </a:lnTo>
                  <a:lnTo>
                    <a:pt x="54" y="4"/>
                  </a:lnTo>
                  <a:lnTo>
                    <a:pt x="54" y="4"/>
                  </a:lnTo>
                  <a:lnTo>
                    <a:pt x="54" y="4"/>
                  </a:lnTo>
                  <a:lnTo>
                    <a:pt x="54" y="4"/>
                  </a:lnTo>
                  <a:lnTo>
                    <a:pt x="54" y="4"/>
                  </a:lnTo>
                  <a:lnTo>
                    <a:pt x="54" y="4"/>
                  </a:lnTo>
                  <a:lnTo>
                    <a:pt x="54" y="4"/>
                  </a:lnTo>
                  <a:lnTo>
                    <a:pt x="54" y="4"/>
                  </a:lnTo>
                  <a:lnTo>
                    <a:pt x="54" y="4"/>
                  </a:lnTo>
                  <a:lnTo>
                    <a:pt x="58" y="4"/>
                  </a:lnTo>
                  <a:lnTo>
                    <a:pt x="58" y="4"/>
                  </a:lnTo>
                  <a:lnTo>
                    <a:pt x="58" y="4"/>
                  </a:lnTo>
                  <a:lnTo>
                    <a:pt x="58" y="0"/>
                  </a:lnTo>
                  <a:lnTo>
                    <a:pt x="58" y="0"/>
                  </a:lnTo>
                  <a:lnTo>
                    <a:pt x="62" y="4"/>
                  </a:lnTo>
                  <a:lnTo>
                    <a:pt x="62" y="4"/>
                  </a:lnTo>
                  <a:lnTo>
                    <a:pt x="62" y="4"/>
                  </a:lnTo>
                  <a:lnTo>
                    <a:pt x="62" y="4"/>
                  </a:lnTo>
                  <a:lnTo>
                    <a:pt x="62" y="4"/>
                  </a:lnTo>
                  <a:lnTo>
                    <a:pt x="62" y="4"/>
                  </a:lnTo>
                  <a:lnTo>
                    <a:pt x="62" y="8"/>
                  </a:lnTo>
                  <a:lnTo>
                    <a:pt x="70" y="4"/>
                  </a:lnTo>
                  <a:lnTo>
                    <a:pt x="70" y="4"/>
                  </a:lnTo>
                  <a:lnTo>
                    <a:pt x="70" y="4"/>
                  </a:lnTo>
                  <a:lnTo>
                    <a:pt x="70" y="4"/>
                  </a:lnTo>
                  <a:lnTo>
                    <a:pt x="70" y="0"/>
                  </a:lnTo>
                  <a:lnTo>
                    <a:pt x="74" y="0"/>
                  </a:lnTo>
                  <a:lnTo>
                    <a:pt x="74" y="0"/>
                  </a:lnTo>
                  <a:lnTo>
                    <a:pt x="74" y="0"/>
                  </a:lnTo>
                  <a:lnTo>
                    <a:pt x="74" y="0"/>
                  </a:lnTo>
                  <a:lnTo>
                    <a:pt x="74" y="0"/>
                  </a:lnTo>
                  <a:lnTo>
                    <a:pt x="74" y="4"/>
                  </a:lnTo>
                  <a:lnTo>
                    <a:pt x="74" y="4"/>
                  </a:lnTo>
                  <a:lnTo>
                    <a:pt x="74" y="4"/>
                  </a:lnTo>
                  <a:lnTo>
                    <a:pt x="74" y="4"/>
                  </a:lnTo>
                  <a:lnTo>
                    <a:pt x="74" y="4"/>
                  </a:lnTo>
                  <a:lnTo>
                    <a:pt x="70" y="4"/>
                  </a:lnTo>
                  <a:lnTo>
                    <a:pt x="74" y="8"/>
                  </a:lnTo>
                  <a:lnTo>
                    <a:pt x="74" y="8"/>
                  </a:lnTo>
                  <a:lnTo>
                    <a:pt x="70" y="8"/>
                  </a:lnTo>
                  <a:lnTo>
                    <a:pt x="70" y="8"/>
                  </a:lnTo>
                  <a:lnTo>
                    <a:pt x="70" y="12"/>
                  </a:lnTo>
                  <a:lnTo>
                    <a:pt x="74" y="12"/>
                  </a:lnTo>
                  <a:lnTo>
                    <a:pt x="74" y="12"/>
                  </a:lnTo>
                  <a:lnTo>
                    <a:pt x="74" y="16"/>
                  </a:lnTo>
                  <a:lnTo>
                    <a:pt x="74" y="16"/>
                  </a:lnTo>
                  <a:lnTo>
                    <a:pt x="74" y="20"/>
                  </a:lnTo>
                  <a:lnTo>
                    <a:pt x="74" y="20"/>
                  </a:lnTo>
                  <a:lnTo>
                    <a:pt x="74" y="22"/>
                  </a:lnTo>
                  <a:lnTo>
                    <a:pt x="74" y="22"/>
                  </a:lnTo>
                  <a:lnTo>
                    <a:pt x="74" y="30"/>
                  </a:lnTo>
                  <a:lnTo>
                    <a:pt x="74" y="30"/>
                  </a:lnTo>
                  <a:lnTo>
                    <a:pt x="74" y="30"/>
                  </a:lnTo>
                  <a:lnTo>
                    <a:pt x="74" y="30"/>
                  </a:lnTo>
                  <a:lnTo>
                    <a:pt x="74" y="34"/>
                  </a:lnTo>
                  <a:lnTo>
                    <a:pt x="74" y="38"/>
                  </a:lnTo>
                  <a:lnTo>
                    <a:pt x="74" y="38"/>
                  </a:lnTo>
                  <a:lnTo>
                    <a:pt x="74" y="42"/>
                  </a:lnTo>
                  <a:lnTo>
                    <a:pt x="74" y="42"/>
                  </a:lnTo>
                  <a:lnTo>
                    <a:pt x="74" y="42"/>
                  </a:lnTo>
                  <a:lnTo>
                    <a:pt x="74" y="42"/>
                  </a:lnTo>
                  <a:lnTo>
                    <a:pt x="74" y="42"/>
                  </a:lnTo>
                  <a:lnTo>
                    <a:pt x="70" y="42"/>
                  </a:lnTo>
                  <a:lnTo>
                    <a:pt x="70" y="42"/>
                  </a:lnTo>
                  <a:lnTo>
                    <a:pt x="70" y="42"/>
                  </a:lnTo>
                  <a:lnTo>
                    <a:pt x="70" y="42"/>
                  </a:lnTo>
                  <a:lnTo>
                    <a:pt x="70" y="42"/>
                  </a:lnTo>
                  <a:lnTo>
                    <a:pt x="70" y="42"/>
                  </a:lnTo>
                  <a:lnTo>
                    <a:pt x="66" y="42"/>
                  </a:lnTo>
                  <a:lnTo>
                    <a:pt x="66" y="44"/>
                  </a:lnTo>
                  <a:lnTo>
                    <a:pt x="66" y="44"/>
                  </a:lnTo>
                  <a:lnTo>
                    <a:pt x="66" y="44"/>
                  </a:lnTo>
                  <a:lnTo>
                    <a:pt x="66" y="44"/>
                  </a:lnTo>
                  <a:lnTo>
                    <a:pt x="66" y="44"/>
                  </a:lnTo>
                  <a:lnTo>
                    <a:pt x="66" y="44"/>
                  </a:lnTo>
                  <a:lnTo>
                    <a:pt x="62" y="44"/>
                  </a:lnTo>
                  <a:lnTo>
                    <a:pt x="62" y="44"/>
                  </a:lnTo>
                  <a:lnTo>
                    <a:pt x="62" y="44"/>
                  </a:lnTo>
                  <a:lnTo>
                    <a:pt x="62" y="48"/>
                  </a:lnTo>
                  <a:lnTo>
                    <a:pt x="62" y="44"/>
                  </a:lnTo>
                  <a:lnTo>
                    <a:pt x="58" y="44"/>
                  </a:lnTo>
                  <a:lnTo>
                    <a:pt x="58" y="44"/>
                  </a:lnTo>
                  <a:lnTo>
                    <a:pt x="58" y="44"/>
                  </a:lnTo>
                  <a:lnTo>
                    <a:pt x="58" y="48"/>
                  </a:lnTo>
                  <a:lnTo>
                    <a:pt x="58" y="48"/>
                  </a:lnTo>
                  <a:lnTo>
                    <a:pt x="58" y="48"/>
                  </a:lnTo>
                  <a:lnTo>
                    <a:pt x="58" y="52"/>
                  </a:lnTo>
                  <a:lnTo>
                    <a:pt x="58" y="52"/>
                  </a:lnTo>
                  <a:lnTo>
                    <a:pt x="58" y="52"/>
                  </a:lnTo>
                  <a:lnTo>
                    <a:pt x="54" y="52"/>
                  </a:lnTo>
                  <a:lnTo>
                    <a:pt x="54" y="52"/>
                  </a:lnTo>
                  <a:lnTo>
                    <a:pt x="54" y="48"/>
                  </a:lnTo>
                  <a:lnTo>
                    <a:pt x="52" y="48"/>
                  </a:lnTo>
                  <a:lnTo>
                    <a:pt x="52" y="48"/>
                  </a:lnTo>
                  <a:lnTo>
                    <a:pt x="52" y="52"/>
                  </a:lnTo>
                  <a:lnTo>
                    <a:pt x="52" y="52"/>
                  </a:lnTo>
                  <a:lnTo>
                    <a:pt x="52" y="52"/>
                  </a:lnTo>
                  <a:lnTo>
                    <a:pt x="52" y="52"/>
                  </a:lnTo>
                  <a:lnTo>
                    <a:pt x="52" y="52"/>
                  </a:lnTo>
                  <a:lnTo>
                    <a:pt x="52" y="52"/>
                  </a:lnTo>
                  <a:lnTo>
                    <a:pt x="52" y="52"/>
                  </a:lnTo>
                  <a:lnTo>
                    <a:pt x="52" y="52"/>
                  </a:lnTo>
                  <a:lnTo>
                    <a:pt x="52" y="52"/>
                  </a:lnTo>
                  <a:lnTo>
                    <a:pt x="52" y="56"/>
                  </a:lnTo>
                  <a:lnTo>
                    <a:pt x="52" y="56"/>
                  </a:lnTo>
                  <a:lnTo>
                    <a:pt x="52" y="60"/>
                  </a:lnTo>
                  <a:lnTo>
                    <a:pt x="52" y="60"/>
                  </a:lnTo>
                  <a:lnTo>
                    <a:pt x="52" y="60"/>
                  </a:lnTo>
                  <a:lnTo>
                    <a:pt x="54" y="64"/>
                  </a:lnTo>
                  <a:lnTo>
                    <a:pt x="54" y="64"/>
                  </a:lnTo>
                  <a:lnTo>
                    <a:pt x="54" y="64"/>
                  </a:lnTo>
                  <a:lnTo>
                    <a:pt x="54" y="64"/>
                  </a:lnTo>
                  <a:lnTo>
                    <a:pt x="54" y="64"/>
                  </a:lnTo>
                  <a:lnTo>
                    <a:pt x="54" y="64"/>
                  </a:lnTo>
                  <a:lnTo>
                    <a:pt x="54" y="64"/>
                  </a:lnTo>
                  <a:lnTo>
                    <a:pt x="54" y="64"/>
                  </a:lnTo>
                  <a:lnTo>
                    <a:pt x="54" y="68"/>
                  </a:lnTo>
                  <a:lnTo>
                    <a:pt x="54" y="68"/>
                  </a:lnTo>
                  <a:lnTo>
                    <a:pt x="54" y="68"/>
                  </a:lnTo>
                  <a:lnTo>
                    <a:pt x="52" y="64"/>
                  </a:lnTo>
                  <a:lnTo>
                    <a:pt x="52" y="64"/>
                  </a:lnTo>
                  <a:lnTo>
                    <a:pt x="48" y="64"/>
                  </a:lnTo>
                  <a:lnTo>
                    <a:pt x="48" y="64"/>
                  </a:lnTo>
                  <a:lnTo>
                    <a:pt x="48" y="64"/>
                  </a:lnTo>
                  <a:lnTo>
                    <a:pt x="48" y="64"/>
                  </a:lnTo>
                  <a:lnTo>
                    <a:pt x="48" y="64"/>
                  </a:lnTo>
                  <a:lnTo>
                    <a:pt x="48" y="64"/>
                  </a:lnTo>
                  <a:lnTo>
                    <a:pt x="48" y="64"/>
                  </a:lnTo>
                  <a:lnTo>
                    <a:pt x="44" y="64"/>
                  </a:lnTo>
                  <a:lnTo>
                    <a:pt x="44" y="64"/>
                  </a:lnTo>
                  <a:lnTo>
                    <a:pt x="44" y="64"/>
                  </a:lnTo>
                  <a:lnTo>
                    <a:pt x="44" y="64"/>
                  </a:lnTo>
                  <a:lnTo>
                    <a:pt x="44" y="68"/>
                  </a:lnTo>
                  <a:lnTo>
                    <a:pt x="44" y="68"/>
                  </a:lnTo>
                  <a:lnTo>
                    <a:pt x="40" y="64"/>
                  </a:lnTo>
                  <a:lnTo>
                    <a:pt x="40" y="64"/>
                  </a:lnTo>
                  <a:lnTo>
                    <a:pt x="40" y="64"/>
                  </a:lnTo>
                  <a:lnTo>
                    <a:pt x="40" y="64"/>
                  </a:lnTo>
                  <a:lnTo>
                    <a:pt x="40" y="6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7" name="Freeform 24">
              <a:extLst>
                <a:ext uri="{FF2B5EF4-FFF2-40B4-BE49-F238E27FC236}">
                  <a16:creationId xmlns:a16="http://schemas.microsoft.com/office/drawing/2014/main" id="{35F312D5-20FB-0378-355A-8CC72E3EABBB}"/>
                </a:ext>
              </a:extLst>
            </p:cNvPr>
            <p:cNvSpPr>
              <a:spLocks noEditPoints="1"/>
            </p:cNvSpPr>
            <p:nvPr/>
          </p:nvSpPr>
          <p:spPr bwMode="auto">
            <a:xfrm>
              <a:off x="6045200" y="2994093"/>
              <a:ext cx="1371600" cy="1069975"/>
            </a:xfrm>
            <a:custGeom>
              <a:avLst/>
              <a:gdLst>
                <a:gd name="T0" fmla="*/ 356 w 864"/>
                <a:gd name="T1" fmla="*/ 518 h 674"/>
                <a:gd name="T2" fmla="*/ 328 w 864"/>
                <a:gd name="T3" fmla="*/ 484 h 674"/>
                <a:gd name="T4" fmla="*/ 282 w 864"/>
                <a:gd name="T5" fmla="*/ 484 h 674"/>
                <a:gd name="T6" fmla="*/ 226 w 864"/>
                <a:gd name="T7" fmla="*/ 496 h 674"/>
                <a:gd name="T8" fmla="*/ 182 w 864"/>
                <a:gd name="T9" fmla="*/ 500 h 674"/>
                <a:gd name="T10" fmla="*/ 136 w 864"/>
                <a:gd name="T11" fmla="*/ 470 h 674"/>
                <a:gd name="T12" fmla="*/ 84 w 864"/>
                <a:gd name="T13" fmla="*/ 444 h 674"/>
                <a:gd name="T14" fmla="*/ 76 w 864"/>
                <a:gd name="T15" fmla="*/ 402 h 674"/>
                <a:gd name="T16" fmla="*/ 44 w 864"/>
                <a:gd name="T17" fmla="*/ 354 h 674"/>
                <a:gd name="T18" fmla="*/ 20 w 864"/>
                <a:gd name="T19" fmla="*/ 316 h 674"/>
                <a:gd name="T20" fmla="*/ 18 w 864"/>
                <a:gd name="T21" fmla="*/ 268 h 674"/>
                <a:gd name="T22" fmla="*/ 74 w 864"/>
                <a:gd name="T23" fmla="*/ 242 h 674"/>
                <a:gd name="T24" fmla="*/ 96 w 864"/>
                <a:gd name="T25" fmla="*/ 194 h 674"/>
                <a:gd name="T26" fmla="*/ 122 w 864"/>
                <a:gd name="T27" fmla="*/ 164 h 674"/>
                <a:gd name="T28" fmla="*/ 170 w 864"/>
                <a:gd name="T29" fmla="*/ 120 h 674"/>
                <a:gd name="T30" fmla="*/ 218 w 864"/>
                <a:gd name="T31" fmla="*/ 112 h 674"/>
                <a:gd name="T32" fmla="*/ 242 w 864"/>
                <a:gd name="T33" fmla="*/ 168 h 674"/>
                <a:gd name="T34" fmla="*/ 312 w 864"/>
                <a:gd name="T35" fmla="*/ 198 h 674"/>
                <a:gd name="T36" fmla="*/ 386 w 864"/>
                <a:gd name="T37" fmla="*/ 220 h 674"/>
                <a:gd name="T38" fmla="*/ 476 w 864"/>
                <a:gd name="T39" fmla="*/ 228 h 674"/>
                <a:gd name="T40" fmla="*/ 542 w 864"/>
                <a:gd name="T41" fmla="*/ 198 h 674"/>
                <a:gd name="T42" fmla="*/ 600 w 864"/>
                <a:gd name="T43" fmla="*/ 164 h 674"/>
                <a:gd name="T44" fmla="*/ 656 w 864"/>
                <a:gd name="T45" fmla="*/ 138 h 674"/>
                <a:gd name="T46" fmla="*/ 600 w 864"/>
                <a:gd name="T47" fmla="*/ 108 h 674"/>
                <a:gd name="T48" fmla="*/ 648 w 864"/>
                <a:gd name="T49" fmla="*/ 64 h 674"/>
                <a:gd name="T50" fmla="*/ 676 w 864"/>
                <a:gd name="T51" fmla="*/ 4 h 674"/>
                <a:gd name="T52" fmla="*/ 744 w 864"/>
                <a:gd name="T53" fmla="*/ 18 h 674"/>
                <a:gd name="T54" fmla="*/ 762 w 864"/>
                <a:gd name="T55" fmla="*/ 78 h 674"/>
                <a:gd name="T56" fmla="*/ 814 w 864"/>
                <a:gd name="T57" fmla="*/ 120 h 674"/>
                <a:gd name="T58" fmla="*/ 856 w 864"/>
                <a:gd name="T59" fmla="*/ 138 h 674"/>
                <a:gd name="T60" fmla="*/ 814 w 864"/>
                <a:gd name="T61" fmla="*/ 180 h 674"/>
                <a:gd name="T62" fmla="*/ 796 w 864"/>
                <a:gd name="T63" fmla="*/ 220 h 674"/>
                <a:gd name="T64" fmla="*/ 748 w 864"/>
                <a:gd name="T65" fmla="*/ 242 h 674"/>
                <a:gd name="T66" fmla="*/ 696 w 864"/>
                <a:gd name="T67" fmla="*/ 284 h 674"/>
                <a:gd name="T68" fmla="*/ 688 w 864"/>
                <a:gd name="T69" fmla="*/ 268 h 674"/>
                <a:gd name="T70" fmla="*/ 628 w 864"/>
                <a:gd name="T71" fmla="*/ 286 h 674"/>
                <a:gd name="T72" fmla="*/ 662 w 864"/>
                <a:gd name="T73" fmla="*/ 320 h 674"/>
                <a:gd name="T74" fmla="*/ 666 w 864"/>
                <a:gd name="T75" fmla="*/ 340 h 674"/>
                <a:gd name="T76" fmla="*/ 662 w 864"/>
                <a:gd name="T77" fmla="*/ 384 h 674"/>
                <a:gd name="T78" fmla="*/ 662 w 864"/>
                <a:gd name="T79" fmla="*/ 424 h 674"/>
                <a:gd name="T80" fmla="*/ 676 w 864"/>
                <a:gd name="T81" fmla="*/ 448 h 674"/>
                <a:gd name="T82" fmla="*/ 680 w 864"/>
                <a:gd name="T83" fmla="*/ 470 h 674"/>
                <a:gd name="T84" fmla="*/ 670 w 864"/>
                <a:gd name="T85" fmla="*/ 496 h 674"/>
                <a:gd name="T86" fmla="*/ 658 w 864"/>
                <a:gd name="T87" fmla="*/ 522 h 674"/>
                <a:gd name="T88" fmla="*/ 648 w 864"/>
                <a:gd name="T89" fmla="*/ 540 h 674"/>
                <a:gd name="T90" fmla="*/ 626 w 864"/>
                <a:gd name="T91" fmla="*/ 564 h 674"/>
                <a:gd name="T92" fmla="*/ 588 w 864"/>
                <a:gd name="T93" fmla="*/ 592 h 674"/>
                <a:gd name="T94" fmla="*/ 562 w 864"/>
                <a:gd name="T95" fmla="*/ 592 h 674"/>
                <a:gd name="T96" fmla="*/ 536 w 864"/>
                <a:gd name="T97" fmla="*/ 616 h 674"/>
                <a:gd name="T98" fmla="*/ 514 w 864"/>
                <a:gd name="T99" fmla="*/ 620 h 674"/>
                <a:gd name="T100" fmla="*/ 486 w 864"/>
                <a:gd name="T101" fmla="*/ 616 h 674"/>
                <a:gd name="T102" fmla="*/ 430 w 864"/>
                <a:gd name="T103" fmla="*/ 592 h 674"/>
                <a:gd name="T104" fmla="*/ 402 w 864"/>
                <a:gd name="T105" fmla="*/ 620 h 674"/>
                <a:gd name="T106" fmla="*/ 364 w 864"/>
                <a:gd name="T107" fmla="*/ 586 h 674"/>
                <a:gd name="T108" fmla="*/ 670 w 864"/>
                <a:gd name="T109" fmla="*/ 556 h 674"/>
                <a:gd name="T110" fmla="*/ 670 w 864"/>
                <a:gd name="T111" fmla="*/ 600 h 674"/>
                <a:gd name="T112" fmla="*/ 498 w 864"/>
                <a:gd name="T113" fmla="*/ 662 h 674"/>
                <a:gd name="T114" fmla="*/ 524 w 864"/>
                <a:gd name="T115" fmla="*/ 656 h 674"/>
                <a:gd name="T116" fmla="*/ 684 w 864"/>
                <a:gd name="T117" fmla="*/ 458 h 674"/>
                <a:gd name="T118" fmla="*/ 520 w 864"/>
                <a:gd name="T119" fmla="*/ 622 h 674"/>
                <a:gd name="T120" fmla="*/ 566 w 864"/>
                <a:gd name="T121" fmla="*/ 590 h 674"/>
                <a:gd name="T122" fmla="*/ 628 w 864"/>
                <a:gd name="T123" fmla="*/ 564 h 674"/>
                <a:gd name="T124" fmla="*/ 576 w 864"/>
                <a:gd name="T125" fmla="*/ 60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4" h="674">
                  <a:moveTo>
                    <a:pt x="342" y="574"/>
                  </a:moveTo>
                  <a:lnTo>
                    <a:pt x="342" y="570"/>
                  </a:lnTo>
                  <a:lnTo>
                    <a:pt x="338" y="570"/>
                  </a:lnTo>
                  <a:lnTo>
                    <a:pt x="342" y="570"/>
                  </a:lnTo>
                  <a:lnTo>
                    <a:pt x="342" y="566"/>
                  </a:lnTo>
                  <a:lnTo>
                    <a:pt x="342" y="564"/>
                  </a:lnTo>
                  <a:lnTo>
                    <a:pt x="338" y="564"/>
                  </a:lnTo>
                  <a:lnTo>
                    <a:pt x="338" y="560"/>
                  </a:lnTo>
                  <a:lnTo>
                    <a:pt x="338" y="556"/>
                  </a:lnTo>
                  <a:lnTo>
                    <a:pt x="342" y="556"/>
                  </a:lnTo>
                  <a:lnTo>
                    <a:pt x="342" y="552"/>
                  </a:lnTo>
                  <a:lnTo>
                    <a:pt x="342" y="548"/>
                  </a:lnTo>
                  <a:lnTo>
                    <a:pt x="346" y="548"/>
                  </a:lnTo>
                  <a:lnTo>
                    <a:pt x="346" y="544"/>
                  </a:lnTo>
                  <a:lnTo>
                    <a:pt x="348" y="540"/>
                  </a:lnTo>
                  <a:lnTo>
                    <a:pt x="352" y="540"/>
                  </a:lnTo>
                  <a:lnTo>
                    <a:pt x="352" y="536"/>
                  </a:lnTo>
                  <a:lnTo>
                    <a:pt x="356" y="536"/>
                  </a:lnTo>
                  <a:lnTo>
                    <a:pt x="352" y="536"/>
                  </a:lnTo>
                  <a:lnTo>
                    <a:pt x="352" y="534"/>
                  </a:lnTo>
                  <a:lnTo>
                    <a:pt x="356" y="534"/>
                  </a:lnTo>
                  <a:lnTo>
                    <a:pt x="356" y="530"/>
                  </a:lnTo>
                  <a:lnTo>
                    <a:pt x="356" y="526"/>
                  </a:lnTo>
                  <a:lnTo>
                    <a:pt x="356" y="522"/>
                  </a:lnTo>
                  <a:lnTo>
                    <a:pt x="356" y="518"/>
                  </a:lnTo>
                  <a:lnTo>
                    <a:pt x="356" y="514"/>
                  </a:lnTo>
                  <a:lnTo>
                    <a:pt x="356" y="510"/>
                  </a:lnTo>
                  <a:lnTo>
                    <a:pt x="356" y="508"/>
                  </a:lnTo>
                  <a:lnTo>
                    <a:pt x="352" y="508"/>
                  </a:lnTo>
                  <a:lnTo>
                    <a:pt x="352" y="504"/>
                  </a:lnTo>
                  <a:lnTo>
                    <a:pt x="352" y="508"/>
                  </a:lnTo>
                  <a:lnTo>
                    <a:pt x="348" y="508"/>
                  </a:lnTo>
                  <a:lnTo>
                    <a:pt x="348" y="504"/>
                  </a:lnTo>
                  <a:lnTo>
                    <a:pt x="348" y="500"/>
                  </a:lnTo>
                  <a:lnTo>
                    <a:pt x="346" y="500"/>
                  </a:lnTo>
                  <a:lnTo>
                    <a:pt x="346" y="496"/>
                  </a:lnTo>
                  <a:lnTo>
                    <a:pt x="346" y="492"/>
                  </a:lnTo>
                  <a:lnTo>
                    <a:pt x="342" y="492"/>
                  </a:lnTo>
                  <a:lnTo>
                    <a:pt x="342" y="488"/>
                  </a:lnTo>
                  <a:lnTo>
                    <a:pt x="338" y="488"/>
                  </a:lnTo>
                  <a:lnTo>
                    <a:pt x="338" y="492"/>
                  </a:lnTo>
                  <a:lnTo>
                    <a:pt x="334" y="492"/>
                  </a:lnTo>
                  <a:lnTo>
                    <a:pt x="334" y="496"/>
                  </a:lnTo>
                  <a:lnTo>
                    <a:pt x="334" y="492"/>
                  </a:lnTo>
                  <a:lnTo>
                    <a:pt x="330" y="492"/>
                  </a:lnTo>
                  <a:lnTo>
                    <a:pt x="328" y="492"/>
                  </a:lnTo>
                  <a:lnTo>
                    <a:pt x="328" y="488"/>
                  </a:lnTo>
                  <a:lnTo>
                    <a:pt x="324" y="492"/>
                  </a:lnTo>
                  <a:lnTo>
                    <a:pt x="324" y="488"/>
                  </a:lnTo>
                  <a:lnTo>
                    <a:pt x="328" y="484"/>
                  </a:lnTo>
                  <a:lnTo>
                    <a:pt x="324" y="480"/>
                  </a:lnTo>
                  <a:lnTo>
                    <a:pt x="324" y="478"/>
                  </a:lnTo>
                  <a:lnTo>
                    <a:pt x="324" y="480"/>
                  </a:lnTo>
                  <a:lnTo>
                    <a:pt x="320" y="480"/>
                  </a:lnTo>
                  <a:lnTo>
                    <a:pt x="320" y="478"/>
                  </a:lnTo>
                  <a:lnTo>
                    <a:pt x="324" y="478"/>
                  </a:lnTo>
                  <a:lnTo>
                    <a:pt x="324" y="474"/>
                  </a:lnTo>
                  <a:lnTo>
                    <a:pt x="320" y="478"/>
                  </a:lnTo>
                  <a:lnTo>
                    <a:pt x="320" y="474"/>
                  </a:lnTo>
                  <a:lnTo>
                    <a:pt x="320" y="470"/>
                  </a:lnTo>
                  <a:lnTo>
                    <a:pt x="316" y="474"/>
                  </a:lnTo>
                  <a:lnTo>
                    <a:pt x="312" y="474"/>
                  </a:lnTo>
                  <a:lnTo>
                    <a:pt x="312" y="478"/>
                  </a:lnTo>
                  <a:lnTo>
                    <a:pt x="308" y="478"/>
                  </a:lnTo>
                  <a:lnTo>
                    <a:pt x="308" y="480"/>
                  </a:lnTo>
                  <a:lnTo>
                    <a:pt x="304" y="478"/>
                  </a:lnTo>
                  <a:lnTo>
                    <a:pt x="302" y="478"/>
                  </a:lnTo>
                  <a:lnTo>
                    <a:pt x="302" y="474"/>
                  </a:lnTo>
                  <a:lnTo>
                    <a:pt x="298" y="474"/>
                  </a:lnTo>
                  <a:lnTo>
                    <a:pt x="298" y="478"/>
                  </a:lnTo>
                  <a:lnTo>
                    <a:pt x="294" y="478"/>
                  </a:lnTo>
                  <a:lnTo>
                    <a:pt x="290" y="480"/>
                  </a:lnTo>
                  <a:lnTo>
                    <a:pt x="290" y="484"/>
                  </a:lnTo>
                  <a:lnTo>
                    <a:pt x="286" y="484"/>
                  </a:lnTo>
                  <a:lnTo>
                    <a:pt x="282" y="484"/>
                  </a:lnTo>
                  <a:lnTo>
                    <a:pt x="278" y="488"/>
                  </a:lnTo>
                  <a:lnTo>
                    <a:pt x="278" y="492"/>
                  </a:lnTo>
                  <a:lnTo>
                    <a:pt x="274" y="492"/>
                  </a:lnTo>
                  <a:lnTo>
                    <a:pt x="272" y="496"/>
                  </a:lnTo>
                  <a:lnTo>
                    <a:pt x="272" y="500"/>
                  </a:lnTo>
                  <a:lnTo>
                    <a:pt x="268" y="500"/>
                  </a:lnTo>
                  <a:lnTo>
                    <a:pt x="264" y="504"/>
                  </a:lnTo>
                  <a:lnTo>
                    <a:pt x="264" y="500"/>
                  </a:lnTo>
                  <a:lnTo>
                    <a:pt x="264" y="504"/>
                  </a:lnTo>
                  <a:lnTo>
                    <a:pt x="260" y="504"/>
                  </a:lnTo>
                  <a:lnTo>
                    <a:pt x="256" y="504"/>
                  </a:lnTo>
                  <a:lnTo>
                    <a:pt x="256" y="500"/>
                  </a:lnTo>
                  <a:lnTo>
                    <a:pt x="252" y="500"/>
                  </a:lnTo>
                  <a:lnTo>
                    <a:pt x="252" y="496"/>
                  </a:lnTo>
                  <a:lnTo>
                    <a:pt x="248" y="496"/>
                  </a:lnTo>
                  <a:lnTo>
                    <a:pt x="248" y="500"/>
                  </a:lnTo>
                  <a:lnTo>
                    <a:pt x="246" y="500"/>
                  </a:lnTo>
                  <a:lnTo>
                    <a:pt x="246" y="496"/>
                  </a:lnTo>
                  <a:lnTo>
                    <a:pt x="242" y="496"/>
                  </a:lnTo>
                  <a:lnTo>
                    <a:pt x="238" y="496"/>
                  </a:lnTo>
                  <a:lnTo>
                    <a:pt x="238" y="492"/>
                  </a:lnTo>
                  <a:lnTo>
                    <a:pt x="234" y="492"/>
                  </a:lnTo>
                  <a:lnTo>
                    <a:pt x="230" y="492"/>
                  </a:lnTo>
                  <a:lnTo>
                    <a:pt x="230" y="496"/>
                  </a:lnTo>
                  <a:lnTo>
                    <a:pt x="226" y="496"/>
                  </a:lnTo>
                  <a:lnTo>
                    <a:pt x="222" y="500"/>
                  </a:lnTo>
                  <a:lnTo>
                    <a:pt x="222" y="504"/>
                  </a:lnTo>
                  <a:lnTo>
                    <a:pt x="218" y="504"/>
                  </a:lnTo>
                  <a:lnTo>
                    <a:pt x="218" y="508"/>
                  </a:lnTo>
                  <a:lnTo>
                    <a:pt x="218" y="510"/>
                  </a:lnTo>
                  <a:lnTo>
                    <a:pt x="216" y="510"/>
                  </a:lnTo>
                  <a:lnTo>
                    <a:pt x="216" y="508"/>
                  </a:lnTo>
                  <a:lnTo>
                    <a:pt x="216" y="504"/>
                  </a:lnTo>
                  <a:lnTo>
                    <a:pt x="216" y="500"/>
                  </a:lnTo>
                  <a:lnTo>
                    <a:pt x="216" y="496"/>
                  </a:lnTo>
                  <a:lnTo>
                    <a:pt x="212" y="496"/>
                  </a:lnTo>
                  <a:lnTo>
                    <a:pt x="208" y="500"/>
                  </a:lnTo>
                  <a:lnTo>
                    <a:pt x="204" y="500"/>
                  </a:lnTo>
                  <a:lnTo>
                    <a:pt x="200" y="500"/>
                  </a:lnTo>
                  <a:lnTo>
                    <a:pt x="200" y="504"/>
                  </a:lnTo>
                  <a:lnTo>
                    <a:pt x="200" y="500"/>
                  </a:lnTo>
                  <a:lnTo>
                    <a:pt x="200" y="504"/>
                  </a:lnTo>
                  <a:lnTo>
                    <a:pt x="196" y="504"/>
                  </a:lnTo>
                  <a:lnTo>
                    <a:pt x="196" y="500"/>
                  </a:lnTo>
                  <a:lnTo>
                    <a:pt x="192" y="500"/>
                  </a:lnTo>
                  <a:lnTo>
                    <a:pt x="192" y="504"/>
                  </a:lnTo>
                  <a:lnTo>
                    <a:pt x="192" y="500"/>
                  </a:lnTo>
                  <a:lnTo>
                    <a:pt x="188" y="500"/>
                  </a:lnTo>
                  <a:lnTo>
                    <a:pt x="186" y="496"/>
                  </a:lnTo>
                  <a:lnTo>
                    <a:pt x="182" y="500"/>
                  </a:lnTo>
                  <a:lnTo>
                    <a:pt x="178" y="500"/>
                  </a:lnTo>
                  <a:lnTo>
                    <a:pt x="178" y="496"/>
                  </a:lnTo>
                  <a:lnTo>
                    <a:pt x="178" y="500"/>
                  </a:lnTo>
                  <a:lnTo>
                    <a:pt x="174" y="500"/>
                  </a:lnTo>
                  <a:lnTo>
                    <a:pt x="174" y="496"/>
                  </a:lnTo>
                  <a:lnTo>
                    <a:pt x="170" y="492"/>
                  </a:lnTo>
                  <a:lnTo>
                    <a:pt x="166" y="492"/>
                  </a:lnTo>
                  <a:lnTo>
                    <a:pt x="162" y="492"/>
                  </a:lnTo>
                  <a:lnTo>
                    <a:pt x="162" y="488"/>
                  </a:lnTo>
                  <a:lnTo>
                    <a:pt x="162" y="484"/>
                  </a:lnTo>
                  <a:lnTo>
                    <a:pt x="162" y="488"/>
                  </a:lnTo>
                  <a:lnTo>
                    <a:pt x="160" y="488"/>
                  </a:lnTo>
                  <a:lnTo>
                    <a:pt x="156" y="488"/>
                  </a:lnTo>
                  <a:lnTo>
                    <a:pt x="156" y="484"/>
                  </a:lnTo>
                  <a:lnTo>
                    <a:pt x="152" y="484"/>
                  </a:lnTo>
                  <a:lnTo>
                    <a:pt x="152" y="480"/>
                  </a:lnTo>
                  <a:lnTo>
                    <a:pt x="152" y="478"/>
                  </a:lnTo>
                  <a:lnTo>
                    <a:pt x="148" y="478"/>
                  </a:lnTo>
                  <a:lnTo>
                    <a:pt x="148" y="474"/>
                  </a:lnTo>
                  <a:lnTo>
                    <a:pt x="144" y="474"/>
                  </a:lnTo>
                  <a:lnTo>
                    <a:pt x="144" y="478"/>
                  </a:lnTo>
                  <a:lnTo>
                    <a:pt x="140" y="478"/>
                  </a:lnTo>
                  <a:lnTo>
                    <a:pt x="140" y="474"/>
                  </a:lnTo>
                  <a:lnTo>
                    <a:pt x="136" y="474"/>
                  </a:lnTo>
                  <a:lnTo>
                    <a:pt x="136" y="470"/>
                  </a:lnTo>
                  <a:lnTo>
                    <a:pt x="132" y="470"/>
                  </a:lnTo>
                  <a:lnTo>
                    <a:pt x="132" y="466"/>
                  </a:lnTo>
                  <a:lnTo>
                    <a:pt x="130" y="466"/>
                  </a:lnTo>
                  <a:lnTo>
                    <a:pt x="126" y="462"/>
                  </a:lnTo>
                  <a:lnTo>
                    <a:pt x="122" y="458"/>
                  </a:lnTo>
                  <a:lnTo>
                    <a:pt x="122" y="462"/>
                  </a:lnTo>
                  <a:lnTo>
                    <a:pt x="122" y="458"/>
                  </a:lnTo>
                  <a:lnTo>
                    <a:pt x="122" y="454"/>
                  </a:lnTo>
                  <a:lnTo>
                    <a:pt x="118" y="454"/>
                  </a:lnTo>
                  <a:lnTo>
                    <a:pt x="114" y="454"/>
                  </a:lnTo>
                  <a:lnTo>
                    <a:pt x="110" y="454"/>
                  </a:lnTo>
                  <a:lnTo>
                    <a:pt x="110" y="458"/>
                  </a:lnTo>
                  <a:lnTo>
                    <a:pt x="106" y="462"/>
                  </a:lnTo>
                  <a:lnTo>
                    <a:pt x="106" y="458"/>
                  </a:lnTo>
                  <a:lnTo>
                    <a:pt x="104" y="458"/>
                  </a:lnTo>
                  <a:lnTo>
                    <a:pt x="106" y="458"/>
                  </a:lnTo>
                  <a:lnTo>
                    <a:pt x="104" y="458"/>
                  </a:lnTo>
                  <a:lnTo>
                    <a:pt x="104" y="454"/>
                  </a:lnTo>
                  <a:lnTo>
                    <a:pt x="100" y="454"/>
                  </a:lnTo>
                  <a:lnTo>
                    <a:pt x="96" y="452"/>
                  </a:lnTo>
                  <a:lnTo>
                    <a:pt x="92" y="452"/>
                  </a:lnTo>
                  <a:lnTo>
                    <a:pt x="96" y="448"/>
                  </a:lnTo>
                  <a:lnTo>
                    <a:pt x="92" y="448"/>
                  </a:lnTo>
                  <a:lnTo>
                    <a:pt x="88" y="444"/>
                  </a:lnTo>
                  <a:lnTo>
                    <a:pt x="84" y="444"/>
                  </a:lnTo>
                  <a:lnTo>
                    <a:pt x="80" y="444"/>
                  </a:lnTo>
                  <a:lnTo>
                    <a:pt x="80" y="440"/>
                  </a:lnTo>
                  <a:lnTo>
                    <a:pt x="80" y="436"/>
                  </a:lnTo>
                  <a:lnTo>
                    <a:pt x="76" y="436"/>
                  </a:lnTo>
                  <a:lnTo>
                    <a:pt x="74" y="436"/>
                  </a:lnTo>
                  <a:lnTo>
                    <a:pt x="74" y="440"/>
                  </a:lnTo>
                  <a:lnTo>
                    <a:pt x="74" y="436"/>
                  </a:lnTo>
                  <a:lnTo>
                    <a:pt x="74" y="432"/>
                  </a:lnTo>
                  <a:lnTo>
                    <a:pt x="74" y="428"/>
                  </a:lnTo>
                  <a:lnTo>
                    <a:pt x="74" y="424"/>
                  </a:lnTo>
                  <a:lnTo>
                    <a:pt x="70" y="424"/>
                  </a:lnTo>
                  <a:lnTo>
                    <a:pt x="70" y="422"/>
                  </a:lnTo>
                  <a:lnTo>
                    <a:pt x="70" y="418"/>
                  </a:lnTo>
                  <a:lnTo>
                    <a:pt x="70" y="414"/>
                  </a:lnTo>
                  <a:lnTo>
                    <a:pt x="74" y="414"/>
                  </a:lnTo>
                  <a:lnTo>
                    <a:pt x="74" y="418"/>
                  </a:lnTo>
                  <a:lnTo>
                    <a:pt x="76" y="418"/>
                  </a:lnTo>
                  <a:lnTo>
                    <a:pt x="80" y="414"/>
                  </a:lnTo>
                  <a:lnTo>
                    <a:pt x="80" y="418"/>
                  </a:lnTo>
                  <a:lnTo>
                    <a:pt x="84" y="414"/>
                  </a:lnTo>
                  <a:lnTo>
                    <a:pt x="84" y="410"/>
                  </a:lnTo>
                  <a:lnTo>
                    <a:pt x="80" y="410"/>
                  </a:lnTo>
                  <a:lnTo>
                    <a:pt x="80" y="406"/>
                  </a:lnTo>
                  <a:lnTo>
                    <a:pt x="80" y="402"/>
                  </a:lnTo>
                  <a:lnTo>
                    <a:pt x="76" y="402"/>
                  </a:lnTo>
                  <a:lnTo>
                    <a:pt x="76" y="398"/>
                  </a:lnTo>
                  <a:lnTo>
                    <a:pt x="74" y="398"/>
                  </a:lnTo>
                  <a:lnTo>
                    <a:pt x="74" y="396"/>
                  </a:lnTo>
                  <a:lnTo>
                    <a:pt x="74" y="392"/>
                  </a:lnTo>
                  <a:lnTo>
                    <a:pt x="74" y="388"/>
                  </a:lnTo>
                  <a:lnTo>
                    <a:pt x="74" y="384"/>
                  </a:lnTo>
                  <a:lnTo>
                    <a:pt x="76" y="384"/>
                  </a:lnTo>
                  <a:lnTo>
                    <a:pt x="76" y="380"/>
                  </a:lnTo>
                  <a:lnTo>
                    <a:pt x="74" y="376"/>
                  </a:lnTo>
                  <a:lnTo>
                    <a:pt x="70" y="376"/>
                  </a:lnTo>
                  <a:lnTo>
                    <a:pt x="66" y="376"/>
                  </a:lnTo>
                  <a:lnTo>
                    <a:pt x="66" y="372"/>
                  </a:lnTo>
                  <a:lnTo>
                    <a:pt x="66" y="368"/>
                  </a:lnTo>
                  <a:lnTo>
                    <a:pt x="62" y="366"/>
                  </a:lnTo>
                  <a:lnTo>
                    <a:pt x="58" y="368"/>
                  </a:lnTo>
                  <a:lnTo>
                    <a:pt x="60" y="368"/>
                  </a:lnTo>
                  <a:lnTo>
                    <a:pt x="58" y="368"/>
                  </a:lnTo>
                  <a:lnTo>
                    <a:pt x="56" y="366"/>
                  </a:lnTo>
                  <a:lnTo>
                    <a:pt x="58" y="366"/>
                  </a:lnTo>
                  <a:lnTo>
                    <a:pt x="52" y="364"/>
                  </a:lnTo>
                  <a:lnTo>
                    <a:pt x="52" y="362"/>
                  </a:lnTo>
                  <a:lnTo>
                    <a:pt x="50" y="358"/>
                  </a:lnTo>
                  <a:lnTo>
                    <a:pt x="48" y="358"/>
                  </a:lnTo>
                  <a:lnTo>
                    <a:pt x="44" y="358"/>
                  </a:lnTo>
                  <a:lnTo>
                    <a:pt x="44" y="354"/>
                  </a:lnTo>
                  <a:lnTo>
                    <a:pt x="42" y="354"/>
                  </a:lnTo>
                  <a:lnTo>
                    <a:pt x="40" y="354"/>
                  </a:lnTo>
                  <a:lnTo>
                    <a:pt x="36" y="354"/>
                  </a:lnTo>
                  <a:lnTo>
                    <a:pt x="36" y="350"/>
                  </a:lnTo>
                  <a:lnTo>
                    <a:pt x="32" y="350"/>
                  </a:lnTo>
                  <a:lnTo>
                    <a:pt x="32" y="346"/>
                  </a:lnTo>
                  <a:lnTo>
                    <a:pt x="36" y="346"/>
                  </a:lnTo>
                  <a:lnTo>
                    <a:pt x="32" y="342"/>
                  </a:lnTo>
                  <a:lnTo>
                    <a:pt x="32" y="342"/>
                  </a:lnTo>
                  <a:lnTo>
                    <a:pt x="30" y="340"/>
                  </a:lnTo>
                  <a:lnTo>
                    <a:pt x="26" y="338"/>
                  </a:lnTo>
                  <a:lnTo>
                    <a:pt x="24" y="336"/>
                  </a:lnTo>
                  <a:lnTo>
                    <a:pt x="24" y="336"/>
                  </a:lnTo>
                  <a:lnTo>
                    <a:pt x="20" y="332"/>
                  </a:lnTo>
                  <a:lnTo>
                    <a:pt x="18" y="332"/>
                  </a:lnTo>
                  <a:lnTo>
                    <a:pt x="14" y="332"/>
                  </a:lnTo>
                  <a:lnTo>
                    <a:pt x="10" y="328"/>
                  </a:lnTo>
                  <a:lnTo>
                    <a:pt x="14" y="328"/>
                  </a:lnTo>
                  <a:lnTo>
                    <a:pt x="18" y="324"/>
                  </a:lnTo>
                  <a:lnTo>
                    <a:pt x="18" y="328"/>
                  </a:lnTo>
                  <a:lnTo>
                    <a:pt x="20" y="324"/>
                  </a:lnTo>
                  <a:lnTo>
                    <a:pt x="20" y="320"/>
                  </a:lnTo>
                  <a:lnTo>
                    <a:pt x="18" y="320"/>
                  </a:lnTo>
                  <a:lnTo>
                    <a:pt x="18" y="316"/>
                  </a:lnTo>
                  <a:lnTo>
                    <a:pt x="20" y="316"/>
                  </a:lnTo>
                  <a:lnTo>
                    <a:pt x="18" y="316"/>
                  </a:lnTo>
                  <a:lnTo>
                    <a:pt x="18" y="312"/>
                  </a:lnTo>
                  <a:lnTo>
                    <a:pt x="18" y="310"/>
                  </a:lnTo>
                  <a:lnTo>
                    <a:pt x="18" y="306"/>
                  </a:lnTo>
                  <a:lnTo>
                    <a:pt x="18" y="302"/>
                  </a:lnTo>
                  <a:lnTo>
                    <a:pt x="14" y="302"/>
                  </a:lnTo>
                  <a:lnTo>
                    <a:pt x="10" y="298"/>
                  </a:lnTo>
                  <a:lnTo>
                    <a:pt x="6" y="298"/>
                  </a:lnTo>
                  <a:lnTo>
                    <a:pt x="6" y="302"/>
                  </a:lnTo>
                  <a:lnTo>
                    <a:pt x="4" y="302"/>
                  </a:lnTo>
                  <a:lnTo>
                    <a:pt x="4" y="298"/>
                  </a:lnTo>
                  <a:lnTo>
                    <a:pt x="4" y="294"/>
                  </a:lnTo>
                  <a:lnTo>
                    <a:pt x="4" y="290"/>
                  </a:lnTo>
                  <a:lnTo>
                    <a:pt x="0" y="286"/>
                  </a:lnTo>
                  <a:lnTo>
                    <a:pt x="4" y="286"/>
                  </a:lnTo>
                  <a:lnTo>
                    <a:pt x="4" y="284"/>
                  </a:lnTo>
                  <a:lnTo>
                    <a:pt x="6" y="284"/>
                  </a:lnTo>
                  <a:lnTo>
                    <a:pt x="6" y="280"/>
                  </a:lnTo>
                  <a:lnTo>
                    <a:pt x="4" y="280"/>
                  </a:lnTo>
                  <a:lnTo>
                    <a:pt x="4" y="276"/>
                  </a:lnTo>
                  <a:lnTo>
                    <a:pt x="6" y="272"/>
                  </a:lnTo>
                  <a:lnTo>
                    <a:pt x="10" y="272"/>
                  </a:lnTo>
                  <a:lnTo>
                    <a:pt x="14" y="272"/>
                  </a:lnTo>
                  <a:lnTo>
                    <a:pt x="14" y="268"/>
                  </a:lnTo>
                  <a:lnTo>
                    <a:pt x="18" y="268"/>
                  </a:lnTo>
                  <a:lnTo>
                    <a:pt x="18" y="264"/>
                  </a:lnTo>
                  <a:lnTo>
                    <a:pt x="20" y="264"/>
                  </a:lnTo>
                  <a:lnTo>
                    <a:pt x="24" y="264"/>
                  </a:lnTo>
                  <a:lnTo>
                    <a:pt x="24" y="260"/>
                  </a:lnTo>
                  <a:lnTo>
                    <a:pt x="28" y="260"/>
                  </a:lnTo>
                  <a:lnTo>
                    <a:pt x="28" y="264"/>
                  </a:lnTo>
                  <a:lnTo>
                    <a:pt x="28" y="268"/>
                  </a:lnTo>
                  <a:lnTo>
                    <a:pt x="32" y="268"/>
                  </a:lnTo>
                  <a:lnTo>
                    <a:pt x="36" y="264"/>
                  </a:lnTo>
                  <a:lnTo>
                    <a:pt x="40" y="264"/>
                  </a:lnTo>
                  <a:lnTo>
                    <a:pt x="40" y="268"/>
                  </a:lnTo>
                  <a:lnTo>
                    <a:pt x="40" y="264"/>
                  </a:lnTo>
                  <a:lnTo>
                    <a:pt x="44" y="264"/>
                  </a:lnTo>
                  <a:lnTo>
                    <a:pt x="44" y="260"/>
                  </a:lnTo>
                  <a:lnTo>
                    <a:pt x="44" y="254"/>
                  </a:lnTo>
                  <a:lnTo>
                    <a:pt x="48" y="254"/>
                  </a:lnTo>
                  <a:lnTo>
                    <a:pt x="50" y="254"/>
                  </a:lnTo>
                  <a:lnTo>
                    <a:pt x="54" y="254"/>
                  </a:lnTo>
                  <a:lnTo>
                    <a:pt x="58" y="254"/>
                  </a:lnTo>
                  <a:lnTo>
                    <a:pt x="62" y="254"/>
                  </a:lnTo>
                  <a:lnTo>
                    <a:pt x="66" y="254"/>
                  </a:lnTo>
                  <a:lnTo>
                    <a:pt x="66" y="250"/>
                  </a:lnTo>
                  <a:lnTo>
                    <a:pt x="66" y="246"/>
                  </a:lnTo>
                  <a:lnTo>
                    <a:pt x="70" y="246"/>
                  </a:lnTo>
                  <a:lnTo>
                    <a:pt x="74" y="242"/>
                  </a:lnTo>
                  <a:lnTo>
                    <a:pt x="76" y="242"/>
                  </a:lnTo>
                  <a:lnTo>
                    <a:pt x="76" y="238"/>
                  </a:lnTo>
                  <a:lnTo>
                    <a:pt x="80" y="238"/>
                  </a:lnTo>
                  <a:lnTo>
                    <a:pt x="84" y="238"/>
                  </a:lnTo>
                  <a:lnTo>
                    <a:pt x="88" y="238"/>
                  </a:lnTo>
                  <a:lnTo>
                    <a:pt x="88" y="234"/>
                  </a:lnTo>
                  <a:lnTo>
                    <a:pt x="92" y="234"/>
                  </a:lnTo>
                  <a:lnTo>
                    <a:pt x="96" y="234"/>
                  </a:lnTo>
                  <a:lnTo>
                    <a:pt x="96" y="230"/>
                  </a:lnTo>
                  <a:lnTo>
                    <a:pt x="92" y="230"/>
                  </a:lnTo>
                  <a:lnTo>
                    <a:pt x="96" y="230"/>
                  </a:lnTo>
                  <a:lnTo>
                    <a:pt x="96" y="228"/>
                  </a:lnTo>
                  <a:lnTo>
                    <a:pt x="92" y="228"/>
                  </a:lnTo>
                  <a:lnTo>
                    <a:pt x="92" y="224"/>
                  </a:lnTo>
                  <a:lnTo>
                    <a:pt x="96" y="220"/>
                  </a:lnTo>
                  <a:lnTo>
                    <a:pt x="100" y="216"/>
                  </a:lnTo>
                  <a:lnTo>
                    <a:pt x="96" y="216"/>
                  </a:lnTo>
                  <a:lnTo>
                    <a:pt x="100" y="214"/>
                  </a:lnTo>
                  <a:lnTo>
                    <a:pt x="104" y="214"/>
                  </a:lnTo>
                  <a:lnTo>
                    <a:pt x="104" y="210"/>
                  </a:lnTo>
                  <a:lnTo>
                    <a:pt x="100" y="206"/>
                  </a:lnTo>
                  <a:lnTo>
                    <a:pt x="100" y="202"/>
                  </a:lnTo>
                  <a:lnTo>
                    <a:pt x="100" y="198"/>
                  </a:lnTo>
                  <a:lnTo>
                    <a:pt x="96" y="198"/>
                  </a:lnTo>
                  <a:lnTo>
                    <a:pt x="96" y="194"/>
                  </a:lnTo>
                  <a:lnTo>
                    <a:pt x="96" y="190"/>
                  </a:lnTo>
                  <a:lnTo>
                    <a:pt x="96" y="186"/>
                  </a:lnTo>
                  <a:lnTo>
                    <a:pt x="96" y="184"/>
                  </a:lnTo>
                  <a:lnTo>
                    <a:pt x="100" y="184"/>
                  </a:lnTo>
                  <a:lnTo>
                    <a:pt x="100" y="180"/>
                  </a:lnTo>
                  <a:lnTo>
                    <a:pt x="96" y="180"/>
                  </a:lnTo>
                  <a:lnTo>
                    <a:pt x="92" y="180"/>
                  </a:lnTo>
                  <a:lnTo>
                    <a:pt x="88" y="180"/>
                  </a:lnTo>
                  <a:lnTo>
                    <a:pt x="92" y="176"/>
                  </a:lnTo>
                  <a:lnTo>
                    <a:pt x="96" y="176"/>
                  </a:lnTo>
                  <a:lnTo>
                    <a:pt x="100" y="172"/>
                  </a:lnTo>
                  <a:lnTo>
                    <a:pt x="104" y="172"/>
                  </a:lnTo>
                  <a:lnTo>
                    <a:pt x="106" y="172"/>
                  </a:lnTo>
                  <a:lnTo>
                    <a:pt x="110" y="172"/>
                  </a:lnTo>
                  <a:lnTo>
                    <a:pt x="110" y="168"/>
                  </a:lnTo>
                  <a:lnTo>
                    <a:pt x="114" y="168"/>
                  </a:lnTo>
                  <a:lnTo>
                    <a:pt x="114" y="172"/>
                  </a:lnTo>
                  <a:lnTo>
                    <a:pt x="118" y="172"/>
                  </a:lnTo>
                  <a:lnTo>
                    <a:pt x="122" y="172"/>
                  </a:lnTo>
                  <a:lnTo>
                    <a:pt x="126" y="172"/>
                  </a:lnTo>
                  <a:lnTo>
                    <a:pt x="130" y="172"/>
                  </a:lnTo>
                  <a:lnTo>
                    <a:pt x="130" y="168"/>
                  </a:lnTo>
                  <a:lnTo>
                    <a:pt x="126" y="168"/>
                  </a:lnTo>
                  <a:lnTo>
                    <a:pt x="126" y="164"/>
                  </a:lnTo>
                  <a:lnTo>
                    <a:pt x="122" y="164"/>
                  </a:lnTo>
                  <a:lnTo>
                    <a:pt x="126" y="160"/>
                  </a:lnTo>
                  <a:lnTo>
                    <a:pt x="126" y="158"/>
                  </a:lnTo>
                  <a:lnTo>
                    <a:pt x="126" y="154"/>
                  </a:lnTo>
                  <a:lnTo>
                    <a:pt x="126" y="150"/>
                  </a:lnTo>
                  <a:lnTo>
                    <a:pt x="130" y="150"/>
                  </a:lnTo>
                  <a:lnTo>
                    <a:pt x="130" y="146"/>
                  </a:lnTo>
                  <a:lnTo>
                    <a:pt x="130" y="142"/>
                  </a:lnTo>
                  <a:lnTo>
                    <a:pt x="132" y="138"/>
                  </a:lnTo>
                  <a:lnTo>
                    <a:pt x="132" y="134"/>
                  </a:lnTo>
                  <a:lnTo>
                    <a:pt x="132" y="130"/>
                  </a:lnTo>
                  <a:lnTo>
                    <a:pt x="136" y="130"/>
                  </a:lnTo>
                  <a:lnTo>
                    <a:pt x="140" y="134"/>
                  </a:lnTo>
                  <a:lnTo>
                    <a:pt x="144" y="134"/>
                  </a:lnTo>
                  <a:lnTo>
                    <a:pt x="148" y="134"/>
                  </a:lnTo>
                  <a:lnTo>
                    <a:pt x="152" y="134"/>
                  </a:lnTo>
                  <a:lnTo>
                    <a:pt x="156" y="134"/>
                  </a:lnTo>
                  <a:lnTo>
                    <a:pt x="160" y="138"/>
                  </a:lnTo>
                  <a:lnTo>
                    <a:pt x="162" y="138"/>
                  </a:lnTo>
                  <a:lnTo>
                    <a:pt x="162" y="134"/>
                  </a:lnTo>
                  <a:lnTo>
                    <a:pt x="166" y="134"/>
                  </a:lnTo>
                  <a:lnTo>
                    <a:pt x="170" y="134"/>
                  </a:lnTo>
                  <a:lnTo>
                    <a:pt x="170" y="130"/>
                  </a:lnTo>
                  <a:lnTo>
                    <a:pt x="170" y="128"/>
                  </a:lnTo>
                  <a:lnTo>
                    <a:pt x="170" y="124"/>
                  </a:lnTo>
                  <a:lnTo>
                    <a:pt x="170" y="120"/>
                  </a:lnTo>
                  <a:lnTo>
                    <a:pt x="170" y="116"/>
                  </a:lnTo>
                  <a:lnTo>
                    <a:pt x="170" y="112"/>
                  </a:lnTo>
                  <a:lnTo>
                    <a:pt x="170" y="108"/>
                  </a:lnTo>
                  <a:lnTo>
                    <a:pt x="174" y="108"/>
                  </a:lnTo>
                  <a:lnTo>
                    <a:pt x="174" y="104"/>
                  </a:lnTo>
                  <a:lnTo>
                    <a:pt x="178" y="104"/>
                  </a:lnTo>
                  <a:lnTo>
                    <a:pt x="182" y="104"/>
                  </a:lnTo>
                  <a:lnTo>
                    <a:pt x="186" y="104"/>
                  </a:lnTo>
                  <a:lnTo>
                    <a:pt x="186" y="102"/>
                  </a:lnTo>
                  <a:lnTo>
                    <a:pt x="186" y="98"/>
                  </a:lnTo>
                  <a:lnTo>
                    <a:pt x="186" y="94"/>
                  </a:lnTo>
                  <a:lnTo>
                    <a:pt x="188" y="94"/>
                  </a:lnTo>
                  <a:lnTo>
                    <a:pt x="192" y="94"/>
                  </a:lnTo>
                  <a:lnTo>
                    <a:pt x="196" y="94"/>
                  </a:lnTo>
                  <a:lnTo>
                    <a:pt x="200" y="90"/>
                  </a:lnTo>
                  <a:lnTo>
                    <a:pt x="200" y="94"/>
                  </a:lnTo>
                  <a:lnTo>
                    <a:pt x="204" y="94"/>
                  </a:lnTo>
                  <a:lnTo>
                    <a:pt x="200" y="98"/>
                  </a:lnTo>
                  <a:lnTo>
                    <a:pt x="204" y="102"/>
                  </a:lnTo>
                  <a:lnTo>
                    <a:pt x="204" y="104"/>
                  </a:lnTo>
                  <a:lnTo>
                    <a:pt x="208" y="104"/>
                  </a:lnTo>
                  <a:lnTo>
                    <a:pt x="212" y="108"/>
                  </a:lnTo>
                  <a:lnTo>
                    <a:pt x="212" y="112"/>
                  </a:lnTo>
                  <a:lnTo>
                    <a:pt x="216" y="112"/>
                  </a:lnTo>
                  <a:lnTo>
                    <a:pt x="218" y="112"/>
                  </a:lnTo>
                  <a:lnTo>
                    <a:pt x="218" y="116"/>
                  </a:lnTo>
                  <a:lnTo>
                    <a:pt x="222" y="116"/>
                  </a:lnTo>
                  <a:lnTo>
                    <a:pt x="226" y="116"/>
                  </a:lnTo>
                  <a:lnTo>
                    <a:pt x="230" y="120"/>
                  </a:lnTo>
                  <a:lnTo>
                    <a:pt x="230" y="116"/>
                  </a:lnTo>
                  <a:lnTo>
                    <a:pt x="234" y="116"/>
                  </a:lnTo>
                  <a:lnTo>
                    <a:pt x="234" y="120"/>
                  </a:lnTo>
                  <a:lnTo>
                    <a:pt x="238" y="120"/>
                  </a:lnTo>
                  <a:lnTo>
                    <a:pt x="238" y="124"/>
                  </a:lnTo>
                  <a:lnTo>
                    <a:pt x="238" y="128"/>
                  </a:lnTo>
                  <a:lnTo>
                    <a:pt x="238" y="130"/>
                  </a:lnTo>
                  <a:lnTo>
                    <a:pt x="242" y="130"/>
                  </a:lnTo>
                  <a:lnTo>
                    <a:pt x="242" y="134"/>
                  </a:lnTo>
                  <a:lnTo>
                    <a:pt x="246" y="134"/>
                  </a:lnTo>
                  <a:lnTo>
                    <a:pt x="246" y="138"/>
                  </a:lnTo>
                  <a:lnTo>
                    <a:pt x="246" y="142"/>
                  </a:lnTo>
                  <a:lnTo>
                    <a:pt x="248" y="142"/>
                  </a:lnTo>
                  <a:lnTo>
                    <a:pt x="246" y="142"/>
                  </a:lnTo>
                  <a:lnTo>
                    <a:pt x="248" y="146"/>
                  </a:lnTo>
                  <a:lnTo>
                    <a:pt x="246" y="150"/>
                  </a:lnTo>
                  <a:lnTo>
                    <a:pt x="246" y="154"/>
                  </a:lnTo>
                  <a:lnTo>
                    <a:pt x="246" y="158"/>
                  </a:lnTo>
                  <a:lnTo>
                    <a:pt x="242" y="160"/>
                  </a:lnTo>
                  <a:lnTo>
                    <a:pt x="242" y="164"/>
                  </a:lnTo>
                  <a:lnTo>
                    <a:pt x="242" y="168"/>
                  </a:lnTo>
                  <a:lnTo>
                    <a:pt x="246" y="168"/>
                  </a:lnTo>
                  <a:lnTo>
                    <a:pt x="246" y="172"/>
                  </a:lnTo>
                  <a:lnTo>
                    <a:pt x="248" y="172"/>
                  </a:lnTo>
                  <a:lnTo>
                    <a:pt x="252" y="172"/>
                  </a:lnTo>
                  <a:lnTo>
                    <a:pt x="252" y="176"/>
                  </a:lnTo>
                  <a:lnTo>
                    <a:pt x="260" y="176"/>
                  </a:lnTo>
                  <a:lnTo>
                    <a:pt x="264" y="176"/>
                  </a:lnTo>
                  <a:lnTo>
                    <a:pt x="268" y="176"/>
                  </a:lnTo>
                  <a:lnTo>
                    <a:pt x="272" y="176"/>
                  </a:lnTo>
                  <a:lnTo>
                    <a:pt x="274" y="176"/>
                  </a:lnTo>
                  <a:lnTo>
                    <a:pt x="278" y="176"/>
                  </a:lnTo>
                  <a:lnTo>
                    <a:pt x="282" y="176"/>
                  </a:lnTo>
                  <a:lnTo>
                    <a:pt x="282" y="180"/>
                  </a:lnTo>
                  <a:lnTo>
                    <a:pt x="286" y="180"/>
                  </a:lnTo>
                  <a:lnTo>
                    <a:pt x="290" y="180"/>
                  </a:lnTo>
                  <a:lnTo>
                    <a:pt x="290" y="184"/>
                  </a:lnTo>
                  <a:lnTo>
                    <a:pt x="294" y="184"/>
                  </a:lnTo>
                  <a:lnTo>
                    <a:pt x="294" y="186"/>
                  </a:lnTo>
                  <a:lnTo>
                    <a:pt x="298" y="186"/>
                  </a:lnTo>
                  <a:lnTo>
                    <a:pt x="298" y="190"/>
                  </a:lnTo>
                  <a:lnTo>
                    <a:pt x="304" y="190"/>
                  </a:lnTo>
                  <a:lnTo>
                    <a:pt x="308" y="190"/>
                  </a:lnTo>
                  <a:lnTo>
                    <a:pt x="308" y="194"/>
                  </a:lnTo>
                  <a:lnTo>
                    <a:pt x="312" y="194"/>
                  </a:lnTo>
                  <a:lnTo>
                    <a:pt x="312" y="198"/>
                  </a:lnTo>
                  <a:lnTo>
                    <a:pt x="312" y="202"/>
                  </a:lnTo>
                  <a:lnTo>
                    <a:pt x="312" y="206"/>
                  </a:lnTo>
                  <a:lnTo>
                    <a:pt x="316" y="206"/>
                  </a:lnTo>
                  <a:lnTo>
                    <a:pt x="316" y="210"/>
                  </a:lnTo>
                  <a:lnTo>
                    <a:pt x="316" y="214"/>
                  </a:lnTo>
                  <a:lnTo>
                    <a:pt x="320" y="214"/>
                  </a:lnTo>
                  <a:lnTo>
                    <a:pt x="324" y="216"/>
                  </a:lnTo>
                  <a:lnTo>
                    <a:pt x="324" y="220"/>
                  </a:lnTo>
                  <a:lnTo>
                    <a:pt x="328" y="220"/>
                  </a:lnTo>
                  <a:lnTo>
                    <a:pt x="330" y="220"/>
                  </a:lnTo>
                  <a:lnTo>
                    <a:pt x="334" y="220"/>
                  </a:lnTo>
                  <a:lnTo>
                    <a:pt x="338" y="220"/>
                  </a:lnTo>
                  <a:lnTo>
                    <a:pt x="342" y="220"/>
                  </a:lnTo>
                  <a:lnTo>
                    <a:pt x="346" y="220"/>
                  </a:lnTo>
                  <a:lnTo>
                    <a:pt x="348" y="224"/>
                  </a:lnTo>
                  <a:lnTo>
                    <a:pt x="352" y="224"/>
                  </a:lnTo>
                  <a:lnTo>
                    <a:pt x="356" y="224"/>
                  </a:lnTo>
                  <a:lnTo>
                    <a:pt x="360" y="224"/>
                  </a:lnTo>
                  <a:lnTo>
                    <a:pt x="364" y="224"/>
                  </a:lnTo>
                  <a:lnTo>
                    <a:pt x="368" y="224"/>
                  </a:lnTo>
                  <a:lnTo>
                    <a:pt x="372" y="224"/>
                  </a:lnTo>
                  <a:lnTo>
                    <a:pt x="374" y="224"/>
                  </a:lnTo>
                  <a:lnTo>
                    <a:pt x="378" y="220"/>
                  </a:lnTo>
                  <a:lnTo>
                    <a:pt x="382" y="220"/>
                  </a:lnTo>
                  <a:lnTo>
                    <a:pt x="386" y="220"/>
                  </a:lnTo>
                  <a:lnTo>
                    <a:pt x="386" y="224"/>
                  </a:lnTo>
                  <a:lnTo>
                    <a:pt x="390" y="224"/>
                  </a:lnTo>
                  <a:lnTo>
                    <a:pt x="394" y="224"/>
                  </a:lnTo>
                  <a:lnTo>
                    <a:pt x="398" y="224"/>
                  </a:lnTo>
                  <a:lnTo>
                    <a:pt x="402" y="228"/>
                  </a:lnTo>
                  <a:lnTo>
                    <a:pt x="402" y="230"/>
                  </a:lnTo>
                  <a:lnTo>
                    <a:pt x="408" y="230"/>
                  </a:lnTo>
                  <a:lnTo>
                    <a:pt x="412" y="230"/>
                  </a:lnTo>
                  <a:lnTo>
                    <a:pt x="416" y="234"/>
                  </a:lnTo>
                  <a:lnTo>
                    <a:pt x="420" y="234"/>
                  </a:lnTo>
                  <a:lnTo>
                    <a:pt x="420" y="238"/>
                  </a:lnTo>
                  <a:lnTo>
                    <a:pt x="428" y="238"/>
                  </a:lnTo>
                  <a:lnTo>
                    <a:pt x="430" y="238"/>
                  </a:lnTo>
                  <a:lnTo>
                    <a:pt x="438" y="238"/>
                  </a:lnTo>
                  <a:lnTo>
                    <a:pt x="438" y="242"/>
                  </a:lnTo>
                  <a:lnTo>
                    <a:pt x="442" y="242"/>
                  </a:lnTo>
                  <a:lnTo>
                    <a:pt x="446" y="238"/>
                  </a:lnTo>
                  <a:lnTo>
                    <a:pt x="450" y="238"/>
                  </a:lnTo>
                  <a:lnTo>
                    <a:pt x="454" y="238"/>
                  </a:lnTo>
                  <a:lnTo>
                    <a:pt x="458" y="234"/>
                  </a:lnTo>
                  <a:lnTo>
                    <a:pt x="460" y="234"/>
                  </a:lnTo>
                  <a:lnTo>
                    <a:pt x="464" y="230"/>
                  </a:lnTo>
                  <a:lnTo>
                    <a:pt x="468" y="228"/>
                  </a:lnTo>
                  <a:lnTo>
                    <a:pt x="472" y="228"/>
                  </a:lnTo>
                  <a:lnTo>
                    <a:pt x="476" y="228"/>
                  </a:lnTo>
                  <a:lnTo>
                    <a:pt x="480" y="228"/>
                  </a:lnTo>
                  <a:lnTo>
                    <a:pt x="484" y="228"/>
                  </a:lnTo>
                  <a:lnTo>
                    <a:pt x="490" y="228"/>
                  </a:lnTo>
                  <a:lnTo>
                    <a:pt x="494" y="228"/>
                  </a:lnTo>
                  <a:lnTo>
                    <a:pt x="498" y="228"/>
                  </a:lnTo>
                  <a:lnTo>
                    <a:pt x="502" y="228"/>
                  </a:lnTo>
                  <a:lnTo>
                    <a:pt x="506" y="228"/>
                  </a:lnTo>
                  <a:lnTo>
                    <a:pt x="510" y="228"/>
                  </a:lnTo>
                  <a:lnTo>
                    <a:pt x="510" y="224"/>
                  </a:lnTo>
                  <a:lnTo>
                    <a:pt x="514" y="224"/>
                  </a:lnTo>
                  <a:lnTo>
                    <a:pt x="516" y="224"/>
                  </a:lnTo>
                  <a:lnTo>
                    <a:pt x="516" y="220"/>
                  </a:lnTo>
                  <a:lnTo>
                    <a:pt x="520" y="220"/>
                  </a:lnTo>
                  <a:lnTo>
                    <a:pt x="520" y="216"/>
                  </a:lnTo>
                  <a:lnTo>
                    <a:pt x="524" y="216"/>
                  </a:lnTo>
                  <a:lnTo>
                    <a:pt x="524" y="214"/>
                  </a:lnTo>
                  <a:lnTo>
                    <a:pt x="528" y="214"/>
                  </a:lnTo>
                  <a:lnTo>
                    <a:pt x="528" y="210"/>
                  </a:lnTo>
                  <a:lnTo>
                    <a:pt x="532" y="210"/>
                  </a:lnTo>
                  <a:lnTo>
                    <a:pt x="532" y="206"/>
                  </a:lnTo>
                  <a:lnTo>
                    <a:pt x="536" y="206"/>
                  </a:lnTo>
                  <a:lnTo>
                    <a:pt x="540" y="206"/>
                  </a:lnTo>
                  <a:lnTo>
                    <a:pt x="540" y="202"/>
                  </a:lnTo>
                  <a:lnTo>
                    <a:pt x="542" y="202"/>
                  </a:lnTo>
                  <a:lnTo>
                    <a:pt x="542" y="198"/>
                  </a:lnTo>
                  <a:lnTo>
                    <a:pt x="540" y="194"/>
                  </a:lnTo>
                  <a:lnTo>
                    <a:pt x="536" y="190"/>
                  </a:lnTo>
                  <a:lnTo>
                    <a:pt x="536" y="186"/>
                  </a:lnTo>
                  <a:lnTo>
                    <a:pt x="536" y="184"/>
                  </a:lnTo>
                  <a:lnTo>
                    <a:pt x="540" y="180"/>
                  </a:lnTo>
                  <a:lnTo>
                    <a:pt x="540" y="176"/>
                  </a:lnTo>
                  <a:lnTo>
                    <a:pt x="542" y="176"/>
                  </a:lnTo>
                  <a:lnTo>
                    <a:pt x="546" y="176"/>
                  </a:lnTo>
                  <a:lnTo>
                    <a:pt x="550" y="176"/>
                  </a:lnTo>
                  <a:lnTo>
                    <a:pt x="554" y="180"/>
                  </a:lnTo>
                  <a:lnTo>
                    <a:pt x="558" y="180"/>
                  </a:lnTo>
                  <a:lnTo>
                    <a:pt x="562" y="180"/>
                  </a:lnTo>
                  <a:lnTo>
                    <a:pt x="566" y="180"/>
                  </a:lnTo>
                  <a:lnTo>
                    <a:pt x="570" y="180"/>
                  </a:lnTo>
                  <a:lnTo>
                    <a:pt x="570" y="176"/>
                  </a:lnTo>
                  <a:lnTo>
                    <a:pt x="572" y="176"/>
                  </a:lnTo>
                  <a:lnTo>
                    <a:pt x="576" y="176"/>
                  </a:lnTo>
                  <a:lnTo>
                    <a:pt x="576" y="172"/>
                  </a:lnTo>
                  <a:lnTo>
                    <a:pt x="580" y="168"/>
                  </a:lnTo>
                  <a:lnTo>
                    <a:pt x="584" y="168"/>
                  </a:lnTo>
                  <a:lnTo>
                    <a:pt x="588" y="168"/>
                  </a:lnTo>
                  <a:lnTo>
                    <a:pt x="592" y="168"/>
                  </a:lnTo>
                  <a:lnTo>
                    <a:pt x="596" y="168"/>
                  </a:lnTo>
                  <a:lnTo>
                    <a:pt x="596" y="164"/>
                  </a:lnTo>
                  <a:lnTo>
                    <a:pt x="600" y="164"/>
                  </a:lnTo>
                  <a:lnTo>
                    <a:pt x="600" y="160"/>
                  </a:lnTo>
                  <a:lnTo>
                    <a:pt x="602" y="160"/>
                  </a:lnTo>
                  <a:lnTo>
                    <a:pt x="602" y="158"/>
                  </a:lnTo>
                  <a:lnTo>
                    <a:pt x="606" y="154"/>
                  </a:lnTo>
                  <a:lnTo>
                    <a:pt x="606" y="150"/>
                  </a:lnTo>
                  <a:lnTo>
                    <a:pt x="610" y="150"/>
                  </a:lnTo>
                  <a:lnTo>
                    <a:pt x="614" y="150"/>
                  </a:lnTo>
                  <a:lnTo>
                    <a:pt x="618" y="150"/>
                  </a:lnTo>
                  <a:lnTo>
                    <a:pt x="618" y="146"/>
                  </a:lnTo>
                  <a:lnTo>
                    <a:pt x="622" y="146"/>
                  </a:lnTo>
                  <a:lnTo>
                    <a:pt x="622" y="142"/>
                  </a:lnTo>
                  <a:lnTo>
                    <a:pt x="622" y="146"/>
                  </a:lnTo>
                  <a:lnTo>
                    <a:pt x="626" y="146"/>
                  </a:lnTo>
                  <a:lnTo>
                    <a:pt x="626" y="142"/>
                  </a:lnTo>
                  <a:lnTo>
                    <a:pt x="628" y="142"/>
                  </a:lnTo>
                  <a:lnTo>
                    <a:pt x="632" y="142"/>
                  </a:lnTo>
                  <a:lnTo>
                    <a:pt x="636" y="142"/>
                  </a:lnTo>
                  <a:lnTo>
                    <a:pt x="640" y="142"/>
                  </a:lnTo>
                  <a:lnTo>
                    <a:pt x="640" y="138"/>
                  </a:lnTo>
                  <a:lnTo>
                    <a:pt x="640" y="142"/>
                  </a:lnTo>
                  <a:lnTo>
                    <a:pt x="644" y="142"/>
                  </a:lnTo>
                  <a:lnTo>
                    <a:pt x="648" y="142"/>
                  </a:lnTo>
                  <a:lnTo>
                    <a:pt x="652" y="142"/>
                  </a:lnTo>
                  <a:lnTo>
                    <a:pt x="656" y="142"/>
                  </a:lnTo>
                  <a:lnTo>
                    <a:pt x="656" y="138"/>
                  </a:lnTo>
                  <a:lnTo>
                    <a:pt x="656" y="134"/>
                  </a:lnTo>
                  <a:lnTo>
                    <a:pt x="652" y="130"/>
                  </a:lnTo>
                  <a:lnTo>
                    <a:pt x="648" y="130"/>
                  </a:lnTo>
                  <a:lnTo>
                    <a:pt x="648" y="128"/>
                  </a:lnTo>
                  <a:lnTo>
                    <a:pt x="648" y="124"/>
                  </a:lnTo>
                  <a:lnTo>
                    <a:pt x="644" y="124"/>
                  </a:lnTo>
                  <a:lnTo>
                    <a:pt x="640" y="120"/>
                  </a:lnTo>
                  <a:lnTo>
                    <a:pt x="636" y="116"/>
                  </a:lnTo>
                  <a:lnTo>
                    <a:pt x="632" y="116"/>
                  </a:lnTo>
                  <a:lnTo>
                    <a:pt x="628" y="116"/>
                  </a:lnTo>
                  <a:lnTo>
                    <a:pt x="626" y="116"/>
                  </a:lnTo>
                  <a:lnTo>
                    <a:pt x="622" y="116"/>
                  </a:lnTo>
                  <a:lnTo>
                    <a:pt x="622" y="120"/>
                  </a:lnTo>
                  <a:lnTo>
                    <a:pt x="618" y="124"/>
                  </a:lnTo>
                  <a:lnTo>
                    <a:pt x="614" y="120"/>
                  </a:lnTo>
                  <a:lnTo>
                    <a:pt x="614" y="116"/>
                  </a:lnTo>
                  <a:lnTo>
                    <a:pt x="610" y="116"/>
                  </a:lnTo>
                  <a:lnTo>
                    <a:pt x="606" y="120"/>
                  </a:lnTo>
                  <a:lnTo>
                    <a:pt x="602" y="116"/>
                  </a:lnTo>
                  <a:lnTo>
                    <a:pt x="602" y="120"/>
                  </a:lnTo>
                  <a:lnTo>
                    <a:pt x="600" y="120"/>
                  </a:lnTo>
                  <a:lnTo>
                    <a:pt x="596" y="116"/>
                  </a:lnTo>
                  <a:lnTo>
                    <a:pt x="592" y="112"/>
                  </a:lnTo>
                  <a:lnTo>
                    <a:pt x="596" y="112"/>
                  </a:lnTo>
                  <a:lnTo>
                    <a:pt x="600" y="108"/>
                  </a:lnTo>
                  <a:lnTo>
                    <a:pt x="596" y="104"/>
                  </a:lnTo>
                  <a:lnTo>
                    <a:pt x="600" y="102"/>
                  </a:lnTo>
                  <a:lnTo>
                    <a:pt x="602" y="98"/>
                  </a:lnTo>
                  <a:lnTo>
                    <a:pt x="600" y="98"/>
                  </a:lnTo>
                  <a:lnTo>
                    <a:pt x="602" y="94"/>
                  </a:lnTo>
                  <a:lnTo>
                    <a:pt x="602" y="90"/>
                  </a:lnTo>
                  <a:lnTo>
                    <a:pt x="606" y="90"/>
                  </a:lnTo>
                  <a:lnTo>
                    <a:pt x="606" y="86"/>
                  </a:lnTo>
                  <a:lnTo>
                    <a:pt x="606" y="82"/>
                  </a:lnTo>
                  <a:lnTo>
                    <a:pt x="610" y="78"/>
                  </a:lnTo>
                  <a:lnTo>
                    <a:pt x="614" y="78"/>
                  </a:lnTo>
                  <a:lnTo>
                    <a:pt x="618" y="82"/>
                  </a:lnTo>
                  <a:lnTo>
                    <a:pt x="622" y="82"/>
                  </a:lnTo>
                  <a:lnTo>
                    <a:pt x="626" y="82"/>
                  </a:lnTo>
                  <a:lnTo>
                    <a:pt x="628" y="82"/>
                  </a:lnTo>
                  <a:lnTo>
                    <a:pt x="632" y="78"/>
                  </a:lnTo>
                  <a:lnTo>
                    <a:pt x="636" y="78"/>
                  </a:lnTo>
                  <a:lnTo>
                    <a:pt x="636" y="74"/>
                  </a:lnTo>
                  <a:lnTo>
                    <a:pt x="640" y="74"/>
                  </a:lnTo>
                  <a:lnTo>
                    <a:pt x="644" y="74"/>
                  </a:lnTo>
                  <a:lnTo>
                    <a:pt x="648" y="72"/>
                  </a:lnTo>
                  <a:lnTo>
                    <a:pt x="648" y="68"/>
                  </a:lnTo>
                  <a:lnTo>
                    <a:pt x="644" y="68"/>
                  </a:lnTo>
                  <a:lnTo>
                    <a:pt x="644" y="64"/>
                  </a:lnTo>
                  <a:lnTo>
                    <a:pt x="648" y="64"/>
                  </a:lnTo>
                  <a:lnTo>
                    <a:pt x="648" y="60"/>
                  </a:lnTo>
                  <a:lnTo>
                    <a:pt x="652" y="60"/>
                  </a:lnTo>
                  <a:lnTo>
                    <a:pt x="652" y="56"/>
                  </a:lnTo>
                  <a:lnTo>
                    <a:pt x="652" y="52"/>
                  </a:lnTo>
                  <a:lnTo>
                    <a:pt x="656" y="48"/>
                  </a:lnTo>
                  <a:lnTo>
                    <a:pt x="656" y="46"/>
                  </a:lnTo>
                  <a:lnTo>
                    <a:pt x="656" y="42"/>
                  </a:lnTo>
                  <a:lnTo>
                    <a:pt x="658" y="42"/>
                  </a:lnTo>
                  <a:lnTo>
                    <a:pt x="658" y="38"/>
                  </a:lnTo>
                  <a:lnTo>
                    <a:pt x="662" y="38"/>
                  </a:lnTo>
                  <a:lnTo>
                    <a:pt x="662" y="34"/>
                  </a:lnTo>
                  <a:lnTo>
                    <a:pt x="666" y="34"/>
                  </a:lnTo>
                  <a:lnTo>
                    <a:pt x="666" y="30"/>
                  </a:lnTo>
                  <a:lnTo>
                    <a:pt x="666" y="26"/>
                  </a:lnTo>
                  <a:lnTo>
                    <a:pt x="666" y="22"/>
                  </a:lnTo>
                  <a:lnTo>
                    <a:pt x="666" y="18"/>
                  </a:lnTo>
                  <a:lnTo>
                    <a:pt x="662" y="18"/>
                  </a:lnTo>
                  <a:lnTo>
                    <a:pt x="658" y="18"/>
                  </a:lnTo>
                  <a:lnTo>
                    <a:pt x="656" y="18"/>
                  </a:lnTo>
                  <a:lnTo>
                    <a:pt x="658" y="16"/>
                  </a:lnTo>
                  <a:lnTo>
                    <a:pt x="662" y="12"/>
                  </a:lnTo>
                  <a:lnTo>
                    <a:pt x="666" y="8"/>
                  </a:lnTo>
                  <a:lnTo>
                    <a:pt x="670" y="4"/>
                  </a:lnTo>
                  <a:lnTo>
                    <a:pt x="674" y="4"/>
                  </a:lnTo>
                  <a:lnTo>
                    <a:pt x="676" y="4"/>
                  </a:lnTo>
                  <a:lnTo>
                    <a:pt x="680" y="4"/>
                  </a:lnTo>
                  <a:lnTo>
                    <a:pt x="680" y="0"/>
                  </a:lnTo>
                  <a:lnTo>
                    <a:pt x="684" y="0"/>
                  </a:lnTo>
                  <a:lnTo>
                    <a:pt x="688" y="0"/>
                  </a:lnTo>
                  <a:lnTo>
                    <a:pt x="692" y="0"/>
                  </a:lnTo>
                  <a:lnTo>
                    <a:pt x="696" y="0"/>
                  </a:lnTo>
                  <a:lnTo>
                    <a:pt x="698" y="0"/>
                  </a:lnTo>
                  <a:lnTo>
                    <a:pt x="702" y="0"/>
                  </a:lnTo>
                  <a:lnTo>
                    <a:pt x="706" y="0"/>
                  </a:lnTo>
                  <a:lnTo>
                    <a:pt x="710" y="0"/>
                  </a:lnTo>
                  <a:lnTo>
                    <a:pt x="714" y="0"/>
                  </a:lnTo>
                  <a:lnTo>
                    <a:pt x="714" y="4"/>
                  </a:lnTo>
                  <a:lnTo>
                    <a:pt x="718" y="4"/>
                  </a:lnTo>
                  <a:lnTo>
                    <a:pt x="718" y="8"/>
                  </a:lnTo>
                  <a:lnTo>
                    <a:pt x="722" y="8"/>
                  </a:lnTo>
                  <a:lnTo>
                    <a:pt x="726" y="8"/>
                  </a:lnTo>
                  <a:lnTo>
                    <a:pt x="728" y="8"/>
                  </a:lnTo>
                  <a:lnTo>
                    <a:pt x="732" y="8"/>
                  </a:lnTo>
                  <a:lnTo>
                    <a:pt x="736" y="8"/>
                  </a:lnTo>
                  <a:lnTo>
                    <a:pt x="736" y="12"/>
                  </a:lnTo>
                  <a:lnTo>
                    <a:pt x="740" y="16"/>
                  </a:lnTo>
                  <a:lnTo>
                    <a:pt x="744" y="16"/>
                  </a:lnTo>
                  <a:lnTo>
                    <a:pt x="740" y="16"/>
                  </a:lnTo>
                  <a:lnTo>
                    <a:pt x="740" y="18"/>
                  </a:lnTo>
                  <a:lnTo>
                    <a:pt x="744" y="18"/>
                  </a:lnTo>
                  <a:lnTo>
                    <a:pt x="744" y="22"/>
                  </a:lnTo>
                  <a:lnTo>
                    <a:pt x="744" y="26"/>
                  </a:lnTo>
                  <a:lnTo>
                    <a:pt x="748" y="26"/>
                  </a:lnTo>
                  <a:lnTo>
                    <a:pt x="748" y="30"/>
                  </a:lnTo>
                  <a:lnTo>
                    <a:pt x="748" y="34"/>
                  </a:lnTo>
                  <a:lnTo>
                    <a:pt x="748" y="38"/>
                  </a:lnTo>
                  <a:lnTo>
                    <a:pt x="752" y="38"/>
                  </a:lnTo>
                  <a:lnTo>
                    <a:pt x="752" y="42"/>
                  </a:lnTo>
                  <a:lnTo>
                    <a:pt x="752" y="46"/>
                  </a:lnTo>
                  <a:lnTo>
                    <a:pt x="756" y="46"/>
                  </a:lnTo>
                  <a:lnTo>
                    <a:pt x="752" y="46"/>
                  </a:lnTo>
                  <a:lnTo>
                    <a:pt x="752" y="48"/>
                  </a:lnTo>
                  <a:lnTo>
                    <a:pt x="756" y="48"/>
                  </a:lnTo>
                  <a:lnTo>
                    <a:pt x="756" y="46"/>
                  </a:lnTo>
                  <a:lnTo>
                    <a:pt x="756" y="48"/>
                  </a:lnTo>
                  <a:lnTo>
                    <a:pt x="756" y="52"/>
                  </a:lnTo>
                  <a:lnTo>
                    <a:pt x="756" y="56"/>
                  </a:lnTo>
                  <a:lnTo>
                    <a:pt x="758" y="56"/>
                  </a:lnTo>
                  <a:lnTo>
                    <a:pt x="758" y="60"/>
                  </a:lnTo>
                  <a:lnTo>
                    <a:pt x="758" y="64"/>
                  </a:lnTo>
                  <a:lnTo>
                    <a:pt x="758" y="68"/>
                  </a:lnTo>
                  <a:lnTo>
                    <a:pt x="762" y="68"/>
                  </a:lnTo>
                  <a:lnTo>
                    <a:pt x="762" y="72"/>
                  </a:lnTo>
                  <a:lnTo>
                    <a:pt x="762" y="74"/>
                  </a:lnTo>
                  <a:lnTo>
                    <a:pt x="762" y="78"/>
                  </a:lnTo>
                  <a:lnTo>
                    <a:pt x="766" y="78"/>
                  </a:lnTo>
                  <a:lnTo>
                    <a:pt x="766" y="82"/>
                  </a:lnTo>
                  <a:lnTo>
                    <a:pt x="770" y="82"/>
                  </a:lnTo>
                  <a:lnTo>
                    <a:pt x="774" y="82"/>
                  </a:lnTo>
                  <a:lnTo>
                    <a:pt x="778" y="82"/>
                  </a:lnTo>
                  <a:lnTo>
                    <a:pt x="782" y="82"/>
                  </a:lnTo>
                  <a:lnTo>
                    <a:pt x="782" y="86"/>
                  </a:lnTo>
                  <a:lnTo>
                    <a:pt x="784" y="86"/>
                  </a:lnTo>
                  <a:lnTo>
                    <a:pt x="788" y="86"/>
                  </a:lnTo>
                  <a:lnTo>
                    <a:pt x="792" y="86"/>
                  </a:lnTo>
                  <a:lnTo>
                    <a:pt x="792" y="90"/>
                  </a:lnTo>
                  <a:lnTo>
                    <a:pt x="796" y="94"/>
                  </a:lnTo>
                  <a:lnTo>
                    <a:pt x="800" y="98"/>
                  </a:lnTo>
                  <a:lnTo>
                    <a:pt x="804" y="98"/>
                  </a:lnTo>
                  <a:lnTo>
                    <a:pt x="808" y="98"/>
                  </a:lnTo>
                  <a:lnTo>
                    <a:pt x="808" y="102"/>
                  </a:lnTo>
                  <a:lnTo>
                    <a:pt x="804" y="102"/>
                  </a:lnTo>
                  <a:lnTo>
                    <a:pt x="808" y="104"/>
                  </a:lnTo>
                  <a:lnTo>
                    <a:pt x="808" y="108"/>
                  </a:lnTo>
                  <a:lnTo>
                    <a:pt x="808" y="112"/>
                  </a:lnTo>
                  <a:lnTo>
                    <a:pt x="808" y="116"/>
                  </a:lnTo>
                  <a:lnTo>
                    <a:pt x="812" y="116"/>
                  </a:lnTo>
                  <a:lnTo>
                    <a:pt x="812" y="120"/>
                  </a:lnTo>
                  <a:lnTo>
                    <a:pt x="812" y="124"/>
                  </a:lnTo>
                  <a:lnTo>
                    <a:pt x="814" y="120"/>
                  </a:lnTo>
                  <a:lnTo>
                    <a:pt x="818" y="120"/>
                  </a:lnTo>
                  <a:lnTo>
                    <a:pt x="818" y="124"/>
                  </a:lnTo>
                  <a:lnTo>
                    <a:pt x="822" y="124"/>
                  </a:lnTo>
                  <a:lnTo>
                    <a:pt x="826" y="124"/>
                  </a:lnTo>
                  <a:lnTo>
                    <a:pt x="826" y="120"/>
                  </a:lnTo>
                  <a:lnTo>
                    <a:pt x="830" y="120"/>
                  </a:lnTo>
                  <a:lnTo>
                    <a:pt x="834" y="120"/>
                  </a:lnTo>
                  <a:lnTo>
                    <a:pt x="834" y="116"/>
                  </a:lnTo>
                  <a:lnTo>
                    <a:pt x="838" y="116"/>
                  </a:lnTo>
                  <a:lnTo>
                    <a:pt x="840" y="112"/>
                  </a:lnTo>
                  <a:lnTo>
                    <a:pt x="844" y="112"/>
                  </a:lnTo>
                  <a:lnTo>
                    <a:pt x="848" y="112"/>
                  </a:lnTo>
                  <a:lnTo>
                    <a:pt x="852" y="108"/>
                  </a:lnTo>
                  <a:lnTo>
                    <a:pt x="856" y="108"/>
                  </a:lnTo>
                  <a:lnTo>
                    <a:pt x="860" y="108"/>
                  </a:lnTo>
                  <a:lnTo>
                    <a:pt x="864" y="108"/>
                  </a:lnTo>
                  <a:lnTo>
                    <a:pt x="864" y="112"/>
                  </a:lnTo>
                  <a:lnTo>
                    <a:pt x="864" y="116"/>
                  </a:lnTo>
                  <a:lnTo>
                    <a:pt x="864" y="120"/>
                  </a:lnTo>
                  <a:lnTo>
                    <a:pt x="864" y="128"/>
                  </a:lnTo>
                  <a:lnTo>
                    <a:pt x="860" y="128"/>
                  </a:lnTo>
                  <a:lnTo>
                    <a:pt x="856" y="128"/>
                  </a:lnTo>
                  <a:lnTo>
                    <a:pt x="856" y="130"/>
                  </a:lnTo>
                  <a:lnTo>
                    <a:pt x="856" y="134"/>
                  </a:lnTo>
                  <a:lnTo>
                    <a:pt x="856" y="138"/>
                  </a:lnTo>
                  <a:lnTo>
                    <a:pt x="856" y="142"/>
                  </a:lnTo>
                  <a:lnTo>
                    <a:pt x="852" y="142"/>
                  </a:lnTo>
                  <a:lnTo>
                    <a:pt x="852" y="146"/>
                  </a:lnTo>
                  <a:lnTo>
                    <a:pt x="852" y="150"/>
                  </a:lnTo>
                  <a:lnTo>
                    <a:pt x="852" y="154"/>
                  </a:lnTo>
                  <a:lnTo>
                    <a:pt x="848" y="154"/>
                  </a:lnTo>
                  <a:lnTo>
                    <a:pt x="848" y="158"/>
                  </a:lnTo>
                  <a:lnTo>
                    <a:pt x="848" y="160"/>
                  </a:lnTo>
                  <a:lnTo>
                    <a:pt x="848" y="164"/>
                  </a:lnTo>
                  <a:lnTo>
                    <a:pt x="844" y="164"/>
                  </a:lnTo>
                  <a:lnTo>
                    <a:pt x="840" y="164"/>
                  </a:lnTo>
                  <a:lnTo>
                    <a:pt x="840" y="168"/>
                  </a:lnTo>
                  <a:lnTo>
                    <a:pt x="840" y="172"/>
                  </a:lnTo>
                  <a:lnTo>
                    <a:pt x="840" y="176"/>
                  </a:lnTo>
                  <a:lnTo>
                    <a:pt x="838" y="176"/>
                  </a:lnTo>
                  <a:lnTo>
                    <a:pt x="834" y="172"/>
                  </a:lnTo>
                  <a:lnTo>
                    <a:pt x="830" y="172"/>
                  </a:lnTo>
                  <a:lnTo>
                    <a:pt x="826" y="172"/>
                  </a:lnTo>
                  <a:lnTo>
                    <a:pt x="826" y="168"/>
                  </a:lnTo>
                  <a:lnTo>
                    <a:pt x="822" y="168"/>
                  </a:lnTo>
                  <a:lnTo>
                    <a:pt x="822" y="172"/>
                  </a:lnTo>
                  <a:lnTo>
                    <a:pt x="822" y="176"/>
                  </a:lnTo>
                  <a:lnTo>
                    <a:pt x="818" y="176"/>
                  </a:lnTo>
                  <a:lnTo>
                    <a:pt x="814" y="176"/>
                  </a:lnTo>
                  <a:lnTo>
                    <a:pt x="814" y="180"/>
                  </a:lnTo>
                  <a:lnTo>
                    <a:pt x="814" y="176"/>
                  </a:lnTo>
                  <a:lnTo>
                    <a:pt x="812" y="180"/>
                  </a:lnTo>
                  <a:lnTo>
                    <a:pt x="812" y="184"/>
                  </a:lnTo>
                  <a:lnTo>
                    <a:pt x="814" y="184"/>
                  </a:lnTo>
                  <a:lnTo>
                    <a:pt x="814" y="190"/>
                  </a:lnTo>
                  <a:lnTo>
                    <a:pt x="814" y="194"/>
                  </a:lnTo>
                  <a:lnTo>
                    <a:pt x="814" y="198"/>
                  </a:lnTo>
                  <a:lnTo>
                    <a:pt x="814" y="206"/>
                  </a:lnTo>
                  <a:lnTo>
                    <a:pt x="814" y="210"/>
                  </a:lnTo>
                  <a:lnTo>
                    <a:pt x="814" y="214"/>
                  </a:lnTo>
                  <a:lnTo>
                    <a:pt x="814" y="216"/>
                  </a:lnTo>
                  <a:lnTo>
                    <a:pt x="812" y="216"/>
                  </a:lnTo>
                  <a:lnTo>
                    <a:pt x="812" y="220"/>
                  </a:lnTo>
                  <a:lnTo>
                    <a:pt x="812" y="216"/>
                  </a:lnTo>
                  <a:lnTo>
                    <a:pt x="808" y="216"/>
                  </a:lnTo>
                  <a:lnTo>
                    <a:pt x="808" y="220"/>
                  </a:lnTo>
                  <a:lnTo>
                    <a:pt x="804" y="220"/>
                  </a:lnTo>
                  <a:lnTo>
                    <a:pt x="808" y="224"/>
                  </a:lnTo>
                  <a:lnTo>
                    <a:pt x="808" y="228"/>
                  </a:lnTo>
                  <a:lnTo>
                    <a:pt x="804" y="228"/>
                  </a:lnTo>
                  <a:lnTo>
                    <a:pt x="804" y="224"/>
                  </a:lnTo>
                  <a:lnTo>
                    <a:pt x="800" y="220"/>
                  </a:lnTo>
                  <a:lnTo>
                    <a:pt x="800" y="216"/>
                  </a:lnTo>
                  <a:lnTo>
                    <a:pt x="796" y="216"/>
                  </a:lnTo>
                  <a:lnTo>
                    <a:pt x="796" y="220"/>
                  </a:lnTo>
                  <a:lnTo>
                    <a:pt x="792" y="220"/>
                  </a:lnTo>
                  <a:lnTo>
                    <a:pt x="792" y="224"/>
                  </a:lnTo>
                  <a:lnTo>
                    <a:pt x="792" y="228"/>
                  </a:lnTo>
                  <a:lnTo>
                    <a:pt x="788" y="228"/>
                  </a:lnTo>
                  <a:lnTo>
                    <a:pt x="784" y="228"/>
                  </a:lnTo>
                  <a:lnTo>
                    <a:pt x="784" y="230"/>
                  </a:lnTo>
                  <a:lnTo>
                    <a:pt x="784" y="234"/>
                  </a:lnTo>
                  <a:lnTo>
                    <a:pt x="782" y="234"/>
                  </a:lnTo>
                  <a:lnTo>
                    <a:pt x="778" y="234"/>
                  </a:lnTo>
                  <a:lnTo>
                    <a:pt x="774" y="234"/>
                  </a:lnTo>
                  <a:lnTo>
                    <a:pt x="770" y="234"/>
                  </a:lnTo>
                  <a:lnTo>
                    <a:pt x="770" y="238"/>
                  </a:lnTo>
                  <a:lnTo>
                    <a:pt x="770" y="242"/>
                  </a:lnTo>
                  <a:lnTo>
                    <a:pt x="774" y="242"/>
                  </a:lnTo>
                  <a:lnTo>
                    <a:pt x="774" y="246"/>
                  </a:lnTo>
                  <a:lnTo>
                    <a:pt x="770" y="246"/>
                  </a:lnTo>
                  <a:lnTo>
                    <a:pt x="766" y="246"/>
                  </a:lnTo>
                  <a:lnTo>
                    <a:pt x="762" y="246"/>
                  </a:lnTo>
                  <a:lnTo>
                    <a:pt x="758" y="246"/>
                  </a:lnTo>
                  <a:lnTo>
                    <a:pt x="758" y="242"/>
                  </a:lnTo>
                  <a:lnTo>
                    <a:pt x="756" y="242"/>
                  </a:lnTo>
                  <a:lnTo>
                    <a:pt x="756" y="238"/>
                  </a:lnTo>
                  <a:lnTo>
                    <a:pt x="752" y="238"/>
                  </a:lnTo>
                  <a:lnTo>
                    <a:pt x="752" y="242"/>
                  </a:lnTo>
                  <a:lnTo>
                    <a:pt x="748" y="242"/>
                  </a:lnTo>
                  <a:lnTo>
                    <a:pt x="748" y="246"/>
                  </a:lnTo>
                  <a:lnTo>
                    <a:pt x="748" y="250"/>
                  </a:lnTo>
                  <a:lnTo>
                    <a:pt x="744" y="250"/>
                  </a:lnTo>
                  <a:lnTo>
                    <a:pt x="744" y="254"/>
                  </a:lnTo>
                  <a:lnTo>
                    <a:pt x="740" y="256"/>
                  </a:lnTo>
                  <a:lnTo>
                    <a:pt x="736" y="256"/>
                  </a:lnTo>
                  <a:lnTo>
                    <a:pt x="736" y="260"/>
                  </a:lnTo>
                  <a:lnTo>
                    <a:pt x="732" y="260"/>
                  </a:lnTo>
                  <a:lnTo>
                    <a:pt x="728" y="260"/>
                  </a:lnTo>
                  <a:lnTo>
                    <a:pt x="728" y="264"/>
                  </a:lnTo>
                  <a:lnTo>
                    <a:pt x="726" y="264"/>
                  </a:lnTo>
                  <a:lnTo>
                    <a:pt x="728" y="264"/>
                  </a:lnTo>
                  <a:lnTo>
                    <a:pt x="726" y="264"/>
                  </a:lnTo>
                  <a:lnTo>
                    <a:pt x="722" y="268"/>
                  </a:lnTo>
                  <a:lnTo>
                    <a:pt x="718" y="272"/>
                  </a:lnTo>
                  <a:lnTo>
                    <a:pt x="718" y="276"/>
                  </a:lnTo>
                  <a:lnTo>
                    <a:pt x="714" y="276"/>
                  </a:lnTo>
                  <a:lnTo>
                    <a:pt x="710" y="276"/>
                  </a:lnTo>
                  <a:lnTo>
                    <a:pt x="706" y="276"/>
                  </a:lnTo>
                  <a:lnTo>
                    <a:pt x="706" y="280"/>
                  </a:lnTo>
                  <a:lnTo>
                    <a:pt x="702" y="280"/>
                  </a:lnTo>
                  <a:lnTo>
                    <a:pt x="702" y="276"/>
                  </a:lnTo>
                  <a:lnTo>
                    <a:pt x="702" y="280"/>
                  </a:lnTo>
                  <a:lnTo>
                    <a:pt x="698" y="280"/>
                  </a:lnTo>
                  <a:lnTo>
                    <a:pt x="696" y="284"/>
                  </a:lnTo>
                  <a:lnTo>
                    <a:pt x="692" y="284"/>
                  </a:lnTo>
                  <a:lnTo>
                    <a:pt x="692" y="286"/>
                  </a:lnTo>
                  <a:lnTo>
                    <a:pt x="688" y="284"/>
                  </a:lnTo>
                  <a:lnTo>
                    <a:pt x="688" y="286"/>
                  </a:lnTo>
                  <a:lnTo>
                    <a:pt x="684" y="290"/>
                  </a:lnTo>
                  <a:lnTo>
                    <a:pt x="680" y="290"/>
                  </a:lnTo>
                  <a:lnTo>
                    <a:pt x="680" y="294"/>
                  </a:lnTo>
                  <a:lnTo>
                    <a:pt x="676" y="298"/>
                  </a:lnTo>
                  <a:lnTo>
                    <a:pt x="674" y="298"/>
                  </a:lnTo>
                  <a:lnTo>
                    <a:pt x="674" y="294"/>
                  </a:lnTo>
                  <a:lnTo>
                    <a:pt x="676" y="294"/>
                  </a:lnTo>
                  <a:lnTo>
                    <a:pt x="676" y="290"/>
                  </a:lnTo>
                  <a:lnTo>
                    <a:pt x="680" y="290"/>
                  </a:lnTo>
                  <a:lnTo>
                    <a:pt x="676" y="290"/>
                  </a:lnTo>
                  <a:lnTo>
                    <a:pt x="676" y="286"/>
                  </a:lnTo>
                  <a:lnTo>
                    <a:pt x="680" y="286"/>
                  </a:lnTo>
                  <a:lnTo>
                    <a:pt x="676" y="286"/>
                  </a:lnTo>
                  <a:lnTo>
                    <a:pt x="676" y="284"/>
                  </a:lnTo>
                  <a:lnTo>
                    <a:pt x="674" y="284"/>
                  </a:lnTo>
                  <a:lnTo>
                    <a:pt x="676" y="280"/>
                  </a:lnTo>
                  <a:lnTo>
                    <a:pt x="676" y="276"/>
                  </a:lnTo>
                  <a:lnTo>
                    <a:pt x="680" y="276"/>
                  </a:lnTo>
                  <a:lnTo>
                    <a:pt x="684" y="272"/>
                  </a:lnTo>
                  <a:lnTo>
                    <a:pt x="684" y="268"/>
                  </a:lnTo>
                  <a:lnTo>
                    <a:pt x="688" y="268"/>
                  </a:lnTo>
                  <a:lnTo>
                    <a:pt x="688" y="264"/>
                  </a:lnTo>
                  <a:lnTo>
                    <a:pt x="684" y="260"/>
                  </a:lnTo>
                  <a:lnTo>
                    <a:pt x="684" y="256"/>
                  </a:lnTo>
                  <a:lnTo>
                    <a:pt x="680" y="256"/>
                  </a:lnTo>
                  <a:lnTo>
                    <a:pt x="676" y="256"/>
                  </a:lnTo>
                  <a:lnTo>
                    <a:pt x="674" y="256"/>
                  </a:lnTo>
                  <a:lnTo>
                    <a:pt x="670" y="256"/>
                  </a:lnTo>
                  <a:lnTo>
                    <a:pt x="670" y="260"/>
                  </a:lnTo>
                  <a:lnTo>
                    <a:pt x="666" y="264"/>
                  </a:lnTo>
                  <a:lnTo>
                    <a:pt x="662" y="264"/>
                  </a:lnTo>
                  <a:lnTo>
                    <a:pt x="662" y="268"/>
                  </a:lnTo>
                  <a:lnTo>
                    <a:pt x="658" y="272"/>
                  </a:lnTo>
                  <a:lnTo>
                    <a:pt x="656" y="272"/>
                  </a:lnTo>
                  <a:lnTo>
                    <a:pt x="656" y="276"/>
                  </a:lnTo>
                  <a:lnTo>
                    <a:pt x="652" y="276"/>
                  </a:lnTo>
                  <a:lnTo>
                    <a:pt x="648" y="280"/>
                  </a:lnTo>
                  <a:lnTo>
                    <a:pt x="648" y="284"/>
                  </a:lnTo>
                  <a:lnTo>
                    <a:pt x="648" y="286"/>
                  </a:lnTo>
                  <a:lnTo>
                    <a:pt x="644" y="286"/>
                  </a:lnTo>
                  <a:lnTo>
                    <a:pt x="644" y="290"/>
                  </a:lnTo>
                  <a:lnTo>
                    <a:pt x="640" y="290"/>
                  </a:lnTo>
                  <a:lnTo>
                    <a:pt x="636" y="290"/>
                  </a:lnTo>
                  <a:lnTo>
                    <a:pt x="632" y="290"/>
                  </a:lnTo>
                  <a:lnTo>
                    <a:pt x="628" y="290"/>
                  </a:lnTo>
                  <a:lnTo>
                    <a:pt x="628" y="286"/>
                  </a:lnTo>
                  <a:lnTo>
                    <a:pt x="626" y="290"/>
                  </a:lnTo>
                  <a:lnTo>
                    <a:pt x="622" y="294"/>
                  </a:lnTo>
                  <a:lnTo>
                    <a:pt x="622" y="298"/>
                  </a:lnTo>
                  <a:lnTo>
                    <a:pt x="622" y="302"/>
                  </a:lnTo>
                  <a:lnTo>
                    <a:pt x="622" y="306"/>
                  </a:lnTo>
                  <a:lnTo>
                    <a:pt x="626" y="306"/>
                  </a:lnTo>
                  <a:lnTo>
                    <a:pt x="626" y="310"/>
                  </a:lnTo>
                  <a:lnTo>
                    <a:pt x="628" y="310"/>
                  </a:lnTo>
                  <a:lnTo>
                    <a:pt x="632" y="310"/>
                  </a:lnTo>
                  <a:lnTo>
                    <a:pt x="636" y="310"/>
                  </a:lnTo>
                  <a:lnTo>
                    <a:pt x="640" y="310"/>
                  </a:lnTo>
                  <a:lnTo>
                    <a:pt x="640" y="312"/>
                  </a:lnTo>
                  <a:lnTo>
                    <a:pt x="644" y="312"/>
                  </a:lnTo>
                  <a:lnTo>
                    <a:pt x="644" y="316"/>
                  </a:lnTo>
                  <a:lnTo>
                    <a:pt x="644" y="320"/>
                  </a:lnTo>
                  <a:lnTo>
                    <a:pt x="640" y="320"/>
                  </a:lnTo>
                  <a:lnTo>
                    <a:pt x="640" y="324"/>
                  </a:lnTo>
                  <a:lnTo>
                    <a:pt x="644" y="328"/>
                  </a:lnTo>
                  <a:lnTo>
                    <a:pt x="648" y="328"/>
                  </a:lnTo>
                  <a:lnTo>
                    <a:pt x="652" y="328"/>
                  </a:lnTo>
                  <a:lnTo>
                    <a:pt x="656" y="328"/>
                  </a:lnTo>
                  <a:lnTo>
                    <a:pt x="656" y="324"/>
                  </a:lnTo>
                  <a:lnTo>
                    <a:pt x="658" y="324"/>
                  </a:lnTo>
                  <a:lnTo>
                    <a:pt x="658" y="320"/>
                  </a:lnTo>
                  <a:lnTo>
                    <a:pt x="662" y="320"/>
                  </a:lnTo>
                  <a:lnTo>
                    <a:pt x="662" y="316"/>
                  </a:lnTo>
                  <a:lnTo>
                    <a:pt x="666" y="316"/>
                  </a:lnTo>
                  <a:lnTo>
                    <a:pt x="670" y="316"/>
                  </a:lnTo>
                  <a:lnTo>
                    <a:pt x="674" y="320"/>
                  </a:lnTo>
                  <a:lnTo>
                    <a:pt x="676" y="320"/>
                  </a:lnTo>
                  <a:lnTo>
                    <a:pt x="676" y="324"/>
                  </a:lnTo>
                  <a:lnTo>
                    <a:pt x="680" y="324"/>
                  </a:lnTo>
                  <a:lnTo>
                    <a:pt x="684" y="324"/>
                  </a:lnTo>
                  <a:lnTo>
                    <a:pt x="684" y="320"/>
                  </a:lnTo>
                  <a:lnTo>
                    <a:pt x="688" y="320"/>
                  </a:lnTo>
                  <a:lnTo>
                    <a:pt x="684" y="320"/>
                  </a:lnTo>
                  <a:lnTo>
                    <a:pt x="688" y="324"/>
                  </a:lnTo>
                  <a:lnTo>
                    <a:pt x="692" y="324"/>
                  </a:lnTo>
                  <a:lnTo>
                    <a:pt x="692" y="328"/>
                  </a:lnTo>
                  <a:lnTo>
                    <a:pt x="688" y="332"/>
                  </a:lnTo>
                  <a:lnTo>
                    <a:pt x="692" y="332"/>
                  </a:lnTo>
                  <a:lnTo>
                    <a:pt x="688" y="336"/>
                  </a:lnTo>
                  <a:lnTo>
                    <a:pt x="688" y="332"/>
                  </a:lnTo>
                  <a:lnTo>
                    <a:pt x="684" y="332"/>
                  </a:lnTo>
                  <a:lnTo>
                    <a:pt x="680" y="336"/>
                  </a:lnTo>
                  <a:lnTo>
                    <a:pt x="676" y="336"/>
                  </a:lnTo>
                  <a:lnTo>
                    <a:pt x="674" y="336"/>
                  </a:lnTo>
                  <a:lnTo>
                    <a:pt x="674" y="340"/>
                  </a:lnTo>
                  <a:lnTo>
                    <a:pt x="670" y="340"/>
                  </a:lnTo>
                  <a:lnTo>
                    <a:pt x="666" y="340"/>
                  </a:lnTo>
                  <a:lnTo>
                    <a:pt x="670" y="340"/>
                  </a:lnTo>
                  <a:lnTo>
                    <a:pt x="670" y="342"/>
                  </a:lnTo>
                  <a:lnTo>
                    <a:pt x="666" y="342"/>
                  </a:lnTo>
                  <a:lnTo>
                    <a:pt x="666" y="346"/>
                  </a:lnTo>
                  <a:lnTo>
                    <a:pt x="662" y="350"/>
                  </a:lnTo>
                  <a:lnTo>
                    <a:pt x="658" y="350"/>
                  </a:lnTo>
                  <a:lnTo>
                    <a:pt x="662" y="346"/>
                  </a:lnTo>
                  <a:lnTo>
                    <a:pt x="658" y="346"/>
                  </a:lnTo>
                  <a:lnTo>
                    <a:pt x="658" y="350"/>
                  </a:lnTo>
                  <a:lnTo>
                    <a:pt x="658" y="354"/>
                  </a:lnTo>
                  <a:lnTo>
                    <a:pt x="656" y="354"/>
                  </a:lnTo>
                  <a:lnTo>
                    <a:pt x="656" y="358"/>
                  </a:lnTo>
                  <a:lnTo>
                    <a:pt x="652" y="358"/>
                  </a:lnTo>
                  <a:lnTo>
                    <a:pt x="652" y="362"/>
                  </a:lnTo>
                  <a:lnTo>
                    <a:pt x="648" y="362"/>
                  </a:lnTo>
                  <a:lnTo>
                    <a:pt x="648" y="366"/>
                  </a:lnTo>
                  <a:lnTo>
                    <a:pt x="648" y="368"/>
                  </a:lnTo>
                  <a:lnTo>
                    <a:pt x="644" y="368"/>
                  </a:lnTo>
                  <a:lnTo>
                    <a:pt x="644" y="372"/>
                  </a:lnTo>
                  <a:lnTo>
                    <a:pt x="648" y="372"/>
                  </a:lnTo>
                  <a:lnTo>
                    <a:pt x="648" y="376"/>
                  </a:lnTo>
                  <a:lnTo>
                    <a:pt x="652" y="376"/>
                  </a:lnTo>
                  <a:lnTo>
                    <a:pt x="656" y="380"/>
                  </a:lnTo>
                  <a:lnTo>
                    <a:pt x="658" y="380"/>
                  </a:lnTo>
                  <a:lnTo>
                    <a:pt x="662" y="384"/>
                  </a:lnTo>
                  <a:lnTo>
                    <a:pt x="662" y="388"/>
                  </a:lnTo>
                  <a:lnTo>
                    <a:pt x="662" y="392"/>
                  </a:lnTo>
                  <a:lnTo>
                    <a:pt x="662" y="396"/>
                  </a:lnTo>
                  <a:lnTo>
                    <a:pt x="666" y="398"/>
                  </a:lnTo>
                  <a:lnTo>
                    <a:pt x="666" y="402"/>
                  </a:lnTo>
                  <a:lnTo>
                    <a:pt x="670" y="406"/>
                  </a:lnTo>
                  <a:lnTo>
                    <a:pt x="670" y="410"/>
                  </a:lnTo>
                  <a:lnTo>
                    <a:pt x="670" y="414"/>
                  </a:lnTo>
                  <a:lnTo>
                    <a:pt x="674" y="414"/>
                  </a:lnTo>
                  <a:lnTo>
                    <a:pt x="674" y="418"/>
                  </a:lnTo>
                  <a:lnTo>
                    <a:pt x="676" y="418"/>
                  </a:lnTo>
                  <a:lnTo>
                    <a:pt x="676" y="422"/>
                  </a:lnTo>
                  <a:lnTo>
                    <a:pt x="680" y="424"/>
                  </a:lnTo>
                  <a:lnTo>
                    <a:pt x="680" y="428"/>
                  </a:lnTo>
                  <a:lnTo>
                    <a:pt x="684" y="428"/>
                  </a:lnTo>
                  <a:lnTo>
                    <a:pt x="684" y="432"/>
                  </a:lnTo>
                  <a:lnTo>
                    <a:pt x="680" y="432"/>
                  </a:lnTo>
                  <a:lnTo>
                    <a:pt x="680" y="428"/>
                  </a:lnTo>
                  <a:lnTo>
                    <a:pt x="676" y="428"/>
                  </a:lnTo>
                  <a:lnTo>
                    <a:pt x="674" y="428"/>
                  </a:lnTo>
                  <a:lnTo>
                    <a:pt x="670" y="428"/>
                  </a:lnTo>
                  <a:lnTo>
                    <a:pt x="670" y="424"/>
                  </a:lnTo>
                  <a:lnTo>
                    <a:pt x="666" y="424"/>
                  </a:lnTo>
                  <a:lnTo>
                    <a:pt x="662" y="422"/>
                  </a:lnTo>
                  <a:lnTo>
                    <a:pt x="662" y="424"/>
                  </a:lnTo>
                  <a:lnTo>
                    <a:pt x="658" y="424"/>
                  </a:lnTo>
                  <a:lnTo>
                    <a:pt x="656" y="424"/>
                  </a:lnTo>
                  <a:lnTo>
                    <a:pt x="656" y="422"/>
                  </a:lnTo>
                  <a:lnTo>
                    <a:pt x="656" y="418"/>
                  </a:lnTo>
                  <a:lnTo>
                    <a:pt x="652" y="418"/>
                  </a:lnTo>
                  <a:lnTo>
                    <a:pt x="652" y="422"/>
                  </a:lnTo>
                  <a:lnTo>
                    <a:pt x="656" y="422"/>
                  </a:lnTo>
                  <a:lnTo>
                    <a:pt x="652" y="422"/>
                  </a:lnTo>
                  <a:lnTo>
                    <a:pt x="656" y="422"/>
                  </a:lnTo>
                  <a:lnTo>
                    <a:pt x="656" y="424"/>
                  </a:lnTo>
                  <a:lnTo>
                    <a:pt x="658" y="424"/>
                  </a:lnTo>
                  <a:lnTo>
                    <a:pt x="662" y="424"/>
                  </a:lnTo>
                  <a:lnTo>
                    <a:pt x="666" y="424"/>
                  </a:lnTo>
                  <a:lnTo>
                    <a:pt x="666" y="428"/>
                  </a:lnTo>
                  <a:lnTo>
                    <a:pt x="670" y="428"/>
                  </a:lnTo>
                  <a:lnTo>
                    <a:pt x="674" y="428"/>
                  </a:lnTo>
                  <a:lnTo>
                    <a:pt x="674" y="432"/>
                  </a:lnTo>
                  <a:lnTo>
                    <a:pt x="676" y="436"/>
                  </a:lnTo>
                  <a:lnTo>
                    <a:pt x="680" y="436"/>
                  </a:lnTo>
                  <a:lnTo>
                    <a:pt x="680" y="440"/>
                  </a:lnTo>
                  <a:lnTo>
                    <a:pt x="680" y="444"/>
                  </a:lnTo>
                  <a:lnTo>
                    <a:pt x="684" y="444"/>
                  </a:lnTo>
                  <a:lnTo>
                    <a:pt x="684" y="448"/>
                  </a:lnTo>
                  <a:lnTo>
                    <a:pt x="680" y="448"/>
                  </a:lnTo>
                  <a:lnTo>
                    <a:pt x="676" y="448"/>
                  </a:lnTo>
                  <a:lnTo>
                    <a:pt x="674" y="448"/>
                  </a:lnTo>
                  <a:lnTo>
                    <a:pt x="674" y="452"/>
                  </a:lnTo>
                  <a:lnTo>
                    <a:pt x="670" y="452"/>
                  </a:lnTo>
                  <a:lnTo>
                    <a:pt x="670" y="454"/>
                  </a:lnTo>
                  <a:lnTo>
                    <a:pt x="666" y="454"/>
                  </a:lnTo>
                  <a:lnTo>
                    <a:pt x="662" y="454"/>
                  </a:lnTo>
                  <a:lnTo>
                    <a:pt x="658" y="458"/>
                  </a:lnTo>
                  <a:lnTo>
                    <a:pt x="662" y="458"/>
                  </a:lnTo>
                  <a:lnTo>
                    <a:pt x="662" y="454"/>
                  </a:lnTo>
                  <a:lnTo>
                    <a:pt x="666" y="458"/>
                  </a:lnTo>
                  <a:lnTo>
                    <a:pt x="666" y="462"/>
                  </a:lnTo>
                  <a:lnTo>
                    <a:pt x="666" y="458"/>
                  </a:lnTo>
                  <a:lnTo>
                    <a:pt x="670" y="458"/>
                  </a:lnTo>
                  <a:lnTo>
                    <a:pt x="674" y="454"/>
                  </a:lnTo>
                  <a:lnTo>
                    <a:pt x="676" y="454"/>
                  </a:lnTo>
                  <a:lnTo>
                    <a:pt x="676" y="458"/>
                  </a:lnTo>
                  <a:lnTo>
                    <a:pt x="680" y="462"/>
                  </a:lnTo>
                  <a:lnTo>
                    <a:pt x="684" y="462"/>
                  </a:lnTo>
                  <a:lnTo>
                    <a:pt x="684" y="466"/>
                  </a:lnTo>
                  <a:lnTo>
                    <a:pt x="680" y="466"/>
                  </a:lnTo>
                  <a:lnTo>
                    <a:pt x="680" y="470"/>
                  </a:lnTo>
                  <a:lnTo>
                    <a:pt x="676" y="470"/>
                  </a:lnTo>
                  <a:lnTo>
                    <a:pt x="676" y="474"/>
                  </a:lnTo>
                  <a:lnTo>
                    <a:pt x="676" y="470"/>
                  </a:lnTo>
                  <a:lnTo>
                    <a:pt x="680" y="470"/>
                  </a:lnTo>
                  <a:lnTo>
                    <a:pt x="684" y="470"/>
                  </a:lnTo>
                  <a:lnTo>
                    <a:pt x="684" y="474"/>
                  </a:lnTo>
                  <a:lnTo>
                    <a:pt x="684" y="478"/>
                  </a:lnTo>
                  <a:lnTo>
                    <a:pt x="680" y="478"/>
                  </a:lnTo>
                  <a:lnTo>
                    <a:pt x="680" y="474"/>
                  </a:lnTo>
                  <a:lnTo>
                    <a:pt x="680" y="478"/>
                  </a:lnTo>
                  <a:lnTo>
                    <a:pt x="676" y="478"/>
                  </a:lnTo>
                  <a:lnTo>
                    <a:pt x="676" y="474"/>
                  </a:lnTo>
                  <a:lnTo>
                    <a:pt x="676" y="478"/>
                  </a:lnTo>
                  <a:lnTo>
                    <a:pt x="680" y="478"/>
                  </a:lnTo>
                  <a:lnTo>
                    <a:pt x="680" y="480"/>
                  </a:lnTo>
                  <a:lnTo>
                    <a:pt x="676" y="480"/>
                  </a:lnTo>
                  <a:lnTo>
                    <a:pt x="680" y="484"/>
                  </a:lnTo>
                  <a:lnTo>
                    <a:pt x="676" y="484"/>
                  </a:lnTo>
                  <a:lnTo>
                    <a:pt x="674" y="484"/>
                  </a:lnTo>
                  <a:lnTo>
                    <a:pt x="676" y="484"/>
                  </a:lnTo>
                  <a:lnTo>
                    <a:pt x="676" y="488"/>
                  </a:lnTo>
                  <a:lnTo>
                    <a:pt x="676" y="492"/>
                  </a:lnTo>
                  <a:lnTo>
                    <a:pt x="680" y="492"/>
                  </a:lnTo>
                  <a:lnTo>
                    <a:pt x="676" y="492"/>
                  </a:lnTo>
                  <a:lnTo>
                    <a:pt x="676" y="496"/>
                  </a:lnTo>
                  <a:lnTo>
                    <a:pt x="674" y="496"/>
                  </a:lnTo>
                  <a:lnTo>
                    <a:pt x="674" y="492"/>
                  </a:lnTo>
                  <a:lnTo>
                    <a:pt x="674" y="496"/>
                  </a:lnTo>
                  <a:lnTo>
                    <a:pt x="670" y="496"/>
                  </a:lnTo>
                  <a:lnTo>
                    <a:pt x="670" y="500"/>
                  </a:lnTo>
                  <a:lnTo>
                    <a:pt x="666" y="496"/>
                  </a:lnTo>
                  <a:lnTo>
                    <a:pt x="666" y="500"/>
                  </a:lnTo>
                  <a:lnTo>
                    <a:pt x="670" y="500"/>
                  </a:lnTo>
                  <a:lnTo>
                    <a:pt x="666" y="500"/>
                  </a:lnTo>
                  <a:lnTo>
                    <a:pt x="666" y="504"/>
                  </a:lnTo>
                  <a:lnTo>
                    <a:pt x="666" y="508"/>
                  </a:lnTo>
                  <a:lnTo>
                    <a:pt x="666" y="510"/>
                  </a:lnTo>
                  <a:lnTo>
                    <a:pt x="662" y="510"/>
                  </a:lnTo>
                  <a:lnTo>
                    <a:pt x="662" y="514"/>
                  </a:lnTo>
                  <a:lnTo>
                    <a:pt x="662" y="510"/>
                  </a:lnTo>
                  <a:lnTo>
                    <a:pt x="662" y="514"/>
                  </a:lnTo>
                  <a:lnTo>
                    <a:pt x="662" y="510"/>
                  </a:lnTo>
                  <a:lnTo>
                    <a:pt x="658" y="510"/>
                  </a:lnTo>
                  <a:lnTo>
                    <a:pt x="662" y="510"/>
                  </a:lnTo>
                  <a:lnTo>
                    <a:pt x="662" y="514"/>
                  </a:lnTo>
                  <a:lnTo>
                    <a:pt x="658" y="514"/>
                  </a:lnTo>
                  <a:lnTo>
                    <a:pt x="658" y="518"/>
                  </a:lnTo>
                  <a:lnTo>
                    <a:pt x="656" y="518"/>
                  </a:lnTo>
                  <a:lnTo>
                    <a:pt x="658" y="518"/>
                  </a:lnTo>
                  <a:lnTo>
                    <a:pt x="658" y="522"/>
                  </a:lnTo>
                  <a:lnTo>
                    <a:pt x="656" y="522"/>
                  </a:lnTo>
                  <a:lnTo>
                    <a:pt x="656" y="526"/>
                  </a:lnTo>
                  <a:lnTo>
                    <a:pt x="656" y="522"/>
                  </a:lnTo>
                  <a:lnTo>
                    <a:pt x="658" y="522"/>
                  </a:lnTo>
                  <a:lnTo>
                    <a:pt x="656" y="518"/>
                  </a:lnTo>
                  <a:lnTo>
                    <a:pt x="656" y="522"/>
                  </a:lnTo>
                  <a:lnTo>
                    <a:pt x="656" y="518"/>
                  </a:lnTo>
                  <a:lnTo>
                    <a:pt x="652" y="518"/>
                  </a:lnTo>
                  <a:lnTo>
                    <a:pt x="652" y="522"/>
                  </a:lnTo>
                  <a:lnTo>
                    <a:pt x="652" y="518"/>
                  </a:lnTo>
                  <a:lnTo>
                    <a:pt x="652" y="522"/>
                  </a:lnTo>
                  <a:lnTo>
                    <a:pt x="652" y="526"/>
                  </a:lnTo>
                  <a:lnTo>
                    <a:pt x="652" y="522"/>
                  </a:lnTo>
                  <a:lnTo>
                    <a:pt x="656" y="526"/>
                  </a:lnTo>
                  <a:lnTo>
                    <a:pt x="652" y="526"/>
                  </a:lnTo>
                  <a:lnTo>
                    <a:pt x="652" y="530"/>
                  </a:lnTo>
                  <a:lnTo>
                    <a:pt x="656" y="526"/>
                  </a:lnTo>
                  <a:lnTo>
                    <a:pt x="656" y="530"/>
                  </a:lnTo>
                  <a:lnTo>
                    <a:pt x="652" y="530"/>
                  </a:lnTo>
                  <a:lnTo>
                    <a:pt x="652" y="534"/>
                  </a:lnTo>
                  <a:lnTo>
                    <a:pt x="648" y="534"/>
                  </a:lnTo>
                  <a:lnTo>
                    <a:pt x="644" y="534"/>
                  </a:lnTo>
                  <a:lnTo>
                    <a:pt x="648" y="534"/>
                  </a:lnTo>
                  <a:lnTo>
                    <a:pt x="648" y="536"/>
                  </a:lnTo>
                  <a:lnTo>
                    <a:pt x="648" y="534"/>
                  </a:lnTo>
                  <a:lnTo>
                    <a:pt x="652" y="534"/>
                  </a:lnTo>
                  <a:lnTo>
                    <a:pt x="652" y="536"/>
                  </a:lnTo>
                  <a:lnTo>
                    <a:pt x="652" y="540"/>
                  </a:lnTo>
                  <a:lnTo>
                    <a:pt x="648" y="540"/>
                  </a:lnTo>
                  <a:lnTo>
                    <a:pt x="652" y="540"/>
                  </a:lnTo>
                  <a:lnTo>
                    <a:pt x="652" y="544"/>
                  </a:lnTo>
                  <a:lnTo>
                    <a:pt x="652" y="548"/>
                  </a:lnTo>
                  <a:lnTo>
                    <a:pt x="652" y="544"/>
                  </a:lnTo>
                  <a:lnTo>
                    <a:pt x="648" y="544"/>
                  </a:lnTo>
                  <a:lnTo>
                    <a:pt x="648" y="540"/>
                  </a:lnTo>
                  <a:lnTo>
                    <a:pt x="648" y="544"/>
                  </a:lnTo>
                  <a:lnTo>
                    <a:pt x="644" y="544"/>
                  </a:lnTo>
                  <a:lnTo>
                    <a:pt x="648" y="548"/>
                  </a:lnTo>
                  <a:lnTo>
                    <a:pt x="644" y="552"/>
                  </a:lnTo>
                  <a:lnTo>
                    <a:pt x="644" y="548"/>
                  </a:lnTo>
                  <a:lnTo>
                    <a:pt x="640" y="548"/>
                  </a:lnTo>
                  <a:lnTo>
                    <a:pt x="640" y="552"/>
                  </a:lnTo>
                  <a:lnTo>
                    <a:pt x="644" y="552"/>
                  </a:lnTo>
                  <a:lnTo>
                    <a:pt x="640" y="556"/>
                  </a:lnTo>
                  <a:lnTo>
                    <a:pt x="636" y="556"/>
                  </a:lnTo>
                  <a:lnTo>
                    <a:pt x="640" y="556"/>
                  </a:lnTo>
                  <a:lnTo>
                    <a:pt x="636" y="552"/>
                  </a:lnTo>
                  <a:lnTo>
                    <a:pt x="636" y="556"/>
                  </a:lnTo>
                  <a:lnTo>
                    <a:pt x="640" y="556"/>
                  </a:lnTo>
                  <a:lnTo>
                    <a:pt x="636" y="560"/>
                  </a:lnTo>
                  <a:lnTo>
                    <a:pt x="632" y="560"/>
                  </a:lnTo>
                  <a:lnTo>
                    <a:pt x="628" y="560"/>
                  </a:lnTo>
                  <a:lnTo>
                    <a:pt x="628" y="564"/>
                  </a:lnTo>
                  <a:lnTo>
                    <a:pt x="626" y="564"/>
                  </a:lnTo>
                  <a:lnTo>
                    <a:pt x="628" y="564"/>
                  </a:lnTo>
                  <a:lnTo>
                    <a:pt x="628" y="566"/>
                  </a:lnTo>
                  <a:lnTo>
                    <a:pt x="626" y="570"/>
                  </a:lnTo>
                  <a:lnTo>
                    <a:pt x="622" y="570"/>
                  </a:lnTo>
                  <a:lnTo>
                    <a:pt x="622" y="574"/>
                  </a:lnTo>
                  <a:lnTo>
                    <a:pt x="618" y="574"/>
                  </a:lnTo>
                  <a:lnTo>
                    <a:pt x="618" y="578"/>
                  </a:lnTo>
                  <a:lnTo>
                    <a:pt x="614" y="578"/>
                  </a:lnTo>
                  <a:lnTo>
                    <a:pt x="610" y="578"/>
                  </a:lnTo>
                  <a:lnTo>
                    <a:pt x="610" y="582"/>
                  </a:lnTo>
                  <a:lnTo>
                    <a:pt x="606" y="582"/>
                  </a:lnTo>
                  <a:lnTo>
                    <a:pt x="610" y="582"/>
                  </a:lnTo>
                  <a:lnTo>
                    <a:pt x="610" y="586"/>
                  </a:lnTo>
                  <a:lnTo>
                    <a:pt x="606" y="586"/>
                  </a:lnTo>
                  <a:lnTo>
                    <a:pt x="606" y="590"/>
                  </a:lnTo>
                  <a:lnTo>
                    <a:pt x="602" y="590"/>
                  </a:lnTo>
                  <a:lnTo>
                    <a:pt x="602" y="592"/>
                  </a:lnTo>
                  <a:lnTo>
                    <a:pt x="600" y="590"/>
                  </a:lnTo>
                  <a:lnTo>
                    <a:pt x="600" y="592"/>
                  </a:lnTo>
                  <a:lnTo>
                    <a:pt x="596" y="592"/>
                  </a:lnTo>
                  <a:lnTo>
                    <a:pt x="596" y="590"/>
                  </a:lnTo>
                  <a:lnTo>
                    <a:pt x="592" y="592"/>
                  </a:lnTo>
                  <a:lnTo>
                    <a:pt x="596" y="592"/>
                  </a:lnTo>
                  <a:lnTo>
                    <a:pt x="592" y="592"/>
                  </a:lnTo>
                  <a:lnTo>
                    <a:pt x="588" y="592"/>
                  </a:lnTo>
                  <a:lnTo>
                    <a:pt x="584" y="592"/>
                  </a:lnTo>
                  <a:lnTo>
                    <a:pt x="584" y="596"/>
                  </a:lnTo>
                  <a:lnTo>
                    <a:pt x="580" y="596"/>
                  </a:lnTo>
                  <a:lnTo>
                    <a:pt x="580" y="592"/>
                  </a:lnTo>
                  <a:lnTo>
                    <a:pt x="584" y="592"/>
                  </a:lnTo>
                  <a:lnTo>
                    <a:pt x="580" y="592"/>
                  </a:lnTo>
                  <a:lnTo>
                    <a:pt x="580" y="596"/>
                  </a:lnTo>
                  <a:lnTo>
                    <a:pt x="576" y="596"/>
                  </a:lnTo>
                  <a:lnTo>
                    <a:pt x="572" y="596"/>
                  </a:lnTo>
                  <a:lnTo>
                    <a:pt x="576" y="596"/>
                  </a:lnTo>
                  <a:lnTo>
                    <a:pt x="576" y="600"/>
                  </a:lnTo>
                  <a:lnTo>
                    <a:pt x="572" y="600"/>
                  </a:lnTo>
                  <a:lnTo>
                    <a:pt x="570" y="600"/>
                  </a:lnTo>
                  <a:lnTo>
                    <a:pt x="570" y="596"/>
                  </a:lnTo>
                  <a:lnTo>
                    <a:pt x="572" y="596"/>
                  </a:lnTo>
                  <a:lnTo>
                    <a:pt x="570" y="596"/>
                  </a:lnTo>
                  <a:lnTo>
                    <a:pt x="570" y="592"/>
                  </a:lnTo>
                  <a:lnTo>
                    <a:pt x="566" y="590"/>
                  </a:lnTo>
                  <a:lnTo>
                    <a:pt x="566" y="586"/>
                  </a:lnTo>
                  <a:lnTo>
                    <a:pt x="570" y="586"/>
                  </a:lnTo>
                  <a:lnTo>
                    <a:pt x="566" y="586"/>
                  </a:lnTo>
                  <a:lnTo>
                    <a:pt x="566" y="590"/>
                  </a:lnTo>
                  <a:lnTo>
                    <a:pt x="562" y="590"/>
                  </a:lnTo>
                  <a:lnTo>
                    <a:pt x="566" y="592"/>
                  </a:lnTo>
                  <a:lnTo>
                    <a:pt x="562" y="592"/>
                  </a:lnTo>
                  <a:lnTo>
                    <a:pt x="566" y="592"/>
                  </a:lnTo>
                  <a:lnTo>
                    <a:pt x="566" y="596"/>
                  </a:lnTo>
                  <a:lnTo>
                    <a:pt x="566" y="600"/>
                  </a:lnTo>
                  <a:lnTo>
                    <a:pt x="566" y="604"/>
                  </a:lnTo>
                  <a:lnTo>
                    <a:pt x="562" y="604"/>
                  </a:lnTo>
                  <a:lnTo>
                    <a:pt x="562" y="600"/>
                  </a:lnTo>
                  <a:lnTo>
                    <a:pt x="562" y="596"/>
                  </a:lnTo>
                  <a:lnTo>
                    <a:pt x="558" y="596"/>
                  </a:lnTo>
                  <a:lnTo>
                    <a:pt x="562" y="596"/>
                  </a:lnTo>
                  <a:lnTo>
                    <a:pt x="562" y="600"/>
                  </a:lnTo>
                  <a:lnTo>
                    <a:pt x="562" y="604"/>
                  </a:lnTo>
                  <a:lnTo>
                    <a:pt x="558" y="604"/>
                  </a:lnTo>
                  <a:lnTo>
                    <a:pt x="558" y="600"/>
                  </a:lnTo>
                  <a:lnTo>
                    <a:pt x="558" y="604"/>
                  </a:lnTo>
                  <a:lnTo>
                    <a:pt x="558" y="608"/>
                  </a:lnTo>
                  <a:lnTo>
                    <a:pt x="554" y="608"/>
                  </a:lnTo>
                  <a:lnTo>
                    <a:pt x="550" y="608"/>
                  </a:lnTo>
                  <a:lnTo>
                    <a:pt x="550" y="612"/>
                  </a:lnTo>
                  <a:lnTo>
                    <a:pt x="550" y="608"/>
                  </a:lnTo>
                  <a:lnTo>
                    <a:pt x="546" y="612"/>
                  </a:lnTo>
                  <a:lnTo>
                    <a:pt x="542" y="608"/>
                  </a:lnTo>
                  <a:lnTo>
                    <a:pt x="542" y="612"/>
                  </a:lnTo>
                  <a:lnTo>
                    <a:pt x="540" y="612"/>
                  </a:lnTo>
                  <a:lnTo>
                    <a:pt x="540" y="616"/>
                  </a:lnTo>
                  <a:lnTo>
                    <a:pt x="536" y="616"/>
                  </a:lnTo>
                  <a:lnTo>
                    <a:pt x="532" y="616"/>
                  </a:lnTo>
                  <a:lnTo>
                    <a:pt x="528" y="616"/>
                  </a:lnTo>
                  <a:lnTo>
                    <a:pt x="524" y="616"/>
                  </a:lnTo>
                  <a:lnTo>
                    <a:pt x="524" y="620"/>
                  </a:lnTo>
                  <a:lnTo>
                    <a:pt x="524" y="616"/>
                  </a:lnTo>
                  <a:lnTo>
                    <a:pt x="524" y="620"/>
                  </a:lnTo>
                  <a:lnTo>
                    <a:pt x="520" y="620"/>
                  </a:lnTo>
                  <a:lnTo>
                    <a:pt x="520" y="616"/>
                  </a:lnTo>
                  <a:lnTo>
                    <a:pt x="520" y="620"/>
                  </a:lnTo>
                  <a:lnTo>
                    <a:pt x="520" y="622"/>
                  </a:lnTo>
                  <a:lnTo>
                    <a:pt x="516" y="622"/>
                  </a:lnTo>
                  <a:lnTo>
                    <a:pt x="516" y="626"/>
                  </a:lnTo>
                  <a:lnTo>
                    <a:pt x="520" y="626"/>
                  </a:lnTo>
                  <a:lnTo>
                    <a:pt x="520" y="630"/>
                  </a:lnTo>
                  <a:lnTo>
                    <a:pt x="520" y="626"/>
                  </a:lnTo>
                  <a:lnTo>
                    <a:pt x="520" y="630"/>
                  </a:lnTo>
                  <a:lnTo>
                    <a:pt x="520" y="634"/>
                  </a:lnTo>
                  <a:lnTo>
                    <a:pt x="520" y="636"/>
                  </a:lnTo>
                  <a:lnTo>
                    <a:pt x="516" y="636"/>
                  </a:lnTo>
                  <a:lnTo>
                    <a:pt x="514" y="636"/>
                  </a:lnTo>
                  <a:lnTo>
                    <a:pt x="514" y="634"/>
                  </a:lnTo>
                  <a:lnTo>
                    <a:pt x="510" y="630"/>
                  </a:lnTo>
                  <a:lnTo>
                    <a:pt x="510" y="626"/>
                  </a:lnTo>
                  <a:lnTo>
                    <a:pt x="510" y="622"/>
                  </a:lnTo>
                  <a:lnTo>
                    <a:pt x="514" y="620"/>
                  </a:lnTo>
                  <a:lnTo>
                    <a:pt x="514" y="616"/>
                  </a:lnTo>
                  <a:lnTo>
                    <a:pt x="514" y="612"/>
                  </a:lnTo>
                  <a:lnTo>
                    <a:pt x="510" y="612"/>
                  </a:lnTo>
                  <a:lnTo>
                    <a:pt x="510" y="616"/>
                  </a:lnTo>
                  <a:lnTo>
                    <a:pt x="514" y="616"/>
                  </a:lnTo>
                  <a:lnTo>
                    <a:pt x="510" y="616"/>
                  </a:lnTo>
                  <a:lnTo>
                    <a:pt x="510" y="612"/>
                  </a:lnTo>
                  <a:lnTo>
                    <a:pt x="510" y="616"/>
                  </a:lnTo>
                  <a:lnTo>
                    <a:pt x="506" y="616"/>
                  </a:lnTo>
                  <a:lnTo>
                    <a:pt x="502" y="616"/>
                  </a:lnTo>
                  <a:lnTo>
                    <a:pt x="502" y="612"/>
                  </a:lnTo>
                  <a:lnTo>
                    <a:pt x="498" y="612"/>
                  </a:lnTo>
                  <a:lnTo>
                    <a:pt x="498" y="608"/>
                  </a:lnTo>
                  <a:lnTo>
                    <a:pt x="498" y="612"/>
                  </a:lnTo>
                  <a:lnTo>
                    <a:pt x="494" y="612"/>
                  </a:lnTo>
                  <a:lnTo>
                    <a:pt x="494" y="608"/>
                  </a:lnTo>
                  <a:lnTo>
                    <a:pt x="494" y="612"/>
                  </a:lnTo>
                  <a:lnTo>
                    <a:pt x="494" y="616"/>
                  </a:lnTo>
                  <a:lnTo>
                    <a:pt x="490" y="616"/>
                  </a:lnTo>
                  <a:lnTo>
                    <a:pt x="490" y="612"/>
                  </a:lnTo>
                  <a:lnTo>
                    <a:pt x="494" y="612"/>
                  </a:lnTo>
                  <a:lnTo>
                    <a:pt x="490" y="612"/>
                  </a:lnTo>
                  <a:lnTo>
                    <a:pt x="490" y="616"/>
                  </a:lnTo>
                  <a:lnTo>
                    <a:pt x="490" y="612"/>
                  </a:lnTo>
                  <a:lnTo>
                    <a:pt x="486" y="616"/>
                  </a:lnTo>
                  <a:lnTo>
                    <a:pt x="486" y="612"/>
                  </a:lnTo>
                  <a:lnTo>
                    <a:pt x="484" y="612"/>
                  </a:lnTo>
                  <a:lnTo>
                    <a:pt x="480" y="612"/>
                  </a:lnTo>
                  <a:lnTo>
                    <a:pt x="476" y="612"/>
                  </a:lnTo>
                  <a:lnTo>
                    <a:pt x="472" y="608"/>
                  </a:lnTo>
                  <a:lnTo>
                    <a:pt x="468" y="604"/>
                  </a:lnTo>
                  <a:lnTo>
                    <a:pt x="468" y="600"/>
                  </a:lnTo>
                  <a:lnTo>
                    <a:pt x="464" y="600"/>
                  </a:lnTo>
                  <a:lnTo>
                    <a:pt x="464" y="596"/>
                  </a:lnTo>
                  <a:lnTo>
                    <a:pt x="468" y="596"/>
                  </a:lnTo>
                  <a:lnTo>
                    <a:pt x="468" y="592"/>
                  </a:lnTo>
                  <a:lnTo>
                    <a:pt x="468" y="590"/>
                  </a:lnTo>
                  <a:lnTo>
                    <a:pt x="464" y="590"/>
                  </a:lnTo>
                  <a:lnTo>
                    <a:pt x="460" y="590"/>
                  </a:lnTo>
                  <a:lnTo>
                    <a:pt x="458" y="590"/>
                  </a:lnTo>
                  <a:lnTo>
                    <a:pt x="454" y="590"/>
                  </a:lnTo>
                  <a:lnTo>
                    <a:pt x="454" y="586"/>
                  </a:lnTo>
                  <a:lnTo>
                    <a:pt x="450" y="586"/>
                  </a:lnTo>
                  <a:lnTo>
                    <a:pt x="450" y="582"/>
                  </a:lnTo>
                  <a:lnTo>
                    <a:pt x="446" y="582"/>
                  </a:lnTo>
                  <a:lnTo>
                    <a:pt x="442" y="586"/>
                  </a:lnTo>
                  <a:lnTo>
                    <a:pt x="442" y="590"/>
                  </a:lnTo>
                  <a:lnTo>
                    <a:pt x="438" y="592"/>
                  </a:lnTo>
                  <a:lnTo>
                    <a:pt x="434" y="592"/>
                  </a:lnTo>
                  <a:lnTo>
                    <a:pt x="430" y="592"/>
                  </a:lnTo>
                  <a:lnTo>
                    <a:pt x="430" y="596"/>
                  </a:lnTo>
                  <a:lnTo>
                    <a:pt x="428" y="596"/>
                  </a:lnTo>
                  <a:lnTo>
                    <a:pt x="428" y="592"/>
                  </a:lnTo>
                  <a:lnTo>
                    <a:pt x="424" y="592"/>
                  </a:lnTo>
                  <a:lnTo>
                    <a:pt x="424" y="596"/>
                  </a:lnTo>
                  <a:lnTo>
                    <a:pt x="424" y="592"/>
                  </a:lnTo>
                  <a:lnTo>
                    <a:pt x="420" y="592"/>
                  </a:lnTo>
                  <a:lnTo>
                    <a:pt x="420" y="596"/>
                  </a:lnTo>
                  <a:lnTo>
                    <a:pt x="416" y="596"/>
                  </a:lnTo>
                  <a:lnTo>
                    <a:pt x="412" y="596"/>
                  </a:lnTo>
                  <a:lnTo>
                    <a:pt x="412" y="592"/>
                  </a:lnTo>
                  <a:lnTo>
                    <a:pt x="408" y="592"/>
                  </a:lnTo>
                  <a:lnTo>
                    <a:pt x="408" y="596"/>
                  </a:lnTo>
                  <a:lnTo>
                    <a:pt x="404" y="596"/>
                  </a:lnTo>
                  <a:lnTo>
                    <a:pt x="404" y="600"/>
                  </a:lnTo>
                  <a:lnTo>
                    <a:pt x="404" y="596"/>
                  </a:lnTo>
                  <a:lnTo>
                    <a:pt x="402" y="596"/>
                  </a:lnTo>
                  <a:lnTo>
                    <a:pt x="398" y="596"/>
                  </a:lnTo>
                  <a:lnTo>
                    <a:pt x="398" y="600"/>
                  </a:lnTo>
                  <a:lnTo>
                    <a:pt x="394" y="600"/>
                  </a:lnTo>
                  <a:lnTo>
                    <a:pt x="398" y="608"/>
                  </a:lnTo>
                  <a:lnTo>
                    <a:pt x="398" y="612"/>
                  </a:lnTo>
                  <a:lnTo>
                    <a:pt x="398" y="616"/>
                  </a:lnTo>
                  <a:lnTo>
                    <a:pt x="398" y="620"/>
                  </a:lnTo>
                  <a:lnTo>
                    <a:pt x="402" y="620"/>
                  </a:lnTo>
                  <a:lnTo>
                    <a:pt x="398" y="620"/>
                  </a:lnTo>
                  <a:lnTo>
                    <a:pt x="398" y="622"/>
                  </a:lnTo>
                  <a:lnTo>
                    <a:pt x="398" y="620"/>
                  </a:lnTo>
                  <a:lnTo>
                    <a:pt x="394" y="620"/>
                  </a:lnTo>
                  <a:lnTo>
                    <a:pt x="390" y="620"/>
                  </a:lnTo>
                  <a:lnTo>
                    <a:pt x="390" y="616"/>
                  </a:lnTo>
                  <a:lnTo>
                    <a:pt x="390" y="612"/>
                  </a:lnTo>
                  <a:lnTo>
                    <a:pt x="386" y="612"/>
                  </a:lnTo>
                  <a:lnTo>
                    <a:pt x="382" y="616"/>
                  </a:lnTo>
                  <a:lnTo>
                    <a:pt x="378" y="616"/>
                  </a:lnTo>
                  <a:lnTo>
                    <a:pt x="374" y="616"/>
                  </a:lnTo>
                  <a:lnTo>
                    <a:pt x="374" y="612"/>
                  </a:lnTo>
                  <a:lnTo>
                    <a:pt x="372" y="612"/>
                  </a:lnTo>
                  <a:lnTo>
                    <a:pt x="372" y="608"/>
                  </a:lnTo>
                  <a:lnTo>
                    <a:pt x="372" y="604"/>
                  </a:lnTo>
                  <a:lnTo>
                    <a:pt x="368" y="604"/>
                  </a:lnTo>
                  <a:lnTo>
                    <a:pt x="364" y="604"/>
                  </a:lnTo>
                  <a:lnTo>
                    <a:pt x="360" y="604"/>
                  </a:lnTo>
                  <a:lnTo>
                    <a:pt x="364" y="600"/>
                  </a:lnTo>
                  <a:lnTo>
                    <a:pt x="364" y="596"/>
                  </a:lnTo>
                  <a:lnTo>
                    <a:pt x="364" y="592"/>
                  </a:lnTo>
                  <a:lnTo>
                    <a:pt x="364" y="590"/>
                  </a:lnTo>
                  <a:lnTo>
                    <a:pt x="368" y="590"/>
                  </a:lnTo>
                  <a:lnTo>
                    <a:pt x="368" y="586"/>
                  </a:lnTo>
                  <a:lnTo>
                    <a:pt x="364" y="586"/>
                  </a:lnTo>
                  <a:lnTo>
                    <a:pt x="360" y="586"/>
                  </a:lnTo>
                  <a:lnTo>
                    <a:pt x="356" y="586"/>
                  </a:lnTo>
                  <a:lnTo>
                    <a:pt x="356" y="582"/>
                  </a:lnTo>
                  <a:lnTo>
                    <a:pt x="356" y="578"/>
                  </a:lnTo>
                  <a:lnTo>
                    <a:pt x="356" y="574"/>
                  </a:lnTo>
                  <a:lnTo>
                    <a:pt x="352" y="570"/>
                  </a:lnTo>
                  <a:lnTo>
                    <a:pt x="356" y="570"/>
                  </a:lnTo>
                  <a:lnTo>
                    <a:pt x="356" y="566"/>
                  </a:lnTo>
                  <a:lnTo>
                    <a:pt x="352" y="566"/>
                  </a:lnTo>
                  <a:lnTo>
                    <a:pt x="348" y="566"/>
                  </a:lnTo>
                  <a:lnTo>
                    <a:pt x="346" y="566"/>
                  </a:lnTo>
                  <a:lnTo>
                    <a:pt x="346" y="570"/>
                  </a:lnTo>
                  <a:lnTo>
                    <a:pt x="342" y="570"/>
                  </a:lnTo>
                  <a:lnTo>
                    <a:pt x="342" y="574"/>
                  </a:lnTo>
                  <a:lnTo>
                    <a:pt x="342" y="574"/>
                  </a:lnTo>
                  <a:lnTo>
                    <a:pt x="342" y="574"/>
                  </a:lnTo>
                  <a:close/>
                  <a:moveTo>
                    <a:pt x="658" y="578"/>
                  </a:moveTo>
                  <a:lnTo>
                    <a:pt x="658" y="574"/>
                  </a:lnTo>
                  <a:lnTo>
                    <a:pt x="658" y="570"/>
                  </a:lnTo>
                  <a:lnTo>
                    <a:pt x="662" y="570"/>
                  </a:lnTo>
                  <a:lnTo>
                    <a:pt x="662" y="566"/>
                  </a:lnTo>
                  <a:lnTo>
                    <a:pt x="662" y="564"/>
                  </a:lnTo>
                  <a:lnTo>
                    <a:pt x="666" y="564"/>
                  </a:lnTo>
                  <a:lnTo>
                    <a:pt x="666" y="560"/>
                  </a:lnTo>
                  <a:lnTo>
                    <a:pt x="670" y="556"/>
                  </a:lnTo>
                  <a:lnTo>
                    <a:pt x="670" y="552"/>
                  </a:lnTo>
                  <a:lnTo>
                    <a:pt x="674" y="552"/>
                  </a:lnTo>
                  <a:lnTo>
                    <a:pt x="674" y="548"/>
                  </a:lnTo>
                  <a:lnTo>
                    <a:pt x="676" y="548"/>
                  </a:lnTo>
                  <a:lnTo>
                    <a:pt x="676" y="552"/>
                  </a:lnTo>
                  <a:lnTo>
                    <a:pt x="676" y="548"/>
                  </a:lnTo>
                  <a:lnTo>
                    <a:pt x="680" y="548"/>
                  </a:lnTo>
                  <a:lnTo>
                    <a:pt x="680" y="552"/>
                  </a:lnTo>
                  <a:lnTo>
                    <a:pt x="684" y="552"/>
                  </a:lnTo>
                  <a:lnTo>
                    <a:pt x="680" y="556"/>
                  </a:lnTo>
                  <a:lnTo>
                    <a:pt x="680" y="560"/>
                  </a:lnTo>
                  <a:lnTo>
                    <a:pt x="680" y="564"/>
                  </a:lnTo>
                  <a:lnTo>
                    <a:pt x="680" y="566"/>
                  </a:lnTo>
                  <a:lnTo>
                    <a:pt x="676" y="570"/>
                  </a:lnTo>
                  <a:lnTo>
                    <a:pt x="680" y="570"/>
                  </a:lnTo>
                  <a:lnTo>
                    <a:pt x="676" y="570"/>
                  </a:lnTo>
                  <a:lnTo>
                    <a:pt x="676" y="574"/>
                  </a:lnTo>
                  <a:lnTo>
                    <a:pt x="676" y="578"/>
                  </a:lnTo>
                  <a:lnTo>
                    <a:pt x="676" y="582"/>
                  </a:lnTo>
                  <a:lnTo>
                    <a:pt x="676" y="586"/>
                  </a:lnTo>
                  <a:lnTo>
                    <a:pt x="674" y="590"/>
                  </a:lnTo>
                  <a:lnTo>
                    <a:pt x="674" y="592"/>
                  </a:lnTo>
                  <a:lnTo>
                    <a:pt x="670" y="592"/>
                  </a:lnTo>
                  <a:lnTo>
                    <a:pt x="670" y="596"/>
                  </a:lnTo>
                  <a:lnTo>
                    <a:pt x="670" y="600"/>
                  </a:lnTo>
                  <a:lnTo>
                    <a:pt x="670" y="604"/>
                  </a:lnTo>
                  <a:lnTo>
                    <a:pt x="670" y="608"/>
                  </a:lnTo>
                  <a:lnTo>
                    <a:pt x="666" y="608"/>
                  </a:lnTo>
                  <a:lnTo>
                    <a:pt x="666" y="604"/>
                  </a:lnTo>
                  <a:lnTo>
                    <a:pt x="666" y="600"/>
                  </a:lnTo>
                  <a:lnTo>
                    <a:pt x="662" y="600"/>
                  </a:lnTo>
                  <a:lnTo>
                    <a:pt x="662" y="596"/>
                  </a:lnTo>
                  <a:lnTo>
                    <a:pt x="658" y="596"/>
                  </a:lnTo>
                  <a:lnTo>
                    <a:pt x="658" y="592"/>
                  </a:lnTo>
                  <a:lnTo>
                    <a:pt x="658" y="590"/>
                  </a:lnTo>
                  <a:lnTo>
                    <a:pt x="658" y="586"/>
                  </a:lnTo>
                  <a:lnTo>
                    <a:pt x="658" y="582"/>
                  </a:lnTo>
                  <a:lnTo>
                    <a:pt x="658" y="578"/>
                  </a:lnTo>
                  <a:lnTo>
                    <a:pt x="658" y="578"/>
                  </a:lnTo>
                  <a:lnTo>
                    <a:pt x="658" y="578"/>
                  </a:lnTo>
                  <a:close/>
                  <a:moveTo>
                    <a:pt x="510" y="670"/>
                  </a:moveTo>
                  <a:lnTo>
                    <a:pt x="510" y="674"/>
                  </a:lnTo>
                  <a:lnTo>
                    <a:pt x="510" y="670"/>
                  </a:lnTo>
                  <a:lnTo>
                    <a:pt x="506" y="670"/>
                  </a:lnTo>
                  <a:lnTo>
                    <a:pt x="502" y="670"/>
                  </a:lnTo>
                  <a:lnTo>
                    <a:pt x="498" y="670"/>
                  </a:lnTo>
                  <a:lnTo>
                    <a:pt x="498" y="666"/>
                  </a:lnTo>
                  <a:lnTo>
                    <a:pt x="494" y="666"/>
                  </a:lnTo>
                  <a:lnTo>
                    <a:pt x="494" y="662"/>
                  </a:lnTo>
                  <a:lnTo>
                    <a:pt x="498" y="662"/>
                  </a:lnTo>
                  <a:lnTo>
                    <a:pt x="494" y="662"/>
                  </a:lnTo>
                  <a:lnTo>
                    <a:pt x="494" y="660"/>
                  </a:lnTo>
                  <a:lnTo>
                    <a:pt x="494" y="656"/>
                  </a:lnTo>
                  <a:lnTo>
                    <a:pt x="494" y="652"/>
                  </a:lnTo>
                  <a:lnTo>
                    <a:pt x="498" y="652"/>
                  </a:lnTo>
                  <a:lnTo>
                    <a:pt x="498" y="648"/>
                  </a:lnTo>
                  <a:lnTo>
                    <a:pt x="502" y="648"/>
                  </a:lnTo>
                  <a:lnTo>
                    <a:pt x="506" y="644"/>
                  </a:lnTo>
                  <a:lnTo>
                    <a:pt x="502" y="644"/>
                  </a:lnTo>
                  <a:lnTo>
                    <a:pt x="506" y="640"/>
                  </a:lnTo>
                  <a:lnTo>
                    <a:pt x="506" y="644"/>
                  </a:lnTo>
                  <a:lnTo>
                    <a:pt x="510" y="644"/>
                  </a:lnTo>
                  <a:lnTo>
                    <a:pt x="510" y="640"/>
                  </a:lnTo>
                  <a:lnTo>
                    <a:pt x="514" y="640"/>
                  </a:lnTo>
                  <a:lnTo>
                    <a:pt x="516" y="640"/>
                  </a:lnTo>
                  <a:lnTo>
                    <a:pt x="520" y="640"/>
                  </a:lnTo>
                  <a:lnTo>
                    <a:pt x="524" y="640"/>
                  </a:lnTo>
                  <a:lnTo>
                    <a:pt x="524" y="636"/>
                  </a:lnTo>
                  <a:lnTo>
                    <a:pt x="524" y="640"/>
                  </a:lnTo>
                  <a:lnTo>
                    <a:pt x="528" y="640"/>
                  </a:lnTo>
                  <a:lnTo>
                    <a:pt x="528" y="648"/>
                  </a:lnTo>
                  <a:lnTo>
                    <a:pt x="524" y="652"/>
                  </a:lnTo>
                  <a:lnTo>
                    <a:pt x="524" y="656"/>
                  </a:lnTo>
                  <a:lnTo>
                    <a:pt x="520" y="656"/>
                  </a:lnTo>
                  <a:lnTo>
                    <a:pt x="524" y="656"/>
                  </a:lnTo>
                  <a:lnTo>
                    <a:pt x="520" y="660"/>
                  </a:lnTo>
                  <a:lnTo>
                    <a:pt x="520" y="662"/>
                  </a:lnTo>
                  <a:lnTo>
                    <a:pt x="516" y="662"/>
                  </a:lnTo>
                  <a:lnTo>
                    <a:pt x="516" y="666"/>
                  </a:lnTo>
                  <a:lnTo>
                    <a:pt x="516" y="670"/>
                  </a:lnTo>
                  <a:lnTo>
                    <a:pt x="514" y="670"/>
                  </a:lnTo>
                  <a:lnTo>
                    <a:pt x="514" y="666"/>
                  </a:lnTo>
                  <a:lnTo>
                    <a:pt x="514" y="670"/>
                  </a:lnTo>
                  <a:lnTo>
                    <a:pt x="510" y="670"/>
                  </a:lnTo>
                  <a:lnTo>
                    <a:pt x="510" y="670"/>
                  </a:lnTo>
                  <a:lnTo>
                    <a:pt x="510" y="670"/>
                  </a:lnTo>
                  <a:close/>
                  <a:moveTo>
                    <a:pt x="674" y="428"/>
                  </a:moveTo>
                  <a:lnTo>
                    <a:pt x="676" y="428"/>
                  </a:lnTo>
                  <a:lnTo>
                    <a:pt x="676" y="432"/>
                  </a:lnTo>
                  <a:lnTo>
                    <a:pt x="680" y="432"/>
                  </a:lnTo>
                  <a:lnTo>
                    <a:pt x="684" y="432"/>
                  </a:lnTo>
                  <a:lnTo>
                    <a:pt x="680" y="432"/>
                  </a:lnTo>
                  <a:lnTo>
                    <a:pt x="680" y="436"/>
                  </a:lnTo>
                  <a:lnTo>
                    <a:pt x="676" y="432"/>
                  </a:lnTo>
                  <a:lnTo>
                    <a:pt x="674" y="432"/>
                  </a:lnTo>
                  <a:lnTo>
                    <a:pt x="674" y="428"/>
                  </a:lnTo>
                  <a:lnTo>
                    <a:pt x="674" y="428"/>
                  </a:lnTo>
                  <a:lnTo>
                    <a:pt x="674" y="428"/>
                  </a:lnTo>
                  <a:close/>
                  <a:moveTo>
                    <a:pt x="684" y="462"/>
                  </a:moveTo>
                  <a:lnTo>
                    <a:pt x="684" y="458"/>
                  </a:lnTo>
                  <a:lnTo>
                    <a:pt x="688" y="458"/>
                  </a:lnTo>
                  <a:lnTo>
                    <a:pt x="688" y="462"/>
                  </a:lnTo>
                  <a:lnTo>
                    <a:pt x="684" y="462"/>
                  </a:lnTo>
                  <a:lnTo>
                    <a:pt x="684" y="462"/>
                  </a:lnTo>
                  <a:lnTo>
                    <a:pt x="684" y="462"/>
                  </a:lnTo>
                  <a:close/>
                  <a:moveTo>
                    <a:pt x="652" y="544"/>
                  </a:moveTo>
                  <a:lnTo>
                    <a:pt x="652" y="540"/>
                  </a:lnTo>
                  <a:lnTo>
                    <a:pt x="656" y="540"/>
                  </a:lnTo>
                  <a:lnTo>
                    <a:pt x="656" y="544"/>
                  </a:lnTo>
                  <a:lnTo>
                    <a:pt x="652" y="544"/>
                  </a:lnTo>
                  <a:lnTo>
                    <a:pt x="652" y="544"/>
                  </a:lnTo>
                  <a:lnTo>
                    <a:pt x="652" y="544"/>
                  </a:lnTo>
                  <a:close/>
                  <a:moveTo>
                    <a:pt x="622" y="574"/>
                  </a:moveTo>
                  <a:lnTo>
                    <a:pt x="622" y="578"/>
                  </a:lnTo>
                  <a:lnTo>
                    <a:pt x="618" y="578"/>
                  </a:lnTo>
                  <a:lnTo>
                    <a:pt x="618" y="574"/>
                  </a:lnTo>
                  <a:lnTo>
                    <a:pt x="622" y="574"/>
                  </a:lnTo>
                  <a:lnTo>
                    <a:pt x="622" y="574"/>
                  </a:lnTo>
                  <a:lnTo>
                    <a:pt x="622" y="574"/>
                  </a:lnTo>
                  <a:close/>
                  <a:moveTo>
                    <a:pt x="520" y="622"/>
                  </a:moveTo>
                  <a:lnTo>
                    <a:pt x="524" y="622"/>
                  </a:lnTo>
                  <a:lnTo>
                    <a:pt x="520" y="622"/>
                  </a:lnTo>
                  <a:lnTo>
                    <a:pt x="516" y="622"/>
                  </a:lnTo>
                  <a:lnTo>
                    <a:pt x="520" y="622"/>
                  </a:lnTo>
                  <a:lnTo>
                    <a:pt x="520" y="622"/>
                  </a:lnTo>
                  <a:lnTo>
                    <a:pt x="520" y="622"/>
                  </a:lnTo>
                  <a:close/>
                  <a:moveTo>
                    <a:pt x="676" y="286"/>
                  </a:moveTo>
                  <a:lnTo>
                    <a:pt x="674" y="286"/>
                  </a:lnTo>
                  <a:lnTo>
                    <a:pt x="674" y="284"/>
                  </a:lnTo>
                  <a:lnTo>
                    <a:pt x="676" y="284"/>
                  </a:lnTo>
                  <a:lnTo>
                    <a:pt x="676" y="286"/>
                  </a:lnTo>
                  <a:lnTo>
                    <a:pt x="676" y="286"/>
                  </a:lnTo>
                  <a:lnTo>
                    <a:pt x="676" y="286"/>
                  </a:lnTo>
                  <a:close/>
                  <a:moveTo>
                    <a:pt x="572" y="600"/>
                  </a:moveTo>
                  <a:lnTo>
                    <a:pt x="570" y="600"/>
                  </a:lnTo>
                  <a:lnTo>
                    <a:pt x="570" y="604"/>
                  </a:lnTo>
                  <a:lnTo>
                    <a:pt x="570" y="600"/>
                  </a:lnTo>
                  <a:lnTo>
                    <a:pt x="572" y="600"/>
                  </a:lnTo>
                  <a:lnTo>
                    <a:pt x="572" y="600"/>
                  </a:lnTo>
                  <a:lnTo>
                    <a:pt x="572" y="600"/>
                  </a:lnTo>
                  <a:close/>
                  <a:moveTo>
                    <a:pt x="652" y="422"/>
                  </a:moveTo>
                  <a:lnTo>
                    <a:pt x="656" y="422"/>
                  </a:lnTo>
                  <a:lnTo>
                    <a:pt x="656" y="424"/>
                  </a:lnTo>
                  <a:lnTo>
                    <a:pt x="656" y="422"/>
                  </a:lnTo>
                  <a:lnTo>
                    <a:pt x="652" y="422"/>
                  </a:lnTo>
                  <a:lnTo>
                    <a:pt x="652" y="422"/>
                  </a:lnTo>
                  <a:lnTo>
                    <a:pt x="652" y="422"/>
                  </a:lnTo>
                  <a:close/>
                  <a:moveTo>
                    <a:pt x="566" y="592"/>
                  </a:moveTo>
                  <a:lnTo>
                    <a:pt x="562" y="590"/>
                  </a:lnTo>
                  <a:lnTo>
                    <a:pt x="566" y="590"/>
                  </a:lnTo>
                  <a:lnTo>
                    <a:pt x="566" y="592"/>
                  </a:lnTo>
                  <a:lnTo>
                    <a:pt x="566" y="592"/>
                  </a:lnTo>
                  <a:lnTo>
                    <a:pt x="566" y="592"/>
                  </a:lnTo>
                  <a:close/>
                  <a:moveTo>
                    <a:pt x="632" y="564"/>
                  </a:moveTo>
                  <a:lnTo>
                    <a:pt x="632" y="560"/>
                  </a:lnTo>
                  <a:lnTo>
                    <a:pt x="632" y="564"/>
                  </a:lnTo>
                  <a:lnTo>
                    <a:pt x="636" y="564"/>
                  </a:lnTo>
                  <a:lnTo>
                    <a:pt x="632" y="564"/>
                  </a:lnTo>
                  <a:lnTo>
                    <a:pt x="632" y="564"/>
                  </a:lnTo>
                  <a:lnTo>
                    <a:pt x="632" y="564"/>
                  </a:lnTo>
                  <a:close/>
                  <a:moveTo>
                    <a:pt x="614" y="578"/>
                  </a:moveTo>
                  <a:lnTo>
                    <a:pt x="614" y="582"/>
                  </a:lnTo>
                  <a:lnTo>
                    <a:pt x="614" y="578"/>
                  </a:lnTo>
                  <a:lnTo>
                    <a:pt x="614" y="578"/>
                  </a:lnTo>
                  <a:lnTo>
                    <a:pt x="614" y="578"/>
                  </a:lnTo>
                  <a:close/>
                  <a:moveTo>
                    <a:pt x="540" y="616"/>
                  </a:moveTo>
                  <a:lnTo>
                    <a:pt x="540" y="612"/>
                  </a:lnTo>
                  <a:lnTo>
                    <a:pt x="542" y="612"/>
                  </a:lnTo>
                  <a:lnTo>
                    <a:pt x="540" y="616"/>
                  </a:lnTo>
                  <a:lnTo>
                    <a:pt x="540" y="616"/>
                  </a:lnTo>
                  <a:lnTo>
                    <a:pt x="540" y="616"/>
                  </a:lnTo>
                  <a:close/>
                  <a:moveTo>
                    <a:pt x="628" y="564"/>
                  </a:moveTo>
                  <a:lnTo>
                    <a:pt x="628" y="560"/>
                  </a:lnTo>
                  <a:lnTo>
                    <a:pt x="632" y="564"/>
                  </a:lnTo>
                  <a:lnTo>
                    <a:pt x="628" y="564"/>
                  </a:lnTo>
                  <a:lnTo>
                    <a:pt x="628" y="564"/>
                  </a:lnTo>
                  <a:lnTo>
                    <a:pt x="628" y="564"/>
                  </a:lnTo>
                  <a:close/>
                  <a:moveTo>
                    <a:pt x="520" y="620"/>
                  </a:moveTo>
                  <a:lnTo>
                    <a:pt x="524" y="620"/>
                  </a:lnTo>
                  <a:lnTo>
                    <a:pt x="524" y="622"/>
                  </a:lnTo>
                  <a:lnTo>
                    <a:pt x="520" y="622"/>
                  </a:lnTo>
                  <a:lnTo>
                    <a:pt x="520" y="620"/>
                  </a:lnTo>
                  <a:lnTo>
                    <a:pt x="520" y="620"/>
                  </a:lnTo>
                  <a:lnTo>
                    <a:pt x="520" y="620"/>
                  </a:lnTo>
                  <a:close/>
                  <a:moveTo>
                    <a:pt x="684" y="454"/>
                  </a:moveTo>
                  <a:lnTo>
                    <a:pt x="688" y="454"/>
                  </a:lnTo>
                  <a:lnTo>
                    <a:pt x="688" y="458"/>
                  </a:lnTo>
                  <a:lnTo>
                    <a:pt x="684" y="458"/>
                  </a:lnTo>
                  <a:lnTo>
                    <a:pt x="684" y="454"/>
                  </a:lnTo>
                  <a:lnTo>
                    <a:pt x="684" y="454"/>
                  </a:lnTo>
                  <a:lnTo>
                    <a:pt x="684" y="454"/>
                  </a:lnTo>
                  <a:close/>
                  <a:moveTo>
                    <a:pt x="684" y="466"/>
                  </a:moveTo>
                  <a:lnTo>
                    <a:pt x="688" y="466"/>
                  </a:lnTo>
                  <a:lnTo>
                    <a:pt x="688" y="470"/>
                  </a:lnTo>
                  <a:lnTo>
                    <a:pt x="684" y="466"/>
                  </a:lnTo>
                  <a:lnTo>
                    <a:pt x="684" y="466"/>
                  </a:lnTo>
                  <a:lnTo>
                    <a:pt x="684" y="466"/>
                  </a:lnTo>
                  <a:close/>
                  <a:moveTo>
                    <a:pt x="572" y="600"/>
                  </a:moveTo>
                  <a:lnTo>
                    <a:pt x="576" y="600"/>
                  </a:lnTo>
                  <a:lnTo>
                    <a:pt x="576" y="604"/>
                  </a:lnTo>
                  <a:lnTo>
                    <a:pt x="572" y="600"/>
                  </a:lnTo>
                  <a:lnTo>
                    <a:pt x="572" y="604"/>
                  </a:lnTo>
                  <a:lnTo>
                    <a:pt x="572" y="600"/>
                  </a:lnTo>
                  <a:lnTo>
                    <a:pt x="572" y="600"/>
                  </a:lnTo>
                  <a:lnTo>
                    <a:pt x="572" y="60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8" name="Freeform 25">
              <a:extLst>
                <a:ext uri="{FF2B5EF4-FFF2-40B4-BE49-F238E27FC236}">
                  <a16:creationId xmlns:a16="http://schemas.microsoft.com/office/drawing/2014/main" id="{FD24655B-E3E4-2AE6-42BD-A083CD37EEB6}"/>
                </a:ext>
              </a:extLst>
            </p:cNvPr>
            <p:cNvSpPr>
              <a:spLocks/>
            </p:cNvSpPr>
            <p:nvPr/>
          </p:nvSpPr>
          <p:spPr bwMode="auto">
            <a:xfrm>
              <a:off x="5114925" y="3562418"/>
              <a:ext cx="53975" cy="28575"/>
            </a:xfrm>
            <a:custGeom>
              <a:avLst/>
              <a:gdLst>
                <a:gd name="T0" fmla="*/ 14 w 34"/>
                <a:gd name="T1" fmla="*/ 14 h 18"/>
                <a:gd name="T2" fmla="*/ 14 w 34"/>
                <a:gd name="T3" fmla="*/ 18 h 18"/>
                <a:gd name="T4" fmla="*/ 10 w 34"/>
                <a:gd name="T5" fmla="*/ 18 h 18"/>
                <a:gd name="T6" fmla="*/ 8 w 34"/>
                <a:gd name="T7" fmla="*/ 18 h 18"/>
                <a:gd name="T8" fmla="*/ 8 w 34"/>
                <a:gd name="T9" fmla="*/ 18 h 18"/>
                <a:gd name="T10" fmla="*/ 4 w 34"/>
                <a:gd name="T11" fmla="*/ 14 h 18"/>
                <a:gd name="T12" fmla="*/ 4 w 34"/>
                <a:gd name="T13" fmla="*/ 14 h 18"/>
                <a:gd name="T14" fmla="*/ 0 w 34"/>
                <a:gd name="T15" fmla="*/ 10 h 18"/>
                <a:gd name="T16" fmla="*/ 4 w 34"/>
                <a:gd name="T17" fmla="*/ 10 h 18"/>
                <a:gd name="T18" fmla="*/ 4 w 34"/>
                <a:gd name="T19" fmla="*/ 10 h 18"/>
                <a:gd name="T20" fmla="*/ 4 w 34"/>
                <a:gd name="T21" fmla="*/ 10 h 18"/>
                <a:gd name="T22" fmla="*/ 4 w 34"/>
                <a:gd name="T23" fmla="*/ 10 h 18"/>
                <a:gd name="T24" fmla="*/ 4 w 34"/>
                <a:gd name="T25" fmla="*/ 8 h 18"/>
                <a:gd name="T26" fmla="*/ 8 w 34"/>
                <a:gd name="T27" fmla="*/ 8 h 18"/>
                <a:gd name="T28" fmla="*/ 8 w 34"/>
                <a:gd name="T29" fmla="*/ 8 h 18"/>
                <a:gd name="T30" fmla="*/ 10 w 34"/>
                <a:gd name="T31" fmla="*/ 8 h 18"/>
                <a:gd name="T32" fmla="*/ 10 w 34"/>
                <a:gd name="T33" fmla="*/ 8 h 18"/>
                <a:gd name="T34" fmla="*/ 10 w 34"/>
                <a:gd name="T35" fmla="*/ 8 h 18"/>
                <a:gd name="T36" fmla="*/ 10 w 34"/>
                <a:gd name="T37" fmla="*/ 8 h 18"/>
                <a:gd name="T38" fmla="*/ 14 w 34"/>
                <a:gd name="T39" fmla="*/ 4 h 18"/>
                <a:gd name="T40" fmla="*/ 18 w 34"/>
                <a:gd name="T41" fmla="*/ 4 h 18"/>
                <a:gd name="T42" fmla="*/ 22 w 34"/>
                <a:gd name="T43" fmla="*/ 4 h 18"/>
                <a:gd name="T44" fmla="*/ 22 w 34"/>
                <a:gd name="T45" fmla="*/ 4 h 18"/>
                <a:gd name="T46" fmla="*/ 22 w 34"/>
                <a:gd name="T47" fmla="*/ 4 h 18"/>
                <a:gd name="T48" fmla="*/ 30 w 34"/>
                <a:gd name="T49" fmla="*/ 0 h 18"/>
                <a:gd name="T50" fmla="*/ 30 w 34"/>
                <a:gd name="T51" fmla="*/ 0 h 18"/>
                <a:gd name="T52" fmla="*/ 34 w 34"/>
                <a:gd name="T53" fmla="*/ 0 h 18"/>
                <a:gd name="T54" fmla="*/ 34 w 34"/>
                <a:gd name="T55" fmla="*/ 0 h 18"/>
                <a:gd name="T56" fmla="*/ 30 w 34"/>
                <a:gd name="T57" fmla="*/ 4 h 18"/>
                <a:gd name="T58" fmla="*/ 26 w 34"/>
                <a:gd name="T59" fmla="*/ 4 h 18"/>
                <a:gd name="T60" fmla="*/ 26 w 34"/>
                <a:gd name="T61" fmla="*/ 8 h 18"/>
                <a:gd name="T62" fmla="*/ 26 w 34"/>
                <a:gd name="T63" fmla="*/ 8 h 18"/>
                <a:gd name="T64" fmla="*/ 26 w 34"/>
                <a:gd name="T65" fmla="*/ 10 h 18"/>
                <a:gd name="T66" fmla="*/ 26 w 34"/>
                <a:gd name="T67" fmla="*/ 10 h 18"/>
                <a:gd name="T68" fmla="*/ 26 w 34"/>
                <a:gd name="T69" fmla="*/ 10 h 18"/>
                <a:gd name="T70" fmla="*/ 26 w 34"/>
                <a:gd name="T71" fmla="*/ 10 h 18"/>
                <a:gd name="T72" fmla="*/ 26 w 34"/>
                <a:gd name="T73" fmla="*/ 10 h 18"/>
                <a:gd name="T74" fmla="*/ 26 w 34"/>
                <a:gd name="T75" fmla="*/ 10 h 18"/>
                <a:gd name="T76" fmla="*/ 22 w 34"/>
                <a:gd name="T77" fmla="*/ 10 h 18"/>
                <a:gd name="T78" fmla="*/ 22 w 34"/>
                <a:gd name="T79" fmla="*/ 10 h 18"/>
                <a:gd name="T80" fmla="*/ 22 w 34"/>
                <a:gd name="T81" fmla="*/ 10 h 18"/>
                <a:gd name="T82" fmla="*/ 22 w 34"/>
                <a:gd name="T83" fmla="*/ 10 h 18"/>
                <a:gd name="T84" fmla="*/ 22 w 34"/>
                <a:gd name="T85" fmla="*/ 14 h 18"/>
                <a:gd name="T86" fmla="*/ 18 w 34"/>
                <a:gd name="T87" fmla="*/ 14 h 18"/>
                <a:gd name="T88" fmla="*/ 14 w 34"/>
                <a:gd name="T8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18">
                  <a:moveTo>
                    <a:pt x="14" y="14"/>
                  </a:moveTo>
                  <a:lnTo>
                    <a:pt x="14" y="18"/>
                  </a:lnTo>
                  <a:lnTo>
                    <a:pt x="14" y="14"/>
                  </a:lnTo>
                  <a:lnTo>
                    <a:pt x="14" y="14"/>
                  </a:lnTo>
                  <a:lnTo>
                    <a:pt x="14" y="18"/>
                  </a:lnTo>
                  <a:lnTo>
                    <a:pt x="14" y="18"/>
                  </a:lnTo>
                  <a:lnTo>
                    <a:pt x="10" y="18"/>
                  </a:lnTo>
                  <a:lnTo>
                    <a:pt x="10" y="18"/>
                  </a:lnTo>
                  <a:lnTo>
                    <a:pt x="10" y="18"/>
                  </a:lnTo>
                  <a:lnTo>
                    <a:pt x="10" y="18"/>
                  </a:lnTo>
                  <a:lnTo>
                    <a:pt x="8" y="18"/>
                  </a:lnTo>
                  <a:lnTo>
                    <a:pt x="8" y="18"/>
                  </a:lnTo>
                  <a:lnTo>
                    <a:pt x="8" y="18"/>
                  </a:lnTo>
                  <a:lnTo>
                    <a:pt x="8" y="18"/>
                  </a:lnTo>
                  <a:lnTo>
                    <a:pt x="8" y="18"/>
                  </a:lnTo>
                  <a:lnTo>
                    <a:pt x="8" y="18"/>
                  </a:lnTo>
                  <a:lnTo>
                    <a:pt x="8" y="18"/>
                  </a:lnTo>
                  <a:lnTo>
                    <a:pt x="4" y="14"/>
                  </a:lnTo>
                  <a:lnTo>
                    <a:pt x="4" y="14"/>
                  </a:lnTo>
                  <a:lnTo>
                    <a:pt x="4" y="14"/>
                  </a:lnTo>
                  <a:lnTo>
                    <a:pt x="4" y="14"/>
                  </a:lnTo>
                  <a:lnTo>
                    <a:pt x="4" y="10"/>
                  </a:lnTo>
                  <a:lnTo>
                    <a:pt x="0" y="10"/>
                  </a:lnTo>
                  <a:lnTo>
                    <a:pt x="0" y="10"/>
                  </a:lnTo>
                  <a:lnTo>
                    <a:pt x="0" y="10"/>
                  </a:lnTo>
                  <a:lnTo>
                    <a:pt x="0"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8"/>
                  </a:lnTo>
                  <a:lnTo>
                    <a:pt x="4" y="8"/>
                  </a:lnTo>
                  <a:lnTo>
                    <a:pt x="4" y="8"/>
                  </a:lnTo>
                  <a:lnTo>
                    <a:pt x="8" y="8"/>
                  </a:lnTo>
                  <a:lnTo>
                    <a:pt x="8" y="8"/>
                  </a:lnTo>
                  <a:lnTo>
                    <a:pt x="8" y="8"/>
                  </a:lnTo>
                  <a:lnTo>
                    <a:pt x="8" y="8"/>
                  </a:lnTo>
                  <a:lnTo>
                    <a:pt x="8" y="8"/>
                  </a:lnTo>
                  <a:lnTo>
                    <a:pt x="8" y="8"/>
                  </a:lnTo>
                  <a:lnTo>
                    <a:pt x="10" y="8"/>
                  </a:lnTo>
                  <a:lnTo>
                    <a:pt x="10" y="8"/>
                  </a:lnTo>
                  <a:lnTo>
                    <a:pt x="10" y="8"/>
                  </a:lnTo>
                  <a:lnTo>
                    <a:pt x="10" y="8"/>
                  </a:lnTo>
                  <a:lnTo>
                    <a:pt x="10" y="8"/>
                  </a:lnTo>
                  <a:lnTo>
                    <a:pt x="10" y="8"/>
                  </a:lnTo>
                  <a:lnTo>
                    <a:pt x="10" y="8"/>
                  </a:lnTo>
                  <a:lnTo>
                    <a:pt x="10" y="8"/>
                  </a:lnTo>
                  <a:lnTo>
                    <a:pt x="10" y="8"/>
                  </a:lnTo>
                  <a:lnTo>
                    <a:pt x="10" y="8"/>
                  </a:lnTo>
                  <a:lnTo>
                    <a:pt x="10" y="4"/>
                  </a:lnTo>
                  <a:lnTo>
                    <a:pt x="10" y="4"/>
                  </a:lnTo>
                  <a:lnTo>
                    <a:pt x="14" y="4"/>
                  </a:lnTo>
                  <a:lnTo>
                    <a:pt x="18" y="4"/>
                  </a:lnTo>
                  <a:lnTo>
                    <a:pt x="18" y="4"/>
                  </a:lnTo>
                  <a:lnTo>
                    <a:pt x="18" y="4"/>
                  </a:lnTo>
                  <a:lnTo>
                    <a:pt x="18" y="4"/>
                  </a:lnTo>
                  <a:lnTo>
                    <a:pt x="18" y="4"/>
                  </a:lnTo>
                  <a:lnTo>
                    <a:pt x="22" y="4"/>
                  </a:lnTo>
                  <a:lnTo>
                    <a:pt x="22" y="4"/>
                  </a:lnTo>
                  <a:lnTo>
                    <a:pt x="22" y="4"/>
                  </a:lnTo>
                  <a:lnTo>
                    <a:pt x="22" y="4"/>
                  </a:lnTo>
                  <a:lnTo>
                    <a:pt x="22" y="4"/>
                  </a:lnTo>
                  <a:lnTo>
                    <a:pt x="22" y="4"/>
                  </a:lnTo>
                  <a:lnTo>
                    <a:pt x="22" y="4"/>
                  </a:lnTo>
                  <a:lnTo>
                    <a:pt x="26" y="4"/>
                  </a:lnTo>
                  <a:lnTo>
                    <a:pt x="26" y="4"/>
                  </a:lnTo>
                  <a:lnTo>
                    <a:pt x="30" y="0"/>
                  </a:lnTo>
                  <a:lnTo>
                    <a:pt x="30" y="0"/>
                  </a:lnTo>
                  <a:lnTo>
                    <a:pt x="30" y="0"/>
                  </a:lnTo>
                  <a:lnTo>
                    <a:pt x="30" y="0"/>
                  </a:lnTo>
                  <a:lnTo>
                    <a:pt x="30" y="0"/>
                  </a:lnTo>
                  <a:lnTo>
                    <a:pt x="30" y="0"/>
                  </a:lnTo>
                  <a:lnTo>
                    <a:pt x="34" y="0"/>
                  </a:lnTo>
                  <a:lnTo>
                    <a:pt x="34" y="0"/>
                  </a:lnTo>
                  <a:lnTo>
                    <a:pt x="34" y="0"/>
                  </a:lnTo>
                  <a:lnTo>
                    <a:pt x="34" y="0"/>
                  </a:lnTo>
                  <a:lnTo>
                    <a:pt x="30" y="0"/>
                  </a:lnTo>
                  <a:lnTo>
                    <a:pt x="30" y="4"/>
                  </a:lnTo>
                  <a:lnTo>
                    <a:pt x="30" y="4"/>
                  </a:lnTo>
                  <a:lnTo>
                    <a:pt x="30" y="4"/>
                  </a:lnTo>
                  <a:lnTo>
                    <a:pt x="26" y="4"/>
                  </a:lnTo>
                  <a:lnTo>
                    <a:pt x="26" y="4"/>
                  </a:lnTo>
                  <a:lnTo>
                    <a:pt x="26" y="4"/>
                  </a:lnTo>
                  <a:lnTo>
                    <a:pt x="26" y="4"/>
                  </a:lnTo>
                  <a:lnTo>
                    <a:pt x="26" y="8"/>
                  </a:lnTo>
                  <a:lnTo>
                    <a:pt x="26" y="8"/>
                  </a:lnTo>
                  <a:lnTo>
                    <a:pt x="26" y="8"/>
                  </a:lnTo>
                  <a:lnTo>
                    <a:pt x="26" y="8"/>
                  </a:lnTo>
                  <a:lnTo>
                    <a:pt x="26" y="8"/>
                  </a:lnTo>
                  <a:lnTo>
                    <a:pt x="26" y="8"/>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22" y="10"/>
                  </a:lnTo>
                  <a:lnTo>
                    <a:pt x="22" y="10"/>
                  </a:lnTo>
                  <a:lnTo>
                    <a:pt x="22" y="10"/>
                  </a:lnTo>
                  <a:lnTo>
                    <a:pt x="22" y="10"/>
                  </a:lnTo>
                  <a:lnTo>
                    <a:pt x="22" y="10"/>
                  </a:lnTo>
                  <a:lnTo>
                    <a:pt x="22" y="10"/>
                  </a:lnTo>
                  <a:lnTo>
                    <a:pt x="22" y="10"/>
                  </a:lnTo>
                  <a:lnTo>
                    <a:pt x="22" y="10"/>
                  </a:lnTo>
                  <a:lnTo>
                    <a:pt x="22" y="10"/>
                  </a:lnTo>
                  <a:lnTo>
                    <a:pt x="22" y="10"/>
                  </a:lnTo>
                  <a:lnTo>
                    <a:pt x="22" y="10"/>
                  </a:lnTo>
                  <a:lnTo>
                    <a:pt x="22" y="14"/>
                  </a:lnTo>
                  <a:lnTo>
                    <a:pt x="22" y="14"/>
                  </a:lnTo>
                  <a:lnTo>
                    <a:pt x="22" y="14"/>
                  </a:lnTo>
                  <a:lnTo>
                    <a:pt x="18" y="14"/>
                  </a:lnTo>
                  <a:lnTo>
                    <a:pt x="18" y="14"/>
                  </a:lnTo>
                  <a:lnTo>
                    <a:pt x="14" y="14"/>
                  </a:lnTo>
                  <a:lnTo>
                    <a:pt x="14" y="14"/>
                  </a:lnTo>
                  <a:lnTo>
                    <a:pt x="14" y="14"/>
                  </a:lnTo>
                  <a:lnTo>
                    <a:pt x="14" y="1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9" name="Freeform 26">
              <a:extLst>
                <a:ext uri="{FF2B5EF4-FFF2-40B4-BE49-F238E27FC236}">
                  <a16:creationId xmlns:a16="http://schemas.microsoft.com/office/drawing/2014/main" id="{97050131-D7D4-02B1-DE0A-91F1D596474A}"/>
                </a:ext>
              </a:extLst>
            </p:cNvPr>
            <p:cNvSpPr>
              <a:spLocks/>
            </p:cNvSpPr>
            <p:nvPr/>
          </p:nvSpPr>
          <p:spPr bwMode="auto">
            <a:xfrm>
              <a:off x="5162550" y="3679893"/>
              <a:ext cx="6350" cy="12700"/>
            </a:xfrm>
            <a:custGeom>
              <a:avLst/>
              <a:gdLst>
                <a:gd name="T0" fmla="*/ 4 w 4"/>
                <a:gd name="T1" fmla="*/ 0 h 8"/>
                <a:gd name="T2" fmla="*/ 4 w 4"/>
                <a:gd name="T3" fmla="*/ 0 h 8"/>
                <a:gd name="T4" fmla="*/ 4 w 4"/>
                <a:gd name="T5" fmla="*/ 0 h 8"/>
                <a:gd name="T6" fmla="*/ 4 w 4"/>
                <a:gd name="T7" fmla="*/ 0 h 8"/>
                <a:gd name="T8" fmla="*/ 4 w 4"/>
                <a:gd name="T9" fmla="*/ 4 h 8"/>
                <a:gd name="T10" fmla="*/ 4 w 4"/>
                <a:gd name="T11" fmla="*/ 4 h 8"/>
                <a:gd name="T12" fmla="*/ 0 w 4"/>
                <a:gd name="T13" fmla="*/ 4 h 8"/>
                <a:gd name="T14" fmla="*/ 0 w 4"/>
                <a:gd name="T15" fmla="*/ 4 h 8"/>
                <a:gd name="T16" fmla="*/ 0 w 4"/>
                <a:gd name="T17" fmla="*/ 8 h 8"/>
                <a:gd name="T18" fmla="*/ 0 w 4"/>
                <a:gd name="T19" fmla="*/ 8 h 8"/>
                <a:gd name="T20" fmla="*/ 0 w 4"/>
                <a:gd name="T21" fmla="*/ 4 h 8"/>
                <a:gd name="T22" fmla="*/ 0 w 4"/>
                <a:gd name="T23" fmla="*/ 4 h 8"/>
                <a:gd name="T24" fmla="*/ 0 w 4"/>
                <a:gd name="T25" fmla="*/ 4 h 8"/>
                <a:gd name="T26" fmla="*/ 0 w 4"/>
                <a:gd name="T27" fmla="*/ 4 h 8"/>
                <a:gd name="T28" fmla="*/ 4 w 4"/>
                <a:gd name="T29" fmla="*/ 4 h 8"/>
                <a:gd name="T30" fmla="*/ 4 w 4"/>
                <a:gd name="T31" fmla="*/ 0 h 8"/>
                <a:gd name="T32" fmla="*/ 4 w 4"/>
                <a:gd name="T33" fmla="*/ 0 h 8"/>
                <a:gd name="T34" fmla="*/ 4 w 4"/>
                <a:gd name="T35" fmla="*/ 0 h 8"/>
                <a:gd name="T36" fmla="*/ 4 w 4"/>
                <a:gd name="T37" fmla="*/ 0 h 8"/>
                <a:gd name="T38" fmla="*/ 4 w 4"/>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8">
                  <a:moveTo>
                    <a:pt x="4" y="0"/>
                  </a:moveTo>
                  <a:lnTo>
                    <a:pt x="4" y="0"/>
                  </a:lnTo>
                  <a:lnTo>
                    <a:pt x="4" y="0"/>
                  </a:lnTo>
                  <a:lnTo>
                    <a:pt x="4" y="0"/>
                  </a:lnTo>
                  <a:lnTo>
                    <a:pt x="4" y="4"/>
                  </a:lnTo>
                  <a:lnTo>
                    <a:pt x="4" y="4"/>
                  </a:lnTo>
                  <a:lnTo>
                    <a:pt x="0" y="4"/>
                  </a:lnTo>
                  <a:lnTo>
                    <a:pt x="0" y="4"/>
                  </a:lnTo>
                  <a:lnTo>
                    <a:pt x="0" y="8"/>
                  </a:lnTo>
                  <a:lnTo>
                    <a:pt x="0" y="8"/>
                  </a:lnTo>
                  <a:lnTo>
                    <a:pt x="0" y="4"/>
                  </a:lnTo>
                  <a:lnTo>
                    <a:pt x="0" y="4"/>
                  </a:lnTo>
                  <a:lnTo>
                    <a:pt x="0" y="4"/>
                  </a:lnTo>
                  <a:lnTo>
                    <a:pt x="0" y="4"/>
                  </a:lnTo>
                  <a:lnTo>
                    <a:pt x="4" y="4"/>
                  </a:lnTo>
                  <a:lnTo>
                    <a:pt x="4" y="0"/>
                  </a:lnTo>
                  <a:lnTo>
                    <a:pt x="4" y="0"/>
                  </a:lnTo>
                  <a:lnTo>
                    <a:pt x="4" y="0"/>
                  </a:lnTo>
                  <a:lnTo>
                    <a:pt x="4" y="0"/>
                  </a:lnTo>
                  <a:lnTo>
                    <a:pt x="4"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0" name="Freeform 27">
              <a:extLst>
                <a:ext uri="{FF2B5EF4-FFF2-40B4-BE49-F238E27FC236}">
                  <a16:creationId xmlns:a16="http://schemas.microsoft.com/office/drawing/2014/main" id="{A474F3CD-D86C-7B59-30E2-606BAD1D6B82}"/>
                </a:ext>
              </a:extLst>
            </p:cNvPr>
            <p:cNvSpPr>
              <a:spLocks/>
            </p:cNvSpPr>
            <p:nvPr/>
          </p:nvSpPr>
          <p:spPr bwMode="auto">
            <a:xfrm>
              <a:off x="5292725" y="3321118"/>
              <a:ext cx="149225" cy="73025"/>
            </a:xfrm>
            <a:custGeom>
              <a:avLst/>
              <a:gdLst>
                <a:gd name="T0" fmla="*/ 34 w 94"/>
                <a:gd name="T1" fmla="*/ 40 h 46"/>
                <a:gd name="T2" fmla="*/ 30 w 94"/>
                <a:gd name="T3" fmla="*/ 40 h 46"/>
                <a:gd name="T4" fmla="*/ 26 w 94"/>
                <a:gd name="T5" fmla="*/ 40 h 46"/>
                <a:gd name="T6" fmla="*/ 22 w 94"/>
                <a:gd name="T7" fmla="*/ 36 h 46"/>
                <a:gd name="T8" fmla="*/ 26 w 94"/>
                <a:gd name="T9" fmla="*/ 32 h 46"/>
                <a:gd name="T10" fmla="*/ 22 w 94"/>
                <a:gd name="T11" fmla="*/ 24 h 46"/>
                <a:gd name="T12" fmla="*/ 22 w 94"/>
                <a:gd name="T13" fmla="*/ 20 h 46"/>
                <a:gd name="T14" fmla="*/ 18 w 94"/>
                <a:gd name="T15" fmla="*/ 14 h 46"/>
                <a:gd name="T16" fmla="*/ 18 w 94"/>
                <a:gd name="T17" fmla="*/ 14 h 46"/>
                <a:gd name="T18" fmla="*/ 14 w 94"/>
                <a:gd name="T19" fmla="*/ 10 h 46"/>
                <a:gd name="T20" fmla="*/ 12 w 94"/>
                <a:gd name="T21" fmla="*/ 10 h 46"/>
                <a:gd name="T22" fmla="*/ 12 w 94"/>
                <a:gd name="T23" fmla="*/ 8 h 46"/>
                <a:gd name="T24" fmla="*/ 4 w 94"/>
                <a:gd name="T25" fmla="*/ 4 h 46"/>
                <a:gd name="T26" fmla="*/ 0 w 94"/>
                <a:gd name="T27" fmla="*/ 4 h 46"/>
                <a:gd name="T28" fmla="*/ 0 w 94"/>
                <a:gd name="T29" fmla="*/ 0 h 46"/>
                <a:gd name="T30" fmla="*/ 4 w 94"/>
                <a:gd name="T31" fmla="*/ 0 h 46"/>
                <a:gd name="T32" fmla="*/ 8 w 94"/>
                <a:gd name="T33" fmla="*/ 0 h 46"/>
                <a:gd name="T34" fmla="*/ 12 w 94"/>
                <a:gd name="T35" fmla="*/ 0 h 46"/>
                <a:gd name="T36" fmla="*/ 12 w 94"/>
                <a:gd name="T37" fmla="*/ 0 h 46"/>
                <a:gd name="T38" fmla="*/ 14 w 94"/>
                <a:gd name="T39" fmla="*/ 4 h 46"/>
                <a:gd name="T40" fmla="*/ 22 w 94"/>
                <a:gd name="T41" fmla="*/ 8 h 46"/>
                <a:gd name="T42" fmla="*/ 30 w 94"/>
                <a:gd name="T43" fmla="*/ 4 h 46"/>
                <a:gd name="T44" fmla="*/ 34 w 94"/>
                <a:gd name="T45" fmla="*/ 8 h 46"/>
                <a:gd name="T46" fmla="*/ 38 w 94"/>
                <a:gd name="T47" fmla="*/ 8 h 46"/>
                <a:gd name="T48" fmla="*/ 44 w 94"/>
                <a:gd name="T49" fmla="*/ 10 h 46"/>
                <a:gd name="T50" fmla="*/ 48 w 94"/>
                <a:gd name="T51" fmla="*/ 10 h 46"/>
                <a:gd name="T52" fmla="*/ 52 w 94"/>
                <a:gd name="T53" fmla="*/ 14 h 46"/>
                <a:gd name="T54" fmla="*/ 52 w 94"/>
                <a:gd name="T55" fmla="*/ 14 h 46"/>
                <a:gd name="T56" fmla="*/ 56 w 94"/>
                <a:gd name="T57" fmla="*/ 18 h 46"/>
                <a:gd name="T58" fmla="*/ 64 w 94"/>
                <a:gd name="T59" fmla="*/ 14 h 46"/>
                <a:gd name="T60" fmla="*/ 64 w 94"/>
                <a:gd name="T61" fmla="*/ 14 h 46"/>
                <a:gd name="T62" fmla="*/ 68 w 94"/>
                <a:gd name="T63" fmla="*/ 14 h 46"/>
                <a:gd name="T64" fmla="*/ 70 w 94"/>
                <a:gd name="T65" fmla="*/ 14 h 46"/>
                <a:gd name="T66" fmla="*/ 70 w 94"/>
                <a:gd name="T67" fmla="*/ 14 h 46"/>
                <a:gd name="T68" fmla="*/ 74 w 94"/>
                <a:gd name="T69" fmla="*/ 18 h 46"/>
                <a:gd name="T70" fmla="*/ 74 w 94"/>
                <a:gd name="T71" fmla="*/ 18 h 46"/>
                <a:gd name="T72" fmla="*/ 78 w 94"/>
                <a:gd name="T73" fmla="*/ 18 h 46"/>
                <a:gd name="T74" fmla="*/ 78 w 94"/>
                <a:gd name="T75" fmla="*/ 20 h 46"/>
                <a:gd name="T76" fmla="*/ 86 w 94"/>
                <a:gd name="T77" fmla="*/ 28 h 46"/>
                <a:gd name="T78" fmla="*/ 90 w 94"/>
                <a:gd name="T79" fmla="*/ 32 h 46"/>
                <a:gd name="T80" fmla="*/ 90 w 94"/>
                <a:gd name="T81" fmla="*/ 32 h 46"/>
                <a:gd name="T82" fmla="*/ 86 w 94"/>
                <a:gd name="T83" fmla="*/ 32 h 46"/>
                <a:gd name="T84" fmla="*/ 90 w 94"/>
                <a:gd name="T85" fmla="*/ 40 h 46"/>
                <a:gd name="T86" fmla="*/ 94 w 94"/>
                <a:gd name="T87" fmla="*/ 44 h 46"/>
                <a:gd name="T88" fmla="*/ 94 w 94"/>
                <a:gd name="T89" fmla="*/ 46 h 46"/>
                <a:gd name="T90" fmla="*/ 90 w 94"/>
                <a:gd name="T91" fmla="*/ 44 h 46"/>
                <a:gd name="T92" fmla="*/ 86 w 94"/>
                <a:gd name="T93" fmla="*/ 44 h 46"/>
                <a:gd name="T94" fmla="*/ 82 w 94"/>
                <a:gd name="T95" fmla="*/ 44 h 46"/>
                <a:gd name="T96" fmla="*/ 78 w 94"/>
                <a:gd name="T97" fmla="*/ 44 h 46"/>
                <a:gd name="T98" fmla="*/ 74 w 94"/>
                <a:gd name="T99" fmla="*/ 40 h 46"/>
                <a:gd name="T100" fmla="*/ 70 w 94"/>
                <a:gd name="T101" fmla="*/ 44 h 46"/>
                <a:gd name="T102" fmla="*/ 68 w 94"/>
                <a:gd name="T103" fmla="*/ 44 h 46"/>
                <a:gd name="T104" fmla="*/ 60 w 94"/>
                <a:gd name="T105" fmla="*/ 44 h 46"/>
                <a:gd name="T106" fmla="*/ 56 w 94"/>
                <a:gd name="T107" fmla="*/ 44 h 46"/>
                <a:gd name="T108" fmla="*/ 52 w 94"/>
                <a:gd name="T109" fmla="*/ 46 h 46"/>
                <a:gd name="T110" fmla="*/ 48 w 94"/>
                <a:gd name="T111" fmla="*/ 46 h 46"/>
                <a:gd name="T112" fmla="*/ 48 w 94"/>
                <a:gd name="T113" fmla="*/ 44 h 46"/>
                <a:gd name="T114" fmla="*/ 42 w 94"/>
                <a:gd name="T115" fmla="*/ 40 h 46"/>
                <a:gd name="T116" fmla="*/ 38 w 94"/>
                <a:gd name="T117"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46">
                  <a:moveTo>
                    <a:pt x="38" y="36"/>
                  </a:moveTo>
                  <a:lnTo>
                    <a:pt x="38" y="40"/>
                  </a:lnTo>
                  <a:lnTo>
                    <a:pt x="34" y="40"/>
                  </a:lnTo>
                  <a:lnTo>
                    <a:pt x="34" y="40"/>
                  </a:lnTo>
                  <a:lnTo>
                    <a:pt x="34" y="40"/>
                  </a:lnTo>
                  <a:lnTo>
                    <a:pt x="34" y="40"/>
                  </a:lnTo>
                  <a:lnTo>
                    <a:pt x="34" y="40"/>
                  </a:lnTo>
                  <a:lnTo>
                    <a:pt x="30" y="40"/>
                  </a:lnTo>
                  <a:lnTo>
                    <a:pt x="30" y="40"/>
                  </a:lnTo>
                  <a:lnTo>
                    <a:pt x="30" y="40"/>
                  </a:lnTo>
                  <a:lnTo>
                    <a:pt x="26" y="40"/>
                  </a:lnTo>
                  <a:lnTo>
                    <a:pt x="26" y="40"/>
                  </a:lnTo>
                  <a:lnTo>
                    <a:pt x="26" y="40"/>
                  </a:lnTo>
                  <a:lnTo>
                    <a:pt x="26" y="40"/>
                  </a:lnTo>
                  <a:lnTo>
                    <a:pt x="26" y="40"/>
                  </a:lnTo>
                  <a:lnTo>
                    <a:pt x="22" y="40"/>
                  </a:lnTo>
                  <a:lnTo>
                    <a:pt x="22" y="40"/>
                  </a:lnTo>
                  <a:lnTo>
                    <a:pt x="22" y="40"/>
                  </a:lnTo>
                  <a:lnTo>
                    <a:pt x="22" y="36"/>
                  </a:lnTo>
                  <a:lnTo>
                    <a:pt x="22" y="36"/>
                  </a:lnTo>
                  <a:lnTo>
                    <a:pt x="22" y="36"/>
                  </a:lnTo>
                  <a:lnTo>
                    <a:pt x="22" y="36"/>
                  </a:lnTo>
                  <a:lnTo>
                    <a:pt x="22" y="32"/>
                  </a:lnTo>
                  <a:lnTo>
                    <a:pt x="26" y="32"/>
                  </a:lnTo>
                  <a:lnTo>
                    <a:pt x="26" y="32"/>
                  </a:lnTo>
                  <a:lnTo>
                    <a:pt x="26" y="32"/>
                  </a:lnTo>
                  <a:lnTo>
                    <a:pt x="22" y="28"/>
                  </a:lnTo>
                  <a:lnTo>
                    <a:pt x="22" y="24"/>
                  </a:lnTo>
                  <a:lnTo>
                    <a:pt x="22" y="24"/>
                  </a:lnTo>
                  <a:lnTo>
                    <a:pt x="22" y="24"/>
                  </a:lnTo>
                  <a:lnTo>
                    <a:pt x="22" y="24"/>
                  </a:lnTo>
                  <a:lnTo>
                    <a:pt x="22" y="24"/>
                  </a:lnTo>
                  <a:lnTo>
                    <a:pt x="22" y="20"/>
                  </a:lnTo>
                  <a:lnTo>
                    <a:pt x="22" y="20"/>
                  </a:lnTo>
                  <a:lnTo>
                    <a:pt x="22" y="20"/>
                  </a:lnTo>
                  <a:lnTo>
                    <a:pt x="22" y="18"/>
                  </a:lnTo>
                  <a:lnTo>
                    <a:pt x="22" y="18"/>
                  </a:lnTo>
                  <a:lnTo>
                    <a:pt x="22" y="18"/>
                  </a:lnTo>
                  <a:lnTo>
                    <a:pt x="18" y="18"/>
                  </a:lnTo>
                  <a:lnTo>
                    <a:pt x="18" y="14"/>
                  </a:lnTo>
                  <a:lnTo>
                    <a:pt x="18" y="14"/>
                  </a:lnTo>
                  <a:lnTo>
                    <a:pt x="18" y="14"/>
                  </a:lnTo>
                  <a:lnTo>
                    <a:pt x="18" y="14"/>
                  </a:lnTo>
                  <a:lnTo>
                    <a:pt x="18" y="14"/>
                  </a:lnTo>
                  <a:lnTo>
                    <a:pt x="18" y="14"/>
                  </a:lnTo>
                  <a:lnTo>
                    <a:pt x="14" y="14"/>
                  </a:lnTo>
                  <a:lnTo>
                    <a:pt x="14" y="14"/>
                  </a:lnTo>
                  <a:lnTo>
                    <a:pt x="14" y="14"/>
                  </a:lnTo>
                  <a:lnTo>
                    <a:pt x="14" y="14"/>
                  </a:lnTo>
                  <a:lnTo>
                    <a:pt x="14" y="10"/>
                  </a:lnTo>
                  <a:lnTo>
                    <a:pt x="14" y="10"/>
                  </a:lnTo>
                  <a:lnTo>
                    <a:pt x="14" y="10"/>
                  </a:lnTo>
                  <a:lnTo>
                    <a:pt x="14" y="10"/>
                  </a:lnTo>
                  <a:lnTo>
                    <a:pt x="12" y="10"/>
                  </a:lnTo>
                  <a:lnTo>
                    <a:pt x="12" y="10"/>
                  </a:lnTo>
                  <a:lnTo>
                    <a:pt x="12" y="10"/>
                  </a:lnTo>
                  <a:lnTo>
                    <a:pt x="12" y="8"/>
                  </a:lnTo>
                  <a:lnTo>
                    <a:pt x="12" y="8"/>
                  </a:lnTo>
                  <a:lnTo>
                    <a:pt x="12" y="8"/>
                  </a:lnTo>
                  <a:lnTo>
                    <a:pt x="12" y="8"/>
                  </a:lnTo>
                  <a:lnTo>
                    <a:pt x="12" y="8"/>
                  </a:lnTo>
                  <a:lnTo>
                    <a:pt x="8" y="8"/>
                  </a:lnTo>
                  <a:lnTo>
                    <a:pt x="4" y="8"/>
                  </a:lnTo>
                  <a:lnTo>
                    <a:pt x="4" y="4"/>
                  </a:lnTo>
                  <a:lnTo>
                    <a:pt x="4" y="4"/>
                  </a:lnTo>
                  <a:lnTo>
                    <a:pt x="4" y="4"/>
                  </a:lnTo>
                  <a:lnTo>
                    <a:pt x="0" y="4"/>
                  </a:lnTo>
                  <a:lnTo>
                    <a:pt x="0" y="4"/>
                  </a:lnTo>
                  <a:lnTo>
                    <a:pt x="0" y="4"/>
                  </a:lnTo>
                  <a:lnTo>
                    <a:pt x="0" y="4"/>
                  </a:lnTo>
                  <a:lnTo>
                    <a:pt x="0" y="0"/>
                  </a:lnTo>
                  <a:lnTo>
                    <a:pt x="0" y="0"/>
                  </a:lnTo>
                  <a:lnTo>
                    <a:pt x="0" y="0"/>
                  </a:lnTo>
                  <a:lnTo>
                    <a:pt x="0" y="0"/>
                  </a:lnTo>
                  <a:lnTo>
                    <a:pt x="0" y="0"/>
                  </a:lnTo>
                  <a:lnTo>
                    <a:pt x="4" y="0"/>
                  </a:lnTo>
                  <a:lnTo>
                    <a:pt x="4" y="0"/>
                  </a:lnTo>
                  <a:lnTo>
                    <a:pt x="4" y="0"/>
                  </a:lnTo>
                  <a:lnTo>
                    <a:pt x="4" y="0"/>
                  </a:lnTo>
                  <a:lnTo>
                    <a:pt x="4" y="0"/>
                  </a:lnTo>
                  <a:lnTo>
                    <a:pt x="8" y="0"/>
                  </a:lnTo>
                  <a:lnTo>
                    <a:pt x="8" y="0"/>
                  </a:lnTo>
                  <a:lnTo>
                    <a:pt x="8" y="0"/>
                  </a:lnTo>
                  <a:lnTo>
                    <a:pt x="8" y="0"/>
                  </a:lnTo>
                  <a:lnTo>
                    <a:pt x="8" y="0"/>
                  </a:lnTo>
                  <a:lnTo>
                    <a:pt x="8" y="0"/>
                  </a:lnTo>
                  <a:lnTo>
                    <a:pt x="8" y="0"/>
                  </a:lnTo>
                  <a:lnTo>
                    <a:pt x="8" y="0"/>
                  </a:lnTo>
                  <a:lnTo>
                    <a:pt x="12" y="0"/>
                  </a:lnTo>
                  <a:lnTo>
                    <a:pt x="12" y="0"/>
                  </a:lnTo>
                  <a:lnTo>
                    <a:pt x="12" y="0"/>
                  </a:lnTo>
                  <a:lnTo>
                    <a:pt x="12" y="0"/>
                  </a:lnTo>
                  <a:lnTo>
                    <a:pt x="12" y="0"/>
                  </a:lnTo>
                  <a:lnTo>
                    <a:pt x="12" y="0"/>
                  </a:lnTo>
                  <a:lnTo>
                    <a:pt x="12" y="0"/>
                  </a:lnTo>
                  <a:lnTo>
                    <a:pt x="14" y="4"/>
                  </a:lnTo>
                  <a:lnTo>
                    <a:pt x="14" y="4"/>
                  </a:lnTo>
                  <a:lnTo>
                    <a:pt x="14" y="4"/>
                  </a:lnTo>
                  <a:lnTo>
                    <a:pt x="14" y="4"/>
                  </a:lnTo>
                  <a:lnTo>
                    <a:pt x="14" y="4"/>
                  </a:lnTo>
                  <a:lnTo>
                    <a:pt x="14" y="4"/>
                  </a:lnTo>
                  <a:lnTo>
                    <a:pt x="14" y="4"/>
                  </a:lnTo>
                  <a:lnTo>
                    <a:pt x="18" y="4"/>
                  </a:lnTo>
                  <a:lnTo>
                    <a:pt x="22" y="4"/>
                  </a:lnTo>
                  <a:lnTo>
                    <a:pt x="22" y="8"/>
                  </a:lnTo>
                  <a:lnTo>
                    <a:pt x="30" y="8"/>
                  </a:lnTo>
                  <a:lnTo>
                    <a:pt x="30" y="8"/>
                  </a:lnTo>
                  <a:lnTo>
                    <a:pt x="30" y="8"/>
                  </a:lnTo>
                  <a:lnTo>
                    <a:pt x="30" y="4"/>
                  </a:lnTo>
                  <a:lnTo>
                    <a:pt x="30" y="4"/>
                  </a:lnTo>
                  <a:lnTo>
                    <a:pt x="34" y="4"/>
                  </a:lnTo>
                  <a:lnTo>
                    <a:pt x="34" y="4"/>
                  </a:lnTo>
                  <a:lnTo>
                    <a:pt x="34" y="4"/>
                  </a:lnTo>
                  <a:lnTo>
                    <a:pt x="34" y="8"/>
                  </a:lnTo>
                  <a:lnTo>
                    <a:pt x="34" y="8"/>
                  </a:lnTo>
                  <a:lnTo>
                    <a:pt x="34" y="8"/>
                  </a:lnTo>
                  <a:lnTo>
                    <a:pt x="38" y="8"/>
                  </a:lnTo>
                  <a:lnTo>
                    <a:pt x="38" y="8"/>
                  </a:lnTo>
                  <a:lnTo>
                    <a:pt x="38" y="8"/>
                  </a:lnTo>
                  <a:lnTo>
                    <a:pt x="38" y="8"/>
                  </a:lnTo>
                  <a:lnTo>
                    <a:pt x="38" y="8"/>
                  </a:lnTo>
                  <a:lnTo>
                    <a:pt x="42" y="8"/>
                  </a:lnTo>
                  <a:lnTo>
                    <a:pt x="42" y="8"/>
                  </a:lnTo>
                  <a:lnTo>
                    <a:pt x="42" y="8"/>
                  </a:lnTo>
                  <a:lnTo>
                    <a:pt x="44" y="10"/>
                  </a:lnTo>
                  <a:lnTo>
                    <a:pt x="44" y="10"/>
                  </a:lnTo>
                  <a:lnTo>
                    <a:pt x="44" y="10"/>
                  </a:lnTo>
                  <a:lnTo>
                    <a:pt x="48" y="10"/>
                  </a:lnTo>
                  <a:lnTo>
                    <a:pt x="48" y="10"/>
                  </a:lnTo>
                  <a:lnTo>
                    <a:pt x="48" y="10"/>
                  </a:lnTo>
                  <a:lnTo>
                    <a:pt x="48" y="10"/>
                  </a:lnTo>
                  <a:lnTo>
                    <a:pt x="48" y="10"/>
                  </a:lnTo>
                  <a:lnTo>
                    <a:pt x="48" y="14"/>
                  </a:lnTo>
                  <a:lnTo>
                    <a:pt x="52" y="14"/>
                  </a:lnTo>
                  <a:lnTo>
                    <a:pt x="52" y="14"/>
                  </a:lnTo>
                  <a:lnTo>
                    <a:pt x="52" y="14"/>
                  </a:lnTo>
                  <a:lnTo>
                    <a:pt x="52" y="14"/>
                  </a:lnTo>
                  <a:lnTo>
                    <a:pt x="52" y="14"/>
                  </a:lnTo>
                  <a:lnTo>
                    <a:pt x="52" y="14"/>
                  </a:lnTo>
                  <a:lnTo>
                    <a:pt x="52" y="14"/>
                  </a:lnTo>
                  <a:lnTo>
                    <a:pt x="52" y="14"/>
                  </a:lnTo>
                  <a:lnTo>
                    <a:pt x="52" y="14"/>
                  </a:lnTo>
                  <a:lnTo>
                    <a:pt x="52" y="18"/>
                  </a:lnTo>
                  <a:lnTo>
                    <a:pt x="52" y="18"/>
                  </a:lnTo>
                  <a:lnTo>
                    <a:pt x="56" y="18"/>
                  </a:lnTo>
                  <a:lnTo>
                    <a:pt x="60" y="18"/>
                  </a:lnTo>
                  <a:lnTo>
                    <a:pt x="60" y="18"/>
                  </a:lnTo>
                  <a:lnTo>
                    <a:pt x="60" y="18"/>
                  </a:lnTo>
                  <a:lnTo>
                    <a:pt x="60" y="14"/>
                  </a:lnTo>
                  <a:lnTo>
                    <a:pt x="64" y="14"/>
                  </a:lnTo>
                  <a:lnTo>
                    <a:pt x="64" y="14"/>
                  </a:lnTo>
                  <a:lnTo>
                    <a:pt x="64" y="14"/>
                  </a:lnTo>
                  <a:lnTo>
                    <a:pt x="64" y="14"/>
                  </a:lnTo>
                  <a:lnTo>
                    <a:pt x="64" y="14"/>
                  </a:lnTo>
                  <a:lnTo>
                    <a:pt x="64" y="14"/>
                  </a:lnTo>
                  <a:lnTo>
                    <a:pt x="64" y="14"/>
                  </a:lnTo>
                  <a:lnTo>
                    <a:pt x="68" y="14"/>
                  </a:lnTo>
                  <a:lnTo>
                    <a:pt x="68" y="14"/>
                  </a:lnTo>
                  <a:lnTo>
                    <a:pt x="68" y="14"/>
                  </a:lnTo>
                  <a:lnTo>
                    <a:pt x="68" y="14"/>
                  </a:lnTo>
                  <a:lnTo>
                    <a:pt x="68" y="14"/>
                  </a:lnTo>
                  <a:lnTo>
                    <a:pt x="68" y="14"/>
                  </a:lnTo>
                  <a:lnTo>
                    <a:pt x="68" y="14"/>
                  </a:lnTo>
                  <a:lnTo>
                    <a:pt x="70" y="14"/>
                  </a:lnTo>
                  <a:lnTo>
                    <a:pt x="70" y="14"/>
                  </a:lnTo>
                  <a:lnTo>
                    <a:pt x="70" y="14"/>
                  </a:lnTo>
                  <a:lnTo>
                    <a:pt x="70" y="14"/>
                  </a:lnTo>
                  <a:lnTo>
                    <a:pt x="70" y="14"/>
                  </a:lnTo>
                  <a:lnTo>
                    <a:pt x="70" y="14"/>
                  </a:lnTo>
                  <a:lnTo>
                    <a:pt x="70" y="14"/>
                  </a:lnTo>
                  <a:lnTo>
                    <a:pt x="70" y="14"/>
                  </a:lnTo>
                  <a:lnTo>
                    <a:pt x="70" y="14"/>
                  </a:lnTo>
                  <a:lnTo>
                    <a:pt x="70" y="14"/>
                  </a:lnTo>
                  <a:lnTo>
                    <a:pt x="74" y="14"/>
                  </a:lnTo>
                  <a:lnTo>
                    <a:pt x="74" y="18"/>
                  </a:lnTo>
                  <a:lnTo>
                    <a:pt x="74" y="18"/>
                  </a:lnTo>
                  <a:lnTo>
                    <a:pt x="74" y="18"/>
                  </a:lnTo>
                  <a:lnTo>
                    <a:pt x="74" y="18"/>
                  </a:lnTo>
                  <a:lnTo>
                    <a:pt x="74" y="18"/>
                  </a:lnTo>
                  <a:lnTo>
                    <a:pt x="74" y="18"/>
                  </a:lnTo>
                  <a:lnTo>
                    <a:pt x="78" y="18"/>
                  </a:lnTo>
                  <a:lnTo>
                    <a:pt x="78" y="18"/>
                  </a:lnTo>
                  <a:lnTo>
                    <a:pt x="78" y="18"/>
                  </a:lnTo>
                  <a:lnTo>
                    <a:pt x="78" y="18"/>
                  </a:lnTo>
                  <a:lnTo>
                    <a:pt x="78" y="18"/>
                  </a:lnTo>
                  <a:lnTo>
                    <a:pt x="82" y="18"/>
                  </a:lnTo>
                  <a:lnTo>
                    <a:pt x="82" y="18"/>
                  </a:lnTo>
                  <a:lnTo>
                    <a:pt x="82" y="18"/>
                  </a:lnTo>
                  <a:lnTo>
                    <a:pt x="82" y="20"/>
                  </a:lnTo>
                  <a:lnTo>
                    <a:pt x="78" y="20"/>
                  </a:lnTo>
                  <a:lnTo>
                    <a:pt x="78" y="20"/>
                  </a:lnTo>
                  <a:lnTo>
                    <a:pt x="78" y="24"/>
                  </a:lnTo>
                  <a:lnTo>
                    <a:pt x="78" y="24"/>
                  </a:lnTo>
                  <a:lnTo>
                    <a:pt x="78" y="24"/>
                  </a:lnTo>
                  <a:lnTo>
                    <a:pt x="86" y="28"/>
                  </a:lnTo>
                  <a:lnTo>
                    <a:pt x="86" y="28"/>
                  </a:lnTo>
                  <a:lnTo>
                    <a:pt x="86" y="28"/>
                  </a:lnTo>
                  <a:lnTo>
                    <a:pt x="90" y="28"/>
                  </a:lnTo>
                  <a:lnTo>
                    <a:pt x="90" y="28"/>
                  </a:lnTo>
                  <a:lnTo>
                    <a:pt x="90" y="32"/>
                  </a:lnTo>
                  <a:lnTo>
                    <a:pt x="90" y="32"/>
                  </a:lnTo>
                  <a:lnTo>
                    <a:pt x="90" y="32"/>
                  </a:lnTo>
                  <a:lnTo>
                    <a:pt x="90" y="32"/>
                  </a:lnTo>
                  <a:lnTo>
                    <a:pt x="90" y="32"/>
                  </a:lnTo>
                  <a:lnTo>
                    <a:pt x="90" y="32"/>
                  </a:lnTo>
                  <a:lnTo>
                    <a:pt x="90" y="32"/>
                  </a:lnTo>
                  <a:lnTo>
                    <a:pt x="90" y="32"/>
                  </a:lnTo>
                  <a:lnTo>
                    <a:pt x="86" y="32"/>
                  </a:lnTo>
                  <a:lnTo>
                    <a:pt x="86" y="32"/>
                  </a:lnTo>
                  <a:lnTo>
                    <a:pt x="86" y="32"/>
                  </a:lnTo>
                  <a:lnTo>
                    <a:pt x="86" y="36"/>
                  </a:lnTo>
                  <a:lnTo>
                    <a:pt x="86" y="36"/>
                  </a:lnTo>
                  <a:lnTo>
                    <a:pt x="86" y="36"/>
                  </a:lnTo>
                  <a:lnTo>
                    <a:pt x="86" y="36"/>
                  </a:lnTo>
                  <a:lnTo>
                    <a:pt x="90" y="40"/>
                  </a:lnTo>
                  <a:lnTo>
                    <a:pt x="90" y="40"/>
                  </a:lnTo>
                  <a:lnTo>
                    <a:pt x="94" y="40"/>
                  </a:lnTo>
                  <a:lnTo>
                    <a:pt x="94" y="40"/>
                  </a:lnTo>
                  <a:lnTo>
                    <a:pt x="94" y="40"/>
                  </a:lnTo>
                  <a:lnTo>
                    <a:pt x="94" y="44"/>
                  </a:lnTo>
                  <a:lnTo>
                    <a:pt x="94" y="44"/>
                  </a:lnTo>
                  <a:lnTo>
                    <a:pt x="94" y="44"/>
                  </a:lnTo>
                  <a:lnTo>
                    <a:pt x="94" y="44"/>
                  </a:lnTo>
                  <a:lnTo>
                    <a:pt x="94" y="46"/>
                  </a:lnTo>
                  <a:lnTo>
                    <a:pt x="94" y="46"/>
                  </a:lnTo>
                  <a:lnTo>
                    <a:pt x="90" y="46"/>
                  </a:lnTo>
                  <a:lnTo>
                    <a:pt x="90" y="46"/>
                  </a:lnTo>
                  <a:lnTo>
                    <a:pt x="90" y="46"/>
                  </a:lnTo>
                  <a:lnTo>
                    <a:pt x="90" y="46"/>
                  </a:lnTo>
                  <a:lnTo>
                    <a:pt x="90" y="44"/>
                  </a:lnTo>
                  <a:lnTo>
                    <a:pt x="90" y="44"/>
                  </a:lnTo>
                  <a:lnTo>
                    <a:pt x="86" y="44"/>
                  </a:lnTo>
                  <a:lnTo>
                    <a:pt x="86" y="44"/>
                  </a:lnTo>
                  <a:lnTo>
                    <a:pt x="86" y="44"/>
                  </a:lnTo>
                  <a:lnTo>
                    <a:pt x="86" y="44"/>
                  </a:lnTo>
                  <a:lnTo>
                    <a:pt x="86" y="44"/>
                  </a:lnTo>
                  <a:lnTo>
                    <a:pt x="86" y="44"/>
                  </a:lnTo>
                  <a:lnTo>
                    <a:pt x="82" y="44"/>
                  </a:lnTo>
                  <a:lnTo>
                    <a:pt x="82" y="44"/>
                  </a:lnTo>
                  <a:lnTo>
                    <a:pt x="82" y="44"/>
                  </a:lnTo>
                  <a:lnTo>
                    <a:pt x="82" y="44"/>
                  </a:lnTo>
                  <a:lnTo>
                    <a:pt x="82" y="44"/>
                  </a:lnTo>
                  <a:lnTo>
                    <a:pt x="82" y="44"/>
                  </a:lnTo>
                  <a:lnTo>
                    <a:pt x="82" y="44"/>
                  </a:lnTo>
                  <a:lnTo>
                    <a:pt x="78" y="44"/>
                  </a:lnTo>
                  <a:lnTo>
                    <a:pt x="78" y="44"/>
                  </a:lnTo>
                  <a:lnTo>
                    <a:pt x="78" y="40"/>
                  </a:lnTo>
                  <a:lnTo>
                    <a:pt x="78" y="40"/>
                  </a:lnTo>
                  <a:lnTo>
                    <a:pt x="74" y="40"/>
                  </a:lnTo>
                  <a:lnTo>
                    <a:pt x="74" y="40"/>
                  </a:lnTo>
                  <a:lnTo>
                    <a:pt x="74" y="40"/>
                  </a:lnTo>
                  <a:lnTo>
                    <a:pt x="74" y="40"/>
                  </a:lnTo>
                  <a:lnTo>
                    <a:pt x="70" y="40"/>
                  </a:lnTo>
                  <a:lnTo>
                    <a:pt x="70" y="40"/>
                  </a:lnTo>
                  <a:lnTo>
                    <a:pt x="70" y="44"/>
                  </a:lnTo>
                  <a:lnTo>
                    <a:pt x="70" y="44"/>
                  </a:lnTo>
                  <a:lnTo>
                    <a:pt x="70" y="44"/>
                  </a:lnTo>
                  <a:lnTo>
                    <a:pt x="68" y="44"/>
                  </a:lnTo>
                  <a:lnTo>
                    <a:pt x="68" y="44"/>
                  </a:lnTo>
                  <a:lnTo>
                    <a:pt x="68" y="44"/>
                  </a:lnTo>
                  <a:lnTo>
                    <a:pt x="68" y="44"/>
                  </a:lnTo>
                  <a:lnTo>
                    <a:pt x="64" y="44"/>
                  </a:lnTo>
                  <a:lnTo>
                    <a:pt x="64" y="44"/>
                  </a:lnTo>
                  <a:lnTo>
                    <a:pt x="64" y="44"/>
                  </a:lnTo>
                  <a:lnTo>
                    <a:pt x="60" y="44"/>
                  </a:lnTo>
                  <a:lnTo>
                    <a:pt x="60" y="44"/>
                  </a:lnTo>
                  <a:lnTo>
                    <a:pt x="60" y="44"/>
                  </a:lnTo>
                  <a:lnTo>
                    <a:pt x="60" y="44"/>
                  </a:lnTo>
                  <a:lnTo>
                    <a:pt x="56" y="44"/>
                  </a:lnTo>
                  <a:lnTo>
                    <a:pt x="56" y="44"/>
                  </a:lnTo>
                  <a:lnTo>
                    <a:pt x="56" y="44"/>
                  </a:lnTo>
                  <a:lnTo>
                    <a:pt x="52" y="44"/>
                  </a:lnTo>
                  <a:lnTo>
                    <a:pt x="52" y="44"/>
                  </a:lnTo>
                  <a:lnTo>
                    <a:pt x="52" y="46"/>
                  </a:lnTo>
                  <a:lnTo>
                    <a:pt x="52" y="46"/>
                  </a:lnTo>
                  <a:lnTo>
                    <a:pt x="52" y="46"/>
                  </a:lnTo>
                  <a:lnTo>
                    <a:pt x="52" y="46"/>
                  </a:lnTo>
                  <a:lnTo>
                    <a:pt x="48" y="46"/>
                  </a:lnTo>
                  <a:lnTo>
                    <a:pt x="48" y="46"/>
                  </a:lnTo>
                  <a:lnTo>
                    <a:pt x="48" y="46"/>
                  </a:lnTo>
                  <a:lnTo>
                    <a:pt x="48" y="46"/>
                  </a:lnTo>
                  <a:lnTo>
                    <a:pt x="48" y="46"/>
                  </a:lnTo>
                  <a:lnTo>
                    <a:pt x="48" y="44"/>
                  </a:lnTo>
                  <a:lnTo>
                    <a:pt x="48" y="44"/>
                  </a:lnTo>
                  <a:lnTo>
                    <a:pt x="48" y="44"/>
                  </a:lnTo>
                  <a:lnTo>
                    <a:pt x="48" y="44"/>
                  </a:lnTo>
                  <a:lnTo>
                    <a:pt x="44" y="44"/>
                  </a:lnTo>
                  <a:lnTo>
                    <a:pt x="44" y="44"/>
                  </a:lnTo>
                  <a:lnTo>
                    <a:pt x="42" y="40"/>
                  </a:lnTo>
                  <a:lnTo>
                    <a:pt x="42" y="40"/>
                  </a:lnTo>
                  <a:lnTo>
                    <a:pt x="42" y="40"/>
                  </a:lnTo>
                  <a:lnTo>
                    <a:pt x="42" y="36"/>
                  </a:lnTo>
                  <a:lnTo>
                    <a:pt x="38" y="36"/>
                  </a:lnTo>
                  <a:lnTo>
                    <a:pt x="38" y="36"/>
                  </a:lnTo>
                  <a:lnTo>
                    <a:pt x="38" y="36"/>
                  </a:lnTo>
                  <a:lnTo>
                    <a:pt x="38" y="36"/>
                  </a:lnTo>
                  <a:lnTo>
                    <a:pt x="38" y="36"/>
                  </a:lnTo>
                  <a:lnTo>
                    <a:pt x="38" y="3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1" name="Freeform 28">
              <a:extLst>
                <a:ext uri="{FF2B5EF4-FFF2-40B4-BE49-F238E27FC236}">
                  <a16:creationId xmlns:a16="http://schemas.microsoft.com/office/drawing/2014/main" id="{7D7BF600-FB67-356B-6F42-EE5DA3899032}"/>
                </a:ext>
              </a:extLst>
            </p:cNvPr>
            <p:cNvSpPr>
              <a:spLocks noEditPoints="1"/>
            </p:cNvSpPr>
            <p:nvPr/>
          </p:nvSpPr>
          <p:spPr bwMode="auto">
            <a:xfrm>
              <a:off x="6530975" y="4397443"/>
              <a:ext cx="1028700" cy="460375"/>
            </a:xfrm>
            <a:custGeom>
              <a:avLst/>
              <a:gdLst>
                <a:gd name="T0" fmla="*/ 316 w 648"/>
                <a:gd name="T1" fmla="*/ 34 h 290"/>
                <a:gd name="T2" fmla="*/ 122 w 648"/>
                <a:gd name="T3" fmla="*/ 108 h 290"/>
                <a:gd name="T4" fmla="*/ 434 w 648"/>
                <a:gd name="T5" fmla="*/ 138 h 290"/>
                <a:gd name="T6" fmla="*/ 550 w 648"/>
                <a:gd name="T7" fmla="*/ 204 h 290"/>
                <a:gd name="T8" fmla="*/ 520 w 648"/>
                <a:gd name="T9" fmla="*/ 222 h 290"/>
                <a:gd name="T10" fmla="*/ 398 w 648"/>
                <a:gd name="T11" fmla="*/ 276 h 290"/>
                <a:gd name="T12" fmla="*/ 152 w 648"/>
                <a:gd name="T13" fmla="*/ 156 h 290"/>
                <a:gd name="T14" fmla="*/ 106 w 648"/>
                <a:gd name="T15" fmla="*/ 178 h 290"/>
                <a:gd name="T16" fmla="*/ 50 w 648"/>
                <a:gd name="T17" fmla="*/ 78 h 290"/>
                <a:gd name="T18" fmla="*/ 22 w 648"/>
                <a:gd name="T19" fmla="*/ 10 h 290"/>
                <a:gd name="T20" fmla="*/ 84 w 648"/>
                <a:gd name="T21" fmla="*/ 64 h 290"/>
                <a:gd name="T22" fmla="*/ 118 w 648"/>
                <a:gd name="T23" fmla="*/ 108 h 290"/>
                <a:gd name="T24" fmla="*/ 276 w 648"/>
                <a:gd name="T25" fmla="*/ 70 h 290"/>
                <a:gd name="T26" fmla="*/ 312 w 648"/>
                <a:gd name="T27" fmla="*/ 48 h 290"/>
                <a:gd name="T28" fmla="*/ 316 w 648"/>
                <a:gd name="T29" fmla="*/ 116 h 290"/>
                <a:gd name="T30" fmla="*/ 278 w 648"/>
                <a:gd name="T31" fmla="*/ 170 h 290"/>
                <a:gd name="T32" fmla="*/ 212 w 648"/>
                <a:gd name="T33" fmla="*/ 150 h 290"/>
                <a:gd name="T34" fmla="*/ 200 w 648"/>
                <a:gd name="T35" fmla="*/ 70 h 290"/>
                <a:gd name="T36" fmla="*/ 18 w 648"/>
                <a:gd name="T37" fmla="*/ 64 h 290"/>
                <a:gd name="T38" fmla="*/ 464 w 648"/>
                <a:gd name="T39" fmla="*/ 66 h 290"/>
                <a:gd name="T40" fmla="*/ 468 w 648"/>
                <a:gd name="T41" fmla="*/ 116 h 290"/>
                <a:gd name="T42" fmla="*/ 386 w 648"/>
                <a:gd name="T43" fmla="*/ 156 h 290"/>
                <a:gd name="T44" fmla="*/ 358 w 648"/>
                <a:gd name="T45" fmla="*/ 160 h 290"/>
                <a:gd name="T46" fmla="*/ 334 w 648"/>
                <a:gd name="T47" fmla="*/ 152 h 290"/>
                <a:gd name="T48" fmla="*/ 358 w 648"/>
                <a:gd name="T49" fmla="*/ 90 h 290"/>
                <a:gd name="T50" fmla="*/ 412 w 648"/>
                <a:gd name="T51" fmla="*/ 92 h 290"/>
                <a:gd name="T52" fmla="*/ 368 w 648"/>
                <a:gd name="T53" fmla="*/ 122 h 290"/>
                <a:gd name="T54" fmla="*/ 36 w 648"/>
                <a:gd name="T55" fmla="*/ 82 h 290"/>
                <a:gd name="T56" fmla="*/ 114 w 648"/>
                <a:gd name="T57" fmla="*/ 90 h 290"/>
                <a:gd name="T58" fmla="*/ 134 w 648"/>
                <a:gd name="T59" fmla="*/ 100 h 290"/>
                <a:gd name="T60" fmla="*/ 498 w 648"/>
                <a:gd name="T61" fmla="*/ 104 h 290"/>
                <a:gd name="T62" fmla="*/ 130 w 648"/>
                <a:gd name="T63" fmla="*/ 112 h 290"/>
                <a:gd name="T64" fmla="*/ 576 w 648"/>
                <a:gd name="T65" fmla="*/ 182 h 290"/>
                <a:gd name="T66" fmla="*/ 528 w 648"/>
                <a:gd name="T67" fmla="*/ 156 h 290"/>
                <a:gd name="T68" fmla="*/ 516 w 648"/>
                <a:gd name="T69" fmla="*/ 116 h 290"/>
                <a:gd name="T70" fmla="*/ 572 w 648"/>
                <a:gd name="T71" fmla="*/ 156 h 290"/>
                <a:gd name="T72" fmla="*/ 648 w 648"/>
                <a:gd name="T73" fmla="*/ 212 h 290"/>
                <a:gd name="T74" fmla="*/ 502 w 648"/>
                <a:gd name="T75" fmla="*/ 108 h 290"/>
                <a:gd name="T76" fmla="*/ 58 w 648"/>
                <a:gd name="T77" fmla="*/ 130 h 290"/>
                <a:gd name="T78" fmla="*/ 394 w 648"/>
                <a:gd name="T79" fmla="*/ 122 h 290"/>
                <a:gd name="T80" fmla="*/ 156 w 648"/>
                <a:gd name="T81" fmla="*/ 146 h 290"/>
                <a:gd name="T82" fmla="*/ 420 w 648"/>
                <a:gd name="T83" fmla="*/ 134 h 290"/>
                <a:gd name="T84" fmla="*/ 70 w 648"/>
                <a:gd name="T85" fmla="*/ 150 h 290"/>
                <a:gd name="T86" fmla="*/ 484 w 648"/>
                <a:gd name="T87" fmla="*/ 160 h 290"/>
                <a:gd name="T88" fmla="*/ 164 w 648"/>
                <a:gd name="T89" fmla="*/ 152 h 290"/>
                <a:gd name="T90" fmla="*/ 458 w 648"/>
                <a:gd name="T91" fmla="*/ 156 h 290"/>
                <a:gd name="T92" fmla="*/ 386 w 648"/>
                <a:gd name="T93" fmla="*/ 196 h 290"/>
                <a:gd name="T94" fmla="*/ 104 w 648"/>
                <a:gd name="T95" fmla="*/ 196 h 290"/>
                <a:gd name="T96" fmla="*/ 182 w 648"/>
                <a:gd name="T97" fmla="*/ 234 h 290"/>
                <a:gd name="T98" fmla="*/ 186 w 648"/>
                <a:gd name="T99" fmla="*/ 212 h 290"/>
                <a:gd name="T100" fmla="*/ 268 w 648"/>
                <a:gd name="T101" fmla="*/ 234 h 290"/>
                <a:gd name="T102" fmla="*/ 558 w 648"/>
                <a:gd name="T103" fmla="*/ 212 h 290"/>
                <a:gd name="T104" fmla="*/ 260 w 648"/>
                <a:gd name="T105" fmla="*/ 226 h 290"/>
                <a:gd name="T106" fmla="*/ 602 w 648"/>
                <a:gd name="T107" fmla="*/ 238 h 290"/>
                <a:gd name="T108" fmla="*/ 378 w 648"/>
                <a:gd name="T109" fmla="*/ 252 h 290"/>
                <a:gd name="T110" fmla="*/ 334 w 648"/>
                <a:gd name="T111" fmla="*/ 252 h 290"/>
                <a:gd name="T112" fmla="*/ 334 w 648"/>
                <a:gd name="T113" fmla="*/ 246 h 290"/>
                <a:gd name="T114" fmla="*/ 298 w 648"/>
                <a:gd name="T115" fmla="*/ 250 h 290"/>
                <a:gd name="T116" fmla="*/ 342 w 648"/>
                <a:gd name="T117" fmla="*/ 264 h 290"/>
                <a:gd name="T118" fmla="*/ 398 w 648"/>
                <a:gd name="T119" fmla="*/ 280 h 290"/>
                <a:gd name="T120" fmla="*/ 412 w 648"/>
                <a:gd name="T121" fmla="*/ 242 h 290"/>
                <a:gd name="T122" fmla="*/ 402 w 648"/>
                <a:gd name="T123" fmla="*/ 26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8" h="290">
                  <a:moveTo>
                    <a:pt x="114" y="92"/>
                  </a:moveTo>
                  <a:lnTo>
                    <a:pt x="110" y="92"/>
                  </a:lnTo>
                  <a:lnTo>
                    <a:pt x="110" y="90"/>
                  </a:lnTo>
                  <a:lnTo>
                    <a:pt x="114" y="90"/>
                  </a:lnTo>
                  <a:lnTo>
                    <a:pt x="114" y="92"/>
                  </a:lnTo>
                  <a:lnTo>
                    <a:pt x="114" y="92"/>
                  </a:lnTo>
                  <a:lnTo>
                    <a:pt x="114" y="92"/>
                  </a:lnTo>
                  <a:close/>
                  <a:moveTo>
                    <a:pt x="460" y="156"/>
                  </a:moveTo>
                  <a:lnTo>
                    <a:pt x="458" y="156"/>
                  </a:lnTo>
                  <a:lnTo>
                    <a:pt x="460" y="156"/>
                  </a:lnTo>
                  <a:lnTo>
                    <a:pt x="460" y="156"/>
                  </a:lnTo>
                  <a:lnTo>
                    <a:pt x="460" y="156"/>
                  </a:lnTo>
                  <a:close/>
                  <a:moveTo>
                    <a:pt x="302" y="160"/>
                  </a:moveTo>
                  <a:lnTo>
                    <a:pt x="302" y="164"/>
                  </a:lnTo>
                  <a:lnTo>
                    <a:pt x="298" y="164"/>
                  </a:lnTo>
                  <a:lnTo>
                    <a:pt x="302" y="160"/>
                  </a:lnTo>
                  <a:lnTo>
                    <a:pt x="302" y="160"/>
                  </a:lnTo>
                  <a:lnTo>
                    <a:pt x="302" y="160"/>
                  </a:lnTo>
                  <a:close/>
                  <a:moveTo>
                    <a:pt x="446" y="34"/>
                  </a:moveTo>
                  <a:lnTo>
                    <a:pt x="446" y="30"/>
                  </a:lnTo>
                  <a:lnTo>
                    <a:pt x="446" y="26"/>
                  </a:lnTo>
                  <a:lnTo>
                    <a:pt x="450" y="30"/>
                  </a:lnTo>
                  <a:lnTo>
                    <a:pt x="446" y="30"/>
                  </a:lnTo>
                  <a:lnTo>
                    <a:pt x="446" y="34"/>
                  </a:lnTo>
                  <a:lnTo>
                    <a:pt x="446" y="34"/>
                  </a:lnTo>
                  <a:lnTo>
                    <a:pt x="446" y="34"/>
                  </a:lnTo>
                  <a:close/>
                  <a:moveTo>
                    <a:pt x="320" y="30"/>
                  </a:moveTo>
                  <a:lnTo>
                    <a:pt x="320" y="34"/>
                  </a:lnTo>
                  <a:lnTo>
                    <a:pt x="324" y="34"/>
                  </a:lnTo>
                  <a:lnTo>
                    <a:pt x="320" y="34"/>
                  </a:lnTo>
                  <a:lnTo>
                    <a:pt x="320" y="30"/>
                  </a:lnTo>
                  <a:lnTo>
                    <a:pt x="320" y="30"/>
                  </a:lnTo>
                  <a:lnTo>
                    <a:pt x="320" y="30"/>
                  </a:lnTo>
                  <a:close/>
                  <a:moveTo>
                    <a:pt x="316" y="34"/>
                  </a:moveTo>
                  <a:lnTo>
                    <a:pt x="320" y="34"/>
                  </a:lnTo>
                  <a:lnTo>
                    <a:pt x="316" y="34"/>
                  </a:lnTo>
                  <a:lnTo>
                    <a:pt x="316" y="34"/>
                  </a:lnTo>
                  <a:lnTo>
                    <a:pt x="316" y="34"/>
                  </a:lnTo>
                  <a:close/>
                  <a:moveTo>
                    <a:pt x="446" y="36"/>
                  </a:moveTo>
                  <a:lnTo>
                    <a:pt x="442" y="34"/>
                  </a:lnTo>
                  <a:lnTo>
                    <a:pt x="446" y="34"/>
                  </a:lnTo>
                  <a:lnTo>
                    <a:pt x="446" y="36"/>
                  </a:lnTo>
                  <a:lnTo>
                    <a:pt x="446" y="36"/>
                  </a:lnTo>
                  <a:lnTo>
                    <a:pt x="446" y="36"/>
                  </a:lnTo>
                  <a:close/>
                  <a:moveTo>
                    <a:pt x="434" y="44"/>
                  </a:moveTo>
                  <a:lnTo>
                    <a:pt x="430" y="44"/>
                  </a:lnTo>
                  <a:lnTo>
                    <a:pt x="430" y="40"/>
                  </a:lnTo>
                  <a:lnTo>
                    <a:pt x="430" y="36"/>
                  </a:lnTo>
                  <a:lnTo>
                    <a:pt x="430" y="40"/>
                  </a:lnTo>
                  <a:lnTo>
                    <a:pt x="434" y="44"/>
                  </a:lnTo>
                  <a:lnTo>
                    <a:pt x="434" y="44"/>
                  </a:lnTo>
                  <a:lnTo>
                    <a:pt x="434" y="44"/>
                  </a:lnTo>
                  <a:close/>
                  <a:moveTo>
                    <a:pt x="312" y="40"/>
                  </a:moveTo>
                  <a:lnTo>
                    <a:pt x="316" y="44"/>
                  </a:lnTo>
                  <a:lnTo>
                    <a:pt x="312" y="44"/>
                  </a:lnTo>
                  <a:lnTo>
                    <a:pt x="312" y="40"/>
                  </a:lnTo>
                  <a:lnTo>
                    <a:pt x="312" y="40"/>
                  </a:lnTo>
                  <a:lnTo>
                    <a:pt x="312" y="40"/>
                  </a:lnTo>
                  <a:close/>
                  <a:moveTo>
                    <a:pt x="316" y="44"/>
                  </a:moveTo>
                  <a:lnTo>
                    <a:pt x="320" y="44"/>
                  </a:lnTo>
                  <a:lnTo>
                    <a:pt x="316" y="48"/>
                  </a:lnTo>
                  <a:lnTo>
                    <a:pt x="316" y="44"/>
                  </a:lnTo>
                  <a:lnTo>
                    <a:pt x="316" y="44"/>
                  </a:lnTo>
                  <a:lnTo>
                    <a:pt x="316" y="44"/>
                  </a:lnTo>
                  <a:close/>
                  <a:moveTo>
                    <a:pt x="488" y="108"/>
                  </a:moveTo>
                  <a:lnTo>
                    <a:pt x="484" y="104"/>
                  </a:lnTo>
                  <a:lnTo>
                    <a:pt x="484" y="100"/>
                  </a:lnTo>
                  <a:lnTo>
                    <a:pt x="488" y="104"/>
                  </a:lnTo>
                  <a:lnTo>
                    <a:pt x="488" y="108"/>
                  </a:lnTo>
                  <a:lnTo>
                    <a:pt x="488" y="108"/>
                  </a:lnTo>
                  <a:lnTo>
                    <a:pt x="488" y="108"/>
                  </a:lnTo>
                  <a:close/>
                  <a:moveTo>
                    <a:pt x="122" y="108"/>
                  </a:moveTo>
                  <a:lnTo>
                    <a:pt x="118" y="108"/>
                  </a:lnTo>
                  <a:lnTo>
                    <a:pt x="122" y="108"/>
                  </a:lnTo>
                  <a:lnTo>
                    <a:pt x="122" y="108"/>
                  </a:lnTo>
                  <a:lnTo>
                    <a:pt x="122" y="108"/>
                  </a:lnTo>
                  <a:close/>
                  <a:moveTo>
                    <a:pt x="454" y="108"/>
                  </a:moveTo>
                  <a:lnTo>
                    <a:pt x="454" y="112"/>
                  </a:lnTo>
                  <a:lnTo>
                    <a:pt x="450" y="112"/>
                  </a:lnTo>
                  <a:lnTo>
                    <a:pt x="450" y="108"/>
                  </a:lnTo>
                  <a:lnTo>
                    <a:pt x="454" y="108"/>
                  </a:lnTo>
                  <a:lnTo>
                    <a:pt x="454" y="108"/>
                  </a:lnTo>
                  <a:lnTo>
                    <a:pt x="454" y="108"/>
                  </a:lnTo>
                  <a:close/>
                  <a:moveTo>
                    <a:pt x="378" y="108"/>
                  </a:moveTo>
                  <a:lnTo>
                    <a:pt x="374" y="108"/>
                  </a:lnTo>
                  <a:lnTo>
                    <a:pt x="378" y="108"/>
                  </a:lnTo>
                  <a:lnTo>
                    <a:pt x="378" y="108"/>
                  </a:lnTo>
                  <a:lnTo>
                    <a:pt x="378" y="108"/>
                  </a:lnTo>
                  <a:close/>
                  <a:moveTo>
                    <a:pt x="378" y="112"/>
                  </a:moveTo>
                  <a:lnTo>
                    <a:pt x="374" y="112"/>
                  </a:lnTo>
                  <a:lnTo>
                    <a:pt x="374" y="108"/>
                  </a:lnTo>
                  <a:lnTo>
                    <a:pt x="378" y="108"/>
                  </a:lnTo>
                  <a:lnTo>
                    <a:pt x="378" y="112"/>
                  </a:lnTo>
                  <a:lnTo>
                    <a:pt x="378" y="112"/>
                  </a:lnTo>
                  <a:lnTo>
                    <a:pt x="378" y="112"/>
                  </a:lnTo>
                  <a:close/>
                  <a:moveTo>
                    <a:pt x="454" y="112"/>
                  </a:moveTo>
                  <a:lnTo>
                    <a:pt x="454" y="116"/>
                  </a:lnTo>
                  <a:lnTo>
                    <a:pt x="454" y="112"/>
                  </a:lnTo>
                  <a:lnTo>
                    <a:pt x="454" y="112"/>
                  </a:lnTo>
                  <a:lnTo>
                    <a:pt x="454" y="112"/>
                  </a:lnTo>
                  <a:close/>
                  <a:moveTo>
                    <a:pt x="562" y="120"/>
                  </a:moveTo>
                  <a:lnTo>
                    <a:pt x="562" y="122"/>
                  </a:lnTo>
                  <a:lnTo>
                    <a:pt x="562" y="120"/>
                  </a:lnTo>
                  <a:lnTo>
                    <a:pt x="562" y="120"/>
                  </a:lnTo>
                  <a:lnTo>
                    <a:pt x="562" y="120"/>
                  </a:lnTo>
                  <a:close/>
                  <a:moveTo>
                    <a:pt x="434" y="138"/>
                  </a:moveTo>
                  <a:lnTo>
                    <a:pt x="434" y="142"/>
                  </a:lnTo>
                  <a:lnTo>
                    <a:pt x="434" y="146"/>
                  </a:lnTo>
                  <a:lnTo>
                    <a:pt x="434" y="142"/>
                  </a:lnTo>
                  <a:lnTo>
                    <a:pt x="434" y="138"/>
                  </a:lnTo>
                  <a:lnTo>
                    <a:pt x="434" y="138"/>
                  </a:lnTo>
                  <a:lnTo>
                    <a:pt x="434" y="138"/>
                  </a:lnTo>
                  <a:close/>
                  <a:moveTo>
                    <a:pt x="472" y="164"/>
                  </a:moveTo>
                  <a:lnTo>
                    <a:pt x="476" y="164"/>
                  </a:lnTo>
                  <a:lnTo>
                    <a:pt x="472" y="164"/>
                  </a:lnTo>
                  <a:lnTo>
                    <a:pt x="472" y="164"/>
                  </a:lnTo>
                  <a:lnTo>
                    <a:pt x="472" y="164"/>
                  </a:lnTo>
                  <a:close/>
                  <a:moveTo>
                    <a:pt x="540" y="170"/>
                  </a:moveTo>
                  <a:lnTo>
                    <a:pt x="540" y="174"/>
                  </a:lnTo>
                  <a:lnTo>
                    <a:pt x="544" y="174"/>
                  </a:lnTo>
                  <a:lnTo>
                    <a:pt x="540" y="174"/>
                  </a:lnTo>
                  <a:lnTo>
                    <a:pt x="540" y="170"/>
                  </a:lnTo>
                  <a:lnTo>
                    <a:pt x="540" y="170"/>
                  </a:lnTo>
                  <a:lnTo>
                    <a:pt x="540" y="170"/>
                  </a:lnTo>
                  <a:close/>
                  <a:moveTo>
                    <a:pt x="536" y="194"/>
                  </a:moveTo>
                  <a:lnTo>
                    <a:pt x="536" y="196"/>
                  </a:lnTo>
                  <a:lnTo>
                    <a:pt x="536" y="200"/>
                  </a:lnTo>
                  <a:lnTo>
                    <a:pt x="532" y="204"/>
                  </a:lnTo>
                  <a:lnTo>
                    <a:pt x="532" y="200"/>
                  </a:lnTo>
                  <a:lnTo>
                    <a:pt x="536" y="196"/>
                  </a:lnTo>
                  <a:lnTo>
                    <a:pt x="536" y="194"/>
                  </a:lnTo>
                  <a:lnTo>
                    <a:pt x="536" y="194"/>
                  </a:lnTo>
                  <a:lnTo>
                    <a:pt x="536" y="194"/>
                  </a:lnTo>
                  <a:close/>
                  <a:moveTo>
                    <a:pt x="532" y="200"/>
                  </a:moveTo>
                  <a:lnTo>
                    <a:pt x="532" y="204"/>
                  </a:lnTo>
                  <a:lnTo>
                    <a:pt x="528" y="204"/>
                  </a:lnTo>
                  <a:lnTo>
                    <a:pt x="528" y="200"/>
                  </a:lnTo>
                  <a:lnTo>
                    <a:pt x="528" y="196"/>
                  </a:lnTo>
                  <a:lnTo>
                    <a:pt x="532" y="196"/>
                  </a:lnTo>
                  <a:lnTo>
                    <a:pt x="532" y="200"/>
                  </a:lnTo>
                  <a:lnTo>
                    <a:pt x="532" y="200"/>
                  </a:lnTo>
                  <a:lnTo>
                    <a:pt x="532" y="200"/>
                  </a:lnTo>
                  <a:close/>
                  <a:moveTo>
                    <a:pt x="550" y="204"/>
                  </a:moveTo>
                  <a:lnTo>
                    <a:pt x="550" y="208"/>
                  </a:lnTo>
                  <a:lnTo>
                    <a:pt x="554" y="208"/>
                  </a:lnTo>
                  <a:lnTo>
                    <a:pt x="554" y="212"/>
                  </a:lnTo>
                  <a:lnTo>
                    <a:pt x="550" y="208"/>
                  </a:lnTo>
                  <a:lnTo>
                    <a:pt x="550" y="204"/>
                  </a:lnTo>
                  <a:lnTo>
                    <a:pt x="550" y="204"/>
                  </a:lnTo>
                  <a:lnTo>
                    <a:pt x="550" y="204"/>
                  </a:lnTo>
                  <a:close/>
                  <a:moveTo>
                    <a:pt x="554" y="208"/>
                  </a:moveTo>
                  <a:lnTo>
                    <a:pt x="558" y="212"/>
                  </a:lnTo>
                  <a:lnTo>
                    <a:pt x="554" y="212"/>
                  </a:lnTo>
                  <a:lnTo>
                    <a:pt x="554" y="208"/>
                  </a:lnTo>
                  <a:lnTo>
                    <a:pt x="554" y="208"/>
                  </a:lnTo>
                  <a:lnTo>
                    <a:pt x="554" y="208"/>
                  </a:lnTo>
                  <a:close/>
                  <a:moveTo>
                    <a:pt x="562" y="208"/>
                  </a:moveTo>
                  <a:lnTo>
                    <a:pt x="562" y="212"/>
                  </a:lnTo>
                  <a:lnTo>
                    <a:pt x="562" y="208"/>
                  </a:lnTo>
                  <a:lnTo>
                    <a:pt x="562" y="208"/>
                  </a:lnTo>
                  <a:lnTo>
                    <a:pt x="562" y="208"/>
                  </a:lnTo>
                  <a:close/>
                  <a:moveTo>
                    <a:pt x="558" y="216"/>
                  </a:moveTo>
                  <a:lnTo>
                    <a:pt x="558" y="220"/>
                  </a:lnTo>
                  <a:lnTo>
                    <a:pt x="558" y="216"/>
                  </a:lnTo>
                  <a:lnTo>
                    <a:pt x="558" y="216"/>
                  </a:lnTo>
                  <a:lnTo>
                    <a:pt x="558" y="216"/>
                  </a:lnTo>
                  <a:close/>
                  <a:moveTo>
                    <a:pt x="614" y="216"/>
                  </a:moveTo>
                  <a:lnTo>
                    <a:pt x="614" y="220"/>
                  </a:lnTo>
                  <a:lnTo>
                    <a:pt x="618" y="220"/>
                  </a:lnTo>
                  <a:lnTo>
                    <a:pt x="614" y="220"/>
                  </a:lnTo>
                  <a:lnTo>
                    <a:pt x="614" y="216"/>
                  </a:lnTo>
                  <a:lnTo>
                    <a:pt x="614" y="216"/>
                  </a:lnTo>
                  <a:lnTo>
                    <a:pt x="614" y="216"/>
                  </a:lnTo>
                  <a:close/>
                  <a:moveTo>
                    <a:pt x="472" y="222"/>
                  </a:moveTo>
                  <a:lnTo>
                    <a:pt x="472" y="226"/>
                  </a:lnTo>
                  <a:lnTo>
                    <a:pt x="472" y="222"/>
                  </a:lnTo>
                  <a:lnTo>
                    <a:pt x="472" y="222"/>
                  </a:lnTo>
                  <a:lnTo>
                    <a:pt x="472" y="222"/>
                  </a:lnTo>
                  <a:close/>
                  <a:moveTo>
                    <a:pt x="520" y="222"/>
                  </a:moveTo>
                  <a:lnTo>
                    <a:pt x="520" y="226"/>
                  </a:lnTo>
                  <a:lnTo>
                    <a:pt x="520" y="222"/>
                  </a:lnTo>
                  <a:lnTo>
                    <a:pt x="516" y="222"/>
                  </a:lnTo>
                  <a:lnTo>
                    <a:pt x="520" y="222"/>
                  </a:lnTo>
                  <a:lnTo>
                    <a:pt x="520" y="222"/>
                  </a:lnTo>
                  <a:lnTo>
                    <a:pt x="520" y="222"/>
                  </a:lnTo>
                  <a:close/>
                  <a:moveTo>
                    <a:pt x="364" y="226"/>
                  </a:moveTo>
                  <a:lnTo>
                    <a:pt x="360" y="226"/>
                  </a:lnTo>
                  <a:lnTo>
                    <a:pt x="364" y="226"/>
                  </a:lnTo>
                  <a:lnTo>
                    <a:pt x="364" y="226"/>
                  </a:lnTo>
                  <a:lnTo>
                    <a:pt x="364" y="226"/>
                  </a:lnTo>
                  <a:close/>
                  <a:moveTo>
                    <a:pt x="506" y="230"/>
                  </a:moveTo>
                  <a:lnTo>
                    <a:pt x="510" y="226"/>
                  </a:lnTo>
                  <a:lnTo>
                    <a:pt x="510" y="230"/>
                  </a:lnTo>
                  <a:lnTo>
                    <a:pt x="506" y="230"/>
                  </a:lnTo>
                  <a:lnTo>
                    <a:pt x="506" y="230"/>
                  </a:lnTo>
                  <a:lnTo>
                    <a:pt x="506" y="230"/>
                  </a:lnTo>
                  <a:close/>
                  <a:moveTo>
                    <a:pt x="458" y="230"/>
                  </a:moveTo>
                  <a:lnTo>
                    <a:pt x="454" y="234"/>
                  </a:lnTo>
                  <a:lnTo>
                    <a:pt x="454" y="230"/>
                  </a:lnTo>
                  <a:lnTo>
                    <a:pt x="458" y="230"/>
                  </a:lnTo>
                  <a:lnTo>
                    <a:pt x="458" y="230"/>
                  </a:lnTo>
                  <a:lnTo>
                    <a:pt x="458" y="230"/>
                  </a:lnTo>
                  <a:close/>
                  <a:moveTo>
                    <a:pt x="502" y="246"/>
                  </a:moveTo>
                  <a:lnTo>
                    <a:pt x="506" y="242"/>
                  </a:lnTo>
                  <a:lnTo>
                    <a:pt x="510" y="242"/>
                  </a:lnTo>
                  <a:lnTo>
                    <a:pt x="506" y="242"/>
                  </a:lnTo>
                  <a:lnTo>
                    <a:pt x="506" y="246"/>
                  </a:lnTo>
                  <a:lnTo>
                    <a:pt x="502" y="246"/>
                  </a:lnTo>
                  <a:lnTo>
                    <a:pt x="502" y="246"/>
                  </a:lnTo>
                  <a:lnTo>
                    <a:pt x="502" y="246"/>
                  </a:lnTo>
                  <a:close/>
                  <a:moveTo>
                    <a:pt x="290" y="252"/>
                  </a:moveTo>
                  <a:lnTo>
                    <a:pt x="286" y="252"/>
                  </a:lnTo>
                  <a:lnTo>
                    <a:pt x="286" y="250"/>
                  </a:lnTo>
                  <a:lnTo>
                    <a:pt x="290" y="250"/>
                  </a:lnTo>
                  <a:lnTo>
                    <a:pt x="290" y="252"/>
                  </a:lnTo>
                  <a:lnTo>
                    <a:pt x="290" y="252"/>
                  </a:lnTo>
                  <a:lnTo>
                    <a:pt x="290" y="252"/>
                  </a:lnTo>
                  <a:close/>
                  <a:moveTo>
                    <a:pt x="398" y="276"/>
                  </a:moveTo>
                  <a:lnTo>
                    <a:pt x="402" y="276"/>
                  </a:lnTo>
                  <a:lnTo>
                    <a:pt x="398" y="280"/>
                  </a:lnTo>
                  <a:lnTo>
                    <a:pt x="398" y="276"/>
                  </a:lnTo>
                  <a:lnTo>
                    <a:pt x="398" y="276"/>
                  </a:lnTo>
                  <a:lnTo>
                    <a:pt x="398" y="276"/>
                  </a:lnTo>
                  <a:close/>
                  <a:moveTo>
                    <a:pt x="4" y="4"/>
                  </a:moveTo>
                  <a:lnTo>
                    <a:pt x="0" y="4"/>
                  </a:lnTo>
                  <a:lnTo>
                    <a:pt x="0" y="0"/>
                  </a:lnTo>
                  <a:lnTo>
                    <a:pt x="4" y="0"/>
                  </a:lnTo>
                  <a:lnTo>
                    <a:pt x="4" y="4"/>
                  </a:lnTo>
                  <a:lnTo>
                    <a:pt x="4" y="4"/>
                  </a:lnTo>
                  <a:lnTo>
                    <a:pt x="4" y="4"/>
                  </a:lnTo>
                  <a:close/>
                  <a:moveTo>
                    <a:pt x="118" y="116"/>
                  </a:moveTo>
                  <a:lnTo>
                    <a:pt x="118" y="120"/>
                  </a:lnTo>
                  <a:lnTo>
                    <a:pt x="122" y="120"/>
                  </a:lnTo>
                  <a:lnTo>
                    <a:pt x="126" y="120"/>
                  </a:lnTo>
                  <a:lnTo>
                    <a:pt x="130" y="120"/>
                  </a:lnTo>
                  <a:lnTo>
                    <a:pt x="130" y="122"/>
                  </a:lnTo>
                  <a:lnTo>
                    <a:pt x="130" y="126"/>
                  </a:lnTo>
                  <a:lnTo>
                    <a:pt x="130" y="130"/>
                  </a:lnTo>
                  <a:lnTo>
                    <a:pt x="134" y="130"/>
                  </a:lnTo>
                  <a:lnTo>
                    <a:pt x="134" y="134"/>
                  </a:lnTo>
                  <a:lnTo>
                    <a:pt x="130" y="134"/>
                  </a:lnTo>
                  <a:lnTo>
                    <a:pt x="134" y="134"/>
                  </a:lnTo>
                  <a:lnTo>
                    <a:pt x="136" y="138"/>
                  </a:lnTo>
                  <a:lnTo>
                    <a:pt x="136" y="142"/>
                  </a:lnTo>
                  <a:lnTo>
                    <a:pt x="134" y="142"/>
                  </a:lnTo>
                  <a:lnTo>
                    <a:pt x="134" y="146"/>
                  </a:lnTo>
                  <a:lnTo>
                    <a:pt x="134" y="150"/>
                  </a:lnTo>
                  <a:lnTo>
                    <a:pt x="134" y="146"/>
                  </a:lnTo>
                  <a:lnTo>
                    <a:pt x="136" y="146"/>
                  </a:lnTo>
                  <a:lnTo>
                    <a:pt x="136" y="142"/>
                  </a:lnTo>
                  <a:lnTo>
                    <a:pt x="140" y="142"/>
                  </a:lnTo>
                  <a:lnTo>
                    <a:pt x="144" y="142"/>
                  </a:lnTo>
                  <a:lnTo>
                    <a:pt x="148" y="142"/>
                  </a:lnTo>
                  <a:lnTo>
                    <a:pt x="148" y="146"/>
                  </a:lnTo>
                  <a:lnTo>
                    <a:pt x="148" y="150"/>
                  </a:lnTo>
                  <a:lnTo>
                    <a:pt x="148" y="152"/>
                  </a:lnTo>
                  <a:lnTo>
                    <a:pt x="152" y="152"/>
                  </a:lnTo>
                  <a:lnTo>
                    <a:pt x="156" y="156"/>
                  </a:lnTo>
                  <a:lnTo>
                    <a:pt x="152" y="156"/>
                  </a:lnTo>
                  <a:lnTo>
                    <a:pt x="152" y="160"/>
                  </a:lnTo>
                  <a:lnTo>
                    <a:pt x="152" y="164"/>
                  </a:lnTo>
                  <a:lnTo>
                    <a:pt x="152" y="166"/>
                  </a:lnTo>
                  <a:lnTo>
                    <a:pt x="152" y="170"/>
                  </a:lnTo>
                  <a:lnTo>
                    <a:pt x="152" y="174"/>
                  </a:lnTo>
                  <a:lnTo>
                    <a:pt x="152" y="178"/>
                  </a:lnTo>
                  <a:lnTo>
                    <a:pt x="152" y="182"/>
                  </a:lnTo>
                  <a:lnTo>
                    <a:pt x="152" y="186"/>
                  </a:lnTo>
                  <a:lnTo>
                    <a:pt x="152" y="190"/>
                  </a:lnTo>
                  <a:lnTo>
                    <a:pt x="152" y="196"/>
                  </a:lnTo>
                  <a:lnTo>
                    <a:pt x="152" y="200"/>
                  </a:lnTo>
                  <a:lnTo>
                    <a:pt x="148" y="200"/>
                  </a:lnTo>
                  <a:lnTo>
                    <a:pt x="148" y="204"/>
                  </a:lnTo>
                  <a:lnTo>
                    <a:pt x="148" y="200"/>
                  </a:lnTo>
                  <a:lnTo>
                    <a:pt x="144" y="196"/>
                  </a:lnTo>
                  <a:lnTo>
                    <a:pt x="144" y="194"/>
                  </a:lnTo>
                  <a:lnTo>
                    <a:pt x="140" y="194"/>
                  </a:lnTo>
                  <a:lnTo>
                    <a:pt x="140" y="196"/>
                  </a:lnTo>
                  <a:lnTo>
                    <a:pt x="140" y="200"/>
                  </a:lnTo>
                  <a:lnTo>
                    <a:pt x="136" y="200"/>
                  </a:lnTo>
                  <a:lnTo>
                    <a:pt x="136" y="196"/>
                  </a:lnTo>
                  <a:lnTo>
                    <a:pt x="134" y="196"/>
                  </a:lnTo>
                  <a:lnTo>
                    <a:pt x="134" y="200"/>
                  </a:lnTo>
                  <a:lnTo>
                    <a:pt x="134" y="204"/>
                  </a:lnTo>
                  <a:lnTo>
                    <a:pt x="134" y="200"/>
                  </a:lnTo>
                  <a:lnTo>
                    <a:pt x="130" y="200"/>
                  </a:lnTo>
                  <a:lnTo>
                    <a:pt x="130" y="196"/>
                  </a:lnTo>
                  <a:lnTo>
                    <a:pt x="126" y="196"/>
                  </a:lnTo>
                  <a:lnTo>
                    <a:pt x="126" y="194"/>
                  </a:lnTo>
                  <a:lnTo>
                    <a:pt x="122" y="190"/>
                  </a:lnTo>
                  <a:lnTo>
                    <a:pt x="122" y="186"/>
                  </a:lnTo>
                  <a:lnTo>
                    <a:pt x="118" y="186"/>
                  </a:lnTo>
                  <a:lnTo>
                    <a:pt x="114" y="186"/>
                  </a:lnTo>
                  <a:lnTo>
                    <a:pt x="114" y="182"/>
                  </a:lnTo>
                  <a:lnTo>
                    <a:pt x="110" y="182"/>
                  </a:lnTo>
                  <a:lnTo>
                    <a:pt x="110" y="178"/>
                  </a:lnTo>
                  <a:lnTo>
                    <a:pt x="106" y="178"/>
                  </a:lnTo>
                  <a:lnTo>
                    <a:pt x="106" y="174"/>
                  </a:lnTo>
                  <a:lnTo>
                    <a:pt x="104" y="174"/>
                  </a:lnTo>
                  <a:lnTo>
                    <a:pt x="104" y="170"/>
                  </a:lnTo>
                  <a:lnTo>
                    <a:pt x="100" y="170"/>
                  </a:lnTo>
                  <a:lnTo>
                    <a:pt x="100" y="166"/>
                  </a:lnTo>
                  <a:lnTo>
                    <a:pt x="100" y="164"/>
                  </a:lnTo>
                  <a:lnTo>
                    <a:pt x="96" y="164"/>
                  </a:lnTo>
                  <a:lnTo>
                    <a:pt x="96" y="160"/>
                  </a:lnTo>
                  <a:lnTo>
                    <a:pt x="92" y="156"/>
                  </a:lnTo>
                  <a:lnTo>
                    <a:pt x="88" y="156"/>
                  </a:lnTo>
                  <a:lnTo>
                    <a:pt x="88" y="152"/>
                  </a:lnTo>
                  <a:lnTo>
                    <a:pt x="88" y="150"/>
                  </a:lnTo>
                  <a:lnTo>
                    <a:pt x="84" y="150"/>
                  </a:lnTo>
                  <a:lnTo>
                    <a:pt x="84" y="146"/>
                  </a:lnTo>
                  <a:lnTo>
                    <a:pt x="80" y="146"/>
                  </a:lnTo>
                  <a:lnTo>
                    <a:pt x="80" y="142"/>
                  </a:lnTo>
                  <a:lnTo>
                    <a:pt x="80" y="138"/>
                  </a:lnTo>
                  <a:lnTo>
                    <a:pt x="80" y="134"/>
                  </a:lnTo>
                  <a:lnTo>
                    <a:pt x="78" y="130"/>
                  </a:lnTo>
                  <a:lnTo>
                    <a:pt x="78" y="126"/>
                  </a:lnTo>
                  <a:lnTo>
                    <a:pt x="74" y="122"/>
                  </a:lnTo>
                  <a:lnTo>
                    <a:pt x="74" y="120"/>
                  </a:lnTo>
                  <a:lnTo>
                    <a:pt x="74" y="116"/>
                  </a:lnTo>
                  <a:lnTo>
                    <a:pt x="70" y="116"/>
                  </a:lnTo>
                  <a:lnTo>
                    <a:pt x="70" y="112"/>
                  </a:lnTo>
                  <a:lnTo>
                    <a:pt x="66" y="112"/>
                  </a:lnTo>
                  <a:lnTo>
                    <a:pt x="66" y="108"/>
                  </a:lnTo>
                  <a:lnTo>
                    <a:pt x="66" y="104"/>
                  </a:lnTo>
                  <a:lnTo>
                    <a:pt x="62" y="100"/>
                  </a:lnTo>
                  <a:lnTo>
                    <a:pt x="58" y="96"/>
                  </a:lnTo>
                  <a:lnTo>
                    <a:pt x="58" y="100"/>
                  </a:lnTo>
                  <a:lnTo>
                    <a:pt x="54" y="96"/>
                  </a:lnTo>
                  <a:lnTo>
                    <a:pt x="54" y="92"/>
                  </a:lnTo>
                  <a:lnTo>
                    <a:pt x="54" y="90"/>
                  </a:lnTo>
                  <a:lnTo>
                    <a:pt x="54" y="86"/>
                  </a:lnTo>
                  <a:lnTo>
                    <a:pt x="50" y="82"/>
                  </a:lnTo>
                  <a:lnTo>
                    <a:pt x="50" y="78"/>
                  </a:lnTo>
                  <a:lnTo>
                    <a:pt x="50" y="74"/>
                  </a:lnTo>
                  <a:lnTo>
                    <a:pt x="50" y="70"/>
                  </a:lnTo>
                  <a:lnTo>
                    <a:pt x="48" y="70"/>
                  </a:lnTo>
                  <a:lnTo>
                    <a:pt x="48" y="66"/>
                  </a:lnTo>
                  <a:lnTo>
                    <a:pt x="44" y="66"/>
                  </a:lnTo>
                  <a:lnTo>
                    <a:pt x="40" y="66"/>
                  </a:lnTo>
                  <a:lnTo>
                    <a:pt x="40" y="64"/>
                  </a:lnTo>
                  <a:lnTo>
                    <a:pt x="36" y="64"/>
                  </a:lnTo>
                  <a:lnTo>
                    <a:pt x="36" y="60"/>
                  </a:lnTo>
                  <a:lnTo>
                    <a:pt x="36" y="56"/>
                  </a:lnTo>
                  <a:lnTo>
                    <a:pt x="34" y="56"/>
                  </a:lnTo>
                  <a:lnTo>
                    <a:pt x="34" y="52"/>
                  </a:lnTo>
                  <a:lnTo>
                    <a:pt x="30" y="52"/>
                  </a:lnTo>
                  <a:lnTo>
                    <a:pt x="30" y="48"/>
                  </a:lnTo>
                  <a:lnTo>
                    <a:pt x="26" y="44"/>
                  </a:lnTo>
                  <a:lnTo>
                    <a:pt x="26" y="40"/>
                  </a:lnTo>
                  <a:lnTo>
                    <a:pt x="22" y="36"/>
                  </a:lnTo>
                  <a:lnTo>
                    <a:pt x="18" y="36"/>
                  </a:lnTo>
                  <a:lnTo>
                    <a:pt x="18" y="34"/>
                  </a:lnTo>
                  <a:lnTo>
                    <a:pt x="14" y="34"/>
                  </a:lnTo>
                  <a:lnTo>
                    <a:pt x="14" y="30"/>
                  </a:lnTo>
                  <a:lnTo>
                    <a:pt x="10" y="30"/>
                  </a:lnTo>
                  <a:lnTo>
                    <a:pt x="10" y="26"/>
                  </a:lnTo>
                  <a:lnTo>
                    <a:pt x="8" y="26"/>
                  </a:lnTo>
                  <a:lnTo>
                    <a:pt x="8" y="22"/>
                  </a:lnTo>
                  <a:lnTo>
                    <a:pt x="4" y="18"/>
                  </a:lnTo>
                  <a:lnTo>
                    <a:pt x="4" y="14"/>
                  </a:lnTo>
                  <a:lnTo>
                    <a:pt x="0" y="10"/>
                  </a:lnTo>
                  <a:lnTo>
                    <a:pt x="0" y="6"/>
                  </a:lnTo>
                  <a:lnTo>
                    <a:pt x="4" y="6"/>
                  </a:lnTo>
                  <a:lnTo>
                    <a:pt x="8" y="6"/>
                  </a:lnTo>
                  <a:lnTo>
                    <a:pt x="10" y="6"/>
                  </a:lnTo>
                  <a:lnTo>
                    <a:pt x="10" y="10"/>
                  </a:lnTo>
                  <a:lnTo>
                    <a:pt x="14" y="10"/>
                  </a:lnTo>
                  <a:lnTo>
                    <a:pt x="18" y="14"/>
                  </a:lnTo>
                  <a:lnTo>
                    <a:pt x="22" y="14"/>
                  </a:lnTo>
                  <a:lnTo>
                    <a:pt x="22" y="10"/>
                  </a:lnTo>
                  <a:lnTo>
                    <a:pt x="26" y="10"/>
                  </a:lnTo>
                  <a:lnTo>
                    <a:pt x="30" y="14"/>
                  </a:lnTo>
                  <a:lnTo>
                    <a:pt x="34" y="14"/>
                  </a:lnTo>
                  <a:lnTo>
                    <a:pt x="34" y="10"/>
                  </a:lnTo>
                  <a:lnTo>
                    <a:pt x="34" y="14"/>
                  </a:lnTo>
                  <a:lnTo>
                    <a:pt x="36" y="14"/>
                  </a:lnTo>
                  <a:lnTo>
                    <a:pt x="36" y="18"/>
                  </a:lnTo>
                  <a:lnTo>
                    <a:pt x="40" y="18"/>
                  </a:lnTo>
                  <a:lnTo>
                    <a:pt x="40" y="22"/>
                  </a:lnTo>
                  <a:lnTo>
                    <a:pt x="40" y="26"/>
                  </a:lnTo>
                  <a:lnTo>
                    <a:pt x="44" y="26"/>
                  </a:lnTo>
                  <a:lnTo>
                    <a:pt x="44" y="30"/>
                  </a:lnTo>
                  <a:lnTo>
                    <a:pt x="44" y="34"/>
                  </a:lnTo>
                  <a:lnTo>
                    <a:pt x="48" y="34"/>
                  </a:lnTo>
                  <a:lnTo>
                    <a:pt x="48" y="36"/>
                  </a:lnTo>
                  <a:lnTo>
                    <a:pt x="50" y="36"/>
                  </a:lnTo>
                  <a:lnTo>
                    <a:pt x="50" y="40"/>
                  </a:lnTo>
                  <a:lnTo>
                    <a:pt x="54" y="40"/>
                  </a:lnTo>
                  <a:lnTo>
                    <a:pt x="58" y="40"/>
                  </a:lnTo>
                  <a:lnTo>
                    <a:pt x="62" y="48"/>
                  </a:lnTo>
                  <a:lnTo>
                    <a:pt x="66" y="48"/>
                  </a:lnTo>
                  <a:lnTo>
                    <a:pt x="66" y="52"/>
                  </a:lnTo>
                  <a:lnTo>
                    <a:pt x="66" y="56"/>
                  </a:lnTo>
                  <a:lnTo>
                    <a:pt x="70" y="60"/>
                  </a:lnTo>
                  <a:lnTo>
                    <a:pt x="70" y="56"/>
                  </a:lnTo>
                  <a:lnTo>
                    <a:pt x="66" y="56"/>
                  </a:lnTo>
                  <a:lnTo>
                    <a:pt x="70" y="56"/>
                  </a:lnTo>
                  <a:lnTo>
                    <a:pt x="70" y="60"/>
                  </a:lnTo>
                  <a:lnTo>
                    <a:pt x="70" y="56"/>
                  </a:lnTo>
                  <a:lnTo>
                    <a:pt x="74" y="60"/>
                  </a:lnTo>
                  <a:lnTo>
                    <a:pt x="74" y="64"/>
                  </a:lnTo>
                  <a:lnTo>
                    <a:pt x="78" y="66"/>
                  </a:lnTo>
                  <a:lnTo>
                    <a:pt x="80" y="66"/>
                  </a:lnTo>
                  <a:lnTo>
                    <a:pt x="80" y="70"/>
                  </a:lnTo>
                  <a:lnTo>
                    <a:pt x="80" y="66"/>
                  </a:lnTo>
                  <a:lnTo>
                    <a:pt x="80" y="64"/>
                  </a:lnTo>
                  <a:lnTo>
                    <a:pt x="84" y="64"/>
                  </a:lnTo>
                  <a:lnTo>
                    <a:pt x="80" y="64"/>
                  </a:lnTo>
                  <a:lnTo>
                    <a:pt x="84" y="64"/>
                  </a:lnTo>
                  <a:lnTo>
                    <a:pt x="84" y="66"/>
                  </a:lnTo>
                  <a:lnTo>
                    <a:pt x="88" y="66"/>
                  </a:lnTo>
                  <a:lnTo>
                    <a:pt x="88" y="70"/>
                  </a:lnTo>
                  <a:lnTo>
                    <a:pt x="88" y="74"/>
                  </a:lnTo>
                  <a:lnTo>
                    <a:pt x="92" y="74"/>
                  </a:lnTo>
                  <a:lnTo>
                    <a:pt x="96" y="74"/>
                  </a:lnTo>
                  <a:lnTo>
                    <a:pt x="96" y="78"/>
                  </a:lnTo>
                  <a:lnTo>
                    <a:pt x="100" y="78"/>
                  </a:lnTo>
                  <a:lnTo>
                    <a:pt x="100" y="82"/>
                  </a:lnTo>
                  <a:lnTo>
                    <a:pt x="100" y="86"/>
                  </a:lnTo>
                  <a:lnTo>
                    <a:pt x="104" y="90"/>
                  </a:lnTo>
                  <a:lnTo>
                    <a:pt x="106" y="90"/>
                  </a:lnTo>
                  <a:lnTo>
                    <a:pt x="110" y="90"/>
                  </a:lnTo>
                  <a:lnTo>
                    <a:pt x="110" y="92"/>
                  </a:lnTo>
                  <a:lnTo>
                    <a:pt x="110" y="96"/>
                  </a:lnTo>
                  <a:lnTo>
                    <a:pt x="106" y="96"/>
                  </a:lnTo>
                  <a:lnTo>
                    <a:pt x="104" y="100"/>
                  </a:lnTo>
                  <a:lnTo>
                    <a:pt x="104" y="96"/>
                  </a:lnTo>
                  <a:lnTo>
                    <a:pt x="104" y="100"/>
                  </a:lnTo>
                  <a:lnTo>
                    <a:pt x="106" y="100"/>
                  </a:lnTo>
                  <a:lnTo>
                    <a:pt x="106" y="96"/>
                  </a:lnTo>
                  <a:lnTo>
                    <a:pt x="110" y="96"/>
                  </a:lnTo>
                  <a:lnTo>
                    <a:pt x="114" y="96"/>
                  </a:lnTo>
                  <a:lnTo>
                    <a:pt x="114" y="92"/>
                  </a:lnTo>
                  <a:lnTo>
                    <a:pt x="118" y="92"/>
                  </a:lnTo>
                  <a:lnTo>
                    <a:pt x="122" y="96"/>
                  </a:lnTo>
                  <a:lnTo>
                    <a:pt x="122" y="100"/>
                  </a:lnTo>
                  <a:lnTo>
                    <a:pt x="122" y="104"/>
                  </a:lnTo>
                  <a:lnTo>
                    <a:pt x="118" y="104"/>
                  </a:lnTo>
                  <a:lnTo>
                    <a:pt x="114" y="104"/>
                  </a:lnTo>
                  <a:lnTo>
                    <a:pt x="114" y="108"/>
                  </a:lnTo>
                  <a:lnTo>
                    <a:pt x="118" y="104"/>
                  </a:lnTo>
                  <a:lnTo>
                    <a:pt x="118" y="108"/>
                  </a:lnTo>
                  <a:lnTo>
                    <a:pt x="114" y="108"/>
                  </a:lnTo>
                  <a:lnTo>
                    <a:pt x="118" y="108"/>
                  </a:lnTo>
                  <a:lnTo>
                    <a:pt x="118" y="112"/>
                  </a:lnTo>
                  <a:lnTo>
                    <a:pt x="114" y="112"/>
                  </a:lnTo>
                  <a:lnTo>
                    <a:pt x="114" y="116"/>
                  </a:lnTo>
                  <a:lnTo>
                    <a:pt x="118" y="116"/>
                  </a:lnTo>
                  <a:lnTo>
                    <a:pt x="118" y="116"/>
                  </a:lnTo>
                  <a:lnTo>
                    <a:pt x="118" y="116"/>
                  </a:lnTo>
                  <a:close/>
                  <a:moveTo>
                    <a:pt x="204" y="66"/>
                  </a:moveTo>
                  <a:lnTo>
                    <a:pt x="204" y="70"/>
                  </a:lnTo>
                  <a:lnTo>
                    <a:pt x="204" y="74"/>
                  </a:lnTo>
                  <a:lnTo>
                    <a:pt x="208" y="78"/>
                  </a:lnTo>
                  <a:lnTo>
                    <a:pt x="208" y="82"/>
                  </a:lnTo>
                  <a:lnTo>
                    <a:pt x="212" y="82"/>
                  </a:lnTo>
                  <a:lnTo>
                    <a:pt x="216" y="86"/>
                  </a:lnTo>
                  <a:lnTo>
                    <a:pt x="216" y="90"/>
                  </a:lnTo>
                  <a:lnTo>
                    <a:pt x="220" y="90"/>
                  </a:lnTo>
                  <a:lnTo>
                    <a:pt x="220" y="86"/>
                  </a:lnTo>
                  <a:lnTo>
                    <a:pt x="222" y="86"/>
                  </a:lnTo>
                  <a:lnTo>
                    <a:pt x="226" y="86"/>
                  </a:lnTo>
                  <a:lnTo>
                    <a:pt x="230" y="86"/>
                  </a:lnTo>
                  <a:lnTo>
                    <a:pt x="234" y="86"/>
                  </a:lnTo>
                  <a:lnTo>
                    <a:pt x="238" y="86"/>
                  </a:lnTo>
                  <a:lnTo>
                    <a:pt x="238" y="82"/>
                  </a:lnTo>
                  <a:lnTo>
                    <a:pt x="242" y="82"/>
                  </a:lnTo>
                  <a:lnTo>
                    <a:pt x="242" y="78"/>
                  </a:lnTo>
                  <a:lnTo>
                    <a:pt x="246" y="74"/>
                  </a:lnTo>
                  <a:lnTo>
                    <a:pt x="248" y="74"/>
                  </a:lnTo>
                  <a:lnTo>
                    <a:pt x="252" y="74"/>
                  </a:lnTo>
                  <a:lnTo>
                    <a:pt x="252" y="78"/>
                  </a:lnTo>
                  <a:lnTo>
                    <a:pt x="256" y="78"/>
                  </a:lnTo>
                  <a:lnTo>
                    <a:pt x="260" y="82"/>
                  </a:lnTo>
                  <a:lnTo>
                    <a:pt x="264" y="82"/>
                  </a:lnTo>
                  <a:lnTo>
                    <a:pt x="264" y="78"/>
                  </a:lnTo>
                  <a:lnTo>
                    <a:pt x="268" y="78"/>
                  </a:lnTo>
                  <a:lnTo>
                    <a:pt x="272" y="78"/>
                  </a:lnTo>
                  <a:lnTo>
                    <a:pt x="276" y="78"/>
                  </a:lnTo>
                  <a:lnTo>
                    <a:pt x="276" y="74"/>
                  </a:lnTo>
                  <a:lnTo>
                    <a:pt x="276" y="70"/>
                  </a:lnTo>
                  <a:lnTo>
                    <a:pt x="278" y="70"/>
                  </a:lnTo>
                  <a:lnTo>
                    <a:pt x="278" y="66"/>
                  </a:lnTo>
                  <a:lnTo>
                    <a:pt x="278" y="64"/>
                  </a:lnTo>
                  <a:lnTo>
                    <a:pt x="282" y="60"/>
                  </a:lnTo>
                  <a:lnTo>
                    <a:pt x="282" y="52"/>
                  </a:lnTo>
                  <a:lnTo>
                    <a:pt x="286" y="52"/>
                  </a:lnTo>
                  <a:lnTo>
                    <a:pt x="286" y="48"/>
                  </a:lnTo>
                  <a:lnTo>
                    <a:pt x="286" y="44"/>
                  </a:lnTo>
                  <a:lnTo>
                    <a:pt x="290" y="44"/>
                  </a:lnTo>
                  <a:lnTo>
                    <a:pt x="290" y="40"/>
                  </a:lnTo>
                  <a:lnTo>
                    <a:pt x="290" y="36"/>
                  </a:lnTo>
                  <a:lnTo>
                    <a:pt x="290" y="34"/>
                  </a:lnTo>
                  <a:lnTo>
                    <a:pt x="290" y="30"/>
                  </a:lnTo>
                  <a:lnTo>
                    <a:pt x="294" y="30"/>
                  </a:lnTo>
                  <a:lnTo>
                    <a:pt x="294" y="26"/>
                  </a:lnTo>
                  <a:lnTo>
                    <a:pt x="294" y="30"/>
                  </a:lnTo>
                  <a:lnTo>
                    <a:pt x="298" y="30"/>
                  </a:lnTo>
                  <a:lnTo>
                    <a:pt x="302" y="30"/>
                  </a:lnTo>
                  <a:lnTo>
                    <a:pt x="304" y="30"/>
                  </a:lnTo>
                  <a:lnTo>
                    <a:pt x="308" y="30"/>
                  </a:lnTo>
                  <a:lnTo>
                    <a:pt x="312" y="30"/>
                  </a:lnTo>
                  <a:lnTo>
                    <a:pt x="316" y="30"/>
                  </a:lnTo>
                  <a:lnTo>
                    <a:pt x="316" y="34"/>
                  </a:lnTo>
                  <a:lnTo>
                    <a:pt x="316" y="30"/>
                  </a:lnTo>
                  <a:lnTo>
                    <a:pt x="312" y="34"/>
                  </a:lnTo>
                  <a:lnTo>
                    <a:pt x="316" y="34"/>
                  </a:lnTo>
                  <a:lnTo>
                    <a:pt x="316" y="36"/>
                  </a:lnTo>
                  <a:lnTo>
                    <a:pt x="320" y="36"/>
                  </a:lnTo>
                  <a:lnTo>
                    <a:pt x="320" y="40"/>
                  </a:lnTo>
                  <a:lnTo>
                    <a:pt x="316" y="40"/>
                  </a:lnTo>
                  <a:lnTo>
                    <a:pt x="312" y="40"/>
                  </a:lnTo>
                  <a:lnTo>
                    <a:pt x="308" y="40"/>
                  </a:lnTo>
                  <a:lnTo>
                    <a:pt x="312" y="40"/>
                  </a:lnTo>
                  <a:lnTo>
                    <a:pt x="312" y="44"/>
                  </a:lnTo>
                  <a:lnTo>
                    <a:pt x="316" y="44"/>
                  </a:lnTo>
                  <a:lnTo>
                    <a:pt x="312" y="44"/>
                  </a:lnTo>
                  <a:lnTo>
                    <a:pt x="312" y="48"/>
                  </a:lnTo>
                  <a:lnTo>
                    <a:pt x="316" y="48"/>
                  </a:lnTo>
                  <a:lnTo>
                    <a:pt x="320" y="52"/>
                  </a:lnTo>
                  <a:lnTo>
                    <a:pt x="320" y="56"/>
                  </a:lnTo>
                  <a:lnTo>
                    <a:pt x="320" y="60"/>
                  </a:lnTo>
                  <a:lnTo>
                    <a:pt x="324" y="60"/>
                  </a:lnTo>
                  <a:lnTo>
                    <a:pt x="324" y="64"/>
                  </a:lnTo>
                  <a:lnTo>
                    <a:pt x="324" y="66"/>
                  </a:lnTo>
                  <a:lnTo>
                    <a:pt x="320" y="66"/>
                  </a:lnTo>
                  <a:lnTo>
                    <a:pt x="320" y="70"/>
                  </a:lnTo>
                  <a:lnTo>
                    <a:pt x="324" y="74"/>
                  </a:lnTo>
                  <a:lnTo>
                    <a:pt x="328" y="74"/>
                  </a:lnTo>
                  <a:lnTo>
                    <a:pt x="328" y="78"/>
                  </a:lnTo>
                  <a:lnTo>
                    <a:pt x="332" y="78"/>
                  </a:lnTo>
                  <a:lnTo>
                    <a:pt x="334" y="82"/>
                  </a:lnTo>
                  <a:lnTo>
                    <a:pt x="334" y="86"/>
                  </a:lnTo>
                  <a:lnTo>
                    <a:pt x="338" y="86"/>
                  </a:lnTo>
                  <a:lnTo>
                    <a:pt x="334" y="86"/>
                  </a:lnTo>
                  <a:lnTo>
                    <a:pt x="334" y="90"/>
                  </a:lnTo>
                  <a:lnTo>
                    <a:pt x="332" y="90"/>
                  </a:lnTo>
                  <a:lnTo>
                    <a:pt x="328" y="90"/>
                  </a:lnTo>
                  <a:lnTo>
                    <a:pt x="324" y="86"/>
                  </a:lnTo>
                  <a:lnTo>
                    <a:pt x="324" y="82"/>
                  </a:lnTo>
                  <a:lnTo>
                    <a:pt x="320" y="82"/>
                  </a:lnTo>
                  <a:lnTo>
                    <a:pt x="320" y="86"/>
                  </a:lnTo>
                  <a:lnTo>
                    <a:pt x="324" y="86"/>
                  </a:lnTo>
                  <a:lnTo>
                    <a:pt x="324" y="90"/>
                  </a:lnTo>
                  <a:lnTo>
                    <a:pt x="320" y="90"/>
                  </a:lnTo>
                  <a:lnTo>
                    <a:pt x="320" y="92"/>
                  </a:lnTo>
                  <a:lnTo>
                    <a:pt x="316" y="92"/>
                  </a:lnTo>
                  <a:lnTo>
                    <a:pt x="316" y="96"/>
                  </a:lnTo>
                  <a:lnTo>
                    <a:pt x="316" y="100"/>
                  </a:lnTo>
                  <a:lnTo>
                    <a:pt x="316" y="104"/>
                  </a:lnTo>
                  <a:lnTo>
                    <a:pt x="316" y="108"/>
                  </a:lnTo>
                  <a:lnTo>
                    <a:pt x="316" y="112"/>
                  </a:lnTo>
                  <a:lnTo>
                    <a:pt x="316" y="108"/>
                  </a:lnTo>
                  <a:lnTo>
                    <a:pt x="316" y="112"/>
                  </a:lnTo>
                  <a:lnTo>
                    <a:pt x="316" y="116"/>
                  </a:lnTo>
                  <a:lnTo>
                    <a:pt x="312" y="116"/>
                  </a:lnTo>
                  <a:lnTo>
                    <a:pt x="312" y="120"/>
                  </a:lnTo>
                  <a:lnTo>
                    <a:pt x="308" y="120"/>
                  </a:lnTo>
                  <a:lnTo>
                    <a:pt x="308" y="122"/>
                  </a:lnTo>
                  <a:lnTo>
                    <a:pt x="304" y="122"/>
                  </a:lnTo>
                  <a:lnTo>
                    <a:pt x="304" y="120"/>
                  </a:lnTo>
                  <a:lnTo>
                    <a:pt x="304" y="122"/>
                  </a:lnTo>
                  <a:lnTo>
                    <a:pt x="304" y="126"/>
                  </a:lnTo>
                  <a:lnTo>
                    <a:pt x="302" y="126"/>
                  </a:lnTo>
                  <a:lnTo>
                    <a:pt x="302" y="130"/>
                  </a:lnTo>
                  <a:lnTo>
                    <a:pt x="298" y="130"/>
                  </a:lnTo>
                  <a:lnTo>
                    <a:pt x="298" y="134"/>
                  </a:lnTo>
                  <a:lnTo>
                    <a:pt x="302" y="134"/>
                  </a:lnTo>
                  <a:lnTo>
                    <a:pt x="302" y="138"/>
                  </a:lnTo>
                  <a:lnTo>
                    <a:pt x="298" y="138"/>
                  </a:lnTo>
                  <a:lnTo>
                    <a:pt x="302" y="142"/>
                  </a:lnTo>
                  <a:lnTo>
                    <a:pt x="302" y="138"/>
                  </a:lnTo>
                  <a:lnTo>
                    <a:pt x="302" y="142"/>
                  </a:lnTo>
                  <a:lnTo>
                    <a:pt x="304" y="142"/>
                  </a:lnTo>
                  <a:lnTo>
                    <a:pt x="302" y="142"/>
                  </a:lnTo>
                  <a:lnTo>
                    <a:pt x="302" y="146"/>
                  </a:lnTo>
                  <a:lnTo>
                    <a:pt x="298" y="146"/>
                  </a:lnTo>
                  <a:lnTo>
                    <a:pt x="302" y="150"/>
                  </a:lnTo>
                  <a:lnTo>
                    <a:pt x="302" y="152"/>
                  </a:lnTo>
                  <a:lnTo>
                    <a:pt x="298" y="152"/>
                  </a:lnTo>
                  <a:lnTo>
                    <a:pt x="298" y="150"/>
                  </a:lnTo>
                  <a:lnTo>
                    <a:pt x="298" y="152"/>
                  </a:lnTo>
                  <a:lnTo>
                    <a:pt x="298" y="156"/>
                  </a:lnTo>
                  <a:lnTo>
                    <a:pt x="298" y="160"/>
                  </a:lnTo>
                  <a:lnTo>
                    <a:pt x="294" y="160"/>
                  </a:lnTo>
                  <a:lnTo>
                    <a:pt x="294" y="164"/>
                  </a:lnTo>
                  <a:lnTo>
                    <a:pt x="290" y="164"/>
                  </a:lnTo>
                  <a:lnTo>
                    <a:pt x="290" y="166"/>
                  </a:lnTo>
                  <a:lnTo>
                    <a:pt x="286" y="166"/>
                  </a:lnTo>
                  <a:lnTo>
                    <a:pt x="282" y="166"/>
                  </a:lnTo>
                  <a:lnTo>
                    <a:pt x="282" y="170"/>
                  </a:lnTo>
                  <a:lnTo>
                    <a:pt x="278" y="170"/>
                  </a:lnTo>
                  <a:lnTo>
                    <a:pt x="276" y="174"/>
                  </a:lnTo>
                  <a:lnTo>
                    <a:pt x="276" y="170"/>
                  </a:lnTo>
                  <a:lnTo>
                    <a:pt x="276" y="166"/>
                  </a:lnTo>
                  <a:lnTo>
                    <a:pt x="276" y="164"/>
                  </a:lnTo>
                  <a:lnTo>
                    <a:pt x="272" y="164"/>
                  </a:lnTo>
                  <a:lnTo>
                    <a:pt x="272" y="160"/>
                  </a:lnTo>
                  <a:lnTo>
                    <a:pt x="268" y="160"/>
                  </a:lnTo>
                  <a:lnTo>
                    <a:pt x="264" y="160"/>
                  </a:lnTo>
                  <a:lnTo>
                    <a:pt x="260" y="160"/>
                  </a:lnTo>
                  <a:lnTo>
                    <a:pt x="260" y="156"/>
                  </a:lnTo>
                  <a:lnTo>
                    <a:pt x="256" y="156"/>
                  </a:lnTo>
                  <a:lnTo>
                    <a:pt x="252" y="156"/>
                  </a:lnTo>
                  <a:lnTo>
                    <a:pt x="252" y="152"/>
                  </a:lnTo>
                  <a:lnTo>
                    <a:pt x="252" y="156"/>
                  </a:lnTo>
                  <a:lnTo>
                    <a:pt x="248" y="160"/>
                  </a:lnTo>
                  <a:lnTo>
                    <a:pt x="246" y="160"/>
                  </a:lnTo>
                  <a:lnTo>
                    <a:pt x="242" y="160"/>
                  </a:lnTo>
                  <a:lnTo>
                    <a:pt x="238" y="160"/>
                  </a:lnTo>
                  <a:lnTo>
                    <a:pt x="238" y="164"/>
                  </a:lnTo>
                  <a:lnTo>
                    <a:pt x="234" y="164"/>
                  </a:lnTo>
                  <a:lnTo>
                    <a:pt x="234" y="160"/>
                  </a:lnTo>
                  <a:lnTo>
                    <a:pt x="234" y="156"/>
                  </a:lnTo>
                  <a:lnTo>
                    <a:pt x="234" y="152"/>
                  </a:lnTo>
                  <a:lnTo>
                    <a:pt x="234" y="150"/>
                  </a:lnTo>
                  <a:lnTo>
                    <a:pt x="234" y="152"/>
                  </a:lnTo>
                  <a:lnTo>
                    <a:pt x="230" y="152"/>
                  </a:lnTo>
                  <a:lnTo>
                    <a:pt x="226" y="152"/>
                  </a:lnTo>
                  <a:lnTo>
                    <a:pt x="226" y="156"/>
                  </a:lnTo>
                  <a:lnTo>
                    <a:pt x="222" y="156"/>
                  </a:lnTo>
                  <a:lnTo>
                    <a:pt x="220" y="152"/>
                  </a:lnTo>
                  <a:lnTo>
                    <a:pt x="222" y="152"/>
                  </a:lnTo>
                  <a:lnTo>
                    <a:pt x="220" y="152"/>
                  </a:lnTo>
                  <a:lnTo>
                    <a:pt x="220" y="156"/>
                  </a:lnTo>
                  <a:lnTo>
                    <a:pt x="220" y="152"/>
                  </a:lnTo>
                  <a:lnTo>
                    <a:pt x="216" y="152"/>
                  </a:lnTo>
                  <a:lnTo>
                    <a:pt x="212" y="152"/>
                  </a:lnTo>
                  <a:lnTo>
                    <a:pt x="212" y="150"/>
                  </a:lnTo>
                  <a:lnTo>
                    <a:pt x="212" y="146"/>
                  </a:lnTo>
                  <a:lnTo>
                    <a:pt x="212" y="142"/>
                  </a:lnTo>
                  <a:lnTo>
                    <a:pt x="212" y="138"/>
                  </a:lnTo>
                  <a:lnTo>
                    <a:pt x="212" y="134"/>
                  </a:lnTo>
                  <a:lnTo>
                    <a:pt x="208" y="134"/>
                  </a:lnTo>
                  <a:lnTo>
                    <a:pt x="208" y="130"/>
                  </a:lnTo>
                  <a:lnTo>
                    <a:pt x="212" y="130"/>
                  </a:lnTo>
                  <a:lnTo>
                    <a:pt x="212" y="126"/>
                  </a:lnTo>
                  <a:lnTo>
                    <a:pt x="212" y="122"/>
                  </a:lnTo>
                  <a:lnTo>
                    <a:pt x="208" y="122"/>
                  </a:lnTo>
                  <a:lnTo>
                    <a:pt x="208" y="120"/>
                  </a:lnTo>
                  <a:lnTo>
                    <a:pt x="204" y="120"/>
                  </a:lnTo>
                  <a:lnTo>
                    <a:pt x="200" y="116"/>
                  </a:lnTo>
                  <a:lnTo>
                    <a:pt x="200" y="120"/>
                  </a:lnTo>
                  <a:lnTo>
                    <a:pt x="200" y="116"/>
                  </a:lnTo>
                  <a:lnTo>
                    <a:pt x="204" y="116"/>
                  </a:lnTo>
                  <a:lnTo>
                    <a:pt x="200" y="112"/>
                  </a:lnTo>
                  <a:lnTo>
                    <a:pt x="196" y="112"/>
                  </a:lnTo>
                  <a:lnTo>
                    <a:pt x="196" y="108"/>
                  </a:lnTo>
                  <a:lnTo>
                    <a:pt x="196" y="104"/>
                  </a:lnTo>
                  <a:lnTo>
                    <a:pt x="196" y="100"/>
                  </a:lnTo>
                  <a:lnTo>
                    <a:pt x="196" y="96"/>
                  </a:lnTo>
                  <a:lnTo>
                    <a:pt x="192" y="96"/>
                  </a:lnTo>
                  <a:lnTo>
                    <a:pt x="192" y="92"/>
                  </a:lnTo>
                  <a:lnTo>
                    <a:pt x="192" y="90"/>
                  </a:lnTo>
                  <a:lnTo>
                    <a:pt x="192" y="86"/>
                  </a:lnTo>
                  <a:lnTo>
                    <a:pt x="196" y="86"/>
                  </a:lnTo>
                  <a:lnTo>
                    <a:pt x="192" y="86"/>
                  </a:lnTo>
                  <a:lnTo>
                    <a:pt x="192" y="82"/>
                  </a:lnTo>
                  <a:lnTo>
                    <a:pt x="196" y="82"/>
                  </a:lnTo>
                  <a:lnTo>
                    <a:pt x="200" y="78"/>
                  </a:lnTo>
                  <a:lnTo>
                    <a:pt x="196" y="78"/>
                  </a:lnTo>
                  <a:lnTo>
                    <a:pt x="196" y="82"/>
                  </a:lnTo>
                  <a:lnTo>
                    <a:pt x="196" y="78"/>
                  </a:lnTo>
                  <a:lnTo>
                    <a:pt x="196" y="74"/>
                  </a:lnTo>
                  <a:lnTo>
                    <a:pt x="200" y="74"/>
                  </a:lnTo>
                  <a:lnTo>
                    <a:pt x="200" y="70"/>
                  </a:lnTo>
                  <a:lnTo>
                    <a:pt x="204" y="66"/>
                  </a:lnTo>
                  <a:lnTo>
                    <a:pt x="204" y="66"/>
                  </a:lnTo>
                  <a:lnTo>
                    <a:pt x="204" y="66"/>
                  </a:lnTo>
                  <a:close/>
                  <a:moveTo>
                    <a:pt x="182" y="36"/>
                  </a:moveTo>
                  <a:lnTo>
                    <a:pt x="182" y="34"/>
                  </a:lnTo>
                  <a:lnTo>
                    <a:pt x="182" y="30"/>
                  </a:lnTo>
                  <a:lnTo>
                    <a:pt x="186" y="30"/>
                  </a:lnTo>
                  <a:lnTo>
                    <a:pt x="186" y="34"/>
                  </a:lnTo>
                  <a:lnTo>
                    <a:pt x="186" y="36"/>
                  </a:lnTo>
                  <a:lnTo>
                    <a:pt x="186" y="40"/>
                  </a:lnTo>
                  <a:lnTo>
                    <a:pt x="182" y="40"/>
                  </a:lnTo>
                  <a:lnTo>
                    <a:pt x="182" y="36"/>
                  </a:lnTo>
                  <a:lnTo>
                    <a:pt x="186" y="36"/>
                  </a:lnTo>
                  <a:lnTo>
                    <a:pt x="182" y="36"/>
                  </a:lnTo>
                  <a:lnTo>
                    <a:pt x="182" y="36"/>
                  </a:lnTo>
                  <a:lnTo>
                    <a:pt x="182" y="36"/>
                  </a:lnTo>
                  <a:close/>
                  <a:moveTo>
                    <a:pt x="148" y="52"/>
                  </a:moveTo>
                  <a:lnTo>
                    <a:pt x="148" y="48"/>
                  </a:lnTo>
                  <a:lnTo>
                    <a:pt x="152" y="52"/>
                  </a:lnTo>
                  <a:lnTo>
                    <a:pt x="148" y="52"/>
                  </a:lnTo>
                  <a:lnTo>
                    <a:pt x="148" y="56"/>
                  </a:lnTo>
                  <a:lnTo>
                    <a:pt x="148" y="52"/>
                  </a:lnTo>
                  <a:lnTo>
                    <a:pt x="148" y="52"/>
                  </a:lnTo>
                  <a:lnTo>
                    <a:pt x="148" y="52"/>
                  </a:lnTo>
                  <a:close/>
                  <a:moveTo>
                    <a:pt x="18" y="64"/>
                  </a:moveTo>
                  <a:lnTo>
                    <a:pt x="14" y="64"/>
                  </a:lnTo>
                  <a:lnTo>
                    <a:pt x="14" y="60"/>
                  </a:lnTo>
                  <a:lnTo>
                    <a:pt x="10" y="60"/>
                  </a:lnTo>
                  <a:lnTo>
                    <a:pt x="10" y="56"/>
                  </a:lnTo>
                  <a:lnTo>
                    <a:pt x="8" y="56"/>
                  </a:lnTo>
                  <a:lnTo>
                    <a:pt x="10" y="52"/>
                  </a:lnTo>
                  <a:lnTo>
                    <a:pt x="10" y="56"/>
                  </a:lnTo>
                  <a:lnTo>
                    <a:pt x="14" y="56"/>
                  </a:lnTo>
                  <a:lnTo>
                    <a:pt x="14" y="60"/>
                  </a:lnTo>
                  <a:lnTo>
                    <a:pt x="18" y="60"/>
                  </a:lnTo>
                  <a:lnTo>
                    <a:pt x="18" y="64"/>
                  </a:lnTo>
                  <a:lnTo>
                    <a:pt x="18" y="64"/>
                  </a:lnTo>
                  <a:lnTo>
                    <a:pt x="18" y="64"/>
                  </a:lnTo>
                  <a:close/>
                  <a:moveTo>
                    <a:pt x="468" y="66"/>
                  </a:moveTo>
                  <a:lnTo>
                    <a:pt x="468" y="64"/>
                  </a:lnTo>
                  <a:lnTo>
                    <a:pt x="468" y="60"/>
                  </a:lnTo>
                  <a:lnTo>
                    <a:pt x="472" y="56"/>
                  </a:lnTo>
                  <a:lnTo>
                    <a:pt x="472" y="60"/>
                  </a:lnTo>
                  <a:lnTo>
                    <a:pt x="472" y="64"/>
                  </a:lnTo>
                  <a:lnTo>
                    <a:pt x="472" y="66"/>
                  </a:lnTo>
                  <a:lnTo>
                    <a:pt x="468" y="66"/>
                  </a:lnTo>
                  <a:lnTo>
                    <a:pt x="468" y="66"/>
                  </a:lnTo>
                  <a:lnTo>
                    <a:pt x="468" y="66"/>
                  </a:lnTo>
                  <a:close/>
                  <a:moveTo>
                    <a:pt x="30" y="66"/>
                  </a:moveTo>
                  <a:lnTo>
                    <a:pt x="30" y="64"/>
                  </a:lnTo>
                  <a:lnTo>
                    <a:pt x="26" y="64"/>
                  </a:lnTo>
                  <a:lnTo>
                    <a:pt x="30" y="64"/>
                  </a:lnTo>
                  <a:lnTo>
                    <a:pt x="30" y="66"/>
                  </a:lnTo>
                  <a:lnTo>
                    <a:pt x="30" y="66"/>
                  </a:lnTo>
                  <a:lnTo>
                    <a:pt x="30" y="66"/>
                  </a:lnTo>
                  <a:close/>
                  <a:moveTo>
                    <a:pt x="460" y="112"/>
                  </a:moveTo>
                  <a:lnTo>
                    <a:pt x="460" y="108"/>
                  </a:lnTo>
                  <a:lnTo>
                    <a:pt x="458" y="104"/>
                  </a:lnTo>
                  <a:lnTo>
                    <a:pt x="460" y="104"/>
                  </a:lnTo>
                  <a:lnTo>
                    <a:pt x="460" y="100"/>
                  </a:lnTo>
                  <a:lnTo>
                    <a:pt x="458" y="96"/>
                  </a:lnTo>
                  <a:lnTo>
                    <a:pt x="458" y="92"/>
                  </a:lnTo>
                  <a:lnTo>
                    <a:pt x="458" y="90"/>
                  </a:lnTo>
                  <a:lnTo>
                    <a:pt x="458" y="86"/>
                  </a:lnTo>
                  <a:lnTo>
                    <a:pt x="454" y="86"/>
                  </a:lnTo>
                  <a:lnTo>
                    <a:pt x="454" y="82"/>
                  </a:lnTo>
                  <a:lnTo>
                    <a:pt x="458" y="82"/>
                  </a:lnTo>
                  <a:lnTo>
                    <a:pt x="458" y="78"/>
                  </a:lnTo>
                  <a:lnTo>
                    <a:pt x="458" y="74"/>
                  </a:lnTo>
                  <a:lnTo>
                    <a:pt x="458" y="70"/>
                  </a:lnTo>
                  <a:lnTo>
                    <a:pt x="460" y="70"/>
                  </a:lnTo>
                  <a:lnTo>
                    <a:pt x="460" y="66"/>
                  </a:lnTo>
                  <a:lnTo>
                    <a:pt x="464" y="64"/>
                  </a:lnTo>
                  <a:lnTo>
                    <a:pt x="464" y="66"/>
                  </a:lnTo>
                  <a:lnTo>
                    <a:pt x="460" y="70"/>
                  </a:lnTo>
                  <a:lnTo>
                    <a:pt x="464" y="70"/>
                  </a:lnTo>
                  <a:lnTo>
                    <a:pt x="464" y="74"/>
                  </a:lnTo>
                  <a:lnTo>
                    <a:pt x="464" y="78"/>
                  </a:lnTo>
                  <a:lnTo>
                    <a:pt x="460" y="82"/>
                  </a:lnTo>
                  <a:lnTo>
                    <a:pt x="458" y="86"/>
                  </a:lnTo>
                  <a:lnTo>
                    <a:pt x="460" y="90"/>
                  </a:lnTo>
                  <a:lnTo>
                    <a:pt x="460" y="86"/>
                  </a:lnTo>
                  <a:lnTo>
                    <a:pt x="464" y="86"/>
                  </a:lnTo>
                  <a:lnTo>
                    <a:pt x="464" y="82"/>
                  </a:lnTo>
                  <a:lnTo>
                    <a:pt x="464" y="78"/>
                  </a:lnTo>
                  <a:lnTo>
                    <a:pt x="468" y="78"/>
                  </a:lnTo>
                  <a:lnTo>
                    <a:pt x="468" y="74"/>
                  </a:lnTo>
                  <a:lnTo>
                    <a:pt x="472" y="74"/>
                  </a:lnTo>
                  <a:lnTo>
                    <a:pt x="472" y="82"/>
                  </a:lnTo>
                  <a:lnTo>
                    <a:pt x="472" y="86"/>
                  </a:lnTo>
                  <a:lnTo>
                    <a:pt x="468" y="86"/>
                  </a:lnTo>
                  <a:lnTo>
                    <a:pt x="468" y="90"/>
                  </a:lnTo>
                  <a:lnTo>
                    <a:pt x="468" y="92"/>
                  </a:lnTo>
                  <a:lnTo>
                    <a:pt x="472" y="92"/>
                  </a:lnTo>
                  <a:lnTo>
                    <a:pt x="472" y="96"/>
                  </a:lnTo>
                  <a:lnTo>
                    <a:pt x="476" y="96"/>
                  </a:lnTo>
                  <a:lnTo>
                    <a:pt x="476" y="100"/>
                  </a:lnTo>
                  <a:lnTo>
                    <a:pt x="476" y="96"/>
                  </a:lnTo>
                  <a:lnTo>
                    <a:pt x="472" y="96"/>
                  </a:lnTo>
                  <a:lnTo>
                    <a:pt x="468" y="96"/>
                  </a:lnTo>
                  <a:lnTo>
                    <a:pt x="464" y="96"/>
                  </a:lnTo>
                  <a:lnTo>
                    <a:pt x="464" y="92"/>
                  </a:lnTo>
                  <a:lnTo>
                    <a:pt x="460" y="92"/>
                  </a:lnTo>
                  <a:lnTo>
                    <a:pt x="460" y="96"/>
                  </a:lnTo>
                  <a:lnTo>
                    <a:pt x="460" y="100"/>
                  </a:lnTo>
                  <a:lnTo>
                    <a:pt x="460" y="104"/>
                  </a:lnTo>
                  <a:lnTo>
                    <a:pt x="464" y="108"/>
                  </a:lnTo>
                  <a:lnTo>
                    <a:pt x="464" y="112"/>
                  </a:lnTo>
                  <a:lnTo>
                    <a:pt x="468" y="116"/>
                  </a:lnTo>
                  <a:lnTo>
                    <a:pt x="468" y="120"/>
                  </a:lnTo>
                  <a:lnTo>
                    <a:pt x="468" y="116"/>
                  </a:lnTo>
                  <a:lnTo>
                    <a:pt x="464" y="116"/>
                  </a:lnTo>
                  <a:lnTo>
                    <a:pt x="464" y="112"/>
                  </a:lnTo>
                  <a:lnTo>
                    <a:pt x="460" y="112"/>
                  </a:lnTo>
                  <a:lnTo>
                    <a:pt x="460" y="112"/>
                  </a:lnTo>
                  <a:lnTo>
                    <a:pt x="460" y="112"/>
                  </a:lnTo>
                  <a:close/>
                  <a:moveTo>
                    <a:pt x="92" y="70"/>
                  </a:moveTo>
                  <a:lnTo>
                    <a:pt x="92" y="74"/>
                  </a:lnTo>
                  <a:lnTo>
                    <a:pt x="88" y="74"/>
                  </a:lnTo>
                  <a:lnTo>
                    <a:pt x="88" y="70"/>
                  </a:lnTo>
                  <a:lnTo>
                    <a:pt x="88" y="66"/>
                  </a:lnTo>
                  <a:lnTo>
                    <a:pt x="92" y="66"/>
                  </a:lnTo>
                  <a:lnTo>
                    <a:pt x="92" y="70"/>
                  </a:lnTo>
                  <a:lnTo>
                    <a:pt x="92" y="70"/>
                  </a:lnTo>
                  <a:lnTo>
                    <a:pt x="92" y="70"/>
                  </a:lnTo>
                  <a:close/>
                  <a:moveTo>
                    <a:pt x="398" y="120"/>
                  </a:moveTo>
                  <a:lnTo>
                    <a:pt x="394" y="120"/>
                  </a:lnTo>
                  <a:lnTo>
                    <a:pt x="390" y="120"/>
                  </a:lnTo>
                  <a:lnTo>
                    <a:pt x="390" y="122"/>
                  </a:lnTo>
                  <a:lnTo>
                    <a:pt x="386" y="122"/>
                  </a:lnTo>
                  <a:lnTo>
                    <a:pt x="386" y="126"/>
                  </a:lnTo>
                  <a:lnTo>
                    <a:pt x="382" y="126"/>
                  </a:lnTo>
                  <a:lnTo>
                    <a:pt x="382" y="130"/>
                  </a:lnTo>
                  <a:lnTo>
                    <a:pt x="378" y="130"/>
                  </a:lnTo>
                  <a:lnTo>
                    <a:pt x="374" y="130"/>
                  </a:lnTo>
                  <a:lnTo>
                    <a:pt x="374" y="134"/>
                  </a:lnTo>
                  <a:lnTo>
                    <a:pt x="372" y="134"/>
                  </a:lnTo>
                  <a:lnTo>
                    <a:pt x="368" y="134"/>
                  </a:lnTo>
                  <a:lnTo>
                    <a:pt x="368" y="138"/>
                  </a:lnTo>
                  <a:lnTo>
                    <a:pt x="372" y="138"/>
                  </a:lnTo>
                  <a:lnTo>
                    <a:pt x="374" y="138"/>
                  </a:lnTo>
                  <a:lnTo>
                    <a:pt x="374" y="142"/>
                  </a:lnTo>
                  <a:lnTo>
                    <a:pt x="378" y="146"/>
                  </a:lnTo>
                  <a:lnTo>
                    <a:pt x="378" y="150"/>
                  </a:lnTo>
                  <a:lnTo>
                    <a:pt x="382" y="150"/>
                  </a:lnTo>
                  <a:lnTo>
                    <a:pt x="382" y="152"/>
                  </a:lnTo>
                  <a:lnTo>
                    <a:pt x="382" y="156"/>
                  </a:lnTo>
                  <a:lnTo>
                    <a:pt x="386" y="156"/>
                  </a:lnTo>
                  <a:lnTo>
                    <a:pt x="382" y="156"/>
                  </a:lnTo>
                  <a:lnTo>
                    <a:pt x="382" y="160"/>
                  </a:lnTo>
                  <a:lnTo>
                    <a:pt x="382" y="164"/>
                  </a:lnTo>
                  <a:lnTo>
                    <a:pt x="382" y="166"/>
                  </a:lnTo>
                  <a:lnTo>
                    <a:pt x="386" y="166"/>
                  </a:lnTo>
                  <a:lnTo>
                    <a:pt x="386" y="170"/>
                  </a:lnTo>
                  <a:lnTo>
                    <a:pt x="390" y="170"/>
                  </a:lnTo>
                  <a:lnTo>
                    <a:pt x="390" y="174"/>
                  </a:lnTo>
                  <a:lnTo>
                    <a:pt x="390" y="170"/>
                  </a:lnTo>
                  <a:lnTo>
                    <a:pt x="390" y="174"/>
                  </a:lnTo>
                  <a:lnTo>
                    <a:pt x="390" y="178"/>
                  </a:lnTo>
                  <a:lnTo>
                    <a:pt x="386" y="178"/>
                  </a:lnTo>
                  <a:lnTo>
                    <a:pt x="382" y="178"/>
                  </a:lnTo>
                  <a:lnTo>
                    <a:pt x="378" y="178"/>
                  </a:lnTo>
                  <a:lnTo>
                    <a:pt x="378" y="182"/>
                  </a:lnTo>
                  <a:lnTo>
                    <a:pt x="378" y="186"/>
                  </a:lnTo>
                  <a:lnTo>
                    <a:pt x="374" y="186"/>
                  </a:lnTo>
                  <a:lnTo>
                    <a:pt x="372" y="182"/>
                  </a:lnTo>
                  <a:lnTo>
                    <a:pt x="372" y="178"/>
                  </a:lnTo>
                  <a:lnTo>
                    <a:pt x="372" y="174"/>
                  </a:lnTo>
                  <a:lnTo>
                    <a:pt x="374" y="174"/>
                  </a:lnTo>
                  <a:lnTo>
                    <a:pt x="374" y="170"/>
                  </a:lnTo>
                  <a:lnTo>
                    <a:pt x="372" y="170"/>
                  </a:lnTo>
                  <a:lnTo>
                    <a:pt x="368" y="170"/>
                  </a:lnTo>
                  <a:lnTo>
                    <a:pt x="368" y="166"/>
                  </a:lnTo>
                  <a:lnTo>
                    <a:pt x="364" y="164"/>
                  </a:lnTo>
                  <a:lnTo>
                    <a:pt x="364" y="160"/>
                  </a:lnTo>
                  <a:lnTo>
                    <a:pt x="364" y="156"/>
                  </a:lnTo>
                  <a:lnTo>
                    <a:pt x="364" y="152"/>
                  </a:lnTo>
                  <a:lnTo>
                    <a:pt x="364" y="150"/>
                  </a:lnTo>
                  <a:lnTo>
                    <a:pt x="360" y="146"/>
                  </a:lnTo>
                  <a:lnTo>
                    <a:pt x="360" y="150"/>
                  </a:lnTo>
                  <a:lnTo>
                    <a:pt x="358" y="152"/>
                  </a:lnTo>
                  <a:lnTo>
                    <a:pt x="354" y="152"/>
                  </a:lnTo>
                  <a:lnTo>
                    <a:pt x="354" y="156"/>
                  </a:lnTo>
                  <a:lnTo>
                    <a:pt x="358" y="156"/>
                  </a:lnTo>
                  <a:lnTo>
                    <a:pt x="358" y="160"/>
                  </a:lnTo>
                  <a:lnTo>
                    <a:pt x="358" y="164"/>
                  </a:lnTo>
                  <a:lnTo>
                    <a:pt x="358" y="166"/>
                  </a:lnTo>
                  <a:lnTo>
                    <a:pt x="358" y="170"/>
                  </a:lnTo>
                  <a:lnTo>
                    <a:pt x="358" y="174"/>
                  </a:lnTo>
                  <a:lnTo>
                    <a:pt x="358" y="178"/>
                  </a:lnTo>
                  <a:lnTo>
                    <a:pt x="358" y="182"/>
                  </a:lnTo>
                  <a:lnTo>
                    <a:pt x="358" y="186"/>
                  </a:lnTo>
                  <a:lnTo>
                    <a:pt x="354" y="190"/>
                  </a:lnTo>
                  <a:lnTo>
                    <a:pt x="358" y="194"/>
                  </a:lnTo>
                  <a:lnTo>
                    <a:pt x="358" y="196"/>
                  </a:lnTo>
                  <a:lnTo>
                    <a:pt x="354" y="196"/>
                  </a:lnTo>
                  <a:lnTo>
                    <a:pt x="350" y="196"/>
                  </a:lnTo>
                  <a:lnTo>
                    <a:pt x="350" y="200"/>
                  </a:lnTo>
                  <a:lnTo>
                    <a:pt x="346" y="200"/>
                  </a:lnTo>
                  <a:lnTo>
                    <a:pt x="346" y="196"/>
                  </a:lnTo>
                  <a:lnTo>
                    <a:pt x="342" y="196"/>
                  </a:lnTo>
                  <a:lnTo>
                    <a:pt x="342" y="194"/>
                  </a:lnTo>
                  <a:lnTo>
                    <a:pt x="342" y="190"/>
                  </a:lnTo>
                  <a:lnTo>
                    <a:pt x="346" y="186"/>
                  </a:lnTo>
                  <a:lnTo>
                    <a:pt x="342" y="186"/>
                  </a:lnTo>
                  <a:lnTo>
                    <a:pt x="342" y="182"/>
                  </a:lnTo>
                  <a:lnTo>
                    <a:pt x="346" y="182"/>
                  </a:lnTo>
                  <a:lnTo>
                    <a:pt x="346" y="178"/>
                  </a:lnTo>
                  <a:lnTo>
                    <a:pt x="346" y="174"/>
                  </a:lnTo>
                  <a:lnTo>
                    <a:pt x="346" y="170"/>
                  </a:lnTo>
                  <a:lnTo>
                    <a:pt x="346" y="166"/>
                  </a:lnTo>
                  <a:lnTo>
                    <a:pt x="342" y="164"/>
                  </a:lnTo>
                  <a:lnTo>
                    <a:pt x="346" y="164"/>
                  </a:lnTo>
                  <a:lnTo>
                    <a:pt x="342" y="160"/>
                  </a:lnTo>
                  <a:lnTo>
                    <a:pt x="338" y="160"/>
                  </a:lnTo>
                  <a:lnTo>
                    <a:pt x="338" y="164"/>
                  </a:lnTo>
                  <a:lnTo>
                    <a:pt x="338" y="160"/>
                  </a:lnTo>
                  <a:lnTo>
                    <a:pt x="338" y="164"/>
                  </a:lnTo>
                  <a:lnTo>
                    <a:pt x="334" y="164"/>
                  </a:lnTo>
                  <a:lnTo>
                    <a:pt x="334" y="160"/>
                  </a:lnTo>
                  <a:lnTo>
                    <a:pt x="334" y="156"/>
                  </a:lnTo>
                  <a:lnTo>
                    <a:pt x="334" y="152"/>
                  </a:lnTo>
                  <a:lnTo>
                    <a:pt x="334" y="150"/>
                  </a:lnTo>
                  <a:lnTo>
                    <a:pt x="338" y="146"/>
                  </a:lnTo>
                  <a:lnTo>
                    <a:pt x="338" y="142"/>
                  </a:lnTo>
                  <a:lnTo>
                    <a:pt x="338" y="138"/>
                  </a:lnTo>
                  <a:lnTo>
                    <a:pt x="342" y="138"/>
                  </a:lnTo>
                  <a:lnTo>
                    <a:pt x="342" y="134"/>
                  </a:lnTo>
                  <a:lnTo>
                    <a:pt x="342" y="138"/>
                  </a:lnTo>
                  <a:lnTo>
                    <a:pt x="342" y="134"/>
                  </a:lnTo>
                  <a:lnTo>
                    <a:pt x="342" y="130"/>
                  </a:lnTo>
                  <a:lnTo>
                    <a:pt x="342" y="126"/>
                  </a:lnTo>
                  <a:lnTo>
                    <a:pt x="342" y="122"/>
                  </a:lnTo>
                  <a:lnTo>
                    <a:pt x="342" y="120"/>
                  </a:lnTo>
                  <a:lnTo>
                    <a:pt x="346" y="120"/>
                  </a:lnTo>
                  <a:lnTo>
                    <a:pt x="346" y="116"/>
                  </a:lnTo>
                  <a:lnTo>
                    <a:pt x="346" y="112"/>
                  </a:lnTo>
                  <a:lnTo>
                    <a:pt x="350" y="116"/>
                  </a:lnTo>
                  <a:lnTo>
                    <a:pt x="350" y="120"/>
                  </a:lnTo>
                  <a:lnTo>
                    <a:pt x="350" y="116"/>
                  </a:lnTo>
                  <a:lnTo>
                    <a:pt x="350" y="112"/>
                  </a:lnTo>
                  <a:lnTo>
                    <a:pt x="346" y="112"/>
                  </a:lnTo>
                  <a:lnTo>
                    <a:pt x="346" y="108"/>
                  </a:lnTo>
                  <a:lnTo>
                    <a:pt x="350" y="108"/>
                  </a:lnTo>
                  <a:lnTo>
                    <a:pt x="350" y="104"/>
                  </a:lnTo>
                  <a:lnTo>
                    <a:pt x="346" y="104"/>
                  </a:lnTo>
                  <a:lnTo>
                    <a:pt x="346" y="100"/>
                  </a:lnTo>
                  <a:lnTo>
                    <a:pt x="346" y="104"/>
                  </a:lnTo>
                  <a:lnTo>
                    <a:pt x="350" y="104"/>
                  </a:lnTo>
                  <a:lnTo>
                    <a:pt x="350" y="100"/>
                  </a:lnTo>
                  <a:lnTo>
                    <a:pt x="350" y="96"/>
                  </a:lnTo>
                  <a:lnTo>
                    <a:pt x="350" y="92"/>
                  </a:lnTo>
                  <a:lnTo>
                    <a:pt x="354" y="92"/>
                  </a:lnTo>
                  <a:lnTo>
                    <a:pt x="350" y="92"/>
                  </a:lnTo>
                  <a:lnTo>
                    <a:pt x="350" y="90"/>
                  </a:lnTo>
                  <a:lnTo>
                    <a:pt x="354" y="90"/>
                  </a:lnTo>
                  <a:lnTo>
                    <a:pt x="354" y="86"/>
                  </a:lnTo>
                  <a:lnTo>
                    <a:pt x="358" y="86"/>
                  </a:lnTo>
                  <a:lnTo>
                    <a:pt x="358" y="90"/>
                  </a:lnTo>
                  <a:lnTo>
                    <a:pt x="360" y="90"/>
                  </a:lnTo>
                  <a:lnTo>
                    <a:pt x="360" y="86"/>
                  </a:lnTo>
                  <a:lnTo>
                    <a:pt x="364" y="82"/>
                  </a:lnTo>
                  <a:lnTo>
                    <a:pt x="360" y="82"/>
                  </a:lnTo>
                  <a:lnTo>
                    <a:pt x="364" y="78"/>
                  </a:lnTo>
                  <a:lnTo>
                    <a:pt x="368" y="78"/>
                  </a:lnTo>
                  <a:lnTo>
                    <a:pt x="368" y="82"/>
                  </a:lnTo>
                  <a:lnTo>
                    <a:pt x="372" y="82"/>
                  </a:lnTo>
                  <a:lnTo>
                    <a:pt x="372" y="86"/>
                  </a:lnTo>
                  <a:lnTo>
                    <a:pt x="374" y="86"/>
                  </a:lnTo>
                  <a:lnTo>
                    <a:pt x="378" y="82"/>
                  </a:lnTo>
                  <a:lnTo>
                    <a:pt x="378" y="86"/>
                  </a:lnTo>
                  <a:lnTo>
                    <a:pt x="382" y="86"/>
                  </a:lnTo>
                  <a:lnTo>
                    <a:pt x="386" y="86"/>
                  </a:lnTo>
                  <a:lnTo>
                    <a:pt x="390" y="86"/>
                  </a:lnTo>
                  <a:lnTo>
                    <a:pt x="390" y="90"/>
                  </a:lnTo>
                  <a:lnTo>
                    <a:pt x="394" y="86"/>
                  </a:lnTo>
                  <a:lnTo>
                    <a:pt x="398" y="86"/>
                  </a:lnTo>
                  <a:lnTo>
                    <a:pt x="402" y="86"/>
                  </a:lnTo>
                  <a:lnTo>
                    <a:pt x="402" y="90"/>
                  </a:lnTo>
                  <a:lnTo>
                    <a:pt x="402" y="86"/>
                  </a:lnTo>
                  <a:lnTo>
                    <a:pt x="404" y="90"/>
                  </a:lnTo>
                  <a:lnTo>
                    <a:pt x="408" y="86"/>
                  </a:lnTo>
                  <a:lnTo>
                    <a:pt x="412" y="86"/>
                  </a:lnTo>
                  <a:lnTo>
                    <a:pt x="412" y="82"/>
                  </a:lnTo>
                  <a:lnTo>
                    <a:pt x="416" y="82"/>
                  </a:lnTo>
                  <a:lnTo>
                    <a:pt x="416" y="78"/>
                  </a:lnTo>
                  <a:lnTo>
                    <a:pt x="420" y="78"/>
                  </a:lnTo>
                  <a:lnTo>
                    <a:pt x="420" y="74"/>
                  </a:lnTo>
                  <a:lnTo>
                    <a:pt x="424" y="74"/>
                  </a:lnTo>
                  <a:lnTo>
                    <a:pt x="424" y="78"/>
                  </a:lnTo>
                  <a:lnTo>
                    <a:pt x="424" y="82"/>
                  </a:lnTo>
                  <a:lnTo>
                    <a:pt x="420" y="82"/>
                  </a:lnTo>
                  <a:lnTo>
                    <a:pt x="420" y="86"/>
                  </a:lnTo>
                  <a:lnTo>
                    <a:pt x="416" y="90"/>
                  </a:lnTo>
                  <a:lnTo>
                    <a:pt x="416" y="92"/>
                  </a:lnTo>
                  <a:lnTo>
                    <a:pt x="412" y="92"/>
                  </a:lnTo>
                  <a:lnTo>
                    <a:pt x="412" y="96"/>
                  </a:lnTo>
                  <a:lnTo>
                    <a:pt x="408" y="96"/>
                  </a:lnTo>
                  <a:lnTo>
                    <a:pt x="404" y="96"/>
                  </a:lnTo>
                  <a:lnTo>
                    <a:pt x="402" y="96"/>
                  </a:lnTo>
                  <a:lnTo>
                    <a:pt x="398" y="96"/>
                  </a:lnTo>
                  <a:lnTo>
                    <a:pt x="394" y="96"/>
                  </a:lnTo>
                  <a:lnTo>
                    <a:pt x="394" y="92"/>
                  </a:lnTo>
                  <a:lnTo>
                    <a:pt x="390" y="92"/>
                  </a:lnTo>
                  <a:lnTo>
                    <a:pt x="386" y="92"/>
                  </a:lnTo>
                  <a:lnTo>
                    <a:pt x="382" y="92"/>
                  </a:lnTo>
                  <a:lnTo>
                    <a:pt x="378" y="92"/>
                  </a:lnTo>
                  <a:lnTo>
                    <a:pt x="378" y="96"/>
                  </a:lnTo>
                  <a:lnTo>
                    <a:pt x="374" y="96"/>
                  </a:lnTo>
                  <a:lnTo>
                    <a:pt x="374" y="92"/>
                  </a:lnTo>
                  <a:lnTo>
                    <a:pt x="372" y="92"/>
                  </a:lnTo>
                  <a:lnTo>
                    <a:pt x="368" y="92"/>
                  </a:lnTo>
                  <a:lnTo>
                    <a:pt x="368" y="96"/>
                  </a:lnTo>
                  <a:lnTo>
                    <a:pt x="364" y="96"/>
                  </a:lnTo>
                  <a:lnTo>
                    <a:pt x="364" y="92"/>
                  </a:lnTo>
                  <a:lnTo>
                    <a:pt x="360" y="92"/>
                  </a:lnTo>
                  <a:lnTo>
                    <a:pt x="358" y="92"/>
                  </a:lnTo>
                  <a:lnTo>
                    <a:pt x="358" y="96"/>
                  </a:lnTo>
                  <a:lnTo>
                    <a:pt x="354" y="96"/>
                  </a:lnTo>
                  <a:lnTo>
                    <a:pt x="354" y="100"/>
                  </a:lnTo>
                  <a:lnTo>
                    <a:pt x="354" y="104"/>
                  </a:lnTo>
                  <a:lnTo>
                    <a:pt x="350" y="104"/>
                  </a:lnTo>
                  <a:lnTo>
                    <a:pt x="350" y="108"/>
                  </a:lnTo>
                  <a:lnTo>
                    <a:pt x="354" y="112"/>
                  </a:lnTo>
                  <a:lnTo>
                    <a:pt x="354" y="116"/>
                  </a:lnTo>
                  <a:lnTo>
                    <a:pt x="354" y="120"/>
                  </a:lnTo>
                  <a:lnTo>
                    <a:pt x="358" y="120"/>
                  </a:lnTo>
                  <a:lnTo>
                    <a:pt x="360" y="120"/>
                  </a:lnTo>
                  <a:lnTo>
                    <a:pt x="360" y="122"/>
                  </a:lnTo>
                  <a:lnTo>
                    <a:pt x="360" y="126"/>
                  </a:lnTo>
                  <a:lnTo>
                    <a:pt x="364" y="126"/>
                  </a:lnTo>
                  <a:lnTo>
                    <a:pt x="368" y="126"/>
                  </a:lnTo>
                  <a:lnTo>
                    <a:pt x="368" y="122"/>
                  </a:lnTo>
                  <a:lnTo>
                    <a:pt x="372" y="120"/>
                  </a:lnTo>
                  <a:lnTo>
                    <a:pt x="372" y="116"/>
                  </a:lnTo>
                  <a:lnTo>
                    <a:pt x="374" y="116"/>
                  </a:lnTo>
                  <a:lnTo>
                    <a:pt x="374" y="120"/>
                  </a:lnTo>
                  <a:lnTo>
                    <a:pt x="378" y="120"/>
                  </a:lnTo>
                  <a:lnTo>
                    <a:pt x="382" y="120"/>
                  </a:lnTo>
                  <a:lnTo>
                    <a:pt x="382" y="116"/>
                  </a:lnTo>
                  <a:lnTo>
                    <a:pt x="386" y="116"/>
                  </a:lnTo>
                  <a:lnTo>
                    <a:pt x="390" y="116"/>
                  </a:lnTo>
                  <a:lnTo>
                    <a:pt x="394" y="116"/>
                  </a:lnTo>
                  <a:lnTo>
                    <a:pt x="390" y="116"/>
                  </a:lnTo>
                  <a:lnTo>
                    <a:pt x="390" y="112"/>
                  </a:lnTo>
                  <a:lnTo>
                    <a:pt x="394" y="112"/>
                  </a:lnTo>
                  <a:lnTo>
                    <a:pt x="398" y="112"/>
                  </a:lnTo>
                  <a:lnTo>
                    <a:pt x="398" y="116"/>
                  </a:lnTo>
                  <a:lnTo>
                    <a:pt x="398" y="120"/>
                  </a:lnTo>
                  <a:lnTo>
                    <a:pt x="398" y="120"/>
                  </a:lnTo>
                  <a:lnTo>
                    <a:pt x="398" y="120"/>
                  </a:lnTo>
                  <a:close/>
                  <a:moveTo>
                    <a:pt x="104" y="78"/>
                  </a:moveTo>
                  <a:lnTo>
                    <a:pt x="104" y="82"/>
                  </a:lnTo>
                  <a:lnTo>
                    <a:pt x="104" y="78"/>
                  </a:lnTo>
                  <a:lnTo>
                    <a:pt x="100" y="78"/>
                  </a:lnTo>
                  <a:lnTo>
                    <a:pt x="96" y="78"/>
                  </a:lnTo>
                  <a:lnTo>
                    <a:pt x="96" y="74"/>
                  </a:lnTo>
                  <a:lnTo>
                    <a:pt x="100" y="74"/>
                  </a:lnTo>
                  <a:lnTo>
                    <a:pt x="104" y="78"/>
                  </a:lnTo>
                  <a:lnTo>
                    <a:pt x="104" y="78"/>
                  </a:lnTo>
                  <a:lnTo>
                    <a:pt x="104" y="78"/>
                  </a:lnTo>
                  <a:close/>
                  <a:moveTo>
                    <a:pt x="36" y="92"/>
                  </a:moveTo>
                  <a:lnTo>
                    <a:pt x="36" y="90"/>
                  </a:lnTo>
                  <a:lnTo>
                    <a:pt x="34" y="90"/>
                  </a:lnTo>
                  <a:lnTo>
                    <a:pt x="34" y="86"/>
                  </a:lnTo>
                  <a:lnTo>
                    <a:pt x="30" y="86"/>
                  </a:lnTo>
                  <a:lnTo>
                    <a:pt x="30" y="82"/>
                  </a:lnTo>
                  <a:lnTo>
                    <a:pt x="30" y="78"/>
                  </a:lnTo>
                  <a:lnTo>
                    <a:pt x="34" y="78"/>
                  </a:lnTo>
                  <a:lnTo>
                    <a:pt x="36" y="82"/>
                  </a:lnTo>
                  <a:lnTo>
                    <a:pt x="40" y="86"/>
                  </a:lnTo>
                  <a:lnTo>
                    <a:pt x="36" y="90"/>
                  </a:lnTo>
                  <a:lnTo>
                    <a:pt x="36" y="92"/>
                  </a:lnTo>
                  <a:lnTo>
                    <a:pt x="36" y="92"/>
                  </a:lnTo>
                  <a:lnTo>
                    <a:pt x="36" y="92"/>
                  </a:lnTo>
                  <a:close/>
                  <a:moveTo>
                    <a:pt x="104" y="82"/>
                  </a:moveTo>
                  <a:lnTo>
                    <a:pt x="104" y="86"/>
                  </a:lnTo>
                  <a:lnTo>
                    <a:pt x="100" y="86"/>
                  </a:lnTo>
                  <a:lnTo>
                    <a:pt x="100" y="82"/>
                  </a:lnTo>
                  <a:lnTo>
                    <a:pt x="100" y="78"/>
                  </a:lnTo>
                  <a:lnTo>
                    <a:pt x="104" y="82"/>
                  </a:lnTo>
                  <a:lnTo>
                    <a:pt x="104" y="82"/>
                  </a:lnTo>
                  <a:lnTo>
                    <a:pt x="104" y="82"/>
                  </a:lnTo>
                  <a:close/>
                  <a:moveTo>
                    <a:pt x="134" y="86"/>
                  </a:moveTo>
                  <a:lnTo>
                    <a:pt x="134" y="90"/>
                  </a:lnTo>
                  <a:lnTo>
                    <a:pt x="134" y="86"/>
                  </a:lnTo>
                  <a:lnTo>
                    <a:pt x="130" y="86"/>
                  </a:lnTo>
                  <a:lnTo>
                    <a:pt x="130" y="82"/>
                  </a:lnTo>
                  <a:lnTo>
                    <a:pt x="134" y="82"/>
                  </a:lnTo>
                  <a:lnTo>
                    <a:pt x="134" y="86"/>
                  </a:lnTo>
                  <a:lnTo>
                    <a:pt x="134" y="86"/>
                  </a:lnTo>
                  <a:lnTo>
                    <a:pt x="134" y="86"/>
                  </a:lnTo>
                  <a:close/>
                  <a:moveTo>
                    <a:pt x="126" y="82"/>
                  </a:moveTo>
                  <a:lnTo>
                    <a:pt x="126" y="86"/>
                  </a:lnTo>
                  <a:lnTo>
                    <a:pt x="122" y="86"/>
                  </a:lnTo>
                  <a:lnTo>
                    <a:pt x="122" y="82"/>
                  </a:lnTo>
                  <a:lnTo>
                    <a:pt x="126" y="82"/>
                  </a:lnTo>
                  <a:lnTo>
                    <a:pt x="126" y="82"/>
                  </a:lnTo>
                  <a:lnTo>
                    <a:pt x="126" y="82"/>
                  </a:lnTo>
                  <a:close/>
                  <a:moveTo>
                    <a:pt x="110" y="90"/>
                  </a:moveTo>
                  <a:lnTo>
                    <a:pt x="110" y="86"/>
                  </a:lnTo>
                  <a:lnTo>
                    <a:pt x="106" y="86"/>
                  </a:lnTo>
                  <a:lnTo>
                    <a:pt x="106" y="82"/>
                  </a:lnTo>
                  <a:lnTo>
                    <a:pt x="110" y="82"/>
                  </a:lnTo>
                  <a:lnTo>
                    <a:pt x="110" y="86"/>
                  </a:lnTo>
                  <a:lnTo>
                    <a:pt x="114" y="86"/>
                  </a:lnTo>
                  <a:lnTo>
                    <a:pt x="114" y="90"/>
                  </a:lnTo>
                  <a:lnTo>
                    <a:pt x="110" y="90"/>
                  </a:lnTo>
                  <a:lnTo>
                    <a:pt x="110" y="90"/>
                  </a:lnTo>
                  <a:lnTo>
                    <a:pt x="110" y="90"/>
                  </a:lnTo>
                  <a:close/>
                  <a:moveTo>
                    <a:pt x="110" y="90"/>
                  </a:moveTo>
                  <a:lnTo>
                    <a:pt x="106" y="90"/>
                  </a:lnTo>
                  <a:lnTo>
                    <a:pt x="104" y="90"/>
                  </a:lnTo>
                  <a:lnTo>
                    <a:pt x="104" y="86"/>
                  </a:lnTo>
                  <a:lnTo>
                    <a:pt x="104" y="82"/>
                  </a:lnTo>
                  <a:lnTo>
                    <a:pt x="104" y="86"/>
                  </a:lnTo>
                  <a:lnTo>
                    <a:pt x="106" y="86"/>
                  </a:lnTo>
                  <a:lnTo>
                    <a:pt x="110" y="86"/>
                  </a:lnTo>
                  <a:lnTo>
                    <a:pt x="110" y="90"/>
                  </a:lnTo>
                  <a:lnTo>
                    <a:pt x="110" y="90"/>
                  </a:lnTo>
                  <a:lnTo>
                    <a:pt x="110" y="90"/>
                  </a:lnTo>
                  <a:close/>
                  <a:moveTo>
                    <a:pt x="118" y="86"/>
                  </a:moveTo>
                  <a:lnTo>
                    <a:pt x="114" y="86"/>
                  </a:lnTo>
                  <a:lnTo>
                    <a:pt x="114" y="82"/>
                  </a:lnTo>
                  <a:lnTo>
                    <a:pt x="114" y="86"/>
                  </a:lnTo>
                  <a:lnTo>
                    <a:pt x="118" y="86"/>
                  </a:lnTo>
                  <a:lnTo>
                    <a:pt x="118" y="86"/>
                  </a:lnTo>
                  <a:lnTo>
                    <a:pt x="118" y="86"/>
                  </a:lnTo>
                  <a:close/>
                  <a:moveTo>
                    <a:pt x="126" y="90"/>
                  </a:moveTo>
                  <a:lnTo>
                    <a:pt x="126" y="86"/>
                  </a:lnTo>
                  <a:lnTo>
                    <a:pt x="130" y="90"/>
                  </a:lnTo>
                  <a:lnTo>
                    <a:pt x="126" y="90"/>
                  </a:lnTo>
                  <a:lnTo>
                    <a:pt x="126" y="90"/>
                  </a:lnTo>
                  <a:lnTo>
                    <a:pt x="126" y="90"/>
                  </a:lnTo>
                  <a:close/>
                  <a:moveTo>
                    <a:pt x="118" y="90"/>
                  </a:moveTo>
                  <a:lnTo>
                    <a:pt x="118" y="92"/>
                  </a:lnTo>
                  <a:lnTo>
                    <a:pt x="114" y="92"/>
                  </a:lnTo>
                  <a:lnTo>
                    <a:pt x="114" y="90"/>
                  </a:lnTo>
                  <a:lnTo>
                    <a:pt x="114" y="86"/>
                  </a:lnTo>
                  <a:lnTo>
                    <a:pt x="114" y="90"/>
                  </a:lnTo>
                  <a:lnTo>
                    <a:pt x="118" y="90"/>
                  </a:lnTo>
                  <a:lnTo>
                    <a:pt x="118" y="90"/>
                  </a:lnTo>
                  <a:lnTo>
                    <a:pt x="118" y="90"/>
                  </a:lnTo>
                  <a:close/>
                  <a:moveTo>
                    <a:pt x="134" y="100"/>
                  </a:moveTo>
                  <a:lnTo>
                    <a:pt x="134" y="96"/>
                  </a:lnTo>
                  <a:lnTo>
                    <a:pt x="134" y="100"/>
                  </a:lnTo>
                  <a:lnTo>
                    <a:pt x="134" y="100"/>
                  </a:lnTo>
                  <a:lnTo>
                    <a:pt x="134" y="100"/>
                  </a:lnTo>
                  <a:close/>
                  <a:moveTo>
                    <a:pt x="50" y="100"/>
                  </a:moveTo>
                  <a:lnTo>
                    <a:pt x="48" y="100"/>
                  </a:lnTo>
                  <a:lnTo>
                    <a:pt x="50" y="100"/>
                  </a:lnTo>
                  <a:lnTo>
                    <a:pt x="50" y="100"/>
                  </a:lnTo>
                  <a:lnTo>
                    <a:pt x="50" y="100"/>
                  </a:lnTo>
                  <a:close/>
                  <a:moveTo>
                    <a:pt x="136" y="108"/>
                  </a:moveTo>
                  <a:lnTo>
                    <a:pt x="134" y="108"/>
                  </a:lnTo>
                  <a:lnTo>
                    <a:pt x="134" y="104"/>
                  </a:lnTo>
                  <a:lnTo>
                    <a:pt x="134" y="108"/>
                  </a:lnTo>
                  <a:lnTo>
                    <a:pt x="130" y="108"/>
                  </a:lnTo>
                  <a:lnTo>
                    <a:pt x="130" y="104"/>
                  </a:lnTo>
                  <a:lnTo>
                    <a:pt x="134" y="104"/>
                  </a:lnTo>
                  <a:lnTo>
                    <a:pt x="134" y="100"/>
                  </a:lnTo>
                  <a:lnTo>
                    <a:pt x="134" y="104"/>
                  </a:lnTo>
                  <a:lnTo>
                    <a:pt x="136" y="104"/>
                  </a:lnTo>
                  <a:lnTo>
                    <a:pt x="136" y="108"/>
                  </a:lnTo>
                  <a:lnTo>
                    <a:pt x="136" y="108"/>
                  </a:lnTo>
                  <a:lnTo>
                    <a:pt x="136" y="108"/>
                  </a:lnTo>
                  <a:close/>
                  <a:moveTo>
                    <a:pt x="48" y="108"/>
                  </a:moveTo>
                  <a:lnTo>
                    <a:pt x="44" y="104"/>
                  </a:lnTo>
                  <a:lnTo>
                    <a:pt x="44" y="100"/>
                  </a:lnTo>
                  <a:lnTo>
                    <a:pt x="44" y="104"/>
                  </a:lnTo>
                  <a:lnTo>
                    <a:pt x="48" y="104"/>
                  </a:lnTo>
                  <a:lnTo>
                    <a:pt x="48" y="108"/>
                  </a:lnTo>
                  <a:lnTo>
                    <a:pt x="48" y="108"/>
                  </a:lnTo>
                  <a:lnTo>
                    <a:pt x="48" y="108"/>
                  </a:lnTo>
                  <a:close/>
                  <a:moveTo>
                    <a:pt x="502" y="112"/>
                  </a:moveTo>
                  <a:lnTo>
                    <a:pt x="502" y="108"/>
                  </a:lnTo>
                  <a:lnTo>
                    <a:pt x="498" y="108"/>
                  </a:lnTo>
                  <a:lnTo>
                    <a:pt x="494" y="108"/>
                  </a:lnTo>
                  <a:lnTo>
                    <a:pt x="494" y="104"/>
                  </a:lnTo>
                  <a:lnTo>
                    <a:pt x="498" y="108"/>
                  </a:lnTo>
                  <a:lnTo>
                    <a:pt x="498" y="104"/>
                  </a:lnTo>
                  <a:lnTo>
                    <a:pt x="494" y="104"/>
                  </a:lnTo>
                  <a:lnTo>
                    <a:pt x="498" y="104"/>
                  </a:lnTo>
                  <a:lnTo>
                    <a:pt x="502" y="104"/>
                  </a:lnTo>
                  <a:lnTo>
                    <a:pt x="506" y="104"/>
                  </a:lnTo>
                  <a:lnTo>
                    <a:pt x="510" y="104"/>
                  </a:lnTo>
                  <a:lnTo>
                    <a:pt x="510" y="108"/>
                  </a:lnTo>
                  <a:lnTo>
                    <a:pt x="506" y="108"/>
                  </a:lnTo>
                  <a:lnTo>
                    <a:pt x="502" y="104"/>
                  </a:lnTo>
                  <a:lnTo>
                    <a:pt x="502" y="108"/>
                  </a:lnTo>
                  <a:lnTo>
                    <a:pt x="506" y="108"/>
                  </a:lnTo>
                  <a:lnTo>
                    <a:pt x="506" y="112"/>
                  </a:lnTo>
                  <a:lnTo>
                    <a:pt x="502" y="112"/>
                  </a:lnTo>
                  <a:lnTo>
                    <a:pt x="502" y="112"/>
                  </a:lnTo>
                  <a:lnTo>
                    <a:pt x="502" y="112"/>
                  </a:lnTo>
                  <a:close/>
                  <a:moveTo>
                    <a:pt x="48" y="112"/>
                  </a:moveTo>
                  <a:lnTo>
                    <a:pt x="44" y="112"/>
                  </a:lnTo>
                  <a:lnTo>
                    <a:pt x="44" y="108"/>
                  </a:lnTo>
                  <a:lnTo>
                    <a:pt x="48" y="108"/>
                  </a:lnTo>
                  <a:lnTo>
                    <a:pt x="48" y="112"/>
                  </a:lnTo>
                  <a:lnTo>
                    <a:pt x="48" y="112"/>
                  </a:lnTo>
                  <a:lnTo>
                    <a:pt x="48" y="112"/>
                  </a:lnTo>
                  <a:close/>
                  <a:moveTo>
                    <a:pt x="458" y="108"/>
                  </a:moveTo>
                  <a:lnTo>
                    <a:pt x="460" y="112"/>
                  </a:lnTo>
                  <a:lnTo>
                    <a:pt x="458" y="112"/>
                  </a:lnTo>
                  <a:lnTo>
                    <a:pt x="458" y="116"/>
                  </a:lnTo>
                  <a:lnTo>
                    <a:pt x="460" y="116"/>
                  </a:lnTo>
                  <a:lnTo>
                    <a:pt x="460" y="120"/>
                  </a:lnTo>
                  <a:lnTo>
                    <a:pt x="460" y="116"/>
                  </a:lnTo>
                  <a:lnTo>
                    <a:pt x="458" y="116"/>
                  </a:lnTo>
                  <a:lnTo>
                    <a:pt x="454" y="112"/>
                  </a:lnTo>
                  <a:lnTo>
                    <a:pt x="454" y="108"/>
                  </a:lnTo>
                  <a:lnTo>
                    <a:pt x="458" y="108"/>
                  </a:lnTo>
                  <a:lnTo>
                    <a:pt x="458" y="108"/>
                  </a:lnTo>
                  <a:lnTo>
                    <a:pt x="458" y="108"/>
                  </a:lnTo>
                  <a:close/>
                  <a:moveTo>
                    <a:pt x="134" y="108"/>
                  </a:moveTo>
                  <a:lnTo>
                    <a:pt x="134" y="112"/>
                  </a:lnTo>
                  <a:lnTo>
                    <a:pt x="130" y="112"/>
                  </a:lnTo>
                  <a:lnTo>
                    <a:pt x="130" y="108"/>
                  </a:lnTo>
                  <a:lnTo>
                    <a:pt x="134" y="108"/>
                  </a:lnTo>
                  <a:lnTo>
                    <a:pt x="134" y="108"/>
                  </a:lnTo>
                  <a:lnTo>
                    <a:pt x="134" y="108"/>
                  </a:lnTo>
                  <a:close/>
                  <a:moveTo>
                    <a:pt x="622" y="226"/>
                  </a:moveTo>
                  <a:lnTo>
                    <a:pt x="622" y="222"/>
                  </a:lnTo>
                  <a:lnTo>
                    <a:pt x="622" y="226"/>
                  </a:lnTo>
                  <a:lnTo>
                    <a:pt x="618" y="222"/>
                  </a:lnTo>
                  <a:lnTo>
                    <a:pt x="614" y="220"/>
                  </a:lnTo>
                  <a:lnTo>
                    <a:pt x="618" y="220"/>
                  </a:lnTo>
                  <a:lnTo>
                    <a:pt x="622" y="220"/>
                  </a:lnTo>
                  <a:lnTo>
                    <a:pt x="622" y="222"/>
                  </a:lnTo>
                  <a:lnTo>
                    <a:pt x="622" y="220"/>
                  </a:lnTo>
                  <a:lnTo>
                    <a:pt x="618" y="220"/>
                  </a:lnTo>
                  <a:lnTo>
                    <a:pt x="614" y="216"/>
                  </a:lnTo>
                  <a:lnTo>
                    <a:pt x="614" y="212"/>
                  </a:lnTo>
                  <a:lnTo>
                    <a:pt x="610" y="212"/>
                  </a:lnTo>
                  <a:lnTo>
                    <a:pt x="610" y="208"/>
                  </a:lnTo>
                  <a:lnTo>
                    <a:pt x="610" y="204"/>
                  </a:lnTo>
                  <a:lnTo>
                    <a:pt x="610" y="200"/>
                  </a:lnTo>
                  <a:lnTo>
                    <a:pt x="606" y="200"/>
                  </a:lnTo>
                  <a:lnTo>
                    <a:pt x="610" y="200"/>
                  </a:lnTo>
                  <a:lnTo>
                    <a:pt x="610" y="196"/>
                  </a:lnTo>
                  <a:lnTo>
                    <a:pt x="610" y="200"/>
                  </a:lnTo>
                  <a:lnTo>
                    <a:pt x="606" y="200"/>
                  </a:lnTo>
                  <a:lnTo>
                    <a:pt x="606" y="196"/>
                  </a:lnTo>
                  <a:lnTo>
                    <a:pt x="606" y="194"/>
                  </a:lnTo>
                  <a:lnTo>
                    <a:pt x="606" y="196"/>
                  </a:lnTo>
                  <a:lnTo>
                    <a:pt x="602" y="194"/>
                  </a:lnTo>
                  <a:lnTo>
                    <a:pt x="600" y="190"/>
                  </a:lnTo>
                  <a:lnTo>
                    <a:pt x="596" y="190"/>
                  </a:lnTo>
                  <a:lnTo>
                    <a:pt x="596" y="186"/>
                  </a:lnTo>
                  <a:lnTo>
                    <a:pt x="592" y="186"/>
                  </a:lnTo>
                  <a:lnTo>
                    <a:pt x="588" y="186"/>
                  </a:lnTo>
                  <a:lnTo>
                    <a:pt x="584" y="182"/>
                  </a:lnTo>
                  <a:lnTo>
                    <a:pt x="580" y="182"/>
                  </a:lnTo>
                  <a:lnTo>
                    <a:pt x="576" y="182"/>
                  </a:lnTo>
                  <a:lnTo>
                    <a:pt x="576" y="178"/>
                  </a:lnTo>
                  <a:lnTo>
                    <a:pt x="572" y="178"/>
                  </a:lnTo>
                  <a:lnTo>
                    <a:pt x="570" y="178"/>
                  </a:lnTo>
                  <a:lnTo>
                    <a:pt x="566" y="178"/>
                  </a:lnTo>
                  <a:lnTo>
                    <a:pt x="562" y="174"/>
                  </a:lnTo>
                  <a:lnTo>
                    <a:pt x="558" y="174"/>
                  </a:lnTo>
                  <a:lnTo>
                    <a:pt x="558" y="170"/>
                  </a:lnTo>
                  <a:lnTo>
                    <a:pt x="562" y="170"/>
                  </a:lnTo>
                  <a:lnTo>
                    <a:pt x="558" y="166"/>
                  </a:lnTo>
                  <a:lnTo>
                    <a:pt x="558" y="170"/>
                  </a:lnTo>
                  <a:lnTo>
                    <a:pt x="554" y="170"/>
                  </a:lnTo>
                  <a:lnTo>
                    <a:pt x="554" y="166"/>
                  </a:lnTo>
                  <a:lnTo>
                    <a:pt x="554" y="170"/>
                  </a:lnTo>
                  <a:lnTo>
                    <a:pt x="550" y="170"/>
                  </a:lnTo>
                  <a:lnTo>
                    <a:pt x="550" y="166"/>
                  </a:lnTo>
                  <a:lnTo>
                    <a:pt x="546" y="166"/>
                  </a:lnTo>
                  <a:lnTo>
                    <a:pt x="546" y="164"/>
                  </a:lnTo>
                  <a:lnTo>
                    <a:pt x="544" y="164"/>
                  </a:lnTo>
                  <a:lnTo>
                    <a:pt x="544" y="160"/>
                  </a:lnTo>
                  <a:lnTo>
                    <a:pt x="544" y="156"/>
                  </a:lnTo>
                  <a:lnTo>
                    <a:pt x="546" y="156"/>
                  </a:lnTo>
                  <a:lnTo>
                    <a:pt x="546" y="152"/>
                  </a:lnTo>
                  <a:lnTo>
                    <a:pt x="544" y="152"/>
                  </a:lnTo>
                  <a:lnTo>
                    <a:pt x="544" y="156"/>
                  </a:lnTo>
                  <a:lnTo>
                    <a:pt x="544" y="160"/>
                  </a:lnTo>
                  <a:lnTo>
                    <a:pt x="544" y="164"/>
                  </a:lnTo>
                  <a:lnTo>
                    <a:pt x="540" y="166"/>
                  </a:lnTo>
                  <a:lnTo>
                    <a:pt x="540" y="170"/>
                  </a:lnTo>
                  <a:lnTo>
                    <a:pt x="536" y="170"/>
                  </a:lnTo>
                  <a:lnTo>
                    <a:pt x="532" y="170"/>
                  </a:lnTo>
                  <a:lnTo>
                    <a:pt x="532" y="166"/>
                  </a:lnTo>
                  <a:lnTo>
                    <a:pt x="532" y="164"/>
                  </a:lnTo>
                  <a:lnTo>
                    <a:pt x="532" y="160"/>
                  </a:lnTo>
                  <a:lnTo>
                    <a:pt x="532" y="156"/>
                  </a:lnTo>
                  <a:lnTo>
                    <a:pt x="532" y="160"/>
                  </a:lnTo>
                  <a:lnTo>
                    <a:pt x="528" y="160"/>
                  </a:lnTo>
                  <a:lnTo>
                    <a:pt x="528" y="156"/>
                  </a:lnTo>
                  <a:lnTo>
                    <a:pt x="528" y="152"/>
                  </a:lnTo>
                  <a:lnTo>
                    <a:pt x="524" y="152"/>
                  </a:lnTo>
                  <a:lnTo>
                    <a:pt x="520" y="152"/>
                  </a:lnTo>
                  <a:lnTo>
                    <a:pt x="520" y="150"/>
                  </a:lnTo>
                  <a:lnTo>
                    <a:pt x="524" y="150"/>
                  </a:lnTo>
                  <a:lnTo>
                    <a:pt x="528" y="150"/>
                  </a:lnTo>
                  <a:lnTo>
                    <a:pt x="532" y="150"/>
                  </a:lnTo>
                  <a:lnTo>
                    <a:pt x="536" y="146"/>
                  </a:lnTo>
                  <a:lnTo>
                    <a:pt x="540" y="146"/>
                  </a:lnTo>
                  <a:lnTo>
                    <a:pt x="544" y="146"/>
                  </a:lnTo>
                  <a:lnTo>
                    <a:pt x="544" y="150"/>
                  </a:lnTo>
                  <a:lnTo>
                    <a:pt x="544" y="146"/>
                  </a:lnTo>
                  <a:lnTo>
                    <a:pt x="546" y="146"/>
                  </a:lnTo>
                  <a:lnTo>
                    <a:pt x="546" y="150"/>
                  </a:lnTo>
                  <a:lnTo>
                    <a:pt x="546" y="146"/>
                  </a:lnTo>
                  <a:lnTo>
                    <a:pt x="546" y="142"/>
                  </a:lnTo>
                  <a:lnTo>
                    <a:pt x="546" y="138"/>
                  </a:lnTo>
                  <a:lnTo>
                    <a:pt x="544" y="142"/>
                  </a:lnTo>
                  <a:lnTo>
                    <a:pt x="540" y="142"/>
                  </a:lnTo>
                  <a:lnTo>
                    <a:pt x="536" y="142"/>
                  </a:lnTo>
                  <a:lnTo>
                    <a:pt x="532" y="142"/>
                  </a:lnTo>
                  <a:lnTo>
                    <a:pt x="528" y="142"/>
                  </a:lnTo>
                  <a:lnTo>
                    <a:pt x="524" y="142"/>
                  </a:lnTo>
                  <a:lnTo>
                    <a:pt x="524" y="138"/>
                  </a:lnTo>
                  <a:lnTo>
                    <a:pt x="520" y="138"/>
                  </a:lnTo>
                  <a:lnTo>
                    <a:pt x="520" y="134"/>
                  </a:lnTo>
                  <a:lnTo>
                    <a:pt x="520" y="130"/>
                  </a:lnTo>
                  <a:lnTo>
                    <a:pt x="516" y="130"/>
                  </a:lnTo>
                  <a:lnTo>
                    <a:pt x="514" y="126"/>
                  </a:lnTo>
                  <a:lnTo>
                    <a:pt x="510" y="126"/>
                  </a:lnTo>
                  <a:lnTo>
                    <a:pt x="506" y="126"/>
                  </a:lnTo>
                  <a:lnTo>
                    <a:pt x="506" y="122"/>
                  </a:lnTo>
                  <a:lnTo>
                    <a:pt x="510" y="122"/>
                  </a:lnTo>
                  <a:lnTo>
                    <a:pt x="510" y="120"/>
                  </a:lnTo>
                  <a:lnTo>
                    <a:pt x="510" y="116"/>
                  </a:lnTo>
                  <a:lnTo>
                    <a:pt x="514" y="116"/>
                  </a:lnTo>
                  <a:lnTo>
                    <a:pt x="516" y="116"/>
                  </a:lnTo>
                  <a:lnTo>
                    <a:pt x="520" y="116"/>
                  </a:lnTo>
                  <a:lnTo>
                    <a:pt x="520" y="112"/>
                  </a:lnTo>
                  <a:lnTo>
                    <a:pt x="524" y="108"/>
                  </a:lnTo>
                  <a:lnTo>
                    <a:pt x="528" y="108"/>
                  </a:lnTo>
                  <a:lnTo>
                    <a:pt x="532" y="108"/>
                  </a:lnTo>
                  <a:lnTo>
                    <a:pt x="532" y="112"/>
                  </a:lnTo>
                  <a:lnTo>
                    <a:pt x="536" y="112"/>
                  </a:lnTo>
                  <a:lnTo>
                    <a:pt x="540" y="112"/>
                  </a:lnTo>
                  <a:lnTo>
                    <a:pt x="540" y="116"/>
                  </a:lnTo>
                  <a:lnTo>
                    <a:pt x="544" y="116"/>
                  </a:lnTo>
                  <a:lnTo>
                    <a:pt x="546" y="116"/>
                  </a:lnTo>
                  <a:lnTo>
                    <a:pt x="550" y="116"/>
                  </a:lnTo>
                  <a:lnTo>
                    <a:pt x="550" y="120"/>
                  </a:lnTo>
                  <a:lnTo>
                    <a:pt x="550" y="122"/>
                  </a:lnTo>
                  <a:lnTo>
                    <a:pt x="554" y="126"/>
                  </a:lnTo>
                  <a:lnTo>
                    <a:pt x="550" y="126"/>
                  </a:lnTo>
                  <a:lnTo>
                    <a:pt x="550" y="130"/>
                  </a:lnTo>
                  <a:lnTo>
                    <a:pt x="550" y="134"/>
                  </a:lnTo>
                  <a:lnTo>
                    <a:pt x="550" y="138"/>
                  </a:lnTo>
                  <a:lnTo>
                    <a:pt x="550" y="142"/>
                  </a:lnTo>
                  <a:lnTo>
                    <a:pt x="550" y="146"/>
                  </a:lnTo>
                  <a:lnTo>
                    <a:pt x="554" y="146"/>
                  </a:lnTo>
                  <a:lnTo>
                    <a:pt x="554" y="150"/>
                  </a:lnTo>
                  <a:lnTo>
                    <a:pt x="554" y="152"/>
                  </a:lnTo>
                  <a:lnTo>
                    <a:pt x="558" y="150"/>
                  </a:lnTo>
                  <a:lnTo>
                    <a:pt x="554" y="150"/>
                  </a:lnTo>
                  <a:lnTo>
                    <a:pt x="554" y="146"/>
                  </a:lnTo>
                  <a:lnTo>
                    <a:pt x="558" y="146"/>
                  </a:lnTo>
                  <a:lnTo>
                    <a:pt x="558" y="150"/>
                  </a:lnTo>
                  <a:lnTo>
                    <a:pt x="558" y="152"/>
                  </a:lnTo>
                  <a:lnTo>
                    <a:pt x="562" y="152"/>
                  </a:lnTo>
                  <a:lnTo>
                    <a:pt x="562" y="156"/>
                  </a:lnTo>
                  <a:lnTo>
                    <a:pt x="562" y="160"/>
                  </a:lnTo>
                  <a:lnTo>
                    <a:pt x="566" y="160"/>
                  </a:lnTo>
                  <a:lnTo>
                    <a:pt x="570" y="160"/>
                  </a:lnTo>
                  <a:lnTo>
                    <a:pt x="570" y="156"/>
                  </a:lnTo>
                  <a:lnTo>
                    <a:pt x="572" y="156"/>
                  </a:lnTo>
                  <a:lnTo>
                    <a:pt x="572" y="152"/>
                  </a:lnTo>
                  <a:lnTo>
                    <a:pt x="576" y="152"/>
                  </a:lnTo>
                  <a:lnTo>
                    <a:pt x="576" y="150"/>
                  </a:lnTo>
                  <a:lnTo>
                    <a:pt x="580" y="150"/>
                  </a:lnTo>
                  <a:lnTo>
                    <a:pt x="580" y="146"/>
                  </a:lnTo>
                  <a:lnTo>
                    <a:pt x="580" y="142"/>
                  </a:lnTo>
                  <a:lnTo>
                    <a:pt x="584" y="142"/>
                  </a:lnTo>
                  <a:lnTo>
                    <a:pt x="588" y="142"/>
                  </a:lnTo>
                  <a:lnTo>
                    <a:pt x="592" y="138"/>
                  </a:lnTo>
                  <a:lnTo>
                    <a:pt x="596" y="138"/>
                  </a:lnTo>
                  <a:lnTo>
                    <a:pt x="596" y="134"/>
                  </a:lnTo>
                  <a:lnTo>
                    <a:pt x="592" y="134"/>
                  </a:lnTo>
                  <a:lnTo>
                    <a:pt x="596" y="134"/>
                  </a:lnTo>
                  <a:lnTo>
                    <a:pt x="596" y="130"/>
                  </a:lnTo>
                  <a:lnTo>
                    <a:pt x="600" y="130"/>
                  </a:lnTo>
                  <a:lnTo>
                    <a:pt x="602" y="126"/>
                  </a:lnTo>
                  <a:lnTo>
                    <a:pt x="606" y="126"/>
                  </a:lnTo>
                  <a:lnTo>
                    <a:pt x="606" y="130"/>
                  </a:lnTo>
                  <a:lnTo>
                    <a:pt x="610" y="130"/>
                  </a:lnTo>
                  <a:lnTo>
                    <a:pt x="614" y="134"/>
                  </a:lnTo>
                  <a:lnTo>
                    <a:pt x="618" y="134"/>
                  </a:lnTo>
                  <a:lnTo>
                    <a:pt x="618" y="138"/>
                  </a:lnTo>
                  <a:lnTo>
                    <a:pt x="622" y="138"/>
                  </a:lnTo>
                  <a:lnTo>
                    <a:pt x="626" y="138"/>
                  </a:lnTo>
                  <a:lnTo>
                    <a:pt x="626" y="142"/>
                  </a:lnTo>
                  <a:lnTo>
                    <a:pt x="628" y="142"/>
                  </a:lnTo>
                  <a:lnTo>
                    <a:pt x="632" y="142"/>
                  </a:lnTo>
                  <a:lnTo>
                    <a:pt x="636" y="142"/>
                  </a:lnTo>
                  <a:lnTo>
                    <a:pt x="636" y="146"/>
                  </a:lnTo>
                  <a:lnTo>
                    <a:pt x="640" y="146"/>
                  </a:lnTo>
                  <a:lnTo>
                    <a:pt x="644" y="146"/>
                  </a:lnTo>
                  <a:lnTo>
                    <a:pt x="644" y="150"/>
                  </a:lnTo>
                  <a:lnTo>
                    <a:pt x="644" y="146"/>
                  </a:lnTo>
                  <a:lnTo>
                    <a:pt x="648" y="146"/>
                  </a:lnTo>
                  <a:lnTo>
                    <a:pt x="648" y="186"/>
                  </a:lnTo>
                  <a:lnTo>
                    <a:pt x="648" y="204"/>
                  </a:lnTo>
                  <a:lnTo>
                    <a:pt x="648" y="212"/>
                  </a:lnTo>
                  <a:lnTo>
                    <a:pt x="648" y="216"/>
                  </a:lnTo>
                  <a:lnTo>
                    <a:pt x="648" y="220"/>
                  </a:lnTo>
                  <a:lnTo>
                    <a:pt x="648" y="256"/>
                  </a:lnTo>
                  <a:lnTo>
                    <a:pt x="644" y="256"/>
                  </a:lnTo>
                  <a:lnTo>
                    <a:pt x="644" y="252"/>
                  </a:lnTo>
                  <a:lnTo>
                    <a:pt x="640" y="250"/>
                  </a:lnTo>
                  <a:lnTo>
                    <a:pt x="640" y="246"/>
                  </a:lnTo>
                  <a:lnTo>
                    <a:pt x="636" y="246"/>
                  </a:lnTo>
                  <a:lnTo>
                    <a:pt x="632" y="242"/>
                  </a:lnTo>
                  <a:lnTo>
                    <a:pt x="636" y="242"/>
                  </a:lnTo>
                  <a:lnTo>
                    <a:pt x="636" y="238"/>
                  </a:lnTo>
                  <a:lnTo>
                    <a:pt x="632" y="238"/>
                  </a:lnTo>
                  <a:lnTo>
                    <a:pt x="632" y="242"/>
                  </a:lnTo>
                  <a:lnTo>
                    <a:pt x="628" y="242"/>
                  </a:lnTo>
                  <a:lnTo>
                    <a:pt x="626" y="242"/>
                  </a:lnTo>
                  <a:lnTo>
                    <a:pt x="622" y="242"/>
                  </a:lnTo>
                  <a:lnTo>
                    <a:pt x="618" y="242"/>
                  </a:lnTo>
                  <a:lnTo>
                    <a:pt x="618" y="246"/>
                  </a:lnTo>
                  <a:lnTo>
                    <a:pt x="618" y="242"/>
                  </a:lnTo>
                  <a:lnTo>
                    <a:pt x="618" y="238"/>
                  </a:lnTo>
                  <a:lnTo>
                    <a:pt x="622" y="234"/>
                  </a:lnTo>
                  <a:lnTo>
                    <a:pt x="618" y="234"/>
                  </a:lnTo>
                  <a:lnTo>
                    <a:pt x="622" y="234"/>
                  </a:lnTo>
                  <a:lnTo>
                    <a:pt x="622" y="230"/>
                  </a:lnTo>
                  <a:lnTo>
                    <a:pt x="618" y="230"/>
                  </a:lnTo>
                  <a:lnTo>
                    <a:pt x="618" y="226"/>
                  </a:lnTo>
                  <a:lnTo>
                    <a:pt x="614" y="226"/>
                  </a:lnTo>
                  <a:lnTo>
                    <a:pt x="614" y="222"/>
                  </a:lnTo>
                  <a:lnTo>
                    <a:pt x="618" y="226"/>
                  </a:lnTo>
                  <a:lnTo>
                    <a:pt x="622" y="226"/>
                  </a:lnTo>
                  <a:lnTo>
                    <a:pt x="622" y="226"/>
                  </a:lnTo>
                  <a:lnTo>
                    <a:pt x="622" y="226"/>
                  </a:lnTo>
                  <a:close/>
                  <a:moveTo>
                    <a:pt x="502" y="108"/>
                  </a:moveTo>
                  <a:lnTo>
                    <a:pt x="502" y="112"/>
                  </a:lnTo>
                  <a:lnTo>
                    <a:pt x="498" y="112"/>
                  </a:lnTo>
                  <a:lnTo>
                    <a:pt x="502" y="108"/>
                  </a:lnTo>
                  <a:lnTo>
                    <a:pt x="502" y="108"/>
                  </a:lnTo>
                  <a:lnTo>
                    <a:pt x="502" y="108"/>
                  </a:lnTo>
                  <a:close/>
                  <a:moveTo>
                    <a:pt x="570" y="116"/>
                  </a:moveTo>
                  <a:lnTo>
                    <a:pt x="572" y="116"/>
                  </a:lnTo>
                  <a:lnTo>
                    <a:pt x="576" y="116"/>
                  </a:lnTo>
                  <a:lnTo>
                    <a:pt x="576" y="120"/>
                  </a:lnTo>
                  <a:lnTo>
                    <a:pt x="580" y="120"/>
                  </a:lnTo>
                  <a:lnTo>
                    <a:pt x="580" y="122"/>
                  </a:lnTo>
                  <a:lnTo>
                    <a:pt x="584" y="122"/>
                  </a:lnTo>
                  <a:lnTo>
                    <a:pt x="580" y="122"/>
                  </a:lnTo>
                  <a:lnTo>
                    <a:pt x="576" y="122"/>
                  </a:lnTo>
                  <a:lnTo>
                    <a:pt x="572" y="122"/>
                  </a:lnTo>
                  <a:lnTo>
                    <a:pt x="572" y="120"/>
                  </a:lnTo>
                  <a:lnTo>
                    <a:pt x="572" y="116"/>
                  </a:lnTo>
                  <a:lnTo>
                    <a:pt x="570" y="116"/>
                  </a:lnTo>
                  <a:lnTo>
                    <a:pt x="570" y="112"/>
                  </a:lnTo>
                  <a:lnTo>
                    <a:pt x="570" y="116"/>
                  </a:lnTo>
                  <a:lnTo>
                    <a:pt x="570" y="116"/>
                  </a:lnTo>
                  <a:lnTo>
                    <a:pt x="570" y="116"/>
                  </a:lnTo>
                  <a:close/>
                  <a:moveTo>
                    <a:pt x="506" y="116"/>
                  </a:moveTo>
                  <a:lnTo>
                    <a:pt x="502" y="120"/>
                  </a:lnTo>
                  <a:lnTo>
                    <a:pt x="498" y="120"/>
                  </a:lnTo>
                  <a:lnTo>
                    <a:pt x="498" y="116"/>
                  </a:lnTo>
                  <a:lnTo>
                    <a:pt x="502" y="116"/>
                  </a:lnTo>
                  <a:lnTo>
                    <a:pt x="506" y="116"/>
                  </a:lnTo>
                  <a:lnTo>
                    <a:pt x="506" y="116"/>
                  </a:lnTo>
                  <a:lnTo>
                    <a:pt x="506" y="116"/>
                  </a:lnTo>
                  <a:close/>
                  <a:moveTo>
                    <a:pt x="506" y="120"/>
                  </a:moveTo>
                  <a:lnTo>
                    <a:pt x="506" y="122"/>
                  </a:lnTo>
                  <a:lnTo>
                    <a:pt x="506" y="126"/>
                  </a:lnTo>
                  <a:lnTo>
                    <a:pt x="502" y="122"/>
                  </a:lnTo>
                  <a:lnTo>
                    <a:pt x="502" y="120"/>
                  </a:lnTo>
                  <a:lnTo>
                    <a:pt x="506" y="120"/>
                  </a:lnTo>
                  <a:lnTo>
                    <a:pt x="506" y="120"/>
                  </a:lnTo>
                  <a:lnTo>
                    <a:pt x="506" y="120"/>
                  </a:lnTo>
                  <a:close/>
                  <a:moveTo>
                    <a:pt x="58" y="130"/>
                  </a:moveTo>
                  <a:lnTo>
                    <a:pt x="54" y="130"/>
                  </a:lnTo>
                  <a:lnTo>
                    <a:pt x="58" y="130"/>
                  </a:lnTo>
                  <a:lnTo>
                    <a:pt x="58" y="134"/>
                  </a:lnTo>
                  <a:lnTo>
                    <a:pt x="54" y="134"/>
                  </a:lnTo>
                  <a:lnTo>
                    <a:pt x="50" y="130"/>
                  </a:lnTo>
                  <a:lnTo>
                    <a:pt x="50" y="126"/>
                  </a:lnTo>
                  <a:lnTo>
                    <a:pt x="48" y="122"/>
                  </a:lnTo>
                  <a:lnTo>
                    <a:pt x="48" y="120"/>
                  </a:lnTo>
                  <a:lnTo>
                    <a:pt x="50" y="120"/>
                  </a:lnTo>
                  <a:lnTo>
                    <a:pt x="54" y="122"/>
                  </a:lnTo>
                  <a:lnTo>
                    <a:pt x="54" y="126"/>
                  </a:lnTo>
                  <a:lnTo>
                    <a:pt x="58" y="130"/>
                  </a:lnTo>
                  <a:lnTo>
                    <a:pt x="58" y="130"/>
                  </a:lnTo>
                  <a:lnTo>
                    <a:pt x="58" y="130"/>
                  </a:lnTo>
                  <a:close/>
                  <a:moveTo>
                    <a:pt x="208" y="120"/>
                  </a:moveTo>
                  <a:lnTo>
                    <a:pt x="208" y="122"/>
                  </a:lnTo>
                  <a:lnTo>
                    <a:pt x="204" y="122"/>
                  </a:lnTo>
                  <a:lnTo>
                    <a:pt x="200" y="122"/>
                  </a:lnTo>
                  <a:lnTo>
                    <a:pt x="200" y="120"/>
                  </a:lnTo>
                  <a:lnTo>
                    <a:pt x="204" y="120"/>
                  </a:lnTo>
                  <a:lnTo>
                    <a:pt x="208" y="120"/>
                  </a:lnTo>
                  <a:lnTo>
                    <a:pt x="208" y="120"/>
                  </a:lnTo>
                  <a:lnTo>
                    <a:pt x="208" y="120"/>
                  </a:lnTo>
                  <a:close/>
                  <a:moveTo>
                    <a:pt x="490" y="122"/>
                  </a:moveTo>
                  <a:lnTo>
                    <a:pt x="488" y="122"/>
                  </a:lnTo>
                  <a:lnTo>
                    <a:pt x="490" y="122"/>
                  </a:lnTo>
                  <a:lnTo>
                    <a:pt x="490" y="122"/>
                  </a:lnTo>
                  <a:lnTo>
                    <a:pt x="490" y="122"/>
                  </a:lnTo>
                  <a:close/>
                  <a:moveTo>
                    <a:pt x="402" y="122"/>
                  </a:moveTo>
                  <a:lnTo>
                    <a:pt x="402" y="126"/>
                  </a:lnTo>
                  <a:lnTo>
                    <a:pt x="398" y="126"/>
                  </a:lnTo>
                  <a:lnTo>
                    <a:pt x="398" y="130"/>
                  </a:lnTo>
                  <a:lnTo>
                    <a:pt x="394" y="130"/>
                  </a:lnTo>
                  <a:lnTo>
                    <a:pt x="394" y="126"/>
                  </a:lnTo>
                  <a:lnTo>
                    <a:pt x="394" y="130"/>
                  </a:lnTo>
                  <a:lnTo>
                    <a:pt x="390" y="130"/>
                  </a:lnTo>
                  <a:lnTo>
                    <a:pt x="390" y="126"/>
                  </a:lnTo>
                  <a:lnTo>
                    <a:pt x="390" y="122"/>
                  </a:lnTo>
                  <a:lnTo>
                    <a:pt x="394" y="122"/>
                  </a:lnTo>
                  <a:lnTo>
                    <a:pt x="398" y="122"/>
                  </a:lnTo>
                  <a:lnTo>
                    <a:pt x="398" y="126"/>
                  </a:lnTo>
                  <a:lnTo>
                    <a:pt x="398" y="122"/>
                  </a:lnTo>
                  <a:lnTo>
                    <a:pt x="402" y="122"/>
                  </a:lnTo>
                  <a:lnTo>
                    <a:pt x="402" y="122"/>
                  </a:lnTo>
                  <a:lnTo>
                    <a:pt x="402" y="122"/>
                  </a:lnTo>
                  <a:close/>
                  <a:moveTo>
                    <a:pt x="464" y="130"/>
                  </a:moveTo>
                  <a:lnTo>
                    <a:pt x="460" y="130"/>
                  </a:lnTo>
                  <a:lnTo>
                    <a:pt x="458" y="130"/>
                  </a:lnTo>
                  <a:lnTo>
                    <a:pt x="454" y="130"/>
                  </a:lnTo>
                  <a:lnTo>
                    <a:pt x="454" y="126"/>
                  </a:lnTo>
                  <a:lnTo>
                    <a:pt x="458" y="126"/>
                  </a:lnTo>
                  <a:lnTo>
                    <a:pt x="460" y="126"/>
                  </a:lnTo>
                  <a:lnTo>
                    <a:pt x="464" y="130"/>
                  </a:lnTo>
                  <a:lnTo>
                    <a:pt x="464" y="130"/>
                  </a:lnTo>
                  <a:lnTo>
                    <a:pt x="464" y="130"/>
                  </a:lnTo>
                  <a:close/>
                  <a:moveTo>
                    <a:pt x="160" y="152"/>
                  </a:moveTo>
                  <a:lnTo>
                    <a:pt x="156" y="152"/>
                  </a:lnTo>
                  <a:lnTo>
                    <a:pt x="152" y="150"/>
                  </a:lnTo>
                  <a:lnTo>
                    <a:pt x="152" y="146"/>
                  </a:lnTo>
                  <a:lnTo>
                    <a:pt x="152" y="142"/>
                  </a:lnTo>
                  <a:lnTo>
                    <a:pt x="148" y="138"/>
                  </a:lnTo>
                  <a:lnTo>
                    <a:pt x="144" y="138"/>
                  </a:lnTo>
                  <a:lnTo>
                    <a:pt x="140" y="138"/>
                  </a:lnTo>
                  <a:lnTo>
                    <a:pt x="140" y="134"/>
                  </a:lnTo>
                  <a:lnTo>
                    <a:pt x="144" y="134"/>
                  </a:lnTo>
                  <a:lnTo>
                    <a:pt x="144" y="130"/>
                  </a:lnTo>
                  <a:lnTo>
                    <a:pt x="148" y="130"/>
                  </a:lnTo>
                  <a:lnTo>
                    <a:pt x="148" y="134"/>
                  </a:lnTo>
                  <a:lnTo>
                    <a:pt x="152" y="134"/>
                  </a:lnTo>
                  <a:lnTo>
                    <a:pt x="148" y="130"/>
                  </a:lnTo>
                  <a:lnTo>
                    <a:pt x="152" y="126"/>
                  </a:lnTo>
                  <a:lnTo>
                    <a:pt x="152" y="130"/>
                  </a:lnTo>
                  <a:lnTo>
                    <a:pt x="156" y="134"/>
                  </a:lnTo>
                  <a:lnTo>
                    <a:pt x="156" y="138"/>
                  </a:lnTo>
                  <a:lnTo>
                    <a:pt x="156" y="142"/>
                  </a:lnTo>
                  <a:lnTo>
                    <a:pt x="156" y="146"/>
                  </a:lnTo>
                  <a:lnTo>
                    <a:pt x="160" y="146"/>
                  </a:lnTo>
                  <a:lnTo>
                    <a:pt x="164" y="146"/>
                  </a:lnTo>
                  <a:lnTo>
                    <a:pt x="164" y="150"/>
                  </a:lnTo>
                  <a:lnTo>
                    <a:pt x="164" y="152"/>
                  </a:lnTo>
                  <a:lnTo>
                    <a:pt x="164" y="156"/>
                  </a:lnTo>
                  <a:lnTo>
                    <a:pt x="160" y="156"/>
                  </a:lnTo>
                  <a:lnTo>
                    <a:pt x="160" y="152"/>
                  </a:lnTo>
                  <a:lnTo>
                    <a:pt x="160" y="152"/>
                  </a:lnTo>
                  <a:lnTo>
                    <a:pt x="160" y="152"/>
                  </a:lnTo>
                  <a:close/>
                  <a:moveTo>
                    <a:pt x="192" y="130"/>
                  </a:moveTo>
                  <a:lnTo>
                    <a:pt x="196" y="130"/>
                  </a:lnTo>
                  <a:lnTo>
                    <a:pt x="192" y="130"/>
                  </a:lnTo>
                  <a:lnTo>
                    <a:pt x="192" y="130"/>
                  </a:lnTo>
                  <a:lnTo>
                    <a:pt x="192" y="130"/>
                  </a:lnTo>
                  <a:close/>
                  <a:moveTo>
                    <a:pt x="570" y="130"/>
                  </a:moveTo>
                  <a:lnTo>
                    <a:pt x="572" y="130"/>
                  </a:lnTo>
                  <a:lnTo>
                    <a:pt x="576" y="130"/>
                  </a:lnTo>
                  <a:lnTo>
                    <a:pt x="580" y="130"/>
                  </a:lnTo>
                  <a:lnTo>
                    <a:pt x="584" y="130"/>
                  </a:lnTo>
                  <a:lnTo>
                    <a:pt x="588" y="130"/>
                  </a:lnTo>
                  <a:lnTo>
                    <a:pt x="588" y="134"/>
                  </a:lnTo>
                  <a:lnTo>
                    <a:pt x="592" y="134"/>
                  </a:lnTo>
                  <a:lnTo>
                    <a:pt x="588" y="134"/>
                  </a:lnTo>
                  <a:lnTo>
                    <a:pt x="584" y="134"/>
                  </a:lnTo>
                  <a:lnTo>
                    <a:pt x="580" y="134"/>
                  </a:lnTo>
                  <a:lnTo>
                    <a:pt x="576" y="134"/>
                  </a:lnTo>
                  <a:lnTo>
                    <a:pt x="572" y="130"/>
                  </a:lnTo>
                  <a:lnTo>
                    <a:pt x="570" y="130"/>
                  </a:lnTo>
                  <a:lnTo>
                    <a:pt x="570" y="130"/>
                  </a:lnTo>
                  <a:lnTo>
                    <a:pt x="570" y="130"/>
                  </a:lnTo>
                  <a:close/>
                  <a:moveTo>
                    <a:pt x="412" y="130"/>
                  </a:moveTo>
                  <a:lnTo>
                    <a:pt x="416" y="130"/>
                  </a:lnTo>
                  <a:lnTo>
                    <a:pt x="420" y="130"/>
                  </a:lnTo>
                  <a:lnTo>
                    <a:pt x="424" y="130"/>
                  </a:lnTo>
                  <a:lnTo>
                    <a:pt x="428" y="134"/>
                  </a:lnTo>
                  <a:lnTo>
                    <a:pt x="424" y="134"/>
                  </a:lnTo>
                  <a:lnTo>
                    <a:pt x="420" y="134"/>
                  </a:lnTo>
                  <a:lnTo>
                    <a:pt x="416" y="134"/>
                  </a:lnTo>
                  <a:lnTo>
                    <a:pt x="416" y="138"/>
                  </a:lnTo>
                  <a:lnTo>
                    <a:pt x="412" y="138"/>
                  </a:lnTo>
                  <a:lnTo>
                    <a:pt x="412" y="134"/>
                  </a:lnTo>
                  <a:lnTo>
                    <a:pt x="412" y="130"/>
                  </a:lnTo>
                  <a:lnTo>
                    <a:pt x="412" y="130"/>
                  </a:lnTo>
                  <a:lnTo>
                    <a:pt x="412" y="130"/>
                  </a:lnTo>
                  <a:close/>
                  <a:moveTo>
                    <a:pt x="498" y="130"/>
                  </a:moveTo>
                  <a:lnTo>
                    <a:pt x="498" y="134"/>
                  </a:lnTo>
                  <a:lnTo>
                    <a:pt x="498" y="138"/>
                  </a:lnTo>
                  <a:lnTo>
                    <a:pt x="494" y="138"/>
                  </a:lnTo>
                  <a:lnTo>
                    <a:pt x="490" y="138"/>
                  </a:lnTo>
                  <a:lnTo>
                    <a:pt x="488" y="134"/>
                  </a:lnTo>
                  <a:lnTo>
                    <a:pt x="490" y="134"/>
                  </a:lnTo>
                  <a:lnTo>
                    <a:pt x="490" y="130"/>
                  </a:lnTo>
                  <a:lnTo>
                    <a:pt x="494" y="130"/>
                  </a:lnTo>
                  <a:lnTo>
                    <a:pt x="498" y="130"/>
                  </a:lnTo>
                  <a:lnTo>
                    <a:pt x="498" y="130"/>
                  </a:lnTo>
                  <a:lnTo>
                    <a:pt x="498" y="130"/>
                  </a:lnTo>
                  <a:close/>
                  <a:moveTo>
                    <a:pt x="428" y="134"/>
                  </a:moveTo>
                  <a:lnTo>
                    <a:pt x="430" y="134"/>
                  </a:lnTo>
                  <a:lnTo>
                    <a:pt x="434" y="134"/>
                  </a:lnTo>
                  <a:lnTo>
                    <a:pt x="438" y="134"/>
                  </a:lnTo>
                  <a:lnTo>
                    <a:pt x="434" y="134"/>
                  </a:lnTo>
                  <a:lnTo>
                    <a:pt x="430" y="134"/>
                  </a:lnTo>
                  <a:lnTo>
                    <a:pt x="428" y="134"/>
                  </a:lnTo>
                  <a:lnTo>
                    <a:pt x="428" y="134"/>
                  </a:lnTo>
                  <a:lnTo>
                    <a:pt x="428" y="134"/>
                  </a:lnTo>
                  <a:close/>
                  <a:moveTo>
                    <a:pt x="66" y="142"/>
                  </a:moveTo>
                  <a:lnTo>
                    <a:pt x="62" y="142"/>
                  </a:lnTo>
                  <a:lnTo>
                    <a:pt x="62" y="138"/>
                  </a:lnTo>
                  <a:lnTo>
                    <a:pt x="66" y="142"/>
                  </a:lnTo>
                  <a:lnTo>
                    <a:pt x="66" y="142"/>
                  </a:lnTo>
                  <a:lnTo>
                    <a:pt x="66" y="142"/>
                  </a:lnTo>
                  <a:close/>
                  <a:moveTo>
                    <a:pt x="70" y="150"/>
                  </a:moveTo>
                  <a:lnTo>
                    <a:pt x="70" y="152"/>
                  </a:lnTo>
                  <a:lnTo>
                    <a:pt x="70" y="150"/>
                  </a:lnTo>
                  <a:lnTo>
                    <a:pt x="66" y="150"/>
                  </a:lnTo>
                  <a:lnTo>
                    <a:pt x="66" y="146"/>
                  </a:lnTo>
                  <a:lnTo>
                    <a:pt x="70" y="146"/>
                  </a:lnTo>
                  <a:lnTo>
                    <a:pt x="70" y="150"/>
                  </a:lnTo>
                  <a:lnTo>
                    <a:pt x="70" y="150"/>
                  </a:lnTo>
                  <a:lnTo>
                    <a:pt x="70" y="150"/>
                  </a:lnTo>
                  <a:close/>
                  <a:moveTo>
                    <a:pt x="186" y="152"/>
                  </a:moveTo>
                  <a:lnTo>
                    <a:pt x="186" y="156"/>
                  </a:lnTo>
                  <a:lnTo>
                    <a:pt x="182" y="156"/>
                  </a:lnTo>
                  <a:lnTo>
                    <a:pt x="178" y="156"/>
                  </a:lnTo>
                  <a:lnTo>
                    <a:pt x="178" y="152"/>
                  </a:lnTo>
                  <a:lnTo>
                    <a:pt x="178" y="156"/>
                  </a:lnTo>
                  <a:lnTo>
                    <a:pt x="174" y="156"/>
                  </a:lnTo>
                  <a:lnTo>
                    <a:pt x="174" y="152"/>
                  </a:lnTo>
                  <a:lnTo>
                    <a:pt x="174" y="150"/>
                  </a:lnTo>
                  <a:lnTo>
                    <a:pt x="178" y="146"/>
                  </a:lnTo>
                  <a:lnTo>
                    <a:pt x="182" y="146"/>
                  </a:lnTo>
                  <a:lnTo>
                    <a:pt x="186" y="150"/>
                  </a:lnTo>
                  <a:lnTo>
                    <a:pt x="186" y="152"/>
                  </a:lnTo>
                  <a:lnTo>
                    <a:pt x="186" y="152"/>
                  </a:lnTo>
                  <a:lnTo>
                    <a:pt x="186" y="152"/>
                  </a:lnTo>
                  <a:close/>
                  <a:moveTo>
                    <a:pt x="74" y="160"/>
                  </a:moveTo>
                  <a:lnTo>
                    <a:pt x="74" y="156"/>
                  </a:lnTo>
                  <a:lnTo>
                    <a:pt x="70" y="152"/>
                  </a:lnTo>
                  <a:lnTo>
                    <a:pt x="70" y="150"/>
                  </a:lnTo>
                  <a:lnTo>
                    <a:pt x="74" y="152"/>
                  </a:lnTo>
                  <a:lnTo>
                    <a:pt x="74" y="156"/>
                  </a:lnTo>
                  <a:lnTo>
                    <a:pt x="74" y="160"/>
                  </a:lnTo>
                  <a:lnTo>
                    <a:pt x="74" y="160"/>
                  </a:lnTo>
                  <a:lnTo>
                    <a:pt x="74" y="160"/>
                  </a:lnTo>
                  <a:close/>
                  <a:moveTo>
                    <a:pt x="502" y="166"/>
                  </a:moveTo>
                  <a:lnTo>
                    <a:pt x="498" y="166"/>
                  </a:lnTo>
                  <a:lnTo>
                    <a:pt x="498" y="164"/>
                  </a:lnTo>
                  <a:lnTo>
                    <a:pt x="494" y="164"/>
                  </a:lnTo>
                  <a:lnTo>
                    <a:pt x="490" y="160"/>
                  </a:lnTo>
                  <a:lnTo>
                    <a:pt x="488" y="160"/>
                  </a:lnTo>
                  <a:lnTo>
                    <a:pt x="484" y="160"/>
                  </a:lnTo>
                  <a:lnTo>
                    <a:pt x="488" y="160"/>
                  </a:lnTo>
                  <a:lnTo>
                    <a:pt x="484" y="160"/>
                  </a:lnTo>
                  <a:lnTo>
                    <a:pt x="480" y="160"/>
                  </a:lnTo>
                  <a:lnTo>
                    <a:pt x="476" y="160"/>
                  </a:lnTo>
                  <a:lnTo>
                    <a:pt x="476" y="156"/>
                  </a:lnTo>
                  <a:lnTo>
                    <a:pt x="476" y="160"/>
                  </a:lnTo>
                  <a:lnTo>
                    <a:pt x="472" y="160"/>
                  </a:lnTo>
                  <a:lnTo>
                    <a:pt x="468" y="160"/>
                  </a:lnTo>
                  <a:lnTo>
                    <a:pt x="468" y="156"/>
                  </a:lnTo>
                  <a:lnTo>
                    <a:pt x="464" y="156"/>
                  </a:lnTo>
                  <a:lnTo>
                    <a:pt x="464" y="160"/>
                  </a:lnTo>
                  <a:lnTo>
                    <a:pt x="460" y="164"/>
                  </a:lnTo>
                  <a:lnTo>
                    <a:pt x="460" y="160"/>
                  </a:lnTo>
                  <a:lnTo>
                    <a:pt x="460" y="156"/>
                  </a:lnTo>
                  <a:lnTo>
                    <a:pt x="464" y="156"/>
                  </a:lnTo>
                  <a:lnTo>
                    <a:pt x="464" y="152"/>
                  </a:lnTo>
                  <a:lnTo>
                    <a:pt x="468" y="152"/>
                  </a:lnTo>
                  <a:lnTo>
                    <a:pt x="472" y="152"/>
                  </a:lnTo>
                  <a:lnTo>
                    <a:pt x="476" y="152"/>
                  </a:lnTo>
                  <a:lnTo>
                    <a:pt x="480" y="152"/>
                  </a:lnTo>
                  <a:lnTo>
                    <a:pt x="484" y="152"/>
                  </a:lnTo>
                  <a:lnTo>
                    <a:pt x="484" y="150"/>
                  </a:lnTo>
                  <a:lnTo>
                    <a:pt x="488" y="150"/>
                  </a:lnTo>
                  <a:lnTo>
                    <a:pt x="488" y="152"/>
                  </a:lnTo>
                  <a:lnTo>
                    <a:pt x="490" y="152"/>
                  </a:lnTo>
                  <a:lnTo>
                    <a:pt x="494" y="152"/>
                  </a:lnTo>
                  <a:lnTo>
                    <a:pt x="498" y="152"/>
                  </a:lnTo>
                  <a:lnTo>
                    <a:pt x="502" y="156"/>
                  </a:lnTo>
                  <a:lnTo>
                    <a:pt x="502" y="160"/>
                  </a:lnTo>
                  <a:lnTo>
                    <a:pt x="506" y="164"/>
                  </a:lnTo>
                  <a:lnTo>
                    <a:pt x="502" y="166"/>
                  </a:lnTo>
                  <a:lnTo>
                    <a:pt x="502" y="166"/>
                  </a:lnTo>
                  <a:lnTo>
                    <a:pt x="502" y="166"/>
                  </a:lnTo>
                  <a:close/>
                  <a:moveTo>
                    <a:pt x="164" y="152"/>
                  </a:moveTo>
                  <a:lnTo>
                    <a:pt x="166" y="152"/>
                  </a:lnTo>
                  <a:lnTo>
                    <a:pt x="164" y="152"/>
                  </a:lnTo>
                  <a:lnTo>
                    <a:pt x="164" y="152"/>
                  </a:lnTo>
                  <a:lnTo>
                    <a:pt x="164" y="152"/>
                  </a:lnTo>
                  <a:close/>
                  <a:moveTo>
                    <a:pt x="438" y="156"/>
                  </a:moveTo>
                  <a:lnTo>
                    <a:pt x="442" y="156"/>
                  </a:lnTo>
                  <a:lnTo>
                    <a:pt x="446" y="156"/>
                  </a:lnTo>
                  <a:lnTo>
                    <a:pt x="450" y="156"/>
                  </a:lnTo>
                  <a:lnTo>
                    <a:pt x="450" y="160"/>
                  </a:lnTo>
                  <a:lnTo>
                    <a:pt x="454" y="160"/>
                  </a:lnTo>
                  <a:lnTo>
                    <a:pt x="454" y="164"/>
                  </a:lnTo>
                  <a:lnTo>
                    <a:pt x="450" y="164"/>
                  </a:lnTo>
                  <a:lnTo>
                    <a:pt x="450" y="166"/>
                  </a:lnTo>
                  <a:lnTo>
                    <a:pt x="446" y="166"/>
                  </a:lnTo>
                  <a:lnTo>
                    <a:pt x="442" y="166"/>
                  </a:lnTo>
                  <a:lnTo>
                    <a:pt x="438" y="164"/>
                  </a:lnTo>
                  <a:lnTo>
                    <a:pt x="434" y="160"/>
                  </a:lnTo>
                  <a:lnTo>
                    <a:pt x="434" y="156"/>
                  </a:lnTo>
                  <a:lnTo>
                    <a:pt x="438" y="156"/>
                  </a:lnTo>
                  <a:lnTo>
                    <a:pt x="438" y="156"/>
                  </a:lnTo>
                  <a:lnTo>
                    <a:pt x="438" y="156"/>
                  </a:lnTo>
                  <a:close/>
                  <a:moveTo>
                    <a:pt x="298" y="160"/>
                  </a:moveTo>
                  <a:lnTo>
                    <a:pt x="298" y="164"/>
                  </a:lnTo>
                  <a:lnTo>
                    <a:pt x="298" y="166"/>
                  </a:lnTo>
                  <a:lnTo>
                    <a:pt x="298" y="170"/>
                  </a:lnTo>
                  <a:lnTo>
                    <a:pt x="294" y="170"/>
                  </a:lnTo>
                  <a:lnTo>
                    <a:pt x="298" y="166"/>
                  </a:lnTo>
                  <a:lnTo>
                    <a:pt x="294" y="166"/>
                  </a:lnTo>
                  <a:lnTo>
                    <a:pt x="294" y="164"/>
                  </a:lnTo>
                  <a:lnTo>
                    <a:pt x="294" y="160"/>
                  </a:lnTo>
                  <a:lnTo>
                    <a:pt x="298" y="160"/>
                  </a:lnTo>
                  <a:lnTo>
                    <a:pt x="298" y="156"/>
                  </a:lnTo>
                  <a:lnTo>
                    <a:pt x="298" y="160"/>
                  </a:lnTo>
                  <a:lnTo>
                    <a:pt x="298" y="160"/>
                  </a:lnTo>
                  <a:lnTo>
                    <a:pt x="298" y="160"/>
                  </a:lnTo>
                  <a:close/>
                  <a:moveTo>
                    <a:pt x="458" y="156"/>
                  </a:moveTo>
                  <a:lnTo>
                    <a:pt x="458" y="160"/>
                  </a:lnTo>
                  <a:lnTo>
                    <a:pt x="458" y="156"/>
                  </a:lnTo>
                  <a:lnTo>
                    <a:pt x="458" y="156"/>
                  </a:lnTo>
                  <a:lnTo>
                    <a:pt x="458" y="156"/>
                  </a:lnTo>
                  <a:close/>
                  <a:moveTo>
                    <a:pt x="464" y="164"/>
                  </a:moveTo>
                  <a:lnTo>
                    <a:pt x="468" y="164"/>
                  </a:lnTo>
                  <a:lnTo>
                    <a:pt x="468" y="166"/>
                  </a:lnTo>
                  <a:lnTo>
                    <a:pt x="464" y="166"/>
                  </a:lnTo>
                  <a:lnTo>
                    <a:pt x="468" y="164"/>
                  </a:lnTo>
                  <a:lnTo>
                    <a:pt x="464" y="164"/>
                  </a:lnTo>
                  <a:lnTo>
                    <a:pt x="464" y="166"/>
                  </a:lnTo>
                  <a:lnTo>
                    <a:pt x="460" y="166"/>
                  </a:lnTo>
                  <a:lnTo>
                    <a:pt x="460" y="164"/>
                  </a:lnTo>
                  <a:lnTo>
                    <a:pt x="464" y="164"/>
                  </a:lnTo>
                  <a:lnTo>
                    <a:pt x="464" y="164"/>
                  </a:lnTo>
                  <a:lnTo>
                    <a:pt x="464" y="164"/>
                  </a:lnTo>
                  <a:close/>
                  <a:moveTo>
                    <a:pt x="468" y="164"/>
                  </a:moveTo>
                  <a:lnTo>
                    <a:pt x="472" y="164"/>
                  </a:lnTo>
                  <a:lnTo>
                    <a:pt x="468" y="164"/>
                  </a:lnTo>
                  <a:lnTo>
                    <a:pt x="468" y="164"/>
                  </a:lnTo>
                  <a:lnTo>
                    <a:pt x="468" y="164"/>
                  </a:lnTo>
                  <a:close/>
                  <a:moveTo>
                    <a:pt x="394" y="170"/>
                  </a:moveTo>
                  <a:lnTo>
                    <a:pt x="398" y="170"/>
                  </a:lnTo>
                  <a:lnTo>
                    <a:pt x="394" y="174"/>
                  </a:lnTo>
                  <a:lnTo>
                    <a:pt x="394" y="170"/>
                  </a:lnTo>
                  <a:lnTo>
                    <a:pt x="394" y="170"/>
                  </a:lnTo>
                  <a:lnTo>
                    <a:pt x="394" y="170"/>
                  </a:lnTo>
                  <a:close/>
                  <a:moveTo>
                    <a:pt x="394" y="178"/>
                  </a:moveTo>
                  <a:lnTo>
                    <a:pt x="398" y="178"/>
                  </a:lnTo>
                  <a:lnTo>
                    <a:pt x="398" y="182"/>
                  </a:lnTo>
                  <a:lnTo>
                    <a:pt x="398" y="186"/>
                  </a:lnTo>
                  <a:lnTo>
                    <a:pt x="394" y="182"/>
                  </a:lnTo>
                  <a:lnTo>
                    <a:pt x="394" y="186"/>
                  </a:lnTo>
                  <a:lnTo>
                    <a:pt x="394" y="190"/>
                  </a:lnTo>
                  <a:lnTo>
                    <a:pt x="398" y="194"/>
                  </a:lnTo>
                  <a:lnTo>
                    <a:pt x="394" y="194"/>
                  </a:lnTo>
                  <a:lnTo>
                    <a:pt x="390" y="194"/>
                  </a:lnTo>
                  <a:lnTo>
                    <a:pt x="390" y="196"/>
                  </a:lnTo>
                  <a:lnTo>
                    <a:pt x="390" y="200"/>
                  </a:lnTo>
                  <a:lnTo>
                    <a:pt x="386" y="200"/>
                  </a:lnTo>
                  <a:lnTo>
                    <a:pt x="386" y="196"/>
                  </a:lnTo>
                  <a:lnTo>
                    <a:pt x="386" y="194"/>
                  </a:lnTo>
                  <a:lnTo>
                    <a:pt x="390" y="194"/>
                  </a:lnTo>
                  <a:lnTo>
                    <a:pt x="390" y="190"/>
                  </a:lnTo>
                  <a:lnTo>
                    <a:pt x="390" y="186"/>
                  </a:lnTo>
                  <a:lnTo>
                    <a:pt x="390" y="182"/>
                  </a:lnTo>
                  <a:lnTo>
                    <a:pt x="390" y="178"/>
                  </a:lnTo>
                  <a:lnTo>
                    <a:pt x="394" y="178"/>
                  </a:lnTo>
                  <a:lnTo>
                    <a:pt x="394" y="178"/>
                  </a:lnTo>
                  <a:lnTo>
                    <a:pt x="394" y="178"/>
                  </a:lnTo>
                  <a:close/>
                  <a:moveTo>
                    <a:pt x="390" y="182"/>
                  </a:moveTo>
                  <a:lnTo>
                    <a:pt x="390" y="186"/>
                  </a:lnTo>
                  <a:lnTo>
                    <a:pt x="386" y="190"/>
                  </a:lnTo>
                  <a:lnTo>
                    <a:pt x="386" y="194"/>
                  </a:lnTo>
                  <a:lnTo>
                    <a:pt x="382" y="194"/>
                  </a:lnTo>
                  <a:lnTo>
                    <a:pt x="382" y="190"/>
                  </a:lnTo>
                  <a:lnTo>
                    <a:pt x="382" y="186"/>
                  </a:lnTo>
                  <a:lnTo>
                    <a:pt x="382" y="182"/>
                  </a:lnTo>
                  <a:lnTo>
                    <a:pt x="386" y="182"/>
                  </a:lnTo>
                  <a:lnTo>
                    <a:pt x="390" y="182"/>
                  </a:lnTo>
                  <a:lnTo>
                    <a:pt x="390" y="182"/>
                  </a:lnTo>
                  <a:lnTo>
                    <a:pt x="390" y="182"/>
                  </a:lnTo>
                  <a:close/>
                  <a:moveTo>
                    <a:pt x="378" y="190"/>
                  </a:moveTo>
                  <a:lnTo>
                    <a:pt x="378" y="194"/>
                  </a:lnTo>
                  <a:lnTo>
                    <a:pt x="378" y="196"/>
                  </a:lnTo>
                  <a:lnTo>
                    <a:pt x="374" y="194"/>
                  </a:lnTo>
                  <a:lnTo>
                    <a:pt x="374" y="190"/>
                  </a:lnTo>
                  <a:lnTo>
                    <a:pt x="378" y="190"/>
                  </a:lnTo>
                  <a:lnTo>
                    <a:pt x="378" y="190"/>
                  </a:lnTo>
                  <a:lnTo>
                    <a:pt x="378" y="190"/>
                  </a:lnTo>
                  <a:close/>
                  <a:moveTo>
                    <a:pt x="104" y="196"/>
                  </a:moveTo>
                  <a:lnTo>
                    <a:pt x="100" y="196"/>
                  </a:lnTo>
                  <a:lnTo>
                    <a:pt x="96" y="194"/>
                  </a:lnTo>
                  <a:lnTo>
                    <a:pt x="100" y="194"/>
                  </a:lnTo>
                  <a:lnTo>
                    <a:pt x="104" y="194"/>
                  </a:lnTo>
                  <a:lnTo>
                    <a:pt x="104" y="196"/>
                  </a:lnTo>
                  <a:lnTo>
                    <a:pt x="104" y="196"/>
                  </a:lnTo>
                  <a:lnTo>
                    <a:pt x="104" y="196"/>
                  </a:lnTo>
                  <a:close/>
                  <a:moveTo>
                    <a:pt x="554" y="194"/>
                  </a:moveTo>
                  <a:lnTo>
                    <a:pt x="558" y="194"/>
                  </a:lnTo>
                  <a:lnTo>
                    <a:pt x="558" y="196"/>
                  </a:lnTo>
                  <a:lnTo>
                    <a:pt x="558" y="200"/>
                  </a:lnTo>
                  <a:lnTo>
                    <a:pt x="558" y="204"/>
                  </a:lnTo>
                  <a:lnTo>
                    <a:pt x="554" y="204"/>
                  </a:lnTo>
                  <a:lnTo>
                    <a:pt x="554" y="200"/>
                  </a:lnTo>
                  <a:lnTo>
                    <a:pt x="550" y="200"/>
                  </a:lnTo>
                  <a:lnTo>
                    <a:pt x="554" y="200"/>
                  </a:lnTo>
                  <a:lnTo>
                    <a:pt x="554" y="196"/>
                  </a:lnTo>
                  <a:lnTo>
                    <a:pt x="554" y="194"/>
                  </a:lnTo>
                  <a:lnTo>
                    <a:pt x="554" y="194"/>
                  </a:lnTo>
                  <a:lnTo>
                    <a:pt x="554" y="194"/>
                  </a:lnTo>
                  <a:close/>
                  <a:moveTo>
                    <a:pt x="248" y="200"/>
                  </a:moveTo>
                  <a:lnTo>
                    <a:pt x="246" y="200"/>
                  </a:lnTo>
                  <a:lnTo>
                    <a:pt x="248" y="200"/>
                  </a:lnTo>
                  <a:lnTo>
                    <a:pt x="248" y="200"/>
                  </a:lnTo>
                  <a:lnTo>
                    <a:pt x="248" y="200"/>
                  </a:lnTo>
                  <a:close/>
                  <a:moveTo>
                    <a:pt x="358" y="200"/>
                  </a:moveTo>
                  <a:lnTo>
                    <a:pt x="358" y="204"/>
                  </a:lnTo>
                  <a:lnTo>
                    <a:pt x="360" y="204"/>
                  </a:lnTo>
                  <a:lnTo>
                    <a:pt x="358" y="208"/>
                  </a:lnTo>
                  <a:lnTo>
                    <a:pt x="358" y="212"/>
                  </a:lnTo>
                  <a:lnTo>
                    <a:pt x="358" y="208"/>
                  </a:lnTo>
                  <a:lnTo>
                    <a:pt x="358" y="204"/>
                  </a:lnTo>
                  <a:lnTo>
                    <a:pt x="358" y="200"/>
                  </a:lnTo>
                  <a:lnTo>
                    <a:pt x="358" y="200"/>
                  </a:lnTo>
                  <a:lnTo>
                    <a:pt x="358" y="200"/>
                  </a:lnTo>
                  <a:close/>
                  <a:moveTo>
                    <a:pt x="212" y="238"/>
                  </a:moveTo>
                  <a:lnTo>
                    <a:pt x="208" y="238"/>
                  </a:lnTo>
                  <a:lnTo>
                    <a:pt x="204" y="234"/>
                  </a:lnTo>
                  <a:lnTo>
                    <a:pt x="200" y="234"/>
                  </a:lnTo>
                  <a:lnTo>
                    <a:pt x="196" y="234"/>
                  </a:lnTo>
                  <a:lnTo>
                    <a:pt x="192" y="234"/>
                  </a:lnTo>
                  <a:lnTo>
                    <a:pt x="190" y="234"/>
                  </a:lnTo>
                  <a:lnTo>
                    <a:pt x="186" y="234"/>
                  </a:lnTo>
                  <a:lnTo>
                    <a:pt x="182" y="234"/>
                  </a:lnTo>
                  <a:lnTo>
                    <a:pt x="178" y="234"/>
                  </a:lnTo>
                  <a:lnTo>
                    <a:pt x="178" y="230"/>
                  </a:lnTo>
                  <a:lnTo>
                    <a:pt x="174" y="230"/>
                  </a:lnTo>
                  <a:lnTo>
                    <a:pt x="170" y="230"/>
                  </a:lnTo>
                  <a:lnTo>
                    <a:pt x="166" y="230"/>
                  </a:lnTo>
                  <a:lnTo>
                    <a:pt x="164" y="230"/>
                  </a:lnTo>
                  <a:lnTo>
                    <a:pt x="160" y="230"/>
                  </a:lnTo>
                  <a:lnTo>
                    <a:pt x="160" y="226"/>
                  </a:lnTo>
                  <a:lnTo>
                    <a:pt x="160" y="222"/>
                  </a:lnTo>
                  <a:lnTo>
                    <a:pt x="160" y="220"/>
                  </a:lnTo>
                  <a:lnTo>
                    <a:pt x="160" y="222"/>
                  </a:lnTo>
                  <a:lnTo>
                    <a:pt x="156" y="222"/>
                  </a:lnTo>
                  <a:lnTo>
                    <a:pt x="156" y="220"/>
                  </a:lnTo>
                  <a:lnTo>
                    <a:pt x="152" y="220"/>
                  </a:lnTo>
                  <a:lnTo>
                    <a:pt x="148" y="220"/>
                  </a:lnTo>
                  <a:lnTo>
                    <a:pt x="144" y="220"/>
                  </a:lnTo>
                  <a:lnTo>
                    <a:pt x="140" y="220"/>
                  </a:lnTo>
                  <a:lnTo>
                    <a:pt x="144" y="220"/>
                  </a:lnTo>
                  <a:lnTo>
                    <a:pt x="144" y="216"/>
                  </a:lnTo>
                  <a:lnTo>
                    <a:pt x="144" y="220"/>
                  </a:lnTo>
                  <a:lnTo>
                    <a:pt x="148" y="216"/>
                  </a:lnTo>
                  <a:lnTo>
                    <a:pt x="148" y="212"/>
                  </a:lnTo>
                  <a:lnTo>
                    <a:pt x="152" y="212"/>
                  </a:lnTo>
                  <a:lnTo>
                    <a:pt x="152" y="208"/>
                  </a:lnTo>
                  <a:lnTo>
                    <a:pt x="152" y="204"/>
                  </a:lnTo>
                  <a:lnTo>
                    <a:pt x="152" y="200"/>
                  </a:lnTo>
                  <a:lnTo>
                    <a:pt x="156" y="200"/>
                  </a:lnTo>
                  <a:lnTo>
                    <a:pt x="156" y="204"/>
                  </a:lnTo>
                  <a:lnTo>
                    <a:pt x="160" y="204"/>
                  </a:lnTo>
                  <a:lnTo>
                    <a:pt x="164" y="204"/>
                  </a:lnTo>
                  <a:lnTo>
                    <a:pt x="166" y="204"/>
                  </a:lnTo>
                  <a:lnTo>
                    <a:pt x="170" y="204"/>
                  </a:lnTo>
                  <a:lnTo>
                    <a:pt x="174" y="204"/>
                  </a:lnTo>
                  <a:lnTo>
                    <a:pt x="174" y="208"/>
                  </a:lnTo>
                  <a:lnTo>
                    <a:pt x="178" y="208"/>
                  </a:lnTo>
                  <a:lnTo>
                    <a:pt x="182" y="212"/>
                  </a:lnTo>
                  <a:lnTo>
                    <a:pt x="186" y="212"/>
                  </a:lnTo>
                  <a:lnTo>
                    <a:pt x="186" y="208"/>
                  </a:lnTo>
                  <a:lnTo>
                    <a:pt x="186" y="212"/>
                  </a:lnTo>
                  <a:lnTo>
                    <a:pt x="190" y="212"/>
                  </a:lnTo>
                  <a:lnTo>
                    <a:pt x="190" y="216"/>
                  </a:lnTo>
                  <a:lnTo>
                    <a:pt x="190" y="220"/>
                  </a:lnTo>
                  <a:lnTo>
                    <a:pt x="192" y="220"/>
                  </a:lnTo>
                  <a:lnTo>
                    <a:pt x="196" y="220"/>
                  </a:lnTo>
                  <a:lnTo>
                    <a:pt x="200" y="220"/>
                  </a:lnTo>
                  <a:lnTo>
                    <a:pt x="204" y="220"/>
                  </a:lnTo>
                  <a:lnTo>
                    <a:pt x="208" y="220"/>
                  </a:lnTo>
                  <a:lnTo>
                    <a:pt x="212" y="220"/>
                  </a:lnTo>
                  <a:lnTo>
                    <a:pt x="216" y="220"/>
                  </a:lnTo>
                  <a:lnTo>
                    <a:pt x="216" y="222"/>
                  </a:lnTo>
                  <a:lnTo>
                    <a:pt x="216" y="220"/>
                  </a:lnTo>
                  <a:lnTo>
                    <a:pt x="220" y="220"/>
                  </a:lnTo>
                  <a:lnTo>
                    <a:pt x="220" y="216"/>
                  </a:lnTo>
                  <a:lnTo>
                    <a:pt x="220" y="212"/>
                  </a:lnTo>
                  <a:lnTo>
                    <a:pt x="222" y="212"/>
                  </a:lnTo>
                  <a:lnTo>
                    <a:pt x="226" y="216"/>
                  </a:lnTo>
                  <a:lnTo>
                    <a:pt x="230" y="216"/>
                  </a:lnTo>
                  <a:lnTo>
                    <a:pt x="234" y="216"/>
                  </a:lnTo>
                  <a:lnTo>
                    <a:pt x="234" y="220"/>
                  </a:lnTo>
                  <a:lnTo>
                    <a:pt x="238" y="220"/>
                  </a:lnTo>
                  <a:lnTo>
                    <a:pt x="242" y="220"/>
                  </a:lnTo>
                  <a:lnTo>
                    <a:pt x="246" y="220"/>
                  </a:lnTo>
                  <a:lnTo>
                    <a:pt x="246" y="222"/>
                  </a:lnTo>
                  <a:lnTo>
                    <a:pt x="248" y="222"/>
                  </a:lnTo>
                  <a:lnTo>
                    <a:pt x="248" y="226"/>
                  </a:lnTo>
                  <a:lnTo>
                    <a:pt x="246" y="222"/>
                  </a:lnTo>
                  <a:lnTo>
                    <a:pt x="246" y="226"/>
                  </a:lnTo>
                  <a:lnTo>
                    <a:pt x="248" y="226"/>
                  </a:lnTo>
                  <a:lnTo>
                    <a:pt x="248" y="230"/>
                  </a:lnTo>
                  <a:lnTo>
                    <a:pt x="252" y="234"/>
                  </a:lnTo>
                  <a:lnTo>
                    <a:pt x="256" y="234"/>
                  </a:lnTo>
                  <a:lnTo>
                    <a:pt x="260" y="234"/>
                  </a:lnTo>
                  <a:lnTo>
                    <a:pt x="264" y="234"/>
                  </a:lnTo>
                  <a:lnTo>
                    <a:pt x="268" y="234"/>
                  </a:lnTo>
                  <a:lnTo>
                    <a:pt x="268" y="230"/>
                  </a:lnTo>
                  <a:lnTo>
                    <a:pt x="268" y="234"/>
                  </a:lnTo>
                  <a:lnTo>
                    <a:pt x="272" y="234"/>
                  </a:lnTo>
                  <a:lnTo>
                    <a:pt x="272" y="238"/>
                  </a:lnTo>
                  <a:lnTo>
                    <a:pt x="272" y="242"/>
                  </a:lnTo>
                  <a:lnTo>
                    <a:pt x="272" y="246"/>
                  </a:lnTo>
                  <a:lnTo>
                    <a:pt x="272" y="250"/>
                  </a:lnTo>
                  <a:lnTo>
                    <a:pt x="276" y="250"/>
                  </a:lnTo>
                  <a:lnTo>
                    <a:pt x="276" y="252"/>
                  </a:lnTo>
                  <a:lnTo>
                    <a:pt x="272" y="252"/>
                  </a:lnTo>
                  <a:lnTo>
                    <a:pt x="272" y="250"/>
                  </a:lnTo>
                  <a:lnTo>
                    <a:pt x="268" y="250"/>
                  </a:lnTo>
                  <a:lnTo>
                    <a:pt x="264" y="250"/>
                  </a:lnTo>
                  <a:lnTo>
                    <a:pt x="260" y="246"/>
                  </a:lnTo>
                  <a:lnTo>
                    <a:pt x="256" y="246"/>
                  </a:lnTo>
                  <a:lnTo>
                    <a:pt x="256" y="242"/>
                  </a:lnTo>
                  <a:lnTo>
                    <a:pt x="252" y="242"/>
                  </a:lnTo>
                  <a:lnTo>
                    <a:pt x="252" y="246"/>
                  </a:lnTo>
                  <a:lnTo>
                    <a:pt x="248" y="246"/>
                  </a:lnTo>
                  <a:lnTo>
                    <a:pt x="246" y="246"/>
                  </a:lnTo>
                  <a:lnTo>
                    <a:pt x="242" y="246"/>
                  </a:lnTo>
                  <a:lnTo>
                    <a:pt x="238" y="246"/>
                  </a:lnTo>
                  <a:lnTo>
                    <a:pt x="234" y="242"/>
                  </a:lnTo>
                  <a:lnTo>
                    <a:pt x="234" y="246"/>
                  </a:lnTo>
                  <a:lnTo>
                    <a:pt x="230" y="246"/>
                  </a:lnTo>
                  <a:lnTo>
                    <a:pt x="230" y="242"/>
                  </a:lnTo>
                  <a:lnTo>
                    <a:pt x="226" y="242"/>
                  </a:lnTo>
                  <a:lnTo>
                    <a:pt x="222" y="242"/>
                  </a:lnTo>
                  <a:lnTo>
                    <a:pt x="220" y="242"/>
                  </a:lnTo>
                  <a:lnTo>
                    <a:pt x="216" y="242"/>
                  </a:lnTo>
                  <a:lnTo>
                    <a:pt x="212" y="238"/>
                  </a:lnTo>
                  <a:lnTo>
                    <a:pt x="212" y="238"/>
                  </a:lnTo>
                  <a:lnTo>
                    <a:pt x="212" y="238"/>
                  </a:lnTo>
                  <a:close/>
                  <a:moveTo>
                    <a:pt x="554" y="204"/>
                  </a:moveTo>
                  <a:lnTo>
                    <a:pt x="558" y="204"/>
                  </a:lnTo>
                  <a:lnTo>
                    <a:pt x="558" y="208"/>
                  </a:lnTo>
                  <a:lnTo>
                    <a:pt x="558" y="212"/>
                  </a:lnTo>
                  <a:lnTo>
                    <a:pt x="554" y="208"/>
                  </a:lnTo>
                  <a:lnTo>
                    <a:pt x="554" y="204"/>
                  </a:lnTo>
                  <a:lnTo>
                    <a:pt x="554" y="204"/>
                  </a:lnTo>
                  <a:lnTo>
                    <a:pt x="554" y="204"/>
                  </a:lnTo>
                  <a:close/>
                  <a:moveTo>
                    <a:pt x="550" y="208"/>
                  </a:moveTo>
                  <a:lnTo>
                    <a:pt x="554" y="208"/>
                  </a:lnTo>
                  <a:lnTo>
                    <a:pt x="554" y="212"/>
                  </a:lnTo>
                  <a:lnTo>
                    <a:pt x="554" y="216"/>
                  </a:lnTo>
                  <a:lnTo>
                    <a:pt x="554" y="220"/>
                  </a:lnTo>
                  <a:lnTo>
                    <a:pt x="550" y="220"/>
                  </a:lnTo>
                  <a:lnTo>
                    <a:pt x="550" y="212"/>
                  </a:lnTo>
                  <a:lnTo>
                    <a:pt x="550" y="208"/>
                  </a:lnTo>
                  <a:lnTo>
                    <a:pt x="550" y="208"/>
                  </a:lnTo>
                  <a:lnTo>
                    <a:pt x="550" y="208"/>
                  </a:lnTo>
                  <a:close/>
                  <a:moveTo>
                    <a:pt x="140" y="212"/>
                  </a:moveTo>
                  <a:lnTo>
                    <a:pt x="140" y="216"/>
                  </a:lnTo>
                  <a:lnTo>
                    <a:pt x="140" y="212"/>
                  </a:lnTo>
                  <a:lnTo>
                    <a:pt x="140" y="212"/>
                  </a:lnTo>
                  <a:lnTo>
                    <a:pt x="140" y="212"/>
                  </a:lnTo>
                  <a:close/>
                  <a:moveTo>
                    <a:pt x="286" y="220"/>
                  </a:moveTo>
                  <a:lnTo>
                    <a:pt x="290" y="220"/>
                  </a:lnTo>
                  <a:lnTo>
                    <a:pt x="286" y="220"/>
                  </a:lnTo>
                  <a:lnTo>
                    <a:pt x="286" y="222"/>
                  </a:lnTo>
                  <a:lnTo>
                    <a:pt x="282" y="222"/>
                  </a:lnTo>
                  <a:lnTo>
                    <a:pt x="282" y="220"/>
                  </a:lnTo>
                  <a:lnTo>
                    <a:pt x="286" y="220"/>
                  </a:lnTo>
                  <a:lnTo>
                    <a:pt x="286" y="220"/>
                  </a:lnTo>
                  <a:lnTo>
                    <a:pt x="286" y="220"/>
                  </a:lnTo>
                  <a:close/>
                  <a:moveTo>
                    <a:pt x="252" y="220"/>
                  </a:moveTo>
                  <a:lnTo>
                    <a:pt x="256" y="220"/>
                  </a:lnTo>
                  <a:lnTo>
                    <a:pt x="260" y="220"/>
                  </a:lnTo>
                  <a:lnTo>
                    <a:pt x="264" y="220"/>
                  </a:lnTo>
                  <a:lnTo>
                    <a:pt x="268" y="220"/>
                  </a:lnTo>
                  <a:lnTo>
                    <a:pt x="268" y="222"/>
                  </a:lnTo>
                  <a:lnTo>
                    <a:pt x="264" y="222"/>
                  </a:lnTo>
                  <a:lnTo>
                    <a:pt x="260" y="222"/>
                  </a:lnTo>
                  <a:lnTo>
                    <a:pt x="260" y="226"/>
                  </a:lnTo>
                  <a:lnTo>
                    <a:pt x="256" y="226"/>
                  </a:lnTo>
                  <a:lnTo>
                    <a:pt x="252" y="226"/>
                  </a:lnTo>
                  <a:lnTo>
                    <a:pt x="252" y="222"/>
                  </a:lnTo>
                  <a:lnTo>
                    <a:pt x="252" y="226"/>
                  </a:lnTo>
                  <a:lnTo>
                    <a:pt x="248" y="222"/>
                  </a:lnTo>
                  <a:lnTo>
                    <a:pt x="248" y="220"/>
                  </a:lnTo>
                  <a:lnTo>
                    <a:pt x="252" y="220"/>
                  </a:lnTo>
                  <a:lnTo>
                    <a:pt x="252" y="220"/>
                  </a:lnTo>
                  <a:lnTo>
                    <a:pt x="252" y="220"/>
                  </a:lnTo>
                  <a:close/>
                  <a:moveTo>
                    <a:pt x="516" y="222"/>
                  </a:moveTo>
                  <a:lnTo>
                    <a:pt x="516" y="226"/>
                  </a:lnTo>
                  <a:lnTo>
                    <a:pt x="516" y="230"/>
                  </a:lnTo>
                  <a:lnTo>
                    <a:pt x="514" y="234"/>
                  </a:lnTo>
                  <a:lnTo>
                    <a:pt x="514" y="238"/>
                  </a:lnTo>
                  <a:lnTo>
                    <a:pt x="510" y="238"/>
                  </a:lnTo>
                  <a:lnTo>
                    <a:pt x="506" y="238"/>
                  </a:lnTo>
                  <a:lnTo>
                    <a:pt x="510" y="234"/>
                  </a:lnTo>
                  <a:lnTo>
                    <a:pt x="510" y="230"/>
                  </a:lnTo>
                  <a:lnTo>
                    <a:pt x="514" y="226"/>
                  </a:lnTo>
                  <a:lnTo>
                    <a:pt x="514" y="222"/>
                  </a:lnTo>
                  <a:lnTo>
                    <a:pt x="516" y="222"/>
                  </a:lnTo>
                  <a:lnTo>
                    <a:pt x="516" y="222"/>
                  </a:lnTo>
                  <a:lnTo>
                    <a:pt x="516" y="222"/>
                  </a:lnTo>
                  <a:close/>
                  <a:moveTo>
                    <a:pt x="614" y="226"/>
                  </a:moveTo>
                  <a:lnTo>
                    <a:pt x="618" y="226"/>
                  </a:lnTo>
                  <a:lnTo>
                    <a:pt x="618" y="230"/>
                  </a:lnTo>
                  <a:lnTo>
                    <a:pt x="622" y="230"/>
                  </a:lnTo>
                  <a:lnTo>
                    <a:pt x="618" y="234"/>
                  </a:lnTo>
                  <a:lnTo>
                    <a:pt x="618" y="238"/>
                  </a:lnTo>
                  <a:lnTo>
                    <a:pt x="618" y="242"/>
                  </a:lnTo>
                  <a:lnTo>
                    <a:pt x="614" y="242"/>
                  </a:lnTo>
                  <a:lnTo>
                    <a:pt x="610" y="246"/>
                  </a:lnTo>
                  <a:lnTo>
                    <a:pt x="606" y="246"/>
                  </a:lnTo>
                  <a:lnTo>
                    <a:pt x="602" y="246"/>
                  </a:lnTo>
                  <a:lnTo>
                    <a:pt x="600" y="246"/>
                  </a:lnTo>
                  <a:lnTo>
                    <a:pt x="602" y="242"/>
                  </a:lnTo>
                  <a:lnTo>
                    <a:pt x="602" y="238"/>
                  </a:lnTo>
                  <a:lnTo>
                    <a:pt x="602" y="234"/>
                  </a:lnTo>
                  <a:lnTo>
                    <a:pt x="606" y="230"/>
                  </a:lnTo>
                  <a:lnTo>
                    <a:pt x="610" y="230"/>
                  </a:lnTo>
                  <a:lnTo>
                    <a:pt x="610" y="226"/>
                  </a:lnTo>
                  <a:lnTo>
                    <a:pt x="614" y="226"/>
                  </a:lnTo>
                  <a:lnTo>
                    <a:pt x="614" y="226"/>
                  </a:lnTo>
                  <a:lnTo>
                    <a:pt x="614" y="226"/>
                  </a:lnTo>
                  <a:close/>
                  <a:moveTo>
                    <a:pt x="488" y="234"/>
                  </a:moveTo>
                  <a:lnTo>
                    <a:pt x="490" y="234"/>
                  </a:lnTo>
                  <a:lnTo>
                    <a:pt x="490" y="238"/>
                  </a:lnTo>
                  <a:lnTo>
                    <a:pt x="488" y="238"/>
                  </a:lnTo>
                  <a:lnTo>
                    <a:pt x="488" y="234"/>
                  </a:lnTo>
                  <a:lnTo>
                    <a:pt x="488" y="234"/>
                  </a:lnTo>
                  <a:lnTo>
                    <a:pt x="488" y="234"/>
                  </a:lnTo>
                  <a:close/>
                  <a:moveTo>
                    <a:pt x="272" y="242"/>
                  </a:moveTo>
                  <a:lnTo>
                    <a:pt x="276" y="242"/>
                  </a:lnTo>
                  <a:lnTo>
                    <a:pt x="278" y="242"/>
                  </a:lnTo>
                  <a:lnTo>
                    <a:pt x="282" y="242"/>
                  </a:lnTo>
                  <a:lnTo>
                    <a:pt x="282" y="238"/>
                  </a:lnTo>
                  <a:lnTo>
                    <a:pt x="286" y="242"/>
                  </a:lnTo>
                  <a:lnTo>
                    <a:pt x="290" y="242"/>
                  </a:lnTo>
                  <a:lnTo>
                    <a:pt x="290" y="246"/>
                  </a:lnTo>
                  <a:lnTo>
                    <a:pt x="286" y="250"/>
                  </a:lnTo>
                  <a:lnTo>
                    <a:pt x="282" y="250"/>
                  </a:lnTo>
                  <a:lnTo>
                    <a:pt x="282" y="252"/>
                  </a:lnTo>
                  <a:lnTo>
                    <a:pt x="282" y="250"/>
                  </a:lnTo>
                  <a:lnTo>
                    <a:pt x="278" y="246"/>
                  </a:lnTo>
                  <a:lnTo>
                    <a:pt x="276" y="246"/>
                  </a:lnTo>
                  <a:lnTo>
                    <a:pt x="276" y="242"/>
                  </a:lnTo>
                  <a:lnTo>
                    <a:pt x="272" y="242"/>
                  </a:lnTo>
                  <a:lnTo>
                    <a:pt x="272" y="242"/>
                  </a:lnTo>
                  <a:lnTo>
                    <a:pt x="272" y="242"/>
                  </a:lnTo>
                  <a:close/>
                  <a:moveTo>
                    <a:pt x="390" y="250"/>
                  </a:moveTo>
                  <a:lnTo>
                    <a:pt x="386" y="250"/>
                  </a:lnTo>
                  <a:lnTo>
                    <a:pt x="386" y="252"/>
                  </a:lnTo>
                  <a:lnTo>
                    <a:pt x="382" y="252"/>
                  </a:lnTo>
                  <a:lnTo>
                    <a:pt x="378" y="252"/>
                  </a:lnTo>
                  <a:lnTo>
                    <a:pt x="374" y="252"/>
                  </a:lnTo>
                  <a:lnTo>
                    <a:pt x="372" y="252"/>
                  </a:lnTo>
                  <a:lnTo>
                    <a:pt x="368" y="252"/>
                  </a:lnTo>
                  <a:lnTo>
                    <a:pt x="364" y="256"/>
                  </a:lnTo>
                  <a:lnTo>
                    <a:pt x="364" y="252"/>
                  </a:lnTo>
                  <a:lnTo>
                    <a:pt x="360" y="252"/>
                  </a:lnTo>
                  <a:lnTo>
                    <a:pt x="358" y="252"/>
                  </a:lnTo>
                  <a:lnTo>
                    <a:pt x="354" y="252"/>
                  </a:lnTo>
                  <a:lnTo>
                    <a:pt x="350" y="252"/>
                  </a:lnTo>
                  <a:lnTo>
                    <a:pt x="350" y="250"/>
                  </a:lnTo>
                  <a:lnTo>
                    <a:pt x="350" y="246"/>
                  </a:lnTo>
                  <a:lnTo>
                    <a:pt x="354" y="246"/>
                  </a:lnTo>
                  <a:lnTo>
                    <a:pt x="354" y="242"/>
                  </a:lnTo>
                  <a:lnTo>
                    <a:pt x="358" y="242"/>
                  </a:lnTo>
                  <a:lnTo>
                    <a:pt x="360" y="246"/>
                  </a:lnTo>
                  <a:lnTo>
                    <a:pt x="364" y="246"/>
                  </a:lnTo>
                  <a:lnTo>
                    <a:pt x="368" y="246"/>
                  </a:lnTo>
                  <a:lnTo>
                    <a:pt x="368" y="250"/>
                  </a:lnTo>
                  <a:lnTo>
                    <a:pt x="372" y="250"/>
                  </a:lnTo>
                  <a:lnTo>
                    <a:pt x="374" y="246"/>
                  </a:lnTo>
                  <a:lnTo>
                    <a:pt x="378" y="246"/>
                  </a:lnTo>
                  <a:lnTo>
                    <a:pt x="378" y="250"/>
                  </a:lnTo>
                  <a:lnTo>
                    <a:pt x="382" y="250"/>
                  </a:lnTo>
                  <a:lnTo>
                    <a:pt x="386" y="250"/>
                  </a:lnTo>
                  <a:lnTo>
                    <a:pt x="386" y="246"/>
                  </a:lnTo>
                  <a:lnTo>
                    <a:pt x="390" y="246"/>
                  </a:lnTo>
                  <a:lnTo>
                    <a:pt x="394" y="242"/>
                  </a:lnTo>
                  <a:lnTo>
                    <a:pt x="390" y="242"/>
                  </a:lnTo>
                  <a:lnTo>
                    <a:pt x="394" y="242"/>
                  </a:lnTo>
                  <a:lnTo>
                    <a:pt x="394" y="246"/>
                  </a:lnTo>
                  <a:lnTo>
                    <a:pt x="390" y="246"/>
                  </a:lnTo>
                  <a:lnTo>
                    <a:pt x="390" y="250"/>
                  </a:lnTo>
                  <a:lnTo>
                    <a:pt x="390" y="250"/>
                  </a:lnTo>
                  <a:lnTo>
                    <a:pt x="390" y="250"/>
                  </a:lnTo>
                  <a:close/>
                  <a:moveTo>
                    <a:pt x="338" y="250"/>
                  </a:moveTo>
                  <a:lnTo>
                    <a:pt x="338" y="252"/>
                  </a:lnTo>
                  <a:lnTo>
                    <a:pt x="334" y="252"/>
                  </a:lnTo>
                  <a:lnTo>
                    <a:pt x="334" y="250"/>
                  </a:lnTo>
                  <a:lnTo>
                    <a:pt x="332" y="252"/>
                  </a:lnTo>
                  <a:lnTo>
                    <a:pt x="334" y="252"/>
                  </a:lnTo>
                  <a:lnTo>
                    <a:pt x="332" y="252"/>
                  </a:lnTo>
                  <a:lnTo>
                    <a:pt x="328" y="252"/>
                  </a:lnTo>
                  <a:lnTo>
                    <a:pt x="328" y="250"/>
                  </a:lnTo>
                  <a:lnTo>
                    <a:pt x="328" y="252"/>
                  </a:lnTo>
                  <a:lnTo>
                    <a:pt x="324" y="252"/>
                  </a:lnTo>
                  <a:lnTo>
                    <a:pt x="320" y="256"/>
                  </a:lnTo>
                  <a:lnTo>
                    <a:pt x="320" y="252"/>
                  </a:lnTo>
                  <a:lnTo>
                    <a:pt x="316" y="256"/>
                  </a:lnTo>
                  <a:lnTo>
                    <a:pt x="312" y="256"/>
                  </a:lnTo>
                  <a:lnTo>
                    <a:pt x="308" y="256"/>
                  </a:lnTo>
                  <a:lnTo>
                    <a:pt x="304" y="256"/>
                  </a:lnTo>
                  <a:lnTo>
                    <a:pt x="304" y="252"/>
                  </a:lnTo>
                  <a:lnTo>
                    <a:pt x="304" y="250"/>
                  </a:lnTo>
                  <a:lnTo>
                    <a:pt x="308" y="250"/>
                  </a:lnTo>
                  <a:lnTo>
                    <a:pt x="308" y="246"/>
                  </a:lnTo>
                  <a:lnTo>
                    <a:pt x="312" y="246"/>
                  </a:lnTo>
                  <a:lnTo>
                    <a:pt x="316" y="246"/>
                  </a:lnTo>
                  <a:lnTo>
                    <a:pt x="316" y="250"/>
                  </a:lnTo>
                  <a:lnTo>
                    <a:pt x="320" y="250"/>
                  </a:lnTo>
                  <a:lnTo>
                    <a:pt x="324" y="252"/>
                  </a:lnTo>
                  <a:lnTo>
                    <a:pt x="324" y="250"/>
                  </a:lnTo>
                  <a:lnTo>
                    <a:pt x="328" y="250"/>
                  </a:lnTo>
                  <a:lnTo>
                    <a:pt x="324" y="246"/>
                  </a:lnTo>
                  <a:lnTo>
                    <a:pt x="320" y="246"/>
                  </a:lnTo>
                  <a:lnTo>
                    <a:pt x="320" y="242"/>
                  </a:lnTo>
                  <a:lnTo>
                    <a:pt x="324" y="242"/>
                  </a:lnTo>
                  <a:lnTo>
                    <a:pt x="328" y="242"/>
                  </a:lnTo>
                  <a:lnTo>
                    <a:pt x="328" y="246"/>
                  </a:lnTo>
                  <a:lnTo>
                    <a:pt x="328" y="242"/>
                  </a:lnTo>
                  <a:lnTo>
                    <a:pt x="332" y="242"/>
                  </a:lnTo>
                  <a:lnTo>
                    <a:pt x="332" y="246"/>
                  </a:lnTo>
                  <a:lnTo>
                    <a:pt x="332" y="250"/>
                  </a:lnTo>
                  <a:lnTo>
                    <a:pt x="332" y="246"/>
                  </a:lnTo>
                  <a:lnTo>
                    <a:pt x="334" y="246"/>
                  </a:lnTo>
                  <a:lnTo>
                    <a:pt x="338" y="246"/>
                  </a:lnTo>
                  <a:lnTo>
                    <a:pt x="338" y="250"/>
                  </a:lnTo>
                  <a:lnTo>
                    <a:pt x="338" y="250"/>
                  </a:lnTo>
                  <a:lnTo>
                    <a:pt x="338" y="250"/>
                  </a:lnTo>
                  <a:close/>
                  <a:moveTo>
                    <a:pt x="460" y="242"/>
                  </a:moveTo>
                  <a:lnTo>
                    <a:pt x="464" y="242"/>
                  </a:lnTo>
                  <a:lnTo>
                    <a:pt x="460" y="242"/>
                  </a:lnTo>
                  <a:lnTo>
                    <a:pt x="460" y="242"/>
                  </a:lnTo>
                  <a:lnTo>
                    <a:pt x="460" y="242"/>
                  </a:lnTo>
                  <a:close/>
                  <a:moveTo>
                    <a:pt x="316" y="246"/>
                  </a:moveTo>
                  <a:lnTo>
                    <a:pt x="316" y="242"/>
                  </a:lnTo>
                  <a:lnTo>
                    <a:pt x="320" y="242"/>
                  </a:lnTo>
                  <a:lnTo>
                    <a:pt x="316" y="242"/>
                  </a:lnTo>
                  <a:lnTo>
                    <a:pt x="316" y="246"/>
                  </a:lnTo>
                  <a:lnTo>
                    <a:pt x="316" y="246"/>
                  </a:lnTo>
                  <a:lnTo>
                    <a:pt x="316" y="246"/>
                  </a:lnTo>
                  <a:close/>
                  <a:moveTo>
                    <a:pt x="618" y="242"/>
                  </a:moveTo>
                  <a:lnTo>
                    <a:pt x="618" y="246"/>
                  </a:lnTo>
                  <a:lnTo>
                    <a:pt x="614" y="246"/>
                  </a:lnTo>
                  <a:lnTo>
                    <a:pt x="614" y="242"/>
                  </a:lnTo>
                  <a:lnTo>
                    <a:pt x="618" y="242"/>
                  </a:lnTo>
                  <a:lnTo>
                    <a:pt x="618" y="242"/>
                  </a:lnTo>
                  <a:lnTo>
                    <a:pt x="618" y="242"/>
                  </a:lnTo>
                  <a:close/>
                  <a:moveTo>
                    <a:pt x="476" y="242"/>
                  </a:moveTo>
                  <a:lnTo>
                    <a:pt x="480" y="242"/>
                  </a:lnTo>
                  <a:lnTo>
                    <a:pt x="476" y="242"/>
                  </a:lnTo>
                  <a:lnTo>
                    <a:pt x="476" y="242"/>
                  </a:lnTo>
                  <a:lnTo>
                    <a:pt x="476" y="242"/>
                  </a:lnTo>
                  <a:close/>
                  <a:moveTo>
                    <a:pt x="298" y="242"/>
                  </a:moveTo>
                  <a:lnTo>
                    <a:pt x="302" y="242"/>
                  </a:lnTo>
                  <a:lnTo>
                    <a:pt x="304" y="246"/>
                  </a:lnTo>
                  <a:lnTo>
                    <a:pt x="304" y="250"/>
                  </a:lnTo>
                  <a:lnTo>
                    <a:pt x="302" y="250"/>
                  </a:lnTo>
                  <a:lnTo>
                    <a:pt x="302" y="252"/>
                  </a:lnTo>
                  <a:lnTo>
                    <a:pt x="298" y="252"/>
                  </a:lnTo>
                  <a:lnTo>
                    <a:pt x="294" y="252"/>
                  </a:lnTo>
                  <a:lnTo>
                    <a:pt x="298" y="250"/>
                  </a:lnTo>
                  <a:lnTo>
                    <a:pt x="294" y="250"/>
                  </a:lnTo>
                  <a:lnTo>
                    <a:pt x="298" y="246"/>
                  </a:lnTo>
                  <a:lnTo>
                    <a:pt x="298" y="242"/>
                  </a:lnTo>
                  <a:lnTo>
                    <a:pt x="298" y="242"/>
                  </a:lnTo>
                  <a:lnTo>
                    <a:pt x="298" y="242"/>
                  </a:lnTo>
                  <a:close/>
                  <a:moveTo>
                    <a:pt x="394" y="246"/>
                  </a:moveTo>
                  <a:lnTo>
                    <a:pt x="394" y="242"/>
                  </a:lnTo>
                  <a:lnTo>
                    <a:pt x="398" y="242"/>
                  </a:lnTo>
                  <a:lnTo>
                    <a:pt x="398" y="246"/>
                  </a:lnTo>
                  <a:lnTo>
                    <a:pt x="394" y="246"/>
                  </a:lnTo>
                  <a:lnTo>
                    <a:pt x="394" y="246"/>
                  </a:lnTo>
                  <a:lnTo>
                    <a:pt x="394" y="246"/>
                  </a:lnTo>
                  <a:close/>
                  <a:moveTo>
                    <a:pt x="342" y="246"/>
                  </a:moveTo>
                  <a:lnTo>
                    <a:pt x="346" y="246"/>
                  </a:lnTo>
                  <a:lnTo>
                    <a:pt x="346" y="250"/>
                  </a:lnTo>
                  <a:lnTo>
                    <a:pt x="342" y="250"/>
                  </a:lnTo>
                  <a:lnTo>
                    <a:pt x="342" y="252"/>
                  </a:lnTo>
                  <a:lnTo>
                    <a:pt x="342" y="250"/>
                  </a:lnTo>
                  <a:lnTo>
                    <a:pt x="342" y="246"/>
                  </a:lnTo>
                  <a:lnTo>
                    <a:pt x="342" y="246"/>
                  </a:lnTo>
                  <a:lnTo>
                    <a:pt x="342" y="246"/>
                  </a:lnTo>
                  <a:close/>
                  <a:moveTo>
                    <a:pt x="390" y="250"/>
                  </a:moveTo>
                  <a:lnTo>
                    <a:pt x="394" y="246"/>
                  </a:lnTo>
                  <a:lnTo>
                    <a:pt x="394" y="250"/>
                  </a:lnTo>
                  <a:lnTo>
                    <a:pt x="390" y="250"/>
                  </a:lnTo>
                  <a:lnTo>
                    <a:pt x="390" y="250"/>
                  </a:lnTo>
                  <a:lnTo>
                    <a:pt x="390" y="250"/>
                  </a:lnTo>
                  <a:close/>
                  <a:moveTo>
                    <a:pt x="346" y="252"/>
                  </a:moveTo>
                  <a:lnTo>
                    <a:pt x="346" y="250"/>
                  </a:lnTo>
                  <a:lnTo>
                    <a:pt x="346" y="252"/>
                  </a:lnTo>
                  <a:lnTo>
                    <a:pt x="346" y="252"/>
                  </a:lnTo>
                  <a:lnTo>
                    <a:pt x="346" y="252"/>
                  </a:lnTo>
                  <a:close/>
                  <a:moveTo>
                    <a:pt x="338" y="268"/>
                  </a:moveTo>
                  <a:lnTo>
                    <a:pt x="334" y="264"/>
                  </a:lnTo>
                  <a:lnTo>
                    <a:pt x="338" y="264"/>
                  </a:lnTo>
                  <a:lnTo>
                    <a:pt x="342" y="260"/>
                  </a:lnTo>
                  <a:lnTo>
                    <a:pt x="342" y="264"/>
                  </a:lnTo>
                  <a:lnTo>
                    <a:pt x="346" y="260"/>
                  </a:lnTo>
                  <a:lnTo>
                    <a:pt x="346" y="264"/>
                  </a:lnTo>
                  <a:lnTo>
                    <a:pt x="350" y="264"/>
                  </a:lnTo>
                  <a:lnTo>
                    <a:pt x="350" y="260"/>
                  </a:lnTo>
                  <a:lnTo>
                    <a:pt x="350" y="264"/>
                  </a:lnTo>
                  <a:lnTo>
                    <a:pt x="354" y="264"/>
                  </a:lnTo>
                  <a:lnTo>
                    <a:pt x="354" y="268"/>
                  </a:lnTo>
                  <a:lnTo>
                    <a:pt x="358" y="268"/>
                  </a:lnTo>
                  <a:lnTo>
                    <a:pt x="360" y="268"/>
                  </a:lnTo>
                  <a:lnTo>
                    <a:pt x="360" y="272"/>
                  </a:lnTo>
                  <a:lnTo>
                    <a:pt x="364" y="272"/>
                  </a:lnTo>
                  <a:lnTo>
                    <a:pt x="364" y="276"/>
                  </a:lnTo>
                  <a:lnTo>
                    <a:pt x="360" y="276"/>
                  </a:lnTo>
                  <a:lnTo>
                    <a:pt x="360" y="280"/>
                  </a:lnTo>
                  <a:lnTo>
                    <a:pt x="358" y="280"/>
                  </a:lnTo>
                  <a:lnTo>
                    <a:pt x="354" y="280"/>
                  </a:lnTo>
                  <a:lnTo>
                    <a:pt x="354" y="276"/>
                  </a:lnTo>
                  <a:lnTo>
                    <a:pt x="350" y="276"/>
                  </a:lnTo>
                  <a:lnTo>
                    <a:pt x="350" y="272"/>
                  </a:lnTo>
                  <a:lnTo>
                    <a:pt x="346" y="272"/>
                  </a:lnTo>
                  <a:lnTo>
                    <a:pt x="346" y="268"/>
                  </a:lnTo>
                  <a:lnTo>
                    <a:pt x="342" y="268"/>
                  </a:lnTo>
                  <a:lnTo>
                    <a:pt x="338" y="268"/>
                  </a:lnTo>
                  <a:lnTo>
                    <a:pt x="338" y="268"/>
                  </a:lnTo>
                  <a:lnTo>
                    <a:pt x="338" y="268"/>
                  </a:lnTo>
                  <a:close/>
                  <a:moveTo>
                    <a:pt x="374" y="282"/>
                  </a:moveTo>
                  <a:lnTo>
                    <a:pt x="374" y="280"/>
                  </a:lnTo>
                  <a:lnTo>
                    <a:pt x="378" y="280"/>
                  </a:lnTo>
                  <a:lnTo>
                    <a:pt x="378" y="282"/>
                  </a:lnTo>
                  <a:lnTo>
                    <a:pt x="374" y="282"/>
                  </a:lnTo>
                  <a:lnTo>
                    <a:pt x="374" y="282"/>
                  </a:lnTo>
                  <a:lnTo>
                    <a:pt x="374" y="282"/>
                  </a:lnTo>
                  <a:close/>
                  <a:moveTo>
                    <a:pt x="390" y="286"/>
                  </a:moveTo>
                  <a:lnTo>
                    <a:pt x="394" y="286"/>
                  </a:lnTo>
                  <a:lnTo>
                    <a:pt x="394" y="282"/>
                  </a:lnTo>
                  <a:lnTo>
                    <a:pt x="398" y="282"/>
                  </a:lnTo>
                  <a:lnTo>
                    <a:pt x="398" y="280"/>
                  </a:lnTo>
                  <a:lnTo>
                    <a:pt x="398" y="282"/>
                  </a:lnTo>
                  <a:lnTo>
                    <a:pt x="398" y="286"/>
                  </a:lnTo>
                  <a:lnTo>
                    <a:pt x="394" y="286"/>
                  </a:lnTo>
                  <a:lnTo>
                    <a:pt x="394" y="290"/>
                  </a:lnTo>
                  <a:lnTo>
                    <a:pt x="390" y="290"/>
                  </a:lnTo>
                  <a:lnTo>
                    <a:pt x="390" y="286"/>
                  </a:lnTo>
                  <a:lnTo>
                    <a:pt x="390" y="286"/>
                  </a:lnTo>
                  <a:lnTo>
                    <a:pt x="390" y="286"/>
                  </a:lnTo>
                  <a:close/>
                  <a:moveTo>
                    <a:pt x="434" y="234"/>
                  </a:moveTo>
                  <a:lnTo>
                    <a:pt x="438" y="234"/>
                  </a:lnTo>
                  <a:lnTo>
                    <a:pt x="442" y="234"/>
                  </a:lnTo>
                  <a:lnTo>
                    <a:pt x="442" y="230"/>
                  </a:lnTo>
                  <a:lnTo>
                    <a:pt x="446" y="230"/>
                  </a:lnTo>
                  <a:lnTo>
                    <a:pt x="446" y="234"/>
                  </a:lnTo>
                  <a:lnTo>
                    <a:pt x="442" y="234"/>
                  </a:lnTo>
                  <a:lnTo>
                    <a:pt x="442" y="238"/>
                  </a:lnTo>
                  <a:lnTo>
                    <a:pt x="438" y="238"/>
                  </a:lnTo>
                  <a:lnTo>
                    <a:pt x="434" y="238"/>
                  </a:lnTo>
                  <a:lnTo>
                    <a:pt x="430" y="238"/>
                  </a:lnTo>
                  <a:lnTo>
                    <a:pt x="434" y="234"/>
                  </a:lnTo>
                  <a:lnTo>
                    <a:pt x="434" y="234"/>
                  </a:lnTo>
                  <a:lnTo>
                    <a:pt x="434" y="234"/>
                  </a:lnTo>
                  <a:close/>
                  <a:moveTo>
                    <a:pt x="412" y="242"/>
                  </a:moveTo>
                  <a:lnTo>
                    <a:pt x="416" y="242"/>
                  </a:lnTo>
                  <a:lnTo>
                    <a:pt x="420" y="242"/>
                  </a:lnTo>
                  <a:lnTo>
                    <a:pt x="424" y="242"/>
                  </a:lnTo>
                  <a:lnTo>
                    <a:pt x="424" y="246"/>
                  </a:lnTo>
                  <a:lnTo>
                    <a:pt x="420" y="246"/>
                  </a:lnTo>
                  <a:lnTo>
                    <a:pt x="416" y="246"/>
                  </a:lnTo>
                  <a:lnTo>
                    <a:pt x="412" y="246"/>
                  </a:lnTo>
                  <a:lnTo>
                    <a:pt x="412" y="242"/>
                  </a:lnTo>
                  <a:lnTo>
                    <a:pt x="412" y="242"/>
                  </a:lnTo>
                  <a:lnTo>
                    <a:pt x="412" y="242"/>
                  </a:lnTo>
                  <a:close/>
                  <a:moveTo>
                    <a:pt x="404" y="246"/>
                  </a:moveTo>
                  <a:lnTo>
                    <a:pt x="408" y="246"/>
                  </a:lnTo>
                  <a:lnTo>
                    <a:pt x="408" y="242"/>
                  </a:lnTo>
                  <a:lnTo>
                    <a:pt x="412" y="242"/>
                  </a:lnTo>
                  <a:lnTo>
                    <a:pt x="412" y="246"/>
                  </a:lnTo>
                  <a:lnTo>
                    <a:pt x="408" y="246"/>
                  </a:lnTo>
                  <a:lnTo>
                    <a:pt x="408" y="250"/>
                  </a:lnTo>
                  <a:lnTo>
                    <a:pt x="408" y="246"/>
                  </a:lnTo>
                  <a:lnTo>
                    <a:pt x="404" y="246"/>
                  </a:lnTo>
                  <a:lnTo>
                    <a:pt x="404" y="246"/>
                  </a:lnTo>
                  <a:lnTo>
                    <a:pt x="404" y="246"/>
                  </a:lnTo>
                  <a:close/>
                  <a:moveTo>
                    <a:pt x="398" y="250"/>
                  </a:moveTo>
                  <a:lnTo>
                    <a:pt x="398" y="246"/>
                  </a:lnTo>
                  <a:lnTo>
                    <a:pt x="402" y="246"/>
                  </a:lnTo>
                  <a:lnTo>
                    <a:pt x="398" y="246"/>
                  </a:lnTo>
                  <a:lnTo>
                    <a:pt x="398" y="242"/>
                  </a:lnTo>
                  <a:lnTo>
                    <a:pt x="402" y="242"/>
                  </a:lnTo>
                  <a:lnTo>
                    <a:pt x="402" y="246"/>
                  </a:lnTo>
                  <a:lnTo>
                    <a:pt x="404" y="242"/>
                  </a:lnTo>
                  <a:lnTo>
                    <a:pt x="404" y="246"/>
                  </a:lnTo>
                  <a:lnTo>
                    <a:pt x="402" y="246"/>
                  </a:lnTo>
                  <a:lnTo>
                    <a:pt x="402" y="250"/>
                  </a:lnTo>
                  <a:lnTo>
                    <a:pt x="398" y="250"/>
                  </a:lnTo>
                  <a:lnTo>
                    <a:pt x="398" y="250"/>
                  </a:lnTo>
                  <a:lnTo>
                    <a:pt x="398" y="250"/>
                  </a:lnTo>
                  <a:close/>
                  <a:moveTo>
                    <a:pt x="424" y="264"/>
                  </a:moveTo>
                  <a:lnTo>
                    <a:pt x="420" y="264"/>
                  </a:lnTo>
                  <a:lnTo>
                    <a:pt x="420" y="268"/>
                  </a:lnTo>
                  <a:lnTo>
                    <a:pt x="420" y="272"/>
                  </a:lnTo>
                  <a:lnTo>
                    <a:pt x="416" y="272"/>
                  </a:lnTo>
                  <a:lnTo>
                    <a:pt x="416" y="276"/>
                  </a:lnTo>
                  <a:lnTo>
                    <a:pt x="412" y="276"/>
                  </a:lnTo>
                  <a:lnTo>
                    <a:pt x="408" y="276"/>
                  </a:lnTo>
                  <a:lnTo>
                    <a:pt x="408" y="280"/>
                  </a:lnTo>
                  <a:lnTo>
                    <a:pt x="404" y="280"/>
                  </a:lnTo>
                  <a:lnTo>
                    <a:pt x="402" y="280"/>
                  </a:lnTo>
                  <a:lnTo>
                    <a:pt x="402" y="276"/>
                  </a:lnTo>
                  <a:lnTo>
                    <a:pt x="404" y="276"/>
                  </a:lnTo>
                  <a:lnTo>
                    <a:pt x="402" y="276"/>
                  </a:lnTo>
                  <a:lnTo>
                    <a:pt x="402" y="272"/>
                  </a:lnTo>
                  <a:lnTo>
                    <a:pt x="402" y="268"/>
                  </a:lnTo>
                  <a:lnTo>
                    <a:pt x="404" y="264"/>
                  </a:lnTo>
                  <a:lnTo>
                    <a:pt x="404" y="260"/>
                  </a:lnTo>
                  <a:lnTo>
                    <a:pt x="408" y="260"/>
                  </a:lnTo>
                  <a:lnTo>
                    <a:pt x="408" y="264"/>
                  </a:lnTo>
                  <a:lnTo>
                    <a:pt x="412" y="264"/>
                  </a:lnTo>
                  <a:lnTo>
                    <a:pt x="412" y="260"/>
                  </a:lnTo>
                  <a:lnTo>
                    <a:pt x="416" y="260"/>
                  </a:lnTo>
                  <a:lnTo>
                    <a:pt x="416" y="256"/>
                  </a:lnTo>
                  <a:lnTo>
                    <a:pt x="420" y="256"/>
                  </a:lnTo>
                  <a:lnTo>
                    <a:pt x="424" y="256"/>
                  </a:lnTo>
                  <a:lnTo>
                    <a:pt x="424" y="260"/>
                  </a:lnTo>
                  <a:lnTo>
                    <a:pt x="420" y="260"/>
                  </a:lnTo>
                  <a:lnTo>
                    <a:pt x="424" y="264"/>
                  </a:lnTo>
                  <a:lnTo>
                    <a:pt x="424" y="264"/>
                  </a:lnTo>
                  <a:lnTo>
                    <a:pt x="424" y="26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2" name="Freeform 29">
              <a:extLst>
                <a:ext uri="{FF2B5EF4-FFF2-40B4-BE49-F238E27FC236}">
                  <a16:creationId xmlns:a16="http://schemas.microsoft.com/office/drawing/2014/main" id="{DE472984-4B56-6F7E-8122-EE8A151C90F6}"/>
                </a:ext>
              </a:extLst>
            </p:cNvPr>
            <p:cNvSpPr>
              <a:spLocks noEditPoints="1"/>
            </p:cNvSpPr>
            <p:nvPr/>
          </p:nvSpPr>
          <p:spPr bwMode="auto">
            <a:xfrm>
              <a:off x="5381625" y="3438593"/>
              <a:ext cx="431800" cy="431800"/>
            </a:xfrm>
            <a:custGeom>
              <a:avLst/>
              <a:gdLst>
                <a:gd name="T0" fmla="*/ 250 w 272"/>
                <a:gd name="T1" fmla="*/ 156 h 272"/>
                <a:gd name="T2" fmla="*/ 242 w 272"/>
                <a:gd name="T3" fmla="*/ 178 h 272"/>
                <a:gd name="T4" fmla="*/ 246 w 272"/>
                <a:gd name="T5" fmla="*/ 198 h 272"/>
                <a:gd name="T6" fmla="*/ 264 w 272"/>
                <a:gd name="T7" fmla="*/ 212 h 272"/>
                <a:gd name="T8" fmla="*/ 268 w 272"/>
                <a:gd name="T9" fmla="*/ 232 h 272"/>
                <a:gd name="T10" fmla="*/ 264 w 272"/>
                <a:gd name="T11" fmla="*/ 242 h 272"/>
                <a:gd name="T12" fmla="*/ 258 w 272"/>
                <a:gd name="T13" fmla="*/ 250 h 272"/>
                <a:gd name="T14" fmla="*/ 250 w 272"/>
                <a:gd name="T15" fmla="*/ 264 h 272"/>
                <a:gd name="T16" fmla="*/ 238 w 272"/>
                <a:gd name="T17" fmla="*/ 268 h 272"/>
                <a:gd name="T18" fmla="*/ 228 w 272"/>
                <a:gd name="T19" fmla="*/ 264 h 272"/>
                <a:gd name="T20" fmla="*/ 204 w 272"/>
                <a:gd name="T21" fmla="*/ 262 h 272"/>
                <a:gd name="T22" fmla="*/ 190 w 272"/>
                <a:gd name="T23" fmla="*/ 258 h 272"/>
                <a:gd name="T24" fmla="*/ 182 w 272"/>
                <a:gd name="T25" fmla="*/ 234 h 272"/>
                <a:gd name="T26" fmla="*/ 164 w 272"/>
                <a:gd name="T27" fmla="*/ 238 h 272"/>
                <a:gd name="T28" fmla="*/ 144 w 272"/>
                <a:gd name="T29" fmla="*/ 242 h 272"/>
                <a:gd name="T30" fmla="*/ 126 w 272"/>
                <a:gd name="T31" fmla="*/ 234 h 272"/>
                <a:gd name="T32" fmla="*/ 116 w 272"/>
                <a:gd name="T33" fmla="*/ 224 h 272"/>
                <a:gd name="T34" fmla="*/ 100 w 272"/>
                <a:gd name="T35" fmla="*/ 208 h 272"/>
                <a:gd name="T36" fmla="*/ 94 w 272"/>
                <a:gd name="T37" fmla="*/ 194 h 272"/>
                <a:gd name="T38" fmla="*/ 86 w 272"/>
                <a:gd name="T39" fmla="*/ 178 h 272"/>
                <a:gd name="T40" fmla="*/ 74 w 272"/>
                <a:gd name="T41" fmla="*/ 176 h 272"/>
                <a:gd name="T42" fmla="*/ 68 w 272"/>
                <a:gd name="T43" fmla="*/ 182 h 272"/>
                <a:gd name="T44" fmla="*/ 56 w 272"/>
                <a:gd name="T45" fmla="*/ 164 h 272"/>
                <a:gd name="T46" fmla="*/ 52 w 272"/>
                <a:gd name="T47" fmla="*/ 148 h 272"/>
                <a:gd name="T48" fmla="*/ 44 w 272"/>
                <a:gd name="T49" fmla="*/ 134 h 272"/>
                <a:gd name="T50" fmla="*/ 30 w 272"/>
                <a:gd name="T51" fmla="*/ 120 h 272"/>
                <a:gd name="T52" fmla="*/ 18 w 272"/>
                <a:gd name="T53" fmla="*/ 108 h 272"/>
                <a:gd name="T54" fmla="*/ 26 w 272"/>
                <a:gd name="T55" fmla="*/ 96 h 272"/>
                <a:gd name="T56" fmla="*/ 26 w 272"/>
                <a:gd name="T57" fmla="*/ 90 h 272"/>
                <a:gd name="T58" fmla="*/ 30 w 272"/>
                <a:gd name="T59" fmla="*/ 74 h 272"/>
                <a:gd name="T60" fmla="*/ 18 w 272"/>
                <a:gd name="T61" fmla="*/ 66 h 272"/>
                <a:gd name="T62" fmla="*/ 12 w 272"/>
                <a:gd name="T63" fmla="*/ 52 h 272"/>
                <a:gd name="T64" fmla="*/ 4 w 272"/>
                <a:gd name="T65" fmla="*/ 34 h 272"/>
                <a:gd name="T66" fmla="*/ 4 w 272"/>
                <a:gd name="T67" fmla="*/ 14 h 272"/>
                <a:gd name="T68" fmla="*/ 4 w 272"/>
                <a:gd name="T69" fmla="*/ 4 h 272"/>
                <a:gd name="T70" fmla="*/ 14 w 272"/>
                <a:gd name="T71" fmla="*/ 8 h 272"/>
                <a:gd name="T72" fmla="*/ 34 w 272"/>
                <a:gd name="T73" fmla="*/ 14 h 272"/>
                <a:gd name="T74" fmla="*/ 48 w 272"/>
                <a:gd name="T75" fmla="*/ 4 h 272"/>
                <a:gd name="T76" fmla="*/ 60 w 272"/>
                <a:gd name="T77" fmla="*/ 10 h 272"/>
                <a:gd name="T78" fmla="*/ 64 w 272"/>
                <a:gd name="T79" fmla="*/ 26 h 272"/>
                <a:gd name="T80" fmla="*/ 90 w 272"/>
                <a:gd name="T81" fmla="*/ 26 h 272"/>
                <a:gd name="T82" fmla="*/ 108 w 272"/>
                <a:gd name="T83" fmla="*/ 26 h 272"/>
                <a:gd name="T84" fmla="*/ 122 w 272"/>
                <a:gd name="T85" fmla="*/ 36 h 272"/>
                <a:gd name="T86" fmla="*/ 142 w 272"/>
                <a:gd name="T87" fmla="*/ 44 h 272"/>
                <a:gd name="T88" fmla="*/ 156 w 272"/>
                <a:gd name="T89" fmla="*/ 34 h 272"/>
                <a:gd name="T90" fmla="*/ 174 w 272"/>
                <a:gd name="T91" fmla="*/ 30 h 272"/>
                <a:gd name="T92" fmla="*/ 186 w 272"/>
                <a:gd name="T93" fmla="*/ 26 h 272"/>
                <a:gd name="T94" fmla="*/ 208 w 272"/>
                <a:gd name="T95" fmla="*/ 36 h 272"/>
                <a:gd name="T96" fmla="*/ 216 w 272"/>
                <a:gd name="T97" fmla="*/ 44 h 272"/>
                <a:gd name="T98" fmla="*/ 234 w 272"/>
                <a:gd name="T99" fmla="*/ 60 h 272"/>
                <a:gd name="T100" fmla="*/ 242 w 272"/>
                <a:gd name="T101" fmla="*/ 74 h 272"/>
                <a:gd name="T102" fmla="*/ 242 w 272"/>
                <a:gd name="T103" fmla="*/ 92 h 272"/>
                <a:gd name="T104" fmla="*/ 234 w 272"/>
                <a:gd name="T105" fmla="*/ 108 h 272"/>
                <a:gd name="T106" fmla="*/ 234 w 272"/>
                <a:gd name="T107" fmla="*/ 122 h 272"/>
                <a:gd name="T108" fmla="*/ 238 w 272"/>
                <a:gd name="T109" fmla="*/ 146 h 272"/>
                <a:gd name="T110" fmla="*/ 168 w 272"/>
                <a:gd name="T111" fmla="*/ 238 h 272"/>
                <a:gd name="T112" fmla="*/ 172 w 272"/>
                <a:gd name="T113" fmla="*/ 242 h 272"/>
                <a:gd name="T114" fmla="*/ 168 w 272"/>
                <a:gd name="T115" fmla="*/ 242 h 272"/>
                <a:gd name="T116" fmla="*/ 174 w 272"/>
                <a:gd name="T117" fmla="*/ 23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72">
                  <a:moveTo>
                    <a:pt x="238" y="146"/>
                  </a:moveTo>
                  <a:lnTo>
                    <a:pt x="238" y="148"/>
                  </a:lnTo>
                  <a:lnTo>
                    <a:pt x="238" y="152"/>
                  </a:lnTo>
                  <a:lnTo>
                    <a:pt x="242" y="156"/>
                  </a:lnTo>
                  <a:lnTo>
                    <a:pt x="246" y="156"/>
                  </a:lnTo>
                  <a:lnTo>
                    <a:pt x="250" y="156"/>
                  </a:lnTo>
                  <a:lnTo>
                    <a:pt x="250" y="160"/>
                  </a:lnTo>
                  <a:lnTo>
                    <a:pt x="254" y="160"/>
                  </a:lnTo>
                  <a:lnTo>
                    <a:pt x="254" y="164"/>
                  </a:lnTo>
                  <a:lnTo>
                    <a:pt x="250" y="168"/>
                  </a:lnTo>
                  <a:lnTo>
                    <a:pt x="246" y="176"/>
                  </a:lnTo>
                  <a:lnTo>
                    <a:pt x="242" y="178"/>
                  </a:lnTo>
                  <a:lnTo>
                    <a:pt x="242" y="182"/>
                  </a:lnTo>
                  <a:lnTo>
                    <a:pt x="238" y="182"/>
                  </a:lnTo>
                  <a:lnTo>
                    <a:pt x="238" y="186"/>
                  </a:lnTo>
                  <a:lnTo>
                    <a:pt x="242" y="186"/>
                  </a:lnTo>
                  <a:lnTo>
                    <a:pt x="246" y="194"/>
                  </a:lnTo>
                  <a:lnTo>
                    <a:pt x="246" y="198"/>
                  </a:lnTo>
                  <a:lnTo>
                    <a:pt x="250" y="202"/>
                  </a:lnTo>
                  <a:lnTo>
                    <a:pt x="250" y="206"/>
                  </a:lnTo>
                  <a:lnTo>
                    <a:pt x="254" y="208"/>
                  </a:lnTo>
                  <a:lnTo>
                    <a:pt x="258" y="208"/>
                  </a:lnTo>
                  <a:lnTo>
                    <a:pt x="262" y="212"/>
                  </a:lnTo>
                  <a:lnTo>
                    <a:pt x="264" y="212"/>
                  </a:lnTo>
                  <a:lnTo>
                    <a:pt x="264" y="216"/>
                  </a:lnTo>
                  <a:lnTo>
                    <a:pt x="264" y="220"/>
                  </a:lnTo>
                  <a:lnTo>
                    <a:pt x="264" y="224"/>
                  </a:lnTo>
                  <a:lnTo>
                    <a:pt x="264" y="228"/>
                  </a:lnTo>
                  <a:lnTo>
                    <a:pt x="264" y="232"/>
                  </a:lnTo>
                  <a:lnTo>
                    <a:pt x="268" y="232"/>
                  </a:lnTo>
                  <a:lnTo>
                    <a:pt x="272" y="232"/>
                  </a:lnTo>
                  <a:lnTo>
                    <a:pt x="272" y="234"/>
                  </a:lnTo>
                  <a:lnTo>
                    <a:pt x="272" y="238"/>
                  </a:lnTo>
                  <a:lnTo>
                    <a:pt x="272" y="242"/>
                  </a:lnTo>
                  <a:lnTo>
                    <a:pt x="268" y="242"/>
                  </a:lnTo>
                  <a:lnTo>
                    <a:pt x="264" y="242"/>
                  </a:lnTo>
                  <a:lnTo>
                    <a:pt x="264" y="246"/>
                  </a:lnTo>
                  <a:lnTo>
                    <a:pt x="262" y="246"/>
                  </a:lnTo>
                  <a:lnTo>
                    <a:pt x="258" y="246"/>
                  </a:lnTo>
                  <a:lnTo>
                    <a:pt x="258" y="250"/>
                  </a:lnTo>
                  <a:lnTo>
                    <a:pt x="258" y="246"/>
                  </a:lnTo>
                  <a:lnTo>
                    <a:pt x="258" y="250"/>
                  </a:lnTo>
                  <a:lnTo>
                    <a:pt x="254" y="250"/>
                  </a:lnTo>
                  <a:lnTo>
                    <a:pt x="254" y="254"/>
                  </a:lnTo>
                  <a:lnTo>
                    <a:pt x="254" y="258"/>
                  </a:lnTo>
                  <a:lnTo>
                    <a:pt x="250" y="258"/>
                  </a:lnTo>
                  <a:lnTo>
                    <a:pt x="250" y="262"/>
                  </a:lnTo>
                  <a:lnTo>
                    <a:pt x="250" y="264"/>
                  </a:lnTo>
                  <a:lnTo>
                    <a:pt x="250" y="268"/>
                  </a:lnTo>
                  <a:lnTo>
                    <a:pt x="246" y="268"/>
                  </a:lnTo>
                  <a:lnTo>
                    <a:pt x="246" y="272"/>
                  </a:lnTo>
                  <a:lnTo>
                    <a:pt x="242" y="272"/>
                  </a:lnTo>
                  <a:lnTo>
                    <a:pt x="242" y="268"/>
                  </a:lnTo>
                  <a:lnTo>
                    <a:pt x="238" y="268"/>
                  </a:lnTo>
                  <a:lnTo>
                    <a:pt x="234" y="268"/>
                  </a:lnTo>
                  <a:lnTo>
                    <a:pt x="234" y="264"/>
                  </a:lnTo>
                  <a:lnTo>
                    <a:pt x="232" y="264"/>
                  </a:lnTo>
                  <a:lnTo>
                    <a:pt x="232" y="268"/>
                  </a:lnTo>
                  <a:lnTo>
                    <a:pt x="232" y="264"/>
                  </a:lnTo>
                  <a:lnTo>
                    <a:pt x="228" y="264"/>
                  </a:lnTo>
                  <a:lnTo>
                    <a:pt x="224" y="264"/>
                  </a:lnTo>
                  <a:lnTo>
                    <a:pt x="220" y="264"/>
                  </a:lnTo>
                  <a:lnTo>
                    <a:pt x="216" y="264"/>
                  </a:lnTo>
                  <a:lnTo>
                    <a:pt x="212" y="264"/>
                  </a:lnTo>
                  <a:lnTo>
                    <a:pt x="208" y="262"/>
                  </a:lnTo>
                  <a:lnTo>
                    <a:pt x="204" y="262"/>
                  </a:lnTo>
                  <a:lnTo>
                    <a:pt x="202" y="262"/>
                  </a:lnTo>
                  <a:lnTo>
                    <a:pt x="202" y="264"/>
                  </a:lnTo>
                  <a:lnTo>
                    <a:pt x="198" y="262"/>
                  </a:lnTo>
                  <a:lnTo>
                    <a:pt x="194" y="262"/>
                  </a:lnTo>
                  <a:lnTo>
                    <a:pt x="190" y="262"/>
                  </a:lnTo>
                  <a:lnTo>
                    <a:pt x="190" y="258"/>
                  </a:lnTo>
                  <a:lnTo>
                    <a:pt x="186" y="258"/>
                  </a:lnTo>
                  <a:lnTo>
                    <a:pt x="186" y="254"/>
                  </a:lnTo>
                  <a:lnTo>
                    <a:pt x="186" y="246"/>
                  </a:lnTo>
                  <a:lnTo>
                    <a:pt x="186" y="242"/>
                  </a:lnTo>
                  <a:lnTo>
                    <a:pt x="182" y="238"/>
                  </a:lnTo>
                  <a:lnTo>
                    <a:pt x="182" y="234"/>
                  </a:lnTo>
                  <a:lnTo>
                    <a:pt x="178" y="234"/>
                  </a:lnTo>
                  <a:lnTo>
                    <a:pt x="174" y="234"/>
                  </a:lnTo>
                  <a:lnTo>
                    <a:pt x="172" y="234"/>
                  </a:lnTo>
                  <a:lnTo>
                    <a:pt x="168" y="234"/>
                  </a:lnTo>
                  <a:lnTo>
                    <a:pt x="164" y="234"/>
                  </a:lnTo>
                  <a:lnTo>
                    <a:pt x="164" y="238"/>
                  </a:lnTo>
                  <a:lnTo>
                    <a:pt x="164" y="242"/>
                  </a:lnTo>
                  <a:lnTo>
                    <a:pt x="160" y="242"/>
                  </a:lnTo>
                  <a:lnTo>
                    <a:pt x="156" y="242"/>
                  </a:lnTo>
                  <a:lnTo>
                    <a:pt x="152" y="246"/>
                  </a:lnTo>
                  <a:lnTo>
                    <a:pt x="148" y="242"/>
                  </a:lnTo>
                  <a:lnTo>
                    <a:pt x="144" y="242"/>
                  </a:lnTo>
                  <a:lnTo>
                    <a:pt x="142" y="242"/>
                  </a:lnTo>
                  <a:lnTo>
                    <a:pt x="138" y="242"/>
                  </a:lnTo>
                  <a:lnTo>
                    <a:pt x="134" y="238"/>
                  </a:lnTo>
                  <a:lnTo>
                    <a:pt x="134" y="234"/>
                  </a:lnTo>
                  <a:lnTo>
                    <a:pt x="130" y="234"/>
                  </a:lnTo>
                  <a:lnTo>
                    <a:pt x="126" y="234"/>
                  </a:lnTo>
                  <a:lnTo>
                    <a:pt x="126" y="232"/>
                  </a:lnTo>
                  <a:lnTo>
                    <a:pt x="122" y="232"/>
                  </a:lnTo>
                  <a:lnTo>
                    <a:pt x="122" y="228"/>
                  </a:lnTo>
                  <a:lnTo>
                    <a:pt x="118" y="228"/>
                  </a:lnTo>
                  <a:lnTo>
                    <a:pt x="118" y="224"/>
                  </a:lnTo>
                  <a:lnTo>
                    <a:pt x="116" y="224"/>
                  </a:lnTo>
                  <a:lnTo>
                    <a:pt x="112" y="220"/>
                  </a:lnTo>
                  <a:lnTo>
                    <a:pt x="108" y="220"/>
                  </a:lnTo>
                  <a:lnTo>
                    <a:pt x="104" y="220"/>
                  </a:lnTo>
                  <a:lnTo>
                    <a:pt x="104" y="216"/>
                  </a:lnTo>
                  <a:lnTo>
                    <a:pt x="100" y="212"/>
                  </a:lnTo>
                  <a:lnTo>
                    <a:pt x="100" y="208"/>
                  </a:lnTo>
                  <a:lnTo>
                    <a:pt x="100" y="206"/>
                  </a:lnTo>
                  <a:lnTo>
                    <a:pt x="98" y="206"/>
                  </a:lnTo>
                  <a:lnTo>
                    <a:pt x="98" y="202"/>
                  </a:lnTo>
                  <a:lnTo>
                    <a:pt x="98" y="198"/>
                  </a:lnTo>
                  <a:lnTo>
                    <a:pt x="94" y="198"/>
                  </a:lnTo>
                  <a:lnTo>
                    <a:pt x="94" y="194"/>
                  </a:lnTo>
                  <a:lnTo>
                    <a:pt x="94" y="190"/>
                  </a:lnTo>
                  <a:lnTo>
                    <a:pt x="90" y="190"/>
                  </a:lnTo>
                  <a:lnTo>
                    <a:pt x="90" y="186"/>
                  </a:lnTo>
                  <a:lnTo>
                    <a:pt x="90" y="182"/>
                  </a:lnTo>
                  <a:lnTo>
                    <a:pt x="86" y="182"/>
                  </a:lnTo>
                  <a:lnTo>
                    <a:pt x="86" y="178"/>
                  </a:lnTo>
                  <a:lnTo>
                    <a:pt x="82" y="178"/>
                  </a:lnTo>
                  <a:lnTo>
                    <a:pt x="78" y="182"/>
                  </a:lnTo>
                  <a:lnTo>
                    <a:pt x="78" y="178"/>
                  </a:lnTo>
                  <a:lnTo>
                    <a:pt x="74" y="178"/>
                  </a:lnTo>
                  <a:lnTo>
                    <a:pt x="70" y="176"/>
                  </a:lnTo>
                  <a:lnTo>
                    <a:pt x="74" y="176"/>
                  </a:lnTo>
                  <a:lnTo>
                    <a:pt x="74" y="172"/>
                  </a:lnTo>
                  <a:lnTo>
                    <a:pt x="70" y="172"/>
                  </a:lnTo>
                  <a:lnTo>
                    <a:pt x="68" y="176"/>
                  </a:lnTo>
                  <a:lnTo>
                    <a:pt x="70" y="178"/>
                  </a:lnTo>
                  <a:lnTo>
                    <a:pt x="70" y="182"/>
                  </a:lnTo>
                  <a:lnTo>
                    <a:pt x="68" y="182"/>
                  </a:lnTo>
                  <a:lnTo>
                    <a:pt x="64" y="182"/>
                  </a:lnTo>
                  <a:lnTo>
                    <a:pt x="64" y="178"/>
                  </a:lnTo>
                  <a:lnTo>
                    <a:pt x="60" y="176"/>
                  </a:lnTo>
                  <a:lnTo>
                    <a:pt x="56" y="176"/>
                  </a:lnTo>
                  <a:lnTo>
                    <a:pt x="56" y="172"/>
                  </a:lnTo>
                  <a:lnTo>
                    <a:pt x="56" y="164"/>
                  </a:lnTo>
                  <a:lnTo>
                    <a:pt x="52" y="164"/>
                  </a:lnTo>
                  <a:lnTo>
                    <a:pt x="52" y="160"/>
                  </a:lnTo>
                  <a:lnTo>
                    <a:pt x="52" y="156"/>
                  </a:lnTo>
                  <a:lnTo>
                    <a:pt x="52" y="152"/>
                  </a:lnTo>
                  <a:lnTo>
                    <a:pt x="56" y="148"/>
                  </a:lnTo>
                  <a:lnTo>
                    <a:pt x="52" y="148"/>
                  </a:lnTo>
                  <a:lnTo>
                    <a:pt x="52" y="146"/>
                  </a:lnTo>
                  <a:lnTo>
                    <a:pt x="52" y="142"/>
                  </a:lnTo>
                  <a:lnTo>
                    <a:pt x="48" y="142"/>
                  </a:lnTo>
                  <a:lnTo>
                    <a:pt x="48" y="138"/>
                  </a:lnTo>
                  <a:lnTo>
                    <a:pt x="44" y="138"/>
                  </a:lnTo>
                  <a:lnTo>
                    <a:pt x="44" y="134"/>
                  </a:lnTo>
                  <a:lnTo>
                    <a:pt x="40" y="134"/>
                  </a:lnTo>
                  <a:lnTo>
                    <a:pt x="38" y="130"/>
                  </a:lnTo>
                  <a:lnTo>
                    <a:pt x="34" y="126"/>
                  </a:lnTo>
                  <a:lnTo>
                    <a:pt x="30" y="126"/>
                  </a:lnTo>
                  <a:lnTo>
                    <a:pt x="30" y="122"/>
                  </a:lnTo>
                  <a:lnTo>
                    <a:pt x="30" y="120"/>
                  </a:lnTo>
                  <a:lnTo>
                    <a:pt x="26" y="120"/>
                  </a:lnTo>
                  <a:lnTo>
                    <a:pt x="26" y="116"/>
                  </a:lnTo>
                  <a:lnTo>
                    <a:pt x="22" y="116"/>
                  </a:lnTo>
                  <a:lnTo>
                    <a:pt x="22" y="112"/>
                  </a:lnTo>
                  <a:lnTo>
                    <a:pt x="22" y="108"/>
                  </a:lnTo>
                  <a:lnTo>
                    <a:pt x="18" y="108"/>
                  </a:lnTo>
                  <a:lnTo>
                    <a:pt x="22" y="108"/>
                  </a:lnTo>
                  <a:lnTo>
                    <a:pt x="22" y="104"/>
                  </a:lnTo>
                  <a:lnTo>
                    <a:pt x="22" y="100"/>
                  </a:lnTo>
                  <a:lnTo>
                    <a:pt x="18" y="100"/>
                  </a:lnTo>
                  <a:lnTo>
                    <a:pt x="22" y="96"/>
                  </a:lnTo>
                  <a:lnTo>
                    <a:pt x="26" y="96"/>
                  </a:lnTo>
                  <a:lnTo>
                    <a:pt x="22" y="96"/>
                  </a:lnTo>
                  <a:lnTo>
                    <a:pt x="22" y="92"/>
                  </a:lnTo>
                  <a:lnTo>
                    <a:pt x="26" y="92"/>
                  </a:lnTo>
                  <a:lnTo>
                    <a:pt x="26" y="90"/>
                  </a:lnTo>
                  <a:lnTo>
                    <a:pt x="26" y="92"/>
                  </a:lnTo>
                  <a:lnTo>
                    <a:pt x="26" y="90"/>
                  </a:lnTo>
                  <a:lnTo>
                    <a:pt x="30" y="90"/>
                  </a:lnTo>
                  <a:lnTo>
                    <a:pt x="30" y="86"/>
                  </a:lnTo>
                  <a:lnTo>
                    <a:pt x="30" y="82"/>
                  </a:lnTo>
                  <a:lnTo>
                    <a:pt x="26" y="78"/>
                  </a:lnTo>
                  <a:lnTo>
                    <a:pt x="30" y="78"/>
                  </a:lnTo>
                  <a:lnTo>
                    <a:pt x="30" y="74"/>
                  </a:lnTo>
                  <a:lnTo>
                    <a:pt x="34" y="74"/>
                  </a:lnTo>
                  <a:lnTo>
                    <a:pt x="30" y="74"/>
                  </a:lnTo>
                  <a:lnTo>
                    <a:pt x="26" y="74"/>
                  </a:lnTo>
                  <a:lnTo>
                    <a:pt x="22" y="70"/>
                  </a:lnTo>
                  <a:lnTo>
                    <a:pt x="18" y="70"/>
                  </a:lnTo>
                  <a:lnTo>
                    <a:pt x="18" y="66"/>
                  </a:lnTo>
                  <a:lnTo>
                    <a:pt x="18" y="64"/>
                  </a:lnTo>
                  <a:lnTo>
                    <a:pt x="14" y="64"/>
                  </a:lnTo>
                  <a:lnTo>
                    <a:pt x="14" y="60"/>
                  </a:lnTo>
                  <a:lnTo>
                    <a:pt x="14" y="56"/>
                  </a:lnTo>
                  <a:lnTo>
                    <a:pt x="12" y="56"/>
                  </a:lnTo>
                  <a:lnTo>
                    <a:pt x="12" y="52"/>
                  </a:lnTo>
                  <a:lnTo>
                    <a:pt x="12" y="48"/>
                  </a:lnTo>
                  <a:lnTo>
                    <a:pt x="12" y="44"/>
                  </a:lnTo>
                  <a:lnTo>
                    <a:pt x="8" y="44"/>
                  </a:lnTo>
                  <a:lnTo>
                    <a:pt x="8" y="40"/>
                  </a:lnTo>
                  <a:lnTo>
                    <a:pt x="8" y="36"/>
                  </a:lnTo>
                  <a:lnTo>
                    <a:pt x="4" y="34"/>
                  </a:lnTo>
                  <a:lnTo>
                    <a:pt x="4" y="30"/>
                  </a:lnTo>
                  <a:lnTo>
                    <a:pt x="8" y="26"/>
                  </a:lnTo>
                  <a:lnTo>
                    <a:pt x="4" y="26"/>
                  </a:lnTo>
                  <a:lnTo>
                    <a:pt x="4" y="22"/>
                  </a:lnTo>
                  <a:lnTo>
                    <a:pt x="4" y="18"/>
                  </a:lnTo>
                  <a:lnTo>
                    <a:pt x="4" y="14"/>
                  </a:lnTo>
                  <a:lnTo>
                    <a:pt x="4" y="10"/>
                  </a:lnTo>
                  <a:lnTo>
                    <a:pt x="0" y="8"/>
                  </a:lnTo>
                  <a:lnTo>
                    <a:pt x="0" y="4"/>
                  </a:lnTo>
                  <a:lnTo>
                    <a:pt x="4" y="4"/>
                  </a:lnTo>
                  <a:lnTo>
                    <a:pt x="4" y="8"/>
                  </a:lnTo>
                  <a:lnTo>
                    <a:pt x="4" y="4"/>
                  </a:lnTo>
                  <a:lnTo>
                    <a:pt x="8" y="4"/>
                  </a:lnTo>
                  <a:lnTo>
                    <a:pt x="8" y="0"/>
                  </a:lnTo>
                  <a:lnTo>
                    <a:pt x="12" y="0"/>
                  </a:lnTo>
                  <a:lnTo>
                    <a:pt x="12" y="4"/>
                  </a:lnTo>
                  <a:lnTo>
                    <a:pt x="14" y="4"/>
                  </a:lnTo>
                  <a:lnTo>
                    <a:pt x="14" y="8"/>
                  </a:lnTo>
                  <a:lnTo>
                    <a:pt x="18" y="10"/>
                  </a:lnTo>
                  <a:lnTo>
                    <a:pt x="18" y="14"/>
                  </a:lnTo>
                  <a:lnTo>
                    <a:pt x="22" y="14"/>
                  </a:lnTo>
                  <a:lnTo>
                    <a:pt x="26" y="14"/>
                  </a:lnTo>
                  <a:lnTo>
                    <a:pt x="30" y="14"/>
                  </a:lnTo>
                  <a:lnTo>
                    <a:pt x="34" y="14"/>
                  </a:lnTo>
                  <a:lnTo>
                    <a:pt x="38" y="14"/>
                  </a:lnTo>
                  <a:lnTo>
                    <a:pt x="38" y="10"/>
                  </a:lnTo>
                  <a:lnTo>
                    <a:pt x="40" y="10"/>
                  </a:lnTo>
                  <a:lnTo>
                    <a:pt x="44" y="8"/>
                  </a:lnTo>
                  <a:lnTo>
                    <a:pt x="48" y="8"/>
                  </a:lnTo>
                  <a:lnTo>
                    <a:pt x="48" y="4"/>
                  </a:lnTo>
                  <a:lnTo>
                    <a:pt x="52" y="0"/>
                  </a:lnTo>
                  <a:lnTo>
                    <a:pt x="56" y="0"/>
                  </a:lnTo>
                  <a:lnTo>
                    <a:pt x="60" y="4"/>
                  </a:lnTo>
                  <a:lnTo>
                    <a:pt x="64" y="8"/>
                  </a:lnTo>
                  <a:lnTo>
                    <a:pt x="60" y="8"/>
                  </a:lnTo>
                  <a:lnTo>
                    <a:pt x="60" y="10"/>
                  </a:lnTo>
                  <a:lnTo>
                    <a:pt x="60" y="14"/>
                  </a:lnTo>
                  <a:lnTo>
                    <a:pt x="56" y="14"/>
                  </a:lnTo>
                  <a:lnTo>
                    <a:pt x="60" y="18"/>
                  </a:lnTo>
                  <a:lnTo>
                    <a:pt x="60" y="22"/>
                  </a:lnTo>
                  <a:lnTo>
                    <a:pt x="64" y="22"/>
                  </a:lnTo>
                  <a:lnTo>
                    <a:pt x="64" y="26"/>
                  </a:lnTo>
                  <a:lnTo>
                    <a:pt x="68" y="26"/>
                  </a:lnTo>
                  <a:lnTo>
                    <a:pt x="68" y="22"/>
                  </a:lnTo>
                  <a:lnTo>
                    <a:pt x="70" y="22"/>
                  </a:lnTo>
                  <a:lnTo>
                    <a:pt x="82" y="26"/>
                  </a:lnTo>
                  <a:lnTo>
                    <a:pt x="86" y="26"/>
                  </a:lnTo>
                  <a:lnTo>
                    <a:pt x="90" y="26"/>
                  </a:lnTo>
                  <a:lnTo>
                    <a:pt x="94" y="22"/>
                  </a:lnTo>
                  <a:lnTo>
                    <a:pt x="98" y="22"/>
                  </a:lnTo>
                  <a:lnTo>
                    <a:pt x="100" y="22"/>
                  </a:lnTo>
                  <a:lnTo>
                    <a:pt x="104" y="18"/>
                  </a:lnTo>
                  <a:lnTo>
                    <a:pt x="104" y="22"/>
                  </a:lnTo>
                  <a:lnTo>
                    <a:pt x="108" y="26"/>
                  </a:lnTo>
                  <a:lnTo>
                    <a:pt x="112" y="30"/>
                  </a:lnTo>
                  <a:lnTo>
                    <a:pt x="112" y="34"/>
                  </a:lnTo>
                  <a:lnTo>
                    <a:pt x="116" y="34"/>
                  </a:lnTo>
                  <a:lnTo>
                    <a:pt x="116" y="36"/>
                  </a:lnTo>
                  <a:lnTo>
                    <a:pt x="118" y="36"/>
                  </a:lnTo>
                  <a:lnTo>
                    <a:pt x="122" y="36"/>
                  </a:lnTo>
                  <a:lnTo>
                    <a:pt x="126" y="36"/>
                  </a:lnTo>
                  <a:lnTo>
                    <a:pt x="126" y="40"/>
                  </a:lnTo>
                  <a:lnTo>
                    <a:pt x="130" y="40"/>
                  </a:lnTo>
                  <a:lnTo>
                    <a:pt x="134" y="44"/>
                  </a:lnTo>
                  <a:lnTo>
                    <a:pt x="138" y="44"/>
                  </a:lnTo>
                  <a:lnTo>
                    <a:pt x="142" y="44"/>
                  </a:lnTo>
                  <a:lnTo>
                    <a:pt x="144" y="44"/>
                  </a:lnTo>
                  <a:lnTo>
                    <a:pt x="148" y="44"/>
                  </a:lnTo>
                  <a:lnTo>
                    <a:pt x="152" y="40"/>
                  </a:lnTo>
                  <a:lnTo>
                    <a:pt x="152" y="36"/>
                  </a:lnTo>
                  <a:lnTo>
                    <a:pt x="156" y="36"/>
                  </a:lnTo>
                  <a:lnTo>
                    <a:pt x="156" y="34"/>
                  </a:lnTo>
                  <a:lnTo>
                    <a:pt x="160" y="34"/>
                  </a:lnTo>
                  <a:lnTo>
                    <a:pt x="160" y="30"/>
                  </a:lnTo>
                  <a:lnTo>
                    <a:pt x="164" y="30"/>
                  </a:lnTo>
                  <a:lnTo>
                    <a:pt x="168" y="30"/>
                  </a:lnTo>
                  <a:lnTo>
                    <a:pt x="172" y="30"/>
                  </a:lnTo>
                  <a:lnTo>
                    <a:pt x="174" y="30"/>
                  </a:lnTo>
                  <a:lnTo>
                    <a:pt x="174" y="26"/>
                  </a:lnTo>
                  <a:lnTo>
                    <a:pt x="178" y="26"/>
                  </a:lnTo>
                  <a:lnTo>
                    <a:pt x="182" y="26"/>
                  </a:lnTo>
                  <a:lnTo>
                    <a:pt x="182" y="30"/>
                  </a:lnTo>
                  <a:lnTo>
                    <a:pt x="186" y="30"/>
                  </a:lnTo>
                  <a:lnTo>
                    <a:pt x="186" y="26"/>
                  </a:lnTo>
                  <a:lnTo>
                    <a:pt x="190" y="30"/>
                  </a:lnTo>
                  <a:lnTo>
                    <a:pt x="190" y="34"/>
                  </a:lnTo>
                  <a:lnTo>
                    <a:pt x="194" y="34"/>
                  </a:lnTo>
                  <a:lnTo>
                    <a:pt x="202" y="36"/>
                  </a:lnTo>
                  <a:lnTo>
                    <a:pt x="204" y="40"/>
                  </a:lnTo>
                  <a:lnTo>
                    <a:pt x="208" y="36"/>
                  </a:lnTo>
                  <a:lnTo>
                    <a:pt x="208" y="40"/>
                  </a:lnTo>
                  <a:lnTo>
                    <a:pt x="208" y="36"/>
                  </a:lnTo>
                  <a:lnTo>
                    <a:pt x="212" y="36"/>
                  </a:lnTo>
                  <a:lnTo>
                    <a:pt x="212" y="40"/>
                  </a:lnTo>
                  <a:lnTo>
                    <a:pt x="216" y="40"/>
                  </a:lnTo>
                  <a:lnTo>
                    <a:pt x="216" y="44"/>
                  </a:lnTo>
                  <a:lnTo>
                    <a:pt x="220" y="48"/>
                  </a:lnTo>
                  <a:lnTo>
                    <a:pt x="224" y="48"/>
                  </a:lnTo>
                  <a:lnTo>
                    <a:pt x="228" y="52"/>
                  </a:lnTo>
                  <a:lnTo>
                    <a:pt x="228" y="56"/>
                  </a:lnTo>
                  <a:lnTo>
                    <a:pt x="232" y="60"/>
                  </a:lnTo>
                  <a:lnTo>
                    <a:pt x="234" y="60"/>
                  </a:lnTo>
                  <a:lnTo>
                    <a:pt x="238" y="60"/>
                  </a:lnTo>
                  <a:lnTo>
                    <a:pt x="242" y="60"/>
                  </a:lnTo>
                  <a:lnTo>
                    <a:pt x="242" y="64"/>
                  </a:lnTo>
                  <a:lnTo>
                    <a:pt x="242" y="66"/>
                  </a:lnTo>
                  <a:lnTo>
                    <a:pt x="242" y="70"/>
                  </a:lnTo>
                  <a:lnTo>
                    <a:pt x="242" y="74"/>
                  </a:lnTo>
                  <a:lnTo>
                    <a:pt x="242" y="78"/>
                  </a:lnTo>
                  <a:lnTo>
                    <a:pt x="246" y="78"/>
                  </a:lnTo>
                  <a:lnTo>
                    <a:pt x="242" y="82"/>
                  </a:lnTo>
                  <a:lnTo>
                    <a:pt x="242" y="86"/>
                  </a:lnTo>
                  <a:lnTo>
                    <a:pt x="242" y="90"/>
                  </a:lnTo>
                  <a:lnTo>
                    <a:pt x="242" y="92"/>
                  </a:lnTo>
                  <a:lnTo>
                    <a:pt x="238" y="96"/>
                  </a:lnTo>
                  <a:lnTo>
                    <a:pt x="234" y="96"/>
                  </a:lnTo>
                  <a:lnTo>
                    <a:pt x="238" y="100"/>
                  </a:lnTo>
                  <a:lnTo>
                    <a:pt x="234" y="100"/>
                  </a:lnTo>
                  <a:lnTo>
                    <a:pt x="234" y="104"/>
                  </a:lnTo>
                  <a:lnTo>
                    <a:pt x="234" y="108"/>
                  </a:lnTo>
                  <a:lnTo>
                    <a:pt x="234" y="112"/>
                  </a:lnTo>
                  <a:lnTo>
                    <a:pt x="234" y="116"/>
                  </a:lnTo>
                  <a:lnTo>
                    <a:pt x="238" y="116"/>
                  </a:lnTo>
                  <a:lnTo>
                    <a:pt x="238" y="120"/>
                  </a:lnTo>
                  <a:lnTo>
                    <a:pt x="234" y="120"/>
                  </a:lnTo>
                  <a:lnTo>
                    <a:pt x="234" y="122"/>
                  </a:lnTo>
                  <a:lnTo>
                    <a:pt x="234" y="126"/>
                  </a:lnTo>
                  <a:lnTo>
                    <a:pt x="234" y="130"/>
                  </a:lnTo>
                  <a:lnTo>
                    <a:pt x="234" y="134"/>
                  </a:lnTo>
                  <a:lnTo>
                    <a:pt x="238" y="138"/>
                  </a:lnTo>
                  <a:lnTo>
                    <a:pt x="238" y="142"/>
                  </a:lnTo>
                  <a:lnTo>
                    <a:pt x="238" y="146"/>
                  </a:lnTo>
                  <a:lnTo>
                    <a:pt x="238" y="146"/>
                  </a:lnTo>
                  <a:lnTo>
                    <a:pt x="238" y="146"/>
                  </a:lnTo>
                  <a:close/>
                  <a:moveTo>
                    <a:pt x="164" y="238"/>
                  </a:moveTo>
                  <a:lnTo>
                    <a:pt x="164" y="242"/>
                  </a:lnTo>
                  <a:lnTo>
                    <a:pt x="164" y="238"/>
                  </a:lnTo>
                  <a:lnTo>
                    <a:pt x="168" y="238"/>
                  </a:lnTo>
                  <a:lnTo>
                    <a:pt x="164" y="238"/>
                  </a:lnTo>
                  <a:lnTo>
                    <a:pt x="164" y="238"/>
                  </a:lnTo>
                  <a:lnTo>
                    <a:pt x="164" y="238"/>
                  </a:lnTo>
                  <a:close/>
                  <a:moveTo>
                    <a:pt x="174" y="238"/>
                  </a:moveTo>
                  <a:lnTo>
                    <a:pt x="172" y="238"/>
                  </a:lnTo>
                  <a:lnTo>
                    <a:pt x="172" y="242"/>
                  </a:lnTo>
                  <a:lnTo>
                    <a:pt x="168" y="242"/>
                  </a:lnTo>
                  <a:lnTo>
                    <a:pt x="164" y="242"/>
                  </a:lnTo>
                  <a:lnTo>
                    <a:pt x="160" y="246"/>
                  </a:lnTo>
                  <a:lnTo>
                    <a:pt x="160" y="242"/>
                  </a:lnTo>
                  <a:lnTo>
                    <a:pt x="164" y="242"/>
                  </a:lnTo>
                  <a:lnTo>
                    <a:pt x="168" y="242"/>
                  </a:lnTo>
                  <a:lnTo>
                    <a:pt x="168" y="238"/>
                  </a:lnTo>
                  <a:lnTo>
                    <a:pt x="172" y="238"/>
                  </a:lnTo>
                  <a:lnTo>
                    <a:pt x="172" y="234"/>
                  </a:lnTo>
                  <a:lnTo>
                    <a:pt x="174" y="238"/>
                  </a:lnTo>
                  <a:lnTo>
                    <a:pt x="174" y="238"/>
                  </a:lnTo>
                  <a:lnTo>
                    <a:pt x="174" y="23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3" name="Freeform 30">
              <a:extLst>
                <a:ext uri="{FF2B5EF4-FFF2-40B4-BE49-F238E27FC236}">
                  <a16:creationId xmlns:a16="http://schemas.microsoft.com/office/drawing/2014/main" id="{52428D77-FB2D-3D69-07E2-1DC232F3779C}"/>
                </a:ext>
              </a:extLst>
            </p:cNvPr>
            <p:cNvSpPr>
              <a:spLocks/>
            </p:cNvSpPr>
            <p:nvPr/>
          </p:nvSpPr>
          <p:spPr bwMode="auto">
            <a:xfrm>
              <a:off x="5264150" y="3508443"/>
              <a:ext cx="219075" cy="244475"/>
            </a:xfrm>
            <a:custGeom>
              <a:avLst/>
              <a:gdLst>
                <a:gd name="T0" fmla="*/ 4 w 138"/>
                <a:gd name="T1" fmla="*/ 90 h 154"/>
                <a:gd name="T2" fmla="*/ 14 w 138"/>
                <a:gd name="T3" fmla="*/ 68 h 154"/>
                <a:gd name="T4" fmla="*/ 34 w 138"/>
                <a:gd name="T5" fmla="*/ 56 h 154"/>
                <a:gd name="T6" fmla="*/ 34 w 138"/>
                <a:gd name="T7" fmla="*/ 40 h 154"/>
                <a:gd name="T8" fmla="*/ 38 w 138"/>
                <a:gd name="T9" fmla="*/ 38 h 154"/>
                <a:gd name="T10" fmla="*/ 38 w 138"/>
                <a:gd name="T11" fmla="*/ 34 h 154"/>
                <a:gd name="T12" fmla="*/ 38 w 138"/>
                <a:gd name="T13" fmla="*/ 18 h 154"/>
                <a:gd name="T14" fmla="*/ 52 w 138"/>
                <a:gd name="T15" fmla="*/ 4 h 154"/>
                <a:gd name="T16" fmla="*/ 56 w 138"/>
                <a:gd name="T17" fmla="*/ 0 h 154"/>
                <a:gd name="T18" fmla="*/ 60 w 138"/>
                <a:gd name="T19" fmla="*/ 0 h 154"/>
                <a:gd name="T20" fmla="*/ 74 w 138"/>
                <a:gd name="T21" fmla="*/ 4 h 154"/>
                <a:gd name="T22" fmla="*/ 74 w 138"/>
                <a:gd name="T23" fmla="*/ 0 h 154"/>
                <a:gd name="T24" fmla="*/ 78 w 138"/>
                <a:gd name="T25" fmla="*/ 4 h 154"/>
                <a:gd name="T26" fmla="*/ 82 w 138"/>
                <a:gd name="T27" fmla="*/ 4 h 154"/>
                <a:gd name="T28" fmla="*/ 86 w 138"/>
                <a:gd name="T29" fmla="*/ 4 h 154"/>
                <a:gd name="T30" fmla="*/ 86 w 138"/>
                <a:gd name="T31" fmla="*/ 8 h 154"/>
                <a:gd name="T32" fmla="*/ 86 w 138"/>
                <a:gd name="T33" fmla="*/ 10 h 154"/>
                <a:gd name="T34" fmla="*/ 90 w 138"/>
                <a:gd name="T35" fmla="*/ 14 h 154"/>
                <a:gd name="T36" fmla="*/ 90 w 138"/>
                <a:gd name="T37" fmla="*/ 18 h 154"/>
                <a:gd name="T38" fmla="*/ 94 w 138"/>
                <a:gd name="T39" fmla="*/ 18 h 154"/>
                <a:gd name="T40" fmla="*/ 96 w 138"/>
                <a:gd name="T41" fmla="*/ 26 h 154"/>
                <a:gd name="T42" fmla="*/ 100 w 138"/>
                <a:gd name="T43" fmla="*/ 30 h 154"/>
                <a:gd name="T44" fmla="*/ 104 w 138"/>
                <a:gd name="T45" fmla="*/ 30 h 154"/>
                <a:gd name="T46" fmla="*/ 108 w 138"/>
                <a:gd name="T47" fmla="*/ 30 h 154"/>
                <a:gd name="T48" fmla="*/ 104 w 138"/>
                <a:gd name="T49" fmla="*/ 30 h 154"/>
                <a:gd name="T50" fmla="*/ 104 w 138"/>
                <a:gd name="T51" fmla="*/ 38 h 154"/>
                <a:gd name="T52" fmla="*/ 104 w 138"/>
                <a:gd name="T53" fmla="*/ 40 h 154"/>
                <a:gd name="T54" fmla="*/ 100 w 138"/>
                <a:gd name="T55" fmla="*/ 44 h 154"/>
                <a:gd name="T56" fmla="*/ 96 w 138"/>
                <a:gd name="T57" fmla="*/ 48 h 154"/>
                <a:gd name="T58" fmla="*/ 100 w 138"/>
                <a:gd name="T59" fmla="*/ 52 h 154"/>
                <a:gd name="T60" fmla="*/ 96 w 138"/>
                <a:gd name="T61" fmla="*/ 56 h 154"/>
                <a:gd name="T62" fmla="*/ 96 w 138"/>
                <a:gd name="T63" fmla="*/ 60 h 154"/>
                <a:gd name="T64" fmla="*/ 96 w 138"/>
                <a:gd name="T65" fmla="*/ 64 h 154"/>
                <a:gd name="T66" fmla="*/ 100 w 138"/>
                <a:gd name="T67" fmla="*/ 70 h 154"/>
                <a:gd name="T68" fmla="*/ 100 w 138"/>
                <a:gd name="T69" fmla="*/ 74 h 154"/>
                <a:gd name="T70" fmla="*/ 104 w 138"/>
                <a:gd name="T71" fmla="*/ 74 h 154"/>
                <a:gd name="T72" fmla="*/ 104 w 138"/>
                <a:gd name="T73" fmla="*/ 78 h 154"/>
                <a:gd name="T74" fmla="*/ 104 w 138"/>
                <a:gd name="T75" fmla="*/ 82 h 154"/>
                <a:gd name="T76" fmla="*/ 108 w 138"/>
                <a:gd name="T77" fmla="*/ 82 h 154"/>
                <a:gd name="T78" fmla="*/ 112 w 138"/>
                <a:gd name="T79" fmla="*/ 86 h 154"/>
                <a:gd name="T80" fmla="*/ 116 w 138"/>
                <a:gd name="T81" fmla="*/ 90 h 154"/>
                <a:gd name="T82" fmla="*/ 120 w 138"/>
                <a:gd name="T83" fmla="*/ 94 h 154"/>
                <a:gd name="T84" fmla="*/ 126 w 138"/>
                <a:gd name="T85" fmla="*/ 98 h 154"/>
                <a:gd name="T86" fmla="*/ 130 w 138"/>
                <a:gd name="T87" fmla="*/ 104 h 154"/>
                <a:gd name="T88" fmla="*/ 126 w 138"/>
                <a:gd name="T89" fmla="*/ 116 h 154"/>
                <a:gd name="T90" fmla="*/ 130 w 138"/>
                <a:gd name="T91" fmla="*/ 120 h 154"/>
                <a:gd name="T92" fmla="*/ 130 w 138"/>
                <a:gd name="T93" fmla="*/ 130 h 154"/>
                <a:gd name="T94" fmla="*/ 138 w 138"/>
                <a:gd name="T95" fmla="*/ 134 h 154"/>
                <a:gd name="T96" fmla="*/ 138 w 138"/>
                <a:gd name="T97" fmla="*/ 138 h 154"/>
                <a:gd name="T98" fmla="*/ 134 w 138"/>
                <a:gd name="T99" fmla="*/ 138 h 154"/>
                <a:gd name="T100" fmla="*/ 130 w 138"/>
                <a:gd name="T101" fmla="*/ 138 h 154"/>
                <a:gd name="T102" fmla="*/ 124 w 138"/>
                <a:gd name="T103" fmla="*/ 134 h 154"/>
                <a:gd name="T104" fmla="*/ 120 w 138"/>
                <a:gd name="T105" fmla="*/ 138 h 154"/>
                <a:gd name="T106" fmla="*/ 116 w 138"/>
                <a:gd name="T107" fmla="*/ 150 h 154"/>
                <a:gd name="T108" fmla="*/ 112 w 138"/>
                <a:gd name="T109" fmla="*/ 154 h 154"/>
                <a:gd name="T110" fmla="*/ 104 w 138"/>
                <a:gd name="T111" fmla="*/ 154 h 154"/>
                <a:gd name="T112" fmla="*/ 38 w 138"/>
                <a:gd name="T113" fmla="*/ 112 h 154"/>
                <a:gd name="T114" fmla="*/ 8 w 138"/>
                <a:gd name="T115" fmla="*/ 9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154">
                  <a:moveTo>
                    <a:pt x="8" y="98"/>
                  </a:moveTo>
                  <a:lnTo>
                    <a:pt x="8" y="98"/>
                  </a:lnTo>
                  <a:lnTo>
                    <a:pt x="8" y="94"/>
                  </a:lnTo>
                  <a:lnTo>
                    <a:pt x="4" y="94"/>
                  </a:lnTo>
                  <a:lnTo>
                    <a:pt x="4" y="94"/>
                  </a:lnTo>
                  <a:lnTo>
                    <a:pt x="4" y="90"/>
                  </a:lnTo>
                  <a:lnTo>
                    <a:pt x="0" y="74"/>
                  </a:lnTo>
                  <a:lnTo>
                    <a:pt x="0" y="74"/>
                  </a:lnTo>
                  <a:lnTo>
                    <a:pt x="4" y="74"/>
                  </a:lnTo>
                  <a:lnTo>
                    <a:pt x="8" y="70"/>
                  </a:lnTo>
                  <a:lnTo>
                    <a:pt x="12" y="68"/>
                  </a:lnTo>
                  <a:lnTo>
                    <a:pt x="14" y="68"/>
                  </a:lnTo>
                  <a:lnTo>
                    <a:pt x="18" y="64"/>
                  </a:lnTo>
                  <a:lnTo>
                    <a:pt x="18" y="64"/>
                  </a:lnTo>
                  <a:lnTo>
                    <a:pt x="22" y="64"/>
                  </a:lnTo>
                  <a:lnTo>
                    <a:pt x="26" y="60"/>
                  </a:lnTo>
                  <a:lnTo>
                    <a:pt x="34" y="56"/>
                  </a:lnTo>
                  <a:lnTo>
                    <a:pt x="34" y="56"/>
                  </a:lnTo>
                  <a:lnTo>
                    <a:pt x="34" y="52"/>
                  </a:lnTo>
                  <a:lnTo>
                    <a:pt x="34" y="48"/>
                  </a:lnTo>
                  <a:lnTo>
                    <a:pt x="34" y="44"/>
                  </a:lnTo>
                  <a:lnTo>
                    <a:pt x="34" y="44"/>
                  </a:lnTo>
                  <a:lnTo>
                    <a:pt x="34" y="40"/>
                  </a:lnTo>
                  <a:lnTo>
                    <a:pt x="34" y="40"/>
                  </a:lnTo>
                  <a:lnTo>
                    <a:pt x="34" y="40"/>
                  </a:lnTo>
                  <a:lnTo>
                    <a:pt x="34" y="40"/>
                  </a:lnTo>
                  <a:lnTo>
                    <a:pt x="34" y="40"/>
                  </a:lnTo>
                  <a:lnTo>
                    <a:pt x="38" y="38"/>
                  </a:lnTo>
                  <a:lnTo>
                    <a:pt x="38" y="38"/>
                  </a:lnTo>
                  <a:lnTo>
                    <a:pt x="38" y="38"/>
                  </a:lnTo>
                  <a:lnTo>
                    <a:pt x="38" y="38"/>
                  </a:lnTo>
                  <a:lnTo>
                    <a:pt x="38" y="38"/>
                  </a:lnTo>
                  <a:lnTo>
                    <a:pt x="38" y="38"/>
                  </a:lnTo>
                  <a:lnTo>
                    <a:pt x="38" y="34"/>
                  </a:lnTo>
                  <a:lnTo>
                    <a:pt x="38" y="34"/>
                  </a:lnTo>
                  <a:lnTo>
                    <a:pt x="38" y="34"/>
                  </a:lnTo>
                  <a:lnTo>
                    <a:pt x="38" y="30"/>
                  </a:lnTo>
                  <a:lnTo>
                    <a:pt x="38" y="30"/>
                  </a:lnTo>
                  <a:lnTo>
                    <a:pt x="38" y="26"/>
                  </a:lnTo>
                  <a:lnTo>
                    <a:pt x="38" y="26"/>
                  </a:lnTo>
                  <a:lnTo>
                    <a:pt x="38" y="18"/>
                  </a:lnTo>
                  <a:lnTo>
                    <a:pt x="38" y="18"/>
                  </a:lnTo>
                  <a:lnTo>
                    <a:pt x="38" y="14"/>
                  </a:lnTo>
                  <a:lnTo>
                    <a:pt x="44" y="14"/>
                  </a:lnTo>
                  <a:lnTo>
                    <a:pt x="52" y="8"/>
                  </a:lnTo>
                  <a:lnTo>
                    <a:pt x="52" y="8"/>
                  </a:lnTo>
                  <a:lnTo>
                    <a:pt x="52" y="4"/>
                  </a:lnTo>
                  <a:lnTo>
                    <a:pt x="52" y="4"/>
                  </a:lnTo>
                  <a:lnTo>
                    <a:pt x="52" y="4"/>
                  </a:lnTo>
                  <a:lnTo>
                    <a:pt x="52" y="4"/>
                  </a:lnTo>
                  <a:lnTo>
                    <a:pt x="56" y="4"/>
                  </a:lnTo>
                  <a:lnTo>
                    <a:pt x="56" y="4"/>
                  </a:lnTo>
                  <a:lnTo>
                    <a:pt x="56" y="0"/>
                  </a:lnTo>
                  <a:lnTo>
                    <a:pt x="56" y="0"/>
                  </a:lnTo>
                  <a:lnTo>
                    <a:pt x="56" y="0"/>
                  </a:lnTo>
                  <a:lnTo>
                    <a:pt x="60" y="0"/>
                  </a:lnTo>
                  <a:lnTo>
                    <a:pt x="60" y="0"/>
                  </a:lnTo>
                  <a:lnTo>
                    <a:pt x="60" y="0"/>
                  </a:lnTo>
                  <a:lnTo>
                    <a:pt x="60" y="0"/>
                  </a:lnTo>
                  <a:lnTo>
                    <a:pt x="60" y="0"/>
                  </a:lnTo>
                  <a:lnTo>
                    <a:pt x="64" y="0"/>
                  </a:lnTo>
                  <a:lnTo>
                    <a:pt x="68" y="4"/>
                  </a:lnTo>
                  <a:lnTo>
                    <a:pt x="70" y="4"/>
                  </a:lnTo>
                  <a:lnTo>
                    <a:pt x="70" y="4"/>
                  </a:lnTo>
                  <a:lnTo>
                    <a:pt x="74" y="4"/>
                  </a:lnTo>
                  <a:lnTo>
                    <a:pt x="74" y="4"/>
                  </a:lnTo>
                  <a:lnTo>
                    <a:pt x="74" y="0"/>
                  </a:lnTo>
                  <a:lnTo>
                    <a:pt x="74" y="0"/>
                  </a:lnTo>
                  <a:lnTo>
                    <a:pt x="74" y="0"/>
                  </a:lnTo>
                  <a:lnTo>
                    <a:pt x="74" y="0"/>
                  </a:lnTo>
                  <a:lnTo>
                    <a:pt x="74" y="0"/>
                  </a:lnTo>
                  <a:lnTo>
                    <a:pt x="74" y="0"/>
                  </a:lnTo>
                  <a:lnTo>
                    <a:pt x="78" y="0"/>
                  </a:lnTo>
                  <a:lnTo>
                    <a:pt x="78" y="4"/>
                  </a:lnTo>
                  <a:lnTo>
                    <a:pt x="78" y="4"/>
                  </a:lnTo>
                  <a:lnTo>
                    <a:pt x="78" y="4"/>
                  </a:lnTo>
                  <a:lnTo>
                    <a:pt x="78" y="4"/>
                  </a:lnTo>
                  <a:lnTo>
                    <a:pt x="78" y="4"/>
                  </a:lnTo>
                  <a:lnTo>
                    <a:pt x="78" y="8"/>
                  </a:lnTo>
                  <a:lnTo>
                    <a:pt x="78" y="8"/>
                  </a:lnTo>
                  <a:lnTo>
                    <a:pt x="78" y="8"/>
                  </a:lnTo>
                  <a:lnTo>
                    <a:pt x="78" y="8"/>
                  </a:lnTo>
                  <a:lnTo>
                    <a:pt x="82" y="8"/>
                  </a:lnTo>
                  <a:lnTo>
                    <a:pt x="82" y="4"/>
                  </a:lnTo>
                  <a:lnTo>
                    <a:pt x="82" y="4"/>
                  </a:lnTo>
                  <a:lnTo>
                    <a:pt x="82" y="4"/>
                  </a:lnTo>
                  <a:lnTo>
                    <a:pt x="82" y="4"/>
                  </a:lnTo>
                  <a:lnTo>
                    <a:pt x="82" y="4"/>
                  </a:lnTo>
                  <a:lnTo>
                    <a:pt x="82" y="4"/>
                  </a:lnTo>
                  <a:lnTo>
                    <a:pt x="86" y="4"/>
                  </a:lnTo>
                  <a:lnTo>
                    <a:pt x="86" y="4"/>
                  </a:lnTo>
                  <a:lnTo>
                    <a:pt x="86" y="4"/>
                  </a:lnTo>
                  <a:lnTo>
                    <a:pt x="86" y="4"/>
                  </a:lnTo>
                  <a:lnTo>
                    <a:pt x="86" y="4"/>
                  </a:lnTo>
                  <a:lnTo>
                    <a:pt x="86" y="8"/>
                  </a:lnTo>
                  <a:lnTo>
                    <a:pt x="86" y="8"/>
                  </a:lnTo>
                  <a:lnTo>
                    <a:pt x="86" y="8"/>
                  </a:lnTo>
                  <a:lnTo>
                    <a:pt x="86" y="8"/>
                  </a:lnTo>
                  <a:lnTo>
                    <a:pt x="86" y="8"/>
                  </a:lnTo>
                  <a:lnTo>
                    <a:pt x="86" y="10"/>
                  </a:lnTo>
                  <a:lnTo>
                    <a:pt x="86" y="10"/>
                  </a:lnTo>
                  <a:lnTo>
                    <a:pt x="86" y="10"/>
                  </a:lnTo>
                  <a:lnTo>
                    <a:pt x="86" y="10"/>
                  </a:lnTo>
                  <a:lnTo>
                    <a:pt x="86" y="10"/>
                  </a:lnTo>
                  <a:lnTo>
                    <a:pt x="90" y="10"/>
                  </a:lnTo>
                  <a:lnTo>
                    <a:pt x="90" y="10"/>
                  </a:lnTo>
                  <a:lnTo>
                    <a:pt x="90" y="10"/>
                  </a:lnTo>
                  <a:lnTo>
                    <a:pt x="90" y="14"/>
                  </a:lnTo>
                  <a:lnTo>
                    <a:pt x="90" y="14"/>
                  </a:lnTo>
                  <a:lnTo>
                    <a:pt x="90" y="14"/>
                  </a:lnTo>
                  <a:lnTo>
                    <a:pt x="90" y="14"/>
                  </a:lnTo>
                  <a:lnTo>
                    <a:pt x="90" y="14"/>
                  </a:lnTo>
                  <a:lnTo>
                    <a:pt x="90" y="18"/>
                  </a:lnTo>
                  <a:lnTo>
                    <a:pt x="90" y="18"/>
                  </a:lnTo>
                  <a:lnTo>
                    <a:pt x="90" y="18"/>
                  </a:lnTo>
                  <a:lnTo>
                    <a:pt x="90" y="18"/>
                  </a:lnTo>
                  <a:lnTo>
                    <a:pt x="90" y="18"/>
                  </a:lnTo>
                  <a:lnTo>
                    <a:pt x="94" y="18"/>
                  </a:lnTo>
                  <a:lnTo>
                    <a:pt x="94" y="18"/>
                  </a:lnTo>
                  <a:lnTo>
                    <a:pt x="94" y="18"/>
                  </a:lnTo>
                  <a:lnTo>
                    <a:pt x="94" y="18"/>
                  </a:lnTo>
                  <a:lnTo>
                    <a:pt x="94" y="22"/>
                  </a:lnTo>
                  <a:lnTo>
                    <a:pt x="94" y="22"/>
                  </a:lnTo>
                  <a:lnTo>
                    <a:pt x="94" y="26"/>
                  </a:lnTo>
                  <a:lnTo>
                    <a:pt x="94" y="26"/>
                  </a:lnTo>
                  <a:lnTo>
                    <a:pt x="96" y="26"/>
                  </a:lnTo>
                  <a:lnTo>
                    <a:pt x="96" y="26"/>
                  </a:lnTo>
                  <a:lnTo>
                    <a:pt x="96" y="26"/>
                  </a:lnTo>
                  <a:lnTo>
                    <a:pt x="96" y="26"/>
                  </a:lnTo>
                  <a:lnTo>
                    <a:pt x="96" y="26"/>
                  </a:lnTo>
                  <a:lnTo>
                    <a:pt x="96" y="26"/>
                  </a:lnTo>
                  <a:lnTo>
                    <a:pt x="100" y="30"/>
                  </a:lnTo>
                  <a:lnTo>
                    <a:pt x="100" y="30"/>
                  </a:lnTo>
                  <a:lnTo>
                    <a:pt x="100" y="30"/>
                  </a:lnTo>
                  <a:lnTo>
                    <a:pt x="100" y="30"/>
                  </a:lnTo>
                  <a:lnTo>
                    <a:pt x="100" y="30"/>
                  </a:lnTo>
                  <a:lnTo>
                    <a:pt x="100" y="30"/>
                  </a:lnTo>
                  <a:lnTo>
                    <a:pt x="104" y="30"/>
                  </a:lnTo>
                  <a:lnTo>
                    <a:pt x="104" y="30"/>
                  </a:lnTo>
                  <a:lnTo>
                    <a:pt x="104" y="30"/>
                  </a:lnTo>
                  <a:lnTo>
                    <a:pt x="104" y="30"/>
                  </a:lnTo>
                  <a:lnTo>
                    <a:pt x="104" y="30"/>
                  </a:lnTo>
                  <a:lnTo>
                    <a:pt x="108" y="30"/>
                  </a:lnTo>
                  <a:lnTo>
                    <a:pt x="108" y="30"/>
                  </a:lnTo>
                  <a:lnTo>
                    <a:pt x="108" y="30"/>
                  </a:lnTo>
                  <a:lnTo>
                    <a:pt x="108" y="30"/>
                  </a:lnTo>
                  <a:lnTo>
                    <a:pt x="108" y="30"/>
                  </a:lnTo>
                  <a:lnTo>
                    <a:pt x="108" y="30"/>
                  </a:lnTo>
                  <a:lnTo>
                    <a:pt x="104" y="30"/>
                  </a:lnTo>
                  <a:lnTo>
                    <a:pt x="104" y="30"/>
                  </a:lnTo>
                  <a:lnTo>
                    <a:pt x="104" y="30"/>
                  </a:lnTo>
                  <a:lnTo>
                    <a:pt x="104" y="30"/>
                  </a:lnTo>
                  <a:lnTo>
                    <a:pt x="104" y="34"/>
                  </a:lnTo>
                  <a:lnTo>
                    <a:pt x="100" y="34"/>
                  </a:lnTo>
                  <a:lnTo>
                    <a:pt x="104" y="38"/>
                  </a:lnTo>
                  <a:lnTo>
                    <a:pt x="104" y="38"/>
                  </a:lnTo>
                  <a:lnTo>
                    <a:pt x="104" y="38"/>
                  </a:lnTo>
                  <a:lnTo>
                    <a:pt x="104" y="38"/>
                  </a:lnTo>
                  <a:lnTo>
                    <a:pt x="104" y="40"/>
                  </a:lnTo>
                  <a:lnTo>
                    <a:pt x="104" y="40"/>
                  </a:lnTo>
                  <a:lnTo>
                    <a:pt x="104" y="40"/>
                  </a:lnTo>
                  <a:lnTo>
                    <a:pt x="104" y="40"/>
                  </a:lnTo>
                  <a:lnTo>
                    <a:pt x="104" y="44"/>
                  </a:lnTo>
                  <a:lnTo>
                    <a:pt x="104" y="44"/>
                  </a:lnTo>
                  <a:lnTo>
                    <a:pt x="100" y="44"/>
                  </a:lnTo>
                  <a:lnTo>
                    <a:pt x="100" y="44"/>
                  </a:lnTo>
                  <a:lnTo>
                    <a:pt x="100" y="44"/>
                  </a:lnTo>
                  <a:lnTo>
                    <a:pt x="100" y="44"/>
                  </a:lnTo>
                  <a:lnTo>
                    <a:pt x="100" y="44"/>
                  </a:lnTo>
                  <a:lnTo>
                    <a:pt x="100" y="48"/>
                  </a:lnTo>
                  <a:lnTo>
                    <a:pt x="100" y="44"/>
                  </a:lnTo>
                  <a:lnTo>
                    <a:pt x="100" y="48"/>
                  </a:lnTo>
                  <a:lnTo>
                    <a:pt x="100" y="48"/>
                  </a:lnTo>
                  <a:lnTo>
                    <a:pt x="96" y="48"/>
                  </a:lnTo>
                  <a:lnTo>
                    <a:pt x="96" y="48"/>
                  </a:lnTo>
                  <a:lnTo>
                    <a:pt x="96" y="48"/>
                  </a:lnTo>
                  <a:lnTo>
                    <a:pt x="96" y="48"/>
                  </a:lnTo>
                  <a:lnTo>
                    <a:pt x="96" y="52"/>
                  </a:lnTo>
                  <a:lnTo>
                    <a:pt x="96" y="52"/>
                  </a:lnTo>
                  <a:lnTo>
                    <a:pt x="100" y="52"/>
                  </a:lnTo>
                  <a:lnTo>
                    <a:pt x="96" y="52"/>
                  </a:lnTo>
                  <a:lnTo>
                    <a:pt x="96" y="52"/>
                  </a:lnTo>
                  <a:lnTo>
                    <a:pt x="96" y="52"/>
                  </a:lnTo>
                  <a:lnTo>
                    <a:pt x="94" y="56"/>
                  </a:lnTo>
                  <a:lnTo>
                    <a:pt x="96" y="56"/>
                  </a:lnTo>
                  <a:lnTo>
                    <a:pt x="96" y="56"/>
                  </a:lnTo>
                  <a:lnTo>
                    <a:pt x="96" y="56"/>
                  </a:lnTo>
                  <a:lnTo>
                    <a:pt x="96" y="56"/>
                  </a:lnTo>
                  <a:lnTo>
                    <a:pt x="96" y="56"/>
                  </a:lnTo>
                  <a:lnTo>
                    <a:pt x="96" y="60"/>
                  </a:lnTo>
                  <a:lnTo>
                    <a:pt x="96" y="60"/>
                  </a:lnTo>
                  <a:lnTo>
                    <a:pt x="96" y="60"/>
                  </a:lnTo>
                  <a:lnTo>
                    <a:pt x="96" y="64"/>
                  </a:lnTo>
                  <a:lnTo>
                    <a:pt x="94" y="64"/>
                  </a:lnTo>
                  <a:lnTo>
                    <a:pt x="94" y="64"/>
                  </a:lnTo>
                  <a:lnTo>
                    <a:pt x="94" y="64"/>
                  </a:lnTo>
                  <a:lnTo>
                    <a:pt x="96" y="64"/>
                  </a:lnTo>
                  <a:lnTo>
                    <a:pt x="96" y="64"/>
                  </a:lnTo>
                  <a:lnTo>
                    <a:pt x="96" y="68"/>
                  </a:lnTo>
                  <a:lnTo>
                    <a:pt x="96" y="68"/>
                  </a:lnTo>
                  <a:lnTo>
                    <a:pt x="96" y="68"/>
                  </a:lnTo>
                  <a:lnTo>
                    <a:pt x="96" y="70"/>
                  </a:lnTo>
                  <a:lnTo>
                    <a:pt x="100" y="70"/>
                  </a:lnTo>
                  <a:lnTo>
                    <a:pt x="100" y="70"/>
                  </a:lnTo>
                  <a:lnTo>
                    <a:pt x="100" y="70"/>
                  </a:lnTo>
                  <a:lnTo>
                    <a:pt x="100" y="70"/>
                  </a:lnTo>
                  <a:lnTo>
                    <a:pt x="100" y="70"/>
                  </a:lnTo>
                  <a:lnTo>
                    <a:pt x="100" y="70"/>
                  </a:lnTo>
                  <a:lnTo>
                    <a:pt x="100" y="70"/>
                  </a:lnTo>
                  <a:lnTo>
                    <a:pt x="100" y="74"/>
                  </a:lnTo>
                  <a:lnTo>
                    <a:pt x="100" y="74"/>
                  </a:lnTo>
                  <a:lnTo>
                    <a:pt x="100" y="74"/>
                  </a:lnTo>
                  <a:lnTo>
                    <a:pt x="104" y="74"/>
                  </a:lnTo>
                  <a:lnTo>
                    <a:pt x="104" y="74"/>
                  </a:lnTo>
                  <a:lnTo>
                    <a:pt x="104" y="74"/>
                  </a:lnTo>
                  <a:lnTo>
                    <a:pt x="104" y="74"/>
                  </a:lnTo>
                  <a:lnTo>
                    <a:pt x="104" y="74"/>
                  </a:lnTo>
                  <a:lnTo>
                    <a:pt x="104" y="74"/>
                  </a:lnTo>
                  <a:lnTo>
                    <a:pt x="104" y="78"/>
                  </a:lnTo>
                  <a:lnTo>
                    <a:pt x="104" y="78"/>
                  </a:lnTo>
                  <a:lnTo>
                    <a:pt x="104" y="78"/>
                  </a:lnTo>
                  <a:lnTo>
                    <a:pt x="104" y="78"/>
                  </a:lnTo>
                  <a:lnTo>
                    <a:pt x="104" y="82"/>
                  </a:lnTo>
                  <a:lnTo>
                    <a:pt x="104" y="82"/>
                  </a:lnTo>
                  <a:lnTo>
                    <a:pt x="104" y="82"/>
                  </a:lnTo>
                  <a:lnTo>
                    <a:pt x="104" y="82"/>
                  </a:lnTo>
                  <a:lnTo>
                    <a:pt x="104" y="82"/>
                  </a:lnTo>
                  <a:lnTo>
                    <a:pt x="104" y="82"/>
                  </a:lnTo>
                  <a:lnTo>
                    <a:pt x="104" y="82"/>
                  </a:lnTo>
                  <a:lnTo>
                    <a:pt x="108" y="82"/>
                  </a:lnTo>
                  <a:lnTo>
                    <a:pt x="108" y="82"/>
                  </a:lnTo>
                  <a:lnTo>
                    <a:pt x="108" y="82"/>
                  </a:lnTo>
                  <a:lnTo>
                    <a:pt x="108" y="82"/>
                  </a:lnTo>
                  <a:lnTo>
                    <a:pt x="108" y="82"/>
                  </a:lnTo>
                  <a:lnTo>
                    <a:pt x="108" y="82"/>
                  </a:lnTo>
                  <a:lnTo>
                    <a:pt x="112" y="86"/>
                  </a:lnTo>
                  <a:lnTo>
                    <a:pt x="112" y="86"/>
                  </a:lnTo>
                  <a:lnTo>
                    <a:pt x="112" y="86"/>
                  </a:lnTo>
                  <a:lnTo>
                    <a:pt x="112" y="86"/>
                  </a:lnTo>
                  <a:lnTo>
                    <a:pt x="112" y="86"/>
                  </a:lnTo>
                  <a:lnTo>
                    <a:pt x="116" y="90"/>
                  </a:lnTo>
                  <a:lnTo>
                    <a:pt x="116" y="90"/>
                  </a:lnTo>
                  <a:lnTo>
                    <a:pt x="116" y="90"/>
                  </a:lnTo>
                  <a:lnTo>
                    <a:pt x="116" y="90"/>
                  </a:lnTo>
                  <a:lnTo>
                    <a:pt x="116" y="90"/>
                  </a:lnTo>
                  <a:lnTo>
                    <a:pt x="116" y="90"/>
                  </a:lnTo>
                  <a:lnTo>
                    <a:pt x="120" y="90"/>
                  </a:lnTo>
                  <a:lnTo>
                    <a:pt x="120" y="90"/>
                  </a:lnTo>
                  <a:lnTo>
                    <a:pt x="120" y="94"/>
                  </a:lnTo>
                  <a:lnTo>
                    <a:pt x="120" y="94"/>
                  </a:lnTo>
                  <a:lnTo>
                    <a:pt x="120" y="94"/>
                  </a:lnTo>
                  <a:lnTo>
                    <a:pt x="120" y="94"/>
                  </a:lnTo>
                  <a:lnTo>
                    <a:pt x="120" y="94"/>
                  </a:lnTo>
                  <a:lnTo>
                    <a:pt x="124" y="94"/>
                  </a:lnTo>
                  <a:lnTo>
                    <a:pt x="124" y="94"/>
                  </a:lnTo>
                  <a:lnTo>
                    <a:pt x="124" y="94"/>
                  </a:lnTo>
                  <a:lnTo>
                    <a:pt x="124" y="98"/>
                  </a:lnTo>
                  <a:lnTo>
                    <a:pt x="126" y="98"/>
                  </a:lnTo>
                  <a:lnTo>
                    <a:pt x="126" y="100"/>
                  </a:lnTo>
                  <a:lnTo>
                    <a:pt x="126" y="100"/>
                  </a:lnTo>
                  <a:lnTo>
                    <a:pt x="126" y="104"/>
                  </a:lnTo>
                  <a:lnTo>
                    <a:pt x="130" y="104"/>
                  </a:lnTo>
                  <a:lnTo>
                    <a:pt x="130" y="104"/>
                  </a:lnTo>
                  <a:lnTo>
                    <a:pt x="130" y="104"/>
                  </a:lnTo>
                  <a:lnTo>
                    <a:pt x="126" y="108"/>
                  </a:lnTo>
                  <a:lnTo>
                    <a:pt x="126" y="108"/>
                  </a:lnTo>
                  <a:lnTo>
                    <a:pt x="126" y="112"/>
                  </a:lnTo>
                  <a:lnTo>
                    <a:pt x="126" y="112"/>
                  </a:lnTo>
                  <a:lnTo>
                    <a:pt x="126" y="112"/>
                  </a:lnTo>
                  <a:lnTo>
                    <a:pt x="126" y="116"/>
                  </a:lnTo>
                  <a:lnTo>
                    <a:pt x="126" y="116"/>
                  </a:lnTo>
                  <a:lnTo>
                    <a:pt x="126" y="116"/>
                  </a:lnTo>
                  <a:lnTo>
                    <a:pt x="126" y="116"/>
                  </a:lnTo>
                  <a:lnTo>
                    <a:pt x="126" y="120"/>
                  </a:lnTo>
                  <a:lnTo>
                    <a:pt x="130" y="120"/>
                  </a:lnTo>
                  <a:lnTo>
                    <a:pt x="130" y="120"/>
                  </a:lnTo>
                  <a:lnTo>
                    <a:pt x="130" y="120"/>
                  </a:lnTo>
                  <a:lnTo>
                    <a:pt x="130" y="120"/>
                  </a:lnTo>
                  <a:lnTo>
                    <a:pt x="130" y="128"/>
                  </a:lnTo>
                  <a:lnTo>
                    <a:pt x="130" y="128"/>
                  </a:lnTo>
                  <a:lnTo>
                    <a:pt x="130" y="128"/>
                  </a:lnTo>
                  <a:lnTo>
                    <a:pt x="130" y="130"/>
                  </a:lnTo>
                  <a:lnTo>
                    <a:pt x="134" y="130"/>
                  </a:lnTo>
                  <a:lnTo>
                    <a:pt x="134" y="130"/>
                  </a:lnTo>
                  <a:lnTo>
                    <a:pt x="134" y="130"/>
                  </a:lnTo>
                  <a:lnTo>
                    <a:pt x="134" y="130"/>
                  </a:lnTo>
                  <a:lnTo>
                    <a:pt x="138" y="134"/>
                  </a:lnTo>
                  <a:lnTo>
                    <a:pt x="138" y="134"/>
                  </a:lnTo>
                  <a:lnTo>
                    <a:pt x="138" y="134"/>
                  </a:lnTo>
                  <a:lnTo>
                    <a:pt x="138" y="138"/>
                  </a:lnTo>
                  <a:lnTo>
                    <a:pt x="138" y="138"/>
                  </a:lnTo>
                  <a:lnTo>
                    <a:pt x="138" y="138"/>
                  </a:lnTo>
                  <a:lnTo>
                    <a:pt x="138" y="138"/>
                  </a:lnTo>
                  <a:lnTo>
                    <a:pt x="138" y="138"/>
                  </a:lnTo>
                  <a:lnTo>
                    <a:pt x="138" y="138"/>
                  </a:lnTo>
                  <a:lnTo>
                    <a:pt x="138" y="138"/>
                  </a:lnTo>
                  <a:lnTo>
                    <a:pt x="134" y="138"/>
                  </a:lnTo>
                  <a:lnTo>
                    <a:pt x="134" y="138"/>
                  </a:lnTo>
                  <a:lnTo>
                    <a:pt x="134" y="138"/>
                  </a:lnTo>
                  <a:lnTo>
                    <a:pt x="134" y="138"/>
                  </a:lnTo>
                  <a:lnTo>
                    <a:pt x="134" y="138"/>
                  </a:lnTo>
                  <a:lnTo>
                    <a:pt x="134" y="138"/>
                  </a:lnTo>
                  <a:lnTo>
                    <a:pt x="134" y="138"/>
                  </a:lnTo>
                  <a:lnTo>
                    <a:pt x="134" y="138"/>
                  </a:lnTo>
                  <a:lnTo>
                    <a:pt x="130" y="138"/>
                  </a:lnTo>
                  <a:lnTo>
                    <a:pt x="130" y="138"/>
                  </a:lnTo>
                  <a:lnTo>
                    <a:pt x="130" y="138"/>
                  </a:lnTo>
                  <a:lnTo>
                    <a:pt x="130" y="138"/>
                  </a:lnTo>
                  <a:lnTo>
                    <a:pt x="126" y="134"/>
                  </a:lnTo>
                  <a:lnTo>
                    <a:pt x="124" y="134"/>
                  </a:lnTo>
                  <a:lnTo>
                    <a:pt x="124" y="134"/>
                  </a:lnTo>
                  <a:lnTo>
                    <a:pt x="124" y="134"/>
                  </a:lnTo>
                  <a:lnTo>
                    <a:pt x="120" y="138"/>
                  </a:lnTo>
                  <a:lnTo>
                    <a:pt x="120" y="138"/>
                  </a:lnTo>
                  <a:lnTo>
                    <a:pt x="120" y="138"/>
                  </a:lnTo>
                  <a:lnTo>
                    <a:pt x="120" y="138"/>
                  </a:lnTo>
                  <a:lnTo>
                    <a:pt x="120" y="138"/>
                  </a:lnTo>
                  <a:lnTo>
                    <a:pt x="120" y="138"/>
                  </a:lnTo>
                  <a:lnTo>
                    <a:pt x="120" y="142"/>
                  </a:lnTo>
                  <a:lnTo>
                    <a:pt x="116" y="146"/>
                  </a:lnTo>
                  <a:lnTo>
                    <a:pt x="116" y="146"/>
                  </a:lnTo>
                  <a:lnTo>
                    <a:pt x="116" y="146"/>
                  </a:lnTo>
                  <a:lnTo>
                    <a:pt x="116" y="146"/>
                  </a:lnTo>
                  <a:lnTo>
                    <a:pt x="116" y="150"/>
                  </a:lnTo>
                  <a:lnTo>
                    <a:pt x="116" y="150"/>
                  </a:lnTo>
                  <a:lnTo>
                    <a:pt x="112" y="150"/>
                  </a:lnTo>
                  <a:lnTo>
                    <a:pt x="112" y="154"/>
                  </a:lnTo>
                  <a:lnTo>
                    <a:pt x="112" y="154"/>
                  </a:lnTo>
                  <a:lnTo>
                    <a:pt x="112" y="154"/>
                  </a:lnTo>
                  <a:lnTo>
                    <a:pt x="112" y="154"/>
                  </a:lnTo>
                  <a:lnTo>
                    <a:pt x="112" y="154"/>
                  </a:lnTo>
                  <a:lnTo>
                    <a:pt x="112" y="154"/>
                  </a:lnTo>
                  <a:lnTo>
                    <a:pt x="112" y="154"/>
                  </a:lnTo>
                  <a:lnTo>
                    <a:pt x="112" y="154"/>
                  </a:lnTo>
                  <a:lnTo>
                    <a:pt x="108" y="154"/>
                  </a:lnTo>
                  <a:lnTo>
                    <a:pt x="104" y="154"/>
                  </a:lnTo>
                  <a:lnTo>
                    <a:pt x="86" y="154"/>
                  </a:lnTo>
                  <a:lnTo>
                    <a:pt x="70" y="138"/>
                  </a:lnTo>
                  <a:lnTo>
                    <a:pt x="60" y="130"/>
                  </a:lnTo>
                  <a:lnTo>
                    <a:pt x="60" y="128"/>
                  </a:lnTo>
                  <a:lnTo>
                    <a:pt x="48" y="116"/>
                  </a:lnTo>
                  <a:lnTo>
                    <a:pt x="38" y="112"/>
                  </a:lnTo>
                  <a:lnTo>
                    <a:pt x="22" y="100"/>
                  </a:lnTo>
                  <a:lnTo>
                    <a:pt x="18" y="100"/>
                  </a:lnTo>
                  <a:lnTo>
                    <a:pt x="12" y="98"/>
                  </a:lnTo>
                  <a:lnTo>
                    <a:pt x="8" y="98"/>
                  </a:lnTo>
                  <a:lnTo>
                    <a:pt x="8" y="98"/>
                  </a:lnTo>
                  <a:lnTo>
                    <a:pt x="8" y="9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4" name="Freeform 31">
              <a:extLst>
                <a:ext uri="{FF2B5EF4-FFF2-40B4-BE49-F238E27FC236}">
                  <a16:creationId xmlns:a16="http://schemas.microsoft.com/office/drawing/2014/main" id="{7B4AEC48-F65D-A38F-8DD6-88BD8E7BE330}"/>
                </a:ext>
              </a:extLst>
            </p:cNvPr>
            <p:cNvSpPr>
              <a:spLocks noEditPoints="1"/>
            </p:cNvSpPr>
            <p:nvPr/>
          </p:nvSpPr>
          <p:spPr bwMode="auto">
            <a:xfrm>
              <a:off x="5162550" y="3632268"/>
              <a:ext cx="28575" cy="107950"/>
            </a:xfrm>
            <a:custGeom>
              <a:avLst/>
              <a:gdLst>
                <a:gd name="T0" fmla="*/ 14 w 18"/>
                <a:gd name="T1" fmla="*/ 46 h 68"/>
                <a:gd name="T2" fmla="*/ 14 w 18"/>
                <a:gd name="T3" fmla="*/ 50 h 68"/>
                <a:gd name="T4" fmla="*/ 12 w 18"/>
                <a:gd name="T5" fmla="*/ 56 h 68"/>
                <a:gd name="T6" fmla="*/ 12 w 18"/>
                <a:gd name="T7" fmla="*/ 60 h 68"/>
                <a:gd name="T8" fmla="*/ 12 w 18"/>
                <a:gd name="T9" fmla="*/ 60 h 68"/>
                <a:gd name="T10" fmla="*/ 12 w 18"/>
                <a:gd name="T11" fmla="*/ 68 h 68"/>
                <a:gd name="T12" fmla="*/ 8 w 18"/>
                <a:gd name="T13" fmla="*/ 68 h 68"/>
                <a:gd name="T14" fmla="*/ 8 w 18"/>
                <a:gd name="T15" fmla="*/ 68 h 68"/>
                <a:gd name="T16" fmla="*/ 4 w 18"/>
                <a:gd name="T17" fmla="*/ 52 h 68"/>
                <a:gd name="T18" fmla="*/ 4 w 18"/>
                <a:gd name="T19" fmla="*/ 46 h 68"/>
                <a:gd name="T20" fmla="*/ 0 w 18"/>
                <a:gd name="T21" fmla="*/ 38 h 68"/>
                <a:gd name="T22" fmla="*/ 4 w 18"/>
                <a:gd name="T23" fmla="*/ 34 h 68"/>
                <a:gd name="T24" fmla="*/ 4 w 18"/>
                <a:gd name="T25" fmla="*/ 30 h 68"/>
                <a:gd name="T26" fmla="*/ 4 w 18"/>
                <a:gd name="T27" fmla="*/ 26 h 68"/>
                <a:gd name="T28" fmla="*/ 8 w 18"/>
                <a:gd name="T29" fmla="*/ 22 h 68"/>
                <a:gd name="T30" fmla="*/ 8 w 18"/>
                <a:gd name="T31" fmla="*/ 20 h 68"/>
                <a:gd name="T32" fmla="*/ 12 w 18"/>
                <a:gd name="T33" fmla="*/ 8 h 68"/>
                <a:gd name="T34" fmla="*/ 12 w 18"/>
                <a:gd name="T35" fmla="*/ 8 h 68"/>
                <a:gd name="T36" fmla="*/ 12 w 18"/>
                <a:gd name="T37" fmla="*/ 8 h 68"/>
                <a:gd name="T38" fmla="*/ 12 w 18"/>
                <a:gd name="T39" fmla="*/ 4 h 68"/>
                <a:gd name="T40" fmla="*/ 14 w 18"/>
                <a:gd name="T41" fmla="*/ 4 h 68"/>
                <a:gd name="T42" fmla="*/ 18 w 18"/>
                <a:gd name="T43" fmla="*/ 4 h 68"/>
                <a:gd name="T44" fmla="*/ 18 w 18"/>
                <a:gd name="T45" fmla="*/ 0 h 68"/>
                <a:gd name="T46" fmla="*/ 18 w 18"/>
                <a:gd name="T47" fmla="*/ 0 h 68"/>
                <a:gd name="T48" fmla="*/ 18 w 18"/>
                <a:gd name="T49" fmla="*/ 0 h 68"/>
                <a:gd name="T50" fmla="*/ 18 w 18"/>
                <a:gd name="T51" fmla="*/ 4 h 68"/>
                <a:gd name="T52" fmla="*/ 18 w 18"/>
                <a:gd name="T53" fmla="*/ 8 h 68"/>
                <a:gd name="T54" fmla="*/ 18 w 18"/>
                <a:gd name="T55" fmla="*/ 8 h 68"/>
                <a:gd name="T56" fmla="*/ 18 w 18"/>
                <a:gd name="T57" fmla="*/ 12 h 68"/>
                <a:gd name="T58" fmla="*/ 18 w 18"/>
                <a:gd name="T59" fmla="*/ 16 h 68"/>
                <a:gd name="T60" fmla="*/ 14 w 18"/>
                <a:gd name="T61" fmla="*/ 12 h 68"/>
                <a:gd name="T62" fmla="*/ 14 w 18"/>
                <a:gd name="T63" fmla="*/ 12 h 68"/>
                <a:gd name="T64" fmla="*/ 12 w 18"/>
                <a:gd name="T65" fmla="*/ 16 h 68"/>
                <a:gd name="T66" fmla="*/ 12 w 18"/>
                <a:gd name="T67" fmla="*/ 20 h 68"/>
                <a:gd name="T68" fmla="*/ 12 w 18"/>
                <a:gd name="T69" fmla="*/ 22 h 68"/>
                <a:gd name="T70" fmla="*/ 12 w 18"/>
                <a:gd name="T71" fmla="*/ 26 h 68"/>
                <a:gd name="T72" fmla="*/ 12 w 18"/>
                <a:gd name="T73" fmla="*/ 26 h 68"/>
                <a:gd name="T74" fmla="*/ 12 w 18"/>
                <a:gd name="T75" fmla="*/ 26 h 68"/>
                <a:gd name="T76" fmla="*/ 12 w 18"/>
                <a:gd name="T77" fmla="*/ 30 h 68"/>
                <a:gd name="T78" fmla="*/ 8 w 18"/>
                <a:gd name="T79" fmla="*/ 34 h 68"/>
                <a:gd name="T80" fmla="*/ 12 w 18"/>
                <a:gd name="T81" fmla="*/ 34 h 68"/>
                <a:gd name="T82" fmla="*/ 14 w 18"/>
                <a:gd name="T83" fmla="*/ 34 h 68"/>
                <a:gd name="T84" fmla="*/ 18 w 18"/>
                <a:gd name="T85" fmla="*/ 30 h 68"/>
                <a:gd name="T86" fmla="*/ 18 w 18"/>
                <a:gd name="T87" fmla="*/ 34 h 68"/>
                <a:gd name="T88" fmla="*/ 18 w 18"/>
                <a:gd name="T89" fmla="*/ 38 h 68"/>
                <a:gd name="T90" fmla="*/ 14 w 18"/>
                <a:gd name="T91" fmla="*/ 42 h 68"/>
                <a:gd name="T92" fmla="*/ 14 w 18"/>
                <a:gd name="T93" fmla="*/ 26 h 68"/>
                <a:gd name="T94" fmla="*/ 14 w 18"/>
                <a:gd name="T95" fmla="*/ 26 h 68"/>
                <a:gd name="T96" fmla="*/ 14 w 18"/>
                <a:gd name="T97" fmla="*/ 2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68">
                  <a:moveTo>
                    <a:pt x="14" y="42"/>
                  </a:moveTo>
                  <a:lnTo>
                    <a:pt x="14" y="42"/>
                  </a:lnTo>
                  <a:lnTo>
                    <a:pt x="14" y="42"/>
                  </a:lnTo>
                  <a:lnTo>
                    <a:pt x="14" y="46"/>
                  </a:lnTo>
                  <a:lnTo>
                    <a:pt x="14" y="46"/>
                  </a:lnTo>
                  <a:lnTo>
                    <a:pt x="14" y="46"/>
                  </a:lnTo>
                  <a:lnTo>
                    <a:pt x="14" y="50"/>
                  </a:lnTo>
                  <a:lnTo>
                    <a:pt x="14" y="50"/>
                  </a:lnTo>
                  <a:lnTo>
                    <a:pt x="12" y="52"/>
                  </a:lnTo>
                  <a:lnTo>
                    <a:pt x="12" y="52"/>
                  </a:lnTo>
                  <a:lnTo>
                    <a:pt x="12" y="52"/>
                  </a:lnTo>
                  <a:lnTo>
                    <a:pt x="12" y="56"/>
                  </a:lnTo>
                  <a:lnTo>
                    <a:pt x="12" y="56"/>
                  </a:lnTo>
                  <a:lnTo>
                    <a:pt x="12" y="56"/>
                  </a:lnTo>
                  <a:lnTo>
                    <a:pt x="12" y="60"/>
                  </a:lnTo>
                  <a:lnTo>
                    <a:pt x="12" y="60"/>
                  </a:lnTo>
                  <a:lnTo>
                    <a:pt x="12" y="60"/>
                  </a:lnTo>
                  <a:lnTo>
                    <a:pt x="12" y="60"/>
                  </a:lnTo>
                  <a:lnTo>
                    <a:pt x="12" y="60"/>
                  </a:lnTo>
                  <a:lnTo>
                    <a:pt x="12" y="60"/>
                  </a:lnTo>
                  <a:lnTo>
                    <a:pt x="12" y="68"/>
                  </a:lnTo>
                  <a:lnTo>
                    <a:pt x="12" y="68"/>
                  </a:lnTo>
                  <a:lnTo>
                    <a:pt x="12" y="68"/>
                  </a:lnTo>
                  <a:lnTo>
                    <a:pt x="12" y="68"/>
                  </a:lnTo>
                  <a:lnTo>
                    <a:pt x="12" y="68"/>
                  </a:lnTo>
                  <a:lnTo>
                    <a:pt x="12" y="68"/>
                  </a:lnTo>
                  <a:lnTo>
                    <a:pt x="12" y="68"/>
                  </a:lnTo>
                  <a:lnTo>
                    <a:pt x="8" y="68"/>
                  </a:lnTo>
                  <a:lnTo>
                    <a:pt x="8" y="68"/>
                  </a:lnTo>
                  <a:lnTo>
                    <a:pt x="8" y="68"/>
                  </a:lnTo>
                  <a:lnTo>
                    <a:pt x="8" y="68"/>
                  </a:lnTo>
                  <a:lnTo>
                    <a:pt x="8" y="68"/>
                  </a:lnTo>
                  <a:lnTo>
                    <a:pt x="8" y="64"/>
                  </a:lnTo>
                  <a:lnTo>
                    <a:pt x="8" y="60"/>
                  </a:lnTo>
                  <a:lnTo>
                    <a:pt x="8" y="56"/>
                  </a:lnTo>
                  <a:lnTo>
                    <a:pt x="4" y="52"/>
                  </a:lnTo>
                  <a:lnTo>
                    <a:pt x="4" y="52"/>
                  </a:lnTo>
                  <a:lnTo>
                    <a:pt x="4" y="52"/>
                  </a:lnTo>
                  <a:lnTo>
                    <a:pt x="4" y="50"/>
                  </a:lnTo>
                  <a:lnTo>
                    <a:pt x="4" y="46"/>
                  </a:lnTo>
                  <a:lnTo>
                    <a:pt x="4" y="46"/>
                  </a:lnTo>
                  <a:lnTo>
                    <a:pt x="0" y="38"/>
                  </a:lnTo>
                  <a:lnTo>
                    <a:pt x="0" y="38"/>
                  </a:lnTo>
                  <a:lnTo>
                    <a:pt x="0" y="38"/>
                  </a:lnTo>
                  <a:lnTo>
                    <a:pt x="0" y="34"/>
                  </a:lnTo>
                  <a:lnTo>
                    <a:pt x="0" y="34"/>
                  </a:lnTo>
                  <a:lnTo>
                    <a:pt x="4" y="34"/>
                  </a:lnTo>
                  <a:lnTo>
                    <a:pt x="4" y="34"/>
                  </a:lnTo>
                  <a:lnTo>
                    <a:pt x="4" y="30"/>
                  </a:lnTo>
                  <a:lnTo>
                    <a:pt x="4" y="30"/>
                  </a:lnTo>
                  <a:lnTo>
                    <a:pt x="4" y="30"/>
                  </a:lnTo>
                  <a:lnTo>
                    <a:pt x="4" y="30"/>
                  </a:lnTo>
                  <a:lnTo>
                    <a:pt x="4" y="30"/>
                  </a:lnTo>
                  <a:lnTo>
                    <a:pt x="4" y="30"/>
                  </a:lnTo>
                  <a:lnTo>
                    <a:pt x="4" y="30"/>
                  </a:lnTo>
                  <a:lnTo>
                    <a:pt x="4" y="26"/>
                  </a:lnTo>
                  <a:lnTo>
                    <a:pt x="8" y="26"/>
                  </a:lnTo>
                  <a:lnTo>
                    <a:pt x="8" y="22"/>
                  </a:lnTo>
                  <a:lnTo>
                    <a:pt x="8" y="22"/>
                  </a:lnTo>
                  <a:lnTo>
                    <a:pt x="8" y="22"/>
                  </a:lnTo>
                  <a:lnTo>
                    <a:pt x="8" y="20"/>
                  </a:lnTo>
                  <a:lnTo>
                    <a:pt x="8" y="20"/>
                  </a:lnTo>
                  <a:lnTo>
                    <a:pt x="8" y="20"/>
                  </a:lnTo>
                  <a:lnTo>
                    <a:pt x="8" y="20"/>
                  </a:lnTo>
                  <a:lnTo>
                    <a:pt x="8" y="16"/>
                  </a:lnTo>
                  <a:lnTo>
                    <a:pt x="8" y="16"/>
                  </a:lnTo>
                  <a:lnTo>
                    <a:pt x="8" y="12"/>
                  </a:lnTo>
                  <a:lnTo>
                    <a:pt x="12" y="8"/>
                  </a:lnTo>
                  <a:lnTo>
                    <a:pt x="12" y="8"/>
                  </a:lnTo>
                  <a:lnTo>
                    <a:pt x="12" y="8"/>
                  </a:lnTo>
                  <a:lnTo>
                    <a:pt x="12" y="8"/>
                  </a:lnTo>
                  <a:lnTo>
                    <a:pt x="12" y="8"/>
                  </a:lnTo>
                  <a:lnTo>
                    <a:pt x="12" y="8"/>
                  </a:lnTo>
                  <a:lnTo>
                    <a:pt x="12" y="8"/>
                  </a:lnTo>
                  <a:lnTo>
                    <a:pt x="12" y="8"/>
                  </a:lnTo>
                  <a:lnTo>
                    <a:pt x="12" y="8"/>
                  </a:lnTo>
                  <a:lnTo>
                    <a:pt x="12" y="4"/>
                  </a:lnTo>
                  <a:lnTo>
                    <a:pt x="12" y="4"/>
                  </a:lnTo>
                  <a:lnTo>
                    <a:pt x="12" y="4"/>
                  </a:lnTo>
                  <a:lnTo>
                    <a:pt x="12" y="4"/>
                  </a:lnTo>
                  <a:lnTo>
                    <a:pt x="12" y="4"/>
                  </a:lnTo>
                  <a:lnTo>
                    <a:pt x="12" y="4"/>
                  </a:lnTo>
                  <a:lnTo>
                    <a:pt x="14" y="4"/>
                  </a:lnTo>
                  <a:lnTo>
                    <a:pt x="14" y="4"/>
                  </a:lnTo>
                  <a:lnTo>
                    <a:pt x="14" y="4"/>
                  </a:lnTo>
                  <a:lnTo>
                    <a:pt x="14" y="4"/>
                  </a:lnTo>
                  <a:lnTo>
                    <a:pt x="14" y="4"/>
                  </a:lnTo>
                  <a:lnTo>
                    <a:pt x="18" y="4"/>
                  </a:lnTo>
                  <a:lnTo>
                    <a:pt x="18" y="0"/>
                  </a:lnTo>
                  <a:lnTo>
                    <a:pt x="18" y="0"/>
                  </a:lnTo>
                  <a:lnTo>
                    <a:pt x="18" y="0"/>
                  </a:lnTo>
                  <a:lnTo>
                    <a:pt x="18" y="0"/>
                  </a:lnTo>
                  <a:lnTo>
                    <a:pt x="18" y="0"/>
                  </a:lnTo>
                  <a:lnTo>
                    <a:pt x="18" y="0"/>
                  </a:lnTo>
                  <a:lnTo>
                    <a:pt x="18" y="0"/>
                  </a:lnTo>
                  <a:lnTo>
                    <a:pt x="18" y="0"/>
                  </a:lnTo>
                  <a:lnTo>
                    <a:pt x="18" y="0"/>
                  </a:lnTo>
                  <a:lnTo>
                    <a:pt x="18" y="0"/>
                  </a:lnTo>
                  <a:lnTo>
                    <a:pt x="18" y="0"/>
                  </a:lnTo>
                  <a:lnTo>
                    <a:pt x="18" y="0"/>
                  </a:lnTo>
                  <a:lnTo>
                    <a:pt x="18" y="4"/>
                  </a:lnTo>
                  <a:lnTo>
                    <a:pt x="18" y="4"/>
                  </a:lnTo>
                  <a:lnTo>
                    <a:pt x="18" y="4"/>
                  </a:lnTo>
                  <a:lnTo>
                    <a:pt x="18" y="4"/>
                  </a:lnTo>
                  <a:lnTo>
                    <a:pt x="18" y="4"/>
                  </a:lnTo>
                  <a:lnTo>
                    <a:pt x="18" y="8"/>
                  </a:lnTo>
                  <a:lnTo>
                    <a:pt x="18" y="8"/>
                  </a:lnTo>
                  <a:lnTo>
                    <a:pt x="18" y="8"/>
                  </a:lnTo>
                  <a:lnTo>
                    <a:pt x="18" y="8"/>
                  </a:lnTo>
                  <a:lnTo>
                    <a:pt x="18" y="8"/>
                  </a:lnTo>
                  <a:lnTo>
                    <a:pt x="18" y="8"/>
                  </a:lnTo>
                  <a:lnTo>
                    <a:pt x="18" y="8"/>
                  </a:lnTo>
                  <a:lnTo>
                    <a:pt x="18" y="8"/>
                  </a:lnTo>
                  <a:lnTo>
                    <a:pt x="18" y="12"/>
                  </a:lnTo>
                  <a:lnTo>
                    <a:pt x="18" y="12"/>
                  </a:lnTo>
                  <a:lnTo>
                    <a:pt x="18" y="12"/>
                  </a:lnTo>
                  <a:lnTo>
                    <a:pt x="18" y="12"/>
                  </a:lnTo>
                  <a:lnTo>
                    <a:pt x="18" y="16"/>
                  </a:lnTo>
                  <a:lnTo>
                    <a:pt x="18" y="16"/>
                  </a:lnTo>
                  <a:lnTo>
                    <a:pt x="18" y="16"/>
                  </a:lnTo>
                  <a:lnTo>
                    <a:pt x="14" y="16"/>
                  </a:lnTo>
                  <a:lnTo>
                    <a:pt x="14" y="12"/>
                  </a:lnTo>
                  <a:lnTo>
                    <a:pt x="14" y="12"/>
                  </a:lnTo>
                  <a:lnTo>
                    <a:pt x="14" y="12"/>
                  </a:lnTo>
                  <a:lnTo>
                    <a:pt x="14" y="12"/>
                  </a:lnTo>
                  <a:lnTo>
                    <a:pt x="14" y="12"/>
                  </a:lnTo>
                  <a:lnTo>
                    <a:pt x="14" y="12"/>
                  </a:lnTo>
                  <a:lnTo>
                    <a:pt x="14" y="12"/>
                  </a:lnTo>
                  <a:lnTo>
                    <a:pt x="12" y="16"/>
                  </a:lnTo>
                  <a:lnTo>
                    <a:pt x="12" y="16"/>
                  </a:lnTo>
                  <a:lnTo>
                    <a:pt x="12" y="16"/>
                  </a:lnTo>
                  <a:lnTo>
                    <a:pt x="12" y="16"/>
                  </a:lnTo>
                  <a:lnTo>
                    <a:pt x="12" y="16"/>
                  </a:lnTo>
                  <a:lnTo>
                    <a:pt x="12" y="16"/>
                  </a:lnTo>
                  <a:lnTo>
                    <a:pt x="12" y="20"/>
                  </a:lnTo>
                  <a:lnTo>
                    <a:pt x="12" y="20"/>
                  </a:lnTo>
                  <a:lnTo>
                    <a:pt x="12" y="20"/>
                  </a:lnTo>
                  <a:lnTo>
                    <a:pt x="12" y="22"/>
                  </a:lnTo>
                  <a:lnTo>
                    <a:pt x="12" y="22"/>
                  </a:lnTo>
                  <a:lnTo>
                    <a:pt x="12" y="22"/>
                  </a:lnTo>
                  <a:lnTo>
                    <a:pt x="12" y="22"/>
                  </a:lnTo>
                  <a:lnTo>
                    <a:pt x="12" y="26"/>
                  </a:lnTo>
                  <a:lnTo>
                    <a:pt x="12" y="26"/>
                  </a:lnTo>
                  <a:lnTo>
                    <a:pt x="12" y="26"/>
                  </a:lnTo>
                  <a:lnTo>
                    <a:pt x="12" y="26"/>
                  </a:lnTo>
                  <a:lnTo>
                    <a:pt x="12" y="26"/>
                  </a:lnTo>
                  <a:lnTo>
                    <a:pt x="12" y="26"/>
                  </a:lnTo>
                  <a:lnTo>
                    <a:pt x="12" y="26"/>
                  </a:lnTo>
                  <a:lnTo>
                    <a:pt x="14" y="26"/>
                  </a:lnTo>
                  <a:lnTo>
                    <a:pt x="14" y="26"/>
                  </a:lnTo>
                  <a:lnTo>
                    <a:pt x="12" y="26"/>
                  </a:lnTo>
                  <a:lnTo>
                    <a:pt x="12" y="26"/>
                  </a:lnTo>
                  <a:lnTo>
                    <a:pt x="12" y="30"/>
                  </a:lnTo>
                  <a:lnTo>
                    <a:pt x="12" y="30"/>
                  </a:lnTo>
                  <a:lnTo>
                    <a:pt x="12" y="30"/>
                  </a:lnTo>
                  <a:lnTo>
                    <a:pt x="12" y="30"/>
                  </a:lnTo>
                  <a:lnTo>
                    <a:pt x="12" y="30"/>
                  </a:lnTo>
                  <a:lnTo>
                    <a:pt x="12" y="30"/>
                  </a:lnTo>
                  <a:lnTo>
                    <a:pt x="12" y="34"/>
                  </a:lnTo>
                  <a:lnTo>
                    <a:pt x="8" y="34"/>
                  </a:lnTo>
                  <a:lnTo>
                    <a:pt x="8" y="34"/>
                  </a:lnTo>
                  <a:lnTo>
                    <a:pt x="8" y="34"/>
                  </a:lnTo>
                  <a:lnTo>
                    <a:pt x="8" y="34"/>
                  </a:lnTo>
                  <a:lnTo>
                    <a:pt x="12" y="34"/>
                  </a:lnTo>
                  <a:lnTo>
                    <a:pt x="12" y="34"/>
                  </a:lnTo>
                  <a:lnTo>
                    <a:pt x="14" y="34"/>
                  </a:lnTo>
                  <a:lnTo>
                    <a:pt x="14" y="34"/>
                  </a:lnTo>
                  <a:lnTo>
                    <a:pt x="14" y="34"/>
                  </a:lnTo>
                  <a:lnTo>
                    <a:pt x="14" y="34"/>
                  </a:lnTo>
                  <a:lnTo>
                    <a:pt x="14" y="30"/>
                  </a:lnTo>
                  <a:lnTo>
                    <a:pt x="18" y="30"/>
                  </a:lnTo>
                  <a:lnTo>
                    <a:pt x="18" y="30"/>
                  </a:lnTo>
                  <a:lnTo>
                    <a:pt x="18" y="34"/>
                  </a:lnTo>
                  <a:lnTo>
                    <a:pt x="18" y="34"/>
                  </a:lnTo>
                  <a:lnTo>
                    <a:pt x="18" y="34"/>
                  </a:lnTo>
                  <a:lnTo>
                    <a:pt x="18" y="34"/>
                  </a:lnTo>
                  <a:lnTo>
                    <a:pt x="14" y="38"/>
                  </a:lnTo>
                  <a:lnTo>
                    <a:pt x="14" y="38"/>
                  </a:lnTo>
                  <a:lnTo>
                    <a:pt x="18" y="38"/>
                  </a:lnTo>
                  <a:lnTo>
                    <a:pt x="18" y="38"/>
                  </a:lnTo>
                  <a:lnTo>
                    <a:pt x="18" y="38"/>
                  </a:lnTo>
                  <a:lnTo>
                    <a:pt x="14" y="42"/>
                  </a:lnTo>
                  <a:lnTo>
                    <a:pt x="14" y="42"/>
                  </a:lnTo>
                  <a:lnTo>
                    <a:pt x="14" y="42"/>
                  </a:lnTo>
                  <a:lnTo>
                    <a:pt x="14" y="42"/>
                  </a:lnTo>
                  <a:close/>
                  <a:moveTo>
                    <a:pt x="14" y="26"/>
                  </a:moveTo>
                  <a:lnTo>
                    <a:pt x="14" y="26"/>
                  </a:lnTo>
                  <a:lnTo>
                    <a:pt x="14" y="26"/>
                  </a:lnTo>
                  <a:lnTo>
                    <a:pt x="14" y="26"/>
                  </a:lnTo>
                  <a:lnTo>
                    <a:pt x="14" y="26"/>
                  </a:lnTo>
                  <a:lnTo>
                    <a:pt x="14" y="26"/>
                  </a:lnTo>
                  <a:lnTo>
                    <a:pt x="14" y="26"/>
                  </a:lnTo>
                  <a:lnTo>
                    <a:pt x="14" y="26"/>
                  </a:lnTo>
                  <a:lnTo>
                    <a:pt x="14" y="26"/>
                  </a:lnTo>
                  <a:lnTo>
                    <a:pt x="14" y="26"/>
                  </a:lnTo>
                  <a:lnTo>
                    <a:pt x="14" y="26"/>
                  </a:lnTo>
                  <a:lnTo>
                    <a:pt x="14" y="2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5" name="Freeform 32">
              <a:extLst>
                <a:ext uri="{FF2B5EF4-FFF2-40B4-BE49-F238E27FC236}">
                  <a16:creationId xmlns:a16="http://schemas.microsoft.com/office/drawing/2014/main" id="{8A95582E-1663-39F0-4CD4-C87F8A6F4CC5}"/>
                </a:ext>
              </a:extLst>
            </p:cNvPr>
            <p:cNvSpPr>
              <a:spLocks noEditPoints="1"/>
            </p:cNvSpPr>
            <p:nvPr/>
          </p:nvSpPr>
          <p:spPr bwMode="auto">
            <a:xfrm>
              <a:off x="7165975" y="3254443"/>
              <a:ext cx="498475" cy="638175"/>
            </a:xfrm>
            <a:custGeom>
              <a:avLst/>
              <a:gdLst>
                <a:gd name="T0" fmla="*/ 98 w 314"/>
                <a:gd name="T1" fmla="*/ 250 h 402"/>
                <a:gd name="T2" fmla="*/ 278 w 314"/>
                <a:gd name="T3" fmla="*/ 70 h 402"/>
                <a:gd name="T4" fmla="*/ 240 w 314"/>
                <a:gd name="T5" fmla="*/ 60 h 402"/>
                <a:gd name="T6" fmla="*/ 248 w 314"/>
                <a:gd name="T7" fmla="*/ 78 h 402"/>
                <a:gd name="T8" fmla="*/ 228 w 314"/>
                <a:gd name="T9" fmla="*/ 66 h 402"/>
                <a:gd name="T10" fmla="*/ 244 w 314"/>
                <a:gd name="T11" fmla="*/ 48 h 402"/>
                <a:gd name="T12" fmla="*/ 258 w 314"/>
                <a:gd name="T13" fmla="*/ 26 h 402"/>
                <a:gd name="T14" fmla="*/ 270 w 314"/>
                <a:gd name="T15" fmla="*/ 12 h 402"/>
                <a:gd name="T16" fmla="*/ 296 w 314"/>
                <a:gd name="T17" fmla="*/ 34 h 402"/>
                <a:gd name="T18" fmla="*/ 310 w 314"/>
                <a:gd name="T19" fmla="*/ 42 h 402"/>
                <a:gd name="T20" fmla="*/ 296 w 314"/>
                <a:gd name="T21" fmla="*/ 52 h 402"/>
                <a:gd name="T22" fmla="*/ 252 w 314"/>
                <a:gd name="T23" fmla="*/ 8 h 402"/>
                <a:gd name="T24" fmla="*/ 226 w 314"/>
                <a:gd name="T25" fmla="*/ 66 h 402"/>
                <a:gd name="T26" fmla="*/ 136 w 314"/>
                <a:gd name="T27" fmla="*/ 216 h 402"/>
                <a:gd name="T28" fmla="*/ 116 w 314"/>
                <a:gd name="T29" fmla="*/ 224 h 402"/>
                <a:gd name="T30" fmla="*/ 120 w 314"/>
                <a:gd name="T31" fmla="*/ 208 h 402"/>
                <a:gd name="T32" fmla="*/ 136 w 314"/>
                <a:gd name="T33" fmla="*/ 194 h 402"/>
                <a:gd name="T34" fmla="*/ 166 w 314"/>
                <a:gd name="T35" fmla="*/ 190 h 402"/>
                <a:gd name="T36" fmla="*/ 176 w 314"/>
                <a:gd name="T37" fmla="*/ 194 h 402"/>
                <a:gd name="T38" fmla="*/ 188 w 314"/>
                <a:gd name="T39" fmla="*/ 164 h 402"/>
                <a:gd name="T40" fmla="*/ 192 w 314"/>
                <a:gd name="T41" fmla="*/ 172 h 402"/>
                <a:gd name="T42" fmla="*/ 218 w 314"/>
                <a:gd name="T43" fmla="*/ 148 h 402"/>
                <a:gd name="T44" fmla="*/ 236 w 314"/>
                <a:gd name="T45" fmla="*/ 118 h 402"/>
                <a:gd name="T46" fmla="*/ 232 w 314"/>
                <a:gd name="T47" fmla="*/ 96 h 402"/>
                <a:gd name="T48" fmla="*/ 248 w 314"/>
                <a:gd name="T49" fmla="*/ 90 h 402"/>
                <a:gd name="T50" fmla="*/ 252 w 314"/>
                <a:gd name="T51" fmla="*/ 82 h 402"/>
                <a:gd name="T52" fmla="*/ 262 w 314"/>
                <a:gd name="T53" fmla="*/ 116 h 402"/>
                <a:gd name="T54" fmla="*/ 254 w 314"/>
                <a:gd name="T55" fmla="*/ 142 h 402"/>
                <a:gd name="T56" fmla="*/ 244 w 314"/>
                <a:gd name="T57" fmla="*/ 172 h 402"/>
                <a:gd name="T58" fmla="*/ 236 w 314"/>
                <a:gd name="T59" fmla="*/ 202 h 402"/>
                <a:gd name="T60" fmla="*/ 228 w 314"/>
                <a:gd name="T61" fmla="*/ 198 h 402"/>
                <a:gd name="T62" fmla="*/ 214 w 314"/>
                <a:gd name="T63" fmla="*/ 202 h 402"/>
                <a:gd name="T64" fmla="*/ 196 w 314"/>
                <a:gd name="T65" fmla="*/ 208 h 402"/>
                <a:gd name="T66" fmla="*/ 184 w 314"/>
                <a:gd name="T67" fmla="*/ 212 h 402"/>
                <a:gd name="T68" fmla="*/ 176 w 314"/>
                <a:gd name="T69" fmla="*/ 230 h 402"/>
                <a:gd name="T70" fmla="*/ 166 w 314"/>
                <a:gd name="T71" fmla="*/ 212 h 402"/>
                <a:gd name="T72" fmla="*/ 210 w 314"/>
                <a:gd name="T73" fmla="*/ 148 h 402"/>
                <a:gd name="T74" fmla="*/ 214 w 314"/>
                <a:gd name="T75" fmla="*/ 142 h 402"/>
                <a:gd name="T76" fmla="*/ 80 w 314"/>
                <a:gd name="T77" fmla="*/ 216 h 402"/>
                <a:gd name="T78" fmla="*/ 158 w 314"/>
                <a:gd name="T79" fmla="*/ 220 h 402"/>
                <a:gd name="T80" fmla="*/ 150 w 314"/>
                <a:gd name="T81" fmla="*/ 234 h 402"/>
                <a:gd name="T82" fmla="*/ 132 w 314"/>
                <a:gd name="T83" fmla="*/ 246 h 402"/>
                <a:gd name="T84" fmla="*/ 124 w 314"/>
                <a:gd name="T85" fmla="*/ 234 h 402"/>
                <a:gd name="T86" fmla="*/ 146 w 314"/>
                <a:gd name="T87" fmla="*/ 220 h 402"/>
                <a:gd name="T88" fmla="*/ 80 w 314"/>
                <a:gd name="T89" fmla="*/ 224 h 402"/>
                <a:gd name="T90" fmla="*/ 128 w 314"/>
                <a:gd name="T91" fmla="*/ 220 h 402"/>
                <a:gd name="T92" fmla="*/ 90 w 314"/>
                <a:gd name="T93" fmla="*/ 238 h 402"/>
                <a:gd name="T94" fmla="*/ 106 w 314"/>
                <a:gd name="T95" fmla="*/ 230 h 402"/>
                <a:gd name="T96" fmla="*/ 120 w 314"/>
                <a:gd name="T97" fmla="*/ 246 h 402"/>
                <a:gd name="T98" fmla="*/ 106 w 314"/>
                <a:gd name="T99" fmla="*/ 272 h 402"/>
                <a:gd name="T100" fmla="*/ 98 w 314"/>
                <a:gd name="T101" fmla="*/ 272 h 402"/>
                <a:gd name="T102" fmla="*/ 98 w 314"/>
                <a:gd name="T103" fmla="*/ 258 h 402"/>
                <a:gd name="T104" fmla="*/ 98 w 314"/>
                <a:gd name="T105" fmla="*/ 246 h 402"/>
                <a:gd name="T106" fmla="*/ 90 w 314"/>
                <a:gd name="T107" fmla="*/ 228 h 402"/>
                <a:gd name="T108" fmla="*/ 86 w 314"/>
                <a:gd name="T109" fmla="*/ 234 h 402"/>
                <a:gd name="T110" fmla="*/ 76 w 314"/>
                <a:gd name="T111" fmla="*/ 250 h 402"/>
                <a:gd name="T112" fmla="*/ 90 w 314"/>
                <a:gd name="T113" fmla="*/ 258 h 402"/>
                <a:gd name="T114" fmla="*/ 98 w 314"/>
                <a:gd name="T115" fmla="*/ 294 h 402"/>
                <a:gd name="T116" fmla="*/ 86 w 314"/>
                <a:gd name="T117" fmla="*/ 324 h 402"/>
                <a:gd name="T118" fmla="*/ 60 w 314"/>
                <a:gd name="T119" fmla="*/ 362 h 402"/>
                <a:gd name="T120" fmla="*/ 68 w 314"/>
                <a:gd name="T121" fmla="*/ 354 h 402"/>
                <a:gd name="T122" fmla="*/ 12 w 314"/>
                <a:gd name="T123" fmla="*/ 39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 h="402">
                  <a:moveTo>
                    <a:pt x="128" y="228"/>
                  </a:moveTo>
                  <a:lnTo>
                    <a:pt x="124" y="228"/>
                  </a:lnTo>
                  <a:lnTo>
                    <a:pt x="124" y="224"/>
                  </a:lnTo>
                  <a:lnTo>
                    <a:pt x="124" y="228"/>
                  </a:lnTo>
                  <a:lnTo>
                    <a:pt x="124" y="224"/>
                  </a:lnTo>
                  <a:lnTo>
                    <a:pt x="128" y="224"/>
                  </a:lnTo>
                  <a:lnTo>
                    <a:pt x="128" y="228"/>
                  </a:lnTo>
                  <a:lnTo>
                    <a:pt x="128" y="228"/>
                  </a:lnTo>
                  <a:lnTo>
                    <a:pt x="128" y="228"/>
                  </a:lnTo>
                  <a:close/>
                  <a:moveTo>
                    <a:pt x="94" y="254"/>
                  </a:moveTo>
                  <a:lnTo>
                    <a:pt x="98" y="250"/>
                  </a:lnTo>
                  <a:lnTo>
                    <a:pt x="98" y="254"/>
                  </a:lnTo>
                  <a:lnTo>
                    <a:pt x="94" y="254"/>
                  </a:lnTo>
                  <a:lnTo>
                    <a:pt x="94" y="254"/>
                  </a:lnTo>
                  <a:lnTo>
                    <a:pt x="94" y="254"/>
                  </a:lnTo>
                  <a:close/>
                  <a:moveTo>
                    <a:pt x="288" y="56"/>
                  </a:moveTo>
                  <a:lnTo>
                    <a:pt x="284" y="60"/>
                  </a:lnTo>
                  <a:lnTo>
                    <a:pt x="282" y="60"/>
                  </a:lnTo>
                  <a:lnTo>
                    <a:pt x="282" y="62"/>
                  </a:lnTo>
                  <a:lnTo>
                    <a:pt x="282" y="66"/>
                  </a:lnTo>
                  <a:lnTo>
                    <a:pt x="282" y="70"/>
                  </a:lnTo>
                  <a:lnTo>
                    <a:pt x="278" y="70"/>
                  </a:lnTo>
                  <a:lnTo>
                    <a:pt x="274" y="66"/>
                  </a:lnTo>
                  <a:lnTo>
                    <a:pt x="270" y="66"/>
                  </a:lnTo>
                  <a:lnTo>
                    <a:pt x="266" y="62"/>
                  </a:lnTo>
                  <a:lnTo>
                    <a:pt x="262" y="62"/>
                  </a:lnTo>
                  <a:lnTo>
                    <a:pt x="262" y="60"/>
                  </a:lnTo>
                  <a:lnTo>
                    <a:pt x="258" y="60"/>
                  </a:lnTo>
                  <a:lnTo>
                    <a:pt x="254" y="60"/>
                  </a:lnTo>
                  <a:lnTo>
                    <a:pt x="252" y="62"/>
                  </a:lnTo>
                  <a:lnTo>
                    <a:pt x="248" y="62"/>
                  </a:lnTo>
                  <a:lnTo>
                    <a:pt x="244" y="60"/>
                  </a:lnTo>
                  <a:lnTo>
                    <a:pt x="240" y="60"/>
                  </a:lnTo>
                  <a:lnTo>
                    <a:pt x="240" y="62"/>
                  </a:lnTo>
                  <a:lnTo>
                    <a:pt x="236" y="62"/>
                  </a:lnTo>
                  <a:lnTo>
                    <a:pt x="236" y="66"/>
                  </a:lnTo>
                  <a:lnTo>
                    <a:pt x="240" y="66"/>
                  </a:lnTo>
                  <a:lnTo>
                    <a:pt x="244" y="66"/>
                  </a:lnTo>
                  <a:lnTo>
                    <a:pt x="244" y="70"/>
                  </a:lnTo>
                  <a:lnTo>
                    <a:pt x="248" y="70"/>
                  </a:lnTo>
                  <a:lnTo>
                    <a:pt x="248" y="74"/>
                  </a:lnTo>
                  <a:lnTo>
                    <a:pt x="252" y="74"/>
                  </a:lnTo>
                  <a:lnTo>
                    <a:pt x="248" y="74"/>
                  </a:lnTo>
                  <a:lnTo>
                    <a:pt x="248" y="78"/>
                  </a:lnTo>
                  <a:lnTo>
                    <a:pt x="244" y="74"/>
                  </a:lnTo>
                  <a:lnTo>
                    <a:pt x="240" y="78"/>
                  </a:lnTo>
                  <a:lnTo>
                    <a:pt x="240" y="82"/>
                  </a:lnTo>
                  <a:lnTo>
                    <a:pt x="236" y="82"/>
                  </a:lnTo>
                  <a:lnTo>
                    <a:pt x="232" y="82"/>
                  </a:lnTo>
                  <a:lnTo>
                    <a:pt x="232" y="78"/>
                  </a:lnTo>
                  <a:lnTo>
                    <a:pt x="236" y="74"/>
                  </a:lnTo>
                  <a:lnTo>
                    <a:pt x="236" y="70"/>
                  </a:lnTo>
                  <a:lnTo>
                    <a:pt x="232" y="70"/>
                  </a:lnTo>
                  <a:lnTo>
                    <a:pt x="232" y="66"/>
                  </a:lnTo>
                  <a:lnTo>
                    <a:pt x="228" y="66"/>
                  </a:lnTo>
                  <a:lnTo>
                    <a:pt x="228" y="62"/>
                  </a:lnTo>
                  <a:lnTo>
                    <a:pt x="232" y="62"/>
                  </a:lnTo>
                  <a:lnTo>
                    <a:pt x="232" y="60"/>
                  </a:lnTo>
                  <a:lnTo>
                    <a:pt x="232" y="56"/>
                  </a:lnTo>
                  <a:lnTo>
                    <a:pt x="236" y="56"/>
                  </a:lnTo>
                  <a:lnTo>
                    <a:pt x="240" y="56"/>
                  </a:lnTo>
                  <a:lnTo>
                    <a:pt x="240" y="52"/>
                  </a:lnTo>
                  <a:lnTo>
                    <a:pt x="240" y="48"/>
                  </a:lnTo>
                  <a:lnTo>
                    <a:pt x="240" y="46"/>
                  </a:lnTo>
                  <a:lnTo>
                    <a:pt x="244" y="46"/>
                  </a:lnTo>
                  <a:lnTo>
                    <a:pt x="244" y="48"/>
                  </a:lnTo>
                  <a:lnTo>
                    <a:pt x="248" y="48"/>
                  </a:lnTo>
                  <a:lnTo>
                    <a:pt x="252" y="48"/>
                  </a:lnTo>
                  <a:lnTo>
                    <a:pt x="252" y="46"/>
                  </a:lnTo>
                  <a:lnTo>
                    <a:pt x="254" y="46"/>
                  </a:lnTo>
                  <a:lnTo>
                    <a:pt x="254" y="42"/>
                  </a:lnTo>
                  <a:lnTo>
                    <a:pt x="252" y="38"/>
                  </a:lnTo>
                  <a:lnTo>
                    <a:pt x="254" y="38"/>
                  </a:lnTo>
                  <a:lnTo>
                    <a:pt x="254" y="34"/>
                  </a:lnTo>
                  <a:lnTo>
                    <a:pt x="258" y="34"/>
                  </a:lnTo>
                  <a:lnTo>
                    <a:pt x="258" y="30"/>
                  </a:lnTo>
                  <a:lnTo>
                    <a:pt x="258" y="26"/>
                  </a:lnTo>
                  <a:lnTo>
                    <a:pt x="258" y="22"/>
                  </a:lnTo>
                  <a:lnTo>
                    <a:pt x="258" y="20"/>
                  </a:lnTo>
                  <a:lnTo>
                    <a:pt x="258" y="16"/>
                  </a:lnTo>
                  <a:lnTo>
                    <a:pt x="258" y="12"/>
                  </a:lnTo>
                  <a:lnTo>
                    <a:pt x="254" y="8"/>
                  </a:lnTo>
                  <a:lnTo>
                    <a:pt x="258" y="4"/>
                  </a:lnTo>
                  <a:lnTo>
                    <a:pt x="262" y="0"/>
                  </a:lnTo>
                  <a:lnTo>
                    <a:pt x="262" y="4"/>
                  </a:lnTo>
                  <a:lnTo>
                    <a:pt x="266" y="4"/>
                  </a:lnTo>
                  <a:lnTo>
                    <a:pt x="266" y="8"/>
                  </a:lnTo>
                  <a:lnTo>
                    <a:pt x="270" y="12"/>
                  </a:lnTo>
                  <a:lnTo>
                    <a:pt x="270" y="16"/>
                  </a:lnTo>
                  <a:lnTo>
                    <a:pt x="274" y="16"/>
                  </a:lnTo>
                  <a:lnTo>
                    <a:pt x="274" y="20"/>
                  </a:lnTo>
                  <a:lnTo>
                    <a:pt x="278" y="20"/>
                  </a:lnTo>
                  <a:lnTo>
                    <a:pt x="278" y="22"/>
                  </a:lnTo>
                  <a:lnTo>
                    <a:pt x="282" y="26"/>
                  </a:lnTo>
                  <a:lnTo>
                    <a:pt x="284" y="26"/>
                  </a:lnTo>
                  <a:lnTo>
                    <a:pt x="284" y="30"/>
                  </a:lnTo>
                  <a:lnTo>
                    <a:pt x="288" y="30"/>
                  </a:lnTo>
                  <a:lnTo>
                    <a:pt x="292" y="30"/>
                  </a:lnTo>
                  <a:lnTo>
                    <a:pt x="296" y="34"/>
                  </a:lnTo>
                  <a:lnTo>
                    <a:pt x="300" y="34"/>
                  </a:lnTo>
                  <a:lnTo>
                    <a:pt x="302" y="34"/>
                  </a:lnTo>
                  <a:lnTo>
                    <a:pt x="302" y="30"/>
                  </a:lnTo>
                  <a:lnTo>
                    <a:pt x="306" y="30"/>
                  </a:lnTo>
                  <a:lnTo>
                    <a:pt x="306" y="26"/>
                  </a:lnTo>
                  <a:lnTo>
                    <a:pt x="310" y="26"/>
                  </a:lnTo>
                  <a:lnTo>
                    <a:pt x="306" y="30"/>
                  </a:lnTo>
                  <a:lnTo>
                    <a:pt x="306" y="34"/>
                  </a:lnTo>
                  <a:lnTo>
                    <a:pt x="306" y="38"/>
                  </a:lnTo>
                  <a:lnTo>
                    <a:pt x="306" y="42"/>
                  </a:lnTo>
                  <a:lnTo>
                    <a:pt x="310" y="42"/>
                  </a:lnTo>
                  <a:lnTo>
                    <a:pt x="306" y="42"/>
                  </a:lnTo>
                  <a:lnTo>
                    <a:pt x="306" y="46"/>
                  </a:lnTo>
                  <a:lnTo>
                    <a:pt x="310" y="46"/>
                  </a:lnTo>
                  <a:lnTo>
                    <a:pt x="314" y="46"/>
                  </a:lnTo>
                  <a:lnTo>
                    <a:pt x="310" y="46"/>
                  </a:lnTo>
                  <a:lnTo>
                    <a:pt x="310" y="48"/>
                  </a:lnTo>
                  <a:lnTo>
                    <a:pt x="306" y="48"/>
                  </a:lnTo>
                  <a:lnTo>
                    <a:pt x="302" y="52"/>
                  </a:lnTo>
                  <a:lnTo>
                    <a:pt x="302" y="48"/>
                  </a:lnTo>
                  <a:lnTo>
                    <a:pt x="300" y="52"/>
                  </a:lnTo>
                  <a:lnTo>
                    <a:pt x="296" y="52"/>
                  </a:lnTo>
                  <a:lnTo>
                    <a:pt x="292" y="52"/>
                  </a:lnTo>
                  <a:lnTo>
                    <a:pt x="288" y="52"/>
                  </a:lnTo>
                  <a:lnTo>
                    <a:pt x="288" y="56"/>
                  </a:lnTo>
                  <a:lnTo>
                    <a:pt x="288" y="56"/>
                  </a:lnTo>
                  <a:lnTo>
                    <a:pt x="288" y="56"/>
                  </a:lnTo>
                  <a:close/>
                  <a:moveTo>
                    <a:pt x="248" y="4"/>
                  </a:moveTo>
                  <a:lnTo>
                    <a:pt x="248" y="8"/>
                  </a:lnTo>
                  <a:lnTo>
                    <a:pt x="248" y="4"/>
                  </a:lnTo>
                  <a:lnTo>
                    <a:pt x="248" y="4"/>
                  </a:lnTo>
                  <a:lnTo>
                    <a:pt x="248" y="4"/>
                  </a:lnTo>
                  <a:close/>
                  <a:moveTo>
                    <a:pt x="252" y="8"/>
                  </a:moveTo>
                  <a:lnTo>
                    <a:pt x="252" y="12"/>
                  </a:lnTo>
                  <a:lnTo>
                    <a:pt x="252" y="8"/>
                  </a:lnTo>
                  <a:lnTo>
                    <a:pt x="252" y="8"/>
                  </a:lnTo>
                  <a:lnTo>
                    <a:pt x="252" y="8"/>
                  </a:lnTo>
                  <a:close/>
                  <a:moveTo>
                    <a:pt x="226" y="66"/>
                  </a:moveTo>
                  <a:lnTo>
                    <a:pt x="228" y="66"/>
                  </a:lnTo>
                  <a:lnTo>
                    <a:pt x="226" y="66"/>
                  </a:lnTo>
                  <a:lnTo>
                    <a:pt x="226" y="70"/>
                  </a:lnTo>
                  <a:lnTo>
                    <a:pt x="226" y="66"/>
                  </a:lnTo>
                  <a:lnTo>
                    <a:pt x="226" y="66"/>
                  </a:lnTo>
                  <a:lnTo>
                    <a:pt x="226" y="66"/>
                  </a:lnTo>
                  <a:close/>
                  <a:moveTo>
                    <a:pt x="154" y="208"/>
                  </a:moveTo>
                  <a:lnTo>
                    <a:pt x="150" y="208"/>
                  </a:lnTo>
                  <a:lnTo>
                    <a:pt x="150" y="212"/>
                  </a:lnTo>
                  <a:lnTo>
                    <a:pt x="146" y="212"/>
                  </a:lnTo>
                  <a:lnTo>
                    <a:pt x="150" y="212"/>
                  </a:lnTo>
                  <a:lnTo>
                    <a:pt x="146" y="216"/>
                  </a:lnTo>
                  <a:lnTo>
                    <a:pt x="142" y="212"/>
                  </a:lnTo>
                  <a:lnTo>
                    <a:pt x="142" y="216"/>
                  </a:lnTo>
                  <a:lnTo>
                    <a:pt x="140" y="216"/>
                  </a:lnTo>
                  <a:lnTo>
                    <a:pt x="136" y="220"/>
                  </a:lnTo>
                  <a:lnTo>
                    <a:pt x="136" y="216"/>
                  </a:lnTo>
                  <a:lnTo>
                    <a:pt x="132" y="216"/>
                  </a:lnTo>
                  <a:lnTo>
                    <a:pt x="132" y="220"/>
                  </a:lnTo>
                  <a:lnTo>
                    <a:pt x="128" y="220"/>
                  </a:lnTo>
                  <a:lnTo>
                    <a:pt x="128" y="216"/>
                  </a:lnTo>
                  <a:lnTo>
                    <a:pt x="124" y="216"/>
                  </a:lnTo>
                  <a:lnTo>
                    <a:pt x="124" y="220"/>
                  </a:lnTo>
                  <a:lnTo>
                    <a:pt x="124" y="224"/>
                  </a:lnTo>
                  <a:lnTo>
                    <a:pt x="120" y="224"/>
                  </a:lnTo>
                  <a:lnTo>
                    <a:pt x="124" y="228"/>
                  </a:lnTo>
                  <a:lnTo>
                    <a:pt x="120" y="228"/>
                  </a:lnTo>
                  <a:lnTo>
                    <a:pt x="116" y="224"/>
                  </a:lnTo>
                  <a:lnTo>
                    <a:pt x="112" y="224"/>
                  </a:lnTo>
                  <a:lnTo>
                    <a:pt x="110" y="224"/>
                  </a:lnTo>
                  <a:lnTo>
                    <a:pt x="106" y="224"/>
                  </a:lnTo>
                  <a:lnTo>
                    <a:pt x="106" y="220"/>
                  </a:lnTo>
                  <a:lnTo>
                    <a:pt x="106" y="216"/>
                  </a:lnTo>
                  <a:lnTo>
                    <a:pt x="110" y="216"/>
                  </a:lnTo>
                  <a:lnTo>
                    <a:pt x="112" y="216"/>
                  </a:lnTo>
                  <a:lnTo>
                    <a:pt x="112" y="212"/>
                  </a:lnTo>
                  <a:lnTo>
                    <a:pt x="116" y="212"/>
                  </a:lnTo>
                  <a:lnTo>
                    <a:pt x="116" y="208"/>
                  </a:lnTo>
                  <a:lnTo>
                    <a:pt x="120" y="208"/>
                  </a:lnTo>
                  <a:lnTo>
                    <a:pt x="120" y="204"/>
                  </a:lnTo>
                  <a:lnTo>
                    <a:pt x="124" y="204"/>
                  </a:lnTo>
                  <a:lnTo>
                    <a:pt x="124" y="202"/>
                  </a:lnTo>
                  <a:lnTo>
                    <a:pt x="128" y="202"/>
                  </a:lnTo>
                  <a:lnTo>
                    <a:pt x="128" y="198"/>
                  </a:lnTo>
                  <a:lnTo>
                    <a:pt x="132" y="198"/>
                  </a:lnTo>
                  <a:lnTo>
                    <a:pt x="128" y="198"/>
                  </a:lnTo>
                  <a:lnTo>
                    <a:pt x="132" y="198"/>
                  </a:lnTo>
                  <a:lnTo>
                    <a:pt x="132" y="194"/>
                  </a:lnTo>
                  <a:lnTo>
                    <a:pt x="136" y="198"/>
                  </a:lnTo>
                  <a:lnTo>
                    <a:pt x="136" y="194"/>
                  </a:lnTo>
                  <a:lnTo>
                    <a:pt x="140" y="194"/>
                  </a:lnTo>
                  <a:lnTo>
                    <a:pt x="140" y="198"/>
                  </a:lnTo>
                  <a:lnTo>
                    <a:pt x="142" y="198"/>
                  </a:lnTo>
                  <a:lnTo>
                    <a:pt x="142" y="194"/>
                  </a:lnTo>
                  <a:lnTo>
                    <a:pt x="142" y="198"/>
                  </a:lnTo>
                  <a:lnTo>
                    <a:pt x="146" y="198"/>
                  </a:lnTo>
                  <a:lnTo>
                    <a:pt x="150" y="194"/>
                  </a:lnTo>
                  <a:lnTo>
                    <a:pt x="154" y="194"/>
                  </a:lnTo>
                  <a:lnTo>
                    <a:pt x="158" y="194"/>
                  </a:lnTo>
                  <a:lnTo>
                    <a:pt x="162" y="194"/>
                  </a:lnTo>
                  <a:lnTo>
                    <a:pt x="166" y="190"/>
                  </a:lnTo>
                  <a:lnTo>
                    <a:pt x="166" y="194"/>
                  </a:lnTo>
                  <a:lnTo>
                    <a:pt x="170" y="198"/>
                  </a:lnTo>
                  <a:lnTo>
                    <a:pt x="170" y="194"/>
                  </a:lnTo>
                  <a:lnTo>
                    <a:pt x="170" y="198"/>
                  </a:lnTo>
                  <a:lnTo>
                    <a:pt x="170" y="194"/>
                  </a:lnTo>
                  <a:lnTo>
                    <a:pt x="170" y="198"/>
                  </a:lnTo>
                  <a:lnTo>
                    <a:pt x="172" y="198"/>
                  </a:lnTo>
                  <a:lnTo>
                    <a:pt x="172" y="194"/>
                  </a:lnTo>
                  <a:lnTo>
                    <a:pt x="176" y="194"/>
                  </a:lnTo>
                  <a:lnTo>
                    <a:pt x="176" y="190"/>
                  </a:lnTo>
                  <a:lnTo>
                    <a:pt x="176" y="194"/>
                  </a:lnTo>
                  <a:lnTo>
                    <a:pt x="176" y="190"/>
                  </a:lnTo>
                  <a:lnTo>
                    <a:pt x="176" y="186"/>
                  </a:lnTo>
                  <a:lnTo>
                    <a:pt x="176" y="182"/>
                  </a:lnTo>
                  <a:lnTo>
                    <a:pt x="180" y="182"/>
                  </a:lnTo>
                  <a:lnTo>
                    <a:pt x="180" y="178"/>
                  </a:lnTo>
                  <a:lnTo>
                    <a:pt x="184" y="178"/>
                  </a:lnTo>
                  <a:lnTo>
                    <a:pt x="184" y="174"/>
                  </a:lnTo>
                  <a:lnTo>
                    <a:pt x="188" y="174"/>
                  </a:lnTo>
                  <a:lnTo>
                    <a:pt x="188" y="172"/>
                  </a:lnTo>
                  <a:lnTo>
                    <a:pt x="188" y="168"/>
                  </a:lnTo>
                  <a:lnTo>
                    <a:pt x="188" y="164"/>
                  </a:lnTo>
                  <a:lnTo>
                    <a:pt x="188" y="160"/>
                  </a:lnTo>
                  <a:lnTo>
                    <a:pt x="192" y="160"/>
                  </a:lnTo>
                  <a:lnTo>
                    <a:pt x="192" y="156"/>
                  </a:lnTo>
                  <a:lnTo>
                    <a:pt x="196" y="156"/>
                  </a:lnTo>
                  <a:lnTo>
                    <a:pt x="196" y="160"/>
                  </a:lnTo>
                  <a:lnTo>
                    <a:pt x="192" y="160"/>
                  </a:lnTo>
                  <a:lnTo>
                    <a:pt x="192" y="164"/>
                  </a:lnTo>
                  <a:lnTo>
                    <a:pt x="188" y="164"/>
                  </a:lnTo>
                  <a:lnTo>
                    <a:pt x="188" y="168"/>
                  </a:lnTo>
                  <a:lnTo>
                    <a:pt x="192" y="168"/>
                  </a:lnTo>
                  <a:lnTo>
                    <a:pt x="192" y="172"/>
                  </a:lnTo>
                  <a:lnTo>
                    <a:pt x="196" y="172"/>
                  </a:lnTo>
                  <a:lnTo>
                    <a:pt x="196" y="168"/>
                  </a:lnTo>
                  <a:lnTo>
                    <a:pt x="198" y="168"/>
                  </a:lnTo>
                  <a:lnTo>
                    <a:pt x="202" y="168"/>
                  </a:lnTo>
                  <a:lnTo>
                    <a:pt x="206" y="164"/>
                  </a:lnTo>
                  <a:lnTo>
                    <a:pt x="210" y="164"/>
                  </a:lnTo>
                  <a:lnTo>
                    <a:pt x="214" y="160"/>
                  </a:lnTo>
                  <a:lnTo>
                    <a:pt x="214" y="156"/>
                  </a:lnTo>
                  <a:lnTo>
                    <a:pt x="218" y="156"/>
                  </a:lnTo>
                  <a:lnTo>
                    <a:pt x="218" y="152"/>
                  </a:lnTo>
                  <a:lnTo>
                    <a:pt x="218" y="148"/>
                  </a:lnTo>
                  <a:lnTo>
                    <a:pt x="222" y="148"/>
                  </a:lnTo>
                  <a:lnTo>
                    <a:pt x="226" y="148"/>
                  </a:lnTo>
                  <a:lnTo>
                    <a:pt x="226" y="146"/>
                  </a:lnTo>
                  <a:lnTo>
                    <a:pt x="226" y="142"/>
                  </a:lnTo>
                  <a:lnTo>
                    <a:pt x="228" y="138"/>
                  </a:lnTo>
                  <a:lnTo>
                    <a:pt x="228" y="134"/>
                  </a:lnTo>
                  <a:lnTo>
                    <a:pt x="228" y="130"/>
                  </a:lnTo>
                  <a:lnTo>
                    <a:pt x="232" y="126"/>
                  </a:lnTo>
                  <a:lnTo>
                    <a:pt x="232" y="122"/>
                  </a:lnTo>
                  <a:lnTo>
                    <a:pt x="232" y="118"/>
                  </a:lnTo>
                  <a:lnTo>
                    <a:pt x="236" y="118"/>
                  </a:lnTo>
                  <a:lnTo>
                    <a:pt x="236" y="116"/>
                  </a:lnTo>
                  <a:lnTo>
                    <a:pt x="232" y="116"/>
                  </a:lnTo>
                  <a:lnTo>
                    <a:pt x="232" y="112"/>
                  </a:lnTo>
                  <a:lnTo>
                    <a:pt x="228" y="112"/>
                  </a:lnTo>
                  <a:lnTo>
                    <a:pt x="228" y="108"/>
                  </a:lnTo>
                  <a:lnTo>
                    <a:pt x="228" y="112"/>
                  </a:lnTo>
                  <a:lnTo>
                    <a:pt x="232" y="112"/>
                  </a:lnTo>
                  <a:lnTo>
                    <a:pt x="232" y="108"/>
                  </a:lnTo>
                  <a:lnTo>
                    <a:pt x="232" y="104"/>
                  </a:lnTo>
                  <a:lnTo>
                    <a:pt x="232" y="100"/>
                  </a:lnTo>
                  <a:lnTo>
                    <a:pt x="232" y="96"/>
                  </a:lnTo>
                  <a:lnTo>
                    <a:pt x="236" y="96"/>
                  </a:lnTo>
                  <a:lnTo>
                    <a:pt x="236" y="92"/>
                  </a:lnTo>
                  <a:lnTo>
                    <a:pt x="240" y="90"/>
                  </a:lnTo>
                  <a:lnTo>
                    <a:pt x="236" y="90"/>
                  </a:lnTo>
                  <a:lnTo>
                    <a:pt x="240" y="90"/>
                  </a:lnTo>
                  <a:lnTo>
                    <a:pt x="240" y="86"/>
                  </a:lnTo>
                  <a:lnTo>
                    <a:pt x="244" y="86"/>
                  </a:lnTo>
                  <a:lnTo>
                    <a:pt x="244" y="90"/>
                  </a:lnTo>
                  <a:lnTo>
                    <a:pt x="244" y="92"/>
                  </a:lnTo>
                  <a:lnTo>
                    <a:pt x="248" y="92"/>
                  </a:lnTo>
                  <a:lnTo>
                    <a:pt x="248" y="90"/>
                  </a:lnTo>
                  <a:lnTo>
                    <a:pt x="248" y="92"/>
                  </a:lnTo>
                  <a:lnTo>
                    <a:pt x="252" y="92"/>
                  </a:lnTo>
                  <a:lnTo>
                    <a:pt x="252" y="90"/>
                  </a:lnTo>
                  <a:lnTo>
                    <a:pt x="252" y="86"/>
                  </a:lnTo>
                  <a:lnTo>
                    <a:pt x="248" y="86"/>
                  </a:lnTo>
                  <a:lnTo>
                    <a:pt x="244" y="90"/>
                  </a:lnTo>
                  <a:lnTo>
                    <a:pt x="244" y="86"/>
                  </a:lnTo>
                  <a:lnTo>
                    <a:pt x="244" y="82"/>
                  </a:lnTo>
                  <a:lnTo>
                    <a:pt x="248" y="78"/>
                  </a:lnTo>
                  <a:lnTo>
                    <a:pt x="248" y="82"/>
                  </a:lnTo>
                  <a:lnTo>
                    <a:pt x="252" y="82"/>
                  </a:lnTo>
                  <a:lnTo>
                    <a:pt x="254" y="82"/>
                  </a:lnTo>
                  <a:lnTo>
                    <a:pt x="254" y="86"/>
                  </a:lnTo>
                  <a:lnTo>
                    <a:pt x="254" y="92"/>
                  </a:lnTo>
                  <a:lnTo>
                    <a:pt x="254" y="96"/>
                  </a:lnTo>
                  <a:lnTo>
                    <a:pt x="254" y="100"/>
                  </a:lnTo>
                  <a:lnTo>
                    <a:pt x="258" y="100"/>
                  </a:lnTo>
                  <a:lnTo>
                    <a:pt x="258" y="104"/>
                  </a:lnTo>
                  <a:lnTo>
                    <a:pt x="258" y="108"/>
                  </a:lnTo>
                  <a:lnTo>
                    <a:pt x="262" y="108"/>
                  </a:lnTo>
                  <a:lnTo>
                    <a:pt x="262" y="112"/>
                  </a:lnTo>
                  <a:lnTo>
                    <a:pt x="262" y="116"/>
                  </a:lnTo>
                  <a:lnTo>
                    <a:pt x="262" y="118"/>
                  </a:lnTo>
                  <a:lnTo>
                    <a:pt x="262" y="122"/>
                  </a:lnTo>
                  <a:lnTo>
                    <a:pt x="258" y="122"/>
                  </a:lnTo>
                  <a:lnTo>
                    <a:pt x="258" y="126"/>
                  </a:lnTo>
                  <a:lnTo>
                    <a:pt x="258" y="130"/>
                  </a:lnTo>
                  <a:lnTo>
                    <a:pt x="254" y="130"/>
                  </a:lnTo>
                  <a:lnTo>
                    <a:pt x="258" y="130"/>
                  </a:lnTo>
                  <a:lnTo>
                    <a:pt x="254" y="130"/>
                  </a:lnTo>
                  <a:lnTo>
                    <a:pt x="254" y="134"/>
                  </a:lnTo>
                  <a:lnTo>
                    <a:pt x="254" y="138"/>
                  </a:lnTo>
                  <a:lnTo>
                    <a:pt x="254" y="142"/>
                  </a:lnTo>
                  <a:lnTo>
                    <a:pt x="252" y="142"/>
                  </a:lnTo>
                  <a:lnTo>
                    <a:pt x="248" y="142"/>
                  </a:lnTo>
                  <a:lnTo>
                    <a:pt x="248" y="146"/>
                  </a:lnTo>
                  <a:lnTo>
                    <a:pt x="248" y="148"/>
                  </a:lnTo>
                  <a:lnTo>
                    <a:pt x="248" y="152"/>
                  </a:lnTo>
                  <a:lnTo>
                    <a:pt x="248" y="156"/>
                  </a:lnTo>
                  <a:lnTo>
                    <a:pt x="248" y="160"/>
                  </a:lnTo>
                  <a:lnTo>
                    <a:pt x="248" y="164"/>
                  </a:lnTo>
                  <a:lnTo>
                    <a:pt x="248" y="168"/>
                  </a:lnTo>
                  <a:lnTo>
                    <a:pt x="244" y="168"/>
                  </a:lnTo>
                  <a:lnTo>
                    <a:pt x="244" y="172"/>
                  </a:lnTo>
                  <a:lnTo>
                    <a:pt x="244" y="174"/>
                  </a:lnTo>
                  <a:lnTo>
                    <a:pt x="244" y="178"/>
                  </a:lnTo>
                  <a:lnTo>
                    <a:pt x="240" y="182"/>
                  </a:lnTo>
                  <a:lnTo>
                    <a:pt x="244" y="182"/>
                  </a:lnTo>
                  <a:lnTo>
                    <a:pt x="244" y="186"/>
                  </a:lnTo>
                  <a:lnTo>
                    <a:pt x="244" y="190"/>
                  </a:lnTo>
                  <a:lnTo>
                    <a:pt x="244" y="194"/>
                  </a:lnTo>
                  <a:lnTo>
                    <a:pt x="240" y="194"/>
                  </a:lnTo>
                  <a:lnTo>
                    <a:pt x="240" y="198"/>
                  </a:lnTo>
                  <a:lnTo>
                    <a:pt x="240" y="202"/>
                  </a:lnTo>
                  <a:lnTo>
                    <a:pt x="236" y="202"/>
                  </a:lnTo>
                  <a:lnTo>
                    <a:pt x="236" y="204"/>
                  </a:lnTo>
                  <a:lnTo>
                    <a:pt x="232" y="204"/>
                  </a:lnTo>
                  <a:lnTo>
                    <a:pt x="232" y="208"/>
                  </a:lnTo>
                  <a:lnTo>
                    <a:pt x="228" y="204"/>
                  </a:lnTo>
                  <a:lnTo>
                    <a:pt x="232" y="204"/>
                  </a:lnTo>
                  <a:lnTo>
                    <a:pt x="232" y="202"/>
                  </a:lnTo>
                  <a:lnTo>
                    <a:pt x="232" y="198"/>
                  </a:lnTo>
                  <a:lnTo>
                    <a:pt x="236" y="194"/>
                  </a:lnTo>
                  <a:lnTo>
                    <a:pt x="232" y="194"/>
                  </a:lnTo>
                  <a:lnTo>
                    <a:pt x="228" y="194"/>
                  </a:lnTo>
                  <a:lnTo>
                    <a:pt x="228" y="198"/>
                  </a:lnTo>
                  <a:lnTo>
                    <a:pt x="228" y="202"/>
                  </a:lnTo>
                  <a:lnTo>
                    <a:pt x="226" y="198"/>
                  </a:lnTo>
                  <a:lnTo>
                    <a:pt x="226" y="202"/>
                  </a:lnTo>
                  <a:lnTo>
                    <a:pt x="222" y="202"/>
                  </a:lnTo>
                  <a:lnTo>
                    <a:pt x="222" y="204"/>
                  </a:lnTo>
                  <a:lnTo>
                    <a:pt x="222" y="208"/>
                  </a:lnTo>
                  <a:lnTo>
                    <a:pt x="218" y="212"/>
                  </a:lnTo>
                  <a:lnTo>
                    <a:pt x="218" y="208"/>
                  </a:lnTo>
                  <a:lnTo>
                    <a:pt x="218" y="204"/>
                  </a:lnTo>
                  <a:lnTo>
                    <a:pt x="218" y="202"/>
                  </a:lnTo>
                  <a:lnTo>
                    <a:pt x="214" y="202"/>
                  </a:lnTo>
                  <a:lnTo>
                    <a:pt x="214" y="204"/>
                  </a:lnTo>
                  <a:lnTo>
                    <a:pt x="210" y="208"/>
                  </a:lnTo>
                  <a:lnTo>
                    <a:pt x="206" y="212"/>
                  </a:lnTo>
                  <a:lnTo>
                    <a:pt x="210" y="212"/>
                  </a:lnTo>
                  <a:lnTo>
                    <a:pt x="206" y="212"/>
                  </a:lnTo>
                  <a:lnTo>
                    <a:pt x="202" y="212"/>
                  </a:lnTo>
                  <a:lnTo>
                    <a:pt x="198" y="212"/>
                  </a:lnTo>
                  <a:lnTo>
                    <a:pt x="196" y="212"/>
                  </a:lnTo>
                  <a:lnTo>
                    <a:pt x="192" y="212"/>
                  </a:lnTo>
                  <a:lnTo>
                    <a:pt x="196" y="212"/>
                  </a:lnTo>
                  <a:lnTo>
                    <a:pt x="196" y="208"/>
                  </a:lnTo>
                  <a:lnTo>
                    <a:pt x="192" y="208"/>
                  </a:lnTo>
                  <a:lnTo>
                    <a:pt x="192" y="204"/>
                  </a:lnTo>
                  <a:lnTo>
                    <a:pt x="192" y="208"/>
                  </a:lnTo>
                  <a:lnTo>
                    <a:pt x="192" y="212"/>
                  </a:lnTo>
                  <a:lnTo>
                    <a:pt x="188" y="208"/>
                  </a:lnTo>
                  <a:lnTo>
                    <a:pt x="188" y="204"/>
                  </a:lnTo>
                  <a:lnTo>
                    <a:pt x="192" y="204"/>
                  </a:lnTo>
                  <a:lnTo>
                    <a:pt x="188" y="204"/>
                  </a:lnTo>
                  <a:lnTo>
                    <a:pt x="188" y="208"/>
                  </a:lnTo>
                  <a:lnTo>
                    <a:pt x="184" y="208"/>
                  </a:lnTo>
                  <a:lnTo>
                    <a:pt x="184" y="212"/>
                  </a:lnTo>
                  <a:lnTo>
                    <a:pt x="188" y="212"/>
                  </a:lnTo>
                  <a:lnTo>
                    <a:pt x="188" y="216"/>
                  </a:lnTo>
                  <a:lnTo>
                    <a:pt x="192" y="216"/>
                  </a:lnTo>
                  <a:lnTo>
                    <a:pt x="192" y="220"/>
                  </a:lnTo>
                  <a:lnTo>
                    <a:pt x="188" y="220"/>
                  </a:lnTo>
                  <a:lnTo>
                    <a:pt x="184" y="220"/>
                  </a:lnTo>
                  <a:lnTo>
                    <a:pt x="180" y="220"/>
                  </a:lnTo>
                  <a:lnTo>
                    <a:pt x="180" y="224"/>
                  </a:lnTo>
                  <a:lnTo>
                    <a:pt x="180" y="228"/>
                  </a:lnTo>
                  <a:lnTo>
                    <a:pt x="176" y="228"/>
                  </a:lnTo>
                  <a:lnTo>
                    <a:pt x="176" y="230"/>
                  </a:lnTo>
                  <a:lnTo>
                    <a:pt x="172" y="234"/>
                  </a:lnTo>
                  <a:lnTo>
                    <a:pt x="170" y="230"/>
                  </a:lnTo>
                  <a:lnTo>
                    <a:pt x="170" y="228"/>
                  </a:lnTo>
                  <a:lnTo>
                    <a:pt x="166" y="228"/>
                  </a:lnTo>
                  <a:lnTo>
                    <a:pt x="166" y="224"/>
                  </a:lnTo>
                  <a:lnTo>
                    <a:pt x="166" y="220"/>
                  </a:lnTo>
                  <a:lnTo>
                    <a:pt x="166" y="216"/>
                  </a:lnTo>
                  <a:lnTo>
                    <a:pt x="170" y="216"/>
                  </a:lnTo>
                  <a:lnTo>
                    <a:pt x="170" y="212"/>
                  </a:lnTo>
                  <a:lnTo>
                    <a:pt x="170" y="208"/>
                  </a:lnTo>
                  <a:lnTo>
                    <a:pt x="166" y="212"/>
                  </a:lnTo>
                  <a:lnTo>
                    <a:pt x="162" y="212"/>
                  </a:lnTo>
                  <a:lnTo>
                    <a:pt x="158" y="208"/>
                  </a:lnTo>
                  <a:lnTo>
                    <a:pt x="154" y="208"/>
                  </a:lnTo>
                  <a:lnTo>
                    <a:pt x="154" y="212"/>
                  </a:lnTo>
                  <a:lnTo>
                    <a:pt x="154" y="208"/>
                  </a:lnTo>
                  <a:lnTo>
                    <a:pt x="154" y="208"/>
                  </a:lnTo>
                  <a:lnTo>
                    <a:pt x="154" y="208"/>
                  </a:lnTo>
                  <a:close/>
                  <a:moveTo>
                    <a:pt x="214" y="142"/>
                  </a:moveTo>
                  <a:lnTo>
                    <a:pt x="214" y="146"/>
                  </a:lnTo>
                  <a:lnTo>
                    <a:pt x="210" y="146"/>
                  </a:lnTo>
                  <a:lnTo>
                    <a:pt x="210" y="148"/>
                  </a:lnTo>
                  <a:lnTo>
                    <a:pt x="214" y="146"/>
                  </a:lnTo>
                  <a:lnTo>
                    <a:pt x="214" y="148"/>
                  </a:lnTo>
                  <a:lnTo>
                    <a:pt x="210" y="152"/>
                  </a:lnTo>
                  <a:lnTo>
                    <a:pt x="206" y="152"/>
                  </a:lnTo>
                  <a:lnTo>
                    <a:pt x="210" y="152"/>
                  </a:lnTo>
                  <a:lnTo>
                    <a:pt x="210" y="148"/>
                  </a:lnTo>
                  <a:lnTo>
                    <a:pt x="210" y="146"/>
                  </a:lnTo>
                  <a:lnTo>
                    <a:pt x="210" y="142"/>
                  </a:lnTo>
                  <a:lnTo>
                    <a:pt x="214" y="142"/>
                  </a:lnTo>
                  <a:lnTo>
                    <a:pt x="214" y="142"/>
                  </a:lnTo>
                  <a:lnTo>
                    <a:pt x="214" y="142"/>
                  </a:lnTo>
                  <a:close/>
                  <a:moveTo>
                    <a:pt x="140" y="178"/>
                  </a:moveTo>
                  <a:lnTo>
                    <a:pt x="140" y="182"/>
                  </a:lnTo>
                  <a:lnTo>
                    <a:pt x="136" y="182"/>
                  </a:lnTo>
                  <a:lnTo>
                    <a:pt x="140" y="178"/>
                  </a:lnTo>
                  <a:lnTo>
                    <a:pt x="140" y="178"/>
                  </a:lnTo>
                  <a:lnTo>
                    <a:pt x="140" y="178"/>
                  </a:lnTo>
                  <a:close/>
                  <a:moveTo>
                    <a:pt x="84" y="212"/>
                  </a:moveTo>
                  <a:lnTo>
                    <a:pt x="84" y="216"/>
                  </a:lnTo>
                  <a:lnTo>
                    <a:pt x="84" y="220"/>
                  </a:lnTo>
                  <a:lnTo>
                    <a:pt x="84" y="216"/>
                  </a:lnTo>
                  <a:lnTo>
                    <a:pt x="80" y="216"/>
                  </a:lnTo>
                  <a:lnTo>
                    <a:pt x="84" y="212"/>
                  </a:lnTo>
                  <a:lnTo>
                    <a:pt x="84" y="212"/>
                  </a:lnTo>
                  <a:lnTo>
                    <a:pt x="84" y="212"/>
                  </a:lnTo>
                  <a:close/>
                  <a:moveTo>
                    <a:pt x="158" y="220"/>
                  </a:moveTo>
                  <a:lnTo>
                    <a:pt x="158" y="216"/>
                  </a:lnTo>
                  <a:lnTo>
                    <a:pt x="162" y="216"/>
                  </a:lnTo>
                  <a:lnTo>
                    <a:pt x="162" y="212"/>
                  </a:lnTo>
                  <a:lnTo>
                    <a:pt x="162" y="216"/>
                  </a:lnTo>
                  <a:lnTo>
                    <a:pt x="162" y="220"/>
                  </a:lnTo>
                  <a:lnTo>
                    <a:pt x="158" y="220"/>
                  </a:lnTo>
                  <a:lnTo>
                    <a:pt x="158" y="220"/>
                  </a:lnTo>
                  <a:lnTo>
                    <a:pt x="158" y="220"/>
                  </a:lnTo>
                  <a:close/>
                  <a:moveTo>
                    <a:pt x="154" y="212"/>
                  </a:moveTo>
                  <a:lnTo>
                    <a:pt x="154" y="216"/>
                  </a:lnTo>
                  <a:lnTo>
                    <a:pt x="150" y="216"/>
                  </a:lnTo>
                  <a:lnTo>
                    <a:pt x="150" y="212"/>
                  </a:lnTo>
                  <a:lnTo>
                    <a:pt x="154" y="212"/>
                  </a:lnTo>
                  <a:lnTo>
                    <a:pt x="154" y="212"/>
                  </a:lnTo>
                  <a:lnTo>
                    <a:pt x="154" y="212"/>
                  </a:lnTo>
                  <a:close/>
                  <a:moveTo>
                    <a:pt x="154" y="230"/>
                  </a:moveTo>
                  <a:lnTo>
                    <a:pt x="154" y="234"/>
                  </a:lnTo>
                  <a:lnTo>
                    <a:pt x="150" y="234"/>
                  </a:lnTo>
                  <a:lnTo>
                    <a:pt x="150" y="238"/>
                  </a:lnTo>
                  <a:lnTo>
                    <a:pt x="150" y="234"/>
                  </a:lnTo>
                  <a:lnTo>
                    <a:pt x="146" y="234"/>
                  </a:lnTo>
                  <a:lnTo>
                    <a:pt x="146" y="230"/>
                  </a:lnTo>
                  <a:lnTo>
                    <a:pt x="142" y="230"/>
                  </a:lnTo>
                  <a:lnTo>
                    <a:pt x="142" y="234"/>
                  </a:lnTo>
                  <a:lnTo>
                    <a:pt x="140" y="234"/>
                  </a:lnTo>
                  <a:lnTo>
                    <a:pt x="140" y="238"/>
                  </a:lnTo>
                  <a:lnTo>
                    <a:pt x="136" y="242"/>
                  </a:lnTo>
                  <a:lnTo>
                    <a:pt x="136" y="246"/>
                  </a:lnTo>
                  <a:lnTo>
                    <a:pt x="132" y="246"/>
                  </a:lnTo>
                  <a:lnTo>
                    <a:pt x="128" y="246"/>
                  </a:lnTo>
                  <a:lnTo>
                    <a:pt x="132" y="246"/>
                  </a:lnTo>
                  <a:lnTo>
                    <a:pt x="132" y="242"/>
                  </a:lnTo>
                  <a:lnTo>
                    <a:pt x="128" y="242"/>
                  </a:lnTo>
                  <a:lnTo>
                    <a:pt x="128" y="246"/>
                  </a:lnTo>
                  <a:lnTo>
                    <a:pt x="128" y="242"/>
                  </a:lnTo>
                  <a:lnTo>
                    <a:pt x="128" y="238"/>
                  </a:lnTo>
                  <a:lnTo>
                    <a:pt x="124" y="238"/>
                  </a:lnTo>
                  <a:lnTo>
                    <a:pt x="124" y="234"/>
                  </a:lnTo>
                  <a:lnTo>
                    <a:pt x="120" y="234"/>
                  </a:lnTo>
                  <a:lnTo>
                    <a:pt x="124" y="234"/>
                  </a:lnTo>
                  <a:lnTo>
                    <a:pt x="128" y="230"/>
                  </a:lnTo>
                  <a:lnTo>
                    <a:pt x="128" y="228"/>
                  </a:lnTo>
                  <a:lnTo>
                    <a:pt x="132" y="228"/>
                  </a:lnTo>
                  <a:lnTo>
                    <a:pt x="132" y="224"/>
                  </a:lnTo>
                  <a:lnTo>
                    <a:pt x="132" y="220"/>
                  </a:lnTo>
                  <a:lnTo>
                    <a:pt x="136" y="220"/>
                  </a:lnTo>
                  <a:lnTo>
                    <a:pt x="136" y="224"/>
                  </a:lnTo>
                  <a:lnTo>
                    <a:pt x="140" y="224"/>
                  </a:lnTo>
                  <a:lnTo>
                    <a:pt x="142" y="224"/>
                  </a:lnTo>
                  <a:lnTo>
                    <a:pt x="142" y="220"/>
                  </a:lnTo>
                  <a:lnTo>
                    <a:pt x="146" y="220"/>
                  </a:lnTo>
                  <a:lnTo>
                    <a:pt x="146" y="216"/>
                  </a:lnTo>
                  <a:lnTo>
                    <a:pt x="150" y="216"/>
                  </a:lnTo>
                  <a:lnTo>
                    <a:pt x="154" y="220"/>
                  </a:lnTo>
                  <a:lnTo>
                    <a:pt x="158" y="220"/>
                  </a:lnTo>
                  <a:lnTo>
                    <a:pt x="158" y="224"/>
                  </a:lnTo>
                  <a:lnTo>
                    <a:pt x="158" y="228"/>
                  </a:lnTo>
                  <a:lnTo>
                    <a:pt x="154" y="230"/>
                  </a:lnTo>
                  <a:lnTo>
                    <a:pt x="154" y="230"/>
                  </a:lnTo>
                  <a:lnTo>
                    <a:pt x="154" y="230"/>
                  </a:lnTo>
                  <a:close/>
                  <a:moveTo>
                    <a:pt x="84" y="220"/>
                  </a:moveTo>
                  <a:lnTo>
                    <a:pt x="80" y="224"/>
                  </a:lnTo>
                  <a:lnTo>
                    <a:pt x="80" y="220"/>
                  </a:lnTo>
                  <a:lnTo>
                    <a:pt x="80" y="216"/>
                  </a:lnTo>
                  <a:lnTo>
                    <a:pt x="84" y="216"/>
                  </a:lnTo>
                  <a:lnTo>
                    <a:pt x="84" y="220"/>
                  </a:lnTo>
                  <a:lnTo>
                    <a:pt x="84" y="220"/>
                  </a:lnTo>
                  <a:lnTo>
                    <a:pt x="84" y="220"/>
                  </a:lnTo>
                  <a:close/>
                  <a:moveTo>
                    <a:pt x="128" y="220"/>
                  </a:moveTo>
                  <a:lnTo>
                    <a:pt x="124" y="220"/>
                  </a:lnTo>
                  <a:lnTo>
                    <a:pt x="128" y="220"/>
                  </a:lnTo>
                  <a:lnTo>
                    <a:pt x="128" y="220"/>
                  </a:lnTo>
                  <a:lnTo>
                    <a:pt x="128" y="220"/>
                  </a:lnTo>
                  <a:close/>
                  <a:moveTo>
                    <a:pt x="86" y="250"/>
                  </a:moveTo>
                  <a:lnTo>
                    <a:pt x="90" y="250"/>
                  </a:lnTo>
                  <a:lnTo>
                    <a:pt x="90" y="246"/>
                  </a:lnTo>
                  <a:lnTo>
                    <a:pt x="86" y="246"/>
                  </a:lnTo>
                  <a:lnTo>
                    <a:pt x="86" y="242"/>
                  </a:lnTo>
                  <a:lnTo>
                    <a:pt x="90" y="242"/>
                  </a:lnTo>
                  <a:lnTo>
                    <a:pt x="90" y="246"/>
                  </a:lnTo>
                  <a:lnTo>
                    <a:pt x="90" y="242"/>
                  </a:lnTo>
                  <a:lnTo>
                    <a:pt x="86" y="238"/>
                  </a:lnTo>
                  <a:lnTo>
                    <a:pt x="86" y="234"/>
                  </a:lnTo>
                  <a:lnTo>
                    <a:pt x="90" y="238"/>
                  </a:lnTo>
                  <a:lnTo>
                    <a:pt x="90" y="234"/>
                  </a:lnTo>
                  <a:lnTo>
                    <a:pt x="90" y="230"/>
                  </a:lnTo>
                  <a:lnTo>
                    <a:pt x="90" y="234"/>
                  </a:lnTo>
                  <a:lnTo>
                    <a:pt x="94" y="234"/>
                  </a:lnTo>
                  <a:lnTo>
                    <a:pt x="94" y="230"/>
                  </a:lnTo>
                  <a:lnTo>
                    <a:pt x="98" y="230"/>
                  </a:lnTo>
                  <a:lnTo>
                    <a:pt x="98" y="228"/>
                  </a:lnTo>
                  <a:lnTo>
                    <a:pt x="102" y="224"/>
                  </a:lnTo>
                  <a:lnTo>
                    <a:pt x="106" y="224"/>
                  </a:lnTo>
                  <a:lnTo>
                    <a:pt x="106" y="228"/>
                  </a:lnTo>
                  <a:lnTo>
                    <a:pt x="106" y="230"/>
                  </a:lnTo>
                  <a:lnTo>
                    <a:pt x="110" y="230"/>
                  </a:lnTo>
                  <a:lnTo>
                    <a:pt x="112" y="230"/>
                  </a:lnTo>
                  <a:lnTo>
                    <a:pt x="116" y="230"/>
                  </a:lnTo>
                  <a:lnTo>
                    <a:pt x="116" y="234"/>
                  </a:lnTo>
                  <a:lnTo>
                    <a:pt x="112" y="234"/>
                  </a:lnTo>
                  <a:lnTo>
                    <a:pt x="112" y="238"/>
                  </a:lnTo>
                  <a:lnTo>
                    <a:pt x="116" y="238"/>
                  </a:lnTo>
                  <a:lnTo>
                    <a:pt x="120" y="238"/>
                  </a:lnTo>
                  <a:lnTo>
                    <a:pt x="116" y="238"/>
                  </a:lnTo>
                  <a:lnTo>
                    <a:pt x="120" y="242"/>
                  </a:lnTo>
                  <a:lnTo>
                    <a:pt x="120" y="246"/>
                  </a:lnTo>
                  <a:lnTo>
                    <a:pt x="116" y="246"/>
                  </a:lnTo>
                  <a:lnTo>
                    <a:pt x="116" y="250"/>
                  </a:lnTo>
                  <a:lnTo>
                    <a:pt x="116" y="254"/>
                  </a:lnTo>
                  <a:lnTo>
                    <a:pt x="112" y="254"/>
                  </a:lnTo>
                  <a:lnTo>
                    <a:pt x="112" y="258"/>
                  </a:lnTo>
                  <a:lnTo>
                    <a:pt x="112" y="260"/>
                  </a:lnTo>
                  <a:lnTo>
                    <a:pt x="112" y="264"/>
                  </a:lnTo>
                  <a:lnTo>
                    <a:pt x="112" y="268"/>
                  </a:lnTo>
                  <a:lnTo>
                    <a:pt x="112" y="272"/>
                  </a:lnTo>
                  <a:lnTo>
                    <a:pt x="110" y="272"/>
                  </a:lnTo>
                  <a:lnTo>
                    <a:pt x="106" y="272"/>
                  </a:lnTo>
                  <a:lnTo>
                    <a:pt x="110" y="272"/>
                  </a:lnTo>
                  <a:lnTo>
                    <a:pt x="110" y="276"/>
                  </a:lnTo>
                  <a:lnTo>
                    <a:pt x="106" y="276"/>
                  </a:lnTo>
                  <a:lnTo>
                    <a:pt x="102" y="280"/>
                  </a:lnTo>
                  <a:lnTo>
                    <a:pt x="102" y="276"/>
                  </a:lnTo>
                  <a:lnTo>
                    <a:pt x="102" y="272"/>
                  </a:lnTo>
                  <a:lnTo>
                    <a:pt x="102" y="268"/>
                  </a:lnTo>
                  <a:lnTo>
                    <a:pt x="102" y="264"/>
                  </a:lnTo>
                  <a:lnTo>
                    <a:pt x="102" y="268"/>
                  </a:lnTo>
                  <a:lnTo>
                    <a:pt x="98" y="268"/>
                  </a:lnTo>
                  <a:lnTo>
                    <a:pt x="98" y="272"/>
                  </a:lnTo>
                  <a:lnTo>
                    <a:pt x="102" y="272"/>
                  </a:lnTo>
                  <a:lnTo>
                    <a:pt x="102" y="276"/>
                  </a:lnTo>
                  <a:lnTo>
                    <a:pt x="98" y="276"/>
                  </a:lnTo>
                  <a:lnTo>
                    <a:pt x="94" y="276"/>
                  </a:lnTo>
                  <a:lnTo>
                    <a:pt x="94" y="272"/>
                  </a:lnTo>
                  <a:lnTo>
                    <a:pt x="98" y="268"/>
                  </a:lnTo>
                  <a:lnTo>
                    <a:pt x="94" y="264"/>
                  </a:lnTo>
                  <a:lnTo>
                    <a:pt x="94" y="260"/>
                  </a:lnTo>
                  <a:lnTo>
                    <a:pt x="94" y="258"/>
                  </a:lnTo>
                  <a:lnTo>
                    <a:pt x="94" y="260"/>
                  </a:lnTo>
                  <a:lnTo>
                    <a:pt x="98" y="258"/>
                  </a:lnTo>
                  <a:lnTo>
                    <a:pt x="98" y="254"/>
                  </a:lnTo>
                  <a:lnTo>
                    <a:pt x="102" y="250"/>
                  </a:lnTo>
                  <a:lnTo>
                    <a:pt x="98" y="250"/>
                  </a:lnTo>
                  <a:lnTo>
                    <a:pt x="102" y="246"/>
                  </a:lnTo>
                  <a:lnTo>
                    <a:pt x="98" y="246"/>
                  </a:lnTo>
                  <a:lnTo>
                    <a:pt x="98" y="242"/>
                  </a:lnTo>
                  <a:lnTo>
                    <a:pt x="98" y="238"/>
                  </a:lnTo>
                  <a:lnTo>
                    <a:pt x="94" y="238"/>
                  </a:lnTo>
                  <a:lnTo>
                    <a:pt x="94" y="242"/>
                  </a:lnTo>
                  <a:lnTo>
                    <a:pt x="94" y="246"/>
                  </a:lnTo>
                  <a:lnTo>
                    <a:pt x="98" y="246"/>
                  </a:lnTo>
                  <a:lnTo>
                    <a:pt x="98" y="250"/>
                  </a:lnTo>
                  <a:lnTo>
                    <a:pt x="94" y="250"/>
                  </a:lnTo>
                  <a:lnTo>
                    <a:pt x="94" y="246"/>
                  </a:lnTo>
                  <a:lnTo>
                    <a:pt x="90" y="246"/>
                  </a:lnTo>
                  <a:lnTo>
                    <a:pt x="90" y="250"/>
                  </a:lnTo>
                  <a:lnTo>
                    <a:pt x="86" y="250"/>
                  </a:lnTo>
                  <a:lnTo>
                    <a:pt x="86" y="250"/>
                  </a:lnTo>
                  <a:lnTo>
                    <a:pt x="86" y="250"/>
                  </a:lnTo>
                  <a:close/>
                  <a:moveTo>
                    <a:pt x="86" y="230"/>
                  </a:moveTo>
                  <a:lnTo>
                    <a:pt x="86" y="228"/>
                  </a:lnTo>
                  <a:lnTo>
                    <a:pt x="90" y="228"/>
                  </a:lnTo>
                  <a:lnTo>
                    <a:pt x="86" y="228"/>
                  </a:lnTo>
                  <a:lnTo>
                    <a:pt x="86" y="230"/>
                  </a:lnTo>
                  <a:lnTo>
                    <a:pt x="86" y="230"/>
                  </a:lnTo>
                  <a:lnTo>
                    <a:pt x="86" y="230"/>
                  </a:lnTo>
                  <a:close/>
                  <a:moveTo>
                    <a:pt x="86" y="234"/>
                  </a:moveTo>
                  <a:lnTo>
                    <a:pt x="86" y="238"/>
                  </a:lnTo>
                  <a:lnTo>
                    <a:pt x="84" y="238"/>
                  </a:lnTo>
                  <a:lnTo>
                    <a:pt x="84" y="234"/>
                  </a:lnTo>
                  <a:lnTo>
                    <a:pt x="86" y="234"/>
                  </a:lnTo>
                  <a:lnTo>
                    <a:pt x="86" y="234"/>
                  </a:lnTo>
                  <a:lnTo>
                    <a:pt x="86" y="234"/>
                  </a:lnTo>
                  <a:close/>
                  <a:moveTo>
                    <a:pt x="80" y="242"/>
                  </a:moveTo>
                  <a:lnTo>
                    <a:pt x="80" y="246"/>
                  </a:lnTo>
                  <a:lnTo>
                    <a:pt x="80" y="242"/>
                  </a:lnTo>
                  <a:lnTo>
                    <a:pt x="80" y="238"/>
                  </a:lnTo>
                  <a:lnTo>
                    <a:pt x="80" y="242"/>
                  </a:lnTo>
                  <a:lnTo>
                    <a:pt x="80" y="242"/>
                  </a:lnTo>
                  <a:lnTo>
                    <a:pt x="80" y="242"/>
                  </a:lnTo>
                  <a:close/>
                  <a:moveTo>
                    <a:pt x="72" y="250"/>
                  </a:moveTo>
                  <a:lnTo>
                    <a:pt x="72" y="246"/>
                  </a:lnTo>
                  <a:lnTo>
                    <a:pt x="76" y="246"/>
                  </a:lnTo>
                  <a:lnTo>
                    <a:pt x="76" y="250"/>
                  </a:lnTo>
                  <a:lnTo>
                    <a:pt x="72" y="250"/>
                  </a:lnTo>
                  <a:lnTo>
                    <a:pt x="72" y="250"/>
                  </a:lnTo>
                  <a:lnTo>
                    <a:pt x="72" y="250"/>
                  </a:lnTo>
                  <a:close/>
                  <a:moveTo>
                    <a:pt x="90" y="258"/>
                  </a:moveTo>
                  <a:lnTo>
                    <a:pt x="90" y="254"/>
                  </a:lnTo>
                  <a:lnTo>
                    <a:pt x="94" y="250"/>
                  </a:lnTo>
                  <a:lnTo>
                    <a:pt x="94" y="254"/>
                  </a:lnTo>
                  <a:lnTo>
                    <a:pt x="94" y="258"/>
                  </a:lnTo>
                  <a:lnTo>
                    <a:pt x="90" y="258"/>
                  </a:lnTo>
                  <a:lnTo>
                    <a:pt x="90" y="258"/>
                  </a:lnTo>
                  <a:lnTo>
                    <a:pt x="90" y="258"/>
                  </a:lnTo>
                  <a:close/>
                  <a:moveTo>
                    <a:pt x="106" y="284"/>
                  </a:moveTo>
                  <a:lnTo>
                    <a:pt x="106" y="286"/>
                  </a:lnTo>
                  <a:lnTo>
                    <a:pt x="106" y="290"/>
                  </a:lnTo>
                  <a:lnTo>
                    <a:pt x="106" y="286"/>
                  </a:lnTo>
                  <a:lnTo>
                    <a:pt x="106" y="284"/>
                  </a:lnTo>
                  <a:lnTo>
                    <a:pt x="106" y="284"/>
                  </a:lnTo>
                  <a:lnTo>
                    <a:pt x="106" y="284"/>
                  </a:lnTo>
                  <a:close/>
                  <a:moveTo>
                    <a:pt x="98" y="290"/>
                  </a:moveTo>
                  <a:lnTo>
                    <a:pt x="102" y="290"/>
                  </a:lnTo>
                  <a:lnTo>
                    <a:pt x="102" y="294"/>
                  </a:lnTo>
                  <a:lnTo>
                    <a:pt x="98" y="294"/>
                  </a:lnTo>
                  <a:lnTo>
                    <a:pt x="98" y="290"/>
                  </a:lnTo>
                  <a:lnTo>
                    <a:pt x="98" y="290"/>
                  </a:lnTo>
                  <a:lnTo>
                    <a:pt x="98" y="290"/>
                  </a:lnTo>
                  <a:close/>
                  <a:moveTo>
                    <a:pt x="86" y="324"/>
                  </a:moveTo>
                  <a:lnTo>
                    <a:pt x="86" y="328"/>
                  </a:lnTo>
                  <a:lnTo>
                    <a:pt x="84" y="328"/>
                  </a:lnTo>
                  <a:lnTo>
                    <a:pt x="84" y="332"/>
                  </a:lnTo>
                  <a:lnTo>
                    <a:pt x="80" y="328"/>
                  </a:lnTo>
                  <a:lnTo>
                    <a:pt x="84" y="328"/>
                  </a:lnTo>
                  <a:lnTo>
                    <a:pt x="86" y="324"/>
                  </a:lnTo>
                  <a:lnTo>
                    <a:pt x="86" y="324"/>
                  </a:lnTo>
                  <a:lnTo>
                    <a:pt x="86" y="324"/>
                  </a:lnTo>
                  <a:close/>
                  <a:moveTo>
                    <a:pt x="76" y="336"/>
                  </a:moveTo>
                  <a:lnTo>
                    <a:pt x="80" y="340"/>
                  </a:lnTo>
                  <a:lnTo>
                    <a:pt x="76" y="340"/>
                  </a:lnTo>
                  <a:lnTo>
                    <a:pt x="76" y="336"/>
                  </a:lnTo>
                  <a:lnTo>
                    <a:pt x="76" y="336"/>
                  </a:lnTo>
                  <a:lnTo>
                    <a:pt x="76" y="336"/>
                  </a:lnTo>
                  <a:close/>
                  <a:moveTo>
                    <a:pt x="68" y="354"/>
                  </a:moveTo>
                  <a:lnTo>
                    <a:pt x="68" y="358"/>
                  </a:lnTo>
                  <a:lnTo>
                    <a:pt x="64" y="362"/>
                  </a:lnTo>
                  <a:lnTo>
                    <a:pt x="60" y="362"/>
                  </a:lnTo>
                  <a:lnTo>
                    <a:pt x="60" y="366"/>
                  </a:lnTo>
                  <a:lnTo>
                    <a:pt x="60" y="370"/>
                  </a:lnTo>
                  <a:lnTo>
                    <a:pt x="56" y="370"/>
                  </a:lnTo>
                  <a:lnTo>
                    <a:pt x="56" y="366"/>
                  </a:lnTo>
                  <a:lnTo>
                    <a:pt x="60" y="366"/>
                  </a:lnTo>
                  <a:lnTo>
                    <a:pt x="60" y="362"/>
                  </a:lnTo>
                  <a:lnTo>
                    <a:pt x="64" y="362"/>
                  </a:lnTo>
                  <a:lnTo>
                    <a:pt x="64" y="358"/>
                  </a:lnTo>
                  <a:lnTo>
                    <a:pt x="60" y="358"/>
                  </a:lnTo>
                  <a:lnTo>
                    <a:pt x="64" y="358"/>
                  </a:lnTo>
                  <a:lnTo>
                    <a:pt x="68" y="354"/>
                  </a:lnTo>
                  <a:lnTo>
                    <a:pt x="68" y="354"/>
                  </a:lnTo>
                  <a:lnTo>
                    <a:pt x="68" y="354"/>
                  </a:lnTo>
                  <a:close/>
                  <a:moveTo>
                    <a:pt x="24" y="392"/>
                  </a:moveTo>
                  <a:lnTo>
                    <a:pt x="28" y="392"/>
                  </a:lnTo>
                  <a:lnTo>
                    <a:pt x="24" y="392"/>
                  </a:lnTo>
                  <a:lnTo>
                    <a:pt x="24" y="392"/>
                  </a:lnTo>
                  <a:lnTo>
                    <a:pt x="24" y="392"/>
                  </a:lnTo>
                  <a:close/>
                  <a:moveTo>
                    <a:pt x="8" y="398"/>
                  </a:moveTo>
                  <a:lnTo>
                    <a:pt x="12" y="398"/>
                  </a:lnTo>
                  <a:lnTo>
                    <a:pt x="12" y="396"/>
                  </a:lnTo>
                  <a:lnTo>
                    <a:pt x="12" y="398"/>
                  </a:lnTo>
                  <a:lnTo>
                    <a:pt x="8" y="398"/>
                  </a:lnTo>
                  <a:lnTo>
                    <a:pt x="8" y="398"/>
                  </a:lnTo>
                  <a:lnTo>
                    <a:pt x="8" y="398"/>
                  </a:lnTo>
                  <a:close/>
                  <a:moveTo>
                    <a:pt x="4" y="398"/>
                  </a:moveTo>
                  <a:lnTo>
                    <a:pt x="4" y="402"/>
                  </a:lnTo>
                  <a:lnTo>
                    <a:pt x="0" y="402"/>
                  </a:lnTo>
                  <a:lnTo>
                    <a:pt x="0" y="398"/>
                  </a:lnTo>
                  <a:lnTo>
                    <a:pt x="4" y="398"/>
                  </a:lnTo>
                  <a:lnTo>
                    <a:pt x="4" y="398"/>
                  </a:lnTo>
                  <a:lnTo>
                    <a:pt x="4" y="39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6" name="Freeform 33">
              <a:extLst>
                <a:ext uri="{FF2B5EF4-FFF2-40B4-BE49-F238E27FC236}">
                  <a16:creationId xmlns:a16="http://schemas.microsoft.com/office/drawing/2014/main" id="{FA404603-D838-5B79-727B-EDFB78BABE43}"/>
                </a:ext>
              </a:extLst>
            </p:cNvPr>
            <p:cNvSpPr>
              <a:spLocks/>
            </p:cNvSpPr>
            <p:nvPr/>
          </p:nvSpPr>
          <p:spPr bwMode="auto">
            <a:xfrm>
              <a:off x="5181600" y="3625918"/>
              <a:ext cx="92075" cy="127000"/>
            </a:xfrm>
            <a:custGeom>
              <a:avLst/>
              <a:gdLst>
                <a:gd name="T0" fmla="*/ 6 w 58"/>
                <a:gd name="T1" fmla="*/ 34 h 80"/>
                <a:gd name="T2" fmla="*/ 6 w 58"/>
                <a:gd name="T3" fmla="*/ 34 h 80"/>
                <a:gd name="T4" fmla="*/ 6 w 58"/>
                <a:gd name="T5" fmla="*/ 30 h 80"/>
                <a:gd name="T6" fmla="*/ 6 w 58"/>
                <a:gd name="T7" fmla="*/ 30 h 80"/>
                <a:gd name="T8" fmla="*/ 6 w 58"/>
                <a:gd name="T9" fmla="*/ 26 h 80"/>
                <a:gd name="T10" fmla="*/ 6 w 58"/>
                <a:gd name="T11" fmla="*/ 26 h 80"/>
                <a:gd name="T12" fmla="*/ 6 w 58"/>
                <a:gd name="T13" fmla="*/ 24 h 80"/>
                <a:gd name="T14" fmla="*/ 6 w 58"/>
                <a:gd name="T15" fmla="*/ 20 h 80"/>
                <a:gd name="T16" fmla="*/ 6 w 58"/>
                <a:gd name="T17" fmla="*/ 16 h 80"/>
                <a:gd name="T18" fmla="*/ 6 w 58"/>
                <a:gd name="T19" fmla="*/ 16 h 80"/>
                <a:gd name="T20" fmla="*/ 6 w 58"/>
                <a:gd name="T21" fmla="*/ 12 h 80"/>
                <a:gd name="T22" fmla="*/ 10 w 58"/>
                <a:gd name="T23" fmla="*/ 12 h 80"/>
                <a:gd name="T24" fmla="*/ 14 w 58"/>
                <a:gd name="T25" fmla="*/ 16 h 80"/>
                <a:gd name="T26" fmla="*/ 14 w 58"/>
                <a:gd name="T27" fmla="*/ 16 h 80"/>
                <a:gd name="T28" fmla="*/ 14 w 58"/>
                <a:gd name="T29" fmla="*/ 16 h 80"/>
                <a:gd name="T30" fmla="*/ 18 w 58"/>
                <a:gd name="T31" fmla="*/ 20 h 80"/>
                <a:gd name="T32" fmla="*/ 18 w 58"/>
                <a:gd name="T33" fmla="*/ 20 h 80"/>
                <a:gd name="T34" fmla="*/ 22 w 58"/>
                <a:gd name="T35" fmla="*/ 20 h 80"/>
                <a:gd name="T36" fmla="*/ 22 w 58"/>
                <a:gd name="T37" fmla="*/ 20 h 80"/>
                <a:gd name="T38" fmla="*/ 26 w 58"/>
                <a:gd name="T39" fmla="*/ 20 h 80"/>
                <a:gd name="T40" fmla="*/ 32 w 58"/>
                <a:gd name="T41" fmla="*/ 16 h 80"/>
                <a:gd name="T42" fmla="*/ 32 w 58"/>
                <a:gd name="T43" fmla="*/ 16 h 80"/>
                <a:gd name="T44" fmla="*/ 40 w 58"/>
                <a:gd name="T45" fmla="*/ 8 h 80"/>
                <a:gd name="T46" fmla="*/ 48 w 58"/>
                <a:gd name="T47" fmla="*/ 4 h 80"/>
                <a:gd name="T48" fmla="*/ 52 w 58"/>
                <a:gd name="T49" fmla="*/ 0 h 80"/>
                <a:gd name="T50" fmla="*/ 54 w 58"/>
                <a:gd name="T51" fmla="*/ 20 h 80"/>
                <a:gd name="T52" fmla="*/ 58 w 58"/>
                <a:gd name="T53" fmla="*/ 20 h 80"/>
                <a:gd name="T54" fmla="*/ 58 w 58"/>
                <a:gd name="T55" fmla="*/ 24 h 80"/>
                <a:gd name="T56" fmla="*/ 54 w 58"/>
                <a:gd name="T57" fmla="*/ 26 h 80"/>
                <a:gd name="T58" fmla="*/ 40 w 58"/>
                <a:gd name="T59" fmla="*/ 30 h 80"/>
                <a:gd name="T60" fmla="*/ 36 w 58"/>
                <a:gd name="T61" fmla="*/ 34 h 80"/>
                <a:gd name="T62" fmla="*/ 28 w 58"/>
                <a:gd name="T63" fmla="*/ 34 h 80"/>
                <a:gd name="T64" fmla="*/ 32 w 58"/>
                <a:gd name="T65" fmla="*/ 42 h 80"/>
                <a:gd name="T66" fmla="*/ 36 w 58"/>
                <a:gd name="T67" fmla="*/ 46 h 80"/>
                <a:gd name="T68" fmla="*/ 36 w 58"/>
                <a:gd name="T69" fmla="*/ 56 h 80"/>
                <a:gd name="T70" fmla="*/ 32 w 58"/>
                <a:gd name="T71" fmla="*/ 64 h 80"/>
                <a:gd name="T72" fmla="*/ 22 w 58"/>
                <a:gd name="T73" fmla="*/ 68 h 80"/>
                <a:gd name="T74" fmla="*/ 18 w 58"/>
                <a:gd name="T75" fmla="*/ 76 h 80"/>
                <a:gd name="T76" fmla="*/ 6 w 58"/>
                <a:gd name="T77" fmla="*/ 76 h 80"/>
                <a:gd name="T78" fmla="*/ 0 w 58"/>
                <a:gd name="T79" fmla="*/ 76 h 80"/>
                <a:gd name="T80" fmla="*/ 0 w 58"/>
                <a:gd name="T81" fmla="*/ 76 h 80"/>
                <a:gd name="T82" fmla="*/ 0 w 58"/>
                <a:gd name="T83" fmla="*/ 72 h 80"/>
                <a:gd name="T84" fmla="*/ 0 w 58"/>
                <a:gd name="T85" fmla="*/ 72 h 80"/>
                <a:gd name="T86" fmla="*/ 0 w 58"/>
                <a:gd name="T87" fmla="*/ 72 h 80"/>
                <a:gd name="T88" fmla="*/ 0 w 58"/>
                <a:gd name="T89" fmla="*/ 64 h 80"/>
                <a:gd name="T90" fmla="*/ 0 w 58"/>
                <a:gd name="T91" fmla="*/ 64 h 80"/>
                <a:gd name="T92" fmla="*/ 0 w 58"/>
                <a:gd name="T93" fmla="*/ 64 h 80"/>
                <a:gd name="T94" fmla="*/ 0 w 58"/>
                <a:gd name="T95" fmla="*/ 60 h 80"/>
                <a:gd name="T96" fmla="*/ 0 w 58"/>
                <a:gd name="T97" fmla="*/ 56 h 80"/>
                <a:gd name="T98" fmla="*/ 0 w 58"/>
                <a:gd name="T99" fmla="*/ 56 h 80"/>
                <a:gd name="T100" fmla="*/ 2 w 58"/>
                <a:gd name="T101" fmla="*/ 54 h 80"/>
                <a:gd name="T102" fmla="*/ 2 w 58"/>
                <a:gd name="T103" fmla="*/ 50 h 80"/>
                <a:gd name="T104" fmla="*/ 2 w 58"/>
                <a:gd name="T105" fmla="*/ 46 h 80"/>
                <a:gd name="T106" fmla="*/ 2 w 58"/>
                <a:gd name="T107" fmla="*/ 46 h 80"/>
                <a:gd name="T108" fmla="*/ 6 w 58"/>
                <a:gd name="T109" fmla="*/ 42 h 80"/>
                <a:gd name="T110" fmla="*/ 6 w 58"/>
                <a:gd name="T111" fmla="*/ 42 h 80"/>
                <a:gd name="T112" fmla="*/ 2 w 58"/>
                <a:gd name="T113" fmla="*/ 42 h 80"/>
                <a:gd name="T114" fmla="*/ 6 w 58"/>
                <a:gd name="T115" fmla="*/ 38 h 80"/>
                <a:gd name="T116" fmla="*/ 6 w 58"/>
                <a:gd name="T117" fmla="*/ 38 h 80"/>
                <a:gd name="T118" fmla="*/ 6 w 58"/>
                <a:gd name="T11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80">
                  <a:moveTo>
                    <a:pt x="6" y="34"/>
                  </a:moveTo>
                  <a:lnTo>
                    <a:pt x="6" y="34"/>
                  </a:lnTo>
                  <a:lnTo>
                    <a:pt x="6" y="34"/>
                  </a:lnTo>
                  <a:lnTo>
                    <a:pt x="6" y="34"/>
                  </a:lnTo>
                  <a:lnTo>
                    <a:pt x="6" y="34"/>
                  </a:lnTo>
                  <a:lnTo>
                    <a:pt x="6" y="30"/>
                  </a:lnTo>
                  <a:lnTo>
                    <a:pt x="6" y="30"/>
                  </a:lnTo>
                  <a:lnTo>
                    <a:pt x="6" y="30"/>
                  </a:lnTo>
                  <a:lnTo>
                    <a:pt x="6" y="30"/>
                  </a:lnTo>
                  <a:lnTo>
                    <a:pt x="6" y="26"/>
                  </a:lnTo>
                  <a:lnTo>
                    <a:pt x="6" y="26"/>
                  </a:lnTo>
                  <a:lnTo>
                    <a:pt x="6" y="26"/>
                  </a:lnTo>
                  <a:lnTo>
                    <a:pt x="6" y="24"/>
                  </a:lnTo>
                  <a:lnTo>
                    <a:pt x="6" y="24"/>
                  </a:lnTo>
                  <a:lnTo>
                    <a:pt x="6" y="20"/>
                  </a:lnTo>
                  <a:lnTo>
                    <a:pt x="6" y="20"/>
                  </a:lnTo>
                  <a:lnTo>
                    <a:pt x="6" y="20"/>
                  </a:lnTo>
                  <a:lnTo>
                    <a:pt x="6" y="16"/>
                  </a:lnTo>
                  <a:lnTo>
                    <a:pt x="6" y="16"/>
                  </a:lnTo>
                  <a:lnTo>
                    <a:pt x="6" y="16"/>
                  </a:lnTo>
                  <a:lnTo>
                    <a:pt x="6" y="16"/>
                  </a:lnTo>
                  <a:lnTo>
                    <a:pt x="6" y="12"/>
                  </a:lnTo>
                  <a:lnTo>
                    <a:pt x="10" y="12"/>
                  </a:lnTo>
                  <a:lnTo>
                    <a:pt x="10" y="12"/>
                  </a:lnTo>
                  <a:lnTo>
                    <a:pt x="10" y="12"/>
                  </a:lnTo>
                  <a:lnTo>
                    <a:pt x="14" y="16"/>
                  </a:lnTo>
                  <a:lnTo>
                    <a:pt x="14" y="16"/>
                  </a:lnTo>
                  <a:lnTo>
                    <a:pt x="14" y="16"/>
                  </a:lnTo>
                  <a:lnTo>
                    <a:pt x="14" y="16"/>
                  </a:lnTo>
                  <a:lnTo>
                    <a:pt x="14" y="16"/>
                  </a:lnTo>
                  <a:lnTo>
                    <a:pt x="14" y="16"/>
                  </a:lnTo>
                  <a:lnTo>
                    <a:pt x="18" y="20"/>
                  </a:lnTo>
                  <a:lnTo>
                    <a:pt x="18" y="20"/>
                  </a:lnTo>
                  <a:lnTo>
                    <a:pt x="18" y="20"/>
                  </a:lnTo>
                  <a:lnTo>
                    <a:pt x="18" y="20"/>
                  </a:lnTo>
                  <a:lnTo>
                    <a:pt x="22" y="20"/>
                  </a:lnTo>
                  <a:lnTo>
                    <a:pt x="22" y="20"/>
                  </a:lnTo>
                  <a:lnTo>
                    <a:pt x="22" y="20"/>
                  </a:lnTo>
                  <a:lnTo>
                    <a:pt x="26" y="20"/>
                  </a:lnTo>
                  <a:lnTo>
                    <a:pt x="26" y="20"/>
                  </a:lnTo>
                  <a:lnTo>
                    <a:pt x="28" y="16"/>
                  </a:lnTo>
                  <a:lnTo>
                    <a:pt x="32" y="16"/>
                  </a:lnTo>
                  <a:lnTo>
                    <a:pt x="32" y="16"/>
                  </a:lnTo>
                  <a:lnTo>
                    <a:pt x="32" y="16"/>
                  </a:lnTo>
                  <a:lnTo>
                    <a:pt x="36" y="12"/>
                  </a:lnTo>
                  <a:lnTo>
                    <a:pt x="40" y="8"/>
                  </a:lnTo>
                  <a:lnTo>
                    <a:pt x="44" y="4"/>
                  </a:lnTo>
                  <a:lnTo>
                    <a:pt x="48" y="4"/>
                  </a:lnTo>
                  <a:lnTo>
                    <a:pt x="52" y="0"/>
                  </a:lnTo>
                  <a:lnTo>
                    <a:pt x="52" y="0"/>
                  </a:lnTo>
                  <a:lnTo>
                    <a:pt x="54" y="16"/>
                  </a:lnTo>
                  <a:lnTo>
                    <a:pt x="54" y="20"/>
                  </a:lnTo>
                  <a:lnTo>
                    <a:pt x="54" y="20"/>
                  </a:lnTo>
                  <a:lnTo>
                    <a:pt x="58" y="20"/>
                  </a:lnTo>
                  <a:lnTo>
                    <a:pt x="58" y="24"/>
                  </a:lnTo>
                  <a:lnTo>
                    <a:pt x="58" y="24"/>
                  </a:lnTo>
                  <a:lnTo>
                    <a:pt x="54" y="26"/>
                  </a:lnTo>
                  <a:lnTo>
                    <a:pt x="54" y="26"/>
                  </a:lnTo>
                  <a:lnTo>
                    <a:pt x="48" y="30"/>
                  </a:lnTo>
                  <a:lnTo>
                    <a:pt x="40" y="30"/>
                  </a:lnTo>
                  <a:lnTo>
                    <a:pt x="40" y="30"/>
                  </a:lnTo>
                  <a:lnTo>
                    <a:pt x="36" y="34"/>
                  </a:lnTo>
                  <a:lnTo>
                    <a:pt x="32" y="34"/>
                  </a:lnTo>
                  <a:lnTo>
                    <a:pt x="28" y="34"/>
                  </a:lnTo>
                  <a:lnTo>
                    <a:pt x="26" y="34"/>
                  </a:lnTo>
                  <a:lnTo>
                    <a:pt x="32" y="42"/>
                  </a:lnTo>
                  <a:lnTo>
                    <a:pt x="32" y="46"/>
                  </a:lnTo>
                  <a:lnTo>
                    <a:pt x="36" y="46"/>
                  </a:lnTo>
                  <a:lnTo>
                    <a:pt x="40" y="54"/>
                  </a:lnTo>
                  <a:lnTo>
                    <a:pt x="36" y="56"/>
                  </a:lnTo>
                  <a:lnTo>
                    <a:pt x="32" y="64"/>
                  </a:lnTo>
                  <a:lnTo>
                    <a:pt x="32" y="64"/>
                  </a:lnTo>
                  <a:lnTo>
                    <a:pt x="28" y="64"/>
                  </a:lnTo>
                  <a:lnTo>
                    <a:pt x="22" y="68"/>
                  </a:lnTo>
                  <a:lnTo>
                    <a:pt x="22" y="72"/>
                  </a:lnTo>
                  <a:lnTo>
                    <a:pt x="18" y="76"/>
                  </a:lnTo>
                  <a:lnTo>
                    <a:pt x="14" y="80"/>
                  </a:lnTo>
                  <a:lnTo>
                    <a:pt x="6" y="76"/>
                  </a:lnTo>
                  <a:lnTo>
                    <a:pt x="2" y="76"/>
                  </a:lnTo>
                  <a:lnTo>
                    <a:pt x="0" y="76"/>
                  </a:lnTo>
                  <a:lnTo>
                    <a:pt x="0" y="76"/>
                  </a:lnTo>
                  <a:lnTo>
                    <a:pt x="0" y="76"/>
                  </a:lnTo>
                  <a:lnTo>
                    <a:pt x="0" y="72"/>
                  </a:lnTo>
                  <a:lnTo>
                    <a:pt x="0" y="72"/>
                  </a:lnTo>
                  <a:lnTo>
                    <a:pt x="0" y="72"/>
                  </a:lnTo>
                  <a:lnTo>
                    <a:pt x="0" y="72"/>
                  </a:lnTo>
                  <a:lnTo>
                    <a:pt x="0" y="72"/>
                  </a:lnTo>
                  <a:lnTo>
                    <a:pt x="0" y="72"/>
                  </a:lnTo>
                  <a:lnTo>
                    <a:pt x="0" y="64"/>
                  </a:lnTo>
                  <a:lnTo>
                    <a:pt x="0" y="64"/>
                  </a:lnTo>
                  <a:lnTo>
                    <a:pt x="0" y="64"/>
                  </a:lnTo>
                  <a:lnTo>
                    <a:pt x="0" y="64"/>
                  </a:lnTo>
                  <a:lnTo>
                    <a:pt x="0" y="64"/>
                  </a:lnTo>
                  <a:lnTo>
                    <a:pt x="0" y="64"/>
                  </a:lnTo>
                  <a:lnTo>
                    <a:pt x="0" y="60"/>
                  </a:lnTo>
                  <a:lnTo>
                    <a:pt x="0" y="60"/>
                  </a:lnTo>
                  <a:lnTo>
                    <a:pt x="0" y="60"/>
                  </a:lnTo>
                  <a:lnTo>
                    <a:pt x="0" y="56"/>
                  </a:lnTo>
                  <a:lnTo>
                    <a:pt x="0" y="56"/>
                  </a:lnTo>
                  <a:lnTo>
                    <a:pt x="0" y="56"/>
                  </a:lnTo>
                  <a:lnTo>
                    <a:pt x="2" y="54"/>
                  </a:lnTo>
                  <a:lnTo>
                    <a:pt x="2" y="54"/>
                  </a:lnTo>
                  <a:lnTo>
                    <a:pt x="2" y="50"/>
                  </a:lnTo>
                  <a:lnTo>
                    <a:pt x="2" y="50"/>
                  </a:lnTo>
                  <a:lnTo>
                    <a:pt x="2" y="50"/>
                  </a:lnTo>
                  <a:lnTo>
                    <a:pt x="2" y="46"/>
                  </a:lnTo>
                  <a:lnTo>
                    <a:pt x="2" y="46"/>
                  </a:lnTo>
                  <a:lnTo>
                    <a:pt x="2" y="46"/>
                  </a:lnTo>
                  <a:lnTo>
                    <a:pt x="2" y="46"/>
                  </a:lnTo>
                  <a:lnTo>
                    <a:pt x="6" y="42"/>
                  </a:lnTo>
                  <a:lnTo>
                    <a:pt x="6" y="42"/>
                  </a:lnTo>
                  <a:lnTo>
                    <a:pt x="6" y="42"/>
                  </a:lnTo>
                  <a:lnTo>
                    <a:pt x="2" y="42"/>
                  </a:lnTo>
                  <a:lnTo>
                    <a:pt x="2" y="42"/>
                  </a:lnTo>
                  <a:lnTo>
                    <a:pt x="6" y="38"/>
                  </a:lnTo>
                  <a:lnTo>
                    <a:pt x="6" y="38"/>
                  </a:lnTo>
                  <a:lnTo>
                    <a:pt x="6" y="38"/>
                  </a:lnTo>
                  <a:lnTo>
                    <a:pt x="6" y="38"/>
                  </a:lnTo>
                  <a:lnTo>
                    <a:pt x="6" y="34"/>
                  </a:lnTo>
                  <a:lnTo>
                    <a:pt x="6" y="34"/>
                  </a:lnTo>
                  <a:lnTo>
                    <a:pt x="6" y="3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7" name="Freeform 34">
              <a:extLst>
                <a:ext uri="{FF2B5EF4-FFF2-40B4-BE49-F238E27FC236}">
                  <a16:creationId xmlns:a16="http://schemas.microsoft.com/office/drawing/2014/main" id="{6CFE6AA7-6959-0144-7E3B-B12F4B13AD79}"/>
                </a:ext>
              </a:extLst>
            </p:cNvPr>
            <p:cNvSpPr>
              <a:spLocks/>
            </p:cNvSpPr>
            <p:nvPr/>
          </p:nvSpPr>
          <p:spPr bwMode="auto">
            <a:xfrm>
              <a:off x="5435600" y="2927418"/>
              <a:ext cx="917575" cy="479425"/>
            </a:xfrm>
            <a:custGeom>
              <a:avLst/>
              <a:gdLst>
                <a:gd name="T0" fmla="*/ 388 w 578"/>
                <a:gd name="T1" fmla="*/ 254 h 302"/>
                <a:gd name="T2" fmla="*/ 372 w 578"/>
                <a:gd name="T3" fmla="*/ 262 h 302"/>
                <a:gd name="T4" fmla="*/ 342 w 578"/>
                <a:gd name="T5" fmla="*/ 272 h 302"/>
                <a:gd name="T6" fmla="*/ 316 w 578"/>
                <a:gd name="T7" fmla="*/ 294 h 302"/>
                <a:gd name="T8" fmla="*/ 306 w 578"/>
                <a:gd name="T9" fmla="*/ 292 h 302"/>
                <a:gd name="T10" fmla="*/ 278 w 578"/>
                <a:gd name="T11" fmla="*/ 272 h 302"/>
                <a:gd name="T12" fmla="*/ 264 w 578"/>
                <a:gd name="T13" fmla="*/ 248 h 302"/>
                <a:gd name="T14" fmla="*/ 220 w 578"/>
                <a:gd name="T15" fmla="*/ 248 h 302"/>
                <a:gd name="T16" fmla="*/ 156 w 578"/>
                <a:gd name="T17" fmla="*/ 210 h 302"/>
                <a:gd name="T18" fmla="*/ 136 w 578"/>
                <a:gd name="T19" fmla="*/ 254 h 302"/>
                <a:gd name="T20" fmla="*/ 134 w 578"/>
                <a:gd name="T21" fmla="*/ 292 h 302"/>
                <a:gd name="T22" fmla="*/ 110 w 578"/>
                <a:gd name="T23" fmla="*/ 268 h 302"/>
                <a:gd name="T24" fmla="*/ 76 w 578"/>
                <a:gd name="T25" fmla="*/ 288 h 302"/>
                <a:gd name="T26" fmla="*/ 44 w 578"/>
                <a:gd name="T27" fmla="*/ 258 h 302"/>
                <a:gd name="T28" fmla="*/ 36 w 578"/>
                <a:gd name="T29" fmla="*/ 214 h 302"/>
                <a:gd name="T30" fmla="*/ 36 w 578"/>
                <a:gd name="T31" fmla="*/ 188 h 302"/>
                <a:gd name="T32" fmla="*/ 30 w 578"/>
                <a:gd name="T33" fmla="*/ 168 h 302"/>
                <a:gd name="T34" fmla="*/ 6 w 578"/>
                <a:gd name="T35" fmla="*/ 150 h 302"/>
                <a:gd name="T36" fmla="*/ 6 w 578"/>
                <a:gd name="T37" fmla="*/ 128 h 302"/>
                <a:gd name="T38" fmla="*/ 18 w 578"/>
                <a:gd name="T39" fmla="*/ 110 h 302"/>
                <a:gd name="T40" fmla="*/ 34 w 578"/>
                <a:gd name="T41" fmla="*/ 112 h 302"/>
                <a:gd name="T42" fmla="*/ 44 w 578"/>
                <a:gd name="T43" fmla="*/ 90 h 302"/>
                <a:gd name="T44" fmla="*/ 62 w 578"/>
                <a:gd name="T45" fmla="*/ 84 h 302"/>
                <a:gd name="T46" fmla="*/ 76 w 578"/>
                <a:gd name="T47" fmla="*/ 80 h 302"/>
                <a:gd name="T48" fmla="*/ 100 w 578"/>
                <a:gd name="T49" fmla="*/ 84 h 302"/>
                <a:gd name="T50" fmla="*/ 114 w 578"/>
                <a:gd name="T51" fmla="*/ 102 h 302"/>
                <a:gd name="T52" fmla="*/ 130 w 578"/>
                <a:gd name="T53" fmla="*/ 106 h 302"/>
                <a:gd name="T54" fmla="*/ 160 w 578"/>
                <a:gd name="T55" fmla="*/ 98 h 302"/>
                <a:gd name="T56" fmla="*/ 178 w 578"/>
                <a:gd name="T57" fmla="*/ 102 h 302"/>
                <a:gd name="T58" fmla="*/ 204 w 578"/>
                <a:gd name="T59" fmla="*/ 102 h 302"/>
                <a:gd name="T60" fmla="*/ 204 w 578"/>
                <a:gd name="T61" fmla="*/ 84 h 302"/>
                <a:gd name="T62" fmla="*/ 204 w 578"/>
                <a:gd name="T63" fmla="*/ 68 h 302"/>
                <a:gd name="T64" fmla="*/ 216 w 578"/>
                <a:gd name="T65" fmla="*/ 54 h 302"/>
                <a:gd name="T66" fmla="*/ 208 w 578"/>
                <a:gd name="T67" fmla="*/ 46 h 302"/>
                <a:gd name="T68" fmla="*/ 208 w 578"/>
                <a:gd name="T69" fmla="*/ 38 h 302"/>
                <a:gd name="T70" fmla="*/ 226 w 578"/>
                <a:gd name="T71" fmla="*/ 30 h 302"/>
                <a:gd name="T72" fmla="*/ 256 w 578"/>
                <a:gd name="T73" fmla="*/ 24 h 302"/>
                <a:gd name="T74" fmla="*/ 276 w 578"/>
                <a:gd name="T75" fmla="*/ 20 h 302"/>
                <a:gd name="T76" fmla="*/ 306 w 578"/>
                <a:gd name="T77" fmla="*/ 8 h 302"/>
                <a:gd name="T78" fmla="*/ 332 w 578"/>
                <a:gd name="T79" fmla="*/ 4 h 302"/>
                <a:gd name="T80" fmla="*/ 354 w 578"/>
                <a:gd name="T81" fmla="*/ 16 h 302"/>
                <a:gd name="T82" fmla="*/ 366 w 578"/>
                <a:gd name="T83" fmla="*/ 28 h 302"/>
                <a:gd name="T84" fmla="*/ 368 w 578"/>
                <a:gd name="T85" fmla="*/ 30 h 302"/>
                <a:gd name="T86" fmla="*/ 380 w 578"/>
                <a:gd name="T87" fmla="*/ 34 h 302"/>
                <a:gd name="T88" fmla="*/ 398 w 578"/>
                <a:gd name="T89" fmla="*/ 38 h 302"/>
                <a:gd name="T90" fmla="*/ 420 w 578"/>
                <a:gd name="T91" fmla="*/ 24 h 302"/>
                <a:gd name="T92" fmla="*/ 436 w 578"/>
                <a:gd name="T93" fmla="*/ 38 h 302"/>
                <a:gd name="T94" fmla="*/ 462 w 578"/>
                <a:gd name="T95" fmla="*/ 68 h 302"/>
                <a:gd name="T96" fmla="*/ 480 w 578"/>
                <a:gd name="T97" fmla="*/ 90 h 302"/>
                <a:gd name="T98" fmla="*/ 498 w 578"/>
                <a:gd name="T99" fmla="*/ 98 h 302"/>
                <a:gd name="T100" fmla="*/ 524 w 578"/>
                <a:gd name="T101" fmla="*/ 94 h 302"/>
                <a:gd name="T102" fmla="*/ 548 w 578"/>
                <a:gd name="T103" fmla="*/ 116 h 302"/>
                <a:gd name="T104" fmla="*/ 566 w 578"/>
                <a:gd name="T105" fmla="*/ 124 h 302"/>
                <a:gd name="T106" fmla="*/ 570 w 578"/>
                <a:gd name="T107" fmla="*/ 136 h 302"/>
                <a:gd name="T108" fmla="*/ 554 w 578"/>
                <a:gd name="T109" fmla="*/ 158 h 302"/>
                <a:gd name="T110" fmla="*/ 540 w 578"/>
                <a:gd name="T111" fmla="*/ 176 h 302"/>
                <a:gd name="T112" fmla="*/ 514 w 578"/>
                <a:gd name="T113" fmla="*/ 188 h 302"/>
                <a:gd name="T114" fmla="*/ 514 w 578"/>
                <a:gd name="T115" fmla="*/ 214 h 302"/>
                <a:gd name="T116" fmla="*/ 484 w 578"/>
                <a:gd name="T117" fmla="*/ 214 h 302"/>
                <a:gd name="T118" fmla="*/ 480 w 578"/>
                <a:gd name="T119" fmla="*/ 232 h 302"/>
                <a:gd name="T120" fmla="*/ 484 w 578"/>
                <a:gd name="T121" fmla="*/ 258 h 302"/>
                <a:gd name="T122" fmla="*/ 466 w 578"/>
                <a:gd name="T123" fmla="*/ 268 h 302"/>
                <a:gd name="T124" fmla="*/ 436 w 578"/>
                <a:gd name="T125" fmla="*/ 25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302">
                  <a:moveTo>
                    <a:pt x="416" y="258"/>
                  </a:moveTo>
                  <a:lnTo>
                    <a:pt x="412" y="262"/>
                  </a:lnTo>
                  <a:lnTo>
                    <a:pt x="408" y="262"/>
                  </a:lnTo>
                  <a:lnTo>
                    <a:pt x="408" y="258"/>
                  </a:lnTo>
                  <a:lnTo>
                    <a:pt x="406" y="258"/>
                  </a:lnTo>
                  <a:lnTo>
                    <a:pt x="402" y="258"/>
                  </a:lnTo>
                  <a:lnTo>
                    <a:pt x="398" y="254"/>
                  </a:lnTo>
                  <a:lnTo>
                    <a:pt x="394" y="254"/>
                  </a:lnTo>
                  <a:lnTo>
                    <a:pt x="392" y="254"/>
                  </a:lnTo>
                  <a:lnTo>
                    <a:pt x="388" y="254"/>
                  </a:lnTo>
                  <a:lnTo>
                    <a:pt x="384" y="254"/>
                  </a:lnTo>
                  <a:lnTo>
                    <a:pt x="384" y="258"/>
                  </a:lnTo>
                  <a:lnTo>
                    <a:pt x="384" y="262"/>
                  </a:lnTo>
                  <a:lnTo>
                    <a:pt x="384" y="266"/>
                  </a:lnTo>
                  <a:lnTo>
                    <a:pt x="384" y="268"/>
                  </a:lnTo>
                  <a:lnTo>
                    <a:pt x="380" y="268"/>
                  </a:lnTo>
                  <a:lnTo>
                    <a:pt x="380" y="266"/>
                  </a:lnTo>
                  <a:lnTo>
                    <a:pt x="376" y="266"/>
                  </a:lnTo>
                  <a:lnTo>
                    <a:pt x="372" y="266"/>
                  </a:lnTo>
                  <a:lnTo>
                    <a:pt x="372" y="262"/>
                  </a:lnTo>
                  <a:lnTo>
                    <a:pt x="368" y="262"/>
                  </a:lnTo>
                  <a:lnTo>
                    <a:pt x="366" y="262"/>
                  </a:lnTo>
                  <a:lnTo>
                    <a:pt x="362" y="262"/>
                  </a:lnTo>
                  <a:lnTo>
                    <a:pt x="358" y="262"/>
                  </a:lnTo>
                  <a:lnTo>
                    <a:pt x="354" y="262"/>
                  </a:lnTo>
                  <a:lnTo>
                    <a:pt x="350" y="262"/>
                  </a:lnTo>
                  <a:lnTo>
                    <a:pt x="350" y="266"/>
                  </a:lnTo>
                  <a:lnTo>
                    <a:pt x="346" y="268"/>
                  </a:lnTo>
                  <a:lnTo>
                    <a:pt x="346" y="272"/>
                  </a:lnTo>
                  <a:lnTo>
                    <a:pt x="342" y="272"/>
                  </a:lnTo>
                  <a:lnTo>
                    <a:pt x="342" y="276"/>
                  </a:lnTo>
                  <a:lnTo>
                    <a:pt x="338" y="272"/>
                  </a:lnTo>
                  <a:lnTo>
                    <a:pt x="338" y="276"/>
                  </a:lnTo>
                  <a:lnTo>
                    <a:pt x="336" y="280"/>
                  </a:lnTo>
                  <a:lnTo>
                    <a:pt x="332" y="284"/>
                  </a:lnTo>
                  <a:lnTo>
                    <a:pt x="328" y="284"/>
                  </a:lnTo>
                  <a:lnTo>
                    <a:pt x="324" y="288"/>
                  </a:lnTo>
                  <a:lnTo>
                    <a:pt x="320" y="288"/>
                  </a:lnTo>
                  <a:lnTo>
                    <a:pt x="320" y="292"/>
                  </a:lnTo>
                  <a:lnTo>
                    <a:pt x="316" y="294"/>
                  </a:lnTo>
                  <a:lnTo>
                    <a:pt x="316" y="298"/>
                  </a:lnTo>
                  <a:lnTo>
                    <a:pt x="312" y="298"/>
                  </a:lnTo>
                  <a:lnTo>
                    <a:pt x="312" y="302"/>
                  </a:lnTo>
                  <a:lnTo>
                    <a:pt x="316" y="302"/>
                  </a:lnTo>
                  <a:lnTo>
                    <a:pt x="312" y="302"/>
                  </a:lnTo>
                  <a:lnTo>
                    <a:pt x="308" y="302"/>
                  </a:lnTo>
                  <a:lnTo>
                    <a:pt x="306" y="298"/>
                  </a:lnTo>
                  <a:lnTo>
                    <a:pt x="308" y="294"/>
                  </a:lnTo>
                  <a:lnTo>
                    <a:pt x="306" y="294"/>
                  </a:lnTo>
                  <a:lnTo>
                    <a:pt x="306" y="292"/>
                  </a:lnTo>
                  <a:lnTo>
                    <a:pt x="302" y="292"/>
                  </a:lnTo>
                  <a:lnTo>
                    <a:pt x="298" y="292"/>
                  </a:lnTo>
                  <a:lnTo>
                    <a:pt x="294" y="292"/>
                  </a:lnTo>
                  <a:lnTo>
                    <a:pt x="290" y="292"/>
                  </a:lnTo>
                  <a:lnTo>
                    <a:pt x="286" y="292"/>
                  </a:lnTo>
                  <a:lnTo>
                    <a:pt x="286" y="288"/>
                  </a:lnTo>
                  <a:lnTo>
                    <a:pt x="286" y="280"/>
                  </a:lnTo>
                  <a:lnTo>
                    <a:pt x="282" y="276"/>
                  </a:lnTo>
                  <a:lnTo>
                    <a:pt x="278" y="276"/>
                  </a:lnTo>
                  <a:lnTo>
                    <a:pt x="278" y="272"/>
                  </a:lnTo>
                  <a:lnTo>
                    <a:pt x="278" y="268"/>
                  </a:lnTo>
                  <a:lnTo>
                    <a:pt x="278" y="266"/>
                  </a:lnTo>
                  <a:lnTo>
                    <a:pt x="278" y="262"/>
                  </a:lnTo>
                  <a:lnTo>
                    <a:pt x="278" y="258"/>
                  </a:lnTo>
                  <a:lnTo>
                    <a:pt x="276" y="258"/>
                  </a:lnTo>
                  <a:lnTo>
                    <a:pt x="272" y="254"/>
                  </a:lnTo>
                  <a:lnTo>
                    <a:pt x="272" y="252"/>
                  </a:lnTo>
                  <a:lnTo>
                    <a:pt x="268" y="252"/>
                  </a:lnTo>
                  <a:lnTo>
                    <a:pt x="268" y="248"/>
                  </a:lnTo>
                  <a:lnTo>
                    <a:pt x="264" y="248"/>
                  </a:lnTo>
                  <a:lnTo>
                    <a:pt x="264" y="244"/>
                  </a:lnTo>
                  <a:lnTo>
                    <a:pt x="260" y="244"/>
                  </a:lnTo>
                  <a:lnTo>
                    <a:pt x="256" y="248"/>
                  </a:lnTo>
                  <a:lnTo>
                    <a:pt x="250" y="248"/>
                  </a:lnTo>
                  <a:lnTo>
                    <a:pt x="246" y="248"/>
                  </a:lnTo>
                  <a:lnTo>
                    <a:pt x="242" y="244"/>
                  </a:lnTo>
                  <a:lnTo>
                    <a:pt x="238" y="244"/>
                  </a:lnTo>
                  <a:lnTo>
                    <a:pt x="230" y="248"/>
                  </a:lnTo>
                  <a:lnTo>
                    <a:pt x="226" y="248"/>
                  </a:lnTo>
                  <a:lnTo>
                    <a:pt x="220" y="248"/>
                  </a:lnTo>
                  <a:lnTo>
                    <a:pt x="220" y="244"/>
                  </a:lnTo>
                  <a:lnTo>
                    <a:pt x="216" y="240"/>
                  </a:lnTo>
                  <a:lnTo>
                    <a:pt x="212" y="236"/>
                  </a:lnTo>
                  <a:lnTo>
                    <a:pt x="208" y="232"/>
                  </a:lnTo>
                  <a:lnTo>
                    <a:pt x="186" y="218"/>
                  </a:lnTo>
                  <a:lnTo>
                    <a:pt x="170" y="206"/>
                  </a:lnTo>
                  <a:lnTo>
                    <a:pt x="166" y="206"/>
                  </a:lnTo>
                  <a:lnTo>
                    <a:pt x="164" y="210"/>
                  </a:lnTo>
                  <a:lnTo>
                    <a:pt x="160" y="210"/>
                  </a:lnTo>
                  <a:lnTo>
                    <a:pt x="156" y="210"/>
                  </a:lnTo>
                  <a:lnTo>
                    <a:pt x="152" y="214"/>
                  </a:lnTo>
                  <a:lnTo>
                    <a:pt x="144" y="214"/>
                  </a:lnTo>
                  <a:lnTo>
                    <a:pt x="140" y="218"/>
                  </a:lnTo>
                  <a:lnTo>
                    <a:pt x="136" y="218"/>
                  </a:lnTo>
                  <a:lnTo>
                    <a:pt x="136" y="222"/>
                  </a:lnTo>
                  <a:lnTo>
                    <a:pt x="136" y="228"/>
                  </a:lnTo>
                  <a:lnTo>
                    <a:pt x="136" y="240"/>
                  </a:lnTo>
                  <a:lnTo>
                    <a:pt x="136" y="244"/>
                  </a:lnTo>
                  <a:lnTo>
                    <a:pt x="136" y="252"/>
                  </a:lnTo>
                  <a:lnTo>
                    <a:pt x="136" y="254"/>
                  </a:lnTo>
                  <a:lnTo>
                    <a:pt x="136" y="258"/>
                  </a:lnTo>
                  <a:lnTo>
                    <a:pt x="136" y="262"/>
                  </a:lnTo>
                  <a:lnTo>
                    <a:pt x="136" y="266"/>
                  </a:lnTo>
                  <a:lnTo>
                    <a:pt x="136" y="272"/>
                  </a:lnTo>
                  <a:lnTo>
                    <a:pt x="136" y="280"/>
                  </a:lnTo>
                  <a:lnTo>
                    <a:pt x="136" y="284"/>
                  </a:lnTo>
                  <a:lnTo>
                    <a:pt x="136" y="288"/>
                  </a:lnTo>
                  <a:lnTo>
                    <a:pt x="136" y="292"/>
                  </a:lnTo>
                  <a:lnTo>
                    <a:pt x="134" y="288"/>
                  </a:lnTo>
                  <a:lnTo>
                    <a:pt x="134" y="292"/>
                  </a:lnTo>
                  <a:lnTo>
                    <a:pt x="130" y="292"/>
                  </a:lnTo>
                  <a:lnTo>
                    <a:pt x="126" y="292"/>
                  </a:lnTo>
                  <a:lnTo>
                    <a:pt x="126" y="288"/>
                  </a:lnTo>
                  <a:lnTo>
                    <a:pt x="126" y="284"/>
                  </a:lnTo>
                  <a:lnTo>
                    <a:pt x="122" y="284"/>
                  </a:lnTo>
                  <a:lnTo>
                    <a:pt x="122" y="280"/>
                  </a:lnTo>
                  <a:lnTo>
                    <a:pt x="118" y="276"/>
                  </a:lnTo>
                  <a:lnTo>
                    <a:pt x="114" y="272"/>
                  </a:lnTo>
                  <a:lnTo>
                    <a:pt x="110" y="272"/>
                  </a:lnTo>
                  <a:lnTo>
                    <a:pt x="110" y="268"/>
                  </a:lnTo>
                  <a:lnTo>
                    <a:pt x="106" y="268"/>
                  </a:lnTo>
                  <a:lnTo>
                    <a:pt x="104" y="268"/>
                  </a:lnTo>
                  <a:lnTo>
                    <a:pt x="100" y="272"/>
                  </a:lnTo>
                  <a:lnTo>
                    <a:pt x="96" y="272"/>
                  </a:lnTo>
                  <a:lnTo>
                    <a:pt x="92" y="272"/>
                  </a:lnTo>
                  <a:lnTo>
                    <a:pt x="92" y="276"/>
                  </a:lnTo>
                  <a:lnTo>
                    <a:pt x="88" y="276"/>
                  </a:lnTo>
                  <a:lnTo>
                    <a:pt x="84" y="280"/>
                  </a:lnTo>
                  <a:lnTo>
                    <a:pt x="80" y="284"/>
                  </a:lnTo>
                  <a:lnTo>
                    <a:pt x="76" y="288"/>
                  </a:lnTo>
                  <a:lnTo>
                    <a:pt x="74" y="288"/>
                  </a:lnTo>
                  <a:lnTo>
                    <a:pt x="66" y="292"/>
                  </a:lnTo>
                  <a:lnTo>
                    <a:pt x="66" y="288"/>
                  </a:lnTo>
                  <a:lnTo>
                    <a:pt x="62" y="284"/>
                  </a:lnTo>
                  <a:lnTo>
                    <a:pt x="60" y="280"/>
                  </a:lnTo>
                  <a:lnTo>
                    <a:pt x="60" y="276"/>
                  </a:lnTo>
                  <a:lnTo>
                    <a:pt x="56" y="272"/>
                  </a:lnTo>
                  <a:lnTo>
                    <a:pt x="52" y="268"/>
                  </a:lnTo>
                  <a:lnTo>
                    <a:pt x="48" y="262"/>
                  </a:lnTo>
                  <a:lnTo>
                    <a:pt x="44" y="258"/>
                  </a:lnTo>
                  <a:lnTo>
                    <a:pt x="44" y="254"/>
                  </a:lnTo>
                  <a:lnTo>
                    <a:pt x="40" y="252"/>
                  </a:lnTo>
                  <a:lnTo>
                    <a:pt x="40" y="248"/>
                  </a:lnTo>
                  <a:lnTo>
                    <a:pt x="36" y="240"/>
                  </a:lnTo>
                  <a:lnTo>
                    <a:pt x="36" y="236"/>
                  </a:lnTo>
                  <a:lnTo>
                    <a:pt x="36" y="232"/>
                  </a:lnTo>
                  <a:lnTo>
                    <a:pt x="34" y="224"/>
                  </a:lnTo>
                  <a:lnTo>
                    <a:pt x="34" y="222"/>
                  </a:lnTo>
                  <a:lnTo>
                    <a:pt x="34" y="218"/>
                  </a:lnTo>
                  <a:lnTo>
                    <a:pt x="36" y="214"/>
                  </a:lnTo>
                  <a:lnTo>
                    <a:pt x="40" y="210"/>
                  </a:lnTo>
                  <a:lnTo>
                    <a:pt x="44" y="206"/>
                  </a:lnTo>
                  <a:lnTo>
                    <a:pt x="48" y="202"/>
                  </a:lnTo>
                  <a:lnTo>
                    <a:pt x="52" y="202"/>
                  </a:lnTo>
                  <a:lnTo>
                    <a:pt x="52" y="198"/>
                  </a:lnTo>
                  <a:lnTo>
                    <a:pt x="48" y="198"/>
                  </a:lnTo>
                  <a:lnTo>
                    <a:pt x="44" y="196"/>
                  </a:lnTo>
                  <a:lnTo>
                    <a:pt x="40" y="196"/>
                  </a:lnTo>
                  <a:lnTo>
                    <a:pt x="40" y="192"/>
                  </a:lnTo>
                  <a:lnTo>
                    <a:pt x="36" y="188"/>
                  </a:lnTo>
                  <a:lnTo>
                    <a:pt x="34" y="188"/>
                  </a:lnTo>
                  <a:lnTo>
                    <a:pt x="30" y="188"/>
                  </a:lnTo>
                  <a:lnTo>
                    <a:pt x="30" y="184"/>
                  </a:lnTo>
                  <a:lnTo>
                    <a:pt x="34" y="180"/>
                  </a:lnTo>
                  <a:lnTo>
                    <a:pt x="34" y="184"/>
                  </a:lnTo>
                  <a:lnTo>
                    <a:pt x="36" y="184"/>
                  </a:lnTo>
                  <a:lnTo>
                    <a:pt x="36" y="180"/>
                  </a:lnTo>
                  <a:lnTo>
                    <a:pt x="34" y="176"/>
                  </a:lnTo>
                  <a:lnTo>
                    <a:pt x="34" y="172"/>
                  </a:lnTo>
                  <a:lnTo>
                    <a:pt x="30" y="168"/>
                  </a:lnTo>
                  <a:lnTo>
                    <a:pt x="26" y="166"/>
                  </a:lnTo>
                  <a:lnTo>
                    <a:pt x="26" y="162"/>
                  </a:lnTo>
                  <a:lnTo>
                    <a:pt x="22" y="162"/>
                  </a:lnTo>
                  <a:lnTo>
                    <a:pt x="18" y="162"/>
                  </a:lnTo>
                  <a:lnTo>
                    <a:pt x="14" y="162"/>
                  </a:lnTo>
                  <a:lnTo>
                    <a:pt x="10" y="162"/>
                  </a:lnTo>
                  <a:lnTo>
                    <a:pt x="10" y="158"/>
                  </a:lnTo>
                  <a:lnTo>
                    <a:pt x="10" y="154"/>
                  </a:lnTo>
                  <a:lnTo>
                    <a:pt x="10" y="150"/>
                  </a:lnTo>
                  <a:lnTo>
                    <a:pt x="6" y="150"/>
                  </a:lnTo>
                  <a:lnTo>
                    <a:pt x="4" y="150"/>
                  </a:lnTo>
                  <a:lnTo>
                    <a:pt x="0" y="146"/>
                  </a:lnTo>
                  <a:lnTo>
                    <a:pt x="4" y="146"/>
                  </a:lnTo>
                  <a:lnTo>
                    <a:pt x="4" y="142"/>
                  </a:lnTo>
                  <a:lnTo>
                    <a:pt x="6" y="140"/>
                  </a:lnTo>
                  <a:lnTo>
                    <a:pt x="6" y="136"/>
                  </a:lnTo>
                  <a:lnTo>
                    <a:pt x="10" y="136"/>
                  </a:lnTo>
                  <a:lnTo>
                    <a:pt x="10" y="132"/>
                  </a:lnTo>
                  <a:lnTo>
                    <a:pt x="6" y="132"/>
                  </a:lnTo>
                  <a:lnTo>
                    <a:pt x="6" y="128"/>
                  </a:lnTo>
                  <a:lnTo>
                    <a:pt x="6" y="124"/>
                  </a:lnTo>
                  <a:lnTo>
                    <a:pt x="6" y="116"/>
                  </a:lnTo>
                  <a:lnTo>
                    <a:pt x="10" y="116"/>
                  </a:lnTo>
                  <a:lnTo>
                    <a:pt x="14" y="116"/>
                  </a:lnTo>
                  <a:lnTo>
                    <a:pt x="14" y="112"/>
                  </a:lnTo>
                  <a:lnTo>
                    <a:pt x="10" y="112"/>
                  </a:lnTo>
                  <a:lnTo>
                    <a:pt x="14" y="110"/>
                  </a:lnTo>
                  <a:lnTo>
                    <a:pt x="14" y="106"/>
                  </a:lnTo>
                  <a:lnTo>
                    <a:pt x="18" y="106"/>
                  </a:lnTo>
                  <a:lnTo>
                    <a:pt x="18" y="110"/>
                  </a:lnTo>
                  <a:lnTo>
                    <a:pt x="22" y="110"/>
                  </a:lnTo>
                  <a:lnTo>
                    <a:pt x="22" y="112"/>
                  </a:lnTo>
                  <a:lnTo>
                    <a:pt x="26" y="112"/>
                  </a:lnTo>
                  <a:lnTo>
                    <a:pt x="26" y="116"/>
                  </a:lnTo>
                  <a:lnTo>
                    <a:pt x="30" y="120"/>
                  </a:lnTo>
                  <a:lnTo>
                    <a:pt x="30" y="116"/>
                  </a:lnTo>
                  <a:lnTo>
                    <a:pt x="34" y="116"/>
                  </a:lnTo>
                  <a:lnTo>
                    <a:pt x="36" y="116"/>
                  </a:lnTo>
                  <a:lnTo>
                    <a:pt x="36" y="112"/>
                  </a:lnTo>
                  <a:lnTo>
                    <a:pt x="34" y="112"/>
                  </a:lnTo>
                  <a:lnTo>
                    <a:pt x="34" y="110"/>
                  </a:lnTo>
                  <a:lnTo>
                    <a:pt x="34" y="106"/>
                  </a:lnTo>
                  <a:lnTo>
                    <a:pt x="34" y="102"/>
                  </a:lnTo>
                  <a:lnTo>
                    <a:pt x="36" y="102"/>
                  </a:lnTo>
                  <a:lnTo>
                    <a:pt x="36" y="98"/>
                  </a:lnTo>
                  <a:lnTo>
                    <a:pt x="40" y="98"/>
                  </a:lnTo>
                  <a:lnTo>
                    <a:pt x="44" y="98"/>
                  </a:lnTo>
                  <a:lnTo>
                    <a:pt x="40" y="94"/>
                  </a:lnTo>
                  <a:lnTo>
                    <a:pt x="44" y="94"/>
                  </a:lnTo>
                  <a:lnTo>
                    <a:pt x="44" y="90"/>
                  </a:lnTo>
                  <a:lnTo>
                    <a:pt x="44" y="94"/>
                  </a:lnTo>
                  <a:lnTo>
                    <a:pt x="48" y="90"/>
                  </a:lnTo>
                  <a:lnTo>
                    <a:pt x="52" y="90"/>
                  </a:lnTo>
                  <a:lnTo>
                    <a:pt x="56" y="90"/>
                  </a:lnTo>
                  <a:lnTo>
                    <a:pt x="56" y="86"/>
                  </a:lnTo>
                  <a:lnTo>
                    <a:pt x="60" y="86"/>
                  </a:lnTo>
                  <a:lnTo>
                    <a:pt x="60" y="84"/>
                  </a:lnTo>
                  <a:lnTo>
                    <a:pt x="60" y="80"/>
                  </a:lnTo>
                  <a:lnTo>
                    <a:pt x="60" y="84"/>
                  </a:lnTo>
                  <a:lnTo>
                    <a:pt x="62" y="84"/>
                  </a:lnTo>
                  <a:lnTo>
                    <a:pt x="62" y="80"/>
                  </a:lnTo>
                  <a:lnTo>
                    <a:pt x="66" y="80"/>
                  </a:lnTo>
                  <a:lnTo>
                    <a:pt x="70" y="80"/>
                  </a:lnTo>
                  <a:lnTo>
                    <a:pt x="70" y="84"/>
                  </a:lnTo>
                  <a:lnTo>
                    <a:pt x="74" y="84"/>
                  </a:lnTo>
                  <a:lnTo>
                    <a:pt x="74" y="86"/>
                  </a:lnTo>
                  <a:lnTo>
                    <a:pt x="76" y="84"/>
                  </a:lnTo>
                  <a:lnTo>
                    <a:pt x="74" y="84"/>
                  </a:lnTo>
                  <a:lnTo>
                    <a:pt x="76" y="84"/>
                  </a:lnTo>
                  <a:lnTo>
                    <a:pt x="76" y="80"/>
                  </a:lnTo>
                  <a:lnTo>
                    <a:pt x="80" y="80"/>
                  </a:lnTo>
                  <a:lnTo>
                    <a:pt x="84" y="80"/>
                  </a:lnTo>
                  <a:lnTo>
                    <a:pt x="84" y="84"/>
                  </a:lnTo>
                  <a:lnTo>
                    <a:pt x="88" y="86"/>
                  </a:lnTo>
                  <a:lnTo>
                    <a:pt x="88" y="84"/>
                  </a:lnTo>
                  <a:lnTo>
                    <a:pt x="92" y="84"/>
                  </a:lnTo>
                  <a:lnTo>
                    <a:pt x="92" y="86"/>
                  </a:lnTo>
                  <a:lnTo>
                    <a:pt x="92" y="84"/>
                  </a:lnTo>
                  <a:lnTo>
                    <a:pt x="96" y="84"/>
                  </a:lnTo>
                  <a:lnTo>
                    <a:pt x="100" y="84"/>
                  </a:lnTo>
                  <a:lnTo>
                    <a:pt x="104" y="86"/>
                  </a:lnTo>
                  <a:lnTo>
                    <a:pt x="100" y="86"/>
                  </a:lnTo>
                  <a:lnTo>
                    <a:pt x="104" y="90"/>
                  </a:lnTo>
                  <a:lnTo>
                    <a:pt x="106" y="90"/>
                  </a:lnTo>
                  <a:lnTo>
                    <a:pt x="106" y="94"/>
                  </a:lnTo>
                  <a:lnTo>
                    <a:pt x="110" y="94"/>
                  </a:lnTo>
                  <a:lnTo>
                    <a:pt x="110" y="98"/>
                  </a:lnTo>
                  <a:lnTo>
                    <a:pt x="114" y="98"/>
                  </a:lnTo>
                  <a:lnTo>
                    <a:pt x="110" y="102"/>
                  </a:lnTo>
                  <a:lnTo>
                    <a:pt x="114" y="102"/>
                  </a:lnTo>
                  <a:lnTo>
                    <a:pt x="114" y="106"/>
                  </a:lnTo>
                  <a:lnTo>
                    <a:pt x="118" y="102"/>
                  </a:lnTo>
                  <a:lnTo>
                    <a:pt x="114" y="102"/>
                  </a:lnTo>
                  <a:lnTo>
                    <a:pt x="114" y="98"/>
                  </a:lnTo>
                  <a:lnTo>
                    <a:pt x="114" y="94"/>
                  </a:lnTo>
                  <a:lnTo>
                    <a:pt x="118" y="94"/>
                  </a:lnTo>
                  <a:lnTo>
                    <a:pt x="122" y="98"/>
                  </a:lnTo>
                  <a:lnTo>
                    <a:pt x="126" y="102"/>
                  </a:lnTo>
                  <a:lnTo>
                    <a:pt x="130" y="102"/>
                  </a:lnTo>
                  <a:lnTo>
                    <a:pt x="130" y="106"/>
                  </a:lnTo>
                  <a:lnTo>
                    <a:pt x="134" y="102"/>
                  </a:lnTo>
                  <a:lnTo>
                    <a:pt x="136" y="102"/>
                  </a:lnTo>
                  <a:lnTo>
                    <a:pt x="136" y="98"/>
                  </a:lnTo>
                  <a:lnTo>
                    <a:pt x="140" y="98"/>
                  </a:lnTo>
                  <a:lnTo>
                    <a:pt x="140" y="94"/>
                  </a:lnTo>
                  <a:lnTo>
                    <a:pt x="144" y="94"/>
                  </a:lnTo>
                  <a:lnTo>
                    <a:pt x="148" y="94"/>
                  </a:lnTo>
                  <a:lnTo>
                    <a:pt x="152" y="94"/>
                  </a:lnTo>
                  <a:lnTo>
                    <a:pt x="156" y="98"/>
                  </a:lnTo>
                  <a:lnTo>
                    <a:pt x="160" y="98"/>
                  </a:lnTo>
                  <a:lnTo>
                    <a:pt x="160" y="94"/>
                  </a:lnTo>
                  <a:lnTo>
                    <a:pt x="160" y="90"/>
                  </a:lnTo>
                  <a:lnTo>
                    <a:pt x="164" y="94"/>
                  </a:lnTo>
                  <a:lnTo>
                    <a:pt x="166" y="94"/>
                  </a:lnTo>
                  <a:lnTo>
                    <a:pt x="166" y="90"/>
                  </a:lnTo>
                  <a:lnTo>
                    <a:pt x="170" y="90"/>
                  </a:lnTo>
                  <a:lnTo>
                    <a:pt x="170" y="94"/>
                  </a:lnTo>
                  <a:lnTo>
                    <a:pt x="170" y="98"/>
                  </a:lnTo>
                  <a:lnTo>
                    <a:pt x="174" y="98"/>
                  </a:lnTo>
                  <a:lnTo>
                    <a:pt x="178" y="102"/>
                  </a:lnTo>
                  <a:lnTo>
                    <a:pt x="182" y="102"/>
                  </a:lnTo>
                  <a:lnTo>
                    <a:pt x="186" y="102"/>
                  </a:lnTo>
                  <a:lnTo>
                    <a:pt x="186" y="106"/>
                  </a:lnTo>
                  <a:lnTo>
                    <a:pt x="190" y="106"/>
                  </a:lnTo>
                  <a:lnTo>
                    <a:pt x="190" y="102"/>
                  </a:lnTo>
                  <a:lnTo>
                    <a:pt x="190" y="98"/>
                  </a:lnTo>
                  <a:lnTo>
                    <a:pt x="192" y="98"/>
                  </a:lnTo>
                  <a:lnTo>
                    <a:pt x="196" y="102"/>
                  </a:lnTo>
                  <a:lnTo>
                    <a:pt x="200" y="102"/>
                  </a:lnTo>
                  <a:lnTo>
                    <a:pt x="204" y="102"/>
                  </a:lnTo>
                  <a:lnTo>
                    <a:pt x="208" y="102"/>
                  </a:lnTo>
                  <a:lnTo>
                    <a:pt x="212" y="98"/>
                  </a:lnTo>
                  <a:lnTo>
                    <a:pt x="212" y="94"/>
                  </a:lnTo>
                  <a:lnTo>
                    <a:pt x="216" y="90"/>
                  </a:lnTo>
                  <a:lnTo>
                    <a:pt x="216" y="86"/>
                  </a:lnTo>
                  <a:lnTo>
                    <a:pt x="212" y="86"/>
                  </a:lnTo>
                  <a:lnTo>
                    <a:pt x="208" y="84"/>
                  </a:lnTo>
                  <a:lnTo>
                    <a:pt x="208" y="86"/>
                  </a:lnTo>
                  <a:lnTo>
                    <a:pt x="208" y="84"/>
                  </a:lnTo>
                  <a:lnTo>
                    <a:pt x="204" y="84"/>
                  </a:lnTo>
                  <a:lnTo>
                    <a:pt x="200" y="84"/>
                  </a:lnTo>
                  <a:lnTo>
                    <a:pt x="196" y="80"/>
                  </a:lnTo>
                  <a:lnTo>
                    <a:pt x="200" y="80"/>
                  </a:lnTo>
                  <a:lnTo>
                    <a:pt x="196" y="80"/>
                  </a:lnTo>
                  <a:lnTo>
                    <a:pt x="196" y="76"/>
                  </a:lnTo>
                  <a:lnTo>
                    <a:pt x="192" y="76"/>
                  </a:lnTo>
                  <a:lnTo>
                    <a:pt x="192" y="72"/>
                  </a:lnTo>
                  <a:lnTo>
                    <a:pt x="196" y="72"/>
                  </a:lnTo>
                  <a:lnTo>
                    <a:pt x="200" y="72"/>
                  </a:lnTo>
                  <a:lnTo>
                    <a:pt x="204" y="68"/>
                  </a:lnTo>
                  <a:lnTo>
                    <a:pt x="208" y="68"/>
                  </a:lnTo>
                  <a:lnTo>
                    <a:pt x="208" y="64"/>
                  </a:lnTo>
                  <a:lnTo>
                    <a:pt x="204" y="64"/>
                  </a:lnTo>
                  <a:lnTo>
                    <a:pt x="204" y="60"/>
                  </a:lnTo>
                  <a:lnTo>
                    <a:pt x="200" y="60"/>
                  </a:lnTo>
                  <a:lnTo>
                    <a:pt x="200" y="56"/>
                  </a:lnTo>
                  <a:lnTo>
                    <a:pt x="204" y="56"/>
                  </a:lnTo>
                  <a:lnTo>
                    <a:pt x="208" y="54"/>
                  </a:lnTo>
                  <a:lnTo>
                    <a:pt x="212" y="54"/>
                  </a:lnTo>
                  <a:lnTo>
                    <a:pt x="216" y="54"/>
                  </a:lnTo>
                  <a:lnTo>
                    <a:pt x="220" y="54"/>
                  </a:lnTo>
                  <a:lnTo>
                    <a:pt x="222" y="54"/>
                  </a:lnTo>
                  <a:lnTo>
                    <a:pt x="222" y="50"/>
                  </a:lnTo>
                  <a:lnTo>
                    <a:pt x="220" y="50"/>
                  </a:lnTo>
                  <a:lnTo>
                    <a:pt x="216" y="50"/>
                  </a:lnTo>
                  <a:lnTo>
                    <a:pt x="216" y="46"/>
                  </a:lnTo>
                  <a:lnTo>
                    <a:pt x="216" y="50"/>
                  </a:lnTo>
                  <a:lnTo>
                    <a:pt x="212" y="50"/>
                  </a:lnTo>
                  <a:lnTo>
                    <a:pt x="212" y="46"/>
                  </a:lnTo>
                  <a:lnTo>
                    <a:pt x="208" y="46"/>
                  </a:lnTo>
                  <a:lnTo>
                    <a:pt x="208" y="42"/>
                  </a:lnTo>
                  <a:lnTo>
                    <a:pt x="212" y="42"/>
                  </a:lnTo>
                  <a:lnTo>
                    <a:pt x="216" y="42"/>
                  </a:lnTo>
                  <a:lnTo>
                    <a:pt x="216" y="38"/>
                  </a:lnTo>
                  <a:lnTo>
                    <a:pt x="212" y="38"/>
                  </a:lnTo>
                  <a:lnTo>
                    <a:pt x="212" y="42"/>
                  </a:lnTo>
                  <a:lnTo>
                    <a:pt x="208" y="42"/>
                  </a:lnTo>
                  <a:lnTo>
                    <a:pt x="208" y="38"/>
                  </a:lnTo>
                  <a:lnTo>
                    <a:pt x="204" y="38"/>
                  </a:lnTo>
                  <a:lnTo>
                    <a:pt x="208" y="38"/>
                  </a:lnTo>
                  <a:lnTo>
                    <a:pt x="208" y="34"/>
                  </a:lnTo>
                  <a:lnTo>
                    <a:pt x="204" y="34"/>
                  </a:lnTo>
                  <a:lnTo>
                    <a:pt x="208" y="30"/>
                  </a:lnTo>
                  <a:lnTo>
                    <a:pt x="212" y="30"/>
                  </a:lnTo>
                  <a:lnTo>
                    <a:pt x="216" y="30"/>
                  </a:lnTo>
                  <a:lnTo>
                    <a:pt x="220" y="30"/>
                  </a:lnTo>
                  <a:lnTo>
                    <a:pt x="222" y="30"/>
                  </a:lnTo>
                  <a:lnTo>
                    <a:pt x="226" y="30"/>
                  </a:lnTo>
                  <a:lnTo>
                    <a:pt x="226" y="34"/>
                  </a:lnTo>
                  <a:lnTo>
                    <a:pt x="226" y="30"/>
                  </a:lnTo>
                  <a:lnTo>
                    <a:pt x="230" y="30"/>
                  </a:lnTo>
                  <a:lnTo>
                    <a:pt x="234" y="30"/>
                  </a:lnTo>
                  <a:lnTo>
                    <a:pt x="234" y="28"/>
                  </a:lnTo>
                  <a:lnTo>
                    <a:pt x="238" y="28"/>
                  </a:lnTo>
                  <a:lnTo>
                    <a:pt x="242" y="28"/>
                  </a:lnTo>
                  <a:lnTo>
                    <a:pt x="246" y="28"/>
                  </a:lnTo>
                  <a:lnTo>
                    <a:pt x="250" y="28"/>
                  </a:lnTo>
                  <a:lnTo>
                    <a:pt x="250" y="24"/>
                  </a:lnTo>
                  <a:lnTo>
                    <a:pt x="252" y="24"/>
                  </a:lnTo>
                  <a:lnTo>
                    <a:pt x="256" y="24"/>
                  </a:lnTo>
                  <a:lnTo>
                    <a:pt x="260" y="24"/>
                  </a:lnTo>
                  <a:lnTo>
                    <a:pt x="264" y="24"/>
                  </a:lnTo>
                  <a:lnTo>
                    <a:pt x="268" y="24"/>
                  </a:lnTo>
                  <a:lnTo>
                    <a:pt x="264" y="24"/>
                  </a:lnTo>
                  <a:lnTo>
                    <a:pt x="264" y="20"/>
                  </a:lnTo>
                  <a:lnTo>
                    <a:pt x="268" y="20"/>
                  </a:lnTo>
                  <a:lnTo>
                    <a:pt x="268" y="16"/>
                  </a:lnTo>
                  <a:lnTo>
                    <a:pt x="272" y="16"/>
                  </a:lnTo>
                  <a:lnTo>
                    <a:pt x="272" y="20"/>
                  </a:lnTo>
                  <a:lnTo>
                    <a:pt x="276" y="20"/>
                  </a:lnTo>
                  <a:lnTo>
                    <a:pt x="276" y="16"/>
                  </a:lnTo>
                  <a:lnTo>
                    <a:pt x="278" y="16"/>
                  </a:lnTo>
                  <a:lnTo>
                    <a:pt x="282" y="16"/>
                  </a:lnTo>
                  <a:lnTo>
                    <a:pt x="286" y="16"/>
                  </a:lnTo>
                  <a:lnTo>
                    <a:pt x="290" y="16"/>
                  </a:lnTo>
                  <a:lnTo>
                    <a:pt x="294" y="12"/>
                  </a:lnTo>
                  <a:lnTo>
                    <a:pt x="298" y="12"/>
                  </a:lnTo>
                  <a:lnTo>
                    <a:pt x="302" y="12"/>
                  </a:lnTo>
                  <a:lnTo>
                    <a:pt x="302" y="8"/>
                  </a:lnTo>
                  <a:lnTo>
                    <a:pt x="306" y="8"/>
                  </a:lnTo>
                  <a:lnTo>
                    <a:pt x="306" y="12"/>
                  </a:lnTo>
                  <a:lnTo>
                    <a:pt x="308" y="8"/>
                  </a:lnTo>
                  <a:lnTo>
                    <a:pt x="308" y="4"/>
                  </a:lnTo>
                  <a:lnTo>
                    <a:pt x="312" y="4"/>
                  </a:lnTo>
                  <a:lnTo>
                    <a:pt x="316" y="0"/>
                  </a:lnTo>
                  <a:lnTo>
                    <a:pt x="320" y="4"/>
                  </a:lnTo>
                  <a:lnTo>
                    <a:pt x="320" y="0"/>
                  </a:lnTo>
                  <a:lnTo>
                    <a:pt x="324" y="0"/>
                  </a:lnTo>
                  <a:lnTo>
                    <a:pt x="328" y="0"/>
                  </a:lnTo>
                  <a:lnTo>
                    <a:pt x="332" y="4"/>
                  </a:lnTo>
                  <a:lnTo>
                    <a:pt x="336" y="4"/>
                  </a:lnTo>
                  <a:lnTo>
                    <a:pt x="338" y="4"/>
                  </a:lnTo>
                  <a:lnTo>
                    <a:pt x="342" y="4"/>
                  </a:lnTo>
                  <a:lnTo>
                    <a:pt x="342" y="0"/>
                  </a:lnTo>
                  <a:lnTo>
                    <a:pt x="346" y="0"/>
                  </a:lnTo>
                  <a:lnTo>
                    <a:pt x="346" y="4"/>
                  </a:lnTo>
                  <a:lnTo>
                    <a:pt x="346" y="8"/>
                  </a:lnTo>
                  <a:lnTo>
                    <a:pt x="346" y="12"/>
                  </a:lnTo>
                  <a:lnTo>
                    <a:pt x="350" y="16"/>
                  </a:lnTo>
                  <a:lnTo>
                    <a:pt x="354" y="16"/>
                  </a:lnTo>
                  <a:lnTo>
                    <a:pt x="350" y="16"/>
                  </a:lnTo>
                  <a:lnTo>
                    <a:pt x="350" y="20"/>
                  </a:lnTo>
                  <a:lnTo>
                    <a:pt x="350" y="24"/>
                  </a:lnTo>
                  <a:lnTo>
                    <a:pt x="346" y="24"/>
                  </a:lnTo>
                  <a:lnTo>
                    <a:pt x="350" y="24"/>
                  </a:lnTo>
                  <a:lnTo>
                    <a:pt x="350" y="28"/>
                  </a:lnTo>
                  <a:lnTo>
                    <a:pt x="354" y="28"/>
                  </a:lnTo>
                  <a:lnTo>
                    <a:pt x="358" y="28"/>
                  </a:lnTo>
                  <a:lnTo>
                    <a:pt x="362" y="28"/>
                  </a:lnTo>
                  <a:lnTo>
                    <a:pt x="366" y="28"/>
                  </a:lnTo>
                  <a:lnTo>
                    <a:pt x="362" y="24"/>
                  </a:lnTo>
                  <a:lnTo>
                    <a:pt x="366" y="24"/>
                  </a:lnTo>
                  <a:lnTo>
                    <a:pt x="368" y="28"/>
                  </a:lnTo>
                  <a:lnTo>
                    <a:pt x="366" y="28"/>
                  </a:lnTo>
                  <a:lnTo>
                    <a:pt x="368" y="28"/>
                  </a:lnTo>
                  <a:lnTo>
                    <a:pt x="368" y="30"/>
                  </a:lnTo>
                  <a:lnTo>
                    <a:pt x="368" y="34"/>
                  </a:lnTo>
                  <a:lnTo>
                    <a:pt x="368" y="30"/>
                  </a:lnTo>
                  <a:lnTo>
                    <a:pt x="372" y="30"/>
                  </a:lnTo>
                  <a:lnTo>
                    <a:pt x="368" y="30"/>
                  </a:lnTo>
                  <a:lnTo>
                    <a:pt x="368" y="28"/>
                  </a:lnTo>
                  <a:lnTo>
                    <a:pt x="372" y="28"/>
                  </a:lnTo>
                  <a:lnTo>
                    <a:pt x="376" y="28"/>
                  </a:lnTo>
                  <a:lnTo>
                    <a:pt x="376" y="30"/>
                  </a:lnTo>
                  <a:lnTo>
                    <a:pt x="380" y="30"/>
                  </a:lnTo>
                  <a:lnTo>
                    <a:pt x="384" y="30"/>
                  </a:lnTo>
                  <a:lnTo>
                    <a:pt x="388" y="30"/>
                  </a:lnTo>
                  <a:lnTo>
                    <a:pt x="388" y="34"/>
                  </a:lnTo>
                  <a:lnTo>
                    <a:pt x="384" y="34"/>
                  </a:lnTo>
                  <a:lnTo>
                    <a:pt x="380" y="34"/>
                  </a:lnTo>
                  <a:lnTo>
                    <a:pt x="380" y="38"/>
                  </a:lnTo>
                  <a:lnTo>
                    <a:pt x="380" y="42"/>
                  </a:lnTo>
                  <a:lnTo>
                    <a:pt x="384" y="42"/>
                  </a:lnTo>
                  <a:lnTo>
                    <a:pt x="380" y="42"/>
                  </a:lnTo>
                  <a:lnTo>
                    <a:pt x="384" y="42"/>
                  </a:lnTo>
                  <a:lnTo>
                    <a:pt x="388" y="38"/>
                  </a:lnTo>
                  <a:lnTo>
                    <a:pt x="392" y="38"/>
                  </a:lnTo>
                  <a:lnTo>
                    <a:pt x="394" y="38"/>
                  </a:lnTo>
                  <a:lnTo>
                    <a:pt x="394" y="42"/>
                  </a:lnTo>
                  <a:lnTo>
                    <a:pt x="398" y="38"/>
                  </a:lnTo>
                  <a:lnTo>
                    <a:pt x="394" y="38"/>
                  </a:lnTo>
                  <a:lnTo>
                    <a:pt x="398" y="38"/>
                  </a:lnTo>
                  <a:lnTo>
                    <a:pt x="398" y="34"/>
                  </a:lnTo>
                  <a:lnTo>
                    <a:pt x="402" y="34"/>
                  </a:lnTo>
                  <a:lnTo>
                    <a:pt x="406" y="34"/>
                  </a:lnTo>
                  <a:lnTo>
                    <a:pt x="408" y="30"/>
                  </a:lnTo>
                  <a:lnTo>
                    <a:pt x="412" y="28"/>
                  </a:lnTo>
                  <a:lnTo>
                    <a:pt x="416" y="28"/>
                  </a:lnTo>
                  <a:lnTo>
                    <a:pt x="420" y="28"/>
                  </a:lnTo>
                  <a:lnTo>
                    <a:pt x="420" y="24"/>
                  </a:lnTo>
                  <a:lnTo>
                    <a:pt x="424" y="24"/>
                  </a:lnTo>
                  <a:lnTo>
                    <a:pt x="428" y="24"/>
                  </a:lnTo>
                  <a:lnTo>
                    <a:pt x="428" y="20"/>
                  </a:lnTo>
                  <a:lnTo>
                    <a:pt x="432" y="24"/>
                  </a:lnTo>
                  <a:lnTo>
                    <a:pt x="428" y="28"/>
                  </a:lnTo>
                  <a:lnTo>
                    <a:pt x="424" y="28"/>
                  </a:lnTo>
                  <a:lnTo>
                    <a:pt x="424" y="30"/>
                  </a:lnTo>
                  <a:lnTo>
                    <a:pt x="428" y="34"/>
                  </a:lnTo>
                  <a:lnTo>
                    <a:pt x="432" y="34"/>
                  </a:lnTo>
                  <a:lnTo>
                    <a:pt x="436" y="38"/>
                  </a:lnTo>
                  <a:lnTo>
                    <a:pt x="438" y="42"/>
                  </a:lnTo>
                  <a:lnTo>
                    <a:pt x="442" y="46"/>
                  </a:lnTo>
                  <a:lnTo>
                    <a:pt x="446" y="46"/>
                  </a:lnTo>
                  <a:lnTo>
                    <a:pt x="446" y="50"/>
                  </a:lnTo>
                  <a:lnTo>
                    <a:pt x="450" y="56"/>
                  </a:lnTo>
                  <a:lnTo>
                    <a:pt x="454" y="56"/>
                  </a:lnTo>
                  <a:lnTo>
                    <a:pt x="454" y="60"/>
                  </a:lnTo>
                  <a:lnTo>
                    <a:pt x="454" y="64"/>
                  </a:lnTo>
                  <a:lnTo>
                    <a:pt x="458" y="64"/>
                  </a:lnTo>
                  <a:lnTo>
                    <a:pt x="462" y="68"/>
                  </a:lnTo>
                  <a:lnTo>
                    <a:pt x="466" y="80"/>
                  </a:lnTo>
                  <a:lnTo>
                    <a:pt x="468" y="84"/>
                  </a:lnTo>
                  <a:lnTo>
                    <a:pt x="468" y="86"/>
                  </a:lnTo>
                  <a:lnTo>
                    <a:pt x="468" y="90"/>
                  </a:lnTo>
                  <a:lnTo>
                    <a:pt x="472" y="90"/>
                  </a:lnTo>
                  <a:lnTo>
                    <a:pt x="472" y="98"/>
                  </a:lnTo>
                  <a:lnTo>
                    <a:pt x="476" y="98"/>
                  </a:lnTo>
                  <a:lnTo>
                    <a:pt x="480" y="98"/>
                  </a:lnTo>
                  <a:lnTo>
                    <a:pt x="480" y="94"/>
                  </a:lnTo>
                  <a:lnTo>
                    <a:pt x="480" y="90"/>
                  </a:lnTo>
                  <a:lnTo>
                    <a:pt x="484" y="90"/>
                  </a:lnTo>
                  <a:lnTo>
                    <a:pt x="484" y="86"/>
                  </a:lnTo>
                  <a:lnTo>
                    <a:pt x="488" y="90"/>
                  </a:lnTo>
                  <a:lnTo>
                    <a:pt x="492" y="90"/>
                  </a:lnTo>
                  <a:lnTo>
                    <a:pt x="492" y="94"/>
                  </a:lnTo>
                  <a:lnTo>
                    <a:pt x="496" y="94"/>
                  </a:lnTo>
                  <a:lnTo>
                    <a:pt x="496" y="98"/>
                  </a:lnTo>
                  <a:lnTo>
                    <a:pt x="496" y="102"/>
                  </a:lnTo>
                  <a:lnTo>
                    <a:pt x="498" y="102"/>
                  </a:lnTo>
                  <a:lnTo>
                    <a:pt x="498" y="98"/>
                  </a:lnTo>
                  <a:lnTo>
                    <a:pt x="502" y="98"/>
                  </a:lnTo>
                  <a:lnTo>
                    <a:pt x="502" y="102"/>
                  </a:lnTo>
                  <a:lnTo>
                    <a:pt x="506" y="102"/>
                  </a:lnTo>
                  <a:lnTo>
                    <a:pt x="510" y="98"/>
                  </a:lnTo>
                  <a:lnTo>
                    <a:pt x="510" y="102"/>
                  </a:lnTo>
                  <a:lnTo>
                    <a:pt x="514" y="98"/>
                  </a:lnTo>
                  <a:lnTo>
                    <a:pt x="518" y="98"/>
                  </a:lnTo>
                  <a:lnTo>
                    <a:pt x="518" y="94"/>
                  </a:lnTo>
                  <a:lnTo>
                    <a:pt x="522" y="94"/>
                  </a:lnTo>
                  <a:lnTo>
                    <a:pt x="524" y="94"/>
                  </a:lnTo>
                  <a:lnTo>
                    <a:pt x="528" y="98"/>
                  </a:lnTo>
                  <a:lnTo>
                    <a:pt x="532" y="98"/>
                  </a:lnTo>
                  <a:lnTo>
                    <a:pt x="532" y="102"/>
                  </a:lnTo>
                  <a:lnTo>
                    <a:pt x="536" y="106"/>
                  </a:lnTo>
                  <a:lnTo>
                    <a:pt x="536" y="110"/>
                  </a:lnTo>
                  <a:lnTo>
                    <a:pt x="536" y="112"/>
                  </a:lnTo>
                  <a:lnTo>
                    <a:pt x="540" y="112"/>
                  </a:lnTo>
                  <a:lnTo>
                    <a:pt x="544" y="112"/>
                  </a:lnTo>
                  <a:lnTo>
                    <a:pt x="548" y="112"/>
                  </a:lnTo>
                  <a:lnTo>
                    <a:pt x="548" y="116"/>
                  </a:lnTo>
                  <a:lnTo>
                    <a:pt x="544" y="116"/>
                  </a:lnTo>
                  <a:lnTo>
                    <a:pt x="548" y="116"/>
                  </a:lnTo>
                  <a:lnTo>
                    <a:pt x="548" y="120"/>
                  </a:lnTo>
                  <a:lnTo>
                    <a:pt x="548" y="124"/>
                  </a:lnTo>
                  <a:lnTo>
                    <a:pt x="552" y="124"/>
                  </a:lnTo>
                  <a:lnTo>
                    <a:pt x="554" y="124"/>
                  </a:lnTo>
                  <a:lnTo>
                    <a:pt x="558" y="124"/>
                  </a:lnTo>
                  <a:lnTo>
                    <a:pt x="562" y="128"/>
                  </a:lnTo>
                  <a:lnTo>
                    <a:pt x="562" y="124"/>
                  </a:lnTo>
                  <a:lnTo>
                    <a:pt x="566" y="124"/>
                  </a:lnTo>
                  <a:lnTo>
                    <a:pt x="566" y="120"/>
                  </a:lnTo>
                  <a:lnTo>
                    <a:pt x="570" y="120"/>
                  </a:lnTo>
                  <a:lnTo>
                    <a:pt x="570" y="124"/>
                  </a:lnTo>
                  <a:lnTo>
                    <a:pt x="574" y="124"/>
                  </a:lnTo>
                  <a:lnTo>
                    <a:pt x="574" y="128"/>
                  </a:lnTo>
                  <a:lnTo>
                    <a:pt x="574" y="132"/>
                  </a:lnTo>
                  <a:lnTo>
                    <a:pt x="578" y="132"/>
                  </a:lnTo>
                  <a:lnTo>
                    <a:pt x="578" y="136"/>
                  </a:lnTo>
                  <a:lnTo>
                    <a:pt x="574" y="136"/>
                  </a:lnTo>
                  <a:lnTo>
                    <a:pt x="570" y="136"/>
                  </a:lnTo>
                  <a:lnTo>
                    <a:pt x="570" y="140"/>
                  </a:lnTo>
                  <a:lnTo>
                    <a:pt x="570" y="142"/>
                  </a:lnTo>
                  <a:lnTo>
                    <a:pt x="570" y="146"/>
                  </a:lnTo>
                  <a:lnTo>
                    <a:pt x="566" y="146"/>
                  </a:lnTo>
                  <a:lnTo>
                    <a:pt x="562" y="146"/>
                  </a:lnTo>
                  <a:lnTo>
                    <a:pt x="558" y="146"/>
                  </a:lnTo>
                  <a:lnTo>
                    <a:pt x="558" y="150"/>
                  </a:lnTo>
                  <a:lnTo>
                    <a:pt x="554" y="150"/>
                  </a:lnTo>
                  <a:lnTo>
                    <a:pt x="554" y="154"/>
                  </a:lnTo>
                  <a:lnTo>
                    <a:pt x="554" y="158"/>
                  </a:lnTo>
                  <a:lnTo>
                    <a:pt x="554" y="162"/>
                  </a:lnTo>
                  <a:lnTo>
                    <a:pt x="554" y="166"/>
                  </a:lnTo>
                  <a:lnTo>
                    <a:pt x="554" y="168"/>
                  </a:lnTo>
                  <a:lnTo>
                    <a:pt x="554" y="172"/>
                  </a:lnTo>
                  <a:lnTo>
                    <a:pt x="554" y="176"/>
                  </a:lnTo>
                  <a:lnTo>
                    <a:pt x="552" y="176"/>
                  </a:lnTo>
                  <a:lnTo>
                    <a:pt x="548" y="176"/>
                  </a:lnTo>
                  <a:lnTo>
                    <a:pt x="548" y="180"/>
                  </a:lnTo>
                  <a:lnTo>
                    <a:pt x="544" y="180"/>
                  </a:lnTo>
                  <a:lnTo>
                    <a:pt x="540" y="176"/>
                  </a:lnTo>
                  <a:lnTo>
                    <a:pt x="536" y="176"/>
                  </a:lnTo>
                  <a:lnTo>
                    <a:pt x="532" y="176"/>
                  </a:lnTo>
                  <a:lnTo>
                    <a:pt x="528" y="176"/>
                  </a:lnTo>
                  <a:lnTo>
                    <a:pt x="524" y="176"/>
                  </a:lnTo>
                  <a:lnTo>
                    <a:pt x="522" y="172"/>
                  </a:lnTo>
                  <a:lnTo>
                    <a:pt x="518" y="172"/>
                  </a:lnTo>
                  <a:lnTo>
                    <a:pt x="518" y="176"/>
                  </a:lnTo>
                  <a:lnTo>
                    <a:pt x="518" y="180"/>
                  </a:lnTo>
                  <a:lnTo>
                    <a:pt x="514" y="184"/>
                  </a:lnTo>
                  <a:lnTo>
                    <a:pt x="514" y="188"/>
                  </a:lnTo>
                  <a:lnTo>
                    <a:pt x="514" y="192"/>
                  </a:lnTo>
                  <a:lnTo>
                    <a:pt x="510" y="192"/>
                  </a:lnTo>
                  <a:lnTo>
                    <a:pt x="510" y="196"/>
                  </a:lnTo>
                  <a:lnTo>
                    <a:pt x="510" y="198"/>
                  </a:lnTo>
                  <a:lnTo>
                    <a:pt x="510" y="202"/>
                  </a:lnTo>
                  <a:lnTo>
                    <a:pt x="506" y="206"/>
                  </a:lnTo>
                  <a:lnTo>
                    <a:pt x="510" y="206"/>
                  </a:lnTo>
                  <a:lnTo>
                    <a:pt x="510" y="210"/>
                  </a:lnTo>
                  <a:lnTo>
                    <a:pt x="514" y="210"/>
                  </a:lnTo>
                  <a:lnTo>
                    <a:pt x="514" y="214"/>
                  </a:lnTo>
                  <a:lnTo>
                    <a:pt x="510" y="214"/>
                  </a:lnTo>
                  <a:lnTo>
                    <a:pt x="506" y="214"/>
                  </a:lnTo>
                  <a:lnTo>
                    <a:pt x="502" y="214"/>
                  </a:lnTo>
                  <a:lnTo>
                    <a:pt x="498" y="214"/>
                  </a:lnTo>
                  <a:lnTo>
                    <a:pt x="498" y="210"/>
                  </a:lnTo>
                  <a:lnTo>
                    <a:pt x="496" y="210"/>
                  </a:lnTo>
                  <a:lnTo>
                    <a:pt x="496" y="214"/>
                  </a:lnTo>
                  <a:lnTo>
                    <a:pt x="492" y="214"/>
                  </a:lnTo>
                  <a:lnTo>
                    <a:pt x="488" y="214"/>
                  </a:lnTo>
                  <a:lnTo>
                    <a:pt x="484" y="214"/>
                  </a:lnTo>
                  <a:lnTo>
                    <a:pt x="480" y="218"/>
                  </a:lnTo>
                  <a:lnTo>
                    <a:pt x="476" y="218"/>
                  </a:lnTo>
                  <a:lnTo>
                    <a:pt x="472" y="222"/>
                  </a:lnTo>
                  <a:lnTo>
                    <a:pt x="476" y="222"/>
                  </a:lnTo>
                  <a:lnTo>
                    <a:pt x="480" y="222"/>
                  </a:lnTo>
                  <a:lnTo>
                    <a:pt x="484" y="222"/>
                  </a:lnTo>
                  <a:lnTo>
                    <a:pt x="484" y="224"/>
                  </a:lnTo>
                  <a:lnTo>
                    <a:pt x="480" y="224"/>
                  </a:lnTo>
                  <a:lnTo>
                    <a:pt x="480" y="228"/>
                  </a:lnTo>
                  <a:lnTo>
                    <a:pt x="480" y="232"/>
                  </a:lnTo>
                  <a:lnTo>
                    <a:pt x="480" y="236"/>
                  </a:lnTo>
                  <a:lnTo>
                    <a:pt x="480" y="240"/>
                  </a:lnTo>
                  <a:lnTo>
                    <a:pt x="484" y="240"/>
                  </a:lnTo>
                  <a:lnTo>
                    <a:pt x="484" y="244"/>
                  </a:lnTo>
                  <a:lnTo>
                    <a:pt x="484" y="248"/>
                  </a:lnTo>
                  <a:lnTo>
                    <a:pt x="488" y="252"/>
                  </a:lnTo>
                  <a:lnTo>
                    <a:pt x="488" y="254"/>
                  </a:lnTo>
                  <a:lnTo>
                    <a:pt x="484" y="254"/>
                  </a:lnTo>
                  <a:lnTo>
                    <a:pt x="480" y="258"/>
                  </a:lnTo>
                  <a:lnTo>
                    <a:pt x="484" y="258"/>
                  </a:lnTo>
                  <a:lnTo>
                    <a:pt x="480" y="262"/>
                  </a:lnTo>
                  <a:lnTo>
                    <a:pt x="476" y="266"/>
                  </a:lnTo>
                  <a:lnTo>
                    <a:pt x="476" y="268"/>
                  </a:lnTo>
                  <a:lnTo>
                    <a:pt x="480" y="268"/>
                  </a:lnTo>
                  <a:lnTo>
                    <a:pt x="480" y="272"/>
                  </a:lnTo>
                  <a:lnTo>
                    <a:pt x="476" y="272"/>
                  </a:lnTo>
                  <a:lnTo>
                    <a:pt x="476" y="268"/>
                  </a:lnTo>
                  <a:lnTo>
                    <a:pt x="472" y="268"/>
                  </a:lnTo>
                  <a:lnTo>
                    <a:pt x="468" y="268"/>
                  </a:lnTo>
                  <a:lnTo>
                    <a:pt x="466" y="268"/>
                  </a:lnTo>
                  <a:lnTo>
                    <a:pt x="466" y="266"/>
                  </a:lnTo>
                  <a:lnTo>
                    <a:pt x="466" y="262"/>
                  </a:lnTo>
                  <a:lnTo>
                    <a:pt x="462" y="262"/>
                  </a:lnTo>
                  <a:lnTo>
                    <a:pt x="458" y="262"/>
                  </a:lnTo>
                  <a:lnTo>
                    <a:pt x="454" y="258"/>
                  </a:lnTo>
                  <a:lnTo>
                    <a:pt x="450" y="258"/>
                  </a:lnTo>
                  <a:lnTo>
                    <a:pt x="446" y="258"/>
                  </a:lnTo>
                  <a:lnTo>
                    <a:pt x="442" y="258"/>
                  </a:lnTo>
                  <a:lnTo>
                    <a:pt x="438" y="258"/>
                  </a:lnTo>
                  <a:lnTo>
                    <a:pt x="436" y="258"/>
                  </a:lnTo>
                  <a:lnTo>
                    <a:pt x="432" y="258"/>
                  </a:lnTo>
                  <a:lnTo>
                    <a:pt x="428" y="258"/>
                  </a:lnTo>
                  <a:lnTo>
                    <a:pt x="424" y="258"/>
                  </a:lnTo>
                  <a:lnTo>
                    <a:pt x="420" y="258"/>
                  </a:lnTo>
                  <a:lnTo>
                    <a:pt x="416" y="258"/>
                  </a:lnTo>
                  <a:lnTo>
                    <a:pt x="416" y="258"/>
                  </a:lnTo>
                  <a:lnTo>
                    <a:pt x="416" y="25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8" name="Freeform 35">
              <a:extLst>
                <a:ext uri="{FF2B5EF4-FFF2-40B4-BE49-F238E27FC236}">
                  <a16:creationId xmlns:a16="http://schemas.microsoft.com/office/drawing/2014/main" id="{408ADB91-380B-4E63-415C-EA3E4242C548}"/>
                </a:ext>
              </a:extLst>
            </p:cNvPr>
            <p:cNvSpPr>
              <a:spLocks noEditPoints="1"/>
            </p:cNvSpPr>
            <p:nvPr/>
          </p:nvSpPr>
          <p:spPr bwMode="auto">
            <a:xfrm>
              <a:off x="5441950" y="3724343"/>
              <a:ext cx="41275" cy="44450"/>
            </a:xfrm>
            <a:custGeom>
              <a:avLst/>
              <a:gdLst>
                <a:gd name="T0" fmla="*/ 10 w 26"/>
                <a:gd name="T1" fmla="*/ 22 h 28"/>
                <a:gd name="T2" fmla="*/ 4 w 26"/>
                <a:gd name="T3" fmla="*/ 18 h 28"/>
                <a:gd name="T4" fmla="*/ 0 w 26"/>
                <a:gd name="T5" fmla="*/ 18 h 28"/>
                <a:gd name="T6" fmla="*/ 0 w 26"/>
                <a:gd name="T7" fmla="*/ 18 h 28"/>
                <a:gd name="T8" fmla="*/ 0 w 26"/>
                <a:gd name="T9" fmla="*/ 18 h 28"/>
                <a:gd name="T10" fmla="*/ 0 w 26"/>
                <a:gd name="T11" fmla="*/ 18 h 28"/>
                <a:gd name="T12" fmla="*/ 0 w 26"/>
                <a:gd name="T13" fmla="*/ 18 h 28"/>
                <a:gd name="T14" fmla="*/ 4 w 26"/>
                <a:gd name="T15" fmla="*/ 14 h 28"/>
                <a:gd name="T16" fmla="*/ 4 w 26"/>
                <a:gd name="T17" fmla="*/ 10 h 28"/>
                <a:gd name="T18" fmla="*/ 4 w 26"/>
                <a:gd name="T19" fmla="*/ 10 h 28"/>
                <a:gd name="T20" fmla="*/ 6 w 26"/>
                <a:gd name="T21" fmla="*/ 6 h 28"/>
                <a:gd name="T22" fmla="*/ 6 w 26"/>
                <a:gd name="T23" fmla="*/ 2 h 28"/>
                <a:gd name="T24" fmla="*/ 6 w 26"/>
                <a:gd name="T25" fmla="*/ 2 h 28"/>
                <a:gd name="T26" fmla="*/ 6 w 26"/>
                <a:gd name="T27" fmla="*/ 2 h 28"/>
                <a:gd name="T28" fmla="*/ 10 w 26"/>
                <a:gd name="T29" fmla="*/ 0 h 28"/>
                <a:gd name="T30" fmla="*/ 14 w 26"/>
                <a:gd name="T31" fmla="*/ 0 h 28"/>
                <a:gd name="T32" fmla="*/ 18 w 26"/>
                <a:gd name="T33" fmla="*/ 2 h 28"/>
                <a:gd name="T34" fmla="*/ 18 w 26"/>
                <a:gd name="T35" fmla="*/ 6 h 28"/>
                <a:gd name="T36" fmla="*/ 18 w 26"/>
                <a:gd name="T37" fmla="*/ 6 h 28"/>
                <a:gd name="T38" fmla="*/ 18 w 26"/>
                <a:gd name="T39" fmla="*/ 6 h 28"/>
                <a:gd name="T40" fmla="*/ 22 w 26"/>
                <a:gd name="T41" fmla="*/ 10 h 28"/>
                <a:gd name="T42" fmla="*/ 22 w 26"/>
                <a:gd name="T43" fmla="*/ 10 h 28"/>
                <a:gd name="T44" fmla="*/ 18 w 26"/>
                <a:gd name="T45" fmla="*/ 10 h 28"/>
                <a:gd name="T46" fmla="*/ 18 w 26"/>
                <a:gd name="T47" fmla="*/ 10 h 28"/>
                <a:gd name="T48" fmla="*/ 14 w 26"/>
                <a:gd name="T49" fmla="*/ 14 h 28"/>
                <a:gd name="T50" fmla="*/ 14 w 26"/>
                <a:gd name="T51" fmla="*/ 14 h 28"/>
                <a:gd name="T52" fmla="*/ 18 w 26"/>
                <a:gd name="T53" fmla="*/ 14 h 28"/>
                <a:gd name="T54" fmla="*/ 18 w 26"/>
                <a:gd name="T55" fmla="*/ 14 h 28"/>
                <a:gd name="T56" fmla="*/ 18 w 26"/>
                <a:gd name="T57" fmla="*/ 14 h 28"/>
                <a:gd name="T58" fmla="*/ 18 w 26"/>
                <a:gd name="T59" fmla="*/ 14 h 28"/>
                <a:gd name="T60" fmla="*/ 18 w 26"/>
                <a:gd name="T61" fmla="*/ 18 h 28"/>
                <a:gd name="T62" fmla="*/ 22 w 26"/>
                <a:gd name="T63" fmla="*/ 18 h 28"/>
                <a:gd name="T64" fmla="*/ 22 w 26"/>
                <a:gd name="T65" fmla="*/ 22 h 28"/>
                <a:gd name="T66" fmla="*/ 22 w 26"/>
                <a:gd name="T67" fmla="*/ 26 h 28"/>
                <a:gd name="T68" fmla="*/ 26 w 26"/>
                <a:gd name="T69" fmla="*/ 26 h 28"/>
                <a:gd name="T70" fmla="*/ 26 w 26"/>
                <a:gd name="T71" fmla="*/ 26 h 28"/>
                <a:gd name="T72" fmla="*/ 22 w 26"/>
                <a:gd name="T73" fmla="*/ 28 h 28"/>
                <a:gd name="T74" fmla="*/ 14 w 26"/>
                <a:gd name="T75" fmla="*/ 28 h 28"/>
                <a:gd name="T76" fmla="*/ 14 w 26"/>
                <a:gd name="T77" fmla="*/ 26 h 28"/>
                <a:gd name="T78" fmla="*/ 14 w 26"/>
                <a:gd name="T79" fmla="*/ 26 h 28"/>
                <a:gd name="T80" fmla="*/ 10 w 26"/>
                <a:gd name="T81" fmla="*/ 22 h 28"/>
                <a:gd name="T82" fmla="*/ 10 w 26"/>
                <a:gd name="T83" fmla="*/ 22 h 28"/>
                <a:gd name="T84" fmla="*/ 10 w 26"/>
                <a:gd name="T85" fmla="*/ 22 h 28"/>
                <a:gd name="T86" fmla="*/ 22 w 26"/>
                <a:gd name="T87" fmla="*/ 2 h 28"/>
                <a:gd name="T88" fmla="*/ 22 w 26"/>
                <a:gd name="T89" fmla="*/ 6 h 28"/>
                <a:gd name="T90" fmla="*/ 22 w 26"/>
                <a:gd name="T91" fmla="*/ 6 h 28"/>
                <a:gd name="T92" fmla="*/ 26 w 26"/>
                <a:gd name="T93" fmla="*/ 6 h 28"/>
                <a:gd name="T94" fmla="*/ 26 w 26"/>
                <a:gd name="T95" fmla="*/ 6 h 28"/>
                <a:gd name="T96" fmla="*/ 22 w 26"/>
                <a:gd name="T97" fmla="*/ 6 h 28"/>
                <a:gd name="T98" fmla="*/ 22 w 26"/>
                <a:gd name="T99" fmla="*/ 10 h 28"/>
                <a:gd name="T100" fmla="*/ 22 w 26"/>
                <a:gd name="T101" fmla="*/ 10 h 28"/>
                <a:gd name="T102" fmla="*/ 22 w 26"/>
                <a:gd name="T103" fmla="*/ 10 h 28"/>
                <a:gd name="T104" fmla="*/ 22 w 26"/>
                <a:gd name="T105" fmla="*/ 10 h 28"/>
                <a:gd name="T106" fmla="*/ 22 w 26"/>
                <a:gd name="T107" fmla="*/ 10 h 28"/>
                <a:gd name="T108" fmla="*/ 22 w 26"/>
                <a:gd name="T109" fmla="*/ 10 h 28"/>
                <a:gd name="T110" fmla="*/ 22 w 26"/>
                <a:gd name="T111" fmla="*/ 2 h 28"/>
                <a:gd name="T112" fmla="*/ 22 w 26"/>
                <a:gd name="T113" fmla="*/ 2 h 28"/>
                <a:gd name="T114" fmla="*/ 22 w 26"/>
                <a:gd name="T115" fmla="*/ 2 h 28"/>
                <a:gd name="T116" fmla="*/ 22 w 26"/>
                <a:gd name="T117"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28">
                  <a:moveTo>
                    <a:pt x="10" y="22"/>
                  </a:moveTo>
                  <a:lnTo>
                    <a:pt x="10" y="22"/>
                  </a:lnTo>
                  <a:lnTo>
                    <a:pt x="4" y="18"/>
                  </a:lnTo>
                  <a:lnTo>
                    <a:pt x="4" y="18"/>
                  </a:lnTo>
                  <a:lnTo>
                    <a:pt x="0" y="18"/>
                  </a:lnTo>
                  <a:lnTo>
                    <a:pt x="0" y="18"/>
                  </a:lnTo>
                  <a:lnTo>
                    <a:pt x="0" y="18"/>
                  </a:lnTo>
                  <a:lnTo>
                    <a:pt x="0" y="18"/>
                  </a:lnTo>
                  <a:lnTo>
                    <a:pt x="0" y="18"/>
                  </a:lnTo>
                  <a:lnTo>
                    <a:pt x="0" y="18"/>
                  </a:lnTo>
                  <a:lnTo>
                    <a:pt x="0" y="18"/>
                  </a:lnTo>
                  <a:lnTo>
                    <a:pt x="0" y="18"/>
                  </a:lnTo>
                  <a:lnTo>
                    <a:pt x="0" y="18"/>
                  </a:lnTo>
                  <a:lnTo>
                    <a:pt x="0" y="18"/>
                  </a:lnTo>
                  <a:lnTo>
                    <a:pt x="0" y="14"/>
                  </a:lnTo>
                  <a:lnTo>
                    <a:pt x="4" y="14"/>
                  </a:lnTo>
                  <a:lnTo>
                    <a:pt x="4" y="14"/>
                  </a:lnTo>
                  <a:lnTo>
                    <a:pt x="4" y="10"/>
                  </a:lnTo>
                  <a:lnTo>
                    <a:pt x="4" y="10"/>
                  </a:lnTo>
                  <a:lnTo>
                    <a:pt x="4" y="10"/>
                  </a:lnTo>
                  <a:lnTo>
                    <a:pt x="4" y="10"/>
                  </a:lnTo>
                  <a:lnTo>
                    <a:pt x="6" y="6"/>
                  </a:lnTo>
                  <a:lnTo>
                    <a:pt x="6" y="2"/>
                  </a:lnTo>
                  <a:lnTo>
                    <a:pt x="6" y="2"/>
                  </a:lnTo>
                  <a:lnTo>
                    <a:pt x="6" y="2"/>
                  </a:lnTo>
                  <a:lnTo>
                    <a:pt x="6" y="2"/>
                  </a:lnTo>
                  <a:lnTo>
                    <a:pt x="6" y="2"/>
                  </a:lnTo>
                  <a:lnTo>
                    <a:pt x="6" y="2"/>
                  </a:lnTo>
                  <a:lnTo>
                    <a:pt x="10" y="0"/>
                  </a:lnTo>
                  <a:lnTo>
                    <a:pt x="10" y="0"/>
                  </a:lnTo>
                  <a:lnTo>
                    <a:pt x="10" y="0"/>
                  </a:lnTo>
                  <a:lnTo>
                    <a:pt x="14" y="0"/>
                  </a:lnTo>
                  <a:lnTo>
                    <a:pt x="18" y="2"/>
                  </a:lnTo>
                  <a:lnTo>
                    <a:pt x="18" y="2"/>
                  </a:lnTo>
                  <a:lnTo>
                    <a:pt x="18" y="2"/>
                  </a:lnTo>
                  <a:lnTo>
                    <a:pt x="18" y="6"/>
                  </a:lnTo>
                  <a:lnTo>
                    <a:pt x="18" y="6"/>
                  </a:lnTo>
                  <a:lnTo>
                    <a:pt x="18" y="6"/>
                  </a:lnTo>
                  <a:lnTo>
                    <a:pt x="18" y="6"/>
                  </a:lnTo>
                  <a:lnTo>
                    <a:pt x="18" y="6"/>
                  </a:lnTo>
                  <a:lnTo>
                    <a:pt x="18" y="6"/>
                  </a:lnTo>
                  <a:lnTo>
                    <a:pt x="22" y="10"/>
                  </a:lnTo>
                  <a:lnTo>
                    <a:pt x="22" y="10"/>
                  </a:lnTo>
                  <a:lnTo>
                    <a:pt x="22" y="10"/>
                  </a:lnTo>
                  <a:lnTo>
                    <a:pt x="22" y="10"/>
                  </a:lnTo>
                  <a:lnTo>
                    <a:pt x="18" y="10"/>
                  </a:lnTo>
                  <a:lnTo>
                    <a:pt x="18" y="10"/>
                  </a:lnTo>
                  <a:lnTo>
                    <a:pt x="18" y="10"/>
                  </a:lnTo>
                  <a:lnTo>
                    <a:pt x="18" y="10"/>
                  </a:lnTo>
                  <a:lnTo>
                    <a:pt x="14" y="14"/>
                  </a:lnTo>
                  <a:lnTo>
                    <a:pt x="14" y="14"/>
                  </a:lnTo>
                  <a:lnTo>
                    <a:pt x="14" y="14"/>
                  </a:lnTo>
                  <a:lnTo>
                    <a:pt x="18" y="14"/>
                  </a:lnTo>
                  <a:lnTo>
                    <a:pt x="18" y="14"/>
                  </a:lnTo>
                  <a:lnTo>
                    <a:pt x="18" y="14"/>
                  </a:lnTo>
                  <a:lnTo>
                    <a:pt x="18" y="14"/>
                  </a:lnTo>
                  <a:lnTo>
                    <a:pt x="18" y="14"/>
                  </a:lnTo>
                  <a:lnTo>
                    <a:pt x="18" y="14"/>
                  </a:lnTo>
                  <a:lnTo>
                    <a:pt x="18" y="14"/>
                  </a:lnTo>
                  <a:lnTo>
                    <a:pt x="18" y="14"/>
                  </a:lnTo>
                  <a:lnTo>
                    <a:pt x="18" y="14"/>
                  </a:lnTo>
                  <a:lnTo>
                    <a:pt x="18" y="18"/>
                  </a:lnTo>
                  <a:lnTo>
                    <a:pt x="22" y="18"/>
                  </a:lnTo>
                  <a:lnTo>
                    <a:pt x="22" y="18"/>
                  </a:lnTo>
                  <a:lnTo>
                    <a:pt x="22" y="22"/>
                  </a:lnTo>
                  <a:lnTo>
                    <a:pt x="22" y="22"/>
                  </a:lnTo>
                  <a:lnTo>
                    <a:pt x="22" y="22"/>
                  </a:lnTo>
                  <a:lnTo>
                    <a:pt x="22" y="26"/>
                  </a:lnTo>
                  <a:lnTo>
                    <a:pt x="26" y="26"/>
                  </a:lnTo>
                  <a:lnTo>
                    <a:pt x="26" y="26"/>
                  </a:lnTo>
                  <a:lnTo>
                    <a:pt x="26" y="26"/>
                  </a:lnTo>
                  <a:lnTo>
                    <a:pt x="26" y="26"/>
                  </a:lnTo>
                  <a:lnTo>
                    <a:pt x="26" y="28"/>
                  </a:lnTo>
                  <a:lnTo>
                    <a:pt x="22" y="28"/>
                  </a:lnTo>
                  <a:lnTo>
                    <a:pt x="14" y="28"/>
                  </a:lnTo>
                  <a:lnTo>
                    <a:pt x="14" y="28"/>
                  </a:lnTo>
                  <a:lnTo>
                    <a:pt x="14" y="28"/>
                  </a:lnTo>
                  <a:lnTo>
                    <a:pt x="14" y="26"/>
                  </a:lnTo>
                  <a:lnTo>
                    <a:pt x="14" y="26"/>
                  </a:lnTo>
                  <a:lnTo>
                    <a:pt x="14" y="26"/>
                  </a:lnTo>
                  <a:lnTo>
                    <a:pt x="14" y="26"/>
                  </a:lnTo>
                  <a:lnTo>
                    <a:pt x="10" y="22"/>
                  </a:lnTo>
                  <a:lnTo>
                    <a:pt x="10" y="22"/>
                  </a:lnTo>
                  <a:lnTo>
                    <a:pt x="10" y="22"/>
                  </a:lnTo>
                  <a:lnTo>
                    <a:pt x="10" y="22"/>
                  </a:lnTo>
                  <a:lnTo>
                    <a:pt x="10" y="22"/>
                  </a:lnTo>
                  <a:close/>
                  <a:moveTo>
                    <a:pt x="22" y="2"/>
                  </a:moveTo>
                  <a:lnTo>
                    <a:pt x="22" y="2"/>
                  </a:lnTo>
                  <a:lnTo>
                    <a:pt x="22" y="2"/>
                  </a:lnTo>
                  <a:lnTo>
                    <a:pt x="22" y="6"/>
                  </a:lnTo>
                  <a:lnTo>
                    <a:pt x="22" y="6"/>
                  </a:lnTo>
                  <a:lnTo>
                    <a:pt x="22" y="6"/>
                  </a:lnTo>
                  <a:lnTo>
                    <a:pt x="22" y="6"/>
                  </a:lnTo>
                  <a:lnTo>
                    <a:pt x="26" y="6"/>
                  </a:lnTo>
                  <a:lnTo>
                    <a:pt x="26" y="6"/>
                  </a:lnTo>
                  <a:lnTo>
                    <a:pt x="26" y="6"/>
                  </a:lnTo>
                  <a:lnTo>
                    <a:pt x="22" y="6"/>
                  </a:lnTo>
                  <a:lnTo>
                    <a:pt x="22" y="6"/>
                  </a:lnTo>
                  <a:lnTo>
                    <a:pt x="22" y="6"/>
                  </a:lnTo>
                  <a:lnTo>
                    <a:pt x="22" y="10"/>
                  </a:lnTo>
                  <a:lnTo>
                    <a:pt x="22" y="10"/>
                  </a:lnTo>
                  <a:lnTo>
                    <a:pt x="22" y="10"/>
                  </a:lnTo>
                  <a:lnTo>
                    <a:pt x="22" y="10"/>
                  </a:lnTo>
                  <a:lnTo>
                    <a:pt x="22" y="10"/>
                  </a:lnTo>
                  <a:lnTo>
                    <a:pt x="22" y="10"/>
                  </a:lnTo>
                  <a:lnTo>
                    <a:pt x="22" y="10"/>
                  </a:lnTo>
                  <a:lnTo>
                    <a:pt x="22" y="10"/>
                  </a:lnTo>
                  <a:lnTo>
                    <a:pt x="22" y="10"/>
                  </a:lnTo>
                  <a:lnTo>
                    <a:pt x="22" y="10"/>
                  </a:lnTo>
                  <a:lnTo>
                    <a:pt x="22" y="10"/>
                  </a:lnTo>
                  <a:lnTo>
                    <a:pt x="18" y="6"/>
                  </a:lnTo>
                  <a:lnTo>
                    <a:pt x="22" y="2"/>
                  </a:lnTo>
                  <a:lnTo>
                    <a:pt x="22" y="2"/>
                  </a:lnTo>
                  <a:lnTo>
                    <a:pt x="22" y="2"/>
                  </a:lnTo>
                  <a:lnTo>
                    <a:pt x="22" y="2"/>
                  </a:lnTo>
                  <a:lnTo>
                    <a:pt x="22" y="2"/>
                  </a:lnTo>
                  <a:lnTo>
                    <a:pt x="22" y="2"/>
                  </a:lnTo>
                  <a:lnTo>
                    <a:pt x="22" y="2"/>
                  </a:lnTo>
                  <a:lnTo>
                    <a:pt x="22" y="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9" name="Freeform 36">
              <a:extLst>
                <a:ext uri="{FF2B5EF4-FFF2-40B4-BE49-F238E27FC236}">
                  <a16:creationId xmlns:a16="http://schemas.microsoft.com/office/drawing/2014/main" id="{618F9F45-3756-EEA7-F30A-493B90DE43FD}"/>
                </a:ext>
              </a:extLst>
            </p:cNvPr>
            <p:cNvSpPr>
              <a:spLocks/>
            </p:cNvSpPr>
            <p:nvPr/>
          </p:nvSpPr>
          <p:spPr bwMode="auto">
            <a:xfrm>
              <a:off x="5949950" y="3333818"/>
              <a:ext cx="247650" cy="120650"/>
            </a:xfrm>
            <a:custGeom>
              <a:avLst/>
              <a:gdLst>
                <a:gd name="T0" fmla="*/ 74 w 156"/>
                <a:gd name="T1" fmla="*/ 54 h 76"/>
                <a:gd name="T2" fmla="*/ 68 w 156"/>
                <a:gd name="T3" fmla="*/ 58 h 76"/>
                <a:gd name="T4" fmla="*/ 68 w 156"/>
                <a:gd name="T5" fmla="*/ 66 h 76"/>
                <a:gd name="T6" fmla="*/ 60 w 156"/>
                <a:gd name="T7" fmla="*/ 68 h 76"/>
                <a:gd name="T8" fmla="*/ 52 w 156"/>
                <a:gd name="T9" fmla="*/ 72 h 76"/>
                <a:gd name="T10" fmla="*/ 42 w 156"/>
                <a:gd name="T11" fmla="*/ 72 h 76"/>
                <a:gd name="T12" fmla="*/ 38 w 156"/>
                <a:gd name="T13" fmla="*/ 72 h 76"/>
                <a:gd name="T14" fmla="*/ 30 w 156"/>
                <a:gd name="T15" fmla="*/ 68 h 76"/>
                <a:gd name="T16" fmla="*/ 30 w 156"/>
                <a:gd name="T17" fmla="*/ 68 h 76"/>
                <a:gd name="T18" fmla="*/ 22 w 156"/>
                <a:gd name="T19" fmla="*/ 68 h 76"/>
                <a:gd name="T20" fmla="*/ 14 w 156"/>
                <a:gd name="T21" fmla="*/ 66 h 76"/>
                <a:gd name="T22" fmla="*/ 8 w 156"/>
                <a:gd name="T23" fmla="*/ 68 h 76"/>
                <a:gd name="T24" fmla="*/ 0 w 156"/>
                <a:gd name="T25" fmla="*/ 66 h 76"/>
                <a:gd name="T26" fmla="*/ 0 w 156"/>
                <a:gd name="T27" fmla="*/ 62 h 76"/>
                <a:gd name="T28" fmla="*/ 8 w 156"/>
                <a:gd name="T29" fmla="*/ 58 h 76"/>
                <a:gd name="T30" fmla="*/ 18 w 156"/>
                <a:gd name="T31" fmla="*/ 58 h 76"/>
                <a:gd name="T32" fmla="*/ 18 w 156"/>
                <a:gd name="T33" fmla="*/ 62 h 76"/>
                <a:gd name="T34" fmla="*/ 22 w 156"/>
                <a:gd name="T35" fmla="*/ 54 h 76"/>
                <a:gd name="T36" fmla="*/ 34 w 156"/>
                <a:gd name="T37" fmla="*/ 58 h 76"/>
                <a:gd name="T38" fmla="*/ 44 w 156"/>
                <a:gd name="T39" fmla="*/ 50 h 76"/>
                <a:gd name="T40" fmla="*/ 48 w 156"/>
                <a:gd name="T41" fmla="*/ 50 h 76"/>
                <a:gd name="T42" fmla="*/ 52 w 156"/>
                <a:gd name="T43" fmla="*/ 42 h 76"/>
                <a:gd name="T44" fmla="*/ 48 w 156"/>
                <a:gd name="T45" fmla="*/ 42 h 76"/>
                <a:gd name="T46" fmla="*/ 42 w 156"/>
                <a:gd name="T47" fmla="*/ 36 h 76"/>
                <a:gd name="T48" fmla="*/ 34 w 156"/>
                <a:gd name="T49" fmla="*/ 28 h 76"/>
                <a:gd name="T50" fmla="*/ 30 w 156"/>
                <a:gd name="T51" fmla="*/ 36 h 76"/>
                <a:gd name="T52" fmla="*/ 30 w 156"/>
                <a:gd name="T53" fmla="*/ 40 h 76"/>
                <a:gd name="T54" fmla="*/ 22 w 156"/>
                <a:gd name="T55" fmla="*/ 32 h 76"/>
                <a:gd name="T56" fmla="*/ 12 w 156"/>
                <a:gd name="T57" fmla="*/ 32 h 76"/>
                <a:gd name="T58" fmla="*/ 14 w 156"/>
                <a:gd name="T59" fmla="*/ 24 h 76"/>
                <a:gd name="T60" fmla="*/ 22 w 156"/>
                <a:gd name="T61" fmla="*/ 20 h 76"/>
                <a:gd name="T62" fmla="*/ 22 w 156"/>
                <a:gd name="T63" fmla="*/ 16 h 76"/>
                <a:gd name="T64" fmla="*/ 26 w 156"/>
                <a:gd name="T65" fmla="*/ 6 h 76"/>
                <a:gd name="T66" fmla="*/ 38 w 156"/>
                <a:gd name="T67" fmla="*/ 6 h 76"/>
                <a:gd name="T68" fmla="*/ 48 w 156"/>
                <a:gd name="T69" fmla="*/ 6 h 76"/>
                <a:gd name="T70" fmla="*/ 56 w 156"/>
                <a:gd name="T71" fmla="*/ 10 h 76"/>
                <a:gd name="T72" fmla="*/ 60 w 156"/>
                <a:gd name="T73" fmla="*/ 10 h 76"/>
                <a:gd name="T74" fmla="*/ 60 w 156"/>
                <a:gd name="T75" fmla="*/ 0 h 76"/>
                <a:gd name="T76" fmla="*/ 72 w 156"/>
                <a:gd name="T77" fmla="*/ 0 h 76"/>
                <a:gd name="T78" fmla="*/ 82 w 156"/>
                <a:gd name="T79" fmla="*/ 4 h 76"/>
                <a:gd name="T80" fmla="*/ 88 w 156"/>
                <a:gd name="T81" fmla="*/ 6 h 76"/>
                <a:gd name="T82" fmla="*/ 100 w 156"/>
                <a:gd name="T83" fmla="*/ 4 h 76"/>
                <a:gd name="T84" fmla="*/ 112 w 156"/>
                <a:gd name="T85" fmla="*/ 4 h 76"/>
                <a:gd name="T86" fmla="*/ 122 w 156"/>
                <a:gd name="T87" fmla="*/ 4 h 76"/>
                <a:gd name="T88" fmla="*/ 134 w 156"/>
                <a:gd name="T89" fmla="*/ 6 h 76"/>
                <a:gd name="T90" fmla="*/ 142 w 156"/>
                <a:gd name="T91" fmla="*/ 10 h 76"/>
                <a:gd name="T92" fmla="*/ 148 w 156"/>
                <a:gd name="T93" fmla="*/ 14 h 76"/>
                <a:gd name="T94" fmla="*/ 156 w 156"/>
                <a:gd name="T95" fmla="*/ 16 h 76"/>
                <a:gd name="T96" fmla="*/ 148 w 156"/>
                <a:gd name="T97" fmla="*/ 20 h 76"/>
                <a:gd name="T98" fmla="*/ 142 w 156"/>
                <a:gd name="T99" fmla="*/ 24 h 76"/>
                <a:gd name="T100" fmla="*/ 134 w 156"/>
                <a:gd name="T101" fmla="*/ 28 h 76"/>
                <a:gd name="T102" fmla="*/ 126 w 156"/>
                <a:gd name="T103" fmla="*/ 36 h 76"/>
                <a:gd name="T104" fmla="*/ 118 w 156"/>
                <a:gd name="T105" fmla="*/ 40 h 76"/>
                <a:gd name="T106" fmla="*/ 108 w 156"/>
                <a:gd name="T107" fmla="*/ 40 h 76"/>
                <a:gd name="T108" fmla="*/ 104 w 156"/>
                <a:gd name="T109" fmla="*/ 50 h 76"/>
                <a:gd name="T110" fmla="*/ 100 w 156"/>
                <a:gd name="T111" fmla="*/ 50 h 76"/>
                <a:gd name="T112" fmla="*/ 88 w 156"/>
                <a:gd name="T113" fmla="*/ 54 h 76"/>
                <a:gd name="T114" fmla="*/ 86 w 156"/>
                <a:gd name="T115" fmla="*/ 46 h 76"/>
                <a:gd name="T116" fmla="*/ 78 w 156"/>
                <a:gd name="T117" fmla="*/ 5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76">
                  <a:moveTo>
                    <a:pt x="78" y="50"/>
                  </a:moveTo>
                  <a:lnTo>
                    <a:pt x="78" y="54"/>
                  </a:lnTo>
                  <a:lnTo>
                    <a:pt x="74" y="54"/>
                  </a:lnTo>
                  <a:lnTo>
                    <a:pt x="74" y="58"/>
                  </a:lnTo>
                  <a:lnTo>
                    <a:pt x="72" y="58"/>
                  </a:lnTo>
                  <a:lnTo>
                    <a:pt x="68" y="58"/>
                  </a:lnTo>
                  <a:lnTo>
                    <a:pt x="64" y="62"/>
                  </a:lnTo>
                  <a:lnTo>
                    <a:pt x="64" y="66"/>
                  </a:lnTo>
                  <a:lnTo>
                    <a:pt x="68" y="66"/>
                  </a:lnTo>
                  <a:lnTo>
                    <a:pt x="68" y="68"/>
                  </a:lnTo>
                  <a:lnTo>
                    <a:pt x="64" y="68"/>
                  </a:lnTo>
                  <a:lnTo>
                    <a:pt x="60" y="68"/>
                  </a:lnTo>
                  <a:lnTo>
                    <a:pt x="56" y="68"/>
                  </a:lnTo>
                  <a:lnTo>
                    <a:pt x="56" y="72"/>
                  </a:lnTo>
                  <a:lnTo>
                    <a:pt x="52" y="72"/>
                  </a:lnTo>
                  <a:lnTo>
                    <a:pt x="48" y="72"/>
                  </a:lnTo>
                  <a:lnTo>
                    <a:pt x="44" y="72"/>
                  </a:lnTo>
                  <a:lnTo>
                    <a:pt x="42" y="72"/>
                  </a:lnTo>
                  <a:lnTo>
                    <a:pt x="42" y="76"/>
                  </a:lnTo>
                  <a:lnTo>
                    <a:pt x="42" y="72"/>
                  </a:lnTo>
                  <a:lnTo>
                    <a:pt x="38" y="72"/>
                  </a:lnTo>
                  <a:lnTo>
                    <a:pt x="34" y="72"/>
                  </a:lnTo>
                  <a:lnTo>
                    <a:pt x="34" y="68"/>
                  </a:lnTo>
                  <a:lnTo>
                    <a:pt x="30" y="68"/>
                  </a:lnTo>
                  <a:lnTo>
                    <a:pt x="34" y="68"/>
                  </a:lnTo>
                  <a:lnTo>
                    <a:pt x="30" y="66"/>
                  </a:lnTo>
                  <a:lnTo>
                    <a:pt x="30" y="68"/>
                  </a:lnTo>
                  <a:lnTo>
                    <a:pt x="26" y="68"/>
                  </a:lnTo>
                  <a:lnTo>
                    <a:pt x="22" y="72"/>
                  </a:lnTo>
                  <a:lnTo>
                    <a:pt x="22" y="68"/>
                  </a:lnTo>
                  <a:lnTo>
                    <a:pt x="18" y="68"/>
                  </a:lnTo>
                  <a:lnTo>
                    <a:pt x="18" y="66"/>
                  </a:lnTo>
                  <a:lnTo>
                    <a:pt x="14" y="66"/>
                  </a:lnTo>
                  <a:lnTo>
                    <a:pt x="14" y="68"/>
                  </a:lnTo>
                  <a:lnTo>
                    <a:pt x="12" y="68"/>
                  </a:lnTo>
                  <a:lnTo>
                    <a:pt x="8" y="68"/>
                  </a:lnTo>
                  <a:lnTo>
                    <a:pt x="4" y="68"/>
                  </a:lnTo>
                  <a:lnTo>
                    <a:pt x="0" y="68"/>
                  </a:lnTo>
                  <a:lnTo>
                    <a:pt x="0" y="66"/>
                  </a:lnTo>
                  <a:lnTo>
                    <a:pt x="0" y="62"/>
                  </a:lnTo>
                  <a:lnTo>
                    <a:pt x="0" y="58"/>
                  </a:lnTo>
                  <a:lnTo>
                    <a:pt x="0" y="62"/>
                  </a:lnTo>
                  <a:lnTo>
                    <a:pt x="4" y="62"/>
                  </a:lnTo>
                  <a:lnTo>
                    <a:pt x="4" y="58"/>
                  </a:lnTo>
                  <a:lnTo>
                    <a:pt x="8" y="58"/>
                  </a:lnTo>
                  <a:lnTo>
                    <a:pt x="12" y="54"/>
                  </a:lnTo>
                  <a:lnTo>
                    <a:pt x="14" y="58"/>
                  </a:lnTo>
                  <a:lnTo>
                    <a:pt x="18" y="58"/>
                  </a:lnTo>
                  <a:lnTo>
                    <a:pt x="18" y="62"/>
                  </a:lnTo>
                  <a:lnTo>
                    <a:pt x="14" y="62"/>
                  </a:lnTo>
                  <a:lnTo>
                    <a:pt x="18" y="62"/>
                  </a:lnTo>
                  <a:lnTo>
                    <a:pt x="18" y="58"/>
                  </a:lnTo>
                  <a:lnTo>
                    <a:pt x="22" y="58"/>
                  </a:lnTo>
                  <a:lnTo>
                    <a:pt x="22" y="54"/>
                  </a:lnTo>
                  <a:lnTo>
                    <a:pt x="26" y="54"/>
                  </a:lnTo>
                  <a:lnTo>
                    <a:pt x="30" y="54"/>
                  </a:lnTo>
                  <a:lnTo>
                    <a:pt x="34" y="58"/>
                  </a:lnTo>
                  <a:lnTo>
                    <a:pt x="38" y="54"/>
                  </a:lnTo>
                  <a:lnTo>
                    <a:pt x="42" y="50"/>
                  </a:lnTo>
                  <a:lnTo>
                    <a:pt x="44" y="50"/>
                  </a:lnTo>
                  <a:lnTo>
                    <a:pt x="44" y="46"/>
                  </a:lnTo>
                  <a:lnTo>
                    <a:pt x="44" y="50"/>
                  </a:lnTo>
                  <a:lnTo>
                    <a:pt x="48" y="50"/>
                  </a:lnTo>
                  <a:lnTo>
                    <a:pt x="48" y="46"/>
                  </a:lnTo>
                  <a:lnTo>
                    <a:pt x="52" y="46"/>
                  </a:lnTo>
                  <a:lnTo>
                    <a:pt x="52" y="42"/>
                  </a:lnTo>
                  <a:lnTo>
                    <a:pt x="56" y="42"/>
                  </a:lnTo>
                  <a:lnTo>
                    <a:pt x="52" y="42"/>
                  </a:lnTo>
                  <a:lnTo>
                    <a:pt x="48" y="42"/>
                  </a:lnTo>
                  <a:lnTo>
                    <a:pt x="44" y="40"/>
                  </a:lnTo>
                  <a:lnTo>
                    <a:pt x="42" y="40"/>
                  </a:lnTo>
                  <a:lnTo>
                    <a:pt x="42" y="36"/>
                  </a:lnTo>
                  <a:lnTo>
                    <a:pt x="38" y="36"/>
                  </a:lnTo>
                  <a:lnTo>
                    <a:pt x="38" y="32"/>
                  </a:lnTo>
                  <a:lnTo>
                    <a:pt x="34" y="28"/>
                  </a:lnTo>
                  <a:lnTo>
                    <a:pt x="34" y="32"/>
                  </a:lnTo>
                  <a:lnTo>
                    <a:pt x="34" y="36"/>
                  </a:lnTo>
                  <a:lnTo>
                    <a:pt x="30" y="36"/>
                  </a:lnTo>
                  <a:lnTo>
                    <a:pt x="30" y="32"/>
                  </a:lnTo>
                  <a:lnTo>
                    <a:pt x="30" y="36"/>
                  </a:lnTo>
                  <a:lnTo>
                    <a:pt x="30" y="40"/>
                  </a:lnTo>
                  <a:lnTo>
                    <a:pt x="26" y="36"/>
                  </a:lnTo>
                  <a:lnTo>
                    <a:pt x="22" y="36"/>
                  </a:lnTo>
                  <a:lnTo>
                    <a:pt x="22" y="32"/>
                  </a:lnTo>
                  <a:lnTo>
                    <a:pt x="18" y="32"/>
                  </a:lnTo>
                  <a:lnTo>
                    <a:pt x="14" y="32"/>
                  </a:lnTo>
                  <a:lnTo>
                    <a:pt x="12" y="32"/>
                  </a:lnTo>
                  <a:lnTo>
                    <a:pt x="12" y="28"/>
                  </a:lnTo>
                  <a:lnTo>
                    <a:pt x="14" y="28"/>
                  </a:lnTo>
                  <a:lnTo>
                    <a:pt x="14" y="24"/>
                  </a:lnTo>
                  <a:lnTo>
                    <a:pt x="18" y="24"/>
                  </a:lnTo>
                  <a:lnTo>
                    <a:pt x="18" y="20"/>
                  </a:lnTo>
                  <a:lnTo>
                    <a:pt x="22" y="20"/>
                  </a:lnTo>
                  <a:lnTo>
                    <a:pt x="26" y="16"/>
                  </a:lnTo>
                  <a:lnTo>
                    <a:pt x="26" y="14"/>
                  </a:lnTo>
                  <a:lnTo>
                    <a:pt x="22" y="16"/>
                  </a:lnTo>
                  <a:lnTo>
                    <a:pt x="22" y="14"/>
                  </a:lnTo>
                  <a:lnTo>
                    <a:pt x="26" y="10"/>
                  </a:lnTo>
                  <a:lnTo>
                    <a:pt x="26" y="6"/>
                  </a:lnTo>
                  <a:lnTo>
                    <a:pt x="30" y="6"/>
                  </a:lnTo>
                  <a:lnTo>
                    <a:pt x="34" y="6"/>
                  </a:lnTo>
                  <a:lnTo>
                    <a:pt x="38" y="6"/>
                  </a:lnTo>
                  <a:lnTo>
                    <a:pt x="42" y="6"/>
                  </a:lnTo>
                  <a:lnTo>
                    <a:pt x="44" y="6"/>
                  </a:lnTo>
                  <a:lnTo>
                    <a:pt x="48" y="6"/>
                  </a:lnTo>
                  <a:lnTo>
                    <a:pt x="48" y="10"/>
                  </a:lnTo>
                  <a:lnTo>
                    <a:pt x="52" y="10"/>
                  </a:lnTo>
                  <a:lnTo>
                    <a:pt x="56" y="10"/>
                  </a:lnTo>
                  <a:lnTo>
                    <a:pt x="56" y="14"/>
                  </a:lnTo>
                  <a:lnTo>
                    <a:pt x="60" y="14"/>
                  </a:lnTo>
                  <a:lnTo>
                    <a:pt x="60" y="10"/>
                  </a:lnTo>
                  <a:lnTo>
                    <a:pt x="60" y="6"/>
                  </a:lnTo>
                  <a:lnTo>
                    <a:pt x="60" y="4"/>
                  </a:lnTo>
                  <a:lnTo>
                    <a:pt x="60" y="0"/>
                  </a:lnTo>
                  <a:lnTo>
                    <a:pt x="64" y="0"/>
                  </a:lnTo>
                  <a:lnTo>
                    <a:pt x="68" y="0"/>
                  </a:lnTo>
                  <a:lnTo>
                    <a:pt x="72" y="0"/>
                  </a:lnTo>
                  <a:lnTo>
                    <a:pt x="74" y="0"/>
                  </a:lnTo>
                  <a:lnTo>
                    <a:pt x="78" y="4"/>
                  </a:lnTo>
                  <a:lnTo>
                    <a:pt x="82" y="4"/>
                  </a:lnTo>
                  <a:lnTo>
                    <a:pt x="86" y="4"/>
                  </a:lnTo>
                  <a:lnTo>
                    <a:pt x="86" y="6"/>
                  </a:lnTo>
                  <a:lnTo>
                    <a:pt x="88" y="6"/>
                  </a:lnTo>
                  <a:lnTo>
                    <a:pt x="92" y="4"/>
                  </a:lnTo>
                  <a:lnTo>
                    <a:pt x="96" y="4"/>
                  </a:lnTo>
                  <a:lnTo>
                    <a:pt x="100" y="4"/>
                  </a:lnTo>
                  <a:lnTo>
                    <a:pt x="104" y="4"/>
                  </a:lnTo>
                  <a:lnTo>
                    <a:pt x="108" y="4"/>
                  </a:lnTo>
                  <a:lnTo>
                    <a:pt x="112" y="4"/>
                  </a:lnTo>
                  <a:lnTo>
                    <a:pt x="116" y="4"/>
                  </a:lnTo>
                  <a:lnTo>
                    <a:pt x="118" y="4"/>
                  </a:lnTo>
                  <a:lnTo>
                    <a:pt x="122" y="4"/>
                  </a:lnTo>
                  <a:lnTo>
                    <a:pt x="126" y="4"/>
                  </a:lnTo>
                  <a:lnTo>
                    <a:pt x="130" y="4"/>
                  </a:lnTo>
                  <a:lnTo>
                    <a:pt x="134" y="6"/>
                  </a:lnTo>
                  <a:lnTo>
                    <a:pt x="138" y="6"/>
                  </a:lnTo>
                  <a:lnTo>
                    <a:pt x="142" y="6"/>
                  </a:lnTo>
                  <a:lnTo>
                    <a:pt x="142" y="10"/>
                  </a:lnTo>
                  <a:lnTo>
                    <a:pt x="142" y="14"/>
                  </a:lnTo>
                  <a:lnTo>
                    <a:pt x="146" y="14"/>
                  </a:lnTo>
                  <a:lnTo>
                    <a:pt x="148" y="14"/>
                  </a:lnTo>
                  <a:lnTo>
                    <a:pt x="152" y="14"/>
                  </a:lnTo>
                  <a:lnTo>
                    <a:pt x="152" y="16"/>
                  </a:lnTo>
                  <a:lnTo>
                    <a:pt x="156" y="16"/>
                  </a:lnTo>
                  <a:lnTo>
                    <a:pt x="156" y="20"/>
                  </a:lnTo>
                  <a:lnTo>
                    <a:pt x="152" y="20"/>
                  </a:lnTo>
                  <a:lnTo>
                    <a:pt x="148" y="20"/>
                  </a:lnTo>
                  <a:lnTo>
                    <a:pt x="148" y="24"/>
                  </a:lnTo>
                  <a:lnTo>
                    <a:pt x="146" y="24"/>
                  </a:lnTo>
                  <a:lnTo>
                    <a:pt x="142" y="24"/>
                  </a:lnTo>
                  <a:lnTo>
                    <a:pt x="138" y="24"/>
                  </a:lnTo>
                  <a:lnTo>
                    <a:pt x="138" y="28"/>
                  </a:lnTo>
                  <a:lnTo>
                    <a:pt x="134" y="28"/>
                  </a:lnTo>
                  <a:lnTo>
                    <a:pt x="130" y="32"/>
                  </a:lnTo>
                  <a:lnTo>
                    <a:pt x="126" y="32"/>
                  </a:lnTo>
                  <a:lnTo>
                    <a:pt x="126" y="36"/>
                  </a:lnTo>
                  <a:lnTo>
                    <a:pt x="126" y="40"/>
                  </a:lnTo>
                  <a:lnTo>
                    <a:pt x="122" y="40"/>
                  </a:lnTo>
                  <a:lnTo>
                    <a:pt x="118" y="40"/>
                  </a:lnTo>
                  <a:lnTo>
                    <a:pt x="116" y="40"/>
                  </a:lnTo>
                  <a:lnTo>
                    <a:pt x="112" y="40"/>
                  </a:lnTo>
                  <a:lnTo>
                    <a:pt x="108" y="40"/>
                  </a:lnTo>
                  <a:lnTo>
                    <a:pt x="104" y="40"/>
                  </a:lnTo>
                  <a:lnTo>
                    <a:pt x="104" y="46"/>
                  </a:lnTo>
                  <a:lnTo>
                    <a:pt x="104" y="50"/>
                  </a:lnTo>
                  <a:lnTo>
                    <a:pt x="100" y="50"/>
                  </a:lnTo>
                  <a:lnTo>
                    <a:pt x="100" y="54"/>
                  </a:lnTo>
                  <a:lnTo>
                    <a:pt x="100" y="50"/>
                  </a:lnTo>
                  <a:lnTo>
                    <a:pt x="96" y="50"/>
                  </a:lnTo>
                  <a:lnTo>
                    <a:pt x="92" y="54"/>
                  </a:lnTo>
                  <a:lnTo>
                    <a:pt x="88" y="54"/>
                  </a:lnTo>
                  <a:lnTo>
                    <a:pt x="88" y="50"/>
                  </a:lnTo>
                  <a:lnTo>
                    <a:pt x="88" y="46"/>
                  </a:lnTo>
                  <a:lnTo>
                    <a:pt x="86" y="46"/>
                  </a:lnTo>
                  <a:lnTo>
                    <a:pt x="86" y="50"/>
                  </a:lnTo>
                  <a:lnTo>
                    <a:pt x="82" y="50"/>
                  </a:lnTo>
                  <a:lnTo>
                    <a:pt x="78" y="50"/>
                  </a:lnTo>
                  <a:lnTo>
                    <a:pt x="78" y="50"/>
                  </a:lnTo>
                  <a:lnTo>
                    <a:pt x="78" y="5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30" name="Freeform 37">
              <a:extLst>
                <a:ext uri="{FF2B5EF4-FFF2-40B4-BE49-F238E27FC236}">
                  <a16:creationId xmlns:a16="http://schemas.microsoft.com/office/drawing/2014/main" id="{0739E5F0-8084-1029-61B8-218F6E55DA2D}"/>
                </a:ext>
              </a:extLst>
            </p:cNvPr>
            <p:cNvSpPr>
              <a:spLocks/>
            </p:cNvSpPr>
            <p:nvPr/>
          </p:nvSpPr>
          <p:spPr bwMode="auto">
            <a:xfrm>
              <a:off x="6638925" y="3943418"/>
              <a:ext cx="174625" cy="234950"/>
            </a:xfrm>
            <a:custGeom>
              <a:avLst/>
              <a:gdLst>
                <a:gd name="T0" fmla="*/ 54 w 110"/>
                <a:gd name="T1" fmla="*/ 72 h 148"/>
                <a:gd name="T2" fmla="*/ 46 w 110"/>
                <a:gd name="T3" fmla="*/ 72 h 148"/>
                <a:gd name="T4" fmla="*/ 34 w 110"/>
                <a:gd name="T5" fmla="*/ 80 h 148"/>
                <a:gd name="T6" fmla="*/ 26 w 110"/>
                <a:gd name="T7" fmla="*/ 72 h 148"/>
                <a:gd name="T8" fmla="*/ 20 w 110"/>
                <a:gd name="T9" fmla="*/ 80 h 148"/>
                <a:gd name="T10" fmla="*/ 12 w 110"/>
                <a:gd name="T11" fmla="*/ 88 h 148"/>
                <a:gd name="T12" fmla="*/ 16 w 110"/>
                <a:gd name="T13" fmla="*/ 76 h 148"/>
                <a:gd name="T14" fmla="*/ 16 w 110"/>
                <a:gd name="T15" fmla="*/ 62 h 148"/>
                <a:gd name="T16" fmla="*/ 16 w 110"/>
                <a:gd name="T17" fmla="*/ 54 h 148"/>
                <a:gd name="T18" fmla="*/ 4 w 110"/>
                <a:gd name="T19" fmla="*/ 50 h 148"/>
                <a:gd name="T20" fmla="*/ 4 w 110"/>
                <a:gd name="T21" fmla="*/ 40 h 148"/>
                <a:gd name="T22" fmla="*/ 0 w 110"/>
                <a:gd name="T23" fmla="*/ 36 h 148"/>
                <a:gd name="T24" fmla="*/ 8 w 110"/>
                <a:gd name="T25" fmla="*/ 30 h 148"/>
                <a:gd name="T26" fmla="*/ 8 w 110"/>
                <a:gd name="T27" fmla="*/ 22 h 148"/>
                <a:gd name="T28" fmla="*/ 16 w 110"/>
                <a:gd name="T29" fmla="*/ 14 h 148"/>
                <a:gd name="T30" fmla="*/ 24 w 110"/>
                <a:gd name="T31" fmla="*/ 22 h 148"/>
                <a:gd name="T32" fmla="*/ 24 w 110"/>
                <a:gd name="T33" fmla="*/ 22 h 148"/>
                <a:gd name="T34" fmla="*/ 20 w 110"/>
                <a:gd name="T35" fmla="*/ 4 h 148"/>
                <a:gd name="T36" fmla="*/ 30 w 110"/>
                <a:gd name="T37" fmla="*/ 0 h 148"/>
                <a:gd name="T38" fmla="*/ 38 w 110"/>
                <a:gd name="T39" fmla="*/ 10 h 148"/>
                <a:gd name="T40" fmla="*/ 38 w 110"/>
                <a:gd name="T41" fmla="*/ 18 h 148"/>
                <a:gd name="T42" fmla="*/ 42 w 110"/>
                <a:gd name="T43" fmla="*/ 26 h 148"/>
                <a:gd name="T44" fmla="*/ 50 w 110"/>
                <a:gd name="T45" fmla="*/ 32 h 148"/>
                <a:gd name="T46" fmla="*/ 60 w 110"/>
                <a:gd name="T47" fmla="*/ 30 h 148"/>
                <a:gd name="T48" fmla="*/ 68 w 110"/>
                <a:gd name="T49" fmla="*/ 40 h 148"/>
                <a:gd name="T50" fmla="*/ 64 w 110"/>
                <a:gd name="T51" fmla="*/ 50 h 148"/>
                <a:gd name="T52" fmla="*/ 56 w 110"/>
                <a:gd name="T53" fmla="*/ 50 h 148"/>
                <a:gd name="T54" fmla="*/ 54 w 110"/>
                <a:gd name="T55" fmla="*/ 54 h 148"/>
                <a:gd name="T56" fmla="*/ 64 w 110"/>
                <a:gd name="T57" fmla="*/ 66 h 148"/>
                <a:gd name="T58" fmla="*/ 72 w 110"/>
                <a:gd name="T59" fmla="*/ 72 h 148"/>
                <a:gd name="T60" fmla="*/ 80 w 110"/>
                <a:gd name="T61" fmla="*/ 80 h 148"/>
                <a:gd name="T62" fmla="*/ 86 w 110"/>
                <a:gd name="T63" fmla="*/ 88 h 148"/>
                <a:gd name="T64" fmla="*/ 90 w 110"/>
                <a:gd name="T65" fmla="*/ 98 h 148"/>
                <a:gd name="T66" fmla="*/ 98 w 110"/>
                <a:gd name="T67" fmla="*/ 102 h 148"/>
                <a:gd name="T68" fmla="*/ 106 w 110"/>
                <a:gd name="T69" fmla="*/ 110 h 148"/>
                <a:gd name="T70" fmla="*/ 102 w 110"/>
                <a:gd name="T71" fmla="*/ 122 h 148"/>
                <a:gd name="T72" fmla="*/ 106 w 110"/>
                <a:gd name="T73" fmla="*/ 128 h 148"/>
                <a:gd name="T74" fmla="*/ 102 w 110"/>
                <a:gd name="T75" fmla="*/ 140 h 148"/>
                <a:gd name="T76" fmla="*/ 90 w 110"/>
                <a:gd name="T77" fmla="*/ 140 h 148"/>
                <a:gd name="T78" fmla="*/ 86 w 110"/>
                <a:gd name="T79" fmla="*/ 144 h 148"/>
                <a:gd name="T80" fmla="*/ 80 w 110"/>
                <a:gd name="T81" fmla="*/ 144 h 148"/>
                <a:gd name="T82" fmla="*/ 72 w 110"/>
                <a:gd name="T83" fmla="*/ 144 h 148"/>
                <a:gd name="T84" fmla="*/ 76 w 110"/>
                <a:gd name="T85" fmla="*/ 132 h 148"/>
                <a:gd name="T86" fmla="*/ 80 w 110"/>
                <a:gd name="T87" fmla="*/ 124 h 148"/>
                <a:gd name="T88" fmla="*/ 76 w 110"/>
                <a:gd name="T89" fmla="*/ 114 h 148"/>
                <a:gd name="T90" fmla="*/ 68 w 110"/>
                <a:gd name="T91" fmla="*/ 102 h 148"/>
                <a:gd name="T92" fmla="*/ 64 w 110"/>
                <a:gd name="T93" fmla="*/ 96 h 148"/>
                <a:gd name="T94" fmla="*/ 64 w 110"/>
                <a:gd name="T95" fmla="*/ 88 h 148"/>
                <a:gd name="T96" fmla="*/ 60 w 110"/>
                <a:gd name="T97" fmla="*/ 8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148">
                  <a:moveTo>
                    <a:pt x="60" y="80"/>
                  </a:moveTo>
                  <a:lnTo>
                    <a:pt x="56" y="76"/>
                  </a:lnTo>
                  <a:lnTo>
                    <a:pt x="56" y="72"/>
                  </a:lnTo>
                  <a:lnTo>
                    <a:pt x="54" y="72"/>
                  </a:lnTo>
                  <a:lnTo>
                    <a:pt x="50" y="72"/>
                  </a:lnTo>
                  <a:lnTo>
                    <a:pt x="50" y="70"/>
                  </a:lnTo>
                  <a:lnTo>
                    <a:pt x="46" y="70"/>
                  </a:lnTo>
                  <a:lnTo>
                    <a:pt x="46" y="72"/>
                  </a:lnTo>
                  <a:lnTo>
                    <a:pt x="42" y="76"/>
                  </a:lnTo>
                  <a:lnTo>
                    <a:pt x="38" y="76"/>
                  </a:lnTo>
                  <a:lnTo>
                    <a:pt x="38" y="80"/>
                  </a:lnTo>
                  <a:lnTo>
                    <a:pt x="34" y="80"/>
                  </a:lnTo>
                  <a:lnTo>
                    <a:pt x="34" y="76"/>
                  </a:lnTo>
                  <a:lnTo>
                    <a:pt x="30" y="76"/>
                  </a:lnTo>
                  <a:lnTo>
                    <a:pt x="30" y="72"/>
                  </a:lnTo>
                  <a:lnTo>
                    <a:pt x="26" y="72"/>
                  </a:lnTo>
                  <a:lnTo>
                    <a:pt x="26" y="76"/>
                  </a:lnTo>
                  <a:lnTo>
                    <a:pt x="24" y="76"/>
                  </a:lnTo>
                  <a:lnTo>
                    <a:pt x="24" y="80"/>
                  </a:lnTo>
                  <a:lnTo>
                    <a:pt x="20" y="80"/>
                  </a:lnTo>
                  <a:lnTo>
                    <a:pt x="20" y="84"/>
                  </a:lnTo>
                  <a:lnTo>
                    <a:pt x="16" y="84"/>
                  </a:lnTo>
                  <a:lnTo>
                    <a:pt x="16" y="88"/>
                  </a:lnTo>
                  <a:lnTo>
                    <a:pt x="12" y="88"/>
                  </a:lnTo>
                  <a:lnTo>
                    <a:pt x="12" y="84"/>
                  </a:lnTo>
                  <a:lnTo>
                    <a:pt x="12" y="80"/>
                  </a:lnTo>
                  <a:lnTo>
                    <a:pt x="16" y="80"/>
                  </a:lnTo>
                  <a:lnTo>
                    <a:pt x="16" y="76"/>
                  </a:lnTo>
                  <a:lnTo>
                    <a:pt x="16" y="72"/>
                  </a:lnTo>
                  <a:lnTo>
                    <a:pt x="16" y="70"/>
                  </a:lnTo>
                  <a:lnTo>
                    <a:pt x="16" y="66"/>
                  </a:lnTo>
                  <a:lnTo>
                    <a:pt x="16" y="62"/>
                  </a:lnTo>
                  <a:lnTo>
                    <a:pt x="20" y="62"/>
                  </a:lnTo>
                  <a:lnTo>
                    <a:pt x="20" y="58"/>
                  </a:lnTo>
                  <a:lnTo>
                    <a:pt x="16" y="58"/>
                  </a:lnTo>
                  <a:lnTo>
                    <a:pt x="16" y="54"/>
                  </a:lnTo>
                  <a:lnTo>
                    <a:pt x="16" y="50"/>
                  </a:lnTo>
                  <a:lnTo>
                    <a:pt x="12" y="50"/>
                  </a:lnTo>
                  <a:lnTo>
                    <a:pt x="8" y="50"/>
                  </a:lnTo>
                  <a:lnTo>
                    <a:pt x="4" y="50"/>
                  </a:lnTo>
                  <a:lnTo>
                    <a:pt x="4" y="46"/>
                  </a:lnTo>
                  <a:lnTo>
                    <a:pt x="8" y="44"/>
                  </a:lnTo>
                  <a:lnTo>
                    <a:pt x="8" y="40"/>
                  </a:lnTo>
                  <a:lnTo>
                    <a:pt x="4" y="40"/>
                  </a:lnTo>
                  <a:lnTo>
                    <a:pt x="4" y="36"/>
                  </a:lnTo>
                  <a:lnTo>
                    <a:pt x="0" y="36"/>
                  </a:lnTo>
                  <a:lnTo>
                    <a:pt x="0" y="40"/>
                  </a:lnTo>
                  <a:lnTo>
                    <a:pt x="0" y="36"/>
                  </a:lnTo>
                  <a:lnTo>
                    <a:pt x="0" y="32"/>
                  </a:lnTo>
                  <a:lnTo>
                    <a:pt x="0" y="30"/>
                  </a:lnTo>
                  <a:lnTo>
                    <a:pt x="4" y="30"/>
                  </a:lnTo>
                  <a:lnTo>
                    <a:pt x="8" y="30"/>
                  </a:lnTo>
                  <a:lnTo>
                    <a:pt x="4" y="30"/>
                  </a:lnTo>
                  <a:lnTo>
                    <a:pt x="4" y="26"/>
                  </a:lnTo>
                  <a:lnTo>
                    <a:pt x="8" y="26"/>
                  </a:lnTo>
                  <a:lnTo>
                    <a:pt x="8" y="22"/>
                  </a:lnTo>
                  <a:lnTo>
                    <a:pt x="12" y="22"/>
                  </a:lnTo>
                  <a:lnTo>
                    <a:pt x="12" y="18"/>
                  </a:lnTo>
                  <a:lnTo>
                    <a:pt x="16" y="18"/>
                  </a:lnTo>
                  <a:lnTo>
                    <a:pt x="16" y="14"/>
                  </a:lnTo>
                  <a:lnTo>
                    <a:pt x="16" y="18"/>
                  </a:lnTo>
                  <a:lnTo>
                    <a:pt x="16" y="22"/>
                  </a:lnTo>
                  <a:lnTo>
                    <a:pt x="20" y="22"/>
                  </a:lnTo>
                  <a:lnTo>
                    <a:pt x="24" y="22"/>
                  </a:lnTo>
                  <a:lnTo>
                    <a:pt x="24" y="26"/>
                  </a:lnTo>
                  <a:lnTo>
                    <a:pt x="24" y="22"/>
                  </a:lnTo>
                  <a:lnTo>
                    <a:pt x="26" y="22"/>
                  </a:lnTo>
                  <a:lnTo>
                    <a:pt x="24" y="22"/>
                  </a:lnTo>
                  <a:lnTo>
                    <a:pt x="24" y="18"/>
                  </a:lnTo>
                  <a:lnTo>
                    <a:pt x="24" y="14"/>
                  </a:lnTo>
                  <a:lnTo>
                    <a:pt x="24" y="10"/>
                  </a:lnTo>
                  <a:lnTo>
                    <a:pt x="20" y="4"/>
                  </a:lnTo>
                  <a:lnTo>
                    <a:pt x="24" y="4"/>
                  </a:lnTo>
                  <a:lnTo>
                    <a:pt x="24" y="0"/>
                  </a:lnTo>
                  <a:lnTo>
                    <a:pt x="26" y="0"/>
                  </a:lnTo>
                  <a:lnTo>
                    <a:pt x="30" y="0"/>
                  </a:lnTo>
                  <a:lnTo>
                    <a:pt x="30" y="4"/>
                  </a:lnTo>
                  <a:lnTo>
                    <a:pt x="34" y="6"/>
                  </a:lnTo>
                  <a:lnTo>
                    <a:pt x="34" y="10"/>
                  </a:lnTo>
                  <a:lnTo>
                    <a:pt x="38" y="10"/>
                  </a:lnTo>
                  <a:lnTo>
                    <a:pt x="38" y="14"/>
                  </a:lnTo>
                  <a:lnTo>
                    <a:pt x="42" y="14"/>
                  </a:lnTo>
                  <a:lnTo>
                    <a:pt x="42" y="18"/>
                  </a:lnTo>
                  <a:lnTo>
                    <a:pt x="38" y="18"/>
                  </a:lnTo>
                  <a:lnTo>
                    <a:pt x="42" y="18"/>
                  </a:lnTo>
                  <a:lnTo>
                    <a:pt x="38" y="22"/>
                  </a:lnTo>
                  <a:lnTo>
                    <a:pt x="42" y="22"/>
                  </a:lnTo>
                  <a:lnTo>
                    <a:pt x="42" y="26"/>
                  </a:lnTo>
                  <a:lnTo>
                    <a:pt x="42" y="30"/>
                  </a:lnTo>
                  <a:lnTo>
                    <a:pt x="46" y="30"/>
                  </a:lnTo>
                  <a:lnTo>
                    <a:pt x="50" y="30"/>
                  </a:lnTo>
                  <a:lnTo>
                    <a:pt x="50" y="32"/>
                  </a:lnTo>
                  <a:lnTo>
                    <a:pt x="54" y="32"/>
                  </a:lnTo>
                  <a:lnTo>
                    <a:pt x="54" y="30"/>
                  </a:lnTo>
                  <a:lnTo>
                    <a:pt x="56" y="26"/>
                  </a:lnTo>
                  <a:lnTo>
                    <a:pt x="60" y="30"/>
                  </a:lnTo>
                  <a:lnTo>
                    <a:pt x="64" y="32"/>
                  </a:lnTo>
                  <a:lnTo>
                    <a:pt x="60" y="36"/>
                  </a:lnTo>
                  <a:lnTo>
                    <a:pt x="64" y="36"/>
                  </a:lnTo>
                  <a:lnTo>
                    <a:pt x="68" y="40"/>
                  </a:lnTo>
                  <a:lnTo>
                    <a:pt x="68" y="44"/>
                  </a:lnTo>
                  <a:lnTo>
                    <a:pt x="68" y="46"/>
                  </a:lnTo>
                  <a:lnTo>
                    <a:pt x="64" y="46"/>
                  </a:lnTo>
                  <a:lnTo>
                    <a:pt x="64" y="50"/>
                  </a:lnTo>
                  <a:lnTo>
                    <a:pt x="60" y="50"/>
                  </a:lnTo>
                  <a:lnTo>
                    <a:pt x="60" y="46"/>
                  </a:lnTo>
                  <a:lnTo>
                    <a:pt x="56" y="46"/>
                  </a:lnTo>
                  <a:lnTo>
                    <a:pt x="56" y="50"/>
                  </a:lnTo>
                  <a:lnTo>
                    <a:pt x="56" y="46"/>
                  </a:lnTo>
                  <a:lnTo>
                    <a:pt x="56" y="50"/>
                  </a:lnTo>
                  <a:lnTo>
                    <a:pt x="56" y="54"/>
                  </a:lnTo>
                  <a:lnTo>
                    <a:pt x="54" y="54"/>
                  </a:lnTo>
                  <a:lnTo>
                    <a:pt x="56" y="58"/>
                  </a:lnTo>
                  <a:lnTo>
                    <a:pt x="60" y="58"/>
                  </a:lnTo>
                  <a:lnTo>
                    <a:pt x="64" y="62"/>
                  </a:lnTo>
                  <a:lnTo>
                    <a:pt x="64" y="66"/>
                  </a:lnTo>
                  <a:lnTo>
                    <a:pt x="68" y="66"/>
                  </a:lnTo>
                  <a:lnTo>
                    <a:pt x="72" y="66"/>
                  </a:lnTo>
                  <a:lnTo>
                    <a:pt x="72" y="70"/>
                  </a:lnTo>
                  <a:lnTo>
                    <a:pt x="72" y="72"/>
                  </a:lnTo>
                  <a:lnTo>
                    <a:pt x="76" y="72"/>
                  </a:lnTo>
                  <a:lnTo>
                    <a:pt x="76" y="76"/>
                  </a:lnTo>
                  <a:lnTo>
                    <a:pt x="80" y="76"/>
                  </a:lnTo>
                  <a:lnTo>
                    <a:pt x="80" y="80"/>
                  </a:lnTo>
                  <a:lnTo>
                    <a:pt x="80" y="84"/>
                  </a:lnTo>
                  <a:lnTo>
                    <a:pt x="84" y="84"/>
                  </a:lnTo>
                  <a:lnTo>
                    <a:pt x="84" y="88"/>
                  </a:lnTo>
                  <a:lnTo>
                    <a:pt x="86" y="88"/>
                  </a:lnTo>
                  <a:lnTo>
                    <a:pt x="86" y="92"/>
                  </a:lnTo>
                  <a:lnTo>
                    <a:pt x="90" y="92"/>
                  </a:lnTo>
                  <a:lnTo>
                    <a:pt x="90" y="96"/>
                  </a:lnTo>
                  <a:lnTo>
                    <a:pt x="90" y="98"/>
                  </a:lnTo>
                  <a:lnTo>
                    <a:pt x="90" y="102"/>
                  </a:lnTo>
                  <a:lnTo>
                    <a:pt x="94" y="106"/>
                  </a:lnTo>
                  <a:lnTo>
                    <a:pt x="94" y="102"/>
                  </a:lnTo>
                  <a:lnTo>
                    <a:pt x="98" y="102"/>
                  </a:lnTo>
                  <a:lnTo>
                    <a:pt x="98" y="106"/>
                  </a:lnTo>
                  <a:lnTo>
                    <a:pt x="102" y="106"/>
                  </a:lnTo>
                  <a:lnTo>
                    <a:pt x="102" y="110"/>
                  </a:lnTo>
                  <a:lnTo>
                    <a:pt x="106" y="110"/>
                  </a:lnTo>
                  <a:lnTo>
                    <a:pt x="106" y="114"/>
                  </a:lnTo>
                  <a:lnTo>
                    <a:pt x="102" y="114"/>
                  </a:lnTo>
                  <a:lnTo>
                    <a:pt x="102" y="118"/>
                  </a:lnTo>
                  <a:lnTo>
                    <a:pt x="102" y="122"/>
                  </a:lnTo>
                  <a:lnTo>
                    <a:pt x="106" y="122"/>
                  </a:lnTo>
                  <a:lnTo>
                    <a:pt x="106" y="124"/>
                  </a:lnTo>
                  <a:lnTo>
                    <a:pt x="110" y="124"/>
                  </a:lnTo>
                  <a:lnTo>
                    <a:pt x="106" y="128"/>
                  </a:lnTo>
                  <a:lnTo>
                    <a:pt x="106" y="132"/>
                  </a:lnTo>
                  <a:lnTo>
                    <a:pt x="106" y="136"/>
                  </a:lnTo>
                  <a:lnTo>
                    <a:pt x="102" y="136"/>
                  </a:lnTo>
                  <a:lnTo>
                    <a:pt x="102" y="140"/>
                  </a:lnTo>
                  <a:lnTo>
                    <a:pt x="94" y="144"/>
                  </a:lnTo>
                  <a:lnTo>
                    <a:pt x="94" y="140"/>
                  </a:lnTo>
                  <a:lnTo>
                    <a:pt x="90" y="136"/>
                  </a:lnTo>
                  <a:lnTo>
                    <a:pt x="90" y="140"/>
                  </a:lnTo>
                  <a:lnTo>
                    <a:pt x="86" y="140"/>
                  </a:lnTo>
                  <a:lnTo>
                    <a:pt x="84" y="140"/>
                  </a:lnTo>
                  <a:lnTo>
                    <a:pt x="84" y="144"/>
                  </a:lnTo>
                  <a:lnTo>
                    <a:pt x="86" y="144"/>
                  </a:lnTo>
                  <a:lnTo>
                    <a:pt x="86" y="148"/>
                  </a:lnTo>
                  <a:lnTo>
                    <a:pt x="84" y="148"/>
                  </a:lnTo>
                  <a:lnTo>
                    <a:pt x="80" y="148"/>
                  </a:lnTo>
                  <a:lnTo>
                    <a:pt x="80" y="144"/>
                  </a:lnTo>
                  <a:lnTo>
                    <a:pt x="76" y="144"/>
                  </a:lnTo>
                  <a:lnTo>
                    <a:pt x="76" y="148"/>
                  </a:lnTo>
                  <a:lnTo>
                    <a:pt x="76" y="144"/>
                  </a:lnTo>
                  <a:lnTo>
                    <a:pt x="72" y="144"/>
                  </a:lnTo>
                  <a:lnTo>
                    <a:pt x="72" y="140"/>
                  </a:lnTo>
                  <a:lnTo>
                    <a:pt x="76" y="140"/>
                  </a:lnTo>
                  <a:lnTo>
                    <a:pt x="76" y="136"/>
                  </a:lnTo>
                  <a:lnTo>
                    <a:pt x="76" y="132"/>
                  </a:lnTo>
                  <a:lnTo>
                    <a:pt x="80" y="132"/>
                  </a:lnTo>
                  <a:lnTo>
                    <a:pt x="80" y="128"/>
                  </a:lnTo>
                  <a:lnTo>
                    <a:pt x="76" y="128"/>
                  </a:lnTo>
                  <a:lnTo>
                    <a:pt x="80" y="124"/>
                  </a:lnTo>
                  <a:lnTo>
                    <a:pt x="80" y="122"/>
                  </a:lnTo>
                  <a:lnTo>
                    <a:pt x="80" y="118"/>
                  </a:lnTo>
                  <a:lnTo>
                    <a:pt x="76" y="118"/>
                  </a:lnTo>
                  <a:lnTo>
                    <a:pt x="76" y="114"/>
                  </a:lnTo>
                  <a:lnTo>
                    <a:pt x="72" y="114"/>
                  </a:lnTo>
                  <a:lnTo>
                    <a:pt x="72" y="110"/>
                  </a:lnTo>
                  <a:lnTo>
                    <a:pt x="68" y="106"/>
                  </a:lnTo>
                  <a:lnTo>
                    <a:pt x="68" y="102"/>
                  </a:lnTo>
                  <a:lnTo>
                    <a:pt x="64" y="102"/>
                  </a:lnTo>
                  <a:lnTo>
                    <a:pt x="68" y="102"/>
                  </a:lnTo>
                  <a:lnTo>
                    <a:pt x="68" y="98"/>
                  </a:lnTo>
                  <a:lnTo>
                    <a:pt x="64" y="96"/>
                  </a:lnTo>
                  <a:lnTo>
                    <a:pt x="68" y="96"/>
                  </a:lnTo>
                  <a:lnTo>
                    <a:pt x="68" y="92"/>
                  </a:lnTo>
                  <a:lnTo>
                    <a:pt x="68" y="88"/>
                  </a:lnTo>
                  <a:lnTo>
                    <a:pt x="64" y="88"/>
                  </a:lnTo>
                  <a:lnTo>
                    <a:pt x="64" y="84"/>
                  </a:lnTo>
                  <a:lnTo>
                    <a:pt x="60" y="84"/>
                  </a:lnTo>
                  <a:lnTo>
                    <a:pt x="60" y="80"/>
                  </a:lnTo>
                  <a:lnTo>
                    <a:pt x="60" y="80"/>
                  </a:lnTo>
                  <a:lnTo>
                    <a:pt x="60" y="8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31" name="Freeform 38">
              <a:extLst>
                <a:ext uri="{FF2B5EF4-FFF2-40B4-BE49-F238E27FC236}">
                  <a16:creationId xmlns:a16="http://schemas.microsoft.com/office/drawing/2014/main" id="{F26BE7CC-8F6D-DC97-0362-2092B2503681}"/>
                </a:ext>
              </a:extLst>
            </p:cNvPr>
            <p:cNvSpPr>
              <a:spLocks/>
            </p:cNvSpPr>
            <p:nvPr/>
          </p:nvSpPr>
          <p:spPr bwMode="auto">
            <a:xfrm>
              <a:off x="5181600" y="3590993"/>
              <a:ext cx="34925" cy="47625"/>
            </a:xfrm>
            <a:custGeom>
              <a:avLst/>
              <a:gdLst>
                <a:gd name="T0" fmla="*/ 14 w 22"/>
                <a:gd name="T1" fmla="*/ 0 h 30"/>
                <a:gd name="T2" fmla="*/ 14 w 22"/>
                <a:gd name="T3" fmla="*/ 0 h 30"/>
                <a:gd name="T4" fmla="*/ 14 w 22"/>
                <a:gd name="T5" fmla="*/ 0 h 30"/>
                <a:gd name="T6" fmla="*/ 18 w 22"/>
                <a:gd name="T7" fmla="*/ 0 h 30"/>
                <a:gd name="T8" fmla="*/ 18 w 22"/>
                <a:gd name="T9" fmla="*/ 0 h 30"/>
                <a:gd name="T10" fmla="*/ 18 w 22"/>
                <a:gd name="T11" fmla="*/ 0 h 30"/>
                <a:gd name="T12" fmla="*/ 18 w 22"/>
                <a:gd name="T13" fmla="*/ 0 h 30"/>
                <a:gd name="T14" fmla="*/ 22 w 22"/>
                <a:gd name="T15" fmla="*/ 4 h 30"/>
                <a:gd name="T16" fmla="*/ 22 w 22"/>
                <a:gd name="T17" fmla="*/ 8 h 30"/>
                <a:gd name="T18" fmla="*/ 22 w 22"/>
                <a:gd name="T19" fmla="*/ 8 h 30"/>
                <a:gd name="T20" fmla="*/ 18 w 22"/>
                <a:gd name="T21" fmla="*/ 12 h 30"/>
                <a:gd name="T22" fmla="*/ 18 w 22"/>
                <a:gd name="T23" fmla="*/ 12 h 30"/>
                <a:gd name="T24" fmla="*/ 18 w 22"/>
                <a:gd name="T25" fmla="*/ 16 h 30"/>
                <a:gd name="T26" fmla="*/ 18 w 22"/>
                <a:gd name="T27" fmla="*/ 16 h 30"/>
                <a:gd name="T28" fmla="*/ 18 w 22"/>
                <a:gd name="T29" fmla="*/ 16 h 30"/>
                <a:gd name="T30" fmla="*/ 14 w 22"/>
                <a:gd name="T31" fmla="*/ 16 h 30"/>
                <a:gd name="T32" fmla="*/ 10 w 22"/>
                <a:gd name="T33" fmla="*/ 20 h 30"/>
                <a:gd name="T34" fmla="*/ 14 w 22"/>
                <a:gd name="T35" fmla="*/ 20 h 30"/>
                <a:gd name="T36" fmla="*/ 14 w 22"/>
                <a:gd name="T37" fmla="*/ 20 h 30"/>
                <a:gd name="T38" fmla="*/ 10 w 22"/>
                <a:gd name="T39" fmla="*/ 22 h 30"/>
                <a:gd name="T40" fmla="*/ 10 w 22"/>
                <a:gd name="T41" fmla="*/ 22 h 30"/>
                <a:gd name="T42" fmla="*/ 10 w 22"/>
                <a:gd name="T43" fmla="*/ 22 h 30"/>
                <a:gd name="T44" fmla="*/ 10 w 22"/>
                <a:gd name="T45" fmla="*/ 22 h 30"/>
                <a:gd name="T46" fmla="*/ 6 w 22"/>
                <a:gd name="T47" fmla="*/ 26 h 30"/>
                <a:gd name="T48" fmla="*/ 6 w 22"/>
                <a:gd name="T49" fmla="*/ 26 h 30"/>
                <a:gd name="T50" fmla="*/ 6 w 22"/>
                <a:gd name="T51" fmla="*/ 26 h 30"/>
                <a:gd name="T52" fmla="*/ 6 w 22"/>
                <a:gd name="T53" fmla="*/ 30 h 30"/>
                <a:gd name="T54" fmla="*/ 2 w 22"/>
                <a:gd name="T55" fmla="*/ 30 h 30"/>
                <a:gd name="T56" fmla="*/ 2 w 22"/>
                <a:gd name="T57" fmla="*/ 30 h 30"/>
                <a:gd name="T58" fmla="*/ 0 w 22"/>
                <a:gd name="T59" fmla="*/ 30 h 30"/>
                <a:gd name="T60" fmla="*/ 0 w 22"/>
                <a:gd name="T61" fmla="*/ 26 h 30"/>
                <a:gd name="T62" fmla="*/ 2 w 22"/>
                <a:gd name="T63" fmla="*/ 26 h 30"/>
                <a:gd name="T64" fmla="*/ 2 w 22"/>
                <a:gd name="T65" fmla="*/ 22 h 30"/>
                <a:gd name="T66" fmla="*/ 2 w 22"/>
                <a:gd name="T67" fmla="*/ 22 h 30"/>
                <a:gd name="T68" fmla="*/ 2 w 22"/>
                <a:gd name="T69" fmla="*/ 22 h 30"/>
                <a:gd name="T70" fmla="*/ 2 w 22"/>
                <a:gd name="T71" fmla="*/ 20 h 30"/>
                <a:gd name="T72" fmla="*/ 2 w 22"/>
                <a:gd name="T73" fmla="*/ 20 h 30"/>
                <a:gd name="T74" fmla="*/ 6 w 22"/>
                <a:gd name="T75" fmla="*/ 16 h 30"/>
                <a:gd name="T76" fmla="*/ 6 w 22"/>
                <a:gd name="T77" fmla="*/ 16 h 30"/>
                <a:gd name="T78" fmla="*/ 6 w 22"/>
                <a:gd name="T79" fmla="*/ 16 h 30"/>
                <a:gd name="T80" fmla="*/ 6 w 22"/>
                <a:gd name="T81" fmla="*/ 12 h 30"/>
                <a:gd name="T82" fmla="*/ 6 w 22"/>
                <a:gd name="T83" fmla="*/ 12 h 30"/>
                <a:gd name="T84" fmla="*/ 6 w 22"/>
                <a:gd name="T85" fmla="*/ 8 h 30"/>
                <a:gd name="T86" fmla="*/ 6 w 22"/>
                <a:gd name="T87" fmla="*/ 8 h 30"/>
                <a:gd name="T88" fmla="*/ 6 w 22"/>
                <a:gd name="T89" fmla="*/ 8 h 30"/>
                <a:gd name="T90" fmla="*/ 10 w 22"/>
                <a:gd name="T91" fmla="*/ 4 h 30"/>
                <a:gd name="T92" fmla="*/ 14 w 22"/>
                <a:gd name="T93" fmla="*/ 0 h 30"/>
                <a:gd name="T94" fmla="*/ 14 w 22"/>
                <a:gd name="T95" fmla="*/ 0 h 30"/>
                <a:gd name="T96" fmla="*/ 14 w 22"/>
                <a:gd name="T9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30">
                  <a:moveTo>
                    <a:pt x="14" y="0"/>
                  </a:moveTo>
                  <a:lnTo>
                    <a:pt x="14" y="0"/>
                  </a:lnTo>
                  <a:lnTo>
                    <a:pt x="14" y="0"/>
                  </a:lnTo>
                  <a:lnTo>
                    <a:pt x="14" y="0"/>
                  </a:lnTo>
                  <a:lnTo>
                    <a:pt x="14" y="0"/>
                  </a:lnTo>
                  <a:lnTo>
                    <a:pt x="14" y="0"/>
                  </a:lnTo>
                  <a:lnTo>
                    <a:pt x="18" y="0"/>
                  </a:lnTo>
                  <a:lnTo>
                    <a:pt x="18" y="0"/>
                  </a:lnTo>
                  <a:lnTo>
                    <a:pt x="18" y="0"/>
                  </a:lnTo>
                  <a:lnTo>
                    <a:pt x="18" y="0"/>
                  </a:lnTo>
                  <a:lnTo>
                    <a:pt x="18" y="0"/>
                  </a:lnTo>
                  <a:lnTo>
                    <a:pt x="18" y="0"/>
                  </a:lnTo>
                  <a:lnTo>
                    <a:pt x="18" y="4"/>
                  </a:lnTo>
                  <a:lnTo>
                    <a:pt x="18" y="0"/>
                  </a:lnTo>
                  <a:lnTo>
                    <a:pt x="18" y="4"/>
                  </a:lnTo>
                  <a:lnTo>
                    <a:pt x="22" y="4"/>
                  </a:lnTo>
                  <a:lnTo>
                    <a:pt x="22" y="4"/>
                  </a:lnTo>
                  <a:lnTo>
                    <a:pt x="22" y="8"/>
                  </a:lnTo>
                  <a:lnTo>
                    <a:pt x="22" y="8"/>
                  </a:lnTo>
                  <a:lnTo>
                    <a:pt x="22" y="8"/>
                  </a:lnTo>
                  <a:lnTo>
                    <a:pt x="18" y="12"/>
                  </a:lnTo>
                  <a:lnTo>
                    <a:pt x="18" y="12"/>
                  </a:lnTo>
                  <a:lnTo>
                    <a:pt x="18" y="12"/>
                  </a:lnTo>
                  <a:lnTo>
                    <a:pt x="18" y="12"/>
                  </a:lnTo>
                  <a:lnTo>
                    <a:pt x="18" y="16"/>
                  </a:lnTo>
                  <a:lnTo>
                    <a:pt x="18" y="16"/>
                  </a:lnTo>
                  <a:lnTo>
                    <a:pt x="18" y="16"/>
                  </a:lnTo>
                  <a:lnTo>
                    <a:pt x="18" y="16"/>
                  </a:lnTo>
                  <a:lnTo>
                    <a:pt x="18" y="16"/>
                  </a:lnTo>
                  <a:lnTo>
                    <a:pt x="18" y="16"/>
                  </a:lnTo>
                  <a:lnTo>
                    <a:pt x="14" y="16"/>
                  </a:lnTo>
                  <a:lnTo>
                    <a:pt x="14" y="16"/>
                  </a:lnTo>
                  <a:lnTo>
                    <a:pt x="14" y="16"/>
                  </a:lnTo>
                  <a:lnTo>
                    <a:pt x="10" y="20"/>
                  </a:lnTo>
                  <a:lnTo>
                    <a:pt x="10" y="20"/>
                  </a:lnTo>
                  <a:lnTo>
                    <a:pt x="14" y="20"/>
                  </a:lnTo>
                  <a:lnTo>
                    <a:pt x="14" y="20"/>
                  </a:lnTo>
                  <a:lnTo>
                    <a:pt x="14" y="20"/>
                  </a:lnTo>
                  <a:lnTo>
                    <a:pt x="10" y="22"/>
                  </a:lnTo>
                  <a:lnTo>
                    <a:pt x="10" y="22"/>
                  </a:lnTo>
                  <a:lnTo>
                    <a:pt x="10" y="22"/>
                  </a:lnTo>
                  <a:lnTo>
                    <a:pt x="10" y="22"/>
                  </a:lnTo>
                  <a:lnTo>
                    <a:pt x="10" y="22"/>
                  </a:lnTo>
                  <a:lnTo>
                    <a:pt x="10" y="22"/>
                  </a:lnTo>
                  <a:lnTo>
                    <a:pt x="10" y="22"/>
                  </a:lnTo>
                  <a:lnTo>
                    <a:pt x="10" y="22"/>
                  </a:lnTo>
                  <a:lnTo>
                    <a:pt x="10" y="22"/>
                  </a:lnTo>
                  <a:lnTo>
                    <a:pt x="6" y="26"/>
                  </a:lnTo>
                  <a:lnTo>
                    <a:pt x="6" y="26"/>
                  </a:lnTo>
                  <a:lnTo>
                    <a:pt x="6" y="26"/>
                  </a:lnTo>
                  <a:lnTo>
                    <a:pt x="6" y="26"/>
                  </a:lnTo>
                  <a:lnTo>
                    <a:pt x="6" y="26"/>
                  </a:lnTo>
                  <a:lnTo>
                    <a:pt x="6" y="26"/>
                  </a:lnTo>
                  <a:lnTo>
                    <a:pt x="6" y="30"/>
                  </a:lnTo>
                  <a:lnTo>
                    <a:pt x="2" y="30"/>
                  </a:lnTo>
                  <a:lnTo>
                    <a:pt x="2" y="30"/>
                  </a:lnTo>
                  <a:lnTo>
                    <a:pt x="2" y="30"/>
                  </a:lnTo>
                  <a:lnTo>
                    <a:pt x="2" y="30"/>
                  </a:lnTo>
                  <a:lnTo>
                    <a:pt x="2" y="30"/>
                  </a:lnTo>
                  <a:lnTo>
                    <a:pt x="0" y="30"/>
                  </a:lnTo>
                  <a:lnTo>
                    <a:pt x="0" y="30"/>
                  </a:lnTo>
                  <a:lnTo>
                    <a:pt x="0" y="26"/>
                  </a:lnTo>
                  <a:lnTo>
                    <a:pt x="2" y="26"/>
                  </a:lnTo>
                  <a:lnTo>
                    <a:pt x="2" y="26"/>
                  </a:lnTo>
                  <a:lnTo>
                    <a:pt x="2" y="26"/>
                  </a:lnTo>
                  <a:lnTo>
                    <a:pt x="2" y="22"/>
                  </a:lnTo>
                  <a:lnTo>
                    <a:pt x="2" y="22"/>
                  </a:lnTo>
                  <a:lnTo>
                    <a:pt x="2" y="22"/>
                  </a:lnTo>
                  <a:lnTo>
                    <a:pt x="2" y="22"/>
                  </a:lnTo>
                  <a:lnTo>
                    <a:pt x="2" y="22"/>
                  </a:lnTo>
                  <a:lnTo>
                    <a:pt x="2" y="20"/>
                  </a:lnTo>
                  <a:lnTo>
                    <a:pt x="2" y="20"/>
                  </a:lnTo>
                  <a:lnTo>
                    <a:pt x="2" y="20"/>
                  </a:lnTo>
                  <a:lnTo>
                    <a:pt x="2" y="20"/>
                  </a:lnTo>
                  <a:lnTo>
                    <a:pt x="2" y="16"/>
                  </a:lnTo>
                  <a:lnTo>
                    <a:pt x="6" y="16"/>
                  </a:lnTo>
                  <a:lnTo>
                    <a:pt x="6" y="16"/>
                  </a:lnTo>
                  <a:lnTo>
                    <a:pt x="6" y="16"/>
                  </a:lnTo>
                  <a:lnTo>
                    <a:pt x="6" y="16"/>
                  </a:lnTo>
                  <a:lnTo>
                    <a:pt x="6" y="16"/>
                  </a:lnTo>
                  <a:lnTo>
                    <a:pt x="6" y="16"/>
                  </a:lnTo>
                  <a:lnTo>
                    <a:pt x="6" y="12"/>
                  </a:lnTo>
                  <a:lnTo>
                    <a:pt x="6" y="16"/>
                  </a:lnTo>
                  <a:lnTo>
                    <a:pt x="6" y="12"/>
                  </a:lnTo>
                  <a:lnTo>
                    <a:pt x="6" y="12"/>
                  </a:lnTo>
                  <a:lnTo>
                    <a:pt x="6" y="8"/>
                  </a:lnTo>
                  <a:lnTo>
                    <a:pt x="6" y="8"/>
                  </a:lnTo>
                  <a:lnTo>
                    <a:pt x="6" y="8"/>
                  </a:lnTo>
                  <a:lnTo>
                    <a:pt x="6" y="8"/>
                  </a:lnTo>
                  <a:lnTo>
                    <a:pt x="6" y="8"/>
                  </a:lnTo>
                  <a:lnTo>
                    <a:pt x="6" y="4"/>
                  </a:lnTo>
                  <a:lnTo>
                    <a:pt x="10" y="4"/>
                  </a:lnTo>
                  <a:lnTo>
                    <a:pt x="10" y="4"/>
                  </a:lnTo>
                  <a:lnTo>
                    <a:pt x="14" y="0"/>
                  </a:lnTo>
                  <a:lnTo>
                    <a:pt x="14" y="0"/>
                  </a:lnTo>
                  <a:lnTo>
                    <a:pt x="14" y="0"/>
                  </a:lnTo>
                  <a:lnTo>
                    <a:pt x="14" y="0"/>
                  </a:lnTo>
                  <a:lnTo>
                    <a:pt x="14" y="0"/>
                  </a:lnTo>
                  <a:lnTo>
                    <a:pt x="14"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32" name="Freeform 39">
              <a:extLst>
                <a:ext uri="{FF2B5EF4-FFF2-40B4-BE49-F238E27FC236}">
                  <a16:creationId xmlns:a16="http://schemas.microsoft.com/office/drawing/2014/main" id="{DE27FA7A-1477-ACAC-2DB7-5B7563396237}"/>
                </a:ext>
              </a:extLst>
            </p:cNvPr>
            <p:cNvSpPr>
              <a:spLocks noEditPoints="1"/>
            </p:cNvSpPr>
            <p:nvPr/>
          </p:nvSpPr>
          <p:spPr bwMode="auto">
            <a:xfrm>
              <a:off x="6629400" y="4362518"/>
              <a:ext cx="444500" cy="177800"/>
            </a:xfrm>
            <a:custGeom>
              <a:avLst/>
              <a:gdLst>
                <a:gd name="T0" fmla="*/ 8 w 280"/>
                <a:gd name="T1" fmla="*/ 14 h 112"/>
                <a:gd name="T2" fmla="*/ 18 w 280"/>
                <a:gd name="T3" fmla="*/ 18 h 112"/>
                <a:gd name="T4" fmla="*/ 22 w 280"/>
                <a:gd name="T5" fmla="*/ 30 h 112"/>
                <a:gd name="T6" fmla="*/ 34 w 280"/>
                <a:gd name="T7" fmla="*/ 26 h 112"/>
                <a:gd name="T8" fmla="*/ 42 w 280"/>
                <a:gd name="T9" fmla="*/ 26 h 112"/>
                <a:gd name="T10" fmla="*/ 52 w 280"/>
                <a:gd name="T11" fmla="*/ 36 h 112"/>
                <a:gd name="T12" fmla="*/ 52 w 280"/>
                <a:gd name="T13" fmla="*/ 56 h 112"/>
                <a:gd name="T14" fmla="*/ 56 w 280"/>
                <a:gd name="T15" fmla="*/ 66 h 112"/>
                <a:gd name="T16" fmla="*/ 60 w 280"/>
                <a:gd name="T17" fmla="*/ 86 h 112"/>
                <a:gd name="T18" fmla="*/ 64 w 280"/>
                <a:gd name="T19" fmla="*/ 100 h 112"/>
                <a:gd name="T20" fmla="*/ 56 w 280"/>
                <a:gd name="T21" fmla="*/ 100 h 112"/>
                <a:gd name="T22" fmla="*/ 38 w 280"/>
                <a:gd name="T23" fmla="*/ 90 h 112"/>
                <a:gd name="T24" fmla="*/ 22 w 280"/>
                <a:gd name="T25" fmla="*/ 78 h 112"/>
                <a:gd name="T26" fmla="*/ 22 w 280"/>
                <a:gd name="T27" fmla="*/ 64 h 112"/>
                <a:gd name="T28" fmla="*/ 14 w 280"/>
                <a:gd name="T29" fmla="*/ 52 h 112"/>
                <a:gd name="T30" fmla="*/ 12 w 280"/>
                <a:gd name="T31" fmla="*/ 30 h 112"/>
                <a:gd name="T32" fmla="*/ 242 w 280"/>
                <a:gd name="T33" fmla="*/ 4 h 112"/>
                <a:gd name="T34" fmla="*/ 246 w 280"/>
                <a:gd name="T35" fmla="*/ 0 h 112"/>
                <a:gd name="T36" fmla="*/ 254 w 280"/>
                <a:gd name="T37" fmla="*/ 10 h 112"/>
                <a:gd name="T38" fmla="*/ 266 w 280"/>
                <a:gd name="T39" fmla="*/ 44 h 112"/>
                <a:gd name="T40" fmla="*/ 258 w 280"/>
                <a:gd name="T41" fmla="*/ 52 h 112"/>
                <a:gd name="T42" fmla="*/ 168 w 280"/>
                <a:gd name="T43" fmla="*/ 86 h 112"/>
                <a:gd name="T44" fmla="*/ 210 w 280"/>
                <a:gd name="T45" fmla="*/ 48 h 112"/>
                <a:gd name="T46" fmla="*/ 216 w 280"/>
                <a:gd name="T47" fmla="*/ 44 h 112"/>
                <a:gd name="T48" fmla="*/ 224 w 280"/>
                <a:gd name="T49" fmla="*/ 52 h 112"/>
                <a:gd name="T50" fmla="*/ 224 w 280"/>
                <a:gd name="T51" fmla="*/ 36 h 112"/>
                <a:gd name="T52" fmla="*/ 232 w 280"/>
                <a:gd name="T53" fmla="*/ 30 h 112"/>
                <a:gd name="T54" fmla="*/ 240 w 280"/>
                <a:gd name="T55" fmla="*/ 14 h 112"/>
                <a:gd name="T56" fmla="*/ 242 w 280"/>
                <a:gd name="T57" fmla="*/ 10 h 112"/>
                <a:gd name="T58" fmla="*/ 250 w 280"/>
                <a:gd name="T59" fmla="*/ 10 h 112"/>
                <a:gd name="T60" fmla="*/ 258 w 280"/>
                <a:gd name="T61" fmla="*/ 18 h 112"/>
                <a:gd name="T62" fmla="*/ 262 w 280"/>
                <a:gd name="T63" fmla="*/ 26 h 112"/>
                <a:gd name="T64" fmla="*/ 272 w 280"/>
                <a:gd name="T65" fmla="*/ 30 h 112"/>
                <a:gd name="T66" fmla="*/ 272 w 280"/>
                <a:gd name="T67" fmla="*/ 36 h 112"/>
                <a:gd name="T68" fmla="*/ 262 w 280"/>
                <a:gd name="T69" fmla="*/ 40 h 112"/>
                <a:gd name="T70" fmla="*/ 262 w 280"/>
                <a:gd name="T71" fmla="*/ 52 h 112"/>
                <a:gd name="T72" fmla="*/ 242 w 280"/>
                <a:gd name="T73" fmla="*/ 52 h 112"/>
                <a:gd name="T74" fmla="*/ 228 w 280"/>
                <a:gd name="T75" fmla="*/ 52 h 112"/>
                <a:gd name="T76" fmla="*/ 224 w 280"/>
                <a:gd name="T77" fmla="*/ 70 h 112"/>
                <a:gd name="T78" fmla="*/ 216 w 280"/>
                <a:gd name="T79" fmla="*/ 92 h 112"/>
                <a:gd name="T80" fmla="*/ 202 w 280"/>
                <a:gd name="T81" fmla="*/ 100 h 112"/>
                <a:gd name="T82" fmla="*/ 186 w 280"/>
                <a:gd name="T83" fmla="*/ 96 h 112"/>
                <a:gd name="T84" fmla="*/ 172 w 280"/>
                <a:gd name="T85" fmla="*/ 108 h 112"/>
                <a:gd name="T86" fmla="*/ 154 w 280"/>
                <a:gd name="T87" fmla="*/ 112 h 112"/>
                <a:gd name="T88" fmla="*/ 142 w 280"/>
                <a:gd name="T89" fmla="*/ 92 h 112"/>
                <a:gd name="T90" fmla="*/ 154 w 280"/>
                <a:gd name="T91" fmla="*/ 92 h 112"/>
                <a:gd name="T92" fmla="*/ 160 w 280"/>
                <a:gd name="T93" fmla="*/ 100 h 112"/>
                <a:gd name="T94" fmla="*/ 164 w 280"/>
                <a:gd name="T95" fmla="*/ 92 h 112"/>
                <a:gd name="T96" fmla="*/ 164 w 280"/>
                <a:gd name="T97" fmla="*/ 86 h 112"/>
                <a:gd name="T98" fmla="*/ 176 w 280"/>
                <a:gd name="T99" fmla="*/ 74 h 112"/>
                <a:gd name="T100" fmla="*/ 194 w 280"/>
                <a:gd name="T101" fmla="*/ 66 h 112"/>
                <a:gd name="T102" fmla="*/ 206 w 280"/>
                <a:gd name="T103" fmla="*/ 48 h 112"/>
                <a:gd name="T104" fmla="*/ 4 w 280"/>
                <a:gd name="T105" fmla="*/ 14 h 112"/>
                <a:gd name="T106" fmla="*/ 12 w 280"/>
                <a:gd name="T107" fmla="*/ 34 h 112"/>
                <a:gd name="T108" fmla="*/ 12 w 280"/>
                <a:gd name="T109" fmla="*/ 34 h 112"/>
                <a:gd name="T110" fmla="*/ 64 w 280"/>
                <a:gd name="T111"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112">
                  <a:moveTo>
                    <a:pt x="12" y="30"/>
                  </a:moveTo>
                  <a:lnTo>
                    <a:pt x="12" y="26"/>
                  </a:lnTo>
                  <a:lnTo>
                    <a:pt x="12" y="22"/>
                  </a:lnTo>
                  <a:lnTo>
                    <a:pt x="12" y="18"/>
                  </a:lnTo>
                  <a:lnTo>
                    <a:pt x="8" y="18"/>
                  </a:lnTo>
                  <a:lnTo>
                    <a:pt x="8" y="14"/>
                  </a:lnTo>
                  <a:lnTo>
                    <a:pt x="8" y="10"/>
                  </a:lnTo>
                  <a:lnTo>
                    <a:pt x="12" y="10"/>
                  </a:lnTo>
                  <a:lnTo>
                    <a:pt x="12" y="14"/>
                  </a:lnTo>
                  <a:lnTo>
                    <a:pt x="14" y="14"/>
                  </a:lnTo>
                  <a:lnTo>
                    <a:pt x="18" y="14"/>
                  </a:lnTo>
                  <a:lnTo>
                    <a:pt x="18" y="18"/>
                  </a:lnTo>
                  <a:lnTo>
                    <a:pt x="22" y="18"/>
                  </a:lnTo>
                  <a:lnTo>
                    <a:pt x="22" y="22"/>
                  </a:lnTo>
                  <a:lnTo>
                    <a:pt x="18" y="22"/>
                  </a:lnTo>
                  <a:lnTo>
                    <a:pt x="18" y="26"/>
                  </a:lnTo>
                  <a:lnTo>
                    <a:pt x="22" y="26"/>
                  </a:lnTo>
                  <a:lnTo>
                    <a:pt x="22" y="30"/>
                  </a:lnTo>
                  <a:lnTo>
                    <a:pt x="22" y="26"/>
                  </a:lnTo>
                  <a:lnTo>
                    <a:pt x="26" y="26"/>
                  </a:lnTo>
                  <a:lnTo>
                    <a:pt x="26" y="22"/>
                  </a:lnTo>
                  <a:lnTo>
                    <a:pt x="30" y="22"/>
                  </a:lnTo>
                  <a:lnTo>
                    <a:pt x="30" y="26"/>
                  </a:lnTo>
                  <a:lnTo>
                    <a:pt x="34" y="26"/>
                  </a:lnTo>
                  <a:lnTo>
                    <a:pt x="34" y="22"/>
                  </a:lnTo>
                  <a:lnTo>
                    <a:pt x="34" y="18"/>
                  </a:lnTo>
                  <a:lnTo>
                    <a:pt x="38" y="18"/>
                  </a:lnTo>
                  <a:lnTo>
                    <a:pt x="42" y="18"/>
                  </a:lnTo>
                  <a:lnTo>
                    <a:pt x="42" y="22"/>
                  </a:lnTo>
                  <a:lnTo>
                    <a:pt x="42" y="26"/>
                  </a:lnTo>
                  <a:lnTo>
                    <a:pt x="44" y="26"/>
                  </a:lnTo>
                  <a:lnTo>
                    <a:pt x="44" y="30"/>
                  </a:lnTo>
                  <a:lnTo>
                    <a:pt x="48" y="30"/>
                  </a:lnTo>
                  <a:lnTo>
                    <a:pt x="48" y="34"/>
                  </a:lnTo>
                  <a:lnTo>
                    <a:pt x="52" y="34"/>
                  </a:lnTo>
                  <a:lnTo>
                    <a:pt x="52" y="36"/>
                  </a:lnTo>
                  <a:lnTo>
                    <a:pt x="52" y="40"/>
                  </a:lnTo>
                  <a:lnTo>
                    <a:pt x="56" y="44"/>
                  </a:lnTo>
                  <a:lnTo>
                    <a:pt x="56" y="48"/>
                  </a:lnTo>
                  <a:lnTo>
                    <a:pt x="56" y="52"/>
                  </a:lnTo>
                  <a:lnTo>
                    <a:pt x="52" y="52"/>
                  </a:lnTo>
                  <a:lnTo>
                    <a:pt x="52" y="56"/>
                  </a:lnTo>
                  <a:lnTo>
                    <a:pt x="52" y="60"/>
                  </a:lnTo>
                  <a:lnTo>
                    <a:pt x="52" y="64"/>
                  </a:lnTo>
                  <a:lnTo>
                    <a:pt x="56" y="64"/>
                  </a:lnTo>
                  <a:lnTo>
                    <a:pt x="56" y="66"/>
                  </a:lnTo>
                  <a:lnTo>
                    <a:pt x="52" y="66"/>
                  </a:lnTo>
                  <a:lnTo>
                    <a:pt x="56" y="66"/>
                  </a:lnTo>
                  <a:lnTo>
                    <a:pt x="56" y="70"/>
                  </a:lnTo>
                  <a:lnTo>
                    <a:pt x="56" y="74"/>
                  </a:lnTo>
                  <a:lnTo>
                    <a:pt x="56" y="78"/>
                  </a:lnTo>
                  <a:lnTo>
                    <a:pt x="60" y="78"/>
                  </a:lnTo>
                  <a:lnTo>
                    <a:pt x="60" y="82"/>
                  </a:lnTo>
                  <a:lnTo>
                    <a:pt x="60" y="86"/>
                  </a:lnTo>
                  <a:lnTo>
                    <a:pt x="64" y="86"/>
                  </a:lnTo>
                  <a:lnTo>
                    <a:pt x="64" y="90"/>
                  </a:lnTo>
                  <a:lnTo>
                    <a:pt x="64" y="92"/>
                  </a:lnTo>
                  <a:lnTo>
                    <a:pt x="68" y="96"/>
                  </a:lnTo>
                  <a:lnTo>
                    <a:pt x="68" y="100"/>
                  </a:lnTo>
                  <a:lnTo>
                    <a:pt x="64" y="100"/>
                  </a:lnTo>
                  <a:lnTo>
                    <a:pt x="64" y="96"/>
                  </a:lnTo>
                  <a:lnTo>
                    <a:pt x="64" y="100"/>
                  </a:lnTo>
                  <a:lnTo>
                    <a:pt x="60" y="100"/>
                  </a:lnTo>
                  <a:lnTo>
                    <a:pt x="56" y="100"/>
                  </a:lnTo>
                  <a:lnTo>
                    <a:pt x="56" y="104"/>
                  </a:lnTo>
                  <a:lnTo>
                    <a:pt x="56" y="100"/>
                  </a:lnTo>
                  <a:lnTo>
                    <a:pt x="52" y="100"/>
                  </a:lnTo>
                  <a:lnTo>
                    <a:pt x="52" y="96"/>
                  </a:lnTo>
                  <a:lnTo>
                    <a:pt x="48" y="96"/>
                  </a:lnTo>
                  <a:lnTo>
                    <a:pt x="44" y="92"/>
                  </a:lnTo>
                  <a:lnTo>
                    <a:pt x="42" y="90"/>
                  </a:lnTo>
                  <a:lnTo>
                    <a:pt x="38" y="90"/>
                  </a:lnTo>
                  <a:lnTo>
                    <a:pt x="38" y="86"/>
                  </a:lnTo>
                  <a:lnTo>
                    <a:pt x="34" y="86"/>
                  </a:lnTo>
                  <a:lnTo>
                    <a:pt x="34" y="82"/>
                  </a:lnTo>
                  <a:lnTo>
                    <a:pt x="30" y="82"/>
                  </a:lnTo>
                  <a:lnTo>
                    <a:pt x="26" y="78"/>
                  </a:lnTo>
                  <a:lnTo>
                    <a:pt x="22" y="78"/>
                  </a:lnTo>
                  <a:lnTo>
                    <a:pt x="22" y="74"/>
                  </a:lnTo>
                  <a:lnTo>
                    <a:pt x="26" y="74"/>
                  </a:lnTo>
                  <a:lnTo>
                    <a:pt x="26" y="70"/>
                  </a:lnTo>
                  <a:lnTo>
                    <a:pt x="22" y="70"/>
                  </a:lnTo>
                  <a:lnTo>
                    <a:pt x="22" y="66"/>
                  </a:lnTo>
                  <a:lnTo>
                    <a:pt x="22" y="64"/>
                  </a:lnTo>
                  <a:lnTo>
                    <a:pt x="18" y="64"/>
                  </a:lnTo>
                  <a:lnTo>
                    <a:pt x="18" y="60"/>
                  </a:lnTo>
                  <a:lnTo>
                    <a:pt x="14" y="60"/>
                  </a:lnTo>
                  <a:lnTo>
                    <a:pt x="14" y="56"/>
                  </a:lnTo>
                  <a:lnTo>
                    <a:pt x="18" y="56"/>
                  </a:lnTo>
                  <a:lnTo>
                    <a:pt x="14" y="52"/>
                  </a:lnTo>
                  <a:lnTo>
                    <a:pt x="14" y="48"/>
                  </a:lnTo>
                  <a:lnTo>
                    <a:pt x="14" y="44"/>
                  </a:lnTo>
                  <a:lnTo>
                    <a:pt x="12" y="40"/>
                  </a:lnTo>
                  <a:lnTo>
                    <a:pt x="12" y="36"/>
                  </a:lnTo>
                  <a:lnTo>
                    <a:pt x="12" y="34"/>
                  </a:lnTo>
                  <a:lnTo>
                    <a:pt x="12" y="30"/>
                  </a:lnTo>
                  <a:lnTo>
                    <a:pt x="12" y="30"/>
                  </a:lnTo>
                  <a:lnTo>
                    <a:pt x="12" y="30"/>
                  </a:lnTo>
                  <a:close/>
                  <a:moveTo>
                    <a:pt x="242" y="4"/>
                  </a:moveTo>
                  <a:lnTo>
                    <a:pt x="246" y="0"/>
                  </a:lnTo>
                  <a:lnTo>
                    <a:pt x="242" y="4"/>
                  </a:lnTo>
                  <a:lnTo>
                    <a:pt x="242" y="4"/>
                  </a:lnTo>
                  <a:lnTo>
                    <a:pt x="242" y="4"/>
                  </a:lnTo>
                  <a:close/>
                  <a:moveTo>
                    <a:pt x="246" y="0"/>
                  </a:moveTo>
                  <a:lnTo>
                    <a:pt x="250" y="0"/>
                  </a:lnTo>
                  <a:lnTo>
                    <a:pt x="250" y="4"/>
                  </a:lnTo>
                  <a:lnTo>
                    <a:pt x="246" y="4"/>
                  </a:lnTo>
                  <a:lnTo>
                    <a:pt x="246" y="0"/>
                  </a:lnTo>
                  <a:lnTo>
                    <a:pt x="246" y="0"/>
                  </a:lnTo>
                  <a:lnTo>
                    <a:pt x="246" y="0"/>
                  </a:lnTo>
                  <a:close/>
                  <a:moveTo>
                    <a:pt x="250" y="10"/>
                  </a:moveTo>
                  <a:lnTo>
                    <a:pt x="254" y="10"/>
                  </a:lnTo>
                  <a:lnTo>
                    <a:pt x="254" y="6"/>
                  </a:lnTo>
                  <a:lnTo>
                    <a:pt x="254" y="10"/>
                  </a:lnTo>
                  <a:lnTo>
                    <a:pt x="250" y="10"/>
                  </a:lnTo>
                  <a:lnTo>
                    <a:pt x="250" y="10"/>
                  </a:lnTo>
                  <a:lnTo>
                    <a:pt x="250" y="10"/>
                  </a:lnTo>
                  <a:close/>
                  <a:moveTo>
                    <a:pt x="266" y="44"/>
                  </a:moveTo>
                  <a:lnTo>
                    <a:pt x="270" y="44"/>
                  </a:lnTo>
                  <a:lnTo>
                    <a:pt x="266" y="44"/>
                  </a:lnTo>
                  <a:lnTo>
                    <a:pt x="266" y="44"/>
                  </a:lnTo>
                  <a:lnTo>
                    <a:pt x="266" y="44"/>
                  </a:lnTo>
                  <a:close/>
                  <a:moveTo>
                    <a:pt x="258" y="52"/>
                  </a:moveTo>
                  <a:lnTo>
                    <a:pt x="254" y="52"/>
                  </a:lnTo>
                  <a:lnTo>
                    <a:pt x="258" y="52"/>
                  </a:lnTo>
                  <a:lnTo>
                    <a:pt x="258" y="52"/>
                  </a:lnTo>
                  <a:lnTo>
                    <a:pt x="258" y="52"/>
                  </a:lnTo>
                  <a:close/>
                  <a:moveTo>
                    <a:pt x="164" y="82"/>
                  </a:moveTo>
                  <a:lnTo>
                    <a:pt x="164" y="78"/>
                  </a:lnTo>
                  <a:lnTo>
                    <a:pt x="168" y="78"/>
                  </a:lnTo>
                  <a:lnTo>
                    <a:pt x="168" y="82"/>
                  </a:lnTo>
                  <a:lnTo>
                    <a:pt x="168" y="86"/>
                  </a:lnTo>
                  <a:lnTo>
                    <a:pt x="164" y="82"/>
                  </a:lnTo>
                  <a:lnTo>
                    <a:pt x="164" y="82"/>
                  </a:lnTo>
                  <a:lnTo>
                    <a:pt x="164" y="82"/>
                  </a:lnTo>
                  <a:close/>
                  <a:moveTo>
                    <a:pt x="206" y="44"/>
                  </a:moveTo>
                  <a:lnTo>
                    <a:pt x="206" y="48"/>
                  </a:lnTo>
                  <a:lnTo>
                    <a:pt x="210" y="48"/>
                  </a:lnTo>
                  <a:lnTo>
                    <a:pt x="210" y="52"/>
                  </a:lnTo>
                  <a:lnTo>
                    <a:pt x="214" y="56"/>
                  </a:lnTo>
                  <a:lnTo>
                    <a:pt x="216" y="56"/>
                  </a:lnTo>
                  <a:lnTo>
                    <a:pt x="216" y="52"/>
                  </a:lnTo>
                  <a:lnTo>
                    <a:pt x="216" y="48"/>
                  </a:lnTo>
                  <a:lnTo>
                    <a:pt x="216" y="44"/>
                  </a:lnTo>
                  <a:lnTo>
                    <a:pt x="216" y="40"/>
                  </a:lnTo>
                  <a:lnTo>
                    <a:pt x="220" y="40"/>
                  </a:lnTo>
                  <a:lnTo>
                    <a:pt x="216" y="44"/>
                  </a:lnTo>
                  <a:lnTo>
                    <a:pt x="220" y="44"/>
                  </a:lnTo>
                  <a:lnTo>
                    <a:pt x="220" y="48"/>
                  </a:lnTo>
                  <a:lnTo>
                    <a:pt x="224" y="52"/>
                  </a:lnTo>
                  <a:lnTo>
                    <a:pt x="224" y="48"/>
                  </a:lnTo>
                  <a:lnTo>
                    <a:pt x="220" y="48"/>
                  </a:lnTo>
                  <a:lnTo>
                    <a:pt x="220" y="44"/>
                  </a:lnTo>
                  <a:lnTo>
                    <a:pt x="220" y="40"/>
                  </a:lnTo>
                  <a:lnTo>
                    <a:pt x="224" y="40"/>
                  </a:lnTo>
                  <a:lnTo>
                    <a:pt x="224" y="36"/>
                  </a:lnTo>
                  <a:lnTo>
                    <a:pt x="228" y="36"/>
                  </a:lnTo>
                  <a:lnTo>
                    <a:pt x="224" y="36"/>
                  </a:lnTo>
                  <a:lnTo>
                    <a:pt x="224" y="34"/>
                  </a:lnTo>
                  <a:lnTo>
                    <a:pt x="224" y="30"/>
                  </a:lnTo>
                  <a:lnTo>
                    <a:pt x="228" y="30"/>
                  </a:lnTo>
                  <a:lnTo>
                    <a:pt x="232" y="30"/>
                  </a:lnTo>
                  <a:lnTo>
                    <a:pt x="232" y="26"/>
                  </a:lnTo>
                  <a:lnTo>
                    <a:pt x="232" y="22"/>
                  </a:lnTo>
                  <a:lnTo>
                    <a:pt x="236" y="22"/>
                  </a:lnTo>
                  <a:lnTo>
                    <a:pt x="236" y="18"/>
                  </a:lnTo>
                  <a:lnTo>
                    <a:pt x="236" y="14"/>
                  </a:lnTo>
                  <a:lnTo>
                    <a:pt x="240" y="14"/>
                  </a:lnTo>
                  <a:lnTo>
                    <a:pt x="240" y="10"/>
                  </a:lnTo>
                  <a:lnTo>
                    <a:pt x="242" y="10"/>
                  </a:lnTo>
                  <a:lnTo>
                    <a:pt x="242" y="6"/>
                  </a:lnTo>
                  <a:lnTo>
                    <a:pt x="242" y="4"/>
                  </a:lnTo>
                  <a:lnTo>
                    <a:pt x="242" y="6"/>
                  </a:lnTo>
                  <a:lnTo>
                    <a:pt x="242" y="10"/>
                  </a:lnTo>
                  <a:lnTo>
                    <a:pt x="246" y="10"/>
                  </a:lnTo>
                  <a:lnTo>
                    <a:pt x="246" y="6"/>
                  </a:lnTo>
                  <a:lnTo>
                    <a:pt x="246" y="4"/>
                  </a:lnTo>
                  <a:lnTo>
                    <a:pt x="250" y="4"/>
                  </a:lnTo>
                  <a:lnTo>
                    <a:pt x="250" y="6"/>
                  </a:lnTo>
                  <a:lnTo>
                    <a:pt x="250" y="10"/>
                  </a:lnTo>
                  <a:lnTo>
                    <a:pt x="254" y="10"/>
                  </a:lnTo>
                  <a:lnTo>
                    <a:pt x="254" y="14"/>
                  </a:lnTo>
                  <a:lnTo>
                    <a:pt x="254" y="10"/>
                  </a:lnTo>
                  <a:lnTo>
                    <a:pt x="254" y="14"/>
                  </a:lnTo>
                  <a:lnTo>
                    <a:pt x="258" y="14"/>
                  </a:lnTo>
                  <a:lnTo>
                    <a:pt x="258" y="18"/>
                  </a:lnTo>
                  <a:lnTo>
                    <a:pt x="254" y="18"/>
                  </a:lnTo>
                  <a:lnTo>
                    <a:pt x="258" y="22"/>
                  </a:lnTo>
                  <a:lnTo>
                    <a:pt x="254" y="22"/>
                  </a:lnTo>
                  <a:lnTo>
                    <a:pt x="258" y="22"/>
                  </a:lnTo>
                  <a:lnTo>
                    <a:pt x="262" y="22"/>
                  </a:lnTo>
                  <a:lnTo>
                    <a:pt x="262" y="26"/>
                  </a:lnTo>
                  <a:lnTo>
                    <a:pt x="258" y="26"/>
                  </a:lnTo>
                  <a:lnTo>
                    <a:pt x="262" y="26"/>
                  </a:lnTo>
                  <a:lnTo>
                    <a:pt x="266" y="26"/>
                  </a:lnTo>
                  <a:lnTo>
                    <a:pt x="270" y="26"/>
                  </a:lnTo>
                  <a:lnTo>
                    <a:pt x="270" y="30"/>
                  </a:lnTo>
                  <a:lnTo>
                    <a:pt x="272" y="30"/>
                  </a:lnTo>
                  <a:lnTo>
                    <a:pt x="272" y="34"/>
                  </a:lnTo>
                  <a:lnTo>
                    <a:pt x="276" y="34"/>
                  </a:lnTo>
                  <a:lnTo>
                    <a:pt x="280" y="34"/>
                  </a:lnTo>
                  <a:lnTo>
                    <a:pt x="280" y="36"/>
                  </a:lnTo>
                  <a:lnTo>
                    <a:pt x="276" y="36"/>
                  </a:lnTo>
                  <a:lnTo>
                    <a:pt x="272" y="36"/>
                  </a:lnTo>
                  <a:lnTo>
                    <a:pt x="272" y="40"/>
                  </a:lnTo>
                  <a:lnTo>
                    <a:pt x="270" y="40"/>
                  </a:lnTo>
                  <a:lnTo>
                    <a:pt x="266" y="40"/>
                  </a:lnTo>
                  <a:lnTo>
                    <a:pt x="266" y="36"/>
                  </a:lnTo>
                  <a:lnTo>
                    <a:pt x="266" y="40"/>
                  </a:lnTo>
                  <a:lnTo>
                    <a:pt x="262" y="40"/>
                  </a:lnTo>
                  <a:lnTo>
                    <a:pt x="266" y="44"/>
                  </a:lnTo>
                  <a:lnTo>
                    <a:pt x="270" y="44"/>
                  </a:lnTo>
                  <a:lnTo>
                    <a:pt x="270" y="48"/>
                  </a:lnTo>
                  <a:lnTo>
                    <a:pt x="270" y="52"/>
                  </a:lnTo>
                  <a:lnTo>
                    <a:pt x="266" y="52"/>
                  </a:lnTo>
                  <a:lnTo>
                    <a:pt x="262" y="52"/>
                  </a:lnTo>
                  <a:lnTo>
                    <a:pt x="258" y="52"/>
                  </a:lnTo>
                  <a:lnTo>
                    <a:pt x="258" y="48"/>
                  </a:lnTo>
                  <a:lnTo>
                    <a:pt x="254" y="52"/>
                  </a:lnTo>
                  <a:lnTo>
                    <a:pt x="250" y="52"/>
                  </a:lnTo>
                  <a:lnTo>
                    <a:pt x="246" y="52"/>
                  </a:lnTo>
                  <a:lnTo>
                    <a:pt x="242" y="52"/>
                  </a:lnTo>
                  <a:lnTo>
                    <a:pt x="240" y="52"/>
                  </a:lnTo>
                  <a:lnTo>
                    <a:pt x="236" y="52"/>
                  </a:lnTo>
                  <a:lnTo>
                    <a:pt x="232" y="52"/>
                  </a:lnTo>
                  <a:lnTo>
                    <a:pt x="232" y="48"/>
                  </a:lnTo>
                  <a:lnTo>
                    <a:pt x="232" y="52"/>
                  </a:lnTo>
                  <a:lnTo>
                    <a:pt x="228" y="52"/>
                  </a:lnTo>
                  <a:lnTo>
                    <a:pt x="228" y="56"/>
                  </a:lnTo>
                  <a:lnTo>
                    <a:pt x="228" y="60"/>
                  </a:lnTo>
                  <a:lnTo>
                    <a:pt x="228" y="64"/>
                  </a:lnTo>
                  <a:lnTo>
                    <a:pt x="228" y="66"/>
                  </a:lnTo>
                  <a:lnTo>
                    <a:pt x="224" y="66"/>
                  </a:lnTo>
                  <a:lnTo>
                    <a:pt x="224" y="70"/>
                  </a:lnTo>
                  <a:lnTo>
                    <a:pt x="224" y="74"/>
                  </a:lnTo>
                  <a:lnTo>
                    <a:pt x="220" y="74"/>
                  </a:lnTo>
                  <a:lnTo>
                    <a:pt x="220" y="82"/>
                  </a:lnTo>
                  <a:lnTo>
                    <a:pt x="216" y="86"/>
                  </a:lnTo>
                  <a:lnTo>
                    <a:pt x="216" y="90"/>
                  </a:lnTo>
                  <a:lnTo>
                    <a:pt x="216" y="92"/>
                  </a:lnTo>
                  <a:lnTo>
                    <a:pt x="214" y="92"/>
                  </a:lnTo>
                  <a:lnTo>
                    <a:pt x="214" y="96"/>
                  </a:lnTo>
                  <a:lnTo>
                    <a:pt x="214" y="100"/>
                  </a:lnTo>
                  <a:lnTo>
                    <a:pt x="210" y="100"/>
                  </a:lnTo>
                  <a:lnTo>
                    <a:pt x="206" y="100"/>
                  </a:lnTo>
                  <a:lnTo>
                    <a:pt x="202" y="100"/>
                  </a:lnTo>
                  <a:lnTo>
                    <a:pt x="202" y="104"/>
                  </a:lnTo>
                  <a:lnTo>
                    <a:pt x="198" y="104"/>
                  </a:lnTo>
                  <a:lnTo>
                    <a:pt x="194" y="100"/>
                  </a:lnTo>
                  <a:lnTo>
                    <a:pt x="190" y="100"/>
                  </a:lnTo>
                  <a:lnTo>
                    <a:pt x="190" y="96"/>
                  </a:lnTo>
                  <a:lnTo>
                    <a:pt x="186" y="96"/>
                  </a:lnTo>
                  <a:lnTo>
                    <a:pt x="184" y="96"/>
                  </a:lnTo>
                  <a:lnTo>
                    <a:pt x="180" y="100"/>
                  </a:lnTo>
                  <a:lnTo>
                    <a:pt x="180" y="104"/>
                  </a:lnTo>
                  <a:lnTo>
                    <a:pt x="176" y="104"/>
                  </a:lnTo>
                  <a:lnTo>
                    <a:pt x="176" y="108"/>
                  </a:lnTo>
                  <a:lnTo>
                    <a:pt x="172" y="108"/>
                  </a:lnTo>
                  <a:lnTo>
                    <a:pt x="168" y="108"/>
                  </a:lnTo>
                  <a:lnTo>
                    <a:pt x="164" y="108"/>
                  </a:lnTo>
                  <a:lnTo>
                    <a:pt x="160" y="108"/>
                  </a:lnTo>
                  <a:lnTo>
                    <a:pt x="156" y="108"/>
                  </a:lnTo>
                  <a:lnTo>
                    <a:pt x="156" y="112"/>
                  </a:lnTo>
                  <a:lnTo>
                    <a:pt x="154" y="112"/>
                  </a:lnTo>
                  <a:lnTo>
                    <a:pt x="154" y="108"/>
                  </a:lnTo>
                  <a:lnTo>
                    <a:pt x="150" y="104"/>
                  </a:lnTo>
                  <a:lnTo>
                    <a:pt x="146" y="104"/>
                  </a:lnTo>
                  <a:lnTo>
                    <a:pt x="146" y="100"/>
                  </a:lnTo>
                  <a:lnTo>
                    <a:pt x="142" y="96"/>
                  </a:lnTo>
                  <a:lnTo>
                    <a:pt x="142" y="92"/>
                  </a:lnTo>
                  <a:lnTo>
                    <a:pt x="142" y="90"/>
                  </a:lnTo>
                  <a:lnTo>
                    <a:pt x="142" y="92"/>
                  </a:lnTo>
                  <a:lnTo>
                    <a:pt x="146" y="92"/>
                  </a:lnTo>
                  <a:lnTo>
                    <a:pt x="146" y="96"/>
                  </a:lnTo>
                  <a:lnTo>
                    <a:pt x="150" y="96"/>
                  </a:lnTo>
                  <a:lnTo>
                    <a:pt x="154" y="92"/>
                  </a:lnTo>
                  <a:lnTo>
                    <a:pt x="154" y="96"/>
                  </a:lnTo>
                  <a:lnTo>
                    <a:pt x="156" y="96"/>
                  </a:lnTo>
                  <a:lnTo>
                    <a:pt x="156" y="100"/>
                  </a:lnTo>
                  <a:lnTo>
                    <a:pt x="156" y="96"/>
                  </a:lnTo>
                  <a:lnTo>
                    <a:pt x="160" y="96"/>
                  </a:lnTo>
                  <a:lnTo>
                    <a:pt x="160" y="100"/>
                  </a:lnTo>
                  <a:lnTo>
                    <a:pt x="164" y="100"/>
                  </a:lnTo>
                  <a:lnTo>
                    <a:pt x="168" y="100"/>
                  </a:lnTo>
                  <a:lnTo>
                    <a:pt x="164" y="100"/>
                  </a:lnTo>
                  <a:lnTo>
                    <a:pt x="160" y="100"/>
                  </a:lnTo>
                  <a:lnTo>
                    <a:pt x="160" y="96"/>
                  </a:lnTo>
                  <a:lnTo>
                    <a:pt x="164" y="92"/>
                  </a:lnTo>
                  <a:lnTo>
                    <a:pt x="164" y="90"/>
                  </a:lnTo>
                  <a:lnTo>
                    <a:pt x="168" y="90"/>
                  </a:lnTo>
                  <a:lnTo>
                    <a:pt x="164" y="90"/>
                  </a:lnTo>
                  <a:lnTo>
                    <a:pt x="164" y="86"/>
                  </a:lnTo>
                  <a:lnTo>
                    <a:pt x="164" y="82"/>
                  </a:lnTo>
                  <a:lnTo>
                    <a:pt x="164" y="86"/>
                  </a:lnTo>
                  <a:lnTo>
                    <a:pt x="168" y="86"/>
                  </a:lnTo>
                  <a:lnTo>
                    <a:pt x="168" y="82"/>
                  </a:lnTo>
                  <a:lnTo>
                    <a:pt x="168" y="78"/>
                  </a:lnTo>
                  <a:lnTo>
                    <a:pt x="172" y="78"/>
                  </a:lnTo>
                  <a:lnTo>
                    <a:pt x="172" y="74"/>
                  </a:lnTo>
                  <a:lnTo>
                    <a:pt x="176" y="74"/>
                  </a:lnTo>
                  <a:lnTo>
                    <a:pt x="180" y="74"/>
                  </a:lnTo>
                  <a:lnTo>
                    <a:pt x="184" y="74"/>
                  </a:lnTo>
                  <a:lnTo>
                    <a:pt x="186" y="74"/>
                  </a:lnTo>
                  <a:lnTo>
                    <a:pt x="186" y="70"/>
                  </a:lnTo>
                  <a:lnTo>
                    <a:pt x="190" y="70"/>
                  </a:lnTo>
                  <a:lnTo>
                    <a:pt x="194" y="66"/>
                  </a:lnTo>
                  <a:lnTo>
                    <a:pt x="194" y="64"/>
                  </a:lnTo>
                  <a:lnTo>
                    <a:pt x="198" y="60"/>
                  </a:lnTo>
                  <a:lnTo>
                    <a:pt x="198" y="56"/>
                  </a:lnTo>
                  <a:lnTo>
                    <a:pt x="202" y="56"/>
                  </a:lnTo>
                  <a:lnTo>
                    <a:pt x="202" y="52"/>
                  </a:lnTo>
                  <a:lnTo>
                    <a:pt x="206" y="48"/>
                  </a:lnTo>
                  <a:lnTo>
                    <a:pt x="202" y="48"/>
                  </a:lnTo>
                  <a:lnTo>
                    <a:pt x="202" y="44"/>
                  </a:lnTo>
                  <a:lnTo>
                    <a:pt x="206" y="44"/>
                  </a:lnTo>
                  <a:lnTo>
                    <a:pt x="206" y="44"/>
                  </a:lnTo>
                  <a:lnTo>
                    <a:pt x="206" y="44"/>
                  </a:lnTo>
                  <a:close/>
                  <a:moveTo>
                    <a:pt x="4" y="14"/>
                  </a:moveTo>
                  <a:lnTo>
                    <a:pt x="4" y="18"/>
                  </a:lnTo>
                  <a:lnTo>
                    <a:pt x="0" y="14"/>
                  </a:lnTo>
                  <a:lnTo>
                    <a:pt x="4" y="14"/>
                  </a:lnTo>
                  <a:lnTo>
                    <a:pt x="4" y="14"/>
                  </a:lnTo>
                  <a:lnTo>
                    <a:pt x="4" y="14"/>
                  </a:lnTo>
                  <a:close/>
                  <a:moveTo>
                    <a:pt x="12" y="34"/>
                  </a:moveTo>
                  <a:lnTo>
                    <a:pt x="8" y="34"/>
                  </a:lnTo>
                  <a:lnTo>
                    <a:pt x="8" y="30"/>
                  </a:lnTo>
                  <a:lnTo>
                    <a:pt x="12" y="30"/>
                  </a:lnTo>
                  <a:lnTo>
                    <a:pt x="12" y="34"/>
                  </a:lnTo>
                  <a:lnTo>
                    <a:pt x="12" y="34"/>
                  </a:lnTo>
                  <a:lnTo>
                    <a:pt x="12" y="34"/>
                  </a:lnTo>
                  <a:close/>
                  <a:moveTo>
                    <a:pt x="64" y="74"/>
                  </a:moveTo>
                  <a:lnTo>
                    <a:pt x="64" y="78"/>
                  </a:lnTo>
                  <a:lnTo>
                    <a:pt x="68" y="78"/>
                  </a:lnTo>
                  <a:lnTo>
                    <a:pt x="64" y="78"/>
                  </a:lnTo>
                  <a:lnTo>
                    <a:pt x="64" y="74"/>
                  </a:lnTo>
                  <a:lnTo>
                    <a:pt x="64" y="74"/>
                  </a:lnTo>
                  <a:lnTo>
                    <a:pt x="64" y="7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33" name="Freeform 40">
              <a:extLst>
                <a:ext uri="{FF2B5EF4-FFF2-40B4-BE49-F238E27FC236}">
                  <a16:creationId xmlns:a16="http://schemas.microsoft.com/office/drawing/2014/main" id="{711B3C5D-71E0-69D5-36A8-3C4E22FE6AF9}"/>
                </a:ext>
              </a:extLst>
            </p:cNvPr>
            <p:cNvSpPr>
              <a:spLocks noEditPoints="1"/>
            </p:cNvSpPr>
            <p:nvPr/>
          </p:nvSpPr>
          <p:spPr bwMode="auto">
            <a:xfrm>
              <a:off x="6032500" y="4368868"/>
              <a:ext cx="12700" cy="206375"/>
            </a:xfrm>
            <a:custGeom>
              <a:avLst/>
              <a:gdLst>
                <a:gd name="T0" fmla="*/ 0 w 8"/>
                <a:gd name="T1" fmla="*/ 0 h 130"/>
                <a:gd name="T2" fmla="*/ 0 w 8"/>
                <a:gd name="T3" fmla="*/ 0 h 130"/>
                <a:gd name="T4" fmla="*/ 4 w 8"/>
                <a:gd name="T5" fmla="*/ 6 h 130"/>
                <a:gd name="T6" fmla="*/ 4 w 8"/>
                <a:gd name="T7" fmla="*/ 2 h 130"/>
                <a:gd name="T8" fmla="*/ 4 w 8"/>
                <a:gd name="T9" fmla="*/ 2 h 130"/>
                <a:gd name="T10" fmla="*/ 0 w 8"/>
                <a:gd name="T11" fmla="*/ 10 h 130"/>
                <a:gd name="T12" fmla="*/ 0 w 8"/>
                <a:gd name="T13" fmla="*/ 10 h 130"/>
                <a:gd name="T14" fmla="*/ 0 w 8"/>
                <a:gd name="T15" fmla="*/ 18 h 130"/>
                <a:gd name="T16" fmla="*/ 0 w 8"/>
                <a:gd name="T17" fmla="*/ 18 h 130"/>
                <a:gd name="T18" fmla="*/ 4 w 8"/>
                <a:gd name="T19" fmla="*/ 22 h 130"/>
                <a:gd name="T20" fmla="*/ 8 w 8"/>
                <a:gd name="T21" fmla="*/ 22 h 130"/>
                <a:gd name="T22" fmla="*/ 8 w 8"/>
                <a:gd name="T23" fmla="*/ 30 h 130"/>
                <a:gd name="T24" fmla="*/ 8 w 8"/>
                <a:gd name="T25" fmla="*/ 30 h 130"/>
                <a:gd name="T26" fmla="*/ 8 w 8"/>
                <a:gd name="T27" fmla="*/ 30 h 130"/>
                <a:gd name="T28" fmla="*/ 0 w 8"/>
                <a:gd name="T29" fmla="*/ 36 h 130"/>
                <a:gd name="T30" fmla="*/ 0 w 8"/>
                <a:gd name="T31" fmla="*/ 36 h 130"/>
                <a:gd name="T32" fmla="*/ 0 w 8"/>
                <a:gd name="T33" fmla="*/ 44 h 130"/>
                <a:gd name="T34" fmla="*/ 0 w 8"/>
                <a:gd name="T35" fmla="*/ 44 h 130"/>
                <a:gd name="T36" fmla="*/ 8 w 8"/>
                <a:gd name="T37" fmla="*/ 48 h 130"/>
                <a:gd name="T38" fmla="*/ 8 w 8"/>
                <a:gd name="T39" fmla="*/ 48 h 130"/>
                <a:gd name="T40" fmla="*/ 8 w 8"/>
                <a:gd name="T41" fmla="*/ 48 h 130"/>
                <a:gd name="T42" fmla="*/ 8 w 8"/>
                <a:gd name="T43" fmla="*/ 62 h 130"/>
                <a:gd name="T44" fmla="*/ 8 w 8"/>
                <a:gd name="T45" fmla="*/ 62 h 130"/>
                <a:gd name="T46" fmla="*/ 8 w 8"/>
                <a:gd name="T47" fmla="*/ 62 h 130"/>
                <a:gd name="T48" fmla="*/ 0 w 8"/>
                <a:gd name="T49" fmla="*/ 66 h 130"/>
                <a:gd name="T50" fmla="*/ 0 w 8"/>
                <a:gd name="T51" fmla="*/ 66 h 130"/>
                <a:gd name="T52" fmla="*/ 0 w 8"/>
                <a:gd name="T53" fmla="*/ 66 h 130"/>
                <a:gd name="T54" fmla="*/ 0 w 8"/>
                <a:gd name="T55" fmla="*/ 66 h 130"/>
                <a:gd name="T56" fmla="*/ 0 w 8"/>
                <a:gd name="T57" fmla="*/ 70 h 130"/>
                <a:gd name="T58" fmla="*/ 0 w 8"/>
                <a:gd name="T59" fmla="*/ 70 h 130"/>
                <a:gd name="T60" fmla="*/ 8 w 8"/>
                <a:gd name="T61" fmla="*/ 70 h 130"/>
                <a:gd name="T62" fmla="*/ 8 w 8"/>
                <a:gd name="T63" fmla="*/ 70 h 130"/>
                <a:gd name="T64" fmla="*/ 4 w 8"/>
                <a:gd name="T65" fmla="*/ 78 h 130"/>
                <a:gd name="T66" fmla="*/ 4 w 8"/>
                <a:gd name="T67" fmla="*/ 82 h 130"/>
                <a:gd name="T68" fmla="*/ 4 w 8"/>
                <a:gd name="T69" fmla="*/ 78 h 130"/>
                <a:gd name="T70" fmla="*/ 8 w 8"/>
                <a:gd name="T71" fmla="*/ 88 h 130"/>
                <a:gd name="T72" fmla="*/ 8 w 8"/>
                <a:gd name="T73" fmla="*/ 88 h 130"/>
                <a:gd name="T74" fmla="*/ 8 w 8"/>
                <a:gd name="T75" fmla="*/ 88 h 130"/>
                <a:gd name="T76" fmla="*/ 8 w 8"/>
                <a:gd name="T77" fmla="*/ 114 h 130"/>
                <a:gd name="T78" fmla="*/ 8 w 8"/>
                <a:gd name="T79" fmla="*/ 114 h 130"/>
                <a:gd name="T80" fmla="*/ 0 w 8"/>
                <a:gd name="T81" fmla="*/ 118 h 130"/>
                <a:gd name="T82" fmla="*/ 0 w 8"/>
                <a:gd name="T83" fmla="*/ 114 h 130"/>
                <a:gd name="T84" fmla="*/ 8 w 8"/>
                <a:gd name="T85" fmla="*/ 126 h 130"/>
                <a:gd name="T86" fmla="*/ 8 w 8"/>
                <a:gd name="T87" fmla="*/ 126 h 130"/>
                <a:gd name="T88" fmla="*/ 0 w 8"/>
                <a:gd name="T89" fmla="*/ 130 h 130"/>
                <a:gd name="T90" fmla="*/ 0 w 8"/>
                <a:gd name="T91" fmla="*/ 130 h 130"/>
                <a:gd name="T92" fmla="*/ 0 w 8"/>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130">
                  <a:moveTo>
                    <a:pt x="0" y="0"/>
                  </a:moveTo>
                  <a:lnTo>
                    <a:pt x="0" y="0"/>
                  </a:lnTo>
                  <a:lnTo>
                    <a:pt x="0" y="0"/>
                  </a:lnTo>
                  <a:lnTo>
                    <a:pt x="0" y="0"/>
                  </a:lnTo>
                  <a:lnTo>
                    <a:pt x="0" y="0"/>
                  </a:lnTo>
                  <a:lnTo>
                    <a:pt x="0" y="0"/>
                  </a:lnTo>
                  <a:close/>
                  <a:moveTo>
                    <a:pt x="4" y="2"/>
                  </a:moveTo>
                  <a:lnTo>
                    <a:pt x="4" y="6"/>
                  </a:lnTo>
                  <a:lnTo>
                    <a:pt x="4" y="6"/>
                  </a:lnTo>
                  <a:lnTo>
                    <a:pt x="4" y="6"/>
                  </a:lnTo>
                  <a:lnTo>
                    <a:pt x="4" y="6"/>
                  </a:lnTo>
                  <a:lnTo>
                    <a:pt x="4" y="2"/>
                  </a:lnTo>
                  <a:lnTo>
                    <a:pt x="4" y="2"/>
                  </a:lnTo>
                  <a:lnTo>
                    <a:pt x="4" y="2"/>
                  </a:lnTo>
                  <a:lnTo>
                    <a:pt x="4" y="2"/>
                  </a:lnTo>
                  <a:close/>
                  <a:moveTo>
                    <a:pt x="0" y="10"/>
                  </a:moveTo>
                  <a:lnTo>
                    <a:pt x="0" y="10"/>
                  </a:lnTo>
                  <a:lnTo>
                    <a:pt x="0" y="10"/>
                  </a:lnTo>
                  <a:lnTo>
                    <a:pt x="0" y="10"/>
                  </a:lnTo>
                  <a:lnTo>
                    <a:pt x="0" y="10"/>
                  </a:lnTo>
                  <a:lnTo>
                    <a:pt x="0" y="10"/>
                  </a:lnTo>
                  <a:close/>
                  <a:moveTo>
                    <a:pt x="0" y="18"/>
                  </a:moveTo>
                  <a:lnTo>
                    <a:pt x="0" y="18"/>
                  </a:lnTo>
                  <a:lnTo>
                    <a:pt x="0" y="18"/>
                  </a:lnTo>
                  <a:lnTo>
                    <a:pt x="0" y="18"/>
                  </a:lnTo>
                  <a:lnTo>
                    <a:pt x="0" y="18"/>
                  </a:lnTo>
                  <a:lnTo>
                    <a:pt x="0" y="18"/>
                  </a:lnTo>
                  <a:close/>
                  <a:moveTo>
                    <a:pt x="8" y="22"/>
                  </a:moveTo>
                  <a:lnTo>
                    <a:pt x="8" y="22"/>
                  </a:lnTo>
                  <a:lnTo>
                    <a:pt x="4" y="22"/>
                  </a:lnTo>
                  <a:lnTo>
                    <a:pt x="8" y="22"/>
                  </a:lnTo>
                  <a:lnTo>
                    <a:pt x="8" y="22"/>
                  </a:lnTo>
                  <a:lnTo>
                    <a:pt x="8" y="22"/>
                  </a:lnTo>
                  <a:lnTo>
                    <a:pt x="8" y="22"/>
                  </a:lnTo>
                  <a:close/>
                  <a:moveTo>
                    <a:pt x="8" y="30"/>
                  </a:moveTo>
                  <a:lnTo>
                    <a:pt x="8" y="30"/>
                  </a:lnTo>
                  <a:lnTo>
                    <a:pt x="8" y="30"/>
                  </a:lnTo>
                  <a:lnTo>
                    <a:pt x="8" y="30"/>
                  </a:lnTo>
                  <a:lnTo>
                    <a:pt x="8" y="30"/>
                  </a:lnTo>
                  <a:lnTo>
                    <a:pt x="8" y="30"/>
                  </a:lnTo>
                  <a:lnTo>
                    <a:pt x="8" y="30"/>
                  </a:lnTo>
                  <a:lnTo>
                    <a:pt x="8" y="30"/>
                  </a:lnTo>
                  <a:close/>
                  <a:moveTo>
                    <a:pt x="0" y="36"/>
                  </a:moveTo>
                  <a:lnTo>
                    <a:pt x="0" y="36"/>
                  </a:lnTo>
                  <a:lnTo>
                    <a:pt x="0" y="36"/>
                  </a:lnTo>
                  <a:lnTo>
                    <a:pt x="0" y="36"/>
                  </a:lnTo>
                  <a:lnTo>
                    <a:pt x="0" y="36"/>
                  </a:lnTo>
                  <a:lnTo>
                    <a:pt x="0" y="36"/>
                  </a:lnTo>
                  <a:close/>
                  <a:moveTo>
                    <a:pt x="0" y="44"/>
                  </a:moveTo>
                  <a:lnTo>
                    <a:pt x="0" y="44"/>
                  </a:lnTo>
                  <a:lnTo>
                    <a:pt x="0" y="44"/>
                  </a:lnTo>
                  <a:lnTo>
                    <a:pt x="0" y="44"/>
                  </a:lnTo>
                  <a:lnTo>
                    <a:pt x="0" y="44"/>
                  </a:lnTo>
                  <a:lnTo>
                    <a:pt x="0" y="44"/>
                  </a:lnTo>
                  <a:lnTo>
                    <a:pt x="0" y="44"/>
                  </a:lnTo>
                  <a:lnTo>
                    <a:pt x="0" y="44"/>
                  </a:lnTo>
                  <a:close/>
                  <a:moveTo>
                    <a:pt x="8" y="48"/>
                  </a:moveTo>
                  <a:lnTo>
                    <a:pt x="8" y="48"/>
                  </a:lnTo>
                  <a:lnTo>
                    <a:pt x="8" y="48"/>
                  </a:lnTo>
                  <a:lnTo>
                    <a:pt x="8" y="48"/>
                  </a:lnTo>
                  <a:lnTo>
                    <a:pt x="8" y="48"/>
                  </a:lnTo>
                  <a:lnTo>
                    <a:pt x="8" y="48"/>
                  </a:lnTo>
                  <a:lnTo>
                    <a:pt x="8" y="48"/>
                  </a:lnTo>
                  <a:close/>
                  <a:moveTo>
                    <a:pt x="8" y="62"/>
                  </a:moveTo>
                  <a:lnTo>
                    <a:pt x="8" y="62"/>
                  </a:lnTo>
                  <a:lnTo>
                    <a:pt x="8" y="62"/>
                  </a:lnTo>
                  <a:lnTo>
                    <a:pt x="8" y="62"/>
                  </a:lnTo>
                  <a:lnTo>
                    <a:pt x="8" y="62"/>
                  </a:lnTo>
                  <a:lnTo>
                    <a:pt x="8" y="62"/>
                  </a:lnTo>
                  <a:lnTo>
                    <a:pt x="8" y="62"/>
                  </a:lnTo>
                  <a:lnTo>
                    <a:pt x="8" y="62"/>
                  </a:lnTo>
                  <a:lnTo>
                    <a:pt x="8" y="62"/>
                  </a:lnTo>
                  <a:lnTo>
                    <a:pt x="8" y="62"/>
                  </a:lnTo>
                  <a:lnTo>
                    <a:pt x="8" y="62"/>
                  </a:lnTo>
                  <a:close/>
                  <a:moveTo>
                    <a:pt x="0" y="66"/>
                  </a:moveTo>
                  <a:lnTo>
                    <a:pt x="0" y="66"/>
                  </a:lnTo>
                  <a:lnTo>
                    <a:pt x="0" y="66"/>
                  </a:lnTo>
                  <a:lnTo>
                    <a:pt x="0" y="66"/>
                  </a:lnTo>
                  <a:lnTo>
                    <a:pt x="0" y="66"/>
                  </a:lnTo>
                  <a:lnTo>
                    <a:pt x="0" y="66"/>
                  </a:lnTo>
                  <a:lnTo>
                    <a:pt x="0" y="66"/>
                  </a:lnTo>
                  <a:lnTo>
                    <a:pt x="0" y="66"/>
                  </a:lnTo>
                  <a:lnTo>
                    <a:pt x="0" y="66"/>
                  </a:lnTo>
                  <a:lnTo>
                    <a:pt x="0" y="66"/>
                  </a:lnTo>
                  <a:lnTo>
                    <a:pt x="0" y="66"/>
                  </a:lnTo>
                  <a:lnTo>
                    <a:pt x="0" y="66"/>
                  </a:lnTo>
                  <a:close/>
                  <a:moveTo>
                    <a:pt x="0" y="70"/>
                  </a:moveTo>
                  <a:lnTo>
                    <a:pt x="0" y="70"/>
                  </a:lnTo>
                  <a:lnTo>
                    <a:pt x="0" y="70"/>
                  </a:lnTo>
                  <a:lnTo>
                    <a:pt x="0" y="70"/>
                  </a:lnTo>
                  <a:lnTo>
                    <a:pt x="0" y="70"/>
                  </a:lnTo>
                  <a:lnTo>
                    <a:pt x="0" y="70"/>
                  </a:lnTo>
                  <a:close/>
                  <a:moveTo>
                    <a:pt x="8" y="70"/>
                  </a:moveTo>
                  <a:lnTo>
                    <a:pt x="8" y="70"/>
                  </a:lnTo>
                  <a:lnTo>
                    <a:pt x="8" y="70"/>
                  </a:lnTo>
                  <a:lnTo>
                    <a:pt x="8" y="70"/>
                  </a:lnTo>
                  <a:lnTo>
                    <a:pt x="8" y="70"/>
                  </a:lnTo>
                  <a:lnTo>
                    <a:pt x="8" y="70"/>
                  </a:lnTo>
                  <a:close/>
                  <a:moveTo>
                    <a:pt x="4" y="78"/>
                  </a:moveTo>
                  <a:lnTo>
                    <a:pt x="4" y="78"/>
                  </a:lnTo>
                  <a:lnTo>
                    <a:pt x="4" y="78"/>
                  </a:lnTo>
                  <a:lnTo>
                    <a:pt x="4" y="82"/>
                  </a:lnTo>
                  <a:lnTo>
                    <a:pt x="4" y="78"/>
                  </a:lnTo>
                  <a:lnTo>
                    <a:pt x="4" y="78"/>
                  </a:lnTo>
                  <a:lnTo>
                    <a:pt x="4" y="78"/>
                  </a:lnTo>
                  <a:lnTo>
                    <a:pt x="4" y="78"/>
                  </a:lnTo>
                  <a:close/>
                  <a:moveTo>
                    <a:pt x="8" y="88"/>
                  </a:moveTo>
                  <a:lnTo>
                    <a:pt x="8" y="88"/>
                  </a:lnTo>
                  <a:lnTo>
                    <a:pt x="8" y="88"/>
                  </a:lnTo>
                  <a:lnTo>
                    <a:pt x="8" y="88"/>
                  </a:lnTo>
                  <a:lnTo>
                    <a:pt x="8" y="88"/>
                  </a:lnTo>
                  <a:lnTo>
                    <a:pt x="8" y="88"/>
                  </a:lnTo>
                  <a:lnTo>
                    <a:pt x="8" y="88"/>
                  </a:lnTo>
                  <a:lnTo>
                    <a:pt x="8" y="88"/>
                  </a:lnTo>
                  <a:close/>
                  <a:moveTo>
                    <a:pt x="8" y="114"/>
                  </a:moveTo>
                  <a:lnTo>
                    <a:pt x="8" y="114"/>
                  </a:lnTo>
                  <a:lnTo>
                    <a:pt x="8" y="114"/>
                  </a:lnTo>
                  <a:lnTo>
                    <a:pt x="8" y="114"/>
                  </a:lnTo>
                  <a:lnTo>
                    <a:pt x="8" y="114"/>
                  </a:lnTo>
                  <a:lnTo>
                    <a:pt x="8" y="114"/>
                  </a:lnTo>
                  <a:close/>
                  <a:moveTo>
                    <a:pt x="0" y="114"/>
                  </a:moveTo>
                  <a:lnTo>
                    <a:pt x="0" y="114"/>
                  </a:lnTo>
                  <a:lnTo>
                    <a:pt x="0" y="118"/>
                  </a:lnTo>
                  <a:lnTo>
                    <a:pt x="0" y="114"/>
                  </a:lnTo>
                  <a:lnTo>
                    <a:pt x="0" y="114"/>
                  </a:lnTo>
                  <a:lnTo>
                    <a:pt x="0" y="114"/>
                  </a:lnTo>
                  <a:lnTo>
                    <a:pt x="0" y="114"/>
                  </a:lnTo>
                  <a:close/>
                  <a:moveTo>
                    <a:pt x="8" y="126"/>
                  </a:moveTo>
                  <a:lnTo>
                    <a:pt x="8" y="126"/>
                  </a:lnTo>
                  <a:lnTo>
                    <a:pt x="8" y="126"/>
                  </a:lnTo>
                  <a:lnTo>
                    <a:pt x="8" y="126"/>
                  </a:lnTo>
                  <a:lnTo>
                    <a:pt x="8" y="126"/>
                  </a:lnTo>
                  <a:lnTo>
                    <a:pt x="8" y="126"/>
                  </a:lnTo>
                  <a:lnTo>
                    <a:pt x="8" y="126"/>
                  </a:lnTo>
                  <a:close/>
                  <a:moveTo>
                    <a:pt x="0" y="130"/>
                  </a:moveTo>
                  <a:lnTo>
                    <a:pt x="0" y="130"/>
                  </a:lnTo>
                  <a:lnTo>
                    <a:pt x="0" y="130"/>
                  </a:lnTo>
                  <a:lnTo>
                    <a:pt x="0" y="130"/>
                  </a:lnTo>
                  <a:lnTo>
                    <a:pt x="0" y="130"/>
                  </a:lnTo>
                  <a:lnTo>
                    <a:pt x="0" y="130"/>
                  </a:lnTo>
                  <a:lnTo>
                    <a:pt x="0" y="130"/>
                  </a:lnTo>
                  <a:lnTo>
                    <a:pt x="0" y="130"/>
                  </a:lnTo>
                  <a:lnTo>
                    <a:pt x="0" y="13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34" name="Freeform 41">
              <a:extLst>
                <a:ext uri="{FF2B5EF4-FFF2-40B4-BE49-F238E27FC236}">
                  <a16:creationId xmlns:a16="http://schemas.microsoft.com/office/drawing/2014/main" id="{87A3BBD1-D542-B634-740C-D7F03164C63A}"/>
                </a:ext>
              </a:extLst>
            </p:cNvPr>
            <p:cNvSpPr>
              <a:spLocks/>
            </p:cNvSpPr>
            <p:nvPr/>
          </p:nvSpPr>
          <p:spPr bwMode="auto">
            <a:xfrm>
              <a:off x="6362700" y="3041718"/>
              <a:ext cx="723900" cy="336550"/>
            </a:xfrm>
            <a:custGeom>
              <a:avLst/>
              <a:gdLst>
                <a:gd name="T0" fmla="*/ 400 w 456"/>
                <a:gd name="T1" fmla="*/ 134 h 212"/>
                <a:gd name="T2" fmla="*/ 376 w 456"/>
                <a:gd name="T3" fmla="*/ 142 h 212"/>
                <a:gd name="T4" fmla="*/ 358 w 456"/>
                <a:gd name="T5" fmla="*/ 150 h 212"/>
                <a:gd name="T6" fmla="*/ 336 w 456"/>
                <a:gd name="T7" fmla="*/ 154 h 212"/>
                <a:gd name="T8" fmla="*/ 340 w 456"/>
                <a:gd name="T9" fmla="*/ 176 h 212"/>
                <a:gd name="T10" fmla="*/ 324 w 456"/>
                <a:gd name="T11" fmla="*/ 186 h 212"/>
                <a:gd name="T12" fmla="*/ 310 w 456"/>
                <a:gd name="T13" fmla="*/ 198 h 212"/>
                <a:gd name="T14" fmla="*/ 280 w 456"/>
                <a:gd name="T15" fmla="*/ 198 h 212"/>
                <a:gd name="T16" fmla="*/ 254 w 456"/>
                <a:gd name="T17" fmla="*/ 208 h 212"/>
                <a:gd name="T18" fmla="*/ 228 w 456"/>
                <a:gd name="T19" fmla="*/ 208 h 212"/>
                <a:gd name="T20" fmla="*/ 202 w 456"/>
                <a:gd name="T21" fmla="*/ 198 h 212"/>
                <a:gd name="T22" fmla="*/ 180 w 456"/>
                <a:gd name="T23" fmla="*/ 190 h 212"/>
                <a:gd name="T24" fmla="*/ 152 w 456"/>
                <a:gd name="T25" fmla="*/ 194 h 212"/>
                <a:gd name="T26" fmla="*/ 128 w 456"/>
                <a:gd name="T27" fmla="*/ 190 h 212"/>
                <a:gd name="T28" fmla="*/ 112 w 456"/>
                <a:gd name="T29" fmla="*/ 176 h 212"/>
                <a:gd name="T30" fmla="*/ 98 w 456"/>
                <a:gd name="T31" fmla="*/ 160 h 212"/>
                <a:gd name="T32" fmla="*/ 84 w 456"/>
                <a:gd name="T33" fmla="*/ 150 h 212"/>
                <a:gd name="T34" fmla="*/ 60 w 456"/>
                <a:gd name="T35" fmla="*/ 146 h 212"/>
                <a:gd name="T36" fmla="*/ 42 w 456"/>
                <a:gd name="T37" fmla="*/ 134 h 212"/>
                <a:gd name="T38" fmla="*/ 50 w 456"/>
                <a:gd name="T39" fmla="*/ 112 h 212"/>
                <a:gd name="T40" fmla="*/ 38 w 456"/>
                <a:gd name="T41" fmla="*/ 98 h 212"/>
                <a:gd name="T42" fmla="*/ 28 w 456"/>
                <a:gd name="T43" fmla="*/ 86 h 212"/>
                <a:gd name="T44" fmla="*/ 8 w 456"/>
                <a:gd name="T45" fmla="*/ 74 h 212"/>
                <a:gd name="T46" fmla="*/ 4 w 456"/>
                <a:gd name="T47" fmla="*/ 60 h 212"/>
                <a:gd name="T48" fmla="*/ 20 w 456"/>
                <a:gd name="T49" fmla="*/ 52 h 212"/>
                <a:gd name="T50" fmla="*/ 28 w 456"/>
                <a:gd name="T51" fmla="*/ 48 h 212"/>
                <a:gd name="T52" fmla="*/ 42 w 456"/>
                <a:gd name="T53" fmla="*/ 38 h 212"/>
                <a:gd name="T54" fmla="*/ 56 w 456"/>
                <a:gd name="T55" fmla="*/ 30 h 212"/>
                <a:gd name="T56" fmla="*/ 76 w 456"/>
                <a:gd name="T57" fmla="*/ 26 h 212"/>
                <a:gd name="T58" fmla="*/ 94 w 456"/>
                <a:gd name="T59" fmla="*/ 34 h 212"/>
                <a:gd name="T60" fmla="*/ 110 w 456"/>
                <a:gd name="T61" fmla="*/ 44 h 212"/>
                <a:gd name="T62" fmla="*/ 136 w 456"/>
                <a:gd name="T63" fmla="*/ 48 h 212"/>
                <a:gd name="T64" fmla="*/ 150 w 456"/>
                <a:gd name="T65" fmla="*/ 38 h 212"/>
                <a:gd name="T66" fmla="*/ 146 w 456"/>
                <a:gd name="T67" fmla="*/ 12 h 212"/>
                <a:gd name="T68" fmla="*/ 156 w 456"/>
                <a:gd name="T69" fmla="*/ 4 h 212"/>
                <a:gd name="T70" fmla="*/ 176 w 456"/>
                <a:gd name="T71" fmla="*/ 8 h 212"/>
                <a:gd name="T72" fmla="*/ 198 w 456"/>
                <a:gd name="T73" fmla="*/ 12 h 212"/>
                <a:gd name="T74" fmla="*/ 206 w 456"/>
                <a:gd name="T75" fmla="*/ 30 h 212"/>
                <a:gd name="T76" fmla="*/ 220 w 456"/>
                <a:gd name="T77" fmla="*/ 42 h 212"/>
                <a:gd name="T78" fmla="*/ 242 w 456"/>
                <a:gd name="T79" fmla="*/ 34 h 212"/>
                <a:gd name="T80" fmla="*/ 262 w 456"/>
                <a:gd name="T81" fmla="*/ 38 h 212"/>
                <a:gd name="T82" fmla="*/ 288 w 456"/>
                <a:gd name="T83" fmla="*/ 44 h 212"/>
                <a:gd name="T84" fmla="*/ 306 w 456"/>
                <a:gd name="T85" fmla="*/ 56 h 212"/>
                <a:gd name="T86" fmla="*/ 332 w 456"/>
                <a:gd name="T87" fmla="*/ 60 h 212"/>
                <a:gd name="T88" fmla="*/ 354 w 456"/>
                <a:gd name="T89" fmla="*/ 52 h 212"/>
                <a:gd name="T90" fmla="*/ 370 w 456"/>
                <a:gd name="T91" fmla="*/ 42 h 212"/>
                <a:gd name="T92" fmla="*/ 388 w 456"/>
                <a:gd name="T93" fmla="*/ 42 h 212"/>
                <a:gd name="T94" fmla="*/ 410 w 456"/>
                <a:gd name="T95" fmla="*/ 44 h 212"/>
                <a:gd name="T96" fmla="*/ 400 w 456"/>
                <a:gd name="T97" fmla="*/ 68 h 212"/>
                <a:gd name="T98" fmla="*/ 396 w 456"/>
                <a:gd name="T99" fmla="*/ 86 h 212"/>
                <a:gd name="T100" fmla="*/ 414 w 456"/>
                <a:gd name="T101" fmla="*/ 90 h 212"/>
                <a:gd name="T102" fmla="*/ 436 w 456"/>
                <a:gd name="T103" fmla="*/ 86 h 212"/>
                <a:gd name="T104" fmla="*/ 456 w 456"/>
                <a:gd name="T105" fmla="*/ 104 h 212"/>
                <a:gd name="T106" fmla="*/ 440 w 456"/>
                <a:gd name="T107" fmla="*/ 108 h 212"/>
                <a:gd name="T108" fmla="*/ 422 w 456"/>
                <a:gd name="T109" fmla="*/ 116 h 212"/>
                <a:gd name="T110" fmla="*/ 410 w 456"/>
                <a:gd name="T111" fmla="*/ 1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6" h="212">
                  <a:moveTo>
                    <a:pt x="410" y="120"/>
                  </a:moveTo>
                  <a:lnTo>
                    <a:pt x="406" y="120"/>
                  </a:lnTo>
                  <a:lnTo>
                    <a:pt x="406" y="124"/>
                  </a:lnTo>
                  <a:lnTo>
                    <a:pt x="402" y="128"/>
                  </a:lnTo>
                  <a:lnTo>
                    <a:pt x="402" y="130"/>
                  </a:lnTo>
                  <a:lnTo>
                    <a:pt x="400" y="130"/>
                  </a:lnTo>
                  <a:lnTo>
                    <a:pt x="400" y="134"/>
                  </a:lnTo>
                  <a:lnTo>
                    <a:pt x="396" y="134"/>
                  </a:lnTo>
                  <a:lnTo>
                    <a:pt x="396" y="138"/>
                  </a:lnTo>
                  <a:lnTo>
                    <a:pt x="392" y="138"/>
                  </a:lnTo>
                  <a:lnTo>
                    <a:pt x="388" y="138"/>
                  </a:lnTo>
                  <a:lnTo>
                    <a:pt x="384" y="138"/>
                  </a:lnTo>
                  <a:lnTo>
                    <a:pt x="380" y="138"/>
                  </a:lnTo>
                  <a:lnTo>
                    <a:pt x="376" y="142"/>
                  </a:lnTo>
                  <a:lnTo>
                    <a:pt x="376" y="146"/>
                  </a:lnTo>
                  <a:lnTo>
                    <a:pt x="374" y="146"/>
                  </a:lnTo>
                  <a:lnTo>
                    <a:pt x="370" y="146"/>
                  </a:lnTo>
                  <a:lnTo>
                    <a:pt x="370" y="150"/>
                  </a:lnTo>
                  <a:lnTo>
                    <a:pt x="366" y="150"/>
                  </a:lnTo>
                  <a:lnTo>
                    <a:pt x="362" y="150"/>
                  </a:lnTo>
                  <a:lnTo>
                    <a:pt x="358" y="150"/>
                  </a:lnTo>
                  <a:lnTo>
                    <a:pt x="354" y="150"/>
                  </a:lnTo>
                  <a:lnTo>
                    <a:pt x="350" y="146"/>
                  </a:lnTo>
                  <a:lnTo>
                    <a:pt x="346" y="146"/>
                  </a:lnTo>
                  <a:lnTo>
                    <a:pt x="344" y="146"/>
                  </a:lnTo>
                  <a:lnTo>
                    <a:pt x="340" y="146"/>
                  </a:lnTo>
                  <a:lnTo>
                    <a:pt x="340" y="150"/>
                  </a:lnTo>
                  <a:lnTo>
                    <a:pt x="336" y="154"/>
                  </a:lnTo>
                  <a:lnTo>
                    <a:pt x="336" y="158"/>
                  </a:lnTo>
                  <a:lnTo>
                    <a:pt x="336" y="160"/>
                  </a:lnTo>
                  <a:lnTo>
                    <a:pt x="340" y="164"/>
                  </a:lnTo>
                  <a:lnTo>
                    <a:pt x="344" y="168"/>
                  </a:lnTo>
                  <a:lnTo>
                    <a:pt x="344" y="172"/>
                  </a:lnTo>
                  <a:lnTo>
                    <a:pt x="340" y="172"/>
                  </a:lnTo>
                  <a:lnTo>
                    <a:pt x="340" y="176"/>
                  </a:lnTo>
                  <a:lnTo>
                    <a:pt x="336" y="176"/>
                  </a:lnTo>
                  <a:lnTo>
                    <a:pt x="332" y="176"/>
                  </a:lnTo>
                  <a:lnTo>
                    <a:pt x="332" y="180"/>
                  </a:lnTo>
                  <a:lnTo>
                    <a:pt x="328" y="180"/>
                  </a:lnTo>
                  <a:lnTo>
                    <a:pt x="328" y="184"/>
                  </a:lnTo>
                  <a:lnTo>
                    <a:pt x="324" y="184"/>
                  </a:lnTo>
                  <a:lnTo>
                    <a:pt x="324" y="186"/>
                  </a:lnTo>
                  <a:lnTo>
                    <a:pt x="320" y="186"/>
                  </a:lnTo>
                  <a:lnTo>
                    <a:pt x="320" y="190"/>
                  </a:lnTo>
                  <a:lnTo>
                    <a:pt x="318" y="190"/>
                  </a:lnTo>
                  <a:lnTo>
                    <a:pt x="318" y="194"/>
                  </a:lnTo>
                  <a:lnTo>
                    <a:pt x="314" y="194"/>
                  </a:lnTo>
                  <a:lnTo>
                    <a:pt x="310" y="194"/>
                  </a:lnTo>
                  <a:lnTo>
                    <a:pt x="310" y="198"/>
                  </a:lnTo>
                  <a:lnTo>
                    <a:pt x="306" y="198"/>
                  </a:lnTo>
                  <a:lnTo>
                    <a:pt x="302" y="198"/>
                  </a:lnTo>
                  <a:lnTo>
                    <a:pt x="298" y="198"/>
                  </a:lnTo>
                  <a:lnTo>
                    <a:pt x="294" y="198"/>
                  </a:lnTo>
                  <a:lnTo>
                    <a:pt x="290" y="198"/>
                  </a:lnTo>
                  <a:lnTo>
                    <a:pt x="284" y="198"/>
                  </a:lnTo>
                  <a:lnTo>
                    <a:pt x="280" y="198"/>
                  </a:lnTo>
                  <a:lnTo>
                    <a:pt x="276" y="198"/>
                  </a:lnTo>
                  <a:lnTo>
                    <a:pt x="272" y="198"/>
                  </a:lnTo>
                  <a:lnTo>
                    <a:pt x="268" y="198"/>
                  </a:lnTo>
                  <a:lnTo>
                    <a:pt x="264" y="200"/>
                  </a:lnTo>
                  <a:lnTo>
                    <a:pt x="262" y="204"/>
                  </a:lnTo>
                  <a:lnTo>
                    <a:pt x="258" y="204"/>
                  </a:lnTo>
                  <a:lnTo>
                    <a:pt x="254" y="208"/>
                  </a:lnTo>
                  <a:lnTo>
                    <a:pt x="250" y="208"/>
                  </a:lnTo>
                  <a:lnTo>
                    <a:pt x="246" y="208"/>
                  </a:lnTo>
                  <a:lnTo>
                    <a:pt x="242" y="212"/>
                  </a:lnTo>
                  <a:lnTo>
                    <a:pt x="238" y="212"/>
                  </a:lnTo>
                  <a:lnTo>
                    <a:pt x="238" y="208"/>
                  </a:lnTo>
                  <a:lnTo>
                    <a:pt x="232" y="208"/>
                  </a:lnTo>
                  <a:lnTo>
                    <a:pt x="228" y="208"/>
                  </a:lnTo>
                  <a:lnTo>
                    <a:pt x="220" y="208"/>
                  </a:lnTo>
                  <a:lnTo>
                    <a:pt x="220" y="204"/>
                  </a:lnTo>
                  <a:lnTo>
                    <a:pt x="216" y="204"/>
                  </a:lnTo>
                  <a:lnTo>
                    <a:pt x="212" y="200"/>
                  </a:lnTo>
                  <a:lnTo>
                    <a:pt x="208" y="200"/>
                  </a:lnTo>
                  <a:lnTo>
                    <a:pt x="202" y="200"/>
                  </a:lnTo>
                  <a:lnTo>
                    <a:pt x="202" y="198"/>
                  </a:lnTo>
                  <a:lnTo>
                    <a:pt x="198" y="194"/>
                  </a:lnTo>
                  <a:lnTo>
                    <a:pt x="194" y="194"/>
                  </a:lnTo>
                  <a:lnTo>
                    <a:pt x="190" y="194"/>
                  </a:lnTo>
                  <a:lnTo>
                    <a:pt x="186" y="194"/>
                  </a:lnTo>
                  <a:lnTo>
                    <a:pt x="186" y="190"/>
                  </a:lnTo>
                  <a:lnTo>
                    <a:pt x="182" y="190"/>
                  </a:lnTo>
                  <a:lnTo>
                    <a:pt x="180" y="190"/>
                  </a:lnTo>
                  <a:lnTo>
                    <a:pt x="176" y="194"/>
                  </a:lnTo>
                  <a:lnTo>
                    <a:pt x="172" y="194"/>
                  </a:lnTo>
                  <a:lnTo>
                    <a:pt x="168" y="194"/>
                  </a:lnTo>
                  <a:lnTo>
                    <a:pt x="164" y="194"/>
                  </a:lnTo>
                  <a:lnTo>
                    <a:pt x="160" y="194"/>
                  </a:lnTo>
                  <a:lnTo>
                    <a:pt x="156" y="194"/>
                  </a:lnTo>
                  <a:lnTo>
                    <a:pt x="152" y="194"/>
                  </a:lnTo>
                  <a:lnTo>
                    <a:pt x="150" y="194"/>
                  </a:lnTo>
                  <a:lnTo>
                    <a:pt x="146" y="190"/>
                  </a:lnTo>
                  <a:lnTo>
                    <a:pt x="142" y="190"/>
                  </a:lnTo>
                  <a:lnTo>
                    <a:pt x="138" y="190"/>
                  </a:lnTo>
                  <a:lnTo>
                    <a:pt x="136" y="190"/>
                  </a:lnTo>
                  <a:lnTo>
                    <a:pt x="132" y="190"/>
                  </a:lnTo>
                  <a:lnTo>
                    <a:pt x="128" y="190"/>
                  </a:lnTo>
                  <a:lnTo>
                    <a:pt x="124" y="190"/>
                  </a:lnTo>
                  <a:lnTo>
                    <a:pt x="124" y="186"/>
                  </a:lnTo>
                  <a:lnTo>
                    <a:pt x="120" y="184"/>
                  </a:lnTo>
                  <a:lnTo>
                    <a:pt x="116" y="184"/>
                  </a:lnTo>
                  <a:lnTo>
                    <a:pt x="116" y="180"/>
                  </a:lnTo>
                  <a:lnTo>
                    <a:pt x="116" y="176"/>
                  </a:lnTo>
                  <a:lnTo>
                    <a:pt x="112" y="176"/>
                  </a:lnTo>
                  <a:lnTo>
                    <a:pt x="112" y="172"/>
                  </a:lnTo>
                  <a:lnTo>
                    <a:pt x="112" y="168"/>
                  </a:lnTo>
                  <a:lnTo>
                    <a:pt x="112" y="164"/>
                  </a:lnTo>
                  <a:lnTo>
                    <a:pt x="110" y="164"/>
                  </a:lnTo>
                  <a:lnTo>
                    <a:pt x="110" y="160"/>
                  </a:lnTo>
                  <a:lnTo>
                    <a:pt x="106" y="160"/>
                  </a:lnTo>
                  <a:lnTo>
                    <a:pt x="98" y="160"/>
                  </a:lnTo>
                  <a:lnTo>
                    <a:pt x="98" y="158"/>
                  </a:lnTo>
                  <a:lnTo>
                    <a:pt x="94" y="158"/>
                  </a:lnTo>
                  <a:lnTo>
                    <a:pt x="94" y="154"/>
                  </a:lnTo>
                  <a:lnTo>
                    <a:pt x="90" y="154"/>
                  </a:lnTo>
                  <a:lnTo>
                    <a:pt x="90" y="150"/>
                  </a:lnTo>
                  <a:lnTo>
                    <a:pt x="86" y="150"/>
                  </a:lnTo>
                  <a:lnTo>
                    <a:pt x="84" y="150"/>
                  </a:lnTo>
                  <a:lnTo>
                    <a:pt x="84" y="146"/>
                  </a:lnTo>
                  <a:lnTo>
                    <a:pt x="80" y="146"/>
                  </a:lnTo>
                  <a:lnTo>
                    <a:pt x="76" y="146"/>
                  </a:lnTo>
                  <a:lnTo>
                    <a:pt x="72" y="146"/>
                  </a:lnTo>
                  <a:lnTo>
                    <a:pt x="68" y="146"/>
                  </a:lnTo>
                  <a:lnTo>
                    <a:pt x="64" y="146"/>
                  </a:lnTo>
                  <a:lnTo>
                    <a:pt x="60" y="146"/>
                  </a:lnTo>
                  <a:lnTo>
                    <a:pt x="54" y="146"/>
                  </a:lnTo>
                  <a:lnTo>
                    <a:pt x="54" y="142"/>
                  </a:lnTo>
                  <a:lnTo>
                    <a:pt x="50" y="142"/>
                  </a:lnTo>
                  <a:lnTo>
                    <a:pt x="46" y="142"/>
                  </a:lnTo>
                  <a:lnTo>
                    <a:pt x="46" y="138"/>
                  </a:lnTo>
                  <a:lnTo>
                    <a:pt x="42" y="138"/>
                  </a:lnTo>
                  <a:lnTo>
                    <a:pt x="42" y="134"/>
                  </a:lnTo>
                  <a:lnTo>
                    <a:pt x="42" y="130"/>
                  </a:lnTo>
                  <a:lnTo>
                    <a:pt x="46" y="128"/>
                  </a:lnTo>
                  <a:lnTo>
                    <a:pt x="46" y="124"/>
                  </a:lnTo>
                  <a:lnTo>
                    <a:pt x="46" y="120"/>
                  </a:lnTo>
                  <a:lnTo>
                    <a:pt x="50" y="116"/>
                  </a:lnTo>
                  <a:lnTo>
                    <a:pt x="46" y="112"/>
                  </a:lnTo>
                  <a:lnTo>
                    <a:pt x="50" y="112"/>
                  </a:lnTo>
                  <a:lnTo>
                    <a:pt x="46" y="112"/>
                  </a:lnTo>
                  <a:lnTo>
                    <a:pt x="46" y="108"/>
                  </a:lnTo>
                  <a:lnTo>
                    <a:pt x="46" y="104"/>
                  </a:lnTo>
                  <a:lnTo>
                    <a:pt x="42" y="104"/>
                  </a:lnTo>
                  <a:lnTo>
                    <a:pt x="42" y="100"/>
                  </a:lnTo>
                  <a:lnTo>
                    <a:pt x="38" y="100"/>
                  </a:lnTo>
                  <a:lnTo>
                    <a:pt x="38" y="98"/>
                  </a:lnTo>
                  <a:lnTo>
                    <a:pt x="38" y="94"/>
                  </a:lnTo>
                  <a:lnTo>
                    <a:pt x="38" y="90"/>
                  </a:lnTo>
                  <a:lnTo>
                    <a:pt x="34" y="90"/>
                  </a:lnTo>
                  <a:lnTo>
                    <a:pt x="34" y="86"/>
                  </a:lnTo>
                  <a:lnTo>
                    <a:pt x="30" y="86"/>
                  </a:lnTo>
                  <a:lnTo>
                    <a:pt x="30" y="90"/>
                  </a:lnTo>
                  <a:lnTo>
                    <a:pt x="28" y="86"/>
                  </a:lnTo>
                  <a:lnTo>
                    <a:pt x="24" y="86"/>
                  </a:lnTo>
                  <a:lnTo>
                    <a:pt x="20" y="86"/>
                  </a:lnTo>
                  <a:lnTo>
                    <a:pt x="20" y="82"/>
                  </a:lnTo>
                  <a:lnTo>
                    <a:pt x="16" y="82"/>
                  </a:lnTo>
                  <a:lnTo>
                    <a:pt x="12" y="82"/>
                  </a:lnTo>
                  <a:lnTo>
                    <a:pt x="12" y="78"/>
                  </a:lnTo>
                  <a:lnTo>
                    <a:pt x="8" y="74"/>
                  </a:lnTo>
                  <a:lnTo>
                    <a:pt x="4" y="74"/>
                  </a:lnTo>
                  <a:lnTo>
                    <a:pt x="4" y="72"/>
                  </a:lnTo>
                  <a:lnTo>
                    <a:pt x="0" y="68"/>
                  </a:lnTo>
                  <a:lnTo>
                    <a:pt x="4" y="64"/>
                  </a:lnTo>
                  <a:lnTo>
                    <a:pt x="0" y="64"/>
                  </a:lnTo>
                  <a:lnTo>
                    <a:pt x="0" y="60"/>
                  </a:lnTo>
                  <a:lnTo>
                    <a:pt x="4" y="60"/>
                  </a:lnTo>
                  <a:lnTo>
                    <a:pt x="8" y="60"/>
                  </a:lnTo>
                  <a:lnTo>
                    <a:pt x="4" y="56"/>
                  </a:lnTo>
                  <a:lnTo>
                    <a:pt x="8" y="56"/>
                  </a:lnTo>
                  <a:lnTo>
                    <a:pt x="12" y="56"/>
                  </a:lnTo>
                  <a:lnTo>
                    <a:pt x="16" y="56"/>
                  </a:lnTo>
                  <a:lnTo>
                    <a:pt x="16" y="52"/>
                  </a:lnTo>
                  <a:lnTo>
                    <a:pt x="20" y="52"/>
                  </a:lnTo>
                  <a:lnTo>
                    <a:pt x="20" y="56"/>
                  </a:lnTo>
                  <a:lnTo>
                    <a:pt x="20" y="52"/>
                  </a:lnTo>
                  <a:lnTo>
                    <a:pt x="24" y="52"/>
                  </a:lnTo>
                  <a:lnTo>
                    <a:pt x="28" y="52"/>
                  </a:lnTo>
                  <a:lnTo>
                    <a:pt x="28" y="48"/>
                  </a:lnTo>
                  <a:lnTo>
                    <a:pt x="30" y="48"/>
                  </a:lnTo>
                  <a:lnTo>
                    <a:pt x="28" y="48"/>
                  </a:lnTo>
                  <a:lnTo>
                    <a:pt x="28" y="44"/>
                  </a:lnTo>
                  <a:lnTo>
                    <a:pt x="30" y="44"/>
                  </a:lnTo>
                  <a:lnTo>
                    <a:pt x="34" y="44"/>
                  </a:lnTo>
                  <a:lnTo>
                    <a:pt x="34" y="42"/>
                  </a:lnTo>
                  <a:lnTo>
                    <a:pt x="38" y="42"/>
                  </a:lnTo>
                  <a:lnTo>
                    <a:pt x="38" y="38"/>
                  </a:lnTo>
                  <a:lnTo>
                    <a:pt x="42" y="38"/>
                  </a:lnTo>
                  <a:lnTo>
                    <a:pt x="42" y="42"/>
                  </a:lnTo>
                  <a:lnTo>
                    <a:pt x="42" y="38"/>
                  </a:lnTo>
                  <a:lnTo>
                    <a:pt x="46" y="38"/>
                  </a:lnTo>
                  <a:lnTo>
                    <a:pt x="46" y="34"/>
                  </a:lnTo>
                  <a:lnTo>
                    <a:pt x="50" y="34"/>
                  </a:lnTo>
                  <a:lnTo>
                    <a:pt x="54" y="34"/>
                  </a:lnTo>
                  <a:lnTo>
                    <a:pt x="56" y="30"/>
                  </a:lnTo>
                  <a:lnTo>
                    <a:pt x="60" y="30"/>
                  </a:lnTo>
                  <a:lnTo>
                    <a:pt x="64" y="30"/>
                  </a:lnTo>
                  <a:lnTo>
                    <a:pt x="64" y="26"/>
                  </a:lnTo>
                  <a:lnTo>
                    <a:pt x="68" y="26"/>
                  </a:lnTo>
                  <a:lnTo>
                    <a:pt x="72" y="30"/>
                  </a:lnTo>
                  <a:lnTo>
                    <a:pt x="72" y="26"/>
                  </a:lnTo>
                  <a:lnTo>
                    <a:pt x="76" y="26"/>
                  </a:lnTo>
                  <a:lnTo>
                    <a:pt x="76" y="30"/>
                  </a:lnTo>
                  <a:lnTo>
                    <a:pt x="80" y="30"/>
                  </a:lnTo>
                  <a:lnTo>
                    <a:pt x="84" y="30"/>
                  </a:lnTo>
                  <a:lnTo>
                    <a:pt x="86" y="30"/>
                  </a:lnTo>
                  <a:lnTo>
                    <a:pt x="90" y="30"/>
                  </a:lnTo>
                  <a:lnTo>
                    <a:pt x="94" y="30"/>
                  </a:lnTo>
                  <a:lnTo>
                    <a:pt x="94" y="34"/>
                  </a:lnTo>
                  <a:lnTo>
                    <a:pt x="94" y="38"/>
                  </a:lnTo>
                  <a:lnTo>
                    <a:pt x="94" y="42"/>
                  </a:lnTo>
                  <a:lnTo>
                    <a:pt x="98" y="42"/>
                  </a:lnTo>
                  <a:lnTo>
                    <a:pt x="98" y="44"/>
                  </a:lnTo>
                  <a:lnTo>
                    <a:pt x="102" y="42"/>
                  </a:lnTo>
                  <a:lnTo>
                    <a:pt x="106" y="44"/>
                  </a:lnTo>
                  <a:lnTo>
                    <a:pt x="110" y="44"/>
                  </a:lnTo>
                  <a:lnTo>
                    <a:pt x="112" y="44"/>
                  </a:lnTo>
                  <a:lnTo>
                    <a:pt x="116" y="44"/>
                  </a:lnTo>
                  <a:lnTo>
                    <a:pt x="120" y="44"/>
                  </a:lnTo>
                  <a:lnTo>
                    <a:pt x="124" y="44"/>
                  </a:lnTo>
                  <a:lnTo>
                    <a:pt x="128" y="44"/>
                  </a:lnTo>
                  <a:lnTo>
                    <a:pt x="132" y="44"/>
                  </a:lnTo>
                  <a:lnTo>
                    <a:pt x="136" y="48"/>
                  </a:lnTo>
                  <a:lnTo>
                    <a:pt x="138" y="48"/>
                  </a:lnTo>
                  <a:lnTo>
                    <a:pt x="138" y="44"/>
                  </a:lnTo>
                  <a:lnTo>
                    <a:pt x="142" y="44"/>
                  </a:lnTo>
                  <a:lnTo>
                    <a:pt x="146" y="44"/>
                  </a:lnTo>
                  <a:lnTo>
                    <a:pt x="146" y="42"/>
                  </a:lnTo>
                  <a:lnTo>
                    <a:pt x="150" y="42"/>
                  </a:lnTo>
                  <a:lnTo>
                    <a:pt x="150" y="38"/>
                  </a:lnTo>
                  <a:lnTo>
                    <a:pt x="150" y="34"/>
                  </a:lnTo>
                  <a:lnTo>
                    <a:pt x="146" y="30"/>
                  </a:lnTo>
                  <a:lnTo>
                    <a:pt x="146" y="26"/>
                  </a:lnTo>
                  <a:lnTo>
                    <a:pt x="142" y="22"/>
                  </a:lnTo>
                  <a:lnTo>
                    <a:pt x="146" y="18"/>
                  </a:lnTo>
                  <a:lnTo>
                    <a:pt x="146" y="14"/>
                  </a:lnTo>
                  <a:lnTo>
                    <a:pt x="146" y="12"/>
                  </a:lnTo>
                  <a:lnTo>
                    <a:pt x="150" y="12"/>
                  </a:lnTo>
                  <a:lnTo>
                    <a:pt x="150" y="14"/>
                  </a:lnTo>
                  <a:lnTo>
                    <a:pt x="150" y="12"/>
                  </a:lnTo>
                  <a:lnTo>
                    <a:pt x="150" y="8"/>
                  </a:lnTo>
                  <a:lnTo>
                    <a:pt x="152" y="8"/>
                  </a:lnTo>
                  <a:lnTo>
                    <a:pt x="156" y="8"/>
                  </a:lnTo>
                  <a:lnTo>
                    <a:pt x="156" y="4"/>
                  </a:lnTo>
                  <a:lnTo>
                    <a:pt x="156" y="0"/>
                  </a:lnTo>
                  <a:lnTo>
                    <a:pt x="160" y="0"/>
                  </a:lnTo>
                  <a:lnTo>
                    <a:pt x="164" y="4"/>
                  </a:lnTo>
                  <a:lnTo>
                    <a:pt x="168" y="4"/>
                  </a:lnTo>
                  <a:lnTo>
                    <a:pt x="172" y="4"/>
                  </a:lnTo>
                  <a:lnTo>
                    <a:pt x="172" y="8"/>
                  </a:lnTo>
                  <a:lnTo>
                    <a:pt x="176" y="8"/>
                  </a:lnTo>
                  <a:lnTo>
                    <a:pt x="180" y="8"/>
                  </a:lnTo>
                  <a:lnTo>
                    <a:pt x="182" y="8"/>
                  </a:lnTo>
                  <a:lnTo>
                    <a:pt x="186" y="12"/>
                  </a:lnTo>
                  <a:lnTo>
                    <a:pt x="190" y="12"/>
                  </a:lnTo>
                  <a:lnTo>
                    <a:pt x="194" y="14"/>
                  </a:lnTo>
                  <a:lnTo>
                    <a:pt x="194" y="12"/>
                  </a:lnTo>
                  <a:lnTo>
                    <a:pt x="198" y="12"/>
                  </a:lnTo>
                  <a:lnTo>
                    <a:pt x="198" y="14"/>
                  </a:lnTo>
                  <a:lnTo>
                    <a:pt x="202" y="14"/>
                  </a:lnTo>
                  <a:lnTo>
                    <a:pt x="206" y="14"/>
                  </a:lnTo>
                  <a:lnTo>
                    <a:pt x="206" y="18"/>
                  </a:lnTo>
                  <a:lnTo>
                    <a:pt x="206" y="22"/>
                  </a:lnTo>
                  <a:lnTo>
                    <a:pt x="206" y="26"/>
                  </a:lnTo>
                  <a:lnTo>
                    <a:pt x="206" y="30"/>
                  </a:lnTo>
                  <a:lnTo>
                    <a:pt x="206" y="34"/>
                  </a:lnTo>
                  <a:lnTo>
                    <a:pt x="208" y="34"/>
                  </a:lnTo>
                  <a:lnTo>
                    <a:pt x="212" y="34"/>
                  </a:lnTo>
                  <a:lnTo>
                    <a:pt x="212" y="38"/>
                  </a:lnTo>
                  <a:lnTo>
                    <a:pt x="216" y="38"/>
                  </a:lnTo>
                  <a:lnTo>
                    <a:pt x="220" y="38"/>
                  </a:lnTo>
                  <a:lnTo>
                    <a:pt x="220" y="42"/>
                  </a:lnTo>
                  <a:lnTo>
                    <a:pt x="224" y="42"/>
                  </a:lnTo>
                  <a:lnTo>
                    <a:pt x="228" y="42"/>
                  </a:lnTo>
                  <a:lnTo>
                    <a:pt x="232" y="42"/>
                  </a:lnTo>
                  <a:lnTo>
                    <a:pt x="236" y="42"/>
                  </a:lnTo>
                  <a:lnTo>
                    <a:pt x="236" y="38"/>
                  </a:lnTo>
                  <a:lnTo>
                    <a:pt x="238" y="38"/>
                  </a:lnTo>
                  <a:lnTo>
                    <a:pt x="242" y="34"/>
                  </a:lnTo>
                  <a:lnTo>
                    <a:pt x="246" y="38"/>
                  </a:lnTo>
                  <a:lnTo>
                    <a:pt x="246" y="34"/>
                  </a:lnTo>
                  <a:lnTo>
                    <a:pt x="250" y="34"/>
                  </a:lnTo>
                  <a:lnTo>
                    <a:pt x="254" y="34"/>
                  </a:lnTo>
                  <a:lnTo>
                    <a:pt x="258" y="34"/>
                  </a:lnTo>
                  <a:lnTo>
                    <a:pt x="258" y="38"/>
                  </a:lnTo>
                  <a:lnTo>
                    <a:pt x="262" y="38"/>
                  </a:lnTo>
                  <a:lnTo>
                    <a:pt x="264" y="38"/>
                  </a:lnTo>
                  <a:lnTo>
                    <a:pt x="268" y="38"/>
                  </a:lnTo>
                  <a:lnTo>
                    <a:pt x="272" y="42"/>
                  </a:lnTo>
                  <a:lnTo>
                    <a:pt x="276" y="44"/>
                  </a:lnTo>
                  <a:lnTo>
                    <a:pt x="280" y="44"/>
                  </a:lnTo>
                  <a:lnTo>
                    <a:pt x="284" y="44"/>
                  </a:lnTo>
                  <a:lnTo>
                    <a:pt x="288" y="44"/>
                  </a:lnTo>
                  <a:lnTo>
                    <a:pt x="288" y="48"/>
                  </a:lnTo>
                  <a:lnTo>
                    <a:pt x="288" y="52"/>
                  </a:lnTo>
                  <a:lnTo>
                    <a:pt x="290" y="56"/>
                  </a:lnTo>
                  <a:lnTo>
                    <a:pt x="294" y="56"/>
                  </a:lnTo>
                  <a:lnTo>
                    <a:pt x="298" y="56"/>
                  </a:lnTo>
                  <a:lnTo>
                    <a:pt x="302" y="56"/>
                  </a:lnTo>
                  <a:lnTo>
                    <a:pt x="306" y="56"/>
                  </a:lnTo>
                  <a:lnTo>
                    <a:pt x="310" y="60"/>
                  </a:lnTo>
                  <a:lnTo>
                    <a:pt x="314" y="60"/>
                  </a:lnTo>
                  <a:lnTo>
                    <a:pt x="318" y="60"/>
                  </a:lnTo>
                  <a:lnTo>
                    <a:pt x="320" y="60"/>
                  </a:lnTo>
                  <a:lnTo>
                    <a:pt x="324" y="60"/>
                  </a:lnTo>
                  <a:lnTo>
                    <a:pt x="328" y="60"/>
                  </a:lnTo>
                  <a:lnTo>
                    <a:pt x="332" y="60"/>
                  </a:lnTo>
                  <a:lnTo>
                    <a:pt x="332" y="56"/>
                  </a:lnTo>
                  <a:lnTo>
                    <a:pt x="336" y="56"/>
                  </a:lnTo>
                  <a:lnTo>
                    <a:pt x="340" y="56"/>
                  </a:lnTo>
                  <a:lnTo>
                    <a:pt x="344" y="56"/>
                  </a:lnTo>
                  <a:lnTo>
                    <a:pt x="346" y="56"/>
                  </a:lnTo>
                  <a:lnTo>
                    <a:pt x="350" y="52"/>
                  </a:lnTo>
                  <a:lnTo>
                    <a:pt x="354" y="52"/>
                  </a:lnTo>
                  <a:lnTo>
                    <a:pt x="354" y="56"/>
                  </a:lnTo>
                  <a:lnTo>
                    <a:pt x="354" y="52"/>
                  </a:lnTo>
                  <a:lnTo>
                    <a:pt x="358" y="52"/>
                  </a:lnTo>
                  <a:lnTo>
                    <a:pt x="362" y="48"/>
                  </a:lnTo>
                  <a:lnTo>
                    <a:pt x="362" y="44"/>
                  </a:lnTo>
                  <a:lnTo>
                    <a:pt x="366" y="44"/>
                  </a:lnTo>
                  <a:lnTo>
                    <a:pt x="370" y="42"/>
                  </a:lnTo>
                  <a:lnTo>
                    <a:pt x="374" y="42"/>
                  </a:lnTo>
                  <a:lnTo>
                    <a:pt x="374" y="38"/>
                  </a:lnTo>
                  <a:lnTo>
                    <a:pt x="376" y="38"/>
                  </a:lnTo>
                  <a:lnTo>
                    <a:pt x="380" y="38"/>
                  </a:lnTo>
                  <a:lnTo>
                    <a:pt x="384" y="38"/>
                  </a:lnTo>
                  <a:lnTo>
                    <a:pt x="384" y="42"/>
                  </a:lnTo>
                  <a:lnTo>
                    <a:pt x="388" y="42"/>
                  </a:lnTo>
                  <a:lnTo>
                    <a:pt x="388" y="44"/>
                  </a:lnTo>
                  <a:lnTo>
                    <a:pt x="392" y="44"/>
                  </a:lnTo>
                  <a:lnTo>
                    <a:pt x="396" y="44"/>
                  </a:lnTo>
                  <a:lnTo>
                    <a:pt x="400" y="44"/>
                  </a:lnTo>
                  <a:lnTo>
                    <a:pt x="402" y="44"/>
                  </a:lnTo>
                  <a:lnTo>
                    <a:pt x="406" y="44"/>
                  </a:lnTo>
                  <a:lnTo>
                    <a:pt x="410" y="44"/>
                  </a:lnTo>
                  <a:lnTo>
                    <a:pt x="410" y="48"/>
                  </a:lnTo>
                  <a:lnTo>
                    <a:pt x="406" y="52"/>
                  </a:lnTo>
                  <a:lnTo>
                    <a:pt x="406" y="56"/>
                  </a:lnTo>
                  <a:lnTo>
                    <a:pt x="406" y="60"/>
                  </a:lnTo>
                  <a:lnTo>
                    <a:pt x="402" y="60"/>
                  </a:lnTo>
                  <a:lnTo>
                    <a:pt x="402" y="64"/>
                  </a:lnTo>
                  <a:lnTo>
                    <a:pt x="400" y="68"/>
                  </a:lnTo>
                  <a:lnTo>
                    <a:pt x="402" y="68"/>
                  </a:lnTo>
                  <a:lnTo>
                    <a:pt x="400" y="72"/>
                  </a:lnTo>
                  <a:lnTo>
                    <a:pt x="396" y="74"/>
                  </a:lnTo>
                  <a:lnTo>
                    <a:pt x="400" y="78"/>
                  </a:lnTo>
                  <a:lnTo>
                    <a:pt x="396" y="82"/>
                  </a:lnTo>
                  <a:lnTo>
                    <a:pt x="392" y="82"/>
                  </a:lnTo>
                  <a:lnTo>
                    <a:pt x="396" y="86"/>
                  </a:lnTo>
                  <a:lnTo>
                    <a:pt x="400" y="90"/>
                  </a:lnTo>
                  <a:lnTo>
                    <a:pt x="402" y="90"/>
                  </a:lnTo>
                  <a:lnTo>
                    <a:pt x="402" y="86"/>
                  </a:lnTo>
                  <a:lnTo>
                    <a:pt x="406" y="90"/>
                  </a:lnTo>
                  <a:lnTo>
                    <a:pt x="410" y="86"/>
                  </a:lnTo>
                  <a:lnTo>
                    <a:pt x="414" y="86"/>
                  </a:lnTo>
                  <a:lnTo>
                    <a:pt x="414" y="90"/>
                  </a:lnTo>
                  <a:lnTo>
                    <a:pt x="418" y="94"/>
                  </a:lnTo>
                  <a:lnTo>
                    <a:pt x="422" y="90"/>
                  </a:lnTo>
                  <a:lnTo>
                    <a:pt x="422" y="86"/>
                  </a:lnTo>
                  <a:lnTo>
                    <a:pt x="426" y="86"/>
                  </a:lnTo>
                  <a:lnTo>
                    <a:pt x="428" y="86"/>
                  </a:lnTo>
                  <a:lnTo>
                    <a:pt x="432" y="86"/>
                  </a:lnTo>
                  <a:lnTo>
                    <a:pt x="436" y="86"/>
                  </a:lnTo>
                  <a:lnTo>
                    <a:pt x="440" y="90"/>
                  </a:lnTo>
                  <a:lnTo>
                    <a:pt x="444" y="94"/>
                  </a:lnTo>
                  <a:lnTo>
                    <a:pt x="448" y="94"/>
                  </a:lnTo>
                  <a:lnTo>
                    <a:pt x="448" y="98"/>
                  </a:lnTo>
                  <a:lnTo>
                    <a:pt x="448" y="100"/>
                  </a:lnTo>
                  <a:lnTo>
                    <a:pt x="452" y="100"/>
                  </a:lnTo>
                  <a:lnTo>
                    <a:pt x="456" y="104"/>
                  </a:lnTo>
                  <a:lnTo>
                    <a:pt x="456" y="108"/>
                  </a:lnTo>
                  <a:lnTo>
                    <a:pt x="456" y="112"/>
                  </a:lnTo>
                  <a:lnTo>
                    <a:pt x="452" y="112"/>
                  </a:lnTo>
                  <a:lnTo>
                    <a:pt x="448" y="112"/>
                  </a:lnTo>
                  <a:lnTo>
                    <a:pt x="444" y="112"/>
                  </a:lnTo>
                  <a:lnTo>
                    <a:pt x="440" y="112"/>
                  </a:lnTo>
                  <a:lnTo>
                    <a:pt x="440" y="108"/>
                  </a:lnTo>
                  <a:lnTo>
                    <a:pt x="440" y="112"/>
                  </a:lnTo>
                  <a:lnTo>
                    <a:pt x="436" y="112"/>
                  </a:lnTo>
                  <a:lnTo>
                    <a:pt x="432" y="112"/>
                  </a:lnTo>
                  <a:lnTo>
                    <a:pt x="428" y="112"/>
                  </a:lnTo>
                  <a:lnTo>
                    <a:pt x="426" y="112"/>
                  </a:lnTo>
                  <a:lnTo>
                    <a:pt x="426" y="116"/>
                  </a:lnTo>
                  <a:lnTo>
                    <a:pt x="422" y="116"/>
                  </a:lnTo>
                  <a:lnTo>
                    <a:pt x="422" y="112"/>
                  </a:lnTo>
                  <a:lnTo>
                    <a:pt x="422" y="116"/>
                  </a:lnTo>
                  <a:lnTo>
                    <a:pt x="418" y="116"/>
                  </a:lnTo>
                  <a:lnTo>
                    <a:pt x="418" y="120"/>
                  </a:lnTo>
                  <a:lnTo>
                    <a:pt x="414" y="120"/>
                  </a:lnTo>
                  <a:lnTo>
                    <a:pt x="410" y="120"/>
                  </a:lnTo>
                  <a:lnTo>
                    <a:pt x="410" y="120"/>
                  </a:lnTo>
                  <a:lnTo>
                    <a:pt x="410" y="12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35" name="Freeform 42">
              <a:extLst>
                <a:ext uri="{FF2B5EF4-FFF2-40B4-BE49-F238E27FC236}">
                  <a16:creationId xmlns:a16="http://schemas.microsoft.com/office/drawing/2014/main" id="{E9205106-A808-2D6C-755A-2F320275D382}"/>
                </a:ext>
              </a:extLst>
            </p:cNvPr>
            <p:cNvSpPr>
              <a:spLocks noEditPoints="1"/>
            </p:cNvSpPr>
            <p:nvPr/>
          </p:nvSpPr>
          <p:spPr bwMode="auto">
            <a:xfrm>
              <a:off x="6464300" y="3768793"/>
              <a:ext cx="200025" cy="520700"/>
            </a:xfrm>
            <a:custGeom>
              <a:avLst/>
              <a:gdLst>
                <a:gd name="T0" fmla="*/ 88 w 126"/>
                <a:gd name="T1" fmla="*/ 314 h 328"/>
                <a:gd name="T2" fmla="*/ 88 w 126"/>
                <a:gd name="T3" fmla="*/ 294 h 328"/>
                <a:gd name="T4" fmla="*/ 88 w 126"/>
                <a:gd name="T5" fmla="*/ 280 h 328"/>
                <a:gd name="T6" fmla="*/ 86 w 126"/>
                <a:gd name="T7" fmla="*/ 262 h 328"/>
                <a:gd name="T8" fmla="*/ 78 w 126"/>
                <a:gd name="T9" fmla="*/ 242 h 328"/>
                <a:gd name="T10" fmla="*/ 78 w 126"/>
                <a:gd name="T11" fmla="*/ 220 h 328"/>
                <a:gd name="T12" fmla="*/ 72 w 126"/>
                <a:gd name="T13" fmla="*/ 202 h 328"/>
                <a:gd name="T14" fmla="*/ 64 w 126"/>
                <a:gd name="T15" fmla="*/ 208 h 328"/>
                <a:gd name="T16" fmla="*/ 56 w 126"/>
                <a:gd name="T17" fmla="*/ 216 h 328"/>
                <a:gd name="T18" fmla="*/ 42 w 126"/>
                <a:gd name="T19" fmla="*/ 224 h 328"/>
                <a:gd name="T20" fmla="*/ 38 w 126"/>
                <a:gd name="T21" fmla="*/ 228 h 328"/>
                <a:gd name="T22" fmla="*/ 34 w 126"/>
                <a:gd name="T23" fmla="*/ 220 h 328"/>
                <a:gd name="T24" fmla="*/ 30 w 126"/>
                <a:gd name="T25" fmla="*/ 208 h 328"/>
                <a:gd name="T26" fmla="*/ 30 w 126"/>
                <a:gd name="T27" fmla="*/ 182 h 328"/>
                <a:gd name="T28" fmla="*/ 22 w 126"/>
                <a:gd name="T29" fmla="*/ 164 h 328"/>
                <a:gd name="T30" fmla="*/ 18 w 126"/>
                <a:gd name="T31" fmla="*/ 152 h 328"/>
                <a:gd name="T32" fmla="*/ 12 w 126"/>
                <a:gd name="T33" fmla="*/ 152 h 328"/>
                <a:gd name="T34" fmla="*/ 12 w 126"/>
                <a:gd name="T35" fmla="*/ 146 h 328"/>
                <a:gd name="T36" fmla="*/ 8 w 126"/>
                <a:gd name="T37" fmla="*/ 146 h 328"/>
                <a:gd name="T38" fmla="*/ 4 w 126"/>
                <a:gd name="T39" fmla="*/ 128 h 328"/>
                <a:gd name="T40" fmla="*/ 12 w 126"/>
                <a:gd name="T41" fmla="*/ 116 h 328"/>
                <a:gd name="T42" fmla="*/ 12 w 126"/>
                <a:gd name="T43" fmla="*/ 102 h 328"/>
                <a:gd name="T44" fmla="*/ 16 w 126"/>
                <a:gd name="T45" fmla="*/ 82 h 328"/>
                <a:gd name="T46" fmla="*/ 30 w 126"/>
                <a:gd name="T47" fmla="*/ 80 h 328"/>
                <a:gd name="T48" fmla="*/ 38 w 126"/>
                <a:gd name="T49" fmla="*/ 54 h 328"/>
                <a:gd name="T50" fmla="*/ 46 w 126"/>
                <a:gd name="T51" fmla="*/ 30 h 328"/>
                <a:gd name="T52" fmla="*/ 72 w 126"/>
                <a:gd name="T53" fmla="*/ 26 h 328"/>
                <a:gd name="T54" fmla="*/ 72 w 126"/>
                <a:gd name="T55" fmla="*/ 4 h 328"/>
                <a:gd name="T56" fmla="*/ 86 w 126"/>
                <a:gd name="T57" fmla="*/ 12 h 328"/>
                <a:gd name="T58" fmla="*/ 92 w 126"/>
                <a:gd name="T59" fmla="*/ 26 h 328"/>
                <a:gd name="T60" fmla="*/ 92 w 126"/>
                <a:gd name="T61" fmla="*/ 50 h 328"/>
                <a:gd name="T62" fmla="*/ 78 w 126"/>
                <a:gd name="T63" fmla="*/ 68 h 328"/>
                <a:gd name="T64" fmla="*/ 78 w 126"/>
                <a:gd name="T65" fmla="*/ 82 h 328"/>
                <a:gd name="T66" fmla="*/ 92 w 126"/>
                <a:gd name="T67" fmla="*/ 82 h 328"/>
                <a:gd name="T68" fmla="*/ 104 w 126"/>
                <a:gd name="T69" fmla="*/ 98 h 328"/>
                <a:gd name="T70" fmla="*/ 104 w 126"/>
                <a:gd name="T71" fmla="*/ 116 h 328"/>
                <a:gd name="T72" fmla="*/ 122 w 126"/>
                <a:gd name="T73" fmla="*/ 124 h 328"/>
                <a:gd name="T74" fmla="*/ 114 w 126"/>
                <a:gd name="T75" fmla="*/ 138 h 328"/>
                <a:gd name="T76" fmla="*/ 104 w 126"/>
                <a:gd name="T77" fmla="*/ 150 h 328"/>
                <a:gd name="T78" fmla="*/ 88 w 126"/>
                <a:gd name="T79" fmla="*/ 156 h 328"/>
                <a:gd name="T80" fmla="*/ 78 w 126"/>
                <a:gd name="T81" fmla="*/ 176 h 328"/>
                <a:gd name="T82" fmla="*/ 78 w 126"/>
                <a:gd name="T83" fmla="*/ 186 h 328"/>
                <a:gd name="T84" fmla="*/ 88 w 126"/>
                <a:gd name="T85" fmla="*/ 206 h 328"/>
                <a:gd name="T86" fmla="*/ 88 w 126"/>
                <a:gd name="T87" fmla="*/ 228 h 328"/>
                <a:gd name="T88" fmla="*/ 88 w 126"/>
                <a:gd name="T89" fmla="*/ 250 h 328"/>
                <a:gd name="T90" fmla="*/ 100 w 126"/>
                <a:gd name="T91" fmla="*/ 268 h 328"/>
                <a:gd name="T92" fmla="*/ 104 w 126"/>
                <a:gd name="T93" fmla="*/ 294 h 328"/>
                <a:gd name="T94" fmla="*/ 92 w 126"/>
                <a:gd name="T95" fmla="*/ 314 h 328"/>
                <a:gd name="T96" fmla="*/ 22 w 126"/>
                <a:gd name="T97" fmla="*/ 164 h 328"/>
                <a:gd name="T98" fmla="*/ 8 w 126"/>
                <a:gd name="T99" fmla="*/ 146 h 328"/>
                <a:gd name="T100" fmla="*/ 26 w 126"/>
                <a:gd name="T101" fmla="*/ 164 h 328"/>
                <a:gd name="T102" fmla="*/ 74 w 126"/>
                <a:gd name="T103" fmla="*/ 212 h 328"/>
                <a:gd name="T104" fmla="*/ 34 w 126"/>
                <a:gd name="T105" fmla="*/ 224 h 328"/>
                <a:gd name="T106" fmla="*/ 82 w 126"/>
                <a:gd name="T107" fmla="*/ 290 h 328"/>
                <a:gd name="T108" fmla="*/ 86 w 126"/>
                <a:gd name="T109" fmla="*/ 328 h 328"/>
                <a:gd name="T110" fmla="*/ 86 w 126"/>
                <a:gd name="T111" fmla="*/ 288 h 328"/>
                <a:gd name="T112" fmla="*/ 82 w 126"/>
                <a:gd name="T113" fmla="*/ 284 h 328"/>
                <a:gd name="T114" fmla="*/ 88 w 126"/>
                <a:gd name="T115" fmla="*/ 290 h 328"/>
                <a:gd name="T116" fmla="*/ 86 w 126"/>
                <a:gd name="T117" fmla="*/ 302 h 328"/>
                <a:gd name="T118" fmla="*/ 82 w 126"/>
                <a:gd name="T119" fmla="*/ 31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 h="328">
                  <a:moveTo>
                    <a:pt x="92" y="314"/>
                  </a:moveTo>
                  <a:lnTo>
                    <a:pt x="92" y="318"/>
                  </a:lnTo>
                  <a:lnTo>
                    <a:pt x="92" y="320"/>
                  </a:lnTo>
                  <a:lnTo>
                    <a:pt x="88" y="324"/>
                  </a:lnTo>
                  <a:lnTo>
                    <a:pt x="88" y="328"/>
                  </a:lnTo>
                  <a:lnTo>
                    <a:pt x="88" y="324"/>
                  </a:lnTo>
                  <a:lnTo>
                    <a:pt x="88" y="320"/>
                  </a:lnTo>
                  <a:lnTo>
                    <a:pt x="88" y="314"/>
                  </a:lnTo>
                  <a:lnTo>
                    <a:pt x="92" y="310"/>
                  </a:lnTo>
                  <a:lnTo>
                    <a:pt x="92" y="306"/>
                  </a:lnTo>
                  <a:lnTo>
                    <a:pt x="92" y="302"/>
                  </a:lnTo>
                  <a:lnTo>
                    <a:pt x="92" y="298"/>
                  </a:lnTo>
                  <a:lnTo>
                    <a:pt x="92" y="294"/>
                  </a:lnTo>
                  <a:lnTo>
                    <a:pt x="92" y="298"/>
                  </a:lnTo>
                  <a:lnTo>
                    <a:pt x="88" y="298"/>
                  </a:lnTo>
                  <a:lnTo>
                    <a:pt x="88" y="294"/>
                  </a:lnTo>
                  <a:lnTo>
                    <a:pt x="92" y="290"/>
                  </a:lnTo>
                  <a:lnTo>
                    <a:pt x="88" y="290"/>
                  </a:lnTo>
                  <a:lnTo>
                    <a:pt x="92" y="288"/>
                  </a:lnTo>
                  <a:lnTo>
                    <a:pt x="88" y="288"/>
                  </a:lnTo>
                  <a:lnTo>
                    <a:pt x="92" y="288"/>
                  </a:lnTo>
                  <a:lnTo>
                    <a:pt x="88" y="288"/>
                  </a:lnTo>
                  <a:lnTo>
                    <a:pt x="88" y="284"/>
                  </a:lnTo>
                  <a:lnTo>
                    <a:pt x="88" y="280"/>
                  </a:lnTo>
                  <a:lnTo>
                    <a:pt x="88" y="276"/>
                  </a:lnTo>
                  <a:lnTo>
                    <a:pt x="88" y="272"/>
                  </a:lnTo>
                  <a:lnTo>
                    <a:pt x="88" y="268"/>
                  </a:lnTo>
                  <a:lnTo>
                    <a:pt x="88" y="264"/>
                  </a:lnTo>
                  <a:lnTo>
                    <a:pt x="86" y="264"/>
                  </a:lnTo>
                  <a:lnTo>
                    <a:pt x="86" y="262"/>
                  </a:lnTo>
                  <a:lnTo>
                    <a:pt x="86" y="258"/>
                  </a:lnTo>
                  <a:lnTo>
                    <a:pt x="86" y="262"/>
                  </a:lnTo>
                  <a:lnTo>
                    <a:pt x="86" y="264"/>
                  </a:lnTo>
                  <a:lnTo>
                    <a:pt x="82" y="264"/>
                  </a:lnTo>
                  <a:lnTo>
                    <a:pt x="82" y="262"/>
                  </a:lnTo>
                  <a:lnTo>
                    <a:pt x="82" y="258"/>
                  </a:lnTo>
                  <a:lnTo>
                    <a:pt x="82" y="254"/>
                  </a:lnTo>
                  <a:lnTo>
                    <a:pt x="82" y="250"/>
                  </a:lnTo>
                  <a:lnTo>
                    <a:pt x="78" y="246"/>
                  </a:lnTo>
                  <a:lnTo>
                    <a:pt x="78" y="242"/>
                  </a:lnTo>
                  <a:lnTo>
                    <a:pt x="78" y="238"/>
                  </a:lnTo>
                  <a:lnTo>
                    <a:pt x="78" y="234"/>
                  </a:lnTo>
                  <a:lnTo>
                    <a:pt x="78" y="232"/>
                  </a:lnTo>
                  <a:lnTo>
                    <a:pt x="78" y="228"/>
                  </a:lnTo>
                  <a:lnTo>
                    <a:pt x="78" y="224"/>
                  </a:lnTo>
                  <a:lnTo>
                    <a:pt x="74" y="224"/>
                  </a:lnTo>
                  <a:lnTo>
                    <a:pt x="74" y="220"/>
                  </a:lnTo>
                  <a:lnTo>
                    <a:pt x="78" y="220"/>
                  </a:lnTo>
                  <a:lnTo>
                    <a:pt x="78" y="216"/>
                  </a:lnTo>
                  <a:lnTo>
                    <a:pt x="74" y="216"/>
                  </a:lnTo>
                  <a:lnTo>
                    <a:pt x="78" y="212"/>
                  </a:lnTo>
                  <a:lnTo>
                    <a:pt x="74" y="212"/>
                  </a:lnTo>
                  <a:lnTo>
                    <a:pt x="72" y="212"/>
                  </a:lnTo>
                  <a:lnTo>
                    <a:pt x="72" y="208"/>
                  </a:lnTo>
                  <a:lnTo>
                    <a:pt x="72" y="206"/>
                  </a:lnTo>
                  <a:lnTo>
                    <a:pt x="72" y="202"/>
                  </a:lnTo>
                  <a:lnTo>
                    <a:pt x="68" y="202"/>
                  </a:lnTo>
                  <a:lnTo>
                    <a:pt x="68" y="198"/>
                  </a:lnTo>
                  <a:lnTo>
                    <a:pt x="68" y="202"/>
                  </a:lnTo>
                  <a:lnTo>
                    <a:pt x="68" y="206"/>
                  </a:lnTo>
                  <a:lnTo>
                    <a:pt x="64" y="206"/>
                  </a:lnTo>
                  <a:lnTo>
                    <a:pt x="64" y="208"/>
                  </a:lnTo>
                  <a:lnTo>
                    <a:pt x="68" y="208"/>
                  </a:lnTo>
                  <a:lnTo>
                    <a:pt x="64" y="208"/>
                  </a:lnTo>
                  <a:lnTo>
                    <a:pt x="64" y="212"/>
                  </a:lnTo>
                  <a:lnTo>
                    <a:pt x="60" y="212"/>
                  </a:lnTo>
                  <a:lnTo>
                    <a:pt x="56" y="212"/>
                  </a:lnTo>
                  <a:lnTo>
                    <a:pt x="56" y="208"/>
                  </a:lnTo>
                  <a:lnTo>
                    <a:pt x="56" y="212"/>
                  </a:lnTo>
                  <a:lnTo>
                    <a:pt x="56" y="216"/>
                  </a:lnTo>
                  <a:lnTo>
                    <a:pt x="52" y="216"/>
                  </a:lnTo>
                  <a:lnTo>
                    <a:pt x="56" y="216"/>
                  </a:lnTo>
                  <a:lnTo>
                    <a:pt x="52" y="220"/>
                  </a:lnTo>
                  <a:lnTo>
                    <a:pt x="48" y="220"/>
                  </a:lnTo>
                  <a:lnTo>
                    <a:pt x="48" y="224"/>
                  </a:lnTo>
                  <a:lnTo>
                    <a:pt x="46" y="228"/>
                  </a:lnTo>
                  <a:lnTo>
                    <a:pt x="46" y="224"/>
                  </a:lnTo>
                  <a:lnTo>
                    <a:pt x="46" y="220"/>
                  </a:lnTo>
                  <a:lnTo>
                    <a:pt x="46" y="224"/>
                  </a:lnTo>
                  <a:lnTo>
                    <a:pt x="42" y="224"/>
                  </a:lnTo>
                  <a:lnTo>
                    <a:pt x="46" y="224"/>
                  </a:lnTo>
                  <a:lnTo>
                    <a:pt x="42" y="224"/>
                  </a:lnTo>
                  <a:lnTo>
                    <a:pt x="42" y="228"/>
                  </a:lnTo>
                  <a:lnTo>
                    <a:pt x="42" y="224"/>
                  </a:lnTo>
                  <a:lnTo>
                    <a:pt x="42" y="220"/>
                  </a:lnTo>
                  <a:lnTo>
                    <a:pt x="42" y="224"/>
                  </a:lnTo>
                  <a:lnTo>
                    <a:pt x="42" y="228"/>
                  </a:lnTo>
                  <a:lnTo>
                    <a:pt x="38" y="228"/>
                  </a:lnTo>
                  <a:lnTo>
                    <a:pt x="38" y="224"/>
                  </a:lnTo>
                  <a:lnTo>
                    <a:pt x="38" y="220"/>
                  </a:lnTo>
                  <a:lnTo>
                    <a:pt x="38" y="224"/>
                  </a:lnTo>
                  <a:lnTo>
                    <a:pt x="34" y="224"/>
                  </a:lnTo>
                  <a:lnTo>
                    <a:pt x="38" y="220"/>
                  </a:lnTo>
                  <a:lnTo>
                    <a:pt x="34" y="220"/>
                  </a:lnTo>
                  <a:lnTo>
                    <a:pt x="34" y="224"/>
                  </a:lnTo>
                  <a:lnTo>
                    <a:pt x="34" y="220"/>
                  </a:lnTo>
                  <a:lnTo>
                    <a:pt x="34" y="216"/>
                  </a:lnTo>
                  <a:lnTo>
                    <a:pt x="34" y="220"/>
                  </a:lnTo>
                  <a:lnTo>
                    <a:pt x="30" y="220"/>
                  </a:lnTo>
                  <a:lnTo>
                    <a:pt x="30" y="224"/>
                  </a:lnTo>
                  <a:lnTo>
                    <a:pt x="26" y="224"/>
                  </a:lnTo>
                  <a:lnTo>
                    <a:pt x="30" y="216"/>
                  </a:lnTo>
                  <a:lnTo>
                    <a:pt x="30" y="212"/>
                  </a:lnTo>
                  <a:lnTo>
                    <a:pt x="30" y="208"/>
                  </a:lnTo>
                  <a:lnTo>
                    <a:pt x="30" y="206"/>
                  </a:lnTo>
                  <a:lnTo>
                    <a:pt x="34" y="202"/>
                  </a:lnTo>
                  <a:lnTo>
                    <a:pt x="34" y="198"/>
                  </a:lnTo>
                  <a:lnTo>
                    <a:pt x="34" y="194"/>
                  </a:lnTo>
                  <a:lnTo>
                    <a:pt x="34" y="190"/>
                  </a:lnTo>
                  <a:lnTo>
                    <a:pt x="30" y="186"/>
                  </a:lnTo>
                  <a:lnTo>
                    <a:pt x="34" y="186"/>
                  </a:lnTo>
                  <a:lnTo>
                    <a:pt x="30" y="182"/>
                  </a:lnTo>
                  <a:lnTo>
                    <a:pt x="30" y="180"/>
                  </a:lnTo>
                  <a:lnTo>
                    <a:pt x="30" y="176"/>
                  </a:lnTo>
                  <a:lnTo>
                    <a:pt x="26" y="172"/>
                  </a:lnTo>
                  <a:lnTo>
                    <a:pt x="26" y="176"/>
                  </a:lnTo>
                  <a:lnTo>
                    <a:pt x="26" y="172"/>
                  </a:lnTo>
                  <a:lnTo>
                    <a:pt x="26" y="168"/>
                  </a:lnTo>
                  <a:lnTo>
                    <a:pt x="22" y="168"/>
                  </a:lnTo>
                  <a:lnTo>
                    <a:pt x="22" y="164"/>
                  </a:lnTo>
                  <a:lnTo>
                    <a:pt x="26" y="164"/>
                  </a:lnTo>
                  <a:lnTo>
                    <a:pt x="22" y="160"/>
                  </a:lnTo>
                  <a:lnTo>
                    <a:pt x="22" y="156"/>
                  </a:lnTo>
                  <a:lnTo>
                    <a:pt x="18" y="156"/>
                  </a:lnTo>
                  <a:lnTo>
                    <a:pt x="22" y="152"/>
                  </a:lnTo>
                  <a:lnTo>
                    <a:pt x="22" y="156"/>
                  </a:lnTo>
                  <a:lnTo>
                    <a:pt x="22" y="152"/>
                  </a:lnTo>
                  <a:lnTo>
                    <a:pt x="18" y="152"/>
                  </a:lnTo>
                  <a:lnTo>
                    <a:pt x="18" y="156"/>
                  </a:lnTo>
                  <a:lnTo>
                    <a:pt x="18" y="152"/>
                  </a:lnTo>
                  <a:lnTo>
                    <a:pt x="16" y="152"/>
                  </a:lnTo>
                  <a:lnTo>
                    <a:pt x="12" y="152"/>
                  </a:lnTo>
                  <a:lnTo>
                    <a:pt x="16" y="152"/>
                  </a:lnTo>
                  <a:lnTo>
                    <a:pt x="16" y="156"/>
                  </a:lnTo>
                  <a:lnTo>
                    <a:pt x="16" y="152"/>
                  </a:lnTo>
                  <a:lnTo>
                    <a:pt x="12" y="152"/>
                  </a:lnTo>
                  <a:lnTo>
                    <a:pt x="12" y="156"/>
                  </a:lnTo>
                  <a:lnTo>
                    <a:pt x="16" y="156"/>
                  </a:lnTo>
                  <a:lnTo>
                    <a:pt x="12" y="156"/>
                  </a:lnTo>
                  <a:lnTo>
                    <a:pt x="12" y="152"/>
                  </a:lnTo>
                  <a:lnTo>
                    <a:pt x="12" y="150"/>
                  </a:lnTo>
                  <a:lnTo>
                    <a:pt x="12" y="146"/>
                  </a:lnTo>
                  <a:lnTo>
                    <a:pt x="12" y="142"/>
                  </a:lnTo>
                  <a:lnTo>
                    <a:pt x="12" y="146"/>
                  </a:lnTo>
                  <a:lnTo>
                    <a:pt x="12" y="150"/>
                  </a:lnTo>
                  <a:lnTo>
                    <a:pt x="8" y="150"/>
                  </a:lnTo>
                  <a:lnTo>
                    <a:pt x="12" y="146"/>
                  </a:lnTo>
                  <a:lnTo>
                    <a:pt x="8" y="146"/>
                  </a:lnTo>
                  <a:lnTo>
                    <a:pt x="8" y="142"/>
                  </a:lnTo>
                  <a:lnTo>
                    <a:pt x="8" y="146"/>
                  </a:lnTo>
                  <a:lnTo>
                    <a:pt x="8" y="150"/>
                  </a:lnTo>
                  <a:lnTo>
                    <a:pt x="8" y="146"/>
                  </a:lnTo>
                  <a:lnTo>
                    <a:pt x="4" y="146"/>
                  </a:lnTo>
                  <a:lnTo>
                    <a:pt x="4" y="142"/>
                  </a:lnTo>
                  <a:lnTo>
                    <a:pt x="4" y="138"/>
                  </a:lnTo>
                  <a:lnTo>
                    <a:pt x="0" y="138"/>
                  </a:lnTo>
                  <a:lnTo>
                    <a:pt x="0" y="136"/>
                  </a:lnTo>
                  <a:lnTo>
                    <a:pt x="0" y="132"/>
                  </a:lnTo>
                  <a:lnTo>
                    <a:pt x="0" y="128"/>
                  </a:lnTo>
                  <a:lnTo>
                    <a:pt x="4" y="128"/>
                  </a:lnTo>
                  <a:lnTo>
                    <a:pt x="4" y="132"/>
                  </a:lnTo>
                  <a:lnTo>
                    <a:pt x="8" y="132"/>
                  </a:lnTo>
                  <a:lnTo>
                    <a:pt x="8" y="128"/>
                  </a:lnTo>
                  <a:lnTo>
                    <a:pt x="4" y="128"/>
                  </a:lnTo>
                  <a:lnTo>
                    <a:pt x="4" y="124"/>
                  </a:lnTo>
                  <a:lnTo>
                    <a:pt x="4" y="120"/>
                  </a:lnTo>
                  <a:lnTo>
                    <a:pt x="8" y="116"/>
                  </a:lnTo>
                  <a:lnTo>
                    <a:pt x="12" y="116"/>
                  </a:lnTo>
                  <a:lnTo>
                    <a:pt x="12" y="112"/>
                  </a:lnTo>
                  <a:lnTo>
                    <a:pt x="12" y="116"/>
                  </a:lnTo>
                  <a:lnTo>
                    <a:pt x="16" y="116"/>
                  </a:lnTo>
                  <a:lnTo>
                    <a:pt x="16" y="112"/>
                  </a:lnTo>
                  <a:lnTo>
                    <a:pt x="16" y="110"/>
                  </a:lnTo>
                  <a:lnTo>
                    <a:pt x="12" y="110"/>
                  </a:lnTo>
                  <a:lnTo>
                    <a:pt x="12" y="106"/>
                  </a:lnTo>
                  <a:lnTo>
                    <a:pt x="12" y="102"/>
                  </a:lnTo>
                  <a:lnTo>
                    <a:pt x="12" y="98"/>
                  </a:lnTo>
                  <a:lnTo>
                    <a:pt x="16" y="98"/>
                  </a:lnTo>
                  <a:lnTo>
                    <a:pt x="16" y="102"/>
                  </a:lnTo>
                  <a:lnTo>
                    <a:pt x="16" y="98"/>
                  </a:lnTo>
                  <a:lnTo>
                    <a:pt x="16" y="94"/>
                  </a:lnTo>
                  <a:lnTo>
                    <a:pt x="18" y="90"/>
                  </a:lnTo>
                  <a:lnTo>
                    <a:pt x="16" y="86"/>
                  </a:lnTo>
                  <a:lnTo>
                    <a:pt x="16" y="82"/>
                  </a:lnTo>
                  <a:lnTo>
                    <a:pt x="16" y="80"/>
                  </a:lnTo>
                  <a:lnTo>
                    <a:pt x="16" y="82"/>
                  </a:lnTo>
                  <a:lnTo>
                    <a:pt x="18" y="82"/>
                  </a:lnTo>
                  <a:lnTo>
                    <a:pt x="22" y="82"/>
                  </a:lnTo>
                  <a:lnTo>
                    <a:pt x="26" y="82"/>
                  </a:lnTo>
                  <a:lnTo>
                    <a:pt x="26" y="86"/>
                  </a:lnTo>
                  <a:lnTo>
                    <a:pt x="30" y="82"/>
                  </a:lnTo>
                  <a:lnTo>
                    <a:pt x="30" y="80"/>
                  </a:lnTo>
                  <a:lnTo>
                    <a:pt x="30" y="76"/>
                  </a:lnTo>
                  <a:lnTo>
                    <a:pt x="34" y="72"/>
                  </a:lnTo>
                  <a:lnTo>
                    <a:pt x="34" y="68"/>
                  </a:lnTo>
                  <a:lnTo>
                    <a:pt x="38" y="64"/>
                  </a:lnTo>
                  <a:lnTo>
                    <a:pt x="34" y="60"/>
                  </a:lnTo>
                  <a:lnTo>
                    <a:pt x="34" y="56"/>
                  </a:lnTo>
                  <a:lnTo>
                    <a:pt x="38" y="56"/>
                  </a:lnTo>
                  <a:lnTo>
                    <a:pt x="38" y="54"/>
                  </a:lnTo>
                  <a:lnTo>
                    <a:pt x="42" y="54"/>
                  </a:lnTo>
                  <a:lnTo>
                    <a:pt x="42" y="50"/>
                  </a:lnTo>
                  <a:lnTo>
                    <a:pt x="42" y="46"/>
                  </a:lnTo>
                  <a:lnTo>
                    <a:pt x="42" y="42"/>
                  </a:lnTo>
                  <a:lnTo>
                    <a:pt x="42" y="38"/>
                  </a:lnTo>
                  <a:lnTo>
                    <a:pt x="42" y="34"/>
                  </a:lnTo>
                  <a:lnTo>
                    <a:pt x="46" y="34"/>
                  </a:lnTo>
                  <a:lnTo>
                    <a:pt x="46" y="30"/>
                  </a:lnTo>
                  <a:lnTo>
                    <a:pt x="48" y="30"/>
                  </a:lnTo>
                  <a:lnTo>
                    <a:pt x="52" y="26"/>
                  </a:lnTo>
                  <a:lnTo>
                    <a:pt x="56" y="24"/>
                  </a:lnTo>
                  <a:lnTo>
                    <a:pt x="60" y="24"/>
                  </a:lnTo>
                  <a:lnTo>
                    <a:pt x="64" y="24"/>
                  </a:lnTo>
                  <a:lnTo>
                    <a:pt x="68" y="24"/>
                  </a:lnTo>
                  <a:lnTo>
                    <a:pt x="68" y="26"/>
                  </a:lnTo>
                  <a:lnTo>
                    <a:pt x="72" y="26"/>
                  </a:lnTo>
                  <a:lnTo>
                    <a:pt x="68" y="24"/>
                  </a:lnTo>
                  <a:lnTo>
                    <a:pt x="68" y="20"/>
                  </a:lnTo>
                  <a:lnTo>
                    <a:pt x="68" y="16"/>
                  </a:lnTo>
                  <a:lnTo>
                    <a:pt x="72" y="16"/>
                  </a:lnTo>
                  <a:lnTo>
                    <a:pt x="72" y="12"/>
                  </a:lnTo>
                  <a:lnTo>
                    <a:pt x="74" y="12"/>
                  </a:lnTo>
                  <a:lnTo>
                    <a:pt x="72" y="8"/>
                  </a:lnTo>
                  <a:lnTo>
                    <a:pt x="72" y="4"/>
                  </a:lnTo>
                  <a:lnTo>
                    <a:pt x="74" y="4"/>
                  </a:lnTo>
                  <a:lnTo>
                    <a:pt x="74" y="0"/>
                  </a:lnTo>
                  <a:lnTo>
                    <a:pt x="78" y="0"/>
                  </a:lnTo>
                  <a:lnTo>
                    <a:pt x="78" y="4"/>
                  </a:lnTo>
                  <a:lnTo>
                    <a:pt x="82" y="4"/>
                  </a:lnTo>
                  <a:lnTo>
                    <a:pt x="82" y="8"/>
                  </a:lnTo>
                  <a:lnTo>
                    <a:pt x="82" y="12"/>
                  </a:lnTo>
                  <a:lnTo>
                    <a:pt x="86" y="12"/>
                  </a:lnTo>
                  <a:lnTo>
                    <a:pt x="86" y="16"/>
                  </a:lnTo>
                  <a:lnTo>
                    <a:pt x="86" y="20"/>
                  </a:lnTo>
                  <a:lnTo>
                    <a:pt x="88" y="20"/>
                  </a:lnTo>
                  <a:lnTo>
                    <a:pt x="88" y="16"/>
                  </a:lnTo>
                  <a:lnTo>
                    <a:pt x="88" y="20"/>
                  </a:lnTo>
                  <a:lnTo>
                    <a:pt x="92" y="20"/>
                  </a:lnTo>
                  <a:lnTo>
                    <a:pt x="92" y="24"/>
                  </a:lnTo>
                  <a:lnTo>
                    <a:pt x="92" y="26"/>
                  </a:lnTo>
                  <a:lnTo>
                    <a:pt x="92" y="30"/>
                  </a:lnTo>
                  <a:lnTo>
                    <a:pt x="92" y="34"/>
                  </a:lnTo>
                  <a:lnTo>
                    <a:pt x="92" y="38"/>
                  </a:lnTo>
                  <a:lnTo>
                    <a:pt x="92" y="42"/>
                  </a:lnTo>
                  <a:lnTo>
                    <a:pt x="92" y="46"/>
                  </a:lnTo>
                  <a:lnTo>
                    <a:pt x="88" y="46"/>
                  </a:lnTo>
                  <a:lnTo>
                    <a:pt x="88" y="50"/>
                  </a:lnTo>
                  <a:lnTo>
                    <a:pt x="92" y="50"/>
                  </a:lnTo>
                  <a:lnTo>
                    <a:pt x="88" y="50"/>
                  </a:lnTo>
                  <a:lnTo>
                    <a:pt x="88" y="54"/>
                  </a:lnTo>
                  <a:lnTo>
                    <a:pt x="86" y="54"/>
                  </a:lnTo>
                  <a:lnTo>
                    <a:pt x="82" y="56"/>
                  </a:lnTo>
                  <a:lnTo>
                    <a:pt x="82" y="60"/>
                  </a:lnTo>
                  <a:lnTo>
                    <a:pt x="78" y="60"/>
                  </a:lnTo>
                  <a:lnTo>
                    <a:pt x="78" y="64"/>
                  </a:lnTo>
                  <a:lnTo>
                    <a:pt x="78" y="68"/>
                  </a:lnTo>
                  <a:lnTo>
                    <a:pt x="74" y="68"/>
                  </a:lnTo>
                  <a:lnTo>
                    <a:pt x="74" y="72"/>
                  </a:lnTo>
                  <a:lnTo>
                    <a:pt x="74" y="76"/>
                  </a:lnTo>
                  <a:lnTo>
                    <a:pt x="78" y="76"/>
                  </a:lnTo>
                  <a:lnTo>
                    <a:pt x="78" y="80"/>
                  </a:lnTo>
                  <a:lnTo>
                    <a:pt x="78" y="82"/>
                  </a:lnTo>
                  <a:lnTo>
                    <a:pt x="74" y="82"/>
                  </a:lnTo>
                  <a:lnTo>
                    <a:pt x="78" y="82"/>
                  </a:lnTo>
                  <a:lnTo>
                    <a:pt x="78" y="86"/>
                  </a:lnTo>
                  <a:lnTo>
                    <a:pt x="78" y="82"/>
                  </a:lnTo>
                  <a:lnTo>
                    <a:pt x="82" y="82"/>
                  </a:lnTo>
                  <a:lnTo>
                    <a:pt x="82" y="80"/>
                  </a:lnTo>
                  <a:lnTo>
                    <a:pt x="86" y="80"/>
                  </a:lnTo>
                  <a:lnTo>
                    <a:pt x="88" y="80"/>
                  </a:lnTo>
                  <a:lnTo>
                    <a:pt x="92" y="80"/>
                  </a:lnTo>
                  <a:lnTo>
                    <a:pt x="92" y="82"/>
                  </a:lnTo>
                  <a:lnTo>
                    <a:pt x="88" y="82"/>
                  </a:lnTo>
                  <a:lnTo>
                    <a:pt x="92" y="86"/>
                  </a:lnTo>
                  <a:lnTo>
                    <a:pt x="92" y="90"/>
                  </a:lnTo>
                  <a:lnTo>
                    <a:pt x="92" y="94"/>
                  </a:lnTo>
                  <a:lnTo>
                    <a:pt x="92" y="98"/>
                  </a:lnTo>
                  <a:lnTo>
                    <a:pt x="96" y="98"/>
                  </a:lnTo>
                  <a:lnTo>
                    <a:pt x="100" y="98"/>
                  </a:lnTo>
                  <a:lnTo>
                    <a:pt x="104" y="98"/>
                  </a:lnTo>
                  <a:lnTo>
                    <a:pt x="104" y="102"/>
                  </a:lnTo>
                  <a:lnTo>
                    <a:pt x="100" y="102"/>
                  </a:lnTo>
                  <a:lnTo>
                    <a:pt x="100" y="106"/>
                  </a:lnTo>
                  <a:lnTo>
                    <a:pt x="100" y="110"/>
                  </a:lnTo>
                  <a:lnTo>
                    <a:pt x="100" y="112"/>
                  </a:lnTo>
                  <a:lnTo>
                    <a:pt x="96" y="116"/>
                  </a:lnTo>
                  <a:lnTo>
                    <a:pt x="100" y="116"/>
                  </a:lnTo>
                  <a:lnTo>
                    <a:pt x="104" y="116"/>
                  </a:lnTo>
                  <a:lnTo>
                    <a:pt x="108" y="116"/>
                  </a:lnTo>
                  <a:lnTo>
                    <a:pt x="108" y="120"/>
                  </a:lnTo>
                  <a:lnTo>
                    <a:pt x="108" y="124"/>
                  </a:lnTo>
                  <a:lnTo>
                    <a:pt x="112" y="124"/>
                  </a:lnTo>
                  <a:lnTo>
                    <a:pt x="112" y="128"/>
                  </a:lnTo>
                  <a:lnTo>
                    <a:pt x="114" y="128"/>
                  </a:lnTo>
                  <a:lnTo>
                    <a:pt x="118" y="128"/>
                  </a:lnTo>
                  <a:lnTo>
                    <a:pt x="122" y="124"/>
                  </a:lnTo>
                  <a:lnTo>
                    <a:pt x="126" y="124"/>
                  </a:lnTo>
                  <a:lnTo>
                    <a:pt x="126" y="128"/>
                  </a:lnTo>
                  <a:lnTo>
                    <a:pt x="122" y="128"/>
                  </a:lnTo>
                  <a:lnTo>
                    <a:pt x="122" y="132"/>
                  </a:lnTo>
                  <a:lnTo>
                    <a:pt x="118" y="132"/>
                  </a:lnTo>
                  <a:lnTo>
                    <a:pt x="118" y="136"/>
                  </a:lnTo>
                  <a:lnTo>
                    <a:pt x="114" y="136"/>
                  </a:lnTo>
                  <a:lnTo>
                    <a:pt x="114" y="138"/>
                  </a:lnTo>
                  <a:lnTo>
                    <a:pt x="118" y="138"/>
                  </a:lnTo>
                  <a:lnTo>
                    <a:pt x="114" y="138"/>
                  </a:lnTo>
                  <a:lnTo>
                    <a:pt x="112" y="138"/>
                  </a:lnTo>
                  <a:lnTo>
                    <a:pt x="112" y="142"/>
                  </a:lnTo>
                  <a:lnTo>
                    <a:pt x="112" y="146"/>
                  </a:lnTo>
                  <a:lnTo>
                    <a:pt x="108" y="146"/>
                  </a:lnTo>
                  <a:lnTo>
                    <a:pt x="104" y="146"/>
                  </a:lnTo>
                  <a:lnTo>
                    <a:pt x="104" y="150"/>
                  </a:lnTo>
                  <a:lnTo>
                    <a:pt x="100" y="150"/>
                  </a:lnTo>
                  <a:lnTo>
                    <a:pt x="100" y="152"/>
                  </a:lnTo>
                  <a:lnTo>
                    <a:pt x="100" y="150"/>
                  </a:lnTo>
                  <a:lnTo>
                    <a:pt x="96" y="150"/>
                  </a:lnTo>
                  <a:lnTo>
                    <a:pt x="96" y="152"/>
                  </a:lnTo>
                  <a:lnTo>
                    <a:pt x="96" y="156"/>
                  </a:lnTo>
                  <a:lnTo>
                    <a:pt x="92" y="156"/>
                  </a:lnTo>
                  <a:lnTo>
                    <a:pt x="88" y="156"/>
                  </a:lnTo>
                  <a:lnTo>
                    <a:pt x="86" y="156"/>
                  </a:lnTo>
                  <a:lnTo>
                    <a:pt x="82" y="156"/>
                  </a:lnTo>
                  <a:lnTo>
                    <a:pt x="82" y="160"/>
                  </a:lnTo>
                  <a:lnTo>
                    <a:pt x="78" y="160"/>
                  </a:lnTo>
                  <a:lnTo>
                    <a:pt x="78" y="164"/>
                  </a:lnTo>
                  <a:lnTo>
                    <a:pt x="78" y="168"/>
                  </a:lnTo>
                  <a:lnTo>
                    <a:pt x="78" y="172"/>
                  </a:lnTo>
                  <a:lnTo>
                    <a:pt x="78" y="176"/>
                  </a:lnTo>
                  <a:lnTo>
                    <a:pt x="78" y="180"/>
                  </a:lnTo>
                  <a:lnTo>
                    <a:pt x="74" y="180"/>
                  </a:lnTo>
                  <a:lnTo>
                    <a:pt x="72" y="180"/>
                  </a:lnTo>
                  <a:lnTo>
                    <a:pt x="74" y="180"/>
                  </a:lnTo>
                  <a:lnTo>
                    <a:pt x="74" y="182"/>
                  </a:lnTo>
                  <a:lnTo>
                    <a:pt x="78" y="182"/>
                  </a:lnTo>
                  <a:lnTo>
                    <a:pt x="74" y="182"/>
                  </a:lnTo>
                  <a:lnTo>
                    <a:pt x="78" y="186"/>
                  </a:lnTo>
                  <a:lnTo>
                    <a:pt x="78" y="190"/>
                  </a:lnTo>
                  <a:lnTo>
                    <a:pt x="78" y="194"/>
                  </a:lnTo>
                  <a:lnTo>
                    <a:pt x="82" y="194"/>
                  </a:lnTo>
                  <a:lnTo>
                    <a:pt x="82" y="198"/>
                  </a:lnTo>
                  <a:lnTo>
                    <a:pt x="82" y="202"/>
                  </a:lnTo>
                  <a:lnTo>
                    <a:pt x="86" y="202"/>
                  </a:lnTo>
                  <a:lnTo>
                    <a:pt x="86" y="206"/>
                  </a:lnTo>
                  <a:lnTo>
                    <a:pt x="88" y="206"/>
                  </a:lnTo>
                  <a:lnTo>
                    <a:pt x="88" y="208"/>
                  </a:lnTo>
                  <a:lnTo>
                    <a:pt x="88" y="212"/>
                  </a:lnTo>
                  <a:lnTo>
                    <a:pt x="88" y="216"/>
                  </a:lnTo>
                  <a:lnTo>
                    <a:pt x="92" y="216"/>
                  </a:lnTo>
                  <a:lnTo>
                    <a:pt x="92" y="220"/>
                  </a:lnTo>
                  <a:lnTo>
                    <a:pt x="88" y="220"/>
                  </a:lnTo>
                  <a:lnTo>
                    <a:pt x="88" y="224"/>
                  </a:lnTo>
                  <a:lnTo>
                    <a:pt x="88" y="228"/>
                  </a:lnTo>
                  <a:lnTo>
                    <a:pt x="88" y="232"/>
                  </a:lnTo>
                  <a:lnTo>
                    <a:pt x="88" y="234"/>
                  </a:lnTo>
                  <a:lnTo>
                    <a:pt x="86" y="234"/>
                  </a:lnTo>
                  <a:lnTo>
                    <a:pt x="86" y="238"/>
                  </a:lnTo>
                  <a:lnTo>
                    <a:pt x="86" y="242"/>
                  </a:lnTo>
                  <a:lnTo>
                    <a:pt x="86" y="246"/>
                  </a:lnTo>
                  <a:lnTo>
                    <a:pt x="88" y="246"/>
                  </a:lnTo>
                  <a:lnTo>
                    <a:pt x="88" y="250"/>
                  </a:lnTo>
                  <a:lnTo>
                    <a:pt x="88" y="254"/>
                  </a:lnTo>
                  <a:lnTo>
                    <a:pt x="92" y="254"/>
                  </a:lnTo>
                  <a:lnTo>
                    <a:pt x="92" y="258"/>
                  </a:lnTo>
                  <a:lnTo>
                    <a:pt x="96" y="258"/>
                  </a:lnTo>
                  <a:lnTo>
                    <a:pt x="96" y="262"/>
                  </a:lnTo>
                  <a:lnTo>
                    <a:pt x="96" y="264"/>
                  </a:lnTo>
                  <a:lnTo>
                    <a:pt x="96" y="268"/>
                  </a:lnTo>
                  <a:lnTo>
                    <a:pt x="100" y="268"/>
                  </a:lnTo>
                  <a:lnTo>
                    <a:pt x="100" y="272"/>
                  </a:lnTo>
                  <a:lnTo>
                    <a:pt x="96" y="272"/>
                  </a:lnTo>
                  <a:lnTo>
                    <a:pt x="100" y="280"/>
                  </a:lnTo>
                  <a:lnTo>
                    <a:pt x="100" y="284"/>
                  </a:lnTo>
                  <a:lnTo>
                    <a:pt x="100" y="288"/>
                  </a:lnTo>
                  <a:lnTo>
                    <a:pt x="104" y="288"/>
                  </a:lnTo>
                  <a:lnTo>
                    <a:pt x="104" y="290"/>
                  </a:lnTo>
                  <a:lnTo>
                    <a:pt x="104" y="294"/>
                  </a:lnTo>
                  <a:lnTo>
                    <a:pt x="104" y="298"/>
                  </a:lnTo>
                  <a:lnTo>
                    <a:pt x="100" y="298"/>
                  </a:lnTo>
                  <a:lnTo>
                    <a:pt x="100" y="302"/>
                  </a:lnTo>
                  <a:lnTo>
                    <a:pt x="100" y="306"/>
                  </a:lnTo>
                  <a:lnTo>
                    <a:pt x="96" y="310"/>
                  </a:lnTo>
                  <a:lnTo>
                    <a:pt x="92" y="314"/>
                  </a:lnTo>
                  <a:lnTo>
                    <a:pt x="92" y="314"/>
                  </a:lnTo>
                  <a:lnTo>
                    <a:pt x="92" y="314"/>
                  </a:lnTo>
                  <a:close/>
                  <a:moveTo>
                    <a:pt x="22" y="164"/>
                  </a:moveTo>
                  <a:lnTo>
                    <a:pt x="22" y="168"/>
                  </a:lnTo>
                  <a:lnTo>
                    <a:pt x="26" y="168"/>
                  </a:lnTo>
                  <a:lnTo>
                    <a:pt x="26" y="172"/>
                  </a:lnTo>
                  <a:lnTo>
                    <a:pt x="22" y="172"/>
                  </a:lnTo>
                  <a:lnTo>
                    <a:pt x="18" y="168"/>
                  </a:lnTo>
                  <a:lnTo>
                    <a:pt x="18" y="164"/>
                  </a:lnTo>
                  <a:lnTo>
                    <a:pt x="22" y="164"/>
                  </a:lnTo>
                  <a:lnTo>
                    <a:pt x="22" y="168"/>
                  </a:lnTo>
                  <a:lnTo>
                    <a:pt x="22" y="164"/>
                  </a:lnTo>
                  <a:lnTo>
                    <a:pt x="22" y="164"/>
                  </a:lnTo>
                  <a:lnTo>
                    <a:pt x="22" y="164"/>
                  </a:lnTo>
                  <a:close/>
                  <a:moveTo>
                    <a:pt x="8" y="146"/>
                  </a:moveTo>
                  <a:lnTo>
                    <a:pt x="8" y="150"/>
                  </a:lnTo>
                  <a:lnTo>
                    <a:pt x="8" y="146"/>
                  </a:lnTo>
                  <a:lnTo>
                    <a:pt x="8" y="146"/>
                  </a:lnTo>
                  <a:lnTo>
                    <a:pt x="8" y="146"/>
                  </a:lnTo>
                  <a:close/>
                  <a:moveTo>
                    <a:pt x="18" y="152"/>
                  </a:moveTo>
                  <a:lnTo>
                    <a:pt x="18" y="156"/>
                  </a:lnTo>
                  <a:lnTo>
                    <a:pt x="16" y="152"/>
                  </a:lnTo>
                  <a:lnTo>
                    <a:pt x="18" y="152"/>
                  </a:lnTo>
                  <a:lnTo>
                    <a:pt x="18" y="152"/>
                  </a:lnTo>
                  <a:lnTo>
                    <a:pt x="18" y="152"/>
                  </a:lnTo>
                  <a:close/>
                  <a:moveTo>
                    <a:pt x="26" y="164"/>
                  </a:moveTo>
                  <a:lnTo>
                    <a:pt x="22" y="164"/>
                  </a:lnTo>
                  <a:lnTo>
                    <a:pt x="18" y="164"/>
                  </a:lnTo>
                  <a:lnTo>
                    <a:pt x="18" y="160"/>
                  </a:lnTo>
                  <a:lnTo>
                    <a:pt x="22" y="160"/>
                  </a:lnTo>
                  <a:lnTo>
                    <a:pt x="26" y="164"/>
                  </a:lnTo>
                  <a:lnTo>
                    <a:pt x="26" y="164"/>
                  </a:lnTo>
                  <a:lnTo>
                    <a:pt x="26" y="164"/>
                  </a:lnTo>
                  <a:close/>
                  <a:moveTo>
                    <a:pt x="74" y="212"/>
                  </a:moveTo>
                  <a:lnTo>
                    <a:pt x="74" y="216"/>
                  </a:lnTo>
                  <a:lnTo>
                    <a:pt x="74" y="220"/>
                  </a:lnTo>
                  <a:lnTo>
                    <a:pt x="74" y="216"/>
                  </a:lnTo>
                  <a:lnTo>
                    <a:pt x="74" y="212"/>
                  </a:lnTo>
                  <a:lnTo>
                    <a:pt x="74" y="212"/>
                  </a:lnTo>
                  <a:lnTo>
                    <a:pt x="74" y="212"/>
                  </a:lnTo>
                  <a:close/>
                  <a:moveTo>
                    <a:pt x="34" y="220"/>
                  </a:moveTo>
                  <a:lnTo>
                    <a:pt x="34" y="224"/>
                  </a:lnTo>
                  <a:lnTo>
                    <a:pt x="30" y="224"/>
                  </a:lnTo>
                  <a:lnTo>
                    <a:pt x="34" y="220"/>
                  </a:lnTo>
                  <a:lnTo>
                    <a:pt x="34" y="220"/>
                  </a:lnTo>
                  <a:lnTo>
                    <a:pt x="34" y="220"/>
                  </a:lnTo>
                  <a:close/>
                  <a:moveTo>
                    <a:pt x="82" y="290"/>
                  </a:moveTo>
                  <a:lnTo>
                    <a:pt x="82" y="288"/>
                  </a:lnTo>
                  <a:lnTo>
                    <a:pt x="82" y="290"/>
                  </a:lnTo>
                  <a:lnTo>
                    <a:pt x="82" y="290"/>
                  </a:lnTo>
                  <a:lnTo>
                    <a:pt x="82" y="290"/>
                  </a:lnTo>
                  <a:close/>
                  <a:moveTo>
                    <a:pt x="86" y="328"/>
                  </a:moveTo>
                  <a:lnTo>
                    <a:pt x="82" y="328"/>
                  </a:lnTo>
                  <a:lnTo>
                    <a:pt x="86" y="328"/>
                  </a:lnTo>
                  <a:lnTo>
                    <a:pt x="86" y="324"/>
                  </a:lnTo>
                  <a:lnTo>
                    <a:pt x="86" y="328"/>
                  </a:lnTo>
                  <a:lnTo>
                    <a:pt x="86" y="328"/>
                  </a:lnTo>
                  <a:lnTo>
                    <a:pt x="86" y="328"/>
                  </a:lnTo>
                  <a:close/>
                  <a:moveTo>
                    <a:pt x="18" y="172"/>
                  </a:moveTo>
                  <a:lnTo>
                    <a:pt x="22" y="172"/>
                  </a:lnTo>
                  <a:lnTo>
                    <a:pt x="22" y="176"/>
                  </a:lnTo>
                  <a:lnTo>
                    <a:pt x="18" y="176"/>
                  </a:lnTo>
                  <a:lnTo>
                    <a:pt x="18" y="172"/>
                  </a:lnTo>
                  <a:lnTo>
                    <a:pt x="18" y="172"/>
                  </a:lnTo>
                  <a:lnTo>
                    <a:pt x="18" y="172"/>
                  </a:lnTo>
                  <a:close/>
                  <a:moveTo>
                    <a:pt x="86" y="288"/>
                  </a:moveTo>
                  <a:lnTo>
                    <a:pt x="86" y="284"/>
                  </a:lnTo>
                  <a:lnTo>
                    <a:pt x="86" y="280"/>
                  </a:lnTo>
                  <a:lnTo>
                    <a:pt x="88" y="284"/>
                  </a:lnTo>
                  <a:lnTo>
                    <a:pt x="86" y="288"/>
                  </a:lnTo>
                  <a:lnTo>
                    <a:pt x="86" y="288"/>
                  </a:lnTo>
                  <a:lnTo>
                    <a:pt x="86" y="288"/>
                  </a:lnTo>
                  <a:close/>
                  <a:moveTo>
                    <a:pt x="82" y="288"/>
                  </a:moveTo>
                  <a:lnTo>
                    <a:pt x="82" y="284"/>
                  </a:lnTo>
                  <a:lnTo>
                    <a:pt x="82" y="288"/>
                  </a:lnTo>
                  <a:lnTo>
                    <a:pt x="82" y="288"/>
                  </a:lnTo>
                  <a:lnTo>
                    <a:pt x="82" y="288"/>
                  </a:lnTo>
                  <a:close/>
                  <a:moveTo>
                    <a:pt x="88" y="290"/>
                  </a:moveTo>
                  <a:lnTo>
                    <a:pt x="88" y="294"/>
                  </a:lnTo>
                  <a:lnTo>
                    <a:pt x="88" y="290"/>
                  </a:lnTo>
                  <a:lnTo>
                    <a:pt x="88" y="290"/>
                  </a:lnTo>
                  <a:lnTo>
                    <a:pt x="88" y="290"/>
                  </a:lnTo>
                  <a:close/>
                  <a:moveTo>
                    <a:pt x="86" y="298"/>
                  </a:moveTo>
                  <a:lnTo>
                    <a:pt x="86" y="294"/>
                  </a:lnTo>
                  <a:lnTo>
                    <a:pt x="88" y="294"/>
                  </a:lnTo>
                  <a:lnTo>
                    <a:pt x="88" y="298"/>
                  </a:lnTo>
                  <a:lnTo>
                    <a:pt x="86" y="298"/>
                  </a:lnTo>
                  <a:lnTo>
                    <a:pt x="86" y="298"/>
                  </a:lnTo>
                  <a:lnTo>
                    <a:pt x="86" y="298"/>
                  </a:lnTo>
                  <a:close/>
                  <a:moveTo>
                    <a:pt x="86" y="302"/>
                  </a:moveTo>
                  <a:lnTo>
                    <a:pt x="86" y="298"/>
                  </a:lnTo>
                  <a:lnTo>
                    <a:pt x="86" y="294"/>
                  </a:lnTo>
                  <a:lnTo>
                    <a:pt x="86" y="298"/>
                  </a:lnTo>
                  <a:lnTo>
                    <a:pt x="86" y="302"/>
                  </a:lnTo>
                  <a:lnTo>
                    <a:pt x="86" y="302"/>
                  </a:lnTo>
                  <a:lnTo>
                    <a:pt x="86" y="302"/>
                  </a:lnTo>
                  <a:close/>
                  <a:moveTo>
                    <a:pt x="86" y="314"/>
                  </a:moveTo>
                  <a:lnTo>
                    <a:pt x="82" y="310"/>
                  </a:lnTo>
                  <a:lnTo>
                    <a:pt x="82" y="314"/>
                  </a:lnTo>
                  <a:lnTo>
                    <a:pt x="82" y="310"/>
                  </a:lnTo>
                  <a:lnTo>
                    <a:pt x="86" y="310"/>
                  </a:lnTo>
                  <a:lnTo>
                    <a:pt x="86" y="314"/>
                  </a:lnTo>
                  <a:lnTo>
                    <a:pt x="86" y="314"/>
                  </a:lnTo>
                  <a:lnTo>
                    <a:pt x="86" y="31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36" name="Freeform 43">
              <a:extLst>
                <a:ext uri="{FF2B5EF4-FFF2-40B4-BE49-F238E27FC236}">
                  <a16:creationId xmlns:a16="http://schemas.microsoft.com/office/drawing/2014/main" id="{A0B580D4-FDB0-54DA-8874-925F72167EDD}"/>
                </a:ext>
              </a:extLst>
            </p:cNvPr>
            <p:cNvSpPr>
              <a:spLocks/>
            </p:cNvSpPr>
            <p:nvPr/>
          </p:nvSpPr>
          <p:spPr bwMode="auto">
            <a:xfrm>
              <a:off x="6191250" y="3717993"/>
              <a:ext cx="184150" cy="117475"/>
            </a:xfrm>
            <a:custGeom>
              <a:avLst/>
              <a:gdLst>
                <a:gd name="T0" fmla="*/ 34 w 116"/>
                <a:gd name="T1" fmla="*/ 48 h 74"/>
                <a:gd name="T2" fmla="*/ 30 w 116"/>
                <a:gd name="T3" fmla="*/ 44 h 74"/>
                <a:gd name="T4" fmla="*/ 26 w 116"/>
                <a:gd name="T5" fmla="*/ 44 h 74"/>
                <a:gd name="T6" fmla="*/ 20 w 116"/>
                <a:gd name="T7" fmla="*/ 40 h 74"/>
                <a:gd name="T8" fmla="*/ 16 w 116"/>
                <a:gd name="T9" fmla="*/ 36 h 74"/>
                <a:gd name="T10" fmla="*/ 8 w 116"/>
                <a:gd name="T11" fmla="*/ 30 h 74"/>
                <a:gd name="T12" fmla="*/ 4 w 116"/>
                <a:gd name="T13" fmla="*/ 30 h 74"/>
                <a:gd name="T14" fmla="*/ 0 w 116"/>
                <a:gd name="T15" fmla="*/ 22 h 74"/>
                <a:gd name="T16" fmla="*/ 0 w 116"/>
                <a:gd name="T17" fmla="*/ 18 h 74"/>
                <a:gd name="T18" fmla="*/ 4 w 116"/>
                <a:gd name="T19" fmla="*/ 14 h 74"/>
                <a:gd name="T20" fmla="*/ 8 w 116"/>
                <a:gd name="T21" fmla="*/ 10 h 74"/>
                <a:gd name="T22" fmla="*/ 8 w 116"/>
                <a:gd name="T23" fmla="*/ 6 h 74"/>
                <a:gd name="T24" fmla="*/ 16 w 116"/>
                <a:gd name="T25" fmla="*/ 4 h 74"/>
                <a:gd name="T26" fmla="*/ 16 w 116"/>
                <a:gd name="T27" fmla="*/ 6 h 74"/>
                <a:gd name="T28" fmla="*/ 20 w 116"/>
                <a:gd name="T29" fmla="*/ 0 h 74"/>
                <a:gd name="T30" fmla="*/ 20 w 116"/>
                <a:gd name="T31" fmla="*/ 0 h 74"/>
                <a:gd name="T32" fmla="*/ 26 w 116"/>
                <a:gd name="T33" fmla="*/ 0 h 74"/>
                <a:gd name="T34" fmla="*/ 34 w 116"/>
                <a:gd name="T35" fmla="*/ 6 h 74"/>
                <a:gd name="T36" fmla="*/ 42 w 116"/>
                <a:gd name="T37" fmla="*/ 10 h 74"/>
                <a:gd name="T38" fmla="*/ 46 w 116"/>
                <a:gd name="T39" fmla="*/ 14 h 74"/>
                <a:gd name="T40" fmla="*/ 48 w 116"/>
                <a:gd name="T41" fmla="*/ 22 h 74"/>
                <a:gd name="T42" fmla="*/ 52 w 116"/>
                <a:gd name="T43" fmla="*/ 22 h 74"/>
                <a:gd name="T44" fmla="*/ 56 w 116"/>
                <a:gd name="T45" fmla="*/ 22 h 74"/>
                <a:gd name="T46" fmla="*/ 60 w 116"/>
                <a:gd name="T47" fmla="*/ 26 h 74"/>
                <a:gd name="T48" fmla="*/ 64 w 116"/>
                <a:gd name="T49" fmla="*/ 30 h 74"/>
                <a:gd name="T50" fmla="*/ 68 w 116"/>
                <a:gd name="T51" fmla="*/ 32 h 74"/>
                <a:gd name="T52" fmla="*/ 72 w 116"/>
                <a:gd name="T53" fmla="*/ 32 h 74"/>
                <a:gd name="T54" fmla="*/ 72 w 116"/>
                <a:gd name="T55" fmla="*/ 36 h 74"/>
                <a:gd name="T56" fmla="*/ 74 w 116"/>
                <a:gd name="T57" fmla="*/ 36 h 74"/>
                <a:gd name="T58" fmla="*/ 82 w 116"/>
                <a:gd name="T59" fmla="*/ 40 h 74"/>
                <a:gd name="T60" fmla="*/ 82 w 116"/>
                <a:gd name="T61" fmla="*/ 44 h 74"/>
                <a:gd name="T62" fmla="*/ 86 w 116"/>
                <a:gd name="T63" fmla="*/ 40 h 74"/>
                <a:gd name="T64" fmla="*/ 90 w 116"/>
                <a:gd name="T65" fmla="*/ 44 h 74"/>
                <a:gd name="T66" fmla="*/ 94 w 116"/>
                <a:gd name="T67" fmla="*/ 40 h 74"/>
                <a:gd name="T68" fmla="*/ 98 w 116"/>
                <a:gd name="T69" fmla="*/ 44 h 74"/>
                <a:gd name="T70" fmla="*/ 100 w 116"/>
                <a:gd name="T71" fmla="*/ 44 h 74"/>
                <a:gd name="T72" fmla="*/ 108 w 116"/>
                <a:gd name="T73" fmla="*/ 48 h 74"/>
                <a:gd name="T74" fmla="*/ 108 w 116"/>
                <a:gd name="T75" fmla="*/ 44 h 74"/>
                <a:gd name="T76" fmla="*/ 112 w 116"/>
                <a:gd name="T77" fmla="*/ 44 h 74"/>
                <a:gd name="T78" fmla="*/ 116 w 116"/>
                <a:gd name="T79" fmla="*/ 48 h 74"/>
                <a:gd name="T80" fmla="*/ 112 w 116"/>
                <a:gd name="T81" fmla="*/ 56 h 74"/>
                <a:gd name="T82" fmla="*/ 112 w 116"/>
                <a:gd name="T83" fmla="*/ 62 h 74"/>
                <a:gd name="T84" fmla="*/ 112 w 116"/>
                <a:gd name="T85" fmla="*/ 70 h 74"/>
                <a:gd name="T86" fmla="*/ 112 w 116"/>
                <a:gd name="T87" fmla="*/ 70 h 74"/>
                <a:gd name="T88" fmla="*/ 108 w 116"/>
                <a:gd name="T89" fmla="*/ 70 h 74"/>
                <a:gd name="T90" fmla="*/ 104 w 116"/>
                <a:gd name="T91" fmla="*/ 70 h 74"/>
                <a:gd name="T92" fmla="*/ 98 w 116"/>
                <a:gd name="T93" fmla="*/ 70 h 74"/>
                <a:gd name="T94" fmla="*/ 90 w 116"/>
                <a:gd name="T95" fmla="*/ 70 h 74"/>
                <a:gd name="T96" fmla="*/ 86 w 116"/>
                <a:gd name="T97" fmla="*/ 66 h 74"/>
                <a:gd name="T98" fmla="*/ 78 w 116"/>
                <a:gd name="T99" fmla="*/ 66 h 74"/>
                <a:gd name="T100" fmla="*/ 78 w 116"/>
                <a:gd name="T101" fmla="*/ 62 h 74"/>
                <a:gd name="T102" fmla="*/ 74 w 116"/>
                <a:gd name="T103" fmla="*/ 66 h 74"/>
                <a:gd name="T104" fmla="*/ 68 w 116"/>
                <a:gd name="T105" fmla="*/ 60 h 74"/>
                <a:gd name="T106" fmla="*/ 64 w 116"/>
                <a:gd name="T107" fmla="*/ 60 h 74"/>
                <a:gd name="T108" fmla="*/ 64 w 116"/>
                <a:gd name="T109" fmla="*/ 56 h 74"/>
                <a:gd name="T110" fmla="*/ 56 w 116"/>
                <a:gd name="T111" fmla="*/ 52 h 74"/>
                <a:gd name="T112" fmla="*/ 52 w 116"/>
                <a:gd name="T113" fmla="*/ 56 h 74"/>
                <a:gd name="T114" fmla="*/ 48 w 116"/>
                <a:gd name="T115" fmla="*/ 52 h 74"/>
                <a:gd name="T116" fmla="*/ 46 w 116"/>
                <a:gd name="T117" fmla="*/ 56 h 74"/>
                <a:gd name="T118" fmla="*/ 46 w 116"/>
                <a:gd name="T119" fmla="*/ 52 h 74"/>
                <a:gd name="T120" fmla="*/ 38 w 116"/>
                <a:gd name="T121" fmla="*/ 52 h 74"/>
                <a:gd name="T122" fmla="*/ 38 w 116"/>
                <a:gd name="T123"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 h="74">
                  <a:moveTo>
                    <a:pt x="38" y="48"/>
                  </a:moveTo>
                  <a:lnTo>
                    <a:pt x="38" y="48"/>
                  </a:lnTo>
                  <a:lnTo>
                    <a:pt x="38" y="48"/>
                  </a:lnTo>
                  <a:lnTo>
                    <a:pt x="34" y="48"/>
                  </a:lnTo>
                  <a:lnTo>
                    <a:pt x="34" y="48"/>
                  </a:lnTo>
                  <a:lnTo>
                    <a:pt x="34" y="48"/>
                  </a:lnTo>
                  <a:lnTo>
                    <a:pt x="34" y="48"/>
                  </a:lnTo>
                  <a:lnTo>
                    <a:pt x="34" y="48"/>
                  </a:lnTo>
                  <a:lnTo>
                    <a:pt x="34" y="48"/>
                  </a:lnTo>
                  <a:lnTo>
                    <a:pt x="30" y="48"/>
                  </a:lnTo>
                  <a:lnTo>
                    <a:pt x="30" y="48"/>
                  </a:lnTo>
                  <a:lnTo>
                    <a:pt x="30" y="44"/>
                  </a:lnTo>
                  <a:lnTo>
                    <a:pt x="26" y="44"/>
                  </a:lnTo>
                  <a:lnTo>
                    <a:pt x="26" y="44"/>
                  </a:lnTo>
                  <a:lnTo>
                    <a:pt x="26" y="44"/>
                  </a:lnTo>
                  <a:lnTo>
                    <a:pt x="26" y="44"/>
                  </a:lnTo>
                  <a:lnTo>
                    <a:pt x="26" y="44"/>
                  </a:lnTo>
                  <a:lnTo>
                    <a:pt x="26" y="44"/>
                  </a:lnTo>
                  <a:lnTo>
                    <a:pt x="22" y="44"/>
                  </a:lnTo>
                  <a:lnTo>
                    <a:pt x="22" y="44"/>
                  </a:lnTo>
                  <a:lnTo>
                    <a:pt x="22" y="44"/>
                  </a:lnTo>
                  <a:lnTo>
                    <a:pt x="20" y="40"/>
                  </a:lnTo>
                  <a:lnTo>
                    <a:pt x="20" y="40"/>
                  </a:lnTo>
                  <a:lnTo>
                    <a:pt x="20" y="40"/>
                  </a:lnTo>
                  <a:lnTo>
                    <a:pt x="16" y="36"/>
                  </a:lnTo>
                  <a:lnTo>
                    <a:pt x="16" y="36"/>
                  </a:lnTo>
                  <a:lnTo>
                    <a:pt x="16" y="36"/>
                  </a:lnTo>
                  <a:lnTo>
                    <a:pt x="16" y="36"/>
                  </a:lnTo>
                  <a:lnTo>
                    <a:pt x="16" y="36"/>
                  </a:lnTo>
                  <a:lnTo>
                    <a:pt x="16" y="36"/>
                  </a:lnTo>
                  <a:lnTo>
                    <a:pt x="16" y="36"/>
                  </a:lnTo>
                  <a:lnTo>
                    <a:pt x="12" y="32"/>
                  </a:lnTo>
                  <a:lnTo>
                    <a:pt x="8" y="32"/>
                  </a:lnTo>
                  <a:lnTo>
                    <a:pt x="8" y="30"/>
                  </a:lnTo>
                  <a:lnTo>
                    <a:pt x="8" y="30"/>
                  </a:lnTo>
                  <a:lnTo>
                    <a:pt x="8" y="30"/>
                  </a:lnTo>
                  <a:lnTo>
                    <a:pt x="8" y="30"/>
                  </a:lnTo>
                  <a:lnTo>
                    <a:pt x="8" y="32"/>
                  </a:lnTo>
                  <a:lnTo>
                    <a:pt x="4" y="32"/>
                  </a:lnTo>
                  <a:lnTo>
                    <a:pt x="4" y="32"/>
                  </a:lnTo>
                  <a:lnTo>
                    <a:pt x="4" y="30"/>
                  </a:lnTo>
                  <a:lnTo>
                    <a:pt x="4" y="30"/>
                  </a:lnTo>
                  <a:lnTo>
                    <a:pt x="0" y="30"/>
                  </a:lnTo>
                  <a:lnTo>
                    <a:pt x="0" y="30"/>
                  </a:lnTo>
                  <a:lnTo>
                    <a:pt x="0" y="26"/>
                  </a:lnTo>
                  <a:lnTo>
                    <a:pt x="0" y="26"/>
                  </a:lnTo>
                  <a:lnTo>
                    <a:pt x="0" y="26"/>
                  </a:lnTo>
                  <a:lnTo>
                    <a:pt x="0" y="22"/>
                  </a:lnTo>
                  <a:lnTo>
                    <a:pt x="4" y="22"/>
                  </a:lnTo>
                  <a:lnTo>
                    <a:pt x="4" y="22"/>
                  </a:lnTo>
                  <a:lnTo>
                    <a:pt x="4" y="18"/>
                  </a:lnTo>
                  <a:lnTo>
                    <a:pt x="4" y="18"/>
                  </a:lnTo>
                  <a:lnTo>
                    <a:pt x="4" y="18"/>
                  </a:lnTo>
                  <a:lnTo>
                    <a:pt x="0" y="18"/>
                  </a:lnTo>
                  <a:lnTo>
                    <a:pt x="4" y="14"/>
                  </a:lnTo>
                  <a:lnTo>
                    <a:pt x="4" y="14"/>
                  </a:lnTo>
                  <a:lnTo>
                    <a:pt x="4" y="14"/>
                  </a:lnTo>
                  <a:lnTo>
                    <a:pt x="4" y="14"/>
                  </a:lnTo>
                  <a:lnTo>
                    <a:pt x="4" y="14"/>
                  </a:lnTo>
                  <a:lnTo>
                    <a:pt x="4" y="14"/>
                  </a:lnTo>
                  <a:lnTo>
                    <a:pt x="4" y="10"/>
                  </a:lnTo>
                  <a:lnTo>
                    <a:pt x="4" y="10"/>
                  </a:lnTo>
                  <a:lnTo>
                    <a:pt x="4" y="10"/>
                  </a:lnTo>
                  <a:lnTo>
                    <a:pt x="4" y="10"/>
                  </a:lnTo>
                  <a:lnTo>
                    <a:pt x="4" y="10"/>
                  </a:lnTo>
                  <a:lnTo>
                    <a:pt x="8" y="10"/>
                  </a:lnTo>
                  <a:lnTo>
                    <a:pt x="8" y="6"/>
                  </a:lnTo>
                  <a:lnTo>
                    <a:pt x="8" y="6"/>
                  </a:lnTo>
                  <a:lnTo>
                    <a:pt x="8" y="6"/>
                  </a:lnTo>
                  <a:lnTo>
                    <a:pt x="8" y="6"/>
                  </a:lnTo>
                  <a:lnTo>
                    <a:pt x="8" y="6"/>
                  </a:lnTo>
                  <a:lnTo>
                    <a:pt x="8" y="6"/>
                  </a:lnTo>
                  <a:lnTo>
                    <a:pt x="12" y="4"/>
                  </a:lnTo>
                  <a:lnTo>
                    <a:pt x="12" y="4"/>
                  </a:lnTo>
                  <a:lnTo>
                    <a:pt x="12" y="4"/>
                  </a:lnTo>
                  <a:lnTo>
                    <a:pt x="16" y="4"/>
                  </a:lnTo>
                  <a:lnTo>
                    <a:pt x="16" y="4"/>
                  </a:lnTo>
                  <a:lnTo>
                    <a:pt x="16" y="4"/>
                  </a:lnTo>
                  <a:lnTo>
                    <a:pt x="16" y="6"/>
                  </a:lnTo>
                  <a:lnTo>
                    <a:pt x="16" y="6"/>
                  </a:lnTo>
                  <a:lnTo>
                    <a:pt x="16" y="6"/>
                  </a:lnTo>
                  <a:lnTo>
                    <a:pt x="16" y="6"/>
                  </a:lnTo>
                  <a:lnTo>
                    <a:pt x="16" y="6"/>
                  </a:lnTo>
                  <a:lnTo>
                    <a:pt x="16" y="6"/>
                  </a:lnTo>
                  <a:lnTo>
                    <a:pt x="16" y="6"/>
                  </a:lnTo>
                  <a:lnTo>
                    <a:pt x="20" y="4"/>
                  </a:lnTo>
                  <a:lnTo>
                    <a:pt x="20" y="4"/>
                  </a:lnTo>
                  <a:lnTo>
                    <a:pt x="20" y="4"/>
                  </a:lnTo>
                  <a:lnTo>
                    <a:pt x="20" y="0"/>
                  </a:lnTo>
                  <a:lnTo>
                    <a:pt x="20" y="0"/>
                  </a:lnTo>
                  <a:lnTo>
                    <a:pt x="20" y="0"/>
                  </a:lnTo>
                  <a:lnTo>
                    <a:pt x="20" y="0"/>
                  </a:lnTo>
                  <a:lnTo>
                    <a:pt x="20" y="0"/>
                  </a:lnTo>
                  <a:lnTo>
                    <a:pt x="20" y="0"/>
                  </a:lnTo>
                  <a:lnTo>
                    <a:pt x="20" y="0"/>
                  </a:lnTo>
                  <a:lnTo>
                    <a:pt x="20" y="0"/>
                  </a:lnTo>
                  <a:lnTo>
                    <a:pt x="22" y="0"/>
                  </a:lnTo>
                  <a:lnTo>
                    <a:pt x="22" y="0"/>
                  </a:lnTo>
                  <a:lnTo>
                    <a:pt x="22" y="0"/>
                  </a:lnTo>
                  <a:lnTo>
                    <a:pt x="22" y="0"/>
                  </a:lnTo>
                  <a:lnTo>
                    <a:pt x="22" y="0"/>
                  </a:lnTo>
                  <a:lnTo>
                    <a:pt x="26" y="0"/>
                  </a:lnTo>
                  <a:lnTo>
                    <a:pt x="26" y="0"/>
                  </a:lnTo>
                  <a:lnTo>
                    <a:pt x="30" y="0"/>
                  </a:lnTo>
                  <a:lnTo>
                    <a:pt x="30" y="4"/>
                  </a:lnTo>
                  <a:lnTo>
                    <a:pt x="30" y="6"/>
                  </a:lnTo>
                  <a:lnTo>
                    <a:pt x="30" y="4"/>
                  </a:lnTo>
                  <a:lnTo>
                    <a:pt x="34" y="6"/>
                  </a:lnTo>
                  <a:lnTo>
                    <a:pt x="34" y="6"/>
                  </a:lnTo>
                  <a:lnTo>
                    <a:pt x="38" y="10"/>
                  </a:lnTo>
                  <a:lnTo>
                    <a:pt x="38" y="10"/>
                  </a:lnTo>
                  <a:lnTo>
                    <a:pt x="38" y="10"/>
                  </a:lnTo>
                  <a:lnTo>
                    <a:pt x="42" y="10"/>
                  </a:lnTo>
                  <a:lnTo>
                    <a:pt x="42" y="10"/>
                  </a:lnTo>
                  <a:lnTo>
                    <a:pt x="42" y="14"/>
                  </a:lnTo>
                  <a:lnTo>
                    <a:pt x="42" y="14"/>
                  </a:lnTo>
                  <a:lnTo>
                    <a:pt x="42" y="14"/>
                  </a:lnTo>
                  <a:lnTo>
                    <a:pt x="46" y="14"/>
                  </a:lnTo>
                  <a:lnTo>
                    <a:pt x="46" y="14"/>
                  </a:lnTo>
                  <a:lnTo>
                    <a:pt x="46" y="14"/>
                  </a:lnTo>
                  <a:lnTo>
                    <a:pt x="46" y="14"/>
                  </a:lnTo>
                  <a:lnTo>
                    <a:pt x="46" y="14"/>
                  </a:lnTo>
                  <a:lnTo>
                    <a:pt x="46" y="18"/>
                  </a:lnTo>
                  <a:lnTo>
                    <a:pt x="46" y="18"/>
                  </a:lnTo>
                  <a:lnTo>
                    <a:pt x="48" y="18"/>
                  </a:lnTo>
                  <a:lnTo>
                    <a:pt x="48" y="22"/>
                  </a:lnTo>
                  <a:lnTo>
                    <a:pt x="48" y="22"/>
                  </a:lnTo>
                  <a:lnTo>
                    <a:pt x="48" y="22"/>
                  </a:lnTo>
                  <a:lnTo>
                    <a:pt x="48" y="22"/>
                  </a:lnTo>
                  <a:lnTo>
                    <a:pt x="52" y="22"/>
                  </a:lnTo>
                  <a:lnTo>
                    <a:pt x="52" y="22"/>
                  </a:lnTo>
                  <a:lnTo>
                    <a:pt x="52" y="22"/>
                  </a:lnTo>
                  <a:lnTo>
                    <a:pt x="52" y="22"/>
                  </a:lnTo>
                  <a:lnTo>
                    <a:pt x="52" y="22"/>
                  </a:lnTo>
                  <a:lnTo>
                    <a:pt x="52" y="18"/>
                  </a:lnTo>
                  <a:lnTo>
                    <a:pt x="56" y="18"/>
                  </a:lnTo>
                  <a:lnTo>
                    <a:pt x="56" y="18"/>
                  </a:lnTo>
                  <a:lnTo>
                    <a:pt x="56" y="22"/>
                  </a:lnTo>
                  <a:lnTo>
                    <a:pt x="56" y="22"/>
                  </a:lnTo>
                  <a:lnTo>
                    <a:pt x="56" y="22"/>
                  </a:lnTo>
                  <a:lnTo>
                    <a:pt x="56" y="22"/>
                  </a:lnTo>
                  <a:lnTo>
                    <a:pt x="60" y="22"/>
                  </a:lnTo>
                  <a:lnTo>
                    <a:pt x="60" y="26"/>
                  </a:lnTo>
                  <a:lnTo>
                    <a:pt x="60" y="26"/>
                  </a:lnTo>
                  <a:lnTo>
                    <a:pt x="60" y="26"/>
                  </a:lnTo>
                  <a:lnTo>
                    <a:pt x="60" y="26"/>
                  </a:lnTo>
                  <a:lnTo>
                    <a:pt x="60" y="26"/>
                  </a:lnTo>
                  <a:lnTo>
                    <a:pt x="60" y="26"/>
                  </a:lnTo>
                  <a:lnTo>
                    <a:pt x="60" y="30"/>
                  </a:lnTo>
                  <a:lnTo>
                    <a:pt x="64" y="30"/>
                  </a:lnTo>
                  <a:lnTo>
                    <a:pt x="64" y="30"/>
                  </a:lnTo>
                  <a:lnTo>
                    <a:pt x="64" y="30"/>
                  </a:lnTo>
                  <a:lnTo>
                    <a:pt x="64" y="30"/>
                  </a:lnTo>
                  <a:lnTo>
                    <a:pt x="64" y="30"/>
                  </a:lnTo>
                  <a:lnTo>
                    <a:pt x="64" y="32"/>
                  </a:lnTo>
                  <a:lnTo>
                    <a:pt x="68" y="32"/>
                  </a:lnTo>
                  <a:lnTo>
                    <a:pt x="68" y="32"/>
                  </a:lnTo>
                  <a:lnTo>
                    <a:pt x="68" y="32"/>
                  </a:lnTo>
                  <a:lnTo>
                    <a:pt x="72" y="32"/>
                  </a:lnTo>
                  <a:lnTo>
                    <a:pt x="72" y="32"/>
                  </a:lnTo>
                  <a:lnTo>
                    <a:pt x="72" y="30"/>
                  </a:lnTo>
                  <a:lnTo>
                    <a:pt x="72" y="32"/>
                  </a:lnTo>
                  <a:lnTo>
                    <a:pt x="72" y="32"/>
                  </a:lnTo>
                  <a:lnTo>
                    <a:pt x="72" y="32"/>
                  </a:lnTo>
                  <a:lnTo>
                    <a:pt x="72" y="32"/>
                  </a:lnTo>
                  <a:lnTo>
                    <a:pt x="72" y="36"/>
                  </a:lnTo>
                  <a:lnTo>
                    <a:pt x="72" y="36"/>
                  </a:lnTo>
                  <a:lnTo>
                    <a:pt x="72" y="36"/>
                  </a:lnTo>
                  <a:lnTo>
                    <a:pt x="72" y="36"/>
                  </a:lnTo>
                  <a:lnTo>
                    <a:pt x="72" y="36"/>
                  </a:lnTo>
                  <a:lnTo>
                    <a:pt x="74" y="36"/>
                  </a:lnTo>
                  <a:lnTo>
                    <a:pt x="74" y="36"/>
                  </a:lnTo>
                  <a:lnTo>
                    <a:pt x="74" y="36"/>
                  </a:lnTo>
                  <a:lnTo>
                    <a:pt x="74" y="36"/>
                  </a:lnTo>
                  <a:lnTo>
                    <a:pt x="74" y="36"/>
                  </a:lnTo>
                  <a:lnTo>
                    <a:pt x="74" y="36"/>
                  </a:lnTo>
                  <a:lnTo>
                    <a:pt x="78" y="36"/>
                  </a:lnTo>
                  <a:lnTo>
                    <a:pt x="78" y="36"/>
                  </a:lnTo>
                  <a:lnTo>
                    <a:pt x="78" y="36"/>
                  </a:lnTo>
                  <a:lnTo>
                    <a:pt x="82" y="40"/>
                  </a:lnTo>
                  <a:lnTo>
                    <a:pt x="82" y="40"/>
                  </a:lnTo>
                  <a:lnTo>
                    <a:pt x="82" y="40"/>
                  </a:lnTo>
                  <a:lnTo>
                    <a:pt x="82" y="40"/>
                  </a:lnTo>
                  <a:lnTo>
                    <a:pt x="82" y="40"/>
                  </a:lnTo>
                  <a:lnTo>
                    <a:pt x="82" y="44"/>
                  </a:lnTo>
                  <a:lnTo>
                    <a:pt x="82" y="44"/>
                  </a:lnTo>
                  <a:lnTo>
                    <a:pt x="82" y="44"/>
                  </a:lnTo>
                  <a:lnTo>
                    <a:pt x="86" y="44"/>
                  </a:lnTo>
                  <a:lnTo>
                    <a:pt x="86" y="44"/>
                  </a:lnTo>
                  <a:lnTo>
                    <a:pt x="86" y="44"/>
                  </a:lnTo>
                  <a:lnTo>
                    <a:pt x="86" y="44"/>
                  </a:lnTo>
                  <a:lnTo>
                    <a:pt x="86" y="40"/>
                  </a:lnTo>
                  <a:lnTo>
                    <a:pt x="86" y="40"/>
                  </a:lnTo>
                  <a:lnTo>
                    <a:pt x="86" y="40"/>
                  </a:lnTo>
                  <a:lnTo>
                    <a:pt x="86" y="40"/>
                  </a:lnTo>
                  <a:lnTo>
                    <a:pt x="86" y="40"/>
                  </a:lnTo>
                  <a:lnTo>
                    <a:pt x="86" y="44"/>
                  </a:lnTo>
                  <a:lnTo>
                    <a:pt x="90" y="44"/>
                  </a:lnTo>
                  <a:lnTo>
                    <a:pt x="90" y="44"/>
                  </a:lnTo>
                  <a:lnTo>
                    <a:pt x="90" y="44"/>
                  </a:lnTo>
                  <a:lnTo>
                    <a:pt x="90" y="44"/>
                  </a:lnTo>
                  <a:lnTo>
                    <a:pt x="90" y="44"/>
                  </a:lnTo>
                  <a:lnTo>
                    <a:pt x="94" y="40"/>
                  </a:lnTo>
                  <a:lnTo>
                    <a:pt x="94" y="40"/>
                  </a:lnTo>
                  <a:lnTo>
                    <a:pt x="94" y="40"/>
                  </a:lnTo>
                  <a:lnTo>
                    <a:pt x="94" y="40"/>
                  </a:lnTo>
                  <a:lnTo>
                    <a:pt x="94" y="40"/>
                  </a:lnTo>
                  <a:lnTo>
                    <a:pt x="94" y="40"/>
                  </a:lnTo>
                  <a:lnTo>
                    <a:pt x="94" y="40"/>
                  </a:lnTo>
                  <a:lnTo>
                    <a:pt x="98" y="44"/>
                  </a:lnTo>
                  <a:lnTo>
                    <a:pt x="98" y="44"/>
                  </a:lnTo>
                  <a:lnTo>
                    <a:pt x="98" y="44"/>
                  </a:lnTo>
                  <a:lnTo>
                    <a:pt x="98" y="44"/>
                  </a:lnTo>
                  <a:lnTo>
                    <a:pt x="100" y="44"/>
                  </a:lnTo>
                  <a:lnTo>
                    <a:pt x="100" y="44"/>
                  </a:lnTo>
                  <a:lnTo>
                    <a:pt x="100" y="44"/>
                  </a:lnTo>
                  <a:lnTo>
                    <a:pt x="100" y="48"/>
                  </a:lnTo>
                  <a:lnTo>
                    <a:pt x="100" y="44"/>
                  </a:lnTo>
                  <a:lnTo>
                    <a:pt x="104" y="44"/>
                  </a:lnTo>
                  <a:lnTo>
                    <a:pt x="104" y="44"/>
                  </a:lnTo>
                  <a:lnTo>
                    <a:pt x="104" y="48"/>
                  </a:lnTo>
                  <a:lnTo>
                    <a:pt x="108" y="48"/>
                  </a:lnTo>
                  <a:lnTo>
                    <a:pt x="108" y="44"/>
                  </a:lnTo>
                  <a:lnTo>
                    <a:pt x="108" y="48"/>
                  </a:lnTo>
                  <a:lnTo>
                    <a:pt x="108" y="48"/>
                  </a:lnTo>
                  <a:lnTo>
                    <a:pt x="108" y="44"/>
                  </a:lnTo>
                  <a:lnTo>
                    <a:pt x="108" y="44"/>
                  </a:lnTo>
                  <a:lnTo>
                    <a:pt x="108" y="44"/>
                  </a:lnTo>
                  <a:lnTo>
                    <a:pt x="108" y="44"/>
                  </a:lnTo>
                  <a:lnTo>
                    <a:pt x="108" y="44"/>
                  </a:lnTo>
                  <a:lnTo>
                    <a:pt x="112" y="44"/>
                  </a:lnTo>
                  <a:lnTo>
                    <a:pt x="112" y="44"/>
                  </a:lnTo>
                  <a:lnTo>
                    <a:pt x="112" y="44"/>
                  </a:lnTo>
                  <a:lnTo>
                    <a:pt x="112" y="44"/>
                  </a:lnTo>
                  <a:lnTo>
                    <a:pt x="112" y="44"/>
                  </a:lnTo>
                  <a:lnTo>
                    <a:pt x="112" y="44"/>
                  </a:lnTo>
                  <a:lnTo>
                    <a:pt x="116" y="44"/>
                  </a:lnTo>
                  <a:lnTo>
                    <a:pt x="116" y="44"/>
                  </a:lnTo>
                  <a:lnTo>
                    <a:pt x="116" y="48"/>
                  </a:lnTo>
                  <a:lnTo>
                    <a:pt x="116" y="48"/>
                  </a:lnTo>
                  <a:lnTo>
                    <a:pt x="112" y="52"/>
                  </a:lnTo>
                  <a:lnTo>
                    <a:pt x="112" y="52"/>
                  </a:lnTo>
                  <a:lnTo>
                    <a:pt x="112" y="52"/>
                  </a:lnTo>
                  <a:lnTo>
                    <a:pt x="112" y="52"/>
                  </a:lnTo>
                  <a:lnTo>
                    <a:pt x="112" y="56"/>
                  </a:lnTo>
                  <a:lnTo>
                    <a:pt x="112" y="56"/>
                  </a:lnTo>
                  <a:lnTo>
                    <a:pt x="112" y="60"/>
                  </a:lnTo>
                  <a:lnTo>
                    <a:pt x="112" y="60"/>
                  </a:lnTo>
                  <a:lnTo>
                    <a:pt x="112" y="60"/>
                  </a:lnTo>
                  <a:lnTo>
                    <a:pt x="112" y="60"/>
                  </a:lnTo>
                  <a:lnTo>
                    <a:pt x="112" y="60"/>
                  </a:lnTo>
                  <a:lnTo>
                    <a:pt x="112" y="62"/>
                  </a:lnTo>
                  <a:lnTo>
                    <a:pt x="116" y="62"/>
                  </a:lnTo>
                  <a:lnTo>
                    <a:pt x="116" y="66"/>
                  </a:lnTo>
                  <a:lnTo>
                    <a:pt x="116" y="66"/>
                  </a:lnTo>
                  <a:lnTo>
                    <a:pt x="116" y="66"/>
                  </a:lnTo>
                  <a:lnTo>
                    <a:pt x="116" y="66"/>
                  </a:lnTo>
                  <a:lnTo>
                    <a:pt x="112" y="70"/>
                  </a:lnTo>
                  <a:lnTo>
                    <a:pt x="112" y="70"/>
                  </a:lnTo>
                  <a:lnTo>
                    <a:pt x="112" y="70"/>
                  </a:lnTo>
                  <a:lnTo>
                    <a:pt x="112" y="70"/>
                  </a:lnTo>
                  <a:lnTo>
                    <a:pt x="112" y="74"/>
                  </a:lnTo>
                  <a:lnTo>
                    <a:pt x="112" y="70"/>
                  </a:lnTo>
                  <a:lnTo>
                    <a:pt x="112" y="70"/>
                  </a:lnTo>
                  <a:lnTo>
                    <a:pt x="112" y="70"/>
                  </a:lnTo>
                  <a:lnTo>
                    <a:pt x="112" y="70"/>
                  </a:lnTo>
                  <a:lnTo>
                    <a:pt x="108" y="70"/>
                  </a:lnTo>
                  <a:lnTo>
                    <a:pt x="108" y="70"/>
                  </a:lnTo>
                  <a:lnTo>
                    <a:pt x="108" y="70"/>
                  </a:lnTo>
                  <a:lnTo>
                    <a:pt x="108" y="70"/>
                  </a:lnTo>
                  <a:lnTo>
                    <a:pt x="104" y="70"/>
                  </a:lnTo>
                  <a:lnTo>
                    <a:pt x="104" y="70"/>
                  </a:lnTo>
                  <a:lnTo>
                    <a:pt x="104" y="70"/>
                  </a:lnTo>
                  <a:lnTo>
                    <a:pt x="104" y="70"/>
                  </a:lnTo>
                  <a:lnTo>
                    <a:pt x="104" y="70"/>
                  </a:lnTo>
                  <a:lnTo>
                    <a:pt x="104" y="70"/>
                  </a:lnTo>
                  <a:lnTo>
                    <a:pt x="100" y="74"/>
                  </a:lnTo>
                  <a:lnTo>
                    <a:pt x="100" y="70"/>
                  </a:lnTo>
                  <a:lnTo>
                    <a:pt x="98" y="70"/>
                  </a:lnTo>
                  <a:lnTo>
                    <a:pt x="98" y="70"/>
                  </a:lnTo>
                  <a:lnTo>
                    <a:pt x="98" y="70"/>
                  </a:lnTo>
                  <a:lnTo>
                    <a:pt x="98" y="70"/>
                  </a:lnTo>
                  <a:lnTo>
                    <a:pt x="98" y="70"/>
                  </a:lnTo>
                  <a:lnTo>
                    <a:pt x="98" y="70"/>
                  </a:lnTo>
                  <a:lnTo>
                    <a:pt x="94" y="70"/>
                  </a:lnTo>
                  <a:lnTo>
                    <a:pt x="94" y="70"/>
                  </a:lnTo>
                  <a:lnTo>
                    <a:pt x="94" y="70"/>
                  </a:lnTo>
                  <a:lnTo>
                    <a:pt x="90" y="70"/>
                  </a:lnTo>
                  <a:lnTo>
                    <a:pt x="90" y="66"/>
                  </a:lnTo>
                  <a:lnTo>
                    <a:pt x="86" y="66"/>
                  </a:lnTo>
                  <a:lnTo>
                    <a:pt x="86" y="66"/>
                  </a:lnTo>
                  <a:lnTo>
                    <a:pt x="86" y="66"/>
                  </a:lnTo>
                  <a:lnTo>
                    <a:pt x="86" y="66"/>
                  </a:lnTo>
                  <a:lnTo>
                    <a:pt x="86" y="66"/>
                  </a:lnTo>
                  <a:lnTo>
                    <a:pt x="86" y="66"/>
                  </a:lnTo>
                  <a:lnTo>
                    <a:pt x="82" y="66"/>
                  </a:lnTo>
                  <a:lnTo>
                    <a:pt x="82" y="66"/>
                  </a:lnTo>
                  <a:lnTo>
                    <a:pt x="82" y="66"/>
                  </a:lnTo>
                  <a:lnTo>
                    <a:pt x="82" y="70"/>
                  </a:lnTo>
                  <a:lnTo>
                    <a:pt x="78" y="66"/>
                  </a:lnTo>
                  <a:lnTo>
                    <a:pt x="78" y="66"/>
                  </a:lnTo>
                  <a:lnTo>
                    <a:pt x="78" y="66"/>
                  </a:lnTo>
                  <a:lnTo>
                    <a:pt x="78" y="66"/>
                  </a:lnTo>
                  <a:lnTo>
                    <a:pt x="78" y="66"/>
                  </a:lnTo>
                  <a:lnTo>
                    <a:pt x="78" y="62"/>
                  </a:lnTo>
                  <a:lnTo>
                    <a:pt x="78" y="62"/>
                  </a:lnTo>
                  <a:lnTo>
                    <a:pt x="78" y="62"/>
                  </a:lnTo>
                  <a:lnTo>
                    <a:pt x="78" y="62"/>
                  </a:lnTo>
                  <a:lnTo>
                    <a:pt x="74" y="62"/>
                  </a:lnTo>
                  <a:lnTo>
                    <a:pt x="74" y="66"/>
                  </a:lnTo>
                  <a:lnTo>
                    <a:pt x="74" y="66"/>
                  </a:lnTo>
                  <a:lnTo>
                    <a:pt x="74" y="66"/>
                  </a:lnTo>
                  <a:lnTo>
                    <a:pt x="74" y="66"/>
                  </a:lnTo>
                  <a:lnTo>
                    <a:pt x="72" y="66"/>
                  </a:lnTo>
                  <a:lnTo>
                    <a:pt x="72" y="66"/>
                  </a:lnTo>
                  <a:lnTo>
                    <a:pt x="72" y="62"/>
                  </a:lnTo>
                  <a:lnTo>
                    <a:pt x="68" y="62"/>
                  </a:lnTo>
                  <a:lnTo>
                    <a:pt x="68" y="60"/>
                  </a:lnTo>
                  <a:lnTo>
                    <a:pt x="68" y="60"/>
                  </a:lnTo>
                  <a:lnTo>
                    <a:pt x="68" y="60"/>
                  </a:lnTo>
                  <a:lnTo>
                    <a:pt x="68" y="60"/>
                  </a:lnTo>
                  <a:lnTo>
                    <a:pt x="64" y="60"/>
                  </a:lnTo>
                  <a:lnTo>
                    <a:pt x="64" y="60"/>
                  </a:lnTo>
                  <a:lnTo>
                    <a:pt x="64" y="60"/>
                  </a:lnTo>
                  <a:lnTo>
                    <a:pt x="64" y="60"/>
                  </a:lnTo>
                  <a:lnTo>
                    <a:pt x="64" y="60"/>
                  </a:lnTo>
                  <a:lnTo>
                    <a:pt x="64" y="56"/>
                  </a:lnTo>
                  <a:lnTo>
                    <a:pt x="64" y="56"/>
                  </a:lnTo>
                  <a:lnTo>
                    <a:pt x="64" y="56"/>
                  </a:lnTo>
                  <a:lnTo>
                    <a:pt x="64" y="56"/>
                  </a:lnTo>
                  <a:lnTo>
                    <a:pt x="64" y="56"/>
                  </a:lnTo>
                  <a:lnTo>
                    <a:pt x="64" y="56"/>
                  </a:lnTo>
                  <a:lnTo>
                    <a:pt x="60" y="56"/>
                  </a:lnTo>
                  <a:lnTo>
                    <a:pt x="60" y="56"/>
                  </a:lnTo>
                  <a:lnTo>
                    <a:pt x="60" y="56"/>
                  </a:lnTo>
                  <a:lnTo>
                    <a:pt x="56" y="52"/>
                  </a:lnTo>
                  <a:lnTo>
                    <a:pt x="56" y="52"/>
                  </a:lnTo>
                  <a:lnTo>
                    <a:pt x="56" y="52"/>
                  </a:lnTo>
                  <a:lnTo>
                    <a:pt x="56" y="52"/>
                  </a:lnTo>
                  <a:lnTo>
                    <a:pt x="52" y="52"/>
                  </a:lnTo>
                  <a:lnTo>
                    <a:pt x="52" y="52"/>
                  </a:lnTo>
                  <a:lnTo>
                    <a:pt x="52" y="56"/>
                  </a:lnTo>
                  <a:lnTo>
                    <a:pt x="52" y="56"/>
                  </a:lnTo>
                  <a:lnTo>
                    <a:pt x="52" y="56"/>
                  </a:lnTo>
                  <a:lnTo>
                    <a:pt x="52" y="56"/>
                  </a:lnTo>
                  <a:lnTo>
                    <a:pt x="52" y="56"/>
                  </a:lnTo>
                  <a:lnTo>
                    <a:pt x="52" y="52"/>
                  </a:lnTo>
                  <a:lnTo>
                    <a:pt x="48" y="52"/>
                  </a:lnTo>
                  <a:lnTo>
                    <a:pt x="48" y="52"/>
                  </a:lnTo>
                  <a:lnTo>
                    <a:pt x="48" y="52"/>
                  </a:lnTo>
                  <a:lnTo>
                    <a:pt x="48" y="52"/>
                  </a:lnTo>
                  <a:lnTo>
                    <a:pt x="46" y="52"/>
                  </a:lnTo>
                  <a:lnTo>
                    <a:pt x="46" y="56"/>
                  </a:lnTo>
                  <a:lnTo>
                    <a:pt x="46" y="56"/>
                  </a:lnTo>
                  <a:lnTo>
                    <a:pt x="46" y="56"/>
                  </a:lnTo>
                  <a:lnTo>
                    <a:pt x="46" y="56"/>
                  </a:lnTo>
                  <a:lnTo>
                    <a:pt x="46" y="56"/>
                  </a:lnTo>
                  <a:lnTo>
                    <a:pt x="46" y="56"/>
                  </a:lnTo>
                  <a:lnTo>
                    <a:pt x="46" y="56"/>
                  </a:lnTo>
                  <a:lnTo>
                    <a:pt x="46" y="52"/>
                  </a:lnTo>
                  <a:lnTo>
                    <a:pt x="42" y="52"/>
                  </a:lnTo>
                  <a:lnTo>
                    <a:pt x="42" y="52"/>
                  </a:lnTo>
                  <a:lnTo>
                    <a:pt x="42" y="52"/>
                  </a:lnTo>
                  <a:lnTo>
                    <a:pt x="42" y="52"/>
                  </a:lnTo>
                  <a:lnTo>
                    <a:pt x="38" y="52"/>
                  </a:lnTo>
                  <a:lnTo>
                    <a:pt x="38" y="52"/>
                  </a:lnTo>
                  <a:lnTo>
                    <a:pt x="38" y="52"/>
                  </a:lnTo>
                  <a:lnTo>
                    <a:pt x="38" y="48"/>
                  </a:lnTo>
                  <a:lnTo>
                    <a:pt x="38" y="48"/>
                  </a:lnTo>
                  <a:lnTo>
                    <a:pt x="38" y="48"/>
                  </a:lnTo>
                  <a:lnTo>
                    <a:pt x="38" y="48"/>
                  </a:lnTo>
                  <a:lnTo>
                    <a:pt x="38" y="4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37" name="Freeform 44">
              <a:extLst>
                <a:ext uri="{FF2B5EF4-FFF2-40B4-BE49-F238E27FC236}">
                  <a16:creationId xmlns:a16="http://schemas.microsoft.com/office/drawing/2014/main" id="{6F831957-5280-A994-28ED-32E36D186DCF}"/>
                </a:ext>
              </a:extLst>
            </p:cNvPr>
            <p:cNvSpPr>
              <a:spLocks/>
            </p:cNvSpPr>
            <p:nvPr/>
          </p:nvSpPr>
          <p:spPr bwMode="auto">
            <a:xfrm>
              <a:off x="7185025" y="3340168"/>
              <a:ext cx="142875" cy="158750"/>
            </a:xfrm>
            <a:custGeom>
              <a:avLst/>
              <a:gdLst>
                <a:gd name="T0" fmla="*/ 46 w 90"/>
                <a:gd name="T1" fmla="*/ 72 h 100"/>
                <a:gd name="T2" fmla="*/ 52 w 90"/>
                <a:gd name="T3" fmla="*/ 76 h 100"/>
                <a:gd name="T4" fmla="*/ 56 w 90"/>
                <a:gd name="T5" fmla="*/ 80 h 100"/>
                <a:gd name="T6" fmla="*/ 56 w 90"/>
                <a:gd name="T7" fmla="*/ 84 h 100"/>
                <a:gd name="T8" fmla="*/ 56 w 90"/>
                <a:gd name="T9" fmla="*/ 88 h 100"/>
                <a:gd name="T10" fmla="*/ 52 w 90"/>
                <a:gd name="T11" fmla="*/ 88 h 100"/>
                <a:gd name="T12" fmla="*/ 42 w 90"/>
                <a:gd name="T13" fmla="*/ 88 h 100"/>
                <a:gd name="T14" fmla="*/ 38 w 90"/>
                <a:gd name="T15" fmla="*/ 92 h 100"/>
                <a:gd name="T16" fmla="*/ 34 w 90"/>
                <a:gd name="T17" fmla="*/ 100 h 100"/>
                <a:gd name="T18" fmla="*/ 26 w 90"/>
                <a:gd name="T19" fmla="*/ 96 h 100"/>
                <a:gd name="T20" fmla="*/ 22 w 90"/>
                <a:gd name="T21" fmla="*/ 100 h 100"/>
                <a:gd name="T22" fmla="*/ 20 w 90"/>
                <a:gd name="T23" fmla="*/ 96 h 100"/>
                <a:gd name="T24" fmla="*/ 20 w 90"/>
                <a:gd name="T25" fmla="*/ 96 h 100"/>
                <a:gd name="T26" fmla="*/ 16 w 90"/>
                <a:gd name="T27" fmla="*/ 100 h 100"/>
                <a:gd name="T28" fmla="*/ 16 w 90"/>
                <a:gd name="T29" fmla="*/ 96 h 100"/>
                <a:gd name="T30" fmla="*/ 12 w 90"/>
                <a:gd name="T31" fmla="*/ 96 h 100"/>
                <a:gd name="T32" fmla="*/ 12 w 90"/>
                <a:gd name="T33" fmla="*/ 96 h 100"/>
                <a:gd name="T34" fmla="*/ 12 w 90"/>
                <a:gd name="T35" fmla="*/ 92 h 100"/>
                <a:gd name="T36" fmla="*/ 4 w 90"/>
                <a:gd name="T37" fmla="*/ 92 h 100"/>
                <a:gd name="T38" fmla="*/ 8 w 90"/>
                <a:gd name="T39" fmla="*/ 84 h 100"/>
                <a:gd name="T40" fmla="*/ 16 w 90"/>
                <a:gd name="T41" fmla="*/ 80 h 100"/>
                <a:gd name="T42" fmla="*/ 20 w 90"/>
                <a:gd name="T43" fmla="*/ 84 h 100"/>
                <a:gd name="T44" fmla="*/ 12 w 90"/>
                <a:gd name="T45" fmla="*/ 80 h 100"/>
                <a:gd name="T46" fmla="*/ 12 w 90"/>
                <a:gd name="T47" fmla="*/ 72 h 100"/>
                <a:gd name="T48" fmla="*/ 16 w 90"/>
                <a:gd name="T49" fmla="*/ 70 h 100"/>
                <a:gd name="T50" fmla="*/ 16 w 90"/>
                <a:gd name="T51" fmla="*/ 66 h 100"/>
                <a:gd name="T52" fmla="*/ 4 w 90"/>
                <a:gd name="T53" fmla="*/ 62 h 100"/>
                <a:gd name="T54" fmla="*/ 4 w 90"/>
                <a:gd name="T55" fmla="*/ 58 h 100"/>
                <a:gd name="T56" fmla="*/ 0 w 90"/>
                <a:gd name="T57" fmla="*/ 54 h 100"/>
                <a:gd name="T58" fmla="*/ 4 w 90"/>
                <a:gd name="T59" fmla="*/ 50 h 100"/>
                <a:gd name="T60" fmla="*/ 12 w 90"/>
                <a:gd name="T61" fmla="*/ 44 h 100"/>
                <a:gd name="T62" fmla="*/ 20 w 90"/>
                <a:gd name="T63" fmla="*/ 44 h 100"/>
                <a:gd name="T64" fmla="*/ 26 w 90"/>
                <a:gd name="T65" fmla="*/ 32 h 100"/>
                <a:gd name="T66" fmla="*/ 30 w 90"/>
                <a:gd name="T67" fmla="*/ 28 h 100"/>
                <a:gd name="T68" fmla="*/ 34 w 90"/>
                <a:gd name="T69" fmla="*/ 24 h 100"/>
                <a:gd name="T70" fmla="*/ 38 w 90"/>
                <a:gd name="T71" fmla="*/ 24 h 100"/>
                <a:gd name="T72" fmla="*/ 48 w 90"/>
                <a:gd name="T73" fmla="*/ 28 h 100"/>
                <a:gd name="T74" fmla="*/ 52 w 90"/>
                <a:gd name="T75" fmla="*/ 28 h 100"/>
                <a:gd name="T76" fmla="*/ 56 w 90"/>
                <a:gd name="T77" fmla="*/ 24 h 100"/>
                <a:gd name="T78" fmla="*/ 56 w 90"/>
                <a:gd name="T79" fmla="*/ 16 h 100"/>
                <a:gd name="T80" fmla="*/ 60 w 90"/>
                <a:gd name="T81" fmla="*/ 16 h 100"/>
                <a:gd name="T82" fmla="*/ 68 w 90"/>
                <a:gd name="T83" fmla="*/ 16 h 100"/>
                <a:gd name="T84" fmla="*/ 72 w 90"/>
                <a:gd name="T85" fmla="*/ 10 h 100"/>
                <a:gd name="T86" fmla="*/ 74 w 90"/>
                <a:gd name="T87" fmla="*/ 6 h 100"/>
                <a:gd name="T88" fmla="*/ 78 w 90"/>
                <a:gd name="T89" fmla="*/ 0 h 100"/>
                <a:gd name="T90" fmla="*/ 82 w 90"/>
                <a:gd name="T91" fmla="*/ 2 h 100"/>
                <a:gd name="T92" fmla="*/ 90 w 90"/>
                <a:gd name="T93" fmla="*/ 10 h 100"/>
                <a:gd name="T94" fmla="*/ 90 w 90"/>
                <a:gd name="T95" fmla="*/ 14 h 100"/>
                <a:gd name="T96" fmla="*/ 82 w 90"/>
                <a:gd name="T97" fmla="*/ 16 h 100"/>
                <a:gd name="T98" fmla="*/ 74 w 90"/>
                <a:gd name="T99" fmla="*/ 24 h 100"/>
                <a:gd name="T100" fmla="*/ 74 w 90"/>
                <a:gd name="T101" fmla="*/ 28 h 100"/>
                <a:gd name="T102" fmla="*/ 74 w 90"/>
                <a:gd name="T103" fmla="*/ 36 h 100"/>
                <a:gd name="T104" fmla="*/ 74 w 90"/>
                <a:gd name="T105" fmla="*/ 40 h 100"/>
                <a:gd name="T106" fmla="*/ 68 w 90"/>
                <a:gd name="T107" fmla="*/ 46 h 100"/>
                <a:gd name="T108" fmla="*/ 64 w 90"/>
                <a:gd name="T109" fmla="*/ 46 h 100"/>
                <a:gd name="T110" fmla="*/ 52 w 90"/>
                <a:gd name="T111" fmla="*/ 54 h 100"/>
                <a:gd name="T112" fmla="*/ 48 w 90"/>
                <a:gd name="T113" fmla="*/ 58 h 100"/>
                <a:gd name="T114" fmla="*/ 46 w 90"/>
                <a:gd name="T115" fmla="*/ 66 h 100"/>
                <a:gd name="T116" fmla="*/ 46 w 90"/>
                <a:gd name="T117"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 h="100">
                  <a:moveTo>
                    <a:pt x="46" y="70"/>
                  </a:moveTo>
                  <a:lnTo>
                    <a:pt x="46" y="70"/>
                  </a:lnTo>
                  <a:lnTo>
                    <a:pt x="42" y="70"/>
                  </a:lnTo>
                  <a:lnTo>
                    <a:pt x="42" y="70"/>
                  </a:lnTo>
                  <a:lnTo>
                    <a:pt x="42" y="72"/>
                  </a:lnTo>
                  <a:lnTo>
                    <a:pt x="46" y="72"/>
                  </a:lnTo>
                  <a:lnTo>
                    <a:pt x="46" y="72"/>
                  </a:lnTo>
                  <a:lnTo>
                    <a:pt x="46" y="72"/>
                  </a:lnTo>
                  <a:lnTo>
                    <a:pt x="48" y="72"/>
                  </a:lnTo>
                  <a:lnTo>
                    <a:pt x="48" y="72"/>
                  </a:lnTo>
                  <a:lnTo>
                    <a:pt x="48" y="76"/>
                  </a:lnTo>
                  <a:lnTo>
                    <a:pt x="48" y="76"/>
                  </a:lnTo>
                  <a:lnTo>
                    <a:pt x="52" y="76"/>
                  </a:lnTo>
                  <a:lnTo>
                    <a:pt x="52" y="76"/>
                  </a:lnTo>
                  <a:lnTo>
                    <a:pt x="52" y="76"/>
                  </a:lnTo>
                  <a:lnTo>
                    <a:pt x="52" y="76"/>
                  </a:lnTo>
                  <a:lnTo>
                    <a:pt x="52" y="80"/>
                  </a:lnTo>
                  <a:lnTo>
                    <a:pt x="52" y="80"/>
                  </a:lnTo>
                  <a:lnTo>
                    <a:pt x="56" y="80"/>
                  </a:lnTo>
                  <a:lnTo>
                    <a:pt x="56" y="80"/>
                  </a:lnTo>
                  <a:lnTo>
                    <a:pt x="56" y="80"/>
                  </a:lnTo>
                  <a:lnTo>
                    <a:pt x="56" y="80"/>
                  </a:lnTo>
                  <a:lnTo>
                    <a:pt x="56" y="80"/>
                  </a:lnTo>
                  <a:lnTo>
                    <a:pt x="56" y="80"/>
                  </a:lnTo>
                  <a:lnTo>
                    <a:pt x="56" y="84"/>
                  </a:lnTo>
                  <a:lnTo>
                    <a:pt x="56" y="84"/>
                  </a:lnTo>
                  <a:lnTo>
                    <a:pt x="56" y="84"/>
                  </a:lnTo>
                  <a:lnTo>
                    <a:pt x="56" y="84"/>
                  </a:lnTo>
                  <a:lnTo>
                    <a:pt x="56" y="84"/>
                  </a:lnTo>
                  <a:lnTo>
                    <a:pt x="56" y="84"/>
                  </a:lnTo>
                  <a:lnTo>
                    <a:pt x="56" y="88"/>
                  </a:lnTo>
                  <a:lnTo>
                    <a:pt x="56" y="88"/>
                  </a:lnTo>
                  <a:lnTo>
                    <a:pt x="56" y="88"/>
                  </a:lnTo>
                  <a:lnTo>
                    <a:pt x="56" y="88"/>
                  </a:lnTo>
                  <a:lnTo>
                    <a:pt x="56" y="88"/>
                  </a:lnTo>
                  <a:lnTo>
                    <a:pt x="52" y="88"/>
                  </a:lnTo>
                  <a:lnTo>
                    <a:pt x="52" y="88"/>
                  </a:lnTo>
                  <a:lnTo>
                    <a:pt x="52" y="88"/>
                  </a:lnTo>
                  <a:lnTo>
                    <a:pt x="52" y="88"/>
                  </a:lnTo>
                  <a:lnTo>
                    <a:pt x="52" y="88"/>
                  </a:lnTo>
                  <a:lnTo>
                    <a:pt x="52" y="88"/>
                  </a:lnTo>
                  <a:lnTo>
                    <a:pt x="52" y="88"/>
                  </a:lnTo>
                  <a:lnTo>
                    <a:pt x="48" y="88"/>
                  </a:lnTo>
                  <a:lnTo>
                    <a:pt x="46" y="88"/>
                  </a:lnTo>
                  <a:lnTo>
                    <a:pt x="46" y="88"/>
                  </a:lnTo>
                  <a:lnTo>
                    <a:pt x="46" y="88"/>
                  </a:lnTo>
                  <a:lnTo>
                    <a:pt x="42" y="88"/>
                  </a:lnTo>
                  <a:lnTo>
                    <a:pt x="42" y="88"/>
                  </a:lnTo>
                  <a:lnTo>
                    <a:pt x="42" y="88"/>
                  </a:lnTo>
                  <a:lnTo>
                    <a:pt x="38" y="88"/>
                  </a:lnTo>
                  <a:lnTo>
                    <a:pt x="38" y="88"/>
                  </a:lnTo>
                  <a:lnTo>
                    <a:pt x="38" y="88"/>
                  </a:lnTo>
                  <a:lnTo>
                    <a:pt x="38" y="88"/>
                  </a:lnTo>
                  <a:lnTo>
                    <a:pt x="38" y="92"/>
                  </a:lnTo>
                  <a:lnTo>
                    <a:pt x="38" y="92"/>
                  </a:lnTo>
                  <a:lnTo>
                    <a:pt x="38" y="92"/>
                  </a:lnTo>
                  <a:lnTo>
                    <a:pt x="38" y="92"/>
                  </a:lnTo>
                  <a:lnTo>
                    <a:pt x="38" y="92"/>
                  </a:lnTo>
                  <a:lnTo>
                    <a:pt x="34" y="96"/>
                  </a:lnTo>
                  <a:lnTo>
                    <a:pt x="34" y="96"/>
                  </a:lnTo>
                  <a:lnTo>
                    <a:pt x="34" y="96"/>
                  </a:lnTo>
                  <a:lnTo>
                    <a:pt x="34" y="96"/>
                  </a:lnTo>
                  <a:lnTo>
                    <a:pt x="34" y="100"/>
                  </a:lnTo>
                  <a:lnTo>
                    <a:pt x="34" y="100"/>
                  </a:lnTo>
                  <a:lnTo>
                    <a:pt x="30" y="100"/>
                  </a:lnTo>
                  <a:lnTo>
                    <a:pt x="30" y="100"/>
                  </a:lnTo>
                  <a:lnTo>
                    <a:pt x="30" y="96"/>
                  </a:lnTo>
                  <a:lnTo>
                    <a:pt x="30" y="96"/>
                  </a:lnTo>
                  <a:lnTo>
                    <a:pt x="30" y="96"/>
                  </a:lnTo>
                  <a:lnTo>
                    <a:pt x="26" y="96"/>
                  </a:lnTo>
                  <a:lnTo>
                    <a:pt x="26" y="100"/>
                  </a:lnTo>
                  <a:lnTo>
                    <a:pt x="26" y="100"/>
                  </a:lnTo>
                  <a:lnTo>
                    <a:pt x="26" y="100"/>
                  </a:lnTo>
                  <a:lnTo>
                    <a:pt x="26" y="100"/>
                  </a:lnTo>
                  <a:lnTo>
                    <a:pt x="26" y="100"/>
                  </a:lnTo>
                  <a:lnTo>
                    <a:pt x="26" y="100"/>
                  </a:lnTo>
                  <a:lnTo>
                    <a:pt x="22" y="100"/>
                  </a:lnTo>
                  <a:lnTo>
                    <a:pt x="22" y="96"/>
                  </a:lnTo>
                  <a:lnTo>
                    <a:pt x="22" y="96"/>
                  </a:lnTo>
                  <a:lnTo>
                    <a:pt x="22" y="96"/>
                  </a:lnTo>
                  <a:lnTo>
                    <a:pt x="22" y="96"/>
                  </a:lnTo>
                  <a:lnTo>
                    <a:pt x="22" y="100"/>
                  </a:lnTo>
                  <a:lnTo>
                    <a:pt x="22" y="100"/>
                  </a:lnTo>
                  <a:lnTo>
                    <a:pt x="20" y="96"/>
                  </a:lnTo>
                  <a:lnTo>
                    <a:pt x="20" y="96"/>
                  </a:lnTo>
                  <a:lnTo>
                    <a:pt x="20" y="96"/>
                  </a:lnTo>
                  <a:lnTo>
                    <a:pt x="20" y="96"/>
                  </a:lnTo>
                  <a:lnTo>
                    <a:pt x="20" y="96"/>
                  </a:lnTo>
                  <a:lnTo>
                    <a:pt x="20" y="96"/>
                  </a:lnTo>
                  <a:lnTo>
                    <a:pt x="20" y="96"/>
                  </a:lnTo>
                  <a:lnTo>
                    <a:pt x="20" y="96"/>
                  </a:lnTo>
                  <a:lnTo>
                    <a:pt x="20" y="96"/>
                  </a:lnTo>
                  <a:lnTo>
                    <a:pt x="20" y="96"/>
                  </a:lnTo>
                  <a:lnTo>
                    <a:pt x="20" y="100"/>
                  </a:lnTo>
                  <a:lnTo>
                    <a:pt x="20" y="100"/>
                  </a:lnTo>
                  <a:lnTo>
                    <a:pt x="16" y="100"/>
                  </a:lnTo>
                  <a:lnTo>
                    <a:pt x="16" y="100"/>
                  </a:lnTo>
                  <a:lnTo>
                    <a:pt x="16" y="100"/>
                  </a:lnTo>
                  <a:lnTo>
                    <a:pt x="16" y="100"/>
                  </a:lnTo>
                  <a:lnTo>
                    <a:pt x="16" y="100"/>
                  </a:lnTo>
                  <a:lnTo>
                    <a:pt x="16" y="100"/>
                  </a:lnTo>
                  <a:lnTo>
                    <a:pt x="16" y="100"/>
                  </a:lnTo>
                  <a:lnTo>
                    <a:pt x="16" y="100"/>
                  </a:lnTo>
                  <a:lnTo>
                    <a:pt x="16" y="96"/>
                  </a:lnTo>
                  <a:lnTo>
                    <a:pt x="16" y="96"/>
                  </a:lnTo>
                  <a:lnTo>
                    <a:pt x="16" y="96"/>
                  </a:lnTo>
                  <a:lnTo>
                    <a:pt x="16" y="96"/>
                  </a:lnTo>
                  <a:lnTo>
                    <a:pt x="16" y="96"/>
                  </a:lnTo>
                  <a:lnTo>
                    <a:pt x="16" y="96"/>
                  </a:lnTo>
                  <a:lnTo>
                    <a:pt x="12" y="96"/>
                  </a:lnTo>
                  <a:lnTo>
                    <a:pt x="12" y="96"/>
                  </a:lnTo>
                  <a:lnTo>
                    <a:pt x="12" y="96"/>
                  </a:lnTo>
                  <a:lnTo>
                    <a:pt x="12" y="96"/>
                  </a:lnTo>
                  <a:lnTo>
                    <a:pt x="12" y="96"/>
                  </a:lnTo>
                  <a:lnTo>
                    <a:pt x="8" y="96"/>
                  </a:lnTo>
                  <a:lnTo>
                    <a:pt x="8" y="96"/>
                  </a:lnTo>
                  <a:lnTo>
                    <a:pt x="12" y="96"/>
                  </a:lnTo>
                  <a:lnTo>
                    <a:pt x="12" y="96"/>
                  </a:lnTo>
                  <a:lnTo>
                    <a:pt x="12" y="96"/>
                  </a:lnTo>
                  <a:lnTo>
                    <a:pt x="12" y="96"/>
                  </a:lnTo>
                  <a:lnTo>
                    <a:pt x="12" y="96"/>
                  </a:lnTo>
                  <a:lnTo>
                    <a:pt x="12" y="92"/>
                  </a:lnTo>
                  <a:lnTo>
                    <a:pt x="12" y="92"/>
                  </a:lnTo>
                  <a:lnTo>
                    <a:pt x="12" y="92"/>
                  </a:lnTo>
                  <a:lnTo>
                    <a:pt x="12" y="92"/>
                  </a:lnTo>
                  <a:lnTo>
                    <a:pt x="12" y="92"/>
                  </a:lnTo>
                  <a:lnTo>
                    <a:pt x="12" y="92"/>
                  </a:lnTo>
                  <a:lnTo>
                    <a:pt x="8" y="92"/>
                  </a:lnTo>
                  <a:lnTo>
                    <a:pt x="8" y="92"/>
                  </a:lnTo>
                  <a:lnTo>
                    <a:pt x="8" y="92"/>
                  </a:lnTo>
                  <a:lnTo>
                    <a:pt x="4" y="92"/>
                  </a:lnTo>
                  <a:lnTo>
                    <a:pt x="4" y="92"/>
                  </a:lnTo>
                  <a:lnTo>
                    <a:pt x="4" y="92"/>
                  </a:lnTo>
                  <a:lnTo>
                    <a:pt x="4" y="92"/>
                  </a:lnTo>
                  <a:lnTo>
                    <a:pt x="4" y="92"/>
                  </a:lnTo>
                  <a:lnTo>
                    <a:pt x="8" y="92"/>
                  </a:lnTo>
                  <a:lnTo>
                    <a:pt x="8" y="92"/>
                  </a:lnTo>
                  <a:lnTo>
                    <a:pt x="8" y="88"/>
                  </a:lnTo>
                  <a:lnTo>
                    <a:pt x="8" y="88"/>
                  </a:lnTo>
                  <a:lnTo>
                    <a:pt x="8" y="84"/>
                  </a:lnTo>
                  <a:lnTo>
                    <a:pt x="8" y="84"/>
                  </a:lnTo>
                  <a:lnTo>
                    <a:pt x="12" y="84"/>
                  </a:lnTo>
                  <a:lnTo>
                    <a:pt x="12" y="80"/>
                  </a:lnTo>
                  <a:lnTo>
                    <a:pt x="16" y="80"/>
                  </a:lnTo>
                  <a:lnTo>
                    <a:pt x="16" y="80"/>
                  </a:lnTo>
                  <a:lnTo>
                    <a:pt x="16" y="80"/>
                  </a:lnTo>
                  <a:lnTo>
                    <a:pt x="16" y="80"/>
                  </a:lnTo>
                  <a:lnTo>
                    <a:pt x="16" y="80"/>
                  </a:lnTo>
                  <a:lnTo>
                    <a:pt x="20" y="80"/>
                  </a:lnTo>
                  <a:lnTo>
                    <a:pt x="20" y="80"/>
                  </a:lnTo>
                  <a:lnTo>
                    <a:pt x="20" y="84"/>
                  </a:lnTo>
                  <a:lnTo>
                    <a:pt x="20" y="84"/>
                  </a:lnTo>
                  <a:lnTo>
                    <a:pt x="20" y="84"/>
                  </a:lnTo>
                  <a:lnTo>
                    <a:pt x="20" y="84"/>
                  </a:lnTo>
                  <a:lnTo>
                    <a:pt x="20" y="80"/>
                  </a:lnTo>
                  <a:lnTo>
                    <a:pt x="20" y="80"/>
                  </a:lnTo>
                  <a:lnTo>
                    <a:pt x="16" y="80"/>
                  </a:lnTo>
                  <a:lnTo>
                    <a:pt x="16" y="80"/>
                  </a:lnTo>
                  <a:lnTo>
                    <a:pt x="16" y="80"/>
                  </a:lnTo>
                  <a:lnTo>
                    <a:pt x="16" y="80"/>
                  </a:lnTo>
                  <a:lnTo>
                    <a:pt x="12" y="80"/>
                  </a:lnTo>
                  <a:lnTo>
                    <a:pt x="12" y="80"/>
                  </a:lnTo>
                  <a:lnTo>
                    <a:pt x="12" y="80"/>
                  </a:lnTo>
                  <a:lnTo>
                    <a:pt x="12" y="76"/>
                  </a:lnTo>
                  <a:lnTo>
                    <a:pt x="12" y="76"/>
                  </a:lnTo>
                  <a:lnTo>
                    <a:pt x="12" y="76"/>
                  </a:lnTo>
                  <a:lnTo>
                    <a:pt x="12" y="72"/>
                  </a:lnTo>
                  <a:lnTo>
                    <a:pt x="12" y="72"/>
                  </a:lnTo>
                  <a:lnTo>
                    <a:pt x="12" y="72"/>
                  </a:lnTo>
                  <a:lnTo>
                    <a:pt x="16" y="72"/>
                  </a:lnTo>
                  <a:lnTo>
                    <a:pt x="16" y="72"/>
                  </a:lnTo>
                  <a:lnTo>
                    <a:pt x="16" y="70"/>
                  </a:lnTo>
                  <a:lnTo>
                    <a:pt x="16" y="70"/>
                  </a:lnTo>
                  <a:lnTo>
                    <a:pt x="16" y="70"/>
                  </a:lnTo>
                  <a:lnTo>
                    <a:pt x="16" y="70"/>
                  </a:lnTo>
                  <a:lnTo>
                    <a:pt x="16" y="70"/>
                  </a:lnTo>
                  <a:lnTo>
                    <a:pt x="16" y="66"/>
                  </a:lnTo>
                  <a:lnTo>
                    <a:pt x="16" y="66"/>
                  </a:lnTo>
                  <a:lnTo>
                    <a:pt x="16" y="66"/>
                  </a:lnTo>
                  <a:lnTo>
                    <a:pt x="16" y="66"/>
                  </a:lnTo>
                  <a:lnTo>
                    <a:pt x="16" y="66"/>
                  </a:lnTo>
                  <a:lnTo>
                    <a:pt x="16" y="66"/>
                  </a:lnTo>
                  <a:lnTo>
                    <a:pt x="16" y="66"/>
                  </a:lnTo>
                  <a:lnTo>
                    <a:pt x="12" y="66"/>
                  </a:lnTo>
                  <a:lnTo>
                    <a:pt x="12" y="66"/>
                  </a:lnTo>
                  <a:lnTo>
                    <a:pt x="12" y="62"/>
                  </a:lnTo>
                  <a:lnTo>
                    <a:pt x="8" y="62"/>
                  </a:lnTo>
                  <a:lnTo>
                    <a:pt x="8" y="62"/>
                  </a:lnTo>
                  <a:lnTo>
                    <a:pt x="4" y="62"/>
                  </a:lnTo>
                  <a:lnTo>
                    <a:pt x="4" y="62"/>
                  </a:lnTo>
                  <a:lnTo>
                    <a:pt x="4" y="62"/>
                  </a:lnTo>
                  <a:lnTo>
                    <a:pt x="4" y="62"/>
                  </a:lnTo>
                  <a:lnTo>
                    <a:pt x="4" y="66"/>
                  </a:lnTo>
                  <a:lnTo>
                    <a:pt x="4" y="62"/>
                  </a:lnTo>
                  <a:lnTo>
                    <a:pt x="4" y="62"/>
                  </a:lnTo>
                  <a:lnTo>
                    <a:pt x="4" y="58"/>
                  </a:lnTo>
                  <a:lnTo>
                    <a:pt x="4" y="58"/>
                  </a:lnTo>
                  <a:lnTo>
                    <a:pt x="0" y="58"/>
                  </a:lnTo>
                  <a:lnTo>
                    <a:pt x="0" y="58"/>
                  </a:lnTo>
                  <a:lnTo>
                    <a:pt x="0" y="58"/>
                  </a:lnTo>
                  <a:lnTo>
                    <a:pt x="0" y="58"/>
                  </a:lnTo>
                  <a:lnTo>
                    <a:pt x="0" y="58"/>
                  </a:lnTo>
                  <a:lnTo>
                    <a:pt x="0" y="54"/>
                  </a:lnTo>
                  <a:lnTo>
                    <a:pt x="0" y="54"/>
                  </a:lnTo>
                  <a:lnTo>
                    <a:pt x="0" y="54"/>
                  </a:lnTo>
                  <a:lnTo>
                    <a:pt x="0" y="54"/>
                  </a:lnTo>
                  <a:lnTo>
                    <a:pt x="4" y="50"/>
                  </a:lnTo>
                  <a:lnTo>
                    <a:pt x="4" y="50"/>
                  </a:lnTo>
                  <a:lnTo>
                    <a:pt x="4" y="50"/>
                  </a:lnTo>
                  <a:lnTo>
                    <a:pt x="4" y="50"/>
                  </a:lnTo>
                  <a:lnTo>
                    <a:pt x="8" y="46"/>
                  </a:lnTo>
                  <a:lnTo>
                    <a:pt x="8" y="46"/>
                  </a:lnTo>
                  <a:lnTo>
                    <a:pt x="8" y="46"/>
                  </a:lnTo>
                  <a:lnTo>
                    <a:pt x="12" y="46"/>
                  </a:lnTo>
                  <a:lnTo>
                    <a:pt x="8" y="46"/>
                  </a:lnTo>
                  <a:lnTo>
                    <a:pt x="12" y="46"/>
                  </a:lnTo>
                  <a:lnTo>
                    <a:pt x="12" y="44"/>
                  </a:lnTo>
                  <a:lnTo>
                    <a:pt x="12" y="44"/>
                  </a:lnTo>
                  <a:lnTo>
                    <a:pt x="16" y="44"/>
                  </a:lnTo>
                  <a:lnTo>
                    <a:pt x="16" y="44"/>
                  </a:lnTo>
                  <a:lnTo>
                    <a:pt x="16" y="44"/>
                  </a:lnTo>
                  <a:lnTo>
                    <a:pt x="16" y="44"/>
                  </a:lnTo>
                  <a:lnTo>
                    <a:pt x="16" y="44"/>
                  </a:lnTo>
                  <a:lnTo>
                    <a:pt x="20" y="44"/>
                  </a:lnTo>
                  <a:lnTo>
                    <a:pt x="20" y="40"/>
                  </a:lnTo>
                  <a:lnTo>
                    <a:pt x="20" y="40"/>
                  </a:lnTo>
                  <a:lnTo>
                    <a:pt x="20" y="40"/>
                  </a:lnTo>
                  <a:lnTo>
                    <a:pt x="22" y="40"/>
                  </a:lnTo>
                  <a:lnTo>
                    <a:pt x="22" y="40"/>
                  </a:lnTo>
                  <a:lnTo>
                    <a:pt x="26" y="36"/>
                  </a:lnTo>
                  <a:lnTo>
                    <a:pt x="26" y="32"/>
                  </a:lnTo>
                  <a:lnTo>
                    <a:pt x="26" y="32"/>
                  </a:lnTo>
                  <a:lnTo>
                    <a:pt x="26" y="32"/>
                  </a:lnTo>
                  <a:lnTo>
                    <a:pt x="30" y="32"/>
                  </a:lnTo>
                  <a:lnTo>
                    <a:pt x="30" y="32"/>
                  </a:lnTo>
                  <a:lnTo>
                    <a:pt x="30" y="28"/>
                  </a:lnTo>
                  <a:lnTo>
                    <a:pt x="30" y="28"/>
                  </a:lnTo>
                  <a:lnTo>
                    <a:pt x="30" y="28"/>
                  </a:lnTo>
                  <a:lnTo>
                    <a:pt x="30" y="28"/>
                  </a:lnTo>
                  <a:lnTo>
                    <a:pt x="30" y="24"/>
                  </a:lnTo>
                  <a:lnTo>
                    <a:pt x="30" y="24"/>
                  </a:lnTo>
                  <a:lnTo>
                    <a:pt x="30" y="24"/>
                  </a:lnTo>
                  <a:lnTo>
                    <a:pt x="34" y="24"/>
                  </a:lnTo>
                  <a:lnTo>
                    <a:pt x="34" y="24"/>
                  </a:lnTo>
                  <a:lnTo>
                    <a:pt x="34" y="24"/>
                  </a:lnTo>
                  <a:lnTo>
                    <a:pt x="34" y="20"/>
                  </a:lnTo>
                  <a:lnTo>
                    <a:pt x="34" y="20"/>
                  </a:lnTo>
                  <a:lnTo>
                    <a:pt x="38" y="20"/>
                  </a:lnTo>
                  <a:lnTo>
                    <a:pt x="38" y="20"/>
                  </a:lnTo>
                  <a:lnTo>
                    <a:pt x="38" y="24"/>
                  </a:lnTo>
                  <a:lnTo>
                    <a:pt x="38" y="24"/>
                  </a:lnTo>
                  <a:lnTo>
                    <a:pt x="38" y="24"/>
                  </a:lnTo>
                  <a:lnTo>
                    <a:pt x="38" y="24"/>
                  </a:lnTo>
                  <a:lnTo>
                    <a:pt x="38" y="24"/>
                  </a:lnTo>
                  <a:lnTo>
                    <a:pt x="42" y="24"/>
                  </a:lnTo>
                  <a:lnTo>
                    <a:pt x="42" y="28"/>
                  </a:lnTo>
                  <a:lnTo>
                    <a:pt x="46" y="28"/>
                  </a:lnTo>
                  <a:lnTo>
                    <a:pt x="48" y="28"/>
                  </a:lnTo>
                  <a:lnTo>
                    <a:pt x="48" y="28"/>
                  </a:lnTo>
                  <a:lnTo>
                    <a:pt x="48" y="28"/>
                  </a:lnTo>
                  <a:lnTo>
                    <a:pt x="48" y="28"/>
                  </a:lnTo>
                  <a:lnTo>
                    <a:pt x="52" y="28"/>
                  </a:lnTo>
                  <a:lnTo>
                    <a:pt x="52" y="28"/>
                  </a:lnTo>
                  <a:lnTo>
                    <a:pt x="52" y="28"/>
                  </a:lnTo>
                  <a:lnTo>
                    <a:pt x="52" y="28"/>
                  </a:lnTo>
                  <a:lnTo>
                    <a:pt x="52" y="28"/>
                  </a:lnTo>
                  <a:lnTo>
                    <a:pt x="56" y="28"/>
                  </a:lnTo>
                  <a:lnTo>
                    <a:pt x="56" y="24"/>
                  </a:lnTo>
                  <a:lnTo>
                    <a:pt x="56" y="24"/>
                  </a:lnTo>
                  <a:lnTo>
                    <a:pt x="56" y="24"/>
                  </a:lnTo>
                  <a:lnTo>
                    <a:pt x="56" y="24"/>
                  </a:lnTo>
                  <a:lnTo>
                    <a:pt x="56" y="24"/>
                  </a:lnTo>
                  <a:lnTo>
                    <a:pt x="56" y="24"/>
                  </a:lnTo>
                  <a:lnTo>
                    <a:pt x="52" y="24"/>
                  </a:lnTo>
                  <a:lnTo>
                    <a:pt x="52" y="20"/>
                  </a:lnTo>
                  <a:lnTo>
                    <a:pt x="52" y="20"/>
                  </a:lnTo>
                  <a:lnTo>
                    <a:pt x="52" y="16"/>
                  </a:lnTo>
                  <a:lnTo>
                    <a:pt x="52" y="16"/>
                  </a:lnTo>
                  <a:lnTo>
                    <a:pt x="52" y="16"/>
                  </a:lnTo>
                  <a:lnTo>
                    <a:pt x="56" y="16"/>
                  </a:lnTo>
                  <a:lnTo>
                    <a:pt x="56" y="16"/>
                  </a:lnTo>
                  <a:lnTo>
                    <a:pt x="56" y="16"/>
                  </a:lnTo>
                  <a:lnTo>
                    <a:pt x="56" y="16"/>
                  </a:lnTo>
                  <a:lnTo>
                    <a:pt x="56" y="16"/>
                  </a:lnTo>
                  <a:lnTo>
                    <a:pt x="60" y="16"/>
                  </a:lnTo>
                  <a:lnTo>
                    <a:pt x="60" y="16"/>
                  </a:lnTo>
                  <a:lnTo>
                    <a:pt x="60" y="16"/>
                  </a:lnTo>
                  <a:lnTo>
                    <a:pt x="60" y="16"/>
                  </a:lnTo>
                  <a:lnTo>
                    <a:pt x="64" y="16"/>
                  </a:lnTo>
                  <a:lnTo>
                    <a:pt x="64" y="16"/>
                  </a:lnTo>
                  <a:lnTo>
                    <a:pt x="64" y="16"/>
                  </a:lnTo>
                  <a:lnTo>
                    <a:pt x="64" y="16"/>
                  </a:lnTo>
                  <a:lnTo>
                    <a:pt x="64" y="16"/>
                  </a:lnTo>
                  <a:lnTo>
                    <a:pt x="68" y="16"/>
                  </a:lnTo>
                  <a:lnTo>
                    <a:pt x="68" y="16"/>
                  </a:lnTo>
                  <a:lnTo>
                    <a:pt x="68" y="14"/>
                  </a:lnTo>
                  <a:lnTo>
                    <a:pt x="68" y="14"/>
                  </a:lnTo>
                  <a:lnTo>
                    <a:pt x="68" y="14"/>
                  </a:lnTo>
                  <a:lnTo>
                    <a:pt x="68" y="14"/>
                  </a:lnTo>
                  <a:lnTo>
                    <a:pt x="68" y="10"/>
                  </a:lnTo>
                  <a:lnTo>
                    <a:pt x="72" y="10"/>
                  </a:lnTo>
                  <a:lnTo>
                    <a:pt x="72" y="10"/>
                  </a:lnTo>
                  <a:lnTo>
                    <a:pt x="72" y="10"/>
                  </a:lnTo>
                  <a:lnTo>
                    <a:pt x="74" y="10"/>
                  </a:lnTo>
                  <a:lnTo>
                    <a:pt x="74" y="10"/>
                  </a:lnTo>
                  <a:lnTo>
                    <a:pt x="74" y="6"/>
                  </a:lnTo>
                  <a:lnTo>
                    <a:pt x="74" y="6"/>
                  </a:lnTo>
                  <a:lnTo>
                    <a:pt x="74" y="6"/>
                  </a:lnTo>
                  <a:lnTo>
                    <a:pt x="74" y="2"/>
                  </a:lnTo>
                  <a:lnTo>
                    <a:pt x="78" y="2"/>
                  </a:lnTo>
                  <a:lnTo>
                    <a:pt x="78" y="0"/>
                  </a:lnTo>
                  <a:lnTo>
                    <a:pt x="78" y="0"/>
                  </a:lnTo>
                  <a:lnTo>
                    <a:pt x="78" y="0"/>
                  </a:lnTo>
                  <a:lnTo>
                    <a:pt x="78" y="0"/>
                  </a:lnTo>
                  <a:lnTo>
                    <a:pt x="78" y="0"/>
                  </a:lnTo>
                  <a:lnTo>
                    <a:pt x="78" y="0"/>
                  </a:lnTo>
                  <a:lnTo>
                    <a:pt x="82" y="0"/>
                  </a:lnTo>
                  <a:lnTo>
                    <a:pt x="82" y="0"/>
                  </a:lnTo>
                  <a:lnTo>
                    <a:pt x="82" y="2"/>
                  </a:lnTo>
                  <a:lnTo>
                    <a:pt x="82" y="2"/>
                  </a:lnTo>
                  <a:lnTo>
                    <a:pt x="82" y="2"/>
                  </a:lnTo>
                  <a:lnTo>
                    <a:pt x="82" y="2"/>
                  </a:lnTo>
                  <a:lnTo>
                    <a:pt x="86" y="6"/>
                  </a:lnTo>
                  <a:lnTo>
                    <a:pt x="86" y="6"/>
                  </a:lnTo>
                  <a:lnTo>
                    <a:pt x="86" y="6"/>
                  </a:lnTo>
                  <a:lnTo>
                    <a:pt x="86" y="6"/>
                  </a:lnTo>
                  <a:lnTo>
                    <a:pt x="86" y="10"/>
                  </a:lnTo>
                  <a:lnTo>
                    <a:pt x="90" y="10"/>
                  </a:lnTo>
                  <a:lnTo>
                    <a:pt x="90" y="10"/>
                  </a:lnTo>
                  <a:lnTo>
                    <a:pt x="90" y="10"/>
                  </a:lnTo>
                  <a:lnTo>
                    <a:pt x="90" y="10"/>
                  </a:lnTo>
                  <a:lnTo>
                    <a:pt x="90" y="10"/>
                  </a:lnTo>
                  <a:lnTo>
                    <a:pt x="90" y="10"/>
                  </a:lnTo>
                  <a:lnTo>
                    <a:pt x="90" y="10"/>
                  </a:lnTo>
                  <a:lnTo>
                    <a:pt x="90" y="14"/>
                  </a:lnTo>
                  <a:lnTo>
                    <a:pt x="90" y="14"/>
                  </a:lnTo>
                  <a:lnTo>
                    <a:pt x="90" y="14"/>
                  </a:lnTo>
                  <a:lnTo>
                    <a:pt x="90" y="10"/>
                  </a:lnTo>
                  <a:lnTo>
                    <a:pt x="86" y="10"/>
                  </a:lnTo>
                  <a:lnTo>
                    <a:pt x="86" y="10"/>
                  </a:lnTo>
                  <a:lnTo>
                    <a:pt x="86" y="10"/>
                  </a:lnTo>
                  <a:lnTo>
                    <a:pt x="82" y="14"/>
                  </a:lnTo>
                  <a:lnTo>
                    <a:pt x="82" y="16"/>
                  </a:lnTo>
                  <a:lnTo>
                    <a:pt x="78" y="16"/>
                  </a:lnTo>
                  <a:lnTo>
                    <a:pt x="78" y="20"/>
                  </a:lnTo>
                  <a:lnTo>
                    <a:pt x="78" y="20"/>
                  </a:lnTo>
                  <a:lnTo>
                    <a:pt x="78" y="20"/>
                  </a:lnTo>
                  <a:lnTo>
                    <a:pt x="78" y="20"/>
                  </a:lnTo>
                  <a:lnTo>
                    <a:pt x="74" y="20"/>
                  </a:lnTo>
                  <a:lnTo>
                    <a:pt x="74" y="24"/>
                  </a:lnTo>
                  <a:lnTo>
                    <a:pt x="74" y="24"/>
                  </a:lnTo>
                  <a:lnTo>
                    <a:pt x="74" y="24"/>
                  </a:lnTo>
                  <a:lnTo>
                    <a:pt x="74" y="24"/>
                  </a:lnTo>
                  <a:lnTo>
                    <a:pt x="74" y="28"/>
                  </a:lnTo>
                  <a:lnTo>
                    <a:pt x="74" y="28"/>
                  </a:lnTo>
                  <a:lnTo>
                    <a:pt x="74" y="28"/>
                  </a:lnTo>
                  <a:lnTo>
                    <a:pt x="74" y="28"/>
                  </a:lnTo>
                  <a:lnTo>
                    <a:pt x="74" y="28"/>
                  </a:lnTo>
                  <a:lnTo>
                    <a:pt x="78" y="28"/>
                  </a:lnTo>
                  <a:lnTo>
                    <a:pt x="78" y="32"/>
                  </a:lnTo>
                  <a:lnTo>
                    <a:pt x="74" y="32"/>
                  </a:lnTo>
                  <a:lnTo>
                    <a:pt x="74" y="32"/>
                  </a:lnTo>
                  <a:lnTo>
                    <a:pt x="74" y="32"/>
                  </a:lnTo>
                  <a:lnTo>
                    <a:pt x="74" y="36"/>
                  </a:lnTo>
                  <a:lnTo>
                    <a:pt x="74" y="36"/>
                  </a:lnTo>
                  <a:lnTo>
                    <a:pt x="74" y="36"/>
                  </a:lnTo>
                  <a:lnTo>
                    <a:pt x="74" y="36"/>
                  </a:lnTo>
                  <a:lnTo>
                    <a:pt x="74" y="40"/>
                  </a:lnTo>
                  <a:lnTo>
                    <a:pt x="74" y="40"/>
                  </a:lnTo>
                  <a:lnTo>
                    <a:pt x="74" y="40"/>
                  </a:lnTo>
                  <a:lnTo>
                    <a:pt x="74" y="40"/>
                  </a:lnTo>
                  <a:lnTo>
                    <a:pt x="74" y="40"/>
                  </a:lnTo>
                  <a:lnTo>
                    <a:pt x="74" y="40"/>
                  </a:lnTo>
                  <a:lnTo>
                    <a:pt x="68" y="44"/>
                  </a:lnTo>
                  <a:lnTo>
                    <a:pt x="68" y="44"/>
                  </a:lnTo>
                  <a:lnTo>
                    <a:pt x="68" y="46"/>
                  </a:lnTo>
                  <a:lnTo>
                    <a:pt x="68" y="46"/>
                  </a:lnTo>
                  <a:lnTo>
                    <a:pt x="68" y="46"/>
                  </a:lnTo>
                  <a:lnTo>
                    <a:pt x="68" y="46"/>
                  </a:lnTo>
                  <a:lnTo>
                    <a:pt x="68" y="46"/>
                  </a:lnTo>
                  <a:lnTo>
                    <a:pt x="68" y="46"/>
                  </a:lnTo>
                  <a:lnTo>
                    <a:pt x="64" y="46"/>
                  </a:lnTo>
                  <a:lnTo>
                    <a:pt x="64" y="46"/>
                  </a:lnTo>
                  <a:lnTo>
                    <a:pt x="64" y="46"/>
                  </a:lnTo>
                  <a:lnTo>
                    <a:pt x="64" y="46"/>
                  </a:lnTo>
                  <a:lnTo>
                    <a:pt x="64" y="50"/>
                  </a:lnTo>
                  <a:lnTo>
                    <a:pt x="64" y="50"/>
                  </a:lnTo>
                  <a:lnTo>
                    <a:pt x="64" y="50"/>
                  </a:lnTo>
                  <a:lnTo>
                    <a:pt x="60" y="50"/>
                  </a:lnTo>
                  <a:lnTo>
                    <a:pt x="60" y="54"/>
                  </a:lnTo>
                  <a:lnTo>
                    <a:pt x="56" y="54"/>
                  </a:lnTo>
                  <a:lnTo>
                    <a:pt x="52" y="54"/>
                  </a:lnTo>
                  <a:lnTo>
                    <a:pt x="52" y="54"/>
                  </a:lnTo>
                  <a:lnTo>
                    <a:pt x="52" y="54"/>
                  </a:lnTo>
                  <a:lnTo>
                    <a:pt x="52" y="54"/>
                  </a:lnTo>
                  <a:lnTo>
                    <a:pt x="52" y="54"/>
                  </a:lnTo>
                  <a:lnTo>
                    <a:pt x="48" y="58"/>
                  </a:lnTo>
                  <a:lnTo>
                    <a:pt x="48" y="58"/>
                  </a:lnTo>
                  <a:lnTo>
                    <a:pt x="48" y="58"/>
                  </a:lnTo>
                  <a:lnTo>
                    <a:pt x="48" y="58"/>
                  </a:lnTo>
                  <a:lnTo>
                    <a:pt x="46" y="58"/>
                  </a:lnTo>
                  <a:lnTo>
                    <a:pt x="46" y="62"/>
                  </a:lnTo>
                  <a:lnTo>
                    <a:pt x="46" y="62"/>
                  </a:lnTo>
                  <a:lnTo>
                    <a:pt x="46" y="62"/>
                  </a:lnTo>
                  <a:lnTo>
                    <a:pt x="46" y="62"/>
                  </a:lnTo>
                  <a:lnTo>
                    <a:pt x="46" y="66"/>
                  </a:lnTo>
                  <a:lnTo>
                    <a:pt x="46" y="66"/>
                  </a:lnTo>
                  <a:lnTo>
                    <a:pt x="46" y="70"/>
                  </a:lnTo>
                  <a:lnTo>
                    <a:pt x="46" y="70"/>
                  </a:lnTo>
                  <a:lnTo>
                    <a:pt x="46" y="70"/>
                  </a:lnTo>
                  <a:lnTo>
                    <a:pt x="46" y="70"/>
                  </a:lnTo>
                  <a:lnTo>
                    <a:pt x="46" y="70"/>
                  </a:lnTo>
                  <a:lnTo>
                    <a:pt x="46" y="70"/>
                  </a:lnTo>
                  <a:lnTo>
                    <a:pt x="46" y="66"/>
                  </a:lnTo>
                  <a:lnTo>
                    <a:pt x="46" y="66"/>
                  </a:lnTo>
                  <a:lnTo>
                    <a:pt x="46" y="70"/>
                  </a:lnTo>
                  <a:lnTo>
                    <a:pt x="46" y="70"/>
                  </a:lnTo>
                  <a:lnTo>
                    <a:pt x="46" y="7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38" name="Freeform 45">
              <a:extLst>
                <a:ext uri="{FF2B5EF4-FFF2-40B4-BE49-F238E27FC236}">
                  <a16:creationId xmlns:a16="http://schemas.microsoft.com/office/drawing/2014/main" id="{8B9E9B64-9B3E-EBE9-78E3-131EE4CC5C76}"/>
                </a:ext>
              </a:extLst>
            </p:cNvPr>
            <p:cNvSpPr>
              <a:spLocks noEditPoints="1"/>
            </p:cNvSpPr>
            <p:nvPr/>
          </p:nvSpPr>
          <p:spPr bwMode="auto">
            <a:xfrm>
              <a:off x="5559425" y="3835468"/>
              <a:ext cx="177800" cy="273050"/>
            </a:xfrm>
            <a:custGeom>
              <a:avLst/>
              <a:gdLst>
                <a:gd name="T0" fmla="*/ 62 w 112"/>
                <a:gd name="T1" fmla="*/ 0 h 172"/>
                <a:gd name="T2" fmla="*/ 62 w 112"/>
                <a:gd name="T3" fmla="*/ 8 h 172"/>
                <a:gd name="T4" fmla="*/ 60 w 112"/>
                <a:gd name="T5" fmla="*/ 12 h 172"/>
                <a:gd name="T6" fmla="*/ 60 w 112"/>
                <a:gd name="T7" fmla="*/ 4 h 172"/>
                <a:gd name="T8" fmla="*/ 60 w 112"/>
                <a:gd name="T9" fmla="*/ 0 h 172"/>
                <a:gd name="T10" fmla="*/ 62 w 112"/>
                <a:gd name="T11" fmla="*/ 0 h 172"/>
                <a:gd name="T12" fmla="*/ 48 w 112"/>
                <a:gd name="T13" fmla="*/ 90 h 172"/>
                <a:gd name="T14" fmla="*/ 48 w 112"/>
                <a:gd name="T15" fmla="*/ 60 h 172"/>
                <a:gd name="T16" fmla="*/ 48 w 112"/>
                <a:gd name="T17" fmla="*/ 52 h 172"/>
                <a:gd name="T18" fmla="*/ 52 w 112"/>
                <a:gd name="T19" fmla="*/ 42 h 172"/>
                <a:gd name="T20" fmla="*/ 56 w 112"/>
                <a:gd name="T21" fmla="*/ 38 h 172"/>
                <a:gd name="T22" fmla="*/ 56 w 112"/>
                <a:gd name="T23" fmla="*/ 30 h 172"/>
                <a:gd name="T24" fmla="*/ 56 w 112"/>
                <a:gd name="T25" fmla="*/ 26 h 172"/>
                <a:gd name="T26" fmla="*/ 60 w 112"/>
                <a:gd name="T27" fmla="*/ 22 h 172"/>
                <a:gd name="T28" fmla="*/ 60 w 112"/>
                <a:gd name="T29" fmla="*/ 26 h 172"/>
                <a:gd name="T30" fmla="*/ 62 w 112"/>
                <a:gd name="T31" fmla="*/ 26 h 172"/>
                <a:gd name="T32" fmla="*/ 62 w 112"/>
                <a:gd name="T33" fmla="*/ 22 h 172"/>
                <a:gd name="T34" fmla="*/ 66 w 112"/>
                <a:gd name="T35" fmla="*/ 30 h 172"/>
                <a:gd name="T36" fmla="*/ 70 w 112"/>
                <a:gd name="T37" fmla="*/ 38 h 172"/>
                <a:gd name="T38" fmla="*/ 74 w 112"/>
                <a:gd name="T39" fmla="*/ 42 h 172"/>
                <a:gd name="T40" fmla="*/ 86 w 112"/>
                <a:gd name="T41" fmla="*/ 44 h 172"/>
                <a:gd name="T42" fmla="*/ 88 w 112"/>
                <a:gd name="T43" fmla="*/ 48 h 172"/>
                <a:gd name="T44" fmla="*/ 92 w 112"/>
                <a:gd name="T45" fmla="*/ 48 h 172"/>
                <a:gd name="T46" fmla="*/ 100 w 112"/>
                <a:gd name="T47" fmla="*/ 56 h 172"/>
                <a:gd name="T48" fmla="*/ 104 w 112"/>
                <a:gd name="T49" fmla="*/ 60 h 172"/>
                <a:gd name="T50" fmla="*/ 108 w 112"/>
                <a:gd name="T51" fmla="*/ 68 h 172"/>
                <a:gd name="T52" fmla="*/ 112 w 112"/>
                <a:gd name="T53" fmla="*/ 72 h 172"/>
                <a:gd name="T54" fmla="*/ 108 w 112"/>
                <a:gd name="T55" fmla="*/ 78 h 172"/>
                <a:gd name="T56" fmla="*/ 104 w 112"/>
                <a:gd name="T57" fmla="*/ 86 h 172"/>
                <a:gd name="T58" fmla="*/ 96 w 112"/>
                <a:gd name="T59" fmla="*/ 94 h 172"/>
                <a:gd name="T60" fmla="*/ 92 w 112"/>
                <a:gd name="T61" fmla="*/ 102 h 172"/>
                <a:gd name="T62" fmla="*/ 88 w 112"/>
                <a:gd name="T63" fmla="*/ 104 h 172"/>
                <a:gd name="T64" fmla="*/ 88 w 112"/>
                <a:gd name="T65" fmla="*/ 102 h 172"/>
                <a:gd name="T66" fmla="*/ 86 w 112"/>
                <a:gd name="T67" fmla="*/ 108 h 172"/>
                <a:gd name="T68" fmla="*/ 82 w 112"/>
                <a:gd name="T69" fmla="*/ 116 h 172"/>
                <a:gd name="T70" fmla="*/ 82 w 112"/>
                <a:gd name="T71" fmla="*/ 122 h 172"/>
                <a:gd name="T72" fmla="*/ 82 w 112"/>
                <a:gd name="T73" fmla="*/ 130 h 172"/>
                <a:gd name="T74" fmla="*/ 74 w 112"/>
                <a:gd name="T75" fmla="*/ 130 h 172"/>
                <a:gd name="T76" fmla="*/ 70 w 112"/>
                <a:gd name="T77" fmla="*/ 134 h 172"/>
                <a:gd name="T78" fmla="*/ 66 w 112"/>
                <a:gd name="T79" fmla="*/ 142 h 172"/>
                <a:gd name="T80" fmla="*/ 62 w 112"/>
                <a:gd name="T81" fmla="*/ 144 h 172"/>
                <a:gd name="T82" fmla="*/ 60 w 112"/>
                <a:gd name="T83" fmla="*/ 148 h 172"/>
                <a:gd name="T84" fmla="*/ 52 w 112"/>
                <a:gd name="T85" fmla="*/ 148 h 172"/>
                <a:gd name="T86" fmla="*/ 48 w 112"/>
                <a:gd name="T87" fmla="*/ 152 h 172"/>
                <a:gd name="T88" fmla="*/ 48 w 112"/>
                <a:gd name="T89" fmla="*/ 156 h 172"/>
                <a:gd name="T90" fmla="*/ 44 w 112"/>
                <a:gd name="T91" fmla="*/ 164 h 172"/>
                <a:gd name="T92" fmla="*/ 36 w 112"/>
                <a:gd name="T93" fmla="*/ 164 h 172"/>
                <a:gd name="T94" fmla="*/ 30 w 112"/>
                <a:gd name="T95" fmla="*/ 164 h 172"/>
                <a:gd name="T96" fmla="*/ 22 w 112"/>
                <a:gd name="T97" fmla="*/ 168 h 172"/>
                <a:gd name="T98" fmla="*/ 10 w 112"/>
                <a:gd name="T99" fmla="*/ 160 h 172"/>
                <a:gd name="T100" fmla="*/ 96 w 112"/>
                <a:gd name="T101" fmla="*/ 108 h 172"/>
                <a:gd name="T102" fmla="*/ 96 w 112"/>
                <a:gd name="T103" fmla="*/ 104 h 172"/>
                <a:gd name="T104" fmla="*/ 96 w 112"/>
                <a:gd name="T105" fmla="*/ 104 h 172"/>
                <a:gd name="T106" fmla="*/ 100 w 112"/>
                <a:gd name="T107" fmla="*/ 104 h 172"/>
                <a:gd name="T108" fmla="*/ 96 w 112"/>
                <a:gd name="T109" fmla="*/ 104 h 172"/>
                <a:gd name="T110" fmla="*/ 96 w 112"/>
                <a:gd name="T111" fmla="*/ 10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 h="172">
                  <a:moveTo>
                    <a:pt x="62" y="0"/>
                  </a:moveTo>
                  <a:lnTo>
                    <a:pt x="62" y="0"/>
                  </a:lnTo>
                  <a:lnTo>
                    <a:pt x="62" y="0"/>
                  </a:lnTo>
                  <a:lnTo>
                    <a:pt x="62" y="0"/>
                  </a:lnTo>
                  <a:lnTo>
                    <a:pt x="62" y="4"/>
                  </a:lnTo>
                  <a:lnTo>
                    <a:pt x="62" y="0"/>
                  </a:lnTo>
                  <a:lnTo>
                    <a:pt x="62" y="0"/>
                  </a:lnTo>
                  <a:lnTo>
                    <a:pt x="62" y="4"/>
                  </a:lnTo>
                  <a:lnTo>
                    <a:pt x="62" y="4"/>
                  </a:lnTo>
                  <a:lnTo>
                    <a:pt x="62" y="4"/>
                  </a:lnTo>
                  <a:lnTo>
                    <a:pt x="62" y="4"/>
                  </a:lnTo>
                  <a:lnTo>
                    <a:pt x="62" y="8"/>
                  </a:lnTo>
                  <a:lnTo>
                    <a:pt x="62" y="8"/>
                  </a:lnTo>
                  <a:lnTo>
                    <a:pt x="62" y="8"/>
                  </a:lnTo>
                  <a:lnTo>
                    <a:pt x="62" y="8"/>
                  </a:lnTo>
                  <a:lnTo>
                    <a:pt x="62" y="8"/>
                  </a:lnTo>
                  <a:lnTo>
                    <a:pt x="62" y="12"/>
                  </a:lnTo>
                  <a:lnTo>
                    <a:pt x="62" y="12"/>
                  </a:lnTo>
                  <a:lnTo>
                    <a:pt x="62" y="12"/>
                  </a:lnTo>
                  <a:lnTo>
                    <a:pt x="62" y="12"/>
                  </a:lnTo>
                  <a:lnTo>
                    <a:pt x="60" y="12"/>
                  </a:lnTo>
                  <a:lnTo>
                    <a:pt x="60" y="12"/>
                  </a:lnTo>
                  <a:lnTo>
                    <a:pt x="60" y="12"/>
                  </a:lnTo>
                  <a:lnTo>
                    <a:pt x="60" y="12"/>
                  </a:lnTo>
                  <a:lnTo>
                    <a:pt x="60" y="12"/>
                  </a:lnTo>
                  <a:lnTo>
                    <a:pt x="60" y="8"/>
                  </a:lnTo>
                  <a:lnTo>
                    <a:pt x="60" y="8"/>
                  </a:lnTo>
                  <a:lnTo>
                    <a:pt x="60" y="4"/>
                  </a:lnTo>
                  <a:lnTo>
                    <a:pt x="60" y="4"/>
                  </a:lnTo>
                  <a:lnTo>
                    <a:pt x="60" y="4"/>
                  </a:lnTo>
                  <a:lnTo>
                    <a:pt x="60" y="4"/>
                  </a:lnTo>
                  <a:lnTo>
                    <a:pt x="60" y="4"/>
                  </a:lnTo>
                  <a:lnTo>
                    <a:pt x="60" y="0"/>
                  </a:lnTo>
                  <a:lnTo>
                    <a:pt x="60" y="0"/>
                  </a:lnTo>
                  <a:lnTo>
                    <a:pt x="60" y="0"/>
                  </a:lnTo>
                  <a:lnTo>
                    <a:pt x="62" y="0"/>
                  </a:lnTo>
                  <a:lnTo>
                    <a:pt x="62" y="0"/>
                  </a:lnTo>
                  <a:lnTo>
                    <a:pt x="62" y="0"/>
                  </a:lnTo>
                  <a:lnTo>
                    <a:pt x="62" y="0"/>
                  </a:lnTo>
                  <a:lnTo>
                    <a:pt x="62" y="0"/>
                  </a:lnTo>
                  <a:lnTo>
                    <a:pt x="62" y="0"/>
                  </a:lnTo>
                  <a:lnTo>
                    <a:pt x="62" y="0"/>
                  </a:lnTo>
                  <a:lnTo>
                    <a:pt x="62" y="0"/>
                  </a:lnTo>
                  <a:lnTo>
                    <a:pt x="62" y="0"/>
                  </a:lnTo>
                  <a:lnTo>
                    <a:pt x="62" y="0"/>
                  </a:lnTo>
                  <a:lnTo>
                    <a:pt x="62" y="0"/>
                  </a:lnTo>
                  <a:lnTo>
                    <a:pt x="62" y="0"/>
                  </a:lnTo>
                  <a:lnTo>
                    <a:pt x="62" y="0"/>
                  </a:lnTo>
                  <a:close/>
                  <a:moveTo>
                    <a:pt x="48" y="90"/>
                  </a:moveTo>
                  <a:lnTo>
                    <a:pt x="52" y="74"/>
                  </a:lnTo>
                  <a:lnTo>
                    <a:pt x="44" y="64"/>
                  </a:lnTo>
                  <a:lnTo>
                    <a:pt x="48" y="64"/>
                  </a:lnTo>
                  <a:lnTo>
                    <a:pt x="48" y="64"/>
                  </a:lnTo>
                  <a:lnTo>
                    <a:pt x="48" y="60"/>
                  </a:lnTo>
                  <a:lnTo>
                    <a:pt x="48" y="60"/>
                  </a:lnTo>
                  <a:lnTo>
                    <a:pt x="48" y="60"/>
                  </a:lnTo>
                  <a:lnTo>
                    <a:pt x="48" y="60"/>
                  </a:lnTo>
                  <a:lnTo>
                    <a:pt x="48" y="56"/>
                  </a:lnTo>
                  <a:lnTo>
                    <a:pt x="48" y="56"/>
                  </a:lnTo>
                  <a:lnTo>
                    <a:pt x="48" y="56"/>
                  </a:lnTo>
                  <a:lnTo>
                    <a:pt x="48" y="56"/>
                  </a:lnTo>
                  <a:lnTo>
                    <a:pt x="48" y="52"/>
                  </a:lnTo>
                  <a:lnTo>
                    <a:pt x="48" y="52"/>
                  </a:lnTo>
                  <a:lnTo>
                    <a:pt x="48" y="48"/>
                  </a:lnTo>
                  <a:lnTo>
                    <a:pt x="52" y="48"/>
                  </a:lnTo>
                  <a:lnTo>
                    <a:pt x="52" y="44"/>
                  </a:lnTo>
                  <a:lnTo>
                    <a:pt x="52" y="42"/>
                  </a:lnTo>
                  <a:lnTo>
                    <a:pt x="52" y="42"/>
                  </a:lnTo>
                  <a:lnTo>
                    <a:pt x="52" y="42"/>
                  </a:lnTo>
                  <a:lnTo>
                    <a:pt x="52" y="42"/>
                  </a:lnTo>
                  <a:lnTo>
                    <a:pt x="52" y="42"/>
                  </a:lnTo>
                  <a:lnTo>
                    <a:pt x="56" y="42"/>
                  </a:lnTo>
                  <a:lnTo>
                    <a:pt x="56" y="42"/>
                  </a:lnTo>
                  <a:lnTo>
                    <a:pt x="60" y="42"/>
                  </a:lnTo>
                  <a:lnTo>
                    <a:pt x="60" y="42"/>
                  </a:lnTo>
                  <a:lnTo>
                    <a:pt x="56" y="38"/>
                  </a:lnTo>
                  <a:lnTo>
                    <a:pt x="56" y="38"/>
                  </a:lnTo>
                  <a:lnTo>
                    <a:pt x="56" y="38"/>
                  </a:lnTo>
                  <a:lnTo>
                    <a:pt x="56" y="38"/>
                  </a:lnTo>
                  <a:lnTo>
                    <a:pt x="56" y="38"/>
                  </a:lnTo>
                  <a:lnTo>
                    <a:pt x="56" y="34"/>
                  </a:lnTo>
                  <a:lnTo>
                    <a:pt x="56" y="34"/>
                  </a:lnTo>
                  <a:lnTo>
                    <a:pt x="56" y="34"/>
                  </a:lnTo>
                  <a:lnTo>
                    <a:pt x="56" y="30"/>
                  </a:lnTo>
                  <a:lnTo>
                    <a:pt x="56" y="30"/>
                  </a:lnTo>
                  <a:lnTo>
                    <a:pt x="56" y="30"/>
                  </a:lnTo>
                  <a:lnTo>
                    <a:pt x="56" y="30"/>
                  </a:lnTo>
                  <a:lnTo>
                    <a:pt x="56" y="26"/>
                  </a:lnTo>
                  <a:lnTo>
                    <a:pt x="56" y="26"/>
                  </a:lnTo>
                  <a:lnTo>
                    <a:pt x="56" y="26"/>
                  </a:lnTo>
                  <a:lnTo>
                    <a:pt x="56" y="26"/>
                  </a:lnTo>
                  <a:lnTo>
                    <a:pt x="56" y="22"/>
                  </a:lnTo>
                  <a:lnTo>
                    <a:pt x="56" y="22"/>
                  </a:lnTo>
                  <a:lnTo>
                    <a:pt x="56" y="22"/>
                  </a:lnTo>
                  <a:lnTo>
                    <a:pt x="56" y="22"/>
                  </a:lnTo>
                  <a:lnTo>
                    <a:pt x="56" y="22"/>
                  </a:lnTo>
                  <a:lnTo>
                    <a:pt x="60" y="22"/>
                  </a:lnTo>
                  <a:lnTo>
                    <a:pt x="60" y="22"/>
                  </a:lnTo>
                  <a:lnTo>
                    <a:pt x="60" y="22"/>
                  </a:lnTo>
                  <a:lnTo>
                    <a:pt x="60" y="26"/>
                  </a:lnTo>
                  <a:lnTo>
                    <a:pt x="60" y="26"/>
                  </a:lnTo>
                  <a:lnTo>
                    <a:pt x="60" y="26"/>
                  </a:lnTo>
                  <a:lnTo>
                    <a:pt x="56" y="26"/>
                  </a:lnTo>
                  <a:lnTo>
                    <a:pt x="60" y="26"/>
                  </a:lnTo>
                  <a:lnTo>
                    <a:pt x="60" y="26"/>
                  </a:lnTo>
                  <a:lnTo>
                    <a:pt x="60" y="26"/>
                  </a:lnTo>
                  <a:lnTo>
                    <a:pt x="60" y="26"/>
                  </a:lnTo>
                  <a:lnTo>
                    <a:pt x="60" y="26"/>
                  </a:lnTo>
                  <a:lnTo>
                    <a:pt x="60" y="26"/>
                  </a:lnTo>
                  <a:lnTo>
                    <a:pt x="60" y="26"/>
                  </a:lnTo>
                  <a:lnTo>
                    <a:pt x="62" y="26"/>
                  </a:lnTo>
                  <a:lnTo>
                    <a:pt x="62" y="26"/>
                  </a:lnTo>
                  <a:lnTo>
                    <a:pt x="62" y="26"/>
                  </a:lnTo>
                  <a:lnTo>
                    <a:pt x="62" y="26"/>
                  </a:lnTo>
                  <a:lnTo>
                    <a:pt x="62" y="26"/>
                  </a:lnTo>
                  <a:lnTo>
                    <a:pt x="62" y="26"/>
                  </a:lnTo>
                  <a:lnTo>
                    <a:pt x="62" y="22"/>
                  </a:lnTo>
                  <a:lnTo>
                    <a:pt x="62" y="22"/>
                  </a:lnTo>
                  <a:lnTo>
                    <a:pt x="62" y="22"/>
                  </a:lnTo>
                  <a:lnTo>
                    <a:pt x="62" y="22"/>
                  </a:lnTo>
                  <a:lnTo>
                    <a:pt x="62" y="22"/>
                  </a:lnTo>
                  <a:lnTo>
                    <a:pt x="62" y="22"/>
                  </a:lnTo>
                  <a:lnTo>
                    <a:pt x="62" y="26"/>
                  </a:lnTo>
                  <a:lnTo>
                    <a:pt x="62" y="30"/>
                  </a:lnTo>
                  <a:lnTo>
                    <a:pt x="66" y="30"/>
                  </a:lnTo>
                  <a:lnTo>
                    <a:pt x="66" y="30"/>
                  </a:lnTo>
                  <a:lnTo>
                    <a:pt x="66" y="34"/>
                  </a:lnTo>
                  <a:lnTo>
                    <a:pt x="66" y="34"/>
                  </a:lnTo>
                  <a:lnTo>
                    <a:pt x="66" y="34"/>
                  </a:lnTo>
                  <a:lnTo>
                    <a:pt x="66" y="34"/>
                  </a:lnTo>
                  <a:lnTo>
                    <a:pt x="66" y="34"/>
                  </a:lnTo>
                  <a:lnTo>
                    <a:pt x="70" y="34"/>
                  </a:lnTo>
                  <a:lnTo>
                    <a:pt x="70" y="38"/>
                  </a:lnTo>
                  <a:lnTo>
                    <a:pt x="70" y="38"/>
                  </a:lnTo>
                  <a:lnTo>
                    <a:pt x="70" y="38"/>
                  </a:lnTo>
                  <a:lnTo>
                    <a:pt x="70" y="38"/>
                  </a:lnTo>
                  <a:lnTo>
                    <a:pt x="70" y="42"/>
                  </a:lnTo>
                  <a:lnTo>
                    <a:pt x="74" y="42"/>
                  </a:lnTo>
                  <a:lnTo>
                    <a:pt x="74" y="42"/>
                  </a:lnTo>
                  <a:lnTo>
                    <a:pt x="74" y="42"/>
                  </a:lnTo>
                  <a:lnTo>
                    <a:pt x="78" y="44"/>
                  </a:lnTo>
                  <a:lnTo>
                    <a:pt x="82" y="44"/>
                  </a:lnTo>
                  <a:lnTo>
                    <a:pt x="86" y="44"/>
                  </a:lnTo>
                  <a:lnTo>
                    <a:pt x="86" y="44"/>
                  </a:lnTo>
                  <a:lnTo>
                    <a:pt x="86" y="44"/>
                  </a:lnTo>
                  <a:lnTo>
                    <a:pt x="86" y="44"/>
                  </a:lnTo>
                  <a:lnTo>
                    <a:pt x="86" y="44"/>
                  </a:lnTo>
                  <a:lnTo>
                    <a:pt x="86" y="44"/>
                  </a:lnTo>
                  <a:lnTo>
                    <a:pt x="86" y="44"/>
                  </a:lnTo>
                  <a:lnTo>
                    <a:pt x="86" y="44"/>
                  </a:lnTo>
                  <a:lnTo>
                    <a:pt x="88" y="44"/>
                  </a:lnTo>
                  <a:lnTo>
                    <a:pt x="88" y="44"/>
                  </a:lnTo>
                  <a:lnTo>
                    <a:pt x="88" y="44"/>
                  </a:lnTo>
                  <a:lnTo>
                    <a:pt x="88" y="48"/>
                  </a:lnTo>
                  <a:lnTo>
                    <a:pt x="88" y="48"/>
                  </a:lnTo>
                  <a:lnTo>
                    <a:pt x="88" y="48"/>
                  </a:lnTo>
                  <a:lnTo>
                    <a:pt x="88" y="48"/>
                  </a:lnTo>
                  <a:lnTo>
                    <a:pt x="92" y="48"/>
                  </a:lnTo>
                  <a:lnTo>
                    <a:pt x="92" y="48"/>
                  </a:lnTo>
                  <a:lnTo>
                    <a:pt x="92" y="48"/>
                  </a:lnTo>
                  <a:lnTo>
                    <a:pt x="92" y="48"/>
                  </a:lnTo>
                  <a:lnTo>
                    <a:pt x="92" y="48"/>
                  </a:lnTo>
                  <a:lnTo>
                    <a:pt x="92" y="48"/>
                  </a:lnTo>
                  <a:lnTo>
                    <a:pt x="96" y="48"/>
                  </a:lnTo>
                  <a:lnTo>
                    <a:pt x="96" y="52"/>
                  </a:lnTo>
                  <a:lnTo>
                    <a:pt x="100" y="52"/>
                  </a:lnTo>
                  <a:lnTo>
                    <a:pt x="100" y="56"/>
                  </a:lnTo>
                  <a:lnTo>
                    <a:pt x="100" y="56"/>
                  </a:lnTo>
                  <a:lnTo>
                    <a:pt x="100" y="56"/>
                  </a:lnTo>
                  <a:lnTo>
                    <a:pt x="100" y="56"/>
                  </a:lnTo>
                  <a:lnTo>
                    <a:pt x="100" y="60"/>
                  </a:lnTo>
                  <a:lnTo>
                    <a:pt x="100" y="60"/>
                  </a:lnTo>
                  <a:lnTo>
                    <a:pt x="104" y="60"/>
                  </a:lnTo>
                  <a:lnTo>
                    <a:pt x="104" y="60"/>
                  </a:lnTo>
                  <a:lnTo>
                    <a:pt x="104" y="60"/>
                  </a:lnTo>
                  <a:lnTo>
                    <a:pt x="104" y="64"/>
                  </a:lnTo>
                  <a:lnTo>
                    <a:pt x="104" y="64"/>
                  </a:lnTo>
                  <a:lnTo>
                    <a:pt x="104" y="64"/>
                  </a:lnTo>
                  <a:lnTo>
                    <a:pt x="104" y="64"/>
                  </a:lnTo>
                  <a:lnTo>
                    <a:pt x="108" y="64"/>
                  </a:lnTo>
                  <a:lnTo>
                    <a:pt x="108" y="68"/>
                  </a:lnTo>
                  <a:lnTo>
                    <a:pt x="108" y="68"/>
                  </a:lnTo>
                  <a:lnTo>
                    <a:pt x="108" y="68"/>
                  </a:lnTo>
                  <a:lnTo>
                    <a:pt x="108" y="68"/>
                  </a:lnTo>
                  <a:lnTo>
                    <a:pt x="112" y="68"/>
                  </a:lnTo>
                  <a:lnTo>
                    <a:pt x="112" y="68"/>
                  </a:lnTo>
                  <a:lnTo>
                    <a:pt x="112" y="68"/>
                  </a:lnTo>
                  <a:lnTo>
                    <a:pt x="112" y="72"/>
                  </a:lnTo>
                  <a:lnTo>
                    <a:pt x="112" y="72"/>
                  </a:lnTo>
                  <a:lnTo>
                    <a:pt x="112" y="72"/>
                  </a:lnTo>
                  <a:lnTo>
                    <a:pt x="112" y="74"/>
                  </a:lnTo>
                  <a:lnTo>
                    <a:pt x="112" y="74"/>
                  </a:lnTo>
                  <a:lnTo>
                    <a:pt x="108" y="78"/>
                  </a:lnTo>
                  <a:lnTo>
                    <a:pt x="108" y="78"/>
                  </a:lnTo>
                  <a:lnTo>
                    <a:pt x="108" y="78"/>
                  </a:lnTo>
                  <a:lnTo>
                    <a:pt x="108" y="78"/>
                  </a:lnTo>
                  <a:lnTo>
                    <a:pt x="108" y="82"/>
                  </a:lnTo>
                  <a:lnTo>
                    <a:pt x="108" y="82"/>
                  </a:lnTo>
                  <a:lnTo>
                    <a:pt x="108" y="82"/>
                  </a:lnTo>
                  <a:lnTo>
                    <a:pt x="108" y="82"/>
                  </a:lnTo>
                  <a:lnTo>
                    <a:pt x="104" y="86"/>
                  </a:lnTo>
                  <a:lnTo>
                    <a:pt x="104" y="86"/>
                  </a:lnTo>
                  <a:lnTo>
                    <a:pt x="104" y="86"/>
                  </a:lnTo>
                  <a:lnTo>
                    <a:pt x="104" y="86"/>
                  </a:lnTo>
                  <a:lnTo>
                    <a:pt x="104" y="90"/>
                  </a:lnTo>
                  <a:lnTo>
                    <a:pt x="100" y="90"/>
                  </a:lnTo>
                  <a:lnTo>
                    <a:pt x="100" y="94"/>
                  </a:lnTo>
                  <a:lnTo>
                    <a:pt x="96" y="94"/>
                  </a:lnTo>
                  <a:lnTo>
                    <a:pt x="96" y="94"/>
                  </a:lnTo>
                  <a:lnTo>
                    <a:pt x="96" y="94"/>
                  </a:lnTo>
                  <a:lnTo>
                    <a:pt x="96" y="98"/>
                  </a:lnTo>
                  <a:lnTo>
                    <a:pt x="96" y="98"/>
                  </a:lnTo>
                  <a:lnTo>
                    <a:pt x="96" y="98"/>
                  </a:lnTo>
                  <a:lnTo>
                    <a:pt x="96" y="98"/>
                  </a:lnTo>
                  <a:lnTo>
                    <a:pt x="96" y="102"/>
                  </a:lnTo>
                  <a:lnTo>
                    <a:pt x="92" y="102"/>
                  </a:lnTo>
                  <a:lnTo>
                    <a:pt x="92" y="102"/>
                  </a:lnTo>
                  <a:lnTo>
                    <a:pt x="92" y="102"/>
                  </a:lnTo>
                  <a:lnTo>
                    <a:pt x="92" y="104"/>
                  </a:lnTo>
                  <a:lnTo>
                    <a:pt x="92" y="104"/>
                  </a:lnTo>
                  <a:lnTo>
                    <a:pt x="92" y="104"/>
                  </a:lnTo>
                  <a:lnTo>
                    <a:pt x="88" y="104"/>
                  </a:lnTo>
                  <a:lnTo>
                    <a:pt x="88" y="104"/>
                  </a:lnTo>
                  <a:lnTo>
                    <a:pt x="88" y="104"/>
                  </a:lnTo>
                  <a:lnTo>
                    <a:pt x="88" y="104"/>
                  </a:lnTo>
                  <a:lnTo>
                    <a:pt x="88" y="104"/>
                  </a:lnTo>
                  <a:lnTo>
                    <a:pt x="88" y="104"/>
                  </a:lnTo>
                  <a:lnTo>
                    <a:pt x="88" y="104"/>
                  </a:lnTo>
                  <a:lnTo>
                    <a:pt x="88" y="102"/>
                  </a:lnTo>
                  <a:lnTo>
                    <a:pt x="88" y="102"/>
                  </a:lnTo>
                  <a:lnTo>
                    <a:pt x="88" y="102"/>
                  </a:lnTo>
                  <a:lnTo>
                    <a:pt x="88" y="102"/>
                  </a:lnTo>
                  <a:lnTo>
                    <a:pt x="88" y="102"/>
                  </a:lnTo>
                  <a:lnTo>
                    <a:pt x="86" y="102"/>
                  </a:lnTo>
                  <a:lnTo>
                    <a:pt x="86" y="104"/>
                  </a:lnTo>
                  <a:lnTo>
                    <a:pt x="86" y="104"/>
                  </a:lnTo>
                  <a:lnTo>
                    <a:pt x="86" y="104"/>
                  </a:lnTo>
                  <a:lnTo>
                    <a:pt x="86" y="108"/>
                  </a:lnTo>
                  <a:lnTo>
                    <a:pt x="82" y="108"/>
                  </a:lnTo>
                  <a:lnTo>
                    <a:pt x="82" y="108"/>
                  </a:lnTo>
                  <a:lnTo>
                    <a:pt x="82" y="108"/>
                  </a:lnTo>
                  <a:lnTo>
                    <a:pt x="82" y="108"/>
                  </a:lnTo>
                  <a:lnTo>
                    <a:pt x="82" y="108"/>
                  </a:lnTo>
                  <a:lnTo>
                    <a:pt x="82" y="112"/>
                  </a:lnTo>
                  <a:lnTo>
                    <a:pt x="82" y="116"/>
                  </a:lnTo>
                  <a:lnTo>
                    <a:pt x="82" y="116"/>
                  </a:lnTo>
                  <a:lnTo>
                    <a:pt x="82" y="116"/>
                  </a:lnTo>
                  <a:lnTo>
                    <a:pt x="82" y="116"/>
                  </a:lnTo>
                  <a:lnTo>
                    <a:pt x="82" y="116"/>
                  </a:lnTo>
                  <a:lnTo>
                    <a:pt x="82" y="118"/>
                  </a:lnTo>
                  <a:lnTo>
                    <a:pt x="82" y="122"/>
                  </a:lnTo>
                  <a:lnTo>
                    <a:pt x="82" y="122"/>
                  </a:lnTo>
                  <a:lnTo>
                    <a:pt x="82" y="122"/>
                  </a:lnTo>
                  <a:lnTo>
                    <a:pt x="82" y="122"/>
                  </a:lnTo>
                  <a:lnTo>
                    <a:pt x="82" y="122"/>
                  </a:lnTo>
                  <a:lnTo>
                    <a:pt x="82" y="122"/>
                  </a:lnTo>
                  <a:lnTo>
                    <a:pt x="82" y="126"/>
                  </a:lnTo>
                  <a:lnTo>
                    <a:pt x="82" y="130"/>
                  </a:lnTo>
                  <a:lnTo>
                    <a:pt x="82" y="130"/>
                  </a:lnTo>
                  <a:lnTo>
                    <a:pt x="82" y="130"/>
                  </a:lnTo>
                  <a:lnTo>
                    <a:pt x="82" y="130"/>
                  </a:lnTo>
                  <a:lnTo>
                    <a:pt x="82" y="130"/>
                  </a:lnTo>
                  <a:lnTo>
                    <a:pt x="78" y="130"/>
                  </a:lnTo>
                  <a:lnTo>
                    <a:pt x="78" y="130"/>
                  </a:lnTo>
                  <a:lnTo>
                    <a:pt x="78" y="130"/>
                  </a:lnTo>
                  <a:lnTo>
                    <a:pt x="74" y="130"/>
                  </a:lnTo>
                  <a:lnTo>
                    <a:pt x="74" y="130"/>
                  </a:lnTo>
                  <a:lnTo>
                    <a:pt x="74" y="130"/>
                  </a:lnTo>
                  <a:lnTo>
                    <a:pt x="70" y="130"/>
                  </a:lnTo>
                  <a:lnTo>
                    <a:pt x="70" y="134"/>
                  </a:lnTo>
                  <a:lnTo>
                    <a:pt x="70" y="134"/>
                  </a:lnTo>
                  <a:lnTo>
                    <a:pt x="70" y="134"/>
                  </a:lnTo>
                  <a:lnTo>
                    <a:pt x="70" y="134"/>
                  </a:lnTo>
                  <a:lnTo>
                    <a:pt x="66" y="134"/>
                  </a:lnTo>
                  <a:lnTo>
                    <a:pt x="66" y="134"/>
                  </a:lnTo>
                  <a:lnTo>
                    <a:pt x="66" y="138"/>
                  </a:lnTo>
                  <a:lnTo>
                    <a:pt x="66" y="138"/>
                  </a:lnTo>
                  <a:lnTo>
                    <a:pt x="66" y="138"/>
                  </a:lnTo>
                  <a:lnTo>
                    <a:pt x="66" y="138"/>
                  </a:lnTo>
                  <a:lnTo>
                    <a:pt x="66" y="142"/>
                  </a:lnTo>
                  <a:lnTo>
                    <a:pt x="66" y="142"/>
                  </a:lnTo>
                  <a:lnTo>
                    <a:pt x="66" y="142"/>
                  </a:lnTo>
                  <a:lnTo>
                    <a:pt x="66" y="142"/>
                  </a:lnTo>
                  <a:lnTo>
                    <a:pt x="66" y="144"/>
                  </a:lnTo>
                  <a:lnTo>
                    <a:pt x="66" y="144"/>
                  </a:lnTo>
                  <a:lnTo>
                    <a:pt x="62" y="144"/>
                  </a:lnTo>
                  <a:lnTo>
                    <a:pt x="62" y="144"/>
                  </a:lnTo>
                  <a:lnTo>
                    <a:pt x="62" y="144"/>
                  </a:lnTo>
                  <a:lnTo>
                    <a:pt x="62" y="144"/>
                  </a:lnTo>
                  <a:lnTo>
                    <a:pt x="62" y="148"/>
                  </a:lnTo>
                  <a:lnTo>
                    <a:pt x="62" y="148"/>
                  </a:lnTo>
                  <a:lnTo>
                    <a:pt x="62" y="148"/>
                  </a:lnTo>
                  <a:lnTo>
                    <a:pt x="62" y="148"/>
                  </a:lnTo>
                  <a:lnTo>
                    <a:pt x="60" y="148"/>
                  </a:lnTo>
                  <a:lnTo>
                    <a:pt x="60" y="148"/>
                  </a:lnTo>
                  <a:lnTo>
                    <a:pt x="60" y="148"/>
                  </a:lnTo>
                  <a:lnTo>
                    <a:pt x="56" y="148"/>
                  </a:lnTo>
                  <a:lnTo>
                    <a:pt x="56" y="148"/>
                  </a:lnTo>
                  <a:lnTo>
                    <a:pt x="56" y="148"/>
                  </a:lnTo>
                  <a:lnTo>
                    <a:pt x="52" y="148"/>
                  </a:lnTo>
                  <a:lnTo>
                    <a:pt x="52" y="148"/>
                  </a:lnTo>
                  <a:lnTo>
                    <a:pt x="48" y="148"/>
                  </a:lnTo>
                  <a:lnTo>
                    <a:pt x="48" y="148"/>
                  </a:lnTo>
                  <a:lnTo>
                    <a:pt x="48" y="148"/>
                  </a:lnTo>
                  <a:lnTo>
                    <a:pt x="48" y="148"/>
                  </a:lnTo>
                  <a:lnTo>
                    <a:pt x="48" y="152"/>
                  </a:lnTo>
                  <a:lnTo>
                    <a:pt x="48" y="152"/>
                  </a:lnTo>
                  <a:lnTo>
                    <a:pt x="48" y="152"/>
                  </a:lnTo>
                  <a:lnTo>
                    <a:pt x="48" y="152"/>
                  </a:lnTo>
                  <a:lnTo>
                    <a:pt x="48" y="152"/>
                  </a:lnTo>
                  <a:lnTo>
                    <a:pt x="48" y="152"/>
                  </a:lnTo>
                  <a:lnTo>
                    <a:pt x="48" y="156"/>
                  </a:lnTo>
                  <a:lnTo>
                    <a:pt x="48" y="156"/>
                  </a:lnTo>
                  <a:lnTo>
                    <a:pt x="48" y="156"/>
                  </a:lnTo>
                  <a:lnTo>
                    <a:pt x="48" y="156"/>
                  </a:lnTo>
                  <a:lnTo>
                    <a:pt x="48" y="156"/>
                  </a:lnTo>
                  <a:lnTo>
                    <a:pt x="48" y="156"/>
                  </a:lnTo>
                  <a:lnTo>
                    <a:pt x="48" y="160"/>
                  </a:lnTo>
                  <a:lnTo>
                    <a:pt x="48" y="160"/>
                  </a:lnTo>
                  <a:lnTo>
                    <a:pt x="44" y="164"/>
                  </a:lnTo>
                  <a:lnTo>
                    <a:pt x="44" y="164"/>
                  </a:lnTo>
                  <a:lnTo>
                    <a:pt x="44" y="164"/>
                  </a:lnTo>
                  <a:lnTo>
                    <a:pt x="44" y="164"/>
                  </a:lnTo>
                  <a:lnTo>
                    <a:pt x="40" y="164"/>
                  </a:lnTo>
                  <a:lnTo>
                    <a:pt x="40" y="164"/>
                  </a:lnTo>
                  <a:lnTo>
                    <a:pt x="40" y="164"/>
                  </a:lnTo>
                  <a:lnTo>
                    <a:pt x="40" y="164"/>
                  </a:lnTo>
                  <a:lnTo>
                    <a:pt x="40" y="164"/>
                  </a:lnTo>
                  <a:lnTo>
                    <a:pt x="36" y="164"/>
                  </a:lnTo>
                  <a:lnTo>
                    <a:pt x="36" y="164"/>
                  </a:lnTo>
                  <a:lnTo>
                    <a:pt x="36" y="164"/>
                  </a:lnTo>
                  <a:lnTo>
                    <a:pt x="36" y="164"/>
                  </a:lnTo>
                  <a:lnTo>
                    <a:pt x="36" y="164"/>
                  </a:lnTo>
                  <a:lnTo>
                    <a:pt x="32" y="164"/>
                  </a:lnTo>
                  <a:lnTo>
                    <a:pt x="30" y="164"/>
                  </a:lnTo>
                  <a:lnTo>
                    <a:pt x="30" y="164"/>
                  </a:lnTo>
                  <a:lnTo>
                    <a:pt x="30" y="164"/>
                  </a:lnTo>
                  <a:lnTo>
                    <a:pt x="26" y="168"/>
                  </a:lnTo>
                  <a:lnTo>
                    <a:pt x="26" y="168"/>
                  </a:lnTo>
                  <a:lnTo>
                    <a:pt x="26" y="168"/>
                  </a:lnTo>
                  <a:lnTo>
                    <a:pt x="26" y="168"/>
                  </a:lnTo>
                  <a:lnTo>
                    <a:pt x="22" y="168"/>
                  </a:lnTo>
                  <a:lnTo>
                    <a:pt x="22" y="168"/>
                  </a:lnTo>
                  <a:lnTo>
                    <a:pt x="22" y="168"/>
                  </a:lnTo>
                  <a:lnTo>
                    <a:pt x="22" y="168"/>
                  </a:lnTo>
                  <a:lnTo>
                    <a:pt x="18" y="168"/>
                  </a:lnTo>
                  <a:lnTo>
                    <a:pt x="18" y="172"/>
                  </a:lnTo>
                  <a:lnTo>
                    <a:pt x="18" y="172"/>
                  </a:lnTo>
                  <a:lnTo>
                    <a:pt x="18" y="172"/>
                  </a:lnTo>
                  <a:lnTo>
                    <a:pt x="10" y="160"/>
                  </a:lnTo>
                  <a:lnTo>
                    <a:pt x="10" y="156"/>
                  </a:lnTo>
                  <a:lnTo>
                    <a:pt x="0" y="130"/>
                  </a:lnTo>
                  <a:lnTo>
                    <a:pt x="44" y="112"/>
                  </a:lnTo>
                  <a:lnTo>
                    <a:pt x="48" y="90"/>
                  </a:lnTo>
                  <a:lnTo>
                    <a:pt x="48" y="90"/>
                  </a:lnTo>
                  <a:lnTo>
                    <a:pt x="48" y="90"/>
                  </a:lnTo>
                  <a:close/>
                  <a:moveTo>
                    <a:pt x="96" y="108"/>
                  </a:moveTo>
                  <a:lnTo>
                    <a:pt x="96" y="108"/>
                  </a:lnTo>
                  <a:lnTo>
                    <a:pt x="96" y="108"/>
                  </a:lnTo>
                  <a:lnTo>
                    <a:pt x="96" y="108"/>
                  </a:lnTo>
                  <a:lnTo>
                    <a:pt x="96" y="108"/>
                  </a:lnTo>
                  <a:lnTo>
                    <a:pt x="96" y="104"/>
                  </a:lnTo>
                  <a:lnTo>
                    <a:pt x="96" y="104"/>
                  </a:lnTo>
                  <a:lnTo>
                    <a:pt x="96" y="104"/>
                  </a:lnTo>
                  <a:lnTo>
                    <a:pt x="96" y="104"/>
                  </a:lnTo>
                  <a:lnTo>
                    <a:pt x="96" y="104"/>
                  </a:lnTo>
                  <a:lnTo>
                    <a:pt x="96" y="104"/>
                  </a:lnTo>
                  <a:lnTo>
                    <a:pt x="96" y="104"/>
                  </a:lnTo>
                  <a:lnTo>
                    <a:pt x="96" y="104"/>
                  </a:lnTo>
                  <a:lnTo>
                    <a:pt x="96" y="104"/>
                  </a:lnTo>
                  <a:lnTo>
                    <a:pt x="96" y="104"/>
                  </a:lnTo>
                  <a:lnTo>
                    <a:pt x="96" y="102"/>
                  </a:lnTo>
                  <a:lnTo>
                    <a:pt x="96" y="102"/>
                  </a:lnTo>
                  <a:lnTo>
                    <a:pt x="100" y="102"/>
                  </a:lnTo>
                  <a:lnTo>
                    <a:pt x="100" y="102"/>
                  </a:lnTo>
                  <a:lnTo>
                    <a:pt x="100" y="104"/>
                  </a:lnTo>
                  <a:lnTo>
                    <a:pt x="100" y="104"/>
                  </a:lnTo>
                  <a:lnTo>
                    <a:pt x="100" y="104"/>
                  </a:lnTo>
                  <a:lnTo>
                    <a:pt x="100" y="104"/>
                  </a:lnTo>
                  <a:lnTo>
                    <a:pt x="96" y="104"/>
                  </a:lnTo>
                  <a:lnTo>
                    <a:pt x="96" y="104"/>
                  </a:lnTo>
                  <a:lnTo>
                    <a:pt x="96" y="104"/>
                  </a:lnTo>
                  <a:lnTo>
                    <a:pt x="96" y="104"/>
                  </a:lnTo>
                  <a:lnTo>
                    <a:pt x="96" y="104"/>
                  </a:lnTo>
                  <a:lnTo>
                    <a:pt x="96" y="104"/>
                  </a:lnTo>
                  <a:lnTo>
                    <a:pt x="96" y="104"/>
                  </a:lnTo>
                  <a:lnTo>
                    <a:pt x="96" y="108"/>
                  </a:lnTo>
                  <a:lnTo>
                    <a:pt x="96" y="108"/>
                  </a:lnTo>
                  <a:lnTo>
                    <a:pt x="96" y="108"/>
                  </a:lnTo>
                  <a:lnTo>
                    <a:pt x="96" y="108"/>
                  </a:lnTo>
                  <a:lnTo>
                    <a:pt x="96" y="108"/>
                  </a:lnTo>
                  <a:lnTo>
                    <a:pt x="96" y="108"/>
                  </a:lnTo>
                  <a:lnTo>
                    <a:pt x="96" y="10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39" name="Freeform 46">
              <a:extLst>
                <a:ext uri="{FF2B5EF4-FFF2-40B4-BE49-F238E27FC236}">
                  <a16:creationId xmlns:a16="http://schemas.microsoft.com/office/drawing/2014/main" id="{37DB68F5-9CF4-0EDC-54BA-1C05DE413696}"/>
                </a:ext>
              </a:extLst>
            </p:cNvPr>
            <p:cNvSpPr>
              <a:spLocks/>
            </p:cNvSpPr>
            <p:nvPr/>
          </p:nvSpPr>
          <p:spPr bwMode="auto">
            <a:xfrm>
              <a:off x="5759450" y="3521143"/>
              <a:ext cx="374650" cy="384175"/>
            </a:xfrm>
            <a:custGeom>
              <a:avLst/>
              <a:gdLst>
                <a:gd name="T0" fmla="*/ 54 w 236"/>
                <a:gd name="T1" fmla="*/ 138 h 242"/>
                <a:gd name="T2" fmla="*/ 76 w 236"/>
                <a:gd name="T3" fmla="*/ 134 h 242"/>
                <a:gd name="T4" fmla="*/ 80 w 236"/>
                <a:gd name="T5" fmla="*/ 120 h 242"/>
                <a:gd name="T6" fmla="*/ 86 w 236"/>
                <a:gd name="T7" fmla="*/ 108 h 242"/>
                <a:gd name="T8" fmla="*/ 98 w 236"/>
                <a:gd name="T9" fmla="*/ 100 h 242"/>
                <a:gd name="T10" fmla="*/ 116 w 236"/>
                <a:gd name="T11" fmla="*/ 100 h 242"/>
                <a:gd name="T12" fmla="*/ 120 w 236"/>
                <a:gd name="T13" fmla="*/ 82 h 242"/>
                <a:gd name="T14" fmla="*/ 128 w 236"/>
                <a:gd name="T15" fmla="*/ 74 h 242"/>
                <a:gd name="T16" fmla="*/ 132 w 236"/>
                <a:gd name="T17" fmla="*/ 60 h 242"/>
                <a:gd name="T18" fmla="*/ 142 w 236"/>
                <a:gd name="T19" fmla="*/ 56 h 242"/>
                <a:gd name="T20" fmla="*/ 146 w 236"/>
                <a:gd name="T21" fmla="*/ 44 h 242"/>
                <a:gd name="T22" fmla="*/ 154 w 236"/>
                <a:gd name="T23" fmla="*/ 26 h 242"/>
                <a:gd name="T24" fmla="*/ 146 w 236"/>
                <a:gd name="T25" fmla="*/ 14 h 242"/>
                <a:gd name="T26" fmla="*/ 166 w 236"/>
                <a:gd name="T27" fmla="*/ 4 h 242"/>
                <a:gd name="T28" fmla="*/ 188 w 236"/>
                <a:gd name="T29" fmla="*/ 4 h 242"/>
                <a:gd name="T30" fmla="*/ 206 w 236"/>
                <a:gd name="T31" fmla="*/ 4 h 242"/>
                <a:gd name="T32" fmla="*/ 212 w 236"/>
                <a:gd name="T33" fmla="*/ 14 h 242"/>
                <a:gd name="T34" fmla="*/ 224 w 236"/>
                <a:gd name="T35" fmla="*/ 22 h 242"/>
                <a:gd name="T36" fmla="*/ 236 w 236"/>
                <a:gd name="T37" fmla="*/ 34 h 242"/>
                <a:gd name="T38" fmla="*/ 228 w 236"/>
                <a:gd name="T39" fmla="*/ 36 h 242"/>
                <a:gd name="T40" fmla="*/ 216 w 236"/>
                <a:gd name="T41" fmla="*/ 44 h 242"/>
                <a:gd name="T42" fmla="*/ 196 w 236"/>
                <a:gd name="T43" fmla="*/ 44 h 242"/>
                <a:gd name="T44" fmla="*/ 188 w 236"/>
                <a:gd name="T45" fmla="*/ 48 h 242"/>
                <a:gd name="T46" fmla="*/ 188 w 236"/>
                <a:gd name="T47" fmla="*/ 60 h 242"/>
                <a:gd name="T48" fmla="*/ 192 w 236"/>
                <a:gd name="T49" fmla="*/ 78 h 242"/>
                <a:gd name="T50" fmla="*/ 206 w 236"/>
                <a:gd name="T51" fmla="*/ 90 h 242"/>
                <a:gd name="T52" fmla="*/ 196 w 236"/>
                <a:gd name="T53" fmla="*/ 100 h 242"/>
                <a:gd name="T54" fmla="*/ 196 w 236"/>
                <a:gd name="T55" fmla="*/ 112 h 242"/>
                <a:gd name="T56" fmla="*/ 188 w 236"/>
                <a:gd name="T57" fmla="*/ 126 h 242"/>
                <a:gd name="T58" fmla="*/ 172 w 236"/>
                <a:gd name="T59" fmla="*/ 148 h 242"/>
                <a:gd name="T60" fmla="*/ 162 w 236"/>
                <a:gd name="T61" fmla="*/ 160 h 242"/>
                <a:gd name="T62" fmla="*/ 146 w 236"/>
                <a:gd name="T63" fmla="*/ 172 h 242"/>
                <a:gd name="T64" fmla="*/ 136 w 236"/>
                <a:gd name="T65" fmla="*/ 168 h 242"/>
                <a:gd name="T66" fmla="*/ 124 w 236"/>
                <a:gd name="T67" fmla="*/ 178 h 242"/>
                <a:gd name="T68" fmla="*/ 132 w 236"/>
                <a:gd name="T69" fmla="*/ 194 h 242"/>
                <a:gd name="T70" fmla="*/ 138 w 236"/>
                <a:gd name="T71" fmla="*/ 212 h 242"/>
                <a:gd name="T72" fmla="*/ 142 w 236"/>
                <a:gd name="T73" fmla="*/ 228 h 242"/>
                <a:gd name="T74" fmla="*/ 138 w 236"/>
                <a:gd name="T75" fmla="*/ 232 h 242"/>
                <a:gd name="T76" fmla="*/ 120 w 236"/>
                <a:gd name="T77" fmla="*/ 234 h 242"/>
                <a:gd name="T78" fmla="*/ 110 w 236"/>
                <a:gd name="T79" fmla="*/ 238 h 242"/>
                <a:gd name="T80" fmla="*/ 102 w 236"/>
                <a:gd name="T81" fmla="*/ 238 h 242"/>
                <a:gd name="T82" fmla="*/ 90 w 236"/>
                <a:gd name="T83" fmla="*/ 234 h 242"/>
                <a:gd name="T84" fmla="*/ 82 w 236"/>
                <a:gd name="T85" fmla="*/ 220 h 242"/>
                <a:gd name="T86" fmla="*/ 80 w 236"/>
                <a:gd name="T87" fmla="*/ 208 h 242"/>
                <a:gd name="T88" fmla="*/ 60 w 236"/>
                <a:gd name="T89" fmla="*/ 212 h 242"/>
                <a:gd name="T90" fmla="*/ 50 w 236"/>
                <a:gd name="T91" fmla="*/ 216 h 242"/>
                <a:gd name="T92" fmla="*/ 38 w 236"/>
                <a:gd name="T93" fmla="*/ 216 h 242"/>
                <a:gd name="T94" fmla="*/ 16 w 236"/>
                <a:gd name="T95" fmla="*/ 220 h 242"/>
                <a:gd name="T96" fmla="*/ 16 w 236"/>
                <a:gd name="T97" fmla="*/ 204 h 242"/>
                <a:gd name="T98" fmla="*/ 20 w 236"/>
                <a:gd name="T99" fmla="*/ 194 h 242"/>
                <a:gd name="T100" fmla="*/ 34 w 236"/>
                <a:gd name="T101" fmla="*/ 186 h 242"/>
                <a:gd name="T102" fmla="*/ 26 w 236"/>
                <a:gd name="T103" fmla="*/ 172 h 242"/>
                <a:gd name="T104" fmla="*/ 16 w 236"/>
                <a:gd name="T105" fmla="*/ 156 h 242"/>
                <a:gd name="T106" fmla="*/ 0 w 236"/>
                <a:gd name="T107" fmla="*/ 134 h 242"/>
                <a:gd name="T108" fmla="*/ 34 w 236"/>
                <a:gd name="T109" fmla="*/ 1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6" h="242">
                  <a:moveTo>
                    <a:pt x="34" y="138"/>
                  </a:moveTo>
                  <a:lnTo>
                    <a:pt x="38" y="138"/>
                  </a:lnTo>
                  <a:lnTo>
                    <a:pt x="42" y="138"/>
                  </a:lnTo>
                  <a:lnTo>
                    <a:pt x="46" y="142"/>
                  </a:lnTo>
                  <a:lnTo>
                    <a:pt x="50" y="138"/>
                  </a:lnTo>
                  <a:lnTo>
                    <a:pt x="54" y="138"/>
                  </a:lnTo>
                  <a:lnTo>
                    <a:pt x="56" y="138"/>
                  </a:lnTo>
                  <a:lnTo>
                    <a:pt x="60" y="138"/>
                  </a:lnTo>
                  <a:lnTo>
                    <a:pt x="64" y="138"/>
                  </a:lnTo>
                  <a:lnTo>
                    <a:pt x="68" y="134"/>
                  </a:lnTo>
                  <a:lnTo>
                    <a:pt x="72" y="134"/>
                  </a:lnTo>
                  <a:lnTo>
                    <a:pt x="76" y="134"/>
                  </a:lnTo>
                  <a:lnTo>
                    <a:pt x="80" y="130"/>
                  </a:lnTo>
                  <a:lnTo>
                    <a:pt x="76" y="130"/>
                  </a:lnTo>
                  <a:lnTo>
                    <a:pt x="76" y="126"/>
                  </a:lnTo>
                  <a:lnTo>
                    <a:pt x="80" y="126"/>
                  </a:lnTo>
                  <a:lnTo>
                    <a:pt x="80" y="122"/>
                  </a:lnTo>
                  <a:lnTo>
                    <a:pt x="80" y="120"/>
                  </a:lnTo>
                  <a:lnTo>
                    <a:pt x="80" y="112"/>
                  </a:lnTo>
                  <a:lnTo>
                    <a:pt x="82" y="112"/>
                  </a:lnTo>
                  <a:lnTo>
                    <a:pt x="82" y="108"/>
                  </a:lnTo>
                  <a:lnTo>
                    <a:pt x="86" y="108"/>
                  </a:lnTo>
                  <a:lnTo>
                    <a:pt x="86" y="104"/>
                  </a:lnTo>
                  <a:lnTo>
                    <a:pt x="86" y="108"/>
                  </a:lnTo>
                  <a:lnTo>
                    <a:pt x="90" y="108"/>
                  </a:lnTo>
                  <a:lnTo>
                    <a:pt x="94" y="108"/>
                  </a:lnTo>
                  <a:lnTo>
                    <a:pt x="98" y="108"/>
                  </a:lnTo>
                  <a:lnTo>
                    <a:pt x="98" y="104"/>
                  </a:lnTo>
                  <a:lnTo>
                    <a:pt x="94" y="100"/>
                  </a:lnTo>
                  <a:lnTo>
                    <a:pt x="98" y="100"/>
                  </a:lnTo>
                  <a:lnTo>
                    <a:pt x="102" y="100"/>
                  </a:lnTo>
                  <a:lnTo>
                    <a:pt x="106" y="96"/>
                  </a:lnTo>
                  <a:lnTo>
                    <a:pt x="110" y="96"/>
                  </a:lnTo>
                  <a:lnTo>
                    <a:pt x="112" y="96"/>
                  </a:lnTo>
                  <a:lnTo>
                    <a:pt x="112" y="100"/>
                  </a:lnTo>
                  <a:lnTo>
                    <a:pt x="116" y="100"/>
                  </a:lnTo>
                  <a:lnTo>
                    <a:pt x="116" y="96"/>
                  </a:lnTo>
                  <a:lnTo>
                    <a:pt x="120" y="96"/>
                  </a:lnTo>
                  <a:lnTo>
                    <a:pt x="120" y="92"/>
                  </a:lnTo>
                  <a:lnTo>
                    <a:pt x="120" y="90"/>
                  </a:lnTo>
                  <a:lnTo>
                    <a:pt x="120" y="86"/>
                  </a:lnTo>
                  <a:lnTo>
                    <a:pt x="120" y="82"/>
                  </a:lnTo>
                  <a:lnTo>
                    <a:pt x="124" y="82"/>
                  </a:lnTo>
                  <a:lnTo>
                    <a:pt x="124" y="78"/>
                  </a:lnTo>
                  <a:lnTo>
                    <a:pt x="120" y="78"/>
                  </a:lnTo>
                  <a:lnTo>
                    <a:pt x="124" y="78"/>
                  </a:lnTo>
                  <a:lnTo>
                    <a:pt x="124" y="74"/>
                  </a:lnTo>
                  <a:lnTo>
                    <a:pt x="128" y="74"/>
                  </a:lnTo>
                  <a:lnTo>
                    <a:pt x="132" y="70"/>
                  </a:lnTo>
                  <a:lnTo>
                    <a:pt x="136" y="70"/>
                  </a:lnTo>
                  <a:lnTo>
                    <a:pt x="136" y="66"/>
                  </a:lnTo>
                  <a:lnTo>
                    <a:pt x="132" y="66"/>
                  </a:lnTo>
                  <a:lnTo>
                    <a:pt x="132" y="62"/>
                  </a:lnTo>
                  <a:lnTo>
                    <a:pt x="132" y="60"/>
                  </a:lnTo>
                  <a:lnTo>
                    <a:pt x="128" y="60"/>
                  </a:lnTo>
                  <a:lnTo>
                    <a:pt x="128" y="56"/>
                  </a:lnTo>
                  <a:lnTo>
                    <a:pt x="132" y="56"/>
                  </a:lnTo>
                  <a:lnTo>
                    <a:pt x="136" y="56"/>
                  </a:lnTo>
                  <a:lnTo>
                    <a:pt x="138" y="56"/>
                  </a:lnTo>
                  <a:lnTo>
                    <a:pt x="142" y="56"/>
                  </a:lnTo>
                  <a:lnTo>
                    <a:pt x="146" y="56"/>
                  </a:lnTo>
                  <a:lnTo>
                    <a:pt x="146" y="52"/>
                  </a:lnTo>
                  <a:lnTo>
                    <a:pt x="146" y="48"/>
                  </a:lnTo>
                  <a:lnTo>
                    <a:pt x="142" y="48"/>
                  </a:lnTo>
                  <a:lnTo>
                    <a:pt x="142" y="44"/>
                  </a:lnTo>
                  <a:lnTo>
                    <a:pt x="146" y="44"/>
                  </a:lnTo>
                  <a:lnTo>
                    <a:pt x="146" y="40"/>
                  </a:lnTo>
                  <a:lnTo>
                    <a:pt x="150" y="40"/>
                  </a:lnTo>
                  <a:lnTo>
                    <a:pt x="150" y="36"/>
                  </a:lnTo>
                  <a:lnTo>
                    <a:pt x="154" y="34"/>
                  </a:lnTo>
                  <a:lnTo>
                    <a:pt x="154" y="30"/>
                  </a:lnTo>
                  <a:lnTo>
                    <a:pt x="154" y="26"/>
                  </a:lnTo>
                  <a:lnTo>
                    <a:pt x="150" y="26"/>
                  </a:lnTo>
                  <a:lnTo>
                    <a:pt x="154" y="22"/>
                  </a:lnTo>
                  <a:lnTo>
                    <a:pt x="150" y="22"/>
                  </a:lnTo>
                  <a:lnTo>
                    <a:pt x="150" y="18"/>
                  </a:lnTo>
                  <a:lnTo>
                    <a:pt x="146" y="18"/>
                  </a:lnTo>
                  <a:lnTo>
                    <a:pt x="146" y="14"/>
                  </a:lnTo>
                  <a:lnTo>
                    <a:pt x="150" y="14"/>
                  </a:lnTo>
                  <a:lnTo>
                    <a:pt x="154" y="10"/>
                  </a:lnTo>
                  <a:lnTo>
                    <a:pt x="158" y="6"/>
                  </a:lnTo>
                  <a:lnTo>
                    <a:pt x="162" y="6"/>
                  </a:lnTo>
                  <a:lnTo>
                    <a:pt x="162" y="4"/>
                  </a:lnTo>
                  <a:lnTo>
                    <a:pt x="166" y="4"/>
                  </a:lnTo>
                  <a:lnTo>
                    <a:pt x="168" y="4"/>
                  </a:lnTo>
                  <a:lnTo>
                    <a:pt x="172" y="4"/>
                  </a:lnTo>
                  <a:lnTo>
                    <a:pt x="176" y="0"/>
                  </a:lnTo>
                  <a:lnTo>
                    <a:pt x="180" y="0"/>
                  </a:lnTo>
                  <a:lnTo>
                    <a:pt x="184" y="0"/>
                  </a:lnTo>
                  <a:lnTo>
                    <a:pt x="188" y="4"/>
                  </a:lnTo>
                  <a:lnTo>
                    <a:pt x="192" y="0"/>
                  </a:lnTo>
                  <a:lnTo>
                    <a:pt x="196" y="0"/>
                  </a:lnTo>
                  <a:lnTo>
                    <a:pt x="198" y="0"/>
                  </a:lnTo>
                  <a:lnTo>
                    <a:pt x="202" y="0"/>
                  </a:lnTo>
                  <a:lnTo>
                    <a:pt x="206" y="6"/>
                  </a:lnTo>
                  <a:lnTo>
                    <a:pt x="206" y="4"/>
                  </a:lnTo>
                  <a:lnTo>
                    <a:pt x="208" y="8"/>
                  </a:lnTo>
                  <a:lnTo>
                    <a:pt x="210" y="10"/>
                  </a:lnTo>
                  <a:lnTo>
                    <a:pt x="212" y="10"/>
                  </a:lnTo>
                  <a:lnTo>
                    <a:pt x="212" y="10"/>
                  </a:lnTo>
                  <a:lnTo>
                    <a:pt x="216" y="14"/>
                  </a:lnTo>
                  <a:lnTo>
                    <a:pt x="212" y="14"/>
                  </a:lnTo>
                  <a:lnTo>
                    <a:pt x="212" y="18"/>
                  </a:lnTo>
                  <a:lnTo>
                    <a:pt x="216" y="18"/>
                  </a:lnTo>
                  <a:lnTo>
                    <a:pt x="216" y="22"/>
                  </a:lnTo>
                  <a:lnTo>
                    <a:pt x="220" y="22"/>
                  </a:lnTo>
                  <a:lnTo>
                    <a:pt x="222" y="22"/>
                  </a:lnTo>
                  <a:lnTo>
                    <a:pt x="224" y="22"/>
                  </a:lnTo>
                  <a:lnTo>
                    <a:pt x="224" y="26"/>
                  </a:lnTo>
                  <a:lnTo>
                    <a:pt x="228" y="26"/>
                  </a:lnTo>
                  <a:lnTo>
                    <a:pt x="232" y="26"/>
                  </a:lnTo>
                  <a:lnTo>
                    <a:pt x="232" y="32"/>
                  </a:lnTo>
                  <a:lnTo>
                    <a:pt x="236" y="34"/>
                  </a:lnTo>
                  <a:lnTo>
                    <a:pt x="236" y="34"/>
                  </a:lnTo>
                  <a:lnTo>
                    <a:pt x="232" y="32"/>
                  </a:lnTo>
                  <a:lnTo>
                    <a:pt x="236" y="34"/>
                  </a:lnTo>
                  <a:lnTo>
                    <a:pt x="236" y="34"/>
                  </a:lnTo>
                  <a:lnTo>
                    <a:pt x="232" y="34"/>
                  </a:lnTo>
                  <a:lnTo>
                    <a:pt x="228" y="34"/>
                  </a:lnTo>
                  <a:lnTo>
                    <a:pt x="228" y="36"/>
                  </a:lnTo>
                  <a:lnTo>
                    <a:pt x="228" y="40"/>
                  </a:lnTo>
                  <a:lnTo>
                    <a:pt x="228" y="44"/>
                  </a:lnTo>
                  <a:lnTo>
                    <a:pt x="224" y="44"/>
                  </a:lnTo>
                  <a:lnTo>
                    <a:pt x="224" y="40"/>
                  </a:lnTo>
                  <a:lnTo>
                    <a:pt x="220" y="40"/>
                  </a:lnTo>
                  <a:lnTo>
                    <a:pt x="216" y="44"/>
                  </a:lnTo>
                  <a:lnTo>
                    <a:pt x="212" y="44"/>
                  </a:lnTo>
                  <a:lnTo>
                    <a:pt x="210" y="48"/>
                  </a:lnTo>
                  <a:lnTo>
                    <a:pt x="210" y="44"/>
                  </a:lnTo>
                  <a:lnTo>
                    <a:pt x="206" y="44"/>
                  </a:lnTo>
                  <a:lnTo>
                    <a:pt x="202" y="44"/>
                  </a:lnTo>
                  <a:lnTo>
                    <a:pt x="196" y="44"/>
                  </a:lnTo>
                  <a:lnTo>
                    <a:pt x="196" y="40"/>
                  </a:lnTo>
                  <a:lnTo>
                    <a:pt x="192" y="40"/>
                  </a:lnTo>
                  <a:lnTo>
                    <a:pt x="188" y="44"/>
                  </a:lnTo>
                  <a:lnTo>
                    <a:pt x="184" y="44"/>
                  </a:lnTo>
                  <a:lnTo>
                    <a:pt x="184" y="48"/>
                  </a:lnTo>
                  <a:lnTo>
                    <a:pt x="188" y="48"/>
                  </a:lnTo>
                  <a:lnTo>
                    <a:pt x="188" y="52"/>
                  </a:lnTo>
                  <a:lnTo>
                    <a:pt x="184" y="56"/>
                  </a:lnTo>
                  <a:lnTo>
                    <a:pt x="188" y="56"/>
                  </a:lnTo>
                  <a:lnTo>
                    <a:pt x="192" y="56"/>
                  </a:lnTo>
                  <a:lnTo>
                    <a:pt x="192" y="60"/>
                  </a:lnTo>
                  <a:lnTo>
                    <a:pt x="188" y="60"/>
                  </a:lnTo>
                  <a:lnTo>
                    <a:pt x="188" y="62"/>
                  </a:lnTo>
                  <a:lnTo>
                    <a:pt x="192" y="62"/>
                  </a:lnTo>
                  <a:lnTo>
                    <a:pt x="188" y="66"/>
                  </a:lnTo>
                  <a:lnTo>
                    <a:pt x="188" y="70"/>
                  </a:lnTo>
                  <a:lnTo>
                    <a:pt x="192" y="74"/>
                  </a:lnTo>
                  <a:lnTo>
                    <a:pt x="192" y="78"/>
                  </a:lnTo>
                  <a:lnTo>
                    <a:pt x="196" y="78"/>
                  </a:lnTo>
                  <a:lnTo>
                    <a:pt x="196" y="82"/>
                  </a:lnTo>
                  <a:lnTo>
                    <a:pt x="198" y="86"/>
                  </a:lnTo>
                  <a:lnTo>
                    <a:pt x="202" y="86"/>
                  </a:lnTo>
                  <a:lnTo>
                    <a:pt x="206" y="86"/>
                  </a:lnTo>
                  <a:lnTo>
                    <a:pt x="206" y="90"/>
                  </a:lnTo>
                  <a:lnTo>
                    <a:pt x="206" y="92"/>
                  </a:lnTo>
                  <a:lnTo>
                    <a:pt x="202" y="92"/>
                  </a:lnTo>
                  <a:lnTo>
                    <a:pt x="198" y="92"/>
                  </a:lnTo>
                  <a:lnTo>
                    <a:pt x="196" y="92"/>
                  </a:lnTo>
                  <a:lnTo>
                    <a:pt x="196" y="96"/>
                  </a:lnTo>
                  <a:lnTo>
                    <a:pt x="196" y="100"/>
                  </a:lnTo>
                  <a:lnTo>
                    <a:pt x="196" y="104"/>
                  </a:lnTo>
                  <a:lnTo>
                    <a:pt x="196" y="108"/>
                  </a:lnTo>
                  <a:lnTo>
                    <a:pt x="196" y="112"/>
                  </a:lnTo>
                  <a:lnTo>
                    <a:pt x="196" y="108"/>
                  </a:lnTo>
                  <a:lnTo>
                    <a:pt x="198" y="108"/>
                  </a:lnTo>
                  <a:lnTo>
                    <a:pt x="196" y="112"/>
                  </a:lnTo>
                  <a:lnTo>
                    <a:pt x="192" y="112"/>
                  </a:lnTo>
                  <a:lnTo>
                    <a:pt x="192" y="116"/>
                  </a:lnTo>
                  <a:lnTo>
                    <a:pt x="188" y="120"/>
                  </a:lnTo>
                  <a:lnTo>
                    <a:pt x="184" y="122"/>
                  </a:lnTo>
                  <a:lnTo>
                    <a:pt x="188" y="122"/>
                  </a:lnTo>
                  <a:lnTo>
                    <a:pt x="188" y="126"/>
                  </a:lnTo>
                  <a:lnTo>
                    <a:pt x="184" y="130"/>
                  </a:lnTo>
                  <a:lnTo>
                    <a:pt x="180" y="130"/>
                  </a:lnTo>
                  <a:lnTo>
                    <a:pt x="176" y="134"/>
                  </a:lnTo>
                  <a:lnTo>
                    <a:pt x="176" y="138"/>
                  </a:lnTo>
                  <a:lnTo>
                    <a:pt x="172" y="146"/>
                  </a:lnTo>
                  <a:lnTo>
                    <a:pt x="172" y="148"/>
                  </a:lnTo>
                  <a:lnTo>
                    <a:pt x="168" y="148"/>
                  </a:lnTo>
                  <a:lnTo>
                    <a:pt x="166" y="148"/>
                  </a:lnTo>
                  <a:lnTo>
                    <a:pt x="166" y="152"/>
                  </a:lnTo>
                  <a:lnTo>
                    <a:pt x="162" y="152"/>
                  </a:lnTo>
                  <a:lnTo>
                    <a:pt x="162" y="156"/>
                  </a:lnTo>
                  <a:lnTo>
                    <a:pt x="162" y="160"/>
                  </a:lnTo>
                  <a:lnTo>
                    <a:pt x="158" y="164"/>
                  </a:lnTo>
                  <a:lnTo>
                    <a:pt x="158" y="168"/>
                  </a:lnTo>
                  <a:lnTo>
                    <a:pt x="154" y="168"/>
                  </a:lnTo>
                  <a:lnTo>
                    <a:pt x="150" y="168"/>
                  </a:lnTo>
                  <a:lnTo>
                    <a:pt x="146" y="168"/>
                  </a:lnTo>
                  <a:lnTo>
                    <a:pt x="146" y="172"/>
                  </a:lnTo>
                  <a:lnTo>
                    <a:pt x="142" y="172"/>
                  </a:lnTo>
                  <a:lnTo>
                    <a:pt x="138" y="172"/>
                  </a:lnTo>
                  <a:lnTo>
                    <a:pt x="138" y="168"/>
                  </a:lnTo>
                  <a:lnTo>
                    <a:pt x="138" y="164"/>
                  </a:lnTo>
                  <a:lnTo>
                    <a:pt x="136" y="164"/>
                  </a:lnTo>
                  <a:lnTo>
                    <a:pt x="136" y="168"/>
                  </a:lnTo>
                  <a:lnTo>
                    <a:pt x="132" y="168"/>
                  </a:lnTo>
                  <a:lnTo>
                    <a:pt x="132" y="172"/>
                  </a:lnTo>
                  <a:lnTo>
                    <a:pt x="132" y="176"/>
                  </a:lnTo>
                  <a:lnTo>
                    <a:pt x="128" y="176"/>
                  </a:lnTo>
                  <a:lnTo>
                    <a:pt x="128" y="178"/>
                  </a:lnTo>
                  <a:lnTo>
                    <a:pt x="124" y="178"/>
                  </a:lnTo>
                  <a:lnTo>
                    <a:pt x="124" y="182"/>
                  </a:lnTo>
                  <a:lnTo>
                    <a:pt x="124" y="186"/>
                  </a:lnTo>
                  <a:lnTo>
                    <a:pt x="124" y="190"/>
                  </a:lnTo>
                  <a:lnTo>
                    <a:pt x="128" y="190"/>
                  </a:lnTo>
                  <a:lnTo>
                    <a:pt x="132" y="190"/>
                  </a:lnTo>
                  <a:lnTo>
                    <a:pt x="132" y="194"/>
                  </a:lnTo>
                  <a:lnTo>
                    <a:pt x="132" y="198"/>
                  </a:lnTo>
                  <a:lnTo>
                    <a:pt x="132" y="202"/>
                  </a:lnTo>
                  <a:lnTo>
                    <a:pt x="132" y="204"/>
                  </a:lnTo>
                  <a:lnTo>
                    <a:pt x="136" y="208"/>
                  </a:lnTo>
                  <a:lnTo>
                    <a:pt x="138" y="208"/>
                  </a:lnTo>
                  <a:lnTo>
                    <a:pt x="138" y="212"/>
                  </a:lnTo>
                  <a:lnTo>
                    <a:pt x="138" y="216"/>
                  </a:lnTo>
                  <a:lnTo>
                    <a:pt x="142" y="216"/>
                  </a:lnTo>
                  <a:lnTo>
                    <a:pt x="142" y="220"/>
                  </a:lnTo>
                  <a:lnTo>
                    <a:pt x="142" y="224"/>
                  </a:lnTo>
                  <a:lnTo>
                    <a:pt x="146" y="228"/>
                  </a:lnTo>
                  <a:lnTo>
                    <a:pt x="142" y="228"/>
                  </a:lnTo>
                  <a:lnTo>
                    <a:pt x="142" y="232"/>
                  </a:lnTo>
                  <a:lnTo>
                    <a:pt x="146" y="232"/>
                  </a:lnTo>
                  <a:lnTo>
                    <a:pt x="142" y="232"/>
                  </a:lnTo>
                  <a:lnTo>
                    <a:pt x="142" y="234"/>
                  </a:lnTo>
                  <a:lnTo>
                    <a:pt x="138" y="234"/>
                  </a:lnTo>
                  <a:lnTo>
                    <a:pt x="138" y="232"/>
                  </a:lnTo>
                  <a:lnTo>
                    <a:pt x="136" y="232"/>
                  </a:lnTo>
                  <a:lnTo>
                    <a:pt x="132" y="232"/>
                  </a:lnTo>
                  <a:lnTo>
                    <a:pt x="132" y="234"/>
                  </a:lnTo>
                  <a:lnTo>
                    <a:pt x="128" y="234"/>
                  </a:lnTo>
                  <a:lnTo>
                    <a:pt x="124" y="234"/>
                  </a:lnTo>
                  <a:lnTo>
                    <a:pt x="120" y="234"/>
                  </a:lnTo>
                  <a:lnTo>
                    <a:pt x="116" y="234"/>
                  </a:lnTo>
                  <a:lnTo>
                    <a:pt x="116" y="232"/>
                  </a:lnTo>
                  <a:lnTo>
                    <a:pt x="112" y="232"/>
                  </a:lnTo>
                  <a:lnTo>
                    <a:pt x="112" y="234"/>
                  </a:lnTo>
                  <a:lnTo>
                    <a:pt x="112" y="238"/>
                  </a:lnTo>
                  <a:lnTo>
                    <a:pt x="110" y="238"/>
                  </a:lnTo>
                  <a:lnTo>
                    <a:pt x="106" y="238"/>
                  </a:lnTo>
                  <a:lnTo>
                    <a:pt x="106" y="242"/>
                  </a:lnTo>
                  <a:lnTo>
                    <a:pt x="106" y="238"/>
                  </a:lnTo>
                  <a:lnTo>
                    <a:pt x="106" y="242"/>
                  </a:lnTo>
                  <a:lnTo>
                    <a:pt x="102" y="242"/>
                  </a:lnTo>
                  <a:lnTo>
                    <a:pt x="102" y="238"/>
                  </a:lnTo>
                  <a:lnTo>
                    <a:pt x="102" y="242"/>
                  </a:lnTo>
                  <a:lnTo>
                    <a:pt x="102" y="238"/>
                  </a:lnTo>
                  <a:lnTo>
                    <a:pt x="98" y="242"/>
                  </a:lnTo>
                  <a:lnTo>
                    <a:pt x="94" y="242"/>
                  </a:lnTo>
                  <a:lnTo>
                    <a:pt x="94" y="238"/>
                  </a:lnTo>
                  <a:lnTo>
                    <a:pt x="90" y="234"/>
                  </a:lnTo>
                  <a:lnTo>
                    <a:pt x="90" y="232"/>
                  </a:lnTo>
                  <a:lnTo>
                    <a:pt x="90" y="228"/>
                  </a:lnTo>
                  <a:lnTo>
                    <a:pt x="90" y="224"/>
                  </a:lnTo>
                  <a:lnTo>
                    <a:pt x="86" y="224"/>
                  </a:lnTo>
                  <a:lnTo>
                    <a:pt x="82" y="224"/>
                  </a:lnTo>
                  <a:lnTo>
                    <a:pt x="82" y="220"/>
                  </a:lnTo>
                  <a:lnTo>
                    <a:pt x="82" y="216"/>
                  </a:lnTo>
                  <a:lnTo>
                    <a:pt x="82" y="212"/>
                  </a:lnTo>
                  <a:lnTo>
                    <a:pt x="80" y="208"/>
                  </a:lnTo>
                  <a:lnTo>
                    <a:pt x="76" y="208"/>
                  </a:lnTo>
                  <a:lnTo>
                    <a:pt x="76" y="212"/>
                  </a:lnTo>
                  <a:lnTo>
                    <a:pt x="80" y="208"/>
                  </a:lnTo>
                  <a:lnTo>
                    <a:pt x="80" y="212"/>
                  </a:lnTo>
                  <a:lnTo>
                    <a:pt x="76" y="212"/>
                  </a:lnTo>
                  <a:lnTo>
                    <a:pt x="72" y="212"/>
                  </a:lnTo>
                  <a:lnTo>
                    <a:pt x="68" y="212"/>
                  </a:lnTo>
                  <a:lnTo>
                    <a:pt x="64" y="212"/>
                  </a:lnTo>
                  <a:lnTo>
                    <a:pt x="60" y="212"/>
                  </a:lnTo>
                  <a:lnTo>
                    <a:pt x="60" y="216"/>
                  </a:lnTo>
                  <a:lnTo>
                    <a:pt x="56" y="216"/>
                  </a:lnTo>
                  <a:lnTo>
                    <a:pt x="54" y="216"/>
                  </a:lnTo>
                  <a:lnTo>
                    <a:pt x="56" y="216"/>
                  </a:lnTo>
                  <a:lnTo>
                    <a:pt x="54" y="216"/>
                  </a:lnTo>
                  <a:lnTo>
                    <a:pt x="50" y="216"/>
                  </a:lnTo>
                  <a:lnTo>
                    <a:pt x="46" y="216"/>
                  </a:lnTo>
                  <a:lnTo>
                    <a:pt x="46" y="212"/>
                  </a:lnTo>
                  <a:lnTo>
                    <a:pt x="46" y="216"/>
                  </a:lnTo>
                  <a:lnTo>
                    <a:pt x="42" y="212"/>
                  </a:lnTo>
                  <a:lnTo>
                    <a:pt x="38" y="212"/>
                  </a:lnTo>
                  <a:lnTo>
                    <a:pt x="38" y="216"/>
                  </a:lnTo>
                  <a:lnTo>
                    <a:pt x="34" y="216"/>
                  </a:lnTo>
                  <a:lnTo>
                    <a:pt x="30" y="216"/>
                  </a:lnTo>
                  <a:lnTo>
                    <a:pt x="26" y="216"/>
                  </a:lnTo>
                  <a:lnTo>
                    <a:pt x="24" y="216"/>
                  </a:lnTo>
                  <a:lnTo>
                    <a:pt x="20" y="216"/>
                  </a:lnTo>
                  <a:lnTo>
                    <a:pt x="16" y="220"/>
                  </a:lnTo>
                  <a:lnTo>
                    <a:pt x="12" y="220"/>
                  </a:lnTo>
                  <a:lnTo>
                    <a:pt x="12" y="216"/>
                  </a:lnTo>
                  <a:lnTo>
                    <a:pt x="12" y="212"/>
                  </a:lnTo>
                  <a:lnTo>
                    <a:pt x="12" y="208"/>
                  </a:lnTo>
                  <a:lnTo>
                    <a:pt x="12" y="204"/>
                  </a:lnTo>
                  <a:lnTo>
                    <a:pt x="16" y="204"/>
                  </a:lnTo>
                  <a:lnTo>
                    <a:pt x="16" y="202"/>
                  </a:lnTo>
                  <a:lnTo>
                    <a:pt x="16" y="198"/>
                  </a:lnTo>
                  <a:lnTo>
                    <a:pt x="20" y="198"/>
                  </a:lnTo>
                  <a:lnTo>
                    <a:pt x="20" y="194"/>
                  </a:lnTo>
                  <a:lnTo>
                    <a:pt x="20" y="198"/>
                  </a:lnTo>
                  <a:lnTo>
                    <a:pt x="20" y="194"/>
                  </a:lnTo>
                  <a:lnTo>
                    <a:pt x="24" y="194"/>
                  </a:lnTo>
                  <a:lnTo>
                    <a:pt x="26" y="194"/>
                  </a:lnTo>
                  <a:lnTo>
                    <a:pt x="26" y="190"/>
                  </a:lnTo>
                  <a:lnTo>
                    <a:pt x="30" y="190"/>
                  </a:lnTo>
                  <a:lnTo>
                    <a:pt x="34" y="190"/>
                  </a:lnTo>
                  <a:lnTo>
                    <a:pt x="34" y="186"/>
                  </a:lnTo>
                  <a:lnTo>
                    <a:pt x="34" y="182"/>
                  </a:lnTo>
                  <a:lnTo>
                    <a:pt x="34" y="178"/>
                  </a:lnTo>
                  <a:lnTo>
                    <a:pt x="30" y="178"/>
                  </a:lnTo>
                  <a:lnTo>
                    <a:pt x="26" y="178"/>
                  </a:lnTo>
                  <a:lnTo>
                    <a:pt x="26" y="176"/>
                  </a:lnTo>
                  <a:lnTo>
                    <a:pt x="26" y="172"/>
                  </a:lnTo>
                  <a:lnTo>
                    <a:pt x="26" y="168"/>
                  </a:lnTo>
                  <a:lnTo>
                    <a:pt x="26" y="164"/>
                  </a:lnTo>
                  <a:lnTo>
                    <a:pt x="26" y="160"/>
                  </a:lnTo>
                  <a:lnTo>
                    <a:pt x="24" y="160"/>
                  </a:lnTo>
                  <a:lnTo>
                    <a:pt x="20" y="156"/>
                  </a:lnTo>
                  <a:lnTo>
                    <a:pt x="16" y="156"/>
                  </a:lnTo>
                  <a:lnTo>
                    <a:pt x="12" y="152"/>
                  </a:lnTo>
                  <a:lnTo>
                    <a:pt x="12" y="148"/>
                  </a:lnTo>
                  <a:lnTo>
                    <a:pt x="8" y="146"/>
                  </a:lnTo>
                  <a:lnTo>
                    <a:pt x="8" y="142"/>
                  </a:lnTo>
                  <a:lnTo>
                    <a:pt x="4" y="134"/>
                  </a:lnTo>
                  <a:lnTo>
                    <a:pt x="0" y="134"/>
                  </a:lnTo>
                  <a:lnTo>
                    <a:pt x="4" y="134"/>
                  </a:lnTo>
                  <a:lnTo>
                    <a:pt x="12" y="138"/>
                  </a:lnTo>
                  <a:lnTo>
                    <a:pt x="16" y="138"/>
                  </a:lnTo>
                  <a:lnTo>
                    <a:pt x="20" y="138"/>
                  </a:lnTo>
                  <a:lnTo>
                    <a:pt x="24" y="142"/>
                  </a:lnTo>
                  <a:lnTo>
                    <a:pt x="34" y="138"/>
                  </a:lnTo>
                  <a:lnTo>
                    <a:pt x="34" y="138"/>
                  </a:lnTo>
                  <a:lnTo>
                    <a:pt x="34" y="13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40" name="Freeform 47">
              <a:extLst>
                <a:ext uri="{FF2B5EF4-FFF2-40B4-BE49-F238E27FC236}">
                  <a16:creationId xmlns:a16="http://schemas.microsoft.com/office/drawing/2014/main" id="{C51B23F2-076D-5E4B-A3EA-011BBD537EF5}"/>
                </a:ext>
              </a:extLst>
            </p:cNvPr>
            <p:cNvSpPr>
              <a:spLocks noEditPoints="1"/>
            </p:cNvSpPr>
            <p:nvPr/>
          </p:nvSpPr>
          <p:spPr bwMode="auto">
            <a:xfrm>
              <a:off x="6902450" y="4095818"/>
              <a:ext cx="22225" cy="15875"/>
            </a:xfrm>
            <a:custGeom>
              <a:avLst/>
              <a:gdLst>
                <a:gd name="T0" fmla="*/ 8 w 14"/>
                <a:gd name="T1" fmla="*/ 0 h 10"/>
                <a:gd name="T2" fmla="*/ 8 w 14"/>
                <a:gd name="T3" fmla="*/ 0 h 10"/>
                <a:gd name="T4" fmla="*/ 8 w 14"/>
                <a:gd name="T5" fmla="*/ 0 h 10"/>
                <a:gd name="T6" fmla="*/ 8 w 14"/>
                <a:gd name="T7" fmla="*/ 0 h 10"/>
                <a:gd name="T8" fmla="*/ 8 w 14"/>
                <a:gd name="T9" fmla="*/ 0 h 10"/>
                <a:gd name="T10" fmla="*/ 8 w 14"/>
                <a:gd name="T11" fmla="*/ 0 h 10"/>
                <a:gd name="T12" fmla="*/ 8 w 14"/>
                <a:gd name="T13" fmla="*/ 0 h 10"/>
                <a:gd name="T14" fmla="*/ 8 w 14"/>
                <a:gd name="T15" fmla="*/ 0 h 10"/>
                <a:gd name="T16" fmla="*/ 8 w 14"/>
                <a:gd name="T17" fmla="*/ 0 h 10"/>
                <a:gd name="T18" fmla="*/ 8 w 14"/>
                <a:gd name="T19" fmla="*/ 0 h 10"/>
                <a:gd name="T20" fmla="*/ 14 w 14"/>
                <a:gd name="T21" fmla="*/ 6 h 10"/>
                <a:gd name="T22" fmla="*/ 14 w 14"/>
                <a:gd name="T23" fmla="*/ 6 h 10"/>
                <a:gd name="T24" fmla="*/ 14 w 14"/>
                <a:gd name="T25" fmla="*/ 6 h 10"/>
                <a:gd name="T26" fmla="*/ 14 w 14"/>
                <a:gd name="T27" fmla="*/ 6 h 10"/>
                <a:gd name="T28" fmla="*/ 14 w 14"/>
                <a:gd name="T29" fmla="*/ 6 h 10"/>
                <a:gd name="T30" fmla="*/ 14 w 14"/>
                <a:gd name="T31" fmla="*/ 6 h 10"/>
                <a:gd name="T32" fmla="*/ 14 w 14"/>
                <a:gd name="T33" fmla="*/ 6 h 10"/>
                <a:gd name="T34" fmla="*/ 0 w 14"/>
                <a:gd name="T35" fmla="*/ 10 h 10"/>
                <a:gd name="T36" fmla="*/ 0 w 14"/>
                <a:gd name="T37" fmla="*/ 10 h 10"/>
                <a:gd name="T38" fmla="*/ 0 w 14"/>
                <a:gd name="T39" fmla="*/ 10 h 10"/>
                <a:gd name="T40" fmla="*/ 0 w 14"/>
                <a:gd name="T41" fmla="*/ 10 h 10"/>
                <a:gd name="T42" fmla="*/ 0 w 14"/>
                <a:gd name="T43" fmla="*/ 10 h 10"/>
                <a:gd name="T44" fmla="*/ 0 w 14"/>
                <a:gd name="T4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0">
                  <a:moveTo>
                    <a:pt x="8" y="0"/>
                  </a:moveTo>
                  <a:lnTo>
                    <a:pt x="8" y="0"/>
                  </a:lnTo>
                  <a:lnTo>
                    <a:pt x="8" y="0"/>
                  </a:lnTo>
                  <a:lnTo>
                    <a:pt x="8" y="0"/>
                  </a:lnTo>
                  <a:lnTo>
                    <a:pt x="8" y="0"/>
                  </a:lnTo>
                  <a:lnTo>
                    <a:pt x="8" y="0"/>
                  </a:lnTo>
                  <a:lnTo>
                    <a:pt x="8" y="0"/>
                  </a:lnTo>
                  <a:lnTo>
                    <a:pt x="8" y="0"/>
                  </a:lnTo>
                  <a:lnTo>
                    <a:pt x="8" y="0"/>
                  </a:lnTo>
                  <a:lnTo>
                    <a:pt x="8" y="0"/>
                  </a:lnTo>
                  <a:close/>
                  <a:moveTo>
                    <a:pt x="14" y="6"/>
                  </a:moveTo>
                  <a:lnTo>
                    <a:pt x="14" y="6"/>
                  </a:lnTo>
                  <a:lnTo>
                    <a:pt x="14" y="6"/>
                  </a:lnTo>
                  <a:lnTo>
                    <a:pt x="14" y="6"/>
                  </a:lnTo>
                  <a:lnTo>
                    <a:pt x="14" y="6"/>
                  </a:lnTo>
                  <a:lnTo>
                    <a:pt x="14" y="6"/>
                  </a:lnTo>
                  <a:lnTo>
                    <a:pt x="14" y="6"/>
                  </a:lnTo>
                  <a:close/>
                  <a:moveTo>
                    <a:pt x="0" y="10"/>
                  </a:moveTo>
                  <a:lnTo>
                    <a:pt x="0" y="10"/>
                  </a:lnTo>
                  <a:lnTo>
                    <a:pt x="0" y="10"/>
                  </a:lnTo>
                  <a:lnTo>
                    <a:pt x="0" y="10"/>
                  </a:lnTo>
                  <a:lnTo>
                    <a:pt x="0" y="10"/>
                  </a:lnTo>
                  <a:lnTo>
                    <a:pt x="0" y="1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41" name="Freeform 48">
              <a:extLst>
                <a:ext uri="{FF2B5EF4-FFF2-40B4-BE49-F238E27FC236}">
                  <a16:creationId xmlns:a16="http://schemas.microsoft.com/office/drawing/2014/main" id="{AD59F967-9603-6F13-60A6-FE4B8E6B5D15}"/>
                </a:ext>
              </a:extLst>
            </p:cNvPr>
            <p:cNvSpPr>
              <a:spLocks noEditPoints="1"/>
            </p:cNvSpPr>
            <p:nvPr/>
          </p:nvSpPr>
          <p:spPr bwMode="auto">
            <a:xfrm>
              <a:off x="7019925" y="4041843"/>
              <a:ext cx="212725" cy="377825"/>
            </a:xfrm>
            <a:custGeom>
              <a:avLst/>
              <a:gdLst>
                <a:gd name="T0" fmla="*/ 78 w 134"/>
                <a:gd name="T1" fmla="*/ 150 h 238"/>
                <a:gd name="T2" fmla="*/ 94 w 134"/>
                <a:gd name="T3" fmla="*/ 172 h 238"/>
                <a:gd name="T4" fmla="*/ 0 w 134"/>
                <a:gd name="T5" fmla="*/ 194 h 238"/>
                <a:gd name="T6" fmla="*/ 50 w 134"/>
                <a:gd name="T7" fmla="*/ 220 h 238"/>
                <a:gd name="T8" fmla="*/ 42 w 134"/>
                <a:gd name="T9" fmla="*/ 48 h 238"/>
                <a:gd name="T10" fmla="*/ 50 w 134"/>
                <a:gd name="T11" fmla="*/ 10 h 238"/>
                <a:gd name="T12" fmla="*/ 74 w 134"/>
                <a:gd name="T13" fmla="*/ 10 h 238"/>
                <a:gd name="T14" fmla="*/ 70 w 134"/>
                <a:gd name="T15" fmla="*/ 48 h 238"/>
                <a:gd name="T16" fmla="*/ 66 w 134"/>
                <a:gd name="T17" fmla="*/ 70 h 238"/>
                <a:gd name="T18" fmla="*/ 78 w 134"/>
                <a:gd name="T19" fmla="*/ 82 h 238"/>
                <a:gd name="T20" fmla="*/ 94 w 134"/>
                <a:gd name="T21" fmla="*/ 90 h 238"/>
                <a:gd name="T22" fmla="*/ 100 w 134"/>
                <a:gd name="T23" fmla="*/ 100 h 238"/>
                <a:gd name="T24" fmla="*/ 90 w 134"/>
                <a:gd name="T25" fmla="*/ 100 h 238"/>
                <a:gd name="T26" fmla="*/ 78 w 134"/>
                <a:gd name="T27" fmla="*/ 100 h 238"/>
                <a:gd name="T28" fmla="*/ 52 w 134"/>
                <a:gd name="T29" fmla="*/ 90 h 238"/>
                <a:gd name="T30" fmla="*/ 46 w 134"/>
                <a:gd name="T31" fmla="*/ 74 h 238"/>
                <a:gd name="T32" fmla="*/ 70 w 134"/>
                <a:gd name="T33" fmla="*/ 70 h 238"/>
                <a:gd name="T34" fmla="*/ 74 w 134"/>
                <a:gd name="T35" fmla="*/ 70 h 238"/>
                <a:gd name="T36" fmla="*/ 100 w 134"/>
                <a:gd name="T37" fmla="*/ 86 h 238"/>
                <a:gd name="T38" fmla="*/ 66 w 134"/>
                <a:gd name="T39" fmla="*/ 96 h 238"/>
                <a:gd name="T40" fmla="*/ 50 w 134"/>
                <a:gd name="T41" fmla="*/ 100 h 238"/>
                <a:gd name="T42" fmla="*/ 60 w 134"/>
                <a:gd name="T43" fmla="*/ 116 h 238"/>
                <a:gd name="T44" fmla="*/ 70 w 134"/>
                <a:gd name="T45" fmla="*/ 120 h 238"/>
                <a:gd name="T46" fmla="*/ 94 w 134"/>
                <a:gd name="T47" fmla="*/ 108 h 238"/>
                <a:gd name="T48" fmla="*/ 100 w 134"/>
                <a:gd name="T49" fmla="*/ 124 h 238"/>
                <a:gd name="T50" fmla="*/ 104 w 134"/>
                <a:gd name="T51" fmla="*/ 116 h 238"/>
                <a:gd name="T52" fmla="*/ 122 w 134"/>
                <a:gd name="T53" fmla="*/ 134 h 238"/>
                <a:gd name="T54" fmla="*/ 108 w 134"/>
                <a:gd name="T55" fmla="*/ 120 h 238"/>
                <a:gd name="T56" fmla="*/ 42 w 134"/>
                <a:gd name="T57" fmla="*/ 116 h 238"/>
                <a:gd name="T58" fmla="*/ 46 w 134"/>
                <a:gd name="T59" fmla="*/ 126 h 238"/>
                <a:gd name="T60" fmla="*/ 70 w 134"/>
                <a:gd name="T61" fmla="*/ 146 h 238"/>
                <a:gd name="T62" fmla="*/ 82 w 134"/>
                <a:gd name="T63" fmla="*/ 130 h 238"/>
                <a:gd name="T64" fmla="*/ 104 w 134"/>
                <a:gd name="T65" fmla="*/ 130 h 238"/>
                <a:gd name="T66" fmla="*/ 108 w 134"/>
                <a:gd name="T67" fmla="*/ 134 h 238"/>
                <a:gd name="T68" fmla="*/ 112 w 134"/>
                <a:gd name="T69" fmla="*/ 152 h 238"/>
                <a:gd name="T70" fmla="*/ 38 w 134"/>
                <a:gd name="T71" fmla="*/ 150 h 238"/>
                <a:gd name="T72" fmla="*/ 12 w 134"/>
                <a:gd name="T73" fmla="*/ 176 h 238"/>
                <a:gd name="T74" fmla="*/ 26 w 134"/>
                <a:gd name="T75" fmla="*/ 152 h 238"/>
                <a:gd name="T76" fmla="*/ 34 w 134"/>
                <a:gd name="T77" fmla="*/ 134 h 238"/>
                <a:gd name="T78" fmla="*/ 94 w 134"/>
                <a:gd name="T79" fmla="*/ 152 h 238"/>
                <a:gd name="T80" fmla="*/ 96 w 134"/>
                <a:gd name="T81" fmla="*/ 152 h 238"/>
                <a:gd name="T82" fmla="*/ 90 w 134"/>
                <a:gd name="T83" fmla="*/ 156 h 238"/>
                <a:gd name="T84" fmla="*/ 74 w 134"/>
                <a:gd name="T85" fmla="*/ 160 h 238"/>
                <a:gd name="T86" fmla="*/ 90 w 134"/>
                <a:gd name="T87" fmla="*/ 146 h 238"/>
                <a:gd name="T88" fmla="*/ 108 w 134"/>
                <a:gd name="T89" fmla="*/ 152 h 238"/>
                <a:gd name="T90" fmla="*/ 116 w 134"/>
                <a:gd name="T91" fmla="*/ 156 h 238"/>
                <a:gd name="T92" fmla="*/ 74 w 134"/>
                <a:gd name="T93" fmla="*/ 202 h 238"/>
                <a:gd name="T94" fmla="*/ 86 w 134"/>
                <a:gd name="T95" fmla="*/ 186 h 238"/>
                <a:gd name="T96" fmla="*/ 100 w 134"/>
                <a:gd name="T97" fmla="*/ 186 h 238"/>
                <a:gd name="T98" fmla="*/ 116 w 134"/>
                <a:gd name="T99" fmla="*/ 176 h 238"/>
                <a:gd name="T100" fmla="*/ 130 w 134"/>
                <a:gd name="T101" fmla="*/ 172 h 238"/>
                <a:gd name="T102" fmla="*/ 134 w 134"/>
                <a:gd name="T103" fmla="*/ 202 h 238"/>
                <a:gd name="T104" fmla="*/ 126 w 134"/>
                <a:gd name="T105" fmla="*/ 202 h 238"/>
                <a:gd name="T106" fmla="*/ 120 w 134"/>
                <a:gd name="T107" fmla="*/ 232 h 238"/>
                <a:gd name="T108" fmla="*/ 100 w 134"/>
                <a:gd name="T109" fmla="*/ 208 h 238"/>
                <a:gd name="T110" fmla="*/ 94 w 134"/>
                <a:gd name="T111" fmla="*/ 194 h 238"/>
                <a:gd name="T112" fmla="*/ 82 w 134"/>
                <a:gd name="T113" fmla="*/ 198 h 238"/>
                <a:gd name="T114" fmla="*/ 108 w 134"/>
                <a:gd name="T115" fmla="*/ 172 h 238"/>
                <a:gd name="T116" fmla="*/ 66 w 134"/>
                <a:gd name="T117" fmla="*/ 212 h 238"/>
                <a:gd name="T118" fmla="*/ 60 w 134"/>
                <a:gd name="T119" fmla="*/ 22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238">
                  <a:moveTo>
                    <a:pt x="112" y="130"/>
                  </a:moveTo>
                  <a:lnTo>
                    <a:pt x="112" y="126"/>
                  </a:lnTo>
                  <a:lnTo>
                    <a:pt x="108" y="126"/>
                  </a:lnTo>
                  <a:lnTo>
                    <a:pt x="112" y="126"/>
                  </a:lnTo>
                  <a:lnTo>
                    <a:pt x="112" y="130"/>
                  </a:lnTo>
                  <a:lnTo>
                    <a:pt x="112" y="130"/>
                  </a:lnTo>
                  <a:lnTo>
                    <a:pt x="112" y="130"/>
                  </a:lnTo>
                  <a:close/>
                  <a:moveTo>
                    <a:pt x="78" y="150"/>
                  </a:moveTo>
                  <a:lnTo>
                    <a:pt x="78" y="146"/>
                  </a:lnTo>
                  <a:lnTo>
                    <a:pt x="78" y="142"/>
                  </a:lnTo>
                  <a:lnTo>
                    <a:pt x="82" y="142"/>
                  </a:lnTo>
                  <a:lnTo>
                    <a:pt x="82" y="146"/>
                  </a:lnTo>
                  <a:lnTo>
                    <a:pt x="78" y="150"/>
                  </a:lnTo>
                  <a:lnTo>
                    <a:pt x="78" y="150"/>
                  </a:lnTo>
                  <a:lnTo>
                    <a:pt x="78" y="150"/>
                  </a:lnTo>
                  <a:close/>
                  <a:moveTo>
                    <a:pt x="42" y="150"/>
                  </a:moveTo>
                  <a:lnTo>
                    <a:pt x="42" y="146"/>
                  </a:lnTo>
                  <a:lnTo>
                    <a:pt x="38" y="146"/>
                  </a:lnTo>
                  <a:lnTo>
                    <a:pt x="42" y="146"/>
                  </a:lnTo>
                  <a:lnTo>
                    <a:pt x="42" y="150"/>
                  </a:lnTo>
                  <a:lnTo>
                    <a:pt x="42" y="150"/>
                  </a:lnTo>
                  <a:lnTo>
                    <a:pt x="42" y="150"/>
                  </a:lnTo>
                  <a:close/>
                  <a:moveTo>
                    <a:pt x="94" y="172"/>
                  </a:moveTo>
                  <a:lnTo>
                    <a:pt x="94" y="168"/>
                  </a:lnTo>
                  <a:lnTo>
                    <a:pt x="94" y="172"/>
                  </a:lnTo>
                  <a:lnTo>
                    <a:pt x="94" y="172"/>
                  </a:lnTo>
                  <a:lnTo>
                    <a:pt x="94" y="172"/>
                  </a:lnTo>
                  <a:close/>
                  <a:moveTo>
                    <a:pt x="4" y="186"/>
                  </a:moveTo>
                  <a:lnTo>
                    <a:pt x="4" y="182"/>
                  </a:lnTo>
                  <a:lnTo>
                    <a:pt x="4" y="186"/>
                  </a:lnTo>
                  <a:lnTo>
                    <a:pt x="4" y="186"/>
                  </a:lnTo>
                  <a:lnTo>
                    <a:pt x="4" y="186"/>
                  </a:lnTo>
                  <a:close/>
                  <a:moveTo>
                    <a:pt x="0" y="194"/>
                  </a:moveTo>
                  <a:lnTo>
                    <a:pt x="0" y="190"/>
                  </a:lnTo>
                  <a:lnTo>
                    <a:pt x="0" y="186"/>
                  </a:lnTo>
                  <a:lnTo>
                    <a:pt x="0" y="190"/>
                  </a:lnTo>
                  <a:lnTo>
                    <a:pt x="0" y="194"/>
                  </a:lnTo>
                  <a:lnTo>
                    <a:pt x="0" y="194"/>
                  </a:lnTo>
                  <a:lnTo>
                    <a:pt x="0" y="194"/>
                  </a:lnTo>
                  <a:close/>
                  <a:moveTo>
                    <a:pt x="82" y="202"/>
                  </a:moveTo>
                  <a:lnTo>
                    <a:pt x="82" y="198"/>
                  </a:lnTo>
                  <a:lnTo>
                    <a:pt x="86" y="198"/>
                  </a:lnTo>
                  <a:lnTo>
                    <a:pt x="86" y="202"/>
                  </a:lnTo>
                  <a:lnTo>
                    <a:pt x="82" y="202"/>
                  </a:lnTo>
                  <a:lnTo>
                    <a:pt x="82" y="202"/>
                  </a:lnTo>
                  <a:lnTo>
                    <a:pt x="82" y="202"/>
                  </a:lnTo>
                  <a:close/>
                  <a:moveTo>
                    <a:pt x="50" y="220"/>
                  </a:moveTo>
                  <a:lnTo>
                    <a:pt x="50" y="216"/>
                  </a:lnTo>
                  <a:lnTo>
                    <a:pt x="52" y="216"/>
                  </a:lnTo>
                  <a:lnTo>
                    <a:pt x="52" y="220"/>
                  </a:lnTo>
                  <a:lnTo>
                    <a:pt x="50" y="220"/>
                  </a:lnTo>
                  <a:lnTo>
                    <a:pt x="50" y="220"/>
                  </a:lnTo>
                  <a:lnTo>
                    <a:pt x="50" y="220"/>
                  </a:lnTo>
                  <a:close/>
                  <a:moveTo>
                    <a:pt x="66" y="4"/>
                  </a:moveTo>
                  <a:lnTo>
                    <a:pt x="66" y="0"/>
                  </a:lnTo>
                  <a:lnTo>
                    <a:pt x="70" y="0"/>
                  </a:lnTo>
                  <a:lnTo>
                    <a:pt x="66" y="4"/>
                  </a:lnTo>
                  <a:lnTo>
                    <a:pt x="66" y="4"/>
                  </a:lnTo>
                  <a:lnTo>
                    <a:pt x="66" y="4"/>
                  </a:lnTo>
                  <a:close/>
                  <a:moveTo>
                    <a:pt x="42" y="56"/>
                  </a:moveTo>
                  <a:lnTo>
                    <a:pt x="42" y="52"/>
                  </a:lnTo>
                  <a:lnTo>
                    <a:pt x="38" y="52"/>
                  </a:lnTo>
                  <a:lnTo>
                    <a:pt x="38" y="48"/>
                  </a:lnTo>
                  <a:lnTo>
                    <a:pt x="42" y="44"/>
                  </a:lnTo>
                  <a:lnTo>
                    <a:pt x="42" y="48"/>
                  </a:lnTo>
                  <a:lnTo>
                    <a:pt x="46" y="48"/>
                  </a:lnTo>
                  <a:lnTo>
                    <a:pt x="46" y="52"/>
                  </a:lnTo>
                  <a:lnTo>
                    <a:pt x="50" y="48"/>
                  </a:lnTo>
                  <a:lnTo>
                    <a:pt x="50" y="44"/>
                  </a:lnTo>
                  <a:lnTo>
                    <a:pt x="50" y="40"/>
                  </a:lnTo>
                  <a:lnTo>
                    <a:pt x="50" y="38"/>
                  </a:lnTo>
                  <a:lnTo>
                    <a:pt x="50" y="34"/>
                  </a:lnTo>
                  <a:lnTo>
                    <a:pt x="50" y="30"/>
                  </a:lnTo>
                  <a:lnTo>
                    <a:pt x="50" y="26"/>
                  </a:lnTo>
                  <a:lnTo>
                    <a:pt x="50" y="22"/>
                  </a:lnTo>
                  <a:lnTo>
                    <a:pt x="50" y="18"/>
                  </a:lnTo>
                  <a:lnTo>
                    <a:pt x="50" y="14"/>
                  </a:lnTo>
                  <a:lnTo>
                    <a:pt x="50" y="10"/>
                  </a:lnTo>
                  <a:lnTo>
                    <a:pt x="52" y="10"/>
                  </a:lnTo>
                  <a:lnTo>
                    <a:pt x="52" y="8"/>
                  </a:lnTo>
                  <a:lnTo>
                    <a:pt x="56" y="4"/>
                  </a:lnTo>
                  <a:lnTo>
                    <a:pt x="56" y="8"/>
                  </a:lnTo>
                  <a:lnTo>
                    <a:pt x="60" y="4"/>
                  </a:lnTo>
                  <a:lnTo>
                    <a:pt x="60" y="8"/>
                  </a:lnTo>
                  <a:lnTo>
                    <a:pt x="64" y="8"/>
                  </a:lnTo>
                  <a:lnTo>
                    <a:pt x="64" y="10"/>
                  </a:lnTo>
                  <a:lnTo>
                    <a:pt x="66" y="10"/>
                  </a:lnTo>
                  <a:lnTo>
                    <a:pt x="70" y="10"/>
                  </a:lnTo>
                  <a:lnTo>
                    <a:pt x="70" y="8"/>
                  </a:lnTo>
                  <a:lnTo>
                    <a:pt x="74" y="8"/>
                  </a:lnTo>
                  <a:lnTo>
                    <a:pt x="74" y="10"/>
                  </a:lnTo>
                  <a:lnTo>
                    <a:pt x="74" y="14"/>
                  </a:lnTo>
                  <a:lnTo>
                    <a:pt x="74" y="18"/>
                  </a:lnTo>
                  <a:lnTo>
                    <a:pt x="74" y="22"/>
                  </a:lnTo>
                  <a:lnTo>
                    <a:pt x="74" y="26"/>
                  </a:lnTo>
                  <a:lnTo>
                    <a:pt x="78" y="30"/>
                  </a:lnTo>
                  <a:lnTo>
                    <a:pt x="78" y="34"/>
                  </a:lnTo>
                  <a:lnTo>
                    <a:pt x="78" y="38"/>
                  </a:lnTo>
                  <a:lnTo>
                    <a:pt x="74" y="40"/>
                  </a:lnTo>
                  <a:lnTo>
                    <a:pt x="74" y="44"/>
                  </a:lnTo>
                  <a:lnTo>
                    <a:pt x="74" y="48"/>
                  </a:lnTo>
                  <a:lnTo>
                    <a:pt x="70" y="48"/>
                  </a:lnTo>
                  <a:lnTo>
                    <a:pt x="70" y="52"/>
                  </a:lnTo>
                  <a:lnTo>
                    <a:pt x="70" y="48"/>
                  </a:lnTo>
                  <a:lnTo>
                    <a:pt x="74" y="48"/>
                  </a:lnTo>
                  <a:lnTo>
                    <a:pt x="70" y="48"/>
                  </a:lnTo>
                  <a:lnTo>
                    <a:pt x="66" y="48"/>
                  </a:lnTo>
                  <a:lnTo>
                    <a:pt x="66" y="52"/>
                  </a:lnTo>
                  <a:lnTo>
                    <a:pt x="64" y="52"/>
                  </a:lnTo>
                  <a:lnTo>
                    <a:pt x="64" y="56"/>
                  </a:lnTo>
                  <a:lnTo>
                    <a:pt x="66" y="56"/>
                  </a:lnTo>
                  <a:lnTo>
                    <a:pt x="64" y="56"/>
                  </a:lnTo>
                  <a:lnTo>
                    <a:pt x="64" y="60"/>
                  </a:lnTo>
                  <a:lnTo>
                    <a:pt x="64" y="64"/>
                  </a:lnTo>
                  <a:lnTo>
                    <a:pt x="64" y="66"/>
                  </a:lnTo>
                  <a:lnTo>
                    <a:pt x="64" y="70"/>
                  </a:lnTo>
                  <a:lnTo>
                    <a:pt x="66" y="70"/>
                  </a:lnTo>
                  <a:lnTo>
                    <a:pt x="66" y="74"/>
                  </a:lnTo>
                  <a:lnTo>
                    <a:pt x="64" y="74"/>
                  </a:lnTo>
                  <a:lnTo>
                    <a:pt x="66" y="74"/>
                  </a:lnTo>
                  <a:lnTo>
                    <a:pt x="66" y="78"/>
                  </a:lnTo>
                  <a:lnTo>
                    <a:pt x="66" y="82"/>
                  </a:lnTo>
                  <a:lnTo>
                    <a:pt x="70" y="86"/>
                  </a:lnTo>
                  <a:lnTo>
                    <a:pt x="74" y="86"/>
                  </a:lnTo>
                  <a:lnTo>
                    <a:pt x="74" y="90"/>
                  </a:lnTo>
                  <a:lnTo>
                    <a:pt x="74" y="86"/>
                  </a:lnTo>
                  <a:lnTo>
                    <a:pt x="74" y="82"/>
                  </a:lnTo>
                  <a:lnTo>
                    <a:pt x="74" y="86"/>
                  </a:lnTo>
                  <a:lnTo>
                    <a:pt x="74" y="82"/>
                  </a:lnTo>
                  <a:lnTo>
                    <a:pt x="78" y="82"/>
                  </a:lnTo>
                  <a:lnTo>
                    <a:pt x="78" y="78"/>
                  </a:lnTo>
                  <a:lnTo>
                    <a:pt x="78" y="82"/>
                  </a:lnTo>
                  <a:lnTo>
                    <a:pt x="82" y="78"/>
                  </a:lnTo>
                  <a:lnTo>
                    <a:pt x="82" y="82"/>
                  </a:lnTo>
                  <a:lnTo>
                    <a:pt x="86" y="82"/>
                  </a:lnTo>
                  <a:lnTo>
                    <a:pt x="86" y="86"/>
                  </a:lnTo>
                  <a:lnTo>
                    <a:pt x="86" y="90"/>
                  </a:lnTo>
                  <a:lnTo>
                    <a:pt x="86" y="94"/>
                  </a:lnTo>
                  <a:lnTo>
                    <a:pt x="86" y="90"/>
                  </a:lnTo>
                  <a:lnTo>
                    <a:pt x="90" y="90"/>
                  </a:lnTo>
                  <a:lnTo>
                    <a:pt x="90" y="86"/>
                  </a:lnTo>
                  <a:lnTo>
                    <a:pt x="94" y="86"/>
                  </a:lnTo>
                  <a:lnTo>
                    <a:pt x="94" y="90"/>
                  </a:lnTo>
                  <a:lnTo>
                    <a:pt x="96" y="90"/>
                  </a:lnTo>
                  <a:lnTo>
                    <a:pt x="96" y="94"/>
                  </a:lnTo>
                  <a:lnTo>
                    <a:pt x="96" y="90"/>
                  </a:lnTo>
                  <a:lnTo>
                    <a:pt x="94" y="90"/>
                  </a:lnTo>
                  <a:lnTo>
                    <a:pt x="94" y="94"/>
                  </a:lnTo>
                  <a:lnTo>
                    <a:pt x="94" y="96"/>
                  </a:lnTo>
                  <a:lnTo>
                    <a:pt x="96" y="96"/>
                  </a:lnTo>
                  <a:lnTo>
                    <a:pt x="96" y="100"/>
                  </a:lnTo>
                  <a:lnTo>
                    <a:pt x="96" y="96"/>
                  </a:lnTo>
                  <a:lnTo>
                    <a:pt x="96" y="100"/>
                  </a:lnTo>
                  <a:lnTo>
                    <a:pt x="100" y="100"/>
                  </a:lnTo>
                  <a:lnTo>
                    <a:pt x="100" y="104"/>
                  </a:lnTo>
                  <a:lnTo>
                    <a:pt x="100" y="100"/>
                  </a:lnTo>
                  <a:lnTo>
                    <a:pt x="100" y="104"/>
                  </a:lnTo>
                  <a:lnTo>
                    <a:pt x="100" y="108"/>
                  </a:lnTo>
                  <a:lnTo>
                    <a:pt x="100" y="112"/>
                  </a:lnTo>
                  <a:lnTo>
                    <a:pt x="96" y="112"/>
                  </a:lnTo>
                  <a:lnTo>
                    <a:pt x="96" y="108"/>
                  </a:lnTo>
                  <a:lnTo>
                    <a:pt x="96" y="104"/>
                  </a:lnTo>
                  <a:lnTo>
                    <a:pt x="100" y="104"/>
                  </a:lnTo>
                  <a:lnTo>
                    <a:pt x="96" y="104"/>
                  </a:lnTo>
                  <a:lnTo>
                    <a:pt x="94" y="104"/>
                  </a:lnTo>
                  <a:lnTo>
                    <a:pt x="90" y="104"/>
                  </a:lnTo>
                  <a:lnTo>
                    <a:pt x="90" y="100"/>
                  </a:lnTo>
                  <a:lnTo>
                    <a:pt x="90" y="104"/>
                  </a:lnTo>
                  <a:lnTo>
                    <a:pt x="90" y="100"/>
                  </a:lnTo>
                  <a:lnTo>
                    <a:pt x="90" y="96"/>
                  </a:lnTo>
                  <a:lnTo>
                    <a:pt x="86" y="96"/>
                  </a:lnTo>
                  <a:lnTo>
                    <a:pt x="86" y="94"/>
                  </a:lnTo>
                  <a:lnTo>
                    <a:pt x="82" y="94"/>
                  </a:lnTo>
                  <a:lnTo>
                    <a:pt x="82" y="90"/>
                  </a:lnTo>
                  <a:lnTo>
                    <a:pt x="78" y="90"/>
                  </a:lnTo>
                  <a:lnTo>
                    <a:pt x="78" y="86"/>
                  </a:lnTo>
                  <a:lnTo>
                    <a:pt x="78" y="90"/>
                  </a:lnTo>
                  <a:lnTo>
                    <a:pt x="78" y="94"/>
                  </a:lnTo>
                  <a:lnTo>
                    <a:pt x="78" y="96"/>
                  </a:lnTo>
                  <a:lnTo>
                    <a:pt x="82" y="96"/>
                  </a:lnTo>
                  <a:lnTo>
                    <a:pt x="82" y="100"/>
                  </a:lnTo>
                  <a:lnTo>
                    <a:pt x="78" y="100"/>
                  </a:lnTo>
                  <a:lnTo>
                    <a:pt x="78" y="96"/>
                  </a:lnTo>
                  <a:lnTo>
                    <a:pt x="78" y="94"/>
                  </a:lnTo>
                  <a:lnTo>
                    <a:pt x="74" y="94"/>
                  </a:lnTo>
                  <a:lnTo>
                    <a:pt x="70" y="90"/>
                  </a:lnTo>
                  <a:lnTo>
                    <a:pt x="66" y="90"/>
                  </a:lnTo>
                  <a:lnTo>
                    <a:pt x="66" y="86"/>
                  </a:lnTo>
                  <a:lnTo>
                    <a:pt x="64" y="90"/>
                  </a:lnTo>
                  <a:lnTo>
                    <a:pt x="64" y="94"/>
                  </a:lnTo>
                  <a:lnTo>
                    <a:pt x="60" y="94"/>
                  </a:lnTo>
                  <a:lnTo>
                    <a:pt x="56" y="94"/>
                  </a:lnTo>
                  <a:lnTo>
                    <a:pt x="56" y="90"/>
                  </a:lnTo>
                  <a:lnTo>
                    <a:pt x="52" y="86"/>
                  </a:lnTo>
                  <a:lnTo>
                    <a:pt x="52" y="90"/>
                  </a:lnTo>
                  <a:lnTo>
                    <a:pt x="52" y="86"/>
                  </a:lnTo>
                  <a:lnTo>
                    <a:pt x="52" y="82"/>
                  </a:lnTo>
                  <a:lnTo>
                    <a:pt x="56" y="78"/>
                  </a:lnTo>
                  <a:lnTo>
                    <a:pt x="56" y="74"/>
                  </a:lnTo>
                  <a:lnTo>
                    <a:pt x="52" y="74"/>
                  </a:lnTo>
                  <a:lnTo>
                    <a:pt x="52" y="70"/>
                  </a:lnTo>
                  <a:lnTo>
                    <a:pt x="50" y="70"/>
                  </a:lnTo>
                  <a:lnTo>
                    <a:pt x="50" y="74"/>
                  </a:lnTo>
                  <a:lnTo>
                    <a:pt x="52" y="74"/>
                  </a:lnTo>
                  <a:lnTo>
                    <a:pt x="52" y="78"/>
                  </a:lnTo>
                  <a:lnTo>
                    <a:pt x="50" y="78"/>
                  </a:lnTo>
                  <a:lnTo>
                    <a:pt x="50" y="74"/>
                  </a:lnTo>
                  <a:lnTo>
                    <a:pt x="46" y="74"/>
                  </a:lnTo>
                  <a:lnTo>
                    <a:pt x="46" y="70"/>
                  </a:lnTo>
                  <a:lnTo>
                    <a:pt x="50" y="70"/>
                  </a:lnTo>
                  <a:lnTo>
                    <a:pt x="46" y="70"/>
                  </a:lnTo>
                  <a:lnTo>
                    <a:pt x="46" y="74"/>
                  </a:lnTo>
                  <a:lnTo>
                    <a:pt x="46" y="70"/>
                  </a:lnTo>
                  <a:lnTo>
                    <a:pt x="46" y="66"/>
                  </a:lnTo>
                  <a:lnTo>
                    <a:pt x="42" y="64"/>
                  </a:lnTo>
                  <a:lnTo>
                    <a:pt x="42" y="60"/>
                  </a:lnTo>
                  <a:lnTo>
                    <a:pt x="42" y="56"/>
                  </a:lnTo>
                  <a:lnTo>
                    <a:pt x="42" y="56"/>
                  </a:lnTo>
                  <a:lnTo>
                    <a:pt x="42" y="56"/>
                  </a:lnTo>
                  <a:close/>
                  <a:moveTo>
                    <a:pt x="70" y="74"/>
                  </a:moveTo>
                  <a:lnTo>
                    <a:pt x="70" y="70"/>
                  </a:lnTo>
                  <a:lnTo>
                    <a:pt x="66" y="70"/>
                  </a:lnTo>
                  <a:lnTo>
                    <a:pt x="66" y="66"/>
                  </a:lnTo>
                  <a:lnTo>
                    <a:pt x="70" y="66"/>
                  </a:lnTo>
                  <a:lnTo>
                    <a:pt x="70" y="70"/>
                  </a:lnTo>
                  <a:lnTo>
                    <a:pt x="70" y="66"/>
                  </a:lnTo>
                  <a:lnTo>
                    <a:pt x="70" y="70"/>
                  </a:lnTo>
                  <a:lnTo>
                    <a:pt x="70" y="74"/>
                  </a:lnTo>
                  <a:lnTo>
                    <a:pt x="70" y="74"/>
                  </a:lnTo>
                  <a:lnTo>
                    <a:pt x="70" y="74"/>
                  </a:lnTo>
                  <a:close/>
                  <a:moveTo>
                    <a:pt x="74" y="74"/>
                  </a:moveTo>
                  <a:lnTo>
                    <a:pt x="74" y="70"/>
                  </a:lnTo>
                  <a:lnTo>
                    <a:pt x="70" y="70"/>
                  </a:lnTo>
                  <a:lnTo>
                    <a:pt x="74" y="70"/>
                  </a:lnTo>
                  <a:lnTo>
                    <a:pt x="74" y="74"/>
                  </a:lnTo>
                  <a:lnTo>
                    <a:pt x="74" y="74"/>
                  </a:lnTo>
                  <a:lnTo>
                    <a:pt x="74" y="74"/>
                  </a:lnTo>
                  <a:close/>
                  <a:moveTo>
                    <a:pt x="74" y="86"/>
                  </a:moveTo>
                  <a:lnTo>
                    <a:pt x="70" y="86"/>
                  </a:lnTo>
                  <a:lnTo>
                    <a:pt x="70" y="82"/>
                  </a:lnTo>
                  <a:lnTo>
                    <a:pt x="70" y="86"/>
                  </a:lnTo>
                  <a:lnTo>
                    <a:pt x="74" y="86"/>
                  </a:lnTo>
                  <a:lnTo>
                    <a:pt x="74" y="86"/>
                  </a:lnTo>
                  <a:lnTo>
                    <a:pt x="74" y="86"/>
                  </a:lnTo>
                  <a:close/>
                  <a:moveTo>
                    <a:pt x="100" y="94"/>
                  </a:moveTo>
                  <a:lnTo>
                    <a:pt x="100" y="90"/>
                  </a:lnTo>
                  <a:lnTo>
                    <a:pt x="100" y="86"/>
                  </a:lnTo>
                  <a:lnTo>
                    <a:pt x="104" y="86"/>
                  </a:lnTo>
                  <a:lnTo>
                    <a:pt x="104" y="90"/>
                  </a:lnTo>
                  <a:lnTo>
                    <a:pt x="104" y="94"/>
                  </a:lnTo>
                  <a:lnTo>
                    <a:pt x="100" y="94"/>
                  </a:lnTo>
                  <a:lnTo>
                    <a:pt x="100" y="94"/>
                  </a:lnTo>
                  <a:lnTo>
                    <a:pt x="100" y="94"/>
                  </a:lnTo>
                  <a:close/>
                  <a:moveTo>
                    <a:pt x="46" y="94"/>
                  </a:moveTo>
                  <a:lnTo>
                    <a:pt x="46" y="90"/>
                  </a:lnTo>
                  <a:lnTo>
                    <a:pt x="46" y="94"/>
                  </a:lnTo>
                  <a:lnTo>
                    <a:pt x="46" y="94"/>
                  </a:lnTo>
                  <a:lnTo>
                    <a:pt x="46" y="94"/>
                  </a:lnTo>
                  <a:close/>
                  <a:moveTo>
                    <a:pt x="70" y="100"/>
                  </a:moveTo>
                  <a:lnTo>
                    <a:pt x="66" y="96"/>
                  </a:lnTo>
                  <a:lnTo>
                    <a:pt x="70" y="94"/>
                  </a:lnTo>
                  <a:lnTo>
                    <a:pt x="70" y="96"/>
                  </a:lnTo>
                  <a:lnTo>
                    <a:pt x="74" y="96"/>
                  </a:lnTo>
                  <a:lnTo>
                    <a:pt x="70" y="100"/>
                  </a:lnTo>
                  <a:lnTo>
                    <a:pt x="70" y="100"/>
                  </a:lnTo>
                  <a:lnTo>
                    <a:pt x="70" y="100"/>
                  </a:lnTo>
                  <a:close/>
                  <a:moveTo>
                    <a:pt x="56" y="116"/>
                  </a:moveTo>
                  <a:lnTo>
                    <a:pt x="56" y="112"/>
                  </a:lnTo>
                  <a:lnTo>
                    <a:pt x="56" y="108"/>
                  </a:lnTo>
                  <a:lnTo>
                    <a:pt x="52" y="108"/>
                  </a:lnTo>
                  <a:lnTo>
                    <a:pt x="52" y="104"/>
                  </a:lnTo>
                  <a:lnTo>
                    <a:pt x="52" y="100"/>
                  </a:lnTo>
                  <a:lnTo>
                    <a:pt x="50" y="100"/>
                  </a:lnTo>
                  <a:lnTo>
                    <a:pt x="50" y="96"/>
                  </a:lnTo>
                  <a:lnTo>
                    <a:pt x="50" y="94"/>
                  </a:lnTo>
                  <a:lnTo>
                    <a:pt x="52" y="94"/>
                  </a:lnTo>
                  <a:lnTo>
                    <a:pt x="52" y="96"/>
                  </a:lnTo>
                  <a:lnTo>
                    <a:pt x="56" y="94"/>
                  </a:lnTo>
                  <a:lnTo>
                    <a:pt x="56" y="96"/>
                  </a:lnTo>
                  <a:lnTo>
                    <a:pt x="60" y="96"/>
                  </a:lnTo>
                  <a:lnTo>
                    <a:pt x="64" y="100"/>
                  </a:lnTo>
                  <a:lnTo>
                    <a:pt x="64" y="104"/>
                  </a:lnTo>
                  <a:lnTo>
                    <a:pt x="64" y="108"/>
                  </a:lnTo>
                  <a:lnTo>
                    <a:pt x="64" y="112"/>
                  </a:lnTo>
                  <a:lnTo>
                    <a:pt x="64" y="116"/>
                  </a:lnTo>
                  <a:lnTo>
                    <a:pt x="60" y="116"/>
                  </a:lnTo>
                  <a:lnTo>
                    <a:pt x="56" y="116"/>
                  </a:lnTo>
                  <a:lnTo>
                    <a:pt x="56" y="116"/>
                  </a:lnTo>
                  <a:lnTo>
                    <a:pt x="56" y="116"/>
                  </a:lnTo>
                  <a:close/>
                  <a:moveTo>
                    <a:pt x="90" y="108"/>
                  </a:moveTo>
                  <a:lnTo>
                    <a:pt x="90" y="104"/>
                  </a:lnTo>
                  <a:lnTo>
                    <a:pt x="86" y="104"/>
                  </a:lnTo>
                  <a:lnTo>
                    <a:pt x="86" y="100"/>
                  </a:lnTo>
                  <a:lnTo>
                    <a:pt x="86" y="104"/>
                  </a:lnTo>
                  <a:lnTo>
                    <a:pt x="90" y="104"/>
                  </a:lnTo>
                  <a:lnTo>
                    <a:pt x="90" y="108"/>
                  </a:lnTo>
                  <a:lnTo>
                    <a:pt x="90" y="108"/>
                  </a:lnTo>
                  <a:lnTo>
                    <a:pt x="90" y="108"/>
                  </a:lnTo>
                  <a:close/>
                  <a:moveTo>
                    <a:pt x="70" y="120"/>
                  </a:moveTo>
                  <a:lnTo>
                    <a:pt x="70" y="116"/>
                  </a:lnTo>
                  <a:lnTo>
                    <a:pt x="70" y="112"/>
                  </a:lnTo>
                  <a:lnTo>
                    <a:pt x="70" y="108"/>
                  </a:lnTo>
                  <a:lnTo>
                    <a:pt x="74" y="108"/>
                  </a:lnTo>
                  <a:lnTo>
                    <a:pt x="74" y="112"/>
                  </a:lnTo>
                  <a:lnTo>
                    <a:pt x="70" y="112"/>
                  </a:lnTo>
                  <a:lnTo>
                    <a:pt x="70" y="120"/>
                  </a:lnTo>
                  <a:lnTo>
                    <a:pt x="70" y="120"/>
                  </a:lnTo>
                  <a:lnTo>
                    <a:pt x="70" y="120"/>
                  </a:lnTo>
                  <a:close/>
                  <a:moveTo>
                    <a:pt x="96" y="116"/>
                  </a:moveTo>
                  <a:lnTo>
                    <a:pt x="96" y="112"/>
                  </a:lnTo>
                  <a:lnTo>
                    <a:pt x="94" y="112"/>
                  </a:lnTo>
                  <a:lnTo>
                    <a:pt x="94" y="108"/>
                  </a:lnTo>
                  <a:lnTo>
                    <a:pt x="96" y="112"/>
                  </a:lnTo>
                  <a:lnTo>
                    <a:pt x="96" y="116"/>
                  </a:lnTo>
                  <a:lnTo>
                    <a:pt x="96" y="116"/>
                  </a:lnTo>
                  <a:lnTo>
                    <a:pt x="96" y="116"/>
                  </a:lnTo>
                  <a:close/>
                  <a:moveTo>
                    <a:pt x="86" y="124"/>
                  </a:moveTo>
                  <a:lnTo>
                    <a:pt x="90" y="120"/>
                  </a:lnTo>
                  <a:lnTo>
                    <a:pt x="90" y="116"/>
                  </a:lnTo>
                  <a:lnTo>
                    <a:pt x="90" y="112"/>
                  </a:lnTo>
                  <a:lnTo>
                    <a:pt x="94" y="112"/>
                  </a:lnTo>
                  <a:lnTo>
                    <a:pt x="94" y="116"/>
                  </a:lnTo>
                  <a:lnTo>
                    <a:pt x="96" y="116"/>
                  </a:lnTo>
                  <a:lnTo>
                    <a:pt x="100" y="120"/>
                  </a:lnTo>
                  <a:lnTo>
                    <a:pt x="100" y="124"/>
                  </a:lnTo>
                  <a:lnTo>
                    <a:pt x="100" y="126"/>
                  </a:lnTo>
                  <a:lnTo>
                    <a:pt x="100" y="124"/>
                  </a:lnTo>
                  <a:lnTo>
                    <a:pt x="96" y="124"/>
                  </a:lnTo>
                  <a:lnTo>
                    <a:pt x="94" y="120"/>
                  </a:lnTo>
                  <a:lnTo>
                    <a:pt x="94" y="116"/>
                  </a:lnTo>
                  <a:lnTo>
                    <a:pt x="90" y="116"/>
                  </a:lnTo>
                  <a:lnTo>
                    <a:pt x="90" y="120"/>
                  </a:lnTo>
                  <a:lnTo>
                    <a:pt x="90" y="124"/>
                  </a:lnTo>
                  <a:lnTo>
                    <a:pt x="86" y="124"/>
                  </a:lnTo>
                  <a:lnTo>
                    <a:pt x="86" y="124"/>
                  </a:lnTo>
                  <a:lnTo>
                    <a:pt x="86" y="124"/>
                  </a:lnTo>
                  <a:close/>
                  <a:moveTo>
                    <a:pt x="104" y="120"/>
                  </a:moveTo>
                  <a:lnTo>
                    <a:pt x="104" y="116"/>
                  </a:lnTo>
                  <a:lnTo>
                    <a:pt x="104" y="112"/>
                  </a:lnTo>
                  <a:lnTo>
                    <a:pt x="108" y="112"/>
                  </a:lnTo>
                  <a:lnTo>
                    <a:pt x="112" y="112"/>
                  </a:lnTo>
                  <a:lnTo>
                    <a:pt x="116" y="112"/>
                  </a:lnTo>
                  <a:lnTo>
                    <a:pt x="120" y="112"/>
                  </a:lnTo>
                  <a:lnTo>
                    <a:pt x="116" y="116"/>
                  </a:lnTo>
                  <a:lnTo>
                    <a:pt x="120" y="116"/>
                  </a:lnTo>
                  <a:lnTo>
                    <a:pt x="120" y="120"/>
                  </a:lnTo>
                  <a:lnTo>
                    <a:pt x="120" y="124"/>
                  </a:lnTo>
                  <a:lnTo>
                    <a:pt x="120" y="126"/>
                  </a:lnTo>
                  <a:lnTo>
                    <a:pt x="120" y="130"/>
                  </a:lnTo>
                  <a:lnTo>
                    <a:pt x="122" y="130"/>
                  </a:lnTo>
                  <a:lnTo>
                    <a:pt x="122" y="134"/>
                  </a:lnTo>
                  <a:lnTo>
                    <a:pt x="120" y="134"/>
                  </a:lnTo>
                  <a:lnTo>
                    <a:pt x="122" y="134"/>
                  </a:lnTo>
                  <a:lnTo>
                    <a:pt x="122" y="138"/>
                  </a:lnTo>
                  <a:lnTo>
                    <a:pt x="122" y="134"/>
                  </a:lnTo>
                  <a:lnTo>
                    <a:pt x="120" y="134"/>
                  </a:lnTo>
                  <a:lnTo>
                    <a:pt x="116" y="134"/>
                  </a:lnTo>
                  <a:lnTo>
                    <a:pt x="112" y="130"/>
                  </a:lnTo>
                  <a:lnTo>
                    <a:pt x="112" y="126"/>
                  </a:lnTo>
                  <a:lnTo>
                    <a:pt x="116" y="126"/>
                  </a:lnTo>
                  <a:lnTo>
                    <a:pt x="116" y="124"/>
                  </a:lnTo>
                  <a:lnTo>
                    <a:pt x="112" y="124"/>
                  </a:lnTo>
                  <a:lnTo>
                    <a:pt x="108" y="124"/>
                  </a:lnTo>
                  <a:lnTo>
                    <a:pt x="108" y="120"/>
                  </a:lnTo>
                  <a:lnTo>
                    <a:pt x="104" y="120"/>
                  </a:lnTo>
                  <a:lnTo>
                    <a:pt x="104" y="120"/>
                  </a:lnTo>
                  <a:lnTo>
                    <a:pt x="104" y="120"/>
                  </a:lnTo>
                  <a:close/>
                  <a:moveTo>
                    <a:pt x="78" y="116"/>
                  </a:moveTo>
                  <a:lnTo>
                    <a:pt x="78" y="112"/>
                  </a:lnTo>
                  <a:lnTo>
                    <a:pt x="82" y="112"/>
                  </a:lnTo>
                  <a:lnTo>
                    <a:pt x="82" y="116"/>
                  </a:lnTo>
                  <a:lnTo>
                    <a:pt x="78" y="116"/>
                  </a:lnTo>
                  <a:lnTo>
                    <a:pt x="78" y="116"/>
                  </a:lnTo>
                  <a:lnTo>
                    <a:pt x="78" y="116"/>
                  </a:lnTo>
                  <a:close/>
                  <a:moveTo>
                    <a:pt x="46" y="120"/>
                  </a:moveTo>
                  <a:lnTo>
                    <a:pt x="42" y="120"/>
                  </a:lnTo>
                  <a:lnTo>
                    <a:pt x="42" y="116"/>
                  </a:lnTo>
                  <a:lnTo>
                    <a:pt x="46" y="116"/>
                  </a:lnTo>
                  <a:lnTo>
                    <a:pt x="46" y="120"/>
                  </a:lnTo>
                  <a:lnTo>
                    <a:pt x="46" y="116"/>
                  </a:lnTo>
                  <a:lnTo>
                    <a:pt x="50" y="120"/>
                  </a:lnTo>
                  <a:lnTo>
                    <a:pt x="46" y="120"/>
                  </a:lnTo>
                  <a:lnTo>
                    <a:pt x="46" y="120"/>
                  </a:lnTo>
                  <a:lnTo>
                    <a:pt x="46" y="120"/>
                  </a:lnTo>
                  <a:close/>
                  <a:moveTo>
                    <a:pt x="42" y="126"/>
                  </a:moveTo>
                  <a:lnTo>
                    <a:pt x="42" y="124"/>
                  </a:lnTo>
                  <a:lnTo>
                    <a:pt x="42" y="120"/>
                  </a:lnTo>
                  <a:lnTo>
                    <a:pt x="42" y="124"/>
                  </a:lnTo>
                  <a:lnTo>
                    <a:pt x="46" y="124"/>
                  </a:lnTo>
                  <a:lnTo>
                    <a:pt x="46" y="126"/>
                  </a:lnTo>
                  <a:lnTo>
                    <a:pt x="42" y="126"/>
                  </a:lnTo>
                  <a:lnTo>
                    <a:pt x="42" y="126"/>
                  </a:lnTo>
                  <a:lnTo>
                    <a:pt x="42" y="126"/>
                  </a:lnTo>
                  <a:close/>
                  <a:moveTo>
                    <a:pt x="86" y="134"/>
                  </a:moveTo>
                  <a:lnTo>
                    <a:pt x="86" y="138"/>
                  </a:lnTo>
                  <a:lnTo>
                    <a:pt x="82" y="138"/>
                  </a:lnTo>
                  <a:lnTo>
                    <a:pt x="82" y="142"/>
                  </a:lnTo>
                  <a:lnTo>
                    <a:pt x="78" y="142"/>
                  </a:lnTo>
                  <a:lnTo>
                    <a:pt x="74" y="142"/>
                  </a:lnTo>
                  <a:lnTo>
                    <a:pt x="74" y="146"/>
                  </a:lnTo>
                  <a:lnTo>
                    <a:pt x="70" y="146"/>
                  </a:lnTo>
                  <a:lnTo>
                    <a:pt x="70" y="150"/>
                  </a:lnTo>
                  <a:lnTo>
                    <a:pt x="70" y="146"/>
                  </a:lnTo>
                  <a:lnTo>
                    <a:pt x="70" y="142"/>
                  </a:lnTo>
                  <a:lnTo>
                    <a:pt x="70" y="138"/>
                  </a:lnTo>
                  <a:lnTo>
                    <a:pt x="70" y="134"/>
                  </a:lnTo>
                  <a:lnTo>
                    <a:pt x="70" y="130"/>
                  </a:lnTo>
                  <a:lnTo>
                    <a:pt x="70" y="126"/>
                  </a:lnTo>
                  <a:lnTo>
                    <a:pt x="70" y="124"/>
                  </a:lnTo>
                  <a:lnTo>
                    <a:pt x="66" y="124"/>
                  </a:lnTo>
                  <a:lnTo>
                    <a:pt x="70" y="124"/>
                  </a:lnTo>
                  <a:lnTo>
                    <a:pt x="74" y="124"/>
                  </a:lnTo>
                  <a:lnTo>
                    <a:pt x="78" y="126"/>
                  </a:lnTo>
                  <a:lnTo>
                    <a:pt x="78" y="130"/>
                  </a:lnTo>
                  <a:lnTo>
                    <a:pt x="82" y="126"/>
                  </a:lnTo>
                  <a:lnTo>
                    <a:pt x="82" y="130"/>
                  </a:lnTo>
                  <a:lnTo>
                    <a:pt x="86" y="130"/>
                  </a:lnTo>
                  <a:lnTo>
                    <a:pt x="86" y="126"/>
                  </a:lnTo>
                  <a:lnTo>
                    <a:pt x="86" y="130"/>
                  </a:lnTo>
                  <a:lnTo>
                    <a:pt x="86" y="134"/>
                  </a:lnTo>
                  <a:lnTo>
                    <a:pt x="86" y="134"/>
                  </a:lnTo>
                  <a:lnTo>
                    <a:pt x="86" y="134"/>
                  </a:lnTo>
                  <a:close/>
                  <a:moveTo>
                    <a:pt x="104" y="130"/>
                  </a:moveTo>
                  <a:lnTo>
                    <a:pt x="104" y="126"/>
                  </a:lnTo>
                  <a:lnTo>
                    <a:pt x="108" y="126"/>
                  </a:lnTo>
                  <a:lnTo>
                    <a:pt x="108" y="130"/>
                  </a:lnTo>
                  <a:lnTo>
                    <a:pt x="104" y="130"/>
                  </a:lnTo>
                  <a:lnTo>
                    <a:pt x="104" y="130"/>
                  </a:lnTo>
                  <a:lnTo>
                    <a:pt x="104" y="130"/>
                  </a:lnTo>
                  <a:close/>
                  <a:moveTo>
                    <a:pt x="108" y="146"/>
                  </a:moveTo>
                  <a:lnTo>
                    <a:pt x="112" y="146"/>
                  </a:lnTo>
                  <a:lnTo>
                    <a:pt x="112" y="142"/>
                  </a:lnTo>
                  <a:lnTo>
                    <a:pt x="108" y="142"/>
                  </a:lnTo>
                  <a:lnTo>
                    <a:pt x="108" y="138"/>
                  </a:lnTo>
                  <a:lnTo>
                    <a:pt x="108" y="142"/>
                  </a:lnTo>
                  <a:lnTo>
                    <a:pt x="104" y="142"/>
                  </a:lnTo>
                  <a:lnTo>
                    <a:pt x="104" y="138"/>
                  </a:lnTo>
                  <a:lnTo>
                    <a:pt x="104" y="134"/>
                  </a:lnTo>
                  <a:lnTo>
                    <a:pt x="104" y="130"/>
                  </a:lnTo>
                  <a:lnTo>
                    <a:pt x="104" y="126"/>
                  </a:lnTo>
                  <a:lnTo>
                    <a:pt x="108" y="130"/>
                  </a:lnTo>
                  <a:lnTo>
                    <a:pt x="108" y="134"/>
                  </a:lnTo>
                  <a:lnTo>
                    <a:pt x="108" y="130"/>
                  </a:lnTo>
                  <a:lnTo>
                    <a:pt x="112" y="130"/>
                  </a:lnTo>
                  <a:lnTo>
                    <a:pt x="112" y="134"/>
                  </a:lnTo>
                  <a:lnTo>
                    <a:pt x="116" y="138"/>
                  </a:lnTo>
                  <a:lnTo>
                    <a:pt x="112" y="138"/>
                  </a:lnTo>
                  <a:lnTo>
                    <a:pt x="112" y="142"/>
                  </a:lnTo>
                  <a:lnTo>
                    <a:pt x="116" y="142"/>
                  </a:lnTo>
                  <a:lnTo>
                    <a:pt x="116" y="146"/>
                  </a:lnTo>
                  <a:lnTo>
                    <a:pt x="116" y="150"/>
                  </a:lnTo>
                  <a:lnTo>
                    <a:pt x="116" y="152"/>
                  </a:lnTo>
                  <a:lnTo>
                    <a:pt x="116" y="150"/>
                  </a:lnTo>
                  <a:lnTo>
                    <a:pt x="112" y="150"/>
                  </a:lnTo>
                  <a:lnTo>
                    <a:pt x="112" y="152"/>
                  </a:lnTo>
                  <a:lnTo>
                    <a:pt x="108" y="152"/>
                  </a:lnTo>
                  <a:lnTo>
                    <a:pt x="112" y="150"/>
                  </a:lnTo>
                  <a:lnTo>
                    <a:pt x="108" y="150"/>
                  </a:lnTo>
                  <a:lnTo>
                    <a:pt x="108" y="146"/>
                  </a:lnTo>
                  <a:lnTo>
                    <a:pt x="108" y="146"/>
                  </a:lnTo>
                  <a:lnTo>
                    <a:pt x="108" y="146"/>
                  </a:lnTo>
                  <a:close/>
                  <a:moveTo>
                    <a:pt x="42" y="130"/>
                  </a:moveTo>
                  <a:lnTo>
                    <a:pt x="38" y="130"/>
                  </a:lnTo>
                  <a:lnTo>
                    <a:pt x="42" y="130"/>
                  </a:lnTo>
                  <a:lnTo>
                    <a:pt x="42" y="130"/>
                  </a:lnTo>
                  <a:lnTo>
                    <a:pt x="42" y="130"/>
                  </a:lnTo>
                  <a:close/>
                  <a:moveTo>
                    <a:pt x="38" y="146"/>
                  </a:moveTo>
                  <a:lnTo>
                    <a:pt x="38" y="150"/>
                  </a:lnTo>
                  <a:lnTo>
                    <a:pt x="34" y="150"/>
                  </a:lnTo>
                  <a:lnTo>
                    <a:pt x="34" y="152"/>
                  </a:lnTo>
                  <a:lnTo>
                    <a:pt x="30" y="152"/>
                  </a:lnTo>
                  <a:lnTo>
                    <a:pt x="26" y="156"/>
                  </a:lnTo>
                  <a:lnTo>
                    <a:pt x="24" y="160"/>
                  </a:lnTo>
                  <a:lnTo>
                    <a:pt x="26" y="160"/>
                  </a:lnTo>
                  <a:lnTo>
                    <a:pt x="24" y="164"/>
                  </a:lnTo>
                  <a:lnTo>
                    <a:pt x="24" y="168"/>
                  </a:lnTo>
                  <a:lnTo>
                    <a:pt x="20" y="168"/>
                  </a:lnTo>
                  <a:lnTo>
                    <a:pt x="16" y="168"/>
                  </a:lnTo>
                  <a:lnTo>
                    <a:pt x="16" y="172"/>
                  </a:lnTo>
                  <a:lnTo>
                    <a:pt x="16" y="176"/>
                  </a:lnTo>
                  <a:lnTo>
                    <a:pt x="12" y="176"/>
                  </a:lnTo>
                  <a:lnTo>
                    <a:pt x="12" y="180"/>
                  </a:lnTo>
                  <a:lnTo>
                    <a:pt x="8" y="180"/>
                  </a:lnTo>
                  <a:lnTo>
                    <a:pt x="4" y="182"/>
                  </a:lnTo>
                  <a:lnTo>
                    <a:pt x="4" y="180"/>
                  </a:lnTo>
                  <a:lnTo>
                    <a:pt x="4" y="176"/>
                  </a:lnTo>
                  <a:lnTo>
                    <a:pt x="8" y="176"/>
                  </a:lnTo>
                  <a:lnTo>
                    <a:pt x="12" y="172"/>
                  </a:lnTo>
                  <a:lnTo>
                    <a:pt x="12" y="168"/>
                  </a:lnTo>
                  <a:lnTo>
                    <a:pt x="16" y="168"/>
                  </a:lnTo>
                  <a:lnTo>
                    <a:pt x="20" y="160"/>
                  </a:lnTo>
                  <a:lnTo>
                    <a:pt x="24" y="160"/>
                  </a:lnTo>
                  <a:lnTo>
                    <a:pt x="24" y="156"/>
                  </a:lnTo>
                  <a:lnTo>
                    <a:pt x="26" y="152"/>
                  </a:lnTo>
                  <a:lnTo>
                    <a:pt x="26" y="156"/>
                  </a:lnTo>
                  <a:lnTo>
                    <a:pt x="26" y="152"/>
                  </a:lnTo>
                  <a:lnTo>
                    <a:pt x="30" y="150"/>
                  </a:lnTo>
                  <a:lnTo>
                    <a:pt x="26" y="150"/>
                  </a:lnTo>
                  <a:lnTo>
                    <a:pt x="30" y="150"/>
                  </a:lnTo>
                  <a:lnTo>
                    <a:pt x="34" y="146"/>
                  </a:lnTo>
                  <a:lnTo>
                    <a:pt x="34" y="142"/>
                  </a:lnTo>
                  <a:lnTo>
                    <a:pt x="30" y="142"/>
                  </a:lnTo>
                  <a:lnTo>
                    <a:pt x="30" y="138"/>
                  </a:lnTo>
                  <a:lnTo>
                    <a:pt x="34" y="138"/>
                  </a:lnTo>
                  <a:lnTo>
                    <a:pt x="34" y="142"/>
                  </a:lnTo>
                  <a:lnTo>
                    <a:pt x="34" y="138"/>
                  </a:lnTo>
                  <a:lnTo>
                    <a:pt x="34" y="134"/>
                  </a:lnTo>
                  <a:lnTo>
                    <a:pt x="34" y="138"/>
                  </a:lnTo>
                  <a:lnTo>
                    <a:pt x="34" y="134"/>
                  </a:lnTo>
                  <a:lnTo>
                    <a:pt x="34" y="130"/>
                  </a:lnTo>
                  <a:lnTo>
                    <a:pt x="38" y="130"/>
                  </a:lnTo>
                  <a:lnTo>
                    <a:pt x="38" y="134"/>
                  </a:lnTo>
                  <a:lnTo>
                    <a:pt x="34" y="138"/>
                  </a:lnTo>
                  <a:lnTo>
                    <a:pt x="34" y="142"/>
                  </a:lnTo>
                  <a:lnTo>
                    <a:pt x="38" y="142"/>
                  </a:lnTo>
                  <a:lnTo>
                    <a:pt x="38" y="146"/>
                  </a:lnTo>
                  <a:lnTo>
                    <a:pt x="38" y="146"/>
                  </a:lnTo>
                  <a:lnTo>
                    <a:pt x="38" y="146"/>
                  </a:lnTo>
                  <a:close/>
                  <a:moveTo>
                    <a:pt x="90" y="152"/>
                  </a:moveTo>
                  <a:lnTo>
                    <a:pt x="94" y="152"/>
                  </a:lnTo>
                  <a:lnTo>
                    <a:pt x="94" y="150"/>
                  </a:lnTo>
                  <a:lnTo>
                    <a:pt x="94" y="146"/>
                  </a:lnTo>
                  <a:lnTo>
                    <a:pt x="96" y="146"/>
                  </a:lnTo>
                  <a:lnTo>
                    <a:pt x="96" y="142"/>
                  </a:lnTo>
                  <a:lnTo>
                    <a:pt x="96" y="138"/>
                  </a:lnTo>
                  <a:lnTo>
                    <a:pt x="96" y="134"/>
                  </a:lnTo>
                  <a:lnTo>
                    <a:pt x="100" y="134"/>
                  </a:lnTo>
                  <a:lnTo>
                    <a:pt x="100" y="138"/>
                  </a:lnTo>
                  <a:lnTo>
                    <a:pt x="100" y="142"/>
                  </a:lnTo>
                  <a:lnTo>
                    <a:pt x="100" y="146"/>
                  </a:lnTo>
                  <a:lnTo>
                    <a:pt x="100" y="150"/>
                  </a:lnTo>
                  <a:lnTo>
                    <a:pt x="96" y="150"/>
                  </a:lnTo>
                  <a:lnTo>
                    <a:pt x="96" y="152"/>
                  </a:lnTo>
                  <a:lnTo>
                    <a:pt x="94" y="152"/>
                  </a:lnTo>
                  <a:lnTo>
                    <a:pt x="94" y="156"/>
                  </a:lnTo>
                  <a:lnTo>
                    <a:pt x="94" y="160"/>
                  </a:lnTo>
                  <a:lnTo>
                    <a:pt x="94" y="164"/>
                  </a:lnTo>
                  <a:lnTo>
                    <a:pt x="90" y="164"/>
                  </a:lnTo>
                  <a:lnTo>
                    <a:pt x="90" y="160"/>
                  </a:lnTo>
                  <a:lnTo>
                    <a:pt x="90" y="156"/>
                  </a:lnTo>
                  <a:lnTo>
                    <a:pt x="90" y="152"/>
                  </a:lnTo>
                  <a:lnTo>
                    <a:pt x="90" y="152"/>
                  </a:lnTo>
                  <a:lnTo>
                    <a:pt x="90" y="152"/>
                  </a:lnTo>
                  <a:close/>
                  <a:moveTo>
                    <a:pt x="90" y="150"/>
                  </a:moveTo>
                  <a:lnTo>
                    <a:pt x="90" y="152"/>
                  </a:lnTo>
                  <a:lnTo>
                    <a:pt x="90" y="156"/>
                  </a:lnTo>
                  <a:lnTo>
                    <a:pt x="86" y="156"/>
                  </a:lnTo>
                  <a:lnTo>
                    <a:pt x="86" y="160"/>
                  </a:lnTo>
                  <a:lnTo>
                    <a:pt x="86" y="164"/>
                  </a:lnTo>
                  <a:lnTo>
                    <a:pt x="90" y="164"/>
                  </a:lnTo>
                  <a:lnTo>
                    <a:pt x="90" y="168"/>
                  </a:lnTo>
                  <a:lnTo>
                    <a:pt x="90" y="172"/>
                  </a:lnTo>
                  <a:lnTo>
                    <a:pt x="86" y="172"/>
                  </a:lnTo>
                  <a:lnTo>
                    <a:pt x="82" y="172"/>
                  </a:lnTo>
                  <a:lnTo>
                    <a:pt x="82" y="168"/>
                  </a:lnTo>
                  <a:lnTo>
                    <a:pt x="82" y="164"/>
                  </a:lnTo>
                  <a:lnTo>
                    <a:pt x="78" y="164"/>
                  </a:lnTo>
                  <a:lnTo>
                    <a:pt x="78" y="160"/>
                  </a:lnTo>
                  <a:lnTo>
                    <a:pt x="74" y="160"/>
                  </a:lnTo>
                  <a:lnTo>
                    <a:pt x="78" y="160"/>
                  </a:lnTo>
                  <a:lnTo>
                    <a:pt x="78" y="156"/>
                  </a:lnTo>
                  <a:lnTo>
                    <a:pt x="82" y="156"/>
                  </a:lnTo>
                  <a:lnTo>
                    <a:pt x="82" y="152"/>
                  </a:lnTo>
                  <a:lnTo>
                    <a:pt x="82" y="150"/>
                  </a:lnTo>
                  <a:lnTo>
                    <a:pt x="82" y="146"/>
                  </a:lnTo>
                  <a:lnTo>
                    <a:pt x="86" y="142"/>
                  </a:lnTo>
                  <a:lnTo>
                    <a:pt x="86" y="138"/>
                  </a:lnTo>
                  <a:lnTo>
                    <a:pt x="90" y="138"/>
                  </a:lnTo>
                  <a:lnTo>
                    <a:pt x="94" y="138"/>
                  </a:lnTo>
                  <a:lnTo>
                    <a:pt x="94" y="142"/>
                  </a:lnTo>
                  <a:lnTo>
                    <a:pt x="94" y="146"/>
                  </a:lnTo>
                  <a:lnTo>
                    <a:pt x="90" y="146"/>
                  </a:lnTo>
                  <a:lnTo>
                    <a:pt x="90" y="150"/>
                  </a:lnTo>
                  <a:lnTo>
                    <a:pt x="90" y="150"/>
                  </a:lnTo>
                  <a:lnTo>
                    <a:pt x="90" y="150"/>
                  </a:lnTo>
                  <a:close/>
                  <a:moveTo>
                    <a:pt x="122" y="156"/>
                  </a:moveTo>
                  <a:lnTo>
                    <a:pt x="120" y="152"/>
                  </a:lnTo>
                  <a:lnTo>
                    <a:pt x="120" y="150"/>
                  </a:lnTo>
                  <a:lnTo>
                    <a:pt x="122" y="146"/>
                  </a:lnTo>
                  <a:lnTo>
                    <a:pt x="122" y="150"/>
                  </a:lnTo>
                  <a:lnTo>
                    <a:pt x="122" y="152"/>
                  </a:lnTo>
                  <a:lnTo>
                    <a:pt x="122" y="156"/>
                  </a:lnTo>
                  <a:lnTo>
                    <a:pt x="122" y="156"/>
                  </a:lnTo>
                  <a:lnTo>
                    <a:pt x="122" y="156"/>
                  </a:lnTo>
                  <a:close/>
                  <a:moveTo>
                    <a:pt x="108" y="152"/>
                  </a:moveTo>
                  <a:lnTo>
                    <a:pt x="108" y="156"/>
                  </a:lnTo>
                  <a:lnTo>
                    <a:pt x="108" y="160"/>
                  </a:lnTo>
                  <a:lnTo>
                    <a:pt x="104" y="160"/>
                  </a:lnTo>
                  <a:lnTo>
                    <a:pt x="100" y="160"/>
                  </a:lnTo>
                  <a:lnTo>
                    <a:pt x="96" y="160"/>
                  </a:lnTo>
                  <a:lnTo>
                    <a:pt x="96" y="156"/>
                  </a:lnTo>
                  <a:lnTo>
                    <a:pt x="100" y="156"/>
                  </a:lnTo>
                  <a:lnTo>
                    <a:pt x="100" y="152"/>
                  </a:lnTo>
                  <a:lnTo>
                    <a:pt x="104" y="152"/>
                  </a:lnTo>
                  <a:lnTo>
                    <a:pt x="108" y="152"/>
                  </a:lnTo>
                  <a:lnTo>
                    <a:pt x="108" y="152"/>
                  </a:lnTo>
                  <a:lnTo>
                    <a:pt x="108" y="152"/>
                  </a:lnTo>
                  <a:close/>
                  <a:moveTo>
                    <a:pt x="116" y="156"/>
                  </a:moveTo>
                  <a:lnTo>
                    <a:pt x="116" y="152"/>
                  </a:lnTo>
                  <a:lnTo>
                    <a:pt x="116" y="156"/>
                  </a:lnTo>
                  <a:lnTo>
                    <a:pt x="116" y="156"/>
                  </a:lnTo>
                  <a:lnTo>
                    <a:pt x="116" y="156"/>
                  </a:lnTo>
                  <a:close/>
                  <a:moveTo>
                    <a:pt x="126" y="160"/>
                  </a:moveTo>
                  <a:lnTo>
                    <a:pt x="126" y="156"/>
                  </a:lnTo>
                  <a:lnTo>
                    <a:pt x="126" y="152"/>
                  </a:lnTo>
                  <a:lnTo>
                    <a:pt x="130" y="156"/>
                  </a:lnTo>
                  <a:lnTo>
                    <a:pt x="130" y="160"/>
                  </a:lnTo>
                  <a:lnTo>
                    <a:pt x="126" y="160"/>
                  </a:lnTo>
                  <a:lnTo>
                    <a:pt x="126" y="160"/>
                  </a:lnTo>
                  <a:lnTo>
                    <a:pt x="126" y="160"/>
                  </a:lnTo>
                  <a:close/>
                  <a:moveTo>
                    <a:pt x="74" y="202"/>
                  </a:moveTo>
                  <a:lnTo>
                    <a:pt x="74" y="206"/>
                  </a:lnTo>
                  <a:lnTo>
                    <a:pt x="74" y="208"/>
                  </a:lnTo>
                  <a:lnTo>
                    <a:pt x="70" y="208"/>
                  </a:lnTo>
                  <a:lnTo>
                    <a:pt x="70" y="206"/>
                  </a:lnTo>
                  <a:lnTo>
                    <a:pt x="70" y="202"/>
                  </a:lnTo>
                  <a:lnTo>
                    <a:pt x="70" y="198"/>
                  </a:lnTo>
                  <a:lnTo>
                    <a:pt x="70" y="194"/>
                  </a:lnTo>
                  <a:lnTo>
                    <a:pt x="74" y="194"/>
                  </a:lnTo>
                  <a:lnTo>
                    <a:pt x="74" y="190"/>
                  </a:lnTo>
                  <a:lnTo>
                    <a:pt x="78" y="186"/>
                  </a:lnTo>
                  <a:lnTo>
                    <a:pt x="78" y="190"/>
                  </a:lnTo>
                  <a:lnTo>
                    <a:pt x="82" y="186"/>
                  </a:lnTo>
                  <a:lnTo>
                    <a:pt x="86" y="186"/>
                  </a:lnTo>
                  <a:lnTo>
                    <a:pt x="86" y="182"/>
                  </a:lnTo>
                  <a:lnTo>
                    <a:pt x="86" y="180"/>
                  </a:lnTo>
                  <a:lnTo>
                    <a:pt x="90" y="180"/>
                  </a:lnTo>
                  <a:lnTo>
                    <a:pt x="90" y="176"/>
                  </a:lnTo>
                  <a:lnTo>
                    <a:pt x="94" y="180"/>
                  </a:lnTo>
                  <a:lnTo>
                    <a:pt x="96" y="180"/>
                  </a:lnTo>
                  <a:lnTo>
                    <a:pt x="96" y="182"/>
                  </a:lnTo>
                  <a:lnTo>
                    <a:pt x="96" y="186"/>
                  </a:lnTo>
                  <a:lnTo>
                    <a:pt x="96" y="190"/>
                  </a:lnTo>
                  <a:lnTo>
                    <a:pt x="94" y="190"/>
                  </a:lnTo>
                  <a:lnTo>
                    <a:pt x="96" y="190"/>
                  </a:lnTo>
                  <a:lnTo>
                    <a:pt x="96" y="186"/>
                  </a:lnTo>
                  <a:lnTo>
                    <a:pt x="100" y="186"/>
                  </a:lnTo>
                  <a:lnTo>
                    <a:pt x="104" y="186"/>
                  </a:lnTo>
                  <a:lnTo>
                    <a:pt x="104" y="182"/>
                  </a:lnTo>
                  <a:lnTo>
                    <a:pt x="100" y="182"/>
                  </a:lnTo>
                  <a:lnTo>
                    <a:pt x="104" y="182"/>
                  </a:lnTo>
                  <a:lnTo>
                    <a:pt x="104" y="180"/>
                  </a:lnTo>
                  <a:lnTo>
                    <a:pt x="108" y="180"/>
                  </a:lnTo>
                  <a:lnTo>
                    <a:pt x="108" y="182"/>
                  </a:lnTo>
                  <a:lnTo>
                    <a:pt x="108" y="180"/>
                  </a:lnTo>
                  <a:lnTo>
                    <a:pt x="108" y="176"/>
                  </a:lnTo>
                  <a:lnTo>
                    <a:pt x="112" y="176"/>
                  </a:lnTo>
                  <a:lnTo>
                    <a:pt x="112" y="172"/>
                  </a:lnTo>
                  <a:lnTo>
                    <a:pt x="112" y="176"/>
                  </a:lnTo>
                  <a:lnTo>
                    <a:pt x="116" y="176"/>
                  </a:lnTo>
                  <a:lnTo>
                    <a:pt x="116" y="172"/>
                  </a:lnTo>
                  <a:lnTo>
                    <a:pt x="120" y="172"/>
                  </a:lnTo>
                  <a:lnTo>
                    <a:pt x="120" y="168"/>
                  </a:lnTo>
                  <a:lnTo>
                    <a:pt x="120" y="164"/>
                  </a:lnTo>
                  <a:lnTo>
                    <a:pt x="120" y="160"/>
                  </a:lnTo>
                  <a:lnTo>
                    <a:pt x="120" y="156"/>
                  </a:lnTo>
                  <a:lnTo>
                    <a:pt x="120" y="160"/>
                  </a:lnTo>
                  <a:lnTo>
                    <a:pt x="122" y="160"/>
                  </a:lnTo>
                  <a:lnTo>
                    <a:pt x="122" y="164"/>
                  </a:lnTo>
                  <a:lnTo>
                    <a:pt x="126" y="164"/>
                  </a:lnTo>
                  <a:lnTo>
                    <a:pt x="126" y="168"/>
                  </a:lnTo>
                  <a:lnTo>
                    <a:pt x="130" y="168"/>
                  </a:lnTo>
                  <a:lnTo>
                    <a:pt x="130" y="172"/>
                  </a:lnTo>
                  <a:lnTo>
                    <a:pt x="130" y="176"/>
                  </a:lnTo>
                  <a:lnTo>
                    <a:pt x="130" y="180"/>
                  </a:lnTo>
                  <a:lnTo>
                    <a:pt x="126" y="180"/>
                  </a:lnTo>
                  <a:lnTo>
                    <a:pt x="130" y="180"/>
                  </a:lnTo>
                  <a:lnTo>
                    <a:pt x="134" y="180"/>
                  </a:lnTo>
                  <a:lnTo>
                    <a:pt x="134" y="182"/>
                  </a:lnTo>
                  <a:lnTo>
                    <a:pt x="130" y="182"/>
                  </a:lnTo>
                  <a:lnTo>
                    <a:pt x="130" y="186"/>
                  </a:lnTo>
                  <a:lnTo>
                    <a:pt x="134" y="186"/>
                  </a:lnTo>
                  <a:lnTo>
                    <a:pt x="134" y="190"/>
                  </a:lnTo>
                  <a:lnTo>
                    <a:pt x="134" y="194"/>
                  </a:lnTo>
                  <a:lnTo>
                    <a:pt x="134" y="198"/>
                  </a:lnTo>
                  <a:lnTo>
                    <a:pt x="134" y="202"/>
                  </a:lnTo>
                  <a:lnTo>
                    <a:pt x="134" y="206"/>
                  </a:lnTo>
                  <a:lnTo>
                    <a:pt x="130" y="206"/>
                  </a:lnTo>
                  <a:lnTo>
                    <a:pt x="130" y="208"/>
                  </a:lnTo>
                  <a:lnTo>
                    <a:pt x="130" y="212"/>
                  </a:lnTo>
                  <a:lnTo>
                    <a:pt x="130" y="216"/>
                  </a:lnTo>
                  <a:lnTo>
                    <a:pt x="130" y="220"/>
                  </a:lnTo>
                  <a:lnTo>
                    <a:pt x="130" y="216"/>
                  </a:lnTo>
                  <a:lnTo>
                    <a:pt x="126" y="216"/>
                  </a:lnTo>
                  <a:lnTo>
                    <a:pt x="126" y="212"/>
                  </a:lnTo>
                  <a:lnTo>
                    <a:pt x="130" y="212"/>
                  </a:lnTo>
                  <a:lnTo>
                    <a:pt x="126" y="208"/>
                  </a:lnTo>
                  <a:lnTo>
                    <a:pt x="126" y="206"/>
                  </a:lnTo>
                  <a:lnTo>
                    <a:pt x="126" y="202"/>
                  </a:lnTo>
                  <a:lnTo>
                    <a:pt x="122" y="202"/>
                  </a:lnTo>
                  <a:lnTo>
                    <a:pt x="122" y="206"/>
                  </a:lnTo>
                  <a:lnTo>
                    <a:pt x="120" y="206"/>
                  </a:lnTo>
                  <a:lnTo>
                    <a:pt x="120" y="208"/>
                  </a:lnTo>
                  <a:lnTo>
                    <a:pt x="120" y="212"/>
                  </a:lnTo>
                  <a:lnTo>
                    <a:pt x="122" y="216"/>
                  </a:lnTo>
                  <a:lnTo>
                    <a:pt x="122" y="220"/>
                  </a:lnTo>
                  <a:lnTo>
                    <a:pt x="122" y="224"/>
                  </a:lnTo>
                  <a:lnTo>
                    <a:pt x="122" y="228"/>
                  </a:lnTo>
                  <a:lnTo>
                    <a:pt x="120" y="228"/>
                  </a:lnTo>
                  <a:lnTo>
                    <a:pt x="120" y="232"/>
                  </a:lnTo>
                  <a:lnTo>
                    <a:pt x="116" y="232"/>
                  </a:lnTo>
                  <a:lnTo>
                    <a:pt x="120" y="232"/>
                  </a:lnTo>
                  <a:lnTo>
                    <a:pt x="116" y="228"/>
                  </a:lnTo>
                  <a:lnTo>
                    <a:pt x="116" y="224"/>
                  </a:lnTo>
                  <a:lnTo>
                    <a:pt x="116" y="220"/>
                  </a:lnTo>
                  <a:lnTo>
                    <a:pt x="116" y="224"/>
                  </a:lnTo>
                  <a:lnTo>
                    <a:pt x="116" y="228"/>
                  </a:lnTo>
                  <a:lnTo>
                    <a:pt x="112" y="228"/>
                  </a:lnTo>
                  <a:lnTo>
                    <a:pt x="108" y="224"/>
                  </a:lnTo>
                  <a:lnTo>
                    <a:pt x="104" y="224"/>
                  </a:lnTo>
                  <a:lnTo>
                    <a:pt x="104" y="220"/>
                  </a:lnTo>
                  <a:lnTo>
                    <a:pt x="100" y="220"/>
                  </a:lnTo>
                  <a:lnTo>
                    <a:pt x="100" y="216"/>
                  </a:lnTo>
                  <a:lnTo>
                    <a:pt x="100" y="212"/>
                  </a:lnTo>
                  <a:lnTo>
                    <a:pt x="100" y="208"/>
                  </a:lnTo>
                  <a:lnTo>
                    <a:pt x="96" y="208"/>
                  </a:lnTo>
                  <a:lnTo>
                    <a:pt x="100" y="206"/>
                  </a:lnTo>
                  <a:lnTo>
                    <a:pt x="104" y="202"/>
                  </a:lnTo>
                  <a:lnTo>
                    <a:pt x="100" y="198"/>
                  </a:lnTo>
                  <a:lnTo>
                    <a:pt x="100" y="202"/>
                  </a:lnTo>
                  <a:lnTo>
                    <a:pt x="100" y="198"/>
                  </a:lnTo>
                  <a:lnTo>
                    <a:pt x="100" y="194"/>
                  </a:lnTo>
                  <a:lnTo>
                    <a:pt x="96" y="194"/>
                  </a:lnTo>
                  <a:lnTo>
                    <a:pt x="94" y="194"/>
                  </a:lnTo>
                  <a:lnTo>
                    <a:pt x="94" y="190"/>
                  </a:lnTo>
                  <a:lnTo>
                    <a:pt x="94" y="194"/>
                  </a:lnTo>
                  <a:lnTo>
                    <a:pt x="90" y="194"/>
                  </a:lnTo>
                  <a:lnTo>
                    <a:pt x="94" y="194"/>
                  </a:lnTo>
                  <a:lnTo>
                    <a:pt x="94" y="198"/>
                  </a:lnTo>
                  <a:lnTo>
                    <a:pt x="90" y="198"/>
                  </a:lnTo>
                  <a:lnTo>
                    <a:pt x="94" y="202"/>
                  </a:lnTo>
                  <a:lnTo>
                    <a:pt x="90" y="202"/>
                  </a:lnTo>
                  <a:lnTo>
                    <a:pt x="90" y="198"/>
                  </a:lnTo>
                  <a:lnTo>
                    <a:pt x="86" y="198"/>
                  </a:lnTo>
                  <a:lnTo>
                    <a:pt x="90" y="198"/>
                  </a:lnTo>
                  <a:lnTo>
                    <a:pt x="86" y="198"/>
                  </a:lnTo>
                  <a:lnTo>
                    <a:pt x="90" y="198"/>
                  </a:lnTo>
                  <a:lnTo>
                    <a:pt x="86" y="198"/>
                  </a:lnTo>
                  <a:lnTo>
                    <a:pt x="86" y="194"/>
                  </a:lnTo>
                  <a:lnTo>
                    <a:pt x="86" y="198"/>
                  </a:lnTo>
                  <a:lnTo>
                    <a:pt x="82" y="198"/>
                  </a:lnTo>
                  <a:lnTo>
                    <a:pt x="82" y="194"/>
                  </a:lnTo>
                  <a:lnTo>
                    <a:pt x="78" y="194"/>
                  </a:lnTo>
                  <a:lnTo>
                    <a:pt x="78" y="198"/>
                  </a:lnTo>
                  <a:lnTo>
                    <a:pt x="74" y="198"/>
                  </a:lnTo>
                  <a:lnTo>
                    <a:pt x="74" y="202"/>
                  </a:lnTo>
                  <a:lnTo>
                    <a:pt x="74" y="202"/>
                  </a:lnTo>
                  <a:lnTo>
                    <a:pt x="74" y="202"/>
                  </a:lnTo>
                  <a:close/>
                  <a:moveTo>
                    <a:pt x="126" y="164"/>
                  </a:moveTo>
                  <a:lnTo>
                    <a:pt x="126" y="160"/>
                  </a:lnTo>
                  <a:lnTo>
                    <a:pt x="126" y="164"/>
                  </a:lnTo>
                  <a:lnTo>
                    <a:pt x="126" y="164"/>
                  </a:lnTo>
                  <a:lnTo>
                    <a:pt x="126" y="164"/>
                  </a:lnTo>
                  <a:close/>
                  <a:moveTo>
                    <a:pt x="108" y="172"/>
                  </a:moveTo>
                  <a:lnTo>
                    <a:pt x="108" y="168"/>
                  </a:lnTo>
                  <a:lnTo>
                    <a:pt x="112" y="168"/>
                  </a:lnTo>
                  <a:lnTo>
                    <a:pt x="112" y="172"/>
                  </a:lnTo>
                  <a:lnTo>
                    <a:pt x="108" y="172"/>
                  </a:lnTo>
                  <a:lnTo>
                    <a:pt x="108" y="172"/>
                  </a:lnTo>
                  <a:lnTo>
                    <a:pt x="108" y="172"/>
                  </a:lnTo>
                  <a:close/>
                  <a:moveTo>
                    <a:pt x="122" y="208"/>
                  </a:moveTo>
                  <a:lnTo>
                    <a:pt x="122" y="206"/>
                  </a:lnTo>
                  <a:lnTo>
                    <a:pt x="122" y="208"/>
                  </a:lnTo>
                  <a:lnTo>
                    <a:pt x="122" y="208"/>
                  </a:lnTo>
                  <a:lnTo>
                    <a:pt x="122" y="208"/>
                  </a:lnTo>
                  <a:close/>
                  <a:moveTo>
                    <a:pt x="70" y="216"/>
                  </a:moveTo>
                  <a:lnTo>
                    <a:pt x="66" y="212"/>
                  </a:lnTo>
                  <a:lnTo>
                    <a:pt x="70" y="212"/>
                  </a:lnTo>
                  <a:lnTo>
                    <a:pt x="74" y="212"/>
                  </a:lnTo>
                  <a:lnTo>
                    <a:pt x="74" y="216"/>
                  </a:lnTo>
                  <a:lnTo>
                    <a:pt x="70" y="216"/>
                  </a:lnTo>
                  <a:lnTo>
                    <a:pt x="70" y="216"/>
                  </a:lnTo>
                  <a:lnTo>
                    <a:pt x="70" y="216"/>
                  </a:lnTo>
                  <a:close/>
                  <a:moveTo>
                    <a:pt x="60" y="228"/>
                  </a:moveTo>
                  <a:lnTo>
                    <a:pt x="60" y="224"/>
                  </a:lnTo>
                  <a:lnTo>
                    <a:pt x="56" y="228"/>
                  </a:lnTo>
                  <a:lnTo>
                    <a:pt x="56" y="224"/>
                  </a:lnTo>
                  <a:lnTo>
                    <a:pt x="60" y="224"/>
                  </a:lnTo>
                  <a:lnTo>
                    <a:pt x="64" y="224"/>
                  </a:lnTo>
                  <a:lnTo>
                    <a:pt x="60" y="228"/>
                  </a:lnTo>
                  <a:lnTo>
                    <a:pt x="60" y="228"/>
                  </a:lnTo>
                  <a:lnTo>
                    <a:pt x="60" y="228"/>
                  </a:lnTo>
                  <a:close/>
                  <a:moveTo>
                    <a:pt x="42" y="238"/>
                  </a:moveTo>
                  <a:lnTo>
                    <a:pt x="42" y="236"/>
                  </a:lnTo>
                  <a:lnTo>
                    <a:pt x="46" y="236"/>
                  </a:lnTo>
                  <a:lnTo>
                    <a:pt x="46" y="238"/>
                  </a:lnTo>
                  <a:lnTo>
                    <a:pt x="42" y="238"/>
                  </a:lnTo>
                  <a:lnTo>
                    <a:pt x="42" y="238"/>
                  </a:lnTo>
                  <a:lnTo>
                    <a:pt x="42" y="23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42" name="Freeform 49">
              <a:extLst>
                <a:ext uri="{FF2B5EF4-FFF2-40B4-BE49-F238E27FC236}">
                  <a16:creationId xmlns:a16="http://schemas.microsoft.com/office/drawing/2014/main" id="{91BF1958-C73C-1C5E-847B-48CC7552B5BD}"/>
                </a:ext>
              </a:extLst>
            </p:cNvPr>
            <p:cNvSpPr>
              <a:spLocks/>
            </p:cNvSpPr>
            <p:nvPr/>
          </p:nvSpPr>
          <p:spPr bwMode="auto">
            <a:xfrm>
              <a:off x="5537200" y="3841818"/>
              <a:ext cx="15875" cy="41275"/>
            </a:xfrm>
            <a:custGeom>
              <a:avLst/>
              <a:gdLst>
                <a:gd name="T0" fmla="*/ 6 w 10"/>
                <a:gd name="T1" fmla="*/ 26 h 26"/>
                <a:gd name="T2" fmla="*/ 6 w 10"/>
                <a:gd name="T3" fmla="*/ 26 h 26"/>
                <a:gd name="T4" fmla="*/ 6 w 10"/>
                <a:gd name="T5" fmla="*/ 26 h 26"/>
                <a:gd name="T6" fmla="*/ 6 w 10"/>
                <a:gd name="T7" fmla="*/ 26 h 26"/>
                <a:gd name="T8" fmla="*/ 4 w 10"/>
                <a:gd name="T9" fmla="*/ 26 h 26"/>
                <a:gd name="T10" fmla="*/ 4 w 10"/>
                <a:gd name="T11" fmla="*/ 26 h 26"/>
                <a:gd name="T12" fmla="*/ 0 w 10"/>
                <a:gd name="T13" fmla="*/ 26 h 26"/>
                <a:gd name="T14" fmla="*/ 0 w 10"/>
                <a:gd name="T15" fmla="*/ 22 h 26"/>
                <a:gd name="T16" fmla="*/ 0 w 10"/>
                <a:gd name="T17" fmla="*/ 22 h 26"/>
                <a:gd name="T18" fmla="*/ 0 w 10"/>
                <a:gd name="T19" fmla="*/ 22 h 26"/>
                <a:gd name="T20" fmla="*/ 0 w 10"/>
                <a:gd name="T21" fmla="*/ 18 h 26"/>
                <a:gd name="T22" fmla="*/ 0 w 10"/>
                <a:gd name="T23" fmla="*/ 14 h 26"/>
                <a:gd name="T24" fmla="*/ 0 w 10"/>
                <a:gd name="T25" fmla="*/ 10 h 26"/>
                <a:gd name="T26" fmla="*/ 0 w 10"/>
                <a:gd name="T27" fmla="*/ 10 h 26"/>
                <a:gd name="T28" fmla="*/ 0 w 10"/>
                <a:gd name="T29" fmla="*/ 10 h 26"/>
                <a:gd name="T30" fmla="*/ 0 w 10"/>
                <a:gd name="T31" fmla="*/ 10 h 26"/>
                <a:gd name="T32" fmla="*/ 0 w 10"/>
                <a:gd name="T33" fmla="*/ 6 h 26"/>
                <a:gd name="T34" fmla="*/ 0 w 10"/>
                <a:gd name="T35" fmla="*/ 6 h 26"/>
                <a:gd name="T36" fmla="*/ 0 w 10"/>
                <a:gd name="T37" fmla="*/ 6 h 26"/>
                <a:gd name="T38" fmla="*/ 0 w 10"/>
                <a:gd name="T39" fmla="*/ 6 h 26"/>
                <a:gd name="T40" fmla="*/ 0 w 10"/>
                <a:gd name="T41" fmla="*/ 6 h 26"/>
                <a:gd name="T42" fmla="*/ 0 w 10"/>
                <a:gd name="T43" fmla="*/ 2 h 26"/>
                <a:gd name="T44" fmla="*/ 0 w 10"/>
                <a:gd name="T45" fmla="*/ 2 h 26"/>
                <a:gd name="T46" fmla="*/ 0 w 10"/>
                <a:gd name="T47" fmla="*/ 2 h 26"/>
                <a:gd name="T48" fmla="*/ 0 w 10"/>
                <a:gd name="T49" fmla="*/ 2 h 26"/>
                <a:gd name="T50" fmla="*/ 4 w 10"/>
                <a:gd name="T51" fmla="*/ 0 h 26"/>
                <a:gd name="T52" fmla="*/ 4 w 10"/>
                <a:gd name="T53" fmla="*/ 0 h 26"/>
                <a:gd name="T54" fmla="*/ 6 w 10"/>
                <a:gd name="T55" fmla="*/ 0 h 26"/>
                <a:gd name="T56" fmla="*/ 6 w 10"/>
                <a:gd name="T57" fmla="*/ 0 h 26"/>
                <a:gd name="T58" fmla="*/ 6 w 10"/>
                <a:gd name="T59" fmla="*/ 2 h 26"/>
                <a:gd name="T60" fmla="*/ 6 w 10"/>
                <a:gd name="T61" fmla="*/ 2 h 26"/>
                <a:gd name="T62" fmla="*/ 10 w 10"/>
                <a:gd name="T63" fmla="*/ 2 h 26"/>
                <a:gd name="T64" fmla="*/ 10 w 10"/>
                <a:gd name="T65" fmla="*/ 6 h 26"/>
                <a:gd name="T66" fmla="*/ 10 w 10"/>
                <a:gd name="T67" fmla="*/ 6 h 26"/>
                <a:gd name="T68" fmla="*/ 6 w 10"/>
                <a:gd name="T69" fmla="*/ 6 h 26"/>
                <a:gd name="T70" fmla="*/ 6 w 10"/>
                <a:gd name="T71" fmla="*/ 10 h 26"/>
                <a:gd name="T72" fmla="*/ 6 w 10"/>
                <a:gd name="T73" fmla="*/ 10 h 26"/>
                <a:gd name="T74" fmla="*/ 10 w 10"/>
                <a:gd name="T75" fmla="*/ 10 h 26"/>
                <a:gd name="T76" fmla="*/ 6 w 10"/>
                <a:gd name="T77" fmla="*/ 14 h 26"/>
                <a:gd name="T78" fmla="*/ 10 w 10"/>
                <a:gd name="T79" fmla="*/ 14 h 26"/>
                <a:gd name="T80" fmla="*/ 10 w 10"/>
                <a:gd name="T81" fmla="*/ 14 h 26"/>
                <a:gd name="T82" fmla="*/ 10 w 10"/>
                <a:gd name="T83" fmla="*/ 14 h 26"/>
                <a:gd name="T84" fmla="*/ 10 w 10"/>
                <a:gd name="T85" fmla="*/ 22 h 26"/>
                <a:gd name="T86" fmla="*/ 6 w 10"/>
                <a:gd name="T87" fmla="*/ 22 h 26"/>
                <a:gd name="T88" fmla="*/ 6 w 10"/>
                <a:gd name="T89" fmla="*/ 22 h 26"/>
                <a:gd name="T90" fmla="*/ 6 w 10"/>
                <a:gd name="T9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 h="26">
                  <a:moveTo>
                    <a:pt x="6" y="22"/>
                  </a:moveTo>
                  <a:lnTo>
                    <a:pt x="6" y="26"/>
                  </a:lnTo>
                  <a:lnTo>
                    <a:pt x="6" y="26"/>
                  </a:lnTo>
                  <a:lnTo>
                    <a:pt x="6" y="26"/>
                  </a:lnTo>
                  <a:lnTo>
                    <a:pt x="6" y="26"/>
                  </a:lnTo>
                  <a:lnTo>
                    <a:pt x="6" y="26"/>
                  </a:lnTo>
                  <a:lnTo>
                    <a:pt x="6" y="26"/>
                  </a:lnTo>
                  <a:lnTo>
                    <a:pt x="6" y="26"/>
                  </a:lnTo>
                  <a:lnTo>
                    <a:pt x="4" y="26"/>
                  </a:lnTo>
                  <a:lnTo>
                    <a:pt x="4" y="26"/>
                  </a:lnTo>
                  <a:lnTo>
                    <a:pt x="4" y="26"/>
                  </a:lnTo>
                  <a:lnTo>
                    <a:pt x="4" y="26"/>
                  </a:lnTo>
                  <a:lnTo>
                    <a:pt x="4" y="26"/>
                  </a:lnTo>
                  <a:lnTo>
                    <a:pt x="0" y="26"/>
                  </a:lnTo>
                  <a:lnTo>
                    <a:pt x="0" y="26"/>
                  </a:lnTo>
                  <a:lnTo>
                    <a:pt x="0" y="22"/>
                  </a:lnTo>
                  <a:lnTo>
                    <a:pt x="0" y="22"/>
                  </a:lnTo>
                  <a:lnTo>
                    <a:pt x="0" y="22"/>
                  </a:lnTo>
                  <a:lnTo>
                    <a:pt x="0" y="22"/>
                  </a:lnTo>
                  <a:lnTo>
                    <a:pt x="0" y="22"/>
                  </a:lnTo>
                  <a:lnTo>
                    <a:pt x="0" y="18"/>
                  </a:lnTo>
                  <a:lnTo>
                    <a:pt x="0" y="18"/>
                  </a:lnTo>
                  <a:lnTo>
                    <a:pt x="0" y="14"/>
                  </a:lnTo>
                  <a:lnTo>
                    <a:pt x="0" y="14"/>
                  </a:lnTo>
                  <a:lnTo>
                    <a:pt x="0" y="14"/>
                  </a:lnTo>
                  <a:lnTo>
                    <a:pt x="0" y="10"/>
                  </a:lnTo>
                  <a:lnTo>
                    <a:pt x="0" y="10"/>
                  </a:lnTo>
                  <a:lnTo>
                    <a:pt x="0" y="10"/>
                  </a:lnTo>
                  <a:lnTo>
                    <a:pt x="0" y="10"/>
                  </a:lnTo>
                  <a:lnTo>
                    <a:pt x="0" y="10"/>
                  </a:lnTo>
                  <a:lnTo>
                    <a:pt x="0" y="10"/>
                  </a:lnTo>
                  <a:lnTo>
                    <a:pt x="0" y="10"/>
                  </a:lnTo>
                  <a:lnTo>
                    <a:pt x="0" y="6"/>
                  </a:lnTo>
                  <a:lnTo>
                    <a:pt x="0" y="6"/>
                  </a:lnTo>
                  <a:lnTo>
                    <a:pt x="0" y="6"/>
                  </a:lnTo>
                  <a:lnTo>
                    <a:pt x="0" y="6"/>
                  </a:lnTo>
                  <a:lnTo>
                    <a:pt x="0" y="6"/>
                  </a:lnTo>
                  <a:lnTo>
                    <a:pt x="0" y="6"/>
                  </a:lnTo>
                  <a:lnTo>
                    <a:pt x="0" y="6"/>
                  </a:lnTo>
                  <a:lnTo>
                    <a:pt x="0" y="6"/>
                  </a:lnTo>
                  <a:lnTo>
                    <a:pt x="0" y="6"/>
                  </a:lnTo>
                  <a:lnTo>
                    <a:pt x="0" y="6"/>
                  </a:lnTo>
                  <a:lnTo>
                    <a:pt x="0" y="2"/>
                  </a:lnTo>
                  <a:lnTo>
                    <a:pt x="0" y="2"/>
                  </a:lnTo>
                  <a:lnTo>
                    <a:pt x="0" y="2"/>
                  </a:lnTo>
                  <a:lnTo>
                    <a:pt x="0" y="2"/>
                  </a:lnTo>
                  <a:lnTo>
                    <a:pt x="0" y="2"/>
                  </a:lnTo>
                  <a:lnTo>
                    <a:pt x="0" y="2"/>
                  </a:lnTo>
                  <a:lnTo>
                    <a:pt x="0" y="2"/>
                  </a:lnTo>
                  <a:lnTo>
                    <a:pt x="0" y="2"/>
                  </a:lnTo>
                  <a:lnTo>
                    <a:pt x="4" y="0"/>
                  </a:lnTo>
                  <a:lnTo>
                    <a:pt x="4" y="0"/>
                  </a:lnTo>
                  <a:lnTo>
                    <a:pt x="4" y="0"/>
                  </a:lnTo>
                  <a:lnTo>
                    <a:pt x="4" y="0"/>
                  </a:lnTo>
                  <a:lnTo>
                    <a:pt x="6" y="0"/>
                  </a:lnTo>
                  <a:lnTo>
                    <a:pt x="6" y="0"/>
                  </a:lnTo>
                  <a:lnTo>
                    <a:pt x="6" y="0"/>
                  </a:lnTo>
                  <a:lnTo>
                    <a:pt x="6" y="0"/>
                  </a:lnTo>
                  <a:lnTo>
                    <a:pt x="6" y="0"/>
                  </a:lnTo>
                  <a:lnTo>
                    <a:pt x="6" y="2"/>
                  </a:lnTo>
                  <a:lnTo>
                    <a:pt x="6" y="2"/>
                  </a:lnTo>
                  <a:lnTo>
                    <a:pt x="6" y="2"/>
                  </a:lnTo>
                  <a:lnTo>
                    <a:pt x="10" y="2"/>
                  </a:lnTo>
                  <a:lnTo>
                    <a:pt x="10" y="2"/>
                  </a:lnTo>
                  <a:lnTo>
                    <a:pt x="10" y="2"/>
                  </a:lnTo>
                  <a:lnTo>
                    <a:pt x="10" y="6"/>
                  </a:lnTo>
                  <a:lnTo>
                    <a:pt x="10" y="6"/>
                  </a:lnTo>
                  <a:lnTo>
                    <a:pt x="10" y="6"/>
                  </a:lnTo>
                  <a:lnTo>
                    <a:pt x="6" y="6"/>
                  </a:lnTo>
                  <a:lnTo>
                    <a:pt x="6" y="6"/>
                  </a:lnTo>
                  <a:lnTo>
                    <a:pt x="6" y="6"/>
                  </a:lnTo>
                  <a:lnTo>
                    <a:pt x="6" y="10"/>
                  </a:lnTo>
                  <a:lnTo>
                    <a:pt x="6" y="10"/>
                  </a:lnTo>
                  <a:lnTo>
                    <a:pt x="6" y="10"/>
                  </a:lnTo>
                  <a:lnTo>
                    <a:pt x="10" y="10"/>
                  </a:lnTo>
                  <a:lnTo>
                    <a:pt x="10" y="10"/>
                  </a:lnTo>
                  <a:lnTo>
                    <a:pt x="6" y="14"/>
                  </a:lnTo>
                  <a:lnTo>
                    <a:pt x="6" y="14"/>
                  </a:lnTo>
                  <a:lnTo>
                    <a:pt x="10" y="14"/>
                  </a:lnTo>
                  <a:lnTo>
                    <a:pt x="10" y="14"/>
                  </a:lnTo>
                  <a:lnTo>
                    <a:pt x="10" y="14"/>
                  </a:lnTo>
                  <a:lnTo>
                    <a:pt x="10" y="14"/>
                  </a:lnTo>
                  <a:lnTo>
                    <a:pt x="10" y="14"/>
                  </a:lnTo>
                  <a:lnTo>
                    <a:pt x="10" y="14"/>
                  </a:lnTo>
                  <a:lnTo>
                    <a:pt x="10" y="18"/>
                  </a:lnTo>
                  <a:lnTo>
                    <a:pt x="10" y="22"/>
                  </a:lnTo>
                  <a:lnTo>
                    <a:pt x="10" y="22"/>
                  </a:lnTo>
                  <a:lnTo>
                    <a:pt x="6" y="22"/>
                  </a:lnTo>
                  <a:lnTo>
                    <a:pt x="6" y="22"/>
                  </a:lnTo>
                  <a:lnTo>
                    <a:pt x="6" y="22"/>
                  </a:lnTo>
                  <a:lnTo>
                    <a:pt x="6" y="22"/>
                  </a:lnTo>
                  <a:lnTo>
                    <a:pt x="6" y="2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43" name="Freeform 50">
              <a:extLst>
                <a:ext uri="{FF2B5EF4-FFF2-40B4-BE49-F238E27FC236}">
                  <a16:creationId xmlns:a16="http://schemas.microsoft.com/office/drawing/2014/main" id="{24003549-0A2C-0DF6-BD74-5F98A44E9C57}"/>
                </a:ext>
              </a:extLst>
            </p:cNvPr>
            <p:cNvSpPr>
              <a:spLocks noEditPoints="1"/>
            </p:cNvSpPr>
            <p:nvPr/>
          </p:nvSpPr>
          <p:spPr bwMode="auto">
            <a:xfrm>
              <a:off x="5168900" y="3664018"/>
              <a:ext cx="473075" cy="447675"/>
            </a:xfrm>
            <a:custGeom>
              <a:avLst/>
              <a:gdLst>
                <a:gd name="T0" fmla="*/ 232 w 298"/>
                <a:gd name="T1" fmla="*/ 240 h 282"/>
                <a:gd name="T2" fmla="*/ 186 w 298"/>
                <a:gd name="T3" fmla="*/ 264 h 282"/>
                <a:gd name="T4" fmla="*/ 172 w 298"/>
                <a:gd name="T5" fmla="*/ 268 h 282"/>
                <a:gd name="T6" fmla="*/ 142 w 298"/>
                <a:gd name="T7" fmla="*/ 264 h 282"/>
                <a:gd name="T8" fmla="*/ 130 w 298"/>
                <a:gd name="T9" fmla="*/ 264 h 282"/>
                <a:gd name="T10" fmla="*/ 122 w 298"/>
                <a:gd name="T11" fmla="*/ 270 h 282"/>
                <a:gd name="T12" fmla="*/ 120 w 298"/>
                <a:gd name="T13" fmla="*/ 282 h 282"/>
                <a:gd name="T14" fmla="*/ 112 w 298"/>
                <a:gd name="T15" fmla="*/ 274 h 282"/>
                <a:gd name="T16" fmla="*/ 112 w 298"/>
                <a:gd name="T17" fmla="*/ 268 h 282"/>
                <a:gd name="T18" fmla="*/ 104 w 298"/>
                <a:gd name="T19" fmla="*/ 256 h 282"/>
                <a:gd name="T20" fmla="*/ 96 w 298"/>
                <a:gd name="T21" fmla="*/ 248 h 282"/>
                <a:gd name="T22" fmla="*/ 96 w 298"/>
                <a:gd name="T23" fmla="*/ 238 h 282"/>
                <a:gd name="T24" fmla="*/ 90 w 298"/>
                <a:gd name="T25" fmla="*/ 226 h 282"/>
                <a:gd name="T26" fmla="*/ 82 w 298"/>
                <a:gd name="T27" fmla="*/ 218 h 282"/>
                <a:gd name="T28" fmla="*/ 74 w 298"/>
                <a:gd name="T29" fmla="*/ 212 h 282"/>
                <a:gd name="T30" fmla="*/ 66 w 298"/>
                <a:gd name="T31" fmla="*/ 204 h 282"/>
                <a:gd name="T32" fmla="*/ 64 w 298"/>
                <a:gd name="T33" fmla="*/ 190 h 282"/>
                <a:gd name="T34" fmla="*/ 64 w 298"/>
                <a:gd name="T35" fmla="*/ 174 h 282"/>
                <a:gd name="T36" fmla="*/ 64 w 298"/>
                <a:gd name="T37" fmla="*/ 168 h 282"/>
                <a:gd name="T38" fmla="*/ 56 w 298"/>
                <a:gd name="T39" fmla="*/ 152 h 282"/>
                <a:gd name="T40" fmla="*/ 44 w 298"/>
                <a:gd name="T41" fmla="*/ 142 h 282"/>
                <a:gd name="T42" fmla="*/ 40 w 298"/>
                <a:gd name="T43" fmla="*/ 138 h 282"/>
                <a:gd name="T44" fmla="*/ 36 w 298"/>
                <a:gd name="T45" fmla="*/ 126 h 282"/>
                <a:gd name="T46" fmla="*/ 34 w 298"/>
                <a:gd name="T47" fmla="*/ 118 h 282"/>
                <a:gd name="T48" fmla="*/ 26 w 298"/>
                <a:gd name="T49" fmla="*/ 112 h 282"/>
                <a:gd name="T50" fmla="*/ 22 w 298"/>
                <a:gd name="T51" fmla="*/ 96 h 282"/>
                <a:gd name="T52" fmla="*/ 14 w 298"/>
                <a:gd name="T53" fmla="*/ 90 h 282"/>
                <a:gd name="T54" fmla="*/ 10 w 298"/>
                <a:gd name="T55" fmla="*/ 78 h 282"/>
                <a:gd name="T56" fmla="*/ 4 w 298"/>
                <a:gd name="T57" fmla="*/ 70 h 282"/>
                <a:gd name="T58" fmla="*/ 4 w 298"/>
                <a:gd name="T59" fmla="*/ 56 h 282"/>
                <a:gd name="T60" fmla="*/ 22 w 298"/>
                <a:gd name="T61" fmla="*/ 56 h 282"/>
                <a:gd name="T62" fmla="*/ 36 w 298"/>
                <a:gd name="T63" fmla="*/ 40 h 282"/>
                <a:gd name="T64" fmla="*/ 44 w 298"/>
                <a:gd name="T65" fmla="*/ 22 h 282"/>
                <a:gd name="T66" fmla="*/ 36 w 298"/>
                <a:gd name="T67" fmla="*/ 10 h 282"/>
                <a:gd name="T68" fmla="*/ 56 w 298"/>
                <a:gd name="T69" fmla="*/ 8 h 282"/>
                <a:gd name="T70" fmla="*/ 78 w 298"/>
                <a:gd name="T71" fmla="*/ 4 h 282"/>
                <a:gd name="T72" fmla="*/ 120 w 298"/>
                <a:gd name="T73" fmla="*/ 30 h 282"/>
                <a:gd name="T74" fmla="*/ 164 w 298"/>
                <a:gd name="T75" fmla="*/ 56 h 282"/>
                <a:gd name="T76" fmla="*/ 182 w 298"/>
                <a:gd name="T77" fmla="*/ 60 h 282"/>
                <a:gd name="T78" fmla="*/ 198 w 298"/>
                <a:gd name="T79" fmla="*/ 66 h 282"/>
                <a:gd name="T80" fmla="*/ 202 w 298"/>
                <a:gd name="T81" fmla="*/ 78 h 282"/>
                <a:gd name="T82" fmla="*/ 206 w 298"/>
                <a:gd name="T83" fmla="*/ 86 h 282"/>
                <a:gd name="T84" fmla="*/ 206 w 298"/>
                <a:gd name="T85" fmla="*/ 86 h 282"/>
                <a:gd name="T86" fmla="*/ 212 w 298"/>
                <a:gd name="T87" fmla="*/ 96 h 282"/>
                <a:gd name="T88" fmla="*/ 220 w 298"/>
                <a:gd name="T89" fmla="*/ 104 h 282"/>
                <a:gd name="T90" fmla="*/ 220 w 298"/>
                <a:gd name="T91" fmla="*/ 112 h 282"/>
                <a:gd name="T92" fmla="*/ 224 w 298"/>
                <a:gd name="T93" fmla="*/ 122 h 282"/>
                <a:gd name="T94" fmla="*/ 232 w 298"/>
                <a:gd name="T95" fmla="*/ 134 h 282"/>
                <a:gd name="T96" fmla="*/ 238 w 298"/>
                <a:gd name="T97" fmla="*/ 142 h 282"/>
                <a:gd name="T98" fmla="*/ 242 w 298"/>
                <a:gd name="T99" fmla="*/ 144 h 282"/>
                <a:gd name="T100" fmla="*/ 294 w 298"/>
                <a:gd name="T101" fmla="*/ 198 h 282"/>
                <a:gd name="T102" fmla="*/ 104 w 298"/>
                <a:gd name="T103" fmla="*/ 270 h 282"/>
                <a:gd name="T104" fmla="*/ 104 w 298"/>
                <a:gd name="T105" fmla="*/ 270 h 282"/>
                <a:gd name="T106" fmla="*/ 100 w 298"/>
                <a:gd name="T107" fmla="*/ 274 h 282"/>
                <a:gd name="T108" fmla="*/ 108 w 298"/>
                <a:gd name="T109" fmla="*/ 274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8" h="282">
                  <a:moveTo>
                    <a:pt x="290" y="218"/>
                  </a:moveTo>
                  <a:lnTo>
                    <a:pt x="246" y="238"/>
                  </a:lnTo>
                  <a:lnTo>
                    <a:pt x="236" y="238"/>
                  </a:lnTo>
                  <a:lnTo>
                    <a:pt x="232" y="240"/>
                  </a:lnTo>
                  <a:lnTo>
                    <a:pt x="206" y="240"/>
                  </a:lnTo>
                  <a:lnTo>
                    <a:pt x="194" y="252"/>
                  </a:lnTo>
                  <a:lnTo>
                    <a:pt x="190" y="260"/>
                  </a:lnTo>
                  <a:lnTo>
                    <a:pt x="186" y="264"/>
                  </a:lnTo>
                  <a:lnTo>
                    <a:pt x="182" y="270"/>
                  </a:lnTo>
                  <a:lnTo>
                    <a:pt x="180" y="270"/>
                  </a:lnTo>
                  <a:lnTo>
                    <a:pt x="176" y="270"/>
                  </a:lnTo>
                  <a:lnTo>
                    <a:pt x="172" y="268"/>
                  </a:lnTo>
                  <a:lnTo>
                    <a:pt x="168" y="268"/>
                  </a:lnTo>
                  <a:lnTo>
                    <a:pt x="164" y="268"/>
                  </a:lnTo>
                  <a:lnTo>
                    <a:pt x="152" y="264"/>
                  </a:lnTo>
                  <a:lnTo>
                    <a:pt x="142" y="264"/>
                  </a:lnTo>
                  <a:lnTo>
                    <a:pt x="138" y="264"/>
                  </a:lnTo>
                  <a:lnTo>
                    <a:pt x="134" y="264"/>
                  </a:lnTo>
                  <a:lnTo>
                    <a:pt x="134" y="268"/>
                  </a:lnTo>
                  <a:lnTo>
                    <a:pt x="130" y="264"/>
                  </a:lnTo>
                  <a:lnTo>
                    <a:pt x="126" y="264"/>
                  </a:lnTo>
                  <a:lnTo>
                    <a:pt x="122" y="264"/>
                  </a:lnTo>
                  <a:lnTo>
                    <a:pt x="122" y="268"/>
                  </a:lnTo>
                  <a:lnTo>
                    <a:pt x="122" y="270"/>
                  </a:lnTo>
                  <a:lnTo>
                    <a:pt x="122" y="274"/>
                  </a:lnTo>
                  <a:lnTo>
                    <a:pt x="122" y="278"/>
                  </a:lnTo>
                  <a:lnTo>
                    <a:pt x="120" y="278"/>
                  </a:lnTo>
                  <a:lnTo>
                    <a:pt x="120" y="282"/>
                  </a:lnTo>
                  <a:lnTo>
                    <a:pt x="116" y="282"/>
                  </a:lnTo>
                  <a:lnTo>
                    <a:pt x="116" y="278"/>
                  </a:lnTo>
                  <a:lnTo>
                    <a:pt x="116" y="274"/>
                  </a:lnTo>
                  <a:lnTo>
                    <a:pt x="112" y="274"/>
                  </a:lnTo>
                  <a:lnTo>
                    <a:pt x="112" y="270"/>
                  </a:lnTo>
                  <a:lnTo>
                    <a:pt x="112" y="268"/>
                  </a:lnTo>
                  <a:lnTo>
                    <a:pt x="112" y="270"/>
                  </a:lnTo>
                  <a:lnTo>
                    <a:pt x="112" y="268"/>
                  </a:lnTo>
                  <a:lnTo>
                    <a:pt x="112" y="264"/>
                  </a:lnTo>
                  <a:lnTo>
                    <a:pt x="108" y="264"/>
                  </a:lnTo>
                  <a:lnTo>
                    <a:pt x="108" y="260"/>
                  </a:lnTo>
                  <a:lnTo>
                    <a:pt x="104" y="256"/>
                  </a:lnTo>
                  <a:lnTo>
                    <a:pt x="100" y="256"/>
                  </a:lnTo>
                  <a:lnTo>
                    <a:pt x="100" y="252"/>
                  </a:lnTo>
                  <a:lnTo>
                    <a:pt x="100" y="248"/>
                  </a:lnTo>
                  <a:lnTo>
                    <a:pt x="96" y="248"/>
                  </a:lnTo>
                  <a:lnTo>
                    <a:pt x="96" y="244"/>
                  </a:lnTo>
                  <a:lnTo>
                    <a:pt x="96" y="240"/>
                  </a:lnTo>
                  <a:lnTo>
                    <a:pt x="92" y="240"/>
                  </a:lnTo>
                  <a:lnTo>
                    <a:pt x="96" y="238"/>
                  </a:lnTo>
                  <a:lnTo>
                    <a:pt x="92" y="238"/>
                  </a:lnTo>
                  <a:lnTo>
                    <a:pt x="92" y="234"/>
                  </a:lnTo>
                  <a:lnTo>
                    <a:pt x="90" y="230"/>
                  </a:lnTo>
                  <a:lnTo>
                    <a:pt x="90" y="226"/>
                  </a:lnTo>
                  <a:lnTo>
                    <a:pt x="90" y="222"/>
                  </a:lnTo>
                  <a:lnTo>
                    <a:pt x="86" y="222"/>
                  </a:lnTo>
                  <a:lnTo>
                    <a:pt x="86" y="218"/>
                  </a:lnTo>
                  <a:lnTo>
                    <a:pt x="82" y="218"/>
                  </a:lnTo>
                  <a:lnTo>
                    <a:pt x="82" y="214"/>
                  </a:lnTo>
                  <a:lnTo>
                    <a:pt x="78" y="214"/>
                  </a:lnTo>
                  <a:lnTo>
                    <a:pt x="74" y="214"/>
                  </a:lnTo>
                  <a:lnTo>
                    <a:pt x="74" y="212"/>
                  </a:lnTo>
                  <a:lnTo>
                    <a:pt x="70" y="212"/>
                  </a:lnTo>
                  <a:lnTo>
                    <a:pt x="70" y="208"/>
                  </a:lnTo>
                  <a:lnTo>
                    <a:pt x="70" y="204"/>
                  </a:lnTo>
                  <a:lnTo>
                    <a:pt x="66" y="204"/>
                  </a:lnTo>
                  <a:lnTo>
                    <a:pt x="66" y="200"/>
                  </a:lnTo>
                  <a:lnTo>
                    <a:pt x="64" y="198"/>
                  </a:lnTo>
                  <a:lnTo>
                    <a:pt x="66" y="194"/>
                  </a:lnTo>
                  <a:lnTo>
                    <a:pt x="64" y="190"/>
                  </a:lnTo>
                  <a:lnTo>
                    <a:pt x="64" y="186"/>
                  </a:lnTo>
                  <a:lnTo>
                    <a:pt x="64" y="182"/>
                  </a:lnTo>
                  <a:lnTo>
                    <a:pt x="64" y="178"/>
                  </a:lnTo>
                  <a:lnTo>
                    <a:pt x="64" y="174"/>
                  </a:lnTo>
                  <a:lnTo>
                    <a:pt x="64" y="172"/>
                  </a:lnTo>
                  <a:lnTo>
                    <a:pt x="64" y="168"/>
                  </a:lnTo>
                  <a:lnTo>
                    <a:pt x="60" y="168"/>
                  </a:lnTo>
                  <a:lnTo>
                    <a:pt x="64" y="168"/>
                  </a:lnTo>
                  <a:lnTo>
                    <a:pt x="60" y="164"/>
                  </a:lnTo>
                  <a:lnTo>
                    <a:pt x="60" y="160"/>
                  </a:lnTo>
                  <a:lnTo>
                    <a:pt x="56" y="156"/>
                  </a:lnTo>
                  <a:lnTo>
                    <a:pt x="56" y="152"/>
                  </a:lnTo>
                  <a:lnTo>
                    <a:pt x="52" y="148"/>
                  </a:lnTo>
                  <a:lnTo>
                    <a:pt x="48" y="144"/>
                  </a:lnTo>
                  <a:lnTo>
                    <a:pt x="44" y="144"/>
                  </a:lnTo>
                  <a:lnTo>
                    <a:pt x="44" y="142"/>
                  </a:lnTo>
                  <a:lnTo>
                    <a:pt x="44" y="144"/>
                  </a:lnTo>
                  <a:lnTo>
                    <a:pt x="40" y="144"/>
                  </a:lnTo>
                  <a:lnTo>
                    <a:pt x="40" y="142"/>
                  </a:lnTo>
                  <a:lnTo>
                    <a:pt x="40" y="138"/>
                  </a:lnTo>
                  <a:lnTo>
                    <a:pt x="36" y="138"/>
                  </a:lnTo>
                  <a:lnTo>
                    <a:pt x="36" y="134"/>
                  </a:lnTo>
                  <a:lnTo>
                    <a:pt x="36" y="130"/>
                  </a:lnTo>
                  <a:lnTo>
                    <a:pt x="36" y="126"/>
                  </a:lnTo>
                  <a:lnTo>
                    <a:pt x="36" y="122"/>
                  </a:lnTo>
                  <a:lnTo>
                    <a:pt x="34" y="118"/>
                  </a:lnTo>
                  <a:lnTo>
                    <a:pt x="34" y="116"/>
                  </a:lnTo>
                  <a:lnTo>
                    <a:pt x="34" y="118"/>
                  </a:lnTo>
                  <a:lnTo>
                    <a:pt x="30" y="118"/>
                  </a:lnTo>
                  <a:lnTo>
                    <a:pt x="30" y="116"/>
                  </a:lnTo>
                  <a:lnTo>
                    <a:pt x="30" y="112"/>
                  </a:lnTo>
                  <a:lnTo>
                    <a:pt x="26" y="112"/>
                  </a:lnTo>
                  <a:lnTo>
                    <a:pt x="26" y="108"/>
                  </a:lnTo>
                  <a:lnTo>
                    <a:pt x="26" y="104"/>
                  </a:lnTo>
                  <a:lnTo>
                    <a:pt x="22" y="100"/>
                  </a:lnTo>
                  <a:lnTo>
                    <a:pt x="22" y="96"/>
                  </a:lnTo>
                  <a:lnTo>
                    <a:pt x="18" y="96"/>
                  </a:lnTo>
                  <a:lnTo>
                    <a:pt x="18" y="92"/>
                  </a:lnTo>
                  <a:lnTo>
                    <a:pt x="18" y="90"/>
                  </a:lnTo>
                  <a:lnTo>
                    <a:pt x="14" y="90"/>
                  </a:lnTo>
                  <a:lnTo>
                    <a:pt x="14" y="86"/>
                  </a:lnTo>
                  <a:lnTo>
                    <a:pt x="14" y="82"/>
                  </a:lnTo>
                  <a:lnTo>
                    <a:pt x="10" y="82"/>
                  </a:lnTo>
                  <a:lnTo>
                    <a:pt x="10" y="78"/>
                  </a:lnTo>
                  <a:lnTo>
                    <a:pt x="6" y="74"/>
                  </a:lnTo>
                  <a:lnTo>
                    <a:pt x="4" y="74"/>
                  </a:lnTo>
                  <a:lnTo>
                    <a:pt x="0" y="74"/>
                  </a:lnTo>
                  <a:lnTo>
                    <a:pt x="4" y="70"/>
                  </a:lnTo>
                  <a:lnTo>
                    <a:pt x="4" y="66"/>
                  </a:lnTo>
                  <a:lnTo>
                    <a:pt x="4" y="64"/>
                  </a:lnTo>
                  <a:lnTo>
                    <a:pt x="4" y="60"/>
                  </a:lnTo>
                  <a:lnTo>
                    <a:pt x="4" y="56"/>
                  </a:lnTo>
                  <a:lnTo>
                    <a:pt x="6" y="52"/>
                  </a:lnTo>
                  <a:lnTo>
                    <a:pt x="10" y="52"/>
                  </a:lnTo>
                  <a:lnTo>
                    <a:pt x="14" y="52"/>
                  </a:lnTo>
                  <a:lnTo>
                    <a:pt x="22" y="56"/>
                  </a:lnTo>
                  <a:lnTo>
                    <a:pt x="26" y="52"/>
                  </a:lnTo>
                  <a:lnTo>
                    <a:pt x="30" y="48"/>
                  </a:lnTo>
                  <a:lnTo>
                    <a:pt x="30" y="44"/>
                  </a:lnTo>
                  <a:lnTo>
                    <a:pt x="36" y="40"/>
                  </a:lnTo>
                  <a:lnTo>
                    <a:pt x="40" y="40"/>
                  </a:lnTo>
                  <a:lnTo>
                    <a:pt x="44" y="34"/>
                  </a:lnTo>
                  <a:lnTo>
                    <a:pt x="48" y="30"/>
                  </a:lnTo>
                  <a:lnTo>
                    <a:pt x="44" y="22"/>
                  </a:lnTo>
                  <a:lnTo>
                    <a:pt x="40" y="22"/>
                  </a:lnTo>
                  <a:lnTo>
                    <a:pt x="40" y="18"/>
                  </a:lnTo>
                  <a:lnTo>
                    <a:pt x="34" y="10"/>
                  </a:lnTo>
                  <a:lnTo>
                    <a:pt x="36" y="10"/>
                  </a:lnTo>
                  <a:lnTo>
                    <a:pt x="40" y="10"/>
                  </a:lnTo>
                  <a:lnTo>
                    <a:pt x="44" y="10"/>
                  </a:lnTo>
                  <a:lnTo>
                    <a:pt x="48" y="8"/>
                  </a:lnTo>
                  <a:lnTo>
                    <a:pt x="56" y="8"/>
                  </a:lnTo>
                  <a:lnTo>
                    <a:pt x="64" y="4"/>
                  </a:lnTo>
                  <a:lnTo>
                    <a:pt x="66" y="0"/>
                  </a:lnTo>
                  <a:lnTo>
                    <a:pt x="70" y="0"/>
                  </a:lnTo>
                  <a:lnTo>
                    <a:pt x="78" y="4"/>
                  </a:lnTo>
                  <a:lnTo>
                    <a:pt x="82" y="4"/>
                  </a:lnTo>
                  <a:lnTo>
                    <a:pt x="96" y="14"/>
                  </a:lnTo>
                  <a:lnTo>
                    <a:pt x="108" y="18"/>
                  </a:lnTo>
                  <a:lnTo>
                    <a:pt x="120" y="30"/>
                  </a:lnTo>
                  <a:lnTo>
                    <a:pt x="120" y="34"/>
                  </a:lnTo>
                  <a:lnTo>
                    <a:pt x="130" y="40"/>
                  </a:lnTo>
                  <a:lnTo>
                    <a:pt x="146" y="56"/>
                  </a:lnTo>
                  <a:lnTo>
                    <a:pt x="164" y="56"/>
                  </a:lnTo>
                  <a:lnTo>
                    <a:pt x="168" y="56"/>
                  </a:lnTo>
                  <a:lnTo>
                    <a:pt x="172" y="56"/>
                  </a:lnTo>
                  <a:lnTo>
                    <a:pt x="176" y="56"/>
                  </a:lnTo>
                  <a:lnTo>
                    <a:pt x="182" y="60"/>
                  </a:lnTo>
                  <a:lnTo>
                    <a:pt x="186" y="64"/>
                  </a:lnTo>
                  <a:lnTo>
                    <a:pt x="186" y="66"/>
                  </a:lnTo>
                  <a:lnTo>
                    <a:pt x="194" y="66"/>
                  </a:lnTo>
                  <a:lnTo>
                    <a:pt x="198" y="66"/>
                  </a:lnTo>
                  <a:lnTo>
                    <a:pt x="198" y="70"/>
                  </a:lnTo>
                  <a:lnTo>
                    <a:pt x="198" y="74"/>
                  </a:lnTo>
                  <a:lnTo>
                    <a:pt x="202" y="74"/>
                  </a:lnTo>
                  <a:lnTo>
                    <a:pt x="202" y="78"/>
                  </a:lnTo>
                  <a:lnTo>
                    <a:pt x="202" y="82"/>
                  </a:lnTo>
                  <a:lnTo>
                    <a:pt x="202" y="78"/>
                  </a:lnTo>
                  <a:lnTo>
                    <a:pt x="202" y="82"/>
                  </a:lnTo>
                  <a:lnTo>
                    <a:pt x="206" y="86"/>
                  </a:lnTo>
                  <a:lnTo>
                    <a:pt x="206" y="82"/>
                  </a:lnTo>
                  <a:lnTo>
                    <a:pt x="206" y="86"/>
                  </a:lnTo>
                  <a:lnTo>
                    <a:pt x="210" y="86"/>
                  </a:lnTo>
                  <a:lnTo>
                    <a:pt x="206" y="86"/>
                  </a:lnTo>
                  <a:lnTo>
                    <a:pt x="210" y="90"/>
                  </a:lnTo>
                  <a:lnTo>
                    <a:pt x="210" y="92"/>
                  </a:lnTo>
                  <a:lnTo>
                    <a:pt x="212" y="92"/>
                  </a:lnTo>
                  <a:lnTo>
                    <a:pt x="212" y="96"/>
                  </a:lnTo>
                  <a:lnTo>
                    <a:pt x="216" y="96"/>
                  </a:lnTo>
                  <a:lnTo>
                    <a:pt x="220" y="96"/>
                  </a:lnTo>
                  <a:lnTo>
                    <a:pt x="220" y="100"/>
                  </a:lnTo>
                  <a:lnTo>
                    <a:pt x="220" y="104"/>
                  </a:lnTo>
                  <a:lnTo>
                    <a:pt x="224" y="108"/>
                  </a:lnTo>
                  <a:lnTo>
                    <a:pt x="220" y="112"/>
                  </a:lnTo>
                  <a:lnTo>
                    <a:pt x="220" y="108"/>
                  </a:lnTo>
                  <a:lnTo>
                    <a:pt x="220" y="112"/>
                  </a:lnTo>
                  <a:lnTo>
                    <a:pt x="220" y="116"/>
                  </a:lnTo>
                  <a:lnTo>
                    <a:pt x="224" y="118"/>
                  </a:lnTo>
                  <a:lnTo>
                    <a:pt x="220" y="118"/>
                  </a:lnTo>
                  <a:lnTo>
                    <a:pt x="224" y="122"/>
                  </a:lnTo>
                  <a:lnTo>
                    <a:pt x="228" y="122"/>
                  </a:lnTo>
                  <a:lnTo>
                    <a:pt x="228" y="126"/>
                  </a:lnTo>
                  <a:lnTo>
                    <a:pt x="228" y="130"/>
                  </a:lnTo>
                  <a:lnTo>
                    <a:pt x="232" y="134"/>
                  </a:lnTo>
                  <a:lnTo>
                    <a:pt x="232" y="138"/>
                  </a:lnTo>
                  <a:lnTo>
                    <a:pt x="236" y="138"/>
                  </a:lnTo>
                  <a:lnTo>
                    <a:pt x="238" y="138"/>
                  </a:lnTo>
                  <a:lnTo>
                    <a:pt x="238" y="142"/>
                  </a:lnTo>
                  <a:lnTo>
                    <a:pt x="238" y="144"/>
                  </a:lnTo>
                  <a:lnTo>
                    <a:pt x="238" y="142"/>
                  </a:lnTo>
                  <a:lnTo>
                    <a:pt x="238" y="144"/>
                  </a:lnTo>
                  <a:lnTo>
                    <a:pt x="242" y="144"/>
                  </a:lnTo>
                  <a:lnTo>
                    <a:pt x="256" y="168"/>
                  </a:lnTo>
                  <a:lnTo>
                    <a:pt x="290" y="172"/>
                  </a:lnTo>
                  <a:lnTo>
                    <a:pt x="298" y="182"/>
                  </a:lnTo>
                  <a:lnTo>
                    <a:pt x="294" y="198"/>
                  </a:lnTo>
                  <a:lnTo>
                    <a:pt x="290" y="218"/>
                  </a:lnTo>
                  <a:lnTo>
                    <a:pt x="290" y="218"/>
                  </a:lnTo>
                  <a:lnTo>
                    <a:pt x="290" y="218"/>
                  </a:lnTo>
                  <a:close/>
                  <a:moveTo>
                    <a:pt x="104" y="270"/>
                  </a:moveTo>
                  <a:lnTo>
                    <a:pt x="104" y="274"/>
                  </a:lnTo>
                  <a:lnTo>
                    <a:pt x="104" y="270"/>
                  </a:lnTo>
                  <a:lnTo>
                    <a:pt x="104" y="270"/>
                  </a:lnTo>
                  <a:lnTo>
                    <a:pt x="104" y="270"/>
                  </a:lnTo>
                  <a:close/>
                  <a:moveTo>
                    <a:pt x="108" y="278"/>
                  </a:moveTo>
                  <a:lnTo>
                    <a:pt x="104" y="278"/>
                  </a:lnTo>
                  <a:lnTo>
                    <a:pt x="104" y="274"/>
                  </a:lnTo>
                  <a:lnTo>
                    <a:pt x="100" y="274"/>
                  </a:lnTo>
                  <a:lnTo>
                    <a:pt x="104" y="274"/>
                  </a:lnTo>
                  <a:lnTo>
                    <a:pt x="108" y="274"/>
                  </a:lnTo>
                  <a:lnTo>
                    <a:pt x="104" y="274"/>
                  </a:lnTo>
                  <a:lnTo>
                    <a:pt x="108" y="274"/>
                  </a:lnTo>
                  <a:lnTo>
                    <a:pt x="108" y="278"/>
                  </a:lnTo>
                  <a:lnTo>
                    <a:pt x="108" y="278"/>
                  </a:lnTo>
                  <a:lnTo>
                    <a:pt x="108" y="27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44" name="Freeform 51">
              <a:extLst>
                <a:ext uri="{FF2B5EF4-FFF2-40B4-BE49-F238E27FC236}">
                  <a16:creationId xmlns:a16="http://schemas.microsoft.com/office/drawing/2014/main" id="{5A1B834B-F84D-A9BC-5CE2-74813B1D0E9F}"/>
                </a:ext>
              </a:extLst>
            </p:cNvPr>
            <p:cNvSpPr>
              <a:spLocks/>
            </p:cNvSpPr>
            <p:nvPr/>
          </p:nvSpPr>
          <p:spPr bwMode="auto">
            <a:xfrm>
              <a:off x="6718300" y="4521268"/>
              <a:ext cx="12700" cy="6350"/>
            </a:xfrm>
            <a:custGeom>
              <a:avLst/>
              <a:gdLst>
                <a:gd name="T0" fmla="*/ 8 w 8"/>
                <a:gd name="T1" fmla="*/ 0 h 4"/>
                <a:gd name="T2" fmla="*/ 8 w 8"/>
                <a:gd name="T3" fmla="*/ 0 h 4"/>
                <a:gd name="T4" fmla="*/ 8 w 8"/>
                <a:gd name="T5" fmla="*/ 0 h 4"/>
                <a:gd name="T6" fmla="*/ 8 w 8"/>
                <a:gd name="T7" fmla="*/ 0 h 4"/>
                <a:gd name="T8" fmla="*/ 8 w 8"/>
                <a:gd name="T9" fmla="*/ 0 h 4"/>
                <a:gd name="T10" fmla="*/ 4 w 8"/>
                <a:gd name="T11" fmla="*/ 4 h 4"/>
                <a:gd name="T12" fmla="*/ 4 w 8"/>
                <a:gd name="T13" fmla="*/ 4 h 4"/>
                <a:gd name="T14" fmla="*/ 0 w 8"/>
                <a:gd name="T15" fmla="*/ 4 h 4"/>
                <a:gd name="T16" fmla="*/ 0 w 8"/>
                <a:gd name="T17" fmla="*/ 0 h 4"/>
                <a:gd name="T18" fmla="*/ 0 w 8"/>
                <a:gd name="T19" fmla="*/ 0 h 4"/>
                <a:gd name="T20" fmla="*/ 0 w 8"/>
                <a:gd name="T21" fmla="*/ 0 h 4"/>
                <a:gd name="T22" fmla="*/ 0 w 8"/>
                <a:gd name="T23" fmla="*/ 0 h 4"/>
                <a:gd name="T24" fmla="*/ 0 w 8"/>
                <a:gd name="T25" fmla="*/ 0 h 4"/>
                <a:gd name="T26" fmla="*/ 4 w 8"/>
                <a:gd name="T27" fmla="*/ 0 h 4"/>
                <a:gd name="T28" fmla="*/ 4 w 8"/>
                <a:gd name="T29" fmla="*/ 0 h 4"/>
                <a:gd name="T30" fmla="*/ 4 w 8"/>
                <a:gd name="T31" fmla="*/ 0 h 4"/>
                <a:gd name="T32" fmla="*/ 4 w 8"/>
                <a:gd name="T33" fmla="*/ 0 h 4"/>
                <a:gd name="T34" fmla="*/ 4 w 8"/>
                <a:gd name="T35" fmla="*/ 0 h 4"/>
                <a:gd name="T36" fmla="*/ 4 w 8"/>
                <a:gd name="T37" fmla="*/ 0 h 4"/>
                <a:gd name="T38" fmla="*/ 4 w 8"/>
                <a:gd name="T39" fmla="*/ 0 h 4"/>
                <a:gd name="T40" fmla="*/ 4 w 8"/>
                <a:gd name="T41" fmla="*/ 0 h 4"/>
                <a:gd name="T42" fmla="*/ 8 w 8"/>
                <a:gd name="T43" fmla="*/ 0 h 4"/>
                <a:gd name="T44" fmla="*/ 8 w 8"/>
                <a:gd name="T45" fmla="*/ 0 h 4"/>
                <a:gd name="T46" fmla="*/ 8 w 8"/>
                <a:gd name="T47" fmla="*/ 0 h 4"/>
                <a:gd name="T48" fmla="*/ 8 w 8"/>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4">
                  <a:moveTo>
                    <a:pt x="8" y="0"/>
                  </a:moveTo>
                  <a:lnTo>
                    <a:pt x="8" y="0"/>
                  </a:lnTo>
                  <a:lnTo>
                    <a:pt x="8" y="0"/>
                  </a:lnTo>
                  <a:lnTo>
                    <a:pt x="8" y="0"/>
                  </a:lnTo>
                  <a:lnTo>
                    <a:pt x="8" y="0"/>
                  </a:lnTo>
                  <a:lnTo>
                    <a:pt x="4" y="4"/>
                  </a:lnTo>
                  <a:lnTo>
                    <a:pt x="4" y="4"/>
                  </a:lnTo>
                  <a:lnTo>
                    <a:pt x="0" y="4"/>
                  </a:lnTo>
                  <a:lnTo>
                    <a:pt x="0" y="0"/>
                  </a:lnTo>
                  <a:lnTo>
                    <a:pt x="0" y="0"/>
                  </a:lnTo>
                  <a:lnTo>
                    <a:pt x="0" y="0"/>
                  </a:lnTo>
                  <a:lnTo>
                    <a:pt x="0" y="0"/>
                  </a:lnTo>
                  <a:lnTo>
                    <a:pt x="0" y="0"/>
                  </a:lnTo>
                  <a:lnTo>
                    <a:pt x="4" y="0"/>
                  </a:lnTo>
                  <a:lnTo>
                    <a:pt x="4" y="0"/>
                  </a:lnTo>
                  <a:lnTo>
                    <a:pt x="4" y="0"/>
                  </a:lnTo>
                  <a:lnTo>
                    <a:pt x="4" y="0"/>
                  </a:lnTo>
                  <a:lnTo>
                    <a:pt x="4" y="0"/>
                  </a:lnTo>
                  <a:lnTo>
                    <a:pt x="4" y="0"/>
                  </a:lnTo>
                  <a:lnTo>
                    <a:pt x="4" y="0"/>
                  </a:lnTo>
                  <a:lnTo>
                    <a:pt x="4" y="0"/>
                  </a:lnTo>
                  <a:lnTo>
                    <a:pt x="8" y="0"/>
                  </a:lnTo>
                  <a:lnTo>
                    <a:pt x="8" y="0"/>
                  </a:lnTo>
                  <a:lnTo>
                    <a:pt x="8" y="0"/>
                  </a:lnTo>
                  <a:lnTo>
                    <a:pt x="8"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45" name="Freeform 52">
              <a:extLst>
                <a:ext uri="{FF2B5EF4-FFF2-40B4-BE49-F238E27FC236}">
                  <a16:creationId xmlns:a16="http://schemas.microsoft.com/office/drawing/2014/main" id="{B71F9E60-94B7-773C-110E-EC413E6BAFAB}"/>
                </a:ext>
              </a:extLst>
            </p:cNvPr>
            <p:cNvSpPr>
              <a:spLocks noEditPoints="1"/>
            </p:cNvSpPr>
            <p:nvPr/>
          </p:nvSpPr>
          <p:spPr bwMode="auto">
            <a:xfrm>
              <a:off x="7226300" y="3473518"/>
              <a:ext cx="76200" cy="158750"/>
            </a:xfrm>
            <a:custGeom>
              <a:avLst/>
              <a:gdLst>
                <a:gd name="T0" fmla="*/ 4 w 48"/>
                <a:gd name="T1" fmla="*/ 40 h 100"/>
                <a:gd name="T2" fmla="*/ 0 w 48"/>
                <a:gd name="T3" fmla="*/ 34 h 100"/>
                <a:gd name="T4" fmla="*/ 0 w 48"/>
                <a:gd name="T5" fmla="*/ 38 h 100"/>
                <a:gd name="T6" fmla="*/ 0 w 48"/>
                <a:gd name="T7" fmla="*/ 34 h 100"/>
                <a:gd name="T8" fmla="*/ 0 w 48"/>
                <a:gd name="T9" fmla="*/ 30 h 100"/>
                <a:gd name="T10" fmla="*/ 4 w 48"/>
                <a:gd name="T11" fmla="*/ 30 h 100"/>
                <a:gd name="T12" fmla="*/ 12 w 48"/>
                <a:gd name="T13" fmla="*/ 34 h 100"/>
                <a:gd name="T14" fmla="*/ 8 w 48"/>
                <a:gd name="T15" fmla="*/ 26 h 100"/>
                <a:gd name="T16" fmla="*/ 4 w 48"/>
                <a:gd name="T17" fmla="*/ 18 h 100"/>
                <a:gd name="T18" fmla="*/ 8 w 48"/>
                <a:gd name="T19" fmla="*/ 10 h 100"/>
                <a:gd name="T20" fmla="*/ 16 w 48"/>
                <a:gd name="T21" fmla="*/ 4 h 100"/>
                <a:gd name="T22" fmla="*/ 26 w 48"/>
                <a:gd name="T23" fmla="*/ 4 h 100"/>
                <a:gd name="T24" fmla="*/ 34 w 48"/>
                <a:gd name="T25" fmla="*/ 4 h 100"/>
                <a:gd name="T26" fmla="*/ 38 w 48"/>
                <a:gd name="T27" fmla="*/ 14 h 100"/>
                <a:gd name="T28" fmla="*/ 44 w 48"/>
                <a:gd name="T29" fmla="*/ 22 h 100"/>
                <a:gd name="T30" fmla="*/ 44 w 48"/>
                <a:gd name="T31" fmla="*/ 34 h 100"/>
                <a:gd name="T32" fmla="*/ 44 w 48"/>
                <a:gd name="T33" fmla="*/ 48 h 100"/>
                <a:gd name="T34" fmla="*/ 44 w 48"/>
                <a:gd name="T35" fmla="*/ 60 h 100"/>
                <a:gd name="T36" fmla="*/ 38 w 48"/>
                <a:gd name="T37" fmla="*/ 64 h 100"/>
                <a:gd name="T38" fmla="*/ 30 w 48"/>
                <a:gd name="T39" fmla="*/ 66 h 100"/>
                <a:gd name="T40" fmla="*/ 30 w 48"/>
                <a:gd name="T41" fmla="*/ 70 h 100"/>
                <a:gd name="T42" fmla="*/ 26 w 48"/>
                <a:gd name="T43" fmla="*/ 70 h 100"/>
                <a:gd name="T44" fmla="*/ 18 w 48"/>
                <a:gd name="T45" fmla="*/ 66 h 100"/>
                <a:gd name="T46" fmla="*/ 18 w 48"/>
                <a:gd name="T47" fmla="*/ 74 h 100"/>
                <a:gd name="T48" fmla="*/ 16 w 48"/>
                <a:gd name="T49" fmla="*/ 74 h 100"/>
                <a:gd name="T50" fmla="*/ 16 w 48"/>
                <a:gd name="T51" fmla="*/ 74 h 100"/>
                <a:gd name="T52" fmla="*/ 16 w 48"/>
                <a:gd name="T53" fmla="*/ 70 h 100"/>
                <a:gd name="T54" fmla="*/ 8 w 48"/>
                <a:gd name="T55" fmla="*/ 78 h 100"/>
                <a:gd name="T56" fmla="*/ 4 w 48"/>
                <a:gd name="T57" fmla="*/ 82 h 100"/>
                <a:gd name="T58" fmla="*/ 0 w 48"/>
                <a:gd name="T59" fmla="*/ 74 h 100"/>
                <a:gd name="T60" fmla="*/ 4 w 48"/>
                <a:gd name="T61" fmla="*/ 70 h 100"/>
                <a:gd name="T62" fmla="*/ 4 w 48"/>
                <a:gd name="T63" fmla="*/ 66 h 100"/>
                <a:gd name="T64" fmla="*/ 4 w 48"/>
                <a:gd name="T65" fmla="*/ 66 h 100"/>
                <a:gd name="T66" fmla="*/ 4 w 48"/>
                <a:gd name="T67" fmla="*/ 56 h 100"/>
                <a:gd name="T68" fmla="*/ 8 w 48"/>
                <a:gd name="T69" fmla="*/ 52 h 100"/>
                <a:gd name="T70" fmla="*/ 4 w 48"/>
                <a:gd name="T71" fmla="*/ 48 h 100"/>
                <a:gd name="T72" fmla="*/ 8 w 48"/>
                <a:gd name="T73" fmla="*/ 48 h 100"/>
                <a:gd name="T74" fmla="*/ 4 w 48"/>
                <a:gd name="T75" fmla="*/ 14 h 100"/>
                <a:gd name="T76" fmla="*/ 4 w 48"/>
                <a:gd name="T77" fmla="*/ 40 h 100"/>
                <a:gd name="T78" fmla="*/ 4 w 48"/>
                <a:gd name="T79" fmla="*/ 38 h 100"/>
                <a:gd name="T80" fmla="*/ 4 w 48"/>
                <a:gd name="T81" fmla="*/ 40 h 100"/>
                <a:gd name="T82" fmla="*/ 34 w 48"/>
                <a:gd name="T83" fmla="*/ 70 h 100"/>
                <a:gd name="T84" fmla="*/ 38 w 48"/>
                <a:gd name="T85" fmla="*/ 66 h 100"/>
                <a:gd name="T86" fmla="*/ 22 w 48"/>
                <a:gd name="T87" fmla="*/ 70 h 100"/>
                <a:gd name="T88" fmla="*/ 22 w 48"/>
                <a:gd name="T89" fmla="*/ 70 h 100"/>
                <a:gd name="T90" fmla="*/ 26 w 48"/>
                <a:gd name="T91" fmla="*/ 66 h 100"/>
                <a:gd name="T92" fmla="*/ 0 w 48"/>
                <a:gd name="T93" fmla="*/ 78 h 100"/>
                <a:gd name="T94" fmla="*/ 4 w 48"/>
                <a:gd name="T95" fmla="*/ 78 h 100"/>
                <a:gd name="T96" fmla="*/ 12 w 48"/>
                <a:gd name="T97" fmla="*/ 94 h 100"/>
                <a:gd name="T98" fmla="*/ 8 w 48"/>
                <a:gd name="T99" fmla="*/ 100 h 100"/>
                <a:gd name="T100" fmla="*/ 0 w 48"/>
                <a:gd name="T101" fmla="*/ 96 h 100"/>
                <a:gd name="T102" fmla="*/ 8 w 48"/>
                <a:gd name="T103"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 h="100">
                  <a:moveTo>
                    <a:pt x="8" y="48"/>
                  </a:moveTo>
                  <a:lnTo>
                    <a:pt x="4" y="44"/>
                  </a:lnTo>
                  <a:lnTo>
                    <a:pt x="4" y="40"/>
                  </a:lnTo>
                  <a:lnTo>
                    <a:pt x="4" y="38"/>
                  </a:lnTo>
                  <a:lnTo>
                    <a:pt x="4" y="34"/>
                  </a:lnTo>
                  <a:lnTo>
                    <a:pt x="0" y="34"/>
                  </a:lnTo>
                  <a:lnTo>
                    <a:pt x="0" y="38"/>
                  </a:lnTo>
                  <a:lnTo>
                    <a:pt x="0" y="34"/>
                  </a:lnTo>
                  <a:lnTo>
                    <a:pt x="0" y="38"/>
                  </a:lnTo>
                  <a:lnTo>
                    <a:pt x="0" y="34"/>
                  </a:lnTo>
                  <a:lnTo>
                    <a:pt x="0" y="30"/>
                  </a:lnTo>
                  <a:lnTo>
                    <a:pt x="0" y="34"/>
                  </a:lnTo>
                  <a:lnTo>
                    <a:pt x="4" y="34"/>
                  </a:lnTo>
                  <a:lnTo>
                    <a:pt x="4" y="30"/>
                  </a:lnTo>
                  <a:lnTo>
                    <a:pt x="0" y="30"/>
                  </a:lnTo>
                  <a:lnTo>
                    <a:pt x="4" y="30"/>
                  </a:lnTo>
                  <a:lnTo>
                    <a:pt x="4" y="34"/>
                  </a:lnTo>
                  <a:lnTo>
                    <a:pt x="4" y="30"/>
                  </a:lnTo>
                  <a:lnTo>
                    <a:pt x="8" y="30"/>
                  </a:lnTo>
                  <a:lnTo>
                    <a:pt x="8" y="34"/>
                  </a:lnTo>
                  <a:lnTo>
                    <a:pt x="12" y="34"/>
                  </a:lnTo>
                  <a:lnTo>
                    <a:pt x="12" y="30"/>
                  </a:lnTo>
                  <a:lnTo>
                    <a:pt x="8" y="30"/>
                  </a:lnTo>
                  <a:lnTo>
                    <a:pt x="8" y="26"/>
                  </a:lnTo>
                  <a:lnTo>
                    <a:pt x="8" y="22"/>
                  </a:lnTo>
                  <a:lnTo>
                    <a:pt x="8" y="18"/>
                  </a:lnTo>
                  <a:lnTo>
                    <a:pt x="4" y="18"/>
                  </a:lnTo>
                  <a:lnTo>
                    <a:pt x="4" y="14"/>
                  </a:lnTo>
                  <a:lnTo>
                    <a:pt x="8" y="14"/>
                  </a:lnTo>
                  <a:lnTo>
                    <a:pt x="8" y="10"/>
                  </a:lnTo>
                  <a:lnTo>
                    <a:pt x="12" y="8"/>
                  </a:lnTo>
                  <a:lnTo>
                    <a:pt x="12" y="4"/>
                  </a:lnTo>
                  <a:lnTo>
                    <a:pt x="16" y="4"/>
                  </a:lnTo>
                  <a:lnTo>
                    <a:pt x="18" y="4"/>
                  </a:lnTo>
                  <a:lnTo>
                    <a:pt x="22" y="4"/>
                  </a:lnTo>
                  <a:lnTo>
                    <a:pt x="26" y="4"/>
                  </a:lnTo>
                  <a:lnTo>
                    <a:pt x="30" y="4"/>
                  </a:lnTo>
                  <a:lnTo>
                    <a:pt x="30" y="0"/>
                  </a:lnTo>
                  <a:lnTo>
                    <a:pt x="34" y="4"/>
                  </a:lnTo>
                  <a:lnTo>
                    <a:pt x="34" y="8"/>
                  </a:lnTo>
                  <a:lnTo>
                    <a:pt x="38" y="10"/>
                  </a:lnTo>
                  <a:lnTo>
                    <a:pt x="38" y="14"/>
                  </a:lnTo>
                  <a:lnTo>
                    <a:pt x="40" y="14"/>
                  </a:lnTo>
                  <a:lnTo>
                    <a:pt x="40" y="18"/>
                  </a:lnTo>
                  <a:lnTo>
                    <a:pt x="44" y="22"/>
                  </a:lnTo>
                  <a:lnTo>
                    <a:pt x="44" y="26"/>
                  </a:lnTo>
                  <a:lnTo>
                    <a:pt x="44" y="30"/>
                  </a:lnTo>
                  <a:lnTo>
                    <a:pt x="44" y="34"/>
                  </a:lnTo>
                  <a:lnTo>
                    <a:pt x="44" y="38"/>
                  </a:lnTo>
                  <a:lnTo>
                    <a:pt x="44" y="40"/>
                  </a:lnTo>
                  <a:lnTo>
                    <a:pt x="44" y="48"/>
                  </a:lnTo>
                  <a:lnTo>
                    <a:pt x="48" y="48"/>
                  </a:lnTo>
                  <a:lnTo>
                    <a:pt x="44" y="56"/>
                  </a:lnTo>
                  <a:lnTo>
                    <a:pt x="44" y="60"/>
                  </a:lnTo>
                  <a:lnTo>
                    <a:pt x="40" y="64"/>
                  </a:lnTo>
                  <a:lnTo>
                    <a:pt x="38" y="66"/>
                  </a:lnTo>
                  <a:lnTo>
                    <a:pt x="38" y="64"/>
                  </a:lnTo>
                  <a:lnTo>
                    <a:pt x="38" y="66"/>
                  </a:lnTo>
                  <a:lnTo>
                    <a:pt x="34" y="64"/>
                  </a:lnTo>
                  <a:lnTo>
                    <a:pt x="30" y="66"/>
                  </a:lnTo>
                  <a:lnTo>
                    <a:pt x="34" y="66"/>
                  </a:lnTo>
                  <a:lnTo>
                    <a:pt x="34" y="70"/>
                  </a:lnTo>
                  <a:lnTo>
                    <a:pt x="30" y="70"/>
                  </a:lnTo>
                  <a:lnTo>
                    <a:pt x="30" y="66"/>
                  </a:lnTo>
                  <a:lnTo>
                    <a:pt x="30" y="70"/>
                  </a:lnTo>
                  <a:lnTo>
                    <a:pt x="26" y="70"/>
                  </a:lnTo>
                  <a:lnTo>
                    <a:pt x="26" y="66"/>
                  </a:lnTo>
                  <a:lnTo>
                    <a:pt x="22" y="66"/>
                  </a:lnTo>
                  <a:lnTo>
                    <a:pt x="18" y="66"/>
                  </a:lnTo>
                  <a:lnTo>
                    <a:pt x="18" y="70"/>
                  </a:lnTo>
                  <a:lnTo>
                    <a:pt x="22" y="70"/>
                  </a:lnTo>
                  <a:lnTo>
                    <a:pt x="18" y="74"/>
                  </a:lnTo>
                  <a:lnTo>
                    <a:pt x="18" y="70"/>
                  </a:lnTo>
                  <a:lnTo>
                    <a:pt x="16" y="70"/>
                  </a:lnTo>
                  <a:lnTo>
                    <a:pt x="16" y="74"/>
                  </a:lnTo>
                  <a:lnTo>
                    <a:pt x="18" y="74"/>
                  </a:lnTo>
                  <a:lnTo>
                    <a:pt x="16" y="78"/>
                  </a:lnTo>
                  <a:lnTo>
                    <a:pt x="16" y="74"/>
                  </a:lnTo>
                  <a:lnTo>
                    <a:pt x="12" y="74"/>
                  </a:lnTo>
                  <a:lnTo>
                    <a:pt x="16" y="74"/>
                  </a:lnTo>
                  <a:lnTo>
                    <a:pt x="16" y="70"/>
                  </a:lnTo>
                  <a:lnTo>
                    <a:pt x="12" y="74"/>
                  </a:lnTo>
                  <a:lnTo>
                    <a:pt x="12" y="78"/>
                  </a:lnTo>
                  <a:lnTo>
                    <a:pt x="8" y="78"/>
                  </a:lnTo>
                  <a:lnTo>
                    <a:pt x="8" y="74"/>
                  </a:lnTo>
                  <a:lnTo>
                    <a:pt x="8" y="78"/>
                  </a:lnTo>
                  <a:lnTo>
                    <a:pt x="4" y="82"/>
                  </a:lnTo>
                  <a:lnTo>
                    <a:pt x="4" y="78"/>
                  </a:lnTo>
                  <a:lnTo>
                    <a:pt x="4" y="74"/>
                  </a:lnTo>
                  <a:lnTo>
                    <a:pt x="0" y="74"/>
                  </a:lnTo>
                  <a:lnTo>
                    <a:pt x="0" y="70"/>
                  </a:lnTo>
                  <a:lnTo>
                    <a:pt x="4" y="74"/>
                  </a:lnTo>
                  <a:lnTo>
                    <a:pt x="4" y="70"/>
                  </a:lnTo>
                  <a:lnTo>
                    <a:pt x="8" y="70"/>
                  </a:lnTo>
                  <a:lnTo>
                    <a:pt x="4" y="70"/>
                  </a:lnTo>
                  <a:lnTo>
                    <a:pt x="4" y="66"/>
                  </a:lnTo>
                  <a:lnTo>
                    <a:pt x="0" y="66"/>
                  </a:lnTo>
                  <a:lnTo>
                    <a:pt x="0" y="64"/>
                  </a:lnTo>
                  <a:lnTo>
                    <a:pt x="4" y="66"/>
                  </a:lnTo>
                  <a:lnTo>
                    <a:pt x="4" y="64"/>
                  </a:lnTo>
                  <a:lnTo>
                    <a:pt x="4" y="60"/>
                  </a:lnTo>
                  <a:lnTo>
                    <a:pt x="4" y="56"/>
                  </a:lnTo>
                  <a:lnTo>
                    <a:pt x="8" y="56"/>
                  </a:lnTo>
                  <a:lnTo>
                    <a:pt x="4" y="56"/>
                  </a:lnTo>
                  <a:lnTo>
                    <a:pt x="8" y="52"/>
                  </a:lnTo>
                  <a:lnTo>
                    <a:pt x="8" y="48"/>
                  </a:lnTo>
                  <a:lnTo>
                    <a:pt x="8" y="52"/>
                  </a:lnTo>
                  <a:lnTo>
                    <a:pt x="4" y="48"/>
                  </a:lnTo>
                  <a:lnTo>
                    <a:pt x="8" y="48"/>
                  </a:lnTo>
                  <a:lnTo>
                    <a:pt x="8" y="48"/>
                  </a:lnTo>
                  <a:lnTo>
                    <a:pt x="8" y="48"/>
                  </a:lnTo>
                  <a:close/>
                  <a:moveTo>
                    <a:pt x="4" y="14"/>
                  </a:moveTo>
                  <a:lnTo>
                    <a:pt x="4" y="18"/>
                  </a:lnTo>
                  <a:lnTo>
                    <a:pt x="4" y="14"/>
                  </a:lnTo>
                  <a:lnTo>
                    <a:pt x="4" y="14"/>
                  </a:lnTo>
                  <a:lnTo>
                    <a:pt x="4" y="14"/>
                  </a:lnTo>
                  <a:close/>
                  <a:moveTo>
                    <a:pt x="4" y="40"/>
                  </a:moveTo>
                  <a:lnTo>
                    <a:pt x="0" y="40"/>
                  </a:lnTo>
                  <a:lnTo>
                    <a:pt x="0" y="38"/>
                  </a:lnTo>
                  <a:lnTo>
                    <a:pt x="4" y="38"/>
                  </a:lnTo>
                  <a:lnTo>
                    <a:pt x="4" y="40"/>
                  </a:lnTo>
                  <a:lnTo>
                    <a:pt x="4" y="40"/>
                  </a:lnTo>
                  <a:lnTo>
                    <a:pt x="4" y="40"/>
                  </a:lnTo>
                  <a:close/>
                  <a:moveTo>
                    <a:pt x="38" y="66"/>
                  </a:moveTo>
                  <a:lnTo>
                    <a:pt x="38" y="70"/>
                  </a:lnTo>
                  <a:lnTo>
                    <a:pt x="34" y="70"/>
                  </a:lnTo>
                  <a:lnTo>
                    <a:pt x="34" y="66"/>
                  </a:lnTo>
                  <a:lnTo>
                    <a:pt x="38" y="66"/>
                  </a:lnTo>
                  <a:lnTo>
                    <a:pt x="38" y="66"/>
                  </a:lnTo>
                  <a:lnTo>
                    <a:pt x="38" y="66"/>
                  </a:lnTo>
                  <a:close/>
                  <a:moveTo>
                    <a:pt x="26" y="66"/>
                  </a:moveTo>
                  <a:lnTo>
                    <a:pt x="22" y="70"/>
                  </a:lnTo>
                  <a:lnTo>
                    <a:pt x="26" y="70"/>
                  </a:lnTo>
                  <a:lnTo>
                    <a:pt x="26" y="74"/>
                  </a:lnTo>
                  <a:lnTo>
                    <a:pt x="22" y="70"/>
                  </a:lnTo>
                  <a:lnTo>
                    <a:pt x="22" y="66"/>
                  </a:lnTo>
                  <a:lnTo>
                    <a:pt x="26" y="66"/>
                  </a:lnTo>
                  <a:lnTo>
                    <a:pt x="26" y="66"/>
                  </a:lnTo>
                  <a:lnTo>
                    <a:pt x="26" y="66"/>
                  </a:lnTo>
                  <a:close/>
                  <a:moveTo>
                    <a:pt x="4" y="78"/>
                  </a:moveTo>
                  <a:lnTo>
                    <a:pt x="0" y="78"/>
                  </a:lnTo>
                  <a:lnTo>
                    <a:pt x="0" y="74"/>
                  </a:lnTo>
                  <a:lnTo>
                    <a:pt x="4" y="78"/>
                  </a:lnTo>
                  <a:lnTo>
                    <a:pt x="4" y="78"/>
                  </a:lnTo>
                  <a:lnTo>
                    <a:pt x="4" y="78"/>
                  </a:lnTo>
                  <a:close/>
                  <a:moveTo>
                    <a:pt x="8" y="94"/>
                  </a:moveTo>
                  <a:lnTo>
                    <a:pt x="12" y="94"/>
                  </a:lnTo>
                  <a:lnTo>
                    <a:pt x="12" y="96"/>
                  </a:lnTo>
                  <a:lnTo>
                    <a:pt x="8" y="96"/>
                  </a:lnTo>
                  <a:lnTo>
                    <a:pt x="8" y="100"/>
                  </a:lnTo>
                  <a:lnTo>
                    <a:pt x="4" y="100"/>
                  </a:lnTo>
                  <a:lnTo>
                    <a:pt x="0" y="100"/>
                  </a:lnTo>
                  <a:lnTo>
                    <a:pt x="0" y="96"/>
                  </a:lnTo>
                  <a:lnTo>
                    <a:pt x="4" y="96"/>
                  </a:lnTo>
                  <a:lnTo>
                    <a:pt x="8" y="94"/>
                  </a:lnTo>
                  <a:lnTo>
                    <a:pt x="8" y="94"/>
                  </a:lnTo>
                  <a:lnTo>
                    <a:pt x="8" y="9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46" name="Freeform 53">
              <a:extLst>
                <a:ext uri="{FF2B5EF4-FFF2-40B4-BE49-F238E27FC236}">
                  <a16:creationId xmlns:a16="http://schemas.microsoft.com/office/drawing/2014/main" id="{42086781-0E6A-A883-8BD3-2D804882CBE1}"/>
                </a:ext>
              </a:extLst>
            </p:cNvPr>
            <p:cNvSpPr>
              <a:spLocks noEditPoints="1"/>
            </p:cNvSpPr>
            <p:nvPr/>
          </p:nvSpPr>
          <p:spPr bwMode="auto">
            <a:xfrm>
              <a:off x="6178550" y="4289493"/>
              <a:ext cx="53975" cy="107950"/>
            </a:xfrm>
            <a:custGeom>
              <a:avLst/>
              <a:gdLst>
                <a:gd name="T0" fmla="*/ 4 w 34"/>
                <a:gd name="T1" fmla="*/ 16 h 68"/>
                <a:gd name="T2" fmla="*/ 0 w 34"/>
                <a:gd name="T3" fmla="*/ 16 h 68"/>
                <a:gd name="T4" fmla="*/ 4 w 34"/>
                <a:gd name="T5" fmla="*/ 16 h 68"/>
                <a:gd name="T6" fmla="*/ 30 w 34"/>
                <a:gd name="T7" fmla="*/ 56 h 68"/>
                <a:gd name="T8" fmla="*/ 30 w 34"/>
                <a:gd name="T9" fmla="*/ 60 h 68"/>
                <a:gd name="T10" fmla="*/ 20 w 34"/>
                <a:gd name="T11" fmla="*/ 68 h 68"/>
                <a:gd name="T12" fmla="*/ 20 w 34"/>
                <a:gd name="T13" fmla="*/ 68 h 68"/>
                <a:gd name="T14" fmla="*/ 12 w 34"/>
                <a:gd name="T15" fmla="*/ 68 h 68"/>
                <a:gd name="T16" fmla="*/ 8 w 34"/>
                <a:gd name="T17" fmla="*/ 64 h 68"/>
                <a:gd name="T18" fmla="*/ 4 w 34"/>
                <a:gd name="T19" fmla="*/ 56 h 68"/>
                <a:gd name="T20" fmla="*/ 4 w 34"/>
                <a:gd name="T21" fmla="*/ 52 h 68"/>
                <a:gd name="T22" fmla="*/ 4 w 34"/>
                <a:gd name="T23" fmla="*/ 48 h 68"/>
                <a:gd name="T24" fmla="*/ 4 w 34"/>
                <a:gd name="T25" fmla="*/ 42 h 68"/>
                <a:gd name="T26" fmla="*/ 4 w 34"/>
                <a:gd name="T27" fmla="*/ 34 h 68"/>
                <a:gd name="T28" fmla="*/ 4 w 34"/>
                <a:gd name="T29" fmla="*/ 34 h 68"/>
                <a:gd name="T30" fmla="*/ 0 w 34"/>
                <a:gd name="T31" fmla="*/ 30 h 68"/>
                <a:gd name="T32" fmla="*/ 4 w 34"/>
                <a:gd name="T33" fmla="*/ 34 h 68"/>
                <a:gd name="T34" fmla="*/ 4 w 34"/>
                <a:gd name="T35" fmla="*/ 34 h 68"/>
                <a:gd name="T36" fmla="*/ 4 w 34"/>
                <a:gd name="T37" fmla="*/ 34 h 68"/>
                <a:gd name="T38" fmla="*/ 4 w 34"/>
                <a:gd name="T39" fmla="*/ 22 h 68"/>
                <a:gd name="T40" fmla="*/ 4 w 34"/>
                <a:gd name="T41" fmla="*/ 16 h 68"/>
                <a:gd name="T42" fmla="*/ 8 w 34"/>
                <a:gd name="T43" fmla="*/ 16 h 68"/>
                <a:gd name="T44" fmla="*/ 8 w 34"/>
                <a:gd name="T45" fmla="*/ 12 h 68"/>
                <a:gd name="T46" fmla="*/ 8 w 34"/>
                <a:gd name="T47" fmla="*/ 8 h 68"/>
                <a:gd name="T48" fmla="*/ 8 w 34"/>
                <a:gd name="T49" fmla="*/ 8 h 68"/>
                <a:gd name="T50" fmla="*/ 8 w 34"/>
                <a:gd name="T51" fmla="*/ 8 h 68"/>
                <a:gd name="T52" fmla="*/ 16 w 34"/>
                <a:gd name="T53" fmla="*/ 8 h 68"/>
                <a:gd name="T54" fmla="*/ 16 w 34"/>
                <a:gd name="T55" fmla="*/ 8 h 68"/>
                <a:gd name="T56" fmla="*/ 12 w 34"/>
                <a:gd name="T57" fmla="*/ 8 h 68"/>
                <a:gd name="T58" fmla="*/ 8 w 34"/>
                <a:gd name="T59" fmla="*/ 4 h 68"/>
                <a:gd name="T60" fmla="*/ 8 w 34"/>
                <a:gd name="T61" fmla="*/ 4 h 68"/>
                <a:gd name="T62" fmla="*/ 8 w 34"/>
                <a:gd name="T63" fmla="*/ 4 h 68"/>
                <a:gd name="T64" fmla="*/ 4 w 34"/>
                <a:gd name="T65" fmla="*/ 0 h 68"/>
                <a:gd name="T66" fmla="*/ 8 w 34"/>
                <a:gd name="T67" fmla="*/ 4 h 68"/>
                <a:gd name="T68" fmla="*/ 8 w 34"/>
                <a:gd name="T69" fmla="*/ 4 h 68"/>
                <a:gd name="T70" fmla="*/ 12 w 34"/>
                <a:gd name="T71" fmla="*/ 4 h 68"/>
                <a:gd name="T72" fmla="*/ 8 w 34"/>
                <a:gd name="T73" fmla="*/ 4 h 68"/>
                <a:gd name="T74" fmla="*/ 12 w 34"/>
                <a:gd name="T75" fmla="*/ 0 h 68"/>
                <a:gd name="T76" fmla="*/ 12 w 34"/>
                <a:gd name="T77" fmla="*/ 4 h 68"/>
                <a:gd name="T78" fmla="*/ 16 w 34"/>
                <a:gd name="T79" fmla="*/ 8 h 68"/>
                <a:gd name="T80" fmla="*/ 16 w 34"/>
                <a:gd name="T81" fmla="*/ 8 h 68"/>
                <a:gd name="T82" fmla="*/ 20 w 34"/>
                <a:gd name="T83" fmla="*/ 12 h 68"/>
                <a:gd name="T84" fmla="*/ 20 w 34"/>
                <a:gd name="T85" fmla="*/ 16 h 68"/>
                <a:gd name="T86" fmla="*/ 20 w 34"/>
                <a:gd name="T87" fmla="*/ 18 h 68"/>
                <a:gd name="T88" fmla="*/ 24 w 34"/>
                <a:gd name="T89" fmla="*/ 22 h 68"/>
                <a:gd name="T90" fmla="*/ 24 w 34"/>
                <a:gd name="T91" fmla="*/ 22 h 68"/>
                <a:gd name="T92" fmla="*/ 24 w 34"/>
                <a:gd name="T93" fmla="*/ 26 h 68"/>
                <a:gd name="T94" fmla="*/ 26 w 34"/>
                <a:gd name="T95" fmla="*/ 26 h 68"/>
                <a:gd name="T96" fmla="*/ 26 w 34"/>
                <a:gd name="T97" fmla="*/ 30 h 68"/>
                <a:gd name="T98" fmla="*/ 30 w 34"/>
                <a:gd name="T99" fmla="*/ 38 h 68"/>
                <a:gd name="T100" fmla="*/ 30 w 34"/>
                <a:gd name="T101" fmla="*/ 38 h 68"/>
                <a:gd name="T102" fmla="*/ 30 w 34"/>
                <a:gd name="T103" fmla="*/ 42 h 68"/>
                <a:gd name="T104" fmla="*/ 30 w 34"/>
                <a:gd name="T105" fmla="*/ 42 h 68"/>
                <a:gd name="T106" fmla="*/ 34 w 34"/>
                <a:gd name="T107" fmla="*/ 46 h 68"/>
                <a:gd name="T108" fmla="*/ 34 w 34"/>
                <a:gd name="T109" fmla="*/ 48 h 68"/>
                <a:gd name="T110" fmla="*/ 30 w 34"/>
                <a:gd name="T111"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68">
                  <a:moveTo>
                    <a:pt x="4" y="16"/>
                  </a:moveTo>
                  <a:lnTo>
                    <a:pt x="4" y="16"/>
                  </a:lnTo>
                  <a:lnTo>
                    <a:pt x="4" y="16"/>
                  </a:lnTo>
                  <a:lnTo>
                    <a:pt x="4" y="16"/>
                  </a:lnTo>
                  <a:lnTo>
                    <a:pt x="4" y="16"/>
                  </a:lnTo>
                  <a:lnTo>
                    <a:pt x="4" y="16"/>
                  </a:lnTo>
                  <a:lnTo>
                    <a:pt x="4" y="16"/>
                  </a:lnTo>
                  <a:lnTo>
                    <a:pt x="4" y="16"/>
                  </a:lnTo>
                  <a:lnTo>
                    <a:pt x="0" y="16"/>
                  </a:lnTo>
                  <a:lnTo>
                    <a:pt x="0" y="16"/>
                  </a:lnTo>
                  <a:lnTo>
                    <a:pt x="4" y="16"/>
                  </a:lnTo>
                  <a:lnTo>
                    <a:pt x="4" y="16"/>
                  </a:lnTo>
                  <a:lnTo>
                    <a:pt x="4" y="16"/>
                  </a:lnTo>
                  <a:lnTo>
                    <a:pt x="4" y="16"/>
                  </a:lnTo>
                  <a:lnTo>
                    <a:pt x="4" y="16"/>
                  </a:lnTo>
                  <a:close/>
                  <a:moveTo>
                    <a:pt x="30" y="56"/>
                  </a:moveTo>
                  <a:lnTo>
                    <a:pt x="30" y="56"/>
                  </a:lnTo>
                  <a:lnTo>
                    <a:pt x="30" y="56"/>
                  </a:lnTo>
                  <a:lnTo>
                    <a:pt x="30" y="56"/>
                  </a:lnTo>
                  <a:lnTo>
                    <a:pt x="30" y="56"/>
                  </a:lnTo>
                  <a:lnTo>
                    <a:pt x="30" y="60"/>
                  </a:lnTo>
                  <a:lnTo>
                    <a:pt x="30" y="60"/>
                  </a:lnTo>
                  <a:lnTo>
                    <a:pt x="30" y="60"/>
                  </a:lnTo>
                  <a:lnTo>
                    <a:pt x="30" y="60"/>
                  </a:lnTo>
                  <a:lnTo>
                    <a:pt x="30" y="60"/>
                  </a:lnTo>
                  <a:lnTo>
                    <a:pt x="26" y="64"/>
                  </a:lnTo>
                  <a:lnTo>
                    <a:pt x="26" y="64"/>
                  </a:lnTo>
                  <a:lnTo>
                    <a:pt x="26" y="64"/>
                  </a:lnTo>
                  <a:lnTo>
                    <a:pt x="24" y="64"/>
                  </a:lnTo>
                  <a:lnTo>
                    <a:pt x="20" y="68"/>
                  </a:lnTo>
                  <a:lnTo>
                    <a:pt x="20" y="68"/>
                  </a:lnTo>
                  <a:lnTo>
                    <a:pt x="20" y="68"/>
                  </a:lnTo>
                  <a:lnTo>
                    <a:pt x="20" y="68"/>
                  </a:lnTo>
                  <a:lnTo>
                    <a:pt x="20" y="68"/>
                  </a:lnTo>
                  <a:lnTo>
                    <a:pt x="20" y="68"/>
                  </a:lnTo>
                  <a:lnTo>
                    <a:pt x="16" y="68"/>
                  </a:lnTo>
                  <a:lnTo>
                    <a:pt x="16" y="68"/>
                  </a:lnTo>
                  <a:lnTo>
                    <a:pt x="16" y="68"/>
                  </a:lnTo>
                  <a:lnTo>
                    <a:pt x="12" y="68"/>
                  </a:lnTo>
                  <a:lnTo>
                    <a:pt x="12" y="68"/>
                  </a:lnTo>
                  <a:lnTo>
                    <a:pt x="12" y="68"/>
                  </a:lnTo>
                  <a:lnTo>
                    <a:pt x="8" y="68"/>
                  </a:lnTo>
                  <a:lnTo>
                    <a:pt x="8" y="68"/>
                  </a:lnTo>
                  <a:lnTo>
                    <a:pt x="8" y="64"/>
                  </a:lnTo>
                  <a:lnTo>
                    <a:pt x="8" y="64"/>
                  </a:lnTo>
                  <a:lnTo>
                    <a:pt x="8" y="64"/>
                  </a:lnTo>
                  <a:lnTo>
                    <a:pt x="8" y="60"/>
                  </a:lnTo>
                  <a:lnTo>
                    <a:pt x="8" y="60"/>
                  </a:lnTo>
                  <a:lnTo>
                    <a:pt x="4" y="60"/>
                  </a:lnTo>
                  <a:lnTo>
                    <a:pt x="4" y="56"/>
                  </a:lnTo>
                  <a:lnTo>
                    <a:pt x="4" y="56"/>
                  </a:lnTo>
                  <a:lnTo>
                    <a:pt x="4" y="56"/>
                  </a:lnTo>
                  <a:lnTo>
                    <a:pt x="4" y="56"/>
                  </a:lnTo>
                  <a:lnTo>
                    <a:pt x="4" y="52"/>
                  </a:lnTo>
                  <a:lnTo>
                    <a:pt x="4" y="52"/>
                  </a:lnTo>
                  <a:lnTo>
                    <a:pt x="4" y="52"/>
                  </a:lnTo>
                  <a:lnTo>
                    <a:pt x="4" y="52"/>
                  </a:lnTo>
                  <a:lnTo>
                    <a:pt x="4" y="48"/>
                  </a:lnTo>
                  <a:lnTo>
                    <a:pt x="4" y="48"/>
                  </a:lnTo>
                  <a:lnTo>
                    <a:pt x="4" y="48"/>
                  </a:lnTo>
                  <a:lnTo>
                    <a:pt x="4" y="46"/>
                  </a:lnTo>
                  <a:lnTo>
                    <a:pt x="4" y="46"/>
                  </a:lnTo>
                  <a:lnTo>
                    <a:pt x="4" y="46"/>
                  </a:lnTo>
                  <a:lnTo>
                    <a:pt x="4" y="46"/>
                  </a:lnTo>
                  <a:lnTo>
                    <a:pt x="4" y="42"/>
                  </a:lnTo>
                  <a:lnTo>
                    <a:pt x="4" y="42"/>
                  </a:lnTo>
                  <a:lnTo>
                    <a:pt x="4" y="38"/>
                  </a:lnTo>
                  <a:lnTo>
                    <a:pt x="4" y="38"/>
                  </a:lnTo>
                  <a:lnTo>
                    <a:pt x="4" y="38"/>
                  </a:lnTo>
                  <a:lnTo>
                    <a:pt x="4" y="34"/>
                  </a:lnTo>
                  <a:lnTo>
                    <a:pt x="4" y="34"/>
                  </a:lnTo>
                  <a:lnTo>
                    <a:pt x="4" y="34"/>
                  </a:lnTo>
                  <a:lnTo>
                    <a:pt x="4" y="34"/>
                  </a:lnTo>
                  <a:lnTo>
                    <a:pt x="4" y="34"/>
                  </a:lnTo>
                  <a:lnTo>
                    <a:pt x="4" y="34"/>
                  </a:lnTo>
                  <a:lnTo>
                    <a:pt x="4" y="34"/>
                  </a:lnTo>
                  <a:lnTo>
                    <a:pt x="4" y="34"/>
                  </a:lnTo>
                  <a:lnTo>
                    <a:pt x="0" y="34"/>
                  </a:lnTo>
                  <a:lnTo>
                    <a:pt x="0" y="30"/>
                  </a:lnTo>
                  <a:lnTo>
                    <a:pt x="0" y="30"/>
                  </a:lnTo>
                  <a:lnTo>
                    <a:pt x="0" y="30"/>
                  </a:lnTo>
                  <a:lnTo>
                    <a:pt x="4" y="30"/>
                  </a:lnTo>
                  <a:lnTo>
                    <a:pt x="4" y="30"/>
                  </a:lnTo>
                  <a:lnTo>
                    <a:pt x="4" y="30"/>
                  </a:lnTo>
                  <a:lnTo>
                    <a:pt x="4" y="34"/>
                  </a:lnTo>
                  <a:lnTo>
                    <a:pt x="4" y="34"/>
                  </a:lnTo>
                  <a:lnTo>
                    <a:pt x="4" y="34"/>
                  </a:lnTo>
                  <a:lnTo>
                    <a:pt x="4" y="34"/>
                  </a:lnTo>
                  <a:lnTo>
                    <a:pt x="4" y="34"/>
                  </a:lnTo>
                  <a:lnTo>
                    <a:pt x="4" y="34"/>
                  </a:lnTo>
                  <a:lnTo>
                    <a:pt x="4" y="34"/>
                  </a:lnTo>
                  <a:lnTo>
                    <a:pt x="4" y="34"/>
                  </a:lnTo>
                  <a:lnTo>
                    <a:pt x="4" y="34"/>
                  </a:lnTo>
                  <a:lnTo>
                    <a:pt x="4" y="34"/>
                  </a:lnTo>
                  <a:lnTo>
                    <a:pt x="4" y="34"/>
                  </a:lnTo>
                  <a:lnTo>
                    <a:pt x="4" y="34"/>
                  </a:lnTo>
                  <a:lnTo>
                    <a:pt x="4" y="30"/>
                  </a:lnTo>
                  <a:lnTo>
                    <a:pt x="4" y="22"/>
                  </a:lnTo>
                  <a:lnTo>
                    <a:pt x="4" y="22"/>
                  </a:lnTo>
                  <a:lnTo>
                    <a:pt x="4" y="22"/>
                  </a:lnTo>
                  <a:lnTo>
                    <a:pt x="4" y="22"/>
                  </a:lnTo>
                  <a:lnTo>
                    <a:pt x="4" y="18"/>
                  </a:lnTo>
                  <a:lnTo>
                    <a:pt x="4" y="18"/>
                  </a:lnTo>
                  <a:lnTo>
                    <a:pt x="4" y="18"/>
                  </a:lnTo>
                  <a:lnTo>
                    <a:pt x="4" y="16"/>
                  </a:lnTo>
                  <a:lnTo>
                    <a:pt x="4" y="16"/>
                  </a:lnTo>
                  <a:lnTo>
                    <a:pt x="8" y="16"/>
                  </a:lnTo>
                  <a:lnTo>
                    <a:pt x="8" y="16"/>
                  </a:lnTo>
                  <a:lnTo>
                    <a:pt x="8" y="16"/>
                  </a:lnTo>
                  <a:lnTo>
                    <a:pt x="8" y="16"/>
                  </a:lnTo>
                  <a:lnTo>
                    <a:pt x="8" y="12"/>
                  </a:lnTo>
                  <a:lnTo>
                    <a:pt x="8" y="12"/>
                  </a:lnTo>
                  <a:lnTo>
                    <a:pt x="8" y="12"/>
                  </a:lnTo>
                  <a:lnTo>
                    <a:pt x="8" y="12"/>
                  </a:lnTo>
                  <a:lnTo>
                    <a:pt x="8" y="12"/>
                  </a:lnTo>
                  <a:lnTo>
                    <a:pt x="8" y="12"/>
                  </a:lnTo>
                  <a:lnTo>
                    <a:pt x="8" y="8"/>
                  </a:lnTo>
                  <a:lnTo>
                    <a:pt x="8" y="8"/>
                  </a:lnTo>
                  <a:lnTo>
                    <a:pt x="8" y="8"/>
                  </a:lnTo>
                  <a:lnTo>
                    <a:pt x="8" y="8"/>
                  </a:lnTo>
                  <a:lnTo>
                    <a:pt x="8" y="8"/>
                  </a:lnTo>
                  <a:lnTo>
                    <a:pt x="8" y="8"/>
                  </a:lnTo>
                  <a:lnTo>
                    <a:pt x="8" y="8"/>
                  </a:lnTo>
                  <a:lnTo>
                    <a:pt x="8" y="8"/>
                  </a:lnTo>
                  <a:lnTo>
                    <a:pt x="8" y="8"/>
                  </a:lnTo>
                  <a:lnTo>
                    <a:pt x="8" y="4"/>
                  </a:lnTo>
                  <a:lnTo>
                    <a:pt x="8" y="4"/>
                  </a:lnTo>
                  <a:lnTo>
                    <a:pt x="8" y="4"/>
                  </a:lnTo>
                  <a:lnTo>
                    <a:pt x="8" y="4"/>
                  </a:lnTo>
                  <a:lnTo>
                    <a:pt x="8" y="8"/>
                  </a:lnTo>
                  <a:lnTo>
                    <a:pt x="12" y="8"/>
                  </a:lnTo>
                  <a:lnTo>
                    <a:pt x="12" y="8"/>
                  </a:lnTo>
                  <a:lnTo>
                    <a:pt x="12" y="8"/>
                  </a:lnTo>
                  <a:lnTo>
                    <a:pt x="16" y="8"/>
                  </a:lnTo>
                  <a:lnTo>
                    <a:pt x="16" y="8"/>
                  </a:lnTo>
                  <a:lnTo>
                    <a:pt x="16" y="8"/>
                  </a:lnTo>
                  <a:lnTo>
                    <a:pt x="16" y="8"/>
                  </a:lnTo>
                  <a:lnTo>
                    <a:pt x="16" y="8"/>
                  </a:lnTo>
                  <a:lnTo>
                    <a:pt x="16" y="8"/>
                  </a:lnTo>
                  <a:lnTo>
                    <a:pt x="16" y="8"/>
                  </a:lnTo>
                  <a:lnTo>
                    <a:pt x="16" y="8"/>
                  </a:lnTo>
                  <a:lnTo>
                    <a:pt x="12" y="8"/>
                  </a:lnTo>
                  <a:lnTo>
                    <a:pt x="12" y="8"/>
                  </a:lnTo>
                  <a:lnTo>
                    <a:pt x="12" y="8"/>
                  </a:lnTo>
                  <a:lnTo>
                    <a:pt x="12" y="8"/>
                  </a:lnTo>
                  <a:lnTo>
                    <a:pt x="12" y="8"/>
                  </a:lnTo>
                  <a:lnTo>
                    <a:pt x="12" y="8"/>
                  </a:lnTo>
                  <a:lnTo>
                    <a:pt x="12" y="4"/>
                  </a:lnTo>
                  <a:lnTo>
                    <a:pt x="8" y="4"/>
                  </a:lnTo>
                  <a:lnTo>
                    <a:pt x="8" y="4"/>
                  </a:lnTo>
                  <a:lnTo>
                    <a:pt x="8" y="4"/>
                  </a:lnTo>
                  <a:lnTo>
                    <a:pt x="8" y="4"/>
                  </a:lnTo>
                  <a:lnTo>
                    <a:pt x="8" y="4"/>
                  </a:lnTo>
                  <a:lnTo>
                    <a:pt x="8" y="4"/>
                  </a:lnTo>
                  <a:lnTo>
                    <a:pt x="8" y="4"/>
                  </a:lnTo>
                  <a:lnTo>
                    <a:pt x="8" y="4"/>
                  </a:lnTo>
                  <a:lnTo>
                    <a:pt x="8" y="4"/>
                  </a:lnTo>
                  <a:lnTo>
                    <a:pt x="8" y="8"/>
                  </a:lnTo>
                  <a:lnTo>
                    <a:pt x="8" y="4"/>
                  </a:lnTo>
                  <a:lnTo>
                    <a:pt x="8" y="4"/>
                  </a:lnTo>
                  <a:lnTo>
                    <a:pt x="4" y="4"/>
                  </a:lnTo>
                  <a:lnTo>
                    <a:pt x="4" y="4"/>
                  </a:lnTo>
                  <a:lnTo>
                    <a:pt x="4" y="4"/>
                  </a:lnTo>
                  <a:lnTo>
                    <a:pt x="4" y="4"/>
                  </a:lnTo>
                  <a:lnTo>
                    <a:pt x="4" y="0"/>
                  </a:lnTo>
                  <a:lnTo>
                    <a:pt x="8" y="0"/>
                  </a:lnTo>
                  <a:lnTo>
                    <a:pt x="8" y="0"/>
                  </a:lnTo>
                  <a:lnTo>
                    <a:pt x="8" y="0"/>
                  </a:lnTo>
                  <a:lnTo>
                    <a:pt x="8" y="0"/>
                  </a:lnTo>
                  <a:lnTo>
                    <a:pt x="8" y="4"/>
                  </a:lnTo>
                  <a:lnTo>
                    <a:pt x="8" y="4"/>
                  </a:lnTo>
                  <a:lnTo>
                    <a:pt x="8" y="4"/>
                  </a:lnTo>
                  <a:lnTo>
                    <a:pt x="8" y="4"/>
                  </a:lnTo>
                  <a:lnTo>
                    <a:pt x="8" y="4"/>
                  </a:lnTo>
                  <a:lnTo>
                    <a:pt x="8" y="4"/>
                  </a:lnTo>
                  <a:lnTo>
                    <a:pt x="12" y="4"/>
                  </a:lnTo>
                  <a:lnTo>
                    <a:pt x="12" y="4"/>
                  </a:lnTo>
                  <a:lnTo>
                    <a:pt x="12" y="4"/>
                  </a:lnTo>
                  <a:lnTo>
                    <a:pt x="12" y="4"/>
                  </a:lnTo>
                  <a:lnTo>
                    <a:pt x="12" y="4"/>
                  </a:lnTo>
                  <a:lnTo>
                    <a:pt x="12" y="4"/>
                  </a:lnTo>
                  <a:lnTo>
                    <a:pt x="12" y="8"/>
                  </a:lnTo>
                  <a:lnTo>
                    <a:pt x="12" y="4"/>
                  </a:lnTo>
                  <a:lnTo>
                    <a:pt x="8" y="4"/>
                  </a:lnTo>
                  <a:lnTo>
                    <a:pt x="8" y="4"/>
                  </a:lnTo>
                  <a:lnTo>
                    <a:pt x="8" y="4"/>
                  </a:lnTo>
                  <a:lnTo>
                    <a:pt x="8" y="4"/>
                  </a:lnTo>
                  <a:lnTo>
                    <a:pt x="8" y="4"/>
                  </a:lnTo>
                  <a:lnTo>
                    <a:pt x="8" y="0"/>
                  </a:lnTo>
                  <a:lnTo>
                    <a:pt x="12" y="0"/>
                  </a:lnTo>
                  <a:lnTo>
                    <a:pt x="12" y="0"/>
                  </a:lnTo>
                  <a:lnTo>
                    <a:pt x="12" y="0"/>
                  </a:lnTo>
                  <a:lnTo>
                    <a:pt x="12" y="0"/>
                  </a:lnTo>
                  <a:lnTo>
                    <a:pt x="12" y="4"/>
                  </a:lnTo>
                  <a:lnTo>
                    <a:pt x="12" y="4"/>
                  </a:lnTo>
                  <a:lnTo>
                    <a:pt x="12" y="4"/>
                  </a:lnTo>
                  <a:lnTo>
                    <a:pt x="12" y="4"/>
                  </a:lnTo>
                  <a:lnTo>
                    <a:pt x="12" y="4"/>
                  </a:lnTo>
                  <a:lnTo>
                    <a:pt x="16" y="8"/>
                  </a:lnTo>
                  <a:lnTo>
                    <a:pt x="16" y="8"/>
                  </a:lnTo>
                  <a:lnTo>
                    <a:pt x="16" y="8"/>
                  </a:lnTo>
                  <a:lnTo>
                    <a:pt x="16" y="8"/>
                  </a:lnTo>
                  <a:lnTo>
                    <a:pt x="16" y="8"/>
                  </a:lnTo>
                  <a:lnTo>
                    <a:pt x="16" y="8"/>
                  </a:lnTo>
                  <a:lnTo>
                    <a:pt x="16" y="8"/>
                  </a:lnTo>
                  <a:lnTo>
                    <a:pt x="16" y="12"/>
                  </a:lnTo>
                  <a:lnTo>
                    <a:pt x="20" y="12"/>
                  </a:lnTo>
                  <a:lnTo>
                    <a:pt x="20" y="12"/>
                  </a:lnTo>
                  <a:lnTo>
                    <a:pt x="20" y="12"/>
                  </a:lnTo>
                  <a:lnTo>
                    <a:pt x="20" y="12"/>
                  </a:lnTo>
                  <a:lnTo>
                    <a:pt x="20" y="16"/>
                  </a:lnTo>
                  <a:lnTo>
                    <a:pt x="20" y="16"/>
                  </a:lnTo>
                  <a:lnTo>
                    <a:pt x="20" y="16"/>
                  </a:lnTo>
                  <a:lnTo>
                    <a:pt x="20" y="16"/>
                  </a:lnTo>
                  <a:lnTo>
                    <a:pt x="20" y="16"/>
                  </a:lnTo>
                  <a:lnTo>
                    <a:pt x="20" y="18"/>
                  </a:lnTo>
                  <a:lnTo>
                    <a:pt x="20" y="18"/>
                  </a:lnTo>
                  <a:lnTo>
                    <a:pt x="20" y="16"/>
                  </a:lnTo>
                  <a:lnTo>
                    <a:pt x="20" y="16"/>
                  </a:lnTo>
                  <a:lnTo>
                    <a:pt x="20" y="18"/>
                  </a:lnTo>
                  <a:lnTo>
                    <a:pt x="24" y="18"/>
                  </a:lnTo>
                  <a:lnTo>
                    <a:pt x="24" y="22"/>
                  </a:lnTo>
                  <a:lnTo>
                    <a:pt x="24" y="22"/>
                  </a:lnTo>
                  <a:lnTo>
                    <a:pt x="24" y="22"/>
                  </a:lnTo>
                  <a:lnTo>
                    <a:pt x="24" y="22"/>
                  </a:lnTo>
                  <a:lnTo>
                    <a:pt x="24" y="22"/>
                  </a:lnTo>
                  <a:lnTo>
                    <a:pt x="24" y="22"/>
                  </a:lnTo>
                  <a:lnTo>
                    <a:pt x="24" y="22"/>
                  </a:lnTo>
                  <a:lnTo>
                    <a:pt x="24" y="22"/>
                  </a:lnTo>
                  <a:lnTo>
                    <a:pt x="24" y="22"/>
                  </a:lnTo>
                  <a:lnTo>
                    <a:pt x="24" y="22"/>
                  </a:lnTo>
                  <a:lnTo>
                    <a:pt x="24" y="26"/>
                  </a:lnTo>
                  <a:lnTo>
                    <a:pt x="24" y="26"/>
                  </a:lnTo>
                  <a:lnTo>
                    <a:pt x="24" y="26"/>
                  </a:lnTo>
                  <a:lnTo>
                    <a:pt x="24" y="26"/>
                  </a:lnTo>
                  <a:lnTo>
                    <a:pt x="24" y="26"/>
                  </a:lnTo>
                  <a:lnTo>
                    <a:pt x="24" y="26"/>
                  </a:lnTo>
                  <a:lnTo>
                    <a:pt x="24" y="26"/>
                  </a:lnTo>
                  <a:lnTo>
                    <a:pt x="26" y="22"/>
                  </a:lnTo>
                  <a:lnTo>
                    <a:pt x="26" y="26"/>
                  </a:lnTo>
                  <a:lnTo>
                    <a:pt x="26" y="26"/>
                  </a:lnTo>
                  <a:lnTo>
                    <a:pt x="26" y="26"/>
                  </a:lnTo>
                  <a:lnTo>
                    <a:pt x="26" y="26"/>
                  </a:lnTo>
                  <a:lnTo>
                    <a:pt x="26" y="30"/>
                  </a:lnTo>
                  <a:lnTo>
                    <a:pt x="26" y="30"/>
                  </a:lnTo>
                  <a:lnTo>
                    <a:pt x="26" y="30"/>
                  </a:lnTo>
                  <a:lnTo>
                    <a:pt x="26" y="30"/>
                  </a:lnTo>
                  <a:lnTo>
                    <a:pt x="26" y="34"/>
                  </a:lnTo>
                  <a:lnTo>
                    <a:pt x="30" y="38"/>
                  </a:lnTo>
                  <a:lnTo>
                    <a:pt x="30" y="38"/>
                  </a:lnTo>
                  <a:lnTo>
                    <a:pt x="30" y="38"/>
                  </a:lnTo>
                  <a:lnTo>
                    <a:pt x="30" y="38"/>
                  </a:lnTo>
                  <a:lnTo>
                    <a:pt x="30" y="38"/>
                  </a:lnTo>
                  <a:lnTo>
                    <a:pt x="30" y="38"/>
                  </a:lnTo>
                  <a:lnTo>
                    <a:pt x="30" y="38"/>
                  </a:lnTo>
                  <a:lnTo>
                    <a:pt x="30" y="38"/>
                  </a:lnTo>
                  <a:lnTo>
                    <a:pt x="30" y="38"/>
                  </a:lnTo>
                  <a:lnTo>
                    <a:pt x="30" y="38"/>
                  </a:lnTo>
                  <a:lnTo>
                    <a:pt x="30" y="42"/>
                  </a:lnTo>
                  <a:lnTo>
                    <a:pt x="30" y="42"/>
                  </a:lnTo>
                  <a:lnTo>
                    <a:pt x="30" y="42"/>
                  </a:lnTo>
                  <a:lnTo>
                    <a:pt x="30" y="42"/>
                  </a:lnTo>
                  <a:lnTo>
                    <a:pt x="30" y="42"/>
                  </a:lnTo>
                  <a:lnTo>
                    <a:pt x="30" y="42"/>
                  </a:lnTo>
                  <a:lnTo>
                    <a:pt x="30" y="42"/>
                  </a:lnTo>
                  <a:lnTo>
                    <a:pt x="30" y="42"/>
                  </a:lnTo>
                  <a:lnTo>
                    <a:pt x="34" y="42"/>
                  </a:lnTo>
                  <a:lnTo>
                    <a:pt x="34" y="46"/>
                  </a:lnTo>
                  <a:lnTo>
                    <a:pt x="34" y="46"/>
                  </a:lnTo>
                  <a:lnTo>
                    <a:pt x="34" y="46"/>
                  </a:lnTo>
                  <a:lnTo>
                    <a:pt x="34" y="46"/>
                  </a:lnTo>
                  <a:lnTo>
                    <a:pt x="34" y="46"/>
                  </a:lnTo>
                  <a:lnTo>
                    <a:pt x="34" y="48"/>
                  </a:lnTo>
                  <a:lnTo>
                    <a:pt x="34" y="48"/>
                  </a:lnTo>
                  <a:lnTo>
                    <a:pt x="34" y="48"/>
                  </a:lnTo>
                  <a:lnTo>
                    <a:pt x="34" y="52"/>
                  </a:lnTo>
                  <a:lnTo>
                    <a:pt x="34" y="52"/>
                  </a:lnTo>
                  <a:lnTo>
                    <a:pt x="34" y="52"/>
                  </a:lnTo>
                  <a:lnTo>
                    <a:pt x="30" y="56"/>
                  </a:lnTo>
                  <a:lnTo>
                    <a:pt x="30" y="56"/>
                  </a:lnTo>
                  <a:lnTo>
                    <a:pt x="30" y="56"/>
                  </a:lnTo>
                  <a:lnTo>
                    <a:pt x="30" y="56"/>
                  </a:lnTo>
                  <a:lnTo>
                    <a:pt x="30" y="5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47" name="Freeform 54">
              <a:extLst>
                <a:ext uri="{FF2B5EF4-FFF2-40B4-BE49-F238E27FC236}">
                  <a16:creationId xmlns:a16="http://schemas.microsoft.com/office/drawing/2014/main" id="{281410AD-8309-6032-FBBF-31C4FEDF9691}"/>
                </a:ext>
              </a:extLst>
            </p:cNvPr>
            <p:cNvSpPr>
              <a:spLocks/>
            </p:cNvSpPr>
            <p:nvPr/>
          </p:nvSpPr>
          <p:spPr bwMode="auto">
            <a:xfrm>
              <a:off x="5191125" y="3508443"/>
              <a:ext cx="155575" cy="149225"/>
            </a:xfrm>
            <a:custGeom>
              <a:avLst/>
              <a:gdLst>
                <a:gd name="T0" fmla="*/ 0 w 98"/>
                <a:gd name="T1" fmla="*/ 78 h 94"/>
                <a:gd name="T2" fmla="*/ 4 w 98"/>
                <a:gd name="T3" fmla="*/ 76 h 94"/>
                <a:gd name="T4" fmla="*/ 4 w 98"/>
                <a:gd name="T5" fmla="*/ 76 h 94"/>
                <a:gd name="T6" fmla="*/ 4 w 98"/>
                <a:gd name="T7" fmla="*/ 72 h 94"/>
                <a:gd name="T8" fmla="*/ 12 w 98"/>
                <a:gd name="T9" fmla="*/ 68 h 94"/>
                <a:gd name="T10" fmla="*/ 12 w 98"/>
                <a:gd name="T11" fmla="*/ 68 h 94"/>
                <a:gd name="T12" fmla="*/ 16 w 98"/>
                <a:gd name="T13" fmla="*/ 60 h 94"/>
                <a:gd name="T14" fmla="*/ 12 w 98"/>
                <a:gd name="T15" fmla="*/ 56 h 94"/>
                <a:gd name="T16" fmla="*/ 12 w 98"/>
                <a:gd name="T17" fmla="*/ 52 h 94"/>
                <a:gd name="T18" fmla="*/ 8 w 98"/>
                <a:gd name="T19" fmla="*/ 52 h 94"/>
                <a:gd name="T20" fmla="*/ 4 w 98"/>
                <a:gd name="T21" fmla="*/ 52 h 94"/>
                <a:gd name="T22" fmla="*/ 4 w 98"/>
                <a:gd name="T23" fmla="*/ 44 h 94"/>
                <a:gd name="T24" fmla="*/ 4 w 98"/>
                <a:gd name="T25" fmla="*/ 42 h 94"/>
                <a:gd name="T26" fmla="*/ 4 w 98"/>
                <a:gd name="T27" fmla="*/ 34 h 94"/>
                <a:gd name="T28" fmla="*/ 4 w 98"/>
                <a:gd name="T29" fmla="*/ 26 h 94"/>
                <a:gd name="T30" fmla="*/ 8 w 98"/>
                <a:gd name="T31" fmla="*/ 30 h 94"/>
                <a:gd name="T32" fmla="*/ 8 w 98"/>
                <a:gd name="T33" fmla="*/ 26 h 94"/>
                <a:gd name="T34" fmla="*/ 12 w 98"/>
                <a:gd name="T35" fmla="*/ 22 h 94"/>
                <a:gd name="T36" fmla="*/ 16 w 98"/>
                <a:gd name="T37" fmla="*/ 22 h 94"/>
                <a:gd name="T38" fmla="*/ 16 w 98"/>
                <a:gd name="T39" fmla="*/ 18 h 94"/>
                <a:gd name="T40" fmla="*/ 16 w 98"/>
                <a:gd name="T41" fmla="*/ 12 h 94"/>
                <a:gd name="T42" fmla="*/ 24 w 98"/>
                <a:gd name="T43" fmla="*/ 14 h 94"/>
                <a:gd name="T44" fmla="*/ 30 w 98"/>
                <a:gd name="T45" fmla="*/ 12 h 94"/>
                <a:gd name="T46" fmla="*/ 34 w 98"/>
                <a:gd name="T47" fmla="*/ 12 h 94"/>
                <a:gd name="T48" fmla="*/ 34 w 98"/>
                <a:gd name="T49" fmla="*/ 12 h 94"/>
                <a:gd name="T50" fmla="*/ 42 w 98"/>
                <a:gd name="T51" fmla="*/ 8 h 94"/>
                <a:gd name="T52" fmla="*/ 46 w 98"/>
                <a:gd name="T53" fmla="*/ 12 h 94"/>
                <a:gd name="T54" fmla="*/ 50 w 98"/>
                <a:gd name="T55" fmla="*/ 12 h 94"/>
                <a:gd name="T56" fmla="*/ 52 w 98"/>
                <a:gd name="T57" fmla="*/ 14 h 94"/>
                <a:gd name="T58" fmla="*/ 60 w 98"/>
                <a:gd name="T59" fmla="*/ 12 h 94"/>
                <a:gd name="T60" fmla="*/ 68 w 98"/>
                <a:gd name="T61" fmla="*/ 8 h 94"/>
                <a:gd name="T62" fmla="*/ 72 w 98"/>
                <a:gd name="T63" fmla="*/ 8 h 94"/>
                <a:gd name="T64" fmla="*/ 76 w 98"/>
                <a:gd name="T65" fmla="*/ 4 h 94"/>
                <a:gd name="T66" fmla="*/ 82 w 98"/>
                <a:gd name="T67" fmla="*/ 4 h 94"/>
                <a:gd name="T68" fmla="*/ 90 w 98"/>
                <a:gd name="T69" fmla="*/ 4 h 94"/>
                <a:gd name="T70" fmla="*/ 94 w 98"/>
                <a:gd name="T71" fmla="*/ 0 h 94"/>
                <a:gd name="T72" fmla="*/ 98 w 98"/>
                <a:gd name="T73" fmla="*/ 4 h 94"/>
                <a:gd name="T74" fmla="*/ 82 w 98"/>
                <a:gd name="T75" fmla="*/ 18 h 94"/>
                <a:gd name="T76" fmla="*/ 82 w 98"/>
                <a:gd name="T77" fmla="*/ 30 h 94"/>
                <a:gd name="T78" fmla="*/ 82 w 98"/>
                <a:gd name="T79" fmla="*/ 38 h 94"/>
                <a:gd name="T80" fmla="*/ 80 w 98"/>
                <a:gd name="T81" fmla="*/ 42 h 94"/>
                <a:gd name="T82" fmla="*/ 80 w 98"/>
                <a:gd name="T83" fmla="*/ 44 h 94"/>
                <a:gd name="T84" fmla="*/ 80 w 98"/>
                <a:gd name="T85" fmla="*/ 56 h 94"/>
                <a:gd name="T86" fmla="*/ 60 w 98"/>
                <a:gd name="T87" fmla="*/ 68 h 94"/>
                <a:gd name="T88" fmla="*/ 46 w 98"/>
                <a:gd name="T89" fmla="*/ 76 h 94"/>
                <a:gd name="T90" fmla="*/ 30 w 98"/>
                <a:gd name="T91" fmla="*/ 86 h 94"/>
                <a:gd name="T92" fmla="*/ 20 w 98"/>
                <a:gd name="T93" fmla="*/ 94 h 94"/>
                <a:gd name="T94" fmla="*/ 12 w 98"/>
                <a:gd name="T95" fmla="*/ 94 h 94"/>
                <a:gd name="T96" fmla="*/ 8 w 98"/>
                <a:gd name="T97" fmla="*/ 90 h 94"/>
                <a:gd name="T98" fmla="*/ 4 w 98"/>
                <a:gd name="T99" fmla="*/ 86 h 94"/>
                <a:gd name="T100" fmla="*/ 0 w 98"/>
                <a:gd name="T101" fmla="*/ 86 h 94"/>
                <a:gd name="T102" fmla="*/ 0 w 98"/>
                <a:gd name="T103" fmla="*/ 86 h 94"/>
                <a:gd name="T104" fmla="*/ 0 w 98"/>
                <a:gd name="T105" fmla="*/ 82 h 94"/>
                <a:gd name="T106" fmla="*/ 0 w 98"/>
                <a:gd name="T107" fmla="*/ 7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 h="94">
                  <a:moveTo>
                    <a:pt x="0" y="78"/>
                  </a:moveTo>
                  <a:lnTo>
                    <a:pt x="0" y="78"/>
                  </a:lnTo>
                  <a:lnTo>
                    <a:pt x="0" y="78"/>
                  </a:lnTo>
                  <a:lnTo>
                    <a:pt x="0" y="78"/>
                  </a:lnTo>
                  <a:lnTo>
                    <a:pt x="0" y="78"/>
                  </a:lnTo>
                  <a:lnTo>
                    <a:pt x="0" y="78"/>
                  </a:lnTo>
                  <a:lnTo>
                    <a:pt x="0" y="78"/>
                  </a:lnTo>
                  <a:lnTo>
                    <a:pt x="4" y="76"/>
                  </a:lnTo>
                  <a:lnTo>
                    <a:pt x="4" y="76"/>
                  </a:lnTo>
                  <a:lnTo>
                    <a:pt x="4" y="76"/>
                  </a:lnTo>
                  <a:lnTo>
                    <a:pt x="4" y="76"/>
                  </a:lnTo>
                  <a:lnTo>
                    <a:pt x="4" y="76"/>
                  </a:lnTo>
                  <a:lnTo>
                    <a:pt x="4" y="76"/>
                  </a:lnTo>
                  <a:lnTo>
                    <a:pt x="4" y="76"/>
                  </a:lnTo>
                  <a:lnTo>
                    <a:pt x="4" y="76"/>
                  </a:lnTo>
                  <a:lnTo>
                    <a:pt x="4" y="76"/>
                  </a:lnTo>
                  <a:lnTo>
                    <a:pt x="8" y="72"/>
                  </a:lnTo>
                  <a:lnTo>
                    <a:pt x="8" y="72"/>
                  </a:lnTo>
                  <a:lnTo>
                    <a:pt x="8" y="72"/>
                  </a:lnTo>
                  <a:lnTo>
                    <a:pt x="4" y="72"/>
                  </a:lnTo>
                  <a:lnTo>
                    <a:pt x="4" y="72"/>
                  </a:lnTo>
                  <a:lnTo>
                    <a:pt x="8" y="68"/>
                  </a:lnTo>
                  <a:lnTo>
                    <a:pt x="8" y="68"/>
                  </a:lnTo>
                  <a:lnTo>
                    <a:pt x="8" y="68"/>
                  </a:lnTo>
                  <a:lnTo>
                    <a:pt x="12" y="68"/>
                  </a:lnTo>
                  <a:lnTo>
                    <a:pt x="12" y="68"/>
                  </a:lnTo>
                  <a:lnTo>
                    <a:pt x="12" y="68"/>
                  </a:lnTo>
                  <a:lnTo>
                    <a:pt x="12" y="68"/>
                  </a:lnTo>
                  <a:lnTo>
                    <a:pt x="12" y="68"/>
                  </a:lnTo>
                  <a:lnTo>
                    <a:pt x="12" y="68"/>
                  </a:lnTo>
                  <a:lnTo>
                    <a:pt x="12" y="64"/>
                  </a:lnTo>
                  <a:lnTo>
                    <a:pt x="12" y="64"/>
                  </a:lnTo>
                  <a:lnTo>
                    <a:pt x="12" y="64"/>
                  </a:lnTo>
                  <a:lnTo>
                    <a:pt x="12" y="64"/>
                  </a:lnTo>
                  <a:lnTo>
                    <a:pt x="16" y="60"/>
                  </a:lnTo>
                  <a:lnTo>
                    <a:pt x="16" y="60"/>
                  </a:lnTo>
                  <a:lnTo>
                    <a:pt x="16" y="60"/>
                  </a:lnTo>
                  <a:lnTo>
                    <a:pt x="16" y="56"/>
                  </a:lnTo>
                  <a:lnTo>
                    <a:pt x="16" y="56"/>
                  </a:lnTo>
                  <a:lnTo>
                    <a:pt x="12" y="56"/>
                  </a:lnTo>
                  <a:lnTo>
                    <a:pt x="12" y="52"/>
                  </a:lnTo>
                  <a:lnTo>
                    <a:pt x="12" y="56"/>
                  </a:lnTo>
                  <a:lnTo>
                    <a:pt x="12" y="52"/>
                  </a:lnTo>
                  <a:lnTo>
                    <a:pt x="12" y="52"/>
                  </a:lnTo>
                  <a:lnTo>
                    <a:pt x="12" y="52"/>
                  </a:lnTo>
                  <a:lnTo>
                    <a:pt x="12" y="52"/>
                  </a:lnTo>
                  <a:lnTo>
                    <a:pt x="12" y="52"/>
                  </a:lnTo>
                  <a:lnTo>
                    <a:pt x="12" y="52"/>
                  </a:lnTo>
                  <a:lnTo>
                    <a:pt x="8" y="52"/>
                  </a:lnTo>
                  <a:lnTo>
                    <a:pt x="8" y="52"/>
                  </a:lnTo>
                  <a:lnTo>
                    <a:pt x="8" y="52"/>
                  </a:lnTo>
                  <a:lnTo>
                    <a:pt x="8" y="52"/>
                  </a:lnTo>
                  <a:lnTo>
                    <a:pt x="8" y="52"/>
                  </a:lnTo>
                  <a:lnTo>
                    <a:pt x="8" y="52"/>
                  </a:lnTo>
                  <a:lnTo>
                    <a:pt x="4" y="52"/>
                  </a:lnTo>
                  <a:lnTo>
                    <a:pt x="4" y="48"/>
                  </a:lnTo>
                  <a:lnTo>
                    <a:pt x="4" y="48"/>
                  </a:lnTo>
                  <a:lnTo>
                    <a:pt x="4" y="44"/>
                  </a:lnTo>
                  <a:lnTo>
                    <a:pt x="4" y="44"/>
                  </a:lnTo>
                  <a:lnTo>
                    <a:pt x="4" y="44"/>
                  </a:lnTo>
                  <a:lnTo>
                    <a:pt x="4" y="42"/>
                  </a:lnTo>
                  <a:lnTo>
                    <a:pt x="4" y="42"/>
                  </a:lnTo>
                  <a:lnTo>
                    <a:pt x="4" y="42"/>
                  </a:lnTo>
                  <a:lnTo>
                    <a:pt x="4" y="42"/>
                  </a:lnTo>
                  <a:lnTo>
                    <a:pt x="4" y="42"/>
                  </a:lnTo>
                  <a:lnTo>
                    <a:pt x="4" y="42"/>
                  </a:lnTo>
                  <a:lnTo>
                    <a:pt x="4" y="38"/>
                  </a:lnTo>
                  <a:lnTo>
                    <a:pt x="4" y="38"/>
                  </a:lnTo>
                  <a:lnTo>
                    <a:pt x="4" y="34"/>
                  </a:lnTo>
                  <a:lnTo>
                    <a:pt x="4" y="34"/>
                  </a:lnTo>
                  <a:lnTo>
                    <a:pt x="4" y="34"/>
                  </a:lnTo>
                  <a:lnTo>
                    <a:pt x="4" y="30"/>
                  </a:lnTo>
                  <a:lnTo>
                    <a:pt x="4" y="30"/>
                  </a:lnTo>
                  <a:lnTo>
                    <a:pt x="4" y="30"/>
                  </a:lnTo>
                  <a:lnTo>
                    <a:pt x="4" y="26"/>
                  </a:lnTo>
                  <a:lnTo>
                    <a:pt x="8" y="26"/>
                  </a:lnTo>
                  <a:lnTo>
                    <a:pt x="8" y="30"/>
                  </a:lnTo>
                  <a:lnTo>
                    <a:pt x="8" y="30"/>
                  </a:lnTo>
                  <a:lnTo>
                    <a:pt x="8" y="30"/>
                  </a:lnTo>
                  <a:lnTo>
                    <a:pt x="8" y="30"/>
                  </a:lnTo>
                  <a:lnTo>
                    <a:pt x="8" y="30"/>
                  </a:lnTo>
                  <a:lnTo>
                    <a:pt x="8" y="30"/>
                  </a:lnTo>
                  <a:lnTo>
                    <a:pt x="8" y="30"/>
                  </a:lnTo>
                  <a:lnTo>
                    <a:pt x="8" y="26"/>
                  </a:lnTo>
                  <a:lnTo>
                    <a:pt x="8" y="26"/>
                  </a:lnTo>
                  <a:lnTo>
                    <a:pt x="12" y="26"/>
                  </a:lnTo>
                  <a:lnTo>
                    <a:pt x="12" y="26"/>
                  </a:lnTo>
                  <a:lnTo>
                    <a:pt x="12" y="26"/>
                  </a:lnTo>
                  <a:lnTo>
                    <a:pt x="12" y="22"/>
                  </a:lnTo>
                  <a:lnTo>
                    <a:pt x="12" y="22"/>
                  </a:lnTo>
                  <a:lnTo>
                    <a:pt x="12" y="22"/>
                  </a:lnTo>
                  <a:lnTo>
                    <a:pt x="16" y="22"/>
                  </a:lnTo>
                  <a:lnTo>
                    <a:pt x="16" y="22"/>
                  </a:lnTo>
                  <a:lnTo>
                    <a:pt x="16" y="22"/>
                  </a:lnTo>
                  <a:lnTo>
                    <a:pt x="16" y="22"/>
                  </a:lnTo>
                  <a:lnTo>
                    <a:pt x="16" y="22"/>
                  </a:lnTo>
                  <a:lnTo>
                    <a:pt x="16" y="18"/>
                  </a:lnTo>
                  <a:lnTo>
                    <a:pt x="16" y="18"/>
                  </a:lnTo>
                  <a:lnTo>
                    <a:pt x="16" y="18"/>
                  </a:lnTo>
                  <a:lnTo>
                    <a:pt x="16" y="18"/>
                  </a:lnTo>
                  <a:lnTo>
                    <a:pt x="16" y="14"/>
                  </a:lnTo>
                  <a:lnTo>
                    <a:pt x="16" y="14"/>
                  </a:lnTo>
                  <a:lnTo>
                    <a:pt x="16" y="12"/>
                  </a:lnTo>
                  <a:lnTo>
                    <a:pt x="16" y="12"/>
                  </a:lnTo>
                  <a:lnTo>
                    <a:pt x="16" y="12"/>
                  </a:lnTo>
                  <a:lnTo>
                    <a:pt x="16" y="12"/>
                  </a:lnTo>
                  <a:lnTo>
                    <a:pt x="20" y="12"/>
                  </a:lnTo>
                  <a:lnTo>
                    <a:pt x="20" y="12"/>
                  </a:lnTo>
                  <a:lnTo>
                    <a:pt x="24" y="12"/>
                  </a:lnTo>
                  <a:lnTo>
                    <a:pt x="24" y="14"/>
                  </a:lnTo>
                  <a:lnTo>
                    <a:pt x="24" y="14"/>
                  </a:lnTo>
                  <a:lnTo>
                    <a:pt x="24" y="14"/>
                  </a:lnTo>
                  <a:lnTo>
                    <a:pt x="26" y="14"/>
                  </a:lnTo>
                  <a:lnTo>
                    <a:pt x="26" y="14"/>
                  </a:lnTo>
                  <a:lnTo>
                    <a:pt x="30" y="12"/>
                  </a:lnTo>
                  <a:lnTo>
                    <a:pt x="30" y="12"/>
                  </a:lnTo>
                  <a:lnTo>
                    <a:pt x="30" y="12"/>
                  </a:lnTo>
                  <a:lnTo>
                    <a:pt x="30" y="12"/>
                  </a:lnTo>
                  <a:lnTo>
                    <a:pt x="30" y="12"/>
                  </a:lnTo>
                  <a:lnTo>
                    <a:pt x="34" y="12"/>
                  </a:lnTo>
                  <a:lnTo>
                    <a:pt x="34" y="12"/>
                  </a:lnTo>
                  <a:lnTo>
                    <a:pt x="34" y="12"/>
                  </a:lnTo>
                  <a:lnTo>
                    <a:pt x="34" y="12"/>
                  </a:lnTo>
                  <a:lnTo>
                    <a:pt x="34" y="12"/>
                  </a:lnTo>
                  <a:lnTo>
                    <a:pt x="34" y="12"/>
                  </a:lnTo>
                  <a:lnTo>
                    <a:pt x="38" y="12"/>
                  </a:lnTo>
                  <a:lnTo>
                    <a:pt x="38" y="8"/>
                  </a:lnTo>
                  <a:lnTo>
                    <a:pt x="38" y="8"/>
                  </a:lnTo>
                  <a:lnTo>
                    <a:pt x="42" y="8"/>
                  </a:lnTo>
                  <a:lnTo>
                    <a:pt x="42" y="8"/>
                  </a:lnTo>
                  <a:lnTo>
                    <a:pt x="42" y="12"/>
                  </a:lnTo>
                  <a:lnTo>
                    <a:pt x="42" y="12"/>
                  </a:lnTo>
                  <a:lnTo>
                    <a:pt x="46" y="12"/>
                  </a:lnTo>
                  <a:lnTo>
                    <a:pt x="46" y="12"/>
                  </a:lnTo>
                  <a:lnTo>
                    <a:pt x="46" y="12"/>
                  </a:lnTo>
                  <a:lnTo>
                    <a:pt x="46" y="12"/>
                  </a:lnTo>
                  <a:lnTo>
                    <a:pt x="50" y="12"/>
                  </a:lnTo>
                  <a:lnTo>
                    <a:pt x="50" y="12"/>
                  </a:lnTo>
                  <a:lnTo>
                    <a:pt x="50" y="12"/>
                  </a:lnTo>
                  <a:lnTo>
                    <a:pt x="50" y="12"/>
                  </a:lnTo>
                  <a:lnTo>
                    <a:pt x="50" y="12"/>
                  </a:lnTo>
                  <a:lnTo>
                    <a:pt x="50" y="12"/>
                  </a:lnTo>
                  <a:lnTo>
                    <a:pt x="50" y="12"/>
                  </a:lnTo>
                  <a:lnTo>
                    <a:pt x="52" y="14"/>
                  </a:lnTo>
                  <a:lnTo>
                    <a:pt x="52" y="14"/>
                  </a:lnTo>
                  <a:lnTo>
                    <a:pt x="52" y="14"/>
                  </a:lnTo>
                  <a:lnTo>
                    <a:pt x="52" y="14"/>
                  </a:lnTo>
                  <a:lnTo>
                    <a:pt x="56" y="12"/>
                  </a:lnTo>
                  <a:lnTo>
                    <a:pt x="56" y="12"/>
                  </a:lnTo>
                  <a:lnTo>
                    <a:pt x="60" y="12"/>
                  </a:lnTo>
                  <a:lnTo>
                    <a:pt x="64" y="12"/>
                  </a:lnTo>
                  <a:lnTo>
                    <a:pt x="64" y="12"/>
                  </a:lnTo>
                  <a:lnTo>
                    <a:pt x="64" y="12"/>
                  </a:lnTo>
                  <a:lnTo>
                    <a:pt x="68" y="8"/>
                  </a:lnTo>
                  <a:lnTo>
                    <a:pt x="68" y="8"/>
                  </a:lnTo>
                  <a:lnTo>
                    <a:pt x="68" y="8"/>
                  </a:lnTo>
                  <a:lnTo>
                    <a:pt x="68" y="8"/>
                  </a:lnTo>
                  <a:lnTo>
                    <a:pt x="68" y="8"/>
                  </a:lnTo>
                  <a:lnTo>
                    <a:pt x="72" y="8"/>
                  </a:lnTo>
                  <a:lnTo>
                    <a:pt x="72" y="8"/>
                  </a:lnTo>
                  <a:lnTo>
                    <a:pt x="72" y="8"/>
                  </a:lnTo>
                  <a:lnTo>
                    <a:pt x="72" y="4"/>
                  </a:lnTo>
                  <a:lnTo>
                    <a:pt x="72" y="4"/>
                  </a:lnTo>
                  <a:lnTo>
                    <a:pt x="76" y="4"/>
                  </a:lnTo>
                  <a:lnTo>
                    <a:pt x="76" y="4"/>
                  </a:lnTo>
                  <a:lnTo>
                    <a:pt x="76" y="4"/>
                  </a:lnTo>
                  <a:lnTo>
                    <a:pt x="76" y="4"/>
                  </a:lnTo>
                  <a:lnTo>
                    <a:pt x="80" y="4"/>
                  </a:lnTo>
                  <a:lnTo>
                    <a:pt x="80" y="4"/>
                  </a:lnTo>
                  <a:lnTo>
                    <a:pt x="82" y="4"/>
                  </a:lnTo>
                  <a:lnTo>
                    <a:pt x="82" y="4"/>
                  </a:lnTo>
                  <a:lnTo>
                    <a:pt x="82" y="4"/>
                  </a:lnTo>
                  <a:lnTo>
                    <a:pt x="86" y="4"/>
                  </a:lnTo>
                  <a:lnTo>
                    <a:pt x="90" y="4"/>
                  </a:lnTo>
                  <a:lnTo>
                    <a:pt x="90" y="4"/>
                  </a:lnTo>
                  <a:lnTo>
                    <a:pt x="94" y="4"/>
                  </a:lnTo>
                  <a:lnTo>
                    <a:pt x="94" y="4"/>
                  </a:lnTo>
                  <a:lnTo>
                    <a:pt x="94" y="4"/>
                  </a:lnTo>
                  <a:lnTo>
                    <a:pt x="94" y="0"/>
                  </a:lnTo>
                  <a:lnTo>
                    <a:pt x="94" y="0"/>
                  </a:lnTo>
                  <a:lnTo>
                    <a:pt x="98" y="0"/>
                  </a:lnTo>
                  <a:lnTo>
                    <a:pt x="98" y="4"/>
                  </a:lnTo>
                  <a:lnTo>
                    <a:pt x="98" y="4"/>
                  </a:lnTo>
                  <a:lnTo>
                    <a:pt x="98" y="4"/>
                  </a:lnTo>
                  <a:lnTo>
                    <a:pt x="98" y="4"/>
                  </a:lnTo>
                  <a:lnTo>
                    <a:pt x="98" y="8"/>
                  </a:lnTo>
                  <a:lnTo>
                    <a:pt x="98" y="8"/>
                  </a:lnTo>
                  <a:lnTo>
                    <a:pt x="90" y="14"/>
                  </a:lnTo>
                  <a:lnTo>
                    <a:pt x="82" y="14"/>
                  </a:lnTo>
                  <a:lnTo>
                    <a:pt x="82" y="18"/>
                  </a:lnTo>
                  <a:lnTo>
                    <a:pt x="82" y="18"/>
                  </a:lnTo>
                  <a:lnTo>
                    <a:pt x="82" y="26"/>
                  </a:lnTo>
                  <a:lnTo>
                    <a:pt x="82" y="26"/>
                  </a:lnTo>
                  <a:lnTo>
                    <a:pt x="82" y="30"/>
                  </a:lnTo>
                  <a:lnTo>
                    <a:pt x="82" y="30"/>
                  </a:lnTo>
                  <a:lnTo>
                    <a:pt x="82" y="34"/>
                  </a:lnTo>
                  <a:lnTo>
                    <a:pt x="82" y="34"/>
                  </a:lnTo>
                  <a:lnTo>
                    <a:pt x="82" y="34"/>
                  </a:lnTo>
                  <a:lnTo>
                    <a:pt x="82" y="38"/>
                  </a:lnTo>
                  <a:lnTo>
                    <a:pt x="82" y="38"/>
                  </a:lnTo>
                  <a:lnTo>
                    <a:pt x="82" y="38"/>
                  </a:lnTo>
                  <a:lnTo>
                    <a:pt x="82" y="38"/>
                  </a:lnTo>
                  <a:lnTo>
                    <a:pt x="82" y="38"/>
                  </a:lnTo>
                  <a:lnTo>
                    <a:pt x="82" y="38"/>
                  </a:lnTo>
                  <a:lnTo>
                    <a:pt x="80" y="42"/>
                  </a:lnTo>
                  <a:lnTo>
                    <a:pt x="80" y="42"/>
                  </a:lnTo>
                  <a:lnTo>
                    <a:pt x="80" y="42"/>
                  </a:lnTo>
                  <a:lnTo>
                    <a:pt x="80" y="42"/>
                  </a:lnTo>
                  <a:lnTo>
                    <a:pt x="80" y="42"/>
                  </a:lnTo>
                  <a:lnTo>
                    <a:pt x="80" y="44"/>
                  </a:lnTo>
                  <a:lnTo>
                    <a:pt x="80" y="44"/>
                  </a:lnTo>
                  <a:lnTo>
                    <a:pt x="80" y="48"/>
                  </a:lnTo>
                  <a:lnTo>
                    <a:pt x="80" y="52"/>
                  </a:lnTo>
                  <a:lnTo>
                    <a:pt x="80" y="56"/>
                  </a:lnTo>
                  <a:lnTo>
                    <a:pt x="80" y="56"/>
                  </a:lnTo>
                  <a:lnTo>
                    <a:pt x="72" y="60"/>
                  </a:lnTo>
                  <a:lnTo>
                    <a:pt x="68" y="64"/>
                  </a:lnTo>
                  <a:lnTo>
                    <a:pt x="64" y="64"/>
                  </a:lnTo>
                  <a:lnTo>
                    <a:pt x="64" y="64"/>
                  </a:lnTo>
                  <a:lnTo>
                    <a:pt x="60" y="68"/>
                  </a:lnTo>
                  <a:lnTo>
                    <a:pt x="56" y="68"/>
                  </a:lnTo>
                  <a:lnTo>
                    <a:pt x="52" y="72"/>
                  </a:lnTo>
                  <a:lnTo>
                    <a:pt x="50" y="76"/>
                  </a:lnTo>
                  <a:lnTo>
                    <a:pt x="46" y="76"/>
                  </a:lnTo>
                  <a:lnTo>
                    <a:pt x="46" y="76"/>
                  </a:lnTo>
                  <a:lnTo>
                    <a:pt x="46" y="76"/>
                  </a:lnTo>
                  <a:lnTo>
                    <a:pt x="42" y="78"/>
                  </a:lnTo>
                  <a:lnTo>
                    <a:pt x="38" y="78"/>
                  </a:lnTo>
                  <a:lnTo>
                    <a:pt x="34" y="82"/>
                  </a:lnTo>
                  <a:lnTo>
                    <a:pt x="30" y="86"/>
                  </a:lnTo>
                  <a:lnTo>
                    <a:pt x="26" y="90"/>
                  </a:lnTo>
                  <a:lnTo>
                    <a:pt x="26" y="90"/>
                  </a:lnTo>
                  <a:lnTo>
                    <a:pt x="26" y="90"/>
                  </a:lnTo>
                  <a:lnTo>
                    <a:pt x="24" y="90"/>
                  </a:lnTo>
                  <a:lnTo>
                    <a:pt x="20" y="94"/>
                  </a:lnTo>
                  <a:lnTo>
                    <a:pt x="20" y="94"/>
                  </a:lnTo>
                  <a:lnTo>
                    <a:pt x="16" y="94"/>
                  </a:lnTo>
                  <a:lnTo>
                    <a:pt x="16" y="94"/>
                  </a:lnTo>
                  <a:lnTo>
                    <a:pt x="16" y="94"/>
                  </a:lnTo>
                  <a:lnTo>
                    <a:pt x="12" y="94"/>
                  </a:lnTo>
                  <a:lnTo>
                    <a:pt x="12" y="94"/>
                  </a:lnTo>
                  <a:lnTo>
                    <a:pt x="12" y="94"/>
                  </a:lnTo>
                  <a:lnTo>
                    <a:pt x="12" y="94"/>
                  </a:lnTo>
                  <a:lnTo>
                    <a:pt x="8" y="90"/>
                  </a:lnTo>
                  <a:lnTo>
                    <a:pt x="8" y="90"/>
                  </a:lnTo>
                  <a:lnTo>
                    <a:pt x="8" y="90"/>
                  </a:lnTo>
                  <a:lnTo>
                    <a:pt x="8" y="90"/>
                  </a:lnTo>
                  <a:lnTo>
                    <a:pt x="8" y="90"/>
                  </a:lnTo>
                  <a:lnTo>
                    <a:pt x="8" y="90"/>
                  </a:lnTo>
                  <a:lnTo>
                    <a:pt x="4" y="86"/>
                  </a:lnTo>
                  <a:lnTo>
                    <a:pt x="4" y="86"/>
                  </a:lnTo>
                  <a:lnTo>
                    <a:pt x="4" y="86"/>
                  </a:lnTo>
                  <a:lnTo>
                    <a:pt x="0" y="86"/>
                  </a:lnTo>
                  <a:lnTo>
                    <a:pt x="0" y="90"/>
                  </a:lnTo>
                  <a:lnTo>
                    <a:pt x="0" y="86"/>
                  </a:lnTo>
                  <a:lnTo>
                    <a:pt x="0" y="86"/>
                  </a:lnTo>
                  <a:lnTo>
                    <a:pt x="0" y="86"/>
                  </a:lnTo>
                  <a:lnTo>
                    <a:pt x="0" y="86"/>
                  </a:lnTo>
                  <a:lnTo>
                    <a:pt x="0" y="86"/>
                  </a:lnTo>
                  <a:lnTo>
                    <a:pt x="0" y="86"/>
                  </a:lnTo>
                  <a:lnTo>
                    <a:pt x="0" y="86"/>
                  </a:lnTo>
                  <a:lnTo>
                    <a:pt x="0" y="86"/>
                  </a:lnTo>
                  <a:lnTo>
                    <a:pt x="0" y="82"/>
                  </a:lnTo>
                  <a:lnTo>
                    <a:pt x="0" y="82"/>
                  </a:lnTo>
                  <a:lnTo>
                    <a:pt x="0" y="82"/>
                  </a:lnTo>
                  <a:lnTo>
                    <a:pt x="0" y="82"/>
                  </a:lnTo>
                  <a:lnTo>
                    <a:pt x="0" y="82"/>
                  </a:lnTo>
                  <a:lnTo>
                    <a:pt x="0" y="78"/>
                  </a:lnTo>
                  <a:lnTo>
                    <a:pt x="0" y="78"/>
                  </a:lnTo>
                  <a:lnTo>
                    <a:pt x="0" y="78"/>
                  </a:lnTo>
                  <a:lnTo>
                    <a:pt x="0" y="78"/>
                  </a:lnTo>
                  <a:lnTo>
                    <a:pt x="0" y="7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48" name="Freeform 55">
              <a:extLst>
                <a:ext uri="{FF2B5EF4-FFF2-40B4-BE49-F238E27FC236}">
                  <a16:creationId xmlns:a16="http://schemas.microsoft.com/office/drawing/2014/main" id="{A4521163-F8CF-5D33-AF57-6770FFE5653A}"/>
                </a:ext>
              </a:extLst>
            </p:cNvPr>
            <p:cNvSpPr>
              <a:spLocks/>
            </p:cNvSpPr>
            <p:nvPr/>
          </p:nvSpPr>
          <p:spPr bwMode="auto">
            <a:xfrm>
              <a:off x="5908675" y="3394143"/>
              <a:ext cx="171450" cy="139700"/>
            </a:xfrm>
            <a:custGeom>
              <a:avLst/>
              <a:gdLst>
                <a:gd name="T0" fmla="*/ 100 w 108"/>
                <a:gd name="T1" fmla="*/ 72 h 88"/>
                <a:gd name="T2" fmla="*/ 90 w 108"/>
                <a:gd name="T3" fmla="*/ 76 h 88"/>
                <a:gd name="T4" fmla="*/ 90 w 108"/>
                <a:gd name="T5" fmla="*/ 72 h 88"/>
                <a:gd name="T6" fmla="*/ 82 w 108"/>
                <a:gd name="T7" fmla="*/ 72 h 88"/>
                <a:gd name="T8" fmla="*/ 74 w 108"/>
                <a:gd name="T9" fmla="*/ 76 h 88"/>
                <a:gd name="T10" fmla="*/ 68 w 108"/>
                <a:gd name="T11" fmla="*/ 80 h 88"/>
                <a:gd name="T12" fmla="*/ 60 w 108"/>
                <a:gd name="T13" fmla="*/ 84 h 88"/>
                <a:gd name="T14" fmla="*/ 56 w 108"/>
                <a:gd name="T15" fmla="*/ 72 h 88"/>
                <a:gd name="T16" fmla="*/ 60 w 108"/>
                <a:gd name="T17" fmla="*/ 64 h 88"/>
                <a:gd name="T18" fmla="*/ 52 w 108"/>
                <a:gd name="T19" fmla="*/ 60 h 88"/>
                <a:gd name="T20" fmla="*/ 52 w 108"/>
                <a:gd name="T21" fmla="*/ 54 h 88"/>
                <a:gd name="T22" fmla="*/ 44 w 108"/>
                <a:gd name="T23" fmla="*/ 58 h 88"/>
                <a:gd name="T24" fmla="*/ 38 w 108"/>
                <a:gd name="T25" fmla="*/ 64 h 88"/>
                <a:gd name="T26" fmla="*/ 38 w 108"/>
                <a:gd name="T27" fmla="*/ 68 h 88"/>
                <a:gd name="T28" fmla="*/ 26 w 108"/>
                <a:gd name="T29" fmla="*/ 72 h 88"/>
                <a:gd name="T30" fmla="*/ 22 w 108"/>
                <a:gd name="T31" fmla="*/ 72 h 88"/>
                <a:gd name="T32" fmla="*/ 12 w 108"/>
                <a:gd name="T33" fmla="*/ 76 h 88"/>
                <a:gd name="T34" fmla="*/ 4 w 108"/>
                <a:gd name="T35" fmla="*/ 76 h 88"/>
                <a:gd name="T36" fmla="*/ 8 w 108"/>
                <a:gd name="T37" fmla="*/ 68 h 88"/>
                <a:gd name="T38" fmla="*/ 12 w 108"/>
                <a:gd name="T39" fmla="*/ 58 h 88"/>
                <a:gd name="T40" fmla="*/ 12 w 108"/>
                <a:gd name="T41" fmla="*/ 54 h 88"/>
                <a:gd name="T42" fmla="*/ 12 w 108"/>
                <a:gd name="T43" fmla="*/ 46 h 88"/>
                <a:gd name="T44" fmla="*/ 4 w 108"/>
                <a:gd name="T45" fmla="*/ 42 h 88"/>
                <a:gd name="T46" fmla="*/ 0 w 108"/>
                <a:gd name="T47" fmla="*/ 34 h 88"/>
                <a:gd name="T48" fmla="*/ 8 w 108"/>
                <a:gd name="T49" fmla="*/ 28 h 88"/>
                <a:gd name="T50" fmla="*/ 14 w 108"/>
                <a:gd name="T51" fmla="*/ 30 h 88"/>
                <a:gd name="T52" fmla="*/ 18 w 108"/>
                <a:gd name="T53" fmla="*/ 24 h 88"/>
                <a:gd name="T54" fmla="*/ 18 w 108"/>
                <a:gd name="T55" fmla="*/ 20 h 88"/>
                <a:gd name="T56" fmla="*/ 18 w 108"/>
                <a:gd name="T57" fmla="*/ 16 h 88"/>
                <a:gd name="T58" fmla="*/ 26 w 108"/>
                <a:gd name="T59" fmla="*/ 12 h 88"/>
                <a:gd name="T60" fmla="*/ 30 w 108"/>
                <a:gd name="T61" fmla="*/ 4 h 88"/>
                <a:gd name="T62" fmla="*/ 38 w 108"/>
                <a:gd name="T63" fmla="*/ 8 h 88"/>
                <a:gd name="T64" fmla="*/ 42 w 108"/>
                <a:gd name="T65" fmla="*/ 0 h 88"/>
                <a:gd name="T66" fmla="*/ 48 w 108"/>
                <a:gd name="T67" fmla="*/ 4 h 88"/>
                <a:gd name="T68" fmla="*/ 44 w 108"/>
                <a:gd name="T69" fmla="*/ 12 h 88"/>
                <a:gd name="T70" fmla="*/ 44 w 108"/>
                <a:gd name="T71" fmla="*/ 16 h 88"/>
                <a:gd name="T72" fmla="*/ 44 w 108"/>
                <a:gd name="T73" fmla="*/ 20 h 88"/>
                <a:gd name="T74" fmla="*/ 44 w 108"/>
                <a:gd name="T75" fmla="*/ 24 h 88"/>
                <a:gd name="T76" fmla="*/ 38 w 108"/>
                <a:gd name="T77" fmla="*/ 16 h 88"/>
                <a:gd name="T78" fmla="*/ 30 w 108"/>
                <a:gd name="T79" fmla="*/ 24 h 88"/>
                <a:gd name="T80" fmla="*/ 26 w 108"/>
                <a:gd name="T81" fmla="*/ 24 h 88"/>
                <a:gd name="T82" fmla="*/ 30 w 108"/>
                <a:gd name="T83" fmla="*/ 30 h 88"/>
                <a:gd name="T84" fmla="*/ 42 w 108"/>
                <a:gd name="T85" fmla="*/ 30 h 88"/>
                <a:gd name="T86" fmla="*/ 44 w 108"/>
                <a:gd name="T87" fmla="*/ 30 h 88"/>
                <a:gd name="T88" fmla="*/ 52 w 108"/>
                <a:gd name="T89" fmla="*/ 30 h 88"/>
                <a:gd name="T90" fmla="*/ 60 w 108"/>
                <a:gd name="T91" fmla="*/ 30 h 88"/>
                <a:gd name="T92" fmla="*/ 60 w 108"/>
                <a:gd name="T93" fmla="*/ 34 h 88"/>
                <a:gd name="T94" fmla="*/ 68 w 108"/>
                <a:gd name="T95" fmla="*/ 38 h 88"/>
                <a:gd name="T96" fmla="*/ 74 w 108"/>
                <a:gd name="T97" fmla="*/ 34 h 88"/>
                <a:gd name="T98" fmla="*/ 82 w 108"/>
                <a:gd name="T99" fmla="*/ 30 h 88"/>
                <a:gd name="T100" fmla="*/ 90 w 108"/>
                <a:gd name="T101" fmla="*/ 34 h 88"/>
                <a:gd name="T102" fmla="*/ 90 w 108"/>
                <a:gd name="T103" fmla="*/ 42 h 88"/>
                <a:gd name="T104" fmla="*/ 94 w 108"/>
                <a:gd name="T105" fmla="*/ 50 h 88"/>
                <a:gd name="T106" fmla="*/ 100 w 108"/>
                <a:gd name="T107" fmla="*/ 50 h 88"/>
                <a:gd name="T108" fmla="*/ 104 w 108"/>
                <a:gd name="T109" fmla="*/ 58 h 88"/>
                <a:gd name="T110" fmla="*/ 108 w 108"/>
                <a:gd name="T111" fmla="*/ 64 h 88"/>
                <a:gd name="T112" fmla="*/ 108 w 108"/>
                <a:gd name="T113" fmla="*/ 68 h 88"/>
                <a:gd name="T114" fmla="*/ 104 w 108"/>
                <a:gd name="T115"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88">
                  <a:moveTo>
                    <a:pt x="104" y="76"/>
                  </a:moveTo>
                  <a:lnTo>
                    <a:pt x="104" y="72"/>
                  </a:lnTo>
                  <a:lnTo>
                    <a:pt x="100" y="72"/>
                  </a:lnTo>
                  <a:lnTo>
                    <a:pt x="98" y="72"/>
                  </a:lnTo>
                  <a:lnTo>
                    <a:pt x="94" y="72"/>
                  </a:lnTo>
                  <a:lnTo>
                    <a:pt x="90" y="76"/>
                  </a:lnTo>
                  <a:lnTo>
                    <a:pt x="86" y="76"/>
                  </a:lnTo>
                  <a:lnTo>
                    <a:pt x="86" y="72"/>
                  </a:lnTo>
                  <a:lnTo>
                    <a:pt x="90" y="72"/>
                  </a:lnTo>
                  <a:lnTo>
                    <a:pt x="86" y="72"/>
                  </a:lnTo>
                  <a:lnTo>
                    <a:pt x="86" y="68"/>
                  </a:lnTo>
                  <a:lnTo>
                    <a:pt x="82" y="72"/>
                  </a:lnTo>
                  <a:lnTo>
                    <a:pt x="78" y="72"/>
                  </a:lnTo>
                  <a:lnTo>
                    <a:pt x="78" y="76"/>
                  </a:lnTo>
                  <a:lnTo>
                    <a:pt x="74" y="76"/>
                  </a:lnTo>
                  <a:lnTo>
                    <a:pt x="74" y="80"/>
                  </a:lnTo>
                  <a:lnTo>
                    <a:pt x="70" y="80"/>
                  </a:lnTo>
                  <a:lnTo>
                    <a:pt x="68" y="80"/>
                  </a:lnTo>
                  <a:lnTo>
                    <a:pt x="64" y="84"/>
                  </a:lnTo>
                  <a:lnTo>
                    <a:pt x="60" y="88"/>
                  </a:lnTo>
                  <a:lnTo>
                    <a:pt x="60" y="84"/>
                  </a:lnTo>
                  <a:lnTo>
                    <a:pt x="56" y="80"/>
                  </a:lnTo>
                  <a:lnTo>
                    <a:pt x="56" y="76"/>
                  </a:lnTo>
                  <a:lnTo>
                    <a:pt x="56" y="72"/>
                  </a:lnTo>
                  <a:lnTo>
                    <a:pt x="56" y="68"/>
                  </a:lnTo>
                  <a:lnTo>
                    <a:pt x="56" y="64"/>
                  </a:lnTo>
                  <a:lnTo>
                    <a:pt x="60" y="64"/>
                  </a:lnTo>
                  <a:lnTo>
                    <a:pt x="60" y="60"/>
                  </a:lnTo>
                  <a:lnTo>
                    <a:pt x="56" y="60"/>
                  </a:lnTo>
                  <a:lnTo>
                    <a:pt x="52" y="60"/>
                  </a:lnTo>
                  <a:lnTo>
                    <a:pt x="56" y="58"/>
                  </a:lnTo>
                  <a:lnTo>
                    <a:pt x="56" y="54"/>
                  </a:lnTo>
                  <a:lnTo>
                    <a:pt x="52" y="54"/>
                  </a:lnTo>
                  <a:lnTo>
                    <a:pt x="48" y="50"/>
                  </a:lnTo>
                  <a:lnTo>
                    <a:pt x="44" y="54"/>
                  </a:lnTo>
                  <a:lnTo>
                    <a:pt x="44" y="58"/>
                  </a:lnTo>
                  <a:lnTo>
                    <a:pt x="42" y="60"/>
                  </a:lnTo>
                  <a:lnTo>
                    <a:pt x="38" y="60"/>
                  </a:lnTo>
                  <a:lnTo>
                    <a:pt x="38" y="64"/>
                  </a:lnTo>
                  <a:lnTo>
                    <a:pt x="42" y="64"/>
                  </a:lnTo>
                  <a:lnTo>
                    <a:pt x="42" y="68"/>
                  </a:lnTo>
                  <a:lnTo>
                    <a:pt x="38" y="68"/>
                  </a:lnTo>
                  <a:lnTo>
                    <a:pt x="34" y="68"/>
                  </a:lnTo>
                  <a:lnTo>
                    <a:pt x="30" y="68"/>
                  </a:lnTo>
                  <a:lnTo>
                    <a:pt x="26" y="72"/>
                  </a:lnTo>
                  <a:lnTo>
                    <a:pt x="26" y="76"/>
                  </a:lnTo>
                  <a:lnTo>
                    <a:pt x="22" y="76"/>
                  </a:lnTo>
                  <a:lnTo>
                    <a:pt x="22" y="72"/>
                  </a:lnTo>
                  <a:lnTo>
                    <a:pt x="18" y="72"/>
                  </a:lnTo>
                  <a:lnTo>
                    <a:pt x="14" y="76"/>
                  </a:lnTo>
                  <a:lnTo>
                    <a:pt x="12" y="76"/>
                  </a:lnTo>
                  <a:lnTo>
                    <a:pt x="12" y="80"/>
                  </a:lnTo>
                  <a:lnTo>
                    <a:pt x="8" y="80"/>
                  </a:lnTo>
                  <a:lnTo>
                    <a:pt x="4" y="76"/>
                  </a:lnTo>
                  <a:lnTo>
                    <a:pt x="4" y="72"/>
                  </a:lnTo>
                  <a:lnTo>
                    <a:pt x="4" y="68"/>
                  </a:lnTo>
                  <a:lnTo>
                    <a:pt x="8" y="68"/>
                  </a:lnTo>
                  <a:lnTo>
                    <a:pt x="8" y="64"/>
                  </a:lnTo>
                  <a:lnTo>
                    <a:pt x="12" y="60"/>
                  </a:lnTo>
                  <a:lnTo>
                    <a:pt x="12" y="58"/>
                  </a:lnTo>
                  <a:lnTo>
                    <a:pt x="14" y="58"/>
                  </a:lnTo>
                  <a:lnTo>
                    <a:pt x="12" y="58"/>
                  </a:lnTo>
                  <a:lnTo>
                    <a:pt x="12" y="54"/>
                  </a:lnTo>
                  <a:lnTo>
                    <a:pt x="8" y="50"/>
                  </a:lnTo>
                  <a:lnTo>
                    <a:pt x="8" y="46"/>
                  </a:lnTo>
                  <a:lnTo>
                    <a:pt x="12" y="46"/>
                  </a:lnTo>
                  <a:lnTo>
                    <a:pt x="12" y="42"/>
                  </a:lnTo>
                  <a:lnTo>
                    <a:pt x="8" y="42"/>
                  </a:lnTo>
                  <a:lnTo>
                    <a:pt x="4" y="42"/>
                  </a:lnTo>
                  <a:lnTo>
                    <a:pt x="4" y="38"/>
                  </a:lnTo>
                  <a:lnTo>
                    <a:pt x="0" y="38"/>
                  </a:lnTo>
                  <a:lnTo>
                    <a:pt x="0" y="34"/>
                  </a:lnTo>
                  <a:lnTo>
                    <a:pt x="0" y="30"/>
                  </a:lnTo>
                  <a:lnTo>
                    <a:pt x="4" y="28"/>
                  </a:lnTo>
                  <a:lnTo>
                    <a:pt x="8" y="28"/>
                  </a:lnTo>
                  <a:lnTo>
                    <a:pt x="8" y="30"/>
                  </a:lnTo>
                  <a:lnTo>
                    <a:pt x="12" y="30"/>
                  </a:lnTo>
                  <a:lnTo>
                    <a:pt x="14" y="30"/>
                  </a:lnTo>
                  <a:lnTo>
                    <a:pt x="14" y="28"/>
                  </a:lnTo>
                  <a:lnTo>
                    <a:pt x="14" y="24"/>
                  </a:lnTo>
                  <a:lnTo>
                    <a:pt x="18" y="24"/>
                  </a:lnTo>
                  <a:lnTo>
                    <a:pt x="18" y="20"/>
                  </a:lnTo>
                  <a:lnTo>
                    <a:pt x="22" y="20"/>
                  </a:lnTo>
                  <a:lnTo>
                    <a:pt x="18" y="20"/>
                  </a:lnTo>
                  <a:lnTo>
                    <a:pt x="14" y="20"/>
                  </a:lnTo>
                  <a:lnTo>
                    <a:pt x="14" y="16"/>
                  </a:lnTo>
                  <a:lnTo>
                    <a:pt x="18" y="16"/>
                  </a:lnTo>
                  <a:lnTo>
                    <a:pt x="22" y="16"/>
                  </a:lnTo>
                  <a:lnTo>
                    <a:pt x="26" y="16"/>
                  </a:lnTo>
                  <a:lnTo>
                    <a:pt x="26" y="12"/>
                  </a:lnTo>
                  <a:lnTo>
                    <a:pt x="26" y="8"/>
                  </a:lnTo>
                  <a:lnTo>
                    <a:pt x="26" y="4"/>
                  </a:lnTo>
                  <a:lnTo>
                    <a:pt x="30" y="4"/>
                  </a:lnTo>
                  <a:lnTo>
                    <a:pt x="30" y="8"/>
                  </a:lnTo>
                  <a:lnTo>
                    <a:pt x="34" y="8"/>
                  </a:lnTo>
                  <a:lnTo>
                    <a:pt x="38" y="8"/>
                  </a:lnTo>
                  <a:lnTo>
                    <a:pt x="38" y="4"/>
                  </a:lnTo>
                  <a:lnTo>
                    <a:pt x="42" y="4"/>
                  </a:lnTo>
                  <a:lnTo>
                    <a:pt x="42" y="0"/>
                  </a:lnTo>
                  <a:lnTo>
                    <a:pt x="44" y="0"/>
                  </a:lnTo>
                  <a:lnTo>
                    <a:pt x="44" y="4"/>
                  </a:lnTo>
                  <a:lnTo>
                    <a:pt x="48" y="4"/>
                  </a:lnTo>
                  <a:lnTo>
                    <a:pt x="48" y="8"/>
                  </a:lnTo>
                  <a:lnTo>
                    <a:pt x="44" y="8"/>
                  </a:lnTo>
                  <a:lnTo>
                    <a:pt x="44" y="12"/>
                  </a:lnTo>
                  <a:lnTo>
                    <a:pt x="42" y="12"/>
                  </a:lnTo>
                  <a:lnTo>
                    <a:pt x="42" y="16"/>
                  </a:lnTo>
                  <a:lnTo>
                    <a:pt x="44" y="16"/>
                  </a:lnTo>
                  <a:lnTo>
                    <a:pt x="48" y="16"/>
                  </a:lnTo>
                  <a:lnTo>
                    <a:pt x="48" y="20"/>
                  </a:lnTo>
                  <a:lnTo>
                    <a:pt x="44" y="20"/>
                  </a:lnTo>
                  <a:lnTo>
                    <a:pt x="44" y="24"/>
                  </a:lnTo>
                  <a:lnTo>
                    <a:pt x="42" y="24"/>
                  </a:lnTo>
                  <a:lnTo>
                    <a:pt x="44" y="24"/>
                  </a:lnTo>
                  <a:lnTo>
                    <a:pt x="44" y="20"/>
                  </a:lnTo>
                  <a:lnTo>
                    <a:pt x="42" y="20"/>
                  </a:lnTo>
                  <a:lnTo>
                    <a:pt x="38" y="16"/>
                  </a:lnTo>
                  <a:lnTo>
                    <a:pt x="34" y="20"/>
                  </a:lnTo>
                  <a:lnTo>
                    <a:pt x="30" y="20"/>
                  </a:lnTo>
                  <a:lnTo>
                    <a:pt x="30" y="24"/>
                  </a:lnTo>
                  <a:lnTo>
                    <a:pt x="26" y="24"/>
                  </a:lnTo>
                  <a:lnTo>
                    <a:pt x="26" y="20"/>
                  </a:lnTo>
                  <a:lnTo>
                    <a:pt x="26" y="24"/>
                  </a:lnTo>
                  <a:lnTo>
                    <a:pt x="26" y="28"/>
                  </a:lnTo>
                  <a:lnTo>
                    <a:pt x="26" y="30"/>
                  </a:lnTo>
                  <a:lnTo>
                    <a:pt x="30" y="30"/>
                  </a:lnTo>
                  <a:lnTo>
                    <a:pt x="34" y="30"/>
                  </a:lnTo>
                  <a:lnTo>
                    <a:pt x="38" y="30"/>
                  </a:lnTo>
                  <a:lnTo>
                    <a:pt x="42" y="30"/>
                  </a:lnTo>
                  <a:lnTo>
                    <a:pt x="42" y="28"/>
                  </a:lnTo>
                  <a:lnTo>
                    <a:pt x="44" y="28"/>
                  </a:lnTo>
                  <a:lnTo>
                    <a:pt x="44" y="30"/>
                  </a:lnTo>
                  <a:lnTo>
                    <a:pt x="48" y="30"/>
                  </a:lnTo>
                  <a:lnTo>
                    <a:pt x="48" y="34"/>
                  </a:lnTo>
                  <a:lnTo>
                    <a:pt x="52" y="30"/>
                  </a:lnTo>
                  <a:lnTo>
                    <a:pt x="56" y="30"/>
                  </a:lnTo>
                  <a:lnTo>
                    <a:pt x="56" y="28"/>
                  </a:lnTo>
                  <a:lnTo>
                    <a:pt x="60" y="30"/>
                  </a:lnTo>
                  <a:lnTo>
                    <a:pt x="56" y="30"/>
                  </a:lnTo>
                  <a:lnTo>
                    <a:pt x="60" y="30"/>
                  </a:lnTo>
                  <a:lnTo>
                    <a:pt x="60" y="34"/>
                  </a:lnTo>
                  <a:lnTo>
                    <a:pt x="64" y="34"/>
                  </a:lnTo>
                  <a:lnTo>
                    <a:pt x="68" y="34"/>
                  </a:lnTo>
                  <a:lnTo>
                    <a:pt x="68" y="38"/>
                  </a:lnTo>
                  <a:lnTo>
                    <a:pt x="68" y="34"/>
                  </a:lnTo>
                  <a:lnTo>
                    <a:pt x="70" y="34"/>
                  </a:lnTo>
                  <a:lnTo>
                    <a:pt x="74" y="34"/>
                  </a:lnTo>
                  <a:lnTo>
                    <a:pt x="78" y="34"/>
                  </a:lnTo>
                  <a:lnTo>
                    <a:pt x="82" y="34"/>
                  </a:lnTo>
                  <a:lnTo>
                    <a:pt x="82" y="30"/>
                  </a:lnTo>
                  <a:lnTo>
                    <a:pt x="86" y="30"/>
                  </a:lnTo>
                  <a:lnTo>
                    <a:pt x="90" y="30"/>
                  </a:lnTo>
                  <a:lnTo>
                    <a:pt x="90" y="34"/>
                  </a:lnTo>
                  <a:lnTo>
                    <a:pt x="86" y="34"/>
                  </a:lnTo>
                  <a:lnTo>
                    <a:pt x="90" y="38"/>
                  </a:lnTo>
                  <a:lnTo>
                    <a:pt x="90" y="42"/>
                  </a:lnTo>
                  <a:lnTo>
                    <a:pt x="90" y="46"/>
                  </a:lnTo>
                  <a:lnTo>
                    <a:pt x="90" y="50"/>
                  </a:lnTo>
                  <a:lnTo>
                    <a:pt x="94" y="50"/>
                  </a:lnTo>
                  <a:lnTo>
                    <a:pt x="94" y="46"/>
                  </a:lnTo>
                  <a:lnTo>
                    <a:pt x="98" y="46"/>
                  </a:lnTo>
                  <a:lnTo>
                    <a:pt x="100" y="50"/>
                  </a:lnTo>
                  <a:lnTo>
                    <a:pt x="104" y="50"/>
                  </a:lnTo>
                  <a:lnTo>
                    <a:pt x="104" y="54"/>
                  </a:lnTo>
                  <a:lnTo>
                    <a:pt x="104" y="58"/>
                  </a:lnTo>
                  <a:lnTo>
                    <a:pt x="104" y="60"/>
                  </a:lnTo>
                  <a:lnTo>
                    <a:pt x="104" y="64"/>
                  </a:lnTo>
                  <a:lnTo>
                    <a:pt x="108" y="64"/>
                  </a:lnTo>
                  <a:lnTo>
                    <a:pt x="104" y="64"/>
                  </a:lnTo>
                  <a:lnTo>
                    <a:pt x="104" y="68"/>
                  </a:lnTo>
                  <a:lnTo>
                    <a:pt x="108" y="68"/>
                  </a:lnTo>
                  <a:lnTo>
                    <a:pt x="108" y="72"/>
                  </a:lnTo>
                  <a:lnTo>
                    <a:pt x="104" y="76"/>
                  </a:lnTo>
                  <a:lnTo>
                    <a:pt x="104" y="76"/>
                  </a:lnTo>
                  <a:lnTo>
                    <a:pt x="104" y="7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49" name="Freeform 56">
              <a:extLst>
                <a:ext uri="{FF2B5EF4-FFF2-40B4-BE49-F238E27FC236}">
                  <a16:creationId xmlns:a16="http://schemas.microsoft.com/office/drawing/2014/main" id="{83B4EFD6-8903-0298-073A-0BD47E3C5027}"/>
                </a:ext>
              </a:extLst>
            </p:cNvPr>
            <p:cNvSpPr>
              <a:spLocks noEditPoints="1"/>
            </p:cNvSpPr>
            <p:nvPr/>
          </p:nvSpPr>
          <p:spPr bwMode="auto">
            <a:xfrm>
              <a:off x="6578600" y="4000568"/>
              <a:ext cx="187325" cy="409575"/>
            </a:xfrm>
            <a:custGeom>
              <a:avLst/>
              <a:gdLst>
                <a:gd name="T0" fmla="*/ 54 w 118"/>
                <a:gd name="T1" fmla="*/ 258 h 258"/>
                <a:gd name="T2" fmla="*/ 50 w 118"/>
                <a:gd name="T3" fmla="*/ 246 h 258"/>
                <a:gd name="T4" fmla="*/ 40 w 118"/>
                <a:gd name="T5" fmla="*/ 242 h 258"/>
                <a:gd name="T6" fmla="*/ 36 w 118"/>
                <a:gd name="T7" fmla="*/ 232 h 258"/>
                <a:gd name="T8" fmla="*/ 24 w 118"/>
                <a:gd name="T9" fmla="*/ 220 h 258"/>
                <a:gd name="T10" fmla="*/ 18 w 118"/>
                <a:gd name="T11" fmla="*/ 212 h 258"/>
                <a:gd name="T12" fmla="*/ 14 w 118"/>
                <a:gd name="T13" fmla="*/ 202 h 258"/>
                <a:gd name="T14" fmla="*/ 18 w 118"/>
                <a:gd name="T15" fmla="*/ 182 h 258"/>
                <a:gd name="T16" fmla="*/ 28 w 118"/>
                <a:gd name="T17" fmla="*/ 160 h 258"/>
                <a:gd name="T18" fmla="*/ 32 w 118"/>
                <a:gd name="T19" fmla="*/ 142 h 258"/>
                <a:gd name="T20" fmla="*/ 28 w 118"/>
                <a:gd name="T21" fmla="*/ 122 h 258"/>
                <a:gd name="T22" fmla="*/ 20 w 118"/>
                <a:gd name="T23" fmla="*/ 108 h 258"/>
                <a:gd name="T24" fmla="*/ 14 w 118"/>
                <a:gd name="T25" fmla="*/ 94 h 258"/>
                <a:gd name="T26" fmla="*/ 18 w 118"/>
                <a:gd name="T27" fmla="*/ 74 h 258"/>
                <a:gd name="T28" fmla="*/ 18 w 118"/>
                <a:gd name="T29" fmla="*/ 60 h 258"/>
                <a:gd name="T30" fmla="*/ 6 w 118"/>
                <a:gd name="T31" fmla="*/ 48 h 258"/>
                <a:gd name="T32" fmla="*/ 4 w 118"/>
                <a:gd name="T33" fmla="*/ 34 h 258"/>
                <a:gd name="T34" fmla="*/ 6 w 118"/>
                <a:gd name="T35" fmla="*/ 22 h 258"/>
                <a:gd name="T36" fmla="*/ 18 w 118"/>
                <a:gd name="T37" fmla="*/ 12 h 258"/>
                <a:gd name="T38" fmla="*/ 28 w 118"/>
                <a:gd name="T39" fmla="*/ 8 h 258"/>
                <a:gd name="T40" fmla="*/ 40 w 118"/>
                <a:gd name="T41" fmla="*/ 4 h 258"/>
                <a:gd name="T42" fmla="*/ 44 w 118"/>
                <a:gd name="T43" fmla="*/ 12 h 258"/>
                <a:gd name="T44" fmla="*/ 54 w 118"/>
                <a:gd name="T45" fmla="*/ 22 h 258"/>
                <a:gd name="T46" fmla="*/ 54 w 118"/>
                <a:gd name="T47" fmla="*/ 38 h 258"/>
                <a:gd name="T48" fmla="*/ 54 w 118"/>
                <a:gd name="T49" fmla="*/ 52 h 258"/>
                <a:gd name="T50" fmla="*/ 66 w 118"/>
                <a:gd name="T51" fmla="*/ 40 h 258"/>
                <a:gd name="T52" fmla="*/ 76 w 118"/>
                <a:gd name="T53" fmla="*/ 44 h 258"/>
                <a:gd name="T54" fmla="*/ 88 w 118"/>
                <a:gd name="T55" fmla="*/ 38 h 258"/>
                <a:gd name="T56" fmla="*/ 102 w 118"/>
                <a:gd name="T57" fmla="*/ 48 h 258"/>
                <a:gd name="T58" fmla="*/ 106 w 118"/>
                <a:gd name="T59" fmla="*/ 64 h 258"/>
                <a:gd name="T60" fmla="*/ 110 w 118"/>
                <a:gd name="T61" fmla="*/ 78 h 258"/>
                <a:gd name="T62" fmla="*/ 114 w 118"/>
                <a:gd name="T63" fmla="*/ 94 h 258"/>
                <a:gd name="T64" fmla="*/ 110 w 118"/>
                <a:gd name="T65" fmla="*/ 104 h 258"/>
                <a:gd name="T66" fmla="*/ 96 w 118"/>
                <a:gd name="T67" fmla="*/ 104 h 258"/>
                <a:gd name="T68" fmla="*/ 80 w 118"/>
                <a:gd name="T69" fmla="*/ 112 h 258"/>
                <a:gd name="T70" fmla="*/ 70 w 118"/>
                <a:gd name="T71" fmla="*/ 122 h 258"/>
                <a:gd name="T72" fmla="*/ 76 w 118"/>
                <a:gd name="T73" fmla="*/ 142 h 258"/>
                <a:gd name="T74" fmla="*/ 76 w 118"/>
                <a:gd name="T75" fmla="*/ 146 h 258"/>
                <a:gd name="T76" fmla="*/ 66 w 118"/>
                <a:gd name="T77" fmla="*/ 134 h 258"/>
                <a:gd name="T78" fmla="*/ 50 w 118"/>
                <a:gd name="T79" fmla="*/ 134 h 258"/>
                <a:gd name="T80" fmla="*/ 50 w 118"/>
                <a:gd name="T81" fmla="*/ 120 h 258"/>
                <a:gd name="T82" fmla="*/ 40 w 118"/>
                <a:gd name="T83" fmla="*/ 126 h 258"/>
                <a:gd name="T84" fmla="*/ 36 w 118"/>
                <a:gd name="T85" fmla="*/ 148 h 258"/>
                <a:gd name="T86" fmla="*/ 28 w 118"/>
                <a:gd name="T87" fmla="*/ 168 h 258"/>
                <a:gd name="T88" fmla="*/ 28 w 118"/>
                <a:gd name="T89" fmla="*/ 190 h 258"/>
                <a:gd name="T90" fmla="*/ 36 w 118"/>
                <a:gd name="T91" fmla="*/ 204 h 258"/>
                <a:gd name="T92" fmla="*/ 44 w 118"/>
                <a:gd name="T93" fmla="*/ 212 h 258"/>
                <a:gd name="T94" fmla="*/ 46 w 118"/>
                <a:gd name="T95" fmla="*/ 232 h 258"/>
                <a:gd name="T96" fmla="*/ 40 w 118"/>
                <a:gd name="T97" fmla="*/ 224 h 258"/>
                <a:gd name="T98" fmla="*/ 46 w 118"/>
                <a:gd name="T99" fmla="*/ 232 h 258"/>
                <a:gd name="T100" fmla="*/ 58 w 118"/>
                <a:gd name="T101" fmla="*/ 234 h 258"/>
                <a:gd name="T102" fmla="*/ 66 w 118"/>
                <a:gd name="T103" fmla="*/ 254 h 258"/>
                <a:gd name="T104" fmla="*/ 18 w 118"/>
                <a:gd name="T105" fmla="*/ 212 h 258"/>
                <a:gd name="T106" fmla="*/ 32 w 118"/>
                <a:gd name="T107" fmla="*/ 238 h 258"/>
                <a:gd name="T108" fmla="*/ 72 w 118"/>
                <a:gd name="T109" fmla="*/ 146 h 258"/>
                <a:gd name="T110" fmla="*/ 72 w 118"/>
                <a:gd name="T111" fmla="*/ 148 h 258"/>
                <a:gd name="T112" fmla="*/ 40 w 118"/>
                <a:gd name="T113" fmla="*/ 190 h 258"/>
                <a:gd name="T114" fmla="*/ 14 w 118"/>
                <a:gd name="T115" fmla="*/ 21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8" h="258">
                  <a:moveTo>
                    <a:pt x="62" y="254"/>
                  </a:moveTo>
                  <a:lnTo>
                    <a:pt x="62" y="250"/>
                  </a:lnTo>
                  <a:lnTo>
                    <a:pt x="58" y="250"/>
                  </a:lnTo>
                  <a:lnTo>
                    <a:pt x="58" y="254"/>
                  </a:lnTo>
                  <a:lnTo>
                    <a:pt x="54" y="254"/>
                  </a:lnTo>
                  <a:lnTo>
                    <a:pt x="54" y="258"/>
                  </a:lnTo>
                  <a:lnTo>
                    <a:pt x="54" y="254"/>
                  </a:lnTo>
                  <a:lnTo>
                    <a:pt x="50" y="254"/>
                  </a:lnTo>
                  <a:lnTo>
                    <a:pt x="50" y="250"/>
                  </a:lnTo>
                  <a:lnTo>
                    <a:pt x="54" y="250"/>
                  </a:lnTo>
                  <a:lnTo>
                    <a:pt x="54" y="246"/>
                  </a:lnTo>
                  <a:lnTo>
                    <a:pt x="50" y="246"/>
                  </a:lnTo>
                  <a:lnTo>
                    <a:pt x="50" y="242"/>
                  </a:lnTo>
                  <a:lnTo>
                    <a:pt x="46" y="242"/>
                  </a:lnTo>
                  <a:lnTo>
                    <a:pt x="44" y="242"/>
                  </a:lnTo>
                  <a:lnTo>
                    <a:pt x="44" y="238"/>
                  </a:lnTo>
                  <a:lnTo>
                    <a:pt x="40" y="238"/>
                  </a:lnTo>
                  <a:lnTo>
                    <a:pt x="40" y="242"/>
                  </a:lnTo>
                  <a:lnTo>
                    <a:pt x="40" y="238"/>
                  </a:lnTo>
                  <a:lnTo>
                    <a:pt x="36" y="238"/>
                  </a:lnTo>
                  <a:lnTo>
                    <a:pt x="36" y="234"/>
                  </a:lnTo>
                  <a:lnTo>
                    <a:pt x="32" y="234"/>
                  </a:lnTo>
                  <a:lnTo>
                    <a:pt x="32" y="232"/>
                  </a:lnTo>
                  <a:lnTo>
                    <a:pt x="36" y="232"/>
                  </a:lnTo>
                  <a:lnTo>
                    <a:pt x="32" y="232"/>
                  </a:lnTo>
                  <a:lnTo>
                    <a:pt x="32" y="228"/>
                  </a:lnTo>
                  <a:lnTo>
                    <a:pt x="28" y="228"/>
                  </a:lnTo>
                  <a:lnTo>
                    <a:pt x="28" y="224"/>
                  </a:lnTo>
                  <a:lnTo>
                    <a:pt x="28" y="220"/>
                  </a:lnTo>
                  <a:lnTo>
                    <a:pt x="24" y="220"/>
                  </a:lnTo>
                  <a:lnTo>
                    <a:pt x="24" y="216"/>
                  </a:lnTo>
                  <a:lnTo>
                    <a:pt x="20" y="216"/>
                  </a:lnTo>
                  <a:lnTo>
                    <a:pt x="20" y="212"/>
                  </a:lnTo>
                  <a:lnTo>
                    <a:pt x="20" y="208"/>
                  </a:lnTo>
                  <a:lnTo>
                    <a:pt x="18" y="208"/>
                  </a:lnTo>
                  <a:lnTo>
                    <a:pt x="18" y="212"/>
                  </a:lnTo>
                  <a:lnTo>
                    <a:pt x="18" y="208"/>
                  </a:lnTo>
                  <a:lnTo>
                    <a:pt x="18" y="212"/>
                  </a:lnTo>
                  <a:lnTo>
                    <a:pt x="14" y="212"/>
                  </a:lnTo>
                  <a:lnTo>
                    <a:pt x="14" y="208"/>
                  </a:lnTo>
                  <a:lnTo>
                    <a:pt x="14" y="204"/>
                  </a:lnTo>
                  <a:lnTo>
                    <a:pt x="14" y="202"/>
                  </a:lnTo>
                  <a:lnTo>
                    <a:pt x="14" y="198"/>
                  </a:lnTo>
                  <a:lnTo>
                    <a:pt x="14" y="194"/>
                  </a:lnTo>
                  <a:lnTo>
                    <a:pt x="14" y="190"/>
                  </a:lnTo>
                  <a:lnTo>
                    <a:pt x="18" y="190"/>
                  </a:lnTo>
                  <a:lnTo>
                    <a:pt x="18" y="186"/>
                  </a:lnTo>
                  <a:lnTo>
                    <a:pt x="18" y="182"/>
                  </a:lnTo>
                  <a:lnTo>
                    <a:pt x="20" y="178"/>
                  </a:lnTo>
                  <a:lnTo>
                    <a:pt x="20" y="176"/>
                  </a:lnTo>
                  <a:lnTo>
                    <a:pt x="20" y="172"/>
                  </a:lnTo>
                  <a:lnTo>
                    <a:pt x="20" y="168"/>
                  </a:lnTo>
                  <a:lnTo>
                    <a:pt x="24" y="164"/>
                  </a:lnTo>
                  <a:lnTo>
                    <a:pt x="28" y="160"/>
                  </a:lnTo>
                  <a:lnTo>
                    <a:pt x="28" y="156"/>
                  </a:lnTo>
                  <a:lnTo>
                    <a:pt x="28" y="152"/>
                  </a:lnTo>
                  <a:lnTo>
                    <a:pt x="32" y="152"/>
                  </a:lnTo>
                  <a:lnTo>
                    <a:pt x="32" y="148"/>
                  </a:lnTo>
                  <a:lnTo>
                    <a:pt x="32" y="146"/>
                  </a:lnTo>
                  <a:lnTo>
                    <a:pt x="32" y="142"/>
                  </a:lnTo>
                  <a:lnTo>
                    <a:pt x="28" y="142"/>
                  </a:lnTo>
                  <a:lnTo>
                    <a:pt x="28" y="138"/>
                  </a:lnTo>
                  <a:lnTo>
                    <a:pt x="28" y="134"/>
                  </a:lnTo>
                  <a:lnTo>
                    <a:pt x="24" y="126"/>
                  </a:lnTo>
                  <a:lnTo>
                    <a:pt x="28" y="126"/>
                  </a:lnTo>
                  <a:lnTo>
                    <a:pt x="28" y="122"/>
                  </a:lnTo>
                  <a:lnTo>
                    <a:pt x="24" y="122"/>
                  </a:lnTo>
                  <a:lnTo>
                    <a:pt x="24" y="120"/>
                  </a:lnTo>
                  <a:lnTo>
                    <a:pt x="24" y="116"/>
                  </a:lnTo>
                  <a:lnTo>
                    <a:pt x="24" y="112"/>
                  </a:lnTo>
                  <a:lnTo>
                    <a:pt x="20" y="112"/>
                  </a:lnTo>
                  <a:lnTo>
                    <a:pt x="20" y="108"/>
                  </a:lnTo>
                  <a:lnTo>
                    <a:pt x="18" y="108"/>
                  </a:lnTo>
                  <a:lnTo>
                    <a:pt x="18" y="104"/>
                  </a:lnTo>
                  <a:lnTo>
                    <a:pt x="18" y="100"/>
                  </a:lnTo>
                  <a:lnTo>
                    <a:pt x="14" y="100"/>
                  </a:lnTo>
                  <a:lnTo>
                    <a:pt x="14" y="96"/>
                  </a:lnTo>
                  <a:lnTo>
                    <a:pt x="14" y="94"/>
                  </a:lnTo>
                  <a:lnTo>
                    <a:pt x="14" y="90"/>
                  </a:lnTo>
                  <a:lnTo>
                    <a:pt x="18" y="90"/>
                  </a:lnTo>
                  <a:lnTo>
                    <a:pt x="18" y="86"/>
                  </a:lnTo>
                  <a:lnTo>
                    <a:pt x="18" y="82"/>
                  </a:lnTo>
                  <a:lnTo>
                    <a:pt x="18" y="78"/>
                  </a:lnTo>
                  <a:lnTo>
                    <a:pt x="18" y="74"/>
                  </a:lnTo>
                  <a:lnTo>
                    <a:pt x="20" y="74"/>
                  </a:lnTo>
                  <a:lnTo>
                    <a:pt x="20" y="70"/>
                  </a:lnTo>
                  <a:lnTo>
                    <a:pt x="18" y="70"/>
                  </a:lnTo>
                  <a:lnTo>
                    <a:pt x="18" y="66"/>
                  </a:lnTo>
                  <a:lnTo>
                    <a:pt x="18" y="64"/>
                  </a:lnTo>
                  <a:lnTo>
                    <a:pt x="18" y="60"/>
                  </a:lnTo>
                  <a:lnTo>
                    <a:pt x="14" y="60"/>
                  </a:lnTo>
                  <a:lnTo>
                    <a:pt x="14" y="56"/>
                  </a:lnTo>
                  <a:lnTo>
                    <a:pt x="10" y="56"/>
                  </a:lnTo>
                  <a:lnTo>
                    <a:pt x="10" y="52"/>
                  </a:lnTo>
                  <a:lnTo>
                    <a:pt x="10" y="48"/>
                  </a:lnTo>
                  <a:lnTo>
                    <a:pt x="6" y="48"/>
                  </a:lnTo>
                  <a:lnTo>
                    <a:pt x="6" y="44"/>
                  </a:lnTo>
                  <a:lnTo>
                    <a:pt x="6" y="40"/>
                  </a:lnTo>
                  <a:lnTo>
                    <a:pt x="4" y="38"/>
                  </a:lnTo>
                  <a:lnTo>
                    <a:pt x="6" y="38"/>
                  </a:lnTo>
                  <a:lnTo>
                    <a:pt x="4" y="38"/>
                  </a:lnTo>
                  <a:lnTo>
                    <a:pt x="4" y="34"/>
                  </a:lnTo>
                  <a:lnTo>
                    <a:pt x="0" y="34"/>
                  </a:lnTo>
                  <a:lnTo>
                    <a:pt x="4" y="34"/>
                  </a:lnTo>
                  <a:lnTo>
                    <a:pt x="6" y="34"/>
                  </a:lnTo>
                  <a:lnTo>
                    <a:pt x="6" y="30"/>
                  </a:lnTo>
                  <a:lnTo>
                    <a:pt x="6" y="26"/>
                  </a:lnTo>
                  <a:lnTo>
                    <a:pt x="6" y="22"/>
                  </a:lnTo>
                  <a:lnTo>
                    <a:pt x="6" y="18"/>
                  </a:lnTo>
                  <a:lnTo>
                    <a:pt x="6" y="14"/>
                  </a:lnTo>
                  <a:lnTo>
                    <a:pt x="10" y="14"/>
                  </a:lnTo>
                  <a:lnTo>
                    <a:pt x="10" y="12"/>
                  </a:lnTo>
                  <a:lnTo>
                    <a:pt x="14" y="12"/>
                  </a:lnTo>
                  <a:lnTo>
                    <a:pt x="18" y="12"/>
                  </a:lnTo>
                  <a:lnTo>
                    <a:pt x="20" y="12"/>
                  </a:lnTo>
                  <a:lnTo>
                    <a:pt x="24" y="12"/>
                  </a:lnTo>
                  <a:lnTo>
                    <a:pt x="24" y="8"/>
                  </a:lnTo>
                  <a:lnTo>
                    <a:pt x="24" y="4"/>
                  </a:lnTo>
                  <a:lnTo>
                    <a:pt x="28" y="4"/>
                  </a:lnTo>
                  <a:lnTo>
                    <a:pt x="28" y="8"/>
                  </a:lnTo>
                  <a:lnTo>
                    <a:pt x="28" y="4"/>
                  </a:lnTo>
                  <a:lnTo>
                    <a:pt x="32" y="4"/>
                  </a:lnTo>
                  <a:lnTo>
                    <a:pt x="32" y="0"/>
                  </a:lnTo>
                  <a:lnTo>
                    <a:pt x="36" y="0"/>
                  </a:lnTo>
                  <a:lnTo>
                    <a:pt x="40" y="0"/>
                  </a:lnTo>
                  <a:lnTo>
                    <a:pt x="40" y="4"/>
                  </a:lnTo>
                  <a:lnTo>
                    <a:pt x="40" y="0"/>
                  </a:lnTo>
                  <a:lnTo>
                    <a:pt x="44" y="0"/>
                  </a:lnTo>
                  <a:lnTo>
                    <a:pt x="44" y="4"/>
                  </a:lnTo>
                  <a:lnTo>
                    <a:pt x="46" y="4"/>
                  </a:lnTo>
                  <a:lnTo>
                    <a:pt x="46" y="8"/>
                  </a:lnTo>
                  <a:lnTo>
                    <a:pt x="44" y="12"/>
                  </a:lnTo>
                  <a:lnTo>
                    <a:pt x="44" y="14"/>
                  </a:lnTo>
                  <a:lnTo>
                    <a:pt x="46" y="14"/>
                  </a:lnTo>
                  <a:lnTo>
                    <a:pt x="50" y="14"/>
                  </a:lnTo>
                  <a:lnTo>
                    <a:pt x="54" y="14"/>
                  </a:lnTo>
                  <a:lnTo>
                    <a:pt x="54" y="18"/>
                  </a:lnTo>
                  <a:lnTo>
                    <a:pt x="54" y="22"/>
                  </a:lnTo>
                  <a:lnTo>
                    <a:pt x="58" y="22"/>
                  </a:lnTo>
                  <a:lnTo>
                    <a:pt x="58" y="26"/>
                  </a:lnTo>
                  <a:lnTo>
                    <a:pt x="54" y="26"/>
                  </a:lnTo>
                  <a:lnTo>
                    <a:pt x="54" y="30"/>
                  </a:lnTo>
                  <a:lnTo>
                    <a:pt x="54" y="34"/>
                  </a:lnTo>
                  <a:lnTo>
                    <a:pt x="54" y="38"/>
                  </a:lnTo>
                  <a:lnTo>
                    <a:pt x="54" y="40"/>
                  </a:lnTo>
                  <a:lnTo>
                    <a:pt x="54" y="44"/>
                  </a:lnTo>
                  <a:lnTo>
                    <a:pt x="50" y="44"/>
                  </a:lnTo>
                  <a:lnTo>
                    <a:pt x="50" y="48"/>
                  </a:lnTo>
                  <a:lnTo>
                    <a:pt x="50" y="52"/>
                  </a:lnTo>
                  <a:lnTo>
                    <a:pt x="54" y="52"/>
                  </a:lnTo>
                  <a:lnTo>
                    <a:pt x="54" y="48"/>
                  </a:lnTo>
                  <a:lnTo>
                    <a:pt x="58" y="48"/>
                  </a:lnTo>
                  <a:lnTo>
                    <a:pt x="58" y="44"/>
                  </a:lnTo>
                  <a:lnTo>
                    <a:pt x="62" y="44"/>
                  </a:lnTo>
                  <a:lnTo>
                    <a:pt x="62" y="40"/>
                  </a:lnTo>
                  <a:lnTo>
                    <a:pt x="66" y="40"/>
                  </a:lnTo>
                  <a:lnTo>
                    <a:pt x="66" y="38"/>
                  </a:lnTo>
                  <a:lnTo>
                    <a:pt x="70" y="38"/>
                  </a:lnTo>
                  <a:lnTo>
                    <a:pt x="70" y="40"/>
                  </a:lnTo>
                  <a:lnTo>
                    <a:pt x="72" y="40"/>
                  </a:lnTo>
                  <a:lnTo>
                    <a:pt x="72" y="44"/>
                  </a:lnTo>
                  <a:lnTo>
                    <a:pt x="76" y="44"/>
                  </a:lnTo>
                  <a:lnTo>
                    <a:pt x="76" y="40"/>
                  </a:lnTo>
                  <a:lnTo>
                    <a:pt x="80" y="40"/>
                  </a:lnTo>
                  <a:lnTo>
                    <a:pt x="84" y="38"/>
                  </a:lnTo>
                  <a:lnTo>
                    <a:pt x="84" y="34"/>
                  </a:lnTo>
                  <a:lnTo>
                    <a:pt x="88" y="34"/>
                  </a:lnTo>
                  <a:lnTo>
                    <a:pt x="88" y="38"/>
                  </a:lnTo>
                  <a:lnTo>
                    <a:pt x="92" y="38"/>
                  </a:lnTo>
                  <a:lnTo>
                    <a:pt x="96" y="38"/>
                  </a:lnTo>
                  <a:lnTo>
                    <a:pt x="96" y="40"/>
                  </a:lnTo>
                  <a:lnTo>
                    <a:pt x="98" y="44"/>
                  </a:lnTo>
                  <a:lnTo>
                    <a:pt x="98" y="48"/>
                  </a:lnTo>
                  <a:lnTo>
                    <a:pt x="102" y="48"/>
                  </a:lnTo>
                  <a:lnTo>
                    <a:pt x="102" y="52"/>
                  </a:lnTo>
                  <a:lnTo>
                    <a:pt x="106" y="52"/>
                  </a:lnTo>
                  <a:lnTo>
                    <a:pt x="106" y="56"/>
                  </a:lnTo>
                  <a:lnTo>
                    <a:pt x="106" y="60"/>
                  </a:lnTo>
                  <a:lnTo>
                    <a:pt x="102" y="60"/>
                  </a:lnTo>
                  <a:lnTo>
                    <a:pt x="106" y="64"/>
                  </a:lnTo>
                  <a:lnTo>
                    <a:pt x="106" y="66"/>
                  </a:lnTo>
                  <a:lnTo>
                    <a:pt x="102" y="66"/>
                  </a:lnTo>
                  <a:lnTo>
                    <a:pt x="106" y="66"/>
                  </a:lnTo>
                  <a:lnTo>
                    <a:pt x="106" y="70"/>
                  </a:lnTo>
                  <a:lnTo>
                    <a:pt x="110" y="74"/>
                  </a:lnTo>
                  <a:lnTo>
                    <a:pt x="110" y="78"/>
                  </a:lnTo>
                  <a:lnTo>
                    <a:pt x="114" y="78"/>
                  </a:lnTo>
                  <a:lnTo>
                    <a:pt x="114" y="82"/>
                  </a:lnTo>
                  <a:lnTo>
                    <a:pt x="118" y="82"/>
                  </a:lnTo>
                  <a:lnTo>
                    <a:pt x="118" y="86"/>
                  </a:lnTo>
                  <a:lnTo>
                    <a:pt x="118" y="90"/>
                  </a:lnTo>
                  <a:lnTo>
                    <a:pt x="114" y="94"/>
                  </a:lnTo>
                  <a:lnTo>
                    <a:pt x="118" y="94"/>
                  </a:lnTo>
                  <a:lnTo>
                    <a:pt x="118" y="96"/>
                  </a:lnTo>
                  <a:lnTo>
                    <a:pt x="114" y="96"/>
                  </a:lnTo>
                  <a:lnTo>
                    <a:pt x="114" y="100"/>
                  </a:lnTo>
                  <a:lnTo>
                    <a:pt x="114" y="104"/>
                  </a:lnTo>
                  <a:lnTo>
                    <a:pt x="110" y="104"/>
                  </a:lnTo>
                  <a:lnTo>
                    <a:pt x="110" y="108"/>
                  </a:lnTo>
                  <a:lnTo>
                    <a:pt x="106" y="108"/>
                  </a:lnTo>
                  <a:lnTo>
                    <a:pt x="106" y="104"/>
                  </a:lnTo>
                  <a:lnTo>
                    <a:pt x="102" y="104"/>
                  </a:lnTo>
                  <a:lnTo>
                    <a:pt x="98" y="104"/>
                  </a:lnTo>
                  <a:lnTo>
                    <a:pt x="96" y="104"/>
                  </a:lnTo>
                  <a:lnTo>
                    <a:pt x="92" y="104"/>
                  </a:lnTo>
                  <a:lnTo>
                    <a:pt x="88" y="104"/>
                  </a:lnTo>
                  <a:lnTo>
                    <a:pt x="84" y="104"/>
                  </a:lnTo>
                  <a:lnTo>
                    <a:pt x="84" y="108"/>
                  </a:lnTo>
                  <a:lnTo>
                    <a:pt x="80" y="108"/>
                  </a:lnTo>
                  <a:lnTo>
                    <a:pt x="80" y="112"/>
                  </a:lnTo>
                  <a:lnTo>
                    <a:pt x="76" y="112"/>
                  </a:lnTo>
                  <a:lnTo>
                    <a:pt x="76" y="116"/>
                  </a:lnTo>
                  <a:lnTo>
                    <a:pt x="72" y="116"/>
                  </a:lnTo>
                  <a:lnTo>
                    <a:pt x="72" y="120"/>
                  </a:lnTo>
                  <a:lnTo>
                    <a:pt x="70" y="120"/>
                  </a:lnTo>
                  <a:lnTo>
                    <a:pt x="70" y="122"/>
                  </a:lnTo>
                  <a:lnTo>
                    <a:pt x="72" y="126"/>
                  </a:lnTo>
                  <a:lnTo>
                    <a:pt x="72" y="130"/>
                  </a:lnTo>
                  <a:lnTo>
                    <a:pt x="72" y="134"/>
                  </a:lnTo>
                  <a:lnTo>
                    <a:pt x="72" y="138"/>
                  </a:lnTo>
                  <a:lnTo>
                    <a:pt x="76" y="138"/>
                  </a:lnTo>
                  <a:lnTo>
                    <a:pt x="76" y="142"/>
                  </a:lnTo>
                  <a:lnTo>
                    <a:pt x="76" y="146"/>
                  </a:lnTo>
                  <a:lnTo>
                    <a:pt x="76" y="148"/>
                  </a:lnTo>
                  <a:lnTo>
                    <a:pt x="80" y="148"/>
                  </a:lnTo>
                  <a:lnTo>
                    <a:pt x="80" y="152"/>
                  </a:lnTo>
                  <a:lnTo>
                    <a:pt x="76" y="148"/>
                  </a:lnTo>
                  <a:lnTo>
                    <a:pt x="76" y="146"/>
                  </a:lnTo>
                  <a:lnTo>
                    <a:pt x="72" y="142"/>
                  </a:lnTo>
                  <a:lnTo>
                    <a:pt x="72" y="146"/>
                  </a:lnTo>
                  <a:lnTo>
                    <a:pt x="70" y="142"/>
                  </a:lnTo>
                  <a:lnTo>
                    <a:pt x="70" y="138"/>
                  </a:lnTo>
                  <a:lnTo>
                    <a:pt x="66" y="138"/>
                  </a:lnTo>
                  <a:lnTo>
                    <a:pt x="66" y="134"/>
                  </a:lnTo>
                  <a:lnTo>
                    <a:pt x="62" y="134"/>
                  </a:lnTo>
                  <a:lnTo>
                    <a:pt x="58" y="134"/>
                  </a:lnTo>
                  <a:lnTo>
                    <a:pt x="58" y="138"/>
                  </a:lnTo>
                  <a:lnTo>
                    <a:pt x="58" y="134"/>
                  </a:lnTo>
                  <a:lnTo>
                    <a:pt x="54" y="134"/>
                  </a:lnTo>
                  <a:lnTo>
                    <a:pt x="50" y="134"/>
                  </a:lnTo>
                  <a:lnTo>
                    <a:pt x="50" y="138"/>
                  </a:lnTo>
                  <a:lnTo>
                    <a:pt x="50" y="134"/>
                  </a:lnTo>
                  <a:lnTo>
                    <a:pt x="50" y="130"/>
                  </a:lnTo>
                  <a:lnTo>
                    <a:pt x="50" y="126"/>
                  </a:lnTo>
                  <a:lnTo>
                    <a:pt x="50" y="122"/>
                  </a:lnTo>
                  <a:lnTo>
                    <a:pt x="50" y="120"/>
                  </a:lnTo>
                  <a:lnTo>
                    <a:pt x="46" y="120"/>
                  </a:lnTo>
                  <a:lnTo>
                    <a:pt x="44" y="120"/>
                  </a:lnTo>
                  <a:lnTo>
                    <a:pt x="40" y="122"/>
                  </a:lnTo>
                  <a:lnTo>
                    <a:pt x="36" y="122"/>
                  </a:lnTo>
                  <a:lnTo>
                    <a:pt x="36" y="126"/>
                  </a:lnTo>
                  <a:lnTo>
                    <a:pt x="40" y="126"/>
                  </a:lnTo>
                  <a:lnTo>
                    <a:pt x="40" y="130"/>
                  </a:lnTo>
                  <a:lnTo>
                    <a:pt x="36" y="134"/>
                  </a:lnTo>
                  <a:lnTo>
                    <a:pt x="36" y="138"/>
                  </a:lnTo>
                  <a:lnTo>
                    <a:pt x="40" y="142"/>
                  </a:lnTo>
                  <a:lnTo>
                    <a:pt x="36" y="146"/>
                  </a:lnTo>
                  <a:lnTo>
                    <a:pt x="36" y="148"/>
                  </a:lnTo>
                  <a:lnTo>
                    <a:pt x="36" y="152"/>
                  </a:lnTo>
                  <a:lnTo>
                    <a:pt x="32" y="152"/>
                  </a:lnTo>
                  <a:lnTo>
                    <a:pt x="32" y="156"/>
                  </a:lnTo>
                  <a:lnTo>
                    <a:pt x="32" y="160"/>
                  </a:lnTo>
                  <a:lnTo>
                    <a:pt x="32" y="164"/>
                  </a:lnTo>
                  <a:lnTo>
                    <a:pt x="28" y="168"/>
                  </a:lnTo>
                  <a:lnTo>
                    <a:pt x="28" y="172"/>
                  </a:lnTo>
                  <a:lnTo>
                    <a:pt x="24" y="176"/>
                  </a:lnTo>
                  <a:lnTo>
                    <a:pt x="24" y="178"/>
                  </a:lnTo>
                  <a:lnTo>
                    <a:pt x="24" y="182"/>
                  </a:lnTo>
                  <a:lnTo>
                    <a:pt x="24" y="186"/>
                  </a:lnTo>
                  <a:lnTo>
                    <a:pt x="28" y="190"/>
                  </a:lnTo>
                  <a:lnTo>
                    <a:pt x="28" y="194"/>
                  </a:lnTo>
                  <a:lnTo>
                    <a:pt x="32" y="194"/>
                  </a:lnTo>
                  <a:lnTo>
                    <a:pt x="36" y="194"/>
                  </a:lnTo>
                  <a:lnTo>
                    <a:pt x="36" y="198"/>
                  </a:lnTo>
                  <a:lnTo>
                    <a:pt x="36" y="202"/>
                  </a:lnTo>
                  <a:lnTo>
                    <a:pt x="36" y="204"/>
                  </a:lnTo>
                  <a:lnTo>
                    <a:pt x="40" y="204"/>
                  </a:lnTo>
                  <a:lnTo>
                    <a:pt x="40" y="208"/>
                  </a:lnTo>
                  <a:lnTo>
                    <a:pt x="40" y="204"/>
                  </a:lnTo>
                  <a:lnTo>
                    <a:pt x="40" y="208"/>
                  </a:lnTo>
                  <a:lnTo>
                    <a:pt x="44" y="208"/>
                  </a:lnTo>
                  <a:lnTo>
                    <a:pt x="44" y="212"/>
                  </a:lnTo>
                  <a:lnTo>
                    <a:pt x="44" y="216"/>
                  </a:lnTo>
                  <a:lnTo>
                    <a:pt x="44" y="220"/>
                  </a:lnTo>
                  <a:lnTo>
                    <a:pt x="44" y="224"/>
                  </a:lnTo>
                  <a:lnTo>
                    <a:pt x="44" y="228"/>
                  </a:lnTo>
                  <a:lnTo>
                    <a:pt x="46" y="228"/>
                  </a:lnTo>
                  <a:lnTo>
                    <a:pt x="46" y="232"/>
                  </a:lnTo>
                  <a:lnTo>
                    <a:pt x="46" y="228"/>
                  </a:lnTo>
                  <a:lnTo>
                    <a:pt x="44" y="228"/>
                  </a:lnTo>
                  <a:lnTo>
                    <a:pt x="44" y="224"/>
                  </a:lnTo>
                  <a:lnTo>
                    <a:pt x="44" y="220"/>
                  </a:lnTo>
                  <a:lnTo>
                    <a:pt x="40" y="220"/>
                  </a:lnTo>
                  <a:lnTo>
                    <a:pt x="40" y="224"/>
                  </a:lnTo>
                  <a:lnTo>
                    <a:pt x="40" y="228"/>
                  </a:lnTo>
                  <a:lnTo>
                    <a:pt x="44" y="228"/>
                  </a:lnTo>
                  <a:lnTo>
                    <a:pt x="44" y="232"/>
                  </a:lnTo>
                  <a:lnTo>
                    <a:pt x="46" y="232"/>
                  </a:lnTo>
                  <a:lnTo>
                    <a:pt x="46" y="228"/>
                  </a:lnTo>
                  <a:lnTo>
                    <a:pt x="46" y="232"/>
                  </a:lnTo>
                  <a:lnTo>
                    <a:pt x="46" y="234"/>
                  </a:lnTo>
                  <a:lnTo>
                    <a:pt x="50" y="234"/>
                  </a:lnTo>
                  <a:lnTo>
                    <a:pt x="54" y="234"/>
                  </a:lnTo>
                  <a:lnTo>
                    <a:pt x="58" y="234"/>
                  </a:lnTo>
                  <a:lnTo>
                    <a:pt x="54" y="234"/>
                  </a:lnTo>
                  <a:lnTo>
                    <a:pt x="58" y="234"/>
                  </a:lnTo>
                  <a:lnTo>
                    <a:pt x="62" y="234"/>
                  </a:lnTo>
                  <a:lnTo>
                    <a:pt x="62" y="238"/>
                  </a:lnTo>
                  <a:lnTo>
                    <a:pt x="62" y="242"/>
                  </a:lnTo>
                  <a:lnTo>
                    <a:pt x="66" y="246"/>
                  </a:lnTo>
                  <a:lnTo>
                    <a:pt x="66" y="250"/>
                  </a:lnTo>
                  <a:lnTo>
                    <a:pt x="66" y="254"/>
                  </a:lnTo>
                  <a:lnTo>
                    <a:pt x="62" y="254"/>
                  </a:lnTo>
                  <a:lnTo>
                    <a:pt x="62" y="254"/>
                  </a:lnTo>
                  <a:lnTo>
                    <a:pt x="62" y="254"/>
                  </a:lnTo>
                  <a:close/>
                  <a:moveTo>
                    <a:pt x="18" y="212"/>
                  </a:moveTo>
                  <a:lnTo>
                    <a:pt x="18" y="216"/>
                  </a:lnTo>
                  <a:lnTo>
                    <a:pt x="18" y="212"/>
                  </a:lnTo>
                  <a:lnTo>
                    <a:pt x="18" y="212"/>
                  </a:lnTo>
                  <a:lnTo>
                    <a:pt x="18" y="212"/>
                  </a:lnTo>
                  <a:close/>
                  <a:moveTo>
                    <a:pt x="32" y="238"/>
                  </a:moveTo>
                  <a:lnTo>
                    <a:pt x="32" y="242"/>
                  </a:lnTo>
                  <a:lnTo>
                    <a:pt x="32" y="238"/>
                  </a:lnTo>
                  <a:lnTo>
                    <a:pt x="32" y="238"/>
                  </a:lnTo>
                  <a:lnTo>
                    <a:pt x="32" y="238"/>
                  </a:lnTo>
                  <a:close/>
                  <a:moveTo>
                    <a:pt x="72" y="146"/>
                  </a:moveTo>
                  <a:lnTo>
                    <a:pt x="72" y="148"/>
                  </a:lnTo>
                  <a:lnTo>
                    <a:pt x="70" y="148"/>
                  </a:lnTo>
                  <a:lnTo>
                    <a:pt x="70" y="146"/>
                  </a:lnTo>
                  <a:lnTo>
                    <a:pt x="72" y="146"/>
                  </a:lnTo>
                  <a:lnTo>
                    <a:pt x="72" y="146"/>
                  </a:lnTo>
                  <a:lnTo>
                    <a:pt x="72" y="146"/>
                  </a:lnTo>
                  <a:close/>
                  <a:moveTo>
                    <a:pt x="72" y="148"/>
                  </a:moveTo>
                  <a:lnTo>
                    <a:pt x="72" y="152"/>
                  </a:lnTo>
                  <a:lnTo>
                    <a:pt x="72" y="148"/>
                  </a:lnTo>
                  <a:lnTo>
                    <a:pt x="72" y="148"/>
                  </a:lnTo>
                  <a:lnTo>
                    <a:pt x="72" y="148"/>
                  </a:lnTo>
                  <a:close/>
                  <a:moveTo>
                    <a:pt x="40" y="190"/>
                  </a:moveTo>
                  <a:lnTo>
                    <a:pt x="36" y="190"/>
                  </a:lnTo>
                  <a:lnTo>
                    <a:pt x="40" y="186"/>
                  </a:lnTo>
                  <a:lnTo>
                    <a:pt x="40" y="190"/>
                  </a:lnTo>
                  <a:lnTo>
                    <a:pt x="40" y="190"/>
                  </a:lnTo>
                  <a:lnTo>
                    <a:pt x="40" y="190"/>
                  </a:lnTo>
                  <a:close/>
                  <a:moveTo>
                    <a:pt x="14" y="212"/>
                  </a:moveTo>
                  <a:lnTo>
                    <a:pt x="14" y="216"/>
                  </a:lnTo>
                  <a:lnTo>
                    <a:pt x="18" y="216"/>
                  </a:lnTo>
                  <a:lnTo>
                    <a:pt x="14" y="220"/>
                  </a:lnTo>
                  <a:lnTo>
                    <a:pt x="14" y="216"/>
                  </a:lnTo>
                  <a:lnTo>
                    <a:pt x="14" y="212"/>
                  </a:lnTo>
                  <a:lnTo>
                    <a:pt x="14" y="212"/>
                  </a:lnTo>
                  <a:lnTo>
                    <a:pt x="14" y="21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50" name="Freeform 57">
              <a:extLst>
                <a:ext uri="{FF2B5EF4-FFF2-40B4-BE49-F238E27FC236}">
                  <a16:creationId xmlns:a16="http://schemas.microsoft.com/office/drawing/2014/main" id="{FF3DFA88-4805-2A47-E4B0-9E5BB1219269}"/>
                </a:ext>
              </a:extLst>
            </p:cNvPr>
            <p:cNvSpPr>
              <a:spLocks noEditPoints="1"/>
            </p:cNvSpPr>
            <p:nvPr/>
          </p:nvSpPr>
          <p:spPr bwMode="auto">
            <a:xfrm>
              <a:off x="7178675" y="4781618"/>
              <a:ext cx="69850" cy="34925"/>
            </a:xfrm>
            <a:custGeom>
              <a:avLst/>
              <a:gdLst>
                <a:gd name="T0" fmla="*/ 22 w 44"/>
                <a:gd name="T1" fmla="*/ 4 h 22"/>
                <a:gd name="T2" fmla="*/ 18 w 44"/>
                <a:gd name="T3" fmla="*/ 4 h 22"/>
                <a:gd name="T4" fmla="*/ 18 w 44"/>
                <a:gd name="T5" fmla="*/ 0 h 22"/>
                <a:gd name="T6" fmla="*/ 22 w 44"/>
                <a:gd name="T7" fmla="*/ 0 h 22"/>
                <a:gd name="T8" fmla="*/ 22 w 44"/>
                <a:gd name="T9" fmla="*/ 0 h 22"/>
                <a:gd name="T10" fmla="*/ 44 w 44"/>
                <a:gd name="T11" fmla="*/ 4 h 22"/>
                <a:gd name="T12" fmla="*/ 44 w 44"/>
                <a:gd name="T13" fmla="*/ 4 h 22"/>
                <a:gd name="T14" fmla="*/ 42 w 44"/>
                <a:gd name="T15" fmla="*/ 8 h 22"/>
                <a:gd name="T16" fmla="*/ 42 w 44"/>
                <a:gd name="T17" fmla="*/ 10 h 22"/>
                <a:gd name="T18" fmla="*/ 38 w 44"/>
                <a:gd name="T19" fmla="*/ 10 h 22"/>
                <a:gd name="T20" fmla="*/ 34 w 44"/>
                <a:gd name="T21" fmla="*/ 10 h 22"/>
                <a:gd name="T22" fmla="*/ 34 w 44"/>
                <a:gd name="T23" fmla="*/ 10 h 22"/>
                <a:gd name="T24" fmla="*/ 34 w 44"/>
                <a:gd name="T25" fmla="*/ 14 h 22"/>
                <a:gd name="T26" fmla="*/ 30 w 44"/>
                <a:gd name="T27" fmla="*/ 14 h 22"/>
                <a:gd name="T28" fmla="*/ 30 w 44"/>
                <a:gd name="T29" fmla="*/ 14 h 22"/>
                <a:gd name="T30" fmla="*/ 30 w 44"/>
                <a:gd name="T31" fmla="*/ 14 h 22"/>
                <a:gd name="T32" fmla="*/ 26 w 44"/>
                <a:gd name="T33" fmla="*/ 14 h 22"/>
                <a:gd name="T34" fmla="*/ 26 w 44"/>
                <a:gd name="T35" fmla="*/ 14 h 22"/>
                <a:gd name="T36" fmla="*/ 22 w 44"/>
                <a:gd name="T37" fmla="*/ 14 h 22"/>
                <a:gd name="T38" fmla="*/ 18 w 44"/>
                <a:gd name="T39" fmla="*/ 18 h 22"/>
                <a:gd name="T40" fmla="*/ 16 w 44"/>
                <a:gd name="T41" fmla="*/ 18 h 22"/>
                <a:gd name="T42" fmla="*/ 16 w 44"/>
                <a:gd name="T43" fmla="*/ 22 h 22"/>
                <a:gd name="T44" fmla="*/ 16 w 44"/>
                <a:gd name="T45" fmla="*/ 22 h 22"/>
                <a:gd name="T46" fmla="*/ 12 w 44"/>
                <a:gd name="T47" fmla="*/ 18 h 22"/>
                <a:gd name="T48" fmla="*/ 12 w 44"/>
                <a:gd name="T49" fmla="*/ 18 h 22"/>
                <a:gd name="T50" fmla="*/ 16 w 44"/>
                <a:gd name="T51" fmla="*/ 14 h 22"/>
                <a:gd name="T52" fmla="*/ 16 w 44"/>
                <a:gd name="T53" fmla="*/ 14 h 22"/>
                <a:gd name="T54" fmla="*/ 12 w 44"/>
                <a:gd name="T55" fmla="*/ 14 h 22"/>
                <a:gd name="T56" fmla="*/ 16 w 44"/>
                <a:gd name="T57" fmla="*/ 10 h 22"/>
                <a:gd name="T58" fmla="*/ 16 w 44"/>
                <a:gd name="T59" fmla="*/ 8 h 22"/>
                <a:gd name="T60" fmla="*/ 16 w 44"/>
                <a:gd name="T61" fmla="*/ 8 h 22"/>
                <a:gd name="T62" fmla="*/ 16 w 44"/>
                <a:gd name="T63" fmla="*/ 8 h 22"/>
                <a:gd name="T64" fmla="*/ 18 w 44"/>
                <a:gd name="T65" fmla="*/ 8 h 22"/>
                <a:gd name="T66" fmla="*/ 22 w 44"/>
                <a:gd name="T67" fmla="*/ 8 h 22"/>
                <a:gd name="T68" fmla="*/ 22 w 44"/>
                <a:gd name="T69" fmla="*/ 4 h 22"/>
                <a:gd name="T70" fmla="*/ 26 w 44"/>
                <a:gd name="T71" fmla="*/ 4 h 22"/>
                <a:gd name="T72" fmla="*/ 26 w 44"/>
                <a:gd name="T73" fmla="*/ 4 h 22"/>
                <a:gd name="T74" fmla="*/ 26 w 44"/>
                <a:gd name="T75" fmla="*/ 8 h 22"/>
                <a:gd name="T76" fmla="*/ 26 w 44"/>
                <a:gd name="T77" fmla="*/ 8 h 22"/>
                <a:gd name="T78" fmla="*/ 30 w 44"/>
                <a:gd name="T79" fmla="*/ 4 h 22"/>
                <a:gd name="T80" fmla="*/ 34 w 44"/>
                <a:gd name="T81" fmla="*/ 4 h 22"/>
                <a:gd name="T82" fmla="*/ 34 w 44"/>
                <a:gd name="T83" fmla="*/ 4 h 22"/>
                <a:gd name="T84" fmla="*/ 34 w 44"/>
                <a:gd name="T85" fmla="*/ 4 h 22"/>
                <a:gd name="T86" fmla="*/ 38 w 44"/>
                <a:gd name="T87" fmla="*/ 4 h 22"/>
                <a:gd name="T88" fmla="*/ 42 w 44"/>
                <a:gd name="T89" fmla="*/ 4 h 22"/>
                <a:gd name="T90" fmla="*/ 44 w 44"/>
                <a:gd name="T91" fmla="*/ 4 h 22"/>
                <a:gd name="T92" fmla="*/ 44 w 44"/>
                <a:gd name="T93" fmla="*/ 4 h 22"/>
                <a:gd name="T94" fmla="*/ 0 w 44"/>
                <a:gd name="T95" fmla="*/ 18 h 22"/>
                <a:gd name="T96" fmla="*/ 0 w 44"/>
                <a:gd name="T97" fmla="*/ 18 h 22"/>
                <a:gd name="T98" fmla="*/ 4 w 44"/>
                <a:gd name="T99" fmla="*/ 18 h 22"/>
                <a:gd name="T100" fmla="*/ 4 w 44"/>
                <a:gd name="T101" fmla="*/ 22 h 22"/>
                <a:gd name="T102" fmla="*/ 4 w 44"/>
                <a:gd name="T103" fmla="*/ 22 h 22"/>
                <a:gd name="T104" fmla="*/ 0 w 44"/>
                <a:gd name="T105" fmla="*/ 22 h 22"/>
                <a:gd name="T106" fmla="*/ 0 w 44"/>
                <a:gd name="T10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22">
                  <a:moveTo>
                    <a:pt x="22" y="0"/>
                  </a:moveTo>
                  <a:lnTo>
                    <a:pt x="22" y="4"/>
                  </a:lnTo>
                  <a:lnTo>
                    <a:pt x="22" y="4"/>
                  </a:lnTo>
                  <a:lnTo>
                    <a:pt x="22" y="4"/>
                  </a:lnTo>
                  <a:lnTo>
                    <a:pt x="22" y="4"/>
                  </a:lnTo>
                  <a:lnTo>
                    <a:pt x="18" y="4"/>
                  </a:lnTo>
                  <a:lnTo>
                    <a:pt x="18" y="4"/>
                  </a:lnTo>
                  <a:lnTo>
                    <a:pt x="18" y="0"/>
                  </a:lnTo>
                  <a:lnTo>
                    <a:pt x="18" y="0"/>
                  </a:lnTo>
                  <a:lnTo>
                    <a:pt x="18" y="0"/>
                  </a:lnTo>
                  <a:lnTo>
                    <a:pt x="22" y="0"/>
                  </a:lnTo>
                  <a:lnTo>
                    <a:pt x="22" y="0"/>
                  </a:lnTo>
                  <a:lnTo>
                    <a:pt x="22" y="0"/>
                  </a:lnTo>
                  <a:lnTo>
                    <a:pt x="22" y="0"/>
                  </a:lnTo>
                  <a:lnTo>
                    <a:pt x="22" y="0"/>
                  </a:lnTo>
                  <a:close/>
                  <a:moveTo>
                    <a:pt x="44" y="4"/>
                  </a:moveTo>
                  <a:lnTo>
                    <a:pt x="44" y="4"/>
                  </a:lnTo>
                  <a:lnTo>
                    <a:pt x="44" y="4"/>
                  </a:lnTo>
                  <a:lnTo>
                    <a:pt x="44" y="4"/>
                  </a:lnTo>
                  <a:lnTo>
                    <a:pt x="44" y="4"/>
                  </a:lnTo>
                  <a:lnTo>
                    <a:pt x="44" y="4"/>
                  </a:lnTo>
                  <a:lnTo>
                    <a:pt x="44" y="8"/>
                  </a:lnTo>
                  <a:lnTo>
                    <a:pt x="42" y="8"/>
                  </a:lnTo>
                  <a:lnTo>
                    <a:pt x="42" y="8"/>
                  </a:lnTo>
                  <a:lnTo>
                    <a:pt x="42" y="8"/>
                  </a:lnTo>
                  <a:lnTo>
                    <a:pt x="42" y="8"/>
                  </a:lnTo>
                  <a:lnTo>
                    <a:pt x="42" y="10"/>
                  </a:lnTo>
                  <a:lnTo>
                    <a:pt x="38" y="10"/>
                  </a:lnTo>
                  <a:lnTo>
                    <a:pt x="38" y="10"/>
                  </a:lnTo>
                  <a:lnTo>
                    <a:pt x="38" y="10"/>
                  </a:lnTo>
                  <a:lnTo>
                    <a:pt x="38" y="10"/>
                  </a:lnTo>
                  <a:lnTo>
                    <a:pt x="38" y="10"/>
                  </a:lnTo>
                  <a:lnTo>
                    <a:pt x="34" y="10"/>
                  </a:lnTo>
                  <a:lnTo>
                    <a:pt x="34" y="10"/>
                  </a:lnTo>
                  <a:lnTo>
                    <a:pt x="34" y="10"/>
                  </a:lnTo>
                  <a:lnTo>
                    <a:pt x="34" y="10"/>
                  </a:lnTo>
                  <a:lnTo>
                    <a:pt x="34" y="10"/>
                  </a:lnTo>
                  <a:lnTo>
                    <a:pt x="34" y="10"/>
                  </a:lnTo>
                  <a:lnTo>
                    <a:pt x="34" y="14"/>
                  </a:lnTo>
                  <a:lnTo>
                    <a:pt x="34" y="14"/>
                  </a:lnTo>
                  <a:lnTo>
                    <a:pt x="30" y="14"/>
                  </a:lnTo>
                  <a:lnTo>
                    <a:pt x="30" y="14"/>
                  </a:lnTo>
                  <a:lnTo>
                    <a:pt x="30" y="14"/>
                  </a:lnTo>
                  <a:lnTo>
                    <a:pt x="30" y="14"/>
                  </a:lnTo>
                  <a:lnTo>
                    <a:pt x="30" y="14"/>
                  </a:lnTo>
                  <a:lnTo>
                    <a:pt x="30" y="14"/>
                  </a:lnTo>
                  <a:lnTo>
                    <a:pt x="30" y="14"/>
                  </a:lnTo>
                  <a:lnTo>
                    <a:pt x="30" y="14"/>
                  </a:lnTo>
                  <a:lnTo>
                    <a:pt x="30" y="14"/>
                  </a:lnTo>
                  <a:lnTo>
                    <a:pt x="26" y="14"/>
                  </a:lnTo>
                  <a:lnTo>
                    <a:pt x="26" y="14"/>
                  </a:lnTo>
                  <a:lnTo>
                    <a:pt x="26" y="14"/>
                  </a:lnTo>
                  <a:lnTo>
                    <a:pt x="26" y="14"/>
                  </a:lnTo>
                  <a:lnTo>
                    <a:pt x="26" y="14"/>
                  </a:lnTo>
                  <a:lnTo>
                    <a:pt x="26" y="14"/>
                  </a:lnTo>
                  <a:lnTo>
                    <a:pt x="26" y="14"/>
                  </a:lnTo>
                  <a:lnTo>
                    <a:pt x="22" y="14"/>
                  </a:lnTo>
                  <a:lnTo>
                    <a:pt x="18" y="18"/>
                  </a:lnTo>
                  <a:lnTo>
                    <a:pt x="18" y="18"/>
                  </a:lnTo>
                  <a:lnTo>
                    <a:pt x="18" y="18"/>
                  </a:lnTo>
                  <a:lnTo>
                    <a:pt x="18" y="18"/>
                  </a:lnTo>
                  <a:lnTo>
                    <a:pt x="18" y="18"/>
                  </a:lnTo>
                  <a:lnTo>
                    <a:pt x="16" y="18"/>
                  </a:lnTo>
                  <a:lnTo>
                    <a:pt x="16" y="22"/>
                  </a:lnTo>
                  <a:lnTo>
                    <a:pt x="16" y="22"/>
                  </a:lnTo>
                  <a:lnTo>
                    <a:pt x="16" y="22"/>
                  </a:lnTo>
                  <a:lnTo>
                    <a:pt x="16" y="22"/>
                  </a:lnTo>
                  <a:lnTo>
                    <a:pt x="16" y="22"/>
                  </a:lnTo>
                  <a:lnTo>
                    <a:pt x="16" y="22"/>
                  </a:lnTo>
                  <a:lnTo>
                    <a:pt x="16" y="22"/>
                  </a:lnTo>
                  <a:lnTo>
                    <a:pt x="12" y="18"/>
                  </a:lnTo>
                  <a:lnTo>
                    <a:pt x="12" y="18"/>
                  </a:lnTo>
                  <a:lnTo>
                    <a:pt x="12" y="18"/>
                  </a:lnTo>
                  <a:lnTo>
                    <a:pt x="12" y="18"/>
                  </a:lnTo>
                  <a:lnTo>
                    <a:pt x="12" y="18"/>
                  </a:lnTo>
                  <a:lnTo>
                    <a:pt x="16" y="18"/>
                  </a:lnTo>
                  <a:lnTo>
                    <a:pt x="16" y="18"/>
                  </a:lnTo>
                  <a:lnTo>
                    <a:pt x="16" y="14"/>
                  </a:lnTo>
                  <a:lnTo>
                    <a:pt x="16" y="14"/>
                  </a:lnTo>
                  <a:lnTo>
                    <a:pt x="16" y="14"/>
                  </a:lnTo>
                  <a:lnTo>
                    <a:pt x="16" y="14"/>
                  </a:lnTo>
                  <a:lnTo>
                    <a:pt x="12" y="14"/>
                  </a:lnTo>
                  <a:lnTo>
                    <a:pt x="12" y="14"/>
                  </a:lnTo>
                  <a:lnTo>
                    <a:pt x="12" y="14"/>
                  </a:lnTo>
                  <a:lnTo>
                    <a:pt x="12" y="14"/>
                  </a:lnTo>
                  <a:lnTo>
                    <a:pt x="12" y="14"/>
                  </a:lnTo>
                  <a:lnTo>
                    <a:pt x="16" y="10"/>
                  </a:lnTo>
                  <a:lnTo>
                    <a:pt x="16" y="10"/>
                  </a:lnTo>
                  <a:lnTo>
                    <a:pt x="16" y="8"/>
                  </a:lnTo>
                  <a:lnTo>
                    <a:pt x="16" y="8"/>
                  </a:lnTo>
                  <a:lnTo>
                    <a:pt x="16" y="8"/>
                  </a:lnTo>
                  <a:lnTo>
                    <a:pt x="16" y="8"/>
                  </a:lnTo>
                  <a:lnTo>
                    <a:pt x="16" y="8"/>
                  </a:lnTo>
                  <a:lnTo>
                    <a:pt x="16" y="8"/>
                  </a:lnTo>
                  <a:lnTo>
                    <a:pt x="16" y="8"/>
                  </a:lnTo>
                  <a:lnTo>
                    <a:pt x="16" y="8"/>
                  </a:lnTo>
                  <a:lnTo>
                    <a:pt x="16" y="8"/>
                  </a:lnTo>
                  <a:lnTo>
                    <a:pt x="16" y="8"/>
                  </a:lnTo>
                  <a:lnTo>
                    <a:pt x="18" y="8"/>
                  </a:lnTo>
                  <a:lnTo>
                    <a:pt x="22" y="8"/>
                  </a:lnTo>
                  <a:lnTo>
                    <a:pt x="22" y="8"/>
                  </a:lnTo>
                  <a:lnTo>
                    <a:pt x="22" y="8"/>
                  </a:lnTo>
                  <a:lnTo>
                    <a:pt x="22" y="8"/>
                  </a:lnTo>
                  <a:lnTo>
                    <a:pt x="22" y="8"/>
                  </a:lnTo>
                  <a:lnTo>
                    <a:pt x="22" y="4"/>
                  </a:lnTo>
                  <a:lnTo>
                    <a:pt x="22" y="4"/>
                  </a:lnTo>
                  <a:lnTo>
                    <a:pt x="26" y="4"/>
                  </a:lnTo>
                  <a:lnTo>
                    <a:pt x="26" y="4"/>
                  </a:lnTo>
                  <a:lnTo>
                    <a:pt x="26" y="4"/>
                  </a:lnTo>
                  <a:lnTo>
                    <a:pt x="26" y="4"/>
                  </a:lnTo>
                  <a:lnTo>
                    <a:pt x="26" y="4"/>
                  </a:lnTo>
                  <a:lnTo>
                    <a:pt x="26" y="4"/>
                  </a:lnTo>
                  <a:lnTo>
                    <a:pt x="26" y="4"/>
                  </a:lnTo>
                  <a:lnTo>
                    <a:pt x="26" y="8"/>
                  </a:lnTo>
                  <a:lnTo>
                    <a:pt x="26" y="8"/>
                  </a:lnTo>
                  <a:lnTo>
                    <a:pt x="26" y="8"/>
                  </a:lnTo>
                  <a:lnTo>
                    <a:pt x="26" y="8"/>
                  </a:lnTo>
                  <a:lnTo>
                    <a:pt x="30" y="8"/>
                  </a:lnTo>
                  <a:lnTo>
                    <a:pt x="30" y="8"/>
                  </a:lnTo>
                  <a:lnTo>
                    <a:pt x="30" y="4"/>
                  </a:lnTo>
                  <a:lnTo>
                    <a:pt x="30" y="4"/>
                  </a:lnTo>
                  <a:lnTo>
                    <a:pt x="30" y="4"/>
                  </a:lnTo>
                  <a:lnTo>
                    <a:pt x="34" y="4"/>
                  </a:lnTo>
                  <a:lnTo>
                    <a:pt x="34" y="4"/>
                  </a:lnTo>
                  <a:lnTo>
                    <a:pt x="34" y="4"/>
                  </a:lnTo>
                  <a:lnTo>
                    <a:pt x="34" y="4"/>
                  </a:lnTo>
                  <a:lnTo>
                    <a:pt x="34" y="4"/>
                  </a:lnTo>
                  <a:lnTo>
                    <a:pt x="34" y="4"/>
                  </a:lnTo>
                  <a:lnTo>
                    <a:pt x="34" y="4"/>
                  </a:lnTo>
                  <a:lnTo>
                    <a:pt x="34" y="4"/>
                  </a:lnTo>
                  <a:lnTo>
                    <a:pt x="34" y="4"/>
                  </a:lnTo>
                  <a:lnTo>
                    <a:pt x="38" y="4"/>
                  </a:lnTo>
                  <a:lnTo>
                    <a:pt x="38" y="4"/>
                  </a:lnTo>
                  <a:lnTo>
                    <a:pt x="38" y="4"/>
                  </a:lnTo>
                  <a:lnTo>
                    <a:pt x="42" y="4"/>
                  </a:lnTo>
                  <a:lnTo>
                    <a:pt x="42" y="4"/>
                  </a:lnTo>
                  <a:lnTo>
                    <a:pt x="44" y="4"/>
                  </a:lnTo>
                  <a:lnTo>
                    <a:pt x="44" y="4"/>
                  </a:lnTo>
                  <a:lnTo>
                    <a:pt x="44" y="4"/>
                  </a:lnTo>
                  <a:lnTo>
                    <a:pt x="44" y="4"/>
                  </a:lnTo>
                  <a:lnTo>
                    <a:pt x="44" y="4"/>
                  </a:lnTo>
                  <a:close/>
                  <a:moveTo>
                    <a:pt x="0" y="18"/>
                  </a:moveTo>
                  <a:lnTo>
                    <a:pt x="0" y="18"/>
                  </a:lnTo>
                  <a:lnTo>
                    <a:pt x="0" y="18"/>
                  </a:lnTo>
                  <a:lnTo>
                    <a:pt x="0" y="18"/>
                  </a:lnTo>
                  <a:lnTo>
                    <a:pt x="0" y="18"/>
                  </a:lnTo>
                  <a:lnTo>
                    <a:pt x="0" y="18"/>
                  </a:lnTo>
                  <a:lnTo>
                    <a:pt x="0" y="18"/>
                  </a:lnTo>
                  <a:lnTo>
                    <a:pt x="4" y="18"/>
                  </a:lnTo>
                  <a:lnTo>
                    <a:pt x="4" y="18"/>
                  </a:lnTo>
                  <a:lnTo>
                    <a:pt x="4" y="18"/>
                  </a:lnTo>
                  <a:lnTo>
                    <a:pt x="4" y="18"/>
                  </a:lnTo>
                  <a:lnTo>
                    <a:pt x="4" y="22"/>
                  </a:lnTo>
                  <a:lnTo>
                    <a:pt x="4" y="22"/>
                  </a:lnTo>
                  <a:lnTo>
                    <a:pt x="4" y="22"/>
                  </a:lnTo>
                  <a:lnTo>
                    <a:pt x="4" y="22"/>
                  </a:lnTo>
                  <a:lnTo>
                    <a:pt x="4" y="22"/>
                  </a:lnTo>
                  <a:lnTo>
                    <a:pt x="0" y="22"/>
                  </a:lnTo>
                  <a:lnTo>
                    <a:pt x="0" y="22"/>
                  </a:lnTo>
                  <a:lnTo>
                    <a:pt x="0" y="22"/>
                  </a:lnTo>
                  <a:lnTo>
                    <a:pt x="0" y="22"/>
                  </a:lnTo>
                  <a:lnTo>
                    <a:pt x="0" y="18"/>
                  </a:lnTo>
                  <a:lnTo>
                    <a:pt x="0" y="18"/>
                  </a:lnTo>
                  <a:lnTo>
                    <a:pt x="0" y="1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51" name="Freeform 58">
              <a:extLst>
                <a:ext uri="{FF2B5EF4-FFF2-40B4-BE49-F238E27FC236}">
                  <a16:creationId xmlns:a16="http://schemas.microsoft.com/office/drawing/2014/main" id="{F9E256B9-211D-DA71-129B-5734C9760FB0}"/>
                </a:ext>
              </a:extLst>
            </p:cNvPr>
            <p:cNvSpPr>
              <a:spLocks noEditPoints="1"/>
            </p:cNvSpPr>
            <p:nvPr/>
          </p:nvSpPr>
          <p:spPr bwMode="auto">
            <a:xfrm>
              <a:off x="4968875" y="3359218"/>
              <a:ext cx="431800" cy="196850"/>
            </a:xfrm>
            <a:custGeom>
              <a:avLst/>
              <a:gdLst>
                <a:gd name="T0" fmla="*/ 22 w 272"/>
                <a:gd name="T1" fmla="*/ 4 h 124"/>
                <a:gd name="T2" fmla="*/ 34 w 272"/>
                <a:gd name="T3" fmla="*/ 8 h 124"/>
                <a:gd name="T4" fmla="*/ 48 w 272"/>
                <a:gd name="T5" fmla="*/ 24 h 124"/>
                <a:gd name="T6" fmla="*/ 26 w 272"/>
                <a:gd name="T7" fmla="*/ 24 h 124"/>
                <a:gd name="T8" fmla="*/ 14 w 272"/>
                <a:gd name="T9" fmla="*/ 38 h 124"/>
                <a:gd name="T10" fmla="*/ 8 w 272"/>
                <a:gd name="T11" fmla="*/ 38 h 124"/>
                <a:gd name="T12" fmla="*/ 14 w 272"/>
                <a:gd name="T13" fmla="*/ 30 h 124"/>
                <a:gd name="T14" fmla="*/ 10 w 272"/>
                <a:gd name="T15" fmla="*/ 20 h 124"/>
                <a:gd name="T16" fmla="*/ 10 w 272"/>
                <a:gd name="T17" fmla="*/ 12 h 124"/>
                <a:gd name="T18" fmla="*/ 10 w 272"/>
                <a:gd name="T19" fmla="*/ 42 h 124"/>
                <a:gd name="T20" fmla="*/ 26 w 272"/>
                <a:gd name="T21" fmla="*/ 34 h 124"/>
                <a:gd name="T22" fmla="*/ 34 w 272"/>
                <a:gd name="T23" fmla="*/ 38 h 124"/>
                <a:gd name="T24" fmla="*/ 48 w 272"/>
                <a:gd name="T25" fmla="*/ 38 h 124"/>
                <a:gd name="T26" fmla="*/ 50 w 272"/>
                <a:gd name="T27" fmla="*/ 30 h 124"/>
                <a:gd name="T28" fmla="*/ 54 w 272"/>
                <a:gd name="T29" fmla="*/ 26 h 124"/>
                <a:gd name="T30" fmla="*/ 58 w 272"/>
                <a:gd name="T31" fmla="*/ 20 h 124"/>
                <a:gd name="T32" fmla="*/ 78 w 272"/>
                <a:gd name="T33" fmla="*/ 24 h 124"/>
                <a:gd name="T34" fmla="*/ 92 w 272"/>
                <a:gd name="T35" fmla="*/ 12 h 124"/>
                <a:gd name="T36" fmla="*/ 106 w 272"/>
                <a:gd name="T37" fmla="*/ 4 h 124"/>
                <a:gd name="T38" fmla="*/ 130 w 272"/>
                <a:gd name="T39" fmla="*/ 4 h 124"/>
                <a:gd name="T40" fmla="*/ 144 w 272"/>
                <a:gd name="T41" fmla="*/ 12 h 124"/>
                <a:gd name="T42" fmla="*/ 152 w 272"/>
                <a:gd name="T43" fmla="*/ 20 h 124"/>
                <a:gd name="T44" fmla="*/ 162 w 272"/>
                <a:gd name="T45" fmla="*/ 24 h 124"/>
                <a:gd name="T46" fmla="*/ 182 w 272"/>
                <a:gd name="T47" fmla="*/ 26 h 124"/>
                <a:gd name="T48" fmla="*/ 200 w 272"/>
                <a:gd name="T49" fmla="*/ 24 h 124"/>
                <a:gd name="T50" fmla="*/ 220 w 272"/>
                <a:gd name="T51" fmla="*/ 20 h 124"/>
                <a:gd name="T52" fmla="*/ 238 w 272"/>
                <a:gd name="T53" fmla="*/ 16 h 124"/>
                <a:gd name="T54" fmla="*/ 252 w 272"/>
                <a:gd name="T55" fmla="*/ 20 h 124"/>
                <a:gd name="T56" fmla="*/ 252 w 272"/>
                <a:gd name="T57" fmla="*/ 38 h 124"/>
                <a:gd name="T58" fmla="*/ 272 w 272"/>
                <a:gd name="T59" fmla="*/ 50 h 124"/>
                <a:gd name="T60" fmla="*/ 260 w 272"/>
                <a:gd name="T61" fmla="*/ 54 h 124"/>
                <a:gd name="T62" fmla="*/ 264 w 272"/>
                <a:gd name="T63" fmla="*/ 76 h 124"/>
                <a:gd name="T64" fmla="*/ 268 w 272"/>
                <a:gd name="T65" fmla="*/ 94 h 124"/>
                <a:gd name="T66" fmla="*/ 264 w 272"/>
                <a:gd name="T67" fmla="*/ 98 h 124"/>
                <a:gd name="T68" fmla="*/ 248 w 272"/>
                <a:gd name="T69" fmla="*/ 94 h 124"/>
                <a:gd name="T70" fmla="*/ 234 w 272"/>
                <a:gd name="T71" fmla="*/ 94 h 124"/>
                <a:gd name="T72" fmla="*/ 216 w 272"/>
                <a:gd name="T73" fmla="*/ 98 h 124"/>
                <a:gd name="T74" fmla="*/ 196 w 272"/>
                <a:gd name="T75" fmla="*/ 106 h 124"/>
                <a:gd name="T76" fmla="*/ 178 w 272"/>
                <a:gd name="T77" fmla="*/ 102 h 124"/>
                <a:gd name="T78" fmla="*/ 162 w 272"/>
                <a:gd name="T79" fmla="*/ 106 h 124"/>
                <a:gd name="T80" fmla="*/ 152 w 272"/>
                <a:gd name="T81" fmla="*/ 116 h 124"/>
                <a:gd name="T82" fmla="*/ 148 w 272"/>
                <a:gd name="T83" fmla="*/ 120 h 124"/>
                <a:gd name="T84" fmla="*/ 148 w 272"/>
                <a:gd name="T85" fmla="*/ 102 h 124"/>
                <a:gd name="T86" fmla="*/ 134 w 272"/>
                <a:gd name="T87" fmla="*/ 106 h 124"/>
                <a:gd name="T88" fmla="*/ 118 w 272"/>
                <a:gd name="T89" fmla="*/ 116 h 124"/>
                <a:gd name="T90" fmla="*/ 104 w 272"/>
                <a:gd name="T91" fmla="*/ 120 h 124"/>
                <a:gd name="T92" fmla="*/ 92 w 272"/>
                <a:gd name="T93" fmla="*/ 110 h 124"/>
                <a:gd name="T94" fmla="*/ 74 w 272"/>
                <a:gd name="T95" fmla="*/ 106 h 124"/>
                <a:gd name="T96" fmla="*/ 66 w 272"/>
                <a:gd name="T97" fmla="*/ 114 h 124"/>
                <a:gd name="T98" fmla="*/ 50 w 272"/>
                <a:gd name="T99" fmla="*/ 114 h 124"/>
                <a:gd name="T100" fmla="*/ 44 w 272"/>
                <a:gd name="T101" fmla="*/ 106 h 124"/>
                <a:gd name="T102" fmla="*/ 36 w 272"/>
                <a:gd name="T103" fmla="*/ 110 h 124"/>
                <a:gd name="T104" fmla="*/ 34 w 272"/>
                <a:gd name="T105" fmla="*/ 106 h 124"/>
                <a:gd name="T106" fmla="*/ 36 w 272"/>
                <a:gd name="T107" fmla="*/ 102 h 124"/>
                <a:gd name="T108" fmla="*/ 30 w 272"/>
                <a:gd name="T109" fmla="*/ 98 h 124"/>
                <a:gd name="T110" fmla="*/ 22 w 272"/>
                <a:gd name="T111" fmla="*/ 86 h 124"/>
                <a:gd name="T112" fmla="*/ 10 w 272"/>
                <a:gd name="T113" fmla="*/ 80 h 124"/>
                <a:gd name="T114" fmla="*/ 14 w 272"/>
                <a:gd name="T115" fmla="*/ 76 h 124"/>
                <a:gd name="T116" fmla="*/ 18 w 272"/>
                <a:gd name="T117" fmla="*/ 68 h 124"/>
                <a:gd name="T118" fmla="*/ 18 w 272"/>
                <a:gd name="T119" fmla="*/ 54 h 124"/>
                <a:gd name="T120" fmla="*/ 30 w 272"/>
                <a:gd name="T121" fmla="*/ 30 h 124"/>
                <a:gd name="T122" fmla="*/ 4 w 272"/>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124">
                  <a:moveTo>
                    <a:pt x="10" y="12"/>
                  </a:moveTo>
                  <a:lnTo>
                    <a:pt x="10" y="8"/>
                  </a:lnTo>
                  <a:lnTo>
                    <a:pt x="14" y="8"/>
                  </a:lnTo>
                  <a:lnTo>
                    <a:pt x="14" y="4"/>
                  </a:lnTo>
                  <a:lnTo>
                    <a:pt x="18" y="4"/>
                  </a:lnTo>
                  <a:lnTo>
                    <a:pt x="22" y="4"/>
                  </a:lnTo>
                  <a:lnTo>
                    <a:pt x="22" y="0"/>
                  </a:lnTo>
                  <a:lnTo>
                    <a:pt x="26" y="0"/>
                  </a:lnTo>
                  <a:lnTo>
                    <a:pt x="26" y="4"/>
                  </a:lnTo>
                  <a:lnTo>
                    <a:pt x="30" y="4"/>
                  </a:lnTo>
                  <a:lnTo>
                    <a:pt x="34" y="4"/>
                  </a:lnTo>
                  <a:lnTo>
                    <a:pt x="34" y="8"/>
                  </a:lnTo>
                  <a:lnTo>
                    <a:pt x="36" y="12"/>
                  </a:lnTo>
                  <a:lnTo>
                    <a:pt x="36" y="16"/>
                  </a:lnTo>
                  <a:lnTo>
                    <a:pt x="40" y="16"/>
                  </a:lnTo>
                  <a:lnTo>
                    <a:pt x="44" y="20"/>
                  </a:lnTo>
                  <a:lnTo>
                    <a:pt x="48" y="20"/>
                  </a:lnTo>
                  <a:lnTo>
                    <a:pt x="48" y="24"/>
                  </a:lnTo>
                  <a:lnTo>
                    <a:pt x="44" y="24"/>
                  </a:lnTo>
                  <a:lnTo>
                    <a:pt x="40" y="24"/>
                  </a:lnTo>
                  <a:lnTo>
                    <a:pt x="36" y="24"/>
                  </a:lnTo>
                  <a:lnTo>
                    <a:pt x="34" y="24"/>
                  </a:lnTo>
                  <a:lnTo>
                    <a:pt x="30" y="24"/>
                  </a:lnTo>
                  <a:lnTo>
                    <a:pt x="26" y="24"/>
                  </a:lnTo>
                  <a:lnTo>
                    <a:pt x="26" y="26"/>
                  </a:lnTo>
                  <a:lnTo>
                    <a:pt x="26" y="30"/>
                  </a:lnTo>
                  <a:lnTo>
                    <a:pt x="22" y="30"/>
                  </a:lnTo>
                  <a:lnTo>
                    <a:pt x="18" y="34"/>
                  </a:lnTo>
                  <a:lnTo>
                    <a:pt x="14" y="34"/>
                  </a:lnTo>
                  <a:lnTo>
                    <a:pt x="14" y="38"/>
                  </a:lnTo>
                  <a:lnTo>
                    <a:pt x="10" y="38"/>
                  </a:lnTo>
                  <a:lnTo>
                    <a:pt x="10" y="42"/>
                  </a:lnTo>
                  <a:lnTo>
                    <a:pt x="8" y="42"/>
                  </a:lnTo>
                  <a:lnTo>
                    <a:pt x="10" y="42"/>
                  </a:lnTo>
                  <a:lnTo>
                    <a:pt x="10" y="38"/>
                  </a:lnTo>
                  <a:lnTo>
                    <a:pt x="8" y="38"/>
                  </a:lnTo>
                  <a:lnTo>
                    <a:pt x="10" y="38"/>
                  </a:lnTo>
                  <a:lnTo>
                    <a:pt x="10" y="34"/>
                  </a:lnTo>
                  <a:lnTo>
                    <a:pt x="14" y="34"/>
                  </a:lnTo>
                  <a:lnTo>
                    <a:pt x="18" y="34"/>
                  </a:lnTo>
                  <a:lnTo>
                    <a:pt x="18" y="30"/>
                  </a:lnTo>
                  <a:lnTo>
                    <a:pt x="14" y="30"/>
                  </a:lnTo>
                  <a:lnTo>
                    <a:pt x="10" y="30"/>
                  </a:lnTo>
                  <a:lnTo>
                    <a:pt x="8" y="30"/>
                  </a:lnTo>
                  <a:lnTo>
                    <a:pt x="8" y="26"/>
                  </a:lnTo>
                  <a:lnTo>
                    <a:pt x="10" y="26"/>
                  </a:lnTo>
                  <a:lnTo>
                    <a:pt x="10" y="24"/>
                  </a:lnTo>
                  <a:lnTo>
                    <a:pt x="10" y="20"/>
                  </a:lnTo>
                  <a:lnTo>
                    <a:pt x="14" y="20"/>
                  </a:lnTo>
                  <a:lnTo>
                    <a:pt x="14" y="16"/>
                  </a:lnTo>
                  <a:lnTo>
                    <a:pt x="14" y="12"/>
                  </a:lnTo>
                  <a:lnTo>
                    <a:pt x="10" y="12"/>
                  </a:lnTo>
                  <a:lnTo>
                    <a:pt x="10" y="12"/>
                  </a:lnTo>
                  <a:lnTo>
                    <a:pt x="10" y="12"/>
                  </a:lnTo>
                  <a:close/>
                  <a:moveTo>
                    <a:pt x="14" y="54"/>
                  </a:moveTo>
                  <a:lnTo>
                    <a:pt x="8" y="54"/>
                  </a:lnTo>
                  <a:lnTo>
                    <a:pt x="8" y="50"/>
                  </a:lnTo>
                  <a:lnTo>
                    <a:pt x="8" y="46"/>
                  </a:lnTo>
                  <a:lnTo>
                    <a:pt x="8" y="42"/>
                  </a:lnTo>
                  <a:lnTo>
                    <a:pt x="10" y="42"/>
                  </a:lnTo>
                  <a:lnTo>
                    <a:pt x="10" y="38"/>
                  </a:lnTo>
                  <a:lnTo>
                    <a:pt x="14" y="38"/>
                  </a:lnTo>
                  <a:lnTo>
                    <a:pt x="14" y="34"/>
                  </a:lnTo>
                  <a:lnTo>
                    <a:pt x="18" y="34"/>
                  </a:lnTo>
                  <a:lnTo>
                    <a:pt x="22" y="34"/>
                  </a:lnTo>
                  <a:lnTo>
                    <a:pt x="26" y="34"/>
                  </a:lnTo>
                  <a:lnTo>
                    <a:pt x="26" y="38"/>
                  </a:lnTo>
                  <a:lnTo>
                    <a:pt x="30" y="38"/>
                  </a:lnTo>
                  <a:lnTo>
                    <a:pt x="34" y="34"/>
                  </a:lnTo>
                  <a:lnTo>
                    <a:pt x="30" y="34"/>
                  </a:lnTo>
                  <a:lnTo>
                    <a:pt x="34" y="34"/>
                  </a:lnTo>
                  <a:lnTo>
                    <a:pt x="34" y="38"/>
                  </a:lnTo>
                  <a:lnTo>
                    <a:pt x="36" y="34"/>
                  </a:lnTo>
                  <a:lnTo>
                    <a:pt x="40" y="34"/>
                  </a:lnTo>
                  <a:lnTo>
                    <a:pt x="44" y="38"/>
                  </a:lnTo>
                  <a:lnTo>
                    <a:pt x="44" y="34"/>
                  </a:lnTo>
                  <a:lnTo>
                    <a:pt x="48" y="34"/>
                  </a:lnTo>
                  <a:lnTo>
                    <a:pt x="48" y="38"/>
                  </a:lnTo>
                  <a:lnTo>
                    <a:pt x="50" y="34"/>
                  </a:lnTo>
                  <a:lnTo>
                    <a:pt x="48" y="34"/>
                  </a:lnTo>
                  <a:lnTo>
                    <a:pt x="44" y="34"/>
                  </a:lnTo>
                  <a:lnTo>
                    <a:pt x="44" y="30"/>
                  </a:lnTo>
                  <a:lnTo>
                    <a:pt x="48" y="30"/>
                  </a:lnTo>
                  <a:lnTo>
                    <a:pt x="50" y="30"/>
                  </a:lnTo>
                  <a:lnTo>
                    <a:pt x="54" y="30"/>
                  </a:lnTo>
                  <a:lnTo>
                    <a:pt x="58" y="30"/>
                  </a:lnTo>
                  <a:lnTo>
                    <a:pt x="62" y="30"/>
                  </a:lnTo>
                  <a:lnTo>
                    <a:pt x="62" y="26"/>
                  </a:lnTo>
                  <a:lnTo>
                    <a:pt x="58" y="26"/>
                  </a:lnTo>
                  <a:lnTo>
                    <a:pt x="54" y="26"/>
                  </a:lnTo>
                  <a:lnTo>
                    <a:pt x="50" y="26"/>
                  </a:lnTo>
                  <a:lnTo>
                    <a:pt x="48" y="24"/>
                  </a:lnTo>
                  <a:lnTo>
                    <a:pt x="48" y="20"/>
                  </a:lnTo>
                  <a:lnTo>
                    <a:pt x="50" y="20"/>
                  </a:lnTo>
                  <a:lnTo>
                    <a:pt x="54" y="20"/>
                  </a:lnTo>
                  <a:lnTo>
                    <a:pt x="58" y="20"/>
                  </a:lnTo>
                  <a:lnTo>
                    <a:pt x="62" y="24"/>
                  </a:lnTo>
                  <a:lnTo>
                    <a:pt x="66" y="20"/>
                  </a:lnTo>
                  <a:lnTo>
                    <a:pt x="70" y="20"/>
                  </a:lnTo>
                  <a:lnTo>
                    <a:pt x="70" y="24"/>
                  </a:lnTo>
                  <a:lnTo>
                    <a:pt x="74" y="24"/>
                  </a:lnTo>
                  <a:lnTo>
                    <a:pt x="78" y="24"/>
                  </a:lnTo>
                  <a:lnTo>
                    <a:pt x="80" y="24"/>
                  </a:lnTo>
                  <a:lnTo>
                    <a:pt x="80" y="20"/>
                  </a:lnTo>
                  <a:lnTo>
                    <a:pt x="84" y="16"/>
                  </a:lnTo>
                  <a:lnTo>
                    <a:pt x="88" y="16"/>
                  </a:lnTo>
                  <a:lnTo>
                    <a:pt x="88" y="12"/>
                  </a:lnTo>
                  <a:lnTo>
                    <a:pt x="92" y="12"/>
                  </a:lnTo>
                  <a:lnTo>
                    <a:pt x="92" y="8"/>
                  </a:lnTo>
                  <a:lnTo>
                    <a:pt x="96" y="8"/>
                  </a:lnTo>
                  <a:lnTo>
                    <a:pt x="100" y="8"/>
                  </a:lnTo>
                  <a:lnTo>
                    <a:pt x="104" y="8"/>
                  </a:lnTo>
                  <a:lnTo>
                    <a:pt x="104" y="4"/>
                  </a:lnTo>
                  <a:lnTo>
                    <a:pt x="106" y="4"/>
                  </a:lnTo>
                  <a:lnTo>
                    <a:pt x="110" y="4"/>
                  </a:lnTo>
                  <a:lnTo>
                    <a:pt x="114" y="4"/>
                  </a:lnTo>
                  <a:lnTo>
                    <a:pt x="118" y="4"/>
                  </a:lnTo>
                  <a:lnTo>
                    <a:pt x="122" y="4"/>
                  </a:lnTo>
                  <a:lnTo>
                    <a:pt x="126" y="4"/>
                  </a:lnTo>
                  <a:lnTo>
                    <a:pt x="130" y="4"/>
                  </a:lnTo>
                  <a:lnTo>
                    <a:pt x="134" y="4"/>
                  </a:lnTo>
                  <a:lnTo>
                    <a:pt x="134" y="8"/>
                  </a:lnTo>
                  <a:lnTo>
                    <a:pt x="136" y="8"/>
                  </a:lnTo>
                  <a:lnTo>
                    <a:pt x="136" y="12"/>
                  </a:lnTo>
                  <a:lnTo>
                    <a:pt x="140" y="12"/>
                  </a:lnTo>
                  <a:lnTo>
                    <a:pt x="144" y="12"/>
                  </a:lnTo>
                  <a:lnTo>
                    <a:pt x="144" y="8"/>
                  </a:lnTo>
                  <a:lnTo>
                    <a:pt x="148" y="8"/>
                  </a:lnTo>
                  <a:lnTo>
                    <a:pt x="148" y="12"/>
                  </a:lnTo>
                  <a:lnTo>
                    <a:pt x="148" y="16"/>
                  </a:lnTo>
                  <a:lnTo>
                    <a:pt x="152" y="16"/>
                  </a:lnTo>
                  <a:lnTo>
                    <a:pt x="152" y="20"/>
                  </a:lnTo>
                  <a:lnTo>
                    <a:pt x="156" y="20"/>
                  </a:lnTo>
                  <a:lnTo>
                    <a:pt x="156" y="16"/>
                  </a:lnTo>
                  <a:lnTo>
                    <a:pt x="160" y="16"/>
                  </a:lnTo>
                  <a:lnTo>
                    <a:pt x="160" y="20"/>
                  </a:lnTo>
                  <a:lnTo>
                    <a:pt x="162" y="20"/>
                  </a:lnTo>
                  <a:lnTo>
                    <a:pt x="162" y="24"/>
                  </a:lnTo>
                  <a:lnTo>
                    <a:pt x="166" y="24"/>
                  </a:lnTo>
                  <a:lnTo>
                    <a:pt x="170" y="24"/>
                  </a:lnTo>
                  <a:lnTo>
                    <a:pt x="174" y="24"/>
                  </a:lnTo>
                  <a:lnTo>
                    <a:pt x="178" y="24"/>
                  </a:lnTo>
                  <a:lnTo>
                    <a:pt x="178" y="26"/>
                  </a:lnTo>
                  <a:lnTo>
                    <a:pt x="182" y="26"/>
                  </a:lnTo>
                  <a:lnTo>
                    <a:pt x="186" y="26"/>
                  </a:lnTo>
                  <a:lnTo>
                    <a:pt x="186" y="24"/>
                  </a:lnTo>
                  <a:lnTo>
                    <a:pt x="190" y="24"/>
                  </a:lnTo>
                  <a:lnTo>
                    <a:pt x="192" y="24"/>
                  </a:lnTo>
                  <a:lnTo>
                    <a:pt x="196" y="24"/>
                  </a:lnTo>
                  <a:lnTo>
                    <a:pt x="200" y="24"/>
                  </a:lnTo>
                  <a:lnTo>
                    <a:pt x="204" y="26"/>
                  </a:lnTo>
                  <a:lnTo>
                    <a:pt x="208" y="24"/>
                  </a:lnTo>
                  <a:lnTo>
                    <a:pt x="212" y="24"/>
                  </a:lnTo>
                  <a:lnTo>
                    <a:pt x="216" y="24"/>
                  </a:lnTo>
                  <a:lnTo>
                    <a:pt x="216" y="20"/>
                  </a:lnTo>
                  <a:lnTo>
                    <a:pt x="220" y="20"/>
                  </a:lnTo>
                  <a:lnTo>
                    <a:pt x="222" y="16"/>
                  </a:lnTo>
                  <a:lnTo>
                    <a:pt x="226" y="12"/>
                  </a:lnTo>
                  <a:lnTo>
                    <a:pt x="226" y="16"/>
                  </a:lnTo>
                  <a:lnTo>
                    <a:pt x="230" y="16"/>
                  </a:lnTo>
                  <a:lnTo>
                    <a:pt x="234" y="16"/>
                  </a:lnTo>
                  <a:lnTo>
                    <a:pt x="238" y="16"/>
                  </a:lnTo>
                  <a:lnTo>
                    <a:pt x="242" y="16"/>
                  </a:lnTo>
                  <a:lnTo>
                    <a:pt x="242" y="12"/>
                  </a:lnTo>
                  <a:lnTo>
                    <a:pt x="246" y="12"/>
                  </a:lnTo>
                  <a:lnTo>
                    <a:pt x="246" y="16"/>
                  </a:lnTo>
                  <a:lnTo>
                    <a:pt x="248" y="20"/>
                  </a:lnTo>
                  <a:lnTo>
                    <a:pt x="252" y="20"/>
                  </a:lnTo>
                  <a:lnTo>
                    <a:pt x="252" y="24"/>
                  </a:lnTo>
                  <a:lnTo>
                    <a:pt x="256" y="26"/>
                  </a:lnTo>
                  <a:lnTo>
                    <a:pt x="256" y="30"/>
                  </a:lnTo>
                  <a:lnTo>
                    <a:pt x="256" y="34"/>
                  </a:lnTo>
                  <a:lnTo>
                    <a:pt x="252" y="34"/>
                  </a:lnTo>
                  <a:lnTo>
                    <a:pt x="252" y="38"/>
                  </a:lnTo>
                  <a:lnTo>
                    <a:pt x="256" y="38"/>
                  </a:lnTo>
                  <a:lnTo>
                    <a:pt x="256" y="42"/>
                  </a:lnTo>
                  <a:lnTo>
                    <a:pt x="260" y="42"/>
                  </a:lnTo>
                  <a:lnTo>
                    <a:pt x="264" y="42"/>
                  </a:lnTo>
                  <a:lnTo>
                    <a:pt x="268" y="46"/>
                  </a:lnTo>
                  <a:lnTo>
                    <a:pt x="272" y="50"/>
                  </a:lnTo>
                  <a:lnTo>
                    <a:pt x="268" y="50"/>
                  </a:lnTo>
                  <a:lnTo>
                    <a:pt x="268" y="54"/>
                  </a:lnTo>
                  <a:lnTo>
                    <a:pt x="264" y="54"/>
                  </a:lnTo>
                  <a:lnTo>
                    <a:pt x="264" y="56"/>
                  </a:lnTo>
                  <a:lnTo>
                    <a:pt x="264" y="54"/>
                  </a:lnTo>
                  <a:lnTo>
                    <a:pt x="260" y="54"/>
                  </a:lnTo>
                  <a:lnTo>
                    <a:pt x="260" y="56"/>
                  </a:lnTo>
                  <a:lnTo>
                    <a:pt x="264" y="60"/>
                  </a:lnTo>
                  <a:lnTo>
                    <a:pt x="264" y="64"/>
                  </a:lnTo>
                  <a:lnTo>
                    <a:pt x="264" y="68"/>
                  </a:lnTo>
                  <a:lnTo>
                    <a:pt x="264" y="72"/>
                  </a:lnTo>
                  <a:lnTo>
                    <a:pt x="264" y="76"/>
                  </a:lnTo>
                  <a:lnTo>
                    <a:pt x="268" y="76"/>
                  </a:lnTo>
                  <a:lnTo>
                    <a:pt x="264" y="80"/>
                  </a:lnTo>
                  <a:lnTo>
                    <a:pt x="264" y="84"/>
                  </a:lnTo>
                  <a:lnTo>
                    <a:pt x="268" y="86"/>
                  </a:lnTo>
                  <a:lnTo>
                    <a:pt x="268" y="90"/>
                  </a:lnTo>
                  <a:lnTo>
                    <a:pt x="268" y="94"/>
                  </a:lnTo>
                  <a:lnTo>
                    <a:pt x="272" y="94"/>
                  </a:lnTo>
                  <a:lnTo>
                    <a:pt x="272" y="98"/>
                  </a:lnTo>
                  <a:lnTo>
                    <a:pt x="268" y="98"/>
                  </a:lnTo>
                  <a:lnTo>
                    <a:pt x="268" y="102"/>
                  </a:lnTo>
                  <a:lnTo>
                    <a:pt x="264" y="102"/>
                  </a:lnTo>
                  <a:lnTo>
                    <a:pt x="264" y="98"/>
                  </a:lnTo>
                  <a:lnTo>
                    <a:pt x="264" y="94"/>
                  </a:lnTo>
                  <a:lnTo>
                    <a:pt x="260" y="94"/>
                  </a:lnTo>
                  <a:lnTo>
                    <a:pt x="260" y="98"/>
                  </a:lnTo>
                  <a:lnTo>
                    <a:pt x="256" y="98"/>
                  </a:lnTo>
                  <a:lnTo>
                    <a:pt x="252" y="98"/>
                  </a:lnTo>
                  <a:lnTo>
                    <a:pt x="248" y="94"/>
                  </a:lnTo>
                  <a:lnTo>
                    <a:pt x="246" y="94"/>
                  </a:lnTo>
                  <a:lnTo>
                    <a:pt x="242" y="94"/>
                  </a:lnTo>
                  <a:lnTo>
                    <a:pt x="242" y="98"/>
                  </a:lnTo>
                  <a:lnTo>
                    <a:pt x="238" y="98"/>
                  </a:lnTo>
                  <a:lnTo>
                    <a:pt x="238" y="94"/>
                  </a:lnTo>
                  <a:lnTo>
                    <a:pt x="234" y="94"/>
                  </a:lnTo>
                  <a:lnTo>
                    <a:pt x="234" y="98"/>
                  </a:lnTo>
                  <a:lnTo>
                    <a:pt x="230" y="98"/>
                  </a:lnTo>
                  <a:lnTo>
                    <a:pt x="226" y="98"/>
                  </a:lnTo>
                  <a:lnTo>
                    <a:pt x="222" y="98"/>
                  </a:lnTo>
                  <a:lnTo>
                    <a:pt x="220" y="98"/>
                  </a:lnTo>
                  <a:lnTo>
                    <a:pt x="216" y="98"/>
                  </a:lnTo>
                  <a:lnTo>
                    <a:pt x="212" y="98"/>
                  </a:lnTo>
                  <a:lnTo>
                    <a:pt x="212" y="102"/>
                  </a:lnTo>
                  <a:lnTo>
                    <a:pt x="208" y="102"/>
                  </a:lnTo>
                  <a:lnTo>
                    <a:pt x="204" y="106"/>
                  </a:lnTo>
                  <a:lnTo>
                    <a:pt x="200" y="106"/>
                  </a:lnTo>
                  <a:lnTo>
                    <a:pt x="196" y="106"/>
                  </a:lnTo>
                  <a:lnTo>
                    <a:pt x="192" y="110"/>
                  </a:lnTo>
                  <a:lnTo>
                    <a:pt x="190" y="106"/>
                  </a:lnTo>
                  <a:lnTo>
                    <a:pt x="186" y="106"/>
                  </a:lnTo>
                  <a:lnTo>
                    <a:pt x="182" y="106"/>
                  </a:lnTo>
                  <a:lnTo>
                    <a:pt x="182" y="102"/>
                  </a:lnTo>
                  <a:lnTo>
                    <a:pt x="178" y="102"/>
                  </a:lnTo>
                  <a:lnTo>
                    <a:pt x="178" y="106"/>
                  </a:lnTo>
                  <a:lnTo>
                    <a:pt x="174" y="106"/>
                  </a:lnTo>
                  <a:lnTo>
                    <a:pt x="170" y="106"/>
                  </a:lnTo>
                  <a:lnTo>
                    <a:pt x="166" y="110"/>
                  </a:lnTo>
                  <a:lnTo>
                    <a:pt x="162" y="110"/>
                  </a:lnTo>
                  <a:lnTo>
                    <a:pt x="162" y="106"/>
                  </a:lnTo>
                  <a:lnTo>
                    <a:pt x="160" y="106"/>
                  </a:lnTo>
                  <a:lnTo>
                    <a:pt x="156" y="106"/>
                  </a:lnTo>
                  <a:lnTo>
                    <a:pt x="156" y="110"/>
                  </a:lnTo>
                  <a:lnTo>
                    <a:pt x="156" y="114"/>
                  </a:lnTo>
                  <a:lnTo>
                    <a:pt x="156" y="116"/>
                  </a:lnTo>
                  <a:lnTo>
                    <a:pt x="152" y="116"/>
                  </a:lnTo>
                  <a:lnTo>
                    <a:pt x="152" y="120"/>
                  </a:lnTo>
                  <a:lnTo>
                    <a:pt x="148" y="120"/>
                  </a:lnTo>
                  <a:lnTo>
                    <a:pt x="148" y="124"/>
                  </a:lnTo>
                  <a:lnTo>
                    <a:pt x="148" y="120"/>
                  </a:lnTo>
                  <a:lnTo>
                    <a:pt x="144" y="120"/>
                  </a:lnTo>
                  <a:lnTo>
                    <a:pt x="148" y="120"/>
                  </a:lnTo>
                  <a:lnTo>
                    <a:pt x="144" y="120"/>
                  </a:lnTo>
                  <a:lnTo>
                    <a:pt x="144" y="116"/>
                  </a:lnTo>
                  <a:lnTo>
                    <a:pt x="144" y="114"/>
                  </a:lnTo>
                  <a:lnTo>
                    <a:pt x="148" y="110"/>
                  </a:lnTo>
                  <a:lnTo>
                    <a:pt x="148" y="106"/>
                  </a:lnTo>
                  <a:lnTo>
                    <a:pt x="148" y="102"/>
                  </a:lnTo>
                  <a:lnTo>
                    <a:pt x="144" y="102"/>
                  </a:lnTo>
                  <a:lnTo>
                    <a:pt x="144" y="106"/>
                  </a:lnTo>
                  <a:lnTo>
                    <a:pt x="140" y="106"/>
                  </a:lnTo>
                  <a:lnTo>
                    <a:pt x="140" y="110"/>
                  </a:lnTo>
                  <a:lnTo>
                    <a:pt x="136" y="110"/>
                  </a:lnTo>
                  <a:lnTo>
                    <a:pt x="134" y="106"/>
                  </a:lnTo>
                  <a:lnTo>
                    <a:pt x="130" y="106"/>
                  </a:lnTo>
                  <a:lnTo>
                    <a:pt x="126" y="106"/>
                  </a:lnTo>
                  <a:lnTo>
                    <a:pt x="122" y="110"/>
                  </a:lnTo>
                  <a:lnTo>
                    <a:pt x="122" y="114"/>
                  </a:lnTo>
                  <a:lnTo>
                    <a:pt x="118" y="114"/>
                  </a:lnTo>
                  <a:lnTo>
                    <a:pt x="118" y="116"/>
                  </a:lnTo>
                  <a:lnTo>
                    <a:pt x="118" y="114"/>
                  </a:lnTo>
                  <a:lnTo>
                    <a:pt x="114" y="116"/>
                  </a:lnTo>
                  <a:lnTo>
                    <a:pt x="110" y="116"/>
                  </a:lnTo>
                  <a:lnTo>
                    <a:pt x="106" y="116"/>
                  </a:lnTo>
                  <a:lnTo>
                    <a:pt x="104" y="116"/>
                  </a:lnTo>
                  <a:lnTo>
                    <a:pt x="104" y="120"/>
                  </a:lnTo>
                  <a:lnTo>
                    <a:pt x="100" y="120"/>
                  </a:lnTo>
                  <a:lnTo>
                    <a:pt x="100" y="116"/>
                  </a:lnTo>
                  <a:lnTo>
                    <a:pt x="96" y="116"/>
                  </a:lnTo>
                  <a:lnTo>
                    <a:pt x="92" y="116"/>
                  </a:lnTo>
                  <a:lnTo>
                    <a:pt x="92" y="114"/>
                  </a:lnTo>
                  <a:lnTo>
                    <a:pt x="92" y="110"/>
                  </a:lnTo>
                  <a:lnTo>
                    <a:pt x="88" y="110"/>
                  </a:lnTo>
                  <a:lnTo>
                    <a:pt x="84" y="110"/>
                  </a:lnTo>
                  <a:lnTo>
                    <a:pt x="84" y="106"/>
                  </a:lnTo>
                  <a:lnTo>
                    <a:pt x="80" y="106"/>
                  </a:lnTo>
                  <a:lnTo>
                    <a:pt x="78" y="106"/>
                  </a:lnTo>
                  <a:lnTo>
                    <a:pt x="74" y="106"/>
                  </a:lnTo>
                  <a:lnTo>
                    <a:pt x="70" y="102"/>
                  </a:lnTo>
                  <a:lnTo>
                    <a:pt x="70" y="106"/>
                  </a:lnTo>
                  <a:lnTo>
                    <a:pt x="70" y="110"/>
                  </a:lnTo>
                  <a:lnTo>
                    <a:pt x="70" y="114"/>
                  </a:lnTo>
                  <a:lnTo>
                    <a:pt x="66" y="116"/>
                  </a:lnTo>
                  <a:lnTo>
                    <a:pt x="66" y="114"/>
                  </a:lnTo>
                  <a:lnTo>
                    <a:pt x="62" y="114"/>
                  </a:lnTo>
                  <a:lnTo>
                    <a:pt x="62" y="116"/>
                  </a:lnTo>
                  <a:lnTo>
                    <a:pt x="58" y="116"/>
                  </a:lnTo>
                  <a:lnTo>
                    <a:pt x="54" y="116"/>
                  </a:lnTo>
                  <a:lnTo>
                    <a:pt x="50" y="116"/>
                  </a:lnTo>
                  <a:lnTo>
                    <a:pt x="50" y="114"/>
                  </a:lnTo>
                  <a:lnTo>
                    <a:pt x="48" y="114"/>
                  </a:lnTo>
                  <a:lnTo>
                    <a:pt x="50" y="110"/>
                  </a:lnTo>
                  <a:lnTo>
                    <a:pt x="48" y="110"/>
                  </a:lnTo>
                  <a:lnTo>
                    <a:pt x="48" y="106"/>
                  </a:lnTo>
                  <a:lnTo>
                    <a:pt x="44" y="110"/>
                  </a:lnTo>
                  <a:lnTo>
                    <a:pt x="44" y="106"/>
                  </a:lnTo>
                  <a:lnTo>
                    <a:pt x="40" y="102"/>
                  </a:lnTo>
                  <a:lnTo>
                    <a:pt x="40" y="106"/>
                  </a:lnTo>
                  <a:lnTo>
                    <a:pt x="36" y="106"/>
                  </a:lnTo>
                  <a:lnTo>
                    <a:pt x="36" y="110"/>
                  </a:lnTo>
                  <a:lnTo>
                    <a:pt x="34" y="110"/>
                  </a:lnTo>
                  <a:lnTo>
                    <a:pt x="36" y="110"/>
                  </a:lnTo>
                  <a:lnTo>
                    <a:pt x="34" y="110"/>
                  </a:lnTo>
                  <a:lnTo>
                    <a:pt x="34" y="106"/>
                  </a:lnTo>
                  <a:lnTo>
                    <a:pt x="34" y="110"/>
                  </a:lnTo>
                  <a:lnTo>
                    <a:pt x="34" y="106"/>
                  </a:lnTo>
                  <a:lnTo>
                    <a:pt x="36" y="106"/>
                  </a:lnTo>
                  <a:lnTo>
                    <a:pt x="34" y="106"/>
                  </a:lnTo>
                  <a:lnTo>
                    <a:pt x="30" y="106"/>
                  </a:lnTo>
                  <a:lnTo>
                    <a:pt x="26" y="110"/>
                  </a:lnTo>
                  <a:lnTo>
                    <a:pt x="26" y="106"/>
                  </a:lnTo>
                  <a:lnTo>
                    <a:pt x="30" y="106"/>
                  </a:lnTo>
                  <a:lnTo>
                    <a:pt x="34" y="106"/>
                  </a:lnTo>
                  <a:lnTo>
                    <a:pt x="36" y="102"/>
                  </a:lnTo>
                  <a:lnTo>
                    <a:pt x="34" y="102"/>
                  </a:lnTo>
                  <a:lnTo>
                    <a:pt x="30" y="102"/>
                  </a:lnTo>
                  <a:lnTo>
                    <a:pt x="26" y="102"/>
                  </a:lnTo>
                  <a:lnTo>
                    <a:pt x="22" y="102"/>
                  </a:lnTo>
                  <a:lnTo>
                    <a:pt x="26" y="98"/>
                  </a:lnTo>
                  <a:lnTo>
                    <a:pt x="30" y="98"/>
                  </a:lnTo>
                  <a:lnTo>
                    <a:pt x="30" y="94"/>
                  </a:lnTo>
                  <a:lnTo>
                    <a:pt x="26" y="98"/>
                  </a:lnTo>
                  <a:lnTo>
                    <a:pt x="26" y="94"/>
                  </a:lnTo>
                  <a:lnTo>
                    <a:pt x="22" y="94"/>
                  </a:lnTo>
                  <a:lnTo>
                    <a:pt x="22" y="90"/>
                  </a:lnTo>
                  <a:lnTo>
                    <a:pt x="22" y="86"/>
                  </a:lnTo>
                  <a:lnTo>
                    <a:pt x="22" y="84"/>
                  </a:lnTo>
                  <a:lnTo>
                    <a:pt x="26" y="84"/>
                  </a:lnTo>
                  <a:lnTo>
                    <a:pt x="22" y="84"/>
                  </a:lnTo>
                  <a:lnTo>
                    <a:pt x="18" y="80"/>
                  </a:lnTo>
                  <a:lnTo>
                    <a:pt x="14" y="80"/>
                  </a:lnTo>
                  <a:lnTo>
                    <a:pt x="10" y="80"/>
                  </a:lnTo>
                  <a:lnTo>
                    <a:pt x="10" y="76"/>
                  </a:lnTo>
                  <a:lnTo>
                    <a:pt x="14" y="76"/>
                  </a:lnTo>
                  <a:lnTo>
                    <a:pt x="10" y="72"/>
                  </a:lnTo>
                  <a:lnTo>
                    <a:pt x="10" y="68"/>
                  </a:lnTo>
                  <a:lnTo>
                    <a:pt x="14" y="72"/>
                  </a:lnTo>
                  <a:lnTo>
                    <a:pt x="14" y="76"/>
                  </a:lnTo>
                  <a:lnTo>
                    <a:pt x="18" y="76"/>
                  </a:lnTo>
                  <a:lnTo>
                    <a:pt x="22" y="76"/>
                  </a:lnTo>
                  <a:lnTo>
                    <a:pt x="22" y="72"/>
                  </a:lnTo>
                  <a:lnTo>
                    <a:pt x="18" y="72"/>
                  </a:lnTo>
                  <a:lnTo>
                    <a:pt x="14" y="68"/>
                  </a:lnTo>
                  <a:lnTo>
                    <a:pt x="18" y="68"/>
                  </a:lnTo>
                  <a:lnTo>
                    <a:pt x="22" y="64"/>
                  </a:lnTo>
                  <a:lnTo>
                    <a:pt x="18" y="64"/>
                  </a:lnTo>
                  <a:lnTo>
                    <a:pt x="18" y="60"/>
                  </a:lnTo>
                  <a:lnTo>
                    <a:pt x="14" y="56"/>
                  </a:lnTo>
                  <a:lnTo>
                    <a:pt x="18" y="56"/>
                  </a:lnTo>
                  <a:lnTo>
                    <a:pt x="18" y="54"/>
                  </a:lnTo>
                  <a:lnTo>
                    <a:pt x="14" y="54"/>
                  </a:lnTo>
                  <a:lnTo>
                    <a:pt x="14" y="54"/>
                  </a:lnTo>
                  <a:lnTo>
                    <a:pt x="14" y="54"/>
                  </a:lnTo>
                  <a:close/>
                  <a:moveTo>
                    <a:pt x="30" y="30"/>
                  </a:moveTo>
                  <a:lnTo>
                    <a:pt x="26" y="30"/>
                  </a:lnTo>
                  <a:lnTo>
                    <a:pt x="30" y="30"/>
                  </a:lnTo>
                  <a:lnTo>
                    <a:pt x="30" y="30"/>
                  </a:lnTo>
                  <a:lnTo>
                    <a:pt x="30" y="30"/>
                  </a:lnTo>
                  <a:close/>
                  <a:moveTo>
                    <a:pt x="4" y="42"/>
                  </a:moveTo>
                  <a:lnTo>
                    <a:pt x="0" y="42"/>
                  </a:lnTo>
                  <a:lnTo>
                    <a:pt x="4" y="42"/>
                  </a:lnTo>
                  <a:lnTo>
                    <a:pt x="4" y="38"/>
                  </a:lnTo>
                  <a:lnTo>
                    <a:pt x="8" y="42"/>
                  </a:lnTo>
                  <a:lnTo>
                    <a:pt x="4" y="42"/>
                  </a:lnTo>
                  <a:lnTo>
                    <a:pt x="4" y="42"/>
                  </a:lnTo>
                  <a:lnTo>
                    <a:pt x="4" y="4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52" name="Freeform 59">
              <a:extLst>
                <a:ext uri="{FF2B5EF4-FFF2-40B4-BE49-F238E27FC236}">
                  <a16:creationId xmlns:a16="http://schemas.microsoft.com/office/drawing/2014/main" id="{E901177B-960F-320F-C493-BC02B9A8614B}"/>
                </a:ext>
              </a:extLst>
            </p:cNvPr>
            <p:cNvSpPr>
              <a:spLocks/>
            </p:cNvSpPr>
            <p:nvPr/>
          </p:nvSpPr>
          <p:spPr bwMode="auto">
            <a:xfrm>
              <a:off x="5543550" y="3343343"/>
              <a:ext cx="346075" cy="231775"/>
            </a:xfrm>
            <a:custGeom>
              <a:avLst/>
              <a:gdLst>
                <a:gd name="T0" fmla="*/ 208 w 218"/>
                <a:gd name="T1" fmla="*/ 100 h 146"/>
                <a:gd name="T2" fmla="*/ 200 w 218"/>
                <a:gd name="T3" fmla="*/ 108 h 146"/>
                <a:gd name="T4" fmla="*/ 192 w 218"/>
                <a:gd name="T5" fmla="*/ 116 h 146"/>
                <a:gd name="T6" fmla="*/ 188 w 218"/>
                <a:gd name="T7" fmla="*/ 126 h 146"/>
                <a:gd name="T8" fmla="*/ 178 w 218"/>
                <a:gd name="T9" fmla="*/ 130 h 146"/>
                <a:gd name="T10" fmla="*/ 170 w 218"/>
                <a:gd name="T11" fmla="*/ 134 h 146"/>
                <a:gd name="T12" fmla="*/ 166 w 218"/>
                <a:gd name="T13" fmla="*/ 142 h 146"/>
                <a:gd name="T14" fmla="*/ 156 w 218"/>
                <a:gd name="T15" fmla="*/ 146 h 146"/>
                <a:gd name="T16" fmla="*/ 144 w 218"/>
                <a:gd name="T17" fmla="*/ 142 h 146"/>
                <a:gd name="T18" fmla="*/ 140 w 218"/>
                <a:gd name="T19" fmla="*/ 130 h 146"/>
                <a:gd name="T20" fmla="*/ 136 w 218"/>
                <a:gd name="T21" fmla="*/ 118 h 146"/>
                <a:gd name="T22" fmla="*/ 126 w 218"/>
                <a:gd name="T23" fmla="*/ 112 h 146"/>
                <a:gd name="T24" fmla="*/ 114 w 218"/>
                <a:gd name="T25" fmla="*/ 100 h 146"/>
                <a:gd name="T26" fmla="*/ 106 w 218"/>
                <a:gd name="T27" fmla="*/ 100 h 146"/>
                <a:gd name="T28" fmla="*/ 92 w 218"/>
                <a:gd name="T29" fmla="*/ 92 h 146"/>
                <a:gd name="T30" fmla="*/ 84 w 218"/>
                <a:gd name="T31" fmla="*/ 88 h 146"/>
                <a:gd name="T32" fmla="*/ 74 w 218"/>
                <a:gd name="T33" fmla="*/ 86 h 146"/>
                <a:gd name="T34" fmla="*/ 62 w 218"/>
                <a:gd name="T35" fmla="*/ 88 h 146"/>
                <a:gd name="T36" fmla="*/ 54 w 218"/>
                <a:gd name="T37" fmla="*/ 96 h 146"/>
                <a:gd name="T38" fmla="*/ 44 w 218"/>
                <a:gd name="T39" fmla="*/ 104 h 146"/>
                <a:gd name="T40" fmla="*/ 28 w 218"/>
                <a:gd name="T41" fmla="*/ 100 h 146"/>
                <a:gd name="T42" fmla="*/ 18 w 218"/>
                <a:gd name="T43" fmla="*/ 96 h 146"/>
                <a:gd name="T44" fmla="*/ 10 w 218"/>
                <a:gd name="T45" fmla="*/ 88 h 146"/>
                <a:gd name="T46" fmla="*/ 4 w 218"/>
                <a:gd name="T47" fmla="*/ 74 h 146"/>
                <a:gd name="T48" fmla="*/ 6 w 218"/>
                <a:gd name="T49" fmla="*/ 58 h 146"/>
                <a:gd name="T50" fmla="*/ 6 w 218"/>
                <a:gd name="T51" fmla="*/ 40 h 146"/>
                <a:gd name="T52" fmla="*/ 6 w 218"/>
                <a:gd name="T53" fmla="*/ 26 h 146"/>
                <a:gd name="T54" fmla="*/ 20 w 218"/>
                <a:gd name="T55" fmla="*/ 14 h 146"/>
                <a:gd name="T56" fmla="*/ 32 w 218"/>
                <a:gd name="T57" fmla="*/ 10 h 146"/>
                <a:gd name="T58" fmla="*/ 44 w 218"/>
                <a:gd name="T59" fmla="*/ 10 h 146"/>
                <a:gd name="T60" fmla="*/ 54 w 218"/>
                <a:gd name="T61" fmla="*/ 22 h 146"/>
                <a:gd name="T62" fmla="*/ 62 w 218"/>
                <a:gd name="T63" fmla="*/ 30 h 146"/>
                <a:gd name="T64" fmla="*/ 74 w 218"/>
                <a:gd name="T65" fmla="*/ 30 h 146"/>
                <a:gd name="T66" fmla="*/ 84 w 218"/>
                <a:gd name="T67" fmla="*/ 26 h 146"/>
                <a:gd name="T68" fmla="*/ 80 w 218"/>
                <a:gd name="T69" fmla="*/ 14 h 146"/>
                <a:gd name="T70" fmla="*/ 92 w 218"/>
                <a:gd name="T71" fmla="*/ 10 h 146"/>
                <a:gd name="T72" fmla="*/ 100 w 218"/>
                <a:gd name="T73" fmla="*/ 6 h 146"/>
                <a:gd name="T74" fmla="*/ 102 w 218"/>
                <a:gd name="T75" fmla="*/ 4 h 146"/>
                <a:gd name="T76" fmla="*/ 110 w 218"/>
                <a:gd name="T77" fmla="*/ 4 h 146"/>
                <a:gd name="T78" fmla="*/ 122 w 218"/>
                <a:gd name="T79" fmla="*/ 6 h 146"/>
                <a:gd name="T80" fmla="*/ 128 w 218"/>
                <a:gd name="T81" fmla="*/ 18 h 146"/>
                <a:gd name="T82" fmla="*/ 128 w 218"/>
                <a:gd name="T83" fmla="*/ 26 h 146"/>
                <a:gd name="T84" fmla="*/ 140 w 218"/>
                <a:gd name="T85" fmla="*/ 30 h 146"/>
                <a:gd name="T86" fmla="*/ 152 w 218"/>
                <a:gd name="T87" fmla="*/ 36 h 146"/>
                <a:gd name="T88" fmla="*/ 158 w 218"/>
                <a:gd name="T89" fmla="*/ 44 h 146"/>
                <a:gd name="T90" fmla="*/ 162 w 218"/>
                <a:gd name="T91" fmla="*/ 56 h 146"/>
                <a:gd name="T92" fmla="*/ 174 w 218"/>
                <a:gd name="T93" fmla="*/ 62 h 146"/>
                <a:gd name="T94" fmla="*/ 182 w 218"/>
                <a:gd name="T95" fmla="*/ 70 h 146"/>
                <a:gd name="T96" fmla="*/ 188 w 218"/>
                <a:gd name="T97" fmla="*/ 78 h 146"/>
                <a:gd name="T98" fmla="*/ 204 w 218"/>
                <a:gd name="T99" fmla="*/ 86 h 146"/>
                <a:gd name="T100" fmla="*/ 210 w 218"/>
                <a:gd name="T101" fmla="*/ 88 h 146"/>
                <a:gd name="T102" fmla="*/ 218 w 218"/>
                <a:gd name="T103" fmla="*/ 96 h 146"/>
                <a:gd name="T104" fmla="*/ 214 w 218"/>
                <a:gd name="T105" fmla="*/ 10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146">
                  <a:moveTo>
                    <a:pt x="214" y="104"/>
                  </a:moveTo>
                  <a:lnTo>
                    <a:pt x="210" y="104"/>
                  </a:lnTo>
                  <a:lnTo>
                    <a:pt x="208" y="104"/>
                  </a:lnTo>
                  <a:lnTo>
                    <a:pt x="208" y="100"/>
                  </a:lnTo>
                  <a:lnTo>
                    <a:pt x="204" y="100"/>
                  </a:lnTo>
                  <a:lnTo>
                    <a:pt x="204" y="104"/>
                  </a:lnTo>
                  <a:lnTo>
                    <a:pt x="204" y="108"/>
                  </a:lnTo>
                  <a:lnTo>
                    <a:pt x="200" y="108"/>
                  </a:lnTo>
                  <a:lnTo>
                    <a:pt x="196" y="108"/>
                  </a:lnTo>
                  <a:lnTo>
                    <a:pt x="192" y="108"/>
                  </a:lnTo>
                  <a:lnTo>
                    <a:pt x="192" y="112"/>
                  </a:lnTo>
                  <a:lnTo>
                    <a:pt x="192" y="116"/>
                  </a:lnTo>
                  <a:lnTo>
                    <a:pt x="188" y="116"/>
                  </a:lnTo>
                  <a:lnTo>
                    <a:pt x="188" y="118"/>
                  </a:lnTo>
                  <a:lnTo>
                    <a:pt x="188" y="122"/>
                  </a:lnTo>
                  <a:lnTo>
                    <a:pt x="188" y="126"/>
                  </a:lnTo>
                  <a:lnTo>
                    <a:pt x="184" y="126"/>
                  </a:lnTo>
                  <a:lnTo>
                    <a:pt x="182" y="126"/>
                  </a:lnTo>
                  <a:lnTo>
                    <a:pt x="182" y="130"/>
                  </a:lnTo>
                  <a:lnTo>
                    <a:pt x="178" y="130"/>
                  </a:lnTo>
                  <a:lnTo>
                    <a:pt x="174" y="130"/>
                  </a:lnTo>
                  <a:lnTo>
                    <a:pt x="170" y="134"/>
                  </a:lnTo>
                  <a:lnTo>
                    <a:pt x="166" y="134"/>
                  </a:lnTo>
                  <a:lnTo>
                    <a:pt x="170" y="134"/>
                  </a:lnTo>
                  <a:lnTo>
                    <a:pt x="170" y="138"/>
                  </a:lnTo>
                  <a:lnTo>
                    <a:pt x="166" y="138"/>
                  </a:lnTo>
                  <a:lnTo>
                    <a:pt x="170" y="138"/>
                  </a:lnTo>
                  <a:lnTo>
                    <a:pt x="166" y="142"/>
                  </a:lnTo>
                  <a:lnTo>
                    <a:pt x="162" y="142"/>
                  </a:lnTo>
                  <a:lnTo>
                    <a:pt x="162" y="146"/>
                  </a:lnTo>
                  <a:lnTo>
                    <a:pt x="158" y="146"/>
                  </a:lnTo>
                  <a:lnTo>
                    <a:pt x="156" y="146"/>
                  </a:lnTo>
                  <a:lnTo>
                    <a:pt x="156" y="142"/>
                  </a:lnTo>
                  <a:lnTo>
                    <a:pt x="152" y="142"/>
                  </a:lnTo>
                  <a:lnTo>
                    <a:pt x="148" y="142"/>
                  </a:lnTo>
                  <a:lnTo>
                    <a:pt x="144" y="142"/>
                  </a:lnTo>
                  <a:lnTo>
                    <a:pt x="144" y="138"/>
                  </a:lnTo>
                  <a:lnTo>
                    <a:pt x="140" y="138"/>
                  </a:lnTo>
                  <a:lnTo>
                    <a:pt x="140" y="134"/>
                  </a:lnTo>
                  <a:lnTo>
                    <a:pt x="140" y="130"/>
                  </a:lnTo>
                  <a:lnTo>
                    <a:pt x="140" y="126"/>
                  </a:lnTo>
                  <a:lnTo>
                    <a:pt x="140" y="122"/>
                  </a:lnTo>
                  <a:lnTo>
                    <a:pt x="140" y="118"/>
                  </a:lnTo>
                  <a:lnTo>
                    <a:pt x="136" y="118"/>
                  </a:lnTo>
                  <a:lnTo>
                    <a:pt x="132" y="118"/>
                  </a:lnTo>
                  <a:lnTo>
                    <a:pt x="128" y="118"/>
                  </a:lnTo>
                  <a:lnTo>
                    <a:pt x="126" y="116"/>
                  </a:lnTo>
                  <a:lnTo>
                    <a:pt x="126" y="112"/>
                  </a:lnTo>
                  <a:lnTo>
                    <a:pt x="122" y="108"/>
                  </a:lnTo>
                  <a:lnTo>
                    <a:pt x="118" y="108"/>
                  </a:lnTo>
                  <a:lnTo>
                    <a:pt x="114" y="104"/>
                  </a:lnTo>
                  <a:lnTo>
                    <a:pt x="114" y="100"/>
                  </a:lnTo>
                  <a:lnTo>
                    <a:pt x="110" y="100"/>
                  </a:lnTo>
                  <a:lnTo>
                    <a:pt x="110" y="96"/>
                  </a:lnTo>
                  <a:lnTo>
                    <a:pt x="106" y="96"/>
                  </a:lnTo>
                  <a:lnTo>
                    <a:pt x="106" y="100"/>
                  </a:lnTo>
                  <a:lnTo>
                    <a:pt x="106" y="96"/>
                  </a:lnTo>
                  <a:lnTo>
                    <a:pt x="102" y="100"/>
                  </a:lnTo>
                  <a:lnTo>
                    <a:pt x="100" y="96"/>
                  </a:lnTo>
                  <a:lnTo>
                    <a:pt x="92" y="92"/>
                  </a:lnTo>
                  <a:lnTo>
                    <a:pt x="88" y="92"/>
                  </a:lnTo>
                  <a:lnTo>
                    <a:pt x="88" y="88"/>
                  </a:lnTo>
                  <a:lnTo>
                    <a:pt x="84" y="86"/>
                  </a:lnTo>
                  <a:lnTo>
                    <a:pt x="84" y="88"/>
                  </a:lnTo>
                  <a:lnTo>
                    <a:pt x="80" y="88"/>
                  </a:lnTo>
                  <a:lnTo>
                    <a:pt x="80" y="86"/>
                  </a:lnTo>
                  <a:lnTo>
                    <a:pt x="76" y="86"/>
                  </a:lnTo>
                  <a:lnTo>
                    <a:pt x="74" y="86"/>
                  </a:lnTo>
                  <a:lnTo>
                    <a:pt x="74" y="88"/>
                  </a:lnTo>
                  <a:lnTo>
                    <a:pt x="70" y="88"/>
                  </a:lnTo>
                  <a:lnTo>
                    <a:pt x="66" y="88"/>
                  </a:lnTo>
                  <a:lnTo>
                    <a:pt x="62" y="88"/>
                  </a:lnTo>
                  <a:lnTo>
                    <a:pt x="58" y="88"/>
                  </a:lnTo>
                  <a:lnTo>
                    <a:pt x="58" y="92"/>
                  </a:lnTo>
                  <a:lnTo>
                    <a:pt x="54" y="92"/>
                  </a:lnTo>
                  <a:lnTo>
                    <a:pt x="54" y="96"/>
                  </a:lnTo>
                  <a:lnTo>
                    <a:pt x="50" y="96"/>
                  </a:lnTo>
                  <a:lnTo>
                    <a:pt x="50" y="100"/>
                  </a:lnTo>
                  <a:lnTo>
                    <a:pt x="48" y="104"/>
                  </a:lnTo>
                  <a:lnTo>
                    <a:pt x="44" y="104"/>
                  </a:lnTo>
                  <a:lnTo>
                    <a:pt x="40" y="104"/>
                  </a:lnTo>
                  <a:lnTo>
                    <a:pt x="36" y="104"/>
                  </a:lnTo>
                  <a:lnTo>
                    <a:pt x="32" y="104"/>
                  </a:lnTo>
                  <a:lnTo>
                    <a:pt x="28" y="100"/>
                  </a:lnTo>
                  <a:lnTo>
                    <a:pt x="24" y="100"/>
                  </a:lnTo>
                  <a:lnTo>
                    <a:pt x="24" y="96"/>
                  </a:lnTo>
                  <a:lnTo>
                    <a:pt x="20" y="96"/>
                  </a:lnTo>
                  <a:lnTo>
                    <a:pt x="18" y="96"/>
                  </a:lnTo>
                  <a:lnTo>
                    <a:pt x="14" y="96"/>
                  </a:lnTo>
                  <a:lnTo>
                    <a:pt x="14" y="92"/>
                  </a:lnTo>
                  <a:lnTo>
                    <a:pt x="10" y="92"/>
                  </a:lnTo>
                  <a:lnTo>
                    <a:pt x="10" y="88"/>
                  </a:lnTo>
                  <a:lnTo>
                    <a:pt x="6" y="86"/>
                  </a:lnTo>
                  <a:lnTo>
                    <a:pt x="4" y="82"/>
                  </a:lnTo>
                  <a:lnTo>
                    <a:pt x="4" y="78"/>
                  </a:lnTo>
                  <a:lnTo>
                    <a:pt x="4" y="74"/>
                  </a:lnTo>
                  <a:lnTo>
                    <a:pt x="4" y="70"/>
                  </a:lnTo>
                  <a:lnTo>
                    <a:pt x="6" y="66"/>
                  </a:lnTo>
                  <a:lnTo>
                    <a:pt x="6" y="62"/>
                  </a:lnTo>
                  <a:lnTo>
                    <a:pt x="6" y="58"/>
                  </a:lnTo>
                  <a:lnTo>
                    <a:pt x="6" y="56"/>
                  </a:lnTo>
                  <a:lnTo>
                    <a:pt x="6" y="48"/>
                  </a:lnTo>
                  <a:lnTo>
                    <a:pt x="6" y="44"/>
                  </a:lnTo>
                  <a:lnTo>
                    <a:pt x="6" y="40"/>
                  </a:lnTo>
                  <a:lnTo>
                    <a:pt x="6" y="36"/>
                  </a:lnTo>
                  <a:lnTo>
                    <a:pt x="4" y="32"/>
                  </a:lnTo>
                  <a:lnTo>
                    <a:pt x="0" y="30"/>
                  </a:lnTo>
                  <a:lnTo>
                    <a:pt x="6" y="26"/>
                  </a:lnTo>
                  <a:lnTo>
                    <a:pt x="10" y="26"/>
                  </a:lnTo>
                  <a:lnTo>
                    <a:pt x="14" y="22"/>
                  </a:lnTo>
                  <a:lnTo>
                    <a:pt x="18" y="18"/>
                  </a:lnTo>
                  <a:lnTo>
                    <a:pt x="20" y="14"/>
                  </a:lnTo>
                  <a:lnTo>
                    <a:pt x="24" y="14"/>
                  </a:lnTo>
                  <a:lnTo>
                    <a:pt x="24" y="10"/>
                  </a:lnTo>
                  <a:lnTo>
                    <a:pt x="28" y="10"/>
                  </a:lnTo>
                  <a:lnTo>
                    <a:pt x="32" y="10"/>
                  </a:lnTo>
                  <a:lnTo>
                    <a:pt x="36" y="6"/>
                  </a:lnTo>
                  <a:lnTo>
                    <a:pt x="40" y="6"/>
                  </a:lnTo>
                  <a:lnTo>
                    <a:pt x="44" y="6"/>
                  </a:lnTo>
                  <a:lnTo>
                    <a:pt x="44" y="10"/>
                  </a:lnTo>
                  <a:lnTo>
                    <a:pt x="48" y="10"/>
                  </a:lnTo>
                  <a:lnTo>
                    <a:pt x="50" y="14"/>
                  </a:lnTo>
                  <a:lnTo>
                    <a:pt x="54" y="18"/>
                  </a:lnTo>
                  <a:lnTo>
                    <a:pt x="54" y="22"/>
                  </a:lnTo>
                  <a:lnTo>
                    <a:pt x="58" y="22"/>
                  </a:lnTo>
                  <a:lnTo>
                    <a:pt x="58" y="26"/>
                  </a:lnTo>
                  <a:lnTo>
                    <a:pt x="58" y="30"/>
                  </a:lnTo>
                  <a:lnTo>
                    <a:pt x="62" y="30"/>
                  </a:lnTo>
                  <a:lnTo>
                    <a:pt x="66" y="30"/>
                  </a:lnTo>
                  <a:lnTo>
                    <a:pt x="66" y="26"/>
                  </a:lnTo>
                  <a:lnTo>
                    <a:pt x="70" y="30"/>
                  </a:lnTo>
                  <a:lnTo>
                    <a:pt x="74" y="30"/>
                  </a:lnTo>
                  <a:lnTo>
                    <a:pt x="76" y="30"/>
                  </a:lnTo>
                  <a:lnTo>
                    <a:pt x="80" y="30"/>
                  </a:lnTo>
                  <a:lnTo>
                    <a:pt x="84" y="30"/>
                  </a:lnTo>
                  <a:lnTo>
                    <a:pt x="84" y="26"/>
                  </a:lnTo>
                  <a:lnTo>
                    <a:pt x="80" y="26"/>
                  </a:lnTo>
                  <a:lnTo>
                    <a:pt x="80" y="22"/>
                  </a:lnTo>
                  <a:lnTo>
                    <a:pt x="80" y="18"/>
                  </a:lnTo>
                  <a:lnTo>
                    <a:pt x="80" y="14"/>
                  </a:lnTo>
                  <a:lnTo>
                    <a:pt x="84" y="14"/>
                  </a:lnTo>
                  <a:lnTo>
                    <a:pt x="84" y="10"/>
                  </a:lnTo>
                  <a:lnTo>
                    <a:pt x="88" y="10"/>
                  </a:lnTo>
                  <a:lnTo>
                    <a:pt x="92" y="10"/>
                  </a:lnTo>
                  <a:lnTo>
                    <a:pt x="96" y="10"/>
                  </a:lnTo>
                  <a:lnTo>
                    <a:pt x="96" y="6"/>
                  </a:lnTo>
                  <a:lnTo>
                    <a:pt x="96" y="4"/>
                  </a:lnTo>
                  <a:lnTo>
                    <a:pt x="100" y="6"/>
                  </a:lnTo>
                  <a:lnTo>
                    <a:pt x="102" y="6"/>
                  </a:lnTo>
                  <a:lnTo>
                    <a:pt x="100" y="4"/>
                  </a:lnTo>
                  <a:lnTo>
                    <a:pt x="100" y="0"/>
                  </a:lnTo>
                  <a:lnTo>
                    <a:pt x="102" y="4"/>
                  </a:lnTo>
                  <a:lnTo>
                    <a:pt x="102" y="0"/>
                  </a:lnTo>
                  <a:lnTo>
                    <a:pt x="106" y="0"/>
                  </a:lnTo>
                  <a:lnTo>
                    <a:pt x="106" y="4"/>
                  </a:lnTo>
                  <a:lnTo>
                    <a:pt x="110" y="4"/>
                  </a:lnTo>
                  <a:lnTo>
                    <a:pt x="114" y="4"/>
                  </a:lnTo>
                  <a:lnTo>
                    <a:pt x="114" y="6"/>
                  </a:lnTo>
                  <a:lnTo>
                    <a:pt x="118" y="6"/>
                  </a:lnTo>
                  <a:lnTo>
                    <a:pt x="122" y="6"/>
                  </a:lnTo>
                  <a:lnTo>
                    <a:pt x="126" y="10"/>
                  </a:lnTo>
                  <a:lnTo>
                    <a:pt x="126" y="14"/>
                  </a:lnTo>
                  <a:lnTo>
                    <a:pt x="126" y="18"/>
                  </a:lnTo>
                  <a:lnTo>
                    <a:pt x="128" y="18"/>
                  </a:lnTo>
                  <a:lnTo>
                    <a:pt x="126" y="18"/>
                  </a:lnTo>
                  <a:lnTo>
                    <a:pt x="126" y="22"/>
                  </a:lnTo>
                  <a:lnTo>
                    <a:pt x="126" y="26"/>
                  </a:lnTo>
                  <a:lnTo>
                    <a:pt x="128" y="26"/>
                  </a:lnTo>
                  <a:lnTo>
                    <a:pt x="128" y="30"/>
                  </a:lnTo>
                  <a:lnTo>
                    <a:pt x="132" y="30"/>
                  </a:lnTo>
                  <a:lnTo>
                    <a:pt x="136" y="30"/>
                  </a:lnTo>
                  <a:lnTo>
                    <a:pt x="140" y="30"/>
                  </a:lnTo>
                  <a:lnTo>
                    <a:pt x="144" y="30"/>
                  </a:lnTo>
                  <a:lnTo>
                    <a:pt x="148" y="30"/>
                  </a:lnTo>
                  <a:lnTo>
                    <a:pt x="152" y="32"/>
                  </a:lnTo>
                  <a:lnTo>
                    <a:pt x="152" y="36"/>
                  </a:lnTo>
                  <a:lnTo>
                    <a:pt x="152" y="40"/>
                  </a:lnTo>
                  <a:lnTo>
                    <a:pt x="156" y="40"/>
                  </a:lnTo>
                  <a:lnTo>
                    <a:pt x="156" y="44"/>
                  </a:lnTo>
                  <a:lnTo>
                    <a:pt x="158" y="44"/>
                  </a:lnTo>
                  <a:lnTo>
                    <a:pt x="158" y="48"/>
                  </a:lnTo>
                  <a:lnTo>
                    <a:pt x="158" y="52"/>
                  </a:lnTo>
                  <a:lnTo>
                    <a:pt x="158" y="56"/>
                  </a:lnTo>
                  <a:lnTo>
                    <a:pt x="162" y="56"/>
                  </a:lnTo>
                  <a:lnTo>
                    <a:pt x="162" y="58"/>
                  </a:lnTo>
                  <a:lnTo>
                    <a:pt x="166" y="58"/>
                  </a:lnTo>
                  <a:lnTo>
                    <a:pt x="170" y="62"/>
                  </a:lnTo>
                  <a:lnTo>
                    <a:pt x="174" y="62"/>
                  </a:lnTo>
                  <a:lnTo>
                    <a:pt x="174" y="66"/>
                  </a:lnTo>
                  <a:lnTo>
                    <a:pt x="178" y="66"/>
                  </a:lnTo>
                  <a:lnTo>
                    <a:pt x="178" y="70"/>
                  </a:lnTo>
                  <a:lnTo>
                    <a:pt x="182" y="70"/>
                  </a:lnTo>
                  <a:lnTo>
                    <a:pt x="182" y="74"/>
                  </a:lnTo>
                  <a:lnTo>
                    <a:pt x="184" y="74"/>
                  </a:lnTo>
                  <a:lnTo>
                    <a:pt x="188" y="74"/>
                  </a:lnTo>
                  <a:lnTo>
                    <a:pt x="188" y="78"/>
                  </a:lnTo>
                  <a:lnTo>
                    <a:pt x="192" y="78"/>
                  </a:lnTo>
                  <a:lnTo>
                    <a:pt x="196" y="82"/>
                  </a:lnTo>
                  <a:lnTo>
                    <a:pt x="200" y="86"/>
                  </a:lnTo>
                  <a:lnTo>
                    <a:pt x="204" y="86"/>
                  </a:lnTo>
                  <a:lnTo>
                    <a:pt x="204" y="88"/>
                  </a:lnTo>
                  <a:lnTo>
                    <a:pt x="208" y="88"/>
                  </a:lnTo>
                  <a:lnTo>
                    <a:pt x="208" y="86"/>
                  </a:lnTo>
                  <a:lnTo>
                    <a:pt x="210" y="88"/>
                  </a:lnTo>
                  <a:lnTo>
                    <a:pt x="214" y="88"/>
                  </a:lnTo>
                  <a:lnTo>
                    <a:pt x="214" y="92"/>
                  </a:lnTo>
                  <a:lnTo>
                    <a:pt x="218" y="92"/>
                  </a:lnTo>
                  <a:lnTo>
                    <a:pt x="218" y="96"/>
                  </a:lnTo>
                  <a:lnTo>
                    <a:pt x="214" y="100"/>
                  </a:lnTo>
                  <a:lnTo>
                    <a:pt x="214" y="104"/>
                  </a:lnTo>
                  <a:lnTo>
                    <a:pt x="218" y="104"/>
                  </a:lnTo>
                  <a:lnTo>
                    <a:pt x="214" y="104"/>
                  </a:lnTo>
                  <a:lnTo>
                    <a:pt x="214" y="104"/>
                  </a:lnTo>
                  <a:lnTo>
                    <a:pt x="214" y="10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53" name="Freeform 60">
              <a:extLst>
                <a:ext uri="{FF2B5EF4-FFF2-40B4-BE49-F238E27FC236}">
                  <a16:creationId xmlns:a16="http://schemas.microsoft.com/office/drawing/2014/main" id="{B75795C2-A6C1-427F-D9AA-CA9A12D7A04B}"/>
                </a:ext>
              </a:extLst>
            </p:cNvPr>
            <p:cNvSpPr>
              <a:spLocks noEditPoints="1"/>
            </p:cNvSpPr>
            <p:nvPr/>
          </p:nvSpPr>
          <p:spPr bwMode="auto">
            <a:xfrm>
              <a:off x="5553075" y="3841818"/>
              <a:ext cx="104775" cy="95250"/>
            </a:xfrm>
            <a:custGeom>
              <a:avLst/>
              <a:gdLst>
                <a:gd name="T0" fmla="*/ 66 w 66"/>
                <a:gd name="T1" fmla="*/ 14 h 60"/>
                <a:gd name="T2" fmla="*/ 66 w 66"/>
                <a:gd name="T3" fmla="*/ 18 h 60"/>
                <a:gd name="T4" fmla="*/ 66 w 66"/>
                <a:gd name="T5" fmla="*/ 18 h 60"/>
                <a:gd name="T6" fmla="*/ 66 w 66"/>
                <a:gd name="T7" fmla="*/ 22 h 60"/>
                <a:gd name="T8" fmla="*/ 62 w 66"/>
                <a:gd name="T9" fmla="*/ 22 h 60"/>
                <a:gd name="T10" fmla="*/ 62 w 66"/>
                <a:gd name="T11" fmla="*/ 22 h 60"/>
                <a:gd name="T12" fmla="*/ 62 w 66"/>
                <a:gd name="T13" fmla="*/ 22 h 60"/>
                <a:gd name="T14" fmla="*/ 62 w 66"/>
                <a:gd name="T15" fmla="*/ 18 h 60"/>
                <a:gd name="T16" fmla="*/ 60 w 66"/>
                <a:gd name="T17" fmla="*/ 18 h 60"/>
                <a:gd name="T18" fmla="*/ 60 w 66"/>
                <a:gd name="T19" fmla="*/ 22 h 60"/>
                <a:gd name="T20" fmla="*/ 60 w 66"/>
                <a:gd name="T21" fmla="*/ 26 h 60"/>
                <a:gd name="T22" fmla="*/ 60 w 66"/>
                <a:gd name="T23" fmla="*/ 30 h 60"/>
                <a:gd name="T24" fmla="*/ 60 w 66"/>
                <a:gd name="T25" fmla="*/ 34 h 60"/>
                <a:gd name="T26" fmla="*/ 62 w 66"/>
                <a:gd name="T27" fmla="*/ 36 h 60"/>
                <a:gd name="T28" fmla="*/ 56 w 66"/>
                <a:gd name="T29" fmla="*/ 36 h 60"/>
                <a:gd name="T30" fmla="*/ 56 w 66"/>
                <a:gd name="T31" fmla="*/ 40 h 60"/>
                <a:gd name="T32" fmla="*/ 52 w 66"/>
                <a:gd name="T33" fmla="*/ 48 h 60"/>
                <a:gd name="T34" fmla="*/ 52 w 66"/>
                <a:gd name="T35" fmla="*/ 52 h 60"/>
                <a:gd name="T36" fmla="*/ 52 w 66"/>
                <a:gd name="T37" fmla="*/ 56 h 60"/>
                <a:gd name="T38" fmla="*/ 48 w 66"/>
                <a:gd name="T39" fmla="*/ 60 h 60"/>
                <a:gd name="T40" fmla="*/ 0 w 66"/>
                <a:gd name="T41" fmla="*/ 34 h 60"/>
                <a:gd name="T42" fmla="*/ 0 w 66"/>
                <a:gd name="T43" fmla="*/ 34 h 60"/>
                <a:gd name="T44" fmla="*/ 4 w 66"/>
                <a:gd name="T45" fmla="*/ 36 h 60"/>
                <a:gd name="T46" fmla="*/ 6 w 66"/>
                <a:gd name="T47" fmla="*/ 36 h 60"/>
                <a:gd name="T48" fmla="*/ 10 w 66"/>
                <a:gd name="T49" fmla="*/ 34 h 60"/>
                <a:gd name="T50" fmla="*/ 14 w 66"/>
                <a:gd name="T51" fmla="*/ 34 h 60"/>
                <a:gd name="T52" fmla="*/ 18 w 66"/>
                <a:gd name="T53" fmla="*/ 34 h 60"/>
                <a:gd name="T54" fmla="*/ 26 w 66"/>
                <a:gd name="T55" fmla="*/ 34 h 60"/>
                <a:gd name="T56" fmla="*/ 26 w 66"/>
                <a:gd name="T57" fmla="*/ 36 h 60"/>
                <a:gd name="T58" fmla="*/ 36 w 66"/>
                <a:gd name="T59" fmla="*/ 34 h 60"/>
                <a:gd name="T60" fmla="*/ 40 w 66"/>
                <a:gd name="T61" fmla="*/ 30 h 60"/>
                <a:gd name="T62" fmla="*/ 40 w 66"/>
                <a:gd name="T63" fmla="*/ 30 h 60"/>
                <a:gd name="T64" fmla="*/ 40 w 66"/>
                <a:gd name="T65" fmla="*/ 22 h 60"/>
                <a:gd name="T66" fmla="*/ 48 w 66"/>
                <a:gd name="T67" fmla="*/ 18 h 60"/>
                <a:gd name="T68" fmla="*/ 48 w 66"/>
                <a:gd name="T69" fmla="*/ 14 h 60"/>
                <a:gd name="T70" fmla="*/ 52 w 66"/>
                <a:gd name="T71" fmla="*/ 14 h 60"/>
                <a:gd name="T72" fmla="*/ 52 w 66"/>
                <a:gd name="T73" fmla="*/ 14 h 60"/>
                <a:gd name="T74" fmla="*/ 52 w 66"/>
                <a:gd name="T75" fmla="*/ 10 h 60"/>
                <a:gd name="T76" fmla="*/ 56 w 66"/>
                <a:gd name="T77" fmla="*/ 10 h 60"/>
                <a:gd name="T78" fmla="*/ 56 w 66"/>
                <a:gd name="T79" fmla="*/ 6 h 60"/>
                <a:gd name="T80" fmla="*/ 56 w 66"/>
                <a:gd name="T81" fmla="*/ 6 h 60"/>
                <a:gd name="T82" fmla="*/ 60 w 66"/>
                <a:gd name="T83" fmla="*/ 6 h 60"/>
                <a:gd name="T84" fmla="*/ 62 w 66"/>
                <a:gd name="T85" fmla="*/ 0 h 60"/>
                <a:gd name="T86" fmla="*/ 62 w 66"/>
                <a:gd name="T87" fmla="*/ 2 h 60"/>
                <a:gd name="T88" fmla="*/ 62 w 66"/>
                <a:gd name="T89" fmla="*/ 6 h 60"/>
                <a:gd name="T90" fmla="*/ 66 w 66"/>
                <a:gd name="T91" fmla="*/ 6 h 60"/>
                <a:gd name="T92" fmla="*/ 66 w 66"/>
                <a:gd name="T93" fmla="*/ 10 h 60"/>
                <a:gd name="T94" fmla="*/ 36 w 66"/>
                <a:gd name="T95" fmla="*/ 26 h 60"/>
                <a:gd name="T96" fmla="*/ 30 w 66"/>
                <a:gd name="T97" fmla="*/ 34 h 60"/>
                <a:gd name="T98" fmla="*/ 30 w 66"/>
                <a:gd name="T99" fmla="*/ 34 h 60"/>
                <a:gd name="T100" fmla="*/ 30 w 66"/>
                <a:gd name="T101" fmla="*/ 34 h 60"/>
                <a:gd name="T102" fmla="*/ 32 w 66"/>
                <a:gd name="T103" fmla="*/ 34 h 60"/>
                <a:gd name="T104" fmla="*/ 30 w 66"/>
                <a:gd name="T105" fmla="*/ 3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 h="60">
                  <a:moveTo>
                    <a:pt x="66" y="10"/>
                  </a:moveTo>
                  <a:lnTo>
                    <a:pt x="66" y="10"/>
                  </a:lnTo>
                  <a:lnTo>
                    <a:pt x="66" y="10"/>
                  </a:lnTo>
                  <a:lnTo>
                    <a:pt x="66" y="14"/>
                  </a:lnTo>
                  <a:lnTo>
                    <a:pt x="66" y="14"/>
                  </a:lnTo>
                  <a:lnTo>
                    <a:pt x="66" y="18"/>
                  </a:lnTo>
                  <a:lnTo>
                    <a:pt x="66" y="18"/>
                  </a:lnTo>
                  <a:lnTo>
                    <a:pt x="66" y="18"/>
                  </a:lnTo>
                  <a:lnTo>
                    <a:pt x="66" y="18"/>
                  </a:lnTo>
                  <a:lnTo>
                    <a:pt x="66" y="18"/>
                  </a:lnTo>
                  <a:lnTo>
                    <a:pt x="66" y="18"/>
                  </a:lnTo>
                  <a:lnTo>
                    <a:pt x="66" y="18"/>
                  </a:lnTo>
                  <a:lnTo>
                    <a:pt x="66" y="18"/>
                  </a:lnTo>
                  <a:lnTo>
                    <a:pt x="66" y="22"/>
                  </a:lnTo>
                  <a:lnTo>
                    <a:pt x="66" y="22"/>
                  </a:lnTo>
                  <a:lnTo>
                    <a:pt x="66" y="22"/>
                  </a:lnTo>
                  <a:lnTo>
                    <a:pt x="66" y="22"/>
                  </a:lnTo>
                  <a:lnTo>
                    <a:pt x="66" y="22"/>
                  </a:lnTo>
                  <a:lnTo>
                    <a:pt x="66" y="22"/>
                  </a:lnTo>
                  <a:lnTo>
                    <a:pt x="62" y="22"/>
                  </a:lnTo>
                  <a:lnTo>
                    <a:pt x="62" y="22"/>
                  </a:lnTo>
                  <a:lnTo>
                    <a:pt x="62" y="22"/>
                  </a:lnTo>
                  <a:lnTo>
                    <a:pt x="62" y="22"/>
                  </a:lnTo>
                  <a:lnTo>
                    <a:pt x="62" y="22"/>
                  </a:lnTo>
                  <a:lnTo>
                    <a:pt x="62" y="22"/>
                  </a:lnTo>
                  <a:lnTo>
                    <a:pt x="62" y="22"/>
                  </a:lnTo>
                  <a:lnTo>
                    <a:pt x="60" y="22"/>
                  </a:lnTo>
                  <a:lnTo>
                    <a:pt x="62" y="22"/>
                  </a:lnTo>
                  <a:lnTo>
                    <a:pt x="62" y="22"/>
                  </a:lnTo>
                  <a:lnTo>
                    <a:pt x="62" y="22"/>
                  </a:lnTo>
                  <a:lnTo>
                    <a:pt x="62" y="18"/>
                  </a:lnTo>
                  <a:lnTo>
                    <a:pt x="62" y="18"/>
                  </a:lnTo>
                  <a:lnTo>
                    <a:pt x="62" y="18"/>
                  </a:lnTo>
                  <a:lnTo>
                    <a:pt x="60" y="18"/>
                  </a:lnTo>
                  <a:lnTo>
                    <a:pt x="60" y="18"/>
                  </a:lnTo>
                  <a:lnTo>
                    <a:pt x="60" y="18"/>
                  </a:lnTo>
                  <a:lnTo>
                    <a:pt x="60" y="18"/>
                  </a:lnTo>
                  <a:lnTo>
                    <a:pt x="60" y="18"/>
                  </a:lnTo>
                  <a:lnTo>
                    <a:pt x="60" y="22"/>
                  </a:lnTo>
                  <a:lnTo>
                    <a:pt x="60" y="22"/>
                  </a:lnTo>
                  <a:lnTo>
                    <a:pt x="60" y="22"/>
                  </a:lnTo>
                  <a:lnTo>
                    <a:pt x="60" y="22"/>
                  </a:lnTo>
                  <a:lnTo>
                    <a:pt x="60" y="26"/>
                  </a:lnTo>
                  <a:lnTo>
                    <a:pt x="60" y="26"/>
                  </a:lnTo>
                  <a:lnTo>
                    <a:pt x="60" y="26"/>
                  </a:lnTo>
                  <a:lnTo>
                    <a:pt x="60" y="26"/>
                  </a:lnTo>
                  <a:lnTo>
                    <a:pt x="60" y="30"/>
                  </a:lnTo>
                  <a:lnTo>
                    <a:pt x="60" y="30"/>
                  </a:lnTo>
                  <a:lnTo>
                    <a:pt x="60" y="30"/>
                  </a:lnTo>
                  <a:lnTo>
                    <a:pt x="60" y="34"/>
                  </a:lnTo>
                  <a:lnTo>
                    <a:pt x="60" y="34"/>
                  </a:lnTo>
                  <a:lnTo>
                    <a:pt x="60" y="34"/>
                  </a:lnTo>
                  <a:lnTo>
                    <a:pt x="60" y="34"/>
                  </a:lnTo>
                  <a:lnTo>
                    <a:pt x="60" y="34"/>
                  </a:lnTo>
                  <a:lnTo>
                    <a:pt x="62" y="36"/>
                  </a:lnTo>
                  <a:lnTo>
                    <a:pt x="62" y="36"/>
                  </a:lnTo>
                  <a:lnTo>
                    <a:pt x="60" y="36"/>
                  </a:lnTo>
                  <a:lnTo>
                    <a:pt x="60" y="36"/>
                  </a:lnTo>
                  <a:lnTo>
                    <a:pt x="56" y="36"/>
                  </a:lnTo>
                  <a:lnTo>
                    <a:pt x="56" y="36"/>
                  </a:lnTo>
                  <a:lnTo>
                    <a:pt x="56" y="36"/>
                  </a:lnTo>
                  <a:lnTo>
                    <a:pt x="56" y="36"/>
                  </a:lnTo>
                  <a:lnTo>
                    <a:pt x="56" y="36"/>
                  </a:lnTo>
                  <a:lnTo>
                    <a:pt x="56" y="40"/>
                  </a:lnTo>
                  <a:lnTo>
                    <a:pt x="56" y="44"/>
                  </a:lnTo>
                  <a:lnTo>
                    <a:pt x="52" y="44"/>
                  </a:lnTo>
                  <a:lnTo>
                    <a:pt x="52" y="48"/>
                  </a:lnTo>
                  <a:lnTo>
                    <a:pt x="52" y="48"/>
                  </a:lnTo>
                  <a:lnTo>
                    <a:pt x="52" y="52"/>
                  </a:lnTo>
                  <a:lnTo>
                    <a:pt x="52" y="52"/>
                  </a:lnTo>
                  <a:lnTo>
                    <a:pt x="52" y="52"/>
                  </a:lnTo>
                  <a:lnTo>
                    <a:pt x="52" y="52"/>
                  </a:lnTo>
                  <a:lnTo>
                    <a:pt x="52" y="56"/>
                  </a:lnTo>
                  <a:lnTo>
                    <a:pt x="52" y="56"/>
                  </a:lnTo>
                  <a:lnTo>
                    <a:pt x="52" y="56"/>
                  </a:lnTo>
                  <a:lnTo>
                    <a:pt x="52" y="56"/>
                  </a:lnTo>
                  <a:lnTo>
                    <a:pt x="52" y="60"/>
                  </a:lnTo>
                  <a:lnTo>
                    <a:pt x="52" y="60"/>
                  </a:lnTo>
                  <a:lnTo>
                    <a:pt x="48" y="60"/>
                  </a:lnTo>
                  <a:lnTo>
                    <a:pt x="48" y="60"/>
                  </a:lnTo>
                  <a:lnTo>
                    <a:pt x="14" y="56"/>
                  </a:lnTo>
                  <a:lnTo>
                    <a:pt x="0" y="34"/>
                  </a:lnTo>
                  <a:lnTo>
                    <a:pt x="0" y="34"/>
                  </a:lnTo>
                  <a:lnTo>
                    <a:pt x="0" y="34"/>
                  </a:lnTo>
                  <a:lnTo>
                    <a:pt x="0" y="34"/>
                  </a:lnTo>
                  <a:lnTo>
                    <a:pt x="0" y="34"/>
                  </a:lnTo>
                  <a:lnTo>
                    <a:pt x="0" y="34"/>
                  </a:lnTo>
                  <a:lnTo>
                    <a:pt x="0" y="34"/>
                  </a:lnTo>
                  <a:lnTo>
                    <a:pt x="4" y="36"/>
                  </a:lnTo>
                  <a:lnTo>
                    <a:pt x="4" y="36"/>
                  </a:lnTo>
                  <a:lnTo>
                    <a:pt x="4" y="36"/>
                  </a:lnTo>
                  <a:lnTo>
                    <a:pt x="4" y="36"/>
                  </a:lnTo>
                  <a:lnTo>
                    <a:pt x="4" y="36"/>
                  </a:lnTo>
                  <a:lnTo>
                    <a:pt x="6" y="36"/>
                  </a:lnTo>
                  <a:lnTo>
                    <a:pt x="6" y="36"/>
                  </a:lnTo>
                  <a:lnTo>
                    <a:pt x="6" y="36"/>
                  </a:lnTo>
                  <a:lnTo>
                    <a:pt x="6" y="36"/>
                  </a:lnTo>
                  <a:lnTo>
                    <a:pt x="10" y="36"/>
                  </a:lnTo>
                  <a:lnTo>
                    <a:pt x="10" y="36"/>
                  </a:lnTo>
                  <a:lnTo>
                    <a:pt x="10" y="34"/>
                  </a:lnTo>
                  <a:lnTo>
                    <a:pt x="14" y="34"/>
                  </a:lnTo>
                  <a:lnTo>
                    <a:pt x="14" y="34"/>
                  </a:lnTo>
                  <a:lnTo>
                    <a:pt x="14" y="34"/>
                  </a:lnTo>
                  <a:lnTo>
                    <a:pt x="14" y="34"/>
                  </a:lnTo>
                  <a:lnTo>
                    <a:pt x="14" y="34"/>
                  </a:lnTo>
                  <a:lnTo>
                    <a:pt x="18" y="34"/>
                  </a:lnTo>
                  <a:lnTo>
                    <a:pt x="18" y="34"/>
                  </a:lnTo>
                  <a:lnTo>
                    <a:pt x="18" y="34"/>
                  </a:lnTo>
                  <a:lnTo>
                    <a:pt x="22" y="34"/>
                  </a:lnTo>
                  <a:lnTo>
                    <a:pt x="22" y="34"/>
                  </a:lnTo>
                  <a:lnTo>
                    <a:pt x="22" y="34"/>
                  </a:lnTo>
                  <a:lnTo>
                    <a:pt x="26" y="34"/>
                  </a:lnTo>
                  <a:lnTo>
                    <a:pt x="26" y="34"/>
                  </a:lnTo>
                  <a:lnTo>
                    <a:pt x="26" y="36"/>
                  </a:lnTo>
                  <a:lnTo>
                    <a:pt x="26" y="36"/>
                  </a:lnTo>
                  <a:lnTo>
                    <a:pt x="26" y="36"/>
                  </a:lnTo>
                  <a:lnTo>
                    <a:pt x="26" y="36"/>
                  </a:lnTo>
                  <a:lnTo>
                    <a:pt x="30" y="36"/>
                  </a:lnTo>
                  <a:lnTo>
                    <a:pt x="32" y="34"/>
                  </a:lnTo>
                  <a:lnTo>
                    <a:pt x="36" y="34"/>
                  </a:lnTo>
                  <a:lnTo>
                    <a:pt x="36" y="34"/>
                  </a:lnTo>
                  <a:lnTo>
                    <a:pt x="36" y="34"/>
                  </a:lnTo>
                  <a:lnTo>
                    <a:pt x="40" y="34"/>
                  </a:lnTo>
                  <a:lnTo>
                    <a:pt x="40" y="30"/>
                  </a:lnTo>
                  <a:lnTo>
                    <a:pt x="40" y="30"/>
                  </a:lnTo>
                  <a:lnTo>
                    <a:pt x="40" y="30"/>
                  </a:lnTo>
                  <a:lnTo>
                    <a:pt x="40" y="30"/>
                  </a:lnTo>
                  <a:lnTo>
                    <a:pt x="40" y="30"/>
                  </a:lnTo>
                  <a:lnTo>
                    <a:pt x="40" y="30"/>
                  </a:lnTo>
                  <a:lnTo>
                    <a:pt x="40" y="26"/>
                  </a:lnTo>
                  <a:lnTo>
                    <a:pt x="40" y="22"/>
                  </a:lnTo>
                  <a:lnTo>
                    <a:pt x="40" y="22"/>
                  </a:lnTo>
                  <a:lnTo>
                    <a:pt x="44" y="22"/>
                  </a:lnTo>
                  <a:lnTo>
                    <a:pt x="48" y="18"/>
                  </a:lnTo>
                  <a:lnTo>
                    <a:pt x="48" y="18"/>
                  </a:lnTo>
                  <a:lnTo>
                    <a:pt x="48" y="18"/>
                  </a:lnTo>
                  <a:lnTo>
                    <a:pt x="48" y="18"/>
                  </a:lnTo>
                  <a:lnTo>
                    <a:pt x="48" y="18"/>
                  </a:lnTo>
                  <a:lnTo>
                    <a:pt x="48" y="18"/>
                  </a:lnTo>
                  <a:lnTo>
                    <a:pt x="48" y="14"/>
                  </a:lnTo>
                  <a:lnTo>
                    <a:pt x="48" y="14"/>
                  </a:lnTo>
                  <a:lnTo>
                    <a:pt x="52" y="14"/>
                  </a:lnTo>
                  <a:lnTo>
                    <a:pt x="52" y="14"/>
                  </a:lnTo>
                  <a:lnTo>
                    <a:pt x="52" y="14"/>
                  </a:lnTo>
                  <a:lnTo>
                    <a:pt x="52" y="14"/>
                  </a:lnTo>
                  <a:lnTo>
                    <a:pt x="52" y="14"/>
                  </a:lnTo>
                  <a:lnTo>
                    <a:pt x="52" y="14"/>
                  </a:lnTo>
                  <a:lnTo>
                    <a:pt x="52" y="14"/>
                  </a:lnTo>
                  <a:lnTo>
                    <a:pt x="52" y="10"/>
                  </a:lnTo>
                  <a:lnTo>
                    <a:pt x="52" y="10"/>
                  </a:lnTo>
                  <a:lnTo>
                    <a:pt x="52" y="10"/>
                  </a:lnTo>
                  <a:lnTo>
                    <a:pt x="52" y="10"/>
                  </a:lnTo>
                  <a:lnTo>
                    <a:pt x="56" y="10"/>
                  </a:lnTo>
                  <a:lnTo>
                    <a:pt x="56" y="10"/>
                  </a:lnTo>
                  <a:lnTo>
                    <a:pt x="56" y="10"/>
                  </a:lnTo>
                  <a:lnTo>
                    <a:pt x="56" y="10"/>
                  </a:lnTo>
                  <a:lnTo>
                    <a:pt x="56" y="6"/>
                  </a:lnTo>
                  <a:lnTo>
                    <a:pt x="56" y="6"/>
                  </a:lnTo>
                  <a:lnTo>
                    <a:pt x="56" y="6"/>
                  </a:lnTo>
                  <a:lnTo>
                    <a:pt x="56" y="6"/>
                  </a:lnTo>
                  <a:lnTo>
                    <a:pt x="56" y="10"/>
                  </a:lnTo>
                  <a:lnTo>
                    <a:pt x="56" y="10"/>
                  </a:lnTo>
                  <a:lnTo>
                    <a:pt x="56" y="10"/>
                  </a:lnTo>
                  <a:lnTo>
                    <a:pt x="56" y="6"/>
                  </a:lnTo>
                  <a:lnTo>
                    <a:pt x="56" y="6"/>
                  </a:lnTo>
                  <a:lnTo>
                    <a:pt x="56" y="6"/>
                  </a:lnTo>
                  <a:lnTo>
                    <a:pt x="60" y="6"/>
                  </a:lnTo>
                  <a:lnTo>
                    <a:pt x="60" y="6"/>
                  </a:lnTo>
                  <a:lnTo>
                    <a:pt x="62" y="2"/>
                  </a:lnTo>
                  <a:lnTo>
                    <a:pt x="62" y="2"/>
                  </a:lnTo>
                  <a:lnTo>
                    <a:pt x="62" y="0"/>
                  </a:lnTo>
                  <a:lnTo>
                    <a:pt x="62" y="0"/>
                  </a:lnTo>
                  <a:lnTo>
                    <a:pt x="62" y="0"/>
                  </a:lnTo>
                  <a:lnTo>
                    <a:pt x="62" y="0"/>
                  </a:lnTo>
                  <a:lnTo>
                    <a:pt x="62" y="2"/>
                  </a:lnTo>
                  <a:lnTo>
                    <a:pt x="62" y="2"/>
                  </a:lnTo>
                  <a:lnTo>
                    <a:pt x="62" y="6"/>
                  </a:lnTo>
                  <a:lnTo>
                    <a:pt x="62" y="6"/>
                  </a:lnTo>
                  <a:lnTo>
                    <a:pt x="62" y="6"/>
                  </a:lnTo>
                  <a:lnTo>
                    <a:pt x="62" y="6"/>
                  </a:lnTo>
                  <a:lnTo>
                    <a:pt x="62" y="6"/>
                  </a:lnTo>
                  <a:lnTo>
                    <a:pt x="66" y="6"/>
                  </a:lnTo>
                  <a:lnTo>
                    <a:pt x="66" y="6"/>
                  </a:lnTo>
                  <a:lnTo>
                    <a:pt x="66" y="6"/>
                  </a:lnTo>
                  <a:lnTo>
                    <a:pt x="66" y="10"/>
                  </a:lnTo>
                  <a:lnTo>
                    <a:pt x="66" y="10"/>
                  </a:lnTo>
                  <a:lnTo>
                    <a:pt x="66" y="10"/>
                  </a:lnTo>
                  <a:lnTo>
                    <a:pt x="66" y="10"/>
                  </a:lnTo>
                  <a:lnTo>
                    <a:pt x="66" y="10"/>
                  </a:lnTo>
                  <a:close/>
                  <a:moveTo>
                    <a:pt x="40" y="30"/>
                  </a:moveTo>
                  <a:lnTo>
                    <a:pt x="36" y="30"/>
                  </a:lnTo>
                  <a:lnTo>
                    <a:pt x="36" y="26"/>
                  </a:lnTo>
                  <a:lnTo>
                    <a:pt x="40" y="30"/>
                  </a:lnTo>
                  <a:lnTo>
                    <a:pt x="40" y="30"/>
                  </a:lnTo>
                  <a:lnTo>
                    <a:pt x="40" y="30"/>
                  </a:lnTo>
                  <a:close/>
                  <a:moveTo>
                    <a:pt x="30" y="34"/>
                  </a:moveTo>
                  <a:lnTo>
                    <a:pt x="30" y="34"/>
                  </a:lnTo>
                  <a:lnTo>
                    <a:pt x="30" y="34"/>
                  </a:lnTo>
                  <a:lnTo>
                    <a:pt x="30" y="34"/>
                  </a:lnTo>
                  <a:lnTo>
                    <a:pt x="30" y="34"/>
                  </a:lnTo>
                  <a:lnTo>
                    <a:pt x="30" y="34"/>
                  </a:lnTo>
                  <a:lnTo>
                    <a:pt x="30" y="34"/>
                  </a:lnTo>
                  <a:lnTo>
                    <a:pt x="30" y="34"/>
                  </a:lnTo>
                  <a:lnTo>
                    <a:pt x="30" y="34"/>
                  </a:lnTo>
                  <a:lnTo>
                    <a:pt x="30" y="34"/>
                  </a:lnTo>
                  <a:lnTo>
                    <a:pt x="30" y="34"/>
                  </a:lnTo>
                  <a:lnTo>
                    <a:pt x="32" y="34"/>
                  </a:lnTo>
                  <a:lnTo>
                    <a:pt x="32" y="34"/>
                  </a:lnTo>
                  <a:lnTo>
                    <a:pt x="32" y="34"/>
                  </a:lnTo>
                  <a:lnTo>
                    <a:pt x="32" y="34"/>
                  </a:lnTo>
                  <a:lnTo>
                    <a:pt x="32" y="34"/>
                  </a:lnTo>
                  <a:lnTo>
                    <a:pt x="30" y="34"/>
                  </a:lnTo>
                  <a:lnTo>
                    <a:pt x="30" y="34"/>
                  </a:lnTo>
                  <a:lnTo>
                    <a:pt x="30" y="34"/>
                  </a:lnTo>
                  <a:lnTo>
                    <a:pt x="30" y="3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54" name="Freeform 61">
              <a:extLst>
                <a:ext uri="{FF2B5EF4-FFF2-40B4-BE49-F238E27FC236}">
                  <a16:creationId xmlns:a16="http://schemas.microsoft.com/office/drawing/2014/main" id="{9104A444-33DD-CD8C-7A2D-D9E247D0B057}"/>
                </a:ext>
              </a:extLst>
            </p:cNvPr>
            <p:cNvSpPr>
              <a:spLocks/>
            </p:cNvSpPr>
            <p:nvPr/>
          </p:nvSpPr>
          <p:spPr bwMode="auto">
            <a:xfrm>
              <a:off x="5651500" y="3254443"/>
              <a:ext cx="387350" cy="260350"/>
            </a:xfrm>
            <a:custGeom>
              <a:avLst/>
              <a:gdLst>
                <a:gd name="T0" fmla="*/ 168 w 244"/>
                <a:gd name="T1" fmla="*/ 118 h 164"/>
                <a:gd name="T2" fmla="*/ 162 w 244"/>
                <a:gd name="T3" fmla="*/ 126 h 164"/>
                <a:gd name="T4" fmla="*/ 172 w 244"/>
                <a:gd name="T5" fmla="*/ 134 h 164"/>
                <a:gd name="T6" fmla="*/ 176 w 244"/>
                <a:gd name="T7" fmla="*/ 144 h 164"/>
                <a:gd name="T8" fmla="*/ 166 w 244"/>
                <a:gd name="T9" fmla="*/ 156 h 164"/>
                <a:gd name="T10" fmla="*/ 158 w 244"/>
                <a:gd name="T11" fmla="*/ 164 h 164"/>
                <a:gd name="T12" fmla="*/ 146 w 244"/>
                <a:gd name="T13" fmla="*/ 156 h 164"/>
                <a:gd name="T14" fmla="*/ 142 w 244"/>
                <a:gd name="T15" fmla="*/ 144 h 164"/>
                <a:gd name="T16" fmla="*/ 132 w 244"/>
                <a:gd name="T17" fmla="*/ 142 h 164"/>
                <a:gd name="T18" fmla="*/ 116 w 244"/>
                <a:gd name="T19" fmla="*/ 130 h 164"/>
                <a:gd name="T20" fmla="*/ 106 w 244"/>
                <a:gd name="T21" fmla="*/ 122 h 164"/>
                <a:gd name="T22" fmla="*/ 94 w 244"/>
                <a:gd name="T23" fmla="*/ 112 h 164"/>
                <a:gd name="T24" fmla="*/ 86 w 244"/>
                <a:gd name="T25" fmla="*/ 100 h 164"/>
                <a:gd name="T26" fmla="*/ 80 w 244"/>
                <a:gd name="T27" fmla="*/ 86 h 164"/>
                <a:gd name="T28" fmla="*/ 60 w 244"/>
                <a:gd name="T29" fmla="*/ 86 h 164"/>
                <a:gd name="T30" fmla="*/ 60 w 244"/>
                <a:gd name="T31" fmla="*/ 74 h 164"/>
                <a:gd name="T32" fmla="*/ 50 w 244"/>
                <a:gd name="T33" fmla="*/ 62 h 164"/>
                <a:gd name="T34" fmla="*/ 38 w 244"/>
                <a:gd name="T35" fmla="*/ 56 h 164"/>
                <a:gd name="T36" fmla="*/ 34 w 244"/>
                <a:gd name="T37" fmla="*/ 62 h 164"/>
                <a:gd name="T38" fmla="*/ 24 w 244"/>
                <a:gd name="T39" fmla="*/ 66 h 164"/>
                <a:gd name="T40" fmla="*/ 12 w 244"/>
                <a:gd name="T41" fmla="*/ 74 h 164"/>
                <a:gd name="T42" fmla="*/ 12 w 244"/>
                <a:gd name="T43" fmla="*/ 86 h 164"/>
                <a:gd name="T44" fmla="*/ 0 w 244"/>
                <a:gd name="T45" fmla="*/ 78 h 164"/>
                <a:gd name="T46" fmla="*/ 0 w 244"/>
                <a:gd name="T47" fmla="*/ 52 h 164"/>
                <a:gd name="T48" fmla="*/ 0 w 244"/>
                <a:gd name="T49" fmla="*/ 22 h 164"/>
                <a:gd name="T50" fmla="*/ 16 w 244"/>
                <a:gd name="T51" fmla="*/ 8 h 164"/>
                <a:gd name="T52" fmla="*/ 34 w 244"/>
                <a:gd name="T53" fmla="*/ 0 h 164"/>
                <a:gd name="T54" fmla="*/ 82 w 244"/>
                <a:gd name="T55" fmla="*/ 38 h 164"/>
                <a:gd name="T56" fmla="*/ 106 w 244"/>
                <a:gd name="T57" fmla="*/ 38 h 164"/>
                <a:gd name="T58" fmla="*/ 128 w 244"/>
                <a:gd name="T59" fmla="*/ 38 h 164"/>
                <a:gd name="T60" fmla="*/ 136 w 244"/>
                <a:gd name="T61" fmla="*/ 48 h 164"/>
                <a:gd name="T62" fmla="*/ 142 w 244"/>
                <a:gd name="T63" fmla="*/ 62 h 164"/>
                <a:gd name="T64" fmla="*/ 150 w 244"/>
                <a:gd name="T65" fmla="*/ 82 h 164"/>
                <a:gd name="T66" fmla="*/ 166 w 244"/>
                <a:gd name="T67" fmla="*/ 86 h 164"/>
                <a:gd name="T68" fmla="*/ 172 w 244"/>
                <a:gd name="T69" fmla="*/ 96 h 164"/>
                <a:gd name="T70" fmla="*/ 180 w 244"/>
                <a:gd name="T71" fmla="*/ 92 h 164"/>
                <a:gd name="T72" fmla="*/ 192 w 244"/>
                <a:gd name="T73" fmla="*/ 78 h 164"/>
                <a:gd name="T74" fmla="*/ 206 w 244"/>
                <a:gd name="T75" fmla="*/ 70 h 164"/>
                <a:gd name="T76" fmla="*/ 210 w 244"/>
                <a:gd name="T77" fmla="*/ 70 h 164"/>
                <a:gd name="T78" fmla="*/ 198 w 244"/>
                <a:gd name="T79" fmla="*/ 78 h 164"/>
                <a:gd name="T80" fmla="*/ 210 w 244"/>
                <a:gd name="T81" fmla="*/ 86 h 164"/>
                <a:gd name="T82" fmla="*/ 218 w 244"/>
                <a:gd name="T83" fmla="*/ 86 h 164"/>
                <a:gd name="T84" fmla="*/ 224 w 244"/>
                <a:gd name="T85" fmla="*/ 86 h 164"/>
                <a:gd name="T86" fmla="*/ 240 w 244"/>
                <a:gd name="T87" fmla="*/ 92 h 164"/>
                <a:gd name="T88" fmla="*/ 236 w 244"/>
                <a:gd name="T89" fmla="*/ 100 h 164"/>
                <a:gd name="T90" fmla="*/ 224 w 244"/>
                <a:gd name="T91" fmla="*/ 104 h 164"/>
                <a:gd name="T92" fmla="*/ 206 w 244"/>
                <a:gd name="T93" fmla="*/ 104 h 164"/>
                <a:gd name="T94" fmla="*/ 210 w 244"/>
                <a:gd name="T95" fmla="*/ 96 h 164"/>
                <a:gd name="T96" fmla="*/ 202 w 244"/>
                <a:gd name="T97" fmla="*/ 92 h 164"/>
                <a:gd name="T98" fmla="*/ 192 w 244"/>
                <a:gd name="T99" fmla="*/ 92 h 164"/>
                <a:gd name="T100" fmla="*/ 184 w 244"/>
                <a:gd name="T101" fmla="*/ 104 h 164"/>
                <a:gd name="T102" fmla="*/ 184 w 244"/>
                <a:gd name="T103" fmla="*/ 108 h 164"/>
                <a:gd name="T104" fmla="*/ 176 w 244"/>
                <a:gd name="T105" fmla="*/ 11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4" h="164">
                  <a:moveTo>
                    <a:pt x="176" y="112"/>
                  </a:moveTo>
                  <a:lnTo>
                    <a:pt x="176" y="116"/>
                  </a:lnTo>
                  <a:lnTo>
                    <a:pt x="176" y="118"/>
                  </a:lnTo>
                  <a:lnTo>
                    <a:pt x="172" y="118"/>
                  </a:lnTo>
                  <a:lnTo>
                    <a:pt x="168" y="118"/>
                  </a:lnTo>
                  <a:lnTo>
                    <a:pt x="168" y="116"/>
                  </a:lnTo>
                  <a:lnTo>
                    <a:pt x="166" y="116"/>
                  </a:lnTo>
                  <a:lnTo>
                    <a:pt x="162" y="118"/>
                  </a:lnTo>
                  <a:lnTo>
                    <a:pt x="162" y="122"/>
                  </a:lnTo>
                  <a:lnTo>
                    <a:pt x="162" y="126"/>
                  </a:lnTo>
                  <a:lnTo>
                    <a:pt x="166" y="126"/>
                  </a:lnTo>
                  <a:lnTo>
                    <a:pt x="166" y="130"/>
                  </a:lnTo>
                  <a:lnTo>
                    <a:pt x="168" y="130"/>
                  </a:lnTo>
                  <a:lnTo>
                    <a:pt x="172" y="130"/>
                  </a:lnTo>
                  <a:lnTo>
                    <a:pt x="172" y="134"/>
                  </a:lnTo>
                  <a:lnTo>
                    <a:pt x="168" y="134"/>
                  </a:lnTo>
                  <a:lnTo>
                    <a:pt x="168" y="138"/>
                  </a:lnTo>
                  <a:lnTo>
                    <a:pt x="172" y="142"/>
                  </a:lnTo>
                  <a:lnTo>
                    <a:pt x="172" y="144"/>
                  </a:lnTo>
                  <a:lnTo>
                    <a:pt x="176" y="144"/>
                  </a:lnTo>
                  <a:lnTo>
                    <a:pt x="172" y="144"/>
                  </a:lnTo>
                  <a:lnTo>
                    <a:pt x="172" y="148"/>
                  </a:lnTo>
                  <a:lnTo>
                    <a:pt x="168" y="152"/>
                  </a:lnTo>
                  <a:lnTo>
                    <a:pt x="168" y="156"/>
                  </a:lnTo>
                  <a:lnTo>
                    <a:pt x="166" y="156"/>
                  </a:lnTo>
                  <a:lnTo>
                    <a:pt x="166" y="160"/>
                  </a:lnTo>
                  <a:lnTo>
                    <a:pt x="166" y="164"/>
                  </a:lnTo>
                  <a:lnTo>
                    <a:pt x="162" y="160"/>
                  </a:lnTo>
                  <a:lnTo>
                    <a:pt x="162" y="164"/>
                  </a:lnTo>
                  <a:lnTo>
                    <a:pt x="158" y="164"/>
                  </a:lnTo>
                  <a:lnTo>
                    <a:pt x="158" y="160"/>
                  </a:lnTo>
                  <a:lnTo>
                    <a:pt x="154" y="160"/>
                  </a:lnTo>
                  <a:lnTo>
                    <a:pt x="150" y="160"/>
                  </a:lnTo>
                  <a:lnTo>
                    <a:pt x="146" y="160"/>
                  </a:lnTo>
                  <a:lnTo>
                    <a:pt x="146" y="156"/>
                  </a:lnTo>
                  <a:lnTo>
                    <a:pt x="150" y="152"/>
                  </a:lnTo>
                  <a:lnTo>
                    <a:pt x="150" y="148"/>
                  </a:lnTo>
                  <a:lnTo>
                    <a:pt x="146" y="148"/>
                  </a:lnTo>
                  <a:lnTo>
                    <a:pt x="146" y="144"/>
                  </a:lnTo>
                  <a:lnTo>
                    <a:pt x="142" y="144"/>
                  </a:lnTo>
                  <a:lnTo>
                    <a:pt x="138" y="142"/>
                  </a:lnTo>
                  <a:lnTo>
                    <a:pt x="138" y="144"/>
                  </a:lnTo>
                  <a:lnTo>
                    <a:pt x="136" y="144"/>
                  </a:lnTo>
                  <a:lnTo>
                    <a:pt x="136" y="142"/>
                  </a:lnTo>
                  <a:lnTo>
                    <a:pt x="132" y="142"/>
                  </a:lnTo>
                  <a:lnTo>
                    <a:pt x="128" y="138"/>
                  </a:lnTo>
                  <a:lnTo>
                    <a:pt x="124" y="134"/>
                  </a:lnTo>
                  <a:lnTo>
                    <a:pt x="120" y="134"/>
                  </a:lnTo>
                  <a:lnTo>
                    <a:pt x="120" y="130"/>
                  </a:lnTo>
                  <a:lnTo>
                    <a:pt x="116" y="130"/>
                  </a:lnTo>
                  <a:lnTo>
                    <a:pt x="112" y="130"/>
                  </a:lnTo>
                  <a:lnTo>
                    <a:pt x="112" y="126"/>
                  </a:lnTo>
                  <a:lnTo>
                    <a:pt x="110" y="126"/>
                  </a:lnTo>
                  <a:lnTo>
                    <a:pt x="110" y="122"/>
                  </a:lnTo>
                  <a:lnTo>
                    <a:pt x="106" y="122"/>
                  </a:lnTo>
                  <a:lnTo>
                    <a:pt x="106" y="118"/>
                  </a:lnTo>
                  <a:lnTo>
                    <a:pt x="102" y="118"/>
                  </a:lnTo>
                  <a:lnTo>
                    <a:pt x="98" y="116"/>
                  </a:lnTo>
                  <a:lnTo>
                    <a:pt x="94" y="116"/>
                  </a:lnTo>
                  <a:lnTo>
                    <a:pt x="94" y="112"/>
                  </a:lnTo>
                  <a:lnTo>
                    <a:pt x="90" y="112"/>
                  </a:lnTo>
                  <a:lnTo>
                    <a:pt x="90" y="108"/>
                  </a:lnTo>
                  <a:lnTo>
                    <a:pt x="90" y="104"/>
                  </a:lnTo>
                  <a:lnTo>
                    <a:pt x="90" y="100"/>
                  </a:lnTo>
                  <a:lnTo>
                    <a:pt x="86" y="100"/>
                  </a:lnTo>
                  <a:lnTo>
                    <a:pt x="86" y="96"/>
                  </a:lnTo>
                  <a:lnTo>
                    <a:pt x="82" y="96"/>
                  </a:lnTo>
                  <a:lnTo>
                    <a:pt x="82" y="92"/>
                  </a:lnTo>
                  <a:lnTo>
                    <a:pt x="82" y="88"/>
                  </a:lnTo>
                  <a:lnTo>
                    <a:pt x="80" y="86"/>
                  </a:lnTo>
                  <a:lnTo>
                    <a:pt x="76" y="86"/>
                  </a:lnTo>
                  <a:lnTo>
                    <a:pt x="72" y="86"/>
                  </a:lnTo>
                  <a:lnTo>
                    <a:pt x="68" y="86"/>
                  </a:lnTo>
                  <a:lnTo>
                    <a:pt x="64" y="86"/>
                  </a:lnTo>
                  <a:lnTo>
                    <a:pt x="60" y="86"/>
                  </a:lnTo>
                  <a:lnTo>
                    <a:pt x="60" y="82"/>
                  </a:lnTo>
                  <a:lnTo>
                    <a:pt x="56" y="82"/>
                  </a:lnTo>
                  <a:lnTo>
                    <a:pt x="56" y="78"/>
                  </a:lnTo>
                  <a:lnTo>
                    <a:pt x="56" y="74"/>
                  </a:lnTo>
                  <a:lnTo>
                    <a:pt x="60" y="74"/>
                  </a:lnTo>
                  <a:lnTo>
                    <a:pt x="56" y="74"/>
                  </a:lnTo>
                  <a:lnTo>
                    <a:pt x="56" y="70"/>
                  </a:lnTo>
                  <a:lnTo>
                    <a:pt x="56" y="66"/>
                  </a:lnTo>
                  <a:lnTo>
                    <a:pt x="52" y="62"/>
                  </a:lnTo>
                  <a:lnTo>
                    <a:pt x="50" y="62"/>
                  </a:lnTo>
                  <a:lnTo>
                    <a:pt x="46" y="62"/>
                  </a:lnTo>
                  <a:lnTo>
                    <a:pt x="46" y="60"/>
                  </a:lnTo>
                  <a:lnTo>
                    <a:pt x="42" y="60"/>
                  </a:lnTo>
                  <a:lnTo>
                    <a:pt x="38" y="60"/>
                  </a:lnTo>
                  <a:lnTo>
                    <a:pt x="38" y="56"/>
                  </a:lnTo>
                  <a:lnTo>
                    <a:pt x="34" y="56"/>
                  </a:lnTo>
                  <a:lnTo>
                    <a:pt x="34" y="60"/>
                  </a:lnTo>
                  <a:lnTo>
                    <a:pt x="30" y="56"/>
                  </a:lnTo>
                  <a:lnTo>
                    <a:pt x="30" y="60"/>
                  </a:lnTo>
                  <a:lnTo>
                    <a:pt x="34" y="62"/>
                  </a:lnTo>
                  <a:lnTo>
                    <a:pt x="30" y="62"/>
                  </a:lnTo>
                  <a:lnTo>
                    <a:pt x="26" y="60"/>
                  </a:lnTo>
                  <a:lnTo>
                    <a:pt x="26" y="62"/>
                  </a:lnTo>
                  <a:lnTo>
                    <a:pt x="26" y="66"/>
                  </a:lnTo>
                  <a:lnTo>
                    <a:pt x="24" y="66"/>
                  </a:lnTo>
                  <a:lnTo>
                    <a:pt x="20" y="66"/>
                  </a:lnTo>
                  <a:lnTo>
                    <a:pt x="16" y="66"/>
                  </a:lnTo>
                  <a:lnTo>
                    <a:pt x="16" y="70"/>
                  </a:lnTo>
                  <a:lnTo>
                    <a:pt x="12" y="70"/>
                  </a:lnTo>
                  <a:lnTo>
                    <a:pt x="12" y="74"/>
                  </a:lnTo>
                  <a:lnTo>
                    <a:pt x="12" y="78"/>
                  </a:lnTo>
                  <a:lnTo>
                    <a:pt x="12" y="82"/>
                  </a:lnTo>
                  <a:lnTo>
                    <a:pt x="16" y="82"/>
                  </a:lnTo>
                  <a:lnTo>
                    <a:pt x="16" y="86"/>
                  </a:lnTo>
                  <a:lnTo>
                    <a:pt x="12" y="86"/>
                  </a:lnTo>
                  <a:lnTo>
                    <a:pt x="8" y="86"/>
                  </a:lnTo>
                  <a:lnTo>
                    <a:pt x="4" y="86"/>
                  </a:lnTo>
                  <a:lnTo>
                    <a:pt x="0" y="86"/>
                  </a:lnTo>
                  <a:lnTo>
                    <a:pt x="0" y="82"/>
                  </a:lnTo>
                  <a:lnTo>
                    <a:pt x="0" y="78"/>
                  </a:lnTo>
                  <a:lnTo>
                    <a:pt x="0" y="74"/>
                  </a:lnTo>
                  <a:lnTo>
                    <a:pt x="0" y="66"/>
                  </a:lnTo>
                  <a:lnTo>
                    <a:pt x="0" y="60"/>
                  </a:lnTo>
                  <a:lnTo>
                    <a:pt x="0" y="56"/>
                  </a:lnTo>
                  <a:lnTo>
                    <a:pt x="0" y="52"/>
                  </a:lnTo>
                  <a:lnTo>
                    <a:pt x="0" y="48"/>
                  </a:lnTo>
                  <a:lnTo>
                    <a:pt x="0" y="46"/>
                  </a:lnTo>
                  <a:lnTo>
                    <a:pt x="0" y="38"/>
                  </a:lnTo>
                  <a:lnTo>
                    <a:pt x="0" y="34"/>
                  </a:lnTo>
                  <a:lnTo>
                    <a:pt x="0" y="22"/>
                  </a:lnTo>
                  <a:lnTo>
                    <a:pt x="0" y="16"/>
                  </a:lnTo>
                  <a:lnTo>
                    <a:pt x="0" y="12"/>
                  </a:lnTo>
                  <a:lnTo>
                    <a:pt x="4" y="12"/>
                  </a:lnTo>
                  <a:lnTo>
                    <a:pt x="8" y="8"/>
                  </a:lnTo>
                  <a:lnTo>
                    <a:pt x="16" y="8"/>
                  </a:lnTo>
                  <a:lnTo>
                    <a:pt x="20" y="4"/>
                  </a:lnTo>
                  <a:lnTo>
                    <a:pt x="24" y="4"/>
                  </a:lnTo>
                  <a:lnTo>
                    <a:pt x="26" y="4"/>
                  </a:lnTo>
                  <a:lnTo>
                    <a:pt x="30" y="0"/>
                  </a:lnTo>
                  <a:lnTo>
                    <a:pt x="34" y="0"/>
                  </a:lnTo>
                  <a:lnTo>
                    <a:pt x="50" y="12"/>
                  </a:lnTo>
                  <a:lnTo>
                    <a:pt x="72" y="26"/>
                  </a:lnTo>
                  <a:lnTo>
                    <a:pt x="76" y="30"/>
                  </a:lnTo>
                  <a:lnTo>
                    <a:pt x="80" y="34"/>
                  </a:lnTo>
                  <a:lnTo>
                    <a:pt x="82" y="38"/>
                  </a:lnTo>
                  <a:lnTo>
                    <a:pt x="82" y="42"/>
                  </a:lnTo>
                  <a:lnTo>
                    <a:pt x="90" y="42"/>
                  </a:lnTo>
                  <a:lnTo>
                    <a:pt x="94" y="42"/>
                  </a:lnTo>
                  <a:lnTo>
                    <a:pt x="102" y="38"/>
                  </a:lnTo>
                  <a:lnTo>
                    <a:pt x="106" y="38"/>
                  </a:lnTo>
                  <a:lnTo>
                    <a:pt x="110" y="42"/>
                  </a:lnTo>
                  <a:lnTo>
                    <a:pt x="112" y="42"/>
                  </a:lnTo>
                  <a:lnTo>
                    <a:pt x="120" y="42"/>
                  </a:lnTo>
                  <a:lnTo>
                    <a:pt x="124" y="38"/>
                  </a:lnTo>
                  <a:lnTo>
                    <a:pt x="128" y="38"/>
                  </a:lnTo>
                  <a:lnTo>
                    <a:pt x="128" y="42"/>
                  </a:lnTo>
                  <a:lnTo>
                    <a:pt x="132" y="42"/>
                  </a:lnTo>
                  <a:lnTo>
                    <a:pt x="132" y="46"/>
                  </a:lnTo>
                  <a:lnTo>
                    <a:pt x="136" y="46"/>
                  </a:lnTo>
                  <a:lnTo>
                    <a:pt x="136" y="48"/>
                  </a:lnTo>
                  <a:lnTo>
                    <a:pt x="138" y="52"/>
                  </a:lnTo>
                  <a:lnTo>
                    <a:pt x="142" y="52"/>
                  </a:lnTo>
                  <a:lnTo>
                    <a:pt x="142" y="56"/>
                  </a:lnTo>
                  <a:lnTo>
                    <a:pt x="142" y="60"/>
                  </a:lnTo>
                  <a:lnTo>
                    <a:pt x="142" y="62"/>
                  </a:lnTo>
                  <a:lnTo>
                    <a:pt x="142" y="66"/>
                  </a:lnTo>
                  <a:lnTo>
                    <a:pt x="142" y="70"/>
                  </a:lnTo>
                  <a:lnTo>
                    <a:pt x="146" y="70"/>
                  </a:lnTo>
                  <a:lnTo>
                    <a:pt x="150" y="74"/>
                  </a:lnTo>
                  <a:lnTo>
                    <a:pt x="150" y="82"/>
                  </a:lnTo>
                  <a:lnTo>
                    <a:pt x="150" y="86"/>
                  </a:lnTo>
                  <a:lnTo>
                    <a:pt x="154" y="86"/>
                  </a:lnTo>
                  <a:lnTo>
                    <a:pt x="158" y="86"/>
                  </a:lnTo>
                  <a:lnTo>
                    <a:pt x="162" y="86"/>
                  </a:lnTo>
                  <a:lnTo>
                    <a:pt x="166" y="86"/>
                  </a:lnTo>
                  <a:lnTo>
                    <a:pt x="168" y="86"/>
                  </a:lnTo>
                  <a:lnTo>
                    <a:pt x="168" y="88"/>
                  </a:lnTo>
                  <a:lnTo>
                    <a:pt x="172" y="88"/>
                  </a:lnTo>
                  <a:lnTo>
                    <a:pt x="168" y="92"/>
                  </a:lnTo>
                  <a:lnTo>
                    <a:pt x="172" y="96"/>
                  </a:lnTo>
                  <a:lnTo>
                    <a:pt x="176" y="96"/>
                  </a:lnTo>
                  <a:lnTo>
                    <a:pt x="180" y="96"/>
                  </a:lnTo>
                  <a:lnTo>
                    <a:pt x="176" y="96"/>
                  </a:lnTo>
                  <a:lnTo>
                    <a:pt x="176" y="92"/>
                  </a:lnTo>
                  <a:lnTo>
                    <a:pt x="180" y="92"/>
                  </a:lnTo>
                  <a:lnTo>
                    <a:pt x="180" y="88"/>
                  </a:lnTo>
                  <a:lnTo>
                    <a:pt x="184" y="86"/>
                  </a:lnTo>
                  <a:lnTo>
                    <a:pt x="184" y="82"/>
                  </a:lnTo>
                  <a:lnTo>
                    <a:pt x="188" y="82"/>
                  </a:lnTo>
                  <a:lnTo>
                    <a:pt x="192" y="78"/>
                  </a:lnTo>
                  <a:lnTo>
                    <a:pt x="194" y="78"/>
                  </a:lnTo>
                  <a:lnTo>
                    <a:pt x="198" y="74"/>
                  </a:lnTo>
                  <a:lnTo>
                    <a:pt x="202" y="70"/>
                  </a:lnTo>
                  <a:lnTo>
                    <a:pt x="202" y="66"/>
                  </a:lnTo>
                  <a:lnTo>
                    <a:pt x="206" y="70"/>
                  </a:lnTo>
                  <a:lnTo>
                    <a:pt x="206" y="66"/>
                  </a:lnTo>
                  <a:lnTo>
                    <a:pt x="210" y="66"/>
                  </a:lnTo>
                  <a:lnTo>
                    <a:pt x="214" y="62"/>
                  </a:lnTo>
                  <a:lnTo>
                    <a:pt x="214" y="66"/>
                  </a:lnTo>
                  <a:lnTo>
                    <a:pt x="210" y="70"/>
                  </a:lnTo>
                  <a:lnTo>
                    <a:pt x="206" y="70"/>
                  </a:lnTo>
                  <a:lnTo>
                    <a:pt x="206" y="74"/>
                  </a:lnTo>
                  <a:lnTo>
                    <a:pt x="202" y="74"/>
                  </a:lnTo>
                  <a:lnTo>
                    <a:pt x="202" y="78"/>
                  </a:lnTo>
                  <a:lnTo>
                    <a:pt x="198" y="78"/>
                  </a:lnTo>
                  <a:lnTo>
                    <a:pt x="198" y="82"/>
                  </a:lnTo>
                  <a:lnTo>
                    <a:pt x="202" y="82"/>
                  </a:lnTo>
                  <a:lnTo>
                    <a:pt x="206" y="82"/>
                  </a:lnTo>
                  <a:lnTo>
                    <a:pt x="210" y="82"/>
                  </a:lnTo>
                  <a:lnTo>
                    <a:pt x="210" y="86"/>
                  </a:lnTo>
                  <a:lnTo>
                    <a:pt x="214" y="86"/>
                  </a:lnTo>
                  <a:lnTo>
                    <a:pt x="218" y="88"/>
                  </a:lnTo>
                  <a:lnTo>
                    <a:pt x="218" y="86"/>
                  </a:lnTo>
                  <a:lnTo>
                    <a:pt x="218" y="82"/>
                  </a:lnTo>
                  <a:lnTo>
                    <a:pt x="218" y="86"/>
                  </a:lnTo>
                  <a:lnTo>
                    <a:pt x="222" y="86"/>
                  </a:lnTo>
                  <a:lnTo>
                    <a:pt x="222" y="82"/>
                  </a:lnTo>
                  <a:lnTo>
                    <a:pt x="222" y="78"/>
                  </a:lnTo>
                  <a:lnTo>
                    <a:pt x="224" y="82"/>
                  </a:lnTo>
                  <a:lnTo>
                    <a:pt x="224" y="86"/>
                  </a:lnTo>
                  <a:lnTo>
                    <a:pt x="228" y="86"/>
                  </a:lnTo>
                  <a:lnTo>
                    <a:pt x="228" y="88"/>
                  </a:lnTo>
                  <a:lnTo>
                    <a:pt x="232" y="88"/>
                  </a:lnTo>
                  <a:lnTo>
                    <a:pt x="236" y="92"/>
                  </a:lnTo>
                  <a:lnTo>
                    <a:pt x="240" y="92"/>
                  </a:lnTo>
                  <a:lnTo>
                    <a:pt x="244" y="92"/>
                  </a:lnTo>
                  <a:lnTo>
                    <a:pt x="240" y="92"/>
                  </a:lnTo>
                  <a:lnTo>
                    <a:pt x="240" y="96"/>
                  </a:lnTo>
                  <a:lnTo>
                    <a:pt x="236" y="96"/>
                  </a:lnTo>
                  <a:lnTo>
                    <a:pt x="236" y="100"/>
                  </a:lnTo>
                  <a:lnTo>
                    <a:pt x="232" y="100"/>
                  </a:lnTo>
                  <a:lnTo>
                    <a:pt x="232" y="96"/>
                  </a:lnTo>
                  <a:lnTo>
                    <a:pt x="232" y="100"/>
                  </a:lnTo>
                  <a:lnTo>
                    <a:pt x="228" y="100"/>
                  </a:lnTo>
                  <a:lnTo>
                    <a:pt x="224" y="104"/>
                  </a:lnTo>
                  <a:lnTo>
                    <a:pt x="222" y="108"/>
                  </a:lnTo>
                  <a:lnTo>
                    <a:pt x="218" y="104"/>
                  </a:lnTo>
                  <a:lnTo>
                    <a:pt x="214" y="104"/>
                  </a:lnTo>
                  <a:lnTo>
                    <a:pt x="210" y="104"/>
                  </a:lnTo>
                  <a:lnTo>
                    <a:pt x="206" y="104"/>
                  </a:lnTo>
                  <a:lnTo>
                    <a:pt x="202" y="104"/>
                  </a:lnTo>
                  <a:lnTo>
                    <a:pt x="202" y="100"/>
                  </a:lnTo>
                  <a:lnTo>
                    <a:pt x="206" y="100"/>
                  </a:lnTo>
                  <a:lnTo>
                    <a:pt x="206" y="96"/>
                  </a:lnTo>
                  <a:lnTo>
                    <a:pt x="210" y="96"/>
                  </a:lnTo>
                  <a:lnTo>
                    <a:pt x="210" y="92"/>
                  </a:lnTo>
                  <a:lnTo>
                    <a:pt x="206" y="92"/>
                  </a:lnTo>
                  <a:lnTo>
                    <a:pt x="206" y="88"/>
                  </a:lnTo>
                  <a:lnTo>
                    <a:pt x="202" y="88"/>
                  </a:lnTo>
                  <a:lnTo>
                    <a:pt x="202" y="92"/>
                  </a:lnTo>
                  <a:lnTo>
                    <a:pt x="198" y="92"/>
                  </a:lnTo>
                  <a:lnTo>
                    <a:pt x="198" y="96"/>
                  </a:lnTo>
                  <a:lnTo>
                    <a:pt x="194" y="96"/>
                  </a:lnTo>
                  <a:lnTo>
                    <a:pt x="192" y="96"/>
                  </a:lnTo>
                  <a:lnTo>
                    <a:pt x="192" y="92"/>
                  </a:lnTo>
                  <a:lnTo>
                    <a:pt x="188" y="92"/>
                  </a:lnTo>
                  <a:lnTo>
                    <a:pt x="188" y="96"/>
                  </a:lnTo>
                  <a:lnTo>
                    <a:pt x="188" y="100"/>
                  </a:lnTo>
                  <a:lnTo>
                    <a:pt x="188" y="104"/>
                  </a:lnTo>
                  <a:lnTo>
                    <a:pt x="184" y="104"/>
                  </a:lnTo>
                  <a:lnTo>
                    <a:pt x="180" y="104"/>
                  </a:lnTo>
                  <a:lnTo>
                    <a:pt x="176" y="104"/>
                  </a:lnTo>
                  <a:lnTo>
                    <a:pt x="176" y="108"/>
                  </a:lnTo>
                  <a:lnTo>
                    <a:pt x="180" y="108"/>
                  </a:lnTo>
                  <a:lnTo>
                    <a:pt x="184" y="108"/>
                  </a:lnTo>
                  <a:lnTo>
                    <a:pt x="180" y="108"/>
                  </a:lnTo>
                  <a:lnTo>
                    <a:pt x="180" y="112"/>
                  </a:lnTo>
                  <a:lnTo>
                    <a:pt x="176" y="112"/>
                  </a:lnTo>
                  <a:lnTo>
                    <a:pt x="176" y="112"/>
                  </a:lnTo>
                  <a:lnTo>
                    <a:pt x="176" y="11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55" name="Freeform 62">
              <a:extLst>
                <a:ext uri="{FF2B5EF4-FFF2-40B4-BE49-F238E27FC236}">
                  <a16:creationId xmlns:a16="http://schemas.microsoft.com/office/drawing/2014/main" id="{D8FECC9B-3F64-6406-C26C-33968367A25C}"/>
                </a:ext>
              </a:extLst>
            </p:cNvPr>
            <p:cNvSpPr>
              <a:spLocks noEditPoints="1"/>
            </p:cNvSpPr>
            <p:nvPr/>
          </p:nvSpPr>
          <p:spPr bwMode="auto">
            <a:xfrm>
              <a:off x="6689725" y="3918018"/>
              <a:ext cx="158750" cy="409575"/>
            </a:xfrm>
            <a:custGeom>
              <a:avLst/>
              <a:gdLst>
                <a:gd name="T0" fmla="*/ 78 w 100"/>
                <a:gd name="T1" fmla="*/ 122 h 258"/>
                <a:gd name="T2" fmla="*/ 86 w 100"/>
                <a:gd name="T3" fmla="*/ 130 h 258"/>
                <a:gd name="T4" fmla="*/ 92 w 100"/>
                <a:gd name="T5" fmla="*/ 138 h 258"/>
                <a:gd name="T6" fmla="*/ 96 w 100"/>
                <a:gd name="T7" fmla="*/ 148 h 258"/>
                <a:gd name="T8" fmla="*/ 96 w 100"/>
                <a:gd name="T9" fmla="*/ 168 h 258"/>
                <a:gd name="T10" fmla="*/ 100 w 100"/>
                <a:gd name="T11" fmla="*/ 178 h 258"/>
                <a:gd name="T12" fmla="*/ 100 w 100"/>
                <a:gd name="T13" fmla="*/ 194 h 258"/>
                <a:gd name="T14" fmla="*/ 96 w 100"/>
                <a:gd name="T15" fmla="*/ 198 h 258"/>
                <a:gd name="T16" fmla="*/ 92 w 100"/>
                <a:gd name="T17" fmla="*/ 212 h 258"/>
                <a:gd name="T18" fmla="*/ 78 w 100"/>
                <a:gd name="T19" fmla="*/ 220 h 258"/>
                <a:gd name="T20" fmla="*/ 62 w 100"/>
                <a:gd name="T21" fmla="*/ 220 h 258"/>
                <a:gd name="T22" fmla="*/ 62 w 100"/>
                <a:gd name="T23" fmla="*/ 228 h 258"/>
                <a:gd name="T24" fmla="*/ 60 w 100"/>
                <a:gd name="T25" fmla="*/ 232 h 258"/>
                <a:gd name="T26" fmla="*/ 56 w 100"/>
                <a:gd name="T27" fmla="*/ 232 h 258"/>
                <a:gd name="T28" fmla="*/ 52 w 100"/>
                <a:gd name="T29" fmla="*/ 234 h 258"/>
                <a:gd name="T30" fmla="*/ 48 w 100"/>
                <a:gd name="T31" fmla="*/ 246 h 258"/>
                <a:gd name="T32" fmla="*/ 34 w 100"/>
                <a:gd name="T33" fmla="*/ 258 h 258"/>
                <a:gd name="T34" fmla="*/ 36 w 100"/>
                <a:gd name="T35" fmla="*/ 238 h 258"/>
                <a:gd name="T36" fmla="*/ 34 w 100"/>
                <a:gd name="T37" fmla="*/ 228 h 258"/>
                <a:gd name="T38" fmla="*/ 40 w 100"/>
                <a:gd name="T39" fmla="*/ 216 h 258"/>
                <a:gd name="T40" fmla="*/ 56 w 100"/>
                <a:gd name="T41" fmla="*/ 216 h 258"/>
                <a:gd name="T42" fmla="*/ 56 w 100"/>
                <a:gd name="T43" fmla="*/ 204 h 258"/>
                <a:gd name="T44" fmla="*/ 62 w 100"/>
                <a:gd name="T45" fmla="*/ 198 h 258"/>
                <a:gd name="T46" fmla="*/ 74 w 100"/>
                <a:gd name="T47" fmla="*/ 186 h 258"/>
                <a:gd name="T48" fmla="*/ 70 w 100"/>
                <a:gd name="T49" fmla="*/ 164 h 258"/>
                <a:gd name="T50" fmla="*/ 74 w 100"/>
                <a:gd name="T51" fmla="*/ 148 h 258"/>
                <a:gd name="T52" fmla="*/ 70 w 100"/>
                <a:gd name="T53" fmla="*/ 134 h 258"/>
                <a:gd name="T54" fmla="*/ 66 w 100"/>
                <a:gd name="T55" fmla="*/ 122 h 258"/>
                <a:gd name="T56" fmla="*/ 60 w 100"/>
                <a:gd name="T57" fmla="*/ 112 h 258"/>
                <a:gd name="T58" fmla="*/ 48 w 100"/>
                <a:gd name="T59" fmla="*/ 100 h 258"/>
                <a:gd name="T60" fmla="*/ 40 w 100"/>
                <a:gd name="T61" fmla="*/ 86 h 258"/>
                <a:gd name="T62" fmla="*/ 26 w 100"/>
                <a:gd name="T63" fmla="*/ 74 h 258"/>
                <a:gd name="T64" fmla="*/ 26 w 100"/>
                <a:gd name="T65" fmla="*/ 62 h 258"/>
                <a:gd name="T66" fmla="*/ 36 w 100"/>
                <a:gd name="T67" fmla="*/ 58 h 258"/>
                <a:gd name="T68" fmla="*/ 26 w 100"/>
                <a:gd name="T69" fmla="*/ 42 h 258"/>
                <a:gd name="T70" fmla="*/ 10 w 100"/>
                <a:gd name="T71" fmla="*/ 44 h 258"/>
                <a:gd name="T72" fmla="*/ 10 w 100"/>
                <a:gd name="T73" fmla="*/ 34 h 258"/>
                <a:gd name="T74" fmla="*/ 0 w 100"/>
                <a:gd name="T75" fmla="*/ 18 h 258"/>
                <a:gd name="T76" fmla="*/ 10 w 100"/>
                <a:gd name="T77" fmla="*/ 14 h 258"/>
                <a:gd name="T78" fmla="*/ 22 w 100"/>
                <a:gd name="T79" fmla="*/ 12 h 258"/>
                <a:gd name="T80" fmla="*/ 36 w 100"/>
                <a:gd name="T81" fmla="*/ 8 h 258"/>
                <a:gd name="T82" fmla="*/ 48 w 100"/>
                <a:gd name="T83" fmla="*/ 8 h 258"/>
                <a:gd name="T84" fmla="*/ 62 w 100"/>
                <a:gd name="T85" fmla="*/ 14 h 258"/>
                <a:gd name="T86" fmla="*/ 70 w 100"/>
                <a:gd name="T87" fmla="*/ 30 h 258"/>
                <a:gd name="T88" fmla="*/ 74 w 100"/>
                <a:gd name="T89" fmla="*/ 38 h 258"/>
                <a:gd name="T90" fmla="*/ 70 w 100"/>
                <a:gd name="T91" fmla="*/ 42 h 258"/>
                <a:gd name="T92" fmla="*/ 62 w 100"/>
                <a:gd name="T93" fmla="*/ 48 h 258"/>
                <a:gd name="T94" fmla="*/ 56 w 100"/>
                <a:gd name="T95" fmla="*/ 58 h 258"/>
                <a:gd name="T96" fmla="*/ 52 w 100"/>
                <a:gd name="T97" fmla="*/ 70 h 258"/>
                <a:gd name="T98" fmla="*/ 52 w 100"/>
                <a:gd name="T99" fmla="*/ 88 h 258"/>
                <a:gd name="T100" fmla="*/ 62 w 100"/>
                <a:gd name="T101" fmla="*/ 108 h 258"/>
                <a:gd name="T102" fmla="*/ 66 w 100"/>
                <a:gd name="T103" fmla="*/ 224 h 258"/>
                <a:gd name="T104" fmla="*/ 62 w 100"/>
                <a:gd name="T105" fmla="*/ 224 h 258"/>
                <a:gd name="T106" fmla="*/ 74 w 100"/>
                <a:gd name="T107" fmla="*/ 38 h 258"/>
                <a:gd name="T108" fmla="*/ 66 w 100"/>
                <a:gd name="T109" fmla="*/ 44 h 258"/>
                <a:gd name="T110" fmla="*/ 26 w 100"/>
                <a:gd name="T111" fmla="*/ 22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 h="258">
                  <a:moveTo>
                    <a:pt x="66" y="112"/>
                  </a:moveTo>
                  <a:lnTo>
                    <a:pt x="70" y="112"/>
                  </a:lnTo>
                  <a:lnTo>
                    <a:pt x="70" y="116"/>
                  </a:lnTo>
                  <a:lnTo>
                    <a:pt x="74" y="118"/>
                  </a:lnTo>
                  <a:lnTo>
                    <a:pt x="78" y="118"/>
                  </a:lnTo>
                  <a:lnTo>
                    <a:pt x="78" y="122"/>
                  </a:lnTo>
                  <a:lnTo>
                    <a:pt x="82" y="122"/>
                  </a:lnTo>
                  <a:lnTo>
                    <a:pt x="82" y="126"/>
                  </a:lnTo>
                  <a:lnTo>
                    <a:pt x="86" y="126"/>
                  </a:lnTo>
                  <a:lnTo>
                    <a:pt x="82" y="126"/>
                  </a:lnTo>
                  <a:lnTo>
                    <a:pt x="86" y="126"/>
                  </a:lnTo>
                  <a:lnTo>
                    <a:pt x="86" y="130"/>
                  </a:lnTo>
                  <a:lnTo>
                    <a:pt x="86" y="126"/>
                  </a:lnTo>
                  <a:lnTo>
                    <a:pt x="86" y="130"/>
                  </a:lnTo>
                  <a:lnTo>
                    <a:pt x="86" y="134"/>
                  </a:lnTo>
                  <a:lnTo>
                    <a:pt x="90" y="134"/>
                  </a:lnTo>
                  <a:lnTo>
                    <a:pt x="90" y="138"/>
                  </a:lnTo>
                  <a:lnTo>
                    <a:pt x="92" y="138"/>
                  </a:lnTo>
                  <a:lnTo>
                    <a:pt x="92" y="142"/>
                  </a:lnTo>
                  <a:lnTo>
                    <a:pt x="92" y="138"/>
                  </a:lnTo>
                  <a:lnTo>
                    <a:pt x="92" y="142"/>
                  </a:lnTo>
                  <a:lnTo>
                    <a:pt x="92" y="146"/>
                  </a:lnTo>
                  <a:lnTo>
                    <a:pt x="92" y="148"/>
                  </a:lnTo>
                  <a:lnTo>
                    <a:pt x="96" y="148"/>
                  </a:lnTo>
                  <a:lnTo>
                    <a:pt x="96" y="152"/>
                  </a:lnTo>
                  <a:lnTo>
                    <a:pt x="96" y="156"/>
                  </a:lnTo>
                  <a:lnTo>
                    <a:pt x="96" y="160"/>
                  </a:lnTo>
                  <a:lnTo>
                    <a:pt x="100" y="164"/>
                  </a:lnTo>
                  <a:lnTo>
                    <a:pt x="100" y="168"/>
                  </a:lnTo>
                  <a:lnTo>
                    <a:pt x="96" y="168"/>
                  </a:lnTo>
                  <a:lnTo>
                    <a:pt x="100" y="168"/>
                  </a:lnTo>
                  <a:lnTo>
                    <a:pt x="96" y="168"/>
                  </a:lnTo>
                  <a:lnTo>
                    <a:pt x="100" y="168"/>
                  </a:lnTo>
                  <a:lnTo>
                    <a:pt x="100" y="172"/>
                  </a:lnTo>
                  <a:lnTo>
                    <a:pt x="100" y="174"/>
                  </a:lnTo>
                  <a:lnTo>
                    <a:pt x="100" y="178"/>
                  </a:lnTo>
                  <a:lnTo>
                    <a:pt x="100" y="182"/>
                  </a:lnTo>
                  <a:lnTo>
                    <a:pt x="100" y="186"/>
                  </a:lnTo>
                  <a:lnTo>
                    <a:pt x="96" y="186"/>
                  </a:lnTo>
                  <a:lnTo>
                    <a:pt x="96" y="190"/>
                  </a:lnTo>
                  <a:lnTo>
                    <a:pt x="100" y="190"/>
                  </a:lnTo>
                  <a:lnTo>
                    <a:pt x="100" y="194"/>
                  </a:lnTo>
                  <a:lnTo>
                    <a:pt x="100" y="190"/>
                  </a:lnTo>
                  <a:lnTo>
                    <a:pt x="96" y="190"/>
                  </a:lnTo>
                  <a:lnTo>
                    <a:pt x="96" y="194"/>
                  </a:lnTo>
                  <a:lnTo>
                    <a:pt x="96" y="198"/>
                  </a:lnTo>
                  <a:lnTo>
                    <a:pt x="100" y="202"/>
                  </a:lnTo>
                  <a:lnTo>
                    <a:pt x="96" y="198"/>
                  </a:lnTo>
                  <a:lnTo>
                    <a:pt x="96" y="202"/>
                  </a:lnTo>
                  <a:lnTo>
                    <a:pt x="96" y="204"/>
                  </a:lnTo>
                  <a:lnTo>
                    <a:pt x="96" y="208"/>
                  </a:lnTo>
                  <a:lnTo>
                    <a:pt x="92" y="212"/>
                  </a:lnTo>
                  <a:lnTo>
                    <a:pt x="92" y="208"/>
                  </a:lnTo>
                  <a:lnTo>
                    <a:pt x="92" y="212"/>
                  </a:lnTo>
                  <a:lnTo>
                    <a:pt x="90" y="212"/>
                  </a:lnTo>
                  <a:lnTo>
                    <a:pt x="90" y="216"/>
                  </a:lnTo>
                  <a:lnTo>
                    <a:pt x="86" y="216"/>
                  </a:lnTo>
                  <a:lnTo>
                    <a:pt x="82" y="216"/>
                  </a:lnTo>
                  <a:lnTo>
                    <a:pt x="82" y="220"/>
                  </a:lnTo>
                  <a:lnTo>
                    <a:pt x="78" y="220"/>
                  </a:lnTo>
                  <a:lnTo>
                    <a:pt x="78" y="224"/>
                  </a:lnTo>
                  <a:lnTo>
                    <a:pt x="74" y="224"/>
                  </a:lnTo>
                  <a:lnTo>
                    <a:pt x="70" y="228"/>
                  </a:lnTo>
                  <a:lnTo>
                    <a:pt x="70" y="224"/>
                  </a:lnTo>
                  <a:lnTo>
                    <a:pt x="66" y="224"/>
                  </a:lnTo>
                  <a:lnTo>
                    <a:pt x="62" y="220"/>
                  </a:lnTo>
                  <a:lnTo>
                    <a:pt x="62" y="224"/>
                  </a:lnTo>
                  <a:lnTo>
                    <a:pt x="62" y="228"/>
                  </a:lnTo>
                  <a:lnTo>
                    <a:pt x="62" y="224"/>
                  </a:lnTo>
                  <a:lnTo>
                    <a:pt x="62" y="228"/>
                  </a:lnTo>
                  <a:lnTo>
                    <a:pt x="60" y="228"/>
                  </a:lnTo>
                  <a:lnTo>
                    <a:pt x="62" y="228"/>
                  </a:lnTo>
                  <a:lnTo>
                    <a:pt x="62" y="232"/>
                  </a:lnTo>
                  <a:lnTo>
                    <a:pt x="62" y="234"/>
                  </a:lnTo>
                  <a:lnTo>
                    <a:pt x="60" y="232"/>
                  </a:lnTo>
                  <a:lnTo>
                    <a:pt x="60" y="228"/>
                  </a:lnTo>
                  <a:lnTo>
                    <a:pt x="56" y="228"/>
                  </a:lnTo>
                  <a:lnTo>
                    <a:pt x="60" y="232"/>
                  </a:lnTo>
                  <a:lnTo>
                    <a:pt x="60" y="234"/>
                  </a:lnTo>
                  <a:lnTo>
                    <a:pt x="62" y="234"/>
                  </a:lnTo>
                  <a:lnTo>
                    <a:pt x="60" y="234"/>
                  </a:lnTo>
                  <a:lnTo>
                    <a:pt x="56" y="232"/>
                  </a:lnTo>
                  <a:lnTo>
                    <a:pt x="56" y="228"/>
                  </a:lnTo>
                  <a:lnTo>
                    <a:pt x="56" y="232"/>
                  </a:lnTo>
                  <a:lnTo>
                    <a:pt x="56" y="234"/>
                  </a:lnTo>
                  <a:lnTo>
                    <a:pt x="60" y="234"/>
                  </a:lnTo>
                  <a:lnTo>
                    <a:pt x="60" y="238"/>
                  </a:lnTo>
                  <a:lnTo>
                    <a:pt x="60" y="242"/>
                  </a:lnTo>
                  <a:lnTo>
                    <a:pt x="56" y="238"/>
                  </a:lnTo>
                  <a:lnTo>
                    <a:pt x="52" y="234"/>
                  </a:lnTo>
                  <a:lnTo>
                    <a:pt x="52" y="238"/>
                  </a:lnTo>
                  <a:lnTo>
                    <a:pt x="56" y="238"/>
                  </a:lnTo>
                  <a:lnTo>
                    <a:pt x="56" y="242"/>
                  </a:lnTo>
                  <a:lnTo>
                    <a:pt x="56" y="246"/>
                  </a:lnTo>
                  <a:lnTo>
                    <a:pt x="52" y="246"/>
                  </a:lnTo>
                  <a:lnTo>
                    <a:pt x="48" y="246"/>
                  </a:lnTo>
                  <a:lnTo>
                    <a:pt x="48" y="250"/>
                  </a:lnTo>
                  <a:lnTo>
                    <a:pt x="44" y="250"/>
                  </a:lnTo>
                  <a:lnTo>
                    <a:pt x="44" y="254"/>
                  </a:lnTo>
                  <a:lnTo>
                    <a:pt x="40" y="258"/>
                  </a:lnTo>
                  <a:lnTo>
                    <a:pt x="36" y="258"/>
                  </a:lnTo>
                  <a:lnTo>
                    <a:pt x="34" y="258"/>
                  </a:lnTo>
                  <a:lnTo>
                    <a:pt x="36" y="258"/>
                  </a:lnTo>
                  <a:lnTo>
                    <a:pt x="36" y="254"/>
                  </a:lnTo>
                  <a:lnTo>
                    <a:pt x="36" y="250"/>
                  </a:lnTo>
                  <a:lnTo>
                    <a:pt x="36" y="246"/>
                  </a:lnTo>
                  <a:lnTo>
                    <a:pt x="36" y="242"/>
                  </a:lnTo>
                  <a:lnTo>
                    <a:pt x="36" y="238"/>
                  </a:lnTo>
                  <a:lnTo>
                    <a:pt x="36" y="234"/>
                  </a:lnTo>
                  <a:lnTo>
                    <a:pt x="40" y="234"/>
                  </a:lnTo>
                  <a:lnTo>
                    <a:pt x="40" y="232"/>
                  </a:lnTo>
                  <a:lnTo>
                    <a:pt x="36" y="232"/>
                  </a:lnTo>
                  <a:lnTo>
                    <a:pt x="34" y="232"/>
                  </a:lnTo>
                  <a:lnTo>
                    <a:pt x="34" y="228"/>
                  </a:lnTo>
                  <a:lnTo>
                    <a:pt x="30" y="228"/>
                  </a:lnTo>
                  <a:lnTo>
                    <a:pt x="34" y="228"/>
                  </a:lnTo>
                  <a:lnTo>
                    <a:pt x="34" y="224"/>
                  </a:lnTo>
                  <a:lnTo>
                    <a:pt x="36" y="224"/>
                  </a:lnTo>
                  <a:lnTo>
                    <a:pt x="40" y="220"/>
                  </a:lnTo>
                  <a:lnTo>
                    <a:pt x="40" y="216"/>
                  </a:lnTo>
                  <a:lnTo>
                    <a:pt x="44" y="220"/>
                  </a:lnTo>
                  <a:lnTo>
                    <a:pt x="44" y="216"/>
                  </a:lnTo>
                  <a:lnTo>
                    <a:pt x="48" y="216"/>
                  </a:lnTo>
                  <a:lnTo>
                    <a:pt x="52" y="216"/>
                  </a:lnTo>
                  <a:lnTo>
                    <a:pt x="56" y="220"/>
                  </a:lnTo>
                  <a:lnTo>
                    <a:pt x="56" y="216"/>
                  </a:lnTo>
                  <a:lnTo>
                    <a:pt x="52" y="212"/>
                  </a:lnTo>
                  <a:lnTo>
                    <a:pt x="52" y="208"/>
                  </a:lnTo>
                  <a:lnTo>
                    <a:pt x="52" y="204"/>
                  </a:lnTo>
                  <a:lnTo>
                    <a:pt x="52" y="202"/>
                  </a:lnTo>
                  <a:lnTo>
                    <a:pt x="56" y="202"/>
                  </a:lnTo>
                  <a:lnTo>
                    <a:pt x="56" y="204"/>
                  </a:lnTo>
                  <a:lnTo>
                    <a:pt x="60" y="204"/>
                  </a:lnTo>
                  <a:lnTo>
                    <a:pt x="60" y="202"/>
                  </a:lnTo>
                  <a:lnTo>
                    <a:pt x="60" y="198"/>
                  </a:lnTo>
                  <a:lnTo>
                    <a:pt x="62" y="198"/>
                  </a:lnTo>
                  <a:lnTo>
                    <a:pt x="62" y="202"/>
                  </a:lnTo>
                  <a:lnTo>
                    <a:pt x="62" y="198"/>
                  </a:lnTo>
                  <a:lnTo>
                    <a:pt x="66" y="198"/>
                  </a:lnTo>
                  <a:lnTo>
                    <a:pt x="66" y="194"/>
                  </a:lnTo>
                  <a:lnTo>
                    <a:pt x="70" y="194"/>
                  </a:lnTo>
                  <a:lnTo>
                    <a:pt x="74" y="194"/>
                  </a:lnTo>
                  <a:lnTo>
                    <a:pt x="74" y="190"/>
                  </a:lnTo>
                  <a:lnTo>
                    <a:pt x="74" y="186"/>
                  </a:lnTo>
                  <a:lnTo>
                    <a:pt x="74" y="182"/>
                  </a:lnTo>
                  <a:lnTo>
                    <a:pt x="74" y="174"/>
                  </a:lnTo>
                  <a:lnTo>
                    <a:pt x="74" y="172"/>
                  </a:lnTo>
                  <a:lnTo>
                    <a:pt x="74" y="168"/>
                  </a:lnTo>
                  <a:lnTo>
                    <a:pt x="74" y="164"/>
                  </a:lnTo>
                  <a:lnTo>
                    <a:pt x="70" y="164"/>
                  </a:lnTo>
                  <a:lnTo>
                    <a:pt x="70" y="160"/>
                  </a:lnTo>
                  <a:lnTo>
                    <a:pt x="74" y="160"/>
                  </a:lnTo>
                  <a:lnTo>
                    <a:pt x="70" y="156"/>
                  </a:lnTo>
                  <a:lnTo>
                    <a:pt x="74" y="156"/>
                  </a:lnTo>
                  <a:lnTo>
                    <a:pt x="74" y="152"/>
                  </a:lnTo>
                  <a:lnTo>
                    <a:pt x="74" y="148"/>
                  </a:lnTo>
                  <a:lnTo>
                    <a:pt x="74" y="146"/>
                  </a:lnTo>
                  <a:lnTo>
                    <a:pt x="78" y="142"/>
                  </a:lnTo>
                  <a:lnTo>
                    <a:pt x="74" y="142"/>
                  </a:lnTo>
                  <a:lnTo>
                    <a:pt x="74" y="138"/>
                  </a:lnTo>
                  <a:lnTo>
                    <a:pt x="70" y="138"/>
                  </a:lnTo>
                  <a:lnTo>
                    <a:pt x="70" y="134"/>
                  </a:lnTo>
                  <a:lnTo>
                    <a:pt x="70" y="130"/>
                  </a:lnTo>
                  <a:lnTo>
                    <a:pt x="74" y="130"/>
                  </a:lnTo>
                  <a:lnTo>
                    <a:pt x="74" y="126"/>
                  </a:lnTo>
                  <a:lnTo>
                    <a:pt x="70" y="126"/>
                  </a:lnTo>
                  <a:lnTo>
                    <a:pt x="70" y="122"/>
                  </a:lnTo>
                  <a:lnTo>
                    <a:pt x="66" y="122"/>
                  </a:lnTo>
                  <a:lnTo>
                    <a:pt x="66" y="118"/>
                  </a:lnTo>
                  <a:lnTo>
                    <a:pt x="62" y="118"/>
                  </a:lnTo>
                  <a:lnTo>
                    <a:pt x="62" y="122"/>
                  </a:lnTo>
                  <a:lnTo>
                    <a:pt x="60" y="118"/>
                  </a:lnTo>
                  <a:lnTo>
                    <a:pt x="60" y="116"/>
                  </a:lnTo>
                  <a:lnTo>
                    <a:pt x="60" y="112"/>
                  </a:lnTo>
                  <a:lnTo>
                    <a:pt x="60" y="108"/>
                  </a:lnTo>
                  <a:lnTo>
                    <a:pt x="56" y="108"/>
                  </a:lnTo>
                  <a:lnTo>
                    <a:pt x="56" y="104"/>
                  </a:lnTo>
                  <a:lnTo>
                    <a:pt x="52" y="104"/>
                  </a:lnTo>
                  <a:lnTo>
                    <a:pt x="52" y="100"/>
                  </a:lnTo>
                  <a:lnTo>
                    <a:pt x="48" y="100"/>
                  </a:lnTo>
                  <a:lnTo>
                    <a:pt x="48" y="96"/>
                  </a:lnTo>
                  <a:lnTo>
                    <a:pt x="48" y="92"/>
                  </a:lnTo>
                  <a:lnTo>
                    <a:pt x="44" y="92"/>
                  </a:lnTo>
                  <a:lnTo>
                    <a:pt x="44" y="88"/>
                  </a:lnTo>
                  <a:lnTo>
                    <a:pt x="40" y="88"/>
                  </a:lnTo>
                  <a:lnTo>
                    <a:pt x="40" y="86"/>
                  </a:lnTo>
                  <a:lnTo>
                    <a:pt x="40" y="82"/>
                  </a:lnTo>
                  <a:lnTo>
                    <a:pt x="36" y="82"/>
                  </a:lnTo>
                  <a:lnTo>
                    <a:pt x="34" y="82"/>
                  </a:lnTo>
                  <a:lnTo>
                    <a:pt x="34" y="78"/>
                  </a:lnTo>
                  <a:lnTo>
                    <a:pt x="30" y="74"/>
                  </a:lnTo>
                  <a:lnTo>
                    <a:pt x="26" y="74"/>
                  </a:lnTo>
                  <a:lnTo>
                    <a:pt x="22" y="70"/>
                  </a:lnTo>
                  <a:lnTo>
                    <a:pt x="26" y="70"/>
                  </a:lnTo>
                  <a:lnTo>
                    <a:pt x="26" y="66"/>
                  </a:lnTo>
                  <a:lnTo>
                    <a:pt x="26" y="62"/>
                  </a:lnTo>
                  <a:lnTo>
                    <a:pt x="26" y="66"/>
                  </a:lnTo>
                  <a:lnTo>
                    <a:pt x="26" y="62"/>
                  </a:lnTo>
                  <a:lnTo>
                    <a:pt x="30" y="62"/>
                  </a:lnTo>
                  <a:lnTo>
                    <a:pt x="30" y="66"/>
                  </a:lnTo>
                  <a:lnTo>
                    <a:pt x="34" y="66"/>
                  </a:lnTo>
                  <a:lnTo>
                    <a:pt x="34" y="62"/>
                  </a:lnTo>
                  <a:lnTo>
                    <a:pt x="36" y="62"/>
                  </a:lnTo>
                  <a:lnTo>
                    <a:pt x="36" y="58"/>
                  </a:lnTo>
                  <a:lnTo>
                    <a:pt x="36" y="56"/>
                  </a:lnTo>
                  <a:lnTo>
                    <a:pt x="34" y="52"/>
                  </a:lnTo>
                  <a:lnTo>
                    <a:pt x="30" y="52"/>
                  </a:lnTo>
                  <a:lnTo>
                    <a:pt x="34" y="48"/>
                  </a:lnTo>
                  <a:lnTo>
                    <a:pt x="30" y="44"/>
                  </a:lnTo>
                  <a:lnTo>
                    <a:pt x="26" y="42"/>
                  </a:lnTo>
                  <a:lnTo>
                    <a:pt x="22" y="44"/>
                  </a:lnTo>
                  <a:lnTo>
                    <a:pt x="22" y="48"/>
                  </a:lnTo>
                  <a:lnTo>
                    <a:pt x="18" y="48"/>
                  </a:lnTo>
                  <a:lnTo>
                    <a:pt x="18" y="44"/>
                  </a:lnTo>
                  <a:lnTo>
                    <a:pt x="14" y="44"/>
                  </a:lnTo>
                  <a:lnTo>
                    <a:pt x="10" y="44"/>
                  </a:lnTo>
                  <a:lnTo>
                    <a:pt x="10" y="42"/>
                  </a:lnTo>
                  <a:lnTo>
                    <a:pt x="10" y="38"/>
                  </a:lnTo>
                  <a:lnTo>
                    <a:pt x="6" y="38"/>
                  </a:lnTo>
                  <a:lnTo>
                    <a:pt x="10" y="34"/>
                  </a:lnTo>
                  <a:lnTo>
                    <a:pt x="6" y="34"/>
                  </a:lnTo>
                  <a:lnTo>
                    <a:pt x="10" y="34"/>
                  </a:lnTo>
                  <a:lnTo>
                    <a:pt x="10" y="30"/>
                  </a:lnTo>
                  <a:lnTo>
                    <a:pt x="6" y="30"/>
                  </a:lnTo>
                  <a:lnTo>
                    <a:pt x="6" y="26"/>
                  </a:lnTo>
                  <a:lnTo>
                    <a:pt x="4" y="26"/>
                  </a:lnTo>
                  <a:lnTo>
                    <a:pt x="4" y="22"/>
                  </a:lnTo>
                  <a:lnTo>
                    <a:pt x="0" y="18"/>
                  </a:lnTo>
                  <a:lnTo>
                    <a:pt x="0" y="14"/>
                  </a:lnTo>
                  <a:lnTo>
                    <a:pt x="4" y="14"/>
                  </a:lnTo>
                  <a:lnTo>
                    <a:pt x="4" y="12"/>
                  </a:lnTo>
                  <a:lnTo>
                    <a:pt x="6" y="12"/>
                  </a:lnTo>
                  <a:lnTo>
                    <a:pt x="6" y="14"/>
                  </a:lnTo>
                  <a:lnTo>
                    <a:pt x="10" y="14"/>
                  </a:lnTo>
                  <a:lnTo>
                    <a:pt x="14" y="14"/>
                  </a:lnTo>
                  <a:lnTo>
                    <a:pt x="14" y="12"/>
                  </a:lnTo>
                  <a:lnTo>
                    <a:pt x="18" y="12"/>
                  </a:lnTo>
                  <a:lnTo>
                    <a:pt x="18" y="14"/>
                  </a:lnTo>
                  <a:lnTo>
                    <a:pt x="18" y="12"/>
                  </a:lnTo>
                  <a:lnTo>
                    <a:pt x="22" y="12"/>
                  </a:lnTo>
                  <a:lnTo>
                    <a:pt x="22" y="14"/>
                  </a:lnTo>
                  <a:lnTo>
                    <a:pt x="26" y="14"/>
                  </a:lnTo>
                  <a:lnTo>
                    <a:pt x="26" y="12"/>
                  </a:lnTo>
                  <a:lnTo>
                    <a:pt x="30" y="12"/>
                  </a:lnTo>
                  <a:lnTo>
                    <a:pt x="34" y="12"/>
                  </a:lnTo>
                  <a:lnTo>
                    <a:pt x="36" y="8"/>
                  </a:lnTo>
                  <a:lnTo>
                    <a:pt x="36" y="4"/>
                  </a:lnTo>
                  <a:lnTo>
                    <a:pt x="40" y="0"/>
                  </a:lnTo>
                  <a:lnTo>
                    <a:pt x="44" y="0"/>
                  </a:lnTo>
                  <a:lnTo>
                    <a:pt x="44" y="4"/>
                  </a:lnTo>
                  <a:lnTo>
                    <a:pt x="48" y="4"/>
                  </a:lnTo>
                  <a:lnTo>
                    <a:pt x="48" y="8"/>
                  </a:lnTo>
                  <a:lnTo>
                    <a:pt x="52" y="8"/>
                  </a:lnTo>
                  <a:lnTo>
                    <a:pt x="56" y="8"/>
                  </a:lnTo>
                  <a:lnTo>
                    <a:pt x="60" y="8"/>
                  </a:lnTo>
                  <a:lnTo>
                    <a:pt x="62" y="8"/>
                  </a:lnTo>
                  <a:lnTo>
                    <a:pt x="62" y="12"/>
                  </a:lnTo>
                  <a:lnTo>
                    <a:pt x="62" y="14"/>
                  </a:lnTo>
                  <a:lnTo>
                    <a:pt x="60" y="14"/>
                  </a:lnTo>
                  <a:lnTo>
                    <a:pt x="60" y="18"/>
                  </a:lnTo>
                  <a:lnTo>
                    <a:pt x="62" y="18"/>
                  </a:lnTo>
                  <a:lnTo>
                    <a:pt x="62" y="22"/>
                  </a:lnTo>
                  <a:lnTo>
                    <a:pt x="66" y="26"/>
                  </a:lnTo>
                  <a:lnTo>
                    <a:pt x="70" y="30"/>
                  </a:lnTo>
                  <a:lnTo>
                    <a:pt x="74" y="30"/>
                  </a:lnTo>
                  <a:lnTo>
                    <a:pt x="78" y="30"/>
                  </a:lnTo>
                  <a:lnTo>
                    <a:pt x="82" y="30"/>
                  </a:lnTo>
                  <a:lnTo>
                    <a:pt x="82" y="34"/>
                  </a:lnTo>
                  <a:lnTo>
                    <a:pt x="78" y="34"/>
                  </a:lnTo>
                  <a:lnTo>
                    <a:pt x="74" y="38"/>
                  </a:lnTo>
                  <a:lnTo>
                    <a:pt x="70" y="38"/>
                  </a:lnTo>
                  <a:lnTo>
                    <a:pt x="74" y="42"/>
                  </a:lnTo>
                  <a:lnTo>
                    <a:pt x="70" y="42"/>
                  </a:lnTo>
                  <a:lnTo>
                    <a:pt x="70" y="44"/>
                  </a:lnTo>
                  <a:lnTo>
                    <a:pt x="66" y="42"/>
                  </a:lnTo>
                  <a:lnTo>
                    <a:pt x="70" y="42"/>
                  </a:lnTo>
                  <a:lnTo>
                    <a:pt x="66" y="42"/>
                  </a:lnTo>
                  <a:lnTo>
                    <a:pt x="66" y="44"/>
                  </a:lnTo>
                  <a:lnTo>
                    <a:pt x="62" y="44"/>
                  </a:lnTo>
                  <a:lnTo>
                    <a:pt x="62" y="42"/>
                  </a:lnTo>
                  <a:lnTo>
                    <a:pt x="62" y="44"/>
                  </a:lnTo>
                  <a:lnTo>
                    <a:pt x="62" y="48"/>
                  </a:lnTo>
                  <a:lnTo>
                    <a:pt x="60" y="52"/>
                  </a:lnTo>
                  <a:lnTo>
                    <a:pt x="60" y="56"/>
                  </a:lnTo>
                  <a:lnTo>
                    <a:pt x="60" y="52"/>
                  </a:lnTo>
                  <a:lnTo>
                    <a:pt x="60" y="56"/>
                  </a:lnTo>
                  <a:lnTo>
                    <a:pt x="56" y="56"/>
                  </a:lnTo>
                  <a:lnTo>
                    <a:pt x="56" y="58"/>
                  </a:lnTo>
                  <a:lnTo>
                    <a:pt x="52" y="58"/>
                  </a:lnTo>
                  <a:lnTo>
                    <a:pt x="52" y="62"/>
                  </a:lnTo>
                  <a:lnTo>
                    <a:pt x="52" y="66"/>
                  </a:lnTo>
                  <a:lnTo>
                    <a:pt x="52" y="70"/>
                  </a:lnTo>
                  <a:lnTo>
                    <a:pt x="48" y="70"/>
                  </a:lnTo>
                  <a:lnTo>
                    <a:pt x="52" y="70"/>
                  </a:lnTo>
                  <a:lnTo>
                    <a:pt x="48" y="74"/>
                  </a:lnTo>
                  <a:lnTo>
                    <a:pt x="48" y="78"/>
                  </a:lnTo>
                  <a:lnTo>
                    <a:pt x="48" y="82"/>
                  </a:lnTo>
                  <a:lnTo>
                    <a:pt x="52" y="82"/>
                  </a:lnTo>
                  <a:lnTo>
                    <a:pt x="52" y="86"/>
                  </a:lnTo>
                  <a:lnTo>
                    <a:pt x="52" y="88"/>
                  </a:lnTo>
                  <a:lnTo>
                    <a:pt x="56" y="88"/>
                  </a:lnTo>
                  <a:lnTo>
                    <a:pt x="60" y="92"/>
                  </a:lnTo>
                  <a:lnTo>
                    <a:pt x="60" y="96"/>
                  </a:lnTo>
                  <a:lnTo>
                    <a:pt x="60" y="100"/>
                  </a:lnTo>
                  <a:lnTo>
                    <a:pt x="62" y="104"/>
                  </a:lnTo>
                  <a:lnTo>
                    <a:pt x="62" y="108"/>
                  </a:lnTo>
                  <a:lnTo>
                    <a:pt x="66" y="108"/>
                  </a:lnTo>
                  <a:lnTo>
                    <a:pt x="66" y="112"/>
                  </a:lnTo>
                  <a:lnTo>
                    <a:pt x="66" y="112"/>
                  </a:lnTo>
                  <a:lnTo>
                    <a:pt x="66" y="112"/>
                  </a:lnTo>
                  <a:close/>
                  <a:moveTo>
                    <a:pt x="62" y="224"/>
                  </a:moveTo>
                  <a:lnTo>
                    <a:pt x="66" y="224"/>
                  </a:lnTo>
                  <a:lnTo>
                    <a:pt x="62" y="224"/>
                  </a:lnTo>
                  <a:lnTo>
                    <a:pt x="66" y="224"/>
                  </a:lnTo>
                  <a:lnTo>
                    <a:pt x="66" y="228"/>
                  </a:lnTo>
                  <a:lnTo>
                    <a:pt x="62" y="228"/>
                  </a:lnTo>
                  <a:lnTo>
                    <a:pt x="62" y="224"/>
                  </a:lnTo>
                  <a:lnTo>
                    <a:pt x="62" y="224"/>
                  </a:lnTo>
                  <a:lnTo>
                    <a:pt x="62" y="224"/>
                  </a:lnTo>
                  <a:close/>
                  <a:moveTo>
                    <a:pt x="74" y="38"/>
                  </a:moveTo>
                  <a:lnTo>
                    <a:pt x="74" y="42"/>
                  </a:lnTo>
                  <a:lnTo>
                    <a:pt x="70" y="42"/>
                  </a:lnTo>
                  <a:lnTo>
                    <a:pt x="74" y="38"/>
                  </a:lnTo>
                  <a:lnTo>
                    <a:pt x="74" y="38"/>
                  </a:lnTo>
                  <a:lnTo>
                    <a:pt x="74" y="38"/>
                  </a:lnTo>
                  <a:close/>
                  <a:moveTo>
                    <a:pt x="66" y="44"/>
                  </a:moveTo>
                  <a:lnTo>
                    <a:pt x="66" y="48"/>
                  </a:lnTo>
                  <a:lnTo>
                    <a:pt x="66" y="44"/>
                  </a:lnTo>
                  <a:lnTo>
                    <a:pt x="66" y="44"/>
                  </a:lnTo>
                  <a:lnTo>
                    <a:pt x="66" y="44"/>
                  </a:lnTo>
                  <a:close/>
                  <a:moveTo>
                    <a:pt x="26" y="228"/>
                  </a:moveTo>
                  <a:lnTo>
                    <a:pt x="26" y="232"/>
                  </a:lnTo>
                  <a:lnTo>
                    <a:pt x="22" y="228"/>
                  </a:lnTo>
                  <a:lnTo>
                    <a:pt x="26" y="228"/>
                  </a:lnTo>
                  <a:lnTo>
                    <a:pt x="26" y="228"/>
                  </a:lnTo>
                  <a:lnTo>
                    <a:pt x="26" y="22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56" name="Freeform 63">
              <a:extLst>
                <a:ext uri="{FF2B5EF4-FFF2-40B4-BE49-F238E27FC236}">
                  <a16:creationId xmlns:a16="http://schemas.microsoft.com/office/drawing/2014/main" id="{87BDA18B-6F9B-E5A3-B989-FEE01FEC9475}"/>
                </a:ext>
              </a:extLst>
            </p:cNvPr>
            <p:cNvSpPr>
              <a:spLocks noEditPoints="1"/>
            </p:cNvSpPr>
            <p:nvPr/>
          </p:nvSpPr>
          <p:spPr bwMode="auto">
            <a:xfrm>
              <a:off x="5175250" y="3651318"/>
              <a:ext cx="15875" cy="34925"/>
            </a:xfrm>
            <a:custGeom>
              <a:avLst/>
              <a:gdLst>
                <a:gd name="T0" fmla="*/ 10 w 10"/>
                <a:gd name="T1" fmla="*/ 12 h 22"/>
                <a:gd name="T2" fmla="*/ 10 w 10"/>
                <a:gd name="T3" fmla="*/ 12 h 22"/>
                <a:gd name="T4" fmla="*/ 10 w 10"/>
                <a:gd name="T5" fmla="*/ 14 h 22"/>
                <a:gd name="T6" fmla="*/ 10 w 10"/>
                <a:gd name="T7" fmla="*/ 14 h 22"/>
                <a:gd name="T8" fmla="*/ 10 w 10"/>
                <a:gd name="T9" fmla="*/ 18 h 22"/>
                <a:gd name="T10" fmla="*/ 10 w 10"/>
                <a:gd name="T11" fmla="*/ 18 h 22"/>
                <a:gd name="T12" fmla="*/ 10 w 10"/>
                <a:gd name="T13" fmla="*/ 18 h 22"/>
                <a:gd name="T14" fmla="*/ 6 w 10"/>
                <a:gd name="T15" fmla="*/ 22 h 22"/>
                <a:gd name="T16" fmla="*/ 6 w 10"/>
                <a:gd name="T17" fmla="*/ 22 h 22"/>
                <a:gd name="T18" fmla="*/ 4 w 10"/>
                <a:gd name="T19" fmla="*/ 22 h 22"/>
                <a:gd name="T20" fmla="*/ 0 w 10"/>
                <a:gd name="T21" fmla="*/ 22 h 22"/>
                <a:gd name="T22" fmla="*/ 0 w 10"/>
                <a:gd name="T23" fmla="*/ 22 h 22"/>
                <a:gd name="T24" fmla="*/ 4 w 10"/>
                <a:gd name="T25" fmla="*/ 22 h 22"/>
                <a:gd name="T26" fmla="*/ 4 w 10"/>
                <a:gd name="T27" fmla="*/ 18 h 22"/>
                <a:gd name="T28" fmla="*/ 4 w 10"/>
                <a:gd name="T29" fmla="*/ 18 h 22"/>
                <a:gd name="T30" fmla="*/ 4 w 10"/>
                <a:gd name="T31" fmla="*/ 18 h 22"/>
                <a:gd name="T32" fmla="*/ 4 w 10"/>
                <a:gd name="T33" fmla="*/ 14 h 22"/>
                <a:gd name="T34" fmla="*/ 6 w 10"/>
                <a:gd name="T35" fmla="*/ 14 h 22"/>
                <a:gd name="T36" fmla="*/ 4 w 10"/>
                <a:gd name="T37" fmla="*/ 14 h 22"/>
                <a:gd name="T38" fmla="*/ 4 w 10"/>
                <a:gd name="T39" fmla="*/ 14 h 22"/>
                <a:gd name="T40" fmla="*/ 4 w 10"/>
                <a:gd name="T41" fmla="*/ 14 h 22"/>
                <a:gd name="T42" fmla="*/ 4 w 10"/>
                <a:gd name="T43" fmla="*/ 12 h 22"/>
                <a:gd name="T44" fmla="*/ 4 w 10"/>
                <a:gd name="T45" fmla="*/ 12 h 22"/>
                <a:gd name="T46" fmla="*/ 4 w 10"/>
                <a:gd name="T47" fmla="*/ 8 h 22"/>
                <a:gd name="T48" fmla="*/ 4 w 10"/>
                <a:gd name="T49" fmla="*/ 8 h 22"/>
                <a:gd name="T50" fmla="*/ 4 w 10"/>
                <a:gd name="T51" fmla="*/ 4 h 22"/>
                <a:gd name="T52" fmla="*/ 4 w 10"/>
                <a:gd name="T53" fmla="*/ 4 h 22"/>
                <a:gd name="T54" fmla="*/ 4 w 10"/>
                <a:gd name="T55" fmla="*/ 4 h 22"/>
                <a:gd name="T56" fmla="*/ 6 w 10"/>
                <a:gd name="T57" fmla="*/ 0 h 22"/>
                <a:gd name="T58" fmla="*/ 6 w 10"/>
                <a:gd name="T59" fmla="*/ 0 h 22"/>
                <a:gd name="T60" fmla="*/ 6 w 10"/>
                <a:gd name="T61" fmla="*/ 0 h 22"/>
                <a:gd name="T62" fmla="*/ 6 w 10"/>
                <a:gd name="T63" fmla="*/ 4 h 22"/>
                <a:gd name="T64" fmla="*/ 10 w 10"/>
                <a:gd name="T65" fmla="*/ 4 h 22"/>
                <a:gd name="T66" fmla="*/ 10 w 10"/>
                <a:gd name="T67" fmla="*/ 8 h 22"/>
                <a:gd name="T68" fmla="*/ 10 w 10"/>
                <a:gd name="T69" fmla="*/ 8 h 22"/>
                <a:gd name="T70" fmla="*/ 6 w 10"/>
                <a:gd name="T71" fmla="*/ 14 h 22"/>
                <a:gd name="T72" fmla="*/ 6 w 10"/>
                <a:gd name="T73" fmla="*/ 14 h 22"/>
                <a:gd name="T74" fmla="*/ 6 w 10"/>
                <a:gd name="T75" fmla="*/ 14 h 22"/>
                <a:gd name="T76" fmla="*/ 6 w 10"/>
                <a:gd name="T77" fmla="*/ 14 h 22"/>
                <a:gd name="T78" fmla="*/ 6 w 10"/>
                <a:gd name="T79" fmla="*/ 14 h 22"/>
                <a:gd name="T80" fmla="*/ 6 w 10"/>
                <a:gd name="T8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2">
                  <a:moveTo>
                    <a:pt x="10" y="8"/>
                  </a:moveTo>
                  <a:lnTo>
                    <a:pt x="10" y="12"/>
                  </a:lnTo>
                  <a:lnTo>
                    <a:pt x="10" y="12"/>
                  </a:lnTo>
                  <a:lnTo>
                    <a:pt x="10" y="12"/>
                  </a:lnTo>
                  <a:lnTo>
                    <a:pt x="10" y="14"/>
                  </a:lnTo>
                  <a:lnTo>
                    <a:pt x="10" y="14"/>
                  </a:lnTo>
                  <a:lnTo>
                    <a:pt x="10" y="14"/>
                  </a:lnTo>
                  <a:lnTo>
                    <a:pt x="10" y="14"/>
                  </a:lnTo>
                  <a:lnTo>
                    <a:pt x="10" y="18"/>
                  </a:lnTo>
                  <a:lnTo>
                    <a:pt x="10" y="18"/>
                  </a:lnTo>
                  <a:lnTo>
                    <a:pt x="10" y="18"/>
                  </a:lnTo>
                  <a:lnTo>
                    <a:pt x="10" y="18"/>
                  </a:lnTo>
                  <a:lnTo>
                    <a:pt x="10" y="18"/>
                  </a:lnTo>
                  <a:lnTo>
                    <a:pt x="10" y="18"/>
                  </a:lnTo>
                  <a:lnTo>
                    <a:pt x="6" y="18"/>
                  </a:lnTo>
                  <a:lnTo>
                    <a:pt x="6" y="22"/>
                  </a:lnTo>
                  <a:lnTo>
                    <a:pt x="6" y="22"/>
                  </a:lnTo>
                  <a:lnTo>
                    <a:pt x="6" y="22"/>
                  </a:lnTo>
                  <a:lnTo>
                    <a:pt x="6" y="22"/>
                  </a:lnTo>
                  <a:lnTo>
                    <a:pt x="4" y="22"/>
                  </a:lnTo>
                  <a:lnTo>
                    <a:pt x="4" y="22"/>
                  </a:lnTo>
                  <a:lnTo>
                    <a:pt x="0" y="22"/>
                  </a:lnTo>
                  <a:lnTo>
                    <a:pt x="0" y="22"/>
                  </a:lnTo>
                  <a:lnTo>
                    <a:pt x="0" y="22"/>
                  </a:lnTo>
                  <a:lnTo>
                    <a:pt x="0" y="22"/>
                  </a:lnTo>
                  <a:lnTo>
                    <a:pt x="4" y="22"/>
                  </a:lnTo>
                  <a:lnTo>
                    <a:pt x="4" y="18"/>
                  </a:lnTo>
                  <a:lnTo>
                    <a:pt x="4" y="18"/>
                  </a:lnTo>
                  <a:lnTo>
                    <a:pt x="4" y="18"/>
                  </a:lnTo>
                  <a:lnTo>
                    <a:pt x="4" y="18"/>
                  </a:lnTo>
                  <a:lnTo>
                    <a:pt x="4" y="18"/>
                  </a:lnTo>
                  <a:lnTo>
                    <a:pt x="4" y="18"/>
                  </a:lnTo>
                  <a:lnTo>
                    <a:pt x="4" y="14"/>
                  </a:lnTo>
                  <a:lnTo>
                    <a:pt x="4" y="14"/>
                  </a:lnTo>
                  <a:lnTo>
                    <a:pt x="6" y="14"/>
                  </a:lnTo>
                  <a:lnTo>
                    <a:pt x="6" y="14"/>
                  </a:lnTo>
                  <a:lnTo>
                    <a:pt x="4" y="14"/>
                  </a:lnTo>
                  <a:lnTo>
                    <a:pt x="4" y="14"/>
                  </a:lnTo>
                  <a:lnTo>
                    <a:pt x="4" y="14"/>
                  </a:lnTo>
                  <a:lnTo>
                    <a:pt x="4" y="14"/>
                  </a:lnTo>
                  <a:lnTo>
                    <a:pt x="4" y="14"/>
                  </a:lnTo>
                  <a:lnTo>
                    <a:pt x="4" y="14"/>
                  </a:lnTo>
                  <a:lnTo>
                    <a:pt x="4" y="14"/>
                  </a:lnTo>
                  <a:lnTo>
                    <a:pt x="4" y="12"/>
                  </a:lnTo>
                  <a:lnTo>
                    <a:pt x="4" y="12"/>
                  </a:lnTo>
                  <a:lnTo>
                    <a:pt x="4" y="12"/>
                  </a:lnTo>
                  <a:lnTo>
                    <a:pt x="4" y="12"/>
                  </a:lnTo>
                  <a:lnTo>
                    <a:pt x="4" y="8"/>
                  </a:lnTo>
                  <a:lnTo>
                    <a:pt x="4" y="8"/>
                  </a:lnTo>
                  <a:lnTo>
                    <a:pt x="4" y="8"/>
                  </a:lnTo>
                  <a:lnTo>
                    <a:pt x="4" y="4"/>
                  </a:lnTo>
                  <a:lnTo>
                    <a:pt x="4" y="4"/>
                  </a:lnTo>
                  <a:lnTo>
                    <a:pt x="4" y="4"/>
                  </a:lnTo>
                  <a:lnTo>
                    <a:pt x="4" y="4"/>
                  </a:lnTo>
                  <a:lnTo>
                    <a:pt x="4" y="4"/>
                  </a:lnTo>
                  <a:lnTo>
                    <a:pt x="4" y="4"/>
                  </a:lnTo>
                  <a:lnTo>
                    <a:pt x="6" y="0"/>
                  </a:lnTo>
                  <a:lnTo>
                    <a:pt x="6" y="0"/>
                  </a:lnTo>
                  <a:lnTo>
                    <a:pt x="6" y="0"/>
                  </a:lnTo>
                  <a:lnTo>
                    <a:pt x="6" y="0"/>
                  </a:lnTo>
                  <a:lnTo>
                    <a:pt x="6" y="0"/>
                  </a:lnTo>
                  <a:lnTo>
                    <a:pt x="6" y="0"/>
                  </a:lnTo>
                  <a:lnTo>
                    <a:pt x="6" y="0"/>
                  </a:lnTo>
                  <a:lnTo>
                    <a:pt x="6" y="4"/>
                  </a:lnTo>
                  <a:lnTo>
                    <a:pt x="10" y="4"/>
                  </a:lnTo>
                  <a:lnTo>
                    <a:pt x="10" y="4"/>
                  </a:lnTo>
                  <a:lnTo>
                    <a:pt x="10" y="4"/>
                  </a:lnTo>
                  <a:lnTo>
                    <a:pt x="10" y="8"/>
                  </a:lnTo>
                  <a:lnTo>
                    <a:pt x="10" y="8"/>
                  </a:lnTo>
                  <a:lnTo>
                    <a:pt x="10" y="8"/>
                  </a:lnTo>
                  <a:lnTo>
                    <a:pt x="10" y="8"/>
                  </a:lnTo>
                  <a:close/>
                  <a:moveTo>
                    <a:pt x="6" y="14"/>
                  </a:moveTo>
                  <a:lnTo>
                    <a:pt x="6" y="14"/>
                  </a:lnTo>
                  <a:lnTo>
                    <a:pt x="6" y="14"/>
                  </a:lnTo>
                  <a:lnTo>
                    <a:pt x="6" y="14"/>
                  </a:lnTo>
                  <a:lnTo>
                    <a:pt x="6" y="14"/>
                  </a:lnTo>
                  <a:lnTo>
                    <a:pt x="6" y="14"/>
                  </a:lnTo>
                  <a:lnTo>
                    <a:pt x="6" y="14"/>
                  </a:lnTo>
                  <a:lnTo>
                    <a:pt x="6" y="14"/>
                  </a:lnTo>
                  <a:lnTo>
                    <a:pt x="6" y="14"/>
                  </a:lnTo>
                  <a:lnTo>
                    <a:pt x="6" y="14"/>
                  </a:lnTo>
                  <a:lnTo>
                    <a:pt x="6" y="14"/>
                  </a:lnTo>
                  <a:lnTo>
                    <a:pt x="6" y="1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57" name="Freeform 64">
              <a:extLst>
                <a:ext uri="{FF2B5EF4-FFF2-40B4-BE49-F238E27FC236}">
                  <a16:creationId xmlns:a16="http://schemas.microsoft.com/office/drawing/2014/main" id="{907C52F4-8AA9-C85A-28EB-9F92833F50F6}"/>
                </a:ext>
              </a:extLst>
            </p:cNvPr>
            <p:cNvSpPr>
              <a:spLocks noEditPoints="1"/>
            </p:cNvSpPr>
            <p:nvPr/>
          </p:nvSpPr>
          <p:spPr bwMode="auto">
            <a:xfrm>
              <a:off x="5346700" y="4041843"/>
              <a:ext cx="269875" cy="187325"/>
            </a:xfrm>
            <a:custGeom>
              <a:avLst/>
              <a:gdLst>
                <a:gd name="T0" fmla="*/ 64 w 170"/>
                <a:gd name="T1" fmla="*/ 92 h 118"/>
                <a:gd name="T2" fmla="*/ 56 w 170"/>
                <a:gd name="T3" fmla="*/ 96 h 118"/>
                <a:gd name="T4" fmla="*/ 44 w 170"/>
                <a:gd name="T5" fmla="*/ 96 h 118"/>
                <a:gd name="T6" fmla="*/ 40 w 170"/>
                <a:gd name="T7" fmla="*/ 100 h 118"/>
                <a:gd name="T8" fmla="*/ 40 w 170"/>
                <a:gd name="T9" fmla="*/ 104 h 118"/>
                <a:gd name="T10" fmla="*/ 38 w 170"/>
                <a:gd name="T11" fmla="*/ 108 h 118"/>
                <a:gd name="T12" fmla="*/ 34 w 170"/>
                <a:gd name="T13" fmla="*/ 108 h 118"/>
                <a:gd name="T14" fmla="*/ 30 w 170"/>
                <a:gd name="T15" fmla="*/ 108 h 118"/>
                <a:gd name="T16" fmla="*/ 26 w 170"/>
                <a:gd name="T17" fmla="*/ 108 h 118"/>
                <a:gd name="T18" fmla="*/ 18 w 170"/>
                <a:gd name="T19" fmla="*/ 108 h 118"/>
                <a:gd name="T20" fmla="*/ 14 w 170"/>
                <a:gd name="T21" fmla="*/ 108 h 118"/>
                <a:gd name="T22" fmla="*/ 14 w 170"/>
                <a:gd name="T23" fmla="*/ 100 h 118"/>
                <a:gd name="T24" fmla="*/ 10 w 170"/>
                <a:gd name="T25" fmla="*/ 92 h 118"/>
                <a:gd name="T26" fmla="*/ 10 w 170"/>
                <a:gd name="T27" fmla="*/ 90 h 118"/>
                <a:gd name="T28" fmla="*/ 10 w 170"/>
                <a:gd name="T29" fmla="*/ 82 h 118"/>
                <a:gd name="T30" fmla="*/ 8 w 170"/>
                <a:gd name="T31" fmla="*/ 70 h 118"/>
                <a:gd name="T32" fmla="*/ 8 w 170"/>
                <a:gd name="T33" fmla="*/ 66 h 118"/>
                <a:gd name="T34" fmla="*/ 4 w 170"/>
                <a:gd name="T35" fmla="*/ 62 h 118"/>
                <a:gd name="T36" fmla="*/ 4 w 170"/>
                <a:gd name="T37" fmla="*/ 60 h 118"/>
                <a:gd name="T38" fmla="*/ 4 w 170"/>
                <a:gd name="T39" fmla="*/ 56 h 118"/>
                <a:gd name="T40" fmla="*/ 8 w 170"/>
                <a:gd name="T41" fmla="*/ 48 h 118"/>
                <a:gd name="T42" fmla="*/ 8 w 170"/>
                <a:gd name="T43" fmla="*/ 44 h 118"/>
                <a:gd name="T44" fmla="*/ 10 w 170"/>
                <a:gd name="T45" fmla="*/ 40 h 118"/>
                <a:gd name="T46" fmla="*/ 10 w 170"/>
                <a:gd name="T47" fmla="*/ 26 h 118"/>
                <a:gd name="T48" fmla="*/ 14 w 170"/>
                <a:gd name="T49" fmla="*/ 26 h 118"/>
                <a:gd name="T50" fmla="*/ 18 w 170"/>
                <a:gd name="T51" fmla="*/ 26 h 118"/>
                <a:gd name="T52" fmla="*/ 30 w 170"/>
                <a:gd name="T53" fmla="*/ 26 h 118"/>
                <a:gd name="T54" fmla="*/ 60 w 170"/>
                <a:gd name="T55" fmla="*/ 30 h 118"/>
                <a:gd name="T56" fmla="*/ 78 w 170"/>
                <a:gd name="T57" fmla="*/ 22 h 118"/>
                <a:gd name="T58" fmla="*/ 144 w 170"/>
                <a:gd name="T59" fmla="*/ 26 h 118"/>
                <a:gd name="T60" fmla="*/ 148 w 170"/>
                <a:gd name="T61" fmla="*/ 40 h 118"/>
                <a:gd name="T62" fmla="*/ 140 w 170"/>
                <a:gd name="T63" fmla="*/ 44 h 118"/>
                <a:gd name="T64" fmla="*/ 136 w 170"/>
                <a:gd name="T65" fmla="*/ 48 h 118"/>
                <a:gd name="T66" fmla="*/ 134 w 170"/>
                <a:gd name="T67" fmla="*/ 60 h 118"/>
                <a:gd name="T68" fmla="*/ 126 w 170"/>
                <a:gd name="T69" fmla="*/ 62 h 118"/>
                <a:gd name="T70" fmla="*/ 120 w 170"/>
                <a:gd name="T71" fmla="*/ 66 h 118"/>
                <a:gd name="T72" fmla="*/ 112 w 170"/>
                <a:gd name="T73" fmla="*/ 66 h 118"/>
                <a:gd name="T74" fmla="*/ 104 w 170"/>
                <a:gd name="T75" fmla="*/ 70 h 118"/>
                <a:gd name="T76" fmla="*/ 94 w 170"/>
                <a:gd name="T77" fmla="*/ 78 h 118"/>
                <a:gd name="T78" fmla="*/ 90 w 170"/>
                <a:gd name="T79" fmla="*/ 86 h 118"/>
                <a:gd name="T80" fmla="*/ 82 w 170"/>
                <a:gd name="T81" fmla="*/ 86 h 118"/>
                <a:gd name="T82" fmla="*/ 78 w 170"/>
                <a:gd name="T83" fmla="*/ 86 h 118"/>
                <a:gd name="T84" fmla="*/ 78 w 170"/>
                <a:gd name="T85" fmla="*/ 86 h 118"/>
                <a:gd name="T86" fmla="*/ 74 w 170"/>
                <a:gd name="T87" fmla="*/ 90 h 118"/>
                <a:gd name="T88" fmla="*/ 66 w 170"/>
                <a:gd name="T89" fmla="*/ 92 h 118"/>
                <a:gd name="T90" fmla="*/ 136 w 170"/>
                <a:gd name="T91" fmla="*/ 118 h 118"/>
                <a:gd name="T92" fmla="*/ 136 w 170"/>
                <a:gd name="T93" fmla="*/ 116 h 118"/>
                <a:gd name="T94" fmla="*/ 136 w 170"/>
                <a:gd name="T95" fmla="*/ 116 h 118"/>
                <a:gd name="T96" fmla="*/ 140 w 170"/>
                <a:gd name="T97" fmla="*/ 118 h 118"/>
                <a:gd name="T98" fmla="*/ 4 w 170"/>
                <a:gd name="T99" fmla="*/ 62 h 118"/>
                <a:gd name="T100" fmla="*/ 4 w 170"/>
                <a:gd name="T101" fmla="*/ 60 h 118"/>
                <a:gd name="T102" fmla="*/ 4 w 170"/>
                <a:gd name="T103" fmla="*/ 62 h 118"/>
                <a:gd name="T104" fmla="*/ 4 w 170"/>
                <a:gd name="T105" fmla="*/ 86 h 118"/>
                <a:gd name="T106" fmla="*/ 4 w 170"/>
                <a:gd name="T107" fmla="*/ 86 h 118"/>
                <a:gd name="T108" fmla="*/ 170 w 170"/>
                <a:gd name="T109" fmla="*/ 112 h 118"/>
                <a:gd name="T110" fmla="*/ 164 w 170"/>
                <a:gd name="T111" fmla="*/ 116 h 118"/>
                <a:gd name="T112" fmla="*/ 156 w 170"/>
                <a:gd name="T113" fmla="*/ 116 h 118"/>
                <a:gd name="T114" fmla="*/ 156 w 170"/>
                <a:gd name="T115" fmla="*/ 108 h 118"/>
                <a:gd name="T116" fmla="*/ 160 w 170"/>
                <a:gd name="T117" fmla="*/ 112 h 118"/>
                <a:gd name="T118" fmla="*/ 166 w 170"/>
                <a:gd name="T119" fmla="*/ 10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0" h="118">
                  <a:moveTo>
                    <a:pt x="66" y="92"/>
                  </a:moveTo>
                  <a:lnTo>
                    <a:pt x="66" y="92"/>
                  </a:lnTo>
                  <a:lnTo>
                    <a:pt x="64" y="92"/>
                  </a:lnTo>
                  <a:lnTo>
                    <a:pt x="64" y="92"/>
                  </a:lnTo>
                  <a:lnTo>
                    <a:pt x="64" y="92"/>
                  </a:lnTo>
                  <a:lnTo>
                    <a:pt x="64" y="92"/>
                  </a:lnTo>
                  <a:lnTo>
                    <a:pt x="64" y="92"/>
                  </a:lnTo>
                  <a:lnTo>
                    <a:pt x="60" y="96"/>
                  </a:lnTo>
                  <a:lnTo>
                    <a:pt x="60" y="96"/>
                  </a:lnTo>
                  <a:lnTo>
                    <a:pt x="56" y="96"/>
                  </a:lnTo>
                  <a:lnTo>
                    <a:pt x="56" y="96"/>
                  </a:lnTo>
                  <a:lnTo>
                    <a:pt x="56" y="96"/>
                  </a:lnTo>
                  <a:lnTo>
                    <a:pt x="52" y="96"/>
                  </a:lnTo>
                  <a:lnTo>
                    <a:pt x="52" y="96"/>
                  </a:lnTo>
                  <a:lnTo>
                    <a:pt x="48" y="96"/>
                  </a:lnTo>
                  <a:lnTo>
                    <a:pt x="48" y="96"/>
                  </a:lnTo>
                  <a:lnTo>
                    <a:pt x="44" y="96"/>
                  </a:lnTo>
                  <a:lnTo>
                    <a:pt x="44" y="96"/>
                  </a:lnTo>
                  <a:lnTo>
                    <a:pt x="44" y="96"/>
                  </a:lnTo>
                  <a:lnTo>
                    <a:pt x="44" y="100"/>
                  </a:lnTo>
                  <a:lnTo>
                    <a:pt x="44" y="100"/>
                  </a:lnTo>
                  <a:lnTo>
                    <a:pt x="44" y="100"/>
                  </a:lnTo>
                  <a:lnTo>
                    <a:pt x="44" y="100"/>
                  </a:lnTo>
                  <a:lnTo>
                    <a:pt x="40" y="100"/>
                  </a:lnTo>
                  <a:lnTo>
                    <a:pt x="40" y="100"/>
                  </a:lnTo>
                  <a:lnTo>
                    <a:pt x="40" y="100"/>
                  </a:lnTo>
                  <a:lnTo>
                    <a:pt x="40" y="104"/>
                  </a:lnTo>
                  <a:lnTo>
                    <a:pt x="40" y="104"/>
                  </a:lnTo>
                  <a:lnTo>
                    <a:pt x="40" y="104"/>
                  </a:lnTo>
                  <a:lnTo>
                    <a:pt x="40" y="104"/>
                  </a:lnTo>
                  <a:lnTo>
                    <a:pt x="38" y="104"/>
                  </a:lnTo>
                  <a:lnTo>
                    <a:pt x="38" y="104"/>
                  </a:lnTo>
                  <a:lnTo>
                    <a:pt x="38" y="104"/>
                  </a:lnTo>
                  <a:lnTo>
                    <a:pt x="38" y="104"/>
                  </a:lnTo>
                  <a:lnTo>
                    <a:pt x="38" y="104"/>
                  </a:lnTo>
                  <a:lnTo>
                    <a:pt x="38" y="108"/>
                  </a:lnTo>
                  <a:lnTo>
                    <a:pt x="38" y="104"/>
                  </a:lnTo>
                  <a:lnTo>
                    <a:pt x="38" y="104"/>
                  </a:lnTo>
                  <a:lnTo>
                    <a:pt x="34" y="108"/>
                  </a:lnTo>
                  <a:lnTo>
                    <a:pt x="34" y="108"/>
                  </a:lnTo>
                  <a:lnTo>
                    <a:pt x="34" y="108"/>
                  </a:lnTo>
                  <a:lnTo>
                    <a:pt x="34" y="108"/>
                  </a:lnTo>
                  <a:lnTo>
                    <a:pt x="34" y="108"/>
                  </a:lnTo>
                  <a:lnTo>
                    <a:pt x="34" y="108"/>
                  </a:lnTo>
                  <a:lnTo>
                    <a:pt x="34" y="108"/>
                  </a:lnTo>
                  <a:lnTo>
                    <a:pt x="34" y="108"/>
                  </a:lnTo>
                  <a:lnTo>
                    <a:pt x="30" y="108"/>
                  </a:lnTo>
                  <a:lnTo>
                    <a:pt x="30" y="108"/>
                  </a:lnTo>
                  <a:lnTo>
                    <a:pt x="30" y="108"/>
                  </a:lnTo>
                  <a:lnTo>
                    <a:pt x="30" y="108"/>
                  </a:lnTo>
                  <a:lnTo>
                    <a:pt x="30" y="108"/>
                  </a:lnTo>
                  <a:lnTo>
                    <a:pt x="30" y="108"/>
                  </a:lnTo>
                  <a:lnTo>
                    <a:pt x="30" y="108"/>
                  </a:lnTo>
                  <a:lnTo>
                    <a:pt x="26" y="108"/>
                  </a:lnTo>
                  <a:lnTo>
                    <a:pt x="26" y="108"/>
                  </a:lnTo>
                  <a:lnTo>
                    <a:pt x="22" y="112"/>
                  </a:lnTo>
                  <a:lnTo>
                    <a:pt x="22" y="108"/>
                  </a:lnTo>
                  <a:lnTo>
                    <a:pt x="22" y="108"/>
                  </a:lnTo>
                  <a:lnTo>
                    <a:pt x="18" y="108"/>
                  </a:lnTo>
                  <a:lnTo>
                    <a:pt x="18" y="108"/>
                  </a:lnTo>
                  <a:lnTo>
                    <a:pt x="14" y="108"/>
                  </a:lnTo>
                  <a:lnTo>
                    <a:pt x="14" y="108"/>
                  </a:lnTo>
                  <a:lnTo>
                    <a:pt x="14" y="108"/>
                  </a:lnTo>
                  <a:lnTo>
                    <a:pt x="14" y="108"/>
                  </a:lnTo>
                  <a:lnTo>
                    <a:pt x="14" y="108"/>
                  </a:lnTo>
                  <a:lnTo>
                    <a:pt x="14" y="108"/>
                  </a:lnTo>
                  <a:lnTo>
                    <a:pt x="14" y="108"/>
                  </a:lnTo>
                  <a:lnTo>
                    <a:pt x="14" y="108"/>
                  </a:lnTo>
                  <a:lnTo>
                    <a:pt x="14" y="108"/>
                  </a:lnTo>
                  <a:lnTo>
                    <a:pt x="14" y="108"/>
                  </a:lnTo>
                  <a:lnTo>
                    <a:pt x="14" y="104"/>
                  </a:lnTo>
                  <a:lnTo>
                    <a:pt x="14" y="100"/>
                  </a:lnTo>
                  <a:lnTo>
                    <a:pt x="10" y="100"/>
                  </a:lnTo>
                  <a:lnTo>
                    <a:pt x="10" y="100"/>
                  </a:lnTo>
                  <a:lnTo>
                    <a:pt x="10" y="96"/>
                  </a:lnTo>
                  <a:lnTo>
                    <a:pt x="10" y="96"/>
                  </a:lnTo>
                  <a:lnTo>
                    <a:pt x="10" y="96"/>
                  </a:lnTo>
                  <a:lnTo>
                    <a:pt x="10" y="92"/>
                  </a:lnTo>
                  <a:lnTo>
                    <a:pt x="10" y="92"/>
                  </a:lnTo>
                  <a:lnTo>
                    <a:pt x="10" y="92"/>
                  </a:lnTo>
                  <a:lnTo>
                    <a:pt x="10" y="92"/>
                  </a:lnTo>
                  <a:lnTo>
                    <a:pt x="10" y="90"/>
                  </a:lnTo>
                  <a:lnTo>
                    <a:pt x="10" y="90"/>
                  </a:lnTo>
                  <a:lnTo>
                    <a:pt x="10" y="90"/>
                  </a:lnTo>
                  <a:lnTo>
                    <a:pt x="10" y="86"/>
                  </a:lnTo>
                  <a:lnTo>
                    <a:pt x="10" y="86"/>
                  </a:lnTo>
                  <a:lnTo>
                    <a:pt x="10" y="86"/>
                  </a:lnTo>
                  <a:lnTo>
                    <a:pt x="10" y="86"/>
                  </a:lnTo>
                  <a:lnTo>
                    <a:pt x="10" y="82"/>
                  </a:lnTo>
                  <a:lnTo>
                    <a:pt x="10" y="82"/>
                  </a:lnTo>
                  <a:lnTo>
                    <a:pt x="8" y="82"/>
                  </a:lnTo>
                  <a:lnTo>
                    <a:pt x="8" y="78"/>
                  </a:lnTo>
                  <a:lnTo>
                    <a:pt x="8" y="74"/>
                  </a:lnTo>
                  <a:lnTo>
                    <a:pt x="8" y="74"/>
                  </a:lnTo>
                  <a:lnTo>
                    <a:pt x="8" y="74"/>
                  </a:lnTo>
                  <a:lnTo>
                    <a:pt x="8" y="70"/>
                  </a:lnTo>
                  <a:lnTo>
                    <a:pt x="8" y="70"/>
                  </a:lnTo>
                  <a:lnTo>
                    <a:pt x="8" y="70"/>
                  </a:lnTo>
                  <a:lnTo>
                    <a:pt x="8" y="70"/>
                  </a:lnTo>
                  <a:lnTo>
                    <a:pt x="8" y="70"/>
                  </a:lnTo>
                  <a:lnTo>
                    <a:pt x="8" y="66"/>
                  </a:lnTo>
                  <a:lnTo>
                    <a:pt x="8" y="66"/>
                  </a:lnTo>
                  <a:lnTo>
                    <a:pt x="4" y="66"/>
                  </a:lnTo>
                  <a:lnTo>
                    <a:pt x="4" y="62"/>
                  </a:lnTo>
                  <a:lnTo>
                    <a:pt x="4" y="62"/>
                  </a:lnTo>
                  <a:lnTo>
                    <a:pt x="4" y="62"/>
                  </a:lnTo>
                  <a:lnTo>
                    <a:pt x="4" y="62"/>
                  </a:lnTo>
                  <a:lnTo>
                    <a:pt x="4" y="62"/>
                  </a:lnTo>
                  <a:lnTo>
                    <a:pt x="4" y="62"/>
                  </a:lnTo>
                  <a:lnTo>
                    <a:pt x="4" y="62"/>
                  </a:lnTo>
                  <a:lnTo>
                    <a:pt x="4" y="62"/>
                  </a:lnTo>
                  <a:lnTo>
                    <a:pt x="4" y="62"/>
                  </a:lnTo>
                  <a:lnTo>
                    <a:pt x="4" y="62"/>
                  </a:lnTo>
                  <a:lnTo>
                    <a:pt x="4" y="60"/>
                  </a:lnTo>
                  <a:lnTo>
                    <a:pt x="4" y="60"/>
                  </a:lnTo>
                  <a:lnTo>
                    <a:pt x="4" y="60"/>
                  </a:lnTo>
                  <a:lnTo>
                    <a:pt x="4" y="56"/>
                  </a:lnTo>
                  <a:lnTo>
                    <a:pt x="4" y="56"/>
                  </a:lnTo>
                  <a:lnTo>
                    <a:pt x="4" y="56"/>
                  </a:lnTo>
                  <a:lnTo>
                    <a:pt x="4" y="56"/>
                  </a:lnTo>
                  <a:lnTo>
                    <a:pt x="4" y="56"/>
                  </a:lnTo>
                  <a:lnTo>
                    <a:pt x="4" y="56"/>
                  </a:lnTo>
                  <a:lnTo>
                    <a:pt x="4" y="52"/>
                  </a:lnTo>
                  <a:lnTo>
                    <a:pt x="8" y="52"/>
                  </a:lnTo>
                  <a:lnTo>
                    <a:pt x="8" y="52"/>
                  </a:lnTo>
                  <a:lnTo>
                    <a:pt x="8" y="48"/>
                  </a:lnTo>
                  <a:lnTo>
                    <a:pt x="8" y="48"/>
                  </a:lnTo>
                  <a:lnTo>
                    <a:pt x="4" y="44"/>
                  </a:lnTo>
                  <a:lnTo>
                    <a:pt x="4" y="44"/>
                  </a:lnTo>
                  <a:lnTo>
                    <a:pt x="4" y="44"/>
                  </a:lnTo>
                  <a:lnTo>
                    <a:pt x="8" y="44"/>
                  </a:lnTo>
                  <a:lnTo>
                    <a:pt x="8" y="44"/>
                  </a:lnTo>
                  <a:lnTo>
                    <a:pt x="8" y="40"/>
                  </a:lnTo>
                  <a:lnTo>
                    <a:pt x="8" y="40"/>
                  </a:lnTo>
                  <a:lnTo>
                    <a:pt x="8" y="40"/>
                  </a:lnTo>
                  <a:lnTo>
                    <a:pt x="10" y="40"/>
                  </a:lnTo>
                  <a:lnTo>
                    <a:pt x="10" y="40"/>
                  </a:lnTo>
                  <a:lnTo>
                    <a:pt x="10" y="40"/>
                  </a:lnTo>
                  <a:lnTo>
                    <a:pt x="10" y="36"/>
                  </a:lnTo>
                  <a:lnTo>
                    <a:pt x="10" y="36"/>
                  </a:lnTo>
                  <a:lnTo>
                    <a:pt x="10" y="34"/>
                  </a:lnTo>
                  <a:lnTo>
                    <a:pt x="10" y="30"/>
                  </a:lnTo>
                  <a:lnTo>
                    <a:pt x="10" y="26"/>
                  </a:lnTo>
                  <a:lnTo>
                    <a:pt x="10" y="26"/>
                  </a:lnTo>
                  <a:lnTo>
                    <a:pt x="10" y="26"/>
                  </a:lnTo>
                  <a:lnTo>
                    <a:pt x="10" y="26"/>
                  </a:lnTo>
                  <a:lnTo>
                    <a:pt x="14" y="26"/>
                  </a:lnTo>
                  <a:lnTo>
                    <a:pt x="14" y="26"/>
                  </a:lnTo>
                  <a:lnTo>
                    <a:pt x="14" y="26"/>
                  </a:lnTo>
                  <a:lnTo>
                    <a:pt x="14" y="26"/>
                  </a:lnTo>
                  <a:lnTo>
                    <a:pt x="18" y="26"/>
                  </a:lnTo>
                  <a:lnTo>
                    <a:pt x="18" y="26"/>
                  </a:lnTo>
                  <a:lnTo>
                    <a:pt x="18" y="26"/>
                  </a:lnTo>
                  <a:lnTo>
                    <a:pt x="18" y="26"/>
                  </a:lnTo>
                  <a:lnTo>
                    <a:pt x="18" y="26"/>
                  </a:lnTo>
                  <a:lnTo>
                    <a:pt x="18" y="26"/>
                  </a:lnTo>
                  <a:lnTo>
                    <a:pt x="22" y="30"/>
                  </a:lnTo>
                  <a:lnTo>
                    <a:pt x="22" y="26"/>
                  </a:lnTo>
                  <a:lnTo>
                    <a:pt x="26" y="26"/>
                  </a:lnTo>
                  <a:lnTo>
                    <a:pt x="26" y="26"/>
                  </a:lnTo>
                  <a:lnTo>
                    <a:pt x="30" y="26"/>
                  </a:lnTo>
                  <a:lnTo>
                    <a:pt x="30" y="26"/>
                  </a:lnTo>
                  <a:lnTo>
                    <a:pt x="30" y="26"/>
                  </a:lnTo>
                  <a:lnTo>
                    <a:pt x="40" y="26"/>
                  </a:lnTo>
                  <a:lnTo>
                    <a:pt x="40" y="26"/>
                  </a:lnTo>
                  <a:lnTo>
                    <a:pt x="52" y="30"/>
                  </a:lnTo>
                  <a:lnTo>
                    <a:pt x="56" y="30"/>
                  </a:lnTo>
                  <a:lnTo>
                    <a:pt x="60" y="30"/>
                  </a:lnTo>
                  <a:lnTo>
                    <a:pt x="64" y="34"/>
                  </a:lnTo>
                  <a:lnTo>
                    <a:pt x="66" y="34"/>
                  </a:lnTo>
                  <a:lnTo>
                    <a:pt x="70" y="34"/>
                  </a:lnTo>
                  <a:lnTo>
                    <a:pt x="70" y="34"/>
                  </a:lnTo>
                  <a:lnTo>
                    <a:pt x="74" y="26"/>
                  </a:lnTo>
                  <a:lnTo>
                    <a:pt x="78" y="22"/>
                  </a:lnTo>
                  <a:lnTo>
                    <a:pt x="82" y="14"/>
                  </a:lnTo>
                  <a:lnTo>
                    <a:pt x="94" y="4"/>
                  </a:lnTo>
                  <a:lnTo>
                    <a:pt x="120" y="4"/>
                  </a:lnTo>
                  <a:lnTo>
                    <a:pt x="122" y="0"/>
                  </a:lnTo>
                  <a:lnTo>
                    <a:pt x="134" y="0"/>
                  </a:lnTo>
                  <a:lnTo>
                    <a:pt x="144" y="26"/>
                  </a:lnTo>
                  <a:lnTo>
                    <a:pt x="144" y="30"/>
                  </a:lnTo>
                  <a:lnTo>
                    <a:pt x="152" y="40"/>
                  </a:lnTo>
                  <a:lnTo>
                    <a:pt x="148" y="40"/>
                  </a:lnTo>
                  <a:lnTo>
                    <a:pt x="148" y="40"/>
                  </a:lnTo>
                  <a:lnTo>
                    <a:pt x="148" y="40"/>
                  </a:lnTo>
                  <a:lnTo>
                    <a:pt x="148" y="40"/>
                  </a:lnTo>
                  <a:lnTo>
                    <a:pt x="148" y="40"/>
                  </a:lnTo>
                  <a:lnTo>
                    <a:pt x="144" y="40"/>
                  </a:lnTo>
                  <a:lnTo>
                    <a:pt x="144" y="40"/>
                  </a:lnTo>
                  <a:lnTo>
                    <a:pt x="144" y="40"/>
                  </a:lnTo>
                  <a:lnTo>
                    <a:pt x="144" y="40"/>
                  </a:lnTo>
                  <a:lnTo>
                    <a:pt x="140" y="44"/>
                  </a:lnTo>
                  <a:lnTo>
                    <a:pt x="140" y="44"/>
                  </a:lnTo>
                  <a:lnTo>
                    <a:pt x="140" y="44"/>
                  </a:lnTo>
                  <a:lnTo>
                    <a:pt x="140" y="44"/>
                  </a:lnTo>
                  <a:lnTo>
                    <a:pt x="140" y="44"/>
                  </a:lnTo>
                  <a:lnTo>
                    <a:pt x="136" y="44"/>
                  </a:lnTo>
                  <a:lnTo>
                    <a:pt x="136" y="48"/>
                  </a:lnTo>
                  <a:lnTo>
                    <a:pt x="136" y="52"/>
                  </a:lnTo>
                  <a:lnTo>
                    <a:pt x="136" y="52"/>
                  </a:lnTo>
                  <a:lnTo>
                    <a:pt x="136" y="56"/>
                  </a:lnTo>
                  <a:lnTo>
                    <a:pt x="136" y="56"/>
                  </a:lnTo>
                  <a:lnTo>
                    <a:pt x="136" y="60"/>
                  </a:lnTo>
                  <a:lnTo>
                    <a:pt x="134" y="60"/>
                  </a:lnTo>
                  <a:lnTo>
                    <a:pt x="134" y="60"/>
                  </a:lnTo>
                  <a:lnTo>
                    <a:pt x="130" y="60"/>
                  </a:lnTo>
                  <a:lnTo>
                    <a:pt x="130" y="62"/>
                  </a:lnTo>
                  <a:lnTo>
                    <a:pt x="130" y="62"/>
                  </a:lnTo>
                  <a:lnTo>
                    <a:pt x="130" y="62"/>
                  </a:lnTo>
                  <a:lnTo>
                    <a:pt x="126" y="62"/>
                  </a:lnTo>
                  <a:lnTo>
                    <a:pt x="126" y="62"/>
                  </a:lnTo>
                  <a:lnTo>
                    <a:pt x="122" y="66"/>
                  </a:lnTo>
                  <a:lnTo>
                    <a:pt x="122" y="66"/>
                  </a:lnTo>
                  <a:lnTo>
                    <a:pt x="122" y="66"/>
                  </a:lnTo>
                  <a:lnTo>
                    <a:pt x="122" y="66"/>
                  </a:lnTo>
                  <a:lnTo>
                    <a:pt x="120" y="66"/>
                  </a:lnTo>
                  <a:lnTo>
                    <a:pt x="120" y="66"/>
                  </a:lnTo>
                  <a:lnTo>
                    <a:pt x="116" y="66"/>
                  </a:lnTo>
                  <a:lnTo>
                    <a:pt x="116" y="66"/>
                  </a:lnTo>
                  <a:lnTo>
                    <a:pt x="116" y="66"/>
                  </a:lnTo>
                  <a:lnTo>
                    <a:pt x="116" y="66"/>
                  </a:lnTo>
                  <a:lnTo>
                    <a:pt x="112" y="66"/>
                  </a:lnTo>
                  <a:lnTo>
                    <a:pt x="112" y="66"/>
                  </a:lnTo>
                  <a:lnTo>
                    <a:pt x="108" y="70"/>
                  </a:lnTo>
                  <a:lnTo>
                    <a:pt x="108" y="70"/>
                  </a:lnTo>
                  <a:lnTo>
                    <a:pt x="108" y="70"/>
                  </a:lnTo>
                  <a:lnTo>
                    <a:pt x="108" y="70"/>
                  </a:lnTo>
                  <a:lnTo>
                    <a:pt x="104" y="70"/>
                  </a:lnTo>
                  <a:lnTo>
                    <a:pt x="100" y="74"/>
                  </a:lnTo>
                  <a:lnTo>
                    <a:pt x="100" y="74"/>
                  </a:lnTo>
                  <a:lnTo>
                    <a:pt x="96" y="74"/>
                  </a:lnTo>
                  <a:lnTo>
                    <a:pt x="94" y="78"/>
                  </a:lnTo>
                  <a:lnTo>
                    <a:pt x="94" y="78"/>
                  </a:lnTo>
                  <a:lnTo>
                    <a:pt x="94" y="78"/>
                  </a:lnTo>
                  <a:lnTo>
                    <a:pt x="94" y="78"/>
                  </a:lnTo>
                  <a:lnTo>
                    <a:pt x="94" y="78"/>
                  </a:lnTo>
                  <a:lnTo>
                    <a:pt x="94" y="82"/>
                  </a:lnTo>
                  <a:lnTo>
                    <a:pt x="90" y="82"/>
                  </a:lnTo>
                  <a:lnTo>
                    <a:pt x="90" y="86"/>
                  </a:lnTo>
                  <a:lnTo>
                    <a:pt x="90" y="86"/>
                  </a:lnTo>
                  <a:lnTo>
                    <a:pt x="90" y="86"/>
                  </a:lnTo>
                  <a:lnTo>
                    <a:pt x="86" y="86"/>
                  </a:lnTo>
                  <a:lnTo>
                    <a:pt x="86" y="86"/>
                  </a:lnTo>
                  <a:lnTo>
                    <a:pt x="86" y="86"/>
                  </a:lnTo>
                  <a:lnTo>
                    <a:pt x="82" y="86"/>
                  </a:lnTo>
                  <a:lnTo>
                    <a:pt x="82" y="86"/>
                  </a:lnTo>
                  <a:lnTo>
                    <a:pt x="82" y="86"/>
                  </a:lnTo>
                  <a:lnTo>
                    <a:pt x="82" y="86"/>
                  </a:lnTo>
                  <a:lnTo>
                    <a:pt x="82" y="86"/>
                  </a:lnTo>
                  <a:lnTo>
                    <a:pt x="78" y="86"/>
                  </a:lnTo>
                  <a:lnTo>
                    <a:pt x="78" y="86"/>
                  </a:lnTo>
                  <a:lnTo>
                    <a:pt x="78" y="86"/>
                  </a:lnTo>
                  <a:lnTo>
                    <a:pt x="78" y="86"/>
                  </a:lnTo>
                  <a:lnTo>
                    <a:pt x="78" y="86"/>
                  </a:lnTo>
                  <a:lnTo>
                    <a:pt x="78" y="86"/>
                  </a:lnTo>
                  <a:lnTo>
                    <a:pt x="78" y="86"/>
                  </a:lnTo>
                  <a:lnTo>
                    <a:pt x="78" y="86"/>
                  </a:lnTo>
                  <a:lnTo>
                    <a:pt x="78" y="86"/>
                  </a:lnTo>
                  <a:lnTo>
                    <a:pt x="74" y="86"/>
                  </a:lnTo>
                  <a:lnTo>
                    <a:pt x="74" y="86"/>
                  </a:lnTo>
                  <a:lnTo>
                    <a:pt x="74" y="86"/>
                  </a:lnTo>
                  <a:lnTo>
                    <a:pt x="74" y="90"/>
                  </a:lnTo>
                  <a:lnTo>
                    <a:pt x="74" y="90"/>
                  </a:lnTo>
                  <a:lnTo>
                    <a:pt x="74" y="90"/>
                  </a:lnTo>
                  <a:lnTo>
                    <a:pt x="74" y="90"/>
                  </a:lnTo>
                  <a:lnTo>
                    <a:pt x="70" y="90"/>
                  </a:lnTo>
                  <a:lnTo>
                    <a:pt x="70" y="92"/>
                  </a:lnTo>
                  <a:lnTo>
                    <a:pt x="70" y="92"/>
                  </a:lnTo>
                  <a:lnTo>
                    <a:pt x="70" y="92"/>
                  </a:lnTo>
                  <a:lnTo>
                    <a:pt x="66" y="92"/>
                  </a:lnTo>
                  <a:lnTo>
                    <a:pt x="66" y="92"/>
                  </a:lnTo>
                  <a:lnTo>
                    <a:pt x="66" y="92"/>
                  </a:lnTo>
                  <a:lnTo>
                    <a:pt x="66" y="92"/>
                  </a:lnTo>
                  <a:close/>
                  <a:moveTo>
                    <a:pt x="140" y="118"/>
                  </a:moveTo>
                  <a:lnTo>
                    <a:pt x="136" y="118"/>
                  </a:lnTo>
                  <a:lnTo>
                    <a:pt x="136" y="118"/>
                  </a:lnTo>
                  <a:lnTo>
                    <a:pt x="136" y="116"/>
                  </a:lnTo>
                  <a:lnTo>
                    <a:pt x="136" y="116"/>
                  </a:lnTo>
                  <a:lnTo>
                    <a:pt x="136" y="116"/>
                  </a:lnTo>
                  <a:lnTo>
                    <a:pt x="136" y="116"/>
                  </a:lnTo>
                  <a:lnTo>
                    <a:pt x="136" y="116"/>
                  </a:lnTo>
                  <a:lnTo>
                    <a:pt x="136" y="116"/>
                  </a:lnTo>
                  <a:lnTo>
                    <a:pt x="136" y="116"/>
                  </a:lnTo>
                  <a:lnTo>
                    <a:pt x="136" y="116"/>
                  </a:lnTo>
                  <a:lnTo>
                    <a:pt x="136" y="116"/>
                  </a:lnTo>
                  <a:lnTo>
                    <a:pt x="136" y="116"/>
                  </a:lnTo>
                  <a:lnTo>
                    <a:pt x="136" y="116"/>
                  </a:lnTo>
                  <a:lnTo>
                    <a:pt x="136" y="116"/>
                  </a:lnTo>
                  <a:lnTo>
                    <a:pt x="136" y="116"/>
                  </a:lnTo>
                  <a:lnTo>
                    <a:pt x="136" y="116"/>
                  </a:lnTo>
                  <a:lnTo>
                    <a:pt x="136" y="116"/>
                  </a:lnTo>
                  <a:lnTo>
                    <a:pt x="140" y="116"/>
                  </a:lnTo>
                  <a:lnTo>
                    <a:pt x="140" y="116"/>
                  </a:lnTo>
                  <a:lnTo>
                    <a:pt x="140" y="118"/>
                  </a:lnTo>
                  <a:lnTo>
                    <a:pt x="140" y="118"/>
                  </a:lnTo>
                  <a:lnTo>
                    <a:pt x="140" y="118"/>
                  </a:lnTo>
                  <a:lnTo>
                    <a:pt x="140" y="118"/>
                  </a:lnTo>
                  <a:lnTo>
                    <a:pt x="140" y="118"/>
                  </a:lnTo>
                  <a:close/>
                  <a:moveTo>
                    <a:pt x="4" y="62"/>
                  </a:moveTo>
                  <a:lnTo>
                    <a:pt x="4" y="62"/>
                  </a:lnTo>
                  <a:lnTo>
                    <a:pt x="4" y="62"/>
                  </a:lnTo>
                  <a:lnTo>
                    <a:pt x="0" y="62"/>
                  </a:lnTo>
                  <a:lnTo>
                    <a:pt x="4" y="62"/>
                  </a:lnTo>
                  <a:lnTo>
                    <a:pt x="4" y="60"/>
                  </a:lnTo>
                  <a:lnTo>
                    <a:pt x="4" y="60"/>
                  </a:lnTo>
                  <a:lnTo>
                    <a:pt x="4" y="60"/>
                  </a:lnTo>
                  <a:lnTo>
                    <a:pt x="4" y="60"/>
                  </a:lnTo>
                  <a:lnTo>
                    <a:pt x="4" y="62"/>
                  </a:lnTo>
                  <a:lnTo>
                    <a:pt x="4" y="62"/>
                  </a:lnTo>
                  <a:lnTo>
                    <a:pt x="4" y="62"/>
                  </a:lnTo>
                  <a:lnTo>
                    <a:pt x="4" y="62"/>
                  </a:lnTo>
                  <a:lnTo>
                    <a:pt x="4" y="62"/>
                  </a:lnTo>
                  <a:lnTo>
                    <a:pt x="4" y="62"/>
                  </a:lnTo>
                  <a:lnTo>
                    <a:pt x="4" y="62"/>
                  </a:lnTo>
                  <a:close/>
                  <a:moveTo>
                    <a:pt x="4" y="86"/>
                  </a:moveTo>
                  <a:lnTo>
                    <a:pt x="4" y="86"/>
                  </a:lnTo>
                  <a:lnTo>
                    <a:pt x="4" y="86"/>
                  </a:lnTo>
                  <a:lnTo>
                    <a:pt x="4" y="86"/>
                  </a:lnTo>
                  <a:lnTo>
                    <a:pt x="4" y="86"/>
                  </a:lnTo>
                  <a:lnTo>
                    <a:pt x="4" y="86"/>
                  </a:lnTo>
                  <a:lnTo>
                    <a:pt x="4" y="86"/>
                  </a:lnTo>
                  <a:lnTo>
                    <a:pt x="4" y="86"/>
                  </a:lnTo>
                  <a:lnTo>
                    <a:pt x="4" y="86"/>
                  </a:lnTo>
                  <a:lnTo>
                    <a:pt x="4" y="86"/>
                  </a:lnTo>
                  <a:lnTo>
                    <a:pt x="4" y="86"/>
                  </a:lnTo>
                  <a:lnTo>
                    <a:pt x="4" y="86"/>
                  </a:lnTo>
                  <a:lnTo>
                    <a:pt x="4" y="86"/>
                  </a:lnTo>
                  <a:close/>
                  <a:moveTo>
                    <a:pt x="166" y="108"/>
                  </a:moveTo>
                  <a:lnTo>
                    <a:pt x="166" y="108"/>
                  </a:lnTo>
                  <a:lnTo>
                    <a:pt x="170" y="112"/>
                  </a:lnTo>
                  <a:lnTo>
                    <a:pt x="170" y="112"/>
                  </a:lnTo>
                  <a:lnTo>
                    <a:pt x="166" y="112"/>
                  </a:lnTo>
                  <a:lnTo>
                    <a:pt x="166" y="112"/>
                  </a:lnTo>
                  <a:lnTo>
                    <a:pt x="166" y="116"/>
                  </a:lnTo>
                  <a:lnTo>
                    <a:pt x="164" y="116"/>
                  </a:lnTo>
                  <a:lnTo>
                    <a:pt x="164" y="116"/>
                  </a:lnTo>
                  <a:lnTo>
                    <a:pt x="164" y="116"/>
                  </a:lnTo>
                  <a:lnTo>
                    <a:pt x="160" y="116"/>
                  </a:lnTo>
                  <a:lnTo>
                    <a:pt x="160" y="116"/>
                  </a:lnTo>
                  <a:lnTo>
                    <a:pt x="160" y="116"/>
                  </a:lnTo>
                  <a:lnTo>
                    <a:pt x="156" y="116"/>
                  </a:lnTo>
                  <a:lnTo>
                    <a:pt x="156" y="116"/>
                  </a:lnTo>
                  <a:lnTo>
                    <a:pt x="156" y="112"/>
                  </a:lnTo>
                  <a:lnTo>
                    <a:pt x="152" y="112"/>
                  </a:lnTo>
                  <a:lnTo>
                    <a:pt x="156" y="112"/>
                  </a:lnTo>
                  <a:lnTo>
                    <a:pt x="156" y="112"/>
                  </a:lnTo>
                  <a:lnTo>
                    <a:pt x="156" y="112"/>
                  </a:lnTo>
                  <a:lnTo>
                    <a:pt x="156" y="108"/>
                  </a:lnTo>
                  <a:lnTo>
                    <a:pt x="156" y="108"/>
                  </a:lnTo>
                  <a:lnTo>
                    <a:pt x="156" y="108"/>
                  </a:lnTo>
                  <a:lnTo>
                    <a:pt x="160" y="108"/>
                  </a:lnTo>
                  <a:lnTo>
                    <a:pt x="160" y="108"/>
                  </a:lnTo>
                  <a:lnTo>
                    <a:pt x="160" y="108"/>
                  </a:lnTo>
                  <a:lnTo>
                    <a:pt x="160" y="112"/>
                  </a:lnTo>
                  <a:lnTo>
                    <a:pt x="164" y="108"/>
                  </a:lnTo>
                  <a:lnTo>
                    <a:pt x="164" y="108"/>
                  </a:lnTo>
                  <a:lnTo>
                    <a:pt x="164" y="108"/>
                  </a:lnTo>
                  <a:lnTo>
                    <a:pt x="164" y="108"/>
                  </a:lnTo>
                  <a:lnTo>
                    <a:pt x="164" y="108"/>
                  </a:lnTo>
                  <a:lnTo>
                    <a:pt x="166" y="108"/>
                  </a:lnTo>
                  <a:lnTo>
                    <a:pt x="166" y="108"/>
                  </a:lnTo>
                  <a:lnTo>
                    <a:pt x="166" y="108"/>
                  </a:lnTo>
                  <a:lnTo>
                    <a:pt x="166" y="10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58" name="Freeform 65">
              <a:extLst>
                <a:ext uri="{FF2B5EF4-FFF2-40B4-BE49-F238E27FC236}">
                  <a16:creationId xmlns:a16="http://schemas.microsoft.com/office/drawing/2014/main" id="{8C3A3188-B79E-84CB-DC18-D09E1073BA31}"/>
                </a:ext>
              </a:extLst>
            </p:cNvPr>
            <p:cNvSpPr>
              <a:spLocks/>
            </p:cNvSpPr>
            <p:nvPr/>
          </p:nvSpPr>
          <p:spPr bwMode="auto">
            <a:xfrm>
              <a:off x="2819400" y="4213293"/>
              <a:ext cx="6350" cy="6350"/>
            </a:xfrm>
            <a:custGeom>
              <a:avLst/>
              <a:gdLst>
                <a:gd name="T0" fmla="*/ 4 w 4"/>
                <a:gd name="T1" fmla="*/ 4 h 4"/>
                <a:gd name="T2" fmla="*/ 4 w 4"/>
                <a:gd name="T3" fmla="*/ 4 h 4"/>
                <a:gd name="T4" fmla="*/ 0 w 4"/>
                <a:gd name="T5" fmla="*/ 4 h 4"/>
                <a:gd name="T6" fmla="*/ 0 w 4"/>
                <a:gd name="T7" fmla="*/ 0 h 4"/>
                <a:gd name="T8" fmla="*/ 0 w 4"/>
                <a:gd name="T9" fmla="*/ 0 h 4"/>
                <a:gd name="T10" fmla="*/ 4 w 4"/>
                <a:gd name="T11" fmla="*/ 4 h 4"/>
                <a:gd name="T12" fmla="*/ 4 w 4"/>
                <a:gd name="T13" fmla="*/ 4 h 4"/>
                <a:gd name="T14" fmla="*/ 4 w 4"/>
                <a:gd name="T15" fmla="*/ 4 h 4"/>
                <a:gd name="T16" fmla="*/ 4 w 4"/>
                <a:gd name="T17" fmla="*/ 4 h 4"/>
                <a:gd name="T18" fmla="*/ 4 w 4"/>
                <a:gd name="T19" fmla="*/ 4 h 4"/>
                <a:gd name="T20" fmla="*/ 4 w 4"/>
                <a:gd name="T21" fmla="*/ 4 h 4"/>
                <a:gd name="T22" fmla="*/ 4 w 4"/>
                <a:gd name="T23" fmla="*/ 4 h 4"/>
                <a:gd name="T24" fmla="*/ 4 w 4"/>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4"/>
                  </a:moveTo>
                  <a:lnTo>
                    <a:pt x="4" y="4"/>
                  </a:lnTo>
                  <a:lnTo>
                    <a:pt x="0" y="4"/>
                  </a:lnTo>
                  <a:lnTo>
                    <a:pt x="0" y="0"/>
                  </a:lnTo>
                  <a:lnTo>
                    <a:pt x="0" y="0"/>
                  </a:lnTo>
                  <a:lnTo>
                    <a:pt x="4" y="4"/>
                  </a:lnTo>
                  <a:lnTo>
                    <a:pt x="4" y="4"/>
                  </a:lnTo>
                  <a:lnTo>
                    <a:pt x="4" y="4"/>
                  </a:lnTo>
                  <a:lnTo>
                    <a:pt x="4" y="4"/>
                  </a:lnTo>
                  <a:lnTo>
                    <a:pt x="4" y="4"/>
                  </a:lnTo>
                  <a:lnTo>
                    <a:pt x="4" y="4"/>
                  </a:lnTo>
                  <a:lnTo>
                    <a:pt x="4" y="4"/>
                  </a:lnTo>
                  <a:lnTo>
                    <a:pt x="4"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59" name="Freeform 66">
              <a:extLst>
                <a:ext uri="{FF2B5EF4-FFF2-40B4-BE49-F238E27FC236}">
                  <a16:creationId xmlns:a16="http://schemas.microsoft.com/office/drawing/2014/main" id="{83300055-9640-155D-FDA7-ED3DBCA17F42}"/>
                </a:ext>
              </a:extLst>
            </p:cNvPr>
            <p:cNvSpPr>
              <a:spLocks noEditPoints="1"/>
            </p:cNvSpPr>
            <p:nvPr/>
          </p:nvSpPr>
          <p:spPr bwMode="auto">
            <a:xfrm>
              <a:off x="2390775" y="4054543"/>
              <a:ext cx="31750" cy="69850"/>
            </a:xfrm>
            <a:custGeom>
              <a:avLst/>
              <a:gdLst>
                <a:gd name="T0" fmla="*/ 14 w 20"/>
                <a:gd name="T1" fmla="*/ 0 h 44"/>
                <a:gd name="T2" fmla="*/ 14 w 20"/>
                <a:gd name="T3" fmla="*/ 4 h 44"/>
                <a:gd name="T4" fmla="*/ 16 w 20"/>
                <a:gd name="T5" fmla="*/ 4 h 44"/>
                <a:gd name="T6" fmla="*/ 16 w 20"/>
                <a:gd name="T7" fmla="*/ 4 h 44"/>
                <a:gd name="T8" fmla="*/ 16 w 20"/>
                <a:gd name="T9" fmla="*/ 6 h 44"/>
                <a:gd name="T10" fmla="*/ 14 w 20"/>
                <a:gd name="T11" fmla="*/ 10 h 44"/>
                <a:gd name="T12" fmla="*/ 14 w 20"/>
                <a:gd name="T13" fmla="*/ 10 h 44"/>
                <a:gd name="T14" fmla="*/ 14 w 20"/>
                <a:gd name="T15" fmla="*/ 10 h 44"/>
                <a:gd name="T16" fmla="*/ 14 w 20"/>
                <a:gd name="T17" fmla="*/ 14 h 44"/>
                <a:gd name="T18" fmla="*/ 14 w 20"/>
                <a:gd name="T19" fmla="*/ 14 h 44"/>
                <a:gd name="T20" fmla="*/ 14 w 20"/>
                <a:gd name="T21" fmla="*/ 14 h 44"/>
                <a:gd name="T22" fmla="*/ 14 w 20"/>
                <a:gd name="T23" fmla="*/ 18 h 44"/>
                <a:gd name="T24" fmla="*/ 14 w 20"/>
                <a:gd name="T25" fmla="*/ 22 h 44"/>
                <a:gd name="T26" fmla="*/ 14 w 20"/>
                <a:gd name="T27" fmla="*/ 22 h 44"/>
                <a:gd name="T28" fmla="*/ 14 w 20"/>
                <a:gd name="T29" fmla="*/ 22 h 44"/>
                <a:gd name="T30" fmla="*/ 14 w 20"/>
                <a:gd name="T31" fmla="*/ 26 h 44"/>
                <a:gd name="T32" fmla="*/ 14 w 20"/>
                <a:gd name="T33" fmla="*/ 26 h 44"/>
                <a:gd name="T34" fmla="*/ 14 w 20"/>
                <a:gd name="T35" fmla="*/ 26 h 44"/>
                <a:gd name="T36" fmla="*/ 14 w 20"/>
                <a:gd name="T37" fmla="*/ 28 h 44"/>
                <a:gd name="T38" fmla="*/ 14 w 20"/>
                <a:gd name="T39" fmla="*/ 32 h 44"/>
                <a:gd name="T40" fmla="*/ 14 w 20"/>
                <a:gd name="T41" fmla="*/ 32 h 44"/>
                <a:gd name="T42" fmla="*/ 14 w 20"/>
                <a:gd name="T43" fmla="*/ 32 h 44"/>
                <a:gd name="T44" fmla="*/ 10 w 20"/>
                <a:gd name="T45" fmla="*/ 36 h 44"/>
                <a:gd name="T46" fmla="*/ 6 w 20"/>
                <a:gd name="T47" fmla="*/ 40 h 44"/>
                <a:gd name="T48" fmla="*/ 6 w 20"/>
                <a:gd name="T49" fmla="*/ 40 h 44"/>
                <a:gd name="T50" fmla="*/ 6 w 20"/>
                <a:gd name="T51" fmla="*/ 44 h 44"/>
                <a:gd name="T52" fmla="*/ 6 w 20"/>
                <a:gd name="T53" fmla="*/ 44 h 44"/>
                <a:gd name="T54" fmla="*/ 2 w 20"/>
                <a:gd name="T55" fmla="*/ 44 h 44"/>
                <a:gd name="T56" fmla="*/ 0 w 20"/>
                <a:gd name="T57" fmla="*/ 44 h 44"/>
                <a:gd name="T58" fmla="*/ 0 w 20"/>
                <a:gd name="T59" fmla="*/ 40 h 44"/>
                <a:gd name="T60" fmla="*/ 2 w 20"/>
                <a:gd name="T61" fmla="*/ 26 h 44"/>
                <a:gd name="T62" fmla="*/ 2 w 20"/>
                <a:gd name="T63" fmla="*/ 14 h 44"/>
                <a:gd name="T64" fmla="*/ 2 w 20"/>
                <a:gd name="T65" fmla="*/ 10 h 44"/>
                <a:gd name="T66" fmla="*/ 2 w 20"/>
                <a:gd name="T67" fmla="*/ 6 h 44"/>
                <a:gd name="T68" fmla="*/ 2 w 20"/>
                <a:gd name="T69" fmla="*/ 6 h 44"/>
                <a:gd name="T70" fmla="*/ 6 w 20"/>
                <a:gd name="T71" fmla="*/ 10 h 44"/>
                <a:gd name="T72" fmla="*/ 6 w 20"/>
                <a:gd name="T73" fmla="*/ 6 h 44"/>
                <a:gd name="T74" fmla="*/ 6 w 20"/>
                <a:gd name="T75" fmla="*/ 6 h 44"/>
                <a:gd name="T76" fmla="*/ 10 w 20"/>
                <a:gd name="T77" fmla="*/ 4 h 44"/>
                <a:gd name="T78" fmla="*/ 10 w 20"/>
                <a:gd name="T79" fmla="*/ 0 h 44"/>
                <a:gd name="T80" fmla="*/ 10 w 20"/>
                <a:gd name="T81" fmla="*/ 0 h 44"/>
                <a:gd name="T82" fmla="*/ 14 w 20"/>
                <a:gd name="T83" fmla="*/ 0 h 44"/>
                <a:gd name="T84" fmla="*/ 14 w 20"/>
                <a:gd name="T85" fmla="*/ 0 h 44"/>
                <a:gd name="T86" fmla="*/ 14 w 20"/>
                <a:gd name="T87" fmla="*/ 0 h 44"/>
                <a:gd name="T88" fmla="*/ 16 w 20"/>
                <a:gd name="T89" fmla="*/ 6 h 44"/>
                <a:gd name="T90" fmla="*/ 16 w 20"/>
                <a:gd name="T91" fmla="*/ 10 h 44"/>
                <a:gd name="T92" fmla="*/ 16 w 20"/>
                <a:gd name="T93" fmla="*/ 10 h 44"/>
                <a:gd name="T94" fmla="*/ 16 w 20"/>
                <a:gd name="T95" fmla="*/ 10 h 44"/>
                <a:gd name="T96" fmla="*/ 16 w 20"/>
                <a:gd name="T97" fmla="*/ 10 h 44"/>
                <a:gd name="T98" fmla="*/ 20 w 20"/>
                <a:gd name="T99" fmla="*/ 6 h 44"/>
                <a:gd name="T100" fmla="*/ 20 w 20"/>
                <a:gd name="T101" fmla="*/ 6 h 44"/>
                <a:gd name="T102" fmla="*/ 16 w 20"/>
                <a:gd name="T103" fmla="*/ 6 h 44"/>
                <a:gd name="T104" fmla="*/ 16 w 20"/>
                <a:gd name="T105" fmla="*/ 6 h 44"/>
                <a:gd name="T106" fmla="*/ 16 w 20"/>
                <a:gd name="T107" fmla="*/ 22 h 44"/>
                <a:gd name="T108" fmla="*/ 16 w 20"/>
                <a:gd name="T109" fmla="*/ 22 h 44"/>
                <a:gd name="T110" fmla="*/ 20 w 20"/>
                <a:gd name="T111" fmla="*/ 14 h 44"/>
                <a:gd name="T112" fmla="*/ 20 w 20"/>
                <a:gd name="T113" fmla="*/ 18 h 44"/>
                <a:gd name="T114" fmla="*/ 20 w 20"/>
                <a:gd name="T115" fmla="*/ 18 h 44"/>
                <a:gd name="T116" fmla="*/ 20 w 20"/>
                <a:gd name="T117" fmla="*/ 18 h 44"/>
                <a:gd name="T118" fmla="*/ 20 w 20"/>
                <a:gd name="T119" fmla="*/ 18 h 44"/>
                <a:gd name="T120" fmla="*/ 16 w 20"/>
                <a:gd name="T121" fmla="*/ 18 h 44"/>
                <a:gd name="T122" fmla="*/ 16 w 20"/>
                <a:gd name="T123" fmla="*/ 22 h 44"/>
                <a:gd name="T124" fmla="*/ 16 w 20"/>
                <a:gd name="T125"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44">
                  <a:moveTo>
                    <a:pt x="14" y="0"/>
                  </a:moveTo>
                  <a:lnTo>
                    <a:pt x="14" y="0"/>
                  </a:lnTo>
                  <a:lnTo>
                    <a:pt x="14" y="0"/>
                  </a:lnTo>
                  <a:lnTo>
                    <a:pt x="14" y="4"/>
                  </a:lnTo>
                  <a:lnTo>
                    <a:pt x="14" y="4"/>
                  </a:lnTo>
                  <a:lnTo>
                    <a:pt x="16" y="4"/>
                  </a:lnTo>
                  <a:lnTo>
                    <a:pt x="16" y="4"/>
                  </a:lnTo>
                  <a:lnTo>
                    <a:pt x="16" y="4"/>
                  </a:lnTo>
                  <a:lnTo>
                    <a:pt x="16" y="6"/>
                  </a:lnTo>
                  <a:lnTo>
                    <a:pt x="16" y="6"/>
                  </a:lnTo>
                  <a:lnTo>
                    <a:pt x="14" y="10"/>
                  </a:lnTo>
                  <a:lnTo>
                    <a:pt x="14" y="10"/>
                  </a:lnTo>
                  <a:lnTo>
                    <a:pt x="14" y="10"/>
                  </a:lnTo>
                  <a:lnTo>
                    <a:pt x="14" y="10"/>
                  </a:lnTo>
                  <a:lnTo>
                    <a:pt x="14" y="10"/>
                  </a:lnTo>
                  <a:lnTo>
                    <a:pt x="14" y="10"/>
                  </a:lnTo>
                  <a:lnTo>
                    <a:pt x="14" y="14"/>
                  </a:lnTo>
                  <a:lnTo>
                    <a:pt x="14" y="14"/>
                  </a:lnTo>
                  <a:lnTo>
                    <a:pt x="14" y="14"/>
                  </a:lnTo>
                  <a:lnTo>
                    <a:pt x="14" y="14"/>
                  </a:lnTo>
                  <a:lnTo>
                    <a:pt x="14" y="14"/>
                  </a:lnTo>
                  <a:lnTo>
                    <a:pt x="14" y="14"/>
                  </a:lnTo>
                  <a:lnTo>
                    <a:pt x="14" y="18"/>
                  </a:lnTo>
                  <a:lnTo>
                    <a:pt x="14" y="18"/>
                  </a:lnTo>
                  <a:lnTo>
                    <a:pt x="14" y="18"/>
                  </a:lnTo>
                  <a:lnTo>
                    <a:pt x="14" y="22"/>
                  </a:lnTo>
                  <a:lnTo>
                    <a:pt x="14" y="22"/>
                  </a:lnTo>
                  <a:lnTo>
                    <a:pt x="14" y="22"/>
                  </a:lnTo>
                  <a:lnTo>
                    <a:pt x="14" y="22"/>
                  </a:lnTo>
                  <a:lnTo>
                    <a:pt x="14" y="22"/>
                  </a:lnTo>
                  <a:lnTo>
                    <a:pt x="14" y="26"/>
                  </a:lnTo>
                  <a:lnTo>
                    <a:pt x="14" y="26"/>
                  </a:lnTo>
                  <a:lnTo>
                    <a:pt x="14" y="26"/>
                  </a:lnTo>
                  <a:lnTo>
                    <a:pt x="14" y="26"/>
                  </a:lnTo>
                  <a:lnTo>
                    <a:pt x="14" y="26"/>
                  </a:lnTo>
                  <a:lnTo>
                    <a:pt x="14" y="26"/>
                  </a:lnTo>
                  <a:lnTo>
                    <a:pt x="14" y="28"/>
                  </a:lnTo>
                  <a:lnTo>
                    <a:pt x="14" y="28"/>
                  </a:lnTo>
                  <a:lnTo>
                    <a:pt x="14" y="32"/>
                  </a:lnTo>
                  <a:lnTo>
                    <a:pt x="14" y="32"/>
                  </a:lnTo>
                  <a:lnTo>
                    <a:pt x="14" y="32"/>
                  </a:lnTo>
                  <a:lnTo>
                    <a:pt x="14" y="32"/>
                  </a:lnTo>
                  <a:lnTo>
                    <a:pt x="14" y="32"/>
                  </a:lnTo>
                  <a:lnTo>
                    <a:pt x="14" y="32"/>
                  </a:lnTo>
                  <a:lnTo>
                    <a:pt x="14" y="32"/>
                  </a:lnTo>
                  <a:lnTo>
                    <a:pt x="10" y="36"/>
                  </a:lnTo>
                  <a:lnTo>
                    <a:pt x="10" y="36"/>
                  </a:lnTo>
                  <a:lnTo>
                    <a:pt x="6" y="40"/>
                  </a:lnTo>
                  <a:lnTo>
                    <a:pt x="6" y="40"/>
                  </a:lnTo>
                  <a:lnTo>
                    <a:pt x="6" y="40"/>
                  </a:lnTo>
                  <a:lnTo>
                    <a:pt x="6" y="40"/>
                  </a:lnTo>
                  <a:lnTo>
                    <a:pt x="6" y="44"/>
                  </a:lnTo>
                  <a:lnTo>
                    <a:pt x="6" y="44"/>
                  </a:lnTo>
                  <a:lnTo>
                    <a:pt x="6" y="44"/>
                  </a:lnTo>
                  <a:lnTo>
                    <a:pt x="2" y="44"/>
                  </a:lnTo>
                  <a:lnTo>
                    <a:pt x="2" y="44"/>
                  </a:lnTo>
                  <a:lnTo>
                    <a:pt x="2" y="44"/>
                  </a:lnTo>
                  <a:lnTo>
                    <a:pt x="0" y="44"/>
                  </a:lnTo>
                  <a:lnTo>
                    <a:pt x="0" y="44"/>
                  </a:lnTo>
                  <a:lnTo>
                    <a:pt x="0" y="40"/>
                  </a:lnTo>
                  <a:lnTo>
                    <a:pt x="2" y="36"/>
                  </a:lnTo>
                  <a:lnTo>
                    <a:pt x="2" y="26"/>
                  </a:lnTo>
                  <a:lnTo>
                    <a:pt x="2" y="18"/>
                  </a:lnTo>
                  <a:lnTo>
                    <a:pt x="2" y="14"/>
                  </a:lnTo>
                  <a:lnTo>
                    <a:pt x="2" y="10"/>
                  </a:lnTo>
                  <a:lnTo>
                    <a:pt x="2" y="10"/>
                  </a:lnTo>
                  <a:lnTo>
                    <a:pt x="2" y="6"/>
                  </a:lnTo>
                  <a:lnTo>
                    <a:pt x="2" y="6"/>
                  </a:lnTo>
                  <a:lnTo>
                    <a:pt x="2" y="6"/>
                  </a:lnTo>
                  <a:lnTo>
                    <a:pt x="2" y="6"/>
                  </a:lnTo>
                  <a:lnTo>
                    <a:pt x="2" y="10"/>
                  </a:lnTo>
                  <a:lnTo>
                    <a:pt x="6" y="10"/>
                  </a:lnTo>
                  <a:lnTo>
                    <a:pt x="6" y="10"/>
                  </a:lnTo>
                  <a:lnTo>
                    <a:pt x="6" y="6"/>
                  </a:lnTo>
                  <a:lnTo>
                    <a:pt x="6" y="6"/>
                  </a:lnTo>
                  <a:lnTo>
                    <a:pt x="6" y="6"/>
                  </a:lnTo>
                  <a:lnTo>
                    <a:pt x="6" y="4"/>
                  </a:lnTo>
                  <a:lnTo>
                    <a:pt x="10" y="4"/>
                  </a:lnTo>
                  <a:lnTo>
                    <a:pt x="10" y="4"/>
                  </a:lnTo>
                  <a:lnTo>
                    <a:pt x="10" y="0"/>
                  </a:lnTo>
                  <a:lnTo>
                    <a:pt x="10" y="0"/>
                  </a:lnTo>
                  <a:lnTo>
                    <a:pt x="10" y="0"/>
                  </a:lnTo>
                  <a:lnTo>
                    <a:pt x="14" y="0"/>
                  </a:lnTo>
                  <a:lnTo>
                    <a:pt x="14" y="0"/>
                  </a:lnTo>
                  <a:lnTo>
                    <a:pt x="14" y="0"/>
                  </a:lnTo>
                  <a:lnTo>
                    <a:pt x="14" y="0"/>
                  </a:lnTo>
                  <a:lnTo>
                    <a:pt x="14" y="0"/>
                  </a:lnTo>
                  <a:lnTo>
                    <a:pt x="14" y="0"/>
                  </a:lnTo>
                  <a:close/>
                  <a:moveTo>
                    <a:pt x="16" y="6"/>
                  </a:moveTo>
                  <a:lnTo>
                    <a:pt x="16" y="6"/>
                  </a:lnTo>
                  <a:lnTo>
                    <a:pt x="16" y="6"/>
                  </a:lnTo>
                  <a:lnTo>
                    <a:pt x="16" y="10"/>
                  </a:lnTo>
                  <a:lnTo>
                    <a:pt x="16" y="10"/>
                  </a:lnTo>
                  <a:lnTo>
                    <a:pt x="16" y="10"/>
                  </a:lnTo>
                  <a:lnTo>
                    <a:pt x="16" y="10"/>
                  </a:lnTo>
                  <a:lnTo>
                    <a:pt x="16" y="10"/>
                  </a:lnTo>
                  <a:lnTo>
                    <a:pt x="16" y="10"/>
                  </a:lnTo>
                  <a:lnTo>
                    <a:pt x="16" y="10"/>
                  </a:lnTo>
                  <a:lnTo>
                    <a:pt x="16" y="6"/>
                  </a:lnTo>
                  <a:lnTo>
                    <a:pt x="20" y="6"/>
                  </a:lnTo>
                  <a:lnTo>
                    <a:pt x="20" y="6"/>
                  </a:lnTo>
                  <a:lnTo>
                    <a:pt x="20" y="6"/>
                  </a:lnTo>
                  <a:lnTo>
                    <a:pt x="16" y="6"/>
                  </a:lnTo>
                  <a:lnTo>
                    <a:pt x="16" y="6"/>
                  </a:lnTo>
                  <a:lnTo>
                    <a:pt x="16" y="6"/>
                  </a:lnTo>
                  <a:lnTo>
                    <a:pt x="16" y="6"/>
                  </a:lnTo>
                  <a:close/>
                  <a:moveTo>
                    <a:pt x="16" y="22"/>
                  </a:moveTo>
                  <a:lnTo>
                    <a:pt x="16" y="22"/>
                  </a:lnTo>
                  <a:lnTo>
                    <a:pt x="16" y="22"/>
                  </a:lnTo>
                  <a:lnTo>
                    <a:pt x="16" y="22"/>
                  </a:lnTo>
                  <a:lnTo>
                    <a:pt x="16" y="18"/>
                  </a:lnTo>
                  <a:lnTo>
                    <a:pt x="20" y="14"/>
                  </a:lnTo>
                  <a:lnTo>
                    <a:pt x="20" y="14"/>
                  </a:lnTo>
                  <a:lnTo>
                    <a:pt x="20" y="18"/>
                  </a:lnTo>
                  <a:lnTo>
                    <a:pt x="20" y="18"/>
                  </a:lnTo>
                  <a:lnTo>
                    <a:pt x="20" y="18"/>
                  </a:lnTo>
                  <a:lnTo>
                    <a:pt x="20" y="18"/>
                  </a:lnTo>
                  <a:lnTo>
                    <a:pt x="20" y="18"/>
                  </a:lnTo>
                  <a:lnTo>
                    <a:pt x="20" y="18"/>
                  </a:lnTo>
                  <a:lnTo>
                    <a:pt x="20" y="18"/>
                  </a:lnTo>
                  <a:lnTo>
                    <a:pt x="20" y="18"/>
                  </a:lnTo>
                  <a:lnTo>
                    <a:pt x="16" y="18"/>
                  </a:lnTo>
                  <a:lnTo>
                    <a:pt x="16" y="18"/>
                  </a:lnTo>
                  <a:lnTo>
                    <a:pt x="16" y="22"/>
                  </a:lnTo>
                  <a:lnTo>
                    <a:pt x="16" y="22"/>
                  </a:lnTo>
                  <a:lnTo>
                    <a:pt x="16" y="22"/>
                  </a:lnTo>
                  <a:lnTo>
                    <a:pt x="16" y="2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60" name="Freeform 67">
              <a:extLst>
                <a:ext uri="{FF2B5EF4-FFF2-40B4-BE49-F238E27FC236}">
                  <a16:creationId xmlns:a16="http://schemas.microsoft.com/office/drawing/2014/main" id="{C7FB3680-56AA-5B1E-C747-418B58BCDCAB}"/>
                </a:ext>
              </a:extLst>
            </p:cNvPr>
            <p:cNvSpPr>
              <a:spLocks/>
            </p:cNvSpPr>
            <p:nvPr/>
          </p:nvSpPr>
          <p:spPr bwMode="auto">
            <a:xfrm>
              <a:off x="2936875" y="3657668"/>
              <a:ext cx="6350" cy="6350"/>
            </a:xfrm>
            <a:custGeom>
              <a:avLst/>
              <a:gdLst>
                <a:gd name="T0" fmla="*/ 0 w 4"/>
                <a:gd name="T1" fmla="*/ 4 h 4"/>
                <a:gd name="T2" fmla="*/ 0 w 4"/>
                <a:gd name="T3" fmla="*/ 4 h 4"/>
                <a:gd name="T4" fmla="*/ 0 w 4"/>
                <a:gd name="T5" fmla="*/ 4 h 4"/>
                <a:gd name="T6" fmla="*/ 0 w 4"/>
                <a:gd name="T7" fmla="*/ 0 h 4"/>
                <a:gd name="T8" fmla="*/ 0 w 4"/>
                <a:gd name="T9" fmla="*/ 0 h 4"/>
                <a:gd name="T10" fmla="*/ 0 w 4"/>
                <a:gd name="T11" fmla="*/ 0 h 4"/>
                <a:gd name="T12" fmla="*/ 4 w 4"/>
                <a:gd name="T13" fmla="*/ 0 h 4"/>
                <a:gd name="T14" fmla="*/ 0 w 4"/>
                <a:gd name="T15" fmla="*/ 0 h 4"/>
                <a:gd name="T16" fmla="*/ 0 w 4"/>
                <a:gd name="T17" fmla="*/ 0 h 4"/>
                <a:gd name="T18" fmla="*/ 0 w 4"/>
                <a:gd name="T19" fmla="*/ 4 h 4"/>
                <a:gd name="T20" fmla="*/ 0 w 4"/>
                <a:gd name="T21" fmla="*/ 4 h 4"/>
                <a:gd name="T22" fmla="*/ 0 w 4"/>
                <a:gd name="T23" fmla="*/ 4 h 4"/>
                <a:gd name="T24" fmla="*/ 0 w 4"/>
                <a:gd name="T25" fmla="*/ 4 h 4"/>
                <a:gd name="T26" fmla="*/ 0 w 4"/>
                <a:gd name="T27" fmla="*/ 4 h 4"/>
                <a:gd name="T28" fmla="*/ 0 w 4"/>
                <a:gd name="T29" fmla="*/ 4 h 4"/>
                <a:gd name="T30" fmla="*/ 0 w 4"/>
                <a:gd name="T31" fmla="*/ 4 h 4"/>
                <a:gd name="T32" fmla="*/ 0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0" y="4"/>
                  </a:moveTo>
                  <a:lnTo>
                    <a:pt x="0" y="4"/>
                  </a:lnTo>
                  <a:lnTo>
                    <a:pt x="0" y="4"/>
                  </a:lnTo>
                  <a:lnTo>
                    <a:pt x="0" y="0"/>
                  </a:lnTo>
                  <a:lnTo>
                    <a:pt x="0" y="0"/>
                  </a:lnTo>
                  <a:lnTo>
                    <a:pt x="0" y="0"/>
                  </a:lnTo>
                  <a:lnTo>
                    <a:pt x="4" y="0"/>
                  </a:lnTo>
                  <a:lnTo>
                    <a:pt x="0" y="0"/>
                  </a:lnTo>
                  <a:lnTo>
                    <a:pt x="0" y="0"/>
                  </a:lnTo>
                  <a:lnTo>
                    <a:pt x="0" y="4"/>
                  </a:lnTo>
                  <a:lnTo>
                    <a:pt x="0" y="4"/>
                  </a:lnTo>
                  <a:lnTo>
                    <a:pt x="0" y="4"/>
                  </a:lnTo>
                  <a:lnTo>
                    <a:pt x="0" y="4"/>
                  </a:lnTo>
                  <a:lnTo>
                    <a:pt x="0" y="4"/>
                  </a:lnTo>
                  <a:lnTo>
                    <a:pt x="0" y="4"/>
                  </a:lnTo>
                  <a:lnTo>
                    <a:pt x="0" y="4"/>
                  </a:lnTo>
                  <a:lnTo>
                    <a:pt x="0"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61" name="Freeform 68">
              <a:extLst>
                <a:ext uri="{FF2B5EF4-FFF2-40B4-BE49-F238E27FC236}">
                  <a16:creationId xmlns:a16="http://schemas.microsoft.com/office/drawing/2014/main" id="{F3089029-E484-D92E-151B-8BF2BAB3C335}"/>
                </a:ext>
              </a:extLst>
            </p:cNvPr>
            <p:cNvSpPr>
              <a:spLocks noEditPoints="1"/>
            </p:cNvSpPr>
            <p:nvPr/>
          </p:nvSpPr>
          <p:spPr bwMode="auto">
            <a:xfrm>
              <a:off x="1228725" y="1803468"/>
              <a:ext cx="1981200" cy="1574800"/>
            </a:xfrm>
            <a:custGeom>
              <a:avLst/>
              <a:gdLst>
                <a:gd name="T0" fmla="*/ 682 w 1248"/>
                <a:gd name="T1" fmla="*/ 556 h 992"/>
                <a:gd name="T2" fmla="*/ 876 w 1248"/>
                <a:gd name="T3" fmla="*/ 788 h 992"/>
                <a:gd name="T4" fmla="*/ 1006 w 1248"/>
                <a:gd name="T5" fmla="*/ 590 h 992"/>
                <a:gd name="T6" fmla="*/ 1106 w 1248"/>
                <a:gd name="T7" fmla="*/ 642 h 992"/>
                <a:gd name="T8" fmla="*/ 1144 w 1248"/>
                <a:gd name="T9" fmla="*/ 754 h 992"/>
                <a:gd name="T10" fmla="*/ 1018 w 1248"/>
                <a:gd name="T11" fmla="*/ 862 h 992"/>
                <a:gd name="T12" fmla="*/ 1080 w 1248"/>
                <a:gd name="T13" fmla="*/ 910 h 992"/>
                <a:gd name="T14" fmla="*/ 672 w 1248"/>
                <a:gd name="T15" fmla="*/ 854 h 992"/>
                <a:gd name="T16" fmla="*/ 194 w 1248"/>
                <a:gd name="T17" fmla="*/ 802 h 992"/>
                <a:gd name="T18" fmla="*/ 100 w 1248"/>
                <a:gd name="T19" fmla="*/ 638 h 992"/>
                <a:gd name="T20" fmla="*/ 124 w 1248"/>
                <a:gd name="T21" fmla="*/ 396 h 992"/>
                <a:gd name="T22" fmla="*/ 384 w 1248"/>
                <a:gd name="T23" fmla="*/ 422 h 992"/>
                <a:gd name="T24" fmla="*/ 596 w 1248"/>
                <a:gd name="T25" fmla="*/ 418 h 992"/>
                <a:gd name="T26" fmla="*/ 646 w 1248"/>
                <a:gd name="T27" fmla="*/ 332 h 992"/>
                <a:gd name="T28" fmla="*/ 790 w 1248"/>
                <a:gd name="T29" fmla="*/ 374 h 992"/>
                <a:gd name="T30" fmla="*/ 992 w 1248"/>
                <a:gd name="T31" fmla="*/ 550 h 992"/>
                <a:gd name="T32" fmla="*/ 790 w 1248"/>
                <a:gd name="T33" fmla="*/ 124 h 992"/>
                <a:gd name="T34" fmla="*/ 336 w 1248"/>
                <a:gd name="T35" fmla="*/ 350 h 992"/>
                <a:gd name="T36" fmla="*/ 1104 w 1248"/>
                <a:gd name="T37" fmla="*/ 440 h 992"/>
                <a:gd name="T38" fmla="*/ 206 w 1248"/>
                <a:gd name="T39" fmla="*/ 806 h 992"/>
                <a:gd name="T40" fmla="*/ 698 w 1248"/>
                <a:gd name="T41" fmla="*/ 116 h 992"/>
                <a:gd name="T42" fmla="*/ 694 w 1248"/>
                <a:gd name="T43" fmla="*/ 64 h 992"/>
                <a:gd name="T44" fmla="*/ 578 w 1248"/>
                <a:gd name="T45" fmla="*/ 132 h 992"/>
                <a:gd name="T46" fmla="*/ 536 w 1248"/>
                <a:gd name="T47" fmla="*/ 142 h 992"/>
                <a:gd name="T48" fmla="*/ 280 w 1248"/>
                <a:gd name="T49" fmla="*/ 208 h 992"/>
                <a:gd name="T50" fmla="*/ 820 w 1248"/>
                <a:gd name="T51" fmla="*/ 246 h 992"/>
                <a:gd name="T52" fmla="*/ 734 w 1248"/>
                <a:gd name="T53" fmla="*/ 202 h 992"/>
                <a:gd name="T54" fmla="*/ 352 w 1248"/>
                <a:gd name="T55" fmla="*/ 216 h 992"/>
                <a:gd name="T56" fmla="*/ 418 w 1248"/>
                <a:gd name="T57" fmla="*/ 246 h 992"/>
                <a:gd name="T58" fmla="*/ 552 w 1248"/>
                <a:gd name="T59" fmla="*/ 202 h 992"/>
                <a:gd name="T60" fmla="*/ 544 w 1248"/>
                <a:gd name="T61" fmla="*/ 208 h 992"/>
                <a:gd name="T62" fmla="*/ 284 w 1248"/>
                <a:gd name="T63" fmla="*/ 250 h 992"/>
                <a:gd name="T64" fmla="*/ 620 w 1248"/>
                <a:gd name="T65" fmla="*/ 280 h 992"/>
                <a:gd name="T66" fmla="*/ 988 w 1248"/>
                <a:gd name="T67" fmla="*/ 522 h 992"/>
                <a:gd name="T68" fmla="*/ 924 w 1248"/>
                <a:gd name="T69" fmla="*/ 396 h 992"/>
                <a:gd name="T70" fmla="*/ 756 w 1248"/>
                <a:gd name="T71" fmla="*/ 340 h 992"/>
                <a:gd name="T72" fmla="*/ 802 w 1248"/>
                <a:gd name="T73" fmla="*/ 288 h 992"/>
                <a:gd name="T74" fmla="*/ 948 w 1248"/>
                <a:gd name="T75" fmla="*/ 314 h 992"/>
                <a:gd name="T76" fmla="*/ 1014 w 1248"/>
                <a:gd name="T77" fmla="*/ 362 h 992"/>
                <a:gd name="T78" fmla="*/ 1056 w 1248"/>
                <a:gd name="T79" fmla="*/ 414 h 992"/>
                <a:gd name="T80" fmla="*/ 1092 w 1248"/>
                <a:gd name="T81" fmla="*/ 494 h 992"/>
                <a:gd name="T82" fmla="*/ 1076 w 1248"/>
                <a:gd name="T83" fmla="*/ 538 h 992"/>
                <a:gd name="T84" fmla="*/ 508 w 1248"/>
                <a:gd name="T85" fmla="*/ 292 h 992"/>
                <a:gd name="T86" fmla="*/ 448 w 1248"/>
                <a:gd name="T87" fmla="*/ 294 h 992"/>
                <a:gd name="T88" fmla="*/ 444 w 1248"/>
                <a:gd name="T89" fmla="*/ 400 h 992"/>
                <a:gd name="T90" fmla="*/ 574 w 1248"/>
                <a:gd name="T91" fmla="*/ 348 h 992"/>
                <a:gd name="T92" fmla="*/ 94 w 1248"/>
                <a:gd name="T93" fmla="*/ 388 h 992"/>
                <a:gd name="T94" fmla="*/ 932 w 1248"/>
                <a:gd name="T95" fmla="*/ 410 h 992"/>
                <a:gd name="T96" fmla="*/ 842 w 1248"/>
                <a:gd name="T97" fmla="*/ 512 h 992"/>
                <a:gd name="T98" fmla="*/ 832 w 1248"/>
                <a:gd name="T99" fmla="*/ 538 h 992"/>
                <a:gd name="T100" fmla="*/ 872 w 1248"/>
                <a:gd name="T101" fmla="*/ 698 h 992"/>
                <a:gd name="T102" fmla="*/ 168 w 1248"/>
                <a:gd name="T103" fmla="*/ 754 h 992"/>
                <a:gd name="T104" fmla="*/ 1208 w 1248"/>
                <a:gd name="T105" fmla="*/ 792 h 992"/>
                <a:gd name="T106" fmla="*/ 1208 w 1248"/>
                <a:gd name="T107" fmla="*/ 874 h 992"/>
                <a:gd name="T108" fmla="*/ 246 w 1248"/>
                <a:gd name="T109" fmla="*/ 852 h 992"/>
                <a:gd name="T110" fmla="*/ 772 w 1248"/>
                <a:gd name="T111" fmla="*/ 78 h 992"/>
                <a:gd name="T112" fmla="*/ 786 w 1248"/>
                <a:gd name="T113" fmla="*/ 34 h 992"/>
                <a:gd name="T114" fmla="*/ 918 w 1248"/>
                <a:gd name="T115" fmla="*/ 4 h 992"/>
                <a:gd name="T116" fmla="*/ 1040 w 1248"/>
                <a:gd name="T117" fmla="*/ 52 h 992"/>
                <a:gd name="T118" fmla="*/ 918 w 1248"/>
                <a:gd name="T119" fmla="*/ 116 h 992"/>
                <a:gd name="T120" fmla="*/ 894 w 1248"/>
                <a:gd name="T121" fmla="*/ 190 h 992"/>
                <a:gd name="T122" fmla="*/ 820 w 1248"/>
                <a:gd name="T123" fmla="*/ 158 h 992"/>
                <a:gd name="T124" fmla="*/ 794 w 1248"/>
                <a:gd name="T125" fmla="*/ 86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8" h="992">
                  <a:moveTo>
                    <a:pt x="600" y="254"/>
                  </a:moveTo>
                  <a:lnTo>
                    <a:pt x="596" y="254"/>
                  </a:lnTo>
                  <a:lnTo>
                    <a:pt x="600" y="250"/>
                  </a:lnTo>
                  <a:lnTo>
                    <a:pt x="600" y="254"/>
                  </a:lnTo>
                  <a:lnTo>
                    <a:pt x="600" y="254"/>
                  </a:lnTo>
                  <a:lnTo>
                    <a:pt x="600" y="254"/>
                  </a:lnTo>
                  <a:close/>
                  <a:moveTo>
                    <a:pt x="612" y="258"/>
                  </a:moveTo>
                  <a:lnTo>
                    <a:pt x="612" y="262"/>
                  </a:lnTo>
                  <a:lnTo>
                    <a:pt x="608" y="264"/>
                  </a:lnTo>
                  <a:lnTo>
                    <a:pt x="604" y="264"/>
                  </a:lnTo>
                  <a:lnTo>
                    <a:pt x="600" y="264"/>
                  </a:lnTo>
                  <a:lnTo>
                    <a:pt x="596" y="264"/>
                  </a:lnTo>
                  <a:lnTo>
                    <a:pt x="592" y="264"/>
                  </a:lnTo>
                  <a:lnTo>
                    <a:pt x="590" y="264"/>
                  </a:lnTo>
                  <a:lnTo>
                    <a:pt x="590" y="262"/>
                  </a:lnTo>
                  <a:lnTo>
                    <a:pt x="592" y="262"/>
                  </a:lnTo>
                  <a:lnTo>
                    <a:pt x="596" y="262"/>
                  </a:lnTo>
                  <a:lnTo>
                    <a:pt x="600" y="262"/>
                  </a:lnTo>
                  <a:lnTo>
                    <a:pt x="604" y="262"/>
                  </a:lnTo>
                  <a:lnTo>
                    <a:pt x="604" y="258"/>
                  </a:lnTo>
                  <a:lnTo>
                    <a:pt x="608" y="258"/>
                  </a:lnTo>
                  <a:lnTo>
                    <a:pt x="612" y="258"/>
                  </a:lnTo>
                  <a:lnTo>
                    <a:pt x="612" y="258"/>
                  </a:lnTo>
                  <a:lnTo>
                    <a:pt x="612" y="258"/>
                  </a:lnTo>
                  <a:close/>
                  <a:moveTo>
                    <a:pt x="764" y="478"/>
                  </a:moveTo>
                  <a:lnTo>
                    <a:pt x="760" y="478"/>
                  </a:lnTo>
                  <a:lnTo>
                    <a:pt x="760" y="482"/>
                  </a:lnTo>
                  <a:lnTo>
                    <a:pt x="756" y="482"/>
                  </a:lnTo>
                  <a:lnTo>
                    <a:pt x="752" y="482"/>
                  </a:lnTo>
                  <a:lnTo>
                    <a:pt x="748" y="482"/>
                  </a:lnTo>
                  <a:lnTo>
                    <a:pt x="746" y="478"/>
                  </a:lnTo>
                  <a:lnTo>
                    <a:pt x="742" y="474"/>
                  </a:lnTo>
                  <a:lnTo>
                    <a:pt x="738" y="474"/>
                  </a:lnTo>
                  <a:lnTo>
                    <a:pt x="742" y="474"/>
                  </a:lnTo>
                  <a:lnTo>
                    <a:pt x="738" y="474"/>
                  </a:lnTo>
                  <a:lnTo>
                    <a:pt x="734" y="474"/>
                  </a:lnTo>
                  <a:lnTo>
                    <a:pt x="734" y="470"/>
                  </a:lnTo>
                  <a:lnTo>
                    <a:pt x="732" y="470"/>
                  </a:lnTo>
                  <a:lnTo>
                    <a:pt x="728" y="466"/>
                  </a:lnTo>
                  <a:lnTo>
                    <a:pt x="724" y="466"/>
                  </a:lnTo>
                  <a:lnTo>
                    <a:pt x="720" y="466"/>
                  </a:lnTo>
                  <a:lnTo>
                    <a:pt x="724" y="466"/>
                  </a:lnTo>
                  <a:lnTo>
                    <a:pt x="724" y="470"/>
                  </a:lnTo>
                  <a:lnTo>
                    <a:pt x="720" y="466"/>
                  </a:lnTo>
                  <a:lnTo>
                    <a:pt x="720" y="470"/>
                  </a:lnTo>
                  <a:lnTo>
                    <a:pt x="716" y="470"/>
                  </a:lnTo>
                  <a:lnTo>
                    <a:pt x="716" y="466"/>
                  </a:lnTo>
                  <a:lnTo>
                    <a:pt x="720" y="466"/>
                  </a:lnTo>
                  <a:lnTo>
                    <a:pt x="716" y="466"/>
                  </a:lnTo>
                  <a:lnTo>
                    <a:pt x="712" y="466"/>
                  </a:lnTo>
                  <a:lnTo>
                    <a:pt x="708" y="466"/>
                  </a:lnTo>
                  <a:lnTo>
                    <a:pt x="706" y="466"/>
                  </a:lnTo>
                  <a:lnTo>
                    <a:pt x="702" y="466"/>
                  </a:lnTo>
                  <a:lnTo>
                    <a:pt x="706" y="470"/>
                  </a:lnTo>
                  <a:lnTo>
                    <a:pt x="708" y="470"/>
                  </a:lnTo>
                  <a:lnTo>
                    <a:pt x="706" y="470"/>
                  </a:lnTo>
                  <a:lnTo>
                    <a:pt x="706" y="466"/>
                  </a:lnTo>
                  <a:lnTo>
                    <a:pt x="708" y="466"/>
                  </a:lnTo>
                  <a:lnTo>
                    <a:pt x="712" y="466"/>
                  </a:lnTo>
                  <a:lnTo>
                    <a:pt x="720" y="470"/>
                  </a:lnTo>
                  <a:lnTo>
                    <a:pt x="724" y="470"/>
                  </a:lnTo>
                  <a:lnTo>
                    <a:pt x="728" y="470"/>
                  </a:lnTo>
                  <a:lnTo>
                    <a:pt x="728" y="474"/>
                  </a:lnTo>
                  <a:lnTo>
                    <a:pt x="732" y="478"/>
                  </a:lnTo>
                  <a:lnTo>
                    <a:pt x="734" y="482"/>
                  </a:lnTo>
                  <a:lnTo>
                    <a:pt x="738" y="482"/>
                  </a:lnTo>
                  <a:lnTo>
                    <a:pt x="742" y="482"/>
                  </a:lnTo>
                  <a:lnTo>
                    <a:pt x="746" y="482"/>
                  </a:lnTo>
                  <a:lnTo>
                    <a:pt x="748" y="482"/>
                  </a:lnTo>
                  <a:lnTo>
                    <a:pt x="752" y="482"/>
                  </a:lnTo>
                  <a:lnTo>
                    <a:pt x="756" y="482"/>
                  </a:lnTo>
                  <a:lnTo>
                    <a:pt x="760" y="482"/>
                  </a:lnTo>
                  <a:lnTo>
                    <a:pt x="764" y="486"/>
                  </a:lnTo>
                  <a:lnTo>
                    <a:pt x="764" y="490"/>
                  </a:lnTo>
                  <a:lnTo>
                    <a:pt x="760" y="490"/>
                  </a:lnTo>
                  <a:lnTo>
                    <a:pt x="756" y="496"/>
                  </a:lnTo>
                  <a:lnTo>
                    <a:pt x="756" y="500"/>
                  </a:lnTo>
                  <a:lnTo>
                    <a:pt x="752" y="500"/>
                  </a:lnTo>
                  <a:lnTo>
                    <a:pt x="752" y="504"/>
                  </a:lnTo>
                  <a:lnTo>
                    <a:pt x="748" y="508"/>
                  </a:lnTo>
                  <a:lnTo>
                    <a:pt x="748" y="512"/>
                  </a:lnTo>
                  <a:lnTo>
                    <a:pt x="746" y="512"/>
                  </a:lnTo>
                  <a:lnTo>
                    <a:pt x="742" y="512"/>
                  </a:lnTo>
                  <a:lnTo>
                    <a:pt x="738" y="516"/>
                  </a:lnTo>
                  <a:lnTo>
                    <a:pt x="734" y="516"/>
                  </a:lnTo>
                  <a:lnTo>
                    <a:pt x="734" y="512"/>
                  </a:lnTo>
                  <a:lnTo>
                    <a:pt x="732" y="512"/>
                  </a:lnTo>
                  <a:lnTo>
                    <a:pt x="732" y="508"/>
                  </a:lnTo>
                  <a:lnTo>
                    <a:pt x="732" y="512"/>
                  </a:lnTo>
                  <a:lnTo>
                    <a:pt x="734" y="512"/>
                  </a:lnTo>
                  <a:lnTo>
                    <a:pt x="734" y="516"/>
                  </a:lnTo>
                  <a:lnTo>
                    <a:pt x="732" y="516"/>
                  </a:lnTo>
                  <a:lnTo>
                    <a:pt x="732" y="512"/>
                  </a:lnTo>
                  <a:lnTo>
                    <a:pt x="728" y="512"/>
                  </a:lnTo>
                  <a:lnTo>
                    <a:pt x="728" y="516"/>
                  </a:lnTo>
                  <a:lnTo>
                    <a:pt x="728" y="512"/>
                  </a:lnTo>
                  <a:lnTo>
                    <a:pt x="724" y="512"/>
                  </a:lnTo>
                  <a:lnTo>
                    <a:pt x="724" y="508"/>
                  </a:lnTo>
                  <a:lnTo>
                    <a:pt x="724" y="512"/>
                  </a:lnTo>
                  <a:lnTo>
                    <a:pt x="724" y="508"/>
                  </a:lnTo>
                  <a:lnTo>
                    <a:pt x="720" y="512"/>
                  </a:lnTo>
                  <a:lnTo>
                    <a:pt x="724" y="512"/>
                  </a:lnTo>
                  <a:lnTo>
                    <a:pt x="724" y="516"/>
                  </a:lnTo>
                  <a:lnTo>
                    <a:pt x="720" y="516"/>
                  </a:lnTo>
                  <a:lnTo>
                    <a:pt x="724" y="516"/>
                  </a:lnTo>
                  <a:lnTo>
                    <a:pt x="720" y="516"/>
                  </a:lnTo>
                  <a:lnTo>
                    <a:pt x="720" y="512"/>
                  </a:lnTo>
                  <a:lnTo>
                    <a:pt x="716" y="512"/>
                  </a:lnTo>
                  <a:lnTo>
                    <a:pt x="720" y="516"/>
                  </a:lnTo>
                  <a:lnTo>
                    <a:pt x="724" y="520"/>
                  </a:lnTo>
                  <a:lnTo>
                    <a:pt x="720" y="520"/>
                  </a:lnTo>
                  <a:lnTo>
                    <a:pt x="720" y="522"/>
                  </a:lnTo>
                  <a:lnTo>
                    <a:pt x="716" y="522"/>
                  </a:lnTo>
                  <a:lnTo>
                    <a:pt x="712" y="520"/>
                  </a:lnTo>
                  <a:lnTo>
                    <a:pt x="712" y="522"/>
                  </a:lnTo>
                  <a:lnTo>
                    <a:pt x="708" y="522"/>
                  </a:lnTo>
                  <a:lnTo>
                    <a:pt x="706" y="522"/>
                  </a:lnTo>
                  <a:lnTo>
                    <a:pt x="702" y="522"/>
                  </a:lnTo>
                  <a:lnTo>
                    <a:pt x="702" y="520"/>
                  </a:lnTo>
                  <a:lnTo>
                    <a:pt x="698" y="520"/>
                  </a:lnTo>
                  <a:lnTo>
                    <a:pt x="694" y="520"/>
                  </a:lnTo>
                  <a:lnTo>
                    <a:pt x="690" y="520"/>
                  </a:lnTo>
                  <a:lnTo>
                    <a:pt x="686" y="520"/>
                  </a:lnTo>
                  <a:lnTo>
                    <a:pt x="682" y="520"/>
                  </a:lnTo>
                  <a:lnTo>
                    <a:pt x="682" y="516"/>
                  </a:lnTo>
                  <a:lnTo>
                    <a:pt x="678" y="516"/>
                  </a:lnTo>
                  <a:lnTo>
                    <a:pt x="676" y="516"/>
                  </a:lnTo>
                  <a:lnTo>
                    <a:pt x="672" y="512"/>
                  </a:lnTo>
                  <a:lnTo>
                    <a:pt x="668" y="508"/>
                  </a:lnTo>
                  <a:lnTo>
                    <a:pt x="672" y="512"/>
                  </a:lnTo>
                  <a:lnTo>
                    <a:pt x="672" y="516"/>
                  </a:lnTo>
                  <a:lnTo>
                    <a:pt x="668" y="516"/>
                  </a:lnTo>
                  <a:lnTo>
                    <a:pt x="672" y="516"/>
                  </a:lnTo>
                  <a:lnTo>
                    <a:pt x="672" y="520"/>
                  </a:lnTo>
                  <a:lnTo>
                    <a:pt x="676" y="520"/>
                  </a:lnTo>
                  <a:lnTo>
                    <a:pt x="676" y="516"/>
                  </a:lnTo>
                  <a:lnTo>
                    <a:pt x="672" y="516"/>
                  </a:lnTo>
                  <a:lnTo>
                    <a:pt x="676" y="516"/>
                  </a:lnTo>
                  <a:lnTo>
                    <a:pt x="678" y="516"/>
                  </a:lnTo>
                  <a:lnTo>
                    <a:pt x="682" y="520"/>
                  </a:lnTo>
                  <a:lnTo>
                    <a:pt x="686" y="520"/>
                  </a:lnTo>
                  <a:lnTo>
                    <a:pt x="690" y="520"/>
                  </a:lnTo>
                  <a:lnTo>
                    <a:pt x="690" y="522"/>
                  </a:lnTo>
                  <a:lnTo>
                    <a:pt x="686" y="522"/>
                  </a:lnTo>
                  <a:lnTo>
                    <a:pt x="690" y="522"/>
                  </a:lnTo>
                  <a:lnTo>
                    <a:pt x="694" y="522"/>
                  </a:lnTo>
                  <a:lnTo>
                    <a:pt x="698" y="520"/>
                  </a:lnTo>
                  <a:lnTo>
                    <a:pt x="698" y="522"/>
                  </a:lnTo>
                  <a:lnTo>
                    <a:pt x="702" y="526"/>
                  </a:lnTo>
                  <a:lnTo>
                    <a:pt x="706" y="526"/>
                  </a:lnTo>
                  <a:lnTo>
                    <a:pt x="708" y="526"/>
                  </a:lnTo>
                  <a:lnTo>
                    <a:pt x="712" y="530"/>
                  </a:lnTo>
                  <a:lnTo>
                    <a:pt x="712" y="534"/>
                  </a:lnTo>
                  <a:lnTo>
                    <a:pt x="712" y="538"/>
                  </a:lnTo>
                  <a:lnTo>
                    <a:pt x="708" y="538"/>
                  </a:lnTo>
                  <a:lnTo>
                    <a:pt x="706" y="538"/>
                  </a:lnTo>
                  <a:lnTo>
                    <a:pt x="706" y="542"/>
                  </a:lnTo>
                  <a:lnTo>
                    <a:pt x="702" y="542"/>
                  </a:lnTo>
                  <a:lnTo>
                    <a:pt x="698" y="542"/>
                  </a:lnTo>
                  <a:lnTo>
                    <a:pt x="694" y="542"/>
                  </a:lnTo>
                  <a:lnTo>
                    <a:pt x="690" y="542"/>
                  </a:lnTo>
                  <a:lnTo>
                    <a:pt x="686" y="542"/>
                  </a:lnTo>
                  <a:lnTo>
                    <a:pt x="690" y="546"/>
                  </a:lnTo>
                  <a:lnTo>
                    <a:pt x="694" y="546"/>
                  </a:lnTo>
                  <a:lnTo>
                    <a:pt x="694" y="550"/>
                  </a:lnTo>
                  <a:lnTo>
                    <a:pt x="690" y="546"/>
                  </a:lnTo>
                  <a:lnTo>
                    <a:pt x="690" y="550"/>
                  </a:lnTo>
                  <a:lnTo>
                    <a:pt x="686" y="550"/>
                  </a:lnTo>
                  <a:lnTo>
                    <a:pt x="682" y="550"/>
                  </a:lnTo>
                  <a:lnTo>
                    <a:pt x="682" y="552"/>
                  </a:lnTo>
                  <a:lnTo>
                    <a:pt x="686" y="552"/>
                  </a:lnTo>
                  <a:lnTo>
                    <a:pt x="686" y="556"/>
                  </a:lnTo>
                  <a:lnTo>
                    <a:pt x="682" y="556"/>
                  </a:lnTo>
                  <a:lnTo>
                    <a:pt x="682" y="552"/>
                  </a:lnTo>
                  <a:lnTo>
                    <a:pt x="678" y="552"/>
                  </a:lnTo>
                  <a:lnTo>
                    <a:pt x="682" y="552"/>
                  </a:lnTo>
                  <a:lnTo>
                    <a:pt x="682" y="556"/>
                  </a:lnTo>
                  <a:lnTo>
                    <a:pt x="678" y="556"/>
                  </a:lnTo>
                  <a:lnTo>
                    <a:pt x="678" y="560"/>
                  </a:lnTo>
                  <a:lnTo>
                    <a:pt x="676" y="560"/>
                  </a:lnTo>
                  <a:lnTo>
                    <a:pt x="676" y="564"/>
                  </a:lnTo>
                  <a:lnTo>
                    <a:pt x="672" y="564"/>
                  </a:lnTo>
                  <a:lnTo>
                    <a:pt x="672" y="560"/>
                  </a:lnTo>
                  <a:lnTo>
                    <a:pt x="672" y="564"/>
                  </a:lnTo>
                  <a:lnTo>
                    <a:pt x="676" y="564"/>
                  </a:lnTo>
                  <a:lnTo>
                    <a:pt x="676" y="566"/>
                  </a:lnTo>
                  <a:lnTo>
                    <a:pt x="672" y="566"/>
                  </a:lnTo>
                  <a:lnTo>
                    <a:pt x="668" y="570"/>
                  </a:lnTo>
                  <a:lnTo>
                    <a:pt x="664" y="570"/>
                  </a:lnTo>
                  <a:lnTo>
                    <a:pt x="664" y="574"/>
                  </a:lnTo>
                  <a:lnTo>
                    <a:pt x="668" y="574"/>
                  </a:lnTo>
                  <a:lnTo>
                    <a:pt x="664" y="578"/>
                  </a:lnTo>
                  <a:lnTo>
                    <a:pt x="664" y="582"/>
                  </a:lnTo>
                  <a:lnTo>
                    <a:pt x="660" y="586"/>
                  </a:lnTo>
                  <a:lnTo>
                    <a:pt x="660" y="590"/>
                  </a:lnTo>
                  <a:lnTo>
                    <a:pt x="656" y="594"/>
                  </a:lnTo>
                  <a:lnTo>
                    <a:pt x="656" y="596"/>
                  </a:lnTo>
                  <a:lnTo>
                    <a:pt x="656" y="600"/>
                  </a:lnTo>
                  <a:lnTo>
                    <a:pt x="656" y="604"/>
                  </a:lnTo>
                  <a:lnTo>
                    <a:pt x="652" y="604"/>
                  </a:lnTo>
                  <a:lnTo>
                    <a:pt x="652" y="608"/>
                  </a:lnTo>
                  <a:lnTo>
                    <a:pt x="652" y="612"/>
                  </a:lnTo>
                  <a:lnTo>
                    <a:pt x="652" y="616"/>
                  </a:lnTo>
                  <a:lnTo>
                    <a:pt x="652" y="620"/>
                  </a:lnTo>
                  <a:lnTo>
                    <a:pt x="656" y="620"/>
                  </a:lnTo>
                  <a:lnTo>
                    <a:pt x="656" y="622"/>
                  </a:lnTo>
                  <a:lnTo>
                    <a:pt x="652" y="622"/>
                  </a:lnTo>
                  <a:lnTo>
                    <a:pt x="652" y="626"/>
                  </a:lnTo>
                  <a:lnTo>
                    <a:pt x="656" y="630"/>
                  </a:lnTo>
                  <a:lnTo>
                    <a:pt x="656" y="634"/>
                  </a:lnTo>
                  <a:lnTo>
                    <a:pt x="660" y="634"/>
                  </a:lnTo>
                  <a:lnTo>
                    <a:pt x="660" y="638"/>
                  </a:lnTo>
                  <a:lnTo>
                    <a:pt x="660" y="642"/>
                  </a:lnTo>
                  <a:lnTo>
                    <a:pt x="660" y="646"/>
                  </a:lnTo>
                  <a:lnTo>
                    <a:pt x="660" y="642"/>
                  </a:lnTo>
                  <a:lnTo>
                    <a:pt x="660" y="638"/>
                  </a:lnTo>
                  <a:lnTo>
                    <a:pt x="664" y="634"/>
                  </a:lnTo>
                  <a:lnTo>
                    <a:pt x="668" y="634"/>
                  </a:lnTo>
                  <a:lnTo>
                    <a:pt x="672" y="634"/>
                  </a:lnTo>
                  <a:lnTo>
                    <a:pt x="676" y="634"/>
                  </a:lnTo>
                  <a:lnTo>
                    <a:pt x="678" y="634"/>
                  </a:lnTo>
                  <a:lnTo>
                    <a:pt x="678" y="638"/>
                  </a:lnTo>
                  <a:lnTo>
                    <a:pt x="678" y="642"/>
                  </a:lnTo>
                  <a:lnTo>
                    <a:pt x="678" y="646"/>
                  </a:lnTo>
                  <a:lnTo>
                    <a:pt x="682" y="650"/>
                  </a:lnTo>
                  <a:lnTo>
                    <a:pt x="682" y="652"/>
                  </a:lnTo>
                  <a:lnTo>
                    <a:pt x="682" y="656"/>
                  </a:lnTo>
                  <a:lnTo>
                    <a:pt x="686" y="660"/>
                  </a:lnTo>
                  <a:lnTo>
                    <a:pt x="686" y="664"/>
                  </a:lnTo>
                  <a:lnTo>
                    <a:pt x="686" y="668"/>
                  </a:lnTo>
                  <a:lnTo>
                    <a:pt x="686" y="672"/>
                  </a:lnTo>
                  <a:lnTo>
                    <a:pt x="682" y="676"/>
                  </a:lnTo>
                  <a:lnTo>
                    <a:pt x="686" y="676"/>
                  </a:lnTo>
                  <a:lnTo>
                    <a:pt x="686" y="672"/>
                  </a:lnTo>
                  <a:lnTo>
                    <a:pt x="690" y="672"/>
                  </a:lnTo>
                  <a:lnTo>
                    <a:pt x="690" y="676"/>
                  </a:lnTo>
                  <a:lnTo>
                    <a:pt x="686" y="676"/>
                  </a:lnTo>
                  <a:lnTo>
                    <a:pt x="690" y="676"/>
                  </a:lnTo>
                  <a:lnTo>
                    <a:pt x="690" y="672"/>
                  </a:lnTo>
                  <a:lnTo>
                    <a:pt x="694" y="672"/>
                  </a:lnTo>
                  <a:lnTo>
                    <a:pt x="698" y="672"/>
                  </a:lnTo>
                  <a:lnTo>
                    <a:pt x="706" y="668"/>
                  </a:lnTo>
                  <a:lnTo>
                    <a:pt x="708" y="668"/>
                  </a:lnTo>
                  <a:lnTo>
                    <a:pt x="712" y="668"/>
                  </a:lnTo>
                  <a:lnTo>
                    <a:pt x="716" y="668"/>
                  </a:lnTo>
                  <a:lnTo>
                    <a:pt x="716" y="672"/>
                  </a:lnTo>
                  <a:lnTo>
                    <a:pt x="720" y="672"/>
                  </a:lnTo>
                  <a:lnTo>
                    <a:pt x="724" y="672"/>
                  </a:lnTo>
                  <a:lnTo>
                    <a:pt x="724" y="676"/>
                  </a:lnTo>
                  <a:lnTo>
                    <a:pt x="728" y="676"/>
                  </a:lnTo>
                  <a:lnTo>
                    <a:pt x="732" y="676"/>
                  </a:lnTo>
                  <a:lnTo>
                    <a:pt x="734" y="676"/>
                  </a:lnTo>
                  <a:lnTo>
                    <a:pt x="738" y="680"/>
                  </a:lnTo>
                  <a:lnTo>
                    <a:pt x="742" y="680"/>
                  </a:lnTo>
                  <a:lnTo>
                    <a:pt x="742" y="682"/>
                  </a:lnTo>
                  <a:lnTo>
                    <a:pt x="746" y="682"/>
                  </a:lnTo>
                  <a:lnTo>
                    <a:pt x="746" y="686"/>
                  </a:lnTo>
                  <a:lnTo>
                    <a:pt x="748" y="686"/>
                  </a:lnTo>
                  <a:lnTo>
                    <a:pt x="752" y="690"/>
                  </a:lnTo>
                  <a:lnTo>
                    <a:pt x="756" y="694"/>
                  </a:lnTo>
                  <a:lnTo>
                    <a:pt x="760" y="698"/>
                  </a:lnTo>
                  <a:lnTo>
                    <a:pt x="764" y="698"/>
                  </a:lnTo>
                  <a:lnTo>
                    <a:pt x="768" y="698"/>
                  </a:lnTo>
                  <a:lnTo>
                    <a:pt x="772" y="698"/>
                  </a:lnTo>
                  <a:lnTo>
                    <a:pt x="772" y="702"/>
                  </a:lnTo>
                  <a:lnTo>
                    <a:pt x="776" y="702"/>
                  </a:lnTo>
                  <a:lnTo>
                    <a:pt x="778" y="702"/>
                  </a:lnTo>
                  <a:lnTo>
                    <a:pt x="782" y="706"/>
                  </a:lnTo>
                  <a:lnTo>
                    <a:pt x="786" y="708"/>
                  </a:lnTo>
                  <a:lnTo>
                    <a:pt x="790" y="708"/>
                  </a:lnTo>
                  <a:lnTo>
                    <a:pt x="790" y="712"/>
                  </a:lnTo>
                  <a:lnTo>
                    <a:pt x="786" y="712"/>
                  </a:lnTo>
                  <a:lnTo>
                    <a:pt x="786" y="716"/>
                  </a:lnTo>
                  <a:lnTo>
                    <a:pt x="786" y="712"/>
                  </a:lnTo>
                  <a:lnTo>
                    <a:pt x="790" y="712"/>
                  </a:lnTo>
                  <a:lnTo>
                    <a:pt x="794" y="712"/>
                  </a:lnTo>
                  <a:lnTo>
                    <a:pt x="798" y="712"/>
                  </a:lnTo>
                  <a:lnTo>
                    <a:pt x="802" y="712"/>
                  </a:lnTo>
                  <a:lnTo>
                    <a:pt x="806" y="712"/>
                  </a:lnTo>
                  <a:lnTo>
                    <a:pt x="806" y="708"/>
                  </a:lnTo>
                  <a:lnTo>
                    <a:pt x="808" y="708"/>
                  </a:lnTo>
                  <a:lnTo>
                    <a:pt x="812" y="712"/>
                  </a:lnTo>
                  <a:lnTo>
                    <a:pt x="808" y="712"/>
                  </a:lnTo>
                  <a:lnTo>
                    <a:pt x="812" y="712"/>
                  </a:lnTo>
                  <a:lnTo>
                    <a:pt x="816" y="712"/>
                  </a:lnTo>
                  <a:lnTo>
                    <a:pt x="820" y="712"/>
                  </a:lnTo>
                  <a:lnTo>
                    <a:pt x="824" y="712"/>
                  </a:lnTo>
                  <a:lnTo>
                    <a:pt x="828" y="712"/>
                  </a:lnTo>
                  <a:lnTo>
                    <a:pt x="828" y="716"/>
                  </a:lnTo>
                  <a:lnTo>
                    <a:pt x="832" y="716"/>
                  </a:lnTo>
                  <a:lnTo>
                    <a:pt x="832" y="712"/>
                  </a:lnTo>
                  <a:lnTo>
                    <a:pt x="832" y="716"/>
                  </a:lnTo>
                  <a:lnTo>
                    <a:pt x="832" y="720"/>
                  </a:lnTo>
                  <a:lnTo>
                    <a:pt x="832" y="728"/>
                  </a:lnTo>
                  <a:lnTo>
                    <a:pt x="828" y="732"/>
                  </a:lnTo>
                  <a:lnTo>
                    <a:pt x="828" y="736"/>
                  </a:lnTo>
                  <a:lnTo>
                    <a:pt x="832" y="736"/>
                  </a:lnTo>
                  <a:lnTo>
                    <a:pt x="832" y="738"/>
                  </a:lnTo>
                  <a:lnTo>
                    <a:pt x="832" y="742"/>
                  </a:lnTo>
                  <a:lnTo>
                    <a:pt x="832" y="746"/>
                  </a:lnTo>
                  <a:lnTo>
                    <a:pt x="832" y="750"/>
                  </a:lnTo>
                  <a:lnTo>
                    <a:pt x="832" y="754"/>
                  </a:lnTo>
                  <a:lnTo>
                    <a:pt x="832" y="758"/>
                  </a:lnTo>
                  <a:lnTo>
                    <a:pt x="832" y="762"/>
                  </a:lnTo>
                  <a:lnTo>
                    <a:pt x="834" y="766"/>
                  </a:lnTo>
                  <a:lnTo>
                    <a:pt x="838" y="768"/>
                  </a:lnTo>
                  <a:lnTo>
                    <a:pt x="838" y="772"/>
                  </a:lnTo>
                  <a:lnTo>
                    <a:pt x="842" y="772"/>
                  </a:lnTo>
                  <a:lnTo>
                    <a:pt x="842" y="776"/>
                  </a:lnTo>
                  <a:lnTo>
                    <a:pt x="838" y="776"/>
                  </a:lnTo>
                  <a:lnTo>
                    <a:pt x="834" y="776"/>
                  </a:lnTo>
                  <a:lnTo>
                    <a:pt x="838" y="776"/>
                  </a:lnTo>
                  <a:lnTo>
                    <a:pt x="842" y="776"/>
                  </a:lnTo>
                  <a:lnTo>
                    <a:pt x="842" y="780"/>
                  </a:lnTo>
                  <a:lnTo>
                    <a:pt x="846" y="780"/>
                  </a:lnTo>
                  <a:lnTo>
                    <a:pt x="850" y="780"/>
                  </a:lnTo>
                  <a:lnTo>
                    <a:pt x="850" y="784"/>
                  </a:lnTo>
                  <a:lnTo>
                    <a:pt x="854" y="788"/>
                  </a:lnTo>
                  <a:lnTo>
                    <a:pt x="854" y="792"/>
                  </a:lnTo>
                  <a:lnTo>
                    <a:pt x="858" y="792"/>
                  </a:lnTo>
                  <a:lnTo>
                    <a:pt x="858" y="794"/>
                  </a:lnTo>
                  <a:lnTo>
                    <a:pt x="854" y="794"/>
                  </a:lnTo>
                  <a:lnTo>
                    <a:pt x="854" y="798"/>
                  </a:lnTo>
                  <a:lnTo>
                    <a:pt x="850" y="798"/>
                  </a:lnTo>
                  <a:lnTo>
                    <a:pt x="850" y="802"/>
                  </a:lnTo>
                  <a:lnTo>
                    <a:pt x="850" y="798"/>
                  </a:lnTo>
                  <a:lnTo>
                    <a:pt x="854" y="798"/>
                  </a:lnTo>
                  <a:lnTo>
                    <a:pt x="854" y="794"/>
                  </a:lnTo>
                  <a:lnTo>
                    <a:pt x="858" y="794"/>
                  </a:lnTo>
                  <a:lnTo>
                    <a:pt x="862" y="794"/>
                  </a:lnTo>
                  <a:lnTo>
                    <a:pt x="862" y="798"/>
                  </a:lnTo>
                  <a:lnTo>
                    <a:pt x="864" y="798"/>
                  </a:lnTo>
                  <a:lnTo>
                    <a:pt x="864" y="802"/>
                  </a:lnTo>
                  <a:lnTo>
                    <a:pt x="868" y="802"/>
                  </a:lnTo>
                  <a:lnTo>
                    <a:pt x="868" y="806"/>
                  </a:lnTo>
                  <a:lnTo>
                    <a:pt x="872" y="806"/>
                  </a:lnTo>
                  <a:lnTo>
                    <a:pt x="872" y="810"/>
                  </a:lnTo>
                  <a:lnTo>
                    <a:pt x="872" y="806"/>
                  </a:lnTo>
                  <a:lnTo>
                    <a:pt x="868" y="806"/>
                  </a:lnTo>
                  <a:lnTo>
                    <a:pt x="868" y="802"/>
                  </a:lnTo>
                  <a:lnTo>
                    <a:pt x="864" y="798"/>
                  </a:lnTo>
                  <a:lnTo>
                    <a:pt x="868" y="798"/>
                  </a:lnTo>
                  <a:lnTo>
                    <a:pt x="868" y="794"/>
                  </a:lnTo>
                  <a:lnTo>
                    <a:pt x="868" y="792"/>
                  </a:lnTo>
                  <a:lnTo>
                    <a:pt x="872" y="792"/>
                  </a:lnTo>
                  <a:lnTo>
                    <a:pt x="872" y="788"/>
                  </a:lnTo>
                  <a:lnTo>
                    <a:pt x="872" y="792"/>
                  </a:lnTo>
                  <a:lnTo>
                    <a:pt x="876" y="792"/>
                  </a:lnTo>
                  <a:lnTo>
                    <a:pt x="876" y="794"/>
                  </a:lnTo>
                  <a:lnTo>
                    <a:pt x="876" y="798"/>
                  </a:lnTo>
                  <a:lnTo>
                    <a:pt x="880" y="798"/>
                  </a:lnTo>
                  <a:lnTo>
                    <a:pt x="880" y="794"/>
                  </a:lnTo>
                  <a:lnTo>
                    <a:pt x="880" y="792"/>
                  </a:lnTo>
                  <a:lnTo>
                    <a:pt x="876" y="788"/>
                  </a:lnTo>
                  <a:lnTo>
                    <a:pt x="880" y="788"/>
                  </a:lnTo>
                  <a:lnTo>
                    <a:pt x="880" y="784"/>
                  </a:lnTo>
                  <a:lnTo>
                    <a:pt x="880" y="780"/>
                  </a:lnTo>
                  <a:lnTo>
                    <a:pt x="884" y="780"/>
                  </a:lnTo>
                  <a:lnTo>
                    <a:pt x="884" y="776"/>
                  </a:lnTo>
                  <a:lnTo>
                    <a:pt x="884" y="772"/>
                  </a:lnTo>
                  <a:lnTo>
                    <a:pt x="884" y="768"/>
                  </a:lnTo>
                  <a:lnTo>
                    <a:pt x="880" y="768"/>
                  </a:lnTo>
                  <a:lnTo>
                    <a:pt x="880" y="766"/>
                  </a:lnTo>
                  <a:lnTo>
                    <a:pt x="880" y="762"/>
                  </a:lnTo>
                  <a:lnTo>
                    <a:pt x="880" y="758"/>
                  </a:lnTo>
                  <a:lnTo>
                    <a:pt x="880" y="754"/>
                  </a:lnTo>
                  <a:lnTo>
                    <a:pt x="876" y="754"/>
                  </a:lnTo>
                  <a:lnTo>
                    <a:pt x="876" y="750"/>
                  </a:lnTo>
                  <a:lnTo>
                    <a:pt x="880" y="750"/>
                  </a:lnTo>
                  <a:lnTo>
                    <a:pt x="876" y="746"/>
                  </a:lnTo>
                  <a:lnTo>
                    <a:pt x="876" y="742"/>
                  </a:lnTo>
                  <a:lnTo>
                    <a:pt x="880" y="742"/>
                  </a:lnTo>
                  <a:lnTo>
                    <a:pt x="876" y="742"/>
                  </a:lnTo>
                  <a:lnTo>
                    <a:pt x="876" y="738"/>
                  </a:lnTo>
                  <a:lnTo>
                    <a:pt x="876" y="736"/>
                  </a:lnTo>
                  <a:lnTo>
                    <a:pt x="872" y="736"/>
                  </a:lnTo>
                  <a:lnTo>
                    <a:pt x="872" y="732"/>
                  </a:lnTo>
                  <a:lnTo>
                    <a:pt x="868" y="732"/>
                  </a:lnTo>
                  <a:lnTo>
                    <a:pt x="868" y="728"/>
                  </a:lnTo>
                  <a:lnTo>
                    <a:pt x="868" y="724"/>
                  </a:lnTo>
                  <a:lnTo>
                    <a:pt x="864" y="724"/>
                  </a:lnTo>
                  <a:lnTo>
                    <a:pt x="868" y="724"/>
                  </a:lnTo>
                  <a:lnTo>
                    <a:pt x="872" y="724"/>
                  </a:lnTo>
                  <a:lnTo>
                    <a:pt x="876" y="720"/>
                  </a:lnTo>
                  <a:lnTo>
                    <a:pt x="880" y="720"/>
                  </a:lnTo>
                  <a:lnTo>
                    <a:pt x="884" y="716"/>
                  </a:lnTo>
                  <a:lnTo>
                    <a:pt x="888" y="716"/>
                  </a:lnTo>
                  <a:lnTo>
                    <a:pt x="890" y="712"/>
                  </a:lnTo>
                  <a:lnTo>
                    <a:pt x="894" y="708"/>
                  </a:lnTo>
                  <a:lnTo>
                    <a:pt x="898" y="706"/>
                  </a:lnTo>
                  <a:lnTo>
                    <a:pt x="902" y="706"/>
                  </a:lnTo>
                  <a:lnTo>
                    <a:pt x="902" y="702"/>
                  </a:lnTo>
                  <a:lnTo>
                    <a:pt x="906" y="702"/>
                  </a:lnTo>
                  <a:lnTo>
                    <a:pt x="910" y="698"/>
                  </a:lnTo>
                  <a:lnTo>
                    <a:pt x="910" y="694"/>
                  </a:lnTo>
                  <a:lnTo>
                    <a:pt x="914" y="690"/>
                  </a:lnTo>
                  <a:lnTo>
                    <a:pt x="914" y="686"/>
                  </a:lnTo>
                  <a:lnTo>
                    <a:pt x="914" y="682"/>
                  </a:lnTo>
                  <a:lnTo>
                    <a:pt x="914" y="680"/>
                  </a:lnTo>
                  <a:lnTo>
                    <a:pt x="914" y="676"/>
                  </a:lnTo>
                  <a:lnTo>
                    <a:pt x="910" y="672"/>
                  </a:lnTo>
                  <a:lnTo>
                    <a:pt x="914" y="672"/>
                  </a:lnTo>
                  <a:lnTo>
                    <a:pt x="910" y="668"/>
                  </a:lnTo>
                  <a:lnTo>
                    <a:pt x="910" y="664"/>
                  </a:lnTo>
                  <a:lnTo>
                    <a:pt x="910" y="660"/>
                  </a:lnTo>
                  <a:lnTo>
                    <a:pt x="906" y="656"/>
                  </a:lnTo>
                  <a:lnTo>
                    <a:pt x="902" y="650"/>
                  </a:lnTo>
                  <a:lnTo>
                    <a:pt x="898" y="650"/>
                  </a:lnTo>
                  <a:lnTo>
                    <a:pt x="898" y="646"/>
                  </a:lnTo>
                  <a:lnTo>
                    <a:pt x="894" y="646"/>
                  </a:lnTo>
                  <a:lnTo>
                    <a:pt x="890" y="642"/>
                  </a:lnTo>
                  <a:lnTo>
                    <a:pt x="888" y="638"/>
                  </a:lnTo>
                  <a:lnTo>
                    <a:pt x="884" y="638"/>
                  </a:lnTo>
                  <a:lnTo>
                    <a:pt x="888" y="638"/>
                  </a:lnTo>
                  <a:lnTo>
                    <a:pt x="884" y="638"/>
                  </a:lnTo>
                  <a:lnTo>
                    <a:pt x="884" y="634"/>
                  </a:lnTo>
                  <a:lnTo>
                    <a:pt x="884" y="630"/>
                  </a:lnTo>
                  <a:lnTo>
                    <a:pt x="888" y="630"/>
                  </a:lnTo>
                  <a:lnTo>
                    <a:pt x="888" y="626"/>
                  </a:lnTo>
                  <a:lnTo>
                    <a:pt x="890" y="626"/>
                  </a:lnTo>
                  <a:lnTo>
                    <a:pt x="890" y="622"/>
                  </a:lnTo>
                  <a:lnTo>
                    <a:pt x="894" y="622"/>
                  </a:lnTo>
                  <a:lnTo>
                    <a:pt x="894" y="620"/>
                  </a:lnTo>
                  <a:lnTo>
                    <a:pt x="890" y="620"/>
                  </a:lnTo>
                  <a:lnTo>
                    <a:pt x="894" y="616"/>
                  </a:lnTo>
                  <a:lnTo>
                    <a:pt x="894" y="612"/>
                  </a:lnTo>
                  <a:lnTo>
                    <a:pt x="898" y="612"/>
                  </a:lnTo>
                  <a:lnTo>
                    <a:pt x="898" y="616"/>
                  </a:lnTo>
                  <a:lnTo>
                    <a:pt x="902" y="616"/>
                  </a:lnTo>
                  <a:lnTo>
                    <a:pt x="898" y="616"/>
                  </a:lnTo>
                  <a:lnTo>
                    <a:pt x="898" y="612"/>
                  </a:lnTo>
                  <a:lnTo>
                    <a:pt x="902" y="612"/>
                  </a:lnTo>
                  <a:lnTo>
                    <a:pt x="898" y="608"/>
                  </a:lnTo>
                  <a:lnTo>
                    <a:pt x="902" y="604"/>
                  </a:lnTo>
                  <a:lnTo>
                    <a:pt x="906" y="604"/>
                  </a:lnTo>
                  <a:lnTo>
                    <a:pt x="910" y="604"/>
                  </a:lnTo>
                  <a:lnTo>
                    <a:pt x="910" y="600"/>
                  </a:lnTo>
                  <a:lnTo>
                    <a:pt x="906" y="600"/>
                  </a:lnTo>
                  <a:lnTo>
                    <a:pt x="906" y="604"/>
                  </a:lnTo>
                  <a:lnTo>
                    <a:pt x="902" y="604"/>
                  </a:lnTo>
                  <a:lnTo>
                    <a:pt x="898" y="604"/>
                  </a:lnTo>
                  <a:lnTo>
                    <a:pt x="898" y="600"/>
                  </a:lnTo>
                  <a:lnTo>
                    <a:pt x="898" y="596"/>
                  </a:lnTo>
                  <a:lnTo>
                    <a:pt x="894" y="596"/>
                  </a:lnTo>
                  <a:lnTo>
                    <a:pt x="898" y="594"/>
                  </a:lnTo>
                  <a:lnTo>
                    <a:pt x="894" y="594"/>
                  </a:lnTo>
                  <a:lnTo>
                    <a:pt x="894" y="590"/>
                  </a:lnTo>
                  <a:lnTo>
                    <a:pt x="898" y="586"/>
                  </a:lnTo>
                  <a:lnTo>
                    <a:pt x="894" y="590"/>
                  </a:lnTo>
                  <a:lnTo>
                    <a:pt x="890" y="590"/>
                  </a:lnTo>
                  <a:lnTo>
                    <a:pt x="890" y="586"/>
                  </a:lnTo>
                  <a:lnTo>
                    <a:pt x="890" y="590"/>
                  </a:lnTo>
                  <a:lnTo>
                    <a:pt x="888" y="590"/>
                  </a:lnTo>
                  <a:lnTo>
                    <a:pt x="888" y="586"/>
                  </a:lnTo>
                  <a:lnTo>
                    <a:pt x="890" y="582"/>
                  </a:lnTo>
                  <a:lnTo>
                    <a:pt x="894" y="582"/>
                  </a:lnTo>
                  <a:lnTo>
                    <a:pt x="894" y="578"/>
                  </a:lnTo>
                  <a:lnTo>
                    <a:pt x="894" y="574"/>
                  </a:lnTo>
                  <a:lnTo>
                    <a:pt x="894" y="570"/>
                  </a:lnTo>
                  <a:lnTo>
                    <a:pt x="898" y="570"/>
                  </a:lnTo>
                  <a:lnTo>
                    <a:pt x="894" y="570"/>
                  </a:lnTo>
                  <a:lnTo>
                    <a:pt x="898" y="570"/>
                  </a:lnTo>
                  <a:lnTo>
                    <a:pt x="894" y="570"/>
                  </a:lnTo>
                  <a:lnTo>
                    <a:pt x="894" y="566"/>
                  </a:lnTo>
                  <a:lnTo>
                    <a:pt x="890" y="566"/>
                  </a:lnTo>
                  <a:lnTo>
                    <a:pt x="890" y="564"/>
                  </a:lnTo>
                  <a:lnTo>
                    <a:pt x="890" y="560"/>
                  </a:lnTo>
                  <a:lnTo>
                    <a:pt x="888" y="560"/>
                  </a:lnTo>
                  <a:lnTo>
                    <a:pt x="888" y="556"/>
                  </a:lnTo>
                  <a:lnTo>
                    <a:pt x="888" y="552"/>
                  </a:lnTo>
                  <a:lnTo>
                    <a:pt x="890" y="552"/>
                  </a:lnTo>
                  <a:lnTo>
                    <a:pt x="894" y="550"/>
                  </a:lnTo>
                  <a:lnTo>
                    <a:pt x="898" y="550"/>
                  </a:lnTo>
                  <a:lnTo>
                    <a:pt x="906" y="550"/>
                  </a:lnTo>
                  <a:lnTo>
                    <a:pt x="910" y="550"/>
                  </a:lnTo>
                  <a:lnTo>
                    <a:pt x="914" y="550"/>
                  </a:lnTo>
                  <a:lnTo>
                    <a:pt x="914" y="552"/>
                  </a:lnTo>
                  <a:lnTo>
                    <a:pt x="918" y="552"/>
                  </a:lnTo>
                  <a:lnTo>
                    <a:pt x="924" y="552"/>
                  </a:lnTo>
                  <a:lnTo>
                    <a:pt x="924" y="556"/>
                  </a:lnTo>
                  <a:lnTo>
                    <a:pt x="920" y="556"/>
                  </a:lnTo>
                  <a:lnTo>
                    <a:pt x="924" y="556"/>
                  </a:lnTo>
                  <a:lnTo>
                    <a:pt x="924" y="552"/>
                  </a:lnTo>
                  <a:lnTo>
                    <a:pt x="928" y="552"/>
                  </a:lnTo>
                  <a:lnTo>
                    <a:pt x="932" y="552"/>
                  </a:lnTo>
                  <a:lnTo>
                    <a:pt x="936" y="556"/>
                  </a:lnTo>
                  <a:lnTo>
                    <a:pt x="940" y="556"/>
                  </a:lnTo>
                  <a:lnTo>
                    <a:pt x="936" y="556"/>
                  </a:lnTo>
                  <a:lnTo>
                    <a:pt x="940" y="556"/>
                  </a:lnTo>
                  <a:lnTo>
                    <a:pt x="944" y="556"/>
                  </a:lnTo>
                  <a:lnTo>
                    <a:pt x="944" y="552"/>
                  </a:lnTo>
                  <a:lnTo>
                    <a:pt x="948" y="552"/>
                  </a:lnTo>
                  <a:lnTo>
                    <a:pt x="950" y="550"/>
                  </a:lnTo>
                  <a:lnTo>
                    <a:pt x="954" y="550"/>
                  </a:lnTo>
                  <a:lnTo>
                    <a:pt x="954" y="552"/>
                  </a:lnTo>
                  <a:lnTo>
                    <a:pt x="958" y="552"/>
                  </a:lnTo>
                  <a:lnTo>
                    <a:pt x="958" y="556"/>
                  </a:lnTo>
                  <a:lnTo>
                    <a:pt x="962" y="556"/>
                  </a:lnTo>
                  <a:lnTo>
                    <a:pt x="966" y="556"/>
                  </a:lnTo>
                  <a:lnTo>
                    <a:pt x="970" y="560"/>
                  </a:lnTo>
                  <a:lnTo>
                    <a:pt x="966" y="560"/>
                  </a:lnTo>
                  <a:lnTo>
                    <a:pt x="966" y="564"/>
                  </a:lnTo>
                  <a:lnTo>
                    <a:pt x="970" y="564"/>
                  </a:lnTo>
                  <a:lnTo>
                    <a:pt x="966" y="564"/>
                  </a:lnTo>
                  <a:lnTo>
                    <a:pt x="970" y="564"/>
                  </a:lnTo>
                  <a:lnTo>
                    <a:pt x="974" y="564"/>
                  </a:lnTo>
                  <a:lnTo>
                    <a:pt x="976" y="566"/>
                  </a:lnTo>
                  <a:lnTo>
                    <a:pt x="974" y="570"/>
                  </a:lnTo>
                  <a:lnTo>
                    <a:pt x="974" y="566"/>
                  </a:lnTo>
                  <a:lnTo>
                    <a:pt x="974" y="570"/>
                  </a:lnTo>
                  <a:lnTo>
                    <a:pt x="976" y="570"/>
                  </a:lnTo>
                  <a:lnTo>
                    <a:pt x="976" y="566"/>
                  </a:lnTo>
                  <a:lnTo>
                    <a:pt x="980" y="566"/>
                  </a:lnTo>
                  <a:lnTo>
                    <a:pt x="980" y="570"/>
                  </a:lnTo>
                  <a:lnTo>
                    <a:pt x="976" y="574"/>
                  </a:lnTo>
                  <a:lnTo>
                    <a:pt x="980" y="574"/>
                  </a:lnTo>
                  <a:lnTo>
                    <a:pt x="980" y="578"/>
                  </a:lnTo>
                  <a:lnTo>
                    <a:pt x="984" y="578"/>
                  </a:lnTo>
                  <a:lnTo>
                    <a:pt x="988" y="578"/>
                  </a:lnTo>
                  <a:lnTo>
                    <a:pt x="992" y="582"/>
                  </a:lnTo>
                  <a:lnTo>
                    <a:pt x="996" y="582"/>
                  </a:lnTo>
                  <a:lnTo>
                    <a:pt x="1000" y="582"/>
                  </a:lnTo>
                  <a:lnTo>
                    <a:pt x="1004" y="582"/>
                  </a:lnTo>
                  <a:lnTo>
                    <a:pt x="1004" y="586"/>
                  </a:lnTo>
                  <a:lnTo>
                    <a:pt x="1006" y="586"/>
                  </a:lnTo>
                  <a:lnTo>
                    <a:pt x="1010" y="586"/>
                  </a:lnTo>
                  <a:lnTo>
                    <a:pt x="1010" y="582"/>
                  </a:lnTo>
                  <a:lnTo>
                    <a:pt x="1014" y="586"/>
                  </a:lnTo>
                  <a:lnTo>
                    <a:pt x="1014" y="590"/>
                  </a:lnTo>
                  <a:lnTo>
                    <a:pt x="1010" y="590"/>
                  </a:lnTo>
                  <a:lnTo>
                    <a:pt x="1006" y="590"/>
                  </a:lnTo>
                  <a:lnTo>
                    <a:pt x="1010" y="590"/>
                  </a:lnTo>
                  <a:lnTo>
                    <a:pt x="1010" y="594"/>
                  </a:lnTo>
                  <a:lnTo>
                    <a:pt x="1006" y="594"/>
                  </a:lnTo>
                  <a:lnTo>
                    <a:pt x="1006" y="596"/>
                  </a:lnTo>
                  <a:lnTo>
                    <a:pt x="1006" y="600"/>
                  </a:lnTo>
                  <a:lnTo>
                    <a:pt x="1010" y="600"/>
                  </a:lnTo>
                  <a:lnTo>
                    <a:pt x="1010" y="604"/>
                  </a:lnTo>
                  <a:lnTo>
                    <a:pt x="1006" y="604"/>
                  </a:lnTo>
                  <a:lnTo>
                    <a:pt x="1004" y="604"/>
                  </a:lnTo>
                  <a:lnTo>
                    <a:pt x="1000" y="604"/>
                  </a:lnTo>
                  <a:lnTo>
                    <a:pt x="996" y="604"/>
                  </a:lnTo>
                  <a:lnTo>
                    <a:pt x="992" y="604"/>
                  </a:lnTo>
                  <a:lnTo>
                    <a:pt x="996" y="608"/>
                  </a:lnTo>
                  <a:lnTo>
                    <a:pt x="1000" y="608"/>
                  </a:lnTo>
                  <a:lnTo>
                    <a:pt x="1004" y="608"/>
                  </a:lnTo>
                  <a:lnTo>
                    <a:pt x="1006" y="608"/>
                  </a:lnTo>
                  <a:lnTo>
                    <a:pt x="1010" y="608"/>
                  </a:lnTo>
                  <a:lnTo>
                    <a:pt x="1010" y="612"/>
                  </a:lnTo>
                  <a:lnTo>
                    <a:pt x="1010" y="616"/>
                  </a:lnTo>
                  <a:lnTo>
                    <a:pt x="1006" y="616"/>
                  </a:lnTo>
                  <a:lnTo>
                    <a:pt x="1006" y="620"/>
                  </a:lnTo>
                  <a:lnTo>
                    <a:pt x="1010" y="620"/>
                  </a:lnTo>
                  <a:lnTo>
                    <a:pt x="1006" y="620"/>
                  </a:lnTo>
                  <a:lnTo>
                    <a:pt x="1006" y="622"/>
                  </a:lnTo>
                  <a:lnTo>
                    <a:pt x="1010" y="622"/>
                  </a:lnTo>
                  <a:lnTo>
                    <a:pt x="1010" y="620"/>
                  </a:lnTo>
                  <a:lnTo>
                    <a:pt x="1014" y="620"/>
                  </a:lnTo>
                  <a:lnTo>
                    <a:pt x="1014" y="622"/>
                  </a:lnTo>
                  <a:lnTo>
                    <a:pt x="1010" y="622"/>
                  </a:lnTo>
                  <a:lnTo>
                    <a:pt x="1010" y="626"/>
                  </a:lnTo>
                  <a:lnTo>
                    <a:pt x="1014" y="626"/>
                  </a:lnTo>
                  <a:lnTo>
                    <a:pt x="1010" y="626"/>
                  </a:lnTo>
                  <a:lnTo>
                    <a:pt x="1010" y="630"/>
                  </a:lnTo>
                  <a:lnTo>
                    <a:pt x="1010" y="634"/>
                  </a:lnTo>
                  <a:lnTo>
                    <a:pt x="1006" y="630"/>
                  </a:lnTo>
                  <a:lnTo>
                    <a:pt x="1010" y="630"/>
                  </a:lnTo>
                  <a:lnTo>
                    <a:pt x="1006" y="630"/>
                  </a:lnTo>
                  <a:lnTo>
                    <a:pt x="1006" y="626"/>
                  </a:lnTo>
                  <a:lnTo>
                    <a:pt x="1006" y="630"/>
                  </a:lnTo>
                  <a:lnTo>
                    <a:pt x="1006" y="634"/>
                  </a:lnTo>
                  <a:lnTo>
                    <a:pt x="1004" y="634"/>
                  </a:lnTo>
                  <a:lnTo>
                    <a:pt x="1006" y="634"/>
                  </a:lnTo>
                  <a:lnTo>
                    <a:pt x="1006" y="638"/>
                  </a:lnTo>
                  <a:lnTo>
                    <a:pt x="1010" y="634"/>
                  </a:lnTo>
                  <a:lnTo>
                    <a:pt x="1014" y="634"/>
                  </a:lnTo>
                  <a:lnTo>
                    <a:pt x="1014" y="630"/>
                  </a:lnTo>
                  <a:lnTo>
                    <a:pt x="1018" y="630"/>
                  </a:lnTo>
                  <a:lnTo>
                    <a:pt x="1022" y="630"/>
                  </a:lnTo>
                  <a:lnTo>
                    <a:pt x="1026" y="630"/>
                  </a:lnTo>
                  <a:lnTo>
                    <a:pt x="1026" y="634"/>
                  </a:lnTo>
                  <a:lnTo>
                    <a:pt x="1030" y="634"/>
                  </a:lnTo>
                  <a:lnTo>
                    <a:pt x="1030" y="638"/>
                  </a:lnTo>
                  <a:lnTo>
                    <a:pt x="1030" y="642"/>
                  </a:lnTo>
                  <a:lnTo>
                    <a:pt x="1030" y="646"/>
                  </a:lnTo>
                  <a:lnTo>
                    <a:pt x="1030" y="650"/>
                  </a:lnTo>
                  <a:lnTo>
                    <a:pt x="1026" y="650"/>
                  </a:lnTo>
                  <a:lnTo>
                    <a:pt x="1022" y="652"/>
                  </a:lnTo>
                  <a:lnTo>
                    <a:pt x="1018" y="652"/>
                  </a:lnTo>
                  <a:lnTo>
                    <a:pt x="1014" y="652"/>
                  </a:lnTo>
                  <a:lnTo>
                    <a:pt x="1014" y="656"/>
                  </a:lnTo>
                  <a:lnTo>
                    <a:pt x="1014" y="652"/>
                  </a:lnTo>
                  <a:lnTo>
                    <a:pt x="1018" y="652"/>
                  </a:lnTo>
                  <a:lnTo>
                    <a:pt x="1022" y="652"/>
                  </a:lnTo>
                  <a:lnTo>
                    <a:pt x="1026" y="652"/>
                  </a:lnTo>
                  <a:lnTo>
                    <a:pt x="1026" y="650"/>
                  </a:lnTo>
                  <a:lnTo>
                    <a:pt x="1030" y="650"/>
                  </a:lnTo>
                  <a:lnTo>
                    <a:pt x="1030" y="646"/>
                  </a:lnTo>
                  <a:lnTo>
                    <a:pt x="1030" y="642"/>
                  </a:lnTo>
                  <a:lnTo>
                    <a:pt x="1030" y="638"/>
                  </a:lnTo>
                  <a:lnTo>
                    <a:pt x="1032" y="638"/>
                  </a:lnTo>
                  <a:lnTo>
                    <a:pt x="1032" y="642"/>
                  </a:lnTo>
                  <a:lnTo>
                    <a:pt x="1032" y="646"/>
                  </a:lnTo>
                  <a:lnTo>
                    <a:pt x="1032" y="650"/>
                  </a:lnTo>
                  <a:lnTo>
                    <a:pt x="1032" y="646"/>
                  </a:lnTo>
                  <a:lnTo>
                    <a:pt x="1036" y="646"/>
                  </a:lnTo>
                  <a:lnTo>
                    <a:pt x="1036" y="642"/>
                  </a:lnTo>
                  <a:lnTo>
                    <a:pt x="1036" y="646"/>
                  </a:lnTo>
                  <a:lnTo>
                    <a:pt x="1036" y="652"/>
                  </a:lnTo>
                  <a:lnTo>
                    <a:pt x="1036" y="650"/>
                  </a:lnTo>
                  <a:lnTo>
                    <a:pt x="1040" y="646"/>
                  </a:lnTo>
                  <a:lnTo>
                    <a:pt x="1044" y="642"/>
                  </a:lnTo>
                  <a:lnTo>
                    <a:pt x="1048" y="642"/>
                  </a:lnTo>
                  <a:lnTo>
                    <a:pt x="1052" y="642"/>
                  </a:lnTo>
                  <a:lnTo>
                    <a:pt x="1052" y="638"/>
                  </a:lnTo>
                  <a:lnTo>
                    <a:pt x="1052" y="634"/>
                  </a:lnTo>
                  <a:lnTo>
                    <a:pt x="1056" y="634"/>
                  </a:lnTo>
                  <a:lnTo>
                    <a:pt x="1056" y="630"/>
                  </a:lnTo>
                  <a:lnTo>
                    <a:pt x="1060" y="634"/>
                  </a:lnTo>
                  <a:lnTo>
                    <a:pt x="1060" y="638"/>
                  </a:lnTo>
                  <a:lnTo>
                    <a:pt x="1062" y="638"/>
                  </a:lnTo>
                  <a:lnTo>
                    <a:pt x="1060" y="642"/>
                  </a:lnTo>
                  <a:lnTo>
                    <a:pt x="1060" y="646"/>
                  </a:lnTo>
                  <a:lnTo>
                    <a:pt x="1060" y="642"/>
                  </a:lnTo>
                  <a:lnTo>
                    <a:pt x="1062" y="642"/>
                  </a:lnTo>
                  <a:lnTo>
                    <a:pt x="1062" y="638"/>
                  </a:lnTo>
                  <a:lnTo>
                    <a:pt x="1060" y="634"/>
                  </a:lnTo>
                  <a:lnTo>
                    <a:pt x="1060" y="630"/>
                  </a:lnTo>
                  <a:lnTo>
                    <a:pt x="1062" y="630"/>
                  </a:lnTo>
                  <a:lnTo>
                    <a:pt x="1062" y="634"/>
                  </a:lnTo>
                  <a:lnTo>
                    <a:pt x="1062" y="630"/>
                  </a:lnTo>
                  <a:lnTo>
                    <a:pt x="1062" y="626"/>
                  </a:lnTo>
                  <a:lnTo>
                    <a:pt x="1066" y="626"/>
                  </a:lnTo>
                  <a:lnTo>
                    <a:pt x="1066" y="630"/>
                  </a:lnTo>
                  <a:lnTo>
                    <a:pt x="1066" y="626"/>
                  </a:lnTo>
                  <a:lnTo>
                    <a:pt x="1070" y="626"/>
                  </a:lnTo>
                  <a:lnTo>
                    <a:pt x="1066" y="626"/>
                  </a:lnTo>
                  <a:lnTo>
                    <a:pt x="1066" y="622"/>
                  </a:lnTo>
                  <a:lnTo>
                    <a:pt x="1066" y="620"/>
                  </a:lnTo>
                  <a:lnTo>
                    <a:pt x="1070" y="620"/>
                  </a:lnTo>
                  <a:lnTo>
                    <a:pt x="1070" y="622"/>
                  </a:lnTo>
                  <a:lnTo>
                    <a:pt x="1070" y="620"/>
                  </a:lnTo>
                  <a:lnTo>
                    <a:pt x="1066" y="620"/>
                  </a:lnTo>
                  <a:lnTo>
                    <a:pt x="1070" y="620"/>
                  </a:lnTo>
                  <a:lnTo>
                    <a:pt x="1074" y="620"/>
                  </a:lnTo>
                  <a:lnTo>
                    <a:pt x="1070" y="620"/>
                  </a:lnTo>
                  <a:lnTo>
                    <a:pt x="1070" y="616"/>
                  </a:lnTo>
                  <a:lnTo>
                    <a:pt x="1066" y="616"/>
                  </a:lnTo>
                  <a:lnTo>
                    <a:pt x="1066" y="612"/>
                  </a:lnTo>
                  <a:lnTo>
                    <a:pt x="1070" y="612"/>
                  </a:lnTo>
                  <a:lnTo>
                    <a:pt x="1070" y="608"/>
                  </a:lnTo>
                  <a:lnTo>
                    <a:pt x="1070" y="612"/>
                  </a:lnTo>
                  <a:lnTo>
                    <a:pt x="1074" y="612"/>
                  </a:lnTo>
                  <a:lnTo>
                    <a:pt x="1074" y="608"/>
                  </a:lnTo>
                  <a:lnTo>
                    <a:pt x="1070" y="608"/>
                  </a:lnTo>
                  <a:lnTo>
                    <a:pt x="1074" y="608"/>
                  </a:lnTo>
                  <a:lnTo>
                    <a:pt x="1074" y="604"/>
                  </a:lnTo>
                  <a:lnTo>
                    <a:pt x="1076" y="600"/>
                  </a:lnTo>
                  <a:lnTo>
                    <a:pt x="1076" y="596"/>
                  </a:lnTo>
                  <a:lnTo>
                    <a:pt x="1080" y="596"/>
                  </a:lnTo>
                  <a:lnTo>
                    <a:pt x="1080" y="600"/>
                  </a:lnTo>
                  <a:lnTo>
                    <a:pt x="1076" y="600"/>
                  </a:lnTo>
                  <a:lnTo>
                    <a:pt x="1080" y="600"/>
                  </a:lnTo>
                  <a:lnTo>
                    <a:pt x="1084" y="600"/>
                  </a:lnTo>
                  <a:lnTo>
                    <a:pt x="1080" y="604"/>
                  </a:lnTo>
                  <a:lnTo>
                    <a:pt x="1076" y="604"/>
                  </a:lnTo>
                  <a:lnTo>
                    <a:pt x="1076" y="608"/>
                  </a:lnTo>
                  <a:lnTo>
                    <a:pt x="1076" y="604"/>
                  </a:lnTo>
                  <a:lnTo>
                    <a:pt x="1080" y="604"/>
                  </a:lnTo>
                  <a:lnTo>
                    <a:pt x="1084" y="604"/>
                  </a:lnTo>
                  <a:lnTo>
                    <a:pt x="1084" y="608"/>
                  </a:lnTo>
                  <a:lnTo>
                    <a:pt x="1080" y="608"/>
                  </a:lnTo>
                  <a:lnTo>
                    <a:pt x="1084" y="608"/>
                  </a:lnTo>
                  <a:lnTo>
                    <a:pt x="1084" y="604"/>
                  </a:lnTo>
                  <a:lnTo>
                    <a:pt x="1088" y="604"/>
                  </a:lnTo>
                  <a:lnTo>
                    <a:pt x="1088" y="608"/>
                  </a:lnTo>
                  <a:lnTo>
                    <a:pt x="1084" y="612"/>
                  </a:lnTo>
                  <a:lnTo>
                    <a:pt x="1088" y="612"/>
                  </a:lnTo>
                  <a:lnTo>
                    <a:pt x="1088" y="616"/>
                  </a:lnTo>
                  <a:lnTo>
                    <a:pt x="1092" y="616"/>
                  </a:lnTo>
                  <a:lnTo>
                    <a:pt x="1092" y="620"/>
                  </a:lnTo>
                  <a:lnTo>
                    <a:pt x="1088" y="620"/>
                  </a:lnTo>
                  <a:lnTo>
                    <a:pt x="1092" y="620"/>
                  </a:lnTo>
                  <a:lnTo>
                    <a:pt x="1092" y="622"/>
                  </a:lnTo>
                  <a:lnTo>
                    <a:pt x="1092" y="620"/>
                  </a:lnTo>
                  <a:lnTo>
                    <a:pt x="1096" y="620"/>
                  </a:lnTo>
                  <a:lnTo>
                    <a:pt x="1096" y="622"/>
                  </a:lnTo>
                  <a:lnTo>
                    <a:pt x="1100" y="622"/>
                  </a:lnTo>
                  <a:lnTo>
                    <a:pt x="1096" y="626"/>
                  </a:lnTo>
                  <a:lnTo>
                    <a:pt x="1092" y="626"/>
                  </a:lnTo>
                  <a:lnTo>
                    <a:pt x="1088" y="626"/>
                  </a:lnTo>
                  <a:lnTo>
                    <a:pt x="1088" y="630"/>
                  </a:lnTo>
                  <a:lnTo>
                    <a:pt x="1092" y="626"/>
                  </a:lnTo>
                  <a:lnTo>
                    <a:pt x="1096" y="626"/>
                  </a:lnTo>
                  <a:lnTo>
                    <a:pt x="1100" y="626"/>
                  </a:lnTo>
                  <a:lnTo>
                    <a:pt x="1100" y="630"/>
                  </a:lnTo>
                  <a:lnTo>
                    <a:pt x="1104" y="630"/>
                  </a:lnTo>
                  <a:lnTo>
                    <a:pt x="1104" y="634"/>
                  </a:lnTo>
                  <a:lnTo>
                    <a:pt x="1106" y="634"/>
                  </a:lnTo>
                  <a:lnTo>
                    <a:pt x="1106" y="638"/>
                  </a:lnTo>
                  <a:lnTo>
                    <a:pt x="1104" y="638"/>
                  </a:lnTo>
                  <a:lnTo>
                    <a:pt x="1100" y="642"/>
                  </a:lnTo>
                  <a:lnTo>
                    <a:pt x="1096" y="642"/>
                  </a:lnTo>
                  <a:lnTo>
                    <a:pt x="1096" y="646"/>
                  </a:lnTo>
                  <a:lnTo>
                    <a:pt x="1096" y="642"/>
                  </a:lnTo>
                  <a:lnTo>
                    <a:pt x="1100" y="642"/>
                  </a:lnTo>
                  <a:lnTo>
                    <a:pt x="1104" y="642"/>
                  </a:lnTo>
                  <a:lnTo>
                    <a:pt x="1106" y="642"/>
                  </a:lnTo>
                  <a:lnTo>
                    <a:pt x="1110" y="642"/>
                  </a:lnTo>
                  <a:lnTo>
                    <a:pt x="1106" y="642"/>
                  </a:lnTo>
                  <a:lnTo>
                    <a:pt x="1106" y="646"/>
                  </a:lnTo>
                  <a:lnTo>
                    <a:pt x="1110" y="646"/>
                  </a:lnTo>
                  <a:lnTo>
                    <a:pt x="1106" y="646"/>
                  </a:lnTo>
                  <a:lnTo>
                    <a:pt x="1106" y="650"/>
                  </a:lnTo>
                  <a:lnTo>
                    <a:pt x="1106" y="646"/>
                  </a:lnTo>
                  <a:lnTo>
                    <a:pt x="1104" y="650"/>
                  </a:lnTo>
                  <a:lnTo>
                    <a:pt x="1100" y="650"/>
                  </a:lnTo>
                  <a:lnTo>
                    <a:pt x="1100" y="652"/>
                  </a:lnTo>
                  <a:lnTo>
                    <a:pt x="1104" y="650"/>
                  </a:lnTo>
                  <a:lnTo>
                    <a:pt x="1106" y="650"/>
                  </a:lnTo>
                  <a:lnTo>
                    <a:pt x="1110" y="650"/>
                  </a:lnTo>
                  <a:lnTo>
                    <a:pt x="1110" y="646"/>
                  </a:lnTo>
                  <a:lnTo>
                    <a:pt x="1110" y="650"/>
                  </a:lnTo>
                  <a:lnTo>
                    <a:pt x="1114" y="650"/>
                  </a:lnTo>
                  <a:lnTo>
                    <a:pt x="1110" y="650"/>
                  </a:lnTo>
                  <a:lnTo>
                    <a:pt x="1110" y="652"/>
                  </a:lnTo>
                  <a:lnTo>
                    <a:pt x="1110" y="650"/>
                  </a:lnTo>
                  <a:lnTo>
                    <a:pt x="1110" y="652"/>
                  </a:lnTo>
                  <a:lnTo>
                    <a:pt x="1106" y="652"/>
                  </a:lnTo>
                  <a:lnTo>
                    <a:pt x="1110" y="652"/>
                  </a:lnTo>
                  <a:lnTo>
                    <a:pt x="1114" y="652"/>
                  </a:lnTo>
                  <a:lnTo>
                    <a:pt x="1114" y="656"/>
                  </a:lnTo>
                  <a:lnTo>
                    <a:pt x="1118" y="656"/>
                  </a:lnTo>
                  <a:lnTo>
                    <a:pt x="1118" y="660"/>
                  </a:lnTo>
                  <a:lnTo>
                    <a:pt x="1114" y="660"/>
                  </a:lnTo>
                  <a:lnTo>
                    <a:pt x="1114" y="664"/>
                  </a:lnTo>
                  <a:lnTo>
                    <a:pt x="1110" y="664"/>
                  </a:lnTo>
                  <a:lnTo>
                    <a:pt x="1110" y="660"/>
                  </a:lnTo>
                  <a:lnTo>
                    <a:pt x="1110" y="664"/>
                  </a:lnTo>
                  <a:lnTo>
                    <a:pt x="1114" y="664"/>
                  </a:lnTo>
                  <a:lnTo>
                    <a:pt x="1118" y="664"/>
                  </a:lnTo>
                  <a:lnTo>
                    <a:pt x="1118" y="668"/>
                  </a:lnTo>
                  <a:lnTo>
                    <a:pt x="1118" y="672"/>
                  </a:lnTo>
                  <a:lnTo>
                    <a:pt x="1122" y="672"/>
                  </a:lnTo>
                  <a:lnTo>
                    <a:pt x="1126" y="672"/>
                  </a:lnTo>
                  <a:lnTo>
                    <a:pt x="1126" y="676"/>
                  </a:lnTo>
                  <a:lnTo>
                    <a:pt x="1122" y="676"/>
                  </a:lnTo>
                  <a:lnTo>
                    <a:pt x="1122" y="680"/>
                  </a:lnTo>
                  <a:lnTo>
                    <a:pt x="1118" y="680"/>
                  </a:lnTo>
                  <a:lnTo>
                    <a:pt x="1122" y="680"/>
                  </a:lnTo>
                  <a:lnTo>
                    <a:pt x="1118" y="680"/>
                  </a:lnTo>
                  <a:lnTo>
                    <a:pt x="1122" y="680"/>
                  </a:lnTo>
                  <a:lnTo>
                    <a:pt x="1122" y="682"/>
                  </a:lnTo>
                  <a:lnTo>
                    <a:pt x="1118" y="682"/>
                  </a:lnTo>
                  <a:lnTo>
                    <a:pt x="1118" y="680"/>
                  </a:lnTo>
                  <a:lnTo>
                    <a:pt x="1114" y="680"/>
                  </a:lnTo>
                  <a:lnTo>
                    <a:pt x="1110" y="680"/>
                  </a:lnTo>
                  <a:lnTo>
                    <a:pt x="1114" y="680"/>
                  </a:lnTo>
                  <a:lnTo>
                    <a:pt x="1114" y="676"/>
                  </a:lnTo>
                  <a:lnTo>
                    <a:pt x="1110" y="676"/>
                  </a:lnTo>
                  <a:lnTo>
                    <a:pt x="1110" y="680"/>
                  </a:lnTo>
                  <a:lnTo>
                    <a:pt x="1114" y="680"/>
                  </a:lnTo>
                  <a:lnTo>
                    <a:pt x="1118" y="682"/>
                  </a:lnTo>
                  <a:lnTo>
                    <a:pt x="1114" y="682"/>
                  </a:lnTo>
                  <a:lnTo>
                    <a:pt x="1118" y="682"/>
                  </a:lnTo>
                  <a:lnTo>
                    <a:pt x="1122" y="682"/>
                  </a:lnTo>
                  <a:lnTo>
                    <a:pt x="1122" y="686"/>
                  </a:lnTo>
                  <a:lnTo>
                    <a:pt x="1118" y="686"/>
                  </a:lnTo>
                  <a:lnTo>
                    <a:pt x="1118" y="682"/>
                  </a:lnTo>
                  <a:lnTo>
                    <a:pt x="1114" y="686"/>
                  </a:lnTo>
                  <a:lnTo>
                    <a:pt x="1118" y="686"/>
                  </a:lnTo>
                  <a:lnTo>
                    <a:pt x="1114" y="686"/>
                  </a:lnTo>
                  <a:lnTo>
                    <a:pt x="1118" y="686"/>
                  </a:lnTo>
                  <a:lnTo>
                    <a:pt x="1122" y="686"/>
                  </a:lnTo>
                  <a:lnTo>
                    <a:pt x="1122" y="690"/>
                  </a:lnTo>
                  <a:lnTo>
                    <a:pt x="1118" y="690"/>
                  </a:lnTo>
                  <a:lnTo>
                    <a:pt x="1114" y="690"/>
                  </a:lnTo>
                  <a:lnTo>
                    <a:pt x="1118" y="690"/>
                  </a:lnTo>
                  <a:lnTo>
                    <a:pt x="1122" y="690"/>
                  </a:lnTo>
                  <a:lnTo>
                    <a:pt x="1126" y="690"/>
                  </a:lnTo>
                  <a:lnTo>
                    <a:pt x="1126" y="694"/>
                  </a:lnTo>
                  <a:lnTo>
                    <a:pt x="1130" y="694"/>
                  </a:lnTo>
                  <a:lnTo>
                    <a:pt x="1126" y="694"/>
                  </a:lnTo>
                  <a:lnTo>
                    <a:pt x="1126" y="698"/>
                  </a:lnTo>
                  <a:lnTo>
                    <a:pt x="1130" y="698"/>
                  </a:lnTo>
                  <a:lnTo>
                    <a:pt x="1132" y="698"/>
                  </a:lnTo>
                  <a:lnTo>
                    <a:pt x="1136" y="698"/>
                  </a:lnTo>
                  <a:lnTo>
                    <a:pt x="1136" y="702"/>
                  </a:lnTo>
                  <a:lnTo>
                    <a:pt x="1132" y="702"/>
                  </a:lnTo>
                  <a:lnTo>
                    <a:pt x="1136" y="702"/>
                  </a:lnTo>
                  <a:lnTo>
                    <a:pt x="1136" y="698"/>
                  </a:lnTo>
                  <a:lnTo>
                    <a:pt x="1136" y="702"/>
                  </a:lnTo>
                  <a:lnTo>
                    <a:pt x="1136" y="706"/>
                  </a:lnTo>
                  <a:lnTo>
                    <a:pt x="1136" y="702"/>
                  </a:lnTo>
                  <a:lnTo>
                    <a:pt x="1140" y="702"/>
                  </a:lnTo>
                  <a:lnTo>
                    <a:pt x="1136" y="702"/>
                  </a:lnTo>
                  <a:lnTo>
                    <a:pt x="1136" y="706"/>
                  </a:lnTo>
                  <a:lnTo>
                    <a:pt x="1140" y="706"/>
                  </a:lnTo>
                  <a:lnTo>
                    <a:pt x="1140" y="708"/>
                  </a:lnTo>
                  <a:lnTo>
                    <a:pt x="1136" y="708"/>
                  </a:lnTo>
                  <a:lnTo>
                    <a:pt x="1140" y="708"/>
                  </a:lnTo>
                  <a:lnTo>
                    <a:pt x="1140" y="706"/>
                  </a:lnTo>
                  <a:lnTo>
                    <a:pt x="1144" y="706"/>
                  </a:lnTo>
                  <a:lnTo>
                    <a:pt x="1144" y="708"/>
                  </a:lnTo>
                  <a:lnTo>
                    <a:pt x="1140" y="708"/>
                  </a:lnTo>
                  <a:lnTo>
                    <a:pt x="1140" y="712"/>
                  </a:lnTo>
                  <a:lnTo>
                    <a:pt x="1136" y="712"/>
                  </a:lnTo>
                  <a:lnTo>
                    <a:pt x="1140" y="712"/>
                  </a:lnTo>
                  <a:lnTo>
                    <a:pt x="1136" y="716"/>
                  </a:lnTo>
                  <a:lnTo>
                    <a:pt x="1140" y="716"/>
                  </a:lnTo>
                  <a:lnTo>
                    <a:pt x="1140" y="712"/>
                  </a:lnTo>
                  <a:lnTo>
                    <a:pt x="1144" y="712"/>
                  </a:lnTo>
                  <a:lnTo>
                    <a:pt x="1144" y="716"/>
                  </a:lnTo>
                  <a:lnTo>
                    <a:pt x="1140" y="716"/>
                  </a:lnTo>
                  <a:lnTo>
                    <a:pt x="1144" y="716"/>
                  </a:lnTo>
                  <a:lnTo>
                    <a:pt x="1144" y="712"/>
                  </a:lnTo>
                  <a:lnTo>
                    <a:pt x="1148" y="712"/>
                  </a:lnTo>
                  <a:lnTo>
                    <a:pt x="1148" y="708"/>
                  </a:lnTo>
                  <a:lnTo>
                    <a:pt x="1148" y="712"/>
                  </a:lnTo>
                  <a:lnTo>
                    <a:pt x="1144" y="712"/>
                  </a:lnTo>
                  <a:lnTo>
                    <a:pt x="1144" y="716"/>
                  </a:lnTo>
                  <a:lnTo>
                    <a:pt x="1148" y="716"/>
                  </a:lnTo>
                  <a:lnTo>
                    <a:pt x="1152" y="712"/>
                  </a:lnTo>
                  <a:lnTo>
                    <a:pt x="1152" y="716"/>
                  </a:lnTo>
                  <a:lnTo>
                    <a:pt x="1148" y="720"/>
                  </a:lnTo>
                  <a:lnTo>
                    <a:pt x="1148" y="724"/>
                  </a:lnTo>
                  <a:lnTo>
                    <a:pt x="1148" y="720"/>
                  </a:lnTo>
                  <a:lnTo>
                    <a:pt x="1152" y="720"/>
                  </a:lnTo>
                  <a:lnTo>
                    <a:pt x="1156" y="716"/>
                  </a:lnTo>
                  <a:lnTo>
                    <a:pt x="1156" y="712"/>
                  </a:lnTo>
                  <a:lnTo>
                    <a:pt x="1160" y="712"/>
                  </a:lnTo>
                  <a:lnTo>
                    <a:pt x="1156" y="712"/>
                  </a:lnTo>
                  <a:lnTo>
                    <a:pt x="1156" y="716"/>
                  </a:lnTo>
                  <a:lnTo>
                    <a:pt x="1160" y="716"/>
                  </a:lnTo>
                  <a:lnTo>
                    <a:pt x="1160" y="712"/>
                  </a:lnTo>
                  <a:lnTo>
                    <a:pt x="1160" y="716"/>
                  </a:lnTo>
                  <a:lnTo>
                    <a:pt x="1160" y="720"/>
                  </a:lnTo>
                  <a:lnTo>
                    <a:pt x="1162" y="720"/>
                  </a:lnTo>
                  <a:lnTo>
                    <a:pt x="1166" y="724"/>
                  </a:lnTo>
                  <a:lnTo>
                    <a:pt x="1166" y="720"/>
                  </a:lnTo>
                  <a:lnTo>
                    <a:pt x="1170" y="720"/>
                  </a:lnTo>
                  <a:lnTo>
                    <a:pt x="1170" y="724"/>
                  </a:lnTo>
                  <a:lnTo>
                    <a:pt x="1174" y="724"/>
                  </a:lnTo>
                  <a:lnTo>
                    <a:pt x="1178" y="724"/>
                  </a:lnTo>
                  <a:lnTo>
                    <a:pt x="1182" y="724"/>
                  </a:lnTo>
                  <a:lnTo>
                    <a:pt x="1182" y="728"/>
                  </a:lnTo>
                  <a:lnTo>
                    <a:pt x="1178" y="728"/>
                  </a:lnTo>
                  <a:lnTo>
                    <a:pt x="1182" y="728"/>
                  </a:lnTo>
                  <a:lnTo>
                    <a:pt x="1182" y="732"/>
                  </a:lnTo>
                  <a:lnTo>
                    <a:pt x="1178" y="732"/>
                  </a:lnTo>
                  <a:lnTo>
                    <a:pt x="1174" y="732"/>
                  </a:lnTo>
                  <a:lnTo>
                    <a:pt x="1170" y="732"/>
                  </a:lnTo>
                  <a:lnTo>
                    <a:pt x="1174" y="732"/>
                  </a:lnTo>
                  <a:lnTo>
                    <a:pt x="1170" y="736"/>
                  </a:lnTo>
                  <a:lnTo>
                    <a:pt x="1166" y="736"/>
                  </a:lnTo>
                  <a:lnTo>
                    <a:pt x="1162" y="736"/>
                  </a:lnTo>
                  <a:lnTo>
                    <a:pt x="1160" y="736"/>
                  </a:lnTo>
                  <a:lnTo>
                    <a:pt x="1156" y="738"/>
                  </a:lnTo>
                  <a:lnTo>
                    <a:pt x="1152" y="738"/>
                  </a:lnTo>
                  <a:lnTo>
                    <a:pt x="1156" y="738"/>
                  </a:lnTo>
                  <a:lnTo>
                    <a:pt x="1160" y="738"/>
                  </a:lnTo>
                  <a:lnTo>
                    <a:pt x="1162" y="736"/>
                  </a:lnTo>
                  <a:lnTo>
                    <a:pt x="1166" y="736"/>
                  </a:lnTo>
                  <a:lnTo>
                    <a:pt x="1166" y="738"/>
                  </a:lnTo>
                  <a:lnTo>
                    <a:pt x="1162" y="738"/>
                  </a:lnTo>
                  <a:lnTo>
                    <a:pt x="1160" y="738"/>
                  </a:lnTo>
                  <a:lnTo>
                    <a:pt x="1156" y="738"/>
                  </a:lnTo>
                  <a:lnTo>
                    <a:pt x="1156" y="742"/>
                  </a:lnTo>
                  <a:lnTo>
                    <a:pt x="1152" y="742"/>
                  </a:lnTo>
                  <a:lnTo>
                    <a:pt x="1148" y="742"/>
                  </a:lnTo>
                  <a:lnTo>
                    <a:pt x="1144" y="742"/>
                  </a:lnTo>
                  <a:lnTo>
                    <a:pt x="1144" y="746"/>
                  </a:lnTo>
                  <a:lnTo>
                    <a:pt x="1144" y="750"/>
                  </a:lnTo>
                  <a:lnTo>
                    <a:pt x="1140" y="746"/>
                  </a:lnTo>
                  <a:lnTo>
                    <a:pt x="1136" y="746"/>
                  </a:lnTo>
                  <a:lnTo>
                    <a:pt x="1132" y="742"/>
                  </a:lnTo>
                  <a:lnTo>
                    <a:pt x="1132" y="746"/>
                  </a:lnTo>
                  <a:lnTo>
                    <a:pt x="1136" y="746"/>
                  </a:lnTo>
                  <a:lnTo>
                    <a:pt x="1140" y="746"/>
                  </a:lnTo>
                  <a:lnTo>
                    <a:pt x="1140" y="750"/>
                  </a:lnTo>
                  <a:lnTo>
                    <a:pt x="1144" y="750"/>
                  </a:lnTo>
                  <a:lnTo>
                    <a:pt x="1140" y="754"/>
                  </a:lnTo>
                  <a:lnTo>
                    <a:pt x="1144" y="754"/>
                  </a:lnTo>
                  <a:lnTo>
                    <a:pt x="1140" y="754"/>
                  </a:lnTo>
                  <a:lnTo>
                    <a:pt x="1144" y="754"/>
                  </a:lnTo>
                  <a:lnTo>
                    <a:pt x="1144" y="750"/>
                  </a:lnTo>
                  <a:lnTo>
                    <a:pt x="1148" y="750"/>
                  </a:lnTo>
                  <a:lnTo>
                    <a:pt x="1152" y="750"/>
                  </a:lnTo>
                  <a:lnTo>
                    <a:pt x="1152" y="746"/>
                  </a:lnTo>
                  <a:lnTo>
                    <a:pt x="1156" y="746"/>
                  </a:lnTo>
                  <a:lnTo>
                    <a:pt x="1160" y="746"/>
                  </a:lnTo>
                  <a:lnTo>
                    <a:pt x="1160" y="742"/>
                  </a:lnTo>
                  <a:lnTo>
                    <a:pt x="1162" y="742"/>
                  </a:lnTo>
                  <a:lnTo>
                    <a:pt x="1166" y="738"/>
                  </a:lnTo>
                  <a:lnTo>
                    <a:pt x="1170" y="738"/>
                  </a:lnTo>
                  <a:lnTo>
                    <a:pt x="1174" y="738"/>
                  </a:lnTo>
                  <a:lnTo>
                    <a:pt x="1178" y="738"/>
                  </a:lnTo>
                  <a:lnTo>
                    <a:pt x="1174" y="736"/>
                  </a:lnTo>
                  <a:lnTo>
                    <a:pt x="1170" y="736"/>
                  </a:lnTo>
                  <a:lnTo>
                    <a:pt x="1166" y="736"/>
                  </a:lnTo>
                  <a:lnTo>
                    <a:pt x="1170" y="736"/>
                  </a:lnTo>
                  <a:lnTo>
                    <a:pt x="1174" y="736"/>
                  </a:lnTo>
                  <a:lnTo>
                    <a:pt x="1178" y="736"/>
                  </a:lnTo>
                  <a:lnTo>
                    <a:pt x="1182" y="736"/>
                  </a:lnTo>
                  <a:lnTo>
                    <a:pt x="1182" y="738"/>
                  </a:lnTo>
                  <a:lnTo>
                    <a:pt x="1186" y="742"/>
                  </a:lnTo>
                  <a:lnTo>
                    <a:pt x="1186" y="746"/>
                  </a:lnTo>
                  <a:lnTo>
                    <a:pt x="1182" y="746"/>
                  </a:lnTo>
                  <a:lnTo>
                    <a:pt x="1186" y="750"/>
                  </a:lnTo>
                  <a:lnTo>
                    <a:pt x="1182" y="750"/>
                  </a:lnTo>
                  <a:lnTo>
                    <a:pt x="1186" y="750"/>
                  </a:lnTo>
                  <a:lnTo>
                    <a:pt x="1186" y="746"/>
                  </a:lnTo>
                  <a:lnTo>
                    <a:pt x="1188" y="746"/>
                  </a:lnTo>
                  <a:lnTo>
                    <a:pt x="1192" y="746"/>
                  </a:lnTo>
                  <a:lnTo>
                    <a:pt x="1192" y="742"/>
                  </a:lnTo>
                  <a:lnTo>
                    <a:pt x="1196" y="742"/>
                  </a:lnTo>
                  <a:lnTo>
                    <a:pt x="1196" y="746"/>
                  </a:lnTo>
                  <a:lnTo>
                    <a:pt x="1192" y="746"/>
                  </a:lnTo>
                  <a:lnTo>
                    <a:pt x="1196" y="746"/>
                  </a:lnTo>
                  <a:lnTo>
                    <a:pt x="1200" y="746"/>
                  </a:lnTo>
                  <a:lnTo>
                    <a:pt x="1204" y="750"/>
                  </a:lnTo>
                  <a:lnTo>
                    <a:pt x="1200" y="750"/>
                  </a:lnTo>
                  <a:lnTo>
                    <a:pt x="1204" y="750"/>
                  </a:lnTo>
                  <a:lnTo>
                    <a:pt x="1200" y="754"/>
                  </a:lnTo>
                  <a:lnTo>
                    <a:pt x="1204" y="754"/>
                  </a:lnTo>
                  <a:lnTo>
                    <a:pt x="1204" y="758"/>
                  </a:lnTo>
                  <a:lnTo>
                    <a:pt x="1204" y="762"/>
                  </a:lnTo>
                  <a:lnTo>
                    <a:pt x="1200" y="762"/>
                  </a:lnTo>
                  <a:lnTo>
                    <a:pt x="1204" y="762"/>
                  </a:lnTo>
                  <a:lnTo>
                    <a:pt x="1204" y="766"/>
                  </a:lnTo>
                  <a:lnTo>
                    <a:pt x="1200" y="766"/>
                  </a:lnTo>
                  <a:lnTo>
                    <a:pt x="1204" y="768"/>
                  </a:lnTo>
                  <a:lnTo>
                    <a:pt x="1200" y="768"/>
                  </a:lnTo>
                  <a:lnTo>
                    <a:pt x="1204" y="768"/>
                  </a:lnTo>
                  <a:lnTo>
                    <a:pt x="1200" y="768"/>
                  </a:lnTo>
                  <a:lnTo>
                    <a:pt x="1196" y="768"/>
                  </a:lnTo>
                  <a:lnTo>
                    <a:pt x="1200" y="768"/>
                  </a:lnTo>
                  <a:lnTo>
                    <a:pt x="1204" y="772"/>
                  </a:lnTo>
                  <a:lnTo>
                    <a:pt x="1208" y="772"/>
                  </a:lnTo>
                  <a:lnTo>
                    <a:pt x="1204" y="776"/>
                  </a:lnTo>
                  <a:lnTo>
                    <a:pt x="1204" y="772"/>
                  </a:lnTo>
                  <a:lnTo>
                    <a:pt x="1200" y="772"/>
                  </a:lnTo>
                  <a:lnTo>
                    <a:pt x="1204" y="772"/>
                  </a:lnTo>
                  <a:lnTo>
                    <a:pt x="1204" y="776"/>
                  </a:lnTo>
                  <a:lnTo>
                    <a:pt x="1208" y="776"/>
                  </a:lnTo>
                  <a:lnTo>
                    <a:pt x="1208" y="780"/>
                  </a:lnTo>
                  <a:lnTo>
                    <a:pt x="1204" y="784"/>
                  </a:lnTo>
                  <a:lnTo>
                    <a:pt x="1200" y="784"/>
                  </a:lnTo>
                  <a:lnTo>
                    <a:pt x="1200" y="788"/>
                  </a:lnTo>
                  <a:lnTo>
                    <a:pt x="1196" y="788"/>
                  </a:lnTo>
                  <a:lnTo>
                    <a:pt x="1192" y="792"/>
                  </a:lnTo>
                  <a:lnTo>
                    <a:pt x="1188" y="792"/>
                  </a:lnTo>
                  <a:lnTo>
                    <a:pt x="1188" y="794"/>
                  </a:lnTo>
                  <a:lnTo>
                    <a:pt x="1186" y="794"/>
                  </a:lnTo>
                  <a:lnTo>
                    <a:pt x="1186" y="792"/>
                  </a:lnTo>
                  <a:lnTo>
                    <a:pt x="1182" y="792"/>
                  </a:lnTo>
                  <a:lnTo>
                    <a:pt x="1182" y="794"/>
                  </a:lnTo>
                  <a:lnTo>
                    <a:pt x="1178" y="794"/>
                  </a:lnTo>
                  <a:lnTo>
                    <a:pt x="1178" y="792"/>
                  </a:lnTo>
                  <a:lnTo>
                    <a:pt x="1174" y="794"/>
                  </a:lnTo>
                  <a:lnTo>
                    <a:pt x="1170" y="798"/>
                  </a:lnTo>
                  <a:lnTo>
                    <a:pt x="1166" y="794"/>
                  </a:lnTo>
                  <a:lnTo>
                    <a:pt x="1166" y="798"/>
                  </a:lnTo>
                  <a:lnTo>
                    <a:pt x="1162" y="798"/>
                  </a:lnTo>
                  <a:lnTo>
                    <a:pt x="1166" y="798"/>
                  </a:lnTo>
                  <a:lnTo>
                    <a:pt x="1162" y="802"/>
                  </a:lnTo>
                  <a:lnTo>
                    <a:pt x="1160" y="802"/>
                  </a:lnTo>
                  <a:lnTo>
                    <a:pt x="1160" y="806"/>
                  </a:lnTo>
                  <a:lnTo>
                    <a:pt x="1160" y="810"/>
                  </a:lnTo>
                  <a:lnTo>
                    <a:pt x="1160" y="806"/>
                  </a:lnTo>
                  <a:lnTo>
                    <a:pt x="1156" y="810"/>
                  </a:lnTo>
                  <a:lnTo>
                    <a:pt x="1152" y="810"/>
                  </a:lnTo>
                  <a:lnTo>
                    <a:pt x="1152" y="814"/>
                  </a:lnTo>
                  <a:lnTo>
                    <a:pt x="1148" y="814"/>
                  </a:lnTo>
                  <a:lnTo>
                    <a:pt x="1148" y="818"/>
                  </a:lnTo>
                  <a:lnTo>
                    <a:pt x="1144" y="818"/>
                  </a:lnTo>
                  <a:lnTo>
                    <a:pt x="1140" y="818"/>
                  </a:lnTo>
                  <a:lnTo>
                    <a:pt x="1136" y="818"/>
                  </a:lnTo>
                  <a:lnTo>
                    <a:pt x="1136" y="822"/>
                  </a:lnTo>
                  <a:lnTo>
                    <a:pt x="1136" y="818"/>
                  </a:lnTo>
                  <a:lnTo>
                    <a:pt x="1132" y="822"/>
                  </a:lnTo>
                  <a:lnTo>
                    <a:pt x="1130" y="822"/>
                  </a:lnTo>
                  <a:lnTo>
                    <a:pt x="1126" y="822"/>
                  </a:lnTo>
                  <a:lnTo>
                    <a:pt x="1122" y="822"/>
                  </a:lnTo>
                  <a:lnTo>
                    <a:pt x="1118" y="822"/>
                  </a:lnTo>
                  <a:lnTo>
                    <a:pt x="1118" y="818"/>
                  </a:lnTo>
                  <a:lnTo>
                    <a:pt x="1114" y="818"/>
                  </a:lnTo>
                  <a:lnTo>
                    <a:pt x="1110" y="818"/>
                  </a:lnTo>
                  <a:lnTo>
                    <a:pt x="1106" y="818"/>
                  </a:lnTo>
                  <a:lnTo>
                    <a:pt x="1100" y="818"/>
                  </a:lnTo>
                  <a:lnTo>
                    <a:pt x="1096" y="818"/>
                  </a:lnTo>
                  <a:lnTo>
                    <a:pt x="1092" y="818"/>
                  </a:lnTo>
                  <a:lnTo>
                    <a:pt x="1088" y="818"/>
                  </a:lnTo>
                  <a:lnTo>
                    <a:pt x="1084" y="818"/>
                  </a:lnTo>
                  <a:lnTo>
                    <a:pt x="1080" y="818"/>
                  </a:lnTo>
                  <a:lnTo>
                    <a:pt x="1076" y="818"/>
                  </a:lnTo>
                  <a:lnTo>
                    <a:pt x="1074" y="818"/>
                  </a:lnTo>
                  <a:lnTo>
                    <a:pt x="1070" y="818"/>
                  </a:lnTo>
                  <a:lnTo>
                    <a:pt x="1066" y="818"/>
                  </a:lnTo>
                  <a:lnTo>
                    <a:pt x="1062" y="818"/>
                  </a:lnTo>
                  <a:lnTo>
                    <a:pt x="1060" y="818"/>
                  </a:lnTo>
                  <a:lnTo>
                    <a:pt x="1060" y="822"/>
                  </a:lnTo>
                  <a:lnTo>
                    <a:pt x="1056" y="822"/>
                  </a:lnTo>
                  <a:lnTo>
                    <a:pt x="1056" y="818"/>
                  </a:lnTo>
                  <a:lnTo>
                    <a:pt x="1052" y="822"/>
                  </a:lnTo>
                  <a:lnTo>
                    <a:pt x="1048" y="824"/>
                  </a:lnTo>
                  <a:lnTo>
                    <a:pt x="1048" y="828"/>
                  </a:lnTo>
                  <a:lnTo>
                    <a:pt x="1044" y="828"/>
                  </a:lnTo>
                  <a:lnTo>
                    <a:pt x="1044" y="832"/>
                  </a:lnTo>
                  <a:lnTo>
                    <a:pt x="1044" y="836"/>
                  </a:lnTo>
                  <a:lnTo>
                    <a:pt x="1040" y="836"/>
                  </a:lnTo>
                  <a:lnTo>
                    <a:pt x="1036" y="840"/>
                  </a:lnTo>
                  <a:lnTo>
                    <a:pt x="1032" y="840"/>
                  </a:lnTo>
                  <a:lnTo>
                    <a:pt x="1030" y="840"/>
                  </a:lnTo>
                  <a:lnTo>
                    <a:pt x="1030" y="844"/>
                  </a:lnTo>
                  <a:lnTo>
                    <a:pt x="1026" y="844"/>
                  </a:lnTo>
                  <a:lnTo>
                    <a:pt x="1022" y="848"/>
                  </a:lnTo>
                  <a:lnTo>
                    <a:pt x="1018" y="852"/>
                  </a:lnTo>
                  <a:lnTo>
                    <a:pt x="1018" y="854"/>
                  </a:lnTo>
                  <a:lnTo>
                    <a:pt x="1014" y="854"/>
                  </a:lnTo>
                  <a:lnTo>
                    <a:pt x="1014" y="858"/>
                  </a:lnTo>
                  <a:lnTo>
                    <a:pt x="1010" y="858"/>
                  </a:lnTo>
                  <a:lnTo>
                    <a:pt x="1010" y="862"/>
                  </a:lnTo>
                  <a:lnTo>
                    <a:pt x="1006" y="862"/>
                  </a:lnTo>
                  <a:lnTo>
                    <a:pt x="1004" y="858"/>
                  </a:lnTo>
                  <a:lnTo>
                    <a:pt x="1000" y="858"/>
                  </a:lnTo>
                  <a:lnTo>
                    <a:pt x="996" y="858"/>
                  </a:lnTo>
                  <a:lnTo>
                    <a:pt x="996" y="854"/>
                  </a:lnTo>
                  <a:lnTo>
                    <a:pt x="992" y="854"/>
                  </a:lnTo>
                  <a:lnTo>
                    <a:pt x="988" y="854"/>
                  </a:lnTo>
                  <a:lnTo>
                    <a:pt x="992" y="854"/>
                  </a:lnTo>
                  <a:lnTo>
                    <a:pt x="992" y="858"/>
                  </a:lnTo>
                  <a:lnTo>
                    <a:pt x="996" y="858"/>
                  </a:lnTo>
                  <a:lnTo>
                    <a:pt x="1000" y="858"/>
                  </a:lnTo>
                  <a:lnTo>
                    <a:pt x="1004" y="858"/>
                  </a:lnTo>
                  <a:lnTo>
                    <a:pt x="1006" y="862"/>
                  </a:lnTo>
                  <a:lnTo>
                    <a:pt x="1006" y="866"/>
                  </a:lnTo>
                  <a:lnTo>
                    <a:pt x="1006" y="870"/>
                  </a:lnTo>
                  <a:lnTo>
                    <a:pt x="1004" y="870"/>
                  </a:lnTo>
                  <a:lnTo>
                    <a:pt x="1004" y="874"/>
                  </a:lnTo>
                  <a:lnTo>
                    <a:pt x="1004" y="878"/>
                  </a:lnTo>
                  <a:lnTo>
                    <a:pt x="1000" y="878"/>
                  </a:lnTo>
                  <a:lnTo>
                    <a:pt x="996" y="878"/>
                  </a:lnTo>
                  <a:lnTo>
                    <a:pt x="996" y="880"/>
                  </a:lnTo>
                  <a:lnTo>
                    <a:pt x="996" y="884"/>
                  </a:lnTo>
                  <a:lnTo>
                    <a:pt x="992" y="884"/>
                  </a:lnTo>
                  <a:lnTo>
                    <a:pt x="988" y="888"/>
                  </a:lnTo>
                  <a:lnTo>
                    <a:pt x="984" y="892"/>
                  </a:lnTo>
                  <a:lnTo>
                    <a:pt x="988" y="888"/>
                  </a:lnTo>
                  <a:lnTo>
                    <a:pt x="992" y="888"/>
                  </a:lnTo>
                  <a:lnTo>
                    <a:pt x="996" y="888"/>
                  </a:lnTo>
                  <a:lnTo>
                    <a:pt x="996" y="884"/>
                  </a:lnTo>
                  <a:lnTo>
                    <a:pt x="1000" y="884"/>
                  </a:lnTo>
                  <a:lnTo>
                    <a:pt x="1000" y="880"/>
                  </a:lnTo>
                  <a:lnTo>
                    <a:pt x="1004" y="878"/>
                  </a:lnTo>
                  <a:lnTo>
                    <a:pt x="1004" y="874"/>
                  </a:lnTo>
                  <a:lnTo>
                    <a:pt x="1006" y="874"/>
                  </a:lnTo>
                  <a:lnTo>
                    <a:pt x="1010" y="870"/>
                  </a:lnTo>
                  <a:lnTo>
                    <a:pt x="1010" y="866"/>
                  </a:lnTo>
                  <a:lnTo>
                    <a:pt x="1014" y="866"/>
                  </a:lnTo>
                  <a:lnTo>
                    <a:pt x="1014" y="862"/>
                  </a:lnTo>
                  <a:lnTo>
                    <a:pt x="1018" y="862"/>
                  </a:lnTo>
                  <a:lnTo>
                    <a:pt x="1018" y="858"/>
                  </a:lnTo>
                  <a:lnTo>
                    <a:pt x="1022" y="858"/>
                  </a:lnTo>
                  <a:lnTo>
                    <a:pt x="1026" y="854"/>
                  </a:lnTo>
                  <a:lnTo>
                    <a:pt x="1030" y="854"/>
                  </a:lnTo>
                  <a:lnTo>
                    <a:pt x="1030" y="852"/>
                  </a:lnTo>
                  <a:lnTo>
                    <a:pt x="1032" y="852"/>
                  </a:lnTo>
                  <a:lnTo>
                    <a:pt x="1036" y="848"/>
                  </a:lnTo>
                  <a:lnTo>
                    <a:pt x="1040" y="848"/>
                  </a:lnTo>
                  <a:lnTo>
                    <a:pt x="1044" y="848"/>
                  </a:lnTo>
                  <a:lnTo>
                    <a:pt x="1044" y="844"/>
                  </a:lnTo>
                  <a:lnTo>
                    <a:pt x="1048" y="844"/>
                  </a:lnTo>
                  <a:lnTo>
                    <a:pt x="1052" y="844"/>
                  </a:lnTo>
                  <a:lnTo>
                    <a:pt x="1056" y="840"/>
                  </a:lnTo>
                  <a:lnTo>
                    <a:pt x="1060" y="840"/>
                  </a:lnTo>
                  <a:lnTo>
                    <a:pt x="1062" y="840"/>
                  </a:lnTo>
                  <a:lnTo>
                    <a:pt x="1066" y="840"/>
                  </a:lnTo>
                  <a:lnTo>
                    <a:pt x="1070" y="840"/>
                  </a:lnTo>
                  <a:lnTo>
                    <a:pt x="1074" y="840"/>
                  </a:lnTo>
                  <a:lnTo>
                    <a:pt x="1076" y="840"/>
                  </a:lnTo>
                  <a:lnTo>
                    <a:pt x="1080" y="844"/>
                  </a:lnTo>
                  <a:lnTo>
                    <a:pt x="1084" y="844"/>
                  </a:lnTo>
                  <a:lnTo>
                    <a:pt x="1084" y="848"/>
                  </a:lnTo>
                  <a:lnTo>
                    <a:pt x="1088" y="852"/>
                  </a:lnTo>
                  <a:lnTo>
                    <a:pt x="1084" y="848"/>
                  </a:lnTo>
                  <a:lnTo>
                    <a:pt x="1080" y="848"/>
                  </a:lnTo>
                  <a:lnTo>
                    <a:pt x="1084" y="848"/>
                  </a:lnTo>
                  <a:lnTo>
                    <a:pt x="1084" y="852"/>
                  </a:lnTo>
                  <a:lnTo>
                    <a:pt x="1088" y="852"/>
                  </a:lnTo>
                  <a:lnTo>
                    <a:pt x="1084" y="852"/>
                  </a:lnTo>
                  <a:lnTo>
                    <a:pt x="1084" y="854"/>
                  </a:lnTo>
                  <a:lnTo>
                    <a:pt x="1084" y="858"/>
                  </a:lnTo>
                  <a:lnTo>
                    <a:pt x="1080" y="858"/>
                  </a:lnTo>
                  <a:lnTo>
                    <a:pt x="1076" y="858"/>
                  </a:lnTo>
                  <a:lnTo>
                    <a:pt x="1076" y="862"/>
                  </a:lnTo>
                  <a:lnTo>
                    <a:pt x="1074" y="862"/>
                  </a:lnTo>
                  <a:lnTo>
                    <a:pt x="1074" y="866"/>
                  </a:lnTo>
                  <a:lnTo>
                    <a:pt x="1070" y="866"/>
                  </a:lnTo>
                  <a:lnTo>
                    <a:pt x="1066" y="866"/>
                  </a:lnTo>
                  <a:lnTo>
                    <a:pt x="1066" y="862"/>
                  </a:lnTo>
                  <a:lnTo>
                    <a:pt x="1062" y="862"/>
                  </a:lnTo>
                  <a:lnTo>
                    <a:pt x="1060" y="862"/>
                  </a:lnTo>
                  <a:lnTo>
                    <a:pt x="1056" y="862"/>
                  </a:lnTo>
                  <a:lnTo>
                    <a:pt x="1052" y="866"/>
                  </a:lnTo>
                  <a:lnTo>
                    <a:pt x="1048" y="866"/>
                  </a:lnTo>
                  <a:lnTo>
                    <a:pt x="1052" y="866"/>
                  </a:lnTo>
                  <a:lnTo>
                    <a:pt x="1056" y="862"/>
                  </a:lnTo>
                  <a:lnTo>
                    <a:pt x="1060" y="866"/>
                  </a:lnTo>
                  <a:lnTo>
                    <a:pt x="1062" y="866"/>
                  </a:lnTo>
                  <a:lnTo>
                    <a:pt x="1066" y="870"/>
                  </a:lnTo>
                  <a:lnTo>
                    <a:pt x="1066" y="874"/>
                  </a:lnTo>
                  <a:lnTo>
                    <a:pt x="1070" y="870"/>
                  </a:lnTo>
                  <a:lnTo>
                    <a:pt x="1074" y="870"/>
                  </a:lnTo>
                  <a:lnTo>
                    <a:pt x="1076" y="870"/>
                  </a:lnTo>
                  <a:lnTo>
                    <a:pt x="1080" y="870"/>
                  </a:lnTo>
                  <a:lnTo>
                    <a:pt x="1076" y="870"/>
                  </a:lnTo>
                  <a:lnTo>
                    <a:pt x="1076" y="874"/>
                  </a:lnTo>
                  <a:lnTo>
                    <a:pt x="1076" y="878"/>
                  </a:lnTo>
                  <a:lnTo>
                    <a:pt x="1074" y="880"/>
                  </a:lnTo>
                  <a:lnTo>
                    <a:pt x="1070" y="884"/>
                  </a:lnTo>
                  <a:lnTo>
                    <a:pt x="1074" y="884"/>
                  </a:lnTo>
                  <a:lnTo>
                    <a:pt x="1076" y="884"/>
                  </a:lnTo>
                  <a:lnTo>
                    <a:pt x="1076" y="888"/>
                  </a:lnTo>
                  <a:lnTo>
                    <a:pt x="1076" y="892"/>
                  </a:lnTo>
                  <a:lnTo>
                    <a:pt x="1080" y="896"/>
                  </a:lnTo>
                  <a:lnTo>
                    <a:pt x="1080" y="900"/>
                  </a:lnTo>
                  <a:lnTo>
                    <a:pt x="1084" y="900"/>
                  </a:lnTo>
                  <a:lnTo>
                    <a:pt x="1088" y="904"/>
                  </a:lnTo>
                  <a:lnTo>
                    <a:pt x="1092" y="904"/>
                  </a:lnTo>
                  <a:lnTo>
                    <a:pt x="1088" y="904"/>
                  </a:lnTo>
                  <a:lnTo>
                    <a:pt x="1088" y="908"/>
                  </a:lnTo>
                  <a:lnTo>
                    <a:pt x="1092" y="908"/>
                  </a:lnTo>
                  <a:lnTo>
                    <a:pt x="1092" y="910"/>
                  </a:lnTo>
                  <a:lnTo>
                    <a:pt x="1096" y="908"/>
                  </a:lnTo>
                  <a:lnTo>
                    <a:pt x="1096" y="910"/>
                  </a:lnTo>
                  <a:lnTo>
                    <a:pt x="1100" y="910"/>
                  </a:lnTo>
                  <a:lnTo>
                    <a:pt x="1104" y="910"/>
                  </a:lnTo>
                  <a:lnTo>
                    <a:pt x="1106" y="910"/>
                  </a:lnTo>
                  <a:lnTo>
                    <a:pt x="1110" y="910"/>
                  </a:lnTo>
                  <a:lnTo>
                    <a:pt x="1110" y="914"/>
                  </a:lnTo>
                  <a:lnTo>
                    <a:pt x="1114" y="910"/>
                  </a:lnTo>
                  <a:lnTo>
                    <a:pt x="1118" y="910"/>
                  </a:lnTo>
                  <a:lnTo>
                    <a:pt x="1118" y="908"/>
                  </a:lnTo>
                  <a:lnTo>
                    <a:pt x="1118" y="910"/>
                  </a:lnTo>
                  <a:lnTo>
                    <a:pt x="1122" y="914"/>
                  </a:lnTo>
                  <a:lnTo>
                    <a:pt x="1122" y="910"/>
                  </a:lnTo>
                  <a:lnTo>
                    <a:pt x="1126" y="910"/>
                  </a:lnTo>
                  <a:lnTo>
                    <a:pt x="1126" y="914"/>
                  </a:lnTo>
                  <a:lnTo>
                    <a:pt x="1130" y="914"/>
                  </a:lnTo>
                  <a:lnTo>
                    <a:pt x="1130" y="918"/>
                  </a:lnTo>
                  <a:lnTo>
                    <a:pt x="1126" y="918"/>
                  </a:lnTo>
                  <a:lnTo>
                    <a:pt x="1130" y="918"/>
                  </a:lnTo>
                  <a:lnTo>
                    <a:pt x="1132" y="918"/>
                  </a:lnTo>
                  <a:lnTo>
                    <a:pt x="1132" y="922"/>
                  </a:lnTo>
                  <a:lnTo>
                    <a:pt x="1130" y="922"/>
                  </a:lnTo>
                  <a:lnTo>
                    <a:pt x="1126" y="922"/>
                  </a:lnTo>
                  <a:lnTo>
                    <a:pt x="1122" y="922"/>
                  </a:lnTo>
                  <a:lnTo>
                    <a:pt x="1122" y="926"/>
                  </a:lnTo>
                  <a:lnTo>
                    <a:pt x="1118" y="926"/>
                  </a:lnTo>
                  <a:lnTo>
                    <a:pt x="1114" y="926"/>
                  </a:lnTo>
                  <a:lnTo>
                    <a:pt x="1110" y="930"/>
                  </a:lnTo>
                  <a:lnTo>
                    <a:pt x="1106" y="930"/>
                  </a:lnTo>
                  <a:lnTo>
                    <a:pt x="1104" y="934"/>
                  </a:lnTo>
                  <a:lnTo>
                    <a:pt x="1104" y="930"/>
                  </a:lnTo>
                  <a:lnTo>
                    <a:pt x="1104" y="934"/>
                  </a:lnTo>
                  <a:lnTo>
                    <a:pt x="1100" y="934"/>
                  </a:lnTo>
                  <a:lnTo>
                    <a:pt x="1096" y="934"/>
                  </a:lnTo>
                  <a:lnTo>
                    <a:pt x="1092" y="934"/>
                  </a:lnTo>
                  <a:lnTo>
                    <a:pt x="1096" y="934"/>
                  </a:lnTo>
                  <a:lnTo>
                    <a:pt x="1096" y="938"/>
                  </a:lnTo>
                  <a:lnTo>
                    <a:pt x="1088" y="938"/>
                  </a:lnTo>
                  <a:lnTo>
                    <a:pt x="1088" y="934"/>
                  </a:lnTo>
                  <a:lnTo>
                    <a:pt x="1088" y="938"/>
                  </a:lnTo>
                  <a:lnTo>
                    <a:pt x="1088" y="934"/>
                  </a:lnTo>
                  <a:lnTo>
                    <a:pt x="1084" y="934"/>
                  </a:lnTo>
                  <a:lnTo>
                    <a:pt x="1084" y="938"/>
                  </a:lnTo>
                  <a:lnTo>
                    <a:pt x="1084" y="940"/>
                  </a:lnTo>
                  <a:lnTo>
                    <a:pt x="1080" y="940"/>
                  </a:lnTo>
                  <a:lnTo>
                    <a:pt x="1080" y="944"/>
                  </a:lnTo>
                  <a:lnTo>
                    <a:pt x="1076" y="948"/>
                  </a:lnTo>
                  <a:lnTo>
                    <a:pt x="1074" y="952"/>
                  </a:lnTo>
                  <a:lnTo>
                    <a:pt x="1070" y="952"/>
                  </a:lnTo>
                  <a:lnTo>
                    <a:pt x="1070" y="956"/>
                  </a:lnTo>
                  <a:lnTo>
                    <a:pt x="1066" y="956"/>
                  </a:lnTo>
                  <a:lnTo>
                    <a:pt x="1062" y="956"/>
                  </a:lnTo>
                  <a:lnTo>
                    <a:pt x="1062" y="952"/>
                  </a:lnTo>
                  <a:lnTo>
                    <a:pt x="1062" y="948"/>
                  </a:lnTo>
                  <a:lnTo>
                    <a:pt x="1062" y="952"/>
                  </a:lnTo>
                  <a:lnTo>
                    <a:pt x="1060" y="952"/>
                  </a:lnTo>
                  <a:lnTo>
                    <a:pt x="1060" y="948"/>
                  </a:lnTo>
                  <a:lnTo>
                    <a:pt x="1060" y="944"/>
                  </a:lnTo>
                  <a:lnTo>
                    <a:pt x="1060" y="940"/>
                  </a:lnTo>
                  <a:lnTo>
                    <a:pt x="1060" y="938"/>
                  </a:lnTo>
                  <a:lnTo>
                    <a:pt x="1062" y="938"/>
                  </a:lnTo>
                  <a:lnTo>
                    <a:pt x="1062" y="934"/>
                  </a:lnTo>
                  <a:lnTo>
                    <a:pt x="1062" y="938"/>
                  </a:lnTo>
                  <a:lnTo>
                    <a:pt x="1060" y="938"/>
                  </a:lnTo>
                  <a:lnTo>
                    <a:pt x="1062" y="934"/>
                  </a:lnTo>
                  <a:lnTo>
                    <a:pt x="1066" y="934"/>
                  </a:lnTo>
                  <a:lnTo>
                    <a:pt x="1066" y="930"/>
                  </a:lnTo>
                  <a:lnTo>
                    <a:pt x="1066" y="934"/>
                  </a:lnTo>
                  <a:lnTo>
                    <a:pt x="1066" y="930"/>
                  </a:lnTo>
                  <a:lnTo>
                    <a:pt x="1070" y="926"/>
                  </a:lnTo>
                  <a:lnTo>
                    <a:pt x="1074" y="926"/>
                  </a:lnTo>
                  <a:lnTo>
                    <a:pt x="1076" y="926"/>
                  </a:lnTo>
                  <a:lnTo>
                    <a:pt x="1076" y="922"/>
                  </a:lnTo>
                  <a:lnTo>
                    <a:pt x="1080" y="922"/>
                  </a:lnTo>
                  <a:lnTo>
                    <a:pt x="1084" y="922"/>
                  </a:lnTo>
                  <a:lnTo>
                    <a:pt x="1084" y="918"/>
                  </a:lnTo>
                  <a:lnTo>
                    <a:pt x="1080" y="918"/>
                  </a:lnTo>
                  <a:lnTo>
                    <a:pt x="1084" y="918"/>
                  </a:lnTo>
                  <a:lnTo>
                    <a:pt x="1084" y="922"/>
                  </a:lnTo>
                  <a:lnTo>
                    <a:pt x="1084" y="926"/>
                  </a:lnTo>
                  <a:lnTo>
                    <a:pt x="1084" y="922"/>
                  </a:lnTo>
                  <a:lnTo>
                    <a:pt x="1088" y="926"/>
                  </a:lnTo>
                  <a:lnTo>
                    <a:pt x="1084" y="922"/>
                  </a:lnTo>
                  <a:lnTo>
                    <a:pt x="1088" y="922"/>
                  </a:lnTo>
                  <a:lnTo>
                    <a:pt x="1092" y="918"/>
                  </a:lnTo>
                  <a:lnTo>
                    <a:pt x="1096" y="918"/>
                  </a:lnTo>
                  <a:lnTo>
                    <a:pt x="1100" y="918"/>
                  </a:lnTo>
                  <a:lnTo>
                    <a:pt x="1092" y="918"/>
                  </a:lnTo>
                  <a:lnTo>
                    <a:pt x="1088" y="918"/>
                  </a:lnTo>
                  <a:lnTo>
                    <a:pt x="1084" y="918"/>
                  </a:lnTo>
                  <a:lnTo>
                    <a:pt x="1080" y="918"/>
                  </a:lnTo>
                  <a:lnTo>
                    <a:pt x="1076" y="918"/>
                  </a:lnTo>
                  <a:lnTo>
                    <a:pt x="1076" y="914"/>
                  </a:lnTo>
                  <a:lnTo>
                    <a:pt x="1080" y="914"/>
                  </a:lnTo>
                  <a:lnTo>
                    <a:pt x="1080" y="910"/>
                  </a:lnTo>
                  <a:lnTo>
                    <a:pt x="1084" y="910"/>
                  </a:lnTo>
                  <a:lnTo>
                    <a:pt x="1084" y="908"/>
                  </a:lnTo>
                  <a:lnTo>
                    <a:pt x="1084" y="910"/>
                  </a:lnTo>
                  <a:lnTo>
                    <a:pt x="1080" y="910"/>
                  </a:lnTo>
                  <a:lnTo>
                    <a:pt x="1080" y="908"/>
                  </a:lnTo>
                  <a:lnTo>
                    <a:pt x="1080" y="904"/>
                  </a:lnTo>
                  <a:lnTo>
                    <a:pt x="1076" y="904"/>
                  </a:lnTo>
                  <a:lnTo>
                    <a:pt x="1076" y="908"/>
                  </a:lnTo>
                  <a:lnTo>
                    <a:pt x="1080" y="908"/>
                  </a:lnTo>
                  <a:lnTo>
                    <a:pt x="1080" y="910"/>
                  </a:lnTo>
                  <a:lnTo>
                    <a:pt x="1076" y="914"/>
                  </a:lnTo>
                  <a:lnTo>
                    <a:pt x="1074" y="914"/>
                  </a:lnTo>
                  <a:lnTo>
                    <a:pt x="1070" y="918"/>
                  </a:lnTo>
                  <a:lnTo>
                    <a:pt x="1066" y="918"/>
                  </a:lnTo>
                  <a:lnTo>
                    <a:pt x="1062" y="922"/>
                  </a:lnTo>
                  <a:lnTo>
                    <a:pt x="1060" y="918"/>
                  </a:lnTo>
                  <a:lnTo>
                    <a:pt x="1062" y="918"/>
                  </a:lnTo>
                  <a:lnTo>
                    <a:pt x="1060" y="918"/>
                  </a:lnTo>
                  <a:lnTo>
                    <a:pt x="1060" y="922"/>
                  </a:lnTo>
                  <a:lnTo>
                    <a:pt x="1056" y="926"/>
                  </a:lnTo>
                  <a:lnTo>
                    <a:pt x="1056" y="922"/>
                  </a:lnTo>
                  <a:lnTo>
                    <a:pt x="1052" y="922"/>
                  </a:lnTo>
                  <a:lnTo>
                    <a:pt x="1052" y="926"/>
                  </a:lnTo>
                  <a:lnTo>
                    <a:pt x="1048" y="922"/>
                  </a:lnTo>
                  <a:lnTo>
                    <a:pt x="1044" y="922"/>
                  </a:lnTo>
                  <a:lnTo>
                    <a:pt x="1040" y="922"/>
                  </a:lnTo>
                  <a:lnTo>
                    <a:pt x="1040" y="918"/>
                  </a:lnTo>
                  <a:lnTo>
                    <a:pt x="1040" y="914"/>
                  </a:lnTo>
                  <a:lnTo>
                    <a:pt x="1036" y="914"/>
                  </a:lnTo>
                  <a:lnTo>
                    <a:pt x="1036" y="910"/>
                  </a:lnTo>
                  <a:lnTo>
                    <a:pt x="1036" y="908"/>
                  </a:lnTo>
                  <a:lnTo>
                    <a:pt x="1036" y="900"/>
                  </a:lnTo>
                  <a:lnTo>
                    <a:pt x="1036" y="888"/>
                  </a:lnTo>
                  <a:lnTo>
                    <a:pt x="1036" y="884"/>
                  </a:lnTo>
                  <a:lnTo>
                    <a:pt x="1032" y="884"/>
                  </a:lnTo>
                  <a:lnTo>
                    <a:pt x="1032" y="880"/>
                  </a:lnTo>
                  <a:lnTo>
                    <a:pt x="1030" y="878"/>
                  </a:lnTo>
                  <a:lnTo>
                    <a:pt x="1026" y="880"/>
                  </a:lnTo>
                  <a:lnTo>
                    <a:pt x="1022" y="880"/>
                  </a:lnTo>
                  <a:lnTo>
                    <a:pt x="1018" y="880"/>
                  </a:lnTo>
                  <a:lnTo>
                    <a:pt x="1018" y="878"/>
                  </a:lnTo>
                  <a:lnTo>
                    <a:pt x="1014" y="878"/>
                  </a:lnTo>
                  <a:lnTo>
                    <a:pt x="1014" y="880"/>
                  </a:lnTo>
                  <a:lnTo>
                    <a:pt x="1010" y="884"/>
                  </a:lnTo>
                  <a:lnTo>
                    <a:pt x="1006" y="884"/>
                  </a:lnTo>
                  <a:lnTo>
                    <a:pt x="1006" y="888"/>
                  </a:lnTo>
                  <a:lnTo>
                    <a:pt x="1004" y="892"/>
                  </a:lnTo>
                  <a:lnTo>
                    <a:pt x="1004" y="896"/>
                  </a:lnTo>
                  <a:lnTo>
                    <a:pt x="1004" y="900"/>
                  </a:lnTo>
                  <a:lnTo>
                    <a:pt x="1000" y="900"/>
                  </a:lnTo>
                  <a:lnTo>
                    <a:pt x="1000" y="904"/>
                  </a:lnTo>
                  <a:lnTo>
                    <a:pt x="1000" y="908"/>
                  </a:lnTo>
                  <a:lnTo>
                    <a:pt x="1000" y="910"/>
                  </a:lnTo>
                  <a:lnTo>
                    <a:pt x="996" y="910"/>
                  </a:lnTo>
                  <a:lnTo>
                    <a:pt x="996" y="914"/>
                  </a:lnTo>
                  <a:lnTo>
                    <a:pt x="996" y="918"/>
                  </a:lnTo>
                  <a:lnTo>
                    <a:pt x="992" y="922"/>
                  </a:lnTo>
                  <a:lnTo>
                    <a:pt x="988" y="918"/>
                  </a:lnTo>
                  <a:lnTo>
                    <a:pt x="988" y="922"/>
                  </a:lnTo>
                  <a:lnTo>
                    <a:pt x="988" y="918"/>
                  </a:lnTo>
                  <a:lnTo>
                    <a:pt x="984" y="918"/>
                  </a:lnTo>
                  <a:lnTo>
                    <a:pt x="984" y="922"/>
                  </a:lnTo>
                  <a:lnTo>
                    <a:pt x="984" y="926"/>
                  </a:lnTo>
                  <a:lnTo>
                    <a:pt x="980" y="926"/>
                  </a:lnTo>
                  <a:lnTo>
                    <a:pt x="976" y="926"/>
                  </a:lnTo>
                  <a:lnTo>
                    <a:pt x="974" y="926"/>
                  </a:lnTo>
                  <a:lnTo>
                    <a:pt x="970" y="926"/>
                  </a:lnTo>
                  <a:lnTo>
                    <a:pt x="966" y="926"/>
                  </a:lnTo>
                  <a:lnTo>
                    <a:pt x="962" y="926"/>
                  </a:lnTo>
                  <a:lnTo>
                    <a:pt x="958" y="926"/>
                  </a:lnTo>
                  <a:lnTo>
                    <a:pt x="954" y="926"/>
                  </a:lnTo>
                  <a:lnTo>
                    <a:pt x="950" y="926"/>
                  </a:lnTo>
                  <a:lnTo>
                    <a:pt x="944" y="926"/>
                  </a:lnTo>
                  <a:lnTo>
                    <a:pt x="940" y="926"/>
                  </a:lnTo>
                  <a:lnTo>
                    <a:pt x="936" y="926"/>
                  </a:lnTo>
                  <a:lnTo>
                    <a:pt x="932" y="926"/>
                  </a:lnTo>
                  <a:lnTo>
                    <a:pt x="932" y="930"/>
                  </a:lnTo>
                  <a:lnTo>
                    <a:pt x="928" y="930"/>
                  </a:lnTo>
                  <a:lnTo>
                    <a:pt x="924" y="934"/>
                  </a:lnTo>
                  <a:lnTo>
                    <a:pt x="924" y="938"/>
                  </a:lnTo>
                  <a:lnTo>
                    <a:pt x="920" y="938"/>
                  </a:lnTo>
                  <a:lnTo>
                    <a:pt x="920" y="940"/>
                  </a:lnTo>
                  <a:lnTo>
                    <a:pt x="918" y="940"/>
                  </a:lnTo>
                  <a:lnTo>
                    <a:pt x="914" y="944"/>
                  </a:lnTo>
                  <a:lnTo>
                    <a:pt x="914" y="948"/>
                  </a:lnTo>
                  <a:lnTo>
                    <a:pt x="910" y="948"/>
                  </a:lnTo>
                  <a:lnTo>
                    <a:pt x="910" y="952"/>
                  </a:lnTo>
                  <a:lnTo>
                    <a:pt x="906" y="952"/>
                  </a:lnTo>
                  <a:lnTo>
                    <a:pt x="902" y="952"/>
                  </a:lnTo>
                  <a:lnTo>
                    <a:pt x="898" y="952"/>
                  </a:lnTo>
                  <a:lnTo>
                    <a:pt x="894" y="952"/>
                  </a:lnTo>
                  <a:lnTo>
                    <a:pt x="890" y="952"/>
                  </a:lnTo>
                  <a:lnTo>
                    <a:pt x="888" y="952"/>
                  </a:lnTo>
                  <a:lnTo>
                    <a:pt x="880" y="952"/>
                  </a:lnTo>
                  <a:lnTo>
                    <a:pt x="876" y="956"/>
                  </a:lnTo>
                  <a:lnTo>
                    <a:pt x="876" y="960"/>
                  </a:lnTo>
                  <a:lnTo>
                    <a:pt x="876" y="964"/>
                  </a:lnTo>
                  <a:lnTo>
                    <a:pt x="876" y="966"/>
                  </a:lnTo>
                  <a:lnTo>
                    <a:pt x="880" y="966"/>
                  </a:lnTo>
                  <a:lnTo>
                    <a:pt x="876" y="966"/>
                  </a:lnTo>
                  <a:lnTo>
                    <a:pt x="876" y="970"/>
                  </a:lnTo>
                  <a:lnTo>
                    <a:pt x="872" y="970"/>
                  </a:lnTo>
                  <a:lnTo>
                    <a:pt x="868" y="974"/>
                  </a:lnTo>
                  <a:lnTo>
                    <a:pt x="864" y="974"/>
                  </a:lnTo>
                  <a:lnTo>
                    <a:pt x="862" y="978"/>
                  </a:lnTo>
                  <a:lnTo>
                    <a:pt x="854" y="978"/>
                  </a:lnTo>
                  <a:lnTo>
                    <a:pt x="850" y="980"/>
                  </a:lnTo>
                  <a:lnTo>
                    <a:pt x="846" y="980"/>
                  </a:lnTo>
                  <a:lnTo>
                    <a:pt x="842" y="980"/>
                  </a:lnTo>
                  <a:lnTo>
                    <a:pt x="838" y="984"/>
                  </a:lnTo>
                  <a:lnTo>
                    <a:pt x="834" y="984"/>
                  </a:lnTo>
                  <a:lnTo>
                    <a:pt x="832" y="988"/>
                  </a:lnTo>
                  <a:lnTo>
                    <a:pt x="828" y="992"/>
                  </a:lnTo>
                  <a:lnTo>
                    <a:pt x="824" y="992"/>
                  </a:lnTo>
                  <a:lnTo>
                    <a:pt x="820" y="988"/>
                  </a:lnTo>
                  <a:lnTo>
                    <a:pt x="820" y="984"/>
                  </a:lnTo>
                  <a:lnTo>
                    <a:pt x="816" y="984"/>
                  </a:lnTo>
                  <a:lnTo>
                    <a:pt x="820" y="980"/>
                  </a:lnTo>
                  <a:lnTo>
                    <a:pt x="820" y="978"/>
                  </a:lnTo>
                  <a:lnTo>
                    <a:pt x="824" y="978"/>
                  </a:lnTo>
                  <a:lnTo>
                    <a:pt x="824" y="974"/>
                  </a:lnTo>
                  <a:lnTo>
                    <a:pt x="828" y="974"/>
                  </a:lnTo>
                  <a:lnTo>
                    <a:pt x="828" y="970"/>
                  </a:lnTo>
                  <a:lnTo>
                    <a:pt x="828" y="966"/>
                  </a:lnTo>
                  <a:lnTo>
                    <a:pt x="828" y="964"/>
                  </a:lnTo>
                  <a:lnTo>
                    <a:pt x="832" y="964"/>
                  </a:lnTo>
                  <a:lnTo>
                    <a:pt x="832" y="960"/>
                  </a:lnTo>
                  <a:lnTo>
                    <a:pt x="832" y="956"/>
                  </a:lnTo>
                  <a:lnTo>
                    <a:pt x="832" y="948"/>
                  </a:lnTo>
                  <a:lnTo>
                    <a:pt x="832" y="938"/>
                  </a:lnTo>
                  <a:lnTo>
                    <a:pt x="828" y="930"/>
                  </a:lnTo>
                  <a:lnTo>
                    <a:pt x="828" y="918"/>
                  </a:lnTo>
                  <a:lnTo>
                    <a:pt x="824" y="918"/>
                  </a:lnTo>
                  <a:lnTo>
                    <a:pt x="820" y="914"/>
                  </a:lnTo>
                  <a:lnTo>
                    <a:pt x="816" y="910"/>
                  </a:lnTo>
                  <a:lnTo>
                    <a:pt x="812" y="910"/>
                  </a:lnTo>
                  <a:lnTo>
                    <a:pt x="812" y="908"/>
                  </a:lnTo>
                  <a:lnTo>
                    <a:pt x="812" y="904"/>
                  </a:lnTo>
                  <a:lnTo>
                    <a:pt x="808" y="904"/>
                  </a:lnTo>
                  <a:lnTo>
                    <a:pt x="806" y="904"/>
                  </a:lnTo>
                  <a:lnTo>
                    <a:pt x="806" y="900"/>
                  </a:lnTo>
                  <a:lnTo>
                    <a:pt x="806" y="896"/>
                  </a:lnTo>
                  <a:lnTo>
                    <a:pt x="802" y="896"/>
                  </a:lnTo>
                  <a:lnTo>
                    <a:pt x="798" y="896"/>
                  </a:lnTo>
                  <a:lnTo>
                    <a:pt x="794" y="892"/>
                  </a:lnTo>
                  <a:lnTo>
                    <a:pt x="794" y="888"/>
                  </a:lnTo>
                  <a:lnTo>
                    <a:pt x="786" y="884"/>
                  </a:lnTo>
                  <a:lnTo>
                    <a:pt x="786" y="880"/>
                  </a:lnTo>
                  <a:lnTo>
                    <a:pt x="782" y="880"/>
                  </a:lnTo>
                  <a:lnTo>
                    <a:pt x="778" y="880"/>
                  </a:lnTo>
                  <a:lnTo>
                    <a:pt x="778" y="878"/>
                  </a:lnTo>
                  <a:lnTo>
                    <a:pt x="776" y="878"/>
                  </a:lnTo>
                  <a:lnTo>
                    <a:pt x="772" y="874"/>
                  </a:lnTo>
                  <a:lnTo>
                    <a:pt x="768" y="874"/>
                  </a:lnTo>
                  <a:lnTo>
                    <a:pt x="764" y="870"/>
                  </a:lnTo>
                  <a:lnTo>
                    <a:pt x="760" y="870"/>
                  </a:lnTo>
                  <a:lnTo>
                    <a:pt x="760" y="866"/>
                  </a:lnTo>
                  <a:lnTo>
                    <a:pt x="756" y="866"/>
                  </a:lnTo>
                  <a:lnTo>
                    <a:pt x="746" y="858"/>
                  </a:lnTo>
                  <a:lnTo>
                    <a:pt x="742" y="858"/>
                  </a:lnTo>
                  <a:lnTo>
                    <a:pt x="738" y="858"/>
                  </a:lnTo>
                  <a:lnTo>
                    <a:pt x="734" y="862"/>
                  </a:lnTo>
                  <a:lnTo>
                    <a:pt x="732" y="866"/>
                  </a:lnTo>
                  <a:lnTo>
                    <a:pt x="728" y="866"/>
                  </a:lnTo>
                  <a:lnTo>
                    <a:pt x="724" y="866"/>
                  </a:lnTo>
                  <a:lnTo>
                    <a:pt x="720" y="866"/>
                  </a:lnTo>
                  <a:lnTo>
                    <a:pt x="720" y="862"/>
                  </a:lnTo>
                  <a:lnTo>
                    <a:pt x="716" y="862"/>
                  </a:lnTo>
                  <a:lnTo>
                    <a:pt x="712" y="862"/>
                  </a:lnTo>
                  <a:lnTo>
                    <a:pt x="708" y="862"/>
                  </a:lnTo>
                  <a:lnTo>
                    <a:pt x="708" y="858"/>
                  </a:lnTo>
                  <a:lnTo>
                    <a:pt x="708" y="862"/>
                  </a:lnTo>
                  <a:lnTo>
                    <a:pt x="706" y="862"/>
                  </a:lnTo>
                  <a:lnTo>
                    <a:pt x="702" y="862"/>
                  </a:lnTo>
                  <a:lnTo>
                    <a:pt x="702" y="866"/>
                  </a:lnTo>
                  <a:lnTo>
                    <a:pt x="702" y="862"/>
                  </a:lnTo>
                  <a:lnTo>
                    <a:pt x="698" y="862"/>
                  </a:lnTo>
                  <a:lnTo>
                    <a:pt x="694" y="862"/>
                  </a:lnTo>
                  <a:lnTo>
                    <a:pt x="694" y="858"/>
                  </a:lnTo>
                  <a:lnTo>
                    <a:pt x="690" y="858"/>
                  </a:lnTo>
                  <a:lnTo>
                    <a:pt x="690" y="862"/>
                  </a:lnTo>
                  <a:lnTo>
                    <a:pt x="686" y="858"/>
                  </a:lnTo>
                  <a:lnTo>
                    <a:pt x="686" y="854"/>
                  </a:lnTo>
                  <a:lnTo>
                    <a:pt x="682" y="854"/>
                  </a:lnTo>
                  <a:lnTo>
                    <a:pt x="678" y="852"/>
                  </a:lnTo>
                  <a:lnTo>
                    <a:pt x="676" y="852"/>
                  </a:lnTo>
                  <a:lnTo>
                    <a:pt x="672" y="854"/>
                  </a:lnTo>
                  <a:lnTo>
                    <a:pt x="668" y="854"/>
                  </a:lnTo>
                  <a:lnTo>
                    <a:pt x="668" y="852"/>
                  </a:lnTo>
                  <a:lnTo>
                    <a:pt x="664" y="852"/>
                  </a:lnTo>
                  <a:lnTo>
                    <a:pt x="660" y="852"/>
                  </a:lnTo>
                  <a:lnTo>
                    <a:pt x="656" y="852"/>
                  </a:lnTo>
                  <a:lnTo>
                    <a:pt x="656" y="848"/>
                  </a:lnTo>
                  <a:lnTo>
                    <a:pt x="656" y="844"/>
                  </a:lnTo>
                  <a:lnTo>
                    <a:pt x="652" y="844"/>
                  </a:lnTo>
                  <a:lnTo>
                    <a:pt x="652" y="840"/>
                  </a:lnTo>
                  <a:lnTo>
                    <a:pt x="652" y="836"/>
                  </a:lnTo>
                  <a:lnTo>
                    <a:pt x="650" y="836"/>
                  </a:lnTo>
                  <a:lnTo>
                    <a:pt x="650" y="840"/>
                  </a:lnTo>
                  <a:lnTo>
                    <a:pt x="650" y="844"/>
                  </a:lnTo>
                  <a:lnTo>
                    <a:pt x="646" y="844"/>
                  </a:lnTo>
                  <a:lnTo>
                    <a:pt x="620" y="844"/>
                  </a:lnTo>
                  <a:lnTo>
                    <a:pt x="616" y="844"/>
                  </a:lnTo>
                  <a:lnTo>
                    <a:pt x="612" y="844"/>
                  </a:lnTo>
                  <a:lnTo>
                    <a:pt x="608" y="844"/>
                  </a:lnTo>
                  <a:lnTo>
                    <a:pt x="604" y="844"/>
                  </a:lnTo>
                  <a:lnTo>
                    <a:pt x="600" y="844"/>
                  </a:lnTo>
                  <a:lnTo>
                    <a:pt x="596" y="844"/>
                  </a:lnTo>
                  <a:lnTo>
                    <a:pt x="590" y="844"/>
                  </a:lnTo>
                  <a:lnTo>
                    <a:pt x="582" y="844"/>
                  </a:lnTo>
                  <a:lnTo>
                    <a:pt x="574" y="844"/>
                  </a:lnTo>
                  <a:lnTo>
                    <a:pt x="564" y="844"/>
                  </a:lnTo>
                  <a:lnTo>
                    <a:pt x="560" y="844"/>
                  </a:lnTo>
                  <a:lnTo>
                    <a:pt x="548" y="844"/>
                  </a:lnTo>
                  <a:lnTo>
                    <a:pt x="544" y="844"/>
                  </a:lnTo>
                  <a:lnTo>
                    <a:pt x="540" y="844"/>
                  </a:lnTo>
                  <a:lnTo>
                    <a:pt x="536" y="844"/>
                  </a:lnTo>
                  <a:lnTo>
                    <a:pt x="534" y="844"/>
                  </a:lnTo>
                  <a:lnTo>
                    <a:pt x="530" y="844"/>
                  </a:lnTo>
                  <a:lnTo>
                    <a:pt x="526" y="844"/>
                  </a:lnTo>
                  <a:lnTo>
                    <a:pt x="522" y="844"/>
                  </a:lnTo>
                  <a:lnTo>
                    <a:pt x="518" y="844"/>
                  </a:lnTo>
                  <a:lnTo>
                    <a:pt x="510" y="844"/>
                  </a:lnTo>
                  <a:lnTo>
                    <a:pt x="508" y="844"/>
                  </a:lnTo>
                  <a:lnTo>
                    <a:pt x="500" y="844"/>
                  </a:lnTo>
                  <a:lnTo>
                    <a:pt x="496" y="844"/>
                  </a:lnTo>
                  <a:lnTo>
                    <a:pt x="492" y="844"/>
                  </a:lnTo>
                  <a:lnTo>
                    <a:pt x="488" y="844"/>
                  </a:lnTo>
                  <a:lnTo>
                    <a:pt x="484" y="844"/>
                  </a:lnTo>
                  <a:lnTo>
                    <a:pt x="478" y="844"/>
                  </a:lnTo>
                  <a:lnTo>
                    <a:pt x="474" y="844"/>
                  </a:lnTo>
                  <a:lnTo>
                    <a:pt x="470" y="844"/>
                  </a:lnTo>
                  <a:lnTo>
                    <a:pt x="466" y="844"/>
                  </a:lnTo>
                  <a:lnTo>
                    <a:pt x="462" y="844"/>
                  </a:lnTo>
                  <a:lnTo>
                    <a:pt x="458" y="844"/>
                  </a:lnTo>
                  <a:lnTo>
                    <a:pt x="454" y="844"/>
                  </a:lnTo>
                  <a:lnTo>
                    <a:pt x="448" y="844"/>
                  </a:lnTo>
                  <a:lnTo>
                    <a:pt x="444" y="844"/>
                  </a:lnTo>
                  <a:lnTo>
                    <a:pt x="440" y="844"/>
                  </a:lnTo>
                  <a:lnTo>
                    <a:pt x="436" y="844"/>
                  </a:lnTo>
                  <a:lnTo>
                    <a:pt x="432" y="844"/>
                  </a:lnTo>
                  <a:lnTo>
                    <a:pt x="428" y="844"/>
                  </a:lnTo>
                  <a:lnTo>
                    <a:pt x="418" y="844"/>
                  </a:lnTo>
                  <a:lnTo>
                    <a:pt x="414" y="844"/>
                  </a:lnTo>
                  <a:lnTo>
                    <a:pt x="410" y="844"/>
                  </a:lnTo>
                  <a:lnTo>
                    <a:pt x="408" y="844"/>
                  </a:lnTo>
                  <a:lnTo>
                    <a:pt x="404" y="844"/>
                  </a:lnTo>
                  <a:lnTo>
                    <a:pt x="396" y="844"/>
                  </a:lnTo>
                  <a:lnTo>
                    <a:pt x="392" y="844"/>
                  </a:lnTo>
                  <a:lnTo>
                    <a:pt x="388" y="844"/>
                  </a:lnTo>
                  <a:lnTo>
                    <a:pt x="380" y="844"/>
                  </a:lnTo>
                  <a:lnTo>
                    <a:pt x="378" y="844"/>
                  </a:lnTo>
                  <a:lnTo>
                    <a:pt x="374" y="844"/>
                  </a:lnTo>
                  <a:lnTo>
                    <a:pt x="370" y="844"/>
                  </a:lnTo>
                  <a:lnTo>
                    <a:pt x="366" y="844"/>
                  </a:lnTo>
                  <a:lnTo>
                    <a:pt x="362" y="844"/>
                  </a:lnTo>
                  <a:lnTo>
                    <a:pt x="358" y="844"/>
                  </a:lnTo>
                  <a:lnTo>
                    <a:pt x="354" y="844"/>
                  </a:lnTo>
                  <a:lnTo>
                    <a:pt x="340" y="844"/>
                  </a:lnTo>
                  <a:lnTo>
                    <a:pt x="336" y="844"/>
                  </a:lnTo>
                  <a:lnTo>
                    <a:pt x="332" y="844"/>
                  </a:lnTo>
                  <a:lnTo>
                    <a:pt x="328" y="844"/>
                  </a:lnTo>
                  <a:lnTo>
                    <a:pt x="324" y="844"/>
                  </a:lnTo>
                  <a:lnTo>
                    <a:pt x="322" y="844"/>
                  </a:lnTo>
                  <a:lnTo>
                    <a:pt x="314" y="844"/>
                  </a:lnTo>
                  <a:lnTo>
                    <a:pt x="310" y="844"/>
                  </a:lnTo>
                  <a:lnTo>
                    <a:pt x="306" y="844"/>
                  </a:lnTo>
                  <a:lnTo>
                    <a:pt x="298" y="844"/>
                  </a:lnTo>
                  <a:lnTo>
                    <a:pt x="294" y="844"/>
                  </a:lnTo>
                  <a:lnTo>
                    <a:pt x="292" y="844"/>
                  </a:lnTo>
                  <a:lnTo>
                    <a:pt x="284" y="844"/>
                  </a:lnTo>
                  <a:lnTo>
                    <a:pt x="268" y="844"/>
                  </a:lnTo>
                  <a:lnTo>
                    <a:pt x="266" y="844"/>
                  </a:lnTo>
                  <a:lnTo>
                    <a:pt x="262" y="844"/>
                  </a:lnTo>
                  <a:lnTo>
                    <a:pt x="258" y="844"/>
                  </a:lnTo>
                  <a:lnTo>
                    <a:pt x="254" y="844"/>
                  </a:lnTo>
                  <a:lnTo>
                    <a:pt x="250" y="844"/>
                  </a:lnTo>
                  <a:lnTo>
                    <a:pt x="250" y="840"/>
                  </a:lnTo>
                  <a:lnTo>
                    <a:pt x="254" y="840"/>
                  </a:lnTo>
                  <a:lnTo>
                    <a:pt x="258" y="840"/>
                  </a:lnTo>
                  <a:lnTo>
                    <a:pt x="258" y="836"/>
                  </a:lnTo>
                  <a:lnTo>
                    <a:pt x="254" y="836"/>
                  </a:lnTo>
                  <a:lnTo>
                    <a:pt x="254" y="840"/>
                  </a:lnTo>
                  <a:lnTo>
                    <a:pt x="250" y="836"/>
                  </a:lnTo>
                  <a:lnTo>
                    <a:pt x="250" y="832"/>
                  </a:lnTo>
                  <a:lnTo>
                    <a:pt x="254" y="828"/>
                  </a:lnTo>
                  <a:lnTo>
                    <a:pt x="250" y="832"/>
                  </a:lnTo>
                  <a:lnTo>
                    <a:pt x="246" y="832"/>
                  </a:lnTo>
                  <a:lnTo>
                    <a:pt x="246" y="836"/>
                  </a:lnTo>
                  <a:lnTo>
                    <a:pt x="242" y="836"/>
                  </a:lnTo>
                  <a:lnTo>
                    <a:pt x="242" y="832"/>
                  </a:lnTo>
                  <a:lnTo>
                    <a:pt x="238" y="832"/>
                  </a:lnTo>
                  <a:lnTo>
                    <a:pt x="238" y="828"/>
                  </a:lnTo>
                  <a:lnTo>
                    <a:pt x="242" y="828"/>
                  </a:lnTo>
                  <a:lnTo>
                    <a:pt x="242" y="832"/>
                  </a:lnTo>
                  <a:lnTo>
                    <a:pt x="246" y="832"/>
                  </a:lnTo>
                  <a:lnTo>
                    <a:pt x="246" y="828"/>
                  </a:lnTo>
                  <a:lnTo>
                    <a:pt x="246" y="832"/>
                  </a:lnTo>
                  <a:lnTo>
                    <a:pt x="242" y="832"/>
                  </a:lnTo>
                  <a:lnTo>
                    <a:pt x="242" y="828"/>
                  </a:lnTo>
                  <a:lnTo>
                    <a:pt x="242" y="824"/>
                  </a:lnTo>
                  <a:lnTo>
                    <a:pt x="242" y="822"/>
                  </a:lnTo>
                  <a:lnTo>
                    <a:pt x="238" y="822"/>
                  </a:lnTo>
                  <a:lnTo>
                    <a:pt x="242" y="822"/>
                  </a:lnTo>
                  <a:lnTo>
                    <a:pt x="242" y="824"/>
                  </a:lnTo>
                  <a:lnTo>
                    <a:pt x="238" y="824"/>
                  </a:lnTo>
                  <a:lnTo>
                    <a:pt x="242" y="824"/>
                  </a:lnTo>
                  <a:lnTo>
                    <a:pt x="242" y="828"/>
                  </a:lnTo>
                  <a:lnTo>
                    <a:pt x="238" y="828"/>
                  </a:lnTo>
                  <a:lnTo>
                    <a:pt x="238" y="824"/>
                  </a:lnTo>
                  <a:lnTo>
                    <a:pt x="238" y="828"/>
                  </a:lnTo>
                  <a:lnTo>
                    <a:pt x="236" y="828"/>
                  </a:lnTo>
                  <a:lnTo>
                    <a:pt x="232" y="828"/>
                  </a:lnTo>
                  <a:lnTo>
                    <a:pt x="232" y="824"/>
                  </a:lnTo>
                  <a:lnTo>
                    <a:pt x="228" y="824"/>
                  </a:lnTo>
                  <a:lnTo>
                    <a:pt x="228" y="822"/>
                  </a:lnTo>
                  <a:lnTo>
                    <a:pt x="232" y="824"/>
                  </a:lnTo>
                  <a:lnTo>
                    <a:pt x="232" y="822"/>
                  </a:lnTo>
                  <a:lnTo>
                    <a:pt x="232" y="818"/>
                  </a:lnTo>
                  <a:lnTo>
                    <a:pt x="232" y="814"/>
                  </a:lnTo>
                  <a:lnTo>
                    <a:pt x="232" y="818"/>
                  </a:lnTo>
                  <a:lnTo>
                    <a:pt x="232" y="814"/>
                  </a:lnTo>
                  <a:lnTo>
                    <a:pt x="236" y="814"/>
                  </a:lnTo>
                  <a:lnTo>
                    <a:pt x="232" y="814"/>
                  </a:lnTo>
                  <a:lnTo>
                    <a:pt x="232" y="818"/>
                  </a:lnTo>
                  <a:lnTo>
                    <a:pt x="228" y="818"/>
                  </a:lnTo>
                  <a:lnTo>
                    <a:pt x="224" y="818"/>
                  </a:lnTo>
                  <a:lnTo>
                    <a:pt x="224" y="814"/>
                  </a:lnTo>
                  <a:lnTo>
                    <a:pt x="228" y="814"/>
                  </a:lnTo>
                  <a:lnTo>
                    <a:pt x="228" y="810"/>
                  </a:lnTo>
                  <a:lnTo>
                    <a:pt x="228" y="806"/>
                  </a:lnTo>
                  <a:lnTo>
                    <a:pt x="228" y="810"/>
                  </a:lnTo>
                  <a:lnTo>
                    <a:pt x="228" y="814"/>
                  </a:lnTo>
                  <a:lnTo>
                    <a:pt x="224" y="814"/>
                  </a:lnTo>
                  <a:lnTo>
                    <a:pt x="220" y="814"/>
                  </a:lnTo>
                  <a:lnTo>
                    <a:pt x="220" y="810"/>
                  </a:lnTo>
                  <a:lnTo>
                    <a:pt x="216" y="810"/>
                  </a:lnTo>
                  <a:lnTo>
                    <a:pt x="216" y="814"/>
                  </a:lnTo>
                  <a:lnTo>
                    <a:pt x="212" y="814"/>
                  </a:lnTo>
                  <a:lnTo>
                    <a:pt x="210" y="814"/>
                  </a:lnTo>
                  <a:lnTo>
                    <a:pt x="210" y="810"/>
                  </a:lnTo>
                  <a:lnTo>
                    <a:pt x="212" y="810"/>
                  </a:lnTo>
                  <a:lnTo>
                    <a:pt x="216" y="810"/>
                  </a:lnTo>
                  <a:lnTo>
                    <a:pt x="220" y="806"/>
                  </a:lnTo>
                  <a:lnTo>
                    <a:pt x="220" y="802"/>
                  </a:lnTo>
                  <a:lnTo>
                    <a:pt x="216" y="802"/>
                  </a:lnTo>
                  <a:lnTo>
                    <a:pt x="216" y="806"/>
                  </a:lnTo>
                  <a:lnTo>
                    <a:pt x="216" y="810"/>
                  </a:lnTo>
                  <a:lnTo>
                    <a:pt x="212" y="810"/>
                  </a:lnTo>
                  <a:lnTo>
                    <a:pt x="210" y="810"/>
                  </a:lnTo>
                  <a:lnTo>
                    <a:pt x="210" y="806"/>
                  </a:lnTo>
                  <a:lnTo>
                    <a:pt x="206" y="806"/>
                  </a:lnTo>
                  <a:lnTo>
                    <a:pt x="210" y="806"/>
                  </a:lnTo>
                  <a:lnTo>
                    <a:pt x="210" y="802"/>
                  </a:lnTo>
                  <a:lnTo>
                    <a:pt x="210" y="806"/>
                  </a:lnTo>
                  <a:lnTo>
                    <a:pt x="206" y="802"/>
                  </a:lnTo>
                  <a:lnTo>
                    <a:pt x="206" y="806"/>
                  </a:lnTo>
                  <a:lnTo>
                    <a:pt x="202" y="806"/>
                  </a:lnTo>
                  <a:lnTo>
                    <a:pt x="198" y="806"/>
                  </a:lnTo>
                  <a:lnTo>
                    <a:pt x="194" y="806"/>
                  </a:lnTo>
                  <a:lnTo>
                    <a:pt x="198" y="806"/>
                  </a:lnTo>
                  <a:lnTo>
                    <a:pt x="194" y="806"/>
                  </a:lnTo>
                  <a:lnTo>
                    <a:pt x="190" y="802"/>
                  </a:lnTo>
                  <a:lnTo>
                    <a:pt x="194" y="802"/>
                  </a:lnTo>
                  <a:lnTo>
                    <a:pt x="198" y="802"/>
                  </a:lnTo>
                  <a:lnTo>
                    <a:pt x="202" y="802"/>
                  </a:lnTo>
                  <a:lnTo>
                    <a:pt x="202" y="798"/>
                  </a:lnTo>
                  <a:lnTo>
                    <a:pt x="202" y="802"/>
                  </a:lnTo>
                  <a:lnTo>
                    <a:pt x="198" y="802"/>
                  </a:lnTo>
                  <a:lnTo>
                    <a:pt x="194" y="802"/>
                  </a:lnTo>
                  <a:lnTo>
                    <a:pt x="190" y="798"/>
                  </a:lnTo>
                  <a:lnTo>
                    <a:pt x="190" y="802"/>
                  </a:lnTo>
                  <a:lnTo>
                    <a:pt x="186" y="798"/>
                  </a:lnTo>
                  <a:lnTo>
                    <a:pt x="190" y="794"/>
                  </a:lnTo>
                  <a:lnTo>
                    <a:pt x="194" y="798"/>
                  </a:lnTo>
                  <a:lnTo>
                    <a:pt x="194" y="794"/>
                  </a:lnTo>
                  <a:lnTo>
                    <a:pt x="198" y="794"/>
                  </a:lnTo>
                  <a:lnTo>
                    <a:pt x="194" y="794"/>
                  </a:lnTo>
                  <a:lnTo>
                    <a:pt x="190" y="794"/>
                  </a:lnTo>
                  <a:lnTo>
                    <a:pt x="186" y="794"/>
                  </a:lnTo>
                  <a:lnTo>
                    <a:pt x="190" y="794"/>
                  </a:lnTo>
                  <a:lnTo>
                    <a:pt x="190" y="792"/>
                  </a:lnTo>
                  <a:lnTo>
                    <a:pt x="194" y="788"/>
                  </a:lnTo>
                  <a:lnTo>
                    <a:pt x="198" y="788"/>
                  </a:lnTo>
                  <a:lnTo>
                    <a:pt x="202" y="792"/>
                  </a:lnTo>
                  <a:lnTo>
                    <a:pt x="202" y="788"/>
                  </a:lnTo>
                  <a:lnTo>
                    <a:pt x="206" y="788"/>
                  </a:lnTo>
                  <a:lnTo>
                    <a:pt x="202" y="788"/>
                  </a:lnTo>
                  <a:lnTo>
                    <a:pt x="198" y="788"/>
                  </a:lnTo>
                  <a:lnTo>
                    <a:pt x="194" y="788"/>
                  </a:lnTo>
                  <a:lnTo>
                    <a:pt x="190" y="788"/>
                  </a:lnTo>
                  <a:lnTo>
                    <a:pt x="194" y="788"/>
                  </a:lnTo>
                  <a:lnTo>
                    <a:pt x="194" y="784"/>
                  </a:lnTo>
                  <a:lnTo>
                    <a:pt x="190" y="788"/>
                  </a:lnTo>
                  <a:lnTo>
                    <a:pt x="190" y="792"/>
                  </a:lnTo>
                  <a:lnTo>
                    <a:pt x="190" y="794"/>
                  </a:lnTo>
                  <a:lnTo>
                    <a:pt x="186" y="794"/>
                  </a:lnTo>
                  <a:lnTo>
                    <a:pt x="186" y="792"/>
                  </a:lnTo>
                  <a:lnTo>
                    <a:pt x="186" y="788"/>
                  </a:lnTo>
                  <a:lnTo>
                    <a:pt x="186" y="784"/>
                  </a:lnTo>
                  <a:lnTo>
                    <a:pt x="190" y="784"/>
                  </a:lnTo>
                  <a:lnTo>
                    <a:pt x="190" y="780"/>
                  </a:lnTo>
                  <a:lnTo>
                    <a:pt x="190" y="776"/>
                  </a:lnTo>
                  <a:lnTo>
                    <a:pt x="194" y="776"/>
                  </a:lnTo>
                  <a:lnTo>
                    <a:pt x="198" y="776"/>
                  </a:lnTo>
                  <a:lnTo>
                    <a:pt x="202" y="780"/>
                  </a:lnTo>
                  <a:lnTo>
                    <a:pt x="202" y="784"/>
                  </a:lnTo>
                  <a:lnTo>
                    <a:pt x="202" y="780"/>
                  </a:lnTo>
                  <a:lnTo>
                    <a:pt x="202" y="776"/>
                  </a:lnTo>
                  <a:lnTo>
                    <a:pt x="198" y="776"/>
                  </a:lnTo>
                  <a:lnTo>
                    <a:pt x="202" y="772"/>
                  </a:lnTo>
                  <a:lnTo>
                    <a:pt x="198" y="772"/>
                  </a:lnTo>
                  <a:lnTo>
                    <a:pt x="198" y="776"/>
                  </a:lnTo>
                  <a:lnTo>
                    <a:pt x="194" y="772"/>
                  </a:lnTo>
                  <a:lnTo>
                    <a:pt x="194" y="768"/>
                  </a:lnTo>
                  <a:lnTo>
                    <a:pt x="198" y="768"/>
                  </a:lnTo>
                  <a:lnTo>
                    <a:pt x="198" y="766"/>
                  </a:lnTo>
                  <a:lnTo>
                    <a:pt x="198" y="768"/>
                  </a:lnTo>
                  <a:lnTo>
                    <a:pt x="194" y="768"/>
                  </a:lnTo>
                  <a:lnTo>
                    <a:pt x="194" y="772"/>
                  </a:lnTo>
                  <a:lnTo>
                    <a:pt x="190" y="772"/>
                  </a:lnTo>
                  <a:lnTo>
                    <a:pt x="190" y="776"/>
                  </a:lnTo>
                  <a:lnTo>
                    <a:pt x="186" y="776"/>
                  </a:lnTo>
                  <a:lnTo>
                    <a:pt x="186" y="772"/>
                  </a:lnTo>
                  <a:lnTo>
                    <a:pt x="182" y="776"/>
                  </a:lnTo>
                  <a:lnTo>
                    <a:pt x="182" y="772"/>
                  </a:lnTo>
                  <a:lnTo>
                    <a:pt x="186" y="768"/>
                  </a:lnTo>
                  <a:lnTo>
                    <a:pt x="182" y="768"/>
                  </a:lnTo>
                  <a:lnTo>
                    <a:pt x="182" y="772"/>
                  </a:lnTo>
                  <a:lnTo>
                    <a:pt x="180" y="776"/>
                  </a:lnTo>
                  <a:lnTo>
                    <a:pt x="180" y="772"/>
                  </a:lnTo>
                  <a:lnTo>
                    <a:pt x="180" y="768"/>
                  </a:lnTo>
                  <a:lnTo>
                    <a:pt x="182" y="768"/>
                  </a:lnTo>
                  <a:lnTo>
                    <a:pt x="182" y="766"/>
                  </a:lnTo>
                  <a:lnTo>
                    <a:pt x="182" y="762"/>
                  </a:lnTo>
                  <a:lnTo>
                    <a:pt x="182" y="766"/>
                  </a:lnTo>
                  <a:lnTo>
                    <a:pt x="180" y="766"/>
                  </a:lnTo>
                  <a:lnTo>
                    <a:pt x="176" y="762"/>
                  </a:lnTo>
                  <a:lnTo>
                    <a:pt x="176" y="758"/>
                  </a:lnTo>
                  <a:lnTo>
                    <a:pt x="172" y="754"/>
                  </a:lnTo>
                  <a:lnTo>
                    <a:pt x="172" y="750"/>
                  </a:lnTo>
                  <a:lnTo>
                    <a:pt x="176" y="750"/>
                  </a:lnTo>
                  <a:lnTo>
                    <a:pt x="176" y="754"/>
                  </a:lnTo>
                  <a:lnTo>
                    <a:pt x="180" y="750"/>
                  </a:lnTo>
                  <a:lnTo>
                    <a:pt x="182" y="750"/>
                  </a:lnTo>
                  <a:lnTo>
                    <a:pt x="182" y="754"/>
                  </a:lnTo>
                  <a:lnTo>
                    <a:pt x="186" y="754"/>
                  </a:lnTo>
                  <a:lnTo>
                    <a:pt x="182" y="754"/>
                  </a:lnTo>
                  <a:lnTo>
                    <a:pt x="182" y="750"/>
                  </a:lnTo>
                  <a:lnTo>
                    <a:pt x="180" y="750"/>
                  </a:lnTo>
                  <a:lnTo>
                    <a:pt x="176" y="750"/>
                  </a:lnTo>
                  <a:lnTo>
                    <a:pt x="172" y="746"/>
                  </a:lnTo>
                  <a:lnTo>
                    <a:pt x="172" y="742"/>
                  </a:lnTo>
                  <a:lnTo>
                    <a:pt x="176" y="742"/>
                  </a:lnTo>
                  <a:lnTo>
                    <a:pt x="176" y="738"/>
                  </a:lnTo>
                  <a:lnTo>
                    <a:pt x="172" y="742"/>
                  </a:lnTo>
                  <a:lnTo>
                    <a:pt x="168" y="746"/>
                  </a:lnTo>
                  <a:lnTo>
                    <a:pt x="168" y="750"/>
                  </a:lnTo>
                  <a:lnTo>
                    <a:pt x="164" y="754"/>
                  </a:lnTo>
                  <a:lnTo>
                    <a:pt x="164" y="750"/>
                  </a:lnTo>
                  <a:lnTo>
                    <a:pt x="160" y="750"/>
                  </a:lnTo>
                  <a:lnTo>
                    <a:pt x="160" y="746"/>
                  </a:lnTo>
                  <a:lnTo>
                    <a:pt x="156" y="742"/>
                  </a:lnTo>
                  <a:lnTo>
                    <a:pt x="152" y="742"/>
                  </a:lnTo>
                  <a:lnTo>
                    <a:pt x="152" y="738"/>
                  </a:lnTo>
                  <a:lnTo>
                    <a:pt x="152" y="736"/>
                  </a:lnTo>
                  <a:lnTo>
                    <a:pt x="156" y="736"/>
                  </a:lnTo>
                  <a:lnTo>
                    <a:pt x="160" y="736"/>
                  </a:lnTo>
                  <a:lnTo>
                    <a:pt x="164" y="736"/>
                  </a:lnTo>
                  <a:lnTo>
                    <a:pt x="160" y="736"/>
                  </a:lnTo>
                  <a:lnTo>
                    <a:pt x="156" y="736"/>
                  </a:lnTo>
                  <a:lnTo>
                    <a:pt x="152" y="736"/>
                  </a:lnTo>
                  <a:lnTo>
                    <a:pt x="152" y="732"/>
                  </a:lnTo>
                  <a:lnTo>
                    <a:pt x="150" y="732"/>
                  </a:lnTo>
                  <a:lnTo>
                    <a:pt x="150" y="728"/>
                  </a:lnTo>
                  <a:lnTo>
                    <a:pt x="150" y="724"/>
                  </a:lnTo>
                  <a:lnTo>
                    <a:pt x="150" y="728"/>
                  </a:lnTo>
                  <a:lnTo>
                    <a:pt x="152" y="728"/>
                  </a:lnTo>
                  <a:lnTo>
                    <a:pt x="152" y="732"/>
                  </a:lnTo>
                  <a:lnTo>
                    <a:pt x="156" y="732"/>
                  </a:lnTo>
                  <a:lnTo>
                    <a:pt x="152" y="728"/>
                  </a:lnTo>
                  <a:lnTo>
                    <a:pt x="150" y="728"/>
                  </a:lnTo>
                  <a:lnTo>
                    <a:pt x="150" y="724"/>
                  </a:lnTo>
                  <a:lnTo>
                    <a:pt x="152" y="724"/>
                  </a:lnTo>
                  <a:lnTo>
                    <a:pt x="156" y="724"/>
                  </a:lnTo>
                  <a:lnTo>
                    <a:pt x="156" y="728"/>
                  </a:lnTo>
                  <a:lnTo>
                    <a:pt x="156" y="724"/>
                  </a:lnTo>
                  <a:lnTo>
                    <a:pt x="152" y="724"/>
                  </a:lnTo>
                  <a:lnTo>
                    <a:pt x="152" y="720"/>
                  </a:lnTo>
                  <a:lnTo>
                    <a:pt x="152" y="716"/>
                  </a:lnTo>
                  <a:lnTo>
                    <a:pt x="156" y="716"/>
                  </a:lnTo>
                  <a:lnTo>
                    <a:pt x="160" y="716"/>
                  </a:lnTo>
                  <a:lnTo>
                    <a:pt x="156" y="716"/>
                  </a:lnTo>
                  <a:lnTo>
                    <a:pt x="156" y="712"/>
                  </a:lnTo>
                  <a:lnTo>
                    <a:pt x="160" y="708"/>
                  </a:lnTo>
                  <a:lnTo>
                    <a:pt x="164" y="708"/>
                  </a:lnTo>
                  <a:lnTo>
                    <a:pt x="164" y="706"/>
                  </a:lnTo>
                  <a:lnTo>
                    <a:pt x="160" y="708"/>
                  </a:lnTo>
                  <a:lnTo>
                    <a:pt x="160" y="706"/>
                  </a:lnTo>
                  <a:lnTo>
                    <a:pt x="160" y="708"/>
                  </a:lnTo>
                  <a:lnTo>
                    <a:pt x="156" y="706"/>
                  </a:lnTo>
                  <a:lnTo>
                    <a:pt x="160" y="706"/>
                  </a:lnTo>
                  <a:lnTo>
                    <a:pt x="160" y="708"/>
                  </a:lnTo>
                  <a:lnTo>
                    <a:pt x="156" y="712"/>
                  </a:lnTo>
                  <a:lnTo>
                    <a:pt x="156" y="716"/>
                  </a:lnTo>
                  <a:lnTo>
                    <a:pt x="152" y="716"/>
                  </a:lnTo>
                  <a:lnTo>
                    <a:pt x="152" y="712"/>
                  </a:lnTo>
                  <a:lnTo>
                    <a:pt x="156" y="712"/>
                  </a:lnTo>
                  <a:lnTo>
                    <a:pt x="156" y="708"/>
                  </a:lnTo>
                  <a:lnTo>
                    <a:pt x="152" y="706"/>
                  </a:lnTo>
                  <a:lnTo>
                    <a:pt x="152" y="702"/>
                  </a:lnTo>
                  <a:lnTo>
                    <a:pt x="152" y="698"/>
                  </a:lnTo>
                  <a:lnTo>
                    <a:pt x="156" y="698"/>
                  </a:lnTo>
                  <a:lnTo>
                    <a:pt x="156" y="694"/>
                  </a:lnTo>
                  <a:lnTo>
                    <a:pt x="152" y="694"/>
                  </a:lnTo>
                  <a:lnTo>
                    <a:pt x="150" y="694"/>
                  </a:lnTo>
                  <a:lnTo>
                    <a:pt x="150" y="690"/>
                  </a:lnTo>
                  <a:lnTo>
                    <a:pt x="146" y="690"/>
                  </a:lnTo>
                  <a:lnTo>
                    <a:pt x="146" y="686"/>
                  </a:lnTo>
                  <a:lnTo>
                    <a:pt x="142" y="686"/>
                  </a:lnTo>
                  <a:lnTo>
                    <a:pt x="138" y="686"/>
                  </a:lnTo>
                  <a:lnTo>
                    <a:pt x="138" y="682"/>
                  </a:lnTo>
                  <a:lnTo>
                    <a:pt x="134" y="682"/>
                  </a:lnTo>
                  <a:lnTo>
                    <a:pt x="130" y="682"/>
                  </a:lnTo>
                  <a:lnTo>
                    <a:pt x="130" y="680"/>
                  </a:lnTo>
                  <a:lnTo>
                    <a:pt x="126" y="676"/>
                  </a:lnTo>
                  <a:lnTo>
                    <a:pt x="126" y="672"/>
                  </a:lnTo>
                  <a:lnTo>
                    <a:pt x="124" y="672"/>
                  </a:lnTo>
                  <a:lnTo>
                    <a:pt x="124" y="668"/>
                  </a:lnTo>
                  <a:lnTo>
                    <a:pt x="124" y="664"/>
                  </a:lnTo>
                  <a:lnTo>
                    <a:pt x="120" y="664"/>
                  </a:lnTo>
                  <a:lnTo>
                    <a:pt x="120" y="660"/>
                  </a:lnTo>
                  <a:lnTo>
                    <a:pt x="116" y="656"/>
                  </a:lnTo>
                  <a:lnTo>
                    <a:pt x="116" y="652"/>
                  </a:lnTo>
                  <a:lnTo>
                    <a:pt x="112" y="652"/>
                  </a:lnTo>
                  <a:lnTo>
                    <a:pt x="112" y="650"/>
                  </a:lnTo>
                  <a:lnTo>
                    <a:pt x="112" y="646"/>
                  </a:lnTo>
                  <a:lnTo>
                    <a:pt x="108" y="646"/>
                  </a:lnTo>
                  <a:lnTo>
                    <a:pt x="108" y="642"/>
                  </a:lnTo>
                  <a:lnTo>
                    <a:pt x="104" y="638"/>
                  </a:lnTo>
                  <a:lnTo>
                    <a:pt x="100" y="638"/>
                  </a:lnTo>
                  <a:lnTo>
                    <a:pt x="100" y="634"/>
                  </a:lnTo>
                  <a:lnTo>
                    <a:pt x="96" y="634"/>
                  </a:lnTo>
                  <a:lnTo>
                    <a:pt x="96" y="630"/>
                  </a:lnTo>
                  <a:lnTo>
                    <a:pt x="94" y="630"/>
                  </a:lnTo>
                  <a:lnTo>
                    <a:pt x="94" y="626"/>
                  </a:lnTo>
                  <a:lnTo>
                    <a:pt x="90" y="626"/>
                  </a:lnTo>
                  <a:lnTo>
                    <a:pt x="90" y="622"/>
                  </a:lnTo>
                  <a:lnTo>
                    <a:pt x="86" y="622"/>
                  </a:lnTo>
                  <a:lnTo>
                    <a:pt x="82" y="620"/>
                  </a:lnTo>
                  <a:lnTo>
                    <a:pt x="86" y="620"/>
                  </a:lnTo>
                  <a:lnTo>
                    <a:pt x="86" y="616"/>
                  </a:lnTo>
                  <a:lnTo>
                    <a:pt x="82" y="616"/>
                  </a:lnTo>
                  <a:lnTo>
                    <a:pt x="80" y="612"/>
                  </a:lnTo>
                  <a:lnTo>
                    <a:pt x="76" y="612"/>
                  </a:lnTo>
                  <a:lnTo>
                    <a:pt x="72" y="612"/>
                  </a:lnTo>
                  <a:lnTo>
                    <a:pt x="72" y="616"/>
                  </a:lnTo>
                  <a:lnTo>
                    <a:pt x="68" y="616"/>
                  </a:lnTo>
                  <a:lnTo>
                    <a:pt x="68" y="620"/>
                  </a:lnTo>
                  <a:lnTo>
                    <a:pt x="64" y="620"/>
                  </a:lnTo>
                  <a:lnTo>
                    <a:pt x="64" y="622"/>
                  </a:lnTo>
                  <a:lnTo>
                    <a:pt x="64" y="626"/>
                  </a:lnTo>
                  <a:lnTo>
                    <a:pt x="60" y="626"/>
                  </a:lnTo>
                  <a:lnTo>
                    <a:pt x="56" y="626"/>
                  </a:lnTo>
                  <a:lnTo>
                    <a:pt x="54" y="626"/>
                  </a:lnTo>
                  <a:lnTo>
                    <a:pt x="54" y="630"/>
                  </a:lnTo>
                  <a:lnTo>
                    <a:pt x="50" y="630"/>
                  </a:lnTo>
                  <a:lnTo>
                    <a:pt x="50" y="626"/>
                  </a:lnTo>
                  <a:lnTo>
                    <a:pt x="50" y="622"/>
                  </a:lnTo>
                  <a:lnTo>
                    <a:pt x="46" y="620"/>
                  </a:lnTo>
                  <a:lnTo>
                    <a:pt x="42" y="616"/>
                  </a:lnTo>
                  <a:lnTo>
                    <a:pt x="38" y="616"/>
                  </a:lnTo>
                  <a:lnTo>
                    <a:pt x="34" y="612"/>
                  </a:lnTo>
                  <a:lnTo>
                    <a:pt x="34" y="608"/>
                  </a:lnTo>
                  <a:lnTo>
                    <a:pt x="30" y="608"/>
                  </a:lnTo>
                  <a:lnTo>
                    <a:pt x="26" y="604"/>
                  </a:lnTo>
                  <a:lnTo>
                    <a:pt x="26" y="600"/>
                  </a:lnTo>
                  <a:lnTo>
                    <a:pt x="26" y="596"/>
                  </a:lnTo>
                  <a:lnTo>
                    <a:pt x="24" y="596"/>
                  </a:lnTo>
                  <a:lnTo>
                    <a:pt x="20" y="596"/>
                  </a:lnTo>
                  <a:lnTo>
                    <a:pt x="20" y="600"/>
                  </a:lnTo>
                  <a:lnTo>
                    <a:pt x="16" y="600"/>
                  </a:lnTo>
                  <a:lnTo>
                    <a:pt x="8" y="600"/>
                  </a:lnTo>
                  <a:lnTo>
                    <a:pt x="0" y="600"/>
                  </a:lnTo>
                  <a:lnTo>
                    <a:pt x="0" y="596"/>
                  </a:lnTo>
                  <a:lnTo>
                    <a:pt x="0" y="586"/>
                  </a:lnTo>
                  <a:lnTo>
                    <a:pt x="0" y="546"/>
                  </a:lnTo>
                  <a:lnTo>
                    <a:pt x="0" y="534"/>
                  </a:lnTo>
                  <a:lnTo>
                    <a:pt x="0" y="520"/>
                  </a:lnTo>
                  <a:lnTo>
                    <a:pt x="0" y="516"/>
                  </a:lnTo>
                  <a:lnTo>
                    <a:pt x="0" y="508"/>
                  </a:lnTo>
                  <a:lnTo>
                    <a:pt x="0" y="486"/>
                  </a:lnTo>
                  <a:lnTo>
                    <a:pt x="0" y="474"/>
                  </a:lnTo>
                  <a:lnTo>
                    <a:pt x="0" y="464"/>
                  </a:lnTo>
                  <a:lnTo>
                    <a:pt x="0" y="452"/>
                  </a:lnTo>
                  <a:lnTo>
                    <a:pt x="0" y="448"/>
                  </a:lnTo>
                  <a:lnTo>
                    <a:pt x="0" y="444"/>
                  </a:lnTo>
                  <a:lnTo>
                    <a:pt x="0" y="440"/>
                  </a:lnTo>
                  <a:lnTo>
                    <a:pt x="0" y="434"/>
                  </a:lnTo>
                  <a:lnTo>
                    <a:pt x="0" y="430"/>
                  </a:lnTo>
                  <a:lnTo>
                    <a:pt x="0" y="422"/>
                  </a:lnTo>
                  <a:lnTo>
                    <a:pt x="0" y="418"/>
                  </a:lnTo>
                  <a:lnTo>
                    <a:pt x="0" y="414"/>
                  </a:lnTo>
                  <a:lnTo>
                    <a:pt x="0" y="410"/>
                  </a:lnTo>
                  <a:lnTo>
                    <a:pt x="0" y="404"/>
                  </a:lnTo>
                  <a:lnTo>
                    <a:pt x="0" y="392"/>
                  </a:lnTo>
                  <a:lnTo>
                    <a:pt x="0" y="380"/>
                  </a:lnTo>
                  <a:lnTo>
                    <a:pt x="0" y="378"/>
                  </a:lnTo>
                  <a:lnTo>
                    <a:pt x="0" y="374"/>
                  </a:lnTo>
                  <a:lnTo>
                    <a:pt x="4" y="374"/>
                  </a:lnTo>
                  <a:lnTo>
                    <a:pt x="4" y="378"/>
                  </a:lnTo>
                  <a:lnTo>
                    <a:pt x="8" y="378"/>
                  </a:lnTo>
                  <a:lnTo>
                    <a:pt x="12" y="378"/>
                  </a:lnTo>
                  <a:lnTo>
                    <a:pt x="16" y="378"/>
                  </a:lnTo>
                  <a:lnTo>
                    <a:pt x="20" y="378"/>
                  </a:lnTo>
                  <a:lnTo>
                    <a:pt x="24" y="378"/>
                  </a:lnTo>
                  <a:lnTo>
                    <a:pt x="26" y="378"/>
                  </a:lnTo>
                  <a:lnTo>
                    <a:pt x="26" y="380"/>
                  </a:lnTo>
                  <a:lnTo>
                    <a:pt x="30" y="380"/>
                  </a:lnTo>
                  <a:lnTo>
                    <a:pt x="34" y="384"/>
                  </a:lnTo>
                  <a:lnTo>
                    <a:pt x="38" y="384"/>
                  </a:lnTo>
                  <a:lnTo>
                    <a:pt x="38" y="388"/>
                  </a:lnTo>
                  <a:lnTo>
                    <a:pt x="42" y="388"/>
                  </a:lnTo>
                  <a:lnTo>
                    <a:pt x="46" y="388"/>
                  </a:lnTo>
                  <a:lnTo>
                    <a:pt x="50" y="392"/>
                  </a:lnTo>
                  <a:lnTo>
                    <a:pt x="54" y="392"/>
                  </a:lnTo>
                  <a:lnTo>
                    <a:pt x="56" y="392"/>
                  </a:lnTo>
                  <a:lnTo>
                    <a:pt x="60" y="396"/>
                  </a:lnTo>
                  <a:lnTo>
                    <a:pt x="64" y="392"/>
                  </a:lnTo>
                  <a:lnTo>
                    <a:pt x="68" y="392"/>
                  </a:lnTo>
                  <a:lnTo>
                    <a:pt x="68" y="396"/>
                  </a:lnTo>
                  <a:lnTo>
                    <a:pt x="72" y="396"/>
                  </a:lnTo>
                  <a:lnTo>
                    <a:pt x="76" y="396"/>
                  </a:lnTo>
                  <a:lnTo>
                    <a:pt x="80" y="396"/>
                  </a:lnTo>
                  <a:lnTo>
                    <a:pt x="80" y="400"/>
                  </a:lnTo>
                  <a:lnTo>
                    <a:pt x="82" y="400"/>
                  </a:lnTo>
                  <a:lnTo>
                    <a:pt x="80" y="396"/>
                  </a:lnTo>
                  <a:lnTo>
                    <a:pt x="76" y="396"/>
                  </a:lnTo>
                  <a:lnTo>
                    <a:pt x="76" y="392"/>
                  </a:lnTo>
                  <a:lnTo>
                    <a:pt x="80" y="392"/>
                  </a:lnTo>
                  <a:lnTo>
                    <a:pt x="82" y="392"/>
                  </a:lnTo>
                  <a:lnTo>
                    <a:pt x="86" y="396"/>
                  </a:lnTo>
                  <a:lnTo>
                    <a:pt x="86" y="392"/>
                  </a:lnTo>
                  <a:lnTo>
                    <a:pt x="90" y="392"/>
                  </a:lnTo>
                  <a:lnTo>
                    <a:pt x="90" y="396"/>
                  </a:lnTo>
                  <a:lnTo>
                    <a:pt x="94" y="400"/>
                  </a:lnTo>
                  <a:lnTo>
                    <a:pt x="96" y="400"/>
                  </a:lnTo>
                  <a:lnTo>
                    <a:pt x="94" y="400"/>
                  </a:lnTo>
                  <a:lnTo>
                    <a:pt x="94" y="396"/>
                  </a:lnTo>
                  <a:lnTo>
                    <a:pt x="90" y="392"/>
                  </a:lnTo>
                  <a:lnTo>
                    <a:pt x="90" y="388"/>
                  </a:lnTo>
                  <a:lnTo>
                    <a:pt x="94" y="388"/>
                  </a:lnTo>
                  <a:lnTo>
                    <a:pt x="96" y="384"/>
                  </a:lnTo>
                  <a:lnTo>
                    <a:pt x="100" y="384"/>
                  </a:lnTo>
                  <a:lnTo>
                    <a:pt x="104" y="380"/>
                  </a:lnTo>
                  <a:lnTo>
                    <a:pt x="108" y="380"/>
                  </a:lnTo>
                  <a:lnTo>
                    <a:pt x="112" y="380"/>
                  </a:lnTo>
                  <a:lnTo>
                    <a:pt x="112" y="378"/>
                  </a:lnTo>
                  <a:lnTo>
                    <a:pt x="116" y="374"/>
                  </a:lnTo>
                  <a:lnTo>
                    <a:pt x="120" y="374"/>
                  </a:lnTo>
                  <a:lnTo>
                    <a:pt x="124" y="374"/>
                  </a:lnTo>
                  <a:lnTo>
                    <a:pt x="120" y="374"/>
                  </a:lnTo>
                  <a:lnTo>
                    <a:pt x="124" y="374"/>
                  </a:lnTo>
                  <a:lnTo>
                    <a:pt x="126" y="374"/>
                  </a:lnTo>
                  <a:lnTo>
                    <a:pt x="130" y="374"/>
                  </a:lnTo>
                  <a:lnTo>
                    <a:pt x="130" y="370"/>
                  </a:lnTo>
                  <a:lnTo>
                    <a:pt x="134" y="370"/>
                  </a:lnTo>
                  <a:lnTo>
                    <a:pt x="134" y="366"/>
                  </a:lnTo>
                  <a:lnTo>
                    <a:pt x="138" y="366"/>
                  </a:lnTo>
                  <a:lnTo>
                    <a:pt x="138" y="370"/>
                  </a:lnTo>
                  <a:lnTo>
                    <a:pt x="142" y="370"/>
                  </a:lnTo>
                  <a:lnTo>
                    <a:pt x="142" y="366"/>
                  </a:lnTo>
                  <a:lnTo>
                    <a:pt x="142" y="362"/>
                  </a:lnTo>
                  <a:lnTo>
                    <a:pt x="146" y="362"/>
                  </a:lnTo>
                  <a:lnTo>
                    <a:pt x="150" y="362"/>
                  </a:lnTo>
                  <a:lnTo>
                    <a:pt x="152" y="366"/>
                  </a:lnTo>
                  <a:lnTo>
                    <a:pt x="156" y="362"/>
                  </a:lnTo>
                  <a:lnTo>
                    <a:pt x="156" y="358"/>
                  </a:lnTo>
                  <a:lnTo>
                    <a:pt x="160" y="358"/>
                  </a:lnTo>
                  <a:lnTo>
                    <a:pt x="164" y="362"/>
                  </a:lnTo>
                  <a:lnTo>
                    <a:pt x="164" y="366"/>
                  </a:lnTo>
                  <a:lnTo>
                    <a:pt x="160" y="366"/>
                  </a:lnTo>
                  <a:lnTo>
                    <a:pt x="156" y="370"/>
                  </a:lnTo>
                  <a:lnTo>
                    <a:pt x="152" y="370"/>
                  </a:lnTo>
                  <a:lnTo>
                    <a:pt x="150" y="370"/>
                  </a:lnTo>
                  <a:lnTo>
                    <a:pt x="150" y="374"/>
                  </a:lnTo>
                  <a:lnTo>
                    <a:pt x="146" y="374"/>
                  </a:lnTo>
                  <a:lnTo>
                    <a:pt x="142" y="378"/>
                  </a:lnTo>
                  <a:lnTo>
                    <a:pt x="142" y="374"/>
                  </a:lnTo>
                  <a:lnTo>
                    <a:pt x="138" y="374"/>
                  </a:lnTo>
                  <a:lnTo>
                    <a:pt x="138" y="378"/>
                  </a:lnTo>
                  <a:lnTo>
                    <a:pt x="134" y="378"/>
                  </a:lnTo>
                  <a:lnTo>
                    <a:pt x="130" y="378"/>
                  </a:lnTo>
                  <a:lnTo>
                    <a:pt x="126" y="378"/>
                  </a:lnTo>
                  <a:lnTo>
                    <a:pt x="126" y="380"/>
                  </a:lnTo>
                  <a:lnTo>
                    <a:pt x="124" y="384"/>
                  </a:lnTo>
                  <a:lnTo>
                    <a:pt x="120" y="384"/>
                  </a:lnTo>
                  <a:lnTo>
                    <a:pt x="116" y="384"/>
                  </a:lnTo>
                  <a:lnTo>
                    <a:pt x="116" y="388"/>
                  </a:lnTo>
                  <a:lnTo>
                    <a:pt x="112" y="388"/>
                  </a:lnTo>
                  <a:lnTo>
                    <a:pt x="112" y="392"/>
                  </a:lnTo>
                  <a:lnTo>
                    <a:pt x="108" y="392"/>
                  </a:lnTo>
                  <a:lnTo>
                    <a:pt x="112" y="392"/>
                  </a:lnTo>
                  <a:lnTo>
                    <a:pt x="108" y="392"/>
                  </a:lnTo>
                  <a:lnTo>
                    <a:pt x="108" y="396"/>
                  </a:lnTo>
                  <a:lnTo>
                    <a:pt x="108" y="392"/>
                  </a:lnTo>
                  <a:lnTo>
                    <a:pt x="104" y="396"/>
                  </a:lnTo>
                  <a:lnTo>
                    <a:pt x="108" y="396"/>
                  </a:lnTo>
                  <a:lnTo>
                    <a:pt x="112" y="400"/>
                  </a:lnTo>
                  <a:lnTo>
                    <a:pt x="116" y="400"/>
                  </a:lnTo>
                  <a:lnTo>
                    <a:pt x="112" y="400"/>
                  </a:lnTo>
                  <a:lnTo>
                    <a:pt x="108" y="396"/>
                  </a:lnTo>
                  <a:lnTo>
                    <a:pt x="112" y="396"/>
                  </a:lnTo>
                  <a:lnTo>
                    <a:pt x="108" y="396"/>
                  </a:lnTo>
                  <a:lnTo>
                    <a:pt x="112" y="396"/>
                  </a:lnTo>
                  <a:lnTo>
                    <a:pt x="116" y="396"/>
                  </a:lnTo>
                  <a:lnTo>
                    <a:pt x="120" y="396"/>
                  </a:lnTo>
                  <a:lnTo>
                    <a:pt x="124" y="396"/>
                  </a:lnTo>
                  <a:lnTo>
                    <a:pt x="120" y="392"/>
                  </a:lnTo>
                  <a:lnTo>
                    <a:pt x="120" y="396"/>
                  </a:lnTo>
                  <a:lnTo>
                    <a:pt x="116" y="396"/>
                  </a:lnTo>
                  <a:lnTo>
                    <a:pt x="116" y="392"/>
                  </a:lnTo>
                  <a:lnTo>
                    <a:pt x="116" y="388"/>
                  </a:lnTo>
                  <a:lnTo>
                    <a:pt x="120" y="388"/>
                  </a:lnTo>
                  <a:lnTo>
                    <a:pt x="124" y="388"/>
                  </a:lnTo>
                  <a:lnTo>
                    <a:pt x="124" y="384"/>
                  </a:lnTo>
                  <a:lnTo>
                    <a:pt x="124" y="388"/>
                  </a:lnTo>
                  <a:lnTo>
                    <a:pt x="124" y="384"/>
                  </a:lnTo>
                  <a:lnTo>
                    <a:pt x="126" y="384"/>
                  </a:lnTo>
                  <a:lnTo>
                    <a:pt x="130" y="384"/>
                  </a:lnTo>
                  <a:lnTo>
                    <a:pt x="130" y="380"/>
                  </a:lnTo>
                  <a:lnTo>
                    <a:pt x="126" y="380"/>
                  </a:lnTo>
                  <a:lnTo>
                    <a:pt x="130" y="380"/>
                  </a:lnTo>
                  <a:lnTo>
                    <a:pt x="134" y="380"/>
                  </a:lnTo>
                  <a:lnTo>
                    <a:pt x="138" y="378"/>
                  </a:lnTo>
                  <a:lnTo>
                    <a:pt x="138" y="380"/>
                  </a:lnTo>
                  <a:lnTo>
                    <a:pt x="134" y="384"/>
                  </a:lnTo>
                  <a:lnTo>
                    <a:pt x="138" y="384"/>
                  </a:lnTo>
                  <a:lnTo>
                    <a:pt x="138" y="380"/>
                  </a:lnTo>
                  <a:lnTo>
                    <a:pt x="138" y="378"/>
                  </a:lnTo>
                  <a:lnTo>
                    <a:pt x="138" y="380"/>
                  </a:lnTo>
                  <a:lnTo>
                    <a:pt x="142" y="380"/>
                  </a:lnTo>
                  <a:lnTo>
                    <a:pt x="142" y="378"/>
                  </a:lnTo>
                  <a:lnTo>
                    <a:pt x="138" y="378"/>
                  </a:lnTo>
                  <a:lnTo>
                    <a:pt x="142" y="378"/>
                  </a:lnTo>
                  <a:lnTo>
                    <a:pt x="142" y="380"/>
                  </a:lnTo>
                  <a:lnTo>
                    <a:pt x="138" y="384"/>
                  </a:lnTo>
                  <a:lnTo>
                    <a:pt x="142" y="380"/>
                  </a:lnTo>
                  <a:lnTo>
                    <a:pt x="142" y="378"/>
                  </a:lnTo>
                  <a:lnTo>
                    <a:pt x="142" y="380"/>
                  </a:lnTo>
                  <a:lnTo>
                    <a:pt x="142" y="384"/>
                  </a:lnTo>
                  <a:lnTo>
                    <a:pt x="142" y="380"/>
                  </a:lnTo>
                  <a:lnTo>
                    <a:pt x="142" y="384"/>
                  </a:lnTo>
                  <a:lnTo>
                    <a:pt x="142" y="388"/>
                  </a:lnTo>
                  <a:lnTo>
                    <a:pt x="142" y="384"/>
                  </a:lnTo>
                  <a:lnTo>
                    <a:pt x="146" y="380"/>
                  </a:lnTo>
                  <a:lnTo>
                    <a:pt x="150" y="378"/>
                  </a:lnTo>
                  <a:lnTo>
                    <a:pt x="150" y="374"/>
                  </a:lnTo>
                  <a:lnTo>
                    <a:pt x="152" y="374"/>
                  </a:lnTo>
                  <a:lnTo>
                    <a:pt x="156" y="374"/>
                  </a:lnTo>
                  <a:lnTo>
                    <a:pt x="160" y="370"/>
                  </a:lnTo>
                  <a:lnTo>
                    <a:pt x="164" y="370"/>
                  </a:lnTo>
                  <a:lnTo>
                    <a:pt x="168" y="370"/>
                  </a:lnTo>
                  <a:lnTo>
                    <a:pt x="168" y="366"/>
                  </a:lnTo>
                  <a:lnTo>
                    <a:pt x="172" y="366"/>
                  </a:lnTo>
                  <a:lnTo>
                    <a:pt x="172" y="370"/>
                  </a:lnTo>
                  <a:lnTo>
                    <a:pt x="168" y="370"/>
                  </a:lnTo>
                  <a:lnTo>
                    <a:pt x="168" y="374"/>
                  </a:lnTo>
                  <a:lnTo>
                    <a:pt x="172" y="374"/>
                  </a:lnTo>
                  <a:lnTo>
                    <a:pt x="176" y="370"/>
                  </a:lnTo>
                  <a:lnTo>
                    <a:pt x="180" y="366"/>
                  </a:lnTo>
                  <a:lnTo>
                    <a:pt x="180" y="362"/>
                  </a:lnTo>
                  <a:lnTo>
                    <a:pt x="182" y="362"/>
                  </a:lnTo>
                  <a:lnTo>
                    <a:pt x="186" y="362"/>
                  </a:lnTo>
                  <a:lnTo>
                    <a:pt x="190" y="358"/>
                  </a:lnTo>
                  <a:lnTo>
                    <a:pt x="186" y="358"/>
                  </a:lnTo>
                  <a:lnTo>
                    <a:pt x="182" y="358"/>
                  </a:lnTo>
                  <a:lnTo>
                    <a:pt x="186" y="354"/>
                  </a:lnTo>
                  <a:lnTo>
                    <a:pt x="182" y="354"/>
                  </a:lnTo>
                  <a:lnTo>
                    <a:pt x="182" y="350"/>
                  </a:lnTo>
                  <a:lnTo>
                    <a:pt x="186" y="350"/>
                  </a:lnTo>
                  <a:lnTo>
                    <a:pt x="186" y="354"/>
                  </a:lnTo>
                  <a:lnTo>
                    <a:pt x="190" y="354"/>
                  </a:lnTo>
                  <a:lnTo>
                    <a:pt x="194" y="358"/>
                  </a:lnTo>
                  <a:lnTo>
                    <a:pt x="198" y="358"/>
                  </a:lnTo>
                  <a:lnTo>
                    <a:pt x="198" y="362"/>
                  </a:lnTo>
                  <a:lnTo>
                    <a:pt x="198" y="366"/>
                  </a:lnTo>
                  <a:lnTo>
                    <a:pt x="202" y="370"/>
                  </a:lnTo>
                  <a:lnTo>
                    <a:pt x="202" y="374"/>
                  </a:lnTo>
                  <a:lnTo>
                    <a:pt x="206" y="374"/>
                  </a:lnTo>
                  <a:lnTo>
                    <a:pt x="210" y="378"/>
                  </a:lnTo>
                  <a:lnTo>
                    <a:pt x="210" y="380"/>
                  </a:lnTo>
                  <a:lnTo>
                    <a:pt x="212" y="380"/>
                  </a:lnTo>
                  <a:lnTo>
                    <a:pt x="220" y="380"/>
                  </a:lnTo>
                  <a:lnTo>
                    <a:pt x="220" y="384"/>
                  </a:lnTo>
                  <a:lnTo>
                    <a:pt x="220" y="380"/>
                  </a:lnTo>
                  <a:lnTo>
                    <a:pt x="224" y="380"/>
                  </a:lnTo>
                  <a:lnTo>
                    <a:pt x="220" y="380"/>
                  </a:lnTo>
                  <a:lnTo>
                    <a:pt x="216" y="380"/>
                  </a:lnTo>
                  <a:lnTo>
                    <a:pt x="220" y="378"/>
                  </a:lnTo>
                  <a:lnTo>
                    <a:pt x="224" y="378"/>
                  </a:lnTo>
                  <a:lnTo>
                    <a:pt x="220" y="374"/>
                  </a:lnTo>
                  <a:lnTo>
                    <a:pt x="224" y="374"/>
                  </a:lnTo>
                  <a:lnTo>
                    <a:pt x="228" y="374"/>
                  </a:lnTo>
                  <a:lnTo>
                    <a:pt x="224" y="374"/>
                  </a:lnTo>
                  <a:lnTo>
                    <a:pt x="224" y="370"/>
                  </a:lnTo>
                  <a:lnTo>
                    <a:pt x="228" y="370"/>
                  </a:lnTo>
                  <a:lnTo>
                    <a:pt x="228" y="366"/>
                  </a:lnTo>
                  <a:lnTo>
                    <a:pt x="232" y="366"/>
                  </a:lnTo>
                  <a:lnTo>
                    <a:pt x="228" y="366"/>
                  </a:lnTo>
                  <a:lnTo>
                    <a:pt x="224" y="366"/>
                  </a:lnTo>
                  <a:lnTo>
                    <a:pt x="228" y="362"/>
                  </a:lnTo>
                  <a:lnTo>
                    <a:pt x="228" y="366"/>
                  </a:lnTo>
                  <a:lnTo>
                    <a:pt x="232" y="362"/>
                  </a:lnTo>
                  <a:lnTo>
                    <a:pt x="232" y="366"/>
                  </a:lnTo>
                  <a:lnTo>
                    <a:pt x="236" y="366"/>
                  </a:lnTo>
                  <a:lnTo>
                    <a:pt x="236" y="362"/>
                  </a:lnTo>
                  <a:lnTo>
                    <a:pt x="232" y="362"/>
                  </a:lnTo>
                  <a:lnTo>
                    <a:pt x="236" y="362"/>
                  </a:lnTo>
                  <a:lnTo>
                    <a:pt x="236" y="366"/>
                  </a:lnTo>
                  <a:lnTo>
                    <a:pt x="236" y="370"/>
                  </a:lnTo>
                  <a:lnTo>
                    <a:pt x="236" y="374"/>
                  </a:lnTo>
                  <a:lnTo>
                    <a:pt x="238" y="374"/>
                  </a:lnTo>
                  <a:lnTo>
                    <a:pt x="238" y="378"/>
                  </a:lnTo>
                  <a:lnTo>
                    <a:pt x="236" y="378"/>
                  </a:lnTo>
                  <a:lnTo>
                    <a:pt x="232" y="380"/>
                  </a:lnTo>
                  <a:lnTo>
                    <a:pt x="236" y="380"/>
                  </a:lnTo>
                  <a:lnTo>
                    <a:pt x="238" y="380"/>
                  </a:lnTo>
                  <a:lnTo>
                    <a:pt x="242" y="380"/>
                  </a:lnTo>
                  <a:lnTo>
                    <a:pt x="246" y="380"/>
                  </a:lnTo>
                  <a:lnTo>
                    <a:pt x="250" y="380"/>
                  </a:lnTo>
                  <a:lnTo>
                    <a:pt x="250" y="378"/>
                  </a:lnTo>
                  <a:lnTo>
                    <a:pt x="254" y="378"/>
                  </a:lnTo>
                  <a:lnTo>
                    <a:pt x="254" y="374"/>
                  </a:lnTo>
                  <a:lnTo>
                    <a:pt x="254" y="370"/>
                  </a:lnTo>
                  <a:lnTo>
                    <a:pt x="258" y="370"/>
                  </a:lnTo>
                  <a:lnTo>
                    <a:pt x="262" y="370"/>
                  </a:lnTo>
                  <a:lnTo>
                    <a:pt x="266" y="370"/>
                  </a:lnTo>
                  <a:lnTo>
                    <a:pt x="268" y="370"/>
                  </a:lnTo>
                  <a:lnTo>
                    <a:pt x="272" y="370"/>
                  </a:lnTo>
                  <a:lnTo>
                    <a:pt x="276" y="374"/>
                  </a:lnTo>
                  <a:lnTo>
                    <a:pt x="280" y="374"/>
                  </a:lnTo>
                  <a:lnTo>
                    <a:pt x="284" y="374"/>
                  </a:lnTo>
                  <a:lnTo>
                    <a:pt x="284" y="378"/>
                  </a:lnTo>
                  <a:lnTo>
                    <a:pt x="288" y="378"/>
                  </a:lnTo>
                  <a:lnTo>
                    <a:pt x="292" y="380"/>
                  </a:lnTo>
                  <a:lnTo>
                    <a:pt x="294" y="380"/>
                  </a:lnTo>
                  <a:lnTo>
                    <a:pt x="298" y="380"/>
                  </a:lnTo>
                  <a:lnTo>
                    <a:pt x="302" y="384"/>
                  </a:lnTo>
                  <a:lnTo>
                    <a:pt x="306" y="384"/>
                  </a:lnTo>
                  <a:lnTo>
                    <a:pt x="310" y="384"/>
                  </a:lnTo>
                  <a:lnTo>
                    <a:pt x="314" y="384"/>
                  </a:lnTo>
                  <a:lnTo>
                    <a:pt x="318" y="384"/>
                  </a:lnTo>
                  <a:lnTo>
                    <a:pt x="318" y="388"/>
                  </a:lnTo>
                  <a:lnTo>
                    <a:pt x="322" y="388"/>
                  </a:lnTo>
                  <a:lnTo>
                    <a:pt x="324" y="388"/>
                  </a:lnTo>
                  <a:lnTo>
                    <a:pt x="324" y="392"/>
                  </a:lnTo>
                  <a:lnTo>
                    <a:pt x="328" y="392"/>
                  </a:lnTo>
                  <a:lnTo>
                    <a:pt x="332" y="392"/>
                  </a:lnTo>
                  <a:lnTo>
                    <a:pt x="336" y="392"/>
                  </a:lnTo>
                  <a:lnTo>
                    <a:pt x="336" y="396"/>
                  </a:lnTo>
                  <a:lnTo>
                    <a:pt x="340" y="392"/>
                  </a:lnTo>
                  <a:lnTo>
                    <a:pt x="344" y="396"/>
                  </a:lnTo>
                  <a:lnTo>
                    <a:pt x="348" y="396"/>
                  </a:lnTo>
                  <a:lnTo>
                    <a:pt x="352" y="396"/>
                  </a:lnTo>
                  <a:lnTo>
                    <a:pt x="354" y="396"/>
                  </a:lnTo>
                  <a:lnTo>
                    <a:pt x="352" y="396"/>
                  </a:lnTo>
                  <a:lnTo>
                    <a:pt x="352" y="392"/>
                  </a:lnTo>
                  <a:lnTo>
                    <a:pt x="354" y="392"/>
                  </a:lnTo>
                  <a:lnTo>
                    <a:pt x="358" y="392"/>
                  </a:lnTo>
                  <a:lnTo>
                    <a:pt x="354" y="392"/>
                  </a:lnTo>
                  <a:lnTo>
                    <a:pt x="358" y="392"/>
                  </a:lnTo>
                  <a:lnTo>
                    <a:pt x="362" y="392"/>
                  </a:lnTo>
                  <a:lnTo>
                    <a:pt x="366" y="396"/>
                  </a:lnTo>
                  <a:lnTo>
                    <a:pt x="370" y="396"/>
                  </a:lnTo>
                  <a:lnTo>
                    <a:pt x="374" y="396"/>
                  </a:lnTo>
                  <a:lnTo>
                    <a:pt x="374" y="400"/>
                  </a:lnTo>
                  <a:lnTo>
                    <a:pt x="378" y="400"/>
                  </a:lnTo>
                  <a:lnTo>
                    <a:pt x="378" y="404"/>
                  </a:lnTo>
                  <a:lnTo>
                    <a:pt x="380" y="404"/>
                  </a:lnTo>
                  <a:lnTo>
                    <a:pt x="380" y="410"/>
                  </a:lnTo>
                  <a:lnTo>
                    <a:pt x="378" y="410"/>
                  </a:lnTo>
                  <a:lnTo>
                    <a:pt x="374" y="410"/>
                  </a:lnTo>
                  <a:lnTo>
                    <a:pt x="370" y="410"/>
                  </a:lnTo>
                  <a:lnTo>
                    <a:pt x="366" y="410"/>
                  </a:lnTo>
                  <a:lnTo>
                    <a:pt x="366" y="414"/>
                  </a:lnTo>
                  <a:lnTo>
                    <a:pt x="366" y="418"/>
                  </a:lnTo>
                  <a:lnTo>
                    <a:pt x="362" y="418"/>
                  </a:lnTo>
                  <a:lnTo>
                    <a:pt x="366" y="418"/>
                  </a:lnTo>
                  <a:lnTo>
                    <a:pt x="366" y="422"/>
                  </a:lnTo>
                  <a:lnTo>
                    <a:pt x="370" y="422"/>
                  </a:lnTo>
                  <a:lnTo>
                    <a:pt x="374" y="422"/>
                  </a:lnTo>
                  <a:lnTo>
                    <a:pt x="378" y="422"/>
                  </a:lnTo>
                  <a:lnTo>
                    <a:pt x="380" y="422"/>
                  </a:lnTo>
                  <a:lnTo>
                    <a:pt x="384" y="422"/>
                  </a:lnTo>
                  <a:lnTo>
                    <a:pt x="388" y="422"/>
                  </a:lnTo>
                  <a:lnTo>
                    <a:pt x="392" y="422"/>
                  </a:lnTo>
                  <a:lnTo>
                    <a:pt x="396" y="422"/>
                  </a:lnTo>
                  <a:lnTo>
                    <a:pt x="396" y="426"/>
                  </a:lnTo>
                  <a:lnTo>
                    <a:pt x="400" y="426"/>
                  </a:lnTo>
                  <a:lnTo>
                    <a:pt x="404" y="426"/>
                  </a:lnTo>
                  <a:lnTo>
                    <a:pt x="408" y="426"/>
                  </a:lnTo>
                  <a:lnTo>
                    <a:pt x="408" y="422"/>
                  </a:lnTo>
                  <a:lnTo>
                    <a:pt x="410" y="422"/>
                  </a:lnTo>
                  <a:lnTo>
                    <a:pt x="414" y="422"/>
                  </a:lnTo>
                  <a:lnTo>
                    <a:pt x="418" y="422"/>
                  </a:lnTo>
                  <a:lnTo>
                    <a:pt x="422" y="422"/>
                  </a:lnTo>
                  <a:lnTo>
                    <a:pt x="424" y="422"/>
                  </a:lnTo>
                  <a:lnTo>
                    <a:pt x="428" y="422"/>
                  </a:lnTo>
                  <a:lnTo>
                    <a:pt x="428" y="418"/>
                  </a:lnTo>
                  <a:lnTo>
                    <a:pt x="432" y="418"/>
                  </a:lnTo>
                  <a:lnTo>
                    <a:pt x="436" y="418"/>
                  </a:lnTo>
                  <a:lnTo>
                    <a:pt x="436" y="414"/>
                  </a:lnTo>
                  <a:lnTo>
                    <a:pt x="440" y="418"/>
                  </a:lnTo>
                  <a:lnTo>
                    <a:pt x="440" y="422"/>
                  </a:lnTo>
                  <a:lnTo>
                    <a:pt x="440" y="418"/>
                  </a:lnTo>
                  <a:lnTo>
                    <a:pt x="440" y="422"/>
                  </a:lnTo>
                  <a:lnTo>
                    <a:pt x="444" y="422"/>
                  </a:lnTo>
                  <a:lnTo>
                    <a:pt x="444" y="426"/>
                  </a:lnTo>
                  <a:lnTo>
                    <a:pt x="444" y="422"/>
                  </a:lnTo>
                  <a:lnTo>
                    <a:pt x="448" y="422"/>
                  </a:lnTo>
                  <a:lnTo>
                    <a:pt x="450" y="422"/>
                  </a:lnTo>
                  <a:lnTo>
                    <a:pt x="450" y="426"/>
                  </a:lnTo>
                  <a:lnTo>
                    <a:pt x="454" y="430"/>
                  </a:lnTo>
                  <a:lnTo>
                    <a:pt x="450" y="430"/>
                  </a:lnTo>
                  <a:lnTo>
                    <a:pt x="454" y="430"/>
                  </a:lnTo>
                  <a:lnTo>
                    <a:pt x="454" y="434"/>
                  </a:lnTo>
                  <a:lnTo>
                    <a:pt x="454" y="430"/>
                  </a:lnTo>
                  <a:lnTo>
                    <a:pt x="454" y="426"/>
                  </a:lnTo>
                  <a:lnTo>
                    <a:pt x="458" y="426"/>
                  </a:lnTo>
                  <a:lnTo>
                    <a:pt x="458" y="430"/>
                  </a:lnTo>
                  <a:lnTo>
                    <a:pt x="458" y="434"/>
                  </a:lnTo>
                  <a:lnTo>
                    <a:pt x="462" y="434"/>
                  </a:lnTo>
                  <a:lnTo>
                    <a:pt x="458" y="430"/>
                  </a:lnTo>
                  <a:lnTo>
                    <a:pt x="462" y="430"/>
                  </a:lnTo>
                  <a:lnTo>
                    <a:pt x="466" y="434"/>
                  </a:lnTo>
                  <a:lnTo>
                    <a:pt x="466" y="436"/>
                  </a:lnTo>
                  <a:lnTo>
                    <a:pt x="470" y="436"/>
                  </a:lnTo>
                  <a:lnTo>
                    <a:pt x="470" y="440"/>
                  </a:lnTo>
                  <a:lnTo>
                    <a:pt x="466" y="440"/>
                  </a:lnTo>
                  <a:lnTo>
                    <a:pt x="462" y="440"/>
                  </a:lnTo>
                  <a:lnTo>
                    <a:pt x="458" y="440"/>
                  </a:lnTo>
                  <a:lnTo>
                    <a:pt x="458" y="436"/>
                  </a:lnTo>
                  <a:lnTo>
                    <a:pt x="458" y="440"/>
                  </a:lnTo>
                  <a:lnTo>
                    <a:pt x="462" y="440"/>
                  </a:lnTo>
                  <a:lnTo>
                    <a:pt x="466" y="440"/>
                  </a:lnTo>
                  <a:lnTo>
                    <a:pt x="466" y="444"/>
                  </a:lnTo>
                  <a:lnTo>
                    <a:pt x="466" y="448"/>
                  </a:lnTo>
                  <a:lnTo>
                    <a:pt x="470" y="448"/>
                  </a:lnTo>
                  <a:lnTo>
                    <a:pt x="470" y="452"/>
                  </a:lnTo>
                  <a:lnTo>
                    <a:pt x="474" y="452"/>
                  </a:lnTo>
                  <a:lnTo>
                    <a:pt x="474" y="456"/>
                  </a:lnTo>
                  <a:lnTo>
                    <a:pt x="478" y="456"/>
                  </a:lnTo>
                  <a:lnTo>
                    <a:pt x="474" y="452"/>
                  </a:lnTo>
                  <a:lnTo>
                    <a:pt x="474" y="448"/>
                  </a:lnTo>
                  <a:lnTo>
                    <a:pt x="470" y="448"/>
                  </a:lnTo>
                  <a:lnTo>
                    <a:pt x="470" y="444"/>
                  </a:lnTo>
                  <a:lnTo>
                    <a:pt x="470" y="440"/>
                  </a:lnTo>
                  <a:lnTo>
                    <a:pt x="474" y="440"/>
                  </a:lnTo>
                  <a:lnTo>
                    <a:pt x="470" y="440"/>
                  </a:lnTo>
                  <a:lnTo>
                    <a:pt x="474" y="440"/>
                  </a:lnTo>
                  <a:lnTo>
                    <a:pt x="474" y="444"/>
                  </a:lnTo>
                  <a:lnTo>
                    <a:pt x="474" y="440"/>
                  </a:lnTo>
                  <a:lnTo>
                    <a:pt x="470" y="440"/>
                  </a:lnTo>
                  <a:lnTo>
                    <a:pt x="474" y="444"/>
                  </a:lnTo>
                  <a:lnTo>
                    <a:pt x="474" y="440"/>
                  </a:lnTo>
                  <a:lnTo>
                    <a:pt x="478" y="440"/>
                  </a:lnTo>
                  <a:lnTo>
                    <a:pt x="478" y="444"/>
                  </a:lnTo>
                  <a:lnTo>
                    <a:pt x="480" y="444"/>
                  </a:lnTo>
                  <a:lnTo>
                    <a:pt x="478" y="444"/>
                  </a:lnTo>
                  <a:lnTo>
                    <a:pt x="478" y="440"/>
                  </a:lnTo>
                  <a:lnTo>
                    <a:pt x="478" y="436"/>
                  </a:lnTo>
                  <a:lnTo>
                    <a:pt x="474" y="436"/>
                  </a:lnTo>
                  <a:lnTo>
                    <a:pt x="470" y="434"/>
                  </a:lnTo>
                  <a:lnTo>
                    <a:pt x="474" y="430"/>
                  </a:lnTo>
                  <a:lnTo>
                    <a:pt x="470" y="426"/>
                  </a:lnTo>
                  <a:lnTo>
                    <a:pt x="466" y="426"/>
                  </a:lnTo>
                  <a:lnTo>
                    <a:pt x="466" y="422"/>
                  </a:lnTo>
                  <a:lnTo>
                    <a:pt x="466" y="418"/>
                  </a:lnTo>
                  <a:lnTo>
                    <a:pt x="470" y="418"/>
                  </a:lnTo>
                  <a:lnTo>
                    <a:pt x="466" y="414"/>
                  </a:lnTo>
                  <a:lnTo>
                    <a:pt x="470" y="414"/>
                  </a:lnTo>
                  <a:lnTo>
                    <a:pt x="474" y="414"/>
                  </a:lnTo>
                  <a:lnTo>
                    <a:pt x="478" y="414"/>
                  </a:lnTo>
                  <a:lnTo>
                    <a:pt x="480" y="414"/>
                  </a:lnTo>
                  <a:lnTo>
                    <a:pt x="484" y="414"/>
                  </a:lnTo>
                  <a:lnTo>
                    <a:pt x="484" y="410"/>
                  </a:lnTo>
                  <a:lnTo>
                    <a:pt x="488" y="410"/>
                  </a:lnTo>
                  <a:lnTo>
                    <a:pt x="488" y="408"/>
                  </a:lnTo>
                  <a:lnTo>
                    <a:pt x="492" y="408"/>
                  </a:lnTo>
                  <a:lnTo>
                    <a:pt x="500" y="408"/>
                  </a:lnTo>
                  <a:lnTo>
                    <a:pt x="500" y="404"/>
                  </a:lnTo>
                  <a:lnTo>
                    <a:pt x="500" y="400"/>
                  </a:lnTo>
                  <a:lnTo>
                    <a:pt x="496" y="400"/>
                  </a:lnTo>
                  <a:lnTo>
                    <a:pt x="492" y="404"/>
                  </a:lnTo>
                  <a:lnTo>
                    <a:pt x="488" y="404"/>
                  </a:lnTo>
                  <a:lnTo>
                    <a:pt x="484" y="404"/>
                  </a:lnTo>
                  <a:lnTo>
                    <a:pt x="488" y="408"/>
                  </a:lnTo>
                  <a:lnTo>
                    <a:pt x="484" y="408"/>
                  </a:lnTo>
                  <a:lnTo>
                    <a:pt x="480" y="408"/>
                  </a:lnTo>
                  <a:lnTo>
                    <a:pt x="478" y="410"/>
                  </a:lnTo>
                  <a:lnTo>
                    <a:pt x="478" y="408"/>
                  </a:lnTo>
                  <a:lnTo>
                    <a:pt x="474" y="408"/>
                  </a:lnTo>
                  <a:lnTo>
                    <a:pt x="470" y="408"/>
                  </a:lnTo>
                  <a:lnTo>
                    <a:pt x="470" y="410"/>
                  </a:lnTo>
                  <a:lnTo>
                    <a:pt x="474" y="410"/>
                  </a:lnTo>
                  <a:lnTo>
                    <a:pt x="470" y="410"/>
                  </a:lnTo>
                  <a:lnTo>
                    <a:pt x="466" y="410"/>
                  </a:lnTo>
                  <a:lnTo>
                    <a:pt x="462" y="410"/>
                  </a:lnTo>
                  <a:lnTo>
                    <a:pt x="462" y="414"/>
                  </a:lnTo>
                  <a:lnTo>
                    <a:pt x="462" y="410"/>
                  </a:lnTo>
                  <a:lnTo>
                    <a:pt x="462" y="414"/>
                  </a:lnTo>
                  <a:lnTo>
                    <a:pt x="462" y="410"/>
                  </a:lnTo>
                  <a:lnTo>
                    <a:pt x="462" y="408"/>
                  </a:lnTo>
                  <a:lnTo>
                    <a:pt x="458" y="408"/>
                  </a:lnTo>
                  <a:lnTo>
                    <a:pt x="458" y="410"/>
                  </a:lnTo>
                  <a:lnTo>
                    <a:pt x="454" y="410"/>
                  </a:lnTo>
                  <a:lnTo>
                    <a:pt x="454" y="408"/>
                  </a:lnTo>
                  <a:lnTo>
                    <a:pt x="458" y="408"/>
                  </a:lnTo>
                  <a:lnTo>
                    <a:pt x="458" y="404"/>
                  </a:lnTo>
                  <a:lnTo>
                    <a:pt x="462" y="404"/>
                  </a:lnTo>
                  <a:lnTo>
                    <a:pt x="462" y="400"/>
                  </a:lnTo>
                  <a:lnTo>
                    <a:pt x="466" y="400"/>
                  </a:lnTo>
                  <a:lnTo>
                    <a:pt x="470" y="400"/>
                  </a:lnTo>
                  <a:lnTo>
                    <a:pt x="474" y="400"/>
                  </a:lnTo>
                  <a:lnTo>
                    <a:pt x="478" y="400"/>
                  </a:lnTo>
                  <a:lnTo>
                    <a:pt x="480" y="396"/>
                  </a:lnTo>
                  <a:lnTo>
                    <a:pt x="484" y="396"/>
                  </a:lnTo>
                  <a:lnTo>
                    <a:pt x="492" y="392"/>
                  </a:lnTo>
                  <a:lnTo>
                    <a:pt x="496" y="396"/>
                  </a:lnTo>
                  <a:lnTo>
                    <a:pt x="500" y="396"/>
                  </a:lnTo>
                  <a:lnTo>
                    <a:pt x="504" y="400"/>
                  </a:lnTo>
                  <a:lnTo>
                    <a:pt x="504" y="404"/>
                  </a:lnTo>
                  <a:lnTo>
                    <a:pt x="500" y="408"/>
                  </a:lnTo>
                  <a:lnTo>
                    <a:pt x="504" y="408"/>
                  </a:lnTo>
                  <a:lnTo>
                    <a:pt x="508" y="410"/>
                  </a:lnTo>
                  <a:lnTo>
                    <a:pt x="508" y="408"/>
                  </a:lnTo>
                  <a:lnTo>
                    <a:pt x="510" y="408"/>
                  </a:lnTo>
                  <a:lnTo>
                    <a:pt x="510" y="410"/>
                  </a:lnTo>
                  <a:lnTo>
                    <a:pt x="514" y="410"/>
                  </a:lnTo>
                  <a:lnTo>
                    <a:pt x="514" y="414"/>
                  </a:lnTo>
                  <a:lnTo>
                    <a:pt x="518" y="414"/>
                  </a:lnTo>
                  <a:lnTo>
                    <a:pt x="522" y="414"/>
                  </a:lnTo>
                  <a:lnTo>
                    <a:pt x="526" y="414"/>
                  </a:lnTo>
                  <a:lnTo>
                    <a:pt x="530" y="414"/>
                  </a:lnTo>
                  <a:lnTo>
                    <a:pt x="530" y="410"/>
                  </a:lnTo>
                  <a:lnTo>
                    <a:pt x="534" y="410"/>
                  </a:lnTo>
                  <a:lnTo>
                    <a:pt x="534" y="414"/>
                  </a:lnTo>
                  <a:lnTo>
                    <a:pt x="534" y="418"/>
                  </a:lnTo>
                  <a:lnTo>
                    <a:pt x="536" y="418"/>
                  </a:lnTo>
                  <a:lnTo>
                    <a:pt x="540" y="422"/>
                  </a:lnTo>
                  <a:lnTo>
                    <a:pt x="544" y="422"/>
                  </a:lnTo>
                  <a:lnTo>
                    <a:pt x="548" y="422"/>
                  </a:lnTo>
                  <a:lnTo>
                    <a:pt x="552" y="422"/>
                  </a:lnTo>
                  <a:lnTo>
                    <a:pt x="556" y="422"/>
                  </a:lnTo>
                  <a:lnTo>
                    <a:pt x="560" y="426"/>
                  </a:lnTo>
                  <a:lnTo>
                    <a:pt x="560" y="422"/>
                  </a:lnTo>
                  <a:lnTo>
                    <a:pt x="564" y="422"/>
                  </a:lnTo>
                  <a:lnTo>
                    <a:pt x="566" y="422"/>
                  </a:lnTo>
                  <a:lnTo>
                    <a:pt x="570" y="422"/>
                  </a:lnTo>
                  <a:lnTo>
                    <a:pt x="574" y="418"/>
                  </a:lnTo>
                  <a:lnTo>
                    <a:pt x="578" y="418"/>
                  </a:lnTo>
                  <a:lnTo>
                    <a:pt x="578" y="422"/>
                  </a:lnTo>
                  <a:lnTo>
                    <a:pt x="582" y="422"/>
                  </a:lnTo>
                  <a:lnTo>
                    <a:pt x="586" y="422"/>
                  </a:lnTo>
                  <a:lnTo>
                    <a:pt x="590" y="422"/>
                  </a:lnTo>
                  <a:lnTo>
                    <a:pt x="592" y="422"/>
                  </a:lnTo>
                  <a:lnTo>
                    <a:pt x="596" y="422"/>
                  </a:lnTo>
                  <a:lnTo>
                    <a:pt x="600" y="422"/>
                  </a:lnTo>
                  <a:lnTo>
                    <a:pt x="604" y="422"/>
                  </a:lnTo>
                  <a:lnTo>
                    <a:pt x="600" y="418"/>
                  </a:lnTo>
                  <a:lnTo>
                    <a:pt x="596" y="418"/>
                  </a:lnTo>
                  <a:lnTo>
                    <a:pt x="596" y="414"/>
                  </a:lnTo>
                  <a:lnTo>
                    <a:pt x="600" y="414"/>
                  </a:lnTo>
                  <a:lnTo>
                    <a:pt x="604" y="418"/>
                  </a:lnTo>
                  <a:lnTo>
                    <a:pt x="608" y="422"/>
                  </a:lnTo>
                  <a:lnTo>
                    <a:pt x="612" y="426"/>
                  </a:lnTo>
                  <a:lnTo>
                    <a:pt x="616" y="426"/>
                  </a:lnTo>
                  <a:lnTo>
                    <a:pt x="620" y="426"/>
                  </a:lnTo>
                  <a:lnTo>
                    <a:pt x="620" y="422"/>
                  </a:lnTo>
                  <a:lnTo>
                    <a:pt x="620" y="418"/>
                  </a:lnTo>
                  <a:lnTo>
                    <a:pt x="616" y="418"/>
                  </a:lnTo>
                  <a:lnTo>
                    <a:pt x="612" y="414"/>
                  </a:lnTo>
                  <a:lnTo>
                    <a:pt x="612" y="418"/>
                  </a:lnTo>
                  <a:lnTo>
                    <a:pt x="608" y="418"/>
                  </a:lnTo>
                  <a:lnTo>
                    <a:pt x="608" y="422"/>
                  </a:lnTo>
                  <a:lnTo>
                    <a:pt x="604" y="418"/>
                  </a:lnTo>
                  <a:lnTo>
                    <a:pt x="604" y="414"/>
                  </a:lnTo>
                  <a:lnTo>
                    <a:pt x="600" y="410"/>
                  </a:lnTo>
                  <a:lnTo>
                    <a:pt x="600" y="414"/>
                  </a:lnTo>
                  <a:lnTo>
                    <a:pt x="604" y="414"/>
                  </a:lnTo>
                  <a:lnTo>
                    <a:pt x="604" y="410"/>
                  </a:lnTo>
                  <a:lnTo>
                    <a:pt x="600" y="410"/>
                  </a:lnTo>
                  <a:lnTo>
                    <a:pt x="600" y="408"/>
                  </a:lnTo>
                  <a:lnTo>
                    <a:pt x="596" y="408"/>
                  </a:lnTo>
                  <a:lnTo>
                    <a:pt x="600" y="408"/>
                  </a:lnTo>
                  <a:lnTo>
                    <a:pt x="604" y="408"/>
                  </a:lnTo>
                  <a:lnTo>
                    <a:pt x="608" y="408"/>
                  </a:lnTo>
                  <a:lnTo>
                    <a:pt x="612" y="408"/>
                  </a:lnTo>
                  <a:lnTo>
                    <a:pt x="608" y="408"/>
                  </a:lnTo>
                  <a:lnTo>
                    <a:pt x="608" y="404"/>
                  </a:lnTo>
                  <a:lnTo>
                    <a:pt x="612" y="404"/>
                  </a:lnTo>
                  <a:lnTo>
                    <a:pt x="616" y="408"/>
                  </a:lnTo>
                  <a:lnTo>
                    <a:pt x="616" y="404"/>
                  </a:lnTo>
                  <a:lnTo>
                    <a:pt x="620" y="404"/>
                  </a:lnTo>
                  <a:lnTo>
                    <a:pt x="620" y="408"/>
                  </a:lnTo>
                  <a:lnTo>
                    <a:pt x="622" y="408"/>
                  </a:lnTo>
                  <a:lnTo>
                    <a:pt x="622" y="410"/>
                  </a:lnTo>
                  <a:lnTo>
                    <a:pt x="626" y="410"/>
                  </a:lnTo>
                  <a:lnTo>
                    <a:pt x="630" y="410"/>
                  </a:lnTo>
                  <a:lnTo>
                    <a:pt x="630" y="408"/>
                  </a:lnTo>
                  <a:lnTo>
                    <a:pt x="630" y="410"/>
                  </a:lnTo>
                  <a:lnTo>
                    <a:pt x="626" y="414"/>
                  </a:lnTo>
                  <a:lnTo>
                    <a:pt x="630" y="414"/>
                  </a:lnTo>
                  <a:lnTo>
                    <a:pt x="630" y="410"/>
                  </a:lnTo>
                  <a:lnTo>
                    <a:pt x="634" y="410"/>
                  </a:lnTo>
                  <a:lnTo>
                    <a:pt x="638" y="410"/>
                  </a:lnTo>
                  <a:lnTo>
                    <a:pt x="634" y="410"/>
                  </a:lnTo>
                  <a:lnTo>
                    <a:pt x="638" y="414"/>
                  </a:lnTo>
                  <a:lnTo>
                    <a:pt x="634" y="414"/>
                  </a:lnTo>
                  <a:lnTo>
                    <a:pt x="634" y="418"/>
                  </a:lnTo>
                  <a:lnTo>
                    <a:pt x="634" y="422"/>
                  </a:lnTo>
                  <a:lnTo>
                    <a:pt x="634" y="426"/>
                  </a:lnTo>
                  <a:lnTo>
                    <a:pt x="630" y="426"/>
                  </a:lnTo>
                  <a:lnTo>
                    <a:pt x="630" y="430"/>
                  </a:lnTo>
                  <a:lnTo>
                    <a:pt x="634" y="430"/>
                  </a:lnTo>
                  <a:lnTo>
                    <a:pt x="634" y="434"/>
                  </a:lnTo>
                  <a:lnTo>
                    <a:pt x="634" y="436"/>
                  </a:lnTo>
                  <a:lnTo>
                    <a:pt x="638" y="434"/>
                  </a:lnTo>
                  <a:lnTo>
                    <a:pt x="642" y="434"/>
                  </a:lnTo>
                  <a:lnTo>
                    <a:pt x="642" y="436"/>
                  </a:lnTo>
                  <a:lnTo>
                    <a:pt x="638" y="436"/>
                  </a:lnTo>
                  <a:lnTo>
                    <a:pt x="642" y="436"/>
                  </a:lnTo>
                  <a:lnTo>
                    <a:pt x="646" y="436"/>
                  </a:lnTo>
                  <a:lnTo>
                    <a:pt x="646" y="440"/>
                  </a:lnTo>
                  <a:lnTo>
                    <a:pt x="642" y="440"/>
                  </a:lnTo>
                  <a:lnTo>
                    <a:pt x="638" y="440"/>
                  </a:lnTo>
                  <a:lnTo>
                    <a:pt x="634" y="440"/>
                  </a:lnTo>
                  <a:lnTo>
                    <a:pt x="630" y="440"/>
                  </a:lnTo>
                  <a:lnTo>
                    <a:pt x="630" y="436"/>
                  </a:lnTo>
                  <a:lnTo>
                    <a:pt x="630" y="440"/>
                  </a:lnTo>
                  <a:lnTo>
                    <a:pt x="634" y="440"/>
                  </a:lnTo>
                  <a:lnTo>
                    <a:pt x="634" y="444"/>
                  </a:lnTo>
                  <a:lnTo>
                    <a:pt x="638" y="444"/>
                  </a:lnTo>
                  <a:lnTo>
                    <a:pt x="638" y="448"/>
                  </a:lnTo>
                  <a:lnTo>
                    <a:pt x="642" y="448"/>
                  </a:lnTo>
                  <a:lnTo>
                    <a:pt x="638" y="444"/>
                  </a:lnTo>
                  <a:lnTo>
                    <a:pt x="634" y="444"/>
                  </a:lnTo>
                  <a:lnTo>
                    <a:pt x="634" y="440"/>
                  </a:lnTo>
                  <a:lnTo>
                    <a:pt x="638" y="440"/>
                  </a:lnTo>
                  <a:lnTo>
                    <a:pt x="642" y="440"/>
                  </a:lnTo>
                  <a:lnTo>
                    <a:pt x="642" y="444"/>
                  </a:lnTo>
                  <a:lnTo>
                    <a:pt x="646" y="444"/>
                  </a:lnTo>
                  <a:lnTo>
                    <a:pt x="650" y="440"/>
                  </a:lnTo>
                  <a:lnTo>
                    <a:pt x="646" y="440"/>
                  </a:lnTo>
                  <a:lnTo>
                    <a:pt x="646" y="436"/>
                  </a:lnTo>
                  <a:lnTo>
                    <a:pt x="650" y="434"/>
                  </a:lnTo>
                  <a:lnTo>
                    <a:pt x="646" y="434"/>
                  </a:lnTo>
                  <a:lnTo>
                    <a:pt x="646" y="430"/>
                  </a:lnTo>
                  <a:lnTo>
                    <a:pt x="646" y="426"/>
                  </a:lnTo>
                  <a:lnTo>
                    <a:pt x="642" y="426"/>
                  </a:lnTo>
                  <a:lnTo>
                    <a:pt x="642" y="422"/>
                  </a:lnTo>
                  <a:lnTo>
                    <a:pt x="646" y="418"/>
                  </a:lnTo>
                  <a:lnTo>
                    <a:pt x="642" y="418"/>
                  </a:lnTo>
                  <a:lnTo>
                    <a:pt x="646" y="418"/>
                  </a:lnTo>
                  <a:lnTo>
                    <a:pt x="646" y="414"/>
                  </a:lnTo>
                  <a:lnTo>
                    <a:pt x="650" y="414"/>
                  </a:lnTo>
                  <a:lnTo>
                    <a:pt x="652" y="414"/>
                  </a:lnTo>
                  <a:lnTo>
                    <a:pt x="656" y="414"/>
                  </a:lnTo>
                  <a:lnTo>
                    <a:pt x="660" y="410"/>
                  </a:lnTo>
                  <a:lnTo>
                    <a:pt x="664" y="410"/>
                  </a:lnTo>
                  <a:lnTo>
                    <a:pt x="664" y="408"/>
                  </a:lnTo>
                  <a:lnTo>
                    <a:pt x="660" y="408"/>
                  </a:lnTo>
                  <a:lnTo>
                    <a:pt x="664" y="408"/>
                  </a:lnTo>
                  <a:lnTo>
                    <a:pt x="664" y="404"/>
                  </a:lnTo>
                  <a:lnTo>
                    <a:pt x="668" y="404"/>
                  </a:lnTo>
                  <a:lnTo>
                    <a:pt x="672" y="404"/>
                  </a:lnTo>
                  <a:lnTo>
                    <a:pt x="672" y="400"/>
                  </a:lnTo>
                  <a:lnTo>
                    <a:pt x="668" y="400"/>
                  </a:lnTo>
                  <a:lnTo>
                    <a:pt x="668" y="396"/>
                  </a:lnTo>
                  <a:lnTo>
                    <a:pt x="672" y="396"/>
                  </a:lnTo>
                  <a:lnTo>
                    <a:pt x="672" y="392"/>
                  </a:lnTo>
                  <a:lnTo>
                    <a:pt x="668" y="392"/>
                  </a:lnTo>
                  <a:lnTo>
                    <a:pt x="664" y="392"/>
                  </a:lnTo>
                  <a:lnTo>
                    <a:pt x="664" y="396"/>
                  </a:lnTo>
                  <a:lnTo>
                    <a:pt x="668" y="396"/>
                  </a:lnTo>
                  <a:lnTo>
                    <a:pt x="668" y="392"/>
                  </a:lnTo>
                  <a:lnTo>
                    <a:pt x="668" y="396"/>
                  </a:lnTo>
                  <a:lnTo>
                    <a:pt x="664" y="396"/>
                  </a:lnTo>
                  <a:lnTo>
                    <a:pt x="660" y="400"/>
                  </a:lnTo>
                  <a:lnTo>
                    <a:pt x="656" y="400"/>
                  </a:lnTo>
                  <a:lnTo>
                    <a:pt x="656" y="396"/>
                  </a:lnTo>
                  <a:lnTo>
                    <a:pt x="656" y="392"/>
                  </a:lnTo>
                  <a:lnTo>
                    <a:pt x="660" y="392"/>
                  </a:lnTo>
                  <a:lnTo>
                    <a:pt x="664" y="388"/>
                  </a:lnTo>
                  <a:lnTo>
                    <a:pt x="660" y="388"/>
                  </a:lnTo>
                  <a:lnTo>
                    <a:pt x="660" y="384"/>
                  </a:lnTo>
                  <a:lnTo>
                    <a:pt x="664" y="380"/>
                  </a:lnTo>
                  <a:lnTo>
                    <a:pt x="668" y="380"/>
                  </a:lnTo>
                  <a:lnTo>
                    <a:pt x="672" y="380"/>
                  </a:lnTo>
                  <a:lnTo>
                    <a:pt x="668" y="380"/>
                  </a:lnTo>
                  <a:lnTo>
                    <a:pt x="668" y="384"/>
                  </a:lnTo>
                  <a:lnTo>
                    <a:pt x="668" y="388"/>
                  </a:lnTo>
                  <a:lnTo>
                    <a:pt x="672" y="384"/>
                  </a:lnTo>
                  <a:lnTo>
                    <a:pt x="676" y="380"/>
                  </a:lnTo>
                  <a:lnTo>
                    <a:pt x="672" y="380"/>
                  </a:lnTo>
                  <a:lnTo>
                    <a:pt x="672" y="378"/>
                  </a:lnTo>
                  <a:lnTo>
                    <a:pt x="668" y="378"/>
                  </a:lnTo>
                  <a:lnTo>
                    <a:pt x="668" y="380"/>
                  </a:lnTo>
                  <a:lnTo>
                    <a:pt x="664" y="380"/>
                  </a:lnTo>
                  <a:lnTo>
                    <a:pt x="660" y="380"/>
                  </a:lnTo>
                  <a:lnTo>
                    <a:pt x="660" y="378"/>
                  </a:lnTo>
                  <a:lnTo>
                    <a:pt x="656" y="378"/>
                  </a:lnTo>
                  <a:lnTo>
                    <a:pt x="656" y="374"/>
                  </a:lnTo>
                  <a:lnTo>
                    <a:pt x="652" y="374"/>
                  </a:lnTo>
                  <a:lnTo>
                    <a:pt x="656" y="378"/>
                  </a:lnTo>
                  <a:lnTo>
                    <a:pt x="652" y="378"/>
                  </a:lnTo>
                  <a:lnTo>
                    <a:pt x="650" y="378"/>
                  </a:lnTo>
                  <a:lnTo>
                    <a:pt x="650" y="374"/>
                  </a:lnTo>
                  <a:lnTo>
                    <a:pt x="646" y="374"/>
                  </a:lnTo>
                  <a:lnTo>
                    <a:pt x="642" y="374"/>
                  </a:lnTo>
                  <a:lnTo>
                    <a:pt x="642" y="370"/>
                  </a:lnTo>
                  <a:lnTo>
                    <a:pt x="638" y="370"/>
                  </a:lnTo>
                  <a:lnTo>
                    <a:pt x="634" y="370"/>
                  </a:lnTo>
                  <a:lnTo>
                    <a:pt x="634" y="366"/>
                  </a:lnTo>
                  <a:lnTo>
                    <a:pt x="630" y="366"/>
                  </a:lnTo>
                  <a:lnTo>
                    <a:pt x="630" y="362"/>
                  </a:lnTo>
                  <a:lnTo>
                    <a:pt x="630" y="358"/>
                  </a:lnTo>
                  <a:lnTo>
                    <a:pt x="634" y="350"/>
                  </a:lnTo>
                  <a:lnTo>
                    <a:pt x="638" y="350"/>
                  </a:lnTo>
                  <a:lnTo>
                    <a:pt x="634" y="350"/>
                  </a:lnTo>
                  <a:lnTo>
                    <a:pt x="638" y="348"/>
                  </a:lnTo>
                  <a:lnTo>
                    <a:pt x="634" y="348"/>
                  </a:lnTo>
                  <a:lnTo>
                    <a:pt x="634" y="350"/>
                  </a:lnTo>
                  <a:lnTo>
                    <a:pt x="630" y="348"/>
                  </a:lnTo>
                  <a:lnTo>
                    <a:pt x="626" y="348"/>
                  </a:lnTo>
                  <a:lnTo>
                    <a:pt x="626" y="344"/>
                  </a:lnTo>
                  <a:lnTo>
                    <a:pt x="630" y="344"/>
                  </a:lnTo>
                  <a:lnTo>
                    <a:pt x="630" y="340"/>
                  </a:lnTo>
                  <a:lnTo>
                    <a:pt x="630" y="336"/>
                  </a:lnTo>
                  <a:lnTo>
                    <a:pt x="630" y="340"/>
                  </a:lnTo>
                  <a:lnTo>
                    <a:pt x="630" y="336"/>
                  </a:lnTo>
                  <a:lnTo>
                    <a:pt x="630" y="332"/>
                  </a:lnTo>
                  <a:lnTo>
                    <a:pt x="634" y="332"/>
                  </a:lnTo>
                  <a:lnTo>
                    <a:pt x="634" y="328"/>
                  </a:lnTo>
                  <a:lnTo>
                    <a:pt x="638" y="328"/>
                  </a:lnTo>
                  <a:lnTo>
                    <a:pt x="638" y="332"/>
                  </a:lnTo>
                  <a:lnTo>
                    <a:pt x="642" y="332"/>
                  </a:lnTo>
                  <a:lnTo>
                    <a:pt x="646" y="332"/>
                  </a:lnTo>
                  <a:lnTo>
                    <a:pt x="642" y="328"/>
                  </a:lnTo>
                  <a:lnTo>
                    <a:pt x="638" y="328"/>
                  </a:lnTo>
                  <a:lnTo>
                    <a:pt x="638" y="324"/>
                  </a:lnTo>
                  <a:lnTo>
                    <a:pt x="642" y="324"/>
                  </a:lnTo>
                  <a:lnTo>
                    <a:pt x="642" y="322"/>
                  </a:lnTo>
                  <a:lnTo>
                    <a:pt x="646" y="322"/>
                  </a:lnTo>
                  <a:lnTo>
                    <a:pt x="650" y="318"/>
                  </a:lnTo>
                  <a:lnTo>
                    <a:pt x="652" y="318"/>
                  </a:lnTo>
                  <a:lnTo>
                    <a:pt x="656" y="318"/>
                  </a:lnTo>
                  <a:lnTo>
                    <a:pt x="652" y="318"/>
                  </a:lnTo>
                  <a:lnTo>
                    <a:pt x="650" y="318"/>
                  </a:lnTo>
                  <a:lnTo>
                    <a:pt x="652" y="314"/>
                  </a:lnTo>
                  <a:lnTo>
                    <a:pt x="656" y="314"/>
                  </a:lnTo>
                  <a:lnTo>
                    <a:pt x="660" y="318"/>
                  </a:lnTo>
                  <a:lnTo>
                    <a:pt x="656" y="318"/>
                  </a:lnTo>
                  <a:lnTo>
                    <a:pt x="656" y="322"/>
                  </a:lnTo>
                  <a:lnTo>
                    <a:pt x="656" y="318"/>
                  </a:lnTo>
                  <a:lnTo>
                    <a:pt x="660" y="318"/>
                  </a:lnTo>
                  <a:lnTo>
                    <a:pt x="660" y="322"/>
                  </a:lnTo>
                  <a:lnTo>
                    <a:pt x="664" y="322"/>
                  </a:lnTo>
                  <a:lnTo>
                    <a:pt x="668" y="322"/>
                  </a:lnTo>
                  <a:lnTo>
                    <a:pt x="668" y="324"/>
                  </a:lnTo>
                  <a:lnTo>
                    <a:pt x="672" y="324"/>
                  </a:lnTo>
                  <a:lnTo>
                    <a:pt x="676" y="328"/>
                  </a:lnTo>
                  <a:lnTo>
                    <a:pt x="678" y="332"/>
                  </a:lnTo>
                  <a:lnTo>
                    <a:pt x="678" y="336"/>
                  </a:lnTo>
                  <a:lnTo>
                    <a:pt x="682" y="336"/>
                  </a:lnTo>
                  <a:lnTo>
                    <a:pt x="682" y="340"/>
                  </a:lnTo>
                  <a:lnTo>
                    <a:pt x="678" y="344"/>
                  </a:lnTo>
                  <a:lnTo>
                    <a:pt x="682" y="344"/>
                  </a:lnTo>
                  <a:lnTo>
                    <a:pt x="682" y="348"/>
                  </a:lnTo>
                  <a:lnTo>
                    <a:pt x="686" y="348"/>
                  </a:lnTo>
                  <a:lnTo>
                    <a:pt x="690" y="350"/>
                  </a:lnTo>
                  <a:lnTo>
                    <a:pt x="690" y="354"/>
                  </a:lnTo>
                  <a:lnTo>
                    <a:pt x="694" y="354"/>
                  </a:lnTo>
                  <a:lnTo>
                    <a:pt x="694" y="358"/>
                  </a:lnTo>
                  <a:lnTo>
                    <a:pt x="694" y="354"/>
                  </a:lnTo>
                  <a:lnTo>
                    <a:pt x="698" y="354"/>
                  </a:lnTo>
                  <a:lnTo>
                    <a:pt x="698" y="358"/>
                  </a:lnTo>
                  <a:lnTo>
                    <a:pt x="702" y="362"/>
                  </a:lnTo>
                  <a:lnTo>
                    <a:pt x="698" y="362"/>
                  </a:lnTo>
                  <a:lnTo>
                    <a:pt x="694" y="362"/>
                  </a:lnTo>
                  <a:lnTo>
                    <a:pt x="690" y="358"/>
                  </a:lnTo>
                  <a:lnTo>
                    <a:pt x="690" y="362"/>
                  </a:lnTo>
                  <a:lnTo>
                    <a:pt x="686" y="362"/>
                  </a:lnTo>
                  <a:lnTo>
                    <a:pt x="690" y="362"/>
                  </a:lnTo>
                  <a:lnTo>
                    <a:pt x="694" y="362"/>
                  </a:lnTo>
                  <a:lnTo>
                    <a:pt x="694" y="366"/>
                  </a:lnTo>
                  <a:lnTo>
                    <a:pt x="690" y="366"/>
                  </a:lnTo>
                  <a:lnTo>
                    <a:pt x="686" y="370"/>
                  </a:lnTo>
                  <a:lnTo>
                    <a:pt x="682" y="374"/>
                  </a:lnTo>
                  <a:lnTo>
                    <a:pt x="686" y="374"/>
                  </a:lnTo>
                  <a:lnTo>
                    <a:pt x="682" y="374"/>
                  </a:lnTo>
                  <a:lnTo>
                    <a:pt x="678" y="374"/>
                  </a:lnTo>
                  <a:lnTo>
                    <a:pt x="682" y="374"/>
                  </a:lnTo>
                  <a:lnTo>
                    <a:pt x="686" y="374"/>
                  </a:lnTo>
                  <a:lnTo>
                    <a:pt x="690" y="374"/>
                  </a:lnTo>
                  <a:lnTo>
                    <a:pt x="694" y="378"/>
                  </a:lnTo>
                  <a:lnTo>
                    <a:pt x="690" y="378"/>
                  </a:lnTo>
                  <a:lnTo>
                    <a:pt x="690" y="374"/>
                  </a:lnTo>
                  <a:lnTo>
                    <a:pt x="690" y="378"/>
                  </a:lnTo>
                  <a:lnTo>
                    <a:pt x="694" y="378"/>
                  </a:lnTo>
                  <a:lnTo>
                    <a:pt x="698" y="378"/>
                  </a:lnTo>
                  <a:lnTo>
                    <a:pt x="702" y="374"/>
                  </a:lnTo>
                  <a:lnTo>
                    <a:pt x="706" y="374"/>
                  </a:lnTo>
                  <a:lnTo>
                    <a:pt x="702" y="378"/>
                  </a:lnTo>
                  <a:lnTo>
                    <a:pt x="706" y="378"/>
                  </a:lnTo>
                  <a:lnTo>
                    <a:pt x="708" y="378"/>
                  </a:lnTo>
                  <a:lnTo>
                    <a:pt x="712" y="378"/>
                  </a:lnTo>
                  <a:lnTo>
                    <a:pt x="716" y="378"/>
                  </a:lnTo>
                  <a:lnTo>
                    <a:pt x="716" y="380"/>
                  </a:lnTo>
                  <a:lnTo>
                    <a:pt x="712" y="380"/>
                  </a:lnTo>
                  <a:lnTo>
                    <a:pt x="708" y="380"/>
                  </a:lnTo>
                  <a:lnTo>
                    <a:pt x="708" y="384"/>
                  </a:lnTo>
                  <a:lnTo>
                    <a:pt x="706" y="384"/>
                  </a:lnTo>
                  <a:lnTo>
                    <a:pt x="702" y="384"/>
                  </a:lnTo>
                  <a:lnTo>
                    <a:pt x="702" y="380"/>
                  </a:lnTo>
                  <a:lnTo>
                    <a:pt x="702" y="384"/>
                  </a:lnTo>
                  <a:lnTo>
                    <a:pt x="706" y="384"/>
                  </a:lnTo>
                  <a:lnTo>
                    <a:pt x="708" y="384"/>
                  </a:lnTo>
                  <a:lnTo>
                    <a:pt x="708" y="388"/>
                  </a:lnTo>
                  <a:lnTo>
                    <a:pt x="712" y="388"/>
                  </a:lnTo>
                  <a:lnTo>
                    <a:pt x="712" y="392"/>
                  </a:lnTo>
                  <a:lnTo>
                    <a:pt x="716" y="392"/>
                  </a:lnTo>
                  <a:lnTo>
                    <a:pt x="716" y="396"/>
                  </a:lnTo>
                  <a:lnTo>
                    <a:pt x="712" y="396"/>
                  </a:lnTo>
                  <a:lnTo>
                    <a:pt x="716" y="400"/>
                  </a:lnTo>
                  <a:lnTo>
                    <a:pt x="716" y="404"/>
                  </a:lnTo>
                  <a:lnTo>
                    <a:pt x="712" y="404"/>
                  </a:lnTo>
                  <a:lnTo>
                    <a:pt x="712" y="408"/>
                  </a:lnTo>
                  <a:lnTo>
                    <a:pt x="716" y="408"/>
                  </a:lnTo>
                  <a:lnTo>
                    <a:pt x="716" y="410"/>
                  </a:lnTo>
                  <a:lnTo>
                    <a:pt x="720" y="410"/>
                  </a:lnTo>
                  <a:lnTo>
                    <a:pt x="720" y="408"/>
                  </a:lnTo>
                  <a:lnTo>
                    <a:pt x="724" y="408"/>
                  </a:lnTo>
                  <a:lnTo>
                    <a:pt x="724" y="404"/>
                  </a:lnTo>
                  <a:lnTo>
                    <a:pt x="724" y="400"/>
                  </a:lnTo>
                  <a:lnTo>
                    <a:pt x="728" y="396"/>
                  </a:lnTo>
                  <a:lnTo>
                    <a:pt x="724" y="392"/>
                  </a:lnTo>
                  <a:lnTo>
                    <a:pt x="728" y="392"/>
                  </a:lnTo>
                  <a:lnTo>
                    <a:pt x="728" y="388"/>
                  </a:lnTo>
                  <a:lnTo>
                    <a:pt x="732" y="388"/>
                  </a:lnTo>
                  <a:lnTo>
                    <a:pt x="732" y="384"/>
                  </a:lnTo>
                  <a:lnTo>
                    <a:pt x="734" y="384"/>
                  </a:lnTo>
                  <a:lnTo>
                    <a:pt x="738" y="388"/>
                  </a:lnTo>
                  <a:lnTo>
                    <a:pt x="742" y="388"/>
                  </a:lnTo>
                  <a:lnTo>
                    <a:pt x="742" y="392"/>
                  </a:lnTo>
                  <a:lnTo>
                    <a:pt x="746" y="392"/>
                  </a:lnTo>
                  <a:lnTo>
                    <a:pt x="748" y="396"/>
                  </a:lnTo>
                  <a:lnTo>
                    <a:pt x="748" y="400"/>
                  </a:lnTo>
                  <a:lnTo>
                    <a:pt x="748" y="404"/>
                  </a:lnTo>
                  <a:lnTo>
                    <a:pt x="752" y="404"/>
                  </a:lnTo>
                  <a:lnTo>
                    <a:pt x="752" y="408"/>
                  </a:lnTo>
                  <a:lnTo>
                    <a:pt x="752" y="410"/>
                  </a:lnTo>
                  <a:lnTo>
                    <a:pt x="748" y="410"/>
                  </a:lnTo>
                  <a:lnTo>
                    <a:pt x="746" y="408"/>
                  </a:lnTo>
                  <a:lnTo>
                    <a:pt x="746" y="410"/>
                  </a:lnTo>
                  <a:lnTo>
                    <a:pt x="746" y="414"/>
                  </a:lnTo>
                  <a:lnTo>
                    <a:pt x="746" y="418"/>
                  </a:lnTo>
                  <a:lnTo>
                    <a:pt x="746" y="422"/>
                  </a:lnTo>
                  <a:lnTo>
                    <a:pt x="746" y="426"/>
                  </a:lnTo>
                  <a:lnTo>
                    <a:pt x="748" y="426"/>
                  </a:lnTo>
                  <a:lnTo>
                    <a:pt x="752" y="426"/>
                  </a:lnTo>
                  <a:lnTo>
                    <a:pt x="752" y="430"/>
                  </a:lnTo>
                  <a:lnTo>
                    <a:pt x="756" y="430"/>
                  </a:lnTo>
                  <a:lnTo>
                    <a:pt x="756" y="434"/>
                  </a:lnTo>
                  <a:lnTo>
                    <a:pt x="756" y="436"/>
                  </a:lnTo>
                  <a:lnTo>
                    <a:pt x="760" y="436"/>
                  </a:lnTo>
                  <a:lnTo>
                    <a:pt x="764" y="436"/>
                  </a:lnTo>
                  <a:lnTo>
                    <a:pt x="764" y="434"/>
                  </a:lnTo>
                  <a:lnTo>
                    <a:pt x="764" y="430"/>
                  </a:lnTo>
                  <a:lnTo>
                    <a:pt x="768" y="430"/>
                  </a:lnTo>
                  <a:lnTo>
                    <a:pt x="768" y="434"/>
                  </a:lnTo>
                  <a:lnTo>
                    <a:pt x="772" y="434"/>
                  </a:lnTo>
                  <a:lnTo>
                    <a:pt x="772" y="430"/>
                  </a:lnTo>
                  <a:lnTo>
                    <a:pt x="772" y="426"/>
                  </a:lnTo>
                  <a:lnTo>
                    <a:pt x="772" y="422"/>
                  </a:lnTo>
                  <a:lnTo>
                    <a:pt x="776" y="418"/>
                  </a:lnTo>
                  <a:lnTo>
                    <a:pt x="778" y="414"/>
                  </a:lnTo>
                  <a:lnTo>
                    <a:pt x="778" y="410"/>
                  </a:lnTo>
                  <a:lnTo>
                    <a:pt x="778" y="408"/>
                  </a:lnTo>
                  <a:lnTo>
                    <a:pt x="782" y="408"/>
                  </a:lnTo>
                  <a:lnTo>
                    <a:pt x="782" y="404"/>
                  </a:lnTo>
                  <a:lnTo>
                    <a:pt x="782" y="400"/>
                  </a:lnTo>
                  <a:lnTo>
                    <a:pt x="782" y="396"/>
                  </a:lnTo>
                  <a:lnTo>
                    <a:pt x="782" y="400"/>
                  </a:lnTo>
                  <a:lnTo>
                    <a:pt x="786" y="400"/>
                  </a:lnTo>
                  <a:lnTo>
                    <a:pt x="786" y="396"/>
                  </a:lnTo>
                  <a:lnTo>
                    <a:pt x="782" y="396"/>
                  </a:lnTo>
                  <a:lnTo>
                    <a:pt x="786" y="396"/>
                  </a:lnTo>
                  <a:lnTo>
                    <a:pt x="786" y="400"/>
                  </a:lnTo>
                  <a:lnTo>
                    <a:pt x="790" y="400"/>
                  </a:lnTo>
                  <a:lnTo>
                    <a:pt x="790" y="396"/>
                  </a:lnTo>
                  <a:lnTo>
                    <a:pt x="794" y="396"/>
                  </a:lnTo>
                  <a:lnTo>
                    <a:pt x="794" y="400"/>
                  </a:lnTo>
                  <a:lnTo>
                    <a:pt x="794" y="396"/>
                  </a:lnTo>
                  <a:lnTo>
                    <a:pt x="790" y="396"/>
                  </a:lnTo>
                  <a:lnTo>
                    <a:pt x="790" y="392"/>
                  </a:lnTo>
                  <a:lnTo>
                    <a:pt x="794" y="392"/>
                  </a:lnTo>
                  <a:lnTo>
                    <a:pt x="790" y="392"/>
                  </a:lnTo>
                  <a:lnTo>
                    <a:pt x="794" y="392"/>
                  </a:lnTo>
                  <a:lnTo>
                    <a:pt x="798" y="392"/>
                  </a:lnTo>
                  <a:lnTo>
                    <a:pt x="794" y="388"/>
                  </a:lnTo>
                  <a:lnTo>
                    <a:pt x="790" y="388"/>
                  </a:lnTo>
                  <a:lnTo>
                    <a:pt x="786" y="388"/>
                  </a:lnTo>
                  <a:lnTo>
                    <a:pt x="790" y="388"/>
                  </a:lnTo>
                  <a:lnTo>
                    <a:pt x="786" y="384"/>
                  </a:lnTo>
                  <a:lnTo>
                    <a:pt x="786" y="380"/>
                  </a:lnTo>
                  <a:lnTo>
                    <a:pt x="782" y="380"/>
                  </a:lnTo>
                  <a:lnTo>
                    <a:pt x="782" y="374"/>
                  </a:lnTo>
                  <a:lnTo>
                    <a:pt x="786" y="370"/>
                  </a:lnTo>
                  <a:lnTo>
                    <a:pt x="786" y="374"/>
                  </a:lnTo>
                  <a:lnTo>
                    <a:pt x="786" y="370"/>
                  </a:lnTo>
                  <a:lnTo>
                    <a:pt x="782" y="370"/>
                  </a:lnTo>
                  <a:lnTo>
                    <a:pt x="786" y="370"/>
                  </a:lnTo>
                  <a:lnTo>
                    <a:pt x="790" y="370"/>
                  </a:lnTo>
                  <a:lnTo>
                    <a:pt x="790" y="374"/>
                  </a:lnTo>
                  <a:lnTo>
                    <a:pt x="794" y="370"/>
                  </a:lnTo>
                  <a:lnTo>
                    <a:pt x="798" y="370"/>
                  </a:lnTo>
                  <a:lnTo>
                    <a:pt x="802" y="370"/>
                  </a:lnTo>
                  <a:lnTo>
                    <a:pt x="806" y="370"/>
                  </a:lnTo>
                  <a:lnTo>
                    <a:pt x="806" y="374"/>
                  </a:lnTo>
                  <a:lnTo>
                    <a:pt x="808" y="374"/>
                  </a:lnTo>
                  <a:lnTo>
                    <a:pt x="812" y="374"/>
                  </a:lnTo>
                  <a:lnTo>
                    <a:pt x="816" y="374"/>
                  </a:lnTo>
                  <a:lnTo>
                    <a:pt x="820" y="374"/>
                  </a:lnTo>
                  <a:lnTo>
                    <a:pt x="824" y="374"/>
                  </a:lnTo>
                  <a:lnTo>
                    <a:pt x="828" y="374"/>
                  </a:lnTo>
                  <a:lnTo>
                    <a:pt x="832" y="374"/>
                  </a:lnTo>
                  <a:lnTo>
                    <a:pt x="832" y="378"/>
                  </a:lnTo>
                  <a:lnTo>
                    <a:pt x="828" y="378"/>
                  </a:lnTo>
                  <a:lnTo>
                    <a:pt x="828" y="374"/>
                  </a:lnTo>
                  <a:lnTo>
                    <a:pt x="824" y="378"/>
                  </a:lnTo>
                  <a:lnTo>
                    <a:pt x="828" y="378"/>
                  </a:lnTo>
                  <a:lnTo>
                    <a:pt x="824" y="378"/>
                  </a:lnTo>
                  <a:lnTo>
                    <a:pt x="820" y="378"/>
                  </a:lnTo>
                  <a:lnTo>
                    <a:pt x="816" y="378"/>
                  </a:lnTo>
                  <a:lnTo>
                    <a:pt x="820" y="378"/>
                  </a:lnTo>
                  <a:lnTo>
                    <a:pt x="824" y="378"/>
                  </a:lnTo>
                  <a:lnTo>
                    <a:pt x="832" y="380"/>
                  </a:lnTo>
                  <a:lnTo>
                    <a:pt x="832" y="384"/>
                  </a:lnTo>
                  <a:lnTo>
                    <a:pt x="834" y="384"/>
                  </a:lnTo>
                  <a:lnTo>
                    <a:pt x="838" y="384"/>
                  </a:lnTo>
                  <a:lnTo>
                    <a:pt x="842" y="384"/>
                  </a:lnTo>
                  <a:lnTo>
                    <a:pt x="842" y="388"/>
                  </a:lnTo>
                  <a:lnTo>
                    <a:pt x="838" y="392"/>
                  </a:lnTo>
                  <a:lnTo>
                    <a:pt x="834" y="392"/>
                  </a:lnTo>
                  <a:lnTo>
                    <a:pt x="834" y="396"/>
                  </a:lnTo>
                  <a:lnTo>
                    <a:pt x="834" y="392"/>
                  </a:lnTo>
                  <a:lnTo>
                    <a:pt x="838" y="392"/>
                  </a:lnTo>
                  <a:lnTo>
                    <a:pt x="838" y="396"/>
                  </a:lnTo>
                  <a:lnTo>
                    <a:pt x="842" y="396"/>
                  </a:lnTo>
                  <a:lnTo>
                    <a:pt x="846" y="396"/>
                  </a:lnTo>
                  <a:lnTo>
                    <a:pt x="846" y="400"/>
                  </a:lnTo>
                  <a:lnTo>
                    <a:pt x="842" y="400"/>
                  </a:lnTo>
                  <a:lnTo>
                    <a:pt x="838" y="404"/>
                  </a:lnTo>
                  <a:lnTo>
                    <a:pt x="834" y="404"/>
                  </a:lnTo>
                  <a:lnTo>
                    <a:pt x="834" y="408"/>
                  </a:lnTo>
                  <a:lnTo>
                    <a:pt x="834" y="404"/>
                  </a:lnTo>
                  <a:lnTo>
                    <a:pt x="832" y="404"/>
                  </a:lnTo>
                  <a:lnTo>
                    <a:pt x="828" y="404"/>
                  </a:lnTo>
                  <a:lnTo>
                    <a:pt x="824" y="404"/>
                  </a:lnTo>
                  <a:lnTo>
                    <a:pt x="828" y="404"/>
                  </a:lnTo>
                  <a:lnTo>
                    <a:pt x="828" y="408"/>
                  </a:lnTo>
                  <a:lnTo>
                    <a:pt x="828" y="410"/>
                  </a:lnTo>
                  <a:lnTo>
                    <a:pt x="832" y="410"/>
                  </a:lnTo>
                  <a:lnTo>
                    <a:pt x="832" y="414"/>
                  </a:lnTo>
                  <a:lnTo>
                    <a:pt x="832" y="410"/>
                  </a:lnTo>
                  <a:lnTo>
                    <a:pt x="834" y="410"/>
                  </a:lnTo>
                  <a:lnTo>
                    <a:pt x="834" y="414"/>
                  </a:lnTo>
                  <a:lnTo>
                    <a:pt x="832" y="414"/>
                  </a:lnTo>
                  <a:lnTo>
                    <a:pt x="832" y="418"/>
                  </a:lnTo>
                  <a:lnTo>
                    <a:pt x="834" y="418"/>
                  </a:lnTo>
                  <a:lnTo>
                    <a:pt x="834" y="422"/>
                  </a:lnTo>
                  <a:lnTo>
                    <a:pt x="838" y="422"/>
                  </a:lnTo>
                  <a:lnTo>
                    <a:pt x="838" y="426"/>
                  </a:lnTo>
                  <a:lnTo>
                    <a:pt x="842" y="426"/>
                  </a:lnTo>
                  <a:lnTo>
                    <a:pt x="846" y="430"/>
                  </a:lnTo>
                  <a:lnTo>
                    <a:pt x="842" y="430"/>
                  </a:lnTo>
                  <a:lnTo>
                    <a:pt x="842" y="434"/>
                  </a:lnTo>
                  <a:lnTo>
                    <a:pt x="842" y="436"/>
                  </a:lnTo>
                  <a:lnTo>
                    <a:pt x="842" y="440"/>
                  </a:lnTo>
                  <a:lnTo>
                    <a:pt x="838" y="440"/>
                  </a:lnTo>
                  <a:lnTo>
                    <a:pt x="834" y="440"/>
                  </a:lnTo>
                  <a:lnTo>
                    <a:pt x="834" y="444"/>
                  </a:lnTo>
                  <a:lnTo>
                    <a:pt x="832" y="448"/>
                  </a:lnTo>
                  <a:lnTo>
                    <a:pt x="828" y="448"/>
                  </a:lnTo>
                  <a:lnTo>
                    <a:pt x="828" y="452"/>
                  </a:lnTo>
                  <a:lnTo>
                    <a:pt x="824" y="452"/>
                  </a:lnTo>
                  <a:lnTo>
                    <a:pt x="820" y="452"/>
                  </a:lnTo>
                  <a:lnTo>
                    <a:pt x="820" y="456"/>
                  </a:lnTo>
                  <a:lnTo>
                    <a:pt x="816" y="456"/>
                  </a:lnTo>
                  <a:lnTo>
                    <a:pt x="812" y="456"/>
                  </a:lnTo>
                  <a:lnTo>
                    <a:pt x="808" y="452"/>
                  </a:lnTo>
                  <a:lnTo>
                    <a:pt x="806" y="452"/>
                  </a:lnTo>
                  <a:lnTo>
                    <a:pt x="806" y="448"/>
                  </a:lnTo>
                  <a:lnTo>
                    <a:pt x="808" y="444"/>
                  </a:lnTo>
                  <a:lnTo>
                    <a:pt x="806" y="444"/>
                  </a:lnTo>
                  <a:lnTo>
                    <a:pt x="806" y="448"/>
                  </a:lnTo>
                  <a:lnTo>
                    <a:pt x="802" y="448"/>
                  </a:lnTo>
                  <a:lnTo>
                    <a:pt x="802" y="444"/>
                  </a:lnTo>
                  <a:lnTo>
                    <a:pt x="802" y="440"/>
                  </a:lnTo>
                  <a:lnTo>
                    <a:pt x="798" y="440"/>
                  </a:lnTo>
                  <a:lnTo>
                    <a:pt x="794" y="440"/>
                  </a:lnTo>
                  <a:lnTo>
                    <a:pt x="798" y="440"/>
                  </a:lnTo>
                  <a:lnTo>
                    <a:pt x="794" y="440"/>
                  </a:lnTo>
                  <a:lnTo>
                    <a:pt x="790" y="440"/>
                  </a:lnTo>
                  <a:lnTo>
                    <a:pt x="790" y="444"/>
                  </a:lnTo>
                  <a:lnTo>
                    <a:pt x="794" y="444"/>
                  </a:lnTo>
                  <a:lnTo>
                    <a:pt x="794" y="440"/>
                  </a:lnTo>
                  <a:lnTo>
                    <a:pt x="798" y="440"/>
                  </a:lnTo>
                  <a:lnTo>
                    <a:pt x="798" y="444"/>
                  </a:lnTo>
                  <a:lnTo>
                    <a:pt x="794" y="444"/>
                  </a:lnTo>
                  <a:lnTo>
                    <a:pt x="798" y="444"/>
                  </a:lnTo>
                  <a:lnTo>
                    <a:pt x="802" y="448"/>
                  </a:lnTo>
                  <a:lnTo>
                    <a:pt x="806" y="448"/>
                  </a:lnTo>
                  <a:lnTo>
                    <a:pt x="806" y="452"/>
                  </a:lnTo>
                  <a:lnTo>
                    <a:pt x="806" y="456"/>
                  </a:lnTo>
                  <a:lnTo>
                    <a:pt x="808" y="456"/>
                  </a:lnTo>
                  <a:lnTo>
                    <a:pt x="808" y="460"/>
                  </a:lnTo>
                  <a:lnTo>
                    <a:pt x="808" y="464"/>
                  </a:lnTo>
                  <a:lnTo>
                    <a:pt x="806" y="460"/>
                  </a:lnTo>
                  <a:lnTo>
                    <a:pt x="802" y="460"/>
                  </a:lnTo>
                  <a:lnTo>
                    <a:pt x="802" y="456"/>
                  </a:lnTo>
                  <a:lnTo>
                    <a:pt x="798" y="456"/>
                  </a:lnTo>
                  <a:lnTo>
                    <a:pt x="798" y="460"/>
                  </a:lnTo>
                  <a:lnTo>
                    <a:pt x="802" y="460"/>
                  </a:lnTo>
                  <a:lnTo>
                    <a:pt x="802" y="464"/>
                  </a:lnTo>
                  <a:lnTo>
                    <a:pt x="798" y="464"/>
                  </a:lnTo>
                  <a:lnTo>
                    <a:pt x="798" y="460"/>
                  </a:lnTo>
                  <a:lnTo>
                    <a:pt x="794" y="460"/>
                  </a:lnTo>
                  <a:lnTo>
                    <a:pt x="790" y="460"/>
                  </a:lnTo>
                  <a:lnTo>
                    <a:pt x="786" y="460"/>
                  </a:lnTo>
                  <a:lnTo>
                    <a:pt x="786" y="456"/>
                  </a:lnTo>
                  <a:lnTo>
                    <a:pt x="786" y="452"/>
                  </a:lnTo>
                  <a:lnTo>
                    <a:pt x="782" y="452"/>
                  </a:lnTo>
                  <a:lnTo>
                    <a:pt x="778" y="452"/>
                  </a:lnTo>
                  <a:lnTo>
                    <a:pt x="776" y="452"/>
                  </a:lnTo>
                  <a:lnTo>
                    <a:pt x="768" y="452"/>
                  </a:lnTo>
                  <a:lnTo>
                    <a:pt x="768" y="456"/>
                  </a:lnTo>
                  <a:lnTo>
                    <a:pt x="768" y="460"/>
                  </a:lnTo>
                  <a:lnTo>
                    <a:pt x="772" y="460"/>
                  </a:lnTo>
                  <a:lnTo>
                    <a:pt x="776" y="460"/>
                  </a:lnTo>
                  <a:lnTo>
                    <a:pt x="778" y="460"/>
                  </a:lnTo>
                  <a:lnTo>
                    <a:pt x="778" y="464"/>
                  </a:lnTo>
                  <a:lnTo>
                    <a:pt x="776" y="466"/>
                  </a:lnTo>
                  <a:lnTo>
                    <a:pt x="772" y="466"/>
                  </a:lnTo>
                  <a:lnTo>
                    <a:pt x="772" y="470"/>
                  </a:lnTo>
                  <a:lnTo>
                    <a:pt x="772" y="474"/>
                  </a:lnTo>
                  <a:lnTo>
                    <a:pt x="768" y="474"/>
                  </a:lnTo>
                  <a:lnTo>
                    <a:pt x="764" y="474"/>
                  </a:lnTo>
                  <a:lnTo>
                    <a:pt x="764" y="478"/>
                  </a:lnTo>
                  <a:lnTo>
                    <a:pt x="764" y="478"/>
                  </a:lnTo>
                  <a:lnTo>
                    <a:pt x="764" y="478"/>
                  </a:lnTo>
                  <a:close/>
                  <a:moveTo>
                    <a:pt x="408" y="354"/>
                  </a:moveTo>
                  <a:lnTo>
                    <a:pt x="410" y="358"/>
                  </a:lnTo>
                  <a:lnTo>
                    <a:pt x="414" y="358"/>
                  </a:lnTo>
                  <a:lnTo>
                    <a:pt x="410" y="358"/>
                  </a:lnTo>
                  <a:lnTo>
                    <a:pt x="408" y="358"/>
                  </a:lnTo>
                  <a:lnTo>
                    <a:pt x="408" y="354"/>
                  </a:lnTo>
                  <a:lnTo>
                    <a:pt x="408" y="354"/>
                  </a:lnTo>
                  <a:lnTo>
                    <a:pt x="408" y="354"/>
                  </a:lnTo>
                  <a:close/>
                  <a:moveTo>
                    <a:pt x="560" y="384"/>
                  </a:moveTo>
                  <a:lnTo>
                    <a:pt x="560" y="388"/>
                  </a:lnTo>
                  <a:lnTo>
                    <a:pt x="556" y="388"/>
                  </a:lnTo>
                  <a:lnTo>
                    <a:pt x="556" y="384"/>
                  </a:lnTo>
                  <a:lnTo>
                    <a:pt x="560" y="384"/>
                  </a:lnTo>
                  <a:lnTo>
                    <a:pt x="560" y="384"/>
                  </a:lnTo>
                  <a:lnTo>
                    <a:pt x="560" y="384"/>
                  </a:lnTo>
                  <a:close/>
                  <a:moveTo>
                    <a:pt x="1056" y="410"/>
                  </a:moveTo>
                  <a:lnTo>
                    <a:pt x="1052" y="410"/>
                  </a:lnTo>
                  <a:lnTo>
                    <a:pt x="1056" y="410"/>
                  </a:lnTo>
                  <a:lnTo>
                    <a:pt x="1060" y="410"/>
                  </a:lnTo>
                  <a:lnTo>
                    <a:pt x="1056" y="410"/>
                  </a:lnTo>
                  <a:lnTo>
                    <a:pt x="1056" y="410"/>
                  </a:lnTo>
                  <a:lnTo>
                    <a:pt x="1056" y="410"/>
                  </a:lnTo>
                  <a:close/>
                  <a:moveTo>
                    <a:pt x="466" y="418"/>
                  </a:moveTo>
                  <a:lnTo>
                    <a:pt x="462" y="418"/>
                  </a:lnTo>
                  <a:lnTo>
                    <a:pt x="466" y="418"/>
                  </a:lnTo>
                  <a:lnTo>
                    <a:pt x="466" y="418"/>
                  </a:lnTo>
                  <a:lnTo>
                    <a:pt x="466" y="418"/>
                  </a:lnTo>
                  <a:close/>
                  <a:moveTo>
                    <a:pt x="1088" y="426"/>
                  </a:moveTo>
                  <a:lnTo>
                    <a:pt x="1092" y="426"/>
                  </a:lnTo>
                  <a:lnTo>
                    <a:pt x="1092" y="430"/>
                  </a:lnTo>
                  <a:lnTo>
                    <a:pt x="1088" y="430"/>
                  </a:lnTo>
                  <a:lnTo>
                    <a:pt x="1088" y="426"/>
                  </a:lnTo>
                  <a:lnTo>
                    <a:pt x="1088" y="426"/>
                  </a:lnTo>
                  <a:lnTo>
                    <a:pt x="1088" y="426"/>
                  </a:lnTo>
                  <a:close/>
                  <a:moveTo>
                    <a:pt x="996" y="542"/>
                  </a:moveTo>
                  <a:lnTo>
                    <a:pt x="1000" y="546"/>
                  </a:lnTo>
                  <a:lnTo>
                    <a:pt x="1004" y="546"/>
                  </a:lnTo>
                  <a:lnTo>
                    <a:pt x="1000" y="550"/>
                  </a:lnTo>
                  <a:lnTo>
                    <a:pt x="996" y="550"/>
                  </a:lnTo>
                  <a:lnTo>
                    <a:pt x="992" y="550"/>
                  </a:lnTo>
                  <a:lnTo>
                    <a:pt x="992" y="546"/>
                  </a:lnTo>
                  <a:lnTo>
                    <a:pt x="992" y="542"/>
                  </a:lnTo>
                  <a:lnTo>
                    <a:pt x="988" y="542"/>
                  </a:lnTo>
                  <a:lnTo>
                    <a:pt x="992" y="542"/>
                  </a:lnTo>
                  <a:lnTo>
                    <a:pt x="996" y="542"/>
                  </a:lnTo>
                  <a:lnTo>
                    <a:pt x="996" y="542"/>
                  </a:lnTo>
                  <a:lnTo>
                    <a:pt x="996" y="542"/>
                  </a:lnTo>
                  <a:close/>
                  <a:moveTo>
                    <a:pt x="1084" y="596"/>
                  </a:moveTo>
                  <a:lnTo>
                    <a:pt x="1080" y="596"/>
                  </a:lnTo>
                  <a:lnTo>
                    <a:pt x="1080" y="600"/>
                  </a:lnTo>
                  <a:lnTo>
                    <a:pt x="1084" y="600"/>
                  </a:lnTo>
                  <a:lnTo>
                    <a:pt x="1080" y="600"/>
                  </a:lnTo>
                  <a:lnTo>
                    <a:pt x="1080" y="596"/>
                  </a:lnTo>
                  <a:lnTo>
                    <a:pt x="1076" y="596"/>
                  </a:lnTo>
                  <a:lnTo>
                    <a:pt x="1076" y="594"/>
                  </a:lnTo>
                  <a:lnTo>
                    <a:pt x="1080" y="594"/>
                  </a:lnTo>
                  <a:lnTo>
                    <a:pt x="1080" y="596"/>
                  </a:lnTo>
                  <a:lnTo>
                    <a:pt x="1084" y="596"/>
                  </a:lnTo>
                  <a:lnTo>
                    <a:pt x="1084" y="596"/>
                  </a:lnTo>
                  <a:lnTo>
                    <a:pt x="1084" y="596"/>
                  </a:lnTo>
                  <a:close/>
                  <a:moveTo>
                    <a:pt x="862" y="612"/>
                  </a:moveTo>
                  <a:lnTo>
                    <a:pt x="862" y="616"/>
                  </a:lnTo>
                  <a:lnTo>
                    <a:pt x="858" y="616"/>
                  </a:lnTo>
                  <a:lnTo>
                    <a:pt x="858" y="612"/>
                  </a:lnTo>
                  <a:lnTo>
                    <a:pt x="862" y="612"/>
                  </a:lnTo>
                  <a:lnTo>
                    <a:pt x="862" y="612"/>
                  </a:lnTo>
                  <a:lnTo>
                    <a:pt x="862" y="612"/>
                  </a:lnTo>
                  <a:close/>
                  <a:moveTo>
                    <a:pt x="1130" y="682"/>
                  </a:moveTo>
                  <a:lnTo>
                    <a:pt x="1130" y="680"/>
                  </a:lnTo>
                  <a:lnTo>
                    <a:pt x="1130" y="682"/>
                  </a:lnTo>
                  <a:lnTo>
                    <a:pt x="1130" y="682"/>
                  </a:lnTo>
                  <a:lnTo>
                    <a:pt x="1130" y="682"/>
                  </a:lnTo>
                  <a:close/>
                  <a:moveTo>
                    <a:pt x="1122" y="682"/>
                  </a:moveTo>
                  <a:lnTo>
                    <a:pt x="1126" y="682"/>
                  </a:lnTo>
                  <a:lnTo>
                    <a:pt x="1130" y="686"/>
                  </a:lnTo>
                  <a:lnTo>
                    <a:pt x="1126" y="686"/>
                  </a:lnTo>
                  <a:lnTo>
                    <a:pt x="1122" y="686"/>
                  </a:lnTo>
                  <a:lnTo>
                    <a:pt x="1126" y="686"/>
                  </a:lnTo>
                  <a:lnTo>
                    <a:pt x="1126" y="682"/>
                  </a:lnTo>
                  <a:lnTo>
                    <a:pt x="1122" y="682"/>
                  </a:lnTo>
                  <a:lnTo>
                    <a:pt x="1122" y="682"/>
                  </a:lnTo>
                  <a:lnTo>
                    <a:pt x="1122" y="682"/>
                  </a:lnTo>
                  <a:close/>
                  <a:moveTo>
                    <a:pt x="160" y="758"/>
                  </a:moveTo>
                  <a:lnTo>
                    <a:pt x="160" y="754"/>
                  </a:lnTo>
                  <a:lnTo>
                    <a:pt x="156" y="754"/>
                  </a:lnTo>
                  <a:lnTo>
                    <a:pt x="156" y="750"/>
                  </a:lnTo>
                  <a:lnTo>
                    <a:pt x="156" y="746"/>
                  </a:lnTo>
                  <a:lnTo>
                    <a:pt x="152" y="746"/>
                  </a:lnTo>
                  <a:lnTo>
                    <a:pt x="156" y="746"/>
                  </a:lnTo>
                  <a:lnTo>
                    <a:pt x="152" y="746"/>
                  </a:lnTo>
                  <a:lnTo>
                    <a:pt x="152" y="742"/>
                  </a:lnTo>
                  <a:lnTo>
                    <a:pt x="156" y="742"/>
                  </a:lnTo>
                  <a:lnTo>
                    <a:pt x="156" y="746"/>
                  </a:lnTo>
                  <a:lnTo>
                    <a:pt x="160" y="750"/>
                  </a:lnTo>
                  <a:lnTo>
                    <a:pt x="164" y="750"/>
                  </a:lnTo>
                  <a:lnTo>
                    <a:pt x="164" y="754"/>
                  </a:lnTo>
                  <a:lnTo>
                    <a:pt x="164" y="758"/>
                  </a:lnTo>
                  <a:lnTo>
                    <a:pt x="160" y="758"/>
                  </a:lnTo>
                  <a:lnTo>
                    <a:pt x="160" y="758"/>
                  </a:lnTo>
                  <a:lnTo>
                    <a:pt x="160" y="758"/>
                  </a:lnTo>
                  <a:close/>
                  <a:moveTo>
                    <a:pt x="168" y="766"/>
                  </a:moveTo>
                  <a:lnTo>
                    <a:pt x="168" y="762"/>
                  </a:lnTo>
                  <a:lnTo>
                    <a:pt x="172" y="762"/>
                  </a:lnTo>
                  <a:lnTo>
                    <a:pt x="172" y="758"/>
                  </a:lnTo>
                  <a:lnTo>
                    <a:pt x="168" y="758"/>
                  </a:lnTo>
                  <a:lnTo>
                    <a:pt x="172" y="758"/>
                  </a:lnTo>
                  <a:lnTo>
                    <a:pt x="172" y="762"/>
                  </a:lnTo>
                  <a:lnTo>
                    <a:pt x="168" y="762"/>
                  </a:lnTo>
                  <a:lnTo>
                    <a:pt x="168" y="758"/>
                  </a:lnTo>
                  <a:lnTo>
                    <a:pt x="168" y="754"/>
                  </a:lnTo>
                  <a:lnTo>
                    <a:pt x="172" y="754"/>
                  </a:lnTo>
                  <a:lnTo>
                    <a:pt x="172" y="758"/>
                  </a:lnTo>
                  <a:lnTo>
                    <a:pt x="176" y="758"/>
                  </a:lnTo>
                  <a:lnTo>
                    <a:pt x="176" y="762"/>
                  </a:lnTo>
                  <a:lnTo>
                    <a:pt x="176" y="768"/>
                  </a:lnTo>
                  <a:lnTo>
                    <a:pt x="172" y="768"/>
                  </a:lnTo>
                  <a:lnTo>
                    <a:pt x="172" y="766"/>
                  </a:lnTo>
                  <a:lnTo>
                    <a:pt x="176" y="766"/>
                  </a:lnTo>
                  <a:lnTo>
                    <a:pt x="176" y="762"/>
                  </a:lnTo>
                  <a:lnTo>
                    <a:pt x="172" y="766"/>
                  </a:lnTo>
                  <a:lnTo>
                    <a:pt x="172" y="768"/>
                  </a:lnTo>
                  <a:lnTo>
                    <a:pt x="168" y="768"/>
                  </a:lnTo>
                  <a:lnTo>
                    <a:pt x="168" y="766"/>
                  </a:lnTo>
                  <a:lnTo>
                    <a:pt x="168" y="766"/>
                  </a:lnTo>
                  <a:lnTo>
                    <a:pt x="168" y="766"/>
                  </a:lnTo>
                  <a:close/>
                  <a:moveTo>
                    <a:pt x="138" y="780"/>
                  </a:moveTo>
                  <a:lnTo>
                    <a:pt x="134" y="776"/>
                  </a:lnTo>
                  <a:lnTo>
                    <a:pt x="134" y="772"/>
                  </a:lnTo>
                  <a:lnTo>
                    <a:pt x="130" y="772"/>
                  </a:lnTo>
                  <a:lnTo>
                    <a:pt x="126" y="768"/>
                  </a:lnTo>
                  <a:lnTo>
                    <a:pt x="126" y="766"/>
                  </a:lnTo>
                  <a:lnTo>
                    <a:pt x="124" y="766"/>
                  </a:lnTo>
                  <a:lnTo>
                    <a:pt x="124" y="762"/>
                  </a:lnTo>
                  <a:lnTo>
                    <a:pt x="126" y="762"/>
                  </a:lnTo>
                  <a:lnTo>
                    <a:pt x="124" y="762"/>
                  </a:lnTo>
                  <a:lnTo>
                    <a:pt x="120" y="762"/>
                  </a:lnTo>
                  <a:lnTo>
                    <a:pt x="120" y="758"/>
                  </a:lnTo>
                  <a:lnTo>
                    <a:pt x="124" y="758"/>
                  </a:lnTo>
                  <a:lnTo>
                    <a:pt x="126" y="758"/>
                  </a:lnTo>
                  <a:lnTo>
                    <a:pt x="126" y="754"/>
                  </a:lnTo>
                  <a:lnTo>
                    <a:pt x="130" y="754"/>
                  </a:lnTo>
                  <a:lnTo>
                    <a:pt x="130" y="758"/>
                  </a:lnTo>
                  <a:lnTo>
                    <a:pt x="134" y="762"/>
                  </a:lnTo>
                  <a:lnTo>
                    <a:pt x="130" y="762"/>
                  </a:lnTo>
                  <a:lnTo>
                    <a:pt x="130" y="758"/>
                  </a:lnTo>
                  <a:lnTo>
                    <a:pt x="126" y="758"/>
                  </a:lnTo>
                  <a:lnTo>
                    <a:pt x="126" y="762"/>
                  </a:lnTo>
                  <a:lnTo>
                    <a:pt x="130" y="762"/>
                  </a:lnTo>
                  <a:lnTo>
                    <a:pt x="134" y="762"/>
                  </a:lnTo>
                  <a:lnTo>
                    <a:pt x="130" y="762"/>
                  </a:lnTo>
                  <a:lnTo>
                    <a:pt x="130" y="766"/>
                  </a:lnTo>
                  <a:lnTo>
                    <a:pt x="130" y="762"/>
                  </a:lnTo>
                  <a:lnTo>
                    <a:pt x="126" y="762"/>
                  </a:lnTo>
                  <a:lnTo>
                    <a:pt x="130" y="766"/>
                  </a:lnTo>
                  <a:lnTo>
                    <a:pt x="130" y="768"/>
                  </a:lnTo>
                  <a:lnTo>
                    <a:pt x="134" y="768"/>
                  </a:lnTo>
                  <a:lnTo>
                    <a:pt x="134" y="772"/>
                  </a:lnTo>
                  <a:lnTo>
                    <a:pt x="138" y="772"/>
                  </a:lnTo>
                  <a:lnTo>
                    <a:pt x="138" y="776"/>
                  </a:lnTo>
                  <a:lnTo>
                    <a:pt x="142" y="776"/>
                  </a:lnTo>
                  <a:lnTo>
                    <a:pt x="138" y="780"/>
                  </a:lnTo>
                  <a:lnTo>
                    <a:pt x="138" y="780"/>
                  </a:lnTo>
                  <a:lnTo>
                    <a:pt x="138" y="780"/>
                  </a:lnTo>
                  <a:close/>
                  <a:moveTo>
                    <a:pt x="182" y="776"/>
                  </a:moveTo>
                  <a:lnTo>
                    <a:pt x="182" y="780"/>
                  </a:lnTo>
                  <a:lnTo>
                    <a:pt x="180" y="780"/>
                  </a:lnTo>
                  <a:lnTo>
                    <a:pt x="180" y="776"/>
                  </a:lnTo>
                  <a:lnTo>
                    <a:pt x="182" y="776"/>
                  </a:lnTo>
                  <a:lnTo>
                    <a:pt x="182" y="776"/>
                  </a:lnTo>
                  <a:lnTo>
                    <a:pt x="182" y="776"/>
                  </a:lnTo>
                  <a:close/>
                  <a:moveTo>
                    <a:pt x="182" y="780"/>
                  </a:moveTo>
                  <a:lnTo>
                    <a:pt x="182" y="784"/>
                  </a:lnTo>
                  <a:lnTo>
                    <a:pt x="182" y="788"/>
                  </a:lnTo>
                  <a:lnTo>
                    <a:pt x="180" y="784"/>
                  </a:lnTo>
                  <a:lnTo>
                    <a:pt x="182" y="780"/>
                  </a:lnTo>
                  <a:lnTo>
                    <a:pt x="182" y="780"/>
                  </a:lnTo>
                  <a:lnTo>
                    <a:pt x="182" y="780"/>
                  </a:lnTo>
                  <a:close/>
                  <a:moveTo>
                    <a:pt x="884" y="8"/>
                  </a:moveTo>
                  <a:lnTo>
                    <a:pt x="888" y="4"/>
                  </a:lnTo>
                  <a:lnTo>
                    <a:pt x="890" y="8"/>
                  </a:lnTo>
                  <a:lnTo>
                    <a:pt x="888" y="8"/>
                  </a:lnTo>
                  <a:lnTo>
                    <a:pt x="884" y="8"/>
                  </a:lnTo>
                  <a:lnTo>
                    <a:pt x="884" y="8"/>
                  </a:lnTo>
                  <a:lnTo>
                    <a:pt x="884" y="8"/>
                  </a:lnTo>
                  <a:close/>
                  <a:moveTo>
                    <a:pt x="698" y="50"/>
                  </a:moveTo>
                  <a:lnTo>
                    <a:pt x="694" y="50"/>
                  </a:lnTo>
                  <a:lnTo>
                    <a:pt x="694" y="46"/>
                  </a:lnTo>
                  <a:lnTo>
                    <a:pt x="698" y="46"/>
                  </a:lnTo>
                  <a:lnTo>
                    <a:pt x="698" y="50"/>
                  </a:lnTo>
                  <a:lnTo>
                    <a:pt x="698" y="50"/>
                  </a:lnTo>
                  <a:lnTo>
                    <a:pt x="698" y="50"/>
                  </a:lnTo>
                  <a:close/>
                  <a:moveTo>
                    <a:pt x="1052" y="50"/>
                  </a:moveTo>
                  <a:lnTo>
                    <a:pt x="1048" y="50"/>
                  </a:lnTo>
                  <a:lnTo>
                    <a:pt x="1048" y="46"/>
                  </a:lnTo>
                  <a:lnTo>
                    <a:pt x="1052" y="46"/>
                  </a:lnTo>
                  <a:lnTo>
                    <a:pt x="1056" y="46"/>
                  </a:lnTo>
                  <a:lnTo>
                    <a:pt x="1056" y="50"/>
                  </a:lnTo>
                  <a:lnTo>
                    <a:pt x="1052" y="50"/>
                  </a:lnTo>
                  <a:lnTo>
                    <a:pt x="1052" y="50"/>
                  </a:lnTo>
                  <a:lnTo>
                    <a:pt x="1052" y="50"/>
                  </a:lnTo>
                  <a:close/>
                  <a:moveTo>
                    <a:pt x="650" y="76"/>
                  </a:moveTo>
                  <a:lnTo>
                    <a:pt x="652" y="76"/>
                  </a:lnTo>
                  <a:lnTo>
                    <a:pt x="650" y="76"/>
                  </a:lnTo>
                  <a:lnTo>
                    <a:pt x="646" y="76"/>
                  </a:lnTo>
                  <a:lnTo>
                    <a:pt x="642" y="76"/>
                  </a:lnTo>
                  <a:lnTo>
                    <a:pt x="638" y="76"/>
                  </a:lnTo>
                  <a:lnTo>
                    <a:pt x="634" y="76"/>
                  </a:lnTo>
                  <a:lnTo>
                    <a:pt x="638" y="76"/>
                  </a:lnTo>
                  <a:lnTo>
                    <a:pt x="646" y="76"/>
                  </a:lnTo>
                  <a:lnTo>
                    <a:pt x="650" y="76"/>
                  </a:lnTo>
                  <a:lnTo>
                    <a:pt x="650" y="76"/>
                  </a:lnTo>
                  <a:lnTo>
                    <a:pt x="650" y="76"/>
                  </a:lnTo>
                  <a:close/>
                  <a:moveTo>
                    <a:pt x="778" y="120"/>
                  </a:moveTo>
                  <a:lnTo>
                    <a:pt x="782" y="120"/>
                  </a:lnTo>
                  <a:lnTo>
                    <a:pt x="786" y="120"/>
                  </a:lnTo>
                  <a:lnTo>
                    <a:pt x="790" y="120"/>
                  </a:lnTo>
                  <a:lnTo>
                    <a:pt x="790" y="124"/>
                  </a:lnTo>
                  <a:lnTo>
                    <a:pt x="786" y="124"/>
                  </a:lnTo>
                  <a:lnTo>
                    <a:pt x="782" y="124"/>
                  </a:lnTo>
                  <a:lnTo>
                    <a:pt x="778" y="124"/>
                  </a:lnTo>
                  <a:lnTo>
                    <a:pt x="776" y="128"/>
                  </a:lnTo>
                  <a:lnTo>
                    <a:pt x="772" y="128"/>
                  </a:lnTo>
                  <a:lnTo>
                    <a:pt x="772" y="124"/>
                  </a:lnTo>
                  <a:lnTo>
                    <a:pt x="776" y="124"/>
                  </a:lnTo>
                  <a:lnTo>
                    <a:pt x="776" y="120"/>
                  </a:lnTo>
                  <a:lnTo>
                    <a:pt x="778" y="120"/>
                  </a:lnTo>
                  <a:lnTo>
                    <a:pt x="778" y="120"/>
                  </a:lnTo>
                  <a:lnTo>
                    <a:pt x="778" y="120"/>
                  </a:lnTo>
                  <a:close/>
                  <a:moveTo>
                    <a:pt x="944" y="132"/>
                  </a:moveTo>
                  <a:lnTo>
                    <a:pt x="940" y="132"/>
                  </a:lnTo>
                  <a:lnTo>
                    <a:pt x="936" y="132"/>
                  </a:lnTo>
                  <a:lnTo>
                    <a:pt x="940" y="132"/>
                  </a:lnTo>
                  <a:lnTo>
                    <a:pt x="940" y="128"/>
                  </a:lnTo>
                  <a:lnTo>
                    <a:pt x="940" y="132"/>
                  </a:lnTo>
                  <a:lnTo>
                    <a:pt x="944" y="132"/>
                  </a:lnTo>
                  <a:lnTo>
                    <a:pt x="948" y="132"/>
                  </a:lnTo>
                  <a:lnTo>
                    <a:pt x="944" y="132"/>
                  </a:lnTo>
                  <a:lnTo>
                    <a:pt x="944" y="132"/>
                  </a:lnTo>
                  <a:lnTo>
                    <a:pt x="944" y="132"/>
                  </a:lnTo>
                  <a:close/>
                  <a:moveTo>
                    <a:pt x="748" y="138"/>
                  </a:moveTo>
                  <a:lnTo>
                    <a:pt x="746" y="142"/>
                  </a:lnTo>
                  <a:lnTo>
                    <a:pt x="746" y="146"/>
                  </a:lnTo>
                  <a:lnTo>
                    <a:pt x="746" y="142"/>
                  </a:lnTo>
                  <a:lnTo>
                    <a:pt x="742" y="142"/>
                  </a:lnTo>
                  <a:lnTo>
                    <a:pt x="746" y="142"/>
                  </a:lnTo>
                  <a:lnTo>
                    <a:pt x="746" y="138"/>
                  </a:lnTo>
                  <a:lnTo>
                    <a:pt x="748" y="138"/>
                  </a:lnTo>
                  <a:lnTo>
                    <a:pt x="748" y="138"/>
                  </a:lnTo>
                  <a:lnTo>
                    <a:pt x="748" y="138"/>
                  </a:lnTo>
                  <a:close/>
                  <a:moveTo>
                    <a:pt x="556" y="146"/>
                  </a:moveTo>
                  <a:lnTo>
                    <a:pt x="552" y="146"/>
                  </a:lnTo>
                  <a:lnTo>
                    <a:pt x="556" y="146"/>
                  </a:lnTo>
                  <a:lnTo>
                    <a:pt x="556" y="146"/>
                  </a:lnTo>
                  <a:lnTo>
                    <a:pt x="556" y="146"/>
                  </a:lnTo>
                  <a:close/>
                  <a:moveTo>
                    <a:pt x="894" y="154"/>
                  </a:moveTo>
                  <a:lnTo>
                    <a:pt x="898" y="154"/>
                  </a:lnTo>
                  <a:lnTo>
                    <a:pt x="898" y="158"/>
                  </a:lnTo>
                  <a:lnTo>
                    <a:pt x="894" y="158"/>
                  </a:lnTo>
                  <a:lnTo>
                    <a:pt x="890" y="158"/>
                  </a:lnTo>
                  <a:lnTo>
                    <a:pt x="894" y="158"/>
                  </a:lnTo>
                  <a:lnTo>
                    <a:pt x="894" y="154"/>
                  </a:lnTo>
                  <a:lnTo>
                    <a:pt x="894" y="154"/>
                  </a:lnTo>
                  <a:lnTo>
                    <a:pt x="894" y="154"/>
                  </a:lnTo>
                  <a:close/>
                  <a:moveTo>
                    <a:pt x="786" y="164"/>
                  </a:moveTo>
                  <a:lnTo>
                    <a:pt x="790" y="164"/>
                  </a:lnTo>
                  <a:lnTo>
                    <a:pt x="794" y="164"/>
                  </a:lnTo>
                  <a:lnTo>
                    <a:pt x="790" y="168"/>
                  </a:lnTo>
                  <a:lnTo>
                    <a:pt x="790" y="164"/>
                  </a:lnTo>
                  <a:lnTo>
                    <a:pt x="786" y="164"/>
                  </a:lnTo>
                  <a:lnTo>
                    <a:pt x="782" y="164"/>
                  </a:lnTo>
                  <a:lnTo>
                    <a:pt x="786" y="164"/>
                  </a:lnTo>
                  <a:lnTo>
                    <a:pt x="786" y="164"/>
                  </a:lnTo>
                  <a:lnTo>
                    <a:pt x="786" y="164"/>
                  </a:lnTo>
                  <a:close/>
                  <a:moveTo>
                    <a:pt x="806" y="194"/>
                  </a:moveTo>
                  <a:lnTo>
                    <a:pt x="808" y="194"/>
                  </a:lnTo>
                  <a:lnTo>
                    <a:pt x="806" y="194"/>
                  </a:lnTo>
                  <a:lnTo>
                    <a:pt x="806" y="194"/>
                  </a:lnTo>
                  <a:lnTo>
                    <a:pt x="806" y="194"/>
                  </a:lnTo>
                  <a:close/>
                  <a:moveTo>
                    <a:pt x="540" y="198"/>
                  </a:moveTo>
                  <a:lnTo>
                    <a:pt x="544" y="202"/>
                  </a:lnTo>
                  <a:lnTo>
                    <a:pt x="540" y="206"/>
                  </a:lnTo>
                  <a:lnTo>
                    <a:pt x="536" y="206"/>
                  </a:lnTo>
                  <a:lnTo>
                    <a:pt x="534" y="206"/>
                  </a:lnTo>
                  <a:lnTo>
                    <a:pt x="530" y="206"/>
                  </a:lnTo>
                  <a:lnTo>
                    <a:pt x="526" y="206"/>
                  </a:lnTo>
                  <a:lnTo>
                    <a:pt x="522" y="206"/>
                  </a:lnTo>
                  <a:lnTo>
                    <a:pt x="526" y="206"/>
                  </a:lnTo>
                  <a:lnTo>
                    <a:pt x="522" y="206"/>
                  </a:lnTo>
                  <a:lnTo>
                    <a:pt x="518" y="206"/>
                  </a:lnTo>
                  <a:lnTo>
                    <a:pt x="518" y="202"/>
                  </a:lnTo>
                  <a:lnTo>
                    <a:pt x="522" y="202"/>
                  </a:lnTo>
                  <a:lnTo>
                    <a:pt x="526" y="202"/>
                  </a:lnTo>
                  <a:lnTo>
                    <a:pt x="530" y="198"/>
                  </a:lnTo>
                  <a:lnTo>
                    <a:pt x="534" y="198"/>
                  </a:lnTo>
                  <a:lnTo>
                    <a:pt x="536" y="198"/>
                  </a:lnTo>
                  <a:lnTo>
                    <a:pt x="540" y="198"/>
                  </a:lnTo>
                  <a:lnTo>
                    <a:pt x="540" y="198"/>
                  </a:lnTo>
                  <a:lnTo>
                    <a:pt x="540" y="198"/>
                  </a:lnTo>
                  <a:close/>
                  <a:moveTo>
                    <a:pt x="880" y="206"/>
                  </a:moveTo>
                  <a:lnTo>
                    <a:pt x="876" y="206"/>
                  </a:lnTo>
                  <a:lnTo>
                    <a:pt x="876" y="208"/>
                  </a:lnTo>
                  <a:lnTo>
                    <a:pt x="880" y="208"/>
                  </a:lnTo>
                  <a:lnTo>
                    <a:pt x="880" y="212"/>
                  </a:lnTo>
                  <a:lnTo>
                    <a:pt x="876" y="212"/>
                  </a:lnTo>
                  <a:lnTo>
                    <a:pt x="876" y="208"/>
                  </a:lnTo>
                  <a:lnTo>
                    <a:pt x="872" y="208"/>
                  </a:lnTo>
                  <a:lnTo>
                    <a:pt x="872" y="212"/>
                  </a:lnTo>
                  <a:lnTo>
                    <a:pt x="868" y="212"/>
                  </a:lnTo>
                  <a:lnTo>
                    <a:pt x="868" y="208"/>
                  </a:lnTo>
                  <a:lnTo>
                    <a:pt x="864" y="208"/>
                  </a:lnTo>
                  <a:lnTo>
                    <a:pt x="868" y="208"/>
                  </a:lnTo>
                  <a:lnTo>
                    <a:pt x="872" y="206"/>
                  </a:lnTo>
                  <a:lnTo>
                    <a:pt x="876" y="206"/>
                  </a:lnTo>
                  <a:lnTo>
                    <a:pt x="876" y="202"/>
                  </a:lnTo>
                  <a:lnTo>
                    <a:pt x="880" y="206"/>
                  </a:lnTo>
                  <a:lnTo>
                    <a:pt x="880" y="206"/>
                  </a:lnTo>
                  <a:lnTo>
                    <a:pt x="880" y="206"/>
                  </a:lnTo>
                  <a:close/>
                  <a:moveTo>
                    <a:pt x="284" y="208"/>
                  </a:moveTo>
                  <a:lnTo>
                    <a:pt x="284" y="212"/>
                  </a:lnTo>
                  <a:lnTo>
                    <a:pt x="280" y="212"/>
                  </a:lnTo>
                  <a:lnTo>
                    <a:pt x="284" y="212"/>
                  </a:lnTo>
                  <a:lnTo>
                    <a:pt x="284" y="208"/>
                  </a:lnTo>
                  <a:lnTo>
                    <a:pt x="284" y="208"/>
                  </a:lnTo>
                  <a:lnTo>
                    <a:pt x="284" y="208"/>
                  </a:lnTo>
                  <a:close/>
                  <a:moveTo>
                    <a:pt x="262" y="208"/>
                  </a:moveTo>
                  <a:lnTo>
                    <a:pt x="266" y="208"/>
                  </a:lnTo>
                  <a:lnTo>
                    <a:pt x="262" y="208"/>
                  </a:lnTo>
                  <a:lnTo>
                    <a:pt x="258" y="208"/>
                  </a:lnTo>
                  <a:lnTo>
                    <a:pt x="262" y="208"/>
                  </a:lnTo>
                  <a:lnTo>
                    <a:pt x="262" y="208"/>
                  </a:lnTo>
                  <a:lnTo>
                    <a:pt x="262" y="208"/>
                  </a:lnTo>
                  <a:close/>
                  <a:moveTo>
                    <a:pt x="534" y="208"/>
                  </a:moveTo>
                  <a:lnTo>
                    <a:pt x="530" y="212"/>
                  </a:lnTo>
                  <a:lnTo>
                    <a:pt x="526" y="212"/>
                  </a:lnTo>
                  <a:lnTo>
                    <a:pt x="526" y="208"/>
                  </a:lnTo>
                  <a:lnTo>
                    <a:pt x="530" y="208"/>
                  </a:lnTo>
                  <a:lnTo>
                    <a:pt x="534" y="208"/>
                  </a:lnTo>
                  <a:lnTo>
                    <a:pt x="534" y="208"/>
                  </a:lnTo>
                  <a:lnTo>
                    <a:pt x="534" y="208"/>
                  </a:lnTo>
                  <a:close/>
                  <a:moveTo>
                    <a:pt x="574" y="220"/>
                  </a:moveTo>
                  <a:lnTo>
                    <a:pt x="574" y="216"/>
                  </a:lnTo>
                  <a:lnTo>
                    <a:pt x="570" y="220"/>
                  </a:lnTo>
                  <a:lnTo>
                    <a:pt x="566" y="220"/>
                  </a:lnTo>
                  <a:lnTo>
                    <a:pt x="566" y="216"/>
                  </a:lnTo>
                  <a:lnTo>
                    <a:pt x="570" y="216"/>
                  </a:lnTo>
                  <a:lnTo>
                    <a:pt x="574" y="216"/>
                  </a:lnTo>
                  <a:lnTo>
                    <a:pt x="578" y="216"/>
                  </a:lnTo>
                  <a:lnTo>
                    <a:pt x="578" y="220"/>
                  </a:lnTo>
                  <a:lnTo>
                    <a:pt x="574" y="220"/>
                  </a:lnTo>
                  <a:lnTo>
                    <a:pt x="574" y="220"/>
                  </a:lnTo>
                  <a:lnTo>
                    <a:pt x="574" y="220"/>
                  </a:lnTo>
                  <a:close/>
                  <a:moveTo>
                    <a:pt x="862" y="298"/>
                  </a:moveTo>
                  <a:lnTo>
                    <a:pt x="864" y="302"/>
                  </a:lnTo>
                  <a:lnTo>
                    <a:pt x="862" y="302"/>
                  </a:lnTo>
                  <a:lnTo>
                    <a:pt x="862" y="298"/>
                  </a:lnTo>
                  <a:lnTo>
                    <a:pt x="862" y="298"/>
                  </a:lnTo>
                  <a:lnTo>
                    <a:pt x="862" y="298"/>
                  </a:lnTo>
                  <a:close/>
                  <a:moveTo>
                    <a:pt x="868" y="302"/>
                  </a:moveTo>
                  <a:lnTo>
                    <a:pt x="872" y="302"/>
                  </a:lnTo>
                  <a:lnTo>
                    <a:pt x="872" y="306"/>
                  </a:lnTo>
                  <a:lnTo>
                    <a:pt x="868" y="306"/>
                  </a:lnTo>
                  <a:lnTo>
                    <a:pt x="868" y="302"/>
                  </a:lnTo>
                  <a:lnTo>
                    <a:pt x="868" y="302"/>
                  </a:lnTo>
                  <a:lnTo>
                    <a:pt x="868" y="302"/>
                  </a:lnTo>
                  <a:close/>
                  <a:moveTo>
                    <a:pt x="876" y="302"/>
                  </a:moveTo>
                  <a:lnTo>
                    <a:pt x="880" y="302"/>
                  </a:lnTo>
                  <a:lnTo>
                    <a:pt x="880" y="306"/>
                  </a:lnTo>
                  <a:lnTo>
                    <a:pt x="876" y="306"/>
                  </a:lnTo>
                  <a:lnTo>
                    <a:pt x="876" y="302"/>
                  </a:lnTo>
                  <a:lnTo>
                    <a:pt x="876" y="302"/>
                  </a:lnTo>
                  <a:lnTo>
                    <a:pt x="876" y="302"/>
                  </a:lnTo>
                  <a:close/>
                  <a:moveTo>
                    <a:pt x="776" y="306"/>
                  </a:moveTo>
                  <a:lnTo>
                    <a:pt x="778" y="306"/>
                  </a:lnTo>
                  <a:lnTo>
                    <a:pt x="778" y="310"/>
                  </a:lnTo>
                  <a:lnTo>
                    <a:pt x="778" y="306"/>
                  </a:lnTo>
                  <a:lnTo>
                    <a:pt x="776" y="306"/>
                  </a:lnTo>
                  <a:lnTo>
                    <a:pt x="776" y="306"/>
                  </a:lnTo>
                  <a:lnTo>
                    <a:pt x="776" y="306"/>
                  </a:lnTo>
                  <a:close/>
                  <a:moveTo>
                    <a:pt x="646" y="318"/>
                  </a:moveTo>
                  <a:lnTo>
                    <a:pt x="646" y="322"/>
                  </a:lnTo>
                  <a:lnTo>
                    <a:pt x="646" y="318"/>
                  </a:lnTo>
                  <a:lnTo>
                    <a:pt x="646" y="318"/>
                  </a:lnTo>
                  <a:lnTo>
                    <a:pt x="646" y="318"/>
                  </a:lnTo>
                  <a:close/>
                  <a:moveTo>
                    <a:pt x="626" y="332"/>
                  </a:moveTo>
                  <a:lnTo>
                    <a:pt x="630" y="332"/>
                  </a:lnTo>
                  <a:lnTo>
                    <a:pt x="630" y="336"/>
                  </a:lnTo>
                  <a:lnTo>
                    <a:pt x="626" y="336"/>
                  </a:lnTo>
                  <a:lnTo>
                    <a:pt x="626" y="332"/>
                  </a:lnTo>
                  <a:lnTo>
                    <a:pt x="626" y="332"/>
                  </a:lnTo>
                  <a:lnTo>
                    <a:pt x="626" y="332"/>
                  </a:lnTo>
                  <a:close/>
                  <a:moveTo>
                    <a:pt x="336" y="350"/>
                  </a:moveTo>
                  <a:lnTo>
                    <a:pt x="340" y="350"/>
                  </a:lnTo>
                  <a:lnTo>
                    <a:pt x="336" y="350"/>
                  </a:lnTo>
                  <a:lnTo>
                    <a:pt x="336" y="350"/>
                  </a:lnTo>
                  <a:lnTo>
                    <a:pt x="336" y="350"/>
                  </a:lnTo>
                  <a:close/>
                  <a:moveTo>
                    <a:pt x="352" y="350"/>
                  </a:moveTo>
                  <a:lnTo>
                    <a:pt x="348" y="350"/>
                  </a:lnTo>
                  <a:lnTo>
                    <a:pt x="352" y="350"/>
                  </a:lnTo>
                  <a:lnTo>
                    <a:pt x="352" y="350"/>
                  </a:lnTo>
                  <a:lnTo>
                    <a:pt x="352" y="350"/>
                  </a:lnTo>
                  <a:close/>
                  <a:moveTo>
                    <a:pt x="620" y="366"/>
                  </a:moveTo>
                  <a:lnTo>
                    <a:pt x="620" y="370"/>
                  </a:lnTo>
                  <a:lnTo>
                    <a:pt x="616" y="370"/>
                  </a:lnTo>
                  <a:lnTo>
                    <a:pt x="616" y="366"/>
                  </a:lnTo>
                  <a:lnTo>
                    <a:pt x="620" y="366"/>
                  </a:lnTo>
                  <a:lnTo>
                    <a:pt x="620" y="366"/>
                  </a:lnTo>
                  <a:lnTo>
                    <a:pt x="620" y="366"/>
                  </a:lnTo>
                  <a:close/>
                  <a:moveTo>
                    <a:pt x="702" y="374"/>
                  </a:moveTo>
                  <a:lnTo>
                    <a:pt x="698" y="370"/>
                  </a:lnTo>
                  <a:lnTo>
                    <a:pt x="702" y="370"/>
                  </a:lnTo>
                  <a:lnTo>
                    <a:pt x="702" y="374"/>
                  </a:lnTo>
                  <a:lnTo>
                    <a:pt x="702" y="374"/>
                  </a:lnTo>
                  <a:lnTo>
                    <a:pt x="702" y="374"/>
                  </a:lnTo>
                  <a:close/>
                  <a:moveTo>
                    <a:pt x="634" y="378"/>
                  </a:moveTo>
                  <a:lnTo>
                    <a:pt x="634" y="380"/>
                  </a:lnTo>
                  <a:lnTo>
                    <a:pt x="630" y="380"/>
                  </a:lnTo>
                  <a:lnTo>
                    <a:pt x="626" y="378"/>
                  </a:lnTo>
                  <a:lnTo>
                    <a:pt x="630" y="378"/>
                  </a:lnTo>
                  <a:lnTo>
                    <a:pt x="634" y="378"/>
                  </a:lnTo>
                  <a:lnTo>
                    <a:pt x="634" y="378"/>
                  </a:lnTo>
                  <a:lnTo>
                    <a:pt x="634" y="378"/>
                  </a:lnTo>
                  <a:close/>
                  <a:moveTo>
                    <a:pt x="720" y="380"/>
                  </a:moveTo>
                  <a:lnTo>
                    <a:pt x="716" y="384"/>
                  </a:lnTo>
                  <a:lnTo>
                    <a:pt x="716" y="380"/>
                  </a:lnTo>
                  <a:lnTo>
                    <a:pt x="720" y="380"/>
                  </a:lnTo>
                  <a:lnTo>
                    <a:pt x="720" y="380"/>
                  </a:lnTo>
                  <a:lnTo>
                    <a:pt x="720" y="380"/>
                  </a:lnTo>
                  <a:close/>
                  <a:moveTo>
                    <a:pt x="82" y="384"/>
                  </a:moveTo>
                  <a:lnTo>
                    <a:pt x="80" y="384"/>
                  </a:lnTo>
                  <a:lnTo>
                    <a:pt x="80" y="380"/>
                  </a:lnTo>
                  <a:lnTo>
                    <a:pt x="82" y="380"/>
                  </a:lnTo>
                  <a:lnTo>
                    <a:pt x="82" y="384"/>
                  </a:lnTo>
                  <a:lnTo>
                    <a:pt x="82" y="384"/>
                  </a:lnTo>
                  <a:lnTo>
                    <a:pt x="82" y="384"/>
                  </a:lnTo>
                  <a:close/>
                  <a:moveTo>
                    <a:pt x="712" y="384"/>
                  </a:moveTo>
                  <a:lnTo>
                    <a:pt x="712" y="380"/>
                  </a:lnTo>
                  <a:lnTo>
                    <a:pt x="716" y="384"/>
                  </a:lnTo>
                  <a:lnTo>
                    <a:pt x="712" y="384"/>
                  </a:lnTo>
                  <a:lnTo>
                    <a:pt x="712" y="384"/>
                  </a:lnTo>
                  <a:lnTo>
                    <a:pt x="712" y="384"/>
                  </a:lnTo>
                  <a:close/>
                  <a:moveTo>
                    <a:pt x="578" y="388"/>
                  </a:moveTo>
                  <a:lnTo>
                    <a:pt x="582" y="392"/>
                  </a:lnTo>
                  <a:lnTo>
                    <a:pt x="578" y="392"/>
                  </a:lnTo>
                  <a:lnTo>
                    <a:pt x="578" y="388"/>
                  </a:lnTo>
                  <a:lnTo>
                    <a:pt x="578" y="388"/>
                  </a:lnTo>
                  <a:lnTo>
                    <a:pt x="578" y="388"/>
                  </a:lnTo>
                  <a:close/>
                  <a:moveTo>
                    <a:pt x="574" y="392"/>
                  </a:moveTo>
                  <a:lnTo>
                    <a:pt x="578" y="392"/>
                  </a:lnTo>
                  <a:lnTo>
                    <a:pt x="578" y="396"/>
                  </a:lnTo>
                  <a:lnTo>
                    <a:pt x="574" y="396"/>
                  </a:lnTo>
                  <a:lnTo>
                    <a:pt x="574" y="400"/>
                  </a:lnTo>
                  <a:lnTo>
                    <a:pt x="570" y="396"/>
                  </a:lnTo>
                  <a:lnTo>
                    <a:pt x="570" y="392"/>
                  </a:lnTo>
                  <a:lnTo>
                    <a:pt x="570" y="388"/>
                  </a:lnTo>
                  <a:lnTo>
                    <a:pt x="574" y="388"/>
                  </a:lnTo>
                  <a:lnTo>
                    <a:pt x="574" y="392"/>
                  </a:lnTo>
                  <a:lnTo>
                    <a:pt x="574" y="392"/>
                  </a:lnTo>
                  <a:lnTo>
                    <a:pt x="574" y="392"/>
                  </a:lnTo>
                  <a:close/>
                  <a:moveTo>
                    <a:pt x="724" y="392"/>
                  </a:moveTo>
                  <a:lnTo>
                    <a:pt x="720" y="392"/>
                  </a:lnTo>
                  <a:lnTo>
                    <a:pt x="724" y="392"/>
                  </a:lnTo>
                  <a:lnTo>
                    <a:pt x="724" y="392"/>
                  </a:lnTo>
                  <a:lnTo>
                    <a:pt x="724" y="392"/>
                  </a:lnTo>
                  <a:close/>
                  <a:moveTo>
                    <a:pt x="724" y="400"/>
                  </a:moveTo>
                  <a:lnTo>
                    <a:pt x="720" y="400"/>
                  </a:lnTo>
                  <a:lnTo>
                    <a:pt x="720" y="396"/>
                  </a:lnTo>
                  <a:lnTo>
                    <a:pt x="724" y="396"/>
                  </a:lnTo>
                  <a:lnTo>
                    <a:pt x="724" y="400"/>
                  </a:lnTo>
                  <a:lnTo>
                    <a:pt x="724" y="400"/>
                  </a:lnTo>
                  <a:lnTo>
                    <a:pt x="724" y="400"/>
                  </a:lnTo>
                  <a:close/>
                  <a:moveTo>
                    <a:pt x="1026" y="396"/>
                  </a:moveTo>
                  <a:lnTo>
                    <a:pt x="1030" y="396"/>
                  </a:lnTo>
                  <a:lnTo>
                    <a:pt x="1032" y="396"/>
                  </a:lnTo>
                  <a:lnTo>
                    <a:pt x="1036" y="400"/>
                  </a:lnTo>
                  <a:lnTo>
                    <a:pt x="1032" y="400"/>
                  </a:lnTo>
                  <a:lnTo>
                    <a:pt x="1032" y="396"/>
                  </a:lnTo>
                  <a:lnTo>
                    <a:pt x="1030" y="396"/>
                  </a:lnTo>
                  <a:lnTo>
                    <a:pt x="1026" y="396"/>
                  </a:lnTo>
                  <a:lnTo>
                    <a:pt x="1026" y="396"/>
                  </a:lnTo>
                  <a:lnTo>
                    <a:pt x="1026" y="396"/>
                  </a:lnTo>
                  <a:close/>
                  <a:moveTo>
                    <a:pt x="428" y="404"/>
                  </a:moveTo>
                  <a:lnTo>
                    <a:pt x="424" y="404"/>
                  </a:lnTo>
                  <a:lnTo>
                    <a:pt x="422" y="404"/>
                  </a:lnTo>
                  <a:lnTo>
                    <a:pt x="424" y="404"/>
                  </a:lnTo>
                  <a:lnTo>
                    <a:pt x="428" y="404"/>
                  </a:lnTo>
                  <a:lnTo>
                    <a:pt x="428" y="404"/>
                  </a:lnTo>
                  <a:lnTo>
                    <a:pt x="428" y="404"/>
                  </a:lnTo>
                  <a:close/>
                  <a:moveTo>
                    <a:pt x="834" y="408"/>
                  </a:moveTo>
                  <a:lnTo>
                    <a:pt x="832" y="408"/>
                  </a:lnTo>
                  <a:lnTo>
                    <a:pt x="834" y="408"/>
                  </a:lnTo>
                  <a:lnTo>
                    <a:pt x="834" y="408"/>
                  </a:lnTo>
                  <a:lnTo>
                    <a:pt x="834" y="408"/>
                  </a:lnTo>
                  <a:close/>
                  <a:moveTo>
                    <a:pt x="418" y="408"/>
                  </a:moveTo>
                  <a:lnTo>
                    <a:pt x="418" y="410"/>
                  </a:lnTo>
                  <a:lnTo>
                    <a:pt x="414" y="410"/>
                  </a:lnTo>
                  <a:lnTo>
                    <a:pt x="414" y="408"/>
                  </a:lnTo>
                  <a:lnTo>
                    <a:pt x="418" y="408"/>
                  </a:lnTo>
                  <a:lnTo>
                    <a:pt x="418" y="408"/>
                  </a:lnTo>
                  <a:lnTo>
                    <a:pt x="418" y="408"/>
                  </a:lnTo>
                  <a:close/>
                  <a:moveTo>
                    <a:pt x="444" y="410"/>
                  </a:moveTo>
                  <a:lnTo>
                    <a:pt x="440" y="410"/>
                  </a:lnTo>
                  <a:lnTo>
                    <a:pt x="440" y="414"/>
                  </a:lnTo>
                  <a:lnTo>
                    <a:pt x="440" y="410"/>
                  </a:lnTo>
                  <a:lnTo>
                    <a:pt x="444" y="410"/>
                  </a:lnTo>
                  <a:lnTo>
                    <a:pt x="444" y="410"/>
                  </a:lnTo>
                  <a:lnTo>
                    <a:pt x="444" y="410"/>
                  </a:lnTo>
                  <a:close/>
                  <a:moveTo>
                    <a:pt x="518" y="410"/>
                  </a:moveTo>
                  <a:lnTo>
                    <a:pt x="518" y="414"/>
                  </a:lnTo>
                  <a:lnTo>
                    <a:pt x="514" y="414"/>
                  </a:lnTo>
                  <a:lnTo>
                    <a:pt x="514" y="410"/>
                  </a:lnTo>
                  <a:lnTo>
                    <a:pt x="518" y="410"/>
                  </a:lnTo>
                  <a:lnTo>
                    <a:pt x="518" y="410"/>
                  </a:lnTo>
                  <a:lnTo>
                    <a:pt x="518" y="410"/>
                  </a:lnTo>
                  <a:close/>
                  <a:moveTo>
                    <a:pt x="440" y="414"/>
                  </a:moveTo>
                  <a:lnTo>
                    <a:pt x="436" y="414"/>
                  </a:lnTo>
                  <a:lnTo>
                    <a:pt x="440" y="414"/>
                  </a:lnTo>
                  <a:lnTo>
                    <a:pt x="440" y="414"/>
                  </a:lnTo>
                  <a:lnTo>
                    <a:pt x="440" y="414"/>
                  </a:lnTo>
                  <a:close/>
                  <a:moveTo>
                    <a:pt x="448" y="414"/>
                  </a:moveTo>
                  <a:lnTo>
                    <a:pt x="448" y="418"/>
                  </a:lnTo>
                  <a:lnTo>
                    <a:pt x="448" y="414"/>
                  </a:lnTo>
                  <a:lnTo>
                    <a:pt x="444" y="414"/>
                  </a:lnTo>
                  <a:lnTo>
                    <a:pt x="448" y="414"/>
                  </a:lnTo>
                  <a:lnTo>
                    <a:pt x="448" y="414"/>
                  </a:lnTo>
                  <a:lnTo>
                    <a:pt x="448" y="414"/>
                  </a:lnTo>
                  <a:close/>
                  <a:moveTo>
                    <a:pt x="462" y="418"/>
                  </a:moveTo>
                  <a:lnTo>
                    <a:pt x="458" y="418"/>
                  </a:lnTo>
                  <a:lnTo>
                    <a:pt x="462" y="418"/>
                  </a:lnTo>
                  <a:lnTo>
                    <a:pt x="462" y="418"/>
                  </a:lnTo>
                  <a:lnTo>
                    <a:pt x="462" y="418"/>
                  </a:lnTo>
                  <a:close/>
                  <a:moveTo>
                    <a:pt x="620" y="422"/>
                  </a:moveTo>
                  <a:lnTo>
                    <a:pt x="620" y="426"/>
                  </a:lnTo>
                  <a:lnTo>
                    <a:pt x="616" y="426"/>
                  </a:lnTo>
                  <a:lnTo>
                    <a:pt x="616" y="422"/>
                  </a:lnTo>
                  <a:lnTo>
                    <a:pt x="620" y="422"/>
                  </a:lnTo>
                  <a:lnTo>
                    <a:pt x="620" y="422"/>
                  </a:lnTo>
                  <a:lnTo>
                    <a:pt x="620" y="422"/>
                  </a:lnTo>
                  <a:close/>
                  <a:moveTo>
                    <a:pt x="466" y="430"/>
                  </a:moveTo>
                  <a:lnTo>
                    <a:pt x="466" y="426"/>
                  </a:lnTo>
                  <a:lnTo>
                    <a:pt x="466" y="430"/>
                  </a:lnTo>
                  <a:lnTo>
                    <a:pt x="466" y="430"/>
                  </a:lnTo>
                  <a:lnTo>
                    <a:pt x="466" y="430"/>
                  </a:lnTo>
                  <a:close/>
                  <a:moveTo>
                    <a:pt x="466" y="430"/>
                  </a:moveTo>
                  <a:lnTo>
                    <a:pt x="462" y="430"/>
                  </a:lnTo>
                  <a:lnTo>
                    <a:pt x="462" y="426"/>
                  </a:lnTo>
                  <a:lnTo>
                    <a:pt x="466" y="426"/>
                  </a:lnTo>
                  <a:lnTo>
                    <a:pt x="466" y="430"/>
                  </a:lnTo>
                  <a:lnTo>
                    <a:pt x="466" y="430"/>
                  </a:lnTo>
                  <a:lnTo>
                    <a:pt x="466" y="430"/>
                  </a:lnTo>
                  <a:close/>
                  <a:moveTo>
                    <a:pt x="1096" y="434"/>
                  </a:moveTo>
                  <a:lnTo>
                    <a:pt x="1092" y="434"/>
                  </a:lnTo>
                  <a:lnTo>
                    <a:pt x="1096" y="434"/>
                  </a:lnTo>
                  <a:lnTo>
                    <a:pt x="1100" y="434"/>
                  </a:lnTo>
                  <a:lnTo>
                    <a:pt x="1096" y="434"/>
                  </a:lnTo>
                  <a:lnTo>
                    <a:pt x="1096" y="434"/>
                  </a:lnTo>
                  <a:lnTo>
                    <a:pt x="1096" y="434"/>
                  </a:lnTo>
                  <a:close/>
                  <a:moveTo>
                    <a:pt x="646" y="434"/>
                  </a:moveTo>
                  <a:lnTo>
                    <a:pt x="646" y="436"/>
                  </a:lnTo>
                  <a:lnTo>
                    <a:pt x="642" y="436"/>
                  </a:lnTo>
                  <a:lnTo>
                    <a:pt x="642" y="434"/>
                  </a:lnTo>
                  <a:lnTo>
                    <a:pt x="646" y="434"/>
                  </a:lnTo>
                  <a:lnTo>
                    <a:pt x="646" y="434"/>
                  </a:lnTo>
                  <a:lnTo>
                    <a:pt x="646" y="434"/>
                  </a:lnTo>
                  <a:close/>
                  <a:moveTo>
                    <a:pt x="474" y="436"/>
                  </a:moveTo>
                  <a:lnTo>
                    <a:pt x="474" y="440"/>
                  </a:lnTo>
                  <a:lnTo>
                    <a:pt x="474" y="436"/>
                  </a:lnTo>
                  <a:lnTo>
                    <a:pt x="474" y="436"/>
                  </a:lnTo>
                  <a:lnTo>
                    <a:pt x="474" y="436"/>
                  </a:lnTo>
                  <a:close/>
                  <a:moveTo>
                    <a:pt x="1104" y="440"/>
                  </a:moveTo>
                  <a:lnTo>
                    <a:pt x="1100" y="440"/>
                  </a:lnTo>
                  <a:lnTo>
                    <a:pt x="1104" y="440"/>
                  </a:lnTo>
                  <a:lnTo>
                    <a:pt x="1104" y="440"/>
                  </a:lnTo>
                  <a:lnTo>
                    <a:pt x="1104" y="440"/>
                  </a:lnTo>
                  <a:close/>
                  <a:moveTo>
                    <a:pt x="470" y="440"/>
                  </a:moveTo>
                  <a:lnTo>
                    <a:pt x="470" y="444"/>
                  </a:lnTo>
                  <a:lnTo>
                    <a:pt x="466" y="444"/>
                  </a:lnTo>
                  <a:lnTo>
                    <a:pt x="470" y="440"/>
                  </a:lnTo>
                  <a:lnTo>
                    <a:pt x="470" y="440"/>
                  </a:lnTo>
                  <a:lnTo>
                    <a:pt x="470" y="440"/>
                  </a:lnTo>
                  <a:close/>
                  <a:moveTo>
                    <a:pt x="1114" y="460"/>
                  </a:moveTo>
                  <a:lnTo>
                    <a:pt x="1110" y="460"/>
                  </a:lnTo>
                  <a:lnTo>
                    <a:pt x="1114" y="460"/>
                  </a:lnTo>
                  <a:lnTo>
                    <a:pt x="1114" y="460"/>
                  </a:lnTo>
                  <a:lnTo>
                    <a:pt x="1114" y="460"/>
                  </a:lnTo>
                  <a:close/>
                  <a:moveTo>
                    <a:pt x="954" y="500"/>
                  </a:moveTo>
                  <a:lnTo>
                    <a:pt x="954" y="504"/>
                  </a:lnTo>
                  <a:lnTo>
                    <a:pt x="954" y="508"/>
                  </a:lnTo>
                  <a:lnTo>
                    <a:pt x="954" y="504"/>
                  </a:lnTo>
                  <a:lnTo>
                    <a:pt x="950" y="504"/>
                  </a:lnTo>
                  <a:lnTo>
                    <a:pt x="954" y="500"/>
                  </a:lnTo>
                  <a:lnTo>
                    <a:pt x="950" y="500"/>
                  </a:lnTo>
                  <a:lnTo>
                    <a:pt x="954" y="500"/>
                  </a:lnTo>
                  <a:lnTo>
                    <a:pt x="954" y="500"/>
                  </a:lnTo>
                  <a:lnTo>
                    <a:pt x="954" y="500"/>
                  </a:lnTo>
                  <a:close/>
                  <a:moveTo>
                    <a:pt x="944" y="500"/>
                  </a:moveTo>
                  <a:lnTo>
                    <a:pt x="944" y="504"/>
                  </a:lnTo>
                  <a:lnTo>
                    <a:pt x="948" y="504"/>
                  </a:lnTo>
                  <a:lnTo>
                    <a:pt x="944" y="504"/>
                  </a:lnTo>
                  <a:lnTo>
                    <a:pt x="944" y="500"/>
                  </a:lnTo>
                  <a:lnTo>
                    <a:pt x="944" y="500"/>
                  </a:lnTo>
                  <a:lnTo>
                    <a:pt x="944" y="500"/>
                  </a:lnTo>
                  <a:close/>
                  <a:moveTo>
                    <a:pt x="1076" y="504"/>
                  </a:moveTo>
                  <a:lnTo>
                    <a:pt x="1076" y="508"/>
                  </a:lnTo>
                  <a:lnTo>
                    <a:pt x="1076" y="504"/>
                  </a:lnTo>
                  <a:lnTo>
                    <a:pt x="1074" y="504"/>
                  </a:lnTo>
                  <a:lnTo>
                    <a:pt x="1076" y="504"/>
                  </a:lnTo>
                  <a:lnTo>
                    <a:pt x="1076" y="504"/>
                  </a:lnTo>
                  <a:lnTo>
                    <a:pt x="1076" y="504"/>
                  </a:lnTo>
                  <a:close/>
                  <a:moveTo>
                    <a:pt x="950" y="504"/>
                  </a:moveTo>
                  <a:lnTo>
                    <a:pt x="950" y="508"/>
                  </a:lnTo>
                  <a:lnTo>
                    <a:pt x="950" y="504"/>
                  </a:lnTo>
                  <a:lnTo>
                    <a:pt x="950" y="504"/>
                  </a:lnTo>
                  <a:lnTo>
                    <a:pt x="950" y="504"/>
                  </a:lnTo>
                  <a:close/>
                  <a:moveTo>
                    <a:pt x="1074" y="504"/>
                  </a:moveTo>
                  <a:lnTo>
                    <a:pt x="1076" y="508"/>
                  </a:lnTo>
                  <a:lnTo>
                    <a:pt x="1074" y="508"/>
                  </a:lnTo>
                  <a:lnTo>
                    <a:pt x="1074" y="504"/>
                  </a:lnTo>
                  <a:lnTo>
                    <a:pt x="1074" y="504"/>
                  </a:lnTo>
                  <a:lnTo>
                    <a:pt x="1074" y="504"/>
                  </a:lnTo>
                  <a:close/>
                  <a:moveTo>
                    <a:pt x="1080" y="516"/>
                  </a:moveTo>
                  <a:lnTo>
                    <a:pt x="1080" y="520"/>
                  </a:lnTo>
                  <a:lnTo>
                    <a:pt x="1084" y="520"/>
                  </a:lnTo>
                  <a:lnTo>
                    <a:pt x="1084" y="522"/>
                  </a:lnTo>
                  <a:lnTo>
                    <a:pt x="1080" y="522"/>
                  </a:lnTo>
                  <a:lnTo>
                    <a:pt x="1080" y="520"/>
                  </a:lnTo>
                  <a:lnTo>
                    <a:pt x="1076" y="520"/>
                  </a:lnTo>
                  <a:lnTo>
                    <a:pt x="1076" y="516"/>
                  </a:lnTo>
                  <a:lnTo>
                    <a:pt x="1080" y="516"/>
                  </a:lnTo>
                  <a:lnTo>
                    <a:pt x="1080" y="516"/>
                  </a:lnTo>
                  <a:lnTo>
                    <a:pt x="1080" y="516"/>
                  </a:lnTo>
                  <a:close/>
                  <a:moveTo>
                    <a:pt x="1084" y="516"/>
                  </a:moveTo>
                  <a:lnTo>
                    <a:pt x="1084" y="520"/>
                  </a:lnTo>
                  <a:lnTo>
                    <a:pt x="1084" y="516"/>
                  </a:lnTo>
                  <a:lnTo>
                    <a:pt x="1084" y="516"/>
                  </a:lnTo>
                  <a:lnTo>
                    <a:pt x="1084" y="516"/>
                  </a:lnTo>
                  <a:close/>
                  <a:moveTo>
                    <a:pt x="1088" y="520"/>
                  </a:moveTo>
                  <a:lnTo>
                    <a:pt x="1088" y="522"/>
                  </a:lnTo>
                  <a:lnTo>
                    <a:pt x="1084" y="522"/>
                  </a:lnTo>
                  <a:lnTo>
                    <a:pt x="1084" y="520"/>
                  </a:lnTo>
                  <a:lnTo>
                    <a:pt x="1088" y="520"/>
                  </a:lnTo>
                  <a:lnTo>
                    <a:pt x="1088" y="520"/>
                  </a:lnTo>
                  <a:lnTo>
                    <a:pt x="1088" y="520"/>
                  </a:lnTo>
                  <a:close/>
                  <a:moveTo>
                    <a:pt x="1084" y="522"/>
                  </a:moveTo>
                  <a:lnTo>
                    <a:pt x="1088" y="522"/>
                  </a:lnTo>
                  <a:lnTo>
                    <a:pt x="1088" y="526"/>
                  </a:lnTo>
                  <a:lnTo>
                    <a:pt x="1084" y="526"/>
                  </a:lnTo>
                  <a:lnTo>
                    <a:pt x="1084" y="522"/>
                  </a:lnTo>
                  <a:lnTo>
                    <a:pt x="1084" y="522"/>
                  </a:lnTo>
                  <a:lnTo>
                    <a:pt x="1084" y="522"/>
                  </a:lnTo>
                  <a:close/>
                  <a:moveTo>
                    <a:pt x="712" y="522"/>
                  </a:moveTo>
                  <a:lnTo>
                    <a:pt x="712" y="526"/>
                  </a:lnTo>
                  <a:lnTo>
                    <a:pt x="708" y="526"/>
                  </a:lnTo>
                  <a:lnTo>
                    <a:pt x="708" y="522"/>
                  </a:lnTo>
                  <a:lnTo>
                    <a:pt x="712" y="522"/>
                  </a:lnTo>
                  <a:lnTo>
                    <a:pt x="712" y="522"/>
                  </a:lnTo>
                  <a:lnTo>
                    <a:pt x="712" y="522"/>
                  </a:lnTo>
                  <a:close/>
                  <a:moveTo>
                    <a:pt x="890" y="546"/>
                  </a:moveTo>
                  <a:lnTo>
                    <a:pt x="894" y="546"/>
                  </a:lnTo>
                  <a:lnTo>
                    <a:pt x="894" y="550"/>
                  </a:lnTo>
                  <a:lnTo>
                    <a:pt x="890" y="550"/>
                  </a:lnTo>
                  <a:lnTo>
                    <a:pt x="890" y="546"/>
                  </a:lnTo>
                  <a:lnTo>
                    <a:pt x="890" y="546"/>
                  </a:lnTo>
                  <a:lnTo>
                    <a:pt x="890" y="546"/>
                  </a:lnTo>
                  <a:close/>
                  <a:moveTo>
                    <a:pt x="690" y="552"/>
                  </a:moveTo>
                  <a:lnTo>
                    <a:pt x="686" y="552"/>
                  </a:lnTo>
                  <a:lnTo>
                    <a:pt x="690" y="552"/>
                  </a:lnTo>
                  <a:lnTo>
                    <a:pt x="690" y="552"/>
                  </a:lnTo>
                  <a:lnTo>
                    <a:pt x="690" y="552"/>
                  </a:lnTo>
                  <a:close/>
                  <a:moveTo>
                    <a:pt x="1066" y="564"/>
                  </a:moveTo>
                  <a:lnTo>
                    <a:pt x="1066" y="566"/>
                  </a:lnTo>
                  <a:lnTo>
                    <a:pt x="1062" y="566"/>
                  </a:lnTo>
                  <a:lnTo>
                    <a:pt x="1062" y="564"/>
                  </a:lnTo>
                  <a:lnTo>
                    <a:pt x="1066" y="564"/>
                  </a:lnTo>
                  <a:lnTo>
                    <a:pt x="1066" y="564"/>
                  </a:lnTo>
                  <a:lnTo>
                    <a:pt x="1066" y="564"/>
                  </a:lnTo>
                  <a:close/>
                  <a:moveTo>
                    <a:pt x="1088" y="608"/>
                  </a:moveTo>
                  <a:lnTo>
                    <a:pt x="1088" y="612"/>
                  </a:lnTo>
                  <a:lnTo>
                    <a:pt x="1084" y="612"/>
                  </a:lnTo>
                  <a:lnTo>
                    <a:pt x="1088" y="608"/>
                  </a:lnTo>
                  <a:lnTo>
                    <a:pt x="1088" y="608"/>
                  </a:lnTo>
                  <a:lnTo>
                    <a:pt x="1088" y="608"/>
                  </a:lnTo>
                  <a:close/>
                  <a:moveTo>
                    <a:pt x="1118" y="664"/>
                  </a:moveTo>
                  <a:lnTo>
                    <a:pt x="1118" y="660"/>
                  </a:lnTo>
                  <a:lnTo>
                    <a:pt x="1122" y="660"/>
                  </a:lnTo>
                  <a:lnTo>
                    <a:pt x="1118" y="664"/>
                  </a:lnTo>
                  <a:lnTo>
                    <a:pt x="1118" y="664"/>
                  </a:lnTo>
                  <a:lnTo>
                    <a:pt x="1118" y="664"/>
                  </a:lnTo>
                  <a:close/>
                  <a:moveTo>
                    <a:pt x="1122" y="660"/>
                  </a:moveTo>
                  <a:lnTo>
                    <a:pt x="1122" y="664"/>
                  </a:lnTo>
                  <a:lnTo>
                    <a:pt x="1118" y="664"/>
                  </a:lnTo>
                  <a:lnTo>
                    <a:pt x="1122" y="664"/>
                  </a:lnTo>
                  <a:lnTo>
                    <a:pt x="1122" y="660"/>
                  </a:lnTo>
                  <a:lnTo>
                    <a:pt x="1122" y="660"/>
                  </a:lnTo>
                  <a:lnTo>
                    <a:pt x="1122" y="660"/>
                  </a:lnTo>
                  <a:close/>
                  <a:moveTo>
                    <a:pt x="864" y="676"/>
                  </a:moveTo>
                  <a:lnTo>
                    <a:pt x="864" y="680"/>
                  </a:lnTo>
                  <a:lnTo>
                    <a:pt x="864" y="676"/>
                  </a:lnTo>
                  <a:lnTo>
                    <a:pt x="864" y="676"/>
                  </a:lnTo>
                  <a:lnTo>
                    <a:pt x="864" y="676"/>
                  </a:lnTo>
                  <a:close/>
                  <a:moveTo>
                    <a:pt x="1132" y="698"/>
                  </a:moveTo>
                  <a:lnTo>
                    <a:pt x="1136" y="698"/>
                  </a:lnTo>
                  <a:lnTo>
                    <a:pt x="1132" y="698"/>
                  </a:lnTo>
                  <a:lnTo>
                    <a:pt x="1132" y="698"/>
                  </a:lnTo>
                  <a:lnTo>
                    <a:pt x="1132" y="698"/>
                  </a:lnTo>
                  <a:close/>
                  <a:moveTo>
                    <a:pt x="1174" y="720"/>
                  </a:moveTo>
                  <a:lnTo>
                    <a:pt x="1174" y="724"/>
                  </a:lnTo>
                  <a:lnTo>
                    <a:pt x="1170" y="724"/>
                  </a:lnTo>
                  <a:lnTo>
                    <a:pt x="1170" y="720"/>
                  </a:lnTo>
                  <a:lnTo>
                    <a:pt x="1174" y="720"/>
                  </a:lnTo>
                  <a:lnTo>
                    <a:pt x="1174" y="720"/>
                  </a:lnTo>
                  <a:lnTo>
                    <a:pt x="1174" y="720"/>
                  </a:lnTo>
                  <a:close/>
                  <a:moveTo>
                    <a:pt x="150" y="720"/>
                  </a:moveTo>
                  <a:lnTo>
                    <a:pt x="150" y="724"/>
                  </a:lnTo>
                  <a:lnTo>
                    <a:pt x="146" y="724"/>
                  </a:lnTo>
                  <a:lnTo>
                    <a:pt x="150" y="720"/>
                  </a:lnTo>
                  <a:lnTo>
                    <a:pt x="150" y="720"/>
                  </a:lnTo>
                  <a:lnTo>
                    <a:pt x="150" y="720"/>
                  </a:lnTo>
                  <a:close/>
                  <a:moveTo>
                    <a:pt x="1204" y="750"/>
                  </a:moveTo>
                  <a:lnTo>
                    <a:pt x="1208" y="750"/>
                  </a:lnTo>
                  <a:lnTo>
                    <a:pt x="1204" y="754"/>
                  </a:lnTo>
                  <a:lnTo>
                    <a:pt x="1204" y="750"/>
                  </a:lnTo>
                  <a:lnTo>
                    <a:pt x="1204" y="750"/>
                  </a:lnTo>
                  <a:lnTo>
                    <a:pt x="1204" y="750"/>
                  </a:lnTo>
                  <a:close/>
                  <a:moveTo>
                    <a:pt x="176" y="766"/>
                  </a:moveTo>
                  <a:lnTo>
                    <a:pt x="180" y="766"/>
                  </a:lnTo>
                  <a:lnTo>
                    <a:pt x="176" y="768"/>
                  </a:lnTo>
                  <a:lnTo>
                    <a:pt x="176" y="766"/>
                  </a:lnTo>
                  <a:lnTo>
                    <a:pt x="176" y="766"/>
                  </a:lnTo>
                  <a:lnTo>
                    <a:pt x="176" y="766"/>
                  </a:lnTo>
                  <a:close/>
                  <a:moveTo>
                    <a:pt x="182" y="776"/>
                  </a:moveTo>
                  <a:lnTo>
                    <a:pt x="186" y="776"/>
                  </a:lnTo>
                  <a:lnTo>
                    <a:pt x="182" y="776"/>
                  </a:lnTo>
                  <a:lnTo>
                    <a:pt x="182" y="776"/>
                  </a:lnTo>
                  <a:lnTo>
                    <a:pt x="182" y="776"/>
                  </a:lnTo>
                  <a:close/>
                  <a:moveTo>
                    <a:pt x="180" y="780"/>
                  </a:moveTo>
                  <a:lnTo>
                    <a:pt x="180" y="776"/>
                  </a:lnTo>
                  <a:lnTo>
                    <a:pt x="180" y="780"/>
                  </a:lnTo>
                  <a:lnTo>
                    <a:pt x="180" y="780"/>
                  </a:lnTo>
                  <a:lnTo>
                    <a:pt x="180" y="780"/>
                  </a:lnTo>
                  <a:close/>
                  <a:moveTo>
                    <a:pt x="182" y="780"/>
                  </a:moveTo>
                  <a:lnTo>
                    <a:pt x="186" y="780"/>
                  </a:lnTo>
                  <a:lnTo>
                    <a:pt x="182" y="780"/>
                  </a:lnTo>
                  <a:lnTo>
                    <a:pt x="182" y="780"/>
                  </a:lnTo>
                  <a:lnTo>
                    <a:pt x="182" y="780"/>
                  </a:lnTo>
                  <a:close/>
                  <a:moveTo>
                    <a:pt x="202" y="806"/>
                  </a:moveTo>
                  <a:lnTo>
                    <a:pt x="198" y="806"/>
                  </a:lnTo>
                  <a:lnTo>
                    <a:pt x="202" y="806"/>
                  </a:lnTo>
                  <a:lnTo>
                    <a:pt x="206" y="806"/>
                  </a:lnTo>
                  <a:lnTo>
                    <a:pt x="202" y="806"/>
                  </a:lnTo>
                  <a:lnTo>
                    <a:pt x="202" y="806"/>
                  </a:lnTo>
                  <a:lnTo>
                    <a:pt x="202" y="806"/>
                  </a:lnTo>
                  <a:close/>
                  <a:moveTo>
                    <a:pt x="1212" y="806"/>
                  </a:moveTo>
                  <a:lnTo>
                    <a:pt x="1208" y="810"/>
                  </a:lnTo>
                  <a:lnTo>
                    <a:pt x="1208" y="806"/>
                  </a:lnTo>
                  <a:lnTo>
                    <a:pt x="1212" y="806"/>
                  </a:lnTo>
                  <a:lnTo>
                    <a:pt x="1212" y="806"/>
                  </a:lnTo>
                  <a:lnTo>
                    <a:pt x="1212" y="806"/>
                  </a:lnTo>
                  <a:close/>
                  <a:moveTo>
                    <a:pt x="198" y="810"/>
                  </a:moveTo>
                  <a:lnTo>
                    <a:pt x="202" y="810"/>
                  </a:lnTo>
                  <a:lnTo>
                    <a:pt x="198" y="810"/>
                  </a:lnTo>
                  <a:lnTo>
                    <a:pt x="198" y="810"/>
                  </a:lnTo>
                  <a:lnTo>
                    <a:pt x="198" y="810"/>
                  </a:lnTo>
                  <a:close/>
                  <a:moveTo>
                    <a:pt x="210" y="810"/>
                  </a:moveTo>
                  <a:lnTo>
                    <a:pt x="210" y="814"/>
                  </a:lnTo>
                  <a:lnTo>
                    <a:pt x="206" y="814"/>
                  </a:lnTo>
                  <a:lnTo>
                    <a:pt x="202" y="814"/>
                  </a:lnTo>
                  <a:lnTo>
                    <a:pt x="206" y="814"/>
                  </a:lnTo>
                  <a:lnTo>
                    <a:pt x="210" y="810"/>
                  </a:lnTo>
                  <a:lnTo>
                    <a:pt x="210" y="810"/>
                  </a:lnTo>
                  <a:lnTo>
                    <a:pt x="210" y="810"/>
                  </a:lnTo>
                  <a:close/>
                  <a:moveTo>
                    <a:pt x="220" y="814"/>
                  </a:moveTo>
                  <a:lnTo>
                    <a:pt x="220" y="818"/>
                  </a:lnTo>
                  <a:lnTo>
                    <a:pt x="220" y="814"/>
                  </a:lnTo>
                  <a:lnTo>
                    <a:pt x="220" y="814"/>
                  </a:lnTo>
                  <a:lnTo>
                    <a:pt x="220" y="814"/>
                  </a:lnTo>
                  <a:close/>
                  <a:moveTo>
                    <a:pt x="224" y="814"/>
                  </a:moveTo>
                  <a:lnTo>
                    <a:pt x="224" y="818"/>
                  </a:lnTo>
                  <a:lnTo>
                    <a:pt x="224" y="822"/>
                  </a:lnTo>
                  <a:lnTo>
                    <a:pt x="224" y="818"/>
                  </a:lnTo>
                  <a:lnTo>
                    <a:pt x="220" y="818"/>
                  </a:lnTo>
                  <a:lnTo>
                    <a:pt x="224" y="814"/>
                  </a:lnTo>
                  <a:lnTo>
                    <a:pt x="224" y="814"/>
                  </a:lnTo>
                  <a:lnTo>
                    <a:pt x="224" y="814"/>
                  </a:lnTo>
                  <a:close/>
                  <a:moveTo>
                    <a:pt x="232" y="818"/>
                  </a:moveTo>
                  <a:lnTo>
                    <a:pt x="232" y="822"/>
                  </a:lnTo>
                  <a:lnTo>
                    <a:pt x="228" y="818"/>
                  </a:lnTo>
                  <a:lnTo>
                    <a:pt x="232" y="818"/>
                  </a:lnTo>
                  <a:lnTo>
                    <a:pt x="232" y="818"/>
                  </a:lnTo>
                  <a:lnTo>
                    <a:pt x="232" y="818"/>
                  </a:lnTo>
                  <a:close/>
                  <a:moveTo>
                    <a:pt x="228" y="818"/>
                  </a:moveTo>
                  <a:lnTo>
                    <a:pt x="232" y="822"/>
                  </a:lnTo>
                  <a:lnTo>
                    <a:pt x="228" y="822"/>
                  </a:lnTo>
                  <a:lnTo>
                    <a:pt x="228" y="818"/>
                  </a:lnTo>
                  <a:lnTo>
                    <a:pt x="228" y="818"/>
                  </a:lnTo>
                  <a:lnTo>
                    <a:pt x="228" y="818"/>
                  </a:lnTo>
                  <a:close/>
                  <a:moveTo>
                    <a:pt x="228" y="818"/>
                  </a:moveTo>
                  <a:lnTo>
                    <a:pt x="228" y="822"/>
                  </a:lnTo>
                  <a:lnTo>
                    <a:pt x="228" y="824"/>
                  </a:lnTo>
                  <a:lnTo>
                    <a:pt x="228" y="822"/>
                  </a:lnTo>
                  <a:lnTo>
                    <a:pt x="224" y="822"/>
                  </a:lnTo>
                  <a:lnTo>
                    <a:pt x="228" y="822"/>
                  </a:lnTo>
                  <a:lnTo>
                    <a:pt x="228" y="818"/>
                  </a:lnTo>
                  <a:lnTo>
                    <a:pt x="228" y="818"/>
                  </a:lnTo>
                  <a:lnTo>
                    <a:pt x="228" y="818"/>
                  </a:lnTo>
                  <a:close/>
                  <a:moveTo>
                    <a:pt x="238" y="828"/>
                  </a:moveTo>
                  <a:lnTo>
                    <a:pt x="238" y="832"/>
                  </a:lnTo>
                  <a:lnTo>
                    <a:pt x="238" y="828"/>
                  </a:lnTo>
                  <a:lnTo>
                    <a:pt x="238" y="828"/>
                  </a:lnTo>
                  <a:lnTo>
                    <a:pt x="238" y="828"/>
                  </a:lnTo>
                  <a:close/>
                  <a:moveTo>
                    <a:pt x="1230" y="828"/>
                  </a:moveTo>
                  <a:lnTo>
                    <a:pt x="1230" y="832"/>
                  </a:lnTo>
                  <a:lnTo>
                    <a:pt x="1226" y="832"/>
                  </a:lnTo>
                  <a:lnTo>
                    <a:pt x="1226" y="828"/>
                  </a:lnTo>
                  <a:lnTo>
                    <a:pt x="1230" y="828"/>
                  </a:lnTo>
                  <a:lnTo>
                    <a:pt x="1230" y="828"/>
                  </a:lnTo>
                  <a:lnTo>
                    <a:pt x="1230" y="828"/>
                  </a:lnTo>
                  <a:close/>
                  <a:moveTo>
                    <a:pt x="1222" y="832"/>
                  </a:moveTo>
                  <a:lnTo>
                    <a:pt x="1218" y="836"/>
                  </a:lnTo>
                  <a:lnTo>
                    <a:pt x="1218" y="832"/>
                  </a:lnTo>
                  <a:lnTo>
                    <a:pt x="1222" y="832"/>
                  </a:lnTo>
                  <a:lnTo>
                    <a:pt x="1222" y="832"/>
                  </a:lnTo>
                  <a:lnTo>
                    <a:pt x="1222" y="832"/>
                  </a:lnTo>
                  <a:close/>
                  <a:moveTo>
                    <a:pt x="250" y="832"/>
                  </a:moveTo>
                  <a:lnTo>
                    <a:pt x="250" y="836"/>
                  </a:lnTo>
                  <a:lnTo>
                    <a:pt x="246" y="836"/>
                  </a:lnTo>
                  <a:lnTo>
                    <a:pt x="250" y="836"/>
                  </a:lnTo>
                  <a:lnTo>
                    <a:pt x="250" y="832"/>
                  </a:lnTo>
                  <a:lnTo>
                    <a:pt x="250" y="832"/>
                  </a:lnTo>
                  <a:lnTo>
                    <a:pt x="250" y="832"/>
                  </a:lnTo>
                  <a:close/>
                  <a:moveTo>
                    <a:pt x="212" y="840"/>
                  </a:moveTo>
                  <a:lnTo>
                    <a:pt x="216" y="840"/>
                  </a:lnTo>
                  <a:lnTo>
                    <a:pt x="216" y="844"/>
                  </a:lnTo>
                  <a:lnTo>
                    <a:pt x="212" y="844"/>
                  </a:lnTo>
                  <a:lnTo>
                    <a:pt x="212" y="840"/>
                  </a:lnTo>
                  <a:lnTo>
                    <a:pt x="212" y="840"/>
                  </a:lnTo>
                  <a:lnTo>
                    <a:pt x="212" y="840"/>
                  </a:lnTo>
                  <a:close/>
                  <a:moveTo>
                    <a:pt x="1238" y="862"/>
                  </a:moveTo>
                  <a:lnTo>
                    <a:pt x="1234" y="862"/>
                  </a:lnTo>
                  <a:lnTo>
                    <a:pt x="1230" y="862"/>
                  </a:lnTo>
                  <a:lnTo>
                    <a:pt x="1234" y="862"/>
                  </a:lnTo>
                  <a:lnTo>
                    <a:pt x="1238" y="862"/>
                  </a:lnTo>
                  <a:lnTo>
                    <a:pt x="1238" y="862"/>
                  </a:lnTo>
                  <a:lnTo>
                    <a:pt x="1238" y="862"/>
                  </a:lnTo>
                  <a:close/>
                  <a:moveTo>
                    <a:pt x="1204" y="874"/>
                  </a:moveTo>
                  <a:lnTo>
                    <a:pt x="1200" y="874"/>
                  </a:lnTo>
                  <a:lnTo>
                    <a:pt x="1204" y="874"/>
                  </a:lnTo>
                  <a:lnTo>
                    <a:pt x="1204" y="874"/>
                  </a:lnTo>
                  <a:lnTo>
                    <a:pt x="1204" y="874"/>
                  </a:lnTo>
                  <a:close/>
                  <a:moveTo>
                    <a:pt x="1230" y="874"/>
                  </a:moveTo>
                  <a:lnTo>
                    <a:pt x="1226" y="874"/>
                  </a:lnTo>
                  <a:lnTo>
                    <a:pt x="1226" y="878"/>
                  </a:lnTo>
                  <a:lnTo>
                    <a:pt x="1226" y="874"/>
                  </a:lnTo>
                  <a:lnTo>
                    <a:pt x="1230" y="874"/>
                  </a:lnTo>
                  <a:lnTo>
                    <a:pt x="1230" y="874"/>
                  </a:lnTo>
                  <a:lnTo>
                    <a:pt x="1230" y="874"/>
                  </a:lnTo>
                  <a:close/>
                  <a:moveTo>
                    <a:pt x="738" y="146"/>
                  </a:moveTo>
                  <a:lnTo>
                    <a:pt x="734" y="146"/>
                  </a:lnTo>
                  <a:lnTo>
                    <a:pt x="732" y="146"/>
                  </a:lnTo>
                  <a:lnTo>
                    <a:pt x="732" y="142"/>
                  </a:lnTo>
                  <a:lnTo>
                    <a:pt x="728" y="138"/>
                  </a:lnTo>
                  <a:lnTo>
                    <a:pt x="724" y="138"/>
                  </a:lnTo>
                  <a:lnTo>
                    <a:pt x="724" y="136"/>
                  </a:lnTo>
                  <a:lnTo>
                    <a:pt x="720" y="136"/>
                  </a:lnTo>
                  <a:lnTo>
                    <a:pt x="720" y="138"/>
                  </a:lnTo>
                  <a:lnTo>
                    <a:pt x="724" y="138"/>
                  </a:lnTo>
                  <a:lnTo>
                    <a:pt x="724" y="142"/>
                  </a:lnTo>
                  <a:lnTo>
                    <a:pt x="728" y="142"/>
                  </a:lnTo>
                  <a:lnTo>
                    <a:pt x="732" y="146"/>
                  </a:lnTo>
                  <a:lnTo>
                    <a:pt x="728" y="146"/>
                  </a:lnTo>
                  <a:lnTo>
                    <a:pt x="724" y="146"/>
                  </a:lnTo>
                  <a:lnTo>
                    <a:pt x="724" y="142"/>
                  </a:lnTo>
                  <a:lnTo>
                    <a:pt x="720" y="142"/>
                  </a:lnTo>
                  <a:lnTo>
                    <a:pt x="716" y="142"/>
                  </a:lnTo>
                  <a:lnTo>
                    <a:pt x="712" y="142"/>
                  </a:lnTo>
                  <a:lnTo>
                    <a:pt x="716" y="142"/>
                  </a:lnTo>
                  <a:lnTo>
                    <a:pt x="716" y="146"/>
                  </a:lnTo>
                  <a:lnTo>
                    <a:pt x="712" y="146"/>
                  </a:lnTo>
                  <a:lnTo>
                    <a:pt x="708" y="146"/>
                  </a:lnTo>
                  <a:lnTo>
                    <a:pt x="706" y="146"/>
                  </a:lnTo>
                  <a:lnTo>
                    <a:pt x="702" y="146"/>
                  </a:lnTo>
                  <a:lnTo>
                    <a:pt x="698" y="146"/>
                  </a:lnTo>
                  <a:lnTo>
                    <a:pt x="694" y="146"/>
                  </a:lnTo>
                  <a:lnTo>
                    <a:pt x="690" y="146"/>
                  </a:lnTo>
                  <a:lnTo>
                    <a:pt x="690" y="142"/>
                  </a:lnTo>
                  <a:lnTo>
                    <a:pt x="686" y="142"/>
                  </a:lnTo>
                  <a:lnTo>
                    <a:pt x="678" y="138"/>
                  </a:lnTo>
                  <a:lnTo>
                    <a:pt x="682" y="138"/>
                  </a:lnTo>
                  <a:lnTo>
                    <a:pt x="686" y="138"/>
                  </a:lnTo>
                  <a:lnTo>
                    <a:pt x="686" y="136"/>
                  </a:lnTo>
                  <a:lnTo>
                    <a:pt x="690" y="136"/>
                  </a:lnTo>
                  <a:lnTo>
                    <a:pt x="694" y="136"/>
                  </a:lnTo>
                  <a:lnTo>
                    <a:pt x="698" y="136"/>
                  </a:lnTo>
                  <a:lnTo>
                    <a:pt x="694" y="136"/>
                  </a:lnTo>
                  <a:lnTo>
                    <a:pt x="690" y="136"/>
                  </a:lnTo>
                  <a:lnTo>
                    <a:pt x="686" y="136"/>
                  </a:lnTo>
                  <a:lnTo>
                    <a:pt x="682" y="136"/>
                  </a:lnTo>
                  <a:lnTo>
                    <a:pt x="678" y="136"/>
                  </a:lnTo>
                  <a:lnTo>
                    <a:pt x="676" y="136"/>
                  </a:lnTo>
                  <a:lnTo>
                    <a:pt x="672" y="136"/>
                  </a:lnTo>
                  <a:lnTo>
                    <a:pt x="668" y="132"/>
                  </a:lnTo>
                  <a:lnTo>
                    <a:pt x="668" y="128"/>
                  </a:lnTo>
                  <a:lnTo>
                    <a:pt x="672" y="128"/>
                  </a:lnTo>
                  <a:lnTo>
                    <a:pt x="672" y="132"/>
                  </a:lnTo>
                  <a:lnTo>
                    <a:pt x="676" y="132"/>
                  </a:lnTo>
                  <a:lnTo>
                    <a:pt x="678" y="132"/>
                  </a:lnTo>
                  <a:lnTo>
                    <a:pt x="676" y="128"/>
                  </a:lnTo>
                  <a:lnTo>
                    <a:pt x="672" y="128"/>
                  </a:lnTo>
                  <a:lnTo>
                    <a:pt x="668" y="128"/>
                  </a:lnTo>
                  <a:lnTo>
                    <a:pt x="664" y="128"/>
                  </a:lnTo>
                  <a:lnTo>
                    <a:pt x="664" y="124"/>
                  </a:lnTo>
                  <a:lnTo>
                    <a:pt x="660" y="124"/>
                  </a:lnTo>
                  <a:lnTo>
                    <a:pt x="664" y="124"/>
                  </a:lnTo>
                  <a:lnTo>
                    <a:pt x="668" y="120"/>
                  </a:lnTo>
                  <a:lnTo>
                    <a:pt x="668" y="124"/>
                  </a:lnTo>
                  <a:lnTo>
                    <a:pt x="668" y="120"/>
                  </a:lnTo>
                  <a:lnTo>
                    <a:pt x="672" y="120"/>
                  </a:lnTo>
                  <a:lnTo>
                    <a:pt x="676" y="120"/>
                  </a:lnTo>
                  <a:lnTo>
                    <a:pt x="676" y="116"/>
                  </a:lnTo>
                  <a:lnTo>
                    <a:pt x="676" y="120"/>
                  </a:lnTo>
                  <a:lnTo>
                    <a:pt x="678" y="120"/>
                  </a:lnTo>
                  <a:lnTo>
                    <a:pt x="682" y="120"/>
                  </a:lnTo>
                  <a:lnTo>
                    <a:pt x="686" y="120"/>
                  </a:lnTo>
                  <a:lnTo>
                    <a:pt x="690" y="120"/>
                  </a:lnTo>
                  <a:lnTo>
                    <a:pt x="694" y="120"/>
                  </a:lnTo>
                  <a:lnTo>
                    <a:pt x="698" y="116"/>
                  </a:lnTo>
                  <a:lnTo>
                    <a:pt x="702" y="116"/>
                  </a:lnTo>
                  <a:lnTo>
                    <a:pt x="706" y="116"/>
                  </a:lnTo>
                  <a:lnTo>
                    <a:pt x="708" y="116"/>
                  </a:lnTo>
                  <a:lnTo>
                    <a:pt x="712" y="116"/>
                  </a:lnTo>
                  <a:lnTo>
                    <a:pt x="716" y="116"/>
                  </a:lnTo>
                  <a:lnTo>
                    <a:pt x="712" y="116"/>
                  </a:lnTo>
                  <a:lnTo>
                    <a:pt x="708" y="116"/>
                  </a:lnTo>
                  <a:lnTo>
                    <a:pt x="706" y="116"/>
                  </a:lnTo>
                  <a:lnTo>
                    <a:pt x="702" y="116"/>
                  </a:lnTo>
                  <a:lnTo>
                    <a:pt x="694" y="116"/>
                  </a:lnTo>
                  <a:lnTo>
                    <a:pt x="690" y="116"/>
                  </a:lnTo>
                  <a:lnTo>
                    <a:pt x="686" y="116"/>
                  </a:lnTo>
                  <a:lnTo>
                    <a:pt x="682" y="116"/>
                  </a:lnTo>
                  <a:lnTo>
                    <a:pt x="686" y="116"/>
                  </a:lnTo>
                  <a:lnTo>
                    <a:pt x="686" y="112"/>
                  </a:lnTo>
                  <a:lnTo>
                    <a:pt x="690" y="112"/>
                  </a:lnTo>
                  <a:lnTo>
                    <a:pt x="694" y="116"/>
                  </a:lnTo>
                  <a:lnTo>
                    <a:pt x="694" y="112"/>
                  </a:lnTo>
                  <a:lnTo>
                    <a:pt x="698" y="112"/>
                  </a:lnTo>
                  <a:lnTo>
                    <a:pt x="702" y="112"/>
                  </a:lnTo>
                  <a:lnTo>
                    <a:pt x="706" y="112"/>
                  </a:lnTo>
                  <a:lnTo>
                    <a:pt x="702" y="112"/>
                  </a:lnTo>
                  <a:lnTo>
                    <a:pt x="698" y="112"/>
                  </a:lnTo>
                  <a:lnTo>
                    <a:pt x="694" y="112"/>
                  </a:lnTo>
                  <a:lnTo>
                    <a:pt x="690" y="112"/>
                  </a:lnTo>
                  <a:lnTo>
                    <a:pt x="686" y="112"/>
                  </a:lnTo>
                  <a:lnTo>
                    <a:pt x="690" y="112"/>
                  </a:lnTo>
                  <a:lnTo>
                    <a:pt x="690" y="108"/>
                  </a:lnTo>
                  <a:lnTo>
                    <a:pt x="686" y="108"/>
                  </a:lnTo>
                  <a:lnTo>
                    <a:pt x="682" y="108"/>
                  </a:lnTo>
                  <a:lnTo>
                    <a:pt x="682" y="112"/>
                  </a:lnTo>
                  <a:lnTo>
                    <a:pt x="678" y="112"/>
                  </a:lnTo>
                  <a:lnTo>
                    <a:pt x="678" y="108"/>
                  </a:lnTo>
                  <a:lnTo>
                    <a:pt x="678" y="112"/>
                  </a:lnTo>
                  <a:lnTo>
                    <a:pt x="676" y="112"/>
                  </a:lnTo>
                  <a:lnTo>
                    <a:pt x="676" y="108"/>
                  </a:lnTo>
                  <a:lnTo>
                    <a:pt x="672" y="112"/>
                  </a:lnTo>
                  <a:lnTo>
                    <a:pt x="668" y="116"/>
                  </a:lnTo>
                  <a:lnTo>
                    <a:pt x="664" y="116"/>
                  </a:lnTo>
                  <a:lnTo>
                    <a:pt x="660" y="116"/>
                  </a:lnTo>
                  <a:lnTo>
                    <a:pt x="664" y="112"/>
                  </a:lnTo>
                  <a:lnTo>
                    <a:pt x="660" y="112"/>
                  </a:lnTo>
                  <a:lnTo>
                    <a:pt x="656" y="112"/>
                  </a:lnTo>
                  <a:lnTo>
                    <a:pt x="660" y="112"/>
                  </a:lnTo>
                  <a:lnTo>
                    <a:pt x="656" y="112"/>
                  </a:lnTo>
                  <a:lnTo>
                    <a:pt x="652" y="112"/>
                  </a:lnTo>
                  <a:lnTo>
                    <a:pt x="652" y="116"/>
                  </a:lnTo>
                  <a:lnTo>
                    <a:pt x="650" y="116"/>
                  </a:lnTo>
                  <a:lnTo>
                    <a:pt x="646" y="112"/>
                  </a:lnTo>
                  <a:lnTo>
                    <a:pt x="642" y="112"/>
                  </a:lnTo>
                  <a:lnTo>
                    <a:pt x="642" y="108"/>
                  </a:lnTo>
                  <a:lnTo>
                    <a:pt x="642" y="106"/>
                  </a:lnTo>
                  <a:lnTo>
                    <a:pt x="646" y="106"/>
                  </a:lnTo>
                  <a:lnTo>
                    <a:pt x="650" y="106"/>
                  </a:lnTo>
                  <a:lnTo>
                    <a:pt x="652" y="106"/>
                  </a:lnTo>
                  <a:lnTo>
                    <a:pt x="656" y="106"/>
                  </a:lnTo>
                  <a:lnTo>
                    <a:pt x="660" y="106"/>
                  </a:lnTo>
                  <a:lnTo>
                    <a:pt x="660" y="102"/>
                  </a:lnTo>
                  <a:lnTo>
                    <a:pt x="656" y="102"/>
                  </a:lnTo>
                  <a:lnTo>
                    <a:pt x="652" y="106"/>
                  </a:lnTo>
                  <a:lnTo>
                    <a:pt x="650" y="106"/>
                  </a:lnTo>
                  <a:lnTo>
                    <a:pt x="646" y="106"/>
                  </a:lnTo>
                  <a:lnTo>
                    <a:pt x="642" y="106"/>
                  </a:lnTo>
                  <a:lnTo>
                    <a:pt x="638" y="106"/>
                  </a:lnTo>
                  <a:lnTo>
                    <a:pt x="638" y="102"/>
                  </a:lnTo>
                  <a:lnTo>
                    <a:pt x="634" y="102"/>
                  </a:lnTo>
                  <a:lnTo>
                    <a:pt x="630" y="98"/>
                  </a:lnTo>
                  <a:lnTo>
                    <a:pt x="626" y="98"/>
                  </a:lnTo>
                  <a:lnTo>
                    <a:pt x="630" y="98"/>
                  </a:lnTo>
                  <a:lnTo>
                    <a:pt x="634" y="98"/>
                  </a:lnTo>
                  <a:lnTo>
                    <a:pt x="630" y="94"/>
                  </a:lnTo>
                  <a:lnTo>
                    <a:pt x="626" y="94"/>
                  </a:lnTo>
                  <a:lnTo>
                    <a:pt x="630" y="94"/>
                  </a:lnTo>
                  <a:lnTo>
                    <a:pt x="626" y="94"/>
                  </a:lnTo>
                  <a:lnTo>
                    <a:pt x="626" y="90"/>
                  </a:lnTo>
                  <a:lnTo>
                    <a:pt x="630" y="90"/>
                  </a:lnTo>
                  <a:lnTo>
                    <a:pt x="634" y="90"/>
                  </a:lnTo>
                  <a:lnTo>
                    <a:pt x="638" y="90"/>
                  </a:lnTo>
                  <a:lnTo>
                    <a:pt x="638" y="94"/>
                  </a:lnTo>
                  <a:lnTo>
                    <a:pt x="642" y="94"/>
                  </a:lnTo>
                  <a:lnTo>
                    <a:pt x="646" y="94"/>
                  </a:lnTo>
                  <a:lnTo>
                    <a:pt x="650" y="94"/>
                  </a:lnTo>
                  <a:lnTo>
                    <a:pt x="652" y="94"/>
                  </a:lnTo>
                  <a:lnTo>
                    <a:pt x="656" y="94"/>
                  </a:lnTo>
                  <a:lnTo>
                    <a:pt x="660" y="94"/>
                  </a:lnTo>
                  <a:lnTo>
                    <a:pt x="656" y="94"/>
                  </a:lnTo>
                  <a:lnTo>
                    <a:pt x="652" y="90"/>
                  </a:lnTo>
                  <a:lnTo>
                    <a:pt x="656" y="90"/>
                  </a:lnTo>
                  <a:lnTo>
                    <a:pt x="660" y="90"/>
                  </a:lnTo>
                  <a:lnTo>
                    <a:pt x="664" y="90"/>
                  </a:lnTo>
                  <a:lnTo>
                    <a:pt x="660" y="90"/>
                  </a:lnTo>
                  <a:lnTo>
                    <a:pt x="656" y="86"/>
                  </a:lnTo>
                  <a:lnTo>
                    <a:pt x="656" y="90"/>
                  </a:lnTo>
                  <a:lnTo>
                    <a:pt x="652" y="90"/>
                  </a:lnTo>
                  <a:lnTo>
                    <a:pt x="650" y="90"/>
                  </a:lnTo>
                  <a:lnTo>
                    <a:pt x="646" y="90"/>
                  </a:lnTo>
                  <a:lnTo>
                    <a:pt x="642" y="90"/>
                  </a:lnTo>
                  <a:lnTo>
                    <a:pt x="642" y="86"/>
                  </a:lnTo>
                  <a:lnTo>
                    <a:pt x="646" y="86"/>
                  </a:lnTo>
                  <a:lnTo>
                    <a:pt x="650" y="86"/>
                  </a:lnTo>
                  <a:lnTo>
                    <a:pt x="646" y="86"/>
                  </a:lnTo>
                  <a:lnTo>
                    <a:pt x="642" y="86"/>
                  </a:lnTo>
                  <a:lnTo>
                    <a:pt x="638" y="86"/>
                  </a:lnTo>
                  <a:lnTo>
                    <a:pt x="638" y="90"/>
                  </a:lnTo>
                  <a:lnTo>
                    <a:pt x="638" y="86"/>
                  </a:lnTo>
                  <a:lnTo>
                    <a:pt x="634" y="86"/>
                  </a:lnTo>
                  <a:lnTo>
                    <a:pt x="630" y="86"/>
                  </a:lnTo>
                  <a:lnTo>
                    <a:pt x="626" y="82"/>
                  </a:lnTo>
                  <a:lnTo>
                    <a:pt x="630" y="82"/>
                  </a:lnTo>
                  <a:lnTo>
                    <a:pt x="634" y="82"/>
                  </a:lnTo>
                  <a:lnTo>
                    <a:pt x="638" y="82"/>
                  </a:lnTo>
                  <a:lnTo>
                    <a:pt x="642" y="82"/>
                  </a:lnTo>
                  <a:lnTo>
                    <a:pt x="646" y="82"/>
                  </a:lnTo>
                  <a:lnTo>
                    <a:pt x="642" y="82"/>
                  </a:lnTo>
                  <a:lnTo>
                    <a:pt x="638" y="78"/>
                  </a:lnTo>
                  <a:lnTo>
                    <a:pt x="638" y="76"/>
                  </a:lnTo>
                  <a:lnTo>
                    <a:pt x="642" y="76"/>
                  </a:lnTo>
                  <a:lnTo>
                    <a:pt x="646" y="76"/>
                  </a:lnTo>
                  <a:lnTo>
                    <a:pt x="650" y="76"/>
                  </a:lnTo>
                  <a:lnTo>
                    <a:pt x="652" y="76"/>
                  </a:lnTo>
                  <a:lnTo>
                    <a:pt x="652" y="78"/>
                  </a:lnTo>
                  <a:lnTo>
                    <a:pt x="656" y="78"/>
                  </a:lnTo>
                  <a:lnTo>
                    <a:pt x="660" y="78"/>
                  </a:lnTo>
                  <a:lnTo>
                    <a:pt x="664" y="78"/>
                  </a:lnTo>
                  <a:lnTo>
                    <a:pt x="668" y="78"/>
                  </a:lnTo>
                  <a:lnTo>
                    <a:pt x="664" y="78"/>
                  </a:lnTo>
                  <a:lnTo>
                    <a:pt x="664" y="76"/>
                  </a:lnTo>
                  <a:lnTo>
                    <a:pt x="660" y="76"/>
                  </a:lnTo>
                  <a:lnTo>
                    <a:pt x="656" y="76"/>
                  </a:lnTo>
                  <a:lnTo>
                    <a:pt x="660" y="76"/>
                  </a:lnTo>
                  <a:lnTo>
                    <a:pt x="664" y="76"/>
                  </a:lnTo>
                  <a:lnTo>
                    <a:pt x="664" y="72"/>
                  </a:lnTo>
                  <a:lnTo>
                    <a:pt x="660" y="72"/>
                  </a:lnTo>
                  <a:lnTo>
                    <a:pt x="656" y="72"/>
                  </a:lnTo>
                  <a:lnTo>
                    <a:pt x="652" y="72"/>
                  </a:lnTo>
                  <a:lnTo>
                    <a:pt x="650" y="72"/>
                  </a:lnTo>
                  <a:lnTo>
                    <a:pt x="646" y="72"/>
                  </a:lnTo>
                  <a:lnTo>
                    <a:pt x="642" y="72"/>
                  </a:lnTo>
                  <a:lnTo>
                    <a:pt x="646" y="68"/>
                  </a:lnTo>
                  <a:lnTo>
                    <a:pt x="650" y="68"/>
                  </a:lnTo>
                  <a:lnTo>
                    <a:pt x="646" y="68"/>
                  </a:lnTo>
                  <a:lnTo>
                    <a:pt x="650" y="64"/>
                  </a:lnTo>
                  <a:lnTo>
                    <a:pt x="652" y="64"/>
                  </a:lnTo>
                  <a:lnTo>
                    <a:pt x="656" y="64"/>
                  </a:lnTo>
                  <a:lnTo>
                    <a:pt x="660" y="64"/>
                  </a:lnTo>
                  <a:lnTo>
                    <a:pt x="664" y="64"/>
                  </a:lnTo>
                  <a:lnTo>
                    <a:pt x="668" y="64"/>
                  </a:lnTo>
                  <a:lnTo>
                    <a:pt x="664" y="64"/>
                  </a:lnTo>
                  <a:lnTo>
                    <a:pt x="660" y="60"/>
                  </a:lnTo>
                  <a:lnTo>
                    <a:pt x="664" y="60"/>
                  </a:lnTo>
                  <a:lnTo>
                    <a:pt x="668" y="60"/>
                  </a:lnTo>
                  <a:lnTo>
                    <a:pt x="672" y="64"/>
                  </a:lnTo>
                  <a:lnTo>
                    <a:pt x="676" y="64"/>
                  </a:lnTo>
                  <a:lnTo>
                    <a:pt x="676" y="60"/>
                  </a:lnTo>
                  <a:lnTo>
                    <a:pt x="678" y="60"/>
                  </a:lnTo>
                  <a:lnTo>
                    <a:pt x="676" y="56"/>
                  </a:lnTo>
                  <a:lnTo>
                    <a:pt x="672" y="56"/>
                  </a:lnTo>
                  <a:lnTo>
                    <a:pt x="668" y="60"/>
                  </a:lnTo>
                  <a:lnTo>
                    <a:pt x="664" y="60"/>
                  </a:lnTo>
                  <a:lnTo>
                    <a:pt x="664" y="56"/>
                  </a:lnTo>
                  <a:lnTo>
                    <a:pt x="660" y="56"/>
                  </a:lnTo>
                  <a:lnTo>
                    <a:pt x="660" y="52"/>
                  </a:lnTo>
                  <a:lnTo>
                    <a:pt x="664" y="52"/>
                  </a:lnTo>
                  <a:lnTo>
                    <a:pt x="668" y="52"/>
                  </a:lnTo>
                  <a:lnTo>
                    <a:pt x="672" y="56"/>
                  </a:lnTo>
                  <a:lnTo>
                    <a:pt x="672" y="52"/>
                  </a:lnTo>
                  <a:lnTo>
                    <a:pt x="676" y="52"/>
                  </a:lnTo>
                  <a:lnTo>
                    <a:pt x="678" y="52"/>
                  </a:lnTo>
                  <a:lnTo>
                    <a:pt x="678" y="56"/>
                  </a:lnTo>
                  <a:lnTo>
                    <a:pt x="682" y="56"/>
                  </a:lnTo>
                  <a:lnTo>
                    <a:pt x="686" y="56"/>
                  </a:lnTo>
                  <a:lnTo>
                    <a:pt x="690" y="56"/>
                  </a:lnTo>
                  <a:lnTo>
                    <a:pt x="694" y="56"/>
                  </a:lnTo>
                  <a:lnTo>
                    <a:pt x="694" y="60"/>
                  </a:lnTo>
                  <a:lnTo>
                    <a:pt x="698" y="60"/>
                  </a:lnTo>
                  <a:lnTo>
                    <a:pt x="698" y="64"/>
                  </a:lnTo>
                  <a:lnTo>
                    <a:pt x="694" y="64"/>
                  </a:lnTo>
                  <a:lnTo>
                    <a:pt x="698" y="64"/>
                  </a:lnTo>
                  <a:lnTo>
                    <a:pt x="702" y="64"/>
                  </a:lnTo>
                  <a:lnTo>
                    <a:pt x="702" y="68"/>
                  </a:lnTo>
                  <a:lnTo>
                    <a:pt x="706" y="72"/>
                  </a:lnTo>
                  <a:lnTo>
                    <a:pt x="708" y="72"/>
                  </a:lnTo>
                  <a:lnTo>
                    <a:pt x="712" y="72"/>
                  </a:lnTo>
                  <a:lnTo>
                    <a:pt x="712" y="76"/>
                  </a:lnTo>
                  <a:lnTo>
                    <a:pt x="712" y="78"/>
                  </a:lnTo>
                  <a:lnTo>
                    <a:pt x="716" y="78"/>
                  </a:lnTo>
                  <a:lnTo>
                    <a:pt x="720" y="78"/>
                  </a:lnTo>
                  <a:lnTo>
                    <a:pt x="724" y="78"/>
                  </a:lnTo>
                  <a:lnTo>
                    <a:pt x="728" y="78"/>
                  </a:lnTo>
                  <a:lnTo>
                    <a:pt x="732" y="78"/>
                  </a:lnTo>
                  <a:lnTo>
                    <a:pt x="734" y="78"/>
                  </a:lnTo>
                  <a:lnTo>
                    <a:pt x="734" y="82"/>
                  </a:lnTo>
                  <a:lnTo>
                    <a:pt x="732" y="82"/>
                  </a:lnTo>
                  <a:lnTo>
                    <a:pt x="734" y="82"/>
                  </a:lnTo>
                  <a:lnTo>
                    <a:pt x="734" y="86"/>
                  </a:lnTo>
                  <a:lnTo>
                    <a:pt x="732" y="86"/>
                  </a:lnTo>
                  <a:lnTo>
                    <a:pt x="734" y="86"/>
                  </a:lnTo>
                  <a:lnTo>
                    <a:pt x="734" y="90"/>
                  </a:lnTo>
                  <a:lnTo>
                    <a:pt x="738" y="90"/>
                  </a:lnTo>
                  <a:lnTo>
                    <a:pt x="742" y="90"/>
                  </a:lnTo>
                  <a:lnTo>
                    <a:pt x="746" y="90"/>
                  </a:lnTo>
                  <a:lnTo>
                    <a:pt x="746" y="86"/>
                  </a:lnTo>
                  <a:lnTo>
                    <a:pt x="742" y="86"/>
                  </a:lnTo>
                  <a:lnTo>
                    <a:pt x="738" y="82"/>
                  </a:lnTo>
                  <a:lnTo>
                    <a:pt x="742" y="82"/>
                  </a:lnTo>
                  <a:lnTo>
                    <a:pt x="746" y="82"/>
                  </a:lnTo>
                  <a:lnTo>
                    <a:pt x="748" y="82"/>
                  </a:lnTo>
                  <a:lnTo>
                    <a:pt x="752" y="82"/>
                  </a:lnTo>
                  <a:lnTo>
                    <a:pt x="756" y="86"/>
                  </a:lnTo>
                  <a:lnTo>
                    <a:pt x="756" y="90"/>
                  </a:lnTo>
                  <a:lnTo>
                    <a:pt x="752" y="90"/>
                  </a:lnTo>
                  <a:lnTo>
                    <a:pt x="748" y="90"/>
                  </a:lnTo>
                  <a:lnTo>
                    <a:pt x="748" y="94"/>
                  </a:lnTo>
                  <a:lnTo>
                    <a:pt x="752" y="94"/>
                  </a:lnTo>
                  <a:lnTo>
                    <a:pt x="752" y="90"/>
                  </a:lnTo>
                  <a:lnTo>
                    <a:pt x="756" y="90"/>
                  </a:lnTo>
                  <a:lnTo>
                    <a:pt x="760" y="90"/>
                  </a:lnTo>
                  <a:lnTo>
                    <a:pt x="760" y="94"/>
                  </a:lnTo>
                  <a:lnTo>
                    <a:pt x="764" y="94"/>
                  </a:lnTo>
                  <a:lnTo>
                    <a:pt x="760" y="98"/>
                  </a:lnTo>
                  <a:lnTo>
                    <a:pt x="756" y="98"/>
                  </a:lnTo>
                  <a:lnTo>
                    <a:pt x="760" y="98"/>
                  </a:lnTo>
                  <a:lnTo>
                    <a:pt x="764" y="98"/>
                  </a:lnTo>
                  <a:lnTo>
                    <a:pt x="764" y="102"/>
                  </a:lnTo>
                  <a:lnTo>
                    <a:pt x="760" y="106"/>
                  </a:lnTo>
                  <a:lnTo>
                    <a:pt x="756" y="106"/>
                  </a:lnTo>
                  <a:lnTo>
                    <a:pt x="756" y="108"/>
                  </a:lnTo>
                  <a:lnTo>
                    <a:pt x="760" y="108"/>
                  </a:lnTo>
                  <a:lnTo>
                    <a:pt x="760" y="106"/>
                  </a:lnTo>
                  <a:lnTo>
                    <a:pt x="764" y="106"/>
                  </a:lnTo>
                  <a:lnTo>
                    <a:pt x="768" y="106"/>
                  </a:lnTo>
                  <a:lnTo>
                    <a:pt x="764" y="108"/>
                  </a:lnTo>
                  <a:lnTo>
                    <a:pt x="768" y="108"/>
                  </a:lnTo>
                  <a:lnTo>
                    <a:pt x="768" y="106"/>
                  </a:lnTo>
                  <a:lnTo>
                    <a:pt x="772" y="106"/>
                  </a:lnTo>
                  <a:lnTo>
                    <a:pt x="776" y="106"/>
                  </a:lnTo>
                  <a:lnTo>
                    <a:pt x="778" y="108"/>
                  </a:lnTo>
                  <a:lnTo>
                    <a:pt x="776" y="108"/>
                  </a:lnTo>
                  <a:lnTo>
                    <a:pt x="778" y="108"/>
                  </a:lnTo>
                  <a:lnTo>
                    <a:pt x="778" y="106"/>
                  </a:lnTo>
                  <a:lnTo>
                    <a:pt x="782" y="106"/>
                  </a:lnTo>
                  <a:lnTo>
                    <a:pt x="786" y="108"/>
                  </a:lnTo>
                  <a:lnTo>
                    <a:pt x="786" y="112"/>
                  </a:lnTo>
                  <a:lnTo>
                    <a:pt x="790" y="112"/>
                  </a:lnTo>
                  <a:lnTo>
                    <a:pt x="794" y="112"/>
                  </a:lnTo>
                  <a:lnTo>
                    <a:pt x="794" y="116"/>
                  </a:lnTo>
                  <a:lnTo>
                    <a:pt x="790" y="116"/>
                  </a:lnTo>
                  <a:lnTo>
                    <a:pt x="786" y="116"/>
                  </a:lnTo>
                  <a:lnTo>
                    <a:pt x="782" y="120"/>
                  </a:lnTo>
                  <a:lnTo>
                    <a:pt x="778" y="120"/>
                  </a:lnTo>
                  <a:lnTo>
                    <a:pt x="776" y="120"/>
                  </a:lnTo>
                  <a:lnTo>
                    <a:pt x="772" y="120"/>
                  </a:lnTo>
                  <a:lnTo>
                    <a:pt x="768" y="124"/>
                  </a:lnTo>
                  <a:lnTo>
                    <a:pt x="764" y="124"/>
                  </a:lnTo>
                  <a:lnTo>
                    <a:pt x="764" y="120"/>
                  </a:lnTo>
                  <a:lnTo>
                    <a:pt x="764" y="124"/>
                  </a:lnTo>
                  <a:lnTo>
                    <a:pt x="764" y="128"/>
                  </a:lnTo>
                  <a:lnTo>
                    <a:pt x="760" y="128"/>
                  </a:lnTo>
                  <a:lnTo>
                    <a:pt x="756" y="132"/>
                  </a:lnTo>
                  <a:lnTo>
                    <a:pt x="756" y="136"/>
                  </a:lnTo>
                  <a:lnTo>
                    <a:pt x="752" y="136"/>
                  </a:lnTo>
                  <a:lnTo>
                    <a:pt x="752" y="132"/>
                  </a:lnTo>
                  <a:lnTo>
                    <a:pt x="748" y="132"/>
                  </a:lnTo>
                  <a:lnTo>
                    <a:pt x="748" y="128"/>
                  </a:lnTo>
                  <a:lnTo>
                    <a:pt x="748" y="124"/>
                  </a:lnTo>
                  <a:lnTo>
                    <a:pt x="752" y="124"/>
                  </a:lnTo>
                  <a:lnTo>
                    <a:pt x="752" y="120"/>
                  </a:lnTo>
                  <a:lnTo>
                    <a:pt x="748" y="124"/>
                  </a:lnTo>
                  <a:lnTo>
                    <a:pt x="746" y="124"/>
                  </a:lnTo>
                  <a:lnTo>
                    <a:pt x="746" y="128"/>
                  </a:lnTo>
                  <a:lnTo>
                    <a:pt x="746" y="132"/>
                  </a:lnTo>
                  <a:lnTo>
                    <a:pt x="748" y="132"/>
                  </a:lnTo>
                  <a:lnTo>
                    <a:pt x="748" y="136"/>
                  </a:lnTo>
                  <a:lnTo>
                    <a:pt x="748" y="138"/>
                  </a:lnTo>
                  <a:lnTo>
                    <a:pt x="746" y="138"/>
                  </a:lnTo>
                  <a:lnTo>
                    <a:pt x="746" y="136"/>
                  </a:lnTo>
                  <a:lnTo>
                    <a:pt x="742" y="136"/>
                  </a:lnTo>
                  <a:lnTo>
                    <a:pt x="738" y="136"/>
                  </a:lnTo>
                  <a:lnTo>
                    <a:pt x="742" y="138"/>
                  </a:lnTo>
                  <a:lnTo>
                    <a:pt x="742" y="142"/>
                  </a:lnTo>
                  <a:lnTo>
                    <a:pt x="738" y="142"/>
                  </a:lnTo>
                  <a:lnTo>
                    <a:pt x="738" y="146"/>
                  </a:lnTo>
                  <a:lnTo>
                    <a:pt x="738" y="146"/>
                  </a:lnTo>
                  <a:lnTo>
                    <a:pt x="738" y="146"/>
                  </a:lnTo>
                  <a:close/>
                  <a:moveTo>
                    <a:pt x="596" y="106"/>
                  </a:moveTo>
                  <a:lnTo>
                    <a:pt x="596" y="102"/>
                  </a:lnTo>
                  <a:lnTo>
                    <a:pt x="592" y="102"/>
                  </a:lnTo>
                  <a:lnTo>
                    <a:pt x="590" y="102"/>
                  </a:lnTo>
                  <a:lnTo>
                    <a:pt x="590" y="98"/>
                  </a:lnTo>
                  <a:lnTo>
                    <a:pt x="586" y="98"/>
                  </a:lnTo>
                  <a:lnTo>
                    <a:pt x="582" y="98"/>
                  </a:lnTo>
                  <a:lnTo>
                    <a:pt x="578" y="98"/>
                  </a:lnTo>
                  <a:lnTo>
                    <a:pt x="578" y="94"/>
                  </a:lnTo>
                  <a:lnTo>
                    <a:pt x="578" y="90"/>
                  </a:lnTo>
                  <a:lnTo>
                    <a:pt x="582" y="90"/>
                  </a:lnTo>
                  <a:lnTo>
                    <a:pt x="586" y="90"/>
                  </a:lnTo>
                  <a:lnTo>
                    <a:pt x="590" y="90"/>
                  </a:lnTo>
                  <a:lnTo>
                    <a:pt x="592" y="90"/>
                  </a:lnTo>
                  <a:lnTo>
                    <a:pt x="596" y="90"/>
                  </a:lnTo>
                  <a:lnTo>
                    <a:pt x="596" y="94"/>
                  </a:lnTo>
                  <a:lnTo>
                    <a:pt x="600" y="102"/>
                  </a:lnTo>
                  <a:lnTo>
                    <a:pt x="596" y="102"/>
                  </a:lnTo>
                  <a:lnTo>
                    <a:pt x="596" y="106"/>
                  </a:lnTo>
                  <a:lnTo>
                    <a:pt x="596" y="106"/>
                  </a:lnTo>
                  <a:lnTo>
                    <a:pt x="596" y="106"/>
                  </a:lnTo>
                  <a:close/>
                  <a:moveTo>
                    <a:pt x="526" y="132"/>
                  </a:moveTo>
                  <a:lnTo>
                    <a:pt x="526" y="128"/>
                  </a:lnTo>
                  <a:lnTo>
                    <a:pt x="526" y="132"/>
                  </a:lnTo>
                  <a:lnTo>
                    <a:pt x="522" y="132"/>
                  </a:lnTo>
                  <a:lnTo>
                    <a:pt x="522" y="128"/>
                  </a:lnTo>
                  <a:lnTo>
                    <a:pt x="526" y="128"/>
                  </a:lnTo>
                  <a:lnTo>
                    <a:pt x="526" y="124"/>
                  </a:lnTo>
                  <a:lnTo>
                    <a:pt x="522" y="124"/>
                  </a:lnTo>
                  <a:lnTo>
                    <a:pt x="518" y="124"/>
                  </a:lnTo>
                  <a:lnTo>
                    <a:pt x="514" y="124"/>
                  </a:lnTo>
                  <a:lnTo>
                    <a:pt x="514" y="128"/>
                  </a:lnTo>
                  <a:lnTo>
                    <a:pt x="510" y="128"/>
                  </a:lnTo>
                  <a:lnTo>
                    <a:pt x="508" y="128"/>
                  </a:lnTo>
                  <a:lnTo>
                    <a:pt x="510" y="124"/>
                  </a:lnTo>
                  <a:lnTo>
                    <a:pt x="514" y="124"/>
                  </a:lnTo>
                  <a:lnTo>
                    <a:pt x="510" y="120"/>
                  </a:lnTo>
                  <a:lnTo>
                    <a:pt x="508" y="120"/>
                  </a:lnTo>
                  <a:lnTo>
                    <a:pt x="508" y="124"/>
                  </a:lnTo>
                  <a:lnTo>
                    <a:pt x="504" y="124"/>
                  </a:lnTo>
                  <a:lnTo>
                    <a:pt x="500" y="124"/>
                  </a:lnTo>
                  <a:lnTo>
                    <a:pt x="500" y="120"/>
                  </a:lnTo>
                  <a:lnTo>
                    <a:pt x="504" y="112"/>
                  </a:lnTo>
                  <a:lnTo>
                    <a:pt x="508" y="112"/>
                  </a:lnTo>
                  <a:lnTo>
                    <a:pt x="510" y="112"/>
                  </a:lnTo>
                  <a:lnTo>
                    <a:pt x="514" y="112"/>
                  </a:lnTo>
                  <a:lnTo>
                    <a:pt x="518" y="112"/>
                  </a:lnTo>
                  <a:lnTo>
                    <a:pt x="522" y="112"/>
                  </a:lnTo>
                  <a:lnTo>
                    <a:pt x="526" y="112"/>
                  </a:lnTo>
                  <a:lnTo>
                    <a:pt x="530" y="112"/>
                  </a:lnTo>
                  <a:lnTo>
                    <a:pt x="534" y="112"/>
                  </a:lnTo>
                  <a:lnTo>
                    <a:pt x="536" y="116"/>
                  </a:lnTo>
                  <a:lnTo>
                    <a:pt x="540" y="116"/>
                  </a:lnTo>
                  <a:lnTo>
                    <a:pt x="540" y="120"/>
                  </a:lnTo>
                  <a:lnTo>
                    <a:pt x="544" y="120"/>
                  </a:lnTo>
                  <a:lnTo>
                    <a:pt x="540" y="124"/>
                  </a:lnTo>
                  <a:lnTo>
                    <a:pt x="544" y="128"/>
                  </a:lnTo>
                  <a:lnTo>
                    <a:pt x="544" y="124"/>
                  </a:lnTo>
                  <a:lnTo>
                    <a:pt x="548" y="124"/>
                  </a:lnTo>
                  <a:lnTo>
                    <a:pt x="552" y="120"/>
                  </a:lnTo>
                  <a:lnTo>
                    <a:pt x="556" y="120"/>
                  </a:lnTo>
                  <a:lnTo>
                    <a:pt x="560" y="120"/>
                  </a:lnTo>
                  <a:lnTo>
                    <a:pt x="564" y="124"/>
                  </a:lnTo>
                  <a:lnTo>
                    <a:pt x="566" y="124"/>
                  </a:lnTo>
                  <a:lnTo>
                    <a:pt x="564" y="128"/>
                  </a:lnTo>
                  <a:lnTo>
                    <a:pt x="566" y="128"/>
                  </a:lnTo>
                  <a:lnTo>
                    <a:pt x="570" y="128"/>
                  </a:lnTo>
                  <a:lnTo>
                    <a:pt x="574" y="128"/>
                  </a:lnTo>
                  <a:lnTo>
                    <a:pt x="574" y="132"/>
                  </a:lnTo>
                  <a:lnTo>
                    <a:pt x="578" y="132"/>
                  </a:lnTo>
                  <a:lnTo>
                    <a:pt x="582" y="132"/>
                  </a:lnTo>
                  <a:lnTo>
                    <a:pt x="578" y="136"/>
                  </a:lnTo>
                  <a:lnTo>
                    <a:pt x="582" y="136"/>
                  </a:lnTo>
                  <a:lnTo>
                    <a:pt x="586" y="136"/>
                  </a:lnTo>
                  <a:lnTo>
                    <a:pt x="586" y="138"/>
                  </a:lnTo>
                  <a:lnTo>
                    <a:pt x="582" y="138"/>
                  </a:lnTo>
                  <a:lnTo>
                    <a:pt x="582" y="142"/>
                  </a:lnTo>
                  <a:lnTo>
                    <a:pt x="586" y="142"/>
                  </a:lnTo>
                  <a:lnTo>
                    <a:pt x="586" y="146"/>
                  </a:lnTo>
                  <a:lnTo>
                    <a:pt x="590" y="146"/>
                  </a:lnTo>
                  <a:lnTo>
                    <a:pt x="592" y="146"/>
                  </a:lnTo>
                  <a:lnTo>
                    <a:pt x="592" y="150"/>
                  </a:lnTo>
                  <a:lnTo>
                    <a:pt x="596" y="150"/>
                  </a:lnTo>
                  <a:lnTo>
                    <a:pt x="592" y="150"/>
                  </a:lnTo>
                  <a:lnTo>
                    <a:pt x="592" y="154"/>
                  </a:lnTo>
                  <a:lnTo>
                    <a:pt x="590" y="158"/>
                  </a:lnTo>
                  <a:lnTo>
                    <a:pt x="586" y="158"/>
                  </a:lnTo>
                  <a:lnTo>
                    <a:pt x="582" y="158"/>
                  </a:lnTo>
                  <a:lnTo>
                    <a:pt x="578" y="158"/>
                  </a:lnTo>
                  <a:lnTo>
                    <a:pt x="574" y="158"/>
                  </a:lnTo>
                  <a:lnTo>
                    <a:pt x="570" y="154"/>
                  </a:lnTo>
                  <a:lnTo>
                    <a:pt x="566" y="150"/>
                  </a:lnTo>
                  <a:lnTo>
                    <a:pt x="566" y="146"/>
                  </a:lnTo>
                  <a:lnTo>
                    <a:pt x="564" y="146"/>
                  </a:lnTo>
                  <a:lnTo>
                    <a:pt x="560" y="146"/>
                  </a:lnTo>
                  <a:lnTo>
                    <a:pt x="556" y="142"/>
                  </a:lnTo>
                  <a:lnTo>
                    <a:pt x="548" y="142"/>
                  </a:lnTo>
                  <a:lnTo>
                    <a:pt x="544" y="142"/>
                  </a:lnTo>
                  <a:lnTo>
                    <a:pt x="544" y="146"/>
                  </a:lnTo>
                  <a:lnTo>
                    <a:pt x="540" y="146"/>
                  </a:lnTo>
                  <a:lnTo>
                    <a:pt x="540" y="142"/>
                  </a:lnTo>
                  <a:lnTo>
                    <a:pt x="536" y="142"/>
                  </a:lnTo>
                  <a:lnTo>
                    <a:pt x="534" y="142"/>
                  </a:lnTo>
                  <a:lnTo>
                    <a:pt x="530" y="142"/>
                  </a:lnTo>
                  <a:lnTo>
                    <a:pt x="526" y="142"/>
                  </a:lnTo>
                  <a:lnTo>
                    <a:pt x="526" y="146"/>
                  </a:lnTo>
                  <a:lnTo>
                    <a:pt x="522" y="146"/>
                  </a:lnTo>
                  <a:lnTo>
                    <a:pt x="518" y="146"/>
                  </a:lnTo>
                  <a:lnTo>
                    <a:pt x="518" y="142"/>
                  </a:lnTo>
                  <a:lnTo>
                    <a:pt x="514" y="142"/>
                  </a:lnTo>
                  <a:lnTo>
                    <a:pt x="510" y="142"/>
                  </a:lnTo>
                  <a:lnTo>
                    <a:pt x="510" y="138"/>
                  </a:lnTo>
                  <a:lnTo>
                    <a:pt x="508" y="138"/>
                  </a:lnTo>
                  <a:lnTo>
                    <a:pt x="508" y="136"/>
                  </a:lnTo>
                  <a:lnTo>
                    <a:pt x="510" y="136"/>
                  </a:lnTo>
                  <a:lnTo>
                    <a:pt x="514" y="136"/>
                  </a:lnTo>
                  <a:lnTo>
                    <a:pt x="518" y="136"/>
                  </a:lnTo>
                  <a:lnTo>
                    <a:pt x="522" y="136"/>
                  </a:lnTo>
                  <a:lnTo>
                    <a:pt x="526" y="136"/>
                  </a:lnTo>
                  <a:lnTo>
                    <a:pt x="530" y="138"/>
                  </a:lnTo>
                  <a:lnTo>
                    <a:pt x="530" y="136"/>
                  </a:lnTo>
                  <a:lnTo>
                    <a:pt x="534" y="136"/>
                  </a:lnTo>
                  <a:lnTo>
                    <a:pt x="530" y="136"/>
                  </a:lnTo>
                  <a:lnTo>
                    <a:pt x="526" y="136"/>
                  </a:lnTo>
                  <a:lnTo>
                    <a:pt x="522" y="136"/>
                  </a:lnTo>
                  <a:lnTo>
                    <a:pt x="526" y="132"/>
                  </a:lnTo>
                  <a:lnTo>
                    <a:pt x="530" y="132"/>
                  </a:lnTo>
                  <a:lnTo>
                    <a:pt x="534" y="132"/>
                  </a:lnTo>
                  <a:lnTo>
                    <a:pt x="534" y="128"/>
                  </a:lnTo>
                  <a:lnTo>
                    <a:pt x="530" y="128"/>
                  </a:lnTo>
                  <a:lnTo>
                    <a:pt x="530" y="132"/>
                  </a:lnTo>
                  <a:lnTo>
                    <a:pt x="526" y="132"/>
                  </a:lnTo>
                  <a:lnTo>
                    <a:pt x="526" y="132"/>
                  </a:lnTo>
                  <a:lnTo>
                    <a:pt x="526" y="132"/>
                  </a:lnTo>
                  <a:close/>
                  <a:moveTo>
                    <a:pt x="622" y="158"/>
                  </a:moveTo>
                  <a:lnTo>
                    <a:pt x="620" y="154"/>
                  </a:lnTo>
                  <a:lnTo>
                    <a:pt x="622" y="154"/>
                  </a:lnTo>
                  <a:lnTo>
                    <a:pt x="620" y="154"/>
                  </a:lnTo>
                  <a:lnTo>
                    <a:pt x="616" y="154"/>
                  </a:lnTo>
                  <a:lnTo>
                    <a:pt x="616" y="150"/>
                  </a:lnTo>
                  <a:lnTo>
                    <a:pt x="612" y="150"/>
                  </a:lnTo>
                  <a:lnTo>
                    <a:pt x="616" y="150"/>
                  </a:lnTo>
                  <a:lnTo>
                    <a:pt x="620" y="150"/>
                  </a:lnTo>
                  <a:lnTo>
                    <a:pt x="622" y="150"/>
                  </a:lnTo>
                  <a:lnTo>
                    <a:pt x="622" y="146"/>
                  </a:lnTo>
                  <a:lnTo>
                    <a:pt x="620" y="146"/>
                  </a:lnTo>
                  <a:lnTo>
                    <a:pt x="616" y="146"/>
                  </a:lnTo>
                  <a:lnTo>
                    <a:pt x="612" y="146"/>
                  </a:lnTo>
                  <a:lnTo>
                    <a:pt x="612" y="142"/>
                  </a:lnTo>
                  <a:lnTo>
                    <a:pt x="608" y="142"/>
                  </a:lnTo>
                  <a:lnTo>
                    <a:pt x="608" y="138"/>
                  </a:lnTo>
                  <a:lnTo>
                    <a:pt x="604" y="138"/>
                  </a:lnTo>
                  <a:lnTo>
                    <a:pt x="604" y="136"/>
                  </a:lnTo>
                  <a:lnTo>
                    <a:pt x="608" y="136"/>
                  </a:lnTo>
                  <a:lnTo>
                    <a:pt x="604" y="136"/>
                  </a:lnTo>
                  <a:lnTo>
                    <a:pt x="604" y="132"/>
                  </a:lnTo>
                  <a:lnTo>
                    <a:pt x="604" y="128"/>
                  </a:lnTo>
                  <a:lnTo>
                    <a:pt x="608" y="128"/>
                  </a:lnTo>
                  <a:lnTo>
                    <a:pt x="612" y="128"/>
                  </a:lnTo>
                  <a:lnTo>
                    <a:pt x="616" y="128"/>
                  </a:lnTo>
                  <a:lnTo>
                    <a:pt x="616" y="132"/>
                  </a:lnTo>
                  <a:lnTo>
                    <a:pt x="620" y="132"/>
                  </a:lnTo>
                  <a:lnTo>
                    <a:pt x="622" y="132"/>
                  </a:lnTo>
                  <a:lnTo>
                    <a:pt x="626" y="132"/>
                  </a:lnTo>
                  <a:lnTo>
                    <a:pt x="630" y="132"/>
                  </a:lnTo>
                  <a:lnTo>
                    <a:pt x="630" y="136"/>
                  </a:lnTo>
                  <a:lnTo>
                    <a:pt x="634" y="136"/>
                  </a:lnTo>
                  <a:lnTo>
                    <a:pt x="638" y="138"/>
                  </a:lnTo>
                  <a:lnTo>
                    <a:pt x="642" y="138"/>
                  </a:lnTo>
                  <a:lnTo>
                    <a:pt x="642" y="136"/>
                  </a:lnTo>
                  <a:lnTo>
                    <a:pt x="642" y="138"/>
                  </a:lnTo>
                  <a:lnTo>
                    <a:pt x="646" y="138"/>
                  </a:lnTo>
                  <a:lnTo>
                    <a:pt x="650" y="138"/>
                  </a:lnTo>
                  <a:lnTo>
                    <a:pt x="652" y="138"/>
                  </a:lnTo>
                  <a:lnTo>
                    <a:pt x="652" y="142"/>
                  </a:lnTo>
                  <a:lnTo>
                    <a:pt x="650" y="142"/>
                  </a:lnTo>
                  <a:lnTo>
                    <a:pt x="646" y="146"/>
                  </a:lnTo>
                  <a:lnTo>
                    <a:pt x="650" y="146"/>
                  </a:lnTo>
                  <a:lnTo>
                    <a:pt x="652" y="146"/>
                  </a:lnTo>
                  <a:lnTo>
                    <a:pt x="652" y="150"/>
                  </a:lnTo>
                  <a:lnTo>
                    <a:pt x="650" y="150"/>
                  </a:lnTo>
                  <a:lnTo>
                    <a:pt x="650" y="154"/>
                  </a:lnTo>
                  <a:lnTo>
                    <a:pt x="646" y="154"/>
                  </a:lnTo>
                  <a:lnTo>
                    <a:pt x="642" y="154"/>
                  </a:lnTo>
                  <a:lnTo>
                    <a:pt x="638" y="154"/>
                  </a:lnTo>
                  <a:lnTo>
                    <a:pt x="634" y="154"/>
                  </a:lnTo>
                  <a:lnTo>
                    <a:pt x="630" y="158"/>
                  </a:lnTo>
                  <a:lnTo>
                    <a:pt x="630" y="154"/>
                  </a:lnTo>
                  <a:lnTo>
                    <a:pt x="626" y="154"/>
                  </a:lnTo>
                  <a:lnTo>
                    <a:pt x="626" y="158"/>
                  </a:lnTo>
                  <a:lnTo>
                    <a:pt x="630" y="154"/>
                  </a:lnTo>
                  <a:lnTo>
                    <a:pt x="630" y="158"/>
                  </a:lnTo>
                  <a:lnTo>
                    <a:pt x="626" y="158"/>
                  </a:lnTo>
                  <a:lnTo>
                    <a:pt x="622" y="158"/>
                  </a:lnTo>
                  <a:lnTo>
                    <a:pt x="622" y="158"/>
                  </a:lnTo>
                  <a:lnTo>
                    <a:pt x="622" y="158"/>
                  </a:lnTo>
                  <a:close/>
                  <a:moveTo>
                    <a:pt x="440" y="142"/>
                  </a:moveTo>
                  <a:lnTo>
                    <a:pt x="436" y="142"/>
                  </a:lnTo>
                  <a:lnTo>
                    <a:pt x="432" y="142"/>
                  </a:lnTo>
                  <a:lnTo>
                    <a:pt x="428" y="142"/>
                  </a:lnTo>
                  <a:lnTo>
                    <a:pt x="424" y="142"/>
                  </a:lnTo>
                  <a:lnTo>
                    <a:pt x="422" y="138"/>
                  </a:lnTo>
                  <a:lnTo>
                    <a:pt x="422" y="142"/>
                  </a:lnTo>
                  <a:lnTo>
                    <a:pt x="418" y="142"/>
                  </a:lnTo>
                  <a:lnTo>
                    <a:pt x="414" y="142"/>
                  </a:lnTo>
                  <a:lnTo>
                    <a:pt x="410" y="142"/>
                  </a:lnTo>
                  <a:lnTo>
                    <a:pt x="408" y="142"/>
                  </a:lnTo>
                  <a:lnTo>
                    <a:pt x="404" y="142"/>
                  </a:lnTo>
                  <a:lnTo>
                    <a:pt x="400" y="142"/>
                  </a:lnTo>
                  <a:lnTo>
                    <a:pt x="396" y="142"/>
                  </a:lnTo>
                  <a:lnTo>
                    <a:pt x="392" y="142"/>
                  </a:lnTo>
                  <a:lnTo>
                    <a:pt x="392" y="138"/>
                  </a:lnTo>
                  <a:lnTo>
                    <a:pt x="396" y="138"/>
                  </a:lnTo>
                  <a:lnTo>
                    <a:pt x="400" y="138"/>
                  </a:lnTo>
                  <a:lnTo>
                    <a:pt x="404" y="138"/>
                  </a:lnTo>
                  <a:lnTo>
                    <a:pt x="408" y="136"/>
                  </a:lnTo>
                  <a:lnTo>
                    <a:pt x="410" y="136"/>
                  </a:lnTo>
                  <a:lnTo>
                    <a:pt x="414" y="136"/>
                  </a:lnTo>
                  <a:lnTo>
                    <a:pt x="418" y="136"/>
                  </a:lnTo>
                  <a:lnTo>
                    <a:pt x="422" y="132"/>
                  </a:lnTo>
                  <a:lnTo>
                    <a:pt x="424" y="132"/>
                  </a:lnTo>
                  <a:lnTo>
                    <a:pt x="428" y="132"/>
                  </a:lnTo>
                  <a:lnTo>
                    <a:pt x="432" y="132"/>
                  </a:lnTo>
                  <a:lnTo>
                    <a:pt x="436" y="132"/>
                  </a:lnTo>
                  <a:lnTo>
                    <a:pt x="440" y="132"/>
                  </a:lnTo>
                  <a:lnTo>
                    <a:pt x="444" y="136"/>
                  </a:lnTo>
                  <a:lnTo>
                    <a:pt x="448" y="136"/>
                  </a:lnTo>
                  <a:lnTo>
                    <a:pt x="448" y="138"/>
                  </a:lnTo>
                  <a:lnTo>
                    <a:pt x="448" y="142"/>
                  </a:lnTo>
                  <a:lnTo>
                    <a:pt x="444" y="142"/>
                  </a:lnTo>
                  <a:lnTo>
                    <a:pt x="440" y="142"/>
                  </a:lnTo>
                  <a:lnTo>
                    <a:pt x="440" y="142"/>
                  </a:lnTo>
                  <a:lnTo>
                    <a:pt x="440" y="142"/>
                  </a:lnTo>
                  <a:close/>
                  <a:moveTo>
                    <a:pt x="656" y="142"/>
                  </a:moveTo>
                  <a:lnTo>
                    <a:pt x="660" y="146"/>
                  </a:lnTo>
                  <a:lnTo>
                    <a:pt x="656" y="146"/>
                  </a:lnTo>
                  <a:lnTo>
                    <a:pt x="656" y="142"/>
                  </a:lnTo>
                  <a:lnTo>
                    <a:pt x="656" y="142"/>
                  </a:lnTo>
                  <a:lnTo>
                    <a:pt x="656" y="142"/>
                  </a:lnTo>
                  <a:close/>
                  <a:moveTo>
                    <a:pt x="540" y="142"/>
                  </a:moveTo>
                  <a:lnTo>
                    <a:pt x="540" y="146"/>
                  </a:lnTo>
                  <a:lnTo>
                    <a:pt x="536" y="146"/>
                  </a:lnTo>
                  <a:lnTo>
                    <a:pt x="536" y="150"/>
                  </a:lnTo>
                  <a:lnTo>
                    <a:pt x="534" y="150"/>
                  </a:lnTo>
                  <a:lnTo>
                    <a:pt x="534" y="146"/>
                  </a:lnTo>
                  <a:lnTo>
                    <a:pt x="536" y="146"/>
                  </a:lnTo>
                  <a:lnTo>
                    <a:pt x="536" y="142"/>
                  </a:lnTo>
                  <a:lnTo>
                    <a:pt x="540" y="142"/>
                  </a:lnTo>
                  <a:lnTo>
                    <a:pt x="540" y="142"/>
                  </a:lnTo>
                  <a:lnTo>
                    <a:pt x="540" y="142"/>
                  </a:lnTo>
                  <a:close/>
                  <a:moveTo>
                    <a:pt x="440" y="150"/>
                  </a:moveTo>
                  <a:lnTo>
                    <a:pt x="444" y="150"/>
                  </a:lnTo>
                  <a:lnTo>
                    <a:pt x="444" y="154"/>
                  </a:lnTo>
                  <a:lnTo>
                    <a:pt x="440" y="154"/>
                  </a:lnTo>
                  <a:lnTo>
                    <a:pt x="436" y="154"/>
                  </a:lnTo>
                  <a:lnTo>
                    <a:pt x="432" y="154"/>
                  </a:lnTo>
                  <a:lnTo>
                    <a:pt x="428" y="154"/>
                  </a:lnTo>
                  <a:lnTo>
                    <a:pt x="424" y="154"/>
                  </a:lnTo>
                  <a:lnTo>
                    <a:pt x="424" y="158"/>
                  </a:lnTo>
                  <a:lnTo>
                    <a:pt x="428" y="158"/>
                  </a:lnTo>
                  <a:lnTo>
                    <a:pt x="432" y="158"/>
                  </a:lnTo>
                  <a:lnTo>
                    <a:pt x="436" y="158"/>
                  </a:lnTo>
                  <a:lnTo>
                    <a:pt x="436" y="160"/>
                  </a:lnTo>
                  <a:lnTo>
                    <a:pt x="436" y="164"/>
                  </a:lnTo>
                  <a:lnTo>
                    <a:pt x="432" y="164"/>
                  </a:lnTo>
                  <a:lnTo>
                    <a:pt x="432" y="168"/>
                  </a:lnTo>
                  <a:lnTo>
                    <a:pt x="424" y="168"/>
                  </a:lnTo>
                  <a:lnTo>
                    <a:pt x="422" y="168"/>
                  </a:lnTo>
                  <a:lnTo>
                    <a:pt x="418" y="168"/>
                  </a:lnTo>
                  <a:lnTo>
                    <a:pt x="414" y="168"/>
                  </a:lnTo>
                  <a:lnTo>
                    <a:pt x="410" y="172"/>
                  </a:lnTo>
                  <a:lnTo>
                    <a:pt x="408" y="172"/>
                  </a:lnTo>
                  <a:lnTo>
                    <a:pt x="404" y="168"/>
                  </a:lnTo>
                  <a:lnTo>
                    <a:pt x="400" y="168"/>
                  </a:lnTo>
                  <a:lnTo>
                    <a:pt x="396" y="164"/>
                  </a:lnTo>
                  <a:lnTo>
                    <a:pt x="392" y="164"/>
                  </a:lnTo>
                  <a:lnTo>
                    <a:pt x="396" y="160"/>
                  </a:lnTo>
                  <a:lnTo>
                    <a:pt x="392" y="158"/>
                  </a:lnTo>
                  <a:lnTo>
                    <a:pt x="392" y="154"/>
                  </a:lnTo>
                  <a:lnTo>
                    <a:pt x="396" y="154"/>
                  </a:lnTo>
                  <a:lnTo>
                    <a:pt x="400" y="154"/>
                  </a:lnTo>
                  <a:lnTo>
                    <a:pt x="404" y="154"/>
                  </a:lnTo>
                  <a:lnTo>
                    <a:pt x="404" y="150"/>
                  </a:lnTo>
                  <a:lnTo>
                    <a:pt x="408" y="150"/>
                  </a:lnTo>
                  <a:lnTo>
                    <a:pt x="410" y="150"/>
                  </a:lnTo>
                  <a:lnTo>
                    <a:pt x="414" y="150"/>
                  </a:lnTo>
                  <a:lnTo>
                    <a:pt x="418" y="150"/>
                  </a:lnTo>
                  <a:lnTo>
                    <a:pt x="422" y="150"/>
                  </a:lnTo>
                  <a:lnTo>
                    <a:pt x="424" y="150"/>
                  </a:lnTo>
                  <a:lnTo>
                    <a:pt x="428" y="150"/>
                  </a:lnTo>
                  <a:lnTo>
                    <a:pt x="432" y="150"/>
                  </a:lnTo>
                  <a:lnTo>
                    <a:pt x="436" y="150"/>
                  </a:lnTo>
                  <a:lnTo>
                    <a:pt x="440" y="150"/>
                  </a:lnTo>
                  <a:lnTo>
                    <a:pt x="440" y="150"/>
                  </a:lnTo>
                  <a:lnTo>
                    <a:pt x="440" y="150"/>
                  </a:lnTo>
                  <a:close/>
                  <a:moveTo>
                    <a:pt x="380" y="160"/>
                  </a:moveTo>
                  <a:lnTo>
                    <a:pt x="378" y="160"/>
                  </a:lnTo>
                  <a:lnTo>
                    <a:pt x="378" y="158"/>
                  </a:lnTo>
                  <a:lnTo>
                    <a:pt x="374" y="158"/>
                  </a:lnTo>
                  <a:lnTo>
                    <a:pt x="370" y="158"/>
                  </a:lnTo>
                  <a:lnTo>
                    <a:pt x="366" y="154"/>
                  </a:lnTo>
                  <a:lnTo>
                    <a:pt x="370" y="154"/>
                  </a:lnTo>
                  <a:lnTo>
                    <a:pt x="374" y="150"/>
                  </a:lnTo>
                  <a:lnTo>
                    <a:pt x="378" y="150"/>
                  </a:lnTo>
                  <a:lnTo>
                    <a:pt x="380" y="154"/>
                  </a:lnTo>
                  <a:lnTo>
                    <a:pt x="384" y="154"/>
                  </a:lnTo>
                  <a:lnTo>
                    <a:pt x="388" y="154"/>
                  </a:lnTo>
                  <a:lnTo>
                    <a:pt x="388" y="158"/>
                  </a:lnTo>
                  <a:lnTo>
                    <a:pt x="384" y="158"/>
                  </a:lnTo>
                  <a:lnTo>
                    <a:pt x="384" y="160"/>
                  </a:lnTo>
                  <a:lnTo>
                    <a:pt x="380" y="160"/>
                  </a:lnTo>
                  <a:lnTo>
                    <a:pt x="380" y="160"/>
                  </a:lnTo>
                  <a:lnTo>
                    <a:pt x="380" y="160"/>
                  </a:lnTo>
                  <a:close/>
                  <a:moveTo>
                    <a:pt x="556" y="154"/>
                  </a:moveTo>
                  <a:lnTo>
                    <a:pt x="560" y="154"/>
                  </a:lnTo>
                  <a:lnTo>
                    <a:pt x="560" y="158"/>
                  </a:lnTo>
                  <a:lnTo>
                    <a:pt x="564" y="158"/>
                  </a:lnTo>
                  <a:lnTo>
                    <a:pt x="566" y="158"/>
                  </a:lnTo>
                  <a:lnTo>
                    <a:pt x="566" y="160"/>
                  </a:lnTo>
                  <a:lnTo>
                    <a:pt x="564" y="160"/>
                  </a:lnTo>
                  <a:lnTo>
                    <a:pt x="560" y="160"/>
                  </a:lnTo>
                  <a:lnTo>
                    <a:pt x="556" y="160"/>
                  </a:lnTo>
                  <a:lnTo>
                    <a:pt x="552" y="160"/>
                  </a:lnTo>
                  <a:lnTo>
                    <a:pt x="548" y="160"/>
                  </a:lnTo>
                  <a:lnTo>
                    <a:pt x="544" y="158"/>
                  </a:lnTo>
                  <a:lnTo>
                    <a:pt x="544" y="154"/>
                  </a:lnTo>
                  <a:lnTo>
                    <a:pt x="548" y="154"/>
                  </a:lnTo>
                  <a:lnTo>
                    <a:pt x="552" y="154"/>
                  </a:lnTo>
                  <a:lnTo>
                    <a:pt x="556" y="154"/>
                  </a:lnTo>
                  <a:lnTo>
                    <a:pt x="556" y="154"/>
                  </a:lnTo>
                  <a:lnTo>
                    <a:pt x="556" y="154"/>
                  </a:lnTo>
                  <a:close/>
                  <a:moveTo>
                    <a:pt x="676" y="160"/>
                  </a:moveTo>
                  <a:lnTo>
                    <a:pt x="678" y="160"/>
                  </a:lnTo>
                  <a:lnTo>
                    <a:pt x="676" y="160"/>
                  </a:lnTo>
                  <a:lnTo>
                    <a:pt x="672" y="164"/>
                  </a:lnTo>
                  <a:lnTo>
                    <a:pt x="672" y="168"/>
                  </a:lnTo>
                  <a:lnTo>
                    <a:pt x="668" y="168"/>
                  </a:lnTo>
                  <a:lnTo>
                    <a:pt x="660" y="168"/>
                  </a:lnTo>
                  <a:lnTo>
                    <a:pt x="660" y="164"/>
                  </a:lnTo>
                  <a:lnTo>
                    <a:pt x="652" y="164"/>
                  </a:lnTo>
                  <a:lnTo>
                    <a:pt x="650" y="164"/>
                  </a:lnTo>
                  <a:lnTo>
                    <a:pt x="650" y="168"/>
                  </a:lnTo>
                  <a:lnTo>
                    <a:pt x="646" y="164"/>
                  </a:lnTo>
                  <a:lnTo>
                    <a:pt x="642" y="164"/>
                  </a:lnTo>
                  <a:lnTo>
                    <a:pt x="638" y="164"/>
                  </a:lnTo>
                  <a:lnTo>
                    <a:pt x="634" y="164"/>
                  </a:lnTo>
                  <a:lnTo>
                    <a:pt x="630" y="160"/>
                  </a:lnTo>
                  <a:lnTo>
                    <a:pt x="634" y="160"/>
                  </a:lnTo>
                  <a:lnTo>
                    <a:pt x="634" y="158"/>
                  </a:lnTo>
                  <a:lnTo>
                    <a:pt x="638" y="158"/>
                  </a:lnTo>
                  <a:lnTo>
                    <a:pt x="642" y="158"/>
                  </a:lnTo>
                  <a:lnTo>
                    <a:pt x="646" y="158"/>
                  </a:lnTo>
                  <a:lnTo>
                    <a:pt x="650" y="158"/>
                  </a:lnTo>
                  <a:lnTo>
                    <a:pt x="652" y="158"/>
                  </a:lnTo>
                  <a:lnTo>
                    <a:pt x="656" y="158"/>
                  </a:lnTo>
                  <a:lnTo>
                    <a:pt x="660" y="158"/>
                  </a:lnTo>
                  <a:lnTo>
                    <a:pt x="664" y="158"/>
                  </a:lnTo>
                  <a:lnTo>
                    <a:pt x="668" y="158"/>
                  </a:lnTo>
                  <a:lnTo>
                    <a:pt x="672" y="158"/>
                  </a:lnTo>
                  <a:lnTo>
                    <a:pt x="676" y="158"/>
                  </a:lnTo>
                  <a:lnTo>
                    <a:pt x="676" y="160"/>
                  </a:lnTo>
                  <a:lnTo>
                    <a:pt x="676" y="160"/>
                  </a:lnTo>
                  <a:lnTo>
                    <a:pt x="676" y="160"/>
                  </a:lnTo>
                  <a:close/>
                  <a:moveTo>
                    <a:pt x="500" y="158"/>
                  </a:moveTo>
                  <a:lnTo>
                    <a:pt x="504" y="160"/>
                  </a:lnTo>
                  <a:lnTo>
                    <a:pt x="508" y="160"/>
                  </a:lnTo>
                  <a:lnTo>
                    <a:pt x="508" y="164"/>
                  </a:lnTo>
                  <a:lnTo>
                    <a:pt x="510" y="164"/>
                  </a:lnTo>
                  <a:lnTo>
                    <a:pt x="510" y="168"/>
                  </a:lnTo>
                  <a:lnTo>
                    <a:pt x="508" y="168"/>
                  </a:lnTo>
                  <a:lnTo>
                    <a:pt x="510" y="168"/>
                  </a:lnTo>
                  <a:lnTo>
                    <a:pt x="514" y="168"/>
                  </a:lnTo>
                  <a:lnTo>
                    <a:pt x="514" y="172"/>
                  </a:lnTo>
                  <a:lnTo>
                    <a:pt x="518" y="172"/>
                  </a:lnTo>
                  <a:lnTo>
                    <a:pt x="518" y="176"/>
                  </a:lnTo>
                  <a:lnTo>
                    <a:pt x="514" y="176"/>
                  </a:lnTo>
                  <a:lnTo>
                    <a:pt x="510" y="176"/>
                  </a:lnTo>
                  <a:lnTo>
                    <a:pt x="508" y="176"/>
                  </a:lnTo>
                  <a:lnTo>
                    <a:pt x="504" y="172"/>
                  </a:lnTo>
                  <a:lnTo>
                    <a:pt x="500" y="172"/>
                  </a:lnTo>
                  <a:lnTo>
                    <a:pt x="500" y="168"/>
                  </a:lnTo>
                  <a:lnTo>
                    <a:pt x="500" y="164"/>
                  </a:lnTo>
                  <a:lnTo>
                    <a:pt x="496" y="160"/>
                  </a:lnTo>
                  <a:lnTo>
                    <a:pt x="492" y="160"/>
                  </a:lnTo>
                  <a:lnTo>
                    <a:pt x="492" y="158"/>
                  </a:lnTo>
                  <a:lnTo>
                    <a:pt x="496" y="158"/>
                  </a:lnTo>
                  <a:lnTo>
                    <a:pt x="500" y="158"/>
                  </a:lnTo>
                  <a:lnTo>
                    <a:pt x="500" y="158"/>
                  </a:lnTo>
                  <a:lnTo>
                    <a:pt x="500" y="158"/>
                  </a:lnTo>
                  <a:close/>
                  <a:moveTo>
                    <a:pt x="716" y="172"/>
                  </a:moveTo>
                  <a:lnTo>
                    <a:pt x="712" y="172"/>
                  </a:lnTo>
                  <a:lnTo>
                    <a:pt x="708" y="172"/>
                  </a:lnTo>
                  <a:lnTo>
                    <a:pt x="706" y="168"/>
                  </a:lnTo>
                  <a:lnTo>
                    <a:pt x="706" y="164"/>
                  </a:lnTo>
                  <a:lnTo>
                    <a:pt x="706" y="160"/>
                  </a:lnTo>
                  <a:lnTo>
                    <a:pt x="708" y="160"/>
                  </a:lnTo>
                  <a:lnTo>
                    <a:pt x="712" y="160"/>
                  </a:lnTo>
                  <a:lnTo>
                    <a:pt x="716" y="160"/>
                  </a:lnTo>
                  <a:lnTo>
                    <a:pt x="720" y="160"/>
                  </a:lnTo>
                  <a:lnTo>
                    <a:pt x="720" y="164"/>
                  </a:lnTo>
                  <a:lnTo>
                    <a:pt x="724" y="164"/>
                  </a:lnTo>
                  <a:lnTo>
                    <a:pt x="728" y="168"/>
                  </a:lnTo>
                  <a:lnTo>
                    <a:pt x="728" y="172"/>
                  </a:lnTo>
                  <a:lnTo>
                    <a:pt x="724" y="172"/>
                  </a:lnTo>
                  <a:lnTo>
                    <a:pt x="720" y="172"/>
                  </a:lnTo>
                  <a:lnTo>
                    <a:pt x="716" y="172"/>
                  </a:lnTo>
                  <a:lnTo>
                    <a:pt x="716" y="172"/>
                  </a:lnTo>
                  <a:lnTo>
                    <a:pt x="716" y="172"/>
                  </a:lnTo>
                  <a:close/>
                  <a:moveTo>
                    <a:pt x="294" y="212"/>
                  </a:moveTo>
                  <a:lnTo>
                    <a:pt x="294" y="208"/>
                  </a:lnTo>
                  <a:lnTo>
                    <a:pt x="294" y="212"/>
                  </a:lnTo>
                  <a:lnTo>
                    <a:pt x="292" y="212"/>
                  </a:lnTo>
                  <a:lnTo>
                    <a:pt x="292" y="208"/>
                  </a:lnTo>
                  <a:lnTo>
                    <a:pt x="292" y="206"/>
                  </a:lnTo>
                  <a:lnTo>
                    <a:pt x="288" y="206"/>
                  </a:lnTo>
                  <a:lnTo>
                    <a:pt x="288" y="208"/>
                  </a:lnTo>
                  <a:lnTo>
                    <a:pt x="288" y="206"/>
                  </a:lnTo>
                  <a:lnTo>
                    <a:pt x="288" y="202"/>
                  </a:lnTo>
                  <a:lnTo>
                    <a:pt x="284" y="202"/>
                  </a:lnTo>
                  <a:lnTo>
                    <a:pt x="284" y="206"/>
                  </a:lnTo>
                  <a:lnTo>
                    <a:pt x="284" y="208"/>
                  </a:lnTo>
                  <a:lnTo>
                    <a:pt x="284" y="206"/>
                  </a:lnTo>
                  <a:lnTo>
                    <a:pt x="280" y="206"/>
                  </a:lnTo>
                  <a:lnTo>
                    <a:pt x="280" y="208"/>
                  </a:lnTo>
                  <a:lnTo>
                    <a:pt x="276" y="208"/>
                  </a:lnTo>
                  <a:lnTo>
                    <a:pt x="276" y="206"/>
                  </a:lnTo>
                  <a:lnTo>
                    <a:pt x="272" y="206"/>
                  </a:lnTo>
                  <a:lnTo>
                    <a:pt x="266" y="206"/>
                  </a:lnTo>
                  <a:lnTo>
                    <a:pt x="266" y="208"/>
                  </a:lnTo>
                  <a:lnTo>
                    <a:pt x="262" y="208"/>
                  </a:lnTo>
                  <a:lnTo>
                    <a:pt x="258" y="208"/>
                  </a:lnTo>
                  <a:lnTo>
                    <a:pt x="262" y="208"/>
                  </a:lnTo>
                  <a:lnTo>
                    <a:pt x="262" y="206"/>
                  </a:lnTo>
                  <a:lnTo>
                    <a:pt x="262" y="202"/>
                  </a:lnTo>
                  <a:lnTo>
                    <a:pt x="262" y="206"/>
                  </a:lnTo>
                  <a:lnTo>
                    <a:pt x="258" y="206"/>
                  </a:lnTo>
                  <a:lnTo>
                    <a:pt x="262" y="202"/>
                  </a:lnTo>
                  <a:lnTo>
                    <a:pt x="258" y="202"/>
                  </a:lnTo>
                  <a:lnTo>
                    <a:pt x="258" y="206"/>
                  </a:lnTo>
                  <a:lnTo>
                    <a:pt x="254" y="206"/>
                  </a:lnTo>
                  <a:lnTo>
                    <a:pt x="254" y="202"/>
                  </a:lnTo>
                  <a:lnTo>
                    <a:pt x="258" y="202"/>
                  </a:lnTo>
                  <a:lnTo>
                    <a:pt x="262" y="198"/>
                  </a:lnTo>
                  <a:lnTo>
                    <a:pt x="266" y="194"/>
                  </a:lnTo>
                  <a:lnTo>
                    <a:pt x="268" y="194"/>
                  </a:lnTo>
                  <a:lnTo>
                    <a:pt x="272" y="194"/>
                  </a:lnTo>
                  <a:lnTo>
                    <a:pt x="276" y="194"/>
                  </a:lnTo>
                  <a:lnTo>
                    <a:pt x="280" y="190"/>
                  </a:lnTo>
                  <a:lnTo>
                    <a:pt x="280" y="186"/>
                  </a:lnTo>
                  <a:lnTo>
                    <a:pt x="284" y="186"/>
                  </a:lnTo>
                  <a:lnTo>
                    <a:pt x="288" y="186"/>
                  </a:lnTo>
                  <a:lnTo>
                    <a:pt x="292" y="182"/>
                  </a:lnTo>
                  <a:lnTo>
                    <a:pt x="294" y="180"/>
                  </a:lnTo>
                  <a:lnTo>
                    <a:pt x="298" y="180"/>
                  </a:lnTo>
                  <a:lnTo>
                    <a:pt x="298" y="176"/>
                  </a:lnTo>
                  <a:lnTo>
                    <a:pt x="302" y="176"/>
                  </a:lnTo>
                  <a:lnTo>
                    <a:pt x="306" y="176"/>
                  </a:lnTo>
                  <a:lnTo>
                    <a:pt x="306" y="172"/>
                  </a:lnTo>
                  <a:lnTo>
                    <a:pt x="310" y="172"/>
                  </a:lnTo>
                  <a:lnTo>
                    <a:pt x="314" y="172"/>
                  </a:lnTo>
                  <a:lnTo>
                    <a:pt x="314" y="168"/>
                  </a:lnTo>
                  <a:lnTo>
                    <a:pt x="318" y="168"/>
                  </a:lnTo>
                  <a:lnTo>
                    <a:pt x="322" y="168"/>
                  </a:lnTo>
                  <a:lnTo>
                    <a:pt x="324" y="168"/>
                  </a:lnTo>
                  <a:lnTo>
                    <a:pt x="328" y="168"/>
                  </a:lnTo>
                  <a:lnTo>
                    <a:pt x="332" y="172"/>
                  </a:lnTo>
                  <a:lnTo>
                    <a:pt x="336" y="172"/>
                  </a:lnTo>
                  <a:lnTo>
                    <a:pt x="340" y="172"/>
                  </a:lnTo>
                  <a:lnTo>
                    <a:pt x="340" y="168"/>
                  </a:lnTo>
                  <a:lnTo>
                    <a:pt x="336" y="168"/>
                  </a:lnTo>
                  <a:lnTo>
                    <a:pt x="340" y="168"/>
                  </a:lnTo>
                  <a:lnTo>
                    <a:pt x="340" y="172"/>
                  </a:lnTo>
                  <a:lnTo>
                    <a:pt x="344" y="172"/>
                  </a:lnTo>
                  <a:lnTo>
                    <a:pt x="344" y="168"/>
                  </a:lnTo>
                  <a:lnTo>
                    <a:pt x="340" y="168"/>
                  </a:lnTo>
                  <a:lnTo>
                    <a:pt x="336" y="168"/>
                  </a:lnTo>
                  <a:lnTo>
                    <a:pt x="340" y="164"/>
                  </a:lnTo>
                  <a:lnTo>
                    <a:pt x="344" y="164"/>
                  </a:lnTo>
                  <a:lnTo>
                    <a:pt x="340" y="164"/>
                  </a:lnTo>
                  <a:lnTo>
                    <a:pt x="344" y="164"/>
                  </a:lnTo>
                  <a:lnTo>
                    <a:pt x="348" y="164"/>
                  </a:lnTo>
                  <a:lnTo>
                    <a:pt x="352" y="164"/>
                  </a:lnTo>
                  <a:lnTo>
                    <a:pt x="354" y="168"/>
                  </a:lnTo>
                  <a:lnTo>
                    <a:pt x="362" y="168"/>
                  </a:lnTo>
                  <a:lnTo>
                    <a:pt x="362" y="172"/>
                  </a:lnTo>
                  <a:lnTo>
                    <a:pt x="358" y="172"/>
                  </a:lnTo>
                  <a:lnTo>
                    <a:pt x="354" y="172"/>
                  </a:lnTo>
                  <a:lnTo>
                    <a:pt x="352" y="176"/>
                  </a:lnTo>
                  <a:lnTo>
                    <a:pt x="352" y="180"/>
                  </a:lnTo>
                  <a:lnTo>
                    <a:pt x="354" y="180"/>
                  </a:lnTo>
                  <a:lnTo>
                    <a:pt x="358" y="180"/>
                  </a:lnTo>
                  <a:lnTo>
                    <a:pt x="358" y="182"/>
                  </a:lnTo>
                  <a:lnTo>
                    <a:pt x="354" y="182"/>
                  </a:lnTo>
                  <a:lnTo>
                    <a:pt x="352" y="182"/>
                  </a:lnTo>
                  <a:lnTo>
                    <a:pt x="352" y="180"/>
                  </a:lnTo>
                  <a:lnTo>
                    <a:pt x="348" y="180"/>
                  </a:lnTo>
                  <a:lnTo>
                    <a:pt x="348" y="182"/>
                  </a:lnTo>
                  <a:lnTo>
                    <a:pt x="352" y="182"/>
                  </a:lnTo>
                  <a:lnTo>
                    <a:pt x="354" y="182"/>
                  </a:lnTo>
                  <a:lnTo>
                    <a:pt x="354" y="186"/>
                  </a:lnTo>
                  <a:lnTo>
                    <a:pt x="354" y="190"/>
                  </a:lnTo>
                  <a:lnTo>
                    <a:pt x="352" y="190"/>
                  </a:lnTo>
                  <a:lnTo>
                    <a:pt x="348" y="190"/>
                  </a:lnTo>
                  <a:lnTo>
                    <a:pt x="344" y="190"/>
                  </a:lnTo>
                  <a:lnTo>
                    <a:pt x="340" y="190"/>
                  </a:lnTo>
                  <a:lnTo>
                    <a:pt x="340" y="194"/>
                  </a:lnTo>
                  <a:lnTo>
                    <a:pt x="340" y="198"/>
                  </a:lnTo>
                  <a:lnTo>
                    <a:pt x="336" y="198"/>
                  </a:lnTo>
                  <a:lnTo>
                    <a:pt x="332" y="198"/>
                  </a:lnTo>
                  <a:lnTo>
                    <a:pt x="328" y="198"/>
                  </a:lnTo>
                  <a:lnTo>
                    <a:pt x="324" y="194"/>
                  </a:lnTo>
                  <a:lnTo>
                    <a:pt x="324" y="190"/>
                  </a:lnTo>
                  <a:lnTo>
                    <a:pt x="324" y="186"/>
                  </a:lnTo>
                  <a:lnTo>
                    <a:pt x="328" y="186"/>
                  </a:lnTo>
                  <a:lnTo>
                    <a:pt x="328" y="182"/>
                  </a:lnTo>
                  <a:lnTo>
                    <a:pt x="324" y="186"/>
                  </a:lnTo>
                  <a:lnTo>
                    <a:pt x="322" y="186"/>
                  </a:lnTo>
                  <a:lnTo>
                    <a:pt x="318" y="186"/>
                  </a:lnTo>
                  <a:lnTo>
                    <a:pt x="322" y="186"/>
                  </a:lnTo>
                  <a:lnTo>
                    <a:pt x="322" y="190"/>
                  </a:lnTo>
                  <a:lnTo>
                    <a:pt x="318" y="194"/>
                  </a:lnTo>
                  <a:lnTo>
                    <a:pt x="314" y="190"/>
                  </a:lnTo>
                  <a:lnTo>
                    <a:pt x="314" y="194"/>
                  </a:lnTo>
                  <a:lnTo>
                    <a:pt x="318" y="194"/>
                  </a:lnTo>
                  <a:lnTo>
                    <a:pt x="318" y="198"/>
                  </a:lnTo>
                  <a:lnTo>
                    <a:pt x="314" y="198"/>
                  </a:lnTo>
                  <a:lnTo>
                    <a:pt x="314" y="202"/>
                  </a:lnTo>
                  <a:lnTo>
                    <a:pt x="310" y="206"/>
                  </a:lnTo>
                  <a:lnTo>
                    <a:pt x="306" y="206"/>
                  </a:lnTo>
                  <a:lnTo>
                    <a:pt x="306" y="202"/>
                  </a:lnTo>
                  <a:lnTo>
                    <a:pt x="302" y="198"/>
                  </a:lnTo>
                  <a:lnTo>
                    <a:pt x="302" y="202"/>
                  </a:lnTo>
                  <a:lnTo>
                    <a:pt x="302" y="206"/>
                  </a:lnTo>
                  <a:lnTo>
                    <a:pt x="298" y="206"/>
                  </a:lnTo>
                  <a:lnTo>
                    <a:pt x="302" y="206"/>
                  </a:lnTo>
                  <a:lnTo>
                    <a:pt x="306" y="206"/>
                  </a:lnTo>
                  <a:lnTo>
                    <a:pt x="306" y="208"/>
                  </a:lnTo>
                  <a:lnTo>
                    <a:pt x="302" y="208"/>
                  </a:lnTo>
                  <a:lnTo>
                    <a:pt x="302" y="206"/>
                  </a:lnTo>
                  <a:lnTo>
                    <a:pt x="302" y="208"/>
                  </a:lnTo>
                  <a:lnTo>
                    <a:pt x="298" y="208"/>
                  </a:lnTo>
                  <a:lnTo>
                    <a:pt x="298" y="212"/>
                  </a:lnTo>
                  <a:lnTo>
                    <a:pt x="294" y="212"/>
                  </a:lnTo>
                  <a:lnTo>
                    <a:pt x="294" y="212"/>
                  </a:lnTo>
                  <a:lnTo>
                    <a:pt x="294" y="212"/>
                  </a:lnTo>
                  <a:close/>
                  <a:moveTo>
                    <a:pt x="706" y="172"/>
                  </a:moveTo>
                  <a:lnTo>
                    <a:pt x="708" y="172"/>
                  </a:lnTo>
                  <a:lnTo>
                    <a:pt x="712" y="172"/>
                  </a:lnTo>
                  <a:lnTo>
                    <a:pt x="712" y="176"/>
                  </a:lnTo>
                  <a:lnTo>
                    <a:pt x="708" y="176"/>
                  </a:lnTo>
                  <a:lnTo>
                    <a:pt x="706" y="176"/>
                  </a:lnTo>
                  <a:lnTo>
                    <a:pt x="706" y="172"/>
                  </a:lnTo>
                  <a:lnTo>
                    <a:pt x="706" y="172"/>
                  </a:lnTo>
                  <a:lnTo>
                    <a:pt x="706" y="172"/>
                  </a:lnTo>
                  <a:close/>
                  <a:moveTo>
                    <a:pt x="646" y="172"/>
                  </a:moveTo>
                  <a:lnTo>
                    <a:pt x="650" y="172"/>
                  </a:lnTo>
                  <a:lnTo>
                    <a:pt x="650" y="176"/>
                  </a:lnTo>
                  <a:lnTo>
                    <a:pt x="646" y="176"/>
                  </a:lnTo>
                  <a:lnTo>
                    <a:pt x="642" y="172"/>
                  </a:lnTo>
                  <a:lnTo>
                    <a:pt x="646" y="172"/>
                  </a:lnTo>
                  <a:lnTo>
                    <a:pt x="646" y="172"/>
                  </a:lnTo>
                  <a:lnTo>
                    <a:pt x="646" y="172"/>
                  </a:lnTo>
                  <a:close/>
                  <a:moveTo>
                    <a:pt x="522" y="176"/>
                  </a:moveTo>
                  <a:lnTo>
                    <a:pt x="518" y="176"/>
                  </a:lnTo>
                  <a:lnTo>
                    <a:pt x="522" y="176"/>
                  </a:lnTo>
                  <a:lnTo>
                    <a:pt x="522" y="176"/>
                  </a:lnTo>
                  <a:lnTo>
                    <a:pt x="522" y="176"/>
                  </a:lnTo>
                  <a:close/>
                  <a:moveTo>
                    <a:pt x="384" y="176"/>
                  </a:moveTo>
                  <a:lnTo>
                    <a:pt x="388" y="176"/>
                  </a:lnTo>
                  <a:lnTo>
                    <a:pt x="384" y="176"/>
                  </a:lnTo>
                  <a:lnTo>
                    <a:pt x="384" y="176"/>
                  </a:lnTo>
                  <a:lnTo>
                    <a:pt x="384" y="176"/>
                  </a:lnTo>
                  <a:close/>
                  <a:moveTo>
                    <a:pt x="858" y="236"/>
                  </a:moveTo>
                  <a:lnTo>
                    <a:pt x="862" y="236"/>
                  </a:lnTo>
                  <a:lnTo>
                    <a:pt x="858" y="236"/>
                  </a:lnTo>
                  <a:lnTo>
                    <a:pt x="862" y="236"/>
                  </a:lnTo>
                  <a:lnTo>
                    <a:pt x="864" y="236"/>
                  </a:lnTo>
                  <a:lnTo>
                    <a:pt x="868" y="236"/>
                  </a:lnTo>
                  <a:lnTo>
                    <a:pt x="872" y="236"/>
                  </a:lnTo>
                  <a:lnTo>
                    <a:pt x="872" y="238"/>
                  </a:lnTo>
                  <a:lnTo>
                    <a:pt x="868" y="238"/>
                  </a:lnTo>
                  <a:lnTo>
                    <a:pt x="864" y="238"/>
                  </a:lnTo>
                  <a:lnTo>
                    <a:pt x="862" y="238"/>
                  </a:lnTo>
                  <a:lnTo>
                    <a:pt x="858" y="238"/>
                  </a:lnTo>
                  <a:lnTo>
                    <a:pt x="858" y="236"/>
                  </a:lnTo>
                  <a:lnTo>
                    <a:pt x="858" y="238"/>
                  </a:lnTo>
                  <a:lnTo>
                    <a:pt x="862" y="238"/>
                  </a:lnTo>
                  <a:lnTo>
                    <a:pt x="862" y="242"/>
                  </a:lnTo>
                  <a:lnTo>
                    <a:pt x="862" y="246"/>
                  </a:lnTo>
                  <a:lnTo>
                    <a:pt x="858" y="246"/>
                  </a:lnTo>
                  <a:lnTo>
                    <a:pt x="854" y="246"/>
                  </a:lnTo>
                  <a:lnTo>
                    <a:pt x="850" y="246"/>
                  </a:lnTo>
                  <a:lnTo>
                    <a:pt x="846" y="246"/>
                  </a:lnTo>
                  <a:lnTo>
                    <a:pt x="842" y="246"/>
                  </a:lnTo>
                  <a:lnTo>
                    <a:pt x="838" y="246"/>
                  </a:lnTo>
                  <a:lnTo>
                    <a:pt x="838" y="250"/>
                  </a:lnTo>
                  <a:lnTo>
                    <a:pt x="834" y="250"/>
                  </a:lnTo>
                  <a:lnTo>
                    <a:pt x="832" y="246"/>
                  </a:lnTo>
                  <a:lnTo>
                    <a:pt x="828" y="246"/>
                  </a:lnTo>
                  <a:lnTo>
                    <a:pt x="824" y="246"/>
                  </a:lnTo>
                  <a:lnTo>
                    <a:pt x="820" y="246"/>
                  </a:lnTo>
                  <a:lnTo>
                    <a:pt x="820" y="242"/>
                  </a:lnTo>
                  <a:lnTo>
                    <a:pt x="820" y="238"/>
                  </a:lnTo>
                  <a:lnTo>
                    <a:pt x="816" y="238"/>
                  </a:lnTo>
                  <a:lnTo>
                    <a:pt x="812" y="236"/>
                  </a:lnTo>
                  <a:lnTo>
                    <a:pt x="812" y="238"/>
                  </a:lnTo>
                  <a:lnTo>
                    <a:pt x="816" y="238"/>
                  </a:lnTo>
                  <a:lnTo>
                    <a:pt x="816" y="242"/>
                  </a:lnTo>
                  <a:lnTo>
                    <a:pt x="812" y="246"/>
                  </a:lnTo>
                  <a:lnTo>
                    <a:pt x="808" y="246"/>
                  </a:lnTo>
                  <a:lnTo>
                    <a:pt x="806" y="246"/>
                  </a:lnTo>
                  <a:lnTo>
                    <a:pt x="802" y="246"/>
                  </a:lnTo>
                  <a:lnTo>
                    <a:pt x="798" y="246"/>
                  </a:lnTo>
                  <a:lnTo>
                    <a:pt x="794" y="246"/>
                  </a:lnTo>
                  <a:lnTo>
                    <a:pt x="790" y="246"/>
                  </a:lnTo>
                  <a:lnTo>
                    <a:pt x="794" y="242"/>
                  </a:lnTo>
                  <a:lnTo>
                    <a:pt x="790" y="242"/>
                  </a:lnTo>
                  <a:lnTo>
                    <a:pt x="790" y="246"/>
                  </a:lnTo>
                  <a:lnTo>
                    <a:pt x="786" y="246"/>
                  </a:lnTo>
                  <a:lnTo>
                    <a:pt x="786" y="242"/>
                  </a:lnTo>
                  <a:lnTo>
                    <a:pt x="782" y="242"/>
                  </a:lnTo>
                  <a:lnTo>
                    <a:pt x="782" y="246"/>
                  </a:lnTo>
                  <a:lnTo>
                    <a:pt x="786" y="246"/>
                  </a:lnTo>
                  <a:lnTo>
                    <a:pt x="782" y="246"/>
                  </a:lnTo>
                  <a:lnTo>
                    <a:pt x="778" y="246"/>
                  </a:lnTo>
                  <a:lnTo>
                    <a:pt x="776" y="246"/>
                  </a:lnTo>
                  <a:lnTo>
                    <a:pt x="772" y="246"/>
                  </a:lnTo>
                  <a:lnTo>
                    <a:pt x="768" y="246"/>
                  </a:lnTo>
                  <a:lnTo>
                    <a:pt x="768" y="242"/>
                  </a:lnTo>
                  <a:lnTo>
                    <a:pt x="768" y="246"/>
                  </a:lnTo>
                  <a:lnTo>
                    <a:pt x="768" y="250"/>
                  </a:lnTo>
                  <a:lnTo>
                    <a:pt x="764" y="250"/>
                  </a:lnTo>
                  <a:lnTo>
                    <a:pt x="760" y="250"/>
                  </a:lnTo>
                  <a:lnTo>
                    <a:pt x="760" y="246"/>
                  </a:lnTo>
                  <a:lnTo>
                    <a:pt x="756" y="250"/>
                  </a:lnTo>
                  <a:lnTo>
                    <a:pt x="752" y="250"/>
                  </a:lnTo>
                  <a:lnTo>
                    <a:pt x="752" y="246"/>
                  </a:lnTo>
                  <a:lnTo>
                    <a:pt x="752" y="250"/>
                  </a:lnTo>
                  <a:lnTo>
                    <a:pt x="748" y="250"/>
                  </a:lnTo>
                  <a:lnTo>
                    <a:pt x="746" y="246"/>
                  </a:lnTo>
                  <a:lnTo>
                    <a:pt x="742" y="246"/>
                  </a:lnTo>
                  <a:lnTo>
                    <a:pt x="746" y="242"/>
                  </a:lnTo>
                  <a:lnTo>
                    <a:pt x="746" y="238"/>
                  </a:lnTo>
                  <a:lnTo>
                    <a:pt x="742" y="238"/>
                  </a:lnTo>
                  <a:lnTo>
                    <a:pt x="742" y="236"/>
                  </a:lnTo>
                  <a:lnTo>
                    <a:pt x="742" y="238"/>
                  </a:lnTo>
                  <a:lnTo>
                    <a:pt x="738" y="238"/>
                  </a:lnTo>
                  <a:lnTo>
                    <a:pt x="738" y="242"/>
                  </a:lnTo>
                  <a:lnTo>
                    <a:pt x="738" y="238"/>
                  </a:lnTo>
                  <a:lnTo>
                    <a:pt x="734" y="238"/>
                  </a:lnTo>
                  <a:lnTo>
                    <a:pt x="734" y="242"/>
                  </a:lnTo>
                  <a:lnTo>
                    <a:pt x="732" y="242"/>
                  </a:lnTo>
                  <a:lnTo>
                    <a:pt x="732" y="238"/>
                  </a:lnTo>
                  <a:lnTo>
                    <a:pt x="732" y="242"/>
                  </a:lnTo>
                  <a:lnTo>
                    <a:pt x="734" y="242"/>
                  </a:lnTo>
                  <a:lnTo>
                    <a:pt x="734" y="246"/>
                  </a:lnTo>
                  <a:lnTo>
                    <a:pt x="732" y="246"/>
                  </a:lnTo>
                  <a:lnTo>
                    <a:pt x="728" y="246"/>
                  </a:lnTo>
                  <a:lnTo>
                    <a:pt x="724" y="246"/>
                  </a:lnTo>
                  <a:lnTo>
                    <a:pt x="720" y="246"/>
                  </a:lnTo>
                  <a:lnTo>
                    <a:pt x="716" y="246"/>
                  </a:lnTo>
                  <a:lnTo>
                    <a:pt x="712" y="246"/>
                  </a:lnTo>
                  <a:lnTo>
                    <a:pt x="712" y="242"/>
                  </a:lnTo>
                  <a:lnTo>
                    <a:pt x="708" y="242"/>
                  </a:lnTo>
                  <a:lnTo>
                    <a:pt x="708" y="238"/>
                  </a:lnTo>
                  <a:lnTo>
                    <a:pt x="712" y="238"/>
                  </a:lnTo>
                  <a:lnTo>
                    <a:pt x="708" y="238"/>
                  </a:lnTo>
                  <a:lnTo>
                    <a:pt x="706" y="238"/>
                  </a:lnTo>
                  <a:lnTo>
                    <a:pt x="706" y="242"/>
                  </a:lnTo>
                  <a:lnTo>
                    <a:pt x="706" y="238"/>
                  </a:lnTo>
                  <a:lnTo>
                    <a:pt x="706" y="242"/>
                  </a:lnTo>
                  <a:lnTo>
                    <a:pt x="702" y="242"/>
                  </a:lnTo>
                  <a:lnTo>
                    <a:pt x="698" y="242"/>
                  </a:lnTo>
                  <a:lnTo>
                    <a:pt x="694" y="242"/>
                  </a:lnTo>
                  <a:lnTo>
                    <a:pt x="694" y="238"/>
                  </a:lnTo>
                  <a:lnTo>
                    <a:pt x="694" y="236"/>
                  </a:lnTo>
                  <a:lnTo>
                    <a:pt x="690" y="236"/>
                  </a:lnTo>
                  <a:lnTo>
                    <a:pt x="690" y="232"/>
                  </a:lnTo>
                  <a:lnTo>
                    <a:pt x="694" y="232"/>
                  </a:lnTo>
                  <a:lnTo>
                    <a:pt x="690" y="232"/>
                  </a:lnTo>
                  <a:lnTo>
                    <a:pt x="686" y="228"/>
                  </a:lnTo>
                  <a:lnTo>
                    <a:pt x="686" y="224"/>
                  </a:lnTo>
                  <a:lnTo>
                    <a:pt x="686" y="220"/>
                  </a:lnTo>
                  <a:lnTo>
                    <a:pt x="690" y="220"/>
                  </a:lnTo>
                  <a:lnTo>
                    <a:pt x="694" y="220"/>
                  </a:lnTo>
                  <a:lnTo>
                    <a:pt x="694" y="216"/>
                  </a:lnTo>
                  <a:lnTo>
                    <a:pt x="690" y="212"/>
                  </a:lnTo>
                  <a:lnTo>
                    <a:pt x="690" y="208"/>
                  </a:lnTo>
                  <a:lnTo>
                    <a:pt x="686" y="208"/>
                  </a:lnTo>
                  <a:lnTo>
                    <a:pt x="686" y="206"/>
                  </a:lnTo>
                  <a:lnTo>
                    <a:pt x="682" y="206"/>
                  </a:lnTo>
                  <a:lnTo>
                    <a:pt x="682" y="202"/>
                  </a:lnTo>
                  <a:lnTo>
                    <a:pt x="678" y="202"/>
                  </a:lnTo>
                  <a:lnTo>
                    <a:pt x="678" y="198"/>
                  </a:lnTo>
                  <a:lnTo>
                    <a:pt x="676" y="198"/>
                  </a:lnTo>
                  <a:lnTo>
                    <a:pt x="672" y="198"/>
                  </a:lnTo>
                  <a:lnTo>
                    <a:pt x="668" y="198"/>
                  </a:lnTo>
                  <a:lnTo>
                    <a:pt x="668" y="202"/>
                  </a:lnTo>
                  <a:lnTo>
                    <a:pt x="664" y="198"/>
                  </a:lnTo>
                  <a:lnTo>
                    <a:pt x="660" y="198"/>
                  </a:lnTo>
                  <a:lnTo>
                    <a:pt x="656" y="198"/>
                  </a:lnTo>
                  <a:lnTo>
                    <a:pt x="652" y="198"/>
                  </a:lnTo>
                  <a:lnTo>
                    <a:pt x="650" y="202"/>
                  </a:lnTo>
                  <a:lnTo>
                    <a:pt x="646" y="202"/>
                  </a:lnTo>
                  <a:lnTo>
                    <a:pt x="646" y="198"/>
                  </a:lnTo>
                  <a:lnTo>
                    <a:pt x="650" y="198"/>
                  </a:lnTo>
                  <a:lnTo>
                    <a:pt x="652" y="198"/>
                  </a:lnTo>
                  <a:lnTo>
                    <a:pt x="650" y="198"/>
                  </a:lnTo>
                  <a:lnTo>
                    <a:pt x="646" y="198"/>
                  </a:lnTo>
                  <a:lnTo>
                    <a:pt x="642" y="198"/>
                  </a:lnTo>
                  <a:lnTo>
                    <a:pt x="642" y="194"/>
                  </a:lnTo>
                  <a:lnTo>
                    <a:pt x="638" y="194"/>
                  </a:lnTo>
                  <a:lnTo>
                    <a:pt x="634" y="194"/>
                  </a:lnTo>
                  <a:lnTo>
                    <a:pt x="638" y="194"/>
                  </a:lnTo>
                  <a:lnTo>
                    <a:pt x="642" y="194"/>
                  </a:lnTo>
                  <a:lnTo>
                    <a:pt x="642" y="190"/>
                  </a:lnTo>
                  <a:lnTo>
                    <a:pt x="638" y="190"/>
                  </a:lnTo>
                  <a:lnTo>
                    <a:pt x="634" y="190"/>
                  </a:lnTo>
                  <a:lnTo>
                    <a:pt x="630" y="190"/>
                  </a:lnTo>
                  <a:lnTo>
                    <a:pt x="630" y="186"/>
                  </a:lnTo>
                  <a:lnTo>
                    <a:pt x="626" y="186"/>
                  </a:lnTo>
                  <a:lnTo>
                    <a:pt x="622" y="186"/>
                  </a:lnTo>
                  <a:lnTo>
                    <a:pt x="622" y="182"/>
                  </a:lnTo>
                  <a:lnTo>
                    <a:pt x="626" y="186"/>
                  </a:lnTo>
                  <a:lnTo>
                    <a:pt x="630" y="186"/>
                  </a:lnTo>
                  <a:lnTo>
                    <a:pt x="634" y="186"/>
                  </a:lnTo>
                  <a:lnTo>
                    <a:pt x="630" y="182"/>
                  </a:lnTo>
                  <a:lnTo>
                    <a:pt x="626" y="182"/>
                  </a:lnTo>
                  <a:lnTo>
                    <a:pt x="622" y="182"/>
                  </a:lnTo>
                  <a:lnTo>
                    <a:pt x="626" y="180"/>
                  </a:lnTo>
                  <a:lnTo>
                    <a:pt x="630" y="180"/>
                  </a:lnTo>
                  <a:lnTo>
                    <a:pt x="634" y="180"/>
                  </a:lnTo>
                  <a:lnTo>
                    <a:pt x="638" y="180"/>
                  </a:lnTo>
                  <a:lnTo>
                    <a:pt x="642" y="176"/>
                  </a:lnTo>
                  <a:lnTo>
                    <a:pt x="642" y="180"/>
                  </a:lnTo>
                  <a:lnTo>
                    <a:pt x="646" y="180"/>
                  </a:lnTo>
                  <a:lnTo>
                    <a:pt x="650" y="180"/>
                  </a:lnTo>
                  <a:lnTo>
                    <a:pt x="652" y="180"/>
                  </a:lnTo>
                  <a:lnTo>
                    <a:pt x="656" y="180"/>
                  </a:lnTo>
                  <a:lnTo>
                    <a:pt x="660" y="182"/>
                  </a:lnTo>
                  <a:lnTo>
                    <a:pt x="664" y="182"/>
                  </a:lnTo>
                  <a:lnTo>
                    <a:pt x="664" y="180"/>
                  </a:lnTo>
                  <a:lnTo>
                    <a:pt x="668" y="180"/>
                  </a:lnTo>
                  <a:lnTo>
                    <a:pt x="668" y="182"/>
                  </a:lnTo>
                  <a:lnTo>
                    <a:pt x="672" y="182"/>
                  </a:lnTo>
                  <a:lnTo>
                    <a:pt x="676" y="186"/>
                  </a:lnTo>
                  <a:lnTo>
                    <a:pt x="676" y="190"/>
                  </a:lnTo>
                  <a:lnTo>
                    <a:pt x="672" y="194"/>
                  </a:lnTo>
                  <a:lnTo>
                    <a:pt x="672" y="198"/>
                  </a:lnTo>
                  <a:lnTo>
                    <a:pt x="672" y="194"/>
                  </a:lnTo>
                  <a:lnTo>
                    <a:pt x="676" y="194"/>
                  </a:lnTo>
                  <a:lnTo>
                    <a:pt x="678" y="190"/>
                  </a:lnTo>
                  <a:lnTo>
                    <a:pt x="682" y="190"/>
                  </a:lnTo>
                  <a:lnTo>
                    <a:pt x="686" y="190"/>
                  </a:lnTo>
                  <a:lnTo>
                    <a:pt x="690" y="190"/>
                  </a:lnTo>
                  <a:lnTo>
                    <a:pt x="694" y="190"/>
                  </a:lnTo>
                  <a:lnTo>
                    <a:pt x="694" y="186"/>
                  </a:lnTo>
                  <a:lnTo>
                    <a:pt x="698" y="186"/>
                  </a:lnTo>
                  <a:lnTo>
                    <a:pt x="702" y="186"/>
                  </a:lnTo>
                  <a:lnTo>
                    <a:pt x="706" y="186"/>
                  </a:lnTo>
                  <a:lnTo>
                    <a:pt x="708" y="190"/>
                  </a:lnTo>
                  <a:lnTo>
                    <a:pt x="712" y="190"/>
                  </a:lnTo>
                  <a:lnTo>
                    <a:pt x="716" y="190"/>
                  </a:lnTo>
                  <a:lnTo>
                    <a:pt x="716" y="194"/>
                  </a:lnTo>
                  <a:lnTo>
                    <a:pt x="712" y="194"/>
                  </a:lnTo>
                  <a:lnTo>
                    <a:pt x="708" y="194"/>
                  </a:lnTo>
                  <a:lnTo>
                    <a:pt x="706" y="194"/>
                  </a:lnTo>
                  <a:lnTo>
                    <a:pt x="702" y="194"/>
                  </a:lnTo>
                  <a:lnTo>
                    <a:pt x="706" y="194"/>
                  </a:lnTo>
                  <a:lnTo>
                    <a:pt x="708" y="194"/>
                  </a:lnTo>
                  <a:lnTo>
                    <a:pt x="712" y="194"/>
                  </a:lnTo>
                  <a:lnTo>
                    <a:pt x="716" y="194"/>
                  </a:lnTo>
                  <a:lnTo>
                    <a:pt x="716" y="198"/>
                  </a:lnTo>
                  <a:lnTo>
                    <a:pt x="720" y="198"/>
                  </a:lnTo>
                  <a:lnTo>
                    <a:pt x="724" y="198"/>
                  </a:lnTo>
                  <a:lnTo>
                    <a:pt x="728" y="198"/>
                  </a:lnTo>
                  <a:lnTo>
                    <a:pt x="732" y="198"/>
                  </a:lnTo>
                  <a:lnTo>
                    <a:pt x="734" y="202"/>
                  </a:lnTo>
                  <a:lnTo>
                    <a:pt x="732" y="202"/>
                  </a:lnTo>
                  <a:lnTo>
                    <a:pt x="728" y="202"/>
                  </a:lnTo>
                  <a:lnTo>
                    <a:pt x="724" y="202"/>
                  </a:lnTo>
                  <a:lnTo>
                    <a:pt x="716" y="202"/>
                  </a:lnTo>
                  <a:lnTo>
                    <a:pt x="720" y="202"/>
                  </a:lnTo>
                  <a:lnTo>
                    <a:pt x="716" y="202"/>
                  </a:lnTo>
                  <a:lnTo>
                    <a:pt x="712" y="202"/>
                  </a:lnTo>
                  <a:lnTo>
                    <a:pt x="708" y="202"/>
                  </a:lnTo>
                  <a:lnTo>
                    <a:pt x="706" y="202"/>
                  </a:lnTo>
                  <a:lnTo>
                    <a:pt x="702" y="202"/>
                  </a:lnTo>
                  <a:lnTo>
                    <a:pt x="702" y="198"/>
                  </a:lnTo>
                  <a:lnTo>
                    <a:pt x="698" y="198"/>
                  </a:lnTo>
                  <a:lnTo>
                    <a:pt x="698" y="202"/>
                  </a:lnTo>
                  <a:lnTo>
                    <a:pt x="702" y="202"/>
                  </a:lnTo>
                  <a:lnTo>
                    <a:pt x="706" y="202"/>
                  </a:lnTo>
                  <a:lnTo>
                    <a:pt x="708" y="202"/>
                  </a:lnTo>
                  <a:lnTo>
                    <a:pt x="712" y="206"/>
                  </a:lnTo>
                  <a:lnTo>
                    <a:pt x="708" y="206"/>
                  </a:lnTo>
                  <a:lnTo>
                    <a:pt x="712" y="206"/>
                  </a:lnTo>
                  <a:lnTo>
                    <a:pt x="716" y="206"/>
                  </a:lnTo>
                  <a:lnTo>
                    <a:pt x="720" y="206"/>
                  </a:lnTo>
                  <a:lnTo>
                    <a:pt x="716" y="206"/>
                  </a:lnTo>
                  <a:lnTo>
                    <a:pt x="712" y="206"/>
                  </a:lnTo>
                  <a:lnTo>
                    <a:pt x="708" y="206"/>
                  </a:lnTo>
                  <a:lnTo>
                    <a:pt x="706" y="206"/>
                  </a:lnTo>
                  <a:lnTo>
                    <a:pt x="708" y="208"/>
                  </a:lnTo>
                  <a:lnTo>
                    <a:pt x="706" y="208"/>
                  </a:lnTo>
                  <a:lnTo>
                    <a:pt x="706" y="212"/>
                  </a:lnTo>
                  <a:lnTo>
                    <a:pt x="706" y="208"/>
                  </a:lnTo>
                  <a:lnTo>
                    <a:pt x="708" y="208"/>
                  </a:lnTo>
                  <a:lnTo>
                    <a:pt x="708" y="206"/>
                  </a:lnTo>
                  <a:lnTo>
                    <a:pt x="712" y="206"/>
                  </a:lnTo>
                  <a:lnTo>
                    <a:pt x="712" y="208"/>
                  </a:lnTo>
                  <a:lnTo>
                    <a:pt x="716" y="208"/>
                  </a:lnTo>
                  <a:lnTo>
                    <a:pt x="712" y="208"/>
                  </a:lnTo>
                  <a:lnTo>
                    <a:pt x="716" y="208"/>
                  </a:lnTo>
                  <a:lnTo>
                    <a:pt x="720" y="208"/>
                  </a:lnTo>
                  <a:lnTo>
                    <a:pt x="720" y="206"/>
                  </a:lnTo>
                  <a:lnTo>
                    <a:pt x="724" y="206"/>
                  </a:lnTo>
                  <a:lnTo>
                    <a:pt x="724" y="208"/>
                  </a:lnTo>
                  <a:lnTo>
                    <a:pt x="728" y="208"/>
                  </a:lnTo>
                  <a:lnTo>
                    <a:pt x="724" y="212"/>
                  </a:lnTo>
                  <a:lnTo>
                    <a:pt x="728" y="212"/>
                  </a:lnTo>
                  <a:lnTo>
                    <a:pt x="728" y="208"/>
                  </a:lnTo>
                  <a:lnTo>
                    <a:pt x="732" y="212"/>
                  </a:lnTo>
                  <a:lnTo>
                    <a:pt x="734" y="212"/>
                  </a:lnTo>
                  <a:lnTo>
                    <a:pt x="732" y="216"/>
                  </a:lnTo>
                  <a:lnTo>
                    <a:pt x="728" y="216"/>
                  </a:lnTo>
                  <a:lnTo>
                    <a:pt x="724" y="220"/>
                  </a:lnTo>
                  <a:lnTo>
                    <a:pt x="728" y="216"/>
                  </a:lnTo>
                  <a:lnTo>
                    <a:pt x="728" y="220"/>
                  </a:lnTo>
                  <a:lnTo>
                    <a:pt x="728" y="216"/>
                  </a:lnTo>
                  <a:lnTo>
                    <a:pt x="732" y="216"/>
                  </a:lnTo>
                  <a:lnTo>
                    <a:pt x="734" y="220"/>
                  </a:lnTo>
                  <a:lnTo>
                    <a:pt x="734" y="224"/>
                  </a:lnTo>
                  <a:lnTo>
                    <a:pt x="738" y="224"/>
                  </a:lnTo>
                  <a:lnTo>
                    <a:pt x="738" y="220"/>
                  </a:lnTo>
                  <a:lnTo>
                    <a:pt x="738" y="216"/>
                  </a:lnTo>
                  <a:lnTo>
                    <a:pt x="742" y="216"/>
                  </a:lnTo>
                  <a:lnTo>
                    <a:pt x="746" y="216"/>
                  </a:lnTo>
                  <a:lnTo>
                    <a:pt x="746" y="220"/>
                  </a:lnTo>
                  <a:lnTo>
                    <a:pt x="748" y="220"/>
                  </a:lnTo>
                  <a:lnTo>
                    <a:pt x="752" y="220"/>
                  </a:lnTo>
                  <a:lnTo>
                    <a:pt x="756" y="220"/>
                  </a:lnTo>
                  <a:lnTo>
                    <a:pt x="756" y="216"/>
                  </a:lnTo>
                  <a:lnTo>
                    <a:pt x="760" y="216"/>
                  </a:lnTo>
                  <a:lnTo>
                    <a:pt x="764" y="216"/>
                  </a:lnTo>
                  <a:lnTo>
                    <a:pt x="764" y="220"/>
                  </a:lnTo>
                  <a:lnTo>
                    <a:pt x="768" y="220"/>
                  </a:lnTo>
                  <a:lnTo>
                    <a:pt x="772" y="220"/>
                  </a:lnTo>
                  <a:lnTo>
                    <a:pt x="772" y="224"/>
                  </a:lnTo>
                  <a:lnTo>
                    <a:pt x="768" y="224"/>
                  </a:lnTo>
                  <a:lnTo>
                    <a:pt x="772" y="224"/>
                  </a:lnTo>
                  <a:lnTo>
                    <a:pt x="776" y="224"/>
                  </a:lnTo>
                  <a:lnTo>
                    <a:pt x="778" y="224"/>
                  </a:lnTo>
                  <a:lnTo>
                    <a:pt x="782" y="224"/>
                  </a:lnTo>
                  <a:lnTo>
                    <a:pt x="778" y="220"/>
                  </a:lnTo>
                  <a:lnTo>
                    <a:pt x="776" y="220"/>
                  </a:lnTo>
                  <a:lnTo>
                    <a:pt x="778" y="220"/>
                  </a:lnTo>
                  <a:lnTo>
                    <a:pt x="782" y="220"/>
                  </a:lnTo>
                  <a:lnTo>
                    <a:pt x="786" y="220"/>
                  </a:lnTo>
                  <a:lnTo>
                    <a:pt x="790" y="216"/>
                  </a:lnTo>
                  <a:lnTo>
                    <a:pt x="794" y="216"/>
                  </a:lnTo>
                  <a:lnTo>
                    <a:pt x="798" y="216"/>
                  </a:lnTo>
                  <a:lnTo>
                    <a:pt x="802" y="216"/>
                  </a:lnTo>
                  <a:lnTo>
                    <a:pt x="806" y="212"/>
                  </a:lnTo>
                  <a:lnTo>
                    <a:pt x="808" y="212"/>
                  </a:lnTo>
                  <a:lnTo>
                    <a:pt x="812" y="212"/>
                  </a:lnTo>
                  <a:lnTo>
                    <a:pt x="816" y="212"/>
                  </a:lnTo>
                  <a:lnTo>
                    <a:pt x="820" y="212"/>
                  </a:lnTo>
                  <a:lnTo>
                    <a:pt x="824" y="212"/>
                  </a:lnTo>
                  <a:lnTo>
                    <a:pt x="828" y="212"/>
                  </a:lnTo>
                  <a:lnTo>
                    <a:pt x="832" y="212"/>
                  </a:lnTo>
                  <a:lnTo>
                    <a:pt x="834" y="212"/>
                  </a:lnTo>
                  <a:lnTo>
                    <a:pt x="838" y="212"/>
                  </a:lnTo>
                  <a:lnTo>
                    <a:pt x="842" y="212"/>
                  </a:lnTo>
                  <a:lnTo>
                    <a:pt x="846" y="212"/>
                  </a:lnTo>
                  <a:lnTo>
                    <a:pt x="846" y="216"/>
                  </a:lnTo>
                  <a:lnTo>
                    <a:pt x="850" y="216"/>
                  </a:lnTo>
                  <a:lnTo>
                    <a:pt x="854" y="216"/>
                  </a:lnTo>
                  <a:lnTo>
                    <a:pt x="858" y="216"/>
                  </a:lnTo>
                  <a:lnTo>
                    <a:pt x="862" y="216"/>
                  </a:lnTo>
                  <a:lnTo>
                    <a:pt x="864" y="220"/>
                  </a:lnTo>
                  <a:lnTo>
                    <a:pt x="862" y="220"/>
                  </a:lnTo>
                  <a:lnTo>
                    <a:pt x="858" y="220"/>
                  </a:lnTo>
                  <a:lnTo>
                    <a:pt x="862" y="220"/>
                  </a:lnTo>
                  <a:lnTo>
                    <a:pt x="864" y="220"/>
                  </a:lnTo>
                  <a:lnTo>
                    <a:pt x="868" y="220"/>
                  </a:lnTo>
                  <a:lnTo>
                    <a:pt x="868" y="224"/>
                  </a:lnTo>
                  <a:lnTo>
                    <a:pt x="868" y="228"/>
                  </a:lnTo>
                  <a:lnTo>
                    <a:pt x="872" y="228"/>
                  </a:lnTo>
                  <a:lnTo>
                    <a:pt x="868" y="228"/>
                  </a:lnTo>
                  <a:lnTo>
                    <a:pt x="864" y="232"/>
                  </a:lnTo>
                  <a:lnTo>
                    <a:pt x="864" y="228"/>
                  </a:lnTo>
                  <a:lnTo>
                    <a:pt x="864" y="232"/>
                  </a:lnTo>
                  <a:lnTo>
                    <a:pt x="862" y="232"/>
                  </a:lnTo>
                  <a:lnTo>
                    <a:pt x="858" y="232"/>
                  </a:lnTo>
                  <a:lnTo>
                    <a:pt x="858" y="236"/>
                  </a:lnTo>
                  <a:lnTo>
                    <a:pt x="858" y="236"/>
                  </a:lnTo>
                  <a:lnTo>
                    <a:pt x="858" y="236"/>
                  </a:lnTo>
                  <a:close/>
                  <a:moveTo>
                    <a:pt x="620" y="180"/>
                  </a:moveTo>
                  <a:lnTo>
                    <a:pt x="622" y="180"/>
                  </a:lnTo>
                  <a:lnTo>
                    <a:pt x="620" y="180"/>
                  </a:lnTo>
                  <a:lnTo>
                    <a:pt x="616" y="180"/>
                  </a:lnTo>
                  <a:lnTo>
                    <a:pt x="620" y="180"/>
                  </a:lnTo>
                  <a:lnTo>
                    <a:pt x="620" y="180"/>
                  </a:lnTo>
                  <a:lnTo>
                    <a:pt x="620" y="180"/>
                  </a:lnTo>
                  <a:close/>
                  <a:moveTo>
                    <a:pt x="380" y="186"/>
                  </a:moveTo>
                  <a:lnTo>
                    <a:pt x="374" y="186"/>
                  </a:lnTo>
                  <a:lnTo>
                    <a:pt x="370" y="186"/>
                  </a:lnTo>
                  <a:lnTo>
                    <a:pt x="370" y="182"/>
                  </a:lnTo>
                  <a:lnTo>
                    <a:pt x="374" y="182"/>
                  </a:lnTo>
                  <a:lnTo>
                    <a:pt x="378" y="182"/>
                  </a:lnTo>
                  <a:lnTo>
                    <a:pt x="380" y="182"/>
                  </a:lnTo>
                  <a:lnTo>
                    <a:pt x="384" y="182"/>
                  </a:lnTo>
                  <a:lnTo>
                    <a:pt x="388" y="182"/>
                  </a:lnTo>
                  <a:lnTo>
                    <a:pt x="388" y="186"/>
                  </a:lnTo>
                  <a:lnTo>
                    <a:pt x="384" y="186"/>
                  </a:lnTo>
                  <a:lnTo>
                    <a:pt x="380" y="186"/>
                  </a:lnTo>
                  <a:lnTo>
                    <a:pt x="380" y="186"/>
                  </a:lnTo>
                  <a:lnTo>
                    <a:pt x="380" y="186"/>
                  </a:lnTo>
                  <a:close/>
                  <a:moveTo>
                    <a:pt x="370" y="236"/>
                  </a:moveTo>
                  <a:lnTo>
                    <a:pt x="366" y="236"/>
                  </a:lnTo>
                  <a:lnTo>
                    <a:pt x="366" y="232"/>
                  </a:lnTo>
                  <a:lnTo>
                    <a:pt x="366" y="228"/>
                  </a:lnTo>
                  <a:lnTo>
                    <a:pt x="366" y="232"/>
                  </a:lnTo>
                  <a:lnTo>
                    <a:pt x="362" y="232"/>
                  </a:lnTo>
                  <a:lnTo>
                    <a:pt x="358" y="232"/>
                  </a:lnTo>
                  <a:lnTo>
                    <a:pt x="362" y="232"/>
                  </a:lnTo>
                  <a:lnTo>
                    <a:pt x="362" y="236"/>
                  </a:lnTo>
                  <a:lnTo>
                    <a:pt x="358" y="236"/>
                  </a:lnTo>
                  <a:lnTo>
                    <a:pt x="354" y="236"/>
                  </a:lnTo>
                  <a:lnTo>
                    <a:pt x="352" y="232"/>
                  </a:lnTo>
                  <a:lnTo>
                    <a:pt x="352" y="228"/>
                  </a:lnTo>
                  <a:lnTo>
                    <a:pt x="348" y="228"/>
                  </a:lnTo>
                  <a:lnTo>
                    <a:pt x="344" y="232"/>
                  </a:lnTo>
                  <a:lnTo>
                    <a:pt x="336" y="232"/>
                  </a:lnTo>
                  <a:lnTo>
                    <a:pt x="336" y="228"/>
                  </a:lnTo>
                  <a:lnTo>
                    <a:pt x="332" y="228"/>
                  </a:lnTo>
                  <a:lnTo>
                    <a:pt x="328" y="228"/>
                  </a:lnTo>
                  <a:lnTo>
                    <a:pt x="332" y="224"/>
                  </a:lnTo>
                  <a:lnTo>
                    <a:pt x="336" y="224"/>
                  </a:lnTo>
                  <a:lnTo>
                    <a:pt x="336" y="220"/>
                  </a:lnTo>
                  <a:lnTo>
                    <a:pt x="340" y="220"/>
                  </a:lnTo>
                  <a:lnTo>
                    <a:pt x="344" y="220"/>
                  </a:lnTo>
                  <a:lnTo>
                    <a:pt x="352" y="220"/>
                  </a:lnTo>
                  <a:lnTo>
                    <a:pt x="354" y="220"/>
                  </a:lnTo>
                  <a:lnTo>
                    <a:pt x="358" y="220"/>
                  </a:lnTo>
                  <a:lnTo>
                    <a:pt x="358" y="216"/>
                  </a:lnTo>
                  <a:lnTo>
                    <a:pt x="362" y="216"/>
                  </a:lnTo>
                  <a:lnTo>
                    <a:pt x="366" y="216"/>
                  </a:lnTo>
                  <a:lnTo>
                    <a:pt x="370" y="216"/>
                  </a:lnTo>
                  <a:lnTo>
                    <a:pt x="366" y="216"/>
                  </a:lnTo>
                  <a:lnTo>
                    <a:pt x="362" y="216"/>
                  </a:lnTo>
                  <a:lnTo>
                    <a:pt x="358" y="216"/>
                  </a:lnTo>
                  <a:lnTo>
                    <a:pt x="354" y="216"/>
                  </a:lnTo>
                  <a:lnTo>
                    <a:pt x="352" y="216"/>
                  </a:lnTo>
                  <a:lnTo>
                    <a:pt x="352" y="220"/>
                  </a:lnTo>
                  <a:lnTo>
                    <a:pt x="348" y="220"/>
                  </a:lnTo>
                  <a:lnTo>
                    <a:pt x="344" y="220"/>
                  </a:lnTo>
                  <a:lnTo>
                    <a:pt x="336" y="220"/>
                  </a:lnTo>
                  <a:lnTo>
                    <a:pt x="336" y="216"/>
                  </a:lnTo>
                  <a:lnTo>
                    <a:pt x="340" y="216"/>
                  </a:lnTo>
                  <a:lnTo>
                    <a:pt x="340" y="212"/>
                  </a:lnTo>
                  <a:lnTo>
                    <a:pt x="344" y="212"/>
                  </a:lnTo>
                  <a:lnTo>
                    <a:pt x="348" y="212"/>
                  </a:lnTo>
                  <a:lnTo>
                    <a:pt x="352" y="212"/>
                  </a:lnTo>
                  <a:lnTo>
                    <a:pt x="354" y="212"/>
                  </a:lnTo>
                  <a:lnTo>
                    <a:pt x="358" y="212"/>
                  </a:lnTo>
                  <a:lnTo>
                    <a:pt x="358" y="208"/>
                  </a:lnTo>
                  <a:lnTo>
                    <a:pt x="358" y="212"/>
                  </a:lnTo>
                  <a:lnTo>
                    <a:pt x="362" y="212"/>
                  </a:lnTo>
                  <a:lnTo>
                    <a:pt x="362" y="208"/>
                  </a:lnTo>
                  <a:lnTo>
                    <a:pt x="366" y="208"/>
                  </a:lnTo>
                  <a:lnTo>
                    <a:pt x="370" y="208"/>
                  </a:lnTo>
                  <a:lnTo>
                    <a:pt x="366" y="208"/>
                  </a:lnTo>
                  <a:lnTo>
                    <a:pt x="362" y="208"/>
                  </a:lnTo>
                  <a:lnTo>
                    <a:pt x="358" y="208"/>
                  </a:lnTo>
                  <a:lnTo>
                    <a:pt x="354" y="208"/>
                  </a:lnTo>
                  <a:lnTo>
                    <a:pt x="352" y="208"/>
                  </a:lnTo>
                  <a:lnTo>
                    <a:pt x="348" y="208"/>
                  </a:lnTo>
                  <a:lnTo>
                    <a:pt x="344" y="208"/>
                  </a:lnTo>
                  <a:lnTo>
                    <a:pt x="348" y="208"/>
                  </a:lnTo>
                  <a:lnTo>
                    <a:pt x="348" y="206"/>
                  </a:lnTo>
                  <a:lnTo>
                    <a:pt x="344" y="206"/>
                  </a:lnTo>
                  <a:lnTo>
                    <a:pt x="348" y="202"/>
                  </a:lnTo>
                  <a:lnTo>
                    <a:pt x="352" y="202"/>
                  </a:lnTo>
                  <a:lnTo>
                    <a:pt x="354" y="202"/>
                  </a:lnTo>
                  <a:lnTo>
                    <a:pt x="358" y="202"/>
                  </a:lnTo>
                  <a:lnTo>
                    <a:pt x="362" y="202"/>
                  </a:lnTo>
                  <a:lnTo>
                    <a:pt x="366" y="202"/>
                  </a:lnTo>
                  <a:lnTo>
                    <a:pt x="370" y="202"/>
                  </a:lnTo>
                  <a:lnTo>
                    <a:pt x="374" y="202"/>
                  </a:lnTo>
                  <a:lnTo>
                    <a:pt x="370" y="202"/>
                  </a:lnTo>
                  <a:lnTo>
                    <a:pt x="366" y="202"/>
                  </a:lnTo>
                  <a:lnTo>
                    <a:pt x="362" y="202"/>
                  </a:lnTo>
                  <a:lnTo>
                    <a:pt x="358" y="202"/>
                  </a:lnTo>
                  <a:lnTo>
                    <a:pt x="354" y="202"/>
                  </a:lnTo>
                  <a:lnTo>
                    <a:pt x="354" y="198"/>
                  </a:lnTo>
                  <a:lnTo>
                    <a:pt x="358" y="194"/>
                  </a:lnTo>
                  <a:lnTo>
                    <a:pt x="362" y="194"/>
                  </a:lnTo>
                  <a:lnTo>
                    <a:pt x="366" y="194"/>
                  </a:lnTo>
                  <a:lnTo>
                    <a:pt x="370" y="194"/>
                  </a:lnTo>
                  <a:lnTo>
                    <a:pt x="374" y="194"/>
                  </a:lnTo>
                  <a:lnTo>
                    <a:pt x="378" y="194"/>
                  </a:lnTo>
                  <a:lnTo>
                    <a:pt x="380" y="194"/>
                  </a:lnTo>
                  <a:lnTo>
                    <a:pt x="380" y="198"/>
                  </a:lnTo>
                  <a:lnTo>
                    <a:pt x="380" y="202"/>
                  </a:lnTo>
                  <a:lnTo>
                    <a:pt x="384" y="202"/>
                  </a:lnTo>
                  <a:lnTo>
                    <a:pt x="388" y="202"/>
                  </a:lnTo>
                  <a:lnTo>
                    <a:pt x="392" y="198"/>
                  </a:lnTo>
                  <a:lnTo>
                    <a:pt x="396" y="198"/>
                  </a:lnTo>
                  <a:lnTo>
                    <a:pt x="400" y="198"/>
                  </a:lnTo>
                  <a:lnTo>
                    <a:pt x="400" y="202"/>
                  </a:lnTo>
                  <a:lnTo>
                    <a:pt x="404" y="202"/>
                  </a:lnTo>
                  <a:lnTo>
                    <a:pt x="404" y="206"/>
                  </a:lnTo>
                  <a:lnTo>
                    <a:pt x="408" y="206"/>
                  </a:lnTo>
                  <a:lnTo>
                    <a:pt x="410" y="206"/>
                  </a:lnTo>
                  <a:lnTo>
                    <a:pt x="410" y="208"/>
                  </a:lnTo>
                  <a:lnTo>
                    <a:pt x="414" y="208"/>
                  </a:lnTo>
                  <a:lnTo>
                    <a:pt x="410" y="208"/>
                  </a:lnTo>
                  <a:lnTo>
                    <a:pt x="408" y="208"/>
                  </a:lnTo>
                  <a:lnTo>
                    <a:pt x="408" y="212"/>
                  </a:lnTo>
                  <a:lnTo>
                    <a:pt x="410" y="212"/>
                  </a:lnTo>
                  <a:lnTo>
                    <a:pt x="414" y="212"/>
                  </a:lnTo>
                  <a:lnTo>
                    <a:pt x="418" y="212"/>
                  </a:lnTo>
                  <a:lnTo>
                    <a:pt x="418" y="216"/>
                  </a:lnTo>
                  <a:lnTo>
                    <a:pt x="418" y="220"/>
                  </a:lnTo>
                  <a:lnTo>
                    <a:pt x="422" y="220"/>
                  </a:lnTo>
                  <a:lnTo>
                    <a:pt x="424" y="220"/>
                  </a:lnTo>
                  <a:lnTo>
                    <a:pt x="428" y="220"/>
                  </a:lnTo>
                  <a:lnTo>
                    <a:pt x="432" y="220"/>
                  </a:lnTo>
                  <a:lnTo>
                    <a:pt x="436" y="220"/>
                  </a:lnTo>
                  <a:lnTo>
                    <a:pt x="440" y="220"/>
                  </a:lnTo>
                  <a:lnTo>
                    <a:pt x="444" y="220"/>
                  </a:lnTo>
                  <a:lnTo>
                    <a:pt x="448" y="220"/>
                  </a:lnTo>
                  <a:lnTo>
                    <a:pt x="450" y="220"/>
                  </a:lnTo>
                  <a:lnTo>
                    <a:pt x="454" y="220"/>
                  </a:lnTo>
                  <a:lnTo>
                    <a:pt x="454" y="216"/>
                  </a:lnTo>
                  <a:lnTo>
                    <a:pt x="450" y="212"/>
                  </a:lnTo>
                  <a:lnTo>
                    <a:pt x="448" y="212"/>
                  </a:lnTo>
                  <a:lnTo>
                    <a:pt x="444" y="212"/>
                  </a:lnTo>
                  <a:lnTo>
                    <a:pt x="444" y="208"/>
                  </a:lnTo>
                  <a:lnTo>
                    <a:pt x="440" y="208"/>
                  </a:lnTo>
                  <a:lnTo>
                    <a:pt x="436" y="208"/>
                  </a:lnTo>
                  <a:lnTo>
                    <a:pt x="440" y="208"/>
                  </a:lnTo>
                  <a:lnTo>
                    <a:pt x="444" y="208"/>
                  </a:lnTo>
                  <a:lnTo>
                    <a:pt x="448" y="206"/>
                  </a:lnTo>
                  <a:lnTo>
                    <a:pt x="448" y="202"/>
                  </a:lnTo>
                  <a:lnTo>
                    <a:pt x="444" y="202"/>
                  </a:lnTo>
                  <a:lnTo>
                    <a:pt x="440" y="202"/>
                  </a:lnTo>
                  <a:lnTo>
                    <a:pt x="436" y="202"/>
                  </a:lnTo>
                  <a:lnTo>
                    <a:pt x="436" y="198"/>
                  </a:lnTo>
                  <a:lnTo>
                    <a:pt x="432" y="198"/>
                  </a:lnTo>
                  <a:lnTo>
                    <a:pt x="432" y="194"/>
                  </a:lnTo>
                  <a:lnTo>
                    <a:pt x="436" y="194"/>
                  </a:lnTo>
                  <a:lnTo>
                    <a:pt x="440" y="194"/>
                  </a:lnTo>
                  <a:lnTo>
                    <a:pt x="444" y="194"/>
                  </a:lnTo>
                  <a:lnTo>
                    <a:pt x="444" y="190"/>
                  </a:lnTo>
                  <a:lnTo>
                    <a:pt x="440" y="190"/>
                  </a:lnTo>
                  <a:lnTo>
                    <a:pt x="444" y="190"/>
                  </a:lnTo>
                  <a:lnTo>
                    <a:pt x="444" y="186"/>
                  </a:lnTo>
                  <a:lnTo>
                    <a:pt x="448" y="182"/>
                  </a:lnTo>
                  <a:lnTo>
                    <a:pt x="450" y="182"/>
                  </a:lnTo>
                  <a:lnTo>
                    <a:pt x="454" y="182"/>
                  </a:lnTo>
                  <a:lnTo>
                    <a:pt x="458" y="182"/>
                  </a:lnTo>
                  <a:lnTo>
                    <a:pt x="458" y="186"/>
                  </a:lnTo>
                  <a:lnTo>
                    <a:pt x="458" y="190"/>
                  </a:lnTo>
                  <a:lnTo>
                    <a:pt x="454" y="190"/>
                  </a:lnTo>
                  <a:lnTo>
                    <a:pt x="458" y="190"/>
                  </a:lnTo>
                  <a:lnTo>
                    <a:pt x="458" y="194"/>
                  </a:lnTo>
                  <a:lnTo>
                    <a:pt x="462" y="194"/>
                  </a:lnTo>
                  <a:lnTo>
                    <a:pt x="462" y="198"/>
                  </a:lnTo>
                  <a:lnTo>
                    <a:pt x="466" y="198"/>
                  </a:lnTo>
                  <a:lnTo>
                    <a:pt x="462" y="202"/>
                  </a:lnTo>
                  <a:lnTo>
                    <a:pt x="462" y="206"/>
                  </a:lnTo>
                  <a:lnTo>
                    <a:pt x="466" y="206"/>
                  </a:lnTo>
                  <a:lnTo>
                    <a:pt x="470" y="206"/>
                  </a:lnTo>
                  <a:lnTo>
                    <a:pt x="474" y="206"/>
                  </a:lnTo>
                  <a:lnTo>
                    <a:pt x="470" y="208"/>
                  </a:lnTo>
                  <a:lnTo>
                    <a:pt x="466" y="208"/>
                  </a:lnTo>
                  <a:lnTo>
                    <a:pt x="466" y="212"/>
                  </a:lnTo>
                  <a:lnTo>
                    <a:pt x="470" y="212"/>
                  </a:lnTo>
                  <a:lnTo>
                    <a:pt x="470" y="208"/>
                  </a:lnTo>
                  <a:lnTo>
                    <a:pt x="474" y="208"/>
                  </a:lnTo>
                  <a:lnTo>
                    <a:pt x="478" y="208"/>
                  </a:lnTo>
                  <a:lnTo>
                    <a:pt x="480" y="208"/>
                  </a:lnTo>
                  <a:lnTo>
                    <a:pt x="480" y="212"/>
                  </a:lnTo>
                  <a:lnTo>
                    <a:pt x="484" y="212"/>
                  </a:lnTo>
                  <a:lnTo>
                    <a:pt x="480" y="212"/>
                  </a:lnTo>
                  <a:lnTo>
                    <a:pt x="480" y="208"/>
                  </a:lnTo>
                  <a:lnTo>
                    <a:pt x="484" y="206"/>
                  </a:lnTo>
                  <a:lnTo>
                    <a:pt x="488" y="206"/>
                  </a:lnTo>
                  <a:lnTo>
                    <a:pt x="492" y="206"/>
                  </a:lnTo>
                  <a:lnTo>
                    <a:pt x="496" y="206"/>
                  </a:lnTo>
                  <a:lnTo>
                    <a:pt x="500" y="208"/>
                  </a:lnTo>
                  <a:lnTo>
                    <a:pt x="504" y="208"/>
                  </a:lnTo>
                  <a:lnTo>
                    <a:pt x="504" y="212"/>
                  </a:lnTo>
                  <a:lnTo>
                    <a:pt x="504" y="216"/>
                  </a:lnTo>
                  <a:lnTo>
                    <a:pt x="504" y="220"/>
                  </a:lnTo>
                  <a:lnTo>
                    <a:pt x="500" y="220"/>
                  </a:lnTo>
                  <a:lnTo>
                    <a:pt x="500" y="224"/>
                  </a:lnTo>
                  <a:lnTo>
                    <a:pt x="500" y="228"/>
                  </a:lnTo>
                  <a:lnTo>
                    <a:pt x="496" y="228"/>
                  </a:lnTo>
                  <a:lnTo>
                    <a:pt x="496" y="232"/>
                  </a:lnTo>
                  <a:lnTo>
                    <a:pt x="492" y="232"/>
                  </a:lnTo>
                  <a:lnTo>
                    <a:pt x="496" y="232"/>
                  </a:lnTo>
                  <a:lnTo>
                    <a:pt x="492" y="236"/>
                  </a:lnTo>
                  <a:lnTo>
                    <a:pt x="488" y="236"/>
                  </a:lnTo>
                  <a:lnTo>
                    <a:pt x="484" y="236"/>
                  </a:lnTo>
                  <a:lnTo>
                    <a:pt x="480" y="236"/>
                  </a:lnTo>
                  <a:lnTo>
                    <a:pt x="478" y="236"/>
                  </a:lnTo>
                  <a:lnTo>
                    <a:pt x="474" y="236"/>
                  </a:lnTo>
                  <a:lnTo>
                    <a:pt x="470" y="236"/>
                  </a:lnTo>
                  <a:lnTo>
                    <a:pt x="470" y="232"/>
                  </a:lnTo>
                  <a:lnTo>
                    <a:pt x="470" y="236"/>
                  </a:lnTo>
                  <a:lnTo>
                    <a:pt x="466" y="236"/>
                  </a:lnTo>
                  <a:lnTo>
                    <a:pt x="462" y="236"/>
                  </a:lnTo>
                  <a:lnTo>
                    <a:pt x="458" y="236"/>
                  </a:lnTo>
                  <a:lnTo>
                    <a:pt x="454" y="236"/>
                  </a:lnTo>
                  <a:lnTo>
                    <a:pt x="458" y="236"/>
                  </a:lnTo>
                  <a:lnTo>
                    <a:pt x="458" y="232"/>
                  </a:lnTo>
                  <a:lnTo>
                    <a:pt x="454" y="232"/>
                  </a:lnTo>
                  <a:lnTo>
                    <a:pt x="450" y="236"/>
                  </a:lnTo>
                  <a:lnTo>
                    <a:pt x="448" y="236"/>
                  </a:lnTo>
                  <a:lnTo>
                    <a:pt x="444" y="238"/>
                  </a:lnTo>
                  <a:lnTo>
                    <a:pt x="440" y="238"/>
                  </a:lnTo>
                  <a:lnTo>
                    <a:pt x="436" y="238"/>
                  </a:lnTo>
                  <a:lnTo>
                    <a:pt x="432" y="238"/>
                  </a:lnTo>
                  <a:lnTo>
                    <a:pt x="428" y="238"/>
                  </a:lnTo>
                  <a:lnTo>
                    <a:pt x="428" y="242"/>
                  </a:lnTo>
                  <a:lnTo>
                    <a:pt x="424" y="242"/>
                  </a:lnTo>
                  <a:lnTo>
                    <a:pt x="422" y="246"/>
                  </a:lnTo>
                  <a:lnTo>
                    <a:pt x="418" y="246"/>
                  </a:lnTo>
                  <a:lnTo>
                    <a:pt x="414" y="246"/>
                  </a:lnTo>
                  <a:lnTo>
                    <a:pt x="410" y="250"/>
                  </a:lnTo>
                  <a:lnTo>
                    <a:pt x="408" y="250"/>
                  </a:lnTo>
                  <a:lnTo>
                    <a:pt x="404" y="250"/>
                  </a:lnTo>
                  <a:lnTo>
                    <a:pt x="400" y="250"/>
                  </a:lnTo>
                  <a:lnTo>
                    <a:pt x="396" y="250"/>
                  </a:lnTo>
                  <a:lnTo>
                    <a:pt x="392" y="250"/>
                  </a:lnTo>
                  <a:lnTo>
                    <a:pt x="388" y="250"/>
                  </a:lnTo>
                  <a:lnTo>
                    <a:pt x="384" y="246"/>
                  </a:lnTo>
                  <a:lnTo>
                    <a:pt x="380" y="246"/>
                  </a:lnTo>
                  <a:lnTo>
                    <a:pt x="378" y="246"/>
                  </a:lnTo>
                  <a:lnTo>
                    <a:pt x="378" y="242"/>
                  </a:lnTo>
                  <a:lnTo>
                    <a:pt x="380" y="238"/>
                  </a:lnTo>
                  <a:lnTo>
                    <a:pt x="384" y="238"/>
                  </a:lnTo>
                  <a:lnTo>
                    <a:pt x="388" y="238"/>
                  </a:lnTo>
                  <a:lnTo>
                    <a:pt x="392" y="238"/>
                  </a:lnTo>
                  <a:lnTo>
                    <a:pt x="392" y="236"/>
                  </a:lnTo>
                  <a:lnTo>
                    <a:pt x="396" y="236"/>
                  </a:lnTo>
                  <a:lnTo>
                    <a:pt x="400" y="236"/>
                  </a:lnTo>
                  <a:lnTo>
                    <a:pt x="404" y="236"/>
                  </a:lnTo>
                  <a:lnTo>
                    <a:pt x="408" y="236"/>
                  </a:lnTo>
                  <a:lnTo>
                    <a:pt x="410" y="236"/>
                  </a:lnTo>
                  <a:lnTo>
                    <a:pt x="414" y="236"/>
                  </a:lnTo>
                  <a:lnTo>
                    <a:pt x="418" y="236"/>
                  </a:lnTo>
                  <a:lnTo>
                    <a:pt x="422" y="232"/>
                  </a:lnTo>
                  <a:lnTo>
                    <a:pt x="424" y="228"/>
                  </a:lnTo>
                  <a:lnTo>
                    <a:pt x="422" y="228"/>
                  </a:lnTo>
                  <a:lnTo>
                    <a:pt x="418" y="228"/>
                  </a:lnTo>
                  <a:lnTo>
                    <a:pt x="418" y="232"/>
                  </a:lnTo>
                  <a:lnTo>
                    <a:pt x="414" y="232"/>
                  </a:lnTo>
                  <a:lnTo>
                    <a:pt x="414" y="228"/>
                  </a:lnTo>
                  <a:lnTo>
                    <a:pt x="410" y="232"/>
                  </a:lnTo>
                  <a:lnTo>
                    <a:pt x="408" y="232"/>
                  </a:lnTo>
                  <a:lnTo>
                    <a:pt x="404" y="232"/>
                  </a:lnTo>
                  <a:lnTo>
                    <a:pt x="408" y="228"/>
                  </a:lnTo>
                  <a:lnTo>
                    <a:pt x="404" y="228"/>
                  </a:lnTo>
                  <a:lnTo>
                    <a:pt x="400" y="228"/>
                  </a:lnTo>
                  <a:lnTo>
                    <a:pt x="400" y="232"/>
                  </a:lnTo>
                  <a:lnTo>
                    <a:pt x="396" y="232"/>
                  </a:lnTo>
                  <a:lnTo>
                    <a:pt x="392" y="232"/>
                  </a:lnTo>
                  <a:lnTo>
                    <a:pt x="388" y="232"/>
                  </a:lnTo>
                  <a:lnTo>
                    <a:pt x="384" y="232"/>
                  </a:lnTo>
                  <a:lnTo>
                    <a:pt x="380" y="232"/>
                  </a:lnTo>
                  <a:lnTo>
                    <a:pt x="384" y="228"/>
                  </a:lnTo>
                  <a:lnTo>
                    <a:pt x="384" y="224"/>
                  </a:lnTo>
                  <a:lnTo>
                    <a:pt x="388" y="224"/>
                  </a:lnTo>
                  <a:lnTo>
                    <a:pt x="392" y="224"/>
                  </a:lnTo>
                  <a:lnTo>
                    <a:pt x="388" y="224"/>
                  </a:lnTo>
                  <a:lnTo>
                    <a:pt x="384" y="224"/>
                  </a:lnTo>
                  <a:lnTo>
                    <a:pt x="380" y="224"/>
                  </a:lnTo>
                  <a:lnTo>
                    <a:pt x="380" y="220"/>
                  </a:lnTo>
                  <a:lnTo>
                    <a:pt x="380" y="224"/>
                  </a:lnTo>
                  <a:lnTo>
                    <a:pt x="380" y="228"/>
                  </a:lnTo>
                  <a:lnTo>
                    <a:pt x="378" y="228"/>
                  </a:lnTo>
                  <a:lnTo>
                    <a:pt x="374" y="224"/>
                  </a:lnTo>
                  <a:lnTo>
                    <a:pt x="374" y="228"/>
                  </a:lnTo>
                  <a:lnTo>
                    <a:pt x="378" y="228"/>
                  </a:lnTo>
                  <a:lnTo>
                    <a:pt x="378" y="232"/>
                  </a:lnTo>
                  <a:lnTo>
                    <a:pt x="374" y="232"/>
                  </a:lnTo>
                  <a:lnTo>
                    <a:pt x="374" y="236"/>
                  </a:lnTo>
                  <a:lnTo>
                    <a:pt x="370" y="236"/>
                  </a:lnTo>
                  <a:lnTo>
                    <a:pt x="370" y="236"/>
                  </a:lnTo>
                  <a:lnTo>
                    <a:pt x="370" y="236"/>
                  </a:lnTo>
                  <a:close/>
                  <a:moveTo>
                    <a:pt x="724" y="194"/>
                  </a:moveTo>
                  <a:lnTo>
                    <a:pt x="720" y="194"/>
                  </a:lnTo>
                  <a:lnTo>
                    <a:pt x="720" y="190"/>
                  </a:lnTo>
                  <a:lnTo>
                    <a:pt x="716" y="190"/>
                  </a:lnTo>
                  <a:lnTo>
                    <a:pt x="716" y="186"/>
                  </a:lnTo>
                  <a:lnTo>
                    <a:pt x="712" y="186"/>
                  </a:lnTo>
                  <a:lnTo>
                    <a:pt x="716" y="186"/>
                  </a:lnTo>
                  <a:lnTo>
                    <a:pt x="716" y="182"/>
                  </a:lnTo>
                  <a:lnTo>
                    <a:pt x="720" y="182"/>
                  </a:lnTo>
                  <a:lnTo>
                    <a:pt x="724" y="182"/>
                  </a:lnTo>
                  <a:lnTo>
                    <a:pt x="724" y="186"/>
                  </a:lnTo>
                  <a:lnTo>
                    <a:pt x="728" y="186"/>
                  </a:lnTo>
                  <a:lnTo>
                    <a:pt x="724" y="186"/>
                  </a:lnTo>
                  <a:lnTo>
                    <a:pt x="724" y="190"/>
                  </a:lnTo>
                  <a:lnTo>
                    <a:pt x="724" y="194"/>
                  </a:lnTo>
                  <a:lnTo>
                    <a:pt x="728" y="194"/>
                  </a:lnTo>
                  <a:lnTo>
                    <a:pt x="724" y="194"/>
                  </a:lnTo>
                  <a:lnTo>
                    <a:pt x="724" y="194"/>
                  </a:lnTo>
                  <a:lnTo>
                    <a:pt x="724" y="194"/>
                  </a:lnTo>
                  <a:close/>
                  <a:moveTo>
                    <a:pt x="574" y="186"/>
                  </a:moveTo>
                  <a:lnTo>
                    <a:pt x="570" y="190"/>
                  </a:lnTo>
                  <a:lnTo>
                    <a:pt x="566" y="190"/>
                  </a:lnTo>
                  <a:lnTo>
                    <a:pt x="564" y="190"/>
                  </a:lnTo>
                  <a:lnTo>
                    <a:pt x="560" y="190"/>
                  </a:lnTo>
                  <a:lnTo>
                    <a:pt x="556" y="190"/>
                  </a:lnTo>
                  <a:lnTo>
                    <a:pt x="560" y="190"/>
                  </a:lnTo>
                  <a:lnTo>
                    <a:pt x="564" y="190"/>
                  </a:lnTo>
                  <a:lnTo>
                    <a:pt x="564" y="186"/>
                  </a:lnTo>
                  <a:lnTo>
                    <a:pt x="566" y="186"/>
                  </a:lnTo>
                  <a:lnTo>
                    <a:pt x="570" y="186"/>
                  </a:lnTo>
                  <a:lnTo>
                    <a:pt x="574" y="186"/>
                  </a:lnTo>
                  <a:lnTo>
                    <a:pt x="578" y="186"/>
                  </a:lnTo>
                  <a:lnTo>
                    <a:pt x="574" y="186"/>
                  </a:lnTo>
                  <a:lnTo>
                    <a:pt x="574" y="186"/>
                  </a:lnTo>
                  <a:lnTo>
                    <a:pt x="574" y="186"/>
                  </a:lnTo>
                  <a:close/>
                  <a:moveTo>
                    <a:pt x="586" y="186"/>
                  </a:moveTo>
                  <a:lnTo>
                    <a:pt x="590" y="186"/>
                  </a:lnTo>
                  <a:lnTo>
                    <a:pt x="586" y="186"/>
                  </a:lnTo>
                  <a:lnTo>
                    <a:pt x="582" y="186"/>
                  </a:lnTo>
                  <a:lnTo>
                    <a:pt x="578" y="186"/>
                  </a:lnTo>
                  <a:lnTo>
                    <a:pt x="582" y="186"/>
                  </a:lnTo>
                  <a:lnTo>
                    <a:pt x="586" y="186"/>
                  </a:lnTo>
                  <a:lnTo>
                    <a:pt x="586" y="186"/>
                  </a:lnTo>
                  <a:lnTo>
                    <a:pt x="586" y="186"/>
                  </a:lnTo>
                  <a:close/>
                  <a:moveTo>
                    <a:pt x="586" y="236"/>
                  </a:moveTo>
                  <a:lnTo>
                    <a:pt x="582" y="236"/>
                  </a:lnTo>
                  <a:lnTo>
                    <a:pt x="578" y="236"/>
                  </a:lnTo>
                  <a:lnTo>
                    <a:pt x="574" y="236"/>
                  </a:lnTo>
                  <a:lnTo>
                    <a:pt x="574" y="232"/>
                  </a:lnTo>
                  <a:lnTo>
                    <a:pt x="574" y="228"/>
                  </a:lnTo>
                  <a:lnTo>
                    <a:pt x="570" y="228"/>
                  </a:lnTo>
                  <a:lnTo>
                    <a:pt x="574" y="228"/>
                  </a:lnTo>
                  <a:lnTo>
                    <a:pt x="578" y="228"/>
                  </a:lnTo>
                  <a:lnTo>
                    <a:pt x="582" y="228"/>
                  </a:lnTo>
                  <a:lnTo>
                    <a:pt x="578" y="228"/>
                  </a:lnTo>
                  <a:lnTo>
                    <a:pt x="574" y="228"/>
                  </a:lnTo>
                  <a:lnTo>
                    <a:pt x="578" y="224"/>
                  </a:lnTo>
                  <a:lnTo>
                    <a:pt x="574" y="224"/>
                  </a:lnTo>
                  <a:lnTo>
                    <a:pt x="574" y="228"/>
                  </a:lnTo>
                  <a:lnTo>
                    <a:pt x="570" y="224"/>
                  </a:lnTo>
                  <a:lnTo>
                    <a:pt x="574" y="224"/>
                  </a:lnTo>
                  <a:lnTo>
                    <a:pt x="570" y="224"/>
                  </a:lnTo>
                  <a:lnTo>
                    <a:pt x="574" y="220"/>
                  </a:lnTo>
                  <a:lnTo>
                    <a:pt x="578" y="220"/>
                  </a:lnTo>
                  <a:lnTo>
                    <a:pt x="574" y="220"/>
                  </a:lnTo>
                  <a:lnTo>
                    <a:pt x="578" y="220"/>
                  </a:lnTo>
                  <a:lnTo>
                    <a:pt x="582" y="220"/>
                  </a:lnTo>
                  <a:lnTo>
                    <a:pt x="578" y="220"/>
                  </a:lnTo>
                  <a:lnTo>
                    <a:pt x="582" y="216"/>
                  </a:lnTo>
                  <a:lnTo>
                    <a:pt x="586" y="216"/>
                  </a:lnTo>
                  <a:lnTo>
                    <a:pt x="582" y="216"/>
                  </a:lnTo>
                  <a:lnTo>
                    <a:pt x="590" y="216"/>
                  </a:lnTo>
                  <a:lnTo>
                    <a:pt x="592" y="216"/>
                  </a:lnTo>
                  <a:lnTo>
                    <a:pt x="596" y="216"/>
                  </a:lnTo>
                  <a:lnTo>
                    <a:pt x="592" y="216"/>
                  </a:lnTo>
                  <a:lnTo>
                    <a:pt x="590" y="216"/>
                  </a:lnTo>
                  <a:lnTo>
                    <a:pt x="586" y="216"/>
                  </a:lnTo>
                  <a:lnTo>
                    <a:pt x="582" y="216"/>
                  </a:lnTo>
                  <a:lnTo>
                    <a:pt x="578" y="216"/>
                  </a:lnTo>
                  <a:lnTo>
                    <a:pt x="574" y="216"/>
                  </a:lnTo>
                  <a:lnTo>
                    <a:pt x="570" y="216"/>
                  </a:lnTo>
                  <a:lnTo>
                    <a:pt x="566" y="216"/>
                  </a:lnTo>
                  <a:lnTo>
                    <a:pt x="564" y="216"/>
                  </a:lnTo>
                  <a:lnTo>
                    <a:pt x="560" y="216"/>
                  </a:lnTo>
                  <a:lnTo>
                    <a:pt x="556" y="220"/>
                  </a:lnTo>
                  <a:lnTo>
                    <a:pt x="552" y="220"/>
                  </a:lnTo>
                  <a:lnTo>
                    <a:pt x="548" y="220"/>
                  </a:lnTo>
                  <a:lnTo>
                    <a:pt x="544" y="220"/>
                  </a:lnTo>
                  <a:lnTo>
                    <a:pt x="540" y="220"/>
                  </a:lnTo>
                  <a:lnTo>
                    <a:pt x="540" y="216"/>
                  </a:lnTo>
                  <a:lnTo>
                    <a:pt x="544" y="212"/>
                  </a:lnTo>
                  <a:lnTo>
                    <a:pt x="548" y="212"/>
                  </a:lnTo>
                  <a:lnTo>
                    <a:pt x="548" y="216"/>
                  </a:lnTo>
                  <a:lnTo>
                    <a:pt x="552" y="216"/>
                  </a:lnTo>
                  <a:lnTo>
                    <a:pt x="552" y="212"/>
                  </a:lnTo>
                  <a:lnTo>
                    <a:pt x="548" y="212"/>
                  </a:lnTo>
                  <a:lnTo>
                    <a:pt x="548" y="208"/>
                  </a:lnTo>
                  <a:lnTo>
                    <a:pt x="552" y="208"/>
                  </a:lnTo>
                  <a:lnTo>
                    <a:pt x="556" y="208"/>
                  </a:lnTo>
                  <a:lnTo>
                    <a:pt x="560" y="212"/>
                  </a:lnTo>
                  <a:lnTo>
                    <a:pt x="564" y="212"/>
                  </a:lnTo>
                  <a:lnTo>
                    <a:pt x="560" y="212"/>
                  </a:lnTo>
                  <a:lnTo>
                    <a:pt x="560" y="208"/>
                  </a:lnTo>
                  <a:lnTo>
                    <a:pt x="564" y="206"/>
                  </a:lnTo>
                  <a:lnTo>
                    <a:pt x="560" y="206"/>
                  </a:lnTo>
                  <a:lnTo>
                    <a:pt x="556" y="208"/>
                  </a:lnTo>
                  <a:lnTo>
                    <a:pt x="556" y="206"/>
                  </a:lnTo>
                  <a:lnTo>
                    <a:pt x="552" y="206"/>
                  </a:lnTo>
                  <a:lnTo>
                    <a:pt x="556" y="202"/>
                  </a:lnTo>
                  <a:lnTo>
                    <a:pt x="560" y="202"/>
                  </a:lnTo>
                  <a:lnTo>
                    <a:pt x="556" y="202"/>
                  </a:lnTo>
                  <a:lnTo>
                    <a:pt x="552" y="202"/>
                  </a:lnTo>
                  <a:lnTo>
                    <a:pt x="548" y="202"/>
                  </a:lnTo>
                  <a:lnTo>
                    <a:pt x="552" y="202"/>
                  </a:lnTo>
                  <a:lnTo>
                    <a:pt x="552" y="198"/>
                  </a:lnTo>
                  <a:lnTo>
                    <a:pt x="552" y="194"/>
                  </a:lnTo>
                  <a:lnTo>
                    <a:pt x="556" y="194"/>
                  </a:lnTo>
                  <a:lnTo>
                    <a:pt x="560" y="194"/>
                  </a:lnTo>
                  <a:lnTo>
                    <a:pt x="564" y="194"/>
                  </a:lnTo>
                  <a:lnTo>
                    <a:pt x="564" y="198"/>
                  </a:lnTo>
                  <a:lnTo>
                    <a:pt x="566" y="202"/>
                  </a:lnTo>
                  <a:lnTo>
                    <a:pt x="570" y="202"/>
                  </a:lnTo>
                  <a:lnTo>
                    <a:pt x="574" y="206"/>
                  </a:lnTo>
                  <a:lnTo>
                    <a:pt x="578" y="208"/>
                  </a:lnTo>
                  <a:lnTo>
                    <a:pt x="582" y="208"/>
                  </a:lnTo>
                  <a:lnTo>
                    <a:pt x="586" y="208"/>
                  </a:lnTo>
                  <a:lnTo>
                    <a:pt x="590" y="208"/>
                  </a:lnTo>
                  <a:lnTo>
                    <a:pt x="586" y="208"/>
                  </a:lnTo>
                  <a:lnTo>
                    <a:pt x="582" y="208"/>
                  </a:lnTo>
                  <a:lnTo>
                    <a:pt x="578" y="206"/>
                  </a:lnTo>
                  <a:lnTo>
                    <a:pt x="578" y="202"/>
                  </a:lnTo>
                  <a:lnTo>
                    <a:pt x="582" y="202"/>
                  </a:lnTo>
                  <a:lnTo>
                    <a:pt x="586" y="206"/>
                  </a:lnTo>
                  <a:lnTo>
                    <a:pt x="586" y="202"/>
                  </a:lnTo>
                  <a:lnTo>
                    <a:pt x="590" y="202"/>
                  </a:lnTo>
                  <a:lnTo>
                    <a:pt x="586" y="202"/>
                  </a:lnTo>
                  <a:lnTo>
                    <a:pt x="582" y="202"/>
                  </a:lnTo>
                  <a:lnTo>
                    <a:pt x="578" y="202"/>
                  </a:lnTo>
                  <a:lnTo>
                    <a:pt x="574" y="202"/>
                  </a:lnTo>
                  <a:lnTo>
                    <a:pt x="574" y="198"/>
                  </a:lnTo>
                  <a:lnTo>
                    <a:pt x="578" y="198"/>
                  </a:lnTo>
                  <a:lnTo>
                    <a:pt x="582" y="198"/>
                  </a:lnTo>
                  <a:lnTo>
                    <a:pt x="578" y="198"/>
                  </a:lnTo>
                  <a:lnTo>
                    <a:pt x="574" y="198"/>
                  </a:lnTo>
                  <a:lnTo>
                    <a:pt x="570" y="198"/>
                  </a:lnTo>
                  <a:lnTo>
                    <a:pt x="566" y="194"/>
                  </a:lnTo>
                  <a:lnTo>
                    <a:pt x="570" y="190"/>
                  </a:lnTo>
                  <a:lnTo>
                    <a:pt x="574" y="190"/>
                  </a:lnTo>
                  <a:lnTo>
                    <a:pt x="578" y="190"/>
                  </a:lnTo>
                  <a:lnTo>
                    <a:pt x="582" y="190"/>
                  </a:lnTo>
                  <a:lnTo>
                    <a:pt x="586" y="190"/>
                  </a:lnTo>
                  <a:lnTo>
                    <a:pt x="590" y="190"/>
                  </a:lnTo>
                  <a:lnTo>
                    <a:pt x="590" y="194"/>
                  </a:lnTo>
                  <a:lnTo>
                    <a:pt x="592" y="194"/>
                  </a:lnTo>
                  <a:lnTo>
                    <a:pt x="596" y="194"/>
                  </a:lnTo>
                  <a:lnTo>
                    <a:pt x="592" y="194"/>
                  </a:lnTo>
                  <a:lnTo>
                    <a:pt x="592" y="190"/>
                  </a:lnTo>
                  <a:lnTo>
                    <a:pt x="596" y="190"/>
                  </a:lnTo>
                  <a:lnTo>
                    <a:pt x="600" y="190"/>
                  </a:lnTo>
                  <a:lnTo>
                    <a:pt x="596" y="190"/>
                  </a:lnTo>
                  <a:lnTo>
                    <a:pt x="596" y="186"/>
                  </a:lnTo>
                  <a:lnTo>
                    <a:pt x="600" y="186"/>
                  </a:lnTo>
                  <a:lnTo>
                    <a:pt x="604" y="186"/>
                  </a:lnTo>
                  <a:lnTo>
                    <a:pt x="604" y="190"/>
                  </a:lnTo>
                  <a:lnTo>
                    <a:pt x="608" y="190"/>
                  </a:lnTo>
                  <a:lnTo>
                    <a:pt x="608" y="194"/>
                  </a:lnTo>
                  <a:lnTo>
                    <a:pt x="612" y="194"/>
                  </a:lnTo>
                  <a:lnTo>
                    <a:pt x="612" y="198"/>
                  </a:lnTo>
                  <a:lnTo>
                    <a:pt x="612" y="202"/>
                  </a:lnTo>
                  <a:lnTo>
                    <a:pt x="616" y="202"/>
                  </a:lnTo>
                  <a:lnTo>
                    <a:pt x="616" y="206"/>
                  </a:lnTo>
                  <a:lnTo>
                    <a:pt x="612" y="208"/>
                  </a:lnTo>
                  <a:lnTo>
                    <a:pt x="616" y="208"/>
                  </a:lnTo>
                  <a:lnTo>
                    <a:pt x="616" y="212"/>
                  </a:lnTo>
                  <a:lnTo>
                    <a:pt x="612" y="212"/>
                  </a:lnTo>
                  <a:lnTo>
                    <a:pt x="608" y="212"/>
                  </a:lnTo>
                  <a:lnTo>
                    <a:pt x="612" y="212"/>
                  </a:lnTo>
                  <a:lnTo>
                    <a:pt x="616" y="216"/>
                  </a:lnTo>
                  <a:lnTo>
                    <a:pt x="616" y="220"/>
                  </a:lnTo>
                  <a:lnTo>
                    <a:pt x="616" y="224"/>
                  </a:lnTo>
                  <a:lnTo>
                    <a:pt x="620" y="224"/>
                  </a:lnTo>
                  <a:lnTo>
                    <a:pt x="616" y="224"/>
                  </a:lnTo>
                  <a:lnTo>
                    <a:pt x="616" y="220"/>
                  </a:lnTo>
                  <a:lnTo>
                    <a:pt x="612" y="220"/>
                  </a:lnTo>
                  <a:lnTo>
                    <a:pt x="608" y="220"/>
                  </a:lnTo>
                  <a:lnTo>
                    <a:pt x="612" y="224"/>
                  </a:lnTo>
                  <a:lnTo>
                    <a:pt x="608" y="224"/>
                  </a:lnTo>
                  <a:lnTo>
                    <a:pt x="612" y="224"/>
                  </a:lnTo>
                  <a:lnTo>
                    <a:pt x="608" y="224"/>
                  </a:lnTo>
                  <a:lnTo>
                    <a:pt x="604" y="224"/>
                  </a:lnTo>
                  <a:lnTo>
                    <a:pt x="608" y="228"/>
                  </a:lnTo>
                  <a:lnTo>
                    <a:pt x="612" y="228"/>
                  </a:lnTo>
                  <a:lnTo>
                    <a:pt x="612" y="232"/>
                  </a:lnTo>
                  <a:lnTo>
                    <a:pt x="616" y="232"/>
                  </a:lnTo>
                  <a:lnTo>
                    <a:pt x="612" y="232"/>
                  </a:lnTo>
                  <a:lnTo>
                    <a:pt x="608" y="228"/>
                  </a:lnTo>
                  <a:lnTo>
                    <a:pt x="608" y="232"/>
                  </a:lnTo>
                  <a:lnTo>
                    <a:pt x="608" y="236"/>
                  </a:lnTo>
                  <a:lnTo>
                    <a:pt x="604" y="236"/>
                  </a:lnTo>
                  <a:lnTo>
                    <a:pt x="600" y="236"/>
                  </a:lnTo>
                  <a:lnTo>
                    <a:pt x="596" y="236"/>
                  </a:lnTo>
                  <a:lnTo>
                    <a:pt x="592" y="236"/>
                  </a:lnTo>
                  <a:lnTo>
                    <a:pt x="590" y="236"/>
                  </a:lnTo>
                  <a:lnTo>
                    <a:pt x="590" y="232"/>
                  </a:lnTo>
                  <a:lnTo>
                    <a:pt x="586" y="232"/>
                  </a:lnTo>
                  <a:lnTo>
                    <a:pt x="586" y="236"/>
                  </a:lnTo>
                  <a:lnTo>
                    <a:pt x="590" y="236"/>
                  </a:lnTo>
                  <a:lnTo>
                    <a:pt x="586" y="236"/>
                  </a:lnTo>
                  <a:lnTo>
                    <a:pt x="586" y="236"/>
                  </a:lnTo>
                  <a:lnTo>
                    <a:pt x="586" y="236"/>
                  </a:lnTo>
                  <a:close/>
                  <a:moveTo>
                    <a:pt x="522" y="186"/>
                  </a:moveTo>
                  <a:lnTo>
                    <a:pt x="522" y="190"/>
                  </a:lnTo>
                  <a:lnTo>
                    <a:pt x="526" y="190"/>
                  </a:lnTo>
                  <a:lnTo>
                    <a:pt x="522" y="190"/>
                  </a:lnTo>
                  <a:lnTo>
                    <a:pt x="526" y="190"/>
                  </a:lnTo>
                  <a:lnTo>
                    <a:pt x="530" y="190"/>
                  </a:lnTo>
                  <a:lnTo>
                    <a:pt x="530" y="194"/>
                  </a:lnTo>
                  <a:lnTo>
                    <a:pt x="534" y="194"/>
                  </a:lnTo>
                  <a:lnTo>
                    <a:pt x="536" y="194"/>
                  </a:lnTo>
                  <a:lnTo>
                    <a:pt x="536" y="198"/>
                  </a:lnTo>
                  <a:lnTo>
                    <a:pt x="534" y="198"/>
                  </a:lnTo>
                  <a:lnTo>
                    <a:pt x="530" y="198"/>
                  </a:lnTo>
                  <a:lnTo>
                    <a:pt x="526" y="198"/>
                  </a:lnTo>
                  <a:lnTo>
                    <a:pt x="522" y="198"/>
                  </a:lnTo>
                  <a:lnTo>
                    <a:pt x="518" y="198"/>
                  </a:lnTo>
                  <a:lnTo>
                    <a:pt x="518" y="194"/>
                  </a:lnTo>
                  <a:lnTo>
                    <a:pt x="514" y="194"/>
                  </a:lnTo>
                  <a:lnTo>
                    <a:pt x="514" y="190"/>
                  </a:lnTo>
                  <a:lnTo>
                    <a:pt x="518" y="190"/>
                  </a:lnTo>
                  <a:lnTo>
                    <a:pt x="518" y="186"/>
                  </a:lnTo>
                  <a:lnTo>
                    <a:pt x="522" y="186"/>
                  </a:lnTo>
                  <a:lnTo>
                    <a:pt x="522" y="186"/>
                  </a:lnTo>
                  <a:lnTo>
                    <a:pt x="522" y="186"/>
                  </a:lnTo>
                  <a:close/>
                  <a:moveTo>
                    <a:pt x="652" y="202"/>
                  </a:moveTo>
                  <a:lnTo>
                    <a:pt x="652" y="206"/>
                  </a:lnTo>
                  <a:lnTo>
                    <a:pt x="650" y="206"/>
                  </a:lnTo>
                  <a:lnTo>
                    <a:pt x="652" y="206"/>
                  </a:lnTo>
                  <a:lnTo>
                    <a:pt x="652" y="202"/>
                  </a:lnTo>
                  <a:lnTo>
                    <a:pt x="652" y="202"/>
                  </a:lnTo>
                  <a:lnTo>
                    <a:pt x="652" y="202"/>
                  </a:lnTo>
                  <a:close/>
                  <a:moveTo>
                    <a:pt x="332" y="206"/>
                  </a:moveTo>
                  <a:lnTo>
                    <a:pt x="332" y="208"/>
                  </a:lnTo>
                  <a:lnTo>
                    <a:pt x="328" y="208"/>
                  </a:lnTo>
                  <a:lnTo>
                    <a:pt x="324" y="212"/>
                  </a:lnTo>
                  <a:lnTo>
                    <a:pt x="324" y="216"/>
                  </a:lnTo>
                  <a:lnTo>
                    <a:pt x="322" y="216"/>
                  </a:lnTo>
                  <a:lnTo>
                    <a:pt x="322" y="220"/>
                  </a:lnTo>
                  <a:lnTo>
                    <a:pt x="318" y="220"/>
                  </a:lnTo>
                  <a:lnTo>
                    <a:pt x="314" y="220"/>
                  </a:lnTo>
                  <a:lnTo>
                    <a:pt x="310" y="220"/>
                  </a:lnTo>
                  <a:lnTo>
                    <a:pt x="306" y="216"/>
                  </a:lnTo>
                  <a:lnTo>
                    <a:pt x="310" y="216"/>
                  </a:lnTo>
                  <a:lnTo>
                    <a:pt x="310" y="212"/>
                  </a:lnTo>
                  <a:lnTo>
                    <a:pt x="314" y="212"/>
                  </a:lnTo>
                  <a:lnTo>
                    <a:pt x="314" y="208"/>
                  </a:lnTo>
                  <a:lnTo>
                    <a:pt x="318" y="208"/>
                  </a:lnTo>
                  <a:lnTo>
                    <a:pt x="322" y="208"/>
                  </a:lnTo>
                  <a:lnTo>
                    <a:pt x="324" y="208"/>
                  </a:lnTo>
                  <a:lnTo>
                    <a:pt x="324" y="206"/>
                  </a:lnTo>
                  <a:lnTo>
                    <a:pt x="328" y="206"/>
                  </a:lnTo>
                  <a:lnTo>
                    <a:pt x="332" y="206"/>
                  </a:lnTo>
                  <a:lnTo>
                    <a:pt x="332" y="206"/>
                  </a:lnTo>
                  <a:lnTo>
                    <a:pt x="332" y="206"/>
                  </a:lnTo>
                  <a:close/>
                  <a:moveTo>
                    <a:pt x="548" y="206"/>
                  </a:moveTo>
                  <a:lnTo>
                    <a:pt x="544" y="206"/>
                  </a:lnTo>
                  <a:lnTo>
                    <a:pt x="540" y="208"/>
                  </a:lnTo>
                  <a:lnTo>
                    <a:pt x="536" y="208"/>
                  </a:lnTo>
                  <a:lnTo>
                    <a:pt x="534" y="208"/>
                  </a:lnTo>
                  <a:lnTo>
                    <a:pt x="530" y="208"/>
                  </a:lnTo>
                  <a:lnTo>
                    <a:pt x="526" y="208"/>
                  </a:lnTo>
                  <a:lnTo>
                    <a:pt x="522" y="208"/>
                  </a:lnTo>
                  <a:lnTo>
                    <a:pt x="526" y="208"/>
                  </a:lnTo>
                  <a:lnTo>
                    <a:pt x="530" y="208"/>
                  </a:lnTo>
                  <a:lnTo>
                    <a:pt x="530" y="206"/>
                  </a:lnTo>
                  <a:lnTo>
                    <a:pt x="534" y="206"/>
                  </a:lnTo>
                  <a:lnTo>
                    <a:pt x="536" y="206"/>
                  </a:lnTo>
                  <a:lnTo>
                    <a:pt x="540" y="206"/>
                  </a:lnTo>
                  <a:lnTo>
                    <a:pt x="544" y="206"/>
                  </a:lnTo>
                  <a:lnTo>
                    <a:pt x="548" y="206"/>
                  </a:lnTo>
                  <a:lnTo>
                    <a:pt x="548" y="206"/>
                  </a:lnTo>
                  <a:lnTo>
                    <a:pt x="548" y="206"/>
                  </a:lnTo>
                  <a:close/>
                  <a:moveTo>
                    <a:pt x="552" y="208"/>
                  </a:moveTo>
                  <a:lnTo>
                    <a:pt x="548" y="208"/>
                  </a:lnTo>
                  <a:lnTo>
                    <a:pt x="544" y="208"/>
                  </a:lnTo>
                  <a:lnTo>
                    <a:pt x="544" y="212"/>
                  </a:lnTo>
                  <a:lnTo>
                    <a:pt x="540" y="212"/>
                  </a:lnTo>
                  <a:lnTo>
                    <a:pt x="536" y="212"/>
                  </a:lnTo>
                  <a:lnTo>
                    <a:pt x="534" y="212"/>
                  </a:lnTo>
                  <a:lnTo>
                    <a:pt x="536" y="208"/>
                  </a:lnTo>
                  <a:lnTo>
                    <a:pt x="540" y="208"/>
                  </a:lnTo>
                  <a:lnTo>
                    <a:pt x="544" y="208"/>
                  </a:lnTo>
                  <a:lnTo>
                    <a:pt x="548" y="208"/>
                  </a:lnTo>
                  <a:lnTo>
                    <a:pt x="548" y="206"/>
                  </a:lnTo>
                  <a:lnTo>
                    <a:pt x="552" y="208"/>
                  </a:lnTo>
                  <a:lnTo>
                    <a:pt x="552" y="208"/>
                  </a:lnTo>
                  <a:lnTo>
                    <a:pt x="552" y="208"/>
                  </a:lnTo>
                  <a:close/>
                  <a:moveTo>
                    <a:pt x="656" y="208"/>
                  </a:moveTo>
                  <a:lnTo>
                    <a:pt x="660" y="208"/>
                  </a:lnTo>
                  <a:lnTo>
                    <a:pt x="660" y="212"/>
                  </a:lnTo>
                  <a:lnTo>
                    <a:pt x="656" y="212"/>
                  </a:lnTo>
                  <a:lnTo>
                    <a:pt x="652" y="212"/>
                  </a:lnTo>
                  <a:lnTo>
                    <a:pt x="652" y="208"/>
                  </a:lnTo>
                  <a:lnTo>
                    <a:pt x="656" y="208"/>
                  </a:lnTo>
                  <a:lnTo>
                    <a:pt x="656" y="206"/>
                  </a:lnTo>
                  <a:lnTo>
                    <a:pt x="656" y="208"/>
                  </a:lnTo>
                  <a:lnTo>
                    <a:pt x="656" y="208"/>
                  </a:lnTo>
                  <a:lnTo>
                    <a:pt x="656" y="208"/>
                  </a:lnTo>
                  <a:close/>
                  <a:moveTo>
                    <a:pt x="630" y="212"/>
                  </a:moveTo>
                  <a:lnTo>
                    <a:pt x="626" y="212"/>
                  </a:lnTo>
                  <a:lnTo>
                    <a:pt x="630" y="212"/>
                  </a:lnTo>
                  <a:lnTo>
                    <a:pt x="630" y="212"/>
                  </a:lnTo>
                  <a:lnTo>
                    <a:pt x="630" y="212"/>
                  </a:lnTo>
                  <a:close/>
                  <a:moveTo>
                    <a:pt x="638" y="216"/>
                  </a:moveTo>
                  <a:lnTo>
                    <a:pt x="638" y="220"/>
                  </a:lnTo>
                  <a:lnTo>
                    <a:pt x="634" y="220"/>
                  </a:lnTo>
                  <a:lnTo>
                    <a:pt x="630" y="220"/>
                  </a:lnTo>
                  <a:lnTo>
                    <a:pt x="626" y="224"/>
                  </a:lnTo>
                  <a:lnTo>
                    <a:pt x="622" y="224"/>
                  </a:lnTo>
                  <a:lnTo>
                    <a:pt x="622" y="220"/>
                  </a:lnTo>
                  <a:lnTo>
                    <a:pt x="626" y="220"/>
                  </a:lnTo>
                  <a:lnTo>
                    <a:pt x="630" y="216"/>
                  </a:lnTo>
                  <a:lnTo>
                    <a:pt x="634" y="216"/>
                  </a:lnTo>
                  <a:lnTo>
                    <a:pt x="638" y="216"/>
                  </a:lnTo>
                  <a:lnTo>
                    <a:pt x="638" y="216"/>
                  </a:lnTo>
                  <a:lnTo>
                    <a:pt x="638" y="216"/>
                  </a:lnTo>
                  <a:close/>
                  <a:moveTo>
                    <a:pt x="638" y="238"/>
                  </a:moveTo>
                  <a:lnTo>
                    <a:pt x="634" y="236"/>
                  </a:lnTo>
                  <a:lnTo>
                    <a:pt x="630" y="236"/>
                  </a:lnTo>
                  <a:lnTo>
                    <a:pt x="626" y="236"/>
                  </a:lnTo>
                  <a:lnTo>
                    <a:pt x="626" y="232"/>
                  </a:lnTo>
                  <a:lnTo>
                    <a:pt x="630" y="232"/>
                  </a:lnTo>
                  <a:lnTo>
                    <a:pt x="630" y="228"/>
                  </a:lnTo>
                  <a:lnTo>
                    <a:pt x="634" y="228"/>
                  </a:lnTo>
                  <a:lnTo>
                    <a:pt x="638" y="228"/>
                  </a:lnTo>
                  <a:lnTo>
                    <a:pt x="634" y="224"/>
                  </a:lnTo>
                  <a:lnTo>
                    <a:pt x="638" y="224"/>
                  </a:lnTo>
                  <a:lnTo>
                    <a:pt x="634" y="224"/>
                  </a:lnTo>
                  <a:lnTo>
                    <a:pt x="638" y="224"/>
                  </a:lnTo>
                  <a:lnTo>
                    <a:pt x="642" y="224"/>
                  </a:lnTo>
                  <a:lnTo>
                    <a:pt x="638" y="224"/>
                  </a:lnTo>
                  <a:lnTo>
                    <a:pt x="638" y="220"/>
                  </a:lnTo>
                  <a:lnTo>
                    <a:pt x="642" y="220"/>
                  </a:lnTo>
                  <a:lnTo>
                    <a:pt x="646" y="220"/>
                  </a:lnTo>
                  <a:lnTo>
                    <a:pt x="646" y="216"/>
                  </a:lnTo>
                  <a:lnTo>
                    <a:pt x="650" y="216"/>
                  </a:lnTo>
                  <a:lnTo>
                    <a:pt x="652" y="216"/>
                  </a:lnTo>
                  <a:lnTo>
                    <a:pt x="656" y="216"/>
                  </a:lnTo>
                  <a:lnTo>
                    <a:pt x="660" y="216"/>
                  </a:lnTo>
                  <a:lnTo>
                    <a:pt x="660" y="220"/>
                  </a:lnTo>
                  <a:lnTo>
                    <a:pt x="664" y="220"/>
                  </a:lnTo>
                  <a:lnTo>
                    <a:pt x="664" y="224"/>
                  </a:lnTo>
                  <a:lnTo>
                    <a:pt x="668" y="224"/>
                  </a:lnTo>
                  <a:lnTo>
                    <a:pt x="672" y="228"/>
                  </a:lnTo>
                  <a:lnTo>
                    <a:pt x="672" y="232"/>
                  </a:lnTo>
                  <a:lnTo>
                    <a:pt x="672" y="236"/>
                  </a:lnTo>
                  <a:lnTo>
                    <a:pt x="676" y="238"/>
                  </a:lnTo>
                  <a:lnTo>
                    <a:pt x="672" y="242"/>
                  </a:lnTo>
                  <a:lnTo>
                    <a:pt x="668" y="242"/>
                  </a:lnTo>
                  <a:lnTo>
                    <a:pt x="664" y="242"/>
                  </a:lnTo>
                  <a:lnTo>
                    <a:pt x="660" y="242"/>
                  </a:lnTo>
                  <a:lnTo>
                    <a:pt x="656" y="242"/>
                  </a:lnTo>
                  <a:lnTo>
                    <a:pt x="650" y="242"/>
                  </a:lnTo>
                  <a:lnTo>
                    <a:pt x="646" y="238"/>
                  </a:lnTo>
                  <a:lnTo>
                    <a:pt x="642" y="238"/>
                  </a:lnTo>
                  <a:lnTo>
                    <a:pt x="638" y="238"/>
                  </a:lnTo>
                  <a:lnTo>
                    <a:pt x="638" y="238"/>
                  </a:lnTo>
                  <a:lnTo>
                    <a:pt x="638" y="238"/>
                  </a:lnTo>
                  <a:close/>
                  <a:moveTo>
                    <a:pt x="522" y="224"/>
                  </a:moveTo>
                  <a:lnTo>
                    <a:pt x="526" y="224"/>
                  </a:lnTo>
                  <a:lnTo>
                    <a:pt x="526" y="228"/>
                  </a:lnTo>
                  <a:lnTo>
                    <a:pt x="530" y="232"/>
                  </a:lnTo>
                  <a:lnTo>
                    <a:pt x="526" y="232"/>
                  </a:lnTo>
                  <a:lnTo>
                    <a:pt x="518" y="236"/>
                  </a:lnTo>
                  <a:lnTo>
                    <a:pt x="514" y="232"/>
                  </a:lnTo>
                  <a:lnTo>
                    <a:pt x="510" y="232"/>
                  </a:lnTo>
                  <a:lnTo>
                    <a:pt x="510" y="228"/>
                  </a:lnTo>
                  <a:lnTo>
                    <a:pt x="514" y="228"/>
                  </a:lnTo>
                  <a:lnTo>
                    <a:pt x="510" y="228"/>
                  </a:lnTo>
                  <a:lnTo>
                    <a:pt x="514" y="224"/>
                  </a:lnTo>
                  <a:lnTo>
                    <a:pt x="518" y="224"/>
                  </a:lnTo>
                  <a:lnTo>
                    <a:pt x="522" y="224"/>
                  </a:lnTo>
                  <a:lnTo>
                    <a:pt x="522" y="224"/>
                  </a:lnTo>
                  <a:lnTo>
                    <a:pt x="522" y="224"/>
                  </a:lnTo>
                  <a:close/>
                  <a:moveTo>
                    <a:pt x="642" y="242"/>
                  </a:moveTo>
                  <a:lnTo>
                    <a:pt x="646" y="242"/>
                  </a:lnTo>
                  <a:lnTo>
                    <a:pt x="646" y="246"/>
                  </a:lnTo>
                  <a:lnTo>
                    <a:pt x="650" y="246"/>
                  </a:lnTo>
                  <a:lnTo>
                    <a:pt x="646" y="246"/>
                  </a:lnTo>
                  <a:lnTo>
                    <a:pt x="642" y="246"/>
                  </a:lnTo>
                  <a:lnTo>
                    <a:pt x="638" y="246"/>
                  </a:lnTo>
                  <a:lnTo>
                    <a:pt x="642" y="242"/>
                  </a:lnTo>
                  <a:lnTo>
                    <a:pt x="642" y="242"/>
                  </a:lnTo>
                  <a:lnTo>
                    <a:pt x="642" y="242"/>
                  </a:lnTo>
                  <a:close/>
                  <a:moveTo>
                    <a:pt x="620" y="242"/>
                  </a:moveTo>
                  <a:lnTo>
                    <a:pt x="620" y="246"/>
                  </a:lnTo>
                  <a:lnTo>
                    <a:pt x="616" y="246"/>
                  </a:lnTo>
                  <a:lnTo>
                    <a:pt x="616" y="250"/>
                  </a:lnTo>
                  <a:lnTo>
                    <a:pt x="612" y="250"/>
                  </a:lnTo>
                  <a:lnTo>
                    <a:pt x="612" y="246"/>
                  </a:lnTo>
                  <a:lnTo>
                    <a:pt x="616" y="246"/>
                  </a:lnTo>
                  <a:lnTo>
                    <a:pt x="616" y="242"/>
                  </a:lnTo>
                  <a:lnTo>
                    <a:pt x="620" y="242"/>
                  </a:lnTo>
                  <a:lnTo>
                    <a:pt x="620" y="242"/>
                  </a:lnTo>
                  <a:lnTo>
                    <a:pt x="620" y="242"/>
                  </a:lnTo>
                  <a:close/>
                  <a:moveTo>
                    <a:pt x="250" y="332"/>
                  </a:moveTo>
                  <a:lnTo>
                    <a:pt x="246" y="332"/>
                  </a:lnTo>
                  <a:lnTo>
                    <a:pt x="246" y="328"/>
                  </a:lnTo>
                  <a:lnTo>
                    <a:pt x="242" y="324"/>
                  </a:lnTo>
                  <a:lnTo>
                    <a:pt x="242" y="322"/>
                  </a:lnTo>
                  <a:lnTo>
                    <a:pt x="238" y="322"/>
                  </a:lnTo>
                  <a:lnTo>
                    <a:pt x="236" y="322"/>
                  </a:lnTo>
                  <a:lnTo>
                    <a:pt x="232" y="322"/>
                  </a:lnTo>
                  <a:lnTo>
                    <a:pt x="232" y="318"/>
                  </a:lnTo>
                  <a:lnTo>
                    <a:pt x="228" y="318"/>
                  </a:lnTo>
                  <a:lnTo>
                    <a:pt x="224" y="318"/>
                  </a:lnTo>
                  <a:lnTo>
                    <a:pt x="224" y="314"/>
                  </a:lnTo>
                  <a:lnTo>
                    <a:pt x="228" y="318"/>
                  </a:lnTo>
                  <a:lnTo>
                    <a:pt x="228" y="314"/>
                  </a:lnTo>
                  <a:lnTo>
                    <a:pt x="224" y="314"/>
                  </a:lnTo>
                  <a:lnTo>
                    <a:pt x="220" y="314"/>
                  </a:lnTo>
                  <a:lnTo>
                    <a:pt x="216" y="314"/>
                  </a:lnTo>
                  <a:lnTo>
                    <a:pt x="212" y="314"/>
                  </a:lnTo>
                  <a:lnTo>
                    <a:pt x="216" y="314"/>
                  </a:lnTo>
                  <a:lnTo>
                    <a:pt x="216" y="310"/>
                  </a:lnTo>
                  <a:lnTo>
                    <a:pt x="216" y="306"/>
                  </a:lnTo>
                  <a:lnTo>
                    <a:pt x="220" y="306"/>
                  </a:lnTo>
                  <a:lnTo>
                    <a:pt x="220" y="302"/>
                  </a:lnTo>
                  <a:lnTo>
                    <a:pt x="224" y="302"/>
                  </a:lnTo>
                  <a:lnTo>
                    <a:pt x="224" y="298"/>
                  </a:lnTo>
                  <a:lnTo>
                    <a:pt x="228" y="298"/>
                  </a:lnTo>
                  <a:lnTo>
                    <a:pt x="228" y="294"/>
                  </a:lnTo>
                  <a:lnTo>
                    <a:pt x="228" y="292"/>
                  </a:lnTo>
                  <a:lnTo>
                    <a:pt x="232" y="292"/>
                  </a:lnTo>
                  <a:lnTo>
                    <a:pt x="236" y="292"/>
                  </a:lnTo>
                  <a:lnTo>
                    <a:pt x="236" y="288"/>
                  </a:lnTo>
                  <a:lnTo>
                    <a:pt x="232" y="288"/>
                  </a:lnTo>
                  <a:lnTo>
                    <a:pt x="228" y="288"/>
                  </a:lnTo>
                  <a:lnTo>
                    <a:pt x="228" y="284"/>
                  </a:lnTo>
                  <a:lnTo>
                    <a:pt x="232" y="284"/>
                  </a:lnTo>
                  <a:lnTo>
                    <a:pt x="232" y="280"/>
                  </a:lnTo>
                  <a:lnTo>
                    <a:pt x="236" y="280"/>
                  </a:lnTo>
                  <a:lnTo>
                    <a:pt x="236" y="276"/>
                  </a:lnTo>
                  <a:lnTo>
                    <a:pt x="238" y="276"/>
                  </a:lnTo>
                  <a:lnTo>
                    <a:pt x="238" y="272"/>
                  </a:lnTo>
                  <a:lnTo>
                    <a:pt x="238" y="268"/>
                  </a:lnTo>
                  <a:lnTo>
                    <a:pt x="242" y="268"/>
                  </a:lnTo>
                  <a:lnTo>
                    <a:pt x="242" y="264"/>
                  </a:lnTo>
                  <a:lnTo>
                    <a:pt x="238" y="264"/>
                  </a:lnTo>
                  <a:lnTo>
                    <a:pt x="236" y="262"/>
                  </a:lnTo>
                  <a:lnTo>
                    <a:pt x="236" y="258"/>
                  </a:lnTo>
                  <a:lnTo>
                    <a:pt x="232" y="254"/>
                  </a:lnTo>
                  <a:lnTo>
                    <a:pt x="228" y="254"/>
                  </a:lnTo>
                  <a:lnTo>
                    <a:pt x="232" y="250"/>
                  </a:lnTo>
                  <a:lnTo>
                    <a:pt x="236" y="250"/>
                  </a:lnTo>
                  <a:lnTo>
                    <a:pt x="238" y="250"/>
                  </a:lnTo>
                  <a:lnTo>
                    <a:pt x="242" y="250"/>
                  </a:lnTo>
                  <a:lnTo>
                    <a:pt x="246" y="250"/>
                  </a:lnTo>
                  <a:lnTo>
                    <a:pt x="250" y="250"/>
                  </a:lnTo>
                  <a:lnTo>
                    <a:pt x="254" y="250"/>
                  </a:lnTo>
                  <a:lnTo>
                    <a:pt x="258" y="250"/>
                  </a:lnTo>
                  <a:lnTo>
                    <a:pt x="262" y="250"/>
                  </a:lnTo>
                  <a:lnTo>
                    <a:pt x="266" y="250"/>
                  </a:lnTo>
                  <a:lnTo>
                    <a:pt x="268" y="246"/>
                  </a:lnTo>
                  <a:lnTo>
                    <a:pt x="272" y="246"/>
                  </a:lnTo>
                  <a:lnTo>
                    <a:pt x="276" y="246"/>
                  </a:lnTo>
                  <a:lnTo>
                    <a:pt x="280" y="246"/>
                  </a:lnTo>
                  <a:lnTo>
                    <a:pt x="284" y="246"/>
                  </a:lnTo>
                  <a:lnTo>
                    <a:pt x="284" y="250"/>
                  </a:lnTo>
                  <a:lnTo>
                    <a:pt x="288" y="250"/>
                  </a:lnTo>
                  <a:lnTo>
                    <a:pt x="292" y="254"/>
                  </a:lnTo>
                  <a:lnTo>
                    <a:pt x="294" y="254"/>
                  </a:lnTo>
                  <a:lnTo>
                    <a:pt x="298" y="254"/>
                  </a:lnTo>
                  <a:lnTo>
                    <a:pt x="302" y="254"/>
                  </a:lnTo>
                  <a:lnTo>
                    <a:pt x="302" y="258"/>
                  </a:lnTo>
                  <a:lnTo>
                    <a:pt x="298" y="258"/>
                  </a:lnTo>
                  <a:lnTo>
                    <a:pt x="298" y="262"/>
                  </a:lnTo>
                  <a:lnTo>
                    <a:pt x="302" y="262"/>
                  </a:lnTo>
                  <a:lnTo>
                    <a:pt x="302" y="258"/>
                  </a:lnTo>
                  <a:lnTo>
                    <a:pt x="306" y="254"/>
                  </a:lnTo>
                  <a:lnTo>
                    <a:pt x="310" y="254"/>
                  </a:lnTo>
                  <a:lnTo>
                    <a:pt x="310" y="258"/>
                  </a:lnTo>
                  <a:lnTo>
                    <a:pt x="310" y="262"/>
                  </a:lnTo>
                  <a:lnTo>
                    <a:pt x="314" y="262"/>
                  </a:lnTo>
                  <a:lnTo>
                    <a:pt x="314" y="258"/>
                  </a:lnTo>
                  <a:lnTo>
                    <a:pt x="314" y="254"/>
                  </a:lnTo>
                  <a:lnTo>
                    <a:pt x="318" y="254"/>
                  </a:lnTo>
                  <a:lnTo>
                    <a:pt x="324" y="254"/>
                  </a:lnTo>
                  <a:lnTo>
                    <a:pt x="328" y="254"/>
                  </a:lnTo>
                  <a:lnTo>
                    <a:pt x="332" y="254"/>
                  </a:lnTo>
                  <a:lnTo>
                    <a:pt x="336" y="254"/>
                  </a:lnTo>
                  <a:lnTo>
                    <a:pt x="336" y="258"/>
                  </a:lnTo>
                  <a:lnTo>
                    <a:pt x="344" y="258"/>
                  </a:lnTo>
                  <a:lnTo>
                    <a:pt x="344" y="262"/>
                  </a:lnTo>
                  <a:lnTo>
                    <a:pt x="348" y="262"/>
                  </a:lnTo>
                  <a:lnTo>
                    <a:pt x="348" y="264"/>
                  </a:lnTo>
                  <a:lnTo>
                    <a:pt x="352" y="264"/>
                  </a:lnTo>
                  <a:lnTo>
                    <a:pt x="354" y="264"/>
                  </a:lnTo>
                  <a:lnTo>
                    <a:pt x="354" y="268"/>
                  </a:lnTo>
                  <a:lnTo>
                    <a:pt x="358" y="268"/>
                  </a:lnTo>
                  <a:lnTo>
                    <a:pt x="362" y="272"/>
                  </a:lnTo>
                  <a:lnTo>
                    <a:pt x="362" y="276"/>
                  </a:lnTo>
                  <a:lnTo>
                    <a:pt x="358" y="276"/>
                  </a:lnTo>
                  <a:lnTo>
                    <a:pt x="354" y="280"/>
                  </a:lnTo>
                  <a:lnTo>
                    <a:pt x="352" y="280"/>
                  </a:lnTo>
                  <a:lnTo>
                    <a:pt x="348" y="280"/>
                  </a:lnTo>
                  <a:lnTo>
                    <a:pt x="344" y="284"/>
                  </a:lnTo>
                  <a:lnTo>
                    <a:pt x="340" y="284"/>
                  </a:lnTo>
                  <a:lnTo>
                    <a:pt x="336" y="284"/>
                  </a:lnTo>
                  <a:lnTo>
                    <a:pt x="336" y="288"/>
                  </a:lnTo>
                  <a:lnTo>
                    <a:pt x="332" y="288"/>
                  </a:lnTo>
                  <a:lnTo>
                    <a:pt x="328" y="288"/>
                  </a:lnTo>
                  <a:lnTo>
                    <a:pt x="328" y="292"/>
                  </a:lnTo>
                  <a:lnTo>
                    <a:pt x="324" y="292"/>
                  </a:lnTo>
                  <a:lnTo>
                    <a:pt x="322" y="292"/>
                  </a:lnTo>
                  <a:lnTo>
                    <a:pt x="318" y="294"/>
                  </a:lnTo>
                  <a:lnTo>
                    <a:pt x="314" y="294"/>
                  </a:lnTo>
                  <a:lnTo>
                    <a:pt x="310" y="298"/>
                  </a:lnTo>
                  <a:lnTo>
                    <a:pt x="306" y="302"/>
                  </a:lnTo>
                  <a:lnTo>
                    <a:pt x="306" y="306"/>
                  </a:lnTo>
                  <a:lnTo>
                    <a:pt x="302" y="306"/>
                  </a:lnTo>
                  <a:lnTo>
                    <a:pt x="302" y="310"/>
                  </a:lnTo>
                  <a:lnTo>
                    <a:pt x="298" y="310"/>
                  </a:lnTo>
                  <a:lnTo>
                    <a:pt x="294" y="306"/>
                  </a:lnTo>
                  <a:lnTo>
                    <a:pt x="294" y="310"/>
                  </a:lnTo>
                  <a:lnTo>
                    <a:pt x="294" y="314"/>
                  </a:lnTo>
                  <a:lnTo>
                    <a:pt x="292" y="314"/>
                  </a:lnTo>
                  <a:lnTo>
                    <a:pt x="292" y="318"/>
                  </a:lnTo>
                  <a:lnTo>
                    <a:pt x="292" y="322"/>
                  </a:lnTo>
                  <a:lnTo>
                    <a:pt x="292" y="324"/>
                  </a:lnTo>
                  <a:lnTo>
                    <a:pt x="288" y="328"/>
                  </a:lnTo>
                  <a:lnTo>
                    <a:pt x="284" y="328"/>
                  </a:lnTo>
                  <a:lnTo>
                    <a:pt x="280" y="328"/>
                  </a:lnTo>
                  <a:lnTo>
                    <a:pt x="276" y="328"/>
                  </a:lnTo>
                  <a:lnTo>
                    <a:pt x="272" y="328"/>
                  </a:lnTo>
                  <a:lnTo>
                    <a:pt x="268" y="328"/>
                  </a:lnTo>
                  <a:lnTo>
                    <a:pt x="268" y="332"/>
                  </a:lnTo>
                  <a:lnTo>
                    <a:pt x="266" y="332"/>
                  </a:lnTo>
                  <a:lnTo>
                    <a:pt x="266" y="336"/>
                  </a:lnTo>
                  <a:lnTo>
                    <a:pt x="262" y="336"/>
                  </a:lnTo>
                  <a:lnTo>
                    <a:pt x="258" y="336"/>
                  </a:lnTo>
                  <a:lnTo>
                    <a:pt x="258" y="340"/>
                  </a:lnTo>
                  <a:lnTo>
                    <a:pt x="254" y="340"/>
                  </a:lnTo>
                  <a:lnTo>
                    <a:pt x="254" y="336"/>
                  </a:lnTo>
                  <a:lnTo>
                    <a:pt x="250" y="336"/>
                  </a:lnTo>
                  <a:lnTo>
                    <a:pt x="250" y="332"/>
                  </a:lnTo>
                  <a:lnTo>
                    <a:pt x="250" y="332"/>
                  </a:lnTo>
                  <a:lnTo>
                    <a:pt x="250" y="332"/>
                  </a:lnTo>
                  <a:close/>
                  <a:moveTo>
                    <a:pt x="706" y="280"/>
                  </a:moveTo>
                  <a:lnTo>
                    <a:pt x="702" y="284"/>
                  </a:lnTo>
                  <a:lnTo>
                    <a:pt x="702" y="288"/>
                  </a:lnTo>
                  <a:lnTo>
                    <a:pt x="698" y="288"/>
                  </a:lnTo>
                  <a:lnTo>
                    <a:pt x="698" y="292"/>
                  </a:lnTo>
                  <a:lnTo>
                    <a:pt x="694" y="292"/>
                  </a:lnTo>
                  <a:lnTo>
                    <a:pt x="694" y="294"/>
                  </a:lnTo>
                  <a:lnTo>
                    <a:pt x="690" y="294"/>
                  </a:lnTo>
                  <a:lnTo>
                    <a:pt x="686" y="294"/>
                  </a:lnTo>
                  <a:lnTo>
                    <a:pt x="682" y="294"/>
                  </a:lnTo>
                  <a:lnTo>
                    <a:pt x="678" y="294"/>
                  </a:lnTo>
                  <a:lnTo>
                    <a:pt x="676" y="294"/>
                  </a:lnTo>
                  <a:lnTo>
                    <a:pt x="676" y="292"/>
                  </a:lnTo>
                  <a:lnTo>
                    <a:pt x="676" y="294"/>
                  </a:lnTo>
                  <a:lnTo>
                    <a:pt x="672" y="294"/>
                  </a:lnTo>
                  <a:lnTo>
                    <a:pt x="668" y="294"/>
                  </a:lnTo>
                  <a:lnTo>
                    <a:pt x="664" y="294"/>
                  </a:lnTo>
                  <a:lnTo>
                    <a:pt x="660" y="294"/>
                  </a:lnTo>
                  <a:lnTo>
                    <a:pt x="664" y="294"/>
                  </a:lnTo>
                  <a:lnTo>
                    <a:pt x="668" y="294"/>
                  </a:lnTo>
                  <a:lnTo>
                    <a:pt x="668" y="298"/>
                  </a:lnTo>
                  <a:lnTo>
                    <a:pt x="672" y="298"/>
                  </a:lnTo>
                  <a:lnTo>
                    <a:pt x="672" y="302"/>
                  </a:lnTo>
                  <a:lnTo>
                    <a:pt x="672" y="306"/>
                  </a:lnTo>
                  <a:lnTo>
                    <a:pt x="668" y="306"/>
                  </a:lnTo>
                  <a:lnTo>
                    <a:pt x="664" y="310"/>
                  </a:lnTo>
                  <a:lnTo>
                    <a:pt x="664" y="314"/>
                  </a:lnTo>
                  <a:lnTo>
                    <a:pt x="660" y="314"/>
                  </a:lnTo>
                  <a:lnTo>
                    <a:pt x="652" y="314"/>
                  </a:lnTo>
                  <a:lnTo>
                    <a:pt x="650" y="314"/>
                  </a:lnTo>
                  <a:lnTo>
                    <a:pt x="650" y="310"/>
                  </a:lnTo>
                  <a:lnTo>
                    <a:pt x="652" y="310"/>
                  </a:lnTo>
                  <a:lnTo>
                    <a:pt x="650" y="310"/>
                  </a:lnTo>
                  <a:lnTo>
                    <a:pt x="650" y="306"/>
                  </a:lnTo>
                  <a:lnTo>
                    <a:pt x="650" y="302"/>
                  </a:lnTo>
                  <a:lnTo>
                    <a:pt x="650" y="298"/>
                  </a:lnTo>
                  <a:lnTo>
                    <a:pt x="646" y="298"/>
                  </a:lnTo>
                  <a:lnTo>
                    <a:pt x="646" y="294"/>
                  </a:lnTo>
                  <a:lnTo>
                    <a:pt x="642" y="294"/>
                  </a:lnTo>
                  <a:lnTo>
                    <a:pt x="642" y="292"/>
                  </a:lnTo>
                  <a:lnTo>
                    <a:pt x="642" y="288"/>
                  </a:lnTo>
                  <a:lnTo>
                    <a:pt x="642" y="284"/>
                  </a:lnTo>
                  <a:lnTo>
                    <a:pt x="642" y="280"/>
                  </a:lnTo>
                  <a:lnTo>
                    <a:pt x="642" y="276"/>
                  </a:lnTo>
                  <a:lnTo>
                    <a:pt x="642" y="272"/>
                  </a:lnTo>
                  <a:lnTo>
                    <a:pt x="642" y="268"/>
                  </a:lnTo>
                  <a:lnTo>
                    <a:pt x="646" y="268"/>
                  </a:lnTo>
                  <a:lnTo>
                    <a:pt x="650" y="268"/>
                  </a:lnTo>
                  <a:lnTo>
                    <a:pt x="652" y="268"/>
                  </a:lnTo>
                  <a:lnTo>
                    <a:pt x="656" y="268"/>
                  </a:lnTo>
                  <a:lnTo>
                    <a:pt x="652" y="268"/>
                  </a:lnTo>
                  <a:lnTo>
                    <a:pt x="650" y="268"/>
                  </a:lnTo>
                  <a:lnTo>
                    <a:pt x="650" y="264"/>
                  </a:lnTo>
                  <a:lnTo>
                    <a:pt x="652" y="264"/>
                  </a:lnTo>
                  <a:lnTo>
                    <a:pt x="650" y="264"/>
                  </a:lnTo>
                  <a:lnTo>
                    <a:pt x="646" y="264"/>
                  </a:lnTo>
                  <a:lnTo>
                    <a:pt x="646" y="262"/>
                  </a:lnTo>
                  <a:lnTo>
                    <a:pt x="650" y="262"/>
                  </a:lnTo>
                  <a:lnTo>
                    <a:pt x="652" y="262"/>
                  </a:lnTo>
                  <a:lnTo>
                    <a:pt x="652" y="258"/>
                  </a:lnTo>
                  <a:lnTo>
                    <a:pt x="656" y="258"/>
                  </a:lnTo>
                  <a:lnTo>
                    <a:pt x="660" y="258"/>
                  </a:lnTo>
                  <a:lnTo>
                    <a:pt x="664" y="258"/>
                  </a:lnTo>
                  <a:lnTo>
                    <a:pt x="668" y="258"/>
                  </a:lnTo>
                  <a:lnTo>
                    <a:pt x="672" y="258"/>
                  </a:lnTo>
                  <a:lnTo>
                    <a:pt x="676" y="258"/>
                  </a:lnTo>
                  <a:lnTo>
                    <a:pt x="678" y="258"/>
                  </a:lnTo>
                  <a:lnTo>
                    <a:pt x="682" y="258"/>
                  </a:lnTo>
                  <a:lnTo>
                    <a:pt x="686" y="262"/>
                  </a:lnTo>
                  <a:lnTo>
                    <a:pt x="690" y="262"/>
                  </a:lnTo>
                  <a:lnTo>
                    <a:pt x="694" y="262"/>
                  </a:lnTo>
                  <a:lnTo>
                    <a:pt x="702" y="262"/>
                  </a:lnTo>
                  <a:lnTo>
                    <a:pt x="706" y="262"/>
                  </a:lnTo>
                  <a:lnTo>
                    <a:pt x="712" y="262"/>
                  </a:lnTo>
                  <a:lnTo>
                    <a:pt x="716" y="264"/>
                  </a:lnTo>
                  <a:lnTo>
                    <a:pt x="716" y="262"/>
                  </a:lnTo>
                  <a:lnTo>
                    <a:pt x="720" y="264"/>
                  </a:lnTo>
                  <a:lnTo>
                    <a:pt x="716" y="264"/>
                  </a:lnTo>
                  <a:lnTo>
                    <a:pt x="716" y="268"/>
                  </a:lnTo>
                  <a:lnTo>
                    <a:pt x="712" y="268"/>
                  </a:lnTo>
                  <a:lnTo>
                    <a:pt x="712" y="272"/>
                  </a:lnTo>
                  <a:lnTo>
                    <a:pt x="708" y="272"/>
                  </a:lnTo>
                  <a:lnTo>
                    <a:pt x="708" y="276"/>
                  </a:lnTo>
                  <a:lnTo>
                    <a:pt x="706" y="276"/>
                  </a:lnTo>
                  <a:lnTo>
                    <a:pt x="706" y="280"/>
                  </a:lnTo>
                  <a:lnTo>
                    <a:pt x="706" y="280"/>
                  </a:lnTo>
                  <a:lnTo>
                    <a:pt x="706" y="280"/>
                  </a:lnTo>
                  <a:close/>
                  <a:moveTo>
                    <a:pt x="720" y="262"/>
                  </a:moveTo>
                  <a:lnTo>
                    <a:pt x="716" y="262"/>
                  </a:lnTo>
                  <a:lnTo>
                    <a:pt x="720" y="262"/>
                  </a:lnTo>
                  <a:lnTo>
                    <a:pt x="720" y="258"/>
                  </a:lnTo>
                  <a:lnTo>
                    <a:pt x="724" y="258"/>
                  </a:lnTo>
                  <a:lnTo>
                    <a:pt x="724" y="262"/>
                  </a:lnTo>
                  <a:lnTo>
                    <a:pt x="720" y="262"/>
                  </a:lnTo>
                  <a:lnTo>
                    <a:pt x="720" y="262"/>
                  </a:lnTo>
                  <a:lnTo>
                    <a:pt x="720" y="262"/>
                  </a:lnTo>
                  <a:close/>
                  <a:moveTo>
                    <a:pt x="620" y="276"/>
                  </a:moveTo>
                  <a:lnTo>
                    <a:pt x="620" y="280"/>
                  </a:lnTo>
                  <a:lnTo>
                    <a:pt x="616" y="280"/>
                  </a:lnTo>
                  <a:lnTo>
                    <a:pt x="612" y="280"/>
                  </a:lnTo>
                  <a:lnTo>
                    <a:pt x="608" y="284"/>
                  </a:lnTo>
                  <a:lnTo>
                    <a:pt x="604" y="284"/>
                  </a:lnTo>
                  <a:lnTo>
                    <a:pt x="604" y="288"/>
                  </a:lnTo>
                  <a:lnTo>
                    <a:pt x="600" y="288"/>
                  </a:lnTo>
                  <a:lnTo>
                    <a:pt x="600" y="292"/>
                  </a:lnTo>
                  <a:lnTo>
                    <a:pt x="604" y="292"/>
                  </a:lnTo>
                  <a:lnTo>
                    <a:pt x="604" y="288"/>
                  </a:lnTo>
                  <a:lnTo>
                    <a:pt x="608" y="288"/>
                  </a:lnTo>
                  <a:lnTo>
                    <a:pt x="612" y="288"/>
                  </a:lnTo>
                  <a:lnTo>
                    <a:pt x="616" y="288"/>
                  </a:lnTo>
                  <a:lnTo>
                    <a:pt x="620" y="288"/>
                  </a:lnTo>
                  <a:lnTo>
                    <a:pt x="620" y="292"/>
                  </a:lnTo>
                  <a:lnTo>
                    <a:pt x="622" y="294"/>
                  </a:lnTo>
                  <a:lnTo>
                    <a:pt x="620" y="294"/>
                  </a:lnTo>
                  <a:lnTo>
                    <a:pt x="620" y="298"/>
                  </a:lnTo>
                  <a:lnTo>
                    <a:pt x="622" y="298"/>
                  </a:lnTo>
                  <a:lnTo>
                    <a:pt x="622" y="294"/>
                  </a:lnTo>
                  <a:lnTo>
                    <a:pt x="626" y="294"/>
                  </a:lnTo>
                  <a:lnTo>
                    <a:pt x="630" y="294"/>
                  </a:lnTo>
                  <a:lnTo>
                    <a:pt x="630" y="298"/>
                  </a:lnTo>
                  <a:lnTo>
                    <a:pt x="630" y="302"/>
                  </a:lnTo>
                  <a:lnTo>
                    <a:pt x="634" y="302"/>
                  </a:lnTo>
                  <a:lnTo>
                    <a:pt x="630" y="306"/>
                  </a:lnTo>
                  <a:lnTo>
                    <a:pt x="626" y="306"/>
                  </a:lnTo>
                  <a:lnTo>
                    <a:pt x="622" y="306"/>
                  </a:lnTo>
                  <a:lnTo>
                    <a:pt x="626" y="306"/>
                  </a:lnTo>
                  <a:lnTo>
                    <a:pt x="630" y="306"/>
                  </a:lnTo>
                  <a:lnTo>
                    <a:pt x="630" y="310"/>
                  </a:lnTo>
                  <a:lnTo>
                    <a:pt x="630" y="314"/>
                  </a:lnTo>
                  <a:lnTo>
                    <a:pt x="626" y="314"/>
                  </a:lnTo>
                  <a:lnTo>
                    <a:pt x="622" y="314"/>
                  </a:lnTo>
                  <a:lnTo>
                    <a:pt x="626" y="314"/>
                  </a:lnTo>
                  <a:lnTo>
                    <a:pt x="630" y="314"/>
                  </a:lnTo>
                  <a:lnTo>
                    <a:pt x="626" y="314"/>
                  </a:lnTo>
                  <a:lnTo>
                    <a:pt x="626" y="318"/>
                  </a:lnTo>
                  <a:lnTo>
                    <a:pt x="630" y="318"/>
                  </a:lnTo>
                  <a:lnTo>
                    <a:pt x="626" y="318"/>
                  </a:lnTo>
                  <a:lnTo>
                    <a:pt x="626" y="322"/>
                  </a:lnTo>
                  <a:lnTo>
                    <a:pt x="626" y="318"/>
                  </a:lnTo>
                  <a:lnTo>
                    <a:pt x="622" y="322"/>
                  </a:lnTo>
                  <a:lnTo>
                    <a:pt x="620" y="322"/>
                  </a:lnTo>
                  <a:lnTo>
                    <a:pt x="616" y="324"/>
                  </a:lnTo>
                  <a:lnTo>
                    <a:pt x="612" y="324"/>
                  </a:lnTo>
                  <a:lnTo>
                    <a:pt x="608" y="322"/>
                  </a:lnTo>
                  <a:lnTo>
                    <a:pt x="608" y="324"/>
                  </a:lnTo>
                  <a:lnTo>
                    <a:pt x="604" y="324"/>
                  </a:lnTo>
                  <a:lnTo>
                    <a:pt x="604" y="322"/>
                  </a:lnTo>
                  <a:lnTo>
                    <a:pt x="604" y="318"/>
                  </a:lnTo>
                  <a:lnTo>
                    <a:pt x="600" y="322"/>
                  </a:lnTo>
                  <a:lnTo>
                    <a:pt x="604" y="324"/>
                  </a:lnTo>
                  <a:lnTo>
                    <a:pt x="608" y="324"/>
                  </a:lnTo>
                  <a:lnTo>
                    <a:pt x="608" y="328"/>
                  </a:lnTo>
                  <a:lnTo>
                    <a:pt x="604" y="328"/>
                  </a:lnTo>
                  <a:lnTo>
                    <a:pt x="600" y="332"/>
                  </a:lnTo>
                  <a:lnTo>
                    <a:pt x="596" y="332"/>
                  </a:lnTo>
                  <a:lnTo>
                    <a:pt x="592" y="328"/>
                  </a:lnTo>
                  <a:lnTo>
                    <a:pt x="592" y="332"/>
                  </a:lnTo>
                  <a:lnTo>
                    <a:pt x="590" y="332"/>
                  </a:lnTo>
                  <a:lnTo>
                    <a:pt x="590" y="328"/>
                  </a:lnTo>
                  <a:lnTo>
                    <a:pt x="590" y="324"/>
                  </a:lnTo>
                  <a:lnTo>
                    <a:pt x="586" y="324"/>
                  </a:lnTo>
                  <a:lnTo>
                    <a:pt x="586" y="322"/>
                  </a:lnTo>
                  <a:lnTo>
                    <a:pt x="582" y="318"/>
                  </a:lnTo>
                  <a:lnTo>
                    <a:pt x="578" y="318"/>
                  </a:lnTo>
                  <a:lnTo>
                    <a:pt x="574" y="314"/>
                  </a:lnTo>
                  <a:lnTo>
                    <a:pt x="570" y="310"/>
                  </a:lnTo>
                  <a:lnTo>
                    <a:pt x="566" y="310"/>
                  </a:lnTo>
                  <a:lnTo>
                    <a:pt x="566" y="306"/>
                  </a:lnTo>
                  <a:lnTo>
                    <a:pt x="564" y="306"/>
                  </a:lnTo>
                  <a:lnTo>
                    <a:pt x="560" y="306"/>
                  </a:lnTo>
                  <a:lnTo>
                    <a:pt x="556" y="306"/>
                  </a:lnTo>
                  <a:lnTo>
                    <a:pt x="552" y="306"/>
                  </a:lnTo>
                  <a:lnTo>
                    <a:pt x="552" y="302"/>
                  </a:lnTo>
                  <a:lnTo>
                    <a:pt x="552" y="298"/>
                  </a:lnTo>
                  <a:lnTo>
                    <a:pt x="548" y="298"/>
                  </a:lnTo>
                  <a:lnTo>
                    <a:pt x="544" y="298"/>
                  </a:lnTo>
                  <a:lnTo>
                    <a:pt x="544" y="294"/>
                  </a:lnTo>
                  <a:lnTo>
                    <a:pt x="540" y="294"/>
                  </a:lnTo>
                  <a:lnTo>
                    <a:pt x="540" y="292"/>
                  </a:lnTo>
                  <a:lnTo>
                    <a:pt x="544" y="292"/>
                  </a:lnTo>
                  <a:lnTo>
                    <a:pt x="544" y="288"/>
                  </a:lnTo>
                  <a:lnTo>
                    <a:pt x="548" y="288"/>
                  </a:lnTo>
                  <a:lnTo>
                    <a:pt x="548" y="284"/>
                  </a:lnTo>
                  <a:lnTo>
                    <a:pt x="552" y="284"/>
                  </a:lnTo>
                  <a:lnTo>
                    <a:pt x="552" y="288"/>
                  </a:lnTo>
                  <a:lnTo>
                    <a:pt x="556" y="288"/>
                  </a:lnTo>
                  <a:lnTo>
                    <a:pt x="556" y="292"/>
                  </a:lnTo>
                  <a:lnTo>
                    <a:pt x="560" y="292"/>
                  </a:lnTo>
                  <a:lnTo>
                    <a:pt x="560" y="294"/>
                  </a:lnTo>
                  <a:lnTo>
                    <a:pt x="564" y="294"/>
                  </a:lnTo>
                  <a:lnTo>
                    <a:pt x="566" y="294"/>
                  </a:lnTo>
                  <a:lnTo>
                    <a:pt x="570" y="294"/>
                  </a:lnTo>
                  <a:lnTo>
                    <a:pt x="574" y="294"/>
                  </a:lnTo>
                  <a:lnTo>
                    <a:pt x="574" y="292"/>
                  </a:lnTo>
                  <a:lnTo>
                    <a:pt x="574" y="288"/>
                  </a:lnTo>
                  <a:lnTo>
                    <a:pt x="574" y="292"/>
                  </a:lnTo>
                  <a:lnTo>
                    <a:pt x="578" y="292"/>
                  </a:lnTo>
                  <a:lnTo>
                    <a:pt x="578" y="288"/>
                  </a:lnTo>
                  <a:lnTo>
                    <a:pt x="578" y="284"/>
                  </a:lnTo>
                  <a:lnTo>
                    <a:pt x="574" y="284"/>
                  </a:lnTo>
                  <a:lnTo>
                    <a:pt x="570" y="284"/>
                  </a:lnTo>
                  <a:lnTo>
                    <a:pt x="574" y="280"/>
                  </a:lnTo>
                  <a:lnTo>
                    <a:pt x="578" y="284"/>
                  </a:lnTo>
                  <a:lnTo>
                    <a:pt x="582" y="284"/>
                  </a:lnTo>
                  <a:lnTo>
                    <a:pt x="578" y="280"/>
                  </a:lnTo>
                  <a:lnTo>
                    <a:pt x="574" y="280"/>
                  </a:lnTo>
                  <a:lnTo>
                    <a:pt x="574" y="276"/>
                  </a:lnTo>
                  <a:lnTo>
                    <a:pt x="574" y="280"/>
                  </a:lnTo>
                  <a:lnTo>
                    <a:pt x="570" y="280"/>
                  </a:lnTo>
                  <a:lnTo>
                    <a:pt x="566" y="280"/>
                  </a:lnTo>
                  <a:lnTo>
                    <a:pt x="564" y="276"/>
                  </a:lnTo>
                  <a:lnTo>
                    <a:pt x="560" y="276"/>
                  </a:lnTo>
                  <a:lnTo>
                    <a:pt x="556" y="276"/>
                  </a:lnTo>
                  <a:lnTo>
                    <a:pt x="560" y="272"/>
                  </a:lnTo>
                  <a:lnTo>
                    <a:pt x="564" y="272"/>
                  </a:lnTo>
                  <a:lnTo>
                    <a:pt x="566" y="272"/>
                  </a:lnTo>
                  <a:lnTo>
                    <a:pt x="570" y="272"/>
                  </a:lnTo>
                  <a:lnTo>
                    <a:pt x="570" y="276"/>
                  </a:lnTo>
                  <a:lnTo>
                    <a:pt x="574" y="276"/>
                  </a:lnTo>
                  <a:lnTo>
                    <a:pt x="570" y="276"/>
                  </a:lnTo>
                  <a:lnTo>
                    <a:pt x="570" y="272"/>
                  </a:lnTo>
                  <a:lnTo>
                    <a:pt x="566" y="272"/>
                  </a:lnTo>
                  <a:lnTo>
                    <a:pt x="566" y="268"/>
                  </a:lnTo>
                  <a:lnTo>
                    <a:pt x="564" y="268"/>
                  </a:lnTo>
                  <a:lnTo>
                    <a:pt x="566" y="264"/>
                  </a:lnTo>
                  <a:lnTo>
                    <a:pt x="570" y="264"/>
                  </a:lnTo>
                  <a:lnTo>
                    <a:pt x="574" y="264"/>
                  </a:lnTo>
                  <a:lnTo>
                    <a:pt x="578" y="268"/>
                  </a:lnTo>
                  <a:lnTo>
                    <a:pt x="582" y="264"/>
                  </a:lnTo>
                  <a:lnTo>
                    <a:pt x="578" y="264"/>
                  </a:lnTo>
                  <a:lnTo>
                    <a:pt x="574" y="264"/>
                  </a:lnTo>
                  <a:lnTo>
                    <a:pt x="578" y="264"/>
                  </a:lnTo>
                  <a:lnTo>
                    <a:pt x="578" y="262"/>
                  </a:lnTo>
                  <a:lnTo>
                    <a:pt x="582" y="262"/>
                  </a:lnTo>
                  <a:lnTo>
                    <a:pt x="582" y="264"/>
                  </a:lnTo>
                  <a:lnTo>
                    <a:pt x="586" y="264"/>
                  </a:lnTo>
                  <a:lnTo>
                    <a:pt x="590" y="268"/>
                  </a:lnTo>
                  <a:lnTo>
                    <a:pt x="592" y="268"/>
                  </a:lnTo>
                  <a:lnTo>
                    <a:pt x="596" y="268"/>
                  </a:lnTo>
                  <a:lnTo>
                    <a:pt x="600" y="268"/>
                  </a:lnTo>
                  <a:lnTo>
                    <a:pt x="600" y="264"/>
                  </a:lnTo>
                  <a:lnTo>
                    <a:pt x="604" y="264"/>
                  </a:lnTo>
                  <a:lnTo>
                    <a:pt x="608" y="264"/>
                  </a:lnTo>
                  <a:lnTo>
                    <a:pt x="612" y="264"/>
                  </a:lnTo>
                  <a:lnTo>
                    <a:pt x="616" y="264"/>
                  </a:lnTo>
                  <a:lnTo>
                    <a:pt x="620" y="264"/>
                  </a:lnTo>
                  <a:lnTo>
                    <a:pt x="622" y="268"/>
                  </a:lnTo>
                  <a:lnTo>
                    <a:pt x="622" y="272"/>
                  </a:lnTo>
                  <a:lnTo>
                    <a:pt x="620" y="272"/>
                  </a:lnTo>
                  <a:lnTo>
                    <a:pt x="616" y="272"/>
                  </a:lnTo>
                  <a:lnTo>
                    <a:pt x="612" y="276"/>
                  </a:lnTo>
                  <a:lnTo>
                    <a:pt x="616" y="276"/>
                  </a:lnTo>
                  <a:lnTo>
                    <a:pt x="620" y="276"/>
                  </a:lnTo>
                  <a:lnTo>
                    <a:pt x="620" y="276"/>
                  </a:lnTo>
                  <a:lnTo>
                    <a:pt x="620" y="276"/>
                  </a:lnTo>
                  <a:close/>
                  <a:moveTo>
                    <a:pt x="1004" y="542"/>
                  </a:moveTo>
                  <a:lnTo>
                    <a:pt x="1000" y="542"/>
                  </a:lnTo>
                  <a:lnTo>
                    <a:pt x="996" y="542"/>
                  </a:lnTo>
                  <a:lnTo>
                    <a:pt x="992" y="538"/>
                  </a:lnTo>
                  <a:lnTo>
                    <a:pt x="988" y="538"/>
                  </a:lnTo>
                  <a:lnTo>
                    <a:pt x="992" y="538"/>
                  </a:lnTo>
                  <a:lnTo>
                    <a:pt x="992" y="534"/>
                  </a:lnTo>
                  <a:lnTo>
                    <a:pt x="988" y="534"/>
                  </a:lnTo>
                  <a:lnTo>
                    <a:pt x="988" y="538"/>
                  </a:lnTo>
                  <a:lnTo>
                    <a:pt x="984" y="534"/>
                  </a:lnTo>
                  <a:lnTo>
                    <a:pt x="980" y="534"/>
                  </a:lnTo>
                  <a:lnTo>
                    <a:pt x="980" y="530"/>
                  </a:lnTo>
                  <a:lnTo>
                    <a:pt x="980" y="526"/>
                  </a:lnTo>
                  <a:lnTo>
                    <a:pt x="976" y="526"/>
                  </a:lnTo>
                  <a:lnTo>
                    <a:pt x="974" y="526"/>
                  </a:lnTo>
                  <a:lnTo>
                    <a:pt x="976" y="526"/>
                  </a:lnTo>
                  <a:lnTo>
                    <a:pt x="980" y="526"/>
                  </a:lnTo>
                  <a:lnTo>
                    <a:pt x="984" y="526"/>
                  </a:lnTo>
                  <a:lnTo>
                    <a:pt x="984" y="522"/>
                  </a:lnTo>
                  <a:lnTo>
                    <a:pt x="988" y="522"/>
                  </a:lnTo>
                  <a:lnTo>
                    <a:pt x="984" y="522"/>
                  </a:lnTo>
                  <a:lnTo>
                    <a:pt x="980" y="522"/>
                  </a:lnTo>
                  <a:lnTo>
                    <a:pt x="980" y="520"/>
                  </a:lnTo>
                  <a:lnTo>
                    <a:pt x="976" y="520"/>
                  </a:lnTo>
                  <a:lnTo>
                    <a:pt x="976" y="522"/>
                  </a:lnTo>
                  <a:lnTo>
                    <a:pt x="974" y="520"/>
                  </a:lnTo>
                  <a:lnTo>
                    <a:pt x="974" y="522"/>
                  </a:lnTo>
                  <a:lnTo>
                    <a:pt x="970" y="520"/>
                  </a:lnTo>
                  <a:lnTo>
                    <a:pt x="974" y="520"/>
                  </a:lnTo>
                  <a:lnTo>
                    <a:pt x="974" y="516"/>
                  </a:lnTo>
                  <a:lnTo>
                    <a:pt x="970" y="516"/>
                  </a:lnTo>
                  <a:lnTo>
                    <a:pt x="970" y="520"/>
                  </a:lnTo>
                  <a:lnTo>
                    <a:pt x="970" y="516"/>
                  </a:lnTo>
                  <a:lnTo>
                    <a:pt x="966" y="516"/>
                  </a:lnTo>
                  <a:lnTo>
                    <a:pt x="970" y="512"/>
                  </a:lnTo>
                  <a:lnTo>
                    <a:pt x="966" y="512"/>
                  </a:lnTo>
                  <a:lnTo>
                    <a:pt x="966" y="516"/>
                  </a:lnTo>
                  <a:lnTo>
                    <a:pt x="966" y="512"/>
                  </a:lnTo>
                  <a:lnTo>
                    <a:pt x="962" y="512"/>
                  </a:lnTo>
                  <a:lnTo>
                    <a:pt x="962" y="508"/>
                  </a:lnTo>
                  <a:lnTo>
                    <a:pt x="958" y="508"/>
                  </a:lnTo>
                  <a:lnTo>
                    <a:pt x="954" y="504"/>
                  </a:lnTo>
                  <a:lnTo>
                    <a:pt x="958" y="500"/>
                  </a:lnTo>
                  <a:lnTo>
                    <a:pt x="958" y="496"/>
                  </a:lnTo>
                  <a:lnTo>
                    <a:pt x="958" y="500"/>
                  </a:lnTo>
                  <a:lnTo>
                    <a:pt x="954" y="500"/>
                  </a:lnTo>
                  <a:lnTo>
                    <a:pt x="954" y="496"/>
                  </a:lnTo>
                  <a:lnTo>
                    <a:pt x="950" y="496"/>
                  </a:lnTo>
                  <a:lnTo>
                    <a:pt x="950" y="500"/>
                  </a:lnTo>
                  <a:lnTo>
                    <a:pt x="948" y="500"/>
                  </a:lnTo>
                  <a:lnTo>
                    <a:pt x="950" y="500"/>
                  </a:lnTo>
                  <a:lnTo>
                    <a:pt x="948" y="504"/>
                  </a:lnTo>
                  <a:lnTo>
                    <a:pt x="948" y="500"/>
                  </a:lnTo>
                  <a:lnTo>
                    <a:pt x="948" y="496"/>
                  </a:lnTo>
                  <a:lnTo>
                    <a:pt x="944" y="496"/>
                  </a:lnTo>
                  <a:lnTo>
                    <a:pt x="944" y="500"/>
                  </a:lnTo>
                  <a:lnTo>
                    <a:pt x="940" y="500"/>
                  </a:lnTo>
                  <a:lnTo>
                    <a:pt x="940" y="496"/>
                  </a:lnTo>
                  <a:lnTo>
                    <a:pt x="940" y="494"/>
                  </a:lnTo>
                  <a:lnTo>
                    <a:pt x="936" y="494"/>
                  </a:lnTo>
                  <a:lnTo>
                    <a:pt x="936" y="496"/>
                  </a:lnTo>
                  <a:lnTo>
                    <a:pt x="936" y="494"/>
                  </a:lnTo>
                  <a:lnTo>
                    <a:pt x="932" y="494"/>
                  </a:lnTo>
                  <a:lnTo>
                    <a:pt x="936" y="496"/>
                  </a:lnTo>
                  <a:lnTo>
                    <a:pt x="940" y="496"/>
                  </a:lnTo>
                  <a:lnTo>
                    <a:pt x="940" y="500"/>
                  </a:lnTo>
                  <a:lnTo>
                    <a:pt x="940" y="504"/>
                  </a:lnTo>
                  <a:lnTo>
                    <a:pt x="936" y="504"/>
                  </a:lnTo>
                  <a:lnTo>
                    <a:pt x="932" y="504"/>
                  </a:lnTo>
                  <a:lnTo>
                    <a:pt x="932" y="500"/>
                  </a:lnTo>
                  <a:lnTo>
                    <a:pt x="932" y="504"/>
                  </a:lnTo>
                  <a:lnTo>
                    <a:pt x="928" y="504"/>
                  </a:lnTo>
                  <a:lnTo>
                    <a:pt x="928" y="500"/>
                  </a:lnTo>
                  <a:lnTo>
                    <a:pt x="924" y="500"/>
                  </a:lnTo>
                  <a:lnTo>
                    <a:pt x="920" y="500"/>
                  </a:lnTo>
                  <a:lnTo>
                    <a:pt x="924" y="500"/>
                  </a:lnTo>
                  <a:lnTo>
                    <a:pt x="924" y="504"/>
                  </a:lnTo>
                  <a:lnTo>
                    <a:pt x="920" y="504"/>
                  </a:lnTo>
                  <a:lnTo>
                    <a:pt x="920" y="500"/>
                  </a:lnTo>
                  <a:lnTo>
                    <a:pt x="924" y="504"/>
                  </a:lnTo>
                  <a:lnTo>
                    <a:pt x="920" y="504"/>
                  </a:lnTo>
                  <a:lnTo>
                    <a:pt x="918" y="504"/>
                  </a:lnTo>
                  <a:lnTo>
                    <a:pt x="918" y="508"/>
                  </a:lnTo>
                  <a:lnTo>
                    <a:pt x="914" y="508"/>
                  </a:lnTo>
                  <a:lnTo>
                    <a:pt x="910" y="508"/>
                  </a:lnTo>
                  <a:lnTo>
                    <a:pt x="906" y="508"/>
                  </a:lnTo>
                  <a:lnTo>
                    <a:pt x="902" y="508"/>
                  </a:lnTo>
                  <a:lnTo>
                    <a:pt x="898" y="508"/>
                  </a:lnTo>
                  <a:lnTo>
                    <a:pt x="898" y="504"/>
                  </a:lnTo>
                  <a:lnTo>
                    <a:pt x="894" y="504"/>
                  </a:lnTo>
                  <a:lnTo>
                    <a:pt x="890" y="504"/>
                  </a:lnTo>
                  <a:lnTo>
                    <a:pt x="888" y="500"/>
                  </a:lnTo>
                  <a:lnTo>
                    <a:pt x="888" y="496"/>
                  </a:lnTo>
                  <a:lnTo>
                    <a:pt x="890" y="494"/>
                  </a:lnTo>
                  <a:lnTo>
                    <a:pt x="888" y="490"/>
                  </a:lnTo>
                  <a:lnTo>
                    <a:pt x="890" y="490"/>
                  </a:lnTo>
                  <a:lnTo>
                    <a:pt x="894" y="486"/>
                  </a:lnTo>
                  <a:lnTo>
                    <a:pt x="898" y="486"/>
                  </a:lnTo>
                  <a:lnTo>
                    <a:pt x="902" y="486"/>
                  </a:lnTo>
                  <a:lnTo>
                    <a:pt x="898" y="482"/>
                  </a:lnTo>
                  <a:lnTo>
                    <a:pt x="902" y="482"/>
                  </a:lnTo>
                  <a:lnTo>
                    <a:pt x="898" y="478"/>
                  </a:lnTo>
                  <a:lnTo>
                    <a:pt x="902" y="478"/>
                  </a:lnTo>
                  <a:lnTo>
                    <a:pt x="906" y="478"/>
                  </a:lnTo>
                  <a:lnTo>
                    <a:pt x="910" y="482"/>
                  </a:lnTo>
                  <a:lnTo>
                    <a:pt x="914" y="482"/>
                  </a:lnTo>
                  <a:lnTo>
                    <a:pt x="918" y="482"/>
                  </a:lnTo>
                  <a:lnTo>
                    <a:pt x="920" y="482"/>
                  </a:lnTo>
                  <a:lnTo>
                    <a:pt x="920" y="486"/>
                  </a:lnTo>
                  <a:lnTo>
                    <a:pt x="924" y="486"/>
                  </a:lnTo>
                  <a:lnTo>
                    <a:pt x="928" y="490"/>
                  </a:lnTo>
                  <a:lnTo>
                    <a:pt x="924" y="490"/>
                  </a:lnTo>
                  <a:lnTo>
                    <a:pt x="924" y="494"/>
                  </a:lnTo>
                  <a:lnTo>
                    <a:pt x="928" y="494"/>
                  </a:lnTo>
                  <a:lnTo>
                    <a:pt x="928" y="496"/>
                  </a:lnTo>
                  <a:lnTo>
                    <a:pt x="928" y="494"/>
                  </a:lnTo>
                  <a:lnTo>
                    <a:pt x="924" y="494"/>
                  </a:lnTo>
                  <a:lnTo>
                    <a:pt x="928" y="494"/>
                  </a:lnTo>
                  <a:lnTo>
                    <a:pt x="928" y="490"/>
                  </a:lnTo>
                  <a:lnTo>
                    <a:pt x="932" y="490"/>
                  </a:lnTo>
                  <a:lnTo>
                    <a:pt x="932" y="486"/>
                  </a:lnTo>
                  <a:lnTo>
                    <a:pt x="928" y="486"/>
                  </a:lnTo>
                  <a:lnTo>
                    <a:pt x="928" y="490"/>
                  </a:lnTo>
                  <a:lnTo>
                    <a:pt x="928" y="486"/>
                  </a:lnTo>
                  <a:lnTo>
                    <a:pt x="924" y="486"/>
                  </a:lnTo>
                  <a:lnTo>
                    <a:pt x="920" y="486"/>
                  </a:lnTo>
                  <a:lnTo>
                    <a:pt x="920" y="482"/>
                  </a:lnTo>
                  <a:lnTo>
                    <a:pt x="924" y="482"/>
                  </a:lnTo>
                  <a:lnTo>
                    <a:pt x="928" y="482"/>
                  </a:lnTo>
                  <a:lnTo>
                    <a:pt x="932" y="482"/>
                  </a:lnTo>
                  <a:lnTo>
                    <a:pt x="936" y="482"/>
                  </a:lnTo>
                  <a:lnTo>
                    <a:pt x="940" y="482"/>
                  </a:lnTo>
                  <a:lnTo>
                    <a:pt x="944" y="478"/>
                  </a:lnTo>
                  <a:lnTo>
                    <a:pt x="948" y="478"/>
                  </a:lnTo>
                  <a:lnTo>
                    <a:pt x="950" y="478"/>
                  </a:lnTo>
                  <a:lnTo>
                    <a:pt x="954" y="478"/>
                  </a:lnTo>
                  <a:lnTo>
                    <a:pt x="954" y="474"/>
                  </a:lnTo>
                  <a:lnTo>
                    <a:pt x="950" y="474"/>
                  </a:lnTo>
                  <a:lnTo>
                    <a:pt x="950" y="470"/>
                  </a:lnTo>
                  <a:lnTo>
                    <a:pt x="948" y="470"/>
                  </a:lnTo>
                  <a:lnTo>
                    <a:pt x="948" y="466"/>
                  </a:lnTo>
                  <a:lnTo>
                    <a:pt x="944" y="466"/>
                  </a:lnTo>
                  <a:lnTo>
                    <a:pt x="944" y="464"/>
                  </a:lnTo>
                  <a:lnTo>
                    <a:pt x="940" y="464"/>
                  </a:lnTo>
                  <a:lnTo>
                    <a:pt x="944" y="460"/>
                  </a:lnTo>
                  <a:lnTo>
                    <a:pt x="948" y="460"/>
                  </a:lnTo>
                  <a:lnTo>
                    <a:pt x="950" y="456"/>
                  </a:lnTo>
                  <a:lnTo>
                    <a:pt x="954" y="452"/>
                  </a:lnTo>
                  <a:lnTo>
                    <a:pt x="958" y="448"/>
                  </a:lnTo>
                  <a:lnTo>
                    <a:pt x="962" y="448"/>
                  </a:lnTo>
                  <a:lnTo>
                    <a:pt x="962" y="444"/>
                  </a:lnTo>
                  <a:lnTo>
                    <a:pt x="966" y="440"/>
                  </a:lnTo>
                  <a:lnTo>
                    <a:pt x="970" y="440"/>
                  </a:lnTo>
                  <a:lnTo>
                    <a:pt x="970" y="436"/>
                  </a:lnTo>
                  <a:lnTo>
                    <a:pt x="974" y="436"/>
                  </a:lnTo>
                  <a:lnTo>
                    <a:pt x="974" y="434"/>
                  </a:lnTo>
                  <a:lnTo>
                    <a:pt x="970" y="434"/>
                  </a:lnTo>
                  <a:lnTo>
                    <a:pt x="970" y="430"/>
                  </a:lnTo>
                  <a:lnTo>
                    <a:pt x="970" y="426"/>
                  </a:lnTo>
                  <a:lnTo>
                    <a:pt x="966" y="426"/>
                  </a:lnTo>
                  <a:lnTo>
                    <a:pt x="966" y="422"/>
                  </a:lnTo>
                  <a:lnTo>
                    <a:pt x="970" y="422"/>
                  </a:lnTo>
                  <a:lnTo>
                    <a:pt x="966" y="422"/>
                  </a:lnTo>
                  <a:lnTo>
                    <a:pt x="966" y="418"/>
                  </a:lnTo>
                  <a:lnTo>
                    <a:pt x="962" y="418"/>
                  </a:lnTo>
                  <a:lnTo>
                    <a:pt x="962" y="414"/>
                  </a:lnTo>
                  <a:lnTo>
                    <a:pt x="962" y="410"/>
                  </a:lnTo>
                  <a:lnTo>
                    <a:pt x="958" y="410"/>
                  </a:lnTo>
                  <a:lnTo>
                    <a:pt x="954" y="410"/>
                  </a:lnTo>
                  <a:lnTo>
                    <a:pt x="954" y="408"/>
                  </a:lnTo>
                  <a:lnTo>
                    <a:pt x="958" y="408"/>
                  </a:lnTo>
                  <a:lnTo>
                    <a:pt x="954" y="408"/>
                  </a:lnTo>
                  <a:lnTo>
                    <a:pt x="954" y="410"/>
                  </a:lnTo>
                  <a:lnTo>
                    <a:pt x="950" y="408"/>
                  </a:lnTo>
                  <a:lnTo>
                    <a:pt x="950" y="404"/>
                  </a:lnTo>
                  <a:lnTo>
                    <a:pt x="950" y="400"/>
                  </a:lnTo>
                  <a:lnTo>
                    <a:pt x="948" y="400"/>
                  </a:lnTo>
                  <a:lnTo>
                    <a:pt x="950" y="404"/>
                  </a:lnTo>
                  <a:lnTo>
                    <a:pt x="948" y="404"/>
                  </a:lnTo>
                  <a:lnTo>
                    <a:pt x="944" y="404"/>
                  </a:lnTo>
                  <a:lnTo>
                    <a:pt x="940" y="400"/>
                  </a:lnTo>
                  <a:lnTo>
                    <a:pt x="936" y="400"/>
                  </a:lnTo>
                  <a:lnTo>
                    <a:pt x="936" y="396"/>
                  </a:lnTo>
                  <a:lnTo>
                    <a:pt x="940" y="396"/>
                  </a:lnTo>
                  <a:lnTo>
                    <a:pt x="936" y="396"/>
                  </a:lnTo>
                  <a:lnTo>
                    <a:pt x="940" y="396"/>
                  </a:lnTo>
                  <a:lnTo>
                    <a:pt x="936" y="396"/>
                  </a:lnTo>
                  <a:lnTo>
                    <a:pt x="936" y="392"/>
                  </a:lnTo>
                  <a:lnTo>
                    <a:pt x="932" y="392"/>
                  </a:lnTo>
                  <a:lnTo>
                    <a:pt x="936" y="392"/>
                  </a:lnTo>
                  <a:lnTo>
                    <a:pt x="940" y="392"/>
                  </a:lnTo>
                  <a:lnTo>
                    <a:pt x="940" y="388"/>
                  </a:lnTo>
                  <a:lnTo>
                    <a:pt x="936" y="388"/>
                  </a:lnTo>
                  <a:lnTo>
                    <a:pt x="932" y="392"/>
                  </a:lnTo>
                  <a:lnTo>
                    <a:pt x="928" y="392"/>
                  </a:lnTo>
                  <a:lnTo>
                    <a:pt x="924" y="392"/>
                  </a:lnTo>
                  <a:lnTo>
                    <a:pt x="924" y="396"/>
                  </a:lnTo>
                  <a:lnTo>
                    <a:pt x="920" y="396"/>
                  </a:lnTo>
                  <a:lnTo>
                    <a:pt x="918" y="396"/>
                  </a:lnTo>
                  <a:lnTo>
                    <a:pt x="918" y="400"/>
                  </a:lnTo>
                  <a:lnTo>
                    <a:pt x="914" y="400"/>
                  </a:lnTo>
                  <a:lnTo>
                    <a:pt x="910" y="400"/>
                  </a:lnTo>
                  <a:lnTo>
                    <a:pt x="910" y="396"/>
                  </a:lnTo>
                  <a:lnTo>
                    <a:pt x="914" y="396"/>
                  </a:lnTo>
                  <a:lnTo>
                    <a:pt x="910" y="396"/>
                  </a:lnTo>
                  <a:lnTo>
                    <a:pt x="910" y="392"/>
                  </a:lnTo>
                  <a:lnTo>
                    <a:pt x="914" y="388"/>
                  </a:lnTo>
                  <a:lnTo>
                    <a:pt x="918" y="388"/>
                  </a:lnTo>
                  <a:lnTo>
                    <a:pt x="918" y="392"/>
                  </a:lnTo>
                  <a:lnTo>
                    <a:pt x="920" y="392"/>
                  </a:lnTo>
                  <a:lnTo>
                    <a:pt x="920" y="388"/>
                  </a:lnTo>
                  <a:lnTo>
                    <a:pt x="924" y="388"/>
                  </a:lnTo>
                  <a:lnTo>
                    <a:pt x="924" y="384"/>
                  </a:lnTo>
                  <a:lnTo>
                    <a:pt x="920" y="384"/>
                  </a:lnTo>
                  <a:lnTo>
                    <a:pt x="920" y="380"/>
                  </a:lnTo>
                  <a:lnTo>
                    <a:pt x="918" y="380"/>
                  </a:lnTo>
                  <a:lnTo>
                    <a:pt x="914" y="380"/>
                  </a:lnTo>
                  <a:lnTo>
                    <a:pt x="910" y="378"/>
                  </a:lnTo>
                  <a:lnTo>
                    <a:pt x="914" y="374"/>
                  </a:lnTo>
                  <a:lnTo>
                    <a:pt x="918" y="374"/>
                  </a:lnTo>
                  <a:lnTo>
                    <a:pt x="914" y="374"/>
                  </a:lnTo>
                  <a:lnTo>
                    <a:pt x="910" y="374"/>
                  </a:lnTo>
                  <a:lnTo>
                    <a:pt x="914" y="374"/>
                  </a:lnTo>
                  <a:lnTo>
                    <a:pt x="910" y="378"/>
                  </a:lnTo>
                  <a:lnTo>
                    <a:pt x="906" y="378"/>
                  </a:lnTo>
                  <a:lnTo>
                    <a:pt x="902" y="374"/>
                  </a:lnTo>
                  <a:lnTo>
                    <a:pt x="906" y="374"/>
                  </a:lnTo>
                  <a:lnTo>
                    <a:pt x="910" y="374"/>
                  </a:lnTo>
                  <a:lnTo>
                    <a:pt x="906" y="370"/>
                  </a:lnTo>
                  <a:lnTo>
                    <a:pt x="902" y="370"/>
                  </a:lnTo>
                  <a:lnTo>
                    <a:pt x="906" y="366"/>
                  </a:lnTo>
                  <a:lnTo>
                    <a:pt x="902" y="366"/>
                  </a:lnTo>
                  <a:lnTo>
                    <a:pt x="902" y="370"/>
                  </a:lnTo>
                  <a:lnTo>
                    <a:pt x="898" y="370"/>
                  </a:lnTo>
                  <a:lnTo>
                    <a:pt x="898" y="374"/>
                  </a:lnTo>
                  <a:lnTo>
                    <a:pt x="894" y="374"/>
                  </a:lnTo>
                  <a:lnTo>
                    <a:pt x="894" y="370"/>
                  </a:lnTo>
                  <a:lnTo>
                    <a:pt x="894" y="366"/>
                  </a:lnTo>
                  <a:lnTo>
                    <a:pt x="894" y="362"/>
                  </a:lnTo>
                  <a:lnTo>
                    <a:pt x="894" y="358"/>
                  </a:lnTo>
                  <a:lnTo>
                    <a:pt x="890" y="358"/>
                  </a:lnTo>
                  <a:lnTo>
                    <a:pt x="888" y="358"/>
                  </a:lnTo>
                  <a:lnTo>
                    <a:pt x="888" y="362"/>
                  </a:lnTo>
                  <a:lnTo>
                    <a:pt x="884" y="358"/>
                  </a:lnTo>
                  <a:lnTo>
                    <a:pt x="884" y="354"/>
                  </a:lnTo>
                  <a:lnTo>
                    <a:pt x="884" y="358"/>
                  </a:lnTo>
                  <a:lnTo>
                    <a:pt x="880" y="354"/>
                  </a:lnTo>
                  <a:lnTo>
                    <a:pt x="876" y="354"/>
                  </a:lnTo>
                  <a:lnTo>
                    <a:pt x="876" y="350"/>
                  </a:lnTo>
                  <a:lnTo>
                    <a:pt x="880" y="350"/>
                  </a:lnTo>
                  <a:lnTo>
                    <a:pt x="876" y="350"/>
                  </a:lnTo>
                  <a:lnTo>
                    <a:pt x="876" y="348"/>
                  </a:lnTo>
                  <a:lnTo>
                    <a:pt x="876" y="350"/>
                  </a:lnTo>
                  <a:lnTo>
                    <a:pt x="876" y="354"/>
                  </a:lnTo>
                  <a:lnTo>
                    <a:pt x="872" y="354"/>
                  </a:lnTo>
                  <a:lnTo>
                    <a:pt x="868" y="354"/>
                  </a:lnTo>
                  <a:lnTo>
                    <a:pt x="872" y="354"/>
                  </a:lnTo>
                  <a:lnTo>
                    <a:pt x="872" y="358"/>
                  </a:lnTo>
                  <a:lnTo>
                    <a:pt x="876" y="358"/>
                  </a:lnTo>
                  <a:lnTo>
                    <a:pt x="880" y="358"/>
                  </a:lnTo>
                  <a:lnTo>
                    <a:pt x="880" y="362"/>
                  </a:lnTo>
                  <a:lnTo>
                    <a:pt x="880" y="366"/>
                  </a:lnTo>
                  <a:lnTo>
                    <a:pt x="880" y="370"/>
                  </a:lnTo>
                  <a:lnTo>
                    <a:pt x="876" y="370"/>
                  </a:lnTo>
                  <a:lnTo>
                    <a:pt x="872" y="370"/>
                  </a:lnTo>
                  <a:lnTo>
                    <a:pt x="868" y="370"/>
                  </a:lnTo>
                  <a:lnTo>
                    <a:pt x="864" y="370"/>
                  </a:lnTo>
                  <a:lnTo>
                    <a:pt x="864" y="366"/>
                  </a:lnTo>
                  <a:lnTo>
                    <a:pt x="862" y="366"/>
                  </a:lnTo>
                  <a:lnTo>
                    <a:pt x="858" y="366"/>
                  </a:lnTo>
                  <a:lnTo>
                    <a:pt x="854" y="366"/>
                  </a:lnTo>
                  <a:lnTo>
                    <a:pt x="850" y="366"/>
                  </a:lnTo>
                  <a:lnTo>
                    <a:pt x="850" y="362"/>
                  </a:lnTo>
                  <a:lnTo>
                    <a:pt x="846" y="362"/>
                  </a:lnTo>
                  <a:lnTo>
                    <a:pt x="842" y="362"/>
                  </a:lnTo>
                  <a:lnTo>
                    <a:pt x="838" y="362"/>
                  </a:lnTo>
                  <a:lnTo>
                    <a:pt x="838" y="366"/>
                  </a:lnTo>
                  <a:lnTo>
                    <a:pt x="842" y="366"/>
                  </a:lnTo>
                  <a:lnTo>
                    <a:pt x="846" y="366"/>
                  </a:lnTo>
                  <a:lnTo>
                    <a:pt x="846" y="370"/>
                  </a:lnTo>
                  <a:lnTo>
                    <a:pt x="850" y="370"/>
                  </a:lnTo>
                  <a:lnTo>
                    <a:pt x="854" y="374"/>
                  </a:lnTo>
                  <a:lnTo>
                    <a:pt x="850" y="374"/>
                  </a:lnTo>
                  <a:lnTo>
                    <a:pt x="846" y="374"/>
                  </a:lnTo>
                  <a:lnTo>
                    <a:pt x="846" y="370"/>
                  </a:lnTo>
                  <a:lnTo>
                    <a:pt x="842" y="370"/>
                  </a:lnTo>
                  <a:lnTo>
                    <a:pt x="842" y="366"/>
                  </a:lnTo>
                  <a:lnTo>
                    <a:pt x="838" y="366"/>
                  </a:lnTo>
                  <a:lnTo>
                    <a:pt x="834" y="366"/>
                  </a:lnTo>
                  <a:lnTo>
                    <a:pt x="834" y="362"/>
                  </a:lnTo>
                  <a:lnTo>
                    <a:pt x="832" y="362"/>
                  </a:lnTo>
                  <a:lnTo>
                    <a:pt x="828" y="362"/>
                  </a:lnTo>
                  <a:lnTo>
                    <a:pt x="824" y="358"/>
                  </a:lnTo>
                  <a:lnTo>
                    <a:pt x="820" y="358"/>
                  </a:lnTo>
                  <a:lnTo>
                    <a:pt x="824" y="358"/>
                  </a:lnTo>
                  <a:lnTo>
                    <a:pt x="824" y="362"/>
                  </a:lnTo>
                  <a:lnTo>
                    <a:pt x="828" y="362"/>
                  </a:lnTo>
                  <a:lnTo>
                    <a:pt x="832" y="362"/>
                  </a:lnTo>
                  <a:lnTo>
                    <a:pt x="834" y="366"/>
                  </a:lnTo>
                  <a:lnTo>
                    <a:pt x="838" y="366"/>
                  </a:lnTo>
                  <a:lnTo>
                    <a:pt x="838" y="370"/>
                  </a:lnTo>
                  <a:lnTo>
                    <a:pt x="834" y="370"/>
                  </a:lnTo>
                  <a:lnTo>
                    <a:pt x="832" y="370"/>
                  </a:lnTo>
                  <a:lnTo>
                    <a:pt x="828" y="370"/>
                  </a:lnTo>
                  <a:lnTo>
                    <a:pt x="824" y="370"/>
                  </a:lnTo>
                  <a:lnTo>
                    <a:pt x="820" y="366"/>
                  </a:lnTo>
                  <a:lnTo>
                    <a:pt x="816" y="366"/>
                  </a:lnTo>
                  <a:lnTo>
                    <a:pt x="812" y="366"/>
                  </a:lnTo>
                  <a:lnTo>
                    <a:pt x="808" y="366"/>
                  </a:lnTo>
                  <a:lnTo>
                    <a:pt x="806" y="366"/>
                  </a:lnTo>
                  <a:lnTo>
                    <a:pt x="802" y="366"/>
                  </a:lnTo>
                  <a:lnTo>
                    <a:pt x="798" y="366"/>
                  </a:lnTo>
                  <a:lnTo>
                    <a:pt x="794" y="366"/>
                  </a:lnTo>
                  <a:lnTo>
                    <a:pt x="790" y="362"/>
                  </a:lnTo>
                  <a:lnTo>
                    <a:pt x="786" y="362"/>
                  </a:lnTo>
                  <a:lnTo>
                    <a:pt x="782" y="362"/>
                  </a:lnTo>
                  <a:lnTo>
                    <a:pt x="778" y="362"/>
                  </a:lnTo>
                  <a:lnTo>
                    <a:pt x="778" y="366"/>
                  </a:lnTo>
                  <a:lnTo>
                    <a:pt x="782" y="362"/>
                  </a:lnTo>
                  <a:lnTo>
                    <a:pt x="786" y="366"/>
                  </a:lnTo>
                  <a:lnTo>
                    <a:pt x="790" y="366"/>
                  </a:lnTo>
                  <a:lnTo>
                    <a:pt x="786" y="366"/>
                  </a:lnTo>
                  <a:lnTo>
                    <a:pt x="782" y="366"/>
                  </a:lnTo>
                  <a:lnTo>
                    <a:pt x="778" y="366"/>
                  </a:lnTo>
                  <a:lnTo>
                    <a:pt x="776" y="366"/>
                  </a:lnTo>
                  <a:lnTo>
                    <a:pt x="776" y="362"/>
                  </a:lnTo>
                  <a:lnTo>
                    <a:pt x="772" y="362"/>
                  </a:lnTo>
                  <a:lnTo>
                    <a:pt x="772" y="358"/>
                  </a:lnTo>
                  <a:lnTo>
                    <a:pt x="768" y="354"/>
                  </a:lnTo>
                  <a:lnTo>
                    <a:pt x="772" y="354"/>
                  </a:lnTo>
                  <a:lnTo>
                    <a:pt x="776" y="354"/>
                  </a:lnTo>
                  <a:lnTo>
                    <a:pt x="772" y="354"/>
                  </a:lnTo>
                  <a:lnTo>
                    <a:pt x="772" y="350"/>
                  </a:lnTo>
                  <a:lnTo>
                    <a:pt x="772" y="354"/>
                  </a:lnTo>
                  <a:lnTo>
                    <a:pt x="768" y="354"/>
                  </a:lnTo>
                  <a:lnTo>
                    <a:pt x="768" y="358"/>
                  </a:lnTo>
                  <a:lnTo>
                    <a:pt x="764" y="358"/>
                  </a:lnTo>
                  <a:lnTo>
                    <a:pt x="764" y="354"/>
                  </a:lnTo>
                  <a:lnTo>
                    <a:pt x="760" y="354"/>
                  </a:lnTo>
                  <a:lnTo>
                    <a:pt x="764" y="354"/>
                  </a:lnTo>
                  <a:lnTo>
                    <a:pt x="764" y="358"/>
                  </a:lnTo>
                  <a:lnTo>
                    <a:pt x="760" y="358"/>
                  </a:lnTo>
                  <a:lnTo>
                    <a:pt x="756" y="358"/>
                  </a:lnTo>
                  <a:lnTo>
                    <a:pt x="752" y="358"/>
                  </a:lnTo>
                  <a:lnTo>
                    <a:pt x="756" y="358"/>
                  </a:lnTo>
                  <a:lnTo>
                    <a:pt x="752" y="358"/>
                  </a:lnTo>
                  <a:lnTo>
                    <a:pt x="748" y="358"/>
                  </a:lnTo>
                  <a:lnTo>
                    <a:pt x="746" y="358"/>
                  </a:lnTo>
                  <a:lnTo>
                    <a:pt x="748" y="358"/>
                  </a:lnTo>
                  <a:lnTo>
                    <a:pt x="748" y="354"/>
                  </a:lnTo>
                  <a:lnTo>
                    <a:pt x="746" y="354"/>
                  </a:lnTo>
                  <a:lnTo>
                    <a:pt x="742" y="354"/>
                  </a:lnTo>
                  <a:lnTo>
                    <a:pt x="738" y="354"/>
                  </a:lnTo>
                  <a:lnTo>
                    <a:pt x="738" y="350"/>
                  </a:lnTo>
                  <a:lnTo>
                    <a:pt x="734" y="350"/>
                  </a:lnTo>
                  <a:lnTo>
                    <a:pt x="734" y="348"/>
                  </a:lnTo>
                  <a:lnTo>
                    <a:pt x="732" y="348"/>
                  </a:lnTo>
                  <a:lnTo>
                    <a:pt x="732" y="344"/>
                  </a:lnTo>
                  <a:lnTo>
                    <a:pt x="734" y="340"/>
                  </a:lnTo>
                  <a:lnTo>
                    <a:pt x="732" y="340"/>
                  </a:lnTo>
                  <a:lnTo>
                    <a:pt x="728" y="340"/>
                  </a:lnTo>
                  <a:lnTo>
                    <a:pt x="728" y="336"/>
                  </a:lnTo>
                  <a:lnTo>
                    <a:pt x="732" y="340"/>
                  </a:lnTo>
                  <a:lnTo>
                    <a:pt x="734" y="340"/>
                  </a:lnTo>
                  <a:lnTo>
                    <a:pt x="738" y="340"/>
                  </a:lnTo>
                  <a:lnTo>
                    <a:pt x="742" y="340"/>
                  </a:lnTo>
                  <a:lnTo>
                    <a:pt x="746" y="340"/>
                  </a:lnTo>
                  <a:lnTo>
                    <a:pt x="748" y="344"/>
                  </a:lnTo>
                  <a:lnTo>
                    <a:pt x="752" y="340"/>
                  </a:lnTo>
                  <a:lnTo>
                    <a:pt x="756" y="340"/>
                  </a:lnTo>
                  <a:lnTo>
                    <a:pt x="760" y="340"/>
                  </a:lnTo>
                  <a:lnTo>
                    <a:pt x="764" y="340"/>
                  </a:lnTo>
                  <a:lnTo>
                    <a:pt x="760" y="340"/>
                  </a:lnTo>
                  <a:lnTo>
                    <a:pt x="756" y="340"/>
                  </a:lnTo>
                  <a:lnTo>
                    <a:pt x="756" y="336"/>
                  </a:lnTo>
                  <a:lnTo>
                    <a:pt x="752" y="336"/>
                  </a:lnTo>
                  <a:lnTo>
                    <a:pt x="752" y="332"/>
                  </a:lnTo>
                  <a:lnTo>
                    <a:pt x="748" y="332"/>
                  </a:lnTo>
                  <a:lnTo>
                    <a:pt x="748" y="336"/>
                  </a:lnTo>
                  <a:lnTo>
                    <a:pt x="746" y="332"/>
                  </a:lnTo>
                  <a:lnTo>
                    <a:pt x="742" y="332"/>
                  </a:lnTo>
                  <a:lnTo>
                    <a:pt x="738" y="332"/>
                  </a:lnTo>
                  <a:lnTo>
                    <a:pt x="734" y="332"/>
                  </a:lnTo>
                  <a:lnTo>
                    <a:pt x="732" y="332"/>
                  </a:lnTo>
                  <a:lnTo>
                    <a:pt x="728" y="332"/>
                  </a:lnTo>
                  <a:lnTo>
                    <a:pt x="724" y="332"/>
                  </a:lnTo>
                  <a:lnTo>
                    <a:pt x="724" y="328"/>
                  </a:lnTo>
                  <a:lnTo>
                    <a:pt x="720" y="324"/>
                  </a:lnTo>
                  <a:lnTo>
                    <a:pt x="724" y="324"/>
                  </a:lnTo>
                  <a:lnTo>
                    <a:pt x="724" y="322"/>
                  </a:lnTo>
                  <a:lnTo>
                    <a:pt x="724" y="318"/>
                  </a:lnTo>
                  <a:lnTo>
                    <a:pt x="720" y="318"/>
                  </a:lnTo>
                  <a:lnTo>
                    <a:pt x="720" y="314"/>
                  </a:lnTo>
                  <a:lnTo>
                    <a:pt x="724" y="314"/>
                  </a:lnTo>
                  <a:lnTo>
                    <a:pt x="724" y="310"/>
                  </a:lnTo>
                  <a:lnTo>
                    <a:pt x="728" y="310"/>
                  </a:lnTo>
                  <a:lnTo>
                    <a:pt x="724" y="310"/>
                  </a:lnTo>
                  <a:lnTo>
                    <a:pt x="724" y="306"/>
                  </a:lnTo>
                  <a:lnTo>
                    <a:pt x="724" y="302"/>
                  </a:lnTo>
                  <a:lnTo>
                    <a:pt x="724" y="298"/>
                  </a:lnTo>
                  <a:lnTo>
                    <a:pt x="728" y="298"/>
                  </a:lnTo>
                  <a:lnTo>
                    <a:pt x="728" y="294"/>
                  </a:lnTo>
                  <a:lnTo>
                    <a:pt x="732" y="294"/>
                  </a:lnTo>
                  <a:lnTo>
                    <a:pt x="732" y="288"/>
                  </a:lnTo>
                  <a:lnTo>
                    <a:pt x="732" y="284"/>
                  </a:lnTo>
                  <a:lnTo>
                    <a:pt x="734" y="280"/>
                  </a:lnTo>
                  <a:lnTo>
                    <a:pt x="738" y="280"/>
                  </a:lnTo>
                  <a:lnTo>
                    <a:pt x="738" y="276"/>
                  </a:lnTo>
                  <a:lnTo>
                    <a:pt x="742" y="276"/>
                  </a:lnTo>
                  <a:lnTo>
                    <a:pt x="742" y="272"/>
                  </a:lnTo>
                  <a:lnTo>
                    <a:pt x="746" y="272"/>
                  </a:lnTo>
                  <a:lnTo>
                    <a:pt x="748" y="272"/>
                  </a:lnTo>
                  <a:lnTo>
                    <a:pt x="748" y="268"/>
                  </a:lnTo>
                  <a:lnTo>
                    <a:pt x="752" y="268"/>
                  </a:lnTo>
                  <a:lnTo>
                    <a:pt x="756" y="268"/>
                  </a:lnTo>
                  <a:lnTo>
                    <a:pt x="760" y="264"/>
                  </a:lnTo>
                  <a:lnTo>
                    <a:pt x="764" y="264"/>
                  </a:lnTo>
                  <a:lnTo>
                    <a:pt x="768" y="264"/>
                  </a:lnTo>
                  <a:lnTo>
                    <a:pt x="772" y="264"/>
                  </a:lnTo>
                  <a:lnTo>
                    <a:pt x="776" y="264"/>
                  </a:lnTo>
                  <a:lnTo>
                    <a:pt x="782" y="264"/>
                  </a:lnTo>
                  <a:lnTo>
                    <a:pt x="786" y="264"/>
                  </a:lnTo>
                  <a:lnTo>
                    <a:pt x="790" y="264"/>
                  </a:lnTo>
                  <a:lnTo>
                    <a:pt x="794" y="268"/>
                  </a:lnTo>
                  <a:lnTo>
                    <a:pt x="790" y="268"/>
                  </a:lnTo>
                  <a:lnTo>
                    <a:pt x="786" y="272"/>
                  </a:lnTo>
                  <a:lnTo>
                    <a:pt x="782" y="276"/>
                  </a:lnTo>
                  <a:lnTo>
                    <a:pt x="778" y="276"/>
                  </a:lnTo>
                  <a:lnTo>
                    <a:pt x="778" y="280"/>
                  </a:lnTo>
                  <a:lnTo>
                    <a:pt x="776" y="280"/>
                  </a:lnTo>
                  <a:lnTo>
                    <a:pt x="776" y="284"/>
                  </a:lnTo>
                  <a:lnTo>
                    <a:pt x="776" y="288"/>
                  </a:lnTo>
                  <a:lnTo>
                    <a:pt x="772" y="288"/>
                  </a:lnTo>
                  <a:lnTo>
                    <a:pt x="768" y="292"/>
                  </a:lnTo>
                  <a:lnTo>
                    <a:pt x="768" y="294"/>
                  </a:lnTo>
                  <a:lnTo>
                    <a:pt x="768" y="298"/>
                  </a:lnTo>
                  <a:lnTo>
                    <a:pt x="772" y="298"/>
                  </a:lnTo>
                  <a:lnTo>
                    <a:pt x="772" y="302"/>
                  </a:lnTo>
                  <a:lnTo>
                    <a:pt x="776" y="302"/>
                  </a:lnTo>
                  <a:lnTo>
                    <a:pt x="772" y="306"/>
                  </a:lnTo>
                  <a:lnTo>
                    <a:pt x="772" y="310"/>
                  </a:lnTo>
                  <a:lnTo>
                    <a:pt x="772" y="314"/>
                  </a:lnTo>
                  <a:lnTo>
                    <a:pt x="776" y="318"/>
                  </a:lnTo>
                  <a:lnTo>
                    <a:pt x="776" y="322"/>
                  </a:lnTo>
                  <a:lnTo>
                    <a:pt x="778" y="322"/>
                  </a:lnTo>
                  <a:lnTo>
                    <a:pt x="786" y="328"/>
                  </a:lnTo>
                  <a:lnTo>
                    <a:pt x="790" y="328"/>
                  </a:lnTo>
                  <a:lnTo>
                    <a:pt x="794" y="328"/>
                  </a:lnTo>
                  <a:lnTo>
                    <a:pt x="794" y="332"/>
                  </a:lnTo>
                  <a:lnTo>
                    <a:pt x="790" y="332"/>
                  </a:lnTo>
                  <a:lnTo>
                    <a:pt x="786" y="336"/>
                  </a:lnTo>
                  <a:lnTo>
                    <a:pt x="782" y="336"/>
                  </a:lnTo>
                  <a:lnTo>
                    <a:pt x="778" y="336"/>
                  </a:lnTo>
                  <a:lnTo>
                    <a:pt x="776" y="336"/>
                  </a:lnTo>
                  <a:lnTo>
                    <a:pt x="776" y="340"/>
                  </a:lnTo>
                  <a:lnTo>
                    <a:pt x="772" y="340"/>
                  </a:lnTo>
                  <a:lnTo>
                    <a:pt x="768" y="340"/>
                  </a:lnTo>
                  <a:lnTo>
                    <a:pt x="772" y="340"/>
                  </a:lnTo>
                  <a:lnTo>
                    <a:pt x="776" y="340"/>
                  </a:lnTo>
                  <a:lnTo>
                    <a:pt x="778" y="340"/>
                  </a:lnTo>
                  <a:lnTo>
                    <a:pt x="778" y="336"/>
                  </a:lnTo>
                  <a:lnTo>
                    <a:pt x="782" y="336"/>
                  </a:lnTo>
                  <a:lnTo>
                    <a:pt x="786" y="336"/>
                  </a:lnTo>
                  <a:lnTo>
                    <a:pt x="790" y="336"/>
                  </a:lnTo>
                  <a:lnTo>
                    <a:pt x="794" y="336"/>
                  </a:lnTo>
                  <a:lnTo>
                    <a:pt x="794" y="340"/>
                  </a:lnTo>
                  <a:lnTo>
                    <a:pt x="794" y="336"/>
                  </a:lnTo>
                  <a:lnTo>
                    <a:pt x="790" y="336"/>
                  </a:lnTo>
                  <a:lnTo>
                    <a:pt x="790" y="340"/>
                  </a:lnTo>
                  <a:lnTo>
                    <a:pt x="794" y="340"/>
                  </a:lnTo>
                  <a:lnTo>
                    <a:pt x="794" y="344"/>
                  </a:lnTo>
                  <a:lnTo>
                    <a:pt x="794" y="340"/>
                  </a:lnTo>
                  <a:lnTo>
                    <a:pt x="794" y="336"/>
                  </a:lnTo>
                  <a:lnTo>
                    <a:pt x="794" y="332"/>
                  </a:lnTo>
                  <a:lnTo>
                    <a:pt x="794" y="328"/>
                  </a:lnTo>
                  <a:lnTo>
                    <a:pt x="798" y="328"/>
                  </a:lnTo>
                  <a:lnTo>
                    <a:pt x="798" y="324"/>
                  </a:lnTo>
                  <a:lnTo>
                    <a:pt x="798" y="322"/>
                  </a:lnTo>
                  <a:lnTo>
                    <a:pt x="794" y="322"/>
                  </a:lnTo>
                  <a:lnTo>
                    <a:pt x="794" y="324"/>
                  </a:lnTo>
                  <a:lnTo>
                    <a:pt x="790" y="324"/>
                  </a:lnTo>
                  <a:lnTo>
                    <a:pt x="790" y="322"/>
                  </a:lnTo>
                  <a:lnTo>
                    <a:pt x="786" y="322"/>
                  </a:lnTo>
                  <a:lnTo>
                    <a:pt x="782" y="322"/>
                  </a:lnTo>
                  <a:lnTo>
                    <a:pt x="786" y="322"/>
                  </a:lnTo>
                  <a:lnTo>
                    <a:pt x="786" y="318"/>
                  </a:lnTo>
                  <a:lnTo>
                    <a:pt x="782" y="318"/>
                  </a:lnTo>
                  <a:lnTo>
                    <a:pt x="778" y="314"/>
                  </a:lnTo>
                  <a:lnTo>
                    <a:pt x="776" y="314"/>
                  </a:lnTo>
                  <a:lnTo>
                    <a:pt x="778" y="314"/>
                  </a:lnTo>
                  <a:lnTo>
                    <a:pt x="782" y="314"/>
                  </a:lnTo>
                  <a:lnTo>
                    <a:pt x="786" y="314"/>
                  </a:lnTo>
                  <a:lnTo>
                    <a:pt x="786" y="310"/>
                  </a:lnTo>
                  <a:lnTo>
                    <a:pt x="786" y="306"/>
                  </a:lnTo>
                  <a:lnTo>
                    <a:pt x="790" y="306"/>
                  </a:lnTo>
                  <a:lnTo>
                    <a:pt x="794" y="306"/>
                  </a:lnTo>
                  <a:lnTo>
                    <a:pt x="794" y="310"/>
                  </a:lnTo>
                  <a:lnTo>
                    <a:pt x="798" y="310"/>
                  </a:lnTo>
                  <a:lnTo>
                    <a:pt x="802" y="314"/>
                  </a:lnTo>
                  <a:lnTo>
                    <a:pt x="802" y="318"/>
                  </a:lnTo>
                  <a:lnTo>
                    <a:pt x="806" y="318"/>
                  </a:lnTo>
                  <a:lnTo>
                    <a:pt x="806" y="314"/>
                  </a:lnTo>
                  <a:lnTo>
                    <a:pt x="802" y="314"/>
                  </a:lnTo>
                  <a:lnTo>
                    <a:pt x="802" y="310"/>
                  </a:lnTo>
                  <a:lnTo>
                    <a:pt x="798" y="310"/>
                  </a:lnTo>
                  <a:lnTo>
                    <a:pt x="794" y="310"/>
                  </a:lnTo>
                  <a:lnTo>
                    <a:pt x="794" y="306"/>
                  </a:lnTo>
                  <a:lnTo>
                    <a:pt x="798" y="306"/>
                  </a:lnTo>
                  <a:lnTo>
                    <a:pt x="802" y="302"/>
                  </a:lnTo>
                  <a:lnTo>
                    <a:pt x="798" y="302"/>
                  </a:lnTo>
                  <a:lnTo>
                    <a:pt x="798" y="306"/>
                  </a:lnTo>
                  <a:lnTo>
                    <a:pt x="794" y="306"/>
                  </a:lnTo>
                  <a:lnTo>
                    <a:pt x="794" y="302"/>
                  </a:lnTo>
                  <a:lnTo>
                    <a:pt x="790" y="302"/>
                  </a:lnTo>
                  <a:lnTo>
                    <a:pt x="790" y="306"/>
                  </a:lnTo>
                  <a:lnTo>
                    <a:pt x="786" y="302"/>
                  </a:lnTo>
                  <a:lnTo>
                    <a:pt x="782" y="302"/>
                  </a:lnTo>
                  <a:lnTo>
                    <a:pt x="782" y="298"/>
                  </a:lnTo>
                  <a:lnTo>
                    <a:pt x="786" y="298"/>
                  </a:lnTo>
                  <a:lnTo>
                    <a:pt x="782" y="298"/>
                  </a:lnTo>
                  <a:lnTo>
                    <a:pt x="782" y="294"/>
                  </a:lnTo>
                  <a:lnTo>
                    <a:pt x="782" y="292"/>
                  </a:lnTo>
                  <a:lnTo>
                    <a:pt x="782" y="288"/>
                  </a:lnTo>
                  <a:lnTo>
                    <a:pt x="786" y="288"/>
                  </a:lnTo>
                  <a:lnTo>
                    <a:pt x="790" y="292"/>
                  </a:lnTo>
                  <a:lnTo>
                    <a:pt x="794" y="292"/>
                  </a:lnTo>
                  <a:lnTo>
                    <a:pt x="798" y="292"/>
                  </a:lnTo>
                  <a:lnTo>
                    <a:pt x="802" y="292"/>
                  </a:lnTo>
                  <a:lnTo>
                    <a:pt x="802" y="294"/>
                  </a:lnTo>
                  <a:lnTo>
                    <a:pt x="806" y="294"/>
                  </a:lnTo>
                  <a:lnTo>
                    <a:pt x="802" y="294"/>
                  </a:lnTo>
                  <a:lnTo>
                    <a:pt x="802" y="292"/>
                  </a:lnTo>
                  <a:lnTo>
                    <a:pt x="798" y="292"/>
                  </a:lnTo>
                  <a:lnTo>
                    <a:pt x="794" y="292"/>
                  </a:lnTo>
                  <a:lnTo>
                    <a:pt x="794" y="288"/>
                  </a:lnTo>
                  <a:lnTo>
                    <a:pt x="790" y="288"/>
                  </a:lnTo>
                  <a:lnTo>
                    <a:pt x="782" y="288"/>
                  </a:lnTo>
                  <a:lnTo>
                    <a:pt x="786" y="284"/>
                  </a:lnTo>
                  <a:lnTo>
                    <a:pt x="786" y="288"/>
                  </a:lnTo>
                  <a:lnTo>
                    <a:pt x="790" y="288"/>
                  </a:lnTo>
                  <a:lnTo>
                    <a:pt x="790" y="284"/>
                  </a:lnTo>
                  <a:lnTo>
                    <a:pt x="794" y="284"/>
                  </a:lnTo>
                  <a:lnTo>
                    <a:pt x="794" y="288"/>
                  </a:lnTo>
                  <a:lnTo>
                    <a:pt x="798" y="288"/>
                  </a:lnTo>
                  <a:lnTo>
                    <a:pt x="802" y="288"/>
                  </a:lnTo>
                  <a:lnTo>
                    <a:pt x="806" y="288"/>
                  </a:lnTo>
                  <a:lnTo>
                    <a:pt x="808" y="288"/>
                  </a:lnTo>
                  <a:lnTo>
                    <a:pt x="812" y="288"/>
                  </a:lnTo>
                  <a:lnTo>
                    <a:pt x="808" y="288"/>
                  </a:lnTo>
                  <a:lnTo>
                    <a:pt x="806" y="288"/>
                  </a:lnTo>
                  <a:lnTo>
                    <a:pt x="802" y="288"/>
                  </a:lnTo>
                  <a:lnTo>
                    <a:pt x="802" y="284"/>
                  </a:lnTo>
                  <a:lnTo>
                    <a:pt x="798" y="284"/>
                  </a:lnTo>
                  <a:lnTo>
                    <a:pt x="794" y="284"/>
                  </a:lnTo>
                  <a:lnTo>
                    <a:pt x="790" y="284"/>
                  </a:lnTo>
                  <a:lnTo>
                    <a:pt x="790" y="280"/>
                  </a:lnTo>
                  <a:lnTo>
                    <a:pt x="794" y="280"/>
                  </a:lnTo>
                  <a:lnTo>
                    <a:pt x="794" y="276"/>
                  </a:lnTo>
                  <a:lnTo>
                    <a:pt x="798" y="280"/>
                  </a:lnTo>
                  <a:lnTo>
                    <a:pt x="802" y="280"/>
                  </a:lnTo>
                  <a:lnTo>
                    <a:pt x="798" y="280"/>
                  </a:lnTo>
                  <a:lnTo>
                    <a:pt x="798" y="276"/>
                  </a:lnTo>
                  <a:lnTo>
                    <a:pt x="802" y="276"/>
                  </a:lnTo>
                  <a:lnTo>
                    <a:pt x="806" y="276"/>
                  </a:lnTo>
                  <a:lnTo>
                    <a:pt x="808" y="276"/>
                  </a:lnTo>
                  <a:lnTo>
                    <a:pt x="808" y="280"/>
                  </a:lnTo>
                  <a:lnTo>
                    <a:pt x="812" y="280"/>
                  </a:lnTo>
                  <a:lnTo>
                    <a:pt x="812" y="276"/>
                  </a:lnTo>
                  <a:lnTo>
                    <a:pt x="808" y="276"/>
                  </a:lnTo>
                  <a:lnTo>
                    <a:pt x="806" y="276"/>
                  </a:lnTo>
                  <a:lnTo>
                    <a:pt x="806" y="272"/>
                  </a:lnTo>
                  <a:lnTo>
                    <a:pt x="808" y="272"/>
                  </a:lnTo>
                  <a:lnTo>
                    <a:pt x="812" y="272"/>
                  </a:lnTo>
                  <a:lnTo>
                    <a:pt x="816" y="268"/>
                  </a:lnTo>
                  <a:lnTo>
                    <a:pt x="820" y="268"/>
                  </a:lnTo>
                  <a:lnTo>
                    <a:pt x="824" y="268"/>
                  </a:lnTo>
                  <a:lnTo>
                    <a:pt x="828" y="268"/>
                  </a:lnTo>
                  <a:lnTo>
                    <a:pt x="832" y="268"/>
                  </a:lnTo>
                  <a:lnTo>
                    <a:pt x="834" y="268"/>
                  </a:lnTo>
                  <a:lnTo>
                    <a:pt x="838" y="268"/>
                  </a:lnTo>
                  <a:lnTo>
                    <a:pt x="842" y="268"/>
                  </a:lnTo>
                  <a:lnTo>
                    <a:pt x="846" y="272"/>
                  </a:lnTo>
                  <a:lnTo>
                    <a:pt x="846" y="276"/>
                  </a:lnTo>
                  <a:lnTo>
                    <a:pt x="846" y="280"/>
                  </a:lnTo>
                  <a:lnTo>
                    <a:pt x="850" y="284"/>
                  </a:lnTo>
                  <a:lnTo>
                    <a:pt x="854" y="284"/>
                  </a:lnTo>
                  <a:lnTo>
                    <a:pt x="854" y="288"/>
                  </a:lnTo>
                  <a:lnTo>
                    <a:pt x="854" y="292"/>
                  </a:lnTo>
                  <a:lnTo>
                    <a:pt x="858" y="292"/>
                  </a:lnTo>
                  <a:lnTo>
                    <a:pt x="858" y="294"/>
                  </a:lnTo>
                  <a:lnTo>
                    <a:pt x="854" y="298"/>
                  </a:lnTo>
                  <a:lnTo>
                    <a:pt x="850" y="302"/>
                  </a:lnTo>
                  <a:lnTo>
                    <a:pt x="846" y="306"/>
                  </a:lnTo>
                  <a:lnTo>
                    <a:pt x="842" y="306"/>
                  </a:lnTo>
                  <a:lnTo>
                    <a:pt x="846" y="306"/>
                  </a:lnTo>
                  <a:lnTo>
                    <a:pt x="850" y="302"/>
                  </a:lnTo>
                  <a:lnTo>
                    <a:pt x="854" y="302"/>
                  </a:lnTo>
                  <a:lnTo>
                    <a:pt x="858" y="302"/>
                  </a:lnTo>
                  <a:lnTo>
                    <a:pt x="854" y="302"/>
                  </a:lnTo>
                  <a:lnTo>
                    <a:pt x="854" y="306"/>
                  </a:lnTo>
                  <a:lnTo>
                    <a:pt x="850" y="306"/>
                  </a:lnTo>
                  <a:lnTo>
                    <a:pt x="850" y="310"/>
                  </a:lnTo>
                  <a:lnTo>
                    <a:pt x="854" y="310"/>
                  </a:lnTo>
                  <a:lnTo>
                    <a:pt x="854" y="314"/>
                  </a:lnTo>
                  <a:lnTo>
                    <a:pt x="854" y="310"/>
                  </a:lnTo>
                  <a:lnTo>
                    <a:pt x="850" y="314"/>
                  </a:lnTo>
                  <a:lnTo>
                    <a:pt x="846" y="314"/>
                  </a:lnTo>
                  <a:lnTo>
                    <a:pt x="850" y="314"/>
                  </a:lnTo>
                  <a:lnTo>
                    <a:pt x="850" y="318"/>
                  </a:lnTo>
                  <a:lnTo>
                    <a:pt x="854" y="318"/>
                  </a:lnTo>
                  <a:lnTo>
                    <a:pt x="854" y="314"/>
                  </a:lnTo>
                  <a:lnTo>
                    <a:pt x="858" y="314"/>
                  </a:lnTo>
                  <a:lnTo>
                    <a:pt x="858" y="310"/>
                  </a:lnTo>
                  <a:lnTo>
                    <a:pt x="862" y="310"/>
                  </a:lnTo>
                  <a:lnTo>
                    <a:pt x="858" y="310"/>
                  </a:lnTo>
                  <a:lnTo>
                    <a:pt x="858" y="306"/>
                  </a:lnTo>
                  <a:lnTo>
                    <a:pt x="862" y="306"/>
                  </a:lnTo>
                  <a:lnTo>
                    <a:pt x="862" y="310"/>
                  </a:lnTo>
                  <a:lnTo>
                    <a:pt x="864" y="310"/>
                  </a:lnTo>
                  <a:lnTo>
                    <a:pt x="868" y="310"/>
                  </a:lnTo>
                  <a:lnTo>
                    <a:pt x="864" y="310"/>
                  </a:lnTo>
                  <a:lnTo>
                    <a:pt x="862" y="306"/>
                  </a:lnTo>
                  <a:lnTo>
                    <a:pt x="862" y="302"/>
                  </a:lnTo>
                  <a:lnTo>
                    <a:pt x="864" y="302"/>
                  </a:lnTo>
                  <a:lnTo>
                    <a:pt x="868" y="302"/>
                  </a:lnTo>
                  <a:lnTo>
                    <a:pt x="864" y="302"/>
                  </a:lnTo>
                  <a:lnTo>
                    <a:pt x="868" y="302"/>
                  </a:lnTo>
                  <a:lnTo>
                    <a:pt x="868" y="306"/>
                  </a:lnTo>
                  <a:lnTo>
                    <a:pt x="864" y="306"/>
                  </a:lnTo>
                  <a:lnTo>
                    <a:pt x="864" y="310"/>
                  </a:lnTo>
                  <a:lnTo>
                    <a:pt x="868" y="310"/>
                  </a:lnTo>
                  <a:lnTo>
                    <a:pt x="868" y="306"/>
                  </a:lnTo>
                  <a:lnTo>
                    <a:pt x="872" y="302"/>
                  </a:lnTo>
                  <a:lnTo>
                    <a:pt x="876" y="306"/>
                  </a:lnTo>
                  <a:lnTo>
                    <a:pt x="876" y="310"/>
                  </a:lnTo>
                  <a:lnTo>
                    <a:pt x="876" y="314"/>
                  </a:lnTo>
                  <a:lnTo>
                    <a:pt x="872" y="314"/>
                  </a:lnTo>
                  <a:lnTo>
                    <a:pt x="876" y="314"/>
                  </a:lnTo>
                  <a:lnTo>
                    <a:pt x="880" y="318"/>
                  </a:lnTo>
                  <a:lnTo>
                    <a:pt x="884" y="318"/>
                  </a:lnTo>
                  <a:lnTo>
                    <a:pt x="880" y="314"/>
                  </a:lnTo>
                  <a:lnTo>
                    <a:pt x="880" y="310"/>
                  </a:lnTo>
                  <a:lnTo>
                    <a:pt x="884" y="310"/>
                  </a:lnTo>
                  <a:lnTo>
                    <a:pt x="884" y="314"/>
                  </a:lnTo>
                  <a:lnTo>
                    <a:pt x="888" y="314"/>
                  </a:lnTo>
                  <a:lnTo>
                    <a:pt x="888" y="318"/>
                  </a:lnTo>
                  <a:lnTo>
                    <a:pt x="890" y="318"/>
                  </a:lnTo>
                  <a:lnTo>
                    <a:pt x="890" y="322"/>
                  </a:lnTo>
                  <a:lnTo>
                    <a:pt x="890" y="318"/>
                  </a:lnTo>
                  <a:lnTo>
                    <a:pt x="888" y="318"/>
                  </a:lnTo>
                  <a:lnTo>
                    <a:pt x="888" y="314"/>
                  </a:lnTo>
                  <a:lnTo>
                    <a:pt x="890" y="318"/>
                  </a:lnTo>
                  <a:lnTo>
                    <a:pt x="894" y="322"/>
                  </a:lnTo>
                  <a:lnTo>
                    <a:pt x="894" y="318"/>
                  </a:lnTo>
                  <a:lnTo>
                    <a:pt x="890" y="318"/>
                  </a:lnTo>
                  <a:lnTo>
                    <a:pt x="890" y="314"/>
                  </a:lnTo>
                  <a:lnTo>
                    <a:pt x="888" y="314"/>
                  </a:lnTo>
                  <a:lnTo>
                    <a:pt x="888" y="310"/>
                  </a:lnTo>
                  <a:lnTo>
                    <a:pt x="884" y="310"/>
                  </a:lnTo>
                  <a:lnTo>
                    <a:pt x="880" y="310"/>
                  </a:lnTo>
                  <a:lnTo>
                    <a:pt x="880" y="306"/>
                  </a:lnTo>
                  <a:lnTo>
                    <a:pt x="884" y="306"/>
                  </a:lnTo>
                  <a:lnTo>
                    <a:pt x="884" y="310"/>
                  </a:lnTo>
                  <a:lnTo>
                    <a:pt x="888" y="310"/>
                  </a:lnTo>
                  <a:lnTo>
                    <a:pt x="884" y="310"/>
                  </a:lnTo>
                  <a:lnTo>
                    <a:pt x="884" y="306"/>
                  </a:lnTo>
                  <a:lnTo>
                    <a:pt x="888" y="306"/>
                  </a:lnTo>
                  <a:lnTo>
                    <a:pt x="890" y="306"/>
                  </a:lnTo>
                  <a:lnTo>
                    <a:pt x="894" y="306"/>
                  </a:lnTo>
                  <a:lnTo>
                    <a:pt x="894" y="310"/>
                  </a:lnTo>
                  <a:lnTo>
                    <a:pt x="898" y="310"/>
                  </a:lnTo>
                  <a:lnTo>
                    <a:pt x="902" y="310"/>
                  </a:lnTo>
                  <a:lnTo>
                    <a:pt x="906" y="310"/>
                  </a:lnTo>
                  <a:lnTo>
                    <a:pt x="902" y="310"/>
                  </a:lnTo>
                  <a:lnTo>
                    <a:pt x="898" y="310"/>
                  </a:lnTo>
                  <a:lnTo>
                    <a:pt x="894" y="310"/>
                  </a:lnTo>
                  <a:lnTo>
                    <a:pt x="894" y="306"/>
                  </a:lnTo>
                  <a:lnTo>
                    <a:pt x="890" y="306"/>
                  </a:lnTo>
                  <a:lnTo>
                    <a:pt x="888" y="306"/>
                  </a:lnTo>
                  <a:lnTo>
                    <a:pt x="884" y="302"/>
                  </a:lnTo>
                  <a:lnTo>
                    <a:pt x="884" y="298"/>
                  </a:lnTo>
                  <a:lnTo>
                    <a:pt x="888" y="298"/>
                  </a:lnTo>
                  <a:lnTo>
                    <a:pt x="890" y="294"/>
                  </a:lnTo>
                  <a:lnTo>
                    <a:pt x="894" y="294"/>
                  </a:lnTo>
                  <a:lnTo>
                    <a:pt x="898" y="294"/>
                  </a:lnTo>
                  <a:lnTo>
                    <a:pt x="902" y="294"/>
                  </a:lnTo>
                  <a:lnTo>
                    <a:pt x="906" y="294"/>
                  </a:lnTo>
                  <a:lnTo>
                    <a:pt x="910" y="294"/>
                  </a:lnTo>
                  <a:lnTo>
                    <a:pt x="910" y="298"/>
                  </a:lnTo>
                  <a:lnTo>
                    <a:pt x="914" y="298"/>
                  </a:lnTo>
                  <a:lnTo>
                    <a:pt x="918" y="298"/>
                  </a:lnTo>
                  <a:lnTo>
                    <a:pt x="918" y="302"/>
                  </a:lnTo>
                  <a:lnTo>
                    <a:pt x="918" y="298"/>
                  </a:lnTo>
                  <a:lnTo>
                    <a:pt x="920" y="298"/>
                  </a:lnTo>
                  <a:lnTo>
                    <a:pt x="924" y="298"/>
                  </a:lnTo>
                  <a:lnTo>
                    <a:pt x="928" y="298"/>
                  </a:lnTo>
                  <a:lnTo>
                    <a:pt x="928" y="302"/>
                  </a:lnTo>
                  <a:lnTo>
                    <a:pt x="932" y="302"/>
                  </a:lnTo>
                  <a:lnTo>
                    <a:pt x="932" y="306"/>
                  </a:lnTo>
                  <a:lnTo>
                    <a:pt x="936" y="306"/>
                  </a:lnTo>
                  <a:lnTo>
                    <a:pt x="932" y="310"/>
                  </a:lnTo>
                  <a:lnTo>
                    <a:pt x="928" y="310"/>
                  </a:lnTo>
                  <a:lnTo>
                    <a:pt x="924" y="310"/>
                  </a:lnTo>
                  <a:lnTo>
                    <a:pt x="920" y="310"/>
                  </a:lnTo>
                  <a:lnTo>
                    <a:pt x="920" y="314"/>
                  </a:lnTo>
                  <a:lnTo>
                    <a:pt x="918" y="314"/>
                  </a:lnTo>
                  <a:lnTo>
                    <a:pt x="914" y="318"/>
                  </a:lnTo>
                  <a:lnTo>
                    <a:pt x="918" y="314"/>
                  </a:lnTo>
                  <a:lnTo>
                    <a:pt x="920" y="314"/>
                  </a:lnTo>
                  <a:lnTo>
                    <a:pt x="920" y="310"/>
                  </a:lnTo>
                  <a:lnTo>
                    <a:pt x="924" y="310"/>
                  </a:lnTo>
                  <a:lnTo>
                    <a:pt x="928" y="310"/>
                  </a:lnTo>
                  <a:lnTo>
                    <a:pt x="932" y="314"/>
                  </a:lnTo>
                  <a:lnTo>
                    <a:pt x="928" y="314"/>
                  </a:lnTo>
                  <a:lnTo>
                    <a:pt x="924" y="314"/>
                  </a:lnTo>
                  <a:lnTo>
                    <a:pt x="924" y="318"/>
                  </a:lnTo>
                  <a:lnTo>
                    <a:pt x="920" y="322"/>
                  </a:lnTo>
                  <a:lnTo>
                    <a:pt x="918" y="322"/>
                  </a:lnTo>
                  <a:lnTo>
                    <a:pt x="920" y="322"/>
                  </a:lnTo>
                  <a:lnTo>
                    <a:pt x="924" y="318"/>
                  </a:lnTo>
                  <a:lnTo>
                    <a:pt x="924" y="314"/>
                  </a:lnTo>
                  <a:lnTo>
                    <a:pt x="928" y="314"/>
                  </a:lnTo>
                  <a:lnTo>
                    <a:pt x="932" y="314"/>
                  </a:lnTo>
                  <a:lnTo>
                    <a:pt x="932" y="310"/>
                  </a:lnTo>
                  <a:lnTo>
                    <a:pt x="936" y="310"/>
                  </a:lnTo>
                  <a:lnTo>
                    <a:pt x="940" y="310"/>
                  </a:lnTo>
                  <a:lnTo>
                    <a:pt x="944" y="314"/>
                  </a:lnTo>
                  <a:lnTo>
                    <a:pt x="948" y="314"/>
                  </a:lnTo>
                  <a:lnTo>
                    <a:pt x="948" y="318"/>
                  </a:lnTo>
                  <a:lnTo>
                    <a:pt x="944" y="318"/>
                  </a:lnTo>
                  <a:lnTo>
                    <a:pt x="944" y="322"/>
                  </a:lnTo>
                  <a:lnTo>
                    <a:pt x="940" y="318"/>
                  </a:lnTo>
                  <a:lnTo>
                    <a:pt x="940" y="322"/>
                  </a:lnTo>
                  <a:lnTo>
                    <a:pt x="936" y="322"/>
                  </a:lnTo>
                  <a:lnTo>
                    <a:pt x="932" y="322"/>
                  </a:lnTo>
                  <a:lnTo>
                    <a:pt x="928" y="322"/>
                  </a:lnTo>
                  <a:lnTo>
                    <a:pt x="932" y="322"/>
                  </a:lnTo>
                  <a:lnTo>
                    <a:pt x="936" y="322"/>
                  </a:lnTo>
                  <a:lnTo>
                    <a:pt x="932" y="324"/>
                  </a:lnTo>
                  <a:lnTo>
                    <a:pt x="928" y="324"/>
                  </a:lnTo>
                  <a:lnTo>
                    <a:pt x="932" y="324"/>
                  </a:lnTo>
                  <a:lnTo>
                    <a:pt x="936" y="324"/>
                  </a:lnTo>
                  <a:lnTo>
                    <a:pt x="936" y="322"/>
                  </a:lnTo>
                  <a:lnTo>
                    <a:pt x="940" y="322"/>
                  </a:lnTo>
                  <a:lnTo>
                    <a:pt x="940" y="324"/>
                  </a:lnTo>
                  <a:lnTo>
                    <a:pt x="936" y="324"/>
                  </a:lnTo>
                  <a:lnTo>
                    <a:pt x="932" y="324"/>
                  </a:lnTo>
                  <a:lnTo>
                    <a:pt x="932" y="328"/>
                  </a:lnTo>
                  <a:lnTo>
                    <a:pt x="932" y="324"/>
                  </a:lnTo>
                  <a:lnTo>
                    <a:pt x="936" y="324"/>
                  </a:lnTo>
                  <a:lnTo>
                    <a:pt x="936" y="328"/>
                  </a:lnTo>
                  <a:lnTo>
                    <a:pt x="940" y="328"/>
                  </a:lnTo>
                  <a:lnTo>
                    <a:pt x="936" y="332"/>
                  </a:lnTo>
                  <a:lnTo>
                    <a:pt x="932" y="336"/>
                  </a:lnTo>
                  <a:lnTo>
                    <a:pt x="936" y="332"/>
                  </a:lnTo>
                  <a:lnTo>
                    <a:pt x="940" y="332"/>
                  </a:lnTo>
                  <a:lnTo>
                    <a:pt x="940" y="328"/>
                  </a:lnTo>
                  <a:lnTo>
                    <a:pt x="936" y="328"/>
                  </a:lnTo>
                  <a:lnTo>
                    <a:pt x="936" y="324"/>
                  </a:lnTo>
                  <a:lnTo>
                    <a:pt x="940" y="324"/>
                  </a:lnTo>
                  <a:lnTo>
                    <a:pt x="944" y="322"/>
                  </a:lnTo>
                  <a:lnTo>
                    <a:pt x="948" y="322"/>
                  </a:lnTo>
                  <a:lnTo>
                    <a:pt x="948" y="324"/>
                  </a:lnTo>
                  <a:lnTo>
                    <a:pt x="944" y="324"/>
                  </a:lnTo>
                  <a:lnTo>
                    <a:pt x="948" y="324"/>
                  </a:lnTo>
                  <a:lnTo>
                    <a:pt x="948" y="322"/>
                  </a:lnTo>
                  <a:lnTo>
                    <a:pt x="950" y="322"/>
                  </a:lnTo>
                  <a:lnTo>
                    <a:pt x="954" y="322"/>
                  </a:lnTo>
                  <a:lnTo>
                    <a:pt x="950" y="322"/>
                  </a:lnTo>
                  <a:lnTo>
                    <a:pt x="950" y="324"/>
                  </a:lnTo>
                  <a:lnTo>
                    <a:pt x="948" y="324"/>
                  </a:lnTo>
                  <a:lnTo>
                    <a:pt x="948" y="328"/>
                  </a:lnTo>
                  <a:lnTo>
                    <a:pt x="944" y="328"/>
                  </a:lnTo>
                  <a:lnTo>
                    <a:pt x="948" y="328"/>
                  </a:lnTo>
                  <a:lnTo>
                    <a:pt x="948" y="332"/>
                  </a:lnTo>
                  <a:lnTo>
                    <a:pt x="944" y="332"/>
                  </a:lnTo>
                  <a:lnTo>
                    <a:pt x="944" y="336"/>
                  </a:lnTo>
                  <a:lnTo>
                    <a:pt x="948" y="336"/>
                  </a:lnTo>
                  <a:lnTo>
                    <a:pt x="948" y="332"/>
                  </a:lnTo>
                  <a:lnTo>
                    <a:pt x="948" y="328"/>
                  </a:lnTo>
                  <a:lnTo>
                    <a:pt x="950" y="324"/>
                  </a:lnTo>
                  <a:lnTo>
                    <a:pt x="954" y="324"/>
                  </a:lnTo>
                  <a:lnTo>
                    <a:pt x="954" y="328"/>
                  </a:lnTo>
                  <a:lnTo>
                    <a:pt x="954" y="332"/>
                  </a:lnTo>
                  <a:lnTo>
                    <a:pt x="954" y="328"/>
                  </a:lnTo>
                  <a:lnTo>
                    <a:pt x="958" y="328"/>
                  </a:lnTo>
                  <a:lnTo>
                    <a:pt x="954" y="332"/>
                  </a:lnTo>
                  <a:lnTo>
                    <a:pt x="950" y="332"/>
                  </a:lnTo>
                  <a:lnTo>
                    <a:pt x="950" y="336"/>
                  </a:lnTo>
                  <a:lnTo>
                    <a:pt x="950" y="340"/>
                  </a:lnTo>
                  <a:lnTo>
                    <a:pt x="950" y="336"/>
                  </a:lnTo>
                  <a:lnTo>
                    <a:pt x="954" y="332"/>
                  </a:lnTo>
                  <a:lnTo>
                    <a:pt x="958" y="332"/>
                  </a:lnTo>
                  <a:lnTo>
                    <a:pt x="962" y="332"/>
                  </a:lnTo>
                  <a:lnTo>
                    <a:pt x="958" y="332"/>
                  </a:lnTo>
                  <a:lnTo>
                    <a:pt x="958" y="336"/>
                  </a:lnTo>
                  <a:lnTo>
                    <a:pt x="958" y="340"/>
                  </a:lnTo>
                  <a:lnTo>
                    <a:pt x="954" y="340"/>
                  </a:lnTo>
                  <a:lnTo>
                    <a:pt x="958" y="340"/>
                  </a:lnTo>
                  <a:lnTo>
                    <a:pt x="958" y="336"/>
                  </a:lnTo>
                  <a:lnTo>
                    <a:pt x="962" y="332"/>
                  </a:lnTo>
                  <a:lnTo>
                    <a:pt x="962" y="336"/>
                  </a:lnTo>
                  <a:lnTo>
                    <a:pt x="962" y="332"/>
                  </a:lnTo>
                  <a:lnTo>
                    <a:pt x="962" y="328"/>
                  </a:lnTo>
                  <a:lnTo>
                    <a:pt x="966" y="328"/>
                  </a:lnTo>
                  <a:lnTo>
                    <a:pt x="966" y="324"/>
                  </a:lnTo>
                  <a:lnTo>
                    <a:pt x="970" y="324"/>
                  </a:lnTo>
                  <a:lnTo>
                    <a:pt x="970" y="322"/>
                  </a:lnTo>
                  <a:lnTo>
                    <a:pt x="970" y="324"/>
                  </a:lnTo>
                  <a:lnTo>
                    <a:pt x="974" y="324"/>
                  </a:lnTo>
                  <a:lnTo>
                    <a:pt x="976" y="324"/>
                  </a:lnTo>
                  <a:lnTo>
                    <a:pt x="980" y="324"/>
                  </a:lnTo>
                  <a:lnTo>
                    <a:pt x="980" y="328"/>
                  </a:lnTo>
                  <a:lnTo>
                    <a:pt x="984" y="328"/>
                  </a:lnTo>
                  <a:lnTo>
                    <a:pt x="988" y="332"/>
                  </a:lnTo>
                  <a:lnTo>
                    <a:pt x="988" y="336"/>
                  </a:lnTo>
                  <a:lnTo>
                    <a:pt x="984" y="336"/>
                  </a:lnTo>
                  <a:lnTo>
                    <a:pt x="984" y="340"/>
                  </a:lnTo>
                  <a:lnTo>
                    <a:pt x="980" y="340"/>
                  </a:lnTo>
                  <a:lnTo>
                    <a:pt x="980" y="336"/>
                  </a:lnTo>
                  <a:lnTo>
                    <a:pt x="976" y="336"/>
                  </a:lnTo>
                  <a:lnTo>
                    <a:pt x="974" y="340"/>
                  </a:lnTo>
                  <a:lnTo>
                    <a:pt x="974" y="344"/>
                  </a:lnTo>
                  <a:lnTo>
                    <a:pt x="970" y="344"/>
                  </a:lnTo>
                  <a:lnTo>
                    <a:pt x="966" y="344"/>
                  </a:lnTo>
                  <a:lnTo>
                    <a:pt x="970" y="344"/>
                  </a:lnTo>
                  <a:lnTo>
                    <a:pt x="974" y="344"/>
                  </a:lnTo>
                  <a:lnTo>
                    <a:pt x="970" y="348"/>
                  </a:lnTo>
                  <a:lnTo>
                    <a:pt x="970" y="350"/>
                  </a:lnTo>
                  <a:lnTo>
                    <a:pt x="966" y="350"/>
                  </a:lnTo>
                  <a:lnTo>
                    <a:pt x="970" y="350"/>
                  </a:lnTo>
                  <a:lnTo>
                    <a:pt x="970" y="348"/>
                  </a:lnTo>
                  <a:lnTo>
                    <a:pt x="974" y="348"/>
                  </a:lnTo>
                  <a:lnTo>
                    <a:pt x="976" y="348"/>
                  </a:lnTo>
                  <a:lnTo>
                    <a:pt x="976" y="344"/>
                  </a:lnTo>
                  <a:lnTo>
                    <a:pt x="980" y="344"/>
                  </a:lnTo>
                  <a:lnTo>
                    <a:pt x="984" y="344"/>
                  </a:lnTo>
                  <a:lnTo>
                    <a:pt x="988" y="340"/>
                  </a:lnTo>
                  <a:lnTo>
                    <a:pt x="992" y="336"/>
                  </a:lnTo>
                  <a:lnTo>
                    <a:pt x="996" y="336"/>
                  </a:lnTo>
                  <a:lnTo>
                    <a:pt x="996" y="340"/>
                  </a:lnTo>
                  <a:lnTo>
                    <a:pt x="996" y="344"/>
                  </a:lnTo>
                  <a:lnTo>
                    <a:pt x="996" y="348"/>
                  </a:lnTo>
                  <a:lnTo>
                    <a:pt x="992" y="348"/>
                  </a:lnTo>
                  <a:lnTo>
                    <a:pt x="988" y="348"/>
                  </a:lnTo>
                  <a:lnTo>
                    <a:pt x="988" y="350"/>
                  </a:lnTo>
                  <a:lnTo>
                    <a:pt x="984" y="350"/>
                  </a:lnTo>
                  <a:lnTo>
                    <a:pt x="980" y="350"/>
                  </a:lnTo>
                  <a:lnTo>
                    <a:pt x="980" y="354"/>
                  </a:lnTo>
                  <a:lnTo>
                    <a:pt x="980" y="358"/>
                  </a:lnTo>
                  <a:lnTo>
                    <a:pt x="976" y="358"/>
                  </a:lnTo>
                  <a:lnTo>
                    <a:pt x="980" y="358"/>
                  </a:lnTo>
                  <a:lnTo>
                    <a:pt x="980" y="354"/>
                  </a:lnTo>
                  <a:lnTo>
                    <a:pt x="984" y="350"/>
                  </a:lnTo>
                  <a:lnTo>
                    <a:pt x="988" y="350"/>
                  </a:lnTo>
                  <a:lnTo>
                    <a:pt x="988" y="354"/>
                  </a:lnTo>
                  <a:lnTo>
                    <a:pt x="984" y="358"/>
                  </a:lnTo>
                  <a:lnTo>
                    <a:pt x="984" y="362"/>
                  </a:lnTo>
                  <a:lnTo>
                    <a:pt x="984" y="366"/>
                  </a:lnTo>
                  <a:lnTo>
                    <a:pt x="984" y="362"/>
                  </a:lnTo>
                  <a:lnTo>
                    <a:pt x="988" y="358"/>
                  </a:lnTo>
                  <a:lnTo>
                    <a:pt x="988" y="354"/>
                  </a:lnTo>
                  <a:lnTo>
                    <a:pt x="988" y="350"/>
                  </a:lnTo>
                  <a:lnTo>
                    <a:pt x="992" y="350"/>
                  </a:lnTo>
                  <a:lnTo>
                    <a:pt x="992" y="348"/>
                  </a:lnTo>
                  <a:lnTo>
                    <a:pt x="996" y="348"/>
                  </a:lnTo>
                  <a:lnTo>
                    <a:pt x="1000" y="348"/>
                  </a:lnTo>
                  <a:lnTo>
                    <a:pt x="1000" y="344"/>
                  </a:lnTo>
                  <a:lnTo>
                    <a:pt x="1004" y="344"/>
                  </a:lnTo>
                  <a:lnTo>
                    <a:pt x="1006" y="344"/>
                  </a:lnTo>
                  <a:lnTo>
                    <a:pt x="1006" y="348"/>
                  </a:lnTo>
                  <a:lnTo>
                    <a:pt x="1004" y="348"/>
                  </a:lnTo>
                  <a:lnTo>
                    <a:pt x="1004" y="350"/>
                  </a:lnTo>
                  <a:lnTo>
                    <a:pt x="1000" y="350"/>
                  </a:lnTo>
                  <a:lnTo>
                    <a:pt x="1000" y="354"/>
                  </a:lnTo>
                  <a:lnTo>
                    <a:pt x="1000" y="350"/>
                  </a:lnTo>
                  <a:lnTo>
                    <a:pt x="1004" y="350"/>
                  </a:lnTo>
                  <a:lnTo>
                    <a:pt x="1004" y="348"/>
                  </a:lnTo>
                  <a:lnTo>
                    <a:pt x="1006" y="348"/>
                  </a:lnTo>
                  <a:lnTo>
                    <a:pt x="1010" y="348"/>
                  </a:lnTo>
                  <a:lnTo>
                    <a:pt x="1014" y="348"/>
                  </a:lnTo>
                  <a:lnTo>
                    <a:pt x="1018" y="348"/>
                  </a:lnTo>
                  <a:lnTo>
                    <a:pt x="1022" y="350"/>
                  </a:lnTo>
                  <a:lnTo>
                    <a:pt x="1026" y="350"/>
                  </a:lnTo>
                  <a:lnTo>
                    <a:pt x="1030" y="350"/>
                  </a:lnTo>
                  <a:lnTo>
                    <a:pt x="1030" y="354"/>
                  </a:lnTo>
                  <a:lnTo>
                    <a:pt x="1026" y="354"/>
                  </a:lnTo>
                  <a:lnTo>
                    <a:pt x="1022" y="354"/>
                  </a:lnTo>
                  <a:lnTo>
                    <a:pt x="1022" y="358"/>
                  </a:lnTo>
                  <a:lnTo>
                    <a:pt x="1018" y="358"/>
                  </a:lnTo>
                  <a:lnTo>
                    <a:pt x="1014" y="358"/>
                  </a:lnTo>
                  <a:lnTo>
                    <a:pt x="1010" y="358"/>
                  </a:lnTo>
                  <a:lnTo>
                    <a:pt x="1010" y="362"/>
                  </a:lnTo>
                  <a:lnTo>
                    <a:pt x="1006" y="362"/>
                  </a:lnTo>
                  <a:lnTo>
                    <a:pt x="1004" y="362"/>
                  </a:lnTo>
                  <a:lnTo>
                    <a:pt x="1004" y="366"/>
                  </a:lnTo>
                  <a:lnTo>
                    <a:pt x="1006" y="366"/>
                  </a:lnTo>
                  <a:lnTo>
                    <a:pt x="1004" y="366"/>
                  </a:lnTo>
                  <a:lnTo>
                    <a:pt x="1000" y="370"/>
                  </a:lnTo>
                  <a:lnTo>
                    <a:pt x="1004" y="370"/>
                  </a:lnTo>
                  <a:lnTo>
                    <a:pt x="1004" y="366"/>
                  </a:lnTo>
                  <a:lnTo>
                    <a:pt x="1006" y="366"/>
                  </a:lnTo>
                  <a:lnTo>
                    <a:pt x="1006" y="362"/>
                  </a:lnTo>
                  <a:lnTo>
                    <a:pt x="1010" y="362"/>
                  </a:lnTo>
                  <a:lnTo>
                    <a:pt x="1014" y="362"/>
                  </a:lnTo>
                  <a:lnTo>
                    <a:pt x="1018" y="362"/>
                  </a:lnTo>
                  <a:lnTo>
                    <a:pt x="1022" y="362"/>
                  </a:lnTo>
                  <a:lnTo>
                    <a:pt x="1026" y="362"/>
                  </a:lnTo>
                  <a:lnTo>
                    <a:pt x="1022" y="366"/>
                  </a:lnTo>
                  <a:lnTo>
                    <a:pt x="1018" y="366"/>
                  </a:lnTo>
                  <a:lnTo>
                    <a:pt x="1014" y="370"/>
                  </a:lnTo>
                  <a:lnTo>
                    <a:pt x="1010" y="370"/>
                  </a:lnTo>
                  <a:lnTo>
                    <a:pt x="1006" y="370"/>
                  </a:lnTo>
                  <a:lnTo>
                    <a:pt x="1004" y="374"/>
                  </a:lnTo>
                  <a:lnTo>
                    <a:pt x="1004" y="378"/>
                  </a:lnTo>
                  <a:lnTo>
                    <a:pt x="1006" y="374"/>
                  </a:lnTo>
                  <a:lnTo>
                    <a:pt x="1006" y="370"/>
                  </a:lnTo>
                  <a:lnTo>
                    <a:pt x="1010" y="370"/>
                  </a:lnTo>
                  <a:lnTo>
                    <a:pt x="1014" y="370"/>
                  </a:lnTo>
                  <a:lnTo>
                    <a:pt x="1018" y="370"/>
                  </a:lnTo>
                  <a:lnTo>
                    <a:pt x="1018" y="366"/>
                  </a:lnTo>
                  <a:lnTo>
                    <a:pt x="1022" y="366"/>
                  </a:lnTo>
                  <a:lnTo>
                    <a:pt x="1026" y="366"/>
                  </a:lnTo>
                  <a:lnTo>
                    <a:pt x="1030" y="366"/>
                  </a:lnTo>
                  <a:lnTo>
                    <a:pt x="1030" y="362"/>
                  </a:lnTo>
                  <a:lnTo>
                    <a:pt x="1030" y="358"/>
                  </a:lnTo>
                  <a:lnTo>
                    <a:pt x="1032" y="358"/>
                  </a:lnTo>
                  <a:lnTo>
                    <a:pt x="1036" y="358"/>
                  </a:lnTo>
                  <a:lnTo>
                    <a:pt x="1036" y="362"/>
                  </a:lnTo>
                  <a:lnTo>
                    <a:pt x="1040" y="362"/>
                  </a:lnTo>
                  <a:lnTo>
                    <a:pt x="1040" y="366"/>
                  </a:lnTo>
                  <a:lnTo>
                    <a:pt x="1044" y="366"/>
                  </a:lnTo>
                  <a:lnTo>
                    <a:pt x="1044" y="370"/>
                  </a:lnTo>
                  <a:lnTo>
                    <a:pt x="1044" y="374"/>
                  </a:lnTo>
                  <a:lnTo>
                    <a:pt x="1040" y="374"/>
                  </a:lnTo>
                  <a:lnTo>
                    <a:pt x="1036" y="374"/>
                  </a:lnTo>
                  <a:lnTo>
                    <a:pt x="1036" y="370"/>
                  </a:lnTo>
                  <a:lnTo>
                    <a:pt x="1032" y="370"/>
                  </a:lnTo>
                  <a:lnTo>
                    <a:pt x="1032" y="374"/>
                  </a:lnTo>
                  <a:lnTo>
                    <a:pt x="1030" y="374"/>
                  </a:lnTo>
                  <a:lnTo>
                    <a:pt x="1026" y="374"/>
                  </a:lnTo>
                  <a:lnTo>
                    <a:pt x="1022" y="378"/>
                  </a:lnTo>
                  <a:lnTo>
                    <a:pt x="1018" y="378"/>
                  </a:lnTo>
                  <a:lnTo>
                    <a:pt x="1014" y="378"/>
                  </a:lnTo>
                  <a:lnTo>
                    <a:pt x="1010" y="378"/>
                  </a:lnTo>
                  <a:lnTo>
                    <a:pt x="1006" y="378"/>
                  </a:lnTo>
                  <a:lnTo>
                    <a:pt x="1004" y="378"/>
                  </a:lnTo>
                  <a:lnTo>
                    <a:pt x="1006" y="378"/>
                  </a:lnTo>
                  <a:lnTo>
                    <a:pt x="1010" y="378"/>
                  </a:lnTo>
                  <a:lnTo>
                    <a:pt x="1014" y="378"/>
                  </a:lnTo>
                  <a:lnTo>
                    <a:pt x="1018" y="378"/>
                  </a:lnTo>
                  <a:lnTo>
                    <a:pt x="1022" y="378"/>
                  </a:lnTo>
                  <a:lnTo>
                    <a:pt x="1026" y="378"/>
                  </a:lnTo>
                  <a:lnTo>
                    <a:pt x="1030" y="378"/>
                  </a:lnTo>
                  <a:lnTo>
                    <a:pt x="1032" y="380"/>
                  </a:lnTo>
                  <a:lnTo>
                    <a:pt x="1036" y="380"/>
                  </a:lnTo>
                  <a:lnTo>
                    <a:pt x="1036" y="378"/>
                  </a:lnTo>
                  <a:lnTo>
                    <a:pt x="1040" y="380"/>
                  </a:lnTo>
                  <a:lnTo>
                    <a:pt x="1044" y="380"/>
                  </a:lnTo>
                  <a:lnTo>
                    <a:pt x="1048" y="380"/>
                  </a:lnTo>
                  <a:lnTo>
                    <a:pt x="1052" y="380"/>
                  </a:lnTo>
                  <a:lnTo>
                    <a:pt x="1052" y="384"/>
                  </a:lnTo>
                  <a:lnTo>
                    <a:pt x="1052" y="388"/>
                  </a:lnTo>
                  <a:lnTo>
                    <a:pt x="1048" y="388"/>
                  </a:lnTo>
                  <a:lnTo>
                    <a:pt x="1044" y="384"/>
                  </a:lnTo>
                  <a:lnTo>
                    <a:pt x="1040" y="384"/>
                  </a:lnTo>
                  <a:lnTo>
                    <a:pt x="1040" y="388"/>
                  </a:lnTo>
                  <a:lnTo>
                    <a:pt x="1036" y="388"/>
                  </a:lnTo>
                  <a:lnTo>
                    <a:pt x="1032" y="384"/>
                  </a:lnTo>
                  <a:lnTo>
                    <a:pt x="1030" y="384"/>
                  </a:lnTo>
                  <a:lnTo>
                    <a:pt x="1026" y="384"/>
                  </a:lnTo>
                  <a:lnTo>
                    <a:pt x="1022" y="384"/>
                  </a:lnTo>
                  <a:lnTo>
                    <a:pt x="1022" y="380"/>
                  </a:lnTo>
                  <a:lnTo>
                    <a:pt x="1018" y="380"/>
                  </a:lnTo>
                  <a:lnTo>
                    <a:pt x="1014" y="384"/>
                  </a:lnTo>
                  <a:lnTo>
                    <a:pt x="1018" y="384"/>
                  </a:lnTo>
                  <a:lnTo>
                    <a:pt x="1018" y="380"/>
                  </a:lnTo>
                  <a:lnTo>
                    <a:pt x="1022" y="384"/>
                  </a:lnTo>
                  <a:lnTo>
                    <a:pt x="1026" y="384"/>
                  </a:lnTo>
                  <a:lnTo>
                    <a:pt x="1030" y="384"/>
                  </a:lnTo>
                  <a:lnTo>
                    <a:pt x="1032" y="384"/>
                  </a:lnTo>
                  <a:lnTo>
                    <a:pt x="1030" y="384"/>
                  </a:lnTo>
                  <a:lnTo>
                    <a:pt x="1026" y="384"/>
                  </a:lnTo>
                  <a:lnTo>
                    <a:pt x="1022" y="384"/>
                  </a:lnTo>
                  <a:lnTo>
                    <a:pt x="1018" y="384"/>
                  </a:lnTo>
                  <a:lnTo>
                    <a:pt x="1022" y="384"/>
                  </a:lnTo>
                  <a:lnTo>
                    <a:pt x="1026" y="384"/>
                  </a:lnTo>
                  <a:lnTo>
                    <a:pt x="1022" y="388"/>
                  </a:lnTo>
                  <a:lnTo>
                    <a:pt x="1018" y="388"/>
                  </a:lnTo>
                  <a:lnTo>
                    <a:pt x="1018" y="392"/>
                  </a:lnTo>
                  <a:lnTo>
                    <a:pt x="1022" y="388"/>
                  </a:lnTo>
                  <a:lnTo>
                    <a:pt x="1026" y="388"/>
                  </a:lnTo>
                  <a:lnTo>
                    <a:pt x="1030" y="388"/>
                  </a:lnTo>
                  <a:lnTo>
                    <a:pt x="1032" y="388"/>
                  </a:lnTo>
                  <a:lnTo>
                    <a:pt x="1036" y="392"/>
                  </a:lnTo>
                  <a:lnTo>
                    <a:pt x="1032" y="392"/>
                  </a:lnTo>
                  <a:lnTo>
                    <a:pt x="1030" y="392"/>
                  </a:lnTo>
                  <a:lnTo>
                    <a:pt x="1026" y="392"/>
                  </a:lnTo>
                  <a:lnTo>
                    <a:pt x="1030" y="392"/>
                  </a:lnTo>
                  <a:lnTo>
                    <a:pt x="1032" y="392"/>
                  </a:lnTo>
                  <a:lnTo>
                    <a:pt x="1032" y="396"/>
                  </a:lnTo>
                  <a:lnTo>
                    <a:pt x="1030" y="396"/>
                  </a:lnTo>
                  <a:lnTo>
                    <a:pt x="1030" y="392"/>
                  </a:lnTo>
                  <a:lnTo>
                    <a:pt x="1026" y="392"/>
                  </a:lnTo>
                  <a:lnTo>
                    <a:pt x="1026" y="396"/>
                  </a:lnTo>
                  <a:lnTo>
                    <a:pt x="1030" y="396"/>
                  </a:lnTo>
                  <a:lnTo>
                    <a:pt x="1032" y="396"/>
                  </a:lnTo>
                  <a:lnTo>
                    <a:pt x="1036" y="396"/>
                  </a:lnTo>
                  <a:lnTo>
                    <a:pt x="1032" y="396"/>
                  </a:lnTo>
                  <a:lnTo>
                    <a:pt x="1030" y="396"/>
                  </a:lnTo>
                  <a:lnTo>
                    <a:pt x="1026" y="396"/>
                  </a:lnTo>
                  <a:lnTo>
                    <a:pt x="1022" y="396"/>
                  </a:lnTo>
                  <a:lnTo>
                    <a:pt x="1018" y="396"/>
                  </a:lnTo>
                  <a:lnTo>
                    <a:pt x="1014" y="396"/>
                  </a:lnTo>
                  <a:lnTo>
                    <a:pt x="1018" y="396"/>
                  </a:lnTo>
                  <a:lnTo>
                    <a:pt x="1014" y="396"/>
                  </a:lnTo>
                  <a:lnTo>
                    <a:pt x="1018" y="396"/>
                  </a:lnTo>
                  <a:lnTo>
                    <a:pt x="1030" y="400"/>
                  </a:lnTo>
                  <a:lnTo>
                    <a:pt x="1032" y="400"/>
                  </a:lnTo>
                  <a:lnTo>
                    <a:pt x="1030" y="400"/>
                  </a:lnTo>
                  <a:lnTo>
                    <a:pt x="1026" y="400"/>
                  </a:lnTo>
                  <a:lnTo>
                    <a:pt x="1022" y="400"/>
                  </a:lnTo>
                  <a:lnTo>
                    <a:pt x="1026" y="400"/>
                  </a:lnTo>
                  <a:lnTo>
                    <a:pt x="1026" y="404"/>
                  </a:lnTo>
                  <a:lnTo>
                    <a:pt x="1022" y="404"/>
                  </a:lnTo>
                  <a:lnTo>
                    <a:pt x="1026" y="404"/>
                  </a:lnTo>
                  <a:lnTo>
                    <a:pt x="1026" y="400"/>
                  </a:lnTo>
                  <a:lnTo>
                    <a:pt x="1030" y="400"/>
                  </a:lnTo>
                  <a:lnTo>
                    <a:pt x="1030" y="404"/>
                  </a:lnTo>
                  <a:lnTo>
                    <a:pt x="1032" y="404"/>
                  </a:lnTo>
                  <a:lnTo>
                    <a:pt x="1036" y="404"/>
                  </a:lnTo>
                  <a:lnTo>
                    <a:pt x="1040" y="404"/>
                  </a:lnTo>
                  <a:lnTo>
                    <a:pt x="1036" y="404"/>
                  </a:lnTo>
                  <a:lnTo>
                    <a:pt x="1036" y="408"/>
                  </a:lnTo>
                  <a:lnTo>
                    <a:pt x="1040" y="408"/>
                  </a:lnTo>
                  <a:lnTo>
                    <a:pt x="1040" y="404"/>
                  </a:lnTo>
                  <a:lnTo>
                    <a:pt x="1044" y="404"/>
                  </a:lnTo>
                  <a:lnTo>
                    <a:pt x="1044" y="408"/>
                  </a:lnTo>
                  <a:lnTo>
                    <a:pt x="1040" y="408"/>
                  </a:lnTo>
                  <a:lnTo>
                    <a:pt x="1044" y="408"/>
                  </a:lnTo>
                  <a:lnTo>
                    <a:pt x="1044" y="404"/>
                  </a:lnTo>
                  <a:lnTo>
                    <a:pt x="1048" y="404"/>
                  </a:lnTo>
                  <a:lnTo>
                    <a:pt x="1052" y="404"/>
                  </a:lnTo>
                  <a:lnTo>
                    <a:pt x="1052" y="408"/>
                  </a:lnTo>
                  <a:lnTo>
                    <a:pt x="1048" y="408"/>
                  </a:lnTo>
                  <a:lnTo>
                    <a:pt x="1044" y="408"/>
                  </a:lnTo>
                  <a:lnTo>
                    <a:pt x="1040" y="408"/>
                  </a:lnTo>
                  <a:lnTo>
                    <a:pt x="1036" y="408"/>
                  </a:lnTo>
                  <a:lnTo>
                    <a:pt x="1032" y="408"/>
                  </a:lnTo>
                  <a:lnTo>
                    <a:pt x="1032" y="410"/>
                  </a:lnTo>
                  <a:lnTo>
                    <a:pt x="1036" y="410"/>
                  </a:lnTo>
                  <a:lnTo>
                    <a:pt x="1036" y="408"/>
                  </a:lnTo>
                  <a:lnTo>
                    <a:pt x="1040" y="408"/>
                  </a:lnTo>
                  <a:lnTo>
                    <a:pt x="1040" y="410"/>
                  </a:lnTo>
                  <a:lnTo>
                    <a:pt x="1036" y="410"/>
                  </a:lnTo>
                  <a:lnTo>
                    <a:pt x="1040" y="410"/>
                  </a:lnTo>
                  <a:lnTo>
                    <a:pt x="1040" y="408"/>
                  </a:lnTo>
                  <a:lnTo>
                    <a:pt x="1044" y="408"/>
                  </a:lnTo>
                  <a:lnTo>
                    <a:pt x="1048" y="408"/>
                  </a:lnTo>
                  <a:lnTo>
                    <a:pt x="1044" y="408"/>
                  </a:lnTo>
                  <a:lnTo>
                    <a:pt x="1044" y="410"/>
                  </a:lnTo>
                  <a:lnTo>
                    <a:pt x="1040" y="410"/>
                  </a:lnTo>
                  <a:lnTo>
                    <a:pt x="1044" y="410"/>
                  </a:lnTo>
                  <a:lnTo>
                    <a:pt x="1040" y="410"/>
                  </a:lnTo>
                  <a:lnTo>
                    <a:pt x="1036" y="410"/>
                  </a:lnTo>
                  <a:lnTo>
                    <a:pt x="1040" y="410"/>
                  </a:lnTo>
                  <a:lnTo>
                    <a:pt x="1040" y="414"/>
                  </a:lnTo>
                  <a:lnTo>
                    <a:pt x="1044" y="410"/>
                  </a:lnTo>
                  <a:lnTo>
                    <a:pt x="1048" y="408"/>
                  </a:lnTo>
                  <a:lnTo>
                    <a:pt x="1048" y="410"/>
                  </a:lnTo>
                  <a:lnTo>
                    <a:pt x="1052" y="410"/>
                  </a:lnTo>
                  <a:lnTo>
                    <a:pt x="1048" y="414"/>
                  </a:lnTo>
                  <a:lnTo>
                    <a:pt x="1052" y="414"/>
                  </a:lnTo>
                  <a:lnTo>
                    <a:pt x="1052" y="410"/>
                  </a:lnTo>
                  <a:lnTo>
                    <a:pt x="1052" y="414"/>
                  </a:lnTo>
                  <a:lnTo>
                    <a:pt x="1052" y="418"/>
                  </a:lnTo>
                  <a:lnTo>
                    <a:pt x="1052" y="414"/>
                  </a:lnTo>
                  <a:lnTo>
                    <a:pt x="1052" y="410"/>
                  </a:lnTo>
                  <a:lnTo>
                    <a:pt x="1056" y="410"/>
                  </a:lnTo>
                  <a:lnTo>
                    <a:pt x="1056" y="414"/>
                  </a:lnTo>
                  <a:lnTo>
                    <a:pt x="1060" y="414"/>
                  </a:lnTo>
                  <a:lnTo>
                    <a:pt x="1056" y="414"/>
                  </a:lnTo>
                  <a:lnTo>
                    <a:pt x="1056" y="418"/>
                  </a:lnTo>
                  <a:lnTo>
                    <a:pt x="1052" y="418"/>
                  </a:lnTo>
                  <a:lnTo>
                    <a:pt x="1056" y="422"/>
                  </a:lnTo>
                  <a:lnTo>
                    <a:pt x="1056" y="418"/>
                  </a:lnTo>
                  <a:lnTo>
                    <a:pt x="1060" y="418"/>
                  </a:lnTo>
                  <a:lnTo>
                    <a:pt x="1062" y="414"/>
                  </a:lnTo>
                  <a:lnTo>
                    <a:pt x="1062" y="410"/>
                  </a:lnTo>
                  <a:lnTo>
                    <a:pt x="1062" y="414"/>
                  </a:lnTo>
                  <a:lnTo>
                    <a:pt x="1062" y="418"/>
                  </a:lnTo>
                  <a:lnTo>
                    <a:pt x="1060" y="418"/>
                  </a:lnTo>
                  <a:lnTo>
                    <a:pt x="1062" y="418"/>
                  </a:lnTo>
                  <a:lnTo>
                    <a:pt x="1062" y="422"/>
                  </a:lnTo>
                  <a:lnTo>
                    <a:pt x="1060" y="422"/>
                  </a:lnTo>
                  <a:lnTo>
                    <a:pt x="1060" y="426"/>
                  </a:lnTo>
                  <a:lnTo>
                    <a:pt x="1062" y="426"/>
                  </a:lnTo>
                  <a:lnTo>
                    <a:pt x="1062" y="422"/>
                  </a:lnTo>
                  <a:lnTo>
                    <a:pt x="1062" y="418"/>
                  </a:lnTo>
                  <a:lnTo>
                    <a:pt x="1066" y="414"/>
                  </a:lnTo>
                  <a:lnTo>
                    <a:pt x="1070" y="414"/>
                  </a:lnTo>
                  <a:lnTo>
                    <a:pt x="1070" y="418"/>
                  </a:lnTo>
                  <a:lnTo>
                    <a:pt x="1066" y="418"/>
                  </a:lnTo>
                  <a:lnTo>
                    <a:pt x="1066" y="422"/>
                  </a:lnTo>
                  <a:lnTo>
                    <a:pt x="1070" y="422"/>
                  </a:lnTo>
                  <a:lnTo>
                    <a:pt x="1070" y="426"/>
                  </a:lnTo>
                  <a:lnTo>
                    <a:pt x="1070" y="422"/>
                  </a:lnTo>
                  <a:lnTo>
                    <a:pt x="1066" y="422"/>
                  </a:lnTo>
                  <a:lnTo>
                    <a:pt x="1070" y="418"/>
                  </a:lnTo>
                  <a:lnTo>
                    <a:pt x="1074" y="418"/>
                  </a:lnTo>
                  <a:lnTo>
                    <a:pt x="1074" y="414"/>
                  </a:lnTo>
                  <a:lnTo>
                    <a:pt x="1076" y="418"/>
                  </a:lnTo>
                  <a:lnTo>
                    <a:pt x="1074" y="418"/>
                  </a:lnTo>
                  <a:lnTo>
                    <a:pt x="1074" y="422"/>
                  </a:lnTo>
                  <a:lnTo>
                    <a:pt x="1074" y="426"/>
                  </a:lnTo>
                  <a:lnTo>
                    <a:pt x="1074" y="422"/>
                  </a:lnTo>
                  <a:lnTo>
                    <a:pt x="1076" y="422"/>
                  </a:lnTo>
                  <a:lnTo>
                    <a:pt x="1076" y="426"/>
                  </a:lnTo>
                  <a:lnTo>
                    <a:pt x="1076" y="422"/>
                  </a:lnTo>
                  <a:lnTo>
                    <a:pt x="1080" y="422"/>
                  </a:lnTo>
                  <a:lnTo>
                    <a:pt x="1084" y="422"/>
                  </a:lnTo>
                  <a:lnTo>
                    <a:pt x="1080" y="422"/>
                  </a:lnTo>
                  <a:lnTo>
                    <a:pt x="1080" y="426"/>
                  </a:lnTo>
                  <a:lnTo>
                    <a:pt x="1080" y="422"/>
                  </a:lnTo>
                  <a:lnTo>
                    <a:pt x="1084" y="422"/>
                  </a:lnTo>
                  <a:lnTo>
                    <a:pt x="1088" y="426"/>
                  </a:lnTo>
                  <a:lnTo>
                    <a:pt x="1088" y="430"/>
                  </a:lnTo>
                  <a:lnTo>
                    <a:pt x="1084" y="430"/>
                  </a:lnTo>
                  <a:lnTo>
                    <a:pt x="1080" y="430"/>
                  </a:lnTo>
                  <a:lnTo>
                    <a:pt x="1084" y="430"/>
                  </a:lnTo>
                  <a:lnTo>
                    <a:pt x="1088" y="430"/>
                  </a:lnTo>
                  <a:lnTo>
                    <a:pt x="1088" y="434"/>
                  </a:lnTo>
                  <a:lnTo>
                    <a:pt x="1084" y="434"/>
                  </a:lnTo>
                  <a:lnTo>
                    <a:pt x="1080" y="434"/>
                  </a:lnTo>
                  <a:lnTo>
                    <a:pt x="1076" y="434"/>
                  </a:lnTo>
                  <a:lnTo>
                    <a:pt x="1080" y="434"/>
                  </a:lnTo>
                  <a:lnTo>
                    <a:pt x="1084" y="434"/>
                  </a:lnTo>
                  <a:lnTo>
                    <a:pt x="1080" y="434"/>
                  </a:lnTo>
                  <a:lnTo>
                    <a:pt x="1076" y="436"/>
                  </a:lnTo>
                  <a:lnTo>
                    <a:pt x="1080" y="436"/>
                  </a:lnTo>
                  <a:lnTo>
                    <a:pt x="1084" y="436"/>
                  </a:lnTo>
                  <a:lnTo>
                    <a:pt x="1084" y="434"/>
                  </a:lnTo>
                  <a:lnTo>
                    <a:pt x="1088" y="434"/>
                  </a:lnTo>
                  <a:lnTo>
                    <a:pt x="1088" y="436"/>
                  </a:lnTo>
                  <a:lnTo>
                    <a:pt x="1084" y="436"/>
                  </a:lnTo>
                  <a:lnTo>
                    <a:pt x="1080" y="436"/>
                  </a:lnTo>
                  <a:lnTo>
                    <a:pt x="1076" y="440"/>
                  </a:lnTo>
                  <a:lnTo>
                    <a:pt x="1080" y="440"/>
                  </a:lnTo>
                  <a:lnTo>
                    <a:pt x="1080" y="436"/>
                  </a:lnTo>
                  <a:lnTo>
                    <a:pt x="1084" y="436"/>
                  </a:lnTo>
                  <a:lnTo>
                    <a:pt x="1088" y="436"/>
                  </a:lnTo>
                  <a:lnTo>
                    <a:pt x="1092" y="436"/>
                  </a:lnTo>
                  <a:lnTo>
                    <a:pt x="1092" y="434"/>
                  </a:lnTo>
                  <a:lnTo>
                    <a:pt x="1096" y="436"/>
                  </a:lnTo>
                  <a:lnTo>
                    <a:pt x="1096" y="440"/>
                  </a:lnTo>
                  <a:lnTo>
                    <a:pt x="1092" y="440"/>
                  </a:lnTo>
                  <a:lnTo>
                    <a:pt x="1096" y="440"/>
                  </a:lnTo>
                  <a:lnTo>
                    <a:pt x="1096" y="436"/>
                  </a:lnTo>
                  <a:lnTo>
                    <a:pt x="1100" y="434"/>
                  </a:lnTo>
                  <a:lnTo>
                    <a:pt x="1104" y="434"/>
                  </a:lnTo>
                  <a:lnTo>
                    <a:pt x="1104" y="436"/>
                  </a:lnTo>
                  <a:lnTo>
                    <a:pt x="1100" y="436"/>
                  </a:lnTo>
                  <a:lnTo>
                    <a:pt x="1100" y="440"/>
                  </a:lnTo>
                  <a:lnTo>
                    <a:pt x="1096" y="444"/>
                  </a:lnTo>
                  <a:lnTo>
                    <a:pt x="1092" y="444"/>
                  </a:lnTo>
                  <a:lnTo>
                    <a:pt x="1096" y="444"/>
                  </a:lnTo>
                  <a:lnTo>
                    <a:pt x="1096" y="448"/>
                  </a:lnTo>
                  <a:lnTo>
                    <a:pt x="1100" y="444"/>
                  </a:lnTo>
                  <a:lnTo>
                    <a:pt x="1104" y="440"/>
                  </a:lnTo>
                  <a:lnTo>
                    <a:pt x="1106" y="440"/>
                  </a:lnTo>
                  <a:lnTo>
                    <a:pt x="1106" y="444"/>
                  </a:lnTo>
                  <a:lnTo>
                    <a:pt x="1106" y="448"/>
                  </a:lnTo>
                  <a:lnTo>
                    <a:pt x="1104" y="448"/>
                  </a:lnTo>
                  <a:lnTo>
                    <a:pt x="1106" y="448"/>
                  </a:lnTo>
                  <a:lnTo>
                    <a:pt x="1106" y="444"/>
                  </a:lnTo>
                  <a:lnTo>
                    <a:pt x="1106" y="440"/>
                  </a:lnTo>
                  <a:lnTo>
                    <a:pt x="1110" y="440"/>
                  </a:lnTo>
                  <a:lnTo>
                    <a:pt x="1110" y="444"/>
                  </a:lnTo>
                  <a:lnTo>
                    <a:pt x="1114" y="448"/>
                  </a:lnTo>
                  <a:lnTo>
                    <a:pt x="1110" y="444"/>
                  </a:lnTo>
                  <a:lnTo>
                    <a:pt x="1110" y="440"/>
                  </a:lnTo>
                  <a:lnTo>
                    <a:pt x="1114" y="440"/>
                  </a:lnTo>
                  <a:lnTo>
                    <a:pt x="1118" y="440"/>
                  </a:lnTo>
                  <a:lnTo>
                    <a:pt x="1114" y="444"/>
                  </a:lnTo>
                  <a:lnTo>
                    <a:pt x="1118" y="444"/>
                  </a:lnTo>
                  <a:lnTo>
                    <a:pt x="1118" y="440"/>
                  </a:lnTo>
                  <a:lnTo>
                    <a:pt x="1122" y="440"/>
                  </a:lnTo>
                  <a:lnTo>
                    <a:pt x="1122" y="444"/>
                  </a:lnTo>
                  <a:lnTo>
                    <a:pt x="1126" y="448"/>
                  </a:lnTo>
                  <a:lnTo>
                    <a:pt x="1130" y="452"/>
                  </a:lnTo>
                  <a:lnTo>
                    <a:pt x="1126" y="452"/>
                  </a:lnTo>
                  <a:lnTo>
                    <a:pt x="1122" y="452"/>
                  </a:lnTo>
                  <a:lnTo>
                    <a:pt x="1122" y="448"/>
                  </a:lnTo>
                  <a:lnTo>
                    <a:pt x="1118" y="448"/>
                  </a:lnTo>
                  <a:lnTo>
                    <a:pt x="1114" y="452"/>
                  </a:lnTo>
                  <a:lnTo>
                    <a:pt x="1118" y="452"/>
                  </a:lnTo>
                  <a:lnTo>
                    <a:pt x="1118" y="448"/>
                  </a:lnTo>
                  <a:lnTo>
                    <a:pt x="1118" y="452"/>
                  </a:lnTo>
                  <a:lnTo>
                    <a:pt x="1122" y="452"/>
                  </a:lnTo>
                  <a:lnTo>
                    <a:pt x="1122" y="456"/>
                  </a:lnTo>
                  <a:lnTo>
                    <a:pt x="1118" y="456"/>
                  </a:lnTo>
                  <a:lnTo>
                    <a:pt x="1122" y="456"/>
                  </a:lnTo>
                  <a:lnTo>
                    <a:pt x="1126" y="456"/>
                  </a:lnTo>
                  <a:lnTo>
                    <a:pt x="1122" y="456"/>
                  </a:lnTo>
                  <a:lnTo>
                    <a:pt x="1118" y="460"/>
                  </a:lnTo>
                  <a:lnTo>
                    <a:pt x="1114" y="460"/>
                  </a:lnTo>
                  <a:lnTo>
                    <a:pt x="1114" y="456"/>
                  </a:lnTo>
                  <a:lnTo>
                    <a:pt x="1110" y="456"/>
                  </a:lnTo>
                  <a:lnTo>
                    <a:pt x="1106" y="456"/>
                  </a:lnTo>
                  <a:lnTo>
                    <a:pt x="1110" y="456"/>
                  </a:lnTo>
                  <a:lnTo>
                    <a:pt x="1110" y="460"/>
                  </a:lnTo>
                  <a:lnTo>
                    <a:pt x="1114" y="460"/>
                  </a:lnTo>
                  <a:lnTo>
                    <a:pt x="1110" y="460"/>
                  </a:lnTo>
                  <a:lnTo>
                    <a:pt x="1106" y="460"/>
                  </a:lnTo>
                  <a:lnTo>
                    <a:pt x="1104" y="456"/>
                  </a:lnTo>
                  <a:lnTo>
                    <a:pt x="1106" y="460"/>
                  </a:lnTo>
                  <a:lnTo>
                    <a:pt x="1110" y="460"/>
                  </a:lnTo>
                  <a:lnTo>
                    <a:pt x="1114" y="464"/>
                  </a:lnTo>
                  <a:lnTo>
                    <a:pt x="1118" y="464"/>
                  </a:lnTo>
                  <a:lnTo>
                    <a:pt x="1114" y="466"/>
                  </a:lnTo>
                  <a:lnTo>
                    <a:pt x="1110" y="466"/>
                  </a:lnTo>
                  <a:lnTo>
                    <a:pt x="1110" y="464"/>
                  </a:lnTo>
                  <a:lnTo>
                    <a:pt x="1106" y="464"/>
                  </a:lnTo>
                  <a:lnTo>
                    <a:pt x="1104" y="464"/>
                  </a:lnTo>
                  <a:lnTo>
                    <a:pt x="1106" y="464"/>
                  </a:lnTo>
                  <a:lnTo>
                    <a:pt x="1106" y="466"/>
                  </a:lnTo>
                  <a:lnTo>
                    <a:pt x="1110" y="466"/>
                  </a:lnTo>
                  <a:lnTo>
                    <a:pt x="1114" y="470"/>
                  </a:lnTo>
                  <a:lnTo>
                    <a:pt x="1110" y="470"/>
                  </a:lnTo>
                  <a:lnTo>
                    <a:pt x="1106" y="470"/>
                  </a:lnTo>
                  <a:lnTo>
                    <a:pt x="1106" y="466"/>
                  </a:lnTo>
                  <a:lnTo>
                    <a:pt x="1104" y="466"/>
                  </a:lnTo>
                  <a:lnTo>
                    <a:pt x="1106" y="470"/>
                  </a:lnTo>
                  <a:lnTo>
                    <a:pt x="1110" y="470"/>
                  </a:lnTo>
                  <a:lnTo>
                    <a:pt x="1106" y="470"/>
                  </a:lnTo>
                  <a:lnTo>
                    <a:pt x="1106" y="474"/>
                  </a:lnTo>
                  <a:lnTo>
                    <a:pt x="1104" y="474"/>
                  </a:lnTo>
                  <a:lnTo>
                    <a:pt x="1104" y="470"/>
                  </a:lnTo>
                  <a:lnTo>
                    <a:pt x="1104" y="474"/>
                  </a:lnTo>
                  <a:lnTo>
                    <a:pt x="1100" y="474"/>
                  </a:lnTo>
                  <a:lnTo>
                    <a:pt x="1096" y="470"/>
                  </a:lnTo>
                  <a:lnTo>
                    <a:pt x="1100" y="474"/>
                  </a:lnTo>
                  <a:lnTo>
                    <a:pt x="1096" y="474"/>
                  </a:lnTo>
                  <a:lnTo>
                    <a:pt x="1092" y="474"/>
                  </a:lnTo>
                  <a:lnTo>
                    <a:pt x="1096" y="474"/>
                  </a:lnTo>
                  <a:lnTo>
                    <a:pt x="1100" y="474"/>
                  </a:lnTo>
                  <a:lnTo>
                    <a:pt x="1100" y="478"/>
                  </a:lnTo>
                  <a:lnTo>
                    <a:pt x="1096" y="478"/>
                  </a:lnTo>
                  <a:lnTo>
                    <a:pt x="1096" y="474"/>
                  </a:lnTo>
                  <a:lnTo>
                    <a:pt x="1096" y="478"/>
                  </a:lnTo>
                  <a:lnTo>
                    <a:pt x="1100" y="478"/>
                  </a:lnTo>
                  <a:lnTo>
                    <a:pt x="1096" y="478"/>
                  </a:lnTo>
                  <a:lnTo>
                    <a:pt x="1092" y="478"/>
                  </a:lnTo>
                  <a:lnTo>
                    <a:pt x="1096" y="478"/>
                  </a:lnTo>
                  <a:lnTo>
                    <a:pt x="1100" y="482"/>
                  </a:lnTo>
                  <a:lnTo>
                    <a:pt x="1096" y="486"/>
                  </a:lnTo>
                  <a:lnTo>
                    <a:pt x="1096" y="490"/>
                  </a:lnTo>
                  <a:lnTo>
                    <a:pt x="1096" y="494"/>
                  </a:lnTo>
                  <a:lnTo>
                    <a:pt x="1092" y="494"/>
                  </a:lnTo>
                  <a:lnTo>
                    <a:pt x="1092" y="490"/>
                  </a:lnTo>
                  <a:lnTo>
                    <a:pt x="1088" y="486"/>
                  </a:lnTo>
                  <a:lnTo>
                    <a:pt x="1088" y="490"/>
                  </a:lnTo>
                  <a:lnTo>
                    <a:pt x="1084" y="486"/>
                  </a:lnTo>
                  <a:lnTo>
                    <a:pt x="1088" y="486"/>
                  </a:lnTo>
                  <a:lnTo>
                    <a:pt x="1084" y="486"/>
                  </a:lnTo>
                  <a:lnTo>
                    <a:pt x="1084" y="482"/>
                  </a:lnTo>
                  <a:lnTo>
                    <a:pt x="1084" y="478"/>
                  </a:lnTo>
                  <a:lnTo>
                    <a:pt x="1080" y="482"/>
                  </a:lnTo>
                  <a:lnTo>
                    <a:pt x="1080" y="486"/>
                  </a:lnTo>
                  <a:lnTo>
                    <a:pt x="1076" y="486"/>
                  </a:lnTo>
                  <a:lnTo>
                    <a:pt x="1076" y="482"/>
                  </a:lnTo>
                  <a:lnTo>
                    <a:pt x="1076" y="486"/>
                  </a:lnTo>
                  <a:lnTo>
                    <a:pt x="1076" y="482"/>
                  </a:lnTo>
                  <a:lnTo>
                    <a:pt x="1080" y="482"/>
                  </a:lnTo>
                  <a:lnTo>
                    <a:pt x="1076" y="482"/>
                  </a:lnTo>
                  <a:lnTo>
                    <a:pt x="1080" y="478"/>
                  </a:lnTo>
                  <a:lnTo>
                    <a:pt x="1084" y="478"/>
                  </a:lnTo>
                  <a:lnTo>
                    <a:pt x="1080" y="478"/>
                  </a:lnTo>
                  <a:lnTo>
                    <a:pt x="1076" y="478"/>
                  </a:lnTo>
                  <a:lnTo>
                    <a:pt x="1074" y="478"/>
                  </a:lnTo>
                  <a:lnTo>
                    <a:pt x="1074" y="482"/>
                  </a:lnTo>
                  <a:lnTo>
                    <a:pt x="1074" y="478"/>
                  </a:lnTo>
                  <a:lnTo>
                    <a:pt x="1076" y="478"/>
                  </a:lnTo>
                  <a:lnTo>
                    <a:pt x="1076" y="474"/>
                  </a:lnTo>
                  <a:lnTo>
                    <a:pt x="1074" y="478"/>
                  </a:lnTo>
                  <a:lnTo>
                    <a:pt x="1070" y="478"/>
                  </a:lnTo>
                  <a:lnTo>
                    <a:pt x="1070" y="474"/>
                  </a:lnTo>
                  <a:lnTo>
                    <a:pt x="1074" y="474"/>
                  </a:lnTo>
                  <a:lnTo>
                    <a:pt x="1076" y="474"/>
                  </a:lnTo>
                  <a:lnTo>
                    <a:pt x="1076" y="470"/>
                  </a:lnTo>
                  <a:lnTo>
                    <a:pt x="1074" y="470"/>
                  </a:lnTo>
                  <a:lnTo>
                    <a:pt x="1074" y="474"/>
                  </a:lnTo>
                  <a:lnTo>
                    <a:pt x="1070" y="474"/>
                  </a:lnTo>
                  <a:lnTo>
                    <a:pt x="1070" y="470"/>
                  </a:lnTo>
                  <a:lnTo>
                    <a:pt x="1066" y="470"/>
                  </a:lnTo>
                  <a:lnTo>
                    <a:pt x="1070" y="470"/>
                  </a:lnTo>
                  <a:lnTo>
                    <a:pt x="1070" y="466"/>
                  </a:lnTo>
                  <a:lnTo>
                    <a:pt x="1074" y="466"/>
                  </a:lnTo>
                  <a:lnTo>
                    <a:pt x="1076" y="466"/>
                  </a:lnTo>
                  <a:lnTo>
                    <a:pt x="1076" y="464"/>
                  </a:lnTo>
                  <a:lnTo>
                    <a:pt x="1076" y="460"/>
                  </a:lnTo>
                  <a:lnTo>
                    <a:pt x="1080" y="460"/>
                  </a:lnTo>
                  <a:lnTo>
                    <a:pt x="1084" y="460"/>
                  </a:lnTo>
                  <a:lnTo>
                    <a:pt x="1084" y="456"/>
                  </a:lnTo>
                  <a:lnTo>
                    <a:pt x="1080" y="456"/>
                  </a:lnTo>
                  <a:lnTo>
                    <a:pt x="1076" y="460"/>
                  </a:lnTo>
                  <a:lnTo>
                    <a:pt x="1076" y="464"/>
                  </a:lnTo>
                  <a:lnTo>
                    <a:pt x="1074" y="464"/>
                  </a:lnTo>
                  <a:lnTo>
                    <a:pt x="1070" y="466"/>
                  </a:lnTo>
                  <a:lnTo>
                    <a:pt x="1062" y="466"/>
                  </a:lnTo>
                  <a:lnTo>
                    <a:pt x="1062" y="464"/>
                  </a:lnTo>
                  <a:lnTo>
                    <a:pt x="1066" y="464"/>
                  </a:lnTo>
                  <a:lnTo>
                    <a:pt x="1066" y="460"/>
                  </a:lnTo>
                  <a:lnTo>
                    <a:pt x="1070" y="456"/>
                  </a:lnTo>
                  <a:lnTo>
                    <a:pt x="1066" y="460"/>
                  </a:lnTo>
                  <a:lnTo>
                    <a:pt x="1062" y="464"/>
                  </a:lnTo>
                  <a:lnTo>
                    <a:pt x="1060" y="464"/>
                  </a:lnTo>
                  <a:lnTo>
                    <a:pt x="1060" y="460"/>
                  </a:lnTo>
                  <a:lnTo>
                    <a:pt x="1056" y="460"/>
                  </a:lnTo>
                  <a:lnTo>
                    <a:pt x="1052" y="456"/>
                  </a:lnTo>
                  <a:lnTo>
                    <a:pt x="1056" y="456"/>
                  </a:lnTo>
                  <a:lnTo>
                    <a:pt x="1052" y="456"/>
                  </a:lnTo>
                  <a:lnTo>
                    <a:pt x="1048" y="456"/>
                  </a:lnTo>
                  <a:lnTo>
                    <a:pt x="1048" y="452"/>
                  </a:lnTo>
                  <a:lnTo>
                    <a:pt x="1048" y="448"/>
                  </a:lnTo>
                  <a:lnTo>
                    <a:pt x="1048" y="452"/>
                  </a:lnTo>
                  <a:lnTo>
                    <a:pt x="1044" y="452"/>
                  </a:lnTo>
                  <a:lnTo>
                    <a:pt x="1040" y="452"/>
                  </a:lnTo>
                  <a:lnTo>
                    <a:pt x="1036" y="452"/>
                  </a:lnTo>
                  <a:lnTo>
                    <a:pt x="1040" y="452"/>
                  </a:lnTo>
                  <a:lnTo>
                    <a:pt x="1044" y="452"/>
                  </a:lnTo>
                  <a:lnTo>
                    <a:pt x="1044" y="456"/>
                  </a:lnTo>
                  <a:lnTo>
                    <a:pt x="1040" y="456"/>
                  </a:lnTo>
                  <a:lnTo>
                    <a:pt x="1044" y="456"/>
                  </a:lnTo>
                  <a:lnTo>
                    <a:pt x="1044" y="460"/>
                  </a:lnTo>
                  <a:lnTo>
                    <a:pt x="1040" y="460"/>
                  </a:lnTo>
                  <a:lnTo>
                    <a:pt x="1040" y="456"/>
                  </a:lnTo>
                  <a:lnTo>
                    <a:pt x="1036" y="456"/>
                  </a:lnTo>
                  <a:lnTo>
                    <a:pt x="1036" y="452"/>
                  </a:lnTo>
                  <a:lnTo>
                    <a:pt x="1032" y="452"/>
                  </a:lnTo>
                  <a:lnTo>
                    <a:pt x="1032" y="456"/>
                  </a:lnTo>
                  <a:lnTo>
                    <a:pt x="1036" y="456"/>
                  </a:lnTo>
                  <a:lnTo>
                    <a:pt x="1036" y="460"/>
                  </a:lnTo>
                  <a:lnTo>
                    <a:pt x="1040" y="460"/>
                  </a:lnTo>
                  <a:lnTo>
                    <a:pt x="1040" y="464"/>
                  </a:lnTo>
                  <a:lnTo>
                    <a:pt x="1044" y="464"/>
                  </a:lnTo>
                  <a:lnTo>
                    <a:pt x="1044" y="466"/>
                  </a:lnTo>
                  <a:lnTo>
                    <a:pt x="1040" y="466"/>
                  </a:lnTo>
                  <a:lnTo>
                    <a:pt x="1036" y="466"/>
                  </a:lnTo>
                  <a:lnTo>
                    <a:pt x="1032" y="466"/>
                  </a:lnTo>
                  <a:lnTo>
                    <a:pt x="1032" y="464"/>
                  </a:lnTo>
                  <a:lnTo>
                    <a:pt x="1030" y="464"/>
                  </a:lnTo>
                  <a:lnTo>
                    <a:pt x="1030" y="460"/>
                  </a:lnTo>
                  <a:lnTo>
                    <a:pt x="1026" y="460"/>
                  </a:lnTo>
                  <a:lnTo>
                    <a:pt x="1022" y="460"/>
                  </a:lnTo>
                  <a:lnTo>
                    <a:pt x="1026" y="460"/>
                  </a:lnTo>
                  <a:lnTo>
                    <a:pt x="1026" y="464"/>
                  </a:lnTo>
                  <a:lnTo>
                    <a:pt x="1030" y="464"/>
                  </a:lnTo>
                  <a:lnTo>
                    <a:pt x="1032" y="464"/>
                  </a:lnTo>
                  <a:lnTo>
                    <a:pt x="1032" y="466"/>
                  </a:lnTo>
                  <a:lnTo>
                    <a:pt x="1030" y="466"/>
                  </a:lnTo>
                  <a:lnTo>
                    <a:pt x="1030" y="464"/>
                  </a:lnTo>
                  <a:lnTo>
                    <a:pt x="1030" y="466"/>
                  </a:lnTo>
                  <a:lnTo>
                    <a:pt x="1030" y="470"/>
                  </a:lnTo>
                  <a:lnTo>
                    <a:pt x="1032" y="470"/>
                  </a:lnTo>
                  <a:lnTo>
                    <a:pt x="1036" y="470"/>
                  </a:lnTo>
                  <a:lnTo>
                    <a:pt x="1032" y="474"/>
                  </a:lnTo>
                  <a:lnTo>
                    <a:pt x="1032" y="478"/>
                  </a:lnTo>
                  <a:lnTo>
                    <a:pt x="1032" y="474"/>
                  </a:lnTo>
                  <a:lnTo>
                    <a:pt x="1036" y="474"/>
                  </a:lnTo>
                  <a:lnTo>
                    <a:pt x="1040" y="474"/>
                  </a:lnTo>
                  <a:lnTo>
                    <a:pt x="1044" y="474"/>
                  </a:lnTo>
                  <a:lnTo>
                    <a:pt x="1040" y="478"/>
                  </a:lnTo>
                  <a:lnTo>
                    <a:pt x="1044" y="478"/>
                  </a:lnTo>
                  <a:lnTo>
                    <a:pt x="1048" y="478"/>
                  </a:lnTo>
                  <a:lnTo>
                    <a:pt x="1044" y="482"/>
                  </a:lnTo>
                  <a:lnTo>
                    <a:pt x="1040" y="482"/>
                  </a:lnTo>
                  <a:lnTo>
                    <a:pt x="1044" y="482"/>
                  </a:lnTo>
                  <a:lnTo>
                    <a:pt x="1048" y="486"/>
                  </a:lnTo>
                  <a:lnTo>
                    <a:pt x="1044" y="486"/>
                  </a:lnTo>
                  <a:lnTo>
                    <a:pt x="1044" y="490"/>
                  </a:lnTo>
                  <a:lnTo>
                    <a:pt x="1048" y="486"/>
                  </a:lnTo>
                  <a:lnTo>
                    <a:pt x="1052" y="486"/>
                  </a:lnTo>
                  <a:lnTo>
                    <a:pt x="1048" y="490"/>
                  </a:lnTo>
                  <a:lnTo>
                    <a:pt x="1052" y="490"/>
                  </a:lnTo>
                  <a:lnTo>
                    <a:pt x="1052" y="494"/>
                  </a:lnTo>
                  <a:lnTo>
                    <a:pt x="1052" y="496"/>
                  </a:lnTo>
                  <a:lnTo>
                    <a:pt x="1052" y="494"/>
                  </a:lnTo>
                  <a:lnTo>
                    <a:pt x="1052" y="490"/>
                  </a:lnTo>
                  <a:lnTo>
                    <a:pt x="1056" y="490"/>
                  </a:lnTo>
                  <a:lnTo>
                    <a:pt x="1056" y="494"/>
                  </a:lnTo>
                  <a:lnTo>
                    <a:pt x="1060" y="494"/>
                  </a:lnTo>
                  <a:lnTo>
                    <a:pt x="1060" y="496"/>
                  </a:lnTo>
                  <a:lnTo>
                    <a:pt x="1060" y="494"/>
                  </a:lnTo>
                  <a:lnTo>
                    <a:pt x="1062" y="494"/>
                  </a:lnTo>
                  <a:lnTo>
                    <a:pt x="1060" y="496"/>
                  </a:lnTo>
                  <a:lnTo>
                    <a:pt x="1062" y="496"/>
                  </a:lnTo>
                  <a:lnTo>
                    <a:pt x="1062" y="494"/>
                  </a:lnTo>
                  <a:lnTo>
                    <a:pt x="1066" y="494"/>
                  </a:lnTo>
                  <a:lnTo>
                    <a:pt x="1066" y="496"/>
                  </a:lnTo>
                  <a:lnTo>
                    <a:pt x="1066" y="500"/>
                  </a:lnTo>
                  <a:lnTo>
                    <a:pt x="1070" y="500"/>
                  </a:lnTo>
                  <a:lnTo>
                    <a:pt x="1074" y="500"/>
                  </a:lnTo>
                  <a:lnTo>
                    <a:pt x="1074" y="504"/>
                  </a:lnTo>
                  <a:lnTo>
                    <a:pt x="1074" y="508"/>
                  </a:lnTo>
                  <a:lnTo>
                    <a:pt x="1070" y="508"/>
                  </a:lnTo>
                  <a:lnTo>
                    <a:pt x="1070" y="504"/>
                  </a:lnTo>
                  <a:lnTo>
                    <a:pt x="1066" y="504"/>
                  </a:lnTo>
                  <a:lnTo>
                    <a:pt x="1066" y="508"/>
                  </a:lnTo>
                  <a:lnTo>
                    <a:pt x="1070" y="508"/>
                  </a:lnTo>
                  <a:lnTo>
                    <a:pt x="1074" y="512"/>
                  </a:lnTo>
                  <a:lnTo>
                    <a:pt x="1076" y="512"/>
                  </a:lnTo>
                  <a:lnTo>
                    <a:pt x="1080" y="512"/>
                  </a:lnTo>
                  <a:lnTo>
                    <a:pt x="1080" y="516"/>
                  </a:lnTo>
                  <a:lnTo>
                    <a:pt x="1076" y="516"/>
                  </a:lnTo>
                  <a:lnTo>
                    <a:pt x="1074" y="516"/>
                  </a:lnTo>
                  <a:lnTo>
                    <a:pt x="1074" y="520"/>
                  </a:lnTo>
                  <a:lnTo>
                    <a:pt x="1076" y="520"/>
                  </a:lnTo>
                  <a:lnTo>
                    <a:pt x="1080" y="520"/>
                  </a:lnTo>
                  <a:lnTo>
                    <a:pt x="1080" y="522"/>
                  </a:lnTo>
                  <a:lnTo>
                    <a:pt x="1080" y="526"/>
                  </a:lnTo>
                  <a:lnTo>
                    <a:pt x="1080" y="530"/>
                  </a:lnTo>
                  <a:lnTo>
                    <a:pt x="1076" y="530"/>
                  </a:lnTo>
                  <a:lnTo>
                    <a:pt x="1076" y="526"/>
                  </a:lnTo>
                  <a:lnTo>
                    <a:pt x="1076" y="522"/>
                  </a:lnTo>
                  <a:lnTo>
                    <a:pt x="1074" y="522"/>
                  </a:lnTo>
                  <a:lnTo>
                    <a:pt x="1074" y="520"/>
                  </a:lnTo>
                  <a:lnTo>
                    <a:pt x="1070" y="520"/>
                  </a:lnTo>
                  <a:lnTo>
                    <a:pt x="1074" y="520"/>
                  </a:lnTo>
                  <a:lnTo>
                    <a:pt x="1074" y="522"/>
                  </a:lnTo>
                  <a:lnTo>
                    <a:pt x="1074" y="526"/>
                  </a:lnTo>
                  <a:lnTo>
                    <a:pt x="1076" y="530"/>
                  </a:lnTo>
                  <a:lnTo>
                    <a:pt x="1074" y="530"/>
                  </a:lnTo>
                  <a:lnTo>
                    <a:pt x="1074" y="534"/>
                  </a:lnTo>
                  <a:lnTo>
                    <a:pt x="1076" y="534"/>
                  </a:lnTo>
                  <a:lnTo>
                    <a:pt x="1076" y="538"/>
                  </a:lnTo>
                  <a:lnTo>
                    <a:pt x="1080" y="538"/>
                  </a:lnTo>
                  <a:lnTo>
                    <a:pt x="1076" y="542"/>
                  </a:lnTo>
                  <a:lnTo>
                    <a:pt x="1074" y="538"/>
                  </a:lnTo>
                  <a:lnTo>
                    <a:pt x="1070" y="538"/>
                  </a:lnTo>
                  <a:lnTo>
                    <a:pt x="1074" y="542"/>
                  </a:lnTo>
                  <a:lnTo>
                    <a:pt x="1074" y="546"/>
                  </a:lnTo>
                  <a:lnTo>
                    <a:pt x="1076" y="546"/>
                  </a:lnTo>
                  <a:lnTo>
                    <a:pt x="1074" y="546"/>
                  </a:lnTo>
                  <a:lnTo>
                    <a:pt x="1074" y="550"/>
                  </a:lnTo>
                  <a:lnTo>
                    <a:pt x="1070" y="546"/>
                  </a:lnTo>
                  <a:lnTo>
                    <a:pt x="1070" y="542"/>
                  </a:lnTo>
                  <a:lnTo>
                    <a:pt x="1066" y="542"/>
                  </a:lnTo>
                  <a:lnTo>
                    <a:pt x="1066" y="538"/>
                  </a:lnTo>
                  <a:lnTo>
                    <a:pt x="1062" y="538"/>
                  </a:lnTo>
                  <a:lnTo>
                    <a:pt x="1060" y="538"/>
                  </a:lnTo>
                  <a:lnTo>
                    <a:pt x="1060" y="534"/>
                  </a:lnTo>
                  <a:lnTo>
                    <a:pt x="1056" y="534"/>
                  </a:lnTo>
                  <a:lnTo>
                    <a:pt x="1060" y="538"/>
                  </a:lnTo>
                  <a:lnTo>
                    <a:pt x="1056" y="538"/>
                  </a:lnTo>
                  <a:lnTo>
                    <a:pt x="1056" y="534"/>
                  </a:lnTo>
                  <a:lnTo>
                    <a:pt x="1052" y="534"/>
                  </a:lnTo>
                  <a:lnTo>
                    <a:pt x="1052" y="530"/>
                  </a:lnTo>
                  <a:lnTo>
                    <a:pt x="1052" y="526"/>
                  </a:lnTo>
                  <a:lnTo>
                    <a:pt x="1052" y="530"/>
                  </a:lnTo>
                  <a:lnTo>
                    <a:pt x="1052" y="534"/>
                  </a:lnTo>
                  <a:lnTo>
                    <a:pt x="1052" y="538"/>
                  </a:lnTo>
                  <a:lnTo>
                    <a:pt x="1052" y="534"/>
                  </a:lnTo>
                  <a:lnTo>
                    <a:pt x="1052" y="530"/>
                  </a:lnTo>
                  <a:lnTo>
                    <a:pt x="1048" y="530"/>
                  </a:lnTo>
                  <a:lnTo>
                    <a:pt x="1048" y="534"/>
                  </a:lnTo>
                  <a:lnTo>
                    <a:pt x="1048" y="530"/>
                  </a:lnTo>
                  <a:lnTo>
                    <a:pt x="1048" y="526"/>
                  </a:lnTo>
                  <a:lnTo>
                    <a:pt x="1048" y="530"/>
                  </a:lnTo>
                  <a:lnTo>
                    <a:pt x="1044" y="530"/>
                  </a:lnTo>
                  <a:lnTo>
                    <a:pt x="1040" y="526"/>
                  </a:lnTo>
                  <a:lnTo>
                    <a:pt x="1036" y="522"/>
                  </a:lnTo>
                  <a:lnTo>
                    <a:pt x="1036" y="520"/>
                  </a:lnTo>
                  <a:lnTo>
                    <a:pt x="1032" y="520"/>
                  </a:lnTo>
                  <a:lnTo>
                    <a:pt x="1036" y="522"/>
                  </a:lnTo>
                  <a:lnTo>
                    <a:pt x="1036" y="526"/>
                  </a:lnTo>
                  <a:lnTo>
                    <a:pt x="1036" y="530"/>
                  </a:lnTo>
                  <a:lnTo>
                    <a:pt x="1036" y="526"/>
                  </a:lnTo>
                  <a:lnTo>
                    <a:pt x="1032" y="526"/>
                  </a:lnTo>
                  <a:lnTo>
                    <a:pt x="1032" y="522"/>
                  </a:lnTo>
                  <a:lnTo>
                    <a:pt x="1030" y="522"/>
                  </a:lnTo>
                  <a:lnTo>
                    <a:pt x="1026" y="522"/>
                  </a:lnTo>
                  <a:lnTo>
                    <a:pt x="1026" y="520"/>
                  </a:lnTo>
                  <a:lnTo>
                    <a:pt x="1022" y="520"/>
                  </a:lnTo>
                  <a:lnTo>
                    <a:pt x="1018" y="520"/>
                  </a:lnTo>
                  <a:lnTo>
                    <a:pt x="1022" y="522"/>
                  </a:lnTo>
                  <a:lnTo>
                    <a:pt x="1026" y="526"/>
                  </a:lnTo>
                  <a:lnTo>
                    <a:pt x="1030" y="530"/>
                  </a:lnTo>
                  <a:lnTo>
                    <a:pt x="1030" y="534"/>
                  </a:lnTo>
                  <a:lnTo>
                    <a:pt x="1032" y="534"/>
                  </a:lnTo>
                  <a:lnTo>
                    <a:pt x="1036" y="534"/>
                  </a:lnTo>
                  <a:lnTo>
                    <a:pt x="1036" y="538"/>
                  </a:lnTo>
                  <a:lnTo>
                    <a:pt x="1040" y="538"/>
                  </a:lnTo>
                  <a:lnTo>
                    <a:pt x="1036" y="538"/>
                  </a:lnTo>
                  <a:lnTo>
                    <a:pt x="1040" y="538"/>
                  </a:lnTo>
                  <a:lnTo>
                    <a:pt x="1044" y="542"/>
                  </a:lnTo>
                  <a:lnTo>
                    <a:pt x="1048" y="542"/>
                  </a:lnTo>
                  <a:lnTo>
                    <a:pt x="1048" y="546"/>
                  </a:lnTo>
                  <a:lnTo>
                    <a:pt x="1052" y="546"/>
                  </a:lnTo>
                  <a:lnTo>
                    <a:pt x="1056" y="550"/>
                  </a:lnTo>
                  <a:lnTo>
                    <a:pt x="1056" y="552"/>
                  </a:lnTo>
                  <a:lnTo>
                    <a:pt x="1060" y="552"/>
                  </a:lnTo>
                  <a:lnTo>
                    <a:pt x="1060" y="556"/>
                  </a:lnTo>
                  <a:lnTo>
                    <a:pt x="1062" y="556"/>
                  </a:lnTo>
                  <a:lnTo>
                    <a:pt x="1060" y="556"/>
                  </a:lnTo>
                  <a:lnTo>
                    <a:pt x="1060" y="560"/>
                  </a:lnTo>
                  <a:lnTo>
                    <a:pt x="1062" y="560"/>
                  </a:lnTo>
                  <a:lnTo>
                    <a:pt x="1062" y="564"/>
                  </a:lnTo>
                  <a:lnTo>
                    <a:pt x="1060" y="564"/>
                  </a:lnTo>
                  <a:lnTo>
                    <a:pt x="1056" y="564"/>
                  </a:lnTo>
                  <a:lnTo>
                    <a:pt x="1052" y="564"/>
                  </a:lnTo>
                  <a:lnTo>
                    <a:pt x="1052" y="560"/>
                  </a:lnTo>
                  <a:lnTo>
                    <a:pt x="1048" y="560"/>
                  </a:lnTo>
                  <a:lnTo>
                    <a:pt x="1044" y="560"/>
                  </a:lnTo>
                  <a:lnTo>
                    <a:pt x="1040" y="556"/>
                  </a:lnTo>
                  <a:lnTo>
                    <a:pt x="1036" y="556"/>
                  </a:lnTo>
                  <a:lnTo>
                    <a:pt x="1032" y="556"/>
                  </a:lnTo>
                  <a:lnTo>
                    <a:pt x="1030" y="556"/>
                  </a:lnTo>
                  <a:lnTo>
                    <a:pt x="1026" y="556"/>
                  </a:lnTo>
                  <a:lnTo>
                    <a:pt x="1026" y="552"/>
                  </a:lnTo>
                  <a:lnTo>
                    <a:pt x="1022" y="552"/>
                  </a:lnTo>
                  <a:lnTo>
                    <a:pt x="1018" y="552"/>
                  </a:lnTo>
                  <a:lnTo>
                    <a:pt x="1018" y="550"/>
                  </a:lnTo>
                  <a:lnTo>
                    <a:pt x="1014" y="550"/>
                  </a:lnTo>
                  <a:lnTo>
                    <a:pt x="1014" y="546"/>
                  </a:lnTo>
                  <a:lnTo>
                    <a:pt x="1014" y="550"/>
                  </a:lnTo>
                  <a:lnTo>
                    <a:pt x="1010" y="546"/>
                  </a:lnTo>
                  <a:lnTo>
                    <a:pt x="1010" y="542"/>
                  </a:lnTo>
                  <a:lnTo>
                    <a:pt x="1006" y="542"/>
                  </a:lnTo>
                  <a:lnTo>
                    <a:pt x="1004" y="542"/>
                  </a:lnTo>
                  <a:lnTo>
                    <a:pt x="1004" y="542"/>
                  </a:lnTo>
                  <a:lnTo>
                    <a:pt x="1004" y="542"/>
                  </a:lnTo>
                  <a:close/>
                  <a:moveTo>
                    <a:pt x="902" y="292"/>
                  </a:moveTo>
                  <a:lnTo>
                    <a:pt x="898" y="292"/>
                  </a:lnTo>
                  <a:lnTo>
                    <a:pt x="894" y="292"/>
                  </a:lnTo>
                  <a:lnTo>
                    <a:pt x="890" y="292"/>
                  </a:lnTo>
                  <a:lnTo>
                    <a:pt x="888" y="292"/>
                  </a:lnTo>
                  <a:lnTo>
                    <a:pt x="884" y="292"/>
                  </a:lnTo>
                  <a:lnTo>
                    <a:pt x="880" y="292"/>
                  </a:lnTo>
                  <a:lnTo>
                    <a:pt x="876" y="294"/>
                  </a:lnTo>
                  <a:lnTo>
                    <a:pt x="872" y="294"/>
                  </a:lnTo>
                  <a:lnTo>
                    <a:pt x="868" y="294"/>
                  </a:lnTo>
                  <a:lnTo>
                    <a:pt x="864" y="292"/>
                  </a:lnTo>
                  <a:lnTo>
                    <a:pt x="862" y="292"/>
                  </a:lnTo>
                  <a:lnTo>
                    <a:pt x="862" y="288"/>
                  </a:lnTo>
                  <a:lnTo>
                    <a:pt x="862" y="284"/>
                  </a:lnTo>
                  <a:lnTo>
                    <a:pt x="862" y="280"/>
                  </a:lnTo>
                  <a:lnTo>
                    <a:pt x="858" y="280"/>
                  </a:lnTo>
                  <a:lnTo>
                    <a:pt x="854" y="280"/>
                  </a:lnTo>
                  <a:lnTo>
                    <a:pt x="850" y="280"/>
                  </a:lnTo>
                  <a:lnTo>
                    <a:pt x="850" y="276"/>
                  </a:lnTo>
                  <a:lnTo>
                    <a:pt x="850" y="268"/>
                  </a:lnTo>
                  <a:lnTo>
                    <a:pt x="854" y="268"/>
                  </a:lnTo>
                  <a:lnTo>
                    <a:pt x="858" y="268"/>
                  </a:lnTo>
                  <a:lnTo>
                    <a:pt x="862" y="268"/>
                  </a:lnTo>
                  <a:lnTo>
                    <a:pt x="864" y="268"/>
                  </a:lnTo>
                  <a:lnTo>
                    <a:pt x="868" y="268"/>
                  </a:lnTo>
                  <a:lnTo>
                    <a:pt x="868" y="272"/>
                  </a:lnTo>
                  <a:lnTo>
                    <a:pt x="872" y="272"/>
                  </a:lnTo>
                  <a:lnTo>
                    <a:pt x="876" y="272"/>
                  </a:lnTo>
                  <a:lnTo>
                    <a:pt x="876" y="268"/>
                  </a:lnTo>
                  <a:lnTo>
                    <a:pt x="880" y="268"/>
                  </a:lnTo>
                  <a:lnTo>
                    <a:pt x="884" y="268"/>
                  </a:lnTo>
                  <a:lnTo>
                    <a:pt x="888" y="268"/>
                  </a:lnTo>
                  <a:lnTo>
                    <a:pt x="890" y="268"/>
                  </a:lnTo>
                  <a:lnTo>
                    <a:pt x="890" y="272"/>
                  </a:lnTo>
                  <a:lnTo>
                    <a:pt x="894" y="272"/>
                  </a:lnTo>
                  <a:lnTo>
                    <a:pt x="898" y="272"/>
                  </a:lnTo>
                  <a:lnTo>
                    <a:pt x="902" y="272"/>
                  </a:lnTo>
                  <a:lnTo>
                    <a:pt x="902" y="276"/>
                  </a:lnTo>
                  <a:lnTo>
                    <a:pt x="906" y="276"/>
                  </a:lnTo>
                  <a:lnTo>
                    <a:pt x="906" y="280"/>
                  </a:lnTo>
                  <a:lnTo>
                    <a:pt x="910" y="280"/>
                  </a:lnTo>
                  <a:lnTo>
                    <a:pt x="910" y="284"/>
                  </a:lnTo>
                  <a:lnTo>
                    <a:pt x="914" y="284"/>
                  </a:lnTo>
                  <a:lnTo>
                    <a:pt x="914" y="288"/>
                  </a:lnTo>
                  <a:lnTo>
                    <a:pt x="918" y="288"/>
                  </a:lnTo>
                  <a:lnTo>
                    <a:pt x="918" y="292"/>
                  </a:lnTo>
                  <a:lnTo>
                    <a:pt x="914" y="292"/>
                  </a:lnTo>
                  <a:lnTo>
                    <a:pt x="910" y="292"/>
                  </a:lnTo>
                  <a:lnTo>
                    <a:pt x="906" y="292"/>
                  </a:lnTo>
                  <a:lnTo>
                    <a:pt x="902" y="292"/>
                  </a:lnTo>
                  <a:lnTo>
                    <a:pt x="902" y="292"/>
                  </a:lnTo>
                  <a:lnTo>
                    <a:pt x="902" y="292"/>
                  </a:lnTo>
                  <a:close/>
                  <a:moveTo>
                    <a:pt x="508" y="292"/>
                  </a:moveTo>
                  <a:lnTo>
                    <a:pt x="504" y="288"/>
                  </a:lnTo>
                  <a:lnTo>
                    <a:pt x="504" y="292"/>
                  </a:lnTo>
                  <a:lnTo>
                    <a:pt x="508" y="292"/>
                  </a:lnTo>
                  <a:lnTo>
                    <a:pt x="504" y="292"/>
                  </a:lnTo>
                  <a:lnTo>
                    <a:pt x="500" y="288"/>
                  </a:lnTo>
                  <a:lnTo>
                    <a:pt x="496" y="284"/>
                  </a:lnTo>
                  <a:lnTo>
                    <a:pt x="492" y="284"/>
                  </a:lnTo>
                  <a:lnTo>
                    <a:pt x="492" y="280"/>
                  </a:lnTo>
                  <a:lnTo>
                    <a:pt x="488" y="276"/>
                  </a:lnTo>
                  <a:lnTo>
                    <a:pt x="484" y="276"/>
                  </a:lnTo>
                  <a:lnTo>
                    <a:pt x="480" y="276"/>
                  </a:lnTo>
                  <a:lnTo>
                    <a:pt x="480" y="272"/>
                  </a:lnTo>
                  <a:lnTo>
                    <a:pt x="484" y="268"/>
                  </a:lnTo>
                  <a:lnTo>
                    <a:pt x="488" y="268"/>
                  </a:lnTo>
                  <a:lnTo>
                    <a:pt x="492" y="268"/>
                  </a:lnTo>
                  <a:lnTo>
                    <a:pt x="496" y="268"/>
                  </a:lnTo>
                  <a:lnTo>
                    <a:pt x="500" y="268"/>
                  </a:lnTo>
                  <a:lnTo>
                    <a:pt x="504" y="268"/>
                  </a:lnTo>
                  <a:lnTo>
                    <a:pt x="508" y="268"/>
                  </a:lnTo>
                  <a:lnTo>
                    <a:pt x="510" y="268"/>
                  </a:lnTo>
                  <a:lnTo>
                    <a:pt x="514" y="272"/>
                  </a:lnTo>
                  <a:lnTo>
                    <a:pt x="514" y="276"/>
                  </a:lnTo>
                  <a:lnTo>
                    <a:pt x="514" y="280"/>
                  </a:lnTo>
                  <a:lnTo>
                    <a:pt x="510" y="284"/>
                  </a:lnTo>
                  <a:lnTo>
                    <a:pt x="510" y="288"/>
                  </a:lnTo>
                  <a:lnTo>
                    <a:pt x="508" y="288"/>
                  </a:lnTo>
                  <a:lnTo>
                    <a:pt x="508" y="292"/>
                  </a:lnTo>
                  <a:lnTo>
                    <a:pt x="508" y="292"/>
                  </a:lnTo>
                  <a:lnTo>
                    <a:pt x="508" y="292"/>
                  </a:lnTo>
                  <a:close/>
                  <a:moveTo>
                    <a:pt x="236" y="272"/>
                  </a:moveTo>
                  <a:lnTo>
                    <a:pt x="238" y="272"/>
                  </a:lnTo>
                  <a:lnTo>
                    <a:pt x="236" y="272"/>
                  </a:lnTo>
                  <a:lnTo>
                    <a:pt x="236" y="272"/>
                  </a:lnTo>
                  <a:lnTo>
                    <a:pt x="236" y="272"/>
                  </a:lnTo>
                  <a:close/>
                  <a:moveTo>
                    <a:pt x="474" y="272"/>
                  </a:moveTo>
                  <a:lnTo>
                    <a:pt x="470" y="272"/>
                  </a:lnTo>
                  <a:lnTo>
                    <a:pt x="466" y="272"/>
                  </a:lnTo>
                  <a:lnTo>
                    <a:pt x="470" y="272"/>
                  </a:lnTo>
                  <a:lnTo>
                    <a:pt x="474" y="272"/>
                  </a:lnTo>
                  <a:lnTo>
                    <a:pt x="474" y="272"/>
                  </a:lnTo>
                  <a:lnTo>
                    <a:pt x="474" y="272"/>
                  </a:lnTo>
                  <a:close/>
                  <a:moveTo>
                    <a:pt x="354" y="350"/>
                  </a:moveTo>
                  <a:lnTo>
                    <a:pt x="352" y="350"/>
                  </a:lnTo>
                  <a:lnTo>
                    <a:pt x="348" y="350"/>
                  </a:lnTo>
                  <a:lnTo>
                    <a:pt x="344" y="350"/>
                  </a:lnTo>
                  <a:lnTo>
                    <a:pt x="340" y="350"/>
                  </a:lnTo>
                  <a:lnTo>
                    <a:pt x="336" y="350"/>
                  </a:lnTo>
                  <a:lnTo>
                    <a:pt x="332" y="350"/>
                  </a:lnTo>
                  <a:lnTo>
                    <a:pt x="328" y="350"/>
                  </a:lnTo>
                  <a:lnTo>
                    <a:pt x="328" y="348"/>
                  </a:lnTo>
                  <a:lnTo>
                    <a:pt x="324" y="348"/>
                  </a:lnTo>
                  <a:lnTo>
                    <a:pt x="324" y="344"/>
                  </a:lnTo>
                  <a:lnTo>
                    <a:pt x="322" y="344"/>
                  </a:lnTo>
                  <a:lnTo>
                    <a:pt x="322" y="340"/>
                  </a:lnTo>
                  <a:lnTo>
                    <a:pt x="324" y="336"/>
                  </a:lnTo>
                  <a:lnTo>
                    <a:pt x="328" y="336"/>
                  </a:lnTo>
                  <a:lnTo>
                    <a:pt x="332" y="336"/>
                  </a:lnTo>
                  <a:lnTo>
                    <a:pt x="336" y="336"/>
                  </a:lnTo>
                  <a:lnTo>
                    <a:pt x="340" y="332"/>
                  </a:lnTo>
                  <a:lnTo>
                    <a:pt x="344" y="332"/>
                  </a:lnTo>
                  <a:lnTo>
                    <a:pt x="348" y="332"/>
                  </a:lnTo>
                  <a:lnTo>
                    <a:pt x="352" y="332"/>
                  </a:lnTo>
                  <a:lnTo>
                    <a:pt x="354" y="332"/>
                  </a:lnTo>
                  <a:lnTo>
                    <a:pt x="358" y="332"/>
                  </a:lnTo>
                  <a:lnTo>
                    <a:pt x="358" y="328"/>
                  </a:lnTo>
                  <a:lnTo>
                    <a:pt x="354" y="328"/>
                  </a:lnTo>
                  <a:lnTo>
                    <a:pt x="358" y="328"/>
                  </a:lnTo>
                  <a:lnTo>
                    <a:pt x="362" y="328"/>
                  </a:lnTo>
                  <a:lnTo>
                    <a:pt x="366" y="328"/>
                  </a:lnTo>
                  <a:lnTo>
                    <a:pt x="366" y="324"/>
                  </a:lnTo>
                  <a:lnTo>
                    <a:pt x="366" y="328"/>
                  </a:lnTo>
                  <a:lnTo>
                    <a:pt x="362" y="328"/>
                  </a:lnTo>
                  <a:lnTo>
                    <a:pt x="362" y="324"/>
                  </a:lnTo>
                  <a:lnTo>
                    <a:pt x="358" y="324"/>
                  </a:lnTo>
                  <a:lnTo>
                    <a:pt x="354" y="324"/>
                  </a:lnTo>
                  <a:lnTo>
                    <a:pt x="352" y="328"/>
                  </a:lnTo>
                  <a:lnTo>
                    <a:pt x="348" y="328"/>
                  </a:lnTo>
                  <a:lnTo>
                    <a:pt x="344" y="328"/>
                  </a:lnTo>
                  <a:lnTo>
                    <a:pt x="340" y="328"/>
                  </a:lnTo>
                  <a:lnTo>
                    <a:pt x="336" y="328"/>
                  </a:lnTo>
                  <a:lnTo>
                    <a:pt x="332" y="328"/>
                  </a:lnTo>
                  <a:lnTo>
                    <a:pt x="336" y="328"/>
                  </a:lnTo>
                  <a:lnTo>
                    <a:pt x="332" y="328"/>
                  </a:lnTo>
                  <a:lnTo>
                    <a:pt x="332" y="332"/>
                  </a:lnTo>
                  <a:lnTo>
                    <a:pt x="328" y="328"/>
                  </a:lnTo>
                  <a:lnTo>
                    <a:pt x="328" y="332"/>
                  </a:lnTo>
                  <a:lnTo>
                    <a:pt x="328" y="328"/>
                  </a:lnTo>
                  <a:lnTo>
                    <a:pt x="324" y="328"/>
                  </a:lnTo>
                  <a:lnTo>
                    <a:pt x="322" y="328"/>
                  </a:lnTo>
                  <a:lnTo>
                    <a:pt x="324" y="324"/>
                  </a:lnTo>
                  <a:lnTo>
                    <a:pt x="328" y="324"/>
                  </a:lnTo>
                  <a:lnTo>
                    <a:pt x="332" y="324"/>
                  </a:lnTo>
                  <a:lnTo>
                    <a:pt x="328" y="324"/>
                  </a:lnTo>
                  <a:lnTo>
                    <a:pt x="328" y="322"/>
                  </a:lnTo>
                  <a:lnTo>
                    <a:pt x="324" y="322"/>
                  </a:lnTo>
                  <a:lnTo>
                    <a:pt x="324" y="324"/>
                  </a:lnTo>
                  <a:lnTo>
                    <a:pt x="322" y="324"/>
                  </a:lnTo>
                  <a:lnTo>
                    <a:pt x="318" y="324"/>
                  </a:lnTo>
                  <a:lnTo>
                    <a:pt x="318" y="322"/>
                  </a:lnTo>
                  <a:lnTo>
                    <a:pt x="314" y="322"/>
                  </a:lnTo>
                  <a:lnTo>
                    <a:pt x="314" y="324"/>
                  </a:lnTo>
                  <a:lnTo>
                    <a:pt x="310" y="324"/>
                  </a:lnTo>
                  <a:lnTo>
                    <a:pt x="310" y="322"/>
                  </a:lnTo>
                  <a:lnTo>
                    <a:pt x="310" y="318"/>
                  </a:lnTo>
                  <a:lnTo>
                    <a:pt x="314" y="314"/>
                  </a:lnTo>
                  <a:lnTo>
                    <a:pt x="318" y="314"/>
                  </a:lnTo>
                  <a:lnTo>
                    <a:pt x="314" y="310"/>
                  </a:lnTo>
                  <a:lnTo>
                    <a:pt x="318" y="310"/>
                  </a:lnTo>
                  <a:lnTo>
                    <a:pt x="322" y="310"/>
                  </a:lnTo>
                  <a:lnTo>
                    <a:pt x="324" y="310"/>
                  </a:lnTo>
                  <a:lnTo>
                    <a:pt x="324" y="306"/>
                  </a:lnTo>
                  <a:lnTo>
                    <a:pt x="322" y="306"/>
                  </a:lnTo>
                  <a:lnTo>
                    <a:pt x="318" y="306"/>
                  </a:lnTo>
                  <a:lnTo>
                    <a:pt x="318" y="302"/>
                  </a:lnTo>
                  <a:lnTo>
                    <a:pt x="322" y="298"/>
                  </a:lnTo>
                  <a:lnTo>
                    <a:pt x="324" y="298"/>
                  </a:lnTo>
                  <a:lnTo>
                    <a:pt x="328" y="294"/>
                  </a:lnTo>
                  <a:lnTo>
                    <a:pt x="332" y="294"/>
                  </a:lnTo>
                  <a:lnTo>
                    <a:pt x="332" y="292"/>
                  </a:lnTo>
                  <a:lnTo>
                    <a:pt x="336" y="292"/>
                  </a:lnTo>
                  <a:lnTo>
                    <a:pt x="340" y="292"/>
                  </a:lnTo>
                  <a:lnTo>
                    <a:pt x="340" y="288"/>
                  </a:lnTo>
                  <a:lnTo>
                    <a:pt x="344" y="288"/>
                  </a:lnTo>
                  <a:lnTo>
                    <a:pt x="348" y="288"/>
                  </a:lnTo>
                  <a:lnTo>
                    <a:pt x="352" y="284"/>
                  </a:lnTo>
                  <a:lnTo>
                    <a:pt x="354" y="284"/>
                  </a:lnTo>
                  <a:lnTo>
                    <a:pt x="358" y="284"/>
                  </a:lnTo>
                  <a:lnTo>
                    <a:pt x="362" y="280"/>
                  </a:lnTo>
                  <a:lnTo>
                    <a:pt x="366" y="280"/>
                  </a:lnTo>
                  <a:lnTo>
                    <a:pt x="370" y="280"/>
                  </a:lnTo>
                  <a:lnTo>
                    <a:pt x="374" y="276"/>
                  </a:lnTo>
                  <a:lnTo>
                    <a:pt x="378" y="280"/>
                  </a:lnTo>
                  <a:lnTo>
                    <a:pt x="380" y="280"/>
                  </a:lnTo>
                  <a:lnTo>
                    <a:pt x="380" y="284"/>
                  </a:lnTo>
                  <a:lnTo>
                    <a:pt x="384" y="284"/>
                  </a:lnTo>
                  <a:lnTo>
                    <a:pt x="380" y="288"/>
                  </a:lnTo>
                  <a:lnTo>
                    <a:pt x="380" y="292"/>
                  </a:lnTo>
                  <a:lnTo>
                    <a:pt x="380" y="294"/>
                  </a:lnTo>
                  <a:lnTo>
                    <a:pt x="378" y="294"/>
                  </a:lnTo>
                  <a:lnTo>
                    <a:pt x="378" y="298"/>
                  </a:lnTo>
                  <a:lnTo>
                    <a:pt x="374" y="298"/>
                  </a:lnTo>
                  <a:lnTo>
                    <a:pt x="378" y="298"/>
                  </a:lnTo>
                  <a:lnTo>
                    <a:pt x="380" y="298"/>
                  </a:lnTo>
                  <a:lnTo>
                    <a:pt x="384" y="294"/>
                  </a:lnTo>
                  <a:lnTo>
                    <a:pt x="384" y="298"/>
                  </a:lnTo>
                  <a:lnTo>
                    <a:pt x="388" y="294"/>
                  </a:lnTo>
                  <a:lnTo>
                    <a:pt x="388" y="298"/>
                  </a:lnTo>
                  <a:lnTo>
                    <a:pt x="384" y="298"/>
                  </a:lnTo>
                  <a:lnTo>
                    <a:pt x="388" y="298"/>
                  </a:lnTo>
                  <a:lnTo>
                    <a:pt x="388" y="294"/>
                  </a:lnTo>
                  <a:lnTo>
                    <a:pt x="392" y="294"/>
                  </a:lnTo>
                  <a:lnTo>
                    <a:pt x="388" y="294"/>
                  </a:lnTo>
                  <a:lnTo>
                    <a:pt x="392" y="292"/>
                  </a:lnTo>
                  <a:lnTo>
                    <a:pt x="392" y="288"/>
                  </a:lnTo>
                  <a:lnTo>
                    <a:pt x="396" y="288"/>
                  </a:lnTo>
                  <a:lnTo>
                    <a:pt x="400" y="288"/>
                  </a:lnTo>
                  <a:lnTo>
                    <a:pt x="404" y="288"/>
                  </a:lnTo>
                  <a:lnTo>
                    <a:pt x="404" y="292"/>
                  </a:lnTo>
                  <a:lnTo>
                    <a:pt x="408" y="292"/>
                  </a:lnTo>
                  <a:lnTo>
                    <a:pt x="410" y="292"/>
                  </a:lnTo>
                  <a:lnTo>
                    <a:pt x="414" y="292"/>
                  </a:lnTo>
                  <a:lnTo>
                    <a:pt x="418" y="292"/>
                  </a:lnTo>
                  <a:lnTo>
                    <a:pt x="418" y="294"/>
                  </a:lnTo>
                  <a:lnTo>
                    <a:pt x="422" y="294"/>
                  </a:lnTo>
                  <a:lnTo>
                    <a:pt x="422" y="298"/>
                  </a:lnTo>
                  <a:lnTo>
                    <a:pt x="418" y="302"/>
                  </a:lnTo>
                  <a:lnTo>
                    <a:pt x="414" y="302"/>
                  </a:lnTo>
                  <a:lnTo>
                    <a:pt x="414" y="306"/>
                  </a:lnTo>
                  <a:lnTo>
                    <a:pt x="410" y="306"/>
                  </a:lnTo>
                  <a:lnTo>
                    <a:pt x="414" y="306"/>
                  </a:lnTo>
                  <a:lnTo>
                    <a:pt x="418" y="306"/>
                  </a:lnTo>
                  <a:lnTo>
                    <a:pt x="414" y="306"/>
                  </a:lnTo>
                  <a:lnTo>
                    <a:pt x="418" y="302"/>
                  </a:lnTo>
                  <a:lnTo>
                    <a:pt x="422" y="302"/>
                  </a:lnTo>
                  <a:lnTo>
                    <a:pt x="422" y="306"/>
                  </a:lnTo>
                  <a:lnTo>
                    <a:pt x="422" y="302"/>
                  </a:lnTo>
                  <a:lnTo>
                    <a:pt x="424" y="302"/>
                  </a:lnTo>
                  <a:lnTo>
                    <a:pt x="428" y="302"/>
                  </a:lnTo>
                  <a:lnTo>
                    <a:pt x="424" y="302"/>
                  </a:lnTo>
                  <a:lnTo>
                    <a:pt x="428" y="298"/>
                  </a:lnTo>
                  <a:lnTo>
                    <a:pt x="432" y="298"/>
                  </a:lnTo>
                  <a:lnTo>
                    <a:pt x="428" y="302"/>
                  </a:lnTo>
                  <a:lnTo>
                    <a:pt x="432" y="302"/>
                  </a:lnTo>
                  <a:lnTo>
                    <a:pt x="432" y="298"/>
                  </a:lnTo>
                  <a:lnTo>
                    <a:pt x="436" y="302"/>
                  </a:lnTo>
                  <a:lnTo>
                    <a:pt x="440" y="302"/>
                  </a:lnTo>
                  <a:lnTo>
                    <a:pt x="436" y="302"/>
                  </a:lnTo>
                  <a:lnTo>
                    <a:pt x="436" y="298"/>
                  </a:lnTo>
                  <a:lnTo>
                    <a:pt x="440" y="298"/>
                  </a:lnTo>
                  <a:lnTo>
                    <a:pt x="440" y="302"/>
                  </a:lnTo>
                  <a:lnTo>
                    <a:pt x="440" y="298"/>
                  </a:lnTo>
                  <a:lnTo>
                    <a:pt x="436" y="298"/>
                  </a:lnTo>
                  <a:lnTo>
                    <a:pt x="432" y="294"/>
                  </a:lnTo>
                  <a:lnTo>
                    <a:pt x="436" y="294"/>
                  </a:lnTo>
                  <a:lnTo>
                    <a:pt x="440" y="294"/>
                  </a:lnTo>
                  <a:lnTo>
                    <a:pt x="436" y="294"/>
                  </a:lnTo>
                  <a:lnTo>
                    <a:pt x="436" y="292"/>
                  </a:lnTo>
                  <a:lnTo>
                    <a:pt x="432" y="292"/>
                  </a:lnTo>
                  <a:lnTo>
                    <a:pt x="428" y="292"/>
                  </a:lnTo>
                  <a:lnTo>
                    <a:pt x="428" y="288"/>
                  </a:lnTo>
                  <a:lnTo>
                    <a:pt x="432" y="288"/>
                  </a:lnTo>
                  <a:lnTo>
                    <a:pt x="436" y="288"/>
                  </a:lnTo>
                  <a:lnTo>
                    <a:pt x="440" y="288"/>
                  </a:lnTo>
                  <a:lnTo>
                    <a:pt x="444" y="292"/>
                  </a:lnTo>
                  <a:lnTo>
                    <a:pt x="448" y="294"/>
                  </a:lnTo>
                  <a:lnTo>
                    <a:pt x="450" y="294"/>
                  </a:lnTo>
                  <a:lnTo>
                    <a:pt x="450" y="298"/>
                  </a:lnTo>
                  <a:lnTo>
                    <a:pt x="454" y="298"/>
                  </a:lnTo>
                  <a:lnTo>
                    <a:pt x="458" y="298"/>
                  </a:lnTo>
                  <a:lnTo>
                    <a:pt x="458" y="302"/>
                  </a:lnTo>
                  <a:lnTo>
                    <a:pt x="458" y="306"/>
                  </a:lnTo>
                  <a:lnTo>
                    <a:pt x="458" y="310"/>
                  </a:lnTo>
                  <a:lnTo>
                    <a:pt x="462" y="310"/>
                  </a:lnTo>
                  <a:lnTo>
                    <a:pt x="462" y="314"/>
                  </a:lnTo>
                  <a:lnTo>
                    <a:pt x="462" y="318"/>
                  </a:lnTo>
                  <a:lnTo>
                    <a:pt x="462" y="322"/>
                  </a:lnTo>
                  <a:lnTo>
                    <a:pt x="466" y="322"/>
                  </a:lnTo>
                  <a:lnTo>
                    <a:pt x="466" y="324"/>
                  </a:lnTo>
                  <a:lnTo>
                    <a:pt x="470" y="324"/>
                  </a:lnTo>
                  <a:lnTo>
                    <a:pt x="470" y="322"/>
                  </a:lnTo>
                  <a:lnTo>
                    <a:pt x="474" y="322"/>
                  </a:lnTo>
                  <a:lnTo>
                    <a:pt x="474" y="318"/>
                  </a:lnTo>
                  <a:lnTo>
                    <a:pt x="478" y="318"/>
                  </a:lnTo>
                  <a:lnTo>
                    <a:pt x="474" y="314"/>
                  </a:lnTo>
                  <a:lnTo>
                    <a:pt x="470" y="314"/>
                  </a:lnTo>
                  <a:lnTo>
                    <a:pt x="474" y="314"/>
                  </a:lnTo>
                  <a:lnTo>
                    <a:pt x="474" y="310"/>
                  </a:lnTo>
                  <a:lnTo>
                    <a:pt x="470" y="310"/>
                  </a:lnTo>
                  <a:lnTo>
                    <a:pt x="470" y="306"/>
                  </a:lnTo>
                  <a:lnTo>
                    <a:pt x="470" y="302"/>
                  </a:lnTo>
                  <a:lnTo>
                    <a:pt x="470" y="298"/>
                  </a:lnTo>
                  <a:lnTo>
                    <a:pt x="466" y="298"/>
                  </a:lnTo>
                  <a:lnTo>
                    <a:pt x="466" y="294"/>
                  </a:lnTo>
                  <a:lnTo>
                    <a:pt x="466" y="292"/>
                  </a:lnTo>
                  <a:lnTo>
                    <a:pt x="466" y="288"/>
                  </a:lnTo>
                  <a:lnTo>
                    <a:pt x="462" y="284"/>
                  </a:lnTo>
                  <a:lnTo>
                    <a:pt x="466" y="284"/>
                  </a:lnTo>
                  <a:lnTo>
                    <a:pt x="470" y="284"/>
                  </a:lnTo>
                  <a:lnTo>
                    <a:pt x="466" y="284"/>
                  </a:lnTo>
                  <a:lnTo>
                    <a:pt x="466" y="280"/>
                  </a:lnTo>
                  <a:lnTo>
                    <a:pt x="470" y="280"/>
                  </a:lnTo>
                  <a:lnTo>
                    <a:pt x="474" y="280"/>
                  </a:lnTo>
                  <a:lnTo>
                    <a:pt x="478" y="280"/>
                  </a:lnTo>
                  <a:lnTo>
                    <a:pt x="478" y="284"/>
                  </a:lnTo>
                  <a:lnTo>
                    <a:pt x="480" y="284"/>
                  </a:lnTo>
                  <a:lnTo>
                    <a:pt x="480" y="280"/>
                  </a:lnTo>
                  <a:lnTo>
                    <a:pt x="484" y="280"/>
                  </a:lnTo>
                  <a:lnTo>
                    <a:pt x="484" y="284"/>
                  </a:lnTo>
                  <a:lnTo>
                    <a:pt x="488" y="284"/>
                  </a:lnTo>
                  <a:lnTo>
                    <a:pt x="492" y="284"/>
                  </a:lnTo>
                  <a:lnTo>
                    <a:pt x="496" y="288"/>
                  </a:lnTo>
                  <a:lnTo>
                    <a:pt x="500" y="288"/>
                  </a:lnTo>
                  <a:lnTo>
                    <a:pt x="500" y="292"/>
                  </a:lnTo>
                  <a:lnTo>
                    <a:pt x="504" y="292"/>
                  </a:lnTo>
                  <a:lnTo>
                    <a:pt x="504" y="294"/>
                  </a:lnTo>
                  <a:lnTo>
                    <a:pt x="504" y="298"/>
                  </a:lnTo>
                  <a:lnTo>
                    <a:pt x="508" y="298"/>
                  </a:lnTo>
                  <a:lnTo>
                    <a:pt x="508" y="302"/>
                  </a:lnTo>
                  <a:lnTo>
                    <a:pt x="504" y="302"/>
                  </a:lnTo>
                  <a:lnTo>
                    <a:pt x="508" y="302"/>
                  </a:lnTo>
                  <a:lnTo>
                    <a:pt x="508" y="306"/>
                  </a:lnTo>
                  <a:lnTo>
                    <a:pt x="508" y="310"/>
                  </a:lnTo>
                  <a:lnTo>
                    <a:pt x="510" y="310"/>
                  </a:lnTo>
                  <a:lnTo>
                    <a:pt x="508" y="310"/>
                  </a:lnTo>
                  <a:lnTo>
                    <a:pt x="508" y="314"/>
                  </a:lnTo>
                  <a:lnTo>
                    <a:pt x="510" y="314"/>
                  </a:lnTo>
                  <a:lnTo>
                    <a:pt x="510" y="318"/>
                  </a:lnTo>
                  <a:lnTo>
                    <a:pt x="514" y="318"/>
                  </a:lnTo>
                  <a:lnTo>
                    <a:pt x="514" y="322"/>
                  </a:lnTo>
                  <a:lnTo>
                    <a:pt x="518" y="324"/>
                  </a:lnTo>
                  <a:lnTo>
                    <a:pt x="518" y="328"/>
                  </a:lnTo>
                  <a:lnTo>
                    <a:pt x="518" y="332"/>
                  </a:lnTo>
                  <a:lnTo>
                    <a:pt x="514" y="332"/>
                  </a:lnTo>
                  <a:lnTo>
                    <a:pt x="518" y="332"/>
                  </a:lnTo>
                  <a:lnTo>
                    <a:pt x="518" y="336"/>
                  </a:lnTo>
                  <a:lnTo>
                    <a:pt x="514" y="336"/>
                  </a:lnTo>
                  <a:lnTo>
                    <a:pt x="514" y="340"/>
                  </a:lnTo>
                  <a:lnTo>
                    <a:pt x="518" y="340"/>
                  </a:lnTo>
                  <a:lnTo>
                    <a:pt x="522" y="344"/>
                  </a:lnTo>
                  <a:lnTo>
                    <a:pt x="522" y="348"/>
                  </a:lnTo>
                  <a:lnTo>
                    <a:pt x="526" y="348"/>
                  </a:lnTo>
                  <a:lnTo>
                    <a:pt x="530" y="350"/>
                  </a:lnTo>
                  <a:lnTo>
                    <a:pt x="534" y="350"/>
                  </a:lnTo>
                  <a:lnTo>
                    <a:pt x="536" y="350"/>
                  </a:lnTo>
                  <a:lnTo>
                    <a:pt x="536" y="354"/>
                  </a:lnTo>
                  <a:lnTo>
                    <a:pt x="536" y="350"/>
                  </a:lnTo>
                  <a:lnTo>
                    <a:pt x="536" y="348"/>
                  </a:lnTo>
                  <a:lnTo>
                    <a:pt x="540" y="350"/>
                  </a:lnTo>
                  <a:lnTo>
                    <a:pt x="540" y="354"/>
                  </a:lnTo>
                  <a:lnTo>
                    <a:pt x="544" y="354"/>
                  </a:lnTo>
                  <a:lnTo>
                    <a:pt x="548" y="354"/>
                  </a:lnTo>
                  <a:lnTo>
                    <a:pt x="548" y="358"/>
                  </a:lnTo>
                  <a:lnTo>
                    <a:pt x="552" y="358"/>
                  </a:lnTo>
                  <a:lnTo>
                    <a:pt x="556" y="358"/>
                  </a:lnTo>
                  <a:lnTo>
                    <a:pt x="556" y="362"/>
                  </a:lnTo>
                  <a:lnTo>
                    <a:pt x="560" y="362"/>
                  </a:lnTo>
                  <a:lnTo>
                    <a:pt x="564" y="362"/>
                  </a:lnTo>
                  <a:lnTo>
                    <a:pt x="566" y="362"/>
                  </a:lnTo>
                  <a:lnTo>
                    <a:pt x="566" y="366"/>
                  </a:lnTo>
                  <a:lnTo>
                    <a:pt x="566" y="370"/>
                  </a:lnTo>
                  <a:lnTo>
                    <a:pt x="566" y="374"/>
                  </a:lnTo>
                  <a:lnTo>
                    <a:pt x="564" y="374"/>
                  </a:lnTo>
                  <a:lnTo>
                    <a:pt x="560" y="374"/>
                  </a:lnTo>
                  <a:lnTo>
                    <a:pt x="560" y="370"/>
                  </a:lnTo>
                  <a:lnTo>
                    <a:pt x="560" y="374"/>
                  </a:lnTo>
                  <a:lnTo>
                    <a:pt x="556" y="374"/>
                  </a:lnTo>
                  <a:lnTo>
                    <a:pt x="552" y="374"/>
                  </a:lnTo>
                  <a:lnTo>
                    <a:pt x="552" y="370"/>
                  </a:lnTo>
                  <a:lnTo>
                    <a:pt x="548" y="370"/>
                  </a:lnTo>
                  <a:lnTo>
                    <a:pt x="544" y="374"/>
                  </a:lnTo>
                  <a:lnTo>
                    <a:pt x="540" y="374"/>
                  </a:lnTo>
                  <a:lnTo>
                    <a:pt x="544" y="374"/>
                  </a:lnTo>
                  <a:lnTo>
                    <a:pt x="544" y="378"/>
                  </a:lnTo>
                  <a:lnTo>
                    <a:pt x="540" y="378"/>
                  </a:lnTo>
                  <a:lnTo>
                    <a:pt x="536" y="378"/>
                  </a:lnTo>
                  <a:lnTo>
                    <a:pt x="534" y="374"/>
                  </a:lnTo>
                  <a:lnTo>
                    <a:pt x="530" y="374"/>
                  </a:lnTo>
                  <a:lnTo>
                    <a:pt x="530" y="378"/>
                  </a:lnTo>
                  <a:lnTo>
                    <a:pt x="534" y="378"/>
                  </a:lnTo>
                  <a:lnTo>
                    <a:pt x="536" y="378"/>
                  </a:lnTo>
                  <a:lnTo>
                    <a:pt x="536" y="380"/>
                  </a:lnTo>
                  <a:lnTo>
                    <a:pt x="536" y="384"/>
                  </a:lnTo>
                  <a:lnTo>
                    <a:pt x="534" y="384"/>
                  </a:lnTo>
                  <a:lnTo>
                    <a:pt x="534" y="388"/>
                  </a:lnTo>
                  <a:lnTo>
                    <a:pt x="536" y="388"/>
                  </a:lnTo>
                  <a:lnTo>
                    <a:pt x="536" y="384"/>
                  </a:lnTo>
                  <a:lnTo>
                    <a:pt x="540" y="380"/>
                  </a:lnTo>
                  <a:lnTo>
                    <a:pt x="544" y="380"/>
                  </a:lnTo>
                  <a:lnTo>
                    <a:pt x="544" y="378"/>
                  </a:lnTo>
                  <a:lnTo>
                    <a:pt x="548" y="378"/>
                  </a:lnTo>
                  <a:lnTo>
                    <a:pt x="552" y="378"/>
                  </a:lnTo>
                  <a:lnTo>
                    <a:pt x="552" y="380"/>
                  </a:lnTo>
                  <a:lnTo>
                    <a:pt x="552" y="384"/>
                  </a:lnTo>
                  <a:lnTo>
                    <a:pt x="548" y="384"/>
                  </a:lnTo>
                  <a:lnTo>
                    <a:pt x="548" y="388"/>
                  </a:lnTo>
                  <a:lnTo>
                    <a:pt x="552" y="388"/>
                  </a:lnTo>
                  <a:lnTo>
                    <a:pt x="552" y="384"/>
                  </a:lnTo>
                  <a:lnTo>
                    <a:pt x="556" y="384"/>
                  </a:lnTo>
                  <a:lnTo>
                    <a:pt x="556" y="388"/>
                  </a:lnTo>
                  <a:lnTo>
                    <a:pt x="556" y="392"/>
                  </a:lnTo>
                  <a:lnTo>
                    <a:pt x="552" y="392"/>
                  </a:lnTo>
                  <a:lnTo>
                    <a:pt x="548" y="392"/>
                  </a:lnTo>
                  <a:lnTo>
                    <a:pt x="544" y="392"/>
                  </a:lnTo>
                  <a:lnTo>
                    <a:pt x="544" y="396"/>
                  </a:lnTo>
                  <a:lnTo>
                    <a:pt x="540" y="396"/>
                  </a:lnTo>
                  <a:lnTo>
                    <a:pt x="536" y="396"/>
                  </a:lnTo>
                  <a:lnTo>
                    <a:pt x="534" y="396"/>
                  </a:lnTo>
                  <a:lnTo>
                    <a:pt x="530" y="396"/>
                  </a:lnTo>
                  <a:lnTo>
                    <a:pt x="526" y="396"/>
                  </a:lnTo>
                  <a:lnTo>
                    <a:pt x="522" y="396"/>
                  </a:lnTo>
                  <a:lnTo>
                    <a:pt x="518" y="392"/>
                  </a:lnTo>
                  <a:lnTo>
                    <a:pt x="514" y="396"/>
                  </a:lnTo>
                  <a:lnTo>
                    <a:pt x="510" y="396"/>
                  </a:lnTo>
                  <a:lnTo>
                    <a:pt x="508" y="392"/>
                  </a:lnTo>
                  <a:lnTo>
                    <a:pt x="510" y="388"/>
                  </a:lnTo>
                  <a:lnTo>
                    <a:pt x="508" y="388"/>
                  </a:lnTo>
                  <a:lnTo>
                    <a:pt x="504" y="388"/>
                  </a:lnTo>
                  <a:lnTo>
                    <a:pt x="500" y="388"/>
                  </a:lnTo>
                  <a:lnTo>
                    <a:pt x="496" y="388"/>
                  </a:lnTo>
                  <a:lnTo>
                    <a:pt x="492" y="388"/>
                  </a:lnTo>
                  <a:lnTo>
                    <a:pt x="488" y="384"/>
                  </a:lnTo>
                  <a:lnTo>
                    <a:pt x="492" y="384"/>
                  </a:lnTo>
                  <a:lnTo>
                    <a:pt x="492" y="380"/>
                  </a:lnTo>
                  <a:lnTo>
                    <a:pt x="488" y="380"/>
                  </a:lnTo>
                  <a:lnTo>
                    <a:pt x="488" y="378"/>
                  </a:lnTo>
                  <a:lnTo>
                    <a:pt x="484" y="378"/>
                  </a:lnTo>
                  <a:lnTo>
                    <a:pt x="484" y="380"/>
                  </a:lnTo>
                  <a:lnTo>
                    <a:pt x="480" y="380"/>
                  </a:lnTo>
                  <a:lnTo>
                    <a:pt x="480" y="384"/>
                  </a:lnTo>
                  <a:lnTo>
                    <a:pt x="480" y="388"/>
                  </a:lnTo>
                  <a:lnTo>
                    <a:pt x="478" y="388"/>
                  </a:lnTo>
                  <a:lnTo>
                    <a:pt x="478" y="392"/>
                  </a:lnTo>
                  <a:lnTo>
                    <a:pt x="474" y="392"/>
                  </a:lnTo>
                  <a:lnTo>
                    <a:pt x="470" y="392"/>
                  </a:lnTo>
                  <a:lnTo>
                    <a:pt x="466" y="392"/>
                  </a:lnTo>
                  <a:lnTo>
                    <a:pt x="462" y="392"/>
                  </a:lnTo>
                  <a:lnTo>
                    <a:pt x="458" y="392"/>
                  </a:lnTo>
                  <a:lnTo>
                    <a:pt x="458" y="396"/>
                  </a:lnTo>
                  <a:lnTo>
                    <a:pt x="454" y="396"/>
                  </a:lnTo>
                  <a:lnTo>
                    <a:pt x="450" y="400"/>
                  </a:lnTo>
                  <a:lnTo>
                    <a:pt x="448" y="400"/>
                  </a:lnTo>
                  <a:lnTo>
                    <a:pt x="444" y="400"/>
                  </a:lnTo>
                  <a:lnTo>
                    <a:pt x="440" y="400"/>
                  </a:lnTo>
                  <a:lnTo>
                    <a:pt x="436" y="400"/>
                  </a:lnTo>
                  <a:lnTo>
                    <a:pt x="432" y="400"/>
                  </a:lnTo>
                  <a:lnTo>
                    <a:pt x="432" y="404"/>
                  </a:lnTo>
                  <a:lnTo>
                    <a:pt x="432" y="400"/>
                  </a:lnTo>
                  <a:lnTo>
                    <a:pt x="428" y="400"/>
                  </a:lnTo>
                  <a:lnTo>
                    <a:pt x="428" y="404"/>
                  </a:lnTo>
                  <a:lnTo>
                    <a:pt x="424" y="404"/>
                  </a:lnTo>
                  <a:lnTo>
                    <a:pt x="424" y="400"/>
                  </a:lnTo>
                  <a:lnTo>
                    <a:pt x="424" y="404"/>
                  </a:lnTo>
                  <a:lnTo>
                    <a:pt x="422" y="404"/>
                  </a:lnTo>
                  <a:lnTo>
                    <a:pt x="418" y="404"/>
                  </a:lnTo>
                  <a:lnTo>
                    <a:pt x="422" y="404"/>
                  </a:lnTo>
                  <a:lnTo>
                    <a:pt x="418" y="404"/>
                  </a:lnTo>
                  <a:lnTo>
                    <a:pt x="414" y="404"/>
                  </a:lnTo>
                  <a:lnTo>
                    <a:pt x="410" y="404"/>
                  </a:lnTo>
                  <a:lnTo>
                    <a:pt x="408" y="404"/>
                  </a:lnTo>
                  <a:lnTo>
                    <a:pt x="404" y="404"/>
                  </a:lnTo>
                  <a:lnTo>
                    <a:pt x="400" y="404"/>
                  </a:lnTo>
                  <a:lnTo>
                    <a:pt x="396" y="404"/>
                  </a:lnTo>
                  <a:lnTo>
                    <a:pt x="392" y="404"/>
                  </a:lnTo>
                  <a:lnTo>
                    <a:pt x="396" y="404"/>
                  </a:lnTo>
                  <a:lnTo>
                    <a:pt x="392" y="404"/>
                  </a:lnTo>
                  <a:lnTo>
                    <a:pt x="392" y="400"/>
                  </a:lnTo>
                  <a:lnTo>
                    <a:pt x="388" y="400"/>
                  </a:lnTo>
                  <a:lnTo>
                    <a:pt x="388" y="396"/>
                  </a:lnTo>
                  <a:lnTo>
                    <a:pt x="388" y="392"/>
                  </a:lnTo>
                  <a:lnTo>
                    <a:pt x="388" y="388"/>
                  </a:lnTo>
                  <a:lnTo>
                    <a:pt x="388" y="384"/>
                  </a:lnTo>
                  <a:lnTo>
                    <a:pt x="388" y="388"/>
                  </a:lnTo>
                  <a:lnTo>
                    <a:pt x="388" y="384"/>
                  </a:lnTo>
                  <a:lnTo>
                    <a:pt x="384" y="384"/>
                  </a:lnTo>
                  <a:lnTo>
                    <a:pt x="378" y="384"/>
                  </a:lnTo>
                  <a:lnTo>
                    <a:pt x="374" y="384"/>
                  </a:lnTo>
                  <a:lnTo>
                    <a:pt x="370" y="384"/>
                  </a:lnTo>
                  <a:lnTo>
                    <a:pt x="366" y="384"/>
                  </a:lnTo>
                  <a:lnTo>
                    <a:pt x="362" y="384"/>
                  </a:lnTo>
                  <a:lnTo>
                    <a:pt x="358" y="384"/>
                  </a:lnTo>
                  <a:lnTo>
                    <a:pt x="354" y="384"/>
                  </a:lnTo>
                  <a:lnTo>
                    <a:pt x="352" y="380"/>
                  </a:lnTo>
                  <a:lnTo>
                    <a:pt x="348" y="380"/>
                  </a:lnTo>
                  <a:lnTo>
                    <a:pt x="344" y="380"/>
                  </a:lnTo>
                  <a:lnTo>
                    <a:pt x="348" y="378"/>
                  </a:lnTo>
                  <a:lnTo>
                    <a:pt x="344" y="378"/>
                  </a:lnTo>
                  <a:lnTo>
                    <a:pt x="340" y="378"/>
                  </a:lnTo>
                  <a:lnTo>
                    <a:pt x="344" y="378"/>
                  </a:lnTo>
                  <a:lnTo>
                    <a:pt x="344" y="374"/>
                  </a:lnTo>
                  <a:lnTo>
                    <a:pt x="340" y="374"/>
                  </a:lnTo>
                  <a:lnTo>
                    <a:pt x="336" y="374"/>
                  </a:lnTo>
                  <a:lnTo>
                    <a:pt x="336" y="370"/>
                  </a:lnTo>
                  <a:lnTo>
                    <a:pt x="336" y="366"/>
                  </a:lnTo>
                  <a:lnTo>
                    <a:pt x="332" y="366"/>
                  </a:lnTo>
                  <a:lnTo>
                    <a:pt x="336" y="366"/>
                  </a:lnTo>
                  <a:lnTo>
                    <a:pt x="336" y="362"/>
                  </a:lnTo>
                  <a:lnTo>
                    <a:pt x="340" y="362"/>
                  </a:lnTo>
                  <a:lnTo>
                    <a:pt x="348" y="362"/>
                  </a:lnTo>
                  <a:lnTo>
                    <a:pt x="352" y="362"/>
                  </a:lnTo>
                  <a:lnTo>
                    <a:pt x="354" y="358"/>
                  </a:lnTo>
                  <a:lnTo>
                    <a:pt x="358" y="358"/>
                  </a:lnTo>
                  <a:lnTo>
                    <a:pt x="362" y="358"/>
                  </a:lnTo>
                  <a:lnTo>
                    <a:pt x="366" y="358"/>
                  </a:lnTo>
                  <a:lnTo>
                    <a:pt x="370" y="358"/>
                  </a:lnTo>
                  <a:lnTo>
                    <a:pt x="374" y="358"/>
                  </a:lnTo>
                  <a:lnTo>
                    <a:pt x="378" y="358"/>
                  </a:lnTo>
                  <a:lnTo>
                    <a:pt x="380" y="358"/>
                  </a:lnTo>
                  <a:lnTo>
                    <a:pt x="384" y="358"/>
                  </a:lnTo>
                  <a:lnTo>
                    <a:pt x="388" y="358"/>
                  </a:lnTo>
                  <a:lnTo>
                    <a:pt x="392" y="358"/>
                  </a:lnTo>
                  <a:lnTo>
                    <a:pt x="396" y="358"/>
                  </a:lnTo>
                  <a:lnTo>
                    <a:pt x="400" y="362"/>
                  </a:lnTo>
                  <a:lnTo>
                    <a:pt x="404" y="362"/>
                  </a:lnTo>
                  <a:lnTo>
                    <a:pt x="404" y="358"/>
                  </a:lnTo>
                  <a:lnTo>
                    <a:pt x="408" y="358"/>
                  </a:lnTo>
                  <a:lnTo>
                    <a:pt x="410" y="358"/>
                  </a:lnTo>
                  <a:lnTo>
                    <a:pt x="414" y="358"/>
                  </a:lnTo>
                  <a:lnTo>
                    <a:pt x="418" y="358"/>
                  </a:lnTo>
                  <a:lnTo>
                    <a:pt x="414" y="354"/>
                  </a:lnTo>
                  <a:lnTo>
                    <a:pt x="414" y="358"/>
                  </a:lnTo>
                  <a:lnTo>
                    <a:pt x="410" y="354"/>
                  </a:lnTo>
                  <a:lnTo>
                    <a:pt x="408" y="354"/>
                  </a:lnTo>
                  <a:lnTo>
                    <a:pt x="404" y="350"/>
                  </a:lnTo>
                  <a:lnTo>
                    <a:pt x="400" y="350"/>
                  </a:lnTo>
                  <a:lnTo>
                    <a:pt x="396" y="350"/>
                  </a:lnTo>
                  <a:lnTo>
                    <a:pt x="392" y="350"/>
                  </a:lnTo>
                  <a:lnTo>
                    <a:pt x="388" y="348"/>
                  </a:lnTo>
                  <a:lnTo>
                    <a:pt x="388" y="350"/>
                  </a:lnTo>
                  <a:lnTo>
                    <a:pt x="388" y="348"/>
                  </a:lnTo>
                  <a:lnTo>
                    <a:pt x="384" y="348"/>
                  </a:lnTo>
                  <a:lnTo>
                    <a:pt x="380" y="348"/>
                  </a:lnTo>
                  <a:lnTo>
                    <a:pt x="378" y="348"/>
                  </a:lnTo>
                  <a:lnTo>
                    <a:pt x="378" y="350"/>
                  </a:lnTo>
                  <a:lnTo>
                    <a:pt x="374" y="350"/>
                  </a:lnTo>
                  <a:lnTo>
                    <a:pt x="370" y="350"/>
                  </a:lnTo>
                  <a:lnTo>
                    <a:pt x="366" y="350"/>
                  </a:lnTo>
                  <a:lnTo>
                    <a:pt x="362" y="350"/>
                  </a:lnTo>
                  <a:lnTo>
                    <a:pt x="354" y="350"/>
                  </a:lnTo>
                  <a:lnTo>
                    <a:pt x="354" y="350"/>
                  </a:lnTo>
                  <a:lnTo>
                    <a:pt x="354" y="350"/>
                  </a:lnTo>
                  <a:close/>
                  <a:moveTo>
                    <a:pt x="626" y="284"/>
                  </a:moveTo>
                  <a:lnTo>
                    <a:pt x="630" y="288"/>
                  </a:lnTo>
                  <a:lnTo>
                    <a:pt x="626" y="288"/>
                  </a:lnTo>
                  <a:lnTo>
                    <a:pt x="626" y="292"/>
                  </a:lnTo>
                  <a:lnTo>
                    <a:pt x="622" y="292"/>
                  </a:lnTo>
                  <a:lnTo>
                    <a:pt x="622" y="288"/>
                  </a:lnTo>
                  <a:lnTo>
                    <a:pt x="620" y="288"/>
                  </a:lnTo>
                  <a:lnTo>
                    <a:pt x="620" y="284"/>
                  </a:lnTo>
                  <a:lnTo>
                    <a:pt x="622" y="284"/>
                  </a:lnTo>
                  <a:lnTo>
                    <a:pt x="626" y="284"/>
                  </a:lnTo>
                  <a:lnTo>
                    <a:pt x="626" y="284"/>
                  </a:lnTo>
                  <a:lnTo>
                    <a:pt x="626" y="284"/>
                  </a:lnTo>
                  <a:close/>
                  <a:moveTo>
                    <a:pt x="626" y="292"/>
                  </a:moveTo>
                  <a:lnTo>
                    <a:pt x="626" y="294"/>
                  </a:lnTo>
                  <a:lnTo>
                    <a:pt x="622" y="294"/>
                  </a:lnTo>
                  <a:lnTo>
                    <a:pt x="622" y="292"/>
                  </a:lnTo>
                  <a:lnTo>
                    <a:pt x="626" y="292"/>
                  </a:lnTo>
                  <a:lnTo>
                    <a:pt x="626" y="292"/>
                  </a:lnTo>
                  <a:lnTo>
                    <a:pt x="626" y="292"/>
                  </a:lnTo>
                  <a:close/>
                  <a:moveTo>
                    <a:pt x="936" y="310"/>
                  </a:moveTo>
                  <a:lnTo>
                    <a:pt x="940" y="310"/>
                  </a:lnTo>
                  <a:lnTo>
                    <a:pt x="936" y="310"/>
                  </a:lnTo>
                  <a:lnTo>
                    <a:pt x="936" y="310"/>
                  </a:lnTo>
                  <a:lnTo>
                    <a:pt x="936" y="310"/>
                  </a:lnTo>
                  <a:close/>
                  <a:moveTo>
                    <a:pt x="958" y="322"/>
                  </a:moveTo>
                  <a:lnTo>
                    <a:pt x="958" y="324"/>
                  </a:lnTo>
                  <a:lnTo>
                    <a:pt x="954" y="324"/>
                  </a:lnTo>
                  <a:lnTo>
                    <a:pt x="958" y="324"/>
                  </a:lnTo>
                  <a:lnTo>
                    <a:pt x="958" y="322"/>
                  </a:lnTo>
                  <a:lnTo>
                    <a:pt x="958" y="322"/>
                  </a:lnTo>
                  <a:lnTo>
                    <a:pt x="958" y="322"/>
                  </a:lnTo>
                  <a:close/>
                  <a:moveTo>
                    <a:pt x="962" y="324"/>
                  </a:moveTo>
                  <a:lnTo>
                    <a:pt x="966" y="324"/>
                  </a:lnTo>
                  <a:lnTo>
                    <a:pt x="966" y="322"/>
                  </a:lnTo>
                  <a:lnTo>
                    <a:pt x="966" y="324"/>
                  </a:lnTo>
                  <a:lnTo>
                    <a:pt x="962" y="324"/>
                  </a:lnTo>
                  <a:lnTo>
                    <a:pt x="962" y="324"/>
                  </a:lnTo>
                  <a:lnTo>
                    <a:pt x="962" y="324"/>
                  </a:lnTo>
                  <a:close/>
                  <a:moveTo>
                    <a:pt x="962" y="332"/>
                  </a:moveTo>
                  <a:lnTo>
                    <a:pt x="958" y="332"/>
                  </a:lnTo>
                  <a:lnTo>
                    <a:pt x="958" y="328"/>
                  </a:lnTo>
                  <a:lnTo>
                    <a:pt x="958" y="324"/>
                  </a:lnTo>
                  <a:lnTo>
                    <a:pt x="962" y="324"/>
                  </a:lnTo>
                  <a:lnTo>
                    <a:pt x="962" y="328"/>
                  </a:lnTo>
                  <a:lnTo>
                    <a:pt x="958" y="328"/>
                  </a:lnTo>
                  <a:lnTo>
                    <a:pt x="962" y="328"/>
                  </a:lnTo>
                  <a:lnTo>
                    <a:pt x="962" y="324"/>
                  </a:lnTo>
                  <a:lnTo>
                    <a:pt x="962" y="328"/>
                  </a:lnTo>
                  <a:lnTo>
                    <a:pt x="966" y="328"/>
                  </a:lnTo>
                  <a:lnTo>
                    <a:pt x="962" y="328"/>
                  </a:lnTo>
                  <a:lnTo>
                    <a:pt x="962" y="332"/>
                  </a:lnTo>
                  <a:lnTo>
                    <a:pt x="962" y="332"/>
                  </a:lnTo>
                  <a:lnTo>
                    <a:pt x="962" y="332"/>
                  </a:lnTo>
                  <a:close/>
                  <a:moveTo>
                    <a:pt x="988" y="336"/>
                  </a:moveTo>
                  <a:lnTo>
                    <a:pt x="988" y="340"/>
                  </a:lnTo>
                  <a:lnTo>
                    <a:pt x="988" y="336"/>
                  </a:lnTo>
                  <a:lnTo>
                    <a:pt x="988" y="336"/>
                  </a:lnTo>
                  <a:lnTo>
                    <a:pt x="988" y="336"/>
                  </a:lnTo>
                  <a:close/>
                  <a:moveTo>
                    <a:pt x="980" y="340"/>
                  </a:moveTo>
                  <a:lnTo>
                    <a:pt x="984" y="340"/>
                  </a:lnTo>
                  <a:lnTo>
                    <a:pt x="984" y="344"/>
                  </a:lnTo>
                  <a:lnTo>
                    <a:pt x="980" y="344"/>
                  </a:lnTo>
                  <a:lnTo>
                    <a:pt x="976" y="344"/>
                  </a:lnTo>
                  <a:lnTo>
                    <a:pt x="974" y="344"/>
                  </a:lnTo>
                  <a:lnTo>
                    <a:pt x="976" y="344"/>
                  </a:lnTo>
                  <a:lnTo>
                    <a:pt x="976" y="340"/>
                  </a:lnTo>
                  <a:lnTo>
                    <a:pt x="980" y="340"/>
                  </a:lnTo>
                  <a:lnTo>
                    <a:pt x="980" y="340"/>
                  </a:lnTo>
                  <a:lnTo>
                    <a:pt x="980" y="340"/>
                  </a:lnTo>
                  <a:close/>
                  <a:moveTo>
                    <a:pt x="574" y="348"/>
                  </a:moveTo>
                  <a:lnTo>
                    <a:pt x="574" y="350"/>
                  </a:lnTo>
                  <a:lnTo>
                    <a:pt x="578" y="350"/>
                  </a:lnTo>
                  <a:lnTo>
                    <a:pt x="578" y="354"/>
                  </a:lnTo>
                  <a:lnTo>
                    <a:pt x="574" y="354"/>
                  </a:lnTo>
                  <a:lnTo>
                    <a:pt x="574" y="350"/>
                  </a:lnTo>
                  <a:lnTo>
                    <a:pt x="570" y="350"/>
                  </a:lnTo>
                  <a:lnTo>
                    <a:pt x="570" y="348"/>
                  </a:lnTo>
                  <a:lnTo>
                    <a:pt x="574" y="348"/>
                  </a:lnTo>
                  <a:lnTo>
                    <a:pt x="574" y="348"/>
                  </a:lnTo>
                  <a:lnTo>
                    <a:pt x="574" y="348"/>
                  </a:lnTo>
                  <a:close/>
                  <a:moveTo>
                    <a:pt x="182" y="350"/>
                  </a:moveTo>
                  <a:lnTo>
                    <a:pt x="180" y="350"/>
                  </a:lnTo>
                  <a:lnTo>
                    <a:pt x="180" y="348"/>
                  </a:lnTo>
                  <a:lnTo>
                    <a:pt x="182" y="350"/>
                  </a:lnTo>
                  <a:lnTo>
                    <a:pt x="182" y="350"/>
                  </a:lnTo>
                  <a:lnTo>
                    <a:pt x="182" y="350"/>
                  </a:lnTo>
                  <a:close/>
                  <a:moveTo>
                    <a:pt x="760" y="362"/>
                  </a:moveTo>
                  <a:lnTo>
                    <a:pt x="764" y="362"/>
                  </a:lnTo>
                  <a:lnTo>
                    <a:pt x="768" y="362"/>
                  </a:lnTo>
                  <a:lnTo>
                    <a:pt x="772" y="362"/>
                  </a:lnTo>
                  <a:lnTo>
                    <a:pt x="772" y="366"/>
                  </a:lnTo>
                  <a:lnTo>
                    <a:pt x="768" y="366"/>
                  </a:lnTo>
                  <a:lnTo>
                    <a:pt x="764" y="366"/>
                  </a:lnTo>
                  <a:lnTo>
                    <a:pt x="760" y="366"/>
                  </a:lnTo>
                  <a:lnTo>
                    <a:pt x="760" y="362"/>
                  </a:lnTo>
                  <a:lnTo>
                    <a:pt x="756" y="362"/>
                  </a:lnTo>
                  <a:lnTo>
                    <a:pt x="760" y="362"/>
                  </a:lnTo>
                  <a:lnTo>
                    <a:pt x="760" y="362"/>
                  </a:lnTo>
                  <a:lnTo>
                    <a:pt x="760" y="362"/>
                  </a:lnTo>
                  <a:close/>
                  <a:moveTo>
                    <a:pt x="638" y="396"/>
                  </a:moveTo>
                  <a:lnTo>
                    <a:pt x="642" y="392"/>
                  </a:lnTo>
                  <a:lnTo>
                    <a:pt x="642" y="396"/>
                  </a:lnTo>
                  <a:lnTo>
                    <a:pt x="646" y="396"/>
                  </a:lnTo>
                  <a:lnTo>
                    <a:pt x="646" y="392"/>
                  </a:lnTo>
                  <a:lnTo>
                    <a:pt x="650" y="396"/>
                  </a:lnTo>
                  <a:lnTo>
                    <a:pt x="646" y="396"/>
                  </a:lnTo>
                  <a:lnTo>
                    <a:pt x="646" y="400"/>
                  </a:lnTo>
                  <a:lnTo>
                    <a:pt x="642" y="400"/>
                  </a:lnTo>
                  <a:lnTo>
                    <a:pt x="642" y="396"/>
                  </a:lnTo>
                  <a:lnTo>
                    <a:pt x="638" y="400"/>
                  </a:lnTo>
                  <a:lnTo>
                    <a:pt x="634" y="404"/>
                  </a:lnTo>
                  <a:lnTo>
                    <a:pt x="630" y="404"/>
                  </a:lnTo>
                  <a:lnTo>
                    <a:pt x="626" y="404"/>
                  </a:lnTo>
                  <a:lnTo>
                    <a:pt x="622" y="404"/>
                  </a:lnTo>
                  <a:lnTo>
                    <a:pt x="620" y="404"/>
                  </a:lnTo>
                  <a:lnTo>
                    <a:pt x="616" y="404"/>
                  </a:lnTo>
                  <a:lnTo>
                    <a:pt x="612" y="400"/>
                  </a:lnTo>
                  <a:lnTo>
                    <a:pt x="608" y="400"/>
                  </a:lnTo>
                  <a:lnTo>
                    <a:pt x="604" y="400"/>
                  </a:lnTo>
                  <a:lnTo>
                    <a:pt x="604" y="396"/>
                  </a:lnTo>
                  <a:lnTo>
                    <a:pt x="600" y="396"/>
                  </a:lnTo>
                  <a:lnTo>
                    <a:pt x="596" y="396"/>
                  </a:lnTo>
                  <a:lnTo>
                    <a:pt x="596" y="392"/>
                  </a:lnTo>
                  <a:lnTo>
                    <a:pt x="592" y="392"/>
                  </a:lnTo>
                  <a:lnTo>
                    <a:pt x="592" y="396"/>
                  </a:lnTo>
                  <a:lnTo>
                    <a:pt x="590" y="396"/>
                  </a:lnTo>
                  <a:lnTo>
                    <a:pt x="590" y="392"/>
                  </a:lnTo>
                  <a:lnTo>
                    <a:pt x="586" y="392"/>
                  </a:lnTo>
                  <a:lnTo>
                    <a:pt x="586" y="388"/>
                  </a:lnTo>
                  <a:lnTo>
                    <a:pt x="590" y="388"/>
                  </a:lnTo>
                  <a:lnTo>
                    <a:pt x="592" y="388"/>
                  </a:lnTo>
                  <a:lnTo>
                    <a:pt x="596" y="388"/>
                  </a:lnTo>
                  <a:lnTo>
                    <a:pt x="596" y="384"/>
                  </a:lnTo>
                  <a:lnTo>
                    <a:pt x="600" y="384"/>
                  </a:lnTo>
                  <a:lnTo>
                    <a:pt x="604" y="384"/>
                  </a:lnTo>
                  <a:lnTo>
                    <a:pt x="600" y="380"/>
                  </a:lnTo>
                  <a:lnTo>
                    <a:pt x="604" y="380"/>
                  </a:lnTo>
                  <a:lnTo>
                    <a:pt x="600" y="378"/>
                  </a:lnTo>
                  <a:lnTo>
                    <a:pt x="604" y="378"/>
                  </a:lnTo>
                  <a:lnTo>
                    <a:pt x="608" y="380"/>
                  </a:lnTo>
                  <a:lnTo>
                    <a:pt x="604" y="378"/>
                  </a:lnTo>
                  <a:lnTo>
                    <a:pt x="604" y="374"/>
                  </a:lnTo>
                  <a:lnTo>
                    <a:pt x="604" y="370"/>
                  </a:lnTo>
                  <a:lnTo>
                    <a:pt x="608" y="370"/>
                  </a:lnTo>
                  <a:lnTo>
                    <a:pt x="612" y="370"/>
                  </a:lnTo>
                  <a:lnTo>
                    <a:pt x="616" y="370"/>
                  </a:lnTo>
                  <a:lnTo>
                    <a:pt x="616" y="374"/>
                  </a:lnTo>
                  <a:lnTo>
                    <a:pt x="620" y="374"/>
                  </a:lnTo>
                  <a:lnTo>
                    <a:pt x="616" y="374"/>
                  </a:lnTo>
                  <a:lnTo>
                    <a:pt x="616" y="378"/>
                  </a:lnTo>
                  <a:lnTo>
                    <a:pt x="620" y="374"/>
                  </a:lnTo>
                  <a:lnTo>
                    <a:pt x="620" y="378"/>
                  </a:lnTo>
                  <a:lnTo>
                    <a:pt x="622" y="378"/>
                  </a:lnTo>
                  <a:lnTo>
                    <a:pt x="626" y="380"/>
                  </a:lnTo>
                  <a:lnTo>
                    <a:pt x="630" y="380"/>
                  </a:lnTo>
                  <a:lnTo>
                    <a:pt x="634" y="380"/>
                  </a:lnTo>
                  <a:lnTo>
                    <a:pt x="634" y="384"/>
                  </a:lnTo>
                  <a:lnTo>
                    <a:pt x="634" y="388"/>
                  </a:lnTo>
                  <a:lnTo>
                    <a:pt x="634" y="392"/>
                  </a:lnTo>
                  <a:lnTo>
                    <a:pt x="634" y="388"/>
                  </a:lnTo>
                  <a:lnTo>
                    <a:pt x="634" y="384"/>
                  </a:lnTo>
                  <a:lnTo>
                    <a:pt x="638" y="384"/>
                  </a:lnTo>
                  <a:lnTo>
                    <a:pt x="638" y="388"/>
                  </a:lnTo>
                  <a:lnTo>
                    <a:pt x="638" y="392"/>
                  </a:lnTo>
                  <a:lnTo>
                    <a:pt x="638" y="396"/>
                  </a:lnTo>
                  <a:lnTo>
                    <a:pt x="638" y="396"/>
                  </a:lnTo>
                  <a:lnTo>
                    <a:pt x="638" y="396"/>
                  </a:lnTo>
                  <a:close/>
                  <a:moveTo>
                    <a:pt x="824" y="370"/>
                  </a:moveTo>
                  <a:lnTo>
                    <a:pt x="828" y="370"/>
                  </a:lnTo>
                  <a:lnTo>
                    <a:pt x="824" y="370"/>
                  </a:lnTo>
                  <a:lnTo>
                    <a:pt x="824" y="370"/>
                  </a:lnTo>
                  <a:lnTo>
                    <a:pt x="824" y="370"/>
                  </a:lnTo>
                  <a:close/>
                  <a:moveTo>
                    <a:pt x="812" y="370"/>
                  </a:moveTo>
                  <a:lnTo>
                    <a:pt x="808" y="374"/>
                  </a:lnTo>
                  <a:lnTo>
                    <a:pt x="812" y="374"/>
                  </a:lnTo>
                  <a:lnTo>
                    <a:pt x="808" y="374"/>
                  </a:lnTo>
                  <a:lnTo>
                    <a:pt x="808" y="370"/>
                  </a:lnTo>
                  <a:lnTo>
                    <a:pt x="812" y="370"/>
                  </a:lnTo>
                  <a:lnTo>
                    <a:pt x="812" y="370"/>
                  </a:lnTo>
                  <a:lnTo>
                    <a:pt x="812" y="370"/>
                  </a:lnTo>
                  <a:close/>
                  <a:moveTo>
                    <a:pt x="864" y="374"/>
                  </a:moveTo>
                  <a:lnTo>
                    <a:pt x="864" y="370"/>
                  </a:lnTo>
                  <a:lnTo>
                    <a:pt x="868" y="370"/>
                  </a:lnTo>
                  <a:lnTo>
                    <a:pt x="872" y="370"/>
                  </a:lnTo>
                  <a:lnTo>
                    <a:pt x="872" y="374"/>
                  </a:lnTo>
                  <a:lnTo>
                    <a:pt x="868" y="374"/>
                  </a:lnTo>
                  <a:lnTo>
                    <a:pt x="868" y="378"/>
                  </a:lnTo>
                  <a:lnTo>
                    <a:pt x="864" y="378"/>
                  </a:lnTo>
                  <a:lnTo>
                    <a:pt x="864" y="374"/>
                  </a:lnTo>
                  <a:lnTo>
                    <a:pt x="862" y="374"/>
                  </a:lnTo>
                  <a:lnTo>
                    <a:pt x="862" y="378"/>
                  </a:lnTo>
                  <a:lnTo>
                    <a:pt x="864" y="378"/>
                  </a:lnTo>
                  <a:lnTo>
                    <a:pt x="862" y="378"/>
                  </a:lnTo>
                  <a:lnTo>
                    <a:pt x="858" y="378"/>
                  </a:lnTo>
                  <a:lnTo>
                    <a:pt x="858" y="374"/>
                  </a:lnTo>
                  <a:lnTo>
                    <a:pt x="854" y="374"/>
                  </a:lnTo>
                  <a:lnTo>
                    <a:pt x="850" y="374"/>
                  </a:lnTo>
                  <a:lnTo>
                    <a:pt x="854" y="374"/>
                  </a:lnTo>
                  <a:lnTo>
                    <a:pt x="858" y="374"/>
                  </a:lnTo>
                  <a:lnTo>
                    <a:pt x="858" y="370"/>
                  </a:lnTo>
                  <a:lnTo>
                    <a:pt x="862" y="370"/>
                  </a:lnTo>
                  <a:lnTo>
                    <a:pt x="862" y="374"/>
                  </a:lnTo>
                  <a:lnTo>
                    <a:pt x="864" y="374"/>
                  </a:lnTo>
                  <a:lnTo>
                    <a:pt x="864" y="374"/>
                  </a:lnTo>
                  <a:lnTo>
                    <a:pt x="864" y="374"/>
                  </a:lnTo>
                  <a:close/>
                  <a:moveTo>
                    <a:pt x="824" y="370"/>
                  </a:moveTo>
                  <a:lnTo>
                    <a:pt x="828" y="370"/>
                  </a:lnTo>
                  <a:lnTo>
                    <a:pt x="828" y="374"/>
                  </a:lnTo>
                  <a:lnTo>
                    <a:pt x="824" y="374"/>
                  </a:lnTo>
                  <a:lnTo>
                    <a:pt x="820" y="370"/>
                  </a:lnTo>
                  <a:lnTo>
                    <a:pt x="824" y="370"/>
                  </a:lnTo>
                  <a:lnTo>
                    <a:pt x="824" y="370"/>
                  </a:lnTo>
                  <a:lnTo>
                    <a:pt x="824" y="370"/>
                  </a:lnTo>
                  <a:close/>
                  <a:moveTo>
                    <a:pt x="888" y="374"/>
                  </a:moveTo>
                  <a:lnTo>
                    <a:pt x="890" y="374"/>
                  </a:lnTo>
                  <a:lnTo>
                    <a:pt x="890" y="378"/>
                  </a:lnTo>
                  <a:lnTo>
                    <a:pt x="888" y="378"/>
                  </a:lnTo>
                  <a:lnTo>
                    <a:pt x="884" y="378"/>
                  </a:lnTo>
                  <a:lnTo>
                    <a:pt x="880" y="378"/>
                  </a:lnTo>
                  <a:lnTo>
                    <a:pt x="880" y="380"/>
                  </a:lnTo>
                  <a:lnTo>
                    <a:pt x="880" y="378"/>
                  </a:lnTo>
                  <a:lnTo>
                    <a:pt x="884" y="378"/>
                  </a:lnTo>
                  <a:lnTo>
                    <a:pt x="884" y="374"/>
                  </a:lnTo>
                  <a:lnTo>
                    <a:pt x="888" y="374"/>
                  </a:lnTo>
                  <a:lnTo>
                    <a:pt x="888" y="374"/>
                  </a:lnTo>
                  <a:lnTo>
                    <a:pt x="888" y="374"/>
                  </a:lnTo>
                  <a:close/>
                  <a:moveTo>
                    <a:pt x="76" y="392"/>
                  </a:moveTo>
                  <a:lnTo>
                    <a:pt x="80" y="392"/>
                  </a:lnTo>
                  <a:lnTo>
                    <a:pt x="76" y="388"/>
                  </a:lnTo>
                  <a:lnTo>
                    <a:pt x="72" y="388"/>
                  </a:lnTo>
                  <a:lnTo>
                    <a:pt x="72" y="384"/>
                  </a:lnTo>
                  <a:lnTo>
                    <a:pt x="76" y="384"/>
                  </a:lnTo>
                  <a:lnTo>
                    <a:pt x="76" y="388"/>
                  </a:lnTo>
                  <a:lnTo>
                    <a:pt x="80" y="388"/>
                  </a:lnTo>
                  <a:lnTo>
                    <a:pt x="76" y="388"/>
                  </a:lnTo>
                  <a:lnTo>
                    <a:pt x="76" y="384"/>
                  </a:lnTo>
                  <a:lnTo>
                    <a:pt x="72" y="384"/>
                  </a:lnTo>
                  <a:lnTo>
                    <a:pt x="76" y="384"/>
                  </a:lnTo>
                  <a:lnTo>
                    <a:pt x="80" y="380"/>
                  </a:lnTo>
                  <a:lnTo>
                    <a:pt x="80" y="384"/>
                  </a:lnTo>
                  <a:lnTo>
                    <a:pt x="82" y="384"/>
                  </a:lnTo>
                  <a:lnTo>
                    <a:pt x="82" y="380"/>
                  </a:lnTo>
                  <a:lnTo>
                    <a:pt x="86" y="378"/>
                  </a:lnTo>
                  <a:lnTo>
                    <a:pt x="90" y="378"/>
                  </a:lnTo>
                  <a:lnTo>
                    <a:pt x="90" y="380"/>
                  </a:lnTo>
                  <a:lnTo>
                    <a:pt x="94" y="380"/>
                  </a:lnTo>
                  <a:lnTo>
                    <a:pt x="94" y="378"/>
                  </a:lnTo>
                  <a:lnTo>
                    <a:pt x="94" y="374"/>
                  </a:lnTo>
                  <a:lnTo>
                    <a:pt x="96" y="374"/>
                  </a:lnTo>
                  <a:lnTo>
                    <a:pt x="96" y="378"/>
                  </a:lnTo>
                  <a:lnTo>
                    <a:pt x="100" y="378"/>
                  </a:lnTo>
                  <a:lnTo>
                    <a:pt x="100" y="380"/>
                  </a:lnTo>
                  <a:lnTo>
                    <a:pt x="96" y="380"/>
                  </a:lnTo>
                  <a:lnTo>
                    <a:pt x="96" y="384"/>
                  </a:lnTo>
                  <a:lnTo>
                    <a:pt x="94" y="384"/>
                  </a:lnTo>
                  <a:lnTo>
                    <a:pt x="94" y="388"/>
                  </a:lnTo>
                  <a:lnTo>
                    <a:pt x="90" y="388"/>
                  </a:lnTo>
                  <a:lnTo>
                    <a:pt x="90" y="392"/>
                  </a:lnTo>
                  <a:lnTo>
                    <a:pt x="94" y="396"/>
                  </a:lnTo>
                  <a:lnTo>
                    <a:pt x="96" y="400"/>
                  </a:lnTo>
                  <a:lnTo>
                    <a:pt x="94" y="400"/>
                  </a:lnTo>
                  <a:lnTo>
                    <a:pt x="90" y="396"/>
                  </a:lnTo>
                  <a:lnTo>
                    <a:pt x="90" y="392"/>
                  </a:lnTo>
                  <a:lnTo>
                    <a:pt x="86" y="392"/>
                  </a:lnTo>
                  <a:lnTo>
                    <a:pt x="82" y="392"/>
                  </a:lnTo>
                  <a:lnTo>
                    <a:pt x="80" y="392"/>
                  </a:lnTo>
                  <a:lnTo>
                    <a:pt x="76" y="392"/>
                  </a:lnTo>
                  <a:lnTo>
                    <a:pt x="72" y="392"/>
                  </a:lnTo>
                  <a:lnTo>
                    <a:pt x="72" y="388"/>
                  </a:lnTo>
                  <a:lnTo>
                    <a:pt x="72" y="392"/>
                  </a:lnTo>
                  <a:lnTo>
                    <a:pt x="76" y="392"/>
                  </a:lnTo>
                  <a:lnTo>
                    <a:pt x="76" y="392"/>
                  </a:lnTo>
                  <a:lnTo>
                    <a:pt x="76" y="392"/>
                  </a:lnTo>
                  <a:close/>
                  <a:moveTo>
                    <a:pt x="1032" y="374"/>
                  </a:moveTo>
                  <a:lnTo>
                    <a:pt x="1036" y="374"/>
                  </a:lnTo>
                  <a:lnTo>
                    <a:pt x="1036" y="378"/>
                  </a:lnTo>
                  <a:lnTo>
                    <a:pt x="1032" y="378"/>
                  </a:lnTo>
                  <a:lnTo>
                    <a:pt x="1030" y="378"/>
                  </a:lnTo>
                  <a:lnTo>
                    <a:pt x="1032" y="374"/>
                  </a:lnTo>
                  <a:lnTo>
                    <a:pt x="1032" y="374"/>
                  </a:lnTo>
                  <a:lnTo>
                    <a:pt x="1032" y="374"/>
                  </a:lnTo>
                  <a:close/>
                  <a:moveTo>
                    <a:pt x="26" y="378"/>
                  </a:moveTo>
                  <a:lnTo>
                    <a:pt x="24" y="378"/>
                  </a:lnTo>
                  <a:lnTo>
                    <a:pt x="26" y="378"/>
                  </a:lnTo>
                  <a:lnTo>
                    <a:pt x="26" y="374"/>
                  </a:lnTo>
                  <a:lnTo>
                    <a:pt x="30" y="378"/>
                  </a:lnTo>
                  <a:lnTo>
                    <a:pt x="26" y="378"/>
                  </a:lnTo>
                  <a:lnTo>
                    <a:pt x="26" y="378"/>
                  </a:lnTo>
                  <a:lnTo>
                    <a:pt x="26" y="378"/>
                  </a:lnTo>
                  <a:close/>
                  <a:moveTo>
                    <a:pt x="646" y="378"/>
                  </a:moveTo>
                  <a:lnTo>
                    <a:pt x="646" y="380"/>
                  </a:lnTo>
                  <a:lnTo>
                    <a:pt x="642" y="384"/>
                  </a:lnTo>
                  <a:lnTo>
                    <a:pt x="642" y="380"/>
                  </a:lnTo>
                  <a:lnTo>
                    <a:pt x="642" y="378"/>
                  </a:lnTo>
                  <a:lnTo>
                    <a:pt x="638" y="378"/>
                  </a:lnTo>
                  <a:lnTo>
                    <a:pt x="638" y="380"/>
                  </a:lnTo>
                  <a:lnTo>
                    <a:pt x="638" y="378"/>
                  </a:lnTo>
                  <a:lnTo>
                    <a:pt x="638" y="374"/>
                  </a:lnTo>
                  <a:lnTo>
                    <a:pt x="642" y="374"/>
                  </a:lnTo>
                  <a:lnTo>
                    <a:pt x="642" y="378"/>
                  </a:lnTo>
                  <a:lnTo>
                    <a:pt x="646" y="378"/>
                  </a:lnTo>
                  <a:lnTo>
                    <a:pt x="646" y="378"/>
                  </a:lnTo>
                  <a:lnTo>
                    <a:pt x="646" y="378"/>
                  </a:lnTo>
                  <a:close/>
                  <a:moveTo>
                    <a:pt x="1040" y="378"/>
                  </a:moveTo>
                  <a:lnTo>
                    <a:pt x="1036" y="378"/>
                  </a:lnTo>
                  <a:lnTo>
                    <a:pt x="1040" y="378"/>
                  </a:lnTo>
                  <a:lnTo>
                    <a:pt x="1044" y="378"/>
                  </a:lnTo>
                  <a:lnTo>
                    <a:pt x="1040" y="378"/>
                  </a:lnTo>
                  <a:lnTo>
                    <a:pt x="1040" y="378"/>
                  </a:lnTo>
                  <a:lnTo>
                    <a:pt x="1040" y="378"/>
                  </a:lnTo>
                  <a:close/>
                  <a:moveTo>
                    <a:pt x="566" y="378"/>
                  </a:moveTo>
                  <a:lnTo>
                    <a:pt x="566" y="380"/>
                  </a:lnTo>
                  <a:lnTo>
                    <a:pt x="564" y="380"/>
                  </a:lnTo>
                  <a:lnTo>
                    <a:pt x="564" y="378"/>
                  </a:lnTo>
                  <a:lnTo>
                    <a:pt x="560" y="378"/>
                  </a:lnTo>
                  <a:lnTo>
                    <a:pt x="564" y="378"/>
                  </a:lnTo>
                  <a:lnTo>
                    <a:pt x="566" y="378"/>
                  </a:lnTo>
                  <a:lnTo>
                    <a:pt x="566" y="378"/>
                  </a:lnTo>
                  <a:lnTo>
                    <a:pt x="566" y="378"/>
                  </a:lnTo>
                  <a:close/>
                  <a:moveTo>
                    <a:pt x="902" y="380"/>
                  </a:moveTo>
                  <a:lnTo>
                    <a:pt x="906" y="380"/>
                  </a:lnTo>
                  <a:lnTo>
                    <a:pt x="910" y="380"/>
                  </a:lnTo>
                  <a:lnTo>
                    <a:pt x="910" y="384"/>
                  </a:lnTo>
                  <a:lnTo>
                    <a:pt x="906" y="384"/>
                  </a:lnTo>
                  <a:lnTo>
                    <a:pt x="906" y="388"/>
                  </a:lnTo>
                  <a:lnTo>
                    <a:pt x="902" y="388"/>
                  </a:lnTo>
                  <a:lnTo>
                    <a:pt x="898" y="384"/>
                  </a:lnTo>
                  <a:lnTo>
                    <a:pt x="898" y="380"/>
                  </a:lnTo>
                  <a:lnTo>
                    <a:pt x="902" y="380"/>
                  </a:lnTo>
                  <a:lnTo>
                    <a:pt x="902" y="380"/>
                  </a:lnTo>
                  <a:lnTo>
                    <a:pt x="902" y="380"/>
                  </a:lnTo>
                  <a:close/>
                  <a:moveTo>
                    <a:pt x="884" y="380"/>
                  </a:moveTo>
                  <a:lnTo>
                    <a:pt x="888" y="380"/>
                  </a:lnTo>
                  <a:lnTo>
                    <a:pt x="888" y="384"/>
                  </a:lnTo>
                  <a:lnTo>
                    <a:pt x="884" y="384"/>
                  </a:lnTo>
                  <a:lnTo>
                    <a:pt x="884" y="388"/>
                  </a:lnTo>
                  <a:lnTo>
                    <a:pt x="880" y="392"/>
                  </a:lnTo>
                  <a:lnTo>
                    <a:pt x="876" y="392"/>
                  </a:lnTo>
                  <a:lnTo>
                    <a:pt x="876" y="396"/>
                  </a:lnTo>
                  <a:lnTo>
                    <a:pt x="872" y="396"/>
                  </a:lnTo>
                  <a:lnTo>
                    <a:pt x="872" y="392"/>
                  </a:lnTo>
                  <a:lnTo>
                    <a:pt x="872" y="388"/>
                  </a:lnTo>
                  <a:lnTo>
                    <a:pt x="876" y="388"/>
                  </a:lnTo>
                  <a:lnTo>
                    <a:pt x="880" y="388"/>
                  </a:lnTo>
                  <a:lnTo>
                    <a:pt x="880" y="384"/>
                  </a:lnTo>
                  <a:lnTo>
                    <a:pt x="880" y="380"/>
                  </a:lnTo>
                  <a:lnTo>
                    <a:pt x="884" y="380"/>
                  </a:lnTo>
                  <a:lnTo>
                    <a:pt x="884" y="380"/>
                  </a:lnTo>
                  <a:lnTo>
                    <a:pt x="884" y="380"/>
                  </a:lnTo>
                  <a:close/>
                  <a:moveTo>
                    <a:pt x="556" y="396"/>
                  </a:moveTo>
                  <a:lnTo>
                    <a:pt x="556" y="400"/>
                  </a:lnTo>
                  <a:lnTo>
                    <a:pt x="556" y="404"/>
                  </a:lnTo>
                  <a:lnTo>
                    <a:pt x="552" y="404"/>
                  </a:lnTo>
                  <a:lnTo>
                    <a:pt x="552" y="400"/>
                  </a:lnTo>
                  <a:lnTo>
                    <a:pt x="548" y="400"/>
                  </a:lnTo>
                  <a:lnTo>
                    <a:pt x="548" y="396"/>
                  </a:lnTo>
                  <a:lnTo>
                    <a:pt x="552" y="396"/>
                  </a:lnTo>
                  <a:lnTo>
                    <a:pt x="556" y="396"/>
                  </a:lnTo>
                  <a:lnTo>
                    <a:pt x="556" y="396"/>
                  </a:lnTo>
                  <a:lnTo>
                    <a:pt x="556" y="396"/>
                  </a:lnTo>
                  <a:close/>
                  <a:moveTo>
                    <a:pt x="932" y="400"/>
                  </a:moveTo>
                  <a:lnTo>
                    <a:pt x="936" y="404"/>
                  </a:lnTo>
                  <a:lnTo>
                    <a:pt x="936" y="408"/>
                  </a:lnTo>
                  <a:lnTo>
                    <a:pt x="932" y="408"/>
                  </a:lnTo>
                  <a:lnTo>
                    <a:pt x="928" y="408"/>
                  </a:lnTo>
                  <a:lnTo>
                    <a:pt x="928" y="404"/>
                  </a:lnTo>
                  <a:lnTo>
                    <a:pt x="928" y="400"/>
                  </a:lnTo>
                  <a:lnTo>
                    <a:pt x="932" y="400"/>
                  </a:lnTo>
                  <a:lnTo>
                    <a:pt x="932" y="400"/>
                  </a:lnTo>
                  <a:lnTo>
                    <a:pt x="932" y="400"/>
                  </a:lnTo>
                  <a:close/>
                  <a:moveTo>
                    <a:pt x="936" y="400"/>
                  </a:moveTo>
                  <a:lnTo>
                    <a:pt x="940" y="400"/>
                  </a:lnTo>
                  <a:lnTo>
                    <a:pt x="940" y="404"/>
                  </a:lnTo>
                  <a:lnTo>
                    <a:pt x="936" y="404"/>
                  </a:lnTo>
                  <a:lnTo>
                    <a:pt x="936" y="400"/>
                  </a:lnTo>
                  <a:lnTo>
                    <a:pt x="936" y="400"/>
                  </a:lnTo>
                  <a:lnTo>
                    <a:pt x="936" y="400"/>
                  </a:lnTo>
                  <a:close/>
                  <a:moveTo>
                    <a:pt x="880" y="408"/>
                  </a:moveTo>
                  <a:lnTo>
                    <a:pt x="880" y="404"/>
                  </a:lnTo>
                  <a:lnTo>
                    <a:pt x="876" y="404"/>
                  </a:lnTo>
                  <a:lnTo>
                    <a:pt x="880" y="404"/>
                  </a:lnTo>
                  <a:lnTo>
                    <a:pt x="880" y="400"/>
                  </a:lnTo>
                  <a:lnTo>
                    <a:pt x="884" y="400"/>
                  </a:lnTo>
                  <a:lnTo>
                    <a:pt x="884" y="404"/>
                  </a:lnTo>
                  <a:lnTo>
                    <a:pt x="880" y="404"/>
                  </a:lnTo>
                  <a:lnTo>
                    <a:pt x="884" y="404"/>
                  </a:lnTo>
                  <a:lnTo>
                    <a:pt x="880" y="404"/>
                  </a:lnTo>
                  <a:lnTo>
                    <a:pt x="880" y="408"/>
                  </a:lnTo>
                  <a:lnTo>
                    <a:pt x="880" y="408"/>
                  </a:lnTo>
                  <a:lnTo>
                    <a:pt x="880" y="408"/>
                  </a:lnTo>
                  <a:close/>
                  <a:moveTo>
                    <a:pt x="514" y="404"/>
                  </a:moveTo>
                  <a:lnTo>
                    <a:pt x="518" y="404"/>
                  </a:lnTo>
                  <a:lnTo>
                    <a:pt x="518" y="408"/>
                  </a:lnTo>
                  <a:lnTo>
                    <a:pt x="514" y="408"/>
                  </a:lnTo>
                  <a:lnTo>
                    <a:pt x="510" y="408"/>
                  </a:lnTo>
                  <a:lnTo>
                    <a:pt x="510" y="404"/>
                  </a:lnTo>
                  <a:lnTo>
                    <a:pt x="508" y="404"/>
                  </a:lnTo>
                  <a:lnTo>
                    <a:pt x="510" y="404"/>
                  </a:lnTo>
                  <a:lnTo>
                    <a:pt x="514" y="404"/>
                  </a:lnTo>
                  <a:lnTo>
                    <a:pt x="514" y="404"/>
                  </a:lnTo>
                  <a:lnTo>
                    <a:pt x="514" y="404"/>
                  </a:lnTo>
                  <a:close/>
                  <a:moveTo>
                    <a:pt x="944" y="404"/>
                  </a:moveTo>
                  <a:lnTo>
                    <a:pt x="944" y="408"/>
                  </a:lnTo>
                  <a:lnTo>
                    <a:pt x="948" y="408"/>
                  </a:lnTo>
                  <a:lnTo>
                    <a:pt x="948" y="410"/>
                  </a:lnTo>
                  <a:lnTo>
                    <a:pt x="944" y="410"/>
                  </a:lnTo>
                  <a:lnTo>
                    <a:pt x="944" y="408"/>
                  </a:lnTo>
                  <a:lnTo>
                    <a:pt x="944" y="404"/>
                  </a:lnTo>
                  <a:lnTo>
                    <a:pt x="944" y="404"/>
                  </a:lnTo>
                  <a:lnTo>
                    <a:pt x="944" y="404"/>
                  </a:lnTo>
                  <a:close/>
                  <a:moveTo>
                    <a:pt x="876" y="408"/>
                  </a:moveTo>
                  <a:lnTo>
                    <a:pt x="880" y="408"/>
                  </a:lnTo>
                  <a:lnTo>
                    <a:pt x="880" y="410"/>
                  </a:lnTo>
                  <a:lnTo>
                    <a:pt x="876" y="410"/>
                  </a:lnTo>
                  <a:lnTo>
                    <a:pt x="872" y="410"/>
                  </a:lnTo>
                  <a:lnTo>
                    <a:pt x="872" y="408"/>
                  </a:lnTo>
                  <a:lnTo>
                    <a:pt x="876" y="408"/>
                  </a:lnTo>
                  <a:lnTo>
                    <a:pt x="876" y="408"/>
                  </a:lnTo>
                  <a:lnTo>
                    <a:pt x="876" y="408"/>
                  </a:lnTo>
                  <a:close/>
                  <a:moveTo>
                    <a:pt x="910" y="436"/>
                  </a:moveTo>
                  <a:lnTo>
                    <a:pt x="906" y="434"/>
                  </a:lnTo>
                  <a:lnTo>
                    <a:pt x="902" y="434"/>
                  </a:lnTo>
                  <a:lnTo>
                    <a:pt x="902" y="430"/>
                  </a:lnTo>
                  <a:lnTo>
                    <a:pt x="902" y="426"/>
                  </a:lnTo>
                  <a:lnTo>
                    <a:pt x="902" y="422"/>
                  </a:lnTo>
                  <a:lnTo>
                    <a:pt x="902" y="418"/>
                  </a:lnTo>
                  <a:lnTo>
                    <a:pt x="906" y="410"/>
                  </a:lnTo>
                  <a:lnTo>
                    <a:pt x="910" y="410"/>
                  </a:lnTo>
                  <a:lnTo>
                    <a:pt x="918" y="408"/>
                  </a:lnTo>
                  <a:lnTo>
                    <a:pt x="920" y="408"/>
                  </a:lnTo>
                  <a:lnTo>
                    <a:pt x="924" y="408"/>
                  </a:lnTo>
                  <a:lnTo>
                    <a:pt x="928" y="410"/>
                  </a:lnTo>
                  <a:lnTo>
                    <a:pt x="932" y="410"/>
                  </a:lnTo>
                  <a:lnTo>
                    <a:pt x="932" y="414"/>
                  </a:lnTo>
                  <a:lnTo>
                    <a:pt x="932" y="418"/>
                  </a:lnTo>
                  <a:lnTo>
                    <a:pt x="932" y="422"/>
                  </a:lnTo>
                  <a:lnTo>
                    <a:pt x="932" y="426"/>
                  </a:lnTo>
                  <a:lnTo>
                    <a:pt x="932" y="430"/>
                  </a:lnTo>
                  <a:lnTo>
                    <a:pt x="928" y="434"/>
                  </a:lnTo>
                  <a:lnTo>
                    <a:pt x="924" y="434"/>
                  </a:lnTo>
                  <a:lnTo>
                    <a:pt x="920" y="434"/>
                  </a:lnTo>
                  <a:lnTo>
                    <a:pt x="918" y="434"/>
                  </a:lnTo>
                  <a:lnTo>
                    <a:pt x="914" y="434"/>
                  </a:lnTo>
                  <a:lnTo>
                    <a:pt x="914" y="436"/>
                  </a:lnTo>
                  <a:lnTo>
                    <a:pt x="910" y="436"/>
                  </a:lnTo>
                  <a:lnTo>
                    <a:pt x="910" y="436"/>
                  </a:lnTo>
                  <a:lnTo>
                    <a:pt x="910" y="436"/>
                  </a:lnTo>
                  <a:close/>
                  <a:moveTo>
                    <a:pt x="772" y="410"/>
                  </a:moveTo>
                  <a:lnTo>
                    <a:pt x="772" y="414"/>
                  </a:lnTo>
                  <a:lnTo>
                    <a:pt x="772" y="418"/>
                  </a:lnTo>
                  <a:lnTo>
                    <a:pt x="772" y="422"/>
                  </a:lnTo>
                  <a:lnTo>
                    <a:pt x="768" y="422"/>
                  </a:lnTo>
                  <a:lnTo>
                    <a:pt x="764" y="422"/>
                  </a:lnTo>
                  <a:lnTo>
                    <a:pt x="764" y="418"/>
                  </a:lnTo>
                  <a:lnTo>
                    <a:pt x="764" y="414"/>
                  </a:lnTo>
                  <a:lnTo>
                    <a:pt x="764" y="410"/>
                  </a:lnTo>
                  <a:lnTo>
                    <a:pt x="768" y="410"/>
                  </a:lnTo>
                  <a:lnTo>
                    <a:pt x="768" y="408"/>
                  </a:lnTo>
                  <a:lnTo>
                    <a:pt x="772" y="410"/>
                  </a:lnTo>
                  <a:lnTo>
                    <a:pt x="772" y="410"/>
                  </a:lnTo>
                  <a:lnTo>
                    <a:pt x="772" y="410"/>
                  </a:lnTo>
                  <a:close/>
                  <a:moveTo>
                    <a:pt x="1066" y="410"/>
                  </a:moveTo>
                  <a:lnTo>
                    <a:pt x="1066" y="414"/>
                  </a:lnTo>
                  <a:lnTo>
                    <a:pt x="1066" y="410"/>
                  </a:lnTo>
                  <a:lnTo>
                    <a:pt x="1066" y="410"/>
                  </a:lnTo>
                  <a:lnTo>
                    <a:pt x="1066" y="410"/>
                  </a:lnTo>
                  <a:close/>
                  <a:moveTo>
                    <a:pt x="950" y="414"/>
                  </a:moveTo>
                  <a:lnTo>
                    <a:pt x="954" y="414"/>
                  </a:lnTo>
                  <a:lnTo>
                    <a:pt x="954" y="418"/>
                  </a:lnTo>
                  <a:lnTo>
                    <a:pt x="958" y="422"/>
                  </a:lnTo>
                  <a:lnTo>
                    <a:pt x="954" y="422"/>
                  </a:lnTo>
                  <a:lnTo>
                    <a:pt x="950" y="422"/>
                  </a:lnTo>
                  <a:lnTo>
                    <a:pt x="948" y="422"/>
                  </a:lnTo>
                  <a:lnTo>
                    <a:pt x="944" y="422"/>
                  </a:lnTo>
                  <a:lnTo>
                    <a:pt x="940" y="422"/>
                  </a:lnTo>
                  <a:lnTo>
                    <a:pt x="940" y="418"/>
                  </a:lnTo>
                  <a:lnTo>
                    <a:pt x="936" y="418"/>
                  </a:lnTo>
                  <a:lnTo>
                    <a:pt x="936" y="414"/>
                  </a:lnTo>
                  <a:lnTo>
                    <a:pt x="940" y="414"/>
                  </a:lnTo>
                  <a:lnTo>
                    <a:pt x="944" y="414"/>
                  </a:lnTo>
                  <a:lnTo>
                    <a:pt x="944" y="410"/>
                  </a:lnTo>
                  <a:lnTo>
                    <a:pt x="944" y="414"/>
                  </a:lnTo>
                  <a:lnTo>
                    <a:pt x="948" y="414"/>
                  </a:lnTo>
                  <a:lnTo>
                    <a:pt x="950" y="414"/>
                  </a:lnTo>
                  <a:lnTo>
                    <a:pt x="950" y="414"/>
                  </a:lnTo>
                  <a:lnTo>
                    <a:pt x="950" y="414"/>
                  </a:lnTo>
                  <a:close/>
                  <a:moveTo>
                    <a:pt x="454" y="418"/>
                  </a:moveTo>
                  <a:lnTo>
                    <a:pt x="450" y="418"/>
                  </a:lnTo>
                  <a:lnTo>
                    <a:pt x="454" y="418"/>
                  </a:lnTo>
                  <a:lnTo>
                    <a:pt x="454" y="418"/>
                  </a:lnTo>
                  <a:lnTo>
                    <a:pt x="454" y="418"/>
                  </a:lnTo>
                  <a:close/>
                  <a:moveTo>
                    <a:pt x="424" y="418"/>
                  </a:moveTo>
                  <a:lnTo>
                    <a:pt x="422" y="418"/>
                  </a:lnTo>
                  <a:lnTo>
                    <a:pt x="424" y="418"/>
                  </a:lnTo>
                  <a:lnTo>
                    <a:pt x="424" y="418"/>
                  </a:lnTo>
                  <a:lnTo>
                    <a:pt x="424" y="418"/>
                  </a:lnTo>
                  <a:close/>
                  <a:moveTo>
                    <a:pt x="462" y="430"/>
                  </a:moveTo>
                  <a:lnTo>
                    <a:pt x="458" y="430"/>
                  </a:lnTo>
                  <a:lnTo>
                    <a:pt x="458" y="426"/>
                  </a:lnTo>
                  <a:lnTo>
                    <a:pt x="462" y="426"/>
                  </a:lnTo>
                  <a:lnTo>
                    <a:pt x="462" y="430"/>
                  </a:lnTo>
                  <a:lnTo>
                    <a:pt x="462" y="430"/>
                  </a:lnTo>
                  <a:lnTo>
                    <a:pt x="462" y="430"/>
                  </a:lnTo>
                  <a:close/>
                  <a:moveTo>
                    <a:pt x="470" y="430"/>
                  </a:moveTo>
                  <a:lnTo>
                    <a:pt x="470" y="434"/>
                  </a:lnTo>
                  <a:lnTo>
                    <a:pt x="466" y="434"/>
                  </a:lnTo>
                  <a:lnTo>
                    <a:pt x="466" y="430"/>
                  </a:lnTo>
                  <a:lnTo>
                    <a:pt x="470" y="430"/>
                  </a:lnTo>
                  <a:lnTo>
                    <a:pt x="470" y="430"/>
                  </a:lnTo>
                  <a:lnTo>
                    <a:pt x="470" y="430"/>
                  </a:lnTo>
                  <a:close/>
                  <a:moveTo>
                    <a:pt x="1104" y="440"/>
                  </a:moveTo>
                  <a:lnTo>
                    <a:pt x="1106" y="440"/>
                  </a:lnTo>
                  <a:lnTo>
                    <a:pt x="1106" y="436"/>
                  </a:lnTo>
                  <a:lnTo>
                    <a:pt x="1110" y="436"/>
                  </a:lnTo>
                  <a:lnTo>
                    <a:pt x="1106" y="436"/>
                  </a:lnTo>
                  <a:lnTo>
                    <a:pt x="1106" y="440"/>
                  </a:lnTo>
                  <a:lnTo>
                    <a:pt x="1104" y="440"/>
                  </a:lnTo>
                  <a:lnTo>
                    <a:pt x="1104" y="440"/>
                  </a:lnTo>
                  <a:lnTo>
                    <a:pt x="1104" y="440"/>
                  </a:lnTo>
                  <a:close/>
                  <a:moveTo>
                    <a:pt x="1048" y="456"/>
                  </a:moveTo>
                  <a:lnTo>
                    <a:pt x="1052" y="456"/>
                  </a:lnTo>
                  <a:lnTo>
                    <a:pt x="1052" y="460"/>
                  </a:lnTo>
                  <a:lnTo>
                    <a:pt x="1048" y="456"/>
                  </a:lnTo>
                  <a:lnTo>
                    <a:pt x="1048" y="456"/>
                  </a:lnTo>
                  <a:lnTo>
                    <a:pt x="1048" y="456"/>
                  </a:lnTo>
                  <a:close/>
                  <a:moveTo>
                    <a:pt x="820" y="460"/>
                  </a:moveTo>
                  <a:lnTo>
                    <a:pt x="816" y="460"/>
                  </a:lnTo>
                  <a:lnTo>
                    <a:pt x="816" y="456"/>
                  </a:lnTo>
                  <a:lnTo>
                    <a:pt x="816" y="460"/>
                  </a:lnTo>
                  <a:lnTo>
                    <a:pt x="820" y="460"/>
                  </a:lnTo>
                  <a:lnTo>
                    <a:pt x="820" y="460"/>
                  </a:lnTo>
                  <a:lnTo>
                    <a:pt x="820" y="460"/>
                  </a:lnTo>
                  <a:close/>
                  <a:moveTo>
                    <a:pt x="808" y="466"/>
                  </a:moveTo>
                  <a:lnTo>
                    <a:pt x="808" y="470"/>
                  </a:lnTo>
                  <a:lnTo>
                    <a:pt x="812" y="470"/>
                  </a:lnTo>
                  <a:lnTo>
                    <a:pt x="816" y="470"/>
                  </a:lnTo>
                  <a:lnTo>
                    <a:pt x="816" y="474"/>
                  </a:lnTo>
                  <a:lnTo>
                    <a:pt x="812" y="474"/>
                  </a:lnTo>
                  <a:lnTo>
                    <a:pt x="808" y="474"/>
                  </a:lnTo>
                  <a:lnTo>
                    <a:pt x="808" y="470"/>
                  </a:lnTo>
                  <a:lnTo>
                    <a:pt x="806" y="470"/>
                  </a:lnTo>
                  <a:lnTo>
                    <a:pt x="806" y="466"/>
                  </a:lnTo>
                  <a:lnTo>
                    <a:pt x="802" y="466"/>
                  </a:lnTo>
                  <a:lnTo>
                    <a:pt x="802" y="464"/>
                  </a:lnTo>
                  <a:lnTo>
                    <a:pt x="798" y="464"/>
                  </a:lnTo>
                  <a:lnTo>
                    <a:pt x="802" y="464"/>
                  </a:lnTo>
                  <a:lnTo>
                    <a:pt x="806" y="464"/>
                  </a:lnTo>
                  <a:lnTo>
                    <a:pt x="808" y="466"/>
                  </a:lnTo>
                  <a:lnTo>
                    <a:pt x="808" y="466"/>
                  </a:lnTo>
                  <a:lnTo>
                    <a:pt x="808" y="466"/>
                  </a:lnTo>
                  <a:close/>
                  <a:moveTo>
                    <a:pt x="794" y="466"/>
                  </a:moveTo>
                  <a:lnTo>
                    <a:pt x="794" y="470"/>
                  </a:lnTo>
                  <a:lnTo>
                    <a:pt x="798" y="470"/>
                  </a:lnTo>
                  <a:lnTo>
                    <a:pt x="798" y="474"/>
                  </a:lnTo>
                  <a:lnTo>
                    <a:pt x="794" y="478"/>
                  </a:lnTo>
                  <a:lnTo>
                    <a:pt x="794" y="474"/>
                  </a:lnTo>
                  <a:lnTo>
                    <a:pt x="790" y="470"/>
                  </a:lnTo>
                  <a:lnTo>
                    <a:pt x="790" y="466"/>
                  </a:lnTo>
                  <a:lnTo>
                    <a:pt x="790" y="464"/>
                  </a:lnTo>
                  <a:lnTo>
                    <a:pt x="794" y="466"/>
                  </a:lnTo>
                  <a:lnTo>
                    <a:pt x="794" y="466"/>
                  </a:lnTo>
                  <a:lnTo>
                    <a:pt x="794" y="466"/>
                  </a:lnTo>
                  <a:close/>
                  <a:moveTo>
                    <a:pt x="772" y="496"/>
                  </a:moveTo>
                  <a:lnTo>
                    <a:pt x="776" y="496"/>
                  </a:lnTo>
                  <a:lnTo>
                    <a:pt x="776" y="494"/>
                  </a:lnTo>
                  <a:lnTo>
                    <a:pt x="776" y="490"/>
                  </a:lnTo>
                  <a:lnTo>
                    <a:pt x="776" y="486"/>
                  </a:lnTo>
                  <a:lnTo>
                    <a:pt x="776" y="482"/>
                  </a:lnTo>
                  <a:lnTo>
                    <a:pt x="776" y="478"/>
                  </a:lnTo>
                  <a:lnTo>
                    <a:pt x="778" y="470"/>
                  </a:lnTo>
                  <a:lnTo>
                    <a:pt x="782" y="470"/>
                  </a:lnTo>
                  <a:lnTo>
                    <a:pt x="782" y="466"/>
                  </a:lnTo>
                  <a:lnTo>
                    <a:pt x="786" y="466"/>
                  </a:lnTo>
                  <a:lnTo>
                    <a:pt x="786" y="470"/>
                  </a:lnTo>
                  <a:lnTo>
                    <a:pt x="782" y="470"/>
                  </a:lnTo>
                  <a:lnTo>
                    <a:pt x="786" y="470"/>
                  </a:lnTo>
                  <a:lnTo>
                    <a:pt x="790" y="470"/>
                  </a:lnTo>
                  <a:lnTo>
                    <a:pt x="790" y="474"/>
                  </a:lnTo>
                  <a:lnTo>
                    <a:pt x="790" y="478"/>
                  </a:lnTo>
                  <a:lnTo>
                    <a:pt x="786" y="474"/>
                  </a:lnTo>
                  <a:lnTo>
                    <a:pt x="786" y="478"/>
                  </a:lnTo>
                  <a:lnTo>
                    <a:pt x="790" y="478"/>
                  </a:lnTo>
                  <a:lnTo>
                    <a:pt x="790" y="482"/>
                  </a:lnTo>
                  <a:lnTo>
                    <a:pt x="794" y="486"/>
                  </a:lnTo>
                  <a:lnTo>
                    <a:pt x="794" y="482"/>
                  </a:lnTo>
                  <a:lnTo>
                    <a:pt x="798" y="478"/>
                  </a:lnTo>
                  <a:lnTo>
                    <a:pt x="802" y="478"/>
                  </a:lnTo>
                  <a:lnTo>
                    <a:pt x="802" y="482"/>
                  </a:lnTo>
                  <a:lnTo>
                    <a:pt x="806" y="482"/>
                  </a:lnTo>
                  <a:lnTo>
                    <a:pt x="802" y="482"/>
                  </a:lnTo>
                  <a:lnTo>
                    <a:pt x="806" y="486"/>
                  </a:lnTo>
                  <a:lnTo>
                    <a:pt x="808" y="486"/>
                  </a:lnTo>
                  <a:lnTo>
                    <a:pt x="812" y="486"/>
                  </a:lnTo>
                  <a:lnTo>
                    <a:pt x="816" y="486"/>
                  </a:lnTo>
                  <a:lnTo>
                    <a:pt x="816" y="490"/>
                  </a:lnTo>
                  <a:lnTo>
                    <a:pt x="820" y="494"/>
                  </a:lnTo>
                  <a:lnTo>
                    <a:pt x="824" y="494"/>
                  </a:lnTo>
                  <a:lnTo>
                    <a:pt x="824" y="496"/>
                  </a:lnTo>
                  <a:lnTo>
                    <a:pt x="828" y="496"/>
                  </a:lnTo>
                  <a:lnTo>
                    <a:pt x="832" y="496"/>
                  </a:lnTo>
                  <a:lnTo>
                    <a:pt x="834" y="496"/>
                  </a:lnTo>
                  <a:lnTo>
                    <a:pt x="834" y="500"/>
                  </a:lnTo>
                  <a:lnTo>
                    <a:pt x="838" y="500"/>
                  </a:lnTo>
                  <a:lnTo>
                    <a:pt x="838" y="504"/>
                  </a:lnTo>
                  <a:lnTo>
                    <a:pt x="838" y="508"/>
                  </a:lnTo>
                  <a:lnTo>
                    <a:pt x="838" y="512"/>
                  </a:lnTo>
                  <a:lnTo>
                    <a:pt x="834" y="512"/>
                  </a:lnTo>
                  <a:lnTo>
                    <a:pt x="834" y="516"/>
                  </a:lnTo>
                  <a:lnTo>
                    <a:pt x="838" y="512"/>
                  </a:lnTo>
                  <a:lnTo>
                    <a:pt x="842" y="512"/>
                  </a:lnTo>
                  <a:lnTo>
                    <a:pt x="846" y="512"/>
                  </a:lnTo>
                  <a:lnTo>
                    <a:pt x="850" y="516"/>
                  </a:lnTo>
                  <a:lnTo>
                    <a:pt x="850" y="512"/>
                  </a:lnTo>
                  <a:lnTo>
                    <a:pt x="854" y="512"/>
                  </a:lnTo>
                  <a:lnTo>
                    <a:pt x="854" y="516"/>
                  </a:lnTo>
                  <a:lnTo>
                    <a:pt x="858" y="516"/>
                  </a:lnTo>
                  <a:lnTo>
                    <a:pt x="854" y="516"/>
                  </a:lnTo>
                  <a:lnTo>
                    <a:pt x="858" y="516"/>
                  </a:lnTo>
                  <a:lnTo>
                    <a:pt x="858" y="520"/>
                  </a:lnTo>
                  <a:lnTo>
                    <a:pt x="862" y="520"/>
                  </a:lnTo>
                  <a:lnTo>
                    <a:pt x="858" y="520"/>
                  </a:lnTo>
                  <a:lnTo>
                    <a:pt x="854" y="522"/>
                  </a:lnTo>
                  <a:lnTo>
                    <a:pt x="850" y="522"/>
                  </a:lnTo>
                  <a:lnTo>
                    <a:pt x="850" y="526"/>
                  </a:lnTo>
                  <a:lnTo>
                    <a:pt x="846" y="526"/>
                  </a:lnTo>
                  <a:lnTo>
                    <a:pt x="842" y="526"/>
                  </a:lnTo>
                  <a:lnTo>
                    <a:pt x="838" y="522"/>
                  </a:lnTo>
                  <a:lnTo>
                    <a:pt x="834" y="522"/>
                  </a:lnTo>
                  <a:lnTo>
                    <a:pt x="834" y="520"/>
                  </a:lnTo>
                  <a:lnTo>
                    <a:pt x="832" y="520"/>
                  </a:lnTo>
                  <a:lnTo>
                    <a:pt x="832" y="522"/>
                  </a:lnTo>
                  <a:lnTo>
                    <a:pt x="828" y="522"/>
                  </a:lnTo>
                  <a:lnTo>
                    <a:pt x="828" y="520"/>
                  </a:lnTo>
                  <a:lnTo>
                    <a:pt x="828" y="516"/>
                  </a:lnTo>
                  <a:lnTo>
                    <a:pt x="824" y="516"/>
                  </a:lnTo>
                  <a:lnTo>
                    <a:pt x="820" y="516"/>
                  </a:lnTo>
                  <a:lnTo>
                    <a:pt x="816" y="512"/>
                  </a:lnTo>
                  <a:lnTo>
                    <a:pt x="820" y="512"/>
                  </a:lnTo>
                  <a:lnTo>
                    <a:pt x="820" y="508"/>
                  </a:lnTo>
                  <a:lnTo>
                    <a:pt x="816" y="508"/>
                  </a:lnTo>
                  <a:lnTo>
                    <a:pt x="816" y="512"/>
                  </a:lnTo>
                  <a:lnTo>
                    <a:pt x="812" y="512"/>
                  </a:lnTo>
                  <a:lnTo>
                    <a:pt x="808" y="512"/>
                  </a:lnTo>
                  <a:lnTo>
                    <a:pt x="808" y="516"/>
                  </a:lnTo>
                  <a:lnTo>
                    <a:pt x="812" y="516"/>
                  </a:lnTo>
                  <a:lnTo>
                    <a:pt x="812" y="520"/>
                  </a:lnTo>
                  <a:lnTo>
                    <a:pt x="808" y="520"/>
                  </a:lnTo>
                  <a:lnTo>
                    <a:pt x="806" y="522"/>
                  </a:lnTo>
                  <a:lnTo>
                    <a:pt x="802" y="522"/>
                  </a:lnTo>
                  <a:lnTo>
                    <a:pt x="802" y="526"/>
                  </a:lnTo>
                  <a:lnTo>
                    <a:pt x="798" y="526"/>
                  </a:lnTo>
                  <a:lnTo>
                    <a:pt x="798" y="530"/>
                  </a:lnTo>
                  <a:lnTo>
                    <a:pt x="794" y="530"/>
                  </a:lnTo>
                  <a:lnTo>
                    <a:pt x="794" y="534"/>
                  </a:lnTo>
                  <a:lnTo>
                    <a:pt x="790" y="534"/>
                  </a:lnTo>
                  <a:lnTo>
                    <a:pt x="786" y="534"/>
                  </a:lnTo>
                  <a:lnTo>
                    <a:pt x="782" y="534"/>
                  </a:lnTo>
                  <a:lnTo>
                    <a:pt x="782" y="530"/>
                  </a:lnTo>
                  <a:lnTo>
                    <a:pt x="782" y="526"/>
                  </a:lnTo>
                  <a:lnTo>
                    <a:pt x="782" y="522"/>
                  </a:lnTo>
                  <a:lnTo>
                    <a:pt x="782" y="520"/>
                  </a:lnTo>
                  <a:lnTo>
                    <a:pt x="778" y="520"/>
                  </a:lnTo>
                  <a:lnTo>
                    <a:pt x="776" y="522"/>
                  </a:lnTo>
                  <a:lnTo>
                    <a:pt x="772" y="522"/>
                  </a:lnTo>
                  <a:lnTo>
                    <a:pt x="768" y="522"/>
                  </a:lnTo>
                  <a:lnTo>
                    <a:pt x="764" y="522"/>
                  </a:lnTo>
                  <a:lnTo>
                    <a:pt x="760" y="522"/>
                  </a:lnTo>
                  <a:lnTo>
                    <a:pt x="760" y="520"/>
                  </a:lnTo>
                  <a:lnTo>
                    <a:pt x="764" y="516"/>
                  </a:lnTo>
                  <a:lnTo>
                    <a:pt x="768" y="516"/>
                  </a:lnTo>
                  <a:lnTo>
                    <a:pt x="772" y="512"/>
                  </a:lnTo>
                  <a:lnTo>
                    <a:pt x="776" y="512"/>
                  </a:lnTo>
                  <a:lnTo>
                    <a:pt x="776" y="508"/>
                  </a:lnTo>
                  <a:lnTo>
                    <a:pt x="772" y="508"/>
                  </a:lnTo>
                  <a:lnTo>
                    <a:pt x="772" y="504"/>
                  </a:lnTo>
                  <a:lnTo>
                    <a:pt x="772" y="500"/>
                  </a:lnTo>
                  <a:lnTo>
                    <a:pt x="772" y="496"/>
                  </a:lnTo>
                  <a:lnTo>
                    <a:pt x="772" y="496"/>
                  </a:lnTo>
                  <a:lnTo>
                    <a:pt x="772" y="496"/>
                  </a:lnTo>
                  <a:close/>
                  <a:moveTo>
                    <a:pt x="816" y="470"/>
                  </a:moveTo>
                  <a:lnTo>
                    <a:pt x="812" y="470"/>
                  </a:lnTo>
                  <a:lnTo>
                    <a:pt x="812" y="466"/>
                  </a:lnTo>
                  <a:lnTo>
                    <a:pt x="816" y="466"/>
                  </a:lnTo>
                  <a:lnTo>
                    <a:pt x="816" y="470"/>
                  </a:lnTo>
                  <a:lnTo>
                    <a:pt x="816" y="470"/>
                  </a:lnTo>
                  <a:lnTo>
                    <a:pt x="816" y="470"/>
                  </a:lnTo>
                  <a:close/>
                  <a:moveTo>
                    <a:pt x="1114" y="470"/>
                  </a:moveTo>
                  <a:lnTo>
                    <a:pt x="1114" y="474"/>
                  </a:lnTo>
                  <a:lnTo>
                    <a:pt x="1114" y="470"/>
                  </a:lnTo>
                  <a:lnTo>
                    <a:pt x="1114" y="474"/>
                  </a:lnTo>
                  <a:lnTo>
                    <a:pt x="1110" y="474"/>
                  </a:lnTo>
                  <a:lnTo>
                    <a:pt x="1110" y="470"/>
                  </a:lnTo>
                  <a:lnTo>
                    <a:pt x="1114" y="470"/>
                  </a:lnTo>
                  <a:lnTo>
                    <a:pt x="1114" y="470"/>
                  </a:lnTo>
                  <a:lnTo>
                    <a:pt x="1114" y="470"/>
                  </a:lnTo>
                  <a:close/>
                  <a:moveTo>
                    <a:pt x="1070" y="496"/>
                  </a:moveTo>
                  <a:lnTo>
                    <a:pt x="1074" y="496"/>
                  </a:lnTo>
                  <a:lnTo>
                    <a:pt x="1070" y="500"/>
                  </a:lnTo>
                  <a:lnTo>
                    <a:pt x="1066" y="500"/>
                  </a:lnTo>
                  <a:lnTo>
                    <a:pt x="1070" y="496"/>
                  </a:lnTo>
                  <a:lnTo>
                    <a:pt x="1070" y="496"/>
                  </a:lnTo>
                  <a:lnTo>
                    <a:pt x="1070" y="496"/>
                  </a:lnTo>
                  <a:close/>
                  <a:moveTo>
                    <a:pt x="894" y="516"/>
                  </a:moveTo>
                  <a:lnTo>
                    <a:pt x="890" y="516"/>
                  </a:lnTo>
                  <a:lnTo>
                    <a:pt x="890" y="512"/>
                  </a:lnTo>
                  <a:lnTo>
                    <a:pt x="894" y="512"/>
                  </a:lnTo>
                  <a:lnTo>
                    <a:pt x="898" y="512"/>
                  </a:lnTo>
                  <a:lnTo>
                    <a:pt x="894" y="516"/>
                  </a:lnTo>
                  <a:lnTo>
                    <a:pt x="894" y="516"/>
                  </a:lnTo>
                  <a:lnTo>
                    <a:pt x="894" y="516"/>
                  </a:lnTo>
                  <a:close/>
                  <a:moveTo>
                    <a:pt x="970" y="520"/>
                  </a:moveTo>
                  <a:lnTo>
                    <a:pt x="970" y="522"/>
                  </a:lnTo>
                  <a:lnTo>
                    <a:pt x="966" y="522"/>
                  </a:lnTo>
                  <a:lnTo>
                    <a:pt x="970" y="520"/>
                  </a:lnTo>
                  <a:lnTo>
                    <a:pt x="970" y="520"/>
                  </a:lnTo>
                  <a:lnTo>
                    <a:pt x="970" y="520"/>
                  </a:lnTo>
                  <a:close/>
                  <a:moveTo>
                    <a:pt x="910" y="526"/>
                  </a:moveTo>
                  <a:lnTo>
                    <a:pt x="914" y="526"/>
                  </a:lnTo>
                  <a:lnTo>
                    <a:pt x="910" y="526"/>
                  </a:lnTo>
                  <a:lnTo>
                    <a:pt x="910" y="530"/>
                  </a:lnTo>
                  <a:lnTo>
                    <a:pt x="906" y="526"/>
                  </a:lnTo>
                  <a:lnTo>
                    <a:pt x="902" y="526"/>
                  </a:lnTo>
                  <a:lnTo>
                    <a:pt x="902" y="522"/>
                  </a:lnTo>
                  <a:lnTo>
                    <a:pt x="898" y="522"/>
                  </a:lnTo>
                  <a:lnTo>
                    <a:pt x="898" y="520"/>
                  </a:lnTo>
                  <a:lnTo>
                    <a:pt x="902" y="522"/>
                  </a:lnTo>
                  <a:lnTo>
                    <a:pt x="906" y="522"/>
                  </a:lnTo>
                  <a:lnTo>
                    <a:pt x="910" y="522"/>
                  </a:lnTo>
                  <a:lnTo>
                    <a:pt x="910" y="526"/>
                  </a:lnTo>
                  <a:lnTo>
                    <a:pt x="910" y="526"/>
                  </a:lnTo>
                  <a:lnTo>
                    <a:pt x="910" y="526"/>
                  </a:lnTo>
                  <a:close/>
                  <a:moveTo>
                    <a:pt x="1084" y="522"/>
                  </a:moveTo>
                  <a:lnTo>
                    <a:pt x="1084" y="526"/>
                  </a:lnTo>
                  <a:lnTo>
                    <a:pt x="1088" y="530"/>
                  </a:lnTo>
                  <a:lnTo>
                    <a:pt x="1084" y="530"/>
                  </a:lnTo>
                  <a:lnTo>
                    <a:pt x="1084" y="526"/>
                  </a:lnTo>
                  <a:lnTo>
                    <a:pt x="1080" y="522"/>
                  </a:lnTo>
                  <a:lnTo>
                    <a:pt x="1084" y="522"/>
                  </a:lnTo>
                  <a:lnTo>
                    <a:pt x="1084" y="522"/>
                  </a:lnTo>
                  <a:lnTo>
                    <a:pt x="1084" y="522"/>
                  </a:lnTo>
                  <a:close/>
                  <a:moveTo>
                    <a:pt x="1076" y="522"/>
                  </a:moveTo>
                  <a:lnTo>
                    <a:pt x="1076" y="526"/>
                  </a:lnTo>
                  <a:lnTo>
                    <a:pt x="1074" y="526"/>
                  </a:lnTo>
                  <a:lnTo>
                    <a:pt x="1074" y="522"/>
                  </a:lnTo>
                  <a:lnTo>
                    <a:pt x="1076" y="522"/>
                  </a:lnTo>
                  <a:lnTo>
                    <a:pt x="1076" y="522"/>
                  </a:lnTo>
                  <a:lnTo>
                    <a:pt x="1076" y="522"/>
                  </a:lnTo>
                  <a:close/>
                  <a:moveTo>
                    <a:pt x="888" y="526"/>
                  </a:moveTo>
                  <a:lnTo>
                    <a:pt x="890" y="526"/>
                  </a:lnTo>
                  <a:lnTo>
                    <a:pt x="894" y="526"/>
                  </a:lnTo>
                  <a:lnTo>
                    <a:pt x="898" y="530"/>
                  </a:lnTo>
                  <a:lnTo>
                    <a:pt x="898" y="534"/>
                  </a:lnTo>
                  <a:lnTo>
                    <a:pt x="894" y="534"/>
                  </a:lnTo>
                  <a:lnTo>
                    <a:pt x="890" y="534"/>
                  </a:lnTo>
                  <a:lnTo>
                    <a:pt x="888" y="530"/>
                  </a:lnTo>
                  <a:lnTo>
                    <a:pt x="884" y="530"/>
                  </a:lnTo>
                  <a:lnTo>
                    <a:pt x="884" y="526"/>
                  </a:lnTo>
                  <a:lnTo>
                    <a:pt x="888" y="526"/>
                  </a:lnTo>
                  <a:lnTo>
                    <a:pt x="888" y="526"/>
                  </a:lnTo>
                  <a:lnTo>
                    <a:pt x="888" y="526"/>
                  </a:lnTo>
                  <a:close/>
                  <a:moveTo>
                    <a:pt x="832" y="538"/>
                  </a:moveTo>
                  <a:lnTo>
                    <a:pt x="834" y="538"/>
                  </a:lnTo>
                  <a:lnTo>
                    <a:pt x="834" y="542"/>
                  </a:lnTo>
                  <a:lnTo>
                    <a:pt x="834" y="546"/>
                  </a:lnTo>
                  <a:lnTo>
                    <a:pt x="832" y="546"/>
                  </a:lnTo>
                  <a:lnTo>
                    <a:pt x="832" y="550"/>
                  </a:lnTo>
                  <a:lnTo>
                    <a:pt x="828" y="550"/>
                  </a:lnTo>
                  <a:lnTo>
                    <a:pt x="828" y="552"/>
                  </a:lnTo>
                  <a:lnTo>
                    <a:pt x="824" y="552"/>
                  </a:lnTo>
                  <a:lnTo>
                    <a:pt x="820" y="556"/>
                  </a:lnTo>
                  <a:lnTo>
                    <a:pt x="816" y="556"/>
                  </a:lnTo>
                  <a:lnTo>
                    <a:pt x="812" y="556"/>
                  </a:lnTo>
                  <a:lnTo>
                    <a:pt x="808" y="556"/>
                  </a:lnTo>
                  <a:lnTo>
                    <a:pt x="808" y="552"/>
                  </a:lnTo>
                  <a:lnTo>
                    <a:pt x="806" y="550"/>
                  </a:lnTo>
                  <a:lnTo>
                    <a:pt x="808" y="550"/>
                  </a:lnTo>
                  <a:lnTo>
                    <a:pt x="812" y="546"/>
                  </a:lnTo>
                  <a:lnTo>
                    <a:pt x="812" y="542"/>
                  </a:lnTo>
                  <a:lnTo>
                    <a:pt x="816" y="538"/>
                  </a:lnTo>
                  <a:lnTo>
                    <a:pt x="816" y="542"/>
                  </a:lnTo>
                  <a:lnTo>
                    <a:pt x="820" y="542"/>
                  </a:lnTo>
                  <a:lnTo>
                    <a:pt x="824" y="542"/>
                  </a:lnTo>
                  <a:lnTo>
                    <a:pt x="824" y="538"/>
                  </a:lnTo>
                  <a:lnTo>
                    <a:pt x="828" y="538"/>
                  </a:lnTo>
                  <a:lnTo>
                    <a:pt x="832" y="538"/>
                  </a:lnTo>
                  <a:lnTo>
                    <a:pt x="832" y="538"/>
                  </a:lnTo>
                  <a:lnTo>
                    <a:pt x="832" y="538"/>
                  </a:lnTo>
                  <a:close/>
                  <a:moveTo>
                    <a:pt x="940" y="542"/>
                  </a:moveTo>
                  <a:lnTo>
                    <a:pt x="944" y="546"/>
                  </a:lnTo>
                  <a:lnTo>
                    <a:pt x="948" y="546"/>
                  </a:lnTo>
                  <a:lnTo>
                    <a:pt x="944" y="546"/>
                  </a:lnTo>
                  <a:lnTo>
                    <a:pt x="940" y="546"/>
                  </a:lnTo>
                  <a:lnTo>
                    <a:pt x="940" y="542"/>
                  </a:lnTo>
                  <a:lnTo>
                    <a:pt x="940" y="542"/>
                  </a:lnTo>
                  <a:lnTo>
                    <a:pt x="940" y="542"/>
                  </a:lnTo>
                  <a:close/>
                  <a:moveTo>
                    <a:pt x="1076" y="546"/>
                  </a:moveTo>
                  <a:lnTo>
                    <a:pt x="1076" y="550"/>
                  </a:lnTo>
                  <a:lnTo>
                    <a:pt x="1074" y="550"/>
                  </a:lnTo>
                  <a:lnTo>
                    <a:pt x="1074" y="546"/>
                  </a:lnTo>
                  <a:lnTo>
                    <a:pt x="1076" y="546"/>
                  </a:lnTo>
                  <a:lnTo>
                    <a:pt x="1076" y="546"/>
                  </a:lnTo>
                  <a:lnTo>
                    <a:pt x="1076" y="546"/>
                  </a:lnTo>
                  <a:close/>
                  <a:moveTo>
                    <a:pt x="1084" y="550"/>
                  </a:moveTo>
                  <a:lnTo>
                    <a:pt x="1080" y="552"/>
                  </a:lnTo>
                  <a:lnTo>
                    <a:pt x="1076" y="552"/>
                  </a:lnTo>
                  <a:lnTo>
                    <a:pt x="1076" y="550"/>
                  </a:lnTo>
                  <a:lnTo>
                    <a:pt x="1074" y="550"/>
                  </a:lnTo>
                  <a:lnTo>
                    <a:pt x="1076" y="550"/>
                  </a:lnTo>
                  <a:lnTo>
                    <a:pt x="1080" y="550"/>
                  </a:lnTo>
                  <a:lnTo>
                    <a:pt x="1084" y="550"/>
                  </a:lnTo>
                  <a:lnTo>
                    <a:pt x="1084" y="550"/>
                  </a:lnTo>
                  <a:lnTo>
                    <a:pt x="1084" y="550"/>
                  </a:lnTo>
                  <a:close/>
                  <a:moveTo>
                    <a:pt x="868" y="564"/>
                  </a:moveTo>
                  <a:lnTo>
                    <a:pt x="868" y="566"/>
                  </a:lnTo>
                  <a:lnTo>
                    <a:pt x="864" y="570"/>
                  </a:lnTo>
                  <a:lnTo>
                    <a:pt x="864" y="566"/>
                  </a:lnTo>
                  <a:lnTo>
                    <a:pt x="862" y="566"/>
                  </a:lnTo>
                  <a:lnTo>
                    <a:pt x="858" y="564"/>
                  </a:lnTo>
                  <a:lnTo>
                    <a:pt x="858" y="560"/>
                  </a:lnTo>
                  <a:lnTo>
                    <a:pt x="858" y="556"/>
                  </a:lnTo>
                  <a:lnTo>
                    <a:pt x="862" y="556"/>
                  </a:lnTo>
                  <a:lnTo>
                    <a:pt x="862" y="552"/>
                  </a:lnTo>
                  <a:lnTo>
                    <a:pt x="864" y="552"/>
                  </a:lnTo>
                  <a:lnTo>
                    <a:pt x="868" y="552"/>
                  </a:lnTo>
                  <a:lnTo>
                    <a:pt x="868" y="550"/>
                  </a:lnTo>
                  <a:lnTo>
                    <a:pt x="868" y="552"/>
                  </a:lnTo>
                  <a:lnTo>
                    <a:pt x="872" y="552"/>
                  </a:lnTo>
                  <a:lnTo>
                    <a:pt x="872" y="556"/>
                  </a:lnTo>
                  <a:lnTo>
                    <a:pt x="872" y="560"/>
                  </a:lnTo>
                  <a:lnTo>
                    <a:pt x="868" y="564"/>
                  </a:lnTo>
                  <a:lnTo>
                    <a:pt x="868" y="564"/>
                  </a:lnTo>
                  <a:lnTo>
                    <a:pt x="868" y="564"/>
                  </a:lnTo>
                  <a:close/>
                  <a:moveTo>
                    <a:pt x="1074" y="564"/>
                  </a:moveTo>
                  <a:lnTo>
                    <a:pt x="1076" y="564"/>
                  </a:lnTo>
                  <a:lnTo>
                    <a:pt x="1076" y="566"/>
                  </a:lnTo>
                  <a:lnTo>
                    <a:pt x="1074" y="564"/>
                  </a:lnTo>
                  <a:lnTo>
                    <a:pt x="1070" y="564"/>
                  </a:lnTo>
                  <a:lnTo>
                    <a:pt x="1074" y="560"/>
                  </a:lnTo>
                  <a:lnTo>
                    <a:pt x="1074" y="564"/>
                  </a:lnTo>
                  <a:lnTo>
                    <a:pt x="1074" y="564"/>
                  </a:lnTo>
                  <a:lnTo>
                    <a:pt x="1074" y="564"/>
                  </a:lnTo>
                  <a:close/>
                  <a:moveTo>
                    <a:pt x="678" y="564"/>
                  </a:moveTo>
                  <a:lnTo>
                    <a:pt x="676" y="564"/>
                  </a:lnTo>
                  <a:lnTo>
                    <a:pt x="678" y="564"/>
                  </a:lnTo>
                  <a:lnTo>
                    <a:pt x="678" y="564"/>
                  </a:lnTo>
                  <a:lnTo>
                    <a:pt x="678" y="564"/>
                  </a:lnTo>
                  <a:close/>
                  <a:moveTo>
                    <a:pt x="1080" y="570"/>
                  </a:moveTo>
                  <a:lnTo>
                    <a:pt x="1076" y="570"/>
                  </a:lnTo>
                  <a:lnTo>
                    <a:pt x="1080" y="570"/>
                  </a:lnTo>
                  <a:lnTo>
                    <a:pt x="1076" y="574"/>
                  </a:lnTo>
                  <a:lnTo>
                    <a:pt x="1074" y="574"/>
                  </a:lnTo>
                  <a:lnTo>
                    <a:pt x="1074" y="570"/>
                  </a:lnTo>
                  <a:lnTo>
                    <a:pt x="1070" y="570"/>
                  </a:lnTo>
                  <a:lnTo>
                    <a:pt x="1066" y="570"/>
                  </a:lnTo>
                  <a:lnTo>
                    <a:pt x="1070" y="566"/>
                  </a:lnTo>
                  <a:lnTo>
                    <a:pt x="1074" y="566"/>
                  </a:lnTo>
                  <a:lnTo>
                    <a:pt x="1076" y="566"/>
                  </a:lnTo>
                  <a:lnTo>
                    <a:pt x="1080" y="570"/>
                  </a:lnTo>
                  <a:lnTo>
                    <a:pt x="1080" y="570"/>
                  </a:lnTo>
                  <a:lnTo>
                    <a:pt x="1080" y="570"/>
                  </a:lnTo>
                  <a:close/>
                  <a:moveTo>
                    <a:pt x="888" y="586"/>
                  </a:moveTo>
                  <a:lnTo>
                    <a:pt x="888" y="590"/>
                  </a:lnTo>
                  <a:lnTo>
                    <a:pt x="884" y="590"/>
                  </a:lnTo>
                  <a:lnTo>
                    <a:pt x="880" y="590"/>
                  </a:lnTo>
                  <a:lnTo>
                    <a:pt x="884" y="590"/>
                  </a:lnTo>
                  <a:lnTo>
                    <a:pt x="884" y="586"/>
                  </a:lnTo>
                  <a:lnTo>
                    <a:pt x="888" y="586"/>
                  </a:lnTo>
                  <a:lnTo>
                    <a:pt x="888" y="586"/>
                  </a:lnTo>
                  <a:lnTo>
                    <a:pt x="888" y="586"/>
                  </a:lnTo>
                  <a:close/>
                  <a:moveTo>
                    <a:pt x="1032" y="594"/>
                  </a:moveTo>
                  <a:lnTo>
                    <a:pt x="1036" y="596"/>
                  </a:lnTo>
                  <a:lnTo>
                    <a:pt x="1032" y="596"/>
                  </a:lnTo>
                  <a:lnTo>
                    <a:pt x="1032" y="600"/>
                  </a:lnTo>
                  <a:lnTo>
                    <a:pt x="1030" y="600"/>
                  </a:lnTo>
                  <a:lnTo>
                    <a:pt x="1026" y="600"/>
                  </a:lnTo>
                  <a:lnTo>
                    <a:pt x="1030" y="600"/>
                  </a:lnTo>
                  <a:lnTo>
                    <a:pt x="1030" y="596"/>
                  </a:lnTo>
                  <a:lnTo>
                    <a:pt x="1030" y="594"/>
                  </a:lnTo>
                  <a:lnTo>
                    <a:pt x="1032" y="594"/>
                  </a:lnTo>
                  <a:lnTo>
                    <a:pt x="1032" y="594"/>
                  </a:lnTo>
                  <a:lnTo>
                    <a:pt x="1032" y="594"/>
                  </a:lnTo>
                  <a:close/>
                  <a:moveTo>
                    <a:pt x="864" y="608"/>
                  </a:moveTo>
                  <a:lnTo>
                    <a:pt x="864" y="612"/>
                  </a:lnTo>
                  <a:lnTo>
                    <a:pt x="862" y="612"/>
                  </a:lnTo>
                  <a:lnTo>
                    <a:pt x="862" y="608"/>
                  </a:lnTo>
                  <a:lnTo>
                    <a:pt x="864" y="608"/>
                  </a:lnTo>
                  <a:lnTo>
                    <a:pt x="864" y="608"/>
                  </a:lnTo>
                  <a:lnTo>
                    <a:pt x="864" y="608"/>
                  </a:lnTo>
                  <a:close/>
                  <a:moveTo>
                    <a:pt x="1014" y="626"/>
                  </a:moveTo>
                  <a:lnTo>
                    <a:pt x="1014" y="630"/>
                  </a:lnTo>
                  <a:lnTo>
                    <a:pt x="1014" y="626"/>
                  </a:lnTo>
                  <a:lnTo>
                    <a:pt x="1014" y="626"/>
                  </a:lnTo>
                  <a:lnTo>
                    <a:pt x="1014" y="626"/>
                  </a:lnTo>
                  <a:close/>
                  <a:moveTo>
                    <a:pt x="1118" y="652"/>
                  </a:moveTo>
                  <a:lnTo>
                    <a:pt x="1118" y="656"/>
                  </a:lnTo>
                  <a:lnTo>
                    <a:pt x="1114" y="656"/>
                  </a:lnTo>
                  <a:lnTo>
                    <a:pt x="1114" y="652"/>
                  </a:lnTo>
                  <a:lnTo>
                    <a:pt x="1118" y="652"/>
                  </a:lnTo>
                  <a:lnTo>
                    <a:pt x="1118" y="652"/>
                  </a:lnTo>
                  <a:lnTo>
                    <a:pt x="1118" y="652"/>
                  </a:lnTo>
                  <a:close/>
                  <a:moveTo>
                    <a:pt x="1122" y="656"/>
                  </a:moveTo>
                  <a:lnTo>
                    <a:pt x="1118" y="656"/>
                  </a:lnTo>
                  <a:lnTo>
                    <a:pt x="1118" y="652"/>
                  </a:lnTo>
                  <a:lnTo>
                    <a:pt x="1122" y="652"/>
                  </a:lnTo>
                  <a:lnTo>
                    <a:pt x="1122" y="656"/>
                  </a:lnTo>
                  <a:lnTo>
                    <a:pt x="1122" y="656"/>
                  </a:lnTo>
                  <a:lnTo>
                    <a:pt x="1122" y="656"/>
                  </a:lnTo>
                  <a:close/>
                  <a:moveTo>
                    <a:pt x="868" y="660"/>
                  </a:moveTo>
                  <a:lnTo>
                    <a:pt x="868" y="664"/>
                  </a:lnTo>
                  <a:lnTo>
                    <a:pt x="864" y="664"/>
                  </a:lnTo>
                  <a:lnTo>
                    <a:pt x="864" y="660"/>
                  </a:lnTo>
                  <a:lnTo>
                    <a:pt x="868" y="660"/>
                  </a:lnTo>
                  <a:lnTo>
                    <a:pt x="868" y="660"/>
                  </a:lnTo>
                  <a:lnTo>
                    <a:pt x="868" y="660"/>
                  </a:lnTo>
                  <a:close/>
                  <a:moveTo>
                    <a:pt x="1122" y="664"/>
                  </a:moveTo>
                  <a:lnTo>
                    <a:pt x="1122" y="668"/>
                  </a:lnTo>
                  <a:lnTo>
                    <a:pt x="1122" y="664"/>
                  </a:lnTo>
                  <a:lnTo>
                    <a:pt x="1122" y="664"/>
                  </a:lnTo>
                  <a:lnTo>
                    <a:pt x="1122" y="664"/>
                  </a:lnTo>
                  <a:close/>
                  <a:moveTo>
                    <a:pt x="1126" y="676"/>
                  </a:moveTo>
                  <a:lnTo>
                    <a:pt x="1126" y="680"/>
                  </a:lnTo>
                  <a:lnTo>
                    <a:pt x="1122" y="680"/>
                  </a:lnTo>
                  <a:lnTo>
                    <a:pt x="1126" y="680"/>
                  </a:lnTo>
                  <a:lnTo>
                    <a:pt x="1126" y="682"/>
                  </a:lnTo>
                  <a:lnTo>
                    <a:pt x="1126" y="680"/>
                  </a:lnTo>
                  <a:lnTo>
                    <a:pt x="1122" y="680"/>
                  </a:lnTo>
                  <a:lnTo>
                    <a:pt x="1122" y="676"/>
                  </a:lnTo>
                  <a:lnTo>
                    <a:pt x="1126" y="676"/>
                  </a:lnTo>
                  <a:lnTo>
                    <a:pt x="1126" y="676"/>
                  </a:lnTo>
                  <a:lnTo>
                    <a:pt x="1126" y="676"/>
                  </a:lnTo>
                  <a:close/>
                  <a:moveTo>
                    <a:pt x="864" y="676"/>
                  </a:moveTo>
                  <a:lnTo>
                    <a:pt x="864" y="680"/>
                  </a:lnTo>
                  <a:lnTo>
                    <a:pt x="864" y="676"/>
                  </a:lnTo>
                  <a:lnTo>
                    <a:pt x="864" y="676"/>
                  </a:lnTo>
                  <a:lnTo>
                    <a:pt x="864" y="676"/>
                  </a:lnTo>
                  <a:close/>
                  <a:moveTo>
                    <a:pt x="868" y="680"/>
                  </a:moveTo>
                  <a:lnTo>
                    <a:pt x="868" y="682"/>
                  </a:lnTo>
                  <a:lnTo>
                    <a:pt x="868" y="680"/>
                  </a:lnTo>
                  <a:lnTo>
                    <a:pt x="868" y="680"/>
                  </a:lnTo>
                  <a:lnTo>
                    <a:pt x="868" y="680"/>
                  </a:lnTo>
                  <a:close/>
                  <a:moveTo>
                    <a:pt x="864" y="702"/>
                  </a:moveTo>
                  <a:lnTo>
                    <a:pt x="864" y="698"/>
                  </a:lnTo>
                  <a:lnTo>
                    <a:pt x="868" y="698"/>
                  </a:lnTo>
                  <a:lnTo>
                    <a:pt x="868" y="694"/>
                  </a:lnTo>
                  <a:lnTo>
                    <a:pt x="864" y="698"/>
                  </a:lnTo>
                  <a:lnTo>
                    <a:pt x="862" y="698"/>
                  </a:lnTo>
                  <a:lnTo>
                    <a:pt x="864" y="698"/>
                  </a:lnTo>
                  <a:lnTo>
                    <a:pt x="864" y="694"/>
                  </a:lnTo>
                  <a:lnTo>
                    <a:pt x="868" y="690"/>
                  </a:lnTo>
                  <a:lnTo>
                    <a:pt x="868" y="686"/>
                  </a:lnTo>
                  <a:lnTo>
                    <a:pt x="868" y="682"/>
                  </a:lnTo>
                  <a:lnTo>
                    <a:pt x="872" y="682"/>
                  </a:lnTo>
                  <a:lnTo>
                    <a:pt x="872" y="686"/>
                  </a:lnTo>
                  <a:lnTo>
                    <a:pt x="868" y="690"/>
                  </a:lnTo>
                  <a:lnTo>
                    <a:pt x="872" y="690"/>
                  </a:lnTo>
                  <a:lnTo>
                    <a:pt x="872" y="686"/>
                  </a:lnTo>
                  <a:lnTo>
                    <a:pt x="872" y="682"/>
                  </a:lnTo>
                  <a:lnTo>
                    <a:pt x="876" y="682"/>
                  </a:lnTo>
                  <a:lnTo>
                    <a:pt x="876" y="686"/>
                  </a:lnTo>
                  <a:lnTo>
                    <a:pt x="880" y="686"/>
                  </a:lnTo>
                  <a:lnTo>
                    <a:pt x="876" y="690"/>
                  </a:lnTo>
                  <a:lnTo>
                    <a:pt x="876" y="694"/>
                  </a:lnTo>
                  <a:lnTo>
                    <a:pt x="876" y="698"/>
                  </a:lnTo>
                  <a:lnTo>
                    <a:pt x="872" y="698"/>
                  </a:lnTo>
                  <a:lnTo>
                    <a:pt x="876" y="698"/>
                  </a:lnTo>
                  <a:lnTo>
                    <a:pt x="876" y="694"/>
                  </a:lnTo>
                  <a:lnTo>
                    <a:pt x="876" y="690"/>
                  </a:lnTo>
                  <a:lnTo>
                    <a:pt x="876" y="686"/>
                  </a:lnTo>
                  <a:lnTo>
                    <a:pt x="876" y="690"/>
                  </a:lnTo>
                  <a:lnTo>
                    <a:pt x="872" y="698"/>
                  </a:lnTo>
                  <a:lnTo>
                    <a:pt x="876" y="694"/>
                  </a:lnTo>
                  <a:lnTo>
                    <a:pt x="876" y="690"/>
                  </a:lnTo>
                  <a:lnTo>
                    <a:pt x="872" y="690"/>
                  </a:lnTo>
                  <a:lnTo>
                    <a:pt x="872" y="694"/>
                  </a:lnTo>
                  <a:lnTo>
                    <a:pt x="872" y="698"/>
                  </a:lnTo>
                  <a:lnTo>
                    <a:pt x="868" y="698"/>
                  </a:lnTo>
                  <a:lnTo>
                    <a:pt x="864" y="702"/>
                  </a:lnTo>
                  <a:lnTo>
                    <a:pt x="864" y="702"/>
                  </a:lnTo>
                  <a:lnTo>
                    <a:pt x="864" y="702"/>
                  </a:lnTo>
                  <a:close/>
                  <a:moveTo>
                    <a:pt x="862" y="690"/>
                  </a:moveTo>
                  <a:lnTo>
                    <a:pt x="864" y="686"/>
                  </a:lnTo>
                  <a:lnTo>
                    <a:pt x="868" y="686"/>
                  </a:lnTo>
                  <a:lnTo>
                    <a:pt x="868" y="682"/>
                  </a:lnTo>
                  <a:lnTo>
                    <a:pt x="868" y="686"/>
                  </a:lnTo>
                  <a:lnTo>
                    <a:pt x="868" y="690"/>
                  </a:lnTo>
                  <a:lnTo>
                    <a:pt x="864" y="690"/>
                  </a:lnTo>
                  <a:lnTo>
                    <a:pt x="862" y="690"/>
                  </a:lnTo>
                  <a:lnTo>
                    <a:pt x="862" y="690"/>
                  </a:lnTo>
                  <a:lnTo>
                    <a:pt x="862" y="690"/>
                  </a:lnTo>
                  <a:close/>
                  <a:moveTo>
                    <a:pt x="876" y="694"/>
                  </a:moveTo>
                  <a:lnTo>
                    <a:pt x="880" y="690"/>
                  </a:lnTo>
                  <a:lnTo>
                    <a:pt x="880" y="686"/>
                  </a:lnTo>
                  <a:lnTo>
                    <a:pt x="884" y="690"/>
                  </a:lnTo>
                  <a:lnTo>
                    <a:pt x="880" y="690"/>
                  </a:lnTo>
                  <a:lnTo>
                    <a:pt x="880" y="694"/>
                  </a:lnTo>
                  <a:lnTo>
                    <a:pt x="876" y="694"/>
                  </a:lnTo>
                  <a:lnTo>
                    <a:pt x="876" y="694"/>
                  </a:lnTo>
                  <a:lnTo>
                    <a:pt x="876" y="694"/>
                  </a:lnTo>
                  <a:close/>
                  <a:moveTo>
                    <a:pt x="1122" y="686"/>
                  </a:moveTo>
                  <a:lnTo>
                    <a:pt x="1126" y="686"/>
                  </a:lnTo>
                  <a:lnTo>
                    <a:pt x="1126" y="690"/>
                  </a:lnTo>
                  <a:lnTo>
                    <a:pt x="1122" y="690"/>
                  </a:lnTo>
                  <a:lnTo>
                    <a:pt x="1122" y="686"/>
                  </a:lnTo>
                  <a:lnTo>
                    <a:pt x="1122" y="686"/>
                  </a:lnTo>
                  <a:lnTo>
                    <a:pt x="1122" y="686"/>
                  </a:lnTo>
                  <a:close/>
                  <a:moveTo>
                    <a:pt x="1130" y="690"/>
                  </a:moveTo>
                  <a:lnTo>
                    <a:pt x="1132" y="694"/>
                  </a:lnTo>
                  <a:lnTo>
                    <a:pt x="1130" y="694"/>
                  </a:lnTo>
                  <a:lnTo>
                    <a:pt x="1130" y="690"/>
                  </a:lnTo>
                  <a:lnTo>
                    <a:pt x="1130" y="690"/>
                  </a:lnTo>
                  <a:lnTo>
                    <a:pt x="1130" y="690"/>
                  </a:lnTo>
                  <a:close/>
                  <a:moveTo>
                    <a:pt x="876" y="694"/>
                  </a:moveTo>
                  <a:lnTo>
                    <a:pt x="876" y="698"/>
                  </a:lnTo>
                  <a:lnTo>
                    <a:pt x="876" y="702"/>
                  </a:lnTo>
                  <a:lnTo>
                    <a:pt x="876" y="698"/>
                  </a:lnTo>
                  <a:lnTo>
                    <a:pt x="876" y="694"/>
                  </a:lnTo>
                  <a:lnTo>
                    <a:pt x="876" y="694"/>
                  </a:lnTo>
                  <a:lnTo>
                    <a:pt x="876" y="694"/>
                  </a:lnTo>
                  <a:close/>
                  <a:moveTo>
                    <a:pt x="152" y="716"/>
                  </a:moveTo>
                  <a:lnTo>
                    <a:pt x="152" y="720"/>
                  </a:lnTo>
                  <a:lnTo>
                    <a:pt x="150" y="724"/>
                  </a:lnTo>
                  <a:lnTo>
                    <a:pt x="150" y="720"/>
                  </a:lnTo>
                  <a:lnTo>
                    <a:pt x="152" y="720"/>
                  </a:lnTo>
                  <a:lnTo>
                    <a:pt x="152" y="716"/>
                  </a:lnTo>
                  <a:lnTo>
                    <a:pt x="152" y="716"/>
                  </a:lnTo>
                  <a:lnTo>
                    <a:pt x="152" y="716"/>
                  </a:lnTo>
                  <a:close/>
                  <a:moveTo>
                    <a:pt x="876" y="720"/>
                  </a:moveTo>
                  <a:lnTo>
                    <a:pt x="872" y="720"/>
                  </a:lnTo>
                  <a:lnTo>
                    <a:pt x="868" y="720"/>
                  </a:lnTo>
                  <a:lnTo>
                    <a:pt x="864" y="724"/>
                  </a:lnTo>
                  <a:lnTo>
                    <a:pt x="864" y="720"/>
                  </a:lnTo>
                  <a:lnTo>
                    <a:pt x="868" y="720"/>
                  </a:lnTo>
                  <a:lnTo>
                    <a:pt x="872" y="720"/>
                  </a:lnTo>
                  <a:lnTo>
                    <a:pt x="876" y="720"/>
                  </a:lnTo>
                  <a:lnTo>
                    <a:pt x="876" y="720"/>
                  </a:lnTo>
                  <a:lnTo>
                    <a:pt x="876" y="720"/>
                  </a:lnTo>
                  <a:close/>
                  <a:moveTo>
                    <a:pt x="146" y="724"/>
                  </a:moveTo>
                  <a:lnTo>
                    <a:pt x="146" y="728"/>
                  </a:lnTo>
                  <a:lnTo>
                    <a:pt x="142" y="728"/>
                  </a:lnTo>
                  <a:lnTo>
                    <a:pt x="142" y="724"/>
                  </a:lnTo>
                  <a:lnTo>
                    <a:pt x="146" y="724"/>
                  </a:lnTo>
                  <a:lnTo>
                    <a:pt x="146" y="724"/>
                  </a:lnTo>
                  <a:lnTo>
                    <a:pt x="146" y="724"/>
                  </a:lnTo>
                  <a:close/>
                  <a:moveTo>
                    <a:pt x="112" y="746"/>
                  </a:moveTo>
                  <a:lnTo>
                    <a:pt x="112" y="742"/>
                  </a:lnTo>
                  <a:lnTo>
                    <a:pt x="112" y="738"/>
                  </a:lnTo>
                  <a:lnTo>
                    <a:pt x="112" y="736"/>
                  </a:lnTo>
                  <a:lnTo>
                    <a:pt x="116" y="736"/>
                  </a:lnTo>
                  <a:lnTo>
                    <a:pt x="120" y="736"/>
                  </a:lnTo>
                  <a:lnTo>
                    <a:pt x="120" y="738"/>
                  </a:lnTo>
                  <a:lnTo>
                    <a:pt x="116" y="738"/>
                  </a:lnTo>
                  <a:lnTo>
                    <a:pt x="120" y="738"/>
                  </a:lnTo>
                  <a:lnTo>
                    <a:pt x="124" y="736"/>
                  </a:lnTo>
                  <a:lnTo>
                    <a:pt x="124" y="738"/>
                  </a:lnTo>
                  <a:lnTo>
                    <a:pt x="126" y="738"/>
                  </a:lnTo>
                  <a:lnTo>
                    <a:pt x="126" y="742"/>
                  </a:lnTo>
                  <a:lnTo>
                    <a:pt x="124" y="742"/>
                  </a:lnTo>
                  <a:lnTo>
                    <a:pt x="120" y="746"/>
                  </a:lnTo>
                  <a:lnTo>
                    <a:pt x="124" y="746"/>
                  </a:lnTo>
                  <a:lnTo>
                    <a:pt x="126" y="742"/>
                  </a:lnTo>
                  <a:lnTo>
                    <a:pt x="126" y="738"/>
                  </a:lnTo>
                  <a:lnTo>
                    <a:pt x="130" y="738"/>
                  </a:lnTo>
                  <a:lnTo>
                    <a:pt x="130" y="736"/>
                  </a:lnTo>
                  <a:lnTo>
                    <a:pt x="130" y="738"/>
                  </a:lnTo>
                  <a:lnTo>
                    <a:pt x="130" y="742"/>
                  </a:lnTo>
                  <a:lnTo>
                    <a:pt x="126" y="746"/>
                  </a:lnTo>
                  <a:lnTo>
                    <a:pt x="126" y="750"/>
                  </a:lnTo>
                  <a:lnTo>
                    <a:pt x="126" y="754"/>
                  </a:lnTo>
                  <a:lnTo>
                    <a:pt x="124" y="754"/>
                  </a:lnTo>
                  <a:lnTo>
                    <a:pt x="124" y="758"/>
                  </a:lnTo>
                  <a:lnTo>
                    <a:pt x="126" y="758"/>
                  </a:lnTo>
                  <a:lnTo>
                    <a:pt x="124" y="758"/>
                  </a:lnTo>
                  <a:lnTo>
                    <a:pt x="120" y="758"/>
                  </a:lnTo>
                  <a:lnTo>
                    <a:pt x="120" y="754"/>
                  </a:lnTo>
                  <a:lnTo>
                    <a:pt x="116" y="754"/>
                  </a:lnTo>
                  <a:lnTo>
                    <a:pt x="120" y="754"/>
                  </a:lnTo>
                  <a:lnTo>
                    <a:pt x="124" y="754"/>
                  </a:lnTo>
                  <a:lnTo>
                    <a:pt x="120" y="750"/>
                  </a:lnTo>
                  <a:lnTo>
                    <a:pt x="116" y="750"/>
                  </a:lnTo>
                  <a:lnTo>
                    <a:pt x="112" y="750"/>
                  </a:lnTo>
                  <a:lnTo>
                    <a:pt x="112" y="746"/>
                  </a:lnTo>
                  <a:lnTo>
                    <a:pt x="116" y="746"/>
                  </a:lnTo>
                  <a:lnTo>
                    <a:pt x="112" y="746"/>
                  </a:lnTo>
                  <a:lnTo>
                    <a:pt x="112" y="746"/>
                  </a:lnTo>
                  <a:lnTo>
                    <a:pt x="112" y="746"/>
                  </a:lnTo>
                  <a:close/>
                  <a:moveTo>
                    <a:pt x="150" y="738"/>
                  </a:moveTo>
                  <a:lnTo>
                    <a:pt x="152" y="738"/>
                  </a:lnTo>
                  <a:lnTo>
                    <a:pt x="150" y="742"/>
                  </a:lnTo>
                  <a:lnTo>
                    <a:pt x="150" y="738"/>
                  </a:lnTo>
                  <a:lnTo>
                    <a:pt x="150" y="742"/>
                  </a:lnTo>
                  <a:lnTo>
                    <a:pt x="150" y="738"/>
                  </a:lnTo>
                  <a:lnTo>
                    <a:pt x="146" y="738"/>
                  </a:lnTo>
                  <a:lnTo>
                    <a:pt x="146" y="742"/>
                  </a:lnTo>
                  <a:lnTo>
                    <a:pt x="146" y="738"/>
                  </a:lnTo>
                  <a:lnTo>
                    <a:pt x="150" y="738"/>
                  </a:lnTo>
                  <a:lnTo>
                    <a:pt x="150" y="736"/>
                  </a:lnTo>
                  <a:lnTo>
                    <a:pt x="150" y="738"/>
                  </a:lnTo>
                  <a:lnTo>
                    <a:pt x="150" y="738"/>
                  </a:lnTo>
                  <a:lnTo>
                    <a:pt x="150" y="738"/>
                  </a:lnTo>
                  <a:close/>
                  <a:moveTo>
                    <a:pt x="152" y="742"/>
                  </a:moveTo>
                  <a:lnTo>
                    <a:pt x="152" y="746"/>
                  </a:lnTo>
                  <a:lnTo>
                    <a:pt x="152" y="750"/>
                  </a:lnTo>
                  <a:lnTo>
                    <a:pt x="152" y="746"/>
                  </a:lnTo>
                  <a:lnTo>
                    <a:pt x="150" y="746"/>
                  </a:lnTo>
                  <a:lnTo>
                    <a:pt x="152" y="742"/>
                  </a:lnTo>
                  <a:lnTo>
                    <a:pt x="152" y="742"/>
                  </a:lnTo>
                  <a:lnTo>
                    <a:pt x="152" y="742"/>
                  </a:lnTo>
                  <a:close/>
                  <a:moveTo>
                    <a:pt x="172" y="746"/>
                  </a:moveTo>
                  <a:lnTo>
                    <a:pt x="168" y="746"/>
                  </a:lnTo>
                  <a:lnTo>
                    <a:pt x="168" y="750"/>
                  </a:lnTo>
                  <a:lnTo>
                    <a:pt x="168" y="754"/>
                  </a:lnTo>
                  <a:lnTo>
                    <a:pt x="168" y="746"/>
                  </a:lnTo>
                  <a:lnTo>
                    <a:pt x="172" y="746"/>
                  </a:lnTo>
                  <a:lnTo>
                    <a:pt x="172" y="746"/>
                  </a:lnTo>
                  <a:lnTo>
                    <a:pt x="172" y="746"/>
                  </a:lnTo>
                  <a:close/>
                  <a:moveTo>
                    <a:pt x="150" y="746"/>
                  </a:moveTo>
                  <a:lnTo>
                    <a:pt x="152" y="746"/>
                  </a:lnTo>
                  <a:lnTo>
                    <a:pt x="152" y="750"/>
                  </a:lnTo>
                  <a:lnTo>
                    <a:pt x="156" y="750"/>
                  </a:lnTo>
                  <a:lnTo>
                    <a:pt x="156" y="754"/>
                  </a:lnTo>
                  <a:lnTo>
                    <a:pt x="160" y="758"/>
                  </a:lnTo>
                  <a:lnTo>
                    <a:pt x="156" y="758"/>
                  </a:lnTo>
                  <a:lnTo>
                    <a:pt x="152" y="754"/>
                  </a:lnTo>
                  <a:lnTo>
                    <a:pt x="150" y="754"/>
                  </a:lnTo>
                  <a:lnTo>
                    <a:pt x="150" y="750"/>
                  </a:lnTo>
                  <a:lnTo>
                    <a:pt x="150" y="746"/>
                  </a:lnTo>
                  <a:lnTo>
                    <a:pt x="150" y="746"/>
                  </a:lnTo>
                  <a:lnTo>
                    <a:pt x="150" y="746"/>
                  </a:lnTo>
                  <a:close/>
                  <a:moveTo>
                    <a:pt x="172" y="750"/>
                  </a:moveTo>
                  <a:lnTo>
                    <a:pt x="172" y="754"/>
                  </a:lnTo>
                  <a:lnTo>
                    <a:pt x="168" y="754"/>
                  </a:lnTo>
                  <a:lnTo>
                    <a:pt x="168" y="750"/>
                  </a:lnTo>
                  <a:lnTo>
                    <a:pt x="172" y="750"/>
                  </a:lnTo>
                  <a:lnTo>
                    <a:pt x="172" y="750"/>
                  </a:lnTo>
                  <a:lnTo>
                    <a:pt x="172" y="750"/>
                  </a:lnTo>
                  <a:close/>
                  <a:moveTo>
                    <a:pt x="864" y="754"/>
                  </a:moveTo>
                  <a:lnTo>
                    <a:pt x="862" y="754"/>
                  </a:lnTo>
                  <a:lnTo>
                    <a:pt x="864" y="754"/>
                  </a:lnTo>
                  <a:lnTo>
                    <a:pt x="864" y="754"/>
                  </a:lnTo>
                  <a:lnTo>
                    <a:pt x="864" y="754"/>
                  </a:lnTo>
                  <a:close/>
                  <a:moveTo>
                    <a:pt x="168" y="754"/>
                  </a:moveTo>
                  <a:lnTo>
                    <a:pt x="168" y="758"/>
                  </a:lnTo>
                  <a:lnTo>
                    <a:pt x="164" y="758"/>
                  </a:lnTo>
                  <a:lnTo>
                    <a:pt x="164" y="754"/>
                  </a:lnTo>
                  <a:lnTo>
                    <a:pt x="168" y="754"/>
                  </a:lnTo>
                  <a:lnTo>
                    <a:pt x="168" y="754"/>
                  </a:lnTo>
                  <a:lnTo>
                    <a:pt x="168" y="754"/>
                  </a:lnTo>
                  <a:close/>
                  <a:moveTo>
                    <a:pt x="846" y="758"/>
                  </a:moveTo>
                  <a:lnTo>
                    <a:pt x="850" y="758"/>
                  </a:lnTo>
                  <a:lnTo>
                    <a:pt x="850" y="762"/>
                  </a:lnTo>
                  <a:lnTo>
                    <a:pt x="854" y="766"/>
                  </a:lnTo>
                  <a:lnTo>
                    <a:pt x="854" y="768"/>
                  </a:lnTo>
                  <a:lnTo>
                    <a:pt x="854" y="766"/>
                  </a:lnTo>
                  <a:lnTo>
                    <a:pt x="850" y="766"/>
                  </a:lnTo>
                  <a:lnTo>
                    <a:pt x="846" y="766"/>
                  </a:lnTo>
                  <a:lnTo>
                    <a:pt x="842" y="766"/>
                  </a:lnTo>
                  <a:lnTo>
                    <a:pt x="838" y="762"/>
                  </a:lnTo>
                  <a:lnTo>
                    <a:pt x="834" y="762"/>
                  </a:lnTo>
                  <a:lnTo>
                    <a:pt x="834" y="758"/>
                  </a:lnTo>
                  <a:lnTo>
                    <a:pt x="838" y="758"/>
                  </a:lnTo>
                  <a:lnTo>
                    <a:pt x="842" y="758"/>
                  </a:lnTo>
                  <a:lnTo>
                    <a:pt x="842" y="754"/>
                  </a:lnTo>
                  <a:lnTo>
                    <a:pt x="842" y="758"/>
                  </a:lnTo>
                  <a:lnTo>
                    <a:pt x="846" y="758"/>
                  </a:lnTo>
                  <a:lnTo>
                    <a:pt x="846" y="758"/>
                  </a:lnTo>
                  <a:lnTo>
                    <a:pt x="846" y="758"/>
                  </a:lnTo>
                  <a:close/>
                  <a:moveTo>
                    <a:pt x="164" y="758"/>
                  </a:moveTo>
                  <a:lnTo>
                    <a:pt x="164" y="762"/>
                  </a:lnTo>
                  <a:lnTo>
                    <a:pt x="164" y="758"/>
                  </a:lnTo>
                  <a:lnTo>
                    <a:pt x="160" y="758"/>
                  </a:lnTo>
                  <a:lnTo>
                    <a:pt x="164" y="758"/>
                  </a:lnTo>
                  <a:lnTo>
                    <a:pt x="164" y="758"/>
                  </a:lnTo>
                  <a:lnTo>
                    <a:pt x="164" y="758"/>
                  </a:lnTo>
                  <a:close/>
                  <a:moveTo>
                    <a:pt x="168" y="766"/>
                  </a:moveTo>
                  <a:lnTo>
                    <a:pt x="172" y="768"/>
                  </a:lnTo>
                  <a:lnTo>
                    <a:pt x="172" y="772"/>
                  </a:lnTo>
                  <a:lnTo>
                    <a:pt x="168" y="768"/>
                  </a:lnTo>
                  <a:lnTo>
                    <a:pt x="164" y="766"/>
                  </a:lnTo>
                  <a:lnTo>
                    <a:pt x="168" y="766"/>
                  </a:lnTo>
                  <a:lnTo>
                    <a:pt x="168" y="766"/>
                  </a:lnTo>
                  <a:lnTo>
                    <a:pt x="168" y="766"/>
                  </a:lnTo>
                  <a:close/>
                  <a:moveTo>
                    <a:pt x="182" y="766"/>
                  </a:moveTo>
                  <a:lnTo>
                    <a:pt x="180" y="766"/>
                  </a:lnTo>
                  <a:lnTo>
                    <a:pt x="180" y="768"/>
                  </a:lnTo>
                  <a:lnTo>
                    <a:pt x="180" y="766"/>
                  </a:lnTo>
                  <a:lnTo>
                    <a:pt x="182" y="766"/>
                  </a:lnTo>
                  <a:lnTo>
                    <a:pt x="182" y="766"/>
                  </a:lnTo>
                  <a:lnTo>
                    <a:pt x="182" y="766"/>
                  </a:lnTo>
                  <a:close/>
                  <a:moveTo>
                    <a:pt x="180" y="766"/>
                  </a:moveTo>
                  <a:lnTo>
                    <a:pt x="180" y="768"/>
                  </a:lnTo>
                  <a:lnTo>
                    <a:pt x="180" y="772"/>
                  </a:lnTo>
                  <a:lnTo>
                    <a:pt x="176" y="772"/>
                  </a:lnTo>
                  <a:lnTo>
                    <a:pt x="180" y="768"/>
                  </a:lnTo>
                  <a:lnTo>
                    <a:pt x="180" y="766"/>
                  </a:lnTo>
                  <a:lnTo>
                    <a:pt x="180" y="766"/>
                  </a:lnTo>
                  <a:lnTo>
                    <a:pt x="180" y="766"/>
                  </a:lnTo>
                  <a:close/>
                  <a:moveTo>
                    <a:pt x="134" y="766"/>
                  </a:moveTo>
                  <a:lnTo>
                    <a:pt x="134" y="768"/>
                  </a:lnTo>
                  <a:lnTo>
                    <a:pt x="130" y="766"/>
                  </a:lnTo>
                  <a:lnTo>
                    <a:pt x="134" y="766"/>
                  </a:lnTo>
                  <a:lnTo>
                    <a:pt x="134" y="766"/>
                  </a:lnTo>
                  <a:lnTo>
                    <a:pt x="134" y="766"/>
                  </a:lnTo>
                  <a:close/>
                  <a:moveTo>
                    <a:pt x="176" y="768"/>
                  </a:moveTo>
                  <a:lnTo>
                    <a:pt x="176" y="772"/>
                  </a:lnTo>
                  <a:lnTo>
                    <a:pt x="172" y="772"/>
                  </a:lnTo>
                  <a:lnTo>
                    <a:pt x="172" y="768"/>
                  </a:lnTo>
                  <a:lnTo>
                    <a:pt x="176" y="768"/>
                  </a:lnTo>
                  <a:lnTo>
                    <a:pt x="176" y="768"/>
                  </a:lnTo>
                  <a:lnTo>
                    <a:pt x="176" y="768"/>
                  </a:lnTo>
                  <a:close/>
                  <a:moveTo>
                    <a:pt x="176" y="772"/>
                  </a:moveTo>
                  <a:lnTo>
                    <a:pt x="176" y="776"/>
                  </a:lnTo>
                  <a:lnTo>
                    <a:pt x="172" y="772"/>
                  </a:lnTo>
                  <a:lnTo>
                    <a:pt x="176" y="772"/>
                  </a:lnTo>
                  <a:lnTo>
                    <a:pt x="176" y="772"/>
                  </a:lnTo>
                  <a:lnTo>
                    <a:pt x="176" y="772"/>
                  </a:lnTo>
                  <a:close/>
                  <a:moveTo>
                    <a:pt x="190" y="780"/>
                  </a:moveTo>
                  <a:lnTo>
                    <a:pt x="186" y="780"/>
                  </a:lnTo>
                  <a:lnTo>
                    <a:pt x="186" y="784"/>
                  </a:lnTo>
                  <a:lnTo>
                    <a:pt x="186" y="780"/>
                  </a:lnTo>
                  <a:lnTo>
                    <a:pt x="186" y="776"/>
                  </a:lnTo>
                  <a:lnTo>
                    <a:pt x="190" y="776"/>
                  </a:lnTo>
                  <a:lnTo>
                    <a:pt x="190" y="772"/>
                  </a:lnTo>
                  <a:lnTo>
                    <a:pt x="194" y="772"/>
                  </a:lnTo>
                  <a:lnTo>
                    <a:pt x="194" y="776"/>
                  </a:lnTo>
                  <a:lnTo>
                    <a:pt x="190" y="776"/>
                  </a:lnTo>
                  <a:lnTo>
                    <a:pt x="190" y="780"/>
                  </a:lnTo>
                  <a:lnTo>
                    <a:pt x="190" y="780"/>
                  </a:lnTo>
                  <a:lnTo>
                    <a:pt x="190" y="780"/>
                  </a:lnTo>
                  <a:close/>
                  <a:moveTo>
                    <a:pt x="182" y="772"/>
                  </a:moveTo>
                  <a:lnTo>
                    <a:pt x="182" y="776"/>
                  </a:lnTo>
                  <a:lnTo>
                    <a:pt x="180" y="776"/>
                  </a:lnTo>
                  <a:lnTo>
                    <a:pt x="182" y="776"/>
                  </a:lnTo>
                  <a:lnTo>
                    <a:pt x="182" y="772"/>
                  </a:lnTo>
                  <a:lnTo>
                    <a:pt x="182" y="772"/>
                  </a:lnTo>
                  <a:lnTo>
                    <a:pt x="182" y="772"/>
                  </a:lnTo>
                  <a:close/>
                  <a:moveTo>
                    <a:pt x="142" y="780"/>
                  </a:moveTo>
                  <a:lnTo>
                    <a:pt x="142" y="784"/>
                  </a:lnTo>
                  <a:lnTo>
                    <a:pt x="138" y="780"/>
                  </a:lnTo>
                  <a:lnTo>
                    <a:pt x="142" y="780"/>
                  </a:lnTo>
                  <a:lnTo>
                    <a:pt x="142" y="780"/>
                  </a:lnTo>
                  <a:lnTo>
                    <a:pt x="142" y="780"/>
                  </a:lnTo>
                  <a:close/>
                  <a:moveTo>
                    <a:pt x="872" y="780"/>
                  </a:moveTo>
                  <a:lnTo>
                    <a:pt x="872" y="784"/>
                  </a:lnTo>
                  <a:lnTo>
                    <a:pt x="868" y="784"/>
                  </a:lnTo>
                  <a:lnTo>
                    <a:pt x="868" y="780"/>
                  </a:lnTo>
                  <a:lnTo>
                    <a:pt x="872" y="780"/>
                  </a:lnTo>
                  <a:lnTo>
                    <a:pt x="872" y="780"/>
                  </a:lnTo>
                  <a:lnTo>
                    <a:pt x="872" y="780"/>
                  </a:lnTo>
                  <a:close/>
                  <a:moveTo>
                    <a:pt x="182" y="788"/>
                  </a:moveTo>
                  <a:lnTo>
                    <a:pt x="182" y="792"/>
                  </a:lnTo>
                  <a:lnTo>
                    <a:pt x="186" y="792"/>
                  </a:lnTo>
                  <a:lnTo>
                    <a:pt x="186" y="794"/>
                  </a:lnTo>
                  <a:lnTo>
                    <a:pt x="182" y="794"/>
                  </a:lnTo>
                  <a:lnTo>
                    <a:pt x="182" y="792"/>
                  </a:lnTo>
                  <a:lnTo>
                    <a:pt x="182" y="788"/>
                  </a:lnTo>
                  <a:lnTo>
                    <a:pt x="182" y="788"/>
                  </a:lnTo>
                  <a:lnTo>
                    <a:pt x="182" y="788"/>
                  </a:lnTo>
                  <a:close/>
                  <a:moveTo>
                    <a:pt x="1188" y="874"/>
                  </a:moveTo>
                  <a:lnTo>
                    <a:pt x="1186" y="874"/>
                  </a:lnTo>
                  <a:lnTo>
                    <a:pt x="1182" y="874"/>
                  </a:lnTo>
                  <a:lnTo>
                    <a:pt x="1178" y="874"/>
                  </a:lnTo>
                  <a:lnTo>
                    <a:pt x="1174" y="874"/>
                  </a:lnTo>
                  <a:lnTo>
                    <a:pt x="1174" y="870"/>
                  </a:lnTo>
                  <a:lnTo>
                    <a:pt x="1170" y="874"/>
                  </a:lnTo>
                  <a:lnTo>
                    <a:pt x="1162" y="874"/>
                  </a:lnTo>
                  <a:lnTo>
                    <a:pt x="1160" y="874"/>
                  </a:lnTo>
                  <a:lnTo>
                    <a:pt x="1156" y="874"/>
                  </a:lnTo>
                  <a:lnTo>
                    <a:pt x="1156" y="870"/>
                  </a:lnTo>
                  <a:lnTo>
                    <a:pt x="1156" y="866"/>
                  </a:lnTo>
                  <a:lnTo>
                    <a:pt x="1160" y="862"/>
                  </a:lnTo>
                  <a:lnTo>
                    <a:pt x="1162" y="858"/>
                  </a:lnTo>
                  <a:lnTo>
                    <a:pt x="1166" y="854"/>
                  </a:lnTo>
                  <a:lnTo>
                    <a:pt x="1166" y="858"/>
                  </a:lnTo>
                  <a:lnTo>
                    <a:pt x="1166" y="854"/>
                  </a:lnTo>
                  <a:lnTo>
                    <a:pt x="1162" y="854"/>
                  </a:lnTo>
                  <a:lnTo>
                    <a:pt x="1160" y="854"/>
                  </a:lnTo>
                  <a:lnTo>
                    <a:pt x="1156" y="854"/>
                  </a:lnTo>
                  <a:lnTo>
                    <a:pt x="1160" y="852"/>
                  </a:lnTo>
                  <a:lnTo>
                    <a:pt x="1162" y="852"/>
                  </a:lnTo>
                  <a:lnTo>
                    <a:pt x="1160" y="852"/>
                  </a:lnTo>
                  <a:lnTo>
                    <a:pt x="1162" y="854"/>
                  </a:lnTo>
                  <a:lnTo>
                    <a:pt x="1162" y="852"/>
                  </a:lnTo>
                  <a:lnTo>
                    <a:pt x="1166" y="848"/>
                  </a:lnTo>
                  <a:lnTo>
                    <a:pt x="1166" y="844"/>
                  </a:lnTo>
                  <a:lnTo>
                    <a:pt x="1170" y="840"/>
                  </a:lnTo>
                  <a:lnTo>
                    <a:pt x="1170" y="844"/>
                  </a:lnTo>
                  <a:lnTo>
                    <a:pt x="1174" y="844"/>
                  </a:lnTo>
                  <a:lnTo>
                    <a:pt x="1174" y="848"/>
                  </a:lnTo>
                  <a:lnTo>
                    <a:pt x="1174" y="844"/>
                  </a:lnTo>
                  <a:lnTo>
                    <a:pt x="1170" y="844"/>
                  </a:lnTo>
                  <a:lnTo>
                    <a:pt x="1174" y="844"/>
                  </a:lnTo>
                  <a:lnTo>
                    <a:pt x="1174" y="840"/>
                  </a:lnTo>
                  <a:lnTo>
                    <a:pt x="1170" y="840"/>
                  </a:lnTo>
                  <a:lnTo>
                    <a:pt x="1170" y="836"/>
                  </a:lnTo>
                  <a:lnTo>
                    <a:pt x="1174" y="832"/>
                  </a:lnTo>
                  <a:lnTo>
                    <a:pt x="1178" y="836"/>
                  </a:lnTo>
                  <a:lnTo>
                    <a:pt x="1174" y="832"/>
                  </a:lnTo>
                  <a:lnTo>
                    <a:pt x="1174" y="828"/>
                  </a:lnTo>
                  <a:lnTo>
                    <a:pt x="1178" y="828"/>
                  </a:lnTo>
                  <a:lnTo>
                    <a:pt x="1178" y="822"/>
                  </a:lnTo>
                  <a:lnTo>
                    <a:pt x="1182" y="818"/>
                  </a:lnTo>
                  <a:lnTo>
                    <a:pt x="1182" y="814"/>
                  </a:lnTo>
                  <a:lnTo>
                    <a:pt x="1182" y="810"/>
                  </a:lnTo>
                  <a:lnTo>
                    <a:pt x="1186" y="810"/>
                  </a:lnTo>
                  <a:lnTo>
                    <a:pt x="1182" y="810"/>
                  </a:lnTo>
                  <a:lnTo>
                    <a:pt x="1186" y="810"/>
                  </a:lnTo>
                  <a:lnTo>
                    <a:pt x="1186" y="806"/>
                  </a:lnTo>
                  <a:lnTo>
                    <a:pt x="1188" y="806"/>
                  </a:lnTo>
                  <a:lnTo>
                    <a:pt x="1188" y="802"/>
                  </a:lnTo>
                  <a:lnTo>
                    <a:pt x="1188" y="798"/>
                  </a:lnTo>
                  <a:lnTo>
                    <a:pt x="1192" y="794"/>
                  </a:lnTo>
                  <a:lnTo>
                    <a:pt x="1196" y="794"/>
                  </a:lnTo>
                  <a:lnTo>
                    <a:pt x="1196" y="792"/>
                  </a:lnTo>
                  <a:lnTo>
                    <a:pt x="1200" y="792"/>
                  </a:lnTo>
                  <a:lnTo>
                    <a:pt x="1204" y="792"/>
                  </a:lnTo>
                  <a:lnTo>
                    <a:pt x="1208" y="792"/>
                  </a:lnTo>
                  <a:lnTo>
                    <a:pt x="1204" y="792"/>
                  </a:lnTo>
                  <a:lnTo>
                    <a:pt x="1208" y="792"/>
                  </a:lnTo>
                  <a:lnTo>
                    <a:pt x="1212" y="792"/>
                  </a:lnTo>
                  <a:lnTo>
                    <a:pt x="1212" y="794"/>
                  </a:lnTo>
                  <a:lnTo>
                    <a:pt x="1208" y="794"/>
                  </a:lnTo>
                  <a:lnTo>
                    <a:pt x="1204" y="794"/>
                  </a:lnTo>
                  <a:lnTo>
                    <a:pt x="1200" y="794"/>
                  </a:lnTo>
                  <a:lnTo>
                    <a:pt x="1200" y="798"/>
                  </a:lnTo>
                  <a:lnTo>
                    <a:pt x="1204" y="798"/>
                  </a:lnTo>
                  <a:lnTo>
                    <a:pt x="1208" y="798"/>
                  </a:lnTo>
                  <a:lnTo>
                    <a:pt x="1208" y="802"/>
                  </a:lnTo>
                  <a:lnTo>
                    <a:pt x="1204" y="802"/>
                  </a:lnTo>
                  <a:lnTo>
                    <a:pt x="1200" y="806"/>
                  </a:lnTo>
                  <a:lnTo>
                    <a:pt x="1200" y="810"/>
                  </a:lnTo>
                  <a:lnTo>
                    <a:pt x="1200" y="806"/>
                  </a:lnTo>
                  <a:lnTo>
                    <a:pt x="1200" y="810"/>
                  </a:lnTo>
                  <a:lnTo>
                    <a:pt x="1200" y="814"/>
                  </a:lnTo>
                  <a:lnTo>
                    <a:pt x="1196" y="814"/>
                  </a:lnTo>
                  <a:lnTo>
                    <a:pt x="1196" y="818"/>
                  </a:lnTo>
                  <a:lnTo>
                    <a:pt x="1196" y="822"/>
                  </a:lnTo>
                  <a:lnTo>
                    <a:pt x="1192" y="822"/>
                  </a:lnTo>
                  <a:lnTo>
                    <a:pt x="1192" y="824"/>
                  </a:lnTo>
                  <a:lnTo>
                    <a:pt x="1192" y="828"/>
                  </a:lnTo>
                  <a:lnTo>
                    <a:pt x="1188" y="828"/>
                  </a:lnTo>
                  <a:lnTo>
                    <a:pt x="1192" y="828"/>
                  </a:lnTo>
                  <a:lnTo>
                    <a:pt x="1188" y="832"/>
                  </a:lnTo>
                  <a:lnTo>
                    <a:pt x="1192" y="832"/>
                  </a:lnTo>
                  <a:lnTo>
                    <a:pt x="1192" y="828"/>
                  </a:lnTo>
                  <a:lnTo>
                    <a:pt x="1196" y="824"/>
                  </a:lnTo>
                  <a:lnTo>
                    <a:pt x="1200" y="822"/>
                  </a:lnTo>
                  <a:lnTo>
                    <a:pt x="1200" y="824"/>
                  </a:lnTo>
                  <a:lnTo>
                    <a:pt x="1204" y="824"/>
                  </a:lnTo>
                  <a:lnTo>
                    <a:pt x="1208" y="824"/>
                  </a:lnTo>
                  <a:lnTo>
                    <a:pt x="1212" y="824"/>
                  </a:lnTo>
                  <a:lnTo>
                    <a:pt x="1208" y="824"/>
                  </a:lnTo>
                  <a:lnTo>
                    <a:pt x="1208" y="828"/>
                  </a:lnTo>
                  <a:lnTo>
                    <a:pt x="1204" y="828"/>
                  </a:lnTo>
                  <a:lnTo>
                    <a:pt x="1200" y="832"/>
                  </a:lnTo>
                  <a:lnTo>
                    <a:pt x="1204" y="828"/>
                  </a:lnTo>
                  <a:lnTo>
                    <a:pt x="1204" y="832"/>
                  </a:lnTo>
                  <a:lnTo>
                    <a:pt x="1200" y="832"/>
                  </a:lnTo>
                  <a:lnTo>
                    <a:pt x="1200" y="836"/>
                  </a:lnTo>
                  <a:lnTo>
                    <a:pt x="1204" y="836"/>
                  </a:lnTo>
                  <a:lnTo>
                    <a:pt x="1204" y="832"/>
                  </a:lnTo>
                  <a:lnTo>
                    <a:pt x="1208" y="836"/>
                  </a:lnTo>
                  <a:lnTo>
                    <a:pt x="1212" y="836"/>
                  </a:lnTo>
                  <a:lnTo>
                    <a:pt x="1212" y="832"/>
                  </a:lnTo>
                  <a:lnTo>
                    <a:pt x="1212" y="836"/>
                  </a:lnTo>
                  <a:lnTo>
                    <a:pt x="1212" y="840"/>
                  </a:lnTo>
                  <a:lnTo>
                    <a:pt x="1212" y="836"/>
                  </a:lnTo>
                  <a:lnTo>
                    <a:pt x="1212" y="832"/>
                  </a:lnTo>
                  <a:lnTo>
                    <a:pt x="1216" y="832"/>
                  </a:lnTo>
                  <a:lnTo>
                    <a:pt x="1216" y="836"/>
                  </a:lnTo>
                  <a:lnTo>
                    <a:pt x="1212" y="840"/>
                  </a:lnTo>
                  <a:lnTo>
                    <a:pt x="1212" y="844"/>
                  </a:lnTo>
                  <a:lnTo>
                    <a:pt x="1212" y="840"/>
                  </a:lnTo>
                  <a:lnTo>
                    <a:pt x="1216" y="840"/>
                  </a:lnTo>
                  <a:lnTo>
                    <a:pt x="1216" y="836"/>
                  </a:lnTo>
                  <a:lnTo>
                    <a:pt x="1216" y="840"/>
                  </a:lnTo>
                  <a:lnTo>
                    <a:pt x="1218" y="840"/>
                  </a:lnTo>
                  <a:lnTo>
                    <a:pt x="1222" y="836"/>
                  </a:lnTo>
                  <a:lnTo>
                    <a:pt x="1222" y="832"/>
                  </a:lnTo>
                  <a:lnTo>
                    <a:pt x="1222" y="836"/>
                  </a:lnTo>
                  <a:lnTo>
                    <a:pt x="1222" y="840"/>
                  </a:lnTo>
                  <a:lnTo>
                    <a:pt x="1226" y="836"/>
                  </a:lnTo>
                  <a:lnTo>
                    <a:pt x="1230" y="836"/>
                  </a:lnTo>
                  <a:lnTo>
                    <a:pt x="1234" y="836"/>
                  </a:lnTo>
                  <a:lnTo>
                    <a:pt x="1238" y="840"/>
                  </a:lnTo>
                  <a:lnTo>
                    <a:pt x="1238" y="844"/>
                  </a:lnTo>
                  <a:lnTo>
                    <a:pt x="1234" y="844"/>
                  </a:lnTo>
                  <a:lnTo>
                    <a:pt x="1234" y="848"/>
                  </a:lnTo>
                  <a:lnTo>
                    <a:pt x="1230" y="848"/>
                  </a:lnTo>
                  <a:lnTo>
                    <a:pt x="1234" y="848"/>
                  </a:lnTo>
                  <a:lnTo>
                    <a:pt x="1234" y="852"/>
                  </a:lnTo>
                  <a:lnTo>
                    <a:pt x="1230" y="852"/>
                  </a:lnTo>
                  <a:lnTo>
                    <a:pt x="1234" y="852"/>
                  </a:lnTo>
                  <a:lnTo>
                    <a:pt x="1230" y="852"/>
                  </a:lnTo>
                  <a:lnTo>
                    <a:pt x="1234" y="852"/>
                  </a:lnTo>
                  <a:lnTo>
                    <a:pt x="1238" y="852"/>
                  </a:lnTo>
                  <a:lnTo>
                    <a:pt x="1234" y="852"/>
                  </a:lnTo>
                  <a:lnTo>
                    <a:pt x="1230" y="854"/>
                  </a:lnTo>
                  <a:lnTo>
                    <a:pt x="1234" y="854"/>
                  </a:lnTo>
                  <a:lnTo>
                    <a:pt x="1238" y="854"/>
                  </a:lnTo>
                  <a:lnTo>
                    <a:pt x="1238" y="852"/>
                  </a:lnTo>
                  <a:lnTo>
                    <a:pt x="1242" y="852"/>
                  </a:lnTo>
                  <a:lnTo>
                    <a:pt x="1242" y="854"/>
                  </a:lnTo>
                  <a:lnTo>
                    <a:pt x="1242" y="852"/>
                  </a:lnTo>
                  <a:lnTo>
                    <a:pt x="1244" y="852"/>
                  </a:lnTo>
                  <a:lnTo>
                    <a:pt x="1244" y="854"/>
                  </a:lnTo>
                  <a:lnTo>
                    <a:pt x="1244" y="858"/>
                  </a:lnTo>
                  <a:lnTo>
                    <a:pt x="1242" y="858"/>
                  </a:lnTo>
                  <a:lnTo>
                    <a:pt x="1238" y="858"/>
                  </a:lnTo>
                  <a:lnTo>
                    <a:pt x="1234" y="862"/>
                  </a:lnTo>
                  <a:lnTo>
                    <a:pt x="1230" y="862"/>
                  </a:lnTo>
                  <a:lnTo>
                    <a:pt x="1234" y="862"/>
                  </a:lnTo>
                  <a:lnTo>
                    <a:pt x="1234" y="866"/>
                  </a:lnTo>
                  <a:lnTo>
                    <a:pt x="1230" y="866"/>
                  </a:lnTo>
                  <a:lnTo>
                    <a:pt x="1234" y="866"/>
                  </a:lnTo>
                  <a:lnTo>
                    <a:pt x="1238" y="866"/>
                  </a:lnTo>
                  <a:lnTo>
                    <a:pt x="1234" y="870"/>
                  </a:lnTo>
                  <a:lnTo>
                    <a:pt x="1234" y="874"/>
                  </a:lnTo>
                  <a:lnTo>
                    <a:pt x="1238" y="874"/>
                  </a:lnTo>
                  <a:lnTo>
                    <a:pt x="1238" y="870"/>
                  </a:lnTo>
                  <a:lnTo>
                    <a:pt x="1242" y="866"/>
                  </a:lnTo>
                  <a:lnTo>
                    <a:pt x="1242" y="862"/>
                  </a:lnTo>
                  <a:lnTo>
                    <a:pt x="1242" y="866"/>
                  </a:lnTo>
                  <a:lnTo>
                    <a:pt x="1244" y="862"/>
                  </a:lnTo>
                  <a:lnTo>
                    <a:pt x="1248" y="862"/>
                  </a:lnTo>
                  <a:lnTo>
                    <a:pt x="1244" y="862"/>
                  </a:lnTo>
                  <a:lnTo>
                    <a:pt x="1244" y="866"/>
                  </a:lnTo>
                  <a:lnTo>
                    <a:pt x="1244" y="870"/>
                  </a:lnTo>
                  <a:lnTo>
                    <a:pt x="1242" y="874"/>
                  </a:lnTo>
                  <a:lnTo>
                    <a:pt x="1242" y="878"/>
                  </a:lnTo>
                  <a:lnTo>
                    <a:pt x="1244" y="878"/>
                  </a:lnTo>
                  <a:lnTo>
                    <a:pt x="1244" y="874"/>
                  </a:lnTo>
                  <a:lnTo>
                    <a:pt x="1248" y="870"/>
                  </a:lnTo>
                  <a:lnTo>
                    <a:pt x="1248" y="874"/>
                  </a:lnTo>
                  <a:lnTo>
                    <a:pt x="1248" y="878"/>
                  </a:lnTo>
                  <a:lnTo>
                    <a:pt x="1248" y="880"/>
                  </a:lnTo>
                  <a:lnTo>
                    <a:pt x="1244" y="880"/>
                  </a:lnTo>
                  <a:lnTo>
                    <a:pt x="1244" y="884"/>
                  </a:lnTo>
                  <a:lnTo>
                    <a:pt x="1244" y="888"/>
                  </a:lnTo>
                  <a:lnTo>
                    <a:pt x="1244" y="892"/>
                  </a:lnTo>
                  <a:lnTo>
                    <a:pt x="1242" y="892"/>
                  </a:lnTo>
                  <a:lnTo>
                    <a:pt x="1238" y="892"/>
                  </a:lnTo>
                  <a:lnTo>
                    <a:pt x="1234" y="892"/>
                  </a:lnTo>
                  <a:lnTo>
                    <a:pt x="1234" y="888"/>
                  </a:lnTo>
                  <a:lnTo>
                    <a:pt x="1238" y="888"/>
                  </a:lnTo>
                  <a:lnTo>
                    <a:pt x="1234" y="884"/>
                  </a:lnTo>
                  <a:lnTo>
                    <a:pt x="1238" y="884"/>
                  </a:lnTo>
                  <a:lnTo>
                    <a:pt x="1238" y="880"/>
                  </a:lnTo>
                  <a:lnTo>
                    <a:pt x="1234" y="884"/>
                  </a:lnTo>
                  <a:lnTo>
                    <a:pt x="1230" y="888"/>
                  </a:lnTo>
                  <a:lnTo>
                    <a:pt x="1226" y="888"/>
                  </a:lnTo>
                  <a:lnTo>
                    <a:pt x="1226" y="884"/>
                  </a:lnTo>
                  <a:lnTo>
                    <a:pt x="1230" y="884"/>
                  </a:lnTo>
                  <a:lnTo>
                    <a:pt x="1230" y="880"/>
                  </a:lnTo>
                  <a:lnTo>
                    <a:pt x="1234" y="878"/>
                  </a:lnTo>
                  <a:lnTo>
                    <a:pt x="1230" y="878"/>
                  </a:lnTo>
                  <a:lnTo>
                    <a:pt x="1230" y="874"/>
                  </a:lnTo>
                  <a:lnTo>
                    <a:pt x="1234" y="874"/>
                  </a:lnTo>
                  <a:lnTo>
                    <a:pt x="1230" y="874"/>
                  </a:lnTo>
                  <a:lnTo>
                    <a:pt x="1230" y="870"/>
                  </a:lnTo>
                  <a:lnTo>
                    <a:pt x="1226" y="870"/>
                  </a:lnTo>
                  <a:lnTo>
                    <a:pt x="1226" y="874"/>
                  </a:lnTo>
                  <a:lnTo>
                    <a:pt x="1222" y="874"/>
                  </a:lnTo>
                  <a:lnTo>
                    <a:pt x="1222" y="878"/>
                  </a:lnTo>
                  <a:lnTo>
                    <a:pt x="1226" y="874"/>
                  </a:lnTo>
                  <a:lnTo>
                    <a:pt x="1222" y="874"/>
                  </a:lnTo>
                  <a:lnTo>
                    <a:pt x="1222" y="878"/>
                  </a:lnTo>
                  <a:lnTo>
                    <a:pt x="1218" y="878"/>
                  </a:lnTo>
                  <a:lnTo>
                    <a:pt x="1216" y="880"/>
                  </a:lnTo>
                  <a:lnTo>
                    <a:pt x="1216" y="884"/>
                  </a:lnTo>
                  <a:lnTo>
                    <a:pt x="1212" y="888"/>
                  </a:lnTo>
                  <a:lnTo>
                    <a:pt x="1208" y="888"/>
                  </a:lnTo>
                  <a:lnTo>
                    <a:pt x="1204" y="888"/>
                  </a:lnTo>
                  <a:lnTo>
                    <a:pt x="1204" y="884"/>
                  </a:lnTo>
                  <a:lnTo>
                    <a:pt x="1208" y="884"/>
                  </a:lnTo>
                  <a:lnTo>
                    <a:pt x="1212" y="880"/>
                  </a:lnTo>
                  <a:lnTo>
                    <a:pt x="1212" y="878"/>
                  </a:lnTo>
                  <a:lnTo>
                    <a:pt x="1216" y="878"/>
                  </a:lnTo>
                  <a:lnTo>
                    <a:pt x="1218" y="874"/>
                  </a:lnTo>
                  <a:lnTo>
                    <a:pt x="1216" y="874"/>
                  </a:lnTo>
                  <a:lnTo>
                    <a:pt x="1216" y="870"/>
                  </a:lnTo>
                  <a:lnTo>
                    <a:pt x="1218" y="870"/>
                  </a:lnTo>
                  <a:lnTo>
                    <a:pt x="1216" y="870"/>
                  </a:lnTo>
                  <a:lnTo>
                    <a:pt x="1216" y="874"/>
                  </a:lnTo>
                  <a:lnTo>
                    <a:pt x="1212" y="874"/>
                  </a:lnTo>
                  <a:lnTo>
                    <a:pt x="1212" y="870"/>
                  </a:lnTo>
                  <a:lnTo>
                    <a:pt x="1212" y="874"/>
                  </a:lnTo>
                  <a:lnTo>
                    <a:pt x="1212" y="878"/>
                  </a:lnTo>
                  <a:lnTo>
                    <a:pt x="1208" y="878"/>
                  </a:lnTo>
                  <a:lnTo>
                    <a:pt x="1204" y="878"/>
                  </a:lnTo>
                  <a:lnTo>
                    <a:pt x="1204" y="874"/>
                  </a:lnTo>
                  <a:lnTo>
                    <a:pt x="1204" y="878"/>
                  </a:lnTo>
                  <a:lnTo>
                    <a:pt x="1200" y="878"/>
                  </a:lnTo>
                  <a:lnTo>
                    <a:pt x="1200" y="874"/>
                  </a:lnTo>
                  <a:lnTo>
                    <a:pt x="1204" y="874"/>
                  </a:lnTo>
                  <a:lnTo>
                    <a:pt x="1208" y="874"/>
                  </a:lnTo>
                  <a:lnTo>
                    <a:pt x="1204" y="874"/>
                  </a:lnTo>
                  <a:lnTo>
                    <a:pt x="1204" y="870"/>
                  </a:lnTo>
                  <a:lnTo>
                    <a:pt x="1204" y="866"/>
                  </a:lnTo>
                  <a:lnTo>
                    <a:pt x="1204" y="870"/>
                  </a:lnTo>
                  <a:lnTo>
                    <a:pt x="1200" y="870"/>
                  </a:lnTo>
                  <a:lnTo>
                    <a:pt x="1200" y="874"/>
                  </a:lnTo>
                  <a:lnTo>
                    <a:pt x="1196" y="874"/>
                  </a:lnTo>
                  <a:lnTo>
                    <a:pt x="1192" y="874"/>
                  </a:lnTo>
                  <a:lnTo>
                    <a:pt x="1188" y="874"/>
                  </a:lnTo>
                  <a:lnTo>
                    <a:pt x="1188" y="874"/>
                  </a:lnTo>
                  <a:lnTo>
                    <a:pt x="1188" y="874"/>
                  </a:lnTo>
                  <a:close/>
                  <a:moveTo>
                    <a:pt x="190" y="818"/>
                  </a:moveTo>
                  <a:lnTo>
                    <a:pt x="190" y="814"/>
                  </a:lnTo>
                  <a:lnTo>
                    <a:pt x="190" y="810"/>
                  </a:lnTo>
                  <a:lnTo>
                    <a:pt x="186" y="810"/>
                  </a:lnTo>
                  <a:lnTo>
                    <a:pt x="190" y="810"/>
                  </a:lnTo>
                  <a:lnTo>
                    <a:pt x="190" y="814"/>
                  </a:lnTo>
                  <a:lnTo>
                    <a:pt x="182" y="814"/>
                  </a:lnTo>
                  <a:lnTo>
                    <a:pt x="180" y="814"/>
                  </a:lnTo>
                  <a:lnTo>
                    <a:pt x="180" y="810"/>
                  </a:lnTo>
                  <a:lnTo>
                    <a:pt x="180" y="806"/>
                  </a:lnTo>
                  <a:lnTo>
                    <a:pt x="182" y="806"/>
                  </a:lnTo>
                  <a:lnTo>
                    <a:pt x="186" y="806"/>
                  </a:lnTo>
                  <a:lnTo>
                    <a:pt x="190" y="806"/>
                  </a:lnTo>
                  <a:lnTo>
                    <a:pt x="190" y="810"/>
                  </a:lnTo>
                  <a:lnTo>
                    <a:pt x="194" y="810"/>
                  </a:lnTo>
                  <a:lnTo>
                    <a:pt x="198" y="810"/>
                  </a:lnTo>
                  <a:lnTo>
                    <a:pt x="202" y="814"/>
                  </a:lnTo>
                  <a:lnTo>
                    <a:pt x="206" y="814"/>
                  </a:lnTo>
                  <a:lnTo>
                    <a:pt x="210" y="814"/>
                  </a:lnTo>
                  <a:lnTo>
                    <a:pt x="212" y="814"/>
                  </a:lnTo>
                  <a:lnTo>
                    <a:pt x="212" y="818"/>
                  </a:lnTo>
                  <a:lnTo>
                    <a:pt x="216" y="818"/>
                  </a:lnTo>
                  <a:lnTo>
                    <a:pt x="220" y="818"/>
                  </a:lnTo>
                  <a:lnTo>
                    <a:pt x="220" y="822"/>
                  </a:lnTo>
                  <a:lnTo>
                    <a:pt x="224" y="822"/>
                  </a:lnTo>
                  <a:lnTo>
                    <a:pt x="224" y="824"/>
                  </a:lnTo>
                  <a:lnTo>
                    <a:pt x="228" y="828"/>
                  </a:lnTo>
                  <a:lnTo>
                    <a:pt x="228" y="832"/>
                  </a:lnTo>
                  <a:lnTo>
                    <a:pt x="228" y="836"/>
                  </a:lnTo>
                  <a:lnTo>
                    <a:pt x="232" y="836"/>
                  </a:lnTo>
                  <a:lnTo>
                    <a:pt x="236" y="840"/>
                  </a:lnTo>
                  <a:lnTo>
                    <a:pt x="238" y="840"/>
                  </a:lnTo>
                  <a:lnTo>
                    <a:pt x="242" y="840"/>
                  </a:lnTo>
                  <a:lnTo>
                    <a:pt x="242" y="844"/>
                  </a:lnTo>
                  <a:lnTo>
                    <a:pt x="246" y="848"/>
                  </a:lnTo>
                  <a:lnTo>
                    <a:pt x="246" y="852"/>
                  </a:lnTo>
                  <a:lnTo>
                    <a:pt x="246" y="854"/>
                  </a:lnTo>
                  <a:lnTo>
                    <a:pt x="246" y="852"/>
                  </a:lnTo>
                  <a:lnTo>
                    <a:pt x="250" y="852"/>
                  </a:lnTo>
                  <a:lnTo>
                    <a:pt x="250" y="854"/>
                  </a:lnTo>
                  <a:lnTo>
                    <a:pt x="250" y="858"/>
                  </a:lnTo>
                  <a:lnTo>
                    <a:pt x="250" y="854"/>
                  </a:lnTo>
                  <a:lnTo>
                    <a:pt x="246" y="858"/>
                  </a:lnTo>
                  <a:lnTo>
                    <a:pt x="242" y="858"/>
                  </a:lnTo>
                  <a:lnTo>
                    <a:pt x="236" y="854"/>
                  </a:lnTo>
                  <a:lnTo>
                    <a:pt x="232" y="854"/>
                  </a:lnTo>
                  <a:lnTo>
                    <a:pt x="232" y="852"/>
                  </a:lnTo>
                  <a:lnTo>
                    <a:pt x="228" y="852"/>
                  </a:lnTo>
                  <a:lnTo>
                    <a:pt x="224" y="852"/>
                  </a:lnTo>
                  <a:lnTo>
                    <a:pt x="224" y="848"/>
                  </a:lnTo>
                  <a:lnTo>
                    <a:pt x="228" y="848"/>
                  </a:lnTo>
                  <a:lnTo>
                    <a:pt x="228" y="844"/>
                  </a:lnTo>
                  <a:lnTo>
                    <a:pt x="228" y="840"/>
                  </a:lnTo>
                  <a:lnTo>
                    <a:pt x="228" y="844"/>
                  </a:lnTo>
                  <a:lnTo>
                    <a:pt x="224" y="844"/>
                  </a:lnTo>
                  <a:lnTo>
                    <a:pt x="224" y="848"/>
                  </a:lnTo>
                  <a:lnTo>
                    <a:pt x="220" y="844"/>
                  </a:lnTo>
                  <a:lnTo>
                    <a:pt x="220" y="848"/>
                  </a:lnTo>
                  <a:lnTo>
                    <a:pt x="216" y="844"/>
                  </a:lnTo>
                  <a:lnTo>
                    <a:pt x="216" y="840"/>
                  </a:lnTo>
                  <a:lnTo>
                    <a:pt x="212" y="840"/>
                  </a:lnTo>
                  <a:lnTo>
                    <a:pt x="212" y="836"/>
                  </a:lnTo>
                  <a:lnTo>
                    <a:pt x="210" y="836"/>
                  </a:lnTo>
                  <a:lnTo>
                    <a:pt x="206" y="836"/>
                  </a:lnTo>
                  <a:lnTo>
                    <a:pt x="206" y="832"/>
                  </a:lnTo>
                  <a:lnTo>
                    <a:pt x="210" y="832"/>
                  </a:lnTo>
                  <a:lnTo>
                    <a:pt x="212" y="832"/>
                  </a:lnTo>
                  <a:lnTo>
                    <a:pt x="210" y="832"/>
                  </a:lnTo>
                  <a:lnTo>
                    <a:pt x="206" y="832"/>
                  </a:lnTo>
                  <a:lnTo>
                    <a:pt x="206" y="828"/>
                  </a:lnTo>
                  <a:lnTo>
                    <a:pt x="202" y="828"/>
                  </a:lnTo>
                  <a:lnTo>
                    <a:pt x="202" y="824"/>
                  </a:lnTo>
                  <a:lnTo>
                    <a:pt x="198" y="824"/>
                  </a:lnTo>
                  <a:lnTo>
                    <a:pt x="198" y="828"/>
                  </a:lnTo>
                  <a:lnTo>
                    <a:pt x="194" y="824"/>
                  </a:lnTo>
                  <a:lnTo>
                    <a:pt x="194" y="822"/>
                  </a:lnTo>
                  <a:lnTo>
                    <a:pt x="198" y="822"/>
                  </a:lnTo>
                  <a:lnTo>
                    <a:pt x="194" y="822"/>
                  </a:lnTo>
                  <a:lnTo>
                    <a:pt x="194" y="824"/>
                  </a:lnTo>
                  <a:lnTo>
                    <a:pt x="190" y="822"/>
                  </a:lnTo>
                  <a:lnTo>
                    <a:pt x="186" y="822"/>
                  </a:lnTo>
                  <a:lnTo>
                    <a:pt x="186" y="818"/>
                  </a:lnTo>
                  <a:lnTo>
                    <a:pt x="182" y="818"/>
                  </a:lnTo>
                  <a:lnTo>
                    <a:pt x="186" y="814"/>
                  </a:lnTo>
                  <a:lnTo>
                    <a:pt x="190" y="814"/>
                  </a:lnTo>
                  <a:lnTo>
                    <a:pt x="190" y="818"/>
                  </a:lnTo>
                  <a:lnTo>
                    <a:pt x="190" y="818"/>
                  </a:lnTo>
                  <a:lnTo>
                    <a:pt x="190" y="818"/>
                  </a:lnTo>
                  <a:close/>
                  <a:moveTo>
                    <a:pt x="210" y="806"/>
                  </a:moveTo>
                  <a:lnTo>
                    <a:pt x="210" y="810"/>
                  </a:lnTo>
                  <a:lnTo>
                    <a:pt x="206" y="810"/>
                  </a:lnTo>
                  <a:lnTo>
                    <a:pt x="206" y="806"/>
                  </a:lnTo>
                  <a:lnTo>
                    <a:pt x="210" y="806"/>
                  </a:lnTo>
                  <a:lnTo>
                    <a:pt x="210" y="806"/>
                  </a:lnTo>
                  <a:lnTo>
                    <a:pt x="210" y="806"/>
                  </a:lnTo>
                  <a:close/>
                  <a:moveTo>
                    <a:pt x="220" y="818"/>
                  </a:moveTo>
                  <a:lnTo>
                    <a:pt x="224" y="818"/>
                  </a:lnTo>
                  <a:lnTo>
                    <a:pt x="224" y="822"/>
                  </a:lnTo>
                  <a:lnTo>
                    <a:pt x="224" y="824"/>
                  </a:lnTo>
                  <a:lnTo>
                    <a:pt x="224" y="822"/>
                  </a:lnTo>
                  <a:lnTo>
                    <a:pt x="220" y="822"/>
                  </a:lnTo>
                  <a:lnTo>
                    <a:pt x="220" y="818"/>
                  </a:lnTo>
                  <a:lnTo>
                    <a:pt x="220" y="818"/>
                  </a:lnTo>
                  <a:lnTo>
                    <a:pt x="220" y="818"/>
                  </a:lnTo>
                  <a:close/>
                  <a:moveTo>
                    <a:pt x="1096" y="828"/>
                  </a:moveTo>
                  <a:lnTo>
                    <a:pt x="1100" y="828"/>
                  </a:lnTo>
                  <a:lnTo>
                    <a:pt x="1104" y="828"/>
                  </a:lnTo>
                  <a:lnTo>
                    <a:pt x="1106" y="832"/>
                  </a:lnTo>
                  <a:lnTo>
                    <a:pt x="1110" y="832"/>
                  </a:lnTo>
                  <a:lnTo>
                    <a:pt x="1110" y="836"/>
                  </a:lnTo>
                  <a:lnTo>
                    <a:pt x="1114" y="836"/>
                  </a:lnTo>
                  <a:lnTo>
                    <a:pt x="1118" y="836"/>
                  </a:lnTo>
                  <a:lnTo>
                    <a:pt x="1118" y="840"/>
                  </a:lnTo>
                  <a:lnTo>
                    <a:pt x="1122" y="840"/>
                  </a:lnTo>
                  <a:lnTo>
                    <a:pt x="1122" y="844"/>
                  </a:lnTo>
                  <a:lnTo>
                    <a:pt x="1118" y="844"/>
                  </a:lnTo>
                  <a:lnTo>
                    <a:pt x="1114" y="844"/>
                  </a:lnTo>
                  <a:lnTo>
                    <a:pt x="1110" y="844"/>
                  </a:lnTo>
                  <a:lnTo>
                    <a:pt x="1106" y="840"/>
                  </a:lnTo>
                  <a:lnTo>
                    <a:pt x="1104" y="840"/>
                  </a:lnTo>
                  <a:lnTo>
                    <a:pt x="1100" y="840"/>
                  </a:lnTo>
                  <a:lnTo>
                    <a:pt x="1096" y="836"/>
                  </a:lnTo>
                  <a:lnTo>
                    <a:pt x="1092" y="832"/>
                  </a:lnTo>
                  <a:lnTo>
                    <a:pt x="1088" y="832"/>
                  </a:lnTo>
                  <a:lnTo>
                    <a:pt x="1088" y="828"/>
                  </a:lnTo>
                  <a:lnTo>
                    <a:pt x="1084" y="828"/>
                  </a:lnTo>
                  <a:lnTo>
                    <a:pt x="1080" y="824"/>
                  </a:lnTo>
                  <a:lnTo>
                    <a:pt x="1084" y="824"/>
                  </a:lnTo>
                  <a:lnTo>
                    <a:pt x="1088" y="824"/>
                  </a:lnTo>
                  <a:lnTo>
                    <a:pt x="1096" y="828"/>
                  </a:lnTo>
                  <a:lnTo>
                    <a:pt x="1096" y="828"/>
                  </a:lnTo>
                  <a:lnTo>
                    <a:pt x="1096" y="828"/>
                  </a:lnTo>
                  <a:close/>
                  <a:moveTo>
                    <a:pt x="202" y="824"/>
                  </a:moveTo>
                  <a:lnTo>
                    <a:pt x="202" y="828"/>
                  </a:lnTo>
                  <a:lnTo>
                    <a:pt x="206" y="832"/>
                  </a:lnTo>
                  <a:lnTo>
                    <a:pt x="202" y="832"/>
                  </a:lnTo>
                  <a:lnTo>
                    <a:pt x="198" y="828"/>
                  </a:lnTo>
                  <a:lnTo>
                    <a:pt x="202" y="824"/>
                  </a:lnTo>
                  <a:lnTo>
                    <a:pt x="202" y="824"/>
                  </a:lnTo>
                  <a:lnTo>
                    <a:pt x="202" y="824"/>
                  </a:lnTo>
                  <a:close/>
                  <a:moveTo>
                    <a:pt x="238" y="836"/>
                  </a:moveTo>
                  <a:lnTo>
                    <a:pt x="236" y="832"/>
                  </a:lnTo>
                  <a:lnTo>
                    <a:pt x="232" y="828"/>
                  </a:lnTo>
                  <a:lnTo>
                    <a:pt x="236" y="828"/>
                  </a:lnTo>
                  <a:lnTo>
                    <a:pt x="238" y="832"/>
                  </a:lnTo>
                  <a:lnTo>
                    <a:pt x="238" y="836"/>
                  </a:lnTo>
                  <a:lnTo>
                    <a:pt x="238" y="836"/>
                  </a:lnTo>
                  <a:lnTo>
                    <a:pt x="238" y="836"/>
                  </a:lnTo>
                  <a:close/>
                  <a:moveTo>
                    <a:pt x="210" y="836"/>
                  </a:moveTo>
                  <a:lnTo>
                    <a:pt x="212" y="836"/>
                  </a:lnTo>
                  <a:lnTo>
                    <a:pt x="212" y="840"/>
                  </a:lnTo>
                  <a:lnTo>
                    <a:pt x="210" y="840"/>
                  </a:lnTo>
                  <a:lnTo>
                    <a:pt x="210" y="836"/>
                  </a:lnTo>
                  <a:lnTo>
                    <a:pt x="210" y="836"/>
                  </a:lnTo>
                  <a:lnTo>
                    <a:pt x="210" y="836"/>
                  </a:lnTo>
                  <a:close/>
                  <a:moveTo>
                    <a:pt x="246" y="844"/>
                  </a:moveTo>
                  <a:lnTo>
                    <a:pt x="246" y="848"/>
                  </a:lnTo>
                  <a:lnTo>
                    <a:pt x="250" y="848"/>
                  </a:lnTo>
                  <a:lnTo>
                    <a:pt x="246" y="848"/>
                  </a:lnTo>
                  <a:lnTo>
                    <a:pt x="246" y="844"/>
                  </a:lnTo>
                  <a:lnTo>
                    <a:pt x="246" y="844"/>
                  </a:lnTo>
                  <a:lnTo>
                    <a:pt x="246" y="844"/>
                  </a:lnTo>
                  <a:close/>
                  <a:moveTo>
                    <a:pt x="246" y="848"/>
                  </a:moveTo>
                  <a:lnTo>
                    <a:pt x="250" y="848"/>
                  </a:lnTo>
                  <a:lnTo>
                    <a:pt x="250" y="852"/>
                  </a:lnTo>
                  <a:lnTo>
                    <a:pt x="246" y="852"/>
                  </a:lnTo>
                  <a:lnTo>
                    <a:pt x="246" y="848"/>
                  </a:lnTo>
                  <a:lnTo>
                    <a:pt x="246" y="848"/>
                  </a:lnTo>
                  <a:lnTo>
                    <a:pt x="246" y="848"/>
                  </a:lnTo>
                  <a:close/>
                  <a:moveTo>
                    <a:pt x="1080" y="866"/>
                  </a:moveTo>
                  <a:lnTo>
                    <a:pt x="1080" y="870"/>
                  </a:lnTo>
                  <a:lnTo>
                    <a:pt x="1076" y="870"/>
                  </a:lnTo>
                  <a:lnTo>
                    <a:pt x="1080" y="870"/>
                  </a:lnTo>
                  <a:lnTo>
                    <a:pt x="1080" y="866"/>
                  </a:lnTo>
                  <a:lnTo>
                    <a:pt x="1080" y="866"/>
                  </a:lnTo>
                  <a:lnTo>
                    <a:pt x="1080" y="866"/>
                  </a:lnTo>
                  <a:close/>
                  <a:moveTo>
                    <a:pt x="1126" y="874"/>
                  </a:moveTo>
                  <a:lnTo>
                    <a:pt x="1122" y="874"/>
                  </a:lnTo>
                  <a:lnTo>
                    <a:pt x="1126" y="874"/>
                  </a:lnTo>
                  <a:lnTo>
                    <a:pt x="1122" y="874"/>
                  </a:lnTo>
                  <a:lnTo>
                    <a:pt x="1118" y="878"/>
                  </a:lnTo>
                  <a:lnTo>
                    <a:pt x="1122" y="878"/>
                  </a:lnTo>
                  <a:lnTo>
                    <a:pt x="1122" y="874"/>
                  </a:lnTo>
                  <a:lnTo>
                    <a:pt x="1122" y="878"/>
                  </a:lnTo>
                  <a:lnTo>
                    <a:pt x="1118" y="878"/>
                  </a:lnTo>
                  <a:lnTo>
                    <a:pt x="1118" y="880"/>
                  </a:lnTo>
                  <a:lnTo>
                    <a:pt x="1122" y="880"/>
                  </a:lnTo>
                  <a:lnTo>
                    <a:pt x="1118" y="880"/>
                  </a:lnTo>
                  <a:lnTo>
                    <a:pt x="1118" y="878"/>
                  </a:lnTo>
                  <a:lnTo>
                    <a:pt x="1122" y="874"/>
                  </a:lnTo>
                  <a:lnTo>
                    <a:pt x="1126" y="874"/>
                  </a:lnTo>
                  <a:lnTo>
                    <a:pt x="1126" y="874"/>
                  </a:lnTo>
                  <a:lnTo>
                    <a:pt x="1126" y="874"/>
                  </a:lnTo>
                  <a:close/>
                  <a:moveTo>
                    <a:pt x="1114" y="900"/>
                  </a:moveTo>
                  <a:lnTo>
                    <a:pt x="1110" y="900"/>
                  </a:lnTo>
                  <a:lnTo>
                    <a:pt x="1110" y="904"/>
                  </a:lnTo>
                  <a:lnTo>
                    <a:pt x="1106" y="904"/>
                  </a:lnTo>
                  <a:lnTo>
                    <a:pt x="1110" y="904"/>
                  </a:lnTo>
                  <a:lnTo>
                    <a:pt x="1110" y="908"/>
                  </a:lnTo>
                  <a:lnTo>
                    <a:pt x="1106" y="908"/>
                  </a:lnTo>
                  <a:lnTo>
                    <a:pt x="1104" y="908"/>
                  </a:lnTo>
                  <a:lnTo>
                    <a:pt x="1104" y="904"/>
                  </a:lnTo>
                  <a:lnTo>
                    <a:pt x="1100" y="904"/>
                  </a:lnTo>
                  <a:lnTo>
                    <a:pt x="1104" y="900"/>
                  </a:lnTo>
                  <a:lnTo>
                    <a:pt x="1100" y="904"/>
                  </a:lnTo>
                  <a:lnTo>
                    <a:pt x="1096" y="904"/>
                  </a:lnTo>
                  <a:lnTo>
                    <a:pt x="1092" y="900"/>
                  </a:lnTo>
                  <a:lnTo>
                    <a:pt x="1088" y="900"/>
                  </a:lnTo>
                  <a:lnTo>
                    <a:pt x="1088" y="896"/>
                  </a:lnTo>
                  <a:lnTo>
                    <a:pt x="1088" y="892"/>
                  </a:lnTo>
                  <a:lnTo>
                    <a:pt x="1084" y="892"/>
                  </a:lnTo>
                  <a:lnTo>
                    <a:pt x="1084" y="888"/>
                  </a:lnTo>
                  <a:lnTo>
                    <a:pt x="1088" y="884"/>
                  </a:lnTo>
                  <a:lnTo>
                    <a:pt x="1088" y="888"/>
                  </a:lnTo>
                  <a:lnTo>
                    <a:pt x="1088" y="892"/>
                  </a:lnTo>
                  <a:lnTo>
                    <a:pt x="1092" y="892"/>
                  </a:lnTo>
                  <a:lnTo>
                    <a:pt x="1092" y="896"/>
                  </a:lnTo>
                  <a:lnTo>
                    <a:pt x="1096" y="896"/>
                  </a:lnTo>
                  <a:lnTo>
                    <a:pt x="1100" y="896"/>
                  </a:lnTo>
                  <a:lnTo>
                    <a:pt x="1104" y="896"/>
                  </a:lnTo>
                  <a:lnTo>
                    <a:pt x="1106" y="896"/>
                  </a:lnTo>
                  <a:lnTo>
                    <a:pt x="1110" y="896"/>
                  </a:lnTo>
                  <a:lnTo>
                    <a:pt x="1114" y="896"/>
                  </a:lnTo>
                  <a:lnTo>
                    <a:pt x="1118" y="896"/>
                  </a:lnTo>
                  <a:lnTo>
                    <a:pt x="1114" y="900"/>
                  </a:lnTo>
                  <a:lnTo>
                    <a:pt x="1114" y="900"/>
                  </a:lnTo>
                  <a:lnTo>
                    <a:pt x="1114" y="900"/>
                  </a:lnTo>
                  <a:close/>
                  <a:moveTo>
                    <a:pt x="1136" y="914"/>
                  </a:moveTo>
                  <a:lnTo>
                    <a:pt x="1132" y="914"/>
                  </a:lnTo>
                  <a:lnTo>
                    <a:pt x="1130" y="914"/>
                  </a:lnTo>
                  <a:lnTo>
                    <a:pt x="1126" y="914"/>
                  </a:lnTo>
                  <a:lnTo>
                    <a:pt x="1126" y="910"/>
                  </a:lnTo>
                  <a:lnTo>
                    <a:pt x="1126" y="908"/>
                  </a:lnTo>
                  <a:lnTo>
                    <a:pt x="1126" y="904"/>
                  </a:lnTo>
                  <a:lnTo>
                    <a:pt x="1126" y="900"/>
                  </a:lnTo>
                  <a:lnTo>
                    <a:pt x="1130" y="896"/>
                  </a:lnTo>
                  <a:lnTo>
                    <a:pt x="1132" y="892"/>
                  </a:lnTo>
                  <a:lnTo>
                    <a:pt x="1132" y="888"/>
                  </a:lnTo>
                  <a:lnTo>
                    <a:pt x="1136" y="888"/>
                  </a:lnTo>
                  <a:lnTo>
                    <a:pt x="1136" y="884"/>
                  </a:lnTo>
                  <a:lnTo>
                    <a:pt x="1140" y="884"/>
                  </a:lnTo>
                  <a:lnTo>
                    <a:pt x="1136" y="888"/>
                  </a:lnTo>
                  <a:lnTo>
                    <a:pt x="1140" y="888"/>
                  </a:lnTo>
                  <a:lnTo>
                    <a:pt x="1140" y="892"/>
                  </a:lnTo>
                  <a:lnTo>
                    <a:pt x="1136" y="900"/>
                  </a:lnTo>
                  <a:lnTo>
                    <a:pt x="1136" y="904"/>
                  </a:lnTo>
                  <a:lnTo>
                    <a:pt x="1136" y="900"/>
                  </a:lnTo>
                  <a:lnTo>
                    <a:pt x="1140" y="900"/>
                  </a:lnTo>
                  <a:lnTo>
                    <a:pt x="1136" y="904"/>
                  </a:lnTo>
                  <a:lnTo>
                    <a:pt x="1132" y="904"/>
                  </a:lnTo>
                  <a:lnTo>
                    <a:pt x="1132" y="908"/>
                  </a:lnTo>
                  <a:lnTo>
                    <a:pt x="1130" y="908"/>
                  </a:lnTo>
                  <a:lnTo>
                    <a:pt x="1132" y="908"/>
                  </a:lnTo>
                  <a:lnTo>
                    <a:pt x="1132" y="904"/>
                  </a:lnTo>
                  <a:lnTo>
                    <a:pt x="1136" y="904"/>
                  </a:lnTo>
                  <a:lnTo>
                    <a:pt x="1132" y="908"/>
                  </a:lnTo>
                  <a:lnTo>
                    <a:pt x="1130" y="908"/>
                  </a:lnTo>
                  <a:lnTo>
                    <a:pt x="1132" y="908"/>
                  </a:lnTo>
                  <a:lnTo>
                    <a:pt x="1132" y="910"/>
                  </a:lnTo>
                  <a:lnTo>
                    <a:pt x="1130" y="910"/>
                  </a:lnTo>
                  <a:lnTo>
                    <a:pt x="1132" y="910"/>
                  </a:lnTo>
                  <a:lnTo>
                    <a:pt x="1136" y="910"/>
                  </a:lnTo>
                  <a:lnTo>
                    <a:pt x="1136" y="908"/>
                  </a:lnTo>
                  <a:lnTo>
                    <a:pt x="1140" y="908"/>
                  </a:lnTo>
                  <a:lnTo>
                    <a:pt x="1136" y="908"/>
                  </a:lnTo>
                  <a:lnTo>
                    <a:pt x="1132" y="908"/>
                  </a:lnTo>
                  <a:lnTo>
                    <a:pt x="1136" y="908"/>
                  </a:lnTo>
                  <a:lnTo>
                    <a:pt x="1136" y="904"/>
                  </a:lnTo>
                  <a:lnTo>
                    <a:pt x="1140" y="904"/>
                  </a:lnTo>
                  <a:lnTo>
                    <a:pt x="1140" y="900"/>
                  </a:lnTo>
                  <a:lnTo>
                    <a:pt x="1140" y="904"/>
                  </a:lnTo>
                  <a:lnTo>
                    <a:pt x="1136" y="904"/>
                  </a:lnTo>
                  <a:lnTo>
                    <a:pt x="1140" y="900"/>
                  </a:lnTo>
                  <a:lnTo>
                    <a:pt x="1144" y="900"/>
                  </a:lnTo>
                  <a:lnTo>
                    <a:pt x="1144" y="904"/>
                  </a:lnTo>
                  <a:lnTo>
                    <a:pt x="1148" y="904"/>
                  </a:lnTo>
                  <a:lnTo>
                    <a:pt x="1148" y="908"/>
                  </a:lnTo>
                  <a:lnTo>
                    <a:pt x="1144" y="908"/>
                  </a:lnTo>
                  <a:lnTo>
                    <a:pt x="1144" y="910"/>
                  </a:lnTo>
                  <a:lnTo>
                    <a:pt x="1140" y="910"/>
                  </a:lnTo>
                  <a:lnTo>
                    <a:pt x="1140" y="914"/>
                  </a:lnTo>
                  <a:lnTo>
                    <a:pt x="1136" y="914"/>
                  </a:lnTo>
                  <a:lnTo>
                    <a:pt x="1136" y="914"/>
                  </a:lnTo>
                  <a:lnTo>
                    <a:pt x="1136" y="914"/>
                  </a:lnTo>
                  <a:close/>
                  <a:moveTo>
                    <a:pt x="992" y="884"/>
                  </a:moveTo>
                  <a:lnTo>
                    <a:pt x="992" y="888"/>
                  </a:lnTo>
                  <a:lnTo>
                    <a:pt x="988" y="888"/>
                  </a:lnTo>
                  <a:lnTo>
                    <a:pt x="992" y="884"/>
                  </a:lnTo>
                  <a:lnTo>
                    <a:pt x="992" y="884"/>
                  </a:lnTo>
                  <a:lnTo>
                    <a:pt x="992" y="884"/>
                  </a:lnTo>
                  <a:close/>
                  <a:moveTo>
                    <a:pt x="1132" y="914"/>
                  </a:moveTo>
                  <a:lnTo>
                    <a:pt x="1132" y="918"/>
                  </a:lnTo>
                  <a:lnTo>
                    <a:pt x="1130" y="918"/>
                  </a:lnTo>
                  <a:lnTo>
                    <a:pt x="1130" y="914"/>
                  </a:lnTo>
                  <a:lnTo>
                    <a:pt x="1132" y="914"/>
                  </a:lnTo>
                  <a:lnTo>
                    <a:pt x="1132" y="914"/>
                  </a:lnTo>
                  <a:lnTo>
                    <a:pt x="1132" y="914"/>
                  </a:lnTo>
                  <a:close/>
                  <a:moveTo>
                    <a:pt x="1052" y="930"/>
                  </a:moveTo>
                  <a:lnTo>
                    <a:pt x="1052" y="934"/>
                  </a:lnTo>
                  <a:lnTo>
                    <a:pt x="1048" y="934"/>
                  </a:lnTo>
                  <a:lnTo>
                    <a:pt x="1048" y="930"/>
                  </a:lnTo>
                  <a:lnTo>
                    <a:pt x="1052" y="930"/>
                  </a:lnTo>
                  <a:lnTo>
                    <a:pt x="1052" y="930"/>
                  </a:lnTo>
                  <a:lnTo>
                    <a:pt x="1052" y="930"/>
                  </a:lnTo>
                  <a:close/>
                  <a:moveTo>
                    <a:pt x="820" y="78"/>
                  </a:moveTo>
                  <a:lnTo>
                    <a:pt x="816" y="78"/>
                  </a:lnTo>
                  <a:lnTo>
                    <a:pt x="816" y="76"/>
                  </a:lnTo>
                  <a:lnTo>
                    <a:pt x="820" y="76"/>
                  </a:lnTo>
                  <a:lnTo>
                    <a:pt x="824" y="76"/>
                  </a:lnTo>
                  <a:lnTo>
                    <a:pt x="828" y="76"/>
                  </a:lnTo>
                  <a:lnTo>
                    <a:pt x="828" y="72"/>
                  </a:lnTo>
                  <a:lnTo>
                    <a:pt x="832" y="72"/>
                  </a:lnTo>
                  <a:lnTo>
                    <a:pt x="834" y="72"/>
                  </a:lnTo>
                  <a:lnTo>
                    <a:pt x="838" y="72"/>
                  </a:lnTo>
                  <a:lnTo>
                    <a:pt x="834" y="68"/>
                  </a:lnTo>
                  <a:lnTo>
                    <a:pt x="834" y="72"/>
                  </a:lnTo>
                  <a:lnTo>
                    <a:pt x="832" y="72"/>
                  </a:lnTo>
                  <a:lnTo>
                    <a:pt x="828" y="72"/>
                  </a:lnTo>
                  <a:lnTo>
                    <a:pt x="820" y="72"/>
                  </a:lnTo>
                  <a:lnTo>
                    <a:pt x="816" y="76"/>
                  </a:lnTo>
                  <a:lnTo>
                    <a:pt x="812" y="76"/>
                  </a:lnTo>
                  <a:lnTo>
                    <a:pt x="812" y="72"/>
                  </a:lnTo>
                  <a:lnTo>
                    <a:pt x="816" y="72"/>
                  </a:lnTo>
                  <a:lnTo>
                    <a:pt x="820" y="72"/>
                  </a:lnTo>
                  <a:lnTo>
                    <a:pt x="816" y="68"/>
                  </a:lnTo>
                  <a:lnTo>
                    <a:pt x="816" y="72"/>
                  </a:lnTo>
                  <a:lnTo>
                    <a:pt x="812" y="72"/>
                  </a:lnTo>
                  <a:lnTo>
                    <a:pt x="808" y="72"/>
                  </a:lnTo>
                  <a:lnTo>
                    <a:pt x="808" y="76"/>
                  </a:lnTo>
                  <a:lnTo>
                    <a:pt x="808" y="78"/>
                  </a:lnTo>
                  <a:lnTo>
                    <a:pt x="806" y="78"/>
                  </a:lnTo>
                  <a:lnTo>
                    <a:pt x="802" y="78"/>
                  </a:lnTo>
                  <a:lnTo>
                    <a:pt x="798" y="78"/>
                  </a:lnTo>
                  <a:lnTo>
                    <a:pt x="794" y="78"/>
                  </a:lnTo>
                  <a:lnTo>
                    <a:pt x="790" y="78"/>
                  </a:lnTo>
                  <a:lnTo>
                    <a:pt x="786" y="78"/>
                  </a:lnTo>
                  <a:lnTo>
                    <a:pt x="782" y="78"/>
                  </a:lnTo>
                  <a:lnTo>
                    <a:pt x="778" y="78"/>
                  </a:lnTo>
                  <a:lnTo>
                    <a:pt x="782" y="76"/>
                  </a:lnTo>
                  <a:lnTo>
                    <a:pt x="778" y="76"/>
                  </a:lnTo>
                  <a:lnTo>
                    <a:pt x="778" y="78"/>
                  </a:lnTo>
                  <a:lnTo>
                    <a:pt x="776" y="78"/>
                  </a:lnTo>
                  <a:lnTo>
                    <a:pt x="772" y="78"/>
                  </a:lnTo>
                  <a:lnTo>
                    <a:pt x="768" y="76"/>
                  </a:lnTo>
                  <a:lnTo>
                    <a:pt x="772" y="72"/>
                  </a:lnTo>
                  <a:lnTo>
                    <a:pt x="776" y="72"/>
                  </a:lnTo>
                  <a:lnTo>
                    <a:pt x="776" y="68"/>
                  </a:lnTo>
                  <a:lnTo>
                    <a:pt x="778" y="68"/>
                  </a:lnTo>
                  <a:lnTo>
                    <a:pt x="782" y="68"/>
                  </a:lnTo>
                  <a:lnTo>
                    <a:pt x="782" y="64"/>
                  </a:lnTo>
                  <a:lnTo>
                    <a:pt x="790" y="64"/>
                  </a:lnTo>
                  <a:lnTo>
                    <a:pt x="794" y="64"/>
                  </a:lnTo>
                  <a:lnTo>
                    <a:pt x="802" y="64"/>
                  </a:lnTo>
                  <a:lnTo>
                    <a:pt x="806" y="64"/>
                  </a:lnTo>
                  <a:lnTo>
                    <a:pt x="808" y="64"/>
                  </a:lnTo>
                  <a:lnTo>
                    <a:pt x="812" y="60"/>
                  </a:lnTo>
                  <a:lnTo>
                    <a:pt x="816" y="60"/>
                  </a:lnTo>
                  <a:lnTo>
                    <a:pt x="820" y="60"/>
                  </a:lnTo>
                  <a:lnTo>
                    <a:pt x="824" y="60"/>
                  </a:lnTo>
                  <a:lnTo>
                    <a:pt x="828" y="60"/>
                  </a:lnTo>
                  <a:lnTo>
                    <a:pt x="824" y="60"/>
                  </a:lnTo>
                  <a:lnTo>
                    <a:pt x="820" y="60"/>
                  </a:lnTo>
                  <a:lnTo>
                    <a:pt x="816" y="60"/>
                  </a:lnTo>
                  <a:lnTo>
                    <a:pt x="812" y="60"/>
                  </a:lnTo>
                  <a:lnTo>
                    <a:pt x="808" y="60"/>
                  </a:lnTo>
                  <a:lnTo>
                    <a:pt x="806" y="60"/>
                  </a:lnTo>
                  <a:lnTo>
                    <a:pt x="802" y="60"/>
                  </a:lnTo>
                  <a:lnTo>
                    <a:pt x="798" y="60"/>
                  </a:lnTo>
                  <a:lnTo>
                    <a:pt x="794" y="64"/>
                  </a:lnTo>
                  <a:lnTo>
                    <a:pt x="790" y="64"/>
                  </a:lnTo>
                  <a:lnTo>
                    <a:pt x="786" y="64"/>
                  </a:lnTo>
                  <a:lnTo>
                    <a:pt x="782" y="64"/>
                  </a:lnTo>
                  <a:lnTo>
                    <a:pt x="778" y="64"/>
                  </a:lnTo>
                  <a:lnTo>
                    <a:pt x="776" y="64"/>
                  </a:lnTo>
                  <a:lnTo>
                    <a:pt x="772" y="68"/>
                  </a:lnTo>
                  <a:lnTo>
                    <a:pt x="764" y="72"/>
                  </a:lnTo>
                  <a:lnTo>
                    <a:pt x="760" y="76"/>
                  </a:lnTo>
                  <a:lnTo>
                    <a:pt x="756" y="76"/>
                  </a:lnTo>
                  <a:lnTo>
                    <a:pt x="752" y="76"/>
                  </a:lnTo>
                  <a:lnTo>
                    <a:pt x="748" y="76"/>
                  </a:lnTo>
                  <a:lnTo>
                    <a:pt x="746" y="76"/>
                  </a:lnTo>
                  <a:lnTo>
                    <a:pt x="746" y="72"/>
                  </a:lnTo>
                  <a:lnTo>
                    <a:pt x="742" y="72"/>
                  </a:lnTo>
                  <a:lnTo>
                    <a:pt x="738" y="72"/>
                  </a:lnTo>
                  <a:lnTo>
                    <a:pt x="734" y="72"/>
                  </a:lnTo>
                  <a:lnTo>
                    <a:pt x="732" y="68"/>
                  </a:lnTo>
                  <a:lnTo>
                    <a:pt x="734" y="68"/>
                  </a:lnTo>
                  <a:lnTo>
                    <a:pt x="738" y="64"/>
                  </a:lnTo>
                  <a:lnTo>
                    <a:pt x="742" y="64"/>
                  </a:lnTo>
                  <a:lnTo>
                    <a:pt x="746" y="64"/>
                  </a:lnTo>
                  <a:lnTo>
                    <a:pt x="748" y="64"/>
                  </a:lnTo>
                  <a:lnTo>
                    <a:pt x="752" y="64"/>
                  </a:lnTo>
                  <a:lnTo>
                    <a:pt x="756" y="64"/>
                  </a:lnTo>
                  <a:lnTo>
                    <a:pt x="760" y="64"/>
                  </a:lnTo>
                  <a:lnTo>
                    <a:pt x="764" y="64"/>
                  </a:lnTo>
                  <a:lnTo>
                    <a:pt x="768" y="64"/>
                  </a:lnTo>
                  <a:lnTo>
                    <a:pt x="772" y="64"/>
                  </a:lnTo>
                  <a:lnTo>
                    <a:pt x="776" y="64"/>
                  </a:lnTo>
                  <a:lnTo>
                    <a:pt x="778" y="60"/>
                  </a:lnTo>
                  <a:lnTo>
                    <a:pt x="782" y="60"/>
                  </a:lnTo>
                  <a:lnTo>
                    <a:pt x="786" y="60"/>
                  </a:lnTo>
                  <a:lnTo>
                    <a:pt x="786" y="56"/>
                  </a:lnTo>
                  <a:lnTo>
                    <a:pt x="790" y="56"/>
                  </a:lnTo>
                  <a:lnTo>
                    <a:pt x="794" y="56"/>
                  </a:lnTo>
                  <a:lnTo>
                    <a:pt x="790" y="56"/>
                  </a:lnTo>
                  <a:lnTo>
                    <a:pt x="786" y="56"/>
                  </a:lnTo>
                  <a:lnTo>
                    <a:pt x="782" y="56"/>
                  </a:lnTo>
                  <a:lnTo>
                    <a:pt x="778" y="56"/>
                  </a:lnTo>
                  <a:lnTo>
                    <a:pt x="776" y="60"/>
                  </a:lnTo>
                  <a:lnTo>
                    <a:pt x="772" y="60"/>
                  </a:lnTo>
                  <a:lnTo>
                    <a:pt x="768" y="60"/>
                  </a:lnTo>
                  <a:lnTo>
                    <a:pt x="764" y="60"/>
                  </a:lnTo>
                  <a:lnTo>
                    <a:pt x="760" y="60"/>
                  </a:lnTo>
                  <a:lnTo>
                    <a:pt x="760" y="64"/>
                  </a:lnTo>
                  <a:lnTo>
                    <a:pt x="752" y="64"/>
                  </a:lnTo>
                  <a:lnTo>
                    <a:pt x="748" y="64"/>
                  </a:lnTo>
                  <a:lnTo>
                    <a:pt x="746" y="64"/>
                  </a:lnTo>
                  <a:lnTo>
                    <a:pt x="742" y="64"/>
                  </a:lnTo>
                  <a:lnTo>
                    <a:pt x="738" y="64"/>
                  </a:lnTo>
                  <a:lnTo>
                    <a:pt x="734" y="64"/>
                  </a:lnTo>
                  <a:lnTo>
                    <a:pt x="732" y="64"/>
                  </a:lnTo>
                  <a:lnTo>
                    <a:pt x="728" y="64"/>
                  </a:lnTo>
                  <a:lnTo>
                    <a:pt x="724" y="64"/>
                  </a:lnTo>
                  <a:lnTo>
                    <a:pt x="720" y="64"/>
                  </a:lnTo>
                  <a:lnTo>
                    <a:pt x="716" y="60"/>
                  </a:lnTo>
                  <a:lnTo>
                    <a:pt x="720" y="56"/>
                  </a:lnTo>
                  <a:lnTo>
                    <a:pt x="724" y="56"/>
                  </a:lnTo>
                  <a:lnTo>
                    <a:pt x="728" y="56"/>
                  </a:lnTo>
                  <a:lnTo>
                    <a:pt x="728" y="60"/>
                  </a:lnTo>
                  <a:lnTo>
                    <a:pt x="732" y="60"/>
                  </a:lnTo>
                  <a:lnTo>
                    <a:pt x="732" y="56"/>
                  </a:lnTo>
                  <a:lnTo>
                    <a:pt x="734" y="56"/>
                  </a:lnTo>
                  <a:lnTo>
                    <a:pt x="732" y="56"/>
                  </a:lnTo>
                  <a:lnTo>
                    <a:pt x="728" y="56"/>
                  </a:lnTo>
                  <a:lnTo>
                    <a:pt x="724" y="56"/>
                  </a:lnTo>
                  <a:lnTo>
                    <a:pt x="724" y="52"/>
                  </a:lnTo>
                  <a:lnTo>
                    <a:pt x="728" y="52"/>
                  </a:lnTo>
                  <a:lnTo>
                    <a:pt x="732" y="52"/>
                  </a:lnTo>
                  <a:lnTo>
                    <a:pt x="734" y="52"/>
                  </a:lnTo>
                  <a:lnTo>
                    <a:pt x="738" y="50"/>
                  </a:lnTo>
                  <a:lnTo>
                    <a:pt x="742" y="50"/>
                  </a:lnTo>
                  <a:lnTo>
                    <a:pt x="746" y="50"/>
                  </a:lnTo>
                  <a:lnTo>
                    <a:pt x="748" y="50"/>
                  </a:lnTo>
                  <a:lnTo>
                    <a:pt x="752" y="50"/>
                  </a:lnTo>
                  <a:lnTo>
                    <a:pt x="756" y="50"/>
                  </a:lnTo>
                  <a:lnTo>
                    <a:pt x="760" y="50"/>
                  </a:lnTo>
                  <a:lnTo>
                    <a:pt x="756" y="50"/>
                  </a:lnTo>
                  <a:lnTo>
                    <a:pt x="752" y="50"/>
                  </a:lnTo>
                  <a:lnTo>
                    <a:pt x="748" y="50"/>
                  </a:lnTo>
                  <a:lnTo>
                    <a:pt x="746" y="50"/>
                  </a:lnTo>
                  <a:lnTo>
                    <a:pt x="742" y="50"/>
                  </a:lnTo>
                  <a:lnTo>
                    <a:pt x="738" y="50"/>
                  </a:lnTo>
                  <a:lnTo>
                    <a:pt x="734" y="50"/>
                  </a:lnTo>
                  <a:lnTo>
                    <a:pt x="732" y="50"/>
                  </a:lnTo>
                  <a:lnTo>
                    <a:pt x="728" y="50"/>
                  </a:lnTo>
                  <a:lnTo>
                    <a:pt x="728" y="52"/>
                  </a:lnTo>
                  <a:lnTo>
                    <a:pt x="720" y="52"/>
                  </a:lnTo>
                  <a:lnTo>
                    <a:pt x="716" y="52"/>
                  </a:lnTo>
                  <a:lnTo>
                    <a:pt x="712" y="52"/>
                  </a:lnTo>
                  <a:lnTo>
                    <a:pt x="716" y="52"/>
                  </a:lnTo>
                  <a:lnTo>
                    <a:pt x="712" y="52"/>
                  </a:lnTo>
                  <a:lnTo>
                    <a:pt x="708" y="52"/>
                  </a:lnTo>
                  <a:lnTo>
                    <a:pt x="708" y="50"/>
                  </a:lnTo>
                  <a:lnTo>
                    <a:pt x="712" y="50"/>
                  </a:lnTo>
                  <a:lnTo>
                    <a:pt x="716" y="50"/>
                  </a:lnTo>
                  <a:lnTo>
                    <a:pt x="720" y="50"/>
                  </a:lnTo>
                  <a:lnTo>
                    <a:pt x="724" y="46"/>
                  </a:lnTo>
                  <a:lnTo>
                    <a:pt x="728" y="46"/>
                  </a:lnTo>
                  <a:lnTo>
                    <a:pt x="724" y="46"/>
                  </a:lnTo>
                  <a:lnTo>
                    <a:pt x="720" y="46"/>
                  </a:lnTo>
                  <a:lnTo>
                    <a:pt x="716" y="46"/>
                  </a:lnTo>
                  <a:lnTo>
                    <a:pt x="712" y="46"/>
                  </a:lnTo>
                  <a:lnTo>
                    <a:pt x="708" y="46"/>
                  </a:lnTo>
                  <a:lnTo>
                    <a:pt x="708" y="50"/>
                  </a:lnTo>
                  <a:lnTo>
                    <a:pt x="706" y="50"/>
                  </a:lnTo>
                  <a:lnTo>
                    <a:pt x="702" y="50"/>
                  </a:lnTo>
                  <a:lnTo>
                    <a:pt x="702" y="46"/>
                  </a:lnTo>
                  <a:lnTo>
                    <a:pt x="698" y="46"/>
                  </a:lnTo>
                  <a:lnTo>
                    <a:pt x="694" y="46"/>
                  </a:lnTo>
                  <a:lnTo>
                    <a:pt x="698" y="46"/>
                  </a:lnTo>
                  <a:lnTo>
                    <a:pt x="698" y="42"/>
                  </a:lnTo>
                  <a:lnTo>
                    <a:pt x="702" y="42"/>
                  </a:lnTo>
                  <a:lnTo>
                    <a:pt x="706" y="42"/>
                  </a:lnTo>
                  <a:lnTo>
                    <a:pt x="708" y="42"/>
                  </a:lnTo>
                  <a:lnTo>
                    <a:pt x="708" y="38"/>
                  </a:lnTo>
                  <a:lnTo>
                    <a:pt x="712" y="38"/>
                  </a:lnTo>
                  <a:lnTo>
                    <a:pt x="716" y="38"/>
                  </a:lnTo>
                  <a:lnTo>
                    <a:pt x="720" y="38"/>
                  </a:lnTo>
                  <a:lnTo>
                    <a:pt x="724" y="38"/>
                  </a:lnTo>
                  <a:lnTo>
                    <a:pt x="728" y="38"/>
                  </a:lnTo>
                  <a:lnTo>
                    <a:pt x="732" y="42"/>
                  </a:lnTo>
                  <a:lnTo>
                    <a:pt x="732" y="38"/>
                  </a:lnTo>
                  <a:lnTo>
                    <a:pt x="734" y="38"/>
                  </a:lnTo>
                  <a:lnTo>
                    <a:pt x="734" y="34"/>
                  </a:lnTo>
                  <a:lnTo>
                    <a:pt x="738" y="34"/>
                  </a:lnTo>
                  <a:lnTo>
                    <a:pt x="742" y="34"/>
                  </a:lnTo>
                  <a:lnTo>
                    <a:pt x="746" y="34"/>
                  </a:lnTo>
                  <a:lnTo>
                    <a:pt x="748" y="30"/>
                  </a:lnTo>
                  <a:lnTo>
                    <a:pt x="752" y="34"/>
                  </a:lnTo>
                  <a:lnTo>
                    <a:pt x="752" y="30"/>
                  </a:lnTo>
                  <a:lnTo>
                    <a:pt x="756" y="30"/>
                  </a:lnTo>
                  <a:lnTo>
                    <a:pt x="756" y="34"/>
                  </a:lnTo>
                  <a:lnTo>
                    <a:pt x="760" y="34"/>
                  </a:lnTo>
                  <a:lnTo>
                    <a:pt x="760" y="38"/>
                  </a:lnTo>
                  <a:lnTo>
                    <a:pt x="764" y="38"/>
                  </a:lnTo>
                  <a:lnTo>
                    <a:pt x="768" y="38"/>
                  </a:lnTo>
                  <a:lnTo>
                    <a:pt x="764" y="38"/>
                  </a:lnTo>
                  <a:lnTo>
                    <a:pt x="760" y="38"/>
                  </a:lnTo>
                  <a:lnTo>
                    <a:pt x="760" y="34"/>
                  </a:lnTo>
                  <a:lnTo>
                    <a:pt x="764" y="34"/>
                  </a:lnTo>
                  <a:lnTo>
                    <a:pt x="768" y="34"/>
                  </a:lnTo>
                  <a:lnTo>
                    <a:pt x="772" y="34"/>
                  </a:lnTo>
                  <a:lnTo>
                    <a:pt x="776" y="34"/>
                  </a:lnTo>
                  <a:lnTo>
                    <a:pt x="778" y="34"/>
                  </a:lnTo>
                  <a:lnTo>
                    <a:pt x="782" y="34"/>
                  </a:lnTo>
                  <a:lnTo>
                    <a:pt x="782" y="38"/>
                  </a:lnTo>
                  <a:lnTo>
                    <a:pt x="786" y="38"/>
                  </a:lnTo>
                  <a:lnTo>
                    <a:pt x="782" y="38"/>
                  </a:lnTo>
                  <a:lnTo>
                    <a:pt x="782" y="34"/>
                  </a:lnTo>
                  <a:lnTo>
                    <a:pt x="786" y="34"/>
                  </a:lnTo>
                  <a:lnTo>
                    <a:pt x="790" y="34"/>
                  </a:lnTo>
                  <a:lnTo>
                    <a:pt x="790" y="38"/>
                  </a:lnTo>
                  <a:lnTo>
                    <a:pt x="794" y="38"/>
                  </a:lnTo>
                  <a:lnTo>
                    <a:pt x="790" y="38"/>
                  </a:lnTo>
                  <a:lnTo>
                    <a:pt x="790" y="34"/>
                  </a:lnTo>
                  <a:lnTo>
                    <a:pt x="794" y="34"/>
                  </a:lnTo>
                  <a:lnTo>
                    <a:pt x="794" y="38"/>
                  </a:lnTo>
                  <a:lnTo>
                    <a:pt x="798" y="38"/>
                  </a:lnTo>
                  <a:lnTo>
                    <a:pt x="794" y="34"/>
                  </a:lnTo>
                  <a:lnTo>
                    <a:pt x="790" y="34"/>
                  </a:lnTo>
                  <a:lnTo>
                    <a:pt x="786" y="34"/>
                  </a:lnTo>
                  <a:lnTo>
                    <a:pt x="782" y="34"/>
                  </a:lnTo>
                  <a:lnTo>
                    <a:pt x="778" y="34"/>
                  </a:lnTo>
                  <a:lnTo>
                    <a:pt x="778" y="30"/>
                  </a:lnTo>
                  <a:lnTo>
                    <a:pt x="776" y="30"/>
                  </a:lnTo>
                  <a:lnTo>
                    <a:pt x="772" y="30"/>
                  </a:lnTo>
                  <a:lnTo>
                    <a:pt x="768" y="30"/>
                  </a:lnTo>
                  <a:lnTo>
                    <a:pt x="764" y="30"/>
                  </a:lnTo>
                  <a:lnTo>
                    <a:pt x="764" y="26"/>
                  </a:lnTo>
                  <a:lnTo>
                    <a:pt x="768" y="26"/>
                  </a:lnTo>
                  <a:lnTo>
                    <a:pt x="772" y="26"/>
                  </a:lnTo>
                  <a:lnTo>
                    <a:pt x="776" y="26"/>
                  </a:lnTo>
                  <a:lnTo>
                    <a:pt x="778" y="26"/>
                  </a:lnTo>
                  <a:lnTo>
                    <a:pt x="782" y="26"/>
                  </a:lnTo>
                  <a:lnTo>
                    <a:pt x="786" y="26"/>
                  </a:lnTo>
                  <a:lnTo>
                    <a:pt x="782" y="22"/>
                  </a:lnTo>
                  <a:lnTo>
                    <a:pt x="786" y="22"/>
                  </a:lnTo>
                  <a:lnTo>
                    <a:pt x="782" y="22"/>
                  </a:lnTo>
                  <a:lnTo>
                    <a:pt x="778" y="22"/>
                  </a:lnTo>
                  <a:lnTo>
                    <a:pt x="778" y="20"/>
                  </a:lnTo>
                  <a:lnTo>
                    <a:pt x="782" y="20"/>
                  </a:lnTo>
                  <a:lnTo>
                    <a:pt x="786" y="20"/>
                  </a:lnTo>
                  <a:lnTo>
                    <a:pt x="790" y="20"/>
                  </a:lnTo>
                  <a:lnTo>
                    <a:pt x="798" y="20"/>
                  </a:lnTo>
                  <a:lnTo>
                    <a:pt x="798" y="22"/>
                  </a:lnTo>
                  <a:lnTo>
                    <a:pt x="794" y="22"/>
                  </a:lnTo>
                  <a:lnTo>
                    <a:pt x="798" y="22"/>
                  </a:lnTo>
                  <a:lnTo>
                    <a:pt x="802" y="22"/>
                  </a:lnTo>
                  <a:lnTo>
                    <a:pt x="806" y="22"/>
                  </a:lnTo>
                  <a:lnTo>
                    <a:pt x="808" y="22"/>
                  </a:lnTo>
                  <a:lnTo>
                    <a:pt x="812" y="26"/>
                  </a:lnTo>
                  <a:lnTo>
                    <a:pt x="816" y="26"/>
                  </a:lnTo>
                  <a:lnTo>
                    <a:pt x="816" y="30"/>
                  </a:lnTo>
                  <a:lnTo>
                    <a:pt x="820" y="30"/>
                  </a:lnTo>
                  <a:lnTo>
                    <a:pt x="820" y="34"/>
                  </a:lnTo>
                  <a:lnTo>
                    <a:pt x="824" y="34"/>
                  </a:lnTo>
                  <a:lnTo>
                    <a:pt x="828" y="34"/>
                  </a:lnTo>
                  <a:lnTo>
                    <a:pt x="832" y="34"/>
                  </a:lnTo>
                  <a:lnTo>
                    <a:pt x="834" y="34"/>
                  </a:lnTo>
                  <a:lnTo>
                    <a:pt x="832" y="34"/>
                  </a:lnTo>
                  <a:lnTo>
                    <a:pt x="828" y="30"/>
                  </a:lnTo>
                  <a:lnTo>
                    <a:pt x="824" y="30"/>
                  </a:lnTo>
                  <a:lnTo>
                    <a:pt x="820" y="30"/>
                  </a:lnTo>
                  <a:lnTo>
                    <a:pt x="820" y="26"/>
                  </a:lnTo>
                  <a:lnTo>
                    <a:pt x="824" y="26"/>
                  </a:lnTo>
                  <a:lnTo>
                    <a:pt x="828" y="26"/>
                  </a:lnTo>
                  <a:lnTo>
                    <a:pt x="832" y="26"/>
                  </a:lnTo>
                  <a:lnTo>
                    <a:pt x="832" y="30"/>
                  </a:lnTo>
                  <a:lnTo>
                    <a:pt x="834" y="30"/>
                  </a:lnTo>
                  <a:lnTo>
                    <a:pt x="838" y="30"/>
                  </a:lnTo>
                  <a:lnTo>
                    <a:pt x="842" y="30"/>
                  </a:lnTo>
                  <a:lnTo>
                    <a:pt x="846" y="34"/>
                  </a:lnTo>
                  <a:lnTo>
                    <a:pt x="850" y="34"/>
                  </a:lnTo>
                  <a:lnTo>
                    <a:pt x="854" y="34"/>
                  </a:lnTo>
                  <a:lnTo>
                    <a:pt x="858" y="34"/>
                  </a:lnTo>
                  <a:lnTo>
                    <a:pt x="862" y="34"/>
                  </a:lnTo>
                  <a:lnTo>
                    <a:pt x="864" y="38"/>
                  </a:lnTo>
                  <a:lnTo>
                    <a:pt x="868" y="38"/>
                  </a:lnTo>
                  <a:lnTo>
                    <a:pt x="868" y="42"/>
                  </a:lnTo>
                  <a:lnTo>
                    <a:pt x="872" y="42"/>
                  </a:lnTo>
                  <a:lnTo>
                    <a:pt x="868" y="38"/>
                  </a:lnTo>
                  <a:lnTo>
                    <a:pt x="864" y="34"/>
                  </a:lnTo>
                  <a:lnTo>
                    <a:pt x="862" y="34"/>
                  </a:lnTo>
                  <a:lnTo>
                    <a:pt x="858" y="34"/>
                  </a:lnTo>
                  <a:lnTo>
                    <a:pt x="854" y="34"/>
                  </a:lnTo>
                  <a:lnTo>
                    <a:pt x="850" y="34"/>
                  </a:lnTo>
                  <a:lnTo>
                    <a:pt x="850" y="30"/>
                  </a:lnTo>
                  <a:lnTo>
                    <a:pt x="846" y="30"/>
                  </a:lnTo>
                  <a:lnTo>
                    <a:pt x="842" y="30"/>
                  </a:lnTo>
                  <a:lnTo>
                    <a:pt x="838" y="26"/>
                  </a:lnTo>
                  <a:lnTo>
                    <a:pt x="834" y="26"/>
                  </a:lnTo>
                  <a:lnTo>
                    <a:pt x="832" y="26"/>
                  </a:lnTo>
                  <a:lnTo>
                    <a:pt x="828" y="26"/>
                  </a:lnTo>
                  <a:lnTo>
                    <a:pt x="828" y="22"/>
                  </a:lnTo>
                  <a:lnTo>
                    <a:pt x="824" y="22"/>
                  </a:lnTo>
                  <a:lnTo>
                    <a:pt x="828" y="20"/>
                  </a:lnTo>
                  <a:lnTo>
                    <a:pt x="832" y="20"/>
                  </a:lnTo>
                  <a:lnTo>
                    <a:pt x="838" y="20"/>
                  </a:lnTo>
                  <a:lnTo>
                    <a:pt x="842" y="20"/>
                  </a:lnTo>
                  <a:lnTo>
                    <a:pt x="838" y="20"/>
                  </a:lnTo>
                  <a:lnTo>
                    <a:pt x="834" y="20"/>
                  </a:lnTo>
                  <a:lnTo>
                    <a:pt x="832" y="20"/>
                  </a:lnTo>
                  <a:lnTo>
                    <a:pt x="832" y="16"/>
                  </a:lnTo>
                  <a:lnTo>
                    <a:pt x="828" y="16"/>
                  </a:lnTo>
                  <a:lnTo>
                    <a:pt x="832" y="16"/>
                  </a:lnTo>
                  <a:lnTo>
                    <a:pt x="834" y="16"/>
                  </a:lnTo>
                  <a:lnTo>
                    <a:pt x="842" y="16"/>
                  </a:lnTo>
                  <a:lnTo>
                    <a:pt x="846" y="20"/>
                  </a:lnTo>
                  <a:lnTo>
                    <a:pt x="850" y="20"/>
                  </a:lnTo>
                  <a:lnTo>
                    <a:pt x="854" y="20"/>
                  </a:lnTo>
                  <a:lnTo>
                    <a:pt x="850" y="16"/>
                  </a:lnTo>
                  <a:lnTo>
                    <a:pt x="846" y="16"/>
                  </a:lnTo>
                  <a:lnTo>
                    <a:pt x="846" y="12"/>
                  </a:lnTo>
                  <a:lnTo>
                    <a:pt x="842" y="12"/>
                  </a:lnTo>
                  <a:lnTo>
                    <a:pt x="838" y="12"/>
                  </a:lnTo>
                  <a:lnTo>
                    <a:pt x="842" y="12"/>
                  </a:lnTo>
                  <a:lnTo>
                    <a:pt x="842" y="8"/>
                  </a:lnTo>
                  <a:lnTo>
                    <a:pt x="850" y="12"/>
                  </a:lnTo>
                  <a:lnTo>
                    <a:pt x="858" y="12"/>
                  </a:lnTo>
                  <a:lnTo>
                    <a:pt x="862" y="12"/>
                  </a:lnTo>
                  <a:lnTo>
                    <a:pt x="862" y="16"/>
                  </a:lnTo>
                  <a:lnTo>
                    <a:pt x="864" y="16"/>
                  </a:lnTo>
                  <a:lnTo>
                    <a:pt x="864" y="12"/>
                  </a:lnTo>
                  <a:lnTo>
                    <a:pt x="868" y="16"/>
                  </a:lnTo>
                  <a:lnTo>
                    <a:pt x="872" y="16"/>
                  </a:lnTo>
                  <a:lnTo>
                    <a:pt x="876" y="16"/>
                  </a:lnTo>
                  <a:lnTo>
                    <a:pt x="880" y="16"/>
                  </a:lnTo>
                  <a:lnTo>
                    <a:pt x="884" y="16"/>
                  </a:lnTo>
                  <a:lnTo>
                    <a:pt x="880" y="16"/>
                  </a:lnTo>
                  <a:lnTo>
                    <a:pt x="876" y="16"/>
                  </a:lnTo>
                  <a:lnTo>
                    <a:pt x="872" y="16"/>
                  </a:lnTo>
                  <a:lnTo>
                    <a:pt x="872" y="12"/>
                  </a:lnTo>
                  <a:lnTo>
                    <a:pt x="868" y="12"/>
                  </a:lnTo>
                  <a:lnTo>
                    <a:pt x="864" y="12"/>
                  </a:lnTo>
                  <a:lnTo>
                    <a:pt x="862" y="12"/>
                  </a:lnTo>
                  <a:lnTo>
                    <a:pt x="864" y="12"/>
                  </a:lnTo>
                  <a:lnTo>
                    <a:pt x="868" y="12"/>
                  </a:lnTo>
                  <a:lnTo>
                    <a:pt x="864" y="8"/>
                  </a:lnTo>
                  <a:lnTo>
                    <a:pt x="862" y="8"/>
                  </a:lnTo>
                  <a:lnTo>
                    <a:pt x="858" y="8"/>
                  </a:lnTo>
                  <a:lnTo>
                    <a:pt x="862" y="8"/>
                  </a:lnTo>
                  <a:lnTo>
                    <a:pt x="864" y="4"/>
                  </a:lnTo>
                  <a:lnTo>
                    <a:pt x="868" y="4"/>
                  </a:lnTo>
                  <a:lnTo>
                    <a:pt x="872" y="4"/>
                  </a:lnTo>
                  <a:lnTo>
                    <a:pt x="876" y="4"/>
                  </a:lnTo>
                  <a:lnTo>
                    <a:pt x="876" y="8"/>
                  </a:lnTo>
                  <a:lnTo>
                    <a:pt x="880" y="8"/>
                  </a:lnTo>
                  <a:lnTo>
                    <a:pt x="884" y="8"/>
                  </a:lnTo>
                  <a:lnTo>
                    <a:pt x="888" y="8"/>
                  </a:lnTo>
                  <a:lnTo>
                    <a:pt x="888" y="12"/>
                  </a:lnTo>
                  <a:lnTo>
                    <a:pt x="890" y="8"/>
                  </a:lnTo>
                  <a:lnTo>
                    <a:pt x="888" y="8"/>
                  </a:lnTo>
                  <a:lnTo>
                    <a:pt x="890" y="8"/>
                  </a:lnTo>
                  <a:lnTo>
                    <a:pt x="894" y="8"/>
                  </a:lnTo>
                  <a:lnTo>
                    <a:pt x="898" y="8"/>
                  </a:lnTo>
                  <a:lnTo>
                    <a:pt x="902" y="8"/>
                  </a:lnTo>
                  <a:lnTo>
                    <a:pt x="906" y="12"/>
                  </a:lnTo>
                  <a:lnTo>
                    <a:pt x="910" y="12"/>
                  </a:lnTo>
                  <a:lnTo>
                    <a:pt x="910" y="16"/>
                  </a:lnTo>
                  <a:lnTo>
                    <a:pt x="914" y="16"/>
                  </a:lnTo>
                  <a:lnTo>
                    <a:pt x="918" y="16"/>
                  </a:lnTo>
                  <a:lnTo>
                    <a:pt x="920" y="16"/>
                  </a:lnTo>
                  <a:lnTo>
                    <a:pt x="920" y="20"/>
                  </a:lnTo>
                  <a:lnTo>
                    <a:pt x="918" y="20"/>
                  </a:lnTo>
                  <a:lnTo>
                    <a:pt x="918" y="22"/>
                  </a:lnTo>
                  <a:lnTo>
                    <a:pt x="918" y="20"/>
                  </a:lnTo>
                  <a:lnTo>
                    <a:pt x="920" y="20"/>
                  </a:lnTo>
                  <a:lnTo>
                    <a:pt x="924" y="16"/>
                  </a:lnTo>
                  <a:lnTo>
                    <a:pt x="928" y="16"/>
                  </a:lnTo>
                  <a:lnTo>
                    <a:pt x="924" y="16"/>
                  </a:lnTo>
                  <a:lnTo>
                    <a:pt x="920" y="16"/>
                  </a:lnTo>
                  <a:lnTo>
                    <a:pt x="918" y="16"/>
                  </a:lnTo>
                  <a:lnTo>
                    <a:pt x="918" y="12"/>
                  </a:lnTo>
                  <a:lnTo>
                    <a:pt x="914" y="12"/>
                  </a:lnTo>
                  <a:lnTo>
                    <a:pt x="918" y="12"/>
                  </a:lnTo>
                  <a:lnTo>
                    <a:pt x="920" y="12"/>
                  </a:lnTo>
                  <a:lnTo>
                    <a:pt x="918" y="12"/>
                  </a:lnTo>
                  <a:lnTo>
                    <a:pt x="914" y="12"/>
                  </a:lnTo>
                  <a:lnTo>
                    <a:pt x="910" y="8"/>
                  </a:lnTo>
                  <a:lnTo>
                    <a:pt x="906" y="8"/>
                  </a:lnTo>
                  <a:lnTo>
                    <a:pt x="902" y="8"/>
                  </a:lnTo>
                  <a:lnTo>
                    <a:pt x="898" y="4"/>
                  </a:lnTo>
                  <a:lnTo>
                    <a:pt x="902" y="4"/>
                  </a:lnTo>
                  <a:lnTo>
                    <a:pt x="906" y="4"/>
                  </a:lnTo>
                  <a:lnTo>
                    <a:pt x="910" y="4"/>
                  </a:lnTo>
                  <a:lnTo>
                    <a:pt x="914" y="4"/>
                  </a:lnTo>
                  <a:lnTo>
                    <a:pt x="918" y="4"/>
                  </a:lnTo>
                  <a:lnTo>
                    <a:pt x="920" y="4"/>
                  </a:lnTo>
                  <a:lnTo>
                    <a:pt x="924" y="4"/>
                  </a:lnTo>
                  <a:lnTo>
                    <a:pt x="928" y="4"/>
                  </a:lnTo>
                  <a:lnTo>
                    <a:pt x="932" y="4"/>
                  </a:lnTo>
                  <a:lnTo>
                    <a:pt x="936" y="4"/>
                  </a:lnTo>
                  <a:lnTo>
                    <a:pt x="940" y="4"/>
                  </a:lnTo>
                  <a:lnTo>
                    <a:pt x="944" y="4"/>
                  </a:lnTo>
                  <a:lnTo>
                    <a:pt x="948" y="4"/>
                  </a:lnTo>
                  <a:lnTo>
                    <a:pt x="950" y="8"/>
                  </a:lnTo>
                  <a:lnTo>
                    <a:pt x="954" y="12"/>
                  </a:lnTo>
                  <a:lnTo>
                    <a:pt x="958" y="12"/>
                  </a:lnTo>
                  <a:lnTo>
                    <a:pt x="962" y="12"/>
                  </a:lnTo>
                  <a:lnTo>
                    <a:pt x="966" y="12"/>
                  </a:lnTo>
                  <a:lnTo>
                    <a:pt x="966" y="16"/>
                  </a:lnTo>
                  <a:lnTo>
                    <a:pt x="970" y="12"/>
                  </a:lnTo>
                  <a:lnTo>
                    <a:pt x="966" y="12"/>
                  </a:lnTo>
                  <a:lnTo>
                    <a:pt x="962" y="12"/>
                  </a:lnTo>
                  <a:lnTo>
                    <a:pt x="958" y="12"/>
                  </a:lnTo>
                  <a:lnTo>
                    <a:pt x="954" y="8"/>
                  </a:lnTo>
                  <a:lnTo>
                    <a:pt x="958" y="4"/>
                  </a:lnTo>
                  <a:lnTo>
                    <a:pt x="962" y="4"/>
                  </a:lnTo>
                  <a:lnTo>
                    <a:pt x="966" y="0"/>
                  </a:lnTo>
                  <a:lnTo>
                    <a:pt x="970" y="0"/>
                  </a:lnTo>
                  <a:lnTo>
                    <a:pt x="974" y="0"/>
                  </a:lnTo>
                  <a:lnTo>
                    <a:pt x="976" y="0"/>
                  </a:lnTo>
                  <a:lnTo>
                    <a:pt x="980" y="0"/>
                  </a:lnTo>
                  <a:lnTo>
                    <a:pt x="980" y="4"/>
                  </a:lnTo>
                  <a:lnTo>
                    <a:pt x="980" y="8"/>
                  </a:lnTo>
                  <a:lnTo>
                    <a:pt x="984" y="8"/>
                  </a:lnTo>
                  <a:lnTo>
                    <a:pt x="988" y="8"/>
                  </a:lnTo>
                  <a:lnTo>
                    <a:pt x="992" y="8"/>
                  </a:lnTo>
                  <a:lnTo>
                    <a:pt x="988" y="8"/>
                  </a:lnTo>
                  <a:lnTo>
                    <a:pt x="984" y="4"/>
                  </a:lnTo>
                  <a:lnTo>
                    <a:pt x="988" y="0"/>
                  </a:lnTo>
                  <a:lnTo>
                    <a:pt x="992" y="0"/>
                  </a:lnTo>
                  <a:lnTo>
                    <a:pt x="996" y="0"/>
                  </a:lnTo>
                  <a:lnTo>
                    <a:pt x="1000" y="0"/>
                  </a:lnTo>
                  <a:lnTo>
                    <a:pt x="1004" y="0"/>
                  </a:lnTo>
                  <a:lnTo>
                    <a:pt x="1006" y="0"/>
                  </a:lnTo>
                  <a:lnTo>
                    <a:pt x="1010" y="0"/>
                  </a:lnTo>
                  <a:lnTo>
                    <a:pt x="1010" y="4"/>
                  </a:lnTo>
                  <a:lnTo>
                    <a:pt x="1006" y="4"/>
                  </a:lnTo>
                  <a:lnTo>
                    <a:pt x="1010" y="4"/>
                  </a:lnTo>
                  <a:lnTo>
                    <a:pt x="1014" y="4"/>
                  </a:lnTo>
                  <a:lnTo>
                    <a:pt x="1018" y="4"/>
                  </a:lnTo>
                  <a:lnTo>
                    <a:pt x="1022" y="4"/>
                  </a:lnTo>
                  <a:lnTo>
                    <a:pt x="1026" y="4"/>
                  </a:lnTo>
                  <a:lnTo>
                    <a:pt x="1030" y="4"/>
                  </a:lnTo>
                  <a:lnTo>
                    <a:pt x="1030" y="8"/>
                  </a:lnTo>
                  <a:lnTo>
                    <a:pt x="1032" y="8"/>
                  </a:lnTo>
                  <a:lnTo>
                    <a:pt x="1032" y="4"/>
                  </a:lnTo>
                  <a:lnTo>
                    <a:pt x="1036" y="4"/>
                  </a:lnTo>
                  <a:lnTo>
                    <a:pt x="1040" y="4"/>
                  </a:lnTo>
                  <a:lnTo>
                    <a:pt x="1040" y="8"/>
                  </a:lnTo>
                  <a:lnTo>
                    <a:pt x="1044" y="8"/>
                  </a:lnTo>
                  <a:lnTo>
                    <a:pt x="1044" y="4"/>
                  </a:lnTo>
                  <a:lnTo>
                    <a:pt x="1048" y="4"/>
                  </a:lnTo>
                  <a:lnTo>
                    <a:pt x="1048" y="8"/>
                  </a:lnTo>
                  <a:lnTo>
                    <a:pt x="1052" y="8"/>
                  </a:lnTo>
                  <a:lnTo>
                    <a:pt x="1056" y="8"/>
                  </a:lnTo>
                  <a:lnTo>
                    <a:pt x="1048" y="12"/>
                  </a:lnTo>
                  <a:lnTo>
                    <a:pt x="1044" y="12"/>
                  </a:lnTo>
                  <a:lnTo>
                    <a:pt x="1040" y="12"/>
                  </a:lnTo>
                  <a:lnTo>
                    <a:pt x="1036" y="12"/>
                  </a:lnTo>
                  <a:lnTo>
                    <a:pt x="1032" y="12"/>
                  </a:lnTo>
                  <a:lnTo>
                    <a:pt x="1032" y="16"/>
                  </a:lnTo>
                  <a:lnTo>
                    <a:pt x="1030" y="16"/>
                  </a:lnTo>
                  <a:lnTo>
                    <a:pt x="1026" y="16"/>
                  </a:lnTo>
                  <a:lnTo>
                    <a:pt x="1022" y="16"/>
                  </a:lnTo>
                  <a:lnTo>
                    <a:pt x="1026" y="16"/>
                  </a:lnTo>
                  <a:lnTo>
                    <a:pt x="1030" y="16"/>
                  </a:lnTo>
                  <a:lnTo>
                    <a:pt x="1032" y="16"/>
                  </a:lnTo>
                  <a:lnTo>
                    <a:pt x="1036" y="16"/>
                  </a:lnTo>
                  <a:lnTo>
                    <a:pt x="1040" y="16"/>
                  </a:lnTo>
                  <a:lnTo>
                    <a:pt x="1044" y="16"/>
                  </a:lnTo>
                  <a:lnTo>
                    <a:pt x="1048" y="12"/>
                  </a:lnTo>
                  <a:lnTo>
                    <a:pt x="1052" y="12"/>
                  </a:lnTo>
                  <a:lnTo>
                    <a:pt x="1060" y="12"/>
                  </a:lnTo>
                  <a:lnTo>
                    <a:pt x="1062" y="8"/>
                  </a:lnTo>
                  <a:lnTo>
                    <a:pt x="1066" y="8"/>
                  </a:lnTo>
                  <a:lnTo>
                    <a:pt x="1070" y="8"/>
                  </a:lnTo>
                  <a:lnTo>
                    <a:pt x="1066" y="12"/>
                  </a:lnTo>
                  <a:lnTo>
                    <a:pt x="1070" y="12"/>
                  </a:lnTo>
                  <a:lnTo>
                    <a:pt x="1074" y="12"/>
                  </a:lnTo>
                  <a:lnTo>
                    <a:pt x="1070" y="12"/>
                  </a:lnTo>
                  <a:lnTo>
                    <a:pt x="1070" y="8"/>
                  </a:lnTo>
                  <a:lnTo>
                    <a:pt x="1074" y="8"/>
                  </a:lnTo>
                  <a:lnTo>
                    <a:pt x="1070" y="8"/>
                  </a:lnTo>
                  <a:lnTo>
                    <a:pt x="1074" y="8"/>
                  </a:lnTo>
                  <a:lnTo>
                    <a:pt x="1076" y="8"/>
                  </a:lnTo>
                  <a:lnTo>
                    <a:pt x="1080" y="8"/>
                  </a:lnTo>
                  <a:lnTo>
                    <a:pt x="1076" y="8"/>
                  </a:lnTo>
                  <a:lnTo>
                    <a:pt x="1076" y="12"/>
                  </a:lnTo>
                  <a:lnTo>
                    <a:pt x="1080" y="12"/>
                  </a:lnTo>
                  <a:lnTo>
                    <a:pt x="1084" y="12"/>
                  </a:lnTo>
                  <a:lnTo>
                    <a:pt x="1088" y="8"/>
                  </a:lnTo>
                  <a:lnTo>
                    <a:pt x="1092" y="8"/>
                  </a:lnTo>
                  <a:lnTo>
                    <a:pt x="1096" y="8"/>
                  </a:lnTo>
                  <a:lnTo>
                    <a:pt x="1096" y="12"/>
                  </a:lnTo>
                  <a:lnTo>
                    <a:pt x="1092" y="12"/>
                  </a:lnTo>
                  <a:lnTo>
                    <a:pt x="1096" y="16"/>
                  </a:lnTo>
                  <a:lnTo>
                    <a:pt x="1100" y="16"/>
                  </a:lnTo>
                  <a:lnTo>
                    <a:pt x="1104" y="16"/>
                  </a:lnTo>
                  <a:lnTo>
                    <a:pt x="1104" y="20"/>
                  </a:lnTo>
                  <a:lnTo>
                    <a:pt x="1100" y="20"/>
                  </a:lnTo>
                  <a:lnTo>
                    <a:pt x="1100" y="22"/>
                  </a:lnTo>
                  <a:lnTo>
                    <a:pt x="1104" y="22"/>
                  </a:lnTo>
                  <a:lnTo>
                    <a:pt x="1104" y="20"/>
                  </a:lnTo>
                  <a:lnTo>
                    <a:pt x="1106" y="20"/>
                  </a:lnTo>
                  <a:lnTo>
                    <a:pt x="1110" y="20"/>
                  </a:lnTo>
                  <a:lnTo>
                    <a:pt x="1114" y="20"/>
                  </a:lnTo>
                  <a:lnTo>
                    <a:pt x="1110" y="20"/>
                  </a:lnTo>
                  <a:lnTo>
                    <a:pt x="1114" y="20"/>
                  </a:lnTo>
                  <a:lnTo>
                    <a:pt x="1118" y="20"/>
                  </a:lnTo>
                  <a:lnTo>
                    <a:pt x="1122" y="20"/>
                  </a:lnTo>
                  <a:lnTo>
                    <a:pt x="1126" y="20"/>
                  </a:lnTo>
                  <a:lnTo>
                    <a:pt x="1126" y="22"/>
                  </a:lnTo>
                  <a:lnTo>
                    <a:pt x="1130" y="22"/>
                  </a:lnTo>
                  <a:lnTo>
                    <a:pt x="1130" y="26"/>
                  </a:lnTo>
                  <a:lnTo>
                    <a:pt x="1126" y="30"/>
                  </a:lnTo>
                  <a:lnTo>
                    <a:pt x="1122" y="30"/>
                  </a:lnTo>
                  <a:lnTo>
                    <a:pt x="1118" y="30"/>
                  </a:lnTo>
                  <a:lnTo>
                    <a:pt x="1114" y="34"/>
                  </a:lnTo>
                  <a:lnTo>
                    <a:pt x="1110" y="34"/>
                  </a:lnTo>
                  <a:lnTo>
                    <a:pt x="1104" y="38"/>
                  </a:lnTo>
                  <a:lnTo>
                    <a:pt x="1100" y="38"/>
                  </a:lnTo>
                  <a:lnTo>
                    <a:pt x="1096" y="38"/>
                  </a:lnTo>
                  <a:lnTo>
                    <a:pt x="1092" y="38"/>
                  </a:lnTo>
                  <a:lnTo>
                    <a:pt x="1092" y="42"/>
                  </a:lnTo>
                  <a:lnTo>
                    <a:pt x="1088" y="42"/>
                  </a:lnTo>
                  <a:lnTo>
                    <a:pt x="1084" y="42"/>
                  </a:lnTo>
                  <a:lnTo>
                    <a:pt x="1088" y="42"/>
                  </a:lnTo>
                  <a:lnTo>
                    <a:pt x="1084" y="42"/>
                  </a:lnTo>
                  <a:lnTo>
                    <a:pt x="1080" y="42"/>
                  </a:lnTo>
                  <a:lnTo>
                    <a:pt x="1076" y="42"/>
                  </a:lnTo>
                  <a:lnTo>
                    <a:pt x="1074" y="42"/>
                  </a:lnTo>
                  <a:lnTo>
                    <a:pt x="1070" y="42"/>
                  </a:lnTo>
                  <a:lnTo>
                    <a:pt x="1066" y="46"/>
                  </a:lnTo>
                  <a:lnTo>
                    <a:pt x="1062" y="46"/>
                  </a:lnTo>
                  <a:lnTo>
                    <a:pt x="1060" y="46"/>
                  </a:lnTo>
                  <a:lnTo>
                    <a:pt x="1062" y="46"/>
                  </a:lnTo>
                  <a:lnTo>
                    <a:pt x="1066" y="46"/>
                  </a:lnTo>
                  <a:lnTo>
                    <a:pt x="1070" y="46"/>
                  </a:lnTo>
                  <a:lnTo>
                    <a:pt x="1066" y="46"/>
                  </a:lnTo>
                  <a:lnTo>
                    <a:pt x="1062" y="46"/>
                  </a:lnTo>
                  <a:lnTo>
                    <a:pt x="1060" y="46"/>
                  </a:lnTo>
                  <a:lnTo>
                    <a:pt x="1056" y="46"/>
                  </a:lnTo>
                  <a:lnTo>
                    <a:pt x="1052" y="46"/>
                  </a:lnTo>
                  <a:lnTo>
                    <a:pt x="1048" y="46"/>
                  </a:lnTo>
                  <a:lnTo>
                    <a:pt x="1044" y="46"/>
                  </a:lnTo>
                  <a:lnTo>
                    <a:pt x="1040" y="46"/>
                  </a:lnTo>
                  <a:lnTo>
                    <a:pt x="1036" y="46"/>
                  </a:lnTo>
                  <a:lnTo>
                    <a:pt x="1032" y="50"/>
                  </a:lnTo>
                  <a:lnTo>
                    <a:pt x="1030" y="50"/>
                  </a:lnTo>
                  <a:lnTo>
                    <a:pt x="1026" y="46"/>
                  </a:lnTo>
                  <a:lnTo>
                    <a:pt x="1022" y="46"/>
                  </a:lnTo>
                  <a:lnTo>
                    <a:pt x="1018" y="46"/>
                  </a:lnTo>
                  <a:lnTo>
                    <a:pt x="1014" y="42"/>
                  </a:lnTo>
                  <a:lnTo>
                    <a:pt x="1014" y="46"/>
                  </a:lnTo>
                  <a:lnTo>
                    <a:pt x="1018" y="46"/>
                  </a:lnTo>
                  <a:lnTo>
                    <a:pt x="1022" y="46"/>
                  </a:lnTo>
                  <a:lnTo>
                    <a:pt x="1026" y="46"/>
                  </a:lnTo>
                  <a:lnTo>
                    <a:pt x="1026" y="50"/>
                  </a:lnTo>
                  <a:lnTo>
                    <a:pt x="1030" y="50"/>
                  </a:lnTo>
                  <a:lnTo>
                    <a:pt x="1026" y="50"/>
                  </a:lnTo>
                  <a:lnTo>
                    <a:pt x="1022" y="50"/>
                  </a:lnTo>
                  <a:lnTo>
                    <a:pt x="1026" y="50"/>
                  </a:lnTo>
                  <a:lnTo>
                    <a:pt x="1030" y="50"/>
                  </a:lnTo>
                  <a:lnTo>
                    <a:pt x="1032" y="50"/>
                  </a:lnTo>
                  <a:lnTo>
                    <a:pt x="1036" y="50"/>
                  </a:lnTo>
                  <a:lnTo>
                    <a:pt x="1040" y="50"/>
                  </a:lnTo>
                  <a:lnTo>
                    <a:pt x="1044" y="50"/>
                  </a:lnTo>
                  <a:lnTo>
                    <a:pt x="1048" y="50"/>
                  </a:lnTo>
                  <a:lnTo>
                    <a:pt x="1052" y="50"/>
                  </a:lnTo>
                  <a:lnTo>
                    <a:pt x="1048" y="50"/>
                  </a:lnTo>
                  <a:lnTo>
                    <a:pt x="1044" y="52"/>
                  </a:lnTo>
                  <a:lnTo>
                    <a:pt x="1040" y="52"/>
                  </a:lnTo>
                  <a:lnTo>
                    <a:pt x="1036" y="52"/>
                  </a:lnTo>
                  <a:lnTo>
                    <a:pt x="1032" y="52"/>
                  </a:lnTo>
                  <a:lnTo>
                    <a:pt x="1030" y="52"/>
                  </a:lnTo>
                  <a:lnTo>
                    <a:pt x="1030" y="56"/>
                  </a:lnTo>
                  <a:lnTo>
                    <a:pt x="1026" y="56"/>
                  </a:lnTo>
                  <a:lnTo>
                    <a:pt x="1022" y="56"/>
                  </a:lnTo>
                  <a:lnTo>
                    <a:pt x="1018" y="56"/>
                  </a:lnTo>
                  <a:lnTo>
                    <a:pt x="1014" y="56"/>
                  </a:lnTo>
                  <a:lnTo>
                    <a:pt x="1010" y="56"/>
                  </a:lnTo>
                  <a:lnTo>
                    <a:pt x="1014" y="56"/>
                  </a:lnTo>
                  <a:lnTo>
                    <a:pt x="1010" y="56"/>
                  </a:lnTo>
                  <a:lnTo>
                    <a:pt x="1006" y="60"/>
                  </a:lnTo>
                  <a:lnTo>
                    <a:pt x="1004" y="60"/>
                  </a:lnTo>
                  <a:lnTo>
                    <a:pt x="1006" y="60"/>
                  </a:lnTo>
                  <a:lnTo>
                    <a:pt x="1010" y="60"/>
                  </a:lnTo>
                  <a:lnTo>
                    <a:pt x="1006" y="60"/>
                  </a:lnTo>
                  <a:lnTo>
                    <a:pt x="1004" y="60"/>
                  </a:lnTo>
                  <a:lnTo>
                    <a:pt x="1006" y="60"/>
                  </a:lnTo>
                  <a:lnTo>
                    <a:pt x="1010" y="60"/>
                  </a:lnTo>
                  <a:lnTo>
                    <a:pt x="1014" y="60"/>
                  </a:lnTo>
                  <a:lnTo>
                    <a:pt x="1022" y="56"/>
                  </a:lnTo>
                  <a:lnTo>
                    <a:pt x="1030" y="56"/>
                  </a:lnTo>
                  <a:lnTo>
                    <a:pt x="1032" y="56"/>
                  </a:lnTo>
                  <a:lnTo>
                    <a:pt x="1036" y="56"/>
                  </a:lnTo>
                  <a:lnTo>
                    <a:pt x="1036" y="52"/>
                  </a:lnTo>
                  <a:lnTo>
                    <a:pt x="1040" y="52"/>
                  </a:lnTo>
                  <a:lnTo>
                    <a:pt x="1044" y="52"/>
                  </a:lnTo>
                  <a:lnTo>
                    <a:pt x="1048" y="52"/>
                  </a:lnTo>
                  <a:lnTo>
                    <a:pt x="1052" y="52"/>
                  </a:lnTo>
                  <a:lnTo>
                    <a:pt x="1056" y="52"/>
                  </a:lnTo>
                  <a:lnTo>
                    <a:pt x="1060" y="52"/>
                  </a:lnTo>
                  <a:lnTo>
                    <a:pt x="1062" y="50"/>
                  </a:lnTo>
                  <a:lnTo>
                    <a:pt x="1066" y="50"/>
                  </a:lnTo>
                  <a:lnTo>
                    <a:pt x="1070" y="50"/>
                  </a:lnTo>
                  <a:lnTo>
                    <a:pt x="1074" y="50"/>
                  </a:lnTo>
                  <a:lnTo>
                    <a:pt x="1080" y="50"/>
                  </a:lnTo>
                  <a:lnTo>
                    <a:pt x="1080" y="52"/>
                  </a:lnTo>
                  <a:lnTo>
                    <a:pt x="1076" y="52"/>
                  </a:lnTo>
                  <a:lnTo>
                    <a:pt x="1074" y="56"/>
                  </a:lnTo>
                  <a:lnTo>
                    <a:pt x="1070" y="56"/>
                  </a:lnTo>
                  <a:lnTo>
                    <a:pt x="1066" y="56"/>
                  </a:lnTo>
                  <a:lnTo>
                    <a:pt x="1062" y="56"/>
                  </a:lnTo>
                  <a:lnTo>
                    <a:pt x="1060" y="60"/>
                  </a:lnTo>
                  <a:lnTo>
                    <a:pt x="1056" y="60"/>
                  </a:lnTo>
                  <a:lnTo>
                    <a:pt x="1056" y="64"/>
                  </a:lnTo>
                  <a:lnTo>
                    <a:pt x="1052" y="64"/>
                  </a:lnTo>
                  <a:lnTo>
                    <a:pt x="1048" y="64"/>
                  </a:lnTo>
                  <a:lnTo>
                    <a:pt x="1044" y="68"/>
                  </a:lnTo>
                  <a:lnTo>
                    <a:pt x="1040" y="68"/>
                  </a:lnTo>
                  <a:lnTo>
                    <a:pt x="1036" y="68"/>
                  </a:lnTo>
                  <a:lnTo>
                    <a:pt x="1040" y="68"/>
                  </a:lnTo>
                  <a:lnTo>
                    <a:pt x="1036" y="68"/>
                  </a:lnTo>
                  <a:lnTo>
                    <a:pt x="1032" y="68"/>
                  </a:lnTo>
                  <a:lnTo>
                    <a:pt x="1032" y="72"/>
                  </a:lnTo>
                  <a:lnTo>
                    <a:pt x="1030" y="72"/>
                  </a:lnTo>
                  <a:lnTo>
                    <a:pt x="1022" y="76"/>
                  </a:lnTo>
                  <a:lnTo>
                    <a:pt x="1018" y="76"/>
                  </a:lnTo>
                  <a:lnTo>
                    <a:pt x="1018" y="78"/>
                  </a:lnTo>
                  <a:lnTo>
                    <a:pt x="1014" y="78"/>
                  </a:lnTo>
                  <a:lnTo>
                    <a:pt x="1014" y="82"/>
                  </a:lnTo>
                  <a:lnTo>
                    <a:pt x="1010" y="82"/>
                  </a:lnTo>
                  <a:lnTo>
                    <a:pt x="1006" y="82"/>
                  </a:lnTo>
                  <a:lnTo>
                    <a:pt x="1004" y="82"/>
                  </a:lnTo>
                  <a:lnTo>
                    <a:pt x="1000" y="82"/>
                  </a:lnTo>
                  <a:lnTo>
                    <a:pt x="1000" y="78"/>
                  </a:lnTo>
                  <a:lnTo>
                    <a:pt x="996" y="78"/>
                  </a:lnTo>
                  <a:lnTo>
                    <a:pt x="992" y="78"/>
                  </a:lnTo>
                  <a:lnTo>
                    <a:pt x="996" y="78"/>
                  </a:lnTo>
                  <a:lnTo>
                    <a:pt x="1000" y="78"/>
                  </a:lnTo>
                  <a:lnTo>
                    <a:pt x="1000" y="82"/>
                  </a:lnTo>
                  <a:lnTo>
                    <a:pt x="1000" y="86"/>
                  </a:lnTo>
                  <a:lnTo>
                    <a:pt x="1004" y="86"/>
                  </a:lnTo>
                  <a:lnTo>
                    <a:pt x="1006" y="86"/>
                  </a:lnTo>
                  <a:lnTo>
                    <a:pt x="1004" y="86"/>
                  </a:lnTo>
                  <a:lnTo>
                    <a:pt x="1004" y="90"/>
                  </a:lnTo>
                  <a:lnTo>
                    <a:pt x="1000" y="90"/>
                  </a:lnTo>
                  <a:lnTo>
                    <a:pt x="996" y="86"/>
                  </a:lnTo>
                  <a:lnTo>
                    <a:pt x="992" y="90"/>
                  </a:lnTo>
                  <a:lnTo>
                    <a:pt x="988" y="90"/>
                  </a:lnTo>
                  <a:lnTo>
                    <a:pt x="984" y="90"/>
                  </a:lnTo>
                  <a:lnTo>
                    <a:pt x="980" y="90"/>
                  </a:lnTo>
                  <a:lnTo>
                    <a:pt x="976" y="90"/>
                  </a:lnTo>
                  <a:lnTo>
                    <a:pt x="974" y="90"/>
                  </a:lnTo>
                  <a:lnTo>
                    <a:pt x="974" y="86"/>
                  </a:lnTo>
                  <a:lnTo>
                    <a:pt x="970" y="86"/>
                  </a:lnTo>
                  <a:lnTo>
                    <a:pt x="974" y="90"/>
                  </a:lnTo>
                  <a:lnTo>
                    <a:pt x="976" y="90"/>
                  </a:lnTo>
                  <a:lnTo>
                    <a:pt x="974" y="90"/>
                  </a:lnTo>
                  <a:lnTo>
                    <a:pt x="970" y="90"/>
                  </a:lnTo>
                  <a:lnTo>
                    <a:pt x="970" y="94"/>
                  </a:lnTo>
                  <a:lnTo>
                    <a:pt x="974" y="94"/>
                  </a:lnTo>
                  <a:lnTo>
                    <a:pt x="976" y="94"/>
                  </a:lnTo>
                  <a:lnTo>
                    <a:pt x="980" y="94"/>
                  </a:lnTo>
                  <a:lnTo>
                    <a:pt x="984" y="94"/>
                  </a:lnTo>
                  <a:lnTo>
                    <a:pt x="984" y="90"/>
                  </a:lnTo>
                  <a:lnTo>
                    <a:pt x="988" y="90"/>
                  </a:lnTo>
                  <a:lnTo>
                    <a:pt x="992" y="90"/>
                  </a:lnTo>
                  <a:lnTo>
                    <a:pt x="996" y="90"/>
                  </a:lnTo>
                  <a:lnTo>
                    <a:pt x="996" y="94"/>
                  </a:lnTo>
                  <a:lnTo>
                    <a:pt x="992" y="94"/>
                  </a:lnTo>
                  <a:lnTo>
                    <a:pt x="988" y="94"/>
                  </a:lnTo>
                  <a:lnTo>
                    <a:pt x="984" y="98"/>
                  </a:lnTo>
                  <a:lnTo>
                    <a:pt x="988" y="98"/>
                  </a:lnTo>
                  <a:lnTo>
                    <a:pt x="992" y="98"/>
                  </a:lnTo>
                  <a:lnTo>
                    <a:pt x="988" y="102"/>
                  </a:lnTo>
                  <a:lnTo>
                    <a:pt x="984" y="102"/>
                  </a:lnTo>
                  <a:lnTo>
                    <a:pt x="980" y="102"/>
                  </a:lnTo>
                  <a:lnTo>
                    <a:pt x="976" y="102"/>
                  </a:lnTo>
                  <a:lnTo>
                    <a:pt x="974" y="106"/>
                  </a:lnTo>
                  <a:lnTo>
                    <a:pt x="970" y="106"/>
                  </a:lnTo>
                  <a:lnTo>
                    <a:pt x="970" y="102"/>
                  </a:lnTo>
                  <a:lnTo>
                    <a:pt x="970" y="106"/>
                  </a:lnTo>
                  <a:lnTo>
                    <a:pt x="966" y="106"/>
                  </a:lnTo>
                  <a:lnTo>
                    <a:pt x="962" y="102"/>
                  </a:lnTo>
                  <a:lnTo>
                    <a:pt x="962" y="98"/>
                  </a:lnTo>
                  <a:lnTo>
                    <a:pt x="958" y="98"/>
                  </a:lnTo>
                  <a:lnTo>
                    <a:pt x="954" y="98"/>
                  </a:lnTo>
                  <a:lnTo>
                    <a:pt x="950" y="98"/>
                  </a:lnTo>
                  <a:lnTo>
                    <a:pt x="948" y="98"/>
                  </a:lnTo>
                  <a:lnTo>
                    <a:pt x="944" y="98"/>
                  </a:lnTo>
                  <a:lnTo>
                    <a:pt x="940" y="98"/>
                  </a:lnTo>
                  <a:lnTo>
                    <a:pt x="936" y="98"/>
                  </a:lnTo>
                  <a:lnTo>
                    <a:pt x="936" y="102"/>
                  </a:lnTo>
                  <a:lnTo>
                    <a:pt x="940" y="102"/>
                  </a:lnTo>
                  <a:lnTo>
                    <a:pt x="944" y="102"/>
                  </a:lnTo>
                  <a:lnTo>
                    <a:pt x="948" y="102"/>
                  </a:lnTo>
                  <a:lnTo>
                    <a:pt x="950" y="102"/>
                  </a:lnTo>
                  <a:lnTo>
                    <a:pt x="954" y="102"/>
                  </a:lnTo>
                  <a:lnTo>
                    <a:pt x="958" y="102"/>
                  </a:lnTo>
                  <a:lnTo>
                    <a:pt x="958" y="106"/>
                  </a:lnTo>
                  <a:lnTo>
                    <a:pt x="958" y="108"/>
                  </a:lnTo>
                  <a:lnTo>
                    <a:pt x="954" y="108"/>
                  </a:lnTo>
                  <a:lnTo>
                    <a:pt x="950" y="108"/>
                  </a:lnTo>
                  <a:lnTo>
                    <a:pt x="948" y="108"/>
                  </a:lnTo>
                  <a:lnTo>
                    <a:pt x="944" y="108"/>
                  </a:lnTo>
                  <a:lnTo>
                    <a:pt x="940" y="108"/>
                  </a:lnTo>
                  <a:lnTo>
                    <a:pt x="936" y="108"/>
                  </a:lnTo>
                  <a:lnTo>
                    <a:pt x="932" y="108"/>
                  </a:lnTo>
                  <a:lnTo>
                    <a:pt x="936" y="108"/>
                  </a:lnTo>
                  <a:lnTo>
                    <a:pt x="936" y="112"/>
                  </a:lnTo>
                  <a:lnTo>
                    <a:pt x="932" y="112"/>
                  </a:lnTo>
                  <a:lnTo>
                    <a:pt x="928" y="112"/>
                  </a:lnTo>
                  <a:lnTo>
                    <a:pt x="924" y="112"/>
                  </a:lnTo>
                  <a:lnTo>
                    <a:pt x="920" y="108"/>
                  </a:lnTo>
                  <a:lnTo>
                    <a:pt x="920" y="112"/>
                  </a:lnTo>
                  <a:lnTo>
                    <a:pt x="920" y="108"/>
                  </a:lnTo>
                  <a:lnTo>
                    <a:pt x="918" y="108"/>
                  </a:lnTo>
                  <a:lnTo>
                    <a:pt x="914" y="108"/>
                  </a:lnTo>
                  <a:lnTo>
                    <a:pt x="910" y="108"/>
                  </a:lnTo>
                  <a:lnTo>
                    <a:pt x="906" y="108"/>
                  </a:lnTo>
                  <a:lnTo>
                    <a:pt x="902" y="108"/>
                  </a:lnTo>
                  <a:lnTo>
                    <a:pt x="906" y="108"/>
                  </a:lnTo>
                  <a:lnTo>
                    <a:pt x="910" y="108"/>
                  </a:lnTo>
                  <a:lnTo>
                    <a:pt x="914" y="108"/>
                  </a:lnTo>
                  <a:lnTo>
                    <a:pt x="918" y="108"/>
                  </a:lnTo>
                  <a:lnTo>
                    <a:pt x="918" y="112"/>
                  </a:lnTo>
                  <a:lnTo>
                    <a:pt x="920" y="112"/>
                  </a:lnTo>
                  <a:lnTo>
                    <a:pt x="918" y="112"/>
                  </a:lnTo>
                  <a:lnTo>
                    <a:pt x="914" y="112"/>
                  </a:lnTo>
                  <a:lnTo>
                    <a:pt x="910" y="112"/>
                  </a:lnTo>
                  <a:lnTo>
                    <a:pt x="906" y="112"/>
                  </a:lnTo>
                  <a:lnTo>
                    <a:pt x="902" y="112"/>
                  </a:lnTo>
                  <a:lnTo>
                    <a:pt x="902" y="108"/>
                  </a:lnTo>
                  <a:lnTo>
                    <a:pt x="898" y="108"/>
                  </a:lnTo>
                  <a:lnTo>
                    <a:pt x="902" y="112"/>
                  </a:lnTo>
                  <a:lnTo>
                    <a:pt x="898" y="112"/>
                  </a:lnTo>
                  <a:lnTo>
                    <a:pt x="894" y="112"/>
                  </a:lnTo>
                  <a:lnTo>
                    <a:pt x="890" y="112"/>
                  </a:lnTo>
                  <a:lnTo>
                    <a:pt x="894" y="112"/>
                  </a:lnTo>
                  <a:lnTo>
                    <a:pt x="898" y="112"/>
                  </a:lnTo>
                  <a:lnTo>
                    <a:pt x="898" y="116"/>
                  </a:lnTo>
                  <a:lnTo>
                    <a:pt x="902" y="116"/>
                  </a:lnTo>
                  <a:lnTo>
                    <a:pt x="898" y="116"/>
                  </a:lnTo>
                  <a:lnTo>
                    <a:pt x="902" y="116"/>
                  </a:lnTo>
                  <a:lnTo>
                    <a:pt x="906" y="116"/>
                  </a:lnTo>
                  <a:lnTo>
                    <a:pt x="910" y="116"/>
                  </a:lnTo>
                  <a:lnTo>
                    <a:pt x="918" y="116"/>
                  </a:lnTo>
                  <a:lnTo>
                    <a:pt x="920" y="116"/>
                  </a:lnTo>
                  <a:lnTo>
                    <a:pt x="924" y="116"/>
                  </a:lnTo>
                  <a:lnTo>
                    <a:pt x="928" y="116"/>
                  </a:lnTo>
                  <a:lnTo>
                    <a:pt x="932" y="116"/>
                  </a:lnTo>
                  <a:lnTo>
                    <a:pt x="936" y="116"/>
                  </a:lnTo>
                  <a:lnTo>
                    <a:pt x="940" y="116"/>
                  </a:lnTo>
                  <a:lnTo>
                    <a:pt x="936" y="116"/>
                  </a:lnTo>
                  <a:lnTo>
                    <a:pt x="936" y="120"/>
                  </a:lnTo>
                  <a:lnTo>
                    <a:pt x="940" y="120"/>
                  </a:lnTo>
                  <a:lnTo>
                    <a:pt x="944" y="120"/>
                  </a:lnTo>
                  <a:lnTo>
                    <a:pt x="940" y="120"/>
                  </a:lnTo>
                  <a:lnTo>
                    <a:pt x="940" y="124"/>
                  </a:lnTo>
                  <a:lnTo>
                    <a:pt x="936" y="124"/>
                  </a:lnTo>
                  <a:lnTo>
                    <a:pt x="932" y="124"/>
                  </a:lnTo>
                  <a:lnTo>
                    <a:pt x="928" y="120"/>
                  </a:lnTo>
                  <a:lnTo>
                    <a:pt x="924" y="120"/>
                  </a:lnTo>
                  <a:lnTo>
                    <a:pt x="920" y="120"/>
                  </a:lnTo>
                  <a:lnTo>
                    <a:pt x="920" y="116"/>
                  </a:lnTo>
                  <a:lnTo>
                    <a:pt x="918" y="116"/>
                  </a:lnTo>
                  <a:lnTo>
                    <a:pt x="914" y="116"/>
                  </a:lnTo>
                  <a:lnTo>
                    <a:pt x="906" y="116"/>
                  </a:lnTo>
                  <a:lnTo>
                    <a:pt x="902" y="116"/>
                  </a:lnTo>
                  <a:lnTo>
                    <a:pt x="898" y="116"/>
                  </a:lnTo>
                  <a:lnTo>
                    <a:pt x="894" y="116"/>
                  </a:lnTo>
                  <a:lnTo>
                    <a:pt x="888" y="116"/>
                  </a:lnTo>
                  <a:lnTo>
                    <a:pt x="888" y="120"/>
                  </a:lnTo>
                  <a:lnTo>
                    <a:pt x="890" y="116"/>
                  </a:lnTo>
                  <a:lnTo>
                    <a:pt x="894" y="116"/>
                  </a:lnTo>
                  <a:lnTo>
                    <a:pt x="898" y="116"/>
                  </a:lnTo>
                  <a:lnTo>
                    <a:pt x="902" y="120"/>
                  </a:lnTo>
                  <a:lnTo>
                    <a:pt x="906" y="120"/>
                  </a:lnTo>
                  <a:lnTo>
                    <a:pt x="910" y="120"/>
                  </a:lnTo>
                  <a:lnTo>
                    <a:pt x="914" y="120"/>
                  </a:lnTo>
                  <a:lnTo>
                    <a:pt x="918" y="120"/>
                  </a:lnTo>
                  <a:lnTo>
                    <a:pt x="914" y="120"/>
                  </a:lnTo>
                  <a:lnTo>
                    <a:pt x="910" y="120"/>
                  </a:lnTo>
                  <a:lnTo>
                    <a:pt x="906" y="120"/>
                  </a:lnTo>
                  <a:lnTo>
                    <a:pt x="902" y="120"/>
                  </a:lnTo>
                  <a:lnTo>
                    <a:pt x="898" y="120"/>
                  </a:lnTo>
                  <a:lnTo>
                    <a:pt x="898" y="124"/>
                  </a:lnTo>
                  <a:lnTo>
                    <a:pt x="894" y="124"/>
                  </a:lnTo>
                  <a:lnTo>
                    <a:pt x="894" y="120"/>
                  </a:lnTo>
                  <a:lnTo>
                    <a:pt x="890" y="120"/>
                  </a:lnTo>
                  <a:lnTo>
                    <a:pt x="888" y="120"/>
                  </a:lnTo>
                  <a:lnTo>
                    <a:pt x="884" y="120"/>
                  </a:lnTo>
                  <a:lnTo>
                    <a:pt x="880" y="120"/>
                  </a:lnTo>
                  <a:lnTo>
                    <a:pt x="884" y="120"/>
                  </a:lnTo>
                  <a:lnTo>
                    <a:pt x="888" y="120"/>
                  </a:lnTo>
                  <a:lnTo>
                    <a:pt x="890" y="120"/>
                  </a:lnTo>
                  <a:lnTo>
                    <a:pt x="894" y="120"/>
                  </a:lnTo>
                  <a:lnTo>
                    <a:pt x="894" y="124"/>
                  </a:lnTo>
                  <a:lnTo>
                    <a:pt x="890" y="124"/>
                  </a:lnTo>
                  <a:lnTo>
                    <a:pt x="890" y="128"/>
                  </a:lnTo>
                  <a:lnTo>
                    <a:pt x="888" y="128"/>
                  </a:lnTo>
                  <a:lnTo>
                    <a:pt x="888" y="132"/>
                  </a:lnTo>
                  <a:lnTo>
                    <a:pt x="888" y="128"/>
                  </a:lnTo>
                  <a:lnTo>
                    <a:pt x="890" y="128"/>
                  </a:lnTo>
                  <a:lnTo>
                    <a:pt x="890" y="124"/>
                  </a:lnTo>
                  <a:lnTo>
                    <a:pt x="894" y="124"/>
                  </a:lnTo>
                  <a:lnTo>
                    <a:pt x="898" y="124"/>
                  </a:lnTo>
                  <a:lnTo>
                    <a:pt x="902" y="124"/>
                  </a:lnTo>
                  <a:lnTo>
                    <a:pt x="906" y="124"/>
                  </a:lnTo>
                  <a:lnTo>
                    <a:pt x="910" y="124"/>
                  </a:lnTo>
                  <a:lnTo>
                    <a:pt x="914" y="124"/>
                  </a:lnTo>
                  <a:lnTo>
                    <a:pt x="920" y="124"/>
                  </a:lnTo>
                  <a:lnTo>
                    <a:pt x="924" y="124"/>
                  </a:lnTo>
                  <a:lnTo>
                    <a:pt x="920" y="124"/>
                  </a:lnTo>
                  <a:lnTo>
                    <a:pt x="918" y="124"/>
                  </a:lnTo>
                  <a:lnTo>
                    <a:pt x="918" y="128"/>
                  </a:lnTo>
                  <a:lnTo>
                    <a:pt x="914" y="128"/>
                  </a:lnTo>
                  <a:lnTo>
                    <a:pt x="918" y="128"/>
                  </a:lnTo>
                  <a:lnTo>
                    <a:pt x="920" y="128"/>
                  </a:lnTo>
                  <a:lnTo>
                    <a:pt x="928" y="128"/>
                  </a:lnTo>
                  <a:lnTo>
                    <a:pt x="932" y="128"/>
                  </a:lnTo>
                  <a:lnTo>
                    <a:pt x="936" y="128"/>
                  </a:lnTo>
                  <a:lnTo>
                    <a:pt x="936" y="132"/>
                  </a:lnTo>
                  <a:lnTo>
                    <a:pt x="936" y="136"/>
                  </a:lnTo>
                  <a:lnTo>
                    <a:pt x="932" y="136"/>
                  </a:lnTo>
                  <a:lnTo>
                    <a:pt x="928" y="136"/>
                  </a:lnTo>
                  <a:lnTo>
                    <a:pt x="928" y="138"/>
                  </a:lnTo>
                  <a:lnTo>
                    <a:pt x="920" y="138"/>
                  </a:lnTo>
                  <a:lnTo>
                    <a:pt x="918" y="136"/>
                  </a:lnTo>
                  <a:lnTo>
                    <a:pt x="914" y="136"/>
                  </a:lnTo>
                  <a:lnTo>
                    <a:pt x="910" y="136"/>
                  </a:lnTo>
                  <a:lnTo>
                    <a:pt x="910" y="138"/>
                  </a:lnTo>
                  <a:lnTo>
                    <a:pt x="914" y="138"/>
                  </a:lnTo>
                  <a:lnTo>
                    <a:pt x="918" y="138"/>
                  </a:lnTo>
                  <a:lnTo>
                    <a:pt x="920" y="138"/>
                  </a:lnTo>
                  <a:lnTo>
                    <a:pt x="924" y="138"/>
                  </a:lnTo>
                  <a:lnTo>
                    <a:pt x="928" y="138"/>
                  </a:lnTo>
                  <a:lnTo>
                    <a:pt x="932" y="142"/>
                  </a:lnTo>
                  <a:lnTo>
                    <a:pt x="928" y="142"/>
                  </a:lnTo>
                  <a:lnTo>
                    <a:pt x="928" y="146"/>
                  </a:lnTo>
                  <a:lnTo>
                    <a:pt x="924" y="146"/>
                  </a:lnTo>
                  <a:lnTo>
                    <a:pt x="920" y="146"/>
                  </a:lnTo>
                  <a:lnTo>
                    <a:pt x="918" y="146"/>
                  </a:lnTo>
                  <a:lnTo>
                    <a:pt x="914" y="146"/>
                  </a:lnTo>
                  <a:lnTo>
                    <a:pt x="910" y="146"/>
                  </a:lnTo>
                  <a:lnTo>
                    <a:pt x="906" y="146"/>
                  </a:lnTo>
                  <a:lnTo>
                    <a:pt x="910" y="146"/>
                  </a:lnTo>
                  <a:lnTo>
                    <a:pt x="914" y="146"/>
                  </a:lnTo>
                  <a:lnTo>
                    <a:pt x="920" y="146"/>
                  </a:lnTo>
                  <a:lnTo>
                    <a:pt x="924" y="146"/>
                  </a:lnTo>
                  <a:lnTo>
                    <a:pt x="924" y="150"/>
                  </a:lnTo>
                  <a:lnTo>
                    <a:pt x="920" y="150"/>
                  </a:lnTo>
                  <a:lnTo>
                    <a:pt x="920" y="154"/>
                  </a:lnTo>
                  <a:lnTo>
                    <a:pt x="918" y="150"/>
                  </a:lnTo>
                  <a:lnTo>
                    <a:pt x="914" y="150"/>
                  </a:lnTo>
                  <a:lnTo>
                    <a:pt x="914" y="154"/>
                  </a:lnTo>
                  <a:lnTo>
                    <a:pt x="910" y="154"/>
                  </a:lnTo>
                  <a:lnTo>
                    <a:pt x="906" y="154"/>
                  </a:lnTo>
                  <a:lnTo>
                    <a:pt x="902" y="154"/>
                  </a:lnTo>
                  <a:lnTo>
                    <a:pt x="894" y="154"/>
                  </a:lnTo>
                  <a:lnTo>
                    <a:pt x="890" y="154"/>
                  </a:lnTo>
                  <a:lnTo>
                    <a:pt x="888" y="154"/>
                  </a:lnTo>
                  <a:lnTo>
                    <a:pt x="888" y="150"/>
                  </a:lnTo>
                  <a:lnTo>
                    <a:pt x="884" y="154"/>
                  </a:lnTo>
                  <a:lnTo>
                    <a:pt x="888" y="154"/>
                  </a:lnTo>
                  <a:lnTo>
                    <a:pt x="888" y="158"/>
                  </a:lnTo>
                  <a:lnTo>
                    <a:pt x="890" y="158"/>
                  </a:lnTo>
                  <a:lnTo>
                    <a:pt x="890" y="160"/>
                  </a:lnTo>
                  <a:lnTo>
                    <a:pt x="894" y="160"/>
                  </a:lnTo>
                  <a:lnTo>
                    <a:pt x="890" y="164"/>
                  </a:lnTo>
                  <a:lnTo>
                    <a:pt x="888" y="168"/>
                  </a:lnTo>
                  <a:lnTo>
                    <a:pt x="880" y="172"/>
                  </a:lnTo>
                  <a:lnTo>
                    <a:pt x="880" y="168"/>
                  </a:lnTo>
                  <a:lnTo>
                    <a:pt x="876" y="168"/>
                  </a:lnTo>
                  <a:lnTo>
                    <a:pt x="876" y="172"/>
                  </a:lnTo>
                  <a:lnTo>
                    <a:pt x="872" y="172"/>
                  </a:lnTo>
                  <a:lnTo>
                    <a:pt x="868" y="172"/>
                  </a:lnTo>
                  <a:lnTo>
                    <a:pt x="864" y="172"/>
                  </a:lnTo>
                  <a:lnTo>
                    <a:pt x="862" y="172"/>
                  </a:lnTo>
                  <a:lnTo>
                    <a:pt x="858" y="172"/>
                  </a:lnTo>
                  <a:lnTo>
                    <a:pt x="854" y="168"/>
                  </a:lnTo>
                  <a:lnTo>
                    <a:pt x="850" y="168"/>
                  </a:lnTo>
                  <a:lnTo>
                    <a:pt x="846" y="168"/>
                  </a:lnTo>
                  <a:lnTo>
                    <a:pt x="842" y="168"/>
                  </a:lnTo>
                  <a:lnTo>
                    <a:pt x="842" y="164"/>
                  </a:lnTo>
                  <a:lnTo>
                    <a:pt x="838" y="164"/>
                  </a:lnTo>
                  <a:lnTo>
                    <a:pt x="834" y="160"/>
                  </a:lnTo>
                  <a:lnTo>
                    <a:pt x="838" y="164"/>
                  </a:lnTo>
                  <a:lnTo>
                    <a:pt x="838" y="168"/>
                  </a:lnTo>
                  <a:lnTo>
                    <a:pt x="842" y="168"/>
                  </a:lnTo>
                  <a:lnTo>
                    <a:pt x="846" y="168"/>
                  </a:lnTo>
                  <a:lnTo>
                    <a:pt x="846" y="172"/>
                  </a:lnTo>
                  <a:lnTo>
                    <a:pt x="842" y="172"/>
                  </a:lnTo>
                  <a:lnTo>
                    <a:pt x="834" y="172"/>
                  </a:lnTo>
                  <a:lnTo>
                    <a:pt x="832" y="172"/>
                  </a:lnTo>
                  <a:lnTo>
                    <a:pt x="834" y="172"/>
                  </a:lnTo>
                  <a:lnTo>
                    <a:pt x="834" y="176"/>
                  </a:lnTo>
                  <a:lnTo>
                    <a:pt x="838" y="176"/>
                  </a:lnTo>
                  <a:lnTo>
                    <a:pt x="838" y="172"/>
                  </a:lnTo>
                  <a:lnTo>
                    <a:pt x="842" y="172"/>
                  </a:lnTo>
                  <a:lnTo>
                    <a:pt x="846" y="172"/>
                  </a:lnTo>
                  <a:lnTo>
                    <a:pt x="850" y="172"/>
                  </a:lnTo>
                  <a:lnTo>
                    <a:pt x="854" y="172"/>
                  </a:lnTo>
                  <a:lnTo>
                    <a:pt x="858" y="172"/>
                  </a:lnTo>
                  <a:lnTo>
                    <a:pt x="862" y="172"/>
                  </a:lnTo>
                  <a:lnTo>
                    <a:pt x="862" y="176"/>
                  </a:lnTo>
                  <a:lnTo>
                    <a:pt x="858" y="176"/>
                  </a:lnTo>
                  <a:lnTo>
                    <a:pt x="862" y="176"/>
                  </a:lnTo>
                  <a:lnTo>
                    <a:pt x="864" y="172"/>
                  </a:lnTo>
                  <a:lnTo>
                    <a:pt x="868" y="172"/>
                  </a:lnTo>
                  <a:lnTo>
                    <a:pt x="872" y="172"/>
                  </a:lnTo>
                  <a:lnTo>
                    <a:pt x="876" y="176"/>
                  </a:lnTo>
                  <a:lnTo>
                    <a:pt x="876" y="180"/>
                  </a:lnTo>
                  <a:lnTo>
                    <a:pt x="872" y="180"/>
                  </a:lnTo>
                  <a:lnTo>
                    <a:pt x="872" y="182"/>
                  </a:lnTo>
                  <a:lnTo>
                    <a:pt x="872" y="180"/>
                  </a:lnTo>
                  <a:lnTo>
                    <a:pt x="876" y="180"/>
                  </a:lnTo>
                  <a:lnTo>
                    <a:pt x="880" y="182"/>
                  </a:lnTo>
                  <a:lnTo>
                    <a:pt x="884" y="182"/>
                  </a:lnTo>
                  <a:lnTo>
                    <a:pt x="884" y="180"/>
                  </a:lnTo>
                  <a:lnTo>
                    <a:pt x="888" y="180"/>
                  </a:lnTo>
                  <a:lnTo>
                    <a:pt x="890" y="180"/>
                  </a:lnTo>
                  <a:lnTo>
                    <a:pt x="894" y="186"/>
                  </a:lnTo>
                  <a:lnTo>
                    <a:pt x="894" y="190"/>
                  </a:lnTo>
                  <a:lnTo>
                    <a:pt x="890" y="190"/>
                  </a:lnTo>
                  <a:lnTo>
                    <a:pt x="888" y="190"/>
                  </a:lnTo>
                  <a:lnTo>
                    <a:pt x="888" y="194"/>
                  </a:lnTo>
                  <a:lnTo>
                    <a:pt x="884" y="194"/>
                  </a:lnTo>
                  <a:lnTo>
                    <a:pt x="884" y="190"/>
                  </a:lnTo>
                  <a:lnTo>
                    <a:pt x="880" y="190"/>
                  </a:lnTo>
                  <a:lnTo>
                    <a:pt x="880" y="194"/>
                  </a:lnTo>
                  <a:lnTo>
                    <a:pt x="876" y="194"/>
                  </a:lnTo>
                  <a:lnTo>
                    <a:pt x="872" y="194"/>
                  </a:lnTo>
                  <a:lnTo>
                    <a:pt x="872" y="198"/>
                  </a:lnTo>
                  <a:lnTo>
                    <a:pt x="868" y="198"/>
                  </a:lnTo>
                  <a:lnTo>
                    <a:pt x="864" y="198"/>
                  </a:lnTo>
                  <a:lnTo>
                    <a:pt x="864" y="202"/>
                  </a:lnTo>
                  <a:lnTo>
                    <a:pt x="862" y="202"/>
                  </a:lnTo>
                  <a:lnTo>
                    <a:pt x="858" y="202"/>
                  </a:lnTo>
                  <a:lnTo>
                    <a:pt x="854" y="202"/>
                  </a:lnTo>
                  <a:lnTo>
                    <a:pt x="850" y="202"/>
                  </a:lnTo>
                  <a:lnTo>
                    <a:pt x="846" y="202"/>
                  </a:lnTo>
                  <a:lnTo>
                    <a:pt x="850" y="198"/>
                  </a:lnTo>
                  <a:lnTo>
                    <a:pt x="854" y="194"/>
                  </a:lnTo>
                  <a:lnTo>
                    <a:pt x="850" y="194"/>
                  </a:lnTo>
                  <a:lnTo>
                    <a:pt x="846" y="194"/>
                  </a:lnTo>
                  <a:lnTo>
                    <a:pt x="846" y="190"/>
                  </a:lnTo>
                  <a:lnTo>
                    <a:pt x="842" y="194"/>
                  </a:lnTo>
                  <a:lnTo>
                    <a:pt x="838" y="194"/>
                  </a:lnTo>
                  <a:lnTo>
                    <a:pt x="834" y="194"/>
                  </a:lnTo>
                  <a:lnTo>
                    <a:pt x="834" y="190"/>
                  </a:lnTo>
                  <a:lnTo>
                    <a:pt x="838" y="190"/>
                  </a:lnTo>
                  <a:lnTo>
                    <a:pt x="838" y="186"/>
                  </a:lnTo>
                  <a:lnTo>
                    <a:pt x="834" y="186"/>
                  </a:lnTo>
                  <a:lnTo>
                    <a:pt x="834" y="190"/>
                  </a:lnTo>
                  <a:lnTo>
                    <a:pt x="832" y="190"/>
                  </a:lnTo>
                  <a:lnTo>
                    <a:pt x="828" y="190"/>
                  </a:lnTo>
                  <a:lnTo>
                    <a:pt x="828" y="186"/>
                  </a:lnTo>
                  <a:lnTo>
                    <a:pt x="824" y="182"/>
                  </a:lnTo>
                  <a:lnTo>
                    <a:pt x="824" y="186"/>
                  </a:lnTo>
                  <a:lnTo>
                    <a:pt x="828" y="186"/>
                  </a:lnTo>
                  <a:lnTo>
                    <a:pt x="828" y="190"/>
                  </a:lnTo>
                  <a:lnTo>
                    <a:pt x="832" y="190"/>
                  </a:lnTo>
                  <a:lnTo>
                    <a:pt x="832" y="194"/>
                  </a:lnTo>
                  <a:lnTo>
                    <a:pt x="828" y="194"/>
                  </a:lnTo>
                  <a:lnTo>
                    <a:pt x="824" y="198"/>
                  </a:lnTo>
                  <a:lnTo>
                    <a:pt x="824" y="194"/>
                  </a:lnTo>
                  <a:lnTo>
                    <a:pt x="820" y="194"/>
                  </a:lnTo>
                  <a:lnTo>
                    <a:pt x="820" y="190"/>
                  </a:lnTo>
                  <a:lnTo>
                    <a:pt x="816" y="190"/>
                  </a:lnTo>
                  <a:lnTo>
                    <a:pt x="816" y="186"/>
                  </a:lnTo>
                  <a:lnTo>
                    <a:pt x="812" y="186"/>
                  </a:lnTo>
                  <a:lnTo>
                    <a:pt x="816" y="190"/>
                  </a:lnTo>
                  <a:lnTo>
                    <a:pt x="816" y="194"/>
                  </a:lnTo>
                  <a:lnTo>
                    <a:pt x="812" y="194"/>
                  </a:lnTo>
                  <a:lnTo>
                    <a:pt x="808" y="194"/>
                  </a:lnTo>
                  <a:lnTo>
                    <a:pt x="806" y="194"/>
                  </a:lnTo>
                  <a:lnTo>
                    <a:pt x="806" y="190"/>
                  </a:lnTo>
                  <a:lnTo>
                    <a:pt x="802" y="190"/>
                  </a:lnTo>
                  <a:lnTo>
                    <a:pt x="802" y="194"/>
                  </a:lnTo>
                  <a:lnTo>
                    <a:pt x="806" y="194"/>
                  </a:lnTo>
                  <a:lnTo>
                    <a:pt x="802" y="194"/>
                  </a:lnTo>
                  <a:lnTo>
                    <a:pt x="798" y="194"/>
                  </a:lnTo>
                  <a:lnTo>
                    <a:pt x="794" y="194"/>
                  </a:lnTo>
                  <a:lnTo>
                    <a:pt x="794" y="190"/>
                  </a:lnTo>
                  <a:lnTo>
                    <a:pt x="790" y="190"/>
                  </a:lnTo>
                  <a:lnTo>
                    <a:pt x="790" y="194"/>
                  </a:lnTo>
                  <a:lnTo>
                    <a:pt x="794" y="194"/>
                  </a:lnTo>
                  <a:lnTo>
                    <a:pt x="802" y="198"/>
                  </a:lnTo>
                  <a:lnTo>
                    <a:pt x="798" y="198"/>
                  </a:lnTo>
                  <a:lnTo>
                    <a:pt x="794" y="198"/>
                  </a:lnTo>
                  <a:lnTo>
                    <a:pt x="790" y="198"/>
                  </a:lnTo>
                  <a:lnTo>
                    <a:pt x="786" y="198"/>
                  </a:lnTo>
                  <a:lnTo>
                    <a:pt x="782" y="198"/>
                  </a:lnTo>
                  <a:lnTo>
                    <a:pt x="778" y="198"/>
                  </a:lnTo>
                  <a:lnTo>
                    <a:pt x="776" y="198"/>
                  </a:lnTo>
                  <a:lnTo>
                    <a:pt x="772" y="198"/>
                  </a:lnTo>
                  <a:lnTo>
                    <a:pt x="772" y="194"/>
                  </a:lnTo>
                  <a:lnTo>
                    <a:pt x="776" y="194"/>
                  </a:lnTo>
                  <a:lnTo>
                    <a:pt x="772" y="190"/>
                  </a:lnTo>
                  <a:lnTo>
                    <a:pt x="768" y="190"/>
                  </a:lnTo>
                  <a:lnTo>
                    <a:pt x="772" y="190"/>
                  </a:lnTo>
                  <a:lnTo>
                    <a:pt x="772" y="194"/>
                  </a:lnTo>
                  <a:lnTo>
                    <a:pt x="768" y="194"/>
                  </a:lnTo>
                  <a:lnTo>
                    <a:pt x="768" y="198"/>
                  </a:lnTo>
                  <a:lnTo>
                    <a:pt x="764" y="198"/>
                  </a:lnTo>
                  <a:lnTo>
                    <a:pt x="760" y="194"/>
                  </a:lnTo>
                  <a:lnTo>
                    <a:pt x="756" y="194"/>
                  </a:lnTo>
                  <a:lnTo>
                    <a:pt x="756" y="190"/>
                  </a:lnTo>
                  <a:lnTo>
                    <a:pt x="756" y="194"/>
                  </a:lnTo>
                  <a:lnTo>
                    <a:pt x="756" y="198"/>
                  </a:lnTo>
                  <a:lnTo>
                    <a:pt x="752" y="198"/>
                  </a:lnTo>
                  <a:lnTo>
                    <a:pt x="752" y="194"/>
                  </a:lnTo>
                  <a:lnTo>
                    <a:pt x="752" y="198"/>
                  </a:lnTo>
                  <a:lnTo>
                    <a:pt x="748" y="198"/>
                  </a:lnTo>
                  <a:lnTo>
                    <a:pt x="746" y="198"/>
                  </a:lnTo>
                  <a:lnTo>
                    <a:pt x="742" y="194"/>
                  </a:lnTo>
                  <a:lnTo>
                    <a:pt x="746" y="194"/>
                  </a:lnTo>
                  <a:lnTo>
                    <a:pt x="742" y="190"/>
                  </a:lnTo>
                  <a:lnTo>
                    <a:pt x="742" y="186"/>
                  </a:lnTo>
                  <a:lnTo>
                    <a:pt x="742" y="182"/>
                  </a:lnTo>
                  <a:lnTo>
                    <a:pt x="738" y="186"/>
                  </a:lnTo>
                  <a:lnTo>
                    <a:pt x="742" y="186"/>
                  </a:lnTo>
                  <a:lnTo>
                    <a:pt x="742" y="190"/>
                  </a:lnTo>
                  <a:lnTo>
                    <a:pt x="742" y="194"/>
                  </a:lnTo>
                  <a:lnTo>
                    <a:pt x="738" y="194"/>
                  </a:lnTo>
                  <a:lnTo>
                    <a:pt x="742" y="194"/>
                  </a:lnTo>
                  <a:lnTo>
                    <a:pt x="742" y="190"/>
                  </a:lnTo>
                  <a:lnTo>
                    <a:pt x="738" y="190"/>
                  </a:lnTo>
                  <a:lnTo>
                    <a:pt x="738" y="194"/>
                  </a:lnTo>
                  <a:lnTo>
                    <a:pt x="734" y="194"/>
                  </a:lnTo>
                  <a:lnTo>
                    <a:pt x="732" y="194"/>
                  </a:lnTo>
                  <a:lnTo>
                    <a:pt x="728" y="190"/>
                  </a:lnTo>
                  <a:lnTo>
                    <a:pt x="732" y="186"/>
                  </a:lnTo>
                  <a:lnTo>
                    <a:pt x="728" y="186"/>
                  </a:lnTo>
                  <a:lnTo>
                    <a:pt x="728" y="182"/>
                  </a:lnTo>
                  <a:lnTo>
                    <a:pt x="732" y="182"/>
                  </a:lnTo>
                  <a:lnTo>
                    <a:pt x="734" y="182"/>
                  </a:lnTo>
                  <a:lnTo>
                    <a:pt x="734" y="180"/>
                  </a:lnTo>
                  <a:lnTo>
                    <a:pt x="738" y="180"/>
                  </a:lnTo>
                  <a:lnTo>
                    <a:pt x="742" y="176"/>
                  </a:lnTo>
                  <a:lnTo>
                    <a:pt x="746" y="176"/>
                  </a:lnTo>
                  <a:lnTo>
                    <a:pt x="748" y="176"/>
                  </a:lnTo>
                  <a:lnTo>
                    <a:pt x="752" y="176"/>
                  </a:lnTo>
                  <a:lnTo>
                    <a:pt x="756" y="176"/>
                  </a:lnTo>
                  <a:lnTo>
                    <a:pt x="760" y="176"/>
                  </a:lnTo>
                  <a:lnTo>
                    <a:pt x="756" y="176"/>
                  </a:lnTo>
                  <a:lnTo>
                    <a:pt x="760" y="176"/>
                  </a:lnTo>
                  <a:lnTo>
                    <a:pt x="764" y="176"/>
                  </a:lnTo>
                  <a:lnTo>
                    <a:pt x="768" y="176"/>
                  </a:lnTo>
                  <a:lnTo>
                    <a:pt x="764" y="172"/>
                  </a:lnTo>
                  <a:lnTo>
                    <a:pt x="760" y="172"/>
                  </a:lnTo>
                  <a:lnTo>
                    <a:pt x="764" y="172"/>
                  </a:lnTo>
                  <a:lnTo>
                    <a:pt x="760" y="172"/>
                  </a:lnTo>
                  <a:lnTo>
                    <a:pt x="760" y="168"/>
                  </a:lnTo>
                  <a:lnTo>
                    <a:pt x="764" y="168"/>
                  </a:lnTo>
                  <a:lnTo>
                    <a:pt x="760" y="168"/>
                  </a:lnTo>
                  <a:lnTo>
                    <a:pt x="756" y="168"/>
                  </a:lnTo>
                  <a:lnTo>
                    <a:pt x="752" y="168"/>
                  </a:lnTo>
                  <a:lnTo>
                    <a:pt x="752" y="164"/>
                  </a:lnTo>
                  <a:lnTo>
                    <a:pt x="748" y="160"/>
                  </a:lnTo>
                  <a:lnTo>
                    <a:pt x="746" y="160"/>
                  </a:lnTo>
                  <a:lnTo>
                    <a:pt x="746" y="158"/>
                  </a:lnTo>
                  <a:lnTo>
                    <a:pt x="748" y="158"/>
                  </a:lnTo>
                  <a:lnTo>
                    <a:pt x="752" y="158"/>
                  </a:lnTo>
                  <a:lnTo>
                    <a:pt x="752" y="154"/>
                  </a:lnTo>
                  <a:lnTo>
                    <a:pt x="760" y="154"/>
                  </a:lnTo>
                  <a:lnTo>
                    <a:pt x="764" y="154"/>
                  </a:lnTo>
                  <a:lnTo>
                    <a:pt x="768" y="154"/>
                  </a:lnTo>
                  <a:lnTo>
                    <a:pt x="772" y="158"/>
                  </a:lnTo>
                  <a:lnTo>
                    <a:pt x="776" y="158"/>
                  </a:lnTo>
                  <a:lnTo>
                    <a:pt x="778" y="160"/>
                  </a:lnTo>
                  <a:lnTo>
                    <a:pt x="782" y="164"/>
                  </a:lnTo>
                  <a:lnTo>
                    <a:pt x="782" y="168"/>
                  </a:lnTo>
                  <a:lnTo>
                    <a:pt x="778" y="168"/>
                  </a:lnTo>
                  <a:lnTo>
                    <a:pt x="782" y="168"/>
                  </a:lnTo>
                  <a:lnTo>
                    <a:pt x="782" y="164"/>
                  </a:lnTo>
                  <a:lnTo>
                    <a:pt x="786" y="168"/>
                  </a:lnTo>
                  <a:lnTo>
                    <a:pt x="790" y="168"/>
                  </a:lnTo>
                  <a:lnTo>
                    <a:pt x="794" y="168"/>
                  </a:lnTo>
                  <a:lnTo>
                    <a:pt x="794" y="172"/>
                  </a:lnTo>
                  <a:lnTo>
                    <a:pt x="798" y="172"/>
                  </a:lnTo>
                  <a:lnTo>
                    <a:pt x="798" y="168"/>
                  </a:lnTo>
                  <a:lnTo>
                    <a:pt x="802" y="168"/>
                  </a:lnTo>
                  <a:lnTo>
                    <a:pt x="806" y="168"/>
                  </a:lnTo>
                  <a:lnTo>
                    <a:pt x="808" y="168"/>
                  </a:lnTo>
                  <a:lnTo>
                    <a:pt x="812" y="168"/>
                  </a:lnTo>
                  <a:lnTo>
                    <a:pt x="808" y="168"/>
                  </a:lnTo>
                  <a:lnTo>
                    <a:pt x="808" y="164"/>
                  </a:lnTo>
                  <a:lnTo>
                    <a:pt x="812" y="164"/>
                  </a:lnTo>
                  <a:lnTo>
                    <a:pt x="816" y="164"/>
                  </a:lnTo>
                  <a:lnTo>
                    <a:pt x="820" y="160"/>
                  </a:lnTo>
                  <a:lnTo>
                    <a:pt x="824" y="158"/>
                  </a:lnTo>
                  <a:lnTo>
                    <a:pt x="828" y="154"/>
                  </a:lnTo>
                  <a:lnTo>
                    <a:pt x="828" y="150"/>
                  </a:lnTo>
                  <a:lnTo>
                    <a:pt x="832" y="150"/>
                  </a:lnTo>
                  <a:lnTo>
                    <a:pt x="828" y="150"/>
                  </a:lnTo>
                  <a:lnTo>
                    <a:pt x="824" y="150"/>
                  </a:lnTo>
                  <a:lnTo>
                    <a:pt x="824" y="154"/>
                  </a:lnTo>
                  <a:lnTo>
                    <a:pt x="820" y="154"/>
                  </a:lnTo>
                  <a:lnTo>
                    <a:pt x="820" y="158"/>
                  </a:lnTo>
                  <a:lnTo>
                    <a:pt x="816" y="158"/>
                  </a:lnTo>
                  <a:lnTo>
                    <a:pt x="816" y="160"/>
                  </a:lnTo>
                  <a:lnTo>
                    <a:pt x="812" y="160"/>
                  </a:lnTo>
                  <a:lnTo>
                    <a:pt x="812" y="164"/>
                  </a:lnTo>
                  <a:lnTo>
                    <a:pt x="808" y="164"/>
                  </a:lnTo>
                  <a:lnTo>
                    <a:pt x="806" y="164"/>
                  </a:lnTo>
                  <a:lnTo>
                    <a:pt x="802" y="164"/>
                  </a:lnTo>
                  <a:lnTo>
                    <a:pt x="798" y="164"/>
                  </a:lnTo>
                  <a:lnTo>
                    <a:pt x="794" y="164"/>
                  </a:lnTo>
                  <a:lnTo>
                    <a:pt x="794" y="160"/>
                  </a:lnTo>
                  <a:lnTo>
                    <a:pt x="798" y="160"/>
                  </a:lnTo>
                  <a:lnTo>
                    <a:pt x="802" y="160"/>
                  </a:lnTo>
                  <a:lnTo>
                    <a:pt x="798" y="158"/>
                  </a:lnTo>
                  <a:lnTo>
                    <a:pt x="798" y="160"/>
                  </a:lnTo>
                  <a:lnTo>
                    <a:pt x="794" y="160"/>
                  </a:lnTo>
                  <a:lnTo>
                    <a:pt x="790" y="160"/>
                  </a:lnTo>
                  <a:lnTo>
                    <a:pt x="786" y="160"/>
                  </a:lnTo>
                  <a:lnTo>
                    <a:pt x="786" y="158"/>
                  </a:lnTo>
                  <a:lnTo>
                    <a:pt x="790" y="158"/>
                  </a:lnTo>
                  <a:lnTo>
                    <a:pt x="786" y="158"/>
                  </a:lnTo>
                  <a:lnTo>
                    <a:pt x="786" y="154"/>
                  </a:lnTo>
                  <a:lnTo>
                    <a:pt x="790" y="154"/>
                  </a:lnTo>
                  <a:lnTo>
                    <a:pt x="794" y="154"/>
                  </a:lnTo>
                  <a:lnTo>
                    <a:pt x="798" y="154"/>
                  </a:lnTo>
                  <a:lnTo>
                    <a:pt x="802" y="154"/>
                  </a:lnTo>
                  <a:lnTo>
                    <a:pt x="798" y="154"/>
                  </a:lnTo>
                  <a:lnTo>
                    <a:pt x="794" y="154"/>
                  </a:lnTo>
                  <a:lnTo>
                    <a:pt x="790" y="154"/>
                  </a:lnTo>
                  <a:lnTo>
                    <a:pt x="786" y="154"/>
                  </a:lnTo>
                  <a:lnTo>
                    <a:pt x="782" y="154"/>
                  </a:lnTo>
                  <a:lnTo>
                    <a:pt x="786" y="150"/>
                  </a:lnTo>
                  <a:lnTo>
                    <a:pt x="790" y="150"/>
                  </a:lnTo>
                  <a:lnTo>
                    <a:pt x="794" y="150"/>
                  </a:lnTo>
                  <a:lnTo>
                    <a:pt x="798" y="150"/>
                  </a:lnTo>
                  <a:lnTo>
                    <a:pt x="802" y="150"/>
                  </a:lnTo>
                  <a:lnTo>
                    <a:pt x="798" y="150"/>
                  </a:lnTo>
                  <a:lnTo>
                    <a:pt x="794" y="150"/>
                  </a:lnTo>
                  <a:lnTo>
                    <a:pt x="790" y="150"/>
                  </a:lnTo>
                  <a:lnTo>
                    <a:pt x="790" y="146"/>
                  </a:lnTo>
                  <a:lnTo>
                    <a:pt x="794" y="146"/>
                  </a:lnTo>
                  <a:lnTo>
                    <a:pt x="798" y="146"/>
                  </a:lnTo>
                  <a:lnTo>
                    <a:pt x="802" y="146"/>
                  </a:lnTo>
                  <a:lnTo>
                    <a:pt x="806" y="146"/>
                  </a:lnTo>
                  <a:lnTo>
                    <a:pt x="802" y="146"/>
                  </a:lnTo>
                  <a:lnTo>
                    <a:pt x="798" y="146"/>
                  </a:lnTo>
                  <a:lnTo>
                    <a:pt x="794" y="146"/>
                  </a:lnTo>
                  <a:lnTo>
                    <a:pt x="794" y="142"/>
                  </a:lnTo>
                  <a:lnTo>
                    <a:pt x="798" y="142"/>
                  </a:lnTo>
                  <a:lnTo>
                    <a:pt x="794" y="142"/>
                  </a:lnTo>
                  <a:lnTo>
                    <a:pt x="794" y="138"/>
                  </a:lnTo>
                  <a:lnTo>
                    <a:pt x="794" y="136"/>
                  </a:lnTo>
                  <a:lnTo>
                    <a:pt x="798" y="136"/>
                  </a:lnTo>
                  <a:lnTo>
                    <a:pt x="794" y="138"/>
                  </a:lnTo>
                  <a:lnTo>
                    <a:pt x="794" y="142"/>
                  </a:lnTo>
                  <a:lnTo>
                    <a:pt x="790" y="142"/>
                  </a:lnTo>
                  <a:lnTo>
                    <a:pt x="790" y="146"/>
                  </a:lnTo>
                  <a:lnTo>
                    <a:pt x="786" y="150"/>
                  </a:lnTo>
                  <a:lnTo>
                    <a:pt x="782" y="150"/>
                  </a:lnTo>
                  <a:lnTo>
                    <a:pt x="778" y="150"/>
                  </a:lnTo>
                  <a:lnTo>
                    <a:pt x="776" y="150"/>
                  </a:lnTo>
                  <a:lnTo>
                    <a:pt x="776" y="146"/>
                  </a:lnTo>
                  <a:lnTo>
                    <a:pt x="778" y="146"/>
                  </a:lnTo>
                  <a:lnTo>
                    <a:pt x="778" y="142"/>
                  </a:lnTo>
                  <a:lnTo>
                    <a:pt x="776" y="142"/>
                  </a:lnTo>
                  <a:lnTo>
                    <a:pt x="776" y="146"/>
                  </a:lnTo>
                  <a:lnTo>
                    <a:pt x="772" y="146"/>
                  </a:lnTo>
                  <a:lnTo>
                    <a:pt x="768" y="146"/>
                  </a:lnTo>
                  <a:lnTo>
                    <a:pt x="768" y="150"/>
                  </a:lnTo>
                  <a:lnTo>
                    <a:pt x="764" y="150"/>
                  </a:lnTo>
                  <a:lnTo>
                    <a:pt x="760" y="150"/>
                  </a:lnTo>
                  <a:lnTo>
                    <a:pt x="756" y="150"/>
                  </a:lnTo>
                  <a:lnTo>
                    <a:pt x="756" y="146"/>
                  </a:lnTo>
                  <a:lnTo>
                    <a:pt x="760" y="146"/>
                  </a:lnTo>
                  <a:lnTo>
                    <a:pt x="756" y="146"/>
                  </a:lnTo>
                  <a:lnTo>
                    <a:pt x="756" y="142"/>
                  </a:lnTo>
                  <a:lnTo>
                    <a:pt x="756" y="138"/>
                  </a:lnTo>
                  <a:lnTo>
                    <a:pt x="760" y="138"/>
                  </a:lnTo>
                  <a:lnTo>
                    <a:pt x="760" y="136"/>
                  </a:lnTo>
                  <a:lnTo>
                    <a:pt x="764" y="136"/>
                  </a:lnTo>
                  <a:lnTo>
                    <a:pt x="760" y="136"/>
                  </a:lnTo>
                  <a:lnTo>
                    <a:pt x="764" y="132"/>
                  </a:lnTo>
                  <a:lnTo>
                    <a:pt x="768" y="128"/>
                  </a:lnTo>
                  <a:lnTo>
                    <a:pt x="772" y="128"/>
                  </a:lnTo>
                  <a:lnTo>
                    <a:pt x="776" y="128"/>
                  </a:lnTo>
                  <a:lnTo>
                    <a:pt x="778" y="128"/>
                  </a:lnTo>
                  <a:lnTo>
                    <a:pt x="782" y="128"/>
                  </a:lnTo>
                  <a:lnTo>
                    <a:pt x="786" y="128"/>
                  </a:lnTo>
                  <a:lnTo>
                    <a:pt x="786" y="124"/>
                  </a:lnTo>
                  <a:lnTo>
                    <a:pt x="790" y="124"/>
                  </a:lnTo>
                  <a:lnTo>
                    <a:pt x="794" y="128"/>
                  </a:lnTo>
                  <a:lnTo>
                    <a:pt x="798" y="128"/>
                  </a:lnTo>
                  <a:lnTo>
                    <a:pt x="802" y="128"/>
                  </a:lnTo>
                  <a:lnTo>
                    <a:pt x="806" y="128"/>
                  </a:lnTo>
                  <a:lnTo>
                    <a:pt x="808" y="128"/>
                  </a:lnTo>
                  <a:lnTo>
                    <a:pt x="812" y="128"/>
                  </a:lnTo>
                  <a:lnTo>
                    <a:pt x="816" y="128"/>
                  </a:lnTo>
                  <a:lnTo>
                    <a:pt x="816" y="132"/>
                  </a:lnTo>
                  <a:lnTo>
                    <a:pt x="820" y="132"/>
                  </a:lnTo>
                  <a:lnTo>
                    <a:pt x="824" y="132"/>
                  </a:lnTo>
                  <a:lnTo>
                    <a:pt x="828" y="136"/>
                  </a:lnTo>
                  <a:lnTo>
                    <a:pt x="832" y="136"/>
                  </a:lnTo>
                  <a:lnTo>
                    <a:pt x="828" y="136"/>
                  </a:lnTo>
                  <a:lnTo>
                    <a:pt x="828" y="132"/>
                  </a:lnTo>
                  <a:lnTo>
                    <a:pt x="832" y="132"/>
                  </a:lnTo>
                  <a:lnTo>
                    <a:pt x="828" y="132"/>
                  </a:lnTo>
                  <a:lnTo>
                    <a:pt x="824" y="132"/>
                  </a:lnTo>
                  <a:lnTo>
                    <a:pt x="820" y="132"/>
                  </a:lnTo>
                  <a:lnTo>
                    <a:pt x="820" y="128"/>
                  </a:lnTo>
                  <a:lnTo>
                    <a:pt x="816" y="128"/>
                  </a:lnTo>
                  <a:lnTo>
                    <a:pt x="820" y="128"/>
                  </a:lnTo>
                  <a:lnTo>
                    <a:pt x="824" y="128"/>
                  </a:lnTo>
                  <a:lnTo>
                    <a:pt x="828" y="128"/>
                  </a:lnTo>
                  <a:lnTo>
                    <a:pt x="832" y="128"/>
                  </a:lnTo>
                  <a:lnTo>
                    <a:pt x="834" y="128"/>
                  </a:lnTo>
                  <a:lnTo>
                    <a:pt x="838" y="128"/>
                  </a:lnTo>
                  <a:lnTo>
                    <a:pt x="834" y="128"/>
                  </a:lnTo>
                  <a:lnTo>
                    <a:pt x="838" y="128"/>
                  </a:lnTo>
                  <a:lnTo>
                    <a:pt x="838" y="124"/>
                  </a:lnTo>
                  <a:lnTo>
                    <a:pt x="842" y="124"/>
                  </a:lnTo>
                  <a:lnTo>
                    <a:pt x="842" y="120"/>
                  </a:lnTo>
                  <a:lnTo>
                    <a:pt x="838" y="120"/>
                  </a:lnTo>
                  <a:lnTo>
                    <a:pt x="834" y="124"/>
                  </a:lnTo>
                  <a:lnTo>
                    <a:pt x="832" y="124"/>
                  </a:lnTo>
                  <a:lnTo>
                    <a:pt x="832" y="128"/>
                  </a:lnTo>
                  <a:lnTo>
                    <a:pt x="828" y="128"/>
                  </a:lnTo>
                  <a:lnTo>
                    <a:pt x="824" y="128"/>
                  </a:lnTo>
                  <a:lnTo>
                    <a:pt x="824" y="124"/>
                  </a:lnTo>
                  <a:lnTo>
                    <a:pt x="820" y="124"/>
                  </a:lnTo>
                  <a:lnTo>
                    <a:pt x="816" y="124"/>
                  </a:lnTo>
                  <a:lnTo>
                    <a:pt x="812" y="124"/>
                  </a:lnTo>
                  <a:lnTo>
                    <a:pt x="808" y="124"/>
                  </a:lnTo>
                  <a:lnTo>
                    <a:pt x="806" y="124"/>
                  </a:lnTo>
                  <a:lnTo>
                    <a:pt x="802" y="124"/>
                  </a:lnTo>
                  <a:lnTo>
                    <a:pt x="798" y="124"/>
                  </a:lnTo>
                  <a:lnTo>
                    <a:pt x="794" y="124"/>
                  </a:lnTo>
                  <a:lnTo>
                    <a:pt x="794" y="120"/>
                  </a:lnTo>
                  <a:lnTo>
                    <a:pt x="798" y="120"/>
                  </a:lnTo>
                  <a:lnTo>
                    <a:pt x="806" y="120"/>
                  </a:lnTo>
                  <a:lnTo>
                    <a:pt x="808" y="120"/>
                  </a:lnTo>
                  <a:lnTo>
                    <a:pt x="808" y="124"/>
                  </a:lnTo>
                  <a:lnTo>
                    <a:pt x="812" y="124"/>
                  </a:lnTo>
                  <a:lnTo>
                    <a:pt x="816" y="120"/>
                  </a:lnTo>
                  <a:lnTo>
                    <a:pt x="812" y="120"/>
                  </a:lnTo>
                  <a:lnTo>
                    <a:pt x="808" y="120"/>
                  </a:lnTo>
                  <a:lnTo>
                    <a:pt x="806" y="120"/>
                  </a:lnTo>
                  <a:lnTo>
                    <a:pt x="806" y="116"/>
                  </a:lnTo>
                  <a:lnTo>
                    <a:pt x="802" y="116"/>
                  </a:lnTo>
                  <a:lnTo>
                    <a:pt x="802" y="112"/>
                  </a:lnTo>
                  <a:lnTo>
                    <a:pt x="798" y="112"/>
                  </a:lnTo>
                  <a:lnTo>
                    <a:pt x="798" y="108"/>
                  </a:lnTo>
                  <a:lnTo>
                    <a:pt x="794" y="108"/>
                  </a:lnTo>
                  <a:lnTo>
                    <a:pt x="790" y="106"/>
                  </a:lnTo>
                  <a:lnTo>
                    <a:pt x="786" y="106"/>
                  </a:lnTo>
                  <a:lnTo>
                    <a:pt x="786" y="102"/>
                  </a:lnTo>
                  <a:lnTo>
                    <a:pt x="782" y="102"/>
                  </a:lnTo>
                  <a:lnTo>
                    <a:pt x="778" y="102"/>
                  </a:lnTo>
                  <a:lnTo>
                    <a:pt x="776" y="102"/>
                  </a:lnTo>
                  <a:lnTo>
                    <a:pt x="772" y="102"/>
                  </a:lnTo>
                  <a:lnTo>
                    <a:pt x="772" y="98"/>
                  </a:lnTo>
                  <a:lnTo>
                    <a:pt x="772" y="94"/>
                  </a:lnTo>
                  <a:lnTo>
                    <a:pt x="776" y="94"/>
                  </a:lnTo>
                  <a:lnTo>
                    <a:pt x="778" y="94"/>
                  </a:lnTo>
                  <a:lnTo>
                    <a:pt x="778" y="98"/>
                  </a:lnTo>
                  <a:lnTo>
                    <a:pt x="782" y="98"/>
                  </a:lnTo>
                  <a:lnTo>
                    <a:pt x="786" y="98"/>
                  </a:lnTo>
                  <a:lnTo>
                    <a:pt x="782" y="94"/>
                  </a:lnTo>
                  <a:lnTo>
                    <a:pt x="776" y="94"/>
                  </a:lnTo>
                  <a:lnTo>
                    <a:pt x="772" y="94"/>
                  </a:lnTo>
                  <a:lnTo>
                    <a:pt x="768" y="94"/>
                  </a:lnTo>
                  <a:lnTo>
                    <a:pt x="768" y="90"/>
                  </a:lnTo>
                  <a:lnTo>
                    <a:pt x="772" y="86"/>
                  </a:lnTo>
                  <a:lnTo>
                    <a:pt x="776" y="82"/>
                  </a:lnTo>
                  <a:lnTo>
                    <a:pt x="778" y="82"/>
                  </a:lnTo>
                  <a:lnTo>
                    <a:pt x="782" y="86"/>
                  </a:lnTo>
                  <a:lnTo>
                    <a:pt x="786" y="86"/>
                  </a:lnTo>
                  <a:lnTo>
                    <a:pt x="790" y="86"/>
                  </a:lnTo>
                  <a:lnTo>
                    <a:pt x="794" y="86"/>
                  </a:lnTo>
                  <a:lnTo>
                    <a:pt x="798" y="86"/>
                  </a:lnTo>
                  <a:lnTo>
                    <a:pt x="802" y="86"/>
                  </a:lnTo>
                  <a:lnTo>
                    <a:pt x="806" y="86"/>
                  </a:lnTo>
                  <a:lnTo>
                    <a:pt x="808" y="86"/>
                  </a:lnTo>
                  <a:lnTo>
                    <a:pt x="812" y="86"/>
                  </a:lnTo>
                  <a:lnTo>
                    <a:pt x="812" y="90"/>
                  </a:lnTo>
                  <a:lnTo>
                    <a:pt x="816" y="90"/>
                  </a:lnTo>
                  <a:lnTo>
                    <a:pt x="820" y="90"/>
                  </a:lnTo>
                  <a:lnTo>
                    <a:pt x="820" y="94"/>
                  </a:lnTo>
                  <a:lnTo>
                    <a:pt x="824" y="94"/>
                  </a:lnTo>
                  <a:lnTo>
                    <a:pt x="828" y="94"/>
                  </a:lnTo>
                  <a:lnTo>
                    <a:pt x="832" y="98"/>
                  </a:lnTo>
                  <a:lnTo>
                    <a:pt x="834" y="98"/>
                  </a:lnTo>
                  <a:lnTo>
                    <a:pt x="834" y="102"/>
                  </a:lnTo>
                  <a:lnTo>
                    <a:pt x="838" y="102"/>
                  </a:lnTo>
                  <a:lnTo>
                    <a:pt x="838" y="106"/>
                  </a:lnTo>
                  <a:lnTo>
                    <a:pt x="842" y="106"/>
                  </a:lnTo>
                  <a:lnTo>
                    <a:pt x="846" y="106"/>
                  </a:lnTo>
                  <a:lnTo>
                    <a:pt x="850" y="106"/>
                  </a:lnTo>
                  <a:lnTo>
                    <a:pt x="854" y="106"/>
                  </a:lnTo>
                  <a:lnTo>
                    <a:pt x="858" y="106"/>
                  </a:lnTo>
                  <a:lnTo>
                    <a:pt x="862" y="106"/>
                  </a:lnTo>
                  <a:lnTo>
                    <a:pt x="864" y="106"/>
                  </a:lnTo>
                  <a:lnTo>
                    <a:pt x="864" y="102"/>
                  </a:lnTo>
                  <a:lnTo>
                    <a:pt x="862" y="102"/>
                  </a:lnTo>
                  <a:lnTo>
                    <a:pt x="858" y="102"/>
                  </a:lnTo>
                  <a:lnTo>
                    <a:pt x="858" y="106"/>
                  </a:lnTo>
                  <a:lnTo>
                    <a:pt x="854" y="106"/>
                  </a:lnTo>
                  <a:lnTo>
                    <a:pt x="850" y="106"/>
                  </a:lnTo>
                  <a:lnTo>
                    <a:pt x="846" y="102"/>
                  </a:lnTo>
                  <a:lnTo>
                    <a:pt x="842" y="102"/>
                  </a:lnTo>
                  <a:lnTo>
                    <a:pt x="838" y="98"/>
                  </a:lnTo>
                  <a:lnTo>
                    <a:pt x="842" y="98"/>
                  </a:lnTo>
                  <a:lnTo>
                    <a:pt x="842" y="94"/>
                  </a:lnTo>
                  <a:lnTo>
                    <a:pt x="838" y="94"/>
                  </a:lnTo>
                  <a:lnTo>
                    <a:pt x="834" y="94"/>
                  </a:lnTo>
                  <a:lnTo>
                    <a:pt x="832" y="94"/>
                  </a:lnTo>
                  <a:lnTo>
                    <a:pt x="828" y="94"/>
                  </a:lnTo>
                  <a:lnTo>
                    <a:pt x="824" y="90"/>
                  </a:lnTo>
                  <a:lnTo>
                    <a:pt x="820" y="86"/>
                  </a:lnTo>
                  <a:lnTo>
                    <a:pt x="816" y="86"/>
                  </a:lnTo>
                  <a:lnTo>
                    <a:pt x="816" y="82"/>
                  </a:lnTo>
                  <a:lnTo>
                    <a:pt x="820" y="82"/>
                  </a:lnTo>
                  <a:lnTo>
                    <a:pt x="824" y="82"/>
                  </a:lnTo>
                  <a:lnTo>
                    <a:pt x="828" y="82"/>
                  </a:lnTo>
                  <a:lnTo>
                    <a:pt x="832" y="82"/>
                  </a:lnTo>
                  <a:lnTo>
                    <a:pt x="834" y="82"/>
                  </a:lnTo>
                  <a:lnTo>
                    <a:pt x="838" y="82"/>
                  </a:lnTo>
                  <a:lnTo>
                    <a:pt x="842" y="82"/>
                  </a:lnTo>
                  <a:lnTo>
                    <a:pt x="846" y="82"/>
                  </a:lnTo>
                  <a:lnTo>
                    <a:pt x="850" y="82"/>
                  </a:lnTo>
                  <a:lnTo>
                    <a:pt x="850" y="78"/>
                  </a:lnTo>
                  <a:lnTo>
                    <a:pt x="854" y="78"/>
                  </a:lnTo>
                  <a:lnTo>
                    <a:pt x="858" y="78"/>
                  </a:lnTo>
                  <a:lnTo>
                    <a:pt x="862" y="78"/>
                  </a:lnTo>
                  <a:lnTo>
                    <a:pt x="864" y="78"/>
                  </a:lnTo>
                  <a:lnTo>
                    <a:pt x="868" y="78"/>
                  </a:lnTo>
                  <a:lnTo>
                    <a:pt x="872" y="78"/>
                  </a:lnTo>
                  <a:lnTo>
                    <a:pt x="876" y="78"/>
                  </a:lnTo>
                  <a:lnTo>
                    <a:pt x="880" y="78"/>
                  </a:lnTo>
                  <a:lnTo>
                    <a:pt x="884" y="78"/>
                  </a:lnTo>
                  <a:lnTo>
                    <a:pt x="888" y="78"/>
                  </a:lnTo>
                  <a:lnTo>
                    <a:pt x="890" y="78"/>
                  </a:lnTo>
                  <a:lnTo>
                    <a:pt x="890" y="76"/>
                  </a:lnTo>
                  <a:lnTo>
                    <a:pt x="888" y="76"/>
                  </a:lnTo>
                  <a:lnTo>
                    <a:pt x="880" y="76"/>
                  </a:lnTo>
                  <a:lnTo>
                    <a:pt x="876" y="76"/>
                  </a:lnTo>
                  <a:lnTo>
                    <a:pt x="872" y="76"/>
                  </a:lnTo>
                  <a:lnTo>
                    <a:pt x="868" y="76"/>
                  </a:lnTo>
                  <a:lnTo>
                    <a:pt x="864" y="76"/>
                  </a:lnTo>
                  <a:lnTo>
                    <a:pt x="868" y="76"/>
                  </a:lnTo>
                  <a:lnTo>
                    <a:pt x="872" y="76"/>
                  </a:lnTo>
                  <a:lnTo>
                    <a:pt x="876" y="72"/>
                  </a:lnTo>
                  <a:lnTo>
                    <a:pt x="880" y="72"/>
                  </a:lnTo>
                  <a:lnTo>
                    <a:pt x="884" y="72"/>
                  </a:lnTo>
                  <a:lnTo>
                    <a:pt x="888" y="72"/>
                  </a:lnTo>
                  <a:lnTo>
                    <a:pt x="890" y="72"/>
                  </a:lnTo>
                  <a:lnTo>
                    <a:pt x="894" y="72"/>
                  </a:lnTo>
                  <a:lnTo>
                    <a:pt x="902" y="68"/>
                  </a:lnTo>
                  <a:lnTo>
                    <a:pt x="906" y="68"/>
                  </a:lnTo>
                  <a:lnTo>
                    <a:pt x="910" y="68"/>
                  </a:lnTo>
                  <a:lnTo>
                    <a:pt x="914" y="68"/>
                  </a:lnTo>
                  <a:lnTo>
                    <a:pt x="910" y="68"/>
                  </a:lnTo>
                  <a:lnTo>
                    <a:pt x="906" y="68"/>
                  </a:lnTo>
                  <a:lnTo>
                    <a:pt x="902" y="68"/>
                  </a:lnTo>
                  <a:lnTo>
                    <a:pt x="898" y="68"/>
                  </a:lnTo>
                  <a:lnTo>
                    <a:pt x="894" y="68"/>
                  </a:lnTo>
                  <a:lnTo>
                    <a:pt x="890" y="68"/>
                  </a:lnTo>
                  <a:lnTo>
                    <a:pt x="884" y="68"/>
                  </a:lnTo>
                  <a:lnTo>
                    <a:pt x="880" y="68"/>
                  </a:lnTo>
                  <a:lnTo>
                    <a:pt x="876" y="68"/>
                  </a:lnTo>
                  <a:lnTo>
                    <a:pt x="876" y="64"/>
                  </a:lnTo>
                  <a:lnTo>
                    <a:pt x="880" y="64"/>
                  </a:lnTo>
                  <a:lnTo>
                    <a:pt x="884" y="64"/>
                  </a:lnTo>
                  <a:lnTo>
                    <a:pt x="884" y="60"/>
                  </a:lnTo>
                  <a:lnTo>
                    <a:pt x="888" y="60"/>
                  </a:lnTo>
                  <a:lnTo>
                    <a:pt x="890" y="56"/>
                  </a:lnTo>
                  <a:lnTo>
                    <a:pt x="894" y="56"/>
                  </a:lnTo>
                  <a:lnTo>
                    <a:pt x="898" y="56"/>
                  </a:lnTo>
                  <a:lnTo>
                    <a:pt x="902" y="52"/>
                  </a:lnTo>
                  <a:lnTo>
                    <a:pt x="906" y="52"/>
                  </a:lnTo>
                  <a:lnTo>
                    <a:pt x="910" y="52"/>
                  </a:lnTo>
                  <a:lnTo>
                    <a:pt x="906" y="52"/>
                  </a:lnTo>
                  <a:lnTo>
                    <a:pt x="902" y="52"/>
                  </a:lnTo>
                  <a:lnTo>
                    <a:pt x="898" y="52"/>
                  </a:lnTo>
                  <a:lnTo>
                    <a:pt x="894" y="52"/>
                  </a:lnTo>
                  <a:lnTo>
                    <a:pt x="890" y="56"/>
                  </a:lnTo>
                  <a:lnTo>
                    <a:pt x="888" y="56"/>
                  </a:lnTo>
                  <a:lnTo>
                    <a:pt x="884" y="56"/>
                  </a:lnTo>
                  <a:lnTo>
                    <a:pt x="884" y="60"/>
                  </a:lnTo>
                  <a:lnTo>
                    <a:pt x="880" y="60"/>
                  </a:lnTo>
                  <a:lnTo>
                    <a:pt x="876" y="60"/>
                  </a:lnTo>
                  <a:lnTo>
                    <a:pt x="872" y="60"/>
                  </a:lnTo>
                  <a:lnTo>
                    <a:pt x="868" y="60"/>
                  </a:lnTo>
                  <a:lnTo>
                    <a:pt x="872" y="60"/>
                  </a:lnTo>
                  <a:lnTo>
                    <a:pt x="876" y="60"/>
                  </a:lnTo>
                  <a:lnTo>
                    <a:pt x="876" y="64"/>
                  </a:lnTo>
                  <a:lnTo>
                    <a:pt x="872" y="64"/>
                  </a:lnTo>
                  <a:lnTo>
                    <a:pt x="876" y="64"/>
                  </a:lnTo>
                  <a:lnTo>
                    <a:pt x="872" y="68"/>
                  </a:lnTo>
                  <a:lnTo>
                    <a:pt x="868" y="72"/>
                  </a:lnTo>
                  <a:lnTo>
                    <a:pt x="864" y="72"/>
                  </a:lnTo>
                  <a:lnTo>
                    <a:pt x="862" y="72"/>
                  </a:lnTo>
                  <a:lnTo>
                    <a:pt x="858" y="72"/>
                  </a:lnTo>
                  <a:lnTo>
                    <a:pt x="854" y="72"/>
                  </a:lnTo>
                  <a:lnTo>
                    <a:pt x="854" y="76"/>
                  </a:lnTo>
                  <a:lnTo>
                    <a:pt x="850" y="76"/>
                  </a:lnTo>
                  <a:lnTo>
                    <a:pt x="842" y="76"/>
                  </a:lnTo>
                  <a:lnTo>
                    <a:pt x="838" y="76"/>
                  </a:lnTo>
                  <a:lnTo>
                    <a:pt x="834" y="76"/>
                  </a:lnTo>
                  <a:lnTo>
                    <a:pt x="828" y="78"/>
                  </a:lnTo>
                  <a:lnTo>
                    <a:pt x="824" y="78"/>
                  </a:lnTo>
                  <a:lnTo>
                    <a:pt x="820" y="78"/>
                  </a:lnTo>
                  <a:lnTo>
                    <a:pt x="820" y="78"/>
                  </a:lnTo>
                  <a:lnTo>
                    <a:pt x="820" y="7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62" name="Freeform 69">
              <a:extLst>
                <a:ext uri="{FF2B5EF4-FFF2-40B4-BE49-F238E27FC236}">
                  <a16:creationId xmlns:a16="http://schemas.microsoft.com/office/drawing/2014/main" id="{083C04E9-B542-F906-35ED-833BA926CEE7}"/>
                </a:ext>
              </a:extLst>
            </p:cNvPr>
            <p:cNvSpPr>
              <a:spLocks/>
            </p:cNvSpPr>
            <p:nvPr/>
          </p:nvSpPr>
          <p:spPr bwMode="auto">
            <a:xfrm>
              <a:off x="2466975" y="4254568"/>
              <a:ext cx="76200" cy="88900"/>
            </a:xfrm>
            <a:custGeom>
              <a:avLst/>
              <a:gdLst>
                <a:gd name="T0" fmla="*/ 6 w 48"/>
                <a:gd name="T1" fmla="*/ 22 h 56"/>
                <a:gd name="T2" fmla="*/ 2 w 48"/>
                <a:gd name="T3" fmla="*/ 22 h 56"/>
                <a:gd name="T4" fmla="*/ 2 w 48"/>
                <a:gd name="T5" fmla="*/ 18 h 56"/>
                <a:gd name="T6" fmla="*/ 0 w 48"/>
                <a:gd name="T7" fmla="*/ 16 h 56"/>
                <a:gd name="T8" fmla="*/ 2 w 48"/>
                <a:gd name="T9" fmla="*/ 12 h 56"/>
                <a:gd name="T10" fmla="*/ 0 w 48"/>
                <a:gd name="T11" fmla="*/ 8 h 56"/>
                <a:gd name="T12" fmla="*/ 0 w 48"/>
                <a:gd name="T13" fmla="*/ 4 h 56"/>
                <a:gd name="T14" fmla="*/ 2 w 48"/>
                <a:gd name="T15" fmla="*/ 4 h 56"/>
                <a:gd name="T16" fmla="*/ 2 w 48"/>
                <a:gd name="T17" fmla="*/ 0 h 56"/>
                <a:gd name="T18" fmla="*/ 6 w 48"/>
                <a:gd name="T19" fmla="*/ 4 h 56"/>
                <a:gd name="T20" fmla="*/ 10 w 48"/>
                <a:gd name="T21" fmla="*/ 4 h 56"/>
                <a:gd name="T22" fmla="*/ 18 w 48"/>
                <a:gd name="T23" fmla="*/ 4 h 56"/>
                <a:gd name="T24" fmla="*/ 26 w 48"/>
                <a:gd name="T25" fmla="*/ 8 h 56"/>
                <a:gd name="T26" fmla="*/ 26 w 48"/>
                <a:gd name="T27" fmla="*/ 8 h 56"/>
                <a:gd name="T28" fmla="*/ 28 w 48"/>
                <a:gd name="T29" fmla="*/ 8 h 56"/>
                <a:gd name="T30" fmla="*/ 28 w 48"/>
                <a:gd name="T31" fmla="*/ 8 h 56"/>
                <a:gd name="T32" fmla="*/ 32 w 48"/>
                <a:gd name="T33" fmla="*/ 4 h 56"/>
                <a:gd name="T34" fmla="*/ 32 w 48"/>
                <a:gd name="T35" fmla="*/ 8 h 56"/>
                <a:gd name="T36" fmla="*/ 32 w 48"/>
                <a:gd name="T37" fmla="*/ 8 h 56"/>
                <a:gd name="T38" fmla="*/ 36 w 48"/>
                <a:gd name="T39" fmla="*/ 16 h 56"/>
                <a:gd name="T40" fmla="*/ 40 w 48"/>
                <a:gd name="T41" fmla="*/ 22 h 56"/>
                <a:gd name="T42" fmla="*/ 44 w 48"/>
                <a:gd name="T43" fmla="*/ 26 h 56"/>
                <a:gd name="T44" fmla="*/ 48 w 48"/>
                <a:gd name="T45" fmla="*/ 30 h 56"/>
                <a:gd name="T46" fmla="*/ 44 w 48"/>
                <a:gd name="T47" fmla="*/ 30 h 56"/>
                <a:gd name="T48" fmla="*/ 44 w 48"/>
                <a:gd name="T49" fmla="*/ 26 h 56"/>
                <a:gd name="T50" fmla="*/ 40 w 48"/>
                <a:gd name="T51" fmla="*/ 38 h 56"/>
                <a:gd name="T52" fmla="*/ 44 w 48"/>
                <a:gd name="T53" fmla="*/ 40 h 56"/>
                <a:gd name="T54" fmla="*/ 40 w 48"/>
                <a:gd name="T55" fmla="*/ 40 h 56"/>
                <a:gd name="T56" fmla="*/ 40 w 48"/>
                <a:gd name="T57" fmla="*/ 44 h 56"/>
                <a:gd name="T58" fmla="*/ 40 w 48"/>
                <a:gd name="T59" fmla="*/ 48 h 56"/>
                <a:gd name="T60" fmla="*/ 40 w 48"/>
                <a:gd name="T61" fmla="*/ 48 h 56"/>
                <a:gd name="T62" fmla="*/ 40 w 48"/>
                <a:gd name="T63" fmla="*/ 52 h 56"/>
                <a:gd name="T64" fmla="*/ 40 w 48"/>
                <a:gd name="T65" fmla="*/ 56 h 56"/>
                <a:gd name="T66" fmla="*/ 40 w 48"/>
                <a:gd name="T67" fmla="*/ 52 h 56"/>
                <a:gd name="T68" fmla="*/ 36 w 48"/>
                <a:gd name="T69" fmla="*/ 48 h 56"/>
                <a:gd name="T70" fmla="*/ 36 w 48"/>
                <a:gd name="T71" fmla="*/ 44 h 56"/>
                <a:gd name="T72" fmla="*/ 36 w 48"/>
                <a:gd name="T73" fmla="*/ 40 h 56"/>
                <a:gd name="T74" fmla="*/ 32 w 48"/>
                <a:gd name="T75" fmla="*/ 44 h 56"/>
                <a:gd name="T76" fmla="*/ 36 w 48"/>
                <a:gd name="T77" fmla="*/ 44 h 56"/>
                <a:gd name="T78" fmla="*/ 36 w 48"/>
                <a:gd name="T79" fmla="*/ 48 h 56"/>
                <a:gd name="T80" fmla="*/ 36 w 48"/>
                <a:gd name="T81" fmla="*/ 48 h 56"/>
                <a:gd name="T82" fmla="*/ 32 w 48"/>
                <a:gd name="T83" fmla="*/ 48 h 56"/>
                <a:gd name="T84" fmla="*/ 28 w 48"/>
                <a:gd name="T85" fmla="*/ 44 h 56"/>
                <a:gd name="T86" fmla="*/ 32 w 48"/>
                <a:gd name="T87" fmla="*/ 38 h 56"/>
                <a:gd name="T88" fmla="*/ 28 w 48"/>
                <a:gd name="T89" fmla="*/ 34 h 56"/>
                <a:gd name="T90" fmla="*/ 26 w 48"/>
                <a:gd name="T91" fmla="*/ 30 h 56"/>
                <a:gd name="T92" fmla="*/ 22 w 48"/>
                <a:gd name="T93" fmla="*/ 30 h 56"/>
                <a:gd name="T94" fmla="*/ 18 w 48"/>
                <a:gd name="T95" fmla="*/ 26 h 56"/>
                <a:gd name="T96" fmla="*/ 18 w 48"/>
                <a:gd name="T97" fmla="*/ 26 h 56"/>
                <a:gd name="T98" fmla="*/ 14 w 48"/>
                <a:gd name="T99" fmla="*/ 22 h 56"/>
                <a:gd name="T100" fmla="*/ 10 w 48"/>
                <a:gd name="T101" fmla="*/ 18 h 56"/>
                <a:gd name="T102" fmla="*/ 10 w 48"/>
                <a:gd name="T103" fmla="*/ 18 h 56"/>
                <a:gd name="T104" fmla="*/ 10 w 48"/>
                <a:gd name="T105" fmla="*/ 18 h 56"/>
                <a:gd name="T106" fmla="*/ 14 w 48"/>
                <a:gd name="T107" fmla="*/ 22 h 56"/>
                <a:gd name="T108" fmla="*/ 10 w 48"/>
                <a:gd name="T109"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56">
                  <a:moveTo>
                    <a:pt x="10" y="26"/>
                  </a:moveTo>
                  <a:lnTo>
                    <a:pt x="6" y="26"/>
                  </a:lnTo>
                  <a:lnTo>
                    <a:pt x="6" y="22"/>
                  </a:lnTo>
                  <a:lnTo>
                    <a:pt x="6" y="22"/>
                  </a:lnTo>
                  <a:lnTo>
                    <a:pt x="6" y="22"/>
                  </a:lnTo>
                  <a:lnTo>
                    <a:pt x="2" y="22"/>
                  </a:lnTo>
                  <a:lnTo>
                    <a:pt x="2" y="22"/>
                  </a:lnTo>
                  <a:lnTo>
                    <a:pt x="2" y="22"/>
                  </a:lnTo>
                  <a:lnTo>
                    <a:pt x="2" y="22"/>
                  </a:lnTo>
                  <a:lnTo>
                    <a:pt x="2" y="22"/>
                  </a:lnTo>
                  <a:lnTo>
                    <a:pt x="2" y="22"/>
                  </a:lnTo>
                  <a:lnTo>
                    <a:pt x="2" y="18"/>
                  </a:lnTo>
                  <a:lnTo>
                    <a:pt x="2" y="18"/>
                  </a:lnTo>
                  <a:lnTo>
                    <a:pt x="0" y="18"/>
                  </a:lnTo>
                  <a:lnTo>
                    <a:pt x="0" y="18"/>
                  </a:lnTo>
                  <a:lnTo>
                    <a:pt x="0" y="16"/>
                  </a:lnTo>
                  <a:lnTo>
                    <a:pt x="0" y="16"/>
                  </a:lnTo>
                  <a:lnTo>
                    <a:pt x="0" y="16"/>
                  </a:lnTo>
                  <a:lnTo>
                    <a:pt x="2" y="12"/>
                  </a:lnTo>
                  <a:lnTo>
                    <a:pt x="2" y="12"/>
                  </a:lnTo>
                  <a:lnTo>
                    <a:pt x="2" y="8"/>
                  </a:lnTo>
                  <a:lnTo>
                    <a:pt x="2" y="8"/>
                  </a:lnTo>
                  <a:lnTo>
                    <a:pt x="2" y="8"/>
                  </a:lnTo>
                  <a:lnTo>
                    <a:pt x="0" y="8"/>
                  </a:lnTo>
                  <a:lnTo>
                    <a:pt x="0" y="4"/>
                  </a:lnTo>
                  <a:lnTo>
                    <a:pt x="0" y="4"/>
                  </a:lnTo>
                  <a:lnTo>
                    <a:pt x="0" y="4"/>
                  </a:lnTo>
                  <a:lnTo>
                    <a:pt x="0" y="4"/>
                  </a:lnTo>
                  <a:lnTo>
                    <a:pt x="2" y="4"/>
                  </a:lnTo>
                  <a:lnTo>
                    <a:pt x="2" y="4"/>
                  </a:lnTo>
                  <a:lnTo>
                    <a:pt x="2" y="4"/>
                  </a:lnTo>
                  <a:lnTo>
                    <a:pt x="2" y="4"/>
                  </a:lnTo>
                  <a:lnTo>
                    <a:pt x="2" y="4"/>
                  </a:lnTo>
                  <a:lnTo>
                    <a:pt x="2" y="4"/>
                  </a:lnTo>
                  <a:lnTo>
                    <a:pt x="2" y="0"/>
                  </a:lnTo>
                  <a:lnTo>
                    <a:pt x="2" y="0"/>
                  </a:lnTo>
                  <a:lnTo>
                    <a:pt x="2" y="0"/>
                  </a:lnTo>
                  <a:lnTo>
                    <a:pt x="6" y="0"/>
                  </a:lnTo>
                  <a:lnTo>
                    <a:pt x="6" y="0"/>
                  </a:lnTo>
                  <a:lnTo>
                    <a:pt x="6" y="4"/>
                  </a:lnTo>
                  <a:lnTo>
                    <a:pt x="10" y="4"/>
                  </a:lnTo>
                  <a:lnTo>
                    <a:pt x="10" y="4"/>
                  </a:lnTo>
                  <a:lnTo>
                    <a:pt x="10" y="4"/>
                  </a:lnTo>
                  <a:lnTo>
                    <a:pt x="10" y="4"/>
                  </a:lnTo>
                  <a:lnTo>
                    <a:pt x="10" y="4"/>
                  </a:lnTo>
                  <a:lnTo>
                    <a:pt x="10" y="4"/>
                  </a:lnTo>
                  <a:lnTo>
                    <a:pt x="14" y="4"/>
                  </a:lnTo>
                  <a:lnTo>
                    <a:pt x="18" y="4"/>
                  </a:lnTo>
                  <a:lnTo>
                    <a:pt x="22" y="4"/>
                  </a:lnTo>
                  <a:lnTo>
                    <a:pt x="22" y="4"/>
                  </a:lnTo>
                  <a:lnTo>
                    <a:pt x="22" y="8"/>
                  </a:lnTo>
                  <a:lnTo>
                    <a:pt x="26" y="8"/>
                  </a:lnTo>
                  <a:lnTo>
                    <a:pt x="26" y="8"/>
                  </a:lnTo>
                  <a:lnTo>
                    <a:pt x="26" y="8"/>
                  </a:lnTo>
                  <a:lnTo>
                    <a:pt x="26" y="8"/>
                  </a:lnTo>
                  <a:lnTo>
                    <a:pt x="26" y="8"/>
                  </a:lnTo>
                  <a:lnTo>
                    <a:pt x="26" y="8"/>
                  </a:lnTo>
                  <a:lnTo>
                    <a:pt x="26" y="8"/>
                  </a:lnTo>
                  <a:lnTo>
                    <a:pt x="28" y="8"/>
                  </a:lnTo>
                  <a:lnTo>
                    <a:pt x="28" y="8"/>
                  </a:lnTo>
                  <a:lnTo>
                    <a:pt x="28" y="8"/>
                  </a:lnTo>
                  <a:lnTo>
                    <a:pt x="28" y="8"/>
                  </a:lnTo>
                  <a:lnTo>
                    <a:pt x="28" y="8"/>
                  </a:lnTo>
                  <a:lnTo>
                    <a:pt x="28" y="8"/>
                  </a:lnTo>
                  <a:lnTo>
                    <a:pt x="28" y="8"/>
                  </a:lnTo>
                  <a:lnTo>
                    <a:pt x="32" y="8"/>
                  </a:lnTo>
                  <a:lnTo>
                    <a:pt x="32" y="8"/>
                  </a:lnTo>
                  <a:lnTo>
                    <a:pt x="32" y="4"/>
                  </a:lnTo>
                  <a:lnTo>
                    <a:pt x="32" y="4"/>
                  </a:lnTo>
                  <a:lnTo>
                    <a:pt x="32" y="4"/>
                  </a:lnTo>
                  <a:lnTo>
                    <a:pt x="32" y="4"/>
                  </a:lnTo>
                  <a:lnTo>
                    <a:pt x="32" y="8"/>
                  </a:lnTo>
                  <a:lnTo>
                    <a:pt x="32" y="8"/>
                  </a:lnTo>
                  <a:lnTo>
                    <a:pt x="32" y="8"/>
                  </a:lnTo>
                  <a:lnTo>
                    <a:pt x="32" y="8"/>
                  </a:lnTo>
                  <a:lnTo>
                    <a:pt x="32" y="8"/>
                  </a:lnTo>
                  <a:lnTo>
                    <a:pt x="32" y="12"/>
                  </a:lnTo>
                  <a:lnTo>
                    <a:pt x="32" y="12"/>
                  </a:lnTo>
                  <a:lnTo>
                    <a:pt x="32" y="16"/>
                  </a:lnTo>
                  <a:lnTo>
                    <a:pt x="36" y="16"/>
                  </a:lnTo>
                  <a:lnTo>
                    <a:pt x="40" y="22"/>
                  </a:lnTo>
                  <a:lnTo>
                    <a:pt x="40" y="22"/>
                  </a:lnTo>
                  <a:lnTo>
                    <a:pt x="40" y="22"/>
                  </a:lnTo>
                  <a:lnTo>
                    <a:pt x="40" y="22"/>
                  </a:lnTo>
                  <a:lnTo>
                    <a:pt x="40" y="22"/>
                  </a:lnTo>
                  <a:lnTo>
                    <a:pt x="40" y="22"/>
                  </a:lnTo>
                  <a:lnTo>
                    <a:pt x="44" y="26"/>
                  </a:lnTo>
                  <a:lnTo>
                    <a:pt x="44" y="26"/>
                  </a:lnTo>
                  <a:lnTo>
                    <a:pt x="44" y="26"/>
                  </a:lnTo>
                  <a:lnTo>
                    <a:pt x="44" y="26"/>
                  </a:lnTo>
                  <a:lnTo>
                    <a:pt x="48" y="26"/>
                  </a:lnTo>
                  <a:lnTo>
                    <a:pt x="48" y="30"/>
                  </a:lnTo>
                  <a:lnTo>
                    <a:pt x="48" y="30"/>
                  </a:lnTo>
                  <a:lnTo>
                    <a:pt x="48" y="30"/>
                  </a:lnTo>
                  <a:lnTo>
                    <a:pt x="44" y="30"/>
                  </a:lnTo>
                  <a:lnTo>
                    <a:pt x="44" y="30"/>
                  </a:lnTo>
                  <a:lnTo>
                    <a:pt x="44" y="30"/>
                  </a:lnTo>
                  <a:lnTo>
                    <a:pt x="44" y="26"/>
                  </a:lnTo>
                  <a:lnTo>
                    <a:pt x="44" y="26"/>
                  </a:lnTo>
                  <a:lnTo>
                    <a:pt x="44" y="26"/>
                  </a:lnTo>
                  <a:lnTo>
                    <a:pt x="44" y="26"/>
                  </a:lnTo>
                  <a:lnTo>
                    <a:pt x="40" y="30"/>
                  </a:lnTo>
                  <a:lnTo>
                    <a:pt x="40" y="34"/>
                  </a:lnTo>
                  <a:lnTo>
                    <a:pt x="40" y="38"/>
                  </a:lnTo>
                  <a:lnTo>
                    <a:pt x="40" y="38"/>
                  </a:lnTo>
                  <a:lnTo>
                    <a:pt x="44" y="38"/>
                  </a:lnTo>
                  <a:lnTo>
                    <a:pt x="44" y="40"/>
                  </a:lnTo>
                  <a:lnTo>
                    <a:pt x="44" y="40"/>
                  </a:lnTo>
                  <a:lnTo>
                    <a:pt x="44" y="40"/>
                  </a:lnTo>
                  <a:lnTo>
                    <a:pt x="44" y="40"/>
                  </a:lnTo>
                  <a:lnTo>
                    <a:pt x="44" y="40"/>
                  </a:lnTo>
                  <a:lnTo>
                    <a:pt x="40" y="40"/>
                  </a:lnTo>
                  <a:lnTo>
                    <a:pt x="40" y="40"/>
                  </a:lnTo>
                  <a:lnTo>
                    <a:pt x="40" y="40"/>
                  </a:lnTo>
                  <a:lnTo>
                    <a:pt x="40" y="44"/>
                  </a:lnTo>
                  <a:lnTo>
                    <a:pt x="40" y="44"/>
                  </a:lnTo>
                  <a:lnTo>
                    <a:pt x="44" y="44"/>
                  </a:lnTo>
                  <a:lnTo>
                    <a:pt x="44" y="44"/>
                  </a:lnTo>
                  <a:lnTo>
                    <a:pt x="44" y="48"/>
                  </a:lnTo>
                  <a:lnTo>
                    <a:pt x="40" y="48"/>
                  </a:lnTo>
                  <a:lnTo>
                    <a:pt x="40" y="48"/>
                  </a:lnTo>
                  <a:lnTo>
                    <a:pt x="40" y="48"/>
                  </a:lnTo>
                  <a:lnTo>
                    <a:pt x="40" y="48"/>
                  </a:lnTo>
                  <a:lnTo>
                    <a:pt x="40" y="48"/>
                  </a:lnTo>
                  <a:lnTo>
                    <a:pt x="40" y="48"/>
                  </a:lnTo>
                  <a:lnTo>
                    <a:pt x="40" y="52"/>
                  </a:lnTo>
                  <a:lnTo>
                    <a:pt x="40" y="52"/>
                  </a:lnTo>
                  <a:lnTo>
                    <a:pt x="40" y="52"/>
                  </a:lnTo>
                  <a:lnTo>
                    <a:pt x="40" y="52"/>
                  </a:lnTo>
                  <a:lnTo>
                    <a:pt x="40" y="52"/>
                  </a:lnTo>
                  <a:lnTo>
                    <a:pt x="40" y="56"/>
                  </a:lnTo>
                  <a:lnTo>
                    <a:pt x="40" y="56"/>
                  </a:lnTo>
                  <a:lnTo>
                    <a:pt x="40" y="52"/>
                  </a:lnTo>
                  <a:lnTo>
                    <a:pt x="40" y="52"/>
                  </a:lnTo>
                  <a:lnTo>
                    <a:pt x="40" y="52"/>
                  </a:lnTo>
                  <a:lnTo>
                    <a:pt x="40" y="52"/>
                  </a:lnTo>
                  <a:lnTo>
                    <a:pt x="40" y="48"/>
                  </a:lnTo>
                  <a:lnTo>
                    <a:pt x="40" y="48"/>
                  </a:lnTo>
                  <a:lnTo>
                    <a:pt x="40" y="48"/>
                  </a:lnTo>
                  <a:lnTo>
                    <a:pt x="36" y="48"/>
                  </a:lnTo>
                  <a:lnTo>
                    <a:pt x="40" y="48"/>
                  </a:lnTo>
                  <a:lnTo>
                    <a:pt x="40" y="48"/>
                  </a:lnTo>
                  <a:lnTo>
                    <a:pt x="40" y="48"/>
                  </a:lnTo>
                  <a:lnTo>
                    <a:pt x="36" y="44"/>
                  </a:lnTo>
                  <a:lnTo>
                    <a:pt x="36" y="44"/>
                  </a:lnTo>
                  <a:lnTo>
                    <a:pt x="36" y="44"/>
                  </a:lnTo>
                  <a:lnTo>
                    <a:pt x="36" y="44"/>
                  </a:lnTo>
                  <a:lnTo>
                    <a:pt x="36" y="40"/>
                  </a:lnTo>
                  <a:lnTo>
                    <a:pt x="36" y="40"/>
                  </a:lnTo>
                  <a:lnTo>
                    <a:pt x="32" y="40"/>
                  </a:lnTo>
                  <a:lnTo>
                    <a:pt x="32" y="44"/>
                  </a:lnTo>
                  <a:lnTo>
                    <a:pt x="32" y="44"/>
                  </a:lnTo>
                  <a:lnTo>
                    <a:pt x="36" y="44"/>
                  </a:lnTo>
                  <a:lnTo>
                    <a:pt x="36" y="44"/>
                  </a:lnTo>
                  <a:lnTo>
                    <a:pt x="36" y="44"/>
                  </a:lnTo>
                  <a:lnTo>
                    <a:pt x="36" y="44"/>
                  </a:lnTo>
                  <a:lnTo>
                    <a:pt x="36" y="44"/>
                  </a:lnTo>
                  <a:lnTo>
                    <a:pt x="36" y="48"/>
                  </a:lnTo>
                  <a:lnTo>
                    <a:pt x="36" y="48"/>
                  </a:lnTo>
                  <a:lnTo>
                    <a:pt x="36" y="48"/>
                  </a:lnTo>
                  <a:lnTo>
                    <a:pt x="36" y="48"/>
                  </a:lnTo>
                  <a:lnTo>
                    <a:pt x="36" y="48"/>
                  </a:lnTo>
                  <a:lnTo>
                    <a:pt x="36" y="48"/>
                  </a:lnTo>
                  <a:lnTo>
                    <a:pt x="36" y="48"/>
                  </a:lnTo>
                  <a:lnTo>
                    <a:pt x="32" y="48"/>
                  </a:lnTo>
                  <a:lnTo>
                    <a:pt x="32" y="48"/>
                  </a:lnTo>
                  <a:lnTo>
                    <a:pt x="32" y="48"/>
                  </a:lnTo>
                  <a:lnTo>
                    <a:pt x="32" y="48"/>
                  </a:lnTo>
                  <a:lnTo>
                    <a:pt x="28" y="44"/>
                  </a:lnTo>
                  <a:lnTo>
                    <a:pt x="28" y="44"/>
                  </a:lnTo>
                  <a:lnTo>
                    <a:pt x="28" y="44"/>
                  </a:lnTo>
                  <a:lnTo>
                    <a:pt x="28" y="44"/>
                  </a:lnTo>
                  <a:lnTo>
                    <a:pt x="28" y="44"/>
                  </a:lnTo>
                  <a:lnTo>
                    <a:pt x="32" y="40"/>
                  </a:lnTo>
                  <a:lnTo>
                    <a:pt x="32" y="40"/>
                  </a:lnTo>
                  <a:lnTo>
                    <a:pt x="32" y="38"/>
                  </a:lnTo>
                  <a:lnTo>
                    <a:pt x="32" y="38"/>
                  </a:lnTo>
                  <a:lnTo>
                    <a:pt x="28" y="38"/>
                  </a:lnTo>
                  <a:lnTo>
                    <a:pt x="28" y="38"/>
                  </a:lnTo>
                  <a:lnTo>
                    <a:pt x="28" y="34"/>
                  </a:lnTo>
                  <a:lnTo>
                    <a:pt x="26" y="34"/>
                  </a:lnTo>
                  <a:lnTo>
                    <a:pt x="26" y="34"/>
                  </a:lnTo>
                  <a:lnTo>
                    <a:pt x="26" y="34"/>
                  </a:lnTo>
                  <a:lnTo>
                    <a:pt x="26" y="30"/>
                  </a:lnTo>
                  <a:lnTo>
                    <a:pt x="26" y="30"/>
                  </a:lnTo>
                  <a:lnTo>
                    <a:pt x="26" y="30"/>
                  </a:lnTo>
                  <a:lnTo>
                    <a:pt x="22" y="30"/>
                  </a:lnTo>
                  <a:lnTo>
                    <a:pt x="22" y="30"/>
                  </a:lnTo>
                  <a:lnTo>
                    <a:pt x="18" y="30"/>
                  </a:lnTo>
                  <a:lnTo>
                    <a:pt x="18" y="30"/>
                  </a:lnTo>
                  <a:lnTo>
                    <a:pt x="18" y="30"/>
                  </a:lnTo>
                  <a:lnTo>
                    <a:pt x="18" y="26"/>
                  </a:lnTo>
                  <a:lnTo>
                    <a:pt x="18" y="26"/>
                  </a:lnTo>
                  <a:lnTo>
                    <a:pt x="18" y="26"/>
                  </a:lnTo>
                  <a:lnTo>
                    <a:pt x="18" y="26"/>
                  </a:lnTo>
                  <a:lnTo>
                    <a:pt x="18" y="26"/>
                  </a:lnTo>
                  <a:lnTo>
                    <a:pt x="18" y="26"/>
                  </a:lnTo>
                  <a:lnTo>
                    <a:pt x="18" y="22"/>
                  </a:lnTo>
                  <a:lnTo>
                    <a:pt x="14" y="22"/>
                  </a:lnTo>
                  <a:lnTo>
                    <a:pt x="14" y="22"/>
                  </a:lnTo>
                  <a:lnTo>
                    <a:pt x="14" y="22"/>
                  </a:lnTo>
                  <a:lnTo>
                    <a:pt x="14" y="22"/>
                  </a:lnTo>
                  <a:lnTo>
                    <a:pt x="14" y="18"/>
                  </a:lnTo>
                  <a:lnTo>
                    <a:pt x="10" y="18"/>
                  </a:lnTo>
                  <a:lnTo>
                    <a:pt x="10" y="18"/>
                  </a:lnTo>
                  <a:lnTo>
                    <a:pt x="10" y="18"/>
                  </a:lnTo>
                  <a:lnTo>
                    <a:pt x="10" y="18"/>
                  </a:lnTo>
                  <a:lnTo>
                    <a:pt x="10" y="18"/>
                  </a:lnTo>
                  <a:lnTo>
                    <a:pt x="10" y="18"/>
                  </a:lnTo>
                  <a:lnTo>
                    <a:pt x="10" y="18"/>
                  </a:lnTo>
                  <a:lnTo>
                    <a:pt x="10" y="18"/>
                  </a:lnTo>
                  <a:lnTo>
                    <a:pt x="10" y="18"/>
                  </a:lnTo>
                  <a:lnTo>
                    <a:pt x="10" y="22"/>
                  </a:lnTo>
                  <a:lnTo>
                    <a:pt x="10" y="22"/>
                  </a:lnTo>
                  <a:lnTo>
                    <a:pt x="14" y="22"/>
                  </a:lnTo>
                  <a:lnTo>
                    <a:pt x="14" y="22"/>
                  </a:lnTo>
                  <a:lnTo>
                    <a:pt x="14" y="26"/>
                  </a:lnTo>
                  <a:lnTo>
                    <a:pt x="10" y="26"/>
                  </a:lnTo>
                  <a:lnTo>
                    <a:pt x="10" y="26"/>
                  </a:lnTo>
                  <a:lnTo>
                    <a:pt x="10" y="26"/>
                  </a:lnTo>
                  <a:lnTo>
                    <a:pt x="10" y="2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63" name="Freeform 70">
              <a:extLst>
                <a:ext uri="{FF2B5EF4-FFF2-40B4-BE49-F238E27FC236}">
                  <a16:creationId xmlns:a16="http://schemas.microsoft.com/office/drawing/2014/main" id="{3928FEFF-B900-A21F-3290-9115ACAC9253}"/>
                </a:ext>
              </a:extLst>
            </p:cNvPr>
            <p:cNvSpPr>
              <a:spLocks noEditPoints="1"/>
            </p:cNvSpPr>
            <p:nvPr/>
          </p:nvSpPr>
          <p:spPr bwMode="auto">
            <a:xfrm>
              <a:off x="2489200" y="3924368"/>
              <a:ext cx="244475" cy="92075"/>
            </a:xfrm>
            <a:custGeom>
              <a:avLst/>
              <a:gdLst>
                <a:gd name="T0" fmla="*/ 82 w 154"/>
                <a:gd name="T1" fmla="*/ 30 h 58"/>
                <a:gd name="T2" fmla="*/ 68 w 154"/>
                <a:gd name="T3" fmla="*/ 26 h 58"/>
                <a:gd name="T4" fmla="*/ 60 w 154"/>
                <a:gd name="T5" fmla="*/ 18 h 58"/>
                <a:gd name="T6" fmla="*/ 44 w 154"/>
                <a:gd name="T7" fmla="*/ 14 h 58"/>
                <a:gd name="T8" fmla="*/ 38 w 154"/>
                <a:gd name="T9" fmla="*/ 14 h 58"/>
                <a:gd name="T10" fmla="*/ 44 w 154"/>
                <a:gd name="T11" fmla="*/ 8 h 58"/>
                <a:gd name="T12" fmla="*/ 30 w 154"/>
                <a:gd name="T13" fmla="*/ 8 h 58"/>
                <a:gd name="T14" fmla="*/ 22 w 154"/>
                <a:gd name="T15" fmla="*/ 14 h 58"/>
                <a:gd name="T16" fmla="*/ 14 w 154"/>
                <a:gd name="T17" fmla="*/ 18 h 58"/>
                <a:gd name="T18" fmla="*/ 8 w 154"/>
                <a:gd name="T19" fmla="*/ 26 h 58"/>
                <a:gd name="T20" fmla="*/ 4 w 154"/>
                <a:gd name="T21" fmla="*/ 18 h 58"/>
                <a:gd name="T22" fmla="*/ 10 w 154"/>
                <a:gd name="T23" fmla="*/ 8 h 58"/>
                <a:gd name="T24" fmla="*/ 26 w 154"/>
                <a:gd name="T25" fmla="*/ 4 h 58"/>
                <a:gd name="T26" fmla="*/ 40 w 154"/>
                <a:gd name="T27" fmla="*/ 0 h 58"/>
                <a:gd name="T28" fmla="*/ 52 w 154"/>
                <a:gd name="T29" fmla="*/ 4 h 58"/>
                <a:gd name="T30" fmla="*/ 60 w 154"/>
                <a:gd name="T31" fmla="*/ 4 h 58"/>
                <a:gd name="T32" fmla="*/ 70 w 154"/>
                <a:gd name="T33" fmla="*/ 8 h 58"/>
                <a:gd name="T34" fmla="*/ 78 w 154"/>
                <a:gd name="T35" fmla="*/ 14 h 58"/>
                <a:gd name="T36" fmla="*/ 94 w 154"/>
                <a:gd name="T37" fmla="*/ 18 h 58"/>
                <a:gd name="T38" fmla="*/ 100 w 154"/>
                <a:gd name="T39" fmla="*/ 26 h 58"/>
                <a:gd name="T40" fmla="*/ 104 w 154"/>
                <a:gd name="T41" fmla="*/ 22 h 58"/>
                <a:gd name="T42" fmla="*/ 104 w 154"/>
                <a:gd name="T43" fmla="*/ 26 h 58"/>
                <a:gd name="T44" fmla="*/ 112 w 154"/>
                <a:gd name="T45" fmla="*/ 30 h 58"/>
                <a:gd name="T46" fmla="*/ 120 w 154"/>
                <a:gd name="T47" fmla="*/ 34 h 58"/>
                <a:gd name="T48" fmla="*/ 130 w 154"/>
                <a:gd name="T49" fmla="*/ 38 h 58"/>
                <a:gd name="T50" fmla="*/ 130 w 154"/>
                <a:gd name="T51" fmla="*/ 44 h 58"/>
                <a:gd name="T52" fmla="*/ 138 w 154"/>
                <a:gd name="T53" fmla="*/ 44 h 58"/>
                <a:gd name="T54" fmla="*/ 150 w 154"/>
                <a:gd name="T55" fmla="*/ 50 h 58"/>
                <a:gd name="T56" fmla="*/ 146 w 154"/>
                <a:gd name="T57" fmla="*/ 54 h 58"/>
                <a:gd name="T58" fmla="*/ 130 w 154"/>
                <a:gd name="T59" fmla="*/ 58 h 58"/>
                <a:gd name="T60" fmla="*/ 120 w 154"/>
                <a:gd name="T61" fmla="*/ 54 h 58"/>
                <a:gd name="T62" fmla="*/ 112 w 154"/>
                <a:gd name="T63" fmla="*/ 54 h 58"/>
                <a:gd name="T64" fmla="*/ 104 w 154"/>
                <a:gd name="T65" fmla="*/ 58 h 58"/>
                <a:gd name="T66" fmla="*/ 104 w 154"/>
                <a:gd name="T67" fmla="*/ 50 h 58"/>
                <a:gd name="T68" fmla="*/ 108 w 154"/>
                <a:gd name="T69" fmla="*/ 44 h 58"/>
                <a:gd name="T70" fmla="*/ 98 w 154"/>
                <a:gd name="T71" fmla="*/ 40 h 58"/>
                <a:gd name="T72" fmla="*/ 90 w 154"/>
                <a:gd name="T73" fmla="*/ 38 h 58"/>
                <a:gd name="T74" fmla="*/ 90 w 154"/>
                <a:gd name="T75" fmla="*/ 30 h 58"/>
                <a:gd name="T76" fmla="*/ 78 w 154"/>
                <a:gd name="T77" fmla="*/ 8 h 58"/>
                <a:gd name="T78" fmla="*/ 90 w 154"/>
                <a:gd name="T79" fmla="*/ 14 h 58"/>
                <a:gd name="T80" fmla="*/ 90 w 154"/>
                <a:gd name="T81" fmla="*/ 10 h 58"/>
                <a:gd name="T82" fmla="*/ 90 w 154"/>
                <a:gd name="T83" fmla="*/ 14 h 58"/>
                <a:gd name="T84" fmla="*/ 94 w 154"/>
                <a:gd name="T85" fmla="*/ 10 h 58"/>
                <a:gd name="T86" fmla="*/ 98 w 154"/>
                <a:gd name="T87" fmla="*/ 14 h 58"/>
                <a:gd name="T88" fmla="*/ 100 w 154"/>
                <a:gd name="T89" fmla="*/ 14 h 58"/>
                <a:gd name="T90" fmla="*/ 100 w 154"/>
                <a:gd name="T91" fmla="*/ 22 h 58"/>
                <a:gd name="T92" fmla="*/ 100 w 154"/>
                <a:gd name="T93" fmla="*/ 22 h 58"/>
                <a:gd name="T94" fmla="*/ 22 w 154"/>
                <a:gd name="T95" fmla="*/ 26 h 58"/>
                <a:gd name="T96" fmla="*/ 26 w 154"/>
                <a:gd name="T97" fmla="*/ 22 h 58"/>
                <a:gd name="T98" fmla="*/ 34 w 154"/>
                <a:gd name="T99" fmla="*/ 30 h 58"/>
                <a:gd name="T100" fmla="*/ 26 w 154"/>
                <a:gd name="T101"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4" h="58">
                  <a:moveTo>
                    <a:pt x="90" y="30"/>
                  </a:moveTo>
                  <a:lnTo>
                    <a:pt x="86" y="26"/>
                  </a:lnTo>
                  <a:lnTo>
                    <a:pt x="82" y="26"/>
                  </a:lnTo>
                  <a:lnTo>
                    <a:pt x="82" y="30"/>
                  </a:lnTo>
                  <a:lnTo>
                    <a:pt x="78" y="30"/>
                  </a:lnTo>
                  <a:lnTo>
                    <a:pt x="74" y="26"/>
                  </a:lnTo>
                  <a:lnTo>
                    <a:pt x="70" y="26"/>
                  </a:lnTo>
                  <a:lnTo>
                    <a:pt x="68" y="26"/>
                  </a:lnTo>
                  <a:lnTo>
                    <a:pt x="68" y="22"/>
                  </a:lnTo>
                  <a:lnTo>
                    <a:pt x="64" y="22"/>
                  </a:lnTo>
                  <a:lnTo>
                    <a:pt x="64" y="18"/>
                  </a:lnTo>
                  <a:lnTo>
                    <a:pt x="60" y="18"/>
                  </a:lnTo>
                  <a:lnTo>
                    <a:pt x="56" y="18"/>
                  </a:lnTo>
                  <a:lnTo>
                    <a:pt x="52" y="18"/>
                  </a:lnTo>
                  <a:lnTo>
                    <a:pt x="48" y="18"/>
                  </a:lnTo>
                  <a:lnTo>
                    <a:pt x="44" y="14"/>
                  </a:lnTo>
                  <a:lnTo>
                    <a:pt x="44" y="18"/>
                  </a:lnTo>
                  <a:lnTo>
                    <a:pt x="40" y="18"/>
                  </a:lnTo>
                  <a:lnTo>
                    <a:pt x="40" y="14"/>
                  </a:lnTo>
                  <a:lnTo>
                    <a:pt x="38" y="14"/>
                  </a:lnTo>
                  <a:lnTo>
                    <a:pt x="38" y="10"/>
                  </a:lnTo>
                  <a:lnTo>
                    <a:pt x="40" y="10"/>
                  </a:lnTo>
                  <a:lnTo>
                    <a:pt x="44" y="10"/>
                  </a:lnTo>
                  <a:lnTo>
                    <a:pt x="44" y="8"/>
                  </a:lnTo>
                  <a:lnTo>
                    <a:pt x="40" y="8"/>
                  </a:lnTo>
                  <a:lnTo>
                    <a:pt x="38" y="8"/>
                  </a:lnTo>
                  <a:lnTo>
                    <a:pt x="34" y="8"/>
                  </a:lnTo>
                  <a:lnTo>
                    <a:pt x="30" y="8"/>
                  </a:lnTo>
                  <a:lnTo>
                    <a:pt x="30" y="10"/>
                  </a:lnTo>
                  <a:lnTo>
                    <a:pt x="26" y="10"/>
                  </a:lnTo>
                  <a:lnTo>
                    <a:pt x="26" y="14"/>
                  </a:lnTo>
                  <a:lnTo>
                    <a:pt x="22" y="14"/>
                  </a:lnTo>
                  <a:lnTo>
                    <a:pt x="22" y="18"/>
                  </a:lnTo>
                  <a:lnTo>
                    <a:pt x="18" y="18"/>
                  </a:lnTo>
                  <a:lnTo>
                    <a:pt x="18" y="14"/>
                  </a:lnTo>
                  <a:lnTo>
                    <a:pt x="14" y="18"/>
                  </a:lnTo>
                  <a:lnTo>
                    <a:pt x="10" y="18"/>
                  </a:lnTo>
                  <a:lnTo>
                    <a:pt x="10" y="22"/>
                  </a:lnTo>
                  <a:lnTo>
                    <a:pt x="8" y="22"/>
                  </a:lnTo>
                  <a:lnTo>
                    <a:pt x="8" y="26"/>
                  </a:lnTo>
                  <a:lnTo>
                    <a:pt x="4" y="26"/>
                  </a:lnTo>
                  <a:lnTo>
                    <a:pt x="4" y="22"/>
                  </a:lnTo>
                  <a:lnTo>
                    <a:pt x="0" y="22"/>
                  </a:lnTo>
                  <a:lnTo>
                    <a:pt x="4" y="18"/>
                  </a:lnTo>
                  <a:lnTo>
                    <a:pt x="8" y="18"/>
                  </a:lnTo>
                  <a:lnTo>
                    <a:pt x="8" y="14"/>
                  </a:lnTo>
                  <a:lnTo>
                    <a:pt x="8" y="10"/>
                  </a:lnTo>
                  <a:lnTo>
                    <a:pt x="10" y="8"/>
                  </a:lnTo>
                  <a:lnTo>
                    <a:pt x="14" y="8"/>
                  </a:lnTo>
                  <a:lnTo>
                    <a:pt x="18" y="4"/>
                  </a:lnTo>
                  <a:lnTo>
                    <a:pt x="22" y="4"/>
                  </a:lnTo>
                  <a:lnTo>
                    <a:pt x="26" y="4"/>
                  </a:lnTo>
                  <a:lnTo>
                    <a:pt x="30" y="4"/>
                  </a:lnTo>
                  <a:lnTo>
                    <a:pt x="34" y="0"/>
                  </a:lnTo>
                  <a:lnTo>
                    <a:pt x="38" y="0"/>
                  </a:lnTo>
                  <a:lnTo>
                    <a:pt x="40" y="0"/>
                  </a:lnTo>
                  <a:lnTo>
                    <a:pt x="44" y="0"/>
                  </a:lnTo>
                  <a:lnTo>
                    <a:pt x="48" y="0"/>
                  </a:lnTo>
                  <a:lnTo>
                    <a:pt x="52" y="0"/>
                  </a:lnTo>
                  <a:lnTo>
                    <a:pt x="52" y="4"/>
                  </a:lnTo>
                  <a:lnTo>
                    <a:pt x="52" y="0"/>
                  </a:lnTo>
                  <a:lnTo>
                    <a:pt x="56" y="0"/>
                  </a:lnTo>
                  <a:lnTo>
                    <a:pt x="60" y="0"/>
                  </a:lnTo>
                  <a:lnTo>
                    <a:pt x="60" y="4"/>
                  </a:lnTo>
                  <a:lnTo>
                    <a:pt x="64" y="4"/>
                  </a:lnTo>
                  <a:lnTo>
                    <a:pt x="68" y="4"/>
                  </a:lnTo>
                  <a:lnTo>
                    <a:pt x="70" y="4"/>
                  </a:lnTo>
                  <a:lnTo>
                    <a:pt x="70" y="8"/>
                  </a:lnTo>
                  <a:lnTo>
                    <a:pt x="74" y="8"/>
                  </a:lnTo>
                  <a:lnTo>
                    <a:pt x="74" y="10"/>
                  </a:lnTo>
                  <a:lnTo>
                    <a:pt x="78" y="10"/>
                  </a:lnTo>
                  <a:lnTo>
                    <a:pt x="78" y="14"/>
                  </a:lnTo>
                  <a:lnTo>
                    <a:pt x="82" y="14"/>
                  </a:lnTo>
                  <a:lnTo>
                    <a:pt x="86" y="14"/>
                  </a:lnTo>
                  <a:lnTo>
                    <a:pt x="90" y="14"/>
                  </a:lnTo>
                  <a:lnTo>
                    <a:pt x="94" y="18"/>
                  </a:lnTo>
                  <a:lnTo>
                    <a:pt x="98" y="18"/>
                  </a:lnTo>
                  <a:lnTo>
                    <a:pt x="98" y="22"/>
                  </a:lnTo>
                  <a:lnTo>
                    <a:pt x="100" y="22"/>
                  </a:lnTo>
                  <a:lnTo>
                    <a:pt x="100" y="26"/>
                  </a:lnTo>
                  <a:lnTo>
                    <a:pt x="104" y="26"/>
                  </a:lnTo>
                  <a:lnTo>
                    <a:pt x="108" y="26"/>
                  </a:lnTo>
                  <a:lnTo>
                    <a:pt x="104" y="26"/>
                  </a:lnTo>
                  <a:lnTo>
                    <a:pt x="104" y="22"/>
                  </a:lnTo>
                  <a:lnTo>
                    <a:pt x="100" y="22"/>
                  </a:lnTo>
                  <a:lnTo>
                    <a:pt x="104" y="22"/>
                  </a:lnTo>
                  <a:lnTo>
                    <a:pt x="108" y="26"/>
                  </a:lnTo>
                  <a:lnTo>
                    <a:pt x="104" y="26"/>
                  </a:lnTo>
                  <a:lnTo>
                    <a:pt x="108" y="30"/>
                  </a:lnTo>
                  <a:lnTo>
                    <a:pt x="108" y="26"/>
                  </a:lnTo>
                  <a:lnTo>
                    <a:pt x="112" y="26"/>
                  </a:lnTo>
                  <a:lnTo>
                    <a:pt x="112" y="30"/>
                  </a:lnTo>
                  <a:lnTo>
                    <a:pt x="112" y="34"/>
                  </a:lnTo>
                  <a:lnTo>
                    <a:pt x="116" y="30"/>
                  </a:lnTo>
                  <a:lnTo>
                    <a:pt x="116" y="34"/>
                  </a:lnTo>
                  <a:lnTo>
                    <a:pt x="120" y="34"/>
                  </a:lnTo>
                  <a:lnTo>
                    <a:pt x="124" y="34"/>
                  </a:lnTo>
                  <a:lnTo>
                    <a:pt x="124" y="38"/>
                  </a:lnTo>
                  <a:lnTo>
                    <a:pt x="128" y="38"/>
                  </a:lnTo>
                  <a:lnTo>
                    <a:pt x="130" y="38"/>
                  </a:lnTo>
                  <a:lnTo>
                    <a:pt x="130" y="40"/>
                  </a:lnTo>
                  <a:lnTo>
                    <a:pt x="128" y="40"/>
                  </a:lnTo>
                  <a:lnTo>
                    <a:pt x="128" y="44"/>
                  </a:lnTo>
                  <a:lnTo>
                    <a:pt x="130" y="44"/>
                  </a:lnTo>
                  <a:lnTo>
                    <a:pt x="134" y="44"/>
                  </a:lnTo>
                  <a:lnTo>
                    <a:pt x="134" y="40"/>
                  </a:lnTo>
                  <a:lnTo>
                    <a:pt x="134" y="44"/>
                  </a:lnTo>
                  <a:lnTo>
                    <a:pt x="138" y="44"/>
                  </a:lnTo>
                  <a:lnTo>
                    <a:pt x="142" y="44"/>
                  </a:lnTo>
                  <a:lnTo>
                    <a:pt x="146" y="44"/>
                  </a:lnTo>
                  <a:lnTo>
                    <a:pt x="146" y="48"/>
                  </a:lnTo>
                  <a:lnTo>
                    <a:pt x="150" y="50"/>
                  </a:lnTo>
                  <a:lnTo>
                    <a:pt x="150" y="48"/>
                  </a:lnTo>
                  <a:lnTo>
                    <a:pt x="154" y="50"/>
                  </a:lnTo>
                  <a:lnTo>
                    <a:pt x="150" y="54"/>
                  </a:lnTo>
                  <a:lnTo>
                    <a:pt x="146" y="54"/>
                  </a:lnTo>
                  <a:lnTo>
                    <a:pt x="142" y="54"/>
                  </a:lnTo>
                  <a:lnTo>
                    <a:pt x="138" y="54"/>
                  </a:lnTo>
                  <a:lnTo>
                    <a:pt x="134" y="58"/>
                  </a:lnTo>
                  <a:lnTo>
                    <a:pt x="130" y="58"/>
                  </a:lnTo>
                  <a:lnTo>
                    <a:pt x="130" y="54"/>
                  </a:lnTo>
                  <a:lnTo>
                    <a:pt x="128" y="54"/>
                  </a:lnTo>
                  <a:lnTo>
                    <a:pt x="124" y="54"/>
                  </a:lnTo>
                  <a:lnTo>
                    <a:pt x="120" y="54"/>
                  </a:lnTo>
                  <a:lnTo>
                    <a:pt x="116" y="54"/>
                  </a:lnTo>
                  <a:lnTo>
                    <a:pt x="112" y="54"/>
                  </a:lnTo>
                  <a:lnTo>
                    <a:pt x="112" y="58"/>
                  </a:lnTo>
                  <a:lnTo>
                    <a:pt x="112" y="54"/>
                  </a:lnTo>
                  <a:lnTo>
                    <a:pt x="112" y="58"/>
                  </a:lnTo>
                  <a:lnTo>
                    <a:pt x="108" y="54"/>
                  </a:lnTo>
                  <a:lnTo>
                    <a:pt x="108" y="58"/>
                  </a:lnTo>
                  <a:lnTo>
                    <a:pt x="104" y="58"/>
                  </a:lnTo>
                  <a:lnTo>
                    <a:pt x="100" y="58"/>
                  </a:lnTo>
                  <a:lnTo>
                    <a:pt x="100" y="54"/>
                  </a:lnTo>
                  <a:lnTo>
                    <a:pt x="104" y="54"/>
                  </a:lnTo>
                  <a:lnTo>
                    <a:pt x="104" y="50"/>
                  </a:lnTo>
                  <a:lnTo>
                    <a:pt x="108" y="50"/>
                  </a:lnTo>
                  <a:lnTo>
                    <a:pt x="108" y="48"/>
                  </a:lnTo>
                  <a:lnTo>
                    <a:pt x="112" y="48"/>
                  </a:lnTo>
                  <a:lnTo>
                    <a:pt x="108" y="44"/>
                  </a:lnTo>
                  <a:lnTo>
                    <a:pt x="104" y="44"/>
                  </a:lnTo>
                  <a:lnTo>
                    <a:pt x="100" y="44"/>
                  </a:lnTo>
                  <a:lnTo>
                    <a:pt x="100" y="40"/>
                  </a:lnTo>
                  <a:lnTo>
                    <a:pt x="98" y="40"/>
                  </a:lnTo>
                  <a:lnTo>
                    <a:pt x="98" y="44"/>
                  </a:lnTo>
                  <a:lnTo>
                    <a:pt x="94" y="40"/>
                  </a:lnTo>
                  <a:lnTo>
                    <a:pt x="94" y="38"/>
                  </a:lnTo>
                  <a:lnTo>
                    <a:pt x="90" y="38"/>
                  </a:lnTo>
                  <a:lnTo>
                    <a:pt x="90" y="34"/>
                  </a:lnTo>
                  <a:lnTo>
                    <a:pt x="90" y="30"/>
                  </a:lnTo>
                  <a:lnTo>
                    <a:pt x="90" y="30"/>
                  </a:lnTo>
                  <a:lnTo>
                    <a:pt x="90" y="30"/>
                  </a:lnTo>
                  <a:close/>
                  <a:moveTo>
                    <a:pt x="78" y="10"/>
                  </a:moveTo>
                  <a:lnTo>
                    <a:pt x="78" y="8"/>
                  </a:lnTo>
                  <a:lnTo>
                    <a:pt x="74" y="8"/>
                  </a:lnTo>
                  <a:lnTo>
                    <a:pt x="78" y="8"/>
                  </a:lnTo>
                  <a:lnTo>
                    <a:pt x="78" y="10"/>
                  </a:lnTo>
                  <a:lnTo>
                    <a:pt x="78" y="10"/>
                  </a:lnTo>
                  <a:lnTo>
                    <a:pt x="78" y="10"/>
                  </a:lnTo>
                  <a:close/>
                  <a:moveTo>
                    <a:pt x="90" y="14"/>
                  </a:moveTo>
                  <a:lnTo>
                    <a:pt x="94" y="10"/>
                  </a:lnTo>
                  <a:lnTo>
                    <a:pt x="90" y="10"/>
                  </a:lnTo>
                  <a:lnTo>
                    <a:pt x="86" y="10"/>
                  </a:lnTo>
                  <a:lnTo>
                    <a:pt x="90" y="10"/>
                  </a:lnTo>
                  <a:lnTo>
                    <a:pt x="94" y="10"/>
                  </a:lnTo>
                  <a:lnTo>
                    <a:pt x="90" y="10"/>
                  </a:lnTo>
                  <a:lnTo>
                    <a:pt x="90" y="14"/>
                  </a:lnTo>
                  <a:lnTo>
                    <a:pt x="90" y="14"/>
                  </a:lnTo>
                  <a:lnTo>
                    <a:pt x="90" y="14"/>
                  </a:lnTo>
                  <a:close/>
                  <a:moveTo>
                    <a:pt x="98" y="14"/>
                  </a:moveTo>
                  <a:lnTo>
                    <a:pt x="94" y="14"/>
                  </a:lnTo>
                  <a:lnTo>
                    <a:pt x="94" y="10"/>
                  </a:lnTo>
                  <a:lnTo>
                    <a:pt x="98" y="10"/>
                  </a:lnTo>
                  <a:lnTo>
                    <a:pt x="98" y="14"/>
                  </a:lnTo>
                  <a:lnTo>
                    <a:pt x="98" y="14"/>
                  </a:lnTo>
                  <a:lnTo>
                    <a:pt x="98" y="14"/>
                  </a:lnTo>
                  <a:close/>
                  <a:moveTo>
                    <a:pt x="100" y="18"/>
                  </a:moveTo>
                  <a:lnTo>
                    <a:pt x="98" y="18"/>
                  </a:lnTo>
                  <a:lnTo>
                    <a:pt x="98" y="14"/>
                  </a:lnTo>
                  <a:lnTo>
                    <a:pt x="100" y="14"/>
                  </a:lnTo>
                  <a:lnTo>
                    <a:pt x="100" y="18"/>
                  </a:lnTo>
                  <a:lnTo>
                    <a:pt x="100" y="18"/>
                  </a:lnTo>
                  <a:lnTo>
                    <a:pt x="100" y="18"/>
                  </a:lnTo>
                  <a:close/>
                  <a:moveTo>
                    <a:pt x="100" y="22"/>
                  </a:moveTo>
                  <a:lnTo>
                    <a:pt x="98" y="18"/>
                  </a:lnTo>
                  <a:lnTo>
                    <a:pt x="100" y="18"/>
                  </a:lnTo>
                  <a:lnTo>
                    <a:pt x="100" y="22"/>
                  </a:lnTo>
                  <a:lnTo>
                    <a:pt x="100" y="22"/>
                  </a:lnTo>
                  <a:lnTo>
                    <a:pt x="100" y="22"/>
                  </a:lnTo>
                  <a:close/>
                  <a:moveTo>
                    <a:pt x="26" y="30"/>
                  </a:moveTo>
                  <a:lnTo>
                    <a:pt x="22" y="30"/>
                  </a:lnTo>
                  <a:lnTo>
                    <a:pt x="22" y="26"/>
                  </a:lnTo>
                  <a:lnTo>
                    <a:pt x="26" y="26"/>
                  </a:lnTo>
                  <a:lnTo>
                    <a:pt x="26" y="30"/>
                  </a:lnTo>
                  <a:lnTo>
                    <a:pt x="26" y="26"/>
                  </a:lnTo>
                  <a:lnTo>
                    <a:pt x="26" y="22"/>
                  </a:lnTo>
                  <a:lnTo>
                    <a:pt x="30" y="22"/>
                  </a:lnTo>
                  <a:lnTo>
                    <a:pt x="30" y="26"/>
                  </a:lnTo>
                  <a:lnTo>
                    <a:pt x="34" y="26"/>
                  </a:lnTo>
                  <a:lnTo>
                    <a:pt x="34" y="30"/>
                  </a:lnTo>
                  <a:lnTo>
                    <a:pt x="30" y="30"/>
                  </a:lnTo>
                  <a:lnTo>
                    <a:pt x="26" y="30"/>
                  </a:lnTo>
                  <a:lnTo>
                    <a:pt x="26" y="30"/>
                  </a:lnTo>
                  <a:lnTo>
                    <a:pt x="26" y="3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64" name="Freeform 71">
              <a:extLst>
                <a:ext uri="{FF2B5EF4-FFF2-40B4-BE49-F238E27FC236}">
                  <a16:creationId xmlns:a16="http://schemas.microsoft.com/office/drawing/2014/main" id="{2C30629A-608E-3B41-753E-954772D7A189}"/>
                </a:ext>
              </a:extLst>
            </p:cNvPr>
            <p:cNvSpPr>
              <a:spLocks noEditPoints="1"/>
            </p:cNvSpPr>
            <p:nvPr/>
          </p:nvSpPr>
          <p:spPr bwMode="auto">
            <a:xfrm>
              <a:off x="2781300" y="4010093"/>
              <a:ext cx="79375" cy="66675"/>
            </a:xfrm>
            <a:custGeom>
              <a:avLst/>
              <a:gdLst>
                <a:gd name="T0" fmla="*/ 24 w 50"/>
                <a:gd name="T1" fmla="*/ 30 h 42"/>
                <a:gd name="T2" fmla="*/ 22 w 50"/>
                <a:gd name="T3" fmla="*/ 30 h 42"/>
                <a:gd name="T4" fmla="*/ 18 w 50"/>
                <a:gd name="T5" fmla="*/ 30 h 42"/>
                <a:gd name="T6" fmla="*/ 18 w 50"/>
                <a:gd name="T7" fmla="*/ 30 h 42"/>
                <a:gd name="T8" fmla="*/ 18 w 50"/>
                <a:gd name="T9" fmla="*/ 26 h 42"/>
                <a:gd name="T10" fmla="*/ 18 w 50"/>
                <a:gd name="T11" fmla="*/ 30 h 42"/>
                <a:gd name="T12" fmla="*/ 14 w 50"/>
                <a:gd name="T13" fmla="*/ 30 h 42"/>
                <a:gd name="T14" fmla="*/ 10 w 50"/>
                <a:gd name="T15" fmla="*/ 30 h 42"/>
                <a:gd name="T16" fmla="*/ 10 w 50"/>
                <a:gd name="T17" fmla="*/ 34 h 42"/>
                <a:gd name="T18" fmla="*/ 10 w 50"/>
                <a:gd name="T19" fmla="*/ 38 h 42"/>
                <a:gd name="T20" fmla="*/ 2 w 50"/>
                <a:gd name="T21" fmla="*/ 38 h 42"/>
                <a:gd name="T22" fmla="*/ 2 w 50"/>
                <a:gd name="T23" fmla="*/ 34 h 42"/>
                <a:gd name="T24" fmla="*/ 2 w 50"/>
                <a:gd name="T25" fmla="*/ 30 h 42"/>
                <a:gd name="T26" fmla="*/ 0 w 50"/>
                <a:gd name="T27" fmla="*/ 26 h 42"/>
                <a:gd name="T28" fmla="*/ 0 w 50"/>
                <a:gd name="T29" fmla="*/ 26 h 42"/>
                <a:gd name="T30" fmla="*/ 0 w 50"/>
                <a:gd name="T31" fmla="*/ 26 h 42"/>
                <a:gd name="T32" fmla="*/ 2 w 50"/>
                <a:gd name="T33" fmla="*/ 24 h 42"/>
                <a:gd name="T34" fmla="*/ 2 w 50"/>
                <a:gd name="T35" fmla="*/ 24 h 42"/>
                <a:gd name="T36" fmla="*/ 2 w 50"/>
                <a:gd name="T37" fmla="*/ 16 h 42"/>
                <a:gd name="T38" fmla="*/ 2 w 50"/>
                <a:gd name="T39" fmla="*/ 16 h 42"/>
                <a:gd name="T40" fmla="*/ 2 w 50"/>
                <a:gd name="T41" fmla="*/ 8 h 42"/>
                <a:gd name="T42" fmla="*/ 2 w 50"/>
                <a:gd name="T43" fmla="*/ 8 h 42"/>
                <a:gd name="T44" fmla="*/ 2 w 50"/>
                <a:gd name="T45" fmla="*/ 4 h 42"/>
                <a:gd name="T46" fmla="*/ 2 w 50"/>
                <a:gd name="T47" fmla="*/ 4 h 42"/>
                <a:gd name="T48" fmla="*/ 6 w 50"/>
                <a:gd name="T49" fmla="*/ 0 h 42"/>
                <a:gd name="T50" fmla="*/ 10 w 50"/>
                <a:gd name="T51" fmla="*/ 4 h 42"/>
                <a:gd name="T52" fmla="*/ 10 w 50"/>
                <a:gd name="T53" fmla="*/ 0 h 42"/>
                <a:gd name="T54" fmla="*/ 14 w 50"/>
                <a:gd name="T55" fmla="*/ 0 h 42"/>
                <a:gd name="T56" fmla="*/ 18 w 50"/>
                <a:gd name="T57" fmla="*/ 4 h 42"/>
                <a:gd name="T58" fmla="*/ 22 w 50"/>
                <a:gd name="T59" fmla="*/ 4 h 42"/>
                <a:gd name="T60" fmla="*/ 24 w 50"/>
                <a:gd name="T61" fmla="*/ 8 h 42"/>
                <a:gd name="T62" fmla="*/ 24 w 50"/>
                <a:gd name="T63" fmla="*/ 4 h 42"/>
                <a:gd name="T64" fmla="*/ 28 w 50"/>
                <a:gd name="T65" fmla="*/ 8 h 42"/>
                <a:gd name="T66" fmla="*/ 28 w 50"/>
                <a:gd name="T67" fmla="*/ 12 h 42"/>
                <a:gd name="T68" fmla="*/ 28 w 50"/>
                <a:gd name="T69" fmla="*/ 12 h 42"/>
                <a:gd name="T70" fmla="*/ 36 w 50"/>
                <a:gd name="T71" fmla="*/ 12 h 42"/>
                <a:gd name="T72" fmla="*/ 40 w 50"/>
                <a:gd name="T73" fmla="*/ 12 h 42"/>
                <a:gd name="T74" fmla="*/ 32 w 50"/>
                <a:gd name="T75" fmla="*/ 16 h 42"/>
                <a:gd name="T76" fmla="*/ 32 w 50"/>
                <a:gd name="T77" fmla="*/ 16 h 42"/>
                <a:gd name="T78" fmla="*/ 36 w 50"/>
                <a:gd name="T79" fmla="*/ 16 h 42"/>
                <a:gd name="T80" fmla="*/ 36 w 50"/>
                <a:gd name="T81" fmla="*/ 16 h 42"/>
                <a:gd name="T82" fmla="*/ 40 w 50"/>
                <a:gd name="T83" fmla="*/ 20 h 42"/>
                <a:gd name="T84" fmla="*/ 44 w 50"/>
                <a:gd name="T85" fmla="*/ 20 h 42"/>
                <a:gd name="T86" fmla="*/ 48 w 50"/>
                <a:gd name="T87" fmla="*/ 24 h 42"/>
                <a:gd name="T88" fmla="*/ 50 w 50"/>
                <a:gd name="T89" fmla="*/ 26 h 42"/>
                <a:gd name="T90" fmla="*/ 48 w 50"/>
                <a:gd name="T91" fmla="*/ 30 h 42"/>
                <a:gd name="T92" fmla="*/ 48 w 50"/>
                <a:gd name="T93" fmla="*/ 30 h 42"/>
                <a:gd name="T94" fmla="*/ 44 w 50"/>
                <a:gd name="T95" fmla="*/ 30 h 42"/>
                <a:gd name="T96" fmla="*/ 44 w 50"/>
                <a:gd name="T97" fmla="*/ 30 h 42"/>
                <a:gd name="T98" fmla="*/ 40 w 50"/>
                <a:gd name="T99" fmla="*/ 30 h 42"/>
                <a:gd name="T100" fmla="*/ 32 w 50"/>
                <a:gd name="T101" fmla="*/ 26 h 42"/>
                <a:gd name="T102" fmla="*/ 28 w 50"/>
                <a:gd name="T103" fmla="*/ 26 h 42"/>
                <a:gd name="T104" fmla="*/ 24 w 50"/>
                <a:gd name="T105" fmla="*/ 26 h 42"/>
                <a:gd name="T106" fmla="*/ 44 w 50"/>
                <a:gd name="T107" fmla="*/ 34 h 42"/>
                <a:gd name="T108" fmla="*/ 44 w 50"/>
                <a:gd name="T109" fmla="*/ 34 h 42"/>
                <a:gd name="T110" fmla="*/ 48 w 50"/>
                <a:gd name="T111"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 h="42">
                  <a:moveTo>
                    <a:pt x="24" y="26"/>
                  </a:moveTo>
                  <a:lnTo>
                    <a:pt x="24" y="26"/>
                  </a:lnTo>
                  <a:lnTo>
                    <a:pt x="24" y="26"/>
                  </a:lnTo>
                  <a:lnTo>
                    <a:pt x="24" y="30"/>
                  </a:lnTo>
                  <a:lnTo>
                    <a:pt x="24" y="30"/>
                  </a:lnTo>
                  <a:lnTo>
                    <a:pt x="24" y="30"/>
                  </a:lnTo>
                  <a:lnTo>
                    <a:pt x="24" y="30"/>
                  </a:lnTo>
                  <a:lnTo>
                    <a:pt x="24" y="30"/>
                  </a:lnTo>
                  <a:lnTo>
                    <a:pt x="24" y="30"/>
                  </a:lnTo>
                  <a:lnTo>
                    <a:pt x="22" y="30"/>
                  </a:lnTo>
                  <a:lnTo>
                    <a:pt x="22" y="30"/>
                  </a:lnTo>
                  <a:lnTo>
                    <a:pt x="22" y="30"/>
                  </a:lnTo>
                  <a:lnTo>
                    <a:pt x="22" y="30"/>
                  </a:lnTo>
                  <a:lnTo>
                    <a:pt x="22" y="30"/>
                  </a:lnTo>
                  <a:lnTo>
                    <a:pt x="22" y="30"/>
                  </a:lnTo>
                  <a:lnTo>
                    <a:pt x="22" y="30"/>
                  </a:lnTo>
                  <a:lnTo>
                    <a:pt x="22" y="30"/>
                  </a:lnTo>
                  <a:lnTo>
                    <a:pt x="18" y="30"/>
                  </a:lnTo>
                  <a:lnTo>
                    <a:pt x="18" y="30"/>
                  </a:lnTo>
                  <a:lnTo>
                    <a:pt x="18" y="30"/>
                  </a:lnTo>
                  <a:lnTo>
                    <a:pt x="18" y="30"/>
                  </a:lnTo>
                  <a:lnTo>
                    <a:pt x="18" y="30"/>
                  </a:lnTo>
                  <a:lnTo>
                    <a:pt x="18" y="30"/>
                  </a:lnTo>
                  <a:lnTo>
                    <a:pt x="18" y="30"/>
                  </a:lnTo>
                  <a:lnTo>
                    <a:pt x="18" y="30"/>
                  </a:lnTo>
                  <a:lnTo>
                    <a:pt x="18" y="26"/>
                  </a:lnTo>
                  <a:lnTo>
                    <a:pt x="18" y="26"/>
                  </a:lnTo>
                  <a:lnTo>
                    <a:pt x="18" y="26"/>
                  </a:lnTo>
                  <a:lnTo>
                    <a:pt x="18" y="26"/>
                  </a:lnTo>
                  <a:lnTo>
                    <a:pt x="18" y="26"/>
                  </a:lnTo>
                  <a:lnTo>
                    <a:pt x="18" y="26"/>
                  </a:lnTo>
                  <a:lnTo>
                    <a:pt x="18" y="26"/>
                  </a:lnTo>
                  <a:lnTo>
                    <a:pt x="18" y="26"/>
                  </a:lnTo>
                  <a:lnTo>
                    <a:pt x="18" y="30"/>
                  </a:lnTo>
                  <a:lnTo>
                    <a:pt x="18" y="30"/>
                  </a:lnTo>
                  <a:lnTo>
                    <a:pt x="18" y="30"/>
                  </a:lnTo>
                  <a:lnTo>
                    <a:pt x="18" y="30"/>
                  </a:lnTo>
                  <a:lnTo>
                    <a:pt x="18" y="30"/>
                  </a:lnTo>
                  <a:lnTo>
                    <a:pt x="18" y="30"/>
                  </a:lnTo>
                  <a:lnTo>
                    <a:pt x="14" y="30"/>
                  </a:lnTo>
                  <a:lnTo>
                    <a:pt x="14" y="30"/>
                  </a:lnTo>
                  <a:lnTo>
                    <a:pt x="14" y="30"/>
                  </a:lnTo>
                  <a:lnTo>
                    <a:pt x="10" y="30"/>
                  </a:lnTo>
                  <a:lnTo>
                    <a:pt x="10" y="30"/>
                  </a:lnTo>
                  <a:lnTo>
                    <a:pt x="10" y="30"/>
                  </a:lnTo>
                  <a:lnTo>
                    <a:pt x="10" y="30"/>
                  </a:lnTo>
                  <a:lnTo>
                    <a:pt x="10" y="30"/>
                  </a:lnTo>
                  <a:lnTo>
                    <a:pt x="10" y="30"/>
                  </a:lnTo>
                  <a:lnTo>
                    <a:pt x="10" y="30"/>
                  </a:lnTo>
                  <a:lnTo>
                    <a:pt x="10" y="30"/>
                  </a:lnTo>
                  <a:lnTo>
                    <a:pt x="10" y="30"/>
                  </a:lnTo>
                  <a:lnTo>
                    <a:pt x="10" y="34"/>
                  </a:lnTo>
                  <a:lnTo>
                    <a:pt x="10" y="34"/>
                  </a:lnTo>
                  <a:lnTo>
                    <a:pt x="10" y="34"/>
                  </a:lnTo>
                  <a:lnTo>
                    <a:pt x="10" y="34"/>
                  </a:lnTo>
                  <a:lnTo>
                    <a:pt x="10" y="38"/>
                  </a:lnTo>
                  <a:lnTo>
                    <a:pt x="10" y="38"/>
                  </a:lnTo>
                  <a:lnTo>
                    <a:pt x="10" y="38"/>
                  </a:lnTo>
                  <a:lnTo>
                    <a:pt x="10" y="38"/>
                  </a:lnTo>
                  <a:lnTo>
                    <a:pt x="10" y="38"/>
                  </a:lnTo>
                  <a:lnTo>
                    <a:pt x="10" y="38"/>
                  </a:lnTo>
                  <a:lnTo>
                    <a:pt x="6" y="42"/>
                  </a:lnTo>
                  <a:lnTo>
                    <a:pt x="6" y="42"/>
                  </a:lnTo>
                  <a:lnTo>
                    <a:pt x="6" y="42"/>
                  </a:lnTo>
                  <a:lnTo>
                    <a:pt x="2" y="38"/>
                  </a:lnTo>
                  <a:lnTo>
                    <a:pt x="2" y="38"/>
                  </a:lnTo>
                  <a:lnTo>
                    <a:pt x="2" y="38"/>
                  </a:lnTo>
                  <a:lnTo>
                    <a:pt x="2" y="34"/>
                  </a:lnTo>
                  <a:lnTo>
                    <a:pt x="2" y="34"/>
                  </a:lnTo>
                  <a:lnTo>
                    <a:pt x="2" y="34"/>
                  </a:lnTo>
                  <a:lnTo>
                    <a:pt x="2" y="34"/>
                  </a:lnTo>
                  <a:lnTo>
                    <a:pt x="2" y="34"/>
                  </a:lnTo>
                  <a:lnTo>
                    <a:pt x="2" y="34"/>
                  </a:lnTo>
                  <a:lnTo>
                    <a:pt x="2" y="34"/>
                  </a:lnTo>
                  <a:lnTo>
                    <a:pt x="2" y="34"/>
                  </a:lnTo>
                  <a:lnTo>
                    <a:pt x="2" y="30"/>
                  </a:lnTo>
                  <a:lnTo>
                    <a:pt x="2" y="30"/>
                  </a:lnTo>
                  <a:lnTo>
                    <a:pt x="2" y="30"/>
                  </a:lnTo>
                  <a:lnTo>
                    <a:pt x="2" y="30"/>
                  </a:lnTo>
                  <a:lnTo>
                    <a:pt x="2" y="30"/>
                  </a:lnTo>
                  <a:lnTo>
                    <a:pt x="2" y="30"/>
                  </a:lnTo>
                  <a:lnTo>
                    <a:pt x="2" y="30"/>
                  </a:lnTo>
                  <a:lnTo>
                    <a:pt x="0" y="30"/>
                  </a:lnTo>
                  <a:lnTo>
                    <a:pt x="0" y="26"/>
                  </a:lnTo>
                  <a:lnTo>
                    <a:pt x="0" y="26"/>
                  </a:lnTo>
                  <a:lnTo>
                    <a:pt x="0" y="26"/>
                  </a:lnTo>
                  <a:lnTo>
                    <a:pt x="0" y="26"/>
                  </a:lnTo>
                  <a:lnTo>
                    <a:pt x="0" y="26"/>
                  </a:lnTo>
                  <a:lnTo>
                    <a:pt x="0" y="26"/>
                  </a:lnTo>
                  <a:lnTo>
                    <a:pt x="0" y="26"/>
                  </a:lnTo>
                  <a:lnTo>
                    <a:pt x="0" y="26"/>
                  </a:lnTo>
                  <a:lnTo>
                    <a:pt x="0" y="24"/>
                  </a:lnTo>
                  <a:lnTo>
                    <a:pt x="0" y="24"/>
                  </a:lnTo>
                  <a:lnTo>
                    <a:pt x="0" y="24"/>
                  </a:lnTo>
                  <a:lnTo>
                    <a:pt x="0" y="24"/>
                  </a:lnTo>
                  <a:lnTo>
                    <a:pt x="0" y="26"/>
                  </a:lnTo>
                  <a:lnTo>
                    <a:pt x="0" y="24"/>
                  </a:lnTo>
                  <a:lnTo>
                    <a:pt x="0" y="24"/>
                  </a:lnTo>
                  <a:lnTo>
                    <a:pt x="0" y="24"/>
                  </a:lnTo>
                  <a:lnTo>
                    <a:pt x="2" y="24"/>
                  </a:lnTo>
                  <a:lnTo>
                    <a:pt x="2" y="24"/>
                  </a:lnTo>
                  <a:lnTo>
                    <a:pt x="2" y="24"/>
                  </a:lnTo>
                  <a:lnTo>
                    <a:pt x="2" y="24"/>
                  </a:lnTo>
                  <a:lnTo>
                    <a:pt x="2" y="24"/>
                  </a:lnTo>
                  <a:lnTo>
                    <a:pt x="2" y="24"/>
                  </a:lnTo>
                  <a:lnTo>
                    <a:pt x="2" y="24"/>
                  </a:lnTo>
                  <a:lnTo>
                    <a:pt x="2" y="24"/>
                  </a:lnTo>
                  <a:lnTo>
                    <a:pt x="2" y="24"/>
                  </a:lnTo>
                  <a:lnTo>
                    <a:pt x="2" y="24"/>
                  </a:lnTo>
                  <a:lnTo>
                    <a:pt x="2" y="20"/>
                  </a:lnTo>
                  <a:lnTo>
                    <a:pt x="2" y="20"/>
                  </a:lnTo>
                  <a:lnTo>
                    <a:pt x="2" y="20"/>
                  </a:lnTo>
                  <a:lnTo>
                    <a:pt x="2" y="16"/>
                  </a:lnTo>
                  <a:lnTo>
                    <a:pt x="2" y="16"/>
                  </a:lnTo>
                  <a:lnTo>
                    <a:pt x="2" y="16"/>
                  </a:lnTo>
                  <a:lnTo>
                    <a:pt x="2" y="16"/>
                  </a:lnTo>
                  <a:lnTo>
                    <a:pt x="2" y="16"/>
                  </a:lnTo>
                  <a:lnTo>
                    <a:pt x="2" y="16"/>
                  </a:lnTo>
                  <a:lnTo>
                    <a:pt x="2" y="16"/>
                  </a:lnTo>
                  <a:lnTo>
                    <a:pt x="2" y="16"/>
                  </a:lnTo>
                  <a:lnTo>
                    <a:pt x="2" y="16"/>
                  </a:lnTo>
                  <a:lnTo>
                    <a:pt x="2" y="12"/>
                  </a:lnTo>
                  <a:lnTo>
                    <a:pt x="2" y="12"/>
                  </a:lnTo>
                  <a:lnTo>
                    <a:pt x="2" y="12"/>
                  </a:lnTo>
                  <a:lnTo>
                    <a:pt x="2" y="12"/>
                  </a:lnTo>
                  <a:lnTo>
                    <a:pt x="2" y="8"/>
                  </a:lnTo>
                  <a:lnTo>
                    <a:pt x="2" y="8"/>
                  </a:lnTo>
                  <a:lnTo>
                    <a:pt x="2" y="8"/>
                  </a:lnTo>
                  <a:lnTo>
                    <a:pt x="2" y="8"/>
                  </a:lnTo>
                  <a:lnTo>
                    <a:pt x="2" y="8"/>
                  </a:lnTo>
                  <a:lnTo>
                    <a:pt x="2" y="8"/>
                  </a:lnTo>
                  <a:lnTo>
                    <a:pt x="2" y="8"/>
                  </a:lnTo>
                  <a:lnTo>
                    <a:pt x="2" y="8"/>
                  </a:lnTo>
                  <a:lnTo>
                    <a:pt x="2" y="8"/>
                  </a:lnTo>
                  <a:lnTo>
                    <a:pt x="2" y="8"/>
                  </a:lnTo>
                  <a:lnTo>
                    <a:pt x="2" y="4"/>
                  </a:lnTo>
                  <a:lnTo>
                    <a:pt x="2" y="4"/>
                  </a:lnTo>
                  <a:lnTo>
                    <a:pt x="2" y="4"/>
                  </a:lnTo>
                  <a:lnTo>
                    <a:pt x="2" y="4"/>
                  </a:lnTo>
                  <a:lnTo>
                    <a:pt x="2" y="4"/>
                  </a:lnTo>
                  <a:lnTo>
                    <a:pt x="2" y="4"/>
                  </a:lnTo>
                  <a:lnTo>
                    <a:pt x="2" y="4"/>
                  </a:lnTo>
                  <a:lnTo>
                    <a:pt x="2" y="4"/>
                  </a:lnTo>
                  <a:lnTo>
                    <a:pt x="2" y="4"/>
                  </a:lnTo>
                  <a:lnTo>
                    <a:pt x="2" y="4"/>
                  </a:lnTo>
                  <a:lnTo>
                    <a:pt x="2" y="0"/>
                  </a:lnTo>
                  <a:lnTo>
                    <a:pt x="2" y="0"/>
                  </a:lnTo>
                  <a:lnTo>
                    <a:pt x="2" y="0"/>
                  </a:lnTo>
                  <a:lnTo>
                    <a:pt x="6" y="0"/>
                  </a:lnTo>
                  <a:lnTo>
                    <a:pt x="6" y="0"/>
                  </a:lnTo>
                  <a:lnTo>
                    <a:pt x="6" y="0"/>
                  </a:lnTo>
                  <a:lnTo>
                    <a:pt x="6" y="0"/>
                  </a:lnTo>
                  <a:lnTo>
                    <a:pt x="6" y="4"/>
                  </a:lnTo>
                  <a:lnTo>
                    <a:pt x="6" y="4"/>
                  </a:lnTo>
                  <a:lnTo>
                    <a:pt x="6" y="4"/>
                  </a:lnTo>
                  <a:lnTo>
                    <a:pt x="10" y="4"/>
                  </a:lnTo>
                  <a:lnTo>
                    <a:pt x="10" y="4"/>
                  </a:lnTo>
                  <a:lnTo>
                    <a:pt x="10" y="4"/>
                  </a:lnTo>
                  <a:lnTo>
                    <a:pt x="10" y="4"/>
                  </a:lnTo>
                  <a:lnTo>
                    <a:pt x="10" y="4"/>
                  </a:lnTo>
                  <a:lnTo>
                    <a:pt x="10" y="0"/>
                  </a:lnTo>
                  <a:lnTo>
                    <a:pt x="10" y="0"/>
                  </a:lnTo>
                  <a:lnTo>
                    <a:pt x="10" y="0"/>
                  </a:lnTo>
                  <a:lnTo>
                    <a:pt x="10" y="0"/>
                  </a:lnTo>
                  <a:lnTo>
                    <a:pt x="14" y="0"/>
                  </a:lnTo>
                  <a:lnTo>
                    <a:pt x="14" y="0"/>
                  </a:lnTo>
                  <a:lnTo>
                    <a:pt x="14" y="0"/>
                  </a:lnTo>
                  <a:lnTo>
                    <a:pt x="14" y="0"/>
                  </a:lnTo>
                  <a:lnTo>
                    <a:pt x="14" y="4"/>
                  </a:lnTo>
                  <a:lnTo>
                    <a:pt x="14" y="4"/>
                  </a:lnTo>
                  <a:lnTo>
                    <a:pt x="18" y="4"/>
                  </a:lnTo>
                  <a:lnTo>
                    <a:pt x="18" y="4"/>
                  </a:lnTo>
                  <a:lnTo>
                    <a:pt x="18" y="4"/>
                  </a:lnTo>
                  <a:lnTo>
                    <a:pt x="18" y="4"/>
                  </a:lnTo>
                  <a:lnTo>
                    <a:pt x="22" y="4"/>
                  </a:lnTo>
                  <a:lnTo>
                    <a:pt x="22" y="4"/>
                  </a:lnTo>
                  <a:lnTo>
                    <a:pt x="22" y="4"/>
                  </a:lnTo>
                  <a:lnTo>
                    <a:pt x="22" y="4"/>
                  </a:lnTo>
                  <a:lnTo>
                    <a:pt x="22" y="4"/>
                  </a:lnTo>
                  <a:lnTo>
                    <a:pt x="22" y="4"/>
                  </a:lnTo>
                  <a:lnTo>
                    <a:pt x="22" y="8"/>
                  </a:lnTo>
                  <a:lnTo>
                    <a:pt x="22" y="8"/>
                  </a:lnTo>
                  <a:lnTo>
                    <a:pt x="22" y="8"/>
                  </a:lnTo>
                  <a:lnTo>
                    <a:pt x="22" y="8"/>
                  </a:lnTo>
                  <a:lnTo>
                    <a:pt x="24" y="8"/>
                  </a:lnTo>
                  <a:lnTo>
                    <a:pt x="24" y="8"/>
                  </a:lnTo>
                  <a:lnTo>
                    <a:pt x="24" y="8"/>
                  </a:lnTo>
                  <a:lnTo>
                    <a:pt x="24" y="8"/>
                  </a:lnTo>
                  <a:lnTo>
                    <a:pt x="24" y="8"/>
                  </a:lnTo>
                  <a:lnTo>
                    <a:pt x="24" y="8"/>
                  </a:lnTo>
                  <a:lnTo>
                    <a:pt x="24" y="8"/>
                  </a:lnTo>
                  <a:lnTo>
                    <a:pt x="24" y="4"/>
                  </a:lnTo>
                  <a:lnTo>
                    <a:pt x="24" y="4"/>
                  </a:lnTo>
                  <a:lnTo>
                    <a:pt x="24" y="4"/>
                  </a:lnTo>
                  <a:lnTo>
                    <a:pt x="28" y="4"/>
                  </a:lnTo>
                  <a:lnTo>
                    <a:pt x="28" y="4"/>
                  </a:lnTo>
                  <a:lnTo>
                    <a:pt x="28" y="8"/>
                  </a:lnTo>
                  <a:lnTo>
                    <a:pt x="28" y="8"/>
                  </a:lnTo>
                  <a:lnTo>
                    <a:pt x="28" y="8"/>
                  </a:lnTo>
                  <a:lnTo>
                    <a:pt x="28" y="8"/>
                  </a:lnTo>
                  <a:lnTo>
                    <a:pt x="28" y="8"/>
                  </a:lnTo>
                  <a:lnTo>
                    <a:pt x="28" y="12"/>
                  </a:lnTo>
                  <a:lnTo>
                    <a:pt x="28" y="12"/>
                  </a:lnTo>
                  <a:lnTo>
                    <a:pt x="28" y="12"/>
                  </a:lnTo>
                  <a:lnTo>
                    <a:pt x="28" y="12"/>
                  </a:lnTo>
                  <a:lnTo>
                    <a:pt x="28" y="12"/>
                  </a:lnTo>
                  <a:lnTo>
                    <a:pt x="28" y="12"/>
                  </a:lnTo>
                  <a:lnTo>
                    <a:pt x="28" y="12"/>
                  </a:lnTo>
                  <a:lnTo>
                    <a:pt x="28" y="12"/>
                  </a:lnTo>
                  <a:lnTo>
                    <a:pt x="28" y="12"/>
                  </a:lnTo>
                  <a:lnTo>
                    <a:pt x="28" y="12"/>
                  </a:lnTo>
                  <a:lnTo>
                    <a:pt x="32" y="12"/>
                  </a:lnTo>
                  <a:lnTo>
                    <a:pt x="32" y="12"/>
                  </a:lnTo>
                  <a:lnTo>
                    <a:pt x="32" y="12"/>
                  </a:lnTo>
                  <a:lnTo>
                    <a:pt x="32" y="12"/>
                  </a:lnTo>
                  <a:lnTo>
                    <a:pt x="36" y="12"/>
                  </a:lnTo>
                  <a:lnTo>
                    <a:pt x="36" y="12"/>
                  </a:lnTo>
                  <a:lnTo>
                    <a:pt x="36" y="12"/>
                  </a:lnTo>
                  <a:lnTo>
                    <a:pt x="36" y="12"/>
                  </a:lnTo>
                  <a:lnTo>
                    <a:pt x="36" y="12"/>
                  </a:lnTo>
                  <a:lnTo>
                    <a:pt x="40" y="12"/>
                  </a:lnTo>
                  <a:lnTo>
                    <a:pt x="40" y="12"/>
                  </a:lnTo>
                  <a:lnTo>
                    <a:pt x="40" y="12"/>
                  </a:lnTo>
                  <a:lnTo>
                    <a:pt x="36" y="16"/>
                  </a:lnTo>
                  <a:lnTo>
                    <a:pt x="36" y="16"/>
                  </a:lnTo>
                  <a:lnTo>
                    <a:pt x="36" y="16"/>
                  </a:lnTo>
                  <a:lnTo>
                    <a:pt x="36" y="16"/>
                  </a:lnTo>
                  <a:lnTo>
                    <a:pt x="32" y="16"/>
                  </a:lnTo>
                  <a:lnTo>
                    <a:pt x="32" y="16"/>
                  </a:lnTo>
                  <a:lnTo>
                    <a:pt x="32" y="16"/>
                  </a:lnTo>
                  <a:lnTo>
                    <a:pt x="32" y="16"/>
                  </a:lnTo>
                  <a:lnTo>
                    <a:pt x="32" y="16"/>
                  </a:lnTo>
                  <a:lnTo>
                    <a:pt x="32" y="16"/>
                  </a:lnTo>
                  <a:lnTo>
                    <a:pt x="32" y="16"/>
                  </a:lnTo>
                  <a:lnTo>
                    <a:pt x="32" y="16"/>
                  </a:lnTo>
                  <a:lnTo>
                    <a:pt x="32" y="16"/>
                  </a:lnTo>
                  <a:lnTo>
                    <a:pt x="32" y="16"/>
                  </a:lnTo>
                  <a:lnTo>
                    <a:pt x="32" y="16"/>
                  </a:lnTo>
                  <a:lnTo>
                    <a:pt x="32" y="16"/>
                  </a:lnTo>
                  <a:lnTo>
                    <a:pt x="36" y="16"/>
                  </a:lnTo>
                  <a:lnTo>
                    <a:pt x="36" y="16"/>
                  </a:lnTo>
                  <a:lnTo>
                    <a:pt x="36" y="16"/>
                  </a:lnTo>
                  <a:lnTo>
                    <a:pt x="36" y="16"/>
                  </a:lnTo>
                  <a:lnTo>
                    <a:pt x="36" y="16"/>
                  </a:lnTo>
                  <a:lnTo>
                    <a:pt x="36" y="16"/>
                  </a:lnTo>
                  <a:lnTo>
                    <a:pt x="36" y="16"/>
                  </a:lnTo>
                  <a:lnTo>
                    <a:pt x="36" y="16"/>
                  </a:lnTo>
                  <a:lnTo>
                    <a:pt x="36" y="16"/>
                  </a:lnTo>
                  <a:lnTo>
                    <a:pt x="36" y="20"/>
                  </a:lnTo>
                  <a:lnTo>
                    <a:pt x="36" y="20"/>
                  </a:lnTo>
                  <a:lnTo>
                    <a:pt x="36" y="20"/>
                  </a:lnTo>
                  <a:lnTo>
                    <a:pt x="40" y="20"/>
                  </a:lnTo>
                  <a:lnTo>
                    <a:pt x="40" y="20"/>
                  </a:lnTo>
                  <a:lnTo>
                    <a:pt x="40" y="20"/>
                  </a:lnTo>
                  <a:lnTo>
                    <a:pt x="44" y="20"/>
                  </a:lnTo>
                  <a:lnTo>
                    <a:pt x="44" y="20"/>
                  </a:lnTo>
                  <a:lnTo>
                    <a:pt x="44" y="20"/>
                  </a:lnTo>
                  <a:lnTo>
                    <a:pt x="44" y="20"/>
                  </a:lnTo>
                  <a:lnTo>
                    <a:pt x="44" y="20"/>
                  </a:lnTo>
                  <a:lnTo>
                    <a:pt x="44" y="20"/>
                  </a:lnTo>
                  <a:lnTo>
                    <a:pt x="44" y="20"/>
                  </a:lnTo>
                  <a:lnTo>
                    <a:pt x="48" y="24"/>
                  </a:lnTo>
                  <a:lnTo>
                    <a:pt x="48" y="24"/>
                  </a:lnTo>
                  <a:lnTo>
                    <a:pt x="48" y="24"/>
                  </a:lnTo>
                  <a:lnTo>
                    <a:pt x="48" y="24"/>
                  </a:lnTo>
                  <a:lnTo>
                    <a:pt x="50" y="24"/>
                  </a:lnTo>
                  <a:lnTo>
                    <a:pt x="50" y="24"/>
                  </a:lnTo>
                  <a:lnTo>
                    <a:pt x="50" y="24"/>
                  </a:lnTo>
                  <a:lnTo>
                    <a:pt x="50" y="26"/>
                  </a:lnTo>
                  <a:lnTo>
                    <a:pt x="50" y="26"/>
                  </a:lnTo>
                  <a:lnTo>
                    <a:pt x="48" y="30"/>
                  </a:lnTo>
                  <a:lnTo>
                    <a:pt x="48" y="30"/>
                  </a:lnTo>
                  <a:lnTo>
                    <a:pt x="48" y="30"/>
                  </a:lnTo>
                  <a:lnTo>
                    <a:pt x="48" y="30"/>
                  </a:lnTo>
                  <a:lnTo>
                    <a:pt x="48" y="30"/>
                  </a:lnTo>
                  <a:lnTo>
                    <a:pt x="48" y="30"/>
                  </a:lnTo>
                  <a:lnTo>
                    <a:pt x="48" y="30"/>
                  </a:lnTo>
                  <a:lnTo>
                    <a:pt x="48" y="30"/>
                  </a:lnTo>
                  <a:lnTo>
                    <a:pt x="48" y="30"/>
                  </a:lnTo>
                  <a:lnTo>
                    <a:pt x="48" y="30"/>
                  </a:lnTo>
                  <a:lnTo>
                    <a:pt x="48" y="30"/>
                  </a:lnTo>
                  <a:lnTo>
                    <a:pt x="48" y="30"/>
                  </a:lnTo>
                  <a:lnTo>
                    <a:pt x="44" y="30"/>
                  </a:lnTo>
                  <a:lnTo>
                    <a:pt x="44" y="30"/>
                  </a:lnTo>
                  <a:lnTo>
                    <a:pt x="44" y="30"/>
                  </a:lnTo>
                  <a:lnTo>
                    <a:pt x="44" y="30"/>
                  </a:lnTo>
                  <a:lnTo>
                    <a:pt x="44" y="30"/>
                  </a:lnTo>
                  <a:lnTo>
                    <a:pt x="44" y="30"/>
                  </a:lnTo>
                  <a:lnTo>
                    <a:pt x="44" y="30"/>
                  </a:lnTo>
                  <a:lnTo>
                    <a:pt x="44" y="30"/>
                  </a:lnTo>
                  <a:lnTo>
                    <a:pt x="44" y="30"/>
                  </a:lnTo>
                  <a:lnTo>
                    <a:pt x="44" y="30"/>
                  </a:lnTo>
                  <a:lnTo>
                    <a:pt x="44" y="30"/>
                  </a:lnTo>
                  <a:lnTo>
                    <a:pt x="44" y="30"/>
                  </a:lnTo>
                  <a:lnTo>
                    <a:pt x="44" y="26"/>
                  </a:lnTo>
                  <a:lnTo>
                    <a:pt x="44" y="26"/>
                  </a:lnTo>
                  <a:lnTo>
                    <a:pt x="40" y="26"/>
                  </a:lnTo>
                  <a:lnTo>
                    <a:pt x="40" y="26"/>
                  </a:lnTo>
                  <a:lnTo>
                    <a:pt x="40" y="30"/>
                  </a:lnTo>
                  <a:lnTo>
                    <a:pt x="40" y="30"/>
                  </a:lnTo>
                  <a:lnTo>
                    <a:pt x="40" y="30"/>
                  </a:lnTo>
                  <a:lnTo>
                    <a:pt x="40" y="26"/>
                  </a:lnTo>
                  <a:lnTo>
                    <a:pt x="36" y="26"/>
                  </a:lnTo>
                  <a:lnTo>
                    <a:pt x="36" y="26"/>
                  </a:lnTo>
                  <a:lnTo>
                    <a:pt x="32" y="26"/>
                  </a:lnTo>
                  <a:lnTo>
                    <a:pt x="32" y="26"/>
                  </a:lnTo>
                  <a:lnTo>
                    <a:pt x="32" y="26"/>
                  </a:lnTo>
                  <a:lnTo>
                    <a:pt x="32" y="26"/>
                  </a:lnTo>
                  <a:lnTo>
                    <a:pt x="28" y="26"/>
                  </a:lnTo>
                  <a:lnTo>
                    <a:pt x="28" y="26"/>
                  </a:lnTo>
                  <a:lnTo>
                    <a:pt x="28" y="26"/>
                  </a:lnTo>
                  <a:lnTo>
                    <a:pt x="28" y="26"/>
                  </a:lnTo>
                  <a:lnTo>
                    <a:pt x="28" y="26"/>
                  </a:lnTo>
                  <a:lnTo>
                    <a:pt x="28" y="26"/>
                  </a:lnTo>
                  <a:lnTo>
                    <a:pt x="28" y="26"/>
                  </a:lnTo>
                  <a:lnTo>
                    <a:pt x="24" y="26"/>
                  </a:lnTo>
                  <a:lnTo>
                    <a:pt x="24" y="26"/>
                  </a:lnTo>
                  <a:lnTo>
                    <a:pt x="24" y="26"/>
                  </a:lnTo>
                  <a:close/>
                  <a:moveTo>
                    <a:pt x="48" y="34"/>
                  </a:moveTo>
                  <a:lnTo>
                    <a:pt x="48" y="34"/>
                  </a:lnTo>
                  <a:lnTo>
                    <a:pt x="48" y="34"/>
                  </a:lnTo>
                  <a:lnTo>
                    <a:pt x="48" y="34"/>
                  </a:lnTo>
                  <a:lnTo>
                    <a:pt x="44" y="34"/>
                  </a:lnTo>
                  <a:lnTo>
                    <a:pt x="44" y="34"/>
                  </a:lnTo>
                  <a:lnTo>
                    <a:pt x="44" y="34"/>
                  </a:lnTo>
                  <a:lnTo>
                    <a:pt x="44" y="34"/>
                  </a:lnTo>
                  <a:lnTo>
                    <a:pt x="44" y="34"/>
                  </a:lnTo>
                  <a:lnTo>
                    <a:pt x="44" y="34"/>
                  </a:lnTo>
                  <a:lnTo>
                    <a:pt x="44" y="34"/>
                  </a:lnTo>
                  <a:lnTo>
                    <a:pt x="44" y="34"/>
                  </a:lnTo>
                  <a:lnTo>
                    <a:pt x="44" y="30"/>
                  </a:lnTo>
                  <a:lnTo>
                    <a:pt x="48" y="34"/>
                  </a:lnTo>
                  <a:lnTo>
                    <a:pt x="48" y="34"/>
                  </a:lnTo>
                  <a:lnTo>
                    <a:pt x="48" y="34"/>
                  </a:lnTo>
                  <a:lnTo>
                    <a:pt x="48" y="34"/>
                  </a:lnTo>
                  <a:lnTo>
                    <a:pt x="48" y="34"/>
                  </a:lnTo>
                  <a:lnTo>
                    <a:pt x="48" y="34"/>
                  </a:lnTo>
                  <a:lnTo>
                    <a:pt x="48" y="34"/>
                  </a:lnTo>
                  <a:lnTo>
                    <a:pt x="48" y="3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65" name="Freeform 72">
              <a:extLst>
                <a:ext uri="{FF2B5EF4-FFF2-40B4-BE49-F238E27FC236}">
                  <a16:creationId xmlns:a16="http://schemas.microsoft.com/office/drawing/2014/main" id="{DC1D8672-2026-816B-E482-0D1C1377B9A3}"/>
                </a:ext>
              </a:extLst>
            </p:cNvPr>
            <p:cNvSpPr>
              <a:spLocks/>
            </p:cNvSpPr>
            <p:nvPr/>
          </p:nvSpPr>
          <p:spPr bwMode="auto">
            <a:xfrm>
              <a:off x="2371725" y="4165668"/>
              <a:ext cx="50800" cy="34925"/>
            </a:xfrm>
            <a:custGeom>
              <a:avLst/>
              <a:gdLst>
                <a:gd name="T0" fmla="*/ 32 w 32"/>
                <a:gd name="T1" fmla="*/ 16 h 22"/>
                <a:gd name="T2" fmla="*/ 32 w 32"/>
                <a:gd name="T3" fmla="*/ 16 h 22"/>
                <a:gd name="T4" fmla="*/ 32 w 32"/>
                <a:gd name="T5" fmla="*/ 18 h 22"/>
                <a:gd name="T6" fmla="*/ 32 w 32"/>
                <a:gd name="T7" fmla="*/ 18 h 22"/>
                <a:gd name="T8" fmla="*/ 32 w 32"/>
                <a:gd name="T9" fmla="*/ 18 h 22"/>
                <a:gd name="T10" fmla="*/ 32 w 32"/>
                <a:gd name="T11" fmla="*/ 22 h 22"/>
                <a:gd name="T12" fmla="*/ 28 w 32"/>
                <a:gd name="T13" fmla="*/ 22 h 22"/>
                <a:gd name="T14" fmla="*/ 28 w 32"/>
                <a:gd name="T15" fmla="*/ 22 h 22"/>
                <a:gd name="T16" fmla="*/ 22 w 32"/>
                <a:gd name="T17" fmla="*/ 22 h 22"/>
                <a:gd name="T18" fmla="*/ 22 w 32"/>
                <a:gd name="T19" fmla="*/ 18 h 22"/>
                <a:gd name="T20" fmla="*/ 22 w 32"/>
                <a:gd name="T21" fmla="*/ 18 h 22"/>
                <a:gd name="T22" fmla="*/ 22 w 32"/>
                <a:gd name="T23" fmla="*/ 22 h 22"/>
                <a:gd name="T24" fmla="*/ 18 w 32"/>
                <a:gd name="T25" fmla="*/ 22 h 22"/>
                <a:gd name="T26" fmla="*/ 18 w 32"/>
                <a:gd name="T27" fmla="*/ 18 h 22"/>
                <a:gd name="T28" fmla="*/ 14 w 32"/>
                <a:gd name="T29" fmla="*/ 18 h 22"/>
                <a:gd name="T30" fmla="*/ 14 w 32"/>
                <a:gd name="T31" fmla="*/ 18 h 22"/>
                <a:gd name="T32" fmla="*/ 10 w 32"/>
                <a:gd name="T33" fmla="*/ 16 h 22"/>
                <a:gd name="T34" fmla="*/ 8 w 32"/>
                <a:gd name="T35" fmla="*/ 16 h 22"/>
                <a:gd name="T36" fmla="*/ 4 w 32"/>
                <a:gd name="T37" fmla="*/ 16 h 22"/>
                <a:gd name="T38" fmla="*/ 4 w 32"/>
                <a:gd name="T39" fmla="*/ 16 h 22"/>
                <a:gd name="T40" fmla="*/ 4 w 32"/>
                <a:gd name="T41" fmla="*/ 16 h 22"/>
                <a:gd name="T42" fmla="*/ 0 w 32"/>
                <a:gd name="T43" fmla="*/ 12 h 22"/>
                <a:gd name="T44" fmla="*/ 0 w 32"/>
                <a:gd name="T45" fmla="*/ 8 h 22"/>
                <a:gd name="T46" fmla="*/ 4 w 32"/>
                <a:gd name="T47" fmla="*/ 8 h 22"/>
                <a:gd name="T48" fmla="*/ 8 w 32"/>
                <a:gd name="T49" fmla="*/ 4 h 22"/>
                <a:gd name="T50" fmla="*/ 8 w 32"/>
                <a:gd name="T51" fmla="*/ 4 h 22"/>
                <a:gd name="T52" fmla="*/ 8 w 32"/>
                <a:gd name="T53" fmla="*/ 4 h 22"/>
                <a:gd name="T54" fmla="*/ 8 w 32"/>
                <a:gd name="T55" fmla="*/ 4 h 22"/>
                <a:gd name="T56" fmla="*/ 8 w 32"/>
                <a:gd name="T57" fmla="*/ 0 h 22"/>
                <a:gd name="T58" fmla="*/ 10 w 32"/>
                <a:gd name="T59" fmla="*/ 0 h 22"/>
                <a:gd name="T60" fmla="*/ 10 w 32"/>
                <a:gd name="T61" fmla="*/ 0 h 22"/>
                <a:gd name="T62" fmla="*/ 14 w 32"/>
                <a:gd name="T63" fmla="*/ 0 h 22"/>
                <a:gd name="T64" fmla="*/ 14 w 32"/>
                <a:gd name="T65" fmla="*/ 4 h 22"/>
                <a:gd name="T66" fmla="*/ 14 w 32"/>
                <a:gd name="T67" fmla="*/ 4 h 22"/>
                <a:gd name="T68" fmla="*/ 18 w 32"/>
                <a:gd name="T69" fmla="*/ 4 h 22"/>
                <a:gd name="T70" fmla="*/ 18 w 32"/>
                <a:gd name="T71" fmla="*/ 4 h 22"/>
                <a:gd name="T72" fmla="*/ 18 w 32"/>
                <a:gd name="T73" fmla="*/ 8 h 22"/>
                <a:gd name="T74" fmla="*/ 18 w 32"/>
                <a:gd name="T75" fmla="*/ 8 h 22"/>
                <a:gd name="T76" fmla="*/ 22 w 32"/>
                <a:gd name="T77" fmla="*/ 8 h 22"/>
                <a:gd name="T78" fmla="*/ 22 w 32"/>
                <a:gd name="T79" fmla="*/ 8 h 22"/>
                <a:gd name="T80" fmla="*/ 22 w 32"/>
                <a:gd name="T81" fmla="*/ 12 h 22"/>
                <a:gd name="T82" fmla="*/ 24 w 32"/>
                <a:gd name="T83" fmla="*/ 12 h 22"/>
                <a:gd name="T84" fmla="*/ 24 w 32"/>
                <a:gd name="T85" fmla="*/ 12 h 22"/>
                <a:gd name="T86" fmla="*/ 24 w 32"/>
                <a:gd name="T87" fmla="*/ 8 h 22"/>
                <a:gd name="T88" fmla="*/ 28 w 32"/>
                <a:gd name="T89" fmla="*/ 8 h 22"/>
                <a:gd name="T90" fmla="*/ 28 w 32"/>
                <a:gd name="T91" fmla="*/ 12 h 22"/>
                <a:gd name="T92" fmla="*/ 28 w 32"/>
                <a:gd name="T93" fmla="*/ 12 h 22"/>
                <a:gd name="T94" fmla="*/ 32 w 32"/>
                <a:gd name="T95" fmla="*/ 12 h 22"/>
                <a:gd name="T96" fmla="*/ 32 w 32"/>
                <a:gd name="T9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22">
                  <a:moveTo>
                    <a:pt x="32" y="12"/>
                  </a:moveTo>
                  <a:lnTo>
                    <a:pt x="32" y="12"/>
                  </a:lnTo>
                  <a:lnTo>
                    <a:pt x="32" y="16"/>
                  </a:lnTo>
                  <a:lnTo>
                    <a:pt x="32" y="16"/>
                  </a:lnTo>
                  <a:lnTo>
                    <a:pt x="32" y="16"/>
                  </a:lnTo>
                  <a:lnTo>
                    <a:pt x="32" y="16"/>
                  </a:lnTo>
                  <a:lnTo>
                    <a:pt x="32" y="16"/>
                  </a:lnTo>
                  <a:lnTo>
                    <a:pt x="32" y="18"/>
                  </a:lnTo>
                  <a:lnTo>
                    <a:pt x="32" y="18"/>
                  </a:lnTo>
                  <a:lnTo>
                    <a:pt x="32" y="18"/>
                  </a:lnTo>
                  <a:lnTo>
                    <a:pt x="32" y="18"/>
                  </a:lnTo>
                  <a:lnTo>
                    <a:pt x="32" y="18"/>
                  </a:lnTo>
                  <a:lnTo>
                    <a:pt x="32" y="18"/>
                  </a:lnTo>
                  <a:lnTo>
                    <a:pt x="32" y="18"/>
                  </a:lnTo>
                  <a:lnTo>
                    <a:pt x="32" y="18"/>
                  </a:lnTo>
                  <a:lnTo>
                    <a:pt x="32" y="18"/>
                  </a:lnTo>
                  <a:lnTo>
                    <a:pt x="32" y="18"/>
                  </a:lnTo>
                  <a:lnTo>
                    <a:pt x="32" y="22"/>
                  </a:lnTo>
                  <a:lnTo>
                    <a:pt x="28" y="22"/>
                  </a:lnTo>
                  <a:lnTo>
                    <a:pt x="28" y="22"/>
                  </a:lnTo>
                  <a:lnTo>
                    <a:pt x="28" y="22"/>
                  </a:lnTo>
                  <a:lnTo>
                    <a:pt x="28" y="22"/>
                  </a:lnTo>
                  <a:lnTo>
                    <a:pt x="28" y="22"/>
                  </a:lnTo>
                  <a:lnTo>
                    <a:pt x="28" y="22"/>
                  </a:lnTo>
                  <a:lnTo>
                    <a:pt x="24" y="22"/>
                  </a:lnTo>
                  <a:lnTo>
                    <a:pt x="24" y="22"/>
                  </a:lnTo>
                  <a:lnTo>
                    <a:pt x="22" y="22"/>
                  </a:lnTo>
                  <a:lnTo>
                    <a:pt x="22" y="22"/>
                  </a:lnTo>
                  <a:lnTo>
                    <a:pt x="22" y="18"/>
                  </a:lnTo>
                  <a:lnTo>
                    <a:pt x="22" y="18"/>
                  </a:lnTo>
                  <a:lnTo>
                    <a:pt x="18" y="18"/>
                  </a:lnTo>
                  <a:lnTo>
                    <a:pt x="22" y="22"/>
                  </a:lnTo>
                  <a:lnTo>
                    <a:pt x="22" y="18"/>
                  </a:lnTo>
                  <a:lnTo>
                    <a:pt x="22" y="18"/>
                  </a:lnTo>
                  <a:lnTo>
                    <a:pt x="22" y="22"/>
                  </a:lnTo>
                  <a:lnTo>
                    <a:pt x="22" y="22"/>
                  </a:lnTo>
                  <a:lnTo>
                    <a:pt x="22" y="22"/>
                  </a:lnTo>
                  <a:lnTo>
                    <a:pt x="22" y="22"/>
                  </a:lnTo>
                  <a:lnTo>
                    <a:pt x="18" y="22"/>
                  </a:lnTo>
                  <a:lnTo>
                    <a:pt x="18" y="22"/>
                  </a:lnTo>
                  <a:lnTo>
                    <a:pt x="18" y="22"/>
                  </a:lnTo>
                  <a:lnTo>
                    <a:pt x="18" y="18"/>
                  </a:lnTo>
                  <a:lnTo>
                    <a:pt x="18" y="18"/>
                  </a:lnTo>
                  <a:lnTo>
                    <a:pt x="18" y="18"/>
                  </a:lnTo>
                  <a:lnTo>
                    <a:pt x="14" y="18"/>
                  </a:lnTo>
                  <a:lnTo>
                    <a:pt x="14" y="18"/>
                  </a:lnTo>
                  <a:lnTo>
                    <a:pt x="14" y="18"/>
                  </a:lnTo>
                  <a:lnTo>
                    <a:pt x="14" y="18"/>
                  </a:lnTo>
                  <a:lnTo>
                    <a:pt x="14" y="18"/>
                  </a:lnTo>
                  <a:lnTo>
                    <a:pt x="10" y="18"/>
                  </a:lnTo>
                  <a:lnTo>
                    <a:pt x="10" y="16"/>
                  </a:lnTo>
                  <a:lnTo>
                    <a:pt x="10" y="16"/>
                  </a:lnTo>
                  <a:lnTo>
                    <a:pt x="8" y="16"/>
                  </a:lnTo>
                  <a:lnTo>
                    <a:pt x="8" y="16"/>
                  </a:lnTo>
                  <a:lnTo>
                    <a:pt x="8" y="16"/>
                  </a:lnTo>
                  <a:lnTo>
                    <a:pt x="8" y="16"/>
                  </a:lnTo>
                  <a:lnTo>
                    <a:pt x="4" y="16"/>
                  </a:lnTo>
                  <a:lnTo>
                    <a:pt x="4" y="16"/>
                  </a:lnTo>
                  <a:lnTo>
                    <a:pt x="4" y="16"/>
                  </a:lnTo>
                  <a:lnTo>
                    <a:pt x="4" y="16"/>
                  </a:lnTo>
                  <a:lnTo>
                    <a:pt x="4" y="16"/>
                  </a:lnTo>
                  <a:lnTo>
                    <a:pt x="4" y="16"/>
                  </a:lnTo>
                  <a:lnTo>
                    <a:pt x="4" y="16"/>
                  </a:lnTo>
                  <a:lnTo>
                    <a:pt x="0" y="12"/>
                  </a:lnTo>
                  <a:lnTo>
                    <a:pt x="0" y="12"/>
                  </a:lnTo>
                  <a:lnTo>
                    <a:pt x="0" y="12"/>
                  </a:lnTo>
                  <a:lnTo>
                    <a:pt x="0" y="12"/>
                  </a:lnTo>
                  <a:lnTo>
                    <a:pt x="0" y="12"/>
                  </a:lnTo>
                  <a:lnTo>
                    <a:pt x="0" y="8"/>
                  </a:lnTo>
                  <a:lnTo>
                    <a:pt x="4" y="8"/>
                  </a:lnTo>
                  <a:lnTo>
                    <a:pt x="4" y="8"/>
                  </a:lnTo>
                  <a:lnTo>
                    <a:pt x="4" y="8"/>
                  </a:lnTo>
                  <a:lnTo>
                    <a:pt x="4" y="8"/>
                  </a:lnTo>
                  <a:lnTo>
                    <a:pt x="4" y="8"/>
                  </a:lnTo>
                  <a:lnTo>
                    <a:pt x="8" y="4"/>
                  </a:lnTo>
                  <a:lnTo>
                    <a:pt x="8" y="4"/>
                  </a:lnTo>
                  <a:lnTo>
                    <a:pt x="8" y="4"/>
                  </a:lnTo>
                  <a:lnTo>
                    <a:pt x="8" y="4"/>
                  </a:lnTo>
                  <a:lnTo>
                    <a:pt x="8" y="4"/>
                  </a:lnTo>
                  <a:lnTo>
                    <a:pt x="8" y="4"/>
                  </a:lnTo>
                  <a:lnTo>
                    <a:pt x="8" y="4"/>
                  </a:lnTo>
                  <a:lnTo>
                    <a:pt x="8" y="4"/>
                  </a:lnTo>
                  <a:lnTo>
                    <a:pt x="8" y="4"/>
                  </a:lnTo>
                  <a:lnTo>
                    <a:pt x="8" y="4"/>
                  </a:lnTo>
                  <a:lnTo>
                    <a:pt x="8" y="4"/>
                  </a:lnTo>
                  <a:lnTo>
                    <a:pt x="8" y="0"/>
                  </a:lnTo>
                  <a:lnTo>
                    <a:pt x="8" y="0"/>
                  </a:lnTo>
                  <a:lnTo>
                    <a:pt x="8" y="0"/>
                  </a:lnTo>
                  <a:lnTo>
                    <a:pt x="8" y="0"/>
                  </a:lnTo>
                  <a:lnTo>
                    <a:pt x="10" y="0"/>
                  </a:lnTo>
                  <a:lnTo>
                    <a:pt x="10" y="0"/>
                  </a:lnTo>
                  <a:lnTo>
                    <a:pt x="10" y="0"/>
                  </a:lnTo>
                  <a:lnTo>
                    <a:pt x="10" y="0"/>
                  </a:lnTo>
                  <a:lnTo>
                    <a:pt x="10" y="0"/>
                  </a:lnTo>
                  <a:lnTo>
                    <a:pt x="10" y="0"/>
                  </a:lnTo>
                  <a:lnTo>
                    <a:pt x="14" y="0"/>
                  </a:lnTo>
                  <a:lnTo>
                    <a:pt x="14" y="4"/>
                  </a:lnTo>
                  <a:lnTo>
                    <a:pt x="14" y="0"/>
                  </a:lnTo>
                  <a:lnTo>
                    <a:pt x="14" y="4"/>
                  </a:lnTo>
                  <a:lnTo>
                    <a:pt x="14" y="4"/>
                  </a:lnTo>
                  <a:lnTo>
                    <a:pt x="14" y="4"/>
                  </a:lnTo>
                  <a:lnTo>
                    <a:pt x="14" y="4"/>
                  </a:lnTo>
                  <a:lnTo>
                    <a:pt x="14" y="4"/>
                  </a:lnTo>
                  <a:lnTo>
                    <a:pt x="18" y="4"/>
                  </a:lnTo>
                  <a:lnTo>
                    <a:pt x="18" y="4"/>
                  </a:lnTo>
                  <a:lnTo>
                    <a:pt x="18" y="4"/>
                  </a:lnTo>
                  <a:lnTo>
                    <a:pt x="18" y="4"/>
                  </a:lnTo>
                  <a:lnTo>
                    <a:pt x="18" y="4"/>
                  </a:lnTo>
                  <a:lnTo>
                    <a:pt x="18" y="8"/>
                  </a:lnTo>
                  <a:lnTo>
                    <a:pt x="18" y="8"/>
                  </a:lnTo>
                  <a:lnTo>
                    <a:pt x="18" y="8"/>
                  </a:lnTo>
                  <a:lnTo>
                    <a:pt x="18" y="4"/>
                  </a:lnTo>
                  <a:lnTo>
                    <a:pt x="18" y="4"/>
                  </a:lnTo>
                  <a:lnTo>
                    <a:pt x="18" y="8"/>
                  </a:lnTo>
                  <a:lnTo>
                    <a:pt x="18" y="8"/>
                  </a:lnTo>
                  <a:lnTo>
                    <a:pt x="18" y="8"/>
                  </a:lnTo>
                  <a:lnTo>
                    <a:pt x="22" y="8"/>
                  </a:lnTo>
                  <a:lnTo>
                    <a:pt x="22" y="8"/>
                  </a:lnTo>
                  <a:lnTo>
                    <a:pt x="22" y="8"/>
                  </a:lnTo>
                  <a:lnTo>
                    <a:pt x="22" y="8"/>
                  </a:lnTo>
                  <a:lnTo>
                    <a:pt x="22" y="8"/>
                  </a:lnTo>
                  <a:lnTo>
                    <a:pt x="22" y="12"/>
                  </a:lnTo>
                  <a:lnTo>
                    <a:pt x="22" y="12"/>
                  </a:lnTo>
                  <a:lnTo>
                    <a:pt x="22" y="12"/>
                  </a:lnTo>
                  <a:lnTo>
                    <a:pt x="24" y="12"/>
                  </a:lnTo>
                  <a:lnTo>
                    <a:pt x="24" y="12"/>
                  </a:lnTo>
                  <a:lnTo>
                    <a:pt x="24" y="12"/>
                  </a:lnTo>
                  <a:lnTo>
                    <a:pt x="24" y="12"/>
                  </a:lnTo>
                  <a:lnTo>
                    <a:pt x="24" y="12"/>
                  </a:lnTo>
                  <a:lnTo>
                    <a:pt x="24" y="8"/>
                  </a:lnTo>
                  <a:lnTo>
                    <a:pt x="24" y="8"/>
                  </a:lnTo>
                  <a:lnTo>
                    <a:pt x="24" y="8"/>
                  </a:lnTo>
                  <a:lnTo>
                    <a:pt x="24" y="8"/>
                  </a:lnTo>
                  <a:lnTo>
                    <a:pt x="28" y="8"/>
                  </a:lnTo>
                  <a:lnTo>
                    <a:pt x="28" y="8"/>
                  </a:lnTo>
                  <a:lnTo>
                    <a:pt x="28" y="8"/>
                  </a:lnTo>
                  <a:lnTo>
                    <a:pt x="28" y="12"/>
                  </a:lnTo>
                  <a:lnTo>
                    <a:pt x="28" y="12"/>
                  </a:lnTo>
                  <a:lnTo>
                    <a:pt x="28" y="12"/>
                  </a:lnTo>
                  <a:lnTo>
                    <a:pt x="28" y="12"/>
                  </a:lnTo>
                  <a:lnTo>
                    <a:pt x="28" y="12"/>
                  </a:lnTo>
                  <a:lnTo>
                    <a:pt x="32" y="12"/>
                  </a:lnTo>
                  <a:lnTo>
                    <a:pt x="32" y="12"/>
                  </a:lnTo>
                  <a:lnTo>
                    <a:pt x="32" y="12"/>
                  </a:lnTo>
                  <a:lnTo>
                    <a:pt x="32" y="12"/>
                  </a:lnTo>
                  <a:lnTo>
                    <a:pt x="32" y="12"/>
                  </a:lnTo>
                  <a:lnTo>
                    <a:pt x="32" y="12"/>
                  </a:lnTo>
                  <a:lnTo>
                    <a:pt x="32" y="1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66" name="Freeform 73">
              <a:extLst>
                <a:ext uri="{FF2B5EF4-FFF2-40B4-BE49-F238E27FC236}">
                  <a16:creationId xmlns:a16="http://schemas.microsoft.com/office/drawing/2014/main" id="{0386B308-52A4-4CF3-4603-606E51D28FB3}"/>
                </a:ext>
              </a:extLst>
            </p:cNvPr>
            <p:cNvSpPr>
              <a:spLocks noEditPoints="1"/>
            </p:cNvSpPr>
            <p:nvPr/>
          </p:nvSpPr>
          <p:spPr bwMode="auto">
            <a:xfrm>
              <a:off x="2755900" y="1781243"/>
              <a:ext cx="1365250" cy="993775"/>
            </a:xfrm>
            <a:custGeom>
              <a:avLst/>
              <a:gdLst>
                <a:gd name="T0" fmla="*/ 472 w 860"/>
                <a:gd name="T1" fmla="*/ 18 h 626"/>
                <a:gd name="T2" fmla="*/ 342 w 860"/>
                <a:gd name="T3" fmla="*/ 34 h 626"/>
                <a:gd name="T4" fmla="*/ 738 w 860"/>
                <a:gd name="T5" fmla="*/ 60 h 626"/>
                <a:gd name="T6" fmla="*/ 764 w 860"/>
                <a:gd name="T7" fmla="*/ 160 h 626"/>
                <a:gd name="T8" fmla="*/ 734 w 860"/>
                <a:gd name="T9" fmla="*/ 204 h 626"/>
                <a:gd name="T10" fmla="*/ 742 w 860"/>
                <a:gd name="T11" fmla="*/ 256 h 626"/>
                <a:gd name="T12" fmla="*/ 234 w 860"/>
                <a:gd name="T13" fmla="*/ 284 h 626"/>
                <a:gd name="T14" fmla="*/ 246 w 860"/>
                <a:gd name="T15" fmla="*/ 294 h 626"/>
                <a:gd name="T16" fmla="*/ 252 w 860"/>
                <a:gd name="T17" fmla="*/ 314 h 626"/>
                <a:gd name="T18" fmla="*/ 506 w 860"/>
                <a:gd name="T19" fmla="*/ 484 h 626"/>
                <a:gd name="T20" fmla="*/ 332 w 860"/>
                <a:gd name="T21" fmla="*/ 578 h 626"/>
                <a:gd name="T22" fmla="*/ 418 w 860"/>
                <a:gd name="T23" fmla="*/ 622 h 626"/>
                <a:gd name="T24" fmla="*/ 308 w 860"/>
                <a:gd name="T25" fmla="*/ 398 h 626"/>
                <a:gd name="T26" fmla="*/ 312 w 860"/>
                <a:gd name="T27" fmla="*/ 366 h 626"/>
                <a:gd name="T28" fmla="*/ 268 w 860"/>
                <a:gd name="T29" fmla="*/ 320 h 626"/>
                <a:gd name="T30" fmla="*/ 256 w 860"/>
                <a:gd name="T31" fmla="*/ 306 h 626"/>
                <a:gd name="T32" fmla="*/ 200 w 860"/>
                <a:gd name="T33" fmla="*/ 238 h 626"/>
                <a:gd name="T34" fmla="*/ 86 w 860"/>
                <a:gd name="T35" fmla="*/ 216 h 626"/>
                <a:gd name="T36" fmla="*/ 86 w 860"/>
                <a:gd name="T37" fmla="*/ 190 h 626"/>
                <a:gd name="T38" fmla="*/ 30 w 860"/>
                <a:gd name="T39" fmla="*/ 172 h 626"/>
                <a:gd name="T40" fmla="*/ 122 w 860"/>
                <a:gd name="T41" fmla="*/ 104 h 626"/>
                <a:gd name="T42" fmla="*/ 178 w 860"/>
                <a:gd name="T43" fmla="*/ 52 h 626"/>
                <a:gd name="T44" fmla="*/ 276 w 860"/>
                <a:gd name="T45" fmla="*/ 60 h 626"/>
                <a:gd name="T46" fmla="*/ 406 w 860"/>
                <a:gd name="T47" fmla="*/ 56 h 626"/>
                <a:gd name="T48" fmla="*/ 464 w 860"/>
                <a:gd name="T49" fmla="*/ 26 h 626"/>
                <a:gd name="T50" fmla="*/ 418 w 860"/>
                <a:gd name="T51" fmla="*/ 12 h 626"/>
                <a:gd name="T52" fmla="*/ 524 w 860"/>
                <a:gd name="T53" fmla="*/ 4 h 626"/>
                <a:gd name="T54" fmla="*/ 584 w 860"/>
                <a:gd name="T55" fmla="*/ 18 h 626"/>
                <a:gd name="T56" fmla="*/ 678 w 860"/>
                <a:gd name="T57" fmla="*/ 16 h 626"/>
                <a:gd name="T58" fmla="*/ 606 w 860"/>
                <a:gd name="T59" fmla="*/ 44 h 626"/>
                <a:gd name="T60" fmla="*/ 692 w 860"/>
                <a:gd name="T61" fmla="*/ 48 h 626"/>
                <a:gd name="T62" fmla="*/ 786 w 860"/>
                <a:gd name="T63" fmla="*/ 52 h 626"/>
                <a:gd name="T64" fmla="*/ 748 w 860"/>
                <a:gd name="T65" fmla="*/ 90 h 626"/>
                <a:gd name="T66" fmla="*/ 756 w 860"/>
                <a:gd name="T67" fmla="*/ 124 h 626"/>
                <a:gd name="T68" fmla="*/ 744 w 860"/>
                <a:gd name="T69" fmla="*/ 178 h 626"/>
                <a:gd name="T70" fmla="*/ 726 w 860"/>
                <a:gd name="T71" fmla="*/ 208 h 626"/>
                <a:gd name="T72" fmla="*/ 734 w 860"/>
                <a:gd name="T73" fmla="*/ 238 h 626"/>
                <a:gd name="T74" fmla="*/ 738 w 860"/>
                <a:gd name="T75" fmla="*/ 280 h 626"/>
                <a:gd name="T76" fmla="*/ 660 w 860"/>
                <a:gd name="T77" fmla="*/ 294 h 626"/>
                <a:gd name="T78" fmla="*/ 704 w 860"/>
                <a:gd name="T79" fmla="*/ 328 h 626"/>
                <a:gd name="T80" fmla="*/ 688 w 860"/>
                <a:gd name="T81" fmla="*/ 358 h 626"/>
                <a:gd name="T82" fmla="*/ 632 w 860"/>
                <a:gd name="T83" fmla="*/ 358 h 626"/>
                <a:gd name="T84" fmla="*/ 704 w 860"/>
                <a:gd name="T85" fmla="*/ 388 h 626"/>
                <a:gd name="T86" fmla="*/ 580 w 860"/>
                <a:gd name="T87" fmla="*/ 426 h 626"/>
                <a:gd name="T88" fmla="*/ 502 w 860"/>
                <a:gd name="T89" fmla="*/ 484 h 626"/>
                <a:gd name="T90" fmla="*/ 458 w 860"/>
                <a:gd name="T91" fmla="*/ 530 h 626"/>
                <a:gd name="T92" fmla="*/ 436 w 860"/>
                <a:gd name="T93" fmla="*/ 578 h 626"/>
                <a:gd name="T94" fmla="*/ 420 w 860"/>
                <a:gd name="T95" fmla="*/ 618 h 626"/>
                <a:gd name="T96" fmla="*/ 388 w 860"/>
                <a:gd name="T97" fmla="*/ 596 h 626"/>
                <a:gd name="T98" fmla="*/ 332 w 860"/>
                <a:gd name="T99" fmla="*/ 578 h 626"/>
                <a:gd name="T100" fmla="*/ 306 w 860"/>
                <a:gd name="T101" fmla="*/ 534 h 626"/>
                <a:gd name="T102" fmla="*/ 302 w 860"/>
                <a:gd name="T103" fmla="*/ 518 h 626"/>
                <a:gd name="T104" fmla="*/ 286 w 860"/>
                <a:gd name="T105" fmla="*/ 482 h 626"/>
                <a:gd name="T106" fmla="*/ 278 w 860"/>
                <a:gd name="T107" fmla="*/ 462 h 626"/>
                <a:gd name="T108" fmla="*/ 290 w 860"/>
                <a:gd name="T109" fmla="*/ 436 h 626"/>
                <a:gd name="T110" fmla="*/ 278 w 860"/>
                <a:gd name="T111" fmla="*/ 432 h 626"/>
                <a:gd name="T112" fmla="*/ 306 w 860"/>
                <a:gd name="T113" fmla="*/ 418 h 626"/>
                <a:gd name="T114" fmla="*/ 768 w 860"/>
                <a:gd name="T115" fmla="*/ 216 h 626"/>
                <a:gd name="T116" fmla="*/ 712 w 860"/>
                <a:gd name="T117" fmla="*/ 310 h 626"/>
                <a:gd name="T118" fmla="*/ 648 w 860"/>
                <a:gd name="T119" fmla="*/ 358 h 626"/>
                <a:gd name="T120" fmla="*/ 264 w 860"/>
                <a:gd name="T121" fmla="*/ 380 h 626"/>
                <a:gd name="T122" fmla="*/ 610 w 860"/>
                <a:gd name="T123" fmla="*/ 426 h 626"/>
                <a:gd name="T124" fmla="*/ 462 w 860"/>
                <a:gd name="T125" fmla="*/ 518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0" h="626">
                  <a:moveTo>
                    <a:pt x="472" y="8"/>
                  </a:moveTo>
                  <a:lnTo>
                    <a:pt x="476" y="8"/>
                  </a:lnTo>
                  <a:lnTo>
                    <a:pt x="480" y="8"/>
                  </a:lnTo>
                  <a:lnTo>
                    <a:pt x="480" y="12"/>
                  </a:lnTo>
                  <a:lnTo>
                    <a:pt x="476" y="12"/>
                  </a:lnTo>
                  <a:lnTo>
                    <a:pt x="472" y="8"/>
                  </a:lnTo>
                  <a:lnTo>
                    <a:pt x="472" y="8"/>
                  </a:lnTo>
                  <a:lnTo>
                    <a:pt x="472" y="8"/>
                  </a:lnTo>
                  <a:close/>
                  <a:moveTo>
                    <a:pt x="480" y="16"/>
                  </a:moveTo>
                  <a:lnTo>
                    <a:pt x="476" y="16"/>
                  </a:lnTo>
                  <a:lnTo>
                    <a:pt x="472" y="16"/>
                  </a:lnTo>
                  <a:lnTo>
                    <a:pt x="468" y="16"/>
                  </a:lnTo>
                  <a:lnTo>
                    <a:pt x="468" y="12"/>
                  </a:lnTo>
                  <a:lnTo>
                    <a:pt x="464" y="12"/>
                  </a:lnTo>
                  <a:lnTo>
                    <a:pt x="462" y="12"/>
                  </a:lnTo>
                  <a:lnTo>
                    <a:pt x="458" y="12"/>
                  </a:lnTo>
                  <a:lnTo>
                    <a:pt x="458" y="8"/>
                  </a:lnTo>
                  <a:lnTo>
                    <a:pt x="462" y="8"/>
                  </a:lnTo>
                  <a:lnTo>
                    <a:pt x="464" y="12"/>
                  </a:lnTo>
                  <a:lnTo>
                    <a:pt x="468" y="12"/>
                  </a:lnTo>
                  <a:lnTo>
                    <a:pt x="472" y="12"/>
                  </a:lnTo>
                  <a:lnTo>
                    <a:pt x="476" y="12"/>
                  </a:lnTo>
                  <a:lnTo>
                    <a:pt x="476" y="16"/>
                  </a:lnTo>
                  <a:lnTo>
                    <a:pt x="480" y="16"/>
                  </a:lnTo>
                  <a:lnTo>
                    <a:pt x="484" y="16"/>
                  </a:lnTo>
                  <a:lnTo>
                    <a:pt x="480" y="16"/>
                  </a:lnTo>
                  <a:lnTo>
                    <a:pt x="480" y="16"/>
                  </a:lnTo>
                  <a:lnTo>
                    <a:pt x="480" y="16"/>
                  </a:lnTo>
                  <a:close/>
                  <a:moveTo>
                    <a:pt x="446" y="12"/>
                  </a:moveTo>
                  <a:lnTo>
                    <a:pt x="442" y="12"/>
                  </a:lnTo>
                  <a:lnTo>
                    <a:pt x="446" y="8"/>
                  </a:lnTo>
                  <a:lnTo>
                    <a:pt x="450" y="12"/>
                  </a:lnTo>
                  <a:lnTo>
                    <a:pt x="446" y="12"/>
                  </a:lnTo>
                  <a:lnTo>
                    <a:pt x="446" y="12"/>
                  </a:lnTo>
                  <a:lnTo>
                    <a:pt x="446" y="12"/>
                  </a:lnTo>
                  <a:close/>
                  <a:moveTo>
                    <a:pt x="432" y="12"/>
                  </a:moveTo>
                  <a:lnTo>
                    <a:pt x="436" y="12"/>
                  </a:lnTo>
                  <a:lnTo>
                    <a:pt x="440" y="12"/>
                  </a:lnTo>
                  <a:lnTo>
                    <a:pt x="436" y="12"/>
                  </a:lnTo>
                  <a:lnTo>
                    <a:pt x="432" y="12"/>
                  </a:lnTo>
                  <a:lnTo>
                    <a:pt x="432" y="12"/>
                  </a:lnTo>
                  <a:lnTo>
                    <a:pt x="432" y="12"/>
                  </a:lnTo>
                  <a:close/>
                  <a:moveTo>
                    <a:pt x="442" y="12"/>
                  </a:moveTo>
                  <a:lnTo>
                    <a:pt x="446" y="12"/>
                  </a:lnTo>
                  <a:lnTo>
                    <a:pt x="450" y="12"/>
                  </a:lnTo>
                  <a:lnTo>
                    <a:pt x="446" y="12"/>
                  </a:lnTo>
                  <a:lnTo>
                    <a:pt x="442" y="12"/>
                  </a:lnTo>
                  <a:lnTo>
                    <a:pt x="442" y="12"/>
                  </a:lnTo>
                  <a:lnTo>
                    <a:pt x="442" y="12"/>
                  </a:lnTo>
                  <a:close/>
                  <a:moveTo>
                    <a:pt x="488" y="16"/>
                  </a:moveTo>
                  <a:lnTo>
                    <a:pt x="484" y="16"/>
                  </a:lnTo>
                  <a:lnTo>
                    <a:pt x="488" y="16"/>
                  </a:lnTo>
                  <a:lnTo>
                    <a:pt x="490" y="16"/>
                  </a:lnTo>
                  <a:lnTo>
                    <a:pt x="494" y="16"/>
                  </a:lnTo>
                  <a:lnTo>
                    <a:pt x="490" y="16"/>
                  </a:lnTo>
                  <a:lnTo>
                    <a:pt x="488" y="16"/>
                  </a:lnTo>
                  <a:lnTo>
                    <a:pt x="488" y="16"/>
                  </a:lnTo>
                  <a:lnTo>
                    <a:pt x="488" y="16"/>
                  </a:lnTo>
                  <a:close/>
                  <a:moveTo>
                    <a:pt x="468" y="18"/>
                  </a:moveTo>
                  <a:lnTo>
                    <a:pt x="464" y="18"/>
                  </a:lnTo>
                  <a:lnTo>
                    <a:pt x="462" y="18"/>
                  </a:lnTo>
                  <a:lnTo>
                    <a:pt x="458" y="18"/>
                  </a:lnTo>
                  <a:lnTo>
                    <a:pt x="454" y="18"/>
                  </a:lnTo>
                  <a:lnTo>
                    <a:pt x="450" y="16"/>
                  </a:lnTo>
                  <a:lnTo>
                    <a:pt x="446" y="16"/>
                  </a:lnTo>
                  <a:lnTo>
                    <a:pt x="450" y="16"/>
                  </a:lnTo>
                  <a:lnTo>
                    <a:pt x="454" y="16"/>
                  </a:lnTo>
                  <a:lnTo>
                    <a:pt x="458" y="16"/>
                  </a:lnTo>
                  <a:lnTo>
                    <a:pt x="462" y="18"/>
                  </a:lnTo>
                  <a:lnTo>
                    <a:pt x="464" y="18"/>
                  </a:lnTo>
                  <a:lnTo>
                    <a:pt x="468" y="18"/>
                  </a:lnTo>
                  <a:lnTo>
                    <a:pt x="468" y="18"/>
                  </a:lnTo>
                  <a:lnTo>
                    <a:pt x="468" y="18"/>
                  </a:lnTo>
                  <a:close/>
                  <a:moveTo>
                    <a:pt x="472" y="18"/>
                  </a:moveTo>
                  <a:lnTo>
                    <a:pt x="468" y="18"/>
                  </a:lnTo>
                  <a:lnTo>
                    <a:pt x="464" y="18"/>
                  </a:lnTo>
                  <a:lnTo>
                    <a:pt x="464" y="16"/>
                  </a:lnTo>
                  <a:lnTo>
                    <a:pt x="462" y="16"/>
                  </a:lnTo>
                  <a:lnTo>
                    <a:pt x="458" y="16"/>
                  </a:lnTo>
                  <a:lnTo>
                    <a:pt x="462" y="16"/>
                  </a:lnTo>
                  <a:lnTo>
                    <a:pt x="464" y="16"/>
                  </a:lnTo>
                  <a:lnTo>
                    <a:pt x="468" y="16"/>
                  </a:lnTo>
                  <a:lnTo>
                    <a:pt x="472" y="16"/>
                  </a:lnTo>
                  <a:lnTo>
                    <a:pt x="476" y="16"/>
                  </a:lnTo>
                  <a:lnTo>
                    <a:pt x="476" y="18"/>
                  </a:lnTo>
                  <a:lnTo>
                    <a:pt x="472" y="18"/>
                  </a:lnTo>
                  <a:lnTo>
                    <a:pt x="472" y="18"/>
                  </a:lnTo>
                  <a:lnTo>
                    <a:pt x="472" y="18"/>
                  </a:lnTo>
                  <a:close/>
                  <a:moveTo>
                    <a:pt x="368" y="22"/>
                  </a:moveTo>
                  <a:lnTo>
                    <a:pt x="364" y="22"/>
                  </a:lnTo>
                  <a:lnTo>
                    <a:pt x="368" y="22"/>
                  </a:lnTo>
                  <a:lnTo>
                    <a:pt x="372" y="22"/>
                  </a:lnTo>
                  <a:lnTo>
                    <a:pt x="376" y="22"/>
                  </a:lnTo>
                  <a:lnTo>
                    <a:pt x="372" y="22"/>
                  </a:lnTo>
                  <a:lnTo>
                    <a:pt x="368" y="22"/>
                  </a:lnTo>
                  <a:lnTo>
                    <a:pt x="368" y="22"/>
                  </a:lnTo>
                  <a:lnTo>
                    <a:pt x="368" y="22"/>
                  </a:lnTo>
                  <a:close/>
                  <a:moveTo>
                    <a:pt x="350" y="26"/>
                  </a:moveTo>
                  <a:lnTo>
                    <a:pt x="346" y="26"/>
                  </a:lnTo>
                  <a:lnTo>
                    <a:pt x="346" y="22"/>
                  </a:lnTo>
                  <a:lnTo>
                    <a:pt x="350" y="22"/>
                  </a:lnTo>
                  <a:lnTo>
                    <a:pt x="354" y="22"/>
                  </a:lnTo>
                  <a:lnTo>
                    <a:pt x="358" y="22"/>
                  </a:lnTo>
                  <a:lnTo>
                    <a:pt x="362" y="22"/>
                  </a:lnTo>
                  <a:lnTo>
                    <a:pt x="362" y="26"/>
                  </a:lnTo>
                  <a:lnTo>
                    <a:pt x="358" y="26"/>
                  </a:lnTo>
                  <a:lnTo>
                    <a:pt x="354" y="26"/>
                  </a:lnTo>
                  <a:lnTo>
                    <a:pt x="350" y="26"/>
                  </a:lnTo>
                  <a:lnTo>
                    <a:pt x="350" y="26"/>
                  </a:lnTo>
                  <a:lnTo>
                    <a:pt x="350" y="26"/>
                  </a:lnTo>
                  <a:close/>
                  <a:moveTo>
                    <a:pt x="394" y="48"/>
                  </a:moveTo>
                  <a:lnTo>
                    <a:pt x="392" y="44"/>
                  </a:lnTo>
                  <a:lnTo>
                    <a:pt x="388" y="44"/>
                  </a:lnTo>
                  <a:lnTo>
                    <a:pt x="388" y="42"/>
                  </a:lnTo>
                  <a:lnTo>
                    <a:pt x="384" y="42"/>
                  </a:lnTo>
                  <a:lnTo>
                    <a:pt x="380" y="42"/>
                  </a:lnTo>
                  <a:lnTo>
                    <a:pt x="376" y="42"/>
                  </a:lnTo>
                  <a:lnTo>
                    <a:pt x="372" y="42"/>
                  </a:lnTo>
                  <a:lnTo>
                    <a:pt x="368" y="38"/>
                  </a:lnTo>
                  <a:lnTo>
                    <a:pt x="364" y="38"/>
                  </a:lnTo>
                  <a:lnTo>
                    <a:pt x="364" y="34"/>
                  </a:lnTo>
                  <a:lnTo>
                    <a:pt x="362" y="34"/>
                  </a:lnTo>
                  <a:lnTo>
                    <a:pt x="362" y="30"/>
                  </a:lnTo>
                  <a:lnTo>
                    <a:pt x="358" y="30"/>
                  </a:lnTo>
                  <a:lnTo>
                    <a:pt x="362" y="30"/>
                  </a:lnTo>
                  <a:lnTo>
                    <a:pt x="364" y="30"/>
                  </a:lnTo>
                  <a:lnTo>
                    <a:pt x="368" y="30"/>
                  </a:lnTo>
                  <a:lnTo>
                    <a:pt x="372" y="30"/>
                  </a:lnTo>
                  <a:lnTo>
                    <a:pt x="376" y="30"/>
                  </a:lnTo>
                  <a:lnTo>
                    <a:pt x="380" y="30"/>
                  </a:lnTo>
                  <a:lnTo>
                    <a:pt x="384" y="30"/>
                  </a:lnTo>
                  <a:lnTo>
                    <a:pt x="392" y="34"/>
                  </a:lnTo>
                  <a:lnTo>
                    <a:pt x="394" y="34"/>
                  </a:lnTo>
                  <a:lnTo>
                    <a:pt x="398" y="34"/>
                  </a:lnTo>
                  <a:lnTo>
                    <a:pt x="398" y="38"/>
                  </a:lnTo>
                  <a:lnTo>
                    <a:pt x="402" y="38"/>
                  </a:lnTo>
                  <a:lnTo>
                    <a:pt x="402" y="42"/>
                  </a:lnTo>
                  <a:lnTo>
                    <a:pt x="398" y="42"/>
                  </a:lnTo>
                  <a:lnTo>
                    <a:pt x="394" y="42"/>
                  </a:lnTo>
                  <a:lnTo>
                    <a:pt x="394" y="44"/>
                  </a:lnTo>
                  <a:lnTo>
                    <a:pt x="398" y="44"/>
                  </a:lnTo>
                  <a:lnTo>
                    <a:pt x="398" y="48"/>
                  </a:lnTo>
                  <a:lnTo>
                    <a:pt x="394" y="48"/>
                  </a:lnTo>
                  <a:lnTo>
                    <a:pt x="394" y="48"/>
                  </a:lnTo>
                  <a:lnTo>
                    <a:pt x="394" y="48"/>
                  </a:lnTo>
                  <a:close/>
                  <a:moveTo>
                    <a:pt x="350" y="38"/>
                  </a:moveTo>
                  <a:lnTo>
                    <a:pt x="346" y="34"/>
                  </a:lnTo>
                  <a:lnTo>
                    <a:pt x="342" y="34"/>
                  </a:lnTo>
                  <a:lnTo>
                    <a:pt x="346" y="34"/>
                  </a:lnTo>
                  <a:lnTo>
                    <a:pt x="350" y="34"/>
                  </a:lnTo>
                  <a:lnTo>
                    <a:pt x="354" y="34"/>
                  </a:lnTo>
                  <a:lnTo>
                    <a:pt x="350" y="38"/>
                  </a:lnTo>
                  <a:lnTo>
                    <a:pt x="350" y="38"/>
                  </a:lnTo>
                  <a:lnTo>
                    <a:pt x="350" y="38"/>
                  </a:lnTo>
                  <a:close/>
                  <a:moveTo>
                    <a:pt x="308" y="48"/>
                  </a:moveTo>
                  <a:lnTo>
                    <a:pt x="306" y="48"/>
                  </a:lnTo>
                  <a:lnTo>
                    <a:pt x="302" y="48"/>
                  </a:lnTo>
                  <a:lnTo>
                    <a:pt x="298" y="48"/>
                  </a:lnTo>
                  <a:lnTo>
                    <a:pt x="294" y="48"/>
                  </a:lnTo>
                  <a:lnTo>
                    <a:pt x="290" y="48"/>
                  </a:lnTo>
                  <a:lnTo>
                    <a:pt x="286" y="48"/>
                  </a:lnTo>
                  <a:lnTo>
                    <a:pt x="282" y="48"/>
                  </a:lnTo>
                  <a:lnTo>
                    <a:pt x="282" y="44"/>
                  </a:lnTo>
                  <a:lnTo>
                    <a:pt x="278" y="44"/>
                  </a:lnTo>
                  <a:lnTo>
                    <a:pt x="278" y="42"/>
                  </a:lnTo>
                  <a:lnTo>
                    <a:pt x="282" y="42"/>
                  </a:lnTo>
                  <a:lnTo>
                    <a:pt x="286" y="42"/>
                  </a:lnTo>
                  <a:lnTo>
                    <a:pt x="290" y="42"/>
                  </a:lnTo>
                  <a:lnTo>
                    <a:pt x="286" y="42"/>
                  </a:lnTo>
                  <a:lnTo>
                    <a:pt x="290" y="42"/>
                  </a:lnTo>
                  <a:lnTo>
                    <a:pt x="290" y="44"/>
                  </a:lnTo>
                  <a:lnTo>
                    <a:pt x="294" y="44"/>
                  </a:lnTo>
                  <a:lnTo>
                    <a:pt x="298" y="44"/>
                  </a:lnTo>
                  <a:lnTo>
                    <a:pt x="306" y="48"/>
                  </a:lnTo>
                  <a:lnTo>
                    <a:pt x="308" y="48"/>
                  </a:lnTo>
                  <a:lnTo>
                    <a:pt x="308" y="48"/>
                  </a:lnTo>
                  <a:lnTo>
                    <a:pt x="308" y="48"/>
                  </a:lnTo>
                  <a:close/>
                  <a:moveTo>
                    <a:pt x="294" y="42"/>
                  </a:moveTo>
                  <a:lnTo>
                    <a:pt x="298" y="42"/>
                  </a:lnTo>
                  <a:lnTo>
                    <a:pt x="298" y="44"/>
                  </a:lnTo>
                  <a:lnTo>
                    <a:pt x="294" y="44"/>
                  </a:lnTo>
                  <a:lnTo>
                    <a:pt x="294" y="42"/>
                  </a:lnTo>
                  <a:lnTo>
                    <a:pt x="294" y="42"/>
                  </a:lnTo>
                  <a:lnTo>
                    <a:pt x="294" y="42"/>
                  </a:lnTo>
                  <a:close/>
                  <a:moveTo>
                    <a:pt x="764" y="48"/>
                  </a:moveTo>
                  <a:lnTo>
                    <a:pt x="760" y="44"/>
                  </a:lnTo>
                  <a:lnTo>
                    <a:pt x="756" y="44"/>
                  </a:lnTo>
                  <a:lnTo>
                    <a:pt x="756" y="42"/>
                  </a:lnTo>
                  <a:lnTo>
                    <a:pt x="760" y="42"/>
                  </a:lnTo>
                  <a:lnTo>
                    <a:pt x="760" y="44"/>
                  </a:lnTo>
                  <a:lnTo>
                    <a:pt x="764" y="48"/>
                  </a:lnTo>
                  <a:lnTo>
                    <a:pt x="768" y="48"/>
                  </a:lnTo>
                  <a:lnTo>
                    <a:pt x="764" y="48"/>
                  </a:lnTo>
                  <a:lnTo>
                    <a:pt x="764" y="48"/>
                  </a:lnTo>
                  <a:lnTo>
                    <a:pt x="764" y="48"/>
                  </a:lnTo>
                  <a:close/>
                  <a:moveTo>
                    <a:pt x="744" y="52"/>
                  </a:moveTo>
                  <a:lnTo>
                    <a:pt x="742" y="48"/>
                  </a:lnTo>
                  <a:lnTo>
                    <a:pt x="738" y="48"/>
                  </a:lnTo>
                  <a:lnTo>
                    <a:pt x="738" y="44"/>
                  </a:lnTo>
                  <a:lnTo>
                    <a:pt x="742" y="44"/>
                  </a:lnTo>
                  <a:lnTo>
                    <a:pt x="744" y="44"/>
                  </a:lnTo>
                  <a:lnTo>
                    <a:pt x="744" y="48"/>
                  </a:lnTo>
                  <a:lnTo>
                    <a:pt x="748" y="48"/>
                  </a:lnTo>
                  <a:lnTo>
                    <a:pt x="752" y="48"/>
                  </a:lnTo>
                  <a:lnTo>
                    <a:pt x="752" y="52"/>
                  </a:lnTo>
                  <a:lnTo>
                    <a:pt x="748" y="52"/>
                  </a:lnTo>
                  <a:lnTo>
                    <a:pt x="744" y="52"/>
                  </a:lnTo>
                  <a:lnTo>
                    <a:pt x="744" y="52"/>
                  </a:lnTo>
                  <a:lnTo>
                    <a:pt x="744" y="52"/>
                  </a:lnTo>
                  <a:close/>
                  <a:moveTo>
                    <a:pt x="768" y="60"/>
                  </a:moveTo>
                  <a:lnTo>
                    <a:pt x="764" y="60"/>
                  </a:lnTo>
                  <a:lnTo>
                    <a:pt x="760" y="56"/>
                  </a:lnTo>
                  <a:lnTo>
                    <a:pt x="764" y="56"/>
                  </a:lnTo>
                  <a:lnTo>
                    <a:pt x="768" y="56"/>
                  </a:lnTo>
                  <a:lnTo>
                    <a:pt x="770" y="56"/>
                  </a:lnTo>
                  <a:lnTo>
                    <a:pt x="770" y="60"/>
                  </a:lnTo>
                  <a:lnTo>
                    <a:pt x="774" y="60"/>
                  </a:lnTo>
                  <a:lnTo>
                    <a:pt x="770" y="60"/>
                  </a:lnTo>
                  <a:lnTo>
                    <a:pt x="768" y="60"/>
                  </a:lnTo>
                  <a:lnTo>
                    <a:pt x="768" y="60"/>
                  </a:lnTo>
                  <a:lnTo>
                    <a:pt x="768" y="60"/>
                  </a:lnTo>
                  <a:close/>
                  <a:moveTo>
                    <a:pt x="738" y="60"/>
                  </a:moveTo>
                  <a:lnTo>
                    <a:pt x="734" y="56"/>
                  </a:lnTo>
                  <a:lnTo>
                    <a:pt x="738" y="56"/>
                  </a:lnTo>
                  <a:lnTo>
                    <a:pt x="742" y="60"/>
                  </a:lnTo>
                  <a:lnTo>
                    <a:pt x="744" y="60"/>
                  </a:lnTo>
                  <a:lnTo>
                    <a:pt x="742" y="60"/>
                  </a:lnTo>
                  <a:lnTo>
                    <a:pt x="738" y="60"/>
                  </a:lnTo>
                  <a:lnTo>
                    <a:pt x="738" y="60"/>
                  </a:lnTo>
                  <a:lnTo>
                    <a:pt x="738" y="60"/>
                  </a:lnTo>
                  <a:close/>
                  <a:moveTo>
                    <a:pt x="86" y="90"/>
                  </a:moveTo>
                  <a:lnTo>
                    <a:pt x="90" y="90"/>
                  </a:lnTo>
                  <a:lnTo>
                    <a:pt x="94" y="90"/>
                  </a:lnTo>
                  <a:lnTo>
                    <a:pt x="90" y="90"/>
                  </a:lnTo>
                  <a:lnTo>
                    <a:pt x="86" y="90"/>
                  </a:lnTo>
                  <a:lnTo>
                    <a:pt x="86" y="90"/>
                  </a:lnTo>
                  <a:lnTo>
                    <a:pt x="86" y="90"/>
                  </a:lnTo>
                  <a:close/>
                  <a:moveTo>
                    <a:pt x="760" y="130"/>
                  </a:moveTo>
                  <a:lnTo>
                    <a:pt x="760" y="134"/>
                  </a:lnTo>
                  <a:lnTo>
                    <a:pt x="756" y="134"/>
                  </a:lnTo>
                  <a:lnTo>
                    <a:pt x="756" y="130"/>
                  </a:lnTo>
                  <a:lnTo>
                    <a:pt x="760" y="130"/>
                  </a:lnTo>
                  <a:lnTo>
                    <a:pt x="760" y="130"/>
                  </a:lnTo>
                  <a:lnTo>
                    <a:pt x="760" y="130"/>
                  </a:lnTo>
                  <a:close/>
                  <a:moveTo>
                    <a:pt x="782" y="130"/>
                  </a:moveTo>
                  <a:lnTo>
                    <a:pt x="782" y="134"/>
                  </a:lnTo>
                  <a:lnTo>
                    <a:pt x="778" y="134"/>
                  </a:lnTo>
                  <a:lnTo>
                    <a:pt x="778" y="138"/>
                  </a:lnTo>
                  <a:lnTo>
                    <a:pt x="774" y="138"/>
                  </a:lnTo>
                  <a:lnTo>
                    <a:pt x="774" y="134"/>
                  </a:lnTo>
                  <a:lnTo>
                    <a:pt x="778" y="130"/>
                  </a:lnTo>
                  <a:lnTo>
                    <a:pt x="782" y="130"/>
                  </a:lnTo>
                  <a:lnTo>
                    <a:pt x="782" y="130"/>
                  </a:lnTo>
                  <a:lnTo>
                    <a:pt x="782" y="130"/>
                  </a:lnTo>
                  <a:close/>
                  <a:moveTo>
                    <a:pt x="774" y="146"/>
                  </a:moveTo>
                  <a:lnTo>
                    <a:pt x="770" y="142"/>
                  </a:lnTo>
                  <a:lnTo>
                    <a:pt x="774" y="142"/>
                  </a:lnTo>
                  <a:lnTo>
                    <a:pt x="774" y="146"/>
                  </a:lnTo>
                  <a:lnTo>
                    <a:pt x="774" y="146"/>
                  </a:lnTo>
                  <a:lnTo>
                    <a:pt x="774" y="146"/>
                  </a:lnTo>
                  <a:close/>
                  <a:moveTo>
                    <a:pt x="770" y="146"/>
                  </a:moveTo>
                  <a:lnTo>
                    <a:pt x="770" y="150"/>
                  </a:lnTo>
                  <a:lnTo>
                    <a:pt x="768" y="150"/>
                  </a:lnTo>
                  <a:lnTo>
                    <a:pt x="768" y="146"/>
                  </a:lnTo>
                  <a:lnTo>
                    <a:pt x="770" y="146"/>
                  </a:lnTo>
                  <a:lnTo>
                    <a:pt x="770" y="146"/>
                  </a:lnTo>
                  <a:lnTo>
                    <a:pt x="770" y="146"/>
                  </a:lnTo>
                  <a:close/>
                  <a:moveTo>
                    <a:pt x="760" y="154"/>
                  </a:moveTo>
                  <a:lnTo>
                    <a:pt x="764" y="158"/>
                  </a:lnTo>
                  <a:lnTo>
                    <a:pt x="760" y="158"/>
                  </a:lnTo>
                  <a:lnTo>
                    <a:pt x="756" y="158"/>
                  </a:lnTo>
                  <a:lnTo>
                    <a:pt x="756" y="154"/>
                  </a:lnTo>
                  <a:lnTo>
                    <a:pt x="760" y="154"/>
                  </a:lnTo>
                  <a:lnTo>
                    <a:pt x="760" y="154"/>
                  </a:lnTo>
                  <a:lnTo>
                    <a:pt x="760" y="154"/>
                  </a:lnTo>
                  <a:close/>
                  <a:moveTo>
                    <a:pt x="756" y="158"/>
                  </a:moveTo>
                  <a:lnTo>
                    <a:pt x="752" y="158"/>
                  </a:lnTo>
                  <a:lnTo>
                    <a:pt x="752" y="154"/>
                  </a:lnTo>
                  <a:lnTo>
                    <a:pt x="756" y="154"/>
                  </a:lnTo>
                  <a:lnTo>
                    <a:pt x="756" y="158"/>
                  </a:lnTo>
                  <a:lnTo>
                    <a:pt x="756" y="158"/>
                  </a:lnTo>
                  <a:lnTo>
                    <a:pt x="756" y="158"/>
                  </a:lnTo>
                  <a:close/>
                  <a:moveTo>
                    <a:pt x="760" y="160"/>
                  </a:moveTo>
                  <a:lnTo>
                    <a:pt x="760" y="158"/>
                  </a:lnTo>
                  <a:lnTo>
                    <a:pt x="764" y="158"/>
                  </a:lnTo>
                  <a:lnTo>
                    <a:pt x="760" y="160"/>
                  </a:lnTo>
                  <a:lnTo>
                    <a:pt x="760" y="160"/>
                  </a:lnTo>
                  <a:lnTo>
                    <a:pt x="760" y="160"/>
                  </a:lnTo>
                  <a:close/>
                  <a:moveTo>
                    <a:pt x="744" y="160"/>
                  </a:moveTo>
                  <a:lnTo>
                    <a:pt x="742" y="160"/>
                  </a:lnTo>
                  <a:lnTo>
                    <a:pt x="738" y="160"/>
                  </a:lnTo>
                  <a:lnTo>
                    <a:pt x="742" y="160"/>
                  </a:lnTo>
                  <a:lnTo>
                    <a:pt x="744" y="160"/>
                  </a:lnTo>
                  <a:lnTo>
                    <a:pt x="744" y="160"/>
                  </a:lnTo>
                  <a:lnTo>
                    <a:pt x="744" y="160"/>
                  </a:lnTo>
                  <a:close/>
                  <a:moveTo>
                    <a:pt x="764" y="160"/>
                  </a:moveTo>
                  <a:lnTo>
                    <a:pt x="764" y="164"/>
                  </a:lnTo>
                  <a:lnTo>
                    <a:pt x="760" y="164"/>
                  </a:lnTo>
                  <a:lnTo>
                    <a:pt x="760" y="160"/>
                  </a:lnTo>
                  <a:lnTo>
                    <a:pt x="764" y="160"/>
                  </a:lnTo>
                  <a:lnTo>
                    <a:pt x="768" y="160"/>
                  </a:lnTo>
                  <a:lnTo>
                    <a:pt x="764" y="160"/>
                  </a:lnTo>
                  <a:lnTo>
                    <a:pt x="764" y="160"/>
                  </a:lnTo>
                  <a:lnTo>
                    <a:pt x="764" y="160"/>
                  </a:lnTo>
                  <a:close/>
                  <a:moveTo>
                    <a:pt x="734" y="164"/>
                  </a:moveTo>
                  <a:lnTo>
                    <a:pt x="734" y="168"/>
                  </a:lnTo>
                  <a:lnTo>
                    <a:pt x="730" y="168"/>
                  </a:lnTo>
                  <a:lnTo>
                    <a:pt x="730" y="164"/>
                  </a:lnTo>
                  <a:lnTo>
                    <a:pt x="734" y="164"/>
                  </a:lnTo>
                  <a:lnTo>
                    <a:pt x="734" y="164"/>
                  </a:lnTo>
                  <a:lnTo>
                    <a:pt x="734" y="164"/>
                  </a:lnTo>
                  <a:close/>
                  <a:moveTo>
                    <a:pt x="748" y="174"/>
                  </a:moveTo>
                  <a:lnTo>
                    <a:pt x="748" y="178"/>
                  </a:lnTo>
                  <a:lnTo>
                    <a:pt x="744" y="174"/>
                  </a:lnTo>
                  <a:lnTo>
                    <a:pt x="742" y="174"/>
                  </a:lnTo>
                  <a:lnTo>
                    <a:pt x="744" y="174"/>
                  </a:lnTo>
                  <a:lnTo>
                    <a:pt x="748" y="174"/>
                  </a:lnTo>
                  <a:lnTo>
                    <a:pt x="748" y="174"/>
                  </a:lnTo>
                  <a:lnTo>
                    <a:pt x="748" y="174"/>
                  </a:lnTo>
                  <a:close/>
                  <a:moveTo>
                    <a:pt x="752" y="178"/>
                  </a:moveTo>
                  <a:lnTo>
                    <a:pt x="748" y="178"/>
                  </a:lnTo>
                  <a:lnTo>
                    <a:pt x="752" y="178"/>
                  </a:lnTo>
                  <a:lnTo>
                    <a:pt x="752" y="178"/>
                  </a:lnTo>
                  <a:lnTo>
                    <a:pt x="752" y="178"/>
                  </a:lnTo>
                  <a:close/>
                  <a:moveTo>
                    <a:pt x="96" y="178"/>
                  </a:moveTo>
                  <a:lnTo>
                    <a:pt x="94" y="178"/>
                  </a:lnTo>
                  <a:lnTo>
                    <a:pt x="90" y="178"/>
                  </a:lnTo>
                  <a:lnTo>
                    <a:pt x="94" y="178"/>
                  </a:lnTo>
                  <a:lnTo>
                    <a:pt x="96" y="178"/>
                  </a:lnTo>
                  <a:lnTo>
                    <a:pt x="96" y="178"/>
                  </a:lnTo>
                  <a:lnTo>
                    <a:pt x="96" y="178"/>
                  </a:lnTo>
                  <a:close/>
                  <a:moveTo>
                    <a:pt x="26" y="182"/>
                  </a:moveTo>
                  <a:lnTo>
                    <a:pt x="26" y="178"/>
                  </a:lnTo>
                  <a:lnTo>
                    <a:pt x="30" y="178"/>
                  </a:lnTo>
                  <a:lnTo>
                    <a:pt x="34" y="178"/>
                  </a:lnTo>
                  <a:lnTo>
                    <a:pt x="34" y="182"/>
                  </a:lnTo>
                  <a:lnTo>
                    <a:pt x="38" y="182"/>
                  </a:lnTo>
                  <a:lnTo>
                    <a:pt x="40" y="182"/>
                  </a:lnTo>
                  <a:lnTo>
                    <a:pt x="38" y="182"/>
                  </a:lnTo>
                  <a:lnTo>
                    <a:pt x="34" y="182"/>
                  </a:lnTo>
                  <a:lnTo>
                    <a:pt x="30" y="182"/>
                  </a:lnTo>
                  <a:lnTo>
                    <a:pt x="26" y="182"/>
                  </a:lnTo>
                  <a:lnTo>
                    <a:pt x="22" y="182"/>
                  </a:lnTo>
                  <a:lnTo>
                    <a:pt x="26" y="182"/>
                  </a:lnTo>
                  <a:lnTo>
                    <a:pt x="26" y="182"/>
                  </a:lnTo>
                  <a:lnTo>
                    <a:pt x="26" y="182"/>
                  </a:lnTo>
                  <a:close/>
                  <a:moveTo>
                    <a:pt x="10" y="182"/>
                  </a:moveTo>
                  <a:lnTo>
                    <a:pt x="14" y="182"/>
                  </a:lnTo>
                  <a:lnTo>
                    <a:pt x="18" y="182"/>
                  </a:lnTo>
                  <a:lnTo>
                    <a:pt x="22" y="182"/>
                  </a:lnTo>
                  <a:lnTo>
                    <a:pt x="18" y="186"/>
                  </a:lnTo>
                  <a:lnTo>
                    <a:pt x="14" y="186"/>
                  </a:lnTo>
                  <a:lnTo>
                    <a:pt x="10" y="186"/>
                  </a:lnTo>
                  <a:lnTo>
                    <a:pt x="10" y="182"/>
                  </a:lnTo>
                  <a:lnTo>
                    <a:pt x="8" y="182"/>
                  </a:lnTo>
                  <a:lnTo>
                    <a:pt x="10" y="182"/>
                  </a:lnTo>
                  <a:lnTo>
                    <a:pt x="10" y="182"/>
                  </a:lnTo>
                  <a:lnTo>
                    <a:pt x="10" y="182"/>
                  </a:lnTo>
                  <a:close/>
                  <a:moveTo>
                    <a:pt x="752" y="198"/>
                  </a:moveTo>
                  <a:lnTo>
                    <a:pt x="756" y="198"/>
                  </a:lnTo>
                  <a:lnTo>
                    <a:pt x="752" y="200"/>
                  </a:lnTo>
                  <a:lnTo>
                    <a:pt x="752" y="198"/>
                  </a:lnTo>
                  <a:lnTo>
                    <a:pt x="752" y="198"/>
                  </a:lnTo>
                  <a:lnTo>
                    <a:pt x="752" y="198"/>
                  </a:lnTo>
                  <a:close/>
                  <a:moveTo>
                    <a:pt x="752" y="200"/>
                  </a:moveTo>
                  <a:lnTo>
                    <a:pt x="756" y="200"/>
                  </a:lnTo>
                  <a:lnTo>
                    <a:pt x="752" y="200"/>
                  </a:lnTo>
                  <a:lnTo>
                    <a:pt x="752" y="200"/>
                  </a:lnTo>
                  <a:lnTo>
                    <a:pt x="752" y="200"/>
                  </a:lnTo>
                  <a:close/>
                  <a:moveTo>
                    <a:pt x="734" y="204"/>
                  </a:moveTo>
                  <a:lnTo>
                    <a:pt x="730" y="204"/>
                  </a:lnTo>
                  <a:lnTo>
                    <a:pt x="726" y="204"/>
                  </a:lnTo>
                  <a:lnTo>
                    <a:pt x="730" y="204"/>
                  </a:lnTo>
                  <a:lnTo>
                    <a:pt x="734" y="204"/>
                  </a:lnTo>
                  <a:lnTo>
                    <a:pt x="734" y="204"/>
                  </a:lnTo>
                  <a:lnTo>
                    <a:pt x="734" y="204"/>
                  </a:lnTo>
                  <a:close/>
                  <a:moveTo>
                    <a:pt x="48" y="204"/>
                  </a:moveTo>
                  <a:lnTo>
                    <a:pt x="44" y="204"/>
                  </a:lnTo>
                  <a:lnTo>
                    <a:pt x="40" y="204"/>
                  </a:lnTo>
                  <a:lnTo>
                    <a:pt x="44" y="204"/>
                  </a:lnTo>
                  <a:lnTo>
                    <a:pt x="48" y="204"/>
                  </a:lnTo>
                  <a:lnTo>
                    <a:pt x="48" y="204"/>
                  </a:lnTo>
                  <a:lnTo>
                    <a:pt x="48" y="204"/>
                  </a:lnTo>
                  <a:close/>
                  <a:moveTo>
                    <a:pt x="738" y="208"/>
                  </a:moveTo>
                  <a:lnTo>
                    <a:pt x="738" y="212"/>
                  </a:lnTo>
                  <a:lnTo>
                    <a:pt x="738" y="208"/>
                  </a:lnTo>
                  <a:lnTo>
                    <a:pt x="734" y="208"/>
                  </a:lnTo>
                  <a:lnTo>
                    <a:pt x="738" y="208"/>
                  </a:lnTo>
                  <a:lnTo>
                    <a:pt x="738" y="204"/>
                  </a:lnTo>
                  <a:lnTo>
                    <a:pt x="738" y="208"/>
                  </a:lnTo>
                  <a:lnTo>
                    <a:pt x="738" y="208"/>
                  </a:lnTo>
                  <a:lnTo>
                    <a:pt x="738" y="208"/>
                  </a:lnTo>
                  <a:close/>
                  <a:moveTo>
                    <a:pt x="40" y="208"/>
                  </a:moveTo>
                  <a:lnTo>
                    <a:pt x="44" y="208"/>
                  </a:lnTo>
                  <a:lnTo>
                    <a:pt x="40" y="208"/>
                  </a:lnTo>
                  <a:lnTo>
                    <a:pt x="40" y="208"/>
                  </a:lnTo>
                  <a:lnTo>
                    <a:pt x="40" y="208"/>
                  </a:lnTo>
                  <a:close/>
                  <a:moveTo>
                    <a:pt x="744" y="208"/>
                  </a:moveTo>
                  <a:lnTo>
                    <a:pt x="748" y="208"/>
                  </a:lnTo>
                  <a:lnTo>
                    <a:pt x="748" y="212"/>
                  </a:lnTo>
                  <a:lnTo>
                    <a:pt x="744" y="212"/>
                  </a:lnTo>
                  <a:lnTo>
                    <a:pt x="744" y="208"/>
                  </a:lnTo>
                  <a:lnTo>
                    <a:pt x="742" y="212"/>
                  </a:lnTo>
                  <a:lnTo>
                    <a:pt x="742" y="208"/>
                  </a:lnTo>
                  <a:lnTo>
                    <a:pt x="744" y="208"/>
                  </a:lnTo>
                  <a:lnTo>
                    <a:pt x="744" y="208"/>
                  </a:lnTo>
                  <a:lnTo>
                    <a:pt x="744" y="208"/>
                  </a:lnTo>
                  <a:close/>
                  <a:moveTo>
                    <a:pt x="734" y="212"/>
                  </a:moveTo>
                  <a:lnTo>
                    <a:pt x="738" y="212"/>
                  </a:lnTo>
                  <a:lnTo>
                    <a:pt x="742" y="212"/>
                  </a:lnTo>
                  <a:lnTo>
                    <a:pt x="742" y="216"/>
                  </a:lnTo>
                  <a:lnTo>
                    <a:pt x="742" y="212"/>
                  </a:lnTo>
                  <a:lnTo>
                    <a:pt x="738" y="212"/>
                  </a:lnTo>
                  <a:lnTo>
                    <a:pt x="734" y="212"/>
                  </a:lnTo>
                  <a:lnTo>
                    <a:pt x="734" y="212"/>
                  </a:lnTo>
                  <a:lnTo>
                    <a:pt x="734" y="212"/>
                  </a:lnTo>
                  <a:close/>
                  <a:moveTo>
                    <a:pt x="744" y="212"/>
                  </a:moveTo>
                  <a:lnTo>
                    <a:pt x="742" y="212"/>
                  </a:lnTo>
                  <a:lnTo>
                    <a:pt x="744" y="212"/>
                  </a:lnTo>
                  <a:lnTo>
                    <a:pt x="748" y="212"/>
                  </a:lnTo>
                  <a:lnTo>
                    <a:pt x="744" y="212"/>
                  </a:lnTo>
                  <a:lnTo>
                    <a:pt x="744" y="212"/>
                  </a:lnTo>
                  <a:lnTo>
                    <a:pt x="744" y="212"/>
                  </a:lnTo>
                  <a:close/>
                  <a:moveTo>
                    <a:pt x="110" y="220"/>
                  </a:moveTo>
                  <a:lnTo>
                    <a:pt x="114" y="220"/>
                  </a:lnTo>
                  <a:lnTo>
                    <a:pt x="110" y="220"/>
                  </a:lnTo>
                  <a:lnTo>
                    <a:pt x="108" y="220"/>
                  </a:lnTo>
                  <a:lnTo>
                    <a:pt x="110" y="220"/>
                  </a:lnTo>
                  <a:lnTo>
                    <a:pt x="110" y="220"/>
                  </a:lnTo>
                  <a:lnTo>
                    <a:pt x="110" y="220"/>
                  </a:lnTo>
                  <a:close/>
                  <a:moveTo>
                    <a:pt x="748" y="224"/>
                  </a:moveTo>
                  <a:lnTo>
                    <a:pt x="744" y="224"/>
                  </a:lnTo>
                  <a:lnTo>
                    <a:pt x="748" y="220"/>
                  </a:lnTo>
                  <a:lnTo>
                    <a:pt x="748" y="224"/>
                  </a:lnTo>
                  <a:lnTo>
                    <a:pt x="748" y="224"/>
                  </a:lnTo>
                  <a:lnTo>
                    <a:pt x="748" y="224"/>
                  </a:lnTo>
                  <a:close/>
                  <a:moveTo>
                    <a:pt x="744" y="246"/>
                  </a:moveTo>
                  <a:lnTo>
                    <a:pt x="748" y="250"/>
                  </a:lnTo>
                  <a:lnTo>
                    <a:pt x="744" y="250"/>
                  </a:lnTo>
                  <a:lnTo>
                    <a:pt x="748" y="250"/>
                  </a:lnTo>
                  <a:lnTo>
                    <a:pt x="752" y="254"/>
                  </a:lnTo>
                  <a:lnTo>
                    <a:pt x="748" y="256"/>
                  </a:lnTo>
                  <a:lnTo>
                    <a:pt x="744" y="256"/>
                  </a:lnTo>
                  <a:lnTo>
                    <a:pt x="742" y="256"/>
                  </a:lnTo>
                  <a:lnTo>
                    <a:pt x="742" y="254"/>
                  </a:lnTo>
                  <a:lnTo>
                    <a:pt x="742" y="250"/>
                  </a:lnTo>
                  <a:lnTo>
                    <a:pt x="742" y="246"/>
                  </a:lnTo>
                  <a:lnTo>
                    <a:pt x="744" y="246"/>
                  </a:lnTo>
                  <a:lnTo>
                    <a:pt x="744" y="246"/>
                  </a:lnTo>
                  <a:lnTo>
                    <a:pt x="744" y="246"/>
                  </a:lnTo>
                  <a:close/>
                  <a:moveTo>
                    <a:pt x="770" y="256"/>
                  </a:moveTo>
                  <a:lnTo>
                    <a:pt x="768" y="256"/>
                  </a:lnTo>
                  <a:lnTo>
                    <a:pt x="770" y="256"/>
                  </a:lnTo>
                  <a:lnTo>
                    <a:pt x="774" y="256"/>
                  </a:lnTo>
                  <a:lnTo>
                    <a:pt x="770" y="256"/>
                  </a:lnTo>
                  <a:lnTo>
                    <a:pt x="770" y="256"/>
                  </a:lnTo>
                  <a:lnTo>
                    <a:pt x="770" y="256"/>
                  </a:lnTo>
                  <a:close/>
                  <a:moveTo>
                    <a:pt x="768" y="260"/>
                  </a:moveTo>
                  <a:lnTo>
                    <a:pt x="764" y="260"/>
                  </a:lnTo>
                  <a:lnTo>
                    <a:pt x="760" y="260"/>
                  </a:lnTo>
                  <a:lnTo>
                    <a:pt x="764" y="256"/>
                  </a:lnTo>
                  <a:lnTo>
                    <a:pt x="768" y="256"/>
                  </a:lnTo>
                  <a:lnTo>
                    <a:pt x="768" y="260"/>
                  </a:lnTo>
                  <a:lnTo>
                    <a:pt x="768" y="260"/>
                  </a:lnTo>
                  <a:lnTo>
                    <a:pt x="768" y="260"/>
                  </a:lnTo>
                  <a:close/>
                  <a:moveTo>
                    <a:pt x="226" y="260"/>
                  </a:moveTo>
                  <a:lnTo>
                    <a:pt x="222" y="260"/>
                  </a:lnTo>
                  <a:lnTo>
                    <a:pt x="226" y="260"/>
                  </a:lnTo>
                  <a:lnTo>
                    <a:pt x="226" y="260"/>
                  </a:lnTo>
                  <a:lnTo>
                    <a:pt x="226" y="260"/>
                  </a:lnTo>
                  <a:close/>
                  <a:moveTo>
                    <a:pt x="220" y="260"/>
                  </a:moveTo>
                  <a:lnTo>
                    <a:pt x="222" y="260"/>
                  </a:lnTo>
                  <a:lnTo>
                    <a:pt x="226" y="260"/>
                  </a:lnTo>
                  <a:lnTo>
                    <a:pt x="230" y="260"/>
                  </a:lnTo>
                  <a:lnTo>
                    <a:pt x="234" y="260"/>
                  </a:lnTo>
                  <a:lnTo>
                    <a:pt x="230" y="260"/>
                  </a:lnTo>
                  <a:lnTo>
                    <a:pt x="226" y="260"/>
                  </a:lnTo>
                  <a:lnTo>
                    <a:pt x="222" y="264"/>
                  </a:lnTo>
                  <a:lnTo>
                    <a:pt x="220" y="260"/>
                  </a:lnTo>
                  <a:lnTo>
                    <a:pt x="220" y="260"/>
                  </a:lnTo>
                  <a:lnTo>
                    <a:pt x="220" y="260"/>
                  </a:lnTo>
                  <a:close/>
                  <a:moveTo>
                    <a:pt x="734" y="264"/>
                  </a:moveTo>
                  <a:lnTo>
                    <a:pt x="738" y="264"/>
                  </a:lnTo>
                  <a:lnTo>
                    <a:pt x="742" y="264"/>
                  </a:lnTo>
                  <a:lnTo>
                    <a:pt x="742" y="268"/>
                  </a:lnTo>
                  <a:lnTo>
                    <a:pt x="744" y="268"/>
                  </a:lnTo>
                  <a:lnTo>
                    <a:pt x="748" y="268"/>
                  </a:lnTo>
                  <a:lnTo>
                    <a:pt x="748" y="272"/>
                  </a:lnTo>
                  <a:lnTo>
                    <a:pt x="744" y="272"/>
                  </a:lnTo>
                  <a:lnTo>
                    <a:pt x="742" y="272"/>
                  </a:lnTo>
                  <a:lnTo>
                    <a:pt x="738" y="272"/>
                  </a:lnTo>
                  <a:lnTo>
                    <a:pt x="734" y="272"/>
                  </a:lnTo>
                  <a:lnTo>
                    <a:pt x="730" y="272"/>
                  </a:lnTo>
                  <a:lnTo>
                    <a:pt x="726" y="272"/>
                  </a:lnTo>
                  <a:lnTo>
                    <a:pt x="722" y="272"/>
                  </a:lnTo>
                  <a:lnTo>
                    <a:pt x="722" y="268"/>
                  </a:lnTo>
                  <a:lnTo>
                    <a:pt x="722" y="264"/>
                  </a:lnTo>
                  <a:lnTo>
                    <a:pt x="726" y="264"/>
                  </a:lnTo>
                  <a:lnTo>
                    <a:pt x="730" y="264"/>
                  </a:lnTo>
                  <a:lnTo>
                    <a:pt x="734" y="264"/>
                  </a:lnTo>
                  <a:lnTo>
                    <a:pt x="734" y="264"/>
                  </a:lnTo>
                  <a:lnTo>
                    <a:pt x="734" y="264"/>
                  </a:lnTo>
                  <a:close/>
                  <a:moveTo>
                    <a:pt x="234" y="280"/>
                  </a:moveTo>
                  <a:lnTo>
                    <a:pt x="230" y="280"/>
                  </a:lnTo>
                  <a:lnTo>
                    <a:pt x="234" y="280"/>
                  </a:lnTo>
                  <a:lnTo>
                    <a:pt x="238" y="280"/>
                  </a:lnTo>
                  <a:lnTo>
                    <a:pt x="242" y="280"/>
                  </a:lnTo>
                  <a:lnTo>
                    <a:pt x="238" y="280"/>
                  </a:lnTo>
                  <a:lnTo>
                    <a:pt x="234" y="280"/>
                  </a:lnTo>
                  <a:lnTo>
                    <a:pt x="234" y="280"/>
                  </a:lnTo>
                  <a:lnTo>
                    <a:pt x="234" y="280"/>
                  </a:lnTo>
                  <a:close/>
                  <a:moveTo>
                    <a:pt x="234" y="284"/>
                  </a:moveTo>
                  <a:lnTo>
                    <a:pt x="230" y="286"/>
                  </a:lnTo>
                  <a:lnTo>
                    <a:pt x="226" y="286"/>
                  </a:lnTo>
                  <a:lnTo>
                    <a:pt x="226" y="284"/>
                  </a:lnTo>
                  <a:lnTo>
                    <a:pt x="230" y="284"/>
                  </a:lnTo>
                  <a:lnTo>
                    <a:pt x="234" y="284"/>
                  </a:lnTo>
                  <a:lnTo>
                    <a:pt x="234" y="284"/>
                  </a:lnTo>
                  <a:lnTo>
                    <a:pt x="234" y="284"/>
                  </a:lnTo>
                  <a:close/>
                  <a:moveTo>
                    <a:pt x="234" y="286"/>
                  </a:moveTo>
                  <a:lnTo>
                    <a:pt x="230" y="286"/>
                  </a:lnTo>
                  <a:lnTo>
                    <a:pt x="234" y="286"/>
                  </a:lnTo>
                  <a:lnTo>
                    <a:pt x="234" y="284"/>
                  </a:lnTo>
                  <a:lnTo>
                    <a:pt x="238" y="284"/>
                  </a:lnTo>
                  <a:lnTo>
                    <a:pt x="238" y="286"/>
                  </a:lnTo>
                  <a:lnTo>
                    <a:pt x="234" y="286"/>
                  </a:lnTo>
                  <a:lnTo>
                    <a:pt x="234" y="286"/>
                  </a:lnTo>
                  <a:lnTo>
                    <a:pt x="234" y="286"/>
                  </a:lnTo>
                  <a:close/>
                  <a:moveTo>
                    <a:pt x="242" y="286"/>
                  </a:moveTo>
                  <a:lnTo>
                    <a:pt x="246" y="286"/>
                  </a:lnTo>
                  <a:lnTo>
                    <a:pt x="246" y="290"/>
                  </a:lnTo>
                  <a:lnTo>
                    <a:pt x="242" y="290"/>
                  </a:lnTo>
                  <a:lnTo>
                    <a:pt x="246" y="290"/>
                  </a:lnTo>
                  <a:lnTo>
                    <a:pt x="242" y="290"/>
                  </a:lnTo>
                  <a:lnTo>
                    <a:pt x="238" y="286"/>
                  </a:lnTo>
                  <a:lnTo>
                    <a:pt x="242" y="286"/>
                  </a:lnTo>
                  <a:lnTo>
                    <a:pt x="242" y="286"/>
                  </a:lnTo>
                  <a:lnTo>
                    <a:pt x="242" y="286"/>
                  </a:lnTo>
                  <a:close/>
                  <a:moveTo>
                    <a:pt x="242" y="290"/>
                  </a:moveTo>
                  <a:lnTo>
                    <a:pt x="238" y="290"/>
                  </a:lnTo>
                  <a:lnTo>
                    <a:pt x="242" y="290"/>
                  </a:lnTo>
                  <a:lnTo>
                    <a:pt x="242" y="290"/>
                  </a:lnTo>
                  <a:lnTo>
                    <a:pt x="242" y="290"/>
                  </a:lnTo>
                  <a:close/>
                  <a:moveTo>
                    <a:pt x="686" y="290"/>
                  </a:moveTo>
                  <a:lnTo>
                    <a:pt x="688" y="290"/>
                  </a:lnTo>
                  <a:lnTo>
                    <a:pt x="692" y="294"/>
                  </a:lnTo>
                  <a:lnTo>
                    <a:pt x="696" y="294"/>
                  </a:lnTo>
                  <a:lnTo>
                    <a:pt x="700" y="294"/>
                  </a:lnTo>
                  <a:lnTo>
                    <a:pt x="704" y="294"/>
                  </a:lnTo>
                  <a:lnTo>
                    <a:pt x="704" y="298"/>
                  </a:lnTo>
                  <a:lnTo>
                    <a:pt x="696" y="298"/>
                  </a:lnTo>
                  <a:lnTo>
                    <a:pt x="696" y="294"/>
                  </a:lnTo>
                  <a:lnTo>
                    <a:pt x="692" y="294"/>
                  </a:lnTo>
                  <a:lnTo>
                    <a:pt x="688" y="294"/>
                  </a:lnTo>
                  <a:lnTo>
                    <a:pt x="686" y="294"/>
                  </a:lnTo>
                  <a:lnTo>
                    <a:pt x="682" y="294"/>
                  </a:lnTo>
                  <a:lnTo>
                    <a:pt x="678" y="294"/>
                  </a:lnTo>
                  <a:lnTo>
                    <a:pt x="682" y="294"/>
                  </a:lnTo>
                  <a:lnTo>
                    <a:pt x="686" y="294"/>
                  </a:lnTo>
                  <a:lnTo>
                    <a:pt x="688" y="294"/>
                  </a:lnTo>
                  <a:lnTo>
                    <a:pt x="692" y="294"/>
                  </a:lnTo>
                  <a:lnTo>
                    <a:pt x="692" y="298"/>
                  </a:lnTo>
                  <a:lnTo>
                    <a:pt x="696" y="298"/>
                  </a:lnTo>
                  <a:lnTo>
                    <a:pt x="700" y="298"/>
                  </a:lnTo>
                  <a:lnTo>
                    <a:pt x="704" y="298"/>
                  </a:lnTo>
                  <a:lnTo>
                    <a:pt x="708" y="298"/>
                  </a:lnTo>
                  <a:lnTo>
                    <a:pt x="704" y="298"/>
                  </a:lnTo>
                  <a:lnTo>
                    <a:pt x="700" y="298"/>
                  </a:lnTo>
                  <a:lnTo>
                    <a:pt x="700" y="302"/>
                  </a:lnTo>
                  <a:lnTo>
                    <a:pt x="696" y="302"/>
                  </a:lnTo>
                  <a:lnTo>
                    <a:pt x="692" y="302"/>
                  </a:lnTo>
                  <a:lnTo>
                    <a:pt x="688" y="302"/>
                  </a:lnTo>
                  <a:lnTo>
                    <a:pt x="686" y="302"/>
                  </a:lnTo>
                  <a:lnTo>
                    <a:pt x="682" y="302"/>
                  </a:lnTo>
                  <a:lnTo>
                    <a:pt x="678" y="298"/>
                  </a:lnTo>
                  <a:lnTo>
                    <a:pt x="674" y="298"/>
                  </a:lnTo>
                  <a:lnTo>
                    <a:pt x="670" y="298"/>
                  </a:lnTo>
                  <a:lnTo>
                    <a:pt x="666" y="298"/>
                  </a:lnTo>
                  <a:lnTo>
                    <a:pt x="670" y="294"/>
                  </a:lnTo>
                  <a:lnTo>
                    <a:pt x="674" y="294"/>
                  </a:lnTo>
                  <a:lnTo>
                    <a:pt x="674" y="290"/>
                  </a:lnTo>
                  <a:lnTo>
                    <a:pt x="678" y="290"/>
                  </a:lnTo>
                  <a:lnTo>
                    <a:pt x="682" y="290"/>
                  </a:lnTo>
                  <a:lnTo>
                    <a:pt x="686" y="290"/>
                  </a:lnTo>
                  <a:lnTo>
                    <a:pt x="686" y="290"/>
                  </a:lnTo>
                  <a:lnTo>
                    <a:pt x="686" y="290"/>
                  </a:lnTo>
                  <a:close/>
                  <a:moveTo>
                    <a:pt x="246" y="294"/>
                  </a:moveTo>
                  <a:lnTo>
                    <a:pt x="250" y="290"/>
                  </a:lnTo>
                  <a:lnTo>
                    <a:pt x="250" y="294"/>
                  </a:lnTo>
                  <a:lnTo>
                    <a:pt x="246" y="294"/>
                  </a:lnTo>
                  <a:lnTo>
                    <a:pt x="246" y="294"/>
                  </a:lnTo>
                  <a:lnTo>
                    <a:pt x="246" y="294"/>
                  </a:lnTo>
                  <a:close/>
                  <a:moveTo>
                    <a:pt x="242" y="290"/>
                  </a:moveTo>
                  <a:lnTo>
                    <a:pt x="242" y="294"/>
                  </a:lnTo>
                  <a:lnTo>
                    <a:pt x="238" y="294"/>
                  </a:lnTo>
                  <a:lnTo>
                    <a:pt x="238" y="290"/>
                  </a:lnTo>
                  <a:lnTo>
                    <a:pt x="242" y="290"/>
                  </a:lnTo>
                  <a:lnTo>
                    <a:pt x="242" y="290"/>
                  </a:lnTo>
                  <a:lnTo>
                    <a:pt x="242" y="290"/>
                  </a:lnTo>
                  <a:close/>
                  <a:moveTo>
                    <a:pt x="246" y="294"/>
                  </a:moveTo>
                  <a:lnTo>
                    <a:pt x="242" y="294"/>
                  </a:lnTo>
                  <a:lnTo>
                    <a:pt x="246" y="294"/>
                  </a:lnTo>
                  <a:lnTo>
                    <a:pt x="246" y="294"/>
                  </a:lnTo>
                  <a:lnTo>
                    <a:pt x="246" y="294"/>
                  </a:lnTo>
                  <a:close/>
                  <a:moveTo>
                    <a:pt x="242" y="294"/>
                  </a:moveTo>
                  <a:lnTo>
                    <a:pt x="242" y="298"/>
                  </a:lnTo>
                  <a:lnTo>
                    <a:pt x="238" y="298"/>
                  </a:lnTo>
                  <a:lnTo>
                    <a:pt x="238" y="294"/>
                  </a:lnTo>
                  <a:lnTo>
                    <a:pt x="242" y="294"/>
                  </a:lnTo>
                  <a:lnTo>
                    <a:pt x="242" y="294"/>
                  </a:lnTo>
                  <a:lnTo>
                    <a:pt x="242" y="294"/>
                  </a:lnTo>
                  <a:close/>
                  <a:moveTo>
                    <a:pt x="250" y="306"/>
                  </a:moveTo>
                  <a:lnTo>
                    <a:pt x="250" y="302"/>
                  </a:lnTo>
                  <a:lnTo>
                    <a:pt x="246" y="302"/>
                  </a:lnTo>
                  <a:lnTo>
                    <a:pt x="250" y="302"/>
                  </a:lnTo>
                  <a:lnTo>
                    <a:pt x="252" y="302"/>
                  </a:lnTo>
                  <a:lnTo>
                    <a:pt x="252" y="306"/>
                  </a:lnTo>
                  <a:lnTo>
                    <a:pt x="250" y="306"/>
                  </a:lnTo>
                  <a:lnTo>
                    <a:pt x="250" y="306"/>
                  </a:lnTo>
                  <a:lnTo>
                    <a:pt x="250" y="306"/>
                  </a:lnTo>
                  <a:close/>
                  <a:moveTo>
                    <a:pt x="682" y="306"/>
                  </a:moveTo>
                  <a:lnTo>
                    <a:pt x="682" y="310"/>
                  </a:lnTo>
                  <a:lnTo>
                    <a:pt x="678" y="310"/>
                  </a:lnTo>
                  <a:lnTo>
                    <a:pt x="674" y="306"/>
                  </a:lnTo>
                  <a:lnTo>
                    <a:pt x="678" y="306"/>
                  </a:lnTo>
                  <a:lnTo>
                    <a:pt x="682" y="306"/>
                  </a:lnTo>
                  <a:lnTo>
                    <a:pt x="682" y="306"/>
                  </a:lnTo>
                  <a:lnTo>
                    <a:pt x="682" y="306"/>
                  </a:lnTo>
                  <a:close/>
                  <a:moveTo>
                    <a:pt x="246" y="306"/>
                  </a:moveTo>
                  <a:lnTo>
                    <a:pt x="250" y="306"/>
                  </a:lnTo>
                  <a:lnTo>
                    <a:pt x="246" y="306"/>
                  </a:lnTo>
                  <a:lnTo>
                    <a:pt x="246" y="306"/>
                  </a:lnTo>
                  <a:lnTo>
                    <a:pt x="246" y="306"/>
                  </a:lnTo>
                  <a:close/>
                  <a:moveTo>
                    <a:pt x="252" y="306"/>
                  </a:moveTo>
                  <a:lnTo>
                    <a:pt x="252" y="310"/>
                  </a:lnTo>
                  <a:lnTo>
                    <a:pt x="250" y="310"/>
                  </a:lnTo>
                  <a:lnTo>
                    <a:pt x="250" y="314"/>
                  </a:lnTo>
                  <a:lnTo>
                    <a:pt x="246" y="314"/>
                  </a:lnTo>
                  <a:lnTo>
                    <a:pt x="242" y="314"/>
                  </a:lnTo>
                  <a:lnTo>
                    <a:pt x="246" y="310"/>
                  </a:lnTo>
                  <a:lnTo>
                    <a:pt x="250" y="310"/>
                  </a:lnTo>
                  <a:lnTo>
                    <a:pt x="250" y="306"/>
                  </a:lnTo>
                  <a:lnTo>
                    <a:pt x="252" y="306"/>
                  </a:lnTo>
                  <a:lnTo>
                    <a:pt x="252" y="306"/>
                  </a:lnTo>
                  <a:lnTo>
                    <a:pt x="252" y="306"/>
                  </a:lnTo>
                  <a:close/>
                  <a:moveTo>
                    <a:pt x="246" y="310"/>
                  </a:moveTo>
                  <a:lnTo>
                    <a:pt x="242" y="310"/>
                  </a:lnTo>
                  <a:lnTo>
                    <a:pt x="238" y="314"/>
                  </a:lnTo>
                  <a:lnTo>
                    <a:pt x="238" y="310"/>
                  </a:lnTo>
                  <a:lnTo>
                    <a:pt x="242" y="310"/>
                  </a:lnTo>
                  <a:lnTo>
                    <a:pt x="246" y="310"/>
                  </a:lnTo>
                  <a:lnTo>
                    <a:pt x="246" y="310"/>
                  </a:lnTo>
                  <a:lnTo>
                    <a:pt x="246" y="310"/>
                  </a:lnTo>
                  <a:close/>
                  <a:moveTo>
                    <a:pt x="252" y="310"/>
                  </a:moveTo>
                  <a:lnTo>
                    <a:pt x="256" y="310"/>
                  </a:lnTo>
                  <a:lnTo>
                    <a:pt x="252" y="310"/>
                  </a:lnTo>
                  <a:lnTo>
                    <a:pt x="252" y="310"/>
                  </a:lnTo>
                  <a:lnTo>
                    <a:pt x="252" y="310"/>
                  </a:lnTo>
                  <a:close/>
                  <a:moveTo>
                    <a:pt x="252" y="310"/>
                  </a:moveTo>
                  <a:lnTo>
                    <a:pt x="252" y="314"/>
                  </a:lnTo>
                  <a:lnTo>
                    <a:pt x="250" y="314"/>
                  </a:lnTo>
                  <a:lnTo>
                    <a:pt x="250" y="310"/>
                  </a:lnTo>
                  <a:lnTo>
                    <a:pt x="252" y="310"/>
                  </a:lnTo>
                  <a:lnTo>
                    <a:pt x="252" y="310"/>
                  </a:lnTo>
                  <a:lnTo>
                    <a:pt x="252" y="310"/>
                  </a:lnTo>
                  <a:close/>
                  <a:moveTo>
                    <a:pt x="252" y="314"/>
                  </a:moveTo>
                  <a:lnTo>
                    <a:pt x="250" y="314"/>
                  </a:lnTo>
                  <a:lnTo>
                    <a:pt x="252" y="314"/>
                  </a:lnTo>
                  <a:lnTo>
                    <a:pt x="252" y="314"/>
                  </a:lnTo>
                  <a:lnTo>
                    <a:pt x="252" y="314"/>
                  </a:lnTo>
                  <a:close/>
                  <a:moveTo>
                    <a:pt x="252" y="316"/>
                  </a:moveTo>
                  <a:lnTo>
                    <a:pt x="252" y="320"/>
                  </a:lnTo>
                  <a:lnTo>
                    <a:pt x="250" y="320"/>
                  </a:lnTo>
                  <a:lnTo>
                    <a:pt x="250" y="324"/>
                  </a:lnTo>
                  <a:lnTo>
                    <a:pt x="246" y="324"/>
                  </a:lnTo>
                  <a:lnTo>
                    <a:pt x="246" y="320"/>
                  </a:lnTo>
                  <a:lnTo>
                    <a:pt x="250" y="320"/>
                  </a:lnTo>
                  <a:lnTo>
                    <a:pt x="252" y="320"/>
                  </a:lnTo>
                  <a:lnTo>
                    <a:pt x="252" y="316"/>
                  </a:lnTo>
                  <a:lnTo>
                    <a:pt x="252" y="316"/>
                  </a:lnTo>
                  <a:lnTo>
                    <a:pt x="252" y="316"/>
                  </a:lnTo>
                  <a:close/>
                  <a:moveTo>
                    <a:pt x="670" y="350"/>
                  </a:moveTo>
                  <a:lnTo>
                    <a:pt x="674" y="354"/>
                  </a:lnTo>
                  <a:lnTo>
                    <a:pt x="670" y="350"/>
                  </a:lnTo>
                  <a:lnTo>
                    <a:pt x="670" y="350"/>
                  </a:lnTo>
                  <a:lnTo>
                    <a:pt x="670" y="350"/>
                  </a:lnTo>
                  <a:close/>
                  <a:moveTo>
                    <a:pt x="308" y="370"/>
                  </a:moveTo>
                  <a:lnTo>
                    <a:pt x="306" y="370"/>
                  </a:lnTo>
                  <a:lnTo>
                    <a:pt x="306" y="366"/>
                  </a:lnTo>
                  <a:lnTo>
                    <a:pt x="302" y="366"/>
                  </a:lnTo>
                  <a:lnTo>
                    <a:pt x="306" y="366"/>
                  </a:lnTo>
                  <a:lnTo>
                    <a:pt x="308" y="370"/>
                  </a:lnTo>
                  <a:lnTo>
                    <a:pt x="308" y="370"/>
                  </a:lnTo>
                  <a:lnTo>
                    <a:pt x="308" y="370"/>
                  </a:lnTo>
                  <a:close/>
                  <a:moveTo>
                    <a:pt x="704" y="388"/>
                  </a:moveTo>
                  <a:lnTo>
                    <a:pt x="700" y="388"/>
                  </a:lnTo>
                  <a:lnTo>
                    <a:pt x="696" y="388"/>
                  </a:lnTo>
                  <a:lnTo>
                    <a:pt x="700" y="388"/>
                  </a:lnTo>
                  <a:lnTo>
                    <a:pt x="704" y="388"/>
                  </a:lnTo>
                  <a:lnTo>
                    <a:pt x="704" y="388"/>
                  </a:lnTo>
                  <a:lnTo>
                    <a:pt x="704" y="388"/>
                  </a:lnTo>
                  <a:close/>
                  <a:moveTo>
                    <a:pt x="298" y="414"/>
                  </a:moveTo>
                  <a:lnTo>
                    <a:pt x="294" y="418"/>
                  </a:lnTo>
                  <a:lnTo>
                    <a:pt x="290" y="418"/>
                  </a:lnTo>
                  <a:lnTo>
                    <a:pt x="290" y="414"/>
                  </a:lnTo>
                  <a:lnTo>
                    <a:pt x="294" y="414"/>
                  </a:lnTo>
                  <a:lnTo>
                    <a:pt x="298" y="414"/>
                  </a:lnTo>
                  <a:lnTo>
                    <a:pt x="294" y="414"/>
                  </a:lnTo>
                  <a:lnTo>
                    <a:pt x="294" y="418"/>
                  </a:lnTo>
                  <a:lnTo>
                    <a:pt x="298" y="414"/>
                  </a:lnTo>
                  <a:lnTo>
                    <a:pt x="298" y="414"/>
                  </a:lnTo>
                  <a:lnTo>
                    <a:pt x="298" y="414"/>
                  </a:lnTo>
                  <a:close/>
                  <a:moveTo>
                    <a:pt x="282" y="418"/>
                  </a:moveTo>
                  <a:lnTo>
                    <a:pt x="282" y="422"/>
                  </a:lnTo>
                  <a:lnTo>
                    <a:pt x="278" y="422"/>
                  </a:lnTo>
                  <a:lnTo>
                    <a:pt x="282" y="418"/>
                  </a:lnTo>
                  <a:lnTo>
                    <a:pt x="282" y="418"/>
                  </a:lnTo>
                  <a:lnTo>
                    <a:pt x="282" y="418"/>
                  </a:lnTo>
                  <a:close/>
                  <a:moveTo>
                    <a:pt x="584" y="426"/>
                  </a:moveTo>
                  <a:lnTo>
                    <a:pt x="580" y="426"/>
                  </a:lnTo>
                  <a:lnTo>
                    <a:pt x="584" y="426"/>
                  </a:lnTo>
                  <a:lnTo>
                    <a:pt x="580" y="426"/>
                  </a:lnTo>
                  <a:lnTo>
                    <a:pt x="584" y="426"/>
                  </a:lnTo>
                  <a:lnTo>
                    <a:pt x="584" y="426"/>
                  </a:lnTo>
                  <a:lnTo>
                    <a:pt x="584" y="426"/>
                  </a:lnTo>
                  <a:close/>
                  <a:moveTo>
                    <a:pt x="282" y="458"/>
                  </a:moveTo>
                  <a:lnTo>
                    <a:pt x="278" y="458"/>
                  </a:lnTo>
                  <a:lnTo>
                    <a:pt x="276" y="458"/>
                  </a:lnTo>
                  <a:lnTo>
                    <a:pt x="278" y="458"/>
                  </a:lnTo>
                  <a:lnTo>
                    <a:pt x="282" y="458"/>
                  </a:lnTo>
                  <a:lnTo>
                    <a:pt x="282" y="458"/>
                  </a:lnTo>
                  <a:lnTo>
                    <a:pt x="282" y="458"/>
                  </a:lnTo>
                  <a:close/>
                  <a:moveTo>
                    <a:pt x="510" y="484"/>
                  </a:moveTo>
                  <a:lnTo>
                    <a:pt x="510" y="482"/>
                  </a:lnTo>
                  <a:lnTo>
                    <a:pt x="510" y="484"/>
                  </a:lnTo>
                  <a:lnTo>
                    <a:pt x="510" y="484"/>
                  </a:lnTo>
                  <a:lnTo>
                    <a:pt x="510" y="484"/>
                  </a:lnTo>
                  <a:close/>
                  <a:moveTo>
                    <a:pt x="510" y="488"/>
                  </a:moveTo>
                  <a:lnTo>
                    <a:pt x="506" y="488"/>
                  </a:lnTo>
                  <a:lnTo>
                    <a:pt x="506" y="484"/>
                  </a:lnTo>
                  <a:lnTo>
                    <a:pt x="510" y="488"/>
                  </a:lnTo>
                  <a:lnTo>
                    <a:pt x="510" y="488"/>
                  </a:lnTo>
                  <a:lnTo>
                    <a:pt x="510" y="488"/>
                  </a:lnTo>
                  <a:close/>
                  <a:moveTo>
                    <a:pt x="278" y="488"/>
                  </a:moveTo>
                  <a:lnTo>
                    <a:pt x="282" y="488"/>
                  </a:lnTo>
                  <a:lnTo>
                    <a:pt x="282" y="492"/>
                  </a:lnTo>
                  <a:lnTo>
                    <a:pt x="278" y="488"/>
                  </a:lnTo>
                  <a:lnTo>
                    <a:pt x="278" y="488"/>
                  </a:lnTo>
                  <a:lnTo>
                    <a:pt x="278" y="488"/>
                  </a:lnTo>
                  <a:close/>
                  <a:moveTo>
                    <a:pt x="450" y="522"/>
                  </a:moveTo>
                  <a:lnTo>
                    <a:pt x="454" y="522"/>
                  </a:lnTo>
                  <a:lnTo>
                    <a:pt x="458" y="522"/>
                  </a:lnTo>
                  <a:lnTo>
                    <a:pt x="454" y="522"/>
                  </a:lnTo>
                  <a:lnTo>
                    <a:pt x="450" y="522"/>
                  </a:lnTo>
                  <a:lnTo>
                    <a:pt x="450" y="522"/>
                  </a:lnTo>
                  <a:lnTo>
                    <a:pt x="450" y="522"/>
                  </a:lnTo>
                  <a:close/>
                  <a:moveTo>
                    <a:pt x="450" y="548"/>
                  </a:moveTo>
                  <a:lnTo>
                    <a:pt x="450" y="544"/>
                  </a:lnTo>
                  <a:lnTo>
                    <a:pt x="446" y="544"/>
                  </a:lnTo>
                  <a:lnTo>
                    <a:pt x="442" y="544"/>
                  </a:lnTo>
                  <a:lnTo>
                    <a:pt x="442" y="540"/>
                  </a:lnTo>
                  <a:lnTo>
                    <a:pt x="440" y="540"/>
                  </a:lnTo>
                  <a:lnTo>
                    <a:pt x="442" y="540"/>
                  </a:lnTo>
                  <a:lnTo>
                    <a:pt x="446" y="540"/>
                  </a:lnTo>
                  <a:lnTo>
                    <a:pt x="446" y="544"/>
                  </a:lnTo>
                  <a:lnTo>
                    <a:pt x="450" y="544"/>
                  </a:lnTo>
                  <a:lnTo>
                    <a:pt x="450" y="548"/>
                  </a:lnTo>
                  <a:lnTo>
                    <a:pt x="450" y="548"/>
                  </a:lnTo>
                  <a:lnTo>
                    <a:pt x="450" y="548"/>
                  </a:lnTo>
                  <a:close/>
                  <a:moveTo>
                    <a:pt x="450" y="548"/>
                  </a:moveTo>
                  <a:lnTo>
                    <a:pt x="446" y="548"/>
                  </a:lnTo>
                  <a:lnTo>
                    <a:pt x="450" y="548"/>
                  </a:lnTo>
                  <a:lnTo>
                    <a:pt x="450" y="548"/>
                  </a:lnTo>
                  <a:lnTo>
                    <a:pt x="450" y="548"/>
                  </a:lnTo>
                  <a:close/>
                  <a:moveTo>
                    <a:pt x="312" y="548"/>
                  </a:moveTo>
                  <a:lnTo>
                    <a:pt x="316" y="548"/>
                  </a:lnTo>
                  <a:lnTo>
                    <a:pt x="312" y="548"/>
                  </a:lnTo>
                  <a:lnTo>
                    <a:pt x="312" y="548"/>
                  </a:lnTo>
                  <a:lnTo>
                    <a:pt x="312" y="548"/>
                  </a:lnTo>
                  <a:close/>
                  <a:moveTo>
                    <a:pt x="446" y="548"/>
                  </a:moveTo>
                  <a:lnTo>
                    <a:pt x="442" y="548"/>
                  </a:lnTo>
                  <a:lnTo>
                    <a:pt x="446" y="548"/>
                  </a:lnTo>
                  <a:lnTo>
                    <a:pt x="446" y="552"/>
                  </a:lnTo>
                  <a:lnTo>
                    <a:pt x="446" y="548"/>
                  </a:lnTo>
                  <a:lnTo>
                    <a:pt x="446" y="548"/>
                  </a:lnTo>
                  <a:lnTo>
                    <a:pt x="446" y="548"/>
                  </a:lnTo>
                  <a:close/>
                  <a:moveTo>
                    <a:pt x="442" y="556"/>
                  </a:moveTo>
                  <a:lnTo>
                    <a:pt x="442" y="552"/>
                  </a:lnTo>
                  <a:lnTo>
                    <a:pt x="446" y="552"/>
                  </a:lnTo>
                  <a:lnTo>
                    <a:pt x="442" y="556"/>
                  </a:lnTo>
                  <a:lnTo>
                    <a:pt x="442" y="556"/>
                  </a:lnTo>
                  <a:lnTo>
                    <a:pt x="442" y="556"/>
                  </a:lnTo>
                  <a:close/>
                  <a:moveTo>
                    <a:pt x="432" y="560"/>
                  </a:moveTo>
                  <a:lnTo>
                    <a:pt x="432" y="556"/>
                  </a:lnTo>
                  <a:lnTo>
                    <a:pt x="436" y="556"/>
                  </a:lnTo>
                  <a:lnTo>
                    <a:pt x="440" y="556"/>
                  </a:lnTo>
                  <a:lnTo>
                    <a:pt x="440" y="560"/>
                  </a:lnTo>
                  <a:lnTo>
                    <a:pt x="440" y="556"/>
                  </a:lnTo>
                  <a:lnTo>
                    <a:pt x="436" y="556"/>
                  </a:lnTo>
                  <a:lnTo>
                    <a:pt x="436" y="560"/>
                  </a:lnTo>
                  <a:lnTo>
                    <a:pt x="440" y="560"/>
                  </a:lnTo>
                  <a:lnTo>
                    <a:pt x="436" y="560"/>
                  </a:lnTo>
                  <a:lnTo>
                    <a:pt x="432" y="560"/>
                  </a:lnTo>
                  <a:lnTo>
                    <a:pt x="432" y="560"/>
                  </a:lnTo>
                  <a:lnTo>
                    <a:pt x="432" y="560"/>
                  </a:lnTo>
                  <a:close/>
                  <a:moveTo>
                    <a:pt x="436" y="564"/>
                  </a:moveTo>
                  <a:lnTo>
                    <a:pt x="432" y="564"/>
                  </a:lnTo>
                  <a:lnTo>
                    <a:pt x="436" y="560"/>
                  </a:lnTo>
                  <a:lnTo>
                    <a:pt x="436" y="564"/>
                  </a:lnTo>
                  <a:lnTo>
                    <a:pt x="436" y="564"/>
                  </a:lnTo>
                  <a:lnTo>
                    <a:pt x="436" y="564"/>
                  </a:lnTo>
                  <a:close/>
                  <a:moveTo>
                    <a:pt x="332" y="578"/>
                  </a:moveTo>
                  <a:lnTo>
                    <a:pt x="332" y="574"/>
                  </a:lnTo>
                  <a:lnTo>
                    <a:pt x="332" y="578"/>
                  </a:lnTo>
                  <a:lnTo>
                    <a:pt x="332" y="578"/>
                  </a:lnTo>
                  <a:lnTo>
                    <a:pt x="332" y="578"/>
                  </a:lnTo>
                  <a:close/>
                  <a:moveTo>
                    <a:pt x="436" y="582"/>
                  </a:moveTo>
                  <a:lnTo>
                    <a:pt x="436" y="578"/>
                  </a:lnTo>
                  <a:lnTo>
                    <a:pt x="436" y="582"/>
                  </a:lnTo>
                  <a:lnTo>
                    <a:pt x="436" y="582"/>
                  </a:lnTo>
                  <a:lnTo>
                    <a:pt x="436" y="582"/>
                  </a:lnTo>
                  <a:close/>
                  <a:moveTo>
                    <a:pt x="346" y="588"/>
                  </a:moveTo>
                  <a:lnTo>
                    <a:pt x="342" y="588"/>
                  </a:lnTo>
                  <a:lnTo>
                    <a:pt x="346" y="588"/>
                  </a:lnTo>
                  <a:lnTo>
                    <a:pt x="346" y="588"/>
                  </a:lnTo>
                  <a:lnTo>
                    <a:pt x="346" y="588"/>
                  </a:lnTo>
                  <a:close/>
                  <a:moveTo>
                    <a:pt x="350" y="596"/>
                  </a:moveTo>
                  <a:lnTo>
                    <a:pt x="354" y="596"/>
                  </a:lnTo>
                  <a:lnTo>
                    <a:pt x="350" y="596"/>
                  </a:lnTo>
                  <a:lnTo>
                    <a:pt x="346" y="596"/>
                  </a:lnTo>
                  <a:lnTo>
                    <a:pt x="350" y="596"/>
                  </a:lnTo>
                  <a:lnTo>
                    <a:pt x="350" y="596"/>
                  </a:lnTo>
                  <a:lnTo>
                    <a:pt x="350" y="596"/>
                  </a:lnTo>
                  <a:close/>
                  <a:moveTo>
                    <a:pt x="380" y="600"/>
                  </a:moveTo>
                  <a:lnTo>
                    <a:pt x="376" y="600"/>
                  </a:lnTo>
                  <a:lnTo>
                    <a:pt x="376" y="604"/>
                  </a:lnTo>
                  <a:lnTo>
                    <a:pt x="372" y="604"/>
                  </a:lnTo>
                  <a:lnTo>
                    <a:pt x="368" y="604"/>
                  </a:lnTo>
                  <a:lnTo>
                    <a:pt x="372" y="604"/>
                  </a:lnTo>
                  <a:lnTo>
                    <a:pt x="372" y="600"/>
                  </a:lnTo>
                  <a:lnTo>
                    <a:pt x="376" y="600"/>
                  </a:lnTo>
                  <a:lnTo>
                    <a:pt x="380" y="600"/>
                  </a:lnTo>
                  <a:lnTo>
                    <a:pt x="380" y="600"/>
                  </a:lnTo>
                  <a:lnTo>
                    <a:pt x="380" y="600"/>
                  </a:lnTo>
                  <a:close/>
                  <a:moveTo>
                    <a:pt x="424" y="600"/>
                  </a:moveTo>
                  <a:lnTo>
                    <a:pt x="428" y="600"/>
                  </a:lnTo>
                  <a:lnTo>
                    <a:pt x="424" y="600"/>
                  </a:lnTo>
                  <a:lnTo>
                    <a:pt x="424" y="600"/>
                  </a:lnTo>
                  <a:lnTo>
                    <a:pt x="424" y="600"/>
                  </a:lnTo>
                  <a:close/>
                  <a:moveTo>
                    <a:pt x="358" y="604"/>
                  </a:moveTo>
                  <a:lnTo>
                    <a:pt x="354" y="604"/>
                  </a:lnTo>
                  <a:lnTo>
                    <a:pt x="350" y="604"/>
                  </a:lnTo>
                  <a:lnTo>
                    <a:pt x="354" y="600"/>
                  </a:lnTo>
                  <a:lnTo>
                    <a:pt x="358" y="600"/>
                  </a:lnTo>
                  <a:lnTo>
                    <a:pt x="358" y="604"/>
                  </a:lnTo>
                  <a:lnTo>
                    <a:pt x="358" y="604"/>
                  </a:lnTo>
                  <a:lnTo>
                    <a:pt x="358" y="604"/>
                  </a:lnTo>
                  <a:close/>
                  <a:moveTo>
                    <a:pt x="384" y="604"/>
                  </a:moveTo>
                  <a:lnTo>
                    <a:pt x="380" y="604"/>
                  </a:lnTo>
                  <a:lnTo>
                    <a:pt x="380" y="608"/>
                  </a:lnTo>
                  <a:lnTo>
                    <a:pt x="380" y="604"/>
                  </a:lnTo>
                  <a:lnTo>
                    <a:pt x="384" y="604"/>
                  </a:lnTo>
                  <a:lnTo>
                    <a:pt x="384" y="604"/>
                  </a:lnTo>
                  <a:lnTo>
                    <a:pt x="384" y="604"/>
                  </a:lnTo>
                  <a:close/>
                  <a:moveTo>
                    <a:pt x="384" y="604"/>
                  </a:moveTo>
                  <a:lnTo>
                    <a:pt x="384" y="608"/>
                  </a:lnTo>
                  <a:lnTo>
                    <a:pt x="380" y="608"/>
                  </a:lnTo>
                  <a:lnTo>
                    <a:pt x="384" y="604"/>
                  </a:lnTo>
                  <a:lnTo>
                    <a:pt x="384" y="604"/>
                  </a:lnTo>
                  <a:lnTo>
                    <a:pt x="384" y="604"/>
                  </a:lnTo>
                  <a:close/>
                  <a:moveTo>
                    <a:pt x="394" y="612"/>
                  </a:moveTo>
                  <a:lnTo>
                    <a:pt x="394" y="614"/>
                  </a:lnTo>
                  <a:lnTo>
                    <a:pt x="392" y="614"/>
                  </a:lnTo>
                  <a:lnTo>
                    <a:pt x="392" y="612"/>
                  </a:lnTo>
                  <a:lnTo>
                    <a:pt x="394" y="612"/>
                  </a:lnTo>
                  <a:lnTo>
                    <a:pt x="394" y="612"/>
                  </a:lnTo>
                  <a:lnTo>
                    <a:pt x="394" y="612"/>
                  </a:lnTo>
                  <a:close/>
                  <a:moveTo>
                    <a:pt x="418" y="622"/>
                  </a:moveTo>
                  <a:lnTo>
                    <a:pt x="414" y="622"/>
                  </a:lnTo>
                  <a:lnTo>
                    <a:pt x="410" y="618"/>
                  </a:lnTo>
                  <a:lnTo>
                    <a:pt x="410" y="614"/>
                  </a:lnTo>
                  <a:lnTo>
                    <a:pt x="414" y="618"/>
                  </a:lnTo>
                  <a:lnTo>
                    <a:pt x="418" y="618"/>
                  </a:lnTo>
                  <a:lnTo>
                    <a:pt x="420" y="618"/>
                  </a:lnTo>
                  <a:lnTo>
                    <a:pt x="420" y="622"/>
                  </a:lnTo>
                  <a:lnTo>
                    <a:pt x="420" y="618"/>
                  </a:lnTo>
                  <a:lnTo>
                    <a:pt x="418" y="618"/>
                  </a:lnTo>
                  <a:lnTo>
                    <a:pt x="418" y="622"/>
                  </a:lnTo>
                  <a:lnTo>
                    <a:pt x="418" y="622"/>
                  </a:lnTo>
                  <a:lnTo>
                    <a:pt x="418" y="622"/>
                  </a:lnTo>
                  <a:close/>
                  <a:moveTo>
                    <a:pt x="406" y="614"/>
                  </a:moveTo>
                  <a:lnTo>
                    <a:pt x="406" y="618"/>
                  </a:lnTo>
                  <a:lnTo>
                    <a:pt x="410" y="618"/>
                  </a:lnTo>
                  <a:lnTo>
                    <a:pt x="406" y="618"/>
                  </a:lnTo>
                  <a:lnTo>
                    <a:pt x="406" y="614"/>
                  </a:lnTo>
                  <a:lnTo>
                    <a:pt x="406" y="614"/>
                  </a:lnTo>
                  <a:lnTo>
                    <a:pt x="406" y="614"/>
                  </a:lnTo>
                  <a:close/>
                  <a:moveTo>
                    <a:pt x="406" y="618"/>
                  </a:moveTo>
                  <a:lnTo>
                    <a:pt x="406" y="622"/>
                  </a:lnTo>
                  <a:lnTo>
                    <a:pt x="402" y="622"/>
                  </a:lnTo>
                  <a:lnTo>
                    <a:pt x="402" y="618"/>
                  </a:lnTo>
                  <a:lnTo>
                    <a:pt x="406" y="618"/>
                  </a:lnTo>
                  <a:lnTo>
                    <a:pt x="406" y="618"/>
                  </a:lnTo>
                  <a:lnTo>
                    <a:pt x="406" y="618"/>
                  </a:lnTo>
                  <a:close/>
                  <a:moveTo>
                    <a:pt x="418" y="622"/>
                  </a:moveTo>
                  <a:lnTo>
                    <a:pt x="418" y="618"/>
                  </a:lnTo>
                  <a:lnTo>
                    <a:pt x="420" y="618"/>
                  </a:lnTo>
                  <a:lnTo>
                    <a:pt x="418" y="622"/>
                  </a:lnTo>
                  <a:lnTo>
                    <a:pt x="418" y="622"/>
                  </a:lnTo>
                  <a:lnTo>
                    <a:pt x="418" y="622"/>
                  </a:lnTo>
                  <a:close/>
                  <a:moveTo>
                    <a:pt x="406" y="622"/>
                  </a:moveTo>
                  <a:lnTo>
                    <a:pt x="406" y="618"/>
                  </a:lnTo>
                  <a:lnTo>
                    <a:pt x="410" y="618"/>
                  </a:lnTo>
                  <a:lnTo>
                    <a:pt x="410" y="622"/>
                  </a:lnTo>
                  <a:lnTo>
                    <a:pt x="406" y="622"/>
                  </a:lnTo>
                  <a:lnTo>
                    <a:pt x="406" y="622"/>
                  </a:lnTo>
                  <a:lnTo>
                    <a:pt x="406" y="622"/>
                  </a:lnTo>
                  <a:close/>
                  <a:moveTo>
                    <a:pt x="410" y="626"/>
                  </a:moveTo>
                  <a:lnTo>
                    <a:pt x="410" y="622"/>
                  </a:lnTo>
                  <a:lnTo>
                    <a:pt x="414" y="622"/>
                  </a:lnTo>
                  <a:lnTo>
                    <a:pt x="414" y="626"/>
                  </a:lnTo>
                  <a:lnTo>
                    <a:pt x="410" y="626"/>
                  </a:lnTo>
                  <a:lnTo>
                    <a:pt x="410" y="626"/>
                  </a:lnTo>
                  <a:lnTo>
                    <a:pt x="410" y="626"/>
                  </a:lnTo>
                  <a:close/>
                  <a:moveTo>
                    <a:pt x="312" y="414"/>
                  </a:moveTo>
                  <a:lnTo>
                    <a:pt x="312" y="410"/>
                  </a:lnTo>
                  <a:lnTo>
                    <a:pt x="316" y="410"/>
                  </a:lnTo>
                  <a:lnTo>
                    <a:pt x="312" y="410"/>
                  </a:lnTo>
                  <a:lnTo>
                    <a:pt x="308" y="410"/>
                  </a:lnTo>
                  <a:lnTo>
                    <a:pt x="308" y="414"/>
                  </a:lnTo>
                  <a:lnTo>
                    <a:pt x="308" y="410"/>
                  </a:lnTo>
                  <a:lnTo>
                    <a:pt x="306" y="410"/>
                  </a:lnTo>
                  <a:lnTo>
                    <a:pt x="308" y="410"/>
                  </a:lnTo>
                  <a:lnTo>
                    <a:pt x="312" y="406"/>
                  </a:lnTo>
                  <a:lnTo>
                    <a:pt x="308" y="406"/>
                  </a:lnTo>
                  <a:lnTo>
                    <a:pt x="308" y="402"/>
                  </a:lnTo>
                  <a:lnTo>
                    <a:pt x="312" y="402"/>
                  </a:lnTo>
                  <a:lnTo>
                    <a:pt x="312" y="406"/>
                  </a:lnTo>
                  <a:lnTo>
                    <a:pt x="312" y="402"/>
                  </a:lnTo>
                  <a:lnTo>
                    <a:pt x="316" y="402"/>
                  </a:lnTo>
                  <a:lnTo>
                    <a:pt x="316" y="406"/>
                  </a:lnTo>
                  <a:lnTo>
                    <a:pt x="320" y="406"/>
                  </a:lnTo>
                  <a:lnTo>
                    <a:pt x="316" y="406"/>
                  </a:lnTo>
                  <a:lnTo>
                    <a:pt x="320" y="406"/>
                  </a:lnTo>
                  <a:lnTo>
                    <a:pt x="320" y="402"/>
                  </a:lnTo>
                  <a:lnTo>
                    <a:pt x="320" y="406"/>
                  </a:lnTo>
                  <a:lnTo>
                    <a:pt x="324" y="406"/>
                  </a:lnTo>
                  <a:lnTo>
                    <a:pt x="324" y="402"/>
                  </a:lnTo>
                  <a:lnTo>
                    <a:pt x="320" y="402"/>
                  </a:lnTo>
                  <a:lnTo>
                    <a:pt x="316" y="402"/>
                  </a:lnTo>
                  <a:lnTo>
                    <a:pt x="320" y="402"/>
                  </a:lnTo>
                  <a:lnTo>
                    <a:pt x="324" y="402"/>
                  </a:lnTo>
                  <a:lnTo>
                    <a:pt x="324" y="398"/>
                  </a:lnTo>
                  <a:lnTo>
                    <a:pt x="320" y="398"/>
                  </a:lnTo>
                  <a:lnTo>
                    <a:pt x="316" y="398"/>
                  </a:lnTo>
                  <a:lnTo>
                    <a:pt x="320" y="398"/>
                  </a:lnTo>
                  <a:lnTo>
                    <a:pt x="320" y="396"/>
                  </a:lnTo>
                  <a:lnTo>
                    <a:pt x="316" y="396"/>
                  </a:lnTo>
                  <a:lnTo>
                    <a:pt x="316" y="398"/>
                  </a:lnTo>
                  <a:lnTo>
                    <a:pt x="312" y="402"/>
                  </a:lnTo>
                  <a:lnTo>
                    <a:pt x="308" y="402"/>
                  </a:lnTo>
                  <a:lnTo>
                    <a:pt x="308" y="398"/>
                  </a:lnTo>
                  <a:lnTo>
                    <a:pt x="312" y="398"/>
                  </a:lnTo>
                  <a:lnTo>
                    <a:pt x="312" y="396"/>
                  </a:lnTo>
                  <a:lnTo>
                    <a:pt x="316" y="392"/>
                  </a:lnTo>
                  <a:lnTo>
                    <a:pt x="320" y="392"/>
                  </a:lnTo>
                  <a:lnTo>
                    <a:pt x="316" y="392"/>
                  </a:lnTo>
                  <a:lnTo>
                    <a:pt x="312" y="392"/>
                  </a:lnTo>
                  <a:lnTo>
                    <a:pt x="312" y="388"/>
                  </a:lnTo>
                  <a:lnTo>
                    <a:pt x="316" y="388"/>
                  </a:lnTo>
                  <a:lnTo>
                    <a:pt x="316" y="392"/>
                  </a:lnTo>
                  <a:lnTo>
                    <a:pt x="320" y="392"/>
                  </a:lnTo>
                  <a:lnTo>
                    <a:pt x="320" y="388"/>
                  </a:lnTo>
                  <a:lnTo>
                    <a:pt x="316" y="388"/>
                  </a:lnTo>
                  <a:lnTo>
                    <a:pt x="312" y="388"/>
                  </a:lnTo>
                  <a:lnTo>
                    <a:pt x="316" y="388"/>
                  </a:lnTo>
                  <a:lnTo>
                    <a:pt x="316" y="384"/>
                  </a:lnTo>
                  <a:lnTo>
                    <a:pt x="320" y="388"/>
                  </a:lnTo>
                  <a:lnTo>
                    <a:pt x="324" y="388"/>
                  </a:lnTo>
                  <a:lnTo>
                    <a:pt x="320" y="384"/>
                  </a:lnTo>
                  <a:lnTo>
                    <a:pt x="316" y="384"/>
                  </a:lnTo>
                  <a:lnTo>
                    <a:pt x="316" y="380"/>
                  </a:lnTo>
                  <a:lnTo>
                    <a:pt x="320" y="380"/>
                  </a:lnTo>
                  <a:lnTo>
                    <a:pt x="316" y="380"/>
                  </a:lnTo>
                  <a:lnTo>
                    <a:pt x="312" y="380"/>
                  </a:lnTo>
                  <a:lnTo>
                    <a:pt x="308" y="380"/>
                  </a:lnTo>
                  <a:lnTo>
                    <a:pt x="306" y="380"/>
                  </a:lnTo>
                  <a:lnTo>
                    <a:pt x="308" y="380"/>
                  </a:lnTo>
                  <a:lnTo>
                    <a:pt x="312" y="380"/>
                  </a:lnTo>
                  <a:lnTo>
                    <a:pt x="308" y="376"/>
                  </a:lnTo>
                  <a:lnTo>
                    <a:pt x="306" y="376"/>
                  </a:lnTo>
                  <a:lnTo>
                    <a:pt x="306" y="380"/>
                  </a:lnTo>
                  <a:lnTo>
                    <a:pt x="302" y="380"/>
                  </a:lnTo>
                  <a:lnTo>
                    <a:pt x="298" y="380"/>
                  </a:lnTo>
                  <a:lnTo>
                    <a:pt x="294" y="380"/>
                  </a:lnTo>
                  <a:lnTo>
                    <a:pt x="290" y="380"/>
                  </a:lnTo>
                  <a:lnTo>
                    <a:pt x="290" y="376"/>
                  </a:lnTo>
                  <a:lnTo>
                    <a:pt x="286" y="376"/>
                  </a:lnTo>
                  <a:lnTo>
                    <a:pt x="286" y="372"/>
                  </a:lnTo>
                  <a:lnTo>
                    <a:pt x="282" y="372"/>
                  </a:lnTo>
                  <a:lnTo>
                    <a:pt x="278" y="372"/>
                  </a:lnTo>
                  <a:lnTo>
                    <a:pt x="276" y="370"/>
                  </a:lnTo>
                  <a:lnTo>
                    <a:pt x="272" y="370"/>
                  </a:lnTo>
                  <a:lnTo>
                    <a:pt x="268" y="370"/>
                  </a:lnTo>
                  <a:lnTo>
                    <a:pt x="264" y="370"/>
                  </a:lnTo>
                  <a:lnTo>
                    <a:pt x="264" y="366"/>
                  </a:lnTo>
                  <a:lnTo>
                    <a:pt x="260" y="362"/>
                  </a:lnTo>
                  <a:lnTo>
                    <a:pt x="264" y="362"/>
                  </a:lnTo>
                  <a:lnTo>
                    <a:pt x="264" y="358"/>
                  </a:lnTo>
                  <a:lnTo>
                    <a:pt x="268" y="358"/>
                  </a:lnTo>
                  <a:lnTo>
                    <a:pt x="272" y="358"/>
                  </a:lnTo>
                  <a:lnTo>
                    <a:pt x="276" y="362"/>
                  </a:lnTo>
                  <a:lnTo>
                    <a:pt x="278" y="362"/>
                  </a:lnTo>
                  <a:lnTo>
                    <a:pt x="282" y="362"/>
                  </a:lnTo>
                  <a:lnTo>
                    <a:pt x="286" y="362"/>
                  </a:lnTo>
                  <a:lnTo>
                    <a:pt x="290" y="362"/>
                  </a:lnTo>
                  <a:lnTo>
                    <a:pt x="294" y="366"/>
                  </a:lnTo>
                  <a:lnTo>
                    <a:pt x="298" y="366"/>
                  </a:lnTo>
                  <a:lnTo>
                    <a:pt x="302" y="370"/>
                  </a:lnTo>
                  <a:lnTo>
                    <a:pt x="306" y="370"/>
                  </a:lnTo>
                  <a:lnTo>
                    <a:pt x="308" y="370"/>
                  </a:lnTo>
                  <a:lnTo>
                    <a:pt x="312" y="370"/>
                  </a:lnTo>
                  <a:lnTo>
                    <a:pt x="312" y="372"/>
                  </a:lnTo>
                  <a:lnTo>
                    <a:pt x="316" y="372"/>
                  </a:lnTo>
                  <a:lnTo>
                    <a:pt x="316" y="370"/>
                  </a:lnTo>
                  <a:lnTo>
                    <a:pt x="316" y="366"/>
                  </a:lnTo>
                  <a:lnTo>
                    <a:pt x="316" y="370"/>
                  </a:lnTo>
                  <a:lnTo>
                    <a:pt x="312" y="370"/>
                  </a:lnTo>
                  <a:lnTo>
                    <a:pt x="308" y="370"/>
                  </a:lnTo>
                  <a:lnTo>
                    <a:pt x="312" y="370"/>
                  </a:lnTo>
                  <a:lnTo>
                    <a:pt x="308" y="366"/>
                  </a:lnTo>
                  <a:lnTo>
                    <a:pt x="306" y="366"/>
                  </a:lnTo>
                  <a:lnTo>
                    <a:pt x="308" y="366"/>
                  </a:lnTo>
                  <a:lnTo>
                    <a:pt x="312" y="366"/>
                  </a:lnTo>
                  <a:lnTo>
                    <a:pt x="312" y="362"/>
                  </a:lnTo>
                  <a:lnTo>
                    <a:pt x="312" y="366"/>
                  </a:lnTo>
                  <a:lnTo>
                    <a:pt x="316" y="366"/>
                  </a:lnTo>
                  <a:lnTo>
                    <a:pt x="312" y="362"/>
                  </a:lnTo>
                  <a:lnTo>
                    <a:pt x="308" y="362"/>
                  </a:lnTo>
                  <a:lnTo>
                    <a:pt x="306" y="362"/>
                  </a:lnTo>
                  <a:lnTo>
                    <a:pt x="306" y="358"/>
                  </a:lnTo>
                  <a:lnTo>
                    <a:pt x="308" y="358"/>
                  </a:lnTo>
                  <a:lnTo>
                    <a:pt x="312" y="362"/>
                  </a:lnTo>
                  <a:lnTo>
                    <a:pt x="316" y="362"/>
                  </a:lnTo>
                  <a:lnTo>
                    <a:pt x="312" y="362"/>
                  </a:lnTo>
                  <a:lnTo>
                    <a:pt x="312" y="358"/>
                  </a:lnTo>
                  <a:lnTo>
                    <a:pt x="308" y="358"/>
                  </a:lnTo>
                  <a:lnTo>
                    <a:pt x="306" y="358"/>
                  </a:lnTo>
                  <a:lnTo>
                    <a:pt x="302" y="358"/>
                  </a:lnTo>
                  <a:lnTo>
                    <a:pt x="302" y="354"/>
                  </a:lnTo>
                  <a:lnTo>
                    <a:pt x="298" y="354"/>
                  </a:lnTo>
                  <a:lnTo>
                    <a:pt x="302" y="354"/>
                  </a:lnTo>
                  <a:lnTo>
                    <a:pt x="306" y="354"/>
                  </a:lnTo>
                  <a:lnTo>
                    <a:pt x="308" y="354"/>
                  </a:lnTo>
                  <a:lnTo>
                    <a:pt x="312" y="354"/>
                  </a:lnTo>
                  <a:lnTo>
                    <a:pt x="308" y="354"/>
                  </a:lnTo>
                  <a:lnTo>
                    <a:pt x="306" y="354"/>
                  </a:lnTo>
                  <a:lnTo>
                    <a:pt x="306" y="350"/>
                  </a:lnTo>
                  <a:lnTo>
                    <a:pt x="308" y="350"/>
                  </a:lnTo>
                  <a:lnTo>
                    <a:pt x="306" y="350"/>
                  </a:lnTo>
                  <a:lnTo>
                    <a:pt x="302" y="350"/>
                  </a:lnTo>
                  <a:lnTo>
                    <a:pt x="298" y="350"/>
                  </a:lnTo>
                  <a:lnTo>
                    <a:pt x="294" y="350"/>
                  </a:lnTo>
                  <a:lnTo>
                    <a:pt x="298" y="350"/>
                  </a:lnTo>
                  <a:lnTo>
                    <a:pt x="298" y="346"/>
                  </a:lnTo>
                  <a:lnTo>
                    <a:pt x="302" y="346"/>
                  </a:lnTo>
                  <a:lnTo>
                    <a:pt x="298" y="346"/>
                  </a:lnTo>
                  <a:lnTo>
                    <a:pt x="294" y="346"/>
                  </a:lnTo>
                  <a:lnTo>
                    <a:pt x="294" y="350"/>
                  </a:lnTo>
                  <a:lnTo>
                    <a:pt x="290" y="350"/>
                  </a:lnTo>
                  <a:lnTo>
                    <a:pt x="290" y="346"/>
                  </a:lnTo>
                  <a:lnTo>
                    <a:pt x="294" y="346"/>
                  </a:lnTo>
                  <a:lnTo>
                    <a:pt x="294" y="342"/>
                  </a:lnTo>
                  <a:lnTo>
                    <a:pt x="298" y="342"/>
                  </a:lnTo>
                  <a:lnTo>
                    <a:pt x="302" y="342"/>
                  </a:lnTo>
                  <a:lnTo>
                    <a:pt x="306" y="342"/>
                  </a:lnTo>
                  <a:lnTo>
                    <a:pt x="302" y="342"/>
                  </a:lnTo>
                  <a:lnTo>
                    <a:pt x="298" y="342"/>
                  </a:lnTo>
                  <a:lnTo>
                    <a:pt x="294" y="342"/>
                  </a:lnTo>
                  <a:lnTo>
                    <a:pt x="290" y="342"/>
                  </a:lnTo>
                  <a:lnTo>
                    <a:pt x="286" y="342"/>
                  </a:lnTo>
                  <a:lnTo>
                    <a:pt x="282" y="342"/>
                  </a:lnTo>
                  <a:lnTo>
                    <a:pt x="286" y="342"/>
                  </a:lnTo>
                  <a:lnTo>
                    <a:pt x="286" y="340"/>
                  </a:lnTo>
                  <a:lnTo>
                    <a:pt x="290" y="340"/>
                  </a:lnTo>
                  <a:lnTo>
                    <a:pt x="294" y="340"/>
                  </a:lnTo>
                  <a:lnTo>
                    <a:pt x="298" y="340"/>
                  </a:lnTo>
                  <a:lnTo>
                    <a:pt x="302" y="340"/>
                  </a:lnTo>
                  <a:lnTo>
                    <a:pt x="302" y="336"/>
                  </a:lnTo>
                  <a:lnTo>
                    <a:pt x="298" y="336"/>
                  </a:lnTo>
                  <a:lnTo>
                    <a:pt x="298" y="340"/>
                  </a:lnTo>
                  <a:lnTo>
                    <a:pt x="294" y="340"/>
                  </a:lnTo>
                  <a:lnTo>
                    <a:pt x="290" y="340"/>
                  </a:lnTo>
                  <a:lnTo>
                    <a:pt x="286" y="340"/>
                  </a:lnTo>
                  <a:lnTo>
                    <a:pt x="286" y="336"/>
                  </a:lnTo>
                  <a:lnTo>
                    <a:pt x="282" y="336"/>
                  </a:lnTo>
                  <a:lnTo>
                    <a:pt x="278" y="336"/>
                  </a:lnTo>
                  <a:lnTo>
                    <a:pt x="282" y="336"/>
                  </a:lnTo>
                  <a:lnTo>
                    <a:pt x="282" y="332"/>
                  </a:lnTo>
                  <a:lnTo>
                    <a:pt x="286" y="328"/>
                  </a:lnTo>
                  <a:lnTo>
                    <a:pt x="282" y="332"/>
                  </a:lnTo>
                  <a:lnTo>
                    <a:pt x="278" y="332"/>
                  </a:lnTo>
                  <a:lnTo>
                    <a:pt x="276" y="332"/>
                  </a:lnTo>
                  <a:lnTo>
                    <a:pt x="276" y="328"/>
                  </a:lnTo>
                  <a:lnTo>
                    <a:pt x="276" y="324"/>
                  </a:lnTo>
                  <a:lnTo>
                    <a:pt x="272" y="324"/>
                  </a:lnTo>
                  <a:lnTo>
                    <a:pt x="272" y="320"/>
                  </a:lnTo>
                  <a:lnTo>
                    <a:pt x="276" y="320"/>
                  </a:lnTo>
                  <a:lnTo>
                    <a:pt x="272" y="320"/>
                  </a:lnTo>
                  <a:lnTo>
                    <a:pt x="268" y="320"/>
                  </a:lnTo>
                  <a:lnTo>
                    <a:pt x="272" y="324"/>
                  </a:lnTo>
                  <a:lnTo>
                    <a:pt x="272" y="328"/>
                  </a:lnTo>
                  <a:lnTo>
                    <a:pt x="276" y="328"/>
                  </a:lnTo>
                  <a:lnTo>
                    <a:pt x="276" y="332"/>
                  </a:lnTo>
                  <a:lnTo>
                    <a:pt x="276" y="336"/>
                  </a:lnTo>
                  <a:lnTo>
                    <a:pt x="272" y="336"/>
                  </a:lnTo>
                  <a:lnTo>
                    <a:pt x="268" y="336"/>
                  </a:lnTo>
                  <a:lnTo>
                    <a:pt x="272" y="336"/>
                  </a:lnTo>
                  <a:lnTo>
                    <a:pt x="272" y="340"/>
                  </a:lnTo>
                  <a:lnTo>
                    <a:pt x="268" y="340"/>
                  </a:lnTo>
                  <a:lnTo>
                    <a:pt x="268" y="336"/>
                  </a:lnTo>
                  <a:lnTo>
                    <a:pt x="268" y="340"/>
                  </a:lnTo>
                  <a:lnTo>
                    <a:pt x="272" y="340"/>
                  </a:lnTo>
                  <a:lnTo>
                    <a:pt x="272" y="342"/>
                  </a:lnTo>
                  <a:lnTo>
                    <a:pt x="268" y="342"/>
                  </a:lnTo>
                  <a:lnTo>
                    <a:pt x="264" y="342"/>
                  </a:lnTo>
                  <a:lnTo>
                    <a:pt x="264" y="346"/>
                  </a:lnTo>
                  <a:lnTo>
                    <a:pt x="260" y="346"/>
                  </a:lnTo>
                  <a:lnTo>
                    <a:pt x="256" y="346"/>
                  </a:lnTo>
                  <a:lnTo>
                    <a:pt x="252" y="342"/>
                  </a:lnTo>
                  <a:lnTo>
                    <a:pt x="250" y="342"/>
                  </a:lnTo>
                  <a:lnTo>
                    <a:pt x="252" y="342"/>
                  </a:lnTo>
                  <a:lnTo>
                    <a:pt x="250" y="342"/>
                  </a:lnTo>
                  <a:lnTo>
                    <a:pt x="246" y="342"/>
                  </a:lnTo>
                  <a:lnTo>
                    <a:pt x="246" y="340"/>
                  </a:lnTo>
                  <a:lnTo>
                    <a:pt x="242" y="336"/>
                  </a:lnTo>
                  <a:lnTo>
                    <a:pt x="246" y="336"/>
                  </a:lnTo>
                  <a:lnTo>
                    <a:pt x="250" y="336"/>
                  </a:lnTo>
                  <a:lnTo>
                    <a:pt x="250" y="332"/>
                  </a:lnTo>
                  <a:lnTo>
                    <a:pt x="252" y="332"/>
                  </a:lnTo>
                  <a:lnTo>
                    <a:pt x="256" y="332"/>
                  </a:lnTo>
                  <a:lnTo>
                    <a:pt x="260" y="328"/>
                  </a:lnTo>
                  <a:lnTo>
                    <a:pt x="260" y="324"/>
                  </a:lnTo>
                  <a:lnTo>
                    <a:pt x="264" y="324"/>
                  </a:lnTo>
                  <a:lnTo>
                    <a:pt x="260" y="324"/>
                  </a:lnTo>
                  <a:lnTo>
                    <a:pt x="260" y="328"/>
                  </a:lnTo>
                  <a:lnTo>
                    <a:pt x="256" y="328"/>
                  </a:lnTo>
                  <a:lnTo>
                    <a:pt x="256" y="332"/>
                  </a:lnTo>
                  <a:lnTo>
                    <a:pt x="252" y="332"/>
                  </a:lnTo>
                  <a:lnTo>
                    <a:pt x="250" y="332"/>
                  </a:lnTo>
                  <a:lnTo>
                    <a:pt x="250" y="328"/>
                  </a:lnTo>
                  <a:lnTo>
                    <a:pt x="246" y="328"/>
                  </a:lnTo>
                  <a:lnTo>
                    <a:pt x="250" y="328"/>
                  </a:lnTo>
                  <a:lnTo>
                    <a:pt x="250" y="324"/>
                  </a:lnTo>
                  <a:lnTo>
                    <a:pt x="256" y="320"/>
                  </a:lnTo>
                  <a:lnTo>
                    <a:pt x="252" y="320"/>
                  </a:lnTo>
                  <a:lnTo>
                    <a:pt x="256" y="320"/>
                  </a:lnTo>
                  <a:lnTo>
                    <a:pt x="256" y="316"/>
                  </a:lnTo>
                  <a:lnTo>
                    <a:pt x="252" y="316"/>
                  </a:lnTo>
                  <a:lnTo>
                    <a:pt x="256" y="316"/>
                  </a:lnTo>
                  <a:lnTo>
                    <a:pt x="252" y="316"/>
                  </a:lnTo>
                  <a:lnTo>
                    <a:pt x="250" y="320"/>
                  </a:lnTo>
                  <a:lnTo>
                    <a:pt x="250" y="316"/>
                  </a:lnTo>
                  <a:lnTo>
                    <a:pt x="246" y="316"/>
                  </a:lnTo>
                  <a:lnTo>
                    <a:pt x="246" y="314"/>
                  </a:lnTo>
                  <a:lnTo>
                    <a:pt x="250" y="314"/>
                  </a:lnTo>
                  <a:lnTo>
                    <a:pt x="250" y="316"/>
                  </a:lnTo>
                  <a:lnTo>
                    <a:pt x="252" y="316"/>
                  </a:lnTo>
                  <a:lnTo>
                    <a:pt x="260" y="316"/>
                  </a:lnTo>
                  <a:lnTo>
                    <a:pt x="264" y="316"/>
                  </a:lnTo>
                  <a:lnTo>
                    <a:pt x="260" y="316"/>
                  </a:lnTo>
                  <a:lnTo>
                    <a:pt x="256" y="316"/>
                  </a:lnTo>
                  <a:lnTo>
                    <a:pt x="256" y="314"/>
                  </a:lnTo>
                  <a:lnTo>
                    <a:pt x="252" y="316"/>
                  </a:lnTo>
                  <a:lnTo>
                    <a:pt x="252" y="314"/>
                  </a:lnTo>
                  <a:lnTo>
                    <a:pt x="256" y="314"/>
                  </a:lnTo>
                  <a:lnTo>
                    <a:pt x="260" y="314"/>
                  </a:lnTo>
                  <a:lnTo>
                    <a:pt x="256" y="314"/>
                  </a:lnTo>
                  <a:lnTo>
                    <a:pt x="256" y="310"/>
                  </a:lnTo>
                  <a:lnTo>
                    <a:pt x="260" y="310"/>
                  </a:lnTo>
                  <a:lnTo>
                    <a:pt x="256" y="310"/>
                  </a:lnTo>
                  <a:lnTo>
                    <a:pt x="256" y="306"/>
                  </a:lnTo>
                  <a:lnTo>
                    <a:pt x="260" y="306"/>
                  </a:lnTo>
                  <a:lnTo>
                    <a:pt x="256" y="306"/>
                  </a:lnTo>
                  <a:lnTo>
                    <a:pt x="256" y="302"/>
                  </a:lnTo>
                  <a:lnTo>
                    <a:pt x="252" y="302"/>
                  </a:lnTo>
                  <a:lnTo>
                    <a:pt x="250" y="302"/>
                  </a:lnTo>
                  <a:lnTo>
                    <a:pt x="246" y="302"/>
                  </a:lnTo>
                  <a:lnTo>
                    <a:pt x="246" y="298"/>
                  </a:lnTo>
                  <a:lnTo>
                    <a:pt x="250" y="298"/>
                  </a:lnTo>
                  <a:lnTo>
                    <a:pt x="252" y="298"/>
                  </a:lnTo>
                  <a:lnTo>
                    <a:pt x="250" y="294"/>
                  </a:lnTo>
                  <a:lnTo>
                    <a:pt x="250" y="290"/>
                  </a:lnTo>
                  <a:lnTo>
                    <a:pt x="252" y="290"/>
                  </a:lnTo>
                  <a:lnTo>
                    <a:pt x="252" y="294"/>
                  </a:lnTo>
                  <a:lnTo>
                    <a:pt x="252" y="290"/>
                  </a:lnTo>
                  <a:lnTo>
                    <a:pt x="250" y="290"/>
                  </a:lnTo>
                  <a:lnTo>
                    <a:pt x="246" y="290"/>
                  </a:lnTo>
                  <a:lnTo>
                    <a:pt x="246" y="286"/>
                  </a:lnTo>
                  <a:lnTo>
                    <a:pt x="242" y="286"/>
                  </a:lnTo>
                  <a:lnTo>
                    <a:pt x="238" y="286"/>
                  </a:lnTo>
                  <a:lnTo>
                    <a:pt x="238" y="284"/>
                  </a:lnTo>
                  <a:lnTo>
                    <a:pt x="242" y="284"/>
                  </a:lnTo>
                  <a:lnTo>
                    <a:pt x="238" y="284"/>
                  </a:lnTo>
                  <a:lnTo>
                    <a:pt x="242" y="284"/>
                  </a:lnTo>
                  <a:lnTo>
                    <a:pt x="246" y="284"/>
                  </a:lnTo>
                  <a:lnTo>
                    <a:pt x="242" y="284"/>
                  </a:lnTo>
                  <a:lnTo>
                    <a:pt x="242" y="280"/>
                  </a:lnTo>
                  <a:lnTo>
                    <a:pt x="246" y="280"/>
                  </a:lnTo>
                  <a:lnTo>
                    <a:pt x="242" y="280"/>
                  </a:lnTo>
                  <a:lnTo>
                    <a:pt x="242" y="276"/>
                  </a:lnTo>
                  <a:lnTo>
                    <a:pt x="238" y="276"/>
                  </a:lnTo>
                  <a:lnTo>
                    <a:pt x="242" y="276"/>
                  </a:lnTo>
                  <a:lnTo>
                    <a:pt x="238" y="276"/>
                  </a:lnTo>
                  <a:lnTo>
                    <a:pt x="234" y="276"/>
                  </a:lnTo>
                  <a:lnTo>
                    <a:pt x="234" y="272"/>
                  </a:lnTo>
                  <a:lnTo>
                    <a:pt x="238" y="272"/>
                  </a:lnTo>
                  <a:lnTo>
                    <a:pt x="238" y="268"/>
                  </a:lnTo>
                  <a:lnTo>
                    <a:pt x="234" y="268"/>
                  </a:lnTo>
                  <a:lnTo>
                    <a:pt x="230" y="272"/>
                  </a:lnTo>
                  <a:lnTo>
                    <a:pt x="226" y="272"/>
                  </a:lnTo>
                  <a:lnTo>
                    <a:pt x="222" y="272"/>
                  </a:lnTo>
                  <a:lnTo>
                    <a:pt x="220" y="272"/>
                  </a:lnTo>
                  <a:lnTo>
                    <a:pt x="222" y="272"/>
                  </a:lnTo>
                  <a:lnTo>
                    <a:pt x="226" y="272"/>
                  </a:lnTo>
                  <a:lnTo>
                    <a:pt x="230" y="272"/>
                  </a:lnTo>
                  <a:lnTo>
                    <a:pt x="230" y="268"/>
                  </a:lnTo>
                  <a:lnTo>
                    <a:pt x="234" y="268"/>
                  </a:lnTo>
                  <a:lnTo>
                    <a:pt x="230" y="268"/>
                  </a:lnTo>
                  <a:lnTo>
                    <a:pt x="230" y="264"/>
                  </a:lnTo>
                  <a:lnTo>
                    <a:pt x="234" y="264"/>
                  </a:lnTo>
                  <a:lnTo>
                    <a:pt x="238" y="264"/>
                  </a:lnTo>
                  <a:lnTo>
                    <a:pt x="234" y="264"/>
                  </a:lnTo>
                  <a:lnTo>
                    <a:pt x="230" y="264"/>
                  </a:lnTo>
                  <a:lnTo>
                    <a:pt x="226" y="264"/>
                  </a:lnTo>
                  <a:lnTo>
                    <a:pt x="230" y="264"/>
                  </a:lnTo>
                  <a:lnTo>
                    <a:pt x="234" y="264"/>
                  </a:lnTo>
                  <a:lnTo>
                    <a:pt x="238" y="260"/>
                  </a:lnTo>
                  <a:lnTo>
                    <a:pt x="234" y="260"/>
                  </a:lnTo>
                  <a:lnTo>
                    <a:pt x="230" y="260"/>
                  </a:lnTo>
                  <a:lnTo>
                    <a:pt x="230" y="256"/>
                  </a:lnTo>
                  <a:lnTo>
                    <a:pt x="226" y="256"/>
                  </a:lnTo>
                  <a:lnTo>
                    <a:pt x="222" y="256"/>
                  </a:lnTo>
                  <a:lnTo>
                    <a:pt x="222" y="254"/>
                  </a:lnTo>
                  <a:lnTo>
                    <a:pt x="226" y="254"/>
                  </a:lnTo>
                  <a:lnTo>
                    <a:pt x="226" y="250"/>
                  </a:lnTo>
                  <a:lnTo>
                    <a:pt x="222" y="250"/>
                  </a:lnTo>
                  <a:lnTo>
                    <a:pt x="220" y="250"/>
                  </a:lnTo>
                  <a:lnTo>
                    <a:pt x="216" y="250"/>
                  </a:lnTo>
                  <a:lnTo>
                    <a:pt x="212" y="250"/>
                  </a:lnTo>
                  <a:lnTo>
                    <a:pt x="212" y="246"/>
                  </a:lnTo>
                  <a:lnTo>
                    <a:pt x="208" y="246"/>
                  </a:lnTo>
                  <a:lnTo>
                    <a:pt x="212" y="246"/>
                  </a:lnTo>
                  <a:lnTo>
                    <a:pt x="212" y="242"/>
                  </a:lnTo>
                  <a:lnTo>
                    <a:pt x="208" y="242"/>
                  </a:lnTo>
                  <a:lnTo>
                    <a:pt x="208" y="238"/>
                  </a:lnTo>
                  <a:lnTo>
                    <a:pt x="204" y="238"/>
                  </a:lnTo>
                  <a:lnTo>
                    <a:pt x="200" y="238"/>
                  </a:lnTo>
                  <a:lnTo>
                    <a:pt x="204" y="238"/>
                  </a:lnTo>
                  <a:lnTo>
                    <a:pt x="208" y="238"/>
                  </a:lnTo>
                  <a:lnTo>
                    <a:pt x="208" y="234"/>
                  </a:lnTo>
                  <a:lnTo>
                    <a:pt x="204" y="234"/>
                  </a:lnTo>
                  <a:lnTo>
                    <a:pt x="204" y="230"/>
                  </a:lnTo>
                  <a:lnTo>
                    <a:pt x="208" y="230"/>
                  </a:lnTo>
                  <a:lnTo>
                    <a:pt x="204" y="230"/>
                  </a:lnTo>
                  <a:lnTo>
                    <a:pt x="204" y="228"/>
                  </a:lnTo>
                  <a:lnTo>
                    <a:pt x="200" y="228"/>
                  </a:lnTo>
                  <a:lnTo>
                    <a:pt x="200" y="230"/>
                  </a:lnTo>
                  <a:lnTo>
                    <a:pt x="196" y="230"/>
                  </a:lnTo>
                  <a:lnTo>
                    <a:pt x="194" y="228"/>
                  </a:lnTo>
                  <a:lnTo>
                    <a:pt x="196" y="228"/>
                  </a:lnTo>
                  <a:lnTo>
                    <a:pt x="196" y="224"/>
                  </a:lnTo>
                  <a:lnTo>
                    <a:pt x="194" y="224"/>
                  </a:lnTo>
                  <a:lnTo>
                    <a:pt x="190" y="224"/>
                  </a:lnTo>
                  <a:lnTo>
                    <a:pt x="190" y="228"/>
                  </a:lnTo>
                  <a:lnTo>
                    <a:pt x="186" y="228"/>
                  </a:lnTo>
                  <a:lnTo>
                    <a:pt x="186" y="224"/>
                  </a:lnTo>
                  <a:lnTo>
                    <a:pt x="190" y="224"/>
                  </a:lnTo>
                  <a:lnTo>
                    <a:pt x="186" y="224"/>
                  </a:lnTo>
                  <a:lnTo>
                    <a:pt x="182" y="224"/>
                  </a:lnTo>
                  <a:lnTo>
                    <a:pt x="182" y="220"/>
                  </a:lnTo>
                  <a:lnTo>
                    <a:pt x="178" y="220"/>
                  </a:lnTo>
                  <a:lnTo>
                    <a:pt x="174" y="220"/>
                  </a:lnTo>
                  <a:lnTo>
                    <a:pt x="170" y="220"/>
                  </a:lnTo>
                  <a:lnTo>
                    <a:pt x="170" y="216"/>
                  </a:lnTo>
                  <a:lnTo>
                    <a:pt x="164" y="216"/>
                  </a:lnTo>
                  <a:lnTo>
                    <a:pt x="160" y="216"/>
                  </a:lnTo>
                  <a:lnTo>
                    <a:pt x="156" y="216"/>
                  </a:lnTo>
                  <a:lnTo>
                    <a:pt x="152" y="216"/>
                  </a:lnTo>
                  <a:lnTo>
                    <a:pt x="152" y="212"/>
                  </a:lnTo>
                  <a:lnTo>
                    <a:pt x="148" y="212"/>
                  </a:lnTo>
                  <a:lnTo>
                    <a:pt x="148" y="216"/>
                  </a:lnTo>
                  <a:lnTo>
                    <a:pt x="148" y="212"/>
                  </a:lnTo>
                  <a:lnTo>
                    <a:pt x="144" y="212"/>
                  </a:lnTo>
                  <a:lnTo>
                    <a:pt x="144" y="216"/>
                  </a:lnTo>
                  <a:lnTo>
                    <a:pt x="140" y="216"/>
                  </a:lnTo>
                  <a:lnTo>
                    <a:pt x="144" y="212"/>
                  </a:lnTo>
                  <a:lnTo>
                    <a:pt x="140" y="212"/>
                  </a:lnTo>
                  <a:lnTo>
                    <a:pt x="136" y="212"/>
                  </a:lnTo>
                  <a:lnTo>
                    <a:pt x="134" y="212"/>
                  </a:lnTo>
                  <a:lnTo>
                    <a:pt x="130" y="216"/>
                  </a:lnTo>
                  <a:lnTo>
                    <a:pt x="126" y="216"/>
                  </a:lnTo>
                  <a:lnTo>
                    <a:pt x="122" y="216"/>
                  </a:lnTo>
                  <a:lnTo>
                    <a:pt x="122" y="212"/>
                  </a:lnTo>
                  <a:lnTo>
                    <a:pt x="118" y="216"/>
                  </a:lnTo>
                  <a:lnTo>
                    <a:pt x="118" y="212"/>
                  </a:lnTo>
                  <a:lnTo>
                    <a:pt x="118" y="216"/>
                  </a:lnTo>
                  <a:lnTo>
                    <a:pt x="114" y="216"/>
                  </a:lnTo>
                  <a:lnTo>
                    <a:pt x="118" y="216"/>
                  </a:lnTo>
                  <a:lnTo>
                    <a:pt x="118" y="220"/>
                  </a:lnTo>
                  <a:lnTo>
                    <a:pt x="114" y="220"/>
                  </a:lnTo>
                  <a:lnTo>
                    <a:pt x="114" y="216"/>
                  </a:lnTo>
                  <a:lnTo>
                    <a:pt x="110" y="216"/>
                  </a:lnTo>
                  <a:lnTo>
                    <a:pt x="110" y="220"/>
                  </a:lnTo>
                  <a:lnTo>
                    <a:pt x="110" y="216"/>
                  </a:lnTo>
                  <a:lnTo>
                    <a:pt x="108" y="216"/>
                  </a:lnTo>
                  <a:lnTo>
                    <a:pt x="110" y="216"/>
                  </a:lnTo>
                  <a:lnTo>
                    <a:pt x="108" y="216"/>
                  </a:lnTo>
                  <a:lnTo>
                    <a:pt x="108" y="220"/>
                  </a:lnTo>
                  <a:lnTo>
                    <a:pt x="104" y="220"/>
                  </a:lnTo>
                  <a:lnTo>
                    <a:pt x="100" y="220"/>
                  </a:lnTo>
                  <a:lnTo>
                    <a:pt x="100" y="216"/>
                  </a:lnTo>
                  <a:lnTo>
                    <a:pt x="104" y="216"/>
                  </a:lnTo>
                  <a:lnTo>
                    <a:pt x="100" y="216"/>
                  </a:lnTo>
                  <a:lnTo>
                    <a:pt x="104" y="216"/>
                  </a:lnTo>
                  <a:lnTo>
                    <a:pt x="104" y="212"/>
                  </a:lnTo>
                  <a:lnTo>
                    <a:pt x="100" y="212"/>
                  </a:lnTo>
                  <a:lnTo>
                    <a:pt x="96" y="212"/>
                  </a:lnTo>
                  <a:lnTo>
                    <a:pt x="94" y="216"/>
                  </a:lnTo>
                  <a:lnTo>
                    <a:pt x="94" y="220"/>
                  </a:lnTo>
                  <a:lnTo>
                    <a:pt x="90" y="216"/>
                  </a:lnTo>
                  <a:lnTo>
                    <a:pt x="86" y="216"/>
                  </a:lnTo>
                  <a:lnTo>
                    <a:pt x="86" y="212"/>
                  </a:lnTo>
                  <a:lnTo>
                    <a:pt x="82" y="216"/>
                  </a:lnTo>
                  <a:lnTo>
                    <a:pt x="86" y="216"/>
                  </a:lnTo>
                  <a:lnTo>
                    <a:pt x="86" y="220"/>
                  </a:lnTo>
                  <a:lnTo>
                    <a:pt x="90" y="220"/>
                  </a:lnTo>
                  <a:lnTo>
                    <a:pt x="94" y="224"/>
                  </a:lnTo>
                  <a:lnTo>
                    <a:pt x="90" y="224"/>
                  </a:lnTo>
                  <a:lnTo>
                    <a:pt x="86" y="224"/>
                  </a:lnTo>
                  <a:lnTo>
                    <a:pt x="82" y="220"/>
                  </a:lnTo>
                  <a:lnTo>
                    <a:pt x="78" y="220"/>
                  </a:lnTo>
                  <a:lnTo>
                    <a:pt x="74" y="220"/>
                  </a:lnTo>
                  <a:lnTo>
                    <a:pt x="70" y="220"/>
                  </a:lnTo>
                  <a:lnTo>
                    <a:pt x="66" y="220"/>
                  </a:lnTo>
                  <a:lnTo>
                    <a:pt x="64" y="220"/>
                  </a:lnTo>
                  <a:lnTo>
                    <a:pt x="64" y="216"/>
                  </a:lnTo>
                  <a:lnTo>
                    <a:pt x="60" y="216"/>
                  </a:lnTo>
                  <a:lnTo>
                    <a:pt x="56" y="216"/>
                  </a:lnTo>
                  <a:lnTo>
                    <a:pt x="56" y="212"/>
                  </a:lnTo>
                  <a:lnTo>
                    <a:pt x="52" y="212"/>
                  </a:lnTo>
                  <a:lnTo>
                    <a:pt x="48" y="212"/>
                  </a:lnTo>
                  <a:lnTo>
                    <a:pt x="48" y="208"/>
                  </a:lnTo>
                  <a:lnTo>
                    <a:pt x="52" y="208"/>
                  </a:lnTo>
                  <a:lnTo>
                    <a:pt x="56" y="208"/>
                  </a:lnTo>
                  <a:lnTo>
                    <a:pt x="60" y="204"/>
                  </a:lnTo>
                  <a:lnTo>
                    <a:pt x="64" y="204"/>
                  </a:lnTo>
                  <a:lnTo>
                    <a:pt x="70" y="204"/>
                  </a:lnTo>
                  <a:lnTo>
                    <a:pt x="70" y="200"/>
                  </a:lnTo>
                  <a:lnTo>
                    <a:pt x="66" y="200"/>
                  </a:lnTo>
                  <a:lnTo>
                    <a:pt x="64" y="200"/>
                  </a:lnTo>
                  <a:lnTo>
                    <a:pt x="64" y="204"/>
                  </a:lnTo>
                  <a:lnTo>
                    <a:pt x="60" y="204"/>
                  </a:lnTo>
                  <a:lnTo>
                    <a:pt x="60" y="200"/>
                  </a:lnTo>
                  <a:lnTo>
                    <a:pt x="56" y="200"/>
                  </a:lnTo>
                  <a:lnTo>
                    <a:pt x="52" y="200"/>
                  </a:lnTo>
                  <a:lnTo>
                    <a:pt x="48" y="200"/>
                  </a:lnTo>
                  <a:lnTo>
                    <a:pt x="44" y="200"/>
                  </a:lnTo>
                  <a:lnTo>
                    <a:pt x="40" y="200"/>
                  </a:lnTo>
                  <a:lnTo>
                    <a:pt x="40" y="198"/>
                  </a:lnTo>
                  <a:lnTo>
                    <a:pt x="44" y="198"/>
                  </a:lnTo>
                  <a:lnTo>
                    <a:pt x="44" y="194"/>
                  </a:lnTo>
                  <a:lnTo>
                    <a:pt x="48" y="194"/>
                  </a:lnTo>
                  <a:lnTo>
                    <a:pt x="44" y="194"/>
                  </a:lnTo>
                  <a:lnTo>
                    <a:pt x="40" y="198"/>
                  </a:lnTo>
                  <a:lnTo>
                    <a:pt x="38" y="198"/>
                  </a:lnTo>
                  <a:lnTo>
                    <a:pt x="38" y="200"/>
                  </a:lnTo>
                  <a:lnTo>
                    <a:pt x="34" y="200"/>
                  </a:lnTo>
                  <a:lnTo>
                    <a:pt x="34" y="198"/>
                  </a:lnTo>
                  <a:lnTo>
                    <a:pt x="30" y="198"/>
                  </a:lnTo>
                  <a:lnTo>
                    <a:pt x="34" y="194"/>
                  </a:lnTo>
                  <a:lnTo>
                    <a:pt x="30" y="198"/>
                  </a:lnTo>
                  <a:lnTo>
                    <a:pt x="30" y="194"/>
                  </a:lnTo>
                  <a:lnTo>
                    <a:pt x="26" y="194"/>
                  </a:lnTo>
                  <a:lnTo>
                    <a:pt x="22" y="194"/>
                  </a:lnTo>
                  <a:lnTo>
                    <a:pt x="22" y="190"/>
                  </a:lnTo>
                  <a:lnTo>
                    <a:pt x="26" y="190"/>
                  </a:lnTo>
                  <a:lnTo>
                    <a:pt x="30" y="190"/>
                  </a:lnTo>
                  <a:lnTo>
                    <a:pt x="34" y="186"/>
                  </a:lnTo>
                  <a:lnTo>
                    <a:pt x="38" y="186"/>
                  </a:lnTo>
                  <a:lnTo>
                    <a:pt x="40" y="186"/>
                  </a:lnTo>
                  <a:lnTo>
                    <a:pt x="44" y="186"/>
                  </a:lnTo>
                  <a:lnTo>
                    <a:pt x="48" y="186"/>
                  </a:lnTo>
                  <a:lnTo>
                    <a:pt x="52" y="186"/>
                  </a:lnTo>
                  <a:lnTo>
                    <a:pt x="56" y="186"/>
                  </a:lnTo>
                  <a:lnTo>
                    <a:pt x="56" y="190"/>
                  </a:lnTo>
                  <a:lnTo>
                    <a:pt x="60" y="190"/>
                  </a:lnTo>
                  <a:lnTo>
                    <a:pt x="64" y="190"/>
                  </a:lnTo>
                  <a:lnTo>
                    <a:pt x="66" y="190"/>
                  </a:lnTo>
                  <a:lnTo>
                    <a:pt x="70" y="190"/>
                  </a:lnTo>
                  <a:lnTo>
                    <a:pt x="70" y="186"/>
                  </a:lnTo>
                  <a:lnTo>
                    <a:pt x="74" y="186"/>
                  </a:lnTo>
                  <a:lnTo>
                    <a:pt x="74" y="190"/>
                  </a:lnTo>
                  <a:lnTo>
                    <a:pt x="78" y="190"/>
                  </a:lnTo>
                  <a:lnTo>
                    <a:pt x="82" y="190"/>
                  </a:lnTo>
                  <a:lnTo>
                    <a:pt x="86" y="190"/>
                  </a:lnTo>
                  <a:lnTo>
                    <a:pt x="90" y="190"/>
                  </a:lnTo>
                  <a:lnTo>
                    <a:pt x="94" y="190"/>
                  </a:lnTo>
                  <a:lnTo>
                    <a:pt x="96" y="190"/>
                  </a:lnTo>
                  <a:lnTo>
                    <a:pt x="96" y="186"/>
                  </a:lnTo>
                  <a:lnTo>
                    <a:pt x="94" y="190"/>
                  </a:lnTo>
                  <a:lnTo>
                    <a:pt x="90" y="190"/>
                  </a:lnTo>
                  <a:lnTo>
                    <a:pt x="86" y="190"/>
                  </a:lnTo>
                  <a:lnTo>
                    <a:pt x="82" y="190"/>
                  </a:lnTo>
                  <a:lnTo>
                    <a:pt x="78" y="190"/>
                  </a:lnTo>
                  <a:lnTo>
                    <a:pt x="78" y="186"/>
                  </a:lnTo>
                  <a:lnTo>
                    <a:pt x="74" y="186"/>
                  </a:lnTo>
                  <a:lnTo>
                    <a:pt x="70" y="186"/>
                  </a:lnTo>
                  <a:lnTo>
                    <a:pt x="66" y="186"/>
                  </a:lnTo>
                  <a:lnTo>
                    <a:pt x="64" y="186"/>
                  </a:lnTo>
                  <a:lnTo>
                    <a:pt x="60" y="186"/>
                  </a:lnTo>
                  <a:lnTo>
                    <a:pt x="56" y="186"/>
                  </a:lnTo>
                  <a:lnTo>
                    <a:pt x="60" y="186"/>
                  </a:lnTo>
                  <a:lnTo>
                    <a:pt x="64" y="182"/>
                  </a:lnTo>
                  <a:lnTo>
                    <a:pt x="66" y="182"/>
                  </a:lnTo>
                  <a:lnTo>
                    <a:pt x="70" y="182"/>
                  </a:lnTo>
                  <a:lnTo>
                    <a:pt x="74" y="182"/>
                  </a:lnTo>
                  <a:lnTo>
                    <a:pt x="78" y="182"/>
                  </a:lnTo>
                  <a:lnTo>
                    <a:pt x="82" y="182"/>
                  </a:lnTo>
                  <a:lnTo>
                    <a:pt x="86" y="182"/>
                  </a:lnTo>
                  <a:lnTo>
                    <a:pt x="90" y="182"/>
                  </a:lnTo>
                  <a:lnTo>
                    <a:pt x="90" y="186"/>
                  </a:lnTo>
                  <a:lnTo>
                    <a:pt x="94" y="186"/>
                  </a:lnTo>
                  <a:lnTo>
                    <a:pt x="96" y="186"/>
                  </a:lnTo>
                  <a:lnTo>
                    <a:pt x="94" y="186"/>
                  </a:lnTo>
                  <a:lnTo>
                    <a:pt x="90" y="182"/>
                  </a:lnTo>
                  <a:lnTo>
                    <a:pt x="94" y="182"/>
                  </a:lnTo>
                  <a:lnTo>
                    <a:pt x="96" y="182"/>
                  </a:lnTo>
                  <a:lnTo>
                    <a:pt x="96" y="178"/>
                  </a:lnTo>
                  <a:lnTo>
                    <a:pt x="96" y="174"/>
                  </a:lnTo>
                  <a:lnTo>
                    <a:pt x="94" y="174"/>
                  </a:lnTo>
                  <a:lnTo>
                    <a:pt x="90" y="174"/>
                  </a:lnTo>
                  <a:lnTo>
                    <a:pt x="86" y="174"/>
                  </a:lnTo>
                  <a:lnTo>
                    <a:pt x="82" y="174"/>
                  </a:lnTo>
                  <a:lnTo>
                    <a:pt x="82" y="178"/>
                  </a:lnTo>
                  <a:lnTo>
                    <a:pt x="78" y="178"/>
                  </a:lnTo>
                  <a:lnTo>
                    <a:pt x="74" y="178"/>
                  </a:lnTo>
                  <a:lnTo>
                    <a:pt x="70" y="178"/>
                  </a:lnTo>
                  <a:lnTo>
                    <a:pt x="66" y="178"/>
                  </a:lnTo>
                  <a:lnTo>
                    <a:pt x="64" y="178"/>
                  </a:lnTo>
                  <a:lnTo>
                    <a:pt x="66" y="178"/>
                  </a:lnTo>
                  <a:lnTo>
                    <a:pt x="64" y="178"/>
                  </a:lnTo>
                  <a:lnTo>
                    <a:pt x="64" y="174"/>
                  </a:lnTo>
                  <a:lnTo>
                    <a:pt x="60" y="174"/>
                  </a:lnTo>
                  <a:lnTo>
                    <a:pt x="60" y="178"/>
                  </a:lnTo>
                  <a:lnTo>
                    <a:pt x="64" y="178"/>
                  </a:lnTo>
                  <a:lnTo>
                    <a:pt x="60" y="178"/>
                  </a:lnTo>
                  <a:lnTo>
                    <a:pt x="56" y="178"/>
                  </a:lnTo>
                  <a:lnTo>
                    <a:pt x="56" y="182"/>
                  </a:lnTo>
                  <a:lnTo>
                    <a:pt x="52" y="182"/>
                  </a:lnTo>
                  <a:lnTo>
                    <a:pt x="52" y="178"/>
                  </a:lnTo>
                  <a:lnTo>
                    <a:pt x="48" y="178"/>
                  </a:lnTo>
                  <a:lnTo>
                    <a:pt x="44" y="178"/>
                  </a:lnTo>
                  <a:lnTo>
                    <a:pt x="40" y="178"/>
                  </a:lnTo>
                  <a:lnTo>
                    <a:pt x="38" y="178"/>
                  </a:lnTo>
                  <a:lnTo>
                    <a:pt x="40" y="174"/>
                  </a:lnTo>
                  <a:lnTo>
                    <a:pt x="44" y="174"/>
                  </a:lnTo>
                  <a:lnTo>
                    <a:pt x="48" y="174"/>
                  </a:lnTo>
                  <a:lnTo>
                    <a:pt x="48" y="172"/>
                  </a:lnTo>
                  <a:lnTo>
                    <a:pt x="48" y="174"/>
                  </a:lnTo>
                  <a:lnTo>
                    <a:pt x="44" y="174"/>
                  </a:lnTo>
                  <a:lnTo>
                    <a:pt x="40" y="174"/>
                  </a:lnTo>
                  <a:lnTo>
                    <a:pt x="38" y="174"/>
                  </a:lnTo>
                  <a:lnTo>
                    <a:pt x="34" y="174"/>
                  </a:lnTo>
                  <a:lnTo>
                    <a:pt x="34" y="172"/>
                  </a:lnTo>
                  <a:lnTo>
                    <a:pt x="38" y="172"/>
                  </a:lnTo>
                  <a:lnTo>
                    <a:pt x="40" y="172"/>
                  </a:lnTo>
                  <a:lnTo>
                    <a:pt x="38" y="172"/>
                  </a:lnTo>
                  <a:lnTo>
                    <a:pt x="34" y="172"/>
                  </a:lnTo>
                  <a:lnTo>
                    <a:pt x="30" y="172"/>
                  </a:lnTo>
                  <a:lnTo>
                    <a:pt x="26" y="172"/>
                  </a:lnTo>
                  <a:lnTo>
                    <a:pt x="22" y="172"/>
                  </a:lnTo>
                  <a:lnTo>
                    <a:pt x="26" y="172"/>
                  </a:lnTo>
                  <a:lnTo>
                    <a:pt x="26" y="168"/>
                  </a:lnTo>
                  <a:lnTo>
                    <a:pt x="22" y="168"/>
                  </a:lnTo>
                  <a:lnTo>
                    <a:pt x="22" y="172"/>
                  </a:lnTo>
                  <a:lnTo>
                    <a:pt x="18" y="172"/>
                  </a:lnTo>
                  <a:lnTo>
                    <a:pt x="18" y="168"/>
                  </a:lnTo>
                  <a:lnTo>
                    <a:pt x="14" y="168"/>
                  </a:lnTo>
                  <a:lnTo>
                    <a:pt x="10" y="168"/>
                  </a:lnTo>
                  <a:lnTo>
                    <a:pt x="8" y="164"/>
                  </a:lnTo>
                  <a:lnTo>
                    <a:pt x="10" y="164"/>
                  </a:lnTo>
                  <a:lnTo>
                    <a:pt x="8" y="164"/>
                  </a:lnTo>
                  <a:lnTo>
                    <a:pt x="4" y="164"/>
                  </a:lnTo>
                  <a:lnTo>
                    <a:pt x="0" y="160"/>
                  </a:lnTo>
                  <a:lnTo>
                    <a:pt x="4" y="160"/>
                  </a:lnTo>
                  <a:lnTo>
                    <a:pt x="4" y="158"/>
                  </a:lnTo>
                  <a:lnTo>
                    <a:pt x="8" y="158"/>
                  </a:lnTo>
                  <a:lnTo>
                    <a:pt x="4" y="158"/>
                  </a:lnTo>
                  <a:lnTo>
                    <a:pt x="4" y="154"/>
                  </a:lnTo>
                  <a:lnTo>
                    <a:pt x="8" y="154"/>
                  </a:lnTo>
                  <a:lnTo>
                    <a:pt x="4" y="154"/>
                  </a:lnTo>
                  <a:lnTo>
                    <a:pt x="8" y="150"/>
                  </a:lnTo>
                  <a:lnTo>
                    <a:pt x="10" y="150"/>
                  </a:lnTo>
                  <a:lnTo>
                    <a:pt x="14" y="150"/>
                  </a:lnTo>
                  <a:lnTo>
                    <a:pt x="18" y="150"/>
                  </a:lnTo>
                  <a:lnTo>
                    <a:pt x="22" y="150"/>
                  </a:lnTo>
                  <a:lnTo>
                    <a:pt x="26" y="150"/>
                  </a:lnTo>
                  <a:lnTo>
                    <a:pt x="30" y="150"/>
                  </a:lnTo>
                  <a:lnTo>
                    <a:pt x="30" y="146"/>
                  </a:lnTo>
                  <a:lnTo>
                    <a:pt x="34" y="146"/>
                  </a:lnTo>
                  <a:lnTo>
                    <a:pt x="38" y="146"/>
                  </a:lnTo>
                  <a:lnTo>
                    <a:pt x="40" y="146"/>
                  </a:lnTo>
                  <a:lnTo>
                    <a:pt x="44" y="146"/>
                  </a:lnTo>
                  <a:lnTo>
                    <a:pt x="40" y="146"/>
                  </a:lnTo>
                  <a:lnTo>
                    <a:pt x="40" y="142"/>
                  </a:lnTo>
                  <a:lnTo>
                    <a:pt x="44" y="142"/>
                  </a:lnTo>
                  <a:lnTo>
                    <a:pt x="48" y="142"/>
                  </a:lnTo>
                  <a:lnTo>
                    <a:pt x="52" y="142"/>
                  </a:lnTo>
                  <a:lnTo>
                    <a:pt x="56" y="142"/>
                  </a:lnTo>
                  <a:lnTo>
                    <a:pt x="60" y="142"/>
                  </a:lnTo>
                  <a:lnTo>
                    <a:pt x="56" y="142"/>
                  </a:lnTo>
                  <a:lnTo>
                    <a:pt x="56" y="138"/>
                  </a:lnTo>
                  <a:lnTo>
                    <a:pt x="60" y="138"/>
                  </a:lnTo>
                  <a:lnTo>
                    <a:pt x="66" y="134"/>
                  </a:lnTo>
                  <a:lnTo>
                    <a:pt x="70" y="134"/>
                  </a:lnTo>
                  <a:lnTo>
                    <a:pt x="74" y="138"/>
                  </a:lnTo>
                  <a:lnTo>
                    <a:pt x="74" y="134"/>
                  </a:lnTo>
                  <a:lnTo>
                    <a:pt x="78" y="134"/>
                  </a:lnTo>
                  <a:lnTo>
                    <a:pt x="82" y="134"/>
                  </a:lnTo>
                  <a:lnTo>
                    <a:pt x="86" y="134"/>
                  </a:lnTo>
                  <a:lnTo>
                    <a:pt x="90" y="134"/>
                  </a:lnTo>
                  <a:lnTo>
                    <a:pt x="94" y="134"/>
                  </a:lnTo>
                  <a:lnTo>
                    <a:pt x="96" y="134"/>
                  </a:lnTo>
                  <a:lnTo>
                    <a:pt x="100" y="134"/>
                  </a:lnTo>
                  <a:lnTo>
                    <a:pt x="104" y="130"/>
                  </a:lnTo>
                  <a:lnTo>
                    <a:pt x="108" y="128"/>
                  </a:lnTo>
                  <a:lnTo>
                    <a:pt x="110" y="128"/>
                  </a:lnTo>
                  <a:lnTo>
                    <a:pt x="110" y="124"/>
                  </a:lnTo>
                  <a:lnTo>
                    <a:pt x="114" y="124"/>
                  </a:lnTo>
                  <a:lnTo>
                    <a:pt x="114" y="120"/>
                  </a:lnTo>
                  <a:lnTo>
                    <a:pt x="110" y="120"/>
                  </a:lnTo>
                  <a:lnTo>
                    <a:pt x="110" y="116"/>
                  </a:lnTo>
                  <a:lnTo>
                    <a:pt x="110" y="112"/>
                  </a:lnTo>
                  <a:lnTo>
                    <a:pt x="110" y="108"/>
                  </a:lnTo>
                  <a:lnTo>
                    <a:pt x="114" y="108"/>
                  </a:lnTo>
                  <a:lnTo>
                    <a:pt x="122" y="108"/>
                  </a:lnTo>
                  <a:lnTo>
                    <a:pt x="122" y="104"/>
                  </a:lnTo>
                  <a:lnTo>
                    <a:pt x="126" y="104"/>
                  </a:lnTo>
                  <a:lnTo>
                    <a:pt x="130" y="104"/>
                  </a:lnTo>
                  <a:lnTo>
                    <a:pt x="126" y="104"/>
                  </a:lnTo>
                  <a:lnTo>
                    <a:pt x="122" y="104"/>
                  </a:lnTo>
                  <a:lnTo>
                    <a:pt x="122" y="100"/>
                  </a:lnTo>
                  <a:lnTo>
                    <a:pt x="122" y="104"/>
                  </a:lnTo>
                  <a:lnTo>
                    <a:pt x="118" y="104"/>
                  </a:lnTo>
                  <a:lnTo>
                    <a:pt x="114" y="104"/>
                  </a:lnTo>
                  <a:lnTo>
                    <a:pt x="114" y="108"/>
                  </a:lnTo>
                  <a:lnTo>
                    <a:pt x="110" y="108"/>
                  </a:lnTo>
                  <a:lnTo>
                    <a:pt x="110" y="104"/>
                  </a:lnTo>
                  <a:lnTo>
                    <a:pt x="108" y="104"/>
                  </a:lnTo>
                  <a:lnTo>
                    <a:pt x="108" y="108"/>
                  </a:lnTo>
                  <a:lnTo>
                    <a:pt x="104" y="108"/>
                  </a:lnTo>
                  <a:lnTo>
                    <a:pt x="100" y="108"/>
                  </a:lnTo>
                  <a:lnTo>
                    <a:pt x="96" y="108"/>
                  </a:lnTo>
                  <a:lnTo>
                    <a:pt x="96" y="104"/>
                  </a:lnTo>
                  <a:lnTo>
                    <a:pt x="94" y="104"/>
                  </a:lnTo>
                  <a:lnTo>
                    <a:pt x="90" y="104"/>
                  </a:lnTo>
                  <a:lnTo>
                    <a:pt x="90" y="108"/>
                  </a:lnTo>
                  <a:lnTo>
                    <a:pt x="86" y="108"/>
                  </a:lnTo>
                  <a:lnTo>
                    <a:pt x="82" y="108"/>
                  </a:lnTo>
                  <a:lnTo>
                    <a:pt x="82" y="104"/>
                  </a:lnTo>
                  <a:lnTo>
                    <a:pt x="78" y="104"/>
                  </a:lnTo>
                  <a:lnTo>
                    <a:pt x="78" y="100"/>
                  </a:lnTo>
                  <a:lnTo>
                    <a:pt x="78" y="98"/>
                  </a:lnTo>
                  <a:lnTo>
                    <a:pt x="82" y="98"/>
                  </a:lnTo>
                  <a:lnTo>
                    <a:pt x="86" y="98"/>
                  </a:lnTo>
                  <a:lnTo>
                    <a:pt x="90" y="94"/>
                  </a:lnTo>
                  <a:lnTo>
                    <a:pt x="94" y="94"/>
                  </a:lnTo>
                  <a:lnTo>
                    <a:pt x="94" y="90"/>
                  </a:lnTo>
                  <a:lnTo>
                    <a:pt x="96" y="90"/>
                  </a:lnTo>
                  <a:lnTo>
                    <a:pt x="100" y="90"/>
                  </a:lnTo>
                  <a:lnTo>
                    <a:pt x="104" y="90"/>
                  </a:lnTo>
                  <a:lnTo>
                    <a:pt x="104" y="86"/>
                  </a:lnTo>
                  <a:lnTo>
                    <a:pt x="108" y="86"/>
                  </a:lnTo>
                  <a:lnTo>
                    <a:pt x="110" y="86"/>
                  </a:lnTo>
                  <a:lnTo>
                    <a:pt x="110" y="82"/>
                  </a:lnTo>
                  <a:lnTo>
                    <a:pt x="114" y="82"/>
                  </a:lnTo>
                  <a:lnTo>
                    <a:pt x="114" y="78"/>
                  </a:lnTo>
                  <a:lnTo>
                    <a:pt x="118" y="78"/>
                  </a:lnTo>
                  <a:lnTo>
                    <a:pt x="122" y="78"/>
                  </a:lnTo>
                  <a:lnTo>
                    <a:pt x="126" y="78"/>
                  </a:lnTo>
                  <a:lnTo>
                    <a:pt x="130" y="78"/>
                  </a:lnTo>
                  <a:lnTo>
                    <a:pt x="130" y="74"/>
                  </a:lnTo>
                  <a:lnTo>
                    <a:pt x="134" y="74"/>
                  </a:lnTo>
                  <a:lnTo>
                    <a:pt x="134" y="78"/>
                  </a:lnTo>
                  <a:lnTo>
                    <a:pt x="136" y="82"/>
                  </a:lnTo>
                  <a:lnTo>
                    <a:pt x="140" y="86"/>
                  </a:lnTo>
                  <a:lnTo>
                    <a:pt x="144" y="86"/>
                  </a:lnTo>
                  <a:lnTo>
                    <a:pt x="140" y="86"/>
                  </a:lnTo>
                  <a:lnTo>
                    <a:pt x="140" y="82"/>
                  </a:lnTo>
                  <a:lnTo>
                    <a:pt x="136" y="82"/>
                  </a:lnTo>
                  <a:lnTo>
                    <a:pt x="136" y="78"/>
                  </a:lnTo>
                  <a:lnTo>
                    <a:pt x="136" y="74"/>
                  </a:lnTo>
                  <a:lnTo>
                    <a:pt x="140" y="72"/>
                  </a:lnTo>
                  <a:lnTo>
                    <a:pt x="144" y="72"/>
                  </a:lnTo>
                  <a:lnTo>
                    <a:pt x="144" y="74"/>
                  </a:lnTo>
                  <a:lnTo>
                    <a:pt x="148" y="74"/>
                  </a:lnTo>
                  <a:lnTo>
                    <a:pt x="152" y="74"/>
                  </a:lnTo>
                  <a:lnTo>
                    <a:pt x="156" y="74"/>
                  </a:lnTo>
                  <a:lnTo>
                    <a:pt x="160" y="78"/>
                  </a:lnTo>
                  <a:lnTo>
                    <a:pt x="164" y="78"/>
                  </a:lnTo>
                  <a:lnTo>
                    <a:pt x="164" y="74"/>
                  </a:lnTo>
                  <a:lnTo>
                    <a:pt x="166" y="74"/>
                  </a:lnTo>
                  <a:lnTo>
                    <a:pt x="170" y="74"/>
                  </a:lnTo>
                  <a:lnTo>
                    <a:pt x="166" y="74"/>
                  </a:lnTo>
                  <a:lnTo>
                    <a:pt x="166" y="72"/>
                  </a:lnTo>
                  <a:lnTo>
                    <a:pt x="164" y="68"/>
                  </a:lnTo>
                  <a:lnTo>
                    <a:pt x="166" y="68"/>
                  </a:lnTo>
                  <a:lnTo>
                    <a:pt x="170" y="68"/>
                  </a:lnTo>
                  <a:lnTo>
                    <a:pt x="170" y="64"/>
                  </a:lnTo>
                  <a:lnTo>
                    <a:pt x="166" y="64"/>
                  </a:lnTo>
                  <a:lnTo>
                    <a:pt x="166" y="60"/>
                  </a:lnTo>
                  <a:lnTo>
                    <a:pt x="164" y="60"/>
                  </a:lnTo>
                  <a:lnTo>
                    <a:pt x="164" y="56"/>
                  </a:lnTo>
                  <a:lnTo>
                    <a:pt x="166" y="56"/>
                  </a:lnTo>
                  <a:lnTo>
                    <a:pt x="170" y="52"/>
                  </a:lnTo>
                  <a:lnTo>
                    <a:pt x="174" y="52"/>
                  </a:lnTo>
                  <a:lnTo>
                    <a:pt x="178" y="52"/>
                  </a:lnTo>
                  <a:lnTo>
                    <a:pt x="182" y="52"/>
                  </a:lnTo>
                  <a:lnTo>
                    <a:pt x="186" y="52"/>
                  </a:lnTo>
                  <a:lnTo>
                    <a:pt x="190" y="52"/>
                  </a:lnTo>
                  <a:lnTo>
                    <a:pt x="194" y="52"/>
                  </a:lnTo>
                  <a:lnTo>
                    <a:pt x="196" y="52"/>
                  </a:lnTo>
                  <a:lnTo>
                    <a:pt x="200" y="52"/>
                  </a:lnTo>
                  <a:lnTo>
                    <a:pt x="200" y="56"/>
                  </a:lnTo>
                  <a:lnTo>
                    <a:pt x="200" y="60"/>
                  </a:lnTo>
                  <a:lnTo>
                    <a:pt x="204" y="60"/>
                  </a:lnTo>
                  <a:lnTo>
                    <a:pt x="212" y="60"/>
                  </a:lnTo>
                  <a:lnTo>
                    <a:pt x="212" y="64"/>
                  </a:lnTo>
                  <a:lnTo>
                    <a:pt x="216" y="64"/>
                  </a:lnTo>
                  <a:lnTo>
                    <a:pt x="216" y="60"/>
                  </a:lnTo>
                  <a:lnTo>
                    <a:pt x="216" y="64"/>
                  </a:lnTo>
                  <a:lnTo>
                    <a:pt x="220" y="64"/>
                  </a:lnTo>
                  <a:lnTo>
                    <a:pt x="222" y="64"/>
                  </a:lnTo>
                  <a:lnTo>
                    <a:pt x="222" y="68"/>
                  </a:lnTo>
                  <a:lnTo>
                    <a:pt x="226" y="68"/>
                  </a:lnTo>
                  <a:lnTo>
                    <a:pt x="230" y="68"/>
                  </a:lnTo>
                  <a:lnTo>
                    <a:pt x="230" y="72"/>
                  </a:lnTo>
                  <a:lnTo>
                    <a:pt x="234" y="72"/>
                  </a:lnTo>
                  <a:lnTo>
                    <a:pt x="234" y="68"/>
                  </a:lnTo>
                  <a:lnTo>
                    <a:pt x="230" y="68"/>
                  </a:lnTo>
                  <a:lnTo>
                    <a:pt x="226" y="68"/>
                  </a:lnTo>
                  <a:lnTo>
                    <a:pt x="222" y="68"/>
                  </a:lnTo>
                  <a:lnTo>
                    <a:pt x="222" y="64"/>
                  </a:lnTo>
                  <a:lnTo>
                    <a:pt x="220" y="64"/>
                  </a:lnTo>
                  <a:lnTo>
                    <a:pt x="216" y="60"/>
                  </a:lnTo>
                  <a:lnTo>
                    <a:pt x="212" y="60"/>
                  </a:lnTo>
                  <a:lnTo>
                    <a:pt x="208" y="60"/>
                  </a:lnTo>
                  <a:lnTo>
                    <a:pt x="208" y="56"/>
                  </a:lnTo>
                  <a:lnTo>
                    <a:pt x="204" y="52"/>
                  </a:lnTo>
                  <a:lnTo>
                    <a:pt x="200" y="52"/>
                  </a:lnTo>
                  <a:lnTo>
                    <a:pt x="196" y="52"/>
                  </a:lnTo>
                  <a:lnTo>
                    <a:pt x="194" y="52"/>
                  </a:lnTo>
                  <a:lnTo>
                    <a:pt x="194" y="48"/>
                  </a:lnTo>
                  <a:lnTo>
                    <a:pt x="190" y="48"/>
                  </a:lnTo>
                  <a:lnTo>
                    <a:pt x="194" y="48"/>
                  </a:lnTo>
                  <a:lnTo>
                    <a:pt x="196" y="48"/>
                  </a:lnTo>
                  <a:lnTo>
                    <a:pt x="200" y="44"/>
                  </a:lnTo>
                  <a:lnTo>
                    <a:pt x="204" y="44"/>
                  </a:lnTo>
                  <a:lnTo>
                    <a:pt x="208" y="44"/>
                  </a:lnTo>
                  <a:lnTo>
                    <a:pt x="212" y="44"/>
                  </a:lnTo>
                  <a:lnTo>
                    <a:pt x="216" y="44"/>
                  </a:lnTo>
                  <a:lnTo>
                    <a:pt x="220" y="44"/>
                  </a:lnTo>
                  <a:lnTo>
                    <a:pt x="222" y="44"/>
                  </a:lnTo>
                  <a:lnTo>
                    <a:pt x="226" y="44"/>
                  </a:lnTo>
                  <a:lnTo>
                    <a:pt x="230" y="42"/>
                  </a:lnTo>
                  <a:lnTo>
                    <a:pt x="234" y="42"/>
                  </a:lnTo>
                  <a:lnTo>
                    <a:pt x="234" y="44"/>
                  </a:lnTo>
                  <a:lnTo>
                    <a:pt x="238" y="44"/>
                  </a:lnTo>
                  <a:lnTo>
                    <a:pt x="238" y="42"/>
                  </a:lnTo>
                  <a:lnTo>
                    <a:pt x="242" y="42"/>
                  </a:lnTo>
                  <a:lnTo>
                    <a:pt x="246" y="42"/>
                  </a:lnTo>
                  <a:lnTo>
                    <a:pt x="250" y="42"/>
                  </a:lnTo>
                  <a:lnTo>
                    <a:pt x="250" y="44"/>
                  </a:lnTo>
                  <a:lnTo>
                    <a:pt x="252" y="44"/>
                  </a:lnTo>
                  <a:lnTo>
                    <a:pt x="252" y="42"/>
                  </a:lnTo>
                  <a:lnTo>
                    <a:pt x="250" y="42"/>
                  </a:lnTo>
                  <a:lnTo>
                    <a:pt x="246" y="42"/>
                  </a:lnTo>
                  <a:lnTo>
                    <a:pt x="252" y="42"/>
                  </a:lnTo>
                  <a:lnTo>
                    <a:pt x="256" y="38"/>
                  </a:lnTo>
                  <a:lnTo>
                    <a:pt x="260" y="38"/>
                  </a:lnTo>
                  <a:lnTo>
                    <a:pt x="264" y="38"/>
                  </a:lnTo>
                  <a:lnTo>
                    <a:pt x="268" y="42"/>
                  </a:lnTo>
                  <a:lnTo>
                    <a:pt x="272" y="42"/>
                  </a:lnTo>
                  <a:lnTo>
                    <a:pt x="276" y="44"/>
                  </a:lnTo>
                  <a:lnTo>
                    <a:pt x="276" y="52"/>
                  </a:lnTo>
                  <a:lnTo>
                    <a:pt x="276" y="56"/>
                  </a:lnTo>
                  <a:lnTo>
                    <a:pt x="272" y="56"/>
                  </a:lnTo>
                  <a:lnTo>
                    <a:pt x="272" y="60"/>
                  </a:lnTo>
                  <a:lnTo>
                    <a:pt x="272" y="64"/>
                  </a:lnTo>
                  <a:lnTo>
                    <a:pt x="276" y="64"/>
                  </a:lnTo>
                  <a:lnTo>
                    <a:pt x="276" y="60"/>
                  </a:lnTo>
                  <a:lnTo>
                    <a:pt x="278" y="56"/>
                  </a:lnTo>
                  <a:lnTo>
                    <a:pt x="282" y="56"/>
                  </a:lnTo>
                  <a:lnTo>
                    <a:pt x="282" y="52"/>
                  </a:lnTo>
                  <a:lnTo>
                    <a:pt x="282" y="48"/>
                  </a:lnTo>
                  <a:lnTo>
                    <a:pt x="286" y="48"/>
                  </a:lnTo>
                  <a:lnTo>
                    <a:pt x="290" y="48"/>
                  </a:lnTo>
                  <a:lnTo>
                    <a:pt x="298" y="52"/>
                  </a:lnTo>
                  <a:lnTo>
                    <a:pt x="302" y="52"/>
                  </a:lnTo>
                  <a:lnTo>
                    <a:pt x="306" y="52"/>
                  </a:lnTo>
                  <a:lnTo>
                    <a:pt x="308" y="52"/>
                  </a:lnTo>
                  <a:lnTo>
                    <a:pt x="312" y="56"/>
                  </a:lnTo>
                  <a:lnTo>
                    <a:pt x="316" y="56"/>
                  </a:lnTo>
                  <a:lnTo>
                    <a:pt x="320" y="56"/>
                  </a:lnTo>
                  <a:lnTo>
                    <a:pt x="320" y="60"/>
                  </a:lnTo>
                  <a:lnTo>
                    <a:pt x="324" y="60"/>
                  </a:lnTo>
                  <a:lnTo>
                    <a:pt x="328" y="60"/>
                  </a:lnTo>
                  <a:lnTo>
                    <a:pt x="332" y="60"/>
                  </a:lnTo>
                  <a:lnTo>
                    <a:pt x="328" y="60"/>
                  </a:lnTo>
                  <a:lnTo>
                    <a:pt x="324" y="56"/>
                  </a:lnTo>
                  <a:lnTo>
                    <a:pt x="320" y="56"/>
                  </a:lnTo>
                  <a:lnTo>
                    <a:pt x="316" y="56"/>
                  </a:lnTo>
                  <a:lnTo>
                    <a:pt x="316" y="52"/>
                  </a:lnTo>
                  <a:lnTo>
                    <a:pt x="312" y="52"/>
                  </a:lnTo>
                  <a:lnTo>
                    <a:pt x="308" y="52"/>
                  </a:lnTo>
                  <a:lnTo>
                    <a:pt x="312" y="52"/>
                  </a:lnTo>
                  <a:lnTo>
                    <a:pt x="316" y="52"/>
                  </a:lnTo>
                  <a:lnTo>
                    <a:pt x="320" y="52"/>
                  </a:lnTo>
                  <a:lnTo>
                    <a:pt x="324" y="52"/>
                  </a:lnTo>
                  <a:lnTo>
                    <a:pt x="328" y="52"/>
                  </a:lnTo>
                  <a:lnTo>
                    <a:pt x="332" y="52"/>
                  </a:lnTo>
                  <a:lnTo>
                    <a:pt x="328" y="48"/>
                  </a:lnTo>
                  <a:lnTo>
                    <a:pt x="324" y="48"/>
                  </a:lnTo>
                  <a:lnTo>
                    <a:pt x="320" y="48"/>
                  </a:lnTo>
                  <a:lnTo>
                    <a:pt x="320" y="44"/>
                  </a:lnTo>
                  <a:lnTo>
                    <a:pt x="316" y="44"/>
                  </a:lnTo>
                  <a:lnTo>
                    <a:pt x="312" y="44"/>
                  </a:lnTo>
                  <a:lnTo>
                    <a:pt x="312" y="42"/>
                  </a:lnTo>
                  <a:lnTo>
                    <a:pt x="312" y="38"/>
                  </a:lnTo>
                  <a:lnTo>
                    <a:pt x="308" y="38"/>
                  </a:lnTo>
                  <a:lnTo>
                    <a:pt x="308" y="34"/>
                  </a:lnTo>
                  <a:lnTo>
                    <a:pt x="312" y="34"/>
                  </a:lnTo>
                  <a:lnTo>
                    <a:pt x="316" y="34"/>
                  </a:lnTo>
                  <a:lnTo>
                    <a:pt x="320" y="34"/>
                  </a:lnTo>
                  <a:lnTo>
                    <a:pt x="324" y="34"/>
                  </a:lnTo>
                  <a:lnTo>
                    <a:pt x="328" y="34"/>
                  </a:lnTo>
                  <a:lnTo>
                    <a:pt x="332" y="34"/>
                  </a:lnTo>
                  <a:lnTo>
                    <a:pt x="334" y="34"/>
                  </a:lnTo>
                  <a:lnTo>
                    <a:pt x="338" y="34"/>
                  </a:lnTo>
                  <a:lnTo>
                    <a:pt x="338" y="38"/>
                  </a:lnTo>
                  <a:lnTo>
                    <a:pt x="342" y="38"/>
                  </a:lnTo>
                  <a:lnTo>
                    <a:pt x="346" y="38"/>
                  </a:lnTo>
                  <a:lnTo>
                    <a:pt x="346" y="42"/>
                  </a:lnTo>
                  <a:lnTo>
                    <a:pt x="350" y="42"/>
                  </a:lnTo>
                  <a:lnTo>
                    <a:pt x="354" y="42"/>
                  </a:lnTo>
                  <a:lnTo>
                    <a:pt x="358" y="42"/>
                  </a:lnTo>
                  <a:lnTo>
                    <a:pt x="362" y="42"/>
                  </a:lnTo>
                  <a:lnTo>
                    <a:pt x="362" y="44"/>
                  </a:lnTo>
                  <a:lnTo>
                    <a:pt x="364" y="44"/>
                  </a:lnTo>
                  <a:lnTo>
                    <a:pt x="368" y="44"/>
                  </a:lnTo>
                  <a:lnTo>
                    <a:pt x="372" y="44"/>
                  </a:lnTo>
                  <a:lnTo>
                    <a:pt x="376" y="44"/>
                  </a:lnTo>
                  <a:lnTo>
                    <a:pt x="376" y="48"/>
                  </a:lnTo>
                  <a:lnTo>
                    <a:pt x="380" y="48"/>
                  </a:lnTo>
                  <a:lnTo>
                    <a:pt x="384" y="48"/>
                  </a:lnTo>
                  <a:lnTo>
                    <a:pt x="384" y="52"/>
                  </a:lnTo>
                  <a:lnTo>
                    <a:pt x="380" y="52"/>
                  </a:lnTo>
                  <a:lnTo>
                    <a:pt x="384" y="52"/>
                  </a:lnTo>
                  <a:lnTo>
                    <a:pt x="388" y="52"/>
                  </a:lnTo>
                  <a:lnTo>
                    <a:pt x="392" y="52"/>
                  </a:lnTo>
                  <a:lnTo>
                    <a:pt x="392" y="56"/>
                  </a:lnTo>
                  <a:lnTo>
                    <a:pt x="394" y="56"/>
                  </a:lnTo>
                  <a:lnTo>
                    <a:pt x="398" y="56"/>
                  </a:lnTo>
                  <a:lnTo>
                    <a:pt x="402" y="56"/>
                  </a:lnTo>
                  <a:lnTo>
                    <a:pt x="406" y="56"/>
                  </a:lnTo>
                  <a:lnTo>
                    <a:pt x="406" y="52"/>
                  </a:lnTo>
                  <a:lnTo>
                    <a:pt x="402" y="52"/>
                  </a:lnTo>
                  <a:lnTo>
                    <a:pt x="398" y="52"/>
                  </a:lnTo>
                  <a:lnTo>
                    <a:pt x="402" y="52"/>
                  </a:lnTo>
                  <a:lnTo>
                    <a:pt x="402" y="48"/>
                  </a:lnTo>
                  <a:lnTo>
                    <a:pt x="398" y="48"/>
                  </a:lnTo>
                  <a:lnTo>
                    <a:pt x="394" y="48"/>
                  </a:lnTo>
                  <a:lnTo>
                    <a:pt x="398" y="48"/>
                  </a:lnTo>
                  <a:lnTo>
                    <a:pt x="402" y="48"/>
                  </a:lnTo>
                  <a:lnTo>
                    <a:pt x="402" y="44"/>
                  </a:lnTo>
                  <a:lnTo>
                    <a:pt x="398" y="44"/>
                  </a:lnTo>
                  <a:lnTo>
                    <a:pt x="398" y="42"/>
                  </a:lnTo>
                  <a:lnTo>
                    <a:pt x="402" y="42"/>
                  </a:lnTo>
                  <a:lnTo>
                    <a:pt x="406" y="42"/>
                  </a:lnTo>
                  <a:lnTo>
                    <a:pt x="410" y="42"/>
                  </a:lnTo>
                  <a:lnTo>
                    <a:pt x="414" y="42"/>
                  </a:lnTo>
                  <a:lnTo>
                    <a:pt x="418" y="42"/>
                  </a:lnTo>
                  <a:lnTo>
                    <a:pt x="420" y="42"/>
                  </a:lnTo>
                  <a:lnTo>
                    <a:pt x="424" y="42"/>
                  </a:lnTo>
                  <a:lnTo>
                    <a:pt x="428" y="42"/>
                  </a:lnTo>
                  <a:lnTo>
                    <a:pt x="432" y="42"/>
                  </a:lnTo>
                  <a:lnTo>
                    <a:pt x="428" y="42"/>
                  </a:lnTo>
                  <a:lnTo>
                    <a:pt x="424" y="42"/>
                  </a:lnTo>
                  <a:lnTo>
                    <a:pt x="420" y="42"/>
                  </a:lnTo>
                  <a:lnTo>
                    <a:pt x="418" y="42"/>
                  </a:lnTo>
                  <a:lnTo>
                    <a:pt x="414" y="42"/>
                  </a:lnTo>
                  <a:lnTo>
                    <a:pt x="414" y="38"/>
                  </a:lnTo>
                  <a:lnTo>
                    <a:pt x="410" y="38"/>
                  </a:lnTo>
                  <a:lnTo>
                    <a:pt x="414" y="38"/>
                  </a:lnTo>
                  <a:lnTo>
                    <a:pt x="410" y="38"/>
                  </a:lnTo>
                  <a:lnTo>
                    <a:pt x="406" y="34"/>
                  </a:lnTo>
                  <a:lnTo>
                    <a:pt x="402" y="34"/>
                  </a:lnTo>
                  <a:lnTo>
                    <a:pt x="398" y="34"/>
                  </a:lnTo>
                  <a:lnTo>
                    <a:pt x="398" y="30"/>
                  </a:lnTo>
                  <a:lnTo>
                    <a:pt x="394" y="30"/>
                  </a:lnTo>
                  <a:lnTo>
                    <a:pt x="392" y="30"/>
                  </a:lnTo>
                  <a:lnTo>
                    <a:pt x="388" y="26"/>
                  </a:lnTo>
                  <a:lnTo>
                    <a:pt x="384" y="26"/>
                  </a:lnTo>
                  <a:lnTo>
                    <a:pt x="388" y="26"/>
                  </a:lnTo>
                  <a:lnTo>
                    <a:pt x="392" y="26"/>
                  </a:lnTo>
                  <a:lnTo>
                    <a:pt x="394" y="26"/>
                  </a:lnTo>
                  <a:lnTo>
                    <a:pt x="398" y="26"/>
                  </a:lnTo>
                  <a:lnTo>
                    <a:pt x="402" y="26"/>
                  </a:lnTo>
                  <a:lnTo>
                    <a:pt x="406" y="26"/>
                  </a:lnTo>
                  <a:lnTo>
                    <a:pt x="410" y="26"/>
                  </a:lnTo>
                  <a:lnTo>
                    <a:pt x="414" y="26"/>
                  </a:lnTo>
                  <a:lnTo>
                    <a:pt x="418" y="26"/>
                  </a:lnTo>
                  <a:lnTo>
                    <a:pt x="420" y="26"/>
                  </a:lnTo>
                  <a:lnTo>
                    <a:pt x="424" y="26"/>
                  </a:lnTo>
                  <a:lnTo>
                    <a:pt x="428" y="26"/>
                  </a:lnTo>
                  <a:lnTo>
                    <a:pt x="432" y="26"/>
                  </a:lnTo>
                  <a:lnTo>
                    <a:pt x="436" y="26"/>
                  </a:lnTo>
                  <a:lnTo>
                    <a:pt x="436" y="30"/>
                  </a:lnTo>
                  <a:lnTo>
                    <a:pt x="440" y="30"/>
                  </a:lnTo>
                  <a:lnTo>
                    <a:pt x="440" y="34"/>
                  </a:lnTo>
                  <a:lnTo>
                    <a:pt x="442" y="34"/>
                  </a:lnTo>
                  <a:lnTo>
                    <a:pt x="442" y="30"/>
                  </a:lnTo>
                  <a:lnTo>
                    <a:pt x="440" y="26"/>
                  </a:lnTo>
                  <a:lnTo>
                    <a:pt x="442" y="26"/>
                  </a:lnTo>
                  <a:lnTo>
                    <a:pt x="446" y="26"/>
                  </a:lnTo>
                  <a:lnTo>
                    <a:pt x="446" y="30"/>
                  </a:lnTo>
                  <a:lnTo>
                    <a:pt x="454" y="30"/>
                  </a:lnTo>
                  <a:lnTo>
                    <a:pt x="458" y="30"/>
                  </a:lnTo>
                  <a:lnTo>
                    <a:pt x="458" y="34"/>
                  </a:lnTo>
                  <a:lnTo>
                    <a:pt x="462" y="34"/>
                  </a:lnTo>
                  <a:lnTo>
                    <a:pt x="464" y="34"/>
                  </a:lnTo>
                  <a:lnTo>
                    <a:pt x="464" y="38"/>
                  </a:lnTo>
                  <a:lnTo>
                    <a:pt x="468" y="38"/>
                  </a:lnTo>
                  <a:lnTo>
                    <a:pt x="468" y="34"/>
                  </a:lnTo>
                  <a:lnTo>
                    <a:pt x="464" y="34"/>
                  </a:lnTo>
                  <a:lnTo>
                    <a:pt x="464" y="30"/>
                  </a:lnTo>
                  <a:lnTo>
                    <a:pt x="468" y="30"/>
                  </a:lnTo>
                  <a:lnTo>
                    <a:pt x="464" y="30"/>
                  </a:lnTo>
                  <a:lnTo>
                    <a:pt x="464" y="26"/>
                  </a:lnTo>
                  <a:lnTo>
                    <a:pt x="462" y="26"/>
                  </a:lnTo>
                  <a:lnTo>
                    <a:pt x="458" y="26"/>
                  </a:lnTo>
                  <a:lnTo>
                    <a:pt x="454" y="26"/>
                  </a:lnTo>
                  <a:lnTo>
                    <a:pt x="450" y="26"/>
                  </a:lnTo>
                  <a:lnTo>
                    <a:pt x="446" y="26"/>
                  </a:lnTo>
                  <a:lnTo>
                    <a:pt x="442" y="26"/>
                  </a:lnTo>
                  <a:lnTo>
                    <a:pt x="442" y="22"/>
                  </a:lnTo>
                  <a:lnTo>
                    <a:pt x="436" y="22"/>
                  </a:lnTo>
                  <a:lnTo>
                    <a:pt x="432" y="22"/>
                  </a:lnTo>
                  <a:lnTo>
                    <a:pt x="428" y="22"/>
                  </a:lnTo>
                  <a:lnTo>
                    <a:pt x="424" y="22"/>
                  </a:lnTo>
                  <a:lnTo>
                    <a:pt x="418" y="22"/>
                  </a:lnTo>
                  <a:lnTo>
                    <a:pt x="414" y="22"/>
                  </a:lnTo>
                  <a:lnTo>
                    <a:pt x="410" y="22"/>
                  </a:lnTo>
                  <a:lnTo>
                    <a:pt x="406" y="22"/>
                  </a:lnTo>
                  <a:lnTo>
                    <a:pt x="402" y="22"/>
                  </a:lnTo>
                  <a:lnTo>
                    <a:pt x="398" y="22"/>
                  </a:lnTo>
                  <a:lnTo>
                    <a:pt x="394" y="22"/>
                  </a:lnTo>
                  <a:lnTo>
                    <a:pt x="398" y="22"/>
                  </a:lnTo>
                  <a:lnTo>
                    <a:pt x="394" y="22"/>
                  </a:lnTo>
                  <a:lnTo>
                    <a:pt x="392" y="22"/>
                  </a:lnTo>
                  <a:lnTo>
                    <a:pt x="388" y="22"/>
                  </a:lnTo>
                  <a:lnTo>
                    <a:pt x="384" y="22"/>
                  </a:lnTo>
                  <a:lnTo>
                    <a:pt x="380" y="22"/>
                  </a:lnTo>
                  <a:lnTo>
                    <a:pt x="376" y="22"/>
                  </a:lnTo>
                  <a:lnTo>
                    <a:pt x="372" y="22"/>
                  </a:lnTo>
                  <a:lnTo>
                    <a:pt x="368" y="18"/>
                  </a:lnTo>
                  <a:lnTo>
                    <a:pt x="376" y="18"/>
                  </a:lnTo>
                  <a:lnTo>
                    <a:pt x="380" y="22"/>
                  </a:lnTo>
                  <a:lnTo>
                    <a:pt x="380" y="18"/>
                  </a:lnTo>
                  <a:lnTo>
                    <a:pt x="376" y="18"/>
                  </a:lnTo>
                  <a:lnTo>
                    <a:pt x="372" y="18"/>
                  </a:lnTo>
                  <a:lnTo>
                    <a:pt x="376" y="18"/>
                  </a:lnTo>
                  <a:lnTo>
                    <a:pt x="380" y="18"/>
                  </a:lnTo>
                  <a:lnTo>
                    <a:pt x="380" y="16"/>
                  </a:lnTo>
                  <a:lnTo>
                    <a:pt x="384" y="16"/>
                  </a:lnTo>
                  <a:lnTo>
                    <a:pt x="384" y="18"/>
                  </a:lnTo>
                  <a:lnTo>
                    <a:pt x="388" y="18"/>
                  </a:lnTo>
                  <a:lnTo>
                    <a:pt x="392" y="18"/>
                  </a:lnTo>
                  <a:lnTo>
                    <a:pt x="394" y="18"/>
                  </a:lnTo>
                  <a:lnTo>
                    <a:pt x="394" y="22"/>
                  </a:lnTo>
                  <a:lnTo>
                    <a:pt x="398" y="22"/>
                  </a:lnTo>
                  <a:lnTo>
                    <a:pt x="398" y="18"/>
                  </a:lnTo>
                  <a:lnTo>
                    <a:pt x="402" y="18"/>
                  </a:lnTo>
                  <a:lnTo>
                    <a:pt x="402" y="22"/>
                  </a:lnTo>
                  <a:lnTo>
                    <a:pt x="410" y="22"/>
                  </a:lnTo>
                  <a:lnTo>
                    <a:pt x="414" y="22"/>
                  </a:lnTo>
                  <a:lnTo>
                    <a:pt x="418" y="22"/>
                  </a:lnTo>
                  <a:lnTo>
                    <a:pt x="414" y="22"/>
                  </a:lnTo>
                  <a:lnTo>
                    <a:pt x="410" y="22"/>
                  </a:lnTo>
                  <a:lnTo>
                    <a:pt x="406" y="22"/>
                  </a:lnTo>
                  <a:lnTo>
                    <a:pt x="406" y="18"/>
                  </a:lnTo>
                  <a:lnTo>
                    <a:pt x="402" y="18"/>
                  </a:lnTo>
                  <a:lnTo>
                    <a:pt x="398" y="18"/>
                  </a:lnTo>
                  <a:lnTo>
                    <a:pt x="394" y="18"/>
                  </a:lnTo>
                  <a:lnTo>
                    <a:pt x="392" y="18"/>
                  </a:lnTo>
                  <a:lnTo>
                    <a:pt x="388" y="16"/>
                  </a:lnTo>
                  <a:lnTo>
                    <a:pt x="392" y="16"/>
                  </a:lnTo>
                  <a:lnTo>
                    <a:pt x="394" y="16"/>
                  </a:lnTo>
                  <a:lnTo>
                    <a:pt x="398" y="16"/>
                  </a:lnTo>
                  <a:lnTo>
                    <a:pt x="402" y="16"/>
                  </a:lnTo>
                  <a:lnTo>
                    <a:pt x="406" y="16"/>
                  </a:lnTo>
                  <a:lnTo>
                    <a:pt x="410" y="16"/>
                  </a:lnTo>
                  <a:lnTo>
                    <a:pt x="414" y="16"/>
                  </a:lnTo>
                  <a:lnTo>
                    <a:pt x="418" y="16"/>
                  </a:lnTo>
                  <a:lnTo>
                    <a:pt x="420" y="16"/>
                  </a:lnTo>
                  <a:lnTo>
                    <a:pt x="424" y="16"/>
                  </a:lnTo>
                  <a:lnTo>
                    <a:pt x="420" y="16"/>
                  </a:lnTo>
                  <a:lnTo>
                    <a:pt x="418" y="16"/>
                  </a:lnTo>
                  <a:lnTo>
                    <a:pt x="414" y="16"/>
                  </a:lnTo>
                  <a:lnTo>
                    <a:pt x="410" y="16"/>
                  </a:lnTo>
                  <a:lnTo>
                    <a:pt x="410" y="12"/>
                  </a:lnTo>
                  <a:lnTo>
                    <a:pt x="414" y="12"/>
                  </a:lnTo>
                  <a:lnTo>
                    <a:pt x="418" y="12"/>
                  </a:lnTo>
                  <a:lnTo>
                    <a:pt x="420" y="12"/>
                  </a:lnTo>
                  <a:lnTo>
                    <a:pt x="424" y="12"/>
                  </a:lnTo>
                  <a:lnTo>
                    <a:pt x="420" y="12"/>
                  </a:lnTo>
                  <a:lnTo>
                    <a:pt x="424" y="12"/>
                  </a:lnTo>
                  <a:lnTo>
                    <a:pt x="428" y="12"/>
                  </a:lnTo>
                  <a:lnTo>
                    <a:pt x="432" y="12"/>
                  </a:lnTo>
                  <a:lnTo>
                    <a:pt x="436" y="12"/>
                  </a:lnTo>
                  <a:lnTo>
                    <a:pt x="440" y="12"/>
                  </a:lnTo>
                  <a:lnTo>
                    <a:pt x="442" y="16"/>
                  </a:lnTo>
                  <a:lnTo>
                    <a:pt x="440" y="16"/>
                  </a:lnTo>
                  <a:lnTo>
                    <a:pt x="442" y="16"/>
                  </a:lnTo>
                  <a:lnTo>
                    <a:pt x="446" y="16"/>
                  </a:lnTo>
                  <a:lnTo>
                    <a:pt x="450" y="16"/>
                  </a:lnTo>
                  <a:lnTo>
                    <a:pt x="450" y="18"/>
                  </a:lnTo>
                  <a:lnTo>
                    <a:pt x="454" y="18"/>
                  </a:lnTo>
                  <a:lnTo>
                    <a:pt x="458" y="18"/>
                  </a:lnTo>
                  <a:lnTo>
                    <a:pt x="464" y="18"/>
                  </a:lnTo>
                  <a:lnTo>
                    <a:pt x="468" y="18"/>
                  </a:lnTo>
                  <a:lnTo>
                    <a:pt x="472" y="18"/>
                  </a:lnTo>
                  <a:lnTo>
                    <a:pt x="480" y="22"/>
                  </a:lnTo>
                  <a:lnTo>
                    <a:pt x="480" y="26"/>
                  </a:lnTo>
                  <a:lnTo>
                    <a:pt x="484" y="26"/>
                  </a:lnTo>
                  <a:lnTo>
                    <a:pt x="488" y="26"/>
                  </a:lnTo>
                  <a:lnTo>
                    <a:pt x="484" y="26"/>
                  </a:lnTo>
                  <a:lnTo>
                    <a:pt x="484" y="22"/>
                  </a:lnTo>
                  <a:lnTo>
                    <a:pt x="480" y="22"/>
                  </a:lnTo>
                  <a:lnTo>
                    <a:pt x="476" y="18"/>
                  </a:lnTo>
                  <a:lnTo>
                    <a:pt x="480" y="18"/>
                  </a:lnTo>
                  <a:lnTo>
                    <a:pt x="484" y="18"/>
                  </a:lnTo>
                  <a:lnTo>
                    <a:pt x="488" y="18"/>
                  </a:lnTo>
                  <a:lnTo>
                    <a:pt x="490" y="18"/>
                  </a:lnTo>
                  <a:lnTo>
                    <a:pt x="498" y="18"/>
                  </a:lnTo>
                  <a:lnTo>
                    <a:pt x="502" y="18"/>
                  </a:lnTo>
                  <a:lnTo>
                    <a:pt x="506" y="18"/>
                  </a:lnTo>
                  <a:lnTo>
                    <a:pt x="502" y="18"/>
                  </a:lnTo>
                  <a:lnTo>
                    <a:pt x="498" y="18"/>
                  </a:lnTo>
                  <a:lnTo>
                    <a:pt x="490" y="18"/>
                  </a:lnTo>
                  <a:lnTo>
                    <a:pt x="488" y="18"/>
                  </a:lnTo>
                  <a:lnTo>
                    <a:pt x="484" y="18"/>
                  </a:lnTo>
                  <a:lnTo>
                    <a:pt x="484" y="16"/>
                  </a:lnTo>
                  <a:lnTo>
                    <a:pt x="488" y="16"/>
                  </a:lnTo>
                  <a:lnTo>
                    <a:pt x="490" y="16"/>
                  </a:lnTo>
                  <a:lnTo>
                    <a:pt x="494" y="16"/>
                  </a:lnTo>
                  <a:lnTo>
                    <a:pt x="498" y="16"/>
                  </a:lnTo>
                  <a:lnTo>
                    <a:pt x="502" y="16"/>
                  </a:lnTo>
                  <a:lnTo>
                    <a:pt x="506" y="16"/>
                  </a:lnTo>
                  <a:lnTo>
                    <a:pt x="510" y="16"/>
                  </a:lnTo>
                  <a:lnTo>
                    <a:pt x="506" y="16"/>
                  </a:lnTo>
                  <a:lnTo>
                    <a:pt x="502" y="16"/>
                  </a:lnTo>
                  <a:lnTo>
                    <a:pt x="498" y="16"/>
                  </a:lnTo>
                  <a:lnTo>
                    <a:pt x="494" y="12"/>
                  </a:lnTo>
                  <a:lnTo>
                    <a:pt x="490" y="12"/>
                  </a:lnTo>
                  <a:lnTo>
                    <a:pt x="488" y="12"/>
                  </a:lnTo>
                  <a:lnTo>
                    <a:pt x="484" y="12"/>
                  </a:lnTo>
                  <a:lnTo>
                    <a:pt x="484" y="8"/>
                  </a:lnTo>
                  <a:lnTo>
                    <a:pt x="488" y="8"/>
                  </a:lnTo>
                  <a:lnTo>
                    <a:pt x="490" y="8"/>
                  </a:lnTo>
                  <a:lnTo>
                    <a:pt x="494" y="8"/>
                  </a:lnTo>
                  <a:lnTo>
                    <a:pt x="498" y="8"/>
                  </a:lnTo>
                  <a:lnTo>
                    <a:pt x="494" y="8"/>
                  </a:lnTo>
                  <a:lnTo>
                    <a:pt x="494" y="4"/>
                  </a:lnTo>
                  <a:lnTo>
                    <a:pt x="498" y="4"/>
                  </a:lnTo>
                  <a:lnTo>
                    <a:pt x="502" y="4"/>
                  </a:lnTo>
                  <a:lnTo>
                    <a:pt x="506" y="4"/>
                  </a:lnTo>
                  <a:lnTo>
                    <a:pt x="510" y="8"/>
                  </a:lnTo>
                  <a:lnTo>
                    <a:pt x="514" y="8"/>
                  </a:lnTo>
                  <a:lnTo>
                    <a:pt x="518" y="8"/>
                  </a:lnTo>
                  <a:lnTo>
                    <a:pt x="514" y="8"/>
                  </a:lnTo>
                  <a:lnTo>
                    <a:pt x="514" y="4"/>
                  </a:lnTo>
                  <a:lnTo>
                    <a:pt x="510" y="4"/>
                  </a:lnTo>
                  <a:lnTo>
                    <a:pt x="514" y="4"/>
                  </a:lnTo>
                  <a:lnTo>
                    <a:pt x="518" y="4"/>
                  </a:lnTo>
                  <a:lnTo>
                    <a:pt x="520" y="4"/>
                  </a:lnTo>
                  <a:lnTo>
                    <a:pt x="524" y="4"/>
                  </a:lnTo>
                  <a:lnTo>
                    <a:pt x="528" y="4"/>
                  </a:lnTo>
                  <a:lnTo>
                    <a:pt x="532" y="4"/>
                  </a:lnTo>
                  <a:lnTo>
                    <a:pt x="536" y="0"/>
                  </a:lnTo>
                  <a:lnTo>
                    <a:pt x="540" y="0"/>
                  </a:lnTo>
                  <a:lnTo>
                    <a:pt x="544" y="0"/>
                  </a:lnTo>
                  <a:lnTo>
                    <a:pt x="544" y="4"/>
                  </a:lnTo>
                  <a:lnTo>
                    <a:pt x="544" y="0"/>
                  </a:lnTo>
                  <a:lnTo>
                    <a:pt x="546" y="0"/>
                  </a:lnTo>
                  <a:lnTo>
                    <a:pt x="546" y="4"/>
                  </a:lnTo>
                  <a:lnTo>
                    <a:pt x="550" y="4"/>
                  </a:lnTo>
                  <a:lnTo>
                    <a:pt x="554" y="4"/>
                  </a:lnTo>
                  <a:lnTo>
                    <a:pt x="550" y="4"/>
                  </a:lnTo>
                  <a:lnTo>
                    <a:pt x="550" y="0"/>
                  </a:lnTo>
                  <a:lnTo>
                    <a:pt x="554" y="0"/>
                  </a:lnTo>
                  <a:lnTo>
                    <a:pt x="558" y="0"/>
                  </a:lnTo>
                  <a:lnTo>
                    <a:pt x="562" y="0"/>
                  </a:lnTo>
                  <a:lnTo>
                    <a:pt x="566" y="0"/>
                  </a:lnTo>
                  <a:lnTo>
                    <a:pt x="570" y="0"/>
                  </a:lnTo>
                  <a:lnTo>
                    <a:pt x="574" y="0"/>
                  </a:lnTo>
                  <a:lnTo>
                    <a:pt x="576" y="0"/>
                  </a:lnTo>
                  <a:lnTo>
                    <a:pt x="574" y="0"/>
                  </a:lnTo>
                  <a:lnTo>
                    <a:pt x="576" y="0"/>
                  </a:lnTo>
                  <a:lnTo>
                    <a:pt x="580" y="0"/>
                  </a:lnTo>
                  <a:lnTo>
                    <a:pt x="584" y="0"/>
                  </a:lnTo>
                  <a:lnTo>
                    <a:pt x="588" y="0"/>
                  </a:lnTo>
                  <a:lnTo>
                    <a:pt x="592" y="0"/>
                  </a:lnTo>
                  <a:lnTo>
                    <a:pt x="596" y="0"/>
                  </a:lnTo>
                  <a:lnTo>
                    <a:pt x="600" y="0"/>
                  </a:lnTo>
                  <a:lnTo>
                    <a:pt x="604" y="0"/>
                  </a:lnTo>
                  <a:lnTo>
                    <a:pt x="610" y="0"/>
                  </a:lnTo>
                  <a:lnTo>
                    <a:pt x="614" y="4"/>
                  </a:lnTo>
                  <a:lnTo>
                    <a:pt x="618" y="4"/>
                  </a:lnTo>
                  <a:lnTo>
                    <a:pt x="622" y="4"/>
                  </a:lnTo>
                  <a:lnTo>
                    <a:pt x="626" y="4"/>
                  </a:lnTo>
                  <a:lnTo>
                    <a:pt x="630" y="4"/>
                  </a:lnTo>
                  <a:lnTo>
                    <a:pt x="626" y="4"/>
                  </a:lnTo>
                  <a:lnTo>
                    <a:pt x="622" y="4"/>
                  </a:lnTo>
                  <a:lnTo>
                    <a:pt x="626" y="8"/>
                  </a:lnTo>
                  <a:lnTo>
                    <a:pt x="630" y="8"/>
                  </a:lnTo>
                  <a:lnTo>
                    <a:pt x="632" y="8"/>
                  </a:lnTo>
                  <a:lnTo>
                    <a:pt x="630" y="4"/>
                  </a:lnTo>
                  <a:lnTo>
                    <a:pt x="632" y="4"/>
                  </a:lnTo>
                  <a:lnTo>
                    <a:pt x="636" y="4"/>
                  </a:lnTo>
                  <a:lnTo>
                    <a:pt x="640" y="4"/>
                  </a:lnTo>
                  <a:lnTo>
                    <a:pt x="644" y="4"/>
                  </a:lnTo>
                  <a:lnTo>
                    <a:pt x="648" y="4"/>
                  </a:lnTo>
                  <a:lnTo>
                    <a:pt x="652" y="8"/>
                  </a:lnTo>
                  <a:lnTo>
                    <a:pt x="660" y="8"/>
                  </a:lnTo>
                  <a:lnTo>
                    <a:pt x="662" y="8"/>
                  </a:lnTo>
                  <a:lnTo>
                    <a:pt x="666" y="8"/>
                  </a:lnTo>
                  <a:lnTo>
                    <a:pt x="670" y="12"/>
                  </a:lnTo>
                  <a:lnTo>
                    <a:pt x="666" y="12"/>
                  </a:lnTo>
                  <a:lnTo>
                    <a:pt x="662" y="12"/>
                  </a:lnTo>
                  <a:lnTo>
                    <a:pt x="660" y="12"/>
                  </a:lnTo>
                  <a:lnTo>
                    <a:pt x="656" y="16"/>
                  </a:lnTo>
                  <a:lnTo>
                    <a:pt x="652" y="16"/>
                  </a:lnTo>
                  <a:lnTo>
                    <a:pt x="648" y="16"/>
                  </a:lnTo>
                  <a:lnTo>
                    <a:pt x="644" y="16"/>
                  </a:lnTo>
                  <a:lnTo>
                    <a:pt x="640" y="16"/>
                  </a:lnTo>
                  <a:lnTo>
                    <a:pt x="636" y="16"/>
                  </a:lnTo>
                  <a:lnTo>
                    <a:pt x="632" y="16"/>
                  </a:lnTo>
                  <a:lnTo>
                    <a:pt x="630" y="16"/>
                  </a:lnTo>
                  <a:lnTo>
                    <a:pt x="626" y="16"/>
                  </a:lnTo>
                  <a:lnTo>
                    <a:pt x="618" y="16"/>
                  </a:lnTo>
                  <a:lnTo>
                    <a:pt x="614" y="16"/>
                  </a:lnTo>
                  <a:lnTo>
                    <a:pt x="610" y="16"/>
                  </a:lnTo>
                  <a:lnTo>
                    <a:pt x="606" y="16"/>
                  </a:lnTo>
                  <a:lnTo>
                    <a:pt x="604" y="16"/>
                  </a:lnTo>
                  <a:lnTo>
                    <a:pt x="600" y="16"/>
                  </a:lnTo>
                  <a:lnTo>
                    <a:pt x="596" y="16"/>
                  </a:lnTo>
                  <a:lnTo>
                    <a:pt x="592" y="16"/>
                  </a:lnTo>
                  <a:lnTo>
                    <a:pt x="588" y="16"/>
                  </a:lnTo>
                  <a:lnTo>
                    <a:pt x="584" y="16"/>
                  </a:lnTo>
                  <a:lnTo>
                    <a:pt x="584" y="18"/>
                  </a:lnTo>
                  <a:lnTo>
                    <a:pt x="580" y="18"/>
                  </a:lnTo>
                  <a:lnTo>
                    <a:pt x="576" y="18"/>
                  </a:lnTo>
                  <a:lnTo>
                    <a:pt x="574" y="16"/>
                  </a:lnTo>
                  <a:lnTo>
                    <a:pt x="570" y="16"/>
                  </a:lnTo>
                  <a:lnTo>
                    <a:pt x="562" y="16"/>
                  </a:lnTo>
                  <a:lnTo>
                    <a:pt x="558" y="16"/>
                  </a:lnTo>
                  <a:lnTo>
                    <a:pt x="562" y="16"/>
                  </a:lnTo>
                  <a:lnTo>
                    <a:pt x="566" y="16"/>
                  </a:lnTo>
                  <a:lnTo>
                    <a:pt x="570" y="16"/>
                  </a:lnTo>
                  <a:lnTo>
                    <a:pt x="574" y="18"/>
                  </a:lnTo>
                  <a:lnTo>
                    <a:pt x="570" y="18"/>
                  </a:lnTo>
                  <a:lnTo>
                    <a:pt x="566" y="18"/>
                  </a:lnTo>
                  <a:lnTo>
                    <a:pt x="562" y="18"/>
                  </a:lnTo>
                  <a:lnTo>
                    <a:pt x="558" y="18"/>
                  </a:lnTo>
                  <a:lnTo>
                    <a:pt x="554" y="18"/>
                  </a:lnTo>
                  <a:lnTo>
                    <a:pt x="550" y="22"/>
                  </a:lnTo>
                  <a:lnTo>
                    <a:pt x="546" y="22"/>
                  </a:lnTo>
                  <a:lnTo>
                    <a:pt x="544" y="22"/>
                  </a:lnTo>
                  <a:lnTo>
                    <a:pt x="540" y="22"/>
                  </a:lnTo>
                  <a:lnTo>
                    <a:pt x="536" y="22"/>
                  </a:lnTo>
                  <a:lnTo>
                    <a:pt x="532" y="22"/>
                  </a:lnTo>
                  <a:lnTo>
                    <a:pt x="528" y="22"/>
                  </a:lnTo>
                  <a:lnTo>
                    <a:pt x="532" y="22"/>
                  </a:lnTo>
                  <a:lnTo>
                    <a:pt x="528" y="26"/>
                  </a:lnTo>
                  <a:lnTo>
                    <a:pt x="532" y="26"/>
                  </a:lnTo>
                  <a:lnTo>
                    <a:pt x="532" y="22"/>
                  </a:lnTo>
                  <a:lnTo>
                    <a:pt x="536" y="22"/>
                  </a:lnTo>
                  <a:lnTo>
                    <a:pt x="540" y="22"/>
                  </a:lnTo>
                  <a:lnTo>
                    <a:pt x="544" y="22"/>
                  </a:lnTo>
                  <a:lnTo>
                    <a:pt x="546" y="22"/>
                  </a:lnTo>
                  <a:lnTo>
                    <a:pt x="550" y="22"/>
                  </a:lnTo>
                  <a:lnTo>
                    <a:pt x="554" y="22"/>
                  </a:lnTo>
                  <a:lnTo>
                    <a:pt x="554" y="26"/>
                  </a:lnTo>
                  <a:lnTo>
                    <a:pt x="550" y="26"/>
                  </a:lnTo>
                  <a:lnTo>
                    <a:pt x="554" y="26"/>
                  </a:lnTo>
                  <a:lnTo>
                    <a:pt x="554" y="22"/>
                  </a:lnTo>
                  <a:lnTo>
                    <a:pt x="558" y="22"/>
                  </a:lnTo>
                  <a:lnTo>
                    <a:pt x="558" y="18"/>
                  </a:lnTo>
                  <a:lnTo>
                    <a:pt x="562" y="18"/>
                  </a:lnTo>
                  <a:lnTo>
                    <a:pt x="566" y="18"/>
                  </a:lnTo>
                  <a:lnTo>
                    <a:pt x="574" y="18"/>
                  </a:lnTo>
                  <a:lnTo>
                    <a:pt x="576" y="18"/>
                  </a:lnTo>
                  <a:lnTo>
                    <a:pt x="580" y="18"/>
                  </a:lnTo>
                  <a:lnTo>
                    <a:pt x="584" y="18"/>
                  </a:lnTo>
                  <a:lnTo>
                    <a:pt x="584" y="22"/>
                  </a:lnTo>
                  <a:lnTo>
                    <a:pt x="584" y="18"/>
                  </a:lnTo>
                  <a:lnTo>
                    <a:pt x="588" y="18"/>
                  </a:lnTo>
                  <a:lnTo>
                    <a:pt x="592" y="18"/>
                  </a:lnTo>
                  <a:lnTo>
                    <a:pt x="596" y="18"/>
                  </a:lnTo>
                  <a:lnTo>
                    <a:pt x="596" y="16"/>
                  </a:lnTo>
                  <a:lnTo>
                    <a:pt x="600" y="16"/>
                  </a:lnTo>
                  <a:lnTo>
                    <a:pt x="604" y="16"/>
                  </a:lnTo>
                  <a:lnTo>
                    <a:pt x="606" y="16"/>
                  </a:lnTo>
                  <a:lnTo>
                    <a:pt x="610" y="16"/>
                  </a:lnTo>
                  <a:lnTo>
                    <a:pt x="614" y="16"/>
                  </a:lnTo>
                  <a:lnTo>
                    <a:pt x="618" y="16"/>
                  </a:lnTo>
                  <a:lnTo>
                    <a:pt x="622" y="16"/>
                  </a:lnTo>
                  <a:lnTo>
                    <a:pt x="626" y="16"/>
                  </a:lnTo>
                  <a:lnTo>
                    <a:pt x="630" y="16"/>
                  </a:lnTo>
                  <a:lnTo>
                    <a:pt x="632" y="18"/>
                  </a:lnTo>
                  <a:lnTo>
                    <a:pt x="636" y="18"/>
                  </a:lnTo>
                  <a:lnTo>
                    <a:pt x="636" y="16"/>
                  </a:lnTo>
                  <a:lnTo>
                    <a:pt x="640" y="18"/>
                  </a:lnTo>
                  <a:lnTo>
                    <a:pt x="648" y="18"/>
                  </a:lnTo>
                  <a:lnTo>
                    <a:pt x="656" y="18"/>
                  </a:lnTo>
                  <a:lnTo>
                    <a:pt x="656" y="16"/>
                  </a:lnTo>
                  <a:lnTo>
                    <a:pt x="660" y="16"/>
                  </a:lnTo>
                  <a:lnTo>
                    <a:pt x="662" y="16"/>
                  </a:lnTo>
                  <a:lnTo>
                    <a:pt x="666" y="16"/>
                  </a:lnTo>
                  <a:lnTo>
                    <a:pt x="670" y="16"/>
                  </a:lnTo>
                  <a:lnTo>
                    <a:pt x="674" y="16"/>
                  </a:lnTo>
                  <a:lnTo>
                    <a:pt x="678" y="16"/>
                  </a:lnTo>
                  <a:lnTo>
                    <a:pt x="682" y="16"/>
                  </a:lnTo>
                  <a:lnTo>
                    <a:pt x="678" y="16"/>
                  </a:lnTo>
                  <a:lnTo>
                    <a:pt x="678" y="18"/>
                  </a:lnTo>
                  <a:lnTo>
                    <a:pt x="682" y="18"/>
                  </a:lnTo>
                  <a:lnTo>
                    <a:pt x="678" y="22"/>
                  </a:lnTo>
                  <a:lnTo>
                    <a:pt x="674" y="22"/>
                  </a:lnTo>
                  <a:lnTo>
                    <a:pt x="670" y="26"/>
                  </a:lnTo>
                  <a:lnTo>
                    <a:pt x="666" y="26"/>
                  </a:lnTo>
                  <a:lnTo>
                    <a:pt x="670" y="26"/>
                  </a:lnTo>
                  <a:lnTo>
                    <a:pt x="674" y="26"/>
                  </a:lnTo>
                  <a:lnTo>
                    <a:pt x="678" y="26"/>
                  </a:lnTo>
                  <a:lnTo>
                    <a:pt x="678" y="22"/>
                  </a:lnTo>
                  <a:lnTo>
                    <a:pt x="682" y="22"/>
                  </a:lnTo>
                  <a:lnTo>
                    <a:pt x="686" y="22"/>
                  </a:lnTo>
                  <a:lnTo>
                    <a:pt x="688" y="22"/>
                  </a:lnTo>
                  <a:lnTo>
                    <a:pt x="692" y="22"/>
                  </a:lnTo>
                  <a:lnTo>
                    <a:pt x="696" y="22"/>
                  </a:lnTo>
                  <a:lnTo>
                    <a:pt x="692" y="22"/>
                  </a:lnTo>
                  <a:lnTo>
                    <a:pt x="692" y="26"/>
                  </a:lnTo>
                  <a:lnTo>
                    <a:pt x="696" y="26"/>
                  </a:lnTo>
                  <a:lnTo>
                    <a:pt x="696" y="22"/>
                  </a:lnTo>
                  <a:lnTo>
                    <a:pt x="700" y="22"/>
                  </a:lnTo>
                  <a:lnTo>
                    <a:pt x="704" y="22"/>
                  </a:lnTo>
                  <a:lnTo>
                    <a:pt x="704" y="26"/>
                  </a:lnTo>
                  <a:lnTo>
                    <a:pt x="708" y="26"/>
                  </a:lnTo>
                  <a:lnTo>
                    <a:pt x="712" y="26"/>
                  </a:lnTo>
                  <a:lnTo>
                    <a:pt x="716" y="26"/>
                  </a:lnTo>
                  <a:lnTo>
                    <a:pt x="718" y="26"/>
                  </a:lnTo>
                  <a:lnTo>
                    <a:pt x="722" y="30"/>
                  </a:lnTo>
                  <a:lnTo>
                    <a:pt x="726" y="30"/>
                  </a:lnTo>
                  <a:lnTo>
                    <a:pt x="730" y="30"/>
                  </a:lnTo>
                  <a:lnTo>
                    <a:pt x="730" y="34"/>
                  </a:lnTo>
                  <a:lnTo>
                    <a:pt x="722" y="34"/>
                  </a:lnTo>
                  <a:lnTo>
                    <a:pt x="718" y="34"/>
                  </a:lnTo>
                  <a:lnTo>
                    <a:pt x="718" y="38"/>
                  </a:lnTo>
                  <a:lnTo>
                    <a:pt x="716" y="38"/>
                  </a:lnTo>
                  <a:lnTo>
                    <a:pt x="718" y="38"/>
                  </a:lnTo>
                  <a:lnTo>
                    <a:pt x="716" y="38"/>
                  </a:lnTo>
                  <a:lnTo>
                    <a:pt x="716" y="42"/>
                  </a:lnTo>
                  <a:lnTo>
                    <a:pt x="712" y="42"/>
                  </a:lnTo>
                  <a:lnTo>
                    <a:pt x="708" y="42"/>
                  </a:lnTo>
                  <a:lnTo>
                    <a:pt x="704" y="42"/>
                  </a:lnTo>
                  <a:lnTo>
                    <a:pt x="700" y="42"/>
                  </a:lnTo>
                  <a:lnTo>
                    <a:pt x="696" y="42"/>
                  </a:lnTo>
                  <a:lnTo>
                    <a:pt x="688" y="42"/>
                  </a:lnTo>
                  <a:lnTo>
                    <a:pt x="686" y="42"/>
                  </a:lnTo>
                  <a:lnTo>
                    <a:pt x="686" y="44"/>
                  </a:lnTo>
                  <a:lnTo>
                    <a:pt x="682" y="44"/>
                  </a:lnTo>
                  <a:lnTo>
                    <a:pt x="678" y="44"/>
                  </a:lnTo>
                  <a:lnTo>
                    <a:pt x="674" y="44"/>
                  </a:lnTo>
                  <a:lnTo>
                    <a:pt x="666" y="44"/>
                  </a:lnTo>
                  <a:lnTo>
                    <a:pt x="662" y="44"/>
                  </a:lnTo>
                  <a:lnTo>
                    <a:pt x="656" y="44"/>
                  </a:lnTo>
                  <a:lnTo>
                    <a:pt x="652" y="44"/>
                  </a:lnTo>
                  <a:lnTo>
                    <a:pt x="648" y="44"/>
                  </a:lnTo>
                  <a:lnTo>
                    <a:pt x="644" y="44"/>
                  </a:lnTo>
                  <a:lnTo>
                    <a:pt x="640" y="44"/>
                  </a:lnTo>
                  <a:lnTo>
                    <a:pt x="636" y="44"/>
                  </a:lnTo>
                  <a:lnTo>
                    <a:pt x="632" y="44"/>
                  </a:lnTo>
                  <a:lnTo>
                    <a:pt x="630" y="44"/>
                  </a:lnTo>
                  <a:lnTo>
                    <a:pt x="626" y="44"/>
                  </a:lnTo>
                  <a:lnTo>
                    <a:pt x="622" y="44"/>
                  </a:lnTo>
                  <a:lnTo>
                    <a:pt x="618" y="44"/>
                  </a:lnTo>
                  <a:lnTo>
                    <a:pt x="614" y="44"/>
                  </a:lnTo>
                  <a:lnTo>
                    <a:pt x="610" y="44"/>
                  </a:lnTo>
                  <a:lnTo>
                    <a:pt x="606" y="44"/>
                  </a:lnTo>
                  <a:lnTo>
                    <a:pt x="604" y="44"/>
                  </a:lnTo>
                  <a:lnTo>
                    <a:pt x="600" y="44"/>
                  </a:lnTo>
                  <a:lnTo>
                    <a:pt x="596" y="44"/>
                  </a:lnTo>
                  <a:lnTo>
                    <a:pt x="592" y="44"/>
                  </a:lnTo>
                  <a:lnTo>
                    <a:pt x="588" y="44"/>
                  </a:lnTo>
                  <a:lnTo>
                    <a:pt x="584" y="44"/>
                  </a:lnTo>
                  <a:lnTo>
                    <a:pt x="588" y="44"/>
                  </a:lnTo>
                  <a:lnTo>
                    <a:pt x="592" y="44"/>
                  </a:lnTo>
                  <a:lnTo>
                    <a:pt x="600" y="44"/>
                  </a:lnTo>
                  <a:lnTo>
                    <a:pt x="606" y="44"/>
                  </a:lnTo>
                  <a:lnTo>
                    <a:pt x="610" y="44"/>
                  </a:lnTo>
                  <a:lnTo>
                    <a:pt x="606" y="44"/>
                  </a:lnTo>
                  <a:lnTo>
                    <a:pt x="604" y="48"/>
                  </a:lnTo>
                  <a:lnTo>
                    <a:pt x="600" y="48"/>
                  </a:lnTo>
                  <a:lnTo>
                    <a:pt x="596" y="48"/>
                  </a:lnTo>
                  <a:lnTo>
                    <a:pt x="592" y="48"/>
                  </a:lnTo>
                  <a:lnTo>
                    <a:pt x="588" y="48"/>
                  </a:lnTo>
                  <a:lnTo>
                    <a:pt x="584" y="52"/>
                  </a:lnTo>
                  <a:lnTo>
                    <a:pt x="580" y="52"/>
                  </a:lnTo>
                  <a:lnTo>
                    <a:pt x="576" y="52"/>
                  </a:lnTo>
                  <a:lnTo>
                    <a:pt x="574" y="52"/>
                  </a:lnTo>
                  <a:lnTo>
                    <a:pt x="570" y="52"/>
                  </a:lnTo>
                  <a:lnTo>
                    <a:pt x="566" y="52"/>
                  </a:lnTo>
                  <a:lnTo>
                    <a:pt x="566" y="56"/>
                  </a:lnTo>
                  <a:lnTo>
                    <a:pt x="562" y="56"/>
                  </a:lnTo>
                  <a:lnTo>
                    <a:pt x="566" y="60"/>
                  </a:lnTo>
                  <a:lnTo>
                    <a:pt x="570" y="60"/>
                  </a:lnTo>
                  <a:lnTo>
                    <a:pt x="574" y="60"/>
                  </a:lnTo>
                  <a:lnTo>
                    <a:pt x="574" y="56"/>
                  </a:lnTo>
                  <a:lnTo>
                    <a:pt x="580" y="56"/>
                  </a:lnTo>
                  <a:lnTo>
                    <a:pt x="584" y="56"/>
                  </a:lnTo>
                  <a:lnTo>
                    <a:pt x="588" y="52"/>
                  </a:lnTo>
                  <a:lnTo>
                    <a:pt x="592" y="52"/>
                  </a:lnTo>
                  <a:lnTo>
                    <a:pt x="596" y="52"/>
                  </a:lnTo>
                  <a:lnTo>
                    <a:pt x="600" y="52"/>
                  </a:lnTo>
                  <a:lnTo>
                    <a:pt x="604" y="52"/>
                  </a:lnTo>
                  <a:lnTo>
                    <a:pt x="610" y="52"/>
                  </a:lnTo>
                  <a:lnTo>
                    <a:pt x="614" y="52"/>
                  </a:lnTo>
                  <a:lnTo>
                    <a:pt x="622" y="48"/>
                  </a:lnTo>
                  <a:lnTo>
                    <a:pt x="626" y="48"/>
                  </a:lnTo>
                  <a:lnTo>
                    <a:pt x="630" y="48"/>
                  </a:lnTo>
                  <a:lnTo>
                    <a:pt x="636" y="48"/>
                  </a:lnTo>
                  <a:lnTo>
                    <a:pt x="640" y="48"/>
                  </a:lnTo>
                  <a:lnTo>
                    <a:pt x="644" y="48"/>
                  </a:lnTo>
                  <a:lnTo>
                    <a:pt x="648" y="48"/>
                  </a:lnTo>
                  <a:lnTo>
                    <a:pt x="652" y="48"/>
                  </a:lnTo>
                  <a:lnTo>
                    <a:pt x="656" y="48"/>
                  </a:lnTo>
                  <a:lnTo>
                    <a:pt x="660" y="48"/>
                  </a:lnTo>
                  <a:lnTo>
                    <a:pt x="662" y="48"/>
                  </a:lnTo>
                  <a:lnTo>
                    <a:pt x="670" y="48"/>
                  </a:lnTo>
                  <a:lnTo>
                    <a:pt x="674" y="48"/>
                  </a:lnTo>
                  <a:lnTo>
                    <a:pt x="674" y="56"/>
                  </a:lnTo>
                  <a:lnTo>
                    <a:pt x="670" y="56"/>
                  </a:lnTo>
                  <a:lnTo>
                    <a:pt x="666" y="60"/>
                  </a:lnTo>
                  <a:lnTo>
                    <a:pt x="662" y="60"/>
                  </a:lnTo>
                  <a:lnTo>
                    <a:pt x="660" y="60"/>
                  </a:lnTo>
                  <a:lnTo>
                    <a:pt x="656" y="60"/>
                  </a:lnTo>
                  <a:lnTo>
                    <a:pt x="656" y="64"/>
                  </a:lnTo>
                  <a:lnTo>
                    <a:pt x="652" y="64"/>
                  </a:lnTo>
                  <a:lnTo>
                    <a:pt x="648" y="64"/>
                  </a:lnTo>
                  <a:lnTo>
                    <a:pt x="644" y="64"/>
                  </a:lnTo>
                  <a:lnTo>
                    <a:pt x="640" y="64"/>
                  </a:lnTo>
                  <a:lnTo>
                    <a:pt x="644" y="68"/>
                  </a:lnTo>
                  <a:lnTo>
                    <a:pt x="648" y="68"/>
                  </a:lnTo>
                  <a:lnTo>
                    <a:pt x="644" y="68"/>
                  </a:lnTo>
                  <a:lnTo>
                    <a:pt x="640" y="68"/>
                  </a:lnTo>
                  <a:lnTo>
                    <a:pt x="644" y="68"/>
                  </a:lnTo>
                  <a:lnTo>
                    <a:pt x="648" y="68"/>
                  </a:lnTo>
                  <a:lnTo>
                    <a:pt x="652" y="68"/>
                  </a:lnTo>
                  <a:lnTo>
                    <a:pt x="656" y="68"/>
                  </a:lnTo>
                  <a:lnTo>
                    <a:pt x="656" y="64"/>
                  </a:lnTo>
                  <a:lnTo>
                    <a:pt x="660" y="64"/>
                  </a:lnTo>
                  <a:lnTo>
                    <a:pt x="662" y="64"/>
                  </a:lnTo>
                  <a:lnTo>
                    <a:pt x="670" y="60"/>
                  </a:lnTo>
                  <a:lnTo>
                    <a:pt x="674" y="60"/>
                  </a:lnTo>
                  <a:lnTo>
                    <a:pt x="678" y="60"/>
                  </a:lnTo>
                  <a:lnTo>
                    <a:pt x="682" y="60"/>
                  </a:lnTo>
                  <a:lnTo>
                    <a:pt x="686" y="56"/>
                  </a:lnTo>
                  <a:lnTo>
                    <a:pt x="688" y="60"/>
                  </a:lnTo>
                  <a:lnTo>
                    <a:pt x="688" y="56"/>
                  </a:lnTo>
                  <a:lnTo>
                    <a:pt x="692" y="56"/>
                  </a:lnTo>
                  <a:lnTo>
                    <a:pt x="688" y="56"/>
                  </a:lnTo>
                  <a:lnTo>
                    <a:pt x="688" y="52"/>
                  </a:lnTo>
                  <a:lnTo>
                    <a:pt x="692" y="48"/>
                  </a:lnTo>
                  <a:lnTo>
                    <a:pt x="696" y="48"/>
                  </a:lnTo>
                  <a:lnTo>
                    <a:pt x="700" y="48"/>
                  </a:lnTo>
                  <a:lnTo>
                    <a:pt x="704" y="48"/>
                  </a:lnTo>
                  <a:lnTo>
                    <a:pt x="708" y="48"/>
                  </a:lnTo>
                  <a:lnTo>
                    <a:pt x="712" y="48"/>
                  </a:lnTo>
                  <a:lnTo>
                    <a:pt x="716" y="48"/>
                  </a:lnTo>
                  <a:lnTo>
                    <a:pt x="718" y="48"/>
                  </a:lnTo>
                  <a:lnTo>
                    <a:pt x="718" y="52"/>
                  </a:lnTo>
                  <a:lnTo>
                    <a:pt x="722" y="56"/>
                  </a:lnTo>
                  <a:lnTo>
                    <a:pt x="718" y="64"/>
                  </a:lnTo>
                  <a:lnTo>
                    <a:pt x="716" y="68"/>
                  </a:lnTo>
                  <a:lnTo>
                    <a:pt x="716" y="72"/>
                  </a:lnTo>
                  <a:lnTo>
                    <a:pt x="712" y="72"/>
                  </a:lnTo>
                  <a:lnTo>
                    <a:pt x="708" y="72"/>
                  </a:lnTo>
                  <a:lnTo>
                    <a:pt x="712" y="72"/>
                  </a:lnTo>
                  <a:lnTo>
                    <a:pt x="708" y="74"/>
                  </a:lnTo>
                  <a:lnTo>
                    <a:pt x="704" y="74"/>
                  </a:lnTo>
                  <a:lnTo>
                    <a:pt x="700" y="78"/>
                  </a:lnTo>
                  <a:lnTo>
                    <a:pt x="696" y="78"/>
                  </a:lnTo>
                  <a:lnTo>
                    <a:pt x="692" y="82"/>
                  </a:lnTo>
                  <a:lnTo>
                    <a:pt x="696" y="82"/>
                  </a:lnTo>
                  <a:lnTo>
                    <a:pt x="696" y="86"/>
                  </a:lnTo>
                  <a:lnTo>
                    <a:pt x="692" y="86"/>
                  </a:lnTo>
                  <a:lnTo>
                    <a:pt x="688" y="86"/>
                  </a:lnTo>
                  <a:lnTo>
                    <a:pt x="686" y="90"/>
                  </a:lnTo>
                  <a:lnTo>
                    <a:pt x="688" y="90"/>
                  </a:lnTo>
                  <a:lnTo>
                    <a:pt x="692" y="90"/>
                  </a:lnTo>
                  <a:lnTo>
                    <a:pt x="688" y="90"/>
                  </a:lnTo>
                  <a:lnTo>
                    <a:pt x="686" y="94"/>
                  </a:lnTo>
                  <a:lnTo>
                    <a:pt x="688" y="94"/>
                  </a:lnTo>
                  <a:lnTo>
                    <a:pt x="688" y="90"/>
                  </a:lnTo>
                  <a:lnTo>
                    <a:pt x="692" y="90"/>
                  </a:lnTo>
                  <a:lnTo>
                    <a:pt x="696" y="90"/>
                  </a:lnTo>
                  <a:lnTo>
                    <a:pt x="696" y="86"/>
                  </a:lnTo>
                  <a:lnTo>
                    <a:pt x="700" y="86"/>
                  </a:lnTo>
                  <a:lnTo>
                    <a:pt x="700" y="82"/>
                  </a:lnTo>
                  <a:lnTo>
                    <a:pt x="704" y="82"/>
                  </a:lnTo>
                  <a:lnTo>
                    <a:pt x="708" y="82"/>
                  </a:lnTo>
                  <a:lnTo>
                    <a:pt x="712" y="78"/>
                  </a:lnTo>
                  <a:lnTo>
                    <a:pt x="716" y="74"/>
                  </a:lnTo>
                  <a:lnTo>
                    <a:pt x="718" y="74"/>
                  </a:lnTo>
                  <a:lnTo>
                    <a:pt x="718" y="72"/>
                  </a:lnTo>
                  <a:lnTo>
                    <a:pt x="722" y="72"/>
                  </a:lnTo>
                  <a:lnTo>
                    <a:pt x="726" y="72"/>
                  </a:lnTo>
                  <a:lnTo>
                    <a:pt x="730" y="68"/>
                  </a:lnTo>
                  <a:lnTo>
                    <a:pt x="734" y="64"/>
                  </a:lnTo>
                  <a:lnTo>
                    <a:pt x="738" y="64"/>
                  </a:lnTo>
                  <a:lnTo>
                    <a:pt x="742" y="60"/>
                  </a:lnTo>
                  <a:lnTo>
                    <a:pt x="744" y="60"/>
                  </a:lnTo>
                  <a:lnTo>
                    <a:pt x="748" y="60"/>
                  </a:lnTo>
                  <a:lnTo>
                    <a:pt x="744" y="60"/>
                  </a:lnTo>
                  <a:lnTo>
                    <a:pt x="744" y="64"/>
                  </a:lnTo>
                  <a:lnTo>
                    <a:pt x="744" y="68"/>
                  </a:lnTo>
                  <a:lnTo>
                    <a:pt x="748" y="68"/>
                  </a:lnTo>
                  <a:lnTo>
                    <a:pt x="748" y="64"/>
                  </a:lnTo>
                  <a:lnTo>
                    <a:pt x="756" y="64"/>
                  </a:lnTo>
                  <a:lnTo>
                    <a:pt x="760" y="64"/>
                  </a:lnTo>
                  <a:lnTo>
                    <a:pt x="764" y="64"/>
                  </a:lnTo>
                  <a:lnTo>
                    <a:pt x="768" y="64"/>
                  </a:lnTo>
                  <a:lnTo>
                    <a:pt x="770" y="64"/>
                  </a:lnTo>
                  <a:lnTo>
                    <a:pt x="770" y="68"/>
                  </a:lnTo>
                  <a:lnTo>
                    <a:pt x="774" y="68"/>
                  </a:lnTo>
                  <a:lnTo>
                    <a:pt x="778" y="64"/>
                  </a:lnTo>
                  <a:lnTo>
                    <a:pt x="782" y="64"/>
                  </a:lnTo>
                  <a:lnTo>
                    <a:pt x="782" y="60"/>
                  </a:lnTo>
                  <a:lnTo>
                    <a:pt x="778" y="60"/>
                  </a:lnTo>
                  <a:lnTo>
                    <a:pt x="778" y="56"/>
                  </a:lnTo>
                  <a:lnTo>
                    <a:pt x="782" y="56"/>
                  </a:lnTo>
                  <a:lnTo>
                    <a:pt x="782" y="60"/>
                  </a:lnTo>
                  <a:lnTo>
                    <a:pt x="786" y="60"/>
                  </a:lnTo>
                  <a:lnTo>
                    <a:pt x="786" y="56"/>
                  </a:lnTo>
                  <a:lnTo>
                    <a:pt x="782" y="56"/>
                  </a:lnTo>
                  <a:lnTo>
                    <a:pt x="782" y="52"/>
                  </a:lnTo>
                  <a:lnTo>
                    <a:pt x="786" y="52"/>
                  </a:lnTo>
                  <a:lnTo>
                    <a:pt x="786" y="56"/>
                  </a:lnTo>
                  <a:lnTo>
                    <a:pt x="786" y="52"/>
                  </a:lnTo>
                  <a:lnTo>
                    <a:pt x="788" y="52"/>
                  </a:lnTo>
                  <a:lnTo>
                    <a:pt x="792" y="52"/>
                  </a:lnTo>
                  <a:lnTo>
                    <a:pt x="796" y="52"/>
                  </a:lnTo>
                  <a:lnTo>
                    <a:pt x="800" y="52"/>
                  </a:lnTo>
                  <a:lnTo>
                    <a:pt x="804" y="52"/>
                  </a:lnTo>
                  <a:lnTo>
                    <a:pt x="808" y="52"/>
                  </a:lnTo>
                  <a:lnTo>
                    <a:pt x="812" y="52"/>
                  </a:lnTo>
                  <a:lnTo>
                    <a:pt x="816" y="52"/>
                  </a:lnTo>
                  <a:lnTo>
                    <a:pt x="818" y="52"/>
                  </a:lnTo>
                  <a:lnTo>
                    <a:pt x="822" y="52"/>
                  </a:lnTo>
                  <a:lnTo>
                    <a:pt x="826" y="52"/>
                  </a:lnTo>
                  <a:lnTo>
                    <a:pt x="830" y="52"/>
                  </a:lnTo>
                  <a:lnTo>
                    <a:pt x="834" y="52"/>
                  </a:lnTo>
                  <a:lnTo>
                    <a:pt x="834" y="56"/>
                  </a:lnTo>
                  <a:lnTo>
                    <a:pt x="838" y="56"/>
                  </a:lnTo>
                  <a:lnTo>
                    <a:pt x="842" y="56"/>
                  </a:lnTo>
                  <a:lnTo>
                    <a:pt x="844" y="56"/>
                  </a:lnTo>
                  <a:lnTo>
                    <a:pt x="848" y="56"/>
                  </a:lnTo>
                  <a:lnTo>
                    <a:pt x="852" y="56"/>
                  </a:lnTo>
                  <a:lnTo>
                    <a:pt x="852" y="60"/>
                  </a:lnTo>
                  <a:lnTo>
                    <a:pt x="856" y="60"/>
                  </a:lnTo>
                  <a:lnTo>
                    <a:pt x="860" y="60"/>
                  </a:lnTo>
                  <a:lnTo>
                    <a:pt x="856" y="64"/>
                  </a:lnTo>
                  <a:lnTo>
                    <a:pt x="852" y="64"/>
                  </a:lnTo>
                  <a:lnTo>
                    <a:pt x="852" y="68"/>
                  </a:lnTo>
                  <a:lnTo>
                    <a:pt x="848" y="68"/>
                  </a:lnTo>
                  <a:lnTo>
                    <a:pt x="844" y="68"/>
                  </a:lnTo>
                  <a:lnTo>
                    <a:pt x="844" y="72"/>
                  </a:lnTo>
                  <a:lnTo>
                    <a:pt x="842" y="72"/>
                  </a:lnTo>
                  <a:lnTo>
                    <a:pt x="838" y="72"/>
                  </a:lnTo>
                  <a:lnTo>
                    <a:pt x="834" y="74"/>
                  </a:lnTo>
                  <a:lnTo>
                    <a:pt x="830" y="74"/>
                  </a:lnTo>
                  <a:lnTo>
                    <a:pt x="826" y="74"/>
                  </a:lnTo>
                  <a:lnTo>
                    <a:pt x="822" y="74"/>
                  </a:lnTo>
                  <a:lnTo>
                    <a:pt x="818" y="74"/>
                  </a:lnTo>
                  <a:lnTo>
                    <a:pt x="818" y="78"/>
                  </a:lnTo>
                  <a:lnTo>
                    <a:pt x="822" y="78"/>
                  </a:lnTo>
                  <a:lnTo>
                    <a:pt x="822" y="82"/>
                  </a:lnTo>
                  <a:lnTo>
                    <a:pt x="818" y="82"/>
                  </a:lnTo>
                  <a:lnTo>
                    <a:pt x="816" y="82"/>
                  </a:lnTo>
                  <a:lnTo>
                    <a:pt x="812" y="82"/>
                  </a:lnTo>
                  <a:lnTo>
                    <a:pt x="808" y="86"/>
                  </a:lnTo>
                  <a:lnTo>
                    <a:pt x="804" y="86"/>
                  </a:lnTo>
                  <a:lnTo>
                    <a:pt x="800" y="86"/>
                  </a:lnTo>
                  <a:lnTo>
                    <a:pt x="796" y="86"/>
                  </a:lnTo>
                  <a:lnTo>
                    <a:pt x="792" y="86"/>
                  </a:lnTo>
                  <a:lnTo>
                    <a:pt x="788" y="86"/>
                  </a:lnTo>
                  <a:lnTo>
                    <a:pt x="786" y="86"/>
                  </a:lnTo>
                  <a:lnTo>
                    <a:pt x="782" y="86"/>
                  </a:lnTo>
                  <a:lnTo>
                    <a:pt x="778" y="86"/>
                  </a:lnTo>
                  <a:lnTo>
                    <a:pt x="774" y="86"/>
                  </a:lnTo>
                  <a:lnTo>
                    <a:pt x="774" y="90"/>
                  </a:lnTo>
                  <a:lnTo>
                    <a:pt x="770" y="90"/>
                  </a:lnTo>
                  <a:lnTo>
                    <a:pt x="768" y="90"/>
                  </a:lnTo>
                  <a:lnTo>
                    <a:pt x="764" y="90"/>
                  </a:lnTo>
                  <a:lnTo>
                    <a:pt x="760" y="90"/>
                  </a:lnTo>
                  <a:lnTo>
                    <a:pt x="756" y="90"/>
                  </a:lnTo>
                  <a:lnTo>
                    <a:pt x="752" y="90"/>
                  </a:lnTo>
                  <a:lnTo>
                    <a:pt x="748" y="90"/>
                  </a:lnTo>
                  <a:lnTo>
                    <a:pt x="744" y="90"/>
                  </a:lnTo>
                  <a:lnTo>
                    <a:pt x="742" y="90"/>
                  </a:lnTo>
                  <a:lnTo>
                    <a:pt x="738" y="94"/>
                  </a:lnTo>
                  <a:lnTo>
                    <a:pt x="734" y="94"/>
                  </a:lnTo>
                  <a:lnTo>
                    <a:pt x="734" y="90"/>
                  </a:lnTo>
                  <a:lnTo>
                    <a:pt x="730" y="90"/>
                  </a:lnTo>
                  <a:lnTo>
                    <a:pt x="730" y="94"/>
                  </a:lnTo>
                  <a:lnTo>
                    <a:pt x="734" y="94"/>
                  </a:lnTo>
                  <a:lnTo>
                    <a:pt x="738" y="94"/>
                  </a:lnTo>
                  <a:lnTo>
                    <a:pt x="742" y="94"/>
                  </a:lnTo>
                  <a:lnTo>
                    <a:pt x="744" y="94"/>
                  </a:lnTo>
                  <a:lnTo>
                    <a:pt x="744" y="90"/>
                  </a:lnTo>
                  <a:lnTo>
                    <a:pt x="748" y="90"/>
                  </a:lnTo>
                  <a:lnTo>
                    <a:pt x="752" y="90"/>
                  </a:lnTo>
                  <a:lnTo>
                    <a:pt x="756" y="90"/>
                  </a:lnTo>
                  <a:lnTo>
                    <a:pt x="760" y="90"/>
                  </a:lnTo>
                  <a:lnTo>
                    <a:pt x="764" y="90"/>
                  </a:lnTo>
                  <a:lnTo>
                    <a:pt x="768" y="94"/>
                  </a:lnTo>
                  <a:lnTo>
                    <a:pt x="770" y="94"/>
                  </a:lnTo>
                  <a:lnTo>
                    <a:pt x="774" y="94"/>
                  </a:lnTo>
                  <a:lnTo>
                    <a:pt x="778" y="94"/>
                  </a:lnTo>
                  <a:lnTo>
                    <a:pt x="782" y="90"/>
                  </a:lnTo>
                  <a:lnTo>
                    <a:pt x="786" y="90"/>
                  </a:lnTo>
                  <a:lnTo>
                    <a:pt x="788" y="90"/>
                  </a:lnTo>
                  <a:lnTo>
                    <a:pt x="788" y="94"/>
                  </a:lnTo>
                  <a:lnTo>
                    <a:pt x="792" y="94"/>
                  </a:lnTo>
                  <a:lnTo>
                    <a:pt x="796" y="94"/>
                  </a:lnTo>
                  <a:lnTo>
                    <a:pt x="800" y="94"/>
                  </a:lnTo>
                  <a:lnTo>
                    <a:pt x="804" y="94"/>
                  </a:lnTo>
                  <a:lnTo>
                    <a:pt x="800" y="94"/>
                  </a:lnTo>
                  <a:lnTo>
                    <a:pt x="800" y="98"/>
                  </a:lnTo>
                  <a:lnTo>
                    <a:pt x="796" y="98"/>
                  </a:lnTo>
                  <a:lnTo>
                    <a:pt x="792" y="98"/>
                  </a:lnTo>
                  <a:lnTo>
                    <a:pt x="796" y="98"/>
                  </a:lnTo>
                  <a:lnTo>
                    <a:pt x="792" y="100"/>
                  </a:lnTo>
                  <a:lnTo>
                    <a:pt x="788" y="100"/>
                  </a:lnTo>
                  <a:lnTo>
                    <a:pt x="786" y="100"/>
                  </a:lnTo>
                  <a:lnTo>
                    <a:pt x="782" y="100"/>
                  </a:lnTo>
                  <a:lnTo>
                    <a:pt x="778" y="100"/>
                  </a:lnTo>
                  <a:lnTo>
                    <a:pt x="774" y="100"/>
                  </a:lnTo>
                  <a:lnTo>
                    <a:pt x="770" y="100"/>
                  </a:lnTo>
                  <a:lnTo>
                    <a:pt x="768" y="100"/>
                  </a:lnTo>
                  <a:lnTo>
                    <a:pt x="764" y="100"/>
                  </a:lnTo>
                  <a:lnTo>
                    <a:pt x="760" y="100"/>
                  </a:lnTo>
                  <a:lnTo>
                    <a:pt x="756" y="100"/>
                  </a:lnTo>
                  <a:lnTo>
                    <a:pt x="752" y="100"/>
                  </a:lnTo>
                  <a:lnTo>
                    <a:pt x="748" y="100"/>
                  </a:lnTo>
                  <a:lnTo>
                    <a:pt x="748" y="104"/>
                  </a:lnTo>
                  <a:lnTo>
                    <a:pt x="744" y="104"/>
                  </a:lnTo>
                  <a:lnTo>
                    <a:pt x="742" y="104"/>
                  </a:lnTo>
                  <a:lnTo>
                    <a:pt x="744" y="104"/>
                  </a:lnTo>
                  <a:lnTo>
                    <a:pt x="742" y="108"/>
                  </a:lnTo>
                  <a:lnTo>
                    <a:pt x="738" y="112"/>
                  </a:lnTo>
                  <a:lnTo>
                    <a:pt x="742" y="112"/>
                  </a:lnTo>
                  <a:lnTo>
                    <a:pt x="744" y="112"/>
                  </a:lnTo>
                  <a:lnTo>
                    <a:pt x="744" y="116"/>
                  </a:lnTo>
                  <a:lnTo>
                    <a:pt x="748" y="116"/>
                  </a:lnTo>
                  <a:lnTo>
                    <a:pt x="748" y="112"/>
                  </a:lnTo>
                  <a:lnTo>
                    <a:pt x="752" y="112"/>
                  </a:lnTo>
                  <a:lnTo>
                    <a:pt x="748" y="112"/>
                  </a:lnTo>
                  <a:lnTo>
                    <a:pt x="744" y="112"/>
                  </a:lnTo>
                  <a:lnTo>
                    <a:pt x="748" y="108"/>
                  </a:lnTo>
                  <a:lnTo>
                    <a:pt x="752" y="108"/>
                  </a:lnTo>
                  <a:lnTo>
                    <a:pt x="756" y="108"/>
                  </a:lnTo>
                  <a:lnTo>
                    <a:pt x="756" y="104"/>
                  </a:lnTo>
                  <a:lnTo>
                    <a:pt x="760" y="104"/>
                  </a:lnTo>
                  <a:lnTo>
                    <a:pt x="764" y="104"/>
                  </a:lnTo>
                  <a:lnTo>
                    <a:pt x="768" y="104"/>
                  </a:lnTo>
                  <a:lnTo>
                    <a:pt x="770" y="104"/>
                  </a:lnTo>
                  <a:lnTo>
                    <a:pt x="774" y="104"/>
                  </a:lnTo>
                  <a:lnTo>
                    <a:pt x="778" y="104"/>
                  </a:lnTo>
                  <a:lnTo>
                    <a:pt x="782" y="104"/>
                  </a:lnTo>
                  <a:lnTo>
                    <a:pt x="786" y="104"/>
                  </a:lnTo>
                  <a:lnTo>
                    <a:pt x="786" y="108"/>
                  </a:lnTo>
                  <a:lnTo>
                    <a:pt x="782" y="108"/>
                  </a:lnTo>
                  <a:lnTo>
                    <a:pt x="778" y="112"/>
                  </a:lnTo>
                  <a:lnTo>
                    <a:pt x="778" y="116"/>
                  </a:lnTo>
                  <a:lnTo>
                    <a:pt x="774" y="116"/>
                  </a:lnTo>
                  <a:lnTo>
                    <a:pt x="770" y="116"/>
                  </a:lnTo>
                  <a:lnTo>
                    <a:pt x="768" y="116"/>
                  </a:lnTo>
                  <a:lnTo>
                    <a:pt x="764" y="116"/>
                  </a:lnTo>
                  <a:lnTo>
                    <a:pt x="760" y="116"/>
                  </a:lnTo>
                  <a:lnTo>
                    <a:pt x="756" y="116"/>
                  </a:lnTo>
                  <a:lnTo>
                    <a:pt x="756" y="120"/>
                  </a:lnTo>
                  <a:lnTo>
                    <a:pt x="752" y="120"/>
                  </a:lnTo>
                  <a:lnTo>
                    <a:pt x="756" y="120"/>
                  </a:lnTo>
                  <a:lnTo>
                    <a:pt x="756" y="124"/>
                  </a:lnTo>
                  <a:lnTo>
                    <a:pt x="752" y="124"/>
                  </a:lnTo>
                  <a:lnTo>
                    <a:pt x="752" y="128"/>
                  </a:lnTo>
                  <a:lnTo>
                    <a:pt x="752" y="130"/>
                  </a:lnTo>
                  <a:lnTo>
                    <a:pt x="752" y="134"/>
                  </a:lnTo>
                  <a:lnTo>
                    <a:pt x="752" y="130"/>
                  </a:lnTo>
                  <a:lnTo>
                    <a:pt x="756" y="128"/>
                  </a:lnTo>
                  <a:lnTo>
                    <a:pt x="760" y="128"/>
                  </a:lnTo>
                  <a:lnTo>
                    <a:pt x="764" y="128"/>
                  </a:lnTo>
                  <a:lnTo>
                    <a:pt x="764" y="130"/>
                  </a:lnTo>
                  <a:lnTo>
                    <a:pt x="760" y="130"/>
                  </a:lnTo>
                  <a:lnTo>
                    <a:pt x="764" y="130"/>
                  </a:lnTo>
                  <a:lnTo>
                    <a:pt x="760" y="130"/>
                  </a:lnTo>
                  <a:lnTo>
                    <a:pt x="756" y="130"/>
                  </a:lnTo>
                  <a:lnTo>
                    <a:pt x="756" y="134"/>
                  </a:lnTo>
                  <a:lnTo>
                    <a:pt x="752" y="134"/>
                  </a:lnTo>
                  <a:lnTo>
                    <a:pt x="748" y="134"/>
                  </a:lnTo>
                  <a:lnTo>
                    <a:pt x="748" y="138"/>
                  </a:lnTo>
                  <a:lnTo>
                    <a:pt x="748" y="142"/>
                  </a:lnTo>
                  <a:lnTo>
                    <a:pt x="744" y="142"/>
                  </a:lnTo>
                  <a:lnTo>
                    <a:pt x="742" y="142"/>
                  </a:lnTo>
                  <a:lnTo>
                    <a:pt x="738" y="142"/>
                  </a:lnTo>
                  <a:lnTo>
                    <a:pt x="734" y="142"/>
                  </a:lnTo>
                  <a:lnTo>
                    <a:pt x="734" y="146"/>
                  </a:lnTo>
                  <a:lnTo>
                    <a:pt x="738" y="146"/>
                  </a:lnTo>
                  <a:lnTo>
                    <a:pt x="734" y="146"/>
                  </a:lnTo>
                  <a:lnTo>
                    <a:pt x="730" y="146"/>
                  </a:lnTo>
                  <a:lnTo>
                    <a:pt x="730" y="150"/>
                  </a:lnTo>
                  <a:lnTo>
                    <a:pt x="734" y="150"/>
                  </a:lnTo>
                  <a:lnTo>
                    <a:pt x="734" y="146"/>
                  </a:lnTo>
                  <a:lnTo>
                    <a:pt x="738" y="146"/>
                  </a:lnTo>
                  <a:lnTo>
                    <a:pt x="738" y="150"/>
                  </a:lnTo>
                  <a:lnTo>
                    <a:pt x="734" y="150"/>
                  </a:lnTo>
                  <a:lnTo>
                    <a:pt x="734" y="154"/>
                  </a:lnTo>
                  <a:lnTo>
                    <a:pt x="730" y="158"/>
                  </a:lnTo>
                  <a:lnTo>
                    <a:pt x="730" y="160"/>
                  </a:lnTo>
                  <a:lnTo>
                    <a:pt x="726" y="160"/>
                  </a:lnTo>
                  <a:lnTo>
                    <a:pt x="722" y="160"/>
                  </a:lnTo>
                  <a:lnTo>
                    <a:pt x="726" y="164"/>
                  </a:lnTo>
                  <a:lnTo>
                    <a:pt x="730" y="164"/>
                  </a:lnTo>
                  <a:lnTo>
                    <a:pt x="726" y="164"/>
                  </a:lnTo>
                  <a:lnTo>
                    <a:pt x="722" y="168"/>
                  </a:lnTo>
                  <a:lnTo>
                    <a:pt x="726" y="168"/>
                  </a:lnTo>
                  <a:lnTo>
                    <a:pt x="722" y="172"/>
                  </a:lnTo>
                  <a:lnTo>
                    <a:pt x="718" y="174"/>
                  </a:lnTo>
                  <a:lnTo>
                    <a:pt x="722" y="174"/>
                  </a:lnTo>
                  <a:lnTo>
                    <a:pt x="726" y="174"/>
                  </a:lnTo>
                  <a:lnTo>
                    <a:pt x="730" y="174"/>
                  </a:lnTo>
                  <a:lnTo>
                    <a:pt x="726" y="174"/>
                  </a:lnTo>
                  <a:lnTo>
                    <a:pt x="726" y="178"/>
                  </a:lnTo>
                  <a:lnTo>
                    <a:pt x="730" y="174"/>
                  </a:lnTo>
                  <a:lnTo>
                    <a:pt x="730" y="172"/>
                  </a:lnTo>
                  <a:lnTo>
                    <a:pt x="734" y="168"/>
                  </a:lnTo>
                  <a:lnTo>
                    <a:pt x="738" y="164"/>
                  </a:lnTo>
                  <a:lnTo>
                    <a:pt x="742" y="168"/>
                  </a:lnTo>
                  <a:lnTo>
                    <a:pt x="744" y="168"/>
                  </a:lnTo>
                  <a:lnTo>
                    <a:pt x="748" y="172"/>
                  </a:lnTo>
                  <a:lnTo>
                    <a:pt x="752" y="172"/>
                  </a:lnTo>
                  <a:lnTo>
                    <a:pt x="756" y="172"/>
                  </a:lnTo>
                  <a:lnTo>
                    <a:pt x="760" y="172"/>
                  </a:lnTo>
                  <a:lnTo>
                    <a:pt x="764" y="174"/>
                  </a:lnTo>
                  <a:lnTo>
                    <a:pt x="760" y="174"/>
                  </a:lnTo>
                  <a:lnTo>
                    <a:pt x="760" y="178"/>
                  </a:lnTo>
                  <a:lnTo>
                    <a:pt x="756" y="174"/>
                  </a:lnTo>
                  <a:lnTo>
                    <a:pt x="748" y="174"/>
                  </a:lnTo>
                  <a:lnTo>
                    <a:pt x="748" y="172"/>
                  </a:lnTo>
                  <a:lnTo>
                    <a:pt x="744" y="172"/>
                  </a:lnTo>
                  <a:lnTo>
                    <a:pt x="744" y="174"/>
                  </a:lnTo>
                  <a:lnTo>
                    <a:pt x="742" y="174"/>
                  </a:lnTo>
                  <a:lnTo>
                    <a:pt x="738" y="174"/>
                  </a:lnTo>
                  <a:lnTo>
                    <a:pt x="742" y="174"/>
                  </a:lnTo>
                  <a:lnTo>
                    <a:pt x="744" y="174"/>
                  </a:lnTo>
                  <a:lnTo>
                    <a:pt x="744" y="178"/>
                  </a:lnTo>
                  <a:lnTo>
                    <a:pt x="742" y="178"/>
                  </a:lnTo>
                  <a:lnTo>
                    <a:pt x="744" y="178"/>
                  </a:lnTo>
                  <a:lnTo>
                    <a:pt x="742" y="178"/>
                  </a:lnTo>
                  <a:lnTo>
                    <a:pt x="738" y="178"/>
                  </a:lnTo>
                  <a:lnTo>
                    <a:pt x="734" y="178"/>
                  </a:lnTo>
                  <a:lnTo>
                    <a:pt x="738" y="178"/>
                  </a:lnTo>
                  <a:lnTo>
                    <a:pt x="742" y="178"/>
                  </a:lnTo>
                  <a:lnTo>
                    <a:pt x="744" y="178"/>
                  </a:lnTo>
                  <a:lnTo>
                    <a:pt x="748" y="182"/>
                  </a:lnTo>
                  <a:lnTo>
                    <a:pt x="744" y="182"/>
                  </a:lnTo>
                  <a:lnTo>
                    <a:pt x="742" y="182"/>
                  </a:lnTo>
                  <a:lnTo>
                    <a:pt x="738" y="182"/>
                  </a:lnTo>
                  <a:lnTo>
                    <a:pt x="742" y="182"/>
                  </a:lnTo>
                  <a:lnTo>
                    <a:pt x="744" y="182"/>
                  </a:lnTo>
                  <a:lnTo>
                    <a:pt x="748" y="182"/>
                  </a:lnTo>
                  <a:lnTo>
                    <a:pt x="752" y="182"/>
                  </a:lnTo>
                  <a:lnTo>
                    <a:pt x="756" y="182"/>
                  </a:lnTo>
                  <a:lnTo>
                    <a:pt x="756" y="186"/>
                  </a:lnTo>
                  <a:lnTo>
                    <a:pt x="760" y="186"/>
                  </a:lnTo>
                  <a:lnTo>
                    <a:pt x="764" y="186"/>
                  </a:lnTo>
                  <a:lnTo>
                    <a:pt x="764" y="182"/>
                  </a:lnTo>
                  <a:lnTo>
                    <a:pt x="768" y="182"/>
                  </a:lnTo>
                  <a:lnTo>
                    <a:pt x="770" y="182"/>
                  </a:lnTo>
                  <a:lnTo>
                    <a:pt x="774" y="186"/>
                  </a:lnTo>
                  <a:lnTo>
                    <a:pt x="774" y="190"/>
                  </a:lnTo>
                  <a:lnTo>
                    <a:pt x="774" y="194"/>
                  </a:lnTo>
                  <a:lnTo>
                    <a:pt x="774" y="198"/>
                  </a:lnTo>
                  <a:lnTo>
                    <a:pt x="770" y="198"/>
                  </a:lnTo>
                  <a:lnTo>
                    <a:pt x="770" y="200"/>
                  </a:lnTo>
                  <a:lnTo>
                    <a:pt x="768" y="198"/>
                  </a:lnTo>
                  <a:lnTo>
                    <a:pt x="764" y="198"/>
                  </a:lnTo>
                  <a:lnTo>
                    <a:pt x="760" y="198"/>
                  </a:lnTo>
                  <a:lnTo>
                    <a:pt x="756" y="198"/>
                  </a:lnTo>
                  <a:lnTo>
                    <a:pt x="752" y="194"/>
                  </a:lnTo>
                  <a:lnTo>
                    <a:pt x="748" y="194"/>
                  </a:lnTo>
                  <a:lnTo>
                    <a:pt x="744" y="194"/>
                  </a:lnTo>
                  <a:lnTo>
                    <a:pt x="738" y="194"/>
                  </a:lnTo>
                  <a:lnTo>
                    <a:pt x="734" y="194"/>
                  </a:lnTo>
                  <a:lnTo>
                    <a:pt x="738" y="194"/>
                  </a:lnTo>
                  <a:lnTo>
                    <a:pt x="742" y="194"/>
                  </a:lnTo>
                  <a:lnTo>
                    <a:pt x="742" y="198"/>
                  </a:lnTo>
                  <a:lnTo>
                    <a:pt x="738" y="198"/>
                  </a:lnTo>
                  <a:lnTo>
                    <a:pt x="734" y="198"/>
                  </a:lnTo>
                  <a:lnTo>
                    <a:pt x="730" y="198"/>
                  </a:lnTo>
                  <a:lnTo>
                    <a:pt x="726" y="198"/>
                  </a:lnTo>
                  <a:lnTo>
                    <a:pt x="730" y="198"/>
                  </a:lnTo>
                  <a:lnTo>
                    <a:pt x="734" y="198"/>
                  </a:lnTo>
                  <a:lnTo>
                    <a:pt x="738" y="198"/>
                  </a:lnTo>
                  <a:lnTo>
                    <a:pt x="734" y="198"/>
                  </a:lnTo>
                  <a:lnTo>
                    <a:pt x="734" y="200"/>
                  </a:lnTo>
                  <a:lnTo>
                    <a:pt x="734" y="198"/>
                  </a:lnTo>
                  <a:lnTo>
                    <a:pt x="730" y="198"/>
                  </a:lnTo>
                  <a:lnTo>
                    <a:pt x="730" y="200"/>
                  </a:lnTo>
                  <a:lnTo>
                    <a:pt x="726" y="204"/>
                  </a:lnTo>
                  <a:lnTo>
                    <a:pt x="722" y="204"/>
                  </a:lnTo>
                  <a:lnTo>
                    <a:pt x="722" y="200"/>
                  </a:lnTo>
                  <a:lnTo>
                    <a:pt x="718" y="198"/>
                  </a:lnTo>
                  <a:lnTo>
                    <a:pt x="716" y="198"/>
                  </a:lnTo>
                  <a:lnTo>
                    <a:pt x="716" y="200"/>
                  </a:lnTo>
                  <a:lnTo>
                    <a:pt x="712" y="200"/>
                  </a:lnTo>
                  <a:lnTo>
                    <a:pt x="716" y="204"/>
                  </a:lnTo>
                  <a:lnTo>
                    <a:pt x="716" y="208"/>
                  </a:lnTo>
                  <a:lnTo>
                    <a:pt x="716" y="204"/>
                  </a:lnTo>
                  <a:lnTo>
                    <a:pt x="718" y="204"/>
                  </a:lnTo>
                  <a:lnTo>
                    <a:pt x="722" y="204"/>
                  </a:lnTo>
                  <a:lnTo>
                    <a:pt x="726" y="208"/>
                  </a:lnTo>
                  <a:lnTo>
                    <a:pt x="722" y="208"/>
                  </a:lnTo>
                  <a:lnTo>
                    <a:pt x="718" y="208"/>
                  </a:lnTo>
                  <a:lnTo>
                    <a:pt x="722" y="208"/>
                  </a:lnTo>
                  <a:lnTo>
                    <a:pt x="726" y="208"/>
                  </a:lnTo>
                  <a:lnTo>
                    <a:pt x="722" y="208"/>
                  </a:lnTo>
                  <a:lnTo>
                    <a:pt x="718" y="208"/>
                  </a:lnTo>
                  <a:lnTo>
                    <a:pt x="716" y="208"/>
                  </a:lnTo>
                  <a:lnTo>
                    <a:pt x="718" y="208"/>
                  </a:lnTo>
                  <a:lnTo>
                    <a:pt x="722" y="208"/>
                  </a:lnTo>
                  <a:lnTo>
                    <a:pt x="726" y="208"/>
                  </a:lnTo>
                  <a:lnTo>
                    <a:pt x="726" y="212"/>
                  </a:lnTo>
                  <a:lnTo>
                    <a:pt x="726" y="216"/>
                  </a:lnTo>
                  <a:lnTo>
                    <a:pt x="730" y="212"/>
                  </a:lnTo>
                  <a:lnTo>
                    <a:pt x="734" y="212"/>
                  </a:lnTo>
                  <a:lnTo>
                    <a:pt x="734" y="216"/>
                  </a:lnTo>
                  <a:lnTo>
                    <a:pt x="738" y="216"/>
                  </a:lnTo>
                  <a:lnTo>
                    <a:pt x="742" y="216"/>
                  </a:lnTo>
                  <a:lnTo>
                    <a:pt x="744" y="216"/>
                  </a:lnTo>
                  <a:lnTo>
                    <a:pt x="742" y="216"/>
                  </a:lnTo>
                  <a:lnTo>
                    <a:pt x="738" y="216"/>
                  </a:lnTo>
                  <a:lnTo>
                    <a:pt x="734" y="212"/>
                  </a:lnTo>
                  <a:lnTo>
                    <a:pt x="738" y="212"/>
                  </a:lnTo>
                  <a:lnTo>
                    <a:pt x="742" y="212"/>
                  </a:lnTo>
                  <a:lnTo>
                    <a:pt x="742" y="216"/>
                  </a:lnTo>
                  <a:lnTo>
                    <a:pt x="744" y="216"/>
                  </a:lnTo>
                  <a:lnTo>
                    <a:pt x="748" y="216"/>
                  </a:lnTo>
                  <a:lnTo>
                    <a:pt x="748" y="212"/>
                  </a:lnTo>
                  <a:lnTo>
                    <a:pt x="752" y="216"/>
                  </a:lnTo>
                  <a:lnTo>
                    <a:pt x="752" y="220"/>
                  </a:lnTo>
                  <a:lnTo>
                    <a:pt x="748" y="220"/>
                  </a:lnTo>
                  <a:lnTo>
                    <a:pt x="744" y="220"/>
                  </a:lnTo>
                  <a:lnTo>
                    <a:pt x="744" y="224"/>
                  </a:lnTo>
                  <a:lnTo>
                    <a:pt x="742" y="224"/>
                  </a:lnTo>
                  <a:lnTo>
                    <a:pt x="738" y="220"/>
                  </a:lnTo>
                  <a:lnTo>
                    <a:pt x="730" y="220"/>
                  </a:lnTo>
                  <a:lnTo>
                    <a:pt x="730" y="224"/>
                  </a:lnTo>
                  <a:lnTo>
                    <a:pt x="726" y="224"/>
                  </a:lnTo>
                  <a:lnTo>
                    <a:pt x="722" y="224"/>
                  </a:lnTo>
                  <a:lnTo>
                    <a:pt x="722" y="220"/>
                  </a:lnTo>
                  <a:lnTo>
                    <a:pt x="722" y="224"/>
                  </a:lnTo>
                  <a:lnTo>
                    <a:pt x="726" y="224"/>
                  </a:lnTo>
                  <a:lnTo>
                    <a:pt x="730" y="224"/>
                  </a:lnTo>
                  <a:lnTo>
                    <a:pt x="734" y="224"/>
                  </a:lnTo>
                  <a:lnTo>
                    <a:pt x="738" y="224"/>
                  </a:lnTo>
                  <a:lnTo>
                    <a:pt x="742" y="224"/>
                  </a:lnTo>
                  <a:lnTo>
                    <a:pt x="744" y="224"/>
                  </a:lnTo>
                  <a:lnTo>
                    <a:pt x="748" y="224"/>
                  </a:lnTo>
                  <a:lnTo>
                    <a:pt x="752" y="224"/>
                  </a:lnTo>
                  <a:lnTo>
                    <a:pt x="756" y="228"/>
                  </a:lnTo>
                  <a:lnTo>
                    <a:pt x="756" y="230"/>
                  </a:lnTo>
                  <a:lnTo>
                    <a:pt x="756" y="234"/>
                  </a:lnTo>
                  <a:lnTo>
                    <a:pt x="760" y="238"/>
                  </a:lnTo>
                  <a:lnTo>
                    <a:pt x="756" y="238"/>
                  </a:lnTo>
                  <a:lnTo>
                    <a:pt x="756" y="242"/>
                  </a:lnTo>
                  <a:lnTo>
                    <a:pt x="756" y="246"/>
                  </a:lnTo>
                  <a:lnTo>
                    <a:pt x="752" y="246"/>
                  </a:lnTo>
                  <a:lnTo>
                    <a:pt x="748" y="246"/>
                  </a:lnTo>
                  <a:lnTo>
                    <a:pt x="748" y="242"/>
                  </a:lnTo>
                  <a:lnTo>
                    <a:pt x="748" y="238"/>
                  </a:lnTo>
                  <a:lnTo>
                    <a:pt x="744" y="238"/>
                  </a:lnTo>
                  <a:lnTo>
                    <a:pt x="742" y="238"/>
                  </a:lnTo>
                  <a:lnTo>
                    <a:pt x="742" y="242"/>
                  </a:lnTo>
                  <a:lnTo>
                    <a:pt x="738" y="242"/>
                  </a:lnTo>
                  <a:lnTo>
                    <a:pt x="734" y="238"/>
                  </a:lnTo>
                  <a:lnTo>
                    <a:pt x="730" y="234"/>
                  </a:lnTo>
                  <a:lnTo>
                    <a:pt x="726" y="234"/>
                  </a:lnTo>
                  <a:lnTo>
                    <a:pt x="726" y="230"/>
                  </a:lnTo>
                  <a:lnTo>
                    <a:pt x="722" y="230"/>
                  </a:lnTo>
                  <a:lnTo>
                    <a:pt x="718" y="230"/>
                  </a:lnTo>
                  <a:lnTo>
                    <a:pt x="716" y="230"/>
                  </a:lnTo>
                  <a:lnTo>
                    <a:pt x="718" y="230"/>
                  </a:lnTo>
                  <a:lnTo>
                    <a:pt x="722" y="230"/>
                  </a:lnTo>
                  <a:lnTo>
                    <a:pt x="722" y="234"/>
                  </a:lnTo>
                  <a:lnTo>
                    <a:pt x="726" y="234"/>
                  </a:lnTo>
                  <a:lnTo>
                    <a:pt x="730" y="234"/>
                  </a:lnTo>
                  <a:lnTo>
                    <a:pt x="726" y="234"/>
                  </a:lnTo>
                  <a:lnTo>
                    <a:pt x="722" y="234"/>
                  </a:lnTo>
                  <a:lnTo>
                    <a:pt x="718" y="234"/>
                  </a:lnTo>
                  <a:lnTo>
                    <a:pt x="716" y="234"/>
                  </a:lnTo>
                  <a:lnTo>
                    <a:pt x="718" y="234"/>
                  </a:lnTo>
                  <a:lnTo>
                    <a:pt x="722" y="234"/>
                  </a:lnTo>
                  <a:lnTo>
                    <a:pt x="726" y="234"/>
                  </a:lnTo>
                  <a:lnTo>
                    <a:pt x="730" y="238"/>
                  </a:lnTo>
                  <a:lnTo>
                    <a:pt x="734" y="238"/>
                  </a:lnTo>
                  <a:lnTo>
                    <a:pt x="738" y="242"/>
                  </a:lnTo>
                  <a:lnTo>
                    <a:pt x="742" y="242"/>
                  </a:lnTo>
                  <a:lnTo>
                    <a:pt x="742" y="246"/>
                  </a:lnTo>
                  <a:lnTo>
                    <a:pt x="738" y="246"/>
                  </a:lnTo>
                  <a:lnTo>
                    <a:pt x="734" y="246"/>
                  </a:lnTo>
                  <a:lnTo>
                    <a:pt x="730" y="246"/>
                  </a:lnTo>
                  <a:lnTo>
                    <a:pt x="730" y="250"/>
                  </a:lnTo>
                  <a:lnTo>
                    <a:pt x="726" y="250"/>
                  </a:lnTo>
                  <a:lnTo>
                    <a:pt x="722" y="250"/>
                  </a:lnTo>
                  <a:lnTo>
                    <a:pt x="722" y="246"/>
                  </a:lnTo>
                  <a:lnTo>
                    <a:pt x="718" y="246"/>
                  </a:lnTo>
                  <a:lnTo>
                    <a:pt x="716" y="246"/>
                  </a:lnTo>
                  <a:lnTo>
                    <a:pt x="716" y="242"/>
                  </a:lnTo>
                  <a:lnTo>
                    <a:pt x="716" y="246"/>
                  </a:lnTo>
                  <a:lnTo>
                    <a:pt x="718" y="246"/>
                  </a:lnTo>
                  <a:lnTo>
                    <a:pt x="722" y="246"/>
                  </a:lnTo>
                  <a:lnTo>
                    <a:pt x="722" y="250"/>
                  </a:lnTo>
                  <a:lnTo>
                    <a:pt x="726" y="250"/>
                  </a:lnTo>
                  <a:lnTo>
                    <a:pt x="730" y="250"/>
                  </a:lnTo>
                  <a:lnTo>
                    <a:pt x="730" y="246"/>
                  </a:lnTo>
                  <a:lnTo>
                    <a:pt x="734" y="246"/>
                  </a:lnTo>
                  <a:lnTo>
                    <a:pt x="738" y="246"/>
                  </a:lnTo>
                  <a:lnTo>
                    <a:pt x="742" y="246"/>
                  </a:lnTo>
                  <a:lnTo>
                    <a:pt x="742" y="250"/>
                  </a:lnTo>
                  <a:lnTo>
                    <a:pt x="738" y="254"/>
                  </a:lnTo>
                  <a:lnTo>
                    <a:pt x="742" y="254"/>
                  </a:lnTo>
                  <a:lnTo>
                    <a:pt x="742" y="256"/>
                  </a:lnTo>
                  <a:lnTo>
                    <a:pt x="738" y="256"/>
                  </a:lnTo>
                  <a:lnTo>
                    <a:pt x="734" y="256"/>
                  </a:lnTo>
                  <a:lnTo>
                    <a:pt x="738" y="256"/>
                  </a:lnTo>
                  <a:lnTo>
                    <a:pt x="742" y="256"/>
                  </a:lnTo>
                  <a:lnTo>
                    <a:pt x="744" y="256"/>
                  </a:lnTo>
                  <a:lnTo>
                    <a:pt x="748" y="256"/>
                  </a:lnTo>
                  <a:lnTo>
                    <a:pt x="752" y="260"/>
                  </a:lnTo>
                  <a:lnTo>
                    <a:pt x="756" y="256"/>
                  </a:lnTo>
                  <a:lnTo>
                    <a:pt x="760" y="256"/>
                  </a:lnTo>
                  <a:lnTo>
                    <a:pt x="760" y="260"/>
                  </a:lnTo>
                  <a:lnTo>
                    <a:pt x="764" y="260"/>
                  </a:lnTo>
                  <a:lnTo>
                    <a:pt x="764" y="264"/>
                  </a:lnTo>
                  <a:lnTo>
                    <a:pt x="760" y="264"/>
                  </a:lnTo>
                  <a:lnTo>
                    <a:pt x="760" y="268"/>
                  </a:lnTo>
                  <a:lnTo>
                    <a:pt x="756" y="268"/>
                  </a:lnTo>
                  <a:lnTo>
                    <a:pt x="752" y="268"/>
                  </a:lnTo>
                  <a:lnTo>
                    <a:pt x="748" y="268"/>
                  </a:lnTo>
                  <a:lnTo>
                    <a:pt x="744" y="268"/>
                  </a:lnTo>
                  <a:lnTo>
                    <a:pt x="744" y="264"/>
                  </a:lnTo>
                  <a:lnTo>
                    <a:pt x="742" y="264"/>
                  </a:lnTo>
                  <a:lnTo>
                    <a:pt x="738" y="264"/>
                  </a:lnTo>
                  <a:lnTo>
                    <a:pt x="734" y="264"/>
                  </a:lnTo>
                  <a:lnTo>
                    <a:pt x="730" y="264"/>
                  </a:lnTo>
                  <a:lnTo>
                    <a:pt x="726" y="264"/>
                  </a:lnTo>
                  <a:lnTo>
                    <a:pt x="722" y="264"/>
                  </a:lnTo>
                  <a:lnTo>
                    <a:pt x="722" y="260"/>
                  </a:lnTo>
                  <a:lnTo>
                    <a:pt x="718" y="260"/>
                  </a:lnTo>
                  <a:lnTo>
                    <a:pt x="722" y="260"/>
                  </a:lnTo>
                  <a:lnTo>
                    <a:pt x="722" y="264"/>
                  </a:lnTo>
                  <a:lnTo>
                    <a:pt x="722" y="268"/>
                  </a:lnTo>
                  <a:lnTo>
                    <a:pt x="718" y="268"/>
                  </a:lnTo>
                  <a:lnTo>
                    <a:pt x="716" y="268"/>
                  </a:lnTo>
                  <a:lnTo>
                    <a:pt x="718" y="268"/>
                  </a:lnTo>
                  <a:lnTo>
                    <a:pt x="718" y="272"/>
                  </a:lnTo>
                  <a:lnTo>
                    <a:pt x="716" y="272"/>
                  </a:lnTo>
                  <a:lnTo>
                    <a:pt x="718" y="276"/>
                  </a:lnTo>
                  <a:lnTo>
                    <a:pt x="722" y="276"/>
                  </a:lnTo>
                  <a:lnTo>
                    <a:pt x="722" y="280"/>
                  </a:lnTo>
                  <a:lnTo>
                    <a:pt x="722" y="284"/>
                  </a:lnTo>
                  <a:lnTo>
                    <a:pt x="726" y="284"/>
                  </a:lnTo>
                  <a:lnTo>
                    <a:pt x="722" y="280"/>
                  </a:lnTo>
                  <a:lnTo>
                    <a:pt x="722" y="276"/>
                  </a:lnTo>
                  <a:lnTo>
                    <a:pt x="726" y="272"/>
                  </a:lnTo>
                  <a:lnTo>
                    <a:pt x="726" y="276"/>
                  </a:lnTo>
                  <a:lnTo>
                    <a:pt x="730" y="276"/>
                  </a:lnTo>
                  <a:lnTo>
                    <a:pt x="734" y="276"/>
                  </a:lnTo>
                  <a:lnTo>
                    <a:pt x="738" y="280"/>
                  </a:lnTo>
                  <a:lnTo>
                    <a:pt x="742" y="280"/>
                  </a:lnTo>
                  <a:lnTo>
                    <a:pt x="744" y="280"/>
                  </a:lnTo>
                  <a:lnTo>
                    <a:pt x="744" y="284"/>
                  </a:lnTo>
                  <a:lnTo>
                    <a:pt x="742" y="284"/>
                  </a:lnTo>
                  <a:lnTo>
                    <a:pt x="742" y="286"/>
                  </a:lnTo>
                  <a:lnTo>
                    <a:pt x="744" y="286"/>
                  </a:lnTo>
                  <a:lnTo>
                    <a:pt x="742" y="290"/>
                  </a:lnTo>
                  <a:lnTo>
                    <a:pt x="738" y="290"/>
                  </a:lnTo>
                  <a:lnTo>
                    <a:pt x="734" y="290"/>
                  </a:lnTo>
                  <a:lnTo>
                    <a:pt x="730" y="290"/>
                  </a:lnTo>
                  <a:lnTo>
                    <a:pt x="726" y="290"/>
                  </a:lnTo>
                  <a:lnTo>
                    <a:pt x="722" y="290"/>
                  </a:lnTo>
                  <a:lnTo>
                    <a:pt x="722" y="294"/>
                  </a:lnTo>
                  <a:lnTo>
                    <a:pt x="718" y="294"/>
                  </a:lnTo>
                  <a:lnTo>
                    <a:pt x="716" y="294"/>
                  </a:lnTo>
                  <a:lnTo>
                    <a:pt x="712" y="294"/>
                  </a:lnTo>
                  <a:lnTo>
                    <a:pt x="708" y="294"/>
                  </a:lnTo>
                  <a:lnTo>
                    <a:pt x="704" y="294"/>
                  </a:lnTo>
                  <a:lnTo>
                    <a:pt x="704" y="290"/>
                  </a:lnTo>
                  <a:lnTo>
                    <a:pt x="700" y="290"/>
                  </a:lnTo>
                  <a:lnTo>
                    <a:pt x="696" y="290"/>
                  </a:lnTo>
                  <a:lnTo>
                    <a:pt x="696" y="286"/>
                  </a:lnTo>
                  <a:lnTo>
                    <a:pt x="692" y="286"/>
                  </a:lnTo>
                  <a:lnTo>
                    <a:pt x="692" y="284"/>
                  </a:lnTo>
                  <a:lnTo>
                    <a:pt x="696" y="284"/>
                  </a:lnTo>
                  <a:lnTo>
                    <a:pt x="700" y="284"/>
                  </a:lnTo>
                  <a:lnTo>
                    <a:pt x="704" y="286"/>
                  </a:lnTo>
                  <a:lnTo>
                    <a:pt x="708" y="286"/>
                  </a:lnTo>
                  <a:lnTo>
                    <a:pt x="712" y="286"/>
                  </a:lnTo>
                  <a:lnTo>
                    <a:pt x="716" y="286"/>
                  </a:lnTo>
                  <a:lnTo>
                    <a:pt x="718" y="286"/>
                  </a:lnTo>
                  <a:lnTo>
                    <a:pt x="716" y="286"/>
                  </a:lnTo>
                  <a:lnTo>
                    <a:pt x="712" y="286"/>
                  </a:lnTo>
                  <a:lnTo>
                    <a:pt x="708" y="286"/>
                  </a:lnTo>
                  <a:lnTo>
                    <a:pt x="704" y="284"/>
                  </a:lnTo>
                  <a:lnTo>
                    <a:pt x="700" y="284"/>
                  </a:lnTo>
                  <a:lnTo>
                    <a:pt x="696" y="284"/>
                  </a:lnTo>
                  <a:lnTo>
                    <a:pt x="692" y="284"/>
                  </a:lnTo>
                  <a:lnTo>
                    <a:pt x="692" y="280"/>
                  </a:lnTo>
                  <a:lnTo>
                    <a:pt x="688" y="280"/>
                  </a:lnTo>
                  <a:lnTo>
                    <a:pt x="688" y="284"/>
                  </a:lnTo>
                  <a:lnTo>
                    <a:pt x="686" y="284"/>
                  </a:lnTo>
                  <a:lnTo>
                    <a:pt x="686" y="286"/>
                  </a:lnTo>
                  <a:lnTo>
                    <a:pt x="682" y="286"/>
                  </a:lnTo>
                  <a:lnTo>
                    <a:pt x="678" y="286"/>
                  </a:lnTo>
                  <a:lnTo>
                    <a:pt x="678" y="284"/>
                  </a:lnTo>
                  <a:lnTo>
                    <a:pt x="674" y="284"/>
                  </a:lnTo>
                  <a:lnTo>
                    <a:pt x="674" y="280"/>
                  </a:lnTo>
                  <a:lnTo>
                    <a:pt x="670" y="280"/>
                  </a:lnTo>
                  <a:lnTo>
                    <a:pt x="670" y="276"/>
                  </a:lnTo>
                  <a:lnTo>
                    <a:pt x="666" y="276"/>
                  </a:lnTo>
                  <a:lnTo>
                    <a:pt x="666" y="280"/>
                  </a:lnTo>
                  <a:lnTo>
                    <a:pt x="670" y="280"/>
                  </a:lnTo>
                  <a:lnTo>
                    <a:pt x="674" y="284"/>
                  </a:lnTo>
                  <a:lnTo>
                    <a:pt x="678" y="284"/>
                  </a:lnTo>
                  <a:lnTo>
                    <a:pt x="678" y="286"/>
                  </a:lnTo>
                  <a:lnTo>
                    <a:pt x="682" y="286"/>
                  </a:lnTo>
                  <a:lnTo>
                    <a:pt x="682" y="290"/>
                  </a:lnTo>
                  <a:lnTo>
                    <a:pt x="678" y="290"/>
                  </a:lnTo>
                  <a:lnTo>
                    <a:pt x="674" y="290"/>
                  </a:lnTo>
                  <a:lnTo>
                    <a:pt x="670" y="290"/>
                  </a:lnTo>
                  <a:lnTo>
                    <a:pt x="670" y="294"/>
                  </a:lnTo>
                  <a:lnTo>
                    <a:pt x="666" y="294"/>
                  </a:lnTo>
                  <a:lnTo>
                    <a:pt x="662" y="294"/>
                  </a:lnTo>
                  <a:lnTo>
                    <a:pt x="660" y="294"/>
                  </a:lnTo>
                  <a:lnTo>
                    <a:pt x="656" y="294"/>
                  </a:lnTo>
                  <a:lnTo>
                    <a:pt x="652" y="294"/>
                  </a:lnTo>
                  <a:lnTo>
                    <a:pt x="652" y="290"/>
                  </a:lnTo>
                  <a:lnTo>
                    <a:pt x="648" y="290"/>
                  </a:lnTo>
                  <a:lnTo>
                    <a:pt x="644" y="290"/>
                  </a:lnTo>
                  <a:lnTo>
                    <a:pt x="648" y="294"/>
                  </a:lnTo>
                  <a:lnTo>
                    <a:pt x="652" y="294"/>
                  </a:lnTo>
                  <a:lnTo>
                    <a:pt x="656" y="294"/>
                  </a:lnTo>
                  <a:lnTo>
                    <a:pt x="660" y="294"/>
                  </a:lnTo>
                  <a:lnTo>
                    <a:pt x="656" y="294"/>
                  </a:lnTo>
                  <a:lnTo>
                    <a:pt x="656" y="298"/>
                  </a:lnTo>
                  <a:lnTo>
                    <a:pt x="652" y="298"/>
                  </a:lnTo>
                  <a:lnTo>
                    <a:pt x="648" y="298"/>
                  </a:lnTo>
                  <a:lnTo>
                    <a:pt x="644" y="298"/>
                  </a:lnTo>
                  <a:lnTo>
                    <a:pt x="640" y="298"/>
                  </a:lnTo>
                  <a:lnTo>
                    <a:pt x="644" y="298"/>
                  </a:lnTo>
                  <a:lnTo>
                    <a:pt x="644" y="302"/>
                  </a:lnTo>
                  <a:lnTo>
                    <a:pt x="644" y="306"/>
                  </a:lnTo>
                  <a:lnTo>
                    <a:pt x="644" y="302"/>
                  </a:lnTo>
                  <a:lnTo>
                    <a:pt x="644" y="298"/>
                  </a:lnTo>
                  <a:lnTo>
                    <a:pt x="648" y="298"/>
                  </a:lnTo>
                  <a:lnTo>
                    <a:pt x="652" y="298"/>
                  </a:lnTo>
                  <a:lnTo>
                    <a:pt x="656" y="298"/>
                  </a:lnTo>
                  <a:lnTo>
                    <a:pt x="660" y="298"/>
                  </a:lnTo>
                  <a:lnTo>
                    <a:pt x="662" y="298"/>
                  </a:lnTo>
                  <a:lnTo>
                    <a:pt x="666" y="298"/>
                  </a:lnTo>
                  <a:lnTo>
                    <a:pt x="670" y="298"/>
                  </a:lnTo>
                  <a:lnTo>
                    <a:pt x="674" y="298"/>
                  </a:lnTo>
                  <a:lnTo>
                    <a:pt x="674" y="302"/>
                  </a:lnTo>
                  <a:lnTo>
                    <a:pt x="678" y="298"/>
                  </a:lnTo>
                  <a:lnTo>
                    <a:pt x="678" y="302"/>
                  </a:lnTo>
                  <a:lnTo>
                    <a:pt x="678" y="306"/>
                  </a:lnTo>
                  <a:lnTo>
                    <a:pt x="674" y="306"/>
                  </a:lnTo>
                  <a:lnTo>
                    <a:pt x="670" y="306"/>
                  </a:lnTo>
                  <a:lnTo>
                    <a:pt x="666" y="306"/>
                  </a:lnTo>
                  <a:lnTo>
                    <a:pt x="662" y="310"/>
                  </a:lnTo>
                  <a:lnTo>
                    <a:pt x="660" y="310"/>
                  </a:lnTo>
                  <a:lnTo>
                    <a:pt x="656" y="306"/>
                  </a:lnTo>
                  <a:lnTo>
                    <a:pt x="652" y="306"/>
                  </a:lnTo>
                  <a:lnTo>
                    <a:pt x="648" y="306"/>
                  </a:lnTo>
                  <a:lnTo>
                    <a:pt x="644" y="306"/>
                  </a:lnTo>
                  <a:lnTo>
                    <a:pt x="648" y="306"/>
                  </a:lnTo>
                  <a:lnTo>
                    <a:pt x="652" y="306"/>
                  </a:lnTo>
                  <a:lnTo>
                    <a:pt x="656" y="306"/>
                  </a:lnTo>
                  <a:lnTo>
                    <a:pt x="660" y="310"/>
                  </a:lnTo>
                  <a:lnTo>
                    <a:pt x="656" y="310"/>
                  </a:lnTo>
                  <a:lnTo>
                    <a:pt x="652" y="310"/>
                  </a:lnTo>
                  <a:lnTo>
                    <a:pt x="656" y="310"/>
                  </a:lnTo>
                  <a:lnTo>
                    <a:pt x="660" y="310"/>
                  </a:lnTo>
                  <a:lnTo>
                    <a:pt x="660" y="314"/>
                  </a:lnTo>
                  <a:lnTo>
                    <a:pt x="660" y="310"/>
                  </a:lnTo>
                  <a:lnTo>
                    <a:pt x="662" y="310"/>
                  </a:lnTo>
                  <a:lnTo>
                    <a:pt x="666" y="310"/>
                  </a:lnTo>
                  <a:lnTo>
                    <a:pt x="670" y="306"/>
                  </a:lnTo>
                  <a:lnTo>
                    <a:pt x="674" y="310"/>
                  </a:lnTo>
                  <a:lnTo>
                    <a:pt x="678" y="310"/>
                  </a:lnTo>
                  <a:lnTo>
                    <a:pt x="682" y="310"/>
                  </a:lnTo>
                  <a:lnTo>
                    <a:pt x="682" y="314"/>
                  </a:lnTo>
                  <a:lnTo>
                    <a:pt x="686" y="314"/>
                  </a:lnTo>
                  <a:lnTo>
                    <a:pt x="682" y="316"/>
                  </a:lnTo>
                  <a:lnTo>
                    <a:pt x="678" y="316"/>
                  </a:lnTo>
                  <a:lnTo>
                    <a:pt x="674" y="316"/>
                  </a:lnTo>
                  <a:lnTo>
                    <a:pt x="670" y="316"/>
                  </a:lnTo>
                  <a:lnTo>
                    <a:pt x="666" y="316"/>
                  </a:lnTo>
                  <a:lnTo>
                    <a:pt x="670" y="316"/>
                  </a:lnTo>
                  <a:lnTo>
                    <a:pt x="674" y="316"/>
                  </a:lnTo>
                  <a:lnTo>
                    <a:pt x="674" y="320"/>
                  </a:lnTo>
                  <a:lnTo>
                    <a:pt x="670" y="320"/>
                  </a:lnTo>
                  <a:lnTo>
                    <a:pt x="670" y="324"/>
                  </a:lnTo>
                  <a:lnTo>
                    <a:pt x="674" y="324"/>
                  </a:lnTo>
                  <a:lnTo>
                    <a:pt x="674" y="320"/>
                  </a:lnTo>
                  <a:lnTo>
                    <a:pt x="678" y="320"/>
                  </a:lnTo>
                  <a:lnTo>
                    <a:pt x="678" y="316"/>
                  </a:lnTo>
                  <a:lnTo>
                    <a:pt x="682" y="316"/>
                  </a:lnTo>
                  <a:lnTo>
                    <a:pt x="686" y="316"/>
                  </a:lnTo>
                  <a:lnTo>
                    <a:pt x="686" y="320"/>
                  </a:lnTo>
                  <a:lnTo>
                    <a:pt x="688" y="320"/>
                  </a:lnTo>
                  <a:lnTo>
                    <a:pt x="692" y="320"/>
                  </a:lnTo>
                  <a:lnTo>
                    <a:pt x="696" y="320"/>
                  </a:lnTo>
                  <a:lnTo>
                    <a:pt x="696" y="324"/>
                  </a:lnTo>
                  <a:lnTo>
                    <a:pt x="700" y="324"/>
                  </a:lnTo>
                  <a:lnTo>
                    <a:pt x="704" y="324"/>
                  </a:lnTo>
                  <a:lnTo>
                    <a:pt x="704" y="328"/>
                  </a:lnTo>
                  <a:lnTo>
                    <a:pt x="708" y="328"/>
                  </a:lnTo>
                  <a:lnTo>
                    <a:pt x="712" y="328"/>
                  </a:lnTo>
                  <a:lnTo>
                    <a:pt x="712" y="332"/>
                  </a:lnTo>
                  <a:lnTo>
                    <a:pt x="716" y="332"/>
                  </a:lnTo>
                  <a:lnTo>
                    <a:pt x="712" y="332"/>
                  </a:lnTo>
                  <a:lnTo>
                    <a:pt x="712" y="336"/>
                  </a:lnTo>
                  <a:lnTo>
                    <a:pt x="708" y="336"/>
                  </a:lnTo>
                  <a:lnTo>
                    <a:pt x="704" y="336"/>
                  </a:lnTo>
                  <a:lnTo>
                    <a:pt x="704" y="340"/>
                  </a:lnTo>
                  <a:lnTo>
                    <a:pt x="708" y="340"/>
                  </a:lnTo>
                  <a:lnTo>
                    <a:pt x="708" y="336"/>
                  </a:lnTo>
                  <a:lnTo>
                    <a:pt x="712" y="336"/>
                  </a:lnTo>
                  <a:lnTo>
                    <a:pt x="716" y="336"/>
                  </a:lnTo>
                  <a:lnTo>
                    <a:pt x="712" y="336"/>
                  </a:lnTo>
                  <a:lnTo>
                    <a:pt x="712" y="340"/>
                  </a:lnTo>
                  <a:lnTo>
                    <a:pt x="716" y="340"/>
                  </a:lnTo>
                  <a:lnTo>
                    <a:pt x="716" y="336"/>
                  </a:lnTo>
                  <a:lnTo>
                    <a:pt x="718" y="336"/>
                  </a:lnTo>
                  <a:lnTo>
                    <a:pt x="722" y="336"/>
                  </a:lnTo>
                  <a:lnTo>
                    <a:pt x="718" y="336"/>
                  </a:lnTo>
                  <a:lnTo>
                    <a:pt x="718" y="340"/>
                  </a:lnTo>
                  <a:lnTo>
                    <a:pt x="716" y="340"/>
                  </a:lnTo>
                  <a:lnTo>
                    <a:pt x="712" y="342"/>
                  </a:lnTo>
                  <a:lnTo>
                    <a:pt x="716" y="342"/>
                  </a:lnTo>
                  <a:lnTo>
                    <a:pt x="716" y="346"/>
                  </a:lnTo>
                  <a:lnTo>
                    <a:pt x="716" y="342"/>
                  </a:lnTo>
                  <a:lnTo>
                    <a:pt x="718" y="342"/>
                  </a:lnTo>
                  <a:lnTo>
                    <a:pt x="722" y="342"/>
                  </a:lnTo>
                  <a:lnTo>
                    <a:pt x="726" y="342"/>
                  </a:lnTo>
                  <a:lnTo>
                    <a:pt x="722" y="342"/>
                  </a:lnTo>
                  <a:lnTo>
                    <a:pt x="722" y="346"/>
                  </a:lnTo>
                  <a:lnTo>
                    <a:pt x="726" y="346"/>
                  </a:lnTo>
                  <a:lnTo>
                    <a:pt x="722" y="346"/>
                  </a:lnTo>
                  <a:lnTo>
                    <a:pt x="726" y="346"/>
                  </a:lnTo>
                  <a:lnTo>
                    <a:pt x="726" y="350"/>
                  </a:lnTo>
                  <a:lnTo>
                    <a:pt x="722" y="350"/>
                  </a:lnTo>
                  <a:lnTo>
                    <a:pt x="722" y="354"/>
                  </a:lnTo>
                  <a:lnTo>
                    <a:pt x="718" y="354"/>
                  </a:lnTo>
                  <a:lnTo>
                    <a:pt x="716" y="354"/>
                  </a:lnTo>
                  <a:lnTo>
                    <a:pt x="718" y="354"/>
                  </a:lnTo>
                  <a:lnTo>
                    <a:pt x="722" y="354"/>
                  </a:lnTo>
                  <a:lnTo>
                    <a:pt x="726" y="354"/>
                  </a:lnTo>
                  <a:lnTo>
                    <a:pt x="726" y="358"/>
                  </a:lnTo>
                  <a:lnTo>
                    <a:pt x="722" y="358"/>
                  </a:lnTo>
                  <a:lnTo>
                    <a:pt x="722" y="362"/>
                  </a:lnTo>
                  <a:lnTo>
                    <a:pt x="722" y="358"/>
                  </a:lnTo>
                  <a:lnTo>
                    <a:pt x="722" y="362"/>
                  </a:lnTo>
                  <a:lnTo>
                    <a:pt x="726" y="362"/>
                  </a:lnTo>
                  <a:lnTo>
                    <a:pt x="726" y="358"/>
                  </a:lnTo>
                  <a:lnTo>
                    <a:pt x="726" y="362"/>
                  </a:lnTo>
                  <a:lnTo>
                    <a:pt x="722" y="362"/>
                  </a:lnTo>
                  <a:lnTo>
                    <a:pt x="726" y="362"/>
                  </a:lnTo>
                  <a:lnTo>
                    <a:pt x="722" y="366"/>
                  </a:lnTo>
                  <a:lnTo>
                    <a:pt x="726" y="366"/>
                  </a:lnTo>
                  <a:lnTo>
                    <a:pt x="730" y="366"/>
                  </a:lnTo>
                  <a:lnTo>
                    <a:pt x="726" y="370"/>
                  </a:lnTo>
                  <a:lnTo>
                    <a:pt x="722" y="370"/>
                  </a:lnTo>
                  <a:lnTo>
                    <a:pt x="718" y="370"/>
                  </a:lnTo>
                  <a:lnTo>
                    <a:pt x="716" y="370"/>
                  </a:lnTo>
                  <a:lnTo>
                    <a:pt x="716" y="366"/>
                  </a:lnTo>
                  <a:lnTo>
                    <a:pt x="716" y="362"/>
                  </a:lnTo>
                  <a:lnTo>
                    <a:pt x="716" y="358"/>
                  </a:lnTo>
                  <a:lnTo>
                    <a:pt x="712" y="358"/>
                  </a:lnTo>
                  <a:lnTo>
                    <a:pt x="712" y="362"/>
                  </a:lnTo>
                  <a:lnTo>
                    <a:pt x="712" y="366"/>
                  </a:lnTo>
                  <a:lnTo>
                    <a:pt x="712" y="370"/>
                  </a:lnTo>
                  <a:lnTo>
                    <a:pt x="708" y="370"/>
                  </a:lnTo>
                  <a:lnTo>
                    <a:pt x="704" y="370"/>
                  </a:lnTo>
                  <a:lnTo>
                    <a:pt x="700" y="370"/>
                  </a:lnTo>
                  <a:lnTo>
                    <a:pt x="696" y="366"/>
                  </a:lnTo>
                  <a:lnTo>
                    <a:pt x="692" y="366"/>
                  </a:lnTo>
                  <a:lnTo>
                    <a:pt x="692" y="362"/>
                  </a:lnTo>
                  <a:lnTo>
                    <a:pt x="688" y="362"/>
                  </a:lnTo>
                  <a:lnTo>
                    <a:pt x="688" y="358"/>
                  </a:lnTo>
                  <a:lnTo>
                    <a:pt x="688" y="354"/>
                  </a:lnTo>
                  <a:lnTo>
                    <a:pt x="688" y="350"/>
                  </a:lnTo>
                  <a:lnTo>
                    <a:pt x="686" y="350"/>
                  </a:lnTo>
                  <a:lnTo>
                    <a:pt x="682" y="346"/>
                  </a:lnTo>
                  <a:lnTo>
                    <a:pt x="678" y="346"/>
                  </a:lnTo>
                  <a:lnTo>
                    <a:pt x="674" y="346"/>
                  </a:lnTo>
                  <a:lnTo>
                    <a:pt x="674" y="342"/>
                  </a:lnTo>
                  <a:lnTo>
                    <a:pt x="670" y="342"/>
                  </a:lnTo>
                  <a:lnTo>
                    <a:pt x="670" y="340"/>
                  </a:lnTo>
                  <a:lnTo>
                    <a:pt x="666" y="340"/>
                  </a:lnTo>
                  <a:lnTo>
                    <a:pt x="660" y="340"/>
                  </a:lnTo>
                  <a:lnTo>
                    <a:pt x="656" y="340"/>
                  </a:lnTo>
                  <a:lnTo>
                    <a:pt x="652" y="340"/>
                  </a:lnTo>
                  <a:lnTo>
                    <a:pt x="648" y="336"/>
                  </a:lnTo>
                  <a:lnTo>
                    <a:pt x="644" y="336"/>
                  </a:lnTo>
                  <a:lnTo>
                    <a:pt x="644" y="332"/>
                  </a:lnTo>
                  <a:lnTo>
                    <a:pt x="640" y="332"/>
                  </a:lnTo>
                  <a:lnTo>
                    <a:pt x="640" y="328"/>
                  </a:lnTo>
                  <a:lnTo>
                    <a:pt x="636" y="328"/>
                  </a:lnTo>
                  <a:lnTo>
                    <a:pt x="632" y="328"/>
                  </a:lnTo>
                  <a:lnTo>
                    <a:pt x="630" y="324"/>
                  </a:lnTo>
                  <a:lnTo>
                    <a:pt x="626" y="324"/>
                  </a:lnTo>
                  <a:lnTo>
                    <a:pt x="626" y="328"/>
                  </a:lnTo>
                  <a:lnTo>
                    <a:pt x="630" y="328"/>
                  </a:lnTo>
                  <a:lnTo>
                    <a:pt x="630" y="332"/>
                  </a:lnTo>
                  <a:lnTo>
                    <a:pt x="632" y="332"/>
                  </a:lnTo>
                  <a:lnTo>
                    <a:pt x="636" y="332"/>
                  </a:lnTo>
                  <a:lnTo>
                    <a:pt x="640" y="336"/>
                  </a:lnTo>
                  <a:lnTo>
                    <a:pt x="644" y="336"/>
                  </a:lnTo>
                  <a:lnTo>
                    <a:pt x="644" y="340"/>
                  </a:lnTo>
                  <a:lnTo>
                    <a:pt x="640" y="340"/>
                  </a:lnTo>
                  <a:lnTo>
                    <a:pt x="636" y="340"/>
                  </a:lnTo>
                  <a:lnTo>
                    <a:pt x="632" y="340"/>
                  </a:lnTo>
                  <a:lnTo>
                    <a:pt x="630" y="340"/>
                  </a:lnTo>
                  <a:lnTo>
                    <a:pt x="632" y="340"/>
                  </a:lnTo>
                  <a:lnTo>
                    <a:pt x="636" y="340"/>
                  </a:lnTo>
                  <a:lnTo>
                    <a:pt x="640" y="340"/>
                  </a:lnTo>
                  <a:lnTo>
                    <a:pt x="644" y="340"/>
                  </a:lnTo>
                  <a:lnTo>
                    <a:pt x="648" y="340"/>
                  </a:lnTo>
                  <a:lnTo>
                    <a:pt x="644" y="340"/>
                  </a:lnTo>
                  <a:lnTo>
                    <a:pt x="644" y="342"/>
                  </a:lnTo>
                  <a:lnTo>
                    <a:pt x="648" y="342"/>
                  </a:lnTo>
                  <a:lnTo>
                    <a:pt x="648" y="340"/>
                  </a:lnTo>
                  <a:lnTo>
                    <a:pt x="652" y="340"/>
                  </a:lnTo>
                  <a:lnTo>
                    <a:pt x="652" y="342"/>
                  </a:lnTo>
                  <a:lnTo>
                    <a:pt x="656" y="342"/>
                  </a:lnTo>
                  <a:lnTo>
                    <a:pt x="660" y="342"/>
                  </a:lnTo>
                  <a:lnTo>
                    <a:pt x="662" y="342"/>
                  </a:lnTo>
                  <a:lnTo>
                    <a:pt x="666" y="342"/>
                  </a:lnTo>
                  <a:lnTo>
                    <a:pt x="670" y="342"/>
                  </a:lnTo>
                  <a:lnTo>
                    <a:pt x="674" y="346"/>
                  </a:lnTo>
                  <a:lnTo>
                    <a:pt x="670" y="350"/>
                  </a:lnTo>
                  <a:lnTo>
                    <a:pt x="670" y="346"/>
                  </a:lnTo>
                  <a:lnTo>
                    <a:pt x="666" y="346"/>
                  </a:lnTo>
                  <a:lnTo>
                    <a:pt x="670" y="350"/>
                  </a:lnTo>
                  <a:lnTo>
                    <a:pt x="662" y="354"/>
                  </a:lnTo>
                  <a:lnTo>
                    <a:pt x="660" y="354"/>
                  </a:lnTo>
                  <a:lnTo>
                    <a:pt x="652" y="358"/>
                  </a:lnTo>
                  <a:lnTo>
                    <a:pt x="652" y="354"/>
                  </a:lnTo>
                  <a:lnTo>
                    <a:pt x="648" y="358"/>
                  </a:lnTo>
                  <a:lnTo>
                    <a:pt x="644" y="358"/>
                  </a:lnTo>
                  <a:lnTo>
                    <a:pt x="644" y="354"/>
                  </a:lnTo>
                  <a:lnTo>
                    <a:pt x="640" y="354"/>
                  </a:lnTo>
                  <a:lnTo>
                    <a:pt x="640" y="350"/>
                  </a:lnTo>
                  <a:lnTo>
                    <a:pt x="636" y="350"/>
                  </a:lnTo>
                  <a:lnTo>
                    <a:pt x="636" y="354"/>
                  </a:lnTo>
                  <a:lnTo>
                    <a:pt x="640" y="354"/>
                  </a:lnTo>
                  <a:lnTo>
                    <a:pt x="640" y="358"/>
                  </a:lnTo>
                  <a:lnTo>
                    <a:pt x="640" y="354"/>
                  </a:lnTo>
                  <a:lnTo>
                    <a:pt x="636" y="354"/>
                  </a:lnTo>
                  <a:lnTo>
                    <a:pt x="632" y="354"/>
                  </a:lnTo>
                  <a:lnTo>
                    <a:pt x="630" y="354"/>
                  </a:lnTo>
                  <a:lnTo>
                    <a:pt x="632" y="354"/>
                  </a:lnTo>
                  <a:lnTo>
                    <a:pt x="632" y="358"/>
                  </a:lnTo>
                  <a:lnTo>
                    <a:pt x="636" y="358"/>
                  </a:lnTo>
                  <a:lnTo>
                    <a:pt x="636" y="362"/>
                  </a:lnTo>
                  <a:lnTo>
                    <a:pt x="632" y="366"/>
                  </a:lnTo>
                  <a:lnTo>
                    <a:pt x="630" y="366"/>
                  </a:lnTo>
                  <a:lnTo>
                    <a:pt x="626" y="366"/>
                  </a:lnTo>
                  <a:lnTo>
                    <a:pt x="622" y="370"/>
                  </a:lnTo>
                  <a:lnTo>
                    <a:pt x="618" y="370"/>
                  </a:lnTo>
                  <a:lnTo>
                    <a:pt x="622" y="370"/>
                  </a:lnTo>
                  <a:lnTo>
                    <a:pt x="626" y="370"/>
                  </a:lnTo>
                  <a:lnTo>
                    <a:pt x="630" y="370"/>
                  </a:lnTo>
                  <a:lnTo>
                    <a:pt x="632" y="366"/>
                  </a:lnTo>
                  <a:lnTo>
                    <a:pt x="632" y="370"/>
                  </a:lnTo>
                  <a:lnTo>
                    <a:pt x="630" y="370"/>
                  </a:lnTo>
                  <a:lnTo>
                    <a:pt x="632" y="370"/>
                  </a:lnTo>
                  <a:lnTo>
                    <a:pt x="636" y="370"/>
                  </a:lnTo>
                  <a:lnTo>
                    <a:pt x="640" y="370"/>
                  </a:lnTo>
                  <a:lnTo>
                    <a:pt x="648" y="370"/>
                  </a:lnTo>
                  <a:lnTo>
                    <a:pt x="652" y="370"/>
                  </a:lnTo>
                  <a:lnTo>
                    <a:pt x="656" y="370"/>
                  </a:lnTo>
                  <a:lnTo>
                    <a:pt x="660" y="370"/>
                  </a:lnTo>
                  <a:lnTo>
                    <a:pt x="660" y="372"/>
                  </a:lnTo>
                  <a:lnTo>
                    <a:pt x="656" y="372"/>
                  </a:lnTo>
                  <a:lnTo>
                    <a:pt x="652" y="372"/>
                  </a:lnTo>
                  <a:lnTo>
                    <a:pt x="648" y="372"/>
                  </a:lnTo>
                  <a:lnTo>
                    <a:pt x="644" y="372"/>
                  </a:lnTo>
                  <a:lnTo>
                    <a:pt x="644" y="376"/>
                  </a:lnTo>
                  <a:lnTo>
                    <a:pt x="640" y="376"/>
                  </a:lnTo>
                  <a:lnTo>
                    <a:pt x="636" y="376"/>
                  </a:lnTo>
                  <a:lnTo>
                    <a:pt x="632" y="376"/>
                  </a:lnTo>
                  <a:lnTo>
                    <a:pt x="630" y="376"/>
                  </a:lnTo>
                  <a:lnTo>
                    <a:pt x="630" y="380"/>
                  </a:lnTo>
                  <a:lnTo>
                    <a:pt x="632" y="376"/>
                  </a:lnTo>
                  <a:lnTo>
                    <a:pt x="632" y="380"/>
                  </a:lnTo>
                  <a:lnTo>
                    <a:pt x="636" y="380"/>
                  </a:lnTo>
                  <a:lnTo>
                    <a:pt x="640" y="380"/>
                  </a:lnTo>
                  <a:lnTo>
                    <a:pt x="644" y="380"/>
                  </a:lnTo>
                  <a:lnTo>
                    <a:pt x="648" y="376"/>
                  </a:lnTo>
                  <a:lnTo>
                    <a:pt x="652" y="372"/>
                  </a:lnTo>
                  <a:lnTo>
                    <a:pt x="656" y="372"/>
                  </a:lnTo>
                  <a:lnTo>
                    <a:pt x="656" y="376"/>
                  </a:lnTo>
                  <a:lnTo>
                    <a:pt x="660" y="376"/>
                  </a:lnTo>
                  <a:lnTo>
                    <a:pt x="662" y="372"/>
                  </a:lnTo>
                  <a:lnTo>
                    <a:pt x="666" y="372"/>
                  </a:lnTo>
                  <a:lnTo>
                    <a:pt x="670" y="372"/>
                  </a:lnTo>
                  <a:lnTo>
                    <a:pt x="674" y="370"/>
                  </a:lnTo>
                  <a:lnTo>
                    <a:pt x="674" y="372"/>
                  </a:lnTo>
                  <a:lnTo>
                    <a:pt x="678" y="372"/>
                  </a:lnTo>
                  <a:lnTo>
                    <a:pt x="678" y="370"/>
                  </a:lnTo>
                  <a:lnTo>
                    <a:pt x="678" y="372"/>
                  </a:lnTo>
                  <a:lnTo>
                    <a:pt x="682" y="372"/>
                  </a:lnTo>
                  <a:lnTo>
                    <a:pt x="686" y="372"/>
                  </a:lnTo>
                  <a:lnTo>
                    <a:pt x="692" y="376"/>
                  </a:lnTo>
                  <a:lnTo>
                    <a:pt x="696" y="376"/>
                  </a:lnTo>
                  <a:lnTo>
                    <a:pt x="700" y="376"/>
                  </a:lnTo>
                  <a:lnTo>
                    <a:pt x="704" y="376"/>
                  </a:lnTo>
                  <a:lnTo>
                    <a:pt x="708" y="376"/>
                  </a:lnTo>
                  <a:lnTo>
                    <a:pt x="712" y="376"/>
                  </a:lnTo>
                  <a:lnTo>
                    <a:pt x="716" y="376"/>
                  </a:lnTo>
                  <a:lnTo>
                    <a:pt x="718" y="376"/>
                  </a:lnTo>
                  <a:lnTo>
                    <a:pt x="718" y="380"/>
                  </a:lnTo>
                  <a:lnTo>
                    <a:pt x="716" y="380"/>
                  </a:lnTo>
                  <a:lnTo>
                    <a:pt x="712" y="380"/>
                  </a:lnTo>
                  <a:lnTo>
                    <a:pt x="708" y="380"/>
                  </a:lnTo>
                  <a:lnTo>
                    <a:pt x="708" y="384"/>
                  </a:lnTo>
                  <a:lnTo>
                    <a:pt x="712" y="384"/>
                  </a:lnTo>
                  <a:lnTo>
                    <a:pt x="708" y="384"/>
                  </a:lnTo>
                  <a:lnTo>
                    <a:pt x="708" y="380"/>
                  </a:lnTo>
                  <a:lnTo>
                    <a:pt x="704" y="380"/>
                  </a:lnTo>
                  <a:lnTo>
                    <a:pt x="704" y="384"/>
                  </a:lnTo>
                  <a:lnTo>
                    <a:pt x="708" y="384"/>
                  </a:lnTo>
                  <a:lnTo>
                    <a:pt x="704" y="384"/>
                  </a:lnTo>
                  <a:lnTo>
                    <a:pt x="708" y="384"/>
                  </a:lnTo>
                  <a:lnTo>
                    <a:pt x="708" y="388"/>
                  </a:lnTo>
                  <a:lnTo>
                    <a:pt x="704" y="388"/>
                  </a:lnTo>
                  <a:lnTo>
                    <a:pt x="704" y="384"/>
                  </a:lnTo>
                  <a:lnTo>
                    <a:pt x="700" y="384"/>
                  </a:lnTo>
                  <a:lnTo>
                    <a:pt x="704" y="384"/>
                  </a:lnTo>
                  <a:lnTo>
                    <a:pt x="704" y="388"/>
                  </a:lnTo>
                  <a:lnTo>
                    <a:pt x="700" y="388"/>
                  </a:lnTo>
                  <a:lnTo>
                    <a:pt x="696" y="388"/>
                  </a:lnTo>
                  <a:lnTo>
                    <a:pt x="692" y="388"/>
                  </a:lnTo>
                  <a:lnTo>
                    <a:pt x="696" y="388"/>
                  </a:lnTo>
                  <a:lnTo>
                    <a:pt x="700" y="388"/>
                  </a:lnTo>
                  <a:lnTo>
                    <a:pt x="696" y="392"/>
                  </a:lnTo>
                  <a:lnTo>
                    <a:pt x="692" y="392"/>
                  </a:lnTo>
                  <a:lnTo>
                    <a:pt x="688" y="392"/>
                  </a:lnTo>
                  <a:lnTo>
                    <a:pt x="692" y="392"/>
                  </a:lnTo>
                  <a:lnTo>
                    <a:pt x="688" y="396"/>
                  </a:lnTo>
                  <a:lnTo>
                    <a:pt x="686" y="396"/>
                  </a:lnTo>
                  <a:lnTo>
                    <a:pt x="682" y="396"/>
                  </a:lnTo>
                  <a:lnTo>
                    <a:pt x="686" y="398"/>
                  </a:lnTo>
                  <a:lnTo>
                    <a:pt x="682" y="398"/>
                  </a:lnTo>
                  <a:lnTo>
                    <a:pt x="678" y="398"/>
                  </a:lnTo>
                  <a:lnTo>
                    <a:pt x="674" y="398"/>
                  </a:lnTo>
                  <a:lnTo>
                    <a:pt x="678" y="398"/>
                  </a:lnTo>
                  <a:lnTo>
                    <a:pt x="678" y="402"/>
                  </a:lnTo>
                  <a:lnTo>
                    <a:pt x="674" y="402"/>
                  </a:lnTo>
                  <a:lnTo>
                    <a:pt x="674" y="406"/>
                  </a:lnTo>
                  <a:lnTo>
                    <a:pt x="670" y="402"/>
                  </a:lnTo>
                  <a:lnTo>
                    <a:pt x="670" y="406"/>
                  </a:lnTo>
                  <a:lnTo>
                    <a:pt x="666" y="406"/>
                  </a:lnTo>
                  <a:lnTo>
                    <a:pt x="670" y="406"/>
                  </a:lnTo>
                  <a:lnTo>
                    <a:pt x="670" y="410"/>
                  </a:lnTo>
                  <a:lnTo>
                    <a:pt x="666" y="410"/>
                  </a:lnTo>
                  <a:lnTo>
                    <a:pt x="662" y="410"/>
                  </a:lnTo>
                  <a:lnTo>
                    <a:pt x="660" y="414"/>
                  </a:lnTo>
                  <a:lnTo>
                    <a:pt x="656" y="414"/>
                  </a:lnTo>
                  <a:lnTo>
                    <a:pt x="652" y="414"/>
                  </a:lnTo>
                  <a:lnTo>
                    <a:pt x="648" y="418"/>
                  </a:lnTo>
                  <a:lnTo>
                    <a:pt x="648" y="414"/>
                  </a:lnTo>
                  <a:lnTo>
                    <a:pt x="644" y="414"/>
                  </a:lnTo>
                  <a:lnTo>
                    <a:pt x="644" y="418"/>
                  </a:lnTo>
                  <a:lnTo>
                    <a:pt x="648" y="418"/>
                  </a:lnTo>
                  <a:lnTo>
                    <a:pt x="644" y="418"/>
                  </a:lnTo>
                  <a:lnTo>
                    <a:pt x="640" y="418"/>
                  </a:lnTo>
                  <a:lnTo>
                    <a:pt x="636" y="418"/>
                  </a:lnTo>
                  <a:lnTo>
                    <a:pt x="632" y="422"/>
                  </a:lnTo>
                  <a:lnTo>
                    <a:pt x="630" y="418"/>
                  </a:lnTo>
                  <a:lnTo>
                    <a:pt x="626" y="422"/>
                  </a:lnTo>
                  <a:lnTo>
                    <a:pt x="622" y="422"/>
                  </a:lnTo>
                  <a:lnTo>
                    <a:pt x="618" y="422"/>
                  </a:lnTo>
                  <a:lnTo>
                    <a:pt x="622" y="422"/>
                  </a:lnTo>
                  <a:lnTo>
                    <a:pt x="622" y="426"/>
                  </a:lnTo>
                  <a:lnTo>
                    <a:pt x="618" y="426"/>
                  </a:lnTo>
                  <a:lnTo>
                    <a:pt x="618" y="422"/>
                  </a:lnTo>
                  <a:lnTo>
                    <a:pt x="618" y="426"/>
                  </a:lnTo>
                  <a:lnTo>
                    <a:pt x="614" y="426"/>
                  </a:lnTo>
                  <a:lnTo>
                    <a:pt x="610" y="422"/>
                  </a:lnTo>
                  <a:lnTo>
                    <a:pt x="606" y="422"/>
                  </a:lnTo>
                  <a:lnTo>
                    <a:pt x="604" y="426"/>
                  </a:lnTo>
                  <a:lnTo>
                    <a:pt x="606" y="426"/>
                  </a:lnTo>
                  <a:lnTo>
                    <a:pt x="606" y="428"/>
                  </a:lnTo>
                  <a:lnTo>
                    <a:pt x="604" y="428"/>
                  </a:lnTo>
                  <a:lnTo>
                    <a:pt x="604" y="426"/>
                  </a:lnTo>
                  <a:lnTo>
                    <a:pt x="600" y="426"/>
                  </a:lnTo>
                  <a:lnTo>
                    <a:pt x="596" y="426"/>
                  </a:lnTo>
                  <a:lnTo>
                    <a:pt x="600" y="426"/>
                  </a:lnTo>
                  <a:lnTo>
                    <a:pt x="604" y="428"/>
                  </a:lnTo>
                  <a:lnTo>
                    <a:pt x="600" y="428"/>
                  </a:lnTo>
                  <a:lnTo>
                    <a:pt x="596" y="428"/>
                  </a:lnTo>
                  <a:lnTo>
                    <a:pt x="592" y="428"/>
                  </a:lnTo>
                  <a:lnTo>
                    <a:pt x="588" y="428"/>
                  </a:lnTo>
                  <a:lnTo>
                    <a:pt x="588" y="426"/>
                  </a:lnTo>
                  <a:lnTo>
                    <a:pt x="584" y="428"/>
                  </a:lnTo>
                  <a:lnTo>
                    <a:pt x="588" y="428"/>
                  </a:lnTo>
                  <a:lnTo>
                    <a:pt x="584" y="428"/>
                  </a:lnTo>
                  <a:lnTo>
                    <a:pt x="584" y="426"/>
                  </a:lnTo>
                  <a:lnTo>
                    <a:pt x="580" y="426"/>
                  </a:lnTo>
                  <a:lnTo>
                    <a:pt x="576" y="426"/>
                  </a:lnTo>
                  <a:lnTo>
                    <a:pt x="576" y="422"/>
                  </a:lnTo>
                  <a:lnTo>
                    <a:pt x="574" y="422"/>
                  </a:lnTo>
                  <a:lnTo>
                    <a:pt x="574" y="418"/>
                  </a:lnTo>
                  <a:lnTo>
                    <a:pt x="574" y="414"/>
                  </a:lnTo>
                  <a:lnTo>
                    <a:pt x="574" y="418"/>
                  </a:lnTo>
                  <a:lnTo>
                    <a:pt x="570" y="418"/>
                  </a:lnTo>
                  <a:lnTo>
                    <a:pt x="574" y="418"/>
                  </a:lnTo>
                  <a:lnTo>
                    <a:pt x="574" y="422"/>
                  </a:lnTo>
                  <a:lnTo>
                    <a:pt x="576" y="422"/>
                  </a:lnTo>
                  <a:lnTo>
                    <a:pt x="576" y="426"/>
                  </a:lnTo>
                  <a:lnTo>
                    <a:pt x="574" y="426"/>
                  </a:lnTo>
                  <a:lnTo>
                    <a:pt x="576" y="426"/>
                  </a:lnTo>
                  <a:lnTo>
                    <a:pt x="580" y="428"/>
                  </a:lnTo>
                  <a:lnTo>
                    <a:pt x="576" y="428"/>
                  </a:lnTo>
                  <a:lnTo>
                    <a:pt x="576" y="432"/>
                  </a:lnTo>
                  <a:lnTo>
                    <a:pt x="574" y="432"/>
                  </a:lnTo>
                  <a:lnTo>
                    <a:pt x="570" y="432"/>
                  </a:lnTo>
                  <a:lnTo>
                    <a:pt x="574" y="432"/>
                  </a:lnTo>
                  <a:lnTo>
                    <a:pt x="574" y="436"/>
                  </a:lnTo>
                  <a:lnTo>
                    <a:pt x="570" y="436"/>
                  </a:lnTo>
                  <a:lnTo>
                    <a:pt x="566" y="436"/>
                  </a:lnTo>
                  <a:lnTo>
                    <a:pt x="566" y="440"/>
                  </a:lnTo>
                  <a:lnTo>
                    <a:pt x="562" y="440"/>
                  </a:lnTo>
                  <a:lnTo>
                    <a:pt x="562" y="436"/>
                  </a:lnTo>
                  <a:lnTo>
                    <a:pt x="562" y="440"/>
                  </a:lnTo>
                  <a:lnTo>
                    <a:pt x="566" y="440"/>
                  </a:lnTo>
                  <a:lnTo>
                    <a:pt x="562" y="440"/>
                  </a:lnTo>
                  <a:lnTo>
                    <a:pt x="562" y="444"/>
                  </a:lnTo>
                  <a:lnTo>
                    <a:pt x="562" y="448"/>
                  </a:lnTo>
                  <a:lnTo>
                    <a:pt x="558" y="448"/>
                  </a:lnTo>
                  <a:lnTo>
                    <a:pt x="558" y="452"/>
                  </a:lnTo>
                  <a:lnTo>
                    <a:pt x="554" y="452"/>
                  </a:lnTo>
                  <a:lnTo>
                    <a:pt x="554" y="456"/>
                  </a:lnTo>
                  <a:lnTo>
                    <a:pt x="550" y="456"/>
                  </a:lnTo>
                  <a:lnTo>
                    <a:pt x="550" y="458"/>
                  </a:lnTo>
                  <a:lnTo>
                    <a:pt x="550" y="462"/>
                  </a:lnTo>
                  <a:lnTo>
                    <a:pt x="546" y="466"/>
                  </a:lnTo>
                  <a:lnTo>
                    <a:pt x="546" y="462"/>
                  </a:lnTo>
                  <a:lnTo>
                    <a:pt x="546" y="466"/>
                  </a:lnTo>
                  <a:lnTo>
                    <a:pt x="544" y="466"/>
                  </a:lnTo>
                  <a:lnTo>
                    <a:pt x="544" y="462"/>
                  </a:lnTo>
                  <a:lnTo>
                    <a:pt x="546" y="462"/>
                  </a:lnTo>
                  <a:lnTo>
                    <a:pt x="544" y="462"/>
                  </a:lnTo>
                  <a:lnTo>
                    <a:pt x="544" y="466"/>
                  </a:lnTo>
                  <a:lnTo>
                    <a:pt x="544" y="470"/>
                  </a:lnTo>
                  <a:lnTo>
                    <a:pt x="540" y="470"/>
                  </a:lnTo>
                  <a:lnTo>
                    <a:pt x="540" y="474"/>
                  </a:lnTo>
                  <a:lnTo>
                    <a:pt x="536" y="474"/>
                  </a:lnTo>
                  <a:lnTo>
                    <a:pt x="536" y="470"/>
                  </a:lnTo>
                  <a:lnTo>
                    <a:pt x="532" y="470"/>
                  </a:lnTo>
                  <a:lnTo>
                    <a:pt x="532" y="474"/>
                  </a:lnTo>
                  <a:lnTo>
                    <a:pt x="536" y="474"/>
                  </a:lnTo>
                  <a:lnTo>
                    <a:pt x="532" y="474"/>
                  </a:lnTo>
                  <a:lnTo>
                    <a:pt x="528" y="474"/>
                  </a:lnTo>
                  <a:lnTo>
                    <a:pt x="524" y="470"/>
                  </a:lnTo>
                  <a:lnTo>
                    <a:pt x="528" y="474"/>
                  </a:lnTo>
                  <a:lnTo>
                    <a:pt x="528" y="478"/>
                  </a:lnTo>
                  <a:lnTo>
                    <a:pt x="524" y="478"/>
                  </a:lnTo>
                  <a:lnTo>
                    <a:pt x="524" y="482"/>
                  </a:lnTo>
                  <a:lnTo>
                    <a:pt x="520" y="482"/>
                  </a:lnTo>
                  <a:lnTo>
                    <a:pt x="518" y="482"/>
                  </a:lnTo>
                  <a:lnTo>
                    <a:pt x="518" y="478"/>
                  </a:lnTo>
                  <a:lnTo>
                    <a:pt x="514" y="478"/>
                  </a:lnTo>
                  <a:lnTo>
                    <a:pt x="518" y="478"/>
                  </a:lnTo>
                  <a:lnTo>
                    <a:pt x="514" y="482"/>
                  </a:lnTo>
                  <a:lnTo>
                    <a:pt x="510" y="482"/>
                  </a:lnTo>
                  <a:lnTo>
                    <a:pt x="510" y="484"/>
                  </a:lnTo>
                  <a:lnTo>
                    <a:pt x="506" y="484"/>
                  </a:lnTo>
                  <a:lnTo>
                    <a:pt x="506" y="482"/>
                  </a:lnTo>
                  <a:lnTo>
                    <a:pt x="506" y="478"/>
                  </a:lnTo>
                  <a:lnTo>
                    <a:pt x="506" y="482"/>
                  </a:lnTo>
                  <a:lnTo>
                    <a:pt x="506" y="484"/>
                  </a:lnTo>
                  <a:lnTo>
                    <a:pt x="502" y="484"/>
                  </a:lnTo>
                  <a:lnTo>
                    <a:pt x="502" y="482"/>
                  </a:lnTo>
                  <a:lnTo>
                    <a:pt x="498" y="482"/>
                  </a:lnTo>
                  <a:lnTo>
                    <a:pt x="498" y="478"/>
                  </a:lnTo>
                  <a:lnTo>
                    <a:pt x="502" y="474"/>
                  </a:lnTo>
                  <a:lnTo>
                    <a:pt x="506" y="474"/>
                  </a:lnTo>
                  <a:lnTo>
                    <a:pt x="506" y="470"/>
                  </a:lnTo>
                  <a:lnTo>
                    <a:pt x="502" y="470"/>
                  </a:lnTo>
                  <a:lnTo>
                    <a:pt x="502" y="474"/>
                  </a:lnTo>
                  <a:lnTo>
                    <a:pt x="498" y="474"/>
                  </a:lnTo>
                  <a:lnTo>
                    <a:pt x="498" y="470"/>
                  </a:lnTo>
                  <a:lnTo>
                    <a:pt x="494" y="470"/>
                  </a:lnTo>
                  <a:lnTo>
                    <a:pt x="490" y="470"/>
                  </a:lnTo>
                  <a:lnTo>
                    <a:pt x="494" y="470"/>
                  </a:lnTo>
                  <a:lnTo>
                    <a:pt x="494" y="474"/>
                  </a:lnTo>
                  <a:lnTo>
                    <a:pt x="498" y="474"/>
                  </a:lnTo>
                  <a:lnTo>
                    <a:pt x="494" y="474"/>
                  </a:lnTo>
                  <a:lnTo>
                    <a:pt x="494" y="478"/>
                  </a:lnTo>
                  <a:lnTo>
                    <a:pt x="494" y="482"/>
                  </a:lnTo>
                  <a:lnTo>
                    <a:pt x="490" y="482"/>
                  </a:lnTo>
                  <a:lnTo>
                    <a:pt x="488" y="482"/>
                  </a:lnTo>
                  <a:lnTo>
                    <a:pt x="488" y="478"/>
                  </a:lnTo>
                  <a:lnTo>
                    <a:pt x="488" y="482"/>
                  </a:lnTo>
                  <a:lnTo>
                    <a:pt x="490" y="484"/>
                  </a:lnTo>
                  <a:lnTo>
                    <a:pt x="490" y="488"/>
                  </a:lnTo>
                  <a:lnTo>
                    <a:pt x="488" y="488"/>
                  </a:lnTo>
                  <a:lnTo>
                    <a:pt x="484" y="488"/>
                  </a:lnTo>
                  <a:lnTo>
                    <a:pt x="488" y="488"/>
                  </a:lnTo>
                  <a:lnTo>
                    <a:pt x="484" y="488"/>
                  </a:lnTo>
                  <a:lnTo>
                    <a:pt x="480" y="488"/>
                  </a:lnTo>
                  <a:lnTo>
                    <a:pt x="476" y="488"/>
                  </a:lnTo>
                  <a:lnTo>
                    <a:pt x="476" y="484"/>
                  </a:lnTo>
                  <a:lnTo>
                    <a:pt x="476" y="488"/>
                  </a:lnTo>
                  <a:lnTo>
                    <a:pt x="476" y="492"/>
                  </a:lnTo>
                  <a:lnTo>
                    <a:pt x="472" y="492"/>
                  </a:lnTo>
                  <a:lnTo>
                    <a:pt x="472" y="488"/>
                  </a:lnTo>
                  <a:lnTo>
                    <a:pt x="468" y="488"/>
                  </a:lnTo>
                  <a:lnTo>
                    <a:pt x="468" y="492"/>
                  </a:lnTo>
                  <a:lnTo>
                    <a:pt x="464" y="492"/>
                  </a:lnTo>
                  <a:lnTo>
                    <a:pt x="464" y="488"/>
                  </a:lnTo>
                  <a:lnTo>
                    <a:pt x="462" y="492"/>
                  </a:lnTo>
                  <a:lnTo>
                    <a:pt x="464" y="492"/>
                  </a:lnTo>
                  <a:lnTo>
                    <a:pt x="468" y="492"/>
                  </a:lnTo>
                  <a:lnTo>
                    <a:pt x="468" y="496"/>
                  </a:lnTo>
                  <a:lnTo>
                    <a:pt x="468" y="492"/>
                  </a:lnTo>
                  <a:lnTo>
                    <a:pt x="464" y="496"/>
                  </a:lnTo>
                  <a:lnTo>
                    <a:pt x="468" y="496"/>
                  </a:lnTo>
                  <a:lnTo>
                    <a:pt x="468" y="500"/>
                  </a:lnTo>
                  <a:lnTo>
                    <a:pt x="464" y="500"/>
                  </a:lnTo>
                  <a:lnTo>
                    <a:pt x="464" y="504"/>
                  </a:lnTo>
                  <a:lnTo>
                    <a:pt x="462" y="504"/>
                  </a:lnTo>
                  <a:lnTo>
                    <a:pt x="458" y="504"/>
                  </a:lnTo>
                  <a:lnTo>
                    <a:pt x="458" y="500"/>
                  </a:lnTo>
                  <a:lnTo>
                    <a:pt x="458" y="504"/>
                  </a:lnTo>
                  <a:lnTo>
                    <a:pt x="450" y="504"/>
                  </a:lnTo>
                  <a:lnTo>
                    <a:pt x="450" y="508"/>
                  </a:lnTo>
                  <a:lnTo>
                    <a:pt x="454" y="508"/>
                  </a:lnTo>
                  <a:lnTo>
                    <a:pt x="454" y="512"/>
                  </a:lnTo>
                  <a:lnTo>
                    <a:pt x="458" y="512"/>
                  </a:lnTo>
                  <a:lnTo>
                    <a:pt x="458" y="514"/>
                  </a:lnTo>
                  <a:lnTo>
                    <a:pt x="458" y="518"/>
                  </a:lnTo>
                  <a:lnTo>
                    <a:pt x="462" y="518"/>
                  </a:lnTo>
                  <a:lnTo>
                    <a:pt x="458" y="518"/>
                  </a:lnTo>
                  <a:lnTo>
                    <a:pt x="454" y="518"/>
                  </a:lnTo>
                  <a:lnTo>
                    <a:pt x="450" y="522"/>
                  </a:lnTo>
                  <a:lnTo>
                    <a:pt x="446" y="518"/>
                  </a:lnTo>
                  <a:lnTo>
                    <a:pt x="442" y="518"/>
                  </a:lnTo>
                  <a:lnTo>
                    <a:pt x="442" y="522"/>
                  </a:lnTo>
                  <a:lnTo>
                    <a:pt x="446" y="522"/>
                  </a:lnTo>
                  <a:lnTo>
                    <a:pt x="450" y="526"/>
                  </a:lnTo>
                  <a:lnTo>
                    <a:pt x="454" y="526"/>
                  </a:lnTo>
                  <a:lnTo>
                    <a:pt x="454" y="522"/>
                  </a:lnTo>
                  <a:lnTo>
                    <a:pt x="458" y="526"/>
                  </a:lnTo>
                  <a:lnTo>
                    <a:pt x="454" y="530"/>
                  </a:lnTo>
                  <a:lnTo>
                    <a:pt x="458" y="530"/>
                  </a:lnTo>
                  <a:lnTo>
                    <a:pt x="458" y="534"/>
                  </a:lnTo>
                  <a:lnTo>
                    <a:pt x="458" y="538"/>
                  </a:lnTo>
                  <a:lnTo>
                    <a:pt x="454" y="538"/>
                  </a:lnTo>
                  <a:lnTo>
                    <a:pt x="454" y="534"/>
                  </a:lnTo>
                  <a:lnTo>
                    <a:pt x="450" y="534"/>
                  </a:lnTo>
                  <a:lnTo>
                    <a:pt x="446" y="534"/>
                  </a:lnTo>
                  <a:lnTo>
                    <a:pt x="442" y="534"/>
                  </a:lnTo>
                  <a:lnTo>
                    <a:pt x="446" y="534"/>
                  </a:lnTo>
                  <a:lnTo>
                    <a:pt x="450" y="534"/>
                  </a:lnTo>
                  <a:lnTo>
                    <a:pt x="450" y="538"/>
                  </a:lnTo>
                  <a:lnTo>
                    <a:pt x="454" y="538"/>
                  </a:lnTo>
                  <a:lnTo>
                    <a:pt x="454" y="540"/>
                  </a:lnTo>
                  <a:lnTo>
                    <a:pt x="454" y="538"/>
                  </a:lnTo>
                  <a:lnTo>
                    <a:pt x="450" y="538"/>
                  </a:lnTo>
                  <a:lnTo>
                    <a:pt x="450" y="540"/>
                  </a:lnTo>
                  <a:lnTo>
                    <a:pt x="446" y="540"/>
                  </a:lnTo>
                  <a:lnTo>
                    <a:pt x="446" y="538"/>
                  </a:lnTo>
                  <a:lnTo>
                    <a:pt x="446" y="540"/>
                  </a:lnTo>
                  <a:lnTo>
                    <a:pt x="450" y="540"/>
                  </a:lnTo>
                  <a:lnTo>
                    <a:pt x="446" y="540"/>
                  </a:lnTo>
                  <a:lnTo>
                    <a:pt x="442" y="540"/>
                  </a:lnTo>
                  <a:lnTo>
                    <a:pt x="446" y="540"/>
                  </a:lnTo>
                  <a:lnTo>
                    <a:pt x="450" y="544"/>
                  </a:lnTo>
                  <a:lnTo>
                    <a:pt x="446" y="544"/>
                  </a:lnTo>
                  <a:lnTo>
                    <a:pt x="446" y="540"/>
                  </a:lnTo>
                  <a:lnTo>
                    <a:pt x="442" y="540"/>
                  </a:lnTo>
                  <a:lnTo>
                    <a:pt x="440" y="540"/>
                  </a:lnTo>
                  <a:lnTo>
                    <a:pt x="442" y="544"/>
                  </a:lnTo>
                  <a:lnTo>
                    <a:pt x="446" y="544"/>
                  </a:lnTo>
                  <a:lnTo>
                    <a:pt x="446" y="548"/>
                  </a:lnTo>
                  <a:lnTo>
                    <a:pt x="442" y="548"/>
                  </a:lnTo>
                  <a:lnTo>
                    <a:pt x="440" y="548"/>
                  </a:lnTo>
                  <a:lnTo>
                    <a:pt x="440" y="544"/>
                  </a:lnTo>
                  <a:lnTo>
                    <a:pt x="440" y="548"/>
                  </a:lnTo>
                  <a:lnTo>
                    <a:pt x="442" y="548"/>
                  </a:lnTo>
                  <a:lnTo>
                    <a:pt x="442" y="552"/>
                  </a:lnTo>
                  <a:lnTo>
                    <a:pt x="440" y="552"/>
                  </a:lnTo>
                  <a:lnTo>
                    <a:pt x="440" y="548"/>
                  </a:lnTo>
                  <a:lnTo>
                    <a:pt x="436" y="548"/>
                  </a:lnTo>
                  <a:lnTo>
                    <a:pt x="440" y="552"/>
                  </a:lnTo>
                  <a:lnTo>
                    <a:pt x="442" y="552"/>
                  </a:lnTo>
                  <a:lnTo>
                    <a:pt x="442" y="556"/>
                  </a:lnTo>
                  <a:lnTo>
                    <a:pt x="440" y="556"/>
                  </a:lnTo>
                  <a:lnTo>
                    <a:pt x="436" y="556"/>
                  </a:lnTo>
                  <a:lnTo>
                    <a:pt x="432" y="556"/>
                  </a:lnTo>
                  <a:lnTo>
                    <a:pt x="432" y="552"/>
                  </a:lnTo>
                  <a:lnTo>
                    <a:pt x="436" y="552"/>
                  </a:lnTo>
                  <a:lnTo>
                    <a:pt x="432" y="552"/>
                  </a:lnTo>
                  <a:lnTo>
                    <a:pt x="432" y="556"/>
                  </a:lnTo>
                  <a:lnTo>
                    <a:pt x="432" y="560"/>
                  </a:lnTo>
                  <a:lnTo>
                    <a:pt x="428" y="556"/>
                  </a:lnTo>
                  <a:lnTo>
                    <a:pt x="428" y="560"/>
                  </a:lnTo>
                  <a:lnTo>
                    <a:pt x="424" y="560"/>
                  </a:lnTo>
                  <a:lnTo>
                    <a:pt x="420" y="556"/>
                  </a:lnTo>
                  <a:lnTo>
                    <a:pt x="420" y="560"/>
                  </a:lnTo>
                  <a:lnTo>
                    <a:pt x="424" y="560"/>
                  </a:lnTo>
                  <a:lnTo>
                    <a:pt x="428" y="560"/>
                  </a:lnTo>
                  <a:lnTo>
                    <a:pt x="432" y="564"/>
                  </a:lnTo>
                  <a:lnTo>
                    <a:pt x="436" y="564"/>
                  </a:lnTo>
                  <a:lnTo>
                    <a:pt x="436" y="568"/>
                  </a:lnTo>
                  <a:lnTo>
                    <a:pt x="432" y="568"/>
                  </a:lnTo>
                  <a:lnTo>
                    <a:pt x="432" y="564"/>
                  </a:lnTo>
                  <a:lnTo>
                    <a:pt x="428" y="564"/>
                  </a:lnTo>
                  <a:lnTo>
                    <a:pt x="424" y="564"/>
                  </a:lnTo>
                  <a:lnTo>
                    <a:pt x="428" y="564"/>
                  </a:lnTo>
                  <a:lnTo>
                    <a:pt x="428" y="568"/>
                  </a:lnTo>
                  <a:lnTo>
                    <a:pt x="432" y="568"/>
                  </a:lnTo>
                  <a:lnTo>
                    <a:pt x="436" y="570"/>
                  </a:lnTo>
                  <a:lnTo>
                    <a:pt x="432" y="570"/>
                  </a:lnTo>
                  <a:lnTo>
                    <a:pt x="432" y="574"/>
                  </a:lnTo>
                  <a:lnTo>
                    <a:pt x="436" y="574"/>
                  </a:lnTo>
                  <a:lnTo>
                    <a:pt x="436" y="578"/>
                  </a:lnTo>
                  <a:lnTo>
                    <a:pt x="432" y="578"/>
                  </a:lnTo>
                  <a:lnTo>
                    <a:pt x="436" y="578"/>
                  </a:lnTo>
                  <a:lnTo>
                    <a:pt x="432" y="582"/>
                  </a:lnTo>
                  <a:lnTo>
                    <a:pt x="428" y="582"/>
                  </a:lnTo>
                  <a:lnTo>
                    <a:pt x="428" y="578"/>
                  </a:lnTo>
                  <a:lnTo>
                    <a:pt x="424" y="578"/>
                  </a:lnTo>
                  <a:lnTo>
                    <a:pt x="424" y="582"/>
                  </a:lnTo>
                  <a:lnTo>
                    <a:pt x="428" y="578"/>
                  </a:lnTo>
                  <a:lnTo>
                    <a:pt x="428" y="582"/>
                  </a:lnTo>
                  <a:lnTo>
                    <a:pt x="432" y="582"/>
                  </a:lnTo>
                  <a:lnTo>
                    <a:pt x="432" y="584"/>
                  </a:lnTo>
                  <a:lnTo>
                    <a:pt x="428" y="584"/>
                  </a:lnTo>
                  <a:lnTo>
                    <a:pt x="424" y="584"/>
                  </a:lnTo>
                  <a:lnTo>
                    <a:pt x="428" y="584"/>
                  </a:lnTo>
                  <a:lnTo>
                    <a:pt x="432" y="584"/>
                  </a:lnTo>
                  <a:lnTo>
                    <a:pt x="432" y="588"/>
                  </a:lnTo>
                  <a:lnTo>
                    <a:pt x="428" y="588"/>
                  </a:lnTo>
                  <a:lnTo>
                    <a:pt x="428" y="592"/>
                  </a:lnTo>
                  <a:lnTo>
                    <a:pt x="428" y="588"/>
                  </a:lnTo>
                  <a:lnTo>
                    <a:pt x="424" y="588"/>
                  </a:lnTo>
                  <a:lnTo>
                    <a:pt x="420" y="588"/>
                  </a:lnTo>
                  <a:lnTo>
                    <a:pt x="424" y="588"/>
                  </a:lnTo>
                  <a:lnTo>
                    <a:pt x="428" y="592"/>
                  </a:lnTo>
                  <a:lnTo>
                    <a:pt x="424" y="592"/>
                  </a:lnTo>
                  <a:lnTo>
                    <a:pt x="428" y="592"/>
                  </a:lnTo>
                  <a:lnTo>
                    <a:pt x="424" y="592"/>
                  </a:lnTo>
                  <a:lnTo>
                    <a:pt x="420" y="592"/>
                  </a:lnTo>
                  <a:lnTo>
                    <a:pt x="424" y="592"/>
                  </a:lnTo>
                  <a:lnTo>
                    <a:pt x="428" y="592"/>
                  </a:lnTo>
                  <a:lnTo>
                    <a:pt x="428" y="596"/>
                  </a:lnTo>
                  <a:lnTo>
                    <a:pt x="424" y="596"/>
                  </a:lnTo>
                  <a:lnTo>
                    <a:pt x="420" y="596"/>
                  </a:lnTo>
                  <a:lnTo>
                    <a:pt x="418" y="592"/>
                  </a:lnTo>
                  <a:lnTo>
                    <a:pt x="418" y="596"/>
                  </a:lnTo>
                  <a:lnTo>
                    <a:pt x="420" y="596"/>
                  </a:lnTo>
                  <a:lnTo>
                    <a:pt x="424" y="596"/>
                  </a:lnTo>
                  <a:lnTo>
                    <a:pt x="428" y="596"/>
                  </a:lnTo>
                  <a:lnTo>
                    <a:pt x="428" y="600"/>
                  </a:lnTo>
                  <a:lnTo>
                    <a:pt x="424" y="600"/>
                  </a:lnTo>
                  <a:lnTo>
                    <a:pt x="420" y="600"/>
                  </a:lnTo>
                  <a:lnTo>
                    <a:pt x="418" y="600"/>
                  </a:lnTo>
                  <a:lnTo>
                    <a:pt x="420" y="600"/>
                  </a:lnTo>
                  <a:lnTo>
                    <a:pt x="424" y="600"/>
                  </a:lnTo>
                  <a:lnTo>
                    <a:pt x="428" y="600"/>
                  </a:lnTo>
                  <a:lnTo>
                    <a:pt x="428" y="604"/>
                  </a:lnTo>
                  <a:lnTo>
                    <a:pt x="424" y="604"/>
                  </a:lnTo>
                  <a:lnTo>
                    <a:pt x="424" y="600"/>
                  </a:lnTo>
                  <a:lnTo>
                    <a:pt x="420" y="600"/>
                  </a:lnTo>
                  <a:lnTo>
                    <a:pt x="418" y="600"/>
                  </a:lnTo>
                  <a:lnTo>
                    <a:pt x="420" y="604"/>
                  </a:lnTo>
                  <a:lnTo>
                    <a:pt x="424" y="604"/>
                  </a:lnTo>
                  <a:lnTo>
                    <a:pt x="428" y="604"/>
                  </a:lnTo>
                  <a:lnTo>
                    <a:pt x="424" y="604"/>
                  </a:lnTo>
                  <a:lnTo>
                    <a:pt x="420" y="604"/>
                  </a:lnTo>
                  <a:lnTo>
                    <a:pt x="424" y="604"/>
                  </a:lnTo>
                  <a:lnTo>
                    <a:pt x="424" y="608"/>
                  </a:lnTo>
                  <a:lnTo>
                    <a:pt x="424" y="604"/>
                  </a:lnTo>
                  <a:lnTo>
                    <a:pt x="428" y="604"/>
                  </a:lnTo>
                  <a:lnTo>
                    <a:pt x="424" y="608"/>
                  </a:lnTo>
                  <a:lnTo>
                    <a:pt x="420" y="608"/>
                  </a:lnTo>
                  <a:lnTo>
                    <a:pt x="420" y="612"/>
                  </a:lnTo>
                  <a:lnTo>
                    <a:pt x="418" y="608"/>
                  </a:lnTo>
                  <a:lnTo>
                    <a:pt x="414" y="608"/>
                  </a:lnTo>
                  <a:lnTo>
                    <a:pt x="414" y="604"/>
                  </a:lnTo>
                  <a:lnTo>
                    <a:pt x="414" y="608"/>
                  </a:lnTo>
                  <a:lnTo>
                    <a:pt x="410" y="608"/>
                  </a:lnTo>
                  <a:lnTo>
                    <a:pt x="406" y="608"/>
                  </a:lnTo>
                  <a:lnTo>
                    <a:pt x="410" y="608"/>
                  </a:lnTo>
                  <a:lnTo>
                    <a:pt x="418" y="608"/>
                  </a:lnTo>
                  <a:lnTo>
                    <a:pt x="420" y="612"/>
                  </a:lnTo>
                  <a:lnTo>
                    <a:pt x="418" y="612"/>
                  </a:lnTo>
                  <a:lnTo>
                    <a:pt x="418" y="614"/>
                  </a:lnTo>
                  <a:lnTo>
                    <a:pt x="418" y="612"/>
                  </a:lnTo>
                  <a:lnTo>
                    <a:pt x="420" y="612"/>
                  </a:lnTo>
                  <a:lnTo>
                    <a:pt x="420" y="614"/>
                  </a:lnTo>
                  <a:lnTo>
                    <a:pt x="420" y="618"/>
                  </a:lnTo>
                  <a:lnTo>
                    <a:pt x="418" y="618"/>
                  </a:lnTo>
                  <a:lnTo>
                    <a:pt x="414" y="618"/>
                  </a:lnTo>
                  <a:lnTo>
                    <a:pt x="414" y="614"/>
                  </a:lnTo>
                  <a:lnTo>
                    <a:pt x="410" y="614"/>
                  </a:lnTo>
                  <a:lnTo>
                    <a:pt x="410" y="612"/>
                  </a:lnTo>
                  <a:lnTo>
                    <a:pt x="410" y="614"/>
                  </a:lnTo>
                  <a:lnTo>
                    <a:pt x="406" y="614"/>
                  </a:lnTo>
                  <a:lnTo>
                    <a:pt x="406" y="618"/>
                  </a:lnTo>
                  <a:lnTo>
                    <a:pt x="402" y="614"/>
                  </a:lnTo>
                  <a:lnTo>
                    <a:pt x="402" y="618"/>
                  </a:lnTo>
                  <a:lnTo>
                    <a:pt x="402" y="622"/>
                  </a:lnTo>
                  <a:lnTo>
                    <a:pt x="398" y="618"/>
                  </a:lnTo>
                  <a:lnTo>
                    <a:pt x="394" y="618"/>
                  </a:lnTo>
                  <a:lnTo>
                    <a:pt x="394" y="614"/>
                  </a:lnTo>
                  <a:lnTo>
                    <a:pt x="398" y="614"/>
                  </a:lnTo>
                  <a:lnTo>
                    <a:pt x="398" y="612"/>
                  </a:lnTo>
                  <a:lnTo>
                    <a:pt x="402" y="612"/>
                  </a:lnTo>
                  <a:lnTo>
                    <a:pt x="402" y="608"/>
                  </a:lnTo>
                  <a:lnTo>
                    <a:pt x="398" y="614"/>
                  </a:lnTo>
                  <a:lnTo>
                    <a:pt x="394" y="614"/>
                  </a:lnTo>
                  <a:lnTo>
                    <a:pt x="394" y="618"/>
                  </a:lnTo>
                  <a:lnTo>
                    <a:pt x="392" y="618"/>
                  </a:lnTo>
                  <a:lnTo>
                    <a:pt x="394" y="614"/>
                  </a:lnTo>
                  <a:lnTo>
                    <a:pt x="392" y="614"/>
                  </a:lnTo>
                  <a:lnTo>
                    <a:pt x="394" y="614"/>
                  </a:lnTo>
                  <a:lnTo>
                    <a:pt x="394" y="612"/>
                  </a:lnTo>
                  <a:lnTo>
                    <a:pt x="398" y="612"/>
                  </a:lnTo>
                  <a:lnTo>
                    <a:pt x="398" y="604"/>
                  </a:lnTo>
                  <a:lnTo>
                    <a:pt x="402" y="604"/>
                  </a:lnTo>
                  <a:lnTo>
                    <a:pt x="398" y="604"/>
                  </a:lnTo>
                  <a:lnTo>
                    <a:pt x="398" y="608"/>
                  </a:lnTo>
                  <a:lnTo>
                    <a:pt x="394" y="608"/>
                  </a:lnTo>
                  <a:lnTo>
                    <a:pt x="394" y="612"/>
                  </a:lnTo>
                  <a:lnTo>
                    <a:pt x="392" y="612"/>
                  </a:lnTo>
                  <a:lnTo>
                    <a:pt x="392" y="608"/>
                  </a:lnTo>
                  <a:lnTo>
                    <a:pt x="394" y="608"/>
                  </a:lnTo>
                  <a:lnTo>
                    <a:pt x="394" y="604"/>
                  </a:lnTo>
                  <a:lnTo>
                    <a:pt x="394" y="608"/>
                  </a:lnTo>
                  <a:lnTo>
                    <a:pt x="392" y="608"/>
                  </a:lnTo>
                  <a:lnTo>
                    <a:pt x="388" y="608"/>
                  </a:lnTo>
                  <a:lnTo>
                    <a:pt x="392" y="608"/>
                  </a:lnTo>
                  <a:lnTo>
                    <a:pt x="392" y="604"/>
                  </a:lnTo>
                  <a:lnTo>
                    <a:pt x="392" y="608"/>
                  </a:lnTo>
                  <a:lnTo>
                    <a:pt x="388" y="608"/>
                  </a:lnTo>
                  <a:lnTo>
                    <a:pt x="388" y="612"/>
                  </a:lnTo>
                  <a:lnTo>
                    <a:pt x="384" y="608"/>
                  </a:lnTo>
                  <a:lnTo>
                    <a:pt x="388" y="608"/>
                  </a:lnTo>
                  <a:lnTo>
                    <a:pt x="384" y="608"/>
                  </a:lnTo>
                  <a:lnTo>
                    <a:pt x="388" y="604"/>
                  </a:lnTo>
                  <a:lnTo>
                    <a:pt x="384" y="604"/>
                  </a:lnTo>
                  <a:lnTo>
                    <a:pt x="388" y="604"/>
                  </a:lnTo>
                  <a:lnTo>
                    <a:pt x="392" y="600"/>
                  </a:lnTo>
                  <a:lnTo>
                    <a:pt x="392" y="596"/>
                  </a:lnTo>
                  <a:lnTo>
                    <a:pt x="392" y="600"/>
                  </a:lnTo>
                  <a:lnTo>
                    <a:pt x="388" y="600"/>
                  </a:lnTo>
                  <a:lnTo>
                    <a:pt x="388" y="604"/>
                  </a:lnTo>
                  <a:lnTo>
                    <a:pt x="384" y="604"/>
                  </a:lnTo>
                  <a:lnTo>
                    <a:pt x="384" y="600"/>
                  </a:lnTo>
                  <a:lnTo>
                    <a:pt x="384" y="604"/>
                  </a:lnTo>
                  <a:lnTo>
                    <a:pt x="380" y="604"/>
                  </a:lnTo>
                  <a:lnTo>
                    <a:pt x="380" y="600"/>
                  </a:lnTo>
                  <a:lnTo>
                    <a:pt x="384" y="600"/>
                  </a:lnTo>
                  <a:lnTo>
                    <a:pt x="380" y="600"/>
                  </a:lnTo>
                  <a:lnTo>
                    <a:pt x="380" y="604"/>
                  </a:lnTo>
                  <a:lnTo>
                    <a:pt x="380" y="600"/>
                  </a:lnTo>
                  <a:lnTo>
                    <a:pt x="384" y="600"/>
                  </a:lnTo>
                  <a:lnTo>
                    <a:pt x="388" y="600"/>
                  </a:lnTo>
                  <a:lnTo>
                    <a:pt x="388" y="596"/>
                  </a:lnTo>
                  <a:lnTo>
                    <a:pt x="392" y="596"/>
                  </a:lnTo>
                  <a:lnTo>
                    <a:pt x="392" y="592"/>
                  </a:lnTo>
                  <a:lnTo>
                    <a:pt x="392" y="596"/>
                  </a:lnTo>
                  <a:lnTo>
                    <a:pt x="392" y="592"/>
                  </a:lnTo>
                  <a:lnTo>
                    <a:pt x="388" y="592"/>
                  </a:lnTo>
                  <a:lnTo>
                    <a:pt x="388" y="596"/>
                  </a:lnTo>
                  <a:lnTo>
                    <a:pt x="384" y="600"/>
                  </a:lnTo>
                  <a:lnTo>
                    <a:pt x="384" y="596"/>
                  </a:lnTo>
                  <a:lnTo>
                    <a:pt x="384" y="600"/>
                  </a:lnTo>
                  <a:lnTo>
                    <a:pt x="380" y="600"/>
                  </a:lnTo>
                  <a:lnTo>
                    <a:pt x="380" y="596"/>
                  </a:lnTo>
                  <a:lnTo>
                    <a:pt x="384" y="596"/>
                  </a:lnTo>
                  <a:lnTo>
                    <a:pt x="388" y="592"/>
                  </a:lnTo>
                  <a:lnTo>
                    <a:pt x="384" y="592"/>
                  </a:lnTo>
                  <a:lnTo>
                    <a:pt x="384" y="588"/>
                  </a:lnTo>
                  <a:lnTo>
                    <a:pt x="388" y="588"/>
                  </a:lnTo>
                  <a:lnTo>
                    <a:pt x="384" y="588"/>
                  </a:lnTo>
                  <a:lnTo>
                    <a:pt x="380" y="592"/>
                  </a:lnTo>
                  <a:lnTo>
                    <a:pt x="384" y="592"/>
                  </a:lnTo>
                  <a:lnTo>
                    <a:pt x="384" y="596"/>
                  </a:lnTo>
                  <a:lnTo>
                    <a:pt x="380" y="596"/>
                  </a:lnTo>
                  <a:lnTo>
                    <a:pt x="376" y="596"/>
                  </a:lnTo>
                  <a:lnTo>
                    <a:pt x="372" y="596"/>
                  </a:lnTo>
                  <a:lnTo>
                    <a:pt x="372" y="600"/>
                  </a:lnTo>
                  <a:lnTo>
                    <a:pt x="368" y="600"/>
                  </a:lnTo>
                  <a:lnTo>
                    <a:pt x="372" y="600"/>
                  </a:lnTo>
                  <a:lnTo>
                    <a:pt x="368" y="604"/>
                  </a:lnTo>
                  <a:lnTo>
                    <a:pt x="368" y="600"/>
                  </a:lnTo>
                  <a:lnTo>
                    <a:pt x="368" y="596"/>
                  </a:lnTo>
                  <a:lnTo>
                    <a:pt x="364" y="600"/>
                  </a:lnTo>
                  <a:lnTo>
                    <a:pt x="362" y="600"/>
                  </a:lnTo>
                  <a:lnTo>
                    <a:pt x="358" y="600"/>
                  </a:lnTo>
                  <a:lnTo>
                    <a:pt x="362" y="600"/>
                  </a:lnTo>
                  <a:lnTo>
                    <a:pt x="358" y="600"/>
                  </a:lnTo>
                  <a:lnTo>
                    <a:pt x="354" y="600"/>
                  </a:lnTo>
                  <a:lnTo>
                    <a:pt x="350" y="600"/>
                  </a:lnTo>
                  <a:lnTo>
                    <a:pt x="354" y="600"/>
                  </a:lnTo>
                  <a:lnTo>
                    <a:pt x="358" y="596"/>
                  </a:lnTo>
                  <a:lnTo>
                    <a:pt x="354" y="596"/>
                  </a:lnTo>
                  <a:lnTo>
                    <a:pt x="350" y="600"/>
                  </a:lnTo>
                  <a:lnTo>
                    <a:pt x="350" y="596"/>
                  </a:lnTo>
                  <a:lnTo>
                    <a:pt x="346" y="596"/>
                  </a:lnTo>
                  <a:lnTo>
                    <a:pt x="350" y="596"/>
                  </a:lnTo>
                  <a:lnTo>
                    <a:pt x="354" y="596"/>
                  </a:lnTo>
                  <a:lnTo>
                    <a:pt x="350" y="596"/>
                  </a:lnTo>
                  <a:lnTo>
                    <a:pt x="350" y="592"/>
                  </a:lnTo>
                  <a:lnTo>
                    <a:pt x="354" y="588"/>
                  </a:lnTo>
                  <a:lnTo>
                    <a:pt x="350" y="588"/>
                  </a:lnTo>
                  <a:lnTo>
                    <a:pt x="350" y="592"/>
                  </a:lnTo>
                  <a:lnTo>
                    <a:pt x="350" y="596"/>
                  </a:lnTo>
                  <a:lnTo>
                    <a:pt x="346" y="592"/>
                  </a:lnTo>
                  <a:lnTo>
                    <a:pt x="350" y="592"/>
                  </a:lnTo>
                  <a:lnTo>
                    <a:pt x="346" y="592"/>
                  </a:lnTo>
                  <a:lnTo>
                    <a:pt x="342" y="592"/>
                  </a:lnTo>
                  <a:lnTo>
                    <a:pt x="346" y="592"/>
                  </a:lnTo>
                  <a:lnTo>
                    <a:pt x="346" y="588"/>
                  </a:lnTo>
                  <a:lnTo>
                    <a:pt x="342" y="588"/>
                  </a:lnTo>
                  <a:lnTo>
                    <a:pt x="338" y="588"/>
                  </a:lnTo>
                  <a:lnTo>
                    <a:pt x="342" y="584"/>
                  </a:lnTo>
                  <a:lnTo>
                    <a:pt x="346" y="584"/>
                  </a:lnTo>
                  <a:lnTo>
                    <a:pt x="350" y="584"/>
                  </a:lnTo>
                  <a:lnTo>
                    <a:pt x="346" y="584"/>
                  </a:lnTo>
                  <a:lnTo>
                    <a:pt x="342" y="584"/>
                  </a:lnTo>
                  <a:lnTo>
                    <a:pt x="338" y="584"/>
                  </a:lnTo>
                  <a:lnTo>
                    <a:pt x="334" y="584"/>
                  </a:lnTo>
                  <a:lnTo>
                    <a:pt x="338" y="584"/>
                  </a:lnTo>
                  <a:lnTo>
                    <a:pt x="342" y="584"/>
                  </a:lnTo>
                  <a:lnTo>
                    <a:pt x="346" y="582"/>
                  </a:lnTo>
                  <a:lnTo>
                    <a:pt x="342" y="582"/>
                  </a:lnTo>
                  <a:lnTo>
                    <a:pt x="338" y="584"/>
                  </a:lnTo>
                  <a:lnTo>
                    <a:pt x="338" y="582"/>
                  </a:lnTo>
                  <a:lnTo>
                    <a:pt x="334" y="582"/>
                  </a:lnTo>
                  <a:lnTo>
                    <a:pt x="338" y="578"/>
                  </a:lnTo>
                  <a:lnTo>
                    <a:pt x="338" y="574"/>
                  </a:lnTo>
                  <a:lnTo>
                    <a:pt x="342" y="574"/>
                  </a:lnTo>
                  <a:lnTo>
                    <a:pt x="338" y="574"/>
                  </a:lnTo>
                  <a:lnTo>
                    <a:pt x="334" y="578"/>
                  </a:lnTo>
                  <a:lnTo>
                    <a:pt x="334" y="582"/>
                  </a:lnTo>
                  <a:lnTo>
                    <a:pt x="334" y="578"/>
                  </a:lnTo>
                  <a:lnTo>
                    <a:pt x="332" y="578"/>
                  </a:lnTo>
                  <a:lnTo>
                    <a:pt x="334" y="574"/>
                  </a:lnTo>
                  <a:lnTo>
                    <a:pt x="338" y="574"/>
                  </a:lnTo>
                  <a:lnTo>
                    <a:pt x="342" y="574"/>
                  </a:lnTo>
                  <a:lnTo>
                    <a:pt x="338" y="574"/>
                  </a:lnTo>
                  <a:lnTo>
                    <a:pt x="338" y="570"/>
                  </a:lnTo>
                  <a:lnTo>
                    <a:pt x="334" y="570"/>
                  </a:lnTo>
                  <a:lnTo>
                    <a:pt x="334" y="574"/>
                  </a:lnTo>
                  <a:lnTo>
                    <a:pt x="332" y="574"/>
                  </a:lnTo>
                  <a:lnTo>
                    <a:pt x="328" y="574"/>
                  </a:lnTo>
                  <a:lnTo>
                    <a:pt x="328" y="570"/>
                  </a:lnTo>
                  <a:lnTo>
                    <a:pt x="332" y="570"/>
                  </a:lnTo>
                  <a:lnTo>
                    <a:pt x="332" y="574"/>
                  </a:lnTo>
                  <a:lnTo>
                    <a:pt x="334" y="570"/>
                  </a:lnTo>
                  <a:lnTo>
                    <a:pt x="332" y="570"/>
                  </a:lnTo>
                  <a:lnTo>
                    <a:pt x="334" y="570"/>
                  </a:lnTo>
                  <a:lnTo>
                    <a:pt x="334" y="568"/>
                  </a:lnTo>
                  <a:lnTo>
                    <a:pt x="332" y="570"/>
                  </a:lnTo>
                  <a:lnTo>
                    <a:pt x="328" y="568"/>
                  </a:lnTo>
                  <a:lnTo>
                    <a:pt x="328" y="570"/>
                  </a:lnTo>
                  <a:lnTo>
                    <a:pt x="328" y="568"/>
                  </a:lnTo>
                  <a:lnTo>
                    <a:pt x="324" y="568"/>
                  </a:lnTo>
                  <a:lnTo>
                    <a:pt x="320" y="564"/>
                  </a:lnTo>
                  <a:lnTo>
                    <a:pt x="320" y="560"/>
                  </a:lnTo>
                  <a:lnTo>
                    <a:pt x="324" y="556"/>
                  </a:lnTo>
                  <a:lnTo>
                    <a:pt x="320" y="560"/>
                  </a:lnTo>
                  <a:lnTo>
                    <a:pt x="320" y="556"/>
                  </a:lnTo>
                  <a:lnTo>
                    <a:pt x="324" y="552"/>
                  </a:lnTo>
                  <a:lnTo>
                    <a:pt x="328" y="552"/>
                  </a:lnTo>
                  <a:lnTo>
                    <a:pt x="328" y="548"/>
                  </a:lnTo>
                  <a:lnTo>
                    <a:pt x="328" y="552"/>
                  </a:lnTo>
                  <a:lnTo>
                    <a:pt x="324" y="552"/>
                  </a:lnTo>
                  <a:lnTo>
                    <a:pt x="320" y="556"/>
                  </a:lnTo>
                  <a:lnTo>
                    <a:pt x="320" y="552"/>
                  </a:lnTo>
                  <a:lnTo>
                    <a:pt x="324" y="552"/>
                  </a:lnTo>
                  <a:lnTo>
                    <a:pt x="320" y="552"/>
                  </a:lnTo>
                  <a:lnTo>
                    <a:pt x="316" y="552"/>
                  </a:lnTo>
                  <a:lnTo>
                    <a:pt x="316" y="548"/>
                  </a:lnTo>
                  <a:lnTo>
                    <a:pt x="320" y="548"/>
                  </a:lnTo>
                  <a:lnTo>
                    <a:pt x="324" y="544"/>
                  </a:lnTo>
                  <a:lnTo>
                    <a:pt x="320" y="544"/>
                  </a:lnTo>
                  <a:lnTo>
                    <a:pt x="320" y="548"/>
                  </a:lnTo>
                  <a:lnTo>
                    <a:pt x="316" y="548"/>
                  </a:lnTo>
                  <a:lnTo>
                    <a:pt x="316" y="544"/>
                  </a:lnTo>
                  <a:lnTo>
                    <a:pt x="312" y="548"/>
                  </a:lnTo>
                  <a:lnTo>
                    <a:pt x="312" y="544"/>
                  </a:lnTo>
                  <a:lnTo>
                    <a:pt x="312" y="548"/>
                  </a:lnTo>
                  <a:lnTo>
                    <a:pt x="308" y="548"/>
                  </a:lnTo>
                  <a:lnTo>
                    <a:pt x="308" y="544"/>
                  </a:lnTo>
                  <a:lnTo>
                    <a:pt x="312" y="544"/>
                  </a:lnTo>
                  <a:lnTo>
                    <a:pt x="316" y="544"/>
                  </a:lnTo>
                  <a:lnTo>
                    <a:pt x="320" y="540"/>
                  </a:lnTo>
                  <a:lnTo>
                    <a:pt x="316" y="540"/>
                  </a:lnTo>
                  <a:lnTo>
                    <a:pt x="312" y="540"/>
                  </a:lnTo>
                  <a:lnTo>
                    <a:pt x="308" y="540"/>
                  </a:lnTo>
                  <a:lnTo>
                    <a:pt x="312" y="540"/>
                  </a:lnTo>
                  <a:lnTo>
                    <a:pt x="312" y="538"/>
                  </a:lnTo>
                  <a:lnTo>
                    <a:pt x="308" y="538"/>
                  </a:lnTo>
                  <a:lnTo>
                    <a:pt x="308" y="540"/>
                  </a:lnTo>
                  <a:lnTo>
                    <a:pt x="308" y="538"/>
                  </a:lnTo>
                  <a:lnTo>
                    <a:pt x="312" y="538"/>
                  </a:lnTo>
                  <a:lnTo>
                    <a:pt x="316" y="538"/>
                  </a:lnTo>
                  <a:lnTo>
                    <a:pt x="312" y="538"/>
                  </a:lnTo>
                  <a:lnTo>
                    <a:pt x="308" y="538"/>
                  </a:lnTo>
                  <a:lnTo>
                    <a:pt x="308" y="540"/>
                  </a:lnTo>
                  <a:lnTo>
                    <a:pt x="306" y="538"/>
                  </a:lnTo>
                  <a:lnTo>
                    <a:pt x="302" y="538"/>
                  </a:lnTo>
                  <a:lnTo>
                    <a:pt x="302" y="534"/>
                  </a:lnTo>
                  <a:lnTo>
                    <a:pt x="306" y="534"/>
                  </a:lnTo>
                  <a:lnTo>
                    <a:pt x="308" y="534"/>
                  </a:lnTo>
                  <a:lnTo>
                    <a:pt x="308" y="530"/>
                  </a:lnTo>
                  <a:lnTo>
                    <a:pt x="312" y="530"/>
                  </a:lnTo>
                  <a:lnTo>
                    <a:pt x="308" y="530"/>
                  </a:lnTo>
                  <a:lnTo>
                    <a:pt x="306" y="530"/>
                  </a:lnTo>
                  <a:lnTo>
                    <a:pt x="306" y="534"/>
                  </a:lnTo>
                  <a:lnTo>
                    <a:pt x="306" y="530"/>
                  </a:lnTo>
                  <a:lnTo>
                    <a:pt x="302" y="530"/>
                  </a:lnTo>
                  <a:lnTo>
                    <a:pt x="302" y="526"/>
                  </a:lnTo>
                  <a:lnTo>
                    <a:pt x="306" y="526"/>
                  </a:lnTo>
                  <a:lnTo>
                    <a:pt x="312" y="526"/>
                  </a:lnTo>
                  <a:lnTo>
                    <a:pt x="316" y="526"/>
                  </a:lnTo>
                  <a:lnTo>
                    <a:pt x="316" y="522"/>
                  </a:lnTo>
                  <a:lnTo>
                    <a:pt x="316" y="526"/>
                  </a:lnTo>
                  <a:lnTo>
                    <a:pt x="320" y="522"/>
                  </a:lnTo>
                  <a:lnTo>
                    <a:pt x="324" y="522"/>
                  </a:lnTo>
                  <a:lnTo>
                    <a:pt x="320" y="522"/>
                  </a:lnTo>
                  <a:lnTo>
                    <a:pt x="316" y="522"/>
                  </a:lnTo>
                  <a:lnTo>
                    <a:pt x="312" y="522"/>
                  </a:lnTo>
                  <a:lnTo>
                    <a:pt x="312" y="526"/>
                  </a:lnTo>
                  <a:lnTo>
                    <a:pt x="308" y="526"/>
                  </a:lnTo>
                  <a:lnTo>
                    <a:pt x="306" y="526"/>
                  </a:lnTo>
                  <a:lnTo>
                    <a:pt x="302" y="526"/>
                  </a:lnTo>
                  <a:lnTo>
                    <a:pt x="302" y="522"/>
                  </a:lnTo>
                  <a:lnTo>
                    <a:pt x="306" y="522"/>
                  </a:lnTo>
                  <a:lnTo>
                    <a:pt x="306" y="526"/>
                  </a:lnTo>
                  <a:lnTo>
                    <a:pt x="306" y="522"/>
                  </a:lnTo>
                  <a:lnTo>
                    <a:pt x="302" y="522"/>
                  </a:lnTo>
                  <a:lnTo>
                    <a:pt x="302" y="526"/>
                  </a:lnTo>
                  <a:lnTo>
                    <a:pt x="302" y="522"/>
                  </a:lnTo>
                  <a:lnTo>
                    <a:pt x="306" y="522"/>
                  </a:lnTo>
                  <a:lnTo>
                    <a:pt x="308" y="522"/>
                  </a:lnTo>
                  <a:lnTo>
                    <a:pt x="312" y="522"/>
                  </a:lnTo>
                  <a:lnTo>
                    <a:pt x="308" y="522"/>
                  </a:lnTo>
                  <a:lnTo>
                    <a:pt x="312" y="518"/>
                  </a:lnTo>
                  <a:lnTo>
                    <a:pt x="316" y="518"/>
                  </a:lnTo>
                  <a:lnTo>
                    <a:pt x="320" y="518"/>
                  </a:lnTo>
                  <a:lnTo>
                    <a:pt x="324" y="518"/>
                  </a:lnTo>
                  <a:lnTo>
                    <a:pt x="324" y="514"/>
                  </a:lnTo>
                  <a:lnTo>
                    <a:pt x="320" y="514"/>
                  </a:lnTo>
                  <a:lnTo>
                    <a:pt x="320" y="518"/>
                  </a:lnTo>
                  <a:lnTo>
                    <a:pt x="316" y="518"/>
                  </a:lnTo>
                  <a:lnTo>
                    <a:pt x="316" y="514"/>
                  </a:lnTo>
                  <a:lnTo>
                    <a:pt x="320" y="514"/>
                  </a:lnTo>
                  <a:lnTo>
                    <a:pt x="316" y="514"/>
                  </a:lnTo>
                  <a:lnTo>
                    <a:pt x="312" y="514"/>
                  </a:lnTo>
                  <a:lnTo>
                    <a:pt x="312" y="512"/>
                  </a:lnTo>
                  <a:lnTo>
                    <a:pt x="316" y="512"/>
                  </a:lnTo>
                  <a:lnTo>
                    <a:pt x="320" y="512"/>
                  </a:lnTo>
                  <a:lnTo>
                    <a:pt x="316" y="512"/>
                  </a:lnTo>
                  <a:lnTo>
                    <a:pt x="320" y="512"/>
                  </a:lnTo>
                  <a:lnTo>
                    <a:pt x="320" y="514"/>
                  </a:lnTo>
                  <a:lnTo>
                    <a:pt x="324" y="514"/>
                  </a:lnTo>
                  <a:lnTo>
                    <a:pt x="324" y="518"/>
                  </a:lnTo>
                  <a:lnTo>
                    <a:pt x="328" y="518"/>
                  </a:lnTo>
                  <a:lnTo>
                    <a:pt x="332" y="518"/>
                  </a:lnTo>
                  <a:lnTo>
                    <a:pt x="328" y="518"/>
                  </a:lnTo>
                  <a:lnTo>
                    <a:pt x="324" y="514"/>
                  </a:lnTo>
                  <a:lnTo>
                    <a:pt x="324" y="512"/>
                  </a:lnTo>
                  <a:lnTo>
                    <a:pt x="320" y="512"/>
                  </a:lnTo>
                  <a:lnTo>
                    <a:pt x="324" y="508"/>
                  </a:lnTo>
                  <a:lnTo>
                    <a:pt x="320" y="508"/>
                  </a:lnTo>
                  <a:lnTo>
                    <a:pt x="320" y="512"/>
                  </a:lnTo>
                  <a:lnTo>
                    <a:pt x="316" y="512"/>
                  </a:lnTo>
                  <a:lnTo>
                    <a:pt x="316" y="508"/>
                  </a:lnTo>
                  <a:lnTo>
                    <a:pt x="316" y="504"/>
                  </a:lnTo>
                  <a:lnTo>
                    <a:pt x="312" y="504"/>
                  </a:lnTo>
                  <a:lnTo>
                    <a:pt x="312" y="500"/>
                  </a:lnTo>
                  <a:lnTo>
                    <a:pt x="312" y="504"/>
                  </a:lnTo>
                  <a:lnTo>
                    <a:pt x="316" y="508"/>
                  </a:lnTo>
                  <a:lnTo>
                    <a:pt x="316" y="512"/>
                  </a:lnTo>
                  <a:lnTo>
                    <a:pt x="312" y="512"/>
                  </a:lnTo>
                  <a:lnTo>
                    <a:pt x="308" y="512"/>
                  </a:lnTo>
                  <a:lnTo>
                    <a:pt x="308" y="514"/>
                  </a:lnTo>
                  <a:lnTo>
                    <a:pt x="308" y="512"/>
                  </a:lnTo>
                  <a:lnTo>
                    <a:pt x="308" y="508"/>
                  </a:lnTo>
                  <a:lnTo>
                    <a:pt x="308" y="512"/>
                  </a:lnTo>
                  <a:lnTo>
                    <a:pt x="306" y="512"/>
                  </a:lnTo>
                  <a:lnTo>
                    <a:pt x="306" y="514"/>
                  </a:lnTo>
                  <a:lnTo>
                    <a:pt x="302" y="518"/>
                  </a:lnTo>
                  <a:lnTo>
                    <a:pt x="302" y="522"/>
                  </a:lnTo>
                  <a:lnTo>
                    <a:pt x="298" y="522"/>
                  </a:lnTo>
                  <a:lnTo>
                    <a:pt x="298" y="518"/>
                  </a:lnTo>
                  <a:lnTo>
                    <a:pt x="294" y="518"/>
                  </a:lnTo>
                  <a:lnTo>
                    <a:pt x="294" y="514"/>
                  </a:lnTo>
                  <a:lnTo>
                    <a:pt x="294" y="512"/>
                  </a:lnTo>
                  <a:lnTo>
                    <a:pt x="298" y="508"/>
                  </a:lnTo>
                  <a:lnTo>
                    <a:pt x="302" y="508"/>
                  </a:lnTo>
                  <a:lnTo>
                    <a:pt x="306" y="508"/>
                  </a:lnTo>
                  <a:lnTo>
                    <a:pt x="306" y="504"/>
                  </a:lnTo>
                  <a:lnTo>
                    <a:pt x="308" y="504"/>
                  </a:lnTo>
                  <a:lnTo>
                    <a:pt x="306" y="504"/>
                  </a:lnTo>
                  <a:lnTo>
                    <a:pt x="302" y="508"/>
                  </a:lnTo>
                  <a:lnTo>
                    <a:pt x="302" y="504"/>
                  </a:lnTo>
                  <a:lnTo>
                    <a:pt x="298" y="508"/>
                  </a:lnTo>
                  <a:lnTo>
                    <a:pt x="294" y="508"/>
                  </a:lnTo>
                  <a:lnTo>
                    <a:pt x="298" y="508"/>
                  </a:lnTo>
                  <a:lnTo>
                    <a:pt x="294" y="508"/>
                  </a:lnTo>
                  <a:lnTo>
                    <a:pt x="294" y="504"/>
                  </a:lnTo>
                  <a:lnTo>
                    <a:pt x="298" y="504"/>
                  </a:lnTo>
                  <a:lnTo>
                    <a:pt x="294" y="504"/>
                  </a:lnTo>
                  <a:lnTo>
                    <a:pt x="294" y="500"/>
                  </a:lnTo>
                  <a:lnTo>
                    <a:pt x="294" y="496"/>
                  </a:lnTo>
                  <a:lnTo>
                    <a:pt x="294" y="500"/>
                  </a:lnTo>
                  <a:lnTo>
                    <a:pt x="290" y="500"/>
                  </a:lnTo>
                  <a:lnTo>
                    <a:pt x="294" y="500"/>
                  </a:lnTo>
                  <a:lnTo>
                    <a:pt x="294" y="496"/>
                  </a:lnTo>
                  <a:lnTo>
                    <a:pt x="290" y="496"/>
                  </a:lnTo>
                  <a:lnTo>
                    <a:pt x="290" y="500"/>
                  </a:lnTo>
                  <a:lnTo>
                    <a:pt x="290" y="496"/>
                  </a:lnTo>
                  <a:lnTo>
                    <a:pt x="294" y="492"/>
                  </a:lnTo>
                  <a:lnTo>
                    <a:pt x="298" y="492"/>
                  </a:lnTo>
                  <a:lnTo>
                    <a:pt x="298" y="488"/>
                  </a:lnTo>
                  <a:lnTo>
                    <a:pt x="302" y="488"/>
                  </a:lnTo>
                  <a:lnTo>
                    <a:pt x="298" y="488"/>
                  </a:lnTo>
                  <a:lnTo>
                    <a:pt x="302" y="488"/>
                  </a:lnTo>
                  <a:lnTo>
                    <a:pt x="302" y="484"/>
                  </a:lnTo>
                  <a:lnTo>
                    <a:pt x="306" y="484"/>
                  </a:lnTo>
                  <a:lnTo>
                    <a:pt x="308" y="484"/>
                  </a:lnTo>
                  <a:lnTo>
                    <a:pt x="312" y="484"/>
                  </a:lnTo>
                  <a:lnTo>
                    <a:pt x="312" y="488"/>
                  </a:lnTo>
                  <a:lnTo>
                    <a:pt x="316" y="488"/>
                  </a:lnTo>
                  <a:lnTo>
                    <a:pt x="316" y="484"/>
                  </a:lnTo>
                  <a:lnTo>
                    <a:pt x="312" y="484"/>
                  </a:lnTo>
                  <a:lnTo>
                    <a:pt x="308" y="484"/>
                  </a:lnTo>
                  <a:lnTo>
                    <a:pt x="306" y="484"/>
                  </a:lnTo>
                  <a:lnTo>
                    <a:pt x="302" y="484"/>
                  </a:lnTo>
                  <a:lnTo>
                    <a:pt x="298" y="488"/>
                  </a:lnTo>
                  <a:lnTo>
                    <a:pt x="298" y="492"/>
                  </a:lnTo>
                  <a:lnTo>
                    <a:pt x="294" y="492"/>
                  </a:lnTo>
                  <a:lnTo>
                    <a:pt x="290" y="492"/>
                  </a:lnTo>
                  <a:lnTo>
                    <a:pt x="290" y="496"/>
                  </a:lnTo>
                  <a:lnTo>
                    <a:pt x="286" y="492"/>
                  </a:lnTo>
                  <a:lnTo>
                    <a:pt x="290" y="488"/>
                  </a:lnTo>
                  <a:lnTo>
                    <a:pt x="286" y="488"/>
                  </a:lnTo>
                  <a:lnTo>
                    <a:pt x="286" y="492"/>
                  </a:lnTo>
                  <a:lnTo>
                    <a:pt x="286" y="488"/>
                  </a:lnTo>
                  <a:lnTo>
                    <a:pt x="286" y="484"/>
                  </a:lnTo>
                  <a:lnTo>
                    <a:pt x="286" y="488"/>
                  </a:lnTo>
                  <a:lnTo>
                    <a:pt x="282" y="488"/>
                  </a:lnTo>
                  <a:lnTo>
                    <a:pt x="278" y="488"/>
                  </a:lnTo>
                  <a:lnTo>
                    <a:pt x="278" y="484"/>
                  </a:lnTo>
                  <a:lnTo>
                    <a:pt x="282" y="484"/>
                  </a:lnTo>
                  <a:lnTo>
                    <a:pt x="278" y="484"/>
                  </a:lnTo>
                  <a:lnTo>
                    <a:pt x="282" y="484"/>
                  </a:lnTo>
                  <a:lnTo>
                    <a:pt x="282" y="482"/>
                  </a:lnTo>
                  <a:lnTo>
                    <a:pt x="286" y="482"/>
                  </a:lnTo>
                  <a:lnTo>
                    <a:pt x="290" y="482"/>
                  </a:lnTo>
                  <a:lnTo>
                    <a:pt x="294" y="482"/>
                  </a:lnTo>
                  <a:lnTo>
                    <a:pt x="298" y="482"/>
                  </a:lnTo>
                  <a:lnTo>
                    <a:pt x="298" y="478"/>
                  </a:lnTo>
                  <a:lnTo>
                    <a:pt x="294" y="482"/>
                  </a:lnTo>
                  <a:lnTo>
                    <a:pt x="290" y="482"/>
                  </a:lnTo>
                  <a:lnTo>
                    <a:pt x="286" y="482"/>
                  </a:lnTo>
                  <a:lnTo>
                    <a:pt x="282" y="482"/>
                  </a:lnTo>
                  <a:lnTo>
                    <a:pt x="278" y="484"/>
                  </a:lnTo>
                  <a:lnTo>
                    <a:pt x="278" y="482"/>
                  </a:lnTo>
                  <a:lnTo>
                    <a:pt x="282" y="482"/>
                  </a:lnTo>
                  <a:lnTo>
                    <a:pt x="282" y="478"/>
                  </a:lnTo>
                  <a:lnTo>
                    <a:pt x="282" y="482"/>
                  </a:lnTo>
                  <a:lnTo>
                    <a:pt x="278" y="482"/>
                  </a:lnTo>
                  <a:lnTo>
                    <a:pt x="276" y="482"/>
                  </a:lnTo>
                  <a:lnTo>
                    <a:pt x="278" y="482"/>
                  </a:lnTo>
                  <a:lnTo>
                    <a:pt x="278" y="478"/>
                  </a:lnTo>
                  <a:lnTo>
                    <a:pt x="278" y="482"/>
                  </a:lnTo>
                  <a:lnTo>
                    <a:pt x="278" y="478"/>
                  </a:lnTo>
                  <a:lnTo>
                    <a:pt x="276" y="478"/>
                  </a:lnTo>
                  <a:lnTo>
                    <a:pt x="278" y="478"/>
                  </a:lnTo>
                  <a:lnTo>
                    <a:pt x="282" y="478"/>
                  </a:lnTo>
                  <a:lnTo>
                    <a:pt x="282" y="474"/>
                  </a:lnTo>
                  <a:lnTo>
                    <a:pt x="286" y="474"/>
                  </a:lnTo>
                  <a:lnTo>
                    <a:pt x="286" y="470"/>
                  </a:lnTo>
                  <a:lnTo>
                    <a:pt x="290" y="470"/>
                  </a:lnTo>
                  <a:lnTo>
                    <a:pt x="294" y="470"/>
                  </a:lnTo>
                  <a:lnTo>
                    <a:pt x="294" y="466"/>
                  </a:lnTo>
                  <a:lnTo>
                    <a:pt x="298" y="466"/>
                  </a:lnTo>
                  <a:lnTo>
                    <a:pt x="298" y="462"/>
                  </a:lnTo>
                  <a:lnTo>
                    <a:pt x="302" y="462"/>
                  </a:lnTo>
                  <a:lnTo>
                    <a:pt x="306" y="462"/>
                  </a:lnTo>
                  <a:lnTo>
                    <a:pt x="306" y="458"/>
                  </a:lnTo>
                  <a:lnTo>
                    <a:pt x="308" y="458"/>
                  </a:lnTo>
                  <a:lnTo>
                    <a:pt x="312" y="458"/>
                  </a:lnTo>
                  <a:lnTo>
                    <a:pt x="316" y="458"/>
                  </a:lnTo>
                  <a:lnTo>
                    <a:pt x="320" y="458"/>
                  </a:lnTo>
                  <a:lnTo>
                    <a:pt x="316" y="458"/>
                  </a:lnTo>
                  <a:lnTo>
                    <a:pt x="312" y="458"/>
                  </a:lnTo>
                  <a:lnTo>
                    <a:pt x="308" y="458"/>
                  </a:lnTo>
                  <a:lnTo>
                    <a:pt x="312" y="458"/>
                  </a:lnTo>
                  <a:lnTo>
                    <a:pt x="312" y="456"/>
                  </a:lnTo>
                  <a:lnTo>
                    <a:pt x="316" y="456"/>
                  </a:lnTo>
                  <a:lnTo>
                    <a:pt x="320" y="456"/>
                  </a:lnTo>
                  <a:lnTo>
                    <a:pt x="324" y="456"/>
                  </a:lnTo>
                  <a:lnTo>
                    <a:pt x="320" y="456"/>
                  </a:lnTo>
                  <a:lnTo>
                    <a:pt x="316" y="456"/>
                  </a:lnTo>
                  <a:lnTo>
                    <a:pt x="320" y="456"/>
                  </a:lnTo>
                  <a:lnTo>
                    <a:pt x="316" y="456"/>
                  </a:lnTo>
                  <a:lnTo>
                    <a:pt x="312" y="456"/>
                  </a:lnTo>
                  <a:lnTo>
                    <a:pt x="308" y="456"/>
                  </a:lnTo>
                  <a:lnTo>
                    <a:pt x="308" y="458"/>
                  </a:lnTo>
                  <a:lnTo>
                    <a:pt x="306" y="458"/>
                  </a:lnTo>
                  <a:lnTo>
                    <a:pt x="302" y="458"/>
                  </a:lnTo>
                  <a:lnTo>
                    <a:pt x="302" y="462"/>
                  </a:lnTo>
                  <a:lnTo>
                    <a:pt x="298" y="462"/>
                  </a:lnTo>
                  <a:lnTo>
                    <a:pt x="298" y="466"/>
                  </a:lnTo>
                  <a:lnTo>
                    <a:pt x="294" y="466"/>
                  </a:lnTo>
                  <a:lnTo>
                    <a:pt x="290" y="470"/>
                  </a:lnTo>
                  <a:lnTo>
                    <a:pt x="286" y="470"/>
                  </a:lnTo>
                  <a:lnTo>
                    <a:pt x="286" y="474"/>
                  </a:lnTo>
                  <a:lnTo>
                    <a:pt x="282" y="474"/>
                  </a:lnTo>
                  <a:lnTo>
                    <a:pt x="278" y="478"/>
                  </a:lnTo>
                  <a:lnTo>
                    <a:pt x="276" y="478"/>
                  </a:lnTo>
                  <a:lnTo>
                    <a:pt x="276" y="474"/>
                  </a:lnTo>
                  <a:lnTo>
                    <a:pt x="278" y="474"/>
                  </a:lnTo>
                  <a:lnTo>
                    <a:pt x="276" y="474"/>
                  </a:lnTo>
                  <a:lnTo>
                    <a:pt x="272" y="474"/>
                  </a:lnTo>
                  <a:lnTo>
                    <a:pt x="272" y="470"/>
                  </a:lnTo>
                  <a:lnTo>
                    <a:pt x="272" y="466"/>
                  </a:lnTo>
                  <a:lnTo>
                    <a:pt x="276" y="466"/>
                  </a:lnTo>
                  <a:lnTo>
                    <a:pt x="278" y="466"/>
                  </a:lnTo>
                  <a:lnTo>
                    <a:pt x="282" y="466"/>
                  </a:lnTo>
                  <a:lnTo>
                    <a:pt x="286" y="466"/>
                  </a:lnTo>
                  <a:lnTo>
                    <a:pt x="290" y="466"/>
                  </a:lnTo>
                  <a:lnTo>
                    <a:pt x="286" y="466"/>
                  </a:lnTo>
                  <a:lnTo>
                    <a:pt x="282" y="466"/>
                  </a:lnTo>
                  <a:lnTo>
                    <a:pt x="278" y="466"/>
                  </a:lnTo>
                  <a:lnTo>
                    <a:pt x="276" y="466"/>
                  </a:lnTo>
                  <a:lnTo>
                    <a:pt x="276" y="462"/>
                  </a:lnTo>
                  <a:lnTo>
                    <a:pt x="278" y="462"/>
                  </a:lnTo>
                  <a:lnTo>
                    <a:pt x="282" y="462"/>
                  </a:lnTo>
                  <a:lnTo>
                    <a:pt x="286" y="462"/>
                  </a:lnTo>
                  <a:lnTo>
                    <a:pt x="282" y="462"/>
                  </a:lnTo>
                  <a:lnTo>
                    <a:pt x="278" y="462"/>
                  </a:lnTo>
                  <a:lnTo>
                    <a:pt x="282" y="462"/>
                  </a:lnTo>
                  <a:lnTo>
                    <a:pt x="282" y="458"/>
                  </a:lnTo>
                  <a:lnTo>
                    <a:pt x="282" y="462"/>
                  </a:lnTo>
                  <a:lnTo>
                    <a:pt x="278" y="462"/>
                  </a:lnTo>
                  <a:lnTo>
                    <a:pt x="282" y="462"/>
                  </a:lnTo>
                  <a:lnTo>
                    <a:pt x="282" y="458"/>
                  </a:lnTo>
                  <a:lnTo>
                    <a:pt x="286" y="458"/>
                  </a:lnTo>
                  <a:lnTo>
                    <a:pt x="290" y="458"/>
                  </a:lnTo>
                  <a:lnTo>
                    <a:pt x="294" y="458"/>
                  </a:lnTo>
                  <a:lnTo>
                    <a:pt x="290" y="458"/>
                  </a:lnTo>
                  <a:lnTo>
                    <a:pt x="286" y="458"/>
                  </a:lnTo>
                  <a:lnTo>
                    <a:pt x="282" y="458"/>
                  </a:lnTo>
                  <a:lnTo>
                    <a:pt x="278" y="458"/>
                  </a:lnTo>
                  <a:lnTo>
                    <a:pt x="276" y="458"/>
                  </a:lnTo>
                  <a:lnTo>
                    <a:pt x="272" y="458"/>
                  </a:lnTo>
                  <a:lnTo>
                    <a:pt x="272" y="456"/>
                  </a:lnTo>
                  <a:lnTo>
                    <a:pt x="276" y="456"/>
                  </a:lnTo>
                  <a:lnTo>
                    <a:pt x="278" y="456"/>
                  </a:lnTo>
                  <a:lnTo>
                    <a:pt x="276" y="456"/>
                  </a:lnTo>
                  <a:lnTo>
                    <a:pt x="272" y="456"/>
                  </a:lnTo>
                  <a:lnTo>
                    <a:pt x="276" y="456"/>
                  </a:lnTo>
                  <a:lnTo>
                    <a:pt x="276" y="452"/>
                  </a:lnTo>
                  <a:lnTo>
                    <a:pt x="272" y="456"/>
                  </a:lnTo>
                  <a:lnTo>
                    <a:pt x="268" y="456"/>
                  </a:lnTo>
                  <a:lnTo>
                    <a:pt x="268" y="452"/>
                  </a:lnTo>
                  <a:lnTo>
                    <a:pt x="272" y="452"/>
                  </a:lnTo>
                  <a:lnTo>
                    <a:pt x="276" y="452"/>
                  </a:lnTo>
                  <a:lnTo>
                    <a:pt x="276" y="448"/>
                  </a:lnTo>
                  <a:lnTo>
                    <a:pt x="278" y="448"/>
                  </a:lnTo>
                  <a:lnTo>
                    <a:pt x="282" y="448"/>
                  </a:lnTo>
                  <a:lnTo>
                    <a:pt x="286" y="448"/>
                  </a:lnTo>
                  <a:lnTo>
                    <a:pt x="290" y="448"/>
                  </a:lnTo>
                  <a:lnTo>
                    <a:pt x="294" y="448"/>
                  </a:lnTo>
                  <a:lnTo>
                    <a:pt x="298" y="448"/>
                  </a:lnTo>
                  <a:lnTo>
                    <a:pt x="302" y="448"/>
                  </a:lnTo>
                  <a:lnTo>
                    <a:pt x="306" y="448"/>
                  </a:lnTo>
                  <a:lnTo>
                    <a:pt x="306" y="452"/>
                  </a:lnTo>
                  <a:lnTo>
                    <a:pt x="308" y="452"/>
                  </a:lnTo>
                  <a:lnTo>
                    <a:pt x="312" y="452"/>
                  </a:lnTo>
                  <a:lnTo>
                    <a:pt x="316" y="452"/>
                  </a:lnTo>
                  <a:lnTo>
                    <a:pt x="320" y="452"/>
                  </a:lnTo>
                  <a:lnTo>
                    <a:pt x="316" y="452"/>
                  </a:lnTo>
                  <a:lnTo>
                    <a:pt x="312" y="452"/>
                  </a:lnTo>
                  <a:lnTo>
                    <a:pt x="308" y="452"/>
                  </a:lnTo>
                  <a:lnTo>
                    <a:pt x="306" y="448"/>
                  </a:lnTo>
                  <a:lnTo>
                    <a:pt x="302" y="448"/>
                  </a:lnTo>
                  <a:lnTo>
                    <a:pt x="306" y="448"/>
                  </a:lnTo>
                  <a:lnTo>
                    <a:pt x="308" y="444"/>
                  </a:lnTo>
                  <a:lnTo>
                    <a:pt x="306" y="444"/>
                  </a:lnTo>
                  <a:lnTo>
                    <a:pt x="302" y="448"/>
                  </a:lnTo>
                  <a:lnTo>
                    <a:pt x="298" y="448"/>
                  </a:lnTo>
                  <a:lnTo>
                    <a:pt x="294" y="448"/>
                  </a:lnTo>
                  <a:lnTo>
                    <a:pt x="294" y="444"/>
                  </a:lnTo>
                  <a:lnTo>
                    <a:pt x="286" y="448"/>
                  </a:lnTo>
                  <a:lnTo>
                    <a:pt x="282" y="448"/>
                  </a:lnTo>
                  <a:lnTo>
                    <a:pt x="278" y="448"/>
                  </a:lnTo>
                  <a:lnTo>
                    <a:pt x="276" y="448"/>
                  </a:lnTo>
                  <a:lnTo>
                    <a:pt x="272" y="452"/>
                  </a:lnTo>
                  <a:lnTo>
                    <a:pt x="272" y="448"/>
                  </a:lnTo>
                  <a:lnTo>
                    <a:pt x="272" y="444"/>
                  </a:lnTo>
                  <a:lnTo>
                    <a:pt x="276" y="444"/>
                  </a:lnTo>
                  <a:lnTo>
                    <a:pt x="278" y="440"/>
                  </a:lnTo>
                  <a:lnTo>
                    <a:pt x="282" y="440"/>
                  </a:lnTo>
                  <a:lnTo>
                    <a:pt x="278" y="440"/>
                  </a:lnTo>
                  <a:lnTo>
                    <a:pt x="282" y="440"/>
                  </a:lnTo>
                  <a:lnTo>
                    <a:pt x="282" y="436"/>
                  </a:lnTo>
                  <a:lnTo>
                    <a:pt x="286" y="436"/>
                  </a:lnTo>
                  <a:lnTo>
                    <a:pt x="290" y="436"/>
                  </a:lnTo>
                  <a:lnTo>
                    <a:pt x="286" y="436"/>
                  </a:lnTo>
                  <a:lnTo>
                    <a:pt x="290" y="436"/>
                  </a:lnTo>
                  <a:lnTo>
                    <a:pt x="294" y="436"/>
                  </a:lnTo>
                  <a:lnTo>
                    <a:pt x="298" y="436"/>
                  </a:lnTo>
                  <a:lnTo>
                    <a:pt x="298" y="440"/>
                  </a:lnTo>
                  <a:lnTo>
                    <a:pt x="302" y="440"/>
                  </a:lnTo>
                  <a:lnTo>
                    <a:pt x="306" y="440"/>
                  </a:lnTo>
                  <a:lnTo>
                    <a:pt x="308" y="440"/>
                  </a:lnTo>
                  <a:lnTo>
                    <a:pt x="312" y="440"/>
                  </a:lnTo>
                  <a:lnTo>
                    <a:pt x="312" y="444"/>
                  </a:lnTo>
                  <a:lnTo>
                    <a:pt x="316" y="444"/>
                  </a:lnTo>
                  <a:lnTo>
                    <a:pt x="320" y="444"/>
                  </a:lnTo>
                  <a:lnTo>
                    <a:pt x="324" y="444"/>
                  </a:lnTo>
                  <a:lnTo>
                    <a:pt x="320" y="444"/>
                  </a:lnTo>
                  <a:lnTo>
                    <a:pt x="316" y="444"/>
                  </a:lnTo>
                  <a:lnTo>
                    <a:pt x="316" y="440"/>
                  </a:lnTo>
                  <a:lnTo>
                    <a:pt x="312" y="440"/>
                  </a:lnTo>
                  <a:lnTo>
                    <a:pt x="316" y="440"/>
                  </a:lnTo>
                  <a:lnTo>
                    <a:pt x="320" y="440"/>
                  </a:lnTo>
                  <a:lnTo>
                    <a:pt x="320" y="436"/>
                  </a:lnTo>
                  <a:lnTo>
                    <a:pt x="324" y="436"/>
                  </a:lnTo>
                  <a:lnTo>
                    <a:pt x="324" y="440"/>
                  </a:lnTo>
                  <a:lnTo>
                    <a:pt x="324" y="436"/>
                  </a:lnTo>
                  <a:lnTo>
                    <a:pt x="320" y="436"/>
                  </a:lnTo>
                  <a:lnTo>
                    <a:pt x="316" y="436"/>
                  </a:lnTo>
                  <a:lnTo>
                    <a:pt x="316" y="440"/>
                  </a:lnTo>
                  <a:lnTo>
                    <a:pt x="312" y="440"/>
                  </a:lnTo>
                  <a:lnTo>
                    <a:pt x="308" y="440"/>
                  </a:lnTo>
                  <a:lnTo>
                    <a:pt x="308" y="436"/>
                  </a:lnTo>
                  <a:lnTo>
                    <a:pt x="312" y="436"/>
                  </a:lnTo>
                  <a:lnTo>
                    <a:pt x="316" y="436"/>
                  </a:lnTo>
                  <a:lnTo>
                    <a:pt x="320" y="436"/>
                  </a:lnTo>
                  <a:lnTo>
                    <a:pt x="320" y="432"/>
                  </a:lnTo>
                  <a:lnTo>
                    <a:pt x="312" y="432"/>
                  </a:lnTo>
                  <a:lnTo>
                    <a:pt x="316" y="432"/>
                  </a:lnTo>
                  <a:lnTo>
                    <a:pt x="316" y="436"/>
                  </a:lnTo>
                  <a:lnTo>
                    <a:pt x="312" y="436"/>
                  </a:lnTo>
                  <a:lnTo>
                    <a:pt x="308" y="436"/>
                  </a:lnTo>
                  <a:lnTo>
                    <a:pt x="306" y="432"/>
                  </a:lnTo>
                  <a:lnTo>
                    <a:pt x="308" y="432"/>
                  </a:lnTo>
                  <a:lnTo>
                    <a:pt x="312" y="432"/>
                  </a:lnTo>
                  <a:lnTo>
                    <a:pt x="308" y="432"/>
                  </a:lnTo>
                  <a:lnTo>
                    <a:pt x="306" y="432"/>
                  </a:lnTo>
                  <a:lnTo>
                    <a:pt x="302" y="432"/>
                  </a:lnTo>
                  <a:lnTo>
                    <a:pt x="306" y="432"/>
                  </a:lnTo>
                  <a:lnTo>
                    <a:pt x="306" y="436"/>
                  </a:lnTo>
                  <a:lnTo>
                    <a:pt x="302" y="436"/>
                  </a:lnTo>
                  <a:lnTo>
                    <a:pt x="306" y="436"/>
                  </a:lnTo>
                  <a:lnTo>
                    <a:pt x="302" y="436"/>
                  </a:lnTo>
                  <a:lnTo>
                    <a:pt x="298" y="436"/>
                  </a:lnTo>
                  <a:lnTo>
                    <a:pt x="302" y="436"/>
                  </a:lnTo>
                  <a:lnTo>
                    <a:pt x="298" y="436"/>
                  </a:lnTo>
                  <a:lnTo>
                    <a:pt x="294" y="436"/>
                  </a:lnTo>
                  <a:lnTo>
                    <a:pt x="290" y="436"/>
                  </a:lnTo>
                  <a:lnTo>
                    <a:pt x="294" y="432"/>
                  </a:lnTo>
                  <a:lnTo>
                    <a:pt x="298" y="432"/>
                  </a:lnTo>
                  <a:lnTo>
                    <a:pt x="302" y="432"/>
                  </a:lnTo>
                  <a:lnTo>
                    <a:pt x="298" y="432"/>
                  </a:lnTo>
                  <a:lnTo>
                    <a:pt x="294" y="432"/>
                  </a:lnTo>
                  <a:lnTo>
                    <a:pt x="290" y="432"/>
                  </a:lnTo>
                  <a:lnTo>
                    <a:pt x="290" y="436"/>
                  </a:lnTo>
                  <a:lnTo>
                    <a:pt x="286" y="436"/>
                  </a:lnTo>
                  <a:lnTo>
                    <a:pt x="282" y="436"/>
                  </a:lnTo>
                  <a:lnTo>
                    <a:pt x="278" y="440"/>
                  </a:lnTo>
                  <a:lnTo>
                    <a:pt x="276" y="444"/>
                  </a:lnTo>
                  <a:lnTo>
                    <a:pt x="272" y="444"/>
                  </a:lnTo>
                  <a:lnTo>
                    <a:pt x="272" y="440"/>
                  </a:lnTo>
                  <a:lnTo>
                    <a:pt x="276" y="440"/>
                  </a:lnTo>
                  <a:lnTo>
                    <a:pt x="276" y="436"/>
                  </a:lnTo>
                  <a:lnTo>
                    <a:pt x="272" y="436"/>
                  </a:lnTo>
                  <a:lnTo>
                    <a:pt x="276" y="432"/>
                  </a:lnTo>
                  <a:lnTo>
                    <a:pt x="276" y="436"/>
                  </a:lnTo>
                  <a:lnTo>
                    <a:pt x="278" y="436"/>
                  </a:lnTo>
                  <a:lnTo>
                    <a:pt x="276" y="436"/>
                  </a:lnTo>
                  <a:lnTo>
                    <a:pt x="276" y="432"/>
                  </a:lnTo>
                  <a:lnTo>
                    <a:pt x="278" y="432"/>
                  </a:lnTo>
                  <a:lnTo>
                    <a:pt x="278" y="436"/>
                  </a:lnTo>
                  <a:lnTo>
                    <a:pt x="278" y="432"/>
                  </a:lnTo>
                  <a:lnTo>
                    <a:pt x="282" y="432"/>
                  </a:lnTo>
                  <a:lnTo>
                    <a:pt x="278" y="432"/>
                  </a:lnTo>
                  <a:lnTo>
                    <a:pt x="282" y="432"/>
                  </a:lnTo>
                  <a:lnTo>
                    <a:pt x="282" y="428"/>
                  </a:lnTo>
                  <a:lnTo>
                    <a:pt x="278" y="432"/>
                  </a:lnTo>
                  <a:lnTo>
                    <a:pt x="278" y="428"/>
                  </a:lnTo>
                  <a:lnTo>
                    <a:pt x="282" y="428"/>
                  </a:lnTo>
                  <a:lnTo>
                    <a:pt x="286" y="432"/>
                  </a:lnTo>
                  <a:lnTo>
                    <a:pt x="290" y="432"/>
                  </a:lnTo>
                  <a:lnTo>
                    <a:pt x="294" y="432"/>
                  </a:lnTo>
                  <a:lnTo>
                    <a:pt x="290" y="432"/>
                  </a:lnTo>
                  <a:lnTo>
                    <a:pt x="286" y="432"/>
                  </a:lnTo>
                  <a:lnTo>
                    <a:pt x="286" y="428"/>
                  </a:lnTo>
                  <a:lnTo>
                    <a:pt x="282" y="428"/>
                  </a:lnTo>
                  <a:lnTo>
                    <a:pt x="278" y="428"/>
                  </a:lnTo>
                  <a:lnTo>
                    <a:pt x="276" y="426"/>
                  </a:lnTo>
                  <a:lnTo>
                    <a:pt x="278" y="426"/>
                  </a:lnTo>
                  <a:lnTo>
                    <a:pt x="282" y="426"/>
                  </a:lnTo>
                  <a:lnTo>
                    <a:pt x="286" y="428"/>
                  </a:lnTo>
                  <a:lnTo>
                    <a:pt x="290" y="428"/>
                  </a:lnTo>
                  <a:lnTo>
                    <a:pt x="286" y="428"/>
                  </a:lnTo>
                  <a:lnTo>
                    <a:pt x="286" y="426"/>
                  </a:lnTo>
                  <a:lnTo>
                    <a:pt x="290" y="426"/>
                  </a:lnTo>
                  <a:lnTo>
                    <a:pt x="290" y="428"/>
                  </a:lnTo>
                  <a:lnTo>
                    <a:pt x="294" y="428"/>
                  </a:lnTo>
                  <a:lnTo>
                    <a:pt x="298" y="428"/>
                  </a:lnTo>
                  <a:lnTo>
                    <a:pt x="302" y="428"/>
                  </a:lnTo>
                  <a:lnTo>
                    <a:pt x="306" y="428"/>
                  </a:lnTo>
                  <a:lnTo>
                    <a:pt x="308" y="428"/>
                  </a:lnTo>
                  <a:lnTo>
                    <a:pt x="316" y="432"/>
                  </a:lnTo>
                  <a:lnTo>
                    <a:pt x="320" y="432"/>
                  </a:lnTo>
                  <a:lnTo>
                    <a:pt x="324" y="432"/>
                  </a:lnTo>
                  <a:lnTo>
                    <a:pt x="320" y="432"/>
                  </a:lnTo>
                  <a:lnTo>
                    <a:pt x="316" y="432"/>
                  </a:lnTo>
                  <a:lnTo>
                    <a:pt x="316" y="428"/>
                  </a:lnTo>
                  <a:lnTo>
                    <a:pt x="312" y="428"/>
                  </a:lnTo>
                  <a:lnTo>
                    <a:pt x="308" y="428"/>
                  </a:lnTo>
                  <a:lnTo>
                    <a:pt x="306" y="426"/>
                  </a:lnTo>
                  <a:lnTo>
                    <a:pt x="308" y="426"/>
                  </a:lnTo>
                  <a:lnTo>
                    <a:pt x="312" y="426"/>
                  </a:lnTo>
                  <a:lnTo>
                    <a:pt x="308" y="426"/>
                  </a:lnTo>
                  <a:lnTo>
                    <a:pt x="308" y="422"/>
                  </a:lnTo>
                  <a:lnTo>
                    <a:pt x="312" y="418"/>
                  </a:lnTo>
                  <a:lnTo>
                    <a:pt x="308" y="422"/>
                  </a:lnTo>
                  <a:lnTo>
                    <a:pt x="306" y="422"/>
                  </a:lnTo>
                  <a:lnTo>
                    <a:pt x="302" y="422"/>
                  </a:lnTo>
                  <a:lnTo>
                    <a:pt x="306" y="422"/>
                  </a:lnTo>
                  <a:lnTo>
                    <a:pt x="308" y="422"/>
                  </a:lnTo>
                  <a:lnTo>
                    <a:pt x="306" y="426"/>
                  </a:lnTo>
                  <a:lnTo>
                    <a:pt x="302" y="426"/>
                  </a:lnTo>
                  <a:lnTo>
                    <a:pt x="298" y="426"/>
                  </a:lnTo>
                  <a:lnTo>
                    <a:pt x="294" y="426"/>
                  </a:lnTo>
                  <a:lnTo>
                    <a:pt x="290" y="426"/>
                  </a:lnTo>
                  <a:lnTo>
                    <a:pt x="286" y="426"/>
                  </a:lnTo>
                  <a:lnTo>
                    <a:pt x="282" y="426"/>
                  </a:lnTo>
                  <a:lnTo>
                    <a:pt x="282" y="422"/>
                  </a:lnTo>
                  <a:lnTo>
                    <a:pt x="286" y="422"/>
                  </a:lnTo>
                  <a:lnTo>
                    <a:pt x="282" y="422"/>
                  </a:lnTo>
                  <a:lnTo>
                    <a:pt x="282" y="426"/>
                  </a:lnTo>
                  <a:lnTo>
                    <a:pt x="278" y="426"/>
                  </a:lnTo>
                  <a:lnTo>
                    <a:pt x="278" y="422"/>
                  </a:lnTo>
                  <a:lnTo>
                    <a:pt x="278" y="426"/>
                  </a:lnTo>
                  <a:lnTo>
                    <a:pt x="276" y="426"/>
                  </a:lnTo>
                  <a:lnTo>
                    <a:pt x="276" y="422"/>
                  </a:lnTo>
                  <a:lnTo>
                    <a:pt x="278" y="422"/>
                  </a:lnTo>
                  <a:lnTo>
                    <a:pt x="282" y="422"/>
                  </a:lnTo>
                  <a:lnTo>
                    <a:pt x="286" y="418"/>
                  </a:lnTo>
                  <a:lnTo>
                    <a:pt x="290" y="418"/>
                  </a:lnTo>
                  <a:lnTo>
                    <a:pt x="294" y="418"/>
                  </a:lnTo>
                  <a:lnTo>
                    <a:pt x="298" y="418"/>
                  </a:lnTo>
                  <a:lnTo>
                    <a:pt x="302" y="418"/>
                  </a:lnTo>
                  <a:lnTo>
                    <a:pt x="306" y="418"/>
                  </a:lnTo>
                  <a:lnTo>
                    <a:pt x="308" y="418"/>
                  </a:lnTo>
                  <a:lnTo>
                    <a:pt x="308" y="414"/>
                  </a:lnTo>
                  <a:lnTo>
                    <a:pt x="312" y="414"/>
                  </a:lnTo>
                  <a:lnTo>
                    <a:pt x="312" y="414"/>
                  </a:lnTo>
                  <a:lnTo>
                    <a:pt x="312" y="414"/>
                  </a:lnTo>
                  <a:close/>
                  <a:moveTo>
                    <a:pt x="764" y="104"/>
                  </a:moveTo>
                  <a:lnTo>
                    <a:pt x="760" y="104"/>
                  </a:lnTo>
                  <a:lnTo>
                    <a:pt x="756" y="104"/>
                  </a:lnTo>
                  <a:lnTo>
                    <a:pt x="752" y="104"/>
                  </a:lnTo>
                  <a:lnTo>
                    <a:pt x="748" y="108"/>
                  </a:lnTo>
                  <a:lnTo>
                    <a:pt x="748" y="104"/>
                  </a:lnTo>
                  <a:lnTo>
                    <a:pt x="752" y="100"/>
                  </a:lnTo>
                  <a:lnTo>
                    <a:pt x="756" y="100"/>
                  </a:lnTo>
                  <a:lnTo>
                    <a:pt x="764" y="104"/>
                  </a:lnTo>
                  <a:lnTo>
                    <a:pt x="764" y="104"/>
                  </a:lnTo>
                  <a:lnTo>
                    <a:pt x="764" y="104"/>
                  </a:lnTo>
                  <a:close/>
                  <a:moveTo>
                    <a:pt x="756" y="146"/>
                  </a:moveTo>
                  <a:lnTo>
                    <a:pt x="752" y="146"/>
                  </a:lnTo>
                  <a:lnTo>
                    <a:pt x="752" y="142"/>
                  </a:lnTo>
                  <a:lnTo>
                    <a:pt x="756" y="138"/>
                  </a:lnTo>
                  <a:lnTo>
                    <a:pt x="760" y="138"/>
                  </a:lnTo>
                  <a:lnTo>
                    <a:pt x="760" y="142"/>
                  </a:lnTo>
                  <a:lnTo>
                    <a:pt x="756" y="142"/>
                  </a:lnTo>
                  <a:lnTo>
                    <a:pt x="760" y="142"/>
                  </a:lnTo>
                  <a:lnTo>
                    <a:pt x="760" y="146"/>
                  </a:lnTo>
                  <a:lnTo>
                    <a:pt x="756" y="146"/>
                  </a:lnTo>
                  <a:lnTo>
                    <a:pt x="756" y="146"/>
                  </a:lnTo>
                  <a:lnTo>
                    <a:pt x="756" y="146"/>
                  </a:lnTo>
                  <a:close/>
                  <a:moveTo>
                    <a:pt x="752" y="168"/>
                  </a:moveTo>
                  <a:lnTo>
                    <a:pt x="756" y="168"/>
                  </a:lnTo>
                  <a:lnTo>
                    <a:pt x="760" y="168"/>
                  </a:lnTo>
                  <a:lnTo>
                    <a:pt x="760" y="172"/>
                  </a:lnTo>
                  <a:lnTo>
                    <a:pt x="756" y="172"/>
                  </a:lnTo>
                  <a:lnTo>
                    <a:pt x="752" y="172"/>
                  </a:lnTo>
                  <a:lnTo>
                    <a:pt x="748" y="168"/>
                  </a:lnTo>
                  <a:lnTo>
                    <a:pt x="744" y="168"/>
                  </a:lnTo>
                  <a:lnTo>
                    <a:pt x="742" y="168"/>
                  </a:lnTo>
                  <a:lnTo>
                    <a:pt x="744" y="168"/>
                  </a:lnTo>
                  <a:lnTo>
                    <a:pt x="748" y="168"/>
                  </a:lnTo>
                  <a:lnTo>
                    <a:pt x="752" y="168"/>
                  </a:lnTo>
                  <a:lnTo>
                    <a:pt x="752" y="168"/>
                  </a:lnTo>
                  <a:lnTo>
                    <a:pt x="752" y="168"/>
                  </a:lnTo>
                  <a:close/>
                  <a:moveTo>
                    <a:pt x="782" y="168"/>
                  </a:moveTo>
                  <a:lnTo>
                    <a:pt x="782" y="172"/>
                  </a:lnTo>
                  <a:lnTo>
                    <a:pt x="782" y="174"/>
                  </a:lnTo>
                  <a:lnTo>
                    <a:pt x="778" y="174"/>
                  </a:lnTo>
                  <a:lnTo>
                    <a:pt x="774" y="174"/>
                  </a:lnTo>
                  <a:lnTo>
                    <a:pt x="774" y="172"/>
                  </a:lnTo>
                  <a:lnTo>
                    <a:pt x="778" y="172"/>
                  </a:lnTo>
                  <a:lnTo>
                    <a:pt x="778" y="168"/>
                  </a:lnTo>
                  <a:lnTo>
                    <a:pt x="782" y="168"/>
                  </a:lnTo>
                  <a:lnTo>
                    <a:pt x="782" y="168"/>
                  </a:lnTo>
                  <a:lnTo>
                    <a:pt x="782" y="168"/>
                  </a:lnTo>
                  <a:close/>
                  <a:moveTo>
                    <a:pt x="768" y="216"/>
                  </a:moveTo>
                  <a:lnTo>
                    <a:pt x="770" y="220"/>
                  </a:lnTo>
                  <a:lnTo>
                    <a:pt x="770" y="224"/>
                  </a:lnTo>
                  <a:lnTo>
                    <a:pt x="768" y="224"/>
                  </a:lnTo>
                  <a:lnTo>
                    <a:pt x="768" y="220"/>
                  </a:lnTo>
                  <a:lnTo>
                    <a:pt x="768" y="216"/>
                  </a:lnTo>
                  <a:lnTo>
                    <a:pt x="764" y="216"/>
                  </a:lnTo>
                  <a:lnTo>
                    <a:pt x="764" y="212"/>
                  </a:lnTo>
                  <a:lnTo>
                    <a:pt x="764" y="208"/>
                  </a:lnTo>
                  <a:lnTo>
                    <a:pt x="760" y="208"/>
                  </a:lnTo>
                  <a:lnTo>
                    <a:pt x="760" y="204"/>
                  </a:lnTo>
                  <a:lnTo>
                    <a:pt x="764" y="204"/>
                  </a:lnTo>
                  <a:lnTo>
                    <a:pt x="768" y="204"/>
                  </a:lnTo>
                  <a:lnTo>
                    <a:pt x="764" y="204"/>
                  </a:lnTo>
                  <a:lnTo>
                    <a:pt x="764" y="200"/>
                  </a:lnTo>
                  <a:lnTo>
                    <a:pt x="768" y="200"/>
                  </a:lnTo>
                  <a:lnTo>
                    <a:pt x="768" y="204"/>
                  </a:lnTo>
                  <a:lnTo>
                    <a:pt x="768" y="208"/>
                  </a:lnTo>
                  <a:lnTo>
                    <a:pt x="768" y="212"/>
                  </a:lnTo>
                  <a:lnTo>
                    <a:pt x="768" y="216"/>
                  </a:lnTo>
                  <a:lnTo>
                    <a:pt x="768" y="216"/>
                  </a:lnTo>
                  <a:lnTo>
                    <a:pt x="768" y="216"/>
                  </a:lnTo>
                  <a:close/>
                  <a:moveTo>
                    <a:pt x="778" y="238"/>
                  </a:moveTo>
                  <a:lnTo>
                    <a:pt x="778" y="242"/>
                  </a:lnTo>
                  <a:lnTo>
                    <a:pt x="774" y="242"/>
                  </a:lnTo>
                  <a:lnTo>
                    <a:pt x="778" y="246"/>
                  </a:lnTo>
                  <a:lnTo>
                    <a:pt x="782" y="246"/>
                  </a:lnTo>
                  <a:lnTo>
                    <a:pt x="786" y="246"/>
                  </a:lnTo>
                  <a:lnTo>
                    <a:pt x="786" y="250"/>
                  </a:lnTo>
                  <a:lnTo>
                    <a:pt x="782" y="250"/>
                  </a:lnTo>
                  <a:lnTo>
                    <a:pt x="778" y="250"/>
                  </a:lnTo>
                  <a:lnTo>
                    <a:pt x="778" y="246"/>
                  </a:lnTo>
                  <a:lnTo>
                    <a:pt x="774" y="246"/>
                  </a:lnTo>
                  <a:lnTo>
                    <a:pt x="774" y="250"/>
                  </a:lnTo>
                  <a:lnTo>
                    <a:pt x="770" y="250"/>
                  </a:lnTo>
                  <a:lnTo>
                    <a:pt x="768" y="250"/>
                  </a:lnTo>
                  <a:lnTo>
                    <a:pt x="764" y="250"/>
                  </a:lnTo>
                  <a:lnTo>
                    <a:pt x="764" y="246"/>
                  </a:lnTo>
                  <a:lnTo>
                    <a:pt x="768" y="246"/>
                  </a:lnTo>
                  <a:lnTo>
                    <a:pt x="768" y="242"/>
                  </a:lnTo>
                  <a:lnTo>
                    <a:pt x="764" y="242"/>
                  </a:lnTo>
                  <a:lnTo>
                    <a:pt x="768" y="238"/>
                  </a:lnTo>
                  <a:lnTo>
                    <a:pt x="770" y="238"/>
                  </a:lnTo>
                  <a:lnTo>
                    <a:pt x="770" y="242"/>
                  </a:lnTo>
                  <a:lnTo>
                    <a:pt x="774" y="242"/>
                  </a:lnTo>
                  <a:lnTo>
                    <a:pt x="774" y="238"/>
                  </a:lnTo>
                  <a:lnTo>
                    <a:pt x="778" y="238"/>
                  </a:lnTo>
                  <a:lnTo>
                    <a:pt x="778" y="238"/>
                  </a:lnTo>
                  <a:lnTo>
                    <a:pt x="778" y="238"/>
                  </a:lnTo>
                  <a:close/>
                  <a:moveTo>
                    <a:pt x="722" y="310"/>
                  </a:moveTo>
                  <a:lnTo>
                    <a:pt x="718" y="310"/>
                  </a:lnTo>
                  <a:lnTo>
                    <a:pt x="716" y="310"/>
                  </a:lnTo>
                  <a:lnTo>
                    <a:pt x="712" y="310"/>
                  </a:lnTo>
                  <a:lnTo>
                    <a:pt x="712" y="306"/>
                  </a:lnTo>
                  <a:lnTo>
                    <a:pt x="708" y="306"/>
                  </a:lnTo>
                  <a:lnTo>
                    <a:pt x="704" y="306"/>
                  </a:lnTo>
                  <a:lnTo>
                    <a:pt x="700" y="306"/>
                  </a:lnTo>
                  <a:lnTo>
                    <a:pt x="696" y="306"/>
                  </a:lnTo>
                  <a:lnTo>
                    <a:pt x="692" y="306"/>
                  </a:lnTo>
                  <a:lnTo>
                    <a:pt x="688" y="306"/>
                  </a:lnTo>
                  <a:lnTo>
                    <a:pt x="686" y="306"/>
                  </a:lnTo>
                  <a:lnTo>
                    <a:pt x="686" y="302"/>
                  </a:lnTo>
                  <a:lnTo>
                    <a:pt x="688" y="302"/>
                  </a:lnTo>
                  <a:lnTo>
                    <a:pt x="692" y="302"/>
                  </a:lnTo>
                  <a:lnTo>
                    <a:pt x="696" y="302"/>
                  </a:lnTo>
                  <a:lnTo>
                    <a:pt x="700" y="302"/>
                  </a:lnTo>
                  <a:lnTo>
                    <a:pt x="704" y="302"/>
                  </a:lnTo>
                  <a:lnTo>
                    <a:pt x="708" y="302"/>
                  </a:lnTo>
                  <a:lnTo>
                    <a:pt x="712" y="302"/>
                  </a:lnTo>
                  <a:lnTo>
                    <a:pt x="716" y="302"/>
                  </a:lnTo>
                  <a:lnTo>
                    <a:pt x="718" y="302"/>
                  </a:lnTo>
                  <a:lnTo>
                    <a:pt x="718" y="306"/>
                  </a:lnTo>
                  <a:lnTo>
                    <a:pt x="722" y="306"/>
                  </a:lnTo>
                  <a:lnTo>
                    <a:pt x="718" y="306"/>
                  </a:lnTo>
                  <a:lnTo>
                    <a:pt x="718" y="310"/>
                  </a:lnTo>
                  <a:lnTo>
                    <a:pt x="722" y="310"/>
                  </a:lnTo>
                  <a:lnTo>
                    <a:pt x="722" y="310"/>
                  </a:lnTo>
                  <a:lnTo>
                    <a:pt x="722" y="310"/>
                  </a:lnTo>
                  <a:close/>
                  <a:moveTo>
                    <a:pt x="716" y="324"/>
                  </a:moveTo>
                  <a:lnTo>
                    <a:pt x="712" y="324"/>
                  </a:lnTo>
                  <a:lnTo>
                    <a:pt x="708" y="320"/>
                  </a:lnTo>
                  <a:lnTo>
                    <a:pt x="704" y="320"/>
                  </a:lnTo>
                  <a:lnTo>
                    <a:pt x="700" y="316"/>
                  </a:lnTo>
                  <a:lnTo>
                    <a:pt x="692" y="316"/>
                  </a:lnTo>
                  <a:lnTo>
                    <a:pt x="692" y="314"/>
                  </a:lnTo>
                  <a:lnTo>
                    <a:pt x="688" y="314"/>
                  </a:lnTo>
                  <a:lnTo>
                    <a:pt x="686" y="306"/>
                  </a:lnTo>
                  <a:lnTo>
                    <a:pt x="688" y="306"/>
                  </a:lnTo>
                  <a:lnTo>
                    <a:pt x="692" y="306"/>
                  </a:lnTo>
                  <a:lnTo>
                    <a:pt x="696" y="306"/>
                  </a:lnTo>
                  <a:lnTo>
                    <a:pt x="700" y="306"/>
                  </a:lnTo>
                  <a:lnTo>
                    <a:pt x="704" y="306"/>
                  </a:lnTo>
                  <a:lnTo>
                    <a:pt x="704" y="310"/>
                  </a:lnTo>
                  <a:lnTo>
                    <a:pt x="708" y="310"/>
                  </a:lnTo>
                  <a:lnTo>
                    <a:pt x="712" y="310"/>
                  </a:lnTo>
                  <a:lnTo>
                    <a:pt x="712" y="314"/>
                  </a:lnTo>
                  <a:lnTo>
                    <a:pt x="716" y="314"/>
                  </a:lnTo>
                  <a:lnTo>
                    <a:pt x="718" y="314"/>
                  </a:lnTo>
                  <a:lnTo>
                    <a:pt x="722" y="316"/>
                  </a:lnTo>
                  <a:lnTo>
                    <a:pt x="718" y="316"/>
                  </a:lnTo>
                  <a:lnTo>
                    <a:pt x="716" y="316"/>
                  </a:lnTo>
                  <a:lnTo>
                    <a:pt x="712" y="316"/>
                  </a:lnTo>
                  <a:lnTo>
                    <a:pt x="712" y="320"/>
                  </a:lnTo>
                  <a:lnTo>
                    <a:pt x="716" y="320"/>
                  </a:lnTo>
                  <a:lnTo>
                    <a:pt x="718" y="320"/>
                  </a:lnTo>
                  <a:lnTo>
                    <a:pt x="718" y="324"/>
                  </a:lnTo>
                  <a:lnTo>
                    <a:pt x="716" y="324"/>
                  </a:lnTo>
                  <a:lnTo>
                    <a:pt x="716" y="324"/>
                  </a:lnTo>
                  <a:lnTo>
                    <a:pt x="716" y="324"/>
                  </a:lnTo>
                  <a:close/>
                  <a:moveTo>
                    <a:pt x="246" y="332"/>
                  </a:moveTo>
                  <a:lnTo>
                    <a:pt x="250" y="332"/>
                  </a:lnTo>
                  <a:lnTo>
                    <a:pt x="246" y="332"/>
                  </a:lnTo>
                  <a:lnTo>
                    <a:pt x="242" y="332"/>
                  </a:lnTo>
                  <a:lnTo>
                    <a:pt x="246" y="332"/>
                  </a:lnTo>
                  <a:lnTo>
                    <a:pt x="246" y="332"/>
                  </a:lnTo>
                  <a:lnTo>
                    <a:pt x="246" y="332"/>
                  </a:lnTo>
                  <a:close/>
                  <a:moveTo>
                    <a:pt x="278" y="340"/>
                  </a:moveTo>
                  <a:lnTo>
                    <a:pt x="276" y="340"/>
                  </a:lnTo>
                  <a:lnTo>
                    <a:pt x="276" y="336"/>
                  </a:lnTo>
                  <a:lnTo>
                    <a:pt x="278" y="336"/>
                  </a:lnTo>
                  <a:lnTo>
                    <a:pt x="282" y="340"/>
                  </a:lnTo>
                  <a:lnTo>
                    <a:pt x="286" y="340"/>
                  </a:lnTo>
                  <a:lnTo>
                    <a:pt x="286" y="336"/>
                  </a:lnTo>
                  <a:lnTo>
                    <a:pt x="286" y="340"/>
                  </a:lnTo>
                  <a:lnTo>
                    <a:pt x="282" y="340"/>
                  </a:lnTo>
                  <a:lnTo>
                    <a:pt x="278" y="340"/>
                  </a:lnTo>
                  <a:lnTo>
                    <a:pt x="278" y="340"/>
                  </a:lnTo>
                  <a:lnTo>
                    <a:pt x="278" y="340"/>
                  </a:lnTo>
                  <a:close/>
                  <a:moveTo>
                    <a:pt x="278" y="346"/>
                  </a:moveTo>
                  <a:lnTo>
                    <a:pt x="282" y="346"/>
                  </a:lnTo>
                  <a:lnTo>
                    <a:pt x="282" y="342"/>
                  </a:lnTo>
                  <a:lnTo>
                    <a:pt x="286" y="346"/>
                  </a:lnTo>
                  <a:lnTo>
                    <a:pt x="290" y="346"/>
                  </a:lnTo>
                  <a:lnTo>
                    <a:pt x="286" y="346"/>
                  </a:lnTo>
                  <a:lnTo>
                    <a:pt x="286" y="350"/>
                  </a:lnTo>
                  <a:lnTo>
                    <a:pt x="282" y="350"/>
                  </a:lnTo>
                  <a:lnTo>
                    <a:pt x="278" y="350"/>
                  </a:lnTo>
                  <a:lnTo>
                    <a:pt x="278" y="346"/>
                  </a:lnTo>
                  <a:lnTo>
                    <a:pt x="278" y="346"/>
                  </a:lnTo>
                  <a:lnTo>
                    <a:pt x="278" y="346"/>
                  </a:lnTo>
                  <a:close/>
                  <a:moveTo>
                    <a:pt x="276" y="346"/>
                  </a:moveTo>
                  <a:lnTo>
                    <a:pt x="276" y="350"/>
                  </a:lnTo>
                  <a:lnTo>
                    <a:pt x="276" y="354"/>
                  </a:lnTo>
                  <a:lnTo>
                    <a:pt x="272" y="354"/>
                  </a:lnTo>
                  <a:lnTo>
                    <a:pt x="268" y="350"/>
                  </a:lnTo>
                  <a:lnTo>
                    <a:pt x="272" y="350"/>
                  </a:lnTo>
                  <a:lnTo>
                    <a:pt x="272" y="346"/>
                  </a:lnTo>
                  <a:lnTo>
                    <a:pt x="276" y="346"/>
                  </a:lnTo>
                  <a:lnTo>
                    <a:pt x="276" y="346"/>
                  </a:lnTo>
                  <a:lnTo>
                    <a:pt x="276" y="346"/>
                  </a:lnTo>
                  <a:close/>
                  <a:moveTo>
                    <a:pt x="670" y="354"/>
                  </a:moveTo>
                  <a:lnTo>
                    <a:pt x="674" y="358"/>
                  </a:lnTo>
                  <a:lnTo>
                    <a:pt x="674" y="362"/>
                  </a:lnTo>
                  <a:lnTo>
                    <a:pt x="670" y="366"/>
                  </a:lnTo>
                  <a:lnTo>
                    <a:pt x="666" y="366"/>
                  </a:lnTo>
                  <a:lnTo>
                    <a:pt x="662" y="366"/>
                  </a:lnTo>
                  <a:lnTo>
                    <a:pt x="660" y="366"/>
                  </a:lnTo>
                  <a:lnTo>
                    <a:pt x="656" y="366"/>
                  </a:lnTo>
                  <a:lnTo>
                    <a:pt x="652" y="366"/>
                  </a:lnTo>
                  <a:lnTo>
                    <a:pt x="648" y="370"/>
                  </a:lnTo>
                  <a:lnTo>
                    <a:pt x="640" y="370"/>
                  </a:lnTo>
                  <a:lnTo>
                    <a:pt x="636" y="370"/>
                  </a:lnTo>
                  <a:lnTo>
                    <a:pt x="632" y="370"/>
                  </a:lnTo>
                  <a:lnTo>
                    <a:pt x="632" y="366"/>
                  </a:lnTo>
                  <a:lnTo>
                    <a:pt x="636" y="366"/>
                  </a:lnTo>
                  <a:lnTo>
                    <a:pt x="640" y="366"/>
                  </a:lnTo>
                  <a:lnTo>
                    <a:pt x="640" y="362"/>
                  </a:lnTo>
                  <a:lnTo>
                    <a:pt x="644" y="362"/>
                  </a:lnTo>
                  <a:lnTo>
                    <a:pt x="648" y="358"/>
                  </a:lnTo>
                  <a:lnTo>
                    <a:pt x="652" y="358"/>
                  </a:lnTo>
                  <a:lnTo>
                    <a:pt x="656" y="358"/>
                  </a:lnTo>
                  <a:lnTo>
                    <a:pt x="660" y="358"/>
                  </a:lnTo>
                  <a:lnTo>
                    <a:pt x="660" y="354"/>
                  </a:lnTo>
                  <a:lnTo>
                    <a:pt x="662" y="354"/>
                  </a:lnTo>
                  <a:lnTo>
                    <a:pt x="666" y="354"/>
                  </a:lnTo>
                  <a:lnTo>
                    <a:pt x="670" y="354"/>
                  </a:lnTo>
                  <a:lnTo>
                    <a:pt x="670" y="354"/>
                  </a:lnTo>
                  <a:lnTo>
                    <a:pt x="670" y="354"/>
                  </a:lnTo>
                  <a:close/>
                  <a:moveTo>
                    <a:pt x="298" y="354"/>
                  </a:moveTo>
                  <a:lnTo>
                    <a:pt x="302" y="358"/>
                  </a:lnTo>
                  <a:lnTo>
                    <a:pt x="298" y="358"/>
                  </a:lnTo>
                  <a:lnTo>
                    <a:pt x="294" y="358"/>
                  </a:lnTo>
                  <a:lnTo>
                    <a:pt x="294" y="354"/>
                  </a:lnTo>
                  <a:lnTo>
                    <a:pt x="298" y="354"/>
                  </a:lnTo>
                  <a:lnTo>
                    <a:pt x="298" y="354"/>
                  </a:lnTo>
                  <a:lnTo>
                    <a:pt x="298" y="354"/>
                  </a:lnTo>
                  <a:close/>
                  <a:moveTo>
                    <a:pt x="648" y="358"/>
                  </a:moveTo>
                  <a:lnTo>
                    <a:pt x="644" y="358"/>
                  </a:lnTo>
                  <a:lnTo>
                    <a:pt x="640" y="362"/>
                  </a:lnTo>
                  <a:lnTo>
                    <a:pt x="640" y="358"/>
                  </a:lnTo>
                  <a:lnTo>
                    <a:pt x="644" y="358"/>
                  </a:lnTo>
                  <a:lnTo>
                    <a:pt x="648" y="358"/>
                  </a:lnTo>
                  <a:lnTo>
                    <a:pt x="648" y="358"/>
                  </a:lnTo>
                  <a:lnTo>
                    <a:pt x="648" y="358"/>
                  </a:lnTo>
                  <a:close/>
                  <a:moveTo>
                    <a:pt x="302" y="366"/>
                  </a:moveTo>
                  <a:lnTo>
                    <a:pt x="302" y="362"/>
                  </a:lnTo>
                  <a:lnTo>
                    <a:pt x="298" y="362"/>
                  </a:lnTo>
                  <a:lnTo>
                    <a:pt x="302" y="362"/>
                  </a:lnTo>
                  <a:lnTo>
                    <a:pt x="306" y="362"/>
                  </a:lnTo>
                  <a:lnTo>
                    <a:pt x="302" y="366"/>
                  </a:lnTo>
                  <a:lnTo>
                    <a:pt x="302" y="366"/>
                  </a:lnTo>
                  <a:lnTo>
                    <a:pt x="302" y="366"/>
                  </a:lnTo>
                  <a:close/>
                  <a:moveTo>
                    <a:pt x="662" y="366"/>
                  </a:moveTo>
                  <a:lnTo>
                    <a:pt x="662" y="370"/>
                  </a:lnTo>
                  <a:lnTo>
                    <a:pt x="660" y="370"/>
                  </a:lnTo>
                  <a:lnTo>
                    <a:pt x="660" y="366"/>
                  </a:lnTo>
                  <a:lnTo>
                    <a:pt x="662" y="366"/>
                  </a:lnTo>
                  <a:lnTo>
                    <a:pt x="662" y="366"/>
                  </a:lnTo>
                  <a:lnTo>
                    <a:pt x="662" y="366"/>
                  </a:lnTo>
                  <a:close/>
                  <a:moveTo>
                    <a:pt x="252" y="370"/>
                  </a:moveTo>
                  <a:lnTo>
                    <a:pt x="256" y="370"/>
                  </a:lnTo>
                  <a:lnTo>
                    <a:pt x="260" y="370"/>
                  </a:lnTo>
                  <a:lnTo>
                    <a:pt x="256" y="370"/>
                  </a:lnTo>
                  <a:lnTo>
                    <a:pt x="252" y="370"/>
                  </a:lnTo>
                  <a:lnTo>
                    <a:pt x="252" y="370"/>
                  </a:lnTo>
                  <a:lnTo>
                    <a:pt x="252" y="370"/>
                  </a:lnTo>
                  <a:close/>
                  <a:moveTo>
                    <a:pt x="264" y="396"/>
                  </a:moveTo>
                  <a:lnTo>
                    <a:pt x="268" y="396"/>
                  </a:lnTo>
                  <a:lnTo>
                    <a:pt x="272" y="396"/>
                  </a:lnTo>
                  <a:lnTo>
                    <a:pt x="276" y="396"/>
                  </a:lnTo>
                  <a:lnTo>
                    <a:pt x="276" y="392"/>
                  </a:lnTo>
                  <a:lnTo>
                    <a:pt x="278" y="392"/>
                  </a:lnTo>
                  <a:lnTo>
                    <a:pt x="276" y="392"/>
                  </a:lnTo>
                  <a:lnTo>
                    <a:pt x="272" y="392"/>
                  </a:lnTo>
                  <a:lnTo>
                    <a:pt x="272" y="396"/>
                  </a:lnTo>
                  <a:lnTo>
                    <a:pt x="272" y="392"/>
                  </a:lnTo>
                  <a:lnTo>
                    <a:pt x="268" y="392"/>
                  </a:lnTo>
                  <a:lnTo>
                    <a:pt x="272" y="392"/>
                  </a:lnTo>
                  <a:lnTo>
                    <a:pt x="268" y="392"/>
                  </a:lnTo>
                  <a:lnTo>
                    <a:pt x="260" y="392"/>
                  </a:lnTo>
                  <a:lnTo>
                    <a:pt x="256" y="392"/>
                  </a:lnTo>
                  <a:lnTo>
                    <a:pt x="252" y="388"/>
                  </a:lnTo>
                  <a:lnTo>
                    <a:pt x="256" y="388"/>
                  </a:lnTo>
                  <a:lnTo>
                    <a:pt x="260" y="388"/>
                  </a:lnTo>
                  <a:lnTo>
                    <a:pt x="264" y="388"/>
                  </a:lnTo>
                  <a:lnTo>
                    <a:pt x="260" y="388"/>
                  </a:lnTo>
                  <a:lnTo>
                    <a:pt x="260" y="384"/>
                  </a:lnTo>
                  <a:lnTo>
                    <a:pt x="256" y="384"/>
                  </a:lnTo>
                  <a:lnTo>
                    <a:pt x="256" y="380"/>
                  </a:lnTo>
                  <a:lnTo>
                    <a:pt x="260" y="380"/>
                  </a:lnTo>
                  <a:lnTo>
                    <a:pt x="264" y="380"/>
                  </a:lnTo>
                  <a:lnTo>
                    <a:pt x="264" y="384"/>
                  </a:lnTo>
                  <a:lnTo>
                    <a:pt x="264" y="380"/>
                  </a:lnTo>
                  <a:lnTo>
                    <a:pt x="260" y="380"/>
                  </a:lnTo>
                  <a:lnTo>
                    <a:pt x="256" y="380"/>
                  </a:lnTo>
                  <a:lnTo>
                    <a:pt x="256" y="376"/>
                  </a:lnTo>
                  <a:lnTo>
                    <a:pt x="256" y="372"/>
                  </a:lnTo>
                  <a:lnTo>
                    <a:pt x="260" y="372"/>
                  </a:lnTo>
                  <a:lnTo>
                    <a:pt x="264" y="372"/>
                  </a:lnTo>
                  <a:lnTo>
                    <a:pt x="268" y="372"/>
                  </a:lnTo>
                  <a:lnTo>
                    <a:pt x="272" y="372"/>
                  </a:lnTo>
                  <a:lnTo>
                    <a:pt x="276" y="372"/>
                  </a:lnTo>
                  <a:lnTo>
                    <a:pt x="278" y="376"/>
                  </a:lnTo>
                  <a:lnTo>
                    <a:pt x="282" y="376"/>
                  </a:lnTo>
                  <a:lnTo>
                    <a:pt x="282" y="380"/>
                  </a:lnTo>
                  <a:lnTo>
                    <a:pt x="286" y="380"/>
                  </a:lnTo>
                  <a:lnTo>
                    <a:pt x="286" y="384"/>
                  </a:lnTo>
                  <a:lnTo>
                    <a:pt x="290" y="384"/>
                  </a:lnTo>
                  <a:lnTo>
                    <a:pt x="294" y="384"/>
                  </a:lnTo>
                  <a:lnTo>
                    <a:pt x="298" y="384"/>
                  </a:lnTo>
                  <a:lnTo>
                    <a:pt x="298" y="388"/>
                  </a:lnTo>
                  <a:lnTo>
                    <a:pt x="298" y="392"/>
                  </a:lnTo>
                  <a:lnTo>
                    <a:pt x="294" y="392"/>
                  </a:lnTo>
                  <a:lnTo>
                    <a:pt x="294" y="396"/>
                  </a:lnTo>
                  <a:lnTo>
                    <a:pt x="290" y="396"/>
                  </a:lnTo>
                  <a:lnTo>
                    <a:pt x="286" y="396"/>
                  </a:lnTo>
                  <a:lnTo>
                    <a:pt x="282" y="396"/>
                  </a:lnTo>
                  <a:lnTo>
                    <a:pt x="278" y="398"/>
                  </a:lnTo>
                  <a:lnTo>
                    <a:pt x="276" y="398"/>
                  </a:lnTo>
                  <a:lnTo>
                    <a:pt x="272" y="398"/>
                  </a:lnTo>
                  <a:lnTo>
                    <a:pt x="268" y="398"/>
                  </a:lnTo>
                  <a:lnTo>
                    <a:pt x="268" y="396"/>
                  </a:lnTo>
                  <a:lnTo>
                    <a:pt x="264" y="396"/>
                  </a:lnTo>
                  <a:lnTo>
                    <a:pt x="264" y="396"/>
                  </a:lnTo>
                  <a:lnTo>
                    <a:pt x="264" y="396"/>
                  </a:lnTo>
                  <a:close/>
                  <a:moveTo>
                    <a:pt x="308" y="384"/>
                  </a:moveTo>
                  <a:lnTo>
                    <a:pt x="312" y="384"/>
                  </a:lnTo>
                  <a:lnTo>
                    <a:pt x="316" y="384"/>
                  </a:lnTo>
                  <a:lnTo>
                    <a:pt x="312" y="388"/>
                  </a:lnTo>
                  <a:lnTo>
                    <a:pt x="312" y="392"/>
                  </a:lnTo>
                  <a:lnTo>
                    <a:pt x="308" y="392"/>
                  </a:lnTo>
                  <a:lnTo>
                    <a:pt x="306" y="388"/>
                  </a:lnTo>
                  <a:lnTo>
                    <a:pt x="306" y="384"/>
                  </a:lnTo>
                  <a:lnTo>
                    <a:pt x="308" y="384"/>
                  </a:lnTo>
                  <a:lnTo>
                    <a:pt x="306" y="384"/>
                  </a:lnTo>
                  <a:lnTo>
                    <a:pt x="308" y="384"/>
                  </a:lnTo>
                  <a:lnTo>
                    <a:pt x="308" y="380"/>
                  </a:lnTo>
                  <a:lnTo>
                    <a:pt x="308" y="384"/>
                  </a:lnTo>
                  <a:lnTo>
                    <a:pt x="308" y="384"/>
                  </a:lnTo>
                  <a:lnTo>
                    <a:pt x="308" y="384"/>
                  </a:lnTo>
                  <a:close/>
                  <a:moveTo>
                    <a:pt x="294" y="414"/>
                  </a:moveTo>
                  <a:lnTo>
                    <a:pt x="290" y="414"/>
                  </a:lnTo>
                  <a:lnTo>
                    <a:pt x="286" y="414"/>
                  </a:lnTo>
                  <a:lnTo>
                    <a:pt x="282" y="414"/>
                  </a:lnTo>
                  <a:lnTo>
                    <a:pt x="282" y="418"/>
                  </a:lnTo>
                  <a:lnTo>
                    <a:pt x="278" y="418"/>
                  </a:lnTo>
                  <a:lnTo>
                    <a:pt x="282" y="414"/>
                  </a:lnTo>
                  <a:lnTo>
                    <a:pt x="286" y="414"/>
                  </a:lnTo>
                  <a:lnTo>
                    <a:pt x="282" y="414"/>
                  </a:lnTo>
                  <a:lnTo>
                    <a:pt x="286" y="414"/>
                  </a:lnTo>
                  <a:lnTo>
                    <a:pt x="290" y="414"/>
                  </a:lnTo>
                  <a:lnTo>
                    <a:pt x="294" y="414"/>
                  </a:lnTo>
                  <a:lnTo>
                    <a:pt x="294" y="414"/>
                  </a:lnTo>
                  <a:lnTo>
                    <a:pt x="294" y="414"/>
                  </a:lnTo>
                  <a:close/>
                  <a:moveTo>
                    <a:pt x="294" y="426"/>
                  </a:moveTo>
                  <a:lnTo>
                    <a:pt x="298" y="426"/>
                  </a:lnTo>
                  <a:lnTo>
                    <a:pt x="302" y="426"/>
                  </a:lnTo>
                  <a:lnTo>
                    <a:pt x="306" y="426"/>
                  </a:lnTo>
                  <a:lnTo>
                    <a:pt x="302" y="426"/>
                  </a:lnTo>
                  <a:lnTo>
                    <a:pt x="298" y="426"/>
                  </a:lnTo>
                  <a:lnTo>
                    <a:pt x="298" y="428"/>
                  </a:lnTo>
                  <a:lnTo>
                    <a:pt x="294" y="428"/>
                  </a:lnTo>
                  <a:lnTo>
                    <a:pt x="290" y="426"/>
                  </a:lnTo>
                  <a:lnTo>
                    <a:pt x="294" y="426"/>
                  </a:lnTo>
                  <a:lnTo>
                    <a:pt x="294" y="426"/>
                  </a:lnTo>
                  <a:lnTo>
                    <a:pt x="294" y="426"/>
                  </a:lnTo>
                  <a:close/>
                  <a:moveTo>
                    <a:pt x="610" y="426"/>
                  </a:moveTo>
                  <a:lnTo>
                    <a:pt x="610" y="428"/>
                  </a:lnTo>
                  <a:lnTo>
                    <a:pt x="610" y="426"/>
                  </a:lnTo>
                  <a:lnTo>
                    <a:pt x="606" y="426"/>
                  </a:lnTo>
                  <a:lnTo>
                    <a:pt x="610" y="426"/>
                  </a:lnTo>
                  <a:lnTo>
                    <a:pt x="610" y="426"/>
                  </a:lnTo>
                  <a:lnTo>
                    <a:pt x="610" y="426"/>
                  </a:lnTo>
                  <a:close/>
                  <a:moveTo>
                    <a:pt x="298" y="428"/>
                  </a:moveTo>
                  <a:lnTo>
                    <a:pt x="306" y="426"/>
                  </a:lnTo>
                  <a:lnTo>
                    <a:pt x="308" y="428"/>
                  </a:lnTo>
                  <a:lnTo>
                    <a:pt x="306" y="428"/>
                  </a:lnTo>
                  <a:lnTo>
                    <a:pt x="302" y="428"/>
                  </a:lnTo>
                  <a:lnTo>
                    <a:pt x="298" y="428"/>
                  </a:lnTo>
                  <a:lnTo>
                    <a:pt x="298" y="428"/>
                  </a:lnTo>
                  <a:lnTo>
                    <a:pt x="298" y="428"/>
                  </a:lnTo>
                  <a:close/>
                  <a:moveTo>
                    <a:pt x="276" y="428"/>
                  </a:moveTo>
                  <a:lnTo>
                    <a:pt x="278" y="428"/>
                  </a:lnTo>
                  <a:lnTo>
                    <a:pt x="276" y="428"/>
                  </a:lnTo>
                  <a:lnTo>
                    <a:pt x="276" y="428"/>
                  </a:lnTo>
                  <a:lnTo>
                    <a:pt x="276" y="428"/>
                  </a:lnTo>
                  <a:close/>
                  <a:moveTo>
                    <a:pt x="272" y="440"/>
                  </a:moveTo>
                  <a:lnTo>
                    <a:pt x="272" y="436"/>
                  </a:lnTo>
                  <a:lnTo>
                    <a:pt x="276" y="436"/>
                  </a:lnTo>
                  <a:lnTo>
                    <a:pt x="272" y="440"/>
                  </a:lnTo>
                  <a:lnTo>
                    <a:pt x="272" y="440"/>
                  </a:lnTo>
                  <a:lnTo>
                    <a:pt x="272" y="440"/>
                  </a:lnTo>
                  <a:close/>
                  <a:moveTo>
                    <a:pt x="272" y="478"/>
                  </a:moveTo>
                  <a:lnTo>
                    <a:pt x="276" y="478"/>
                  </a:lnTo>
                  <a:lnTo>
                    <a:pt x="272" y="478"/>
                  </a:lnTo>
                  <a:lnTo>
                    <a:pt x="272" y="478"/>
                  </a:lnTo>
                  <a:lnTo>
                    <a:pt x="272" y="478"/>
                  </a:lnTo>
                  <a:close/>
                  <a:moveTo>
                    <a:pt x="514" y="484"/>
                  </a:moveTo>
                  <a:lnTo>
                    <a:pt x="514" y="482"/>
                  </a:lnTo>
                  <a:lnTo>
                    <a:pt x="514" y="484"/>
                  </a:lnTo>
                  <a:lnTo>
                    <a:pt x="514" y="484"/>
                  </a:lnTo>
                  <a:lnTo>
                    <a:pt x="514" y="484"/>
                  </a:lnTo>
                  <a:close/>
                  <a:moveTo>
                    <a:pt x="518" y="484"/>
                  </a:moveTo>
                  <a:lnTo>
                    <a:pt x="518" y="482"/>
                  </a:lnTo>
                  <a:lnTo>
                    <a:pt x="520" y="482"/>
                  </a:lnTo>
                  <a:lnTo>
                    <a:pt x="520" y="484"/>
                  </a:lnTo>
                  <a:lnTo>
                    <a:pt x="518" y="484"/>
                  </a:lnTo>
                  <a:lnTo>
                    <a:pt x="518" y="484"/>
                  </a:lnTo>
                  <a:lnTo>
                    <a:pt x="518" y="484"/>
                  </a:lnTo>
                  <a:close/>
                  <a:moveTo>
                    <a:pt x="498" y="488"/>
                  </a:moveTo>
                  <a:lnTo>
                    <a:pt x="494" y="488"/>
                  </a:lnTo>
                  <a:lnTo>
                    <a:pt x="494" y="484"/>
                  </a:lnTo>
                  <a:lnTo>
                    <a:pt x="494" y="482"/>
                  </a:lnTo>
                  <a:lnTo>
                    <a:pt x="498" y="482"/>
                  </a:lnTo>
                  <a:lnTo>
                    <a:pt x="502" y="482"/>
                  </a:lnTo>
                  <a:lnTo>
                    <a:pt x="502" y="484"/>
                  </a:lnTo>
                  <a:lnTo>
                    <a:pt x="506" y="484"/>
                  </a:lnTo>
                  <a:lnTo>
                    <a:pt x="502" y="484"/>
                  </a:lnTo>
                  <a:lnTo>
                    <a:pt x="502" y="488"/>
                  </a:lnTo>
                  <a:lnTo>
                    <a:pt x="498" y="488"/>
                  </a:lnTo>
                  <a:lnTo>
                    <a:pt x="498" y="488"/>
                  </a:lnTo>
                  <a:lnTo>
                    <a:pt x="498" y="488"/>
                  </a:lnTo>
                  <a:close/>
                  <a:moveTo>
                    <a:pt x="472" y="496"/>
                  </a:moveTo>
                  <a:lnTo>
                    <a:pt x="468" y="496"/>
                  </a:lnTo>
                  <a:lnTo>
                    <a:pt x="472" y="496"/>
                  </a:lnTo>
                  <a:lnTo>
                    <a:pt x="472" y="496"/>
                  </a:lnTo>
                  <a:lnTo>
                    <a:pt x="472" y="496"/>
                  </a:lnTo>
                  <a:close/>
                  <a:moveTo>
                    <a:pt x="462" y="518"/>
                  </a:moveTo>
                  <a:lnTo>
                    <a:pt x="462" y="514"/>
                  </a:lnTo>
                  <a:lnTo>
                    <a:pt x="458" y="514"/>
                  </a:lnTo>
                  <a:lnTo>
                    <a:pt x="458" y="512"/>
                  </a:lnTo>
                  <a:lnTo>
                    <a:pt x="454" y="508"/>
                  </a:lnTo>
                  <a:lnTo>
                    <a:pt x="458" y="508"/>
                  </a:lnTo>
                  <a:lnTo>
                    <a:pt x="462" y="512"/>
                  </a:lnTo>
                  <a:lnTo>
                    <a:pt x="458" y="512"/>
                  </a:lnTo>
                  <a:lnTo>
                    <a:pt x="462" y="514"/>
                  </a:lnTo>
                  <a:lnTo>
                    <a:pt x="464" y="514"/>
                  </a:lnTo>
                  <a:lnTo>
                    <a:pt x="464" y="518"/>
                  </a:lnTo>
                  <a:lnTo>
                    <a:pt x="462" y="518"/>
                  </a:lnTo>
                  <a:lnTo>
                    <a:pt x="462" y="518"/>
                  </a:lnTo>
                  <a:lnTo>
                    <a:pt x="462" y="518"/>
                  </a:lnTo>
                  <a:close/>
                  <a:moveTo>
                    <a:pt x="308" y="514"/>
                  </a:moveTo>
                  <a:lnTo>
                    <a:pt x="308" y="518"/>
                  </a:lnTo>
                  <a:lnTo>
                    <a:pt x="306" y="518"/>
                  </a:lnTo>
                  <a:lnTo>
                    <a:pt x="306" y="514"/>
                  </a:lnTo>
                  <a:lnTo>
                    <a:pt x="308" y="514"/>
                  </a:lnTo>
                  <a:lnTo>
                    <a:pt x="308" y="514"/>
                  </a:lnTo>
                  <a:lnTo>
                    <a:pt x="308" y="514"/>
                  </a:lnTo>
                  <a:close/>
                  <a:moveTo>
                    <a:pt x="312" y="514"/>
                  </a:moveTo>
                  <a:lnTo>
                    <a:pt x="312" y="518"/>
                  </a:lnTo>
                  <a:lnTo>
                    <a:pt x="308" y="518"/>
                  </a:lnTo>
                  <a:lnTo>
                    <a:pt x="308" y="522"/>
                  </a:lnTo>
                  <a:lnTo>
                    <a:pt x="306" y="522"/>
                  </a:lnTo>
                  <a:lnTo>
                    <a:pt x="308" y="518"/>
                  </a:lnTo>
                  <a:lnTo>
                    <a:pt x="308" y="514"/>
                  </a:lnTo>
                  <a:lnTo>
                    <a:pt x="312" y="514"/>
                  </a:lnTo>
                  <a:lnTo>
                    <a:pt x="312" y="514"/>
                  </a:lnTo>
                  <a:lnTo>
                    <a:pt x="312" y="514"/>
                  </a:lnTo>
                  <a:close/>
                  <a:moveTo>
                    <a:pt x="306" y="518"/>
                  </a:moveTo>
                  <a:lnTo>
                    <a:pt x="306" y="522"/>
                  </a:lnTo>
                  <a:lnTo>
                    <a:pt x="302" y="522"/>
                  </a:lnTo>
                  <a:lnTo>
                    <a:pt x="306" y="518"/>
                  </a:lnTo>
                  <a:lnTo>
                    <a:pt x="306" y="518"/>
                  </a:lnTo>
                  <a:lnTo>
                    <a:pt x="306" y="518"/>
                  </a:lnTo>
                  <a:close/>
                  <a:moveTo>
                    <a:pt x="450" y="522"/>
                  </a:moveTo>
                  <a:lnTo>
                    <a:pt x="446" y="522"/>
                  </a:lnTo>
                  <a:lnTo>
                    <a:pt x="446" y="518"/>
                  </a:lnTo>
                  <a:lnTo>
                    <a:pt x="450" y="522"/>
                  </a:lnTo>
                  <a:lnTo>
                    <a:pt x="450" y="522"/>
                  </a:lnTo>
                  <a:lnTo>
                    <a:pt x="450" y="52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67" name="Freeform 74">
              <a:extLst>
                <a:ext uri="{FF2B5EF4-FFF2-40B4-BE49-F238E27FC236}">
                  <a16:creationId xmlns:a16="http://schemas.microsoft.com/office/drawing/2014/main" id="{25A67B16-7BD6-C659-2AB9-F329079391DF}"/>
                </a:ext>
              </a:extLst>
            </p:cNvPr>
            <p:cNvSpPr>
              <a:spLocks/>
            </p:cNvSpPr>
            <p:nvPr/>
          </p:nvSpPr>
          <p:spPr bwMode="auto">
            <a:xfrm>
              <a:off x="2324100" y="4070418"/>
              <a:ext cx="88900" cy="114300"/>
            </a:xfrm>
            <a:custGeom>
              <a:avLst/>
              <a:gdLst>
                <a:gd name="T0" fmla="*/ 38 w 56"/>
                <a:gd name="T1" fmla="*/ 60 h 72"/>
                <a:gd name="T2" fmla="*/ 38 w 56"/>
                <a:gd name="T3" fmla="*/ 64 h 72"/>
                <a:gd name="T4" fmla="*/ 38 w 56"/>
                <a:gd name="T5" fmla="*/ 64 h 72"/>
                <a:gd name="T6" fmla="*/ 38 w 56"/>
                <a:gd name="T7" fmla="*/ 64 h 72"/>
                <a:gd name="T8" fmla="*/ 34 w 56"/>
                <a:gd name="T9" fmla="*/ 68 h 72"/>
                <a:gd name="T10" fmla="*/ 30 w 56"/>
                <a:gd name="T11" fmla="*/ 72 h 72"/>
                <a:gd name="T12" fmla="*/ 30 w 56"/>
                <a:gd name="T13" fmla="*/ 72 h 72"/>
                <a:gd name="T14" fmla="*/ 26 w 56"/>
                <a:gd name="T15" fmla="*/ 72 h 72"/>
                <a:gd name="T16" fmla="*/ 22 w 56"/>
                <a:gd name="T17" fmla="*/ 68 h 72"/>
                <a:gd name="T18" fmla="*/ 22 w 56"/>
                <a:gd name="T19" fmla="*/ 68 h 72"/>
                <a:gd name="T20" fmla="*/ 16 w 56"/>
                <a:gd name="T21" fmla="*/ 68 h 72"/>
                <a:gd name="T22" fmla="*/ 12 w 56"/>
                <a:gd name="T23" fmla="*/ 68 h 72"/>
                <a:gd name="T24" fmla="*/ 8 w 56"/>
                <a:gd name="T25" fmla="*/ 68 h 72"/>
                <a:gd name="T26" fmla="*/ 8 w 56"/>
                <a:gd name="T27" fmla="*/ 64 h 72"/>
                <a:gd name="T28" fmla="*/ 4 w 56"/>
                <a:gd name="T29" fmla="*/ 64 h 72"/>
                <a:gd name="T30" fmla="*/ 0 w 56"/>
                <a:gd name="T31" fmla="*/ 60 h 72"/>
                <a:gd name="T32" fmla="*/ 0 w 56"/>
                <a:gd name="T33" fmla="*/ 56 h 72"/>
                <a:gd name="T34" fmla="*/ 0 w 56"/>
                <a:gd name="T35" fmla="*/ 56 h 72"/>
                <a:gd name="T36" fmla="*/ 0 w 56"/>
                <a:gd name="T37" fmla="*/ 52 h 72"/>
                <a:gd name="T38" fmla="*/ 0 w 56"/>
                <a:gd name="T39" fmla="*/ 44 h 72"/>
                <a:gd name="T40" fmla="*/ 8 w 56"/>
                <a:gd name="T41" fmla="*/ 30 h 72"/>
                <a:gd name="T42" fmla="*/ 18 w 56"/>
                <a:gd name="T43" fmla="*/ 30 h 72"/>
                <a:gd name="T44" fmla="*/ 26 w 56"/>
                <a:gd name="T45" fmla="*/ 30 h 72"/>
                <a:gd name="T46" fmla="*/ 26 w 56"/>
                <a:gd name="T47" fmla="*/ 30 h 72"/>
                <a:gd name="T48" fmla="*/ 26 w 56"/>
                <a:gd name="T49" fmla="*/ 26 h 72"/>
                <a:gd name="T50" fmla="*/ 22 w 56"/>
                <a:gd name="T51" fmla="*/ 26 h 72"/>
                <a:gd name="T52" fmla="*/ 22 w 56"/>
                <a:gd name="T53" fmla="*/ 22 h 72"/>
                <a:gd name="T54" fmla="*/ 22 w 56"/>
                <a:gd name="T55" fmla="*/ 18 h 72"/>
                <a:gd name="T56" fmla="*/ 18 w 56"/>
                <a:gd name="T57" fmla="*/ 18 h 72"/>
                <a:gd name="T58" fmla="*/ 16 w 56"/>
                <a:gd name="T59" fmla="*/ 14 h 72"/>
                <a:gd name="T60" fmla="*/ 12 w 56"/>
                <a:gd name="T61" fmla="*/ 12 h 72"/>
                <a:gd name="T62" fmla="*/ 18 w 56"/>
                <a:gd name="T63" fmla="*/ 0 h 72"/>
                <a:gd name="T64" fmla="*/ 22 w 56"/>
                <a:gd name="T65" fmla="*/ 0 h 72"/>
                <a:gd name="T66" fmla="*/ 42 w 56"/>
                <a:gd name="T67" fmla="*/ 0 h 72"/>
                <a:gd name="T68" fmla="*/ 46 w 56"/>
                <a:gd name="T69" fmla="*/ 14 h 72"/>
                <a:gd name="T70" fmla="*/ 42 w 56"/>
                <a:gd name="T71" fmla="*/ 34 h 72"/>
                <a:gd name="T72" fmla="*/ 50 w 56"/>
                <a:gd name="T73" fmla="*/ 34 h 72"/>
                <a:gd name="T74" fmla="*/ 50 w 56"/>
                <a:gd name="T75" fmla="*/ 34 h 72"/>
                <a:gd name="T76" fmla="*/ 52 w 56"/>
                <a:gd name="T77" fmla="*/ 38 h 72"/>
                <a:gd name="T78" fmla="*/ 52 w 56"/>
                <a:gd name="T79" fmla="*/ 34 h 72"/>
                <a:gd name="T80" fmla="*/ 56 w 56"/>
                <a:gd name="T81" fmla="*/ 38 h 72"/>
                <a:gd name="T82" fmla="*/ 56 w 56"/>
                <a:gd name="T83" fmla="*/ 38 h 72"/>
                <a:gd name="T84" fmla="*/ 52 w 56"/>
                <a:gd name="T85" fmla="*/ 44 h 72"/>
                <a:gd name="T86" fmla="*/ 46 w 56"/>
                <a:gd name="T87" fmla="*/ 48 h 72"/>
                <a:gd name="T88" fmla="*/ 46 w 56"/>
                <a:gd name="T89" fmla="*/ 48 h 72"/>
                <a:gd name="T90" fmla="*/ 42 w 56"/>
                <a:gd name="T91" fmla="*/ 52 h 72"/>
                <a:gd name="T92" fmla="*/ 46 w 56"/>
                <a:gd name="T93" fmla="*/ 56 h 72"/>
                <a:gd name="T94" fmla="*/ 42 w 56"/>
                <a:gd name="T95"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72">
                  <a:moveTo>
                    <a:pt x="42" y="60"/>
                  </a:moveTo>
                  <a:lnTo>
                    <a:pt x="42" y="60"/>
                  </a:lnTo>
                  <a:lnTo>
                    <a:pt x="38" y="60"/>
                  </a:lnTo>
                  <a:lnTo>
                    <a:pt x="38" y="60"/>
                  </a:lnTo>
                  <a:lnTo>
                    <a:pt x="38" y="60"/>
                  </a:lnTo>
                  <a:lnTo>
                    <a:pt x="38" y="60"/>
                  </a:lnTo>
                  <a:lnTo>
                    <a:pt x="38" y="64"/>
                  </a:lnTo>
                  <a:lnTo>
                    <a:pt x="38" y="64"/>
                  </a:lnTo>
                  <a:lnTo>
                    <a:pt x="38" y="64"/>
                  </a:lnTo>
                  <a:lnTo>
                    <a:pt x="38" y="64"/>
                  </a:lnTo>
                  <a:lnTo>
                    <a:pt x="38" y="64"/>
                  </a:lnTo>
                  <a:lnTo>
                    <a:pt x="38" y="64"/>
                  </a:lnTo>
                  <a:lnTo>
                    <a:pt x="38" y="64"/>
                  </a:lnTo>
                  <a:lnTo>
                    <a:pt x="38" y="64"/>
                  </a:lnTo>
                  <a:lnTo>
                    <a:pt x="38" y="64"/>
                  </a:lnTo>
                  <a:lnTo>
                    <a:pt x="38" y="64"/>
                  </a:lnTo>
                  <a:lnTo>
                    <a:pt x="38" y="64"/>
                  </a:lnTo>
                  <a:lnTo>
                    <a:pt x="34" y="68"/>
                  </a:lnTo>
                  <a:lnTo>
                    <a:pt x="34" y="68"/>
                  </a:lnTo>
                  <a:lnTo>
                    <a:pt x="34" y="68"/>
                  </a:lnTo>
                  <a:lnTo>
                    <a:pt x="34" y="68"/>
                  </a:lnTo>
                  <a:lnTo>
                    <a:pt x="34" y="68"/>
                  </a:lnTo>
                  <a:lnTo>
                    <a:pt x="30" y="68"/>
                  </a:lnTo>
                  <a:lnTo>
                    <a:pt x="30" y="72"/>
                  </a:lnTo>
                  <a:lnTo>
                    <a:pt x="30" y="72"/>
                  </a:lnTo>
                  <a:lnTo>
                    <a:pt x="30" y="72"/>
                  </a:lnTo>
                  <a:lnTo>
                    <a:pt x="30" y="72"/>
                  </a:lnTo>
                  <a:lnTo>
                    <a:pt x="30" y="72"/>
                  </a:lnTo>
                  <a:lnTo>
                    <a:pt x="30" y="72"/>
                  </a:lnTo>
                  <a:lnTo>
                    <a:pt x="30" y="72"/>
                  </a:lnTo>
                  <a:lnTo>
                    <a:pt x="30" y="72"/>
                  </a:lnTo>
                  <a:lnTo>
                    <a:pt x="26" y="72"/>
                  </a:lnTo>
                  <a:lnTo>
                    <a:pt x="26" y="72"/>
                  </a:lnTo>
                  <a:lnTo>
                    <a:pt x="26" y="72"/>
                  </a:lnTo>
                  <a:lnTo>
                    <a:pt x="26" y="72"/>
                  </a:lnTo>
                  <a:lnTo>
                    <a:pt x="22" y="68"/>
                  </a:lnTo>
                  <a:lnTo>
                    <a:pt x="22" y="68"/>
                  </a:lnTo>
                  <a:lnTo>
                    <a:pt x="22" y="68"/>
                  </a:lnTo>
                  <a:lnTo>
                    <a:pt x="22" y="68"/>
                  </a:lnTo>
                  <a:lnTo>
                    <a:pt x="22" y="68"/>
                  </a:lnTo>
                  <a:lnTo>
                    <a:pt x="18" y="68"/>
                  </a:lnTo>
                  <a:lnTo>
                    <a:pt x="18" y="68"/>
                  </a:lnTo>
                  <a:lnTo>
                    <a:pt x="18" y="68"/>
                  </a:lnTo>
                  <a:lnTo>
                    <a:pt x="16" y="68"/>
                  </a:lnTo>
                  <a:lnTo>
                    <a:pt x="16" y="68"/>
                  </a:lnTo>
                  <a:lnTo>
                    <a:pt x="16" y="68"/>
                  </a:lnTo>
                  <a:lnTo>
                    <a:pt x="16" y="68"/>
                  </a:lnTo>
                  <a:lnTo>
                    <a:pt x="12" y="68"/>
                  </a:lnTo>
                  <a:lnTo>
                    <a:pt x="12" y="68"/>
                  </a:lnTo>
                  <a:lnTo>
                    <a:pt x="12" y="68"/>
                  </a:lnTo>
                  <a:lnTo>
                    <a:pt x="12" y="68"/>
                  </a:lnTo>
                  <a:lnTo>
                    <a:pt x="8" y="68"/>
                  </a:lnTo>
                  <a:lnTo>
                    <a:pt x="8" y="68"/>
                  </a:lnTo>
                  <a:lnTo>
                    <a:pt x="8" y="68"/>
                  </a:lnTo>
                  <a:lnTo>
                    <a:pt x="8" y="64"/>
                  </a:lnTo>
                  <a:lnTo>
                    <a:pt x="8" y="64"/>
                  </a:lnTo>
                  <a:lnTo>
                    <a:pt x="8" y="64"/>
                  </a:lnTo>
                  <a:lnTo>
                    <a:pt x="8" y="64"/>
                  </a:lnTo>
                  <a:lnTo>
                    <a:pt x="8" y="64"/>
                  </a:lnTo>
                  <a:lnTo>
                    <a:pt x="4" y="64"/>
                  </a:lnTo>
                  <a:lnTo>
                    <a:pt x="4" y="64"/>
                  </a:lnTo>
                  <a:lnTo>
                    <a:pt x="4" y="60"/>
                  </a:lnTo>
                  <a:lnTo>
                    <a:pt x="4" y="60"/>
                  </a:lnTo>
                  <a:lnTo>
                    <a:pt x="0" y="60"/>
                  </a:lnTo>
                  <a:lnTo>
                    <a:pt x="0" y="60"/>
                  </a:lnTo>
                  <a:lnTo>
                    <a:pt x="0" y="60"/>
                  </a:lnTo>
                  <a:lnTo>
                    <a:pt x="0" y="56"/>
                  </a:lnTo>
                  <a:lnTo>
                    <a:pt x="0" y="56"/>
                  </a:lnTo>
                  <a:lnTo>
                    <a:pt x="0" y="56"/>
                  </a:lnTo>
                  <a:lnTo>
                    <a:pt x="0" y="56"/>
                  </a:lnTo>
                  <a:lnTo>
                    <a:pt x="0" y="56"/>
                  </a:lnTo>
                  <a:lnTo>
                    <a:pt x="0" y="56"/>
                  </a:lnTo>
                  <a:lnTo>
                    <a:pt x="0" y="56"/>
                  </a:lnTo>
                  <a:lnTo>
                    <a:pt x="0" y="52"/>
                  </a:lnTo>
                  <a:lnTo>
                    <a:pt x="0" y="52"/>
                  </a:lnTo>
                  <a:lnTo>
                    <a:pt x="0" y="52"/>
                  </a:lnTo>
                  <a:lnTo>
                    <a:pt x="0" y="52"/>
                  </a:lnTo>
                  <a:lnTo>
                    <a:pt x="4" y="48"/>
                  </a:lnTo>
                  <a:lnTo>
                    <a:pt x="4" y="48"/>
                  </a:lnTo>
                  <a:lnTo>
                    <a:pt x="0" y="44"/>
                  </a:lnTo>
                  <a:lnTo>
                    <a:pt x="0" y="42"/>
                  </a:lnTo>
                  <a:lnTo>
                    <a:pt x="8" y="34"/>
                  </a:lnTo>
                  <a:lnTo>
                    <a:pt x="8" y="34"/>
                  </a:lnTo>
                  <a:lnTo>
                    <a:pt x="8" y="30"/>
                  </a:lnTo>
                  <a:lnTo>
                    <a:pt x="8" y="30"/>
                  </a:lnTo>
                  <a:lnTo>
                    <a:pt x="12" y="30"/>
                  </a:lnTo>
                  <a:lnTo>
                    <a:pt x="18" y="30"/>
                  </a:lnTo>
                  <a:lnTo>
                    <a:pt x="18" y="30"/>
                  </a:lnTo>
                  <a:lnTo>
                    <a:pt x="22" y="30"/>
                  </a:lnTo>
                  <a:lnTo>
                    <a:pt x="26" y="30"/>
                  </a:lnTo>
                  <a:lnTo>
                    <a:pt x="26" y="30"/>
                  </a:lnTo>
                  <a:lnTo>
                    <a:pt x="26" y="30"/>
                  </a:lnTo>
                  <a:lnTo>
                    <a:pt x="26" y="30"/>
                  </a:lnTo>
                  <a:lnTo>
                    <a:pt x="26" y="30"/>
                  </a:lnTo>
                  <a:lnTo>
                    <a:pt x="26" y="30"/>
                  </a:lnTo>
                  <a:lnTo>
                    <a:pt x="26" y="30"/>
                  </a:lnTo>
                  <a:lnTo>
                    <a:pt x="26" y="26"/>
                  </a:lnTo>
                  <a:lnTo>
                    <a:pt x="26" y="26"/>
                  </a:lnTo>
                  <a:lnTo>
                    <a:pt x="26" y="26"/>
                  </a:lnTo>
                  <a:lnTo>
                    <a:pt x="26" y="26"/>
                  </a:lnTo>
                  <a:lnTo>
                    <a:pt x="26" y="26"/>
                  </a:lnTo>
                  <a:lnTo>
                    <a:pt x="26" y="26"/>
                  </a:lnTo>
                  <a:lnTo>
                    <a:pt x="26" y="26"/>
                  </a:lnTo>
                  <a:lnTo>
                    <a:pt x="22" y="26"/>
                  </a:lnTo>
                  <a:lnTo>
                    <a:pt x="22" y="26"/>
                  </a:lnTo>
                  <a:lnTo>
                    <a:pt x="22" y="22"/>
                  </a:lnTo>
                  <a:lnTo>
                    <a:pt x="22" y="22"/>
                  </a:lnTo>
                  <a:lnTo>
                    <a:pt x="22" y="22"/>
                  </a:lnTo>
                  <a:lnTo>
                    <a:pt x="22" y="22"/>
                  </a:lnTo>
                  <a:lnTo>
                    <a:pt x="22" y="22"/>
                  </a:lnTo>
                  <a:lnTo>
                    <a:pt x="22" y="22"/>
                  </a:lnTo>
                  <a:lnTo>
                    <a:pt x="22" y="18"/>
                  </a:lnTo>
                  <a:lnTo>
                    <a:pt x="22" y="18"/>
                  </a:lnTo>
                  <a:lnTo>
                    <a:pt x="18" y="18"/>
                  </a:lnTo>
                  <a:lnTo>
                    <a:pt x="18" y="18"/>
                  </a:lnTo>
                  <a:lnTo>
                    <a:pt x="18" y="18"/>
                  </a:lnTo>
                  <a:lnTo>
                    <a:pt x="18" y="18"/>
                  </a:lnTo>
                  <a:lnTo>
                    <a:pt x="18" y="18"/>
                  </a:lnTo>
                  <a:lnTo>
                    <a:pt x="16" y="14"/>
                  </a:lnTo>
                  <a:lnTo>
                    <a:pt x="16" y="14"/>
                  </a:lnTo>
                  <a:lnTo>
                    <a:pt x="16" y="12"/>
                  </a:lnTo>
                  <a:lnTo>
                    <a:pt x="12" y="12"/>
                  </a:lnTo>
                  <a:lnTo>
                    <a:pt x="12" y="12"/>
                  </a:lnTo>
                  <a:lnTo>
                    <a:pt x="12" y="12"/>
                  </a:lnTo>
                  <a:lnTo>
                    <a:pt x="18" y="12"/>
                  </a:lnTo>
                  <a:lnTo>
                    <a:pt x="18" y="4"/>
                  </a:lnTo>
                  <a:lnTo>
                    <a:pt x="18" y="0"/>
                  </a:lnTo>
                  <a:lnTo>
                    <a:pt x="18" y="0"/>
                  </a:lnTo>
                  <a:lnTo>
                    <a:pt x="18" y="0"/>
                  </a:lnTo>
                  <a:lnTo>
                    <a:pt x="18" y="0"/>
                  </a:lnTo>
                  <a:lnTo>
                    <a:pt x="22" y="0"/>
                  </a:lnTo>
                  <a:lnTo>
                    <a:pt x="22" y="0"/>
                  </a:lnTo>
                  <a:lnTo>
                    <a:pt x="30" y="0"/>
                  </a:lnTo>
                  <a:lnTo>
                    <a:pt x="30" y="0"/>
                  </a:lnTo>
                  <a:lnTo>
                    <a:pt x="34" y="0"/>
                  </a:lnTo>
                  <a:lnTo>
                    <a:pt x="42" y="0"/>
                  </a:lnTo>
                  <a:lnTo>
                    <a:pt x="46" y="0"/>
                  </a:lnTo>
                  <a:lnTo>
                    <a:pt x="46" y="4"/>
                  </a:lnTo>
                  <a:lnTo>
                    <a:pt x="46" y="8"/>
                  </a:lnTo>
                  <a:lnTo>
                    <a:pt x="46" y="14"/>
                  </a:lnTo>
                  <a:lnTo>
                    <a:pt x="46" y="26"/>
                  </a:lnTo>
                  <a:lnTo>
                    <a:pt x="42" y="30"/>
                  </a:lnTo>
                  <a:lnTo>
                    <a:pt x="42" y="34"/>
                  </a:lnTo>
                  <a:lnTo>
                    <a:pt x="42" y="34"/>
                  </a:lnTo>
                  <a:lnTo>
                    <a:pt x="46" y="34"/>
                  </a:lnTo>
                  <a:lnTo>
                    <a:pt x="46" y="34"/>
                  </a:lnTo>
                  <a:lnTo>
                    <a:pt x="46" y="34"/>
                  </a:lnTo>
                  <a:lnTo>
                    <a:pt x="50" y="34"/>
                  </a:lnTo>
                  <a:lnTo>
                    <a:pt x="50" y="34"/>
                  </a:lnTo>
                  <a:lnTo>
                    <a:pt x="50" y="34"/>
                  </a:lnTo>
                  <a:lnTo>
                    <a:pt x="50" y="34"/>
                  </a:lnTo>
                  <a:lnTo>
                    <a:pt x="50" y="34"/>
                  </a:lnTo>
                  <a:lnTo>
                    <a:pt x="50" y="34"/>
                  </a:lnTo>
                  <a:lnTo>
                    <a:pt x="50" y="38"/>
                  </a:lnTo>
                  <a:lnTo>
                    <a:pt x="52" y="38"/>
                  </a:lnTo>
                  <a:lnTo>
                    <a:pt x="52" y="38"/>
                  </a:lnTo>
                  <a:lnTo>
                    <a:pt x="52" y="38"/>
                  </a:lnTo>
                  <a:lnTo>
                    <a:pt x="52" y="38"/>
                  </a:lnTo>
                  <a:lnTo>
                    <a:pt x="52" y="34"/>
                  </a:lnTo>
                  <a:lnTo>
                    <a:pt x="52" y="34"/>
                  </a:lnTo>
                  <a:lnTo>
                    <a:pt x="52" y="34"/>
                  </a:lnTo>
                  <a:lnTo>
                    <a:pt x="52" y="34"/>
                  </a:lnTo>
                  <a:lnTo>
                    <a:pt x="56" y="34"/>
                  </a:lnTo>
                  <a:lnTo>
                    <a:pt x="56" y="38"/>
                  </a:lnTo>
                  <a:lnTo>
                    <a:pt x="56" y="38"/>
                  </a:lnTo>
                  <a:lnTo>
                    <a:pt x="56" y="38"/>
                  </a:lnTo>
                  <a:lnTo>
                    <a:pt x="56" y="38"/>
                  </a:lnTo>
                  <a:lnTo>
                    <a:pt x="56" y="38"/>
                  </a:lnTo>
                  <a:lnTo>
                    <a:pt x="56" y="38"/>
                  </a:lnTo>
                  <a:lnTo>
                    <a:pt x="52" y="42"/>
                  </a:lnTo>
                  <a:lnTo>
                    <a:pt x="52" y="42"/>
                  </a:lnTo>
                  <a:lnTo>
                    <a:pt x="52" y="44"/>
                  </a:lnTo>
                  <a:lnTo>
                    <a:pt x="50" y="44"/>
                  </a:lnTo>
                  <a:lnTo>
                    <a:pt x="50" y="44"/>
                  </a:lnTo>
                  <a:lnTo>
                    <a:pt x="46" y="48"/>
                  </a:lnTo>
                  <a:lnTo>
                    <a:pt x="46" y="48"/>
                  </a:lnTo>
                  <a:lnTo>
                    <a:pt x="46" y="48"/>
                  </a:lnTo>
                  <a:lnTo>
                    <a:pt x="46" y="48"/>
                  </a:lnTo>
                  <a:lnTo>
                    <a:pt x="46" y="48"/>
                  </a:lnTo>
                  <a:lnTo>
                    <a:pt x="46" y="48"/>
                  </a:lnTo>
                  <a:lnTo>
                    <a:pt x="46" y="48"/>
                  </a:lnTo>
                  <a:lnTo>
                    <a:pt x="46" y="52"/>
                  </a:lnTo>
                  <a:lnTo>
                    <a:pt x="46" y="52"/>
                  </a:lnTo>
                  <a:lnTo>
                    <a:pt x="42" y="52"/>
                  </a:lnTo>
                  <a:lnTo>
                    <a:pt x="42" y="52"/>
                  </a:lnTo>
                  <a:lnTo>
                    <a:pt x="42" y="52"/>
                  </a:lnTo>
                  <a:lnTo>
                    <a:pt x="46" y="56"/>
                  </a:lnTo>
                  <a:lnTo>
                    <a:pt x="46" y="56"/>
                  </a:lnTo>
                  <a:lnTo>
                    <a:pt x="46" y="56"/>
                  </a:lnTo>
                  <a:lnTo>
                    <a:pt x="46" y="56"/>
                  </a:lnTo>
                  <a:lnTo>
                    <a:pt x="42" y="56"/>
                  </a:lnTo>
                  <a:lnTo>
                    <a:pt x="42" y="60"/>
                  </a:lnTo>
                  <a:lnTo>
                    <a:pt x="42" y="60"/>
                  </a:lnTo>
                  <a:lnTo>
                    <a:pt x="42" y="60"/>
                  </a:lnTo>
                  <a:lnTo>
                    <a:pt x="42" y="6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68" name="Freeform 75">
              <a:extLst>
                <a:ext uri="{FF2B5EF4-FFF2-40B4-BE49-F238E27FC236}">
                  <a16:creationId xmlns:a16="http://schemas.microsoft.com/office/drawing/2014/main" id="{03E0FBAA-D61C-2D41-9886-3457F53359DB}"/>
                </a:ext>
              </a:extLst>
            </p:cNvPr>
            <p:cNvSpPr>
              <a:spLocks noEditPoints="1"/>
            </p:cNvSpPr>
            <p:nvPr/>
          </p:nvSpPr>
          <p:spPr bwMode="auto">
            <a:xfrm>
              <a:off x="2720975" y="4010093"/>
              <a:ext cx="63500" cy="53975"/>
            </a:xfrm>
            <a:custGeom>
              <a:avLst/>
              <a:gdLst>
                <a:gd name="T0" fmla="*/ 22 w 40"/>
                <a:gd name="T1" fmla="*/ 0 h 34"/>
                <a:gd name="T2" fmla="*/ 26 w 40"/>
                <a:gd name="T3" fmla="*/ 0 h 34"/>
                <a:gd name="T4" fmla="*/ 26 w 40"/>
                <a:gd name="T5" fmla="*/ 0 h 34"/>
                <a:gd name="T6" fmla="*/ 18 w 40"/>
                <a:gd name="T7" fmla="*/ 8 h 34"/>
                <a:gd name="T8" fmla="*/ 14 w 40"/>
                <a:gd name="T9" fmla="*/ 8 h 34"/>
                <a:gd name="T10" fmla="*/ 14 w 40"/>
                <a:gd name="T11" fmla="*/ 4 h 34"/>
                <a:gd name="T12" fmla="*/ 18 w 40"/>
                <a:gd name="T13" fmla="*/ 4 h 34"/>
                <a:gd name="T14" fmla="*/ 22 w 40"/>
                <a:gd name="T15" fmla="*/ 0 h 34"/>
                <a:gd name="T16" fmla="*/ 26 w 40"/>
                <a:gd name="T17" fmla="*/ 0 h 34"/>
                <a:gd name="T18" fmla="*/ 30 w 40"/>
                <a:gd name="T19" fmla="*/ 4 h 34"/>
                <a:gd name="T20" fmla="*/ 34 w 40"/>
                <a:gd name="T21" fmla="*/ 4 h 34"/>
                <a:gd name="T22" fmla="*/ 40 w 40"/>
                <a:gd name="T23" fmla="*/ 4 h 34"/>
                <a:gd name="T24" fmla="*/ 40 w 40"/>
                <a:gd name="T25" fmla="*/ 8 h 34"/>
                <a:gd name="T26" fmla="*/ 40 w 40"/>
                <a:gd name="T27" fmla="*/ 8 h 34"/>
                <a:gd name="T28" fmla="*/ 40 w 40"/>
                <a:gd name="T29" fmla="*/ 12 h 34"/>
                <a:gd name="T30" fmla="*/ 40 w 40"/>
                <a:gd name="T31" fmla="*/ 16 h 34"/>
                <a:gd name="T32" fmla="*/ 40 w 40"/>
                <a:gd name="T33" fmla="*/ 16 h 34"/>
                <a:gd name="T34" fmla="*/ 40 w 40"/>
                <a:gd name="T35" fmla="*/ 22 h 34"/>
                <a:gd name="T36" fmla="*/ 40 w 40"/>
                <a:gd name="T37" fmla="*/ 22 h 34"/>
                <a:gd name="T38" fmla="*/ 38 w 40"/>
                <a:gd name="T39" fmla="*/ 22 h 34"/>
                <a:gd name="T40" fmla="*/ 38 w 40"/>
                <a:gd name="T41" fmla="*/ 22 h 34"/>
                <a:gd name="T42" fmla="*/ 38 w 40"/>
                <a:gd name="T43" fmla="*/ 26 h 34"/>
                <a:gd name="T44" fmla="*/ 38 w 40"/>
                <a:gd name="T45" fmla="*/ 26 h 34"/>
                <a:gd name="T46" fmla="*/ 40 w 40"/>
                <a:gd name="T47" fmla="*/ 30 h 34"/>
                <a:gd name="T48" fmla="*/ 40 w 40"/>
                <a:gd name="T49" fmla="*/ 34 h 34"/>
                <a:gd name="T50" fmla="*/ 38 w 40"/>
                <a:gd name="T51" fmla="*/ 34 h 34"/>
                <a:gd name="T52" fmla="*/ 34 w 40"/>
                <a:gd name="T53" fmla="*/ 30 h 34"/>
                <a:gd name="T54" fmla="*/ 34 w 40"/>
                <a:gd name="T55" fmla="*/ 30 h 34"/>
                <a:gd name="T56" fmla="*/ 30 w 40"/>
                <a:gd name="T57" fmla="*/ 34 h 34"/>
                <a:gd name="T58" fmla="*/ 26 w 40"/>
                <a:gd name="T59" fmla="*/ 34 h 34"/>
                <a:gd name="T60" fmla="*/ 22 w 40"/>
                <a:gd name="T61" fmla="*/ 34 h 34"/>
                <a:gd name="T62" fmla="*/ 18 w 40"/>
                <a:gd name="T63" fmla="*/ 30 h 34"/>
                <a:gd name="T64" fmla="*/ 10 w 40"/>
                <a:gd name="T65" fmla="*/ 34 h 34"/>
                <a:gd name="T66" fmla="*/ 10 w 40"/>
                <a:gd name="T67" fmla="*/ 34 h 34"/>
                <a:gd name="T68" fmla="*/ 10 w 40"/>
                <a:gd name="T69" fmla="*/ 34 h 34"/>
                <a:gd name="T70" fmla="*/ 10 w 40"/>
                <a:gd name="T71" fmla="*/ 34 h 34"/>
                <a:gd name="T72" fmla="*/ 8 w 40"/>
                <a:gd name="T73" fmla="*/ 34 h 34"/>
                <a:gd name="T74" fmla="*/ 4 w 40"/>
                <a:gd name="T75" fmla="*/ 30 h 34"/>
                <a:gd name="T76" fmla="*/ 4 w 40"/>
                <a:gd name="T77" fmla="*/ 30 h 34"/>
                <a:gd name="T78" fmla="*/ 4 w 40"/>
                <a:gd name="T79" fmla="*/ 22 h 34"/>
                <a:gd name="T80" fmla="*/ 8 w 40"/>
                <a:gd name="T81" fmla="*/ 22 h 34"/>
                <a:gd name="T82" fmla="*/ 10 w 40"/>
                <a:gd name="T83" fmla="*/ 26 h 34"/>
                <a:gd name="T84" fmla="*/ 10 w 40"/>
                <a:gd name="T85" fmla="*/ 26 h 34"/>
                <a:gd name="T86" fmla="*/ 14 w 40"/>
                <a:gd name="T87" fmla="*/ 26 h 34"/>
                <a:gd name="T88" fmla="*/ 10 w 40"/>
                <a:gd name="T89" fmla="*/ 26 h 34"/>
                <a:gd name="T90" fmla="*/ 14 w 40"/>
                <a:gd name="T91" fmla="*/ 26 h 34"/>
                <a:gd name="T92" fmla="*/ 22 w 40"/>
                <a:gd name="T93" fmla="*/ 26 h 34"/>
                <a:gd name="T94" fmla="*/ 22 w 40"/>
                <a:gd name="T95" fmla="*/ 26 h 34"/>
                <a:gd name="T96" fmla="*/ 26 w 40"/>
                <a:gd name="T97" fmla="*/ 26 h 34"/>
                <a:gd name="T98" fmla="*/ 26 w 40"/>
                <a:gd name="T99" fmla="*/ 26 h 34"/>
                <a:gd name="T100" fmla="*/ 30 w 40"/>
                <a:gd name="T101" fmla="*/ 26 h 34"/>
                <a:gd name="T102" fmla="*/ 30 w 40"/>
                <a:gd name="T103" fmla="*/ 22 h 34"/>
                <a:gd name="T104" fmla="*/ 30 w 40"/>
                <a:gd name="T105" fmla="*/ 22 h 34"/>
                <a:gd name="T106" fmla="*/ 26 w 40"/>
                <a:gd name="T107" fmla="*/ 20 h 34"/>
                <a:gd name="T108" fmla="*/ 26 w 40"/>
                <a:gd name="T109" fmla="*/ 16 h 34"/>
                <a:gd name="T110" fmla="*/ 22 w 40"/>
                <a:gd name="T111" fmla="*/ 8 h 34"/>
                <a:gd name="T112" fmla="*/ 22 w 40"/>
                <a:gd name="T113" fmla="*/ 8 h 34"/>
                <a:gd name="T114" fmla="*/ 18 w 40"/>
                <a:gd name="T115" fmla="*/ 20 h 34"/>
                <a:gd name="T116" fmla="*/ 18 w 40"/>
                <a:gd name="T117" fmla="*/ 20 h 34"/>
                <a:gd name="T118" fmla="*/ 22 w 40"/>
                <a:gd name="T119" fmla="*/ 20 h 34"/>
                <a:gd name="T120" fmla="*/ 26 w 40"/>
                <a:gd name="T121" fmla="*/ 22 h 34"/>
                <a:gd name="T122" fmla="*/ 26 w 40"/>
                <a:gd name="T1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 h="34">
                  <a:moveTo>
                    <a:pt x="26" y="0"/>
                  </a:moveTo>
                  <a:lnTo>
                    <a:pt x="26" y="0"/>
                  </a:lnTo>
                  <a:lnTo>
                    <a:pt x="22" y="0"/>
                  </a:lnTo>
                  <a:lnTo>
                    <a:pt x="22" y="0"/>
                  </a:lnTo>
                  <a:lnTo>
                    <a:pt x="22" y="0"/>
                  </a:lnTo>
                  <a:lnTo>
                    <a:pt x="22" y="0"/>
                  </a:lnTo>
                  <a:lnTo>
                    <a:pt x="22" y="0"/>
                  </a:lnTo>
                  <a:lnTo>
                    <a:pt x="22" y="0"/>
                  </a:lnTo>
                  <a:lnTo>
                    <a:pt x="22" y="0"/>
                  </a:lnTo>
                  <a:lnTo>
                    <a:pt x="26" y="0"/>
                  </a:lnTo>
                  <a:lnTo>
                    <a:pt x="26" y="0"/>
                  </a:lnTo>
                  <a:lnTo>
                    <a:pt x="26" y="0"/>
                  </a:lnTo>
                  <a:lnTo>
                    <a:pt x="26" y="0"/>
                  </a:lnTo>
                  <a:lnTo>
                    <a:pt x="26" y="0"/>
                  </a:lnTo>
                  <a:lnTo>
                    <a:pt x="26" y="0"/>
                  </a:lnTo>
                  <a:lnTo>
                    <a:pt x="26" y="0"/>
                  </a:lnTo>
                  <a:lnTo>
                    <a:pt x="26" y="0"/>
                  </a:lnTo>
                  <a:lnTo>
                    <a:pt x="26" y="0"/>
                  </a:lnTo>
                  <a:close/>
                  <a:moveTo>
                    <a:pt x="22" y="8"/>
                  </a:moveTo>
                  <a:lnTo>
                    <a:pt x="18" y="8"/>
                  </a:lnTo>
                  <a:lnTo>
                    <a:pt x="18" y="8"/>
                  </a:lnTo>
                  <a:lnTo>
                    <a:pt x="18" y="8"/>
                  </a:lnTo>
                  <a:lnTo>
                    <a:pt x="14" y="8"/>
                  </a:lnTo>
                  <a:lnTo>
                    <a:pt x="14" y="8"/>
                  </a:lnTo>
                  <a:lnTo>
                    <a:pt x="14" y="8"/>
                  </a:lnTo>
                  <a:lnTo>
                    <a:pt x="14" y="4"/>
                  </a:lnTo>
                  <a:lnTo>
                    <a:pt x="14" y="4"/>
                  </a:lnTo>
                  <a:lnTo>
                    <a:pt x="14" y="4"/>
                  </a:lnTo>
                  <a:lnTo>
                    <a:pt x="14" y="4"/>
                  </a:lnTo>
                  <a:lnTo>
                    <a:pt x="14" y="4"/>
                  </a:lnTo>
                  <a:lnTo>
                    <a:pt x="14" y="4"/>
                  </a:lnTo>
                  <a:lnTo>
                    <a:pt x="14" y="4"/>
                  </a:lnTo>
                  <a:lnTo>
                    <a:pt x="18" y="4"/>
                  </a:lnTo>
                  <a:lnTo>
                    <a:pt x="18" y="4"/>
                  </a:lnTo>
                  <a:lnTo>
                    <a:pt x="18" y="4"/>
                  </a:lnTo>
                  <a:lnTo>
                    <a:pt x="18" y="4"/>
                  </a:lnTo>
                  <a:lnTo>
                    <a:pt x="18" y="4"/>
                  </a:lnTo>
                  <a:lnTo>
                    <a:pt x="18" y="0"/>
                  </a:lnTo>
                  <a:lnTo>
                    <a:pt x="18" y="0"/>
                  </a:lnTo>
                  <a:lnTo>
                    <a:pt x="22" y="0"/>
                  </a:lnTo>
                  <a:lnTo>
                    <a:pt x="22" y="0"/>
                  </a:lnTo>
                  <a:lnTo>
                    <a:pt x="22" y="0"/>
                  </a:lnTo>
                  <a:lnTo>
                    <a:pt x="26" y="0"/>
                  </a:lnTo>
                  <a:lnTo>
                    <a:pt x="26" y="0"/>
                  </a:lnTo>
                  <a:lnTo>
                    <a:pt x="26" y="0"/>
                  </a:lnTo>
                  <a:lnTo>
                    <a:pt x="26" y="0"/>
                  </a:lnTo>
                  <a:lnTo>
                    <a:pt x="26" y="0"/>
                  </a:lnTo>
                  <a:lnTo>
                    <a:pt x="26" y="0"/>
                  </a:lnTo>
                  <a:lnTo>
                    <a:pt x="30" y="0"/>
                  </a:lnTo>
                  <a:lnTo>
                    <a:pt x="30" y="4"/>
                  </a:lnTo>
                  <a:lnTo>
                    <a:pt x="30" y="4"/>
                  </a:lnTo>
                  <a:lnTo>
                    <a:pt x="34" y="4"/>
                  </a:lnTo>
                  <a:lnTo>
                    <a:pt x="34" y="4"/>
                  </a:lnTo>
                  <a:lnTo>
                    <a:pt x="34" y="4"/>
                  </a:lnTo>
                  <a:lnTo>
                    <a:pt x="34" y="4"/>
                  </a:lnTo>
                  <a:lnTo>
                    <a:pt x="34" y="4"/>
                  </a:lnTo>
                  <a:lnTo>
                    <a:pt x="38" y="4"/>
                  </a:lnTo>
                  <a:lnTo>
                    <a:pt x="38" y="4"/>
                  </a:lnTo>
                  <a:lnTo>
                    <a:pt x="38" y="4"/>
                  </a:lnTo>
                  <a:lnTo>
                    <a:pt x="40" y="4"/>
                  </a:lnTo>
                  <a:lnTo>
                    <a:pt x="40" y="4"/>
                  </a:lnTo>
                  <a:lnTo>
                    <a:pt x="40" y="4"/>
                  </a:lnTo>
                  <a:lnTo>
                    <a:pt x="40" y="4"/>
                  </a:lnTo>
                  <a:lnTo>
                    <a:pt x="40" y="8"/>
                  </a:lnTo>
                  <a:lnTo>
                    <a:pt x="40" y="8"/>
                  </a:lnTo>
                  <a:lnTo>
                    <a:pt x="40" y="8"/>
                  </a:lnTo>
                  <a:lnTo>
                    <a:pt x="40" y="8"/>
                  </a:lnTo>
                  <a:lnTo>
                    <a:pt x="40" y="8"/>
                  </a:lnTo>
                  <a:lnTo>
                    <a:pt x="40" y="8"/>
                  </a:lnTo>
                  <a:lnTo>
                    <a:pt x="40" y="8"/>
                  </a:lnTo>
                  <a:lnTo>
                    <a:pt x="40" y="8"/>
                  </a:lnTo>
                  <a:lnTo>
                    <a:pt x="40" y="8"/>
                  </a:lnTo>
                  <a:lnTo>
                    <a:pt x="40" y="8"/>
                  </a:lnTo>
                  <a:lnTo>
                    <a:pt x="40" y="12"/>
                  </a:lnTo>
                  <a:lnTo>
                    <a:pt x="40" y="12"/>
                  </a:lnTo>
                  <a:lnTo>
                    <a:pt x="40" y="12"/>
                  </a:lnTo>
                  <a:lnTo>
                    <a:pt x="40" y="12"/>
                  </a:lnTo>
                  <a:lnTo>
                    <a:pt x="40" y="16"/>
                  </a:lnTo>
                  <a:lnTo>
                    <a:pt x="40" y="16"/>
                  </a:lnTo>
                  <a:lnTo>
                    <a:pt x="40" y="16"/>
                  </a:lnTo>
                  <a:lnTo>
                    <a:pt x="40" y="16"/>
                  </a:lnTo>
                  <a:lnTo>
                    <a:pt x="40" y="16"/>
                  </a:lnTo>
                  <a:lnTo>
                    <a:pt x="40" y="16"/>
                  </a:lnTo>
                  <a:lnTo>
                    <a:pt x="40" y="16"/>
                  </a:lnTo>
                  <a:lnTo>
                    <a:pt x="40" y="16"/>
                  </a:lnTo>
                  <a:lnTo>
                    <a:pt x="40" y="16"/>
                  </a:lnTo>
                  <a:lnTo>
                    <a:pt x="40" y="20"/>
                  </a:lnTo>
                  <a:lnTo>
                    <a:pt x="40" y="20"/>
                  </a:lnTo>
                  <a:lnTo>
                    <a:pt x="40" y="20"/>
                  </a:lnTo>
                  <a:lnTo>
                    <a:pt x="40" y="22"/>
                  </a:lnTo>
                  <a:lnTo>
                    <a:pt x="40" y="22"/>
                  </a:lnTo>
                  <a:lnTo>
                    <a:pt x="40" y="22"/>
                  </a:lnTo>
                  <a:lnTo>
                    <a:pt x="40" y="22"/>
                  </a:lnTo>
                  <a:lnTo>
                    <a:pt x="40" y="22"/>
                  </a:lnTo>
                  <a:lnTo>
                    <a:pt x="40" y="22"/>
                  </a:lnTo>
                  <a:lnTo>
                    <a:pt x="40" y="22"/>
                  </a:lnTo>
                  <a:lnTo>
                    <a:pt x="40" y="22"/>
                  </a:lnTo>
                  <a:lnTo>
                    <a:pt x="40" y="22"/>
                  </a:lnTo>
                  <a:lnTo>
                    <a:pt x="40" y="22"/>
                  </a:lnTo>
                  <a:lnTo>
                    <a:pt x="38" y="22"/>
                  </a:lnTo>
                  <a:lnTo>
                    <a:pt x="38" y="22"/>
                  </a:lnTo>
                  <a:lnTo>
                    <a:pt x="38" y="22"/>
                  </a:lnTo>
                  <a:lnTo>
                    <a:pt x="38" y="26"/>
                  </a:lnTo>
                  <a:lnTo>
                    <a:pt x="38" y="22"/>
                  </a:lnTo>
                  <a:lnTo>
                    <a:pt x="38" y="22"/>
                  </a:lnTo>
                  <a:lnTo>
                    <a:pt x="38" y="22"/>
                  </a:lnTo>
                  <a:lnTo>
                    <a:pt x="38" y="22"/>
                  </a:lnTo>
                  <a:lnTo>
                    <a:pt x="38" y="26"/>
                  </a:lnTo>
                  <a:lnTo>
                    <a:pt x="38" y="26"/>
                  </a:lnTo>
                  <a:lnTo>
                    <a:pt x="38" y="26"/>
                  </a:lnTo>
                  <a:lnTo>
                    <a:pt x="38" y="26"/>
                  </a:lnTo>
                  <a:lnTo>
                    <a:pt x="38" y="26"/>
                  </a:lnTo>
                  <a:lnTo>
                    <a:pt x="38" y="26"/>
                  </a:lnTo>
                  <a:lnTo>
                    <a:pt x="38" y="26"/>
                  </a:lnTo>
                  <a:lnTo>
                    <a:pt x="38" y="26"/>
                  </a:lnTo>
                  <a:lnTo>
                    <a:pt x="38" y="30"/>
                  </a:lnTo>
                  <a:lnTo>
                    <a:pt x="40" y="30"/>
                  </a:lnTo>
                  <a:lnTo>
                    <a:pt x="40" y="30"/>
                  </a:lnTo>
                  <a:lnTo>
                    <a:pt x="40" y="30"/>
                  </a:lnTo>
                  <a:lnTo>
                    <a:pt x="40" y="30"/>
                  </a:lnTo>
                  <a:lnTo>
                    <a:pt x="40" y="30"/>
                  </a:lnTo>
                  <a:lnTo>
                    <a:pt x="40" y="30"/>
                  </a:lnTo>
                  <a:lnTo>
                    <a:pt x="40" y="30"/>
                  </a:lnTo>
                  <a:lnTo>
                    <a:pt x="40" y="34"/>
                  </a:lnTo>
                  <a:lnTo>
                    <a:pt x="40" y="34"/>
                  </a:lnTo>
                  <a:lnTo>
                    <a:pt x="40" y="34"/>
                  </a:lnTo>
                  <a:lnTo>
                    <a:pt x="40" y="34"/>
                  </a:lnTo>
                  <a:lnTo>
                    <a:pt x="40" y="34"/>
                  </a:lnTo>
                  <a:lnTo>
                    <a:pt x="40" y="34"/>
                  </a:lnTo>
                  <a:lnTo>
                    <a:pt x="38" y="34"/>
                  </a:lnTo>
                  <a:lnTo>
                    <a:pt x="38" y="34"/>
                  </a:lnTo>
                  <a:lnTo>
                    <a:pt x="38" y="34"/>
                  </a:lnTo>
                  <a:lnTo>
                    <a:pt x="38" y="34"/>
                  </a:lnTo>
                  <a:lnTo>
                    <a:pt x="38" y="30"/>
                  </a:lnTo>
                  <a:lnTo>
                    <a:pt x="34" y="30"/>
                  </a:lnTo>
                  <a:lnTo>
                    <a:pt x="34" y="30"/>
                  </a:lnTo>
                  <a:lnTo>
                    <a:pt x="34" y="30"/>
                  </a:lnTo>
                  <a:lnTo>
                    <a:pt x="34" y="30"/>
                  </a:lnTo>
                  <a:lnTo>
                    <a:pt x="34" y="30"/>
                  </a:lnTo>
                  <a:lnTo>
                    <a:pt x="34" y="30"/>
                  </a:lnTo>
                  <a:lnTo>
                    <a:pt x="34" y="30"/>
                  </a:lnTo>
                  <a:lnTo>
                    <a:pt x="30" y="30"/>
                  </a:lnTo>
                  <a:lnTo>
                    <a:pt x="30" y="30"/>
                  </a:lnTo>
                  <a:lnTo>
                    <a:pt x="30" y="30"/>
                  </a:lnTo>
                  <a:lnTo>
                    <a:pt x="30" y="34"/>
                  </a:lnTo>
                  <a:lnTo>
                    <a:pt x="26" y="34"/>
                  </a:lnTo>
                  <a:lnTo>
                    <a:pt x="26" y="34"/>
                  </a:lnTo>
                  <a:lnTo>
                    <a:pt x="26" y="34"/>
                  </a:lnTo>
                  <a:lnTo>
                    <a:pt x="26" y="34"/>
                  </a:lnTo>
                  <a:lnTo>
                    <a:pt x="26" y="34"/>
                  </a:lnTo>
                  <a:lnTo>
                    <a:pt x="26" y="34"/>
                  </a:lnTo>
                  <a:lnTo>
                    <a:pt x="26" y="34"/>
                  </a:lnTo>
                  <a:lnTo>
                    <a:pt x="26" y="34"/>
                  </a:lnTo>
                  <a:lnTo>
                    <a:pt x="26" y="34"/>
                  </a:lnTo>
                  <a:lnTo>
                    <a:pt x="22" y="34"/>
                  </a:lnTo>
                  <a:lnTo>
                    <a:pt x="22" y="34"/>
                  </a:lnTo>
                  <a:lnTo>
                    <a:pt x="22" y="34"/>
                  </a:lnTo>
                  <a:lnTo>
                    <a:pt x="22" y="34"/>
                  </a:lnTo>
                  <a:lnTo>
                    <a:pt x="18" y="30"/>
                  </a:lnTo>
                  <a:lnTo>
                    <a:pt x="18" y="30"/>
                  </a:lnTo>
                  <a:lnTo>
                    <a:pt x="18" y="30"/>
                  </a:lnTo>
                  <a:lnTo>
                    <a:pt x="18" y="30"/>
                  </a:lnTo>
                  <a:lnTo>
                    <a:pt x="14" y="30"/>
                  </a:lnTo>
                  <a:lnTo>
                    <a:pt x="14" y="30"/>
                  </a:lnTo>
                  <a:lnTo>
                    <a:pt x="10" y="34"/>
                  </a:lnTo>
                  <a:lnTo>
                    <a:pt x="10" y="34"/>
                  </a:lnTo>
                  <a:lnTo>
                    <a:pt x="10" y="34"/>
                  </a:lnTo>
                  <a:lnTo>
                    <a:pt x="10" y="34"/>
                  </a:lnTo>
                  <a:lnTo>
                    <a:pt x="10" y="34"/>
                  </a:lnTo>
                  <a:lnTo>
                    <a:pt x="10" y="34"/>
                  </a:lnTo>
                  <a:lnTo>
                    <a:pt x="10" y="34"/>
                  </a:lnTo>
                  <a:lnTo>
                    <a:pt x="10" y="34"/>
                  </a:lnTo>
                  <a:lnTo>
                    <a:pt x="10" y="34"/>
                  </a:lnTo>
                  <a:lnTo>
                    <a:pt x="10" y="34"/>
                  </a:lnTo>
                  <a:lnTo>
                    <a:pt x="10" y="34"/>
                  </a:lnTo>
                  <a:lnTo>
                    <a:pt x="10" y="34"/>
                  </a:lnTo>
                  <a:lnTo>
                    <a:pt x="10" y="34"/>
                  </a:lnTo>
                  <a:lnTo>
                    <a:pt x="10" y="34"/>
                  </a:lnTo>
                  <a:lnTo>
                    <a:pt x="10" y="34"/>
                  </a:lnTo>
                  <a:lnTo>
                    <a:pt x="10" y="34"/>
                  </a:lnTo>
                  <a:lnTo>
                    <a:pt x="10" y="34"/>
                  </a:lnTo>
                  <a:lnTo>
                    <a:pt x="10" y="34"/>
                  </a:lnTo>
                  <a:lnTo>
                    <a:pt x="8" y="34"/>
                  </a:lnTo>
                  <a:lnTo>
                    <a:pt x="8" y="34"/>
                  </a:lnTo>
                  <a:lnTo>
                    <a:pt x="8" y="34"/>
                  </a:lnTo>
                  <a:lnTo>
                    <a:pt x="8" y="30"/>
                  </a:lnTo>
                  <a:lnTo>
                    <a:pt x="8" y="30"/>
                  </a:lnTo>
                  <a:lnTo>
                    <a:pt x="4" y="30"/>
                  </a:lnTo>
                  <a:lnTo>
                    <a:pt x="4" y="30"/>
                  </a:lnTo>
                  <a:lnTo>
                    <a:pt x="4" y="30"/>
                  </a:lnTo>
                  <a:lnTo>
                    <a:pt x="4" y="30"/>
                  </a:lnTo>
                  <a:lnTo>
                    <a:pt x="4" y="30"/>
                  </a:lnTo>
                  <a:lnTo>
                    <a:pt x="4" y="30"/>
                  </a:lnTo>
                  <a:lnTo>
                    <a:pt x="4" y="30"/>
                  </a:lnTo>
                  <a:lnTo>
                    <a:pt x="4" y="30"/>
                  </a:lnTo>
                  <a:lnTo>
                    <a:pt x="0" y="30"/>
                  </a:lnTo>
                  <a:lnTo>
                    <a:pt x="0" y="30"/>
                  </a:lnTo>
                  <a:lnTo>
                    <a:pt x="0" y="26"/>
                  </a:lnTo>
                  <a:lnTo>
                    <a:pt x="4" y="22"/>
                  </a:lnTo>
                  <a:lnTo>
                    <a:pt x="4" y="22"/>
                  </a:lnTo>
                  <a:lnTo>
                    <a:pt x="4" y="22"/>
                  </a:lnTo>
                  <a:lnTo>
                    <a:pt x="4" y="22"/>
                  </a:lnTo>
                  <a:lnTo>
                    <a:pt x="8" y="22"/>
                  </a:lnTo>
                  <a:lnTo>
                    <a:pt x="8" y="22"/>
                  </a:lnTo>
                  <a:lnTo>
                    <a:pt x="8" y="22"/>
                  </a:lnTo>
                  <a:lnTo>
                    <a:pt x="8" y="22"/>
                  </a:lnTo>
                  <a:lnTo>
                    <a:pt x="8" y="26"/>
                  </a:lnTo>
                  <a:lnTo>
                    <a:pt x="8" y="26"/>
                  </a:lnTo>
                  <a:lnTo>
                    <a:pt x="8" y="26"/>
                  </a:lnTo>
                  <a:lnTo>
                    <a:pt x="10" y="26"/>
                  </a:lnTo>
                  <a:lnTo>
                    <a:pt x="10" y="26"/>
                  </a:lnTo>
                  <a:lnTo>
                    <a:pt x="10" y="26"/>
                  </a:lnTo>
                  <a:lnTo>
                    <a:pt x="10" y="26"/>
                  </a:lnTo>
                  <a:lnTo>
                    <a:pt x="10" y="26"/>
                  </a:lnTo>
                  <a:lnTo>
                    <a:pt x="10" y="26"/>
                  </a:lnTo>
                  <a:lnTo>
                    <a:pt x="14" y="26"/>
                  </a:lnTo>
                  <a:lnTo>
                    <a:pt x="14" y="26"/>
                  </a:lnTo>
                  <a:lnTo>
                    <a:pt x="14" y="26"/>
                  </a:lnTo>
                  <a:lnTo>
                    <a:pt x="14" y="26"/>
                  </a:lnTo>
                  <a:lnTo>
                    <a:pt x="14" y="26"/>
                  </a:lnTo>
                  <a:lnTo>
                    <a:pt x="10" y="26"/>
                  </a:lnTo>
                  <a:lnTo>
                    <a:pt x="10" y="26"/>
                  </a:lnTo>
                  <a:lnTo>
                    <a:pt x="10" y="26"/>
                  </a:lnTo>
                  <a:lnTo>
                    <a:pt x="10" y="26"/>
                  </a:lnTo>
                  <a:lnTo>
                    <a:pt x="10" y="26"/>
                  </a:lnTo>
                  <a:lnTo>
                    <a:pt x="14" y="26"/>
                  </a:lnTo>
                  <a:lnTo>
                    <a:pt x="14" y="26"/>
                  </a:lnTo>
                  <a:lnTo>
                    <a:pt x="14" y="26"/>
                  </a:lnTo>
                  <a:lnTo>
                    <a:pt x="14" y="26"/>
                  </a:lnTo>
                  <a:lnTo>
                    <a:pt x="14" y="26"/>
                  </a:lnTo>
                  <a:lnTo>
                    <a:pt x="14" y="26"/>
                  </a:lnTo>
                  <a:lnTo>
                    <a:pt x="18" y="26"/>
                  </a:lnTo>
                  <a:lnTo>
                    <a:pt x="18" y="26"/>
                  </a:lnTo>
                  <a:lnTo>
                    <a:pt x="18" y="26"/>
                  </a:lnTo>
                  <a:lnTo>
                    <a:pt x="22" y="26"/>
                  </a:lnTo>
                  <a:lnTo>
                    <a:pt x="22" y="26"/>
                  </a:lnTo>
                  <a:lnTo>
                    <a:pt x="22" y="26"/>
                  </a:lnTo>
                  <a:lnTo>
                    <a:pt x="22" y="26"/>
                  </a:lnTo>
                  <a:lnTo>
                    <a:pt x="22" y="26"/>
                  </a:lnTo>
                  <a:lnTo>
                    <a:pt x="22" y="26"/>
                  </a:lnTo>
                  <a:lnTo>
                    <a:pt x="22" y="26"/>
                  </a:lnTo>
                  <a:lnTo>
                    <a:pt x="26" y="26"/>
                  </a:lnTo>
                  <a:lnTo>
                    <a:pt x="26" y="26"/>
                  </a:lnTo>
                  <a:lnTo>
                    <a:pt x="26" y="26"/>
                  </a:lnTo>
                  <a:lnTo>
                    <a:pt x="26" y="26"/>
                  </a:lnTo>
                  <a:lnTo>
                    <a:pt x="26" y="26"/>
                  </a:lnTo>
                  <a:lnTo>
                    <a:pt x="26" y="26"/>
                  </a:lnTo>
                  <a:lnTo>
                    <a:pt x="26" y="26"/>
                  </a:lnTo>
                  <a:lnTo>
                    <a:pt x="26" y="26"/>
                  </a:lnTo>
                  <a:lnTo>
                    <a:pt x="26" y="26"/>
                  </a:lnTo>
                  <a:lnTo>
                    <a:pt x="30" y="26"/>
                  </a:lnTo>
                  <a:lnTo>
                    <a:pt x="30" y="26"/>
                  </a:lnTo>
                  <a:lnTo>
                    <a:pt x="30" y="26"/>
                  </a:lnTo>
                  <a:lnTo>
                    <a:pt x="30" y="26"/>
                  </a:lnTo>
                  <a:lnTo>
                    <a:pt x="30" y="26"/>
                  </a:lnTo>
                  <a:lnTo>
                    <a:pt x="30" y="26"/>
                  </a:lnTo>
                  <a:lnTo>
                    <a:pt x="30" y="26"/>
                  </a:lnTo>
                  <a:lnTo>
                    <a:pt x="34" y="22"/>
                  </a:lnTo>
                  <a:lnTo>
                    <a:pt x="34" y="22"/>
                  </a:lnTo>
                  <a:lnTo>
                    <a:pt x="30" y="22"/>
                  </a:lnTo>
                  <a:lnTo>
                    <a:pt x="30" y="22"/>
                  </a:lnTo>
                  <a:lnTo>
                    <a:pt x="30" y="22"/>
                  </a:lnTo>
                  <a:lnTo>
                    <a:pt x="30" y="22"/>
                  </a:lnTo>
                  <a:lnTo>
                    <a:pt x="30" y="22"/>
                  </a:lnTo>
                  <a:lnTo>
                    <a:pt x="30" y="22"/>
                  </a:lnTo>
                  <a:lnTo>
                    <a:pt x="30" y="22"/>
                  </a:lnTo>
                  <a:lnTo>
                    <a:pt x="30" y="22"/>
                  </a:lnTo>
                  <a:lnTo>
                    <a:pt x="30" y="20"/>
                  </a:lnTo>
                  <a:lnTo>
                    <a:pt x="26" y="20"/>
                  </a:lnTo>
                  <a:lnTo>
                    <a:pt x="26" y="20"/>
                  </a:lnTo>
                  <a:lnTo>
                    <a:pt x="26" y="20"/>
                  </a:lnTo>
                  <a:lnTo>
                    <a:pt x="26" y="20"/>
                  </a:lnTo>
                  <a:lnTo>
                    <a:pt x="26" y="20"/>
                  </a:lnTo>
                  <a:lnTo>
                    <a:pt x="26" y="20"/>
                  </a:lnTo>
                  <a:lnTo>
                    <a:pt x="26" y="16"/>
                  </a:lnTo>
                  <a:lnTo>
                    <a:pt x="26" y="16"/>
                  </a:lnTo>
                  <a:lnTo>
                    <a:pt x="26" y="12"/>
                  </a:lnTo>
                  <a:lnTo>
                    <a:pt x="26" y="12"/>
                  </a:lnTo>
                  <a:lnTo>
                    <a:pt x="26" y="12"/>
                  </a:lnTo>
                  <a:lnTo>
                    <a:pt x="22" y="8"/>
                  </a:lnTo>
                  <a:lnTo>
                    <a:pt x="22" y="8"/>
                  </a:lnTo>
                  <a:lnTo>
                    <a:pt x="22" y="8"/>
                  </a:lnTo>
                  <a:lnTo>
                    <a:pt x="22" y="8"/>
                  </a:lnTo>
                  <a:lnTo>
                    <a:pt x="22" y="8"/>
                  </a:lnTo>
                  <a:lnTo>
                    <a:pt x="22" y="8"/>
                  </a:lnTo>
                  <a:close/>
                  <a:moveTo>
                    <a:pt x="26" y="22"/>
                  </a:moveTo>
                  <a:lnTo>
                    <a:pt x="26" y="22"/>
                  </a:lnTo>
                  <a:lnTo>
                    <a:pt x="22" y="22"/>
                  </a:lnTo>
                  <a:lnTo>
                    <a:pt x="22" y="22"/>
                  </a:lnTo>
                  <a:lnTo>
                    <a:pt x="18" y="20"/>
                  </a:lnTo>
                  <a:lnTo>
                    <a:pt x="18" y="20"/>
                  </a:lnTo>
                  <a:lnTo>
                    <a:pt x="18" y="20"/>
                  </a:lnTo>
                  <a:lnTo>
                    <a:pt x="18" y="20"/>
                  </a:lnTo>
                  <a:lnTo>
                    <a:pt x="18" y="20"/>
                  </a:lnTo>
                  <a:lnTo>
                    <a:pt x="18" y="20"/>
                  </a:lnTo>
                  <a:lnTo>
                    <a:pt x="18" y="20"/>
                  </a:lnTo>
                  <a:lnTo>
                    <a:pt x="18" y="20"/>
                  </a:lnTo>
                  <a:lnTo>
                    <a:pt x="18" y="20"/>
                  </a:lnTo>
                  <a:lnTo>
                    <a:pt x="18" y="20"/>
                  </a:lnTo>
                  <a:lnTo>
                    <a:pt x="22" y="20"/>
                  </a:lnTo>
                  <a:lnTo>
                    <a:pt x="22" y="20"/>
                  </a:lnTo>
                  <a:lnTo>
                    <a:pt x="26" y="20"/>
                  </a:lnTo>
                  <a:lnTo>
                    <a:pt x="26" y="20"/>
                  </a:lnTo>
                  <a:lnTo>
                    <a:pt x="26" y="22"/>
                  </a:lnTo>
                  <a:lnTo>
                    <a:pt x="26" y="22"/>
                  </a:lnTo>
                  <a:lnTo>
                    <a:pt x="26" y="22"/>
                  </a:lnTo>
                  <a:lnTo>
                    <a:pt x="26" y="22"/>
                  </a:lnTo>
                  <a:lnTo>
                    <a:pt x="26" y="22"/>
                  </a:lnTo>
                  <a:lnTo>
                    <a:pt x="26" y="22"/>
                  </a:lnTo>
                  <a:lnTo>
                    <a:pt x="26" y="22"/>
                  </a:lnTo>
                  <a:lnTo>
                    <a:pt x="26" y="2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69" name="Freeform 76">
              <a:extLst>
                <a:ext uri="{FF2B5EF4-FFF2-40B4-BE49-F238E27FC236}">
                  <a16:creationId xmlns:a16="http://schemas.microsoft.com/office/drawing/2014/main" id="{CA4D28B9-D2AF-547A-1E4A-9C18F7A4FFD8}"/>
                </a:ext>
              </a:extLst>
            </p:cNvPr>
            <p:cNvSpPr>
              <a:spLocks noEditPoints="1"/>
            </p:cNvSpPr>
            <p:nvPr/>
          </p:nvSpPr>
          <p:spPr bwMode="auto">
            <a:xfrm>
              <a:off x="2390775" y="4111693"/>
              <a:ext cx="139700" cy="95250"/>
            </a:xfrm>
            <a:custGeom>
              <a:avLst/>
              <a:gdLst>
                <a:gd name="T0" fmla="*/ 36 w 88"/>
                <a:gd name="T1" fmla="*/ 52 h 60"/>
                <a:gd name="T2" fmla="*/ 32 w 88"/>
                <a:gd name="T3" fmla="*/ 56 h 60"/>
                <a:gd name="T4" fmla="*/ 32 w 88"/>
                <a:gd name="T5" fmla="*/ 60 h 60"/>
                <a:gd name="T6" fmla="*/ 24 w 88"/>
                <a:gd name="T7" fmla="*/ 56 h 60"/>
                <a:gd name="T8" fmla="*/ 24 w 88"/>
                <a:gd name="T9" fmla="*/ 52 h 60"/>
                <a:gd name="T10" fmla="*/ 24 w 88"/>
                <a:gd name="T11" fmla="*/ 52 h 60"/>
                <a:gd name="T12" fmla="*/ 20 w 88"/>
                <a:gd name="T13" fmla="*/ 52 h 60"/>
                <a:gd name="T14" fmla="*/ 20 w 88"/>
                <a:gd name="T15" fmla="*/ 52 h 60"/>
                <a:gd name="T16" fmla="*/ 20 w 88"/>
                <a:gd name="T17" fmla="*/ 46 h 60"/>
                <a:gd name="T18" fmla="*/ 16 w 88"/>
                <a:gd name="T19" fmla="*/ 46 h 60"/>
                <a:gd name="T20" fmla="*/ 16 w 88"/>
                <a:gd name="T21" fmla="*/ 42 h 60"/>
                <a:gd name="T22" fmla="*/ 14 w 88"/>
                <a:gd name="T23" fmla="*/ 46 h 60"/>
                <a:gd name="T24" fmla="*/ 10 w 88"/>
                <a:gd name="T25" fmla="*/ 46 h 60"/>
                <a:gd name="T26" fmla="*/ 10 w 88"/>
                <a:gd name="T27" fmla="*/ 42 h 60"/>
                <a:gd name="T28" fmla="*/ 6 w 88"/>
                <a:gd name="T29" fmla="*/ 42 h 60"/>
                <a:gd name="T30" fmla="*/ 6 w 88"/>
                <a:gd name="T31" fmla="*/ 38 h 60"/>
                <a:gd name="T32" fmla="*/ 4 w 88"/>
                <a:gd name="T33" fmla="*/ 38 h 60"/>
                <a:gd name="T34" fmla="*/ 0 w 88"/>
                <a:gd name="T35" fmla="*/ 34 h 60"/>
                <a:gd name="T36" fmla="*/ 4 w 88"/>
                <a:gd name="T37" fmla="*/ 30 h 60"/>
                <a:gd name="T38" fmla="*/ 4 w 88"/>
                <a:gd name="T39" fmla="*/ 26 h 60"/>
                <a:gd name="T40" fmla="*/ 4 w 88"/>
                <a:gd name="T41" fmla="*/ 22 h 60"/>
                <a:gd name="T42" fmla="*/ 10 w 88"/>
                <a:gd name="T43" fmla="*/ 16 h 60"/>
                <a:gd name="T44" fmla="*/ 14 w 88"/>
                <a:gd name="T45" fmla="*/ 12 h 60"/>
                <a:gd name="T46" fmla="*/ 16 w 88"/>
                <a:gd name="T47" fmla="*/ 8 h 60"/>
                <a:gd name="T48" fmla="*/ 20 w 88"/>
                <a:gd name="T49" fmla="*/ 8 h 60"/>
                <a:gd name="T50" fmla="*/ 28 w 88"/>
                <a:gd name="T51" fmla="*/ 8 h 60"/>
                <a:gd name="T52" fmla="*/ 36 w 88"/>
                <a:gd name="T53" fmla="*/ 12 h 60"/>
                <a:gd name="T54" fmla="*/ 40 w 88"/>
                <a:gd name="T55" fmla="*/ 12 h 60"/>
                <a:gd name="T56" fmla="*/ 42 w 88"/>
                <a:gd name="T57" fmla="*/ 8 h 60"/>
                <a:gd name="T58" fmla="*/ 46 w 88"/>
                <a:gd name="T59" fmla="*/ 8 h 60"/>
                <a:gd name="T60" fmla="*/ 46 w 88"/>
                <a:gd name="T61" fmla="*/ 8 h 60"/>
                <a:gd name="T62" fmla="*/ 50 w 88"/>
                <a:gd name="T63" fmla="*/ 8 h 60"/>
                <a:gd name="T64" fmla="*/ 58 w 88"/>
                <a:gd name="T65" fmla="*/ 8 h 60"/>
                <a:gd name="T66" fmla="*/ 66 w 88"/>
                <a:gd name="T67" fmla="*/ 8 h 60"/>
                <a:gd name="T68" fmla="*/ 66 w 88"/>
                <a:gd name="T69" fmla="*/ 8 h 60"/>
                <a:gd name="T70" fmla="*/ 76 w 88"/>
                <a:gd name="T71" fmla="*/ 16 h 60"/>
                <a:gd name="T72" fmla="*/ 72 w 88"/>
                <a:gd name="T73" fmla="*/ 18 h 60"/>
                <a:gd name="T74" fmla="*/ 72 w 88"/>
                <a:gd name="T75" fmla="*/ 18 h 60"/>
                <a:gd name="T76" fmla="*/ 76 w 88"/>
                <a:gd name="T77" fmla="*/ 18 h 60"/>
                <a:gd name="T78" fmla="*/ 80 w 88"/>
                <a:gd name="T79" fmla="*/ 18 h 60"/>
                <a:gd name="T80" fmla="*/ 80 w 88"/>
                <a:gd name="T81" fmla="*/ 22 h 60"/>
                <a:gd name="T82" fmla="*/ 80 w 88"/>
                <a:gd name="T83" fmla="*/ 18 h 60"/>
                <a:gd name="T84" fmla="*/ 84 w 88"/>
                <a:gd name="T85" fmla="*/ 18 h 60"/>
                <a:gd name="T86" fmla="*/ 84 w 88"/>
                <a:gd name="T87" fmla="*/ 22 h 60"/>
                <a:gd name="T88" fmla="*/ 84 w 88"/>
                <a:gd name="T89" fmla="*/ 22 h 60"/>
                <a:gd name="T90" fmla="*/ 76 w 88"/>
                <a:gd name="T91" fmla="*/ 26 h 60"/>
                <a:gd name="T92" fmla="*/ 66 w 88"/>
                <a:gd name="T93" fmla="*/ 30 h 60"/>
                <a:gd name="T94" fmla="*/ 58 w 88"/>
                <a:gd name="T95" fmla="*/ 30 h 60"/>
                <a:gd name="T96" fmla="*/ 58 w 88"/>
                <a:gd name="T97" fmla="*/ 34 h 60"/>
                <a:gd name="T98" fmla="*/ 58 w 88"/>
                <a:gd name="T99" fmla="*/ 38 h 60"/>
                <a:gd name="T100" fmla="*/ 54 w 88"/>
                <a:gd name="T101" fmla="*/ 38 h 60"/>
                <a:gd name="T102" fmla="*/ 50 w 88"/>
                <a:gd name="T103" fmla="*/ 46 h 60"/>
                <a:gd name="T104" fmla="*/ 46 w 88"/>
                <a:gd name="T105" fmla="*/ 42 h 60"/>
                <a:gd name="T106" fmla="*/ 42 w 88"/>
                <a:gd name="T107" fmla="*/ 42 h 60"/>
                <a:gd name="T108" fmla="*/ 36 w 88"/>
                <a:gd name="T109" fmla="*/ 46 h 60"/>
                <a:gd name="T110" fmla="*/ 36 w 88"/>
                <a:gd name="T111" fmla="*/ 0 h 60"/>
                <a:gd name="T112" fmla="*/ 40 w 88"/>
                <a:gd name="T113" fmla="*/ 0 h 60"/>
                <a:gd name="T114" fmla="*/ 40 w 88"/>
                <a:gd name="T115" fmla="*/ 0 h 60"/>
                <a:gd name="T116" fmla="*/ 36 w 88"/>
                <a:gd name="T1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60">
                  <a:moveTo>
                    <a:pt x="36" y="46"/>
                  </a:moveTo>
                  <a:lnTo>
                    <a:pt x="36" y="50"/>
                  </a:lnTo>
                  <a:lnTo>
                    <a:pt x="36" y="52"/>
                  </a:lnTo>
                  <a:lnTo>
                    <a:pt x="36" y="52"/>
                  </a:lnTo>
                  <a:lnTo>
                    <a:pt x="36" y="52"/>
                  </a:lnTo>
                  <a:lnTo>
                    <a:pt x="36" y="52"/>
                  </a:lnTo>
                  <a:lnTo>
                    <a:pt x="36" y="52"/>
                  </a:lnTo>
                  <a:lnTo>
                    <a:pt x="36" y="52"/>
                  </a:lnTo>
                  <a:lnTo>
                    <a:pt x="36" y="52"/>
                  </a:lnTo>
                  <a:lnTo>
                    <a:pt x="36" y="52"/>
                  </a:lnTo>
                  <a:lnTo>
                    <a:pt x="32" y="52"/>
                  </a:lnTo>
                  <a:lnTo>
                    <a:pt x="32" y="56"/>
                  </a:lnTo>
                  <a:lnTo>
                    <a:pt x="32" y="56"/>
                  </a:lnTo>
                  <a:lnTo>
                    <a:pt x="32" y="56"/>
                  </a:lnTo>
                  <a:lnTo>
                    <a:pt x="32" y="56"/>
                  </a:lnTo>
                  <a:lnTo>
                    <a:pt x="32" y="60"/>
                  </a:lnTo>
                  <a:lnTo>
                    <a:pt x="32" y="60"/>
                  </a:lnTo>
                  <a:lnTo>
                    <a:pt x="32" y="60"/>
                  </a:lnTo>
                  <a:lnTo>
                    <a:pt x="28" y="60"/>
                  </a:lnTo>
                  <a:lnTo>
                    <a:pt x="28" y="60"/>
                  </a:lnTo>
                  <a:lnTo>
                    <a:pt x="28" y="60"/>
                  </a:lnTo>
                  <a:lnTo>
                    <a:pt x="28" y="56"/>
                  </a:lnTo>
                  <a:lnTo>
                    <a:pt x="24" y="56"/>
                  </a:lnTo>
                  <a:lnTo>
                    <a:pt x="24" y="56"/>
                  </a:lnTo>
                  <a:lnTo>
                    <a:pt x="24" y="52"/>
                  </a:lnTo>
                  <a:lnTo>
                    <a:pt x="24" y="52"/>
                  </a:lnTo>
                  <a:lnTo>
                    <a:pt x="24" y="52"/>
                  </a:lnTo>
                  <a:lnTo>
                    <a:pt x="24" y="52"/>
                  </a:lnTo>
                  <a:lnTo>
                    <a:pt x="24" y="52"/>
                  </a:lnTo>
                  <a:lnTo>
                    <a:pt x="24" y="52"/>
                  </a:lnTo>
                  <a:lnTo>
                    <a:pt x="24" y="52"/>
                  </a:lnTo>
                  <a:lnTo>
                    <a:pt x="24" y="52"/>
                  </a:lnTo>
                  <a:lnTo>
                    <a:pt x="24" y="52"/>
                  </a:lnTo>
                  <a:lnTo>
                    <a:pt x="24" y="52"/>
                  </a:lnTo>
                  <a:lnTo>
                    <a:pt x="24" y="52"/>
                  </a:lnTo>
                  <a:lnTo>
                    <a:pt x="24" y="52"/>
                  </a:lnTo>
                  <a:lnTo>
                    <a:pt x="24" y="52"/>
                  </a:lnTo>
                  <a:lnTo>
                    <a:pt x="24" y="52"/>
                  </a:lnTo>
                  <a:lnTo>
                    <a:pt x="20" y="52"/>
                  </a:lnTo>
                  <a:lnTo>
                    <a:pt x="20" y="52"/>
                  </a:lnTo>
                  <a:lnTo>
                    <a:pt x="20" y="52"/>
                  </a:lnTo>
                  <a:lnTo>
                    <a:pt x="20" y="52"/>
                  </a:lnTo>
                  <a:lnTo>
                    <a:pt x="20" y="52"/>
                  </a:lnTo>
                  <a:lnTo>
                    <a:pt x="20" y="52"/>
                  </a:lnTo>
                  <a:lnTo>
                    <a:pt x="20" y="52"/>
                  </a:lnTo>
                  <a:lnTo>
                    <a:pt x="20" y="52"/>
                  </a:lnTo>
                  <a:lnTo>
                    <a:pt x="20" y="52"/>
                  </a:lnTo>
                  <a:lnTo>
                    <a:pt x="20" y="52"/>
                  </a:lnTo>
                  <a:lnTo>
                    <a:pt x="20" y="50"/>
                  </a:lnTo>
                  <a:lnTo>
                    <a:pt x="20" y="50"/>
                  </a:lnTo>
                  <a:lnTo>
                    <a:pt x="20" y="50"/>
                  </a:lnTo>
                  <a:lnTo>
                    <a:pt x="20" y="50"/>
                  </a:lnTo>
                  <a:lnTo>
                    <a:pt x="20" y="50"/>
                  </a:lnTo>
                  <a:lnTo>
                    <a:pt x="20" y="46"/>
                  </a:lnTo>
                  <a:lnTo>
                    <a:pt x="20" y="46"/>
                  </a:lnTo>
                  <a:lnTo>
                    <a:pt x="20" y="46"/>
                  </a:lnTo>
                  <a:lnTo>
                    <a:pt x="20" y="46"/>
                  </a:lnTo>
                  <a:lnTo>
                    <a:pt x="20" y="46"/>
                  </a:lnTo>
                  <a:lnTo>
                    <a:pt x="20" y="46"/>
                  </a:lnTo>
                  <a:lnTo>
                    <a:pt x="16" y="46"/>
                  </a:lnTo>
                  <a:lnTo>
                    <a:pt x="16" y="46"/>
                  </a:lnTo>
                  <a:lnTo>
                    <a:pt x="16" y="46"/>
                  </a:lnTo>
                  <a:lnTo>
                    <a:pt x="16" y="46"/>
                  </a:lnTo>
                  <a:lnTo>
                    <a:pt x="16" y="46"/>
                  </a:lnTo>
                  <a:lnTo>
                    <a:pt x="16" y="42"/>
                  </a:lnTo>
                  <a:lnTo>
                    <a:pt x="16" y="42"/>
                  </a:lnTo>
                  <a:lnTo>
                    <a:pt x="16" y="42"/>
                  </a:lnTo>
                  <a:lnTo>
                    <a:pt x="14" y="42"/>
                  </a:lnTo>
                  <a:lnTo>
                    <a:pt x="14" y="42"/>
                  </a:lnTo>
                  <a:lnTo>
                    <a:pt x="14" y="42"/>
                  </a:lnTo>
                  <a:lnTo>
                    <a:pt x="14" y="42"/>
                  </a:lnTo>
                  <a:lnTo>
                    <a:pt x="14" y="46"/>
                  </a:lnTo>
                  <a:lnTo>
                    <a:pt x="14" y="46"/>
                  </a:lnTo>
                  <a:lnTo>
                    <a:pt x="14" y="46"/>
                  </a:lnTo>
                  <a:lnTo>
                    <a:pt x="14" y="46"/>
                  </a:lnTo>
                  <a:lnTo>
                    <a:pt x="14" y="46"/>
                  </a:lnTo>
                  <a:lnTo>
                    <a:pt x="10" y="46"/>
                  </a:lnTo>
                  <a:lnTo>
                    <a:pt x="10" y="46"/>
                  </a:lnTo>
                  <a:lnTo>
                    <a:pt x="10" y="46"/>
                  </a:lnTo>
                  <a:lnTo>
                    <a:pt x="10" y="42"/>
                  </a:lnTo>
                  <a:lnTo>
                    <a:pt x="10" y="42"/>
                  </a:lnTo>
                  <a:lnTo>
                    <a:pt x="10" y="42"/>
                  </a:lnTo>
                  <a:lnTo>
                    <a:pt x="10" y="42"/>
                  </a:lnTo>
                  <a:lnTo>
                    <a:pt x="10" y="42"/>
                  </a:lnTo>
                  <a:lnTo>
                    <a:pt x="6" y="42"/>
                  </a:lnTo>
                  <a:lnTo>
                    <a:pt x="6" y="42"/>
                  </a:lnTo>
                  <a:lnTo>
                    <a:pt x="6" y="42"/>
                  </a:lnTo>
                  <a:lnTo>
                    <a:pt x="6" y="38"/>
                  </a:lnTo>
                  <a:lnTo>
                    <a:pt x="6" y="38"/>
                  </a:lnTo>
                  <a:lnTo>
                    <a:pt x="6" y="42"/>
                  </a:lnTo>
                  <a:lnTo>
                    <a:pt x="6" y="42"/>
                  </a:lnTo>
                  <a:lnTo>
                    <a:pt x="6" y="42"/>
                  </a:lnTo>
                  <a:lnTo>
                    <a:pt x="6" y="38"/>
                  </a:lnTo>
                  <a:lnTo>
                    <a:pt x="6" y="38"/>
                  </a:lnTo>
                  <a:lnTo>
                    <a:pt x="6" y="38"/>
                  </a:lnTo>
                  <a:lnTo>
                    <a:pt x="6" y="38"/>
                  </a:lnTo>
                  <a:lnTo>
                    <a:pt x="6" y="38"/>
                  </a:lnTo>
                  <a:lnTo>
                    <a:pt x="4" y="38"/>
                  </a:lnTo>
                  <a:lnTo>
                    <a:pt x="4" y="38"/>
                  </a:lnTo>
                  <a:lnTo>
                    <a:pt x="4" y="38"/>
                  </a:lnTo>
                  <a:lnTo>
                    <a:pt x="4" y="38"/>
                  </a:lnTo>
                  <a:lnTo>
                    <a:pt x="4" y="38"/>
                  </a:lnTo>
                  <a:lnTo>
                    <a:pt x="4" y="34"/>
                  </a:lnTo>
                  <a:lnTo>
                    <a:pt x="4" y="38"/>
                  </a:lnTo>
                  <a:lnTo>
                    <a:pt x="4" y="34"/>
                  </a:lnTo>
                  <a:lnTo>
                    <a:pt x="0" y="34"/>
                  </a:lnTo>
                  <a:lnTo>
                    <a:pt x="0" y="34"/>
                  </a:lnTo>
                  <a:lnTo>
                    <a:pt x="0" y="34"/>
                  </a:lnTo>
                  <a:lnTo>
                    <a:pt x="0" y="34"/>
                  </a:lnTo>
                  <a:lnTo>
                    <a:pt x="0" y="34"/>
                  </a:lnTo>
                  <a:lnTo>
                    <a:pt x="0" y="34"/>
                  </a:lnTo>
                  <a:lnTo>
                    <a:pt x="0" y="30"/>
                  </a:lnTo>
                  <a:lnTo>
                    <a:pt x="4" y="30"/>
                  </a:lnTo>
                  <a:lnTo>
                    <a:pt x="4" y="30"/>
                  </a:lnTo>
                  <a:lnTo>
                    <a:pt x="4" y="30"/>
                  </a:lnTo>
                  <a:lnTo>
                    <a:pt x="4" y="30"/>
                  </a:lnTo>
                  <a:lnTo>
                    <a:pt x="0" y="26"/>
                  </a:lnTo>
                  <a:lnTo>
                    <a:pt x="0" y="26"/>
                  </a:lnTo>
                  <a:lnTo>
                    <a:pt x="0" y="26"/>
                  </a:lnTo>
                  <a:lnTo>
                    <a:pt x="4" y="26"/>
                  </a:lnTo>
                  <a:lnTo>
                    <a:pt x="4" y="26"/>
                  </a:lnTo>
                  <a:lnTo>
                    <a:pt x="4" y="22"/>
                  </a:lnTo>
                  <a:lnTo>
                    <a:pt x="4" y="22"/>
                  </a:lnTo>
                  <a:lnTo>
                    <a:pt x="4" y="22"/>
                  </a:lnTo>
                  <a:lnTo>
                    <a:pt x="4" y="22"/>
                  </a:lnTo>
                  <a:lnTo>
                    <a:pt x="4" y="22"/>
                  </a:lnTo>
                  <a:lnTo>
                    <a:pt x="4" y="22"/>
                  </a:lnTo>
                  <a:lnTo>
                    <a:pt x="4" y="22"/>
                  </a:lnTo>
                  <a:lnTo>
                    <a:pt x="6" y="18"/>
                  </a:lnTo>
                  <a:lnTo>
                    <a:pt x="6" y="18"/>
                  </a:lnTo>
                  <a:lnTo>
                    <a:pt x="10" y="18"/>
                  </a:lnTo>
                  <a:lnTo>
                    <a:pt x="10" y="16"/>
                  </a:lnTo>
                  <a:lnTo>
                    <a:pt x="10" y="16"/>
                  </a:lnTo>
                  <a:lnTo>
                    <a:pt x="14" y="12"/>
                  </a:lnTo>
                  <a:lnTo>
                    <a:pt x="14" y="12"/>
                  </a:lnTo>
                  <a:lnTo>
                    <a:pt x="14" y="12"/>
                  </a:lnTo>
                  <a:lnTo>
                    <a:pt x="14" y="12"/>
                  </a:lnTo>
                  <a:lnTo>
                    <a:pt x="14" y="12"/>
                  </a:lnTo>
                  <a:lnTo>
                    <a:pt x="14" y="12"/>
                  </a:lnTo>
                  <a:lnTo>
                    <a:pt x="14" y="12"/>
                  </a:lnTo>
                  <a:lnTo>
                    <a:pt x="16" y="12"/>
                  </a:lnTo>
                  <a:lnTo>
                    <a:pt x="16" y="12"/>
                  </a:lnTo>
                  <a:lnTo>
                    <a:pt x="16" y="12"/>
                  </a:lnTo>
                  <a:lnTo>
                    <a:pt x="16" y="8"/>
                  </a:lnTo>
                  <a:lnTo>
                    <a:pt x="20" y="8"/>
                  </a:lnTo>
                  <a:lnTo>
                    <a:pt x="20" y="8"/>
                  </a:lnTo>
                  <a:lnTo>
                    <a:pt x="20" y="8"/>
                  </a:lnTo>
                  <a:lnTo>
                    <a:pt x="20" y="8"/>
                  </a:lnTo>
                  <a:lnTo>
                    <a:pt x="20" y="8"/>
                  </a:lnTo>
                  <a:lnTo>
                    <a:pt x="20" y="8"/>
                  </a:lnTo>
                  <a:lnTo>
                    <a:pt x="24" y="8"/>
                  </a:lnTo>
                  <a:lnTo>
                    <a:pt x="24" y="12"/>
                  </a:lnTo>
                  <a:lnTo>
                    <a:pt x="24" y="12"/>
                  </a:lnTo>
                  <a:lnTo>
                    <a:pt x="24" y="12"/>
                  </a:lnTo>
                  <a:lnTo>
                    <a:pt x="24" y="12"/>
                  </a:lnTo>
                  <a:lnTo>
                    <a:pt x="28" y="8"/>
                  </a:lnTo>
                  <a:lnTo>
                    <a:pt x="28" y="12"/>
                  </a:lnTo>
                  <a:lnTo>
                    <a:pt x="28" y="12"/>
                  </a:lnTo>
                  <a:lnTo>
                    <a:pt x="32" y="12"/>
                  </a:lnTo>
                  <a:lnTo>
                    <a:pt x="32" y="12"/>
                  </a:lnTo>
                  <a:lnTo>
                    <a:pt x="32" y="12"/>
                  </a:lnTo>
                  <a:lnTo>
                    <a:pt x="36" y="12"/>
                  </a:lnTo>
                  <a:lnTo>
                    <a:pt x="36" y="12"/>
                  </a:lnTo>
                  <a:lnTo>
                    <a:pt x="36" y="12"/>
                  </a:lnTo>
                  <a:lnTo>
                    <a:pt x="40" y="12"/>
                  </a:lnTo>
                  <a:lnTo>
                    <a:pt x="40" y="12"/>
                  </a:lnTo>
                  <a:lnTo>
                    <a:pt x="40" y="12"/>
                  </a:lnTo>
                  <a:lnTo>
                    <a:pt x="40" y="12"/>
                  </a:lnTo>
                  <a:lnTo>
                    <a:pt x="40" y="12"/>
                  </a:lnTo>
                  <a:lnTo>
                    <a:pt x="42" y="12"/>
                  </a:lnTo>
                  <a:lnTo>
                    <a:pt x="42" y="12"/>
                  </a:lnTo>
                  <a:lnTo>
                    <a:pt x="42" y="8"/>
                  </a:lnTo>
                  <a:lnTo>
                    <a:pt x="42" y="8"/>
                  </a:lnTo>
                  <a:lnTo>
                    <a:pt x="42" y="8"/>
                  </a:lnTo>
                  <a:lnTo>
                    <a:pt x="42" y="8"/>
                  </a:lnTo>
                  <a:lnTo>
                    <a:pt x="42" y="8"/>
                  </a:lnTo>
                  <a:lnTo>
                    <a:pt x="46" y="8"/>
                  </a:lnTo>
                  <a:lnTo>
                    <a:pt x="46" y="8"/>
                  </a:lnTo>
                  <a:lnTo>
                    <a:pt x="46" y="8"/>
                  </a:lnTo>
                  <a:lnTo>
                    <a:pt x="46" y="8"/>
                  </a:lnTo>
                  <a:lnTo>
                    <a:pt x="46" y="8"/>
                  </a:lnTo>
                  <a:lnTo>
                    <a:pt x="46" y="8"/>
                  </a:lnTo>
                  <a:lnTo>
                    <a:pt x="46" y="8"/>
                  </a:lnTo>
                  <a:lnTo>
                    <a:pt x="46" y="8"/>
                  </a:lnTo>
                  <a:lnTo>
                    <a:pt x="46" y="8"/>
                  </a:lnTo>
                  <a:lnTo>
                    <a:pt x="46" y="8"/>
                  </a:lnTo>
                  <a:lnTo>
                    <a:pt x="46" y="8"/>
                  </a:lnTo>
                  <a:lnTo>
                    <a:pt x="50" y="8"/>
                  </a:lnTo>
                  <a:lnTo>
                    <a:pt x="50" y="8"/>
                  </a:lnTo>
                  <a:lnTo>
                    <a:pt x="50" y="8"/>
                  </a:lnTo>
                  <a:lnTo>
                    <a:pt x="50" y="8"/>
                  </a:lnTo>
                  <a:lnTo>
                    <a:pt x="50" y="8"/>
                  </a:lnTo>
                  <a:lnTo>
                    <a:pt x="54" y="8"/>
                  </a:lnTo>
                  <a:lnTo>
                    <a:pt x="54" y="8"/>
                  </a:lnTo>
                  <a:lnTo>
                    <a:pt x="58" y="8"/>
                  </a:lnTo>
                  <a:lnTo>
                    <a:pt x="58" y="8"/>
                  </a:lnTo>
                  <a:lnTo>
                    <a:pt x="58" y="8"/>
                  </a:lnTo>
                  <a:lnTo>
                    <a:pt x="58" y="8"/>
                  </a:lnTo>
                  <a:lnTo>
                    <a:pt x="58" y="8"/>
                  </a:lnTo>
                  <a:lnTo>
                    <a:pt x="58" y="8"/>
                  </a:lnTo>
                  <a:lnTo>
                    <a:pt x="58" y="8"/>
                  </a:lnTo>
                  <a:lnTo>
                    <a:pt x="58" y="8"/>
                  </a:lnTo>
                  <a:lnTo>
                    <a:pt x="62" y="8"/>
                  </a:lnTo>
                  <a:lnTo>
                    <a:pt x="66" y="8"/>
                  </a:lnTo>
                  <a:lnTo>
                    <a:pt x="66" y="12"/>
                  </a:lnTo>
                  <a:lnTo>
                    <a:pt x="66" y="12"/>
                  </a:lnTo>
                  <a:lnTo>
                    <a:pt x="66" y="12"/>
                  </a:lnTo>
                  <a:lnTo>
                    <a:pt x="66" y="12"/>
                  </a:lnTo>
                  <a:lnTo>
                    <a:pt x="70" y="12"/>
                  </a:lnTo>
                  <a:lnTo>
                    <a:pt x="66" y="8"/>
                  </a:lnTo>
                  <a:lnTo>
                    <a:pt x="66" y="8"/>
                  </a:lnTo>
                  <a:lnTo>
                    <a:pt x="70" y="12"/>
                  </a:lnTo>
                  <a:lnTo>
                    <a:pt x="72" y="12"/>
                  </a:lnTo>
                  <a:lnTo>
                    <a:pt x="72" y="12"/>
                  </a:lnTo>
                  <a:lnTo>
                    <a:pt x="76" y="16"/>
                  </a:lnTo>
                  <a:lnTo>
                    <a:pt x="76" y="16"/>
                  </a:lnTo>
                  <a:lnTo>
                    <a:pt x="72" y="16"/>
                  </a:lnTo>
                  <a:lnTo>
                    <a:pt x="72" y="16"/>
                  </a:lnTo>
                  <a:lnTo>
                    <a:pt x="72" y="16"/>
                  </a:lnTo>
                  <a:lnTo>
                    <a:pt x="70" y="16"/>
                  </a:lnTo>
                  <a:lnTo>
                    <a:pt x="70" y="16"/>
                  </a:lnTo>
                  <a:lnTo>
                    <a:pt x="72" y="18"/>
                  </a:lnTo>
                  <a:lnTo>
                    <a:pt x="72" y="18"/>
                  </a:lnTo>
                  <a:lnTo>
                    <a:pt x="76" y="18"/>
                  </a:lnTo>
                  <a:lnTo>
                    <a:pt x="76" y="18"/>
                  </a:lnTo>
                  <a:lnTo>
                    <a:pt x="76" y="18"/>
                  </a:lnTo>
                  <a:lnTo>
                    <a:pt x="72" y="18"/>
                  </a:lnTo>
                  <a:lnTo>
                    <a:pt x="72" y="18"/>
                  </a:lnTo>
                  <a:lnTo>
                    <a:pt x="72" y="18"/>
                  </a:lnTo>
                  <a:lnTo>
                    <a:pt x="72" y="18"/>
                  </a:lnTo>
                  <a:lnTo>
                    <a:pt x="72" y="16"/>
                  </a:lnTo>
                  <a:lnTo>
                    <a:pt x="72" y="16"/>
                  </a:lnTo>
                  <a:lnTo>
                    <a:pt x="76" y="18"/>
                  </a:lnTo>
                  <a:lnTo>
                    <a:pt x="76" y="18"/>
                  </a:lnTo>
                  <a:lnTo>
                    <a:pt x="76" y="18"/>
                  </a:lnTo>
                  <a:lnTo>
                    <a:pt x="76" y="18"/>
                  </a:lnTo>
                  <a:lnTo>
                    <a:pt x="76" y="18"/>
                  </a:lnTo>
                  <a:lnTo>
                    <a:pt x="80" y="18"/>
                  </a:lnTo>
                  <a:lnTo>
                    <a:pt x="80" y="18"/>
                  </a:lnTo>
                  <a:lnTo>
                    <a:pt x="80" y="18"/>
                  </a:lnTo>
                  <a:lnTo>
                    <a:pt x="80" y="18"/>
                  </a:lnTo>
                  <a:lnTo>
                    <a:pt x="80" y="18"/>
                  </a:lnTo>
                  <a:lnTo>
                    <a:pt x="80" y="18"/>
                  </a:lnTo>
                  <a:lnTo>
                    <a:pt x="80" y="18"/>
                  </a:lnTo>
                  <a:lnTo>
                    <a:pt x="80" y="18"/>
                  </a:lnTo>
                  <a:lnTo>
                    <a:pt x="80" y="22"/>
                  </a:lnTo>
                  <a:lnTo>
                    <a:pt x="80" y="22"/>
                  </a:lnTo>
                  <a:lnTo>
                    <a:pt x="80" y="22"/>
                  </a:lnTo>
                  <a:lnTo>
                    <a:pt x="80" y="18"/>
                  </a:lnTo>
                  <a:lnTo>
                    <a:pt x="80" y="18"/>
                  </a:lnTo>
                  <a:lnTo>
                    <a:pt x="80" y="18"/>
                  </a:lnTo>
                  <a:lnTo>
                    <a:pt x="80" y="18"/>
                  </a:lnTo>
                  <a:lnTo>
                    <a:pt x="80" y="18"/>
                  </a:lnTo>
                  <a:lnTo>
                    <a:pt x="80" y="18"/>
                  </a:lnTo>
                  <a:lnTo>
                    <a:pt x="80" y="18"/>
                  </a:lnTo>
                  <a:lnTo>
                    <a:pt x="80" y="18"/>
                  </a:lnTo>
                  <a:lnTo>
                    <a:pt x="84" y="18"/>
                  </a:lnTo>
                  <a:lnTo>
                    <a:pt x="84" y="18"/>
                  </a:lnTo>
                  <a:lnTo>
                    <a:pt x="84" y="22"/>
                  </a:lnTo>
                  <a:lnTo>
                    <a:pt x="84" y="22"/>
                  </a:lnTo>
                  <a:lnTo>
                    <a:pt x="84" y="22"/>
                  </a:lnTo>
                  <a:lnTo>
                    <a:pt x="84" y="22"/>
                  </a:lnTo>
                  <a:lnTo>
                    <a:pt x="84" y="22"/>
                  </a:lnTo>
                  <a:lnTo>
                    <a:pt x="84" y="22"/>
                  </a:lnTo>
                  <a:lnTo>
                    <a:pt x="84" y="22"/>
                  </a:lnTo>
                  <a:lnTo>
                    <a:pt x="88" y="22"/>
                  </a:lnTo>
                  <a:lnTo>
                    <a:pt x="84" y="22"/>
                  </a:lnTo>
                  <a:lnTo>
                    <a:pt x="84" y="22"/>
                  </a:lnTo>
                  <a:lnTo>
                    <a:pt x="84" y="22"/>
                  </a:lnTo>
                  <a:lnTo>
                    <a:pt x="84" y="22"/>
                  </a:lnTo>
                  <a:lnTo>
                    <a:pt x="84" y="22"/>
                  </a:lnTo>
                  <a:lnTo>
                    <a:pt x="80" y="22"/>
                  </a:lnTo>
                  <a:lnTo>
                    <a:pt x="80" y="26"/>
                  </a:lnTo>
                  <a:lnTo>
                    <a:pt x="80" y="26"/>
                  </a:lnTo>
                  <a:lnTo>
                    <a:pt x="76" y="26"/>
                  </a:lnTo>
                  <a:lnTo>
                    <a:pt x="76" y="26"/>
                  </a:lnTo>
                  <a:lnTo>
                    <a:pt x="72" y="30"/>
                  </a:lnTo>
                  <a:lnTo>
                    <a:pt x="72" y="30"/>
                  </a:lnTo>
                  <a:lnTo>
                    <a:pt x="72" y="30"/>
                  </a:lnTo>
                  <a:lnTo>
                    <a:pt x="70" y="30"/>
                  </a:lnTo>
                  <a:lnTo>
                    <a:pt x="70" y="30"/>
                  </a:lnTo>
                  <a:lnTo>
                    <a:pt x="66" y="30"/>
                  </a:lnTo>
                  <a:lnTo>
                    <a:pt x="66" y="30"/>
                  </a:lnTo>
                  <a:lnTo>
                    <a:pt x="62" y="26"/>
                  </a:lnTo>
                  <a:lnTo>
                    <a:pt x="62" y="26"/>
                  </a:lnTo>
                  <a:lnTo>
                    <a:pt x="62" y="26"/>
                  </a:lnTo>
                  <a:lnTo>
                    <a:pt x="58" y="30"/>
                  </a:lnTo>
                  <a:lnTo>
                    <a:pt x="58" y="30"/>
                  </a:lnTo>
                  <a:lnTo>
                    <a:pt x="58" y="30"/>
                  </a:lnTo>
                  <a:lnTo>
                    <a:pt x="58" y="30"/>
                  </a:lnTo>
                  <a:lnTo>
                    <a:pt x="58" y="30"/>
                  </a:lnTo>
                  <a:lnTo>
                    <a:pt x="58" y="30"/>
                  </a:lnTo>
                  <a:lnTo>
                    <a:pt x="58" y="34"/>
                  </a:lnTo>
                  <a:lnTo>
                    <a:pt x="58" y="34"/>
                  </a:lnTo>
                  <a:lnTo>
                    <a:pt x="58" y="34"/>
                  </a:lnTo>
                  <a:lnTo>
                    <a:pt x="58" y="34"/>
                  </a:lnTo>
                  <a:lnTo>
                    <a:pt x="58" y="34"/>
                  </a:lnTo>
                  <a:lnTo>
                    <a:pt x="58" y="34"/>
                  </a:lnTo>
                  <a:lnTo>
                    <a:pt x="58" y="38"/>
                  </a:lnTo>
                  <a:lnTo>
                    <a:pt x="58" y="38"/>
                  </a:lnTo>
                  <a:lnTo>
                    <a:pt x="54" y="38"/>
                  </a:lnTo>
                  <a:lnTo>
                    <a:pt x="54" y="38"/>
                  </a:lnTo>
                  <a:lnTo>
                    <a:pt x="54" y="38"/>
                  </a:lnTo>
                  <a:lnTo>
                    <a:pt x="54" y="38"/>
                  </a:lnTo>
                  <a:lnTo>
                    <a:pt x="54" y="38"/>
                  </a:lnTo>
                  <a:lnTo>
                    <a:pt x="54" y="38"/>
                  </a:lnTo>
                  <a:lnTo>
                    <a:pt x="54" y="38"/>
                  </a:lnTo>
                  <a:lnTo>
                    <a:pt x="54" y="38"/>
                  </a:lnTo>
                  <a:lnTo>
                    <a:pt x="50" y="42"/>
                  </a:lnTo>
                  <a:lnTo>
                    <a:pt x="50" y="42"/>
                  </a:lnTo>
                  <a:lnTo>
                    <a:pt x="50" y="42"/>
                  </a:lnTo>
                  <a:lnTo>
                    <a:pt x="50" y="46"/>
                  </a:lnTo>
                  <a:lnTo>
                    <a:pt x="50" y="46"/>
                  </a:lnTo>
                  <a:lnTo>
                    <a:pt x="50" y="46"/>
                  </a:lnTo>
                  <a:lnTo>
                    <a:pt x="50" y="46"/>
                  </a:lnTo>
                  <a:lnTo>
                    <a:pt x="46" y="46"/>
                  </a:lnTo>
                  <a:lnTo>
                    <a:pt x="46" y="46"/>
                  </a:lnTo>
                  <a:lnTo>
                    <a:pt x="46" y="42"/>
                  </a:lnTo>
                  <a:lnTo>
                    <a:pt x="46" y="42"/>
                  </a:lnTo>
                  <a:lnTo>
                    <a:pt x="46" y="42"/>
                  </a:lnTo>
                  <a:lnTo>
                    <a:pt x="46" y="42"/>
                  </a:lnTo>
                  <a:lnTo>
                    <a:pt x="42" y="42"/>
                  </a:lnTo>
                  <a:lnTo>
                    <a:pt x="42" y="42"/>
                  </a:lnTo>
                  <a:lnTo>
                    <a:pt x="42" y="42"/>
                  </a:lnTo>
                  <a:lnTo>
                    <a:pt x="40" y="46"/>
                  </a:lnTo>
                  <a:lnTo>
                    <a:pt x="40" y="46"/>
                  </a:lnTo>
                  <a:lnTo>
                    <a:pt x="40" y="46"/>
                  </a:lnTo>
                  <a:lnTo>
                    <a:pt x="36" y="46"/>
                  </a:lnTo>
                  <a:lnTo>
                    <a:pt x="36" y="46"/>
                  </a:lnTo>
                  <a:lnTo>
                    <a:pt x="36" y="46"/>
                  </a:lnTo>
                  <a:lnTo>
                    <a:pt x="36" y="46"/>
                  </a:lnTo>
                  <a:lnTo>
                    <a:pt x="36" y="46"/>
                  </a:lnTo>
                  <a:lnTo>
                    <a:pt x="36" y="46"/>
                  </a:lnTo>
                  <a:close/>
                  <a:moveTo>
                    <a:pt x="36" y="0"/>
                  </a:moveTo>
                  <a:lnTo>
                    <a:pt x="36" y="0"/>
                  </a:lnTo>
                  <a:lnTo>
                    <a:pt x="36" y="0"/>
                  </a:lnTo>
                  <a:lnTo>
                    <a:pt x="36" y="0"/>
                  </a:lnTo>
                  <a:lnTo>
                    <a:pt x="36" y="0"/>
                  </a:lnTo>
                  <a:lnTo>
                    <a:pt x="36" y="0"/>
                  </a:lnTo>
                  <a:lnTo>
                    <a:pt x="36" y="0"/>
                  </a:lnTo>
                  <a:lnTo>
                    <a:pt x="40" y="0"/>
                  </a:lnTo>
                  <a:lnTo>
                    <a:pt x="40" y="0"/>
                  </a:lnTo>
                  <a:lnTo>
                    <a:pt x="40" y="0"/>
                  </a:lnTo>
                  <a:lnTo>
                    <a:pt x="40" y="0"/>
                  </a:lnTo>
                  <a:lnTo>
                    <a:pt x="42" y="0"/>
                  </a:lnTo>
                  <a:lnTo>
                    <a:pt x="42" y="0"/>
                  </a:lnTo>
                  <a:lnTo>
                    <a:pt x="40" y="0"/>
                  </a:lnTo>
                  <a:lnTo>
                    <a:pt x="40" y="0"/>
                  </a:lnTo>
                  <a:lnTo>
                    <a:pt x="40" y="0"/>
                  </a:lnTo>
                  <a:lnTo>
                    <a:pt x="36" y="0"/>
                  </a:lnTo>
                  <a:lnTo>
                    <a:pt x="36" y="0"/>
                  </a:lnTo>
                  <a:lnTo>
                    <a:pt x="36" y="0"/>
                  </a:lnTo>
                  <a:lnTo>
                    <a:pt x="36" y="0"/>
                  </a:lnTo>
                  <a:lnTo>
                    <a:pt x="36"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70" name="Freeform 77">
              <a:extLst>
                <a:ext uri="{FF2B5EF4-FFF2-40B4-BE49-F238E27FC236}">
                  <a16:creationId xmlns:a16="http://schemas.microsoft.com/office/drawing/2014/main" id="{C1623D60-70BC-A001-E4EE-4904D324C579}"/>
                </a:ext>
              </a:extLst>
            </p:cNvPr>
            <p:cNvSpPr>
              <a:spLocks/>
            </p:cNvSpPr>
            <p:nvPr/>
          </p:nvSpPr>
          <p:spPr bwMode="auto">
            <a:xfrm>
              <a:off x="2635250" y="4054543"/>
              <a:ext cx="50800" cy="22225"/>
            </a:xfrm>
            <a:custGeom>
              <a:avLst/>
              <a:gdLst>
                <a:gd name="T0" fmla="*/ 24 w 32"/>
                <a:gd name="T1" fmla="*/ 10 h 14"/>
                <a:gd name="T2" fmla="*/ 24 w 32"/>
                <a:gd name="T3" fmla="*/ 10 h 14"/>
                <a:gd name="T4" fmla="*/ 20 w 32"/>
                <a:gd name="T5" fmla="*/ 6 h 14"/>
                <a:gd name="T6" fmla="*/ 20 w 32"/>
                <a:gd name="T7" fmla="*/ 10 h 14"/>
                <a:gd name="T8" fmla="*/ 20 w 32"/>
                <a:gd name="T9" fmla="*/ 10 h 14"/>
                <a:gd name="T10" fmla="*/ 20 w 32"/>
                <a:gd name="T11" fmla="*/ 10 h 14"/>
                <a:gd name="T12" fmla="*/ 16 w 32"/>
                <a:gd name="T13" fmla="*/ 10 h 14"/>
                <a:gd name="T14" fmla="*/ 16 w 32"/>
                <a:gd name="T15" fmla="*/ 10 h 14"/>
                <a:gd name="T16" fmla="*/ 16 w 32"/>
                <a:gd name="T17" fmla="*/ 14 h 14"/>
                <a:gd name="T18" fmla="*/ 16 w 32"/>
                <a:gd name="T19" fmla="*/ 14 h 14"/>
                <a:gd name="T20" fmla="*/ 16 w 32"/>
                <a:gd name="T21" fmla="*/ 14 h 14"/>
                <a:gd name="T22" fmla="*/ 12 w 32"/>
                <a:gd name="T23" fmla="*/ 10 h 14"/>
                <a:gd name="T24" fmla="*/ 12 w 32"/>
                <a:gd name="T25" fmla="*/ 10 h 14"/>
                <a:gd name="T26" fmla="*/ 12 w 32"/>
                <a:gd name="T27" fmla="*/ 10 h 14"/>
                <a:gd name="T28" fmla="*/ 8 w 32"/>
                <a:gd name="T29" fmla="*/ 10 h 14"/>
                <a:gd name="T30" fmla="*/ 8 w 32"/>
                <a:gd name="T31" fmla="*/ 6 h 14"/>
                <a:gd name="T32" fmla="*/ 4 w 32"/>
                <a:gd name="T33" fmla="*/ 6 h 14"/>
                <a:gd name="T34" fmla="*/ 4 w 32"/>
                <a:gd name="T35" fmla="*/ 6 h 14"/>
                <a:gd name="T36" fmla="*/ 4 w 32"/>
                <a:gd name="T37" fmla="*/ 6 h 14"/>
                <a:gd name="T38" fmla="*/ 4 w 32"/>
                <a:gd name="T39" fmla="*/ 4 h 14"/>
                <a:gd name="T40" fmla="*/ 0 w 32"/>
                <a:gd name="T41" fmla="*/ 4 h 14"/>
                <a:gd name="T42" fmla="*/ 0 w 32"/>
                <a:gd name="T43" fmla="*/ 4 h 14"/>
                <a:gd name="T44" fmla="*/ 0 w 32"/>
                <a:gd name="T45" fmla="*/ 4 h 14"/>
                <a:gd name="T46" fmla="*/ 0 w 32"/>
                <a:gd name="T47" fmla="*/ 4 h 14"/>
                <a:gd name="T48" fmla="*/ 0 w 32"/>
                <a:gd name="T49" fmla="*/ 4 h 14"/>
                <a:gd name="T50" fmla="*/ 4 w 32"/>
                <a:gd name="T51" fmla="*/ 0 h 14"/>
                <a:gd name="T52" fmla="*/ 4 w 32"/>
                <a:gd name="T53" fmla="*/ 0 h 14"/>
                <a:gd name="T54" fmla="*/ 8 w 32"/>
                <a:gd name="T55" fmla="*/ 0 h 14"/>
                <a:gd name="T56" fmla="*/ 8 w 32"/>
                <a:gd name="T57" fmla="*/ 0 h 14"/>
                <a:gd name="T58" fmla="*/ 12 w 32"/>
                <a:gd name="T59" fmla="*/ 0 h 14"/>
                <a:gd name="T60" fmla="*/ 12 w 32"/>
                <a:gd name="T61" fmla="*/ 0 h 14"/>
                <a:gd name="T62" fmla="*/ 16 w 32"/>
                <a:gd name="T63" fmla="*/ 0 h 14"/>
                <a:gd name="T64" fmla="*/ 16 w 32"/>
                <a:gd name="T65" fmla="*/ 0 h 14"/>
                <a:gd name="T66" fmla="*/ 20 w 32"/>
                <a:gd name="T67" fmla="*/ 0 h 14"/>
                <a:gd name="T68" fmla="*/ 20 w 32"/>
                <a:gd name="T69" fmla="*/ 4 h 14"/>
                <a:gd name="T70" fmla="*/ 20 w 32"/>
                <a:gd name="T71" fmla="*/ 4 h 14"/>
                <a:gd name="T72" fmla="*/ 24 w 32"/>
                <a:gd name="T73" fmla="*/ 4 h 14"/>
                <a:gd name="T74" fmla="*/ 24 w 32"/>
                <a:gd name="T75" fmla="*/ 4 h 14"/>
                <a:gd name="T76" fmla="*/ 28 w 32"/>
                <a:gd name="T77" fmla="*/ 6 h 14"/>
                <a:gd name="T78" fmla="*/ 28 w 32"/>
                <a:gd name="T79" fmla="*/ 6 h 14"/>
                <a:gd name="T80" fmla="*/ 32 w 32"/>
                <a:gd name="T81" fmla="*/ 6 h 14"/>
                <a:gd name="T82" fmla="*/ 32 w 32"/>
                <a:gd name="T83" fmla="*/ 10 h 14"/>
                <a:gd name="T84" fmla="*/ 28 w 32"/>
                <a:gd name="T85" fmla="*/ 10 h 14"/>
                <a:gd name="T86" fmla="*/ 24 w 32"/>
                <a:gd name="T87" fmla="*/ 10 h 14"/>
                <a:gd name="T88" fmla="*/ 24 w 32"/>
                <a:gd name="T8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14">
                  <a:moveTo>
                    <a:pt x="24" y="10"/>
                  </a:moveTo>
                  <a:lnTo>
                    <a:pt x="24" y="10"/>
                  </a:lnTo>
                  <a:lnTo>
                    <a:pt x="24" y="10"/>
                  </a:lnTo>
                  <a:lnTo>
                    <a:pt x="24" y="10"/>
                  </a:lnTo>
                  <a:lnTo>
                    <a:pt x="24" y="10"/>
                  </a:lnTo>
                  <a:lnTo>
                    <a:pt x="24" y="10"/>
                  </a:lnTo>
                  <a:lnTo>
                    <a:pt x="24" y="10"/>
                  </a:lnTo>
                  <a:lnTo>
                    <a:pt x="24" y="6"/>
                  </a:lnTo>
                  <a:lnTo>
                    <a:pt x="20" y="6"/>
                  </a:lnTo>
                  <a:lnTo>
                    <a:pt x="20" y="6"/>
                  </a:lnTo>
                  <a:lnTo>
                    <a:pt x="20" y="6"/>
                  </a:lnTo>
                  <a:lnTo>
                    <a:pt x="20" y="10"/>
                  </a:lnTo>
                  <a:lnTo>
                    <a:pt x="20" y="10"/>
                  </a:lnTo>
                  <a:lnTo>
                    <a:pt x="20" y="10"/>
                  </a:lnTo>
                  <a:lnTo>
                    <a:pt x="20" y="10"/>
                  </a:lnTo>
                  <a:lnTo>
                    <a:pt x="20" y="10"/>
                  </a:lnTo>
                  <a:lnTo>
                    <a:pt x="20" y="10"/>
                  </a:lnTo>
                  <a:lnTo>
                    <a:pt x="20" y="10"/>
                  </a:lnTo>
                  <a:lnTo>
                    <a:pt x="16" y="10"/>
                  </a:lnTo>
                  <a:lnTo>
                    <a:pt x="16" y="10"/>
                  </a:lnTo>
                  <a:lnTo>
                    <a:pt x="16" y="10"/>
                  </a:lnTo>
                  <a:lnTo>
                    <a:pt x="16" y="10"/>
                  </a:lnTo>
                  <a:lnTo>
                    <a:pt x="16" y="10"/>
                  </a:lnTo>
                  <a:lnTo>
                    <a:pt x="16" y="10"/>
                  </a:lnTo>
                  <a:lnTo>
                    <a:pt x="16" y="10"/>
                  </a:lnTo>
                  <a:lnTo>
                    <a:pt x="16" y="14"/>
                  </a:lnTo>
                  <a:lnTo>
                    <a:pt x="16" y="14"/>
                  </a:lnTo>
                  <a:lnTo>
                    <a:pt x="16" y="14"/>
                  </a:lnTo>
                  <a:lnTo>
                    <a:pt x="16" y="14"/>
                  </a:lnTo>
                  <a:lnTo>
                    <a:pt x="16" y="14"/>
                  </a:lnTo>
                  <a:lnTo>
                    <a:pt x="16" y="14"/>
                  </a:lnTo>
                  <a:lnTo>
                    <a:pt x="16" y="14"/>
                  </a:lnTo>
                  <a:lnTo>
                    <a:pt x="16" y="14"/>
                  </a:lnTo>
                  <a:lnTo>
                    <a:pt x="16" y="14"/>
                  </a:lnTo>
                  <a:lnTo>
                    <a:pt x="12" y="10"/>
                  </a:lnTo>
                  <a:lnTo>
                    <a:pt x="12" y="10"/>
                  </a:lnTo>
                  <a:lnTo>
                    <a:pt x="12" y="10"/>
                  </a:lnTo>
                  <a:lnTo>
                    <a:pt x="12" y="10"/>
                  </a:lnTo>
                  <a:lnTo>
                    <a:pt x="12" y="10"/>
                  </a:lnTo>
                  <a:lnTo>
                    <a:pt x="12" y="10"/>
                  </a:lnTo>
                  <a:lnTo>
                    <a:pt x="12" y="10"/>
                  </a:lnTo>
                  <a:lnTo>
                    <a:pt x="12" y="10"/>
                  </a:lnTo>
                  <a:lnTo>
                    <a:pt x="8" y="10"/>
                  </a:lnTo>
                  <a:lnTo>
                    <a:pt x="8" y="10"/>
                  </a:lnTo>
                  <a:lnTo>
                    <a:pt x="8" y="10"/>
                  </a:lnTo>
                  <a:lnTo>
                    <a:pt x="8" y="10"/>
                  </a:lnTo>
                  <a:lnTo>
                    <a:pt x="8" y="10"/>
                  </a:lnTo>
                  <a:lnTo>
                    <a:pt x="8" y="6"/>
                  </a:lnTo>
                  <a:lnTo>
                    <a:pt x="8" y="6"/>
                  </a:lnTo>
                  <a:lnTo>
                    <a:pt x="8" y="6"/>
                  </a:lnTo>
                  <a:lnTo>
                    <a:pt x="4" y="6"/>
                  </a:lnTo>
                  <a:lnTo>
                    <a:pt x="4" y="6"/>
                  </a:lnTo>
                  <a:lnTo>
                    <a:pt x="4" y="6"/>
                  </a:lnTo>
                  <a:lnTo>
                    <a:pt x="4" y="6"/>
                  </a:lnTo>
                  <a:lnTo>
                    <a:pt x="4" y="6"/>
                  </a:lnTo>
                  <a:lnTo>
                    <a:pt x="4" y="6"/>
                  </a:lnTo>
                  <a:lnTo>
                    <a:pt x="4" y="6"/>
                  </a:lnTo>
                  <a:lnTo>
                    <a:pt x="4" y="4"/>
                  </a:lnTo>
                  <a:lnTo>
                    <a:pt x="4" y="4"/>
                  </a:lnTo>
                  <a:lnTo>
                    <a:pt x="4" y="4"/>
                  </a:lnTo>
                  <a:lnTo>
                    <a:pt x="4" y="4"/>
                  </a:lnTo>
                  <a:lnTo>
                    <a:pt x="4"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0"/>
                  </a:lnTo>
                  <a:lnTo>
                    <a:pt x="4" y="0"/>
                  </a:lnTo>
                  <a:lnTo>
                    <a:pt x="4" y="0"/>
                  </a:lnTo>
                  <a:lnTo>
                    <a:pt x="4" y="0"/>
                  </a:lnTo>
                  <a:lnTo>
                    <a:pt x="4" y="0"/>
                  </a:lnTo>
                  <a:lnTo>
                    <a:pt x="4" y="0"/>
                  </a:lnTo>
                  <a:lnTo>
                    <a:pt x="8" y="0"/>
                  </a:lnTo>
                  <a:lnTo>
                    <a:pt x="8" y="0"/>
                  </a:lnTo>
                  <a:lnTo>
                    <a:pt x="8" y="0"/>
                  </a:lnTo>
                  <a:lnTo>
                    <a:pt x="8" y="0"/>
                  </a:lnTo>
                  <a:lnTo>
                    <a:pt x="8" y="0"/>
                  </a:lnTo>
                  <a:lnTo>
                    <a:pt x="8" y="0"/>
                  </a:lnTo>
                  <a:lnTo>
                    <a:pt x="8" y="0"/>
                  </a:lnTo>
                  <a:lnTo>
                    <a:pt x="12" y="0"/>
                  </a:lnTo>
                  <a:lnTo>
                    <a:pt x="12" y="0"/>
                  </a:lnTo>
                  <a:lnTo>
                    <a:pt x="12" y="0"/>
                  </a:lnTo>
                  <a:lnTo>
                    <a:pt x="12" y="0"/>
                  </a:lnTo>
                  <a:lnTo>
                    <a:pt x="12" y="0"/>
                  </a:lnTo>
                  <a:lnTo>
                    <a:pt x="12" y="0"/>
                  </a:lnTo>
                  <a:lnTo>
                    <a:pt x="16" y="0"/>
                  </a:lnTo>
                  <a:lnTo>
                    <a:pt x="16" y="0"/>
                  </a:lnTo>
                  <a:lnTo>
                    <a:pt x="16" y="0"/>
                  </a:lnTo>
                  <a:lnTo>
                    <a:pt x="16" y="0"/>
                  </a:lnTo>
                  <a:lnTo>
                    <a:pt x="16" y="0"/>
                  </a:lnTo>
                  <a:lnTo>
                    <a:pt x="16" y="0"/>
                  </a:lnTo>
                  <a:lnTo>
                    <a:pt x="16" y="0"/>
                  </a:lnTo>
                  <a:lnTo>
                    <a:pt x="20" y="0"/>
                  </a:lnTo>
                  <a:lnTo>
                    <a:pt x="20" y="0"/>
                  </a:lnTo>
                  <a:lnTo>
                    <a:pt x="20" y="0"/>
                  </a:lnTo>
                  <a:lnTo>
                    <a:pt x="20" y="4"/>
                  </a:lnTo>
                  <a:lnTo>
                    <a:pt x="20" y="0"/>
                  </a:lnTo>
                  <a:lnTo>
                    <a:pt x="20" y="4"/>
                  </a:lnTo>
                  <a:lnTo>
                    <a:pt x="20" y="4"/>
                  </a:lnTo>
                  <a:lnTo>
                    <a:pt x="24" y="4"/>
                  </a:lnTo>
                  <a:lnTo>
                    <a:pt x="24" y="4"/>
                  </a:lnTo>
                  <a:lnTo>
                    <a:pt x="24" y="4"/>
                  </a:lnTo>
                  <a:lnTo>
                    <a:pt x="24" y="4"/>
                  </a:lnTo>
                  <a:lnTo>
                    <a:pt x="24" y="4"/>
                  </a:lnTo>
                  <a:lnTo>
                    <a:pt x="24" y="4"/>
                  </a:lnTo>
                  <a:lnTo>
                    <a:pt x="28" y="4"/>
                  </a:lnTo>
                  <a:lnTo>
                    <a:pt x="28" y="4"/>
                  </a:lnTo>
                  <a:lnTo>
                    <a:pt x="28" y="6"/>
                  </a:lnTo>
                  <a:lnTo>
                    <a:pt x="28" y="6"/>
                  </a:lnTo>
                  <a:lnTo>
                    <a:pt x="28" y="6"/>
                  </a:lnTo>
                  <a:lnTo>
                    <a:pt x="28" y="6"/>
                  </a:lnTo>
                  <a:lnTo>
                    <a:pt x="28" y="6"/>
                  </a:lnTo>
                  <a:lnTo>
                    <a:pt x="32" y="6"/>
                  </a:lnTo>
                  <a:lnTo>
                    <a:pt x="32" y="6"/>
                  </a:lnTo>
                  <a:lnTo>
                    <a:pt x="32" y="6"/>
                  </a:lnTo>
                  <a:lnTo>
                    <a:pt x="32" y="10"/>
                  </a:lnTo>
                  <a:lnTo>
                    <a:pt x="32" y="10"/>
                  </a:lnTo>
                  <a:lnTo>
                    <a:pt x="32" y="10"/>
                  </a:lnTo>
                  <a:lnTo>
                    <a:pt x="28" y="10"/>
                  </a:lnTo>
                  <a:lnTo>
                    <a:pt x="28" y="10"/>
                  </a:lnTo>
                  <a:lnTo>
                    <a:pt x="28" y="10"/>
                  </a:lnTo>
                  <a:lnTo>
                    <a:pt x="24" y="10"/>
                  </a:lnTo>
                  <a:lnTo>
                    <a:pt x="24" y="10"/>
                  </a:lnTo>
                  <a:lnTo>
                    <a:pt x="24" y="10"/>
                  </a:lnTo>
                  <a:lnTo>
                    <a:pt x="24" y="10"/>
                  </a:lnTo>
                  <a:lnTo>
                    <a:pt x="24" y="1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71" name="Freeform 78">
              <a:extLst>
                <a:ext uri="{FF2B5EF4-FFF2-40B4-BE49-F238E27FC236}">
                  <a16:creationId xmlns:a16="http://schemas.microsoft.com/office/drawing/2014/main" id="{1CCFD486-678E-69BC-BC60-C35608599B4F}"/>
                </a:ext>
              </a:extLst>
            </p:cNvPr>
            <p:cNvSpPr>
              <a:spLocks noEditPoints="1"/>
            </p:cNvSpPr>
            <p:nvPr/>
          </p:nvSpPr>
          <p:spPr bwMode="auto">
            <a:xfrm>
              <a:off x="1739900" y="3644968"/>
              <a:ext cx="708025" cy="514350"/>
            </a:xfrm>
            <a:custGeom>
              <a:avLst/>
              <a:gdLst>
                <a:gd name="T0" fmla="*/ 90 w 446"/>
                <a:gd name="T1" fmla="*/ 134 h 324"/>
                <a:gd name="T2" fmla="*/ 74 w 446"/>
                <a:gd name="T3" fmla="*/ 112 h 324"/>
                <a:gd name="T4" fmla="*/ 60 w 446"/>
                <a:gd name="T5" fmla="*/ 104 h 324"/>
                <a:gd name="T6" fmla="*/ 56 w 446"/>
                <a:gd name="T7" fmla="*/ 90 h 324"/>
                <a:gd name="T8" fmla="*/ 48 w 446"/>
                <a:gd name="T9" fmla="*/ 64 h 324"/>
                <a:gd name="T10" fmla="*/ 32 w 446"/>
                <a:gd name="T11" fmla="*/ 38 h 324"/>
                <a:gd name="T12" fmla="*/ 18 w 446"/>
                <a:gd name="T13" fmla="*/ 4 h 324"/>
                <a:gd name="T14" fmla="*/ 52 w 446"/>
                <a:gd name="T15" fmla="*/ 8 h 324"/>
                <a:gd name="T16" fmla="*/ 104 w 446"/>
                <a:gd name="T17" fmla="*/ 26 h 324"/>
                <a:gd name="T18" fmla="*/ 156 w 446"/>
                <a:gd name="T19" fmla="*/ 18 h 324"/>
                <a:gd name="T20" fmla="*/ 182 w 446"/>
                <a:gd name="T21" fmla="*/ 38 h 324"/>
                <a:gd name="T22" fmla="*/ 208 w 446"/>
                <a:gd name="T23" fmla="*/ 68 h 324"/>
                <a:gd name="T24" fmla="*/ 230 w 446"/>
                <a:gd name="T25" fmla="*/ 56 h 324"/>
                <a:gd name="T26" fmla="*/ 256 w 446"/>
                <a:gd name="T27" fmla="*/ 82 h 324"/>
                <a:gd name="T28" fmla="*/ 274 w 446"/>
                <a:gd name="T29" fmla="*/ 116 h 324"/>
                <a:gd name="T30" fmla="*/ 298 w 446"/>
                <a:gd name="T31" fmla="*/ 132 h 324"/>
                <a:gd name="T32" fmla="*/ 290 w 446"/>
                <a:gd name="T33" fmla="*/ 172 h 324"/>
                <a:gd name="T34" fmla="*/ 294 w 446"/>
                <a:gd name="T35" fmla="*/ 210 h 324"/>
                <a:gd name="T36" fmla="*/ 294 w 446"/>
                <a:gd name="T37" fmla="*/ 214 h 324"/>
                <a:gd name="T38" fmla="*/ 316 w 446"/>
                <a:gd name="T39" fmla="*/ 250 h 324"/>
                <a:gd name="T40" fmla="*/ 350 w 446"/>
                <a:gd name="T41" fmla="*/ 262 h 324"/>
                <a:gd name="T42" fmla="*/ 372 w 446"/>
                <a:gd name="T43" fmla="*/ 258 h 324"/>
                <a:gd name="T44" fmla="*/ 390 w 446"/>
                <a:gd name="T45" fmla="*/ 238 h 324"/>
                <a:gd name="T46" fmla="*/ 402 w 446"/>
                <a:gd name="T47" fmla="*/ 210 h 324"/>
                <a:gd name="T48" fmla="*/ 430 w 446"/>
                <a:gd name="T49" fmla="*/ 206 h 324"/>
                <a:gd name="T50" fmla="*/ 442 w 446"/>
                <a:gd name="T51" fmla="*/ 220 h 324"/>
                <a:gd name="T52" fmla="*/ 430 w 446"/>
                <a:gd name="T53" fmla="*/ 242 h 324"/>
                <a:gd name="T54" fmla="*/ 428 w 446"/>
                <a:gd name="T55" fmla="*/ 250 h 324"/>
                <a:gd name="T56" fmla="*/ 410 w 446"/>
                <a:gd name="T57" fmla="*/ 268 h 324"/>
                <a:gd name="T58" fmla="*/ 390 w 446"/>
                <a:gd name="T59" fmla="*/ 290 h 324"/>
                <a:gd name="T60" fmla="*/ 368 w 446"/>
                <a:gd name="T61" fmla="*/ 320 h 324"/>
                <a:gd name="T62" fmla="*/ 346 w 446"/>
                <a:gd name="T63" fmla="*/ 302 h 324"/>
                <a:gd name="T64" fmla="*/ 330 w 446"/>
                <a:gd name="T65" fmla="*/ 294 h 324"/>
                <a:gd name="T66" fmla="*/ 298 w 446"/>
                <a:gd name="T67" fmla="*/ 302 h 324"/>
                <a:gd name="T68" fmla="*/ 264 w 446"/>
                <a:gd name="T69" fmla="*/ 288 h 324"/>
                <a:gd name="T70" fmla="*/ 230 w 446"/>
                <a:gd name="T71" fmla="*/ 268 h 324"/>
                <a:gd name="T72" fmla="*/ 204 w 446"/>
                <a:gd name="T73" fmla="*/ 250 h 324"/>
                <a:gd name="T74" fmla="*/ 178 w 446"/>
                <a:gd name="T75" fmla="*/ 228 h 324"/>
                <a:gd name="T76" fmla="*/ 182 w 446"/>
                <a:gd name="T77" fmla="*/ 198 h 324"/>
                <a:gd name="T78" fmla="*/ 162 w 446"/>
                <a:gd name="T79" fmla="*/ 164 h 324"/>
                <a:gd name="T80" fmla="*/ 144 w 446"/>
                <a:gd name="T81" fmla="*/ 150 h 324"/>
                <a:gd name="T82" fmla="*/ 130 w 446"/>
                <a:gd name="T83" fmla="*/ 134 h 324"/>
                <a:gd name="T84" fmla="*/ 130 w 446"/>
                <a:gd name="T85" fmla="*/ 120 h 324"/>
                <a:gd name="T86" fmla="*/ 106 w 446"/>
                <a:gd name="T87" fmla="*/ 90 h 324"/>
                <a:gd name="T88" fmla="*/ 86 w 446"/>
                <a:gd name="T89" fmla="*/ 72 h 324"/>
                <a:gd name="T90" fmla="*/ 74 w 446"/>
                <a:gd name="T91" fmla="*/ 34 h 324"/>
                <a:gd name="T92" fmla="*/ 48 w 446"/>
                <a:gd name="T93" fmla="*/ 18 h 324"/>
                <a:gd name="T94" fmla="*/ 52 w 446"/>
                <a:gd name="T95" fmla="*/ 46 h 324"/>
                <a:gd name="T96" fmla="*/ 70 w 446"/>
                <a:gd name="T97" fmla="*/ 72 h 324"/>
                <a:gd name="T98" fmla="*/ 90 w 446"/>
                <a:gd name="T99" fmla="*/ 108 h 324"/>
                <a:gd name="T100" fmla="*/ 100 w 446"/>
                <a:gd name="T101" fmla="*/ 128 h 324"/>
                <a:gd name="T102" fmla="*/ 110 w 446"/>
                <a:gd name="T103" fmla="*/ 158 h 324"/>
                <a:gd name="T104" fmla="*/ 122 w 446"/>
                <a:gd name="T105" fmla="*/ 176 h 324"/>
                <a:gd name="T106" fmla="*/ 96 w 446"/>
                <a:gd name="T107" fmla="*/ 154 h 324"/>
                <a:gd name="T108" fmla="*/ 86 w 446"/>
                <a:gd name="T109" fmla="*/ 146 h 324"/>
                <a:gd name="T110" fmla="*/ 104 w 446"/>
                <a:gd name="T111" fmla="*/ 254 h 324"/>
                <a:gd name="T112" fmla="*/ 74 w 446"/>
                <a:gd name="T113" fmla="*/ 72 h 324"/>
                <a:gd name="T114" fmla="*/ 0 w 446"/>
                <a:gd name="T115" fmla="*/ 72 h 324"/>
                <a:gd name="T116" fmla="*/ 44 w 446"/>
                <a:gd name="T117" fmla="*/ 90 h 324"/>
                <a:gd name="T118" fmla="*/ 92 w 446"/>
                <a:gd name="T119" fmla="*/ 154 h 324"/>
                <a:gd name="T120" fmla="*/ 162 w 446"/>
                <a:gd name="T121" fmla="*/ 206 h 324"/>
                <a:gd name="T122" fmla="*/ 442 w 446"/>
                <a:gd name="T123" fmla="*/ 228 h 324"/>
                <a:gd name="T124" fmla="*/ 380 w 446"/>
                <a:gd name="T125" fmla="*/ 25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 h="324">
                  <a:moveTo>
                    <a:pt x="96" y="154"/>
                  </a:moveTo>
                  <a:lnTo>
                    <a:pt x="92" y="154"/>
                  </a:lnTo>
                  <a:lnTo>
                    <a:pt x="92" y="150"/>
                  </a:lnTo>
                  <a:lnTo>
                    <a:pt x="90" y="150"/>
                  </a:lnTo>
                  <a:lnTo>
                    <a:pt x="90" y="146"/>
                  </a:lnTo>
                  <a:lnTo>
                    <a:pt x="90" y="142"/>
                  </a:lnTo>
                  <a:lnTo>
                    <a:pt x="86" y="142"/>
                  </a:lnTo>
                  <a:lnTo>
                    <a:pt x="86" y="146"/>
                  </a:lnTo>
                  <a:lnTo>
                    <a:pt x="86" y="142"/>
                  </a:lnTo>
                  <a:lnTo>
                    <a:pt x="86" y="138"/>
                  </a:lnTo>
                  <a:lnTo>
                    <a:pt x="90" y="138"/>
                  </a:lnTo>
                  <a:lnTo>
                    <a:pt x="90" y="134"/>
                  </a:lnTo>
                  <a:lnTo>
                    <a:pt x="90" y="132"/>
                  </a:lnTo>
                  <a:lnTo>
                    <a:pt x="90" y="134"/>
                  </a:lnTo>
                  <a:lnTo>
                    <a:pt x="90" y="132"/>
                  </a:lnTo>
                  <a:lnTo>
                    <a:pt x="90" y="128"/>
                  </a:lnTo>
                  <a:lnTo>
                    <a:pt x="86" y="128"/>
                  </a:lnTo>
                  <a:lnTo>
                    <a:pt x="86" y="124"/>
                  </a:lnTo>
                  <a:lnTo>
                    <a:pt x="86" y="120"/>
                  </a:lnTo>
                  <a:lnTo>
                    <a:pt x="82" y="120"/>
                  </a:lnTo>
                  <a:lnTo>
                    <a:pt x="78" y="120"/>
                  </a:lnTo>
                  <a:lnTo>
                    <a:pt x="78" y="116"/>
                  </a:lnTo>
                  <a:lnTo>
                    <a:pt x="74" y="116"/>
                  </a:lnTo>
                  <a:lnTo>
                    <a:pt x="74" y="112"/>
                  </a:lnTo>
                  <a:lnTo>
                    <a:pt x="70" y="112"/>
                  </a:lnTo>
                  <a:lnTo>
                    <a:pt x="70" y="108"/>
                  </a:lnTo>
                  <a:lnTo>
                    <a:pt x="74" y="108"/>
                  </a:lnTo>
                  <a:lnTo>
                    <a:pt x="70" y="108"/>
                  </a:lnTo>
                  <a:lnTo>
                    <a:pt x="70" y="112"/>
                  </a:lnTo>
                  <a:lnTo>
                    <a:pt x="70" y="108"/>
                  </a:lnTo>
                  <a:lnTo>
                    <a:pt x="66" y="108"/>
                  </a:lnTo>
                  <a:lnTo>
                    <a:pt x="66" y="112"/>
                  </a:lnTo>
                  <a:lnTo>
                    <a:pt x="62" y="108"/>
                  </a:lnTo>
                  <a:lnTo>
                    <a:pt x="62" y="104"/>
                  </a:lnTo>
                  <a:lnTo>
                    <a:pt x="60" y="108"/>
                  </a:lnTo>
                  <a:lnTo>
                    <a:pt x="60" y="104"/>
                  </a:lnTo>
                  <a:lnTo>
                    <a:pt x="56" y="104"/>
                  </a:lnTo>
                  <a:lnTo>
                    <a:pt x="56" y="102"/>
                  </a:lnTo>
                  <a:lnTo>
                    <a:pt x="52" y="98"/>
                  </a:lnTo>
                  <a:lnTo>
                    <a:pt x="48" y="98"/>
                  </a:lnTo>
                  <a:lnTo>
                    <a:pt x="48" y="94"/>
                  </a:lnTo>
                  <a:lnTo>
                    <a:pt x="44" y="94"/>
                  </a:lnTo>
                  <a:lnTo>
                    <a:pt x="48" y="90"/>
                  </a:lnTo>
                  <a:lnTo>
                    <a:pt x="48" y="94"/>
                  </a:lnTo>
                  <a:lnTo>
                    <a:pt x="52" y="94"/>
                  </a:lnTo>
                  <a:lnTo>
                    <a:pt x="56" y="94"/>
                  </a:lnTo>
                  <a:lnTo>
                    <a:pt x="60" y="94"/>
                  </a:lnTo>
                  <a:lnTo>
                    <a:pt x="56" y="90"/>
                  </a:lnTo>
                  <a:lnTo>
                    <a:pt x="60" y="90"/>
                  </a:lnTo>
                  <a:lnTo>
                    <a:pt x="60" y="86"/>
                  </a:lnTo>
                  <a:lnTo>
                    <a:pt x="60" y="90"/>
                  </a:lnTo>
                  <a:lnTo>
                    <a:pt x="60" y="86"/>
                  </a:lnTo>
                  <a:lnTo>
                    <a:pt x="60" y="82"/>
                  </a:lnTo>
                  <a:lnTo>
                    <a:pt x="60" y="78"/>
                  </a:lnTo>
                  <a:lnTo>
                    <a:pt x="60" y="74"/>
                  </a:lnTo>
                  <a:lnTo>
                    <a:pt x="56" y="74"/>
                  </a:lnTo>
                  <a:lnTo>
                    <a:pt x="56" y="72"/>
                  </a:lnTo>
                  <a:lnTo>
                    <a:pt x="52" y="72"/>
                  </a:lnTo>
                  <a:lnTo>
                    <a:pt x="52" y="68"/>
                  </a:lnTo>
                  <a:lnTo>
                    <a:pt x="48" y="64"/>
                  </a:lnTo>
                  <a:lnTo>
                    <a:pt x="44" y="64"/>
                  </a:lnTo>
                  <a:lnTo>
                    <a:pt x="44" y="60"/>
                  </a:lnTo>
                  <a:lnTo>
                    <a:pt x="40" y="60"/>
                  </a:lnTo>
                  <a:lnTo>
                    <a:pt x="36" y="56"/>
                  </a:lnTo>
                  <a:lnTo>
                    <a:pt x="36" y="52"/>
                  </a:lnTo>
                  <a:lnTo>
                    <a:pt x="36" y="48"/>
                  </a:lnTo>
                  <a:lnTo>
                    <a:pt x="36" y="46"/>
                  </a:lnTo>
                  <a:lnTo>
                    <a:pt x="32" y="46"/>
                  </a:lnTo>
                  <a:lnTo>
                    <a:pt x="32" y="42"/>
                  </a:lnTo>
                  <a:lnTo>
                    <a:pt x="32" y="46"/>
                  </a:lnTo>
                  <a:lnTo>
                    <a:pt x="32" y="42"/>
                  </a:lnTo>
                  <a:lnTo>
                    <a:pt x="32" y="38"/>
                  </a:lnTo>
                  <a:lnTo>
                    <a:pt x="30" y="34"/>
                  </a:lnTo>
                  <a:lnTo>
                    <a:pt x="30" y="30"/>
                  </a:lnTo>
                  <a:lnTo>
                    <a:pt x="26" y="30"/>
                  </a:lnTo>
                  <a:lnTo>
                    <a:pt x="26" y="26"/>
                  </a:lnTo>
                  <a:lnTo>
                    <a:pt x="22" y="22"/>
                  </a:lnTo>
                  <a:lnTo>
                    <a:pt x="26" y="18"/>
                  </a:lnTo>
                  <a:lnTo>
                    <a:pt x="22" y="18"/>
                  </a:lnTo>
                  <a:lnTo>
                    <a:pt x="22" y="16"/>
                  </a:lnTo>
                  <a:lnTo>
                    <a:pt x="18" y="16"/>
                  </a:lnTo>
                  <a:lnTo>
                    <a:pt x="18" y="12"/>
                  </a:lnTo>
                  <a:lnTo>
                    <a:pt x="18" y="8"/>
                  </a:lnTo>
                  <a:lnTo>
                    <a:pt x="18" y="4"/>
                  </a:lnTo>
                  <a:lnTo>
                    <a:pt x="22" y="4"/>
                  </a:lnTo>
                  <a:lnTo>
                    <a:pt x="26" y="4"/>
                  </a:lnTo>
                  <a:lnTo>
                    <a:pt x="30" y="4"/>
                  </a:lnTo>
                  <a:lnTo>
                    <a:pt x="32" y="4"/>
                  </a:lnTo>
                  <a:lnTo>
                    <a:pt x="36" y="4"/>
                  </a:lnTo>
                  <a:lnTo>
                    <a:pt x="40" y="4"/>
                  </a:lnTo>
                  <a:lnTo>
                    <a:pt x="44" y="4"/>
                  </a:lnTo>
                  <a:lnTo>
                    <a:pt x="48" y="0"/>
                  </a:lnTo>
                  <a:lnTo>
                    <a:pt x="52" y="0"/>
                  </a:lnTo>
                  <a:lnTo>
                    <a:pt x="52" y="4"/>
                  </a:lnTo>
                  <a:lnTo>
                    <a:pt x="48" y="4"/>
                  </a:lnTo>
                  <a:lnTo>
                    <a:pt x="52" y="8"/>
                  </a:lnTo>
                  <a:lnTo>
                    <a:pt x="56" y="8"/>
                  </a:lnTo>
                  <a:lnTo>
                    <a:pt x="60" y="12"/>
                  </a:lnTo>
                  <a:lnTo>
                    <a:pt x="62" y="12"/>
                  </a:lnTo>
                  <a:lnTo>
                    <a:pt x="66" y="12"/>
                  </a:lnTo>
                  <a:lnTo>
                    <a:pt x="70" y="16"/>
                  </a:lnTo>
                  <a:lnTo>
                    <a:pt x="74" y="16"/>
                  </a:lnTo>
                  <a:lnTo>
                    <a:pt x="78" y="16"/>
                  </a:lnTo>
                  <a:lnTo>
                    <a:pt x="82" y="18"/>
                  </a:lnTo>
                  <a:lnTo>
                    <a:pt x="86" y="18"/>
                  </a:lnTo>
                  <a:lnTo>
                    <a:pt x="90" y="22"/>
                  </a:lnTo>
                  <a:lnTo>
                    <a:pt x="96" y="26"/>
                  </a:lnTo>
                  <a:lnTo>
                    <a:pt x="104" y="26"/>
                  </a:lnTo>
                  <a:lnTo>
                    <a:pt x="110" y="26"/>
                  </a:lnTo>
                  <a:lnTo>
                    <a:pt x="114" y="26"/>
                  </a:lnTo>
                  <a:lnTo>
                    <a:pt x="118" y="26"/>
                  </a:lnTo>
                  <a:lnTo>
                    <a:pt x="122" y="26"/>
                  </a:lnTo>
                  <a:lnTo>
                    <a:pt x="130" y="26"/>
                  </a:lnTo>
                  <a:lnTo>
                    <a:pt x="132" y="26"/>
                  </a:lnTo>
                  <a:lnTo>
                    <a:pt x="140" y="26"/>
                  </a:lnTo>
                  <a:lnTo>
                    <a:pt x="140" y="22"/>
                  </a:lnTo>
                  <a:lnTo>
                    <a:pt x="140" y="18"/>
                  </a:lnTo>
                  <a:lnTo>
                    <a:pt x="148" y="18"/>
                  </a:lnTo>
                  <a:lnTo>
                    <a:pt x="152" y="18"/>
                  </a:lnTo>
                  <a:lnTo>
                    <a:pt x="156" y="18"/>
                  </a:lnTo>
                  <a:lnTo>
                    <a:pt x="160" y="18"/>
                  </a:lnTo>
                  <a:lnTo>
                    <a:pt x="162" y="18"/>
                  </a:lnTo>
                  <a:lnTo>
                    <a:pt x="166" y="18"/>
                  </a:lnTo>
                  <a:lnTo>
                    <a:pt x="166" y="22"/>
                  </a:lnTo>
                  <a:lnTo>
                    <a:pt x="170" y="22"/>
                  </a:lnTo>
                  <a:lnTo>
                    <a:pt x="170" y="26"/>
                  </a:lnTo>
                  <a:lnTo>
                    <a:pt x="174" y="26"/>
                  </a:lnTo>
                  <a:lnTo>
                    <a:pt x="174" y="30"/>
                  </a:lnTo>
                  <a:lnTo>
                    <a:pt x="178" y="30"/>
                  </a:lnTo>
                  <a:lnTo>
                    <a:pt x="178" y="34"/>
                  </a:lnTo>
                  <a:lnTo>
                    <a:pt x="182" y="34"/>
                  </a:lnTo>
                  <a:lnTo>
                    <a:pt x="182" y="38"/>
                  </a:lnTo>
                  <a:lnTo>
                    <a:pt x="186" y="38"/>
                  </a:lnTo>
                  <a:lnTo>
                    <a:pt x="188" y="42"/>
                  </a:lnTo>
                  <a:lnTo>
                    <a:pt x="188" y="46"/>
                  </a:lnTo>
                  <a:lnTo>
                    <a:pt x="192" y="48"/>
                  </a:lnTo>
                  <a:lnTo>
                    <a:pt x="192" y="52"/>
                  </a:lnTo>
                  <a:lnTo>
                    <a:pt x="192" y="56"/>
                  </a:lnTo>
                  <a:lnTo>
                    <a:pt x="196" y="60"/>
                  </a:lnTo>
                  <a:lnTo>
                    <a:pt x="200" y="60"/>
                  </a:lnTo>
                  <a:lnTo>
                    <a:pt x="200" y="64"/>
                  </a:lnTo>
                  <a:lnTo>
                    <a:pt x="204" y="64"/>
                  </a:lnTo>
                  <a:lnTo>
                    <a:pt x="204" y="68"/>
                  </a:lnTo>
                  <a:lnTo>
                    <a:pt x="208" y="68"/>
                  </a:lnTo>
                  <a:lnTo>
                    <a:pt x="212" y="72"/>
                  </a:lnTo>
                  <a:lnTo>
                    <a:pt x="216" y="72"/>
                  </a:lnTo>
                  <a:lnTo>
                    <a:pt x="216" y="68"/>
                  </a:lnTo>
                  <a:lnTo>
                    <a:pt x="218" y="68"/>
                  </a:lnTo>
                  <a:lnTo>
                    <a:pt x="218" y="64"/>
                  </a:lnTo>
                  <a:lnTo>
                    <a:pt x="218" y="60"/>
                  </a:lnTo>
                  <a:lnTo>
                    <a:pt x="218" y="56"/>
                  </a:lnTo>
                  <a:lnTo>
                    <a:pt x="222" y="56"/>
                  </a:lnTo>
                  <a:lnTo>
                    <a:pt x="226" y="56"/>
                  </a:lnTo>
                  <a:lnTo>
                    <a:pt x="226" y="52"/>
                  </a:lnTo>
                  <a:lnTo>
                    <a:pt x="226" y="56"/>
                  </a:lnTo>
                  <a:lnTo>
                    <a:pt x="230" y="56"/>
                  </a:lnTo>
                  <a:lnTo>
                    <a:pt x="234" y="56"/>
                  </a:lnTo>
                  <a:lnTo>
                    <a:pt x="238" y="56"/>
                  </a:lnTo>
                  <a:lnTo>
                    <a:pt x="238" y="60"/>
                  </a:lnTo>
                  <a:lnTo>
                    <a:pt x="242" y="60"/>
                  </a:lnTo>
                  <a:lnTo>
                    <a:pt x="244" y="60"/>
                  </a:lnTo>
                  <a:lnTo>
                    <a:pt x="244" y="64"/>
                  </a:lnTo>
                  <a:lnTo>
                    <a:pt x="248" y="68"/>
                  </a:lnTo>
                  <a:lnTo>
                    <a:pt x="248" y="72"/>
                  </a:lnTo>
                  <a:lnTo>
                    <a:pt x="252" y="74"/>
                  </a:lnTo>
                  <a:lnTo>
                    <a:pt x="252" y="78"/>
                  </a:lnTo>
                  <a:lnTo>
                    <a:pt x="252" y="82"/>
                  </a:lnTo>
                  <a:lnTo>
                    <a:pt x="256" y="82"/>
                  </a:lnTo>
                  <a:lnTo>
                    <a:pt x="256" y="86"/>
                  </a:lnTo>
                  <a:lnTo>
                    <a:pt x="260" y="90"/>
                  </a:lnTo>
                  <a:lnTo>
                    <a:pt x="260" y="94"/>
                  </a:lnTo>
                  <a:lnTo>
                    <a:pt x="264" y="94"/>
                  </a:lnTo>
                  <a:lnTo>
                    <a:pt x="264" y="98"/>
                  </a:lnTo>
                  <a:lnTo>
                    <a:pt x="268" y="98"/>
                  </a:lnTo>
                  <a:lnTo>
                    <a:pt x="268" y="102"/>
                  </a:lnTo>
                  <a:lnTo>
                    <a:pt x="268" y="104"/>
                  </a:lnTo>
                  <a:lnTo>
                    <a:pt x="268" y="108"/>
                  </a:lnTo>
                  <a:lnTo>
                    <a:pt x="272" y="112"/>
                  </a:lnTo>
                  <a:lnTo>
                    <a:pt x="272" y="116"/>
                  </a:lnTo>
                  <a:lnTo>
                    <a:pt x="274" y="116"/>
                  </a:lnTo>
                  <a:lnTo>
                    <a:pt x="274" y="120"/>
                  </a:lnTo>
                  <a:lnTo>
                    <a:pt x="278" y="120"/>
                  </a:lnTo>
                  <a:lnTo>
                    <a:pt x="282" y="120"/>
                  </a:lnTo>
                  <a:lnTo>
                    <a:pt x="282" y="124"/>
                  </a:lnTo>
                  <a:lnTo>
                    <a:pt x="286" y="124"/>
                  </a:lnTo>
                  <a:lnTo>
                    <a:pt x="290" y="124"/>
                  </a:lnTo>
                  <a:lnTo>
                    <a:pt x="294" y="124"/>
                  </a:lnTo>
                  <a:lnTo>
                    <a:pt x="294" y="128"/>
                  </a:lnTo>
                  <a:lnTo>
                    <a:pt x="298" y="128"/>
                  </a:lnTo>
                  <a:lnTo>
                    <a:pt x="298" y="124"/>
                  </a:lnTo>
                  <a:lnTo>
                    <a:pt x="298" y="128"/>
                  </a:lnTo>
                  <a:lnTo>
                    <a:pt x="298" y="132"/>
                  </a:lnTo>
                  <a:lnTo>
                    <a:pt x="298" y="134"/>
                  </a:lnTo>
                  <a:lnTo>
                    <a:pt x="294" y="138"/>
                  </a:lnTo>
                  <a:lnTo>
                    <a:pt x="294" y="142"/>
                  </a:lnTo>
                  <a:lnTo>
                    <a:pt x="294" y="146"/>
                  </a:lnTo>
                  <a:lnTo>
                    <a:pt x="294" y="150"/>
                  </a:lnTo>
                  <a:lnTo>
                    <a:pt x="290" y="150"/>
                  </a:lnTo>
                  <a:lnTo>
                    <a:pt x="290" y="154"/>
                  </a:lnTo>
                  <a:lnTo>
                    <a:pt x="290" y="158"/>
                  </a:lnTo>
                  <a:lnTo>
                    <a:pt x="290" y="160"/>
                  </a:lnTo>
                  <a:lnTo>
                    <a:pt x="290" y="164"/>
                  </a:lnTo>
                  <a:lnTo>
                    <a:pt x="290" y="168"/>
                  </a:lnTo>
                  <a:lnTo>
                    <a:pt x="290" y="172"/>
                  </a:lnTo>
                  <a:lnTo>
                    <a:pt x="290" y="176"/>
                  </a:lnTo>
                  <a:lnTo>
                    <a:pt x="290" y="180"/>
                  </a:lnTo>
                  <a:lnTo>
                    <a:pt x="290" y="184"/>
                  </a:lnTo>
                  <a:lnTo>
                    <a:pt x="290" y="188"/>
                  </a:lnTo>
                  <a:lnTo>
                    <a:pt x="290" y="190"/>
                  </a:lnTo>
                  <a:lnTo>
                    <a:pt x="290" y="194"/>
                  </a:lnTo>
                  <a:lnTo>
                    <a:pt x="290" y="198"/>
                  </a:lnTo>
                  <a:lnTo>
                    <a:pt x="294" y="198"/>
                  </a:lnTo>
                  <a:lnTo>
                    <a:pt x="294" y="202"/>
                  </a:lnTo>
                  <a:lnTo>
                    <a:pt x="298" y="202"/>
                  </a:lnTo>
                  <a:lnTo>
                    <a:pt x="298" y="206"/>
                  </a:lnTo>
                  <a:lnTo>
                    <a:pt x="294" y="210"/>
                  </a:lnTo>
                  <a:lnTo>
                    <a:pt x="294" y="206"/>
                  </a:lnTo>
                  <a:lnTo>
                    <a:pt x="298" y="206"/>
                  </a:lnTo>
                  <a:lnTo>
                    <a:pt x="294" y="206"/>
                  </a:lnTo>
                  <a:lnTo>
                    <a:pt x="294" y="202"/>
                  </a:lnTo>
                  <a:lnTo>
                    <a:pt x="294" y="198"/>
                  </a:lnTo>
                  <a:lnTo>
                    <a:pt x="290" y="198"/>
                  </a:lnTo>
                  <a:lnTo>
                    <a:pt x="290" y="194"/>
                  </a:lnTo>
                  <a:lnTo>
                    <a:pt x="290" y="198"/>
                  </a:lnTo>
                  <a:lnTo>
                    <a:pt x="290" y="202"/>
                  </a:lnTo>
                  <a:lnTo>
                    <a:pt x="294" y="206"/>
                  </a:lnTo>
                  <a:lnTo>
                    <a:pt x="294" y="210"/>
                  </a:lnTo>
                  <a:lnTo>
                    <a:pt x="294" y="214"/>
                  </a:lnTo>
                  <a:lnTo>
                    <a:pt x="298" y="214"/>
                  </a:lnTo>
                  <a:lnTo>
                    <a:pt x="298" y="218"/>
                  </a:lnTo>
                  <a:lnTo>
                    <a:pt x="298" y="220"/>
                  </a:lnTo>
                  <a:lnTo>
                    <a:pt x="302" y="220"/>
                  </a:lnTo>
                  <a:lnTo>
                    <a:pt x="304" y="228"/>
                  </a:lnTo>
                  <a:lnTo>
                    <a:pt x="308" y="232"/>
                  </a:lnTo>
                  <a:lnTo>
                    <a:pt x="308" y="234"/>
                  </a:lnTo>
                  <a:lnTo>
                    <a:pt x="308" y="238"/>
                  </a:lnTo>
                  <a:lnTo>
                    <a:pt x="312" y="242"/>
                  </a:lnTo>
                  <a:lnTo>
                    <a:pt x="312" y="246"/>
                  </a:lnTo>
                  <a:lnTo>
                    <a:pt x="316" y="246"/>
                  </a:lnTo>
                  <a:lnTo>
                    <a:pt x="316" y="250"/>
                  </a:lnTo>
                  <a:lnTo>
                    <a:pt x="316" y="254"/>
                  </a:lnTo>
                  <a:lnTo>
                    <a:pt x="320" y="254"/>
                  </a:lnTo>
                  <a:lnTo>
                    <a:pt x="324" y="254"/>
                  </a:lnTo>
                  <a:lnTo>
                    <a:pt x="328" y="254"/>
                  </a:lnTo>
                  <a:lnTo>
                    <a:pt x="328" y="258"/>
                  </a:lnTo>
                  <a:lnTo>
                    <a:pt x="330" y="258"/>
                  </a:lnTo>
                  <a:lnTo>
                    <a:pt x="330" y="262"/>
                  </a:lnTo>
                  <a:lnTo>
                    <a:pt x="334" y="264"/>
                  </a:lnTo>
                  <a:lnTo>
                    <a:pt x="338" y="264"/>
                  </a:lnTo>
                  <a:lnTo>
                    <a:pt x="342" y="262"/>
                  </a:lnTo>
                  <a:lnTo>
                    <a:pt x="346" y="262"/>
                  </a:lnTo>
                  <a:lnTo>
                    <a:pt x="350" y="262"/>
                  </a:lnTo>
                  <a:lnTo>
                    <a:pt x="350" y="258"/>
                  </a:lnTo>
                  <a:lnTo>
                    <a:pt x="346" y="262"/>
                  </a:lnTo>
                  <a:lnTo>
                    <a:pt x="350" y="258"/>
                  </a:lnTo>
                  <a:lnTo>
                    <a:pt x="354" y="258"/>
                  </a:lnTo>
                  <a:lnTo>
                    <a:pt x="354" y="262"/>
                  </a:lnTo>
                  <a:lnTo>
                    <a:pt x="358" y="262"/>
                  </a:lnTo>
                  <a:lnTo>
                    <a:pt x="358" y="258"/>
                  </a:lnTo>
                  <a:lnTo>
                    <a:pt x="360" y="258"/>
                  </a:lnTo>
                  <a:lnTo>
                    <a:pt x="364" y="254"/>
                  </a:lnTo>
                  <a:lnTo>
                    <a:pt x="368" y="254"/>
                  </a:lnTo>
                  <a:lnTo>
                    <a:pt x="372" y="254"/>
                  </a:lnTo>
                  <a:lnTo>
                    <a:pt x="372" y="258"/>
                  </a:lnTo>
                  <a:lnTo>
                    <a:pt x="376" y="258"/>
                  </a:lnTo>
                  <a:lnTo>
                    <a:pt x="372" y="258"/>
                  </a:lnTo>
                  <a:lnTo>
                    <a:pt x="376" y="262"/>
                  </a:lnTo>
                  <a:lnTo>
                    <a:pt x="376" y="258"/>
                  </a:lnTo>
                  <a:lnTo>
                    <a:pt x="380" y="258"/>
                  </a:lnTo>
                  <a:lnTo>
                    <a:pt x="384" y="254"/>
                  </a:lnTo>
                  <a:lnTo>
                    <a:pt x="380" y="254"/>
                  </a:lnTo>
                  <a:lnTo>
                    <a:pt x="380" y="250"/>
                  </a:lnTo>
                  <a:lnTo>
                    <a:pt x="384" y="250"/>
                  </a:lnTo>
                  <a:lnTo>
                    <a:pt x="386" y="246"/>
                  </a:lnTo>
                  <a:lnTo>
                    <a:pt x="390" y="242"/>
                  </a:lnTo>
                  <a:lnTo>
                    <a:pt x="390" y="238"/>
                  </a:lnTo>
                  <a:lnTo>
                    <a:pt x="390" y="234"/>
                  </a:lnTo>
                  <a:lnTo>
                    <a:pt x="394" y="232"/>
                  </a:lnTo>
                  <a:lnTo>
                    <a:pt x="394" y="228"/>
                  </a:lnTo>
                  <a:lnTo>
                    <a:pt x="394" y="224"/>
                  </a:lnTo>
                  <a:lnTo>
                    <a:pt x="394" y="220"/>
                  </a:lnTo>
                  <a:lnTo>
                    <a:pt x="394" y="218"/>
                  </a:lnTo>
                  <a:lnTo>
                    <a:pt x="394" y="214"/>
                  </a:lnTo>
                  <a:lnTo>
                    <a:pt x="394" y="218"/>
                  </a:lnTo>
                  <a:lnTo>
                    <a:pt x="394" y="214"/>
                  </a:lnTo>
                  <a:lnTo>
                    <a:pt x="398" y="214"/>
                  </a:lnTo>
                  <a:lnTo>
                    <a:pt x="398" y="210"/>
                  </a:lnTo>
                  <a:lnTo>
                    <a:pt x="402" y="210"/>
                  </a:lnTo>
                  <a:lnTo>
                    <a:pt x="406" y="210"/>
                  </a:lnTo>
                  <a:lnTo>
                    <a:pt x="410" y="210"/>
                  </a:lnTo>
                  <a:lnTo>
                    <a:pt x="414" y="206"/>
                  </a:lnTo>
                  <a:lnTo>
                    <a:pt x="416" y="206"/>
                  </a:lnTo>
                  <a:lnTo>
                    <a:pt x="420" y="206"/>
                  </a:lnTo>
                  <a:lnTo>
                    <a:pt x="424" y="206"/>
                  </a:lnTo>
                  <a:lnTo>
                    <a:pt x="428" y="202"/>
                  </a:lnTo>
                  <a:lnTo>
                    <a:pt x="424" y="202"/>
                  </a:lnTo>
                  <a:lnTo>
                    <a:pt x="424" y="206"/>
                  </a:lnTo>
                  <a:lnTo>
                    <a:pt x="424" y="202"/>
                  </a:lnTo>
                  <a:lnTo>
                    <a:pt x="428" y="202"/>
                  </a:lnTo>
                  <a:lnTo>
                    <a:pt x="430" y="206"/>
                  </a:lnTo>
                  <a:lnTo>
                    <a:pt x="434" y="206"/>
                  </a:lnTo>
                  <a:lnTo>
                    <a:pt x="438" y="206"/>
                  </a:lnTo>
                  <a:lnTo>
                    <a:pt x="434" y="206"/>
                  </a:lnTo>
                  <a:lnTo>
                    <a:pt x="438" y="206"/>
                  </a:lnTo>
                  <a:lnTo>
                    <a:pt x="438" y="202"/>
                  </a:lnTo>
                  <a:lnTo>
                    <a:pt x="442" y="202"/>
                  </a:lnTo>
                  <a:lnTo>
                    <a:pt x="442" y="206"/>
                  </a:lnTo>
                  <a:lnTo>
                    <a:pt x="446" y="206"/>
                  </a:lnTo>
                  <a:lnTo>
                    <a:pt x="446" y="210"/>
                  </a:lnTo>
                  <a:lnTo>
                    <a:pt x="446" y="214"/>
                  </a:lnTo>
                  <a:lnTo>
                    <a:pt x="442" y="218"/>
                  </a:lnTo>
                  <a:lnTo>
                    <a:pt x="442" y="220"/>
                  </a:lnTo>
                  <a:lnTo>
                    <a:pt x="438" y="220"/>
                  </a:lnTo>
                  <a:lnTo>
                    <a:pt x="438" y="224"/>
                  </a:lnTo>
                  <a:lnTo>
                    <a:pt x="434" y="228"/>
                  </a:lnTo>
                  <a:lnTo>
                    <a:pt x="434" y="232"/>
                  </a:lnTo>
                  <a:lnTo>
                    <a:pt x="434" y="234"/>
                  </a:lnTo>
                  <a:lnTo>
                    <a:pt x="434" y="232"/>
                  </a:lnTo>
                  <a:lnTo>
                    <a:pt x="434" y="234"/>
                  </a:lnTo>
                  <a:lnTo>
                    <a:pt x="430" y="234"/>
                  </a:lnTo>
                  <a:lnTo>
                    <a:pt x="430" y="238"/>
                  </a:lnTo>
                  <a:lnTo>
                    <a:pt x="434" y="238"/>
                  </a:lnTo>
                  <a:lnTo>
                    <a:pt x="434" y="242"/>
                  </a:lnTo>
                  <a:lnTo>
                    <a:pt x="430" y="242"/>
                  </a:lnTo>
                  <a:lnTo>
                    <a:pt x="430" y="246"/>
                  </a:lnTo>
                  <a:lnTo>
                    <a:pt x="434" y="242"/>
                  </a:lnTo>
                  <a:lnTo>
                    <a:pt x="434" y="246"/>
                  </a:lnTo>
                  <a:lnTo>
                    <a:pt x="434" y="250"/>
                  </a:lnTo>
                  <a:lnTo>
                    <a:pt x="430" y="250"/>
                  </a:lnTo>
                  <a:lnTo>
                    <a:pt x="430" y="254"/>
                  </a:lnTo>
                  <a:lnTo>
                    <a:pt x="430" y="258"/>
                  </a:lnTo>
                  <a:lnTo>
                    <a:pt x="430" y="262"/>
                  </a:lnTo>
                  <a:lnTo>
                    <a:pt x="428" y="262"/>
                  </a:lnTo>
                  <a:lnTo>
                    <a:pt x="428" y="258"/>
                  </a:lnTo>
                  <a:lnTo>
                    <a:pt x="428" y="254"/>
                  </a:lnTo>
                  <a:lnTo>
                    <a:pt x="428" y="250"/>
                  </a:lnTo>
                  <a:lnTo>
                    <a:pt x="428" y="254"/>
                  </a:lnTo>
                  <a:lnTo>
                    <a:pt x="424" y="254"/>
                  </a:lnTo>
                  <a:lnTo>
                    <a:pt x="424" y="258"/>
                  </a:lnTo>
                  <a:lnTo>
                    <a:pt x="420" y="258"/>
                  </a:lnTo>
                  <a:lnTo>
                    <a:pt x="420" y="262"/>
                  </a:lnTo>
                  <a:lnTo>
                    <a:pt x="416" y="262"/>
                  </a:lnTo>
                  <a:lnTo>
                    <a:pt x="416" y="264"/>
                  </a:lnTo>
                  <a:lnTo>
                    <a:pt x="416" y="268"/>
                  </a:lnTo>
                  <a:lnTo>
                    <a:pt x="414" y="268"/>
                  </a:lnTo>
                  <a:lnTo>
                    <a:pt x="414" y="264"/>
                  </a:lnTo>
                  <a:lnTo>
                    <a:pt x="414" y="268"/>
                  </a:lnTo>
                  <a:lnTo>
                    <a:pt x="410" y="268"/>
                  </a:lnTo>
                  <a:lnTo>
                    <a:pt x="402" y="268"/>
                  </a:lnTo>
                  <a:lnTo>
                    <a:pt x="398" y="268"/>
                  </a:lnTo>
                  <a:lnTo>
                    <a:pt x="390" y="268"/>
                  </a:lnTo>
                  <a:lnTo>
                    <a:pt x="386" y="268"/>
                  </a:lnTo>
                  <a:lnTo>
                    <a:pt x="386" y="272"/>
                  </a:lnTo>
                  <a:lnTo>
                    <a:pt x="386" y="280"/>
                  </a:lnTo>
                  <a:lnTo>
                    <a:pt x="380" y="280"/>
                  </a:lnTo>
                  <a:lnTo>
                    <a:pt x="384" y="280"/>
                  </a:lnTo>
                  <a:lnTo>
                    <a:pt x="384" y="284"/>
                  </a:lnTo>
                  <a:lnTo>
                    <a:pt x="386" y="288"/>
                  </a:lnTo>
                  <a:lnTo>
                    <a:pt x="390" y="288"/>
                  </a:lnTo>
                  <a:lnTo>
                    <a:pt x="390" y="290"/>
                  </a:lnTo>
                  <a:lnTo>
                    <a:pt x="390" y="294"/>
                  </a:lnTo>
                  <a:lnTo>
                    <a:pt x="394" y="294"/>
                  </a:lnTo>
                  <a:lnTo>
                    <a:pt x="394" y="298"/>
                  </a:lnTo>
                  <a:lnTo>
                    <a:pt x="390" y="298"/>
                  </a:lnTo>
                  <a:lnTo>
                    <a:pt x="386" y="298"/>
                  </a:lnTo>
                  <a:lnTo>
                    <a:pt x="380" y="298"/>
                  </a:lnTo>
                  <a:lnTo>
                    <a:pt x="376" y="298"/>
                  </a:lnTo>
                  <a:lnTo>
                    <a:pt x="376" y="302"/>
                  </a:lnTo>
                  <a:lnTo>
                    <a:pt x="368" y="310"/>
                  </a:lnTo>
                  <a:lnTo>
                    <a:pt x="368" y="314"/>
                  </a:lnTo>
                  <a:lnTo>
                    <a:pt x="372" y="318"/>
                  </a:lnTo>
                  <a:lnTo>
                    <a:pt x="368" y="320"/>
                  </a:lnTo>
                  <a:lnTo>
                    <a:pt x="368" y="324"/>
                  </a:lnTo>
                  <a:lnTo>
                    <a:pt x="364" y="324"/>
                  </a:lnTo>
                  <a:lnTo>
                    <a:pt x="364" y="320"/>
                  </a:lnTo>
                  <a:lnTo>
                    <a:pt x="360" y="320"/>
                  </a:lnTo>
                  <a:lnTo>
                    <a:pt x="360" y="318"/>
                  </a:lnTo>
                  <a:lnTo>
                    <a:pt x="360" y="314"/>
                  </a:lnTo>
                  <a:lnTo>
                    <a:pt x="358" y="314"/>
                  </a:lnTo>
                  <a:lnTo>
                    <a:pt x="358" y="310"/>
                  </a:lnTo>
                  <a:lnTo>
                    <a:pt x="354" y="310"/>
                  </a:lnTo>
                  <a:lnTo>
                    <a:pt x="354" y="306"/>
                  </a:lnTo>
                  <a:lnTo>
                    <a:pt x="350" y="306"/>
                  </a:lnTo>
                  <a:lnTo>
                    <a:pt x="346" y="302"/>
                  </a:lnTo>
                  <a:lnTo>
                    <a:pt x="346" y="298"/>
                  </a:lnTo>
                  <a:lnTo>
                    <a:pt x="342" y="298"/>
                  </a:lnTo>
                  <a:lnTo>
                    <a:pt x="338" y="298"/>
                  </a:lnTo>
                  <a:lnTo>
                    <a:pt x="338" y="294"/>
                  </a:lnTo>
                  <a:lnTo>
                    <a:pt x="338" y="298"/>
                  </a:lnTo>
                  <a:lnTo>
                    <a:pt x="342" y="298"/>
                  </a:lnTo>
                  <a:lnTo>
                    <a:pt x="342" y="302"/>
                  </a:lnTo>
                  <a:lnTo>
                    <a:pt x="338" y="298"/>
                  </a:lnTo>
                  <a:lnTo>
                    <a:pt x="334" y="298"/>
                  </a:lnTo>
                  <a:lnTo>
                    <a:pt x="334" y="294"/>
                  </a:lnTo>
                  <a:lnTo>
                    <a:pt x="330" y="298"/>
                  </a:lnTo>
                  <a:lnTo>
                    <a:pt x="330" y="294"/>
                  </a:lnTo>
                  <a:lnTo>
                    <a:pt x="328" y="294"/>
                  </a:lnTo>
                  <a:lnTo>
                    <a:pt x="328" y="298"/>
                  </a:lnTo>
                  <a:lnTo>
                    <a:pt x="330" y="298"/>
                  </a:lnTo>
                  <a:lnTo>
                    <a:pt x="328" y="298"/>
                  </a:lnTo>
                  <a:lnTo>
                    <a:pt x="324" y="302"/>
                  </a:lnTo>
                  <a:lnTo>
                    <a:pt x="320" y="302"/>
                  </a:lnTo>
                  <a:lnTo>
                    <a:pt x="316" y="306"/>
                  </a:lnTo>
                  <a:lnTo>
                    <a:pt x="312" y="306"/>
                  </a:lnTo>
                  <a:lnTo>
                    <a:pt x="308" y="306"/>
                  </a:lnTo>
                  <a:lnTo>
                    <a:pt x="304" y="306"/>
                  </a:lnTo>
                  <a:lnTo>
                    <a:pt x="302" y="302"/>
                  </a:lnTo>
                  <a:lnTo>
                    <a:pt x="298" y="302"/>
                  </a:lnTo>
                  <a:lnTo>
                    <a:pt x="294" y="302"/>
                  </a:lnTo>
                  <a:lnTo>
                    <a:pt x="290" y="302"/>
                  </a:lnTo>
                  <a:lnTo>
                    <a:pt x="286" y="298"/>
                  </a:lnTo>
                  <a:lnTo>
                    <a:pt x="282" y="298"/>
                  </a:lnTo>
                  <a:lnTo>
                    <a:pt x="282" y="294"/>
                  </a:lnTo>
                  <a:lnTo>
                    <a:pt x="278" y="294"/>
                  </a:lnTo>
                  <a:lnTo>
                    <a:pt x="274" y="294"/>
                  </a:lnTo>
                  <a:lnTo>
                    <a:pt x="274" y="290"/>
                  </a:lnTo>
                  <a:lnTo>
                    <a:pt x="272" y="290"/>
                  </a:lnTo>
                  <a:lnTo>
                    <a:pt x="268" y="290"/>
                  </a:lnTo>
                  <a:lnTo>
                    <a:pt x="264" y="290"/>
                  </a:lnTo>
                  <a:lnTo>
                    <a:pt x="264" y="288"/>
                  </a:lnTo>
                  <a:lnTo>
                    <a:pt x="260" y="288"/>
                  </a:lnTo>
                  <a:lnTo>
                    <a:pt x="256" y="284"/>
                  </a:lnTo>
                  <a:lnTo>
                    <a:pt x="252" y="284"/>
                  </a:lnTo>
                  <a:lnTo>
                    <a:pt x="248" y="280"/>
                  </a:lnTo>
                  <a:lnTo>
                    <a:pt x="244" y="280"/>
                  </a:lnTo>
                  <a:lnTo>
                    <a:pt x="242" y="280"/>
                  </a:lnTo>
                  <a:lnTo>
                    <a:pt x="242" y="276"/>
                  </a:lnTo>
                  <a:lnTo>
                    <a:pt x="238" y="276"/>
                  </a:lnTo>
                  <a:lnTo>
                    <a:pt x="238" y="272"/>
                  </a:lnTo>
                  <a:lnTo>
                    <a:pt x="234" y="272"/>
                  </a:lnTo>
                  <a:lnTo>
                    <a:pt x="234" y="268"/>
                  </a:lnTo>
                  <a:lnTo>
                    <a:pt x="230" y="268"/>
                  </a:lnTo>
                  <a:lnTo>
                    <a:pt x="230" y="264"/>
                  </a:lnTo>
                  <a:lnTo>
                    <a:pt x="230" y="268"/>
                  </a:lnTo>
                  <a:lnTo>
                    <a:pt x="226" y="268"/>
                  </a:lnTo>
                  <a:lnTo>
                    <a:pt x="222" y="264"/>
                  </a:lnTo>
                  <a:lnTo>
                    <a:pt x="218" y="264"/>
                  </a:lnTo>
                  <a:lnTo>
                    <a:pt x="216" y="264"/>
                  </a:lnTo>
                  <a:lnTo>
                    <a:pt x="216" y="262"/>
                  </a:lnTo>
                  <a:lnTo>
                    <a:pt x="212" y="262"/>
                  </a:lnTo>
                  <a:lnTo>
                    <a:pt x="208" y="262"/>
                  </a:lnTo>
                  <a:lnTo>
                    <a:pt x="208" y="258"/>
                  </a:lnTo>
                  <a:lnTo>
                    <a:pt x="204" y="254"/>
                  </a:lnTo>
                  <a:lnTo>
                    <a:pt x="204" y="250"/>
                  </a:lnTo>
                  <a:lnTo>
                    <a:pt x="200" y="250"/>
                  </a:lnTo>
                  <a:lnTo>
                    <a:pt x="196" y="250"/>
                  </a:lnTo>
                  <a:lnTo>
                    <a:pt x="196" y="246"/>
                  </a:lnTo>
                  <a:lnTo>
                    <a:pt x="192" y="246"/>
                  </a:lnTo>
                  <a:lnTo>
                    <a:pt x="188" y="242"/>
                  </a:lnTo>
                  <a:lnTo>
                    <a:pt x="186" y="242"/>
                  </a:lnTo>
                  <a:lnTo>
                    <a:pt x="186" y="238"/>
                  </a:lnTo>
                  <a:lnTo>
                    <a:pt x="186" y="234"/>
                  </a:lnTo>
                  <a:lnTo>
                    <a:pt x="182" y="234"/>
                  </a:lnTo>
                  <a:lnTo>
                    <a:pt x="182" y="232"/>
                  </a:lnTo>
                  <a:lnTo>
                    <a:pt x="178" y="232"/>
                  </a:lnTo>
                  <a:lnTo>
                    <a:pt x="178" y="228"/>
                  </a:lnTo>
                  <a:lnTo>
                    <a:pt x="178" y="224"/>
                  </a:lnTo>
                  <a:lnTo>
                    <a:pt x="182" y="224"/>
                  </a:lnTo>
                  <a:lnTo>
                    <a:pt x="182" y="220"/>
                  </a:lnTo>
                  <a:lnTo>
                    <a:pt x="186" y="220"/>
                  </a:lnTo>
                  <a:lnTo>
                    <a:pt x="182" y="218"/>
                  </a:lnTo>
                  <a:lnTo>
                    <a:pt x="182" y="214"/>
                  </a:lnTo>
                  <a:lnTo>
                    <a:pt x="186" y="214"/>
                  </a:lnTo>
                  <a:lnTo>
                    <a:pt x="186" y="210"/>
                  </a:lnTo>
                  <a:lnTo>
                    <a:pt x="186" y="206"/>
                  </a:lnTo>
                  <a:lnTo>
                    <a:pt x="182" y="206"/>
                  </a:lnTo>
                  <a:lnTo>
                    <a:pt x="182" y="202"/>
                  </a:lnTo>
                  <a:lnTo>
                    <a:pt x="182" y="198"/>
                  </a:lnTo>
                  <a:lnTo>
                    <a:pt x="178" y="198"/>
                  </a:lnTo>
                  <a:lnTo>
                    <a:pt x="178" y="194"/>
                  </a:lnTo>
                  <a:lnTo>
                    <a:pt x="178" y="190"/>
                  </a:lnTo>
                  <a:lnTo>
                    <a:pt x="178" y="188"/>
                  </a:lnTo>
                  <a:lnTo>
                    <a:pt x="178" y="184"/>
                  </a:lnTo>
                  <a:lnTo>
                    <a:pt x="174" y="184"/>
                  </a:lnTo>
                  <a:lnTo>
                    <a:pt x="170" y="180"/>
                  </a:lnTo>
                  <a:lnTo>
                    <a:pt x="170" y="176"/>
                  </a:lnTo>
                  <a:lnTo>
                    <a:pt x="166" y="176"/>
                  </a:lnTo>
                  <a:lnTo>
                    <a:pt x="166" y="172"/>
                  </a:lnTo>
                  <a:lnTo>
                    <a:pt x="162" y="168"/>
                  </a:lnTo>
                  <a:lnTo>
                    <a:pt x="162" y="164"/>
                  </a:lnTo>
                  <a:lnTo>
                    <a:pt x="160" y="164"/>
                  </a:lnTo>
                  <a:lnTo>
                    <a:pt x="160" y="160"/>
                  </a:lnTo>
                  <a:lnTo>
                    <a:pt x="152" y="158"/>
                  </a:lnTo>
                  <a:lnTo>
                    <a:pt x="152" y="154"/>
                  </a:lnTo>
                  <a:lnTo>
                    <a:pt x="148" y="154"/>
                  </a:lnTo>
                  <a:lnTo>
                    <a:pt x="152" y="154"/>
                  </a:lnTo>
                  <a:lnTo>
                    <a:pt x="152" y="150"/>
                  </a:lnTo>
                  <a:lnTo>
                    <a:pt x="148" y="154"/>
                  </a:lnTo>
                  <a:lnTo>
                    <a:pt x="148" y="150"/>
                  </a:lnTo>
                  <a:lnTo>
                    <a:pt x="144" y="150"/>
                  </a:lnTo>
                  <a:lnTo>
                    <a:pt x="148" y="150"/>
                  </a:lnTo>
                  <a:lnTo>
                    <a:pt x="144" y="150"/>
                  </a:lnTo>
                  <a:lnTo>
                    <a:pt x="144" y="146"/>
                  </a:lnTo>
                  <a:lnTo>
                    <a:pt x="144" y="142"/>
                  </a:lnTo>
                  <a:lnTo>
                    <a:pt x="144" y="146"/>
                  </a:lnTo>
                  <a:lnTo>
                    <a:pt x="140" y="142"/>
                  </a:lnTo>
                  <a:lnTo>
                    <a:pt x="144" y="142"/>
                  </a:lnTo>
                  <a:lnTo>
                    <a:pt x="140" y="138"/>
                  </a:lnTo>
                  <a:lnTo>
                    <a:pt x="136" y="138"/>
                  </a:lnTo>
                  <a:lnTo>
                    <a:pt x="136" y="134"/>
                  </a:lnTo>
                  <a:lnTo>
                    <a:pt x="132" y="134"/>
                  </a:lnTo>
                  <a:lnTo>
                    <a:pt x="132" y="132"/>
                  </a:lnTo>
                  <a:lnTo>
                    <a:pt x="132" y="134"/>
                  </a:lnTo>
                  <a:lnTo>
                    <a:pt x="130" y="134"/>
                  </a:lnTo>
                  <a:lnTo>
                    <a:pt x="130" y="132"/>
                  </a:lnTo>
                  <a:lnTo>
                    <a:pt x="132" y="132"/>
                  </a:lnTo>
                  <a:lnTo>
                    <a:pt x="132" y="128"/>
                  </a:lnTo>
                  <a:lnTo>
                    <a:pt x="132" y="132"/>
                  </a:lnTo>
                  <a:lnTo>
                    <a:pt x="130" y="132"/>
                  </a:lnTo>
                  <a:lnTo>
                    <a:pt x="126" y="132"/>
                  </a:lnTo>
                  <a:lnTo>
                    <a:pt x="126" y="128"/>
                  </a:lnTo>
                  <a:lnTo>
                    <a:pt x="126" y="124"/>
                  </a:lnTo>
                  <a:lnTo>
                    <a:pt x="126" y="120"/>
                  </a:lnTo>
                  <a:lnTo>
                    <a:pt x="126" y="124"/>
                  </a:lnTo>
                  <a:lnTo>
                    <a:pt x="126" y="120"/>
                  </a:lnTo>
                  <a:lnTo>
                    <a:pt x="130" y="120"/>
                  </a:lnTo>
                  <a:lnTo>
                    <a:pt x="126" y="116"/>
                  </a:lnTo>
                  <a:lnTo>
                    <a:pt x="126" y="112"/>
                  </a:lnTo>
                  <a:lnTo>
                    <a:pt x="122" y="112"/>
                  </a:lnTo>
                  <a:lnTo>
                    <a:pt x="118" y="112"/>
                  </a:lnTo>
                  <a:lnTo>
                    <a:pt x="118" y="108"/>
                  </a:lnTo>
                  <a:lnTo>
                    <a:pt x="118" y="104"/>
                  </a:lnTo>
                  <a:lnTo>
                    <a:pt x="114" y="104"/>
                  </a:lnTo>
                  <a:lnTo>
                    <a:pt x="110" y="104"/>
                  </a:lnTo>
                  <a:lnTo>
                    <a:pt x="110" y="102"/>
                  </a:lnTo>
                  <a:lnTo>
                    <a:pt x="106" y="98"/>
                  </a:lnTo>
                  <a:lnTo>
                    <a:pt x="106" y="94"/>
                  </a:lnTo>
                  <a:lnTo>
                    <a:pt x="106" y="90"/>
                  </a:lnTo>
                  <a:lnTo>
                    <a:pt x="110" y="90"/>
                  </a:lnTo>
                  <a:lnTo>
                    <a:pt x="106" y="90"/>
                  </a:lnTo>
                  <a:lnTo>
                    <a:pt x="104" y="90"/>
                  </a:lnTo>
                  <a:lnTo>
                    <a:pt x="100" y="90"/>
                  </a:lnTo>
                  <a:lnTo>
                    <a:pt x="100" y="86"/>
                  </a:lnTo>
                  <a:lnTo>
                    <a:pt x="96" y="86"/>
                  </a:lnTo>
                  <a:lnTo>
                    <a:pt x="96" y="82"/>
                  </a:lnTo>
                  <a:lnTo>
                    <a:pt x="92" y="78"/>
                  </a:lnTo>
                  <a:lnTo>
                    <a:pt x="92" y="74"/>
                  </a:lnTo>
                  <a:lnTo>
                    <a:pt x="90" y="74"/>
                  </a:lnTo>
                  <a:lnTo>
                    <a:pt x="90" y="72"/>
                  </a:lnTo>
                  <a:lnTo>
                    <a:pt x="86" y="72"/>
                  </a:lnTo>
                  <a:lnTo>
                    <a:pt x="86" y="68"/>
                  </a:lnTo>
                  <a:lnTo>
                    <a:pt x="86" y="64"/>
                  </a:lnTo>
                  <a:lnTo>
                    <a:pt x="82" y="64"/>
                  </a:lnTo>
                  <a:lnTo>
                    <a:pt x="86" y="60"/>
                  </a:lnTo>
                  <a:lnTo>
                    <a:pt x="82" y="60"/>
                  </a:lnTo>
                  <a:lnTo>
                    <a:pt x="82" y="56"/>
                  </a:lnTo>
                  <a:lnTo>
                    <a:pt x="78" y="52"/>
                  </a:lnTo>
                  <a:lnTo>
                    <a:pt x="78" y="48"/>
                  </a:lnTo>
                  <a:lnTo>
                    <a:pt x="78" y="46"/>
                  </a:lnTo>
                  <a:lnTo>
                    <a:pt x="74" y="42"/>
                  </a:lnTo>
                  <a:lnTo>
                    <a:pt x="74" y="38"/>
                  </a:lnTo>
                  <a:lnTo>
                    <a:pt x="74" y="34"/>
                  </a:lnTo>
                  <a:lnTo>
                    <a:pt x="74" y="30"/>
                  </a:lnTo>
                  <a:lnTo>
                    <a:pt x="70" y="30"/>
                  </a:lnTo>
                  <a:lnTo>
                    <a:pt x="66" y="30"/>
                  </a:lnTo>
                  <a:lnTo>
                    <a:pt x="66" y="26"/>
                  </a:lnTo>
                  <a:lnTo>
                    <a:pt x="66" y="22"/>
                  </a:lnTo>
                  <a:lnTo>
                    <a:pt x="62" y="22"/>
                  </a:lnTo>
                  <a:lnTo>
                    <a:pt x="60" y="22"/>
                  </a:lnTo>
                  <a:lnTo>
                    <a:pt x="62" y="22"/>
                  </a:lnTo>
                  <a:lnTo>
                    <a:pt x="60" y="22"/>
                  </a:lnTo>
                  <a:lnTo>
                    <a:pt x="56" y="22"/>
                  </a:lnTo>
                  <a:lnTo>
                    <a:pt x="52" y="18"/>
                  </a:lnTo>
                  <a:lnTo>
                    <a:pt x="48" y="18"/>
                  </a:lnTo>
                  <a:lnTo>
                    <a:pt x="48" y="16"/>
                  </a:lnTo>
                  <a:lnTo>
                    <a:pt x="44" y="16"/>
                  </a:lnTo>
                  <a:lnTo>
                    <a:pt x="48" y="16"/>
                  </a:lnTo>
                  <a:lnTo>
                    <a:pt x="48" y="18"/>
                  </a:lnTo>
                  <a:lnTo>
                    <a:pt x="48" y="22"/>
                  </a:lnTo>
                  <a:lnTo>
                    <a:pt x="48" y="26"/>
                  </a:lnTo>
                  <a:lnTo>
                    <a:pt x="48" y="30"/>
                  </a:lnTo>
                  <a:lnTo>
                    <a:pt x="48" y="34"/>
                  </a:lnTo>
                  <a:lnTo>
                    <a:pt x="52" y="34"/>
                  </a:lnTo>
                  <a:lnTo>
                    <a:pt x="52" y="38"/>
                  </a:lnTo>
                  <a:lnTo>
                    <a:pt x="52" y="42"/>
                  </a:lnTo>
                  <a:lnTo>
                    <a:pt x="52" y="46"/>
                  </a:lnTo>
                  <a:lnTo>
                    <a:pt x="52" y="48"/>
                  </a:lnTo>
                  <a:lnTo>
                    <a:pt x="52" y="52"/>
                  </a:lnTo>
                  <a:lnTo>
                    <a:pt x="56" y="52"/>
                  </a:lnTo>
                  <a:lnTo>
                    <a:pt x="56" y="56"/>
                  </a:lnTo>
                  <a:lnTo>
                    <a:pt x="60" y="56"/>
                  </a:lnTo>
                  <a:lnTo>
                    <a:pt x="60" y="60"/>
                  </a:lnTo>
                  <a:lnTo>
                    <a:pt x="62" y="60"/>
                  </a:lnTo>
                  <a:lnTo>
                    <a:pt x="62" y="64"/>
                  </a:lnTo>
                  <a:lnTo>
                    <a:pt x="66" y="64"/>
                  </a:lnTo>
                  <a:lnTo>
                    <a:pt x="66" y="68"/>
                  </a:lnTo>
                  <a:lnTo>
                    <a:pt x="66" y="72"/>
                  </a:lnTo>
                  <a:lnTo>
                    <a:pt x="70" y="72"/>
                  </a:lnTo>
                  <a:lnTo>
                    <a:pt x="70" y="74"/>
                  </a:lnTo>
                  <a:lnTo>
                    <a:pt x="74" y="74"/>
                  </a:lnTo>
                  <a:lnTo>
                    <a:pt x="74" y="78"/>
                  </a:lnTo>
                  <a:lnTo>
                    <a:pt x="78" y="82"/>
                  </a:lnTo>
                  <a:lnTo>
                    <a:pt x="78" y="86"/>
                  </a:lnTo>
                  <a:lnTo>
                    <a:pt x="78" y="90"/>
                  </a:lnTo>
                  <a:lnTo>
                    <a:pt x="78" y="94"/>
                  </a:lnTo>
                  <a:lnTo>
                    <a:pt x="82" y="94"/>
                  </a:lnTo>
                  <a:lnTo>
                    <a:pt x="86" y="98"/>
                  </a:lnTo>
                  <a:lnTo>
                    <a:pt x="86" y="102"/>
                  </a:lnTo>
                  <a:lnTo>
                    <a:pt x="90" y="104"/>
                  </a:lnTo>
                  <a:lnTo>
                    <a:pt x="90" y="108"/>
                  </a:lnTo>
                  <a:lnTo>
                    <a:pt x="90" y="112"/>
                  </a:lnTo>
                  <a:lnTo>
                    <a:pt x="92" y="112"/>
                  </a:lnTo>
                  <a:lnTo>
                    <a:pt x="92" y="116"/>
                  </a:lnTo>
                  <a:lnTo>
                    <a:pt x="92" y="112"/>
                  </a:lnTo>
                  <a:lnTo>
                    <a:pt x="92" y="108"/>
                  </a:lnTo>
                  <a:lnTo>
                    <a:pt x="92" y="112"/>
                  </a:lnTo>
                  <a:lnTo>
                    <a:pt x="96" y="112"/>
                  </a:lnTo>
                  <a:lnTo>
                    <a:pt x="96" y="116"/>
                  </a:lnTo>
                  <a:lnTo>
                    <a:pt x="96" y="120"/>
                  </a:lnTo>
                  <a:lnTo>
                    <a:pt x="96" y="124"/>
                  </a:lnTo>
                  <a:lnTo>
                    <a:pt x="96" y="128"/>
                  </a:lnTo>
                  <a:lnTo>
                    <a:pt x="100" y="128"/>
                  </a:lnTo>
                  <a:lnTo>
                    <a:pt x="100" y="132"/>
                  </a:lnTo>
                  <a:lnTo>
                    <a:pt x="104" y="134"/>
                  </a:lnTo>
                  <a:lnTo>
                    <a:pt x="104" y="138"/>
                  </a:lnTo>
                  <a:lnTo>
                    <a:pt x="104" y="142"/>
                  </a:lnTo>
                  <a:lnTo>
                    <a:pt x="106" y="142"/>
                  </a:lnTo>
                  <a:lnTo>
                    <a:pt x="106" y="146"/>
                  </a:lnTo>
                  <a:lnTo>
                    <a:pt x="106" y="150"/>
                  </a:lnTo>
                  <a:lnTo>
                    <a:pt x="106" y="154"/>
                  </a:lnTo>
                  <a:lnTo>
                    <a:pt x="106" y="158"/>
                  </a:lnTo>
                  <a:lnTo>
                    <a:pt x="110" y="158"/>
                  </a:lnTo>
                  <a:lnTo>
                    <a:pt x="114" y="158"/>
                  </a:lnTo>
                  <a:lnTo>
                    <a:pt x="110" y="158"/>
                  </a:lnTo>
                  <a:lnTo>
                    <a:pt x="110" y="154"/>
                  </a:lnTo>
                  <a:lnTo>
                    <a:pt x="114" y="154"/>
                  </a:lnTo>
                  <a:lnTo>
                    <a:pt x="114" y="158"/>
                  </a:lnTo>
                  <a:lnTo>
                    <a:pt x="118" y="158"/>
                  </a:lnTo>
                  <a:lnTo>
                    <a:pt x="118" y="160"/>
                  </a:lnTo>
                  <a:lnTo>
                    <a:pt x="118" y="164"/>
                  </a:lnTo>
                  <a:lnTo>
                    <a:pt x="122" y="164"/>
                  </a:lnTo>
                  <a:lnTo>
                    <a:pt x="122" y="168"/>
                  </a:lnTo>
                  <a:lnTo>
                    <a:pt x="126" y="168"/>
                  </a:lnTo>
                  <a:lnTo>
                    <a:pt x="126" y="172"/>
                  </a:lnTo>
                  <a:lnTo>
                    <a:pt x="126" y="176"/>
                  </a:lnTo>
                  <a:lnTo>
                    <a:pt x="122" y="176"/>
                  </a:lnTo>
                  <a:lnTo>
                    <a:pt x="122" y="180"/>
                  </a:lnTo>
                  <a:lnTo>
                    <a:pt x="118" y="180"/>
                  </a:lnTo>
                  <a:lnTo>
                    <a:pt x="114" y="180"/>
                  </a:lnTo>
                  <a:lnTo>
                    <a:pt x="114" y="176"/>
                  </a:lnTo>
                  <a:lnTo>
                    <a:pt x="114" y="172"/>
                  </a:lnTo>
                  <a:lnTo>
                    <a:pt x="110" y="168"/>
                  </a:lnTo>
                  <a:lnTo>
                    <a:pt x="106" y="164"/>
                  </a:lnTo>
                  <a:lnTo>
                    <a:pt x="104" y="160"/>
                  </a:lnTo>
                  <a:lnTo>
                    <a:pt x="104" y="158"/>
                  </a:lnTo>
                  <a:lnTo>
                    <a:pt x="100" y="158"/>
                  </a:lnTo>
                  <a:lnTo>
                    <a:pt x="96" y="154"/>
                  </a:lnTo>
                  <a:lnTo>
                    <a:pt x="96" y="154"/>
                  </a:lnTo>
                  <a:lnTo>
                    <a:pt x="96" y="154"/>
                  </a:lnTo>
                  <a:close/>
                  <a:moveTo>
                    <a:pt x="106" y="142"/>
                  </a:moveTo>
                  <a:lnTo>
                    <a:pt x="110" y="146"/>
                  </a:lnTo>
                  <a:lnTo>
                    <a:pt x="106" y="146"/>
                  </a:lnTo>
                  <a:lnTo>
                    <a:pt x="106" y="142"/>
                  </a:lnTo>
                  <a:lnTo>
                    <a:pt x="106" y="142"/>
                  </a:lnTo>
                  <a:lnTo>
                    <a:pt x="106" y="142"/>
                  </a:lnTo>
                  <a:close/>
                  <a:moveTo>
                    <a:pt x="86" y="138"/>
                  </a:moveTo>
                  <a:lnTo>
                    <a:pt x="90" y="138"/>
                  </a:lnTo>
                  <a:lnTo>
                    <a:pt x="86" y="138"/>
                  </a:lnTo>
                  <a:lnTo>
                    <a:pt x="86" y="142"/>
                  </a:lnTo>
                  <a:lnTo>
                    <a:pt x="86" y="146"/>
                  </a:lnTo>
                  <a:lnTo>
                    <a:pt x="90" y="150"/>
                  </a:lnTo>
                  <a:lnTo>
                    <a:pt x="86" y="150"/>
                  </a:lnTo>
                  <a:lnTo>
                    <a:pt x="86" y="146"/>
                  </a:lnTo>
                  <a:lnTo>
                    <a:pt x="86" y="142"/>
                  </a:lnTo>
                  <a:lnTo>
                    <a:pt x="86" y="138"/>
                  </a:lnTo>
                  <a:lnTo>
                    <a:pt x="86" y="138"/>
                  </a:lnTo>
                  <a:lnTo>
                    <a:pt x="86" y="138"/>
                  </a:lnTo>
                  <a:close/>
                  <a:moveTo>
                    <a:pt x="104" y="254"/>
                  </a:moveTo>
                  <a:lnTo>
                    <a:pt x="100" y="254"/>
                  </a:lnTo>
                  <a:lnTo>
                    <a:pt x="104" y="254"/>
                  </a:lnTo>
                  <a:lnTo>
                    <a:pt x="104" y="250"/>
                  </a:lnTo>
                  <a:lnTo>
                    <a:pt x="104" y="254"/>
                  </a:lnTo>
                  <a:lnTo>
                    <a:pt x="104" y="254"/>
                  </a:lnTo>
                  <a:lnTo>
                    <a:pt x="104" y="254"/>
                  </a:lnTo>
                  <a:close/>
                  <a:moveTo>
                    <a:pt x="74" y="72"/>
                  </a:moveTo>
                  <a:lnTo>
                    <a:pt x="70" y="72"/>
                  </a:lnTo>
                  <a:lnTo>
                    <a:pt x="70" y="68"/>
                  </a:lnTo>
                  <a:lnTo>
                    <a:pt x="66" y="64"/>
                  </a:lnTo>
                  <a:lnTo>
                    <a:pt x="66" y="60"/>
                  </a:lnTo>
                  <a:lnTo>
                    <a:pt x="70" y="60"/>
                  </a:lnTo>
                  <a:lnTo>
                    <a:pt x="70" y="64"/>
                  </a:lnTo>
                  <a:lnTo>
                    <a:pt x="70" y="68"/>
                  </a:lnTo>
                  <a:lnTo>
                    <a:pt x="74" y="68"/>
                  </a:lnTo>
                  <a:lnTo>
                    <a:pt x="74" y="72"/>
                  </a:lnTo>
                  <a:lnTo>
                    <a:pt x="74" y="72"/>
                  </a:lnTo>
                  <a:lnTo>
                    <a:pt x="74" y="72"/>
                  </a:lnTo>
                  <a:close/>
                  <a:moveTo>
                    <a:pt x="86" y="74"/>
                  </a:moveTo>
                  <a:lnTo>
                    <a:pt x="82" y="74"/>
                  </a:lnTo>
                  <a:lnTo>
                    <a:pt x="82" y="72"/>
                  </a:lnTo>
                  <a:lnTo>
                    <a:pt x="82" y="68"/>
                  </a:lnTo>
                  <a:lnTo>
                    <a:pt x="86" y="68"/>
                  </a:lnTo>
                  <a:lnTo>
                    <a:pt x="86" y="72"/>
                  </a:lnTo>
                  <a:lnTo>
                    <a:pt x="86" y="74"/>
                  </a:lnTo>
                  <a:lnTo>
                    <a:pt x="86" y="74"/>
                  </a:lnTo>
                  <a:lnTo>
                    <a:pt x="86" y="74"/>
                  </a:lnTo>
                  <a:close/>
                  <a:moveTo>
                    <a:pt x="0" y="72"/>
                  </a:moveTo>
                  <a:lnTo>
                    <a:pt x="0" y="68"/>
                  </a:lnTo>
                  <a:lnTo>
                    <a:pt x="0" y="72"/>
                  </a:lnTo>
                  <a:lnTo>
                    <a:pt x="0" y="72"/>
                  </a:lnTo>
                  <a:lnTo>
                    <a:pt x="0" y="72"/>
                  </a:lnTo>
                  <a:close/>
                  <a:moveTo>
                    <a:pt x="44" y="90"/>
                  </a:moveTo>
                  <a:lnTo>
                    <a:pt x="44" y="86"/>
                  </a:lnTo>
                  <a:lnTo>
                    <a:pt x="40" y="86"/>
                  </a:lnTo>
                  <a:lnTo>
                    <a:pt x="44" y="86"/>
                  </a:lnTo>
                  <a:lnTo>
                    <a:pt x="44" y="82"/>
                  </a:lnTo>
                  <a:lnTo>
                    <a:pt x="44" y="86"/>
                  </a:lnTo>
                  <a:lnTo>
                    <a:pt x="44" y="90"/>
                  </a:lnTo>
                  <a:lnTo>
                    <a:pt x="44" y="90"/>
                  </a:lnTo>
                  <a:lnTo>
                    <a:pt x="44" y="90"/>
                  </a:lnTo>
                  <a:close/>
                  <a:moveTo>
                    <a:pt x="100" y="128"/>
                  </a:moveTo>
                  <a:lnTo>
                    <a:pt x="100" y="124"/>
                  </a:lnTo>
                  <a:lnTo>
                    <a:pt x="100" y="128"/>
                  </a:lnTo>
                  <a:lnTo>
                    <a:pt x="100" y="128"/>
                  </a:lnTo>
                  <a:lnTo>
                    <a:pt x="100" y="128"/>
                  </a:lnTo>
                  <a:close/>
                  <a:moveTo>
                    <a:pt x="110" y="154"/>
                  </a:moveTo>
                  <a:lnTo>
                    <a:pt x="110" y="150"/>
                  </a:lnTo>
                  <a:lnTo>
                    <a:pt x="110" y="154"/>
                  </a:lnTo>
                  <a:lnTo>
                    <a:pt x="110" y="154"/>
                  </a:lnTo>
                  <a:lnTo>
                    <a:pt x="110" y="154"/>
                  </a:lnTo>
                  <a:close/>
                  <a:moveTo>
                    <a:pt x="92" y="154"/>
                  </a:moveTo>
                  <a:lnTo>
                    <a:pt x="90" y="154"/>
                  </a:lnTo>
                  <a:lnTo>
                    <a:pt x="90" y="150"/>
                  </a:lnTo>
                  <a:lnTo>
                    <a:pt x="92" y="150"/>
                  </a:lnTo>
                  <a:lnTo>
                    <a:pt x="92" y="154"/>
                  </a:lnTo>
                  <a:lnTo>
                    <a:pt x="92" y="154"/>
                  </a:lnTo>
                  <a:lnTo>
                    <a:pt x="92" y="154"/>
                  </a:lnTo>
                  <a:close/>
                  <a:moveTo>
                    <a:pt x="118" y="158"/>
                  </a:moveTo>
                  <a:lnTo>
                    <a:pt x="118" y="154"/>
                  </a:lnTo>
                  <a:lnTo>
                    <a:pt x="118" y="158"/>
                  </a:lnTo>
                  <a:lnTo>
                    <a:pt x="118" y="158"/>
                  </a:lnTo>
                  <a:lnTo>
                    <a:pt x="118" y="158"/>
                  </a:lnTo>
                  <a:close/>
                  <a:moveTo>
                    <a:pt x="162" y="206"/>
                  </a:moveTo>
                  <a:lnTo>
                    <a:pt x="162" y="202"/>
                  </a:lnTo>
                  <a:lnTo>
                    <a:pt x="166" y="202"/>
                  </a:lnTo>
                  <a:lnTo>
                    <a:pt x="166" y="206"/>
                  </a:lnTo>
                  <a:lnTo>
                    <a:pt x="162" y="206"/>
                  </a:lnTo>
                  <a:lnTo>
                    <a:pt x="162" y="206"/>
                  </a:lnTo>
                  <a:lnTo>
                    <a:pt x="162" y="206"/>
                  </a:lnTo>
                  <a:close/>
                  <a:moveTo>
                    <a:pt x="166" y="206"/>
                  </a:moveTo>
                  <a:lnTo>
                    <a:pt x="170" y="206"/>
                  </a:lnTo>
                  <a:lnTo>
                    <a:pt x="166" y="206"/>
                  </a:lnTo>
                  <a:lnTo>
                    <a:pt x="166" y="206"/>
                  </a:lnTo>
                  <a:lnTo>
                    <a:pt x="166" y="206"/>
                  </a:lnTo>
                  <a:close/>
                  <a:moveTo>
                    <a:pt x="442" y="228"/>
                  </a:moveTo>
                  <a:lnTo>
                    <a:pt x="442" y="224"/>
                  </a:lnTo>
                  <a:lnTo>
                    <a:pt x="442" y="220"/>
                  </a:lnTo>
                  <a:lnTo>
                    <a:pt x="446" y="220"/>
                  </a:lnTo>
                  <a:lnTo>
                    <a:pt x="446" y="224"/>
                  </a:lnTo>
                  <a:lnTo>
                    <a:pt x="442" y="224"/>
                  </a:lnTo>
                  <a:lnTo>
                    <a:pt x="442" y="228"/>
                  </a:lnTo>
                  <a:lnTo>
                    <a:pt x="442" y="228"/>
                  </a:lnTo>
                  <a:lnTo>
                    <a:pt x="442" y="228"/>
                  </a:lnTo>
                  <a:close/>
                  <a:moveTo>
                    <a:pt x="376" y="254"/>
                  </a:moveTo>
                  <a:lnTo>
                    <a:pt x="372" y="254"/>
                  </a:lnTo>
                  <a:lnTo>
                    <a:pt x="376" y="254"/>
                  </a:lnTo>
                  <a:lnTo>
                    <a:pt x="380" y="254"/>
                  </a:lnTo>
                  <a:lnTo>
                    <a:pt x="376" y="254"/>
                  </a:lnTo>
                  <a:lnTo>
                    <a:pt x="376" y="254"/>
                  </a:lnTo>
                  <a:lnTo>
                    <a:pt x="376" y="25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72" name="Freeform 79">
              <a:extLst>
                <a:ext uri="{FF2B5EF4-FFF2-40B4-BE49-F238E27FC236}">
                  <a16:creationId xmlns:a16="http://schemas.microsoft.com/office/drawing/2014/main" id="{865E09AD-2426-694F-7860-993CA73B61DB}"/>
                </a:ext>
              </a:extLst>
            </p:cNvPr>
            <p:cNvSpPr>
              <a:spLocks noEditPoints="1"/>
            </p:cNvSpPr>
            <p:nvPr/>
          </p:nvSpPr>
          <p:spPr bwMode="auto">
            <a:xfrm>
              <a:off x="2844800" y="4222818"/>
              <a:ext cx="15875" cy="6350"/>
            </a:xfrm>
            <a:custGeom>
              <a:avLst/>
              <a:gdLst>
                <a:gd name="T0" fmla="*/ 4 w 10"/>
                <a:gd name="T1" fmla="*/ 4 h 4"/>
                <a:gd name="T2" fmla="*/ 4 w 10"/>
                <a:gd name="T3" fmla="*/ 4 h 4"/>
                <a:gd name="T4" fmla="*/ 4 w 10"/>
                <a:gd name="T5" fmla="*/ 4 h 4"/>
                <a:gd name="T6" fmla="*/ 4 w 10"/>
                <a:gd name="T7" fmla="*/ 4 h 4"/>
                <a:gd name="T8" fmla="*/ 0 w 10"/>
                <a:gd name="T9" fmla="*/ 4 h 4"/>
                <a:gd name="T10" fmla="*/ 0 w 10"/>
                <a:gd name="T11" fmla="*/ 0 h 4"/>
                <a:gd name="T12" fmla="*/ 0 w 10"/>
                <a:gd name="T13" fmla="*/ 0 h 4"/>
                <a:gd name="T14" fmla="*/ 0 w 10"/>
                <a:gd name="T15" fmla="*/ 0 h 4"/>
                <a:gd name="T16" fmla="*/ 0 w 10"/>
                <a:gd name="T17" fmla="*/ 0 h 4"/>
                <a:gd name="T18" fmla="*/ 0 w 10"/>
                <a:gd name="T19" fmla="*/ 0 h 4"/>
                <a:gd name="T20" fmla="*/ 0 w 10"/>
                <a:gd name="T21" fmla="*/ 0 h 4"/>
                <a:gd name="T22" fmla="*/ 0 w 10"/>
                <a:gd name="T23" fmla="*/ 0 h 4"/>
                <a:gd name="T24" fmla="*/ 0 w 10"/>
                <a:gd name="T25" fmla="*/ 0 h 4"/>
                <a:gd name="T26" fmla="*/ 0 w 10"/>
                <a:gd name="T27" fmla="*/ 0 h 4"/>
                <a:gd name="T28" fmla="*/ 0 w 10"/>
                <a:gd name="T29" fmla="*/ 0 h 4"/>
                <a:gd name="T30" fmla="*/ 0 w 10"/>
                <a:gd name="T31" fmla="*/ 0 h 4"/>
                <a:gd name="T32" fmla="*/ 0 w 10"/>
                <a:gd name="T33" fmla="*/ 0 h 4"/>
                <a:gd name="T34" fmla="*/ 0 w 10"/>
                <a:gd name="T35" fmla="*/ 0 h 4"/>
                <a:gd name="T36" fmla="*/ 0 w 10"/>
                <a:gd name="T37" fmla="*/ 0 h 4"/>
                <a:gd name="T38" fmla="*/ 0 w 10"/>
                <a:gd name="T39" fmla="*/ 0 h 4"/>
                <a:gd name="T40" fmla="*/ 0 w 10"/>
                <a:gd name="T41" fmla="*/ 0 h 4"/>
                <a:gd name="T42" fmla="*/ 0 w 10"/>
                <a:gd name="T43" fmla="*/ 0 h 4"/>
                <a:gd name="T44" fmla="*/ 4 w 10"/>
                <a:gd name="T45" fmla="*/ 0 h 4"/>
                <a:gd name="T46" fmla="*/ 4 w 10"/>
                <a:gd name="T47" fmla="*/ 0 h 4"/>
                <a:gd name="T48" fmla="*/ 4 w 10"/>
                <a:gd name="T49" fmla="*/ 4 h 4"/>
                <a:gd name="T50" fmla="*/ 4 w 10"/>
                <a:gd name="T51" fmla="*/ 4 h 4"/>
                <a:gd name="T52" fmla="*/ 4 w 10"/>
                <a:gd name="T53" fmla="*/ 4 h 4"/>
                <a:gd name="T54" fmla="*/ 4 w 10"/>
                <a:gd name="T55" fmla="*/ 4 h 4"/>
                <a:gd name="T56" fmla="*/ 4 w 10"/>
                <a:gd name="T57" fmla="*/ 4 h 4"/>
                <a:gd name="T58" fmla="*/ 4 w 10"/>
                <a:gd name="T59" fmla="*/ 4 h 4"/>
                <a:gd name="T60" fmla="*/ 4 w 10"/>
                <a:gd name="T61" fmla="*/ 4 h 4"/>
                <a:gd name="T62" fmla="*/ 10 w 10"/>
                <a:gd name="T63" fmla="*/ 4 h 4"/>
                <a:gd name="T64" fmla="*/ 10 w 10"/>
                <a:gd name="T65" fmla="*/ 4 h 4"/>
                <a:gd name="T66" fmla="*/ 10 w 10"/>
                <a:gd name="T67" fmla="*/ 4 h 4"/>
                <a:gd name="T68" fmla="*/ 10 w 10"/>
                <a:gd name="T69" fmla="*/ 4 h 4"/>
                <a:gd name="T70" fmla="*/ 10 w 10"/>
                <a:gd name="T71" fmla="*/ 4 h 4"/>
                <a:gd name="T72" fmla="*/ 10 w 10"/>
                <a:gd name="T73" fmla="*/ 4 h 4"/>
                <a:gd name="T74" fmla="*/ 10 w 10"/>
                <a:gd name="T75" fmla="*/ 4 h 4"/>
                <a:gd name="T76" fmla="*/ 10 w 10"/>
                <a:gd name="T77" fmla="*/ 4 h 4"/>
                <a:gd name="T78" fmla="*/ 10 w 10"/>
                <a:gd name="T79" fmla="*/ 0 h 4"/>
                <a:gd name="T80" fmla="*/ 10 w 10"/>
                <a:gd name="T81" fmla="*/ 0 h 4"/>
                <a:gd name="T82" fmla="*/ 10 w 10"/>
                <a:gd name="T83" fmla="*/ 0 h 4"/>
                <a:gd name="T84" fmla="*/ 10 w 10"/>
                <a:gd name="T85" fmla="*/ 0 h 4"/>
                <a:gd name="T86" fmla="*/ 10 w 10"/>
                <a:gd name="T87" fmla="*/ 0 h 4"/>
                <a:gd name="T88" fmla="*/ 8 w 10"/>
                <a:gd name="T89" fmla="*/ 0 h 4"/>
                <a:gd name="T90" fmla="*/ 8 w 10"/>
                <a:gd name="T91" fmla="*/ 0 h 4"/>
                <a:gd name="T92" fmla="*/ 8 w 10"/>
                <a:gd name="T93" fmla="*/ 0 h 4"/>
                <a:gd name="T94" fmla="*/ 8 w 10"/>
                <a:gd name="T95" fmla="*/ 0 h 4"/>
                <a:gd name="T96" fmla="*/ 8 w 10"/>
                <a:gd name="T97" fmla="*/ 0 h 4"/>
                <a:gd name="T98" fmla="*/ 8 w 10"/>
                <a:gd name="T99" fmla="*/ 0 h 4"/>
                <a:gd name="T100" fmla="*/ 10 w 10"/>
                <a:gd name="T101" fmla="*/ 0 h 4"/>
                <a:gd name="T102" fmla="*/ 10 w 10"/>
                <a:gd name="T103" fmla="*/ 0 h 4"/>
                <a:gd name="T104" fmla="*/ 10 w 10"/>
                <a:gd name="T105" fmla="*/ 0 h 4"/>
                <a:gd name="T106" fmla="*/ 10 w 10"/>
                <a:gd name="T107" fmla="*/ 4 h 4"/>
                <a:gd name="T108" fmla="*/ 10 w 10"/>
                <a:gd name="T109" fmla="*/ 4 h 4"/>
                <a:gd name="T110" fmla="*/ 10 w 10"/>
                <a:gd name="T111" fmla="*/ 4 h 4"/>
                <a:gd name="T112" fmla="*/ 10 w 10"/>
                <a:gd name="T113" fmla="*/ 4 h 4"/>
                <a:gd name="T114" fmla="*/ 10 w 10"/>
                <a:gd name="T115" fmla="*/ 4 h 4"/>
                <a:gd name="T116" fmla="*/ 10 w 10"/>
                <a:gd name="T1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4">
                  <a:moveTo>
                    <a:pt x="4" y="4"/>
                  </a:moveTo>
                  <a:lnTo>
                    <a:pt x="4" y="4"/>
                  </a:lnTo>
                  <a:lnTo>
                    <a:pt x="4" y="4"/>
                  </a:lnTo>
                  <a:lnTo>
                    <a:pt x="4" y="4"/>
                  </a:lnTo>
                  <a:lnTo>
                    <a:pt x="0" y="4"/>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4" y="0"/>
                  </a:lnTo>
                  <a:lnTo>
                    <a:pt x="4" y="0"/>
                  </a:lnTo>
                  <a:lnTo>
                    <a:pt x="4" y="4"/>
                  </a:lnTo>
                  <a:lnTo>
                    <a:pt x="4" y="4"/>
                  </a:lnTo>
                  <a:lnTo>
                    <a:pt x="4" y="4"/>
                  </a:lnTo>
                  <a:lnTo>
                    <a:pt x="4" y="4"/>
                  </a:lnTo>
                  <a:lnTo>
                    <a:pt x="4" y="4"/>
                  </a:lnTo>
                  <a:lnTo>
                    <a:pt x="4" y="4"/>
                  </a:lnTo>
                  <a:lnTo>
                    <a:pt x="4" y="4"/>
                  </a:lnTo>
                  <a:close/>
                  <a:moveTo>
                    <a:pt x="10" y="4"/>
                  </a:moveTo>
                  <a:lnTo>
                    <a:pt x="10" y="4"/>
                  </a:lnTo>
                  <a:lnTo>
                    <a:pt x="10" y="4"/>
                  </a:lnTo>
                  <a:lnTo>
                    <a:pt x="10" y="4"/>
                  </a:lnTo>
                  <a:lnTo>
                    <a:pt x="10" y="4"/>
                  </a:lnTo>
                  <a:lnTo>
                    <a:pt x="10" y="4"/>
                  </a:lnTo>
                  <a:lnTo>
                    <a:pt x="10" y="4"/>
                  </a:lnTo>
                  <a:lnTo>
                    <a:pt x="10" y="4"/>
                  </a:lnTo>
                  <a:lnTo>
                    <a:pt x="10" y="0"/>
                  </a:lnTo>
                  <a:lnTo>
                    <a:pt x="10" y="0"/>
                  </a:lnTo>
                  <a:lnTo>
                    <a:pt x="10" y="0"/>
                  </a:lnTo>
                  <a:lnTo>
                    <a:pt x="10" y="0"/>
                  </a:lnTo>
                  <a:lnTo>
                    <a:pt x="10" y="0"/>
                  </a:lnTo>
                  <a:lnTo>
                    <a:pt x="8" y="0"/>
                  </a:lnTo>
                  <a:lnTo>
                    <a:pt x="8" y="0"/>
                  </a:lnTo>
                  <a:lnTo>
                    <a:pt x="8" y="0"/>
                  </a:lnTo>
                  <a:lnTo>
                    <a:pt x="8" y="0"/>
                  </a:lnTo>
                  <a:lnTo>
                    <a:pt x="8" y="0"/>
                  </a:lnTo>
                  <a:lnTo>
                    <a:pt x="8" y="0"/>
                  </a:lnTo>
                  <a:lnTo>
                    <a:pt x="10" y="0"/>
                  </a:lnTo>
                  <a:lnTo>
                    <a:pt x="10" y="0"/>
                  </a:lnTo>
                  <a:lnTo>
                    <a:pt x="10" y="0"/>
                  </a:lnTo>
                  <a:lnTo>
                    <a:pt x="10" y="4"/>
                  </a:lnTo>
                  <a:lnTo>
                    <a:pt x="10" y="4"/>
                  </a:lnTo>
                  <a:lnTo>
                    <a:pt x="10" y="4"/>
                  </a:lnTo>
                  <a:lnTo>
                    <a:pt x="10" y="4"/>
                  </a:lnTo>
                  <a:lnTo>
                    <a:pt x="10" y="4"/>
                  </a:lnTo>
                  <a:lnTo>
                    <a:pt x="10"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73" name="Freeform 80">
              <a:extLst>
                <a:ext uri="{FF2B5EF4-FFF2-40B4-BE49-F238E27FC236}">
                  <a16:creationId xmlns:a16="http://schemas.microsoft.com/office/drawing/2014/main" id="{55413CEE-2F0B-7DE2-9EE0-7093515DFF6B}"/>
                </a:ext>
              </a:extLst>
            </p:cNvPr>
            <p:cNvSpPr>
              <a:spLocks/>
            </p:cNvSpPr>
            <p:nvPr/>
          </p:nvSpPr>
          <p:spPr bwMode="auto">
            <a:xfrm>
              <a:off x="2422525" y="4146618"/>
              <a:ext cx="107950" cy="120650"/>
            </a:xfrm>
            <a:custGeom>
              <a:avLst/>
              <a:gdLst>
                <a:gd name="T0" fmla="*/ 64 w 68"/>
                <a:gd name="T1" fmla="*/ 4 h 76"/>
                <a:gd name="T2" fmla="*/ 64 w 68"/>
                <a:gd name="T3" fmla="*/ 8 h 76"/>
                <a:gd name="T4" fmla="*/ 64 w 68"/>
                <a:gd name="T5" fmla="*/ 12 h 76"/>
                <a:gd name="T6" fmla="*/ 64 w 68"/>
                <a:gd name="T7" fmla="*/ 20 h 76"/>
                <a:gd name="T8" fmla="*/ 60 w 68"/>
                <a:gd name="T9" fmla="*/ 24 h 76"/>
                <a:gd name="T10" fmla="*/ 60 w 68"/>
                <a:gd name="T11" fmla="*/ 30 h 76"/>
                <a:gd name="T12" fmla="*/ 60 w 68"/>
                <a:gd name="T13" fmla="*/ 34 h 76"/>
                <a:gd name="T14" fmla="*/ 60 w 68"/>
                <a:gd name="T15" fmla="*/ 42 h 76"/>
                <a:gd name="T16" fmla="*/ 60 w 68"/>
                <a:gd name="T17" fmla="*/ 46 h 76"/>
                <a:gd name="T18" fmla="*/ 60 w 68"/>
                <a:gd name="T19" fmla="*/ 46 h 76"/>
                <a:gd name="T20" fmla="*/ 60 w 68"/>
                <a:gd name="T21" fmla="*/ 46 h 76"/>
                <a:gd name="T22" fmla="*/ 60 w 68"/>
                <a:gd name="T23" fmla="*/ 42 h 76"/>
                <a:gd name="T24" fmla="*/ 56 w 68"/>
                <a:gd name="T25" fmla="*/ 46 h 76"/>
                <a:gd name="T26" fmla="*/ 56 w 68"/>
                <a:gd name="T27" fmla="*/ 54 h 76"/>
                <a:gd name="T28" fmla="*/ 56 w 68"/>
                <a:gd name="T29" fmla="*/ 58 h 76"/>
                <a:gd name="T30" fmla="*/ 56 w 68"/>
                <a:gd name="T31" fmla="*/ 58 h 76"/>
                <a:gd name="T32" fmla="*/ 60 w 68"/>
                <a:gd name="T33" fmla="*/ 60 h 76"/>
                <a:gd name="T34" fmla="*/ 56 w 68"/>
                <a:gd name="T35" fmla="*/ 64 h 76"/>
                <a:gd name="T36" fmla="*/ 56 w 68"/>
                <a:gd name="T37" fmla="*/ 68 h 76"/>
                <a:gd name="T38" fmla="*/ 56 w 68"/>
                <a:gd name="T39" fmla="*/ 72 h 76"/>
                <a:gd name="T40" fmla="*/ 60 w 68"/>
                <a:gd name="T41" fmla="*/ 76 h 76"/>
                <a:gd name="T42" fmla="*/ 56 w 68"/>
                <a:gd name="T43" fmla="*/ 76 h 76"/>
                <a:gd name="T44" fmla="*/ 52 w 68"/>
                <a:gd name="T45" fmla="*/ 76 h 76"/>
                <a:gd name="T46" fmla="*/ 48 w 68"/>
                <a:gd name="T47" fmla="*/ 76 h 76"/>
                <a:gd name="T48" fmla="*/ 38 w 68"/>
                <a:gd name="T49" fmla="*/ 72 h 76"/>
                <a:gd name="T50" fmla="*/ 38 w 68"/>
                <a:gd name="T51" fmla="*/ 72 h 76"/>
                <a:gd name="T52" fmla="*/ 30 w 68"/>
                <a:gd name="T53" fmla="*/ 68 h 76"/>
                <a:gd name="T54" fmla="*/ 26 w 68"/>
                <a:gd name="T55" fmla="*/ 68 h 76"/>
                <a:gd name="T56" fmla="*/ 22 w 68"/>
                <a:gd name="T57" fmla="*/ 64 h 76"/>
                <a:gd name="T58" fmla="*/ 20 w 68"/>
                <a:gd name="T59" fmla="*/ 58 h 76"/>
                <a:gd name="T60" fmla="*/ 16 w 68"/>
                <a:gd name="T61" fmla="*/ 54 h 76"/>
                <a:gd name="T62" fmla="*/ 16 w 68"/>
                <a:gd name="T63" fmla="*/ 50 h 76"/>
                <a:gd name="T64" fmla="*/ 12 w 68"/>
                <a:gd name="T65" fmla="*/ 46 h 76"/>
                <a:gd name="T66" fmla="*/ 4 w 68"/>
                <a:gd name="T67" fmla="*/ 42 h 76"/>
                <a:gd name="T68" fmla="*/ 0 w 68"/>
                <a:gd name="T69" fmla="*/ 38 h 76"/>
                <a:gd name="T70" fmla="*/ 4 w 68"/>
                <a:gd name="T71" fmla="*/ 38 h 76"/>
                <a:gd name="T72" fmla="*/ 8 w 68"/>
                <a:gd name="T73" fmla="*/ 38 h 76"/>
                <a:gd name="T74" fmla="*/ 12 w 68"/>
                <a:gd name="T75" fmla="*/ 38 h 76"/>
                <a:gd name="T76" fmla="*/ 12 w 68"/>
                <a:gd name="T77" fmla="*/ 34 h 76"/>
                <a:gd name="T78" fmla="*/ 16 w 68"/>
                <a:gd name="T79" fmla="*/ 30 h 76"/>
                <a:gd name="T80" fmla="*/ 16 w 68"/>
                <a:gd name="T81" fmla="*/ 30 h 76"/>
                <a:gd name="T82" fmla="*/ 16 w 68"/>
                <a:gd name="T83" fmla="*/ 24 h 76"/>
                <a:gd name="T84" fmla="*/ 22 w 68"/>
                <a:gd name="T85" fmla="*/ 20 h 76"/>
                <a:gd name="T86" fmla="*/ 26 w 68"/>
                <a:gd name="T87" fmla="*/ 20 h 76"/>
                <a:gd name="T88" fmla="*/ 30 w 68"/>
                <a:gd name="T89" fmla="*/ 24 h 76"/>
                <a:gd name="T90" fmla="*/ 34 w 68"/>
                <a:gd name="T91" fmla="*/ 16 h 76"/>
                <a:gd name="T92" fmla="*/ 34 w 68"/>
                <a:gd name="T93" fmla="*/ 16 h 76"/>
                <a:gd name="T94" fmla="*/ 38 w 68"/>
                <a:gd name="T95" fmla="*/ 12 h 76"/>
                <a:gd name="T96" fmla="*/ 38 w 68"/>
                <a:gd name="T97" fmla="*/ 12 h 76"/>
                <a:gd name="T98" fmla="*/ 38 w 68"/>
                <a:gd name="T99" fmla="*/ 8 h 76"/>
                <a:gd name="T100" fmla="*/ 46 w 68"/>
                <a:gd name="T101" fmla="*/ 8 h 76"/>
                <a:gd name="T102" fmla="*/ 52 w 68"/>
                <a:gd name="T103" fmla="*/ 8 h 76"/>
                <a:gd name="T104" fmla="*/ 60 w 68"/>
                <a:gd name="T105" fmla="*/ 4 h 76"/>
                <a:gd name="T106" fmla="*/ 64 w 68"/>
                <a:gd name="T10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76">
                  <a:moveTo>
                    <a:pt x="68" y="0"/>
                  </a:moveTo>
                  <a:lnTo>
                    <a:pt x="64" y="4"/>
                  </a:lnTo>
                  <a:lnTo>
                    <a:pt x="64" y="4"/>
                  </a:lnTo>
                  <a:lnTo>
                    <a:pt x="64" y="4"/>
                  </a:lnTo>
                  <a:lnTo>
                    <a:pt x="64" y="4"/>
                  </a:lnTo>
                  <a:lnTo>
                    <a:pt x="64" y="4"/>
                  </a:lnTo>
                  <a:lnTo>
                    <a:pt x="60" y="4"/>
                  </a:lnTo>
                  <a:lnTo>
                    <a:pt x="64" y="8"/>
                  </a:lnTo>
                  <a:lnTo>
                    <a:pt x="64" y="8"/>
                  </a:lnTo>
                  <a:lnTo>
                    <a:pt x="64" y="8"/>
                  </a:lnTo>
                  <a:lnTo>
                    <a:pt x="64" y="8"/>
                  </a:lnTo>
                  <a:lnTo>
                    <a:pt x="64" y="8"/>
                  </a:lnTo>
                  <a:lnTo>
                    <a:pt x="64" y="12"/>
                  </a:lnTo>
                  <a:lnTo>
                    <a:pt x="64" y="12"/>
                  </a:lnTo>
                  <a:lnTo>
                    <a:pt x="64" y="12"/>
                  </a:lnTo>
                  <a:lnTo>
                    <a:pt x="64" y="16"/>
                  </a:lnTo>
                  <a:lnTo>
                    <a:pt x="64" y="16"/>
                  </a:lnTo>
                  <a:lnTo>
                    <a:pt x="64" y="16"/>
                  </a:lnTo>
                  <a:lnTo>
                    <a:pt x="64" y="16"/>
                  </a:lnTo>
                  <a:lnTo>
                    <a:pt x="64" y="20"/>
                  </a:lnTo>
                  <a:lnTo>
                    <a:pt x="64" y="20"/>
                  </a:lnTo>
                  <a:lnTo>
                    <a:pt x="64" y="20"/>
                  </a:lnTo>
                  <a:lnTo>
                    <a:pt x="60" y="20"/>
                  </a:lnTo>
                  <a:lnTo>
                    <a:pt x="60" y="20"/>
                  </a:lnTo>
                  <a:lnTo>
                    <a:pt x="60" y="24"/>
                  </a:lnTo>
                  <a:lnTo>
                    <a:pt x="60" y="24"/>
                  </a:lnTo>
                  <a:lnTo>
                    <a:pt x="60" y="24"/>
                  </a:lnTo>
                  <a:lnTo>
                    <a:pt x="60" y="28"/>
                  </a:lnTo>
                  <a:lnTo>
                    <a:pt x="60" y="30"/>
                  </a:lnTo>
                  <a:lnTo>
                    <a:pt x="60" y="30"/>
                  </a:lnTo>
                  <a:lnTo>
                    <a:pt x="60" y="30"/>
                  </a:lnTo>
                  <a:lnTo>
                    <a:pt x="60" y="30"/>
                  </a:lnTo>
                  <a:lnTo>
                    <a:pt x="60" y="34"/>
                  </a:lnTo>
                  <a:lnTo>
                    <a:pt x="60" y="34"/>
                  </a:lnTo>
                  <a:lnTo>
                    <a:pt x="60" y="34"/>
                  </a:lnTo>
                  <a:lnTo>
                    <a:pt x="60" y="34"/>
                  </a:lnTo>
                  <a:lnTo>
                    <a:pt x="60" y="38"/>
                  </a:lnTo>
                  <a:lnTo>
                    <a:pt x="60" y="38"/>
                  </a:lnTo>
                  <a:lnTo>
                    <a:pt x="60" y="38"/>
                  </a:lnTo>
                  <a:lnTo>
                    <a:pt x="60" y="42"/>
                  </a:lnTo>
                  <a:lnTo>
                    <a:pt x="60" y="42"/>
                  </a:lnTo>
                  <a:lnTo>
                    <a:pt x="60" y="46"/>
                  </a:lnTo>
                  <a:lnTo>
                    <a:pt x="60" y="46"/>
                  </a:lnTo>
                  <a:lnTo>
                    <a:pt x="60" y="46"/>
                  </a:lnTo>
                  <a:lnTo>
                    <a:pt x="60" y="46"/>
                  </a:lnTo>
                  <a:lnTo>
                    <a:pt x="60" y="46"/>
                  </a:lnTo>
                  <a:lnTo>
                    <a:pt x="60" y="46"/>
                  </a:lnTo>
                  <a:lnTo>
                    <a:pt x="60" y="50"/>
                  </a:lnTo>
                  <a:lnTo>
                    <a:pt x="60" y="50"/>
                  </a:lnTo>
                  <a:lnTo>
                    <a:pt x="60" y="46"/>
                  </a:lnTo>
                  <a:lnTo>
                    <a:pt x="60" y="46"/>
                  </a:lnTo>
                  <a:lnTo>
                    <a:pt x="60" y="46"/>
                  </a:lnTo>
                  <a:lnTo>
                    <a:pt x="60" y="46"/>
                  </a:lnTo>
                  <a:lnTo>
                    <a:pt x="60" y="46"/>
                  </a:lnTo>
                  <a:lnTo>
                    <a:pt x="60" y="46"/>
                  </a:lnTo>
                  <a:lnTo>
                    <a:pt x="60" y="42"/>
                  </a:lnTo>
                  <a:lnTo>
                    <a:pt x="60" y="42"/>
                  </a:lnTo>
                  <a:lnTo>
                    <a:pt x="60" y="42"/>
                  </a:lnTo>
                  <a:lnTo>
                    <a:pt x="60" y="42"/>
                  </a:lnTo>
                  <a:lnTo>
                    <a:pt x="60" y="42"/>
                  </a:lnTo>
                  <a:lnTo>
                    <a:pt x="60" y="42"/>
                  </a:lnTo>
                  <a:lnTo>
                    <a:pt x="60" y="42"/>
                  </a:lnTo>
                  <a:lnTo>
                    <a:pt x="60" y="42"/>
                  </a:lnTo>
                  <a:lnTo>
                    <a:pt x="60" y="42"/>
                  </a:lnTo>
                  <a:lnTo>
                    <a:pt x="56" y="46"/>
                  </a:lnTo>
                  <a:lnTo>
                    <a:pt x="56" y="46"/>
                  </a:lnTo>
                  <a:lnTo>
                    <a:pt x="56" y="50"/>
                  </a:lnTo>
                  <a:lnTo>
                    <a:pt x="56" y="50"/>
                  </a:lnTo>
                  <a:lnTo>
                    <a:pt x="56" y="50"/>
                  </a:lnTo>
                  <a:lnTo>
                    <a:pt x="56" y="54"/>
                  </a:lnTo>
                  <a:lnTo>
                    <a:pt x="56" y="54"/>
                  </a:lnTo>
                  <a:lnTo>
                    <a:pt x="56" y="54"/>
                  </a:lnTo>
                  <a:lnTo>
                    <a:pt x="56" y="54"/>
                  </a:lnTo>
                  <a:lnTo>
                    <a:pt x="56" y="58"/>
                  </a:lnTo>
                  <a:lnTo>
                    <a:pt x="56" y="58"/>
                  </a:lnTo>
                  <a:lnTo>
                    <a:pt x="56" y="58"/>
                  </a:lnTo>
                  <a:lnTo>
                    <a:pt x="56" y="58"/>
                  </a:lnTo>
                  <a:lnTo>
                    <a:pt x="56" y="58"/>
                  </a:lnTo>
                  <a:lnTo>
                    <a:pt x="56" y="58"/>
                  </a:lnTo>
                  <a:lnTo>
                    <a:pt x="56" y="58"/>
                  </a:lnTo>
                  <a:lnTo>
                    <a:pt x="56" y="58"/>
                  </a:lnTo>
                  <a:lnTo>
                    <a:pt x="56" y="58"/>
                  </a:lnTo>
                  <a:lnTo>
                    <a:pt x="56" y="58"/>
                  </a:lnTo>
                  <a:lnTo>
                    <a:pt x="56" y="60"/>
                  </a:lnTo>
                  <a:lnTo>
                    <a:pt x="60" y="60"/>
                  </a:lnTo>
                  <a:lnTo>
                    <a:pt x="60" y="60"/>
                  </a:lnTo>
                  <a:lnTo>
                    <a:pt x="56" y="60"/>
                  </a:lnTo>
                  <a:lnTo>
                    <a:pt x="56" y="60"/>
                  </a:lnTo>
                  <a:lnTo>
                    <a:pt x="56" y="64"/>
                  </a:lnTo>
                  <a:lnTo>
                    <a:pt x="56" y="64"/>
                  </a:lnTo>
                  <a:lnTo>
                    <a:pt x="56" y="64"/>
                  </a:lnTo>
                  <a:lnTo>
                    <a:pt x="56" y="64"/>
                  </a:lnTo>
                  <a:lnTo>
                    <a:pt x="56" y="68"/>
                  </a:lnTo>
                  <a:lnTo>
                    <a:pt x="56" y="68"/>
                  </a:lnTo>
                  <a:lnTo>
                    <a:pt x="56" y="68"/>
                  </a:lnTo>
                  <a:lnTo>
                    <a:pt x="56" y="72"/>
                  </a:lnTo>
                  <a:lnTo>
                    <a:pt x="56" y="72"/>
                  </a:lnTo>
                  <a:lnTo>
                    <a:pt x="56" y="72"/>
                  </a:lnTo>
                  <a:lnTo>
                    <a:pt x="56" y="72"/>
                  </a:lnTo>
                  <a:lnTo>
                    <a:pt x="56" y="72"/>
                  </a:lnTo>
                  <a:lnTo>
                    <a:pt x="60" y="72"/>
                  </a:lnTo>
                  <a:lnTo>
                    <a:pt x="60" y="72"/>
                  </a:lnTo>
                  <a:lnTo>
                    <a:pt x="60" y="72"/>
                  </a:lnTo>
                  <a:lnTo>
                    <a:pt x="60" y="76"/>
                  </a:lnTo>
                  <a:lnTo>
                    <a:pt x="60" y="76"/>
                  </a:lnTo>
                  <a:lnTo>
                    <a:pt x="56" y="76"/>
                  </a:lnTo>
                  <a:lnTo>
                    <a:pt x="56" y="76"/>
                  </a:lnTo>
                  <a:lnTo>
                    <a:pt x="56" y="76"/>
                  </a:lnTo>
                  <a:lnTo>
                    <a:pt x="56" y="76"/>
                  </a:lnTo>
                  <a:lnTo>
                    <a:pt x="56" y="76"/>
                  </a:lnTo>
                  <a:lnTo>
                    <a:pt x="56" y="76"/>
                  </a:lnTo>
                  <a:lnTo>
                    <a:pt x="56" y="76"/>
                  </a:lnTo>
                  <a:lnTo>
                    <a:pt x="52" y="76"/>
                  </a:lnTo>
                  <a:lnTo>
                    <a:pt x="52" y="76"/>
                  </a:lnTo>
                  <a:lnTo>
                    <a:pt x="52" y="76"/>
                  </a:lnTo>
                  <a:lnTo>
                    <a:pt x="52" y="76"/>
                  </a:lnTo>
                  <a:lnTo>
                    <a:pt x="52" y="76"/>
                  </a:lnTo>
                  <a:lnTo>
                    <a:pt x="52" y="76"/>
                  </a:lnTo>
                  <a:lnTo>
                    <a:pt x="52" y="76"/>
                  </a:lnTo>
                  <a:lnTo>
                    <a:pt x="48" y="76"/>
                  </a:lnTo>
                  <a:lnTo>
                    <a:pt x="48" y="72"/>
                  </a:lnTo>
                  <a:lnTo>
                    <a:pt x="48" y="72"/>
                  </a:lnTo>
                  <a:lnTo>
                    <a:pt x="46" y="72"/>
                  </a:lnTo>
                  <a:lnTo>
                    <a:pt x="42" y="72"/>
                  </a:lnTo>
                  <a:lnTo>
                    <a:pt x="38" y="72"/>
                  </a:lnTo>
                  <a:lnTo>
                    <a:pt x="38" y="72"/>
                  </a:lnTo>
                  <a:lnTo>
                    <a:pt x="38" y="72"/>
                  </a:lnTo>
                  <a:lnTo>
                    <a:pt x="38" y="72"/>
                  </a:lnTo>
                  <a:lnTo>
                    <a:pt x="38" y="72"/>
                  </a:lnTo>
                  <a:lnTo>
                    <a:pt x="38" y="72"/>
                  </a:lnTo>
                  <a:lnTo>
                    <a:pt x="34" y="72"/>
                  </a:lnTo>
                  <a:lnTo>
                    <a:pt x="34" y="68"/>
                  </a:lnTo>
                  <a:lnTo>
                    <a:pt x="34" y="68"/>
                  </a:lnTo>
                  <a:lnTo>
                    <a:pt x="30" y="68"/>
                  </a:lnTo>
                  <a:lnTo>
                    <a:pt x="30" y="68"/>
                  </a:lnTo>
                  <a:lnTo>
                    <a:pt x="30" y="68"/>
                  </a:lnTo>
                  <a:lnTo>
                    <a:pt x="30" y="72"/>
                  </a:lnTo>
                  <a:lnTo>
                    <a:pt x="30" y="72"/>
                  </a:lnTo>
                  <a:lnTo>
                    <a:pt x="26" y="68"/>
                  </a:lnTo>
                  <a:lnTo>
                    <a:pt x="26" y="68"/>
                  </a:lnTo>
                  <a:lnTo>
                    <a:pt x="26" y="68"/>
                  </a:lnTo>
                  <a:lnTo>
                    <a:pt x="26" y="68"/>
                  </a:lnTo>
                  <a:lnTo>
                    <a:pt x="22" y="64"/>
                  </a:lnTo>
                  <a:lnTo>
                    <a:pt x="22" y="64"/>
                  </a:lnTo>
                  <a:lnTo>
                    <a:pt x="22" y="64"/>
                  </a:lnTo>
                  <a:lnTo>
                    <a:pt x="22" y="60"/>
                  </a:lnTo>
                  <a:lnTo>
                    <a:pt x="20" y="60"/>
                  </a:lnTo>
                  <a:lnTo>
                    <a:pt x="20" y="60"/>
                  </a:lnTo>
                  <a:lnTo>
                    <a:pt x="20" y="58"/>
                  </a:lnTo>
                  <a:lnTo>
                    <a:pt x="20" y="58"/>
                  </a:lnTo>
                  <a:lnTo>
                    <a:pt x="20" y="58"/>
                  </a:lnTo>
                  <a:lnTo>
                    <a:pt x="20" y="58"/>
                  </a:lnTo>
                  <a:lnTo>
                    <a:pt x="16" y="54"/>
                  </a:lnTo>
                  <a:lnTo>
                    <a:pt x="16" y="54"/>
                  </a:lnTo>
                  <a:lnTo>
                    <a:pt x="16" y="54"/>
                  </a:lnTo>
                  <a:lnTo>
                    <a:pt x="16" y="54"/>
                  </a:lnTo>
                  <a:lnTo>
                    <a:pt x="16" y="54"/>
                  </a:lnTo>
                  <a:lnTo>
                    <a:pt x="16" y="54"/>
                  </a:lnTo>
                  <a:lnTo>
                    <a:pt x="16" y="54"/>
                  </a:lnTo>
                  <a:lnTo>
                    <a:pt x="16" y="50"/>
                  </a:lnTo>
                  <a:lnTo>
                    <a:pt x="16" y="50"/>
                  </a:lnTo>
                  <a:lnTo>
                    <a:pt x="12" y="50"/>
                  </a:lnTo>
                  <a:lnTo>
                    <a:pt x="12" y="50"/>
                  </a:lnTo>
                  <a:lnTo>
                    <a:pt x="12" y="50"/>
                  </a:lnTo>
                  <a:lnTo>
                    <a:pt x="12" y="46"/>
                  </a:lnTo>
                  <a:lnTo>
                    <a:pt x="8" y="46"/>
                  </a:lnTo>
                  <a:lnTo>
                    <a:pt x="8" y="46"/>
                  </a:lnTo>
                  <a:lnTo>
                    <a:pt x="8" y="46"/>
                  </a:lnTo>
                  <a:lnTo>
                    <a:pt x="8" y="46"/>
                  </a:lnTo>
                  <a:lnTo>
                    <a:pt x="4" y="42"/>
                  </a:lnTo>
                  <a:lnTo>
                    <a:pt x="4" y="42"/>
                  </a:lnTo>
                  <a:lnTo>
                    <a:pt x="4" y="38"/>
                  </a:lnTo>
                  <a:lnTo>
                    <a:pt x="0" y="38"/>
                  </a:lnTo>
                  <a:lnTo>
                    <a:pt x="0" y="38"/>
                  </a:lnTo>
                  <a:lnTo>
                    <a:pt x="0" y="38"/>
                  </a:lnTo>
                  <a:lnTo>
                    <a:pt x="4" y="34"/>
                  </a:lnTo>
                  <a:lnTo>
                    <a:pt x="4" y="34"/>
                  </a:lnTo>
                  <a:lnTo>
                    <a:pt x="4" y="38"/>
                  </a:lnTo>
                  <a:lnTo>
                    <a:pt x="4" y="38"/>
                  </a:lnTo>
                  <a:lnTo>
                    <a:pt x="4" y="38"/>
                  </a:lnTo>
                  <a:lnTo>
                    <a:pt x="4" y="38"/>
                  </a:lnTo>
                  <a:lnTo>
                    <a:pt x="4" y="38"/>
                  </a:lnTo>
                  <a:lnTo>
                    <a:pt x="4" y="38"/>
                  </a:lnTo>
                  <a:lnTo>
                    <a:pt x="4" y="38"/>
                  </a:lnTo>
                  <a:lnTo>
                    <a:pt x="8" y="38"/>
                  </a:lnTo>
                  <a:lnTo>
                    <a:pt x="8" y="38"/>
                  </a:lnTo>
                  <a:lnTo>
                    <a:pt x="8" y="38"/>
                  </a:lnTo>
                  <a:lnTo>
                    <a:pt x="8" y="38"/>
                  </a:lnTo>
                  <a:lnTo>
                    <a:pt x="8" y="38"/>
                  </a:lnTo>
                  <a:lnTo>
                    <a:pt x="12" y="38"/>
                  </a:lnTo>
                  <a:lnTo>
                    <a:pt x="12" y="38"/>
                  </a:lnTo>
                  <a:lnTo>
                    <a:pt x="12" y="38"/>
                  </a:lnTo>
                  <a:lnTo>
                    <a:pt x="12" y="34"/>
                  </a:lnTo>
                  <a:lnTo>
                    <a:pt x="12" y="34"/>
                  </a:lnTo>
                  <a:lnTo>
                    <a:pt x="12" y="34"/>
                  </a:lnTo>
                  <a:lnTo>
                    <a:pt x="12" y="34"/>
                  </a:lnTo>
                  <a:lnTo>
                    <a:pt x="12" y="30"/>
                  </a:lnTo>
                  <a:lnTo>
                    <a:pt x="16" y="30"/>
                  </a:lnTo>
                  <a:lnTo>
                    <a:pt x="16" y="30"/>
                  </a:lnTo>
                  <a:lnTo>
                    <a:pt x="16" y="30"/>
                  </a:lnTo>
                  <a:lnTo>
                    <a:pt x="16" y="30"/>
                  </a:lnTo>
                  <a:lnTo>
                    <a:pt x="16" y="30"/>
                  </a:lnTo>
                  <a:lnTo>
                    <a:pt x="16" y="30"/>
                  </a:lnTo>
                  <a:lnTo>
                    <a:pt x="16" y="30"/>
                  </a:lnTo>
                  <a:lnTo>
                    <a:pt x="16" y="30"/>
                  </a:lnTo>
                  <a:lnTo>
                    <a:pt x="16" y="28"/>
                  </a:lnTo>
                  <a:lnTo>
                    <a:pt x="16" y="24"/>
                  </a:lnTo>
                  <a:lnTo>
                    <a:pt x="16" y="24"/>
                  </a:lnTo>
                  <a:lnTo>
                    <a:pt x="16" y="24"/>
                  </a:lnTo>
                  <a:lnTo>
                    <a:pt x="16" y="24"/>
                  </a:lnTo>
                  <a:lnTo>
                    <a:pt x="20" y="24"/>
                  </a:lnTo>
                  <a:lnTo>
                    <a:pt x="20" y="24"/>
                  </a:lnTo>
                  <a:lnTo>
                    <a:pt x="20" y="24"/>
                  </a:lnTo>
                  <a:lnTo>
                    <a:pt x="22" y="20"/>
                  </a:lnTo>
                  <a:lnTo>
                    <a:pt x="22" y="20"/>
                  </a:lnTo>
                  <a:lnTo>
                    <a:pt x="22" y="20"/>
                  </a:lnTo>
                  <a:lnTo>
                    <a:pt x="26" y="20"/>
                  </a:lnTo>
                  <a:lnTo>
                    <a:pt x="26" y="20"/>
                  </a:lnTo>
                  <a:lnTo>
                    <a:pt x="26" y="20"/>
                  </a:lnTo>
                  <a:lnTo>
                    <a:pt x="26" y="20"/>
                  </a:lnTo>
                  <a:lnTo>
                    <a:pt x="26" y="24"/>
                  </a:lnTo>
                  <a:lnTo>
                    <a:pt x="26" y="24"/>
                  </a:lnTo>
                  <a:lnTo>
                    <a:pt x="30" y="24"/>
                  </a:lnTo>
                  <a:lnTo>
                    <a:pt x="30" y="24"/>
                  </a:lnTo>
                  <a:lnTo>
                    <a:pt x="30" y="24"/>
                  </a:lnTo>
                  <a:lnTo>
                    <a:pt x="30" y="24"/>
                  </a:lnTo>
                  <a:lnTo>
                    <a:pt x="30" y="20"/>
                  </a:lnTo>
                  <a:lnTo>
                    <a:pt x="30" y="20"/>
                  </a:lnTo>
                  <a:lnTo>
                    <a:pt x="30" y="20"/>
                  </a:lnTo>
                  <a:lnTo>
                    <a:pt x="34" y="16"/>
                  </a:lnTo>
                  <a:lnTo>
                    <a:pt x="34" y="16"/>
                  </a:lnTo>
                  <a:lnTo>
                    <a:pt x="34" y="16"/>
                  </a:lnTo>
                  <a:lnTo>
                    <a:pt x="34" y="16"/>
                  </a:lnTo>
                  <a:lnTo>
                    <a:pt x="34" y="16"/>
                  </a:lnTo>
                  <a:lnTo>
                    <a:pt x="34" y="16"/>
                  </a:lnTo>
                  <a:lnTo>
                    <a:pt x="34" y="16"/>
                  </a:lnTo>
                  <a:lnTo>
                    <a:pt x="34" y="16"/>
                  </a:lnTo>
                  <a:lnTo>
                    <a:pt x="38" y="16"/>
                  </a:lnTo>
                  <a:lnTo>
                    <a:pt x="38" y="16"/>
                  </a:lnTo>
                  <a:lnTo>
                    <a:pt x="38" y="12"/>
                  </a:lnTo>
                  <a:lnTo>
                    <a:pt x="38" y="12"/>
                  </a:lnTo>
                  <a:lnTo>
                    <a:pt x="38" y="12"/>
                  </a:lnTo>
                  <a:lnTo>
                    <a:pt x="38" y="12"/>
                  </a:lnTo>
                  <a:lnTo>
                    <a:pt x="38" y="12"/>
                  </a:lnTo>
                  <a:lnTo>
                    <a:pt x="38" y="12"/>
                  </a:lnTo>
                  <a:lnTo>
                    <a:pt x="38" y="8"/>
                  </a:lnTo>
                  <a:lnTo>
                    <a:pt x="38" y="8"/>
                  </a:lnTo>
                  <a:lnTo>
                    <a:pt x="38" y="8"/>
                  </a:lnTo>
                  <a:lnTo>
                    <a:pt x="38" y="8"/>
                  </a:lnTo>
                  <a:lnTo>
                    <a:pt x="38" y="8"/>
                  </a:lnTo>
                  <a:lnTo>
                    <a:pt x="38" y="8"/>
                  </a:lnTo>
                  <a:lnTo>
                    <a:pt x="42" y="4"/>
                  </a:lnTo>
                  <a:lnTo>
                    <a:pt x="42" y="4"/>
                  </a:lnTo>
                  <a:lnTo>
                    <a:pt x="42" y="4"/>
                  </a:lnTo>
                  <a:lnTo>
                    <a:pt x="46" y="8"/>
                  </a:lnTo>
                  <a:lnTo>
                    <a:pt x="46" y="8"/>
                  </a:lnTo>
                  <a:lnTo>
                    <a:pt x="48" y="8"/>
                  </a:lnTo>
                  <a:lnTo>
                    <a:pt x="48" y="8"/>
                  </a:lnTo>
                  <a:lnTo>
                    <a:pt x="52" y="8"/>
                  </a:lnTo>
                  <a:lnTo>
                    <a:pt x="52" y="8"/>
                  </a:lnTo>
                  <a:lnTo>
                    <a:pt x="52" y="8"/>
                  </a:lnTo>
                  <a:lnTo>
                    <a:pt x="56" y="4"/>
                  </a:lnTo>
                  <a:lnTo>
                    <a:pt x="56" y="4"/>
                  </a:lnTo>
                  <a:lnTo>
                    <a:pt x="60" y="4"/>
                  </a:lnTo>
                  <a:lnTo>
                    <a:pt x="60" y="4"/>
                  </a:lnTo>
                  <a:lnTo>
                    <a:pt x="60" y="0"/>
                  </a:lnTo>
                  <a:lnTo>
                    <a:pt x="64" y="0"/>
                  </a:lnTo>
                  <a:lnTo>
                    <a:pt x="64" y="0"/>
                  </a:lnTo>
                  <a:lnTo>
                    <a:pt x="64" y="0"/>
                  </a:lnTo>
                  <a:lnTo>
                    <a:pt x="64" y="0"/>
                  </a:lnTo>
                  <a:lnTo>
                    <a:pt x="64" y="0"/>
                  </a:lnTo>
                  <a:lnTo>
                    <a:pt x="68" y="0"/>
                  </a:lnTo>
                  <a:lnTo>
                    <a:pt x="68" y="0"/>
                  </a:lnTo>
                  <a:lnTo>
                    <a:pt x="68"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74" name="Freeform 81">
              <a:extLst>
                <a:ext uri="{FF2B5EF4-FFF2-40B4-BE49-F238E27FC236}">
                  <a16:creationId xmlns:a16="http://schemas.microsoft.com/office/drawing/2014/main" id="{832E19C4-B7BE-12DD-6393-FAB6851A769D}"/>
                </a:ext>
              </a:extLst>
            </p:cNvPr>
            <p:cNvSpPr>
              <a:spLocks noEditPoints="1"/>
            </p:cNvSpPr>
            <p:nvPr/>
          </p:nvSpPr>
          <p:spPr bwMode="auto">
            <a:xfrm>
              <a:off x="2530475" y="4295843"/>
              <a:ext cx="130175" cy="66675"/>
            </a:xfrm>
            <a:custGeom>
              <a:avLst/>
              <a:gdLst>
                <a:gd name="T0" fmla="*/ 38 w 82"/>
                <a:gd name="T1" fmla="*/ 22 h 42"/>
                <a:gd name="T2" fmla="*/ 38 w 82"/>
                <a:gd name="T3" fmla="*/ 30 h 42"/>
                <a:gd name="T4" fmla="*/ 40 w 82"/>
                <a:gd name="T5" fmla="*/ 34 h 42"/>
                <a:gd name="T6" fmla="*/ 40 w 82"/>
                <a:gd name="T7" fmla="*/ 38 h 42"/>
                <a:gd name="T8" fmla="*/ 34 w 82"/>
                <a:gd name="T9" fmla="*/ 42 h 42"/>
                <a:gd name="T10" fmla="*/ 30 w 82"/>
                <a:gd name="T11" fmla="*/ 42 h 42"/>
                <a:gd name="T12" fmla="*/ 30 w 82"/>
                <a:gd name="T13" fmla="*/ 34 h 42"/>
                <a:gd name="T14" fmla="*/ 26 w 82"/>
                <a:gd name="T15" fmla="*/ 30 h 42"/>
                <a:gd name="T16" fmla="*/ 22 w 82"/>
                <a:gd name="T17" fmla="*/ 34 h 42"/>
                <a:gd name="T18" fmla="*/ 18 w 82"/>
                <a:gd name="T19" fmla="*/ 30 h 42"/>
                <a:gd name="T20" fmla="*/ 18 w 82"/>
                <a:gd name="T21" fmla="*/ 26 h 42"/>
                <a:gd name="T22" fmla="*/ 10 w 82"/>
                <a:gd name="T23" fmla="*/ 26 h 42"/>
                <a:gd name="T24" fmla="*/ 8 w 82"/>
                <a:gd name="T25" fmla="*/ 26 h 42"/>
                <a:gd name="T26" fmla="*/ 4 w 82"/>
                <a:gd name="T27" fmla="*/ 22 h 42"/>
                <a:gd name="T28" fmla="*/ 4 w 82"/>
                <a:gd name="T29" fmla="*/ 30 h 42"/>
                <a:gd name="T30" fmla="*/ 0 w 82"/>
                <a:gd name="T31" fmla="*/ 26 h 42"/>
                <a:gd name="T32" fmla="*/ 4 w 82"/>
                <a:gd name="T33" fmla="*/ 22 h 42"/>
                <a:gd name="T34" fmla="*/ 0 w 82"/>
                <a:gd name="T35" fmla="*/ 16 h 42"/>
                <a:gd name="T36" fmla="*/ 0 w 82"/>
                <a:gd name="T37" fmla="*/ 12 h 42"/>
                <a:gd name="T38" fmla="*/ 4 w 82"/>
                <a:gd name="T39" fmla="*/ 0 h 42"/>
                <a:gd name="T40" fmla="*/ 8 w 82"/>
                <a:gd name="T41" fmla="*/ 4 h 42"/>
                <a:gd name="T42" fmla="*/ 10 w 82"/>
                <a:gd name="T43" fmla="*/ 12 h 42"/>
                <a:gd name="T44" fmla="*/ 14 w 82"/>
                <a:gd name="T45" fmla="*/ 12 h 42"/>
                <a:gd name="T46" fmla="*/ 18 w 82"/>
                <a:gd name="T47" fmla="*/ 16 h 42"/>
                <a:gd name="T48" fmla="*/ 26 w 82"/>
                <a:gd name="T49" fmla="*/ 16 h 42"/>
                <a:gd name="T50" fmla="*/ 30 w 82"/>
                <a:gd name="T51" fmla="*/ 16 h 42"/>
                <a:gd name="T52" fmla="*/ 38 w 82"/>
                <a:gd name="T53" fmla="*/ 12 h 42"/>
                <a:gd name="T54" fmla="*/ 40 w 82"/>
                <a:gd name="T55" fmla="*/ 8 h 42"/>
                <a:gd name="T56" fmla="*/ 48 w 82"/>
                <a:gd name="T57" fmla="*/ 4 h 42"/>
                <a:gd name="T58" fmla="*/ 56 w 82"/>
                <a:gd name="T59" fmla="*/ 4 h 42"/>
                <a:gd name="T60" fmla="*/ 56 w 82"/>
                <a:gd name="T61" fmla="*/ 4 h 42"/>
                <a:gd name="T62" fmla="*/ 64 w 82"/>
                <a:gd name="T63" fmla="*/ 4 h 42"/>
                <a:gd name="T64" fmla="*/ 70 w 82"/>
                <a:gd name="T65" fmla="*/ 12 h 42"/>
                <a:gd name="T66" fmla="*/ 78 w 82"/>
                <a:gd name="T67" fmla="*/ 16 h 42"/>
                <a:gd name="T68" fmla="*/ 78 w 82"/>
                <a:gd name="T69" fmla="*/ 18 h 42"/>
                <a:gd name="T70" fmla="*/ 78 w 82"/>
                <a:gd name="T71" fmla="*/ 22 h 42"/>
                <a:gd name="T72" fmla="*/ 82 w 82"/>
                <a:gd name="T73" fmla="*/ 26 h 42"/>
                <a:gd name="T74" fmla="*/ 82 w 82"/>
                <a:gd name="T75" fmla="*/ 34 h 42"/>
                <a:gd name="T76" fmla="*/ 74 w 82"/>
                <a:gd name="T77" fmla="*/ 34 h 42"/>
                <a:gd name="T78" fmla="*/ 74 w 82"/>
                <a:gd name="T79" fmla="*/ 38 h 42"/>
                <a:gd name="T80" fmla="*/ 68 w 82"/>
                <a:gd name="T81" fmla="*/ 38 h 42"/>
                <a:gd name="T82" fmla="*/ 68 w 82"/>
                <a:gd name="T83" fmla="*/ 30 h 42"/>
                <a:gd name="T84" fmla="*/ 68 w 82"/>
                <a:gd name="T85" fmla="*/ 30 h 42"/>
                <a:gd name="T86" fmla="*/ 68 w 82"/>
                <a:gd name="T87" fmla="*/ 26 h 42"/>
                <a:gd name="T88" fmla="*/ 70 w 82"/>
                <a:gd name="T89" fmla="*/ 26 h 42"/>
                <a:gd name="T90" fmla="*/ 74 w 82"/>
                <a:gd name="T91" fmla="*/ 26 h 42"/>
                <a:gd name="T92" fmla="*/ 70 w 82"/>
                <a:gd name="T93" fmla="*/ 22 h 42"/>
                <a:gd name="T94" fmla="*/ 64 w 82"/>
                <a:gd name="T95" fmla="*/ 22 h 42"/>
                <a:gd name="T96" fmla="*/ 60 w 82"/>
                <a:gd name="T97" fmla="*/ 16 h 42"/>
                <a:gd name="T98" fmla="*/ 56 w 82"/>
                <a:gd name="T99" fmla="*/ 12 h 42"/>
                <a:gd name="T100" fmla="*/ 56 w 82"/>
                <a:gd name="T101" fmla="*/ 12 h 42"/>
                <a:gd name="T102" fmla="*/ 48 w 82"/>
                <a:gd name="T103" fmla="*/ 12 h 42"/>
                <a:gd name="T104" fmla="*/ 44 w 82"/>
                <a:gd name="T105" fmla="*/ 16 h 42"/>
                <a:gd name="T106" fmla="*/ 40 w 82"/>
                <a:gd name="T107" fmla="*/ 22 h 42"/>
                <a:gd name="T108" fmla="*/ 10 w 82"/>
                <a:gd name="T109" fmla="*/ 8 h 42"/>
                <a:gd name="T110" fmla="*/ 60 w 82"/>
                <a:gd name="T111" fmla="*/ 22 h 42"/>
                <a:gd name="T112" fmla="*/ 56 w 82"/>
                <a:gd name="T113" fmla="*/ 22 h 42"/>
                <a:gd name="T114" fmla="*/ 18 w 82"/>
                <a:gd name="T115" fmla="*/ 38 h 42"/>
                <a:gd name="T116" fmla="*/ 18 w 82"/>
                <a:gd name="T117" fmla="*/ 42 h 42"/>
                <a:gd name="T118" fmla="*/ 18 w 82"/>
                <a:gd name="T119" fmla="*/ 42 h 42"/>
                <a:gd name="T120" fmla="*/ 18 w 82"/>
                <a:gd name="T121"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 h="42">
                  <a:moveTo>
                    <a:pt x="40" y="22"/>
                  </a:moveTo>
                  <a:lnTo>
                    <a:pt x="40" y="22"/>
                  </a:lnTo>
                  <a:lnTo>
                    <a:pt x="40" y="22"/>
                  </a:lnTo>
                  <a:lnTo>
                    <a:pt x="40" y="22"/>
                  </a:lnTo>
                  <a:lnTo>
                    <a:pt x="40" y="22"/>
                  </a:lnTo>
                  <a:lnTo>
                    <a:pt x="38" y="22"/>
                  </a:lnTo>
                  <a:lnTo>
                    <a:pt x="38" y="22"/>
                  </a:lnTo>
                  <a:lnTo>
                    <a:pt x="38" y="26"/>
                  </a:lnTo>
                  <a:lnTo>
                    <a:pt x="38" y="26"/>
                  </a:lnTo>
                  <a:lnTo>
                    <a:pt x="38" y="26"/>
                  </a:lnTo>
                  <a:lnTo>
                    <a:pt x="38" y="26"/>
                  </a:lnTo>
                  <a:lnTo>
                    <a:pt x="38" y="26"/>
                  </a:lnTo>
                  <a:lnTo>
                    <a:pt x="38" y="26"/>
                  </a:lnTo>
                  <a:lnTo>
                    <a:pt x="38" y="30"/>
                  </a:lnTo>
                  <a:lnTo>
                    <a:pt x="38" y="30"/>
                  </a:lnTo>
                  <a:lnTo>
                    <a:pt x="38" y="30"/>
                  </a:lnTo>
                  <a:lnTo>
                    <a:pt x="38" y="30"/>
                  </a:lnTo>
                  <a:lnTo>
                    <a:pt x="38" y="30"/>
                  </a:lnTo>
                  <a:lnTo>
                    <a:pt x="38" y="30"/>
                  </a:lnTo>
                  <a:lnTo>
                    <a:pt x="38" y="30"/>
                  </a:lnTo>
                  <a:lnTo>
                    <a:pt x="40" y="34"/>
                  </a:lnTo>
                  <a:lnTo>
                    <a:pt x="40" y="34"/>
                  </a:lnTo>
                  <a:lnTo>
                    <a:pt x="40" y="38"/>
                  </a:lnTo>
                  <a:lnTo>
                    <a:pt x="40" y="38"/>
                  </a:lnTo>
                  <a:lnTo>
                    <a:pt x="40" y="38"/>
                  </a:lnTo>
                  <a:lnTo>
                    <a:pt x="40" y="38"/>
                  </a:lnTo>
                  <a:lnTo>
                    <a:pt x="40" y="38"/>
                  </a:lnTo>
                  <a:lnTo>
                    <a:pt x="40" y="38"/>
                  </a:lnTo>
                  <a:lnTo>
                    <a:pt x="38" y="38"/>
                  </a:lnTo>
                  <a:lnTo>
                    <a:pt x="38" y="38"/>
                  </a:lnTo>
                  <a:lnTo>
                    <a:pt x="38" y="38"/>
                  </a:lnTo>
                  <a:lnTo>
                    <a:pt x="38" y="42"/>
                  </a:lnTo>
                  <a:lnTo>
                    <a:pt x="38" y="42"/>
                  </a:lnTo>
                  <a:lnTo>
                    <a:pt x="38" y="42"/>
                  </a:lnTo>
                  <a:lnTo>
                    <a:pt x="34" y="42"/>
                  </a:lnTo>
                  <a:lnTo>
                    <a:pt x="34" y="42"/>
                  </a:lnTo>
                  <a:lnTo>
                    <a:pt x="34" y="42"/>
                  </a:lnTo>
                  <a:lnTo>
                    <a:pt x="34" y="42"/>
                  </a:lnTo>
                  <a:lnTo>
                    <a:pt x="34" y="42"/>
                  </a:lnTo>
                  <a:lnTo>
                    <a:pt x="30" y="42"/>
                  </a:lnTo>
                  <a:lnTo>
                    <a:pt x="30" y="42"/>
                  </a:lnTo>
                  <a:lnTo>
                    <a:pt x="30" y="42"/>
                  </a:lnTo>
                  <a:lnTo>
                    <a:pt x="30" y="42"/>
                  </a:lnTo>
                  <a:lnTo>
                    <a:pt x="30" y="42"/>
                  </a:lnTo>
                  <a:lnTo>
                    <a:pt x="30" y="42"/>
                  </a:lnTo>
                  <a:lnTo>
                    <a:pt x="30" y="38"/>
                  </a:lnTo>
                  <a:lnTo>
                    <a:pt x="30" y="38"/>
                  </a:lnTo>
                  <a:lnTo>
                    <a:pt x="30" y="38"/>
                  </a:lnTo>
                  <a:lnTo>
                    <a:pt x="30" y="34"/>
                  </a:lnTo>
                  <a:lnTo>
                    <a:pt x="26" y="34"/>
                  </a:lnTo>
                  <a:lnTo>
                    <a:pt x="26" y="34"/>
                  </a:lnTo>
                  <a:lnTo>
                    <a:pt x="26" y="34"/>
                  </a:lnTo>
                  <a:lnTo>
                    <a:pt x="26" y="30"/>
                  </a:lnTo>
                  <a:lnTo>
                    <a:pt x="26" y="34"/>
                  </a:lnTo>
                  <a:lnTo>
                    <a:pt x="26" y="30"/>
                  </a:lnTo>
                  <a:lnTo>
                    <a:pt x="26" y="30"/>
                  </a:lnTo>
                  <a:lnTo>
                    <a:pt x="26" y="34"/>
                  </a:lnTo>
                  <a:lnTo>
                    <a:pt x="26" y="34"/>
                  </a:lnTo>
                  <a:lnTo>
                    <a:pt x="26" y="34"/>
                  </a:lnTo>
                  <a:lnTo>
                    <a:pt x="26" y="34"/>
                  </a:lnTo>
                  <a:lnTo>
                    <a:pt x="26" y="38"/>
                  </a:lnTo>
                  <a:lnTo>
                    <a:pt x="26" y="34"/>
                  </a:lnTo>
                  <a:lnTo>
                    <a:pt x="22" y="34"/>
                  </a:lnTo>
                  <a:lnTo>
                    <a:pt x="22" y="34"/>
                  </a:lnTo>
                  <a:lnTo>
                    <a:pt x="22" y="34"/>
                  </a:lnTo>
                  <a:lnTo>
                    <a:pt x="22" y="34"/>
                  </a:lnTo>
                  <a:lnTo>
                    <a:pt x="18" y="34"/>
                  </a:lnTo>
                  <a:lnTo>
                    <a:pt x="18" y="34"/>
                  </a:lnTo>
                  <a:lnTo>
                    <a:pt x="18" y="30"/>
                  </a:lnTo>
                  <a:lnTo>
                    <a:pt x="18" y="30"/>
                  </a:lnTo>
                  <a:lnTo>
                    <a:pt x="18" y="30"/>
                  </a:lnTo>
                  <a:lnTo>
                    <a:pt x="18" y="30"/>
                  </a:lnTo>
                  <a:lnTo>
                    <a:pt x="18" y="30"/>
                  </a:lnTo>
                  <a:lnTo>
                    <a:pt x="18" y="30"/>
                  </a:lnTo>
                  <a:lnTo>
                    <a:pt x="18" y="30"/>
                  </a:lnTo>
                  <a:lnTo>
                    <a:pt x="18" y="26"/>
                  </a:lnTo>
                  <a:lnTo>
                    <a:pt x="18" y="26"/>
                  </a:lnTo>
                  <a:lnTo>
                    <a:pt x="18" y="26"/>
                  </a:lnTo>
                  <a:lnTo>
                    <a:pt x="18" y="26"/>
                  </a:lnTo>
                  <a:lnTo>
                    <a:pt x="14" y="26"/>
                  </a:lnTo>
                  <a:lnTo>
                    <a:pt x="10" y="26"/>
                  </a:lnTo>
                  <a:lnTo>
                    <a:pt x="10" y="26"/>
                  </a:lnTo>
                  <a:lnTo>
                    <a:pt x="10" y="26"/>
                  </a:lnTo>
                  <a:lnTo>
                    <a:pt x="10" y="26"/>
                  </a:lnTo>
                  <a:lnTo>
                    <a:pt x="10" y="26"/>
                  </a:lnTo>
                  <a:lnTo>
                    <a:pt x="10" y="22"/>
                  </a:lnTo>
                  <a:lnTo>
                    <a:pt x="10" y="22"/>
                  </a:lnTo>
                  <a:lnTo>
                    <a:pt x="10" y="22"/>
                  </a:lnTo>
                  <a:lnTo>
                    <a:pt x="8" y="22"/>
                  </a:lnTo>
                  <a:lnTo>
                    <a:pt x="8" y="22"/>
                  </a:lnTo>
                  <a:lnTo>
                    <a:pt x="8" y="26"/>
                  </a:lnTo>
                  <a:lnTo>
                    <a:pt x="8" y="26"/>
                  </a:lnTo>
                  <a:lnTo>
                    <a:pt x="8" y="26"/>
                  </a:lnTo>
                  <a:lnTo>
                    <a:pt x="8" y="22"/>
                  </a:lnTo>
                  <a:lnTo>
                    <a:pt x="8" y="22"/>
                  </a:lnTo>
                  <a:lnTo>
                    <a:pt x="4" y="22"/>
                  </a:lnTo>
                  <a:lnTo>
                    <a:pt x="4" y="22"/>
                  </a:lnTo>
                  <a:lnTo>
                    <a:pt x="4" y="22"/>
                  </a:lnTo>
                  <a:lnTo>
                    <a:pt x="4" y="22"/>
                  </a:lnTo>
                  <a:lnTo>
                    <a:pt x="4" y="26"/>
                  </a:lnTo>
                  <a:lnTo>
                    <a:pt x="4" y="26"/>
                  </a:lnTo>
                  <a:lnTo>
                    <a:pt x="4" y="26"/>
                  </a:lnTo>
                  <a:lnTo>
                    <a:pt x="4" y="26"/>
                  </a:lnTo>
                  <a:lnTo>
                    <a:pt x="4" y="30"/>
                  </a:lnTo>
                  <a:lnTo>
                    <a:pt x="4" y="30"/>
                  </a:lnTo>
                  <a:lnTo>
                    <a:pt x="0" y="30"/>
                  </a:lnTo>
                  <a:lnTo>
                    <a:pt x="0" y="30"/>
                  </a:lnTo>
                  <a:lnTo>
                    <a:pt x="0" y="26"/>
                  </a:lnTo>
                  <a:lnTo>
                    <a:pt x="0" y="26"/>
                  </a:lnTo>
                  <a:lnTo>
                    <a:pt x="0" y="26"/>
                  </a:lnTo>
                  <a:lnTo>
                    <a:pt x="0" y="26"/>
                  </a:lnTo>
                  <a:lnTo>
                    <a:pt x="0" y="26"/>
                  </a:lnTo>
                  <a:lnTo>
                    <a:pt x="0" y="22"/>
                  </a:lnTo>
                  <a:lnTo>
                    <a:pt x="0" y="22"/>
                  </a:lnTo>
                  <a:lnTo>
                    <a:pt x="0" y="22"/>
                  </a:lnTo>
                  <a:lnTo>
                    <a:pt x="0" y="22"/>
                  </a:lnTo>
                  <a:lnTo>
                    <a:pt x="0" y="22"/>
                  </a:lnTo>
                  <a:lnTo>
                    <a:pt x="0" y="22"/>
                  </a:lnTo>
                  <a:lnTo>
                    <a:pt x="4" y="22"/>
                  </a:lnTo>
                  <a:lnTo>
                    <a:pt x="4" y="18"/>
                  </a:lnTo>
                  <a:lnTo>
                    <a:pt x="4" y="18"/>
                  </a:lnTo>
                  <a:lnTo>
                    <a:pt x="0" y="18"/>
                  </a:lnTo>
                  <a:lnTo>
                    <a:pt x="0" y="18"/>
                  </a:lnTo>
                  <a:lnTo>
                    <a:pt x="0" y="16"/>
                  </a:lnTo>
                  <a:lnTo>
                    <a:pt x="0" y="16"/>
                  </a:lnTo>
                  <a:lnTo>
                    <a:pt x="0" y="16"/>
                  </a:lnTo>
                  <a:lnTo>
                    <a:pt x="4" y="16"/>
                  </a:lnTo>
                  <a:lnTo>
                    <a:pt x="4" y="16"/>
                  </a:lnTo>
                  <a:lnTo>
                    <a:pt x="4" y="16"/>
                  </a:lnTo>
                  <a:lnTo>
                    <a:pt x="4" y="16"/>
                  </a:lnTo>
                  <a:lnTo>
                    <a:pt x="4" y="16"/>
                  </a:lnTo>
                  <a:lnTo>
                    <a:pt x="4" y="12"/>
                  </a:lnTo>
                  <a:lnTo>
                    <a:pt x="0" y="12"/>
                  </a:lnTo>
                  <a:lnTo>
                    <a:pt x="0" y="12"/>
                  </a:lnTo>
                  <a:lnTo>
                    <a:pt x="0" y="8"/>
                  </a:lnTo>
                  <a:lnTo>
                    <a:pt x="0" y="4"/>
                  </a:lnTo>
                  <a:lnTo>
                    <a:pt x="4" y="0"/>
                  </a:lnTo>
                  <a:lnTo>
                    <a:pt x="4" y="0"/>
                  </a:lnTo>
                  <a:lnTo>
                    <a:pt x="4" y="0"/>
                  </a:lnTo>
                  <a:lnTo>
                    <a:pt x="4" y="0"/>
                  </a:lnTo>
                  <a:lnTo>
                    <a:pt x="4" y="4"/>
                  </a:lnTo>
                  <a:lnTo>
                    <a:pt x="4" y="4"/>
                  </a:lnTo>
                  <a:lnTo>
                    <a:pt x="4" y="4"/>
                  </a:lnTo>
                  <a:lnTo>
                    <a:pt x="8" y="4"/>
                  </a:lnTo>
                  <a:lnTo>
                    <a:pt x="8" y="4"/>
                  </a:lnTo>
                  <a:lnTo>
                    <a:pt x="8" y="4"/>
                  </a:lnTo>
                  <a:lnTo>
                    <a:pt x="8" y="4"/>
                  </a:lnTo>
                  <a:lnTo>
                    <a:pt x="8" y="4"/>
                  </a:lnTo>
                  <a:lnTo>
                    <a:pt x="8" y="4"/>
                  </a:lnTo>
                  <a:lnTo>
                    <a:pt x="8" y="8"/>
                  </a:lnTo>
                  <a:lnTo>
                    <a:pt x="8" y="8"/>
                  </a:lnTo>
                  <a:lnTo>
                    <a:pt x="10" y="8"/>
                  </a:lnTo>
                  <a:lnTo>
                    <a:pt x="10" y="12"/>
                  </a:lnTo>
                  <a:lnTo>
                    <a:pt x="10" y="12"/>
                  </a:lnTo>
                  <a:lnTo>
                    <a:pt x="10" y="12"/>
                  </a:lnTo>
                  <a:lnTo>
                    <a:pt x="14" y="16"/>
                  </a:lnTo>
                  <a:lnTo>
                    <a:pt x="14" y="12"/>
                  </a:lnTo>
                  <a:lnTo>
                    <a:pt x="18" y="12"/>
                  </a:lnTo>
                  <a:lnTo>
                    <a:pt x="18" y="12"/>
                  </a:lnTo>
                  <a:lnTo>
                    <a:pt x="14" y="12"/>
                  </a:lnTo>
                  <a:lnTo>
                    <a:pt x="14" y="12"/>
                  </a:lnTo>
                  <a:lnTo>
                    <a:pt x="14" y="8"/>
                  </a:lnTo>
                  <a:lnTo>
                    <a:pt x="14" y="8"/>
                  </a:lnTo>
                  <a:lnTo>
                    <a:pt x="14" y="8"/>
                  </a:lnTo>
                  <a:lnTo>
                    <a:pt x="18" y="12"/>
                  </a:lnTo>
                  <a:lnTo>
                    <a:pt x="18" y="12"/>
                  </a:lnTo>
                  <a:lnTo>
                    <a:pt x="18" y="12"/>
                  </a:lnTo>
                  <a:lnTo>
                    <a:pt x="18" y="16"/>
                  </a:lnTo>
                  <a:lnTo>
                    <a:pt x="18" y="16"/>
                  </a:lnTo>
                  <a:lnTo>
                    <a:pt x="18" y="16"/>
                  </a:lnTo>
                  <a:lnTo>
                    <a:pt x="22" y="16"/>
                  </a:lnTo>
                  <a:lnTo>
                    <a:pt x="26" y="16"/>
                  </a:lnTo>
                  <a:lnTo>
                    <a:pt x="26" y="16"/>
                  </a:lnTo>
                  <a:lnTo>
                    <a:pt x="26" y="16"/>
                  </a:lnTo>
                  <a:lnTo>
                    <a:pt x="26" y="16"/>
                  </a:lnTo>
                  <a:lnTo>
                    <a:pt x="26" y="16"/>
                  </a:lnTo>
                  <a:lnTo>
                    <a:pt x="30" y="16"/>
                  </a:lnTo>
                  <a:lnTo>
                    <a:pt x="30" y="16"/>
                  </a:lnTo>
                  <a:lnTo>
                    <a:pt x="30" y="16"/>
                  </a:lnTo>
                  <a:lnTo>
                    <a:pt x="30" y="16"/>
                  </a:lnTo>
                  <a:lnTo>
                    <a:pt x="30" y="16"/>
                  </a:lnTo>
                  <a:lnTo>
                    <a:pt x="30" y="16"/>
                  </a:lnTo>
                  <a:lnTo>
                    <a:pt x="30" y="16"/>
                  </a:lnTo>
                  <a:lnTo>
                    <a:pt x="30" y="12"/>
                  </a:lnTo>
                  <a:lnTo>
                    <a:pt x="34" y="12"/>
                  </a:lnTo>
                  <a:lnTo>
                    <a:pt x="34" y="12"/>
                  </a:lnTo>
                  <a:lnTo>
                    <a:pt x="34" y="12"/>
                  </a:lnTo>
                  <a:lnTo>
                    <a:pt x="34" y="12"/>
                  </a:lnTo>
                  <a:lnTo>
                    <a:pt x="38" y="12"/>
                  </a:lnTo>
                  <a:lnTo>
                    <a:pt x="38" y="8"/>
                  </a:lnTo>
                  <a:lnTo>
                    <a:pt x="38" y="8"/>
                  </a:lnTo>
                  <a:lnTo>
                    <a:pt x="40" y="8"/>
                  </a:lnTo>
                  <a:lnTo>
                    <a:pt x="40" y="8"/>
                  </a:lnTo>
                  <a:lnTo>
                    <a:pt x="40" y="8"/>
                  </a:lnTo>
                  <a:lnTo>
                    <a:pt x="40" y="8"/>
                  </a:lnTo>
                  <a:lnTo>
                    <a:pt x="40" y="8"/>
                  </a:lnTo>
                  <a:lnTo>
                    <a:pt x="40" y="8"/>
                  </a:lnTo>
                  <a:lnTo>
                    <a:pt x="44" y="8"/>
                  </a:lnTo>
                  <a:lnTo>
                    <a:pt x="44" y="8"/>
                  </a:lnTo>
                  <a:lnTo>
                    <a:pt x="44" y="4"/>
                  </a:lnTo>
                  <a:lnTo>
                    <a:pt x="44" y="4"/>
                  </a:lnTo>
                  <a:lnTo>
                    <a:pt x="48" y="4"/>
                  </a:lnTo>
                  <a:lnTo>
                    <a:pt x="48" y="4"/>
                  </a:lnTo>
                  <a:lnTo>
                    <a:pt x="48" y="0"/>
                  </a:lnTo>
                  <a:lnTo>
                    <a:pt x="48" y="0"/>
                  </a:lnTo>
                  <a:lnTo>
                    <a:pt x="48" y="0"/>
                  </a:lnTo>
                  <a:lnTo>
                    <a:pt x="48" y="4"/>
                  </a:lnTo>
                  <a:lnTo>
                    <a:pt x="52" y="4"/>
                  </a:lnTo>
                  <a:lnTo>
                    <a:pt x="56" y="4"/>
                  </a:lnTo>
                  <a:lnTo>
                    <a:pt x="56" y="4"/>
                  </a:lnTo>
                  <a:lnTo>
                    <a:pt x="56" y="4"/>
                  </a:lnTo>
                  <a:lnTo>
                    <a:pt x="56" y="4"/>
                  </a:lnTo>
                  <a:lnTo>
                    <a:pt x="56" y="4"/>
                  </a:lnTo>
                  <a:lnTo>
                    <a:pt x="56" y="4"/>
                  </a:lnTo>
                  <a:lnTo>
                    <a:pt x="56" y="4"/>
                  </a:lnTo>
                  <a:lnTo>
                    <a:pt x="56" y="4"/>
                  </a:lnTo>
                  <a:lnTo>
                    <a:pt x="56" y="4"/>
                  </a:lnTo>
                  <a:lnTo>
                    <a:pt x="56" y="4"/>
                  </a:lnTo>
                  <a:lnTo>
                    <a:pt x="56" y="4"/>
                  </a:lnTo>
                  <a:lnTo>
                    <a:pt x="56" y="4"/>
                  </a:lnTo>
                  <a:lnTo>
                    <a:pt x="60" y="4"/>
                  </a:lnTo>
                  <a:lnTo>
                    <a:pt x="64" y="4"/>
                  </a:lnTo>
                  <a:lnTo>
                    <a:pt x="64" y="4"/>
                  </a:lnTo>
                  <a:lnTo>
                    <a:pt x="64" y="4"/>
                  </a:lnTo>
                  <a:lnTo>
                    <a:pt x="64" y="8"/>
                  </a:lnTo>
                  <a:lnTo>
                    <a:pt x="68" y="8"/>
                  </a:lnTo>
                  <a:lnTo>
                    <a:pt x="68" y="8"/>
                  </a:lnTo>
                  <a:lnTo>
                    <a:pt x="68" y="8"/>
                  </a:lnTo>
                  <a:lnTo>
                    <a:pt x="70" y="8"/>
                  </a:lnTo>
                  <a:lnTo>
                    <a:pt x="70" y="12"/>
                  </a:lnTo>
                  <a:lnTo>
                    <a:pt x="70" y="12"/>
                  </a:lnTo>
                  <a:lnTo>
                    <a:pt x="74" y="12"/>
                  </a:lnTo>
                  <a:lnTo>
                    <a:pt x="74" y="12"/>
                  </a:lnTo>
                  <a:lnTo>
                    <a:pt x="74" y="12"/>
                  </a:lnTo>
                  <a:lnTo>
                    <a:pt x="74" y="12"/>
                  </a:lnTo>
                  <a:lnTo>
                    <a:pt x="74" y="16"/>
                  </a:lnTo>
                  <a:lnTo>
                    <a:pt x="74" y="16"/>
                  </a:lnTo>
                  <a:lnTo>
                    <a:pt x="78" y="16"/>
                  </a:lnTo>
                  <a:lnTo>
                    <a:pt x="78" y="18"/>
                  </a:lnTo>
                  <a:lnTo>
                    <a:pt x="78" y="18"/>
                  </a:lnTo>
                  <a:lnTo>
                    <a:pt x="78" y="18"/>
                  </a:lnTo>
                  <a:lnTo>
                    <a:pt x="78" y="18"/>
                  </a:lnTo>
                  <a:lnTo>
                    <a:pt x="78" y="18"/>
                  </a:lnTo>
                  <a:lnTo>
                    <a:pt x="78" y="18"/>
                  </a:lnTo>
                  <a:lnTo>
                    <a:pt x="78" y="18"/>
                  </a:lnTo>
                  <a:lnTo>
                    <a:pt x="78" y="18"/>
                  </a:lnTo>
                  <a:lnTo>
                    <a:pt x="78" y="18"/>
                  </a:lnTo>
                  <a:lnTo>
                    <a:pt x="78" y="18"/>
                  </a:lnTo>
                  <a:lnTo>
                    <a:pt x="78" y="22"/>
                  </a:lnTo>
                  <a:lnTo>
                    <a:pt x="78" y="22"/>
                  </a:lnTo>
                  <a:lnTo>
                    <a:pt x="78" y="22"/>
                  </a:lnTo>
                  <a:lnTo>
                    <a:pt x="78" y="22"/>
                  </a:lnTo>
                  <a:lnTo>
                    <a:pt x="78" y="22"/>
                  </a:lnTo>
                  <a:lnTo>
                    <a:pt x="78" y="22"/>
                  </a:lnTo>
                  <a:lnTo>
                    <a:pt x="78" y="22"/>
                  </a:lnTo>
                  <a:lnTo>
                    <a:pt x="78" y="26"/>
                  </a:lnTo>
                  <a:lnTo>
                    <a:pt x="82" y="26"/>
                  </a:lnTo>
                  <a:lnTo>
                    <a:pt x="82" y="26"/>
                  </a:lnTo>
                  <a:lnTo>
                    <a:pt x="82" y="26"/>
                  </a:lnTo>
                  <a:lnTo>
                    <a:pt x="82" y="26"/>
                  </a:lnTo>
                  <a:lnTo>
                    <a:pt x="82" y="30"/>
                  </a:lnTo>
                  <a:lnTo>
                    <a:pt x="82" y="30"/>
                  </a:lnTo>
                  <a:lnTo>
                    <a:pt x="82" y="30"/>
                  </a:lnTo>
                  <a:lnTo>
                    <a:pt x="82" y="30"/>
                  </a:lnTo>
                  <a:lnTo>
                    <a:pt x="78" y="34"/>
                  </a:lnTo>
                  <a:lnTo>
                    <a:pt x="82" y="34"/>
                  </a:lnTo>
                  <a:lnTo>
                    <a:pt x="82" y="34"/>
                  </a:lnTo>
                  <a:lnTo>
                    <a:pt x="78" y="38"/>
                  </a:lnTo>
                  <a:lnTo>
                    <a:pt x="78" y="38"/>
                  </a:lnTo>
                  <a:lnTo>
                    <a:pt x="74" y="38"/>
                  </a:lnTo>
                  <a:lnTo>
                    <a:pt x="74" y="38"/>
                  </a:lnTo>
                  <a:lnTo>
                    <a:pt x="74" y="34"/>
                  </a:lnTo>
                  <a:lnTo>
                    <a:pt x="74" y="34"/>
                  </a:lnTo>
                  <a:lnTo>
                    <a:pt x="74" y="34"/>
                  </a:lnTo>
                  <a:lnTo>
                    <a:pt x="74" y="34"/>
                  </a:lnTo>
                  <a:lnTo>
                    <a:pt x="74" y="34"/>
                  </a:lnTo>
                  <a:lnTo>
                    <a:pt x="74" y="38"/>
                  </a:lnTo>
                  <a:lnTo>
                    <a:pt x="74" y="38"/>
                  </a:lnTo>
                  <a:lnTo>
                    <a:pt x="74" y="38"/>
                  </a:lnTo>
                  <a:lnTo>
                    <a:pt x="74" y="38"/>
                  </a:lnTo>
                  <a:lnTo>
                    <a:pt x="74" y="38"/>
                  </a:lnTo>
                  <a:lnTo>
                    <a:pt x="74" y="38"/>
                  </a:lnTo>
                  <a:lnTo>
                    <a:pt x="74" y="38"/>
                  </a:lnTo>
                  <a:lnTo>
                    <a:pt x="70" y="42"/>
                  </a:lnTo>
                  <a:lnTo>
                    <a:pt x="70" y="42"/>
                  </a:lnTo>
                  <a:lnTo>
                    <a:pt x="70" y="42"/>
                  </a:lnTo>
                  <a:lnTo>
                    <a:pt x="68" y="38"/>
                  </a:lnTo>
                  <a:lnTo>
                    <a:pt x="68" y="38"/>
                  </a:lnTo>
                  <a:lnTo>
                    <a:pt x="68" y="38"/>
                  </a:lnTo>
                  <a:lnTo>
                    <a:pt x="68" y="34"/>
                  </a:lnTo>
                  <a:lnTo>
                    <a:pt x="68" y="34"/>
                  </a:lnTo>
                  <a:lnTo>
                    <a:pt x="68" y="34"/>
                  </a:lnTo>
                  <a:lnTo>
                    <a:pt x="68" y="30"/>
                  </a:lnTo>
                  <a:lnTo>
                    <a:pt x="68" y="30"/>
                  </a:lnTo>
                  <a:lnTo>
                    <a:pt x="68" y="30"/>
                  </a:lnTo>
                  <a:lnTo>
                    <a:pt x="64" y="30"/>
                  </a:lnTo>
                  <a:lnTo>
                    <a:pt x="64" y="30"/>
                  </a:lnTo>
                  <a:lnTo>
                    <a:pt x="64" y="26"/>
                  </a:lnTo>
                  <a:lnTo>
                    <a:pt x="64" y="26"/>
                  </a:lnTo>
                  <a:lnTo>
                    <a:pt x="64" y="26"/>
                  </a:lnTo>
                  <a:lnTo>
                    <a:pt x="68" y="30"/>
                  </a:lnTo>
                  <a:lnTo>
                    <a:pt x="68" y="30"/>
                  </a:lnTo>
                  <a:lnTo>
                    <a:pt x="68" y="26"/>
                  </a:lnTo>
                  <a:lnTo>
                    <a:pt x="68" y="26"/>
                  </a:lnTo>
                  <a:lnTo>
                    <a:pt x="68" y="26"/>
                  </a:lnTo>
                  <a:lnTo>
                    <a:pt x="68" y="26"/>
                  </a:lnTo>
                  <a:lnTo>
                    <a:pt x="68" y="26"/>
                  </a:lnTo>
                  <a:lnTo>
                    <a:pt x="68" y="26"/>
                  </a:lnTo>
                  <a:lnTo>
                    <a:pt x="68" y="26"/>
                  </a:lnTo>
                  <a:lnTo>
                    <a:pt x="68" y="22"/>
                  </a:lnTo>
                  <a:lnTo>
                    <a:pt x="68" y="22"/>
                  </a:lnTo>
                  <a:lnTo>
                    <a:pt x="68" y="22"/>
                  </a:lnTo>
                  <a:lnTo>
                    <a:pt x="70" y="22"/>
                  </a:lnTo>
                  <a:lnTo>
                    <a:pt x="70" y="26"/>
                  </a:lnTo>
                  <a:lnTo>
                    <a:pt x="70" y="26"/>
                  </a:lnTo>
                  <a:lnTo>
                    <a:pt x="70" y="26"/>
                  </a:lnTo>
                  <a:lnTo>
                    <a:pt x="70" y="26"/>
                  </a:lnTo>
                  <a:lnTo>
                    <a:pt x="74" y="26"/>
                  </a:lnTo>
                  <a:lnTo>
                    <a:pt x="74" y="26"/>
                  </a:lnTo>
                  <a:lnTo>
                    <a:pt x="74" y="26"/>
                  </a:lnTo>
                  <a:lnTo>
                    <a:pt x="74" y="26"/>
                  </a:lnTo>
                  <a:lnTo>
                    <a:pt x="74" y="26"/>
                  </a:lnTo>
                  <a:lnTo>
                    <a:pt x="70" y="26"/>
                  </a:lnTo>
                  <a:lnTo>
                    <a:pt x="70" y="26"/>
                  </a:lnTo>
                  <a:lnTo>
                    <a:pt x="70" y="26"/>
                  </a:lnTo>
                  <a:lnTo>
                    <a:pt x="70" y="26"/>
                  </a:lnTo>
                  <a:lnTo>
                    <a:pt x="70" y="22"/>
                  </a:lnTo>
                  <a:lnTo>
                    <a:pt x="70" y="22"/>
                  </a:lnTo>
                  <a:lnTo>
                    <a:pt x="70" y="22"/>
                  </a:lnTo>
                  <a:lnTo>
                    <a:pt x="68" y="22"/>
                  </a:lnTo>
                  <a:lnTo>
                    <a:pt x="68" y="22"/>
                  </a:lnTo>
                  <a:lnTo>
                    <a:pt x="68" y="22"/>
                  </a:lnTo>
                  <a:lnTo>
                    <a:pt x="68" y="22"/>
                  </a:lnTo>
                  <a:lnTo>
                    <a:pt x="64" y="22"/>
                  </a:lnTo>
                  <a:lnTo>
                    <a:pt x="64" y="22"/>
                  </a:lnTo>
                  <a:lnTo>
                    <a:pt x="64" y="22"/>
                  </a:lnTo>
                  <a:lnTo>
                    <a:pt x="64" y="22"/>
                  </a:lnTo>
                  <a:lnTo>
                    <a:pt x="64" y="18"/>
                  </a:lnTo>
                  <a:lnTo>
                    <a:pt x="64" y="18"/>
                  </a:lnTo>
                  <a:lnTo>
                    <a:pt x="64" y="18"/>
                  </a:lnTo>
                  <a:lnTo>
                    <a:pt x="64" y="18"/>
                  </a:lnTo>
                  <a:lnTo>
                    <a:pt x="64" y="18"/>
                  </a:lnTo>
                  <a:lnTo>
                    <a:pt x="60" y="16"/>
                  </a:lnTo>
                  <a:lnTo>
                    <a:pt x="60" y="16"/>
                  </a:lnTo>
                  <a:lnTo>
                    <a:pt x="60" y="16"/>
                  </a:lnTo>
                  <a:lnTo>
                    <a:pt x="56" y="12"/>
                  </a:lnTo>
                  <a:lnTo>
                    <a:pt x="56" y="12"/>
                  </a:lnTo>
                  <a:lnTo>
                    <a:pt x="56" y="12"/>
                  </a:lnTo>
                  <a:lnTo>
                    <a:pt x="56" y="12"/>
                  </a:lnTo>
                  <a:lnTo>
                    <a:pt x="56" y="12"/>
                  </a:lnTo>
                  <a:lnTo>
                    <a:pt x="56" y="12"/>
                  </a:lnTo>
                  <a:lnTo>
                    <a:pt x="56" y="12"/>
                  </a:lnTo>
                  <a:lnTo>
                    <a:pt x="56" y="12"/>
                  </a:lnTo>
                  <a:lnTo>
                    <a:pt x="56" y="12"/>
                  </a:lnTo>
                  <a:lnTo>
                    <a:pt x="56" y="12"/>
                  </a:lnTo>
                  <a:lnTo>
                    <a:pt x="56" y="12"/>
                  </a:lnTo>
                  <a:lnTo>
                    <a:pt x="56" y="12"/>
                  </a:lnTo>
                  <a:lnTo>
                    <a:pt x="52" y="12"/>
                  </a:lnTo>
                  <a:lnTo>
                    <a:pt x="52" y="12"/>
                  </a:lnTo>
                  <a:lnTo>
                    <a:pt x="52" y="12"/>
                  </a:lnTo>
                  <a:lnTo>
                    <a:pt x="52" y="12"/>
                  </a:lnTo>
                  <a:lnTo>
                    <a:pt x="52" y="12"/>
                  </a:lnTo>
                  <a:lnTo>
                    <a:pt x="52" y="12"/>
                  </a:lnTo>
                  <a:lnTo>
                    <a:pt x="48" y="12"/>
                  </a:lnTo>
                  <a:lnTo>
                    <a:pt x="48" y="12"/>
                  </a:lnTo>
                  <a:lnTo>
                    <a:pt x="48" y="16"/>
                  </a:lnTo>
                  <a:lnTo>
                    <a:pt x="48" y="16"/>
                  </a:lnTo>
                  <a:lnTo>
                    <a:pt x="48" y="16"/>
                  </a:lnTo>
                  <a:lnTo>
                    <a:pt x="48" y="16"/>
                  </a:lnTo>
                  <a:lnTo>
                    <a:pt x="44" y="16"/>
                  </a:lnTo>
                  <a:lnTo>
                    <a:pt x="44" y="16"/>
                  </a:lnTo>
                  <a:lnTo>
                    <a:pt x="44" y="16"/>
                  </a:lnTo>
                  <a:lnTo>
                    <a:pt x="44" y="18"/>
                  </a:lnTo>
                  <a:lnTo>
                    <a:pt x="44" y="18"/>
                  </a:lnTo>
                  <a:lnTo>
                    <a:pt x="44" y="22"/>
                  </a:lnTo>
                  <a:lnTo>
                    <a:pt x="40" y="22"/>
                  </a:lnTo>
                  <a:lnTo>
                    <a:pt x="40" y="22"/>
                  </a:lnTo>
                  <a:lnTo>
                    <a:pt x="40" y="22"/>
                  </a:lnTo>
                  <a:lnTo>
                    <a:pt x="40" y="22"/>
                  </a:lnTo>
                  <a:close/>
                  <a:moveTo>
                    <a:pt x="10" y="4"/>
                  </a:moveTo>
                  <a:lnTo>
                    <a:pt x="10" y="4"/>
                  </a:lnTo>
                  <a:lnTo>
                    <a:pt x="10" y="4"/>
                  </a:lnTo>
                  <a:lnTo>
                    <a:pt x="10" y="4"/>
                  </a:lnTo>
                  <a:lnTo>
                    <a:pt x="10" y="8"/>
                  </a:lnTo>
                  <a:lnTo>
                    <a:pt x="10" y="8"/>
                  </a:lnTo>
                  <a:lnTo>
                    <a:pt x="10" y="8"/>
                  </a:lnTo>
                  <a:lnTo>
                    <a:pt x="10" y="4"/>
                  </a:lnTo>
                  <a:lnTo>
                    <a:pt x="10" y="4"/>
                  </a:lnTo>
                  <a:lnTo>
                    <a:pt x="10" y="4"/>
                  </a:lnTo>
                  <a:close/>
                  <a:moveTo>
                    <a:pt x="60" y="22"/>
                  </a:moveTo>
                  <a:lnTo>
                    <a:pt x="60" y="22"/>
                  </a:lnTo>
                  <a:lnTo>
                    <a:pt x="60" y="22"/>
                  </a:lnTo>
                  <a:lnTo>
                    <a:pt x="60" y="22"/>
                  </a:lnTo>
                  <a:lnTo>
                    <a:pt x="60" y="22"/>
                  </a:lnTo>
                  <a:lnTo>
                    <a:pt x="60" y="22"/>
                  </a:lnTo>
                  <a:lnTo>
                    <a:pt x="60" y="22"/>
                  </a:lnTo>
                  <a:lnTo>
                    <a:pt x="60" y="26"/>
                  </a:lnTo>
                  <a:lnTo>
                    <a:pt x="56" y="22"/>
                  </a:lnTo>
                  <a:lnTo>
                    <a:pt x="56" y="22"/>
                  </a:lnTo>
                  <a:lnTo>
                    <a:pt x="56" y="22"/>
                  </a:lnTo>
                  <a:lnTo>
                    <a:pt x="60" y="22"/>
                  </a:lnTo>
                  <a:lnTo>
                    <a:pt x="60" y="22"/>
                  </a:lnTo>
                  <a:lnTo>
                    <a:pt x="60" y="22"/>
                  </a:lnTo>
                  <a:lnTo>
                    <a:pt x="60" y="22"/>
                  </a:lnTo>
                  <a:close/>
                  <a:moveTo>
                    <a:pt x="18" y="34"/>
                  </a:moveTo>
                  <a:lnTo>
                    <a:pt x="18" y="38"/>
                  </a:lnTo>
                  <a:lnTo>
                    <a:pt x="18" y="38"/>
                  </a:lnTo>
                  <a:lnTo>
                    <a:pt x="18" y="38"/>
                  </a:lnTo>
                  <a:lnTo>
                    <a:pt x="18" y="38"/>
                  </a:lnTo>
                  <a:lnTo>
                    <a:pt x="18" y="38"/>
                  </a:lnTo>
                  <a:lnTo>
                    <a:pt x="18" y="38"/>
                  </a:lnTo>
                  <a:lnTo>
                    <a:pt x="18" y="42"/>
                  </a:lnTo>
                  <a:lnTo>
                    <a:pt x="18" y="42"/>
                  </a:lnTo>
                  <a:lnTo>
                    <a:pt x="18" y="42"/>
                  </a:lnTo>
                  <a:lnTo>
                    <a:pt x="18" y="42"/>
                  </a:lnTo>
                  <a:lnTo>
                    <a:pt x="18" y="42"/>
                  </a:lnTo>
                  <a:lnTo>
                    <a:pt x="18" y="42"/>
                  </a:lnTo>
                  <a:lnTo>
                    <a:pt x="18" y="42"/>
                  </a:lnTo>
                  <a:lnTo>
                    <a:pt x="18" y="42"/>
                  </a:lnTo>
                  <a:lnTo>
                    <a:pt x="18" y="42"/>
                  </a:lnTo>
                  <a:lnTo>
                    <a:pt x="18" y="42"/>
                  </a:lnTo>
                  <a:lnTo>
                    <a:pt x="14" y="38"/>
                  </a:lnTo>
                  <a:lnTo>
                    <a:pt x="14" y="38"/>
                  </a:lnTo>
                  <a:lnTo>
                    <a:pt x="14" y="38"/>
                  </a:lnTo>
                  <a:lnTo>
                    <a:pt x="14" y="38"/>
                  </a:lnTo>
                  <a:lnTo>
                    <a:pt x="14" y="38"/>
                  </a:lnTo>
                  <a:lnTo>
                    <a:pt x="18" y="34"/>
                  </a:lnTo>
                  <a:lnTo>
                    <a:pt x="18" y="34"/>
                  </a:lnTo>
                  <a:lnTo>
                    <a:pt x="18" y="34"/>
                  </a:lnTo>
                  <a:lnTo>
                    <a:pt x="18" y="3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75" name="Freeform 82">
              <a:extLst>
                <a:ext uri="{FF2B5EF4-FFF2-40B4-BE49-F238E27FC236}">
                  <a16:creationId xmlns:a16="http://schemas.microsoft.com/office/drawing/2014/main" id="{CC62EC65-AEFD-7223-16B3-C8C77D2B3BA7}"/>
                </a:ext>
              </a:extLst>
            </p:cNvPr>
            <p:cNvSpPr>
              <a:spLocks noEditPoints="1"/>
            </p:cNvSpPr>
            <p:nvPr/>
          </p:nvSpPr>
          <p:spPr bwMode="auto">
            <a:xfrm>
              <a:off x="2886075" y="4054543"/>
              <a:ext cx="41275" cy="15875"/>
            </a:xfrm>
            <a:custGeom>
              <a:avLst/>
              <a:gdLst>
                <a:gd name="T0" fmla="*/ 18 w 26"/>
                <a:gd name="T1" fmla="*/ 6 h 10"/>
                <a:gd name="T2" fmla="*/ 18 w 26"/>
                <a:gd name="T3" fmla="*/ 6 h 10"/>
                <a:gd name="T4" fmla="*/ 18 w 26"/>
                <a:gd name="T5" fmla="*/ 10 h 10"/>
                <a:gd name="T6" fmla="*/ 16 w 26"/>
                <a:gd name="T7" fmla="*/ 10 h 10"/>
                <a:gd name="T8" fmla="*/ 12 w 26"/>
                <a:gd name="T9" fmla="*/ 10 h 10"/>
                <a:gd name="T10" fmla="*/ 12 w 26"/>
                <a:gd name="T11" fmla="*/ 10 h 10"/>
                <a:gd name="T12" fmla="*/ 8 w 26"/>
                <a:gd name="T13" fmla="*/ 10 h 10"/>
                <a:gd name="T14" fmla="*/ 8 w 26"/>
                <a:gd name="T15" fmla="*/ 10 h 10"/>
                <a:gd name="T16" fmla="*/ 8 w 26"/>
                <a:gd name="T17" fmla="*/ 6 h 10"/>
                <a:gd name="T18" fmla="*/ 4 w 26"/>
                <a:gd name="T19" fmla="*/ 10 h 10"/>
                <a:gd name="T20" fmla="*/ 4 w 26"/>
                <a:gd name="T21" fmla="*/ 10 h 10"/>
                <a:gd name="T22" fmla="*/ 4 w 26"/>
                <a:gd name="T23" fmla="*/ 10 h 10"/>
                <a:gd name="T24" fmla="*/ 0 w 26"/>
                <a:gd name="T25" fmla="*/ 10 h 10"/>
                <a:gd name="T26" fmla="*/ 0 w 26"/>
                <a:gd name="T27" fmla="*/ 10 h 10"/>
                <a:gd name="T28" fmla="*/ 0 w 26"/>
                <a:gd name="T29" fmla="*/ 6 h 10"/>
                <a:gd name="T30" fmla="*/ 0 w 26"/>
                <a:gd name="T31" fmla="*/ 2 h 10"/>
                <a:gd name="T32" fmla="*/ 0 w 26"/>
                <a:gd name="T33" fmla="*/ 2 h 10"/>
                <a:gd name="T34" fmla="*/ 0 w 26"/>
                <a:gd name="T35" fmla="*/ 2 h 10"/>
                <a:gd name="T36" fmla="*/ 0 w 26"/>
                <a:gd name="T37" fmla="*/ 2 h 10"/>
                <a:gd name="T38" fmla="*/ 0 w 26"/>
                <a:gd name="T39" fmla="*/ 2 h 10"/>
                <a:gd name="T40" fmla="*/ 0 w 26"/>
                <a:gd name="T41" fmla="*/ 2 h 10"/>
                <a:gd name="T42" fmla="*/ 0 w 26"/>
                <a:gd name="T43" fmla="*/ 0 h 10"/>
                <a:gd name="T44" fmla="*/ 0 w 26"/>
                <a:gd name="T45" fmla="*/ 0 h 10"/>
                <a:gd name="T46" fmla="*/ 0 w 26"/>
                <a:gd name="T47" fmla="*/ 0 h 10"/>
                <a:gd name="T48" fmla="*/ 4 w 26"/>
                <a:gd name="T49" fmla="*/ 0 h 10"/>
                <a:gd name="T50" fmla="*/ 4 w 26"/>
                <a:gd name="T51" fmla="*/ 0 h 10"/>
                <a:gd name="T52" fmla="*/ 8 w 26"/>
                <a:gd name="T53" fmla="*/ 0 h 10"/>
                <a:gd name="T54" fmla="*/ 12 w 26"/>
                <a:gd name="T55" fmla="*/ 0 h 10"/>
                <a:gd name="T56" fmla="*/ 16 w 26"/>
                <a:gd name="T57" fmla="*/ 0 h 10"/>
                <a:gd name="T58" fmla="*/ 16 w 26"/>
                <a:gd name="T59" fmla="*/ 0 h 10"/>
                <a:gd name="T60" fmla="*/ 16 w 26"/>
                <a:gd name="T61" fmla="*/ 0 h 10"/>
                <a:gd name="T62" fmla="*/ 16 w 26"/>
                <a:gd name="T63" fmla="*/ 0 h 10"/>
                <a:gd name="T64" fmla="*/ 18 w 26"/>
                <a:gd name="T65" fmla="*/ 0 h 10"/>
                <a:gd name="T66" fmla="*/ 18 w 26"/>
                <a:gd name="T67" fmla="*/ 0 h 10"/>
                <a:gd name="T68" fmla="*/ 22 w 26"/>
                <a:gd name="T69" fmla="*/ 2 h 10"/>
                <a:gd name="T70" fmla="*/ 22 w 26"/>
                <a:gd name="T71" fmla="*/ 2 h 10"/>
                <a:gd name="T72" fmla="*/ 22 w 26"/>
                <a:gd name="T73" fmla="*/ 2 h 10"/>
                <a:gd name="T74" fmla="*/ 22 w 26"/>
                <a:gd name="T75" fmla="*/ 2 h 10"/>
                <a:gd name="T76" fmla="*/ 18 w 26"/>
                <a:gd name="T77" fmla="*/ 6 h 10"/>
                <a:gd name="T78" fmla="*/ 18 w 26"/>
                <a:gd name="T79" fmla="*/ 6 h 10"/>
                <a:gd name="T80" fmla="*/ 22 w 26"/>
                <a:gd name="T81" fmla="*/ 6 h 10"/>
                <a:gd name="T82" fmla="*/ 22 w 26"/>
                <a:gd name="T83" fmla="*/ 6 h 10"/>
                <a:gd name="T84" fmla="*/ 22 w 26"/>
                <a:gd name="T85" fmla="*/ 6 h 10"/>
                <a:gd name="T86" fmla="*/ 26 w 26"/>
                <a:gd name="T87" fmla="*/ 6 h 10"/>
                <a:gd name="T88" fmla="*/ 26 w 26"/>
                <a:gd name="T89" fmla="*/ 6 h 10"/>
                <a:gd name="T90" fmla="*/ 26 w 26"/>
                <a:gd name="T91" fmla="*/ 6 h 10"/>
                <a:gd name="T92" fmla="*/ 22 w 26"/>
                <a:gd name="T93" fmla="*/ 6 h 10"/>
                <a:gd name="T94" fmla="*/ 22 w 26"/>
                <a:gd name="T9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10">
                  <a:moveTo>
                    <a:pt x="18" y="6"/>
                  </a:moveTo>
                  <a:lnTo>
                    <a:pt x="18" y="6"/>
                  </a:lnTo>
                  <a:lnTo>
                    <a:pt x="18" y="6"/>
                  </a:lnTo>
                  <a:lnTo>
                    <a:pt x="18" y="6"/>
                  </a:lnTo>
                  <a:lnTo>
                    <a:pt x="18" y="6"/>
                  </a:lnTo>
                  <a:lnTo>
                    <a:pt x="18" y="10"/>
                  </a:lnTo>
                  <a:lnTo>
                    <a:pt x="18" y="10"/>
                  </a:lnTo>
                  <a:lnTo>
                    <a:pt x="16" y="10"/>
                  </a:lnTo>
                  <a:lnTo>
                    <a:pt x="16" y="10"/>
                  </a:lnTo>
                  <a:lnTo>
                    <a:pt x="12" y="10"/>
                  </a:lnTo>
                  <a:lnTo>
                    <a:pt x="12" y="10"/>
                  </a:lnTo>
                  <a:lnTo>
                    <a:pt x="12" y="10"/>
                  </a:lnTo>
                  <a:lnTo>
                    <a:pt x="12" y="6"/>
                  </a:lnTo>
                  <a:lnTo>
                    <a:pt x="8" y="10"/>
                  </a:lnTo>
                  <a:lnTo>
                    <a:pt x="8" y="10"/>
                  </a:lnTo>
                  <a:lnTo>
                    <a:pt x="8" y="10"/>
                  </a:lnTo>
                  <a:lnTo>
                    <a:pt x="8" y="10"/>
                  </a:lnTo>
                  <a:lnTo>
                    <a:pt x="8" y="6"/>
                  </a:lnTo>
                  <a:lnTo>
                    <a:pt x="8" y="6"/>
                  </a:lnTo>
                  <a:lnTo>
                    <a:pt x="4" y="10"/>
                  </a:lnTo>
                  <a:lnTo>
                    <a:pt x="4" y="10"/>
                  </a:lnTo>
                  <a:lnTo>
                    <a:pt x="4" y="10"/>
                  </a:lnTo>
                  <a:lnTo>
                    <a:pt x="4" y="10"/>
                  </a:lnTo>
                  <a:lnTo>
                    <a:pt x="4" y="10"/>
                  </a:lnTo>
                  <a:lnTo>
                    <a:pt x="4" y="10"/>
                  </a:lnTo>
                  <a:lnTo>
                    <a:pt x="0" y="10"/>
                  </a:lnTo>
                  <a:lnTo>
                    <a:pt x="0" y="10"/>
                  </a:lnTo>
                  <a:lnTo>
                    <a:pt x="0" y="10"/>
                  </a:lnTo>
                  <a:lnTo>
                    <a:pt x="0" y="10"/>
                  </a:lnTo>
                  <a:lnTo>
                    <a:pt x="0" y="6"/>
                  </a:lnTo>
                  <a:lnTo>
                    <a:pt x="0" y="6"/>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4" y="0"/>
                  </a:lnTo>
                  <a:lnTo>
                    <a:pt x="4" y="0"/>
                  </a:lnTo>
                  <a:lnTo>
                    <a:pt x="4" y="0"/>
                  </a:lnTo>
                  <a:lnTo>
                    <a:pt x="4" y="0"/>
                  </a:lnTo>
                  <a:lnTo>
                    <a:pt x="8" y="0"/>
                  </a:lnTo>
                  <a:lnTo>
                    <a:pt x="8" y="0"/>
                  </a:lnTo>
                  <a:lnTo>
                    <a:pt x="8" y="0"/>
                  </a:lnTo>
                  <a:lnTo>
                    <a:pt x="12" y="0"/>
                  </a:lnTo>
                  <a:lnTo>
                    <a:pt x="12" y="0"/>
                  </a:lnTo>
                  <a:lnTo>
                    <a:pt x="16" y="0"/>
                  </a:lnTo>
                  <a:lnTo>
                    <a:pt x="16" y="0"/>
                  </a:lnTo>
                  <a:lnTo>
                    <a:pt x="16" y="0"/>
                  </a:lnTo>
                  <a:lnTo>
                    <a:pt x="16" y="0"/>
                  </a:lnTo>
                  <a:lnTo>
                    <a:pt x="16" y="0"/>
                  </a:lnTo>
                  <a:lnTo>
                    <a:pt x="16" y="0"/>
                  </a:lnTo>
                  <a:lnTo>
                    <a:pt x="16" y="0"/>
                  </a:lnTo>
                  <a:lnTo>
                    <a:pt x="18" y="0"/>
                  </a:lnTo>
                  <a:lnTo>
                    <a:pt x="18" y="0"/>
                  </a:lnTo>
                  <a:lnTo>
                    <a:pt x="18" y="0"/>
                  </a:lnTo>
                  <a:lnTo>
                    <a:pt x="18" y="0"/>
                  </a:lnTo>
                  <a:lnTo>
                    <a:pt x="18" y="0"/>
                  </a:lnTo>
                  <a:lnTo>
                    <a:pt x="22" y="2"/>
                  </a:lnTo>
                  <a:lnTo>
                    <a:pt x="22" y="2"/>
                  </a:lnTo>
                  <a:lnTo>
                    <a:pt x="22" y="2"/>
                  </a:lnTo>
                  <a:lnTo>
                    <a:pt x="22" y="2"/>
                  </a:lnTo>
                  <a:lnTo>
                    <a:pt x="22" y="2"/>
                  </a:lnTo>
                  <a:lnTo>
                    <a:pt x="22" y="2"/>
                  </a:lnTo>
                  <a:lnTo>
                    <a:pt x="22" y="2"/>
                  </a:lnTo>
                  <a:lnTo>
                    <a:pt x="18" y="6"/>
                  </a:lnTo>
                  <a:lnTo>
                    <a:pt x="18" y="6"/>
                  </a:lnTo>
                  <a:lnTo>
                    <a:pt x="18" y="6"/>
                  </a:lnTo>
                  <a:lnTo>
                    <a:pt x="18" y="6"/>
                  </a:lnTo>
                  <a:close/>
                  <a:moveTo>
                    <a:pt x="22" y="6"/>
                  </a:moveTo>
                  <a:lnTo>
                    <a:pt x="22" y="6"/>
                  </a:lnTo>
                  <a:lnTo>
                    <a:pt x="22" y="6"/>
                  </a:lnTo>
                  <a:lnTo>
                    <a:pt x="22" y="6"/>
                  </a:lnTo>
                  <a:lnTo>
                    <a:pt x="22" y="6"/>
                  </a:lnTo>
                  <a:lnTo>
                    <a:pt x="22" y="6"/>
                  </a:lnTo>
                  <a:lnTo>
                    <a:pt x="22" y="6"/>
                  </a:lnTo>
                  <a:lnTo>
                    <a:pt x="26" y="6"/>
                  </a:lnTo>
                  <a:lnTo>
                    <a:pt x="26" y="6"/>
                  </a:lnTo>
                  <a:lnTo>
                    <a:pt x="26" y="6"/>
                  </a:lnTo>
                  <a:lnTo>
                    <a:pt x="26" y="6"/>
                  </a:lnTo>
                  <a:lnTo>
                    <a:pt x="26" y="6"/>
                  </a:lnTo>
                  <a:lnTo>
                    <a:pt x="26" y="6"/>
                  </a:lnTo>
                  <a:lnTo>
                    <a:pt x="22" y="6"/>
                  </a:lnTo>
                  <a:lnTo>
                    <a:pt x="22" y="6"/>
                  </a:lnTo>
                  <a:lnTo>
                    <a:pt x="22" y="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76" name="Freeform 83">
              <a:extLst>
                <a:ext uri="{FF2B5EF4-FFF2-40B4-BE49-F238E27FC236}">
                  <a16:creationId xmlns:a16="http://schemas.microsoft.com/office/drawing/2014/main" id="{D81C0F25-5ED6-09EE-EB25-C047D9A02987}"/>
                </a:ext>
              </a:extLst>
            </p:cNvPr>
            <p:cNvSpPr>
              <a:spLocks noEditPoints="1"/>
            </p:cNvSpPr>
            <p:nvPr/>
          </p:nvSpPr>
          <p:spPr bwMode="auto">
            <a:xfrm>
              <a:off x="3127375" y="3206818"/>
              <a:ext cx="6350" cy="12700"/>
            </a:xfrm>
            <a:custGeom>
              <a:avLst/>
              <a:gdLst>
                <a:gd name="T0" fmla="*/ 0 w 4"/>
                <a:gd name="T1" fmla="*/ 0 h 8"/>
                <a:gd name="T2" fmla="*/ 4 w 4"/>
                <a:gd name="T3" fmla="*/ 0 h 8"/>
                <a:gd name="T4" fmla="*/ 4 w 4"/>
                <a:gd name="T5" fmla="*/ 0 h 8"/>
                <a:gd name="T6" fmla="*/ 0 w 4"/>
                <a:gd name="T7" fmla="*/ 0 h 8"/>
                <a:gd name="T8" fmla="*/ 0 w 4"/>
                <a:gd name="T9" fmla="*/ 0 h 8"/>
                <a:gd name="T10" fmla="*/ 0 w 4"/>
                <a:gd name="T11" fmla="*/ 0 h 8"/>
                <a:gd name="T12" fmla="*/ 0 w 4"/>
                <a:gd name="T13" fmla="*/ 0 h 8"/>
                <a:gd name="T14" fmla="*/ 0 w 4"/>
                <a:gd name="T15" fmla="*/ 0 h 8"/>
                <a:gd name="T16" fmla="*/ 0 w 4"/>
                <a:gd name="T17" fmla="*/ 0 h 8"/>
                <a:gd name="T18" fmla="*/ 0 w 4"/>
                <a:gd name="T19" fmla="*/ 0 h 8"/>
                <a:gd name="T20" fmla="*/ 0 w 4"/>
                <a:gd name="T21" fmla="*/ 0 h 8"/>
                <a:gd name="T22" fmla="*/ 0 w 4"/>
                <a:gd name="T23" fmla="*/ 4 h 8"/>
                <a:gd name="T24" fmla="*/ 0 w 4"/>
                <a:gd name="T25" fmla="*/ 4 h 8"/>
                <a:gd name="T26" fmla="*/ 0 w 4"/>
                <a:gd name="T27" fmla="*/ 4 h 8"/>
                <a:gd name="T28" fmla="*/ 0 w 4"/>
                <a:gd name="T29" fmla="*/ 4 h 8"/>
                <a:gd name="T30" fmla="*/ 0 w 4"/>
                <a:gd name="T31" fmla="*/ 4 h 8"/>
                <a:gd name="T32" fmla="*/ 4 w 4"/>
                <a:gd name="T33" fmla="*/ 4 h 8"/>
                <a:gd name="T34" fmla="*/ 4 w 4"/>
                <a:gd name="T35" fmla="*/ 4 h 8"/>
                <a:gd name="T36" fmla="*/ 4 w 4"/>
                <a:gd name="T37" fmla="*/ 4 h 8"/>
                <a:gd name="T38" fmla="*/ 4 w 4"/>
                <a:gd name="T39" fmla="*/ 4 h 8"/>
                <a:gd name="T40" fmla="*/ 4 w 4"/>
                <a:gd name="T41" fmla="*/ 4 h 8"/>
                <a:gd name="T42" fmla="*/ 4 w 4"/>
                <a:gd name="T43" fmla="*/ 4 h 8"/>
                <a:gd name="T44" fmla="*/ 0 w 4"/>
                <a:gd name="T45" fmla="*/ 4 h 8"/>
                <a:gd name="T46" fmla="*/ 0 w 4"/>
                <a:gd name="T47" fmla="*/ 4 h 8"/>
                <a:gd name="T48" fmla="*/ 0 w 4"/>
                <a:gd name="T49" fmla="*/ 4 h 8"/>
                <a:gd name="T50" fmla="*/ 0 w 4"/>
                <a:gd name="T51" fmla="*/ 4 h 8"/>
                <a:gd name="T52" fmla="*/ 0 w 4"/>
                <a:gd name="T53" fmla="*/ 4 h 8"/>
                <a:gd name="T54" fmla="*/ 0 w 4"/>
                <a:gd name="T55" fmla="*/ 4 h 8"/>
                <a:gd name="T56" fmla="*/ 0 w 4"/>
                <a:gd name="T57" fmla="*/ 4 h 8"/>
                <a:gd name="T58" fmla="*/ 0 w 4"/>
                <a:gd name="T59" fmla="*/ 4 h 8"/>
                <a:gd name="T60" fmla="*/ 0 w 4"/>
                <a:gd name="T61" fmla="*/ 4 h 8"/>
                <a:gd name="T62" fmla="*/ 0 w 4"/>
                <a:gd name="T63" fmla="*/ 4 h 8"/>
                <a:gd name="T64" fmla="*/ 0 w 4"/>
                <a:gd name="T65" fmla="*/ 4 h 8"/>
                <a:gd name="T66" fmla="*/ 0 w 4"/>
                <a:gd name="T67" fmla="*/ 0 h 8"/>
                <a:gd name="T68" fmla="*/ 0 w 4"/>
                <a:gd name="T69" fmla="*/ 0 h 8"/>
                <a:gd name="T70" fmla="*/ 0 w 4"/>
                <a:gd name="T71" fmla="*/ 0 h 8"/>
                <a:gd name="T72" fmla="*/ 0 w 4"/>
                <a:gd name="T73" fmla="*/ 0 h 8"/>
                <a:gd name="T74" fmla="*/ 0 w 4"/>
                <a:gd name="T75" fmla="*/ 0 h 8"/>
                <a:gd name="T76" fmla="*/ 0 w 4"/>
                <a:gd name="T77" fmla="*/ 0 h 8"/>
                <a:gd name="T78" fmla="*/ 0 w 4"/>
                <a:gd name="T79" fmla="*/ 0 h 8"/>
                <a:gd name="T80" fmla="*/ 0 w 4"/>
                <a:gd name="T81" fmla="*/ 0 h 8"/>
                <a:gd name="T82" fmla="*/ 0 w 4"/>
                <a:gd name="T83" fmla="*/ 0 h 8"/>
                <a:gd name="T84" fmla="*/ 0 w 4"/>
                <a:gd name="T85" fmla="*/ 0 h 8"/>
                <a:gd name="T86" fmla="*/ 0 w 4"/>
                <a:gd name="T87" fmla="*/ 0 h 8"/>
                <a:gd name="T88" fmla="*/ 0 w 4"/>
                <a:gd name="T89" fmla="*/ 0 h 8"/>
                <a:gd name="T90" fmla="*/ 0 w 4"/>
                <a:gd name="T91" fmla="*/ 0 h 8"/>
                <a:gd name="T92" fmla="*/ 4 w 4"/>
                <a:gd name="T93" fmla="*/ 4 h 8"/>
                <a:gd name="T94" fmla="*/ 4 w 4"/>
                <a:gd name="T95" fmla="*/ 4 h 8"/>
                <a:gd name="T96" fmla="*/ 4 w 4"/>
                <a:gd name="T97" fmla="*/ 8 h 8"/>
                <a:gd name="T98" fmla="*/ 4 w 4"/>
                <a:gd name="T99" fmla="*/ 8 h 8"/>
                <a:gd name="T100" fmla="*/ 4 w 4"/>
                <a:gd name="T101" fmla="*/ 8 h 8"/>
                <a:gd name="T102" fmla="*/ 4 w 4"/>
                <a:gd name="T103" fmla="*/ 4 h 8"/>
                <a:gd name="T104" fmla="*/ 4 w 4"/>
                <a:gd name="T105" fmla="*/ 4 h 8"/>
                <a:gd name="T106" fmla="*/ 4 w 4"/>
                <a:gd name="T10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 h="8">
                  <a:moveTo>
                    <a:pt x="0" y="0"/>
                  </a:moveTo>
                  <a:lnTo>
                    <a:pt x="4" y="0"/>
                  </a:lnTo>
                  <a:lnTo>
                    <a:pt x="4" y="0"/>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4" y="4"/>
                  </a:lnTo>
                  <a:lnTo>
                    <a:pt x="4" y="4"/>
                  </a:lnTo>
                  <a:lnTo>
                    <a:pt x="4" y="4"/>
                  </a:lnTo>
                  <a:lnTo>
                    <a:pt x="4" y="4"/>
                  </a:lnTo>
                  <a:lnTo>
                    <a:pt x="4" y="4"/>
                  </a:lnTo>
                  <a:lnTo>
                    <a:pt x="4" y="4"/>
                  </a:lnTo>
                  <a:lnTo>
                    <a:pt x="0" y="4"/>
                  </a:lnTo>
                  <a:lnTo>
                    <a:pt x="0" y="4"/>
                  </a:ln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moveTo>
                    <a:pt x="4" y="4"/>
                  </a:moveTo>
                  <a:lnTo>
                    <a:pt x="4" y="4"/>
                  </a:lnTo>
                  <a:lnTo>
                    <a:pt x="4" y="8"/>
                  </a:lnTo>
                  <a:lnTo>
                    <a:pt x="4" y="8"/>
                  </a:lnTo>
                  <a:lnTo>
                    <a:pt x="4" y="8"/>
                  </a:lnTo>
                  <a:lnTo>
                    <a:pt x="4" y="4"/>
                  </a:lnTo>
                  <a:lnTo>
                    <a:pt x="4" y="4"/>
                  </a:lnTo>
                  <a:lnTo>
                    <a:pt x="4"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77" name="Freeform 84">
              <a:extLst>
                <a:ext uri="{FF2B5EF4-FFF2-40B4-BE49-F238E27FC236}">
                  <a16:creationId xmlns:a16="http://schemas.microsoft.com/office/drawing/2014/main" id="{D6F7BE83-C5B8-0F76-A479-5B65521C1B3F}"/>
                </a:ext>
              </a:extLst>
            </p:cNvPr>
            <p:cNvSpPr>
              <a:spLocks noEditPoints="1"/>
            </p:cNvSpPr>
            <p:nvPr/>
          </p:nvSpPr>
          <p:spPr bwMode="auto">
            <a:xfrm>
              <a:off x="2619375" y="3816418"/>
              <a:ext cx="142875" cy="174625"/>
            </a:xfrm>
            <a:custGeom>
              <a:avLst/>
              <a:gdLst>
                <a:gd name="T0" fmla="*/ 52 w 90"/>
                <a:gd name="T1" fmla="*/ 50 h 110"/>
                <a:gd name="T2" fmla="*/ 48 w 90"/>
                <a:gd name="T3" fmla="*/ 46 h 110"/>
                <a:gd name="T4" fmla="*/ 52 w 90"/>
                <a:gd name="T5" fmla="*/ 50 h 110"/>
                <a:gd name="T6" fmla="*/ 64 w 90"/>
                <a:gd name="T7" fmla="*/ 50 h 110"/>
                <a:gd name="T8" fmla="*/ 64 w 90"/>
                <a:gd name="T9" fmla="*/ 54 h 110"/>
                <a:gd name="T10" fmla="*/ 86 w 90"/>
                <a:gd name="T11" fmla="*/ 82 h 110"/>
                <a:gd name="T12" fmla="*/ 86 w 90"/>
                <a:gd name="T13" fmla="*/ 80 h 110"/>
                <a:gd name="T14" fmla="*/ 90 w 90"/>
                <a:gd name="T15" fmla="*/ 82 h 110"/>
                <a:gd name="T16" fmla="*/ 22 w 90"/>
                <a:gd name="T17" fmla="*/ 0 h 110"/>
                <a:gd name="T18" fmla="*/ 26 w 90"/>
                <a:gd name="T19" fmla="*/ 8 h 110"/>
                <a:gd name="T20" fmla="*/ 26 w 90"/>
                <a:gd name="T21" fmla="*/ 12 h 110"/>
                <a:gd name="T22" fmla="*/ 26 w 90"/>
                <a:gd name="T23" fmla="*/ 16 h 110"/>
                <a:gd name="T24" fmla="*/ 26 w 90"/>
                <a:gd name="T25" fmla="*/ 12 h 110"/>
                <a:gd name="T26" fmla="*/ 22 w 90"/>
                <a:gd name="T27" fmla="*/ 4 h 110"/>
                <a:gd name="T28" fmla="*/ 16 w 90"/>
                <a:gd name="T29" fmla="*/ 0 h 110"/>
                <a:gd name="T30" fmla="*/ 4 w 90"/>
                <a:gd name="T31" fmla="*/ 8 h 110"/>
                <a:gd name="T32" fmla="*/ 8 w 90"/>
                <a:gd name="T33" fmla="*/ 4 h 110"/>
                <a:gd name="T34" fmla="*/ 12 w 90"/>
                <a:gd name="T35" fmla="*/ 4 h 110"/>
                <a:gd name="T36" fmla="*/ 4 w 90"/>
                <a:gd name="T37" fmla="*/ 8 h 110"/>
                <a:gd name="T38" fmla="*/ 34 w 90"/>
                <a:gd name="T39" fmla="*/ 26 h 110"/>
                <a:gd name="T40" fmla="*/ 42 w 90"/>
                <a:gd name="T41" fmla="*/ 30 h 110"/>
                <a:gd name="T42" fmla="*/ 42 w 90"/>
                <a:gd name="T43" fmla="*/ 42 h 110"/>
                <a:gd name="T44" fmla="*/ 42 w 90"/>
                <a:gd name="T45" fmla="*/ 38 h 110"/>
                <a:gd name="T46" fmla="*/ 38 w 90"/>
                <a:gd name="T47" fmla="*/ 30 h 110"/>
                <a:gd name="T48" fmla="*/ 34 w 90"/>
                <a:gd name="T49" fmla="*/ 24 h 110"/>
                <a:gd name="T50" fmla="*/ 12 w 90"/>
                <a:gd name="T51" fmla="*/ 30 h 110"/>
                <a:gd name="T52" fmla="*/ 16 w 90"/>
                <a:gd name="T53" fmla="*/ 38 h 110"/>
                <a:gd name="T54" fmla="*/ 18 w 90"/>
                <a:gd name="T55" fmla="*/ 46 h 110"/>
                <a:gd name="T56" fmla="*/ 12 w 90"/>
                <a:gd name="T57" fmla="*/ 46 h 110"/>
                <a:gd name="T58" fmla="*/ 12 w 90"/>
                <a:gd name="T59" fmla="*/ 42 h 110"/>
                <a:gd name="T60" fmla="*/ 12 w 90"/>
                <a:gd name="T61" fmla="*/ 38 h 110"/>
                <a:gd name="T62" fmla="*/ 12 w 90"/>
                <a:gd name="T63" fmla="*/ 30 h 110"/>
                <a:gd name="T64" fmla="*/ 26 w 90"/>
                <a:gd name="T65" fmla="*/ 34 h 110"/>
                <a:gd name="T66" fmla="*/ 22 w 90"/>
                <a:gd name="T67" fmla="*/ 34 h 110"/>
                <a:gd name="T68" fmla="*/ 18 w 90"/>
                <a:gd name="T69" fmla="*/ 50 h 110"/>
                <a:gd name="T70" fmla="*/ 22 w 90"/>
                <a:gd name="T71" fmla="*/ 56 h 110"/>
                <a:gd name="T72" fmla="*/ 18 w 90"/>
                <a:gd name="T73" fmla="*/ 56 h 110"/>
                <a:gd name="T74" fmla="*/ 18 w 90"/>
                <a:gd name="T75" fmla="*/ 50 h 110"/>
                <a:gd name="T76" fmla="*/ 44 w 90"/>
                <a:gd name="T77" fmla="*/ 60 h 110"/>
                <a:gd name="T78" fmla="*/ 44 w 90"/>
                <a:gd name="T79" fmla="*/ 56 h 110"/>
                <a:gd name="T80" fmla="*/ 52 w 90"/>
                <a:gd name="T81" fmla="*/ 60 h 110"/>
                <a:gd name="T82" fmla="*/ 60 w 90"/>
                <a:gd name="T83" fmla="*/ 68 h 110"/>
                <a:gd name="T84" fmla="*/ 56 w 90"/>
                <a:gd name="T85" fmla="*/ 68 h 110"/>
                <a:gd name="T86" fmla="*/ 52 w 90"/>
                <a:gd name="T87" fmla="*/ 60 h 110"/>
                <a:gd name="T88" fmla="*/ 68 w 90"/>
                <a:gd name="T89" fmla="*/ 76 h 110"/>
                <a:gd name="T90" fmla="*/ 70 w 90"/>
                <a:gd name="T91" fmla="*/ 76 h 110"/>
                <a:gd name="T92" fmla="*/ 68 w 90"/>
                <a:gd name="T93" fmla="*/ 86 h 110"/>
                <a:gd name="T94" fmla="*/ 70 w 90"/>
                <a:gd name="T95" fmla="*/ 80 h 110"/>
                <a:gd name="T96" fmla="*/ 70 w 90"/>
                <a:gd name="T97" fmla="*/ 76 h 110"/>
                <a:gd name="T98" fmla="*/ 70 w 90"/>
                <a:gd name="T99" fmla="*/ 82 h 110"/>
                <a:gd name="T100" fmla="*/ 68 w 90"/>
                <a:gd name="T101" fmla="*/ 86 h 110"/>
                <a:gd name="T102" fmla="*/ 74 w 90"/>
                <a:gd name="T103" fmla="*/ 106 h 110"/>
                <a:gd name="T104" fmla="*/ 82 w 90"/>
                <a:gd name="T105" fmla="*/ 102 h 110"/>
                <a:gd name="T106" fmla="*/ 86 w 90"/>
                <a:gd name="T107" fmla="*/ 102 h 110"/>
                <a:gd name="T108" fmla="*/ 82 w 90"/>
                <a:gd name="T109" fmla="*/ 110 h 110"/>
                <a:gd name="T110" fmla="*/ 74 w 90"/>
                <a:gd name="T111"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0">
                  <a:moveTo>
                    <a:pt x="52" y="50"/>
                  </a:moveTo>
                  <a:lnTo>
                    <a:pt x="48" y="50"/>
                  </a:lnTo>
                  <a:lnTo>
                    <a:pt x="52" y="50"/>
                  </a:lnTo>
                  <a:lnTo>
                    <a:pt x="48" y="46"/>
                  </a:lnTo>
                  <a:lnTo>
                    <a:pt x="48" y="42"/>
                  </a:lnTo>
                  <a:lnTo>
                    <a:pt x="48" y="46"/>
                  </a:lnTo>
                  <a:lnTo>
                    <a:pt x="52" y="46"/>
                  </a:lnTo>
                  <a:lnTo>
                    <a:pt x="52" y="50"/>
                  </a:lnTo>
                  <a:lnTo>
                    <a:pt x="52" y="50"/>
                  </a:lnTo>
                  <a:lnTo>
                    <a:pt x="52" y="50"/>
                  </a:lnTo>
                  <a:close/>
                  <a:moveTo>
                    <a:pt x="64" y="54"/>
                  </a:moveTo>
                  <a:lnTo>
                    <a:pt x="64" y="50"/>
                  </a:lnTo>
                  <a:lnTo>
                    <a:pt x="68" y="54"/>
                  </a:lnTo>
                  <a:lnTo>
                    <a:pt x="64" y="54"/>
                  </a:lnTo>
                  <a:lnTo>
                    <a:pt x="64" y="54"/>
                  </a:lnTo>
                  <a:lnTo>
                    <a:pt x="64" y="54"/>
                  </a:lnTo>
                  <a:close/>
                  <a:moveTo>
                    <a:pt x="90" y="82"/>
                  </a:moveTo>
                  <a:lnTo>
                    <a:pt x="86" y="82"/>
                  </a:lnTo>
                  <a:lnTo>
                    <a:pt x="82" y="82"/>
                  </a:lnTo>
                  <a:lnTo>
                    <a:pt x="82" y="80"/>
                  </a:lnTo>
                  <a:lnTo>
                    <a:pt x="86" y="80"/>
                  </a:lnTo>
                  <a:lnTo>
                    <a:pt x="90" y="82"/>
                  </a:lnTo>
                  <a:lnTo>
                    <a:pt x="90" y="82"/>
                  </a:lnTo>
                  <a:lnTo>
                    <a:pt x="90" y="82"/>
                  </a:lnTo>
                  <a:close/>
                  <a:moveTo>
                    <a:pt x="16" y="0"/>
                  </a:moveTo>
                  <a:lnTo>
                    <a:pt x="18" y="0"/>
                  </a:lnTo>
                  <a:lnTo>
                    <a:pt x="22" y="0"/>
                  </a:lnTo>
                  <a:lnTo>
                    <a:pt x="22" y="4"/>
                  </a:lnTo>
                  <a:lnTo>
                    <a:pt x="26" y="4"/>
                  </a:lnTo>
                  <a:lnTo>
                    <a:pt x="26" y="8"/>
                  </a:lnTo>
                  <a:lnTo>
                    <a:pt x="30" y="8"/>
                  </a:lnTo>
                  <a:lnTo>
                    <a:pt x="30" y="12"/>
                  </a:lnTo>
                  <a:lnTo>
                    <a:pt x="26" y="12"/>
                  </a:lnTo>
                  <a:lnTo>
                    <a:pt x="26" y="16"/>
                  </a:lnTo>
                  <a:lnTo>
                    <a:pt x="26" y="20"/>
                  </a:lnTo>
                  <a:lnTo>
                    <a:pt x="26" y="16"/>
                  </a:lnTo>
                  <a:lnTo>
                    <a:pt x="22" y="16"/>
                  </a:lnTo>
                  <a:lnTo>
                    <a:pt x="26" y="16"/>
                  </a:lnTo>
                  <a:lnTo>
                    <a:pt x="26" y="12"/>
                  </a:lnTo>
                  <a:lnTo>
                    <a:pt x="26" y="8"/>
                  </a:lnTo>
                  <a:lnTo>
                    <a:pt x="26" y="4"/>
                  </a:lnTo>
                  <a:lnTo>
                    <a:pt x="22" y="4"/>
                  </a:lnTo>
                  <a:lnTo>
                    <a:pt x="22" y="0"/>
                  </a:lnTo>
                  <a:lnTo>
                    <a:pt x="18" y="0"/>
                  </a:lnTo>
                  <a:lnTo>
                    <a:pt x="16" y="0"/>
                  </a:lnTo>
                  <a:lnTo>
                    <a:pt x="16" y="0"/>
                  </a:lnTo>
                  <a:lnTo>
                    <a:pt x="16" y="0"/>
                  </a:lnTo>
                  <a:close/>
                  <a:moveTo>
                    <a:pt x="4" y="8"/>
                  </a:moveTo>
                  <a:lnTo>
                    <a:pt x="0" y="4"/>
                  </a:lnTo>
                  <a:lnTo>
                    <a:pt x="4" y="4"/>
                  </a:lnTo>
                  <a:lnTo>
                    <a:pt x="8" y="4"/>
                  </a:lnTo>
                  <a:lnTo>
                    <a:pt x="12" y="4"/>
                  </a:lnTo>
                  <a:lnTo>
                    <a:pt x="16" y="4"/>
                  </a:lnTo>
                  <a:lnTo>
                    <a:pt x="12" y="4"/>
                  </a:lnTo>
                  <a:lnTo>
                    <a:pt x="8" y="8"/>
                  </a:lnTo>
                  <a:lnTo>
                    <a:pt x="4" y="8"/>
                  </a:lnTo>
                  <a:lnTo>
                    <a:pt x="4" y="8"/>
                  </a:lnTo>
                  <a:lnTo>
                    <a:pt x="4" y="8"/>
                  </a:lnTo>
                  <a:close/>
                  <a:moveTo>
                    <a:pt x="34" y="24"/>
                  </a:moveTo>
                  <a:lnTo>
                    <a:pt x="34" y="26"/>
                  </a:lnTo>
                  <a:lnTo>
                    <a:pt x="38" y="26"/>
                  </a:lnTo>
                  <a:lnTo>
                    <a:pt x="38" y="30"/>
                  </a:lnTo>
                  <a:lnTo>
                    <a:pt x="42" y="30"/>
                  </a:lnTo>
                  <a:lnTo>
                    <a:pt x="42" y="34"/>
                  </a:lnTo>
                  <a:lnTo>
                    <a:pt x="42" y="38"/>
                  </a:lnTo>
                  <a:lnTo>
                    <a:pt x="42" y="42"/>
                  </a:lnTo>
                  <a:lnTo>
                    <a:pt x="42" y="38"/>
                  </a:lnTo>
                  <a:lnTo>
                    <a:pt x="38" y="38"/>
                  </a:lnTo>
                  <a:lnTo>
                    <a:pt x="42" y="38"/>
                  </a:lnTo>
                  <a:lnTo>
                    <a:pt x="42" y="34"/>
                  </a:lnTo>
                  <a:lnTo>
                    <a:pt x="42" y="30"/>
                  </a:lnTo>
                  <a:lnTo>
                    <a:pt x="38" y="30"/>
                  </a:lnTo>
                  <a:lnTo>
                    <a:pt x="38" y="26"/>
                  </a:lnTo>
                  <a:lnTo>
                    <a:pt x="34" y="26"/>
                  </a:lnTo>
                  <a:lnTo>
                    <a:pt x="34" y="24"/>
                  </a:lnTo>
                  <a:lnTo>
                    <a:pt x="34" y="24"/>
                  </a:lnTo>
                  <a:lnTo>
                    <a:pt x="34" y="24"/>
                  </a:lnTo>
                  <a:close/>
                  <a:moveTo>
                    <a:pt x="12" y="30"/>
                  </a:moveTo>
                  <a:lnTo>
                    <a:pt x="16" y="30"/>
                  </a:lnTo>
                  <a:lnTo>
                    <a:pt x="16" y="34"/>
                  </a:lnTo>
                  <a:lnTo>
                    <a:pt x="16" y="38"/>
                  </a:lnTo>
                  <a:lnTo>
                    <a:pt x="18" y="38"/>
                  </a:lnTo>
                  <a:lnTo>
                    <a:pt x="18" y="42"/>
                  </a:lnTo>
                  <a:lnTo>
                    <a:pt x="18" y="46"/>
                  </a:lnTo>
                  <a:lnTo>
                    <a:pt x="16" y="50"/>
                  </a:lnTo>
                  <a:lnTo>
                    <a:pt x="16" y="46"/>
                  </a:lnTo>
                  <a:lnTo>
                    <a:pt x="12" y="46"/>
                  </a:lnTo>
                  <a:lnTo>
                    <a:pt x="12" y="42"/>
                  </a:lnTo>
                  <a:lnTo>
                    <a:pt x="8" y="42"/>
                  </a:lnTo>
                  <a:lnTo>
                    <a:pt x="12" y="42"/>
                  </a:lnTo>
                  <a:lnTo>
                    <a:pt x="12" y="38"/>
                  </a:lnTo>
                  <a:lnTo>
                    <a:pt x="12" y="42"/>
                  </a:lnTo>
                  <a:lnTo>
                    <a:pt x="12" y="38"/>
                  </a:lnTo>
                  <a:lnTo>
                    <a:pt x="12" y="34"/>
                  </a:lnTo>
                  <a:lnTo>
                    <a:pt x="12" y="30"/>
                  </a:lnTo>
                  <a:lnTo>
                    <a:pt x="12" y="30"/>
                  </a:lnTo>
                  <a:lnTo>
                    <a:pt x="12" y="30"/>
                  </a:lnTo>
                  <a:close/>
                  <a:moveTo>
                    <a:pt x="22" y="34"/>
                  </a:moveTo>
                  <a:lnTo>
                    <a:pt x="26" y="34"/>
                  </a:lnTo>
                  <a:lnTo>
                    <a:pt x="22" y="34"/>
                  </a:lnTo>
                  <a:lnTo>
                    <a:pt x="22" y="34"/>
                  </a:lnTo>
                  <a:lnTo>
                    <a:pt x="22" y="34"/>
                  </a:lnTo>
                  <a:close/>
                  <a:moveTo>
                    <a:pt x="18" y="50"/>
                  </a:moveTo>
                  <a:lnTo>
                    <a:pt x="18" y="54"/>
                  </a:lnTo>
                  <a:lnTo>
                    <a:pt x="18" y="50"/>
                  </a:lnTo>
                  <a:lnTo>
                    <a:pt x="22" y="50"/>
                  </a:lnTo>
                  <a:lnTo>
                    <a:pt x="22" y="54"/>
                  </a:lnTo>
                  <a:lnTo>
                    <a:pt x="22" y="56"/>
                  </a:lnTo>
                  <a:lnTo>
                    <a:pt x="18" y="56"/>
                  </a:lnTo>
                  <a:lnTo>
                    <a:pt x="22" y="56"/>
                  </a:lnTo>
                  <a:lnTo>
                    <a:pt x="18" y="56"/>
                  </a:lnTo>
                  <a:lnTo>
                    <a:pt x="16" y="54"/>
                  </a:lnTo>
                  <a:lnTo>
                    <a:pt x="18" y="50"/>
                  </a:lnTo>
                  <a:lnTo>
                    <a:pt x="18" y="50"/>
                  </a:lnTo>
                  <a:lnTo>
                    <a:pt x="18" y="50"/>
                  </a:lnTo>
                  <a:close/>
                  <a:moveTo>
                    <a:pt x="44" y="56"/>
                  </a:moveTo>
                  <a:lnTo>
                    <a:pt x="44" y="60"/>
                  </a:lnTo>
                  <a:lnTo>
                    <a:pt x="42" y="60"/>
                  </a:lnTo>
                  <a:lnTo>
                    <a:pt x="42" y="56"/>
                  </a:lnTo>
                  <a:lnTo>
                    <a:pt x="44" y="56"/>
                  </a:lnTo>
                  <a:lnTo>
                    <a:pt x="44" y="56"/>
                  </a:lnTo>
                  <a:lnTo>
                    <a:pt x="44" y="56"/>
                  </a:lnTo>
                  <a:close/>
                  <a:moveTo>
                    <a:pt x="52" y="60"/>
                  </a:moveTo>
                  <a:lnTo>
                    <a:pt x="56" y="64"/>
                  </a:lnTo>
                  <a:lnTo>
                    <a:pt x="56" y="68"/>
                  </a:lnTo>
                  <a:lnTo>
                    <a:pt x="60" y="68"/>
                  </a:lnTo>
                  <a:lnTo>
                    <a:pt x="60" y="72"/>
                  </a:lnTo>
                  <a:lnTo>
                    <a:pt x="60" y="68"/>
                  </a:lnTo>
                  <a:lnTo>
                    <a:pt x="56" y="68"/>
                  </a:lnTo>
                  <a:lnTo>
                    <a:pt x="56" y="64"/>
                  </a:lnTo>
                  <a:lnTo>
                    <a:pt x="52" y="60"/>
                  </a:lnTo>
                  <a:lnTo>
                    <a:pt x="52" y="60"/>
                  </a:lnTo>
                  <a:lnTo>
                    <a:pt x="52" y="60"/>
                  </a:lnTo>
                  <a:close/>
                  <a:moveTo>
                    <a:pt x="70" y="76"/>
                  </a:moveTo>
                  <a:lnTo>
                    <a:pt x="68" y="76"/>
                  </a:lnTo>
                  <a:lnTo>
                    <a:pt x="68" y="72"/>
                  </a:lnTo>
                  <a:lnTo>
                    <a:pt x="68" y="76"/>
                  </a:lnTo>
                  <a:lnTo>
                    <a:pt x="70" y="76"/>
                  </a:lnTo>
                  <a:lnTo>
                    <a:pt x="70" y="76"/>
                  </a:lnTo>
                  <a:lnTo>
                    <a:pt x="70" y="76"/>
                  </a:lnTo>
                  <a:close/>
                  <a:moveTo>
                    <a:pt x="68" y="86"/>
                  </a:moveTo>
                  <a:lnTo>
                    <a:pt x="68" y="82"/>
                  </a:lnTo>
                  <a:lnTo>
                    <a:pt x="70" y="82"/>
                  </a:lnTo>
                  <a:lnTo>
                    <a:pt x="70" y="80"/>
                  </a:lnTo>
                  <a:lnTo>
                    <a:pt x="74" y="80"/>
                  </a:lnTo>
                  <a:lnTo>
                    <a:pt x="70" y="80"/>
                  </a:lnTo>
                  <a:lnTo>
                    <a:pt x="70" y="76"/>
                  </a:lnTo>
                  <a:lnTo>
                    <a:pt x="74" y="76"/>
                  </a:lnTo>
                  <a:lnTo>
                    <a:pt x="74" y="80"/>
                  </a:lnTo>
                  <a:lnTo>
                    <a:pt x="70" y="82"/>
                  </a:lnTo>
                  <a:lnTo>
                    <a:pt x="68" y="82"/>
                  </a:lnTo>
                  <a:lnTo>
                    <a:pt x="68" y="86"/>
                  </a:lnTo>
                  <a:lnTo>
                    <a:pt x="68" y="86"/>
                  </a:lnTo>
                  <a:lnTo>
                    <a:pt x="68" y="86"/>
                  </a:lnTo>
                  <a:close/>
                  <a:moveTo>
                    <a:pt x="74" y="110"/>
                  </a:moveTo>
                  <a:lnTo>
                    <a:pt x="74" y="106"/>
                  </a:lnTo>
                  <a:lnTo>
                    <a:pt x="78" y="106"/>
                  </a:lnTo>
                  <a:lnTo>
                    <a:pt x="78" y="102"/>
                  </a:lnTo>
                  <a:lnTo>
                    <a:pt x="82" y="102"/>
                  </a:lnTo>
                  <a:lnTo>
                    <a:pt x="82" y="106"/>
                  </a:lnTo>
                  <a:lnTo>
                    <a:pt x="82" y="102"/>
                  </a:lnTo>
                  <a:lnTo>
                    <a:pt x="86" y="102"/>
                  </a:lnTo>
                  <a:lnTo>
                    <a:pt x="86" y="106"/>
                  </a:lnTo>
                  <a:lnTo>
                    <a:pt x="82" y="106"/>
                  </a:lnTo>
                  <a:lnTo>
                    <a:pt x="82" y="110"/>
                  </a:lnTo>
                  <a:lnTo>
                    <a:pt x="78" y="110"/>
                  </a:lnTo>
                  <a:lnTo>
                    <a:pt x="78" y="106"/>
                  </a:lnTo>
                  <a:lnTo>
                    <a:pt x="74" y="110"/>
                  </a:lnTo>
                  <a:lnTo>
                    <a:pt x="74" y="110"/>
                  </a:lnTo>
                  <a:lnTo>
                    <a:pt x="74" y="11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78" name="Freeform 85">
              <a:extLst>
                <a:ext uri="{FF2B5EF4-FFF2-40B4-BE49-F238E27FC236}">
                  <a16:creationId xmlns:a16="http://schemas.microsoft.com/office/drawing/2014/main" id="{45067717-0068-82A5-B0FB-8437FC8002B2}"/>
                </a:ext>
              </a:extLst>
            </p:cNvPr>
            <p:cNvSpPr>
              <a:spLocks noEditPoints="1"/>
            </p:cNvSpPr>
            <p:nvPr/>
          </p:nvSpPr>
          <p:spPr bwMode="auto">
            <a:xfrm>
              <a:off x="3003550" y="4248218"/>
              <a:ext cx="28575" cy="34925"/>
            </a:xfrm>
            <a:custGeom>
              <a:avLst/>
              <a:gdLst>
                <a:gd name="T0" fmla="*/ 14 w 18"/>
                <a:gd name="T1" fmla="*/ 4 h 22"/>
                <a:gd name="T2" fmla="*/ 14 w 18"/>
                <a:gd name="T3" fmla="*/ 4 h 22"/>
                <a:gd name="T4" fmla="*/ 18 w 18"/>
                <a:gd name="T5" fmla="*/ 4 h 22"/>
                <a:gd name="T6" fmla="*/ 18 w 18"/>
                <a:gd name="T7" fmla="*/ 0 h 22"/>
                <a:gd name="T8" fmla="*/ 18 w 18"/>
                <a:gd name="T9" fmla="*/ 4 h 22"/>
                <a:gd name="T10" fmla="*/ 18 w 18"/>
                <a:gd name="T11" fmla="*/ 4 h 22"/>
                <a:gd name="T12" fmla="*/ 18 w 18"/>
                <a:gd name="T13" fmla="*/ 4 h 22"/>
                <a:gd name="T14" fmla="*/ 14 w 18"/>
                <a:gd name="T15" fmla="*/ 4 h 22"/>
                <a:gd name="T16" fmla="*/ 14 w 18"/>
                <a:gd name="T17" fmla="*/ 4 h 22"/>
                <a:gd name="T18" fmla="*/ 12 w 18"/>
                <a:gd name="T19" fmla="*/ 12 h 22"/>
                <a:gd name="T20" fmla="*/ 14 w 18"/>
                <a:gd name="T21" fmla="*/ 12 h 22"/>
                <a:gd name="T22" fmla="*/ 14 w 18"/>
                <a:gd name="T23" fmla="*/ 12 h 22"/>
                <a:gd name="T24" fmla="*/ 14 w 18"/>
                <a:gd name="T25" fmla="*/ 12 h 22"/>
                <a:gd name="T26" fmla="*/ 12 w 18"/>
                <a:gd name="T27" fmla="*/ 12 h 22"/>
                <a:gd name="T28" fmla="*/ 12 w 18"/>
                <a:gd name="T29" fmla="*/ 16 h 22"/>
                <a:gd name="T30" fmla="*/ 14 w 18"/>
                <a:gd name="T31" fmla="*/ 18 h 22"/>
                <a:gd name="T32" fmla="*/ 12 w 18"/>
                <a:gd name="T33" fmla="*/ 22 h 22"/>
                <a:gd name="T34" fmla="*/ 12 w 18"/>
                <a:gd name="T35" fmla="*/ 22 h 22"/>
                <a:gd name="T36" fmla="*/ 8 w 18"/>
                <a:gd name="T37" fmla="*/ 22 h 22"/>
                <a:gd name="T38" fmla="*/ 4 w 18"/>
                <a:gd name="T39" fmla="*/ 22 h 22"/>
                <a:gd name="T40" fmla="*/ 0 w 18"/>
                <a:gd name="T41" fmla="*/ 22 h 22"/>
                <a:gd name="T42" fmla="*/ 0 w 18"/>
                <a:gd name="T43" fmla="*/ 22 h 22"/>
                <a:gd name="T44" fmla="*/ 0 w 18"/>
                <a:gd name="T45" fmla="*/ 22 h 22"/>
                <a:gd name="T46" fmla="*/ 0 w 18"/>
                <a:gd name="T47" fmla="*/ 22 h 22"/>
                <a:gd name="T48" fmla="*/ 8 w 18"/>
                <a:gd name="T49" fmla="*/ 18 h 22"/>
                <a:gd name="T50" fmla="*/ 8 w 18"/>
                <a:gd name="T51" fmla="*/ 18 h 22"/>
                <a:gd name="T52" fmla="*/ 8 w 18"/>
                <a:gd name="T53" fmla="*/ 16 h 22"/>
                <a:gd name="T54" fmla="*/ 4 w 18"/>
                <a:gd name="T55" fmla="*/ 12 h 22"/>
                <a:gd name="T56" fmla="*/ 4 w 18"/>
                <a:gd name="T57" fmla="*/ 12 h 22"/>
                <a:gd name="T58" fmla="*/ 4 w 18"/>
                <a:gd name="T59" fmla="*/ 12 h 22"/>
                <a:gd name="T60" fmla="*/ 8 w 18"/>
                <a:gd name="T61" fmla="*/ 12 h 22"/>
                <a:gd name="T62" fmla="*/ 8 w 18"/>
                <a:gd name="T63" fmla="*/ 12 h 22"/>
                <a:gd name="T64" fmla="*/ 12 w 18"/>
                <a:gd name="T65" fmla="*/ 12 h 22"/>
                <a:gd name="T66" fmla="*/ 12 w 18"/>
                <a:gd name="T67" fmla="*/ 12 h 22"/>
                <a:gd name="T68" fmla="*/ 12 w 18"/>
                <a:gd name="T6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22">
                  <a:moveTo>
                    <a:pt x="14" y="4"/>
                  </a:moveTo>
                  <a:lnTo>
                    <a:pt x="14" y="4"/>
                  </a:lnTo>
                  <a:lnTo>
                    <a:pt x="14" y="4"/>
                  </a:lnTo>
                  <a:lnTo>
                    <a:pt x="14" y="4"/>
                  </a:lnTo>
                  <a:lnTo>
                    <a:pt x="18" y="4"/>
                  </a:lnTo>
                  <a:lnTo>
                    <a:pt x="18" y="4"/>
                  </a:lnTo>
                  <a:lnTo>
                    <a:pt x="18" y="0"/>
                  </a:lnTo>
                  <a:lnTo>
                    <a:pt x="18" y="0"/>
                  </a:lnTo>
                  <a:lnTo>
                    <a:pt x="18" y="4"/>
                  </a:lnTo>
                  <a:lnTo>
                    <a:pt x="18" y="4"/>
                  </a:lnTo>
                  <a:lnTo>
                    <a:pt x="18" y="4"/>
                  </a:lnTo>
                  <a:lnTo>
                    <a:pt x="18" y="4"/>
                  </a:lnTo>
                  <a:lnTo>
                    <a:pt x="18" y="4"/>
                  </a:lnTo>
                  <a:lnTo>
                    <a:pt x="18" y="4"/>
                  </a:lnTo>
                  <a:lnTo>
                    <a:pt x="14" y="4"/>
                  </a:lnTo>
                  <a:lnTo>
                    <a:pt x="14" y="4"/>
                  </a:lnTo>
                  <a:lnTo>
                    <a:pt x="14" y="4"/>
                  </a:lnTo>
                  <a:lnTo>
                    <a:pt x="14" y="4"/>
                  </a:lnTo>
                  <a:close/>
                  <a:moveTo>
                    <a:pt x="12" y="12"/>
                  </a:moveTo>
                  <a:lnTo>
                    <a:pt x="12" y="12"/>
                  </a:lnTo>
                  <a:lnTo>
                    <a:pt x="12" y="12"/>
                  </a:lnTo>
                  <a:lnTo>
                    <a:pt x="14" y="12"/>
                  </a:lnTo>
                  <a:lnTo>
                    <a:pt x="14" y="12"/>
                  </a:lnTo>
                  <a:lnTo>
                    <a:pt x="14" y="12"/>
                  </a:lnTo>
                  <a:lnTo>
                    <a:pt x="14" y="12"/>
                  </a:lnTo>
                  <a:lnTo>
                    <a:pt x="14" y="12"/>
                  </a:lnTo>
                  <a:lnTo>
                    <a:pt x="14" y="12"/>
                  </a:lnTo>
                  <a:lnTo>
                    <a:pt x="12" y="12"/>
                  </a:lnTo>
                  <a:lnTo>
                    <a:pt x="12" y="12"/>
                  </a:lnTo>
                  <a:lnTo>
                    <a:pt x="12" y="16"/>
                  </a:lnTo>
                  <a:lnTo>
                    <a:pt x="12" y="18"/>
                  </a:lnTo>
                  <a:lnTo>
                    <a:pt x="14" y="18"/>
                  </a:lnTo>
                  <a:lnTo>
                    <a:pt x="12" y="22"/>
                  </a:lnTo>
                  <a:lnTo>
                    <a:pt x="12" y="22"/>
                  </a:lnTo>
                  <a:lnTo>
                    <a:pt x="12" y="22"/>
                  </a:lnTo>
                  <a:lnTo>
                    <a:pt x="12" y="22"/>
                  </a:lnTo>
                  <a:lnTo>
                    <a:pt x="12" y="22"/>
                  </a:lnTo>
                  <a:lnTo>
                    <a:pt x="8" y="22"/>
                  </a:lnTo>
                  <a:lnTo>
                    <a:pt x="8" y="22"/>
                  </a:lnTo>
                  <a:lnTo>
                    <a:pt x="4" y="22"/>
                  </a:lnTo>
                  <a:lnTo>
                    <a:pt x="4" y="22"/>
                  </a:lnTo>
                  <a:lnTo>
                    <a:pt x="0" y="22"/>
                  </a:lnTo>
                  <a:lnTo>
                    <a:pt x="0" y="22"/>
                  </a:lnTo>
                  <a:lnTo>
                    <a:pt x="0" y="22"/>
                  </a:lnTo>
                  <a:lnTo>
                    <a:pt x="0" y="22"/>
                  </a:lnTo>
                  <a:lnTo>
                    <a:pt x="0" y="22"/>
                  </a:lnTo>
                  <a:lnTo>
                    <a:pt x="0" y="22"/>
                  </a:lnTo>
                  <a:lnTo>
                    <a:pt x="0" y="22"/>
                  </a:lnTo>
                  <a:lnTo>
                    <a:pt x="4" y="22"/>
                  </a:lnTo>
                  <a:lnTo>
                    <a:pt x="8" y="18"/>
                  </a:lnTo>
                  <a:lnTo>
                    <a:pt x="8" y="18"/>
                  </a:lnTo>
                  <a:lnTo>
                    <a:pt x="8" y="18"/>
                  </a:lnTo>
                  <a:lnTo>
                    <a:pt x="8" y="16"/>
                  </a:lnTo>
                  <a:lnTo>
                    <a:pt x="8" y="16"/>
                  </a:lnTo>
                  <a:lnTo>
                    <a:pt x="8" y="16"/>
                  </a:lnTo>
                  <a:lnTo>
                    <a:pt x="4" y="12"/>
                  </a:lnTo>
                  <a:lnTo>
                    <a:pt x="4" y="12"/>
                  </a:lnTo>
                  <a:lnTo>
                    <a:pt x="4" y="12"/>
                  </a:lnTo>
                  <a:lnTo>
                    <a:pt x="4" y="12"/>
                  </a:lnTo>
                  <a:lnTo>
                    <a:pt x="4" y="12"/>
                  </a:lnTo>
                  <a:lnTo>
                    <a:pt x="4" y="12"/>
                  </a:lnTo>
                  <a:lnTo>
                    <a:pt x="8" y="12"/>
                  </a:lnTo>
                  <a:lnTo>
                    <a:pt x="8" y="12"/>
                  </a:lnTo>
                  <a:lnTo>
                    <a:pt x="8" y="12"/>
                  </a:lnTo>
                  <a:lnTo>
                    <a:pt x="12" y="12"/>
                  </a:lnTo>
                  <a:lnTo>
                    <a:pt x="12" y="12"/>
                  </a:lnTo>
                  <a:lnTo>
                    <a:pt x="12" y="12"/>
                  </a:lnTo>
                  <a:lnTo>
                    <a:pt x="12" y="12"/>
                  </a:lnTo>
                  <a:lnTo>
                    <a:pt x="12" y="12"/>
                  </a:lnTo>
                  <a:lnTo>
                    <a:pt x="12" y="12"/>
                  </a:lnTo>
                  <a:lnTo>
                    <a:pt x="12" y="1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79" name="Freeform 86">
              <a:extLst>
                <a:ext uri="{FF2B5EF4-FFF2-40B4-BE49-F238E27FC236}">
                  <a16:creationId xmlns:a16="http://schemas.microsoft.com/office/drawing/2014/main" id="{E4B33F0E-BC10-7414-9EE9-F288082BC454}"/>
                </a:ext>
              </a:extLst>
            </p:cNvPr>
            <p:cNvSpPr>
              <a:spLocks noEditPoints="1"/>
            </p:cNvSpPr>
            <p:nvPr/>
          </p:nvSpPr>
          <p:spPr bwMode="auto">
            <a:xfrm>
              <a:off x="2781300" y="3959293"/>
              <a:ext cx="15875" cy="12700"/>
            </a:xfrm>
            <a:custGeom>
              <a:avLst/>
              <a:gdLst>
                <a:gd name="T0" fmla="*/ 10 w 10"/>
                <a:gd name="T1" fmla="*/ 8 h 8"/>
                <a:gd name="T2" fmla="*/ 10 w 10"/>
                <a:gd name="T3" fmla="*/ 8 h 8"/>
                <a:gd name="T4" fmla="*/ 10 w 10"/>
                <a:gd name="T5" fmla="*/ 8 h 8"/>
                <a:gd name="T6" fmla="*/ 10 w 10"/>
                <a:gd name="T7" fmla="*/ 8 h 8"/>
                <a:gd name="T8" fmla="*/ 10 w 10"/>
                <a:gd name="T9" fmla="*/ 8 h 8"/>
                <a:gd name="T10" fmla="*/ 10 w 10"/>
                <a:gd name="T11" fmla="*/ 8 h 8"/>
                <a:gd name="T12" fmla="*/ 10 w 10"/>
                <a:gd name="T13" fmla="*/ 8 h 8"/>
                <a:gd name="T14" fmla="*/ 0 w 10"/>
                <a:gd name="T15" fmla="*/ 0 h 8"/>
                <a:gd name="T16" fmla="*/ 0 w 10"/>
                <a:gd name="T17" fmla="*/ 0 h 8"/>
                <a:gd name="T18" fmla="*/ 0 w 10"/>
                <a:gd name="T19" fmla="*/ 0 h 8"/>
                <a:gd name="T20" fmla="*/ 0 w 10"/>
                <a:gd name="T21" fmla="*/ 0 h 8"/>
                <a:gd name="T22" fmla="*/ 0 w 10"/>
                <a:gd name="T23" fmla="*/ 0 h 8"/>
                <a:gd name="T24" fmla="*/ 0 w 10"/>
                <a:gd name="T25" fmla="*/ 0 h 8"/>
                <a:gd name="T26" fmla="*/ 0 w 10"/>
                <a:gd name="T27" fmla="*/ 0 h 8"/>
                <a:gd name="T28" fmla="*/ 0 w 10"/>
                <a:gd name="T29" fmla="*/ 0 h 8"/>
                <a:gd name="T30" fmla="*/ 0 w 10"/>
                <a:gd name="T31" fmla="*/ 0 h 8"/>
                <a:gd name="T32" fmla="*/ 0 w 10"/>
                <a:gd name="T33" fmla="*/ 0 h 8"/>
                <a:gd name="T34" fmla="*/ 0 w 10"/>
                <a:gd name="T35" fmla="*/ 0 h 8"/>
                <a:gd name="T36" fmla="*/ 0 w 10"/>
                <a:gd name="T37" fmla="*/ 0 h 8"/>
                <a:gd name="T38" fmla="*/ 0 w 10"/>
                <a:gd name="T39" fmla="*/ 0 h 8"/>
                <a:gd name="T40" fmla="*/ 0 w 10"/>
                <a:gd name="T41" fmla="*/ 0 h 8"/>
                <a:gd name="T42" fmla="*/ 0 w 10"/>
                <a:gd name="T43" fmla="*/ 0 h 8"/>
                <a:gd name="T44" fmla="*/ 2 w 10"/>
                <a:gd name="T45" fmla="*/ 4 h 8"/>
                <a:gd name="T46" fmla="*/ 2 w 10"/>
                <a:gd name="T47" fmla="*/ 4 h 8"/>
                <a:gd name="T48" fmla="*/ 2 w 10"/>
                <a:gd name="T49" fmla="*/ 4 h 8"/>
                <a:gd name="T50" fmla="*/ 2 w 10"/>
                <a:gd name="T51" fmla="*/ 0 h 8"/>
                <a:gd name="T52" fmla="*/ 2 w 10"/>
                <a:gd name="T53" fmla="*/ 0 h 8"/>
                <a:gd name="T54" fmla="*/ 2 w 10"/>
                <a:gd name="T55" fmla="*/ 0 h 8"/>
                <a:gd name="T56" fmla="*/ 2 w 10"/>
                <a:gd name="T57" fmla="*/ 0 h 8"/>
                <a:gd name="T58" fmla="*/ 0 w 10"/>
                <a:gd name="T59" fmla="*/ 4 h 8"/>
                <a:gd name="T60" fmla="*/ 0 w 10"/>
                <a:gd name="T61" fmla="*/ 4 h 8"/>
                <a:gd name="T62" fmla="*/ 0 w 10"/>
                <a:gd name="T63" fmla="*/ 0 h 8"/>
                <a:gd name="T64" fmla="*/ 0 w 10"/>
                <a:gd name="T65" fmla="*/ 0 h 8"/>
                <a:gd name="T66" fmla="*/ 0 w 10"/>
                <a:gd name="T67" fmla="*/ 0 h 8"/>
                <a:gd name="T68" fmla="*/ 2 w 10"/>
                <a:gd name="T69" fmla="*/ 0 h 8"/>
                <a:gd name="T70" fmla="*/ 2 w 10"/>
                <a:gd name="T71" fmla="*/ 0 h 8"/>
                <a:gd name="T72" fmla="*/ 2 w 10"/>
                <a:gd name="T73" fmla="*/ 0 h 8"/>
                <a:gd name="T74" fmla="*/ 2 w 10"/>
                <a:gd name="T75" fmla="*/ 0 h 8"/>
                <a:gd name="T76" fmla="*/ 2 w 10"/>
                <a:gd name="T77" fmla="*/ 4 h 8"/>
                <a:gd name="T78" fmla="*/ 2 w 10"/>
                <a:gd name="T79" fmla="*/ 4 h 8"/>
                <a:gd name="T80" fmla="*/ 2 w 10"/>
                <a:gd name="T81" fmla="*/ 4 h 8"/>
                <a:gd name="T82" fmla="*/ 2 w 10"/>
                <a:gd name="T83" fmla="*/ 4 h 8"/>
                <a:gd name="T84" fmla="*/ 2 w 10"/>
                <a:gd name="T85" fmla="*/ 4 h 8"/>
                <a:gd name="T86" fmla="*/ 2 w 10"/>
                <a:gd name="T87" fmla="*/ 4 h 8"/>
                <a:gd name="T88" fmla="*/ 2 w 10"/>
                <a:gd name="T8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 h="8">
                  <a:moveTo>
                    <a:pt x="10" y="8"/>
                  </a:moveTo>
                  <a:lnTo>
                    <a:pt x="10" y="8"/>
                  </a:lnTo>
                  <a:lnTo>
                    <a:pt x="10" y="8"/>
                  </a:lnTo>
                  <a:lnTo>
                    <a:pt x="10" y="8"/>
                  </a:lnTo>
                  <a:lnTo>
                    <a:pt x="10" y="8"/>
                  </a:lnTo>
                  <a:lnTo>
                    <a:pt x="10" y="8"/>
                  </a:lnTo>
                  <a:lnTo>
                    <a:pt x="10" y="8"/>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moveTo>
                    <a:pt x="2" y="4"/>
                  </a:moveTo>
                  <a:lnTo>
                    <a:pt x="2" y="4"/>
                  </a:lnTo>
                  <a:lnTo>
                    <a:pt x="2" y="4"/>
                  </a:lnTo>
                  <a:lnTo>
                    <a:pt x="2" y="0"/>
                  </a:lnTo>
                  <a:lnTo>
                    <a:pt x="2" y="0"/>
                  </a:lnTo>
                  <a:lnTo>
                    <a:pt x="2" y="0"/>
                  </a:lnTo>
                  <a:lnTo>
                    <a:pt x="2" y="0"/>
                  </a:lnTo>
                  <a:lnTo>
                    <a:pt x="0" y="4"/>
                  </a:lnTo>
                  <a:lnTo>
                    <a:pt x="0" y="4"/>
                  </a:lnTo>
                  <a:lnTo>
                    <a:pt x="0" y="0"/>
                  </a:lnTo>
                  <a:lnTo>
                    <a:pt x="0" y="0"/>
                  </a:lnTo>
                  <a:lnTo>
                    <a:pt x="0" y="0"/>
                  </a:lnTo>
                  <a:lnTo>
                    <a:pt x="2" y="0"/>
                  </a:lnTo>
                  <a:lnTo>
                    <a:pt x="2" y="0"/>
                  </a:lnTo>
                  <a:lnTo>
                    <a:pt x="2" y="0"/>
                  </a:lnTo>
                  <a:lnTo>
                    <a:pt x="2" y="0"/>
                  </a:lnTo>
                  <a:lnTo>
                    <a:pt x="2" y="4"/>
                  </a:lnTo>
                  <a:lnTo>
                    <a:pt x="2" y="4"/>
                  </a:lnTo>
                  <a:lnTo>
                    <a:pt x="2" y="4"/>
                  </a:lnTo>
                  <a:lnTo>
                    <a:pt x="2" y="4"/>
                  </a:lnTo>
                  <a:lnTo>
                    <a:pt x="2" y="4"/>
                  </a:lnTo>
                  <a:lnTo>
                    <a:pt x="2" y="4"/>
                  </a:lnTo>
                  <a:lnTo>
                    <a:pt x="2"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80" name="Freeform 87">
              <a:extLst>
                <a:ext uri="{FF2B5EF4-FFF2-40B4-BE49-F238E27FC236}">
                  <a16:creationId xmlns:a16="http://schemas.microsoft.com/office/drawing/2014/main" id="{B3A09B17-0138-0BA4-8DD2-CA624003FB6E}"/>
                </a:ext>
              </a:extLst>
            </p:cNvPr>
            <p:cNvSpPr>
              <a:spLocks/>
            </p:cNvSpPr>
            <p:nvPr/>
          </p:nvSpPr>
          <p:spPr bwMode="auto">
            <a:xfrm>
              <a:off x="4826000" y="3349693"/>
              <a:ext cx="41275" cy="88900"/>
            </a:xfrm>
            <a:custGeom>
              <a:avLst/>
              <a:gdLst>
                <a:gd name="T0" fmla="*/ 4 w 26"/>
                <a:gd name="T1" fmla="*/ 14 h 56"/>
                <a:gd name="T2" fmla="*/ 4 w 26"/>
                <a:gd name="T3" fmla="*/ 14 h 56"/>
                <a:gd name="T4" fmla="*/ 4 w 26"/>
                <a:gd name="T5" fmla="*/ 14 h 56"/>
                <a:gd name="T6" fmla="*/ 4 w 26"/>
                <a:gd name="T7" fmla="*/ 10 h 56"/>
                <a:gd name="T8" fmla="*/ 0 w 26"/>
                <a:gd name="T9" fmla="*/ 6 h 56"/>
                <a:gd name="T10" fmla="*/ 4 w 26"/>
                <a:gd name="T11" fmla="*/ 0 h 56"/>
                <a:gd name="T12" fmla="*/ 8 w 26"/>
                <a:gd name="T13" fmla="*/ 0 h 56"/>
                <a:gd name="T14" fmla="*/ 8 w 26"/>
                <a:gd name="T15" fmla="*/ 0 h 56"/>
                <a:gd name="T16" fmla="*/ 8 w 26"/>
                <a:gd name="T17" fmla="*/ 0 h 56"/>
                <a:gd name="T18" fmla="*/ 12 w 26"/>
                <a:gd name="T19" fmla="*/ 0 h 56"/>
                <a:gd name="T20" fmla="*/ 16 w 26"/>
                <a:gd name="T21" fmla="*/ 0 h 56"/>
                <a:gd name="T22" fmla="*/ 16 w 26"/>
                <a:gd name="T23" fmla="*/ 2 h 56"/>
                <a:gd name="T24" fmla="*/ 18 w 26"/>
                <a:gd name="T25" fmla="*/ 6 h 56"/>
                <a:gd name="T26" fmla="*/ 18 w 26"/>
                <a:gd name="T27" fmla="*/ 10 h 56"/>
                <a:gd name="T28" fmla="*/ 18 w 26"/>
                <a:gd name="T29" fmla="*/ 10 h 56"/>
                <a:gd name="T30" fmla="*/ 18 w 26"/>
                <a:gd name="T31" fmla="*/ 14 h 56"/>
                <a:gd name="T32" fmla="*/ 18 w 26"/>
                <a:gd name="T33" fmla="*/ 18 h 56"/>
                <a:gd name="T34" fmla="*/ 18 w 26"/>
                <a:gd name="T35" fmla="*/ 22 h 56"/>
                <a:gd name="T36" fmla="*/ 18 w 26"/>
                <a:gd name="T37" fmla="*/ 22 h 56"/>
                <a:gd name="T38" fmla="*/ 18 w 26"/>
                <a:gd name="T39" fmla="*/ 26 h 56"/>
                <a:gd name="T40" fmla="*/ 18 w 26"/>
                <a:gd name="T41" fmla="*/ 30 h 56"/>
                <a:gd name="T42" fmla="*/ 22 w 26"/>
                <a:gd name="T43" fmla="*/ 32 h 56"/>
                <a:gd name="T44" fmla="*/ 26 w 26"/>
                <a:gd name="T45" fmla="*/ 32 h 56"/>
                <a:gd name="T46" fmla="*/ 26 w 26"/>
                <a:gd name="T47" fmla="*/ 32 h 56"/>
                <a:gd name="T48" fmla="*/ 26 w 26"/>
                <a:gd name="T49" fmla="*/ 36 h 56"/>
                <a:gd name="T50" fmla="*/ 22 w 26"/>
                <a:gd name="T51" fmla="*/ 40 h 56"/>
                <a:gd name="T52" fmla="*/ 22 w 26"/>
                <a:gd name="T53" fmla="*/ 40 h 56"/>
                <a:gd name="T54" fmla="*/ 22 w 26"/>
                <a:gd name="T55" fmla="*/ 44 h 56"/>
                <a:gd name="T56" fmla="*/ 18 w 26"/>
                <a:gd name="T57" fmla="*/ 48 h 56"/>
                <a:gd name="T58" fmla="*/ 18 w 26"/>
                <a:gd name="T59" fmla="*/ 48 h 56"/>
                <a:gd name="T60" fmla="*/ 18 w 26"/>
                <a:gd name="T61" fmla="*/ 48 h 56"/>
                <a:gd name="T62" fmla="*/ 16 w 26"/>
                <a:gd name="T63" fmla="*/ 52 h 56"/>
                <a:gd name="T64" fmla="*/ 16 w 26"/>
                <a:gd name="T65" fmla="*/ 52 h 56"/>
                <a:gd name="T66" fmla="*/ 16 w 26"/>
                <a:gd name="T67" fmla="*/ 52 h 56"/>
                <a:gd name="T68" fmla="*/ 16 w 26"/>
                <a:gd name="T69" fmla="*/ 56 h 56"/>
                <a:gd name="T70" fmla="*/ 16 w 26"/>
                <a:gd name="T71" fmla="*/ 56 h 56"/>
                <a:gd name="T72" fmla="*/ 12 w 26"/>
                <a:gd name="T73" fmla="*/ 56 h 56"/>
                <a:gd name="T74" fmla="*/ 12 w 26"/>
                <a:gd name="T75" fmla="*/ 56 h 56"/>
                <a:gd name="T76" fmla="*/ 8 w 26"/>
                <a:gd name="T77" fmla="*/ 48 h 56"/>
                <a:gd name="T78" fmla="*/ 8 w 26"/>
                <a:gd name="T79" fmla="*/ 48 h 56"/>
                <a:gd name="T80" fmla="*/ 4 w 26"/>
                <a:gd name="T81" fmla="*/ 44 h 56"/>
                <a:gd name="T82" fmla="*/ 0 w 26"/>
                <a:gd name="T83" fmla="*/ 40 h 56"/>
                <a:gd name="T84" fmla="*/ 4 w 26"/>
                <a:gd name="T85" fmla="*/ 40 h 56"/>
                <a:gd name="T86" fmla="*/ 4 w 26"/>
                <a:gd name="T87" fmla="*/ 44 h 56"/>
                <a:gd name="T88" fmla="*/ 4 w 26"/>
                <a:gd name="T89" fmla="*/ 40 h 56"/>
                <a:gd name="T90" fmla="*/ 4 w 26"/>
                <a:gd name="T91" fmla="*/ 36 h 56"/>
                <a:gd name="T92" fmla="*/ 0 w 26"/>
                <a:gd name="T93" fmla="*/ 36 h 56"/>
                <a:gd name="T94" fmla="*/ 4 w 26"/>
                <a:gd name="T95" fmla="*/ 32 h 56"/>
                <a:gd name="T96" fmla="*/ 4 w 26"/>
                <a:gd name="T97" fmla="*/ 32 h 56"/>
                <a:gd name="T98" fmla="*/ 4 w 26"/>
                <a:gd name="T99" fmla="*/ 30 h 56"/>
                <a:gd name="T100" fmla="*/ 4 w 26"/>
                <a:gd name="T101" fmla="*/ 26 h 56"/>
                <a:gd name="T102" fmla="*/ 4 w 26"/>
                <a:gd name="T103" fmla="*/ 26 h 56"/>
                <a:gd name="T104" fmla="*/ 4 w 26"/>
                <a:gd name="T105" fmla="*/ 18 h 56"/>
                <a:gd name="T106" fmla="*/ 4 w 26"/>
                <a:gd name="T107"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56">
                  <a:moveTo>
                    <a:pt x="4" y="18"/>
                  </a:moveTo>
                  <a:lnTo>
                    <a:pt x="4" y="18"/>
                  </a:lnTo>
                  <a:lnTo>
                    <a:pt x="4" y="14"/>
                  </a:lnTo>
                  <a:lnTo>
                    <a:pt x="4" y="14"/>
                  </a:lnTo>
                  <a:lnTo>
                    <a:pt x="4" y="14"/>
                  </a:lnTo>
                  <a:lnTo>
                    <a:pt x="4" y="14"/>
                  </a:lnTo>
                  <a:lnTo>
                    <a:pt x="4" y="14"/>
                  </a:lnTo>
                  <a:lnTo>
                    <a:pt x="4" y="14"/>
                  </a:lnTo>
                  <a:lnTo>
                    <a:pt x="4" y="14"/>
                  </a:lnTo>
                  <a:lnTo>
                    <a:pt x="0" y="10"/>
                  </a:lnTo>
                  <a:lnTo>
                    <a:pt x="0" y="10"/>
                  </a:lnTo>
                  <a:lnTo>
                    <a:pt x="4" y="10"/>
                  </a:lnTo>
                  <a:lnTo>
                    <a:pt x="4" y="6"/>
                  </a:lnTo>
                  <a:lnTo>
                    <a:pt x="4" y="6"/>
                  </a:lnTo>
                  <a:lnTo>
                    <a:pt x="0" y="6"/>
                  </a:lnTo>
                  <a:lnTo>
                    <a:pt x="0" y="6"/>
                  </a:lnTo>
                  <a:lnTo>
                    <a:pt x="4" y="2"/>
                  </a:lnTo>
                  <a:lnTo>
                    <a:pt x="4" y="0"/>
                  </a:lnTo>
                  <a:lnTo>
                    <a:pt x="4" y="0"/>
                  </a:lnTo>
                  <a:lnTo>
                    <a:pt x="8" y="0"/>
                  </a:lnTo>
                  <a:lnTo>
                    <a:pt x="8" y="0"/>
                  </a:lnTo>
                  <a:lnTo>
                    <a:pt x="8" y="0"/>
                  </a:lnTo>
                  <a:lnTo>
                    <a:pt x="8" y="0"/>
                  </a:lnTo>
                  <a:lnTo>
                    <a:pt x="8" y="0"/>
                  </a:lnTo>
                  <a:lnTo>
                    <a:pt x="8" y="0"/>
                  </a:lnTo>
                  <a:lnTo>
                    <a:pt x="8" y="0"/>
                  </a:lnTo>
                  <a:lnTo>
                    <a:pt x="8" y="0"/>
                  </a:lnTo>
                  <a:lnTo>
                    <a:pt x="8" y="2"/>
                  </a:lnTo>
                  <a:lnTo>
                    <a:pt x="12" y="0"/>
                  </a:lnTo>
                  <a:lnTo>
                    <a:pt x="12" y="0"/>
                  </a:lnTo>
                  <a:lnTo>
                    <a:pt x="12" y="0"/>
                  </a:lnTo>
                  <a:lnTo>
                    <a:pt x="12" y="0"/>
                  </a:lnTo>
                  <a:lnTo>
                    <a:pt x="16" y="0"/>
                  </a:lnTo>
                  <a:lnTo>
                    <a:pt x="16" y="2"/>
                  </a:lnTo>
                  <a:lnTo>
                    <a:pt x="16" y="2"/>
                  </a:lnTo>
                  <a:lnTo>
                    <a:pt x="16" y="2"/>
                  </a:lnTo>
                  <a:lnTo>
                    <a:pt x="16" y="2"/>
                  </a:lnTo>
                  <a:lnTo>
                    <a:pt x="16" y="2"/>
                  </a:lnTo>
                  <a:lnTo>
                    <a:pt x="18" y="6"/>
                  </a:lnTo>
                  <a:lnTo>
                    <a:pt x="18" y="6"/>
                  </a:lnTo>
                  <a:lnTo>
                    <a:pt x="18" y="6"/>
                  </a:lnTo>
                  <a:lnTo>
                    <a:pt x="18" y="10"/>
                  </a:lnTo>
                  <a:lnTo>
                    <a:pt x="18" y="10"/>
                  </a:lnTo>
                  <a:lnTo>
                    <a:pt x="18" y="10"/>
                  </a:lnTo>
                  <a:lnTo>
                    <a:pt x="18" y="10"/>
                  </a:lnTo>
                  <a:lnTo>
                    <a:pt x="18" y="14"/>
                  </a:lnTo>
                  <a:lnTo>
                    <a:pt x="18" y="14"/>
                  </a:lnTo>
                  <a:lnTo>
                    <a:pt x="18" y="14"/>
                  </a:lnTo>
                  <a:lnTo>
                    <a:pt x="18" y="14"/>
                  </a:lnTo>
                  <a:lnTo>
                    <a:pt x="18" y="18"/>
                  </a:lnTo>
                  <a:lnTo>
                    <a:pt x="18" y="18"/>
                  </a:lnTo>
                  <a:lnTo>
                    <a:pt x="18" y="22"/>
                  </a:lnTo>
                  <a:lnTo>
                    <a:pt x="18" y="22"/>
                  </a:lnTo>
                  <a:lnTo>
                    <a:pt x="18" y="22"/>
                  </a:lnTo>
                  <a:lnTo>
                    <a:pt x="18" y="22"/>
                  </a:lnTo>
                  <a:lnTo>
                    <a:pt x="18" y="22"/>
                  </a:lnTo>
                  <a:lnTo>
                    <a:pt x="18" y="22"/>
                  </a:lnTo>
                  <a:lnTo>
                    <a:pt x="18" y="22"/>
                  </a:lnTo>
                  <a:lnTo>
                    <a:pt x="18" y="26"/>
                  </a:lnTo>
                  <a:lnTo>
                    <a:pt x="18" y="26"/>
                  </a:lnTo>
                  <a:lnTo>
                    <a:pt x="18" y="26"/>
                  </a:lnTo>
                  <a:lnTo>
                    <a:pt x="18" y="30"/>
                  </a:lnTo>
                  <a:lnTo>
                    <a:pt x="18" y="30"/>
                  </a:lnTo>
                  <a:lnTo>
                    <a:pt x="22" y="32"/>
                  </a:lnTo>
                  <a:lnTo>
                    <a:pt x="22" y="32"/>
                  </a:lnTo>
                  <a:lnTo>
                    <a:pt x="22" y="32"/>
                  </a:lnTo>
                  <a:lnTo>
                    <a:pt x="22" y="32"/>
                  </a:lnTo>
                  <a:lnTo>
                    <a:pt x="22" y="32"/>
                  </a:lnTo>
                  <a:lnTo>
                    <a:pt x="26" y="32"/>
                  </a:lnTo>
                  <a:lnTo>
                    <a:pt x="26" y="32"/>
                  </a:lnTo>
                  <a:lnTo>
                    <a:pt x="26" y="32"/>
                  </a:lnTo>
                  <a:lnTo>
                    <a:pt x="26" y="32"/>
                  </a:lnTo>
                  <a:lnTo>
                    <a:pt x="26" y="36"/>
                  </a:lnTo>
                  <a:lnTo>
                    <a:pt x="26" y="36"/>
                  </a:lnTo>
                  <a:lnTo>
                    <a:pt x="26" y="36"/>
                  </a:lnTo>
                  <a:lnTo>
                    <a:pt x="26" y="40"/>
                  </a:lnTo>
                  <a:lnTo>
                    <a:pt x="26" y="40"/>
                  </a:lnTo>
                  <a:lnTo>
                    <a:pt x="22" y="40"/>
                  </a:lnTo>
                  <a:lnTo>
                    <a:pt x="22" y="40"/>
                  </a:lnTo>
                  <a:lnTo>
                    <a:pt x="22" y="40"/>
                  </a:lnTo>
                  <a:lnTo>
                    <a:pt x="22" y="40"/>
                  </a:lnTo>
                  <a:lnTo>
                    <a:pt x="22" y="44"/>
                  </a:lnTo>
                  <a:lnTo>
                    <a:pt x="22" y="44"/>
                  </a:lnTo>
                  <a:lnTo>
                    <a:pt x="22" y="44"/>
                  </a:lnTo>
                  <a:lnTo>
                    <a:pt x="22" y="44"/>
                  </a:lnTo>
                  <a:lnTo>
                    <a:pt x="18" y="48"/>
                  </a:lnTo>
                  <a:lnTo>
                    <a:pt x="18" y="48"/>
                  </a:lnTo>
                  <a:lnTo>
                    <a:pt x="18" y="48"/>
                  </a:lnTo>
                  <a:lnTo>
                    <a:pt x="18" y="48"/>
                  </a:lnTo>
                  <a:lnTo>
                    <a:pt x="18" y="48"/>
                  </a:lnTo>
                  <a:lnTo>
                    <a:pt x="18" y="48"/>
                  </a:lnTo>
                  <a:lnTo>
                    <a:pt x="18" y="48"/>
                  </a:lnTo>
                  <a:lnTo>
                    <a:pt x="18" y="48"/>
                  </a:lnTo>
                  <a:lnTo>
                    <a:pt x="18" y="48"/>
                  </a:lnTo>
                  <a:lnTo>
                    <a:pt x="16" y="48"/>
                  </a:lnTo>
                  <a:lnTo>
                    <a:pt x="16" y="52"/>
                  </a:lnTo>
                  <a:lnTo>
                    <a:pt x="16" y="52"/>
                  </a:lnTo>
                  <a:lnTo>
                    <a:pt x="16" y="52"/>
                  </a:lnTo>
                  <a:lnTo>
                    <a:pt x="16" y="52"/>
                  </a:lnTo>
                  <a:lnTo>
                    <a:pt x="16" y="52"/>
                  </a:lnTo>
                  <a:lnTo>
                    <a:pt x="16" y="56"/>
                  </a:lnTo>
                  <a:lnTo>
                    <a:pt x="16" y="52"/>
                  </a:lnTo>
                  <a:lnTo>
                    <a:pt x="16" y="52"/>
                  </a:lnTo>
                  <a:lnTo>
                    <a:pt x="16" y="56"/>
                  </a:lnTo>
                  <a:lnTo>
                    <a:pt x="16" y="56"/>
                  </a:lnTo>
                  <a:lnTo>
                    <a:pt x="16" y="56"/>
                  </a:lnTo>
                  <a:lnTo>
                    <a:pt x="16" y="56"/>
                  </a:lnTo>
                  <a:lnTo>
                    <a:pt x="16" y="56"/>
                  </a:lnTo>
                  <a:lnTo>
                    <a:pt x="12" y="56"/>
                  </a:lnTo>
                  <a:lnTo>
                    <a:pt x="12" y="56"/>
                  </a:lnTo>
                  <a:lnTo>
                    <a:pt x="12" y="56"/>
                  </a:lnTo>
                  <a:lnTo>
                    <a:pt x="12" y="56"/>
                  </a:lnTo>
                  <a:lnTo>
                    <a:pt x="12" y="56"/>
                  </a:lnTo>
                  <a:lnTo>
                    <a:pt x="12" y="56"/>
                  </a:lnTo>
                  <a:lnTo>
                    <a:pt x="12" y="52"/>
                  </a:lnTo>
                  <a:lnTo>
                    <a:pt x="12" y="52"/>
                  </a:lnTo>
                  <a:lnTo>
                    <a:pt x="8" y="48"/>
                  </a:lnTo>
                  <a:lnTo>
                    <a:pt x="8" y="48"/>
                  </a:lnTo>
                  <a:lnTo>
                    <a:pt x="8" y="48"/>
                  </a:lnTo>
                  <a:lnTo>
                    <a:pt x="8" y="48"/>
                  </a:lnTo>
                  <a:lnTo>
                    <a:pt x="8" y="48"/>
                  </a:lnTo>
                  <a:lnTo>
                    <a:pt x="4" y="48"/>
                  </a:lnTo>
                  <a:lnTo>
                    <a:pt x="4" y="44"/>
                  </a:lnTo>
                  <a:lnTo>
                    <a:pt x="4" y="44"/>
                  </a:lnTo>
                  <a:lnTo>
                    <a:pt x="4" y="44"/>
                  </a:lnTo>
                  <a:lnTo>
                    <a:pt x="0" y="40"/>
                  </a:lnTo>
                  <a:lnTo>
                    <a:pt x="0" y="40"/>
                  </a:lnTo>
                  <a:lnTo>
                    <a:pt x="0" y="40"/>
                  </a:lnTo>
                  <a:lnTo>
                    <a:pt x="4" y="40"/>
                  </a:lnTo>
                  <a:lnTo>
                    <a:pt x="4" y="44"/>
                  </a:lnTo>
                  <a:lnTo>
                    <a:pt x="4" y="44"/>
                  </a:lnTo>
                  <a:lnTo>
                    <a:pt x="4" y="44"/>
                  </a:lnTo>
                  <a:lnTo>
                    <a:pt x="4" y="44"/>
                  </a:lnTo>
                  <a:lnTo>
                    <a:pt x="4" y="44"/>
                  </a:lnTo>
                  <a:lnTo>
                    <a:pt x="4" y="40"/>
                  </a:lnTo>
                  <a:lnTo>
                    <a:pt x="4" y="40"/>
                  </a:lnTo>
                  <a:lnTo>
                    <a:pt x="4" y="36"/>
                  </a:lnTo>
                  <a:lnTo>
                    <a:pt x="4" y="36"/>
                  </a:lnTo>
                  <a:lnTo>
                    <a:pt x="0" y="36"/>
                  </a:lnTo>
                  <a:lnTo>
                    <a:pt x="0" y="36"/>
                  </a:lnTo>
                  <a:lnTo>
                    <a:pt x="0" y="36"/>
                  </a:lnTo>
                  <a:lnTo>
                    <a:pt x="4" y="32"/>
                  </a:lnTo>
                  <a:lnTo>
                    <a:pt x="4" y="32"/>
                  </a:lnTo>
                  <a:lnTo>
                    <a:pt x="4" y="32"/>
                  </a:lnTo>
                  <a:lnTo>
                    <a:pt x="4" y="32"/>
                  </a:lnTo>
                  <a:lnTo>
                    <a:pt x="4" y="32"/>
                  </a:lnTo>
                  <a:lnTo>
                    <a:pt x="4" y="32"/>
                  </a:lnTo>
                  <a:lnTo>
                    <a:pt x="4" y="30"/>
                  </a:lnTo>
                  <a:lnTo>
                    <a:pt x="4" y="30"/>
                  </a:lnTo>
                  <a:lnTo>
                    <a:pt x="4" y="30"/>
                  </a:lnTo>
                  <a:lnTo>
                    <a:pt x="4" y="30"/>
                  </a:lnTo>
                  <a:lnTo>
                    <a:pt x="4" y="26"/>
                  </a:lnTo>
                  <a:lnTo>
                    <a:pt x="4" y="26"/>
                  </a:lnTo>
                  <a:lnTo>
                    <a:pt x="4" y="26"/>
                  </a:lnTo>
                  <a:lnTo>
                    <a:pt x="4" y="26"/>
                  </a:lnTo>
                  <a:lnTo>
                    <a:pt x="4" y="26"/>
                  </a:lnTo>
                  <a:lnTo>
                    <a:pt x="4" y="22"/>
                  </a:lnTo>
                  <a:lnTo>
                    <a:pt x="4" y="18"/>
                  </a:lnTo>
                  <a:lnTo>
                    <a:pt x="4" y="18"/>
                  </a:lnTo>
                  <a:lnTo>
                    <a:pt x="4" y="18"/>
                  </a:lnTo>
                  <a:lnTo>
                    <a:pt x="4" y="18"/>
                  </a:lnTo>
                  <a:lnTo>
                    <a:pt x="4" y="18"/>
                  </a:lnTo>
                  <a:lnTo>
                    <a:pt x="4" y="18"/>
                  </a:lnTo>
                  <a:lnTo>
                    <a:pt x="4" y="1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81" name="Freeform 88">
              <a:extLst>
                <a:ext uri="{FF2B5EF4-FFF2-40B4-BE49-F238E27FC236}">
                  <a16:creationId xmlns:a16="http://schemas.microsoft.com/office/drawing/2014/main" id="{05040A85-E912-2EB2-A2DD-35FE9FCC31E5}"/>
                </a:ext>
              </a:extLst>
            </p:cNvPr>
            <p:cNvSpPr>
              <a:spLocks/>
            </p:cNvSpPr>
            <p:nvPr/>
          </p:nvSpPr>
          <p:spPr bwMode="auto">
            <a:xfrm>
              <a:off x="4422775" y="3349693"/>
              <a:ext cx="12700" cy="3175"/>
            </a:xfrm>
            <a:custGeom>
              <a:avLst/>
              <a:gdLst>
                <a:gd name="T0" fmla="*/ 0 w 8"/>
                <a:gd name="T1" fmla="*/ 0 h 2"/>
                <a:gd name="T2" fmla="*/ 4 w 8"/>
                <a:gd name="T3" fmla="*/ 0 h 2"/>
                <a:gd name="T4" fmla="*/ 4 w 8"/>
                <a:gd name="T5" fmla="*/ 0 h 2"/>
                <a:gd name="T6" fmla="*/ 4 w 8"/>
                <a:gd name="T7" fmla="*/ 0 h 2"/>
                <a:gd name="T8" fmla="*/ 8 w 8"/>
                <a:gd name="T9" fmla="*/ 0 h 2"/>
                <a:gd name="T10" fmla="*/ 8 w 8"/>
                <a:gd name="T11" fmla="*/ 0 h 2"/>
                <a:gd name="T12" fmla="*/ 8 w 8"/>
                <a:gd name="T13" fmla="*/ 0 h 2"/>
                <a:gd name="T14" fmla="*/ 8 w 8"/>
                <a:gd name="T15" fmla="*/ 0 h 2"/>
                <a:gd name="T16" fmla="*/ 8 w 8"/>
                <a:gd name="T17" fmla="*/ 0 h 2"/>
                <a:gd name="T18" fmla="*/ 8 w 8"/>
                <a:gd name="T19" fmla="*/ 0 h 2"/>
                <a:gd name="T20" fmla="*/ 8 w 8"/>
                <a:gd name="T21" fmla="*/ 0 h 2"/>
                <a:gd name="T22" fmla="*/ 4 w 8"/>
                <a:gd name="T23" fmla="*/ 2 h 2"/>
                <a:gd name="T24" fmla="*/ 4 w 8"/>
                <a:gd name="T25" fmla="*/ 2 h 2"/>
                <a:gd name="T26" fmla="*/ 4 w 8"/>
                <a:gd name="T27" fmla="*/ 2 h 2"/>
                <a:gd name="T28" fmla="*/ 4 w 8"/>
                <a:gd name="T29" fmla="*/ 2 h 2"/>
                <a:gd name="T30" fmla="*/ 0 w 8"/>
                <a:gd name="T31" fmla="*/ 0 h 2"/>
                <a:gd name="T32" fmla="*/ 0 w 8"/>
                <a:gd name="T33" fmla="*/ 0 h 2"/>
                <a:gd name="T34" fmla="*/ 0 w 8"/>
                <a:gd name="T35" fmla="*/ 0 h 2"/>
                <a:gd name="T36" fmla="*/ 0 w 8"/>
                <a:gd name="T37" fmla="*/ 0 h 2"/>
                <a:gd name="T38" fmla="*/ 0 w 8"/>
                <a:gd name="T39" fmla="*/ 0 h 2"/>
                <a:gd name="T40" fmla="*/ 0 w 8"/>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2">
                  <a:moveTo>
                    <a:pt x="0" y="0"/>
                  </a:moveTo>
                  <a:lnTo>
                    <a:pt x="4" y="0"/>
                  </a:lnTo>
                  <a:lnTo>
                    <a:pt x="4" y="0"/>
                  </a:lnTo>
                  <a:lnTo>
                    <a:pt x="4" y="0"/>
                  </a:lnTo>
                  <a:lnTo>
                    <a:pt x="8" y="0"/>
                  </a:lnTo>
                  <a:lnTo>
                    <a:pt x="8" y="0"/>
                  </a:lnTo>
                  <a:lnTo>
                    <a:pt x="8" y="0"/>
                  </a:lnTo>
                  <a:lnTo>
                    <a:pt x="8" y="0"/>
                  </a:lnTo>
                  <a:lnTo>
                    <a:pt x="8" y="0"/>
                  </a:lnTo>
                  <a:lnTo>
                    <a:pt x="8" y="0"/>
                  </a:lnTo>
                  <a:lnTo>
                    <a:pt x="8" y="0"/>
                  </a:lnTo>
                  <a:lnTo>
                    <a:pt x="4" y="2"/>
                  </a:lnTo>
                  <a:lnTo>
                    <a:pt x="4" y="2"/>
                  </a:lnTo>
                  <a:lnTo>
                    <a:pt x="4" y="2"/>
                  </a:lnTo>
                  <a:lnTo>
                    <a:pt x="4" y="2"/>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82" name="Freeform 89">
              <a:extLst>
                <a:ext uri="{FF2B5EF4-FFF2-40B4-BE49-F238E27FC236}">
                  <a16:creationId xmlns:a16="http://schemas.microsoft.com/office/drawing/2014/main" id="{0491A798-F377-5E1C-3F4A-51C3BB884904}"/>
                </a:ext>
              </a:extLst>
            </p:cNvPr>
            <p:cNvSpPr>
              <a:spLocks/>
            </p:cNvSpPr>
            <p:nvPr/>
          </p:nvSpPr>
          <p:spPr bwMode="auto">
            <a:xfrm>
              <a:off x="4606925" y="3143318"/>
              <a:ext cx="171450" cy="82550"/>
            </a:xfrm>
            <a:custGeom>
              <a:avLst/>
              <a:gdLst>
                <a:gd name="T0" fmla="*/ 12 w 108"/>
                <a:gd name="T1" fmla="*/ 40 h 52"/>
                <a:gd name="T2" fmla="*/ 8 w 108"/>
                <a:gd name="T3" fmla="*/ 44 h 52"/>
                <a:gd name="T4" fmla="*/ 4 w 108"/>
                <a:gd name="T5" fmla="*/ 40 h 52"/>
                <a:gd name="T6" fmla="*/ 4 w 108"/>
                <a:gd name="T7" fmla="*/ 40 h 52"/>
                <a:gd name="T8" fmla="*/ 4 w 108"/>
                <a:gd name="T9" fmla="*/ 34 h 52"/>
                <a:gd name="T10" fmla="*/ 0 w 108"/>
                <a:gd name="T11" fmla="*/ 30 h 52"/>
                <a:gd name="T12" fmla="*/ 4 w 108"/>
                <a:gd name="T13" fmla="*/ 30 h 52"/>
                <a:gd name="T14" fmla="*/ 12 w 108"/>
                <a:gd name="T15" fmla="*/ 38 h 52"/>
                <a:gd name="T16" fmla="*/ 14 w 108"/>
                <a:gd name="T17" fmla="*/ 34 h 52"/>
                <a:gd name="T18" fmla="*/ 18 w 108"/>
                <a:gd name="T19" fmla="*/ 30 h 52"/>
                <a:gd name="T20" fmla="*/ 26 w 108"/>
                <a:gd name="T21" fmla="*/ 30 h 52"/>
                <a:gd name="T22" fmla="*/ 38 w 108"/>
                <a:gd name="T23" fmla="*/ 30 h 52"/>
                <a:gd name="T24" fmla="*/ 38 w 108"/>
                <a:gd name="T25" fmla="*/ 30 h 52"/>
                <a:gd name="T26" fmla="*/ 44 w 108"/>
                <a:gd name="T27" fmla="*/ 30 h 52"/>
                <a:gd name="T28" fmla="*/ 48 w 108"/>
                <a:gd name="T29" fmla="*/ 34 h 52"/>
                <a:gd name="T30" fmla="*/ 48 w 108"/>
                <a:gd name="T31" fmla="*/ 26 h 52"/>
                <a:gd name="T32" fmla="*/ 48 w 108"/>
                <a:gd name="T33" fmla="*/ 22 h 52"/>
                <a:gd name="T34" fmla="*/ 44 w 108"/>
                <a:gd name="T35" fmla="*/ 18 h 52"/>
                <a:gd name="T36" fmla="*/ 52 w 108"/>
                <a:gd name="T37" fmla="*/ 14 h 52"/>
                <a:gd name="T38" fmla="*/ 56 w 108"/>
                <a:gd name="T39" fmla="*/ 10 h 52"/>
                <a:gd name="T40" fmla="*/ 60 w 108"/>
                <a:gd name="T41" fmla="*/ 10 h 52"/>
                <a:gd name="T42" fmla="*/ 64 w 108"/>
                <a:gd name="T43" fmla="*/ 6 h 52"/>
                <a:gd name="T44" fmla="*/ 70 w 108"/>
                <a:gd name="T45" fmla="*/ 6 h 52"/>
                <a:gd name="T46" fmla="*/ 74 w 108"/>
                <a:gd name="T47" fmla="*/ 6 h 52"/>
                <a:gd name="T48" fmla="*/ 78 w 108"/>
                <a:gd name="T49" fmla="*/ 4 h 52"/>
                <a:gd name="T50" fmla="*/ 82 w 108"/>
                <a:gd name="T51" fmla="*/ 0 h 52"/>
                <a:gd name="T52" fmla="*/ 86 w 108"/>
                <a:gd name="T53" fmla="*/ 4 h 52"/>
                <a:gd name="T54" fmla="*/ 92 w 108"/>
                <a:gd name="T55" fmla="*/ 4 h 52"/>
                <a:gd name="T56" fmla="*/ 96 w 108"/>
                <a:gd name="T57" fmla="*/ 6 h 52"/>
                <a:gd name="T58" fmla="*/ 100 w 108"/>
                <a:gd name="T59" fmla="*/ 6 h 52"/>
                <a:gd name="T60" fmla="*/ 104 w 108"/>
                <a:gd name="T61" fmla="*/ 6 h 52"/>
                <a:gd name="T62" fmla="*/ 104 w 108"/>
                <a:gd name="T63" fmla="*/ 14 h 52"/>
                <a:gd name="T64" fmla="*/ 108 w 108"/>
                <a:gd name="T65" fmla="*/ 18 h 52"/>
                <a:gd name="T66" fmla="*/ 108 w 108"/>
                <a:gd name="T67" fmla="*/ 22 h 52"/>
                <a:gd name="T68" fmla="*/ 108 w 108"/>
                <a:gd name="T69" fmla="*/ 26 h 52"/>
                <a:gd name="T70" fmla="*/ 100 w 108"/>
                <a:gd name="T71" fmla="*/ 26 h 52"/>
                <a:gd name="T72" fmla="*/ 100 w 108"/>
                <a:gd name="T73" fmla="*/ 30 h 52"/>
                <a:gd name="T74" fmla="*/ 100 w 108"/>
                <a:gd name="T75" fmla="*/ 34 h 52"/>
                <a:gd name="T76" fmla="*/ 100 w 108"/>
                <a:gd name="T77" fmla="*/ 38 h 52"/>
                <a:gd name="T78" fmla="*/ 96 w 108"/>
                <a:gd name="T79" fmla="*/ 40 h 52"/>
                <a:gd name="T80" fmla="*/ 92 w 108"/>
                <a:gd name="T81" fmla="*/ 44 h 52"/>
                <a:gd name="T82" fmla="*/ 90 w 108"/>
                <a:gd name="T83" fmla="*/ 48 h 52"/>
                <a:gd name="T84" fmla="*/ 78 w 108"/>
                <a:gd name="T85" fmla="*/ 48 h 52"/>
                <a:gd name="T86" fmla="*/ 70 w 108"/>
                <a:gd name="T87" fmla="*/ 52 h 52"/>
                <a:gd name="T88" fmla="*/ 64 w 108"/>
                <a:gd name="T89" fmla="*/ 52 h 52"/>
                <a:gd name="T90" fmla="*/ 56 w 108"/>
                <a:gd name="T91" fmla="*/ 52 h 52"/>
                <a:gd name="T92" fmla="*/ 44 w 108"/>
                <a:gd name="T93" fmla="*/ 48 h 52"/>
                <a:gd name="T94" fmla="*/ 40 w 108"/>
                <a:gd name="T95" fmla="*/ 48 h 52"/>
                <a:gd name="T96" fmla="*/ 38 w 108"/>
                <a:gd name="T97" fmla="*/ 40 h 52"/>
                <a:gd name="T98" fmla="*/ 38 w 108"/>
                <a:gd name="T99" fmla="*/ 40 h 52"/>
                <a:gd name="T100" fmla="*/ 30 w 108"/>
                <a:gd name="T101" fmla="*/ 40 h 52"/>
                <a:gd name="T102" fmla="*/ 22 w 108"/>
                <a:gd name="T103" fmla="*/ 44 h 52"/>
                <a:gd name="T104" fmla="*/ 18 w 108"/>
                <a:gd name="T105" fmla="*/ 44 h 52"/>
                <a:gd name="T106" fmla="*/ 14 w 108"/>
                <a:gd name="T107"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2">
                  <a:moveTo>
                    <a:pt x="14" y="44"/>
                  </a:moveTo>
                  <a:lnTo>
                    <a:pt x="14" y="44"/>
                  </a:lnTo>
                  <a:lnTo>
                    <a:pt x="14" y="40"/>
                  </a:lnTo>
                  <a:lnTo>
                    <a:pt x="12" y="40"/>
                  </a:lnTo>
                  <a:lnTo>
                    <a:pt x="12" y="40"/>
                  </a:lnTo>
                  <a:lnTo>
                    <a:pt x="12" y="40"/>
                  </a:lnTo>
                  <a:lnTo>
                    <a:pt x="12" y="44"/>
                  </a:lnTo>
                  <a:lnTo>
                    <a:pt x="12" y="44"/>
                  </a:lnTo>
                  <a:lnTo>
                    <a:pt x="12" y="44"/>
                  </a:lnTo>
                  <a:lnTo>
                    <a:pt x="8" y="44"/>
                  </a:lnTo>
                  <a:lnTo>
                    <a:pt x="8" y="44"/>
                  </a:lnTo>
                  <a:lnTo>
                    <a:pt x="8" y="44"/>
                  </a:lnTo>
                  <a:lnTo>
                    <a:pt x="8" y="44"/>
                  </a:lnTo>
                  <a:lnTo>
                    <a:pt x="8" y="44"/>
                  </a:lnTo>
                  <a:lnTo>
                    <a:pt x="4" y="44"/>
                  </a:lnTo>
                  <a:lnTo>
                    <a:pt x="4" y="40"/>
                  </a:lnTo>
                  <a:lnTo>
                    <a:pt x="8" y="40"/>
                  </a:lnTo>
                  <a:lnTo>
                    <a:pt x="4" y="40"/>
                  </a:lnTo>
                  <a:lnTo>
                    <a:pt x="4" y="40"/>
                  </a:lnTo>
                  <a:lnTo>
                    <a:pt x="4" y="40"/>
                  </a:lnTo>
                  <a:lnTo>
                    <a:pt x="0" y="40"/>
                  </a:lnTo>
                  <a:lnTo>
                    <a:pt x="0" y="40"/>
                  </a:lnTo>
                  <a:lnTo>
                    <a:pt x="4" y="40"/>
                  </a:lnTo>
                  <a:lnTo>
                    <a:pt x="4" y="40"/>
                  </a:lnTo>
                  <a:lnTo>
                    <a:pt x="4" y="38"/>
                  </a:lnTo>
                  <a:lnTo>
                    <a:pt x="0" y="38"/>
                  </a:lnTo>
                  <a:lnTo>
                    <a:pt x="0" y="38"/>
                  </a:lnTo>
                  <a:lnTo>
                    <a:pt x="0" y="38"/>
                  </a:lnTo>
                  <a:lnTo>
                    <a:pt x="0" y="34"/>
                  </a:lnTo>
                  <a:lnTo>
                    <a:pt x="4" y="34"/>
                  </a:lnTo>
                  <a:lnTo>
                    <a:pt x="4" y="34"/>
                  </a:lnTo>
                  <a:lnTo>
                    <a:pt x="4" y="34"/>
                  </a:lnTo>
                  <a:lnTo>
                    <a:pt x="0" y="34"/>
                  </a:lnTo>
                  <a:lnTo>
                    <a:pt x="0" y="34"/>
                  </a:lnTo>
                  <a:lnTo>
                    <a:pt x="0" y="30"/>
                  </a:lnTo>
                  <a:lnTo>
                    <a:pt x="0" y="30"/>
                  </a:lnTo>
                  <a:lnTo>
                    <a:pt x="0" y="30"/>
                  </a:lnTo>
                  <a:lnTo>
                    <a:pt x="4" y="30"/>
                  </a:lnTo>
                  <a:lnTo>
                    <a:pt x="4" y="30"/>
                  </a:lnTo>
                  <a:lnTo>
                    <a:pt x="4" y="30"/>
                  </a:lnTo>
                  <a:lnTo>
                    <a:pt x="4" y="30"/>
                  </a:lnTo>
                  <a:lnTo>
                    <a:pt x="4" y="30"/>
                  </a:lnTo>
                  <a:lnTo>
                    <a:pt x="4" y="30"/>
                  </a:lnTo>
                  <a:lnTo>
                    <a:pt x="8" y="30"/>
                  </a:lnTo>
                  <a:lnTo>
                    <a:pt x="8" y="34"/>
                  </a:lnTo>
                  <a:lnTo>
                    <a:pt x="12" y="34"/>
                  </a:lnTo>
                  <a:lnTo>
                    <a:pt x="12" y="34"/>
                  </a:lnTo>
                  <a:lnTo>
                    <a:pt x="12" y="38"/>
                  </a:lnTo>
                  <a:lnTo>
                    <a:pt x="12" y="38"/>
                  </a:lnTo>
                  <a:lnTo>
                    <a:pt x="12" y="38"/>
                  </a:lnTo>
                  <a:lnTo>
                    <a:pt x="12" y="38"/>
                  </a:lnTo>
                  <a:lnTo>
                    <a:pt x="14" y="34"/>
                  </a:lnTo>
                  <a:lnTo>
                    <a:pt x="14" y="34"/>
                  </a:lnTo>
                  <a:lnTo>
                    <a:pt x="14" y="34"/>
                  </a:lnTo>
                  <a:lnTo>
                    <a:pt x="14" y="30"/>
                  </a:lnTo>
                  <a:lnTo>
                    <a:pt x="14" y="30"/>
                  </a:lnTo>
                  <a:lnTo>
                    <a:pt x="14" y="30"/>
                  </a:lnTo>
                  <a:lnTo>
                    <a:pt x="14" y="30"/>
                  </a:lnTo>
                  <a:lnTo>
                    <a:pt x="18" y="30"/>
                  </a:lnTo>
                  <a:lnTo>
                    <a:pt x="18" y="30"/>
                  </a:lnTo>
                  <a:lnTo>
                    <a:pt x="22" y="34"/>
                  </a:lnTo>
                  <a:lnTo>
                    <a:pt x="22" y="34"/>
                  </a:lnTo>
                  <a:lnTo>
                    <a:pt x="22" y="34"/>
                  </a:lnTo>
                  <a:lnTo>
                    <a:pt x="22" y="34"/>
                  </a:lnTo>
                  <a:lnTo>
                    <a:pt x="26" y="34"/>
                  </a:lnTo>
                  <a:lnTo>
                    <a:pt x="26" y="30"/>
                  </a:lnTo>
                  <a:lnTo>
                    <a:pt x="30" y="30"/>
                  </a:lnTo>
                  <a:lnTo>
                    <a:pt x="30" y="30"/>
                  </a:lnTo>
                  <a:lnTo>
                    <a:pt x="30" y="30"/>
                  </a:lnTo>
                  <a:lnTo>
                    <a:pt x="30" y="30"/>
                  </a:lnTo>
                  <a:lnTo>
                    <a:pt x="34" y="30"/>
                  </a:lnTo>
                  <a:lnTo>
                    <a:pt x="38" y="30"/>
                  </a:lnTo>
                  <a:lnTo>
                    <a:pt x="38" y="30"/>
                  </a:lnTo>
                  <a:lnTo>
                    <a:pt x="38" y="30"/>
                  </a:lnTo>
                  <a:lnTo>
                    <a:pt x="38" y="30"/>
                  </a:lnTo>
                  <a:lnTo>
                    <a:pt x="38" y="30"/>
                  </a:lnTo>
                  <a:lnTo>
                    <a:pt x="38" y="30"/>
                  </a:lnTo>
                  <a:lnTo>
                    <a:pt x="38" y="30"/>
                  </a:lnTo>
                  <a:lnTo>
                    <a:pt x="40" y="30"/>
                  </a:lnTo>
                  <a:lnTo>
                    <a:pt x="40" y="30"/>
                  </a:lnTo>
                  <a:lnTo>
                    <a:pt x="44" y="30"/>
                  </a:lnTo>
                  <a:lnTo>
                    <a:pt x="44" y="30"/>
                  </a:lnTo>
                  <a:lnTo>
                    <a:pt x="44" y="30"/>
                  </a:lnTo>
                  <a:lnTo>
                    <a:pt x="44" y="30"/>
                  </a:lnTo>
                  <a:lnTo>
                    <a:pt x="44" y="30"/>
                  </a:lnTo>
                  <a:lnTo>
                    <a:pt x="48" y="30"/>
                  </a:lnTo>
                  <a:lnTo>
                    <a:pt x="48" y="30"/>
                  </a:lnTo>
                  <a:lnTo>
                    <a:pt x="48" y="30"/>
                  </a:lnTo>
                  <a:lnTo>
                    <a:pt x="48" y="30"/>
                  </a:lnTo>
                  <a:lnTo>
                    <a:pt x="48" y="34"/>
                  </a:lnTo>
                  <a:lnTo>
                    <a:pt x="48" y="34"/>
                  </a:lnTo>
                  <a:lnTo>
                    <a:pt x="52" y="34"/>
                  </a:lnTo>
                  <a:lnTo>
                    <a:pt x="52" y="30"/>
                  </a:lnTo>
                  <a:lnTo>
                    <a:pt x="52" y="30"/>
                  </a:lnTo>
                  <a:lnTo>
                    <a:pt x="52" y="26"/>
                  </a:lnTo>
                  <a:lnTo>
                    <a:pt x="48" y="26"/>
                  </a:lnTo>
                  <a:lnTo>
                    <a:pt x="48" y="26"/>
                  </a:lnTo>
                  <a:lnTo>
                    <a:pt x="48" y="26"/>
                  </a:lnTo>
                  <a:lnTo>
                    <a:pt x="48" y="26"/>
                  </a:lnTo>
                  <a:lnTo>
                    <a:pt x="48" y="26"/>
                  </a:lnTo>
                  <a:lnTo>
                    <a:pt x="48" y="26"/>
                  </a:lnTo>
                  <a:lnTo>
                    <a:pt x="48" y="22"/>
                  </a:lnTo>
                  <a:lnTo>
                    <a:pt x="48" y="22"/>
                  </a:lnTo>
                  <a:lnTo>
                    <a:pt x="48" y="22"/>
                  </a:lnTo>
                  <a:lnTo>
                    <a:pt x="48" y="22"/>
                  </a:lnTo>
                  <a:lnTo>
                    <a:pt x="48" y="22"/>
                  </a:lnTo>
                  <a:lnTo>
                    <a:pt x="48" y="18"/>
                  </a:lnTo>
                  <a:lnTo>
                    <a:pt x="44" y="18"/>
                  </a:lnTo>
                  <a:lnTo>
                    <a:pt x="44" y="18"/>
                  </a:lnTo>
                  <a:lnTo>
                    <a:pt x="48" y="18"/>
                  </a:lnTo>
                  <a:lnTo>
                    <a:pt x="48" y="14"/>
                  </a:lnTo>
                  <a:lnTo>
                    <a:pt x="52" y="14"/>
                  </a:lnTo>
                  <a:lnTo>
                    <a:pt x="52" y="14"/>
                  </a:lnTo>
                  <a:lnTo>
                    <a:pt x="52" y="14"/>
                  </a:lnTo>
                  <a:lnTo>
                    <a:pt x="56" y="14"/>
                  </a:lnTo>
                  <a:lnTo>
                    <a:pt x="56" y="14"/>
                  </a:lnTo>
                  <a:lnTo>
                    <a:pt x="56" y="14"/>
                  </a:lnTo>
                  <a:lnTo>
                    <a:pt x="56" y="14"/>
                  </a:lnTo>
                  <a:lnTo>
                    <a:pt x="56" y="10"/>
                  </a:lnTo>
                  <a:lnTo>
                    <a:pt x="56" y="10"/>
                  </a:lnTo>
                  <a:lnTo>
                    <a:pt x="56" y="10"/>
                  </a:lnTo>
                  <a:lnTo>
                    <a:pt x="56" y="10"/>
                  </a:lnTo>
                  <a:lnTo>
                    <a:pt x="60" y="10"/>
                  </a:lnTo>
                  <a:lnTo>
                    <a:pt x="60" y="10"/>
                  </a:lnTo>
                  <a:lnTo>
                    <a:pt x="60" y="10"/>
                  </a:lnTo>
                  <a:lnTo>
                    <a:pt x="60" y="10"/>
                  </a:lnTo>
                  <a:lnTo>
                    <a:pt x="60" y="10"/>
                  </a:lnTo>
                  <a:lnTo>
                    <a:pt x="60" y="6"/>
                  </a:lnTo>
                  <a:lnTo>
                    <a:pt x="60" y="6"/>
                  </a:lnTo>
                  <a:lnTo>
                    <a:pt x="60" y="6"/>
                  </a:lnTo>
                  <a:lnTo>
                    <a:pt x="64" y="6"/>
                  </a:lnTo>
                  <a:lnTo>
                    <a:pt x="64" y="6"/>
                  </a:lnTo>
                  <a:lnTo>
                    <a:pt x="64" y="6"/>
                  </a:lnTo>
                  <a:lnTo>
                    <a:pt x="64" y="6"/>
                  </a:lnTo>
                  <a:lnTo>
                    <a:pt x="66" y="10"/>
                  </a:lnTo>
                  <a:lnTo>
                    <a:pt x="66" y="10"/>
                  </a:lnTo>
                  <a:lnTo>
                    <a:pt x="70" y="10"/>
                  </a:lnTo>
                  <a:lnTo>
                    <a:pt x="70" y="6"/>
                  </a:lnTo>
                  <a:lnTo>
                    <a:pt x="70" y="6"/>
                  </a:lnTo>
                  <a:lnTo>
                    <a:pt x="70" y="6"/>
                  </a:lnTo>
                  <a:lnTo>
                    <a:pt x="74" y="6"/>
                  </a:lnTo>
                  <a:lnTo>
                    <a:pt x="74" y="10"/>
                  </a:lnTo>
                  <a:lnTo>
                    <a:pt x="74" y="10"/>
                  </a:lnTo>
                  <a:lnTo>
                    <a:pt x="74" y="6"/>
                  </a:lnTo>
                  <a:lnTo>
                    <a:pt x="74" y="6"/>
                  </a:lnTo>
                  <a:lnTo>
                    <a:pt x="74" y="6"/>
                  </a:lnTo>
                  <a:lnTo>
                    <a:pt x="74" y="4"/>
                  </a:lnTo>
                  <a:lnTo>
                    <a:pt x="74" y="4"/>
                  </a:lnTo>
                  <a:lnTo>
                    <a:pt x="74" y="4"/>
                  </a:lnTo>
                  <a:lnTo>
                    <a:pt x="78" y="4"/>
                  </a:lnTo>
                  <a:lnTo>
                    <a:pt x="78" y="4"/>
                  </a:lnTo>
                  <a:lnTo>
                    <a:pt x="78" y="0"/>
                  </a:lnTo>
                  <a:lnTo>
                    <a:pt x="78" y="0"/>
                  </a:lnTo>
                  <a:lnTo>
                    <a:pt x="78" y="0"/>
                  </a:lnTo>
                  <a:lnTo>
                    <a:pt x="78" y="0"/>
                  </a:lnTo>
                  <a:lnTo>
                    <a:pt x="82" y="0"/>
                  </a:lnTo>
                  <a:lnTo>
                    <a:pt x="82" y="0"/>
                  </a:lnTo>
                  <a:lnTo>
                    <a:pt x="82" y="0"/>
                  </a:lnTo>
                  <a:lnTo>
                    <a:pt x="82" y="0"/>
                  </a:lnTo>
                  <a:lnTo>
                    <a:pt x="86" y="4"/>
                  </a:lnTo>
                  <a:lnTo>
                    <a:pt x="86" y="4"/>
                  </a:lnTo>
                  <a:lnTo>
                    <a:pt x="86" y="4"/>
                  </a:lnTo>
                  <a:lnTo>
                    <a:pt x="86" y="4"/>
                  </a:lnTo>
                  <a:lnTo>
                    <a:pt x="86" y="4"/>
                  </a:lnTo>
                  <a:lnTo>
                    <a:pt x="90" y="4"/>
                  </a:lnTo>
                  <a:lnTo>
                    <a:pt x="90" y="4"/>
                  </a:lnTo>
                  <a:lnTo>
                    <a:pt x="90" y="4"/>
                  </a:lnTo>
                  <a:lnTo>
                    <a:pt x="92" y="4"/>
                  </a:lnTo>
                  <a:lnTo>
                    <a:pt x="92" y="6"/>
                  </a:lnTo>
                  <a:lnTo>
                    <a:pt x="92" y="6"/>
                  </a:lnTo>
                  <a:lnTo>
                    <a:pt x="92" y="6"/>
                  </a:lnTo>
                  <a:lnTo>
                    <a:pt x="92" y="6"/>
                  </a:lnTo>
                  <a:lnTo>
                    <a:pt x="96" y="6"/>
                  </a:lnTo>
                  <a:lnTo>
                    <a:pt x="96" y="6"/>
                  </a:lnTo>
                  <a:lnTo>
                    <a:pt x="96" y="6"/>
                  </a:lnTo>
                  <a:lnTo>
                    <a:pt x="96" y="4"/>
                  </a:lnTo>
                  <a:lnTo>
                    <a:pt x="96" y="4"/>
                  </a:lnTo>
                  <a:lnTo>
                    <a:pt x="100" y="4"/>
                  </a:lnTo>
                  <a:lnTo>
                    <a:pt x="100" y="4"/>
                  </a:lnTo>
                  <a:lnTo>
                    <a:pt x="100" y="6"/>
                  </a:lnTo>
                  <a:lnTo>
                    <a:pt x="104" y="6"/>
                  </a:lnTo>
                  <a:lnTo>
                    <a:pt x="104" y="6"/>
                  </a:lnTo>
                  <a:lnTo>
                    <a:pt x="104" y="6"/>
                  </a:lnTo>
                  <a:lnTo>
                    <a:pt x="104" y="6"/>
                  </a:lnTo>
                  <a:lnTo>
                    <a:pt x="104" y="6"/>
                  </a:lnTo>
                  <a:lnTo>
                    <a:pt x="104" y="6"/>
                  </a:lnTo>
                  <a:lnTo>
                    <a:pt x="104" y="10"/>
                  </a:lnTo>
                  <a:lnTo>
                    <a:pt x="104" y="10"/>
                  </a:lnTo>
                  <a:lnTo>
                    <a:pt x="104" y="10"/>
                  </a:lnTo>
                  <a:lnTo>
                    <a:pt x="104" y="10"/>
                  </a:lnTo>
                  <a:lnTo>
                    <a:pt x="104" y="10"/>
                  </a:lnTo>
                  <a:lnTo>
                    <a:pt x="104" y="14"/>
                  </a:lnTo>
                  <a:lnTo>
                    <a:pt x="104" y="14"/>
                  </a:lnTo>
                  <a:lnTo>
                    <a:pt x="104" y="14"/>
                  </a:lnTo>
                  <a:lnTo>
                    <a:pt x="104" y="14"/>
                  </a:lnTo>
                  <a:lnTo>
                    <a:pt x="104" y="18"/>
                  </a:lnTo>
                  <a:lnTo>
                    <a:pt x="108" y="18"/>
                  </a:lnTo>
                  <a:lnTo>
                    <a:pt x="108" y="18"/>
                  </a:lnTo>
                  <a:lnTo>
                    <a:pt x="108" y="18"/>
                  </a:lnTo>
                  <a:lnTo>
                    <a:pt x="108" y="18"/>
                  </a:lnTo>
                  <a:lnTo>
                    <a:pt x="108" y="22"/>
                  </a:lnTo>
                  <a:lnTo>
                    <a:pt x="108" y="22"/>
                  </a:lnTo>
                  <a:lnTo>
                    <a:pt x="108" y="22"/>
                  </a:lnTo>
                  <a:lnTo>
                    <a:pt x="108" y="22"/>
                  </a:lnTo>
                  <a:lnTo>
                    <a:pt x="108" y="22"/>
                  </a:lnTo>
                  <a:lnTo>
                    <a:pt x="108" y="26"/>
                  </a:lnTo>
                  <a:lnTo>
                    <a:pt x="108" y="26"/>
                  </a:lnTo>
                  <a:lnTo>
                    <a:pt x="108" y="26"/>
                  </a:lnTo>
                  <a:lnTo>
                    <a:pt x="108" y="26"/>
                  </a:lnTo>
                  <a:lnTo>
                    <a:pt x="108" y="26"/>
                  </a:lnTo>
                  <a:lnTo>
                    <a:pt x="104" y="26"/>
                  </a:lnTo>
                  <a:lnTo>
                    <a:pt x="104" y="26"/>
                  </a:lnTo>
                  <a:lnTo>
                    <a:pt x="104" y="30"/>
                  </a:lnTo>
                  <a:lnTo>
                    <a:pt x="104" y="30"/>
                  </a:lnTo>
                  <a:lnTo>
                    <a:pt x="104" y="26"/>
                  </a:lnTo>
                  <a:lnTo>
                    <a:pt x="100" y="26"/>
                  </a:lnTo>
                  <a:lnTo>
                    <a:pt x="100" y="26"/>
                  </a:lnTo>
                  <a:lnTo>
                    <a:pt x="100" y="26"/>
                  </a:lnTo>
                  <a:lnTo>
                    <a:pt x="100" y="26"/>
                  </a:lnTo>
                  <a:lnTo>
                    <a:pt x="96" y="26"/>
                  </a:lnTo>
                  <a:lnTo>
                    <a:pt x="96" y="30"/>
                  </a:lnTo>
                  <a:lnTo>
                    <a:pt x="100" y="30"/>
                  </a:lnTo>
                  <a:lnTo>
                    <a:pt x="100" y="30"/>
                  </a:lnTo>
                  <a:lnTo>
                    <a:pt x="100" y="30"/>
                  </a:lnTo>
                  <a:lnTo>
                    <a:pt x="100" y="30"/>
                  </a:lnTo>
                  <a:lnTo>
                    <a:pt x="100" y="30"/>
                  </a:lnTo>
                  <a:lnTo>
                    <a:pt x="100" y="30"/>
                  </a:lnTo>
                  <a:lnTo>
                    <a:pt x="100" y="34"/>
                  </a:lnTo>
                  <a:lnTo>
                    <a:pt x="100" y="34"/>
                  </a:lnTo>
                  <a:lnTo>
                    <a:pt x="100" y="34"/>
                  </a:lnTo>
                  <a:lnTo>
                    <a:pt x="96" y="34"/>
                  </a:lnTo>
                  <a:lnTo>
                    <a:pt x="96" y="34"/>
                  </a:lnTo>
                  <a:lnTo>
                    <a:pt x="100" y="38"/>
                  </a:lnTo>
                  <a:lnTo>
                    <a:pt x="100" y="38"/>
                  </a:lnTo>
                  <a:lnTo>
                    <a:pt x="96" y="38"/>
                  </a:lnTo>
                  <a:lnTo>
                    <a:pt x="96" y="38"/>
                  </a:lnTo>
                  <a:lnTo>
                    <a:pt x="96" y="38"/>
                  </a:lnTo>
                  <a:lnTo>
                    <a:pt x="100" y="40"/>
                  </a:lnTo>
                  <a:lnTo>
                    <a:pt x="100" y="40"/>
                  </a:lnTo>
                  <a:lnTo>
                    <a:pt x="96" y="40"/>
                  </a:lnTo>
                  <a:lnTo>
                    <a:pt x="96" y="40"/>
                  </a:lnTo>
                  <a:lnTo>
                    <a:pt x="96" y="40"/>
                  </a:lnTo>
                  <a:lnTo>
                    <a:pt x="96" y="40"/>
                  </a:lnTo>
                  <a:lnTo>
                    <a:pt x="96" y="40"/>
                  </a:lnTo>
                  <a:lnTo>
                    <a:pt x="96" y="40"/>
                  </a:lnTo>
                  <a:lnTo>
                    <a:pt x="92" y="44"/>
                  </a:lnTo>
                  <a:lnTo>
                    <a:pt x="92" y="44"/>
                  </a:lnTo>
                  <a:lnTo>
                    <a:pt x="92" y="44"/>
                  </a:lnTo>
                  <a:lnTo>
                    <a:pt x="92" y="44"/>
                  </a:lnTo>
                  <a:lnTo>
                    <a:pt x="92" y="48"/>
                  </a:lnTo>
                  <a:lnTo>
                    <a:pt x="90" y="48"/>
                  </a:lnTo>
                  <a:lnTo>
                    <a:pt x="90" y="48"/>
                  </a:lnTo>
                  <a:lnTo>
                    <a:pt x="90" y="48"/>
                  </a:lnTo>
                  <a:lnTo>
                    <a:pt x="86" y="48"/>
                  </a:lnTo>
                  <a:lnTo>
                    <a:pt x="82" y="48"/>
                  </a:lnTo>
                  <a:lnTo>
                    <a:pt x="78" y="48"/>
                  </a:lnTo>
                  <a:lnTo>
                    <a:pt x="78" y="48"/>
                  </a:lnTo>
                  <a:lnTo>
                    <a:pt x="78" y="48"/>
                  </a:lnTo>
                  <a:lnTo>
                    <a:pt x="78" y="48"/>
                  </a:lnTo>
                  <a:lnTo>
                    <a:pt x="74" y="48"/>
                  </a:lnTo>
                  <a:lnTo>
                    <a:pt x="74" y="52"/>
                  </a:lnTo>
                  <a:lnTo>
                    <a:pt x="74" y="52"/>
                  </a:lnTo>
                  <a:lnTo>
                    <a:pt x="74" y="52"/>
                  </a:lnTo>
                  <a:lnTo>
                    <a:pt x="70" y="52"/>
                  </a:lnTo>
                  <a:lnTo>
                    <a:pt x="70" y="52"/>
                  </a:lnTo>
                  <a:lnTo>
                    <a:pt x="66" y="52"/>
                  </a:lnTo>
                  <a:lnTo>
                    <a:pt x="66" y="52"/>
                  </a:lnTo>
                  <a:lnTo>
                    <a:pt x="66" y="52"/>
                  </a:lnTo>
                  <a:lnTo>
                    <a:pt x="64" y="52"/>
                  </a:lnTo>
                  <a:lnTo>
                    <a:pt x="64" y="52"/>
                  </a:lnTo>
                  <a:lnTo>
                    <a:pt x="64" y="52"/>
                  </a:lnTo>
                  <a:lnTo>
                    <a:pt x="60" y="52"/>
                  </a:lnTo>
                  <a:lnTo>
                    <a:pt x="60" y="52"/>
                  </a:lnTo>
                  <a:lnTo>
                    <a:pt x="60" y="52"/>
                  </a:lnTo>
                  <a:lnTo>
                    <a:pt x="56" y="52"/>
                  </a:lnTo>
                  <a:lnTo>
                    <a:pt x="56" y="52"/>
                  </a:lnTo>
                  <a:lnTo>
                    <a:pt x="52" y="52"/>
                  </a:lnTo>
                  <a:lnTo>
                    <a:pt x="48" y="48"/>
                  </a:lnTo>
                  <a:lnTo>
                    <a:pt x="44" y="48"/>
                  </a:lnTo>
                  <a:lnTo>
                    <a:pt x="44" y="48"/>
                  </a:lnTo>
                  <a:lnTo>
                    <a:pt x="44" y="48"/>
                  </a:lnTo>
                  <a:lnTo>
                    <a:pt x="44" y="48"/>
                  </a:lnTo>
                  <a:lnTo>
                    <a:pt x="44" y="48"/>
                  </a:lnTo>
                  <a:lnTo>
                    <a:pt x="44" y="48"/>
                  </a:lnTo>
                  <a:lnTo>
                    <a:pt x="44" y="48"/>
                  </a:lnTo>
                  <a:lnTo>
                    <a:pt x="40" y="48"/>
                  </a:lnTo>
                  <a:lnTo>
                    <a:pt x="40" y="48"/>
                  </a:lnTo>
                  <a:lnTo>
                    <a:pt x="40" y="48"/>
                  </a:lnTo>
                  <a:lnTo>
                    <a:pt x="40" y="48"/>
                  </a:lnTo>
                  <a:lnTo>
                    <a:pt x="40" y="44"/>
                  </a:lnTo>
                  <a:lnTo>
                    <a:pt x="38" y="44"/>
                  </a:lnTo>
                  <a:lnTo>
                    <a:pt x="38" y="44"/>
                  </a:lnTo>
                  <a:lnTo>
                    <a:pt x="38" y="44"/>
                  </a:lnTo>
                  <a:lnTo>
                    <a:pt x="38" y="40"/>
                  </a:lnTo>
                  <a:lnTo>
                    <a:pt x="38" y="40"/>
                  </a:lnTo>
                  <a:lnTo>
                    <a:pt x="38" y="40"/>
                  </a:lnTo>
                  <a:lnTo>
                    <a:pt x="38" y="40"/>
                  </a:lnTo>
                  <a:lnTo>
                    <a:pt x="38" y="40"/>
                  </a:lnTo>
                  <a:lnTo>
                    <a:pt x="38" y="40"/>
                  </a:lnTo>
                  <a:lnTo>
                    <a:pt x="38" y="40"/>
                  </a:lnTo>
                  <a:lnTo>
                    <a:pt x="38" y="40"/>
                  </a:lnTo>
                  <a:lnTo>
                    <a:pt x="38" y="40"/>
                  </a:lnTo>
                  <a:lnTo>
                    <a:pt x="34" y="40"/>
                  </a:lnTo>
                  <a:lnTo>
                    <a:pt x="34" y="40"/>
                  </a:lnTo>
                  <a:lnTo>
                    <a:pt x="30" y="40"/>
                  </a:lnTo>
                  <a:lnTo>
                    <a:pt x="30" y="40"/>
                  </a:lnTo>
                  <a:lnTo>
                    <a:pt x="30" y="40"/>
                  </a:lnTo>
                  <a:lnTo>
                    <a:pt x="22" y="40"/>
                  </a:lnTo>
                  <a:lnTo>
                    <a:pt x="22" y="44"/>
                  </a:lnTo>
                  <a:lnTo>
                    <a:pt x="22" y="44"/>
                  </a:lnTo>
                  <a:lnTo>
                    <a:pt x="22" y="44"/>
                  </a:lnTo>
                  <a:lnTo>
                    <a:pt x="22" y="44"/>
                  </a:lnTo>
                  <a:lnTo>
                    <a:pt x="22" y="44"/>
                  </a:lnTo>
                  <a:lnTo>
                    <a:pt x="18" y="48"/>
                  </a:lnTo>
                  <a:lnTo>
                    <a:pt x="18" y="44"/>
                  </a:lnTo>
                  <a:lnTo>
                    <a:pt x="18" y="44"/>
                  </a:lnTo>
                  <a:lnTo>
                    <a:pt x="18" y="44"/>
                  </a:lnTo>
                  <a:lnTo>
                    <a:pt x="18" y="44"/>
                  </a:lnTo>
                  <a:lnTo>
                    <a:pt x="14" y="44"/>
                  </a:lnTo>
                  <a:lnTo>
                    <a:pt x="14" y="44"/>
                  </a:lnTo>
                  <a:lnTo>
                    <a:pt x="14" y="44"/>
                  </a:lnTo>
                  <a:lnTo>
                    <a:pt x="14" y="44"/>
                  </a:lnTo>
                  <a:lnTo>
                    <a:pt x="14" y="44"/>
                  </a:lnTo>
                  <a:lnTo>
                    <a:pt x="14" y="44"/>
                  </a:lnTo>
                  <a:lnTo>
                    <a:pt x="14" y="44"/>
                  </a:lnTo>
                  <a:lnTo>
                    <a:pt x="14" y="4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83" name="Freeform 90">
              <a:extLst>
                <a:ext uri="{FF2B5EF4-FFF2-40B4-BE49-F238E27FC236}">
                  <a16:creationId xmlns:a16="http://schemas.microsoft.com/office/drawing/2014/main" id="{33355A86-29C7-3BEF-A236-9FF5C710F138}"/>
                </a:ext>
              </a:extLst>
            </p:cNvPr>
            <p:cNvSpPr>
              <a:spLocks/>
            </p:cNvSpPr>
            <p:nvPr/>
          </p:nvSpPr>
          <p:spPr bwMode="auto">
            <a:xfrm>
              <a:off x="4914900" y="2898843"/>
              <a:ext cx="212725" cy="171450"/>
            </a:xfrm>
            <a:custGeom>
              <a:avLst/>
              <a:gdLst>
                <a:gd name="T0" fmla="*/ 26 w 134"/>
                <a:gd name="T1" fmla="*/ 94 h 108"/>
                <a:gd name="T2" fmla="*/ 14 w 134"/>
                <a:gd name="T3" fmla="*/ 98 h 108"/>
                <a:gd name="T4" fmla="*/ 12 w 134"/>
                <a:gd name="T5" fmla="*/ 100 h 108"/>
                <a:gd name="T6" fmla="*/ 4 w 134"/>
                <a:gd name="T7" fmla="*/ 100 h 108"/>
                <a:gd name="T8" fmla="*/ 8 w 134"/>
                <a:gd name="T9" fmla="*/ 90 h 108"/>
                <a:gd name="T10" fmla="*/ 0 w 134"/>
                <a:gd name="T11" fmla="*/ 82 h 108"/>
                <a:gd name="T12" fmla="*/ 8 w 134"/>
                <a:gd name="T13" fmla="*/ 78 h 108"/>
                <a:gd name="T14" fmla="*/ 12 w 134"/>
                <a:gd name="T15" fmla="*/ 74 h 108"/>
                <a:gd name="T16" fmla="*/ 8 w 134"/>
                <a:gd name="T17" fmla="*/ 60 h 108"/>
                <a:gd name="T18" fmla="*/ 4 w 134"/>
                <a:gd name="T19" fmla="*/ 52 h 108"/>
                <a:gd name="T20" fmla="*/ 8 w 134"/>
                <a:gd name="T21" fmla="*/ 48 h 108"/>
                <a:gd name="T22" fmla="*/ 14 w 134"/>
                <a:gd name="T23" fmla="*/ 48 h 108"/>
                <a:gd name="T24" fmla="*/ 18 w 134"/>
                <a:gd name="T25" fmla="*/ 48 h 108"/>
                <a:gd name="T26" fmla="*/ 22 w 134"/>
                <a:gd name="T27" fmla="*/ 44 h 108"/>
                <a:gd name="T28" fmla="*/ 30 w 134"/>
                <a:gd name="T29" fmla="*/ 44 h 108"/>
                <a:gd name="T30" fmla="*/ 34 w 134"/>
                <a:gd name="T31" fmla="*/ 44 h 108"/>
                <a:gd name="T32" fmla="*/ 38 w 134"/>
                <a:gd name="T33" fmla="*/ 40 h 108"/>
                <a:gd name="T34" fmla="*/ 38 w 134"/>
                <a:gd name="T35" fmla="*/ 38 h 108"/>
                <a:gd name="T36" fmla="*/ 38 w 134"/>
                <a:gd name="T37" fmla="*/ 30 h 108"/>
                <a:gd name="T38" fmla="*/ 44 w 134"/>
                <a:gd name="T39" fmla="*/ 22 h 108"/>
                <a:gd name="T40" fmla="*/ 48 w 134"/>
                <a:gd name="T41" fmla="*/ 18 h 108"/>
                <a:gd name="T42" fmla="*/ 48 w 134"/>
                <a:gd name="T43" fmla="*/ 10 h 108"/>
                <a:gd name="T44" fmla="*/ 52 w 134"/>
                <a:gd name="T45" fmla="*/ 10 h 108"/>
                <a:gd name="T46" fmla="*/ 64 w 134"/>
                <a:gd name="T47" fmla="*/ 10 h 108"/>
                <a:gd name="T48" fmla="*/ 68 w 134"/>
                <a:gd name="T49" fmla="*/ 4 h 108"/>
                <a:gd name="T50" fmla="*/ 74 w 134"/>
                <a:gd name="T51" fmla="*/ 4 h 108"/>
                <a:gd name="T52" fmla="*/ 78 w 134"/>
                <a:gd name="T53" fmla="*/ 8 h 108"/>
                <a:gd name="T54" fmla="*/ 88 w 134"/>
                <a:gd name="T55" fmla="*/ 8 h 108"/>
                <a:gd name="T56" fmla="*/ 96 w 134"/>
                <a:gd name="T57" fmla="*/ 8 h 108"/>
                <a:gd name="T58" fmla="*/ 108 w 134"/>
                <a:gd name="T59" fmla="*/ 14 h 108"/>
                <a:gd name="T60" fmla="*/ 108 w 134"/>
                <a:gd name="T61" fmla="*/ 18 h 108"/>
                <a:gd name="T62" fmla="*/ 112 w 134"/>
                <a:gd name="T63" fmla="*/ 26 h 108"/>
                <a:gd name="T64" fmla="*/ 108 w 134"/>
                <a:gd name="T65" fmla="*/ 34 h 108"/>
                <a:gd name="T66" fmla="*/ 112 w 134"/>
                <a:gd name="T67" fmla="*/ 38 h 108"/>
                <a:gd name="T68" fmla="*/ 118 w 134"/>
                <a:gd name="T69" fmla="*/ 44 h 108"/>
                <a:gd name="T70" fmla="*/ 122 w 134"/>
                <a:gd name="T71" fmla="*/ 52 h 108"/>
                <a:gd name="T72" fmla="*/ 130 w 134"/>
                <a:gd name="T73" fmla="*/ 56 h 108"/>
                <a:gd name="T74" fmla="*/ 134 w 134"/>
                <a:gd name="T75" fmla="*/ 60 h 108"/>
                <a:gd name="T76" fmla="*/ 130 w 134"/>
                <a:gd name="T77" fmla="*/ 68 h 108"/>
                <a:gd name="T78" fmla="*/ 122 w 134"/>
                <a:gd name="T79" fmla="*/ 68 h 108"/>
                <a:gd name="T80" fmla="*/ 114 w 134"/>
                <a:gd name="T81" fmla="*/ 70 h 108"/>
                <a:gd name="T82" fmla="*/ 118 w 134"/>
                <a:gd name="T83" fmla="*/ 74 h 108"/>
                <a:gd name="T84" fmla="*/ 118 w 134"/>
                <a:gd name="T85" fmla="*/ 86 h 108"/>
                <a:gd name="T86" fmla="*/ 118 w 134"/>
                <a:gd name="T87" fmla="*/ 90 h 108"/>
                <a:gd name="T88" fmla="*/ 112 w 134"/>
                <a:gd name="T89" fmla="*/ 90 h 108"/>
                <a:gd name="T90" fmla="*/ 104 w 134"/>
                <a:gd name="T91" fmla="*/ 94 h 108"/>
                <a:gd name="T92" fmla="*/ 104 w 134"/>
                <a:gd name="T93" fmla="*/ 104 h 108"/>
                <a:gd name="T94" fmla="*/ 96 w 134"/>
                <a:gd name="T95" fmla="*/ 100 h 108"/>
                <a:gd name="T96" fmla="*/ 92 w 134"/>
                <a:gd name="T97" fmla="*/ 104 h 108"/>
                <a:gd name="T98" fmla="*/ 84 w 134"/>
                <a:gd name="T99" fmla="*/ 100 h 108"/>
                <a:gd name="T100" fmla="*/ 78 w 134"/>
                <a:gd name="T101" fmla="*/ 100 h 108"/>
                <a:gd name="T102" fmla="*/ 78 w 134"/>
                <a:gd name="T103" fmla="*/ 100 h 108"/>
                <a:gd name="T104" fmla="*/ 70 w 134"/>
                <a:gd name="T105" fmla="*/ 100 h 108"/>
                <a:gd name="T106" fmla="*/ 68 w 134"/>
                <a:gd name="T107" fmla="*/ 100 h 108"/>
                <a:gd name="T108" fmla="*/ 64 w 134"/>
                <a:gd name="T109" fmla="*/ 100 h 108"/>
                <a:gd name="T110" fmla="*/ 60 w 134"/>
                <a:gd name="T111" fmla="*/ 100 h 108"/>
                <a:gd name="T112" fmla="*/ 52 w 134"/>
                <a:gd name="T113" fmla="*/ 98 h 108"/>
                <a:gd name="T114" fmla="*/ 48 w 134"/>
                <a:gd name="T115" fmla="*/ 94 h 108"/>
                <a:gd name="T116" fmla="*/ 44 w 134"/>
                <a:gd name="T117" fmla="*/ 94 h 108"/>
                <a:gd name="T118" fmla="*/ 38 w 134"/>
                <a:gd name="T1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 h="108">
                  <a:moveTo>
                    <a:pt x="34" y="94"/>
                  </a:moveTo>
                  <a:lnTo>
                    <a:pt x="34" y="94"/>
                  </a:lnTo>
                  <a:lnTo>
                    <a:pt x="30" y="94"/>
                  </a:lnTo>
                  <a:lnTo>
                    <a:pt x="30" y="94"/>
                  </a:lnTo>
                  <a:lnTo>
                    <a:pt x="30" y="94"/>
                  </a:lnTo>
                  <a:lnTo>
                    <a:pt x="30" y="94"/>
                  </a:lnTo>
                  <a:lnTo>
                    <a:pt x="30" y="94"/>
                  </a:lnTo>
                  <a:lnTo>
                    <a:pt x="26" y="94"/>
                  </a:lnTo>
                  <a:lnTo>
                    <a:pt x="26" y="94"/>
                  </a:lnTo>
                  <a:lnTo>
                    <a:pt x="26" y="94"/>
                  </a:lnTo>
                  <a:lnTo>
                    <a:pt x="22" y="94"/>
                  </a:lnTo>
                  <a:lnTo>
                    <a:pt x="22" y="94"/>
                  </a:lnTo>
                  <a:lnTo>
                    <a:pt x="22" y="94"/>
                  </a:lnTo>
                  <a:lnTo>
                    <a:pt x="18" y="94"/>
                  </a:lnTo>
                  <a:lnTo>
                    <a:pt x="14" y="94"/>
                  </a:lnTo>
                  <a:lnTo>
                    <a:pt x="14" y="98"/>
                  </a:lnTo>
                  <a:lnTo>
                    <a:pt x="14" y="98"/>
                  </a:lnTo>
                  <a:lnTo>
                    <a:pt x="14" y="98"/>
                  </a:lnTo>
                  <a:lnTo>
                    <a:pt x="12" y="100"/>
                  </a:lnTo>
                  <a:lnTo>
                    <a:pt x="12" y="100"/>
                  </a:lnTo>
                  <a:lnTo>
                    <a:pt x="12" y="100"/>
                  </a:lnTo>
                  <a:lnTo>
                    <a:pt x="12" y="100"/>
                  </a:lnTo>
                  <a:lnTo>
                    <a:pt x="12" y="100"/>
                  </a:lnTo>
                  <a:lnTo>
                    <a:pt x="12" y="100"/>
                  </a:lnTo>
                  <a:lnTo>
                    <a:pt x="12" y="100"/>
                  </a:lnTo>
                  <a:lnTo>
                    <a:pt x="8" y="98"/>
                  </a:lnTo>
                  <a:lnTo>
                    <a:pt x="8" y="100"/>
                  </a:lnTo>
                  <a:lnTo>
                    <a:pt x="8" y="100"/>
                  </a:lnTo>
                  <a:lnTo>
                    <a:pt x="8" y="100"/>
                  </a:lnTo>
                  <a:lnTo>
                    <a:pt x="8" y="100"/>
                  </a:lnTo>
                  <a:lnTo>
                    <a:pt x="8" y="100"/>
                  </a:lnTo>
                  <a:lnTo>
                    <a:pt x="4" y="100"/>
                  </a:lnTo>
                  <a:lnTo>
                    <a:pt x="4" y="100"/>
                  </a:lnTo>
                  <a:lnTo>
                    <a:pt x="4" y="98"/>
                  </a:lnTo>
                  <a:lnTo>
                    <a:pt x="4" y="98"/>
                  </a:lnTo>
                  <a:lnTo>
                    <a:pt x="4" y="98"/>
                  </a:lnTo>
                  <a:lnTo>
                    <a:pt x="4" y="98"/>
                  </a:lnTo>
                  <a:lnTo>
                    <a:pt x="8" y="94"/>
                  </a:lnTo>
                  <a:lnTo>
                    <a:pt x="8" y="94"/>
                  </a:lnTo>
                  <a:lnTo>
                    <a:pt x="8" y="90"/>
                  </a:lnTo>
                  <a:lnTo>
                    <a:pt x="8" y="90"/>
                  </a:lnTo>
                  <a:lnTo>
                    <a:pt x="8" y="90"/>
                  </a:lnTo>
                  <a:lnTo>
                    <a:pt x="4" y="86"/>
                  </a:lnTo>
                  <a:lnTo>
                    <a:pt x="0" y="86"/>
                  </a:lnTo>
                  <a:lnTo>
                    <a:pt x="0" y="86"/>
                  </a:lnTo>
                  <a:lnTo>
                    <a:pt x="0" y="86"/>
                  </a:lnTo>
                  <a:lnTo>
                    <a:pt x="0" y="86"/>
                  </a:lnTo>
                  <a:lnTo>
                    <a:pt x="0" y="82"/>
                  </a:lnTo>
                  <a:lnTo>
                    <a:pt x="4" y="82"/>
                  </a:lnTo>
                  <a:lnTo>
                    <a:pt x="4" y="82"/>
                  </a:lnTo>
                  <a:lnTo>
                    <a:pt x="4" y="78"/>
                  </a:lnTo>
                  <a:lnTo>
                    <a:pt x="4" y="78"/>
                  </a:lnTo>
                  <a:lnTo>
                    <a:pt x="4" y="78"/>
                  </a:lnTo>
                  <a:lnTo>
                    <a:pt x="8" y="78"/>
                  </a:lnTo>
                  <a:lnTo>
                    <a:pt x="8" y="78"/>
                  </a:lnTo>
                  <a:lnTo>
                    <a:pt x="8" y="78"/>
                  </a:lnTo>
                  <a:lnTo>
                    <a:pt x="8" y="78"/>
                  </a:lnTo>
                  <a:lnTo>
                    <a:pt x="8" y="78"/>
                  </a:lnTo>
                  <a:lnTo>
                    <a:pt x="8" y="78"/>
                  </a:lnTo>
                  <a:lnTo>
                    <a:pt x="12" y="78"/>
                  </a:lnTo>
                  <a:lnTo>
                    <a:pt x="12" y="78"/>
                  </a:lnTo>
                  <a:lnTo>
                    <a:pt x="12" y="74"/>
                  </a:lnTo>
                  <a:lnTo>
                    <a:pt x="12" y="74"/>
                  </a:lnTo>
                  <a:lnTo>
                    <a:pt x="12" y="74"/>
                  </a:lnTo>
                  <a:lnTo>
                    <a:pt x="12" y="74"/>
                  </a:lnTo>
                  <a:lnTo>
                    <a:pt x="12" y="74"/>
                  </a:lnTo>
                  <a:lnTo>
                    <a:pt x="12" y="70"/>
                  </a:lnTo>
                  <a:lnTo>
                    <a:pt x="12" y="70"/>
                  </a:lnTo>
                  <a:lnTo>
                    <a:pt x="12" y="68"/>
                  </a:lnTo>
                  <a:lnTo>
                    <a:pt x="8" y="64"/>
                  </a:lnTo>
                  <a:lnTo>
                    <a:pt x="8" y="60"/>
                  </a:lnTo>
                  <a:lnTo>
                    <a:pt x="8" y="60"/>
                  </a:lnTo>
                  <a:lnTo>
                    <a:pt x="8" y="60"/>
                  </a:lnTo>
                  <a:lnTo>
                    <a:pt x="8" y="56"/>
                  </a:lnTo>
                  <a:lnTo>
                    <a:pt x="8" y="56"/>
                  </a:lnTo>
                  <a:lnTo>
                    <a:pt x="8" y="56"/>
                  </a:lnTo>
                  <a:lnTo>
                    <a:pt x="8" y="56"/>
                  </a:lnTo>
                  <a:lnTo>
                    <a:pt x="4" y="56"/>
                  </a:lnTo>
                  <a:lnTo>
                    <a:pt x="4" y="52"/>
                  </a:lnTo>
                  <a:lnTo>
                    <a:pt x="4" y="52"/>
                  </a:lnTo>
                  <a:lnTo>
                    <a:pt x="4" y="48"/>
                  </a:lnTo>
                  <a:lnTo>
                    <a:pt x="4" y="48"/>
                  </a:lnTo>
                  <a:lnTo>
                    <a:pt x="4" y="48"/>
                  </a:lnTo>
                  <a:lnTo>
                    <a:pt x="4" y="48"/>
                  </a:lnTo>
                  <a:lnTo>
                    <a:pt x="4" y="48"/>
                  </a:lnTo>
                  <a:lnTo>
                    <a:pt x="4" y="48"/>
                  </a:lnTo>
                  <a:lnTo>
                    <a:pt x="8" y="48"/>
                  </a:lnTo>
                  <a:lnTo>
                    <a:pt x="8" y="48"/>
                  </a:lnTo>
                  <a:lnTo>
                    <a:pt x="8" y="48"/>
                  </a:lnTo>
                  <a:lnTo>
                    <a:pt x="12" y="48"/>
                  </a:lnTo>
                  <a:lnTo>
                    <a:pt x="12" y="48"/>
                  </a:lnTo>
                  <a:lnTo>
                    <a:pt x="12" y="48"/>
                  </a:lnTo>
                  <a:lnTo>
                    <a:pt x="12" y="48"/>
                  </a:lnTo>
                  <a:lnTo>
                    <a:pt x="14" y="48"/>
                  </a:lnTo>
                  <a:lnTo>
                    <a:pt x="14" y="48"/>
                  </a:lnTo>
                  <a:lnTo>
                    <a:pt x="14" y="48"/>
                  </a:lnTo>
                  <a:lnTo>
                    <a:pt x="14" y="48"/>
                  </a:lnTo>
                  <a:lnTo>
                    <a:pt x="14" y="48"/>
                  </a:lnTo>
                  <a:lnTo>
                    <a:pt x="14" y="48"/>
                  </a:lnTo>
                  <a:lnTo>
                    <a:pt x="14" y="52"/>
                  </a:lnTo>
                  <a:lnTo>
                    <a:pt x="18" y="52"/>
                  </a:lnTo>
                  <a:lnTo>
                    <a:pt x="18" y="48"/>
                  </a:lnTo>
                  <a:lnTo>
                    <a:pt x="18" y="48"/>
                  </a:lnTo>
                  <a:lnTo>
                    <a:pt x="18" y="48"/>
                  </a:lnTo>
                  <a:lnTo>
                    <a:pt x="22" y="48"/>
                  </a:lnTo>
                  <a:lnTo>
                    <a:pt x="22" y="48"/>
                  </a:lnTo>
                  <a:lnTo>
                    <a:pt x="22" y="48"/>
                  </a:lnTo>
                  <a:lnTo>
                    <a:pt x="22" y="48"/>
                  </a:lnTo>
                  <a:lnTo>
                    <a:pt x="22" y="48"/>
                  </a:lnTo>
                  <a:lnTo>
                    <a:pt x="22" y="48"/>
                  </a:lnTo>
                  <a:lnTo>
                    <a:pt x="22" y="44"/>
                  </a:lnTo>
                  <a:lnTo>
                    <a:pt x="22" y="44"/>
                  </a:lnTo>
                  <a:lnTo>
                    <a:pt x="26" y="44"/>
                  </a:lnTo>
                  <a:lnTo>
                    <a:pt x="26" y="44"/>
                  </a:lnTo>
                  <a:lnTo>
                    <a:pt x="26" y="44"/>
                  </a:lnTo>
                  <a:lnTo>
                    <a:pt x="26" y="44"/>
                  </a:lnTo>
                  <a:lnTo>
                    <a:pt x="26" y="44"/>
                  </a:lnTo>
                  <a:lnTo>
                    <a:pt x="26" y="44"/>
                  </a:lnTo>
                  <a:lnTo>
                    <a:pt x="30" y="44"/>
                  </a:lnTo>
                  <a:lnTo>
                    <a:pt x="30" y="44"/>
                  </a:lnTo>
                  <a:lnTo>
                    <a:pt x="30" y="44"/>
                  </a:lnTo>
                  <a:lnTo>
                    <a:pt x="30" y="44"/>
                  </a:lnTo>
                  <a:lnTo>
                    <a:pt x="30" y="44"/>
                  </a:lnTo>
                  <a:lnTo>
                    <a:pt x="30" y="40"/>
                  </a:lnTo>
                  <a:lnTo>
                    <a:pt x="34" y="40"/>
                  </a:lnTo>
                  <a:lnTo>
                    <a:pt x="34" y="40"/>
                  </a:lnTo>
                  <a:lnTo>
                    <a:pt x="34" y="40"/>
                  </a:lnTo>
                  <a:lnTo>
                    <a:pt x="34" y="44"/>
                  </a:lnTo>
                  <a:lnTo>
                    <a:pt x="34" y="44"/>
                  </a:lnTo>
                  <a:lnTo>
                    <a:pt x="34" y="44"/>
                  </a:lnTo>
                  <a:lnTo>
                    <a:pt x="34" y="44"/>
                  </a:lnTo>
                  <a:lnTo>
                    <a:pt x="34" y="44"/>
                  </a:lnTo>
                  <a:lnTo>
                    <a:pt x="38" y="44"/>
                  </a:lnTo>
                  <a:lnTo>
                    <a:pt x="38" y="44"/>
                  </a:lnTo>
                  <a:lnTo>
                    <a:pt x="38" y="44"/>
                  </a:lnTo>
                  <a:lnTo>
                    <a:pt x="38" y="40"/>
                  </a:lnTo>
                  <a:lnTo>
                    <a:pt x="34" y="40"/>
                  </a:lnTo>
                  <a:lnTo>
                    <a:pt x="34" y="40"/>
                  </a:lnTo>
                  <a:lnTo>
                    <a:pt x="34" y="40"/>
                  </a:lnTo>
                  <a:lnTo>
                    <a:pt x="34" y="40"/>
                  </a:lnTo>
                  <a:lnTo>
                    <a:pt x="34" y="40"/>
                  </a:lnTo>
                  <a:lnTo>
                    <a:pt x="34" y="40"/>
                  </a:lnTo>
                  <a:lnTo>
                    <a:pt x="34" y="38"/>
                  </a:lnTo>
                  <a:lnTo>
                    <a:pt x="38" y="38"/>
                  </a:lnTo>
                  <a:lnTo>
                    <a:pt x="38" y="38"/>
                  </a:lnTo>
                  <a:lnTo>
                    <a:pt x="38" y="38"/>
                  </a:lnTo>
                  <a:lnTo>
                    <a:pt x="38" y="34"/>
                  </a:lnTo>
                  <a:lnTo>
                    <a:pt x="38" y="34"/>
                  </a:lnTo>
                  <a:lnTo>
                    <a:pt x="38" y="34"/>
                  </a:lnTo>
                  <a:lnTo>
                    <a:pt x="38" y="30"/>
                  </a:lnTo>
                  <a:lnTo>
                    <a:pt x="38" y="30"/>
                  </a:lnTo>
                  <a:lnTo>
                    <a:pt x="38" y="30"/>
                  </a:lnTo>
                  <a:lnTo>
                    <a:pt x="38" y="30"/>
                  </a:lnTo>
                  <a:lnTo>
                    <a:pt x="38" y="30"/>
                  </a:lnTo>
                  <a:lnTo>
                    <a:pt x="42" y="26"/>
                  </a:lnTo>
                  <a:lnTo>
                    <a:pt x="42" y="26"/>
                  </a:lnTo>
                  <a:lnTo>
                    <a:pt x="42" y="26"/>
                  </a:lnTo>
                  <a:lnTo>
                    <a:pt x="44" y="26"/>
                  </a:lnTo>
                  <a:lnTo>
                    <a:pt x="44" y="26"/>
                  </a:lnTo>
                  <a:lnTo>
                    <a:pt x="44" y="22"/>
                  </a:lnTo>
                  <a:lnTo>
                    <a:pt x="44" y="22"/>
                  </a:lnTo>
                  <a:lnTo>
                    <a:pt x="48" y="22"/>
                  </a:lnTo>
                  <a:lnTo>
                    <a:pt x="48" y="22"/>
                  </a:lnTo>
                  <a:lnTo>
                    <a:pt x="52" y="22"/>
                  </a:lnTo>
                  <a:lnTo>
                    <a:pt x="52" y="22"/>
                  </a:lnTo>
                  <a:lnTo>
                    <a:pt x="52" y="22"/>
                  </a:lnTo>
                  <a:lnTo>
                    <a:pt x="52" y="18"/>
                  </a:lnTo>
                  <a:lnTo>
                    <a:pt x="48" y="18"/>
                  </a:lnTo>
                  <a:lnTo>
                    <a:pt x="48" y="18"/>
                  </a:lnTo>
                  <a:lnTo>
                    <a:pt x="48" y="18"/>
                  </a:lnTo>
                  <a:lnTo>
                    <a:pt x="48" y="18"/>
                  </a:lnTo>
                  <a:lnTo>
                    <a:pt x="48" y="18"/>
                  </a:lnTo>
                  <a:lnTo>
                    <a:pt x="44" y="18"/>
                  </a:lnTo>
                  <a:lnTo>
                    <a:pt x="48" y="18"/>
                  </a:lnTo>
                  <a:lnTo>
                    <a:pt x="48" y="14"/>
                  </a:lnTo>
                  <a:lnTo>
                    <a:pt x="48" y="10"/>
                  </a:lnTo>
                  <a:lnTo>
                    <a:pt x="48" y="10"/>
                  </a:lnTo>
                  <a:lnTo>
                    <a:pt x="48" y="10"/>
                  </a:lnTo>
                  <a:lnTo>
                    <a:pt x="48" y="10"/>
                  </a:lnTo>
                  <a:lnTo>
                    <a:pt x="48" y="10"/>
                  </a:lnTo>
                  <a:lnTo>
                    <a:pt x="48" y="10"/>
                  </a:lnTo>
                  <a:lnTo>
                    <a:pt x="48" y="10"/>
                  </a:lnTo>
                  <a:lnTo>
                    <a:pt x="52" y="10"/>
                  </a:lnTo>
                  <a:lnTo>
                    <a:pt x="52" y="10"/>
                  </a:lnTo>
                  <a:lnTo>
                    <a:pt x="52" y="10"/>
                  </a:lnTo>
                  <a:lnTo>
                    <a:pt x="52" y="10"/>
                  </a:lnTo>
                  <a:lnTo>
                    <a:pt x="52" y="8"/>
                  </a:lnTo>
                  <a:lnTo>
                    <a:pt x="56" y="8"/>
                  </a:lnTo>
                  <a:lnTo>
                    <a:pt x="56" y="8"/>
                  </a:lnTo>
                  <a:lnTo>
                    <a:pt x="60" y="10"/>
                  </a:lnTo>
                  <a:lnTo>
                    <a:pt x="60" y="10"/>
                  </a:lnTo>
                  <a:lnTo>
                    <a:pt x="64" y="10"/>
                  </a:lnTo>
                  <a:lnTo>
                    <a:pt x="64" y="10"/>
                  </a:lnTo>
                  <a:lnTo>
                    <a:pt x="64" y="8"/>
                  </a:lnTo>
                  <a:lnTo>
                    <a:pt x="64" y="8"/>
                  </a:lnTo>
                  <a:lnTo>
                    <a:pt x="64" y="8"/>
                  </a:lnTo>
                  <a:lnTo>
                    <a:pt x="64" y="8"/>
                  </a:lnTo>
                  <a:lnTo>
                    <a:pt x="64" y="4"/>
                  </a:lnTo>
                  <a:lnTo>
                    <a:pt x="68" y="4"/>
                  </a:lnTo>
                  <a:lnTo>
                    <a:pt x="68" y="4"/>
                  </a:lnTo>
                  <a:lnTo>
                    <a:pt x="70" y="0"/>
                  </a:lnTo>
                  <a:lnTo>
                    <a:pt x="70" y="0"/>
                  </a:lnTo>
                  <a:lnTo>
                    <a:pt x="70" y="4"/>
                  </a:lnTo>
                  <a:lnTo>
                    <a:pt x="70" y="4"/>
                  </a:lnTo>
                  <a:lnTo>
                    <a:pt x="70" y="4"/>
                  </a:lnTo>
                  <a:lnTo>
                    <a:pt x="70" y="4"/>
                  </a:lnTo>
                  <a:lnTo>
                    <a:pt x="74" y="4"/>
                  </a:lnTo>
                  <a:lnTo>
                    <a:pt x="74" y="4"/>
                  </a:lnTo>
                  <a:lnTo>
                    <a:pt x="74" y="4"/>
                  </a:lnTo>
                  <a:lnTo>
                    <a:pt x="78" y="4"/>
                  </a:lnTo>
                  <a:lnTo>
                    <a:pt x="78" y="4"/>
                  </a:lnTo>
                  <a:lnTo>
                    <a:pt x="78" y="4"/>
                  </a:lnTo>
                  <a:lnTo>
                    <a:pt x="78" y="4"/>
                  </a:lnTo>
                  <a:lnTo>
                    <a:pt x="78" y="8"/>
                  </a:lnTo>
                  <a:lnTo>
                    <a:pt x="78" y="8"/>
                  </a:lnTo>
                  <a:lnTo>
                    <a:pt x="78" y="8"/>
                  </a:lnTo>
                  <a:lnTo>
                    <a:pt x="82" y="8"/>
                  </a:lnTo>
                  <a:lnTo>
                    <a:pt x="82" y="4"/>
                  </a:lnTo>
                  <a:lnTo>
                    <a:pt x="82" y="4"/>
                  </a:lnTo>
                  <a:lnTo>
                    <a:pt x="82" y="4"/>
                  </a:lnTo>
                  <a:lnTo>
                    <a:pt x="84" y="4"/>
                  </a:lnTo>
                  <a:lnTo>
                    <a:pt x="84" y="4"/>
                  </a:lnTo>
                  <a:lnTo>
                    <a:pt x="88" y="8"/>
                  </a:lnTo>
                  <a:lnTo>
                    <a:pt x="88" y="8"/>
                  </a:lnTo>
                  <a:lnTo>
                    <a:pt x="88" y="8"/>
                  </a:lnTo>
                  <a:lnTo>
                    <a:pt x="84" y="10"/>
                  </a:lnTo>
                  <a:lnTo>
                    <a:pt x="88" y="10"/>
                  </a:lnTo>
                  <a:lnTo>
                    <a:pt x="88" y="10"/>
                  </a:lnTo>
                  <a:lnTo>
                    <a:pt x="88" y="10"/>
                  </a:lnTo>
                  <a:lnTo>
                    <a:pt x="92" y="10"/>
                  </a:lnTo>
                  <a:lnTo>
                    <a:pt x="92" y="8"/>
                  </a:lnTo>
                  <a:lnTo>
                    <a:pt x="96" y="8"/>
                  </a:lnTo>
                  <a:lnTo>
                    <a:pt x="96" y="8"/>
                  </a:lnTo>
                  <a:lnTo>
                    <a:pt x="100" y="8"/>
                  </a:lnTo>
                  <a:lnTo>
                    <a:pt x="104" y="10"/>
                  </a:lnTo>
                  <a:lnTo>
                    <a:pt x="104" y="10"/>
                  </a:lnTo>
                  <a:lnTo>
                    <a:pt x="104" y="10"/>
                  </a:lnTo>
                  <a:lnTo>
                    <a:pt x="104" y="10"/>
                  </a:lnTo>
                  <a:lnTo>
                    <a:pt x="108" y="14"/>
                  </a:lnTo>
                  <a:lnTo>
                    <a:pt x="108" y="14"/>
                  </a:lnTo>
                  <a:lnTo>
                    <a:pt x="108" y="14"/>
                  </a:lnTo>
                  <a:lnTo>
                    <a:pt x="108" y="14"/>
                  </a:lnTo>
                  <a:lnTo>
                    <a:pt x="108" y="14"/>
                  </a:lnTo>
                  <a:lnTo>
                    <a:pt x="108" y="14"/>
                  </a:lnTo>
                  <a:lnTo>
                    <a:pt x="108" y="14"/>
                  </a:lnTo>
                  <a:lnTo>
                    <a:pt x="108" y="14"/>
                  </a:lnTo>
                  <a:lnTo>
                    <a:pt x="108" y="18"/>
                  </a:lnTo>
                  <a:lnTo>
                    <a:pt x="108" y="18"/>
                  </a:lnTo>
                  <a:lnTo>
                    <a:pt x="108" y="18"/>
                  </a:lnTo>
                  <a:lnTo>
                    <a:pt x="108" y="18"/>
                  </a:lnTo>
                  <a:lnTo>
                    <a:pt x="108" y="18"/>
                  </a:lnTo>
                  <a:lnTo>
                    <a:pt x="108" y="18"/>
                  </a:lnTo>
                  <a:lnTo>
                    <a:pt x="108" y="22"/>
                  </a:lnTo>
                  <a:lnTo>
                    <a:pt x="108" y="22"/>
                  </a:lnTo>
                  <a:lnTo>
                    <a:pt x="112" y="22"/>
                  </a:lnTo>
                  <a:lnTo>
                    <a:pt x="112" y="26"/>
                  </a:lnTo>
                  <a:lnTo>
                    <a:pt x="108" y="26"/>
                  </a:lnTo>
                  <a:lnTo>
                    <a:pt x="108" y="30"/>
                  </a:lnTo>
                  <a:lnTo>
                    <a:pt x="108" y="30"/>
                  </a:lnTo>
                  <a:lnTo>
                    <a:pt x="108" y="30"/>
                  </a:lnTo>
                  <a:lnTo>
                    <a:pt x="108" y="30"/>
                  </a:lnTo>
                  <a:lnTo>
                    <a:pt x="108" y="30"/>
                  </a:lnTo>
                  <a:lnTo>
                    <a:pt x="108" y="34"/>
                  </a:lnTo>
                  <a:lnTo>
                    <a:pt x="108" y="34"/>
                  </a:lnTo>
                  <a:lnTo>
                    <a:pt x="108" y="34"/>
                  </a:lnTo>
                  <a:lnTo>
                    <a:pt x="112" y="34"/>
                  </a:lnTo>
                  <a:lnTo>
                    <a:pt x="112" y="34"/>
                  </a:lnTo>
                  <a:lnTo>
                    <a:pt x="112" y="38"/>
                  </a:lnTo>
                  <a:lnTo>
                    <a:pt x="112" y="38"/>
                  </a:lnTo>
                  <a:lnTo>
                    <a:pt x="112" y="38"/>
                  </a:lnTo>
                  <a:lnTo>
                    <a:pt x="112" y="38"/>
                  </a:lnTo>
                  <a:lnTo>
                    <a:pt x="112" y="38"/>
                  </a:lnTo>
                  <a:lnTo>
                    <a:pt x="112" y="38"/>
                  </a:lnTo>
                  <a:lnTo>
                    <a:pt x="114" y="38"/>
                  </a:lnTo>
                  <a:lnTo>
                    <a:pt x="114" y="40"/>
                  </a:lnTo>
                  <a:lnTo>
                    <a:pt x="114" y="40"/>
                  </a:lnTo>
                  <a:lnTo>
                    <a:pt x="114" y="44"/>
                  </a:lnTo>
                  <a:lnTo>
                    <a:pt x="118" y="44"/>
                  </a:lnTo>
                  <a:lnTo>
                    <a:pt x="118" y="44"/>
                  </a:lnTo>
                  <a:lnTo>
                    <a:pt x="118" y="44"/>
                  </a:lnTo>
                  <a:lnTo>
                    <a:pt x="118" y="44"/>
                  </a:lnTo>
                  <a:lnTo>
                    <a:pt x="122" y="44"/>
                  </a:lnTo>
                  <a:lnTo>
                    <a:pt x="122" y="48"/>
                  </a:lnTo>
                  <a:lnTo>
                    <a:pt x="122" y="48"/>
                  </a:lnTo>
                  <a:lnTo>
                    <a:pt x="122" y="48"/>
                  </a:lnTo>
                  <a:lnTo>
                    <a:pt x="122" y="52"/>
                  </a:lnTo>
                  <a:lnTo>
                    <a:pt x="122" y="52"/>
                  </a:lnTo>
                  <a:lnTo>
                    <a:pt x="122" y="52"/>
                  </a:lnTo>
                  <a:lnTo>
                    <a:pt x="122" y="52"/>
                  </a:lnTo>
                  <a:lnTo>
                    <a:pt x="122" y="52"/>
                  </a:lnTo>
                  <a:lnTo>
                    <a:pt x="122" y="52"/>
                  </a:lnTo>
                  <a:lnTo>
                    <a:pt x="122" y="52"/>
                  </a:lnTo>
                  <a:lnTo>
                    <a:pt x="122" y="52"/>
                  </a:lnTo>
                  <a:lnTo>
                    <a:pt x="126" y="52"/>
                  </a:lnTo>
                  <a:lnTo>
                    <a:pt x="130" y="52"/>
                  </a:lnTo>
                  <a:lnTo>
                    <a:pt x="130" y="56"/>
                  </a:lnTo>
                  <a:lnTo>
                    <a:pt x="130" y="56"/>
                  </a:lnTo>
                  <a:lnTo>
                    <a:pt x="130" y="56"/>
                  </a:lnTo>
                  <a:lnTo>
                    <a:pt x="130" y="56"/>
                  </a:lnTo>
                  <a:lnTo>
                    <a:pt x="130" y="56"/>
                  </a:lnTo>
                  <a:lnTo>
                    <a:pt x="130" y="56"/>
                  </a:lnTo>
                  <a:lnTo>
                    <a:pt x="130" y="60"/>
                  </a:lnTo>
                  <a:lnTo>
                    <a:pt x="134" y="60"/>
                  </a:lnTo>
                  <a:lnTo>
                    <a:pt x="134" y="60"/>
                  </a:lnTo>
                  <a:lnTo>
                    <a:pt x="134" y="60"/>
                  </a:lnTo>
                  <a:lnTo>
                    <a:pt x="134" y="60"/>
                  </a:lnTo>
                  <a:lnTo>
                    <a:pt x="134" y="60"/>
                  </a:lnTo>
                  <a:lnTo>
                    <a:pt x="134" y="64"/>
                  </a:lnTo>
                  <a:lnTo>
                    <a:pt x="134" y="64"/>
                  </a:lnTo>
                  <a:lnTo>
                    <a:pt x="130" y="68"/>
                  </a:lnTo>
                  <a:lnTo>
                    <a:pt x="130" y="68"/>
                  </a:lnTo>
                  <a:lnTo>
                    <a:pt x="130" y="68"/>
                  </a:lnTo>
                  <a:lnTo>
                    <a:pt x="126" y="68"/>
                  </a:lnTo>
                  <a:lnTo>
                    <a:pt x="126" y="68"/>
                  </a:lnTo>
                  <a:lnTo>
                    <a:pt x="126" y="68"/>
                  </a:lnTo>
                  <a:lnTo>
                    <a:pt x="122" y="68"/>
                  </a:lnTo>
                  <a:lnTo>
                    <a:pt x="122" y="68"/>
                  </a:lnTo>
                  <a:lnTo>
                    <a:pt x="122" y="68"/>
                  </a:lnTo>
                  <a:lnTo>
                    <a:pt x="122" y="68"/>
                  </a:lnTo>
                  <a:lnTo>
                    <a:pt x="122" y="68"/>
                  </a:lnTo>
                  <a:lnTo>
                    <a:pt x="118" y="68"/>
                  </a:lnTo>
                  <a:lnTo>
                    <a:pt x="114" y="68"/>
                  </a:lnTo>
                  <a:lnTo>
                    <a:pt x="114" y="68"/>
                  </a:lnTo>
                  <a:lnTo>
                    <a:pt x="114" y="68"/>
                  </a:lnTo>
                  <a:lnTo>
                    <a:pt x="114" y="68"/>
                  </a:lnTo>
                  <a:lnTo>
                    <a:pt x="114" y="68"/>
                  </a:lnTo>
                  <a:lnTo>
                    <a:pt x="114" y="68"/>
                  </a:lnTo>
                  <a:lnTo>
                    <a:pt x="114" y="70"/>
                  </a:lnTo>
                  <a:lnTo>
                    <a:pt x="114" y="70"/>
                  </a:lnTo>
                  <a:lnTo>
                    <a:pt x="114" y="70"/>
                  </a:lnTo>
                  <a:lnTo>
                    <a:pt x="114" y="70"/>
                  </a:lnTo>
                  <a:lnTo>
                    <a:pt x="114" y="74"/>
                  </a:lnTo>
                  <a:lnTo>
                    <a:pt x="118" y="74"/>
                  </a:lnTo>
                  <a:lnTo>
                    <a:pt x="118" y="74"/>
                  </a:lnTo>
                  <a:lnTo>
                    <a:pt x="118" y="74"/>
                  </a:lnTo>
                  <a:lnTo>
                    <a:pt x="118" y="74"/>
                  </a:lnTo>
                  <a:lnTo>
                    <a:pt x="118" y="74"/>
                  </a:lnTo>
                  <a:lnTo>
                    <a:pt x="118" y="74"/>
                  </a:lnTo>
                  <a:lnTo>
                    <a:pt x="118" y="78"/>
                  </a:lnTo>
                  <a:lnTo>
                    <a:pt x="118" y="78"/>
                  </a:lnTo>
                  <a:lnTo>
                    <a:pt x="118" y="82"/>
                  </a:lnTo>
                  <a:lnTo>
                    <a:pt x="118" y="82"/>
                  </a:lnTo>
                  <a:lnTo>
                    <a:pt x="118" y="86"/>
                  </a:lnTo>
                  <a:lnTo>
                    <a:pt x="118" y="86"/>
                  </a:lnTo>
                  <a:lnTo>
                    <a:pt x="118" y="86"/>
                  </a:lnTo>
                  <a:lnTo>
                    <a:pt x="122" y="86"/>
                  </a:lnTo>
                  <a:lnTo>
                    <a:pt x="122" y="90"/>
                  </a:lnTo>
                  <a:lnTo>
                    <a:pt x="122" y="90"/>
                  </a:lnTo>
                  <a:lnTo>
                    <a:pt x="122" y="90"/>
                  </a:lnTo>
                  <a:lnTo>
                    <a:pt x="118" y="90"/>
                  </a:lnTo>
                  <a:lnTo>
                    <a:pt x="118" y="90"/>
                  </a:lnTo>
                  <a:lnTo>
                    <a:pt x="118" y="90"/>
                  </a:lnTo>
                  <a:lnTo>
                    <a:pt x="118" y="90"/>
                  </a:lnTo>
                  <a:lnTo>
                    <a:pt x="114" y="90"/>
                  </a:lnTo>
                  <a:lnTo>
                    <a:pt x="114" y="90"/>
                  </a:lnTo>
                  <a:lnTo>
                    <a:pt x="114" y="90"/>
                  </a:lnTo>
                  <a:lnTo>
                    <a:pt x="114" y="90"/>
                  </a:lnTo>
                  <a:lnTo>
                    <a:pt x="114" y="90"/>
                  </a:lnTo>
                  <a:lnTo>
                    <a:pt x="112" y="90"/>
                  </a:lnTo>
                  <a:lnTo>
                    <a:pt x="112" y="90"/>
                  </a:lnTo>
                  <a:lnTo>
                    <a:pt x="108" y="90"/>
                  </a:lnTo>
                  <a:lnTo>
                    <a:pt x="108" y="90"/>
                  </a:lnTo>
                  <a:lnTo>
                    <a:pt x="108" y="90"/>
                  </a:lnTo>
                  <a:lnTo>
                    <a:pt x="108" y="90"/>
                  </a:lnTo>
                  <a:lnTo>
                    <a:pt x="108" y="94"/>
                  </a:lnTo>
                  <a:lnTo>
                    <a:pt x="108" y="94"/>
                  </a:lnTo>
                  <a:lnTo>
                    <a:pt x="108" y="94"/>
                  </a:lnTo>
                  <a:lnTo>
                    <a:pt x="104" y="94"/>
                  </a:lnTo>
                  <a:lnTo>
                    <a:pt x="104" y="98"/>
                  </a:lnTo>
                  <a:lnTo>
                    <a:pt x="104" y="98"/>
                  </a:lnTo>
                  <a:lnTo>
                    <a:pt x="104" y="98"/>
                  </a:lnTo>
                  <a:lnTo>
                    <a:pt x="104" y="100"/>
                  </a:lnTo>
                  <a:lnTo>
                    <a:pt x="104" y="100"/>
                  </a:lnTo>
                  <a:lnTo>
                    <a:pt x="104" y="104"/>
                  </a:lnTo>
                  <a:lnTo>
                    <a:pt x="104" y="104"/>
                  </a:lnTo>
                  <a:lnTo>
                    <a:pt x="104" y="104"/>
                  </a:lnTo>
                  <a:lnTo>
                    <a:pt x="104" y="104"/>
                  </a:lnTo>
                  <a:lnTo>
                    <a:pt x="104" y="108"/>
                  </a:lnTo>
                  <a:lnTo>
                    <a:pt x="104" y="104"/>
                  </a:lnTo>
                  <a:lnTo>
                    <a:pt x="100" y="104"/>
                  </a:lnTo>
                  <a:lnTo>
                    <a:pt x="100" y="104"/>
                  </a:lnTo>
                  <a:lnTo>
                    <a:pt x="100" y="100"/>
                  </a:lnTo>
                  <a:lnTo>
                    <a:pt x="100" y="100"/>
                  </a:lnTo>
                  <a:lnTo>
                    <a:pt x="96" y="100"/>
                  </a:lnTo>
                  <a:lnTo>
                    <a:pt x="96" y="100"/>
                  </a:lnTo>
                  <a:lnTo>
                    <a:pt x="96" y="100"/>
                  </a:lnTo>
                  <a:lnTo>
                    <a:pt x="96" y="100"/>
                  </a:lnTo>
                  <a:lnTo>
                    <a:pt x="96" y="100"/>
                  </a:lnTo>
                  <a:lnTo>
                    <a:pt x="92" y="104"/>
                  </a:lnTo>
                  <a:lnTo>
                    <a:pt x="92" y="104"/>
                  </a:lnTo>
                  <a:lnTo>
                    <a:pt x="92" y="104"/>
                  </a:lnTo>
                  <a:lnTo>
                    <a:pt x="92" y="104"/>
                  </a:lnTo>
                  <a:lnTo>
                    <a:pt x="92" y="100"/>
                  </a:lnTo>
                  <a:lnTo>
                    <a:pt x="92" y="100"/>
                  </a:lnTo>
                  <a:lnTo>
                    <a:pt x="88" y="100"/>
                  </a:lnTo>
                  <a:lnTo>
                    <a:pt x="88" y="104"/>
                  </a:lnTo>
                  <a:lnTo>
                    <a:pt x="84" y="104"/>
                  </a:lnTo>
                  <a:lnTo>
                    <a:pt x="84" y="104"/>
                  </a:lnTo>
                  <a:lnTo>
                    <a:pt x="84" y="104"/>
                  </a:lnTo>
                  <a:lnTo>
                    <a:pt x="84" y="100"/>
                  </a:lnTo>
                  <a:lnTo>
                    <a:pt x="84" y="100"/>
                  </a:lnTo>
                  <a:lnTo>
                    <a:pt x="84" y="100"/>
                  </a:lnTo>
                  <a:lnTo>
                    <a:pt x="84" y="100"/>
                  </a:lnTo>
                  <a:lnTo>
                    <a:pt x="84" y="100"/>
                  </a:lnTo>
                  <a:lnTo>
                    <a:pt x="82" y="100"/>
                  </a:lnTo>
                  <a:lnTo>
                    <a:pt x="82" y="100"/>
                  </a:lnTo>
                  <a:lnTo>
                    <a:pt x="78" y="100"/>
                  </a:lnTo>
                  <a:lnTo>
                    <a:pt x="78" y="100"/>
                  </a:lnTo>
                  <a:lnTo>
                    <a:pt x="78" y="100"/>
                  </a:lnTo>
                  <a:lnTo>
                    <a:pt x="78" y="100"/>
                  </a:lnTo>
                  <a:lnTo>
                    <a:pt x="78" y="104"/>
                  </a:lnTo>
                  <a:lnTo>
                    <a:pt x="78" y="104"/>
                  </a:lnTo>
                  <a:lnTo>
                    <a:pt x="78" y="104"/>
                  </a:lnTo>
                  <a:lnTo>
                    <a:pt x="78" y="104"/>
                  </a:lnTo>
                  <a:lnTo>
                    <a:pt x="78" y="100"/>
                  </a:lnTo>
                  <a:lnTo>
                    <a:pt x="78" y="100"/>
                  </a:lnTo>
                  <a:lnTo>
                    <a:pt x="78" y="100"/>
                  </a:lnTo>
                  <a:lnTo>
                    <a:pt x="74" y="100"/>
                  </a:lnTo>
                  <a:lnTo>
                    <a:pt x="74" y="100"/>
                  </a:lnTo>
                  <a:lnTo>
                    <a:pt x="74" y="100"/>
                  </a:lnTo>
                  <a:lnTo>
                    <a:pt x="70" y="100"/>
                  </a:lnTo>
                  <a:lnTo>
                    <a:pt x="70" y="98"/>
                  </a:lnTo>
                  <a:lnTo>
                    <a:pt x="70" y="98"/>
                  </a:lnTo>
                  <a:lnTo>
                    <a:pt x="70" y="100"/>
                  </a:lnTo>
                  <a:lnTo>
                    <a:pt x="70" y="100"/>
                  </a:lnTo>
                  <a:lnTo>
                    <a:pt x="70" y="100"/>
                  </a:lnTo>
                  <a:lnTo>
                    <a:pt x="70" y="100"/>
                  </a:lnTo>
                  <a:lnTo>
                    <a:pt x="70" y="100"/>
                  </a:lnTo>
                  <a:lnTo>
                    <a:pt x="68" y="100"/>
                  </a:lnTo>
                  <a:lnTo>
                    <a:pt x="68" y="100"/>
                  </a:lnTo>
                  <a:lnTo>
                    <a:pt x="68" y="100"/>
                  </a:lnTo>
                  <a:lnTo>
                    <a:pt x="68" y="100"/>
                  </a:lnTo>
                  <a:lnTo>
                    <a:pt x="68" y="100"/>
                  </a:lnTo>
                  <a:lnTo>
                    <a:pt x="68" y="100"/>
                  </a:lnTo>
                  <a:lnTo>
                    <a:pt x="68" y="100"/>
                  </a:lnTo>
                  <a:lnTo>
                    <a:pt x="68" y="100"/>
                  </a:lnTo>
                  <a:lnTo>
                    <a:pt x="68" y="100"/>
                  </a:lnTo>
                  <a:lnTo>
                    <a:pt x="68" y="100"/>
                  </a:lnTo>
                  <a:lnTo>
                    <a:pt x="64" y="100"/>
                  </a:lnTo>
                  <a:lnTo>
                    <a:pt x="64" y="100"/>
                  </a:lnTo>
                  <a:lnTo>
                    <a:pt x="64" y="100"/>
                  </a:lnTo>
                  <a:lnTo>
                    <a:pt x="64" y="100"/>
                  </a:lnTo>
                  <a:lnTo>
                    <a:pt x="64" y="100"/>
                  </a:lnTo>
                  <a:lnTo>
                    <a:pt x="64" y="100"/>
                  </a:lnTo>
                  <a:lnTo>
                    <a:pt x="60" y="100"/>
                  </a:lnTo>
                  <a:lnTo>
                    <a:pt x="60" y="100"/>
                  </a:lnTo>
                  <a:lnTo>
                    <a:pt x="60" y="100"/>
                  </a:lnTo>
                  <a:lnTo>
                    <a:pt x="60" y="100"/>
                  </a:lnTo>
                  <a:lnTo>
                    <a:pt x="56" y="98"/>
                  </a:lnTo>
                  <a:lnTo>
                    <a:pt x="56" y="98"/>
                  </a:lnTo>
                  <a:lnTo>
                    <a:pt x="56" y="98"/>
                  </a:lnTo>
                  <a:lnTo>
                    <a:pt x="56" y="98"/>
                  </a:lnTo>
                  <a:lnTo>
                    <a:pt x="56" y="98"/>
                  </a:lnTo>
                  <a:lnTo>
                    <a:pt x="56" y="98"/>
                  </a:lnTo>
                  <a:lnTo>
                    <a:pt x="52" y="98"/>
                  </a:lnTo>
                  <a:lnTo>
                    <a:pt x="52" y="98"/>
                  </a:lnTo>
                  <a:lnTo>
                    <a:pt x="52" y="98"/>
                  </a:lnTo>
                  <a:lnTo>
                    <a:pt x="52" y="98"/>
                  </a:lnTo>
                  <a:lnTo>
                    <a:pt x="52" y="98"/>
                  </a:lnTo>
                  <a:lnTo>
                    <a:pt x="52" y="98"/>
                  </a:lnTo>
                  <a:lnTo>
                    <a:pt x="48" y="98"/>
                  </a:lnTo>
                  <a:lnTo>
                    <a:pt x="48" y="98"/>
                  </a:lnTo>
                  <a:lnTo>
                    <a:pt x="48" y="94"/>
                  </a:lnTo>
                  <a:lnTo>
                    <a:pt x="48" y="94"/>
                  </a:lnTo>
                  <a:lnTo>
                    <a:pt x="48" y="98"/>
                  </a:lnTo>
                  <a:lnTo>
                    <a:pt x="48" y="98"/>
                  </a:lnTo>
                  <a:lnTo>
                    <a:pt x="48" y="98"/>
                  </a:lnTo>
                  <a:lnTo>
                    <a:pt x="44" y="98"/>
                  </a:lnTo>
                  <a:lnTo>
                    <a:pt x="44" y="94"/>
                  </a:lnTo>
                  <a:lnTo>
                    <a:pt x="44" y="94"/>
                  </a:lnTo>
                  <a:lnTo>
                    <a:pt x="44" y="94"/>
                  </a:lnTo>
                  <a:lnTo>
                    <a:pt x="44" y="94"/>
                  </a:lnTo>
                  <a:lnTo>
                    <a:pt x="44" y="94"/>
                  </a:lnTo>
                  <a:lnTo>
                    <a:pt x="42" y="94"/>
                  </a:lnTo>
                  <a:lnTo>
                    <a:pt x="42" y="94"/>
                  </a:lnTo>
                  <a:lnTo>
                    <a:pt x="42" y="94"/>
                  </a:lnTo>
                  <a:lnTo>
                    <a:pt x="42" y="94"/>
                  </a:lnTo>
                  <a:lnTo>
                    <a:pt x="38" y="94"/>
                  </a:lnTo>
                  <a:lnTo>
                    <a:pt x="38" y="94"/>
                  </a:lnTo>
                  <a:lnTo>
                    <a:pt x="38" y="94"/>
                  </a:lnTo>
                  <a:lnTo>
                    <a:pt x="34" y="94"/>
                  </a:lnTo>
                  <a:lnTo>
                    <a:pt x="34" y="94"/>
                  </a:lnTo>
                  <a:lnTo>
                    <a:pt x="34" y="94"/>
                  </a:lnTo>
                  <a:lnTo>
                    <a:pt x="34" y="94"/>
                  </a:lnTo>
                  <a:lnTo>
                    <a:pt x="34" y="94"/>
                  </a:lnTo>
                  <a:lnTo>
                    <a:pt x="34" y="9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84" name="Freeform 91">
              <a:extLst>
                <a:ext uri="{FF2B5EF4-FFF2-40B4-BE49-F238E27FC236}">
                  <a16:creationId xmlns:a16="http://schemas.microsoft.com/office/drawing/2014/main" id="{DFBF9952-787F-1E31-93AA-BB53AD7A5749}"/>
                </a:ext>
              </a:extLst>
            </p:cNvPr>
            <p:cNvSpPr>
              <a:spLocks/>
            </p:cNvSpPr>
            <p:nvPr/>
          </p:nvSpPr>
          <p:spPr bwMode="auto">
            <a:xfrm>
              <a:off x="4454525" y="3060768"/>
              <a:ext cx="79375" cy="63500"/>
            </a:xfrm>
            <a:custGeom>
              <a:avLst/>
              <a:gdLst>
                <a:gd name="T0" fmla="*/ 22 w 50"/>
                <a:gd name="T1" fmla="*/ 26 h 40"/>
                <a:gd name="T2" fmla="*/ 18 w 50"/>
                <a:gd name="T3" fmla="*/ 26 h 40"/>
                <a:gd name="T4" fmla="*/ 14 w 50"/>
                <a:gd name="T5" fmla="*/ 22 h 40"/>
                <a:gd name="T6" fmla="*/ 10 w 50"/>
                <a:gd name="T7" fmla="*/ 22 h 40"/>
                <a:gd name="T8" fmla="*/ 6 w 50"/>
                <a:gd name="T9" fmla="*/ 18 h 40"/>
                <a:gd name="T10" fmla="*/ 6 w 50"/>
                <a:gd name="T11" fmla="*/ 14 h 40"/>
                <a:gd name="T12" fmla="*/ 2 w 50"/>
                <a:gd name="T13" fmla="*/ 14 h 40"/>
                <a:gd name="T14" fmla="*/ 2 w 50"/>
                <a:gd name="T15" fmla="*/ 14 h 40"/>
                <a:gd name="T16" fmla="*/ 0 w 50"/>
                <a:gd name="T17" fmla="*/ 10 h 40"/>
                <a:gd name="T18" fmla="*/ 2 w 50"/>
                <a:gd name="T19" fmla="*/ 6 h 40"/>
                <a:gd name="T20" fmla="*/ 10 w 50"/>
                <a:gd name="T21" fmla="*/ 4 h 40"/>
                <a:gd name="T22" fmla="*/ 10 w 50"/>
                <a:gd name="T23" fmla="*/ 6 h 40"/>
                <a:gd name="T24" fmla="*/ 14 w 50"/>
                <a:gd name="T25" fmla="*/ 4 h 40"/>
                <a:gd name="T26" fmla="*/ 18 w 50"/>
                <a:gd name="T27" fmla="*/ 6 h 40"/>
                <a:gd name="T28" fmla="*/ 22 w 50"/>
                <a:gd name="T29" fmla="*/ 4 h 40"/>
                <a:gd name="T30" fmla="*/ 22 w 50"/>
                <a:gd name="T31" fmla="*/ 4 h 40"/>
                <a:gd name="T32" fmla="*/ 22 w 50"/>
                <a:gd name="T33" fmla="*/ 6 h 40"/>
                <a:gd name="T34" fmla="*/ 22 w 50"/>
                <a:gd name="T35" fmla="*/ 4 h 40"/>
                <a:gd name="T36" fmla="*/ 26 w 50"/>
                <a:gd name="T37" fmla="*/ 4 h 40"/>
                <a:gd name="T38" fmla="*/ 26 w 50"/>
                <a:gd name="T39" fmla="*/ 4 h 40"/>
                <a:gd name="T40" fmla="*/ 26 w 50"/>
                <a:gd name="T41" fmla="*/ 0 h 40"/>
                <a:gd name="T42" fmla="*/ 30 w 50"/>
                <a:gd name="T43" fmla="*/ 4 h 40"/>
                <a:gd name="T44" fmla="*/ 30 w 50"/>
                <a:gd name="T45" fmla="*/ 0 h 40"/>
                <a:gd name="T46" fmla="*/ 32 w 50"/>
                <a:gd name="T47" fmla="*/ 4 h 40"/>
                <a:gd name="T48" fmla="*/ 32 w 50"/>
                <a:gd name="T49" fmla="*/ 0 h 40"/>
                <a:gd name="T50" fmla="*/ 36 w 50"/>
                <a:gd name="T51" fmla="*/ 4 h 40"/>
                <a:gd name="T52" fmla="*/ 36 w 50"/>
                <a:gd name="T53" fmla="*/ 6 h 40"/>
                <a:gd name="T54" fmla="*/ 40 w 50"/>
                <a:gd name="T55" fmla="*/ 6 h 40"/>
                <a:gd name="T56" fmla="*/ 44 w 50"/>
                <a:gd name="T57" fmla="*/ 6 h 40"/>
                <a:gd name="T58" fmla="*/ 44 w 50"/>
                <a:gd name="T59" fmla="*/ 10 h 40"/>
                <a:gd name="T60" fmla="*/ 44 w 50"/>
                <a:gd name="T61" fmla="*/ 14 h 40"/>
                <a:gd name="T62" fmla="*/ 44 w 50"/>
                <a:gd name="T63" fmla="*/ 14 h 40"/>
                <a:gd name="T64" fmla="*/ 44 w 50"/>
                <a:gd name="T65" fmla="*/ 14 h 40"/>
                <a:gd name="T66" fmla="*/ 48 w 50"/>
                <a:gd name="T67" fmla="*/ 18 h 40"/>
                <a:gd name="T68" fmla="*/ 50 w 50"/>
                <a:gd name="T69" fmla="*/ 22 h 40"/>
                <a:gd name="T70" fmla="*/ 50 w 50"/>
                <a:gd name="T71" fmla="*/ 26 h 40"/>
                <a:gd name="T72" fmla="*/ 48 w 50"/>
                <a:gd name="T73" fmla="*/ 28 h 40"/>
                <a:gd name="T74" fmla="*/ 48 w 50"/>
                <a:gd name="T75" fmla="*/ 28 h 40"/>
                <a:gd name="T76" fmla="*/ 44 w 50"/>
                <a:gd name="T77" fmla="*/ 28 h 40"/>
                <a:gd name="T78" fmla="*/ 44 w 50"/>
                <a:gd name="T79" fmla="*/ 36 h 40"/>
                <a:gd name="T80" fmla="*/ 44 w 50"/>
                <a:gd name="T81" fmla="*/ 36 h 40"/>
                <a:gd name="T82" fmla="*/ 44 w 50"/>
                <a:gd name="T83" fmla="*/ 40 h 40"/>
                <a:gd name="T84" fmla="*/ 40 w 50"/>
                <a:gd name="T85" fmla="*/ 40 h 40"/>
                <a:gd name="T86" fmla="*/ 40 w 50"/>
                <a:gd name="T87" fmla="*/ 40 h 40"/>
                <a:gd name="T88" fmla="*/ 36 w 50"/>
                <a:gd name="T89" fmla="*/ 40 h 40"/>
                <a:gd name="T90" fmla="*/ 32 w 50"/>
                <a:gd name="T91" fmla="*/ 36 h 40"/>
                <a:gd name="T92" fmla="*/ 30 w 50"/>
                <a:gd name="T93" fmla="*/ 28 h 40"/>
                <a:gd name="T94" fmla="*/ 30 w 50"/>
                <a:gd name="T95" fmla="*/ 28 h 40"/>
                <a:gd name="T96" fmla="*/ 26 w 50"/>
                <a:gd name="T97" fmla="*/ 32 h 40"/>
                <a:gd name="T98" fmla="*/ 22 w 50"/>
                <a:gd name="T99" fmla="*/ 32 h 40"/>
                <a:gd name="T100" fmla="*/ 22 w 50"/>
                <a:gd name="T101"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 h="40">
                  <a:moveTo>
                    <a:pt x="22" y="32"/>
                  </a:moveTo>
                  <a:lnTo>
                    <a:pt x="22" y="32"/>
                  </a:lnTo>
                  <a:lnTo>
                    <a:pt x="22" y="28"/>
                  </a:lnTo>
                  <a:lnTo>
                    <a:pt x="22" y="26"/>
                  </a:lnTo>
                  <a:lnTo>
                    <a:pt x="22" y="26"/>
                  </a:lnTo>
                  <a:lnTo>
                    <a:pt x="18" y="26"/>
                  </a:lnTo>
                  <a:lnTo>
                    <a:pt x="18" y="26"/>
                  </a:lnTo>
                  <a:lnTo>
                    <a:pt x="18" y="26"/>
                  </a:lnTo>
                  <a:lnTo>
                    <a:pt x="14" y="26"/>
                  </a:lnTo>
                  <a:lnTo>
                    <a:pt x="14" y="26"/>
                  </a:lnTo>
                  <a:lnTo>
                    <a:pt x="14" y="22"/>
                  </a:lnTo>
                  <a:lnTo>
                    <a:pt x="14" y="22"/>
                  </a:lnTo>
                  <a:lnTo>
                    <a:pt x="14" y="22"/>
                  </a:lnTo>
                  <a:lnTo>
                    <a:pt x="10" y="22"/>
                  </a:lnTo>
                  <a:lnTo>
                    <a:pt x="10" y="22"/>
                  </a:lnTo>
                  <a:lnTo>
                    <a:pt x="10" y="22"/>
                  </a:lnTo>
                  <a:lnTo>
                    <a:pt x="10" y="22"/>
                  </a:lnTo>
                  <a:lnTo>
                    <a:pt x="6" y="22"/>
                  </a:lnTo>
                  <a:lnTo>
                    <a:pt x="6" y="18"/>
                  </a:lnTo>
                  <a:lnTo>
                    <a:pt x="6" y="18"/>
                  </a:lnTo>
                  <a:lnTo>
                    <a:pt x="6" y="18"/>
                  </a:lnTo>
                  <a:lnTo>
                    <a:pt x="6" y="14"/>
                  </a:lnTo>
                  <a:lnTo>
                    <a:pt x="6" y="14"/>
                  </a:lnTo>
                  <a:lnTo>
                    <a:pt x="6" y="14"/>
                  </a:lnTo>
                  <a:lnTo>
                    <a:pt x="6" y="14"/>
                  </a:lnTo>
                  <a:lnTo>
                    <a:pt x="2" y="14"/>
                  </a:lnTo>
                  <a:lnTo>
                    <a:pt x="2" y="14"/>
                  </a:lnTo>
                  <a:lnTo>
                    <a:pt x="2" y="14"/>
                  </a:lnTo>
                  <a:lnTo>
                    <a:pt x="2" y="18"/>
                  </a:lnTo>
                  <a:lnTo>
                    <a:pt x="2" y="18"/>
                  </a:lnTo>
                  <a:lnTo>
                    <a:pt x="2" y="18"/>
                  </a:lnTo>
                  <a:lnTo>
                    <a:pt x="2" y="14"/>
                  </a:lnTo>
                  <a:lnTo>
                    <a:pt x="0" y="14"/>
                  </a:lnTo>
                  <a:lnTo>
                    <a:pt x="0" y="14"/>
                  </a:lnTo>
                  <a:lnTo>
                    <a:pt x="0" y="10"/>
                  </a:lnTo>
                  <a:lnTo>
                    <a:pt x="0" y="10"/>
                  </a:lnTo>
                  <a:lnTo>
                    <a:pt x="0" y="10"/>
                  </a:lnTo>
                  <a:lnTo>
                    <a:pt x="2" y="6"/>
                  </a:lnTo>
                  <a:lnTo>
                    <a:pt x="2" y="6"/>
                  </a:lnTo>
                  <a:lnTo>
                    <a:pt x="2" y="6"/>
                  </a:lnTo>
                  <a:lnTo>
                    <a:pt x="6" y="4"/>
                  </a:lnTo>
                  <a:lnTo>
                    <a:pt x="6" y="4"/>
                  </a:lnTo>
                  <a:lnTo>
                    <a:pt x="6" y="4"/>
                  </a:lnTo>
                  <a:lnTo>
                    <a:pt x="10" y="4"/>
                  </a:lnTo>
                  <a:lnTo>
                    <a:pt x="10" y="4"/>
                  </a:lnTo>
                  <a:lnTo>
                    <a:pt x="10" y="6"/>
                  </a:lnTo>
                  <a:lnTo>
                    <a:pt x="10" y="6"/>
                  </a:lnTo>
                  <a:lnTo>
                    <a:pt x="10" y="6"/>
                  </a:lnTo>
                  <a:lnTo>
                    <a:pt x="10" y="6"/>
                  </a:lnTo>
                  <a:lnTo>
                    <a:pt x="10" y="6"/>
                  </a:lnTo>
                  <a:lnTo>
                    <a:pt x="10" y="6"/>
                  </a:lnTo>
                  <a:lnTo>
                    <a:pt x="14" y="4"/>
                  </a:lnTo>
                  <a:lnTo>
                    <a:pt x="14" y="4"/>
                  </a:lnTo>
                  <a:lnTo>
                    <a:pt x="14" y="6"/>
                  </a:lnTo>
                  <a:lnTo>
                    <a:pt x="14" y="6"/>
                  </a:lnTo>
                  <a:lnTo>
                    <a:pt x="18" y="6"/>
                  </a:lnTo>
                  <a:lnTo>
                    <a:pt x="18" y="6"/>
                  </a:lnTo>
                  <a:lnTo>
                    <a:pt x="18" y="6"/>
                  </a:lnTo>
                  <a:lnTo>
                    <a:pt x="22" y="6"/>
                  </a:lnTo>
                  <a:lnTo>
                    <a:pt x="22" y="4"/>
                  </a:lnTo>
                  <a:lnTo>
                    <a:pt x="22" y="4"/>
                  </a:lnTo>
                  <a:lnTo>
                    <a:pt x="22" y="4"/>
                  </a:lnTo>
                  <a:lnTo>
                    <a:pt x="22" y="4"/>
                  </a:lnTo>
                  <a:lnTo>
                    <a:pt x="22" y="4"/>
                  </a:lnTo>
                  <a:lnTo>
                    <a:pt x="22" y="4"/>
                  </a:lnTo>
                  <a:lnTo>
                    <a:pt x="22" y="6"/>
                  </a:lnTo>
                  <a:lnTo>
                    <a:pt x="22" y="6"/>
                  </a:lnTo>
                  <a:lnTo>
                    <a:pt x="22" y="6"/>
                  </a:lnTo>
                  <a:lnTo>
                    <a:pt x="22" y="6"/>
                  </a:lnTo>
                  <a:lnTo>
                    <a:pt x="22" y="4"/>
                  </a:lnTo>
                  <a:lnTo>
                    <a:pt x="22" y="4"/>
                  </a:lnTo>
                  <a:lnTo>
                    <a:pt x="22" y="4"/>
                  </a:lnTo>
                  <a:lnTo>
                    <a:pt x="22" y="4"/>
                  </a:lnTo>
                  <a:lnTo>
                    <a:pt x="22" y="4"/>
                  </a:lnTo>
                  <a:lnTo>
                    <a:pt x="22" y="4"/>
                  </a:lnTo>
                  <a:lnTo>
                    <a:pt x="26" y="4"/>
                  </a:lnTo>
                  <a:lnTo>
                    <a:pt x="26" y="4"/>
                  </a:lnTo>
                  <a:lnTo>
                    <a:pt x="26" y="4"/>
                  </a:lnTo>
                  <a:lnTo>
                    <a:pt x="26" y="4"/>
                  </a:lnTo>
                  <a:lnTo>
                    <a:pt x="26" y="4"/>
                  </a:lnTo>
                  <a:lnTo>
                    <a:pt x="26" y="4"/>
                  </a:lnTo>
                  <a:lnTo>
                    <a:pt x="26" y="4"/>
                  </a:lnTo>
                  <a:lnTo>
                    <a:pt x="26" y="0"/>
                  </a:lnTo>
                  <a:lnTo>
                    <a:pt x="26" y="0"/>
                  </a:lnTo>
                  <a:lnTo>
                    <a:pt x="26" y="4"/>
                  </a:lnTo>
                  <a:lnTo>
                    <a:pt x="26" y="4"/>
                  </a:lnTo>
                  <a:lnTo>
                    <a:pt x="30" y="4"/>
                  </a:lnTo>
                  <a:lnTo>
                    <a:pt x="30" y="4"/>
                  </a:lnTo>
                  <a:lnTo>
                    <a:pt x="30" y="0"/>
                  </a:lnTo>
                  <a:lnTo>
                    <a:pt x="30" y="0"/>
                  </a:lnTo>
                  <a:lnTo>
                    <a:pt x="30" y="0"/>
                  </a:lnTo>
                  <a:lnTo>
                    <a:pt x="30" y="0"/>
                  </a:lnTo>
                  <a:lnTo>
                    <a:pt x="30" y="0"/>
                  </a:lnTo>
                  <a:lnTo>
                    <a:pt x="30" y="4"/>
                  </a:lnTo>
                  <a:lnTo>
                    <a:pt x="30" y="4"/>
                  </a:lnTo>
                  <a:lnTo>
                    <a:pt x="32" y="4"/>
                  </a:lnTo>
                  <a:lnTo>
                    <a:pt x="32" y="4"/>
                  </a:lnTo>
                  <a:lnTo>
                    <a:pt x="32" y="0"/>
                  </a:lnTo>
                  <a:lnTo>
                    <a:pt x="32" y="0"/>
                  </a:lnTo>
                  <a:lnTo>
                    <a:pt x="32" y="0"/>
                  </a:lnTo>
                  <a:lnTo>
                    <a:pt x="32" y="4"/>
                  </a:lnTo>
                  <a:lnTo>
                    <a:pt x="32" y="4"/>
                  </a:lnTo>
                  <a:lnTo>
                    <a:pt x="36" y="4"/>
                  </a:lnTo>
                  <a:lnTo>
                    <a:pt x="36" y="4"/>
                  </a:lnTo>
                  <a:lnTo>
                    <a:pt x="36" y="4"/>
                  </a:lnTo>
                  <a:lnTo>
                    <a:pt x="36" y="4"/>
                  </a:lnTo>
                  <a:lnTo>
                    <a:pt x="36" y="6"/>
                  </a:lnTo>
                  <a:lnTo>
                    <a:pt x="36" y="6"/>
                  </a:lnTo>
                  <a:lnTo>
                    <a:pt x="40" y="6"/>
                  </a:lnTo>
                  <a:lnTo>
                    <a:pt x="40" y="6"/>
                  </a:lnTo>
                  <a:lnTo>
                    <a:pt x="40" y="4"/>
                  </a:lnTo>
                  <a:lnTo>
                    <a:pt x="40" y="6"/>
                  </a:lnTo>
                  <a:lnTo>
                    <a:pt x="40" y="6"/>
                  </a:lnTo>
                  <a:lnTo>
                    <a:pt x="40" y="6"/>
                  </a:lnTo>
                  <a:lnTo>
                    <a:pt x="44" y="6"/>
                  </a:lnTo>
                  <a:lnTo>
                    <a:pt x="44" y="6"/>
                  </a:lnTo>
                  <a:lnTo>
                    <a:pt x="44" y="6"/>
                  </a:lnTo>
                  <a:lnTo>
                    <a:pt x="44" y="10"/>
                  </a:lnTo>
                  <a:lnTo>
                    <a:pt x="44" y="10"/>
                  </a:lnTo>
                  <a:lnTo>
                    <a:pt x="44" y="10"/>
                  </a:lnTo>
                  <a:lnTo>
                    <a:pt x="40" y="14"/>
                  </a:lnTo>
                  <a:lnTo>
                    <a:pt x="40" y="14"/>
                  </a:lnTo>
                  <a:lnTo>
                    <a:pt x="40" y="14"/>
                  </a:lnTo>
                  <a:lnTo>
                    <a:pt x="44" y="14"/>
                  </a:lnTo>
                  <a:lnTo>
                    <a:pt x="44" y="14"/>
                  </a:lnTo>
                  <a:lnTo>
                    <a:pt x="44" y="14"/>
                  </a:lnTo>
                  <a:lnTo>
                    <a:pt x="44" y="14"/>
                  </a:lnTo>
                  <a:lnTo>
                    <a:pt x="44" y="14"/>
                  </a:lnTo>
                  <a:lnTo>
                    <a:pt x="44" y="14"/>
                  </a:lnTo>
                  <a:lnTo>
                    <a:pt x="44" y="14"/>
                  </a:lnTo>
                  <a:lnTo>
                    <a:pt x="44" y="14"/>
                  </a:lnTo>
                  <a:lnTo>
                    <a:pt x="44" y="14"/>
                  </a:lnTo>
                  <a:lnTo>
                    <a:pt x="44" y="18"/>
                  </a:lnTo>
                  <a:lnTo>
                    <a:pt x="44" y="14"/>
                  </a:lnTo>
                  <a:lnTo>
                    <a:pt x="48" y="14"/>
                  </a:lnTo>
                  <a:lnTo>
                    <a:pt x="48" y="18"/>
                  </a:lnTo>
                  <a:lnTo>
                    <a:pt x="48" y="18"/>
                  </a:lnTo>
                  <a:lnTo>
                    <a:pt x="50" y="18"/>
                  </a:lnTo>
                  <a:lnTo>
                    <a:pt x="50" y="18"/>
                  </a:lnTo>
                  <a:lnTo>
                    <a:pt x="50" y="22"/>
                  </a:lnTo>
                  <a:lnTo>
                    <a:pt x="50" y="22"/>
                  </a:lnTo>
                  <a:lnTo>
                    <a:pt x="50" y="22"/>
                  </a:lnTo>
                  <a:lnTo>
                    <a:pt x="50" y="22"/>
                  </a:lnTo>
                  <a:lnTo>
                    <a:pt x="50" y="26"/>
                  </a:lnTo>
                  <a:lnTo>
                    <a:pt x="50" y="26"/>
                  </a:lnTo>
                  <a:lnTo>
                    <a:pt x="50" y="26"/>
                  </a:lnTo>
                  <a:lnTo>
                    <a:pt x="48" y="26"/>
                  </a:lnTo>
                  <a:lnTo>
                    <a:pt x="48" y="28"/>
                  </a:lnTo>
                  <a:lnTo>
                    <a:pt x="48" y="28"/>
                  </a:lnTo>
                  <a:lnTo>
                    <a:pt x="48" y="28"/>
                  </a:lnTo>
                  <a:lnTo>
                    <a:pt x="48" y="28"/>
                  </a:lnTo>
                  <a:lnTo>
                    <a:pt x="48" y="28"/>
                  </a:lnTo>
                  <a:lnTo>
                    <a:pt x="48" y="28"/>
                  </a:lnTo>
                  <a:lnTo>
                    <a:pt x="48" y="28"/>
                  </a:lnTo>
                  <a:lnTo>
                    <a:pt x="44" y="28"/>
                  </a:lnTo>
                  <a:lnTo>
                    <a:pt x="44" y="28"/>
                  </a:lnTo>
                  <a:lnTo>
                    <a:pt x="44" y="32"/>
                  </a:lnTo>
                  <a:lnTo>
                    <a:pt x="44" y="32"/>
                  </a:lnTo>
                  <a:lnTo>
                    <a:pt x="44" y="32"/>
                  </a:lnTo>
                  <a:lnTo>
                    <a:pt x="44" y="36"/>
                  </a:lnTo>
                  <a:lnTo>
                    <a:pt x="44" y="36"/>
                  </a:lnTo>
                  <a:lnTo>
                    <a:pt x="44" y="36"/>
                  </a:lnTo>
                  <a:lnTo>
                    <a:pt x="44" y="36"/>
                  </a:lnTo>
                  <a:lnTo>
                    <a:pt x="44" y="36"/>
                  </a:lnTo>
                  <a:lnTo>
                    <a:pt x="44" y="40"/>
                  </a:lnTo>
                  <a:lnTo>
                    <a:pt x="44" y="40"/>
                  </a:lnTo>
                  <a:lnTo>
                    <a:pt x="44" y="40"/>
                  </a:lnTo>
                  <a:lnTo>
                    <a:pt x="44" y="40"/>
                  </a:lnTo>
                  <a:lnTo>
                    <a:pt x="44" y="40"/>
                  </a:lnTo>
                  <a:lnTo>
                    <a:pt x="44" y="40"/>
                  </a:lnTo>
                  <a:lnTo>
                    <a:pt x="44" y="40"/>
                  </a:lnTo>
                  <a:lnTo>
                    <a:pt x="40" y="40"/>
                  </a:lnTo>
                  <a:lnTo>
                    <a:pt x="40" y="40"/>
                  </a:lnTo>
                  <a:lnTo>
                    <a:pt x="40" y="40"/>
                  </a:lnTo>
                  <a:lnTo>
                    <a:pt x="40" y="40"/>
                  </a:lnTo>
                  <a:lnTo>
                    <a:pt x="40" y="40"/>
                  </a:lnTo>
                  <a:lnTo>
                    <a:pt x="40" y="40"/>
                  </a:lnTo>
                  <a:lnTo>
                    <a:pt x="40" y="40"/>
                  </a:lnTo>
                  <a:lnTo>
                    <a:pt x="36" y="40"/>
                  </a:lnTo>
                  <a:lnTo>
                    <a:pt x="36" y="40"/>
                  </a:lnTo>
                  <a:lnTo>
                    <a:pt x="32" y="36"/>
                  </a:lnTo>
                  <a:lnTo>
                    <a:pt x="32" y="36"/>
                  </a:lnTo>
                  <a:lnTo>
                    <a:pt x="32" y="36"/>
                  </a:lnTo>
                  <a:lnTo>
                    <a:pt x="32" y="36"/>
                  </a:lnTo>
                  <a:lnTo>
                    <a:pt x="30" y="36"/>
                  </a:lnTo>
                  <a:lnTo>
                    <a:pt x="30" y="32"/>
                  </a:lnTo>
                  <a:lnTo>
                    <a:pt x="30" y="28"/>
                  </a:lnTo>
                  <a:lnTo>
                    <a:pt x="30" y="28"/>
                  </a:lnTo>
                  <a:lnTo>
                    <a:pt x="32" y="28"/>
                  </a:lnTo>
                  <a:lnTo>
                    <a:pt x="30" y="28"/>
                  </a:lnTo>
                  <a:lnTo>
                    <a:pt x="30" y="28"/>
                  </a:lnTo>
                  <a:lnTo>
                    <a:pt x="30" y="28"/>
                  </a:lnTo>
                  <a:lnTo>
                    <a:pt x="30" y="28"/>
                  </a:lnTo>
                  <a:lnTo>
                    <a:pt x="30" y="32"/>
                  </a:lnTo>
                  <a:lnTo>
                    <a:pt x="26" y="32"/>
                  </a:lnTo>
                  <a:lnTo>
                    <a:pt x="26" y="32"/>
                  </a:lnTo>
                  <a:lnTo>
                    <a:pt x="26" y="32"/>
                  </a:lnTo>
                  <a:lnTo>
                    <a:pt x="26" y="32"/>
                  </a:lnTo>
                  <a:lnTo>
                    <a:pt x="22" y="32"/>
                  </a:lnTo>
                  <a:lnTo>
                    <a:pt x="22" y="32"/>
                  </a:lnTo>
                  <a:lnTo>
                    <a:pt x="22" y="32"/>
                  </a:lnTo>
                  <a:lnTo>
                    <a:pt x="22" y="32"/>
                  </a:lnTo>
                  <a:lnTo>
                    <a:pt x="22" y="32"/>
                  </a:lnTo>
                  <a:lnTo>
                    <a:pt x="22" y="32"/>
                  </a:lnTo>
                  <a:lnTo>
                    <a:pt x="22" y="3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85" name="Freeform 92">
              <a:extLst>
                <a:ext uri="{FF2B5EF4-FFF2-40B4-BE49-F238E27FC236}">
                  <a16:creationId xmlns:a16="http://schemas.microsoft.com/office/drawing/2014/main" id="{868E3EC2-2696-FE84-7359-27AFF479B869}"/>
                </a:ext>
              </a:extLst>
            </p:cNvPr>
            <p:cNvSpPr>
              <a:spLocks/>
            </p:cNvSpPr>
            <p:nvPr/>
          </p:nvSpPr>
          <p:spPr bwMode="auto">
            <a:xfrm>
              <a:off x="4749800" y="3267143"/>
              <a:ext cx="82550" cy="82550"/>
            </a:xfrm>
            <a:custGeom>
              <a:avLst/>
              <a:gdLst>
                <a:gd name="T0" fmla="*/ 26 w 52"/>
                <a:gd name="T1" fmla="*/ 44 h 52"/>
                <a:gd name="T2" fmla="*/ 26 w 52"/>
                <a:gd name="T3" fmla="*/ 40 h 52"/>
                <a:gd name="T4" fmla="*/ 22 w 52"/>
                <a:gd name="T5" fmla="*/ 38 h 52"/>
                <a:gd name="T6" fmla="*/ 18 w 52"/>
                <a:gd name="T7" fmla="*/ 34 h 52"/>
                <a:gd name="T8" fmla="*/ 18 w 52"/>
                <a:gd name="T9" fmla="*/ 34 h 52"/>
                <a:gd name="T10" fmla="*/ 14 w 52"/>
                <a:gd name="T11" fmla="*/ 30 h 52"/>
                <a:gd name="T12" fmla="*/ 10 w 52"/>
                <a:gd name="T13" fmla="*/ 22 h 52"/>
                <a:gd name="T14" fmla="*/ 6 w 52"/>
                <a:gd name="T15" fmla="*/ 22 h 52"/>
                <a:gd name="T16" fmla="*/ 6 w 52"/>
                <a:gd name="T17" fmla="*/ 18 h 52"/>
                <a:gd name="T18" fmla="*/ 4 w 52"/>
                <a:gd name="T19" fmla="*/ 18 h 52"/>
                <a:gd name="T20" fmla="*/ 4 w 52"/>
                <a:gd name="T21" fmla="*/ 14 h 52"/>
                <a:gd name="T22" fmla="*/ 4 w 52"/>
                <a:gd name="T23" fmla="*/ 12 h 52"/>
                <a:gd name="T24" fmla="*/ 0 w 52"/>
                <a:gd name="T25" fmla="*/ 4 h 52"/>
                <a:gd name="T26" fmla="*/ 0 w 52"/>
                <a:gd name="T27" fmla="*/ 0 h 52"/>
                <a:gd name="T28" fmla="*/ 4 w 52"/>
                <a:gd name="T29" fmla="*/ 0 h 52"/>
                <a:gd name="T30" fmla="*/ 6 w 52"/>
                <a:gd name="T31" fmla="*/ 4 h 52"/>
                <a:gd name="T32" fmla="*/ 6 w 52"/>
                <a:gd name="T33" fmla="*/ 0 h 52"/>
                <a:gd name="T34" fmla="*/ 10 w 52"/>
                <a:gd name="T35" fmla="*/ 0 h 52"/>
                <a:gd name="T36" fmla="*/ 14 w 52"/>
                <a:gd name="T37" fmla="*/ 0 h 52"/>
                <a:gd name="T38" fmla="*/ 18 w 52"/>
                <a:gd name="T39" fmla="*/ 0 h 52"/>
                <a:gd name="T40" fmla="*/ 22 w 52"/>
                <a:gd name="T41" fmla="*/ 0 h 52"/>
                <a:gd name="T42" fmla="*/ 26 w 52"/>
                <a:gd name="T43" fmla="*/ 4 h 52"/>
                <a:gd name="T44" fmla="*/ 28 w 52"/>
                <a:gd name="T45" fmla="*/ 4 h 52"/>
                <a:gd name="T46" fmla="*/ 32 w 52"/>
                <a:gd name="T47" fmla="*/ 4 h 52"/>
                <a:gd name="T48" fmla="*/ 36 w 52"/>
                <a:gd name="T49" fmla="*/ 0 h 52"/>
                <a:gd name="T50" fmla="*/ 40 w 52"/>
                <a:gd name="T51" fmla="*/ 4 h 52"/>
                <a:gd name="T52" fmla="*/ 44 w 52"/>
                <a:gd name="T53" fmla="*/ 8 h 52"/>
                <a:gd name="T54" fmla="*/ 48 w 52"/>
                <a:gd name="T55" fmla="*/ 4 h 52"/>
                <a:gd name="T56" fmla="*/ 48 w 52"/>
                <a:gd name="T57" fmla="*/ 8 h 52"/>
                <a:gd name="T58" fmla="*/ 48 w 52"/>
                <a:gd name="T59" fmla="*/ 14 h 52"/>
                <a:gd name="T60" fmla="*/ 48 w 52"/>
                <a:gd name="T61" fmla="*/ 18 h 52"/>
                <a:gd name="T62" fmla="*/ 52 w 52"/>
                <a:gd name="T63" fmla="*/ 22 h 52"/>
                <a:gd name="T64" fmla="*/ 52 w 52"/>
                <a:gd name="T65" fmla="*/ 26 h 52"/>
                <a:gd name="T66" fmla="*/ 48 w 52"/>
                <a:gd name="T67" fmla="*/ 22 h 52"/>
                <a:gd name="T68" fmla="*/ 52 w 52"/>
                <a:gd name="T69" fmla="*/ 30 h 52"/>
                <a:gd name="T70" fmla="*/ 52 w 52"/>
                <a:gd name="T71" fmla="*/ 30 h 52"/>
                <a:gd name="T72" fmla="*/ 48 w 52"/>
                <a:gd name="T73" fmla="*/ 34 h 52"/>
                <a:gd name="T74" fmla="*/ 44 w 52"/>
                <a:gd name="T75" fmla="*/ 34 h 52"/>
                <a:gd name="T76" fmla="*/ 44 w 52"/>
                <a:gd name="T77" fmla="*/ 34 h 52"/>
                <a:gd name="T78" fmla="*/ 44 w 52"/>
                <a:gd name="T79" fmla="*/ 38 h 52"/>
                <a:gd name="T80" fmla="*/ 44 w 52"/>
                <a:gd name="T81" fmla="*/ 38 h 52"/>
                <a:gd name="T82" fmla="*/ 40 w 52"/>
                <a:gd name="T83" fmla="*/ 40 h 52"/>
                <a:gd name="T84" fmla="*/ 36 w 52"/>
                <a:gd name="T85" fmla="*/ 44 h 52"/>
                <a:gd name="T86" fmla="*/ 36 w 52"/>
                <a:gd name="T87" fmla="*/ 48 h 52"/>
                <a:gd name="T88" fmla="*/ 36 w 52"/>
                <a:gd name="T89" fmla="*/ 52 h 52"/>
                <a:gd name="T90" fmla="*/ 36 w 52"/>
                <a:gd name="T91" fmla="*/ 52 h 52"/>
                <a:gd name="T92" fmla="*/ 32 w 52"/>
                <a:gd name="T93" fmla="*/ 52 h 52"/>
                <a:gd name="T94" fmla="*/ 28 w 52"/>
                <a:gd name="T95" fmla="*/ 48 h 52"/>
                <a:gd name="T96" fmla="*/ 28 w 52"/>
                <a:gd name="T97" fmla="*/ 44 h 52"/>
                <a:gd name="T98" fmla="*/ 26 w 52"/>
                <a:gd name="T9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52">
                  <a:moveTo>
                    <a:pt x="26" y="44"/>
                  </a:moveTo>
                  <a:lnTo>
                    <a:pt x="26" y="44"/>
                  </a:lnTo>
                  <a:lnTo>
                    <a:pt x="26" y="44"/>
                  </a:lnTo>
                  <a:lnTo>
                    <a:pt x="26" y="44"/>
                  </a:lnTo>
                  <a:lnTo>
                    <a:pt x="26" y="40"/>
                  </a:lnTo>
                  <a:lnTo>
                    <a:pt x="26" y="40"/>
                  </a:lnTo>
                  <a:lnTo>
                    <a:pt x="26" y="40"/>
                  </a:lnTo>
                  <a:lnTo>
                    <a:pt x="26" y="40"/>
                  </a:lnTo>
                  <a:lnTo>
                    <a:pt x="22" y="40"/>
                  </a:lnTo>
                  <a:lnTo>
                    <a:pt x="22" y="38"/>
                  </a:lnTo>
                  <a:lnTo>
                    <a:pt x="22" y="38"/>
                  </a:lnTo>
                  <a:lnTo>
                    <a:pt x="22" y="38"/>
                  </a:lnTo>
                  <a:lnTo>
                    <a:pt x="18" y="38"/>
                  </a:lnTo>
                  <a:lnTo>
                    <a:pt x="22" y="34"/>
                  </a:lnTo>
                  <a:lnTo>
                    <a:pt x="18" y="34"/>
                  </a:lnTo>
                  <a:lnTo>
                    <a:pt x="18" y="34"/>
                  </a:lnTo>
                  <a:lnTo>
                    <a:pt x="18" y="34"/>
                  </a:lnTo>
                  <a:lnTo>
                    <a:pt x="18" y="34"/>
                  </a:lnTo>
                  <a:lnTo>
                    <a:pt x="18" y="34"/>
                  </a:lnTo>
                  <a:lnTo>
                    <a:pt x="18" y="34"/>
                  </a:lnTo>
                  <a:lnTo>
                    <a:pt x="14" y="34"/>
                  </a:lnTo>
                  <a:lnTo>
                    <a:pt x="14" y="34"/>
                  </a:lnTo>
                  <a:lnTo>
                    <a:pt x="14" y="30"/>
                  </a:lnTo>
                  <a:lnTo>
                    <a:pt x="14" y="30"/>
                  </a:lnTo>
                  <a:lnTo>
                    <a:pt x="10" y="26"/>
                  </a:lnTo>
                  <a:lnTo>
                    <a:pt x="10" y="26"/>
                  </a:lnTo>
                  <a:lnTo>
                    <a:pt x="10" y="26"/>
                  </a:lnTo>
                  <a:lnTo>
                    <a:pt x="10" y="22"/>
                  </a:lnTo>
                  <a:lnTo>
                    <a:pt x="10" y="22"/>
                  </a:lnTo>
                  <a:lnTo>
                    <a:pt x="6" y="22"/>
                  </a:lnTo>
                  <a:lnTo>
                    <a:pt x="6" y="22"/>
                  </a:lnTo>
                  <a:lnTo>
                    <a:pt x="6" y="22"/>
                  </a:lnTo>
                  <a:lnTo>
                    <a:pt x="6" y="22"/>
                  </a:lnTo>
                  <a:lnTo>
                    <a:pt x="6" y="22"/>
                  </a:lnTo>
                  <a:lnTo>
                    <a:pt x="6" y="18"/>
                  </a:lnTo>
                  <a:lnTo>
                    <a:pt x="6" y="18"/>
                  </a:lnTo>
                  <a:lnTo>
                    <a:pt x="6" y="18"/>
                  </a:lnTo>
                  <a:lnTo>
                    <a:pt x="4" y="18"/>
                  </a:lnTo>
                  <a:lnTo>
                    <a:pt x="4" y="18"/>
                  </a:lnTo>
                  <a:lnTo>
                    <a:pt x="4" y="18"/>
                  </a:lnTo>
                  <a:lnTo>
                    <a:pt x="4" y="18"/>
                  </a:lnTo>
                  <a:lnTo>
                    <a:pt x="4" y="14"/>
                  </a:lnTo>
                  <a:lnTo>
                    <a:pt x="4" y="14"/>
                  </a:lnTo>
                  <a:lnTo>
                    <a:pt x="4" y="14"/>
                  </a:lnTo>
                  <a:lnTo>
                    <a:pt x="4" y="12"/>
                  </a:lnTo>
                  <a:lnTo>
                    <a:pt x="4" y="12"/>
                  </a:lnTo>
                  <a:lnTo>
                    <a:pt x="4" y="12"/>
                  </a:lnTo>
                  <a:lnTo>
                    <a:pt x="4" y="12"/>
                  </a:lnTo>
                  <a:lnTo>
                    <a:pt x="0" y="12"/>
                  </a:lnTo>
                  <a:lnTo>
                    <a:pt x="0" y="8"/>
                  </a:lnTo>
                  <a:lnTo>
                    <a:pt x="0" y="8"/>
                  </a:lnTo>
                  <a:lnTo>
                    <a:pt x="0" y="4"/>
                  </a:lnTo>
                  <a:lnTo>
                    <a:pt x="0" y="4"/>
                  </a:lnTo>
                  <a:lnTo>
                    <a:pt x="0" y="4"/>
                  </a:lnTo>
                  <a:lnTo>
                    <a:pt x="0" y="0"/>
                  </a:lnTo>
                  <a:lnTo>
                    <a:pt x="0" y="0"/>
                  </a:lnTo>
                  <a:lnTo>
                    <a:pt x="0" y="0"/>
                  </a:lnTo>
                  <a:lnTo>
                    <a:pt x="0" y="0"/>
                  </a:lnTo>
                  <a:lnTo>
                    <a:pt x="0" y="0"/>
                  </a:lnTo>
                  <a:lnTo>
                    <a:pt x="4" y="0"/>
                  </a:lnTo>
                  <a:lnTo>
                    <a:pt x="4" y="0"/>
                  </a:lnTo>
                  <a:lnTo>
                    <a:pt x="4" y="4"/>
                  </a:lnTo>
                  <a:lnTo>
                    <a:pt x="6" y="4"/>
                  </a:lnTo>
                  <a:lnTo>
                    <a:pt x="6" y="4"/>
                  </a:lnTo>
                  <a:lnTo>
                    <a:pt x="6" y="4"/>
                  </a:lnTo>
                  <a:lnTo>
                    <a:pt x="6" y="4"/>
                  </a:lnTo>
                  <a:lnTo>
                    <a:pt x="6" y="4"/>
                  </a:lnTo>
                  <a:lnTo>
                    <a:pt x="6" y="0"/>
                  </a:lnTo>
                  <a:lnTo>
                    <a:pt x="10" y="0"/>
                  </a:lnTo>
                  <a:lnTo>
                    <a:pt x="10" y="0"/>
                  </a:lnTo>
                  <a:lnTo>
                    <a:pt x="10" y="0"/>
                  </a:lnTo>
                  <a:lnTo>
                    <a:pt x="10" y="0"/>
                  </a:lnTo>
                  <a:lnTo>
                    <a:pt x="10" y="0"/>
                  </a:lnTo>
                  <a:lnTo>
                    <a:pt x="10" y="0"/>
                  </a:lnTo>
                  <a:lnTo>
                    <a:pt x="10" y="0"/>
                  </a:lnTo>
                  <a:lnTo>
                    <a:pt x="14" y="0"/>
                  </a:lnTo>
                  <a:lnTo>
                    <a:pt x="14" y="0"/>
                  </a:lnTo>
                  <a:lnTo>
                    <a:pt x="14" y="0"/>
                  </a:lnTo>
                  <a:lnTo>
                    <a:pt x="18" y="0"/>
                  </a:lnTo>
                  <a:lnTo>
                    <a:pt x="18" y="0"/>
                  </a:lnTo>
                  <a:lnTo>
                    <a:pt x="18" y="0"/>
                  </a:lnTo>
                  <a:lnTo>
                    <a:pt x="18" y="0"/>
                  </a:lnTo>
                  <a:lnTo>
                    <a:pt x="22" y="0"/>
                  </a:lnTo>
                  <a:lnTo>
                    <a:pt x="22" y="0"/>
                  </a:lnTo>
                  <a:lnTo>
                    <a:pt x="22" y="0"/>
                  </a:lnTo>
                  <a:lnTo>
                    <a:pt x="26" y="0"/>
                  </a:lnTo>
                  <a:lnTo>
                    <a:pt x="26" y="0"/>
                  </a:lnTo>
                  <a:lnTo>
                    <a:pt x="26" y="4"/>
                  </a:lnTo>
                  <a:lnTo>
                    <a:pt x="28" y="4"/>
                  </a:lnTo>
                  <a:lnTo>
                    <a:pt x="28" y="4"/>
                  </a:lnTo>
                  <a:lnTo>
                    <a:pt x="28" y="4"/>
                  </a:lnTo>
                  <a:lnTo>
                    <a:pt x="28" y="4"/>
                  </a:lnTo>
                  <a:lnTo>
                    <a:pt x="32" y="4"/>
                  </a:lnTo>
                  <a:lnTo>
                    <a:pt x="32" y="4"/>
                  </a:lnTo>
                  <a:lnTo>
                    <a:pt x="32" y="4"/>
                  </a:lnTo>
                  <a:lnTo>
                    <a:pt x="32" y="4"/>
                  </a:lnTo>
                  <a:lnTo>
                    <a:pt x="32" y="4"/>
                  </a:lnTo>
                  <a:lnTo>
                    <a:pt x="32" y="0"/>
                  </a:lnTo>
                  <a:lnTo>
                    <a:pt x="32" y="0"/>
                  </a:lnTo>
                  <a:lnTo>
                    <a:pt x="36" y="0"/>
                  </a:lnTo>
                  <a:lnTo>
                    <a:pt x="40" y="4"/>
                  </a:lnTo>
                  <a:lnTo>
                    <a:pt x="40" y="4"/>
                  </a:lnTo>
                  <a:lnTo>
                    <a:pt x="40" y="4"/>
                  </a:lnTo>
                  <a:lnTo>
                    <a:pt x="40" y="4"/>
                  </a:lnTo>
                  <a:lnTo>
                    <a:pt x="40" y="8"/>
                  </a:lnTo>
                  <a:lnTo>
                    <a:pt x="40" y="8"/>
                  </a:lnTo>
                  <a:lnTo>
                    <a:pt x="44" y="8"/>
                  </a:lnTo>
                  <a:lnTo>
                    <a:pt x="44" y="8"/>
                  </a:lnTo>
                  <a:lnTo>
                    <a:pt x="44" y="8"/>
                  </a:lnTo>
                  <a:lnTo>
                    <a:pt x="44" y="8"/>
                  </a:lnTo>
                  <a:lnTo>
                    <a:pt x="48" y="8"/>
                  </a:lnTo>
                  <a:lnTo>
                    <a:pt x="48" y="4"/>
                  </a:lnTo>
                  <a:lnTo>
                    <a:pt x="48" y="8"/>
                  </a:lnTo>
                  <a:lnTo>
                    <a:pt x="52" y="8"/>
                  </a:lnTo>
                  <a:lnTo>
                    <a:pt x="52" y="8"/>
                  </a:lnTo>
                  <a:lnTo>
                    <a:pt x="48" y="8"/>
                  </a:lnTo>
                  <a:lnTo>
                    <a:pt x="48" y="8"/>
                  </a:lnTo>
                  <a:lnTo>
                    <a:pt x="48" y="12"/>
                  </a:lnTo>
                  <a:lnTo>
                    <a:pt x="48" y="12"/>
                  </a:lnTo>
                  <a:lnTo>
                    <a:pt x="48" y="14"/>
                  </a:lnTo>
                  <a:lnTo>
                    <a:pt x="48" y="14"/>
                  </a:lnTo>
                  <a:lnTo>
                    <a:pt x="48" y="18"/>
                  </a:lnTo>
                  <a:lnTo>
                    <a:pt x="48" y="18"/>
                  </a:lnTo>
                  <a:lnTo>
                    <a:pt x="48" y="18"/>
                  </a:lnTo>
                  <a:lnTo>
                    <a:pt x="48" y="18"/>
                  </a:lnTo>
                  <a:lnTo>
                    <a:pt x="48" y="18"/>
                  </a:lnTo>
                  <a:lnTo>
                    <a:pt x="52" y="22"/>
                  </a:lnTo>
                  <a:lnTo>
                    <a:pt x="52" y="22"/>
                  </a:lnTo>
                  <a:lnTo>
                    <a:pt x="52" y="22"/>
                  </a:lnTo>
                  <a:lnTo>
                    <a:pt x="52" y="22"/>
                  </a:lnTo>
                  <a:lnTo>
                    <a:pt x="52" y="26"/>
                  </a:lnTo>
                  <a:lnTo>
                    <a:pt x="52" y="26"/>
                  </a:lnTo>
                  <a:lnTo>
                    <a:pt x="52" y="26"/>
                  </a:lnTo>
                  <a:lnTo>
                    <a:pt x="48" y="26"/>
                  </a:lnTo>
                  <a:lnTo>
                    <a:pt x="48" y="22"/>
                  </a:lnTo>
                  <a:lnTo>
                    <a:pt x="48" y="22"/>
                  </a:lnTo>
                  <a:lnTo>
                    <a:pt x="48" y="26"/>
                  </a:lnTo>
                  <a:lnTo>
                    <a:pt x="48" y="26"/>
                  </a:lnTo>
                  <a:lnTo>
                    <a:pt x="52" y="26"/>
                  </a:lnTo>
                  <a:lnTo>
                    <a:pt x="52" y="30"/>
                  </a:lnTo>
                  <a:lnTo>
                    <a:pt x="52" y="30"/>
                  </a:lnTo>
                  <a:lnTo>
                    <a:pt x="52" y="30"/>
                  </a:lnTo>
                  <a:lnTo>
                    <a:pt x="52" y="30"/>
                  </a:lnTo>
                  <a:lnTo>
                    <a:pt x="52" y="30"/>
                  </a:lnTo>
                  <a:lnTo>
                    <a:pt x="52" y="34"/>
                  </a:lnTo>
                  <a:lnTo>
                    <a:pt x="52" y="34"/>
                  </a:lnTo>
                  <a:lnTo>
                    <a:pt x="52" y="34"/>
                  </a:lnTo>
                  <a:lnTo>
                    <a:pt x="48" y="34"/>
                  </a:lnTo>
                  <a:lnTo>
                    <a:pt x="48" y="34"/>
                  </a:lnTo>
                  <a:lnTo>
                    <a:pt x="48" y="34"/>
                  </a:lnTo>
                  <a:lnTo>
                    <a:pt x="44" y="34"/>
                  </a:lnTo>
                  <a:lnTo>
                    <a:pt x="44" y="34"/>
                  </a:lnTo>
                  <a:lnTo>
                    <a:pt x="44" y="34"/>
                  </a:lnTo>
                  <a:lnTo>
                    <a:pt x="44" y="34"/>
                  </a:lnTo>
                  <a:lnTo>
                    <a:pt x="44" y="34"/>
                  </a:lnTo>
                  <a:lnTo>
                    <a:pt x="44" y="34"/>
                  </a:lnTo>
                  <a:lnTo>
                    <a:pt x="44" y="38"/>
                  </a:lnTo>
                  <a:lnTo>
                    <a:pt x="44" y="38"/>
                  </a:lnTo>
                  <a:lnTo>
                    <a:pt x="44" y="38"/>
                  </a:lnTo>
                  <a:lnTo>
                    <a:pt x="44" y="38"/>
                  </a:lnTo>
                  <a:lnTo>
                    <a:pt x="44" y="38"/>
                  </a:lnTo>
                  <a:lnTo>
                    <a:pt x="44" y="38"/>
                  </a:lnTo>
                  <a:lnTo>
                    <a:pt x="44" y="38"/>
                  </a:lnTo>
                  <a:lnTo>
                    <a:pt x="44" y="38"/>
                  </a:lnTo>
                  <a:lnTo>
                    <a:pt x="40" y="38"/>
                  </a:lnTo>
                  <a:lnTo>
                    <a:pt x="40" y="38"/>
                  </a:lnTo>
                  <a:lnTo>
                    <a:pt x="40" y="40"/>
                  </a:lnTo>
                  <a:lnTo>
                    <a:pt x="40" y="40"/>
                  </a:lnTo>
                  <a:lnTo>
                    <a:pt x="40" y="40"/>
                  </a:lnTo>
                  <a:lnTo>
                    <a:pt x="40" y="40"/>
                  </a:lnTo>
                  <a:lnTo>
                    <a:pt x="40" y="44"/>
                  </a:lnTo>
                  <a:lnTo>
                    <a:pt x="36" y="44"/>
                  </a:lnTo>
                  <a:lnTo>
                    <a:pt x="36" y="44"/>
                  </a:lnTo>
                  <a:lnTo>
                    <a:pt x="36" y="44"/>
                  </a:lnTo>
                  <a:lnTo>
                    <a:pt x="36" y="44"/>
                  </a:lnTo>
                  <a:lnTo>
                    <a:pt x="36" y="48"/>
                  </a:lnTo>
                  <a:lnTo>
                    <a:pt x="36" y="48"/>
                  </a:lnTo>
                  <a:lnTo>
                    <a:pt x="36" y="48"/>
                  </a:lnTo>
                  <a:lnTo>
                    <a:pt x="36" y="48"/>
                  </a:lnTo>
                  <a:lnTo>
                    <a:pt x="36" y="52"/>
                  </a:lnTo>
                  <a:lnTo>
                    <a:pt x="36" y="52"/>
                  </a:lnTo>
                  <a:lnTo>
                    <a:pt x="36" y="52"/>
                  </a:lnTo>
                  <a:lnTo>
                    <a:pt x="36" y="52"/>
                  </a:lnTo>
                  <a:lnTo>
                    <a:pt x="36" y="52"/>
                  </a:lnTo>
                  <a:lnTo>
                    <a:pt x="36" y="52"/>
                  </a:lnTo>
                  <a:lnTo>
                    <a:pt x="36" y="52"/>
                  </a:lnTo>
                  <a:lnTo>
                    <a:pt x="36" y="52"/>
                  </a:lnTo>
                  <a:lnTo>
                    <a:pt x="32" y="52"/>
                  </a:lnTo>
                  <a:lnTo>
                    <a:pt x="32" y="52"/>
                  </a:lnTo>
                  <a:lnTo>
                    <a:pt x="32" y="52"/>
                  </a:lnTo>
                  <a:lnTo>
                    <a:pt x="32" y="48"/>
                  </a:lnTo>
                  <a:lnTo>
                    <a:pt x="28" y="48"/>
                  </a:lnTo>
                  <a:lnTo>
                    <a:pt x="28" y="48"/>
                  </a:lnTo>
                  <a:lnTo>
                    <a:pt x="28" y="48"/>
                  </a:lnTo>
                  <a:lnTo>
                    <a:pt x="28" y="44"/>
                  </a:lnTo>
                  <a:lnTo>
                    <a:pt x="28" y="44"/>
                  </a:lnTo>
                  <a:lnTo>
                    <a:pt x="26" y="44"/>
                  </a:lnTo>
                  <a:lnTo>
                    <a:pt x="26" y="44"/>
                  </a:lnTo>
                  <a:lnTo>
                    <a:pt x="26" y="44"/>
                  </a:lnTo>
                  <a:lnTo>
                    <a:pt x="26" y="44"/>
                  </a:lnTo>
                  <a:lnTo>
                    <a:pt x="26" y="44"/>
                  </a:lnTo>
                  <a:lnTo>
                    <a:pt x="26" y="4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86" name="Freeform 93">
              <a:extLst>
                <a:ext uri="{FF2B5EF4-FFF2-40B4-BE49-F238E27FC236}">
                  <a16:creationId xmlns:a16="http://schemas.microsoft.com/office/drawing/2014/main" id="{B1E1F511-8F9A-86C7-B203-E9893AE170F5}"/>
                </a:ext>
              </a:extLst>
            </p:cNvPr>
            <p:cNvSpPr>
              <a:spLocks/>
            </p:cNvSpPr>
            <p:nvPr/>
          </p:nvSpPr>
          <p:spPr bwMode="auto">
            <a:xfrm>
              <a:off x="4895850" y="3295718"/>
              <a:ext cx="142875" cy="95250"/>
            </a:xfrm>
            <a:custGeom>
              <a:avLst/>
              <a:gdLst>
                <a:gd name="T0" fmla="*/ 8 w 90"/>
                <a:gd name="T1" fmla="*/ 52 h 60"/>
                <a:gd name="T2" fmla="*/ 8 w 90"/>
                <a:gd name="T3" fmla="*/ 48 h 60"/>
                <a:gd name="T4" fmla="*/ 0 w 90"/>
                <a:gd name="T5" fmla="*/ 40 h 60"/>
                <a:gd name="T6" fmla="*/ 4 w 90"/>
                <a:gd name="T7" fmla="*/ 38 h 60"/>
                <a:gd name="T8" fmla="*/ 0 w 90"/>
                <a:gd name="T9" fmla="*/ 30 h 60"/>
                <a:gd name="T10" fmla="*/ 8 w 90"/>
                <a:gd name="T11" fmla="*/ 22 h 60"/>
                <a:gd name="T12" fmla="*/ 8 w 90"/>
                <a:gd name="T13" fmla="*/ 20 h 60"/>
                <a:gd name="T14" fmla="*/ 0 w 90"/>
                <a:gd name="T15" fmla="*/ 12 h 60"/>
                <a:gd name="T16" fmla="*/ 4 w 90"/>
                <a:gd name="T17" fmla="*/ 0 h 60"/>
                <a:gd name="T18" fmla="*/ 8 w 90"/>
                <a:gd name="T19" fmla="*/ 4 h 60"/>
                <a:gd name="T20" fmla="*/ 8 w 90"/>
                <a:gd name="T21" fmla="*/ 4 h 60"/>
                <a:gd name="T22" fmla="*/ 8 w 90"/>
                <a:gd name="T23" fmla="*/ 8 h 60"/>
                <a:gd name="T24" fmla="*/ 12 w 90"/>
                <a:gd name="T25" fmla="*/ 8 h 60"/>
                <a:gd name="T26" fmla="*/ 16 w 90"/>
                <a:gd name="T27" fmla="*/ 8 h 60"/>
                <a:gd name="T28" fmla="*/ 26 w 90"/>
                <a:gd name="T29" fmla="*/ 12 h 60"/>
                <a:gd name="T30" fmla="*/ 26 w 90"/>
                <a:gd name="T31" fmla="*/ 12 h 60"/>
                <a:gd name="T32" fmla="*/ 30 w 90"/>
                <a:gd name="T33" fmla="*/ 12 h 60"/>
                <a:gd name="T34" fmla="*/ 34 w 90"/>
                <a:gd name="T35" fmla="*/ 12 h 60"/>
                <a:gd name="T36" fmla="*/ 42 w 90"/>
                <a:gd name="T37" fmla="*/ 12 h 60"/>
                <a:gd name="T38" fmla="*/ 46 w 90"/>
                <a:gd name="T39" fmla="*/ 12 h 60"/>
                <a:gd name="T40" fmla="*/ 54 w 90"/>
                <a:gd name="T41" fmla="*/ 8 h 60"/>
                <a:gd name="T42" fmla="*/ 56 w 90"/>
                <a:gd name="T43" fmla="*/ 4 h 60"/>
                <a:gd name="T44" fmla="*/ 64 w 90"/>
                <a:gd name="T45" fmla="*/ 4 h 60"/>
                <a:gd name="T46" fmla="*/ 68 w 90"/>
                <a:gd name="T47" fmla="*/ 4 h 60"/>
                <a:gd name="T48" fmla="*/ 76 w 90"/>
                <a:gd name="T49" fmla="*/ 4 h 60"/>
                <a:gd name="T50" fmla="*/ 80 w 90"/>
                <a:gd name="T51" fmla="*/ 8 h 60"/>
                <a:gd name="T52" fmla="*/ 80 w 90"/>
                <a:gd name="T53" fmla="*/ 8 h 60"/>
                <a:gd name="T54" fmla="*/ 86 w 90"/>
                <a:gd name="T55" fmla="*/ 12 h 60"/>
                <a:gd name="T56" fmla="*/ 90 w 90"/>
                <a:gd name="T57" fmla="*/ 16 h 60"/>
                <a:gd name="T58" fmla="*/ 86 w 90"/>
                <a:gd name="T59" fmla="*/ 20 h 60"/>
                <a:gd name="T60" fmla="*/ 82 w 90"/>
                <a:gd name="T61" fmla="*/ 16 h 60"/>
                <a:gd name="T62" fmla="*/ 80 w 90"/>
                <a:gd name="T63" fmla="*/ 22 h 60"/>
                <a:gd name="T64" fmla="*/ 80 w 90"/>
                <a:gd name="T65" fmla="*/ 26 h 60"/>
                <a:gd name="T66" fmla="*/ 76 w 90"/>
                <a:gd name="T67" fmla="*/ 30 h 60"/>
                <a:gd name="T68" fmla="*/ 72 w 90"/>
                <a:gd name="T69" fmla="*/ 38 h 60"/>
                <a:gd name="T70" fmla="*/ 76 w 90"/>
                <a:gd name="T71" fmla="*/ 40 h 60"/>
                <a:gd name="T72" fmla="*/ 80 w 90"/>
                <a:gd name="T73" fmla="*/ 44 h 60"/>
                <a:gd name="T74" fmla="*/ 80 w 90"/>
                <a:gd name="T75" fmla="*/ 44 h 60"/>
                <a:gd name="T76" fmla="*/ 72 w 90"/>
                <a:gd name="T77" fmla="*/ 44 h 60"/>
                <a:gd name="T78" fmla="*/ 68 w 90"/>
                <a:gd name="T79" fmla="*/ 40 h 60"/>
                <a:gd name="T80" fmla="*/ 60 w 90"/>
                <a:gd name="T81" fmla="*/ 44 h 60"/>
                <a:gd name="T82" fmla="*/ 56 w 90"/>
                <a:gd name="T83" fmla="*/ 48 h 60"/>
                <a:gd name="T84" fmla="*/ 56 w 90"/>
                <a:gd name="T85" fmla="*/ 52 h 60"/>
                <a:gd name="T86" fmla="*/ 54 w 90"/>
                <a:gd name="T87" fmla="*/ 52 h 60"/>
                <a:gd name="T88" fmla="*/ 54 w 90"/>
                <a:gd name="T89" fmla="*/ 56 h 60"/>
                <a:gd name="T90" fmla="*/ 46 w 90"/>
                <a:gd name="T91" fmla="*/ 60 h 60"/>
                <a:gd name="T92" fmla="*/ 42 w 90"/>
                <a:gd name="T93" fmla="*/ 60 h 60"/>
                <a:gd name="T94" fmla="*/ 34 w 90"/>
                <a:gd name="T95" fmla="*/ 56 h 60"/>
                <a:gd name="T96" fmla="*/ 26 w 90"/>
                <a:gd name="T97" fmla="*/ 52 h 60"/>
                <a:gd name="T98" fmla="*/ 24 w 90"/>
                <a:gd name="T99" fmla="*/ 56 h 60"/>
                <a:gd name="T100" fmla="*/ 20 w 90"/>
                <a:gd name="T101" fmla="*/ 56 h 60"/>
                <a:gd name="T102" fmla="*/ 12 w 90"/>
                <a:gd name="T103" fmla="*/ 56 h 60"/>
                <a:gd name="T104" fmla="*/ 8 w 90"/>
                <a:gd name="T105"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60">
                  <a:moveTo>
                    <a:pt x="8" y="56"/>
                  </a:moveTo>
                  <a:lnTo>
                    <a:pt x="8" y="56"/>
                  </a:lnTo>
                  <a:lnTo>
                    <a:pt x="8" y="56"/>
                  </a:lnTo>
                  <a:lnTo>
                    <a:pt x="8" y="56"/>
                  </a:lnTo>
                  <a:lnTo>
                    <a:pt x="8" y="52"/>
                  </a:lnTo>
                  <a:lnTo>
                    <a:pt x="8" y="52"/>
                  </a:lnTo>
                  <a:lnTo>
                    <a:pt x="8" y="52"/>
                  </a:lnTo>
                  <a:lnTo>
                    <a:pt x="8" y="52"/>
                  </a:lnTo>
                  <a:lnTo>
                    <a:pt x="8" y="48"/>
                  </a:lnTo>
                  <a:lnTo>
                    <a:pt x="8" y="48"/>
                  </a:lnTo>
                  <a:lnTo>
                    <a:pt x="8" y="48"/>
                  </a:lnTo>
                  <a:lnTo>
                    <a:pt x="8" y="48"/>
                  </a:lnTo>
                  <a:lnTo>
                    <a:pt x="8" y="48"/>
                  </a:lnTo>
                  <a:lnTo>
                    <a:pt x="8" y="44"/>
                  </a:lnTo>
                  <a:lnTo>
                    <a:pt x="8" y="44"/>
                  </a:lnTo>
                  <a:lnTo>
                    <a:pt x="4" y="44"/>
                  </a:lnTo>
                  <a:lnTo>
                    <a:pt x="4" y="40"/>
                  </a:lnTo>
                  <a:lnTo>
                    <a:pt x="0" y="40"/>
                  </a:lnTo>
                  <a:lnTo>
                    <a:pt x="0" y="40"/>
                  </a:lnTo>
                  <a:lnTo>
                    <a:pt x="0" y="38"/>
                  </a:lnTo>
                  <a:lnTo>
                    <a:pt x="0" y="38"/>
                  </a:lnTo>
                  <a:lnTo>
                    <a:pt x="0" y="38"/>
                  </a:lnTo>
                  <a:lnTo>
                    <a:pt x="0" y="38"/>
                  </a:lnTo>
                  <a:lnTo>
                    <a:pt x="4" y="38"/>
                  </a:lnTo>
                  <a:lnTo>
                    <a:pt x="4" y="34"/>
                  </a:lnTo>
                  <a:lnTo>
                    <a:pt x="4" y="34"/>
                  </a:lnTo>
                  <a:lnTo>
                    <a:pt x="0" y="34"/>
                  </a:lnTo>
                  <a:lnTo>
                    <a:pt x="0" y="34"/>
                  </a:lnTo>
                  <a:lnTo>
                    <a:pt x="0" y="34"/>
                  </a:lnTo>
                  <a:lnTo>
                    <a:pt x="0" y="30"/>
                  </a:lnTo>
                  <a:lnTo>
                    <a:pt x="0" y="26"/>
                  </a:lnTo>
                  <a:lnTo>
                    <a:pt x="4" y="26"/>
                  </a:lnTo>
                  <a:lnTo>
                    <a:pt x="4" y="26"/>
                  </a:lnTo>
                  <a:lnTo>
                    <a:pt x="4" y="26"/>
                  </a:lnTo>
                  <a:lnTo>
                    <a:pt x="4" y="26"/>
                  </a:lnTo>
                  <a:lnTo>
                    <a:pt x="8" y="22"/>
                  </a:lnTo>
                  <a:lnTo>
                    <a:pt x="8" y="22"/>
                  </a:lnTo>
                  <a:lnTo>
                    <a:pt x="8" y="22"/>
                  </a:lnTo>
                  <a:lnTo>
                    <a:pt x="8" y="22"/>
                  </a:lnTo>
                  <a:lnTo>
                    <a:pt x="8" y="22"/>
                  </a:lnTo>
                  <a:lnTo>
                    <a:pt x="8" y="20"/>
                  </a:lnTo>
                  <a:lnTo>
                    <a:pt x="8" y="20"/>
                  </a:lnTo>
                  <a:lnTo>
                    <a:pt x="4" y="20"/>
                  </a:lnTo>
                  <a:lnTo>
                    <a:pt x="4" y="20"/>
                  </a:lnTo>
                  <a:lnTo>
                    <a:pt x="4" y="20"/>
                  </a:lnTo>
                  <a:lnTo>
                    <a:pt x="4" y="16"/>
                  </a:lnTo>
                  <a:lnTo>
                    <a:pt x="4" y="16"/>
                  </a:lnTo>
                  <a:lnTo>
                    <a:pt x="0" y="12"/>
                  </a:lnTo>
                  <a:lnTo>
                    <a:pt x="0" y="8"/>
                  </a:lnTo>
                  <a:lnTo>
                    <a:pt x="0" y="4"/>
                  </a:lnTo>
                  <a:lnTo>
                    <a:pt x="4" y="4"/>
                  </a:lnTo>
                  <a:lnTo>
                    <a:pt x="4" y="4"/>
                  </a:lnTo>
                  <a:lnTo>
                    <a:pt x="4" y="4"/>
                  </a:lnTo>
                  <a:lnTo>
                    <a:pt x="4" y="0"/>
                  </a:lnTo>
                  <a:lnTo>
                    <a:pt x="4" y="0"/>
                  </a:lnTo>
                  <a:lnTo>
                    <a:pt x="4" y="0"/>
                  </a:lnTo>
                  <a:lnTo>
                    <a:pt x="4" y="0"/>
                  </a:lnTo>
                  <a:lnTo>
                    <a:pt x="8" y="4"/>
                  </a:lnTo>
                  <a:lnTo>
                    <a:pt x="8" y="4"/>
                  </a:lnTo>
                  <a:lnTo>
                    <a:pt x="8" y="4"/>
                  </a:lnTo>
                  <a:lnTo>
                    <a:pt x="8" y="4"/>
                  </a:lnTo>
                  <a:lnTo>
                    <a:pt x="8" y="4"/>
                  </a:lnTo>
                  <a:lnTo>
                    <a:pt x="8" y="4"/>
                  </a:lnTo>
                  <a:lnTo>
                    <a:pt x="8" y="4"/>
                  </a:lnTo>
                  <a:lnTo>
                    <a:pt x="8" y="4"/>
                  </a:lnTo>
                  <a:lnTo>
                    <a:pt x="8" y="4"/>
                  </a:lnTo>
                  <a:lnTo>
                    <a:pt x="8" y="4"/>
                  </a:lnTo>
                  <a:lnTo>
                    <a:pt x="8" y="8"/>
                  </a:lnTo>
                  <a:lnTo>
                    <a:pt x="8" y="8"/>
                  </a:lnTo>
                  <a:lnTo>
                    <a:pt x="8" y="8"/>
                  </a:lnTo>
                  <a:lnTo>
                    <a:pt x="8" y="8"/>
                  </a:lnTo>
                  <a:lnTo>
                    <a:pt x="8" y="8"/>
                  </a:lnTo>
                  <a:lnTo>
                    <a:pt x="12" y="8"/>
                  </a:lnTo>
                  <a:lnTo>
                    <a:pt x="12" y="8"/>
                  </a:lnTo>
                  <a:lnTo>
                    <a:pt x="12" y="8"/>
                  </a:lnTo>
                  <a:lnTo>
                    <a:pt x="12" y="8"/>
                  </a:lnTo>
                  <a:lnTo>
                    <a:pt x="12" y="8"/>
                  </a:lnTo>
                  <a:lnTo>
                    <a:pt x="12" y="8"/>
                  </a:lnTo>
                  <a:lnTo>
                    <a:pt x="12" y="8"/>
                  </a:lnTo>
                  <a:lnTo>
                    <a:pt x="16" y="8"/>
                  </a:lnTo>
                  <a:lnTo>
                    <a:pt x="16" y="8"/>
                  </a:lnTo>
                  <a:lnTo>
                    <a:pt x="16" y="8"/>
                  </a:lnTo>
                  <a:lnTo>
                    <a:pt x="16" y="8"/>
                  </a:lnTo>
                  <a:lnTo>
                    <a:pt x="16" y="8"/>
                  </a:lnTo>
                  <a:lnTo>
                    <a:pt x="20" y="8"/>
                  </a:lnTo>
                  <a:lnTo>
                    <a:pt x="20" y="12"/>
                  </a:lnTo>
                  <a:lnTo>
                    <a:pt x="20" y="12"/>
                  </a:lnTo>
                  <a:lnTo>
                    <a:pt x="24" y="12"/>
                  </a:lnTo>
                  <a:lnTo>
                    <a:pt x="24" y="12"/>
                  </a:lnTo>
                  <a:lnTo>
                    <a:pt x="26" y="12"/>
                  </a:lnTo>
                  <a:lnTo>
                    <a:pt x="26" y="12"/>
                  </a:lnTo>
                  <a:lnTo>
                    <a:pt x="26" y="12"/>
                  </a:lnTo>
                  <a:lnTo>
                    <a:pt x="26" y="12"/>
                  </a:lnTo>
                  <a:lnTo>
                    <a:pt x="26" y="12"/>
                  </a:lnTo>
                  <a:lnTo>
                    <a:pt x="26" y="12"/>
                  </a:lnTo>
                  <a:lnTo>
                    <a:pt x="26" y="12"/>
                  </a:lnTo>
                  <a:lnTo>
                    <a:pt x="26" y="12"/>
                  </a:lnTo>
                  <a:lnTo>
                    <a:pt x="26" y="12"/>
                  </a:lnTo>
                  <a:lnTo>
                    <a:pt x="30" y="12"/>
                  </a:lnTo>
                  <a:lnTo>
                    <a:pt x="30" y="12"/>
                  </a:lnTo>
                  <a:lnTo>
                    <a:pt x="30" y="12"/>
                  </a:lnTo>
                  <a:lnTo>
                    <a:pt x="30" y="12"/>
                  </a:lnTo>
                  <a:lnTo>
                    <a:pt x="30" y="12"/>
                  </a:lnTo>
                  <a:lnTo>
                    <a:pt x="30" y="12"/>
                  </a:lnTo>
                  <a:lnTo>
                    <a:pt x="30" y="12"/>
                  </a:lnTo>
                  <a:lnTo>
                    <a:pt x="34" y="12"/>
                  </a:lnTo>
                  <a:lnTo>
                    <a:pt x="34" y="12"/>
                  </a:lnTo>
                  <a:lnTo>
                    <a:pt x="34" y="12"/>
                  </a:lnTo>
                  <a:lnTo>
                    <a:pt x="34" y="12"/>
                  </a:lnTo>
                  <a:lnTo>
                    <a:pt x="38" y="12"/>
                  </a:lnTo>
                  <a:lnTo>
                    <a:pt x="42" y="12"/>
                  </a:lnTo>
                  <a:lnTo>
                    <a:pt x="42" y="12"/>
                  </a:lnTo>
                  <a:lnTo>
                    <a:pt x="42" y="12"/>
                  </a:lnTo>
                  <a:lnTo>
                    <a:pt x="42" y="12"/>
                  </a:lnTo>
                  <a:lnTo>
                    <a:pt x="42" y="12"/>
                  </a:lnTo>
                  <a:lnTo>
                    <a:pt x="46" y="12"/>
                  </a:lnTo>
                  <a:lnTo>
                    <a:pt x="46" y="12"/>
                  </a:lnTo>
                  <a:lnTo>
                    <a:pt x="46" y="12"/>
                  </a:lnTo>
                  <a:lnTo>
                    <a:pt x="46" y="12"/>
                  </a:lnTo>
                  <a:lnTo>
                    <a:pt x="46" y="12"/>
                  </a:lnTo>
                  <a:lnTo>
                    <a:pt x="50" y="12"/>
                  </a:lnTo>
                  <a:lnTo>
                    <a:pt x="50" y="12"/>
                  </a:lnTo>
                  <a:lnTo>
                    <a:pt x="50" y="12"/>
                  </a:lnTo>
                  <a:lnTo>
                    <a:pt x="50" y="12"/>
                  </a:lnTo>
                  <a:lnTo>
                    <a:pt x="50" y="8"/>
                  </a:lnTo>
                  <a:lnTo>
                    <a:pt x="54" y="8"/>
                  </a:lnTo>
                  <a:lnTo>
                    <a:pt x="54" y="8"/>
                  </a:lnTo>
                  <a:lnTo>
                    <a:pt x="54" y="8"/>
                  </a:lnTo>
                  <a:lnTo>
                    <a:pt x="56" y="4"/>
                  </a:lnTo>
                  <a:lnTo>
                    <a:pt x="56" y="4"/>
                  </a:lnTo>
                  <a:lnTo>
                    <a:pt x="56" y="4"/>
                  </a:lnTo>
                  <a:lnTo>
                    <a:pt x="56" y="4"/>
                  </a:lnTo>
                  <a:lnTo>
                    <a:pt x="56" y="4"/>
                  </a:lnTo>
                  <a:lnTo>
                    <a:pt x="60" y="4"/>
                  </a:lnTo>
                  <a:lnTo>
                    <a:pt x="64" y="4"/>
                  </a:lnTo>
                  <a:lnTo>
                    <a:pt x="64" y="4"/>
                  </a:lnTo>
                  <a:lnTo>
                    <a:pt x="64" y="4"/>
                  </a:lnTo>
                  <a:lnTo>
                    <a:pt x="64" y="4"/>
                  </a:lnTo>
                  <a:lnTo>
                    <a:pt x="68" y="4"/>
                  </a:lnTo>
                  <a:lnTo>
                    <a:pt x="68" y="4"/>
                  </a:lnTo>
                  <a:lnTo>
                    <a:pt x="68" y="4"/>
                  </a:lnTo>
                  <a:lnTo>
                    <a:pt x="68" y="4"/>
                  </a:lnTo>
                  <a:lnTo>
                    <a:pt x="68" y="4"/>
                  </a:lnTo>
                  <a:lnTo>
                    <a:pt x="68" y="4"/>
                  </a:lnTo>
                  <a:lnTo>
                    <a:pt x="68" y="4"/>
                  </a:lnTo>
                  <a:lnTo>
                    <a:pt x="72" y="4"/>
                  </a:lnTo>
                  <a:lnTo>
                    <a:pt x="72" y="4"/>
                  </a:lnTo>
                  <a:lnTo>
                    <a:pt x="72" y="4"/>
                  </a:lnTo>
                  <a:lnTo>
                    <a:pt x="72" y="4"/>
                  </a:lnTo>
                  <a:lnTo>
                    <a:pt x="76" y="4"/>
                  </a:lnTo>
                  <a:lnTo>
                    <a:pt x="76" y="4"/>
                  </a:lnTo>
                  <a:lnTo>
                    <a:pt x="76" y="4"/>
                  </a:lnTo>
                  <a:lnTo>
                    <a:pt x="76" y="4"/>
                  </a:lnTo>
                  <a:lnTo>
                    <a:pt x="76" y="8"/>
                  </a:lnTo>
                  <a:lnTo>
                    <a:pt x="76" y="8"/>
                  </a:lnTo>
                  <a:lnTo>
                    <a:pt x="80" y="8"/>
                  </a:lnTo>
                  <a:lnTo>
                    <a:pt x="80" y="8"/>
                  </a:lnTo>
                  <a:lnTo>
                    <a:pt x="80" y="8"/>
                  </a:lnTo>
                  <a:lnTo>
                    <a:pt x="80" y="4"/>
                  </a:lnTo>
                  <a:lnTo>
                    <a:pt x="80" y="8"/>
                  </a:lnTo>
                  <a:lnTo>
                    <a:pt x="80" y="8"/>
                  </a:lnTo>
                  <a:lnTo>
                    <a:pt x="80" y="8"/>
                  </a:lnTo>
                  <a:lnTo>
                    <a:pt x="80" y="8"/>
                  </a:lnTo>
                  <a:lnTo>
                    <a:pt x="82" y="8"/>
                  </a:lnTo>
                  <a:lnTo>
                    <a:pt x="82" y="12"/>
                  </a:lnTo>
                  <a:lnTo>
                    <a:pt x="82" y="12"/>
                  </a:lnTo>
                  <a:lnTo>
                    <a:pt x="82" y="12"/>
                  </a:lnTo>
                  <a:lnTo>
                    <a:pt x="86" y="12"/>
                  </a:lnTo>
                  <a:lnTo>
                    <a:pt x="86" y="12"/>
                  </a:lnTo>
                  <a:lnTo>
                    <a:pt x="86" y="12"/>
                  </a:lnTo>
                  <a:lnTo>
                    <a:pt x="86" y="12"/>
                  </a:lnTo>
                  <a:lnTo>
                    <a:pt x="86" y="12"/>
                  </a:lnTo>
                  <a:lnTo>
                    <a:pt x="86" y="16"/>
                  </a:lnTo>
                  <a:lnTo>
                    <a:pt x="90" y="16"/>
                  </a:lnTo>
                  <a:lnTo>
                    <a:pt x="90" y="16"/>
                  </a:lnTo>
                  <a:lnTo>
                    <a:pt x="90" y="16"/>
                  </a:lnTo>
                  <a:lnTo>
                    <a:pt x="86" y="16"/>
                  </a:lnTo>
                  <a:lnTo>
                    <a:pt x="86" y="16"/>
                  </a:lnTo>
                  <a:lnTo>
                    <a:pt x="86" y="16"/>
                  </a:lnTo>
                  <a:lnTo>
                    <a:pt x="86" y="20"/>
                  </a:lnTo>
                  <a:lnTo>
                    <a:pt x="86" y="20"/>
                  </a:lnTo>
                  <a:lnTo>
                    <a:pt x="86" y="20"/>
                  </a:lnTo>
                  <a:lnTo>
                    <a:pt x="86" y="20"/>
                  </a:lnTo>
                  <a:lnTo>
                    <a:pt x="86" y="20"/>
                  </a:lnTo>
                  <a:lnTo>
                    <a:pt x="86" y="16"/>
                  </a:lnTo>
                  <a:lnTo>
                    <a:pt x="82" y="16"/>
                  </a:lnTo>
                  <a:lnTo>
                    <a:pt x="82" y="20"/>
                  </a:lnTo>
                  <a:lnTo>
                    <a:pt x="82" y="20"/>
                  </a:lnTo>
                  <a:lnTo>
                    <a:pt x="82" y="20"/>
                  </a:lnTo>
                  <a:lnTo>
                    <a:pt x="82" y="20"/>
                  </a:lnTo>
                  <a:lnTo>
                    <a:pt x="80" y="20"/>
                  </a:lnTo>
                  <a:lnTo>
                    <a:pt x="80" y="22"/>
                  </a:lnTo>
                  <a:lnTo>
                    <a:pt x="80" y="22"/>
                  </a:lnTo>
                  <a:lnTo>
                    <a:pt x="80" y="26"/>
                  </a:lnTo>
                  <a:lnTo>
                    <a:pt x="80" y="26"/>
                  </a:lnTo>
                  <a:lnTo>
                    <a:pt x="80" y="26"/>
                  </a:lnTo>
                  <a:lnTo>
                    <a:pt x="80" y="26"/>
                  </a:lnTo>
                  <a:lnTo>
                    <a:pt x="80" y="26"/>
                  </a:lnTo>
                  <a:lnTo>
                    <a:pt x="80" y="30"/>
                  </a:lnTo>
                  <a:lnTo>
                    <a:pt x="80" y="30"/>
                  </a:lnTo>
                  <a:lnTo>
                    <a:pt x="80" y="30"/>
                  </a:lnTo>
                  <a:lnTo>
                    <a:pt x="80" y="30"/>
                  </a:lnTo>
                  <a:lnTo>
                    <a:pt x="76" y="30"/>
                  </a:lnTo>
                  <a:lnTo>
                    <a:pt x="76" y="30"/>
                  </a:lnTo>
                  <a:lnTo>
                    <a:pt x="76" y="34"/>
                  </a:lnTo>
                  <a:lnTo>
                    <a:pt x="72" y="34"/>
                  </a:lnTo>
                  <a:lnTo>
                    <a:pt x="72" y="34"/>
                  </a:lnTo>
                  <a:lnTo>
                    <a:pt x="72" y="38"/>
                  </a:lnTo>
                  <a:lnTo>
                    <a:pt x="72" y="38"/>
                  </a:lnTo>
                  <a:lnTo>
                    <a:pt x="72" y="38"/>
                  </a:lnTo>
                  <a:lnTo>
                    <a:pt x="76" y="38"/>
                  </a:lnTo>
                  <a:lnTo>
                    <a:pt x="76" y="38"/>
                  </a:lnTo>
                  <a:lnTo>
                    <a:pt x="76" y="38"/>
                  </a:lnTo>
                  <a:lnTo>
                    <a:pt x="76" y="38"/>
                  </a:lnTo>
                  <a:lnTo>
                    <a:pt x="76" y="38"/>
                  </a:lnTo>
                  <a:lnTo>
                    <a:pt x="76" y="40"/>
                  </a:lnTo>
                  <a:lnTo>
                    <a:pt x="76" y="40"/>
                  </a:lnTo>
                  <a:lnTo>
                    <a:pt x="80" y="40"/>
                  </a:lnTo>
                  <a:lnTo>
                    <a:pt x="80" y="40"/>
                  </a:lnTo>
                  <a:lnTo>
                    <a:pt x="80" y="40"/>
                  </a:lnTo>
                  <a:lnTo>
                    <a:pt x="80" y="44"/>
                  </a:lnTo>
                  <a:lnTo>
                    <a:pt x="80" y="44"/>
                  </a:lnTo>
                  <a:lnTo>
                    <a:pt x="80" y="44"/>
                  </a:lnTo>
                  <a:lnTo>
                    <a:pt x="80" y="44"/>
                  </a:lnTo>
                  <a:lnTo>
                    <a:pt x="80" y="44"/>
                  </a:lnTo>
                  <a:lnTo>
                    <a:pt x="80" y="44"/>
                  </a:lnTo>
                  <a:lnTo>
                    <a:pt x="80" y="44"/>
                  </a:lnTo>
                  <a:lnTo>
                    <a:pt x="80" y="44"/>
                  </a:lnTo>
                  <a:lnTo>
                    <a:pt x="76" y="44"/>
                  </a:lnTo>
                  <a:lnTo>
                    <a:pt x="76" y="44"/>
                  </a:lnTo>
                  <a:lnTo>
                    <a:pt x="76" y="44"/>
                  </a:lnTo>
                  <a:lnTo>
                    <a:pt x="76" y="44"/>
                  </a:lnTo>
                  <a:lnTo>
                    <a:pt x="72" y="44"/>
                  </a:lnTo>
                  <a:lnTo>
                    <a:pt x="72" y="44"/>
                  </a:lnTo>
                  <a:lnTo>
                    <a:pt x="72" y="44"/>
                  </a:lnTo>
                  <a:lnTo>
                    <a:pt x="72" y="44"/>
                  </a:lnTo>
                  <a:lnTo>
                    <a:pt x="72" y="44"/>
                  </a:lnTo>
                  <a:lnTo>
                    <a:pt x="72" y="44"/>
                  </a:lnTo>
                  <a:lnTo>
                    <a:pt x="72" y="40"/>
                  </a:lnTo>
                  <a:lnTo>
                    <a:pt x="68" y="40"/>
                  </a:lnTo>
                  <a:lnTo>
                    <a:pt x="68" y="44"/>
                  </a:lnTo>
                  <a:lnTo>
                    <a:pt x="68" y="44"/>
                  </a:lnTo>
                  <a:lnTo>
                    <a:pt x="64" y="44"/>
                  </a:lnTo>
                  <a:lnTo>
                    <a:pt x="64" y="44"/>
                  </a:lnTo>
                  <a:lnTo>
                    <a:pt x="60" y="44"/>
                  </a:lnTo>
                  <a:lnTo>
                    <a:pt x="60" y="44"/>
                  </a:lnTo>
                  <a:lnTo>
                    <a:pt x="60" y="48"/>
                  </a:lnTo>
                  <a:lnTo>
                    <a:pt x="60" y="48"/>
                  </a:lnTo>
                  <a:lnTo>
                    <a:pt x="60" y="48"/>
                  </a:lnTo>
                  <a:lnTo>
                    <a:pt x="60" y="48"/>
                  </a:lnTo>
                  <a:lnTo>
                    <a:pt x="56" y="48"/>
                  </a:lnTo>
                  <a:lnTo>
                    <a:pt x="56" y="48"/>
                  </a:lnTo>
                  <a:lnTo>
                    <a:pt x="56" y="48"/>
                  </a:lnTo>
                  <a:lnTo>
                    <a:pt x="56" y="48"/>
                  </a:lnTo>
                  <a:lnTo>
                    <a:pt x="56" y="48"/>
                  </a:lnTo>
                  <a:lnTo>
                    <a:pt x="56" y="48"/>
                  </a:lnTo>
                  <a:lnTo>
                    <a:pt x="56" y="52"/>
                  </a:lnTo>
                  <a:lnTo>
                    <a:pt x="56" y="52"/>
                  </a:lnTo>
                  <a:lnTo>
                    <a:pt x="56" y="52"/>
                  </a:lnTo>
                  <a:lnTo>
                    <a:pt x="56" y="48"/>
                  </a:lnTo>
                  <a:lnTo>
                    <a:pt x="54" y="48"/>
                  </a:lnTo>
                  <a:lnTo>
                    <a:pt x="54" y="48"/>
                  </a:lnTo>
                  <a:lnTo>
                    <a:pt x="54" y="52"/>
                  </a:lnTo>
                  <a:lnTo>
                    <a:pt x="54" y="52"/>
                  </a:lnTo>
                  <a:lnTo>
                    <a:pt x="54" y="52"/>
                  </a:lnTo>
                  <a:lnTo>
                    <a:pt x="54" y="52"/>
                  </a:lnTo>
                  <a:lnTo>
                    <a:pt x="54" y="52"/>
                  </a:lnTo>
                  <a:lnTo>
                    <a:pt x="54" y="52"/>
                  </a:lnTo>
                  <a:lnTo>
                    <a:pt x="54" y="56"/>
                  </a:lnTo>
                  <a:lnTo>
                    <a:pt x="54" y="56"/>
                  </a:lnTo>
                  <a:lnTo>
                    <a:pt x="54" y="60"/>
                  </a:lnTo>
                  <a:lnTo>
                    <a:pt x="50" y="60"/>
                  </a:lnTo>
                  <a:lnTo>
                    <a:pt x="50" y="60"/>
                  </a:lnTo>
                  <a:lnTo>
                    <a:pt x="50" y="56"/>
                  </a:lnTo>
                  <a:lnTo>
                    <a:pt x="46" y="60"/>
                  </a:lnTo>
                  <a:lnTo>
                    <a:pt x="46" y="60"/>
                  </a:lnTo>
                  <a:lnTo>
                    <a:pt x="46" y="60"/>
                  </a:lnTo>
                  <a:lnTo>
                    <a:pt x="42" y="60"/>
                  </a:lnTo>
                  <a:lnTo>
                    <a:pt x="42" y="60"/>
                  </a:lnTo>
                  <a:lnTo>
                    <a:pt x="42" y="60"/>
                  </a:lnTo>
                  <a:lnTo>
                    <a:pt x="42" y="60"/>
                  </a:lnTo>
                  <a:lnTo>
                    <a:pt x="42" y="60"/>
                  </a:lnTo>
                  <a:lnTo>
                    <a:pt x="38" y="60"/>
                  </a:lnTo>
                  <a:lnTo>
                    <a:pt x="38" y="56"/>
                  </a:lnTo>
                  <a:lnTo>
                    <a:pt x="38" y="56"/>
                  </a:lnTo>
                  <a:lnTo>
                    <a:pt x="38" y="56"/>
                  </a:lnTo>
                  <a:lnTo>
                    <a:pt x="34" y="56"/>
                  </a:lnTo>
                  <a:lnTo>
                    <a:pt x="34" y="56"/>
                  </a:lnTo>
                  <a:lnTo>
                    <a:pt x="34" y="56"/>
                  </a:lnTo>
                  <a:lnTo>
                    <a:pt x="34" y="56"/>
                  </a:lnTo>
                  <a:lnTo>
                    <a:pt x="30" y="56"/>
                  </a:lnTo>
                  <a:lnTo>
                    <a:pt x="30" y="56"/>
                  </a:lnTo>
                  <a:lnTo>
                    <a:pt x="30" y="52"/>
                  </a:lnTo>
                  <a:lnTo>
                    <a:pt x="26" y="52"/>
                  </a:lnTo>
                  <a:lnTo>
                    <a:pt x="26" y="52"/>
                  </a:lnTo>
                  <a:lnTo>
                    <a:pt x="26" y="52"/>
                  </a:lnTo>
                  <a:lnTo>
                    <a:pt x="26" y="52"/>
                  </a:lnTo>
                  <a:lnTo>
                    <a:pt x="26" y="52"/>
                  </a:lnTo>
                  <a:lnTo>
                    <a:pt x="24" y="52"/>
                  </a:lnTo>
                  <a:lnTo>
                    <a:pt x="24" y="56"/>
                  </a:lnTo>
                  <a:lnTo>
                    <a:pt x="24" y="56"/>
                  </a:lnTo>
                  <a:lnTo>
                    <a:pt x="24" y="56"/>
                  </a:lnTo>
                  <a:lnTo>
                    <a:pt x="24" y="56"/>
                  </a:lnTo>
                  <a:lnTo>
                    <a:pt x="20" y="56"/>
                  </a:lnTo>
                  <a:lnTo>
                    <a:pt x="20" y="56"/>
                  </a:lnTo>
                  <a:lnTo>
                    <a:pt x="20" y="56"/>
                  </a:lnTo>
                  <a:lnTo>
                    <a:pt x="20" y="56"/>
                  </a:lnTo>
                  <a:lnTo>
                    <a:pt x="16" y="56"/>
                  </a:lnTo>
                  <a:lnTo>
                    <a:pt x="16" y="56"/>
                  </a:lnTo>
                  <a:lnTo>
                    <a:pt x="12" y="56"/>
                  </a:lnTo>
                  <a:lnTo>
                    <a:pt x="12" y="56"/>
                  </a:lnTo>
                  <a:lnTo>
                    <a:pt x="12" y="56"/>
                  </a:lnTo>
                  <a:lnTo>
                    <a:pt x="12" y="56"/>
                  </a:lnTo>
                  <a:lnTo>
                    <a:pt x="12" y="60"/>
                  </a:lnTo>
                  <a:lnTo>
                    <a:pt x="12" y="60"/>
                  </a:lnTo>
                  <a:lnTo>
                    <a:pt x="12" y="60"/>
                  </a:lnTo>
                  <a:lnTo>
                    <a:pt x="8" y="56"/>
                  </a:lnTo>
                  <a:lnTo>
                    <a:pt x="8" y="56"/>
                  </a:lnTo>
                  <a:lnTo>
                    <a:pt x="8" y="56"/>
                  </a:lnTo>
                  <a:lnTo>
                    <a:pt x="8" y="5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87" name="Freeform 94">
              <a:extLst>
                <a:ext uri="{FF2B5EF4-FFF2-40B4-BE49-F238E27FC236}">
                  <a16:creationId xmlns:a16="http://schemas.microsoft.com/office/drawing/2014/main" id="{302E1873-586C-10AD-6A8D-2F7351902387}"/>
                </a:ext>
              </a:extLst>
            </p:cNvPr>
            <p:cNvSpPr>
              <a:spLocks noEditPoints="1"/>
            </p:cNvSpPr>
            <p:nvPr/>
          </p:nvSpPr>
          <p:spPr bwMode="auto">
            <a:xfrm>
              <a:off x="4695825" y="3225868"/>
              <a:ext cx="136525" cy="127000"/>
            </a:xfrm>
            <a:custGeom>
              <a:avLst/>
              <a:gdLst>
                <a:gd name="T0" fmla="*/ 66 w 86"/>
                <a:gd name="T1" fmla="*/ 74 h 80"/>
                <a:gd name="T2" fmla="*/ 70 w 86"/>
                <a:gd name="T3" fmla="*/ 78 h 80"/>
                <a:gd name="T4" fmla="*/ 56 w 86"/>
                <a:gd name="T5" fmla="*/ 70 h 80"/>
                <a:gd name="T6" fmla="*/ 60 w 86"/>
                <a:gd name="T7" fmla="*/ 70 h 80"/>
                <a:gd name="T8" fmla="*/ 14 w 86"/>
                <a:gd name="T9" fmla="*/ 30 h 80"/>
                <a:gd name="T10" fmla="*/ 18 w 86"/>
                <a:gd name="T11" fmla="*/ 30 h 80"/>
                <a:gd name="T12" fmla="*/ 14 w 86"/>
                <a:gd name="T13" fmla="*/ 34 h 80"/>
                <a:gd name="T14" fmla="*/ 14 w 86"/>
                <a:gd name="T15" fmla="*/ 26 h 80"/>
                <a:gd name="T16" fmla="*/ 14 w 86"/>
                <a:gd name="T17" fmla="*/ 34 h 80"/>
                <a:gd name="T18" fmla="*/ 14 w 86"/>
                <a:gd name="T19" fmla="*/ 40 h 80"/>
                <a:gd name="T20" fmla="*/ 14 w 86"/>
                <a:gd name="T21" fmla="*/ 40 h 80"/>
                <a:gd name="T22" fmla="*/ 22 w 86"/>
                <a:gd name="T23" fmla="*/ 38 h 80"/>
                <a:gd name="T24" fmla="*/ 22 w 86"/>
                <a:gd name="T25" fmla="*/ 40 h 80"/>
                <a:gd name="T26" fmla="*/ 26 w 86"/>
                <a:gd name="T27" fmla="*/ 52 h 80"/>
                <a:gd name="T28" fmla="*/ 18 w 86"/>
                <a:gd name="T29" fmla="*/ 44 h 80"/>
                <a:gd name="T30" fmla="*/ 26 w 86"/>
                <a:gd name="T31" fmla="*/ 52 h 80"/>
                <a:gd name="T32" fmla="*/ 44 w 86"/>
                <a:gd name="T33" fmla="*/ 64 h 80"/>
                <a:gd name="T34" fmla="*/ 44 w 86"/>
                <a:gd name="T35" fmla="*/ 64 h 80"/>
                <a:gd name="T36" fmla="*/ 40 w 86"/>
                <a:gd name="T37" fmla="*/ 66 h 80"/>
                <a:gd name="T38" fmla="*/ 52 w 86"/>
                <a:gd name="T39" fmla="*/ 66 h 80"/>
                <a:gd name="T40" fmla="*/ 40 w 86"/>
                <a:gd name="T41" fmla="*/ 66 h 80"/>
                <a:gd name="T42" fmla="*/ 36 w 86"/>
                <a:gd name="T43" fmla="*/ 70 h 80"/>
                <a:gd name="T44" fmla="*/ 52 w 86"/>
                <a:gd name="T45" fmla="*/ 70 h 80"/>
                <a:gd name="T46" fmla="*/ 60 w 86"/>
                <a:gd name="T47" fmla="*/ 74 h 80"/>
                <a:gd name="T48" fmla="*/ 60 w 86"/>
                <a:gd name="T49" fmla="*/ 74 h 80"/>
                <a:gd name="T50" fmla="*/ 52 w 86"/>
                <a:gd name="T51" fmla="*/ 66 h 80"/>
                <a:gd name="T52" fmla="*/ 40 w 86"/>
                <a:gd name="T53" fmla="*/ 60 h 80"/>
                <a:gd name="T54" fmla="*/ 36 w 86"/>
                <a:gd name="T55" fmla="*/ 56 h 80"/>
                <a:gd name="T56" fmla="*/ 26 w 86"/>
                <a:gd name="T57" fmla="*/ 48 h 80"/>
                <a:gd name="T58" fmla="*/ 30 w 86"/>
                <a:gd name="T59" fmla="*/ 44 h 80"/>
                <a:gd name="T60" fmla="*/ 18 w 86"/>
                <a:gd name="T61" fmla="*/ 34 h 80"/>
                <a:gd name="T62" fmla="*/ 14 w 86"/>
                <a:gd name="T63" fmla="*/ 26 h 80"/>
                <a:gd name="T64" fmla="*/ 10 w 86"/>
                <a:gd name="T65" fmla="*/ 30 h 80"/>
                <a:gd name="T66" fmla="*/ 8 w 86"/>
                <a:gd name="T67" fmla="*/ 34 h 80"/>
                <a:gd name="T68" fmla="*/ 0 w 86"/>
                <a:gd name="T69" fmla="*/ 22 h 80"/>
                <a:gd name="T70" fmla="*/ 8 w 86"/>
                <a:gd name="T71" fmla="*/ 22 h 80"/>
                <a:gd name="T72" fmla="*/ 14 w 86"/>
                <a:gd name="T73" fmla="*/ 18 h 80"/>
                <a:gd name="T74" fmla="*/ 22 w 86"/>
                <a:gd name="T75" fmla="*/ 22 h 80"/>
                <a:gd name="T76" fmla="*/ 30 w 86"/>
                <a:gd name="T77" fmla="*/ 14 h 80"/>
                <a:gd name="T78" fmla="*/ 30 w 86"/>
                <a:gd name="T79" fmla="*/ 8 h 80"/>
                <a:gd name="T80" fmla="*/ 36 w 86"/>
                <a:gd name="T81" fmla="*/ 0 h 80"/>
                <a:gd name="T82" fmla="*/ 52 w 86"/>
                <a:gd name="T83" fmla="*/ 8 h 80"/>
                <a:gd name="T84" fmla="*/ 60 w 86"/>
                <a:gd name="T85" fmla="*/ 14 h 80"/>
                <a:gd name="T86" fmla="*/ 74 w 86"/>
                <a:gd name="T87" fmla="*/ 14 h 80"/>
                <a:gd name="T88" fmla="*/ 78 w 86"/>
                <a:gd name="T89" fmla="*/ 22 h 80"/>
                <a:gd name="T90" fmla="*/ 82 w 86"/>
                <a:gd name="T91" fmla="*/ 26 h 80"/>
                <a:gd name="T92" fmla="*/ 74 w 86"/>
                <a:gd name="T93" fmla="*/ 34 h 80"/>
                <a:gd name="T94" fmla="*/ 66 w 86"/>
                <a:gd name="T95" fmla="*/ 30 h 80"/>
                <a:gd name="T96" fmla="*/ 56 w 86"/>
                <a:gd name="T97" fmla="*/ 26 h 80"/>
                <a:gd name="T98" fmla="*/ 40 w 86"/>
                <a:gd name="T99" fmla="*/ 26 h 80"/>
                <a:gd name="T100" fmla="*/ 34 w 86"/>
                <a:gd name="T101" fmla="*/ 26 h 80"/>
                <a:gd name="T102" fmla="*/ 36 w 86"/>
                <a:gd name="T103" fmla="*/ 38 h 80"/>
                <a:gd name="T104" fmla="*/ 40 w 86"/>
                <a:gd name="T105" fmla="*/ 48 h 80"/>
                <a:gd name="T106" fmla="*/ 48 w 86"/>
                <a:gd name="T107" fmla="*/ 60 h 80"/>
                <a:gd name="T108" fmla="*/ 56 w 86"/>
                <a:gd name="T109" fmla="*/ 64 h 80"/>
                <a:gd name="T110" fmla="*/ 60 w 86"/>
                <a:gd name="T111" fmla="*/ 7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80">
                  <a:moveTo>
                    <a:pt x="60" y="70"/>
                  </a:moveTo>
                  <a:lnTo>
                    <a:pt x="62" y="70"/>
                  </a:lnTo>
                  <a:lnTo>
                    <a:pt x="62" y="74"/>
                  </a:lnTo>
                  <a:lnTo>
                    <a:pt x="66" y="74"/>
                  </a:lnTo>
                  <a:lnTo>
                    <a:pt x="66" y="78"/>
                  </a:lnTo>
                  <a:lnTo>
                    <a:pt x="70" y="78"/>
                  </a:lnTo>
                  <a:lnTo>
                    <a:pt x="70" y="80"/>
                  </a:lnTo>
                  <a:lnTo>
                    <a:pt x="70" y="78"/>
                  </a:lnTo>
                  <a:lnTo>
                    <a:pt x="66" y="78"/>
                  </a:lnTo>
                  <a:lnTo>
                    <a:pt x="62" y="74"/>
                  </a:lnTo>
                  <a:lnTo>
                    <a:pt x="60" y="74"/>
                  </a:lnTo>
                  <a:lnTo>
                    <a:pt x="56" y="70"/>
                  </a:lnTo>
                  <a:lnTo>
                    <a:pt x="52" y="70"/>
                  </a:lnTo>
                  <a:lnTo>
                    <a:pt x="52" y="66"/>
                  </a:lnTo>
                  <a:lnTo>
                    <a:pt x="56" y="70"/>
                  </a:lnTo>
                  <a:lnTo>
                    <a:pt x="60" y="70"/>
                  </a:lnTo>
                  <a:lnTo>
                    <a:pt x="60" y="70"/>
                  </a:lnTo>
                  <a:lnTo>
                    <a:pt x="60" y="70"/>
                  </a:lnTo>
                  <a:close/>
                  <a:moveTo>
                    <a:pt x="18" y="30"/>
                  </a:moveTo>
                  <a:lnTo>
                    <a:pt x="14" y="30"/>
                  </a:lnTo>
                  <a:lnTo>
                    <a:pt x="14" y="26"/>
                  </a:lnTo>
                  <a:lnTo>
                    <a:pt x="18" y="26"/>
                  </a:lnTo>
                  <a:lnTo>
                    <a:pt x="18" y="30"/>
                  </a:lnTo>
                  <a:lnTo>
                    <a:pt x="18" y="30"/>
                  </a:lnTo>
                  <a:lnTo>
                    <a:pt x="18" y="30"/>
                  </a:lnTo>
                  <a:close/>
                  <a:moveTo>
                    <a:pt x="14" y="38"/>
                  </a:moveTo>
                  <a:lnTo>
                    <a:pt x="10" y="34"/>
                  </a:lnTo>
                  <a:lnTo>
                    <a:pt x="14" y="34"/>
                  </a:lnTo>
                  <a:lnTo>
                    <a:pt x="14" y="30"/>
                  </a:lnTo>
                  <a:lnTo>
                    <a:pt x="10" y="30"/>
                  </a:lnTo>
                  <a:lnTo>
                    <a:pt x="10" y="26"/>
                  </a:lnTo>
                  <a:lnTo>
                    <a:pt x="14" y="26"/>
                  </a:lnTo>
                  <a:lnTo>
                    <a:pt x="10" y="26"/>
                  </a:lnTo>
                  <a:lnTo>
                    <a:pt x="10" y="30"/>
                  </a:lnTo>
                  <a:lnTo>
                    <a:pt x="14" y="30"/>
                  </a:lnTo>
                  <a:lnTo>
                    <a:pt x="14" y="34"/>
                  </a:lnTo>
                  <a:lnTo>
                    <a:pt x="14" y="38"/>
                  </a:lnTo>
                  <a:lnTo>
                    <a:pt x="14" y="38"/>
                  </a:lnTo>
                  <a:lnTo>
                    <a:pt x="14" y="38"/>
                  </a:lnTo>
                  <a:close/>
                  <a:moveTo>
                    <a:pt x="14" y="40"/>
                  </a:moveTo>
                  <a:lnTo>
                    <a:pt x="14" y="38"/>
                  </a:lnTo>
                  <a:lnTo>
                    <a:pt x="10" y="38"/>
                  </a:lnTo>
                  <a:lnTo>
                    <a:pt x="14" y="38"/>
                  </a:lnTo>
                  <a:lnTo>
                    <a:pt x="14" y="40"/>
                  </a:lnTo>
                  <a:lnTo>
                    <a:pt x="14" y="40"/>
                  </a:lnTo>
                  <a:lnTo>
                    <a:pt x="14" y="40"/>
                  </a:lnTo>
                  <a:close/>
                  <a:moveTo>
                    <a:pt x="18" y="38"/>
                  </a:moveTo>
                  <a:lnTo>
                    <a:pt x="22" y="38"/>
                  </a:lnTo>
                  <a:lnTo>
                    <a:pt x="22" y="40"/>
                  </a:lnTo>
                  <a:lnTo>
                    <a:pt x="26" y="44"/>
                  </a:lnTo>
                  <a:lnTo>
                    <a:pt x="22" y="44"/>
                  </a:lnTo>
                  <a:lnTo>
                    <a:pt x="22" y="40"/>
                  </a:lnTo>
                  <a:lnTo>
                    <a:pt x="18" y="38"/>
                  </a:lnTo>
                  <a:lnTo>
                    <a:pt x="18" y="38"/>
                  </a:lnTo>
                  <a:lnTo>
                    <a:pt x="18" y="38"/>
                  </a:lnTo>
                  <a:close/>
                  <a:moveTo>
                    <a:pt x="26" y="52"/>
                  </a:moveTo>
                  <a:lnTo>
                    <a:pt x="22" y="52"/>
                  </a:lnTo>
                  <a:lnTo>
                    <a:pt x="22" y="48"/>
                  </a:lnTo>
                  <a:lnTo>
                    <a:pt x="18" y="48"/>
                  </a:lnTo>
                  <a:lnTo>
                    <a:pt x="18" y="44"/>
                  </a:lnTo>
                  <a:lnTo>
                    <a:pt x="22" y="48"/>
                  </a:lnTo>
                  <a:lnTo>
                    <a:pt x="22" y="52"/>
                  </a:lnTo>
                  <a:lnTo>
                    <a:pt x="26" y="52"/>
                  </a:lnTo>
                  <a:lnTo>
                    <a:pt x="26" y="52"/>
                  </a:lnTo>
                  <a:lnTo>
                    <a:pt x="26" y="52"/>
                  </a:lnTo>
                  <a:close/>
                  <a:moveTo>
                    <a:pt x="44" y="64"/>
                  </a:moveTo>
                  <a:lnTo>
                    <a:pt x="40" y="64"/>
                  </a:lnTo>
                  <a:lnTo>
                    <a:pt x="44" y="64"/>
                  </a:lnTo>
                  <a:lnTo>
                    <a:pt x="48" y="64"/>
                  </a:lnTo>
                  <a:lnTo>
                    <a:pt x="44" y="64"/>
                  </a:lnTo>
                  <a:lnTo>
                    <a:pt x="44" y="64"/>
                  </a:lnTo>
                  <a:lnTo>
                    <a:pt x="44" y="64"/>
                  </a:lnTo>
                  <a:close/>
                  <a:moveTo>
                    <a:pt x="52" y="66"/>
                  </a:moveTo>
                  <a:lnTo>
                    <a:pt x="48" y="66"/>
                  </a:lnTo>
                  <a:lnTo>
                    <a:pt x="44" y="66"/>
                  </a:lnTo>
                  <a:lnTo>
                    <a:pt x="40" y="66"/>
                  </a:lnTo>
                  <a:lnTo>
                    <a:pt x="44" y="66"/>
                  </a:lnTo>
                  <a:lnTo>
                    <a:pt x="48" y="66"/>
                  </a:lnTo>
                  <a:lnTo>
                    <a:pt x="52" y="66"/>
                  </a:lnTo>
                  <a:lnTo>
                    <a:pt x="52" y="66"/>
                  </a:lnTo>
                  <a:lnTo>
                    <a:pt x="52" y="66"/>
                  </a:lnTo>
                  <a:close/>
                  <a:moveTo>
                    <a:pt x="36" y="70"/>
                  </a:moveTo>
                  <a:lnTo>
                    <a:pt x="36" y="66"/>
                  </a:lnTo>
                  <a:lnTo>
                    <a:pt x="40" y="66"/>
                  </a:lnTo>
                  <a:lnTo>
                    <a:pt x="40" y="70"/>
                  </a:lnTo>
                  <a:lnTo>
                    <a:pt x="36" y="70"/>
                  </a:lnTo>
                  <a:lnTo>
                    <a:pt x="36" y="70"/>
                  </a:lnTo>
                  <a:lnTo>
                    <a:pt x="36" y="70"/>
                  </a:lnTo>
                  <a:close/>
                  <a:moveTo>
                    <a:pt x="48" y="70"/>
                  </a:moveTo>
                  <a:lnTo>
                    <a:pt x="44" y="70"/>
                  </a:lnTo>
                  <a:lnTo>
                    <a:pt x="48" y="70"/>
                  </a:lnTo>
                  <a:lnTo>
                    <a:pt x="52" y="70"/>
                  </a:lnTo>
                  <a:lnTo>
                    <a:pt x="48" y="70"/>
                  </a:lnTo>
                  <a:lnTo>
                    <a:pt x="48" y="70"/>
                  </a:lnTo>
                  <a:lnTo>
                    <a:pt x="48" y="70"/>
                  </a:lnTo>
                  <a:close/>
                  <a:moveTo>
                    <a:pt x="60" y="74"/>
                  </a:moveTo>
                  <a:lnTo>
                    <a:pt x="56" y="74"/>
                  </a:lnTo>
                  <a:lnTo>
                    <a:pt x="60" y="74"/>
                  </a:lnTo>
                  <a:lnTo>
                    <a:pt x="60" y="74"/>
                  </a:lnTo>
                  <a:lnTo>
                    <a:pt x="60" y="74"/>
                  </a:lnTo>
                  <a:close/>
                  <a:moveTo>
                    <a:pt x="60" y="70"/>
                  </a:moveTo>
                  <a:lnTo>
                    <a:pt x="56" y="70"/>
                  </a:lnTo>
                  <a:lnTo>
                    <a:pt x="56" y="66"/>
                  </a:lnTo>
                  <a:lnTo>
                    <a:pt x="52" y="66"/>
                  </a:lnTo>
                  <a:lnTo>
                    <a:pt x="52" y="64"/>
                  </a:lnTo>
                  <a:lnTo>
                    <a:pt x="48" y="64"/>
                  </a:lnTo>
                  <a:lnTo>
                    <a:pt x="44" y="60"/>
                  </a:lnTo>
                  <a:lnTo>
                    <a:pt x="40" y="60"/>
                  </a:lnTo>
                  <a:lnTo>
                    <a:pt x="36" y="60"/>
                  </a:lnTo>
                  <a:lnTo>
                    <a:pt x="34" y="60"/>
                  </a:lnTo>
                  <a:lnTo>
                    <a:pt x="34" y="56"/>
                  </a:lnTo>
                  <a:lnTo>
                    <a:pt x="36" y="56"/>
                  </a:lnTo>
                  <a:lnTo>
                    <a:pt x="34" y="56"/>
                  </a:lnTo>
                  <a:lnTo>
                    <a:pt x="30" y="52"/>
                  </a:lnTo>
                  <a:lnTo>
                    <a:pt x="26" y="52"/>
                  </a:lnTo>
                  <a:lnTo>
                    <a:pt x="26" y="48"/>
                  </a:lnTo>
                  <a:lnTo>
                    <a:pt x="26" y="44"/>
                  </a:lnTo>
                  <a:lnTo>
                    <a:pt x="22" y="44"/>
                  </a:lnTo>
                  <a:lnTo>
                    <a:pt x="26" y="44"/>
                  </a:lnTo>
                  <a:lnTo>
                    <a:pt x="30" y="44"/>
                  </a:lnTo>
                  <a:lnTo>
                    <a:pt x="26" y="40"/>
                  </a:lnTo>
                  <a:lnTo>
                    <a:pt x="22" y="40"/>
                  </a:lnTo>
                  <a:lnTo>
                    <a:pt x="22" y="38"/>
                  </a:lnTo>
                  <a:lnTo>
                    <a:pt x="18" y="34"/>
                  </a:lnTo>
                  <a:lnTo>
                    <a:pt x="22" y="34"/>
                  </a:lnTo>
                  <a:lnTo>
                    <a:pt x="22" y="30"/>
                  </a:lnTo>
                  <a:lnTo>
                    <a:pt x="18" y="26"/>
                  </a:lnTo>
                  <a:lnTo>
                    <a:pt x="14" y="26"/>
                  </a:lnTo>
                  <a:lnTo>
                    <a:pt x="14" y="22"/>
                  </a:lnTo>
                  <a:lnTo>
                    <a:pt x="10" y="22"/>
                  </a:lnTo>
                  <a:lnTo>
                    <a:pt x="10" y="26"/>
                  </a:lnTo>
                  <a:lnTo>
                    <a:pt x="10" y="30"/>
                  </a:lnTo>
                  <a:lnTo>
                    <a:pt x="8" y="30"/>
                  </a:lnTo>
                  <a:lnTo>
                    <a:pt x="8" y="34"/>
                  </a:lnTo>
                  <a:lnTo>
                    <a:pt x="4" y="34"/>
                  </a:lnTo>
                  <a:lnTo>
                    <a:pt x="8" y="34"/>
                  </a:lnTo>
                  <a:lnTo>
                    <a:pt x="4" y="30"/>
                  </a:lnTo>
                  <a:lnTo>
                    <a:pt x="4" y="26"/>
                  </a:lnTo>
                  <a:lnTo>
                    <a:pt x="4" y="22"/>
                  </a:lnTo>
                  <a:lnTo>
                    <a:pt x="0" y="22"/>
                  </a:lnTo>
                  <a:lnTo>
                    <a:pt x="0" y="18"/>
                  </a:lnTo>
                  <a:lnTo>
                    <a:pt x="4" y="18"/>
                  </a:lnTo>
                  <a:lnTo>
                    <a:pt x="4" y="22"/>
                  </a:lnTo>
                  <a:lnTo>
                    <a:pt x="8" y="22"/>
                  </a:lnTo>
                  <a:lnTo>
                    <a:pt x="10" y="22"/>
                  </a:lnTo>
                  <a:lnTo>
                    <a:pt x="14" y="18"/>
                  </a:lnTo>
                  <a:lnTo>
                    <a:pt x="14" y="14"/>
                  </a:lnTo>
                  <a:lnTo>
                    <a:pt x="14" y="18"/>
                  </a:lnTo>
                  <a:lnTo>
                    <a:pt x="18" y="18"/>
                  </a:lnTo>
                  <a:lnTo>
                    <a:pt x="18" y="22"/>
                  </a:lnTo>
                  <a:lnTo>
                    <a:pt x="22" y="18"/>
                  </a:lnTo>
                  <a:lnTo>
                    <a:pt x="22" y="22"/>
                  </a:lnTo>
                  <a:lnTo>
                    <a:pt x="26" y="22"/>
                  </a:lnTo>
                  <a:lnTo>
                    <a:pt x="26" y="18"/>
                  </a:lnTo>
                  <a:lnTo>
                    <a:pt x="26" y="14"/>
                  </a:lnTo>
                  <a:lnTo>
                    <a:pt x="30" y="14"/>
                  </a:lnTo>
                  <a:lnTo>
                    <a:pt x="34" y="14"/>
                  </a:lnTo>
                  <a:lnTo>
                    <a:pt x="34" y="12"/>
                  </a:lnTo>
                  <a:lnTo>
                    <a:pt x="34" y="8"/>
                  </a:lnTo>
                  <a:lnTo>
                    <a:pt x="30" y="8"/>
                  </a:lnTo>
                  <a:lnTo>
                    <a:pt x="30" y="4"/>
                  </a:lnTo>
                  <a:lnTo>
                    <a:pt x="34" y="4"/>
                  </a:lnTo>
                  <a:lnTo>
                    <a:pt x="36" y="4"/>
                  </a:lnTo>
                  <a:lnTo>
                    <a:pt x="36" y="0"/>
                  </a:lnTo>
                  <a:lnTo>
                    <a:pt x="40" y="0"/>
                  </a:lnTo>
                  <a:lnTo>
                    <a:pt x="44" y="0"/>
                  </a:lnTo>
                  <a:lnTo>
                    <a:pt x="48" y="4"/>
                  </a:lnTo>
                  <a:lnTo>
                    <a:pt x="52" y="8"/>
                  </a:lnTo>
                  <a:lnTo>
                    <a:pt x="52" y="12"/>
                  </a:lnTo>
                  <a:lnTo>
                    <a:pt x="56" y="12"/>
                  </a:lnTo>
                  <a:lnTo>
                    <a:pt x="60" y="12"/>
                  </a:lnTo>
                  <a:lnTo>
                    <a:pt x="60" y="14"/>
                  </a:lnTo>
                  <a:lnTo>
                    <a:pt x="62" y="14"/>
                  </a:lnTo>
                  <a:lnTo>
                    <a:pt x="66" y="14"/>
                  </a:lnTo>
                  <a:lnTo>
                    <a:pt x="70" y="14"/>
                  </a:lnTo>
                  <a:lnTo>
                    <a:pt x="74" y="14"/>
                  </a:lnTo>
                  <a:lnTo>
                    <a:pt x="74" y="12"/>
                  </a:lnTo>
                  <a:lnTo>
                    <a:pt x="78" y="14"/>
                  </a:lnTo>
                  <a:lnTo>
                    <a:pt x="78" y="18"/>
                  </a:lnTo>
                  <a:lnTo>
                    <a:pt x="78" y="22"/>
                  </a:lnTo>
                  <a:lnTo>
                    <a:pt x="82" y="22"/>
                  </a:lnTo>
                  <a:lnTo>
                    <a:pt x="82" y="26"/>
                  </a:lnTo>
                  <a:lnTo>
                    <a:pt x="86" y="26"/>
                  </a:lnTo>
                  <a:lnTo>
                    <a:pt x="82" y="26"/>
                  </a:lnTo>
                  <a:lnTo>
                    <a:pt x="82" y="30"/>
                  </a:lnTo>
                  <a:lnTo>
                    <a:pt x="78" y="30"/>
                  </a:lnTo>
                  <a:lnTo>
                    <a:pt x="78" y="34"/>
                  </a:lnTo>
                  <a:lnTo>
                    <a:pt x="74" y="34"/>
                  </a:lnTo>
                  <a:lnTo>
                    <a:pt x="74" y="30"/>
                  </a:lnTo>
                  <a:lnTo>
                    <a:pt x="70" y="26"/>
                  </a:lnTo>
                  <a:lnTo>
                    <a:pt x="66" y="26"/>
                  </a:lnTo>
                  <a:lnTo>
                    <a:pt x="66" y="30"/>
                  </a:lnTo>
                  <a:lnTo>
                    <a:pt x="62" y="30"/>
                  </a:lnTo>
                  <a:lnTo>
                    <a:pt x="60" y="30"/>
                  </a:lnTo>
                  <a:lnTo>
                    <a:pt x="60" y="26"/>
                  </a:lnTo>
                  <a:lnTo>
                    <a:pt x="56" y="26"/>
                  </a:lnTo>
                  <a:lnTo>
                    <a:pt x="52" y="26"/>
                  </a:lnTo>
                  <a:lnTo>
                    <a:pt x="48" y="26"/>
                  </a:lnTo>
                  <a:lnTo>
                    <a:pt x="44" y="26"/>
                  </a:lnTo>
                  <a:lnTo>
                    <a:pt x="40" y="26"/>
                  </a:lnTo>
                  <a:lnTo>
                    <a:pt x="40" y="30"/>
                  </a:lnTo>
                  <a:lnTo>
                    <a:pt x="36" y="30"/>
                  </a:lnTo>
                  <a:lnTo>
                    <a:pt x="36" y="26"/>
                  </a:lnTo>
                  <a:lnTo>
                    <a:pt x="34" y="26"/>
                  </a:lnTo>
                  <a:lnTo>
                    <a:pt x="34" y="30"/>
                  </a:lnTo>
                  <a:lnTo>
                    <a:pt x="34" y="34"/>
                  </a:lnTo>
                  <a:lnTo>
                    <a:pt x="34" y="38"/>
                  </a:lnTo>
                  <a:lnTo>
                    <a:pt x="36" y="38"/>
                  </a:lnTo>
                  <a:lnTo>
                    <a:pt x="36" y="40"/>
                  </a:lnTo>
                  <a:lnTo>
                    <a:pt x="36" y="44"/>
                  </a:lnTo>
                  <a:lnTo>
                    <a:pt x="40" y="44"/>
                  </a:lnTo>
                  <a:lnTo>
                    <a:pt x="40" y="48"/>
                  </a:lnTo>
                  <a:lnTo>
                    <a:pt x="44" y="48"/>
                  </a:lnTo>
                  <a:lnTo>
                    <a:pt x="44" y="52"/>
                  </a:lnTo>
                  <a:lnTo>
                    <a:pt x="48" y="56"/>
                  </a:lnTo>
                  <a:lnTo>
                    <a:pt x="48" y="60"/>
                  </a:lnTo>
                  <a:lnTo>
                    <a:pt x="52" y="60"/>
                  </a:lnTo>
                  <a:lnTo>
                    <a:pt x="56" y="60"/>
                  </a:lnTo>
                  <a:lnTo>
                    <a:pt x="52" y="64"/>
                  </a:lnTo>
                  <a:lnTo>
                    <a:pt x="56" y="64"/>
                  </a:lnTo>
                  <a:lnTo>
                    <a:pt x="56" y="66"/>
                  </a:lnTo>
                  <a:lnTo>
                    <a:pt x="60" y="66"/>
                  </a:lnTo>
                  <a:lnTo>
                    <a:pt x="60" y="70"/>
                  </a:lnTo>
                  <a:lnTo>
                    <a:pt x="60" y="70"/>
                  </a:lnTo>
                  <a:lnTo>
                    <a:pt x="60" y="7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88" name="Freeform 95">
              <a:extLst>
                <a:ext uri="{FF2B5EF4-FFF2-40B4-BE49-F238E27FC236}">
                  <a16:creationId xmlns:a16="http://schemas.microsoft.com/office/drawing/2014/main" id="{629D230C-D1AC-60E0-6F09-E149F8089BF0}"/>
                </a:ext>
              </a:extLst>
            </p:cNvPr>
            <p:cNvSpPr>
              <a:spLocks/>
            </p:cNvSpPr>
            <p:nvPr/>
          </p:nvSpPr>
          <p:spPr bwMode="auto">
            <a:xfrm>
              <a:off x="4664075" y="3076643"/>
              <a:ext cx="155575" cy="82550"/>
            </a:xfrm>
            <a:custGeom>
              <a:avLst/>
              <a:gdLst>
                <a:gd name="T0" fmla="*/ 84 w 98"/>
                <a:gd name="T1" fmla="*/ 42 h 52"/>
                <a:gd name="T2" fmla="*/ 80 w 98"/>
                <a:gd name="T3" fmla="*/ 46 h 52"/>
                <a:gd name="T4" fmla="*/ 72 w 98"/>
                <a:gd name="T5" fmla="*/ 46 h 52"/>
                <a:gd name="T6" fmla="*/ 68 w 98"/>
                <a:gd name="T7" fmla="*/ 50 h 52"/>
                <a:gd name="T8" fmla="*/ 68 w 98"/>
                <a:gd name="T9" fmla="*/ 50 h 52"/>
                <a:gd name="T10" fmla="*/ 60 w 98"/>
                <a:gd name="T11" fmla="*/ 46 h 52"/>
                <a:gd name="T12" fmla="*/ 58 w 98"/>
                <a:gd name="T13" fmla="*/ 50 h 52"/>
                <a:gd name="T14" fmla="*/ 54 w 98"/>
                <a:gd name="T15" fmla="*/ 46 h 52"/>
                <a:gd name="T16" fmla="*/ 50 w 98"/>
                <a:gd name="T17" fmla="*/ 46 h 52"/>
                <a:gd name="T18" fmla="*/ 46 w 98"/>
                <a:gd name="T19" fmla="*/ 42 h 52"/>
                <a:gd name="T20" fmla="*/ 42 w 98"/>
                <a:gd name="T21" fmla="*/ 42 h 52"/>
                <a:gd name="T22" fmla="*/ 38 w 98"/>
                <a:gd name="T23" fmla="*/ 46 h 52"/>
                <a:gd name="T24" fmla="*/ 38 w 98"/>
                <a:gd name="T25" fmla="*/ 52 h 52"/>
                <a:gd name="T26" fmla="*/ 34 w 98"/>
                <a:gd name="T27" fmla="*/ 52 h 52"/>
                <a:gd name="T28" fmla="*/ 26 w 98"/>
                <a:gd name="T29" fmla="*/ 50 h 52"/>
                <a:gd name="T30" fmla="*/ 24 w 98"/>
                <a:gd name="T31" fmla="*/ 46 h 52"/>
                <a:gd name="T32" fmla="*/ 24 w 98"/>
                <a:gd name="T33" fmla="*/ 46 h 52"/>
                <a:gd name="T34" fmla="*/ 20 w 98"/>
                <a:gd name="T35" fmla="*/ 42 h 52"/>
                <a:gd name="T36" fmla="*/ 12 w 98"/>
                <a:gd name="T37" fmla="*/ 38 h 52"/>
                <a:gd name="T38" fmla="*/ 8 w 98"/>
                <a:gd name="T39" fmla="*/ 30 h 52"/>
                <a:gd name="T40" fmla="*/ 4 w 98"/>
                <a:gd name="T41" fmla="*/ 26 h 52"/>
                <a:gd name="T42" fmla="*/ 4 w 98"/>
                <a:gd name="T43" fmla="*/ 22 h 52"/>
                <a:gd name="T44" fmla="*/ 0 w 98"/>
                <a:gd name="T45" fmla="*/ 18 h 52"/>
                <a:gd name="T46" fmla="*/ 4 w 98"/>
                <a:gd name="T47" fmla="*/ 18 h 52"/>
                <a:gd name="T48" fmla="*/ 8 w 98"/>
                <a:gd name="T49" fmla="*/ 12 h 52"/>
                <a:gd name="T50" fmla="*/ 12 w 98"/>
                <a:gd name="T51" fmla="*/ 12 h 52"/>
                <a:gd name="T52" fmla="*/ 12 w 98"/>
                <a:gd name="T53" fmla="*/ 12 h 52"/>
                <a:gd name="T54" fmla="*/ 16 w 98"/>
                <a:gd name="T55" fmla="*/ 12 h 52"/>
                <a:gd name="T56" fmla="*/ 20 w 98"/>
                <a:gd name="T57" fmla="*/ 8 h 52"/>
                <a:gd name="T58" fmla="*/ 24 w 98"/>
                <a:gd name="T59" fmla="*/ 8 h 52"/>
                <a:gd name="T60" fmla="*/ 26 w 98"/>
                <a:gd name="T61" fmla="*/ 4 h 52"/>
                <a:gd name="T62" fmla="*/ 30 w 98"/>
                <a:gd name="T63" fmla="*/ 0 h 52"/>
                <a:gd name="T64" fmla="*/ 34 w 98"/>
                <a:gd name="T65" fmla="*/ 0 h 52"/>
                <a:gd name="T66" fmla="*/ 38 w 98"/>
                <a:gd name="T67" fmla="*/ 4 h 52"/>
                <a:gd name="T68" fmla="*/ 38 w 98"/>
                <a:gd name="T69" fmla="*/ 4 h 52"/>
                <a:gd name="T70" fmla="*/ 46 w 98"/>
                <a:gd name="T71" fmla="*/ 0 h 52"/>
                <a:gd name="T72" fmla="*/ 46 w 98"/>
                <a:gd name="T73" fmla="*/ 4 h 52"/>
                <a:gd name="T74" fmla="*/ 50 w 98"/>
                <a:gd name="T75" fmla="*/ 4 h 52"/>
                <a:gd name="T76" fmla="*/ 58 w 98"/>
                <a:gd name="T77" fmla="*/ 8 h 52"/>
                <a:gd name="T78" fmla="*/ 60 w 98"/>
                <a:gd name="T79" fmla="*/ 8 h 52"/>
                <a:gd name="T80" fmla="*/ 60 w 98"/>
                <a:gd name="T81" fmla="*/ 12 h 52"/>
                <a:gd name="T82" fmla="*/ 60 w 98"/>
                <a:gd name="T83" fmla="*/ 16 h 52"/>
                <a:gd name="T84" fmla="*/ 64 w 98"/>
                <a:gd name="T85" fmla="*/ 18 h 52"/>
                <a:gd name="T86" fmla="*/ 68 w 98"/>
                <a:gd name="T87" fmla="*/ 18 h 52"/>
                <a:gd name="T88" fmla="*/ 72 w 98"/>
                <a:gd name="T89" fmla="*/ 18 h 52"/>
                <a:gd name="T90" fmla="*/ 68 w 98"/>
                <a:gd name="T91" fmla="*/ 12 h 52"/>
                <a:gd name="T92" fmla="*/ 72 w 98"/>
                <a:gd name="T93" fmla="*/ 16 h 52"/>
                <a:gd name="T94" fmla="*/ 80 w 98"/>
                <a:gd name="T95" fmla="*/ 16 h 52"/>
                <a:gd name="T96" fmla="*/ 80 w 98"/>
                <a:gd name="T97" fmla="*/ 16 h 52"/>
                <a:gd name="T98" fmla="*/ 80 w 98"/>
                <a:gd name="T99" fmla="*/ 18 h 52"/>
                <a:gd name="T100" fmla="*/ 88 w 98"/>
                <a:gd name="T101" fmla="*/ 18 h 52"/>
                <a:gd name="T102" fmla="*/ 94 w 98"/>
                <a:gd name="T103" fmla="*/ 22 h 52"/>
                <a:gd name="T104" fmla="*/ 94 w 98"/>
                <a:gd name="T105" fmla="*/ 30 h 52"/>
                <a:gd name="T106" fmla="*/ 94 w 98"/>
                <a:gd name="T107" fmla="*/ 30 h 52"/>
                <a:gd name="T108" fmla="*/ 88 w 98"/>
                <a:gd name="T109" fmla="*/ 38 h 52"/>
                <a:gd name="T110" fmla="*/ 88 w 98"/>
                <a:gd name="T111"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 h="52">
                  <a:moveTo>
                    <a:pt x="88" y="38"/>
                  </a:moveTo>
                  <a:lnTo>
                    <a:pt x="88" y="42"/>
                  </a:lnTo>
                  <a:lnTo>
                    <a:pt x="88" y="42"/>
                  </a:lnTo>
                  <a:lnTo>
                    <a:pt x="88" y="42"/>
                  </a:lnTo>
                  <a:lnTo>
                    <a:pt x="84" y="42"/>
                  </a:lnTo>
                  <a:lnTo>
                    <a:pt x="84" y="46"/>
                  </a:lnTo>
                  <a:lnTo>
                    <a:pt x="80" y="46"/>
                  </a:lnTo>
                  <a:lnTo>
                    <a:pt x="80" y="46"/>
                  </a:lnTo>
                  <a:lnTo>
                    <a:pt x="80" y="46"/>
                  </a:lnTo>
                  <a:lnTo>
                    <a:pt x="80" y="46"/>
                  </a:lnTo>
                  <a:lnTo>
                    <a:pt x="76" y="46"/>
                  </a:lnTo>
                  <a:lnTo>
                    <a:pt x="76" y="46"/>
                  </a:lnTo>
                  <a:lnTo>
                    <a:pt x="76" y="46"/>
                  </a:lnTo>
                  <a:lnTo>
                    <a:pt x="76" y="46"/>
                  </a:lnTo>
                  <a:lnTo>
                    <a:pt x="72" y="46"/>
                  </a:lnTo>
                  <a:lnTo>
                    <a:pt x="72" y="46"/>
                  </a:lnTo>
                  <a:lnTo>
                    <a:pt x="72" y="46"/>
                  </a:lnTo>
                  <a:lnTo>
                    <a:pt x="72" y="50"/>
                  </a:lnTo>
                  <a:lnTo>
                    <a:pt x="72" y="50"/>
                  </a:lnTo>
                  <a:lnTo>
                    <a:pt x="68" y="50"/>
                  </a:lnTo>
                  <a:lnTo>
                    <a:pt x="68" y="50"/>
                  </a:lnTo>
                  <a:lnTo>
                    <a:pt x="68" y="50"/>
                  </a:lnTo>
                  <a:lnTo>
                    <a:pt x="68" y="50"/>
                  </a:lnTo>
                  <a:lnTo>
                    <a:pt x="68" y="50"/>
                  </a:lnTo>
                  <a:lnTo>
                    <a:pt x="68" y="50"/>
                  </a:lnTo>
                  <a:lnTo>
                    <a:pt x="68" y="50"/>
                  </a:lnTo>
                  <a:lnTo>
                    <a:pt x="64" y="50"/>
                  </a:lnTo>
                  <a:lnTo>
                    <a:pt x="64" y="46"/>
                  </a:lnTo>
                  <a:lnTo>
                    <a:pt x="64" y="46"/>
                  </a:lnTo>
                  <a:lnTo>
                    <a:pt x="60" y="46"/>
                  </a:lnTo>
                  <a:lnTo>
                    <a:pt x="60" y="46"/>
                  </a:lnTo>
                  <a:lnTo>
                    <a:pt x="60" y="50"/>
                  </a:lnTo>
                  <a:lnTo>
                    <a:pt x="60" y="50"/>
                  </a:lnTo>
                  <a:lnTo>
                    <a:pt x="60" y="50"/>
                  </a:lnTo>
                  <a:lnTo>
                    <a:pt x="58" y="50"/>
                  </a:lnTo>
                  <a:lnTo>
                    <a:pt x="58" y="50"/>
                  </a:lnTo>
                  <a:lnTo>
                    <a:pt x="58" y="50"/>
                  </a:lnTo>
                  <a:lnTo>
                    <a:pt x="58" y="50"/>
                  </a:lnTo>
                  <a:lnTo>
                    <a:pt x="58" y="46"/>
                  </a:lnTo>
                  <a:lnTo>
                    <a:pt x="54" y="46"/>
                  </a:lnTo>
                  <a:lnTo>
                    <a:pt x="54" y="46"/>
                  </a:lnTo>
                  <a:lnTo>
                    <a:pt x="54" y="46"/>
                  </a:lnTo>
                  <a:lnTo>
                    <a:pt x="50" y="46"/>
                  </a:lnTo>
                  <a:lnTo>
                    <a:pt x="50" y="46"/>
                  </a:lnTo>
                  <a:lnTo>
                    <a:pt x="50" y="46"/>
                  </a:lnTo>
                  <a:lnTo>
                    <a:pt x="50" y="46"/>
                  </a:lnTo>
                  <a:lnTo>
                    <a:pt x="50" y="46"/>
                  </a:lnTo>
                  <a:lnTo>
                    <a:pt x="46" y="42"/>
                  </a:lnTo>
                  <a:lnTo>
                    <a:pt x="46" y="42"/>
                  </a:lnTo>
                  <a:lnTo>
                    <a:pt x="46" y="42"/>
                  </a:lnTo>
                  <a:lnTo>
                    <a:pt x="46" y="42"/>
                  </a:lnTo>
                  <a:lnTo>
                    <a:pt x="42" y="42"/>
                  </a:lnTo>
                  <a:lnTo>
                    <a:pt x="42" y="42"/>
                  </a:lnTo>
                  <a:lnTo>
                    <a:pt x="42" y="42"/>
                  </a:lnTo>
                  <a:lnTo>
                    <a:pt x="42" y="42"/>
                  </a:lnTo>
                  <a:lnTo>
                    <a:pt x="42" y="46"/>
                  </a:lnTo>
                  <a:lnTo>
                    <a:pt x="42" y="46"/>
                  </a:lnTo>
                  <a:lnTo>
                    <a:pt x="38" y="46"/>
                  </a:lnTo>
                  <a:lnTo>
                    <a:pt x="38" y="46"/>
                  </a:lnTo>
                  <a:lnTo>
                    <a:pt x="38" y="46"/>
                  </a:lnTo>
                  <a:lnTo>
                    <a:pt x="38" y="50"/>
                  </a:lnTo>
                  <a:lnTo>
                    <a:pt x="38" y="50"/>
                  </a:lnTo>
                  <a:lnTo>
                    <a:pt x="38" y="50"/>
                  </a:lnTo>
                  <a:lnTo>
                    <a:pt x="38" y="52"/>
                  </a:lnTo>
                  <a:lnTo>
                    <a:pt x="38" y="52"/>
                  </a:lnTo>
                  <a:lnTo>
                    <a:pt x="38" y="50"/>
                  </a:lnTo>
                  <a:lnTo>
                    <a:pt x="34" y="50"/>
                  </a:lnTo>
                  <a:lnTo>
                    <a:pt x="34" y="50"/>
                  </a:lnTo>
                  <a:lnTo>
                    <a:pt x="34" y="50"/>
                  </a:lnTo>
                  <a:lnTo>
                    <a:pt x="34" y="52"/>
                  </a:lnTo>
                  <a:lnTo>
                    <a:pt x="30" y="52"/>
                  </a:lnTo>
                  <a:lnTo>
                    <a:pt x="30" y="52"/>
                  </a:lnTo>
                  <a:lnTo>
                    <a:pt x="26" y="50"/>
                  </a:lnTo>
                  <a:lnTo>
                    <a:pt x="26" y="50"/>
                  </a:lnTo>
                  <a:lnTo>
                    <a:pt x="26" y="50"/>
                  </a:lnTo>
                  <a:lnTo>
                    <a:pt x="26" y="50"/>
                  </a:lnTo>
                  <a:lnTo>
                    <a:pt x="24" y="50"/>
                  </a:lnTo>
                  <a:lnTo>
                    <a:pt x="24" y="46"/>
                  </a:lnTo>
                  <a:lnTo>
                    <a:pt x="24" y="46"/>
                  </a:lnTo>
                  <a:lnTo>
                    <a:pt x="24" y="46"/>
                  </a:lnTo>
                  <a:lnTo>
                    <a:pt x="24" y="46"/>
                  </a:lnTo>
                  <a:lnTo>
                    <a:pt x="24" y="46"/>
                  </a:lnTo>
                  <a:lnTo>
                    <a:pt x="24" y="46"/>
                  </a:lnTo>
                  <a:lnTo>
                    <a:pt x="24" y="46"/>
                  </a:lnTo>
                  <a:lnTo>
                    <a:pt x="24" y="46"/>
                  </a:lnTo>
                  <a:lnTo>
                    <a:pt x="24" y="46"/>
                  </a:lnTo>
                  <a:lnTo>
                    <a:pt x="24" y="46"/>
                  </a:lnTo>
                  <a:lnTo>
                    <a:pt x="24" y="46"/>
                  </a:lnTo>
                  <a:lnTo>
                    <a:pt x="20" y="42"/>
                  </a:lnTo>
                  <a:lnTo>
                    <a:pt x="20" y="42"/>
                  </a:lnTo>
                  <a:lnTo>
                    <a:pt x="20" y="42"/>
                  </a:lnTo>
                  <a:lnTo>
                    <a:pt x="20" y="42"/>
                  </a:lnTo>
                  <a:lnTo>
                    <a:pt x="20" y="42"/>
                  </a:lnTo>
                  <a:lnTo>
                    <a:pt x="16" y="38"/>
                  </a:lnTo>
                  <a:lnTo>
                    <a:pt x="12" y="38"/>
                  </a:lnTo>
                  <a:lnTo>
                    <a:pt x="12" y="34"/>
                  </a:lnTo>
                  <a:lnTo>
                    <a:pt x="12" y="34"/>
                  </a:lnTo>
                  <a:lnTo>
                    <a:pt x="12" y="34"/>
                  </a:lnTo>
                  <a:lnTo>
                    <a:pt x="8" y="34"/>
                  </a:lnTo>
                  <a:lnTo>
                    <a:pt x="8" y="30"/>
                  </a:lnTo>
                  <a:lnTo>
                    <a:pt x="8" y="30"/>
                  </a:lnTo>
                  <a:lnTo>
                    <a:pt x="8" y="30"/>
                  </a:lnTo>
                  <a:lnTo>
                    <a:pt x="4" y="30"/>
                  </a:lnTo>
                  <a:lnTo>
                    <a:pt x="4" y="26"/>
                  </a:lnTo>
                  <a:lnTo>
                    <a:pt x="4" y="26"/>
                  </a:lnTo>
                  <a:lnTo>
                    <a:pt x="4" y="26"/>
                  </a:lnTo>
                  <a:lnTo>
                    <a:pt x="8" y="22"/>
                  </a:lnTo>
                  <a:lnTo>
                    <a:pt x="4" y="22"/>
                  </a:lnTo>
                  <a:lnTo>
                    <a:pt x="4" y="22"/>
                  </a:lnTo>
                  <a:lnTo>
                    <a:pt x="4" y="22"/>
                  </a:lnTo>
                  <a:lnTo>
                    <a:pt x="4" y="18"/>
                  </a:lnTo>
                  <a:lnTo>
                    <a:pt x="4" y="18"/>
                  </a:lnTo>
                  <a:lnTo>
                    <a:pt x="0" y="18"/>
                  </a:lnTo>
                  <a:lnTo>
                    <a:pt x="0" y="18"/>
                  </a:lnTo>
                  <a:lnTo>
                    <a:pt x="0" y="18"/>
                  </a:lnTo>
                  <a:lnTo>
                    <a:pt x="0" y="16"/>
                  </a:lnTo>
                  <a:lnTo>
                    <a:pt x="0" y="16"/>
                  </a:lnTo>
                  <a:lnTo>
                    <a:pt x="0" y="16"/>
                  </a:lnTo>
                  <a:lnTo>
                    <a:pt x="4" y="18"/>
                  </a:lnTo>
                  <a:lnTo>
                    <a:pt x="4" y="18"/>
                  </a:lnTo>
                  <a:lnTo>
                    <a:pt x="4" y="16"/>
                  </a:lnTo>
                  <a:lnTo>
                    <a:pt x="4" y="16"/>
                  </a:lnTo>
                  <a:lnTo>
                    <a:pt x="4" y="16"/>
                  </a:lnTo>
                  <a:lnTo>
                    <a:pt x="4" y="16"/>
                  </a:lnTo>
                  <a:lnTo>
                    <a:pt x="8" y="12"/>
                  </a:lnTo>
                  <a:lnTo>
                    <a:pt x="8" y="12"/>
                  </a:lnTo>
                  <a:lnTo>
                    <a:pt x="8" y="12"/>
                  </a:lnTo>
                  <a:lnTo>
                    <a:pt x="8" y="12"/>
                  </a:lnTo>
                  <a:lnTo>
                    <a:pt x="12" y="12"/>
                  </a:lnTo>
                  <a:lnTo>
                    <a:pt x="12" y="12"/>
                  </a:lnTo>
                  <a:lnTo>
                    <a:pt x="12" y="12"/>
                  </a:lnTo>
                  <a:lnTo>
                    <a:pt x="12" y="12"/>
                  </a:lnTo>
                  <a:lnTo>
                    <a:pt x="12" y="12"/>
                  </a:lnTo>
                  <a:lnTo>
                    <a:pt x="12" y="12"/>
                  </a:lnTo>
                  <a:lnTo>
                    <a:pt x="12" y="12"/>
                  </a:lnTo>
                  <a:lnTo>
                    <a:pt x="12" y="12"/>
                  </a:lnTo>
                  <a:lnTo>
                    <a:pt x="16" y="12"/>
                  </a:lnTo>
                  <a:lnTo>
                    <a:pt x="16" y="12"/>
                  </a:lnTo>
                  <a:lnTo>
                    <a:pt x="16" y="12"/>
                  </a:lnTo>
                  <a:lnTo>
                    <a:pt x="16" y="12"/>
                  </a:lnTo>
                  <a:lnTo>
                    <a:pt x="16" y="8"/>
                  </a:lnTo>
                  <a:lnTo>
                    <a:pt x="20" y="8"/>
                  </a:lnTo>
                  <a:lnTo>
                    <a:pt x="20" y="8"/>
                  </a:lnTo>
                  <a:lnTo>
                    <a:pt x="20" y="8"/>
                  </a:lnTo>
                  <a:lnTo>
                    <a:pt x="20" y="8"/>
                  </a:lnTo>
                  <a:lnTo>
                    <a:pt x="20" y="8"/>
                  </a:lnTo>
                  <a:lnTo>
                    <a:pt x="20" y="8"/>
                  </a:lnTo>
                  <a:lnTo>
                    <a:pt x="20" y="8"/>
                  </a:lnTo>
                  <a:lnTo>
                    <a:pt x="24" y="8"/>
                  </a:lnTo>
                  <a:lnTo>
                    <a:pt x="24" y="8"/>
                  </a:lnTo>
                  <a:lnTo>
                    <a:pt x="24" y="8"/>
                  </a:lnTo>
                  <a:lnTo>
                    <a:pt x="24" y="8"/>
                  </a:lnTo>
                  <a:lnTo>
                    <a:pt x="26" y="4"/>
                  </a:lnTo>
                  <a:lnTo>
                    <a:pt x="26" y="4"/>
                  </a:lnTo>
                  <a:lnTo>
                    <a:pt x="26" y="4"/>
                  </a:lnTo>
                  <a:lnTo>
                    <a:pt x="30" y="4"/>
                  </a:lnTo>
                  <a:lnTo>
                    <a:pt x="30" y="4"/>
                  </a:lnTo>
                  <a:lnTo>
                    <a:pt x="34" y="0"/>
                  </a:lnTo>
                  <a:lnTo>
                    <a:pt x="30" y="0"/>
                  </a:lnTo>
                  <a:lnTo>
                    <a:pt x="30" y="0"/>
                  </a:lnTo>
                  <a:lnTo>
                    <a:pt x="30" y="0"/>
                  </a:lnTo>
                  <a:lnTo>
                    <a:pt x="30" y="0"/>
                  </a:lnTo>
                  <a:lnTo>
                    <a:pt x="34" y="0"/>
                  </a:lnTo>
                  <a:lnTo>
                    <a:pt x="34" y="0"/>
                  </a:lnTo>
                  <a:lnTo>
                    <a:pt x="34" y="0"/>
                  </a:lnTo>
                  <a:lnTo>
                    <a:pt x="38" y="4"/>
                  </a:lnTo>
                  <a:lnTo>
                    <a:pt x="38" y="4"/>
                  </a:lnTo>
                  <a:lnTo>
                    <a:pt x="34" y="4"/>
                  </a:lnTo>
                  <a:lnTo>
                    <a:pt x="38" y="4"/>
                  </a:lnTo>
                  <a:lnTo>
                    <a:pt x="38" y="4"/>
                  </a:lnTo>
                  <a:lnTo>
                    <a:pt x="38" y="4"/>
                  </a:lnTo>
                  <a:lnTo>
                    <a:pt x="38" y="4"/>
                  </a:lnTo>
                  <a:lnTo>
                    <a:pt x="38" y="4"/>
                  </a:lnTo>
                  <a:lnTo>
                    <a:pt x="38" y="4"/>
                  </a:lnTo>
                  <a:lnTo>
                    <a:pt x="38" y="4"/>
                  </a:lnTo>
                  <a:lnTo>
                    <a:pt x="42" y="4"/>
                  </a:lnTo>
                  <a:lnTo>
                    <a:pt x="42" y="4"/>
                  </a:lnTo>
                  <a:lnTo>
                    <a:pt x="42" y="0"/>
                  </a:lnTo>
                  <a:lnTo>
                    <a:pt x="42" y="0"/>
                  </a:lnTo>
                  <a:lnTo>
                    <a:pt x="46" y="0"/>
                  </a:lnTo>
                  <a:lnTo>
                    <a:pt x="46" y="0"/>
                  </a:lnTo>
                  <a:lnTo>
                    <a:pt x="46" y="0"/>
                  </a:lnTo>
                  <a:lnTo>
                    <a:pt x="46" y="0"/>
                  </a:lnTo>
                  <a:lnTo>
                    <a:pt x="46" y="4"/>
                  </a:lnTo>
                  <a:lnTo>
                    <a:pt x="46" y="4"/>
                  </a:lnTo>
                  <a:lnTo>
                    <a:pt x="46" y="4"/>
                  </a:lnTo>
                  <a:lnTo>
                    <a:pt x="46" y="4"/>
                  </a:lnTo>
                  <a:lnTo>
                    <a:pt x="46" y="4"/>
                  </a:lnTo>
                  <a:lnTo>
                    <a:pt x="50" y="4"/>
                  </a:lnTo>
                  <a:lnTo>
                    <a:pt x="50" y="4"/>
                  </a:lnTo>
                  <a:lnTo>
                    <a:pt x="54" y="8"/>
                  </a:lnTo>
                  <a:lnTo>
                    <a:pt x="58" y="8"/>
                  </a:lnTo>
                  <a:lnTo>
                    <a:pt x="58" y="8"/>
                  </a:lnTo>
                  <a:lnTo>
                    <a:pt x="58" y="8"/>
                  </a:lnTo>
                  <a:lnTo>
                    <a:pt x="58" y="8"/>
                  </a:lnTo>
                  <a:lnTo>
                    <a:pt x="58" y="8"/>
                  </a:lnTo>
                  <a:lnTo>
                    <a:pt x="60" y="8"/>
                  </a:lnTo>
                  <a:lnTo>
                    <a:pt x="60" y="8"/>
                  </a:lnTo>
                  <a:lnTo>
                    <a:pt x="60" y="8"/>
                  </a:lnTo>
                  <a:lnTo>
                    <a:pt x="60" y="8"/>
                  </a:lnTo>
                  <a:lnTo>
                    <a:pt x="60" y="8"/>
                  </a:lnTo>
                  <a:lnTo>
                    <a:pt x="60" y="12"/>
                  </a:lnTo>
                  <a:lnTo>
                    <a:pt x="60" y="12"/>
                  </a:lnTo>
                  <a:lnTo>
                    <a:pt x="60" y="12"/>
                  </a:lnTo>
                  <a:lnTo>
                    <a:pt x="60" y="12"/>
                  </a:lnTo>
                  <a:lnTo>
                    <a:pt x="60" y="12"/>
                  </a:lnTo>
                  <a:lnTo>
                    <a:pt x="60" y="16"/>
                  </a:lnTo>
                  <a:lnTo>
                    <a:pt x="60" y="16"/>
                  </a:lnTo>
                  <a:lnTo>
                    <a:pt x="60" y="16"/>
                  </a:lnTo>
                  <a:lnTo>
                    <a:pt x="60" y="16"/>
                  </a:lnTo>
                  <a:lnTo>
                    <a:pt x="60" y="16"/>
                  </a:lnTo>
                  <a:lnTo>
                    <a:pt x="64" y="16"/>
                  </a:lnTo>
                  <a:lnTo>
                    <a:pt x="64" y="18"/>
                  </a:lnTo>
                  <a:lnTo>
                    <a:pt x="64" y="18"/>
                  </a:lnTo>
                  <a:lnTo>
                    <a:pt x="64" y="18"/>
                  </a:lnTo>
                  <a:lnTo>
                    <a:pt x="64" y="18"/>
                  </a:lnTo>
                  <a:lnTo>
                    <a:pt x="64" y="18"/>
                  </a:lnTo>
                  <a:lnTo>
                    <a:pt x="64" y="18"/>
                  </a:lnTo>
                  <a:lnTo>
                    <a:pt x="68" y="18"/>
                  </a:lnTo>
                  <a:lnTo>
                    <a:pt x="68" y="18"/>
                  </a:lnTo>
                  <a:lnTo>
                    <a:pt x="68" y="18"/>
                  </a:lnTo>
                  <a:lnTo>
                    <a:pt x="68" y="18"/>
                  </a:lnTo>
                  <a:lnTo>
                    <a:pt x="68" y="16"/>
                  </a:lnTo>
                  <a:lnTo>
                    <a:pt x="68" y="16"/>
                  </a:lnTo>
                  <a:lnTo>
                    <a:pt x="72" y="18"/>
                  </a:lnTo>
                  <a:lnTo>
                    <a:pt x="68" y="16"/>
                  </a:lnTo>
                  <a:lnTo>
                    <a:pt x="68" y="16"/>
                  </a:lnTo>
                  <a:lnTo>
                    <a:pt x="68" y="12"/>
                  </a:lnTo>
                  <a:lnTo>
                    <a:pt x="68" y="12"/>
                  </a:lnTo>
                  <a:lnTo>
                    <a:pt x="68" y="12"/>
                  </a:lnTo>
                  <a:lnTo>
                    <a:pt x="68" y="12"/>
                  </a:lnTo>
                  <a:lnTo>
                    <a:pt x="72" y="12"/>
                  </a:lnTo>
                  <a:lnTo>
                    <a:pt x="72" y="16"/>
                  </a:lnTo>
                  <a:lnTo>
                    <a:pt x="72" y="16"/>
                  </a:lnTo>
                  <a:lnTo>
                    <a:pt x="72" y="16"/>
                  </a:lnTo>
                  <a:lnTo>
                    <a:pt x="76" y="16"/>
                  </a:lnTo>
                  <a:lnTo>
                    <a:pt x="76" y="16"/>
                  </a:lnTo>
                  <a:lnTo>
                    <a:pt x="76" y="16"/>
                  </a:lnTo>
                  <a:lnTo>
                    <a:pt x="80" y="16"/>
                  </a:lnTo>
                  <a:lnTo>
                    <a:pt x="80" y="16"/>
                  </a:lnTo>
                  <a:lnTo>
                    <a:pt x="80" y="16"/>
                  </a:lnTo>
                  <a:lnTo>
                    <a:pt x="80" y="16"/>
                  </a:lnTo>
                  <a:lnTo>
                    <a:pt x="80" y="16"/>
                  </a:lnTo>
                  <a:lnTo>
                    <a:pt x="80" y="16"/>
                  </a:lnTo>
                  <a:lnTo>
                    <a:pt x="80" y="16"/>
                  </a:lnTo>
                  <a:lnTo>
                    <a:pt x="80" y="18"/>
                  </a:lnTo>
                  <a:lnTo>
                    <a:pt x="80" y="18"/>
                  </a:lnTo>
                  <a:lnTo>
                    <a:pt x="80" y="18"/>
                  </a:lnTo>
                  <a:lnTo>
                    <a:pt x="80" y="18"/>
                  </a:lnTo>
                  <a:lnTo>
                    <a:pt x="80" y="18"/>
                  </a:lnTo>
                  <a:lnTo>
                    <a:pt x="84" y="22"/>
                  </a:lnTo>
                  <a:lnTo>
                    <a:pt x="84" y="22"/>
                  </a:lnTo>
                  <a:lnTo>
                    <a:pt x="84" y="22"/>
                  </a:lnTo>
                  <a:lnTo>
                    <a:pt x="84" y="22"/>
                  </a:lnTo>
                  <a:lnTo>
                    <a:pt x="88" y="18"/>
                  </a:lnTo>
                  <a:lnTo>
                    <a:pt x="88" y="22"/>
                  </a:lnTo>
                  <a:lnTo>
                    <a:pt x="88" y="22"/>
                  </a:lnTo>
                  <a:lnTo>
                    <a:pt x="90" y="22"/>
                  </a:lnTo>
                  <a:lnTo>
                    <a:pt x="90" y="22"/>
                  </a:lnTo>
                  <a:lnTo>
                    <a:pt x="94" y="22"/>
                  </a:lnTo>
                  <a:lnTo>
                    <a:pt x="94" y="26"/>
                  </a:lnTo>
                  <a:lnTo>
                    <a:pt x="94" y="26"/>
                  </a:lnTo>
                  <a:lnTo>
                    <a:pt x="94" y="26"/>
                  </a:lnTo>
                  <a:lnTo>
                    <a:pt x="94" y="30"/>
                  </a:lnTo>
                  <a:lnTo>
                    <a:pt x="94" y="30"/>
                  </a:lnTo>
                  <a:lnTo>
                    <a:pt x="98" y="30"/>
                  </a:lnTo>
                  <a:lnTo>
                    <a:pt x="98" y="30"/>
                  </a:lnTo>
                  <a:lnTo>
                    <a:pt x="98" y="30"/>
                  </a:lnTo>
                  <a:lnTo>
                    <a:pt x="94" y="30"/>
                  </a:lnTo>
                  <a:lnTo>
                    <a:pt x="94" y="30"/>
                  </a:lnTo>
                  <a:lnTo>
                    <a:pt x="90" y="34"/>
                  </a:lnTo>
                  <a:lnTo>
                    <a:pt x="90" y="34"/>
                  </a:lnTo>
                  <a:lnTo>
                    <a:pt x="90" y="34"/>
                  </a:lnTo>
                  <a:lnTo>
                    <a:pt x="88" y="38"/>
                  </a:lnTo>
                  <a:lnTo>
                    <a:pt x="88" y="38"/>
                  </a:lnTo>
                  <a:lnTo>
                    <a:pt x="88" y="38"/>
                  </a:lnTo>
                  <a:lnTo>
                    <a:pt x="88" y="38"/>
                  </a:lnTo>
                  <a:lnTo>
                    <a:pt x="88" y="38"/>
                  </a:lnTo>
                  <a:lnTo>
                    <a:pt x="88" y="38"/>
                  </a:lnTo>
                  <a:lnTo>
                    <a:pt x="88" y="38"/>
                  </a:lnTo>
                  <a:lnTo>
                    <a:pt x="88" y="38"/>
                  </a:lnTo>
                  <a:lnTo>
                    <a:pt x="88" y="3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89" name="Freeform 96">
              <a:extLst>
                <a:ext uri="{FF2B5EF4-FFF2-40B4-BE49-F238E27FC236}">
                  <a16:creationId xmlns:a16="http://schemas.microsoft.com/office/drawing/2014/main" id="{0AAEBB5F-B305-909D-7163-1125B2A036BD}"/>
                </a:ext>
              </a:extLst>
            </p:cNvPr>
            <p:cNvSpPr>
              <a:spLocks noEditPoints="1"/>
            </p:cNvSpPr>
            <p:nvPr/>
          </p:nvSpPr>
          <p:spPr bwMode="auto">
            <a:xfrm>
              <a:off x="4575175" y="2844868"/>
              <a:ext cx="155575" cy="114300"/>
            </a:xfrm>
            <a:custGeom>
              <a:avLst/>
              <a:gdLst>
                <a:gd name="T0" fmla="*/ 4 w 98"/>
                <a:gd name="T1" fmla="*/ 22 h 72"/>
                <a:gd name="T2" fmla="*/ 8 w 98"/>
                <a:gd name="T3" fmla="*/ 16 h 72"/>
                <a:gd name="T4" fmla="*/ 24 w 98"/>
                <a:gd name="T5" fmla="*/ 12 h 72"/>
                <a:gd name="T6" fmla="*/ 34 w 98"/>
                <a:gd name="T7" fmla="*/ 4 h 72"/>
                <a:gd name="T8" fmla="*/ 30 w 98"/>
                <a:gd name="T9" fmla="*/ 16 h 72"/>
                <a:gd name="T10" fmla="*/ 16 w 98"/>
                <a:gd name="T11" fmla="*/ 16 h 72"/>
                <a:gd name="T12" fmla="*/ 4 w 98"/>
                <a:gd name="T13" fmla="*/ 22 h 72"/>
                <a:gd name="T14" fmla="*/ 20 w 98"/>
                <a:gd name="T15" fmla="*/ 56 h 72"/>
                <a:gd name="T16" fmla="*/ 24 w 98"/>
                <a:gd name="T17" fmla="*/ 64 h 72"/>
                <a:gd name="T18" fmla="*/ 8 w 98"/>
                <a:gd name="T19" fmla="*/ 60 h 72"/>
                <a:gd name="T20" fmla="*/ 8 w 98"/>
                <a:gd name="T21" fmla="*/ 56 h 72"/>
                <a:gd name="T22" fmla="*/ 0 w 98"/>
                <a:gd name="T23" fmla="*/ 46 h 72"/>
                <a:gd name="T24" fmla="*/ 0 w 98"/>
                <a:gd name="T25" fmla="*/ 42 h 72"/>
                <a:gd name="T26" fmla="*/ 0 w 98"/>
                <a:gd name="T27" fmla="*/ 26 h 72"/>
                <a:gd name="T28" fmla="*/ 8 w 98"/>
                <a:gd name="T29" fmla="*/ 30 h 72"/>
                <a:gd name="T30" fmla="*/ 16 w 98"/>
                <a:gd name="T31" fmla="*/ 26 h 72"/>
                <a:gd name="T32" fmla="*/ 16 w 98"/>
                <a:gd name="T33" fmla="*/ 16 h 72"/>
                <a:gd name="T34" fmla="*/ 30 w 98"/>
                <a:gd name="T35" fmla="*/ 18 h 72"/>
                <a:gd name="T36" fmla="*/ 30 w 98"/>
                <a:gd name="T37" fmla="*/ 22 h 72"/>
                <a:gd name="T38" fmla="*/ 38 w 98"/>
                <a:gd name="T39" fmla="*/ 26 h 72"/>
                <a:gd name="T40" fmla="*/ 34 w 98"/>
                <a:gd name="T41" fmla="*/ 38 h 72"/>
                <a:gd name="T42" fmla="*/ 30 w 98"/>
                <a:gd name="T43" fmla="*/ 42 h 72"/>
                <a:gd name="T44" fmla="*/ 24 w 98"/>
                <a:gd name="T45" fmla="*/ 46 h 72"/>
                <a:gd name="T46" fmla="*/ 20 w 98"/>
                <a:gd name="T47" fmla="*/ 52 h 72"/>
                <a:gd name="T48" fmla="*/ 42 w 98"/>
                <a:gd name="T49" fmla="*/ 12 h 72"/>
                <a:gd name="T50" fmla="*/ 12 w 98"/>
                <a:gd name="T51" fmla="*/ 18 h 72"/>
                <a:gd name="T52" fmla="*/ 60 w 98"/>
                <a:gd name="T53" fmla="*/ 48 h 72"/>
                <a:gd name="T54" fmla="*/ 56 w 98"/>
                <a:gd name="T55" fmla="*/ 56 h 72"/>
                <a:gd name="T56" fmla="*/ 46 w 98"/>
                <a:gd name="T57" fmla="*/ 56 h 72"/>
                <a:gd name="T58" fmla="*/ 38 w 98"/>
                <a:gd name="T59" fmla="*/ 46 h 72"/>
                <a:gd name="T60" fmla="*/ 46 w 98"/>
                <a:gd name="T61" fmla="*/ 38 h 72"/>
                <a:gd name="T62" fmla="*/ 50 w 98"/>
                <a:gd name="T63" fmla="*/ 46 h 72"/>
                <a:gd name="T64" fmla="*/ 54 w 98"/>
                <a:gd name="T65" fmla="*/ 46 h 72"/>
                <a:gd name="T66" fmla="*/ 56 w 98"/>
                <a:gd name="T67" fmla="*/ 38 h 72"/>
                <a:gd name="T68" fmla="*/ 64 w 98"/>
                <a:gd name="T69" fmla="*/ 48 h 72"/>
                <a:gd name="T70" fmla="*/ 34 w 98"/>
                <a:gd name="T71" fmla="*/ 46 h 72"/>
                <a:gd name="T72" fmla="*/ 34 w 98"/>
                <a:gd name="T73" fmla="*/ 42 h 72"/>
                <a:gd name="T74" fmla="*/ 34 w 98"/>
                <a:gd name="T75" fmla="*/ 48 h 72"/>
                <a:gd name="T76" fmla="*/ 34 w 98"/>
                <a:gd name="T77" fmla="*/ 60 h 72"/>
                <a:gd name="T78" fmla="*/ 26 w 98"/>
                <a:gd name="T79" fmla="*/ 52 h 72"/>
                <a:gd name="T80" fmla="*/ 26 w 98"/>
                <a:gd name="T81" fmla="*/ 48 h 72"/>
                <a:gd name="T82" fmla="*/ 94 w 98"/>
                <a:gd name="T83" fmla="*/ 56 h 72"/>
                <a:gd name="T84" fmla="*/ 38 w 98"/>
                <a:gd name="T85" fmla="*/ 68 h 72"/>
                <a:gd name="T86" fmla="*/ 42 w 98"/>
                <a:gd name="T87" fmla="*/ 56 h 72"/>
                <a:gd name="T88" fmla="*/ 38 w 98"/>
                <a:gd name="T89" fmla="*/ 68 h 72"/>
                <a:gd name="T90" fmla="*/ 24 w 98"/>
                <a:gd name="T91" fmla="*/ 60 h 72"/>
                <a:gd name="T92" fmla="*/ 26 w 98"/>
                <a:gd name="T93" fmla="*/ 60 h 72"/>
                <a:gd name="T94" fmla="*/ 34 w 98"/>
                <a:gd name="T95" fmla="*/ 64 h 72"/>
                <a:gd name="T96" fmla="*/ 60 w 98"/>
                <a:gd name="T97" fmla="*/ 60 h 72"/>
                <a:gd name="T98" fmla="*/ 60 w 98"/>
                <a:gd name="T99" fmla="*/ 64 h 72"/>
                <a:gd name="T100" fmla="*/ 30 w 98"/>
                <a:gd name="T101" fmla="*/ 60 h 72"/>
                <a:gd name="T102" fmla="*/ 30 w 98"/>
                <a:gd name="T103" fmla="*/ 64 h 72"/>
                <a:gd name="T104" fmla="*/ 54 w 98"/>
                <a:gd name="T105" fmla="*/ 72 h 72"/>
                <a:gd name="T106" fmla="*/ 54 w 98"/>
                <a:gd name="T107" fmla="*/ 60 h 72"/>
                <a:gd name="T108" fmla="*/ 42 w 98"/>
                <a:gd name="T109" fmla="*/ 60 h 72"/>
                <a:gd name="T110" fmla="*/ 54 w 98"/>
                <a:gd name="T111" fmla="*/ 68 h 72"/>
                <a:gd name="T112" fmla="*/ 42 w 98"/>
                <a:gd name="T113"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 h="72">
                  <a:moveTo>
                    <a:pt x="4" y="22"/>
                  </a:moveTo>
                  <a:lnTo>
                    <a:pt x="8" y="22"/>
                  </a:lnTo>
                  <a:lnTo>
                    <a:pt x="8" y="26"/>
                  </a:lnTo>
                  <a:lnTo>
                    <a:pt x="4" y="26"/>
                  </a:lnTo>
                  <a:lnTo>
                    <a:pt x="4" y="22"/>
                  </a:lnTo>
                  <a:lnTo>
                    <a:pt x="0" y="22"/>
                  </a:lnTo>
                  <a:lnTo>
                    <a:pt x="0" y="18"/>
                  </a:lnTo>
                  <a:lnTo>
                    <a:pt x="4" y="18"/>
                  </a:lnTo>
                  <a:lnTo>
                    <a:pt x="4" y="16"/>
                  </a:lnTo>
                  <a:lnTo>
                    <a:pt x="8" y="16"/>
                  </a:lnTo>
                  <a:lnTo>
                    <a:pt x="12" y="16"/>
                  </a:lnTo>
                  <a:lnTo>
                    <a:pt x="16" y="16"/>
                  </a:lnTo>
                  <a:lnTo>
                    <a:pt x="20" y="16"/>
                  </a:lnTo>
                  <a:lnTo>
                    <a:pt x="20" y="12"/>
                  </a:lnTo>
                  <a:lnTo>
                    <a:pt x="24" y="12"/>
                  </a:lnTo>
                  <a:lnTo>
                    <a:pt x="24" y="8"/>
                  </a:lnTo>
                  <a:lnTo>
                    <a:pt x="26" y="4"/>
                  </a:lnTo>
                  <a:lnTo>
                    <a:pt x="30" y="4"/>
                  </a:lnTo>
                  <a:lnTo>
                    <a:pt x="34" y="0"/>
                  </a:lnTo>
                  <a:lnTo>
                    <a:pt x="34" y="4"/>
                  </a:lnTo>
                  <a:lnTo>
                    <a:pt x="34" y="8"/>
                  </a:lnTo>
                  <a:lnTo>
                    <a:pt x="34" y="12"/>
                  </a:lnTo>
                  <a:lnTo>
                    <a:pt x="34" y="16"/>
                  </a:lnTo>
                  <a:lnTo>
                    <a:pt x="30" y="18"/>
                  </a:lnTo>
                  <a:lnTo>
                    <a:pt x="30" y="16"/>
                  </a:lnTo>
                  <a:lnTo>
                    <a:pt x="26" y="16"/>
                  </a:lnTo>
                  <a:lnTo>
                    <a:pt x="20" y="16"/>
                  </a:lnTo>
                  <a:lnTo>
                    <a:pt x="16" y="16"/>
                  </a:lnTo>
                  <a:lnTo>
                    <a:pt x="16" y="18"/>
                  </a:lnTo>
                  <a:lnTo>
                    <a:pt x="16" y="16"/>
                  </a:lnTo>
                  <a:lnTo>
                    <a:pt x="12" y="16"/>
                  </a:lnTo>
                  <a:lnTo>
                    <a:pt x="12" y="18"/>
                  </a:lnTo>
                  <a:lnTo>
                    <a:pt x="8" y="18"/>
                  </a:lnTo>
                  <a:lnTo>
                    <a:pt x="8" y="22"/>
                  </a:lnTo>
                  <a:lnTo>
                    <a:pt x="4" y="22"/>
                  </a:lnTo>
                  <a:lnTo>
                    <a:pt x="4" y="22"/>
                  </a:lnTo>
                  <a:lnTo>
                    <a:pt x="4" y="22"/>
                  </a:lnTo>
                  <a:close/>
                  <a:moveTo>
                    <a:pt x="20" y="52"/>
                  </a:moveTo>
                  <a:lnTo>
                    <a:pt x="24" y="56"/>
                  </a:lnTo>
                  <a:lnTo>
                    <a:pt x="20" y="56"/>
                  </a:lnTo>
                  <a:lnTo>
                    <a:pt x="20" y="60"/>
                  </a:lnTo>
                  <a:lnTo>
                    <a:pt x="24" y="60"/>
                  </a:lnTo>
                  <a:lnTo>
                    <a:pt x="24" y="64"/>
                  </a:lnTo>
                  <a:lnTo>
                    <a:pt x="20" y="64"/>
                  </a:lnTo>
                  <a:lnTo>
                    <a:pt x="24" y="64"/>
                  </a:lnTo>
                  <a:lnTo>
                    <a:pt x="20" y="64"/>
                  </a:lnTo>
                  <a:lnTo>
                    <a:pt x="16" y="64"/>
                  </a:lnTo>
                  <a:lnTo>
                    <a:pt x="12" y="64"/>
                  </a:lnTo>
                  <a:lnTo>
                    <a:pt x="8" y="64"/>
                  </a:lnTo>
                  <a:lnTo>
                    <a:pt x="8" y="60"/>
                  </a:lnTo>
                  <a:lnTo>
                    <a:pt x="4" y="60"/>
                  </a:lnTo>
                  <a:lnTo>
                    <a:pt x="4" y="56"/>
                  </a:lnTo>
                  <a:lnTo>
                    <a:pt x="8" y="56"/>
                  </a:lnTo>
                  <a:lnTo>
                    <a:pt x="4" y="56"/>
                  </a:lnTo>
                  <a:lnTo>
                    <a:pt x="8" y="56"/>
                  </a:lnTo>
                  <a:lnTo>
                    <a:pt x="8" y="52"/>
                  </a:lnTo>
                  <a:lnTo>
                    <a:pt x="4" y="52"/>
                  </a:lnTo>
                  <a:lnTo>
                    <a:pt x="4" y="48"/>
                  </a:lnTo>
                  <a:lnTo>
                    <a:pt x="0" y="48"/>
                  </a:lnTo>
                  <a:lnTo>
                    <a:pt x="0" y="46"/>
                  </a:lnTo>
                  <a:lnTo>
                    <a:pt x="0" y="42"/>
                  </a:lnTo>
                  <a:lnTo>
                    <a:pt x="0" y="38"/>
                  </a:lnTo>
                  <a:lnTo>
                    <a:pt x="0" y="42"/>
                  </a:lnTo>
                  <a:lnTo>
                    <a:pt x="0" y="46"/>
                  </a:lnTo>
                  <a:lnTo>
                    <a:pt x="0" y="42"/>
                  </a:lnTo>
                  <a:lnTo>
                    <a:pt x="4" y="42"/>
                  </a:lnTo>
                  <a:lnTo>
                    <a:pt x="4" y="38"/>
                  </a:lnTo>
                  <a:lnTo>
                    <a:pt x="0" y="38"/>
                  </a:lnTo>
                  <a:lnTo>
                    <a:pt x="0" y="30"/>
                  </a:lnTo>
                  <a:lnTo>
                    <a:pt x="0" y="26"/>
                  </a:lnTo>
                  <a:lnTo>
                    <a:pt x="0" y="22"/>
                  </a:lnTo>
                  <a:lnTo>
                    <a:pt x="0" y="26"/>
                  </a:lnTo>
                  <a:lnTo>
                    <a:pt x="4" y="26"/>
                  </a:lnTo>
                  <a:lnTo>
                    <a:pt x="8" y="26"/>
                  </a:lnTo>
                  <a:lnTo>
                    <a:pt x="8" y="30"/>
                  </a:lnTo>
                  <a:lnTo>
                    <a:pt x="8" y="26"/>
                  </a:lnTo>
                  <a:lnTo>
                    <a:pt x="12" y="22"/>
                  </a:lnTo>
                  <a:lnTo>
                    <a:pt x="16" y="22"/>
                  </a:lnTo>
                  <a:lnTo>
                    <a:pt x="12" y="26"/>
                  </a:lnTo>
                  <a:lnTo>
                    <a:pt x="16" y="26"/>
                  </a:lnTo>
                  <a:lnTo>
                    <a:pt x="20" y="26"/>
                  </a:lnTo>
                  <a:lnTo>
                    <a:pt x="16" y="26"/>
                  </a:lnTo>
                  <a:lnTo>
                    <a:pt x="16" y="22"/>
                  </a:lnTo>
                  <a:lnTo>
                    <a:pt x="16" y="18"/>
                  </a:lnTo>
                  <a:lnTo>
                    <a:pt x="16" y="16"/>
                  </a:lnTo>
                  <a:lnTo>
                    <a:pt x="20" y="16"/>
                  </a:lnTo>
                  <a:lnTo>
                    <a:pt x="24" y="16"/>
                  </a:lnTo>
                  <a:lnTo>
                    <a:pt x="26" y="16"/>
                  </a:lnTo>
                  <a:lnTo>
                    <a:pt x="30" y="16"/>
                  </a:lnTo>
                  <a:lnTo>
                    <a:pt x="30" y="18"/>
                  </a:lnTo>
                  <a:lnTo>
                    <a:pt x="30" y="22"/>
                  </a:lnTo>
                  <a:lnTo>
                    <a:pt x="24" y="26"/>
                  </a:lnTo>
                  <a:lnTo>
                    <a:pt x="26" y="26"/>
                  </a:lnTo>
                  <a:lnTo>
                    <a:pt x="26" y="22"/>
                  </a:lnTo>
                  <a:lnTo>
                    <a:pt x="30" y="22"/>
                  </a:lnTo>
                  <a:lnTo>
                    <a:pt x="30" y="26"/>
                  </a:lnTo>
                  <a:lnTo>
                    <a:pt x="30" y="30"/>
                  </a:lnTo>
                  <a:lnTo>
                    <a:pt x="30" y="26"/>
                  </a:lnTo>
                  <a:lnTo>
                    <a:pt x="34" y="26"/>
                  </a:lnTo>
                  <a:lnTo>
                    <a:pt x="38" y="26"/>
                  </a:lnTo>
                  <a:lnTo>
                    <a:pt x="42" y="30"/>
                  </a:lnTo>
                  <a:lnTo>
                    <a:pt x="38" y="30"/>
                  </a:lnTo>
                  <a:lnTo>
                    <a:pt x="38" y="34"/>
                  </a:lnTo>
                  <a:lnTo>
                    <a:pt x="34" y="34"/>
                  </a:lnTo>
                  <a:lnTo>
                    <a:pt x="34" y="38"/>
                  </a:lnTo>
                  <a:lnTo>
                    <a:pt x="30" y="34"/>
                  </a:lnTo>
                  <a:lnTo>
                    <a:pt x="34" y="34"/>
                  </a:lnTo>
                  <a:lnTo>
                    <a:pt x="30" y="34"/>
                  </a:lnTo>
                  <a:lnTo>
                    <a:pt x="30" y="38"/>
                  </a:lnTo>
                  <a:lnTo>
                    <a:pt x="30" y="42"/>
                  </a:lnTo>
                  <a:lnTo>
                    <a:pt x="26" y="42"/>
                  </a:lnTo>
                  <a:lnTo>
                    <a:pt x="24" y="42"/>
                  </a:lnTo>
                  <a:lnTo>
                    <a:pt x="26" y="42"/>
                  </a:lnTo>
                  <a:lnTo>
                    <a:pt x="26" y="46"/>
                  </a:lnTo>
                  <a:lnTo>
                    <a:pt x="24" y="46"/>
                  </a:lnTo>
                  <a:lnTo>
                    <a:pt x="20" y="46"/>
                  </a:lnTo>
                  <a:lnTo>
                    <a:pt x="24" y="46"/>
                  </a:lnTo>
                  <a:lnTo>
                    <a:pt x="24" y="48"/>
                  </a:lnTo>
                  <a:lnTo>
                    <a:pt x="20" y="52"/>
                  </a:lnTo>
                  <a:lnTo>
                    <a:pt x="20" y="52"/>
                  </a:lnTo>
                  <a:lnTo>
                    <a:pt x="20" y="52"/>
                  </a:lnTo>
                  <a:close/>
                  <a:moveTo>
                    <a:pt x="42" y="12"/>
                  </a:moveTo>
                  <a:lnTo>
                    <a:pt x="38" y="12"/>
                  </a:lnTo>
                  <a:lnTo>
                    <a:pt x="42" y="12"/>
                  </a:lnTo>
                  <a:lnTo>
                    <a:pt x="42" y="12"/>
                  </a:lnTo>
                  <a:lnTo>
                    <a:pt x="42" y="12"/>
                  </a:lnTo>
                  <a:close/>
                  <a:moveTo>
                    <a:pt x="8" y="22"/>
                  </a:moveTo>
                  <a:lnTo>
                    <a:pt x="4" y="22"/>
                  </a:lnTo>
                  <a:lnTo>
                    <a:pt x="8" y="18"/>
                  </a:lnTo>
                  <a:lnTo>
                    <a:pt x="12" y="18"/>
                  </a:lnTo>
                  <a:lnTo>
                    <a:pt x="12" y="22"/>
                  </a:lnTo>
                  <a:lnTo>
                    <a:pt x="8" y="22"/>
                  </a:lnTo>
                  <a:lnTo>
                    <a:pt x="8" y="22"/>
                  </a:lnTo>
                  <a:lnTo>
                    <a:pt x="8" y="22"/>
                  </a:lnTo>
                  <a:close/>
                  <a:moveTo>
                    <a:pt x="60" y="48"/>
                  </a:moveTo>
                  <a:lnTo>
                    <a:pt x="56" y="48"/>
                  </a:lnTo>
                  <a:lnTo>
                    <a:pt x="56" y="52"/>
                  </a:lnTo>
                  <a:lnTo>
                    <a:pt x="60" y="52"/>
                  </a:lnTo>
                  <a:lnTo>
                    <a:pt x="60" y="56"/>
                  </a:lnTo>
                  <a:lnTo>
                    <a:pt x="56" y="56"/>
                  </a:lnTo>
                  <a:lnTo>
                    <a:pt x="56" y="60"/>
                  </a:lnTo>
                  <a:lnTo>
                    <a:pt x="54" y="60"/>
                  </a:lnTo>
                  <a:lnTo>
                    <a:pt x="54" y="56"/>
                  </a:lnTo>
                  <a:lnTo>
                    <a:pt x="50" y="56"/>
                  </a:lnTo>
                  <a:lnTo>
                    <a:pt x="46" y="56"/>
                  </a:lnTo>
                  <a:lnTo>
                    <a:pt x="42" y="52"/>
                  </a:lnTo>
                  <a:lnTo>
                    <a:pt x="46" y="52"/>
                  </a:lnTo>
                  <a:lnTo>
                    <a:pt x="42" y="48"/>
                  </a:lnTo>
                  <a:lnTo>
                    <a:pt x="42" y="46"/>
                  </a:lnTo>
                  <a:lnTo>
                    <a:pt x="38" y="46"/>
                  </a:lnTo>
                  <a:lnTo>
                    <a:pt x="42" y="46"/>
                  </a:lnTo>
                  <a:lnTo>
                    <a:pt x="46" y="46"/>
                  </a:lnTo>
                  <a:lnTo>
                    <a:pt x="50" y="42"/>
                  </a:lnTo>
                  <a:lnTo>
                    <a:pt x="46" y="42"/>
                  </a:lnTo>
                  <a:lnTo>
                    <a:pt x="46" y="38"/>
                  </a:lnTo>
                  <a:lnTo>
                    <a:pt x="46" y="42"/>
                  </a:lnTo>
                  <a:lnTo>
                    <a:pt x="50" y="42"/>
                  </a:lnTo>
                  <a:lnTo>
                    <a:pt x="54" y="42"/>
                  </a:lnTo>
                  <a:lnTo>
                    <a:pt x="50" y="42"/>
                  </a:lnTo>
                  <a:lnTo>
                    <a:pt x="50" y="46"/>
                  </a:lnTo>
                  <a:lnTo>
                    <a:pt x="54" y="46"/>
                  </a:lnTo>
                  <a:lnTo>
                    <a:pt x="54" y="42"/>
                  </a:lnTo>
                  <a:lnTo>
                    <a:pt x="56" y="42"/>
                  </a:lnTo>
                  <a:lnTo>
                    <a:pt x="56" y="46"/>
                  </a:lnTo>
                  <a:lnTo>
                    <a:pt x="54" y="46"/>
                  </a:lnTo>
                  <a:lnTo>
                    <a:pt x="56" y="46"/>
                  </a:lnTo>
                  <a:lnTo>
                    <a:pt x="56" y="42"/>
                  </a:lnTo>
                  <a:lnTo>
                    <a:pt x="54" y="42"/>
                  </a:lnTo>
                  <a:lnTo>
                    <a:pt x="54" y="38"/>
                  </a:lnTo>
                  <a:lnTo>
                    <a:pt x="56" y="38"/>
                  </a:lnTo>
                  <a:lnTo>
                    <a:pt x="60" y="38"/>
                  </a:lnTo>
                  <a:lnTo>
                    <a:pt x="64" y="38"/>
                  </a:lnTo>
                  <a:lnTo>
                    <a:pt x="64" y="42"/>
                  </a:lnTo>
                  <a:lnTo>
                    <a:pt x="64" y="46"/>
                  </a:lnTo>
                  <a:lnTo>
                    <a:pt x="64" y="48"/>
                  </a:lnTo>
                  <a:lnTo>
                    <a:pt x="60" y="48"/>
                  </a:lnTo>
                  <a:lnTo>
                    <a:pt x="60" y="48"/>
                  </a:lnTo>
                  <a:lnTo>
                    <a:pt x="60" y="48"/>
                  </a:lnTo>
                  <a:close/>
                  <a:moveTo>
                    <a:pt x="34" y="42"/>
                  </a:moveTo>
                  <a:lnTo>
                    <a:pt x="34" y="46"/>
                  </a:lnTo>
                  <a:lnTo>
                    <a:pt x="34" y="42"/>
                  </a:lnTo>
                  <a:lnTo>
                    <a:pt x="34" y="38"/>
                  </a:lnTo>
                  <a:lnTo>
                    <a:pt x="34" y="42"/>
                  </a:lnTo>
                  <a:lnTo>
                    <a:pt x="34" y="42"/>
                  </a:lnTo>
                  <a:lnTo>
                    <a:pt x="34" y="42"/>
                  </a:lnTo>
                  <a:close/>
                  <a:moveTo>
                    <a:pt x="26" y="48"/>
                  </a:moveTo>
                  <a:lnTo>
                    <a:pt x="30" y="48"/>
                  </a:lnTo>
                  <a:lnTo>
                    <a:pt x="34" y="48"/>
                  </a:lnTo>
                  <a:lnTo>
                    <a:pt x="34" y="52"/>
                  </a:lnTo>
                  <a:lnTo>
                    <a:pt x="34" y="48"/>
                  </a:lnTo>
                  <a:lnTo>
                    <a:pt x="38" y="48"/>
                  </a:lnTo>
                  <a:lnTo>
                    <a:pt x="38" y="52"/>
                  </a:lnTo>
                  <a:lnTo>
                    <a:pt x="38" y="56"/>
                  </a:lnTo>
                  <a:lnTo>
                    <a:pt x="38" y="60"/>
                  </a:lnTo>
                  <a:lnTo>
                    <a:pt x="34" y="60"/>
                  </a:lnTo>
                  <a:lnTo>
                    <a:pt x="30" y="60"/>
                  </a:lnTo>
                  <a:lnTo>
                    <a:pt x="26" y="60"/>
                  </a:lnTo>
                  <a:lnTo>
                    <a:pt x="30" y="56"/>
                  </a:lnTo>
                  <a:lnTo>
                    <a:pt x="26" y="56"/>
                  </a:lnTo>
                  <a:lnTo>
                    <a:pt x="26" y="52"/>
                  </a:lnTo>
                  <a:lnTo>
                    <a:pt x="24" y="52"/>
                  </a:lnTo>
                  <a:lnTo>
                    <a:pt x="24" y="48"/>
                  </a:lnTo>
                  <a:lnTo>
                    <a:pt x="26" y="48"/>
                  </a:lnTo>
                  <a:lnTo>
                    <a:pt x="26" y="48"/>
                  </a:lnTo>
                  <a:lnTo>
                    <a:pt x="26" y="48"/>
                  </a:lnTo>
                  <a:close/>
                  <a:moveTo>
                    <a:pt x="98" y="60"/>
                  </a:moveTo>
                  <a:lnTo>
                    <a:pt x="94" y="60"/>
                  </a:lnTo>
                  <a:lnTo>
                    <a:pt x="94" y="56"/>
                  </a:lnTo>
                  <a:lnTo>
                    <a:pt x="94" y="52"/>
                  </a:lnTo>
                  <a:lnTo>
                    <a:pt x="94" y="56"/>
                  </a:lnTo>
                  <a:lnTo>
                    <a:pt x="98" y="56"/>
                  </a:lnTo>
                  <a:lnTo>
                    <a:pt x="98" y="60"/>
                  </a:lnTo>
                  <a:lnTo>
                    <a:pt x="98" y="60"/>
                  </a:lnTo>
                  <a:lnTo>
                    <a:pt x="98" y="60"/>
                  </a:lnTo>
                  <a:close/>
                  <a:moveTo>
                    <a:pt x="38" y="68"/>
                  </a:moveTo>
                  <a:lnTo>
                    <a:pt x="34" y="64"/>
                  </a:lnTo>
                  <a:lnTo>
                    <a:pt x="38" y="64"/>
                  </a:lnTo>
                  <a:lnTo>
                    <a:pt x="38" y="60"/>
                  </a:lnTo>
                  <a:lnTo>
                    <a:pt x="38" y="56"/>
                  </a:lnTo>
                  <a:lnTo>
                    <a:pt x="42" y="56"/>
                  </a:lnTo>
                  <a:lnTo>
                    <a:pt x="42" y="60"/>
                  </a:lnTo>
                  <a:lnTo>
                    <a:pt x="38" y="60"/>
                  </a:lnTo>
                  <a:lnTo>
                    <a:pt x="38" y="64"/>
                  </a:lnTo>
                  <a:lnTo>
                    <a:pt x="38" y="68"/>
                  </a:lnTo>
                  <a:lnTo>
                    <a:pt x="38" y="68"/>
                  </a:lnTo>
                  <a:lnTo>
                    <a:pt x="38" y="68"/>
                  </a:lnTo>
                  <a:close/>
                  <a:moveTo>
                    <a:pt x="26" y="60"/>
                  </a:moveTo>
                  <a:lnTo>
                    <a:pt x="26" y="64"/>
                  </a:lnTo>
                  <a:lnTo>
                    <a:pt x="24" y="64"/>
                  </a:lnTo>
                  <a:lnTo>
                    <a:pt x="24" y="60"/>
                  </a:lnTo>
                  <a:lnTo>
                    <a:pt x="24" y="64"/>
                  </a:lnTo>
                  <a:lnTo>
                    <a:pt x="24" y="60"/>
                  </a:lnTo>
                  <a:lnTo>
                    <a:pt x="26" y="60"/>
                  </a:lnTo>
                  <a:lnTo>
                    <a:pt x="26" y="60"/>
                  </a:lnTo>
                  <a:lnTo>
                    <a:pt x="26" y="60"/>
                  </a:lnTo>
                  <a:close/>
                  <a:moveTo>
                    <a:pt x="34" y="64"/>
                  </a:moveTo>
                  <a:lnTo>
                    <a:pt x="34" y="60"/>
                  </a:lnTo>
                  <a:lnTo>
                    <a:pt x="38" y="60"/>
                  </a:lnTo>
                  <a:lnTo>
                    <a:pt x="34" y="60"/>
                  </a:lnTo>
                  <a:lnTo>
                    <a:pt x="34" y="64"/>
                  </a:lnTo>
                  <a:lnTo>
                    <a:pt x="34" y="64"/>
                  </a:lnTo>
                  <a:lnTo>
                    <a:pt x="34" y="64"/>
                  </a:lnTo>
                  <a:close/>
                  <a:moveTo>
                    <a:pt x="56" y="64"/>
                  </a:moveTo>
                  <a:lnTo>
                    <a:pt x="56" y="60"/>
                  </a:lnTo>
                  <a:lnTo>
                    <a:pt x="60" y="60"/>
                  </a:lnTo>
                  <a:lnTo>
                    <a:pt x="64" y="60"/>
                  </a:lnTo>
                  <a:lnTo>
                    <a:pt x="64" y="64"/>
                  </a:lnTo>
                  <a:lnTo>
                    <a:pt x="60" y="64"/>
                  </a:lnTo>
                  <a:lnTo>
                    <a:pt x="60" y="60"/>
                  </a:lnTo>
                  <a:lnTo>
                    <a:pt x="60" y="64"/>
                  </a:lnTo>
                  <a:lnTo>
                    <a:pt x="56" y="64"/>
                  </a:lnTo>
                  <a:lnTo>
                    <a:pt x="56" y="64"/>
                  </a:lnTo>
                  <a:lnTo>
                    <a:pt x="56" y="64"/>
                  </a:lnTo>
                  <a:close/>
                  <a:moveTo>
                    <a:pt x="30" y="64"/>
                  </a:moveTo>
                  <a:lnTo>
                    <a:pt x="30" y="60"/>
                  </a:lnTo>
                  <a:lnTo>
                    <a:pt x="30" y="64"/>
                  </a:lnTo>
                  <a:lnTo>
                    <a:pt x="34" y="64"/>
                  </a:lnTo>
                  <a:lnTo>
                    <a:pt x="30" y="64"/>
                  </a:lnTo>
                  <a:lnTo>
                    <a:pt x="30" y="64"/>
                  </a:lnTo>
                  <a:lnTo>
                    <a:pt x="30" y="64"/>
                  </a:lnTo>
                  <a:close/>
                  <a:moveTo>
                    <a:pt x="54" y="64"/>
                  </a:moveTo>
                  <a:lnTo>
                    <a:pt x="56" y="64"/>
                  </a:lnTo>
                  <a:lnTo>
                    <a:pt x="56" y="68"/>
                  </a:lnTo>
                  <a:lnTo>
                    <a:pt x="54" y="68"/>
                  </a:lnTo>
                  <a:lnTo>
                    <a:pt x="54" y="72"/>
                  </a:lnTo>
                  <a:lnTo>
                    <a:pt x="54" y="68"/>
                  </a:lnTo>
                  <a:lnTo>
                    <a:pt x="54" y="64"/>
                  </a:lnTo>
                  <a:lnTo>
                    <a:pt x="50" y="64"/>
                  </a:lnTo>
                  <a:lnTo>
                    <a:pt x="54" y="64"/>
                  </a:lnTo>
                  <a:lnTo>
                    <a:pt x="54" y="60"/>
                  </a:lnTo>
                  <a:lnTo>
                    <a:pt x="54" y="64"/>
                  </a:lnTo>
                  <a:lnTo>
                    <a:pt x="54" y="64"/>
                  </a:lnTo>
                  <a:lnTo>
                    <a:pt x="54" y="64"/>
                  </a:lnTo>
                  <a:close/>
                  <a:moveTo>
                    <a:pt x="42" y="64"/>
                  </a:moveTo>
                  <a:lnTo>
                    <a:pt x="42" y="60"/>
                  </a:lnTo>
                  <a:lnTo>
                    <a:pt x="46" y="60"/>
                  </a:lnTo>
                  <a:lnTo>
                    <a:pt x="46" y="64"/>
                  </a:lnTo>
                  <a:lnTo>
                    <a:pt x="50" y="64"/>
                  </a:lnTo>
                  <a:lnTo>
                    <a:pt x="54" y="64"/>
                  </a:lnTo>
                  <a:lnTo>
                    <a:pt x="54" y="68"/>
                  </a:lnTo>
                  <a:lnTo>
                    <a:pt x="50" y="68"/>
                  </a:lnTo>
                  <a:lnTo>
                    <a:pt x="46" y="68"/>
                  </a:lnTo>
                  <a:lnTo>
                    <a:pt x="42" y="68"/>
                  </a:lnTo>
                  <a:lnTo>
                    <a:pt x="42" y="64"/>
                  </a:lnTo>
                  <a:lnTo>
                    <a:pt x="42" y="64"/>
                  </a:lnTo>
                  <a:lnTo>
                    <a:pt x="42" y="6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90" name="Freeform 97">
              <a:extLst>
                <a:ext uri="{FF2B5EF4-FFF2-40B4-BE49-F238E27FC236}">
                  <a16:creationId xmlns:a16="http://schemas.microsoft.com/office/drawing/2014/main" id="{497BEC99-0916-9E09-03EA-BD77FFCF03FD}"/>
                </a:ext>
              </a:extLst>
            </p:cNvPr>
            <p:cNvSpPr>
              <a:spLocks noEditPoints="1"/>
            </p:cNvSpPr>
            <p:nvPr/>
          </p:nvSpPr>
          <p:spPr bwMode="auto">
            <a:xfrm>
              <a:off x="4883150" y="2775018"/>
              <a:ext cx="142875" cy="76200"/>
            </a:xfrm>
            <a:custGeom>
              <a:avLst/>
              <a:gdLst>
                <a:gd name="T0" fmla="*/ 90 w 90"/>
                <a:gd name="T1" fmla="*/ 12 h 48"/>
                <a:gd name="T2" fmla="*/ 88 w 90"/>
                <a:gd name="T3" fmla="*/ 12 h 48"/>
                <a:gd name="T4" fmla="*/ 84 w 90"/>
                <a:gd name="T5" fmla="*/ 18 h 48"/>
                <a:gd name="T6" fmla="*/ 80 w 90"/>
                <a:gd name="T7" fmla="*/ 22 h 48"/>
                <a:gd name="T8" fmla="*/ 84 w 90"/>
                <a:gd name="T9" fmla="*/ 30 h 48"/>
                <a:gd name="T10" fmla="*/ 84 w 90"/>
                <a:gd name="T11" fmla="*/ 36 h 48"/>
                <a:gd name="T12" fmla="*/ 88 w 90"/>
                <a:gd name="T13" fmla="*/ 40 h 48"/>
                <a:gd name="T14" fmla="*/ 84 w 90"/>
                <a:gd name="T15" fmla="*/ 44 h 48"/>
                <a:gd name="T16" fmla="*/ 76 w 90"/>
                <a:gd name="T17" fmla="*/ 48 h 48"/>
                <a:gd name="T18" fmla="*/ 68 w 90"/>
                <a:gd name="T19" fmla="*/ 48 h 48"/>
                <a:gd name="T20" fmla="*/ 60 w 90"/>
                <a:gd name="T21" fmla="*/ 44 h 48"/>
                <a:gd name="T22" fmla="*/ 54 w 90"/>
                <a:gd name="T23" fmla="*/ 36 h 48"/>
                <a:gd name="T24" fmla="*/ 50 w 90"/>
                <a:gd name="T25" fmla="*/ 36 h 48"/>
                <a:gd name="T26" fmla="*/ 46 w 90"/>
                <a:gd name="T27" fmla="*/ 36 h 48"/>
                <a:gd name="T28" fmla="*/ 34 w 90"/>
                <a:gd name="T29" fmla="*/ 40 h 48"/>
                <a:gd name="T30" fmla="*/ 38 w 90"/>
                <a:gd name="T31" fmla="*/ 36 h 48"/>
                <a:gd name="T32" fmla="*/ 38 w 90"/>
                <a:gd name="T33" fmla="*/ 34 h 48"/>
                <a:gd name="T34" fmla="*/ 34 w 90"/>
                <a:gd name="T35" fmla="*/ 30 h 48"/>
                <a:gd name="T36" fmla="*/ 30 w 90"/>
                <a:gd name="T37" fmla="*/ 34 h 48"/>
                <a:gd name="T38" fmla="*/ 28 w 90"/>
                <a:gd name="T39" fmla="*/ 30 h 48"/>
                <a:gd name="T40" fmla="*/ 28 w 90"/>
                <a:gd name="T41" fmla="*/ 22 h 48"/>
                <a:gd name="T42" fmla="*/ 24 w 90"/>
                <a:gd name="T43" fmla="*/ 18 h 48"/>
                <a:gd name="T44" fmla="*/ 28 w 90"/>
                <a:gd name="T45" fmla="*/ 14 h 48"/>
                <a:gd name="T46" fmla="*/ 24 w 90"/>
                <a:gd name="T47" fmla="*/ 14 h 48"/>
                <a:gd name="T48" fmla="*/ 28 w 90"/>
                <a:gd name="T49" fmla="*/ 12 h 48"/>
                <a:gd name="T50" fmla="*/ 30 w 90"/>
                <a:gd name="T51" fmla="*/ 12 h 48"/>
                <a:gd name="T52" fmla="*/ 34 w 90"/>
                <a:gd name="T53" fmla="*/ 8 h 48"/>
                <a:gd name="T54" fmla="*/ 38 w 90"/>
                <a:gd name="T55" fmla="*/ 8 h 48"/>
                <a:gd name="T56" fmla="*/ 46 w 90"/>
                <a:gd name="T57" fmla="*/ 4 h 48"/>
                <a:gd name="T58" fmla="*/ 50 w 90"/>
                <a:gd name="T59" fmla="*/ 8 h 48"/>
                <a:gd name="T60" fmla="*/ 58 w 90"/>
                <a:gd name="T61" fmla="*/ 4 h 48"/>
                <a:gd name="T62" fmla="*/ 60 w 90"/>
                <a:gd name="T63" fmla="*/ 4 h 48"/>
                <a:gd name="T64" fmla="*/ 68 w 90"/>
                <a:gd name="T65" fmla="*/ 4 h 48"/>
                <a:gd name="T66" fmla="*/ 72 w 90"/>
                <a:gd name="T67" fmla="*/ 8 h 48"/>
                <a:gd name="T68" fmla="*/ 76 w 90"/>
                <a:gd name="T69" fmla="*/ 8 h 48"/>
                <a:gd name="T70" fmla="*/ 88 w 90"/>
                <a:gd name="T71" fmla="*/ 8 h 48"/>
                <a:gd name="T72" fmla="*/ 88 w 90"/>
                <a:gd name="T73" fmla="*/ 8 h 48"/>
                <a:gd name="T74" fmla="*/ 8 w 90"/>
                <a:gd name="T75" fmla="*/ 22 h 48"/>
                <a:gd name="T76" fmla="*/ 8 w 90"/>
                <a:gd name="T77" fmla="*/ 18 h 48"/>
                <a:gd name="T78" fmla="*/ 4 w 90"/>
                <a:gd name="T79" fmla="*/ 18 h 48"/>
                <a:gd name="T80" fmla="*/ 8 w 90"/>
                <a:gd name="T81" fmla="*/ 18 h 48"/>
                <a:gd name="T82" fmla="*/ 12 w 90"/>
                <a:gd name="T83" fmla="*/ 18 h 48"/>
                <a:gd name="T84" fmla="*/ 16 w 90"/>
                <a:gd name="T85" fmla="*/ 18 h 48"/>
                <a:gd name="T86" fmla="*/ 16 w 90"/>
                <a:gd name="T87" fmla="*/ 22 h 48"/>
                <a:gd name="T88" fmla="*/ 12 w 90"/>
                <a:gd name="T89" fmla="*/ 22 h 48"/>
                <a:gd name="T90" fmla="*/ 12 w 90"/>
                <a:gd name="T91" fmla="*/ 22 h 48"/>
                <a:gd name="T92" fmla="*/ 12 w 90"/>
                <a:gd name="T93" fmla="*/ 22 h 48"/>
                <a:gd name="T94" fmla="*/ 24 w 90"/>
                <a:gd name="T95" fmla="*/ 14 h 48"/>
                <a:gd name="T96" fmla="*/ 20 w 90"/>
                <a:gd name="T97" fmla="*/ 18 h 48"/>
                <a:gd name="T98" fmla="*/ 20 w 90"/>
                <a:gd name="T99" fmla="*/ 14 h 48"/>
                <a:gd name="T100" fmla="*/ 20 w 90"/>
                <a:gd name="T101" fmla="*/ 14 h 48"/>
                <a:gd name="T102" fmla="*/ 24 w 90"/>
                <a:gd name="T103" fmla="*/ 26 h 48"/>
                <a:gd name="T104" fmla="*/ 20 w 90"/>
                <a:gd name="T105" fmla="*/ 26 h 48"/>
                <a:gd name="T106" fmla="*/ 20 w 90"/>
                <a:gd name="T107" fmla="*/ 22 h 48"/>
                <a:gd name="T108" fmla="*/ 4 w 90"/>
                <a:gd name="T109" fmla="*/ 36 h 48"/>
                <a:gd name="T110" fmla="*/ 0 w 90"/>
                <a:gd name="T111" fmla="*/ 34 h 48"/>
                <a:gd name="T112" fmla="*/ 0 w 90"/>
                <a:gd name="T113" fmla="*/ 30 h 48"/>
                <a:gd name="T114" fmla="*/ 8 w 90"/>
                <a:gd name="T115" fmla="*/ 26 h 48"/>
                <a:gd name="T116" fmla="*/ 20 w 90"/>
                <a:gd name="T117" fmla="*/ 26 h 48"/>
                <a:gd name="T118" fmla="*/ 20 w 90"/>
                <a:gd name="T119" fmla="*/ 30 h 48"/>
                <a:gd name="T120" fmla="*/ 8 w 90"/>
                <a:gd name="T121" fmla="*/ 34 h 48"/>
                <a:gd name="T122" fmla="*/ 4 w 90"/>
                <a:gd name="T123"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 h="48">
                  <a:moveTo>
                    <a:pt x="88" y="8"/>
                  </a:moveTo>
                  <a:lnTo>
                    <a:pt x="88" y="8"/>
                  </a:lnTo>
                  <a:lnTo>
                    <a:pt x="90" y="8"/>
                  </a:lnTo>
                  <a:lnTo>
                    <a:pt x="90" y="8"/>
                  </a:lnTo>
                  <a:lnTo>
                    <a:pt x="90" y="8"/>
                  </a:lnTo>
                  <a:lnTo>
                    <a:pt x="90" y="8"/>
                  </a:lnTo>
                  <a:lnTo>
                    <a:pt x="90" y="12"/>
                  </a:lnTo>
                  <a:lnTo>
                    <a:pt x="90" y="12"/>
                  </a:lnTo>
                  <a:lnTo>
                    <a:pt x="90" y="12"/>
                  </a:lnTo>
                  <a:lnTo>
                    <a:pt x="90" y="12"/>
                  </a:lnTo>
                  <a:lnTo>
                    <a:pt x="88" y="12"/>
                  </a:lnTo>
                  <a:lnTo>
                    <a:pt x="88" y="12"/>
                  </a:lnTo>
                  <a:lnTo>
                    <a:pt x="88" y="12"/>
                  </a:lnTo>
                  <a:lnTo>
                    <a:pt x="88" y="12"/>
                  </a:lnTo>
                  <a:lnTo>
                    <a:pt x="88" y="12"/>
                  </a:lnTo>
                  <a:lnTo>
                    <a:pt x="88" y="12"/>
                  </a:lnTo>
                  <a:lnTo>
                    <a:pt x="88" y="14"/>
                  </a:lnTo>
                  <a:lnTo>
                    <a:pt x="88" y="14"/>
                  </a:lnTo>
                  <a:lnTo>
                    <a:pt x="84" y="14"/>
                  </a:lnTo>
                  <a:lnTo>
                    <a:pt x="84" y="18"/>
                  </a:lnTo>
                  <a:lnTo>
                    <a:pt x="84" y="18"/>
                  </a:lnTo>
                  <a:lnTo>
                    <a:pt x="84" y="18"/>
                  </a:lnTo>
                  <a:lnTo>
                    <a:pt x="84" y="18"/>
                  </a:lnTo>
                  <a:lnTo>
                    <a:pt x="80" y="18"/>
                  </a:lnTo>
                  <a:lnTo>
                    <a:pt x="80" y="18"/>
                  </a:lnTo>
                  <a:lnTo>
                    <a:pt x="80" y="22"/>
                  </a:lnTo>
                  <a:lnTo>
                    <a:pt x="80" y="22"/>
                  </a:lnTo>
                  <a:lnTo>
                    <a:pt x="80" y="22"/>
                  </a:lnTo>
                  <a:lnTo>
                    <a:pt x="80" y="22"/>
                  </a:lnTo>
                  <a:lnTo>
                    <a:pt x="80" y="26"/>
                  </a:lnTo>
                  <a:lnTo>
                    <a:pt x="80" y="26"/>
                  </a:lnTo>
                  <a:lnTo>
                    <a:pt x="80" y="30"/>
                  </a:lnTo>
                  <a:lnTo>
                    <a:pt x="80" y="30"/>
                  </a:lnTo>
                  <a:lnTo>
                    <a:pt x="84" y="30"/>
                  </a:lnTo>
                  <a:lnTo>
                    <a:pt x="84" y="30"/>
                  </a:lnTo>
                  <a:lnTo>
                    <a:pt x="84" y="30"/>
                  </a:lnTo>
                  <a:lnTo>
                    <a:pt x="80" y="30"/>
                  </a:lnTo>
                  <a:lnTo>
                    <a:pt x="80" y="34"/>
                  </a:lnTo>
                  <a:lnTo>
                    <a:pt x="80" y="34"/>
                  </a:lnTo>
                  <a:lnTo>
                    <a:pt x="80" y="34"/>
                  </a:lnTo>
                  <a:lnTo>
                    <a:pt x="84" y="36"/>
                  </a:lnTo>
                  <a:lnTo>
                    <a:pt x="84" y="36"/>
                  </a:lnTo>
                  <a:lnTo>
                    <a:pt x="84" y="36"/>
                  </a:lnTo>
                  <a:lnTo>
                    <a:pt x="84" y="36"/>
                  </a:lnTo>
                  <a:lnTo>
                    <a:pt x="84" y="36"/>
                  </a:lnTo>
                  <a:lnTo>
                    <a:pt x="84" y="40"/>
                  </a:lnTo>
                  <a:lnTo>
                    <a:pt x="84" y="40"/>
                  </a:lnTo>
                  <a:lnTo>
                    <a:pt x="88" y="40"/>
                  </a:lnTo>
                  <a:lnTo>
                    <a:pt x="88" y="40"/>
                  </a:lnTo>
                  <a:lnTo>
                    <a:pt x="84" y="40"/>
                  </a:lnTo>
                  <a:lnTo>
                    <a:pt x="84" y="44"/>
                  </a:lnTo>
                  <a:lnTo>
                    <a:pt x="84" y="44"/>
                  </a:lnTo>
                  <a:lnTo>
                    <a:pt x="84" y="44"/>
                  </a:lnTo>
                  <a:lnTo>
                    <a:pt x="84" y="44"/>
                  </a:lnTo>
                  <a:lnTo>
                    <a:pt x="84" y="44"/>
                  </a:lnTo>
                  <a:lnTo>
                    <a:pt x="84" y="44"/>
                  </a:lnTo>
                  <a:lnTo>
                    <a:pt x="80" y="44"/>
                  </a:lnTo>
                  <a:lnTo>
                    <a:pt x="80" y="48"/>
                  </a:lnTo>
                  <a:lnTo>
                    <a:pt x="80" y="48"/>
                  </a:lnTo>
                  <a:lnTo>
                    <a:pt x="80" y="48"/>
                  </a:lnTo>
                  <a:lnTo>
                    <a:pt x="80" y="48"/>
                  </a:lnTo>
                  <a:lnTo>
                    <a:pt x="76" y="48"/>
                  </a:lnTo>
                  <a:lnTo>
                    <a:pt x="76" y="48"/>
                  </a:lnTo>
                  <a:lnTo>
                    <a:pt x="76" y="48"/>
                  </a:lnTo>
                  <a:lnTo>
                    <a:pt x="72" y="48"/>
                  </a:lnTo>
                  <a:lnTo>
                    <a:pt x="72" y="48"/>
                  </a:lnTo>
                  <a:lnTo>
                    <a:pt x="72" y="48"/>
                  </a:lnTo>
                  <a:lnTo>
                    <a:pt x="72" y="48"/>
                  </a:lnTo>
                  <a:lnTo>
                    <a:pt x="68" y="48"/>
                  </a:lnTo>
                  <a:lnTo>
                    <a:pt x="68" y="48"/>
                  </a:lnTo>
                  <a:lnTo>
                    <a:pt x="68" y="48"/>
                  </a:lnTo>
                  <a:lnTo>
                    <a:pt x="68" y="48"/>
                  </a:lnTo>
                  <a:lnTo>
                    <a:pt x="68" y="48"/>
                  </a:lnTo>
                  <a:lnTo>
                    <a:pt x="64" y="48"/>
                  </a:lnTo>
                  <a:lnTo>
                    <a:pt x="64" y="48"/>
                  </a:lnTo>
                  <a:lnTo>
                    <a:pt x="60" y="44"/>
                  </a:lnTo>
                  <a:lnTo>
                    <a:pt x="60" y="44"/>
                  </a:lnTo>
                  <a:lnTo>
                    <a:pt x="58" y="40"/>
                  </a:lnTo>
                  <a:lnTo>
                    <a:pt x="58" y="40"/>
                  </a:lnTo>
                  <a:lnTo>
                    <a:pt x="58" y="40"/>
                  </a:lnTo>
                  <a:lnTo>
                    <a:pt x="58" y="40"/>
                  </a:lnTo>
                  <a:lnTo>
                    <a:pt x="54" y="40"/>
                  </a:lnTo>
                  <a:lnTo>
                    <a:pt x="54" y="40"/>
                  </a:lnTo>
                  <a:lnTo>
                    <a:pt x="54" y="36"/>
                  </a:lnTo>
                  <a:lnTo>
                    <a:pt x="50" y="36"/>
                  </a:lnTo>
                  <a:lnTo>
                    <a:pt x="50" y="36"/>
                  </a:lnTo>
                  <a:lnTo>
                    <a:pt x="50" y="36"/>
                  </a:lnTo>
                  <a:lnTo>
                    <a:pt x="50" y="36"/>
                  </a:lnTo>
                  <a:lnTo>
                    <a:pt x="50" y="40"/>
                  </a:lnTo>
                  <a:lnTo>
                    <a:pt x="50" y="40"/>
                  </a:lnTo>
                  <a:lnTo>
                    <a:pt x="50" y="36"/>
                  </a:lnTo>
                  <a:lnTo>
                    <a:pt x="50" y="36"/>
                  </a:lnTo>
                  <a:lnTo>
                    <a:pt x="50" y="36"/>
                  </a:lnTo>
                  <a:lnTo>
                    <a:pt x="50" y="36"/>
                  </a:lnTo>
                  <a:lnTo>
                    <a:pt x="46" y="36"/>
                  </a:lnTo>
                  <a:lnTo>
                    <a:pt x="46" y="36"/>
                  </a:lnTo>
                  <a:lnTo>
                    <a:pt x="46" y="36"/>
                  </a:lnTo>
                  <a:lnTo>
                    <a:pt x="46" y="36"/>
                  </a:lnTo>
                  <a:lnTo>
                    <a:pt x="46" y="36"/>
                  </a:lnTo>
                  <a:lnTo>
                    <a:pt x="42" y="40"/>
                  </a:lnTo>
                  <a:lnTo>
                    <a:pt x="38" y="40"/>
                  </a:lnTo>
                  <a:lnTo>
                    <a:pt x="38" y="40"/>
                  </a:lnTo>
                  <a:lnTo>
                    <a:pt x="38" y="40"/>
                  </a:lnTo>
                  <a:lnTo>
                    <a:pt x="38" y="40"/>
                  </a:lnTo>
                  <a:lnTo>
                    <a:pt x="34" y="40"/>
                  </a:lnTo>
                  <a:lnTo>
                    <a:pt x="34" y="40"/>
                  </a:lnTo>
                  <a:lnTo>
                    <a:pt x="34" y="40"/>
                  </a:lnTo>
                  <a:lnTo>
                    <a:pt x="34" y="40"/>
                  </a:lnTo>
                  <a:lnTo>
                    <a:pt x="34" y="40"/>
                  </a:lnTo>
                  <a:lnTo>
                    <a:pt x="38" y="40"/>
                  </a:lnTo>
                  <a:lnTo>
                    <a:pt x="38" y="36"/>
                  </a:lnTo>
                  <a:lnTo>
                    <a:pt x="38" y="36"/>
                  </a:lnTo>
                  <a:lnTo>
                    <a:pt x="38" y="36"/>
                  </a:lnTo>
                  <a:lnTo>
                    <a:pt x="38" y="36"/>
                  </a:lnTo>
                  <a:lnTo>
                    <a:pt x="38" y="36"/>
                  </a:lnTo>
                  <a:lnTo>
                    <a:pt x="38" y="34"/>
                  </a:lnTo>
                  <a:lnTo>
                    <a:pt x="38" y="34"/>
                  </a:lnTo>
                  <a:lnTo>
                    <a:pt x="38" y="34"/>
                  </a:lnTo>
                  <a:lnTo>
                    <a:pt x="38" y="34"/>
                  </a:lnTo>
                  <a:lnTo>
                    <a:pt x="38" y="34"/>
                  </a:lnTo>
                  <a:lnTo>
                    <a:pt x="38" y="34"/>
                  </a:lnTo>
                  <a:lnTo>
                    <a:pt x="38" y="30"/>
                  </a:lnTo>
                  <a:lnTo>
                    <a:pt x="38" y="30"/>
                  </a:lnTo>
                  <a:lnTo>
                    <a:pt x="38" y="30"/>
                  </a:lnTo>
                  <a:lnTo>
                    <a:pt x="38" y="30"/>
                  </a:lnTo>
                  <a:lnTo>
                    <a:pt x="34" y="30"/>
                  </a:lnTo>
                  <a:lnTo>
                    <a:pt x="34" y="30"/>
                  </a:lnTo>
                  <a:lnTo>
                    <a:pt x="34" y="30"/>
                  </a:lnTo>
                  <a:lnTo>
                    <a:pt x="34" y="34"/>
                  </a:lnTo>
                  <a:lnTo>
                    <a:pt x="34" y="34"/>
                  </a:lnTo>
                  <a:lnTo>
                    <a:pt x="30" y="34"/>
                  </a:lnTo>
                  <a:lnTo>
                    <a:pt x="30" y="34"/>
                  </a:lnTo>
                  <a:lnTo>
                    <a:pt x="30" y="34"/>
                  </a:lnTo>
                  <a:lnTo>
                    <a:pt x="30" y="34"/>
                  </a:lnTo>
                  <a:lnTo>
                    <a:pt x="30" y="34"/>
                  </a:lnTo>
                  <a:lnTo>
                    <a:pt x="30" y="34"/>
                  </a:lnTo>
                  <a:lnTo>
                    <a:pt x="28" y="30"/>
                  </a:lnTo>
                  <a:lnTo>
                    <a:pt x="28" y="30"/>
                  </a:lnTo>
                  <a:lnTo>
                    <a:pt x="28" y="30"/>
                  </a:lnTo>
                  <a:lnTo>
                    <a:pt x="28" y="30"/>
                  </a:lnTo>
                  <a:lnTo>
                    <a:pt x="28" y="26"/>
                  </a:lnTo>
                  <a:lnTo>
                    <a:pt x="24" y="26"/>
                  </a:lnTo>
                  <a:lnTo>
                    <a:pt x="24" y="26"/>
                  </a:lnTo>
                  <a:lnTo>
                    <a:pt x="24" y="22"/>
                  </a:lnTo>
                  <a:lnTo>
                    <a:pt x="24" y="22"/>
                  </a:lnTo>
                  <a:lnTo>
                    <a:pt x="24" y="22"/>
                  </a:lnTo>
                  <a:lnTo>
                    <a:pt x="28" y="22"/>
                  </a:lnTo>
                  <a:lnTo>
                    <a:pt x="28" y="22"/>
                  </a:lnTo>
                  <a:lnTo>
                    <a:pt x="30" y="22"/>
                  </a:lnTo>
                  <a:lnTo>
                    <a:pt x="28" y="22"/>
                  </a:lnTo>
                  <a:lnTo>
                    <a:pt x="28" y="22"/>
                  </a:lnTo>
                  <a:lnTo>
                    <a:pt x="28" y="22"/>
                  </a:lnTo>
                  <a:lnTo>
                    <a:pt x="24" y="22"/>
                  </a:lnTo>
                  <a:lnTo>
                    <a:pt x="24" y="18"/>
                  </a:lnTo>
                  <a:lnTo>
                    <a:pt x="24" y="18"/>
                  </a:lnTo>
                  <a:lnTo>
                    <a:pt x="24" y="18"/>
                  </a:lnTo>
                  <a:lnTo>
                    <a:pt x="24" y="18"/>
                  </a:lnTo>
                  <a:lnTo>
                    <a:pt x="24" y="18"/>
                  </a:lnTo>
                  <a:lnTo>
                    <a:pt x="28" y="18"/>
                  </a:lnTo>
                  <a:lnTo>
                    <a:pt x="28" y="14"/>
                  </a:lnTo>
                  <a:lnTo>
                    <a:pt x="28" y="14"/>
                  </a:lnTo>
                  <a:lnTo>
                    <a:pt x="24" y="14"/>
                  </a:lnTo>
                  <a:lnTo>
                    <a:pt x="28" y="14"/>
                  </a:lnTo>
                  <a:lnTo>
                    <a:pt x="24" y="18"/>
                  </a:lnTo>
                  <a:lnTo>
                    <a:pt x="24" y="18"/>
                  </a:lnTo>
                  <a:lnTo>
                    <a:pt x="24" y="18"/>
                  </a:lnTo>
                  <a:lnTo>
                    <a:pt x="24" y="18"/>
                  </a:lnTo>
                  <a:lnTo>
                    <a:pt x="24" y="14"/>
                  </a:lnTo>
                  <a:lnTo>
                    <a:pt x="24" y="14"/>
                  </a:lnTo>
                  <a:lnTo>
                    <a:pt x="24" y="14"/>
                  </a:lnTo>
                  <a:lnTo>
                    <a:pt x="24" y="12"/>
                  </a:lnTo>
                  <a:lnTo>
                    <a:pt x="24" y="12"/>
                  </a:lnTo>
                  <a:lnTo>
                    <a:pt x="28" y="12"/>
                  </a:lnTo>
                  <a:lnTo>
                    <a:pt x="28" y="12"/>
                  </a:lnTo>
                  <a:lnTo>
                    <a:pt x="28" y="12"/>
                  </a:lnTo>
                  <a:lnTo>
                    <a:pt x="28" y="12"/>
                  </a:lnTo>
                  <a:lnTo>
                    <a:pt x="28" y="12"/>
                  </a:lnTo>
                  <a:lnTo>
                    <a:pt x="28" y="12"/>
                  </a:lnTo>
                  <a:lnTo>
                    <a:pt x="28" y="12"/>
                  </a:lnTo>
                  <a:lnTo>
                    <a:pt x="30" y="12"/>
                  </a:lnTo>
                  <a:lnTo>
                    <a:pt x="30" y="12"/>
                  </a:lnTo>
                  <a:lnTo>
                    <a:pt x="30" y="12"/>
                  </a:lnTo>
                  <a:lnTo>
                    <a:pt x="30" y="12"/>
                  </a:lnTo>
                  <a:lnTo>
                    <a:pt x="30" y="8"/>
                  </a:lnTo>
                  <a:lnTo>
                    <a:pt x="30" y="8"/>
                  </a:lnTo>
                  <a:lnTo>
                    <a:pt x="30" y="8"/>
                  </a:lnTo>
                  <a:lnTo>
                    <a:pt x="30" y="8"/>
                  </a:lnTo>
                  <a:lnTo>
                    <a:pt x="34" y="8"/>
                  </a:lnTo>
                  <a:lnTo>
                    <a:pt x="34" y="8"/>
                  </a:lnTo>
                  <a:lnTo>
                    <a:pt x="34" y="8"/>
                  </a:lnTo>
                  <a:lnTo>
                    <a:pt x="34" y="8"/>
                  </a:lnTo>
                  <a:lnTo>
                    <a:pt x="34" y="8"/>
                  </a:lnTo>
                  <a:lnTo>
                    <a:pt x="34" y="8"/>
                  </a:lnTo>
                  <a:lnTo>
                    <a:pt x="34" y="8"/>
                  </a:lnTo>
                  <a:lnTo>
                    <a:pt x="38" y="8"/>
                  </a:lnTo>
                  <a:lnTo>
                    <a:pt x="38" y="8"/>
                  </a:lnTo>
                  <a:lnTo>
                    <a:pt x="42" y="8"/>
                  </a:lnTo>
                  <a:lnTo>
                    <a:pt x="42" y="4"/>
                  </a:lnTo>
                  <a:lnTo>
                    <a:pt x="42" y="4"/>
                  </a:lnTo>
                  <a:lnTo>
                    <a:pt x="42" y="4"/>
                  </a:lnTo>
                  <a:lnTo>
                    <a:pt x="42" y="4"/>
                  </a:lnTo>
                  <a:lnTo>
                    <a:pt x="42" y="4"/>
                  </a:lnTo>
                  <a:lnTo>
                    <a:pt x="46" y="4"/>
                  </a:lnTo>
                  <a:lnTo>
                    <a:pt x="46" y="4"/>
                  </a:lnTo>
                  <a:lnTo>
                    <a:pt x="46" y="4"/>
                  </a:lnTo>
                  <a:lnTo>
                    <a:pt x="46" y="4"/>
                  </a:lnTo>
                  <a:lnTo>
                    <a:pt x="50" y="4"/>
                  </a:lnTo>
                  <a:lnTo>
                    <a:pt x="50" y="4"/>
                  </a:lnTo>
                  <a:lnTo>
                    <a:pt x="50" y="4"/>
                  </a:lnTo>
                  <a:lnTo>
                    <a:pt x="50" y="8"/>
                  </a:lnTo>
                  <a:lnTo>
                    <a:pt x="50" y="8"/>
                  </a:lnTo>
                  <a:lnTo>
                    <a:pt x="54" y="4"/>
                  </a:lnTo>
                  <a:lnTo>
                    <a:pt x="54" y="4"/>
                  </a:lnTo>
                  <a:lnTo>
                    <a:pt x="54" y="4"/>
                  </a:lnTo>
                  <a:lnTo>
                    <a:pt x="54" y="4"/>
                  </a:lnTo>
                  <a:lnTo>
                    <a:pt x="54" y="4"/>
                  </a:lnTo>
                  <a:lnTo>
                    <a:pt x="58" y="4"/>
                  </a:lnTo>
                  <a:lnTo>
                    <a:pt x="58" y="4"/>
                  </a:lnTo>
                  <a:lnTo>
                    <a:pt x="54" y="4"/>
                  </a:lnTo>
                  <a:lnTo>
                    <a:pt x="54" y="0"/>
                  </a:lnTo>
                  <a:lnTo>
                    <a:pt x="58" y="0"/>
                  </a:lnTo>
                  <a:lnTo>
                    <a:pt x="58" y="4"/>
                  </a:lnTo>
                  <a:lnTo>
                    <a:pt x="58" y="4"/>
                  </a:lnTo>
                  <a:lnTo>
                    <a:pt x="60" y="4"/>
                  </a:lnTo>
                  <a:lnTo>
                    <a:pt x="60" y="4"/>
                  </a:lnTo>
                  <a:lnTo>
                    <a:pt x="60" y="4"/>
                  </a:lnTo>
                  <a:lnTo>
                    <a:pt x="64" y="4"/>
                  </a:lnTo>
                  <a:lnTo>
                    <a:pt x="64" y="4"/>
                  </a:lnTo>
                  <a:lnTo>
                    <a:pt x="64" y="4"/>
                  </a:lnTo>
                  <a:lnTo>
                    <a:pt x="68" y="4"/>
                  </a:lnTo>
                  <a:lnTo>
                    <a:pt x="68" y="4"/>
                  </a:lnTo>
                  <a:lnTo>
                    <a:pt x="68" y="4"/>
                  </a:lnTo>
                  <a:lnTo>
                    <a:pt x="68" y="4"/>
                  </a:lnTo>
                  <a:lnTo>
                    <a:pt x="68" y="4"/>
                  </a:lnTo>
                  <a:lnTo>
                    <a:pt x="68" y="4"/>
                  </a:lnTo>
                  <a:lnTo>
                    <a:pt x="68" y="4"/>
                  </a:lnTo>
                  <a:lnTo>
                    <a:pt x="72" y="4"/>
                  </a:lnTo>
                  <a:lnTo>
                    <a:pt x="72" y="8"/>
                  </a:lnTo>
                  <a:lnTo>
                    <a:pt x="72" y="8"/>
                  </a:lnTo>
                  <a:lnTo>
                    <a:pt x="72" y="8"/>
                  </a:lnTo>
                  <a:lnTo>
                    <a:pt x="72" y="8"/>
                  </a:lnTo>
                  <a:lnTo>
                    <a:pt x="72" y="8"/>
                  </a:lnTo>
                  <a:lnTo>
                    <a:pt x="76" y="8"/>
                  </a:lnTo>
                  <a:lnTo>
                    <a:pt x="76" y="8"/>
                  </a:lnTo>
                  <a:lnTo>
                    <a:pt x="76" y="8"/>
                  </a:lnTo>
                  <a:lnTo>
                    <a:pt x="80" y="8"/>
                  </a:lnTo>
                  <a:lnTo>
                    <a:pt x="80" y="8"/>
                  </a:lnTo>
                  <a:lnTo>
                    <a:pt x="80" y="8"/>
                  </a:lnTo>
                  <a:lnTo>
                    <a:pt x="80" y="8"/>
                  </a:lnTo>
                  <a:lnTo>
                    <a:pt x="80" y="8"/>
                  </a:lnTo>
                  <a:lnTo>
                    <a:pt x="84" y="8"/>
                  </a:lnTo>
                  <a:lnTo>
                    <a:pt x="88" y="8"/>
                  </a:lnTo>
                  <a:lnTo>
                    <a:pt x="88" y="8"/>
                  </a:lnTo>
                  <a:lnTo>
                    <a:pt x="88" y="8"/>
                  </a:lnTo>
                  <a:lnTo>
                    <a:pt x="88" y="8"/>
                  </a:lnTo>
                  <a:lnTo>
                    <a:pt x="88" y="8"/>
                  </a:lnTo>
                  <a:lnTo>
                    <a:pt x="88" y="8"/>
                  </a:lnTo>
                  <a:lnTo>
                    <a:pt x="88" y="8"/>
                  </a:lnTo>
                  <a:lnTo>
                    <a:pt x="88" y="8"/>
                  </a:lnTo>
                  <a:lnTo>
                    <a:pt x="88" y="8"/>
                  </a:lnTo>
                  <a:close/>
                  <a:moveTo>
                    <a:pt x="12" y="22"/>
                  </a:moveTo>
                  <a:lnTo>
                    <a:pt x="12" y="22"/>
                  </a:lnTo>
                  <a:lnTo>
                    <a:pt x="12" y="22"/>
                  </a:lnTo>
                  <a:lnTo>
                    <a:pt x="8" y="22"/>
                  </a:lnTo>
                  <a:lnTo>
                    <a:pt x="8" y="22"/>
                  </a:lnTo>
                  <a:lnTo>
                    <a:pt x="8" y="22"/>
                  </a:lnTo>
                  <a:lnTo>
                    <a:pt x="8" y="22"/>
                  </a:lnTo>
                  <a:lnTo>
                    <a:pt x="8" y="22"/>
                  </a:lnTo>
                  <a:lnTo>
                    <a:pt x="8" y="18"/>
                  </a:lnTo>
                  <a:lnTo>
                    <a:pt x="8" y="18"/>
                  </a:lnTo>
                  <a:lnTo>
                    <a:pt x="8" y="18"/>
                  </a:lnTo>
                  <a:lnTo>
                    <a:pt x="8" y="18"/>
                  </a:lnTo>
                  <a:lnTo>
                    <a:pt x="8" y="18"/>
                  </a:lnTo>
                  <a:lnTo>
                    <a:pt x="8" y="18"/>
                  </a:lnTo>
                  <a:lnTo>
                    <a:pt x="4" y="18"/>
                  </a:lnTo>
                  <a:lnTo>
                    <a:pt x="4" y="18"/>
                  </a:lnTo>
                  <a:lnTo>
                    <a:pt x="4" y="18"/>
                  </a:lnTo>
                  <a:lnTo>
                    <a:pt x="4" y="18"/>
                  </a:lnTo>
                  <a:lnTo>
                    <a:pt x="4" y="18"/>
                  </a:lnTo>
                  <a:lnTo>
                    <a:pt x="4" y="18"/>
                  </a:lnTo>
                  <a:lnTo>
                    <a:pt x="4" y="18"/>
                  </a:lnTo>
                  <a:lnTo>
                    <a:pt x="4" y="18"/>
                  </a:lnTo>
                  <a:lnTo>
                    <a:pt x="4" y="18"/>
                  </a:lnTo>
                  <a:lnTo>
                    <a:pt x="4" y="18"/>
                  </a:lnTo>
                  <a:lnTo>
                    <a:pt x="8" y="18"/>
                  </a:lnTo>
                  <a:lnTo>
                    <a:pt x="8" y="18"/>
                  </a:lnTo>
                  <a:lnTo>
                    <a:pt x="8" y="18"/>
                  </a:lnTo>
                  <a:lnTo>
                    <a:pt x="8" y="18"/>
                  </a:lnTo>
                  <a:lnTo>
                    <a:pt x="8" y="14"/>
                  </a:lnTo>
                  <a:lnTo>
                    <a:pt x="12" y="14"/>
                  </a:lnTo>
                  <a:lnTo>
                    <a:pt x="12" y="14"/>
                  </a:lnTo>
                  <a:lnTo>
                    <a:pt x="12" y="14"/>
                  </a:lnTo>
                  <a:lnTo>
                    <a:pt x="12" y="14"/>
                  </a:lnTo>
                  <a:lnTo>
                    <a:pt x="12" y="18"/>
                  </a:lnTo>
                  <a:lnTo>
                    <a:pt x="12" y="18"/>
                  </a:lnTo>
                  <a:lnTo>
                    <a:pt x="16" y="18"/>
                  </a:lnTo>
                  <a:lnTo>
                    <a:pt x="16" y="18"/>
                  </a:lnTo>
                  <a:lnTo>
                    <a:pt x="16" y="18"/>
                  </a:lnTo>
                  <a:lnTo>
                    <a:pt x="16" y="18"/>
                  </a:lnTo>
                  <a:lnTo>
                    <a:pt x="16" y="18"/>
                  </a:lnTo>
                  <a:lnTo>
                    <a:pt x="16" y="18"/>
                  </a:lnTo>
                  <a:lnTo>
                    <a:pt x="16" y="22"/>
                  </a:lnTo>
                  <a:lnTo>
                    <a:pt x="16" y="22"/>
                  </a:lnTo>
                  <a:lnTo>
                    <a:pt x="16" y="22"/>
                  </a:lnTo>
                  <a:lnTo>
                    <a:pt x="16" y="18"/>
                  </a:lnTo>
                  <a:lnTo>
                    <a:pt x="16" y="18"/>
                  </a:lnTo>
                  <a:lnTo>
                    <a:pt x="16" y="22"/>
                  </a:lnTo>
                  <a:lnTo>
                    <a:pt x="16" y="22"/>
                  </a:lnTo>
                  <a:lnTo>
                    <a:pt x="16" y="22"/>
                  </a:lnTo>
                  <a:lnTo>
                    <a:pt x="16" y="22"/>
                  </a:lnTo>
                  <a:lnTo>
                    <a:pt x="16" y="22"/>
                  </a:lnTo>
                  <a:lnTo>
                    <a:pt x="16" y="22"/>
                  </a:lnTo>
                  <a:lnTo>
                    <a:pt x="16" y="22"/>
                  </a:lnTo>
                  <a:lnTo>
                    <a:pt x="12" y="22"/>
                  </a:lnTo>
                  <a:lnTo>
                    <a:pt x="12" y="22"/>
                  </a:lnTo>
                  <a:lnTo>
                    <a:pt x="12" y="22"/>
                  </a:lnTo>
                  <a:lnTo>
                    <a:pt x="16" y="22"/>
                  </a:lnTo>
                  <a:lnTo>
                    <a:pt x="16" y="22"/>
                  </a:lnTo>
                  <a:lnTo>
                    <a:pt x="16" y="22"/>
                  </a:lnTo>
                  <a:lnTo>
                    <a:pt x="16" y="22"/>
                  </a:lnTo>
                  <a:lnTo>
                    <a:pt x="12" y="22"/>
                  </a:lnTo>
                  <a:lnTo>
                    <a:pt x="12" y="22"/>
                  </a:lnTo>
                  <a:lnTo>
                    <a:pt x="12" y="22"/>
                  </a:lnTo>
                  <a:lnTo>
                    <a:pt x="12" y="22"/>
                  </a:lnTo>
                  <a:lnTo>
                    <a:pt x="12" y="22"/>
                  </a:lnTo>
                  <a:lnTo>
                    <a:pt x="12" y="22"/>
                  </a:lnTo>
                  <a:lnTo>
                    <a:pt x="12" y="22"/>
                  </a:lnTo>
                  <a:lnTo>
                    <a:pt x="12" y="22"/>
                  </a:lnTo>
                  <a:lnTo>
                    <a:pt x="12" y="22"/>
                  </a:lnTo>
                  <a:lnTo>
                    <a:pt x="12" y="22"/>
                  </a:lnTo>
                  <a:lnTo>
                    <a:pt x="12" y="22"/>
                  </a:lnTo>
                  <a:lnTo>
                    <a:pt x="12" y="22"/>
                  </a:lnTo>
                  <a:lnTo>
                    <a:pt x="12" y="22"/>
                  </a:lnTo>
                  <a:close/>
                  <a:moveTo>
                    <a:pt x="20" y="14"/>
                  </a:moveTo>
                  <a:lnTo>
                    <a:pt x="24" y="14"/>
                  </a:lnTo>
                  <a:lnTo>
                    <a:pt x="24" y="14"/>
                  </a:lnTo>
                  <a:lnTo>
                    <a:pt x="24" y="14"/>
                  </a:lnTo>
                  <a:lnTo>
                    <a:pt x="24" y="14"/>
                  </a:lnTo>
                  <a:lnTo>
                    <a:pt x="24" y="18"/>
                  </a:lnTo>
                  <a:lnTo>
                    <a:pt x="24" y="18"/>
                  </a:lnTo>
                  <a:lnTo>
                    <a:pt x="24" y="18"/>
                  </a:lnTo>
                  <a:lnTo>
                    <a:pt x="24" y="18"/>
                  </a:lnTo>
                  <a:lnTo>
                    <a:pt x="20" y="18"/>
                  </a:lnTo>
                  <a:lnTo>
                    <a:pt x="20" y="18"/>
                  </a:lnTo>
                  <a:lnTo>
                    <a:pt x="20" y="18"/>
                  </a:lnTo>
                  <a:lnTo>
                    <a:pt x="20" y="18"/>
                  </a:lnTo>
                  <a:lnTo>
                    <a:pt x="20" y="18"/>
                  </a:lnTo>
                  <a:lnTo>
                    <a:pt x="20" y="18"/>
                  </a:lnTo>
                  <a:lnTo>
                    <a:pt x="20" y="14"/>
                  </a:lnTo>
                  <a:lnTo>
                    <a:pt x="20" y="14"/>
                  </a:lnTo>
                  <a:lnTo>
                    <a:pt x="20" y="14"/>
                  </a:lnTo>
                  <a:lnTo>
                    <a:pt x="20" y="14"/>
                  </a:lnTo>
                  <a:lnTo>
                    <a:pt x="20" y="14"/>
                  </a:lnTo>
                  <a:lnTo>
                    <a:pt x="20" y="14"/>
                  </a:lnTo>
                  <a:lnTo>
                    <a:pt x="20" y="14"/>
                  </a:lnTo>
                  <a:lnTo>
                    <a:pt x="20" y="14"/>
                  </a:lnTo>
                  <a:lnTo>
                    <a:pt x="20" y="14"/>
                  </a:lnTo>
                  <a:close/>
                  <a:moveTo>
                    <a:pt x="20" y="22"/>
                  </a:moveTo>
                  <a:lnTo>
                    <a:pt x="20" y="26"/>
                  </a:lnTo>
                  <a:lnTo>
                    <a:pt x="20" y="26"/>
                  </a:lnTo>
                  <a:lnTo>
                    <a:pt x="24" y="26"/>
                  </a:lnTo>
                  <a:lnTo>
                    <a:pt x="24" y="26"/>
                  </a:lnTo>
                  <a:lnTo>
                    <a:pt x="24" y="26"/>
                  </a:lnTo>
                  <a:lnTo>
                    <a:pt x="24" y="26"/>
                  </a:lnTo>
                  <a:lnTo>
                    <a:pt x="24" y="26"/>
                  </a:lnTo>
                  <a:lnTo>
                    <a:pt x="20" y="26"/>
                  </a:lnTo>
                  <a:lnTo>
                    <a:pt x="20" y="26"/>
                  </a:lnTo>
                  <a:lnTo>
                    <a:pt x="20" y="26"/>
                  </a:lnTo>
                  <a:lnTo>
                    <a:pt x="20" y="26"/>
                  </a:lnTo>
                  <a:lnTo>
                    <a:pt x="20" y="26"/>
                  </a:lnTo>
                  <a:lnTo>
                    <a:pt x="20" y="26"/>
                  </a:lnTo>
                  <a:lnTo>
                    <a:pt x="20" y="26"/>
                  </a:lnTo>
                  <a:lnTo>
                    <a:pt x="20" y="26"/>
                  </a:lnTo>
                  <a:lnTo>
                    <a:pt x="20" y="22"/>
                  </a:lnTo>
                  <a:lnTo>
                    <a:pt x="20" y="22"/>
                  </a:lnTo>
                  <a:lnTo>
                    <a:pt x="20" y="22"/>
                  </a:lnTo>
                  <a:lnTo>
                    <a:pt x="20" y="22"/>
                  </a:lnTo>
                  <a:lnTo>
                    <a:pt x="20" y="22"/>
                  </a:lnTo>
                  <a:lnTo>
                    <a:pt x="20" y="22"/>
                  </a:lnTo>
                  <a:lnTo>
                    <a:pt x="20" y="22"/>
                  </a:lnTo>
                  <a:close/>
                  <a:moveTo>
                    <a:pt x="4" y="40"/>
                  </a:moveTo>
                  <a:lnTo>
                    <a:pt x="4" y="40"/>
                  </a:lnTo>
                  <a:lnTo>
                    <a:pt x="0" y="40"/>
                  </a:lnTo>
                  <a:lnTo>
                    <a:pt x="0" y="40"/>
                  </a:lnTo>
                  <a:lnTo>
                    <a:pt x="4" y="36"/>
                  </a:lnTo>
                  <a:lnTo>
                    <a:pt x="4" y="36"/>
                  </a:lnTo>
                  <a:lnTo>
                    <a:pt x="4" y="36"/>
                  </a:lnTo>
                  <a:lnTo>
                    <a:pt x="4" y="36"/>
                  </a:lnTo>
                  <a:lnTo>
                    <a:pt x="4" y="36"/>
                  </a:lnTo>
                  <a:lnTo>
                    <a:pt x="4" y="34"/>
                  </a:lnTo>
                  <a:lnTo>
                    <a:pt x="0" y="34"/>
                  </a:lnTo>
                  <a:lnTo>
                    <a:pt x="0" y="34"/>
                  </a:lnTo>
                  <a:lnTo>
                    <a:pt x="0" y="30"/>
                  </a:lnTo>
                  <a:lnTo>
                    <a:pt x="0" y="30"/>
                  </a:lnTo>
                  <a:lnTo>
                    <a:pt x="4" y="30"/>
                  </a:lnTo>
                  <a:lnTo>
                    <a:pt x="0" y="30"/>
                  </a:lnTo>
                  <a:lnTo>
                    <a:pt x="0" y="30"/>
                  </a:lnTo>
                  <a:lnTo>
                    <a:pt x="0" y="30"/>
                  </a:lnTo>
                  <a:lnTo>
                    <a:pt x="0" y="30"/>
                  </a:lnTo>
                  <a:lnTo>
                    <a:pt x="0" y="26"/>
                  </a:lnTo>
                  <a:lnTo>
                    <a:pt x="0" y="26"/>
                  </a:lnTo>
                  <a:lnTo>
                    <a:pt x="0" y="26"/>
                  </a:lnTo>
                  <a:lnTo>
                    <a:pt x="4" y="30"/>
                  </a:lnTo>
                  <a:lnTo>
                    <a:pt x="4" y="26"/>
                  </a:lnTo>
                  <a:lnTo>
                    <a:pt x="8" y="26"/>
                  </a:lnTo>
                  <a:lnTo>
                    <a:pt x="8" y="26"/>
                  </a:lnTo>
                  <a:lnTo>
                    <a:pt x="12" y="26"/>
                  </a:lnTo>
                  <a:lnTo>
                    <a:pt x="12" y="26"/>
                  </a:lnTo>
                  <a:lnTo>
                    <a:pt x="16" y="26"/>
                  </a:lnTo>
                  <a:lnTo>
                    <a:pt x="16" y="26"/>
                  </a:lnTo>
                  <a:lnTo>
                    <a:pt x="16" y="26"/>
                  </a:lnTo>
                  <a:lnTo>
                    <a:pt x="16" y="26"/>
                  </a:lnTo>
                  <a:lnTo>
                    <a:pt x="20" y="26"/>
                  </a:lnTo>
                  <a:lnTo>
                    <a:pt x="20" y="30"/>
                  </a:lnTo>
                  <a:lnTo>
                    <a:pt x="20" y="30"/>
                  </a:lnTo>
                  <a:lnTo>
                    <a:pt x="24" y="30"/>
                  </a:lnTo>
                  <a:lnTo>
                    <a:pt x="20" y="30"/>
                  </a:lnTo>
                  <a:lnTo>
                    <a:pt x="20" y="30"/>
                  </a:lnTo>
                  <a:lnTo>
                    <a:pt x="20" y="30"/>
                  </a:lnTo>
                  <a:lnTo>
                    <a:pt x="20" y="30"/>
                  </a:lnTo>
                  <a:lnTo>
                    <a:pt x="20" y="30"/>
                  </a:lnTo>
                  <a:lnTo>
                    <a:pt x="20" y="30"/>
                  </a:lnTo>
                  <a:lnTo>
                    <a:pt x="16" y="30"/>
                  </a:lnTo>
                  <a:lnTo>
                    <a:pt x="12" y="34"/>
                  </a:lnTo>
                  <a:lnTo>
                    <a:pt x="12" y="34"/>
                  </a:lnTo>
                  <a:lnTo>
                    <a:pt x="12" y="34"/>
                  </a:lnTo>
                  <a:lnTo>
                    <a:pt x="8" y="34"/>
                  </a:lnTo>
                  <a:lnTo>
                    <a:pt x="8" y="34"/>
                  </a:lnTo>
                  <a:lnTo>
                    <a:pt x="8" y="34"/>
                  </a:lnTo>
                  <a:lnTo>
                    <a:pt x="8" y="34"/>
                  </a:lnTo>
                  <a:lnTo>
                    <a:pt x="8" y="36"/>
                  </a:lnTo>
                  <a:lnTo>
                    <a:pt x="4" y="36"/>
                  </a:lnTo>
                  <a:lnTo>
                    <a:pt x="4" y="40"/>
                  </a:lnTo>
                  <a:lnTo>
                    <a:pt x="4" y="40"/>
                  </a:lnTo>
                  <a:lnTo>
                    <a:pt x="4" y="40"/>
                  </a:lnTo>
                  <a:lnTo>
                    <a:pt x="4" y="40"/>
                  </a:lnTo>
                  <a:lnTo>
                    <a:pt x="4" y="40"/>
                  </a:lnTo>
                  <a:lnTo>
                    <a:pt x="4" y="40"/>
                  </a:lnTo>
                  <a:lnTo>
                    <a:pt x="4" y="4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91" name="Freeform 98">
              <a:extLst>
                <a:ext uri="{FF2B5EF4-FFF2-40B4-BE49-F238E27FC236}">
                  <a16:creationId xmlns:a16="http://schemas.microsoft.com/office/drawing/2014/main" id="{17BE1D3C-9A22-9AF6-9322-411DBD04B7B8}"/>
                </a:ext>
              </a:extLst>
            </p:cNvPr>
            <p:cNvSpPr>
              <a:spLocks noEditPoints="1"/>
            </p:cNvSpPr>
            <p:nvPr/>
          </p:nvSpPr>
          <p:spPr bwMode="auto">
            <a:xfrm>
              <a:off x="4229100" y="2679768"/>
              <a:ext cx="22225" cy="34925"/>
            </a:xfrm>
            <a:custGeom>
              <a:avLst/>
              <a:gdLst>
                <a:gd name="T0" fmla="*/ 10 w 14"/>
                <a:gd name="T1" fmla="*/ 12 h 22"/>
                <a:gd name="T2" fmla="*/ 6 w 14"/>
                <a:gd name="T3" fmla="*/ 12 h 22"/>
                <a:gd name="T4" fmla="*/ 6 w 14"/>
                <a:gd name="T5" fmla="*/ 12 h 22"/>
                <a:gd name="T6" fmla="*/ 10 w 14"/>
                <a:gd name="T7" fmla="*/ 12 h 22"/>
                <a:gd name="T8" fmla="*/ 10 w 14"/>
                <a:gd name="T9" fmla="*/ 12 h 22"/>
                <a:gd name="T10" fmla="*/ 10 w 14"/>
                <a:gd name="T11" fmla="*/ 14 h 22"/>
                <a:gd name="T12" fmla="*/ 10 w 14"/>
                <a:gd name="T13" fmla="*/ 14 h 22"/>
                <a:gd name="T14" fmla="*/ 10 w 14"/>
                <a:gd name="T15" fmla="*/ 4 h 22"/>
                <a:gd name="T16" fmla="*/ 10 w 14"/>
                <a:gd name="T17" fmla="*/ 4 h 22"/>
                <a:gd name="T18" fmla="*/ 10 w 14"/>
                <a:gd name="T19" fmla="*/ 4 h 22"/>
                <a:gd name="T20" fmla="*/ 10 w 14"/>
                <a:gd name="T21" fmla="*/ 4 h 22"/>
                <a:gd name="T22" fmla="*/ 10 w 14"/>
                <a:gd name="T23" fmla="*/ 0 h 22"/>
                <a:gd name="T24" fmla="*/ 10 w 14"/>
                <a:gd name="T25" fmla="*/ 0 h 22"/>
                <a:gd name="T26" fmla="*/ 10 w 14"/>
                <a:gd name="T27" fmla="*/ 0 h 22"/>
                <a:gd name="T28" fmla="*/ 14 w 14"/>
                <a:gd name="T29" fmla="*/ 0 h 22"/>
                <a:gd name="T30" fmla="*/ 14 w 14"/>
                <a:gd name="T31" fmla="*/ 4 h 22"/>
                <a:gd name="T32" fmla="*/ 10 w 14"/>
                <a:gd name="T33" fmla="*/ 4 h 22"/>
                <a:gd name="T34" fmla="*/ 10 w 14"/>
                <a:gd name="T35" fmla="*/ 8 h 22"/>
                <a:gd name="T36" fmla="*/ 6 w 14"/>
                <a:gd name="T37" fmla="*/ 8 h 22"/>
                <a:gd name="T38" fmla="*/ 6 w 14"/>
                <a:gd name="T39" fmla="*/ 4 h 22"/>
                <a:gd name="T40" fmla="*/ 2 w 14"/>
                <a:gd name="T41" fmla="*/ 4 h 22"/>
                <a:gd name="T42" fmla="*/ 2 w 14"/>
                <a:gd name="T43" fmla="*/ 0 h 22"/>
                <a:gd name="T44" fmla="*/ 6 w 14"/>
                <a:gd name="T45" fmla="*/ 0 h 22"/>
                <a:gd name="T46" fmla="*/ 6 w 14"/>
                <a:gd name="T47" fmla="*/ 0 h 22"/>
                <a:gd name="T48" fmla="*/ 10 w 14"/>
                <a:gd name="T49" fmla="*/ 4 h 22"/>
                <a:gd name="T50" fmla="*/ 10 w 14"/>
                <a:gd name="T51" fmla="*/ 4 h 22"/>
                <a:gd name="T52" fmla="*/ 10 w 14"/>
                <a:gd name="T53" fmla="*/ 8 h 22"/>
                <a:gd name="T54" fmla="*/ 10 w 14"/>
                <a:gd name="T55" fmla="*/ 12 h 22"/>
                <a:gd name="T56" fmla="*/ 6 w 14"/>
                <a:gd name="T57" fmla="*/ 8 h 22"/>
                <a:gd name="T58" fmla="*/ 6 w 14"/>
                <a:gd name="T59" fmla="*/ 8 h 22"/>
                <a:gd name="T60" fmla="*/ 2 w 14"/>
                <a:gd name="T61" fmla="*/ 4 h 22"/>
                <a:gd name="T62" fmla="*/ 2 w 14"/>
                <a:gd name="T63" fmla="*/ 4 h 22"/>
                <a:gd name="T64" fmla="*/ 2 w 14"/>
                <a:gd name="T65" fmla="*/ 0 h 22"/>
                <a:gd name="T66" fmla="*/ 2 w 14"/>
                <a:gd name="T67" fmla="*/ 0 h 22"/>
                <a:gd name="T68" fmla="*/ 2 w 14"/>
                <a:gd name="T69" fmla="*/ 0 h 22"/>
                <a:gd name="T70" fmla="*/ 2 w 14"/>
                <a:gd name="T71" fmla="*/ 4 h 22"/>
                <a:gd name="T72" fmla="*/ 2 w 14"/>
                <a:gd name="T73" fmla="*/ 4 h 22"/>
                <a:gd name="T74" fmla="*/ 6 w 14"/>
                <a:gd name="T75" fmla="*/ 4 h 22"/>
                <a:gd name="T76" fmla="*/ 6 w 14"/>
                <a:gd name="T77" fmla="*/ 4 h 22"/>
                <a:gd name="T78" fmla="*/ 6 w 14"/>
                <a:gd name="T79" fmla="*/ 8 h 22"/>
                <a:gd name="T80" fmla="*/ 10 w 14"/>
                <a:gd name="T81" fmla="*/ 8 h 22"/>
                <a:gd name="T82" fmla="*/ 10 w 14"/>
                <a:gd name="T83" fmla="*/ 12 h 22"/>
                <a:gd name="T84" fmla="*/ 2 w 14"/>
                <a:gd name="T85" fmla="*/ 8 h 22"/>
                <a:gd name="T86" fmla="*/ 2 w 14"/>
                <a:gd name="T87" fmla="*/ 8 h 22"/>
                <a:gd name="T88" fmla="*/ 2 w 14"/>
                <a:gd name="T89" fmla="*/ 8 h 22"/>
                <a:gd name="T90" fmla="*/ 0 w 14"/>
                <a:gd name="T91" fmla="*/ 8 h 22"/>
                <a:gd name="T92" fmla="*/ 0 w 14"/>
                <a:gd name="T93" fmla="*/ 4 h 22"/>
                <a:gd name="T94" fmla="*/ 2 w 14"/>
                <a:gd name="T95" fmla="*/ 4 h 22"/>
                <a:gd name="T96" fmla="*/ 2 w 14"/>
                <a:gd name="T97" fmla="*/ 4 h 22"/>
                <a:gd name="T98" fmla="*/ 2 w 14"/>
                <a:gd name="T99" fmla="*/ 8 h 22"/>
                <a:gd name="T100" fmla="*/ 2 w 14"/>
                <a:gd name="T101" fmla="*/ 8 h 22"/>
                <a:gd name="T102" fmla="*/ 2 w 14"/>
                <a:gd name="T103" fmla="*/ 8 h 22"/>
                <a:gd name="T104" fmla="*/ 2 w 14"/>
                <a:gd name="T105" fmla="*/ 8 h 22"/>
                <a:gd name="T106" fmla="*/ 10 w 14"/>
                <a:gd name="T107" fmla="*/ 22 h 22"/>
                <a:gd name="T108" fmla="*/ 6 w 14"/>
                <a:gd name="T109" fmla="*/ 18 h 22"/>
                <a:gd name="T110" fmla="*/ 6 w 14"/>
                <a:gd name="T111" fmla="*/ 14 h 22"/>
                <a:gd name="T112" fmla="*/ 6 w 14"/>
                <a:gd name="T113" fmla="*/ 14 h 22"/>
                <a:gd name="T114" fmla="*/ 6 w 14"/>
                <a:gd name="T115" fmla="*/ 14 h 22"/>
                <a:gd name="T116" fmla="*/ 10 w 14"/>
                <a:gd name="T117" fmla="*/ 18 h 22"/>
                <a:gd name="T118" fmla="*/ 10 w 14"/>
                <a:gd name="T119" fmla="*/ 22 h 22"/>
                <a:gd name="T120" fmla="*/ 10 w 14"/>
                <a:gd name="T121" fmla="*/ 22 h 22"/>
                <a:gd name="T122" fmla="*/ 10 w 14"/>
                <a:gd name="T1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22">
                  <a:moveTo>
                    <a:pt x="10" y="14"/>
                  </a:moveTo>
                  <a:lnTo>
                    <a:pt x="10" y="12"/>
                  </a:lnTo>
                  <a:lnTo>
                    <a:pt x="6" y="12"/>
                  </a:lnTo>
                  <a:lnTo>
                    <a:pt x="6" y="12"/>
                  </a:lnTo>
                  <a:lnTo>
                    <a:pt x="6" y="12"/>
                  </a:lnTo>
                  <a:lnTo>
                    <a:pt x="6" y="12"/>
                  </a:lnTo>
                  <a:lnTo>
                    <a:pt x="6" y="12"/>
                  </a:lnTo>
                  <a:lnTo>
                    <a:pt x="10" y="12"/>
                  </a:lnTo>
                  <a:lnTo>
                    <a:pt x="10" y="12"/>
                  </a:lnTo>
                  <a:lnTo>
                    <a:pt x="10" y="12"/>
                  </a:lnTo>
                  <a:lnTo>
                    <a:pt x="10" y="14"/>
                  </a:lnTo>
                  <a:lnTo>
                    <a:pt x="10" y="14"/>
                  </a:lnTo>
                  <a:lnTo>
                    <a:pt x="10" y="14"/>
                  </a:lnTo>
                  <a:lnTo>
                    <a:pt x="10" y="14"/>
                  </a:lnTo>
                  <a:lnTo>
                    <a:pt x="10" y="14"/>
                  </a:lnTo>
                  <a:close/>
                  <a:moveTo>
                    <a:pt x="10" y="4"/>
                  </a:moveTo>
                  <a:lnTo>
                    <a:pt x="10" y="4"/>
                  </a:lnTo>
                  <a:lnTo>
                    <a:pt x="10" y="4"/>
                  </a:lnTo>
                  <a:lnTo>
                    <a:pt x="10" y="4"/>
                  </a:lnTo>
                  <a:lnTo>
                    <a:pt x="10" y="4"/>
                  </a:lnTo>
                  <a:lnTo>
                    <a:pt x="10" y="4"/>
                  </a:lnTo>
                  <a:lnTo>
                    <a:pt x="10" y="4"/>
                  </a:lnTo>
                  <a:lnTo>
                    <a:pt x="10" y="0"/>
                  </a:lnTo>
                  <a:lnTo>
                    <a:pt x="10" y="0"/>
                  </a:lnTo>
                  <a:lnTo>
                    <a:pt x="10" y="0"/>
                  </a:lnTo>
                  <a:lnTo>
                    <a:pt x="10" y="0"/>
                  </a:lnTo>
                  <a:lnTo>
                    <a:pt x="10" y="0"/>
                  </a:lnTo>
                  <a:lnTo>
                    <a:pt x="10" y="0"/>
                  </a:lnTo>
                  <a:lnTo>
                    <a:pt x="14" y="0"/>
                  </a:lnTo>
                  <a:lnTo>
                    <a:pt x="14" y="0"/>
                  </a:lnTo>
                  <a:lnTo>
                    <a:pt x="14" y="4"/>
                  </a:lnTo>
                  <a:lnTo>
                    <a:pt x="14" y="4"/>
                  </a:lnTo>
                  <a:lnTo>
                    <a:pt x="10" y="4"/>
                  </a:lnTo>
                  <a:lnTo>
                    <a:pt x="10" y="4"/>
                  </a:lnTo>
                  <a:lnTo>
                    <a:pt x="10" y="4"/>
                  </a:lnTo>
                  <a:close/>
                  <a:moveTo>
                    <a:pt x="10" y="8"/>
                  </a:moveTo>
                  <a:lnTo>
                    <a:pt x="10" y="8"/>
                  </a:lnTo>
                  <a:lnTo>
                    <a:pt x="6" y="8"/>
                  </a:lnTo>
                  <a:lnTo>
                    <a:pt x="6" y="4"/>
                  </a:lnTo>
                  <a:lnTo>
                    <a:pt x="6" y="4"/>
                  </a:lnTo>
                  <a:lnTo>
                    <a:pt x="6" y="4"/>
                  </a:lnTo>
                  <a:lnTo>
                    <a:pt x="2" y="4"/>
                  </a:lnTo>
                  <a:lnTo>
                    <a:pt x="2" y="4"/>
                  </a:lnTo>
                  <a:lnTo>
                    <a:pt x="2" y="0"/>
                  </a:lnTo>
                  <a:lnTo>
                    <a:pt x="2" y="0"/>
                  </a:lnTo>
                  <a:lnTo>
                    <a:pt x="6" y="0"/>
                  </a:lnTo>
                  <a:lnTo>
                    <a:pt x="6" y="0"/>
                  </a:lnTo>
                  <a:lnTo>
                    <a:pt x="6" y="0"/>
                  </a:lnTo>
                  <a:lnTo>
                    <a:pt x="6" y="0"/>
                  </a:lnTo>
                  <a:lnTo>
                    <a:pt x="10" y="4"/>
                  </a:lnTo>
                  <a:lnTo>
                    <a:pt x="10" y="4"/>
                  </a:lnTo>
                  <a:lnTo>
                    <a:pt x="10" y="4"/>
                  </a:lnTo>
                  <a:lnTo>
                    <a:pt x="10" y="8"/>
                  </a:lnTo>
                  <a:lnTo>
                    <a:pt x="10" y="8"/>
                  </a:lnTo>
                  <a:lnTo>
                    <a:pt x="10" y="8"/>
                  </a:lnTo>
                  <a:close/>
                  <a:moveTo>
                    <a:pt x="10" y="12"/>
                  </a:moveTo>
                  <a:lnTo>
                    <a:pt x="6" y="12"/>
                  </a:lnTo>
                  <a:lnTo>
                    <a:pt x="6" y="8"/>
                  </a:lnTo>
                  <a:lnTo>
                    <a:pt x="6" y="8"/>
                  </a:lnTo>
                  <a:lnTo>
                    <a:pt x="6" y="8"/>
                  </a:lnTo>
                  <a:lnTo>
                    <a:pt x="2" y="4"/>
                  </a:lnTo>
                  <a:lnTo>
                    <a:pt x="2" y="4"/>
                  </a:lnTo>
                  <a:lnTo>
                    <a:pt x="2" y="4"/>
                  </a:lnTo>
                  <a:lnTo>
                    <a:pt x="2" y="4"/>
                  </a:lnTo>
                  <a:lnTo>
                    <a:pt x="2" y="0"/>
                  </a:lnTo>
                  <a:lnTo>
                    <a:pt x="2" y="0"/>
                  </a:lnTo>
                  <a:lnTo>
                    <a:pt x="2" y="0"/>
                  </a:lnTo>
                  <a:lnTo>
                    <a:pt x="2" y="0"/>
                  </a:lnTo>
                  <a:lnTo>
                    <a:pt x="2" y="0"/>
                  </a:lnTo>
                  <a:lnTo>
                    <a:pt x="2" y="0"/>
                  </a:lnTo>
                  <a:lnTo>
                    <a:pt x="2" y="0"/>
                  </a:lnTo>
                  <a:lnTo>
                    <a:pt x="2" y="4"/>
                  </a:lnTo>
                  <a:lnTo>
                    <a:pt x="2" y="4"/>
                  </a:lnTo>
                  <a:lnTo>
                    <a:pt x="2" y="4"/>
                  </a:lnTo>
                  <a:lnTo>
                    <a:pt x="6" y="4"/>
                  </a:lnTo>
                  <a:lnTo>
                    <a:pt x="6" y="4"/>
                  </a:lnTo>
                  <a:lnTo>
                    <a:pt x="6" y="4"/>
                  </a:lnTo>
                  <a:lnTo>
                    <a:pt x="6" y="4"/>
                  </a:lnTo>
                  <a:lnTo>
                    <a:pt x="6" y="8"/>
                  </a:lnTo>
                  <a:lnTo>
                    <a:pt x="6" y="8"/>
                  </a:lnTo>
                  <a:lnTo>
                    <a:pt x="10" y="8"/>
                  </a:lnTo>
                  <a:lnTo>
                    <a:pt x="10" y="8"/>
                  </a:lnTo>
                  <a:lnTo>
                    <a:pt x="10" y="12"/>
                  </a:lnTo>
                  <a:lnTo>
                    <a:pt x="10" y="12"/>
                  </a:lnTo>
                  <a:lnTo>
                    <a:pt x="10" y="12"/>
                  </a:lnTo>
                  <a:close/>
                  <a:moveTo>
                    <a:pt x="2" y="8"/>
                  </a:moveTo>
                  <a:lnTo>
                    <a:pt x="2" y="8"/>
                  </a:lnTo>
                  <a:lnTo>
                    <a:pt x="2" y="8"/>
                  </a:lnTo>
                  <a:lnTo>
                    <a:pt x="2" y="8"/>
                  </a:lnTo>
                  <a:lnTo>
                    <a:pt x="2" y="8"/>
                  </a:lnTo>
                  <a:lnTo>
                    <a:pt x="0" y="8"/>
                  </a:lnTo>
                  <a:lnTo>
                    <a:pt x="0" y="8"/>
                  </a:lnTo>
                  <a:lnTo>
                    <a:pt x="0" y="8"/>
                  </a:lnTo>
                  <a:lnTo>
                    <a:pt x="0" y="4"/>
                  </a:lnTo>
                  <a:lnTo>
                    <a:pt x="0" y="4"/>
                  </a:lnTo>
                  <a:lnTo>
                    <a:pt x="2" y="4"/>
                  </a:lnTo>
                  <a:lnTo>
                    <a:pt x="2" y="4"/>
                  </a:lnTo>
                  <a:lnTo>
                    <a:pt x="2" y="4"/>
                  </a:lnTo>
                  <a:lnTo>
                    <a:pt x="2" y="8"/>
                  </a:lnTo>
                  <a:lnTo>
                    <a:pt x="2" y="8"/>
                  </a:lnTo>
                  <a:lnTo>
                    <a:pt x="2" y="8"/>
                  </a:lnTo>
                  <a:lnTo>
                    <a:pt x="2" y="8"/>
                  </a:lnTo>
                  <a:lnTo>
                    <a:pt x="2" y="8"/>
                  </a:lnTo>
                  <a:lnTo>
                    <a:pt x="2" y="8"/>
                  </a:lnTo>
                  <a:lnTo>
                    <a:pt x="2" y="8"/>
                  </a:lnTo>
                  <a:lnTo>
                    <a:pt x="2" y="8"/>
                  </a:lnTo>
                  <a:close/>
                  <a:moveTo>
                    <a:pt x="10" y="22"/>
                  </a:moveTo>
                  <a:lnTo>
                    <a:pt x="10" y="22"/>
                  </a:lnTo>
                  <a:lnTo>
                    <a:pt x="10" y="22"/>
                  </a:lnTo>
                  <a:lnTo>
                    <a:pt x="6" y="18"/>
                  </a:lnTo>
                  <a:lnTo>
                    <a:pt x="6" y="18"/>
                  </a:lnTo>
                  <a:lnTo>
                    <a:pt x="6" y="14"/>
                  </a:lnTo>
                  <a:lnTo>
                    <a:pt x="6" y="14"/>
                  </a:lnTo>
                  <a:lnTo>
                    <a:pt x="6" y="14"/>
                  </a:lnTo>
                  <a:lnTo>
                    <a:pt x="6" y="14"/>
                  </a:lnTo>
                  <a:lnTo>
                    <a:pt x="6" y="14"/>
                  </a:lnTo>
                  <a:lnTo>
                    <a:pt x="6" y="18"/>
                  </a:lnTo>
                  <a:lnTo>
                    <a:pt x="10" y="18"/>
                  </a:lnTo>
                  <a:lnTo>
                    <a:pt x="10" y="22"/>
                  </a:lnTo>
                  <a:lnTo>
                    <a:pt x="10" y="22"/>
                  </a:lnTo>
                  <a:lnTo>
                    <a:pt x="10" y="22"/>
                  </a:lnTo>
                  <a:lnTo>
                    <a:pt x="10" y="22"/>
                  </a:lnTo>
                  <a:lnTo>
                    <a:pt x="10" y="22"/>
                  </a:lnTo>
                  <a:lnTo>
                    <a:pt x="10" y="2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92" name="Freeform 99">
              <a:extLst>
                <a:ext uri="{FF2B5EF4-FFF2-40B4-BE49-F238E27FC236}">
                  <a16:creationId xmlns:a16="http://schemas.microsoft.com/office/drawing/2014/main" id="{B1845C94-1F0C-DF28-3AD8-5044C7FD5D5D}"/>
                </a:ext>
              </a:extLst>
            </p:cNvPr>
            <p:cNvSpPr>
              <a:spLocks noEditPoints="1"/>
            </p:cNvSpPr>
            <p:nvPr/>
          </p:nvSpPr>
          <p:spPr bwMode="auto">
            <a:xfrm>
              <a:off x="4832350" y="2378143"/>
              <a:ext cx="273050" cy="396875"/>
            </a:xfrm>
            <a:custGeom>
              <a:avLst/>
              <a:gdLst>
                <a:gd name="T0" fmla="*/ 44 w 172"/>
                <a:gd name="T1" fmla="*/ 238 h 250"/>
                <a:gd name="T2" fmla="*/ 30 w 172"/>
                <a:gd name="T3" fmla="*/ 232 h 250"/>
                <a:gd name="T4" fmla="*/ 30 w 172"/>
                <a:gd name="T5" fmla="*/ 212 h 250"/>
                <a:gd name="T6" fmla="*/ 26 w 172"/>
                <a:gd name="T7" fmla="*/ 202 h 250"/>
                <a:gd name="T8" fmla="*/ 22 w 172"/>
                <a:gd name="T9" fmla="*/ 180 h 250"/>
                <a:gd name="T10" fmla="*/ 30 w 172"/>
                <a:gd name="T11" fmla="*/ 172 h 250"/>
                <a:gd name="T12" fmla="*/ 40 w 172"/>
                <a:gd name="T13" fmla="*/ 164 h 250"/>
                <a:gd name="T14" fmla="*/ 56 w 172"/>
                <a:gd name="T15" fmla="*/ 154 h 250"/>
                <a:gd name="T16" fmla="*/ 66 w 172"/>
                <a:gd name="T17" fmla="*/ 138 h 250"/>
                <a:gd name="T18" fmla="*/ 86 w 172"/>
                <a:gd name="T19" fmla="*/ 128 h 250"/>
                <a:gd name="T20" fmla="*/ 78 w 172"/>
                <a:gd name="T21" fmla="*/ 116 h 250"/>
                <a:gd name="T22" fmla="*/ 66 w 172"/>
                <a:gd name="T23" fmla="*/ 108 h 250"/>
                <a:gd name="T24" fmla="*/ 64 w 172"/>
                <a:gd name="T25" fmla="*/ 86 h 250"/>
                <a:gd name="T26" fmla="*/ 56 w 172"/>
                <a:gd name="T27" fmla="*/ 64 h 250"/>
                <a:gd name="T28" fmla="*/ 40 w 172"/>
                <a:gd name="T29" fmla="*/ 42 h 250"/>
                <a:gd name="T30" fmla="*/ 22 w 172"/>
                <a:gd name="T31" fmla="*/ 34 h 250"/>
                <a:gd name="T32" fmla="*/ 22 w 172"/>
                <a:gd name="T33" fmla="*/ 22 h 250"/>
                <a:gd name="T34" fmla="*/ 40 w 172"/>
                <a:gd name="T35" fmla="*/ 38 h 250"/>
                <a:gd name="T36" fmla="*/ 64 w 172"/>
                <a:gd name="T37" fmla="*/ 34 h 250"/>
                <a:gd name="T38" fmla="*/ 78 w 172"/>
                <a:gd name="T39" fmla="*/ 34 h 250"/>
                <a:gd name="T40" fmla="*/ 90 w 172"/>
                <a:gd name="T41" fmla="*/ 26 h 250"/>
                <a:gd name="T42" fmla="*/ 94 w 172"/>
                <a:gd name="T43" fmla="*/ 12 h 250"/>
                <a:gd name="T44" fmla="*/ 112 w 172"/>
                <a:gd name="T45" fmla="*/ 4 h 250"/>
                <a:gd name="T46" fmla="*/ 130 w 172"/>
                <a:gd name="T47" fmla="*/ 12 h 250"/>
                <a:gd name="T48" fmla="*/ 130 w 172"/>
                <a:gd name="T49" fmla="*/ 22 h 250"/>
                <a:gd name="T50" fmla="*/ 130 w 172"/>
                <a:gd name="T51" fmla="*/ 34 h 250"/>
                <a:gd name="T52" fmla="*/ 142 w 172"/>
                <a:gd name="T53" fmla="*/ 56 h 250"/>
                <a:gd name="T54" fmla="*/ 138 w 172"/>
                <a:gd name="T55" fmla="*/ 78 h 250"/>
                <a:gd name="T56" fmla="*/ 144 w 172"/>
                <a:gd name="T57" fmla="*/ 98 h 250"/>
                <a:gd name="T58" fmla="*/ 144 w 172"/>
                <a:gd name="T59" fmla="*/ 116 h 250"/>
                <a:gd name="T60" fmla="*/ 142 w 172"/>
                <a:gd name="T61" fmla="*/ 132 h 250"/>
                <a:gd name="T62" fmla="*/ 152 w 172"/>
                <a:gd name="T63" fmla="*/ 142 h 250"/>
                <a:gd name="T64" fmla="*/ 148 w 172"/>
                <a:gd name="T65" fmla="*/ 158 h 250"/>
                <a:gd name="T66" fmla="*/ 172 w 172"/>
                <a:gd name="T67" fmla="*/ 176 h 250"/>
                <a:gd name="T68" fmla="*/ 160 w 172"/>
                <a:gd name="T69" fmla="*/ 194 h 250"/>
                <a:gd name="T70" fmla="*/ 142 w 172"/>
                <a:gd name="T71" fmla="*/ 212 h 250"/>
                <a:gd name="T72" fmla="*/ 122 w 172"/>
                <a:gd name="T73" fmla="*/ 224 h 250"/>
                <a:gd name="T74" fmla="*/ 108 w 172"/>
                <a:gd name="T75" fmla="*/ 232 h 250"/>
                <a:gd name="T76" fmla="*/ 100 w 172"/>
                <a:gd name="T77" fmla="*/ 228 h 250"/>
                <a:gd name="T78" fmla="*/ 90 w 172"/>
                <a:gd name="T79" fmla="*/ 236 h 250"/>
                <a:gd name="T80" fmla="*/ 82 w 172"/>
                <a:gd name="T81" fmla="*/ 238 h 250"/>
                <a:gd name="T82" fmla="*/ 66 w 172"/>
                <a:gd name="T83" fmla="*/ 242 h 250"/>
                <a:gd name="T84" fmla="*/ 48 w 172"/>
                <a:gd name="T85" fmla="*/ 250 h 250"/>
                <a:gd name="T86" fmla="*/ 48 w 172"/>
                <a:gd name="T87" fmla="*/ 242 h 250"/>
                <a:gd name="T88" fmla="*/ 78 w 172"/>
                <a:gd name="T89" fmla="*/ 128 h 250"/>
                <a:gd name="T90" fmla="*/ 48 w 172"/>
                <a:gd name="T91" fmla="*/ 158 h 250"/>
                <a:gd name="T92" fmla="*/ 26 w 172"/>
                <a:gd name="T93" fmla="*/ 172 h 250"/>
                <a:gd name="T94" fmla="*/ 2 w 172"/>
                <a:gd name="T95" fmla="*/ 236 h 250"/>
                <a:gd name="T96" fmla="*/ 6 w 172"/>
                <a:gd name="T97" fmla="*/ 242 h 250"/>
                <a:gd name="T98" fmla="*/ 0 w 172"/>
                <a:gd name="T99" fmla="*/ 242 h 250"/>
                <a:gd name="T100" fmla="*/ 44 w 172"/>
                <a:gd name="T101" fmla="*/ 242 h 250"/>
                <a:gd name="T102" fmla="*/ 44 w 172"/>
                <a:gd name="T103" fmla="*/ 246 h 250"/>
                <a:gd name="T104" fmla="*/ 34 w 172"/>
                <a:gd name="T105" fmla="*/ 242 h 250"/>
                <a:gd name="T106" fmla="*/ 6 w 172"/>
                <a:gd name="T107" fmla="*/ 242 h 250"/>
                <a:gd name="T108" fmla="*/ 56 w 172"/>
                <a:gd name="T109" fmla="*/ 24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250">
                  <a:moveTo>
                    <a:pt x="48" y="242"/>
                  </a:moveTo>
                  <a:lnTo>
                    <a:pt x="48" y="238"/>
                  </a:lnTo>
                  <a:lnTo>
                    <a:pt x="52" y="236"/>
                  </a:lnTo>
                  <a:lnTo>
                    <a:pt x="48" y="238"/>
                  </a:lnTo>
                  <a:lnTo>
                    <a:pt x="44" y="238"/>
                  </a:lnTo>
                  <a:lnTo>
                    <a:pt x="40" y="238"/>
                  </a:lnTo>
                  <a:lnTo>
                    <a:pt x="44" y="238"/>
                  </a:lnTo>
                  <a:lnTo>
                    <a:pt x="44" y="236"/>
                  </a:lnTo>
                  <a:lnTo>
                    <a:pt x="40" y="236"/>
                  </a:lnTo>
                  <a:lnTo>
                    <a:pt x="36" y="236"/>
                  </a:lnTo>
                  <a:lnTo>
                    <a:pt x="34" y="232"/>
                  </a:lnTo>
                  <a:lnTo>
                    <a:pt x="34" y="236"/>
                  </a:lnTo>
                  <a:lnTo>
                    <a:pt x="34" y="232"/>
                  </a:lnTo>
                  <a:lnTo>
                    <a:pt x="30" y="232"/>
                  </a:lnTo>
                  <a:lnTo>
                    <a:pt x="26" y="232"/>
                  </a:lnTo>
                  <a:lnTo>
                    <a:pt x="26" y="228"/>
                  </a:lnTo>
                  <a:lnTo>
                    <a:pt x="26" y="224"/>
                  </a:lnTo>
                  <a:lnTo>
                    <a:pt x="26" y="220"/>
                  </a:lnTo>
                  <a:lnTo>
                    <a:pt x="26" y="216"/>
                  </a:lnTo>
                  <a:lnTo>
                    <a:pt x="30" y="216"/>
                  </a:lnTo>
                  <a:lnTo>
                    <a:pt x="30" y="212"/>
                  </a:lnTo>
                  <a:lnTo>
                    <a:pt x="30" y="208"/>
                  </a:lnTo>
                  <a:lnTo>
                    <a:pt x="26" y="208"/>
                  </a:lnTo>
                  <a:lnTo>
                    <a:pt x="30" y="208"/>
                  </a:lnTo>
                  <a:lnTo>
                    <a:pt x="30" y="206"/>
                  </a:lnTo>
                  <a:lnTo>
                    <a:pt x="26" y="206"/>
                  </a:lnTo>
                  <a:lnTo>
                    <a:pt x="30" y="202"/>
                  </a:lnTo>
                  <a:lnTo>
                    <a:pt x="26" y="202"/>
                  </a:lnTo>
                  <a:lnTo>
                    <a:pt x="26" y="198"/>
                  </a:lnTo>
                  <a:lnTo>
                    <a:pt x="26" y="194"/>
                  </a:lnTo>
                  <a:lnTo>
                    <a:pt x="26" y="192"/>
                  </a:lnTo>
                  <a:lnTo>
                    <a:pt x="22" y="192"/>
                  </a:lnTo>
                  <a:lnTo>
                    <a:pt x="22" y="188"/>
                  </a:lnTo>
                  <a:lnTo>
                    <a:pt x="22" y="184"/>
                  </a:lnTo>
                  <a:lnTo>
                    <a:pt x="22" y="180"/>
                  </a:lnTo>
                  <a:lnTo>
                    <a:pt x="26" y="180"/>
                  </a:lnTo>
                  <a:lnTo>
                    <a:pt x="26" y="176"/>
                  </a:lnTo>
                  <a:lnTo>
                    <a:pt x="30" y="172"/>
                  </a:lnTo>
                  <a:lnTo>
                    <a:pt x="30" y="176"/>
                  </a:lnTo>
                  <a:lnTo>
                    <a:pt x="30" y="172"/>
                  </a:lnTo>
                  <a:lnTo>
                    <a:pt x="30" y="168"/>
                  </a:lnTo>
                  <a:lnTo>
                    <a:pt x="30" y="172"/>
                  </a:lnTo>
                  <a:lnTo>
                    <a:pt x="34" y="168"/>
                  </a:lnTo>
                  <a:lnTo>
                    <a:pt x="34" y="172"/>
                  </a:lnTo>
                  <a:lnTo>
                    <a:pt x="36" y="168"/>
                  </a:lnTo>
                  <a:lnTo>
                    <a:pt x="40" y="168"/>
                  </a:lnTo>
                  <a:lnTo>
                    <a:pt x="40" y="164"/>
                  </a:lnTo>
                  <a:lnTo>
                    <a:pt x="36" y="164"/>
                  </a:lnTo>
                  <a:lnTo>
                    <a:pt x="40" y="164"/>
                  </a:lnTo>
                  <a:lnTo>
                    <a:pt x="40" y="162"/>
                  </a:lnTo>
                  <a:lnTo>
                    <a:pt x="44" y="158"/>
                  </a:lnTo>
                  <a:lnTo>
                    <a:pt x="44" y="162"/>
                  </a:lnTo>
                  <a:lnTo>
                    <a:pt x="48" y="162"/>
                  </a:lnTo>
                  <a:lnTo>
                    <a:pt x="48" y="158"/>
                  </a:lnTo>
                  <a:lnTo>
                    <a:pt x="52" y="154"/>
                  </a:lnTo>
                  <a:lnTo>
                    <a:pt x="56" y="154"/>
                  </a:lnTo>
                  <a:lnTo>
                    <a:pt x="56" y="150"/>
                  </a:lnTo>
                  <a:lnTo>
                    <a:pt x="60" y="150"/>
                  </a:lnTo>
                  <a:lnTo>
                    <a:pt x="60" y="146"/>
                  </a:lnTo>
                  <a:lnTo>
                    <a:pt x="64" y="146"/>
                  </a:lnTo>
                  <a:lnTo>
                    <a:pt x="64" y="142"/>
                  </a:lnTo>
                  <a:lnTo>
                    <a:pt x="66" y="142"/>
                  </a:lnTo>
                  <a:lnTo>
                    <a:pt x="66" y="138"/>
                  </a:lnTo>
                  <a:lnTo>
                    <a:pt x="70" y="136"/>
                  </a:lnTo>
                  <a:lnTo>
                    <a:pt x="70" y="132"/>
                  </a:lnTo>
                  <a:lnTo>
                    <a:pt x="74" y="132"/>
                  </a:lnTo>
                  <a:lnTo>
                    <a:pt x="78" y="132"/>
                  </a:lnTo>
                  <a:lnTo>
                    <a:pt x="82" y="132"/>
                  </a:lnTo>
                  <a:lnTo>
                    <a:pt x="82" y="128"/>
                  </a:lnTo>
                  <a:lnTo>
                    <a:pt x="86" y="128"/>
                  </a:lnTo>
                  <a:lnTo>
                    <a:pt x="82" y="128"/>
                  </a:lnTo>
                  <a:lnTo>
                    <a:pt x="82" y="124"/>
                  </a:lnTo>
                  <a:lnTo>
                    <a:pt x="82" y="120"/>
                  </a:lnTo>
                  <a:lnTo>
                    <a:pt x="82" y="116"/>
                  </a:lnTo>
                  <a:lnTo>
                    <a:pt x="82" y="112"/>
                  </a:lnTo>
                  <a:lnTo>
                    <a:pt x="78" y="112"/>
                  </a:lnTo>
                  <a:lnTo>
                    <a:pt x="78" y="116"/>
                  </a:lnTo>
                  <a:lnTo>
                    <a:pt x="78" y="112"/>
                  </a:lnTo>
                  <a:lnTo>
                    <a:pt x="74" y="112"/>
                  </a:lnTo>
                  <a:lnTo>
                    <a:pt x="70" y="108"/>
                  </a:lnTo>
                  <a:lnTo>
                    <a:pt x="74" y="106"/>
                  </a:lnTo>
                  <a:lnTo>
                    <a:pt x="70" y="106"/>
                  </a:lnTo>
                  <a:lnTo>
                    <a:pt x="70" y="108"/>
                  </a:lnTo>
                  <a:lnTo>
                    <a:pt x="66" y="108"/>
                  </a:lnTo>
                  <a:lnTo>
                    <a:pt x="64" y="102"/>
                  </a:lnTo>
                  <a:lnTo>
                    <a:pt x="60" y="102"/>
                  </a:lnTo>
                  <a:lnTo>
                    <a:pt x="60" y="98"/>
                  </a:lnTo>
                  <a:lnTo>
                    <a:pt x="60" y="94"/>
                  </a:lnTo>
                  <a:lnTo>
                    <a:pt x="60" y="90"/>
                  </a:lnTo>
                  <a:lnTo>
                    <a:pt x="64" y="90"/>
                  </a:lnTo>
                  <a:lnTo>
                    <a:pt x="64" y="86"/>
                  </a:lnTo>
                  <a:lnTo>
                    <a:pt x="64" y="82"/>
                  </a:lnTo>
                  <a:lnTo>
                    <a:pt x="60" y="78"/>
                  </a:lnTo>
                  <a:lnTo>
                    <a:pt x="56" y="76"/>
                  </a:lnTo>
                  <a:lnTo>
                    <a:pt x="60" y="72"/>
                  </a:lnTo>
                  <a:lnTo>
                    <a:pt x="60" y="68"/>
                  </a:lnTo>
                  <a:lnTo>
                    <a:pt x="56" y="68"/>
                  </a:lnTo>
                  <a:lnTo>
                    <a:pt x="56" y="64"/>
                  </a:lnTo>
                  <a:lnTo>
                    <a:pt x="56" y="60"/>
                  </a:lnTo>
                  <a:lnTo>
                    <a:pt x="56" y="56"/>
                  </a:lnTo>
                  <a:lnTo>
                    <a:pt x="60" y="56"/>
                  </a:lnTo>
                  <a:lnTo>
                    <a:pt x="56" y="52"/>
                  </a:lnTo>
                  <a:lnTo>
                    <a:pt x="48" y="46"/>
                  </a:lnTo>
                  <a:lnTo>
                    <a:pt x="44" y="46"/>
                  </a:lnTo>
                  <a:lnTo>
                    <a:pt x="40" y="42"/>
                  </a:lnTo>
                  <a:lnTo>
                    <a:pt x="36" y="42"/>
                  </a:lnTo>
                  <a:lnTo>
                    <a:pt x="34" y="42"/>
                  </a:lnTo>
                  <a:lnTo>
                    <a:pt x="30" y="42"/>
                  </a:lnTo>
                  <a:lnTo>
                    <a:pt x="30" y="38"/>
                  </a:lnTo>
                  <a:lnTo>
                    <a:pt x="26" y="38"/>
                  </a:lnTo>
                  <a:lnTo>
                    <a:pt x="26" y="34"/>
                  </a:lnTo>
                  <a:lnTo>
                    <a:pt x="22" y="34"/>
                  </a:lnTo>
                  <a:lnTo>
                    <a:pt x="18" y="30"/>
                  </a:lnTo>
                  <a:lnTo>
                    <a:pt x="14" y="26"/>
                  </a:lnTo>
                  <a:lnTo>
                    <a:pt x="18" y="26"/>
                  </a:lnTo>
                  <a:lnTo>
                    <a:pt x="22" y="26"/>
                  </a:lnTo>
                  <a:lnTo>
                    <a:pt x="22" y="30"/>
                  </a:lnTo>
                  <a:lnTo>
                    <a:pt x="22" y="26"/>
                  </a:lnTo>
                  <a:lnTo>
                    <a:pt x="22" y="22"/>
                  </a:lnTo>
                  <a:lnTo>
                    <a:pt x="26" y="22"/>
                  </a:lnTo>
                  <a:lnTo>
                    <a:pt x="30" y="22"/>
                  </a:lnTo>
                  <a:lnTo>
                    <a:pt x="34" y="26"/>
                  </a:lnTo>
                  <a:lnTo>
                    <a:pt x="36" y="26"/>
                  </a:lnTo>
                  <a:lnTo>
                    <a:pt x="36" y="30"/>
                  </a:lnTo>
                  <a:lnTo>
                    <a:pt x="40" y="34"/>
                  </a:lnTo>
                  <a:lnTo>
                    <a:pt x="40" y="38"/>
                  </a:lnTo>
                  <a:lnTo>
                    <a:pt x="44" y="34"/>
                  </a:lnTo>
                  <a:lnTo>
                    <a:pt x="48" y="38"/>
                  </a:lnTo>
                  <a:lnTo>
                    <a:pt x="52" y="38"/>
                  </a:lnTo>
                  <a:lnTo>
                    <a:pt x="56" y="38"/>
                  </a:lnTo>
                  <a:lnTo>
                    <a:pt x="60" y="38"/>
                  </a:lnTo>
                  <a:lnTo>
                    <a:pt x="60" y="34"/>
                  </a:lnTo>
                  <a:lnTo>
                    <a:pt x="64" y="34"/>
                  </a:lnTo>
                  <a:lnTo>
                    <a:pt x="66" y="34"/>
                  </a:lnTo>
                  <a:lnTo>
                    <a:pt x="66" y="38"/>
                  </a:lnTo>
                  <a:lnTo>
                    <a:pt x="70" y="38"/>
                  </a:lnTo>
                  <a:lnTo>
                    <a:pt x="74" y="38"/>
                  </a:lnTo>
                  <a:lnTo>
                    <a:pt x="78" y="42"/>
                  </a:lnTo>
                  <a:lnTo>
                    <a:pt x="78" y="38"/>
                  </a:lnTo>
                  <a:lnTo>
                    <a:pt x="78" y="34"/>
                  </a:lnTo>
                  <a:lnTo>
                    <a:pt x="82" y="34"/>
                  </a:lnTo>
                  <a:lnTo>
                    <a:pt x="82" y="30"/>
                  </a:lnTo>
                  <a:lnTo>
                    <a:pt x="86" y="30"/>
                  </a:lnTo>
                  <a:lnTo>
                    <a:pt x="86" y="34"/>
                  </a:lnTo>
                  <a:lnTo>
                    <a:pt x="86" y="30"/>
                  </a:lnTo>
                  <a:lnTo>
                    <a:pt x="90" y="30"/>
                  </a:lnTo>
                  <a:lnTo>
                    <a:pt x="90" y="26"/>
                  </a:lnTo>
                  <a:lnTo>
                    <a:pt x="90" y="22"/>
                  </a:lnTo>
                  <a:lnTo>
                    <a:pt x="90" y="20"/>
                  </a:lnTo>
                  <a:lnTo>
                    <a:pt x="90" y="16"/>
                  </a:lnTo>
                  <a:lnTo>
                    <a:pt x="94" y="16"/>
                  </a:lnTo>
                  <a:lnTo>
                    <a:pt x="94" y="12"/>
                  </a:lnTo>
                  <a:lnTo>
                    <a:pt x="90" y="12"/>
                  </a:lnTo>
                  <a:lnTo>
                    <a:pt x="94" y="12"/>
                  </a:lnTo>
                  <a:lnTo>
                    <a:pt x="96" y="8"/>
                  </a:lnTo>
                  <a:lnTo>
                    <a:pt x="96" y="4"/>
                  </a:lnTo>
                  <a:lnTo>
                    <a:pt x="100" y="4"/>
                  </a:lnTo>
                  <a:lnTo>
                    <a:pt x="104" y="4"/>
                  </a:lnTo>
                  <a:lnTo>
                    <a:pt x="108" y="8"/>
                  </a:lnTo>
                  <a:lnTo>
                    <a:pt x="108" y="4"/>
                  </a:lnTo>
                  <a:lnTo>
                    <a:pt x="112" y="4"/>
                  </a:lnTo>
                  <a:lnTo>
                    <a:pt x="116" y="0"/>
                  </a:lnTo>
                  <a:lnTo>
                    <a:pt x="120" y="0"/>
                  </a:lnTo>
                  <a:lnTo>
                    <a:pt x="120" y="4"/>
                  </a:lnTo>
                  <a:lnTo>
                    <a:pt x="122" y="4"/>
                  </a:lnTo>
                  <a:lnTo>
                    <a:pt x="122" y="8"/>
                  </a:lnTo>
                  <a:lnTo>
                    <a:pt x="126" y="8"/>
                  </a:lnTo>
                  <a:lnTo>
                    <a:pt x="130" y="12"/>
                  </a:lnTo>
                  <a:lnTo>
                    <a:pt x="134" y="12"/>
                  </a:lnTo>
                  <a:lnTo>
                    <a:pt x="138" y="12"/>
                  </a:lnTo>
                  <a:lnTo>
                    <a:pt x="138" y="16"/>
                  </a:lnTo>
                  <a:lnTo>
                    <a:pt x="138" y="20"/>
                  </a:lnTo>
                  <a:lnTo>
                    <a:pt x="134" y="20"/>
                  </a:lnTo>
                  <a:lnTo>
                    <a:pt x="134" y="22"/>
                  </a:lnTo>
                  <a:lnTo>
                    <a:pt x="130" y="22"/>
                  </a:lnTo>
                  <a:lnTo>
                    <a:pt x="130" y="26"/>
                  </a:lnTo>
                  <a:lnTo>
                    <a:pt x="134" y="26"/>
                  </a:lnTo>
                  <a:lnTo>
                    <a:pt x="134" y="30"/>
                  </a:lnTo>
                  <a:lnTo>
                    <a:pt x="130" y="30"/>
                  </a:lnTo>
                  <a:lnTo>
                    <a:pt x="126" y="30"/>
                  </a:lnTo>
                  <a:lnTo>
                    <a:pt x="126" y="34"/>
                  </a:lnTo>
                  <a:lnTo>
                    <a:pt x="130" y="34"/>
                  </a:lnTo>
                  <a:lnTo>
                    <a:pt x="130" y="38"/>
                  </a:lnTo>
                  <a:lnTo>
                    <a:pt x="126" y="42"/>
                  </a:lnTo>
                  <a:lnTo>
                    <a:pt x="126" y="46"/>
                  </a:lnTo>
                  <a:lnTo>
                    <a:pt x="130" y="50"/>
                  </a:lnTo>
                  <a:lnTo>
                    <a:pt x="138" y="52"/>
                  </a:lnTo>
                  <a:lnTo>
                    <a:pt x="142" y="52"/>
                  </a:lnTo>
                  <a:lnTo>
                    <a:pt x="142" y="56"/>
                  </a:lnTo>
                  <a:lnTo>
                    <a:pt x="144" y="60"/>
                  </a:lnTo>
                  <a:lnTo>
                    <a:pt x="148" y="60"/>
                  </a:lnTo>
                  <a:lnTo>
                    <a:pt x="148" y="64"/>
                  </a:lnTo>
                  <a:lnTo>
                    <a:pt x="148" y="68"/>
                  </a:lnTo>
                  <a:lnTo>
                    <a:pt x="144" y="68"/>
                  </a:lnTo>
                  <a:lnTo>
                    <a:pt x="142" y="72"/>
                  </a:lnTo>
                  <a:lnTo>
                    <a:pt x="138" y="78"/>
                  </a:lnTo>
                  <a:lnTo>
                    <a:pt x="134" y="78"/>
                  </a:lnTo>
                  <a:lnTo>
                    <a:pt x="134" y="82"/>
                  </a:lnTo>
                  <a:lnTo>
                    <a:pt x="138" y="82"/>
                  </a:lnTo>
                  <a:lnTo>
                    <a:pt x="138" y="86"/>
                  </a:lnTo>
                  <a:lnTo>
                    <a:pt x="142" y="90"/>
                  </a:lnTo>
                  <a:lnTo>
                    <a:pt x="142" y="94"/>
                  </a:lnTo>
                  <a:lnTo>
                    <a:pt x="144" y="98"/>
                  </a:lnTo>
                  <a:lnTo>
                    <a:pt x="144" y="102"/>
                  </a:lnTo>
                  <a:lnTo>
                    <a:pt x="148" y="102"/>
                  </a:lnTo>
                  <a:lnTo>
                    <a:pt x="148" y="106"/>
                  </a:lnTo>
                  <a:lnTo>
                    <a:pt x="148" y="108"/>
                  </a:lnTo>
                  <a:lnTo>
                    <a:pt x="148" y="112"/>
                  </a:lnTo>
                  <a:lnTo>
                    <a:pt x="144" y="112"/>
                  </a:lnTo>
                  <a:lnTo>
                    <a:pt x="144" y="116"/>
                  </a:lnTo>
                  <a:lnTo>
                    <a:pt x="144" y="120"/>
                  </a:lnTo>
                  <a:lnTo>
                    <a:pt x="142" y="120"/>
                  </a:lnTo>
                  <a:lnTo>
                    <a:pt x="142" y="124"/>
                  </a:lnTo>
                  <a:lnTo>
                    <a:pt x="144" y="124"/>
                  </a:lnTo>
                  <a:lnTo>
                    <a:pt x="144" y="128"/>
                  </a:lnTo>
                  <a:lnTo>
                    <a:pt x="142" y="128"/>
                  </a:lnTo>
                  <a:lnTo>
                    <a:pt x="142" y="132"/>
                  </a:lnTo>
                  <a:lnTo>
                    <a:pt x="144" y="132"/>
                  </a:lnTo>
                  <a:lnTo>
                    <a:pt x="148" y="132"/>
                  </a:lnTo>
                  <a:lnTo>
                    <a:pt x="148" y="136"/>
                  </a:lnTo>
                  <a:lnTo>
                    <a:pt x="152" y="136"/>
                  </a:lnTo>
                  <a:lnTo>
                    <a:pt x="148" y="138"/>
                  </a:lnTo>
                  <a:lnTo>
                    <a:pt x="148" y="142"/>
                  </a:lnTo>
                  <a:lnTo>
                    <a:pt x="152" y="142"/>
                  </a:lnTo>
                  <a:lnTo>
                    <a:pt x="152" y="146"/>
                  </a:lnTo>
                  <a:lnTo>
                    <a:pt x="156" y="146"/>
                  </a:lnTo>
                  <a:lnTo>
                    <a:pt x="156" y="150"/>
                  </a:lnTo>
                  <a:lnTo>
                    <a:pt x="156" y="154"/>
                  </a:lnTo>
                  <a:lnTo>
                    <a:pt x="152" y="154"/>
                  </a:lnTo>
                  <a:lnTo>
                    <a:pt x="152" y="158"/>
                  </a:lnTo>
                  <a:lnTo>
                    <a:pt x="148" y="158"/>
                  </a:lnTo>
                  <a:lnTo>
                    <a:pt x="152" y="162"/>
                  </a:lnTo>
                  <a:lnTo>
                    <a:pt x="156" y="164"/>
                  </a:lnTo>
                  <a:lnTo>
                    <a:pt x="160" y="164"/>
                  </a:lnTo>
                  <a:lnTo>
                    <a:pt x="160" y="168"/>
                  </a:lnTo>
                  <a:lnTo>
                    <a:pt x="164" y="168"/>
                  </a:lnTo>
                  <a:lnTo>
                    <a:pt x="168" y="172"/>
                  </a:lnTo>
                  <a:lnTo>
                    <a:pt x="172" y="176"/>
                  </a:lnTo>
                  <a:lnTo>
                    <a:pt x="172" y="180"/>
                  </a:lnTo>
                  <a:lnTo>
                    <a:pt x="168" y="180"/>
                  </a:lnTo>
                  <a:lnTo>
                    <a:pt x="168" y="184"/>
                  </a:lnTo>
                  <a:lnTo>
                    <a:pt x="168" y="188"/>
                  </a:lnTo>
                  <a:lnTo>
                    <a:pt x="164" y="192"/>
                  </a:lnTo>
                  <a:lnTo>
                    <a:pt x="160" y="192"/>
                  </a:lnTo>
                  <a:lnTo>
                    <a:pt x="160" y="194"/>
                  </a:lnTo>
                  <a:lnTo>
                    <a:pt x="156" y="194"/>
                  </a:lnTo>
                  <a:lnTo>
                    <a:pt x="152" y="198"/>
                  </a:lnTo>
                  <a:lnTo>
                    <a:pt x="152" y="202"/>
                  </a:lnTo>
                  <a:lnTo>
                    <a:pt x="148" y="202"/>
                  </a:lnTo>
                  <a:lnTo>
                    <a:pt x="148" y="206"/>
                  </a:lnTo>
                  <a:lnTo>
                    <a:pt x="144" y="208"/>
                  </a:lnTo>
                  <a:lnTo>
                    <a:pt x="142" y="212"/>
                  </a:lnTo>
                  <a:lnTo>
                    <a:pt x="138" y="212"/>
                  </a:lnTo>
                  <a:lnTo>
                    <a:pt x="138" y="216"/>
                  </a:lnTo>
                  <a:lnTo>
                    <a:pt x="134" y="216"/>
                  </a:lnTo>
                  <a:lnTo>
                    <a:pt x="130" y="220"/>
                  </a:lnTo>
                  <a:lnTo>
                    <a:pt x="130" y="224"/>
                  </a:lnTo>
                  <a:lnTo>
                    <a:pt x="126" y="224"/>
                  </a:lnTo>
                  <a:lnTo>
                    <a:pt x="122" y="224"/>
                  </a:lnTo>
                  <a:lnTo>
                    <a:pt x="122" y="228"/>
                  </a:lnTo>
                  <a:lnTo>
                    <a:pt x="120" y="232"/>
                  </a:lnTo>
                  <a:lnTo>
                    <a:pt x="116" y="232"/>
                  </a:lnTo>
                  <a:lnTo>
                    <a:pt x="112" y="232"/>
                  </a:lnTo>
                  <a:lnTo>
                    <a:pt x="112" y="236"/>
                  </a:lnTo>
                  <a:lnTo>
                    <a:pt x="112" y="232"/>
                  </a:lnTo>
                  <a:lnTo>
                    <a:pt x="108" y="232"/>
                  </a:lnTo>
                  <a:lnTo>
                    <a:pt x="104" y="236"/>
                  </a:lnTo>
                  <a:lnTo>
                    <a:pt x="100" y="236"/>
                  </a:lnTo>
                  <a:lnTo>
                    <a:pt x="96" y="236"/>
                  </a:lnTo>
                  <a:lnTo>
                    <a:pt x="100" y="232"/>
                  </a:lnTo>
                  <a:lnTo>
                    <a:pt x="104" y="232"/>
                  </a:lnTo>
                  <a:lnTo>
                    <a:pt x="100" y="232"/>
                  </a:lnTo>
                  <a:lnTo>
                    <a:pt x="100" y="228"/>
                  </a:lnTo>
                  <a:lnTo>
                    <a:pt x="100" y="232"/>
                  </a:lnTo>
                  <a:lnTo>
                    <a:pt x="96" y="232"/>
                  </a:lnTo>
                  <a:lnTo>
                    <a:pt x="96" y="236"/>
                  </a:lnTo>
                  <a:lnTo>
                    <a:pt x="94" y="236"/>
                  </a:lnTo>
                  <a:lnTo>
                    <a:pt x="94" y="238"/>
                  </a:lnTo>
                  <a:lnTo>
                    <a:pt x="94" y="236"/>
                  </a:lnTo>
                  <a:lnTo>
                    <a:pt x="90" y="236"/>
                  </a:lnTo>
                  <a:lnTo>
                    <a:pt x="90" y="238"/>
                  </a:lnTo>
                  <a:lnTo>
                    <a:pt x="86" y="238"/>
                  </a:lnTo>
                  <a:lnTo>
                    <a:pt x="86" y="236"/>
                  </a:lnTo>
                  <a:lnTo>
                    <a:pt x="86" y="238"/>
                  </a:lnTo>
                  <a:lnTo>
                    <a:pt x="82" y="238"/>
                  </a:lnTo>
                  <a:lnTo>
                    <a:pt x="78" y="238"/>
                  </a:lnTo>
                  <a:lnTo>
                    <a:pt x="82" y="238"/>
                  </a:lnTo>
                  <a:lnTo>
                    <a:pt x="78" y="238"/>
                  </a:lnTo>
                  <a:lnTo>
                    <a:pt x="78" y="242"/>
                  </a:lnTo>
                  <a:lnTo>
                    <a:pt x="74" y="242"/>
                  </a:lnTo>
                  <a:lnTo>
                    <a:pt x="70" y="242"/>
                  </a:lnTo>
                  <a:lnTo>
                    <a:pt x="70" y="246"/>
                  </a:lnTo>
                  <a:lnTo>
                    <a:pt x="70" y="242"/>
                  </a:lnTo>
                  <a:lnTo>
                    <a:pt x="66" y="242"/>
                  </a:lnTo>
                  <a:lnTo>
                    <a:pt x="64" y="242"/>
                  </a:lnTo>
                  <a:lnTo>
                    <a:pt x="60" y="246"/>
                  </a:lnTo>
                  <a:lnTo>
                    <a:pt x="56" y="246"/>
                  </a:lnTo>
                  <a:lnTo>
                    <a:pt x="56" y="242"/>
                  </a:lnTo>
                  <a:lnTo>
                    <a:pt x="56" y="246"/>
                  </a:lnTo>
                  <a:lnTo>
                    <a:pt x="52" y="246"/>
                  </a:lnTo>
                  <a:lnTo>
                    <a:pt x="48" y="250"/>
                  </a:lnTo>
                  <a:lnTo>
                    <a:pt x="48" y="246"/>
                  </a:lnTo>
                  <a:lnTo>
                    <a:pt x="52" y="246"/>
                  </a:lnTo>
                  <a:lnTo>
                    <a:pt x="56" y="242"/>
                  </a:lnTo>
                  <a:lnTo>
                    <a:pt x="52" y="242"/>
                  </a:lnTo>
                  <a:lnTo>
                    <a:pt x="52" y="246"/>
                  </a:lnTo>
                  <a:lnTo>
                    <a:pt x="52" y="242"/>
                  </a:lnTo>
                  <a:lnTo>
                    <a:pt x="48" y="242"/>
                  </a:lnTo>
                  <a:lnTo>
                    <a:pt x="48" y="242"/>
                  </a:lnTo>
                  <a:lnTo>
                    <a:pt x="48" y="242"/>
                  </a:lnTo>
                  <a:close/>
                  <a:moveTo>
                    <a:pt x="78" y="128"/>
                  </a:moveTo>
                  <a:lnTo>
                    <a:pt x="74" y="128"/>
                  </a:lnTo>
                  <a:lnTo>
                    <a:pt x="70" y="128"/>
                  </a:lnTo>
                  <a:lnTo>
                    <a:pt x="74" y="128"/>
                  </a:lnTo>
                  <a:lnTo>
                    <a:pt x="78" y="128"/>
                  </a:lnTo>
                  <a:lnTo>
                    <a:pt x="78" y="128"/>
                  </a:lnTo>
                  <a:lnTo>
                    <a:pt x="78" y="128"/>
                  </a:lnTo>
                  <a:close/>
                  <a:moveTo>
                    <a:pt x="48" y="158"/>
                  </a:moveTo>
                  <a:lnTo>
                    <a:pt x="44" y="158"/>
                  </a:lnTo>
                  <a:lnTo>
                    <a:pt x="48" y="154"/>
                  </a:lnTo>
                  <a:lnTo>
                    <a:pt x="48" y="158"/>
                  </a:lnTo>
                  <a:lnTo>
                    <a:pt x="48" y="158"/>
                  </a:lnTo>
                  <a:lnTo>
                    <a:pt x="48" y="158"/>
                  </a:lnTo>
                  <a:close/>
                  <a:moveTo>
                    <a:pt x="26" y="172"/>
                  </a:moveTo>
                  <a:lnTo>
                    <a:pt x="22" y="172"/>
                  </a:lnTo>
                  <a:lnTo>
                    <a:pt x="22" y="168"/>
                  </a:lnTo>
                  <a:lnTo>
                    <a:pt x="26" y="168"/>
                  </a:lnTo>
                  <a:lnTo>
                    <a:pt x="26" y="172"/>
                  </a:lnTo>
                  <a:lnTo>
                    <a:pt x="26" y="172"/>
                  </a:lnTo>
                  <a:lnTo>
                    <a:pt x="26" y="172"/>
                  </a:lnTo>
                  <a:close/>
                  <a:moveTo>
                    <a:pt x="6" y="242"/>
                  </a:moveTo>
                  <a:lnTo>
                    <a:pt x="2" y="242"/>
                  </a:lnTo>
                  <a:lnTo>
                    <a:pt x="2" y="238"/>
                  </a:lnTo>
                  <a:lnTo>
                    <a:pt x="6" y="238"/>
                  </a:lnTo>
                  <a:lnTo>
                    <a:pt x="6" y="236"/>
                  </a:lnTo>
                  <a:lnTo>
                    <a:pt x="2" y="236"/>
                  </a:lnTo>
                  <a:lnTo>
                    <a:pt x="2" y="238"/>
                  </a:lnTo>
                  <a:lnTo>
                    <a:pt x="2" y="236"/>
                  </a:lnTo>
                  <a:lnTo>
                    <a:pt x="6" y="236"/>
                  </a:lnTo>
                  <a:lnTo>
                    <a:pt x="10" y="238"/>
                  </a:lnTo>
                  <a:lnTo>
                    <a:pt x="6" y="238"/>
                  </a:lnTo>
                  <a:lnTo>
                    <a:pt x="6" y="242"/>
                  </a:lnTo>
                  <a:lnTo>
                    <a:pt x="6" y="242"/>
                  </a:lnTo>
                  <a:lnTo>
                    <a:pt x="6" y="242"/>
                  </a:lnTo>
                  <a:close/>
                  <a:moveTo>
                    <a:pt x="36" y="238"/>
                  </a:moveTo>
                  <a:lnTo>
                    <a:pt x="40" y="238"/>
                  </a:lnTo>
                  <a:lnTo>
                    <a:pt x="36" y="238"/>
                  </a:lnTo>
                  <a:lnTo>
                    <a:pt x="36" y="238"/>
                  </a:lnTo>
                  <a:lnTo>
                    <a:pt x="36" y="238"/>
                  </a:lnTo>
                  <a:close/>
                  <a:moveTo>
                    <a:pt x="0" y="242"/>
                  </a:moveTo>
                  <a:lnTo>
                    <a:pt x="0" y="238"/>
                  </a:lnTo>
                  <a:lnTo>
                    <a:pt x="2" y="238"/>
                  </a:lnTo>
                  <a:lnTo>
                    <a:pt x="0" y="242"/>
                  </a:lnTo>
                  <a:lnTo>
                    <a:pt x="0" y="242"/>
                  </a:lnTo>
                  <a:lnTo>
                    <a:pt x="0" y="242"/>
                  </a:lnTo>
                  <a:close/>
                  <a:moveTo>
                    <a:pt x="44" y="246"/>
                  </a:moveTo>
                  <a:lnTo>
                    <a:pt x="44" y="242"/>
                  </a:lnTo>
                  <a:lnTo>
                    <a:pt x="40" y="242"/>
                  </a:lnTo>
                  <a:lnTo>
                    <a:pt x="40" y="238"/>
                  </a:lnTo>
                  <a:lnTo>
                    <a:pt x="44" y="238"/>
                  </a:lnTo>
                  <a:lnTo>
                    <a:pt x="48" y="238"/>
                  </a:lnTo>
                  <a:lnTo>
                    <a:pt x="48" y="242"/>
                  </a:lnTo>
                  <a:lnTo>
                    <a:pt x="44" y="242"/>
                  </a:lnTo>
                  <a:lnTo>
                    <a:pt x="44" y="246"/>
                  </a:lnTo>
                  <a:lnTo>
                    <a:pt x="44" y="246"/>
                  </a:lnTo>
                  <a:lnTo>
                    <a:pt x="44" y="246"/>
                  </a:lnTo>
                  <a:close/>
                  <a:moveTo>
                    <a:pt x="34" y="242"/>
                  </a:moveTo>
                  <a:lnTo>
                    <a:pt x="30" y="242"/>
                  </a:lnTo>
                  <a:lnTo>
                    <a:pt x="30" y="238"/>
                  </a:lnTo>
                  <a:lnTo>
                    <a:pt x="34" y="238"/>
                  </a:lnTo>
                  <a:lnTo>
                    <a:pt x="34" y="242"/>
                  </a:lnTo>
                  <a:lnTo>
                    <a:pt x="34" y="242"/>
                  </a:lnTo>
                  <a:lnTo>
                    <a:pt x="34" y="242"/>
                  </a:lnTo>
                  <a:close/>
                  <a:moveTo>
                    <a:pt x="6" y="242"/>
                  </a:moveTo>
                  <a:lnTo>
                    <a:pt x="10" y="242"/>
                  </a:lnTo>
                  <a:lnTo>
                    <a:pt x="10" y="246"/>
                  </a:lnTo>
                  <a:lnTo>
                    <a:pt x="6" y="242"/>
                  </a:lnTo>
                  <a:lnTo>
                    <a:pt x="6" y="242"/>
                  </a:lnTo>
                  <a:lnTo>
                    <a:pt x="6" y="242"/>
                  </a:lnTo>
                  <a:close/>
                  <a:moveTo>
                    <a:pt x="48" y="246"/>
                  </a:moveTo>
                  <a:lnTo>
                    <a:pt x="52" y="246"/>
                  </a:lnTo>
                  <a:lnTo>
                    <a:pt x="48" y="246"/>
                  </a:lnTo>
                  <a:lnTo>
                    <a:pt x="48" y="246"/>
                  </a:lnTo>
                  <a:lnTo>
                    <a:pt x="48" y="246"/>
                  </a:lnTo>
                  <a:close/>
                  <a:moveTo>
                    <a:pt x="56" y="246"/>
                  </a:moveTo>
                  <a:lnTo>
                    <a:pt x="60" y="246"/>
                  </a:lnTo>
                  <a:lnTo>
                    <a:pt x="56" y="246"/>
                  </a:lnTo>
                  <a:lnTo>
                    <a:pt x="56" y="246"/>
                  </a:lnTo>
                  <a:lnTo>
                    <a:pt x="56" y="24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93" name="Freeform 100">
              <a:extLst>
                <a:ext uri="{FF2B5EF4-FFF2-40B4-BE49-F238E27FC236}">
                  <a16:creationId xmlns:a16="http://schemas.microsoft.com/office/drawing/2014/main" id="{1DD30EEA-49F8-078A-C855-890ACA6FBC8E}"/>
                </a:ext>
              </a:extLst>
            </p:cNvPr>
            <p:cNvSpPr>
              <a:spLocks noEditPoints="1"/>
            </p:cNvSpPr>
            <p:nvPr/>
          </p:nvSpPr>
          <p:spPr bwMode="auto">
            <a:xfrm>
              <a:off x="4286250" y="3076643"/>
              <a:ext cx="320675" cy="307975"/>
            </a:xfrm>
            <a:custGeom>
              <a:avLst/>
              <a:gdLst>
                <a:gd name="T0" fmla="*/ 80 w 202"/>
                <a:gd name="T1" fmla="*/ 168 h 194"/>
                <a:gd name="T2" fmla="*/ 72 w 202"/>
                <a:gd name="T3" fmla="*/ 168 h 194"/>
                <a:gd name="T4" fmla="*/ 50 w 202"/>
                <a:gd name="T5" fmla="*/ 162 h 194"/>
                <a:gd name="T6" fmla="*/ 46 w 202"/>
                <a:gd name="T7" fmla="*/ 158 h 194"/>
                <a:gd name="T8" fmla="*/ 50 w 202"/>
                <a:gd name="T9" fmla="*/ 138 h 194"/>
                <a:gd name="T10" fmla="*/ 50 w 202"/>
                <a:gd name="T11" fmla="*/ 128 h 194"/>
                <a:gd name="T12" fmla="*/ 56 w 202"/>
                <a:gd name="T13" fmla="*/ 116 h 194"/>
                <a:gd name="T14" fmla="*/ 56 w 202"/>
                <a:gd name="T15" fmla="*/ 116 h 194"/>
                <a:gd name="T16" fmla="*/ 54 w 202"/>
                <a:gd name="T17" fmla="*/ 106 h 194"/>
                <a:gd name="T18" fmla="*/ 42 w 202"/>
                <a:gd name="T19" fmla="*/ 94 h 194"/>
                <a:gd name="T20" fmla="*/ 42 w 202"/>
                <a:gd name="T21" fmla="*/ 78 h 194"/>
                <a:gd name="T22" fmla="*/ 34 w 202"/>
                <a:gd name="T23" fmla="*/ 72 h 194"/>
                <a:gd name="T24" fmla="*/ 22 w 202"/>
                <a:gd name="T25" fmla="*/ 72 h 194"/>
                <a:gd name="T26" fmla="*/ 12 w 202"/>
                <a:gd name="T27" fmla="*/ 64 h 194"/>
                <a:gd name="T28" fmla="*/ 0 w 202"/>
                <a:gd name="T29" fmla="*/ 64 h 194"/>
                <a:gd name="T30" fmla="*/ 0 w 202"/>
                <a:gd name="T31" fmla="*/ 56 h 194"/>
                <a:gd name="T32" fmla="*/ 4 w 202"/>
                <a:gd name="T33" fmla="*/ 52 h 194"/>
                <a:gd name="T34" fmla="*/ 16 w 202"/>
                <a:gd name="T35" fmla="*/ 48 h 194"/>
                <a:gd name="T36" fmla="*/ 34 w 202"/>
                <a:gd name="T37" fmla="*/ 48 h 194"/>
                <a:gd name="T38" fmla="*/ 46 w 202"/>
                <a:gd name="T39" fmla="*/ 48 h 194"/>
                <a:gd name="T40" fmla="*/ 42 w 202"/>
                <a:gd name="T41" fmla="*/ 34 h 194"/>
                <a:gd name="T42" fmla="*/ 50 w 202"/>
                <a:gd name="T43" fmla="*/ 26 h 194"/>
                <a:gd name="T44" fmla="*/ 64 w 202"/>
                <a:gd name="T45" fmla="*/ 34 h 194"/>
                <a:gd name="T46" fmla="*/ 72 w 202"/>
                <a:gd name="T47" fmla="*/ 34 h 194"/>
                <a:gd name="T48" fmla="*/ 80 w 202"/>
                <a:gd name="T49" fmla="*/ 22 h 194"/>
                <a:gd name="T50" fmla="*/ 90 w 202"/>
                <a:gd name="T51" fmla="*/ 12 h 194"/>
                <a:gd name="T52" fmla="*/ 106 w 202"/>
                <a:gd name="T53" fmla="*/ 0 h 194"/>
                <a:gd name="T54" fmla="*/ 114 w 202"/>
                <a:gd name="T55" fmla="*/ 8 h 194"/>
                <a:gd name="T56" fmla="*/ 128 w 202"/>
                <a:gd name="T57" fmla="*/ 16 h 194"/>
                <a:gd name="T58" fmla="*/ 138 w 202"/>
                <a:gd name="T59" fmla="*/ 18 h 194"/>
                <a:gd name="T60" fmla="*/ 146 w 202"/>
                <a:gd name="T61" fmla="*/ 30 h 194"/>
                <a:gd name="T62" fmla="*/ 158 w 202"/>
                <a:gd name="T63" fmla="*/ 34 h 194"/>
                <a:gd name="T64" fmla="*/ 172 w 202"/>
                <a:gd name="T65" fmla="*/ 42 h 194"/>
                <a:gd name="T66" fmla="*/ 180 w 202"/>
                <a:gd name="T67" fmla="*/ 48 h 194"/>
                <a:gd name="T68" fmla="*/ 176 w 202"/>
                <a:gd name="T69" fmla="*/ 68 h 194"/>
                <a:gd name="T70" fmla="*/ 168 w 202"/>
                <a:gd name="T71" fmla="*/ 76 h 194"/>
                <a:gd name="T72" fmla="*/ 160 w 202"/>
                <a:gd name="T73" fmla="*/ 86 h 194"/>
                <a:gd name="T74" fmla="*/ 154 w 202"/>
                <a:gd name="T75" fmla="*/ 98 h 194"/>
                <a:gd name="T76" fmla="*/ 164 w 202"/>
                <a:gd name="T77" fmla="*/ 94 h 194"/>
                <a:gd name="T78" fmla="*/ 164 w 202"/>
                <a:gd name="T79" fmla="*/ 112 h 194"/>
                <a:gd name="T80" fmla="*/ 160 w 202"/>
                <a:gd name="T81" fmla="*/ 124 h 194"/>
                <a:gd name="T82" fmla="*/ 168 w 202"/>
                <a:gd name="T83" fmla="*/ 138 h 194"/>
                <a:gd name="T84" fmla="*/ 172 w 202"/>
                <a:gd name="T85" fmla="*/ 146 h 194"/>
                <a:gd name="T86" fmla="*/ 164 w 202"/>
                <a:gd name="T87" fmla="*/ 154 h 194"/>
                <a:gd name="T88" fmla="*/ 146 w 202"/>
                <a:gd name="T89" fmla="*/ 162 h 194"/>
                <a:gd name="T90" fmla="*/ 138 w 202"/>
                <a:gd name="T91" fmla="*/ 154 h 194"/>
                <a:gd name="T92" fmla="*/ 128 w 202"/>
                <a:gd name="T93" fmla="*/ 154 h 194"/>
                <a:gd name="T94" fmla="*/ 110 w 202"/>
                <a:gd name="T95" fmla="*/ 164 h 194"/>
                <a:gd name="T96" fmla="*/ 106 w 202"/>
                <a:gd name="T97" fmla="*/ 176 h 194"/>
                <a:gd name="T98" fmla="*/ 94 w 202"/>
                <a:gd name="T99" fmla="*/ 172 h 194"/>
                <a:gd name="T100" fmla="*/ 54 w 202"/>
                <a:gd name="T101" fmla="*/ 108 h 194"/>
                <a:gd name="T102" fmla="*/ 22 w 202"/>
                <a:gd name="T103" fmla="*/ 78 h 194"/>
                <a:gd name="T104" fmla="*/ 50 w 202"/>
                <a:gd name="T105" fmla="*/ 102 h 194"/>
                <a:gd name="T106" fmla="*/ 190 w 202"/>
                <a:gd name="T107" fmla="*/ 172 h 194"/>
                <a:gd name="T108" fmla="*/ 202 w 202"/>
                <a:gd name="T109" fmla="*/ 168 h 194"/>
                <a:gd name="T110" fmla="*/ 198 w 202"/>
                <a:gd name="T111" fmla="*/ 190 h 194"/>
                <a:gd name="T112" fmla="*/ 190 w 202"/>
                <a:gd name="T113"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2" h="194">
                  <a:moveTo>
                    <a:pt x="94" y="172"/>
                  </a:moveTo>
                  <a:lnTo>
                    <a:pt x="90" y="172"/>
                  </a:lnTo>
                  <a:lnTo>
                    <a:pt x="86" y="172"/>
                  </a:lnTo>
                  <a:lnTo>
                    <a:pt x="86" y="168"/>
                  </a:lnTo>
                  <a:lnTo>
                    <a:pt x="84" y="168"/>
                  </a:lnTo>
                  <a:lnTo>
                    <a:pt x="80" y="168"/>
                  </a:lnTo>
                  <a:lnTo>
                    <a:pt x="80" y="164"/>
                  </a:lnTo>
                  <a:lnTo>
                    <a:pt x="80" y="168"/>
                  </a:lnTo>
                  <a:lnTo>
                    <a:pt x="76" y="168"/>
                  </a:lnTo>
                  <a:lnTo>
                    <a:pt x="80" y="168"/>
                  </a:lnTo>
                  <a:lnTo>
                    <a:pt x="76" y="168"/>
                  </a:lnTo>
                  <a:lnTo>
                    <a:pt x="72" y="168"/>
                  </a:lnTo>
                  <a:lnTo>
                    <a:pt x="68" y="168"/>
                  </a:lnTo>
                  <a:lnTo>
                    <a:pt x="64" y="168"/>
                  </a:lnTo>
                  <a:lnTo>
                    <a:pt x="60" y="168"/>
                  </a:lnTo>
                  <a:lnTo>
                    <a:pt x="56" y="164"/>
                  </a:lnTo>
                  <a:lnTo>
                    <a:pt x="54" y="164"/>
                  </a:lnTo>
                  <a:lnTo>
                    <a:pt x="50" y="162"/>
                  </a:lnTo>
                  <a:lnTo>
                    <a:pt x="50" y="164"/>
                  </a:lnTo>
                  <a:lnTo>
                    <a:pt x="50" y="162"/>
                  </a:lnTo>
                  <a:lnTo>
                    <a:pt x="46" y="162"/>
                  </a:lnTo>
                  <a:lnTo>
                    <a:pt x="50" y="162"/>
                  </a:lnTo>
                  <a:lnTo>
                    <a:pt x="50" y="158"/>
                  </a:lnTo>
                  <a:lnTo>
                    <a:pt x="46" y="158"/>
                  </a:lnTo>
                  <a:lnTo>
                    <a:pt x="42" y="158"/>
                  </a:lnTo>
                  <a:lnTo>
                    <a:pt x="46" y="158"/>
                  </a:lnTo>
                  <a:lnTo>
                    <a:pt x="46" y="154"/>
                  </a:lnTo>
                  <a:lnTo>
                    <a:pt x="50" y="150"/>
                  </a:lnTo>
                  <a:lnTo>
                    <a:pt x="50" y="142"/>
                  </a:lnTo>
                  <a:lnTo>
                    <a:pt x="50" y="138"/>
                  </a:lnTo>
                  <a:lnTo>
                    <a:pt x="50" y="134"/>
                  </a:lnTo>
                  <a:lnTo>
                    <a:pt x="50" y="132"/>
                  </a:lnTo>
                  <a:lnTo>
                    <a:pt x="54" y="132"/>
                  </a:lnTo>
                  <a:lnTo>
                    <a:pt x="54" y="128"/>
                  </a:lnTo>
                  <a:lnTo>
                    <a:pt x="50" y="132"/>
                  </a:lnTo>
                  <a:lnTo>
                    <a:pt x="50" y="128"/>
                  </a:lnTo>
                  <a:lnTo>
                    <a:pt x="50" y="124"/>
                  </a:lnTo>
                  <a:lnTo>
                    <a:pt x="54" y="120"/>
                  </a:lnTo>
                  <a:lnTo>
                    <a:pt x="54" y="116"/>
                  </a:lnTo>
                  <a:lnTo>
                    <a:pt x="54" y="112"/>
                  </a:lnTo>
                  <a:lnTo>
                    <a:pt x="54" y="116"/>
                  </a:lnTo>
                  <a:lnTo>
                    <a:pt x="56" y="116"/>
                  </a:lnTo>
                  <a:lnTo>
                    <a:pt x="56" y="120"/>
                  </a:lnTo>
                  <a:lnTo>
                    <a:pt x="56" y="124"/>
                  </a:lnTo>
                  <a:lnTo>
                    <a:pt x="60" y="128"/>
                  </a:lnTo>
                  <a:lnTo>
                    <a:pt x="60" y="124"/>
                  </a:lnTo>
                  <a:lnTo>
                    <a:pt x="56" y="120"/>
                  </a:lnTo>
                  <a:lnTo>
                    <a:pt x="56" y="116"/>
                  </a:lnTo>
                  <a:lnTo>
                    <a:pt x="56" y="112"/>
                  </a:lnTo>
                  <a:lnTo>
                    <a:pt x="54" y="112"/>
                  </a:lnTo>
                  <a:lnTo>
                    <a:pt x="54" y="108"/>
                  </a:lnTo>
                  <a:lnTo>
                    <a:pt x="50" y="108"/>
                  </a:lnTo>
                  <a:lnTo>
                    <a:pt x="54" y="108"/>
                  </a:lnTo>
                  <a:lnTo>
                    <a:pt x="54" y="106"/>
                  </a:lnTo>
                  <a:lnTo>
                    <a:pt x="54" y="102"/>
                  </a:lnTo>
                  <a:lnTo>
                    <a:pt x="54" y="98"/>
                  </a:lnTo>
                  <a:lnTo>
                    <a:pt x="50" y="98"/>
                  </a:lnTo>
                  <a:lnTo>
                    <a:pt x="46" y="98"/>
                  </a:lnTo>
                  <a:lnTo>
                    <a:pt x="46" y="94"/>
                  </a:lnTo>
                  <a:lnTo>
                    <a:pt x="42" y="94"/>
                  </a:lnTo>
                  <a:lnTo>
                    <a:pt x="42" y="90"/>
                  </a:lnTo>
                  <a:lnTo>
                    <a:pt x="38" y="90"/>
                  </a:lnTo>
                  <a:lnTo>
                    <a:pt x="38" y="86"/>
                  </a:lnTo>
                  <a:lnTo>
                    <a:pt x="38" y="82"/>
                  </a:lnTo>
                  <a:lnTo>
                    <a:pt x="38" y="78"/>
                  </a:lnTo>
                  <a:lnTo>
                    <a:pt x="42" y="78"/>
                  </a:lnTo>
                  <a:lnTo>
                    <a:pt x="38" y="78"/>
                  </a:lnTo>
                  <a:lnTo>
                    <a:pt x="34" y="78"/>
                  </a:lnTo>
                  <a:lnTo>
                    <a:pt x="30" y="78"/>
                  </a:lnTo>
                  <a:lnTo>
                    <a:pt x="30" y="76"/>
                  </a:lnTo>
                  <a:lnTo>
                    <a:pt x="34" y="76"/>
                  </a:lnTo>
                  <a:lnTo>
                    <a:pt x="34" y="72"/>
                  </a:lnTo>
                  <a:lnTo>
                    <a:pt x="30" y="72"/>
                  </a:lnTo>
                  <a:lnTo>
                    <a:pt x="26" y="76"/>
                  </a:lnTo>
                  <a:lnTo>
                    <a:pt x="26" y="72"/>
                  </a:lnTo>
                  <a:lnTo>
                    <a:pt x="30" y="72"/>
                  </a:lnTo>
                  <a:lnTo>
                    <a:pt x="26" y="72"/>
                  </a:lnTo>
                  <a:lnTo>
                    <a:pt x="22" y="72"/>
                  </a:lnTo>
                  <a:lnTo>
                    <a:pt x="22" y="76"/>
                  </a:lnTo>
                  <a:lnTo>
                    <a:pt x="22" y="72"/>
                  </a:lnTo>
                  <a:lnTo>
                    <a:pt x="20" y="68"/>
                  </a:lnTo>
                  <a:lnTo>
                    <a:pt x="16" y="68"/>
                  </a:lnTo>
                  <a:lnTo>
                    <a:pt x="12" y="68"/>
                  </a:lnTo>
                  <a:lnTo>
                    <a:pt x="12" y="64"/>
                  </a:lnTo>
                  <a:lnTo>
                    <a:pt x="8" y="64"/>
                  </a:lnTo>
                  <a:lnTo>
                    <a:pt x="8" y="68"/>
                  </a:lnTo>
                  <a:lnTo>
                    <a:pt x="4" y="68"/>
                  </a:lnTo>
                  <a:lnTo>
                    <a:pt x="8" y="68"/>
                  </a:lnTo>
                  <a:lnTo>
                    <a:pt x="4" y="64"/>
                  </a:lnTo>
                  <a:lnTo>
                    <a:pt x="0" y="64"/>
                  </a:lnTo>
                  <a:lnTo>
                    <a:pt x="0" y="60"/>
                  </a:lnTo>
                  <a:lnTo>
                    <a:pt x="4" y="60"/>
                  </a:lnTo>
                  <a:lnTo>
                    <a:pt x="8" y="60"/>
                  </a:lnTo>
                  <a:lnTo>
                    <a:pt x="4" y="56"/>
                  </a:lnTo>
                  <a:lnTo>
                    <a:pt x="4" y="60"/>
                  </a:lnTo>
                  <a:lnTo>
                    <a:pt x="0" y="56"/>
                  </a:lnTo>
                  <a:lnTo>
                    <a:pt x="4" y="56"/>
                  </a:lnTo>
                  <a:lnTo>
                    <a:pt x="8" y="56"/>
                  </a:lnTo>
                  <a:lnTo>
                    <a:pt x="4" y="56"/>
                  </a:lnTo>
                  <a:lnTo>
                    <a:pt x="0" y="56"/>
                  </a:lnTo>
                  <a:lnTo>
                    <a:pt x="0" y="52"/>
                  </a:lnTo>
                  <a:lnTo>
                    <a:pt x="4" y="52"/>
                  </a:lnTo>
                  <a:lnTo>
                    <a:pt x="4" y="48"/>
                  </a:lnTo>
                  <a:lnTo>
                    <a:pt x="8" y="48"/>
                  </a:lnTo>
                  <a:lnTo>
                    <a:pt x="12" y="48"/>
                  </a:lnTo>
                  <a:lnTo>
                    <a:pt x="16" y="48"/>
                  </a:lnTo>
                  <a:lnTo>
                    <a:pt x="20" y="48"/>
                  </a:lnTo>
                  <a:lnTo>
                    <a:pt x="16" y="48"/>
                  </a:lnTo>
                  <a:lnTo>
                    <a:pt x="16" y="46"/>
                  </a:lnTo>
                  <a:lnTo>
                    <a:pt x="20" y="46"/>
                  </a:lnTo>
                  <a:lnTo>
                    <a:pt x="22" y="46"/>
                  </a:lnTo>
                  <a:lnTo>
                    <a:pt x="26" y="48"/>
                  </a:lnTo>
                  <a:lnTo>
                    <a:pt x="30" y="52"/>
                  </a:lnTo>
                  <a:lnTo>
                    <a:pt x="34" y="48"/>
                  </a:lnTo>
                  <a:lnTo>
                    <a:pt x="38" y="48"/>
                  </a:lnTo>
                  <a:lnTo>
                    <a:pt x="42" y="52"/>
                  </a:lnTo>
                  <a:lnTo>
                    <a:pt x="38" y="52"/>
                  </a:lnTo>
                  <a:lnTo>
                    <a:pt x="38" y="48"/>
                  </a:lnTo>
                  <a:lnTo>
                    <a:pt x="42" y="48"/>
                  </a:lnTo>
                  <a:lnTo>
                    <a:pt x="46" y="48"/>
                  </a:lnTo>
                  <a:lnTo>
                    <a:pt x="50" y="48"/>
                  </a:lnTo>
                  <a:lnTo>
                    <a:pt x="46" y="48"/>
                  </a:lnTo>
                  <a:lnTo>
                    <a:pt x="46" y="46"/>
                  </a:lnTo>
                  <a:lnTo>
                    <a:pt x="46" y="42"/>
                  </a:lnTo>
                  <a:lnTo>
                    <a:pt x="46" y="38"/>
                  </a:lnTo>
                  <a:lnTo>
                    <a:pt x="42" y="34"/>
                  </a:lnTo>
                  <a:lnTo>
                    <a:pt x="42" y="30"/>
                  </a:lnTo>
                  <a:lnTo>
                    <a:pt x="42" y="26"/>
                  </a:lnTo>
                  <a:lnTo>
                    <a:pt x="42" y="30"/>
                  </a:lnTo>
                  <a:lnTo>
                    <a:pt x="46" y="30"/>
                  </a:lnTo>
                  <a:lnTo>
                    <a:pt x="46" y="26"/>
                  </a:lnTo>
                  <a:lnTo>
                    <a:pt x="50" y="26"/>
                  </a:lnTo>
                  <a:lnTo>
                    <a:pt x="50" y="30"/>
                  </a:lnTo>
                  <a:lnTo>
                    <a:pt x="50" y="34"/>
                  </a:lnTo>
                  <a:lnTo>
                    <a:pt x="54" y="34"/>
                  </a:lnTo>
                  <a:lnTo>
                    <a:pt x="56" y="34"/>
                  </a:lnTo>
                  <a:lnTo>
                    <a:pt x="60" y="34"/>
                  </a:lnTo>
                  <a:lnTo>
                    <a:pt x="64" y="34"/>
                  </a:lnTo>
                  <a:lnTo>
                    <a:pt x="64" y="38"/>
                  </a:lnTo>
                  <a:lnTo>
                    <a:pt x="68" y="38"/>
                  </a:lnTo>
                  <a:lnTo>
                    <a:pt x="68" y="34"/>
                  </a:lnTo>
                  <a:lnTo>
                    <a:pt x="72" y="34"/>
                  </a:lnTo>
                  <a:lnTo>
                    <a:pt x="76" y="34"/>
                  </a:lnTo>
                  <a:lnTo>
                    <a:pt x="72" y="34"/>
                  </a:lnTo>
                  <a:lnTo>
                    <a:pt x="68" y="34"/>
                  </a:lnTo>
                  <a:lnTo>
                    <a:pt x="68" y="30"/>
                  </a:lnTo>
                  <a:lnTo>
                    <a:pt x="72" y="26"/>
                  </a:lnTo>
                  <a:lnTo>
                    <a:pt x="76" y="26"/>
                  </a:lnTo>
                  <a:lnTo>
                    <a:pt x="76" y="22"/>
                  </a:lnTo>
                  <a:lnTo>
                    <a:pt x="80" y="22"/>
                  </a:lnTo>
                  <a:lnTo>
                    <a:pt x="84" y="22"/>
                  </a:lnTo>
                  <a:lnTo>
                    <a:pt x="86" y="22"/>
                  </a:lnTo>
                  <a:lnTo>
                    <a:pt x="86" y="18"/>
                  </a:lnTo>
                  <a:lnTo>
                    <a:pt x="90" y="18"/>
                  </a:lnTo>
                  <a:lnTo>
                    <a:pt x="90" y="16"/>
                  </a:lnTo>
                  <a:lnTo>
                    <a:pt x="90" y="12"/>
                  </a:lnTo>
                  <a:lnTo>
                    <a:pt x="90" y="8"/>
                  </a:lnTo>
                  <a:lnTo>
                    <a:pt x="90" y="4"/>
                  </a:lnTo>
                  <a:lnTo>
                    <a:pt x="94" y="0"/>
                  </a:lnTo>
                  <a:lnTo>
                    <a:pt x="98" y="0"/>
                  </a:lnTo>
                  <a:lnTo>
                    <a:pt x="102" y="0"/>
                  </a:lnTo>
                  <a:lnTo>
                    <a:pt x="106" y="0"/>
                  </a:lnTo>
                  <a:lnTo>
                    <a:pt x="106" y="4"/>
                  </a:lnTo>
                  <a:lnTo>
                    <a:pt x="110" y="4"/>
                  </a:lnTo>
                  <a:lnTo>
                    <a:pt x="110" y="8"/>
                  </a:lnTo>
                  <a:lnTo>
                    <a:pt x="110" y="4"/>
                  </a:lnTo>
                  <a:lnTo>
                    <a:pt x="114" y="4"/>
                  </a:lnTo>
                  <a:lnTo>
                    <a:pt x="114" y="8"/>
                  </a:lnTo>
                  <a:lnTo>
                    <a:pt x="114" y="12"/>
                  </a:lnTo>
                  <a:lnTo>
                    <a:pt x="116" y="12"/>
                  </a:lnTo>
                  <a:lnTo>
                    <a:pt x="120" y="12"/>
                  </a:lnTo>
                  <a:lnTo>
                    <a:pt x="120" y="16"/>
                  </a:lnTo>
                  <a:lnTo>
                    <a:pt x="124" y="16"/>
                  </a:lnTo>
                  <a:lnTo>
                    <a:pt x="128" y="16"/>
                  </a:lnTo>
                  <a:lnTo>
                    <a:pt x="128" y="18"/>
                  </a:lnTo>
                  <a:lnTo>
                    <a:pt x="128" y="22"/>
                  </a:lnTo>
                  <a:lnTo>
                    <a:pt x="132" y="22"/>
                  </a:lnTo>
                  <a:lnTo>
                    <a:pt x="136" y="22"/>
                  </a:lnTo>
                  <a:lnTo>
                    <a:pt x="136" y="18"/>
                  </a:lnTo>
                  <a:lnTo>
                    <a:pt x="138" y="18"/>
                  </a:lnTo>
                  <a:lnTo>
                    <a:pt x="136" y="18"/>
                  </a:lnTo>
                  <a:lnTo>
                    <a:pt x="136" y="22"/>
                  </a:lnTo>
                  <a:lnTo>
                    <a:pt x="136" y="26"/>
                  </a:lnTo>
                  <a:lnTo>
                    <a:pt x="138" y="26"/>
                  </a:lnTo>
                  <a:lnTo>
                    <a:pt x="142" y="30"/>
                  </a:lnTo>
                  <a:lnTo>
                    <a:pt x="146" y="30"/>
                  </a:lnTo>
                  <a:lnTo>
                    <a:pt x="150" y="30"/>
                  </a:lnTo>
                  <a:lnTo>
                    <a:pt x="150" y="34"/>
                  </a:lnTo>
                  <a:lnTo>
                    <a:pt x="154" y="34"/>
                  </a:lnTo>
                  <a:lnTo>
                    <a:pt x="154" y="30"/>
                  </a:lnTo>
                  <a:lnTo>
                    <a:pt x="158" y="30"/>
                  </a:lnTo>
                  <a:lnTo>
                    <a:pt x="158" y="34"/>
                  </a:lnTo>
                  <a:lnTo>
                    <a:pt x="160" y="34"/>
                  </a:lnTo>
                  <a:lnTo>
                    <a:pt x="160" y="38"/>
                  </a:lnTo>
                  <a:lnTo>
                    <a:pt x="164" y="38"/>
                  </a:lnTo>
                  <a:lnTo>
                    <a:pt x="168" y="38"/>
                  </a:lnTo>
                  <a:lnTo>
                    <a:pt x="168" y="42"/>
                  </a:lnTo>
                  <a:lnTo>
                    <a:pt x="172" y="42"/>
                  </a:lnTo>
                  <a:lnTo>
                    <a:pt x="172" y="38"/>
                  </a:lnTo>
                  <a:lnTo>
                    <a:pt x="176" y="42"/>
                  </a:lnTo>
                  <a:lnTo>
                    <a:pt x="180" y="42"/>
                  </a:lnTo>
                  <a:lnTo>
                    <a:pt x="184" y="42"/>
                  </a:lnTo>
                  <a:lnTo>
                    <a:pt x="184" y="46"/>
                  </a:lnTo>
                  <a:lnTo>
                    <a:pt x="180" y="48"/>
                  </a:lnTo>
                  <a:lnTo>
                    <a:pt x="180" y="52"/>
                  </a:lnTo>
                  <a:lnTo>
                    <a:pt x="176" y="52"/>
                  </a:lnTo>
                  <a:lnTo>
                    <a:pt x="176" y="56"/>
                  </a:lnTo>
                  <a:lnTo>
                    <a:pt x="176" y="60"/>
                  </a:lnTo>
                  <a:lnTo>
                    <a:pt x="176" y="64"/>
                  </a:lnTo>
                  <a:lnTo>
                    <a:pt x="176" y="68"/>
                  </a:lnTo>
                  <a:lnTo>
                    <a:pt x="176" y="72"/>
                  </a:lnTo>
                  <a:lnTo>
                    <a:pt x="172" y="72"/>
                  </a:lnTo>
                  <a:lnTo>
                    <a:pt x="172" y="76"/>
                  </a:lnTo>
                  <a:lnTo>
                    <a:pt x="168" y="76"/>
                  </a:lnTo>
                  <a:lnTo>
                    <a:pt x="168" y="72"/>
                  </a:lnTo>
                  <a:lnTo>
                    <a:pt x="168" y="76"/>
                  </a:lnTo>
                  <a:lnTo>
                    <a:pt x="164" y="76"/>
                  </a:lnTo>
                  <a:lnTo>
                    <a:pt x="168" y="76"/>
                  </a:lnTo>
                  <a:lnTo>
                    <a:pt x="164" y="78"/>
                  </a:lnTo>
                  <a:lnTo>
                    <a:pt x="164" y="82"/>
                  </a:lnTo>
                  <a:lnTo>
                    <a:pt x="160" y="82"/>
                  </a:lnTo>
                  <a:lnTo>
                    <a:pt x="160" y="86"/>
                  </a:lnTo>
                  <a:lnTo>
                    <a:pt x="158" y="86"/>
                  </a:lnTo>
                  <a:lnTo>
                    <a:pt x="160" y="86"/>
                  </a:lnTo>
                  <a:lnTo>
                    <a:pt x="158" y="90"/>
                  </a:lnTo>
                  <a:lnTo>
                    <a:pt x="154" y="90"/>
                  </a:lnTo>
                  <a:lnTo>
                    <a:pt x="154" y="94"/>
                  </a:lnTo>
                  <a:lnTo>
                    <a:pt x="154" y="98"/>
                  </a:lnTo>
                  <a:lnTo>
                    <a:pt x="154" y="102"/>
                  </a:lnTo>
                  <a:lnTo>
                    <a:pt x="158" y="102"/>
                  </a:lnTo>
                  <a:lnTo>
                    <a:pt x="158" y="98"/>
                  </a:lnTo>
                  <a:lnTo>
                    <a:pt x="158" y="94"/>
                  </a:lnTo>
                  <a:lnTo>
                    <a:pt x="160" y="94"/>
                  </a:lnTo>
                  <a:lnTo>
                    <a:pt x="164" y="94"/>
                  </a:lnTo>
                  <a:lnTo>
                    <a:pt x="164" y="98"/>
                  </a:lnTo>
                  <a:lnTo>
                    <a:pt x="164" y="102"/>
                  </a:lnTo>
                  <a:lnTo>
                    <a:pt x="168" y="106"/>
                  </a:lnTo>
                  <a:lnTo>
                    <a:pt x="164" y="106"/>
                  </a:lnTo>
                  <a:lnTo>
                    <a:pt x="164" y="108"/>
                  </a:lnTo>
                  <a:lnTo>
                    <a:pt x="164" y="112"/>
                  </a:lnTo>
                  <a:lnTo>
                    <a:pt x="168" y="112"/>
                  </a:lnTo>
                  <a:lnTo>
                    <a:pt x="168" y="116"/>
                  </a:lnTo>
                  <a:lnTo>
                    <a:pt x="168" y="120"/>
                  </a:lnTo>
                  <a:lnTo>
                    <a:pt x="164" y="120"/>
                  </a:lnTo>
                  <a:lnTo>
                    <a:pt x="160" y="120"/>
                  </a:lnTo>
                  <a:lnTo>
                    <a:pt x="160" y="124"/>
                  </a:lnTo>
                  <a:lnTo>
                    <a:pt x="164" y="128"/>
                  </a:lnTo>
                  <a:lnTo>
                    <a:pt x="168" y="128"/>
                  </a:lnTo>
                  <a:lnTo>
                    <a:pt x="164" y="132"/>
                  </a:lnTo>
                  <a:lnTo>
                    <a:pt x="164" y="134"/>
                  </a:lnTo>
                  <a:lnTo>
                    <a:pt x="164" y="138"/>
                  </a:lnTo>
                  <a:lnTo>
                    <a:pt x="168" y="138"/>
                  </a:lnTo>
                  <a:lnTo>
                    <a:pt x="172" y="142"/>
                  </a:lnTo>
                  <a:lnTo>
                    <a:pt x="176" y="142"/>
                  </a:lnTo>
                  <a:lnTo>
                    <a:pt x="176" y="138"/>
                  </a:lnTo>
                  <a:lnTo>
                    <a:pt x="176" y="142"/>
                  </a:lnTo>
                  <a:lnTo>
                    <a:pt x="176" y="146"/>
                  </a:lnTo>
                  <a:lnTo>
                    <a:pt x="172" y="146"/>
                  </a:lnTo>
                  <a:lnTo>
                    <a:pt x="176" y="146"/>
                  </a:lnTo>
                  <a:lnTo>
                    <a:pt x="176" y="150"/>
                  </a:lnTo>
                  <a:lnTo>
                    <a:pt x="172" y="150"/>
                  </a:lnTo>
                  <a:lnTo>
                    <a:pt x="168" y="150"/>
                  </a:lnTo>
                  <a:lnTo>
                    <a:pt x="168" y="154"/>
                  </a:lnTo>
                  <a:lnTo>
                    <a:pt x="164" y="154"/>
                  </a:lnTo>
                  <a:lnTo>
                    <a:pt x="160" y="158"/>
                  </a:lnTo>
                  <a:lnTo>
                    <a:pt x="160" y="162"/>
                  </a:lnTo>
                  <a:lnTo>
                    <a:pt x="158" y="162"/>
                  </a:lnTo>
                  <a:lnTo>
                    <a:pt x="154" y="162"/>
                  </a:lnTo>
                  <a:lnTo>
                    <a:pt x="150" y="162"/>
                  </a:lnTo>
                  <a:lnTo>
                    <a:pt x="146" y="162"/>
                  </a:lnTo>
                  <a:lnTo>
                    <a:pt x="142" y="162"/>
                  </a:lnTo>
                  <a:lnTo>
                    <a:pt x="142" y="158"/>
                  </a:lnTo>
                  <a:lnTo>
                    <a:pt x="138" y="158"/>
                  </a:lnTo>
                  <a:lnTo>
                    <a:pt x="142" y="158"/>
                  </a:lnTo>
                  <a:lnTo>
                    <a:pt x="142" y="154"/>
                  </a:lnTo>
                  <a:lnTo>
                    <a:pt x="138" y="154"/>
                  </a:lnTo>
                  <a:lnTo>
                    <a:pt x="136" y="158"/>
                  </a:lnTo>
                  <a:lnTo>
                    <a:pt x="136" y="154"/>
                  </a:lnTo>
                  <a:lnTo>
                    <a:pt x="136" y="158"/>
                  </a:lnTo>
                  <a:lnTo>
                    <a:pt x="132" y="158"/>
                  </a:lnTo>
                  <a:lnTo>
                    <a:pt x="132" y="154"/>
                  </a:lnTo>
                  <a:lnTo>
                    <a:pt x="128" y="154"/>
                  </a:lnTo>
                  <a:lnTo>
                    <a:pt x="124" y="154"/>
                  </a:lnTo>
                  <a:lnTo>
                    <a:pt x="120" y="158"/>
                  </a:lnTo>
                  <a:lnTo>
                    <a:pt x="116" y="158"/>
                  </a:lnTo>
                  <a:lnTo>
                    <a:pt x="114" y="162"/>
                  </a:lnTo>
                  <a:lnTo>
                    <a:pt x="114" y="164"/>
                  </a:lnTo>
                  <a:lnTo>
                    <a:pt x="110" y="164"/>
                  </a:lnTo>
                  <a:lnTo>
                    <a:pt x="110" y="168"/>
                  </a:lnTo>
                  <a:lnTo>
                    <a:pt x="114" y="168"/>
                  </a:lnTo>
                  <a:lnTo>
                    <a:pt x="114" y="172"/>
                  </a:lnTo>
                  <a:lnTo>
                    <a:pt x="114" y="176"/>
                  </a:lnTo>
                  <a:lnTo>
                    <a:pt x="110" y="172"/>
                  </a:lnTo>
                  <a:lnTo>
                    <a:pt x="106" y="176"/>
                  </a:lnTo>
                  <a:lnTo>
                    <a:pt x="102" y="176"/>
                  </a:lnTo>
                  <a:lnTo>
                    <a:pt x="98" y="176"/>
                  </a:lnTo>
                  <a:lnTo>
                    <a:pt x="94" y="176"/>
                  </a:lnTo>
                  <a:lnTo>
                    <a:pt x="94" y="172"/>
                  </a:lnTo>
                  <a:lnTo>
                    <a:pt x="94" y="172"/>
                  </a:lnTo>
                  <a:lnTo>
                    <a:pt x="94" y="172"/>
                  </a:lnTo>
                  <a:close/>
                  <a:moveTo>
                    <a:pt x="50" y="108"/>
                  </a:moveTo>
                  <a:lnTo>
                    <a:pt x="50" y="106"/>
                  </a:lnTo>
                  <a:lnTo>
                    <a:pt x="50" y="102"/>
                  </a:lnTo>
                  <a:lnTo>
                    <a:pt x="50" y="106"/>
                  </a:lnTo>
                  <a:lnTo>
                    <a:pt x="54" y="106"/>
                  </a:lnTo>
                  <a:lnTo>
                    <a:pt x="54" y="108"/>
                  </a:lnTo>
                  <a:lnTo>
                    <a:pt x="50" y="108"/>
                  </a:lnTo>
                  <a:lnTo>
                    <a:pt x="50" y="108"/>
                  </a:lnTo>
                  <a:lnTo>
                    <a:pt x="50" y="108"/>
                  </a:lnTo>
                  <a:close/>
                  <a:moveTo>
                    <a:pt x="22" y="78"/>
                  </a:moveTo>
                  <a:lnTo>
                    <a:pt x="22" y="76"/>
                  </a:lnTo>
                  <a:lnTo>
                    <a:pt x="22" y="78"/>
                  </a:lnTo>
                  <a:lnTo>
                    <a:pt x="22" y="78"/>
                  </a:lnTo>
                  <a:lnTo>
                    <a:pt x="22" y="78"/>
                  </a:lnTo>
                  <a:close/>
                  <a:moveTo>
                    <a:pt x="50" y="102"/>
                  </a:moveTo>
                  <a:lnTo>
                    <a:pt x="46" y="102"/>
                  </a:lnTo>
                  <a:lnTo>
                    <a:pt x="46" y="98"/>
                  </a:lnTo>
                  <a:lnTo>
                    <a:pt x="50" y="102"/>
                  </a:lnTo>
                  <a:lnTo>
                    <a:pt x="50" y="102"/>
                  </a:lnTo>
                  <a:lnTo>
                    <a:pt x="50" y="102"/>
                  </a:lnTo>
                  <a:close/>
                  <a:moveTo>
                    <a:pt x="190" y="182"/>
                  </a:moveTo>
                  <a:lnTo>
                    <a:pt x="190" y="180"/>
                  </a:lnTo>
                  <a:lnTo>
                    <a:pt x="190" y="176"/>
                  </a:lnTo>
                  <a:lnTo>
                    <a:pt x="190" y="172"/>
                  </a:lnTo>
                  <a:lnTo>
                    <a:pt x="194" y="172"/>
                  </a:lnTo>
                  <a:lnTo>
                    <a:pt x="194" y="168"/>
                  </a:lnTo>
                  <a:lnTo>
                    <a:pt x="198" y="168"/>
                  </a:lnTo>
                  <a:lnTo>
                    <a:pt x="198" y="164"/>
                  </a:lnTo>
                  <a:lnTo>
                    <a:pt x="202" y="164"/>
                  </a:lnTo>
                  <a:lnTo>
                    <a:pt x="202" y="168"/>
                  </a:lnTo>
                  <a:lnTo>
                    <a:pt x="202" y="172"/>
                  </a:lnTo>
                  <a:lnTo>
                    <a:pt x="202" y="180"/>
                  </a:lnTo>
                  <a:lnTo>
                    <a:pt x="202" y="182"/>
                  </a:lnTo>
                  <a:lnTo>
                    <a:pt x="202" y="186"/>
                  </a:lnTo>
                  <a:lnTo>
                    <a:pt x="202" y="190"/>
                  </a:lnTo>
                  <a:lnTo>
                    <a:pt x="198" y="190"/>
                  </a:lnTo>
                  <a:lnTo>
                    <a:pt x="198" y="194"/>
                  </a:lnTo>
                  <a:lnTo>
                    <a:pt x="194" y="194"/>
                  </a:lnTo>
                  <a:lnTo>
                    <a:pt x="190" y="190"/>
                  </a:lnTo>
                  <a:lnTo>
                    <a:pt x="194" y="190"/>
                  </a:lnTo>
                  <a:lnTo>
                    <a:pt x="190" y="190"/>
                  </a:lnTo>
                  <a:lnTo>
                    <a:pt x="190" y="186"/>
                  </a:lnTo>
                  <a:lnTo>
                    <a:pt x="190" y="182"/>
                  </a:lnTo>
                  <a:lnTo>
                    <a:pt x="190" y="182"/>
                  </a:lnTo>
                  <a:lnTo>
                    <a:pt x="190" y="18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94" name="Freeform 101">
              <a:extLst>
                <a:ext uri="{FF2B5EF4-FFF2-40B4-BE49-F238E27FC236}">
                  <a16:creationId xmlns:a16="http://schemas.microsoft.com/office/drawing/2014/main" id="{54A6BE7C-0B1A-FE85-E7FB-9F7DE72AD195}"/>
                </a:ext>
              </a:extLst>
            </p:cNvPr>
            <p:cNvSpPr>
              <a:spLocks noEditPoints="1"/>
            </p:cNvSpPr>
            <p:nvPr/>
          </p:nvSpPr>
          <p:spPr bwMode="auto">
            <a:xfrm>
              <a:off x="4524375" y="2940118"/>
              <a:ext cx="206375" cy="260350"/>
            </a:xfrm>
            <a:custGeom>
              <a:avLst/>
              <a:gdLst>
                <a:gd name="T0" fmla="*/ 26 w 130"/>
                <a:gd name="T1" fmla="*/ 142 h 164"/>
                <a:gd name="T2" fmla="*/ 32 w 130"/>
                <a:gd name="T3" fmla="*/ 128 h 164"/>
                <a:gd name="T4" fmla="*/ 18 w 130"/>
                <a:gd name="T5" fmla="*/ 128 h 164"/>
                <a:gd name="T6" fmla="*/ 6 w 130"/>
                <a:gd name="T7" fmla="*/ 120 h 164"/>
                <a:gd name="T8" fmla="*/ 4 w 130"/>
                <a:gd name="T9" fmla="*/ 108 h 164"/>
                <a:gd name="T10" fmla="*/ 6 w 130"/>
                <a:gd name="T11" fmla="*/ 94 h 164"/>
                <a:gd name="T12" fmla="*/ 4 w 130"/>
                <a:gd name="T13" fmla="*/ 86 h 164"/>
                <a:gd name="T14" fmla="*/ 4 w 130"/>
                <a:gd name="T15" fmla="*/ 76 h 164"/>
                <a:gd name="T16" fmla="*/ 14 w 130"/>
                <a:gd name="T17" fmla="*/ 68 h 164"/>
                <a:gd name="T18" fmla="*/ 14 w 130"/>
                <a:gd name="T19" fmla="*/ 56 h 164"/>
                <a:gd name="T20" fmla="*/ 18 w 130"/>
                <a:gd name="T21" fmla="*/ 50 h 164"/>
                <a:gd name="T22" fmla="*/ 18 w 130"/>
                <a:gd name="T23" fmla="*/ 38 h 164"/>
                <a:gd name="T24" fmla="*/ 30 w 130"/>
                <a:gd name="T25" fmla="*/ 30 h 164"/>
                <a:gd name="T26" fmla="*/ 32 w 130"/>
                <a:gd name="T27" fmla="*/ 30 h 164"/>
                <a:gd name="T28" fmla="*/ 40 w 130"/>
                <a:gd name="T29" fmla="*/ 34 h 164"/>
                <a:gd name="T30" fmla="*/ 48 w 130"/>
                <a:gd name="T31" fmla="*/ 26 h 164"/>
                <a:gd name="T32" fmla="*/ 52 w 130"/>
                <a:gd name="T33" fmla="*/ 30 h 164"/>
                <a:gd name="T34" fmla="*/ 44 w 130"/>
                <a:gd name="T35" fmla="*/ 20 h 164"/>
                <a:gd name="T36" fmla="*/ 44 w 130"/>
                <a:gd name="T37" fmla="*/ 16 h 164"/>
                <a:gd name="T38" fmla="*/ 36 w 130"/>
                <a:gd name="T39" fmla="*/ 4 h 164"/>
                <a:gd name="T40" fmla="*/ 36 w 130"/>
                <a:gd name="T41" fmla="*/ 0 h 164"/>
                <a:gd name="T42" fmla="*/ 52 w 130"/>
                <a:gd name="T43" fmla="*/ 4 h 164"/>
                <a:gd name="T44" fmla="*/ 56 w 130"/>
                <a:gd name="T45" fmla="*/ 12 h 164"/>
                <a:gd name="T46" fmla="*/ 74 w 130"/>
                <a:gd name="T47" fmla="*/ 16 h 164"/>
                <a:gd name="T48" fmla="*/ 74 w 130"/>
                <a:gd name="T49" fmla="*/ 24 h 164"/>
                <a:gd name="T50" fmla="*/ 86 w 130"/>
                <a:gd name="T51" fmla="*/ 20 h 164"/>
                <a:gd name="T52" fmla="*/ 100 w 130"/>
                <a:gd name="T53" fmla="*/ 12 h 164"/>
                <a:gd name="T54" fmla="*/ 92 w 130"/>
                <a:gd name="T55" fmla="*/ 16 h 164"/>
                <a:gd name="T56" fmla="*/ 108 w 130"/>
                <a:gd name="T57" fmla="*/ 20 h 164"/>
                <a:gd name="T58" fmla="*/ 114 w 130"/>
                <a:gd name="T59" fmla="*/ 26 h 164"/>
                <a:gd name="T60" fmla="*/ 122 w 130"/>
                <a:gd name="T61" fmla="*/ 38 h 164"/>
                <a:gd name="T62" fmla="*/ 122 w 130"/>
                <a:gd name="T63" fmla="*/ 52 h 164"/>
                <a:gd name="T64" fmla="*/ 126 w 130"/>
                <a:gd name="T65" fmla="*/ 60 h 164"/>
                <a:gd name="T66" fmla="*/ 126 w 130"/>
                <a:gd name="T67" fmla="*/ 76 h 164"/>
                <a:gd name="T68" fmla="*/ 126 w 130"/>
                <a:gd name="T69" fmla="*/ 90 h 164"/>
                <a:gd name="T70" fmla="*/ 122 w 130"/>
                <a:gd name="T71" fmla="*/ 86 h 164"/>
                <a:gd name="T72" fmla="*/ 104 w 130"/>
                <a:gd name="T73" fmla="*/ 94 h 164"/>
                <a:gd name="T74" fmla="*/ 92 w 130"/>
                <a:gd name="T75" fmla="*/ 106 h 164"/>
                <a:gd name="T76" fmla="*/ 96 w 130"/>
                <a:gd name="T77" fmla="*/ 108 h 164"/>
                <a:gd name="T78" fmla="*/ 100 w 130"/>
                <a:gd name="T79" fmla="*/ 120 h 164"/>
                <a:gd name="T80" fmla="*/ 112 w 130"/>
                <a:gd name="T81" fmla="*/ 134 h 164"/>
                <a:gd name="T82" fmla="*/ 100 w 130"/>
                <a:gd name="T83" fmla="*/ 142 h 164"/>
                <a:gd name="T84" fmla="*/ 100 w 130"/>
                <a:gd name="T85" fmla="*/ 154 h 164"/>
                <a:gd name="T86" fmla="*/ 100 w 130"/>
                <a:gd name="T87" fmla="*/ 158 h 164"/>
                <a:gd name="T88" fmla="*/ 82 w 130"/>
                <a:gd name="T89" fmla="*/ 158 h 164"/>
                <a:gd name="T90" fmla="*/ 66 w 130"/>
                <a:gd name="T91" fmla="*/ 158 h 164"/>
                <a:gd name="T92" fmla="*/ 58 w 130"/>
                <a:gd name="T93" fmla="*/ 158 h 164"/>
                <a:gd name="T94" fmla="*/ 44 w 130"/>
                <a:gd name="T95" fmla="*/ 154 h 164"/>
                <a:gd name="T96" fmla="*/ 40 w 130"/>
                <a:gd name="T97" fmla="*/ 154 h 164"/>
                <a:gd name="T98" fmla="*/ 32 w 130"/>
                <a:gd name="T99" fmla="*/ 158 h 164"/>
                <a:gd name="T100" fmla="*/ 118 w 130"/>
                <a:gd name="T101" fmla="*/ 26 h 164"/>
                <a:gd name="T102" fmla="*/ 112 w 130"/>
                <a:gd name="T103" fmla="*/ 24 h 164"/>
                <a:gd name="T104" fmla="*/ 118 w 130"/>
                <a:gd name="T105" fmla="*/ 26 h 164"/>
                <a:gd name="T106" fmla="*/ 74 w 130"/>
                <a:gd name="T107" fmla="*/ 16 h 164"/>
                <a:gd name="T108" fmla="*/ 40 w 130"/>
                <a:gd name="T109" fmla="*/ 8 h 164"/>
                <a:gd name="T110" fmla="*/ 104 w 130"/>
                <a:gd name="T111" fmla="*/ 20 h 164"/>
                <a:gd name="T112" fmla="*/ 104 w 130"/>
                <a:gd name="T113" fmla="*/ 8 h 164"/>
                <a:gd name="T114" fmla="*/ 108 w 130"/>
                <a:gd name="T115" fmla="*/ 1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164">
                  <a:moveTo>
                    <a:pt x="26" y="158"/>
                  </a:moveTo>
                  <a:lnTo>
                    <a:pt x="26" y="154"/>
                  </a:lnTo>
                  <a:lnTo>
                    <a:pt x="26" y="150"/>
                  </a:lnTo>
                  <a:lnTo>
                    <a:pt x="26" y="146"/>
                  </a:lnTo>
                  <a:lnTo>
                    <a:pt x="26" y="142"/>
                  </a:lnTo>
                  <a:lnTo>
                    <a:pt x="26" y="138"/>
                  </a:lnTo>
                  <a:lnTo>
                    <a:pt x="30" y="138"/>
                  </a:lnTo>
                  <a:lnTo>
                    <a:pt x="30" y="134"/>
                  </a:lnTo>
                  <a:lnTo>
                    <a:pt x="32" y="132"/>
                  </a:lnTo>
                  <a:lnTo>
                    <a:pt x="32" y="128"/>
                  </a:lnTo>
                  <a:lnTo>
                    <a:pt x="30" y="128"/>
                  </a:lnTo>
                  <a:lnTo>
                    <a:pt x="26" y="128"/>
                  </a:lnTo>
                  <a:lnTo>
                    <a:pt x="22" y="124"/>
                  </a:lnTo>
                  <a:lnTo>
                    <a:pt x="22" y="128"/>
                  </a:lnTo>
                  <a:lnTo>
                    <a:pt x="18" y="128"/>
                  </a:lnTo>
                  <a:lnTo>
                    <a:pt x="18" y="124"/>
                  </a:lnTo>
                  <a:lnTo>
                    <a:pt x="14" y="124"/>
                  </a:lnTo>
                  <a:lnTo>
                    <a:pt x="10" y="124"/>
                  </a:lnTo>
                  <a:lnTo>
                    <a:pt x="10" y="120"/>
                  </a:lnTo>
                  <a:lnTo>
                    <a:pt x="6" y="120"/>
                  </a:lnTo>
                  <a:lnTo>
                    <a:pt x="6" y="116"/>
                  </a:lnTo>
                  <a:lnTo>
                    <a:pt x="10" y="112"/>
                  </a:lnTo>
                  <a:lnTo>
                    <a:pt x="6" y="112"/>
                  </a:lnTo>
                  <a:lnTo>
                    <a:pt x="6" y="108"/>
                  </a:lnTo>
                  <a:lnTo>
                    <a:pt x="4" y="108"/>
                  </a:lnTo>
                  <a:lnTo>
                    <a:pt x="4" y="106"/>
                  </a:lnTo>
                  <a:lnTo>
                    <a:pt x="4" y="102"/>
                  </a:lnTo>
                  <a:lnTo>
                    <a:pt x="6" y="102"/>
                  </a:lnTo>
                  <a:lnTo>
                    <a:pt x="6" y="98"/>
                  </a:lnTo>
                  <a:lnTo>
                    <a:pt x="6" y="94"/>
                  </a:lnTo>
                  <a:lnTo>
                    <a:pt x="4" y="94"/>
                  </a:lnTo>
                  <a:lnTo>
                    <a:pt x="4" y="90"/>
                  </a:lnTo>
                  <a:lnTo>
                    <a:pt x="4" y="86"/>
                  </a:lnTo>
                  <a:lnTo>
                    <a:pt x="0" y="86"/>
                  </a:lnTo>
                  <a:lnTo>
                    <a:pt x="4" y="86"/>
                  </a:lnTo>
                  <a:lnTo>
                    <a:pt x="4" y="82"/>
                  </a:lnTo>
                  <a:lnTo>
                    <a:pt x="4" y="78"/>
                  </a:lnTo>
                  <a:lnTo>
                    <a:pt x="6" y="78"/>
                  </a:lnTo>
                  <a:lnTo>
                    <a:pt x="6" y="76"/>
                  </a:lnTo>
                  <a:lnTo>
                    <a:pt x="4" y="76"/>
                  </a:lnTo>
                  <a:lnTo>
                    <a:pt x="4" y="72"/>
                  </a:lnTo>
                  <a:lnTo>
                    <a:pt x="4" y="68"/>
                  </a:lnTo>
                  <a:lnTo>
                    <a:pt x="6" y="68"/>
                  </a:lnTo>
                  <a:lnTo>
                    <a:pt x="10" y="68"/>
                  </a:lnTo>
                  <a:lnTo>
                    <a:pt x="14" y="68"/>
                  </a:lnTo>
                  <a:lnTo>
                    <a:pt x="14" y="64"/>
                  </a:lnTo>
                  <a:lnTo>
                    <a:pt x="14" y="60"/>
                  </a:lnTo>
                  <a:lnTo>
                    <a:pt x="18" y="60"/>
                  </a:lnTo>
                  <a:lnTo>
                    <a:pt x="18" y="56"/>
                  </a:lnTo>
                  <a:lnTo>
                    <a:pt x="14" y="56"/>
                  </a:lnTo>
                  <a:lnTo>
                    <a:pt x="10" y="56"/>
                  </a:lnTo>
                  <a:lnTo>
                    <a:pt x="10" y="52"/>
                  </a:lnTo>
                  <a:lnTo>
                    <a:pt x="14" y="52"/>
                  </a:lnTo>
                  <a:lnTo>
                    <a:pt x="18" y="52"/>
                  </a:lnTo>
                  <a:lnTo>
                    <a:pt x="18" y="50"/>
                  </a:lnTo>
                  <a:lnTo>
                    <a:pt x="18" y="46"/>
                  </a:lnTo>
                  <a:lnTo>
                    <a:pt x="18" y="42"/>
                  </a:lnTo>
                  <a:lnTo>
                    <a:pt x="18" y="38"/>
                  </a:lnTo>
                  <a:lnTo>
                    <a:pt x="22" y="38"/>
                  </a:lnTo>
                  <a:lnTo>
                    <a:pt x="18" y="38"/>
                  </a:lnTo>
                  <a:lnTo>
                    <a:pt x="18" y="34"/>
                  </a:lnTo>
                  <a:lnTo>
                    <a:pt x="18" y="30"/>
                  </a:lnTo>
                  <a:lnTo>
                    <a:pt x="22" y="30"/>
                  </a:lnTo>
                  <a:lnTo>
                    <a:pt x="26" y="30"/>
                  </a:lnTo>
                  <a:lnTo>
                    <a:pt x="30" y="30"/>
                  </a:lnTo>
                  <a:lnTo>
                    <a:pt x="32" y="30"/>
                  </a:lnTo>
                  <a:lnTo>
                    <a:pt x="32" y="34"/>
                  </a:lnTo>
                  <a:lnTo>
                    <a:pt x="36" y="34"/>
                  </a:lnTo>
                  <a:lnTo>
                    <a:pt x="32" y="34"/>
                  </a:lnTo>
                  <a:lnTo>
                    <a:pt x="32" y="30"/>
                  </a:lnTo>
                  <a:lnTo>
                    <a:pt x="36" y="30"/>
                  </a:lnTo>
                  <a:lnTo>
                    <a:pt x="36" y="34"/>
                  </a:lnTo>
                  <a:lnTo>
                    <a:pt x="36" y="38"/>
                  </a:lnTo>
                  <a:lnTo>
                    <a:pt x="36" y="34"/>
                  </a:lnTo>
                  <a:lnTo>
                    <a:pt x="40" y="34"/>
                  </a:lnTo>
                  <a:lnTo>
                    <a:pt x="36" y="30"/>
                  </a:lnTo>
                  <a:lnTo>
                    <a:pt x="36" y="26"/>
                  </a:lnTo>
                  <a:lnTo>
                    <a:pt x="40" y="26"/>
                  </a:lnTo>
                  <a:lnTo>
                    <a:pt x="44" y="26"/>
                  </a:lnTo>
                  <a:lnTo>
                    <a:pt x="48" y="26"/>
                  </a:lnTo>
                  <a:lnTo>
                    <a:pt x="52" y="26"/>
                  </a:lnTo>
                  <a:lnTo>
                    <a:pt x="52" y="30"/>
                  </a:lnTo>
                  <a:lnTo>
                    <a:pt x="56" y="34"/>
                  </a:lnTo>
                  <a:lnTo>
                    <a:pt x="56" y="30"/>
                  </a:lnTo>
                  <a:lnTo>
                    <a:pt x="52" y="30"/>
                  </a:lnTo>
                  <a:lnTo>
                    <a:pt x="52" y="26"/>
                  </a:lnTo>
                  <a:lnTo>
                    <a:pt x="48" y="26"/>
                  </a:lnTo>
                  <a:lnTo>
                    <a:pt x="44" y="26"/>
                  </a:lnTo>
                  <a:lnTo>
                    <a:pt x="44" y="24"/>
                  </a:lnTo>
                  <a:lnTo>
                    <a:pt x="44" y="20"/>
                  </a:lnTo>
                  <a:lnTo>
                    <a:pt x="40" y="20"/>
                  </a:lnTo>
                  <a:lnTo>
                    <a:pt x="44" y="20"/>
                  </a:lnTo>
                  <a:lnTo>
                    <a:pt x="44" y="16"/>
                  </a:lnTo>
                  <a:lnTo>
                    <a:pt x="40" y="16"/>
                  </a:lnTo>
                  <a:lnTo>
                    <a:pt x="44" y="16"/>
                  </a:lnTo>
                  <a:lnTo>
                    <a:pt x="44" y="12"/>
                  </a:lnTo>
                  <a:lnTo>
                    <a:pt x="44" y="8"/>
                  </a:lnTo>
                  <a:lnTo>
                    <a:pt x="40" y="8"/>
                  </a:lnTo>
                  <a:lnTo>
                    <a:pt x="40" y="4"/>
                  </a:lnTo>
                  <a:lnTo>
                    <a:pt x="36" y="4"/>
                  </a:lnTo>
                  <a:lnTo>
                    <a:pt x="32" y="4"/>
                  </a:lnTo>
                  <a:lnTo>
                    <a:pt x="32" y="8"/>
                  </a:lnTo>
                  <a:lnTo>
                    <a:pt x="32" y="4"/>
                  </a:lnTo>
                  <a:lnTo>
                    <a:pt x="36" y="4"/>
                  </a:lnTo>
                  <a:lnTo>
                    <a:pt x="36" y="0"/>
                  </a:lnTo>
                  <a:lnTo>
                    <a:pt x="36" y="4"/>
                  </a:lnTo>
                  <a:lnTo>
                    <a:pt x="40" y="4"/>
                  </a:lnTo>
                  <a:lnTo>
                    <a:pt x="44" y="4"/>
                  </a:lnTo>
                  <a:lnTo>
                    <a:pt x="48" y="4"/>
                  </a:lnTo>
                  <a:lnTo>
                    <a:pt x="52" y="4"/>
                  </a:lnTo>
                  <a:lnTo>
                    <a:pt x="56" y="4"/>
                  </a:lnTo>
                  <a:lnTo>
                    <a:pt x="58" y="4"/>
                  </a:lnTo>
                  <a:lnTo>
                    <a:pt x="58" y="8"/>
                  </a:lnTo>
                  <a:lnTo>
                    <a:pt x="58" y="12"/>
                  </a:lnTo>
                  <a:lnTo>
                    <a:pt x="56" y="12"/>
                  </a:lnTo>
                  <a:lnTo>
                    <a:pt x="58" y="12"/>
                  </a:lnTo>
                  <a:lnTo>
                    <a:pt x="62" y="16"/>
                  </a:lnTo>
                  <a:lnTo>
                    <a:pt x="66" y="16"/>
                  </a:lnTo>
                  <a:lnTo>
                    <a:pt x="70" y="16"/>
                  </a:lnTo>
                  <a:lnTo>
                    <a:pt x="74" y="16"/>
                  </a:lnTo>
                  <a:lnTo>
                    <a:pt x="74" y="20"/>
                  </a:lnTo>
                  <a:lnTo>
                    <a:pt x="70" y="24"/>
                  </a:lnTo>
                  <a:lnTo>
                    <a:pt x="70" y="26"/>
                  </a:lnTo>
                  <a:lnTo>
                    <a:pt x="70" y="24"/>
                  </a:lnTo>
                  <a:lnTo>
                    <a:pt x="74" y="24"/>
                  </a:lnTo>
                  <a:lnTo>
                    <a:pt x="78" y="24"/>
                  </a:lnTo>
                  <a:lnTo>
                    <a:pt x="78" y="26"/>
                  </a:lnTo>
                  <a:lnTo>
                    <a:pt x="82" y="24"/>
                  </a:lnTo>
                  <a:lnTo>
                    <a:pt x="82" y="20"/>
                  </a:lnTo>
                  <a:lnTo>
                    <a:pt x="86" y="20"/>
                  </a:lnTo>
                  <a:lnTo>
                    <a:pt x="88" y="20"/>
                  </a:lnTo>
                  <a:lnTo>
                    <a:pt x="92" y="16"/>
                  </a:lnTo>
                  <a:lnTo>
                    <a:pt x="92" y="12"/>
                  </a:lnTo>
                  <a:lnTo>
                    <a:pt x="96" y="12"/>
                  </a:lnTo>
                  <a:lnTo>
                    <a:pt x="100" y="12"/>
                  </a:lnTo>
                  <a:lnTo>
                    <a:pt x="100" y="16"/>
                  </a:lnTo>
                  <a:lnTo>
                    <a:pt x="96" y="16"/>
                  </a:lnTo>
                  <a:lnTo>
                    <a:pt x="92" y="16"/>
                  </a:lnTo>
                  <a:lnTo>
                    <a:pt x="92" y="20"/>
                  </a:lnTo>
                  <a:lnTo>
                    <a:pt x="92" y="16"/>
                  </a:lnTo>
                  <a:lnTo>
                    <a:pt x="96" y="16"/>
                  </a:lnTo>
                  <a:lnTo>
                    <a:pt x="100" y="16"/>
                  </a:lnTo>
                  <a:lnTo>
                    <a:pt x="104" y="16"/>
                  </a:lnTo>
                  <a:lnTo>
                    <a:pt x="104" y="20"/>
                  </a:lnTo>
                  <a:lnTo>
                    <a:pt x="108" y="20"/>
                  </a:lnTo>
                  <a:lnTo>
                    <a:pt x="108" y="24"/>
                  </a:lnTo>
                  <a:lnTo>
                    <a:pt x="108" y="20"/>
                  </a:lnTo>
                  <a:lnTo>
                    <a:pt x="112" y="20"/>
                  </a:lnTo>
                  <a:lnTo>
                    <a:pt x="112" y="24"/>
                  </a:lnTo>
                  <a:lnTo>
                    <a:pt x="114" y="26"/>
                  </a:lnTo>
                  <a:lnTo>
                    <a:pt x="112" y="26"/>
                  </a:lnTo>
                  <a:lnTo>
                    <a:pt x="114" y="26"/>
                  </a:lnTo>
                  <a:lnTo>
                    <a:pt x="118" y="30"/>
                  </a:lnTo>
                  <a:lnTo>
                    <a:pt x="118" y="34"/>
                  </a:lnTo>
                  <a:lnTo>
                    <a:pt x="122" y="38"/>
                  </a:lnTo>
                  <a:lnTo>
                    <a:pt x="122" y="42"/>
                  </a:lnTo>
                  <a:lnTo>
                    <a:pt x="118" y="46"/>
                  </a:lnTo>
                  <a:lnTo>
                    <a:pt x="118" y="50"/>
                  </a:lnTo>
                  <a:lnTo>
                    <a:pt x="122" y="50"/>
                  </a:lnTo>
                  <a:lnTo>
                    <a:pt x="122" y="52"/>
                  </a:lnTo>
                  <a:lnTo>
                    <a:pt x="126" y="52"/>
                  </a:lnTo>
                  <a:lnTo>
                    <a:pt x="126" y="56"/>
                  </a:lnTo>
                  <a:lnTo>
                    <a:pt x="122" y="56"/>
                  </a:lnTo>
                  <a:lnTo>
                    <a:pt x="122" y="60"/>
                  </a:lnTo>
                  <a:lnTo>
                    <a:pt x="126" y="60"/>
                  </a:lnTo>
                  <a:lnTo>
                    <a:pt x="126" y="64"/>
                  </a:lnTo>
                  <a:lnTo>
                    <a:pt x="126" y="68"/>
                  </a:lnTo>
                  <a:lnTo>
                    <a:pt x="122" y="68"/>
                  </a:lnTo>
                  <a:lnTo>
                    <a:pt x="126" y="72"/>
                  </a:lnTo>
                  <a:lnTo>
                    <a:pt x="126" y="76"/>
                  </a:lnTo>
                  <a:lnTo>
                    <a:pt x="130" y="76"/>
                  </a:lnTo>
                  <a:lnTo>
                    <a:pt x="130" y="78"/>
                  </a:lnTo>
                  <a:lnTo>
                    <a:pt x="130" y="82"/>
                  </a:lnTo>
                  <a:lnTo>
                    <a:pt x="130" y="86"/>
                  </a:lnTo>
                  <a:lnTo>
                    <a:pt x="126" y="90"/>
                  </a:lnTo>
                  <a:lnTo>
                    <a:pt x="122" y="90"/>
                  </a:lnTo>
                  <a:lnTo>
                    <a:pt x="126" y="90"/>
                  </a:lnTo>
                  <a:lnTo>
                    <a:pt x="122" y="86"/>
                  </a:lnTo>
                  <a:lnTo>
                    <a:pt x="118" y="86"/>
                  </a:lnTo>
                  <a:lnTo>
                    <a:pt x="122" y="86"/>
                  </a:lnTo>
                  <a:lnTo>
                    <a:pt x="118" y="90"/>
                  </a:lnTo>
                  <a:lnTo>
                    <a:pt x="114" y="90"/>
                  </a:lnTo>
                  <a:lnTo>
                    <a:pt x="112" y="94"/>
                  </a:lnTo>
                  <a:lnTo>
                    <a:pt x="108" y="94"/>
                  </a:lnTo>
                  <a:lnTo>
                    <a:pt x="104" y="94"/>
                  </a:lnTo>
                  <a:lnTo>
                    <a:pt x="104" y="98"/>
                  </a:lnTo>
                  <a:lnTo>
                    <a:pt x="100" y="98"/>
                  </a:lnTo>
                  <a:lnTo>
                    <a:pt x="96" y="98"/>
                  </a:lnTo>
                  <a:lnTo>
                    <a:pt x="92" y="102"/>
                  </a:lnTo>
                  <a:lnTo>
                    <a:pt x="92" y="106"/>
                  </a:lnTo>
                  <a:lnTo>
                    <a:pt x="88" y="102"/>
                  </a:lnTo>
                  <a:lnTo>
                    <a:pt x="88" y="106"/>
                  </a:lnTo>
                  <a:lnTo>
                    <a:pt x="92" y="106"/>
                  </a:lnTo>
                  <a:lnTo>
                    <a:pt x="92" y="108"/>
                  </a:lnTo>
                  <a:lnTo>
                    <a:pt x="96" y="108"/>
                  </a:lnTo>
                  <a:lnTo>
                    <a:pt x="92" y="112"/>
                  </a:lnTo>
                  <a:lnTo>
                    <a:pt x="92" y="116"/>
                  </a:lnTo>
                  <a:lnTo>
                    <a:pt x="96" y="116"/>
                  </a:lnTo>
                  <a:lnTo>
                    <a:pt x="96" y="120"/>
                  </a:lnTo>
                  <a:lnTo>
                    <a:pt x="100" y="120"/>
                  </a:lnTo>
                  <a:lnTo>
                    <a:pt x="100" y="124"/>
                  </a:lnTo>
                  <a:lnTo>
                    <a:pt x="104" y="124"/>
                  </a:lnTo>
                  <a:lnTo>
                    <a:pt x="108" y="128"/>
                  </a:lnTo>
                  <a:lnTo>
                    <a:pt x="112" y="132"/>
                  </a:lnTo>
                  <a:lnTo>
                    <a:pt x="112" y="134"/>
                  </a:lnTo>
                  <a:lnTo>
                    <a:pt x="112" y="138"/>
                  </a:lnTo>
                  <a:lnTo>
                    <a:pt x="108" y="138"/>
                  </a:lnTo>
                  <a:lnTo>
                    <a:pt x="108" y="142"/>
                  </a:lnTo>
                  <a:lnTo>
                    <a:pt x="104" y="142"/>
                  </a:lnTo>
                  <a:lnTo>
                    <a:pt x="100" y="142"/>
                  </a:lnTo>
                  <a:lnTo>
                    <a:pt x="100" y="146"/>
                  </a:lnTo>
                  <a:lnTo>
                    <a:pt x="96" y="146"/>
                  </a:lnTo>
                  <a:lnTo>
                    <a:pt x="100" y="146"/>
                  </a:lnTo>
                  <a:lnTo>
                    <a:pt x="100" y="150"/>
                  </a:lnTo>
                  <a:lnTo>
                    <a:pt x="100" y="154"/>
                  </a:lnTo>
                  <a:lnTo>
                    <a:pt x="104" y="154"/>
                  </a:lnTo>
                  <a:lnTo>
                    <a:pt x="104" y="158"/>
                  </a:lnTo>
                  <a:lnTo>
                    <a:pt x="104" y="162"/>
                  </a:lnTo>
                  <a:lnTo>
                    <a:pt x="100" y="162"/>
                  </a:lnTo>
                  <a:lnTo>
                    <a:pt x="100" y="158"/>
                  </a:lnTo>
                  <a:lnTo>
                    <a:pt x="96" y="158"/>
                  </a:lnTo>
                  <a:lnTo>
                    <a:pt x="92" y="158"/>
                  </a:lnTo>
                  <a:lnTo>
                    <a:pt x="88" y="158"/>
                  </a:lnTo>
                  <a:lnTo>
                    <a:pt x="86" y="158"/>
                  </a:lnTo>
                  <a:lnTo>
                    <a:pt x="82" y="158"/>
                  </a:lnTo>
                  <a:lnTo>
                    <a:pt x="78" y="158"/>
                  </a:lnTo>
                  <a:lnTo>
                    <a:pt x="78" y="162"/>
                  </a:lnTo>
                  <a:lnTo>
                    <a:pt x="74" y="162"/>
                  </a:lnTo>
                  <a:lnTo>
                    <a:pt x="70" y="158"/>
                  </a:lnTo>
                  <a:lnTo>
                    <a:pt x="66" y="158"/>
                  </a:lnTo>
                  <a:lnTo>
                    <a:pt x="66" y="162"/>
                  </a:lnTo>
                  <a:lnTo>
                    <a:pt x="62" y="164"/>
                  </a:lnTo>
                  <a:lnTo>
                    <a:pt x="62" y="162"/>
                  </a:lnTo>
                  <a:lnTo>
                    <a:pt x="58" y="162"/>
                  </a:lnTo>
                  <a:lnTo>
                    <a:pt x="58" y="158"/>
                  </a:lnTo>
                  <a:lnTo>
                    <a:pt x="56" y="158"/>
                  </a:lnTo>
                  <a:lnTo>
                    <a:pt x="52" y="158"/>
                  </a:lnTo>
                  <a:lnTo>
                    <a:pt x="48" y="158"/>
                  </a:lnTo>
                  <a:lnTo>
                    <a:pt x="44" y="158"/>
                  </a:lnTo>
                  <a:lnTo>
                    <a:pt x="44" y="154"/>
                  </a:lnTo>
                  <a:lnTo>
                    <a:pt x="44" y="158"/>
                  </a:lnTo>
                  <a:lnTo>
                    <a:pt x="44" y="154"/>
                  </a:lnTo>
                  <a:lnTo>
                    <a:pt x="40" y="154"/>
                  </a:lnTo>
                  <a:lnTo>
                    <a:pt x="40" y="158"/>
                  </a:lnTo>
                  <a:lnTo>
                    <a:pt x="40" y="154"/>
                  </a:lnTo>
                  <a:lnTo>
                    <a:pt x="36" y="154"/>
                  </a:lnTo>
                  <a:lnTo>
                    <a:pt x="36" y="158"/>
                  </a:lnTo>
                  <a:lnTo>
                    <a:pt x="40" y="158"/>
                  </a:lnTo>
                  <a:lnTo>
                    <a:pt x="36" y="158"/>
                  </a:lnTo>
                  <a:lnTo>
                    <a:pt x="32" y="158"/>
                  </a:lnTo>
                  <a:lnTo>
                    <a:pt x="30" y="158"/>
                  </a:lnTo>
                  <a:lnTo>
                    <a:pt x="26" y="158"/>
                  </a:lnTo>
                  <a:lnTo>
                    <a:pt x="26" y="158"/>
                  </a:lnTo>
                  <a:lnTo>
                    <a:pt x="26" y="158"/>
                  </a:lnTo>
                  <a:close/>
                  <a:moveTo>
                    <a:pt x="118" y="26"/>
                  </a:moveTo>
                  <a:lnTo>
                    <a:pt x="114" y="26"/>
                  </a:lnTo>
                  <a:lnTo>
                    <a:pt x="112" y="26"/>
                  </a:lnTo>
                  <a:lnTo>
                    <a:pt x="114" y="26"/>
                  </a:lnTo>
                  <a:lnTo>
                    <a:pt x="114" y="24"/>
                  </a:lnTo>
                  <a:lnTo>
                    <a:pt x="112" y="24"/>
                  </a:lnTo>
                  <a:lnTo>
                    <a:pt x="112" y="20"/>
                  </a:lnTo>
                  <a:lnTo>
                    <a:pt x="114" y="20"/>
                  </a:lnTo>
                  <a:lnTo>
                    <a:pt x="114" y="24"/>
                  </a:lnTo>
                  <a:lnTo>
                    <a:pt x="118" y="24"/>
                  </a:lnTo>
                  <a:lnTo>
                    <a:pt x="118" y="26"/>
                  </a:lnTo>
                  <a:lnTo>
                    <a:pt x="118" y="26"/>
                  </a:lnTo>
                  <a:lnTo>
                    <a:pt x="118" y="26"/>
                  </a:lnTo>
                  <a:close/>
                  <a:moveTo>
                    <a:pt x="78" y="12"/>
                  </a:moveTo>
                  <a:lnTo>
                    <a:pt x="78" y="16"/>
                  </a:lnTo>
                  <a:lnTo>
                    <a:pt x="74" y="16"/>
                  </a:lnTo>
                  <a:lnTo>
                    <a:pt x="74" y="12"/>
                  </a:lnTo>
                  <a:lnTo>
                    <a:pt x="78" y="12"/>
                  </a:lnTo>
                  <a:lnTo>
                    <a:pt x="78" y="12"/>
                  </a:lnTo>
                  <a:lnTo>
                    <a:pt x="78" y="12"/>
                  </a:lnTo>
                  <a:close/>
                  <a:moveTo>
                    <a:pt x="40" y="8"/>
                  </a:moveTo>
                  <a:lnTo>
                    <a:pt x="36" y="8"/>
                  </a:lnTo>
                  <a:lnTo>
                    <a:pt x="40" y="8"/>
                  </a:lnTo>
                  <a:lnTo>
                    <a:pt x="40" y="8"/>
                  </a:lnTo>
                  <a:lnTo>
                    <a:pt x="40" y="8"/>
                  </a:lnTo>
                  <a:close/>
                  <a:moveTo>
                    <a:pt x="104" y="20"/>
                  </a:moveTo>
                  <a:lnTo>
                    <a:pt x="104" y="16"/>
                  </a:lnTo>
                  <a:lnTo>
                    <a:pt x="104" y="12"/>
                  </a:lnTo>
                  <a:lnTo>
                    <a:pt x="108" y="12"/>
                  </a:lnTo>
                  <a:lnTo>
                    <a:pt x="104" y="12"/>
                  </a:lnTo>
                  <a:lnTo>
                    <a:pt x="104" y="8"/>
                  </a:lnTo>
                  <a:lnTo>
                    <a:pt x="108" y="8"/>
                  </a:lnTo>
                  <a:lnTo>
                    <a:pt x="108" y="12"/>
                  </a:lnTo>
                  <a:lnTo>
                    <a:pt x="112" y="12"/>
                  </a:lnTo>
                  <a:lnTo>
                    <a:pt x="112" y="16"/>
                  </a:lnTo>
                  <a:lnTo>
                    <a:pt x="108" y="16"/>
                  </a:lnTo>
                  <a:lnTo>
                    <a:pt x="108" y="20"/>
                  </a:lnTo>
                  <a:lnTo>
                    <a:pt x="104" y="20"/>
                  </a:lnTo>
                  <a:lnTo>
                    <a:pt x="104" y="20"/>
                  </a:lnTo>
                  <a:lnTo>
                    <a:pt x="104" y="2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95" name="Freeform 102">
              <a:extLst>
                <a:ext uri="{FF2B5EF4-FFF2-40B4-BE49-F238E27FC236}">
                  <a16:creationId xmlns:a16="http://schemas.microsoft.com/office/drawing/2014/main" id="{DB12D216-AC49-B99F-B901-B42E3FDD10FA}"/>
                </a:ext>
              </a:extLst>
            </p:cNvPr>
            <p:cNvSpPr>
              <a:spLocks noEditPoints="1"/>
            </p:cNvSpPr>
            <p:nvPr/>
          </p:nvSpPr>
          <p:spPr bwMode="auto">
            <a:xfrm>
              <a:off x="4838700" y="3371918"/>
              <a:ext cx="187325" cy="206375"/>
            </a:xfrm>
            <a:custGeom>
              <a:avLst/>
              <a:gdLst>
                <a:gd name="T0" fmla="*/ 6 w 118"/>
                <a:gd name="T1" fmla="*/ 48 h 130"/>
                <a:gd name="T2" fmla="*/ 6 w 118"/>
                <a:gd name="T3" fmla="*/ 34 h 130"/>
                <a:gd name="T4" fmla="*/ 26 w 118"/>
                <a:gd name="T5" fmla="*/ 18 h 130"/>
                <a:gd name="T6" fmla="*/ 44 w 118"/>
                <a:gd name="T7" fmla="*/ 8 h 130"/>
                <a:gd name="T8" fmla="*/ 66 w 118"/>
                <a:gd name="T9" fmla="*/ 4 h 130"/>
                <a:gd name="T10" fmla="*/ 86 w 118"/>
                <a:gd name="T11" fmla="*/ 12 h 130"/>
                <a:gd name="T12" fmla="*/ 96 w 118"/>
                <a:gd name="T13" fmla="*/ 8 h 130"/>
                <a:gd name="T14" fmla="*/ 86 w 118"/>
                <a:gd name="T15" fmla="*/ 18 h 130"/>
                <a:gd name="T16" fmla="*/ 62 w 118"/>
                <a:gd name="T17" fmla="*/ 18 h 130"/>
                <a:gd name="T18" fmla="*/ 62 w 118"/>
                <a:gd name="T19" fmla="*/ 30 h 130"/>
                <a:gd name="T20" fmla="*/ 60 w 118"/>
                <a:gd name="T21" fmla="*/ 38 h 130"/>
                <a:gd name="T22" fmla="*/ 52 w 118"/>
                <a:gd name="T23" fmla="*/ 34 h 130"/>
                <a:gd name="T24" fmla="*/ 40 w 118"/>
                <a:gd name="T25" fmla="*/ 38 h 130"/>
                <a:gd name="T26" fmla="*/ 44 w 118"/>
                <a:gd name="T27" fmla="*/ 52 h 130"/>
                <a:gd name="T28" fmla="*/ 36 w 118"/>
                <a:gd name="T29" fmla="*/ 56 h 130"/>
                <a:gd name="T30" fmla="*/ 48 w 118"/>
                <a:gd name="T31" fmla="*/ 60 h 130"/>
                <a:gd name="T32" fmla="*/ 60 w 118"/>
                <a:gd name="T33" fmla="*/ 74 h 130"/>
                <a:gd name="T34" fmla="*/ 48 w 118"/>
                <a:gd name="T35" fmla="*/ 74 h 130"/>
                <a:gd name="T36" fmla="*/ 44 w 118"/>
                <a:gd name="T37" fmla="*/ 82 h 130"/>
                <a:gd name="T38" fmla="*/ 44 w 118"/>
                <a:gd name="T39" fmla="*/ 98 h 130"/>
                <a:gd name="T40" fmla="*/ 36 w 118"/>
                <a:gd name="T41" fmla="*/ 102 h 130"/>
                <a:gd name="T42" fmla="*/ 26 w 118"/>
                <a:gd name="T43" fmla="*/ 90 h 130"/>
                <a:gd name="T44" fmla="*/ 22 w 118"/>
                <a:gd name="T45" fmla="*/ 72 h 130"/>
                <a:gd name="T46" fmla="*/ 40 w 118"/>
                <a:gd name="T47" fmla="*/ 74 h 130"/>
                <a:gd name="T48" fmla="*/ 36 w 118"/>
                <a:gd name="T49" fmla="*/ 64 h 130"/>
                <a:gd name="T50" fmla="*/ 18 w 118"/>
                <a:gd name="T51" fmla="*/ 60 h 130"/>
                <a:gd name="T52" fmla="*/ 66 w 118"/>
                <a:gd name="T53" fmla="*/ 22 h 130"/>
                <a:gd name="T54" fmla="*/ 82 w 118"/>
                <a:gd name="T55" fmla="*/ 26 h 130"/>
                <a:gd name="T56" fmla="*/ 74 w 118"/>
                <a:gd name="T57" fmla="*/ 34 h 130"/>
                <a:gd name="T58" fmla="*/ 2 w 118"/>
                <a:gd name="T59" fmla="*/ 42 h 130"/>
                <a:gd name="T60" fmla="*/ 0 w 118"/>
                <a:gd name="T61" fmla="*/ 38 h 130"/>
                <a:gd name="T62" fmla="*/ 92 w 118"/>
                <a:gd name="T63" fmla="*/ 52 h 130"/>
                <a:gd name="T64" fmla="*/ 60 w 118"/>
                <a:gd name="T65" fmla="*/ 68 h 130"/>
                <a:gd name="T66" fmla="*/ 48 w 118"/>
                <a:gd name="T67" fmla="*/ 52 h 130"/>
                <a:gd name="T68" fmla="*/ 62 w 118"/>
                <a:gd name="T69" fmla="*/ 72 h 130"/>
                <a:gd name="T70" fmla="*/ 60 w 118"/>
                <a:gd name="T71" fmla="*/ 68 h 130"/>
                <a:gd name="T72" fmla="*/ 14 w 118"/>
                <a:gd name="T73" fmla="*/ 60 h 130"/>
                <a:gd name="T74" fmla="*/ 90 w 118"/>
                <a:gd name="T75" fmla="*/ 72 h 130"/>
                <a:gd name="T76" fmla="*/ 90 w 118"/>
                <a:gd name="T77" fmla="*/ 72 h 130"/>
                <a:gd name="T78" fmla="*/ 14 w 118"/>
                <a:gd name="T79" fmla="*/ 68 h 130"/>
                <a:gd name="T80" fmla="*/ 10 w 118"/>
                <a:gd name="T81" fmla="*/ 64 h 130"/>
                <a:gd name="T82" fmla="*/ 74 w 118"/>
                <a:gd name="T83" fmla="*/ 78 h 130"/>
                <a:gd name="T84" fmla="*/ 18 w 118"/>
                <a:gd name="T85" fmla="*/ 78 h 130"/>
                <a:gd name="T86" fmla="*/ 100 w 118"/>
                <a:gd name="T87" fmla="*/ 78 h 130"/>
                <a:gd name="T88" fmla="*/ 92 w 118"/>
                <a:gd name="T89" fmla="*/ 82 h 130"/>
                <a:gd name="T90" fmla="*/ 62 w 118"/>
                <a:gd name="T91" fmla="*/ 82 h 130"/>
                <a:gd name="T92" fmla="*/ 74 w 118"/>
                <a:gd name="T93" fmla="*/ 78 h 130"/>
                <a:gd name="T94" fmla="*/ 66 w 118"/>
                <a:gd name="T95" fmla="*/ 82 h 130"/>
                <a:gd name="T96" fmla="*/ 74 w 118"/>
                <a:gd name="T97" fmla="*/ 94 h 130"/>
                <a:gd name="T98" fmla="*/ 100 w 118"/>
                <a:gd name="T99" fmla="*/ 94 h 130"/>
                <a:gd name="T100" fmla="*/ 104 w 118"/>
                <a:gd name="T101" fmla="*/ 94 h 130"/>
                <a:gd name="T102" fmla="*/ 78 w 118"/>
                <a:gd name="T103" fmla="*/ 102 h 130"/>
                <a:gd name="T104" fmla="*/ 66 w 118"/>
                <a:gd name="T105" fmla="*/ 102 h 130"/>
                <a:gd name="T106" fmla="*/ 112 w 118"/>
                <a:gd name="T107" fmla="*/ 108 h 130"/>
                <a:gd name="T108" fmla="*/ 44 w 118"/>
                <a:gd name="T109" fmla="*/ 108 h 130"/>
                <a:gd name="T110" fmla="*/ 104 w 118"/>
                <a:gd name="T111" fmla="*/ 124 h 130"/>
                <a:gd name="T112" fmla="*/ 62 w 118"/>
                <a:gd name="T113" fmla="*/ 120 h 130"/>
                <a:gd name="T114" fmla="*/ 82 w 118"/>
                <a:gd name="T115" fmla="*/ 124 h 130"/>
                <a:gd name="T116" fmla="*/ 78 w 118"/>
                <a:gd name="T117" fmla="*/ 130 h 130"/>
                <a:gd name="T118" fmla="*/ 56 w 118"/>
                <a:gd name="T119" fmla="*/ 12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30">
                  <a:moveTo>
                    <a:pt x="18" y="52"/>
                  </a:moveTo>
                  <a:lnTo>
                    <a:pt x="18" y="56"/>
                  </a:lnTo>
                  <a:lnTo>
                    <a:pt x="14" y="52"/>
                  </a:lnTo>
                  <a:lnTo>
                    <a:pt x="14" y="56"/>
                  </a:lnTo>
                  <a:lnTo>
                    <a:pt x="14" y="52"/>
                  </a:lnTo>
                  <a:lnTo>
                    <a:pt x="10" y="52"/>
                  </a:lnTo>
                  <a:lnTo>
                    <a:pt x="10" y="48"/>
                  </a:lnTo>
                  <a:lnTo>
                    <a:pt x="6" y="48"/>
                  </a:lnTo>
                  <a:lnTo>
                    <a:pt x="6" y="46"/>
                  </a:lnTo>
                  <a:lnTo>
                    <a:pt x="6" y="42"/>
                  </a:lnTo>
                  <a:lnTo>
                    <a:pt x="2" y="42"/>
                  </a:lnTo>
                  <a:lnTo>
                    <a:pt x="6" y="42"/>
                  </a:lnTo>
                  <a:lnTo>
                    <a:pt x="6" y="38"/>
                  </a:lnTo>
                  <a:lnTo>
                    <a:pt x="6" y="42"/>
                  </a:lnTo>
                  <a:lnTo>
                    <a:pt x="6" y="38"/>
                  </a:lnTo>
                  <a:lnTo>
                    <a:pt x="6" y="34"/>
                  </a:lnTo>
                  <a:lnTo>
                    <a:pt x="10" y="34"/>
                  </a:lnTo>
                  <a:lnTo>
                    <a:pt x="14" y="30"/>
                  </a:lnTo>
                  <a:lnTo>
                    <a:pt x="14" y="26"/>
                  </a:lnTo>
                  <a:lnTo>
                    <a:pt x="18" y="26"/>
                  </a:lnTo>
                  <a:lnTo>
                    <a:pt x="18" y="22"/>
                  </a:lnTo>
                  <a:lnTo>
                    <a:pt x="18" y="18"/>
                  </a:lnTo>
                  <a:lnTo>
                    <a:pt x="22" y="18"/>
                  </a:lnTo>
                  <a:lnTo>
                    <a:pt x="26" y="18"/>
                  </a:lnTo>
                  <a:lnTo>
                    <a:pt x="30" y="18"/>
                  </a:lnTo>
                  <a:lnTo>
                    <a:pt x="30" y="16"/>
                  </a:lnTo>
                  <a:lnTo>
                    <a:pt x="32" y="12"/>
                  </a:lnTo>
                  <a:lnTo>
                    <a:pt x="36" y="12"/>
                  </a:lnTo>
                  <a:lnTo>
                    <a:pt x="36" y="16"/>
                  </a:lnTo>
                  <a:lnTo>
                    <a:pt x="40" y="16"/>
                  </a:lnTo>
                  <a:lnTo>
                    <a:pt x="40" y="12"/>
                  </a:lnTo>
                  <a:lnTo>
                    <a:pt x="44" y="8"/>
                  </a:lnTo>
                  <a:lnTo>
                    <a:pt x="48" y="12"/>
                  </a:lnTo>
                  <a:lnTo>
                    <a:pt x="48" y="8"/>
                  </a:lnTo>
                  <a:lnTo>
                    <a:pt x="52" y="8"/>
                  </a:lnTo>
                  <a:lnTo>
                    <a:pt x="56" y="8"/>
                  </a:lnTo>
                  <a:lnTo>
                    <a:pt x="60" y="8"/>
                  </a:lnTo>
                  <a:lnTo>
                    <a:pt x="60" y="4"/>
                  </a:lnTo>
                  <a:lnTo>
                    <a:pt x="62" y="4"/>
                  </a:lnTo>
                  <a:lnTo>
                    <a:pt x="66" y="4"/>
                  </a:lnTo>
                  <a:lnTo>
                    <a:pt x="66" y="8"/>
                  </a:lnTo>
                  <a:lnTo>
                    <a:pt x="70" y="8"/>
                  </a:lnTo>
                  <a:lnTo>
                    <a:pt x="74" y="8"/>
                  </a:lnTo>
                  <a:lnTo>
                    <a:pt x="74" y="12"/>
                  </a:lnTo>
                  <a:lnTo>
                    <a:pt x="78" y="12"/>
                  </a:lnTo>
                  <a:lnTo>
                    <a:pt x="82" y="12"/>
                  </a:lnTo>
                  <a:lnTo>
                    <a:pt x="86" y="8"/>
                  </a:lnTo>
                  <a:lnTo>
                    <a:pt x="86" y="12"/>
                  </a:lnTo>
                  <a:lnTo>
                    <a:pt x="90" y="12"/>
                  </a:lnTo>
                  <a:lnTo>
                    <a:pt x="90" y="8"/>
                  </a:lnTo>
                  <a:lnTo>
                    <a:pt x="90" y="4"/>
                  </a:lnTo>
                  <a:lnTo>
                    <a:pt x="90" y="0"/>
                  </a:lnTo>
                  <a:lnTo>
                    <a:pt x="92" y="0"/>
                  </a:lnTo>
                  <a:lnTo>
                    <a:pt x="92" y="4"/>
                  </a:lnTo>
                  <a:lnTo>
                    <a:pt x="96" y="4"/>
                  </a:lnTo>
                  <a:lnTo>
                    <a:pt x="96" y="8"/>
                  </a:lnTo>
                  <a:lnTo>
                    <a:pt x="96" y="12"/>
                  </a:lnTo>
                  <a:lnTo>
                    <a:pt x="92" y="12"/>
                  </a:lnTo>
                  <a:lnTo>
                    <a:pt x="92" y="16"/>
                  </a:lnTo>
                  <a:lnTo>
                    <a:pt x="92" y="18"/>
                  </a:lnTo>
                  <a:lnTo>
                    <a:pt x="90" y="18"/>
                  </a:lnTo>
                  <a:lnTo>
                    <a:pt x="90" y="22"/>
                  </a:lnTo>
                  <a:lnTo>
                    <a:pt x="90" y="18"/>
                  </a:lnTo>
                  <a:lnTo>
                    <a:pt x="86" y="18"/>
                  </a:lnTo>
                  <a:lnTo>
                    <a:pt x="82" y="18"/>
                  </a:lnTo>
                  <a:lnTo>
                    <a:pt x="78" y="18"/>
                  </a:lnTo>
                  <a:lnTo>
                    <a:pt x="74" y="16"/>
                  </a:lnTo>
                  <a:lnTo>
                    <a:pt x="70" y="18"/>
                  </a:lnTo>
                  <a:lnTo>
                    <a:pt x="66" y="18"/>
                  </a:lnTo>
                  <a:lnTo>
                    <a:pt x="66" y="16"/>
                  </a:lnTo>
                  <a:lnTo>
                    <a:pt x="66" y="18"/>
                  </a:lnTo>
                  <a:lnTo>
                    <a:pt x="62" y="18"/>
                  </a:lnTo>
                  <a:lnTo>
                    <a:pt x="62" y="22"/>
                  </a:lnTo>
                  <a:lnTo>
                    <a:pt x="60" y="22"/>
                  </a:lnTo>
                  <a:lnTo>
                    <a:pt x="60" y="18"/>
                  </a:lnTo>
                  <a:lnTo>
                    <a:pt x="56" y="18"/>
                  </a:lnTo>
                  <a:lnTo>
                    <a:pt x="56" y="22"/>
                  </a:lnTo>
                  <a:lnTo>
                    <a:pt x="56" y="26"/>
                  </a:lnTo>
                  <a:lnTo>
                    <a:pt x="60" y="26"/>
                  </a:lnTo>
                  <a:lnTo>
                    <a:pt x="62" y="30"/>
                  </a:lnTo>
                  <a:lnTo>
                    <a:pt x="66" y="30"/>
                  </a:lnTo>
                  <a:lnTo>
                    <a:pt x="66" y="34"/>
                  </a:lnTo>
                  <a:lnTo>
                    <a:pt x="62" y="34"/>
                  </a:lnTo>
                  <a:lnTo>
                    <a:pt x="62" y="30"/>
                  </a:lnTo>
                  <a:lnTo>
                    <a:pt x="60" y="30"/>
                  </a:lnTo>
                  <a:lnTo>
                    <a:pt x="56" y="30"/>
                  </a:lnTo>
                  <a:lnTo>
                    <a:pt x="60" y="34"/>
                  </a:lnTo>
                  <a:lnTo>
                    <a:pt x="60" y="38"/>
                  </a:lnTo>
                  <a:lnTo>
                    <a:pt x="56" y="34"/>
                  </a:lnTo>
                  <a:lnTo>
                    <a:pt x="56" y="30"/>
                  </a:lnTo>
                  <a:lnTo>
                    <a:pt x="52" y="30"/>
                  </a:lnTo>
                  <a:lnTo>
                    <a:pt x="52" y="34"/>
                  </a:lnTo>
                  <a:lnTo>
                    <a:pt x="56" y="34"/>
                  </a:lnTo>
                  <a:lnTo>
                    <a:pt x="56" y="38"/>
                  </a:lnTo>
                  <a:lnTo>
                    <a:pt x="52" y="38"/>
                  </a:lnTo>
                  <a:lnTo>
                    <a:pt x="52" y="34"/>
                  </a:lnTo>
                  <a:lnTo>
                    <a:pt x="52" y="30"/>
                  </a:lnTo>
                  <a:lnTo>
                    <a:pt x="48" y="30"/>
                  </a:lnTo>
                  <a:lnTo>
                    <a:pt x="44" y="26"/>
                  </a:lnTo>
                  <a:lnTo>
                    <a:pt x="44" y="22"/>
                  </a:lnTo>
                  <a:lnTo>
                    <a:pt x="40" y="26"/>
                  </a:lnTo>
                  <a:lnTo>
                    <a:pt x="40" y="30"/>
                  </a:lnTo>
                  <a:lnTo>
                    <a:pt x="40" y="34"/>
                  </a:lnTo>
                  <a:lnTo>
                    <a:pt x="40" y="38"/>
                  </a:lnTo>
                  <a:lnTo>
                    <a:pt x="44" y="42"/>
                  </a:lnTo>
                  <a:lnTo>
                    <a:pt x="44" y="46"/>
                  </a:lnTo>
                  <a:lnTo>
                    <a:pt x="48" y="46"/>
                  </a:lnTo>
                  <a:lnTo>
                    <a:pt x="48" y="48"/>
                  </a:lnTo>
                  <a:lnTo>
                    <a:pt x="52" y="48"/>
                  </a:lnTo>
                  <a:lnTo>
                    <a:pt x="52" y="52"/>
                  </a:lnTo>
                  <a:lnTo>
                    <a:pt x="48" y="52"/>
                  </a:lnTo>
                  <a:lnTo>
                    <a:pt x="44" y="52"/>
                  </a:lnTo>
                  <a:lnTo>
                    <a:pt x="48" y="52"/>
                  </a:lnTo>
                  <a:lnTo>
                    <a:pt x="48" y="48"/>
                  </a:lnTo>
                  <a:lnTo>
                    <a:pt x="44" y="48"/>
                  </a:lnTo>
                  <a:lnTo>
                    <a:pt x="44" y="52"/>
                  </a:lnTo>
                  <a:lnTo>
                    <a:pt x="48" y="52"/>
                  </a:lnTo>
                  <a:lnTo>
                    <a:pt x="44" y="56"/>
                  </a:lnTo>
                  <a:lnTo>
                    <a:pt x="40" y="56"/>
                  </a:lnTo>
                  <a:lnTo>
                    <a:pt x="36" y="56"/>
                  </a:lnTo>
                  <a:lnTo>
                    <a:pt x="40" y="56"/>
                  </a:lnTo>
                  <a:lnTo>
                    <a:pt x="40" y="60"/>
                  </a:lnTo>
                  <a:lnTo>
                    <a:pt x="40" y="56"/>
                  </a:lnTo>
                  <a:lnTo>
                    <a:pt x="40" y="60"/>
                  </a:lnTo>
                  <a:lnTo>
                    <a:pt x="44" y="60"/>
                  </a:lnTo>
                  <a:lnTo>
                    <a:pt x="48" y="60"/>
                  </a:lnTo>
                  <a:lnTo>
                    <a:pt x="48" y="64"/>
                  </a:lnTo>
                  <a:lnTo>
                    <a:pt x="48" y="60"/>
                  </a:lnTo>
                  <a:lnTo>
                    <a:pt x="52" y="64"/>
                  </a:lnTo>
                  <a:lnTo>
                    <a:pt x="48" y="64"/>
                  </a:lnTo>
                  <a:lnTo>
                    <a:pt x="52" y="64"/>
                  </a:lnTo>
                  <a:lnTo>
                    <a:pt x="56" y="64"/>
                  </a:lnTo>
                  <a:lnTo>
                    <a:pt x="56" y="68"/>
                  </a:lnTo>
                  <a:lnTo>
                    <a:pt x="60" y="68"/>
                  </a:lnTo>
                  <a:lnTo>
                    <a:pt x="60" y="72"/>
                  </a:lnTo>
                  <a:lnTo>
                    <a:pt x="60" y="74"/>
                  </a:lnTo>
                  <a:lnTo>
                    <a:pt x="60" y="78"/>
                  </a:lnTo>
                  <a:lnTo>
                    <a:pt x="60" y="82"/>
                  </a:lnTo>
                  <a:lnTo>
                    <a:pt x="60" y="78"/>
                  </a:lnTo>
                  <a:lnTo>
                    <a:pt x="56" y="78"/>
                  </a:lnTo>
                  <a:lnTo>
                    <a:pt x="52" y="74"/>
                  </a:lnTo>
                  <a:lnTo>
                    <a:pt x="56" y="74"/>
                  </a:lnTo>
                  <a:lnTo>
                    <a:pt x="52" y="74"/>
                  </a:lnTo>
                  <a:lnTo>
                    <a:pt x="48" y="74"/>
                  </a:lnTo>
                  <a:lnTo>
                    <a:pt x="44" y="74"/>
                  </a:lnTo>
                  <a:lnTo>
                    <a:pt x="44" y="78"/>
                  </a:lnTo>
                  <a:lnTo>
                    <a:pt x="48" y="78"/>
                  </a:lnTo>
                  <a:lnTo>
                    <a:pt x="48" y="82"/>
                  </a:lnTo>
                  <a:lnTo>
                    <a:pt x="52" y="82"/>
                  </a:lnTo>
                  <a:lnTo>
                    <a:pt x="52" y="86"/>
                  </a:lnTo>
                  <a:lnTo>
                    <a:pt x="48" y="86"/>
                  </a:lnTo>
                  <a:lnTo>
                    <a:pt x="44" y="82"/>
                  </a:lnTo>
                  <a:lnTo>
                    <a:pt x="40" y="82"/>
                  </a:lnTo>
                  <a:lnTo>
                    <a:pt x="40" y="86"/>
                  </a:lnTo>
                  <a:lnTo>
                    <a:pt x="44" y="86"/>
                  </a:lnTo>
                  <a:lnTo>
                    <a:pt x="44" y="90"/>
                  </a:lnTo>
                  <a:lnTo>
                    <a:pt x="44" y="94"/>
                  </a:lnTo>
                  <a:lnTo>
                    <a:pt x="44" y="98"/>
                  </a:lnTo>
                  <a:lnTo>
                    <a:pt x="48" y="98"/>
                  </a:lnTo>
                  <a:lnTo>
                    <a:pt x="44" y="98"/>
                  </a:lnTo>
                  <a:lnTo>
                    <a:pt x="44" y="102"/>
                  </a:lnTo>
                  <a:lnTo>
                    <a:pt x="48" y="102"/>
                  </a:lnTo>
                  <a:lnTo>
                    <a:pt x="48" y="104"/>
                  </a:lnTo>
                  <a:lnTo>
                    <a:pt x="44" y="102"/>
                  </a:lnTo>
                  <a:lnTo>
                    <a:pt x="40" y="98"/>
                  </a:lnTo>
                  <a:lnTo>
                    <a:pt x="36" y="102"/>
                  </a:lnTo>
                  <a:lnTo>
                    <a:pt x="36" y="104"/>
                  </a:lnTo>
                  <a:lnTo>
                    <a:pt x="36" y="102"/>
                  </a:lnTo>
                  <a:lnTo>
                    <a:pt x="36" y="98"/>
                  </a:lnTo>
                  <a:lnTo>
                    <a:pt x="32" y="98"/>
                  </a:lnTo>
                  <a:lnTo>
                    <a:pt x="32" y="94"/>
                  </a:lnTo>
                  <a:lnTo>
                    <a:pt x="30" y="94"/>
                  </a:lnTo>
                  <a:lnTo>
                    <a:pt x="30" y="98"/>
                  </a:lnTo>
                  <a:lnTo>
                    <a:pt x="26" y="98"/>
                  </a:lnTo>
                  <a:lnTo>
                    <a:pt x="26" y="94"/>
                  </a:lnTo>
                  <a:lnTo>
                    <a:pt x="26" y="90"/>
                  </a:lnTo>
                  <a:lnTo>
                    <a:pt x="26" y="86"/>
                  </a:lnTo>
                  <a:lnTo>
                    <a:pt x="26" y="82"/>
                  </a:lnTo>
                  <a:lnTo>
                    <a:pt x="22" y="82"/>
                  </a:lnTo>
                  <a:lnTo>
                    <a:pt x="22" y="78"/>
                  </a:lnTo>
                  <a:lnTo>
                    <a:pt x="18" y="78"/>
                  </a:lnTo>
                  <a:lnTo>
                    <a:pt x="18" y="74"/>
                  </a:lnTo>
                  <a:lnTo>
                    <a:pt x="22" y="74"/>
                  </a:lnTo>
                  <a:lnTo>
                    <a:pt x="22" y="72"/>
                  </a:lnTo>
                  <a:lnTo>
                    <a:pt x="26" y="72"/>
                  </a:lnTo>
                  <a:lnTo>
                    <a:pt x="26" y="68"/>
                  </a:lnTo>
                  <a:lnTo>
                    <a:pt x="30" y="68"/>
                  </a:lnTo>
                  <a:lnTo>
                    <a:pt x="32" y="68"/>
                  </a:lnTo>
                  <a:lnTo>
                    <a:pt x="32" y="72"/>
                  </a:lnTo>
                  <a:lnTo>
                    <a:pt x="36" y="72"/>
                  </a:lnTo>
                  <a:lnTo>
                    <a:pt x="40" y="72"/>
                  </a:lnTo>
                  <a:lnTo>
                    <a:pt x="40" y="74"/>
                  </a:lnTo>
                  <a:lnTo>
                    <a:pt x="44" y="74"/>
                  </a:lnTo>
                  <a:lnTo>
                    <a:pt x="44" y="72"/>
                  </a:lnTo>
                  <a:lnTo>
                    <a:pt x="48" y="72"/>
                  </a:lnTo>
                  <a:lnTo>
                    <a:pt x="44" y="72"/>
                  </a:lnTo>
                  <a:lnTo>
                    <a:pt x="40" y="72"/>
                  </a:lnTo>
                  <a:lnTo>
                    <a:pt x="40" y="68"/>
                  </a:lnTo>
                  <a:lnTo>
                    <a:pt x="36" y="68"/>
                  </a:lnTo>
                  <a:lnTo>
                    <a:pt x="36" y="64"/>
                  </a:lnTo>
                  <a:lnTo>
                    <a:pt x="36" y="68"/>
                  </a:lnTo>
                  <a:lnTo>
                    <a:pt x="32" y="68"/>
                  </a:lnTo>
                  <a:lnTo>
                    <a:pt x="30" y="68"/>
                  </a:lnTo>
                  <a:lnTo>
                    <a:pt x="26" y="68"/>
                  </a:lnTo>
                  <a:lnTo>
                    <a:pt x="22" y="68"/>
                  </a:lnTo>
                  <a:lnTo>
                    <a:pt x="18" y="68"/>
                  </a:lnTo>
                  <a:lnTo>
                    <a:pt x="18" y="64"/>
                  </a:lnTo>
                  <a:lnTo>
                    <a:pt x="18" y="60"/>
                  </a:lnTo>
                  <a:lnTo>
                    <a:pt x="14" y="60"/>
                  </a:lnTo>
                  <a:lnTo>
                    <a:pt x="14" y="56"/>
                  </a:lnTo>
                  <a:lnTo>
                    <a:pt x="18" y="56"/>
                  </a:lnTo>
                  <a:lnTo>
                    <a:pt x="18" y="52"/>
                  </a:lnTo>
                  <a:lnTo>
                    <a:pt x="18" y="52"/>
                  </a:lnTo>
                  <a:lnTo>
                    <a:pt x="18" y="52"/>
                  </a:lnTo>
                  <a:close/>
                  <a:moveTo>
                    <a:pt x="70" y="22"/>
                  </a:moveTo>
                  <a:lnTo>
                    <a:pt x="66" y="22"/>
                  </a:lnTo>
                  <a:lnTo>
                    <a:pt x="66" y="18"/>
                  </a:lnTo>
                  <a:lnTo>
                    <a:pt x="70" y="18"/>
                  </a:lnTo>
                  <a:lnTo>
                    <a:pt x="70" y="22"/>
                  </a:lnTo>
                  <a:lnTo>
                    <a:pt x="70" y="22"/>
                  </a:lnTo>
                  <a:lnTo>
                    <a:pt x="70" y="22"/>
                  </a:lnTo>
                  <a:close/>
                  <a:moveTo>
                    <a:pt x="82" y="26"/>
                  </a:moveTo>
                  <a:lnTo>
                    <a:pt x="86" y="26"/>
                  </a:lnTo>
                  <a:lnTo>
                    <a:pt x="82" y="26"/>
                  </a:lnTo>
                  <a:lnTo>
                    <a:pt x="82" y="26"/>
                  </a:lnTo>
                  <a:lnTo>
                    <a:pt x="82" y="26"/>
                  </a:lnTo>
                  <a:close/>
                  <a:moveTo>
                    <a:pt x="82" y="34"/>
                  </a:moveTo>
                  <a:lnTo>
                    <a:pt x="78" y="38"/>
                  </a:lnTo>
                  <a:lnTo>
                    <a:pt x="78" y="42"/>
                  </a:lnTo>
                  <a:lnTo>
                    <a:pt x="78" y="38"/>
                  </a:lnTo>
                  <a:lnTo>
                    <a:pt x="74" y="38"/>
                  </a:lnTo>
                  <a:lnTo>
                    <a:pt x="74" y="34"/>
                  </a:lnTo>
                  <a:lnTo>
                    <a:pt x="78" y="34"/>
                  </a:lnTo>
                  <a:lnTo>
                    <a:pt x="78" y="38"/>
                  </a:lnTo>
                  <a:lnTo>
                    <a:pt x="78" y="34"/>
                  </a:lnTo>
                  <a:lnTo>
                    <a:pt x="82" y="34"/>
                  </a:lnTo>
                  <a:lnTo>
                    <a:pt x="82" y="34"/>
                  </a:lnTo>
                  <a:lnTo>
                    <a:pt x="82" y="34"/>
                  </a:lnTo>
                  <a:close/>
                  <a:moveTo>
                    <a:pt x="0" y="38"/>
                  </a:moveTo>
                  <a:lnTo>
                    <a:pt x="2" y="42"/>
                  </a:lnTo>
                  <a:lnTo>
                    <a:pt x="0" y="42"/>
                  </a:lnTo>
                  <a:lnTo>
                    <a:pt x="2" y="42"/>
                  </a:lnTo>
                  <a:lnTo>
                    <a:pt x="2" y="46"/>
                  </a:lnTo>
                  <a:lnTo>
                    <a:pt x="2" y="48"/>
                  </a:lnTo>
                  <a:lnTo>
                    <a:pt x="0" y="46"/>
                  </a:lnTo>
                  <a:lnTo>
                    <a:pt x="0" y="42"/>
                  </a:lnTo>
                  <a:lnTo>
                    <a:pt x="0" y="38"/>
                  </a:lnTo>
                  <a:lnTo>
                    <a:pt x="0" y="38"/>
                  </a:lnTo>
                  <a:lnTo>
                    <a:pt x="0" y="38"/>
                  </a:lnTo>
                  <a:close/>
                  <a:moveTo>
                    <a:pt x="92" y="48"/>
                  </a:moveTo>
                  <a:lnTo>
                    <a:pt x="96" y="52"/>
                  </a:lnTo>
                  <a:lnTo>
                    <a:pt x="96" y="56"/>
                  </a:lnTo>
                  <a:lnTo>
                    <a:pt x="92" y="56"/>
                  </a:lnTo>
                  <a:lnTo>
                    <a:pt x="90" y="56"/>
                  </a:lnTo>
                  <a:lnTo>
                    <a:pt x="90" y="52"/>
                  </a:lnTo>
                  <a:lnTo>
                    <a:pt x="92" y="52"/>
                  </a:lnTo>
                  <a:lnTo>
                    <a:pt x="90" y="52"/>
                  </a:lnTo>
                  <a:lnTo>
                    <a:pt x="86" y="52"/>
                  </a:lnTo>
                  <a:lnTo>
                    <a:pt x="86" y="48"/>
                  </a:lnTo>
                  <a:lnTo>
                    <a:pt x="90" y="48"/>
                  </a:lnTo>
                  <a:lnTo>
                    <a:pt x="92" y="48"/>
                  </a:lnTo>
                  <a:lnTo>
                    <a:pt x="92" y="48"/>
                  </a:lnTo>
                  <a:lnTo>
                    <a:pt x="92" y="48"/>
                  </a:lnTo>
                  <a:close/>
                  <a:moveTo>
                    <a:pt x="60" y="68"/>
                  </a:moveTo>
                  <a:lnTo>
                    <a:pt x="56" y="68"/>
                  </a:lnTo>
                  <a:lnTo>
                    <a:pt x="56" y="64"/>
                  </a:lnTo>
                  <a:lnTo>
                    <a:pt x="52" y="64"/>
                  </a:lnTo>
                  <a:lnTo>
                    <a:pt x="52" y="60"/>
                  </a:lnTo>
                  <a:lnTo>
                    <a:pt x="48" y="56"/>
                  </a:lnTo>
                  <a:lnTo>
                    <a:pt x="44" y="56"/>
                  </a:lnTo>
                  <a:lnTo>
                    <a:pt x="48" y="56"/>
                  </a:lnTo>
                  <a:lnTo>
                    <a:pt x="48" y="52"/>
                  </a:lnTo>
                  <a:lnTo>
                    <a:pt x="52" y="56"/>
                  </a:lnTo>
                  <a:lnTo>
                    <a:pt x="52" y="60"/>
                  </a:lnTo>
                  <a:lnTo>
                    <a:pt x="56" y="60"/>
                  </a:lnTo>
                  <a:lnTo>
                    <a:pt x="60" y="60"/>
                  </a:lnTo>
                  <a:lnTo>
                    <a:pt x="62" y="60"/>
                  </a:lnTo>
                  <a:lnTo>
                    <a:pt x="62" y="64"/>
                  </a:lnTo>
                  <a:lnTo>
                    <a:pt x="62" y="68"/>
                  </a:lnTo>
                  <a:lnTo>
                    <a:pt x="62" y="72"/>
                  </a:lnTo>
                  <a:lnTo>
                    <a:pt x="66" y="72"/>
                  </a:lnTo>
                  <a:lnTo>
                    <a:pt x="66" y="74"/>
                  </a:lnTo>
                  <a:lnTo>
                    <a:pt x="62" y="74"/>
                  </a:lnTo>
                  <a:lnTo>
                    <a:pt x="62" y="72"/>
                  </a:lnTo>
                  <a:lnTo>
                    <a:pt x="62" y="68"/>
                  </a:lnTo>
                  <a:lnTo>
                    <a:pt x="60" y="68"/>
                  </a:lnTo>
                  <a:lnTo>
                    <a:pt x="60" y="68"/>
                  </a:lnTo>
                  <a:lnTo>
                    <a:pt x="60" y="68"/>
                  </a:lnTo>
                  <a:close/>
                  <a:moveTo>
                    <a:pt x="66" y="60"/>
                  </a:moveTo>
                  <a:lnTo>
                    <a:pt x="66" y="56"/>
                  </a:lnTo>
                  <a:lnTo>
                    <a:pt x="70" y="60"/>
                  </a:lnTo>
                  <a:lnTo>
                    <a:pt x="66" y="60"/>
                  </a:lnTo>
                  <a:lnTo>
                    <a:pt x="66" y="60"/>
                  </a:lnTo>
                  <a:lnTo>
                    <a:pt x="66" y="60"/>
                  </a:lnTo>
                  <a:close/>
                  <a:moveTo>
                    <a:pt x="14" y="56"/>
                  </a:moveTo>
                  <a:lnTo>
                    <a:pt x="14" y="60"/>
                  </a:lnTo>
                  <a:lnTo>
                    <a:pt x="14" y="64"/>
                  </a:lnTo>
                  <a:lnTo>
                    <a:pt x="10" y="64"/>
                  </a:lnTo>
                  <a:lnTo>
                    <a:pt x="10" y="60"/>
                  </a:lnTo>
                  <a:lnTo>
                    <a:pt x="10" y="56"/>
                  </a:lnTo>
                  <a:lnTo>
                    <a:pt x="14" y="56"/>
                  </a:lnTo>
                  <a:lnTo>
                    <a:pt x="14" y="56"/>
                  </a:lnTo>
                  <a:lnTo>
                    <a:pt x="14" y="56"/>
                  </a:lnTo>
                  <a:close/>
                  <a:moveTo>
                    <a:pt x="90" y="72"/>
                  </a:moveTo>
                  <a:lnTo>
                    <a:pt x="86" y="72"/>
                  </a:lnTo>
                  <a:lnTo>
                    <a:pt x="86" y="68"/>
                  </a:lnTo>
                  <a:lnTo>
                    <a:pt x="90" y="68"/>
                  </a:lnTo>
                  <a:lnTo>
                    <a:pt x="86" y="64"/>
                  </a:lnTo>
                  <a:lnTo>
                    <a:pt x="90" y="64"/>
                  </a:lnTo>
                  <a:lnTo>
                    <a:pt x="90" y="68"/>
                  </a:lnTo>
                  <a:lnTo>
                    <a:pt x="90" y="72"/>
                  </a:lnTo>
                  <a:lnTo>
                    <a:pt x="90" y="72"/>
                  </a:lnTo>
                  <a:lnTo>
                    <a:pt x="90" y="72"/>
                  </a:lnTo>
                  <a:close/>
                  <a:moveTo>
                    <a:pt x="14" y="68"/>
                  </a:moveTo>
                  <a:lnTo>
                    <a:pt x="10" y="68"/>
                  </a:lnTo>
                  <a:lnTo>
                    <a:pt x="10" y="64"/>
                  </a:lnTo>
                  <a:lnTo>
                    <a:pt x="14" y="64"/>
                  </a:lnTo>
                  <a:lnTo>
                    <a:pt x="14" y="68"/>
                  </a:lnTo>
                  <a:lnTo>
                    <a:pt x="14" y="68"/>
                  </a:lnTo>
                  <a:lnTo>
                    <a:pt x="14" y="68"/>
                  </a:lnTo>
                  <a:close/>
                  <a:moveTo>
                    <a:pt x="10" y="64"/>
                  </a:moveTo>
                  <a:lnTo>
                    <a:pt x="10" y="68"/>
                  </a:lnTo>
                  <a:lnTo>
                    <a:pt x="14" y="72"/>
                  </a:lnTo>
                  <a:lnTo>
                    <a:pt x="10" y="72"/>
                  </a:lnTo>
                  <a:lnTo>
                    <a:pt x="6" y="72"/>
                  </a:lnTo>
                  <a:lnTo>
                    <a:pt x="6" y="68"/>
                  </a:lnTo>
                  <a:lnTo>
                    <a:pt x="10" y="68"/>
                  </a:lnTo>
                  <a:lnTo>
                    <a:pt x="10" y="64"/>
                  </a:lnTo>
                  <a:lnTo>
                    <a:pt x="10" y="64"/>
                  </a:lnTo>
                  <a:lnTo>
                    <a:pt x="10" y="64"/>
                  </a:lnTo>
                  <a:close/>
                  <a:moveTo>
                    <a:pt x="74" y="78"/>
                  </a:moveTo>
                  <a:lnTo>
                    <a:pt x="70" y="78"/>
                  </a:lnTo>
                  <a:lnTo>
                    <a:pt x="70" y="74"/>
                  </a:lnTo>
                  <a:lnTo>
                    <a:pt x="74" y="74"/>
                  </a:lnTo>
                  <a:lnTo>
                    <a:pt x="74" y="78"/>
                  </a:lnTo>
                  <a:lnTo>
                    <a:pt x="74" y="78"/>
                  </a:lnTo>
                  <a:lnTo>
                    <a:pt x="74" y="78"/>
                  </a:lnTo>
                  <a:close/>
                  <a:moveTo>
                    <a:pt x="14" y="82"/>
                  </a:moveTo>
                  <a:lnTo>
                    <a:pt x="14" y="78"/>
                  </a:lnTo>
                  <a:lnTo>
                    <a:pt x="10" y="78"/>
                  </a:lnTo>
                  <a:lnTo>
                    <a:pt x="10" y="74"/>
                  </a:lnTo>
                  <a:lnTo>
                    <a:pt x="14" y="74"/>
                  </a:lnTo>
                  <a:lnTo>
                    <a:pt x="14" y="78"/>
                  </a:lnTo>
                  <a:lnTo>
                    <a:pt x="18" y="78"/>
                  </a:lnTo>
                  <a:lnTo>
                    <a:pt x="14" y="78"/>
                  </a:lnTo>
                  <a:lnTo>
                    <a:pt x="14" y="82"/>
                  </a:lnTo>
                  <a:lnTo>
                    <a:pt x="14" y="82"/>
                  </a:lnTo>
                  <a:lnTo>
                    <a:pt x="14" y="82"/>
                  </a:lnTo>
                  <a:close/>
                  <a:moveTo>
                    <a:pt x="100" y="82"/>
                  </a:moveTo>
                  <a:lnTo>
                    <a:pt x="100" y="78"/>
                  </a:lnTo>
                  <a:lnTo>
                    <a:pt x="96" y="78"/>
                  </a:lnTo>
                  <a:lnTo>
                    <a:pt x="100" y="78"/>
                  </a:lnTo>
                  <a:lnTo>
                    <a:pt x="104" y="78"/>
                  </a:lnTo>
                  <a:lnTo>
                    <a:pt x="100" y="78"/>
                  </a:lnTo>
                  <a:lnTo>
                    <a:pt x="100" y="82"/>
                  </a:lnTo>
                  <a:lnTo>
                    <a:pt x="100" y="82"/>
                  </a:lnTo>
                  <a:lnTo>
                    <a:pt x="100" y="82"/>
                  </a:lnTo>
                  <a:close/>
                  <a:moveTo>
                    <a:pt x="90" y="82"/>
                  </a:moveTo>
                  <a:lnTo>
                    <a:pt x="92" y="78"/>
                  </a:lnTo>
                  <a:lnTo>
                    <a:pt x="92" y="82"/>
                  </a:lnTo>
                  <a:lnTo>
                    <a:pt x="90" y="82"/>
                  </a:lnTo>
                  <a:lnTo>
                    <a:pt x="90" y="82"/>
                  </a:lnTo>
                  <a:lnTo>
                    <a:pt x="90" y="82"/>
                  </a:lnTo>
                  <a:close/>
                  <a:moveTo>
                    <a:pt x="62" y="82"/>
                  </a:moveTo>
                  <a:lnTo>
                    <a:pt x="62" y="78"/>
                  </a:lnTo>
                  <a:lnTo>
                    <a:pt x="66" y="78"/>
                  </a:lnTo>
                  <a:lnTo>
                    <a:pt x="66" y="82"/>
                  </a:lnTo>
                  <a:lnTo>
                    <a:pt x="62" y="82"/>
                  </a:lnTo>
                  <a:lnTo>
                    <a:pt x="62" y="82"/>
                  </a:lnTo>
                  <a:lnTo>
                    <a:pt x="62" y="82"/>
                  </a:lnTo>
                  <a:close/>
                  <a:moveTo>
                    <a:pt x="74" y="78"/>
                  </a:moveTo>
                  <a:lnTo>
                    <a:pt x="74" y="82"/>
                  </a:lnTo>
                  <a:lnTo>
                    <a:pt x="78" y="82"/>
                  </a:lnTo>
                  <a:lnTo>
                    <a:pt x="74" y="82"/>
                  </a:lnTo>
                  <a:lnTo>
                    <a:pt x="74" y="78"/>
                  </a:lnTo>
                  <a:lnTo>
                    <a:pt x="74" y="78"/>
                  </a:lnTo>
                  <a:lnTo>
                    <a:pt x="74" y="78"/>
                  </a:lnTo>
                  <a:close/>
                  <a:moveTo>
                    <a:pt x="66" y="82"/>
                  </a:moveTo>
                  <a:lnTo>
                    <a:pt x="66" y="86"/>
                  </a:lnTo>
                  <a:lnTo>
                    <a:pt x="62" y="86"/>
                  </a:lnTo>
                  <a:lnTo>
                    <a:pt x="66" y="86"/>
                  </a:lnTo>
                  <a:lnTo>
                    <a:pt x="66" y="82"/>
                  </a:lnTo>
                  <a:lnTo>
                    <a:pt x="66" y="82"/>
                  </a:lnTo>
                  <a:lnTo>
                    <a:pt x="66" y="82"/>
                  </a:lnTo>
                  <a:close/>
                  <a:moveTo>
                    <a:pt x="82" y="94"/>
                  </a:moveTo>
                  <a:lnTo>
                    <a:pt x="78" y="90"/>
                  </a:lnTo>
                  <a:lnTo>
                    <a:pt x="82" y="90"/>
                  </a:lnTo>
                  <a:lnTo>
                    <a:pt x="82" y="94"/>
                  </a:lnTo>
                  <a:lnTo>
                    <a:pt x="82" y="94"/>
                  </a:lnTo>
                  <a:lnTo>
                    <a:pt x="82" y="94"/>
                  </a:lnTo>
                  <a:close/>
                  <a:moveTo>
                    <a:pt x="78" y="94"/>
                  </a:moveTo>
                  <a:lnTo>
                    <a:pt x="74" y="94"/>
                  </a:lnTo>
                  <a:lnTo>
                    <a:pt x="74" y="90"/>
                  </a:lnTo>
                  <a:lnTo>
                    <a:pt x="78" y="90"/>
                  </a:lnTo>
                  <a:lnTo>
                    <a:pt x="78" y="94"/>
                  </a:lnTo>
                  <a:lnTo>
                    <a:pt x="78" y="94"/>
                  </a:lnTo>
                  <a:lnTo>
                    <a:pt x="78" y="94"/>
                  </a:lnTo>
                  <a:close/>
                  <a:moveTo>
                    <a:pt x="100" y="94"/>
                  </a:moveTo>
                  <a:lnTo>
                    <a:pt x="100" y="90"/>
                  </a:lnTo>
                  <a:lnTo>
                    <a:pt x="100" y="94"/>
                  </a:lnTo>
                  <a:lnTo>
                    <a:pt x="104" y="94"/>
                  </a:lnTo>
                  <a:lnTo>
                    <a:pt x="100" y="94"/>
                  </a:lnTo>
                  <a:lnTo>
                    <a:pt x="100" y="94"/>
                  </a:lnTo>
                  <a:lnTo>
                    <a:pt x="100" y="94"/>
                  </a:lnTo>
                  <a:close/>
                  <a:moveTo>
                    <a:pt x="100" y="102"/>
                  </a:moveTo>
                  <a:lnTo>
                    <a:pt x="100" y="98"/>
                  </a:lnTo>
                  <a:lnTo>
                    <a:pt x="104" y="98"/>
                  </a:lnTo>
                  <a:lnTo>
                    <a:pt x="104" y="94"/>
                  </a:lnTo>
                  <a:lnTo>
                    <a:pt x="108" y="94"/>
                  </a:lnTo>
                  <a:lnTo>
                    <a:pt x="108" y="98"/>
                  </a:lnTo>
                  <a:lnTo>
                    <a:pt x="104" y="98"/>
                  </a:lnTo>
                  <a:lnTo>
                    <a:pt x="100" y="98"/>
                  </a:lnTo>
                  <a:lnTo>
                    <a:pt x="100" y="102"/>
                  </a:lnTo>
                  <a:lnTo>
                    <a:pt x="100" y="102"/>
                  </a:lnTo>
                  <a:lnTo>
                    <a:pt x="100" y="102"/>
                  </a:lnTo>
                  <a:close/>
                  <a:moveTo>
                    <a:pt x="78" y="102"/>
                  </a:moveTo>
                  <a:lnTo>
                    <a:pt x="78" y="98"/>
                  </a:lnTo>
                  <a:lnTo>
                    <a:pt x="78" y="102"/>
                  </a:lnTo>
                  <a:lnTo>
                    <a:pt x="78" y="102"/>
                  </a:lnTo>
                  <a:lnTo>
                    <a:pt x="78" y="102"/>
                  </a:lnTo>
                  <a:close/>
                  <a:moveTo>
                    <a:pt x="62" y="102"/>
                  </a:moveTo>
                  <a:lnTo>
                    <a:pt x="62" y="98"/>
                  </a:lnTo>
                  <a:lnTo>
                    <a:pt x="66" y="98"/>
                  </a:lnTo>
                  <a:lnTo>
                    <a:pt x="66" y="102"/>
                  </a:lnTo>
                  <a:lnTo>
                    <a:pt x="62" y="102"/>
                  </a:lnTo>
                  <a:lnTo>
                    <a:pt x="62" y="102"/>
                  </a:lnTo>
                  <a:lnTo>
                    <a:pt x="62" y="102"/>
                  </a:lnTo>
                  <a:close/>
                  <a:moveTo>
                    <a:pt x="118" y="104"/>
                  </a:moveTo>
                  <a:lnTo>
                    <a:pt x="118" y="108"/>
                  </a:lnTo>
                  <a:lnTo>
                    <a:pt x="116" y="112"/>
                  </a:lnTo>
                  <a:lnTo>
                    <a:pt x="112" y="112"/>
                  </a:lnTo>
                  <a:lnTo>
                    <a:pt x="112" y="108"/>
                  </a:lnTo>
                  <a:lnTo>
                    <a:pt x="116" y="108"/>
                  </a:lnTo>
                  <a:lnTo>
                    <a:pt x="116" y="104"/>
                  </a:lnTo>
                  <a:lnTo>
                    <a:pt x="118" y="104"/>
                  </a:lnTo>
                  <a:lnTo>
                    <a:pt x="118" y="104"/>
                  </a:lnTo>
                  <a:lnTo>
                    <a:pt x="118" y="104"/>
                  </a:lnTo>
                  <a:close/>
                  <a:moveTo>
                    <a:pt x="44" y="104"/>
                  </a:moveTo>
                  <a:lnTo>
                    <a:pt x="48" y="108"/>
                  </a:lnTo>
                  <a:lnTo>
                    <a:pt x="44" y="108"/>
                  </a:lnTo>
                  <a:lnTo>
                    <a:pt x="44" y="104"/>
                  </a:lnTo>
                  <a:lnTo>
                    <a:pt x="44" y="104"/>
                  </a:lnTo>
                  <a:lnTo>
                    <a:pt x="44" y="104"/>
                  </a:lnTo>
                  <a:close/>
                  <a:moveTo>
                    <a:pt x="104" y="124"/>
                  </a:moveTo>
                  <a:lnTo>
                    <a:pt x="104" y="120"/>
                  </a:lnTo>
                  <a:lnTo>
                    <a:pt x="104" y="116"/>
                  </a:lnTo>
                  <a:lnTo>
                    <a:pt x="104" y="120"/>
                  </a:lnTo>
                  <a:lnTo>
                    <a:pt x="104" y="124"/>
                  </a:lnTo>
                  <a:lnTo>
                    <a:pt x="104" y="124"/>
                  </a:lnTo>
                  <a:lnTo>
                    <a:pt x="104" y="124"/>
                  </a:lnTo>
                  <a:close/>
                  <a:moveTo>
                    <a:pt x="56" y="128"/>
                  </a:moveTo>
                  <a:lnTo>
                    <a:pt x="52" y="128"/>
                  </a:lnTo>
                  <a:lnTo>
                    <a:pt x="52" y="120"/>
                  </a:lnTo>
                  <a:lnTo>
                    <a:pt x="56" y="120"/>
                  </a:lnTo>
                  <a:lnTo>
                    <a:pt x="60" y="120"/>
                  </a:lnTo>
                  <a:lnTo>
                    <a:pt x="62" y="120"/>
                  </a:lnTo>
                  <a:lnTo>
                    <a:pt x="60" y="124"/>
                  </a:lnTo>
                  <a:lnTo>
                    <a:pt x="62" y="124"/>
                  </a:lnTo>
                  <a:lnTo>
                    <a:pt x="66" y="124"/>
                  </a:lnTo>
                  <a:lnTo>
                    <a:pt x="70" y="124"/>
                  </a:lnTo>
                  <a:lnTo>
                    <a:pt x="74" y="124"/>
                  </a:lnTo>
                  <a:lnTo>
                    <a:pt x="78" y="124"/>
                  </a:lnTo>
                  <a:lnTo>
                    <a:pt x="82" y="128"/>
                  </a:lnTo>
                  <a:lnTo>
                    <a:pt x="82" y="124"/>
                  </a:lnTo>
                  <a:lnTo>
                    <a:pt x="86" y="124"/>
                  </a:lnTo>
                  <a:lnTo>
                    <a:pt x="86" y="128"/>
                  </a:lnTo>
                  <a:lnTo>
                    <a:pt x="90" y="128"/>
                  </a:lnTo>
                  <a:lnTo>
                    <a:pt x="92" y="128"/>
                  </a:lnTo>
                  <a:lnTo>
                    <a:pt x="92" y="130"/>
                  </a:lnTo>
                  <a:lnTo>
                    <a:pt x="90" y="130"/>
                  </a:lnTo>
                  <a:lnTo>
                    <a:pt x="82" y="130"/>
                  </a:lnTo>
                  <a:lnTo>
                    <a:pt x="78" y="130"/>
                  </a:lnTo>
                  <a:lnTo>
                    <a:pt x="74" y="130"/>
                  </a:lnTo>
                  <a:lnTo>
                    <a:pt x="70" y="130"/>
                  </a:lnTo>
                  <a:lnTo>
                    <a:pt x="66" y="130"/>
                  </a:lnTo>
                  <a:lnTo>
                    <a:pt x="66" y="128"/>
                  </a:lnTo>
                  <a:lnTo>
                    <a:pt x="62" y="128"/>
                  </a:lnTo>
                  <a:lnTo>
                    <a:pt x="60" y="128"/>
                  </a:lnTo>
                  <a:lnTo>
                    <a:pt x="56" y="128"/>
                  </a:lnTo>
                  <a:lnTo>
                    <a:pt x="56" y="128"/>
                  </a:lnTo>
                  <a:lnTo>
                    <a:pt x="56" y="12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96" name="Freeform 103">
              <a:extLst>
                <a:ext uri="{FF2B5EF4-FFF2-40B4-BE49-F238E27FC236}">
                  <a16:creationId xmlns:a16="http://schemas.microsoft.com/office/drawing/2014/main" id="{AE2BDF14-6B18-0738-CF67-2AA923AE6559}"/>
                </a:ext>
              </a:extLst>
            </p:cNvPr>
            <p:cNvSpPr>
              <a:spLocks/>
            </p:cNvSpPr>
            <p:nvPr/>
          </p:nvSpPr>
          <p:spPr bwMode="auto">
            <a:xfrm>
              <a:off x="4337050" y="3124268"/>
              <a:ext cx="3175" cy="6350"/>
            </a:xfrm>
            <a:custGeom>
              <a:avLst/>
              <a:gdLst>
                <a:gd name="T0" fmla="*/ 0 w 2"/>
                <a:gd name="T1" fmla="*/ 4 h 4"/>
                <a:gd name="T2" fmla="*/ 0 w 2"/>
                <a:gd name="T3" fmla="*/ 4 h 4"/>
                <a:gd name="T4" fmla="*/ 0 w 2"/>
                <a:gd name="T5" fmla="*/ 4 h 4"/>
                <a:gd name="T6" fmla="*/ 0 w 2"/>
                <a:gd name="T7" fmla="*/ 4 h 4"/>
                <a:gd name="T8" fmla="*/ 0 w 2"/>
                <a:gd name="T9" fmla="*/ 4 h 4"/>
                <a:gd name="T10" fmla="*/ 0 w 2"/>
                <a:gd name="T11" fmla="*/ 4 h 4"/>
                <a:gd name="T12" fmla="*/ 0 w 2"/>
                <a:gd name="T13" fmla="*/ 0 h 4"/>
                <a:gd name="T14" fmla="*/ 2 w 2"/>
                <a:gd name="T15" fmla="*/ 0 h 4"/>
                <a:gd name="T16" fmla="*/ 0 w 2"/>
                <a:gd name="T17" fmla="*/ 4 h 4"/>
                <a:gd name="T18" fmla="*/ 0 w 2"/>
                <a:gd name="T19" fmla="*/ 4 h 4"/>
                <a:gd name="T20" fmla="*/ 0 w 2"/>
                <a:gd name="T21" fmla="*/ 4 h 4"/>
                <a:gd name="T22" fmla="*/ 0 w 2"/>
                <a:gd name="T23" fmla="*/ 4 h 4"/>
                <a:gd name="T24" fmla="*/ 0 w 2"/>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4"/>
                  </a:moveTo>
                  <a:lnTo>
                    <a:pt x="0" y="4"/>
                  </a:lnTo>
                  <a:lnTo>
                    <a:pt x="0" y="4"/>
                  </a:lnTo>
                  <a:lnTo>
                    <a:pt x="0" y="4"/>
                  </a:lnTo>
                  <a:lnTo>
                    <a:pt x="0" y="4"/>
                  </a:lnTo>
                  <a:lnTo>
                    <a:pt x="0" y="4"/>
                  </a:lnTo>
                  <a:lnTo>
                    <a:pt x="0" y="0"/>
                  </a:lnTo>
                  <a:lnTo>
                    <a:pt x="2" y="0"/>
                  </a:lnTo>
                  <a:lnTo>
                    <a:pt x="0" y="4"/>
                  </a:lnTo>
                  <a:lnTo>
                    <a:pt x="0" y="4"/>
                  </a:lnTo>
                  <a:lnTo>
                    <a:pt x="0" y="4"/>
                  </a:lnTo>
                  <a:lnTo>
                    <a:pt x="0" y="4"/>
                  </a:lnTo>
                  <a:lnTo>
                    <a:pt x="0"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97" name="Freeform 104">
              <a:extLst>
                <a:ext uri="{FF2B5EF4-FFF2-40B4-BE49-F238E27FC236}">
                  <a16:creationId xmlns:a16="http://schemas.microsoft.com/office/drawing/2014/main" id="{65FFE634-90E8-6660-255C-CFAA12DFC34C}"/>
                </a:ext>
              </a:extLst>
            </p:cNvPr>
            <p:cNvSpPr>
              <a:spLocks/>
            </p:cNvSpPr>
            <p:nvPr/>
          </p:nvSpPr>
          <p:spPr bwMode="auto">
            <a:xfrm>
              <a:off x="4756150" y="3159193"/>
              <a:ext cx="152400" cy="88900"/>
            </a:xfrm>
            <a:custGeom>
              <a:avLst/>
              <a:gdLst>
                <a:gd name="T0" fmla="*/ 74 w 96"/>
                <a:gd name="T1" fmla="*/ 42 h 56"/>
                <a:gd name="T2" fmla="*/ 70 w 96"/>
                <a:gd name="T3" fmla="*/ 46 h 56"/>
                <a:gd name="T4" fmla="*/ 66 w 96"/>
                <a:gd name="T5" fmla="*/ 46 h 56"/>
                <a:gd name="T6" fmla="*/ 66 w 96"/>
                <a:gd name="T7" fmla="*/ 46 h 56"/>
                <a:gd name="T8" fmla="*/ 62 w 96"/>
                <a:gd name="T9" fmla="*/ 50 h 56"/>
                <a:gd name="T10" fmla="*/ 58 w 96"/>
                <a:gd name="T11" fmla="*/ 50 h 56"/>
                <a:gd name="T12" fmla="*/ 56 w 96"/>
                <a:gd name="T13" fmla="*/ 50 h 56"/>
                <a:gd name="T14" fmla="*/ 52 w 96"/>
                <a:gd name="T15" fmla="*/ 50 h 56"/>
                <a:gd name="T16" fmla="*/ 44 w 96"/>
                <a:gd name="T17" fmla="*/ 52 h 56"/>
                <a:gd name="T18" fmla="*/ 40 w 96"/>
                <a:gd name="T19" fmla="*/ 52 h 56"/>
                <a:gd name="T20" fmla="*/ 36 w 96"/>
                <a:gd name="T21" fmla="*/ 52 h 56"/>
                <a:gd name="T22" fmla="*/ 32 w 96"/>
                <a:gd name="T23" fmla="*/ 56 h 56"/>
                <a:gd name="T24" fmla="*/ 30 w 96"/>
                <a:gd name="T25" fmla="*/ 56 h 56"/>
                <a:gd name="T26" fmla="*/ 22 w 96"/>
                <a:gd name="T27" fmla="*/ 52 h 56"/>
                <a:gd name="T28" fmla="*/ 18 w 96"/>
                <a:gd name="T29" fmla="*/ 52 h 56"/>
                <a:gd name="T30" fmla="*/ 14 w 96"/>
                <a:gd name="T31" fmla="*/ 50 h 56"/>
                <a:gd name="T32" fmla="*/ 10 w 96"/>
                <a:gd name="T33" fmla="*/ 46 h 56"/>
                <a:gd name="T34" fmla="*/ 10 w 96"/>
                <a:gd name="T35" fmla="*/ 46 h 56"/>
                <a:gd name="T36" fmla="*/ 6 w 96"/>
                <a:gd name="T37" fmla="*/ 42 h 56"/>
                <a:gd name="T38" fmla="*/ 2 w 96"/>
                <a:gd name="T39" fmla="*/ 38 h 56"/>
                <a:gd name="T40" fmla="*/ 2 w 96"/>
                <a:gd name="T41" fmla="*/ 34 h 56"/>
                <a:gd name="T42" fmla="*/ 0 w 96"/>
                <a:gd name="T43" fmla="*/ 34 h 56"/>
                <a:gd name="T44" fmla="*/ 2 w 96"/>
                <a:gd name="T45" fmla="*/ 30 h 56"/>
                <a:gd name="T46" fmla="*/ 2 w 96"/>
                <a:gd name="T47" fmla="*/ 26 h 56"/>
                <a:gd name="T48" fmla="*/ 2 w 96"/>
                <a:gd name="T49" fmla="*/ 24 h 56"/>
                <a:gd name="T50" fmla="*/ 6 w 96"/>
                <a:gd name="T51" fmla="*/ 20 h 56"/>
                <a:gd name="T52" fmla="*/ 6 w 96"/>
                <a:gd name="T53" fmla="*/ 20 h 56"/>
                <a:gd name="T54" fmla="*/ 6 w 96"/>
                <a:gd name="T55" fmla="*/ 16 h 56"/>
                <a:gd name="T56" fmla="*/ 10 w 96"/>
                <a:gd name="T57" fmla="*/ 16 h 56"/>
                <a:gd name="T58" fmla="*/ 14 w 96"/>
                <a:gd name="T59" fmla="*/ 16 h 56"/>
                <a:gd name="T60" fmla="*/ 14 w 96"/>
                <a:gd name="T61" fmla="*/ 12 h 56"/>
                <a:gd name="T62" fmla="*/ 18 w 96"/>
                <a:gd name="T63" fmla="*/ 12 h 56"/>
                <a:gd name="T64" fmla="*/ 18 w 96"/>
                <a:gd name="T65" fmla="*/ 12 h 56"/>
                <a:gd name="T66" fmla="*/ 26 w 96"/>
                <a:gd name="T67" fmla="*/ 16 h 56"/>
                <a:gd name="T68" fmla="*/ 32 w 96"/>
                <a:gd name="T69" fmla="*/ 16 h 56"/>
                <a:gd name="T70" fmla="*/ 36 w 96"/>
                <a:gd name="T71" fmla="*/ 16 h 56"/>
                <a:gd name="T72" fmla="*/ 36 w 96"/>
                <a:gd name="T73" fmla="*/ 16 h 56"/>
                <a:gd name="T74" fmla="*/ 36 w 96"/>
                <a:gd name="T75" fmla="*/ 12 h 56"/>
                <a:gd name="T76" fmla="*/ 40 w 96"/>
                <a:gd name="T77" fmla="*/ 8 h 56"/>
                <a:gd name="T78" fmla="*/ 44 w 96"/>
                <a:gd name="T79" fmla="*/ 8 h 56"/>
                <a:gd name="T80" fmla="*/ 48 w 96"/>
                <a:gd name="T81" fmla="*/ 8 h 56"/>
                <a:gd name="T82" fmla="*/ 56 w 96"/>
                <a:gd name="T83" fmla="*/ 8 h 56"/>
                <a:gd name="T84" fmla="*/ 56 w 96"/>
                <a:gd name="T85" fmla="*/ 8 h 56"/>
                <a:gd name="T86" fmla="*/ 58 w 96"/>
                <a:gd name="T87" fmla="*/ 4 h 56"/>
                <a:gd name="T88" fmla="*/ 62 w 96"/>
                <a:gd name="T89" fmla="*/ 0 h 56"/>
                <a:gd name="T90" fmla="*/ 66 w 96"/>
                <a:gd name="T91" fmla="*/ 0 h 56"/>
                <a:gd name="T92" fmla="*/ 70 w 96"/>
                <a:gd name="T93" fmla="*/ 0 h 56"/>
                <a:gd name="T94" fmla="*/ 78 w 96"/>
                <a:gd name="T95" fmla="*/ 0 h 56"/>
                <a:gd name="T96" fmla="*/ 82 w 96"/>
                <a:gd name="T97" fmla="*/ 4 h 56"/>
                <a:gd name="T98" fmla="*/ 84 w 96"/>
                <a:gd name="T99" fmla="*/ 4 h 56"/>
                <a:gd name="T100" fmla="*/ 84 w 96"/>
                <a:gd name="T101" fmla="*/ 0 h 56"/>
                <a:gd name="T102" fmla="*/ 88 w 96"/>
                <a:gd name="T103" fmla="*/ 4 h 56"/>
                <a:gd name="T104" fmla="*/ 92 w 96"/>
                <a:gd name="T105" fmla="*/ 8 h 56"/>
                <a:gd name="T106" fmla="*/ 96 w 96"/>
                <a:gd name="T107" fmla="*/ 8 h 56"/>
                <a:gd name="T108" fmla="*/ 92 w 96"/>
                <a:gd name="T109" fmla="*/ 16 h 56"/>
                <a:gd name="T110" fmla="*/ 88 w 96"/>
                <a:gd name="T111" fmla="*/ 16 h 56"/>
                <a:gd name="T112" fmla="*/ 84 w 96"/>
                <a:gd name="T113" fmla="*/ 20 h 56"/>
                <a:gd name="T114" fmla="*/ 84 w 96"/>
                <a:gd name="T115" fmla="*/ 20 h 56"/>
                <a:gd name="T116" fmla="*/ 84 w 96"/>
                <a:gd name="T117" fmla="*/ 24 h 56"/>
                <a:gd name="T118" fmla="*/ 82 w 96"/>
                <a:gd name="T119" fmla="*/ 26 h 56"/>
                <a:gd name="T120" fmla="*/ 78 w 96"/>
                <a:gd name="T121" fmla="*/ 30 h 56"/>
                <a:gd name="T122" fmla="*/ 78 w 96"/>
                <a:gd name="T123" fmla="*/ 34 h 56"/>
                <a:gd name="T124" fmla="*/ 78 w 96"/>
                <a:gd name="T125"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56">
                  <a:moveTo>
                    <a:pt x="78" y="38"/>
                  </a:moveTo>
                  <a:lnTo>
                    <a:pt x="74" y="38"/>
                  </a:lnTo>
                  <a:lnTo>
                    <a:pt x="74" y="38"/>
                  </a:lnTo>
                  <a:lnTo>
                    <a:pt x="74" y="38"/>
                  </a:lnTo>
                  <a:lnTo>
                    <a:pt x="74" y="42"/>
                  </a:lnTo>
                  <a:lnTo>
                    <a:pt x="74" y="42"/>
                  </a:lnTo>
                  <a:lnTo>
                    <a:pt x="74" y="42"/>
                  </a:lnTo>
                  <a:lnTo>
                    <a:pt x="70" y="46"/>
                  </a:lnTo>
                  <a:lnTo>
                    <a:pt x="70" y="46"/>
                  </a:lnTo>
                  <a:lnTo>
                    <a:pt x="70" y="46"/>
                  </a:lnTo>
                  <a:lnTo>
                    <a:pt x="70" y="46"/>
                  </a:lnTo>
                  <a:lnTo>
                    <a:pt x="70" y="46"/>
                  </a:lnTo>
                  <a:lnTo>
                    <a:pt x="70" y="46"/>
                  </a:lnTo>
                  <a:lnTo>
                    <a:pt x="70" y="46"/>
                  </a:lnTo>
                  <a:lnTo>
                    <a:pt x="66" y="46"/>
                  </a:lnTo>
                  <a:lnTo>
                    <a:pt x="66" y="46"/>
                  </a:lnTo>
                  <a:lnTo>
                    <a:pt x="66" y="46"/>
                  </a:lnTo>
                  <a:lnTo>
                    <a:pt x="66" y="46"/>
                  </a:lnTo>
                  <a:lnTo>
                    <a:pt x="66" y="46"/>
                  </a:lnTo>
                  <a:lnTo>
                    <a:pt x="66" y="46"/>
                  </a:lnTo>
                  <a:lnTo>
                    <a:pt x="66" y="50"/>
                  </a:lnTo>
                  <a:lnTo>
                    <a:pt x="66" y="50"/>
                  </a:lnTo>
                  <a:lnTo>
                    <a:pt x="66" y="50"/>
                  </a:lnTo>
                  <a:lnTo>
                    <a:pt x="66" y="50"/>
                  </a:lnTo>
                  <a:lnTo>
                    <a:pt x="62" y="50"/>
                  </a:lnTo>
                  <a:lnTo>
                    <a:pt x="62" y="50"/>
                  </a:lnTo>
                  <a:lnTo>
                    <a:pt x="62" y="50"/>
                  </a:lnTo>
                  <a:lnTo>
                    <a:pt x="62" y="50"/>
                  </a:lnTo>
                  <a:lnTo>
                    <a:pt x="62" y="50"/>
                  </a:lnTo>
                  <a:lnTo>
                    <a:pt x="58" y="50"/>
                  </a:lnTo>
                  <a:lnTo>
                    <a:pt x="58" y="50"/>
                  </a:lnTo>
                  <a:lnTo>
                    <a:pt x="58" y="50"/>
                  </a:lnTo>
                  <a:lnTo>
                    <a:pt x="58" y="50"/>
                  </a:lnTo>
                  <a:lnTo>
                    <a:pt x="58" y="50"/>
                  </a:lnTo>
                  <a:lnTo>
                    <a:pt x="56" y="50"/>
                  </a:lnTo>
                  <a:lnTo>
                    <a:pt x="56" y="50"/>
                  </a:lnTo>
                  <a:lnTo>
                    <a:pt x="52" y="50"/>
                  </a:lnTo>
                  <a:lnTo>
                    <a:pt x="52" y="50"/>
                  </a:lnTo>
                  <a:lnTo>
                    <a:pt x="52" y="50"/>
                  </a:lnTo>
                  <a:lnTo>
                    <a:pt x="52" y="50"/>
                  </a:lnTo>
                  <a:lnTo>
                    <a:pt x="48" y="50"/>
                  </a:lnTo>
                  <a:lnTo>
                    <a:pt x="48" y="50"/>
                  </a:lnTo>
                  <a:lnTo>
                    <a:pt x="48" y="50"/>
                  </a:lnTo>
                  <a:lnTo>
                    <a:pt x="48" y="50"/>
                  </a:lnTo>
                  <a:lnTo>
                    <a:pt x="44" y="52"/>
                  </a:lnTo>
                  <a:lnTo>
                    <a:pt x="44" y="52"/>
                  </a:lnTo>
                  <a:lnTo>
                    <a:pt x="44" y="52"/>
                  </a:lnTo>
                  <a:lnTo>
                    <a:pt x="40" y="52"/>
                  </a:lnTo>
                  <a:lnTo>
                    <a:pt x="40" y="52"/>
                  </a:lnTo>
                  <a:lnTo>
                    <a:pt x="40" y="52"/>
                  </a:lnTo>
                  <a:lnTo>
                    <a:pt x="36" y="52"/>
                  </a:lnTo>
                  <a:lnTo>
                    <a:pt x="36" y="52"/>
                  </a:lnTo>
                  <a:lnTo>
                    <a:pt x="36" y="52"/>
                  </a:lnTo>
                  <a:lnTo>
                    <a:pt x="36" y="52"/>
                  </a:lnTo>
                  <a:lnTo>
                    <a:pt x="36" y="52"/>
                  </a:lnTo>
                  <a:lnTo>
                    <a:pt x="36" y="52"/>
                  </a:lnTo>
                  <a:lnTo>
                    <a:pt x="36" y="56"/>
                  </a:lnTo>
                  <a:lnTo>
                    <a:pt x="32" y="56"/>
                  </a:lnTo>
                  <a:lnTo>
                    <a:pt x="32" y="56"/>
                  </a:lnTo>
                  <a:lnTo>
                    <a:pt x="32" y="56"/>
                  </a:lnTo>
                  <a:lnTo>
                    <a:pt x="32" y="56"/>
                  </a:lnTo>
                  <a:lnTo>
                    <a:pt x="30" y="56"/>
                  </a:lnTo>
                  <a:lnTo>
                    <a:pt x="30" y="56"/>
                  </a:lnTo>
                  <a:lnTo>
                    <a:pt x="30" y="56"/>
                  </a:lnTo>
                  <a:lnTo>
                    <a:pt x="30" y="56"/>
                  </a:lnTo>
                  <a:lnTo>
                    <a:pt x="26" y="56"/>
                  </a:lnTo>
                  <a:lnTo>
                    <a:pt x="26" y="56"/>
                  </a:lnTo>
                  <a:lnTo>
                    <a:pt x="22" y="56"/>
                  </a:lnTo>
                  <a:lnTo>
                    <a:pt x="22" y="52"/>
                  </a:lnTo>
                  <a:lnTo>
                    <a:pt x="22" y="52"/>
                  </a:lnTo>
                  <a:lnTo>
                    <a:pt x="22" y="52"/>
                  </a:lnTo>
                  <a:lnTo>
                    <a:pt x="22" y="52"/>
                  </a:lnTo>
                  <a:lnTo>
                    <a:pt x="18" y="52"/>
                  </a:lnTo>
                  <a:lnTo>
                    <a:pt x="18" y="52"/>
                  </a:lnTo>
                  <a:lnTo>
                    <a:pt x="18" y="52"/>
                  </a:lnTo>
                  <a:lnTo>
                    <a:pt x="18" y="52"/>
                  </a:lnTo>
                  <a:lnTo>
                    <a:pt x="18" y="52"/>
                  </a:lnTo>
                  <a:lnTo>
                    <a:pt x="14" y="52"/>
                  </a:lnTo>
                  <a:lnTo>
                    <a:pt x="14" y="50"/>
                  </a:lnTo>
                  <a:lnTo>
                    <a:pt x="14" y="50"/>
                  </a:lnTo>
                  <a:lnTo>
                    <a:pt x="14" y="50"/>
                  </a:lnTo>
                  <a:lnTo>
                    <a:pt x="14" y="50"/>
                  </a:lnTo>
                  <a:lnTo>
                    <a:pt x="14" y="50"/>
                  </a:lnTo>
                  <a:lnTo>
                    <a:pt x="10" y="46"/>
                  </a:lnTo>
                  <a:lnTo>
                    <a:pt x="10" y="46"/>
                  </a:lnTo>
                  <a:lnTo>
                    <a:pt x="10" y="46"/>
                  </a:lnTo>
                  <a:lnTo>
                    <a:pt x="10" y="46"/>
                  </a:lnTo>
                  <a:lnTo>
                    <a:pt x="10" y="46"/>
                  </a:lnTo>
                  <a:lnTo>
                    <a:pt x="10" y="46"/>
                  </a:lnTo>
                  <a:lnTo>
                    <a:pt x="10" y="46"/>
                  </a:lnTo>
                  <a:lnTo>
                    <a:pt x="10" y="46"/>
                  </a:lnTo>
                  <a:lnTo>
                    <a:pt x="10" y="46"/>
                  </a:lnTo>
                  <a:lnTo>
                    <a:pt x="6" y="42"/>
                  </a:lnTo>
                  <a:lnTo>
                    <a:pt x="6" y="42"/>
                  </a:lnTo>
                  <a:lnTo>
                    <a:pt x="6" y="42"/>
                  </a:lnTo>
                  <a:lnTo>
                    <a:pt x="6" y="42"/>
                  </a:lnTo>
                  <a:lnTo>
                    <a:pt x="2" y="38"/>
                  </a:lnTo>
                  <a:lnTo>
                    <a:pt x="2" y="38"/>
                  </a:lnTo>
                  <a:lnTo>
                    <a:pt x="2" y="38"/>
                  </a:lnTo>
                  <a:lnTo>
                    <a:pt x="2" y="38"/>
                  </a:lnTo>
                  <a:lnTo>
                    <a:pt x="2" y="38"/>
                  </a:lnTo>
                  <a:lnTo>
                    <a:pt x="2" y="34"/>
                  </a:lnTo>
                  <a:lnTo>
                    <a:pt x="2" y="34"/>
                  </a:lnTo>
                  <a:lnTo>
                    <a:pt x="2" y="34"/>
                  </a:lnTo>
                  <a:lnTo>
                    <a:pt x="2" y="34"/>
                  </a:lnTo>
                  <a:lnTo>
                    <a:pt x="2" y="34"/>
                  </a:lnTo>
                  <a:lnTo>
                    <a:pt x="2" y="34"/>
                  </a:lnTo>
                  <a:lnTo>
                    <a:pt x="0" y="34"/>
                  </a:lnTo>
                  <a:lnTo>
                    <a:pt x="0" y="34"/>
                  </a:lnTo>
                  <a:lnTo>
                    <a:pt x="0" y="34"/>
                  </a:lnTo>
                  <a:lnTo>
                    <a:pt x="0" y="34"/>
                  </a:lnTo>
                  <a:lnTo>
                    <a:pt x="2" y="30"/>
                  </a:lnTo>
                  <a:lnTo>
                    <a:pt x="2" y="30"/>
                  </a:lnTo>
                  <a:lnTo>
                    <a:pt x="2" y="30"/>
                  </a:lnTo>
                  <a:lnTo>
                    <a:pt x="2" y="30"/>
                  </a:lnTo>
                  <a:lnTo>
                    <a:pt x="2" y="30"/>
                  </a:lnTo>
                  <a:lnTo>
                    <a:pt x="2" y="30"/>
                  </a:lnTo>
                  <a:lnTo>
                    <a:pt x="6" y="30"/>
                  </a:lnTo>
                  <a:lnTo>
                    <a:pt x="6" y="30"/>
                  </a:lnTo>
                  <a:lnTo>
                    <a:pt x="2" y="26"/>
                  </a:lnTo>
                  <a:lnTo>
                    <a:pt x="2" y="26"/>
                  </a:lnTo>
                  <a:lnTo>
                    <a:pt x="2" y="26"/>
                  </a:lnTo>
                  <a:lnTo>
                    <a:pt x="6" y="26"/>
                  </a:lnTo>
                  <a:lnTo>
                    <a:pt x="6" y="26"/>
                  </a:lnTo>
                  <a:lnTo>
                    <a:pt x="2" y="24"/>
                  </a:lnTo>
                  <a:lnTo>
                    <a:pt x="2" y="24"/>
                  </a:lnTo>
                  <a:lnTo>
                    <a:pt x="6" y="24"/>
                  </a:lnTo>
                  <a:lnTo>
                    <a:pt x="6" y="24"/>
                  </a:lnTo>
                  <a:lnTo>
                    <a:pt x="6" y="24"/>
                  </a:lnTo>
                  <a:lnTo>
                    <a:pt x="6" y="20"/>
                  </a:lnTo>
                  <a:lnTo>
                    <a:pt x="6" y="20"/>
                  </a:lnTo>
                  <a:lnTo>
                    <a:pt x="6" y="20"/>
                  </a:lnTo>
                  <a:lnTo>
                    <a:pt x="6" y="20"/>
                  </a:lnTo>
                  <a:lnTo>
                    <a:pt x="6" y="20"/>
                  </a:lnTo>
                  <a:lnTo>
                    <a:pt x="6" y="20"/>
                  </a:lnTo>
                  <a:lnTo>
                    <a:pt x="2" y="20"/>
                  </a:lnTo>
                  <a:lnTo>
                    <a:pt x="2" y="16"/>
                  </a:lnTo>
                  <a:lnTo>
                    <a:pt x="6" y="16"/>
                  </a:lnTo>
                  <a:lnTo>
                    <a:pt x="6" y="16"/>
                  </a:lnTo>
                  <a:lnTo>
                    <a:pt x="6" y="16"/>
                  </a:lnTo>
                  <a:lnTo>
                    <a:pt x="6" y="16"/>
                  </a:lnTo>
                  <a:lnTo>
                    <a:pt x="10" y="16"/>
                  </a:lnTo>
                  <a:lnTo>
                    <a:pt x="10" y="20"/>
                  </a:lnTo>
                  <a:lnTo>
                    <a:pt x="10" y="20"/>
                  </a:lnTo>
                  <a:lnTo>
                    <a:pt x="10" y="16"/>
                  </a:lnTo>
                  <a:lnTo>
                    <a:pt x="10" y="16"/>
                  </a:lnTo>
                  <a:lnTo>
                    <a:pt x="14" y="16"/>
                  </a:lnTo>
                  <a:lnTo>
                    <a:pt x="14" y="16"/>
                  </a:lnTo>
                  <a:lnTo>
                    <a:pt x="14" y="16"/>
                  </a:lnTo>
                  <a:lnTo>
                    <a:pt x="14" y="16"/>
                  </a:lnTo>
                  <a:lnTo>
                    <a:pt x="14" y="16"/>
                  </a:lnTo>
                  <a:lnTo>
                    <a:pt x="14" y="12"/>
                  </a:lnTo>
                  <a:lnTo>
                    <a:pt x="14" y="12"/>
                  </a:lnTo>
                  <a:lnTo>
                    <a:pt x="14" y="12"/>
                  </a:lnTo>
                  <a:lnTo>
                    <a:pt x="14" y="12"/>
                  </a:lnTo>
                  <a:lnTo>
                    <a:pt x="14" y="12"/>
                  </a:lnTo>
                  <a:lnTo>
                    <a:pt x="14" y="12"/>
                  </a:lnTo>
                  <a:lnTo>
                    <a:pt x="14" y="12"/>
                  </a:lnTo>
                  <a:lnTo>
                    <a:pt x="18" y="12"/>
                  </a:lnTo>
                  <a:lnTo>
                    <a:pt x="18" y="12"/>
                  </a:lnTo>
                  <a:lnTo>
                    <a:pt x="18" y="12"/>
                  </a:lnTo>
                  <a:lnTo>
                    <a:pt x="18" y="12"/>
                  </a:lnTo>
                  <a:lnTo>
                    <a:pt x="18" y="12"/>
                  </a:lnTo>
                  <a:lnTo>
                    <a:pt x="18" y="12"/>
                  </a:lnTo>
                  <a:lnTo>
                    <a:pt x="18" y="12"/>
                  </a:lnTo>
                  <a:lnTo>
                    <a:pt x="22" y="16"/>
                  </a:lnTo>
                  <a:lnTo>
                    <a:pt x="26" y="16"/>
                  </a:lnTo>
                  <a:lnTo>
                    <a:pt x="26" y="16"/>
                  </a:lnTo>
                  <a:lnTo>
                    <a:pt x="26" y="16"/>
                  </a:lnTo>
                  <a:lnTo>
                    <a:pt x="26" y="16"/>
                  </a:lnTo>
                  <a:lnTo>
                    <a:pt x="30" y="16"/>
                  </a:lnTo>
                  <a:lnTo>
                    <a:pt x="30" y="16"/>
                  </a:lnTo>
                  <a:lnTo>
                    <a:pt x="30" y="16"/>
                  </a:lnTo>
                  <a:lnTo>
                    <a:pt x="30" y="16"/>
                  </a:lnTo>
                  <a:lnTo>
                    <a:pt x="32" y="16"/>
                  </a:lnTo>
                  <a:lnTo>
                    <a:pt x="32" y="16"/>
                  </a:lnTo>
                  <a:lnTo>
                    <a:pt x="32" y="16"/>
                  </a:lnTo>
                  <a:lnTo>
                    <a:pt x="32" y="16"/>
                  </a:lnTo>
                  <a:lnTo>
                    <a:pt x="32" y="16"/>
                  </a:lnTo>
                  <a:lnTo>
                    <a:pt x="36" y="16"/>
                  </a:lnTo>
                  <a:lnTo>
                    <a:pt x="36" y="16"/>
                  </a:lnTo>
                  <a:lnTo>
                    <a:pt x="36" y="16"/>
                  </a:lnTo>
                  <a:lnTo>
                    <a:pt x="36" y="16"/>
                  </a:lnTo>
                  <a:lnTo>
                    <a:pt x="36" y="16"/>
                  </a:lnTo>
                  <a:lnTo>
                    <a:pt x="36" y="16"/>
                  </a:lnTo>
                  <a:lnTo>
                    <a:pt x="36" y="16"/>
                  </a:lnTo>
                  <a:lnTo>
                    <a:pt x="40" y="16"/>
                  </a:lnTo>
                  <a:lnTo>
                    <a:pt x="40" y="16"/>
                  </a:lnTo>
                  <a:lnTo>
                    <a:pt x="36" y="16"/>
                  </a:lnTo>
                  <a:lnTo>
                    <a:pt x="36" y="12"/>
                  </a:lnTo>
                  <a:lnTo>
                    <a:pt x="36" y="12"/>
                  </a:lnTo>
                  <a:lnTo>
                    <a:pt x="36" y="12"/>
                  </a:lnTo>
                  <a:lnTo>
                    <a:pt x="36" y="12"/>
                  </a:lnTo>
                  <a:lnTo>
                    <a:pt x="40" y="12"/>
                  </a:lnTo>
                  <a:lnTo>
                    <a:pt x="40" y="8"/>
                  </a:lnTo>
                  <a:lnTo>
                    <a:pt x="40" y="8"/>
                  </a:lnTo>
                  <a:lnTo>
                    <a:pt x="40" y="8"/>
                  </a:lnTo>
                  <a:lnTo>
                    <a:pt x="40" y="8"/>
                  </a:lnTo>
                  <a:lnTo>
                    <a:pt x="40" y="8"/>
                  </a:lnTo>
                  <a:lnTo>
                    <a:pt x="44" y="8"/>
                  </a:lnTo>
                  <a:lnTo>
                    <a:pt x="44" y="8"/>
                  </a:lnTo>
                  <a:lnTo>
                    <a:pt x="48" y="8"/>
                  </a:lnTo>
                  <a:lnTo>
                    <a:pt x="48" y="8"/>
                  </a:lnTo>
                  <a:lnTo>
                    <a:pt x="48" y="8"/>
                  </a:lnTo>
                  <a:lnTo>
                    <a:pt x="48" y="8"/>
                  </a:lnTo>
                  <a:lnTo>
                    <a:pt x="48" y="8"/>
                  </a:lnTo>
                  <a:lnTo>
                    <a:pt x="52" y="8"/>
                  </a:lnTo>
                  <a:lnTo>
                    <a:pt x="52" y="8"/>
                  </a:lnTo>
                  <a:lnTo>
                    <a:pt x="52" y="8"/>
                  </a:lnTo>
                  <a:lnTo>
                    <a:pt x="56" y="8"/>
                  </a:lnTo>
                  <a:lnTo>
                    <a:pt x="56" y="8"/>
                  </a:lnTo>
                  <a:lnTo>
                    <a:pt x="56" y="8"/>
                  </a:lnTo>
                  <a:lnTo>
                    <a:pt x="56" y="8"/>
                  </a:lnTo>
                  <a:lnTo>
                    <a:pt x="56" y="8"/>
                  </a:lnTo>
                  <a:lnTo>
                    <a:pt x="56" y="8"/>
                  </a:lnTo>
                  <a:lnTo>
                    <a:pt x="56" y="8"/>
                  </a:lnTo>
                  <a:lnTo>
                    <a:pt x="58" y="4"/>
                  </a:lnTo>
                  <a:lnTo>
                    <a:pt x="58" y="4"/>
                  </a:lnTo>
                  <a:lnTo>
                    <a:pt x="58" y="4"/>
                  </a:lnTo>
                  <a:lnTo>
                    <a:pt x="58" y="4"/>
                  </a:lnTo>
                  <a:lnTo>
                    <a:pt x="58" y="4"/>
                  </a:lnTo>
                  <a:lnTo>
                    <a:pt x="58" y="4"/>
                  </a:lnTo>
                  <a:lnTo>
                    <a:pt x="58" y="4"/>
                  </a:lnTo>
                  <a:lnTo>
                    <a:pt x="62" y="0"/>
                  </a:lnTo>
                  <a:lnTo>
                    <a:pt x="62" y="0"/>
                  </a:lnTo>
                  <a:lnTo>
                    <a:pt x="62" y="0"/>
                  </a:lnTo>
                  <a:lnTo>
                    <a:pt x="62" y="0"/>
                  </a:lnTo>
                  <a:lnTo>
                    <a:pt x="62" y="0"/>
                  </a:lnTo>
                  <a:lnTo>
                    <a:pt x="62" y="0"/>
                  </a:lnTo>
                  <a:lnTo>
                    <a:pt x="66" y="0"/>
                  </a:lnTo>
                  <a:lnTo>
                    <a:pt x="66" y="0"/>
                  </a:lnTo>
                  <a:lnTo>
                    <a:pt x="66" y="0"/>
                  </a:lnTo>
                  <a:lnTo>
                    <a:pt x="66" y="0"/>
                  </a:lnTo>
                  <a:lnTo>
                    <a:pt x="66" y="0"/>
                  </a:lnTo>
                  <a:lnTo>
                    <a:pt x="70" y="0"/>
                  </a:lnTo>
                  <a:lnTo>
                    <a:pt x="70" y="0"/>
                  </a:lnTo>
                  <a:lnTo>
                    <a:pt x="74" y="0"/>
                  </a:lnTo>
                  <a:lnTo>
                    <a:pt x="74" y="0"/>
                  </a:lnTo>
                  <a:lnTo>
                    <a:pt x="74" y="0"/>
                  </a:lnTo>
                  <a:lnTo>
                    <a:pt x="78" y="0"/>
                  </a:lnTo>
                  <a:lnTo>
                    <a:pt x="78" y="0"/>
                  </a:lnTo>
                  <a:lnTo>
                    <a:pt x="78" y="0"/>
                  </a:lnTo>
                  <a:lnTo>
                    <a:pt x="78" y="4"/>
                  </a:lnTo>
                  <a:lnTo>
                    <a:pt x="82" y="4"/>
                  </a:lnTo>
                  <a:lnTo>
                    <a:pt x="82" y="4"/>
                  </a:lnTo>
                  <a:lnTo>
                    <a:pt x="82" y="4"/>
                  </a:lnTo>
                  <a:lnTo>
                    <a:pt x="82" y="4"/>
                  </a:lnTo>
                  <a:lnTo>
                    <a:pt x="82" y="4"/>
                  </a:lnTo>
                  <a:lnTo>
                    <a:pt x="84" y="4"/>
                  </a:lnTo>
                  <a:lnTo>
                    <a:pt x="84" y="4"/>
                  </a:lnTo>
                  <a:lnTo>
                    <a:pt x="84" y="4"/>
                  </a:lnTo>
                  <a:lnTo>
                    <a:pt x="84" y="4"/>
                  </a:lnTo>
                  <a:lnTo>
                    <a:pt x="84" y="4"/>
                  </a:lnTo>
                  <a:lnTo>
                    <a:pt x="84" y="4"/>
                  </a:lnTo>
                  <a:lnTo>
                    <a:pt x="84" y="0"/>
                  </a:lnTo>
                  <a:lnTo>
                    <a:pt x="88" y="4"/>
                  </a:lnTo>
                  <a:lnTo>
                    <a:pt x="88" y="4"/>
                  </a:lnTo>
                  <a:lnTo>
                    <a:pt x="88" y="4"/>
                  </a:lnTo>
                  <a:lnTo>
                    <a:pt x="88" y="4"/>
                  </a:lnTo>
                  <a:lnTo>
                    <a:pt x="88" y="4"/>
                  </a:lnTo>
                  <a:lnTo>
                    <a:pt x="88" y="4"/>
                  </a:lnTo>
                  <a:lnTo>
                    <a:pt x="92" y="8"/>
                  </a:lnTo>
                  <a:lnTo>
                    <a:pt x="92" y="8"/>
                  </a:lnTo>
                  <a:lnTo>
                    <a:pt x="92" y="8"/>
                  </a:lnTo>
                  <a:lnTo>
                    <a:pt x="92" y="8"/>
                  </a:lnTo>
                  <a:lnTo>
                    <a:pt x="92" y="8"/>
                  </a:lnTo>
                  <a:lnTo>
                    <a:pt x="92" y="8"/>
                  </a:lnTo>
                  <a:lnTo>
                    <a:pt x="92" y="8"/>
                  </a:lnTo>
                  <a:lnTo>
                    <a:pt x="92" y="8"/>
                  </a:lnTo>
                  <a:lnTo>
                    <a:pt x="96" y="8"/>
                  </a:lnTo>
                  <a:lnTo>
                    <a:pt x="96" y="12"/>
                  </a:lnTo>
                  <a:lnTo>
                    <a:pt x="96" y="12"/>
                  </a:lnTo>
                  <a:lnTo>
                    <a:pt x="96" y="12"/>
                  </a:lnTo>
                  <a:lnTo>
                    <a:pt x="92" y="16"/>
                  </a:lnTo>
                  <a:lnTo>
                    <a:pt x="92" y="16"/>
                  </a:lnTo>
                  <a:lnTo>
                    <a:pt x="92" y="16"/>
                  </a:lnTo>
                  <a:lnTo>
                    <a:pt x="92" y="16"/>
                  </a:lnTo>
                  <a:lnTo>
                    <a:pt x="92" y="16"/>
                  </a:lnTo>
                  <a:lnTo>
                    <a:pt x="88" y="16"/>
                  </a:lnTo>
                  <a:lnTo>
                    <a:pt x="88" y="16"/>
                  </a:lnTo>
                  <a:lnTo>
                    <a:pt x="88" y="16"/>
                  </a:lnTo>
                  <a:lnTo>
                    <a:pt x="88" y="16"/>
                  </a:lnTo>
                  <a:lnTo>
                    <a:pt x="88" y="16"/>
                  </a:lnTo>
                  <a:lnTo>
                    <a:pt x="84" y="20"/>
                  </a:lnTo>
                  <a:lnTo>
                    <a:pt x="84" y="20"/>
                  </a:lnTo>
                  <a:lnTo>
                    <a:pt x="84" y="20"/>
                  </a:lnTo>
                  <a:lnTo>
                    <a:pt x="84" y="20"/>
                  </a:lnTo>
                  <a:lnTo>
                    <a:pt x="84" y="20"/>
                  </a:lnTo>
                  <a:lnTo>
                    <a:pt x="84" y="20"/>
                  </a:lnTo>
                  <a:lnTo>
                    <a:pt x="84" y="20"/>
                  </a:lnTo>
                  <a:lnTo>
                    <a:pt x="84" y="20"/>
                  </a:lnTo>
                  <a:lnTo>
                    <a:pt x="84" y="24"/>
                  </a:lnTo>
                  <a:lnTo>
                    <a:pt x="84" y="24"/>
                  </a:lnTo>
                  <a:lnTo>
                    <a:pt x="84" y="24"/>
                  </a:lnTo>
                  <a:lnTo>
                    <a:pt x="84" y="24"/>
                  </a:lnTo>
                  <a:lnTo>
                    <a:pt x="82" y="24"/>
                  </a:lnTo>
                  <a:lnTo>
                    <a:pt x="82" y="24"/>
                  </a:lnTo>
                  <a:lnTo>
                    <a:pt x="82" y="24"/>
                  </a:lnTo>
                  <a:lnTo>
                    <a:pt x="82" y="26"/>
                  </a:lnTo>
                  <a:lnTo>
                    <a:pt x="82" y="26"/>
                  </a:lnTo>
                  <a:lnTo>
                    <a:pt x="82" y="26"/>
                  </a:lnTo>
                  <a:lnTo>
                    <a:pt x="82" y="30"/>
                  </a:lnTo>
                  <a:lnTo>
                    <a:pt x="82" y="30"/>
                  </a:lnTo>
                  <a:lnTo>
                    <a:pt x="78" y="30"/>
                  </a:lnTo>
                  <a:lnTo>
                    <a:pt x="78" y="30"/>
                  </a:lnTo>
                  <a:lnTo>
                    <a:pt x="78" y="30"/>
                  </a:lnTo>
                  <a:lnTo>
                    <a:pt x="78" y="30"/>
                  </a:lnTo>
                  <a:lnTo>
                    <a:pt x="78" y="30"/>
                  </a:lnTo>
                  <a:lnTo>
                    <a:pt x="78" y="34"/>
                  </a:lnTo>
                  <a:lnTo>
                    <a:pt x="78" y="34"/>
                  </a:lnTo>
                  <a:lnTo>
                    <a:pt x="78" y="38"/>
                  </a:lnTo>
                  <a:lnTo>
                    <a:pt x="78" y="38"/>
                  </a:lnTo>
                  <a:lnTo>
                    <a:pt x="78" y="38"/>
                  </a:lnTo>
                  <a:lnTo>
                    <a:pt x="78" y="38"/>
                  </a:lnTo>
                  <a:lnTo>
                    <a:pt x="78" y="38"/>
                  </a:lnTo>
                  <a:lnTo>
                    <a:pt x="78" y="3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98" name="Freeform 105">
              <a:extLst>
                <a:ext uri="{FF2B5EF4-FFF2-40B4-BE49-F238E27FC236}">
                  <a16:creationId xmlns:a16="http://schemas.microsoft.com/office/drawing/2014/main" id="{EA528BB9-B80B-8129-BA6A-221E73B22410}"/>
                </a:ext>
              </a:extLst>
            </p:cNvPr>
            <p:cNvSpPr>
              <a:spLocks/>
            </p:cNvSpPr>
            <p:nvPr/>
          </p:nvSpPr>
          <p:spPr bwMode="auto">
            <a:xfrm>
              <a:off x="3844925" y="2521018"/>
              <a:ext cx="247650" cy="117475"/>
            </a:xfrm>
            <a:custGeom>
              <a:avLst/>
              <a:gdLst>
                <a:gd name="T0" fmla="*/ 36 w 156"/>
                <a:gd name="T1" fmla="*/ 48 h 74"/>
                <a:gd name="T2" fmla="*/ 30 w 156"/>
                <a:gd name="T3" fmla="*/ 44 h 74"/>
                <a:gd name="T4" fmla="*/ 14 w 156"/>
                <a:gd name="T5" fmla="*/ 40 h 74"/>
                <a:gd name="T6" fmla="*/ 14 w 156"/>
                <a:gd name="T7" fmla="*/ 40 h 74"/>
                <a:gd name="T8" fmla="*/ 30 w 156"/>
                <a:gd name="T9" fmla="*/ 38 h 74"/>
                <a:gd name="T10" fmla="*/ 32 w 156"/>
                <a:gd name="T11" fmla="*/ 34 h 74"/>
                <a:gd name="T12" fmla="*/ 32 w 156"/>
                <a:gd name="T13" fmla="*/ 30 h 74"/>
                <a:gd name="T14" fmla="*/ 32 w 156"/>
                <a:gd name="T15" fmla="*/ 26 h 74"/>
                <a:gd name="T16" fmla="*/ 30 w 156"/>
                <a:gd name="T17" fmla="*/ 26 h 74"/>
                <a:gd name="T18" fmla="*/ 18 w 156"/>
                <a:gd name="T19" fmla="*/ 26 h 74"/>
                <a:gd name="T20" fmla="*/ 0 w 156"/>
                <a:gd name="T21" fmla="*/ 26 h 74"/>
                <a:gd name="T22" fmla="*/ 6 w 156"/>
                <a:gd name="T23" fmla="*/ 26 h 74"/>
                <a:gd name="T24" fmla="*/ 6 w 156"/>
                <a:gd name="T25" fmla="*/ 22 h 74"/>
                <a:gd name="T26" fmla="*/ 10 w 156"/>
                <a:gd name="T27" fmla="*/ 22 h 74"/>
                <a:gd name="T28" fmla="*/ 10 w 156"/>
                <a:gd name="T29" fmla="*/ 18 h 74"/>
                <a:gd name="T30" fmla="*/ 14 w 156"/>
                <a:gd name="T31" fmla="*/ 14 h 74"/>
                <a:gd name="T32" fmla="*/ 14 w 156"/>
                <a:gd name="T33" fmla="*/ 10 h 74"/>
                <a:gd name="T34" fmla="*/ 18 w 156"/>
                <a:gd name="T35" fmla="*/ 10 h 74"/>
                <a:gd name="T36" fmla="*/ 26 w 156"/>
                <a:gd name="T37" fmla="*/ 18 h 74"/>
                <a:gd name="T38" fmla="*/ 30 w 156"/>
                <a:gd name="T39" fmla="*/ 10 h 74"/>
                <a:gd name="T40" fmla="*/ 30 w 156"/>
                <a:gd name="T41" fmla="*/ 8 h 74"/>
                <a:gd name="T42" fmla="*/ 22 w 156"/>
                <a:gd name="T43" fmla="*/ 4 h 74"/>
                <a:gd name="T44" fmla="*/ 32 w 156"/>
                <a:gd name="T45" fmla="*/ 4 h 74"/>
                <a:gd name="T46" fmla="*/ 44 w 156"/>
                <a:gd name="T47" fmla="*/ 14 h 74"/>
                <a:gd name="T48" fmla="*/ 40 w 156"/>
                <a:gd name="T49" fmla="*/ 22 h 74"/>
                <a:gd name="T50" fmla="*/ 44 w 156"/>
                <a:gd name="T51" fmla="*/ 26 h 74"/>
                <a:gd name="T52" fmla="*/ 52 w 156"/>
                <a:gd name="T53" fmla="*/ 22 h 74"/>
                <a:gd name="T54" fmla="*/ 60 w 156"/>
                <a:gd name="T55" fmla="*/ 14 h 74"/>
                <a:gd name="T56" fmla="*/ 66 w 156"/>
                <a:gd name="T57" fmla="*/ 18 h 74"/>
                <a:gd name="T58" fmla="*/ 78 w 156"/>
                <a:gd name="T59" fmla="*/ 10 h 74"/>
                <a:gd name="T60" fmla="*/ 84 w 156"/>
                <a:gd name="T61" fmla="*/ 14 h 74"/>
                <a:gd name="T62" fmla="*/ 88 w 156"/>
                <a:gd name="T63" fmla="*/ 18 h 74"/>
                <a:gd name="T64" fmla="*/ 92 w 156"/>
                <a:gd name="T65" fmla="*/ 10 h 74"/>
                <a:gd name="T66" fmla="*/ 104 w 156"/>
                <a:gd name="T67" fmla="*/ 8 h 74"/>
                <a:gd name="T68" fmla="*/ 114 w 156"/>
                <a:gd name="T69" fmla="*/ 8 h 74"/>
                <a:gd name="T70" fmla="*/ 122 w 156"/>
                <a:gd name="T71" fmla="*/ 0 h 74"/>
                <a:gd name="T72" fmla="*/ 130 w 156"/>
                <a:gd name="T73" fmla="*/ 8 h 74"/>
                <a:gd name="T74" fmla="*/ 134 w 156"/>
                <a:gd name="T75" fmla="*/ 10 h 74"/>
                <a:gd name="T76" fmla="*/ 136 w 156"/>
                <a:gd name="T77" fmla="*/ 14 h 74"/>
                <a:gd name="T78" fmla="*/ 140 w 156"/>
                <a:gd name="T79" fmla="*/ 22 h 74"/>
                <a:gd name="T80" fmla="*/ 152 w 156"/>
                <a:gd name="T81" fmla="*/ 30 h 74"/>
                <a:gd name="T82" fmla="*/ 156 w 156"/>
                <a:gd name="T83" fmla="*/ 34 h 74"/>
                <a:gd name="T84" fmla="*/ 152 w 156"/>
                <a:gd name="T85" fmla="*/ 40 h 74"/>
                <a:gd name="T86" fmla="*/ 144 w 156"/>
                <a:gd name="T87" fmla="*/ 44 h 74"/>
                <a:gd name="T88" fmla="*/ 140 w 156"/>
                <a:gd name="T89" fmla="*/ 52 h 74"/>
                <a:gd name="T90" fmla="*/ 130 w 156"/>
                <a:gd name="T91" fmla="*/ 56 h 74"/>
                <a:gd name="T92" fmla="*/ 118 w 156"/>
                <a:gd name="T93" fmla="*/ 60 h 74"/>
                <a:gd name="T94" fmla="*/ 106 w 156"/>
                <a:gd name="T95" fmla="*/ 64 h 74"/>
                <a:gd name="T96" fmla="*/ 92 w 156"/>
                <a:gd name="T97" fmla="*/ 68 h 74"/>
                <a:gd name="T98" fmla="*/ 82 w 156"/>
                <a:gd name="T99" fmla="*/ 74 h 74"/>
                <a:gd name="T100" fmla="*/ 62 w 156"/>
                <a:gd name="T101" fmla="*/ 70 h 74"/>
                <a:gd name="T102" fmla="*/ 56 w 156"/>
                <a:gd name="T103" fmla="*/ 68 h 74"/>
                <a:gd name="T104" fmla="*/ 48 w 156"/>
                <a:gd name="T105" fmla="*/ 68 h 74"/>
                <a:gd name="T106" fmla="*/ 36 w 156"/>
                <a:gd name="T107" fmla="*/ 64 h 74"/>
                <a:gd name="T108" fmla="*/ 26 w 156"/>
                <a:gd name="T109" fmla="*/ 68 h 74"/>
                <a:gd name="T110" fmla="*/ 30 w 156"/>
                <a:gd name="T111" fmla="*/ 60 h 74"/>
                <a:gd name="T112" fmla="*/ 36 w 156"/>
                <a:gd name="T113" fmla="*/ 56 h 74"/>
                <a:gd name="T114" fmla="*/ 44 w 156"/>
                <a:gd name="T115" fmla="*/ 52 h 74"/>
                <a:gd name="T116" fmla="*/ 32 w 156"/>
                <a:gd name="T117" fmla="*/ 5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74">
                  <a:moveTo>
                    <a:pt x="32" y="52"/>
                  </a:moveTo>
                  <a:lnTo>
                    <a:pt x="36" y="48"/>
                  </a:lnTo>
                  <a:lnTo>
                    <a:pt x="40" y="48"/>
                  </a:lnTo>
                  <a:lnTo>
                    <a:pt x="40" y="44"/>
                  </a:lnTo>
                  <a:lnTo>
                    <a:pt x="36" y="48"/>
                  </a:lnTo>
                  <a:lnTo>
                    <a:pt x="32" y="48"/>
                  </a:lnTo>
                  <a:lnTo>
                    <a:pt x="32" y="52"/>
                  </a:lnTo>
                  <a:lnTo>
                    <a:pt x="32" y="48"/>
                  </a:lnTo>
                  <a:lnTo>
                    <a:pt x="30" y="48"/>
                  </a:lnTo>
                  <a:lnTo>
                    <a:pt x="30" y="44"/>
                  </a:lnTo>
                  <a:lnTo>
                    <a:pt x="30" y="40"/>
                  </a:lnTo>
                  <a:lnTo>
                    <a:pt x="26" y="40"/>
                  </a:lnTo>
                  <a:lnTo>
                    <a:pt x="22" y="40"/>
                  </a:lnTo>
                  <a:lnTo>
                    <a:pt x="18" y="40"/>
                  </a:lnTo>
                  <a:lnTo>
                    <a:pt x="14" y="40"/>
                  </a:lnTo>
                  <a:lnTo>
                    <a:pt x="10" y="44"/>
                  </a:lnTo>
                  <a:lnTo>
                    <a:pt x="6" y="44"/>
                  </a:lnTo>
                  <a:lnTo>
                    <a:pt x="6" y="40"/>
                  </a:lnTo>
                  <a:lnTo>
                    <a:pt x="10" y="40"/>
                  </a:lnTo>
                  <a:lnTo>
                    <a:pt x="14" y="40"/>
                  </a:lnTo>
                  <a:lnTo>
                    <a:pt x="14" y="38"/>
                  </a:lnTo>
                  <a:lnTo>
                    <a:pt x="18" y="38"/>
                  </a:lnTo>
                  <a:lnTo>
                    <a:pt x="22" y="38"/>
                  </a:lnTo>
                  <a:lnTo>
                    <a:pt x="26" y="38"/>
                  </a:lnTo>
                  <a:lnTo>
                    <a:pt x="30" y="38"/>
                  </a:lnTo>
                  <a:lnTo>
                    <a:pt x="32" y="38"/>
                  </a:lnTo>
                  <a:lnTo>
                    <a:pt x="36" y="38"/>
                  </a:lnTo>
                  <a:lnTo>
                    <a:pt x="40" y="34"/>
                  </a:lnTo>
                  <a:lnTo>
                    <a:pt x="36" y="34"/>
                  </a:lnTo>
                  <a:lnTo>
                    <a:pt x="32" y="34"/>
                  </a:lnTo>
                  <a:lnTo>
                    <a:pt x="30" y="34"/>
                  </a:lnTo>
                  <a:lnTo>
                    <a:pt x="26" y="34"/>
                  </a:lnTo>
                  <a:lnTo>
                    <a:pt x="30" y="34"/>
                  </a:lnTo>
                  <a:lnTo>
                    <a:pt x="30" y="30"/>
                  </a:lnTo>
                  <a:lnTo>
                    <a:pt x="32" y="30"/>
                  </a:lnTo>
                  <a:lnTo>
                    <a:pt x="36" y="30"/>
                  </a:lnTo>
                  <a:lnTo>
                    <a:pt x="36" y="26"/>
                  </a:lnTo>
                  <a:lnTo>
                    <a:pt x="40" y="26"/>
                  </a:lnTo>
                  <a:lnTo>
                    <a:pt x="36" y="26"/>
                  </a:lnTo>
                  <a:lnTo>
                    <a:pt x="32" y="26"/>
                  </a:lnTo>
                  <a:lnTo>
                    <a:pt x="30" y="26"/>
                  </a:lnTo>
                  <a:lnTo>
                    <a:pt x="32" y="26"/>
                  </a:lnTo>
                  <a:lnTo>
                    <a:pt x="32" y="22"/>
                  </a:lnTo>
                  <a:lnTo>
                    <a:pt x="32" y="26"/>
                  </a:lnTo>
                  <a:lnTo>
                    <a:pt x="30" y="26"/>
                  </a:lnTo>
                  <a:lnTo>
                    <a:pt x="26" y="26"/>
                  </a:lnTo>
                  <a:lnTo>
                    <a:pt x="22" y="26"/>
                  </a:lnTo>
                  <a:lnTo>
                    <a:pt x="22" y="22"/>
                  </a:lnTo>
                  <a:lnTo>
                    <a:pt x="22" y="26"/>
                  </a:lnTo>
                  <a:lnTo>
                    <a:pt x="18" y="26"/>
                  </a:lnTo>
                  <a:lnTo>
                    <a:pt x="14" y="26"/>
                  </a:lnTo>
                  <a:lnTo>
                    <a:pt x="10" y="26"/>
                  </a:lnTo>
                  <a:lnTo>
                    <a:pt x="6" y="26"/>
                  </a:lnTo>
                  <a:lnTo>
                    <a:pt x="2" y="26"/>
                  </a:lnTo>
                  <a:lnTo>
                    <a:pt x="0" y="26"/>
                  </a:lnTo>
                  <a:lnTo>
                    <a:pt x="2" y="22"/>
                  </a:lnTo>
                  <a:lnTo>
                    <a:pt x="0" y="22"/>
                  </a:lnTo>
                  <a:lnTo>
                    <a:pt x="2" y="22"/>
                  </a:lnTo>
                  <a:lnTo>
                    <a:pt x="6" y="22"/>
                  </a:lnTo>
                  <a:lnTo>
                    <a:pt x="6" y="26"/>
                  </a:lnTo>
                  <a:lnTo>
                    <a:pt x="10" y="26"/>
                  </a:lnTo>
                  <a:lnTo>
                    <a:pt x="6" y="26"/>
                  </a:lnTo>
                  <a:lnTo>
                    <a:pt x="6" y="22"/>
                  </a:lnTo>
                  <a:lnTo>
                    <a:pt x="10" y="22"/>
                  </a:lnTo>
                  <a:lnTo>
                    <a:pt x="6" y="22"/>
                  </a:lnTo>
                  <a:lnTo>
                    <a:pt x="6" y="18"/>
                  </a:lnTo>
                  <a:lnTo>
                    <a:pt x="2" y="18"/>
                  </a:lnTo>
                  <a:lnTo>
                    <a:pt x="6" y="18"/>
                  </a:lnTo>
                  <a:lnTo>
                    <a:pt x="10" y="18"/>
                  </a:lnTo>
                  <a:lnTo>
                    <a:pt x="10" y="22"/>
                  </a:lnTo>
                  <a:lnTo>
                    <a:pt x="14" y="22"/>
                  </a:lnTo>
                  <a:lnTo>
                    <a:pt x="14" y="18"/>
                  </a:lnTo>
                  <a:lnTo>
                    <a:pt x="18" y="18"/>
                  </a:lnTo>
                  <a:lnTo>
                    <a:pt x="14" y="18"/>
                  </a:lnTo>
                  <a:lnTo>
                    <a:pt x="10" y="18"/>
                  </a:lnTo>
                  <a:lnTo>
                    <a:pt x="6" y="14"/>
                  </a:lnTo>
                  <a:lnTo>
                    <a:pt x="10" y="14"/>
                  </a:lnTo>
                  <a:lnTo>
                    <a:pt x="14" y="14"/>
                  </a:lnTo>
                  <a:lnTo>
                    <a:pt x="18" y="18"/>
                  </a:lnTo>
                  <a:lnTo>
                    <a:pt x="14" y="14"/>
                  </a:lnTo>
                  <a:lnTo>
                    <a:pt x="10" y="14"/>
                  </a:lnTo>
                  <a:lnTo>
                    <a:pt x="10" y="10"/>
                  </a:lnTo>
                  <a:lnTo>
                    <a:pt x="14" y="10"/>
                  </a:lnTo>
                  <a:lnTo>
                    <a:pt x="14" y="14"/>
                  </a:lnTo>
                  <a:lnTo>
                    <a:pt x="14" y="10"/>
                  </a:lnTo>
                  <a:lnTo>
                    <a:pt x="10" y="10"/>
                  </a:lnTo>
                  <a:lnTo>
                    <a:pt x="14" y="10"/>
                  </a:lnTo>
                  <a:lnTo>
                    <a:pt x="14" y="8"/>
                  </a:lnTo>
                  <a:lnTo>
                    <a:pt x="18" y="8"/>
                  </a:lnTo>
                  <a:lnTo>
                    <a:pt x="18" y="10"/>
                  </a:lnTo>
                  <a:lnTo>
                    <a:pt x="22" y="10"/>
                  </a:lnTo>
                  <a:lnTo>
                    <a:pt x="22" y="14"/>
                  </a:lnTo>
                  <a:lnTo>
                    <a:pt x="26" y="10"/>
                  </a:lnTo>
                  <a:lnTo>
                    <a:pt x="26" y="14"/>
                  </a:lnTo>
                  <a:lnTo>
                    <a:pt x="26" y="18"/>
                  </a:lnTo>
                  <a:lnTo>
                    <a:pt x="26" y="14"/>
                  </a:lnTo>
                  <a:lnTo>
                    <a:pt x="30" y="14"/>
                  </a:lnTo>
                  <a:lnTo>
                    <a:pt x="30" y="18"/>
                  </a:lnTo>
                  <a:lnTo>
                    <a:pt x="30" y="14"/>
                  </a:lnTo>
                  <a:lnTo>
                    <a:pt x="30" y="10"/>
                  </a:lnTo>
                  <a:lnTo>
                    <a:pt x="26" y="10"/>
                  </a:lnTo>
                  <a:lnTo>
                    <a:pt x="22" y="10"/>
                  </a:lnTo>
                  <a:lnTo>
                    <a:pt x="22" y="8"/>
                  </a:lnTo>
                  <a:lnTo>
                    <a:pt x="26" y="8"/>
                  </a:lnTo>
                  <a:lnTo>
                    <a:pt x="30" y="8"/>
                  </a:lnTo>
                  <a:lnTo>
                    <a:pt x="26" y="8"/>
                  </a:lnTo>
                  <a:lnTo>
                    <a:pt x="22" y="8"/>
                  </a:lnTo>
                  <a:lnTo>
                    <a:pt x="18" y="8"/>
                  </a:lnTo>
                  <a:lnTo>
                    <a:pt x="18" y="4"/>
                  </a:lnTo>
                  <a:lnTo>
                    <a:pt x="22" y="4"/>
                  </a:lnTo>
                  <a:lnTo>
                    <a:pt x="18" y="4"/>
                  </a:lnTo>
                  <a:lnTo>
                    <a:pt x="22" y="4"/>
                  </a:lnTo>
                  <a:lnTo>
                    <a:pt x="26" y="4"/>
                  </a:lnTo>
                  <a:lnTo>
                    <a:pt x="30" y="4"/>
                  </a:lnTo>
                  <a:lnTo>
                    <a:pt x="32" y="4"/>
                  </a:lnTo>
                  <a:lnTo>
                    <a:pt x="32" y="8"/>
                  </a:lnTo>
                  <a:lnTo>
                    <a:pt x="36" y="8"/>
                  </a:lnTo>
                  <a:lnTo>
                    <a:pt x="40" y="10"/>
                  </a:lnTo>
                  <a:lnTo>
                    <a:pt x="44" y="10"/>
                  </a:lnTo>
                  <a:lnTo>
                    <a:pt x="44" y="14"/>
                  </a:lnTo>
                  <a:lnTo>
                    <a:pt x="40" y="14"/>
                  </a:lnTo>
                  <a:lnTo>
                    <a:pt x="44" y="14"/>
                  </a:lnTo>
                  <a:lnTo>
                    <a:pt x="44" y="18"/>
                  </a:lnTo>
                  <a:lnTo>
                    <a:pt x="44" y="22"/>
                  </a:lnTo>
                  <a:lnTo>
                    <a:pt x="40" y="22"/>
                  </a:lnTo>
                  <a:lnTo>
                    <a:pt x="40" y="18"/>
                  </a:lnTo>
                  <a:lnTo>
                    <a:pt x="36" y="18"/>
                  </a:lnTo>
                  <a:lnTo>
                    <a:pt x="40" y="22"/>
                  </a:lnTo>
                  <a:lnTo>
                    <a:pt x="44" y="22"/>
                  </a:lnTo>
                  <a:lnTo>
                    <a:pt x="44" y="26"/>
                  </a:lnTo>
                  <a:lnTo>
                    <a:pt x="48" y="26"/>
                  </a:lnTo>
                  <a:lnTo>
                    <a:pt x="48" y="30"/>
                  </a:lnTo>
                  <a:lnTo>
                    <a:pt x="48" y="34"/>
                  </a:lnTo>
                  <a:lnTo>
                    <a:pt x="48" y="26"/>
                  </a:lnTo>
                  <a:lnTo>
                    <a:pt x="52" y="22"/>
                  </a:lnTo>
                  <a:lnTo>
                    <a:pt x="56" y="22"/>
                  </a:lnTo>
                  <a:lnTo>
                    <a:pt x="56" y="26"/>
                  </a:lnTo>
                  <a:lnTo>
                    <a:pt x="60" y="22"/>
                  </a:lnTo>
                  <a:lnTo>
                    <a:pt x="60" y="18"/>
                  </a:lnTo>
                  <a:lnTo>
                    <a:pt x="60" y="14"/>
                  </a:lnTo>
                  <a:lnTo>
                    <a:pt x="60" y="10"/>
                  </a:lnTo>
                  <a:lnTo>
                    <a:pt x="62" y="10"/>
                  </a:lnTo>
                  <a:lnTo>
                    <a:pt x="62" y="14"/>
                  </a:lnTo>
                  <a:lnTo>
                    <a:pt x="66" y="14"/>
                  </a:lnTo>
                  <a:lnTo>
                    <a:pt x="66" y="18"/>
                  </a:lnTo>
                  <a:lnTo>
                    <a:pt x="70" y="18"/>
                  </a:lnTo>
                  <a:lnTo>
                    <a:pt x="70" y="14"/>
                  </a:lnTo>
                  <a:lnTo>
                    <a:pt x="70" y="10"/>
                  </a:lnTo>
                  <a:lnTo>
                    <a:pt x="74" y="10"/>
                  </a:lnTo>
                  <a:lnTo>
                    <a:pt x="78" y="10"/>
                  </a:lnTo>
                  <a:lnTo>
                    <a:pt x="78" y="8"/>
                  </a:lnTo>
                  <a:lnTo>
                    <a:pt x="82" y="8"/>
                  </a:lnTo>
                  <a:lnTo>
                    <a:pt x="82" y="10"/>
                  </a:lnTo>
                  <a:lnTo>
                    <a:pt x="84" y="10"/>
                  </a:lnTo>
                  <a:lnTo>
                    <a:pt x="84" y="14"/>
                  </a:lnTo>
                  <a:lnTo>
                    <a:pt x="88" y="14"/>
                  </a:lnTo>
                  <a:lnTo>
                    <a:pt x="88" y="18"/>
                  </a:lnTo>
                  <a:lnTo>
                    <a:pt x="88" y="22"/>
                  </a:lnTo>
                  <a:lnTo>
                    <a:pt x="92" y="22"/>
                  </a:lnTo>
                  <a:lnTo>
                    <a:pt x="88" y="18"/>
                  </a:lnTo>
                  <a:lnTo>
                    <a:pt x="88" y="14"/>
                  </a:lnTo>
                  <a:lnTo>
                    <a:pt x="84" y="10"/>
                  </a:lnTo>
                  <a:lnTo>
                    <a:pt x="88" y="8"/>
                  </a:lnTo>
                  <a:lnTo>
                    <a:pt x="88" y="10"/>
                  </a:lnTo>
                  <a:lnTo>
                    <a:pt x="92" y="10"/>
                  </a:lnTo>
                  <a:lnTo>
                    <a:pt x="96" y="10"/>
                  </a:lnTo>
                  <a:lnTo>
                    <a:pt x="96" y="14"/>
                  </a:lnTo>
                  <a:lnTo>
                    <a:pt x="100" y="14"/>
                  </a:lnTo>
                  <a:lnTo>
                    <a:pt x="100" y="10"/>
                  </a:lnTo>
                  <a:lnTo>
                    <a:pt x="104" y="8"/>
                  </a:lnTo>
                  <a:lnTo>
                    <a:pt x="106" y="8"/>
                  </a:lnTo>
                  <a:lnTo>
                    <a:pt x="106" y="10"/>
                  </a:lnTo>
                  <a:lnTo>
                    <a:pt x="110" y="10"/>
                  </a:lnTo>
                  <a:lnTo>
                    <a:pt x="110" y="8"/>
                  </a:lnTo>
                  <a:lnTo>
                    <a:pt x="114" y="8"/>
                  </a:lnTo>
                  <a:lnTo>
                    <a:pt x="110" y="4"/>
                  </a:lnTo>
                  <a:lnTo>
                    <a:pt x="110" y="0"/>
                  </a:lnTo>
                  <a:lnTo>
                    <a:pt x="114" y="0"/>
                  </a:lnTo>
                  <a:lnTo>
                    <a:pt x="118" y="0"/>
                  </a:lnTo>
                  <a:lnTo>
                    <a:pt x="122" y="0"/>
                  </a:lnTo>
                  <a:lnTo>
                    <a:pt x="122" y="4"/>
                  </a:lnTo>
                  <a:lnTo>
                    <a:pt x="122" y="8"/>
                  </a:lnTo>
                  <a:lnTo>
                    <a:pt x="126" y="8"/>
                  </a:lnTo>
                  <a:lnTo>
                    <a:pt x="130" y="10"/>
                  </a:lnTo>
                  <a:lnTo>
                    <a:pt x="130" y="8"/>
                  </a:lnTo>
                  <a:lnTo>
                    <a:pt x="134" y="8"/>
                  </a:lnTo>
                  <a:lnTo>
                    <a:pt x="134" y="4"/>
                  </a:lnTo>
                  <a:lnTo>
                    <a:pt x="136" y="4"/>
                  </a:lnTo>
                  <a:lnTo>
                    <a:pt x="134" y="8"/>
                  </a:lnTo>
                  <a:lnTo>
                    <a:pt x="134" y="10"/>
                  </a:lnTo>
                  <a:lnTo>
                    <a:pt x="130" y="10"/>
                  </a:lnTo>
                  <a:lnTo>
                    <a:pt x="134" y="10"/>
                  </a:lnTo>
                  <a:lnTo>
                    <a:pt x="136" y="10"/>
                  </a:lnTo>
                  <a:lnTo>
                    <a:pt x="140" y="14"/>
                  </a:lnTo>
                  <a:lnTo>
                    <a:pt x="136" y="14"/>
                  </a:lnTo>
                  <a:lnTo>
                    <a:pt x="136" y="18"/>
                  </a:lnTo>
                  <a:lnTo>
                    <a:pt x="140" y="18"/>
                  </a:lnTo>
                  <a:lnTo>
                    <a:pt x="144" y="18"/>
                  </a:lnTo>
                  <a:lnTo>
                    <a:pt x="144" y="22"/>
                  </a:lnTo>
                  <a:lnTo>
                    <a:pt x="140" y="22"/>
                  </a:lnTo>
                  <a:lnTo>
                    <a:pt x="140" y="26"/>
                  </a:lnTo>
                  <a:lnTo>
                    <a:pt x="144" y="22"/>
                  </a:lnTo>
                  <a:lnTo>
                    <a:pt x="148" y="22"/>
                  </a:lnTo>
                  <a:lnTo>
                    <a:pt x="152" y="26"/>
                  </a:lnTo>
                  <a:lnTo>
                    <a:pt x="152" y="30"/>
                  </a:lnTo>
                  <a:lnTo>
                    <a:pt x="156" y="30"/>
                  </a:lnTo>
                  <a:lnTo>
                    <a:pt x="152" y="34"/>
                  </a:lnTo>
                  <a:lnTo>
                    <a:pt x="148" y="34"/>
                  </a:lnTo>
                  <a:lnTo>
                    <a:pt x="152" y="34"/>
                  </a:lnTo>
                  <a:lnTo>
                    <a:pt x="156" y="34"/>
                  </a:lnTo>
                  <a:lnTo>
                    <a:pt x="156" y="38"/>
                  </a:lnTo>
                  <a:lnTo>
                    <a:pt x="152" y="38"/>
                  </a:lnTo>
                  <a:lnTo>
                    <a:pt x="148" y="38"/>
                  </a:lnTo>
                  <a:lnTo>
                    <a:pt x="152" y="38"/>
                  </a:lnTo>
                  <a:lnTo>
                    <a:pt x="152" y="40"/>
                  </a:lnTo>
                  <a:lnTo>
                    <a:pt x="148" y="40"/>
                  </a:lnTo>
                  <a:lnTo>
                    <a:pt x="152" y="40"/>
                  </a:lnTo>
                  <a:lnTo>
                    <a:pt x="148" y="40"/>
                  </a:lnTo>
                  <a:lnTo>
                    <a:pt x="148" y="44"/>
                  </a:lnTo>
                  <a:lnTo>
                    <a:pt x="144" y="44"/>
                  </a:lnTo>
                  <a:lnTo>
                    <a:pt x="140" y="44"/>
                  </a:lnTo>
                  <a:lnTo>
                    <a:pt x="140" y="40"/>
                  </a:lnTo>
                  <a:lnTo>
                    <a:pt x="140" y="44"/>
                  </a:lnTo>
                  <a:lnTo>
                    <a:pt x="140" y="48"/>
                  </a:lnTo>
                  <a:lnTo>
                    <a:pt x="140" y="52"/>
                  </a:lnTo>
                  <a:lnTo>
                    <a:pt x="136" y="52"/>
                  </a:lnTo>
                  <a:lnTo>
                    <a:pt x="134" y="56"/>
                  </a:lnTo>
                  <a:lnTo>
                    <a:pt x="136" y="56"/>
                  </a:lnTo>
                  <a:lnTo>
                    <a:pt x="134" y="56"/>
                  </a:lnTo>
                  <a:lnTo>
                    <a:pt x="130" y="56"/>
                  </a:lnTo>
                  <a:lnTo>
                    <a:pt x="130" y="52"/>
                  </a:lnTo>
                  <a:lnTo>
                    <a:pt x="130" y="56"/>
                  </a:lnTo>
                  <a:lnTo>
                    <a:pt x="126" y="56"/>
                  </a:lnTo>
                  <a:lnTo>
                    <a:pt x="122" y="56"/>
                  </a:lnTo>
                  <a:lnTo>
                    <a:pt x="118" y="60"/>
                  </a:lnTo>
                  <a:lnTo>
                    <a:pt x="114" y="60"/>
                  </a:lnTo>
                  <a:lnTo>
                    <a:pt x="114" y="64"/>
                  </a:lnTo>
                  <a:lnTo>
                    <a:pt x="110" y="64"/>
                  </a:lnTo>
                  <a:lnTo>
                    <a:pt x="106" y="68"/>
                  </a:lnTo>
                  <a:lnTo>
                    <a:pt x="106" y="64"/>
                  </a:lnTo>
                  <a:lnTo>
                    <a:pt x="104" y="64"/>
                  </a:lnTo>
                  <a:lnTo>
                    <a:pt x="104" y="68"/>
                  </a:lnTo>
                  <a:lnTo>
                    <a:pt x="100" y="68"/>
                  </a:lnTo>
                  <a:lnTo>
                    <a:pt x="96" y="68"/>
                  </a:lnTo>
                  <a:lnTo>
                    <a:pt x="92" y="68"/>
                  </a:lnTo>
                  <a:lnTo>
                    <a:pt x="92" y="70"/>
                  </a:lnTo>
                  <a:lnTo>
                    <a:pt x="92" y="74"/>
                  </a:lnTo>
                  <a:lnTo>
                    <a:pt x="88" y="74"/>
                  </a:lnTo>
                  <a:lnTo>
                    <a:pt x="84" y="74"/>
                  </a:lnTo>
                  <a:lnTo>
                    <a:pt x="82" y="74"/>
                  </a:lnTo>
                  <a:lnTo>
                    <a:pt x="78" y="74"/>
                  </a:lnTo>
                  <a:lnTo>
                    <a:pt x="74" y="74"/>
                  </a:lnTo>
                  <a:lnTo>
                    <a:pt x="70" y="74"/>
                  </a:lnTo>
                  <a:lnTo>
                    <a:pt x="66" y="70"/>
                  </a:lnTo>
                  <a:lnTo>
                    <a:pt x="62" y="70"/>
                  </a:lnTo>
                  <a:lnTo>
                    <a:pt x="60" y="70"/>
                  </a:lnTo>
                  <a:lnTo>
                    <a:pt x="56" y="70"/>
                  </a:lnTo>
                  <a:lnTo>
                    <a:pt x="56" y="68"/>
                  </a:lnTo>
                  <a:lnTo>
                    <a:pt x="60" y="68"/>
                  </a:lnTo>
                  <a:lnTo>
                    <a:pt x="56" y="68"/>
                  </a:lnTo>
                  <a:lnTo>
                    <a:pt x="52" y="68"/>
                  </a:lnTo>
                  <a:lnTo>
                    <a:pt x="56" y="68"/>
                  </a:lnTo>
                  <a:lnTo>
                    <a:pt x="56" y="64"/>
                  </a:lnTo>
                  <a:lnTo>
                    <a:pt x="52" y="68"/>
                  </a:lnTo>
                  <a:lnTo>
                    <a:pt x="48" y="68"/>
                  </a:lnTo>
                  <a:lnTo>
                    <a:pt x="48" y="64"/>
                  </a:lnTo>
                  <a:lnTo>
                    <a:pt x="44" y="64"/>
                  </a:lnTo>
                  <a:lnTo>
                    <a:pt x="40" y="68"/>
                  </a:lnTo>
                  <a:lnTo>
                    <a:pt x="40" y="64"/>
                  </a:lnTo>
                  <a:lnTo>
                    <a:pt x="36" y="64"/>
                  </a:lnTo>
                  <a:lnTo>
                    <a:pt x="36" y="68"/>
                  </a:lnTo>
                  <a:lnTo>
                    <a:pt x="32" y="68"/>
                  </a:lnTo>
                  <a:lnTo>
                    <a:pt x="32" y="64"/>
                  </a:lnTo>
                  <a:lnTo>
                    <a:pt x="30" y="64"/>
                  </a:lnTo>
                  <a:lnTo>
                    <a:pt x="26" y="68"/>
                  </a:lnTo>
                  <a:lnTo>
                    <a:pt x="26" y="64"/>
                  </a:lnTo>
                  <a:lnTo>
                    <a:pt x="26" y="60"/>
                  </a:lnTo>
                  <a:lnTo>
                    <a:pt x="26" y="64"/>
                  </a:lnTo>
                  <a:lnTo>
                    <a:pt x="30" y="64"/>
                  </a:lnTo>
                  <a:lnTo>
                    <a:pt x="30" y="60"/>
                  </a:lnTo>
                  <a:lnTo>
                    <a:pt x="32" y="60"/>
                  </a:lnTo>
                  <a:lnTo>
                    <a:pt x="36" y="60"/>
                  </a:lnTo>
                  <a:lnTo>
                    <a:pt x="36" y="56"/>
                  </a:lnTo>
                  <a:lnTo>
                    <a:pt x="36" y="60"/>
                  </a:lnTo>
                  <a:lnTo>
                    <a:pt x="36" y="56"/>
                  </a:lnTo>
                  <a:lnTo>
                    <a:pt x="40" y="56"/>
                  </a:lnTo>
                  <a:lnTo>
                    <a:pt x="36" y="56"/>
                  </a:lnTo>
                  <a:lnTo>
                    <a:pt x="36" y="52"/>
                  </a:lnTo>
                  <a:lnTo>
                    <a:pt x="40" y="52"/>
                  </a:lnTo>
                  <a:lnTo>
                    <a:pt x="44" y="52"/>
                  </a:lnTo>
                  <a:lnTo>
                    <a:pt x="40" y="52"/>
                  </a:lnTo>
                  <a:lnTo>
                    <a:pt x="36" y="52"/>
                  </a:lnTo>
                  <a:lnTo>
                    <a:pt x="36" y="56"/>
                  </a:lnTo>
                  <a:lnTo>
                    <a:pt x="32" y="56"/>
                  </a:lnTo>
                  <a:lnTo>
                    <a:pt x="32" y="52"/>
                  </a:lnTo>
                  <a:lnTo>
                    <a:pt x="32" y="52"/>
                  </a:lnTo>
                  <a:lnTo>
                    <a:pt x="32" y="5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99" name="Freeform 106">
              <a:extLst>
                <a:ext uri="{FF2B5EF4-FFF2-40B4-BE49-F238E27FC236}">
                  <a16:creationId xmlns:a16="http://schemas.microsoft.com/office/drawing/2014/main" id="{3D0EC422-BFCB-7EF5-D6A5-CEB0AF65F16B}"/>
                </a:ext>
              </a:extLst>
            </p:cNvPr>
            <p:cNvSpPr>
              <a:spLocks noEditPoints="1"/>
            </p:cNvSpPr>
            <p:nvPr/>
          </p:nvSpPr>
          <p:spPr bwMode="auto">
            <a:xfrm>
              <a:off x="4156075" y="2927418"/>
              <a:ext cx="101600" cy="136525"/>
            </a:xfrm>
            <a:custGeom>
              <a:avLst/>
              <a:gdLst>
                <a:gd name="T0" fmla="*/ 20 w 64"/>
                <a:gd name="T1" fmla="*/ 46 h 86"/>
                <a:gd name="T2" fmla="*/ 16 w 64"/>
                <a:gd name="T3" fmla="*/ 46 h 86"/>
                <a:gd name="T4" fmla="*/ 12 w 64"/>
                <a:gd name="T5" fmla="*/ 46 h 86"/>
                <a:gd name="T6" fmla="*/ 12 w 64"/>
                <a:gd name="T7" fmla="*/ 42 h 86"/>
                <a:gd name="T8" fmla="*/ 8 w 64"/>
                <a:gd name="T9" fmla="*/ 38 h 86"/>
                <a:gd name="T10" fmla="*/ 8 w 64"/>
                <a:gd name="T11" fmla="*/ 34 h 86"/>
                <a:gd name="T12" fmla="*/ 12 w 64"/>
                <a:gd name="T13" fmla="*/ 34 h 86"/>
                <a:gd name="T14" fmla="*/ 12 w 64"/>
                <a:gd name="T15" fmla="*/ 30 h 86"/>
                <a:gd name="T16" fmla="*/ 8 w 64"/>
                <a:gd name="T17" fmla="*/ 30 h 86"/>
                <a:gd name="T18" fmla="*/ 8 w 64"/>
                <a:gd name="T19" fmla="*/ 26 h 86"/>
                <a:gd name="T20" fmla="*/ 12 w 64"/>
                <a:gd name="T21" fmla="*/ 26 h 86"/>
                <a:gd name="T22" fmla="*/ 20 w 64"/>
                <a:gd name="T23" fmla="*/ 24 h 86"/>
                <a:gd name="T24" fmla="*/ 26 w 64"/>
                <a:gd name="T25" fmla="*/ 26 h 86"/>
                <a:gd name="T26" fmla="*/ 30 w 64"/>
                <a:gd name="T27" fmla="*/ 20 h 86"/>
                <a:gd name="T28" fmla="*/ 30 w 64"/>
                <a:gd name="T29" fmla="*/ 16 h 86"/>
                <a:gd name="T30" fmla="*/ 30 w 64"/>
                <a:gd name="T31" fmla="*/ 12 h 86"/>
                <a:gd name="T32" fmla="*/ 38 w 64"/>
                <a:gd name="T33" fmla="*/ 4 h 86"/>
                <a:gd name="T34" fmla="*/ 42 w 64"/>
                <a:gd name="T35" fmla="*/ 4 h 86"/>
                <a:gd name="T36" fmla="*/ 42 w 64"/>
                <a:gd name="T37" fmla="*/ 8 h 86"/>
                <a:gd name="T38" fmla="*/ 46 w 64"/>
                <a:gd name="T39" fmla="*/ 8 h 86"/>
                <a:gd name="T40" fmla="*/ 46 w 64"/>
                <a:gd name="T41" fmla="*/ 4 h 86"/>
                <a:gd name="T42" fmla="*/ 50 w 64"/>
                <a:gd name="T43" fmla="*/ 4 h 86"/>
                <a:gd name="T44" fmla="*/ 50 w 64"/>
                <a:gd name="T45" fmla="*/ 8 h 86"/>
                <a:gd name="T46" fmla="*/ 42 w 64"/>
                <a:gd name="T47" fmla="*/ 16 h 86"/>
                <a:gd name="T48" fmla="*/ 38 w 64"/>
                <a:gd name="T49" fmla="*/ 20 h 86"/>
                <a:gd name="T50" fmla="*/ 38 w 64"/>
                <a:gd name="T51" fmla="*/ 24 h 86"/>
                <a:gd name="T52" fmla="*/ 46 w 64"/>
                <a:gd name="T53" fmla="*/ 26 h 86"/>
                <a:gd name="T54" fmla="*/ 54 w 64"/>
                <a:gd name="T55" fmla="*/ 24 h 86"/>
                <a:gd name="T56" fmla="*/ 60 w 64"/>
                <a:gd name="T57" fmla="*/ 30 h 86"/>
                <a:gd name="T58" fmla="*/ 64 w 64"/>
                <a:gd name="T59" fmla="*/ 30 h 86"/>
                <a:gd name="T60" fmla="*/ 60 w 64"/>
                <a:gd name="T61" fmla="*/ 38 h 86"/>
                <a:gd name="T62" fmla="*/ 64 w 64"/>
                <a:gd name="T63" fmla="*/ 46 h 86"/>
                <a:gd name="T64" fmla="*/ 64 w 64"/>
                <a:gd name="T65" fmla="*/ 50 h 86"/>
                <a:gd name="T66" fmla="*/ 60 w 64"/>
                <a:gd name="T67" fmla="*/ 60 h 86"/>
                <a:gd name="T68" fmla="*/ 60 w 64"/>
                <a:gd name="T69" fmla="*/ 68 h 86"/>
                <a:gd name="T70" fmla="*/ 54 w 64"/>
                <a:gd name="T71" fmla="*/ 72 h 86"/>
                <a:gd name="T72" fmla="*/ 54 w 64"/>
                <a:gd name="T73" fmla="*/ 68 h 86"/>
                <a:gd name="T74" fmla="*/ 46 w 64"/>
                <a:gd name="T75" fmla="*/ 72 h 86"/>
                <a:gd name="T76" fmla="*/ 38 w 64"/>
                <a:gd name="T77" fmla="*/ 76 h 86"/>
                <a:gd name="T78" fmla="*/ 30 w 64"/>
                <a:gd name="T79" fmla="*/ 76 h 86"/>
                <a:gd name="T80" fmla="*/ 30 w 64"/>
                <a:gd name="T81" fmla="*/ 82 h 86"/>
                <a:gd name="T82" fmla="*/ 20 w 64"/>
                <a:gd name="T83" fmla="*/ 82 h 86"/>
                <a:gd name="T84" fmla="*/ 12 w 64"/>
                <a:gd name="T85" fmla="*/ 86 h 86"/>
                <a:gd name="T86" fmla="*/ 12 w 64"/>
                <a:gd name="T87" fmla="*/ 82 h 86"/>
                <a:gd name="T88" fmla="*/ 8 w 64"/>
                <a:gd name="T89" fmla="*/ 82 h 86"/>
                <a:gd name="T90" fmla="*/ 16 w 64"/>
                <a:gd name="T91" fmla="*/ 76 h 86"/>
                <a:gd name="T92" fmla="*/ 4 w 64"/>
                <a:gd name="T93" fmla="*/ 78 h 86"/>
                <a:gd name="T94" fmla="*/ 4 w 64"/>
                <a:gd name="T95" fmla="*/ 76 h 86"/>
                <a:gd name="T96" fmla="*/ 8 w 64"/>
                <a:gd name="T97" fmla="*/ 72 h 86"/>
                <a:gd name="T98" fmla="*/ 0 w 64"/>
                <a:gd name="T99" fmla="*/ 68 h 86"/>
                <a:gd name="T100" fmla="*/ 12 w 64"/>
                <a:gd name="T101" fmla="*/ 68 h 86"/>
                <a:gd name="T102" fmla="*/ 16 w 64"/>
                <a:gd name="T103" fmla="*/ 60 h 86"/>
                <a:gd name="T104" fmla="*/ 26 w 64"/>
                <a:gd name="T105" fmla="*/ 60 h 86"/>
                <a:gd name="T106" fmla="*/ 24 w 64"/>
                <a:gd name="T107" fmla="*/ 60 h 86"/>
                <a:gd name="T108" fmla="*/ 12 w 64"/>
                <a:gd name="T109" fmla="*/ 60 h 86"/>
                <a:gd name="T110" fmla="*/ 16 w 64"/>
                <a:gd name="T111" fmla="*/ 56 h 86"/>
                <a:gd name="T112" fmla="*/ 24 w 64"/>
                <a:gd name="T113" fmla="*/ 50 h 86"/>
                <a:gd name="T114" fmla="*/ 8 w 64"/>
                <a:gd name="T115" fmla="*/ 30 h 86"/>
                <a:gd name="T116" fmla="*/ 4 w 64"/>
                <a:gd name="T117" fmla="*/ 30 h 86"/>
                <a:gd name="T118" fmla="*/ 8 w 64"/>
                <a:gd name="T119" fmla="*/ 3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86">
                  <a:moveTo>
                    <a:pt x="24" y="50"/>
                  </a:moveTo>
                  <a:lnTo>
                    <a:pt x="24" y="46"/>
                  </a:lnTo>
                  <a:lnTo>
                    <a:pt x="20" y="46"/>
                  </a:lnTo>
                  <a:lnTo>
                    <a:pt x="16" y="46"/>
                  </a:lnTo>
                  <a:lnTo>
                    <a:pt x="16" y="50"/>
                  </a:lnTo>
                  <a:lnTo>
                    <a:pt x="16" y="46"/>
                  </a:lnTo>
                  <a:lnTo>
                    <a:pt x="12" y="46"/>
                  </a:lnTo>
                  <a:lnTo>
                    <a:pt x="16" y="46"/>
                  </a:lnTo>
                  <a:lnTo>
                    <a:pt x="12" y="46"/>
                  </a:lnTo>
                  <a:lnTo>
                    <a:pt x="8" y="46"/>
                  </a:lnTo>
                  <a:lnTo>
                    <a:pt x="12" y="46"/>
                  </a:lnTo>
                  <a:lnTo>
                    <a:pt x="12" y="42"/>
                  </a:lnTo>
                  <a:lnTo>
                    <a:pt x="8" y="46"/>
                  </a:lnTo>
                  <a:lnTo>
                    <a:pt x="4" y="42"/>
                  </a:lnTo>
                  <a:lnTo>
                    <a:pt x="8" y="38"/>
                  </a:lnTo>
                  <a:lnTo>
                    <a:pt x="12" y="38"/>
                  </a:lnTo>
                  <a:lnTo>
                    <a:pt x="8" y="38"/>
                  </a:lnTo>
                  <a:lnTo>
                    <a:pt x="8" y="34"/>
                  </a:lnTo>
                  <a:lnTo>
                    <a:pt x="12" y="34"/>
                  </a:lnTo>
                  <a:lnTo>
                    <a:pt x="16" y="34"/>
                  </a:lnTo>
                  <a:lnTo>
                    <a:pt x="12" y="34"/>
                  </a:lnTo>
                  <a:lnTo>
                    <a:pt x="8" y="34"/>
                  </a:lnTo>
                  <a:lnTo>
                    <a:pt x="8" y="30"/>
                  </a:lnTo>
                  <a:lnTo>
                    <a:pt x="12" y="30"/>
                  </a:lnTo>
                  <a:lnTo>
                    <a:pt x="12" y="34"/>
                  </a:lnTo>
                  <a:lnTo>
                    <a:pt x="12" y="30"/>
                  </a:lnTo>
                  <a:lnTo>
                    <a:pt x="8" y="30"/>
                  </a:lnTo>
                  <a:lnTo>
                    <a:pt x="8" y="26"/>
                  </a:lnTo>
                  <a:lnTo>
                    <a:pt x="8" y="30"/>
                  </a:lnTo>
                  <a:lnTo>
                    <a:pt x="8" y="26"/>
                  </a:lnTo>
                  <a:lnTo>
                    <a:pt x="8" y="24"/>
                  </a:lnTo>
                  <a:lnTo>
                    <a:pt x="8" y="26"/>
                  </a:lnTo>
                  <a:lnTo>
                    <a:pt x="12" y="26"/>
                  </a:lnTo>
                  <a:lnTo>
                    <a:pt x="12" y="24"/>
                  </a:lnTo>
                  <a:lnTo>
                    <a:pt x="16" y="24"/>
                  </a:lnTo>
                  <a:lnTo>
                    <a:pt x="20" y="24"/>
                  </a:lnTo>
                  <a:lnTo>
                    <a:pt x="20" y="26"/>
                  </a:lnTo>
                  <a:lnTo>
                    <a:pt x="24" y="24"/>
                  </a:lnTo>
                  <a:lnTo>
                    <a:pt x="26" y="26"/>
                  </a:lnTo>
                  <a:lnTo>
                    <a:pt x="30" y="24"/>
                  </a:lnTo>
                  <a:lnTo>
                    <a:pt x="26" y="24"/>
                  </a:lnTo>
                  <a:lnTo>
                    <a:pt x="30" y="20"/>
                  </a:lnTo>
                  <a:lnTo>
                    <a:pt x="34" y="20"/>
                  </a:lnTo>
                  <a:lnTo>
                    <a:pt x="34" y="16"/>
                  </a:lnTo>
                  <a:lnTo>
                    <a:pt x="30" y="16"/>
                  </a:lnTo>
                  <a:lnTo>
                    <a:pt x="26" y="20"/>
                  </a:lnTo>
                  <a:lnTo>
                    <a:pt x="26" y="16"/>
                  </a:lnTo>
                  <a:lnTo>
                    <a:pt x="30" y="12"/>
                  </a:lnTo>
                  <a:lnTo>
                    <a:pt x="30" y="8"/>
                  </a:lnTo>
                  <a:lnTo>
                    <a:pt x="34" y="4"/>
                  </a:lnTo>
                  <a:lnTo>
                    <a:pt x="38" y="4"/>
                  </a:lnTo>
                  <a:lnTo>
                    <a:pt x="42" y="4"/>
                  </a:lnTo>
                  <a:lnTo>
                    <a:pt x="42" y="8"/>
                  </a:lnTo>
                  <a:lnTo>
                    <a:pt x="42" y="4"/>
                  </a:lnTo>
                  <a:lnTo>
                    <a:pt x="38" y="4"/>
                  </a:lnTo>
                  <a:lnTo>
                    <a:pt x="42" y="4"/>
                  </a:lnTo>
                  <a:lnTo>
                    <a:pt x="42" y="8"/>
                  </a:lnTo>
                  <a:lnTo>
                    <a:pt x="42" y="12"/>
                  </a:lnTo>
                  <a:lnTo>
                    <a:pt x="42" y="8"/>
                  </a:lnTo>
                  <a:lnTo>
                    <a:pt x="46" y="8"/>
                  </a:lnTo>
                  <a:lnTo>
                    <a:pt x="46" y="4"/>
                  </a:lnTo>
                  <a:lnTo>
                    <a:pt x="42" y="4"/>
                  </a:lnTo>
                  <a:lnTo>
                    <a:pt x="46" y="4"/>
                  </a:lnTo>
                  <a:lnTo>
                    <a:pt x="46" y="0"/>
                  </a:lnTo>
                  <a:lnTo>
                    <a:pt x="50" y="0"/>
                  </a:lnTo>
                  <a:lnTo>
                    <a:pt x="50" y="4"/>
                  </a:lnTo>
                  <a:lnTo>
                    <a:pt x="54" y="4"/>
                  </a:lnTo>
                  <a:lnTo>
                    <a:pt x="50" y="4"/>
                  </a:lnTo>
                  <a:lnTo>
                    <a:pt x="50" y="8"/>
                  </a:lnTo>
                  <a:lnTo>
                    <a:pt x="46" y="8"/>
                  </a:lnTo>
                  <a:lnTo>
                    <a:pt x="46" y="12"/>
                  </a:lnTo>
                  <a:lnTo>
                    <a:pt x="42" y="16"/>
                  </a:lnTo>
                  <a:lnTo>
                    <a:pt x="38" y="16"/>
                  </a:lnTo>
                  <a:lnTo>
                    <a:pt x="42" y="20"/>
                  </a:lnTo>
                  <a:lnTo>
                    <a:pt x="38" y="20"/>
                  </a:lnTo>
                  <a:lnTo>
                    <a:pt x="34" y="20"/>
                  </a:lnTo>
                  <a:lnTo>
                    <a:pt x="34" y="24"/>
                  </a:lnTo>
                  <a:lnTo>
                    <a:pt x="38" y="24"/>
                  </a:lnTo>
                  <a:lnTo>
                    <a:pt x="38" y="26"/>
                  </a:lnTo>
                  <a:lnTo>
                    <a:pt x="42" y="26"/>
                  </a:lnTo>
                  <a:lnTo>
                    <a:pt x="46" y="26"/>
                  </a:lnTo>
                  <a:lnTo>
                    <a:pt x="50" y="26"/>
                  </a:lnTo>
                  <a:lnTo>
                    <a:pt x="50" y="24"/>
                  </a:lnTo>
                  <a:lnTo>
                    <a:pt x="54" y="24"/>
                  </a:lnTo>
                  <a:lnTo>
                    <a:pt x="54" y="26"/>
                  </a:lnTo>
                  <a:lnTo>
                    <a:pt x="56" y="30"/>
                  </a:lnTo>
                  <a:lnTo>
                    <a:pt x="60" y="30"/>
                  </a:lnTo>
                  <a:lnTo>
                    <a:pt x="60" y="26"/>
                  </a:lnTo>
                  <a:lnTo>
                    <a:pt x="60" y="30"/>
                  </a:lnTo>
                  <a:lnTo>
                    <a:pt x="64" y="30"/>
                  </a:lnTo>
                  <a:lnTo>
                    <a:pt x="60" y="30"/>
                  </a:lnTo>
                  <a:lnTo>
                    <a:pt x="60" y="34"/>
                  </a:lnTo>
                  <a:lnTo>
                    <a:pt x="60" y="38"/>
                  </a:lnTo>
                  <a:lnTo>
                    <a:pt x="64" y="38"/>
                  </a:lnTo>
                  <a:lnTo>
                    <a:pt x="64" y="42"/>
                  </a:lnTo>
                  <a:lnTo>
                    <a:pt x="64" y="46"/>
                  </a:lnTo>
                  <a:lnTo>
                    <a:pt x="60" y="46"/>
                  </a:lnTo>
                  <a:lnTo>
                    <a:pt x="64" y="46"/>
                  </a:lnTo>
                  <a:lnTo>
                    <a:pt x="64" y="50"/>
                  </a:lnTo>
                  <a:lnTo>
                    <a:pt x="64" y="52"/>
                  </a:lnTo>
                  <a:lnTo>
                    <a:pt x="64" y="56"/>
                  </a:lnTo>
                  <a:lnTo>
                    <a:pt x="60" y="60"/>
                  </a:lnTo>
                  <a:lnTo>
                    <a:pt x="60" y="64"/>
                  </a:lnTo>
                  <a:lnTo>
                    <a:pt x="56" y="64"/>
                  </a:lnTo>
                  <a:lnTo>
                    <a:pt x="60" y="68"/>
                  </a:lnTo>
                  <a:lnTo>
                    <a:pt x="56" y="68"/>
                  </a:lnTo>
                  <a:lnTo>
                    <a:pt x="54" y="68"/>
                  </a:lnTo>
                  <a:lnTo>
                    <a:pt x="54" y="72"/>
                  </a:lnTo>
                  <a:lnTo>
                    <a:pt x="54" y="68"/>
                  </a:lnTo>
                  <a:lnTo>
                    <a:pt x="50" y="68"/>
                  </a:lnTo>
                  <a:lnTo>
                    <a:pt x="54" y="68"/>
                  </a:lnTo>
                  <a:lnTo>
                    <a:pt x="54" y="72"/>
                  </a:lnTo>
                  <a:lnTo>
                    <a:pt x="50" y="72"/>
                  </a:lnTo>
                  <a:lnTo>
                    <a:pt x="46" y="72"/>
                  </a:lnTo>
                  <a:lnTo>
                    <a:pt x="42" y="72"/>
                  </a:lnTo>
                  <a:lnTo>
                    <a:pt x="42" y="76"/>
                  </a:lnTo>
                  <a:lnTo>
                    <a:pt x="38" y="76"/>
                  </a:lnTo>
                  <a:lnTo>
                    <a:pt x="34" y="78"/>
                  </a:lnTo>
                  <a:lnTo>
                    <a:pt x="34" y="76"/>
                  </a:lnTo>
                  <a:lnTo>
                    <a:pt x="30" y="76"/>
                  </a:lnTo>
                  <a:lnTo>
                    <a:pt x="34" y="78"/>
                  </a:lnTo>
                  <a:lnTo>
                    <a:pt x="30" y="78"/>
                  </a:lnTo>
                  <a:lnTo>
                    <a:pt x="30" y="82"/>
                  </a:lnTo>
                  <a:lnTo>
                    <a:pt x="26" y="82"/>
                  </a:lnTo>
                  <a:lnTo>
                    <a:pt x="24" y="82"/>
                  </a:lnTo>
                  <a:lnTo>
                    <a:pt x="20" y="82"/>
                  </a:lnTo>
                  <a:lnTo>
                    <a:pt x="16" y="82"/>
                  </a:lnTo>
                  <a:lnTo>
                    <a:pt x="12" y="82"/>
                  </a:lnTo>
                  <a:lnTo>
                    <a:pt x="12" y="86"/>
                  </a:lnTo>
                  <a:lnTo>
                    <a:pt x="12" y="82"/>
                  </a:lnTo>
                  <a:lnTo>
                    <a:pt x="16" y="82"/>
                  </a:lnTo>
                  <a:lnTo>
                    <a:pt x="12" y="82"/>
                  </a:lnTo>
                  <a:lnTo>
                    <a:pt x="16" y="78"/>
                  </a:lnTo>
                  <a:lnTo>
                    <a:pt x="12" y="78"/>
                  </a:lnTo>
                  <a:lnTo>
                    <a:pt x="8" y="82"/>
                  </a:lnTo>
                  <a:lnTo>
                    <a:pt x="8" y="78"/>
                  </a:lnTo>
                  <a:lnTo>
                    <a:pt x="12" y="78"/>
                  </a:lnTo>
                  <a:lnTo>
                    <a:pt x="16" y="76"/>
                  </a:lnTo>
                  <a:lnTo>
                    <a:pt x="12" y="76"/>
                  </a:lnTo>
                  <a:lnTo>
                    <a:pt x="8" y="78"/>
                  </a:lnTo>
                  <a:lnTo>
                    <a:pt x="4" y="78"/>
                  </a:lnTo>
                  <a:lnTo>
                    <a:pt x="4" y="76"/>
                  </a:lnTo>
                  <a:lnTo>
                    <a:pt x="4" y="78"/>
                  </a:lnTo>
                  <a:lnTo>
                    <a:pt x="4" y="76"/>
                  </a:lnTo>
                  <a:lnTo>
                    <a:pt x="8" y="72"/>
                  </a:lnTo>
                  <a:lnTo>
                    <a:pt x="12" y="72"/>
                  </a:lnTo>
                  <a:lnTo>
                    <a:pt x="8" y="72"/>
                  </a:lnTo>
                  <a:lnTo>
                    <a:pt x="4" y="72"/>
                  </a:lnTo>
                  <a:lnTo>
                    <a:pt x="0" y="72"/>
                  </a:lnTo>
                  <a:lnTo>
                    <a:pt x="0" y="68"/>
                  </a:lnTo>
                  <a:lnTo>
                    <a:pt x="4" y="68"/>
                  </a:lnTo>
                  <a:lnTo>
                    <a:pt x="8" y="68"/>
                  </a:lnTo>
                  <a:lnTo>
                    <a:pt x="12" y="68"/>
                  </a:lnTo>
                  <a:lnTo>
                    <a:pt x="12" y="64"/>
                  </a:lnTo>
                  <a:lnTo>
                    <a:pt x="12" y="60"/>
                  </a:lnTo>
                  <a:lnTo>
                    <a:pt x="16" y="60"/>
                  </a:lnTo>
                  <a:lnTo>
                    <a:pt x="20" y="60"/>
                  </a:lnTo>
                  <a:lnTo>
                    <a:pt x="24" y="60"/>
                  </a:lnTo>
                  <a:lnTo>
                    <a:pt x="26" y="60"/>
                  </a:lnTo>
                  <a:lnTo>
                    <a:pt x="24" y="60"/>
                  </a:lnTo>
                  <a:lnTo>
                    <a:pt x="24" y="56"/>
                  </a:lnTo>
                  <a:lnTo>
                    <a:pt x="24" y="60"/>
                  </a:lnTo>
                  <a:lnTo>
                    <a:pt x="20" y="60"/>
                  </a:lnTo>
                  <a:lnTo>
                    <a:pt x="16" y="60"/>
                  </a:lnTo>
                  <a:lnTo>
                    <a:pt x="12" y="60"/>
                  </a:lnTo>
                  <a:lnTo>
                    <a:pt x="8" y="60"/>
                  </a:lnTo>
                  <a:lnTo>
                    <a:pt x="12" y="60"/>
                  </a:lnTo>
                  <a:lnTo>
                    <a:pt x="16" y="56"/>
                  </a:lnTo>
                  <a:lnTo>
                    <a:pt x="16" y="52"/>
                  </a:lnTo>
                  <a:lnTo>
                    <a:pt x="20" y="50"/>
                  </a:lnTo>
                  <a:lnTo>
                    <a:pt x="24" y="50"/>
                  </a:lnTo>
                  <a:lnTo>
                    <a:pt x="24" y="50"/>
                  </a:lnTo>
                  <a:lnTo>
                    <a:pt x="24" y="50"/>
                  </a:lnTo>
                  <a:close/>
                  <a:moveTo>
                    <a:pt x="8" y="30"/>
                  </a:moveTo>
                  <a:lnTo>
                    <a:pt x="8" y="34"/>
                  </a:lnTo>
                  <a:lnTo>
                    <a:pt x="8" y="30"/>
                  </a:lnTo>
                  <a:lnTo>
                    <a:pt x="4" y="30"/>
                  </a:lnTo>
                  <a:lnTo>
                    <a:pt x="8" y="30"/>
                  </a:lnTo>
                  <a:lnTo>
                    <a:pt x="8" y="30"/>
                  </a:lnTo>
                  <a:lnTo>
                    <a:pt x="8" y="3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00" name="Freeform 107">
              <a:extLst>
                <a:ext uri="{FF2B5EF4-FFF2-40B4-BE49-F238E27FC236}">
                  <a16:creationId xmlns:a16="http://schemas.microsoft.com/office/drawing/2014/main" id="{FE4CD993-7900-59A4-9F05-647C6F7E2F60}"/>
                </a:ext>
              </a:extLst>
            </p:cNvPr>
            <p:cNvSpPr>
              <a:spLocks/>
            </p:cNvSpPr>
            <p:nvPr/>
          </p:nvSpPr>
          <p:spPr bwMode="auto">
            <a:xfrm>
              <a:off x="4286250" y="2965518"/>
              <a:ext cx="12700" cy="9525"/>
            </a:xfrm>
            <a:custGeom>
              <a:avLst/>
              <a:gdLst>
                <a:gd name="T0" fmla="*/ 0 w 8"/>
                <a:gd name="T1" fmla="*/ 6 h 6"/>
                <a:gd name="T2" fmla="*/ 0 w 8"/>
                <a:gd name="T3" fmla="*/ 6 h 6"/>
                <a:gd name="T4" fmla="*/ 0 w 8"/>
                <a:gd name="T5" fmla="*/ 2 h 6"/>
                <a:gd name="T6" fmla="*/ 0 w 8"/>
                <a:gd name="T7" fmla="*/ 2 h 6"/>
                <a:gd name="T8" fmla="*/ 0 w 8"/>
                <a:gd name="T9" fmla="*/ 2 h 6"/>
                <a:gd name="T10" fmla="*/ 0 w 8"/>
                <a:gd name="T11" fmla="*/ 2 h 6"/>
                <a:gd name="T12" fmla="*/ 4 w 8"/>
                <a:gd name="T13" fmla="*/ 0 h 6"/>
                <a:gd name="T14" fmla="*/ 4 w 8"/>
                <a:gd name="T15" fmla="*/ 0 h 6"/>
                <a:gd name="T16" fmla="*/ 4 w 8"/>
                <a:gd name="T17" fmla="*/ 0 h 6"/>
                <a:gd name="T18" fmla="*/ 4 w 8"/>
                <a:gd name="T19" fmla="*/ 0 h 6"/>
                <a:gd name="T20" fmla="*/ 4 w 8"/>
                <a:gd name="T21" fmla="*/ 0 h 6"/>
                <a:gd name="T22" fmla="*/ 4 w 8"/>
                <a:gd name="T23" fmla="*/ 0 h 6"/>
                <a:gd name="T24" fmla="*/ 4 w 8"/>
                <a:gd name="T25" fmla="*/ 0 h 6"/>
                <a:gd name="T26" fmla="*/ 4 w 8"/>
                <a:gd name="T27" fmla="*/ 0 h 6"/>
                <a:gd name="T28" fmla="*/ 4 w 8"/>
                <a:gd name="T29" fmla="*/ 0 h 6"/>
                <a:gd name="T30" fmla="*/ 4 w 8"/>
                <a:gd name="T31" fmla="*/ 0 h 6"/>
                <a:gd name="T32" fmla="*/ 4 w 8"/>
                <a:gd name="T33" fmla="*/ 0 h 6"/>
                <a:gd name="T34" fmla="*/ 8 w 8"/>
                <a:gd name="T35" fmla="*/ 0 h 6"/>
                <a:gd name="T36" fmla="*/ 8 w 8"/>
                <a:gd name="T37" fmla="*/ 0 h 6"/>
                <a:gd name="T38" fmla="*/ 4 w 8"/>
                <a:gd name="T39" fmla="*/ 2 h 6"/>
                <a:gd name="T40" fmla="*/ 4 w 8"/>
                <a:gd name="T41" fmla="*/ 2 h 6"/>
                <a:gd name="T42" fmla="*/ 4 w 8"/>
                <a:gd name="T43" fmla="*/ 2 h 6"/>
                <a:gd name="T44" fmla="*/ 4 w 8"/>
                <a:gd name="T45" fmla="*/ 2 h 6"/>
                <a:gd name="T46" fmla="*/ 4 w 8"/>
                <a:gd name="T47" fmla="*/ 2 h 6"/>
                <a:gd name="T48" fmla="*/ 0 w 8"/>
                <a:gd name="T49" fmla="*/ 6 h 6"/>
                <a:gd name="T50" fmla="*/ 0 w 8"/>
                <a:gd name="T51" fmla="*/ 6 h 6"/>
                <a:gd name="T52" fmla="*/ 0 w 8"/>
                <a:gd name="T53" fmla="*/ 6 h 6"/>
                <a:gd name="T54" fmla="*/ 0 w 8"/>
                <a:gd name="T55" fmla="*/ 6 h 6"/>
                <a:gd name="T56" fmla="*/ 0 w 8"/>
                <a:gd name="T57" fmla="*/ 6 h 6"/>
                <a:gd name="T58" fmla="*/ 0 w 8"/>
                <a:gd name="T59" fmla="*/ 6 h 6"/>
                <a:gd name="T60" fmla="*/ 0 w 8"/>
                <a:gd name="T6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6">
                  <a:moveTo>
                    <a:pt x="0" y="6"/>
                  </a:moveTo>
                  <a:lnTo>
                    <a:pt x="0" y="6"/>
                  </a:lnTo>
                  <a:lnTo>
                    <a:pt x="0" y="2"/>
                  </a:lnTo>
                  <a:lnTo>
                    <a:pt x="0" y="2"/>
                  </a:lnTo>
                  <a:lnTo>
                    <a:pt x="0" y="2"/>
                  </a:lnTo>
                  <a:lnTo>
                    <a:pt x="0" y="2"/>
                  </a:lnTo>
                  <a:lnTo>
                    <a:pt x="4" y="0"/>
                  </a:lnTo>
                  <a:lnTo>
                    <a:pt x="4" y="0"/>
                  </a:lnTo>
                  <a:lnTo>
                    <a:pt x="4" y="0"/>
                  </a:lnTo>
                  <a:lnTo>
                    <a:pt x="4" y="0"/>
                  </a:lnTo>
                  <a:lnTo>
                    <a:pt x="4" y="0"/>
                  </a:lnTo>
                  <a:lnTo>
                    <a:pt x="4" y="0"/>
                  </a:lnTo>
                  <a:lnTo>
                    <a:pt x="4" y="0"/>
                  </a:lnTo>
                  <a:lnTo>
                    <a:pt x="4" y="0"/>
                  </a:lnTo>
                  <a:lnTo>
                    <a:pt x="4" y="0"/>
                  </a:lnTo>
                  <a:lnTo>
                    <a:pt x="4" y="0"/>
                  </a:lnTo>
                  <a:lnTo>
                    <a:pt x="4" y="0"/>
                  </a:lnTo>
                  <a:lnTo>
                    <a:pt x="8" y="0"/>
                  </a:lnTo>
                  <a:lnTo>
                    <a:pt x="8" y="0"/>
                  </a:lnTo>
                  <a:lnTo>
                    <a:pt x="4" y="2"/>
                  </a:lnTo>
                  <a:lnTo>
                    <a:pt x="4" y="2"/>
                  </a:lnTo>
                  <a:lnTo>
                    <a:pt x="4" y="2"/>
                  </a:lnTo>
                  <a:lnTo>
                    <a:pt x="4" y="2"/>
                  </a:lnTo>
                  <a:lnTo>
                    <a:pt x="4" y="2"/>
                  </a:lnTo>
                  <a:lnTo>
                    <a:pt x="0" y="6"/>
                  </a:lnTo>
                  <a:lnTo>
                    <a:pt x="0" y="6"/>
                  </a:lnTo>
                  <a:lnTo>
                    <a:pt x="0" y="6"/>
                  </a:lnTo>
                  <a:lnTo>
                    <a:pt x="0" y="6"/>
                  </a:lnTo>
                  <a:lnTo>
                    <a:pt x="0" y="6"/>
                  </a:lnTo>
                  <a:lnTo>
                    <a:pt x="0" y="6"/>
                  </a:lnTo>
                  <a:lnTo>
                    <a:pt x="0" y="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01" name="Freeform 108">
              <a:extLst>
                <a:ext uri="{FF2B5EF4-FFF2-40B4-BE49-F238E27FC236}">
                  <a16:creationId xmlns:a16="http://schemas.microsoft.com/office/drawing/2014/main" id="{51DA10A4-BCC9-7941-4927-AA30233B3081}"/>
                </a:ext>
              </a:extLst>
            </p:cNvPr>
            <p:cNvSpPr>
              <a:spLocks noEditPoints="1"/>
            </p:cNvSpPr>
            <p:nvPr/>
          </p:nvSpPr>
          <p:spPr bwMode="auto">
            <a:xfrm>
              <a:off x="4540250" y="3206818"/>
              <a:ext cx="266700" cy="327025"/>
            </a:xfrm>
            <a:custGeom>
              <a:avLst/>
              <a:gdLst>
                <a:gd name="T0" fmla="*/ 98 w 168"/>
                <a:gd name="T1" fmla="*/ 72 h 206"/>
                <a:gd name="T2" fmla="*/ 106 w 168"/>
                <a:gd name="T3" fmla="*/ 90 h 206"/>
                <a:gd name="T4" fmla="*/ 124 w 168"/>
                <a:gd name="T5" fmla="*/ 100 h 206"/>
                <a:gd name="T6" fmla="*/ 136 w 168"/>
                <a:gd name="T7" fmla="*/ 108 h 206"/>
                <a:gd name="T8" fmla="*/ 150 w 168"/>
                <a:gd name="T9" fmla="*/ 120 h 206"/>
                <a:gd name="T10" fmla="*/ 166 w 168"/>
                <a:gd name="T11" fmla="*/ 130 h 206"/>
                <a:gd name="T12" fmla="*/ 166 w 168"/>
                <a:gd name="T13" fmla="*/ 142 h 206"/>
                <a:gd name="T14" fmla="*/ 150 w 168"/>
                <a:gd name="T15" fmla="*/ 130 h 206"/>
                <a:gd name="T16" fmla="*/ 142 w 168"/>
                <a:gd name="T17" fmla="*/ 142 h 206"/>
                <a:gd name="T18" fmla="*/ 150 w 168"/>
                <a:gd name="T19" fmla="*/ 156 h 206"/>
                <a:gd name="T20" fmla="*/ 142 w 168"/>
                <a:gd name="T21" fmla="*/ 172 h 206"/>
                <a:gd name="T22" fmla="*/ 128 w 168"/>
                <a:gd name="T23" fmla="*/ 176 h 206"/>
                <a:gd name="T24" fmla="*/ 138 w 168"/>
                <a:gd name="T25" fmla="*/ 160 h 206"/>
                <a:gd name="T26" fmla="*/ 132 w 168"/>
                <a:gd name="T27" fmla="*/ 146 h 206"/>
                <a:gd name="T28" fmla="*/ 120 w 168"/>
                <a:gd name="T29" fmla="*/ 130 h 206"/>
                <a:gd name="T30" fmla="*/ 106 w 168"/>
                <a:gd name="T31" fmla="*/ 116 h 206"/>
                <a:gd name="T32" fmla="*/ 86 w 168"/>
                <a:gd name="T33" fmla="*/ 112 h 206"/>
                <a:gd name="T34" fmla="*/ 76 w 168"/>
                <a:gd name="T35" fmla="*/ 96 h 206"/>
                <a:gd name="T36" fmla="*/ 64 w 168"/>
                <a:gd name="T37" fmla="*/ 86 h 206"/>
                <a:gd name="T38" fmla="*/ 54 w 168"/>
                <a:gd name="T39" fmla="*/ 72 h 206"/>
                <a:gd name="T40" fmla="*/ 38 w 168"/>
                <a:gd name="T41" fmla="*/ 56 h 206"/>
                <a:gd name="T42" fmla="*/ 20 w 168"/>
                <a:gd name="T43" fmla="*/ 64 h 206"/>
                <a:gd name="T44" fmla="*/ 16 w 168"/>
                <a:gd name="T45" fmla="*/ 60 h 206"/>
                <a:gd name="T46" fmla="*/ 4 w 168"/>
                <a:gd name="T47" fmla="*/ 52 h 206"/>
                <a:gd name="T48" fmla="*/ 4 w 168"/>
                <a:gd name="T49" fmla="*/ 38 h 206"/>
                <a:gd name="T50" fmla="*/ 4 w 168"/>
                <a:gd name="T51" fmla="*/ 24 h 206"/>
                <a:gd name="T52" fmla="*/ 24 w 168"/>
                <a:gd name="T53" fmla="*/ 16 h 206"/>
                <a:gd name="T54" fmla="*/ 34 w 168"/>
                <a:gd name="T55" fmla="*/ 24 h 206"/>
                <a:gd name="T56" fmla="*/ 38 w 168"/>
                <a:gd name="T57" fmla="*/ 12 h 206"/>
                <a:gd name="T58" fmla="*/ 50 w 168"/>
                <a:gd name="T59" fmla="*/ 12 h 206"/>
                <a:gd name="T60" fmla="*/ 56 w 168"/>
                <a:gd name="T61" fmla="*/ 4 h 206"/>
                <a:gd name="T62" fmla="*/ 76 w 168"/>
                <a:gd name="T63" fmla="*/ 0 h 206"/>
                <a:gd name="T64" fmla="*/ 90 w 168"/>
                <a:gd name="T65" fmla="*/ 8 h 206"/>
                <a:gd name="T66" fmla="*/ 98 w 168"/>
                <a:gd name="T67" fmla="*/ 16 h 206"/>
                <a:gd name="T68" fmla="*/ 102 w 168"/>
                <a:gd name="T69" fmla="*/ 26 h 206"/>
                <a:gd name="T70" fmla="*/ 94 w 168"/>
                <a:gd name="T71" fmla="*/ 26 h 206"/>
                <a:gd name="T72" fmla="*/ 86 w 168"/>
                <a:gd name="T73" fmla="*/ 30 h 206"/>
                <a:gd name="T74" fmla="*/ 86 w 168"/>
                <a:gd name="T75" fmla="*/ 42 h 206"/>
                <a:gd name="T76" fmla="*/ 86 w 168"/>
                <a:gd name="T77" fmla="*/ 60 h 206"/>
                <a:gd name="T78" fmla="*/ 82 w 168"/>
                <a:gd name="T79" fmla="*/ 100 h 206"/>
                <a:gd name="T80" fmla="*/ 82 w 168"/>
                <a:gd name="T81" fmla="*/ 64 h 206"/>
                <a:gd name="T82" fmla="*/ 54 w 168"/>
                <a:gd name="T83" fmla="*/ 82 h 206"/>
                <a:gd name="T84" fmla="*/ 26 w 168"/>
                <a:gd name="T85" fmla="*/ 150 h 206"/>
                <a:gd name="T86" fmla="*/ 26 w 168"/>
                <a:gd name="T87" fmla="*/ 126 h 206"/>
                <a:gd name="T88" fmla="*/ 38 w 168"/>
                <a:gd name="T89" fmla="*/ 116 h 206"/>
                <a:gd name="T90" fmla="*/ 46 w 168"/>
                <a:gd name="T91" fmla="*/ 126 h 206"/>
                <a:gd name="T92" fmla="*/ 46 w 168"/>
                <a:gd name="T93" fmla="*/ 150 h 206"/>
                <a:gd name="T94" fmla="*/ 34 w 168"/>
                <a:gd name="T95" fmla="*/ 160 h 206"/>
                <a:gd name="T96" fmla="*/ 26 w 168"/>
                <a:gd name="T97" fmla="*/ 152 h 206"/>
                <a:gd name="T98" fmla="*/ 112 w 168"/>
                <a:gd name="T99" fmla="*/ 198 h 206"/>
                <a:gd name="T100" fmla="*/ 94 w 168"/>
                <a:gd name="T101" fmla="*/ 190 h 206"/>
                <a:gd name="T102" fmla="*/ 82 w 168"/>
                <a:gd name="T103" fmla="*/ 178 h 206"/>
                <a:gd name="T104" fmla="*/ 98 w 168"/>
                <a:gd name="T105" fmla="*/ 176 h 206"/>
                <a:gd name="T106" fmla="*/ 120 w 168"/>
                <a:gd name="T107" fmla="*/ 176 h 206"/>
                <a:gd name="T108" fmla="*/ 124 w 168"/>
                <a:gd name="T109" fmla="*/ 182 h 206"/>
                <a:gd name="T110" fmla="*/ 120 w 168"/>
                <a:gd name="T111" fmla="*/ 19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8" h="206">
                  <a:moveTo>
                    <a:pt x="86" y="64"/>
                  </a:moveTo>
                  <a:lnTo>
                    <a:pt x="90" y="64"/>
                  </a:lnTo>
                  <a:lnTo>
                    <a:pt x="94" y="64"/>
                  </a:lnTo>
                  <a:lnTo>
                    <a:pt x="94" y="68"/>
                  </a:lnTo>
                  <a:lnTo>
                    <a:pt x="98" y="68"/>
                  </a:lnTo>
                  <a:lnTo>
                    <a:pt x="98" y="72"/>
                  </a:lnTo>
                  <a:lnTo>
                    <a:pt x="102" y="72"/>
                  </a:lnTo>
                  <a:lnTo>
                    <a:pt x="102" y="76"/>
                  </a:lnTo>
                  <a:lnTo>
                    <a:pt x="106" y="80"/>
                  </a:lnTo>
                  <a:lnTo>
                    <a:pt x="106" y="82"/>
                  </a:lnTo>
                  <a:lnTo>
                    <a:pt x="106" y="86"/>
                  </a:lnTo>
                  <a:lnTo>
                    <a:pt x="106" y="90"/>
                  </a:lnTo>
                  <a:lnTo>
                    <a:pt x="110" y="90"/>
                  </a:lnTo>
                  <a:lnTo>
                    <a:pt x="112" y="96"/>
                  </a:lnTo>
                  <a:lnTo>
                    <a:pt x="116" y="96"/>
                  </a:lnTo>
                  <a:lnTo>
                    <a:pt x="116" y="100"/>
                  </a:lnTo>
                  <a:lnTo>
                    <a:pt x="120" y="100"/>
                  </a:lnTo>
                  <a:lnTo>
                    <a:pt x="124" y="100"/>
                  </a:lnTo>
                  <a:lnTo>
                    <a:pt x="124" y="104"/>
                  </a:lnTo>
                  <a:lnTo>
                    <a:pt x="128" y="100"/>
                  </a:lnTo>
                  <a:lnTo>
                    <a:pt x="132" y="100"/>
                  </a:lnTo>
                  <a:lnTo>
                    <a:pt x="136" y="100"/>
                  </a:lnTo>
                  <a:lnTo>
                    <a:pt x="136" y="104"/>
                  </a:lnTo>
                  <a:lnTo>
                    <a:pt x="136" y="108"/>
                  </a:lnTo>
                  <a:lnTo>
                    <a:pt x="132" y="108"/>
                  </a:lnTo>
                  <a:lnTo>
                    <a:pt x="132" y="112"/>
                  </a:lnTo>
                  <a:lnTo>
                    <a:pt x="136" y="112"/>
                  </a:lnTo>
                  <a:lnTo>
                    <a:pt x="142" y="116"/>
                  </a:lnTo>
                  <a:lnTo>
                    <a:pt x="146" y="116"/>
                  </a:lnTo>
                  <a:lnTo>
                    <a:pt x="150" y="120"/>
                  </a:lnTo>
                  <a:lnTo>
                    <a:pt x="154" y="120"/>
                  </a:lnTo>
                  <a:lnTo>
                    <a:pt x="154" y="122"/>
                  </a:lnTo>
                  <a:lnTo>
                    <a:pt x="158" y="126"/>
                  </a:lnTo>
                  <a:lnTo>
                    <a:pt x="162" y="126"/>
                  </a:lnTo>
                  <a:lnTo>
                    <a:pt x="162" y="130"/>
                  </a:lnTo>
                  <a:lnTo>
                    <a:pt x="166" y="130"/>
                  </a:lnTo>
                  <a:lnTo>
                    <a:pt x="168" y="134"/>
                  </a:lnTo>
                  <a:lnTo>
                    <a:pt x="168" y="138"/>
                  </a:lnTo>
                  <a:lnTo>
                    <a:pt x="168" y="142"/>
                  </a:lnTo>
                  <a:lnTo>
                    <a:pt x="168" y="146"/>
                  </a:lnTo>
                  <a:lnTo>
                    <a:pt x="168" y="142"/>
                  </a:lnTo>
                  <a:lnTo>
                    <a:pt x="166" y="142"/>
                  </a:lnTo>
                  <a:lnTo>
                    <a:pt x="162" y="142"/>
                  </a:lnTo>
                  <a:lnTo>
                    <a:pt x="162" y="138"/>
                  </a:lnTo>
                  <a:lnTo>
                    <a:pt x="162" y="134"/>
                  </a:lnTo>
                  <a:lnTo>
                    <a:pt x="158" y="134"/>
                  </a:lnTo>
                  <a:lnTo>
                    <a:pt x="154" y="134"/>
                  </a:lnTo>
                  <a:lnTo>
                    <a:pt x="150" y="130"/>
                  </a:lnTo>
                  <a:lnTo>
                    <a:pt x="154" y="130"/>
                  </a:lnTo>
                  <a:lnTo>
                    <a:pt x="150" y="130"/>
                  </a:lnTo>
                  <a:lnTo>
                    <a:pt x="146" y="130"/>
                  </a:lnTo>
                  <a:lnTo>
                    <a:pt x="146" y="134"/>
                  </a:lnTo>
                  <a:lnTo>
                    <a:pt x="142" y="138"/>
                  </a:lnTo>
                  <a:lnTo>
                    <a:pt x="142" y="142"/>
                  </a:lnTo>
                  <a:lnTo>
                    <a:pt x="142" y="146"/>
                  </a:lnTo>
                  <a:lnTo>
                    <a:pt x="146" y="146"/>
                  </a:lnTo>
                  <a:lnTo>
                    <a:pt x="146" y="150"/>
                  </a:lnTo>
                  <a:lnTo>
                    <a:pt x="150" y="150"/>
                  </a:lnTo>
                  <a:lnTo>
                    <a:pt x="150" y="152"/>
                  </a:lnTo>
                  <a:lnTo>
                    <a:pt x="150" y="156"/>
                  </a:lnTo>
                  <a:lnTo>
                    <a:pt x="150" y="160"/>
                  </a:lnTo>
                  <a:lnTo>
                    <a:pt x="146" y="160"/>
                  </a:lnTo>
                  <a:lnTo>
                    <a:pt x="142" y="160"/>
                  </a:lnTo>
                  <a:lnTo>
                    <a:pt x="142" y="164"/>
                  </a:lnTo>
                  <a:lnTo>
                    <a:pt x="142" y="168"/>
                  </a:lnTo>
                  <a:lnTo>
                    <a:pt x="142" y="172"/>
                  </a:lnTo>
                  <a:lnTo>
                    <a:pt x="138" y="172"/>
                  </a:lnTo>
                  <a:lnTo>
                    <a:pt x="136" y="176"/>
                  </a:lnTo>
                  <a:lnTo>
                    <a:pt x="136" y="178"/>
                  </a:lnTo>
                  <a:lnTo>
                    <a:pt x="132" y="178"/>
                  </a:lnTo>
                  <a:lnTo>
                    <a:pt x="128" y="178"/>
                  </a:lnTo>
                  <a:lnTo>
                    <a:pt x="128" y="176"/>
                  </a:lnTo>
                  <a:lnTo>
                    <a:pt x="132" y="172"/>
                  </a:lnTo>
                  <a:lnTo>
                    <a:pt x="132" y="168"/>
                  </a:lnTo>
                  <a:lnTo>
                    <a:pt x="132" y="164"/>
                  </a:lnTo>
                  <a:lnTo>
                    <a:pt x="136" y="164"/>
                  </a:lnTo>
                  <a:lnTo>
                    <a:pt x="138" y="164"/>
                  </a:lnTo>
                  <a:lnTo>
                    <a:pt x="138" y="160"/>
                  </a:lnTo>
                  <a:lnTo>
                    <a:pt x="136" y="160"/>
                  </a:lnTo>
                  <a:lnTo>
                    <a:pt x="136" y="156"/>
                  </a:lnTo>
                  <a:lnTo>
                    <a:pt x="136" y="152"/>
                  </a:lnTo>
                  <a:lnTo>
                    <a:pt x="136" y="150"/>
                  </a:lnTo>
                  <a:lnTo>
                    <a:pt x="132" y="150"/>
                  </a:lnTo>
                  <a:lnTo>
                    <a:pt x="132" y="146"/>
                  </a:lnTo>
                  <a:lnTo>
                    <a:pt x="132" y="142"/>
                  </a:lnTo>
                  <a:lnTo>
                    <a:pt x="128" y="138"/>
                  </a:lnTo>
                  <a:lnTo>
                    <a:pt x="124" y="138"/>
                  </a:lnTo>
                  <a:lnTo>
                    <a:pt x="120" y="138"/>
                  </a:lnTo>
                  <a:lnTo>
                    <a:pt x="120" y="134"/>
                  </a:lnTo>
                  <a:lnTo>
                    <a:pt x="120" y="130"/>
                  </a:lnTo>
                  <a:lnTo>
                    <a:pt x="116" y="126"/>
                  </a:lnTo>
                  <a:lnTo>
                    <a:pt x="112" y="126"/>
                  </a:lnTo>
                  <a:lnTo>
                    <a:pt x="110" y="122"/>
                  </a:lnTo>
                  <a:lnTo>
                    <a:pt x="106" y="122"/>
                  </a:lnTo>
                  <a:lnTo>
                    <a:pt x="106" y="120"/>
                  </a:lnTo>
                  <a:lnTo>
                    <a:pt x="106" y="116"/>
                  </a:lnTo>
                  <a:lnTo>
                    <a:pt x="102" y="116"/>
                  </a:lnTo>
                  <a:lnTo>
                    <a:pt x="98" y="116"/>
                  </a:lnTo>
                  <a:lnTo>
                    <a:pt x="94" y="116"/>
                  </a:lnTo>
                  <a:lnTo>
                    <a:pt x="90" y="116"/>
                  </a:lnTo>
                  <a:lnTo>
                    <a:pt x="90" y="112"/>
                  </a:lnTo>
                  <a:lnTo>
                    <a:pt x="86" y="112"/>
                  </a:lnTo>
                  <a:lnTo>
                    <a:pt x="86" y="108"/>
                  </a:lnTo>
                  <a:lnTo>
                    <a:pt x="82" y="108"/>
                  </a:lnTo>
                  <a:lnTo>
                    <a:pt x="80" y="104"/>
                  </a:lnTo>
                  <a:lnTo>
                    <a:pt x="80" y="100"/>
                  </a:lnTo>
                  <a:lnTo>
                    <a:pt x="76" y="100"/>
                  </a:lnTo>
                  <a:lnTo>
                    <a:pt x="76" y="96"/>
                  </a:lnTo>
                  <a:lnTo>
                    <a:pt x="72" y="96"/>
                  </a:lnTo>
                  <a:lnTo>
                    <a:pt x="72" y="94"/>
                  </a:lnTo>
                  <a:lnTo>
                    <a:pt x="68" y="94"/>
                  </a:lnTo>
                  <a:lnTo>
                    <a:pt x="64" y="94"/>
                  </a:lnTo>
                  <a:lnTo>
                    <a:pt x="64" y="90"/>
                  </a:lnTo>
                  <a:lnTo>
                    <a:pt x="64" y="86"/>
                  </a:lnTo>
                  <a:lnTo>
                    <a:pt x="60" y="86"/>
                  </a:lnTo>
                  <a:lnTo>
                    <a:pt x="60" y="82"/>
                  </a:lnTo>
                  <a:lnTo>
                    <a:pt x="56" y="82"/>
                  </a:lnTo>
                  <a:lnTo>
                    <a:pt x="56" y="80"/>
                  </a:lnTo>
                  <a:lnTo>
                    <a:pt x="56" y="76"/>
                  </a:lnTo>
                  <a:lnTo>
                    <a:pt x="54" y="72"/>
                  </a:lnTo>
                  <a:lnTo>
                    <a:pt x="54" y="68"/>
                  </a:lnTo>
                  <a:lnTo>
                    <a:pt x="54" y="64"/>
                  </a:lnTo>
                  <a:lnTo>
                    <a:pt x="50" y="60"/>
                  </a:lnTo>
                  <a:lnTo>
                    <a:pt x="46" y="60"/>
                  </a:lnTo>
                  <a:lnTo>
                    <a:pt x="42" y="56"/>
                  </a:lnTo>
                  <a:lnTo>
                    <a:pt x="38" y="56"/>
                  </a:lnTo>
                  <a:lnTo>
                    <a:pt x="30" y="52"/>
                  </a:lnTo>
                  <a:lnTo>
                    <a:pt x="26" y="56"/>
                  </a:lnTo>
                  <a:lnTo>
                    <a:pt x="26" y="60"/>
                  </a:lnTo>
                  <a:lnTo>
                    <a:pt x="24" y="60"/>
                  </a:lnTo>
                  <a:lnTo>
                    <a:pt x="24" y="64"/>
                  </a:lnTo>
                  <a:lnTo>
                    <a:pt x="20" y="64"/>
                  </a:lnTo>
                  <a:lnTo>
                    <a:pt x="16" y="64"/>
                  </a:lnTo>
                  <a:lnTo>
                    <a:pt x="16" y="68"/>
                  </a:lnTo>
                  <a:lnTo>
                    <a:pt x="16" y="64"/>
                  </a:lnTo>
                  <a:lnTo>
                    <a:pt x="12" y="64"/>
                  </a:lnTo>
                  <a:lnTo>
                    <a:pt x="16" y="64"/>
                  </a:lnTo>
                  <a:lnTo>
                    <a:pt x="16" y="60"/>
                  </a:lnTo>
                  <a:lnTo>
                    <a:pt x="16" y="56"/>
                  </a:lnTo>
                  <a:lnTo>
                    <a:pt x="16" y="60"/>
                  </a:lnTo>
                  <a:lnTo>
                    <a:pt x="12" y="60"/>
                  </a:lnTo>
                  <a:lnTo>
                    <a:pt x="8" y="56"/>
                  </a:lnTo>
                  <a:lnTo>
                    <a:pt x="4" y="56"/>
                  </a:lnTo>
                  <a:lnTo>
                    <a:pt x="4" y="52"/>
                  </a:lnTo>
                  <a:lnTo>
                    <a:pt x="4" y="50"/>
                  </a:lnTo>
                  <a:lnTo>
                    <a:pt x="8" y="46"/>
                  </a:lnTo>
                  <a:lnTo>
                    <a:pt x="4" y="46"/>
                  </a:lnTo>
                  <a:lnTo>
                    <a:pt x="0" y="42"/>
                  </a:lnTo>
                  <a:lnTo>
                    <a:pt x="0" y="38"/>
                  </a:lnTo>
                  <a:lnTo>
                    <a:pt x="4" y="38"/>
                  </a:lnTo>
                  <a:lnTo>
                    <a:pt x="8" y="38"/>
                  </a:lnTo>
                  <a:lnTo>
                    <a:pt x="8" y="34"/>
                  </a:lnTo>
                  <a:lnTo>
                    <a:pt x="8" y="30"/>
                  </a:lnTo>
                  <a:lnTo>
                    <a:pt x="4" y="30"/>
                  </a:lnTo>
                  <a:lnTo>
                    <a:pt x="4" y="26"/>
                  </a:lnTo>
                  <a:lnTo>
                    <a:pt x="4" y="24"/>
                  </a:lnTo>
                  <a:lnTo>
                    <a:pt x="8" y="24"/>
                  </a:lnTo>
                  <a:lnTo>
                    <a:pt x="12" y="24"/>
                  </a:lnTo>
                  <a:lnTo>
                    <a:pt x="16" y="24"/>
                  </a:lnTo>
                  <a:lnTo>
                    <a:pt x="20" y="24"/>
                  </a:lnTo>
                  <a:lnTo>
                    <a:pt x="24" y="20"/>
                  </a:lnTo>
                  <a:lnTo>
                    <a:pt x="24" y="16"/>
                  </a:lnTo>
                  <a:lnTo>
                    <a:pt x="26" y="12"/>
                  </a:lnTo>
                  <a:lnTo>
                    <a:pt x="26" y="16"/>
                  </a:lnTo>
                  <a:lnTo>
                    <a:pt x="30" y="20"/>
                  </a:lnTo>
                  <a:lnTo>
                    <a:pt x="34" y="20"/>
                  </a:lnTo>
                  <a:lnTo>
                    <a:pt x="30" y="24"/>
                  </a:lnTo>
                  <a:lnTo>
                    <a:pt x="34" y="24"/>
                  </a:lnTo>
                  <a:lnTo>
                    <a:pt x="34" y="26"/>
                  </a:lnTo>
                  <a:lnTo>
                    <a:pt x="34" y="24"/>
                  </a:lnTo>
                  <a:lnTo>
                    <a:pt x="34" y="20"/>
                  </a:lnTo>
                  <a:lnTo>
                    <a:pt x="38" y="20"/>
                  </a:lnTo>
                  <a:lnTo>
                    <a:pt x="38" y="16"/>
                  </a:lnTo>
                  <a:lnTo>
                    <a:pt x="38" y="12"/>
                  </a:lnTo>
                  <a:lnTo>
                    <a:pt x="42" y="12"/>
                  </a:lnTo>
                  <a:lnTo>
                    <a:pt x="42" y="16"/>
                  </a:lnTo>
                  <a:lnTo>
                    <a:pt x="46" y="16"/>
                  </a:lnTo>
                  <a:lnTo>
                    <a:pt x="50" y="16"/>
                  </a:lnTo>
                  <a:lnTo>
                    <a:pt x="54" y="16"/>
                  </a:lnTo>
                  <a:lnTo>
                    <a:pt x="50" y="12"/>
                  </a:lnTo>
                  <a:lnTo>
                    <a:pt x="50" y="8"/>
                  </a:lnTo>
                  <a:lnTo>
                    <a:pt x="54" y="8"/>
                  </a:lnTo>
                  <a:lnTo>
                    <a:pt x="54" y="12"/>
                  </a:lnTo>
                  <a:lnTo>
                    <a:pt x="56" y="12"/>
                  </a:lnTo>
                  <a:lnTo>
                    <a:pt x="56" y="8"/>
                  </a:lnTo>
                  <a:lnTo>
                    <a:pt x="56" y="4"/>
                  </a:lnTo>
                  <a:lnTo>
                    <a:pt x="60" y="4"/>
                  </a:lnTo>
                  <a:lnTo>
                    <a:pt x="60" y="8"/>
                  </a:lnTo>
                  <a:lnTo>
                    <a:pt x="64" y="4"/>
                  </a:lnTo>
                  <a:lnTo>
                    <a:pt x="64" y="0"/>
                  </a:lnTo>
                  <a:lnTo>
                    <a:pt x="72" y="0"/>
                  </a:lnTo>
                  <a:lnTo>
                    <a:pt x="76" y="0"/>
                  </a:lnTo>
                  <a:lnTo>
                    <a:pt x="80" y="0"/>
                  </a:lnTo>
                  <a:lnTo>
                    <a:pt x="80" y="4"/>
                  </a:lnTo>
                  <a:lnTo>
                    <a:pt x="82" y="4"/>
                  </a:lnTo>
                  <a:lnTo>
                    <a:pt x="82" y="8"/>
                  </a:lnTo>
                  <a:lnTo>
                    <a:pt x="86" y="8"/>
                  </a:lnTo>
                  <a:lnTo>
                    <a:pt x="90" y="8"/>
                  </a:lnTo>
                  <a:lnTo>
                    <a:pt x="94" y="12"/>
                  </a:lnTo>
                  <a:lnTo>
                    <a:pt x="98" y="12"/>
                  </a:lnTo>
                  <a:lnTo>
                    <a:pt x="102" y="12"/>
                  </a:lnTo>
                  <a:lnTo>
                    <a:pt x="98" y="16"/>
                  </a:lnTo>
                  <a:lnTo>
                    <a:pt x="98" y="20"/>
                  </a:lnTo>
                  <a:lnTo>
                    <a:pt x="98" y="16"/>
                  </a:lnTo>
                  <a:lnTo>
                    <a:pt x="98" y="20"/>
                  </a:lnTo>
                  <a:lnTo>
                    <a:pt x="102" y="20"/>
                  </a:lnTo>
                  <a:lnTo>
                    <a:pt x="98" y="20"/>
                  </a:lnTo>
                  <a:lnTo>
                    <a:pt x="98" y="24"/>
                  </a:lnTo>
                  <a:lnTo>
                    <a:pt x="102" y="24"/>
                  </a:lnTo>
                  <a:lnTo>
                    <a:pt x="102" y="26"/>
                  </a:lnTo>
                  <a:lnTo>
                    <a:pt x="106" y="26"/>
                  </a:lnTo>
                  <a:lnTo>
                    <a:pt x="106" y="30"/>
                  </a:lnTo>
                  <a:lnTo>
                    <a:pt x="102" y="30"/>
                  </a:lnTo>
                  <a:lnTo>
                    <a:pt x="102" y="26"/>
                  </a:lnTo>
                  <a:lnTo>
                    <a:pt x="98" y="26"/>
                  </a:lnTo>
                  <a:lnTo>
                    <a:pt x="94" y="26"/>
                  </a:lnTo>
                  <a:lnTo>
                    <a:pt x="94" y="30"/>
                  </a:lnTo>
                  <a:lnTo>
                    <a:pt x="90" y="30"/>
                  </a:lnTo>
                  <a:lnTo>
                    <a:pt x="86" y="30"/>
                  </a:lnTo>
                  <a:lnTo>
                    <a:pt x="82" y="34"/>
                  </a:lnTo>
                  <a:lnTo>
                    <a:pt x="82" y="30"/>
                  </a:lnTo>
                  <a:lnTo>
                    <a:pt x="86" y="30"/>
                  </a:lnTo>
                  <a:lnTo>
                    <a:pt x="82" y="30"/>
                  </a:lnTo>
                  <a:lnTo>
                    <a:pt x="82" y="34"/>
                  </a:lnTo>
                  <a:lnTo>
                    <a:pt x="80" y="34"/>
                  </a:lnTo>
                  <a:lnTo>
                    <a:pt x="80" y="38"/>
                  </a:lnTo>
                  <a:lnTo>
                    <a:pt x="82" y="42"/>
                  </a:lnTo>
                  <a:lnTo>
                    <a:pt x="86" y="42"/>
                  </a:lnTo>
                  <a:lnTo>
                    <a:pt x="82" y="46"/>
                  </a:lnTo>
                  <a:lnTo>
                    <a:pt x="80" y="50"/>
                  </a:lnTo>
                  <a:lnTo>
                    <a:pt x="82" y="52"/>
                  </a:lnTo>
                  <a:lnTo>
                    <a:pt x="82" y="56"/>
                  </a:lnTo>
                  <a:lnTo>
                    <a:pt x="82" y="60"/>
                  </a:lnTo>
                  <a:lnTo>
                    <a:pt x="86" y="60"/>
                  </a:lnTo>
                  <a:lnTo>
                    <a:pt x="86" y="64"/>
                  </a:lnTo>
                  <a:lnTo>
                    <a:pt x="86" y="64"/>
                  </a:lnTo>
                  <a:lnTo>
                    <a:pt x="86" y="64"/>
                  </a:lnTo>
                  <a:close/>
                  <a:moveTo>
                    <a:pt x="82" y="100"/>
                  </a:moveTo>
                  <a:lnTo>
                    <a:pt x="82" y="104"/>
                  </a:lnTo>
                  <a:lnTo>
                    <a:pt x="82" y="100"/>
                  </a:lnTo>
                  <a:lnTo>
                    <a:pt x="82" y="100"/>
                  </a:lnTo>
                  <a:lnTo>
                    <a:pt x="82" y="100"/>
                  </a:lnTo>
                  <a:close/>
                  <a:moveTo>
                    <a:pt x="82" y="64"/>
                  </a:moveTo>
                  <a:lnTo>
                    <a:pt x="82" y="60"/>
                  </a:lnTo>
                  <a:lnTo>
                    <a:pt x="82" y="64"/>
                  </a:lnTo>
                  <a:lnTo>
                    <a:pt x="82" y="64"/>
                  </a:lnTo>
                  <a:lnTo>
                    <a:pt x="82" y="64"/>
                  </a:lnTo>
                  <a:close/>
                  <a:moveTo>
                    <a:pt x="56" y="86"/>
                  </a:moveTo>
                  <a:lnTo>
                    <a:pt x="54" y="86"/>
                  </a:lnTo>
                  <a:lnTo>
                    <a:pt x="50" y="86"/>
                  </a:lnTo>
                  <a:lnTo>
                    <a:pt x="54" y="86"/>
                  </a:lnTo>
                  <a:lnTo>
                    <a:pt x="54" y="82"/>
                  </a:lnTo>
                  <a:lnTo>
                    <a:pt x="56" y="82"/>
                  </a:lnTo>
                  <a:lnTo>
                    <a:pt x="56" y="86"/>
                  </a:lnTo>
                  <a:lnTo>
                    <a:pt x="56" y="86"/>
                  </a:lnTo>
                  <a:lnTo>
                    <a:pt x="56" y="86"/>
                  </a:lnTo>
                  <a:close/>
                  <a:moveTo>
                    <a:pt x="26" y="152"/>
                  </a:moveTo>
                  <a:lnTo>
                    <a:pt x="26" y="150"/>
                  </a:lnTo>
                  <a:lnTo>
                    <a:pt x="26" y="146"/>
                  </a:lnTo>
                  <a:lnTo>
                    <a:pt x="26" y="142"/>
                  </a:lnTo>
                  <a:lnTo>
                    <a:pt x="26" y="138"/>
                  </a:lnTo>
                  <a:lnTo>
                    <a:pt x="26" y="134"/>
                  </a:lnTo>
                  <a:lnTo>
                    <a:pt x="26" y="130"/>
                  </a:lnTo>
                  <a:lnTo>
                    <a:pt x="26" y="126"/>
                  </a:lnTo>
                  <a:lnTo>
                    <a:pt x="24" y="126"/>
                  </a:lnTo>
                  <a:lnTo>
                    <a:pt x="24" y="122"/>
                  </a:lnTo>
                  <a:lnTo>
                    <a:pt x="26" y="122"/>
                  </a:lnTo>
                  <a:lnTo>
                    <a:pt x="30" y="122"/>
                  </a:lnTo>
                  <a:lnTo>
                    <a:pt x="34" y="120"/>
                  </a:lnTo>
                  <a:lnTo>
                    <a:pt x="38" y="116"/>
                  </a:lnTo>
                  <a:lnTo>
                    <a:pt x="42" y="116"/>
                  </a:lnTo>
                  <a:lnTo>
                    <a:pt x="42" y="120"/>
                  </a:lnTo>
                  <a:lnTo>
                    <a:pt x="46" y="120"/>
                  </a:lnTo>
                  <a:lnTo>
                    <a:pt x="42" y="122"/>
                  </a:lnTo>
                  <a:lnTo>
                    <a:pt x="46" y="122"/>
                  </a:lnTo>
                  <a:lnTo>
                    <a:pt x="46" y="126"/>
                  </a:lnTo>
                  <a:lnTo>
                    <a:pt x="46" y="130"/>
                  </a:lnTo>
                  <a:lnTo>
                    <a:pt x="46" y="134"/>
                  </a:lnTo>
                  <a:lnTo>
                    <a:pt x="46" y="138"/>
                  </a:lnTo>
                  <a:lnTo>
                    <a:pt x="46" y="142"/>
                  </a:lnTo>
                  <a:lnTo>
                    <a:pt x="46" y="146"/>
                  </a:lnTo>
                  <a:lnTo>
                    <a:pt x="46" y="150"/>
                  </a:lnTo>
                  <a:lnTo>
                    <a:pt x="42" y="152"/>
                  </a:lnTo>
                  <a:lnTo>
                    <a:pt x="42" y="156"/>
                  </a:lnTo>
                  <a:lnTo>
                    <a:pt x="38" y="156"/>
                  </a:lnTo>
                  <a:lnTo>
                    <a:pt x="34" y="152"/>
                  </a:lnTo>
                  <a:lnTo>
                    <a:pt x="34" y="156"/>
                  </a:lnTo>
                  <a:lnTo>
                    <a:pt x="34" y="160"/>
                  </a:lnTo>
                  <a:lnTo>
                    <a:pt x="30" y="160"/>
                  </a:lnTo>
                  <a:lnTo>
                    <a:pt x="26" y="156"/>
                  </a:lnTo>
                  <a:lnTo>
                    <a:pt x="26" y="160"/>
                  </a:lnTo>
                  <a:lnTo>
                    <a:pt x="26" y="156"/>
                  </a:lnTo>
                  <a:lnTo>
                    <a:pt x="26" y="152"/>
                  </a:lnTo>
                  <a:lnTo>
                    <a:pt x="26" y="152"/>
                  </a:lnTo>
                  <a:lnTo>
                    <a:pt x="26" y="152"/>
                  </a:lnTo>
                  <a:close/>
                  <a:moveTo>
                    <a:pt x="120" y="206"/>
                  </a:moveTo>
                  <a:lnTo>
                    <a:pt x="120" y="202"/>
                  </a:lnTo>
                  <a:lnTo>
                    <a:pt x="116" y="202"/>
                  </a:lnTo>
                  <a:lnTo>
                    <a:pt x="112" y="202"/>
                  </a:lnTo>
                  <a:lnTo>
                    <a:pt x="112" y="198"/>
                  </a:lnTo>
                  <a:lnTo>
                    <a:pt x="110" y="198"/>
                  </a:lnTo>
                  <a:lnTo>
                    <a:pt x="110" y="194"/>
                  </a:lnTo>
                  <a:lnTo>
                    <a:pt x="106" y="194"/>
                  </a:lnTo>
                  <a:lnTo>
                    <a:pt x="102" y="194"/>
                  </a:lnTo>
                  <a:lnTo>
                    <a:pt x="98" y="190"/>
                  </a:lnTo>
                  <a:lnTo>
                    <a:pt x="94" y="190"/>
                  </a:lnTo>
                  <a:lnTo>
                    <a:pt x="94" y="186"/>
                  </a:lnTo>
                  <a:lnTo>
                    <a:pt x="90" y="186"/>
                  </a:lnTo>
                  <a:lnTo>
                    <a:pt x="86" y="186"/>
                  </a:lnTo>
                  <a:lnTo>
                    <a:pt x="82" y="186"/>
                  </a:lnTo>
                  <a:lnTo>
                    <a:pt x="82" y="182"/>
                  </a:lnTo>
                  <a:lnTo>
                    <a:pt x="82" y="178"/>
                  </a:lnTo>
                  <a:lnTo>
                    <a:pt x="86" y="176"/>
                  </a:lnTo>
                  <a:lnTo>
                    <a:pt x="90" y="176"/>
                  </a:lnTo>
                  <a:lnTo>
                    <a:pt x="90" y="178"/>
                  </a:lnTo>
                  <a:lnTo>
                    <a:pt x="90" y="176"/>
                  </a:lnTo>
                  <a:lnTo>
                    <a:pt x="94" y="176"/>
                  </a:lnTo>
                  <a:lnTo>
                    <a:pt x="98" y="176"/>
                  </a:lnTo>
                  <a:lnTo>
                    <a:pt x="102" y="178"/>
                  </a:lnTo>
                  <a:lnTo>
                    <a:pt x="106" y="178"/>
                  </a:lnTo>
                  <a:lnTo>
                    <a:pt x="110" y="178"/>
                  </a:lnTo>
                  <a:lnTo>
                    <a:pt x="112" y="178"/>
                  </a:lnTo>
                  <a:lnTo>
                    <a:pt x="116" y="176"/>
                  </a:lnTo>
                  <a:lnTo>
                    <a:pt x="120" y="176"/>
                  </a:lnTo>
                  <a:lnTo>
                    <a:pt x="124" y="176"/>
                  </a:lnTo>
                  <a:lnTo>
                    <a:pt x="128" y="172"/>
                  </a:lnTo>
                  <a:lnTo>
                    <a:pt x="128" y="176"/>
                  </a:lnTo>
                  <a:lnTo>
                    <a:pt x="128" y="178"/>
                  </a:lnTo>
                  <a:lnTo>
                    <a:pt x="124" y="178"/>
                  </a:lnTo>
                  <a:lnTo>
                    <a:pt x="124" y="182"/>
                  </a:lnTo>
                  <a:lnTo>
                    <a:pt x="124" y="186"/>
                  </a:lnTo>
                  <a:lnTo>
                    <a:pt x="120" y="186"/>
                  </a:lnTo>
                  <a:lnTo>
                    <a:pt x="120" y="190"/>
                  </a:lnTo>
                  <a:lnTo>
                    <a:pt x="124" y="194"/>
                  </a:lnTo>
                  <a:lnTo>
                    <a:pt x="124" y="198"/>
                  </a:lnTo>
                  <a:lnTo>
                    <a:pt x="120" y="198"/>
                  </a:lnTo>
                  <a:lnTo>
                    <a:pt x="120" y="202"/>
                  </a:lnTo>
                  <a:lnTo>
                    <a:pt x="120" y="206"/>
                  </a:lnTo>
                  <a:lnTo>
                    <a:pt x="120" y="206"/>
                  </a:lnTo>
                  <a:lnTo>
                    <a:pt x="120" y="20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02" name="Freeform 109">
              <a:extLst>
                <a:ext uri="{FF2B5EF4-FFF2-40B4-BE49-F238E27FC236}">
                  <a16:creationId xmlns:a16="http://schemas.microsoft.com/office/drawing/2014/main" id="{5484405C-31FB-7C3A-71EE-89C708A8250A}"/>
                </a:ext>
              </a:extLst>
            </p:cNvPr>
            <p:cNvSpPr>
              <a:spLocks/>
            </p:cNvSpPr>
            <p:nvPr/>
          </p:nvSpPr>
          <p:spPr bwMode="auto">
            <a:xfrm>
              <a:off x="4187825" y="2336868"/>
              <a:ext cx="28575" cy="12700"/>
            </a:xfrm>
            <a:custGeom>
              <a:avLst/>
              <a:gdLst>
                <a:gd name="T0" fmla="*/ 2 w 18"/>
                <a:gd name="T1" fmla="*/ 8 h 8"/>
                <a:gd name="T2" fmla="*/ 2 w 18"/>
                <a:gd name="T3" fmla="*/ 8 h 8"/>
                <a:gd name="T4" fmla="*/ 2 w 18"/>
                <a:gd name="T5" fmla="*/ 8 h 8"/>
                <a:gd name="T6" fmla="*/ 0 w 18"/>
                <a:gd name="T7" fmla="*/ 8 h 8"/>
                <a:gd name="T8" fmla="*/ 0 w 18"/>
                <a:gd name="T9" fmla="*/ 8 h 8"/>
                <a:gd name="T10" fmla="*/ 2 w 18"/>
                <a:gd name="T11" fmla="*/ 8 h 8"/>
                <a:gd name="T12" fmla="*/ 2 w 18"/>
                <a:gd name="T13" fmla="*/ 8 h 8"/>
                <a:gd name="T14" fmla="*/ 2 w 18"/>
                <a:gd name="T15" fmla="*/ 8 h 8"/>
                <a:gd name="T16" fmla="*/ 6 w 18"/>
                <a:gd name="T17" fmla="*/ 4 h 8"/>
                <a:gd name="T18" fmla="*/ 6 w 18"/>
                <a:gd name="T19" fmla="*/ 4 h 8"/>
                <a:gd name="T20" fmla="*/ 10 w 18"/>
                <a:gd name="T21" fmla="*/ 4 h 8"/>
                <a:gd name="T22" fmla="*/ 10 w 18"/>
                <a:gd name="T23" fmla="*/ 4 h 8"/>
                <a:gd name="T24" fmla="*/ 10 w 18"/>
                <a:gd name="T25" fmla="*/ 4 h 8"/>
                <a:gd name="T26" fmla="*/ 10 w 18"/>
                <a:gd name="T27" fmla="*/ 4 h 8"/>
                <a:gd name="T28" fmla="*/ 10 w 18"/>
                <a:gd name="T29" fmla="*/ 4 h 8"/>
                <a:gd name="T30" fmla="*/ 10 w 18"/>
                <a:gd name="T31" fmla="*/ 0 h 8"/>
                <a:gd name="T32" fmla="*/ 10 w 18"/>
                <a:gd name="T33" fmla="*/ 0 h 8"/>
                <a:gd name="T34" fmla="*/ 10 w 18"/>
                <a:gd name="T35" fmla="*/ 0 h 8"/>
                <a:gd name="T36" fmla="*/ 10 w 18"/>
                <a:gd name="T37" fmla="*/ 0 h 8"/>
                <a:gd name="T38" fmla="*/ 14 w 18"/>
                <a:gd name="T39" fmla="*/ 0 h 8"/>
                <a:gd name="T40" fmla="*/ 14 w 18"/>
                <a:gd name="T41" fmla="*/ 0 h 8"/>
                <a:gd name="T42" fmla="*/ 18 w 18"/>
                <a:gd name="T43" fmla="*/ 0 h 8"/>
                <a:gd name="T44" fmla="*/ 18 w 18"/>
                <a:gd name="T45" fmla="*/ 0 h 8"/>
                <a:gd name="T46" fmla="*/ 18 w 18"/>
                <a:gd name="T47" fmla="*/ 0 h 8"/>
                <a:gd name="T48" fmla="*/ 18 w 18"/>
                <a:gd name="T49" fmla="*/ 0 h 8"/>
                <a:gd name="T50" fmla="*/ 18 w 18"/>
                <a:gd name="T51" fmla="*/ 0 h 8"/>
                <a:gd name="T52" fmla="*/ 18 w 18"/>
                <a:gd name="T53" fmla="*/ 0 h 8"/>
                <a:gd name="T54" fmla="*/ 18 w 18"/>
                <a:gd name="T55" fmla="*/ 4 h 8"/>
                <a:gd name="T56" fmla="*/ 18 w 18"/>
                <a:gd name="T57" fmla="*/ 4 h 8"/>
                <a:gd name="T58" fmla="*/ 18 w 18"/>
                <a:gd name="T59" fmla="*/ 4 h 8"/>
                <a:gd name="T60" fmla="*/ 14 w 18"/>
                <a:gd name="T61" fmla="*/ 4 h 8"/>
                <a:gd name="T62" fmla="*/ 14 w 18"/>
                <a:gd name="T63" fmla="*/ 4 h 8"/>
                <a:gd name="T64" fmla="*/ 10 w 18"/>
                <a:gd name="T65" fmla="*/ 4 h 8"/>
                <a:gd name="T66" fmla="*/ 10 w 18"/>
                <a:gd name="T67" fmla="*/ 4 h 8"/>
                <a:gd name="T68" fmla="*/ 10 w 18"/>
                <a:gd name="T69" fmla="*/ 4 h 8"/>
                <a:gd name="T70" fmla="*/ 10 w 18"/>
                <a:gd name="T71" fmla="*/ 4 h 8"/>
                <a:gd name="T72" fmla="*/ 10 w 18"/>
                <a:gd name="T73" fmla="*/ 4 h 8"/>
                <a:gd name="T74" fmla="*/ 10 w 18"/>
                <a:gd name="T75" fmla="*/ 4 h 8"/>
                <a:gd name="T76" fmla="*/ 6 w 18"/>
                <a:gd name="T77" fmla="*/ 4 h 8"/>
                <a:gd name="T78" fmla="*/ 6 w 18"/>
                <a:gd name="T79" fmla="*/ 4 h 8"/>
                <a:gd name="T80" fmla="*/ 6 w 18"/>
                <a:gd name="T81" fmla="*/ 4 h 8"/>
                <a:gd name="T82" fmla="*/ 2 w 18"/>
                <a:gd name="T83" fmla="*/ 8 h 8"/>
                <a:gd name="T84" fmla="*/ 2 w 18"/>
                <a:gd name="T85" fmla="*/ 8 h 8"/>
                <a:gd name="T86" fmla="*/ 2 w 18"/>
                <a:gd name="T87" fmla="*/ 8 h 8"/>
                <a:gd name="T88" fmla="*/ 2 w 18"/>
                <a:gd name="T89" fmla="*/ 8 h 8"/>
                <a:gd name="T90" fmla="*/ 2 w 18"/>
                <a:gd name="T91" fmla="*/ 8 h 8"/>
                <a:gd name="T92" fmla="*/ 2 w 18"/>
                <a:gd name="T93" fmla="*/ 8 h 8"/>
                <a:gd name="T94" fmla="*/ 2 w 18"/>
                <a:gd name="T95" fmla="*/ 8 h 8"/>
                <a:gd name="T96" fmla="*/ 2 w 18"/>
                <a:gd name="T9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8">
                  <a:moveTo>
                    <a:pt x="2" y="8"/>
                  </a:moveTo>
                  <a:lnTo>
                    <a:pt x="2" y="8"/>
                  </a:lnTo>
                  <a:lnTo>
                    <a:pt x="2" y="8"/>
                  </a:lnTo>
                  <a:lnTo>
                    <a:pt x="0" y="8"/>
                  </a:lnTo>
                  <a:lnTo>
                    <a:pt x="0" y="8"/>
                  </a:lnTo>
                  <a:lnTo>
                    <a:pt x="2" y="8"/>
                  </a:lnTo>
                  <a:lnTo>
                    <a:pt x="2" y="8"/>
                  </a:lnTo>
                  <a:lnTo>
                    <a:pt x="2" y="8"/>
                  </a:lnTo>
                  <a:lnTo>
                    <a:pt x="6" y="4"/>
                  </a:lnTo>
                  <a:lnTo>
                    <a:pt x="6" y="4"/>
                  </a:lnTo>
                  <a:lnTo>
                    <a:pt x="10" y="4"/>
                  </a:lnTo>
                  <a:lnTo>
                    <a:pt x="10" y="4"/>
                  </a:lnTo>
                  <a:lnTo>
                    <a:pt x="10" y="4"/>
                  </a:lnTo>
                  <a:lnTo>
                    <a:pt x="10" y="4"/>
                  </a:lnTo>
                  <a:lnTo>
                    <a:pt x="10" y="4"/>
                  </a:lnTo>
                  <a:lnTo>
                    <a:pt x="10" y="0"/>
                  </a:lnTo>
                  <a:lnTo>
                    <a:pt x="10" y="0"/>
                  </a:lnTo>
                  <a:lnTo>
                    <a:pt x="10" y="0"/>
                  </a:lnTo>
                  <a:lnTo>
                    <a:pt x="10" y="0"/>
                  </a:lnTo>
                  <a:lnTo>
                    <a:pt x="14" y="0"/>
                  </a:lnTo>
                  <a:lnTo>
                    <a:pt x="14" y="0"/>
                  </a:lnTo>
                  <a:lnTo>
                    <a:pt x="18" y="0"/>
                  </a:lnTo>
                  <a:lnTo>
                    <a:pt x="18" y="0"/>
                  </a:lnTo>
                  <a:lnTo>
                    <a:pt x="18" y="0"/>
                  </a:lnTo>
                  <a:lnTo>
                    <a:pt x="18" y="0"/>
                  </a:lnTo>
                  <a:lnTo>
                    <a:pt x="18" y="0"/>
                  </a:lnTo>
                  <a:lnTo>
                    <a:pt x="18" y="0"/>
                  </a:lnTo>
                  <a:lnTo>
                    <a:pt x="18" y="4"/>
                  </a:lnTo>
                  <a:lnTo>
                    <a:pt x="18" y="4"/>
                  </a:lnTo>
                  <a:lnTo>
                    <a:pt x="18" y="4"/>
                  </a:lnTo>
                  <a:lnTo>
                    <a:pt x="14" y="4"/>
                  </a:lnTo>
                  <a:lnTo>
                    <a:pt x="14" y="4"/>
                  </a:lnTo>
                  <a:lnTo>
                    <a:pt x="10" y="4"/>
                  </a:lnTo>
                  <a:lnTo>
                    <a:pt x="10" y="4"/>
                  </a:lnTo>
                  <a:lnTo>
                    <a:pt x="10" y="4"/>
                  </a:lnTo>
                  <a:lnTo>
                    <a:pt x="10" y="4"/>
                  </a:lnTo>
                  <a:lnTo>
                    <a:pt x="10" y="4"/>
                  </a:lnTo>
                  <a:lnTo>
                    <a:pt x="10" y="4"/>
                  </a:lnTo>
                  <a:lnTo>
                    <a:pt x="6" y="4"/>
                  </a:lnTo>
                  <a:lnTo>
                    <a:pt x="6" y="4"/>
                  </a:lnTo>
                  <a:lnTo>
                    <a:pt x="6" y="4"/>
                  </a:lnTo>
                  <a:lnTo>
                    <a:pt x="2" y="8"/>
                  </a:lnTo>
                  <a:lnTo>
                    <a:pt x="2" y="8"/>
                  </a:lnTo>
                  <a:lnTo>
                    <a:pt x="2" y="8"/>
                  </a:lnTo>
                  <a:lnTo>
                    <a:pt x="2" y="8"/>
                  </a:lnTo>
                  <a:lnTo>
                    <a:pt x="2" y="8"/>
                  </a:lnTo>
                  <a:lnTo>
                    <a:pt x="2" y="8"/>
                  </a:lnTo>
                  <a:lnTo>
                    <a:pt x="2" y="8"/>
                  </a:lnTo>
                  <a:lnTo>
                    <a:pt x="2" y="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03" name="Freeform 110">
              <a:extLst>
                <a:ext uri="{FF2B5EF4-FFF2-40B4-BE49-F238E27FC236}">
                  <a16:creationId xmlns:a16="http://schemas.microsoft.com/office/drawing/2014/main" id="{51601E48-57C1-D460-7B85-0634C5188DDC}"/>
                </a:ext>
              </a:extLst>
            </p:cNvPr>
            <p:cNvSpPr>
              <a:spLocks/>
            </p:cNvSpPr>
            <p:nvPr/>
          </p:nvSpPr>
          <p:spPr bwMode="auto">
            <a:xfrm>
              <a:off x="4867275" y="2835343"/>
              <a:ext cx="158750" cy="82550"/>
            </a:xfrm>
            <a:custGeom>
              <a:avLst/>
              <a:gdLst>
                <a:gd name="T0" fmla="*/ 48 w 100"/>
                <a:gd name="T1" fmla="*/ 4 h 52"/>
                <a:gd name="T2" fmla="*/ 56 w 100"/>
                <a:gd name="T3" fmla="*/ 0 h 52"/>
                <a:gd name="T4" fmla="*/ 60 w 100"/>
                <a:gd name="T5" fmla="*/ 0 h 52"/>
                <a:gd name="T6" fmla="*/ 60 w 100"/>
                <a:gd name="T7" fmla="*/ 0 h 52"/>
                <a:gd name="T8" fmla="*/ 64 w 100"/>
                <a:gd name="T9" fmla="*/ 4 h 52"/>
                <a:gd name="T10" fmla="*/ 68 w 100"/>
                <a:gd name="T11" fmla="*/ 4 h 52"/>
                <a:gd name="T12" fmla="*/ 78 w 100"/>
                <a:gd name="T13" fmla="*/ 10 h 52"/>
                <a:gd name="T14" fmla="*/ 82 w 100"/>
                <a:gd name="T15" fmla="*/ 10 h 52"/>
                <a:gd name="T16" fmla="*/ 86 w 100"/>
                <a:gd name="T17" fmla="*/ 10 h 52"/>
                <a:gd name="T18" fmla="*/ 90 w 100"/>
                <a:gd name="T19" fmla="*/ 10 h 52"/>
                <a:gd name="T20" fmla="*/ 94 w 100"/>
                <a:gd name="T21" fmla="*/ 14 h 52"/>
                <a:gd name="T22" fmla="*/ 98 w 100"/>
                <a:gd name="T23" fmla="*/ 18 h 52"/>
                <a:gd name="T24" fmla="*/ 94 w 100"/>
                <a:gd name="T25" fmla="*/ 26 h 52"/>
                <a:gd name="T26" fmla="*/ 98 w 100"/>
                <a:gd name="T27" fmla="*/ 30 h 52"/>
                <a:gd name="T28" fmla="*/ 100 w 100"/>
                <a:gd name="T29" fmla="*/ 36 h 52"/>
                <a:gd name="T30" fmla="*/ 100 w 100"/>
                <a:gd name="T31" fmla="*/ 40 h 52"/>
                <a:gd name="T32" fmla="*/ 94 w 100"/>
                <a:gd name="T33" fmla="*/ 48 h 52"/>
                <a:gd name="T34" fmla="*/ 94 w 100"/>
                <a:gd name="T35" fmla="*/ 52 h 52"/>
                <a:gd name="T36" fmla="*/ 82 w 100"/>
                <a:gd name="T37" fmla="*/ 48 h 52"/>
                <a:gd name="T38" fmla="*/ 78 w 100"/>
                <a:gd name="T39" fmla="*/ 52 h 52"/>
                <a:gd name="T40" fmla="*/ 78 w 100"/>
                <a:gd name="T41" fmla="*/ 52 h 52"/>
                <a:gd name="T42" fmla="*/ 74 w 100"/>
                <a:gd name="T43" fmla="*/ 52 h 52"/>
                <a:gd name="T44" fmla="*/ 72 w 100"/>
                <a:gd name="T45" fmla="*/ 48 h 52"/>
                <a:gd name="T46" fmla="*/ 68 w 100"/>
                <a:gd name="T47" fmla="*/ 44 h 52"/>
                <a:gd name="T48" fmla="*/ 60 w 100"/>
                <a:gd name="T49" fmla="*/ 40 h 52"/>
                <a:gd name="T50" fmla="*/ 56 w 100"/>
                <a:gd name="T51" fmla="*/ 40 h 52"/>
                <a:gd name="T52" fmla="*/ 56 w 100"/>
                <a:gd name="T53" fmla="*/ 36 h 52"/>
                <a:gd name="T54" fmla="*/ 48 w 100"/>
                <a:gd name="T55" fmla="*/ 40 h 52"/>
                <a:gd name="T56" fmla="*/ 46 w 100"/>
                <a:gd name="T57" fmla="*/ 40 h 52"/>
                <a:gd name="T58" fmla="*/ 42 w 100"/>
                <a:gd name="T59" fmla="*/ 40 h 52"/>
                <a:gd name="T60" fmla="*/ 34 w 100"/>
                <a:gd name="T61" fmla="*/ 36 h 52"/>
                <a:gd name="T62" fmla="*/ 34 w 100"/>
                <a:gd name="T63" fmla="*/ 36 h 52"/>
                <a:gd name="T64" fmla="*/ 30 w 100"/>
                <a:gd name="T65" fmla="*/ 40 h 52"/>
                <a:gd name="T66" fmla="*/ 26 w 100"/>
                <a:gd name="T67" fmla="*/ 36 h 52"/>
                <a:gd name="T68" fmla="*/ 22 w 100"/>
                <a:gd name="T69" fmla="*/ 36 h 52"/>
                <a:gd name="T70" fmla="*/ 22 w 100"/>
                <a:gd name="T71" fmla="*/ 36 h 52"/>
                <a:gd name="T72" fmla="*/ 16 w 100"/>
                <a:gd name="T73" fmla="*/ 36 h 52"/>
                <a:gd name="T74" fmla="*/ 4 w 100"/>
                <a:gd name="T75" fmla="*/ 40 h 52"/>
                <a:gd name="T76" fmla="*/ 4 w 100"/>
                <a:gd name="T77" fmla="*/ 40 h 52"/>
                <a:gd name="T78" fmla="*/ 0 w 100"/>
                <a:gd name="T79" fmla="*/ 44 h 52"/>
                <a:gd name="T80" fmla="*/ 0 w 100"/>
                <a:gd name="T81" fmla="*/ 40 h 52"/>
                <a:gd name="T82" fmla="*/ 0 w 100"/>
                <a:gd name="T83" fmla="*/ 32 h 52"/>
                <a:gd name="T84" fmla="*/ 0 w 100"/>
                <a:gd name="T85" fmla="*/ 32 h 52"/>
                <a:gd name="T86" fmla="*/ 0 w 100"/>
                <a:gd name="T87" fmla="*/ 30 h 52"/>
                <a:gd name="T88" fmla="*/ 4 w 100"/>
                <a:gd name="T89" fmla="*/ 26 h 52"/>
                <a:gd name="T90" fmla="*/ 4 w 100"/>
                <a:gd name="T91" fmla="*/ 22 h 52"/>
                <a:gd name="T92" fmla="*/ 4 w 100"/>
                <a:gd name="T93" fmla="*/ 18 h 52"/>
                <a:gd name="T94" fmla="*/ 8 w 100"/>
                <a:gd name="T95" fmla="*/ 10 h 52"/>
                <a:gd name="T96" fmla="*/ 12 w 100"/>
                <a:gd name="T97" fmla="*/ 10 h 52"/>
                <a:gd name="T98" fmla="*/ 16 w 100"/>
                <a:gd name="T99" fmla="*/ 10 h 52"/>
                <a:gd name="T100" fmla="*/ 22 w 100"/>
                <a:gd name="T101" fmla="*/ 6 h 52"/>
                <a:gd name="T102" fmla="*/ 26 w 100"/>
                <a:gd name="T103" fmla="*/ 14 h 52"/>
                <a:gd name="T104" fmla="*/ 30 w 100"/>
                <a:gd name="T105" fmla="*/ 14 h 52"/>
                <a:gd name="T106" fmla="*/ 30 w 100"/>
                <a:gd name="T107" fmla="*/ 22 h 52"/>
                <a:gd name="T108" fmla="*/ 38 w 100"/>
                <a:gd name="T109" fmla="*/ 26 h 52"/>
                <a:gd name="T110" fmla="*/ 42 w 100"/>
                <a:gd name="T111" fmla="*/ 22 h 52"/>
                <a:gd name="T112" fmla="*/ 48 w 100"/>
                <a:gd name="T113" fmla="*/ 18 h 52"/>
                <a:gd name="T114" fmla="*/ 46 w 100"/>
                <a:gd name="T115" fmla="*/ 6 h 52"/>
                <a:gd name="T116" fmla="*/ 46 w 100"/>
                <a:gd name="T1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0" h="52">
                  <a:moveTo>
                    <a:pt x="46" y="4"/>
                  </a:moveTo>
                  <a:lnTo>
                    <a:pt x="46" y="4"/>
                  </a:lnTo>
                  <a:lnTo>
                    <a:pt x="46" y="4"/>
                  </a:lnTo>
                  <a:lnTo>
                    <a:pt x="48" y="4"/>
                  </a:lnTo>
                  <a:lnTo>
                    <a:pt x="48" y="4"/>
                  </a:lnTo>
                  <a:lnTo>
                    <a:pt x="48" y="4"/>
                  </a:lnTo>
                  <a:lnTo>
                    <a:pt x="48" y="4"/>
                  </a:lnTo>
                  <a:lnTo>
                    <a:pt x="52" y="4"/>
                  </a:lnTo>
                  <a:lnTo>
                    <a:pt x="56" y="0"/>
                  </a:lnTo>
                  <a:lnTo>
                    <a:pt x="56" y="0"/>
                  </a:lnTo>
                  <a:lnTo>
                    <a:pt x="56" y="0"/>
                  </a:lnTo>
                  <a:lnTo>
                    <a:pt x="56" y="0"/>
                  </a:lnTo>
                  <a:lnTo>
                    <a:pt x="56" y="0"/>
                  </a:lnTo>
                  <a:lnTo>
                    <a:pt x="60" y="0"/>
                  </a:lnTo>
                  <a:lnTo>
                    <a:pt x="60" y="0"/>
                  </a:lnTo>
                  <a:lnTo>
                    <a:pt x="60" y="0"/>
                  </a:lnTo>
                  <a:lnTo>
                    <a:pt x="60" y="0"/>
                  </a:lnTo>
                  <a:lnTo>
                    <a:pt x="60" y="4"/>
                  </a:lnTo>
                  <a:lnTo>
                    <a:pt x="60" y="4"/>
                  </a:lnTo>
                  <a:lnTo>
                    <a:pt x="60" y="0"/>
                  </a:lnTo>
                  <a:lnTo>
                    <a:pt x="60" y="0"/>
                  </a:lnTo>
                  <a:lnTo>
                    <a:pt x="60" y="0"/>
                  </a:lnTo>
                  <a:lnTo>
                    <a:pt x="60" y="0"/>
                  </a:lnTo>
                  <a:lnTo>
                    <a:pt x="64" y="0"/>
                  </a:lnTo>
                  <a:lnTo>
                    <a:pt x="64" y="4"/>
                  </a:lnTo>
                  <a:lnTo>
                    <a:pt x="64" y="4"/>
                  </a:lnTo>
                  <a:lnTo>
                    <a:pt x="68" y="4"/>
                  </a:lnTo>
                  <a:lnTo>
                    <a:pt x="68" y="4"/>
                  </a:lnTo>
                  <a:lnTo>
                    <a:pt x="68" y="4"/>
                  </a:lnTo>
                  <a:lnTo>
                    <a:pt x="68" y="4"/>
                  </a:lnTo>
                  <a:lnTo>
                    <a:pt x="72" y="6"/>
                  </a:lnTo>
                  <a:lnTo>
                    <a:pt x="72" y="6"/>
                  </a:lnTo>
                  <a:lnTo>
                    <a:pt x="74" y="10"/>
                  </a:lnTo>
                  <a:lnTo>
                    <a:pt x="74" y="10"/>
                  </a:lnTo>
                  <a:lnTo>
                    <a:pt x="78" y="10"/>
                  </a:lnTo>
                  <a:lnTo>
                    <a:pt x="78" y="10"/>
                  </a:lnTo>
                  <a:lnTo>
                    <a:pt x="78" y="10"/>
                  </a:lnTo>
                  <a:lnTo>
                    <a:pt x="78" y="10"/>
                  </a:lnTo>
                  <a:lnTo>
                    <a:pt x="78" y="10"/>
                  </a:lnTo>
                  <a:lnTo>
                    <a:pt x="82" y="10"/>
                  </a:lnTo>
                  <a:lnTo>
                    <a:pt x="82" y="10"/>
                  </a:lnTo>
                  <a:lnTo>
                    <a:pt x="82" y="10"/>
                  </a:lnTo>
                  <a:lnTo>
                    <a:pt x="82" y="10"/>
                  </a:lnTo>
                  <a:lnTo>
                    <a:pt x="86" y="10"/>
                  </a:lnTo>
                  <a:lnTo>
                    <a:pt x="86" y="10"/>
                  </a:lnTo>
                  <a:lnTo>
                    <a:pt x="86" y="10"/>
                  </a:lnTo>
                  <a:lnTo>
                    <a:pt x="90" y="10"/>
                  </a:lnTo>
                  <a:lnTo>
                    <a:pt x="90" y="10"/>
                  </a:lnTo>
                  <a:lnTo>
                    <a:pt x="90" y="10"/>
                  </a:lnTo>
                  <a:lnTo>
                    <a:pt x="90" y="10"/>
                  </a:lnTo>
                  <a:lnTo>
                    <a:pt x="90" y="10"/>
                  </a:lnTo>
                  <a:lnTo>
                    <a:pt x="94" y="10"/>
                  </a:lnTo>
                  <a:lnTo>
                    <a:pt x="94" y="14"/>
                  </a:lnTo>
                  <a:lnTo>
                    <a:pt x="90" y="14"/>
                  </a:lnTo>
                  <a:lnTo>
                    <a:pt x="94" y="14"/>
                  </a:lnTo>
                  <a:lnTo>
                    <a:pt x="94" y="14"/>
                  </a:lnTo>
                  <a:lnTo>
                    <a:pt x="94" y="14"/>
                  </a:lnTo>
                  <a:lnTo>
                    <a:pt x="98" y="18"/>
                  </a:lnTo>
                  <a:lnTo>
                    <a:pt x="98" y="18"/>
                  </a:lnTo>
                  <a:lnTo>
                    <a:pt x="98" y="18"/>
                  </a:lnTo>
                  <a:lnTo>
                    <a:pt x="98" y="18"/>
                  </a:lnTo>
                  <a:lnTo>
                    <a:pt x="94" y="22"/>
                  </a:lnTo>
                  <a:lnTo>
                    <a:pt x="94" y="26"/>
                  </a:lnTo>
                  <a:lnTo>
                    <a:pt x="94" y="26"/>
                  </a:lnTo>
                  <a:lnTo>
                    <a:pt x="94" y="26"/>
                  </a:lnTo>
                  <a:lnTo>
                    <a:pt x="98" y="26"/>
                  </a:lnTo>
                  <a:lnTo>
                    <a:pt x="98" y="26"/>
                  </a:lnTo>
                  <a:lnTo>
                    <a:pt x="98" y="26"/>
                  </a:lnTo>
                  <a:lnTo>
                    <a:pt x="98" y="30"/>
                  </a:lnTo>
                  <a:lnTo>
                    <a:pt x="98" y="30"/>
                  </a:lnTo>
                  <a:lnTo>
                    <a:pt x="98" y="30"/>
                  </a:lnTo>
                  <a:lnTo>
                    <a:pt x="98" y="32"/>
                  </a:lnTo>
                  <a:lnTo>
                    <a:pt x="100" y="32"/>
                  </a:lnTo>
                  <a:lnTo>
                    <a:pt x="100" y="36"/>
                  </a:lnTo>
                  <a:lnTo>
                    <a:pt x="100" y="36"/>
                  </a:lnTo>
                  <a:lnTo>
                    <a:pt x="100" y="40"/>
                  </a:lnTo>
                  <a:lnTo>
                    <a:pt x="100" y="40"/>
                  </a:lnTo>
                  <a:lnTo>
                    <a:pt x="100" y="40"/>
                  </a:lnTo>
                  <a:lnTo>
                    <a:pt x="100" y="44"/>
                  </a:lnTo>
                  <a:lnTo>
                    <a:pt x="100" y="40"/>
                  </a:lnTo>
                  <a:lnTo>
                    <a:pt x="100" y="40"/>
                  </a:lnTo>
                  <a:lnTo>
                    <a:pt x="98" y="44"/>
                  </a:lnTo>
                  <a:lnTo>
                    <a:pt x="98" y="44"/>
                  </a:lnTo>
                  <a:lnTo>
                    <a:pt x="94" y="44"/>
                  </a:lnTo>
                  <a:lnTo>
                    <a:pt x="94" y="48"/>
                  </a:lnTo>
                  <a:lnTo>
                    <a:pt x="94" y="48"/>
                  </a:lnTo>
                  <a:lnTo>
                    <a:pt x="94" y="48"/>
                  </a:lnTo>
                  <a:lnTo>
                    <a:pt x="94" y="48"/>
                  </a:lnTo>
                  <a:lnTo>
                    <a:pt x="94" y="52"/>
                  </a:lnTo>
                  <a:lnTo>
                    <a:pt x="94" y="52"/>
                  </a:lnTo>
                  <a:lnTo>
                    <a:pt x="90" y="52"/>
                  </a:lnTo>
                  <a:lnTo>
                    <a:pt x="90" y="52"/>
                  </a:lnTo>
                  <a:lnTo>
                    <a:pt x="86" y="48"/>
                  </a:lnTo>
                  <a:lnTo>
                    <a:pt x="86" y="48"/>
                  </a:lnTo>
                  <a:lnTo>
                    <a:pt x="82" y="48"/>
                  </a:lnTo>
                  <a:lnTo>
                    <a:pt x="82" y="52"/>
                  </a:lnTo>
                  <a:lnTo>
                    <a:pt x="82" y="52"/>
                  </a:lnTo>
                  <a:lnTo>
                    <a:pt x="82" y="52"/>
                  </a:lnTo>
                  <a:lnTo>
                    <a:pt x="82" y="52"/>
                  </a:lnTo>
                  <a:lnTo>
                    <a:pt x="78" y="52"/>
                  </a:lnTo>
                  <a:lnTo>
                    <a:pt x="78" y="52"/>
                  </a:lnTo>
                  <a:lnTo>
                    <a:pt x="78" y="52"/>
                  </a:lnTo>
                  <a:lnTo>
                    <a:pt x="78" y="52"/>
                  </a:lnTo>
                  <a:lnTo>
                    <a:pt x="78" y="52"/>
                  </a:lnTo>
                  <a:lnTo>
                    <a:pt x="78" y="52"/>
                  </a:lnTo>
                  <a:lnTo>
                    <a:pt x="78" y="52"/>
                  </a:lnTo>
                  <a:lnTo>
                    <a:pt x="78" y="52"/>
                  </a:lnTo>
                  <a:lnTo>
                    <a:pt x="78" y="52"/>
                  </a:lnTo>
                  <a:lnTo>
                    <a:pt x="74" y="52"/>
                  </a:lnTo>
                  <a:lnTo>
                    <a:pt x="74" y="52"/>
                  </a:lnTo>
                  <a:lnTo>
                    <a:pt x="74" y="52"/>
                  </a:lnTo>
                  <a:lnTo>
                    <a:pt x="74" y="52"/>
                  </a:lnTo>
                  <a:lnTo>
                    <a:pt x="74" y="48"/>
                  </a:lnTo>
                  <a:lnTo>
                    <a:pt x="72" y="48"/>
                  </a:lnTo>
                  <a:lnTo>
                    <a:pt x="72" y="48"/>
                  </a:lnTo>
                  <a:lnTo>
                    <a:pt x="72" y="48"/>
                  </a:lnTo>
                  <a:lnTo>
                    <a:pt x="72" y="48"/>
                  </a:lnTo>
                  <a:lnTo>
                    <a:pt x="68" y="48"/>
                  </a:lnTo>
                  <a:lnTo>
                    <a:pt x="68" y="44"/>
                  </a:lnTo>
                  <a:lnTo>
                    <a:pt x="68" y="44"/>
                  </a:lnTo>
                  <a:lnTo>
                    <a:pt x="64" y="44"/>
                  </a:lnTo>
                  <a:lnTo>
                    <a:pt x="64" y="40"/>
                  </a:lnTo>
                  <a:lnTo>
                    <a:pt x="60" y="40"/>
                  </a:lnTo>
                  <a:lnTo>
                    <a:pt x="60" y="40"/>
                  </a:lnTo>
                  <a:lnTo>
                    <a:pt x="60" y="40"/>
                  </a:lnTo>
                  <a:lnTo>
                    <a:pt x="56" y="40"/>
                  </a:lnTo>
                  <a:lnTo>
                    <a:pt x="56" y="40"/>
                  </a:lnTo>
                  <a:lnTo>
                    <a:pt x="56" y="40"/>
                  </a:lnTo>
                  <a:lnTo>
                    <a:pt x="56" y="40"/>
                  </a:lnTo>
                  <a:lnTo>
                    <a:pt x="56" y="40"/>
                  </a:lnTo>
                  <a:lnTo>
                    <a:pt x="56" y="36"/>
                  </a:lnTo>
                  <a:lnTo>
                    <a:pt x="56" y="36"/>
                  </a:lnTo>
                  <a:lnTo>
                    <a:pt x="56" y="36"/>
                  </a:lnTo>
                  <a:lnTo>
                    <a:pt x="56" y="36"/>
                  </a:lnTo>
                  <a:lnTo>
                    <a:pt x="56" y="36"/>
                  </a:lnTo>
                  <a:lnTo>
                    <a:pt x="52" y="36"/>
                  </a:lnTo>
                  <a:lnTo>
                    <a:pt x="52" y="36"/>
                  </a:lnTo>
                  <a:lnTo>
                    <a:pt x="48" y="36"/>
                  </a:lnTo>
                  <a:lnTo>
                    <a:pt x="48" y="40"/>
                  </a:lnTo>
                  <a:lnTo>
                    <a:pt x="48" y="40"/>
                  </a:lnTo>
                  <a:lnTo>
                    <a:pt x="48" y="40"/>
                  </a:lnTo>
                  <a:lnTo>
                    <a:pt x="48" y="40"/>
                  </a:lnTo>
                  <a:lnTo>
                    <a:pt x="48" y="40"/>
                  </a:lnTo>
                  <a:lnTo>
                    <a:pt x="46" y="40"/>
                  </a:lnTo>
                  <a:lnTo>
                    <a:pt x="46" y="40"/>
                  </a:lnTo>
                  <a:lnTo>
                    <a:pt x="46" y="40"/>
                  </a:lnTo>
                  <a:lnTo>
                    <a:pt x="46" y="40"/>
                  </a:lnTo>
                  <a:lnTo>
                    <a:pt x="46" y="40"/>
                  </a:lnTo>
                  <a:lnTo>
                    <a:pt x="42" y="40"/>
                  </a:lnTo>
                  <a:lnTo>
                    <a:pt x="42" y="40"/>
                  </a:lnTo>
                  <a:lnTo>
                    <a:pt x="42" y="36"/>
                  </a:lnTo>
                  <a:lnTo>
                    <a:pt x="42" y="36"/>
                  </a:lnTo>
                  <a:lnTo>
                    <a:pt x="38" y="36"/>
                  </a:lnTo>
                  <a:lnTo>
                    <a:pt x="38" y="36"/>
                  </a:lnTo>
                  <a:lnTo>
                    <a:pt x="34" y="36"/>
                  </a:lnTo>
                  <a:lnTo>
                    <a:pt x="34" y="36"/>
                  </a:lnTo>
                  <a:lnTo>
                    <a:pt x="34" y="36"/>
                  </a:lnTo>
                  <a:lnTo>
                    <a:pt x="34" y="36"/>
                  </a:lnTo>
                  <a:lnTo>
                    <a:pt x="34" y="36"/>
                  </a:lnTo>
                  <a:lnTo>
                    <a:pt x="34" y="36"/>
                  </a:lnTo>
                  <a:lnTo>
                    <a:pt x="30" y="36"/>
                  </a:lnTo>
                  <a:lnTo>
                    <a:pt x="30" y="36"/>
                  </a:lnTo>
                  <a:lnTo>
                    <a:pt x="30" y="40"/>
                  </a:lnTo>
                  <a:lnTo>
                    <a:pt x="30" y="40"/>
                  </a:lnTo>
                  <a:lnTo>
                    <a:pt x="30" y="40"/>
                  </a:lnTo>
                  <a:lnTo>
                    <a:pt x="26" y="36"/>
                  </a:lnTo>
                  <a:lnTo>
                    <a:pt x="26" y="36"/>
                  </a:lnTo>
                  <a:lnTo>
                    <a:pt x="26" y="36"/>
                  </a:lnTo>
                  <a:lnTo>
                    <a:pt x="26" y="36"/>
                  </a:lnTo>
                  <a:lnTo>
                    <a:pt x="26" y="36"/>
                  </a:lnTo>
                  <a:lnTo>
                    <a:pt x="26" y="36"/>
                  </a:lnTo>
                  <a:lnTo>
                    <a:pt x="26" y="36"/>
                  </a:lnTo>
                  <a:lnTo>
                    <a:pt x="26" y="36"/>
                  </a:lnTo>
                  <a:lnTo>
                    <a:pt x="26" y="36"/>
                  </a:lnTo>
                  <a:lnTo>
                    <a:pt x="22" y="36"/>
                  </a:lnTo>
                  <a:lnTo>
                    <a:pt x="22" y="36"/>
                  </a:lnTo>
                  <a:lnTo>
                    <a:pt x="22" y="36"/>
                  </a:lnTo>
                  <a:lnTo>
                    <a:pt x="22" y="36"/>
                  </a:lnTo>
                  <a:lnTo>
                    <a:pt x="22" y="36"/>
                  </a:lnTo>
                  <a:lnTo>
                    <a:pt x="22" y="36"/>
                  </a:lnTo>
                  <a:lnTo>
                    <a:pt x="18" y="36"/>
                  </a:lnTo>
                  <a:lnTo>
                    <a:pt x="18" y="36"/>
                  </a:lnTo>
                  <a:lnTo>
                    <a:pt x="18" y="36"/>
                  </a:lnTo>
                  <a:lnTo>
                    <a:pt x="16" y="36"/>
                  </a:lnTo>
                  <a:lnTo>
                    <a:pt x="16" y="36"/>
                  </a:lnTo>
                  <a:lnTo>
                    <a:pt x="16" y="36"/>
                  </a:lnTo>
                  <a:lnTo>
                    <a:pt x="12" y="36"/>
                  </a:lnTo>
                  <a:lnTo>
                    <a:pt x="8" y="36"/>
                  </a:lnTo>
                  <a:lnTo>
                    <a:pt x="8" y="40"/>
                  </a:lnTo>
                  <a:lnTo>
                    <a:pt x="4" y="40"/>
                  </a:lnTo>
                  <a:lnTo>
                    <a:pt x="4" y="40"/>
                  </a:lnTo>
                  <a:lnTo>
                    <a:pt x="4" y="40"/>
                  </a:lnTo>
                  <a:lnTo>
                    <a:pt x="4" y="40"/>
                  </a:lnTo>
                  <a:lnTo>
                    <a:pt x="4" y="40"/>
                  </a:lnTo>
                  <a:lnTo>
                    <a:pt x="4" y="40"/>
                  </a:lnTo>
                  <a:lnTo>
                    <a:pt x="4" y="44"/>
                  </a:lnTo>
                  <a:lnTo>
                    <a:pt x="4" y="44"/>
                  </a:lnTo>
                  <a:lnTo>
                    <a:pt x="0" y="44"/>
                  </a:lnTo>
                  <a:lnTo>
                    <a:pt x="0" y="44"/>
                  </a:lnTo>
                  <a:lnTo>
                    <a:pt x="0" y="44"/>
                  </a:lnTo>
                  <a:lnTo>
                    <a:pt x="0" y="44"/>
                  </a:lnTo>
                  <a:lnTo>
                    <a:pt x="0" y="44"/>
                  </a:lnTo>
                  <a:lnTo>
                    <a:pt x="0" y="44"/>
                  </a:lnTo>
                  <a:lnTo>
                    <a:pt x="0" y="44"/>
                  </a:lnTo>
                  <a:lnTo>
                    <a:pt x="0" y="40"/>
                  </a:lnTo>
                  <a:lnTo>
                    <a:pt x="0" y="40"/>
                  </a:lnTo>
                  <a:lnTo>
                    <a:pt x="0" y="40"/>
                  </a:lnTo>
                  <a:lnTo>
                    <a:pt x="0" y="40"/>
                  </a:lnTo>
                  <a:lnTo>
                    <a:pt x="0" y="36"/>
                  </a:lnTo>
                  <a:lnTo>
                    <a:pt x="0" y="32"/>
                  </a:lnTo>
                  <a:lnTo>
                    <a:pt x="0" y="32"/>
                  </a:lnTo>
                  <a:lnTo>
                    <a:pt x="0" y="36"/>
                  </a:lnTo>
                  <a:lnTo>
                    <a:pt x="0" y="36"/>
                  </a:lnTo>
                  <a:lnTo>
                    <a:pt x="0" y="32"/>
                  </a:lnTo>
                  <a:lnTo>
                    <a:pt x="0" y="32"/>
                  </a:lnTo>
                  <a:lnTo>
                    <a:pt x="0" y="32"/>
                  </a:lnTo>
                  <a:lnTo>
                    <a:pt x="0" y="30"/>
                  </a:lnTo>
                  <a:lnTo>
                    <a:pt x="0" y="30"/>
                  </a:lnTo>
                  <a:lnTo>
                    <a:pt x="0" y="30"/>
                  </a:lnTo>
                  <a:lnTo>
                    <a:pt x="0" y="30"/>
                  </a:lnTo>
                  <a:lnTo>
                    <a:pt x="0" y="30"/>
                  </a:lnTo>
                  <a:lnTo>
                    <a:pt x="0" y="26"/>
                  </a:lnTo>
                  <a:lnTo>
                    <a:pt x="0" y="26"/>
                  </a:lnTo>
                  <a:lnTo>
                    <a:pt x="4" y="26"/>
                  </a:lnTo>
                  <a:lnTo>
                    <a:pt x="4" y="26"/>
                  </a:lnTo>
                  <a:lnTo>
                    <a:pt x="4" y="26"/>
                  </a:lnTo>
                  <a:lnTo>
                    <a:pt x="4" y="22"/>
                  </a:lnTo>
                  <a:lnTo>
                    <a:pt x="4" y="22"/>
                  </a:lnTo>
                  <a:lnTo>
                    <a:pt x="4" y="22"/>
                  </a:lnTo>
                  <a:lnTo>
                    <a:pt x="4" y="22"/>
                  </a:lnTo>
                  <a:lnTo>
                    <a:pt x="4" y="22"/>
                  </a:lnTo>
                  <a:lnTo>
                    <a:pt x="4" y="18"/>
                  </a:lnTo>
                  <a:lnTo>
                    <a:pt x="4" y="18"/>
                  </a:lnTo>
                  <a:lnTo>
                    <a:pt x="4" y="18"/>
                  </a:lnTo>
                  <a:lnTo>
                    <a:pt x="4" y="18"/>
                  </a:lnTo>
                  <a:lnTo>
                    <a:pt x="8" y="18"/>
                  </a:lnTo>
                  <a:lnTo>
                    <a:pt x="8" y="14"/>
                  </a:lnTo>
                  <a:lnTo>
                    <a:pt x="8" y="14"/>
                  </a:lnTo>
                  <a:lnTo>
                    <a:pt x="8" y="10"/>
                  </a:lnTo>
                  <a:lnTo>
                    <a:pt x="8" y="10"/>
                  </a:lnTo>
                  <a:lnTo>
                    <a:pt x="8" y="10"/>
                  </a:lnTo>
                  <a:lnTo>
                    <a:pt x="8" y="10"/>
                  </a:lnTo>
                  <a:lnTo>
                    <a:pt x="12" y="10"/>
                  </a:lnTo>
                  <a:lnTo>
                    <a:pt x="12" y="10"/>
                  </a:lnTo>
                  <a:lnTo>
                    <a:pt x="12" y="10"/>
                  </a:lnTo>
                  <a:lnTo>
                    <a:pt x="12" y="10"/>
                  </a:lnTo>
                  <a:lnTo>
                    <a:pt x="12" y="10"/>
                  </a:lnTo>
                  <a:lnTo>
                    <a:pt x="16" y="10"/>
                  </a:lnTo>
                  <a:lnTo>
                    <a:pt x="16" y="10"/>
                  </a:lnTo>
                  <a:lnTo>
                    <a:pt x="16" y="10"/>
                  </a:lnTo>
                  <a:lnTo>
                    <a:pt x="18" y="6"/>
                  </a:lnTo>
                  <a:lnTo>
                    <a:pt x="18" y="6"/>
                  </a:lnTo>
                  <a:lnTo>
                    <a:pt x="22" y="6"/>
                  </a:lnTo>
                  <a:lnTo>
                    <a:pt x="22" y="6"/>
                  </a:lnTo>
                  <a:lnTo>
                    <a:pt x="22" y="6"/>
                  </a:lnTo>
                  <a:lnTo>
                    <a:pt x="22" y="10"/>
                  </a:lnTo>
                  <a:lnTo>
                    <a:pt x="22" y="10"/>
                  </a:lnTo>
                  <a:lnTo>
                    <a:pt x="22" y="10"/>
                  </a:lnTo>
                  <a:lnTo>
                    <a:pt x="22" y="10"/>
                  </a:lnTo>
                  <a:lnTo>
                    <a:pt x="26" y="14"/>
                  </a:lnTo>
                  <a:lnTo>
                    <a:pt x="26" y="14"/>
                  </a:lnTo>
                  <a:lnTo>
                    <a:pt x="26" y="14"/>
                  </a:lnTo>
                  <a:lnTo>
                    <a:pt x="26" y="14"/>
                  </a:lnTo>
                  <a:lnTo>
                    <a:pt x="30" y="14"/>
                  </a:lnTo>
                  <a:lnTo>
                    <a:pt x="30" y="14"/>
                  </a:lnTo>
                  <a:lnTo>
                    <a:pt x="30" y="14"/>
                  </a:lnTo>
                  <a:lnTo>
                    <a:pt x="30" y="18"/>
                  </a:lnTo>
                  <a:lnTo>
                    <a:pt x="30" y="18"/>
                  </a:lnTo>
                  <a:lnTo>
                    <a:pt x="30" y="22"/>
                  </a:lnTo>
                  <a:lnTo>
                    <a:pt x="30" y="22"/>
                  </a:lnTo>
                  <a:lnTo>
                    <a:pt x="30" y="22"/>
                  </a:lnTo>
                  <a:lnTo>
                    <a:pt x="34" y="22"/>
                  </a:lnTo>
                  <a:lnTo>
                    <a:pt x="34" y="22"/>
                  </a:lnTo>
                  <a:lnTo>
                    <a:pt x="38" y="26"/>
                  </a:lnTo>
                  <a:lnTo>
                    <a:pt x="38" y="26"/>
                  </a:lnTo>
                  <a:lnTo>
                    <a:pt x="38" y="26"/>
                  </a:lnTo>
                  <a:lnTo>
                    <a:pt x="38" y="26"/>
                  </a:lnTo>
                  <a:lnTo>
                    <a:pt x="42" y="26"/>
                  </a:lnTo>
                  <a:lnTo>
                    <a:pt x="42" y="26"/>
                  </a:lnTo>
                  <a:lnTo>
                    <a:pt x="42" y="22"/>
                  </a:lnTo>
                  <a:lnTo>
                    <a:pt x="42" y="22"/>
                  </a:lnTo>
                  <a:lnTo>
                    <a:pt x="46" y="22"/>
                  </a:lnTo>
                  <a:lnTo>
                    <a:pt x="46" y="22"/>
                  </a:lnTo>
                  <a:lnTo>
                    <a:pt x="46" y="18"/>
                  </a:lnTo>
                  <a:lnTo>
                    <a:pt x="48" y="18"/>
                  </a:lnTo>
                  <a:lnTo>
                    <a:pt x="48" y="18"/>
                  </a:lnTo>
                  <a:lnTo>
                    <a:pt x="48" y="14"/>
                  </a:lnTo>
                  <a:lnTo>
                    <a:pt x="46" y="10"/>
                  </a:lnTo>
                  <a:lnTo>
                    <a:pt x="46" y="6"/>
                  </a:lnTo>
                  <a:lnTo>
                    <a:pt x="46" y="6"/>
                  </a:lnTo>
                  <a:lnTo>
                    <a:pt x="46" y="6"/>
                  </a:lnTo>
                  <a:lnTo>
                    <a:pt x="46" y="6"/>
                  </a:lnTo>
                  <a:lnTo>
                    <a:pt x="46" y="4"/>
                  </a:lnTo>
                  <a:lnTo>
                    <a:pt x="46" y="4"/>
                  </a:lnTo>
                  <a:lnTo>
                    <a:pt x="46"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04" name="Freeform 111">
              <a:extLst>
                <a:ext uri="{FF2B5EF4-FFF2-40B4-BE49-F238E27FC236}">
                  <a16:creationId xmlns:a16="http://schemas.microsoft.com/office/drawing/2014/main" id="{3F0B6FF9-98FF-61AF-2A07-47C677A1D4FD}"/>
                </a:ext>
              </a:extLst>
            </p:cNvPr>
            <p:cNvSpPr>
              <a:spLocks noEditPoints="1"/>
            </p:cNvSpPr>
            <p:nvPr/>
          </p:nvSpPr>
          <p:spPr bwMode="auto">
            <a:xfrm>
              <a:off x="4860925" y="2892493"/>
              <a:ext cx="136525" cy="88900"/>
            </a:xfrm>
            <a:custGeom>
              <a:avLst/>
              <a:gdLst>
                <a:gd name="T0" fmla="*/ 38 w 86"/>
                <a:gd name="T1" fmla="*/ 50 h 56"/>
                <a:gd name="T2" fmla="*/ 34 w 86"/>
                <a:gd name="T3" fmla="*/ 46 h 56"/>
                <a:gd name="T4" fmla="*/ 26 w 86"/>
                <a:gd name="T5" fmla="*/ 46 h 56"/>
                <a:gd name="T6" fmla="*/ 26 w 86"/>
                <a:gd name="T7" fmla="*/ 42 h 56"/>
                <a:gd name="T8" fmla="*/ 30 w 86"/>
                <a:gd name="T9" fmla="*/ 38 h 56"/>
                <a:gd name="T10" fmla="*/ 26 w 86"/>
                <a:gd name="T11" fmla="*/ 30 h 56"/>
                <a:gd name="T12" fmla="*/ 22 w 86"/>
                <a:gd name="T13" fmla="*/ 30 h 56"/>
                <a:gd name="T14" fmla="*/ 18 w 86"/>
                <a:gd name="T15" fmla="*/ 30 h 56"/>
                <a:gd name="T16" fmla="*/ 8 w 86"/>
                <a:gd name="T17" fmla="*/ 26 h 56"/>
                <a:gd name="T18" fmla="*/ 8 w 86"/>
                <a:gd name="T19" fmla="*/ 26 h 56"/>
                <a:gd name="T20" fmla="*/ 4 w 86"/>
                <a:gd name="T21" fmla="*/ 16 h 56"/>
                <a:gd name="T22" fmla="*/ 4 w 86"/>
                <a:gd name="T23" fmla="*/ 12 h 56"/>
                <a:gd name="T24" fmla="*/ 4 w 86"/>
                <a:gd name="T25" fmla="*/ 8 h 56"/>
                <a:gd name="T26" fmla="*/ 8 w 86"/>
                <a:gd name="T27" fmla="*/ 8 h 56"/>
                <a:gd name="T28" fmla="*/ 8 w 86"/>
                <a:gd name="T29" fmla="*/ 4 h 56"/>
                <a:gd name="T30" fmla="*/ 18 w 86"/>
                <a:gd name="T31" fmla="*/ 0 h 56"/>
                <a:gd name="T32" fmla="*/ 22 w 86"/>
                <a:gd name="T33" fmla="*/ 0 h 56"/>
                <a:gd name="T34" fmla="*/ 26 w 86"/>
                <a:gd name="T35" fmla="*/ 0 h 56"/>
                <a:gd name="T36" fmla="*/ 30 w 86"/>
                <a:gd name="T37" fmla="*/ 0 h 56"/>
                <a:gd name="T38" fmla="*/ 30 w 86"/>
                <a:gd name="T39" fmla="*/ 0 h 56"/>
                <a:gd name="T40" fmla="*/ 34 w 86"/>
                <a:gd name="T41" fmla="*/ 0 h 56"/>
                <a:gd name="T42" fmla="*/ 38 w 86"/>
                <a:gd name="T43" fmla="*/ 0 h 56"/>
                <a:gd name="T44" fmla="*/ 44 w 86"/>
                <a:gd name="T45" fmla="*/ 0 h 56"/>
                <a:gd name="T46" fmla="*/ 48 w 86"/>
                <a:gd name="T47" fmla="*/ 4 h 56"/>
                <a:gd name="T48" fmla="*/ 52 w 86"/>
                <a:gd name="T49" fmla="*/ 4 h 56"/>
                <a:gd name="T50" fmla="*/ 56 w 86"/>
                <a:gd name="T51" fmla="*/ 0 h 56"/>
                <a:gd name="T52" fmla="*/ 60 w 86"/>
                <a:gd name="T53" fmla="*/ 0 h 56"/>
                <a:gd name="T54" fmla="*/ 60 w 86"/>
                <a:gd name="T55" fmla="*/ 4 h 56"/>
                <a:gd name="T56" fmla="*/ 68 w 86"/>
                <a:gd name="T57" fmla="*/ 8 h 56"/>
                <a:gd name="T58" fmla="*/ 74 w 86"/>
                <a:gd name="T59" fmla="*/ 12 h 56"/>
                <a:gd name="T60" fmla="*/ 78 w 86"/>
                <a:gd name="T61" fmla="*/ 16 h 56"/>
                <a:gd name="T62" fmla="*/ 82 w 86"/>
                <a:gd name="T63" fmla="*/ 16 h 56"/>
                <a:gd name="T64" fmla="*/ 78 w 86"/>
                <a:gd name="T65" fmla="*/ 24 h 56"/>
                <a:gd name="T66" fmla="*/ 82 w 86"/>
                <a:gd name="T67" fmla="*/ 24 h 56"/>
                <a:gd name="T68" fmla="*/ 82 w 86"/>
                <a:gd name="T69" fmla="*/ 26 h 56"/>
                <a:gd name="T70" fmla="*/ 78 w 86"/>
                <a:gd name="T71" fmla="*/ 30 h 56"/>
                <a:gd name="T72" fmla="*/ 70 w 86"/>
                <a:gd name="T73" fmla="*/ 34 h 56"/>
                <a:gd name="T74" fmla="*/ 70 w 86"/>
                <a:gd name="T75" fmla="*/ 38 h 56"/>
                <a:gd name="T76" fmla="*/ 68 w 86"/>
                <a:gd name="T77" fmla="*/ 42 h 56"/>
                <a:gd name="T78" fmla="*/ 68 w 86"/>
                <a:gd name="T79" fmla="*/ 46 h 56"/>
                <a:gd name="T80" fmla="*/ 70 w 86"/>
                <a:gd name="T81" fmla="*/ 50 h 56"/>
                <a:gd name="T82" fmla="*/ 68 w 86"/>
                <a:gd name="T83" fmla="*/ 50 h 56"/>
                <a:gd name="T84" fmla="*/ 64 w 86"/>
                <a:gd name="T85" fmla="*/ 50 h 56"/>
                <a:gd name="T86" fmla="*/ 60 w 86"/>
                <a:gd name="T87" fmla="*/ 50 h 56"/>
                <a:gd name="T88" fmla="*/ 60 w 86"/>
                <a:gd name="T89" fmla="*/ 50 h 56"/>
                <a:gd name="T90" fmla="*/ 56 w 86"/>
                <a:gd name="T91" fmla="*/ 52 h 56"/>
                <a:gd name="T92" fmla="*/ 52 w 86"/>
                <a:gd name="T93" fmla="*/ 52 h 56"/>
                <a:gd name="T94" fmla="*/ 48 w 86"/>
                <a:gd name="T95" fmla="*/ 52 h 56"/>
                <a:gd name="T96" fmla="*/ 44 w 86"/>
                <a:gd name="T97" fmla="*/ 52 h 56"/>
                <a:gd name="T98" fmla="*/ 42 w 86"/>
                <a:gd name="T99" fmla="*/ 52 h 56"/>
                <a:gd name="T100" fmla="*/ 38 w 86"/>
                <a:gd name="T101" fmla="*/ 52 h 56"/>
                <a:gd name="T102" fmla="*/ 4 w 86"/>
                <a:gd name="T103" fmla="*/ 24 h 56"/>
                <a:gd name="T104" fmla="*/ 4 w 86"/>
                <a:gd name="T105" fmla="*/ 20 h 56"/>
                <a:gd name="T106" fmla="*/ 4 w 86"/>
                <a:gd name="T107" fmla="*/ 16 h 56"/>
                <a:gd name="T108" fmla="*/ 4 w 86"/>
                <a:gd name="T109"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56">
                  <a:moveTo>
                    <a:pt x="38" y="52"/>
                  </a:moveTo>
                  <a:lnTo>
                    <a:pt x="38" y="52"/>
                  </a:lnTo>
                  <a:lnTo>
                    <a:pt x="38" y="52"/>
                  </a:lnTo>
                  <a:lnTo>
                    <a:pt x="38" y="50"/>
                  </a:lnTo>
                  <a:lnTo>
                    <a:pt x="38" y="50"/>
                  </a:lnTo>
                  <a:lnTo>
                    <a:pt x="38" y="50"/>
                  </a:lnTo>
                  <a:lnTo>
                    <a:pt x="38" y="50"/>
                  </a:lnTo>
                  <a:lnTo>
                    <a:pt x="38" y="50"/>
                  </a:lnTo>
                  <a:lnTo>
                    <a:pt x="34" y="46"/>
                  </a:lnTo>
                  <a:lnTo>
                    <a:pt x="34" y="46"/>
                  </a:lnTo>
                  <a:lnTo>
                    <a:pt x="30" y="46"/>
                  </a:lnTo>
                  <a:lnTo>
                    <a:pt x="30" y="46"/>
                  </a:lnTo>
                  <a:lnTo>
                    <a:pt x="30" y="46"/>
                  </a:lnTo>
                  <a:lnTo>
                    <a:pt x="30" y="46"/>
                  </a:lnTo>
                  <a:lnTo>
                    <a:pt x="26" y="46"/>
                  </a:lnTo>
                  <a:lnTo>
                    <a:pt x="26" y="46"/>
                  </a:lnTo>
                  <a:lnTo>
                    <a:pt x="26" y="46"/>
                  </a:lnTo>
                  <a:lnTo>
                    <a:pt x="26" y="42"/>
                  </a:lnTo>
                  <a:lnTo>
                    <a:pt x="26" y="42"/>
                  </a:lnTo>
                  <a:lnTo>
                    <a:pt x="26" y="42"/>
                  </a:lnTo>
                  <a:lnTo>
                    <a:pt x="26" y="42"/>
                  </a:lnTo>
                  <a:lnTo>
                    <a:pt x="26" y="38"/>
                  </a:lnTo>
                  <a:lnTo>
                    <a:pt x="26" y="38"/>
                  </a:lnTo>
                  <a:lnTo>
                    <a:pt x="30" y="38"/>
                  </a:lnTo>
                  <a:lnTo>
                    <a:pt x="30" y="38"/>
                  </a:lnTo>
                  <a:lnTo>
                    <a:pt x="30" y="34"/>
                  </a:lnTo>
                  <a:lnTo>
                    <a:pt x="30" y="34"/>
                  </a:lnTo>
                  <a:lnTo>
                    <a:pt x="30" y="34"/>
                  </a:lnTo>
                  <a:lnTo>
                    <a:pt x="30" y="34"/>
                  </a:lnTo>
                  <a:lnTo>
                    <a:pt x="26" y="30"/>
                  </a:lnTo>
                  <a:lnTo>
                    <a:pt x="26" y="30"/>
                  </a:lnTo>
                  <a:lnTo>
                    <a:pt x="26" y="30"/>
                  </a:lnTo>
                  <a:lnTo>
                    <a:pt x="26" y="30"/>
                  </a:lnTo>
                  <a:lnTo>
                    <a:pt x="22" y="30"/>
                  </a:lnTo>
                  <a:lnTo>
                    <a:pt x="22" y="30"/>
                  </a:lnTo>
                  <a:lnTo>
                    <a:pt x="18" y="30"/>
                  </a:lnTo>
                  <a:lnTo>
                    <a:pt x="18" y="30"/>
                  </a:lnTo>
                  <a:lnTo>
                    <a:pt x="18" y="30"/>
                  </a:lnTo>
                  <a:lnTo>
                    <a:pt x="18" y="30"/>
                  </a:lnTo>
                  <a:lnTo>
                    <a:pt x="18" y="30"/>
                  </a:lnTo>
                  <a:lnTo>
                    <a:pt x="18" y="30"/>
                  </a:lnTo>
                  <a:lnTo>
                    <a:pt x="12" y="26"/>
                  </a:lnTo>
                  <a:lnTo>
                    <a:pt x="12" y="26"/>
                  </a:lnTo>
                  <a:lnTo>
                    <a:pt x="12" y="26"/>
                  </a:lnTo>
                  <a:lnTo>
                    <a:pt x="8" y="26"/>
                  </a:lnTo>
                  <a:lnTo>
                    <a:pt x="8" y="26"/>
                  </a:lnTo>
                  <a:lnTo>
                    <a:pt x="8" y="26"/>
                  </a:lnTo>
                  <a:lnTo>
                    <a:pt x="8" y="26"/>
                  </a:lnTo>
                  <a:lnTo>
                    <a:pt x="8" y="26"/>
                  </a:lnTo>
                  <a:lnTo>
                    <a:pt x="8" y="26"/>
                  </a:lnTo>
                  <a:lnTo>
                    <a:pt x="8" y="26"/>
                  </a:lnTo>
                  <a:lnTo>
                    <a:pt x="8" y="24"/>
                  </a:lnTo>
                  <a:lnTo>
                    <a:pt x="4" y="20"/>
                  </a:lnTo>
                  <a:lnTo>
                    <a:pt x="4" y="16"/>
                  </a:lnTo>
                  <a:lnTo>
                    <a:pt x="4" y="16"/>
                  </a:lnTo>
                  <a:lnTo>
                    <a:pt x="4" y="16"/>
                  </a:lnTo>
                  <a:lnTo>
                    <a:pt x="4" y="16"/>
                  </a:lnTo>
                  <a:lnTo>
                    <a:pt x="4" y="12"/>
                  </a:lnTo>
                  <a:lnTo>
                    <a:pt x="4" y="12"/>
                  </a:lnTo>
                  <a:lnTo>
                    <a:pt x="4" y="12"/>
                  </a:lnTo>
                  <a:lnTo>
                    <a:pt x="4" y="8"/>
                  </a:lnTo>
                  <a:lnTo>
                    <a:pt x="4" y="8"/>
                  </a:lnTo>
                  <a:lnTo>
                    <a:pt x="4" y="8"/>
                  </a:lnTo>
                  <a:lnTo>
                    <a:pt x="4" y="8"/>
                  </a:lnTo>
                  <a:lnTo>
                    <a:pt x="4" y="8"/>
                  </a:lnTo>
                  <a:lnTo>
                    <a:pt x="4" y="8"/>
                  </a:lnTo>
                  <a:lnTo>
                    <a:pt x="4" y="8"/>
                  </a:lnTo>
                  <a:lnTo>
                    <a:pt x="4" y="8"/>
                  </a:lnTo>
                  <a:lnTo>
                    <a:pt x="8" y="8"/>
                  </a:lnTo>
                  <a:lnTo>
                    <a:pt x="8" y="8"/>
                  </a:lnTo>
                  <a:lnTo>
                    <a:pt x="8" y="4"/>
                  </a:lnTo>
                  <a:lnTo>
                    <a:pt x="8" y="4"/>
                  </a:lnTo>
                  <a:lnTo>
                    <a:pt x="8" y="4"/>
                  </a:lnTo>
                  <a:lnTo>
                    <a:pt x="8" y="4"/>
                  </a:lnTo>
                  <a:lnTo>
                    <a:pt x="8" y="4"/>
                  </a:lnTo>
                  <a:lnTo>
                    <a:pt x="8" y="4"/>
                  </a:lnTo>
                  <a:lnTo>
                    <a:pt x="12" y="4"/>
                  </a:lnTo>
                  <a:lnTo>
                    <a:pt x="12" y="0"/>
                  </a:lnTo>
                  <a:lnTo>
                    <a:pt x="16" y="0"/>
                  </a:lnTo>
                  <a:lnTo>
                    <a:pt x="18" y="0"/>
                  </a:lnTo>
                  <a:lnTo>
                    <a:pt x="18" y="0"/>
                  </a:lnTo>
                  <a:lnTo>
                    <a:pt x="18" y="0"/>
                  </a:lnTo>
                  <a:lnTo>
                    <a:pt x="22" y="0"/>
                  </a:lnTo>
                  <a:lnTo>
                    <a:pt x="22" y="0"/>
                  </a:lnTo>
                  <a:lnTo>
                    <a:pt x="22" y="0"/>
                  </a:lnTo>
                  <a:lnTo>
                    <a:pt x="26" y="0"/>
                  </a:lnTo>
                  <a:lnTo>
                    <a:pt x="26" y="0"/>
                  </a:lnTo>
                  <a:lnTo>
                    <a:pt x="26" y="0"/>
                  </a:lnTo>
                  <a:lnTo>
                    <a:pt x="26" y="0"/>
                  </a:lnTo>
                  <a:lnTo>
                    <a:pt x="26" y="0"/>
                  </a:lnTo>
                  <a:lnTo>
                    <a:pt x="26" y="0"/>
                  </a:lnTo>
                  <a:lnTo>
                    <a:pt x="30" y="0"/>
                  </a:lnTo>
                  <a:lnTo>
                    <a:pt x="30" y="0"/>
                  </a:lnTo>
                  <a:lnTo>
                    <a:pt x="30" y="0"/>
                  </a:lnTo>
                  <a:lnTo>
                    <a:pt x="30" y="0"/>
                  </a:lnTo>
                  <a:lnTo>
                    <a:pt x="30" y="0"/>
                  </a:lnTo>
                  <a:lnTo>
                    <a:pt x="30" y="0"/>
                  </a:lnTo>
                  <a:lnTo>
                    <a:pt x="30" y="0"/>
                  </a:lnTo>
                  <a:lnTo>
                    <a:pt x="30" y="0"/>
                  </a:lnTo>
                  <a:lnTo>
                    <a:pt x="30" y="0"/>
                  </a:lnTo>
                  <a:lnTo>
                    <a:pt x="34" y="4"/>
                  </a:lnTo>
                  <a:lnTo>
                    <a:pt x="34" y="4"/>
                  </a:lnTo>
                  <a:lnTo>
                    <a:pt x="34" y="4"/>
                  </a:lnTo>
                  <a:lnTo>
                    <a:pt x="34" y="0"/>
                  </a:lnTo>
                  <a:lnTo>
                    <a:pt x="34" y="0"/>
                  </a:lnTo>
                  <a:lnTo>
                    <a:pt x="38" y="0"/>
                  </a:lnTo>
                  <a:lnTo>
                    <a:pt x="38" y="0"/>
                  </a:lnTo>
                  <a:lnTo>
                    <a:pt x="38" y="0"/>
                  </a:lnTo>
                  <a:lnTo>
                    <a:pt x="38" y="0"/>
                  </a:lnTo>
                  <a:lnTo>
                    <a:pt x="38" y="0"/>
                  </a:lnTo>
                  <a:lnTo>
                    <a:pt x="38" y="0"/>
                  </a:lnTo>
                  <a:lnTo>
                    <a:pt x="42" y="0"/>
                  </a:lnTo>
                  <a:lnTo>
                    <a:pt x="42" y="0"/>
                  </a:lnTo>
                  <a:lnTo>
                    <a:pt x="44" y="0"/>
                  </a:lnTo>
                  <a:lnTo>
                    <a:pt x="44" y="0"/>
                  </a:lnTo>
                  <a:lnTo>
                    <a:pt x="44" y="4"/>
                  </a:lnTo>
                  <a:lnTo>
                    <a:pt x="44" y="4"/>
                  </a:lnTo>
                  <a:lnTo>
                    <a:pt x="48" y="4"/>
                  </a:lnTo>
                  <a:lnTo>
                    <a:pt x="48" y="4"/>
                  </a:lnTo>
                  <a:lnTo>
                    <a:pt x="48" y="4"/>
                  </a:lnTo>
                  <a:lnTo>
                    <a:pt x="48" y="4"/>
                  </a:lnTo>
                  <a:lnTo>
                    <a:pt x="48" y="4"/>
                  </a:lnTo>
                  <a:lnTo>
                    <a:pt x="52" y="4"/>
                  </a:lnTo>
                  <a:lnTo>
                    <a:pt x="52" y="4"/>
                  </a:lnTo>
                  <a:lnTo>
                    <a:pt x="52" y="4"/>
                  </a:lnTo>
                  <a:lnTo>
                    <a:pt x="52" y="4"/>
                  </a:lnTo>
                  <a:lnTo>
                    <a:pt x="52" y="4"/>
                  </a:lnTo>
                  <a:lnTo>
                    <a:pt x="52" y="0"/>
                  </a:lnTo>
                  <a:lnTo>
                    <a:pt x="56" y="0"/>
                  </a:lnTo>
                  <a:lnTo>
                    <a:pt x="56" y="0"/>
                  </a:lnTo>
                  <a:lnTo>
                    <a:pt x="60" y="0"/>
                  </a:lnTo>
                  <a:lnTo>
                    <a:pt x="60" y="0"/>
                  </a:lnTo>
                  <a:lnTo>
                    <a:pt x="60" y="0"/>
                  </a:lnTo>
                  <a:lnTo>
                    <a:pt x="60" y="0"/>
                  </a:lnTo>
                  <a:lnTo>
                    <a:pt x="60" y="0"/>
                  </a:lnTo>
                  <a:lnTo>
                    <a:pt x="60" y="4"/>
                  </a:lnTo>
                  <a:lnTo>
                    <a:pt x="60" y="4"/>
                  </a:lnTo>
                  <a:lnTo>
                    <a:pt x="60" y="4"/>
                  </a:lnTo>
                  <a:lnTo>
                    <a:pt x="60" y="4"/>
                  </a:lnTo>
                  <a:lnTo>
                    <a:pt x="60" y="4"/>
                  </a:lnTo>
                  <a:lnTo>
                    <a:pt x="64" y="4"/>
                  </a:lnTo>
                  <a:lnTo>
                    <a:pt x="64" y="4"/>
                  </a:lnTo>
                  <a:lnTo>
                    <a:pt x="64" y="4"/>
                  </a:lnTo>
                  <a:lnTo>
                    <a:pt x="68" y="4"/>
                  </a:lnTo>
                  <a:lnTo>
                    <a:pt x="68" y="8"/>
                  </a:lnTo>
                  <a:lnTo>
                    <a:pt x="70" y="8"/>
                  </a:lnTo>
                  <a:lnTo>
                    <a:pt x="70" y="8"/>
                  </a:lnTo>
                  <a:lnTo>
                    <a:pt x="70" y="12"/>
                  </a:lnTo>
                  <a:lnTo>
                    <a:pt x="74" y="12"/>
                  </a:lnTo>
                  <a:lnTo>
                    <a:pt x="74" y="12"/>
                  </a:lnTo>
                  <a:lnTo>
                    <a:pt x="74" y="12"/>
                  </a:lnTo>
                  <a:lnTo>
                    <a:pt x="74" y="12"/>
                  </a:lnTo>
                  <a:lnTo>
                    <a:pt x="78" y="12"/>
                  </a:lnTo>
                  <a:lnTo>
                    <a:pt x="78" y="16"/>
                  </a:lnTo>
                  <a:lnTo>
                    <a:pt x="78" y="16"/>
                  </a:lnTo>
                  <a:lnTo>
                    <a:pt x="78" y="16"/>
                  </a:lnTo>
                  <a:lnTo>
                    <a:pt x="78" y="16"/>
                  </a:lnTo>
                  <a:lnTo>
                    <a:pt x="82" y="16"/>
                  </a:lnTo>
                  <a:lnTo>
                    <a:pt x="82" y="16"/>
                  </a:lnTo>
                  <a:lnTo>
                    <a:pt x="82" y="16"/>
                  </a:lnTo>
                  <a:lnTo>
                    <a:pt x="82" y="16"/>
                  </a:lnTo>
                  <a:lnTo>
                    <a:pt x="82" y="16"/>
                  </a:lnTo>
                  <a:lnTo>
                    <a:pt x="82" y="20"/>
                  </a:lnTo>
                  <a:lnTo>
                    <a:pt x="82" y="24"/>
                  </a:lnTo>
                  <a:lnTo>
                    <a:pt x="78" y="24"/>
                  </a:lnTo>
                  <a:lnTo>
                    <a:pt x="82" y="24"/>
                  </a:lnTo>
                  <a:lnTo>
                    <a:pt x="82" y="24"/>
                  </a:lnTo>
                  <a:lnTo>
                    <a:pt x="82" y="24"/>
                  </a:lnTo>
                  <a:lnTo>
                    <a:pt x="82" y="24"/>
                  </a:lnTo>
                  <a:lnTo>
                    <a:pt x="82" y="24"/>
                  </a:lnTo>
                  <a:lnTo>
                    <a:pt x="86" y="24"/>
                  </a:lnTo>
                  <a:lnTo>
                    <a:pt x="86" y="26"/>
                  </a:lnTo>
                  <a:lnTo>
                    <a:pt x="86" y="26"/>
                  </a:lnTo>
                  <a:lnTo>
                    <a:pt x="86" y="26"/>
                  </a:lnTo>
                  <a:lnTo>
                    <a:pt x="82" y="26"/>
                  </a:lnTo>
                  <a:lnTo>
                    <a:pt x="82" y="26"/>
                  </a:lnTo>
                  <a:lnTo>
                    <a:pt x="78" y="26"/>
                  </a:lnTo>
                  <a:lnTo>
                    <a:pt x="78" y="26"/>
                  </a:lnTo>
                  <a:lnTo>
                    <a:pt x="78" y="30"/>
                  </a:lnTo>
                  <a:lnTo>
                    <a:pt x="78" y="30"/>
                  </a:lnTo>
                  <a:lnTo>
                    <a:pt x="74" y="30"/>
                  </a:lnTo>
                  <a:lnTo>
                    <a:pt x="74" y="30"/>
                  </a:lnTo>
                  <a:lnTo>
                    <a:pt x="74" y="30"/>
                  </a:lnTo>
                  <a:lnTo>
                    <a:pt x="70" y="34"/>
                  </a:lnTo>
                  <a:lnTo>
                    <a:pt x="70" y="34"/>
                  </a:lnTo>
                  <a:lnTo>
                    <a:pt x="70" y="34"/>
                  </a:lnTo>
                  <a:lnTo>
                    <a:pt x="70" y="34"/>
                  </a:lnTo>
                  <a:lnTo>
                    <a:pt x="70" y="34"/>
                  </a:lnTo>
                  <a:lnTo>
                    <a:pt x="70" y="38"/>
                  </a:lnTo>
                  <a:lnTo>
                    <a:pt x="70" y="38"/>
                  </a:lnTo>
                  <a:lnTo>
                    <a:pt x="70" y="38"/>
                  </a:lnTo>
                  <a:lnTo>
                    <a:pt x="70" y="42"/>
                  </a:lnTo>
                  <a:lnTo>
                    <a:pt x="70" y="42"/>
                  </a:lnTo>
                  <a:lnTo>
                    <a:pt x="70" y="42"/>
                  </a:lnTo>
                  <a:lnTo>
                    <a:pt x="68" y="42"/>
                  </a:lnTo>
                  <a:lnTo>
                    <a:pt x="68" y="46"/>
                  </a:lnTo>
                  <a:lnTo>
                    <a:pt x="68" y="46"/>
                  </a:lnTo>
                  <a:lnTo>
                    <a:pt x="68" y="46"/>
                  </a:lnTo>
                  <a:lnTo>
                    <a:pt x="68" y="46"/>
                  </a:lnTo>
                  <a:lnTo>
                    <a:pt x="68" y="46"/>
                  </a:lnTo>
                  <a:lnTo>
                    <a:pt x="68" y="46"/>
                  </a:lnTo>
                  <a:lnTo>
                    <a:pt x="70" y="46"/>
                  </a:lnTo>
                  <a:lnTo>
                    <a:pt x="70" y="50"/>
                  </a:lnTo>
                  <a:lnTo>
                    <a:pt x="70" y="50"/>
                  </a:lnTo>
                  <a:lnTo>
                    <a:pt x="70" y="50"/>
                  </a:lnTo>
                  <a:lnTo>
                    <a:pt x="68" y="50"/>
                  </a:lnTo>
                  <a:lnTo>
                    <a:pt x="68" y="50"/>
                  </a:lnTo>
                  <a:lnTo>
                    <a:pt x="68" y="50"/>
                  </a:lnTo>
                  <a:lnTo>
                    <a:pt x="68" y="50"/>
                  </a:lnTo>
                  <a:lnTo>
                    <a:pt x="68" y="50"/>
                  </a:lnTo>
                  <a:lnTo>
                    <a:pt x="68" y="46"/>
                  </a:lnTo>
                  <a:lnTo>
                    <a:pt x="68" y="46"/>
                  </a:lnTo>
                  <a:lnTo>
                    <a:pt x="68" y="46"/>
                  </a:lnTo>
                  <a:lnTo>
                    <a:pt x="64" y="46"/>
                  </a:lnTo>
                  <a:lnTo>
                    <a:pt x="64" y="50"/>
                  </a:lnTo>
                  <a:lnTo>
                    <a:pt x="64" y="50"/>
                  </a:lnTo>
                  <a:lnTo>
                    <a:pt x="64" y="50"/>
                  </a:lnTo>
                  <a:lnTo>
                    <a:pt x="64" y="50"/>
                  </a:lnTo>
                  <a:lnTo>
                    <a:pt x="64" y="50"/>
                  </a:lnTo>
                  <a:lnTo>
                    <a:pt x="60" y="50"/>
                  </a:lnTo>
                  <a:lnTo>
                    <a:pt x="60" y="50"/>
                  </a:lnTo>
                  <a:lnTo>
                    <a:pt x="60" y="50"/>
                  </a:lnTo>
                  <a:lnTo>
                    <a:pt x="60" y="50"/>
                  </a:lnTo>
                  <a:lnTo>
                    <a:pt x="60" y="50"/>
                  </a:lnTo>
                  <a:lnTo>
                    <a:pt x="60" y="50"/>
                  </a:lnTo>
                  <a:lnTo>
                    <a:pt x="56" y="50"/>
                  </a:lnTo>
                  <a:lnTo>
                    <a:pt x="56" y="50"/>
                  </a:lnTo>
                  <a:lnTo>
                    <a:pt x="56" y="52"/>
                  </a:lnTo>
                  <a:lnTo>
                    <a:pt x="56" y="52"/>
                  </a:lnTo>
                  <a:lnTo>
                    <a:pt x="56" y="52"/>
                  </a:lnTo>
                  <a:lnTo>
                    <a:pt x="56" y="52"/>
                  </a:lnTo>
                  <a:lnTo>
                    <a:pt x="56" y="52"/>
                  </a:lnTo>
                  <a:lnTo>
                    <a:pt x="56" y="52"/>
                  </a:lnTo>
                  <a:lnTo>
                    <a:pt x="52" y="52"/>
                  </a:lnTo>
                  <a:lnTo>
                    <a:pt x="52" y="52"/>
                  </a:lnTo>
                  <a:lnTo>
                    <a:pt x="52" y="52"/>
                  </a:lnTo>
                  <a:lnTo>
                    <a:pt x="52" y="56"/>
                  </a:lnTo>
                  <a:lnTo>
                    <a:pt x="48" y="56"/>
                  </a:lnTo>
                  <a:lnTo>
                    <a:pt x="48" y="52"/>
                  </a:lnTo>
                  <a:lnTo>
                    <a:pt x="48" y="52"/>
                  </a:lnTo>
                  <a:lnTo>
                    <a:pt x="48" y="52"/>
                  </a:lnTo>
                  <a:lnTo>
                    <a:pt x="48" y="52"/>
                  </a:lnTo>
                  <a:lnTo>
                    <a:pt x="48" y="52"/>
                  </a:lnTo>
                  <a:lnTo>
                    <a:pt x="48" y="52"/>
                  </a:lnTo>
                  <a:lnTo>
                    <a:pt x="44" y="52"/>
                  </a:lnTo>
                  <a:lnTo>
                    <a:pt x="44" y="52"/>
                  </a:lnTo>
                  <a:lnTo>
                    <a:pt x="44" y="52"/>
                  </a:lnTo>
                  <a:lnTo>
                    <a:pt x="44" y="52"/>
                  </a:lnTo>
                  <a:lnTo>
                    <a:pt x="42" y="52"/>
                  </a:lnTo>
                  <a:lnTo>
                    <a:pt x="42" y="52"/>
                  </a:lnTo>
                  <a:lnTo>
                    <a:pt x="42" y="52"/>
                  </a:lnTo>
                  <a:lnTo>
                    <a:pt x="38" y="52"/>
                  </a:lnTo>
                  <a:lnTo>
                    <a:pt x="38" y="52"/>
                  </a:lnTo>
                  <a:lnTo>
                    <a:pt x="38" y="52"/>
                  </a:lnTo>
                  <a:lnTo>
                    <a:pt x="38" y="52"/>
                  </a:lnTo>
                  <a:lnTo>
                    <a:pt x="38" y="52"/>
                  </a:lnTo>
                  <a:lnTo>
                    <a:pt x="38" y="52"/>
                  </a:lnTo>
                  <a:close/>
                  <a:moveTo>
                    <a:pt x="4" y="26"/>
                  </a:moveTo>
                  <a:lnTo>
                    <a:pt x="0" y="26"/>
                  </a:lnTo>
                  <a:lnTo>
                    <a:pt x="4" y="24"/>
                  </a:lnTo>
                  <a:lnTo>
                    <a:pt x="4" y="24"/>
                  </a:lnTo>
                  <a:lnTo>
                    <a:pt x="4" y="24"/>
                  </a:lnTo>
                  <a:lnTo>
                    <a:pt x="4" y="24"/>
                  </a:lnTo>
                  <a:lnTo>
                    <a:pt x="4" y="20"/>
                  </a:lnTo>
                  <a:lnTo>
                    <a:pt x="4" y="20"/>
                  </a:lnTo>
                  <a:lnTo>
                    <a:pt x="4" y="20"/>
                  </a:lnTo>
                  <a:lnTo>
                    <a:pt x="4" y="16"/>
                  </a:lnTo>
                  <a:lnTo>
                    <a:pt x="4" y="16"/>
                  </a:lnTo>
                  <a:lnTo>
                    <a:pt x="4" y="16"/>
                  </a:lnTo>
                  <a:lnTo>
                    <a:pt x="4" y="16"/>
                  </a:lnTo>
                  <a:lnTo>
                    <a:pt x="4" y="20"/>
                  </a:lnTo>
                  <a:lnTo>
                    <a:pt x="4" y="20"/>
                  </a:lnTo>
                  <a:lnTo>
                    <a:pt x="4" y="24"/>
                  </a:lnTo>
                  <a:lnTo>
                    <a:pt x="4" y="24"/>
                  </a:lnTo>
                  <a:lnTo>
                    <a:pt x="4" y="26"/>
                  </a:lnTo>
                  <a:lnTo>
                    <a:pt x="4" y="26"/>
                  </a:lnTo>
                  <a:lnTo>
                    <a:pt x="4" y="2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05" name="Freeform 112">
              <a:extLst>
                <a:ext uri="{FF2B5EF4-FFF2-40B4-BE49-F238E27FC236}">
                  <a16:creationId xmlns:a16="http://schemas.microsoft.com/office/drawing/2014/main" id="{02894E0B-E38D-08F5-D833-06E32590D8FD}"/>
                </a:ext>
              </a:extLst>
            </p:cNvPr>
            <p:cNvSpPr>
              <a:spLocks/>
            </p:cNvSpPr>
            <p:nvPr/>
          </p:nvSpPr>
          <p:spPr bwMode="auto">
            <a:xfrm>
              <a:off x="4524375" y="3108393"/>
              <a:ext cx="15875" cy="22225"/>
            </a:xfrm>
            <a:custGeom>
              <a:avLst/>
              <a:gdLst>
                <a:gd name="T0" fmla="*/ 6 w 10"/>
                <a:gd name="T1" fmla="*/ 10 h 14"/>
                <a:gd name="T2" fmla="*/ 6 w 10"/>
                <a:gd name="T3" fmla="*/ 14 h 14"/>
                <a:gd name="T4" fmla="*/ 6 w 10"/>
                <a:gd name="T5" fmla="*/ 14 h 14"/>
                <a:gd name="T6" fmla="*/ 6 w 10"/>
                <a:gd name="T7" fmla="*/ 14 h 14"/>
                <a:gd name="T8" fmla="*/ 6 w 10"/>
                <a:gd name="T9" fmla="*/ 14 h 14"/>
                <a:gd name="T10" fmla="*/ 6 w 10"/>
                <a:gd name="T11" fmla="*/ 10 h 14"/>
                <a:gd name="T12" fmla="*/ 6 w 10"/>
                <a:gd name="T13" fmla="*/ 10 h 14"/>
                <a:gd name="T14" fmla="*/ 4 w 10"/>
                <a:gd name="T15" fmla="*/ 10 h 14"/>
                <a:gd name="T16" fmla="*/ 4 w 10"/>
                <a:gd name="T17" fmla="*/ 14 h 14"/>
                <a:gd name="T18" fmla="*/ 4 w 10"/>
                <a:gd name="T19" fmla="*/ 14 h 14"/>
                <a:gd name="T20" fmla="*/ 4 w 10"/>
                <a:gd name="T21" fmla="*/ 14 h 14"/>
                <a:gd name="T22" fmla="*/ 0 w 10"/>
                <a:gd name="T23" fmla="*/ 14 h 14"/>
                <a:gd name="T24" fmla="*/ 0 w 10"/>
                <a:gd name="T25" fmla="*/ 10 h 14"/>
                <a:gd name="T26" fmla="*/ 0 w 10"/>
                <a:gd name="T27" fmla="*/ 10 h 14"/>
                <a:gd name="T28" fmla="*/ 0 w 10"/>
                <a:gd name="T29" fmla="*/ 10 h 14"/>
                <a:gd name="T30" fmla="*/ 0 w 10"/>
                <a:gd name="T31" fmla="*/ 10 h 14"/>
                <a:gd name="T32" fmla="*/ 0 w 10"/>
                <a:gd name="T33" fmla="*/ 10 h 14"/>
                <a:gd name="T34" fmla="*/ 0 w 10"/>
                <a:gd name="T35" fmla="*/ 10 h 14"/>
                <a:gd name="T36" fmla="*/ 0 w 10"/>
                <a:gd name="T37" fmla="*/ 10 h 14"/>
                <a:gd name="T38" fmla="*/ 0 w 10"/>
                <a:gd name="T39" fmla="*/ 6 h 14"/>
                <a:gd name="T40" fmla="*/ 0 w 10"/>
                <a:gd name="T41" fmla="*/ 6 h 14"/>
                <a:gd name="T42" fmla="*/ 0 w 10"/>
                <a:gd name="T43" fmla="*/ 6 h 14"/>
                <a:gd name="T44" fmla="*/ 0 w 10"/>
                <a:gd name="T45" fmla="*/ 6 h 14"/>
                <a:gd name="T46" fmla="*/ 0 w 10"/>
                <a:gd name="T47" fmla="*/ 6 h 14"/>
                <a:gd name="T48" fmla="*/ 0 w 10"/>
                <a:gd name="T49" fmla="*/ 2 h 14"/>
                <a:gd name="T50" fmla="*/ 0 w 10"/>
                <a:gd name="T51" fmla="*/ 2 h 14"/>
                <a:gd name="T52" fmla="*/ 0 w 10"/>
                <a:gd name="T53" fmla="*/ 2 h 14"/>
                <a:gd name="T54" fmla="*/ 0 w 10"/>
                <a:gd name="T55" fmla="*/ 0 h 14"/>
                <a:gd name="T56" fmla="*/ 0 w 10"/>
                <a:gd name="T57" fmla="*/ 0 h 14"/>
                <a:gd name="T58" fmla="*/ 4 w 10"/>
                <a:gd name="T59" fmla="*/ 0 h 14"/>
                <a:gd name="T60" fmla="*/ 4 w 10"/>
                <a:gd name="T61" fmla="*/ 0 h 14"/>
                <a:gd name="T62" fmla="*/ 4 w 10"/>
                <a:gd name="T63" fmla="*/ 0 h 14"/>
                <a:gd name="T64" fmla="*/ 4 w 10"/>
                <a:gd name="T65" fmla="*/ 0 h 14"/>
                <a:gd name="T66" fmla="*/ 4 w 10"/>
                <a:gd name="T67" fmla="*/ 0 h 14"/>
                <a:gd name="T68" fmla="*/ 4 w 10"/>
                <a:gd name="T69" fmla="*/ 0 h 14"/>
                <a:gd name="T70" fmla="*/ 4 w 10"/>
                <a:gd name="T71" fmla="*/ 0 h 14"/>
                <a:gd name="T72" fmla="*/ 4 w 10"/>
                <a:gd name="T73" fmla="*/ 0 h 14"/>
                <a:gd name="T74" fmla="*/ 4 w 10"/>
                <a:gd name="T75" fmla="*/ 0 h 14"/>
                <a:gd name="T76" fmla="*/ 4 w 10"/>
                <a:gd name="T77" fmla="*/ 2 h 14"/>
                <a:gd name="T78" fmla="*/ 4 w 10"/>
                <a:gd name="T79" fmla="*/ 2 h 14"/>
                <a:gd name="T80" fmla="*/ 4 w 10"/>
                <a:gd name="T81" fmla="*/ 2 h 14"/>
                <a:gd name="T82" fmla="*/ 6 w 10"/>
                <a:gd name="T83" fmla="*/ 2 h 14"/>
                <a:gd name="T84" fmla="*/ 6 w 10"/>
                <a:gd name="T85" fmla="*/ 2 h 14"/>
                <a:gd name="T86" fmla="*/ 6 w 10"/>
                <a:gd name="T87" fmla="*/ 6 h 14"/>
                <a:gd name="T88" fmla="*/ 6 w 10"/>
                <a:gd name="T89" fmla="*/ 6 h 14"/>
                <a:gd name="T90" fmla="*/ 6 w 10"/>
                <a:gd name="T91" fmla="*/ 6 h 14"/>
                <a:gd name="T92" fmla="*/ 6 w 10"/>
                <a:gd name="T93" fmla="*/ 6 h 14"/>
                <a:gd name="T94" fmla="*/ 10 w 10"/>
                <a:gd name="T95" fmla="*/ 6 h 14"/>
                <a:gd name="T96" fmla="*/ 10 w 10"/>
                <a:gd name="T97" fmla="*/ 6 h 14"/>
                <a:gd name="T98" fmla="*/ 10 w 10"/>
                <a:gd name="T99" fmla="*/ 6 h 14"/>
                <a:gd name="T100" fmla="*/ 10 w 10"/>
                <a:gd name="T101" fmla="*/ 6 h 14"/>
                <a:gd name="T102" fmla="*/ 6 w 10"/>
                <a:gd name="T103" fmla="*/ 10 h 14"/>
                <a:gd name="T104" fmla="*/ 6 w 10"/>
                <a:gd name="T105" fmla="*/ 10 h 14"/>
                <a:gd name="T106" fmla="*/ 6 w 10"/>
                <a:gd name="T107" fmla="*/ 10 h 14"/>
                <a:gd name="T108" fmla="*/ 6 w 10"/>
                <a:gd name="T10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4">
                  <a:moveTo>
                    <a:pt x="6" y="10"/>
                  </a:moveTo>
                  <a:lnTo>
                    <a:pt x="6" y="14"/>
                  </a:lnTo>
                  <a:lnTo>
                    <a:pt x="6" y="14"/>
                  </a:lnTo>
                  <a:lnTo>
                    <a:pt x="6" y="14"/>
                  </a:lnTo>
                  <a:lnTo>
                    <a:pt x="6" y="14"/>
                  </a:lnTo>
                  <a:lnTo>
                    <a:pt x="6" y="10"/>
                  </a:lnTo>
                  <a:lnTo>
                    <a:pt x="6" y="10"/>
                  </a:lnTo>
                  <a:lnTo>
                    <a:pt x="4" y="10"/>
                  </a:lnTo>
                  <a:lnTo>
                    <a:pt x="4" y="14"/>
                  </a:lnTo>
                  <a:lnTo>
                    <a:pt x="4" y="14"/>
                  </a:lnTo>
                  <a:lnTo>
                    <a:pt x="4" y="14"/>
                  </a:lnTo>
                  <a:lnTo>
                    <a:pt x="0" y="14"/>
                  </a:lnTo>
                  <a:lnTo>
                    <a:pt x="0" y="10"/>
                  </a:lnTo>
                  <a:lnTo>
                    <a:pt x="0" y="10"/>
                  </a:lnTo>
                  <a:lnTo>
                    <a:pt x="0" y="10"/>
                  </a:lnTo>
                  <a:lnTo>
                    <a:pt x="0" y="10"/>
                  </a:lnTo>
                  <a:lnTo>
                    <a:pt x="0" y="10"/>
                  </a:lnTo>
                  <a:lnTo>
                    <a:pt x="0" y="10"/>
                  </a:lnTo>
                  <a:lnTo>
                    <a:pt x="0" y="10"/>
                  </a:lnTo>
                  <a:lnTo>
                    <a:pt x="0" y="6"/>
                  </a:lnTo>
                  <a:lnTo>
                    <a:pt x="0" y="6"/>
                  </a:lnTo>
                  <a:lnTo>
                    <a:pt x="0" y="6"/>
                  </a:lnTo>
                  <a:lnTo>
                    <a:pt x="0" y="6"/>
                  </a:lnTo>
                  <a:lnTo>
                    <a:pt x="0" y="6"/>
                  </a:lnTo>
                  <a:lnTo>
                    <a:pt x="0" y="2"/>
                  </a:lnTo>
                  <a:lnTo>
                    <a:pt x="0" y="2"/>
                  </a:lnTo>
                  <a:lnTo>
                    <a:pt x="0" y="2"/>
                  </a:lnTo>
                  <a:lnTo>
                    <a:pt x="0" y="0"/>
                  </a:lnTo>
                  <a:lnTo>
                    <a:pt x="0" y="0"/>
                  </a:lnTo>
                  <a:lnTo>
                    <a:pt x="4" y="0"/>
                  </a:lnTo>
                  <a:lnTo>
                    <a:pt x="4" y="0"/>
                  </a:lnTo>
                  <a:lnTo>
                    <a:pt x="4" y="0"/>
                  </a:lnTo>
                  <a:lnTo>
                    <a:pt x="4" y="0"/>
                  </a:lnTo>
                  <a:lnTo>
                    <a:pt x="4" y="0"/>
                  </a:lnTo>
                  <a:lnTo>
                    <a:pt x="4" y="0"/>
                  </a:lnTo>
                  <a:lnTo>
                    <a:pt x="4" y="0"/>
                  </a:lnTo>
                  <a:lnTo>
                    <a:pt x="4" y="0"/>
                  </a:lnTo>
                  <a:lnTo>
                    <a:pt x="4" y="0"/>
                  </a:lnTo>
                  <a:lnTo>
                    <a:pt x="4" y="2"/>
                  </a:lnTo>
                  <a:lnTo>
                    <a:pt x="4" y="2"/>
                  </a:lnTo>
                  <a:lnTo>
                    <a:pt x="4" y="2"/>
                  </a:lnTo>
                  <a:lnTo>
                    <a:pt x="6" y="2"/>
                  </a:lnTo>
                  <a:lnTo>
                    <a:pt x="6" y="2"/>
                  </a:lnTo>
                  <a:lnTo>
                    <a:pt x="6" y="6"/>
                  </a:lnTo>
                  <a:lnTo>
                    <a:pt x="6" y="6"/>
                  </a:lnTo>
                  <a:lnTo>
                    <a:pt x="6" y="6"/>
                  </a:lnTo>
                  <a:lnTo>
                    <a:pt x="6" y="6"/>
                  </a:lnTo>
                  <a:lnTo>
                    <a:pt x="10" y="6"/>
                  </a:lnTo>
                  <a:lnTo>
                    <a:pt x="10" y="6"/>
                  </a:lnTo>
                  <a:lnTo>
                    <a:pt x="10" y="6"/>
                  </a:lnTo>
                  <a:lnTo>
                    <a:pt x="10" y="6"/>
                  </a:lnTo>
                  <a:lnTo>
                    <a:pt x="6" y="10"/>
                  </a:lnTo>
                  <a:lnTo>
                    <a:pt x="6" y="10"/>
                  </a:lnTo>
                  <a:lnTo>
                    <a:pt x="6" y="10"/>
                  </a:lnTo>
                  <a:lnTo>
                    <a:pt x="6" y="1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06" name="Freeform 113">
              <a:extLst>
                <a:ext uri="{FF2B5EF4-FFF2-40B4-BE49-F238E27FC236}">
                  <a16:creationId xmlns:a16="http://schemas.microsoft.com/office/drawing/2014/main" id="{2AE9F88A-8699-31CD-583E-EB6CA601C6C9}"/>
                </a:ext>
              </a:extLst>
            </p:cNvPr>
            <p:cNvSpPr>
              <a:spLocks/>
            </p:cNvSpPr>
            <p:nvPr/>
          </p:nvSpPr>
          <p:spPr bwMode="auto">
            <a:xfrm>
              <a:off x="4854575" y="3352868"/>
              <a:ext cx="53975" cy="47625"/>
            </a:xfrm>
            <a:custGeom>
              <a:avLst/>
              <a:gdLst>
                <a:gd name="T0" fmla="*/ 0 w 34"/>
                <a:gd name="T1" fmla="*/ 12 h 30"/>
                <a:gd name="T2" fmla="*/ 4 w 34"/>
                <a:gd name="T3" fmla="*/ 12 h 30"/>
                <a:gd name="T4" fmla="*/ 4 w 34"/>
                <a:gd name="T5" fmla="*/ 8 h 30"/>
                <a:gd name="T6" fmla="*/ 4 w 34"/>
                <a:gd name="T7" fmla="*/ 8 h 30"/>
                <a:gd name="T8" fmla="*/ 4 w 34"/>
                <a:gd name="T9" fmla="*/ 4 h 30"/>
                <a:gd name="T10" fmla="*/ 8 w 34"/>
                <a:gd name="T11" fmla="*/ 4 h 30"/>
                <a:gd name="T12" fmla="*/ 12 w 34"/>
                <a:gd name="T13" fmla="*/ 4 h 30"/>
                <a:gd name="T14" fmla="*/ 12 w 34"/>
                <a:gd name="T15" fmla="*/ 4 h 30"/>
                <a:gd name="T16" fmla="*/ 16 w 34"/>
                <a:gd name="T17" fmla="*/ 4 h 30"/>
                <a:gd name="T18" fmla="*/ 16 w 34"/>
                <a:gd name="T19" fmla="*/ 4 h 30"/>
                <a:gd name="T20" fmla="*/ 20 w 34"/>
                <a:gd name="T21" fmla="*/ 0 h 30"/>
                <a:gd name="T22" fmla="*/ 22 w 34"/>
                <a:gd name="T23" fmla="*/ 0 h 30"/>
                <a:gd name="T24" fmla="*/ 22 w 34"/>
                <a:gd name="T25" fmla="*/ 0 h 30"/>
                <a:gd name="T26" fmla="*/ 26 w 34"/>
                <a:gd name="T27" fmla="*/ 0 h 30"/>
                <a:gd name="T28" fmla="*/ 26 w 34"/>
                <a:gd name="T29" fmla="*/ 4 h 30"/>
                <a:gd name="T30" fmla="*/ 30 w 34"/>
                <a:gd name="T31" fmla="*/ 4 h 30"/>
                <a:gd name="T32" fmla="*/ 34 w 34"/>
                <a:gd name="T33" fmla="*/ 8 h 30"/>
                <a:gd name="T34" fmla="*/ 34 w 34"/>
                <a:gd name="T35" fmla="*/ 12 h 30"/>
                <a:gd name="T36" fmla="*/ 34 w 34"/>
                <a:gd name="T37" fmla="*/ 12 h 30"/>
                <a:gd name="T38" fmla="*/ 34 w 34"/>
                <a:gd name="T39" fmla="*/ 12 h 30"/>
                <a:gd name="T40" fmla="*/ 34 w 34"/>
                <a:gd name="T41" fmla="*/ 16 h 30"/>
                <a:gd name="T42" fmla="*/ 34 w 34"/>
                <a:gd name="T43" fmla="*/ 16 h 30"/>
                <a:gd name="T44" fmla="*/ 34 w 34"/>
                <a:gd name="T45" fmla="*/ 20 h 30"/>
                <a:gd name="T46" fmla="*/ 34 w 34"/>
                <a:gd name="T47" fmla="*/ 20 h 30"/>
                <a:gd name="T48" fmla="*/ 34 w 34"/>
                <a:gd name="T49" fmla="*/ 20 h 30"/>
                <a:gd name="T50" fmla="*/ 30 w 34"/>
                <a:gd name="T51" fmla="*/ 24 h 30"/>
                <a:gd name="T52" fmla="*/ 30 w 34"/>
                <a:gd name="T53" fmla="*/ 24 h 30"/>
                <a:gd name="T54" fmla="*/ 30 w 34"/>
                <a:gd name="T55" fmla="*/ 26 h 30"/>
                <a:gd name="T56" fmla="*/ 26 w 34"/>
                <a:gd name="T57" fmla="*/ 26 h 30"/>
                <a:gd name="T58" fmla="*/ 26 w 34"/>
                <a:gd name="T59" fmla="*/ 24 h 30"/>
                <a:gd name="T60" fmla="*/ 22 w 34"/>
                <a:gd name="T61" fmla="*/ 24 h 30"/>
                <a:gd name="T62" fmla="*/ 20 w 34"/>
                <a:gd name="T63" fmla="*/ 26 h 30"/>
                <a:gd name="T64" fmla="*/ 20 w 34"/>
                <a:gd name="T65" fmla="*/ 30 h 30"/>
                <a:gd name="T66" fmla="*/ 16 w 34"/>
                <a:gd name="T67" fmla="*/ 30 h 30"/>
                <a:gd name="T68" fmla="*/ 16 w 34"/>
                <a:gd name="T69" fmla="*/ 30 h 30"/>
                <a:gd name="T70" fmla="*/ 12 w 34"/>
                <a:gd name="T71" fmla="*/ 30 h 30"/>
                <a:gd name="T72" fmla="*/ 12 w 34"/>
                <a:gd name="T73" fmla="*/ 30 h 30"/>
                <a:gd name="T74" fmla="*/ 8 w 34"/>
                <a:gd name="T75" fmla="*/ 30 h 30"/>
                <a:gd name="T76" fmla="*/ 8 w 34"/>
                <a:gd name="T77" fmla="*/ 30 h 30"/>
                <a:gd name="T78" fmla="*/ 4 w 34"/>
                <a:gd name="T79" fmla="*/ 30 h 30"/>
                <a:gd name="T80" fmla="*/ 4 w 34"/>
                <a:gd name="T81" fmla="*/ 30 h 30"/>
                <a:gd name="T82" fmla="*/ 4 w 34"/>
                <a:gd name="T83" fmla="*/ 30 h 30"/>
                <a:gd name="T84" fmla="*/ 0 w 34"/>
                <a:gd name="T85" fmla="*/ 26 h 30"/>
                <a:gd name="T86" fmla="*/ 0 w 34"/>
                <a:gd name="T87" fmla="*/ 24 h 30"/>
                <a:gd name="T88" fmla="*/ 0 w 34"/>
                <a:gd name="T89" fmla="*/ 20 h 30"/>
                <a:gd name="T90" fmla="*/ 0 w 34"/>
                <a:gd name="T91" fmla="*/ 20 h 30"/>
                <a:gd name="T92" fmla="*/ 0 w 34"/>
                <a:gd name="T93" fmla="*/ 20 h 30"/>
                <a:gd name="T94" fmla="*/ 0 w 34"/>
                <a:gd name="T95" fmla="*/ 20 h 30"/>
                <a:gd name="T96" fmla="*/ 0 w 34"/>
                <a:gd name="T97" fmla="*/ 16 h 30"/>
                <a:gd name="T98" fmla="*/ 0 w 34"/>
                <a:gd name="T99" fmla="*/ 12 h 30"/>
                <a:gd name="T100" fmla="*/ 0 w 34"/>
                <a:gd name="T10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0">
                  <a:moveTo>
                    <a:pt x="0" y="12"/>
                  </a:moveTo>
                  <a:lnTo>
                    <a:pt x="0" y="12"/>
                  </a:lnTo>
                  <a:lnTo>
                    <a:pt x="0" y="12"/>
                  </a:lnTo>
                  <a:lnTo>
                    <a:pt x="4" y="12"/>
                  </a:lnTo>
                  <a:lnTo>
                    <a:pt x="4" y="12"/>
                  </a:lnTo>
                  <a:lnTo>
                    <a:pt x="4" y="8"/>
                  </a:lnTo>
                  <a:lnTo>
                    <a:pt x="4" y="8"/>
                  </a:lnTo>
                  <a:lnTo>
                    <a:pt x="4" y="8"/>
                  </a:lnTo>
                  <a:lnTo>
                    <a:pt x="4" y="8"/>
                  </a:lnTo>
                  <a:lnTo>
                    <a:pt x="4" y="4"/>
                  </a:lnTo>
                  <a:lnTo>
                    <a:pt x="8" y="4"/>
                  </a:lnTo>
                  <a:lnTo>
                    <a:pt x="8" y="4"/>
                  </a:lnTo>
                  <a:lnTo>
                    <a:pt x="12" y="4"/>
                  </a:lnTo>
                  <a:lnTo>
                    <a:pt x="12" y="4"/>
                  </a:lnTo>
                  <a:lnTo>
                    <a:pt x="12" y="4"/>
                  </a:lnTo>
                  <a:lnTo>
                    <a:pt x="12" y="4"/>
                  </a:lnTo>
                  <a:lnTo>
                    <a:pt x="16" y="4"/>
                  </a:lnTo>
                  <a:lnTo>
                    <a:pt x="16" y="4"/>
                  </a:lnTo>
                  <a:lnTo>
                    <a:pt x="16" y="4"/>
                  </a:lnTo>
                  <a:lnTo>
                    <a:pt x="16" y="4"/>
                  </a:lnTo>
                  <a:lnTo>
                    <a:pt x="20" y="4"/>
                  </a:lnTo>
                  <a:lnTo>
                    <a:pt x="20" y="0"/>
                  </a:lnTo>
                  <a:lnTo>
                    <a:pt x="20" y="0"/>
                  </a:lnTo>
                  <a:lnTo>
                    <a:pt x="22" y="0"/>
                  </a:lnTo>
                  <a:lnTo>
                    <a:pt x="22" y="0"/>
                  </a:lnTo>
                  <a:lnTo>
                    <a:pt x="22" y="0"/>
                  </a:lnTo>
                  <a:lnTo>
                    <a:pt x="22" y="0"/>
                  </a:lnTo>
                  <a:lnTo>
                    <a:pt x="26" y="0"/>
                  </a:lnTo>
                  <a:lnTo>
                    <a:pt x="26" y="0"/>
                  </a:lnTo>
                  <a:lnTo>
                    <a:pt x="26" y="4"/>
                  </a:lnTo>
                  <a:lnTo>
                    <a:pt x="26" y="4"/>
                  </a:lnTo>
                  <a:lnTo>
                    <a:pt x="30" y="4"/>
                  </a:lnTo>
                  <a:lnTo>
                    <a:pt x="30" y="8"/>
                  </a:lnTo>
                  <a:lnTo>
                    <a:pt x="34" y="8"/>
                  </a:lnTo>
                  <a:lnTo>
                    <a:pt x="34" y="8"/>
                  </a:lnTo>
                  <a:lnTo>
                    <a:pt x="34" y="12"/>
                  </a:lnTo>
                  <a:lnTo>
                    <a:pt x="34" y="12"/>
                  </a:lnTo>
                  <a:lnTo>
                    <a:pt x="34" y="12"/>
                  </a:lnTo>
                  <a:lnTo>
                    <a:pt x="34" y="12"/>
                  </a:lnTo>
                  <a:lnTo>
                    <a:pt x="34" y="12"/>
                  </a:lnTo>
                  <a:lnTo>
                    <a:pt x="34" y="16"/>
                  </a:lnTo>
                  <a:lnTo>
                    <a:pt x="34" y="16"/>
                  </a:lnTo>
                  <a:lnTo>
                    <a:pt x="34" y="16"/>
                  </a:lnTo>
                  <a:lnTo>
                    <a:pt x="34" y="16"/>
                  </a:lnTo>
                  <a:lnTo>
                    <a:pt x="34" y="20"/>
                  </a:lnTo>
                  <a:lnTo>
                    <a:pt x="34" y="20"/>
                  </a:lnTo>
                  <a:lnTo>
                    <a:pt x="34" y="20"/>
                  </a:lnTo>
                  <a:lnTo>
                    <a:pt x="34" y="20"/>
                  </a:lnTo>
                  <a:lnTo>
                    <a:pt x="34" y="20"/>
                  </a:lnTo>
                  <a:lnTo>
                    <a:pt x="34" y="20"/>
                  </a:lnTo>
                  <a:lnTo>
                    <a:pt x="30" y="24"/>
                  </a:lnTo>
                  <a:lnTo>
                    <a:pt x="30" y="24"/>
                  </a:lnTo>
                  <a:lnTo>
                    <a:pt x="30" y="24"/>
                  </a:lnTo>
                  <a:lnTo>
                    <a:pt x="30" y="24"/>
                  </a:lnTo>
                  <a:lnTo>
                    <a:pt x="30" y="24"/>
                  </a:lnTo>
                  <a:lnTo>
                    <a:pt x="30" y="26"/>
                  </a:lnTo>
                  <a:lnTo>
                    <a:pt x="26" y="26"/>
                  </a:lnTo>
                  <a:lnTo>
                    <a:pt x="26" y="26"/>
                  </a:lnTo>
                  <a:lnTo>
                    <a:pt x="26" y="26"/>
                  </a:lnTo>
                  <a:lnTo>
                    <a:pt x="26" y="24"/>
                  </a:lnTo>
                  <a:lnTo>
                    <a:pt x="22" y="24"/>
                  </a:lnTo>
                  <a:lnTo>
                    <a:pt x="22" y="24"/>
                  </a:lnTo>
                  <a:lnTo>
                    <a:pt x="20" y="26"/>
                  </a:lnTo>
                  <a:lnTo>
                    <a:pt x="20" y="26"/>
                  </a:lnTo>
                  <a:lnTo>
                    <a:pt x="20" y="26"/>
                  </a:lnTo>
                  <a:lnTo>
                    <a:pt x="20" y="30"/>
                  </a:lnTo>
                  <a:lnTo>
                    <a:pt x="16" y="30"/>
                  </a:lnTo>
                  <a:lnTo>
                    <a:pt x="16" y="30"/>
                  </a:lnTo>
                  <a:lnTo>
                    <a:pt x="16" y="30"/>
                  </a:lnTo>
                  <a:lnTo>
                    <a:pt x="16" y="30"/>
                  </a:lnTo>
                  <a:lnTo>
                    <a:pt x="12" y="30"/>
                  </a:lnTo>
                  <a:lnTo>
                    <a:pt x="12" y="30"/>
                  </a:lnTo>
                  <a:lnTo>
                    <a:pt x="12" y="30"/>
                  </a:lnTo>
                  <a:lnTo>
                    <a:pt x="12" y="30"/>
                  </a:lnTo>
                  <a:lnTo>
                    <a:pt x="8" y="30"/>
                  </a:lnTo>
                  <a:lnTo>
                    <a:pt x="8" y="30"/>
                  </a:lnTo>
                  <a:lnTo>
                    <a:pt x="8" y="30"/>
                  </a:lnTo>
                  <a:lnTo>
                    <a:pt x="8" y="30"/>
                  </a:lnTo>
                  <a:lnTo>
                    <a:pt x="8" y="30"/>
                  </a:lnTo>
                  <a:lnTo>
                    <a:pt x="4" y="30"/>
                  </a:lnTo>
                  <a:lnTo>
                    <a:pt x="4" y="30"/>
                  </a:lnTo>
                  <a:lnTo>
                    <a:pt x="4" y="30"/>
                  </a:lnTo>
                  <a:lnTo>
                    <a:pt x="4" y="30"/>
                  </a:lnTo>
                  <a:lnTo>
                    <a:pt x="4" y="30"/>
                  </a:lnTo>
                  <a:lnTo>
                    <a:pt x="0" y="26"/>
                  </a:lnTo>
                  <a:lnTo>
                    <a:pt x="0" y="26"/>
                  </a:lnTo>
                  <a:lnTo>
                    <a:pt x="0" y="24"/>
                  </a:lnTo>
                  <a:lnTo>
                    <a:pt x="0" y="24"/>
                  </a:lnTo>
                  <a:lnTo>
                    <a:pt x="0" y="24"/>
                  </a:lnTo>
                  <a:lnTo>
                    <a:pt x="0" y="20"/>
                  </a:lnTo>
                  <a:lnTo>
                    <a:pt x="0" y="20"/>
                  </a:lnTo>
                  <a:lnTo>
                    <a:pt x="0" y="20"/>
                  </a:lnTo>
                  <a:lnTo>
                    <a:pt x="0" y="20"/>
                  </a:lnTo>
                  <a:lnTo>
                    <a:pt x="0" y="20"/>
                  </a:lnTo>
                  <a:lnTo>
                    <a:pt x="0" y="20"/>
                  </a:lnTo>
                  <a:lnTo>
                    <a:pt x="0" y="20"/>
                  </a:lnTo>
                  <a:lnTo>
                    <a:pt x="0" y="16"/>
                  </a:lnTo>
                  <a:lnTo>
                    <a:pt x="0" y="16"/>
                  </a:lnTo>
                  <a:lnTo>
                    <a:pt x="0" y="12"/>
                  </a:lnTo>
                  <a:lnTo>
                    <a:pt x="0" y="12"/>
                  </a:lnTo>
                  <a:lnTo>
                    <a:pt x="0" y="12"/>
                  </a:lnTo>
                  <a:lnTo>
                    <a:pt x="0" y="12"/>
                  </a:lnTo>
                  <a:lnTo>
                    <a:pt x="0" y="1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07" name="Freeform 114">
              <a:extLst>
                <a:ext uri="{FF2B5EF4-FFF2-40B4-BE49-F238E27FC236}">
                  <a16:creationId xmlns:a16="http://schemas.microsoft.com/office/drawing/2014/main" id="{D49B2889-25FB-705A-F318-F22315C27F13}"/>
                </a:ext>
              </a:extLst>
            </p:cNvPr>
            <p:cNvSpPr>
              <a:spLocks/>
            </p:cNvSpPr>
            <p:nvPr/>
          </p:nvSpPr>
          <p:spPr bwMode="auto">
            <a:xfrm>
              <a:off x="4991100" y="3159193"/>
              <a:ext cx="76200" cy="101600"/>
            </a:xfrm>
            <a:custGeom>
              <a:avLst/>
              <a:gdLst>
                <a:gd name="T0" fmla="*/ 22 w 48"/>
                <a:gd name="T1" fmla="*/ 42 h 64"/>
                <a:gd name="T2" fmla="*/ 22 w 48"/>
                <a:gd name="T3" fmla="*/ 38 h 64"/>
                <a:gd name="T4" fmla="*/ 22 w 48"/>
                <a:gd name="T5" fmla="*/ 34 h 64"/>
                <a:gd name="T6" fmla="*/ 20 w 48"/>
                <a:gd name="T7" fmla="*/ 30 h 64"/>
                <a:gd name="T8" fmla="*/ 16 w 48"/>
                <a:gd name="T9" fmla="*/ 26 h 64"/>
                <a:gd name="T10" fmla="*/ 16 w 48"/>
                <a:gd name="T11" fmla="*/ 24 h 64"/>
                <a:gd name="T12" fmla="*/ 12 w 48"/>
                <a:gd name="T13" fmla="*/ 20 h 64"/>
                <a:gd name="T14" fmla="*/ 8 w 48"/>
                <a:gd name="T15" fmla="*/ 16 h 64"/>
                <a:gd name="T16" fmla="*/ 4 w 48"/>
                <a:gd name="T17" fmla="*/ 8 h 64"/>
                <a:gd name="T18" fmla="*/ 0 w 48"/>
                <a:gd name="T19" fmla="*/ 4 h 64"/>
                <a:gd name="T20" fmla="*/ 4 w 48"/>
                <a:gd name="T21" fmla="*/ 4 h 64"/>
                <a:gd name="T22" fmla="*/ 16 w 48"/>
                <a:gd name="T23" fmla="*/ 0 h 64"/>
                <a:gd name="T24" fmla="*/ 20 w 48"/>
                <a:gd name="T25" fmla="*/ 4 h 64"/>
                <a:gd name="T26" fmla="*/ 20 w 48"/>
                <a:gd name="T27" fmla="*/ 4 h 64"/>
                <a:gd name="T28" fmla="*/ 22 w 48"/>
                <a:gd name="T29" fmla="*/ 8 h 64"/>
                <a:gd name="T30" fmla="*/ 26 w 48"/>
                <a:gd name="T31" fmla="*/ 4 h 64"/>
                <a:gd name="T32" fmla="*/ 26 w 48"/>
                <a:gd name="T33" fmla="*/ 8 h 64"/>
                <a:gd name="T34" fmla="*/ 30 w 48"/>
                <a:gd name="T35" fmla="*/ 8 h 64"/>
                <a:gd name="T36" fmla="*/ 34 w 48"/>
                <a:gd name="T37" fmla="*/ 12 h 64"/>
                <a:gd name="T38" fmla="*/ 34 w 48"/>
                <a:gd name="T39" fmla="*/ 12 h 64"/>
                <a:gd name="T40" fmla="*/ 34 w 48"/>
                <a:gd name="T41" fmla="*/ 12 h 64"/>
                <a:gd name="T42" fmla="*/ 36 w 48"/>
                <a:gd name="T43" fmla="*/ 20 h 64"/>
                <a:gd name="T44" fmla="*/ 36 w 48"/>
                <a:gd name="T45" fmla="*/ 24 h 64"/>
                <a:gd name="T46" fmla="*/ 36 w 48"/>
                <a:gd name="T47" fmla="*/ 24 h 64"/>
                <a:gd name="T48" fmla="*/ 40 w 48"/>
                <a:gd name="T49" fmla="*/ 26 h 64"/>
                <a:gd name="T50" fmla="*/ 40 w 48"/>
                <a:gd name="T51" fmla="*/ 26 h 64"/>
                <a:gd name="T52" fmla="*/ 40 w 48"/>
                <a:gd name="T53" fmla="*/ 34 h 64"/>
                <a:gd name="T54" fmla="*/ 48 w 48"/>
                <a:gd name="T55" fmla="*/ 38 h 64"/>
                <a:gd name="T56" fmla="*/ 48 w 48"/>
                <a:gd name="T57" fmla="*/ 42 h 64"/>
                <a:gd name="T58" fmla="*/ 48 w 48"/>
                <a:gd name="T59" fmla="*/ 42 h 64"/>
                <a:gd name="T60" fmla="*/ 48 w 48"/>
                <a:gd name="T61" fmla="*/ 46 h 64"/>
                <a:gd name="T62" fmla="*/ 44 w 48"/>
                <a:gd name="T63" fmla="*/ 46 h 64"/>
                <a:gd name="T64" fmla="*/ 40 w 48"/>
                <a:gd name="T65" fmla="*/ 46 h 64"/>
                <a:gd name="T66" fmla="*/ 36 w 48"/>
                <a:gd name="T67" fmla="*/ 42 h 64"/>
                <a:gd name="T68" fmla="*/ 36 w 48"/>
                <a:gd name="T69" fmla="*/ 46 h 64"/>
                <a:gd name="T70" fmla="*/ 36 w 48"/>
                <a:gd name="T71" fmla="*/ 42 h 64"/>
                <a:gd name="T72" fmla="*/ 34 w 48"/>
                <a:gd name="T73" fmla="*/ 42 h 64"/>
                <a:gd name="T74" fmla="*/ 34 w 48"/>
                <a:gd name="T75" fmla="*/ 50 h 64"/>
                <a:gd name="T76" fmla="*/ 30 w 48"/>
                <a:gd name="T77" fmla="*/ 54 h 64"/>
                <a:gd name="T78" fmla="*/ 30 w 48"/>
                <a:gd name="T79" fmla="*/ 54 h 64"/>
                <a:gd name="T80" fmla="*/ 26 w 48"/>
                <a:gd name="T81" fmla="*/ 56 h 64"/>
                <a:gd name="T82" fmla="*/ 26 w 48"/>
                <a:gd name="T83" fmla="*/ 60 h 64"/>
                <a:gd name="T84" fmla="*/ 22 w 48"/>
                <a:gd name="T85" fmla="*/ 60 h 64"/>
                <a:gd name="T86" fmla="*/ 22 w 48"/>
                <a:gd name="T87" fmla="*/ 60 h 64"/>
                <a:gd name="T88" fmla="*/ 22 w 48"/>
                <a:gd name="T89" fmla="*/ 64 h 64"/>
                <a:gd name="T90" fmla="*/ 22 w 48"/>
                <a:gd name="T91" fmla="*/ 56 h 64"/>
                <a:gd name="T92" fmla="*/ 22 w 48"/>
                <a:gd name="T93" fmla="*/ 54 h 64"/>
                <a:gd name="T94" fmla="*/ 22 w 48"/>
                <a:gd name="T95" fmla="*/ 5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64">
                  <a:moveTo>
                    <a:pt x="22" y="50"/>
                  </a:moveTo>
                  <a:lnTo>
                    <a:pt x="22" y="50"/>
                  </a:lnTo>
                  <a:lnTo>
                    <a:pt x="22" y="46"/>
                  </a:lnTo>
                  <a:lnTo>
                    <a:pt x="22" y="42"/>
                  </a:lnTo>
                  <a:lnTo>
                    <a:pt x="22" y="38"/>
                  </a:lnTo>
                  <a:lnTo>
                    <a:pt x="22" y="38"/>
                  </a:lnTo>
                  <a:lnTo>
                    <a:pt x="22" y="38"/>
                  </a:lnTo>
                  <a:lnTo>
                    <a:pt x="22" y="38"/>
                  </a:lnTo>
                  <a:lnTo>
                    <a:pt x="22" y="34"/>
                  </a:lnTo>
                  <a:lnTo>
                    <a:pt x="22" y="34"/>
                  </a:lnTo>
                  <a:lnTo>
                    <a:pt x="22" y="34"/>
                  </a:lnTo>
                  <a:lnTo>
                    <a:pt x="22" y="34"/>
                  </a:lnTo>
                  <a:lnTo>
                    <a:pt x="22" y="30"/>
                  </a:lnTo>
                  <a:lnTo>
                    <a:pt x="20" y="30"/>
                  </a:lnTo>
                  <a:lnTo>
                    <a:pt x="20" y="30"/>
                  </a:lnTo>
                  <a:lnTo>
                    <a:pt x="20" y="30"/>
                  </a:lnTo>
                  <a:lnTo>
                    <a:pt x="20" y="30"/>
                  </a:lnTo>
                  <a:lnTo>
                    <a:pt x="16" y="26"/>
                  </a:lnTo>
                  <a:lnTo>
                    <a:pt x="16" y="26"/>
                  </a:lnTo>
                  <a:lnTo>
                    <a:pt x="16" y="26"/>
                  </a:lnTo>
                  <a:lnTo>
                    <a:pt x="16" y="26"/>
                  </a:lnTo>
                  <a:lnTo>
                    <a:pt x="16" y="26"/>
                  </a:lnTo>
                  <a:lnTo>
                    <a:pt x="16" y="26"/>
                  </a:lnTo>
                  <a:lnTo>
                    <a:pt x="16" y="24"/>
                  </a:lnTo>
                  <a:lnTo>
                    <a:pt x="12" y="24"/>
                  </a:lnTo>
                  <a:lnTo>
                    <a:pt x="12" y="20"/>
                  </a:lnTo>
                  <a:lnTo>
                    <a:pt x="12" y="20"/>
                  </a:lnTo>
                  <a:lnTo>
                    <a:pt x="12" y="20"/>
                  </a:lnTo>
                  <a:lnTo>
                    <a:pt x="12" y="20"/>
                  </a:lnTo>
                  <a:lnTo>
                    <a:pt x="12" y="16"/>
                  </a:lnTo>
                  <a:lnTo>
                    <a:pt x="8" y="16"/>
                  </a:lnTo>
                  <a:lnTo>
                    <a:pt x="8" y="16"/>
                  </a:lnTo>
                  <a:lnTo>
                    <a:pt x="8" y="12"/>
                  </a:lnTo>
                  <a:lnTo>
                    <a:pt x="8" y="12"/>
                  </a:lnTo>
                  <a:lnTo>
                    <a:pt x="4" y="8"/>
                  </a:lnTo>
                  <a:lnTo>
                    <a:pt x="4" y="8"/>
                  </a:lnTo>
                  <a:lnTo>
                    <a:pt x="4" y="4"/>
                  </a:lnTo>
                  <a:lnTo>
                    <a:pt x="0" y="4"/>
                  </a:lnTo>
                  <a:lnTo>
                    <a:pt x="0" y="4"/>
                  </a:lnTo>
                  <a:lnTo>
                    <a:pt x="0" y="4"/>
                  </a:lnTo>
                  <a:lnTo>
                    <a:pt x="0" y="4"/>
                  </a:lnTo>
                  <a:lnTo>
                    <a:pt x="0" y="4"/>
                  </a:lnTo>
                  <a:lnTo>
                    <a:pt x="4" y="4"/>
                  </a:lnTo>
                  <a:lnTo>
                    <a:pt x="4" y="4"/>
                  </a:lnTo>
                  <a:lnTo>
                    <a:pt x="8" y="4"/>
                  </a:lnTo>
                  <a:lnTo>
                    <a:pt x="12" y="0"/>
                  </a:lnTo>
                  <a:lnTo>
                    <a:pt x="12" y="0"/>
                  </a:lnTo>
                  <a:lnTo>
                    <a:pt x="16" y="0"/>
                  </a:lnTo>
                  <a:lnTo>
                    <a:pt x="16" y="0"/>
                  </a:lnTo>
                  <a:lnTo>
                    <a:pt x="20" y="4"/>
                  </a:lnTo>
                  <a:lnTo>
                    <a:pt x="20" y="4"/>
                  </a:lnTo>
                  <a:lnTo>
                    <a:pt x="20" y="4"/>
                  </a:lnTo>
                  <a:lnTo>
                    <a:pt x="20" y="4"/>
                  </a:lnTo>
                  <a:lnTo>
                    <a:pt x="20" y="4"/>
                  </a:lnTo>
                  <a:lnTo>
                    <a:pt x="20" y="4"/>
                  </a:lnTo>
                  <a:lnTo>
                    <a:pt x="20" y="4"/>
                  </a:lnTo>
                  <a:lnTo>
                    <a:pt x="22" y="4"/>
                  </a:lnTo>
                  <a:lnTo>
                    <a:pt x="22" y="4"/>
                  </a:lnTo>
                  <a:lnTo>
                    <a:pt x="22" y="4"/>
                  </a:lnTo>
                  <a:lnTo>
                    <a:pt x="22" y="8"/>
                  </a:lnTo>
                  <a:lnTo>
                    <a:pt x="22" y="8"/>
                  </a:lnTo>
                  <a:lnTo>
                    <a:pt x="22" y="8"/>
                  </a:lnTo>
                  <a:lnTo>
                    <a:pt x="22" y="4"/>
                  </a:lnTo>
                  <a:lnTo>
                    <a:pt x="26" y="4"/>
                  </a:lnTo>
                  <a:lnTo>
                    <a:pt x="26" y="8"/>
                  </a:lnTo>
                  <a:lnTo>
                    <a:pt x="26" y="8"/>
                  </a:lnTo>
                  <a:lnTo>
                    <a:pt x="26" y="8"/>
                  </a:lnTo>
                  <a:lnTo>
                    <a:pt x="26" y="8"/>
                  </a:lnTo>
                  <a:lnTo>
                    <a:pt x="26" y="8"/>
                  </a:lnTo>
                  <a:lnTo>
                    <a:pt x="26" y="8"/>
                  </a:lnTo>
                  <a:lnTo>
                    <a:pt x="30" y="8"/>
                  </a:lnTo>
                  <a:lnTo>
                    <a:pt x="30" y="8"/>
                  </a:lnTo>
                  <a:lnTo>
                    <a:pt x="30" y="8"/>
                  </a:lnTo>
                  <a:lnTo>
                    <a:pt x="30" y="8"/>
                  </a:lnTo>
                  <a:lnTo>
                    <a:pt x="34" y="12"/>
                  </a:lnTo>
                  <a:lnTo>
                    <a:pt x="34" y="12"/>
                  </a:lnTo>
                  <a:lnTo>
                    <a:pt x="34" y="12"/>
                  </a:lnTo>
                  <a:lnTo>
                    <a:pt x="34" y="12"/>
                  </a:lnTo>
                  <a:lnTo>
                    <a:pt x="34" y="12"/>
                  </a:lnTo>
                  <a:lnTo>
                    <a:pt x="34" y="12"/>
                  </a:lnTo>
                  <a:lnTo>
                    <a:pt x="34" y="12"/>
                  </a:lnTo>
                  <a:lnTo>
                    <a:pt x="34" y="12"/>
                  </a:lnTo>
                  <a:lnTo>
                    <a:pt x="34" y="12"/>
                  </a:lnTo>
                  <a:lnTo>
                    <a:pt x="34" y="12"/>
                  </a:lnTo>
                  <a:lnTo>
                    <a:pt x="36" y="12"/>
                  </a:lnTo>
                  <a:lnTo>
                    <a:pt x="36" y="12"/>
                  </a:lnTo>
                  <a:lnTo>
                    <a:pt x="36" y="16"/>
                  </a:lnTo>
                  <a:lnTo>
                    <a:pt x="36" y="20"/>
                  </a:lnTo>
                  <a:lnTo>
                    <a:pt x="36" y="20"/>
                  </a:lnTo>
                  <a:lnTo>
                    <a:pt x="36" y="20"/>
                  </a:lnTo>
                  <a:lnTo>
                    <a:pt x="36" y="20"/>
                  </a:lnTo>
                  <a:lnTo>
                    <a:pt x="36" y="24"/>
                  </a:lnTo>
                  <a:lnTo>
                    <a:pt x="36" y="24"/>
                  </a:lnTo>
                  <a:lnTo>
                    <a:pt x="36" y="24"/>
                  </a:lnTo>
                  <a:lnTo>
                    <a:pt x="36" y="24"/>
                  </a:lnTo>
                  <a:lnTo>
                    <a:pt x="36" y="24"/>
                  </a:lnTo>
                  <a:lnTo>
                    <a:pt x="40" y="24"/>
                  </a:lnTo>
                  <a:lnTo>
                    <a:pt x="36" y="24"/>
                  </a:lnTo>
                  <a:lnTo>
                    <a:pt x="40" y="26"/>
                  </a:lnTo>
                  <a:lnTo>
                    <a:pt x="40" y="26"/>
                  </a:lnTo>
                  <a:lnTo>
                    <a:pt x="40" y="24"/>
                  </a:lnTo>
                  <a:lnTo>
                    <a:pt x="40" y="24"/>
                  </a:lnTo>
                  <a:lnTo>
                    <a:pt x="40" y="24"/>
                  </a:lnTo>
                  <a:lnTo>
                    <a:pt x="40" y="26"/>
                  </a:lnTo>
                  <a:lnTo>
                    <a:pt x="40" y="26"/>
                  </a:lnTo>
                  <a:lnTo>
                    <a:pt x="40" y="26"/>
                  </a:lnTo>
                  <a:lnTo>
                    <a:pt x="40" y="30"/>
                  </a:lnTo>
                  <a:lnTo>
                    <a:pt x="40" y="34"/>
                  </a:lnTo>
                  <a:lnTo>
                    <a:pt x="44" y="34"/>
                  </a:lnTo>
                  <a:lnTo>
                    <a:pt x="44" y="34"/>
                  </a:lnTo>
                  <a:lnTo>
                    <a:pt x="48" y="34"/>
                  </a:lnTo>
                  <a:lnTo>
                    <a:pt x="48" y="38"/>
                  </a:lnTo>
                  <a:lnTo>
                    <a:pt x="48" y="42"/>
                  </a:lnTo>
                  <a:lnTo>
                    <a:pt x="48" y="42"/>
                  </a:lnTo>
                  <a:lnTo>
                    <a:pt x="44" y="42"/>
                  </a:lnTo>
                  <a:lnTo>
                    <a:pt x="48" y="42"/>
                  </a:lnTo>
                  <a:lnTo>
                    <a:pt x="48" y="42"/>
                  </a:lnTo>
                  <a:lnTo>
                    <a:pt x="48" y="42"/>
                  </a:lnTo>
                  <a:lnTo>
                    <a:pt x="48" y="42"/>
                  </a:lnTo>
                  <a:lnTo>
                    <a:pt x="48" y="42"/>
                  </a:lnTo>
                  <a:lnTo>
                    <a:pt x="48" y="42"/>
                  </a:lnTo>
                  <a:lnTo>
                    <a:pt x="48" y="42"/>
                  </a:lnTo>
                  <a:lnTo>
                    <a:pt x="48" y="46"/>
                  </a:lnTo>
                  <a:lnTo>
                    <a:pt x="48" y="46"/>
                  </a:lnTo>
                  <a:lnTo>
                    <a:pt x="48" y="46"/>
                  </a:lnTo>
                  <a:lnTo>
                    <a:pt x="48" y="46"/>
                  </a:lnTo>
                  <a:lnTo>
                    <a:pt x="48" y="46"/>
                  </a:lnTo>
                  <a:lnTo>
                    <a:pt x="44" y="46"/>
                  </a:lnTo>
                  <a:lnTo>
                    <a:pt x="44" y="46"/>
                  </a:lnTo>
                  <a:lnTo>
                    <a:pt x="44" y="42"/>
                  </a:lnTo>
                  <a:lnTo>
                    <a:pt x="44" y="46"/>
                  </a:lnTo>
                  <a:lnTo>
                    <a:pt x="40" y="46"/>
                  </a:lnTo>
                  <a:lnTo>
                    <a:pt x="40" y="46"/>
                  </a:lnTo>
                  <a:lnTo>
                    <a:pt x="40" y="42"/>
                  </a:lnTo>
                  <a:lnTo>
                    <a:pt x="40" y="42"/>
                  </a:lnTo>
                  <a:lnTo>
                    <a:pt x="36" y="42"/>
                  </a:lnTo>
                  <a:lnTo>
                    <a:pt x="36" y="42"/>
                  </a:lnTo>
                  <a:lnTo>
                    <a:pt x="36" y="42"/>
                  </a:lnTo>
                  <a:lnTo>
                    <a:pt x="36" y="46"/>
                  </a:lnTo>
                  <a:lnTo>
                    <a:pt x="36" y="46"/>
                  </a:lnTo>
                  <a:lnTo>
                    <a:pt x="36" y="46"/>
                  </a:lnTo>
                  <a:lnTo>
                    <a:pt x="36" y="42"/>
                  </a:lnTo>
                  <a:lnTo>
                    <a:pt x="36" y="42"/>
                  </a:lnTo>
                  <a:lnTo>
                    <a:pt x="36" y="42"/>
                  </a:lnTo>
                  <a:lnTo>
                    <a:pt x="36" y="42"/>
                  </a:lnTo>
                  <a:lnTo>
                    <a:pt x="36" y="42"/>
                  </a:lnTo>
                  <a:lnTo>
                    <a:pt x="34" y="42"/>
                  </a:lnTo>
                  <a:lnTo>
                    <a:pt x="34" y="42"/>
                  </a:lnTo>
                  <a:lnTo>
                    <a:pt x="34" y="42"/>
                  </a:lnTo>
                  <a:lnTo>
                    <a:pt x="34" y="42"/>
                  </a:lnTo>
                  <a:lnTo>
                    <a:pt x="34" y="46"/>
                  </a:lnTo>
                  <a:lnTo>
                    <a:pt x="34" y="50"/>
                  </a:lnTo>
                  <a:lnTo>
                    <a:pt x="34" y="50"/>
                  </a:lnTo>
                  <a:lnTo>
                    <a:pt x="34" y="54"/>
                  </a:lnTo>
                  <a:lnTo>
                    <a:pt x="34" y="54"/>
                  </a:lnTo>
                  <a:lnTo>
                    <a:pt x="30" y="54"/>
                  </a:lnTo>
                  <a:lnTo>
                    <a:pt x="30" y="54"/>
                  </a:lnTo>
                  <a:lnTo>
                    <a:pt x="30" y="54"/>
                  </a:lnTo>
                  <a:lnTo>
                    <a:pt x="30" y="54"/>
                  </a:lnTo>
                  <a:lnTo>
                    <a:pt x="30" y="54"/>
                  </a:lnTo>
                  <a:lnTo>
                    <a:pt x="30" y="56"/>
                  </a:lnTo>
                  <a:lnTo>
                    <a:pt x="30" y="56"/>
                  </a:lnTo>
                  <a:lnTo>
                    <a:pt x="26" y="56"/>
                  </a:lnTo>
                  <a:lnTo>
                    <a:pt x="26" y="56"/>
                  </a:lnTo>
                  <a:lnTo>
                    <a:pt x="26" y="60"/>
                  </a:lnTo>
                  <a:lnTo>
                    <a:pt x="26" y="60"/>
                  </a:lnTo>
                  <a:lnTo>
                    <a:pt x="26" y="60"/>
                  </a:lnTo>
                  <a:lnTo>
                    <a:pt x="26" y="60"/>
                  </a:lnTo>
                  <a:lnTo>
                    <a:pt x="26" y="60"/>
                  </a:lnTo>
                  <a:lnTo>
                    <a:pt x="26" y="60"/>
                  </a:lnTo>
                  <a:lnTo>
                    <a:pt x="26" y="60"/>
                  </a:lnTo>
                  <a:lnTo>
                    <a:pt x="22" y="60"/>
                  </a:lnTo>
                  <a:lnTo>
                    <a:pt x="22" y="60"/>
                  </a:lnTo>
                  <a:lnTo>
                    <a:pt x="22" y="60"/>
                  </a:lnTo>
                  <a:lnTo>
                    <a:pt x="22" y="60"/>
                  </a:lnTo>
                  <a:lnTo>
                    <a:pt x="22" y="60"/>
                  </a:lnTo>
                  <a:lnTo>
                    <a:pt x="22" y="64"/>
                  </a:lnTo>
                  <a:lnTo>
                    <a:pt x="22" y="64"/>
                  </a:lnTo>
                  <a:lnTo>
                    <a:pt x="22" y="64"/>
                  </a:lnTo>
                  <a:lnTo>
                    <a:pt x="22" y="64"/>
                  </a:lnTo>
                  <a:lnTo>
                    <a:pt x="22" y="60"/>
                  </a:lnTo>
                  <a:lnTo>
                    <a:pt x="22" y="60"/>
                  </a:lnTo>
                  <a:lnTo>
                    <a:pt x="22" y="60"/>
                  </a:lnTo>
                  <a:lnTo>
                    <a:pt x="22" y="56"/>
                  </a:lnTo>
                  <a:lnTo>
                    <a:pt x="22" y="56"/>
                  </a:lnTo>
                  <a:lnTo>
                    <a:pt x="22" y="54"/>
                  </a:lnTo>
                  <a:lnTo>
                    <a:pt x="22" y="54"/>
                  </a:lnTo>
                  <a:lnTo>
                    <a:pt x="22" y="54"/>
                  </a:lnTo>
                  <a:lnTo>
                    <a:pt x="22" y="50"/>
                  </a:lnTo>
                  <a:lnTo>
                    <a:pt x="22" y="50"/>
                  </a:lnTo>
                  <a:lnTo>
                    <a:pt x="22" y="50"/>
                  </a:lnTo>
                  <a:lnTo>
                    <a:pt x="22" y="5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08" name="Freeform 115">
              <a:extLst>
                <a:ext uri="{FF2B5EF4-FFF2-40B4-BE49-F238E27FC236}">
                  <a16:creationId xmlns:a16="http://schemas.microsoft.com/office/drawing/2014/main" id="{766704D6-23ED-137E-9B17-D44CD5FB1DAE}"/>
                </a:ext>
              </a:extLst>
            </p:cNvPr>
            <p:cNvSpPr>
              <a:spLocks noEditPoints="1"/>
            </p:cNvSpPr>
            <p:nvPr/>
          </p:nvSpPr>
          <p:spPr bwMode="auto">
            <a:xfrm>
              <a:off x="4470400" y="2994093"/>
              <a:ext cx="82550" cy="95250"/>
            </a:xfrm>
            <a:custGeom>
              <a:avLst/>
              <a:gdLst>
                <a:gd name="T0" fmla="*/ 30 w 52"/>
                <a:gd name="T1" fmla="*/ 26 h 60"/>
                <a:gd name="T2" fmla="*/ 34 w 52"/>
                <a:gd name="T3" fmla="*/ 22 h 60"/>
                <a:gd name="T4" fmla="*/ 34 w 52"/>
                <a:gd name="T5" fmla="*/ 16 h 60"/>
                <a:gd name="T6" fmla="*/ 26 w 52"/>
                <a:gd name="T7" fmla="*/ 8 h 60"/>
                <a:gd name="T8" fmla="*/ 26 w 52"/>
                <a:gd name="T9" fmla="*/ 16 h 60"/>
                <a:gd name="T10" fmla="*/ 22 w 52"/>
                <a:gd name="T11" fmla="*/ 18 h 60"/>
                <a:gd name="T12" fmla="*/ 22 w 52"/>
                <a:gd name="T13" fmla="*/ 22 h 60"/>
                <a:gd name="T14" fmla="*/ 20 w 52"/>
                <a:gd name="T15" fmla="*/ 18 h 60"/>
                <a:gd name="T16" fmla="*/ 22 w 52"/>
                <a:gd name="T17" fmla="*/ 12 h 60"/>
                <a:gd name="T18" fmla="*/ 26 w 52"/>
                <a:gd name="T19" fmla="*/ 8 h 60"/>
                <a:gd name="T20" fmla="*/ 38 w 52"/>
                <a:gd name="T21" fmla="*/ 0 h 60"/>
                <a:gd name="T22" fmla="*/ 48 w 52"/>
                <a:gd name="T23" fmla="*/ 0 h 60"/>
                <a:gd name="T24" fmla="*/ 52 w 52"/>
                <a:gd name="T25" fmla="*/ 12 h 60"/>
                <a:gd name="T26" fmla="*/ 52 w 52"/>
                <a:gd name="T27" fmla="*/ 18 h 60"/>
                <a:gd name="T28" fmla="*/ 44 w 52"/>
                <a:gd name="T29" fmla="*/ 18 h 60"/>
                <a:gd name="T30" fmla="*/ 52 w 52"/>
                <a:gd name="T31" fmla="*/ 26 h 60"/>
                <a:gd name="T32" fmla="*/ 48 w 52"/>
                <a:gd name="T33" fmla="*/ 30 h 60"/>
                <a:gd name="T34" fmla="*/ 44 w 52"/>
                <a:gd name="T35" fmla="*/ 34 h 60"/>
                <a:gd name="T36" fmla="*/ 38 w 52"/>
                <a:gd name="T37" fmla="*/ 42 h 60"/>
                <a:gd name="T38" fmla="*/ 38 w 52"/>
                <a:gd name="T39" fmla="*/ 48 h 60"/>
                <a:gd name="T40" fmla="*/ 38 w 52"/>
                <a:gd name="T41" fmla="*/ 56 h 60"/>
                <a:gd name="T42" fmla="*/ 34 w 52"/>
                <a:gd name="T43" fmla="*/ 56 h 60"/>
                <a:gd name="T44" fmla="*/ 30 w 52"/>
                <a:gd name="T45" fmla="*/ 56 h 60"/>
                <a:gd name="T46" fmla="*/ 30 w 52"/>
                <a:gd name="T47" fmla="*/ 48 h 60"/>
                <a:gd name="T48" fmla="*/ 26 w 52"/>
                <a:gd name="T49" fmla="*/ 44 h 60"/>
                <a:gd name="T50" fmla="*/ 20 w 52"/>
                <a:gd name="T51" fmla="*/ 44 h 60"/>
                <a:gd name="T52" fmla="*/ 16 w 52"/>
                <a:gd name="T53" fmla="*/ 44 h 60"/>
                <a:gd name="T54" fmla="*/ 16 w 52"/>
                <a:gd name="T55" fmla="*/ 44 h 60"/>
                <a:gd name="T56" fmla="*/ 4 w 52"/>
                <a:gd name="T57" fmla="*/ 44 h 60"/>
                <a:gd name="T58" fmla="*/ 8 w 52"/>
                <a:gd name="T59" fmla="*/ 42 h 60"/>
                <a:gd name="T60" fmla="*/ 8 w 52"/>
                <a:gd name="T61" fmla="*/ 42 h 60"/>
                <a:gd name="T62" fmla="*/ 12 w 52"/>
                <a:gd name="T63" fmla="*/ 42 h 60"/>
                <a:gd name="T64" fmla="*/ 12 w 52"/>
                <a:gd name="T65" fmla="*/ 42 h 60"/>
                <a:gd name="T66" fmla="*/ 12 w 52"/>
                <a:gd name="T67" fmla="*/ 38 h 60"/>
                <a:gd name="T68" fmla="*/ 8 w 52"/>
                <a:gd name="T69" fmla="*/ 38 h 60"/>
                <a:gd name="T70" fmla="*/ 12 w 52"/>
                <a:gd name="T71" fmla="*/ 34 h 60"/>
                <a:gd name="T72" fmla="*/ 16 w 52"/>
                <a:gd name="T73" fmla="*/ 22 h 60"/>
                <a:gd name="T74" fmla="*/ 22 w 52"/>
                <a:gd name="T75" fmla="*/ 26 h 60"/>
                <a:gd name="T76" fmla="*/ 22 w 52"/>
                <a:gd name="T77" fmla="*/ 18 h 60"/>
                <a:gd name="T78" fmla="*/ 26 w 52"/>
                <a:gd name="T79" fmla="*/ 18 h 60"/>
                <a:gd name="T80" fmla="*/ 30 w 52"/>
                <a:gd name="T81" fmla="*/ 22 h 60"/>
                <a:gd name="T82" fmla="*/ 22 w 52"/>
                <a:gd name="T83" fmla="*/ 22 h 60"/>
                <a:gd name="T84" fmla="*/ 30 w 52"/>
                <a:gd name="T85" fmla="*/ 26 h 60"/>
                <a:gd name="T86" fmla="*/ 26 w 52"/>
                <a:gd name="T87" fmla="*/ 26 h 60"/>
                <a:gd name="T88" fmla="*/ 30 w 52"/>
                <a:gd name="T89" fmla="*/ 22 h 60"/>
                <a:gd name="T90" fmla="*/ 34 w 52"/>
                <a:gd name="T91" fmla="*/ 22 h 60"/>
                <a:gd name="T92" fmla="*/ 8 w 52"/>
                <a:gd name="T93" fmla="*/ 38 h 60"/>
                <a:gd name="T94" fmla="*/ 8 w 52"/>
                <a:gd name="T95" fmla="*/ 42 h 60"/>
                <a:gd name="T96" fmla="*/ 8 w 52"/>
                <a:gd name="T97" fmla="*/ 38 h 60"/>
                <a:gd name="T98" fmla="*/ 8 w 52"/>
                <a:gd name="T99" fmla="*/ 44 h 60"/>
                <a:gd name="T100" fmla="*/ 8 w 52"/>
                <a:gd name="T101" fmla="*/ 48 h 60"/>
                <a:gd name="T102" fmla="*/ 0 w 52"/>
                <a:gd name="T103" fmla="*/ 48 h 60"/>
                <a:gd name="T104" fmla="*/ 26 w 52"/>
                <a:gd name="T105" fmla="*/ 4 h 60"/>
                <a:gd name="T106" fmla="*/ 26 w 52"/>
                <a:gd name="T107" fmla="*/ 4 h 60"/>
                <a:gd name="T108" fmla="*/ 20 w 52"/>
                <a:gd name="T109" fmla="*/ 12 h 60"/>
                <a:gd name="T110" fmla="*/ 22 w 52"/>
                <a:gd name="T111" fmla="*/ 8 h 60"/>
                <a:gd name="T112" fmla="*/ 20 w 52"/>
                <a:gd name="T113"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 h="60">
                  <a:moveTo>
                    <a:pt x="26" y="26"/>
                  </a:moveTo>
                  <a:lnTo>
                    <a:pt x="26" y="26"/>
                  </a:lnTo>
                  <a:lnTo>
                    <a:pt x="26" y="26"/>
                  </a:lnTo>
                  <a:lnTo>
                    <a:pt x="30" y="26"/>
                  </a:lnTo>
                  <a:lnTo>
                    <a:pt x="30" y="26"/>
                  </a:lnTo>
                  <a:lnTo>
                    <a:pt x="30" y="26"/>
                  </a:lnTo>
                  <a:lnTo>
                    <a:pt x="30" y="26"/>
                  </a:lnTo>
                  <a:lnTo>
                    <a:pt x="30" y="26"/>
                  </a:lnTo>
                  <a:lnTo>
                    <a:pt x="30" y="26"/>
                  </a:lnTo>
                  <a:lnTo>
                    <a:pt x="30" y="22"/>
                  </a:lnTo>
                  <a:lnTo>
                    <a:pt x="34" y="22"/>
                  </a:lnTo>
                  <a:lnTo>
                    <a:pt x="34" y="22"/>
                  </a:lnTo>
                  <a:lnTo>
                    <a:pt x="34" y="22"/>
                  </a:lnTo>
                  <a:lnTo>
                    <a:pt x="34" y="22"/>
                  </a:lnTo>
                  <a:lnTo>
                    <a:pt x="34" y="22"/>
                  </a:lnTo>
                  <a:lnTo>
                    <a:pt x="34" y="22"/>
                  </a:lnTo>
                  <a:lnTo>
                    <a:pt x="34" y="22"/>
                  </a:lnTo>
                  <a:lnTo>
                    <a:pt x="34" y="22"/>
                  </a:lnTo>
                  <a:lnTo>
                    <a:pt x="34" y="18"/>
                  </a:lnTo>
                  <a:lnTo>
                    <a:pt x="34" y="18"/>
                  </a:lnTo>
                  <a:lnTo>
                    <a:pt x="34" y="18"/>
                  </a:lnTo>
                  <a:lnTo>
                    <a:pt x="34" y="18"/>
                  </a:lnTo>
                  <a:lnTo>
                    <a:pt x="30" y="18"/>
                  </a:lnTo>
                  <a:lnTo>
                    <a:pt x="30" y="16"/>
                  </a:lnTo>
                  <a:lnTo>
                    <a:pt x="30" y="16"/>
                  </a:lnTo>
                  <a:lnTo>
                    <a:pt x="34" y="16"/>
                  </a:lnTo>
                  <a:lnTo>
                    <a:pt x="34" y="16"/>
                  </a:lnTo>
                  <a:lnTo>
                    <a:pt x="34" y="16"/>
                  </a:lnTo>
                  <a:lnTo>
                    <a:pt x="30" y="16"/>
                  </a:lnTo>
                  <a:lnTo>
                    <a:pt x="30" y="16"/>
                  </a:lnTo>
                  <a:lnTo>
                    <a:pt x="30" y="16"/>
                  </a:lnTo>
                  <a:lnTo>
                    <a:pt x="26" y="12"/>
                  </a:lnTo>
                  <a:lnTo>
                    <a:pt x="30" y="12"/>
                  </a:lnTo>
                  <a:lnTo>
                    <a:pt x="30" y="12"/>
                  </a:lnTo>
                  <a:lnTo>
                    <a:pt x="30" y="12"/>
                  </a:lnTo>
                  <a:lnTo>
                    <a:pt x="26" y="8"/>
                  </a:lnTo>
                  <a:lnTo>
                    <a:pt x="26" y="8"/>
                  </a:lnTo>
                  <a:lnTo>
                    <a:pt x="26" y="8"/>
                  </a:lnTo>
                  <a:lnTo>
                    <a:pt x="26" y="12"/>
                  </a:lnTo>
                  <a:lnTo>
                    <a:pt x="26" y="12"/>
                  </a:lnTo>
                  <a:lnTo>
                    <a:pt x="22" y="12"/>
                  </a:lnTo>
                  <a:lnTo>
                    <a:pt x="22" y="12"/>
                  </a:lnTo>
                  <a:lnTo>
                    <a:pt x="22" y="16"/>
                  </a:lnTo>
                  <a:lnTo>
                    <a:pt x="26" y="16"/>
                  </a:lnTo>
                  <a:lnTo>
                    <a:pt x="26" y="16"/>
                  </a:lnTo>
                  <a:lnTo>
                    <a:pt x="26" y="16"/>
                  </a:lnTo>
                  <a:lnTo>
                    <a:pt x="26" y="16"/>
                  </a:lnTo>
                  <a:lnTo>
                    <a:pt x="26" y="18"/>
                  </a:lnTo>
                  <a:lnTo>
                    <a:pt x="26" y="18"/>
                  </a:lnTo>
                  <a:lnTo>
                    <a:pt x="26" y="18"/>
                  </a:lnTo>
                  <a:lnTo>
                    <a:pt x="26" y="18"/>
                  </a:lnTo>
                  <a:lnTo>
                    <a:pt x="26" y="18"/>
                  </a:lnTo>
                  <a:lnTo>
                    <a:pt x="22" y="18"/>
                  </a:lnTo>
                  <a:lnTo>
                    <a:pt x="22" y="18"/>
                  </a:lnTo>
                  <a:lnTo>
                    <a:pt x="22" y="18"/>
                  </a:lnTo>
                  <a:lnTo>
                    <a:pt x="22" y="18"/>
                  </a:lnTo>
                  <a:lnTo>
                    <a:pt x="22" y="18"/>
                  </a:lnTo>
                  <a:lnTo>
                    <a:pt x="22" y="22"/>
                  </a:lnTo>
                  <a:lnTo>
                    <a:pt x="22" y="22"/>
                  </a:lnTo>
                  <a:lnTo>
                    <a:pt x="22" y="22"/>
                  </a:lnTo>
                  <a:lnTo>
                    <a:pt x="22" y="22"/>
                  </a:lnTo>
                  <a:lnTo>
                    <a:pt x="22" y="22"/>
                  </a:lnTo>
                  <a:lnTo>
                    <a:pt x="22" y="22"/>
                  </a:lnTo>
                  <a:lnTo>
                    <a:pt x="22" y="22"/>
                  </a:lnTo>
                  <a:lnTo>
                    <a:pt x="20" y="22"/>
                  </a:lnTo>
                  <a:lnTo>
                    <a:pt x="20" y="22"/>
                  </a:lnTo>
                  <a:lnTo>
                    <a:pt x="20" y="22"/>
                  </a:lnTo>
                  <a:lnTo>
                    <a:pt x="16" y="22"/>
                  </a:lnTo>
                  <a:lnTo>
                    <a:pt x="16" y="22"/>
                  </a:lnTo>
                  <a:lnTo>
                    <a:pt x="20" y="18"/>
                  </a:lnTo>
                  <a:lnTo>
                    <a:pt x="20" y="18"/>
                  </a:lnTo>
                  <a:lnTo>
                    <a:pt x="20" y="18"/>
                  </a:lnTo>
                  <a:lnTo>
                    <a:pt x="20" y="16"/>
                  </a:lnTo>
                  <a:lnTo>
                    <a:pt x="20" y="12"/>
                  </a:lnTo>
                  <a:lnTo>
                    <a:pt x="20" y="12"/>
                  </a:lnTo>
                  <a:lnTo>
                    <a:pt x="20" y="12"/>
                  </a:lnTo>
                  <a:lnTo>
                    <a:pt x="20" y="12"/>
                  </a:lnTo>
                  <a:lnTo>
                    <a:pt x="20" y="12"/>
                  </a:lnTo>
                  <a:lnTo>
                    <a:pt x="20" y="12"/>
                  </a:lnTo>
                  <a:lnTo>
                    <a:pt x="22" y="12"/>
                  </a:lnTo>
                  <a:lnTo>
                    <a:pt x="22" y="12"/>
                  </a:lnTo>
                  <a:lnTo>
                    <a:pt x="22" y="12"/>
                  </a:lnTo>
                  <a:lnTo>
                    <a:pt x="26" y="12"/>
                  </a:lnTo>
                  <a:lnTo>
                    <a:pt x="26" y="12"/>
                  </a:lnTo>
                  <a:lnTo>
                    <a:pt x="26" y="12"/>
                  </a:lnTo>
                  <a:lnTo>
                    <a:pt x="26" y="12"/>
                  </a:lnTo>
                  <a:lnTo>
                    <a:pt x="26" y="8"/>
                  </a:lnTo>
                  <a:lnTo>
                    <a:pt x="26" y="8"/>
                  </a:lnTo>
                  <a:lnTo>
                    <a:pt x="26" y="8"/>
                  </a:lnTo>
                  <a:lnTo>
                    <a:pt x="26" y="8"/>
                  </a:lnTo>
                  <a:lnTo>
                    <a:pt x="30" y="8"/>
                  </a:lnTo>
                  <a:lnTo>
                    <a:pt x="30" y="8"/>
                  </a:lnTo>
                  <a:lnTo>
                    <a:pt x="30" y="8"/>
                  </a:lnTo>
                  <a:lnTo>
                    <a:pt x="30" y="8"/>
                  </a:lnTo>
                  <a:lnTo>
                    <a:pt x="30" y="4"/>
                  </a:lnTo>
                  <a:lnTo>
                    <a:pt x="30" y="4"/>
                  </a:lnTo>
                  <a:lnTo>
                    <a:pt x="30" y="4"/>
                  </a:lnTo>
                  <a:lnTo>
                    <a:pt x="34" y="4"/>
                  </a:lnTo>
                  <a:lnTo>
                    <a:pt x="38" y="0"/>
                  </a:lnTo>
                  <a:lnTo>
                    <a:pt x="38" y="0"/>
                  </a:lnTo>
                  <a:lnTo>
                    <a:pt x="38" y="0"/>
                  </a:lnTo>
                  <a:lnTo>
                    <a:pt x="38" y="0"/>
                  </a:lnTo>
                  <a:lnTo>
                    <a:pt x="42" y="0"/>
                  </a:lnTo>
                  <a:lnTo>
                    <a:pt x="42" y="0"/>
                  </a:lnTo>
                  <a:lnTo>
                    <a:pt x="42" y="0"/>
                  </a:lnTo>
                  <a:lnTo>
                    <a:pt x="44" y="0"/>
                  </a:lnTo>
                  <a:lnTo>
                    <a:pt x="48" y="0"/>
                  </a:lnTo>
                  <a:lnTo>
                    <a:pt x="48" y="0"/>
                  </a:lnTo>
                  <a:lnTo>
                    <a:pt x="48" y="0"/>
                  </a:lnTo>
                  <a:lnTo>
                    <a:pt x="48" y="0"/>
                  </a:lnTo>
                  <a:lnTo>
                    <a:pt x="48" y="4"/>
                  </a:lnTo>
                  <a:lnTo>
                    <a:pt x="48" y="4"/>
                  </a:lnTo>
                  <a:lnTo>
                    <a:pt x="52" y="4"/>
                  </a:lnTo>
                  <a:lnTo>
                    <a:pt x="52" y="4"/>
                  </a:lnTo>
                  <a:lnTo>
                    <a:pt x="52" y="4"/>
                  </a:lnTo>
                  <a:lnTo>
                    <a:pt x="52" y="8"/>
                  </a:lnTo>
                  <a:lnTo>
                    <a:pt x="52" y="12"/>
                  </a:lnTo>
                  <a:lnTo>
                    <a:pt x="52" y="12"/>
                  </a:lnTo>
                  <a:lnTo>
                    <a:pt x="52" y="12"/>
                  </a:lnTo>
                  <a:lnTo>
                    <a:pt x="52" y="12"/>
                  </a:lnTo>
                  <a:lnTo>
                    <a:pt x="52" y="16"/>
                  </a:lnTo>
                  <a:lnTo>
                    <a:pt x="52" y="16"/>
                  </a:lnTo>
                  <a:lnTo>
                    <a:pt x="52" y="16"/>
                  </a:lnTo>
                  <a:lnTo>
                    <a:pt x="52" y="16"/>
                  </a:lnTo>
                  <a:lnTo>
                    <a:pt x="52" y="16"/>
                  </a:lnTo>
                  <a:lnTo>
                    <a:pt x="52" y="18"/>
                  </a:lnTo>
                  <a:lnTo>
                    <a:pt x="52" y="18"/>
                  </a:lnTo>
                  <a:lnTo>
                    <a:pt x="48" y="18"/>
                  </a:lnTo>
                  <a:lnTo>
                    <a:pt x="48" y="18"/>
                  </a:lnTo>
                  <a:lnTo>
                    <a:pt x="48" y="18"/>
                  </a:lnTo>
                  <a:lnTo>
                    <a:pt x="48" y="18"/>
                  </a:lnTo>
                  <a:lnTo>
                    <a:pt x="48" y="18"/>
                  </a:lnTo>
                  <a:lnTo>
                    <a:pt x="48" y="18"/>
                  </a:lnTo>
                  <a:lnTo>
                    <a:pt x="48" y="18"/>
                  </a:lnTo>
                  <a:lnTo>
                    <a:pt x="44" y="18"/>
                  </a:lnTo>
                  <a:lnTo>
                    <a:pt x="44" y="22"/>
                  </a:lnTo>
                  <a:lnTo>
                    <a:pt x="48" y="22"/>
                  </a:lnTo>
                  <a:lnTo>
                    <a:pt x="48" y="22"/>
                  </a:lnTo>
                  <a:lnTo>
                    <a:pt x="52" y="22"/>
                  </a:lnTo>
                  <a:lnTo>
                    <a:pt x="52" y="22"/>
                  </a:lnTo>
                  <a:lnTo>
                    <a:pt x="52" y="22"/>
                  </a:lnTo>
                  <a:lnTo>
                    <a:pt x="52" y="26"/>
                  </a:lnTo>
                  <a:lnTo>
                    <a:pt x="52" y="26"/>
                  </a:lnTo>
                  <a:lnTo>
                    <a:pt x="52" y="26"/>
                  </a:lnTo>
                  <a:lnTo>
                    <a:pt x="52" y="26"/>
                  </a:lnTo>
                  <a:lnTo>
                    <a:pt x="52" y="26"/>
                  </a:lnTo>
                  <a:lnTo>
                    <a:pt x="48" y="26"/>
                  </a:lnTo>
                  <a:lnTo>
                    <a:pt x="48" y="30"/>
                  </a:lnTo>
                  <a:lnTo>
                    <a:pt x="48" y="30"/>
                  </a:lnTo>
                  <a:lnTo>
                    <a:pt x="48" y="30"/>
                  </a:lnTo>
                  <a:lnTo>
                    <a:pt x="48" y="30"/>
                  </a:lnTo>
                  <a:lnTo>
                    <a:pt x="48" y="30"/>
                  </a:lnTo>
                  <a:lnTo>
                    <a:pt x="48" y="30"/>
                  </a:lnTo>
                  <a:lnTo>
                    <a:pt x="48" y="30"/>
                  </a:lnTo>
                  <a:lnTo>
                    <a:pt x="48" y="34"/>
                  </a:lnTo>
                  <a:lnTo>
                    <a:pt x="48" y="34"/>
                  </a:lnTo>
                  <a:lnTo>
                    <a:pt x="48" y="34"/>
                  </a:lnTo>
                  <a:lnTo>
                    <a:pt x="48" y="34"/>
                  </a:lnTo>
                  <a:lnTo>
                    <a:pt x="44" y="34"/>
                  </a:lnTo>
                  <a:lnTo>
                    <a:pt x="44" y="34"/>
                  </a:lnTo>
                  <a:lnTo>
                    <a:pt x="44" y="34"/>
                  </a:lnTo>
                  <a:lnTo>
                    <a:pt x="44" y="34"/>
                  </a:lnTo>
                  <a:lnTo>
                    <a:pt x="42" y="34"/>
                  </a:lnTo>
                  <a:lnTo>
                    <a:pt x="38" y="34"/>
                  </a:lnTo>
                  <a:lnTo>
                    <a:pt x="38" y="34"/>
                  </a:lnTo>
                  <a:lnTo>
                    <a:pt x="38" y="34"/>
                  </a:lnTo>
                  <a:lnTo>
                    <a:pt x="38" y="38"/>
                  </a:lnTo>
                  <a:lnTo>
                    <a:pt x="38" y="38"/>
                  </a:lnTo>
                  <a:lnTo>
                    <a:pt x="38" y="38"/>
                  </a:lnTo>
                  <a:lnTo>
                    <a:pt x="38" y="38"/>
                  </a:lnTo>
                  <a:lnTo>
                    <a:pt x="38" y="42"/>
                  </a:lnTo>
                  <a:lnTo>
                    <a:pt x="38" y="42"/>
                  </a:lnTo>
                  <a:lnTo>
                    <a:pt x="38" y="42"/>
                  </a:lnTo>
                  <a:lnTo>
                    <a:pt x="42" y="42"/>
                  </a:lnTo>
                  <a:lnTo>
                    <a:pt x="42" y="42"/>
                  </a:lnTo>
                  <a:lnTo>
                    <a:pt x="42" y="44"/>
                  </a:lnTo>
                  <a:lnTo>
                    <a:pt x="38" y="44"/>
                  </a:lnTo>
                  <a:lnTo>
                    <a:pt x="38" y="48"/>
                  </a:lnTo>
                  <a:lnTo>
                    <a:pt x="38" y="48"/>
                  </a:lnTo>
                  <a:lnTo>
                    <a:pt x="38" y="48"/>
                  </a:lnTo>
                  <a:lnTo>
                    <a:pt x="38" y="48"/>
                  </a:lnTo>
                  <a:lnTo>
                    <a:pt x="38" y="52"/>
                  </a:lnTo>
                  <a:lnTo>
                    <a:pt x="34" y="52"/>
                  </a:lnTo>
                  <a:lnTo>
                    <a:pt x="34" y="52"/>
                  </a:lnTo>
                  <a:lnTo>
                    <a:pt x="34" y="52"/>
                  </a:lnTo>
                  <a:lnTo>
                    <a:pt x="34" y="52"/>
                  </a:lnTo>
                  <a:lnTo>
                    <a:pt x="38" y="52"/>
                  </a:lnTo>
                  <a:lnTo>
                    <a:pt x="38" y="52"/>
                  </a:lnTo>
                  <a:lnTo>
                    <a:pt x="38" y="56"/>
                  </a:lnTo>
                  <a:lnTo>
                    <a:pt x="38" y="56"/>
                  </a:lnTo>
                  <a:lnTo>
                    <a:pt x="38" y="56"/>
                  </a:lnTo>
                  <a:lnTo>
                    <a:pt x="38" y="56"/>
                  </a:lnTo>
                  <a:lnTo>
                    <a:pt x="38" y="56"/>
                  </a:lnTo>
                  <a:lnTo>
                    <a:pt x="38" y="56"/>
                  </a:lnTo>
                  <a:lnTo>
                    <a:pt x="34" y="56"/>
                  </a:lnTo>
                  <a:lnTo>
                    <a:pt x="34" y="60"/>
                  </a:lnTo>
                  <a:lnTo>
                    <a:pt x="34" y="56"/>
                  </a:lnTo>
                  <a:lnTo>
                    <a:pt x="34" y="56"/>
                  </a:lnTo>
                  <a:lnTo>
                    <a:pt x="34" y="56"/>
                  </a:lnTo>
                  <a:lnTo>
                    <a:pt x="34" y="56"/>
                  </a:lnTo>
                  <a:lnTo>
                    <a:pt x="34" y="56"/>
                  </a:lnTo>
                  <a:lnTo>
                    <a:pt x="34" y="56"/>
                  </a:lnTo>
                  <a:lnTo>
                    <a:pt x="34" y="56"/>
                  </a:lnTo>
                  <a:lnTo>
                    <a:pt x="34" y="56"/>
                  </a:lnTo>
                  <a:lnTo>
                    <a:pt x="34" y="56"/>
                  </a:lnTo>
                  <a:lnTo>
                    <a:pt x="30" y="56"/>
                  </a:lnTo>
                  <a:lnTo>
                    <a:pt x="30" y="56"/>
                  </a:lnTo>
                  <a:lnTo>
                    <a:pt x="30" y="56"/>
                  </a:lnTo>
                  <a:lnTo>
                    <a:pt x="34" y="52"/>
                  </a:lnTo>
                  <a:lnTo>
                    <a:pt x="34" y="52"/>
                  </a:lnTo>
                  <a:lnTo>
                    <a:pt x="34" y="52"/>
                  </a:lnTo>
                  <a:lnTo>
                    <a:pt x="34" y="48"/>
                  </a:lnTo>
                  <a:lnTo>
                    <a:pt x="34" y="48"/>
                  </a:lnTo>
                  <a:lnTo>
                    <a:pt x="34" y="48"/>
                  </a:lnTo>
                  <a:lnTo>
                    <a:pt x="30" y="48"/>
                  </a:lnTo>
                  <a:lnTo>
                    <a:pt x="30" y="48"/>
                  </a:lnTo>
                  <a:lnTo>
                    <a:pt x="30" y="48"/>
                  </a:lnTo>
                  <a:lnTo>
                    <a:pt x="30" y="44"/>
                  </a:lnTo>
                  <a:lnTo>
                    <a:pt x="30" y="48"/>
                  </a:lnTo>
                  <a:lnTo>
                    <a:pt x="30" y="48"/>
                  </a:lnTo>
                  <a:lnTo>
                    <a:pt x="26" y="48"/>
                  </a:lnTo>
                  <a:lnTo>
                    <a:pt x="26" y="48"/>
                  </a:lnTo>
                  <a:lnTo>
                    <a:pt x="26" y="44"/>
                  </a:lnTo>
                  <a:lnTo>
                    <a:pt x="26" y="44"/>
                  </a:lnTo>
                  <a:lnTo>
                    <a:pt x="26" y="44"/>
                  </a:lnTo>
                  <a:lnTo>
                    <a:pt x="26" y="44"/>
                  </a:lnTo>
                  <a:lnTo>
                    <a:pt x="22" y="44"/>
                  </a:lnTo>
                  <a:lnTo>
                    <a:pt x="22" y="44"/>
                  </a:lnTo>
                  <a:lnTo>
                    <a:pt x="22" y="42"/>
                  </a:lnTo>
                  <a:lnTo>
                    <a:pt x="22" y="42"/>
                  </a:lnTo>
                  <a:lnTo>
                    <a:pt x="22" y="42"/>
                  </a:lnTo>
                  <a:lnTo>
                    <a:pt x="22" y="44"/>
                  </a:lnTo>
                  <a:lnTo>
                    <a:pt x="22" y="44"/>
                  </a:lnTo>
                  <a:lnTo>
                    <a:pt x="20" y="44"/>
                  </a:lnTo>
                  <a:lnTo>
                    <a:pt x="20" y="44"/>
                  </a:lnTo>
                  <a:lnTo>
                    <a:pt x="20" y="42"/>
                  </a:lnTo>
                  <a:lnTo>
                    <a:pt x="20" y="42"/>
                  </a:lnTo>
                  <a:lnTo>
                    <a:pt x="20" y="42"/>
                  </a:lnTo>
                  <a:lnTo>
                    <a:pt x="20" y="42"/>
                  </a:lnTo>
                  <a:lnTo>
                    <a:pt x="20" y="42"/>
                  </a:lnTo>
                  <a:lnTo>
                    <a:pt x="20" y="44"/>
                  </a:lnTo>
                  <a:lnTo>
                    <a:pt x="20" y="44"/>
                  </a:lnTo>
                  <a:lnTo>
                    <a:pt x="16" y="44"/>
                  </a:lnTo>
                  <a:lnTo>
                    <a:pt x="16" y="44"/>
                  </a:lnTo>
                  <a:lnTo>
                    <a:pt x="16" y="42"/>
                  </a:lnTo>
                  <a:lnTo>
                    <a:pt x="16" y="42"/>
                  </a:lnTo>
                  <a:lnTo>
                    <a:pt x="16" y="44"/>
                  </a:lnTo>
                  <a:lnTo>
                    <a:pt x="16" y="44"/>
                  </a:lnTo>
                  <a:lnTo>
                    <a:pt x="16" y="44"/>
                  </a:lnTo>
                  <a:lnTo>
                    <a:pt x="16" y="44"/>
                  </a:lnTo>
                  <a:lnTo>
                    <a:pt x="16" y="44"/>
                  </a:lnTo>
                  <a:lnTo>
                    <a:pt x="16" y="44"/>
                  </a:lnTo>
                  <a:lnTo>
                    <a:pt x="16" y="44"/>
                  </a:lnTo>
                  <a:lnTo>
                    <a:pt x="12" y="44"/>
                  </a:lnTo>
                  <a:lnTo>
                    <a:pt x="12" y="44"/>
                  </a:lnTo>
                  <a:lnTo>
                    <a:pt x="12" y="44"/>
                  </a:lnTo>
                  <a:lnTo>
                    <a:pt x="8" y="44"/>
                  </a:lnTo>
                  <a:lnTo>
                    <a:pt x="8" y="44"/>
                  </a:lnTo>
                  <a:lnTo>
                    <a:pt x="8" y="44"/>
                  </a:lnTo>
                  <a:lnTo>
                    <a:pt x="8" y="44"/>
                  </a:lnTo>
                  <a:lnTo>
                    <a:pt x="4" y="44"/>
                  </a:lnTo>
                  <a:lnTo>
                    <a:pt x="0" y="44"/>
                  </a:lnTo>
                  <a:lnTo>
                    <a:pt x="0" y="42"/>
                  </a:lnTo>
                  <a:lnTo>
                    <a:pt x="0" y="42"/>
                  </a:lnTo>
                  <a:lnTo>
                    <a:pt x="0" y="42"/>
                  </a:lnTo>
                  <a:lnTo>
                    <a:pt x="0" y="42"/>
                  </a:lnTo>
                  <a:lnTo>
                    <a:pt x="4" y="42"/>
                  </a:lnTo>
                  <a:lnTo>
                    <a:pt x="4" y="42"/>
                  </a:lnTo>
                  <a:lnTo>
                    <a:pt x="8" y="42"/>
                  </a:lnTo>
                  <a:lnTo>
                    <a:pt x="8" y="42"/>
                  </a:lnTo>
                  <a:lnTo>
                    <a:pt x="8" y="42"/>
                  </a:lnTo>
                  <a:lnTo>
                    <a:pt x="8" y="42"/>
                  </a:lnTo>
                  <a:lnTo>
                    <a:pt x="8" y="42"/>
                  </a:lnTo>
                  <a:lnTo>
                    <a:pt x="8" y="42"/>
                  </a:lnTo>
                  <a:lnTo>
                    <a:pt x="8" y="42"/>
                  </a:lnTo>
                  <a:lnTo>
                    <a:pt x="8" y="42"/>
                  </a:lnTo>
                  <a:lnTo>
                    <a:pt x="8" y="42"/>
                  </a:lnTo>
                  <a:lnTo>
                    <a:pt x="8" y="42"/>
                  </a:lnTo>
                  <a:lnTo>
                    <a:pt x="8" y="42"/>
                  </a:lnTo>
                  <a:lnTo>
                    <a:pt x="8" y="42"/>
                  </a:lnTo>
                  <a:lnTo>
                    <a:pt x="8" y="42"/>
                  </a:lnTo>
                  <a:lnTo>
                    <a:pt x="12" y="44"/>
                  </a:lnTo>
                  <a:lnTo>
                    <a:pt x="12" y="44"/>
                  </a:lnTo>
                  <a:lnTo>
                    <a:pt x="12" y="44"/>
                  </a:lnTo>
                  <a:lnTo>
                    <a:pt x="12" y="44"/>
                  </a:lnTo>
                  <a:lnTo>
                    <a:pt x="12" y="44"/>
                  </a:lnTo>
                  <a:lnTo>
                    <a:pt x="12" y="44"/>
                  </a:lnTo>
                  <a:lnTo>
                    <a:pt x="12" y="42"/>
                  </a:lnTo>
                  <a:lnTo>
                    <a:pt x="12" y="42"/>
                  </a:lnTo>
                  <a:lnTo>
                    <a:pt x="12" y="42"/>
                  </a:lnTo>
                  <a:lnTo>
                    <a:pt x="12" y="42"/>
                  </a:lnTo>
                  <a:lnTo>
                    <a:pt x="12" y="42"/>
                  </a:lnTo>
                  <a:lnTo>
                    <a:pt x="8" y="42"/>
                  </a:lnTo>
                  <a:lnTo>
                    <a:pt x="8" y="42"/>
                  </a:lnTo>
                  <a:lnTo>
                    <a:pt x="8" y="42"/>
                  </a:lnTo>
                  <a:lnTo>
                    <a:pt x="8" y="42"/>
                  </a:lnTo>
                  <a:lnTo>
                    <a:pt x="12" y="42"/>
                  </a:lnTo>
                  <a:lnTo>
                    <a:pt x="12" y="42"/>
                  </a:lnTo>
                  <a:lnTo>
                    <a:pt x="12" y="42"/>
                  </a:lnTo>
                  <a:lnTo>
                    <a:pt x="12" y="42"/>
                  </a:lnTo>
                  <a:lnTo>
                    <a:pt x="12" y="42"/>
                  </a:lnTo>
                  <a:lnTo>
                    <a:pt x="12" y="42"/>
                  </a:lnTo>
                  <a:lnTo>
                    <a:pt x="12" y="42"/>
                  </a:lnTo>
                  <a:lnTo>
                    <a:pt x="12" y="42"/>
                  </a:lnTo>
                  <a:lnTo>
                    <a:pt x="12" y="38"/>
                  </a:lnTo>
                  <a:lnTo>
                    <a:pt x="12" y="38"/>
                  </a:lnTo>
                  <a:lnTo>
                    <a:pt x="12" y="38"/>
                  </a:lnTo>
                  <a:lnTo>
                    <a:pt x="12" y="38"/>
                  </a:lnTo>
                  <a:lnTo>
                    <a:pt x="12" y="38"/>
                  </a:lnTo>
                  <a:lnTo>
                    <a:pt x="12" y="38"/>
                  </a:lnTo>
                  <a:lnTo>
                    <a:pt x="12" y="38"/>
                  </a:lnTo>
                  <a:lnTo>
                    <a:pt x="8" y="38"/>
                  </a:lnTo>
                  <a:lnTo>
                    <a:pt x="8" y="38"/>
                  </a:lnTo>
                  <a:lnTo>
                    <a:pt x="8" y="38"/>
                  </a:lnTo>
                  <a:lnTo>
                    <a:pt x="8" y="38"/>
                  </a:lnTo>
                  <a:lnTo>
                    <a:pt x="8" y="38"/>
                  </a:lnTo>
                  <a:lnTo>
                    <a:pt x="8" y="38"/>
                  </a:lnTo>
                  <a:lnTo>
                    <a:pt x="8" y="34"/>
                  </a:lnTo>
                  <a:lnTo>
                    <a:pt x="8" y="34"/>
                  </a:lnTo>
                  <a:lnTo>
                    <a:pt x="8" y="34"/>
                  </a:lnTo>
                  <a:lnTo>
                    <a:pt x="8" y="34"/>
                  </a:lnTo>
                  <a:lnTo>
                    <a:pt x="8" y="34"/>
                  </a:lnTo>
                  <a:lnTo>
                    <a:pt x="12" y="34"/>
                  </a:lnTo>
                  <a:lnTo>
                    <a:pt x="12" y="34"/>
                  </a:lnTo>
                  <a:lnTo>
                    <a:pt x="12" y="30"/>
                  </a:lnTo>
                  <a:lnTo>
                    <a:pt x="16" y="26"/>
                  </a:lnTo>
                  <a:lnTo>
                    <a:pt x="16" y="26"/>
                  </a:lnTo>
                  <a:lnTo>
                    <a:pt x="16" y="26"/>
                  </a:lnTo>
                  <a:lnTo>
                    <a:pt x="16" y="26"/>
                  </a:lnTo>
                  <a:lnTo>
                    <a:pt x="16" y="26"/>
                  </a:lnTo>
                  <a:lnTo>
                    <a:pt x="16" y="22"/>
                  </a:lnTo>
                  <a:lnTo>
                    <a:pt x="16" y="22"/>
                  </a:lnTo>
                  <a:lnTo>
                    <a:pt x="16" y="22"/>
                  </a:lnTo>
                  <a:lnTo>
                    <a:pt x="16" y="22"/>
                  </a:lnTo>
                  <a:lnTo>
                    <a:pt x="20" y="22"/>
                  </a:lnTo>
                  <a:lnTo>
                    <a:pt x="20" y="22"/>
                  </a:lnTo>
                  <a:lnTo>
                    <a:pt x="20" y="22"/>
                  </a:lnTo>
                  <a:lnTo>
                    <a:pt x="22" y="22"/>
                  </a:lnTo>
                  <a:lnTo>
                    <a:pt x="22" y="22"/>
                  </a:lnTo>
                  <a:lnTo>
                    <a:pt x="22" y="22"/>
                  </a:lnTo>
                  <a:lnTo>
                    <a:pt x="22" y="22"/>
                  </a:lnTo>
                  <a:lnTo>
                    <a:pt x="22" y="26"/>
                  </a:lnTo>
                  <a:lnTo>
                    <a:pt x="26" y="26"/>
                  </a:lnTo>
                  <a:lnTo>
                    <a:pt x="26" y="26"/>
                  </a:lnTo>
                  <a:lnTo>
                    <a:pt x="26" y="26"/>
                  </a:lnTo>
                  <a:lnTo>
                    <a:pt x="26" y="26"/>
                  </a:lnTo>
                  <a:lnTo>
                    <a:pt x="26" y="26"/>
                  </a:lnTo>
                  <a:close/>
                  <a:moveTo>
                    <a:pt x="22" y="22"/>
                  </a:moveTo>
                  <a:lnTo>
                    <a:pt x="22" y="22"/>
                  </a:lnTo>
                  <a:lnTo>
                    <a:pt x="22" y="18"/>
                  </a:lnTo>
                  <a:lnTo>
                    <a:pt x="22" y="18"/>
                  </a:lnTo>
                  <a:lnTo>
                    <a:pt x="22" y="18"/>
                  </a:lnTo>
                  <a:lnTo>
                    <a:pt x="22" y="18"/>
                  </a:lnTo>
                  <a:lnTo>
                    <a:pt x="22" y="18"/>
                  </a:lnTo>
                  <a:lnTo>
                    <a:pt x="22" y="18"/>
                  </a:lnTo>
                  <a:lnTo>
                    <a:pt x="26" y="18"/>
                  </a:lnTo>
                  <a:lnTo>
                    <a:pt x="26" y="18"/>
                  </a:lnTo>
                  <a:lnTo>
                    <a:pt x="26" y="18"/>
                  </a:lnTo>
                  <a:lnTo>
                    <a:pt x="26" y="18"/>
                  </a:lnTo>
                  <a:lnTo>
                    <a:pt x="26" y="18"/>
                  </a:lnTo>
                  <a:lnTo>
                    <a:pt x="26" y="18"/>
                  </a:lnTo>
                  <a:lnTo>
                    <a:pt x="26" y="18"/>
                  </a:lnTo>
                  <a:lnTo>
                    <a:pt x="30" y="18"/>
                  </a:lnTo>
                  <a:lnTo>
                    <a:pt x="30" y="18"/>
                  </a:lnTo>
                  <a:lnTo>
                    <a:pt x="30" y="18"/>
                  </a:lnTo>
                  <a:lnTo>
                    <a:pt x="30" y="18"/>
                  </a:lnTo>
                  <a:lnTo>
                    <a:pt x="30" y="18"/>
                  </a:lnTo>
                  <a:lnTo>
                    <a:pt x="30" y="22"/>
                  </a:lnTo>
                  <a:lnTo>
                    <a:pt x="30" y="22"/>
                  </a:lnTo>
                  <a:lnTo>
                    <a:pt x="26" y="22"/>
                  </a:lnTo>
                  <a:lnTo>
                    <a:pt x="26" y="22"/>
                  </a:lnTo>
                  <a:lnTo>
                    <a:pt x="26" y="22"/>
                  </a:lnTo>
                  <a:lnTo>
                    <a:pt x="26" y="22"/>
                  </a:lnTo>
                  <a:lnTo>
                    <a:pt x="22" y="22"/>
                  </a:lnTo>
                  <a:lnTo>
                    <a:pt x="22" y="22"/>
                  </a:lnTo>
                  <a:lnTo>
                    <a:pt x="22" y="22"/>
                  </a:lnTo>
                  <a:lnTo>
                    <a:pt x="22" y="22"/>
                  </a:lnTo>
                  <a:lnTo>
                    <a:pt x="22" y="22"/>
                  </a:lnTo>
                  <a:lnTo>
                    <a:pt x="22" y="22"/>
                  </a:lnTo>
                  <a:lnTo>
                    <a:pt x="22" y="22"/>
                  </a:lnTo>
                  <a:lnTo>
                    <a:pt x="22" y="22"/>
                  </a:lnTo>
                  <a:lnTo>
                    <a:pt x="22" y="22"/>
                  </a:lnTo>
                  <a:close/>
                  <a:moveTo>
                    <a:pt x="30" y="22"/>
                  </a:moveTo>
                  <a:lnTo>
                    <a:pt x="30" y="22"/>
                  </a:lnTo>
                  <a:lnTo>
                    <a:pt x="30" y="26"/>
                  </a:lnTo>
                  <a:lnTo>
                    <a:pt x="30" y="26"/>
                  </a:lnTo>
                  <a:lnTo>
                    <a:pt x="30" y="26"/>
                  </a:lnTo>
                  <a:lnTo>
                    <a:pt x="30" y="26"/>
                  </a:lnTo>
                  <a:lnTo>
                    <a:pt x="26" y="26"/>
                  </a:lnTo>
                  <a:lnTo>
                    <a:pt x="26" y="26"/>
                  </a:lnTo>
                  <a:lnTo>
                    <a:pt x="26" y="26"/>
                  </a:lnTo>
                  <a:lnTo>
                    <a:pt x="26" y="26"/>
                  </a:lnTo>
                  <a:lnTo>
                    <a:pt x="26" y="26"/>
                  </a:lnTo>
                  <a:lnTo>
                    <a:pt x="26" y="26"/>
                  </a:lnTo>
                  <a:lnTo>
                    <a:pt x="26" y="26"/>
                  </a:lnTo>
                  <a:lnTo>
                    <a:pt x="26" y="26"/>
                  </a:lnTo>
                  <a:lnTo>
                    <a:pt x="26" y="26"/>
                  </a:lnTo>
                  <a:lnTo>
                    <a:pt x="22" y="22"/>
                  </a:lnTo>
                  <a:lnTo>
                    <a:pt x="26" y="22"/>
                  </a:lnTo>
                  <a:lnTo>
                    <a:pt x="26" y="22"/>
                  </a:lnTo>
                  <a:lnTo>
                    <a:pt x="26" y="22"/>
                  </a:lnTo>
                  <a:lnTo>
                    <a:pt x="26" y="22"/>
                  </a:lnTo>
                  <a:lnTo>
                    <a:pt x="30" y="22"/>
                  </a:lnTo>
                  <a:lnTo>
                    <a:pt x="30" y="22"/>
                  </a:lnTo>
                  <a:lnTo>
                    <a:pt x="30" y="22"/>
                  </a:lnTo>
                  <a:lnTo>
                    <a:pt x="30" y="18"/>
                  </a:lnTo>
                  <a:lnTo>
                    <a:pt x="30" y="18"/>
                  </a:lnTo>
                  <a:lnTo>
                    <a:pt x="30" y="18"/>
                  </a:lnTo>
                  <a:lnTo>
                    <a:pt x="34" y="18"/>
                  </a:lnTo>
                  <a:lnTo>
                    <a:pt x="34" y="18"/>
                  </a:lnTo>
                  <a:lnTo>
                    <a:pt x="34" y="22"/>
                  </a:lnTo>
                  <a:lnTo>
                    <a:pt x="34" y="22"/>
                  </a:lnTo>
                  <a:lnTo>
                    <a:pt x="34" y="22"/>
                  </a:lnTo>
                  <a:lnTo>
                    <a:pt x="34" y="22"/>
                  </a:lnTo>
                  <a:lnTo>
                    <a:pt x="34" y="22"/>
                  </a:lnTo>
                  <a:lnTo>
                    <a:pt x="34" y="22"/>
                  </a:lnTo>
                  <a:lnTo>
                    <a:pt x="30" y="22"/>
                  </a:lnTo>
                  <a:lnTo>
                    <a:pt x="30" y="22"/>
                  </a:lnTo>
                  <a:lnTo>
                    <a:pt x="30" y="22"/>
                  </a:lnTo>
                  <a:lnTo>
                    <a:pt x="30" y="22"/>
                  </a:lnTo>
                  <a:close/>
                  <a:moveTo>
                    <a:pt x="8" y="38"/>
                  </a:moveTo>
                  <a:lnTo>
                    <a:pt x="8" y="38"/>
                  </a:lnTo>
                  <a:lnTo>
                    <a:pt x="8" y="38"/>
                  </a:lnTo>
                  <a:lnTo>
                    <a:pt x="8" y="38"/>
                  </a:lnTo>
                  <a:lnTo>
                    <a:pt x="8" y="38"/>
                  </a:lnTo>
                  <a:lnTo>
                    <a:pt x="12" y="38"/>
                  </a:lnTo>
                  <a:lnTo>
                    <a:pt x="12" y="38"/>
                  </a:lnTo>
                  <a:lnTo>
                    <a:pt x="12" y="42"/>
                  </a:lnTo>
                  <a:lnTo>
                    <a:pt x="8" y="42"/>
                  </a:lnTo>
                  <a:lnTo>
                    <a:pt x="8" y="42"/>
                  </a:lnTo>
                  <a:lnTo>
                    <a:pt x="8" y="42"/>
                  </a:lnTo>
                  <a:lnTo>
                    <a:pt x="8" y="42"/>
                  </a:lnTo>
                  <a:lnTo>
                    <a:pt x="4" y="38"/>
                  </a:lnTo>
                  <a:lnTo>
                    <a:pt x="4" y="38"/>
                  </a:lnTo>
                  <a:lnTo>
                    <a:pt x="4" y="38"/>
                  </a:lnTo>
                  <a:lnTo>
                    <a:pt x="4" y="38"/>
                  </a:lnTo>
                  <a:lnTo>
                    <a:pt x="4" y="38"/>
                  </a:lnTo>
                  <a:lnTo>
                    <a:pt x="4" y="38"/>
                  </a:lnTo>
                  <a:lnTo>
                    <a:pt x="4" y="38"/>
                  </a:lnTo>
                  <a:lnTo>
                    <a:pt x="8" y="38"/>
                  </a:lnTo>
                  <a:lnTo>
                    <a:pt x="8" y="38"/>
                  </a:lnTo>
                  <a:lnTo>
                    <a:pt x="8" y="38"/>
                  </a:lnTo>
                  <a:close/>
                  <a:moveTo>
                    <a:pt x="0" y="44"/>
                  </a:moveTo>
                  <a:lnTo>
                    <a:pt x="0" y="44"/>
                  </a:lnTo>
                  <a:lnTo>
                    <a:pt x="0" y="44"/>
                  </a:lnTo>
                  <a:lnTo>
                    <a:pt x="0" y="44"/>
                  </a:lnTo>
                  <a:lnTo>
                    <a:pt x="4" y="44"/>
                  </a:lnTo>
                  <a:lnTo>
                    <a:pt x="4" y="44"/>
                  </a:lnTo>
                  <a:lnTo>
                    <a:pt x="4" y="44"/>
                  </a:lnTo>
                  <a:lnTo>
                    <a:pt x="8" y="44"/>
                  </a:lnTo>
                  <a:lnTo>
                    <a:pt x="8" y="44"/>
                  </a:lnTo>
                  <a:lnTo>
                    <a:pt x="12" y="44"/>
                  </a:lnTo>
                  <a:lnTo>
                    <a:pt x="12" y="44"/>
                  </a:lnTo>
                  <a:lnTo>
                    <a:pt x="12" y="44"/>
                  </a:lnTo>
                  <a:lnTo>
                    <a:pt x="12" y="44"/>
                  </a:lnTo>
                  <a:lnTo>
                    <a:pt x="12" y="48"/>
                  </a:lnTo>
                  <a:lnTo>
                    <a:pt x="8" y="48"/>
                  </a:lnTo>
                  <a:lnTo>
                    <a:pt x="8" y="48"/>
                  </a:lnTo>
                  <a:lnTo>
                    <a:pt x="8" y="48"/>
                  </a:lnTo>
                  <a:lnTo>
                    <a:pt x="4" y="48"/>
                  </a:lnTo>
                  <a:lnTo>
                    <a:pt x="4" y="48"/>
                  </a:lnTo>
                  <a:lnTo>
                    <a:pt x="4" y="44"/>
                  </a:lnTo>
                  <a:lnTo>
                    <a:pt x="4" y="44"/>
                  </a:lnTo>
                  <a:lnTo>
                    <a:pt x="0" y="48"/>
                  </a:lnTo>
                  <a:lnTo>
                    <a:pt x="0" y="48"/>
                  </a:lnTo>
                  <a:lnTo>
                    <a:pt x="0" y="48"/>
                  </a:lnTo>
                  <a:lnTo>
                    <a:pt x="0" y="48"/>
                  </a:lnTo>
                  <a:lnTo>
                    <a:pt x="0" y="48"/>
                  </a:lnTo>
                  <a:lnTo>
                    <a:pt x="0" y="48"/>
                  </a:lnTo>
                  <a:lnTo>
                    <a:pt x="0" y="44"/>
                  </a:lnTo>
                  <a:lnTo>
                    <a:pt x="0" y="44"/>
                  </a:lnTo>
                  <a:lnTo>
                    <a:pt x="0" y="44"/>
                  </a:lnTo>
                  <a:lnTo>
                    <a:pt x="0" y="44"/>
                  </a:lnTo>
                  <a:close/>
                  <a:moveTo>
                    <a:pt x="26" y="4"/>
                  </a:moveTo>
                  <a:lnTo>
                    <a:pt x="26" y="4"/>
                  </a:lnTo>
                  <a:lnTo>
                    <a:pt x="26" y="4"/>
                  </a:lnTo>
                  <a:lnTo>
                    <a:pt x="26" y="4"/>
                  </a:lnTo>
                  <a:lnTo>
                    <a:pt x="26" y="4"/>
                  </a:lnTo>
                  <a:lnTo>
                    <a:pt x="26" y="4"/>
                  </a:lnTo>
                  <a:lnTo>
                    <a:pt x="26" y="4"/>
                  </a:lnTo>
                  <a:lnTo>
                    <a:pt x="30" y="0"/>
                  </a:lnTo>
                  <a:lnTo>
                    <a:pt x="30" y="0"/>
                  </a:lnTo>
                  <a:lnTo>
                    <a:pt x="30" y="0"/>
                  </a:lnTo>
                  <a:lnTo>
                    <a:pt x="30" y="0"/>
                  </a:lnTo>
                  <a:lnTo>
                    <a:pt x="30" y="0"/>
                  </a:lnTo>
                  <a:lnTo>
                    <a:pt x="26" y="4"/>
                  </a:lnTo>
                  <a:lnTo>
                    <a:pt x="26" y="4"/>
                  </a:lnTo>
                  <a:lnTo>
                    <a:pt x="26" y="4"/>
                  </a:lnTo>
                  <a:lnTo>
                    <a:pt x="26" y="4"/>
                  </a:lnTo>
                  <a:lnTo>
                    <a:pt x="26" y="4"/>
                  </a:lnTo>
                  <a:lnTo>
                    <a:pt x="26" y="4"/>
                  </a:lnTo>
                  <a:close/>
                  <a:moveTo>
                    <a:pt x="20" y="12"/>
                  </a:moveTo>
                  <a:lnTo>
                    <a:pt x="20" y="12"/>
                  </a:lnTo>
                  <a:lnTo>
                    <a:pt x="20" y="12"/>
                  </a:lnTo>
                  <a:lnTo>
                    <a:pt x="20" y="12"/>
                  </a:lnTo>
                  <a:lnTo>
                    <a:pt x="20" y="12"/>
                  </a:lnTo>
                  <a:lnTo>
                    <a:pt x="20" y="12"/>
                  </a:lnTo>
                  <a:lnTo>
                    <a:pt x="20" y="8"/>
                  </a:lnTo>
                  <a:lnTo>
                    <a:pt x="20" y="8"/>
                  </a:lnTo>
                  <a:lnTo>
                    <a:pt x="20" y="8"/>
                  </a:lnTo>
                  <a:lnTo>
                    <a:pt x="20" y="8"/>
                  </a:lnTo>
                  <a:lnTo>
                    <a:pt x="20" y="8"/>
                  </a:lnTo>
                  <a:lnTo>
                    <a:pt x="22" y="8"/>
                  </a:lnTo>
                  <a:lnTo>
                    <a:pt x="22" y="8"/>
                  </a:lnTo>
                  <a:lnTo>
                    <a:pt x="22" y="8"/>
                  </a:lnTo>
                  <a:lnTo>
                    <a:pt x="22" y="8"/>
                  </a:lnTo>
                  <a:lnTo>
                    <a:pt x="22" y="8"/>
                  </a:lnTo>
                  <a:lnTo>
                    <a:pt x="20" y="12"/>
                  </a:lnTo>
                  <a:lnTo>
                    <a:pt x="20" y="12"/>
                  </a:lnTo>
                  <a:lnTo>
                    <a:pt x="20" y="12"/>
                  </a:lnTo>
                  <a:lnTo>
                    <a:pt x="20" y="12"/>
                  </a:lnTo>
                  <a:lnTo>
                    <a:pt x="20" y="12"/>
                  </a:lnTo>
                  <a:lnTo>
                    <a:pt x="20" y="12"/>
                  </a:lnTo>
                  <a:lnTo>
                    <a:pt x="20" y="1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09" name="Freeform 116">
              <a:extLst>
                <a:ext uri="{FF2B5EF4-FFF2-40B4-BE49-F238E27FC236}">
                  <a16:creationId xmlns:a16="http://schemas.microsoft.com/office/drawing/2014/main" id="{D687EC31-7B6D-91F4-843A-D592CE5B5979}"/>
                </a:ext>
              </a:extLst>
            </p:cNvPr>
            <p:cNvSpPr>
              <a:spLocks noEditPoints="1"/>
            </p:cNvSpPr>
            <p:nvPr/>
          </p:nvSpPr>
          <p:spPr bwMode="auto">
            <a:xfrm>
              <a:off x="4498975" y="2336868"/>
              <a:ext cx="593725" cy="504825"/>
            </a:xfrm>
            <a:custGeom>
              <a:avLst/>
              <a:gdLst>
                <a:gd name="T0" fmla="*/ 104 w 374"/>
                <a:gd name="T1" fmla="*/ 154 h 318"/>
                <a:gd name="T2" fmla="*/ 120 w 374"/>
                <a:gd name="T3" fmla="*/ 132 h 318"/>
                <a:gd name="T4" fmla="*/ 120 w 374"/>
                <a:gd name="T5" fmla="*/ 116 h 318"/>
                <a:gd name="T6" fmla="*/ 142 w 374"/>
                <a:gd name="T7" fmla="*/ 102 h 318"/>
                <a:gd name="T8" fmla="*/ 150 w 374"/>
                <a:gd name="T9" fmla="*/ 94 h 318"/>
                <a:gd name="T10" fmla="*/ 146 w 374"/>
                <a:gd name="T11" fmla="*/ 82 h 318"/>
                <a:gd name="T12" fmla="*/ 164 w 374"/>
                <a:gd name="T13" fmla="*/ 82 h 318"/>
                <a:gd name="T14" fmla="*/ 184 w 374"/>
                <a:gd name="T15" fmla="*/ 72 h 318"/>
                <a:gd name="T16" fmla="*/ 180 w 374"/>
                <a:gd name="T17" fmla="*/ 56 h 318"/>
                <a:gd name="T18" fmla="*/ 202 w 374"/>
                <a:gd name="T19" fmla="*/ 42 h 318"/>
                <a:gd name="T20" fmla="*/ 232 w 374"/>
                <a:gd name="T21" fmla="*/ 30 h 318"/>
                <a:gd name="T22" fmla="*/ 254 w 374"/>
                <a:gd name="T23" fmla="*/ 22 h 318"/>
                <a:gd name="T24" fmla="*/ 276 w 374"/>
                <a:gd name="T25" fmla="*/ 8 h 318"/>
                <a:gd name="T26" fmla="*/ 296 w 374"/>
                <a:gd name="T27" fmla="*/ 22 h 318"/>
                <a:gd name="T28" fmla="*/ 318 w 374"/>
                <a:gd name="T29" fmla="*/ 8 h 318"/>
                <a:gd name="T30" fmla="*/ 332 w 374"/>
                <a:gd name="T31" fmla="*/ 22 h 318"/>
                <a:gd name="T32" fmla="*/ 374 w 374"/>
                <a:gd name="T33" fmla="*/ 22 h 318"/>
                <a:gd name="T34" fmla="*/ 358 w 374"/>
                <a:gd name="T35" fmla="*/ 34 h 318"/>
                <a:gd name="T36" fmla="*/ 348 w 374"/>
                <a:gd name="T37" fmla="*/ 38 h 318"/>
                <a:gd name="T38" fmla="*/ 296 w 374"/>
                <a:gd name="T39" fmla="*/ 56 h 318"/>
                <a:gd name="T40" fmla="*/ 232 w 374"/>
                <a:gd name="T41" fmla="*/ 52 h 318"/>
                <a:gd name="T42" fmla="*/ 168 w 374"/>
                <a:gd name="T43" fmla="*/ 90 h 318"/>
                <a:gd name="T44" fmla="*/ 128 w 374"/>
                <a:gd name="T45" fmla="*/ 162 h 318"/>
                <a:gd name="T46" fmla="*/ 112 w 374"/>
                <a:gd name="T47" fmla="*/ 236 h 318"/>
                <a:gd name="T48" fmla="*/ 90 w 374"/>
                <a:gd name="T49" fmla="*/ 292 h 318"/>
                <a:gd name="T50" fmla="*/ 72 w 374"/>
                <a:gd name="T51" fmla="*/ 294 h 318"/>
                <a:gd name="T52" fmla="*/ 12 w 374"/>
                <a:gd name="T53" fmla="*/ 292 h 318"/>
                <a:gd name="T54" fmla="*/ 14 w 374"/>
                <a:gd name="T55" fmla="*/ 284 h 318"/>
                <a:gd name="T56" fmla="*/ 30 w 374"/>
                <a:gd name="T57" fmla="*/ 262 h 318"/>
                <a:gd name="T58" fmla="*/ 14 w 374"/>
                <a:gd name="T59" fmla="*/ 258 h 318"/>
                <a:gd name="T60" fmla="*/ 34 w 374"/>
                <a:gd name="T61" fmla="*/ 246 h 318"/>
                <a:gd name="T62" fmla="*/ 8 w 374"/>
                <a:gd name="T63" fmla="*/ 238 h 318"/>
                <a:gd name="T64" fmla="*/ 8 w 374"/>
                <a:gd name="T65" fmla="*/ 228 h 318"/>
                <a:gd name="T66" fmla="*/ 30 w 374"/>
                <a:gd name="T67" fmla="*/ 224 h 318"/>
                <a:gd name="T68" fmla="*/ 44 w 374"/>
                <a:gd name="T69" fmla="*/ 210 h 318"/>
                <a:gd name="T70" fmla="*/ 52 w 374"/>
                <a:gd name="T71" fmla="*/ 206 h 318"/>
                <a:gd name="T72" fmla="*/ 64 w 374"/>
                <a:gd name="T73" fmla="*/ 192 h 318"/>
                <a:gd name="T74" fmla="*/ 86 w 374"/>
                <a:gd name="T75" fmla="*/ 180 h 318"/>
                <a:gd name="T76" fmla="*/ 284 w 374"/>
                <a:gd name="T77" fmla="*/ 4 h 318"/>
                <a:gd name="T78" fmla="*/ 206 w 374"/>
                <a:gd name="T79" fmla="*/ 26 h 318"/>
                <a:gd name="T80" fmla="*/ 354 w 374"/>
                <a:gd name="T81" fmla="*/ 38 h 318"/>
                <a:gd name="T82" fmla="*/ 176 w 374"/>
                <a:gd name="T83" fmla="*/ 60 h 318"/>
                <a:gd name="T84" fmla="*/ 124 w 374"/>
                <a:gd name="T85" fmla="*/ 76 h 318"/>
                <a:gd name="T86" fmla="*/ 130 w 374"/>
                <a:gd name="T87" fmla="*/ 106 h 318"/>
                <a:gd name="T88" fmla="*/ 104 w 374"/>
                <a:gd name="T89" fmla="*/ 154 h 318"/>
                <a:gd name="T90" fmla="*/ 52 w 374"/>
                <a:gd name="T91" fmla="*/ 194 h 318"/>
                <a:gd name="T92" fmla="*/ 42 w 374"/>
                <a:gd name="T93" fmla="*/ 202 h 318"/>
                <a:gd name="T94" fmla="*/ 12 w 374"/>
                <a:gd name="T95" fmla="*/ 222 h 318"/>
                <a:gd name="T96" fmla="*/ 12 w 374"/>
                <a:gd name="T97" fmla="*/ 262 h 318"/>
                <a:gd name="T98" fmla="*/ 248 w 374"/>
                <a:gd name="T99" fmla="*/ 16 h 318"/>
                <a:gd name="T100" fmla="*/ 270 w 374"/>
                <a:gd name="T101" fmla="*/ 16 h 318"/>
                <a:gd name="T102" fmla="*/ 228 w 374"/>
                <a:gd name="T103" fmla="*/ 30 h 318"/>
                <a:gd name="T104" fmla="*/ 194 w 374"/>
                <a:gd name="T105" fmla="*/ 38 h 318"/>
                <a:gd name="T106" fmla="*/ 176 w 374"/>
                <a:gd name="T107" fmla="*/ 42 h 318"/>
                <a:gd name="T108" fmla="*/ 154 w 374"/>
                <a:gd name="T109" fmla="*/ 56 h 318"/>
                <a:gd name="T110" fmla="*/ 146 w 374"/>
                <a:gd name="T111" fmla="*/ 60 h 318"/>
                <a:gd name="T112" fmla="*/ 158 w 374"/>
                <a:gd name="T113" fmla="*/ 56 h 318"/>
                <a:gd name="T114" fmla="*/ 134 w 374"/>
                <a:gd name="T115" fmla="*/ 76 h 318"/>
                <a:gd name="T116" fmla="*/ 108 w 374"/>
                <a:gd name="T117" fmla="*/ 132 h 318"/>
                <a:gd name="T118" fmla="*/ 44 w 374"/>
                <a:gd name="T119" fmla="*/ 194 h 318"/>
                <a:gd name="T120" fmla="*/ 8 w 374"/>
                <a:gd name="T121" fmla="*/ 262 h 318"/>
                <a:gd name="T122" fmla="*/ 8 w 374"/>
                <a:gd name="T123" fmla="*/ 28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4" h="318">
                  <a:moveTo>
                    <a:pt x="82" y="168"/>
                  </a:moveTo>
                  <a:lnTo>
                    <a:pt x="86" y="168"/>
                  </a:lnTo>
                  <a:lnTo>
                    <a:pt x="82" y="168"/>
                  </a:lnTo>
                  <a:lnTo>
                    <a:pt x="86" y="164"/>
                  </a:lnTo>
                  <a:lnTo>
                    <a:pt x="90" y="164"/>
                  </a:lnTo>
                  <a:lnTo>
                    <a:pt x="94" y="168"/>
                  </a:lnTo>
                  <a:lnTo>
                    <a:pt x="94" y="164"/>
                  </a:lnTo>
                  <a:lnTo>
                    <a:pt x="98" y="164"/>
                  </a:lnTo>
                  <a:lnTo>
                    <a:pt x="102" y="164"/>
                  </a:lnTo>
                  <a:lnTo>
                    <a:pt x="98" y="164"/>
                  </a:lnTo>
                  <a:lnTo>
                    <a:pt x="94" y="164"/>
                  </a:lnTo>
                  <a:lnTo>
                    <a:pt x="94" y="162"/>
                  </a:lnTo>
                  <a:lnTo>
                    <a:pt x="98" y="162"/>
                  </a:lnTo>
                  <a:lnTo>
                    <a:pt x="102" y="162"/>
                  </a:lnTo>
                  <a:lnTo>
                    <a:pt x="102" y="158"/>
                  </a:lnTo>
                  <a:lnTo>
                    <a:pt x="98" y="158"/>
                  </a:lnTo>
                  <a:lnTo>
                    <a:pt x="102" y="158"/>
                  </a:lnTo>
                  <a:lnTo>
                    <a:pt x="104" y="154"/>
                  </a:lnTo>
                  <a:lnTo>
                    <a:pt x="102" y="154"/>
                  </a:lnTo>
                  <a:lnTo>
                    <a:pt x="102" y="158"/>
                  </a:lnTo>
                  <a:lnTo>
                    <a:pt x="94" y="162"/>
                  </a:lnTo>
                  <a:lnTo>
                    <a:pt x="94" y="158"/>
                  </a:lnTo>
                  <a:lnTo>
                    <a:pt x="98" y="158"/>
                  </a:lnTo>
                  <a:lnTo>
                    <a:pt x="94" y="158"/>
                  </a:lnTo>
                  <a:lnTo>
                    <a:pt x="98" y="154"/>
                  </a:lnTo>
                  <a:lnTo>
                    <a:pt x="102" y="154"/>
                  </a:lnTo>
                  <a:lnTo>
                    <a:pt x="104" y="154"/>
                  </a:lnTo>
                  <a:lnTo>
                    <a:pt x="108" y="154"/>
                  </a:lnTo>
                  <a:lnTo>
                    <a:pt x="112" y="150"/>
                  </a:lnTo>
                  <a:lnTo>
                    <a:pt x="116" y="146"/>
                  </a:lnTo>
                  <a:lnTo>
                    <a:pt x="112" y="150"/>
                  </a:lnTo>
                  <a:lnTo>
                    <a:pt x="108" y="150"/>
                  </a:lnTo>
                  <a:lnTo>
                    <a:pt x="112" y="150"/>
                  </a:lnTo>
                  <a:lnTo>
                    <a:pt x="112" y="146"/>
                  </a:lnTo>
                  <a:lnTo>
                    <a:pt x="108" y="146"/>
                  </a:lnTo>
                  <a:lnTo>
                    <a:pt x="108" y="150"/>
                  </a:lnTo>
                  <a:lnTo>
                    <a:pt x="104" y="150"/>
                  </a:lnTo>
                  <a:lnTo>
                    <a:pt x="108" y="146"/>
                  </a:lnTo>
                  <a:lnTo>
                    <a:pt x="112" y="146"/>
                  </a:lnTo>
                  <a:lnTo>
                    <a:pt x="108" y="142"/>
                  </a:lnTo>
                  <a:lnTo>
                    <a:pt x="112" y="142"/>
                  </a:lnTo>
                  <a:lnTo>
                    <a:pt x="108" y="142"/>
                  </a:lnTo>
                  <a:lnTo>
                    <a:pt x="108" y="138"/>
                  </a:lnTo>
                  <a:lnTo>
                    <a:pt x="108" y="136"/>
                  </a:lnTo>
                  <a:lnTo>
                    <a:pt x="112" y="136"/>
                  </a:lnTo>
                  <a:lnTo>
                    <a:pt x="112" y="138"/>
                  </a:lnTo>
                  <a:lnTo>
                    <a:pt x="116" y="138"/>
                  </a:lnTo>
                  <a:lnTo>
                    <a:pt x="112" y="138"/>
                  </a:lnTo>
                  <a:lnTo>
                    <a:pt x="112" y="136"/>
                  </a:lnTo>
                  <a:lnTo>
                    <a:pt x="112" y="132"/>
                  </a:lnTo>
                  <a:lnTo>
                    <a:pt x="116" y="132"/>
                  </a:lnTo>
                  <a:lnTo>
                    <a:pt x="120" y="132"/>
                  </a:lnTo>
                  <a:lnTo>
                    <a:pt x="120" y="136"/>
                  </a:lnTo>
                  <a:lnTo>
                    <a:pt x="120" y="132"/>
                  </a:lnTo>
                  <a:lnTo>
                    <a:pt x="116" y="132"/>
                  </a:lnTo>
                  <a:lnTo>
                    <a:pt x="116" y="128"/>
                  </a:lnTo>
                  <a:lnTo>
                    <a:pt x="112" y="128"/>
                  </a:lnTo>
                  <a:lnTo>
                    <a:pt x="116" y="128"/>
                  </a:lnTo>
                  <a:lnTo>
                    <a:pt x="120" y="128"/>
                  </a:lnTo>
                  <a:lnTo>
                    <a:pt x="120" y="124"/>
                  </a:lnTo>
                  <a:lnTo>
                    <a:pt x="124" y="124"/>
                  </a:lnTo>
                  <a:lnTo>
                    <a:pt x="128" y="124"/>
                  </a:lnTo>
                  <a:lnTo>
                    <a:pt x="124" y="124"/>
                  </a:lnTo>
                  <a:lnTo>
                    <a:pt x="124" y="128"/>
                  </a:lnTo>
                  <a:lnTo>
                    <a:pt x="128" y="124"/>
                  </a:lnTo>
                  <a:lnTo>
                    <a:pt x="130" y="124"/>
                  </a:lnTo>
                  <a:lnTo>
                    <a:pt x="134" y="124"/>
                  </a:lnTo>
                  <a:lnTo>
                    <a:pt x="134" y="120"/>
                  </a:lnTo>
                  <a:lnTo>
                    <a:pt x="130" y="124"/>
                  </a:lnTo>
                  <a:lnTo>
                    <a:pt x="128" y="124"/>
                  </a:lnTo>
                  <a:lnTo>
                    <a:pt x="124" y="124"/>
                  </a:lnTo>
                  <a:lnTo>
                    <a:pt x="120" y="124"/>
                  </a:lnTo>
                  <a:lnTo>
                    <a:pt x="116" y="124"/>
                  </a:lnTo>
                  <a:lnTo>
                    <a:pt x="120" y="124"/>
                  </a:lnTo>
                  <a:lnTo>
                    <a:pt x="124" y="124"/>
                  </a:lnTo>
                  <a:lnTo>
                    <a:pt x="120" y="124"/>
                  </a:lnTo>
                  <a:lnTo>
                    <a:pt x="116" y="120"/>
                  </a:lnTo>
                  <a:lnTo>
                    <a:pt x="120" y="120"/>
                  </a:lnTo>
                  <a:lnTo>
                    <a:pt x="120" y="116"/>
                  </a:lnTo>
                  <a:lnTo>
                    <a:pt x="116" y="116"/>
                  </a:lnTo>
                  <a:lnTo>
                    <a:pt x="120" y="116"/>
                  </a:lnTo>
                  <a:lnTo>
                    <a:pt x="124" y="116"/>
                  </a:lnTo>
                  <a:lnTo>
                    <a:pt x="128" y="116"/>
                  </a:lnTo>
                  <a:lnTo>
                    <a:pt x="124" y="116"/>
                  </a:lnTo>
                  <a:lnTo>
                    <a:pt x="120" y="116"/>
                  </a:lnTo>
                  <a:lnTo>
                    <a:pt x="120" y="112"/>
                  </a:lnTo>
                  <a:lnTo>
                    <a:pt x="124" y="112"/>
                  </a:lnTo>
                  <a:lnTo>
                    <a:pt x="120" y="112"/>
                  </a:lnTo>
                  <a:lnTo>
                    <a:pt x="124" y="112"/>
                  </a:lnTo>
                  <a:lnTo>
                    <a:pt x="128" y="112"/>
                  </a:lnTo>
                  <a:lnTo>
                    <a:pt x="130" y="112"/>
                  </a:lnTo>
                  <a:lnTo>
                    <a:pt x="128" y="112"/>
                  </a:lnTo>
                  <a:lnTo>
                    <a:pt x="124" y="112"/>
                  </a:lnTo>
                  <a:lnTo>
                    <a:pt x="128" y="112"/>
                  </a:lnTo>
                  <a:lnTo>
                    <a:pt x="124" y="112"/>
                  </a:lnTo>
                  <a:lnTo>
                    <a:pt x="124" y="108"/>
                  </a:lnTo>
                  <a:lnTo>
                    <a:pt x="128" y="108"/>
                  </a:lnTo>
                  <a:lnTo>
                    <a:pt x="130" y="108"/>
                  </a:lnTo>
                  <a:lnTo>
                    <a:pt x="128" y="108"/>
                  </a:lnTo>
                  <a:lnTo>
                    <a:pt x="124" y="108"/>
                  </a:lnTo>
                  <a:lnTo>
                    <a:pt x="128" y="106"/>
                  </a:lnTo>
                  <a:lnTo>
                    <a:pt x="130" y="108"/>
                  </a:lnTo>
                  <a:lnTo>
                    <a:pt x="134" y="106"/>
                  </a:lnTo>
                  <a:lnTo>
                    <a:pt x="138" y="106"/>
                  </a:lnTo>
                  <a:lnTo>
                    <a:pt x="134" y="106"/>
                  </a:lnTo>
                  <a:lnTo>
                    <a:pt x="134" y="102"/>
                  </a:lnTo>
                  <a:lnTo>
                    <a:pt x="138" y="102"/>
                  </a:lnTo>
                  <a:lnTo>
                    <a:pt x="142" y="102"/>
                  </a:lnTo>
                  <a:lnTo>
                    <a:pt x="138" y="102"/>
                  </a:lnTo>
                  <a:lnTo>
                    <a:pt x="142" y="102"/>
                  </a:lnTo>
                  <a:lnTo>
                    <a:pt x="146" y="102"/>
                  </a:lnTo>
                  <a:lnTo>
                    <a:pt x="150" y="102"/>
                  </a:lnTo>
                  <a:lnTo>
                    <a:pt x="154" y="106"/>
                  </a:lnTo>
                  <a:lnTo>
                    <a:pt x="154" y="102"/>
                  </a:lnTo>
                  <a:lnTo>
                    <a:pt x="150" y="102"/>
                  </a:lnTo>
                  <a:lnTo>
                    <a:pt x="154" y="102"/>
                  </a:lnTo>
                  <a:lnTo>
                    <a:pt x="158" y="102"/>
                  </a:lnTo>
                  <a:lnTo>
                    <a:pt x="150" y="102"/>
                  </a:lnTo>
                  <a:lnTo>
                    <a:pt x="150" y="98"/>
                  </a:lnTo>
                  <a:lnTo>
                    <a:pt x="150" y="102"/>
                  </a:lnTo>
                  <a:lnTo>
                    <a:pt x="146" y="98"/>
                  </a:lnTo>
                  <a:lnTo>
                    <a:pt x="150" y="98"/>
                  </a:lnTo>
                  <a:lnTo>
                    <a:pt x="146" y="98"/>
                  </a:lnTo>
                  <a:lnTo>
                    <a:pt x="142" y="98"/>
                  </a:lnTo>
                  <a:lnTo>
                    <a:pt x="142" y="102"/>
                  </a:lnTo>
                  <a:lnTo>
                    <a:pt x="138" y="98"/>
                  </a:lnTo>
                  <a:lnTo>
                    <a:pt x="134" y="98"/>
                  </a:lnTo>
                  <a:lnTo>
                    <a:pt x="138" y="98"/>
                  </a:lnTo>
                  <a:lnTo>
                    <a:pt x="138" y="94"/>
                  </a:lnTo>
                  <a:lnTo>
                    <a:pt x="142" y="94"/>
                  </a:lnTo>
                  <a:lnTo>
                    <a:pt x="146" y="94"/>
                  </a:lnTo>
                  <a:lnTo>
                    <a:pt x="142" y="94"/>
                  </a:lnTo>
                  <a:lnTo>
                    <a:pt x="146" y="90"/>
                  </a:lnTo>
                  <a:lnTo>
                    <a:pt x="146" y="94"/>
                  </a:lnTo>
                  <a:lnTo>
                    <a:pt x="150" y="94"/>
                  </a:lnTo>
                  <a:lnTo>
                    <a:pt x="154" y="94"/>
                  </a:lnTo>
                  <a:lnTo>
                    <a:pt x="154" y="98"/>
                  </a:lnTo>
                  <a:lnTo>
                    <a:pt x="158" y="98"/>
                  </a:lnTo>
                  <a:lnTo>
                    <a:pt x="154" y="98"/>
                  </a:lnTo>
                  <a:lnTo>
                    <a:pt x="154" y="94"/>
                  </a:lnTo>
                  <a:lnTo>
                    <a:pt x="158" y="94"/>
                  </a:lnTo>
                  <a:lnTo>
                    <a:pt x="158" y="90"/>
                  </a:lnTo>
                  <a:lnTo>
                    <a:pt x="154" y="90"/>
                  </a:lnTo>
                  <a:lnTo>
                    <a:pt x="154" y="94"/>
                  </a:lnTo>
                  <a:lnTo>
                    <a:pt x="150" y="94"/>
                  </a:lnTo>
                  <a:lnTo>
                    <a:pt x="150" y="90"/>
                  </a:lnTo>
                  <a:lnTo>
                    <a:pt x="150" y="86"/>
                  </a:lnTo>
                  <a:lnTo>
                    <a:pt x="154" y="90"/>
                  </a:lnTo>
                  <a:lnTo>
                    <a:pt x="154" y="86"/>
                  </a:lnTo>
                  <a:lnTo>
                    <a:pt x="150" y="86"/>
                  </a:lnTo>
                  <a:lnTo>
                    <a:pt x="154" y="86"/>
                  </a:lnTo>
                  <a:lnTo>
                    <a:pt x="158" y="90"/>
                  </a:lnTo>
                  <a:lnTo>
                    <a:pt x="158" y="86"/>
                  </a:lnTo>
                  <a:lnTo>
                    <a:pt x="154" y="86"/>
                  </a:lnTo>
                  <a:lnTo>
                    <a:pt x="150" y="86"/>
                  </a:lnTo>
                  <a:lnTo>
                    <a:pt x="146" y="90"/>
                  </a:lnTo>
                  <a:lnTo>
                    <a:pt x="142" y="90"/>
                  </a:lnTo>
                  <a:lnTo>
                    <a:pt x="142" y="86"/>
                  </a:lnTo>
                  <a:lnTo>
                    <a:pt x="146" y="86"/>
                  </a:lnTo>
                  <a:lnTo>
                    <a:pt x="142" y="86"/>
                  </a:lnTo>
                  <a:lnTo>
                    <a:pt x="146" y="86"/>
                  </a:lnTo>
                  <a:lnTo>
                    <a:pt x="146" y="82"/>
                  </a:lnTo>
                  <a:lnTo>
                    <a:pt x="142" y="86"/>
                  </a:lnTo>
                  <a:lnTo>
                    <a:pt x="142" y="82"/>
                  </a:lnTo>
                  <a:lnTo>
                    <a:pt x="146" y="82"/>
                  </a:lnTo>
                  <a:lnTo>
                    <a:pt x="150" y="82"/>
                  </a:lnTo>
                  <a:lnTo>
                    <a:pt x="154" y="82"/>
                  </a:lnTo>
                  <a:lnTo>
                    <a:pt x="158" y="82"/>
                  </a:lnTo>
                  <a:lnTo>
                    <a:pt x="160" y="78"/>
                  </a:lnTo>
                  <a:lnTo>
                    <a:pt x="158" y="78"/>
                  </a:lnTo>
                  <a:lnTo>
                    <a:pt x="154" y="78"/>
                  </a:lnTo>
                  <a:lnTo>
                    <a:pt x="150" y="82"/>
                  </a:lnTo>
                  <a:lnTo>
                    <a:pt x="150" y="78"/>
                  </a:lnTo>
                  <a:lnTo>
                    <a:pt x="154" y="78"/>
                  </a:lnTo>
                  <a:lnTo>
                    <a:pt x="154" y="76"/>
                  </a:lnTo>
                  <a:lnTo>
                    <a:pt x="158" y="76"/>
                  </a:lnTo>
                  <a:lnTo>
                    <a:pt x="158" y="78"/>
                  </a:lnTo>
                  <a:lnTo>
                    <a:pt x="154" y="78"/>
                  </a:lnTo>
                  <a:lnTo>
                    <a:pt x="158" y="78"/>
                  </a:lnTo>
                  <a:lnTo>
                    <a:pt x="158" y="76"/>
                  </a:lnTo>
                  <a:lnTo>
                    <a:pt x="160" y="76"/>
                  </a:lnTo>
                  <a:lnTo>
                    <a:pt x="160" y="78"/>
                  </a:lnTo>
                  <a:lnTo>
                    <a:pt x="160" y="82"/>
                  </a:lnTo>
                  <a:lnTo>
                    <a:pt x="164" y="82"/>
                  </a:lnTo>
                  <a:lnTo>
                    <a:pt x="164" y="86"/>
                  </a:lnTo>
                  <a:lnTo>
                    <a:pt x="168" y="86"/>
                  </a:lnTo>
                  <a:lnTo>
                    <a:pt x="164" y="82"/>
                  </a:lnTo>
                  <a:lnTo>
                    <a:pt x="164" y="78"/>
                  </a:lnTo>
                  <a:lnTo>
                    <a:pt x="164" y="82"/>
                  </a:lnTo>
                  <a:lnTo>
                    <a:pt x="168" y="82"/>
                  </a:lnTo>
                  <a:lnTo>
                    <a:pt x="168" y="78"/>
                  </a:lnTo>
                  <a:lnTo>
                    <a:pt x="164" y="78"/>
                  </a:lnTo>
                  <a:lnTo>
                    <a:pt x="168" y="78"/>
                  </a:lnTo>
                  <a:lnTo>
                    <a:pt x="164" y="78"/>
                  </a:lnTo>
                  <a:lnTo>
                    <a:pt x="164" y="76"/>
                  </a:lnTo>
                  <a:lnTo>
                    <a:pt x="168" y="76"/>
                  </a:lnTo>
                  <a:lnTo>
                    <a:pt x="164" y="76"/>
                  </a:lnTo>
                  <a:lnTo>
                    <a:pt x="160" y="76"/>
                  </a:lnTo>
                  <a:lnTo>
                    <a:pt x="164" y="76"/>
                  </a:lnTo>
                  <a:lnTo>
                    <a:pt x="160" y="76"/>
                  </a:lnTo>
                  <a:lnTo>
                    <a:pt x="160" y="72"/>
                  </a:lnTo>
                  <a:lnTo>
                    <a:pt x="168" y="76"/>
                  </a:lnTo>
                  <a:lnTo>
                    <a:pt x="172" y="78"/>
                  </a:lnTo>
                  <a:lnTo>
                    <a:pt x="172" y="76"/>
                  </a:lnTo>
                  <a:lnTo>
                    <a:pt x="168" y="76"/>
                  </a:lnTo>
                  <a:lnTo>
                    <a:pt x="164" y="72"/>
                  </a:lnTo>
                  <a:lnTo>
                    <a:pt x="168" y="72"/>
                  </a:lnTo>
                  <a:lnTo>
                    <a:pt x="172" y="72"/>
                  </a:lnTo>
                  <a:lnTo>
                    <a:pt x="176" y="72"/>
                  </a:lnTo>
                  <a:lnTo>
                    <a:pt x="180" y="76"/>
                  </a:lnTo>
                  <a:lnTo>
                    <a:pt x="180" y="72"/>
                  </a:lnTo>
                  <a:lnTo>
                    <a:pt x="176" y="72"/>
                  </a:lnTo>
                  <a:lnTo>
                    <a:pt x="180" y="72"/>
                  </a:lnTo>
                  <a:lnTo>
                    <a:pt x="184" y="72"/>
                  </a:lnTo>
                  <a:lnTo>
                    <a:pt x="180" y="72"/>
                  </a:lnTo>
                  <a:lnTo>
                    <a:pt x="184" y="72"/>
                  </a:lnTo>
                  <a:lnTo>
                    <a:pt x="184" y="68"/>
                  </a:lnTo>
                  <a:lnTo>
                    <a:pt x="180" y="68"/>
                  </a:lnTo>
                  <a:lnTo>
                    <a:pt x="176" y="68"/>
                  </a:lnTo>
                  <a:lnTo>
                    <a:pt x="176" y="72"/>
                  </a:lnTo>
                  <a:lnTo>
                    <a:pt x="176" y="68"/>
                  </a:lnTo>
                  <a:lnTo>
                    <a:pt x="172" y="68"/>
                  </a:lnTo>
                  <a:lnTo>
                    <a:pt x="168" y="72"/>
                  </a:lnTo>
                  <a:lnTo>
                    <a:pt x="164" y="68"/>
                  </a:lnTo>
                  <a:lnTo>
                    <a:pt x="168" y="68"/>
                  </a:lnTo>
                  <a:lnTo>
                    <a:pt x="168" y="64"/>
                  </a:lnTo>
                  <a:lnTo>
                    <a:pt x="172" y="64"/>
                  </a:lnTo>
                  <a:lnTo>
                    <a:pt x="176" y="64"/>
                  </a:lnTo>
                  <a:lnTo>
                    <a:pt x="180" y="64"/>
                  </a:lnTo>
                  <a:lnTo>
                    <a:pt x="184" y="64"/>
                  </a:lnTo>
                  <a:lnTo>
                    <a:pt x="180" y="64"/>
                  </a:lnTo>
                  <a:lnTo>
                    <a:pt x="176" y="60"/>
                  </a:lnTo>
                  <a:lnTo>
                    <a:pt x="180" y="60"/>
                  </a:lnTo>
                  <a:lnTo>
                    <a:pt x="184" y="60"/>
                  </a:lnTo>
                  <a:lnTo>
                    <a:pt x="188" y="60"/>
                  </a:lnTo>
                  <a:lnTo>
                    <a:pt x="184" y="60"/>
                  </a:lnTo>
                  <a:lnTo>
                    <a:pt x="180" y="60"/>
                  </a:lnTo>
                  <a:lnTo>
                    <a:pt x="184" y="60"/>
                  </a:lnTo>
                  <a:lnTo>
                    <a:pt x="184" y="56"/>
                  </a:lnTo>
                  <a:lnTo>
                    <a:pt x="184" y="60"/>
                  </a:lnTo>
                  <a:lnTo>
                    <a:pt x="188" y="60"/>
                  </a:lnTo>
                  <a:lnTo>
                    <a:pt x="184" y="56"/>
                  </a:lnTo>
                  <a:lnTo>
                    <a:pt x="180" y="56"/>
                  </a:lnTo>
                  <a:lnTo>
                    <a:pt x="184" y="52"/>
                  </a:lnTo>
                  <a:lnTo>
                    <a:pt x="188" y="52"/>
                  </a:lnTo>
                  <a:lnTo>
                    <a:pt x="190" y="52"/>
                  </a:lnTo>
                  <a:lnTo>
                    <a:pt x="188" y="50"/>
                  </a:lnTo>
                  <a:lnTo>
                    <a:pt x="190" y="50"/>
                  </a:lnTo>
                  <a:lnTo>
                    <a:pt x="190" y="46"/>
                  </a:lnTo>
                  <a:lnTo>
                    <a:pt x="190" y="42"/>
                  </a:lnTo>
                  <a:lnTo>
                    <a:pt x="194" y="46"/>
                  </a:lnTo>
                  <a:lnTo>
                    <a:pt x="194" y="50"/>
                  </a:lnTo>
                  <a:lnTo>
                    <a:pt x="198" y="50"/>
                  </a:lnTo>
                  <a:lnTo>
                    <a:pt x="202" y="50"/>
                  </a:lnTo>
                  <a:lnTo>
                    <a:pt x="198" y="46"/>
                  </a:lnTo>
                  <a:lnTo>
                    <a:pt x="194" y="46"/>
                  </a:lnTo>
                  <a:lnTo>
                    <a:pt x="194" y="42"/>
                  </a:lnTo>
                  <a:lnTo>
                    <a:pt x="198" y="42"/>
                  </a:lnTo>
                  <a:lnTo>
                    <a:pt x="202" y="42"/>
                  </a:lnTo>
                  <a:lnTo>
                    <a:pt x="202" y="46"/>
                  </a:lnTo>
                  <a:lnTo>
                    <a:pt x="206" y="46"/>
                  </a:lnTo>
                  <a:lnTo>
                    <a:pt x="210" y="50"/>
                  </a:lnTo>
                  <a:lnTo>
                    <a:pt x="206" y="50"/>
                  </a:lnTo>
                  <a:lnTo>
                    <a:pt x="210" y="50"/>
                  </a:lnTo>
                  <a:lnTo>
                    <a:pt x="210" y="46"/>
                  </a:lnTo>
                  <a:lnTo>
                    <a:pt x="206" y="46"/>
                  </a:lnTo>
                  <a:lnTo>
                    <a:pt x="202" y="46"/>
                  </a:lnTo>
                  <a:lnTo>
                    <a:pt x="202" y="42"/>
                  </a:lnTo>
                  <a:lnTo>
                    <a:pt x="206" y="42"/>
                  </a:lnTo>
                  <a:lnTo>
                    <a:pt x="202" y="42"/>
                  </a:lnTo>
                  <a:lnTo>
                    <a:pt x="202" y="38"/>
                  </a:lnTo>
                  <a:lnTo>
                    <a:pt x="206" y="38"/>
                  </a:lnTo>
                  <a:lnTo>
                    <a:pt x="206" y="34"/>
                  </a:lnTo>
                  <a:lnTo>
                    <a:pt x="214" y="34"/>
                  </a:lnTo>
                  <a:lnTo>
                    <a:pt x="214" y="38"/>
                  </a:lnTo>
                  <a:lnTo>
                    <a:pt x="214" y="42"/>
                  </a:lnTo>
                  <a:lnTo>
                    <a:pt x="210" y="42"/>
                  </a:lnTo>
                  <a:lnTo>
                    <a:pt x="210" y="46"/>
                  </a:lnTo>
                  <a:lnTo>
                    <a:pt x="214" y="46"/>
                  </a:lnTo>
                  <a:lnTo>
                    <a:pt x="214" y="42"/>
                  </a:lnTo>
                  <a:lnTo>
                    <a:pt x="214" y="38"/>
                  </a:lnTo>
                  <a:lnTo>
                    <a:pt x="218" y="34"/>
                  </a:lnTo>
                  <a:lnTo>
                    <a:pt x="218" y="30"/>
                  </a:lnTo>
                  <a:lnTo>
                    <a:pt x="220" y="30"/>
                  </a:lnTo>
                  <a:lnTo>
                    <a:pt x="220" y="34"/>
                  </a:lnTo>
                  <a:lnTo>
                    <a:pt x="220" y="38"/>
                  </a:lnTo>
                  <a:lnTo>
                    <a:pt x="220" y="42"/>
                  </a:lnTo>
                  <a:lnTo>
                    <a:pt x="220" y="46"/>
                  </a:lnTo>
                  <a:lnTo>
                    <a:pt x="218" y="46"/>
                  </a:lnTo>
                  <a:lnTo>
                    <a:pt x="218" y="50"/>
                  </a:lnTo>
                  <a:lnTo>
                    <a:pt x="220" y="46"/>
                  </a:lnTo>
                  <a:lnTo>
                    <a:pt x="224" y="42"/>
                  </a:lnTo>
                  <a:lnTo>
                    <a:pt x="228" y="42"/>
                  </a:lnTo>
                  <a:lnTo>
                    <a:pt x="224" y="42"/>
                  </a:lnTo>
                  <a:lnTo>
                    <a:pt x="224" y="38"/>
                  </a:lnTo>
                  <a:lnTo>
                    <a:pt x="228" y="34"/>
                  </a:lnTo>
                  <a:lnTo>
                    <a:pt x="232" y="30"/>
                  </a:lnTo>
                  <a:lnTo>
                    <a:pt x="232" y="34"/>
                  </a:lnTo>
                  <a:lnTo>
                    <a:pt x="228" y="34"/>
                  </a:lnTo>
                  <a:lnTo>
                    <a:pt x="232" y="34"/>
                  </a:lnTo>
                  <a:lnTo>
                    <a:pt x="236" y="30"/>
                  </a:lnTo>
                  <a:lnTo>
                    <a:pt x="240" y="30"/>
                  </a:lnTo>
                  <a:lnTo>
                    <a:pt x="240" y="34"/>
                  </a:lnTo>
                  <a:lnTo>
                    <a:pt x="244" y="34"/>
                  </a:lnTo>
                  <a:lnTo>
                    <a:pt x="244" y="38"/>
                  </a:lnTo>
                  <a:lnTo>
                    <a:pt x="248" y="38"/>
                  </a:lnTo>
                  <a:lnTo>
                    <a:pt x="248" y="34"/>
                  </a:lnTo>
                  <a:lnTo>
                    <a:pt x="244" y="30"/>
                  </a:lnTo>
                  <a:lnTo>
                    <a:pt x="248" y="30"/>
                  </a:lnTo>
                  <a:lnTo>
                    <a:pt x="248" y="26"/>
                  </a:lnTo>
                  <a:lnTo>
                    <a:pt x="244" y="26"/>
                  </a:lnTo>
                  <a:lnTo>
                    <a:pt x="244" y="30"/>
                  </a:lnTo>
                  <a:lnTo>
                    <a:pt x="240" y="30"/>
                  </a:lnTo>
                  <a:lnTo>
                    <a:pt x="236" y="26"/>
                  </a:lnTo>
                  <a:lnTo>
                    <a:pt x="236" y="22"/>
                  </a:lnTo>
                  <a:lnTo>
                    <a:pt x="240" y="22"/>
                  </a:lnTo>
                  <a:lnTo>
                    <a:pt x="244" y="22"/>
                  </a:lnTo>
                  <a:lnTo>
                    <a:pt x="248" y="22"/>
                  </a:lnTo>
                  <a:lnTo>
                    <a:pt x="250" y="22"/>
                  </a:lnTo>
                  <a:lnTo>
                    <a:pt x="250" y="26"/>
                  </a:lnTo>
                  <a:lnTo>
                    <a:pt x="254" y="26"/>
                  </a:lnTo>
                  <a:lnTo>
                    <a:pt x="250" y="26"/>
                  </a:lnTo>
                  <a:lnTo>
                    <a:pt x="250" y="22"/>
                  </a:lnTo>
                  <a:lnTo>
                    <a:pt x="254" y="22"/>
                  </a:lnTo>
                  <a:lnTo>
                    <a:pt x="258" y="26"/>
                  </a:lnTo>
                  <a:lnTo>
                    <a:pt x="254" y="26"/>
                  </a:lnTo>
                  <a:lnTo>
                    <a:pt x="250" y="26"/>
                  </a:lnTo>
                  <a:lnTo>
                    <a:pt x="250" y="30"/>
                  </a:lnTo>
                  <a:lnTo>
                    <a:pt x="250" y="26"/>
                  </a:lnTo>
                  <a:lnTo>
                    <a:pt x="254" y="26"/>
                  </a:lnTo>
                  <a:lnTo>
                    <a:pt x="258" y="26"/>
                  </a:lnTo>
                  <a:lnTo>
                    <a:pt x="258" y="30"/>
                  </a:lnTo>
                  <a:lnTo>
                    <a:pt x="262" y="30"/>
                  </a:lnTo>
                  <a:lnTo>
                    <a:pt x="266" y="30"/>
                  </a:lnTo>
                  <a:lnTo>
                    <a:pt x="262" y="30"/>
                  </a:lnTo>
                  <a:lnTo>
                    <a:pt x="262" y="26"/>
                  </a:lnTo>
                  <a:lnTo>
                    <a:pt x="266" y="26"/>
                  </a:lnTo>
                  <a:lnTo>
                    <a:pt x="266" y="22"/>
                  </a:lnTo>
                  <a:lnTo>
                    <a:pt x="270" y="20"/>
                  </a:lnTo>
                  <a:lnTo>
                    <a:pt x="274" y="20"/>
                  </a:lnTo>
                  <a:lnTo>
                    <a:pt x="274" y="16"/>
                  </a:lnTo>
                  <a:lnTo>
                    <a:pt x="276" y="20"/>
                  </a:lnTo>
                  <a:lnTo>
                    <a:pt x="276" y="16"/>
                  </a:lnTo>
                  <a:lnTo>
                    <a:pt x="276" y="12"/>
                  </a:lnTo>
                  <a:lnTo>
                    <a:pt x="280" y="12"/>
                  </a:lnTo>
                  <a:lnTo>
                    <a:pt x="280" y="16"/>
                  </a:lnTo>
                  <a:lnTo>
                    <a:pt x="284" y="16"/>
                  </a:lnTo>
                  <a:lnTo>
                    <a:pt x="284" y="12"/>
                  </a:lnTo>
                  <a:lnTo>
                    <a:pt x="280" y="12"/>
                  </a:lnTo>
                  <a:lnTo>
                    <a:pt x="276" y="12"/>
                  </a:lnTo>
                  <a:lnTo>
                    <a:pt x="276" y="8"/>
                  </a:lnTo>
                  <a:lnTo>
                    <a:pt x="280" y="8"/>
                  </a:lnTo>
                  <a:lnTo>
                    <a:pt x="280" y="12"/>
                  </a:lnTo>
                  <a:lnTo>
                    <a:pt x="284" y="8"/>
                  </a:lnTo>
                  <a:lnTo>
                    <a:pt x="280" y="8"/>
                  </a:lnTo>
                  <a:lnTo>
                    <a:pt x="280" y="4"/>
                  </a:lnTo>
                  <a:lnTo>
                    <a:pt x="284" y="4"/>
                  </a:lnTo>
                  <a:lnTo>
                    <a:pt x="284" y="8"/>
                  </a:lnTo>
                  <a:lnTo>
                    <a:pt x="288" y="8"/>
                  </a:lnTo>
                  <a:lnTo>
                    <a:pt x="288" y="4"/>
                  </a:lnTo>
                  <a:lnTo>
                    <a:pt x="288" y="8"/>
                  </a:lnTo>
                  <a:lnTo>
                    <a:pt x="292" y="8"/>
                  </a:lnTo>
                  <a:lnTo>
                    <a:pt x="292" y="4"/>
                  </a:lnTo>
                  <a:lnTo>
                    <a:pt x="296" y="4"/>
                  </a:lnTo>
                  <a:lnTo>
                    <a:pt x="296" y="8"/>
                  </a:lnTo>
                  <a:lnTo>
                    <a:pt x="300" y="8"/>
                  </a:lnTo>
                  <a:lnTo>
                    <a:pt x="296" y="12"/>
                  </a:lnTo>
                  <a:lnTo>
                    <a:pt x="292" y="16"/>
                  </a:lnTo>
                  <a:lnTo>
                    <a:pt x="288" y="16"/>
                  </a:lnTo>
                  <a:lnTo>
                    <a:pt x="292" y="16"/>
                  </a:lnTo>
                  <a:lnTo>
                    <a:pt x="292" y="20"/>
                  </a:lnTo>
                  <a:lnTo>
                    <a:pt x="288" y="20"/>
                  </a:lnTo>
                  <a:lnTo>
                    <a:pt x="288" y="22"/>
                  </a:lnTo>
                  <a:lnTo>
                    <a:pt x="288" y="26"/>
                  </a:lnTo>
                  <a:lnTo>
                    <a:pt x="288" y="30"/>
                  </a:lnTo>
                  <a:lnTo>
                    <a:pt x="288" y="26"/>
                  </a:lnTo>
                  <a:lnTo>
                    <a:pt x="292" y="26"/>
                  </a:lnTo>
                  <a:lnTo>
                    <a:pt x="296" y="22"/>
                  </a:lnTo>
                  <a:lnTo>
                    <a:pt x="296" y="20"/>
                  </a:lnTo>
                  <a:lnTo>
                    <a:pt x="300" y="16"/>
                  </a:lnTo>
                  <a:lnTo>
                    <a:pt x="304" y="16"/>
                  </a:lnTo>
                  <a:lnTo>
                    <a:pt x="306" y="12"/>
                  </a:lnTo>
                  <a:lnTo>
                    <a:pt x="306" y="8"/>
                  </a:lnTo>
                  <a:lnTo>
                    <a:pt x="310" y="8"/>
                  </a:lnTo>
                  <a:lnTo>
                    <a:pt x="310" y="4"/>
                  </a:lnTo>
                  <a:lnTo>
                    <a:pt x="310" y="8"/>
                  </a:lnTo>
                  <a:lnTo>
                    <a:pt x="310" y="12"/>
                  </a:lnTo>
                  <a:lnTo>
                    <a:pt x="306" y="12"/>
                  </a:lnTo>
                  <a:lnTo>
                    <a:pt x="306" y="16"/>
                  </a:lnTo>
                  <a:lnTo>
                    <a:pt x="306" y="12"/>
                  </a:lnTo>
                  <a:lnTo>
                    <a:pt x="310" y="12"/>
                  </a:lnTo>
                  <a:lnTo>
                    <a:pt x="310" y="16"/>
                  </a:lnTo>
                  <a:lnTo>
                    <a:pt x="310" y="20"/>
                  </a:lnTo>
                  <a:lnTo>
                    <a:pt x="310" y="22"/>
                  </a:lnTo>
                  <a:lnTo>
                    <a:pt x="310" y="20"/>
                  </a:lnTo>
                  <a:lnTo>
                    <a:pt x="314" y="20"/>
                  </a:lnTo>
                  <a:lnTo>
                    <a:pt x="318" y="20"/>
                  </a:lnTo>
                  <a:lnTo>
                    <a:pt x="314" y="16"/>
                  </a:lnTo>
                  <a:lnTo>
                    <a:pt x="318" y="16"/>
                  </a:lnTo>
                  <a:lnTo>
                    <a:pt x="318" y="12"/>
                  </a:lnTo>
                  <a:lnTo>
                    <a:pt x="322" y="12"/>
                  </a:lnTo>
                  <a:lnTo>
                    <a:pt x="322" y="8"/>
                  </a:lnTo>
                  <a:lnTo>
                    <a:pt x="326" y="8"/>
                  </a:lnTo>
                  <a:lnTo>
                    <a:pt x="322" y="8"/>
                  </a:lnTo>
                  <a:lnTo>
                    <a:pt x="318" y="8"/>
                  </a:lnTo>
                  <a:lnTo>
                    <a:pt x="318" y="4"/>
                  </a:lnTo>
                  <a:lnTo>
                    <a:pt x="322" y="4"/>
                  </a:lnTo>
                  <a:lnTo>
                    <a:pt x="326" y="0"/>
                  </a:lnTo>
                  <a:lnTo>
                    <a:pt x="326" y="4"/>
                  </a:lnTo>
                  <a:lnTo>
                    <a:pt x="330" y="4"/>
                  </a:lnTo>
                  <a:lnTo>
                    <a:pt x="332" y="4"/>
                  </a:lnTo>
                  <a:lnTo>
                    <a:pt x="336" y="4"/>
                  </a:lnTo>
                  <a:lnTo>
                    <a:pt x="336" y="8"/>
                  </a:lnTo>
                  <a:lnTo>
                    <a:pt x="332" y="12"/>
                  </a:lnTo>
                  <a:lnTo>
                    <a:pt x="330" y="12"/>
                  </a:lnTo>
                  <a:lnTo>
                    <a:pt x="326" y="12"/>
                  </a:lnTo>
                  <a:lnTo>
                    <a:pt x="330" y="12"/>
                  </a:lnTo>
                  <a:lnTo>
                    <a:pt x="332" y="12"/>
                  </a:lnTo>
                  <a:lnTo>
                    <a:pt x="330" y="12"/>
                  </a:lnTo>
                  <a:lnTo>
                    <a:pt x="326" y="16"/>
                  </a:lnTo>
                  <a:lnTo>
                    <a:pt x="330" y="16"/>
                  </a:lnTo>
                  <a:lnTo>
                    <a:pt x="332" y="12"/>
                  </a:lnTo>
                  <a:lnTo>
                    <a:pt x="332" y="16"/>
                  </a:lnTo>
                  <a:lnTo>
                    <a:pt x="330" y="16"/>
                  </a:lnTo>
                  <a:lnTo>
                    <a:pt x="330" y="20"/>
                  </a:lnTo>
                  <a:lnTo>
                    <a:pt x="332" y="20"/>
                  </a:lnTo>
                  <a:lnTo>
                    <a:pt x="330" y="20"/>
                  </a:lnTo>
                  <a:lnTo>
                    <a:pt x="332" y="20"/>
                  </a:lnTo>
                  <a:lnTo>
                    <a:pt x="332" y="16"/>
                  </a:lnTo>
                  <a:lnTo>
                    <a:pt x="336" y="20"/>
                  </a:lnTo>
                  <a:lnTo>
                    <a:pt x="332" y="20"/>
                  </a:lnTo>
                  <a:lnTo>
                    <a:pt x="332" y="22"/>
                  </a:lnTo>
                  <a:lnTo>
                    <a:pt x="332" y="26"/>
                  </a:lnTo>
                  <a:lnTo>
                    <a:pt x="330" y="30"/>
                  </a:lnTo>
                  <a:lnTo>
                    <a:pt x="332" y="30"/>
                  </a:lnTo>
                  <a:lnTo>
                    <a:pt x="332" y="26"/>
                  </a:lnTo>
                  <a:lnTo>
                    <a:pt x="332" y="22"/>
                  </a:lnTo>
                  <a:lnTo>
                    <a:pt x="332" y="20"/>
                  </a:lnTo>
                  <a:lnTo>
                    <a:pt x="336" y="20"/>
                  </a:lnTo>
                  <a:lnTo>
                    <a:pt x="336" y="16"/>
                  </a:lnTo>
                  <a:lnTo>
                    <a:pt x="336" y="12"/>
                  </a:lnTo>
                  <a:lnTo>
                    <a:pt x="340" y="8"/>
                  </a:lnTo>
                  <a:lnTo>
                    <a:pt x="344" y="8"/>
                  </a:lnTo>
                  <a:lnTo>
                    <a:pt x="348" y="8"/>
                  </a:lnTo>
                  <a:lnTo>
                    <a:pt x="348" y="12"/>
                  </a:lnTo>
                  <a:lnTo>
                    <a:pt x="350" y="12"/>
                  </a:lnTo>
                  <a:lnTo>
                    <a:pt x="354" y="12"/>
                  </a:lnTo>
                  <a:lnTo>
                    <a:pt x="354" y="16"/>
                  </a:lnTo>
                  <a:lnTo>
                    <a:pt x="354" y="12"/>
                  </a:lnTo>
                  <a:lnTo>
                    <a:pt x="358" y="12"/>
                  </a:lnTo>
                  <a:lnTo>
                    <a:pt x="362" y="12"/>
                  </a:lnTo>
                  <a:lnTo>
                    <a:pt x="362" y="16"/>
                  </a:lnTo>
                  <a:lnTo>
                    <a:pt x="358" y="16"/>
                  </a:lnTo>
                  <a:lnTo>
                    <a:pt x="362" y="16"/>
                  </a:lnTo>
                  <a:lnTo>
                    <a:pt x="366" y="16"/>
                  </a:lnTo>
                  <a:lnTo>
                    <a:pt x="366" y="20"/>
                  </a:lnTo>
                  <a:lnTo>
                    <a:pt x="370" y="20"/>
                  </a:lnTo>
                  <a:lnTo>
                    <a:pt x="374" y="20"/>
                  </a:lnTo>
                  <a:lnTo>
                    <a:pt x="374" y="22"/>
                  </a:lnTo>
                  <a:lnTo>
                    <a:pt x="370" y="22"/>
                  </a:lnTo>
                  <a:lnTo>
                    <a:pt x="366" y="22"/>
                  </a:lnTo>
                  <a:lnTo>
                    <a:pt x="362" y="26"/>
                  </a:lnTo>
                  <a:lnTo>
                    <a:pt x="358" y="26"/>
                  </a:lnTo>
                  <a:lnTo>
                    <a:pt x="358" y="30"/>
                  </a:lnTo>
                  <a:lnTo>
                    <a:pt x="354" y="30"/>
                  </a:lnTo>
                  <a:lnTo>
                    <a:pt x="354" y="26"/>
                  </a:lnTo>
                  <a:lnTo>
                    <a:pt x="350" y="26"/>
                  </a:lnTo>
                  <a:lnTo>
                    <a:pt x="348" y="26"/>
                  </a:lnTo>
                  <a:lnTo>
                    <a:pt x="344" y="26"/>
                  </a:lnTo>
                  <a:lnTo>
                    <a:pt x="340" y="26"/>
                  </a:lnTo>
                  <a:lnTo>
                    <a:pt x="344" y="30"/>
                  </a:lnTo>
                  <a:lnTo>
                    <a:pt x="348" y="30"/>
                  </a:lnTo>
                  <a:lnTo>
                    <a:pt x="350" y="30"/>
                  </a:lnTo>
                  <a:lnTo>
                    <a:pt x="354" y="30"/>
                  </a:lnTo>
                  <a:lnTo>
                    <a:pt x="350" y="30"/>
                  </a:lnTo>
                  <a:lnTo>
                    <a:pt x="350" y="34"/>
                  </a:lnTo>
                  <a:lnTo>
                    <a:pt x="348" y="34"/>
                  </a:lnTo>
                  <a:lnTo>
                    <a:pt x="350" y="34"/>
                  </a:lnTo>
                  <a:lnTo>
                    <a:pt x="354" y="34"/>
                  </a:lnTo>
                  <a:lnTo>
                    <a:pt x="350" y="38"/>
                  </a:lnTo>
                  <a:lnTo>
                    <a:pt x="354" y="38"/>
                  </a:lnTo>
                  <a:lnTo>
                    <a:pt x="358" y="38"/>
                  </a:lnTo>
                  <a:lnTo>
                    <a:pt x="362" y="38"/>
                  </a:lnTo>
                  <a:lnTo>
                    <a:pt x="358" y="38"/>
                  </a:lnTo>
                  <a:lnTo>
                    <a:pt x="362" y="38"/>
                  </a:lnTo>
                  <a:lnTo>
                    <a:pt x="358" y="34"/>
                  </a:lnTo>
                  <a:lnTo>
                    <a:pt x="362" y="34"/>
                  </a:lnTo>
                  <a:lnTo>
                    <a:pt x="362" y="38"/>
                  </a:lnTo>
                  <a:lnTo>
                    <a:pt x="366" y="38"/>
                  </a:lnTo>
                  <a:lnTo>
                    <a:pt x="366" y="34"/>
                  </a:lnTo>
                  <a:lnTo>
                    <a:pt x="370" y="34"/>
                  </a:lnTo>
                  <a:lnTo>
                    <a:pt x="370" y="38"/>
                  </a:lnTo>
                  <a:lnTo>
                    <a:pt x="370" y="42"/>
                  </a:lnTo>
                  <a:lnTo>
                    <a:pt x="366" y="42"/>
                  </a:lnTo>
                  <a:lnTo>
                    <a:pt x="362" y="42"/>
                  </a:lnTo>
                  <a:lnTo>
                    <a:pt x="362" y="38"/>
                  </a:lnTo>
                  <a:lnTo>
                    <a:pt x="358" y="38"/>
                  </a:lnTo>
                  <a:lnTo>
                    <a:pt x="362" y="42"/>
                  </a:lnTo>
                  <a:lnTo>
                    <a:pt x="358" y="42"/>
                  </a:lnTo>
                  <a:lnTo>
                    <a:pt x="354" y="46"/>
                  </a:lnTo>
                  <a:lnTo>
                    <a:pt x="350" y="46"/>
                  </a:lnTo>
                  <a:lnTo>
                    <a:pt x="348" y="50"/>
                  </a:lnTo>
                  <a:lnTo>
                    <a:pt x="348" y="52"/>
                  </a:lnTo>
                  <a:lnTo>
                    <a:pt x="344" y="52"/>
                  </a:lnTo>
                  <a:lnTo>
                    <a:pt x="344" y="56"/>
                  </a:lnTo>
                  <a:lnTo>
                    <a:pt x="344" y="52"/>
                  </a:lnTo>
                  <a:lnTo>
                    <a:pt x="340" y="52"/>
                  </a:lnTo>
                  <a:lnTo>
                    <a:pt x="340" y="50"/>
                  </a:lnTo>
                  <a:lnTo>
                    <a:pt x="344" y="50"/>
                  </a:lnTo>
                  <a:lnTo>
                    <a:pt x="344" y="46"/>
                  </a:lnTo>
                  <a:lnTo>
                    <a:pt x="348" y="46"/>
                  </a:lnTo>
                  <a:lnTo>
                    <a:pt x="348" y="42"/>
                  </a:lnTo>
                  <a:lnTo>
                    <a:pt x="348" y="38"/>
                  </a:lnTo>
                  <a:lnTo>
                    <a:pt x="344" y="38"/>
                  </a:lnTo>
                  <a:lnTo>
                    <a:pt x="340" y="38"/>
                  </a:lnTo>
                  <a:lnTo>
                    <a:pt x="336" y="34"/>
                  </a:lnTo>
                  <a:lnTo>
                    <a:pt x="332" y="34"/>
                  </a:lnTo>
                  <a:lnTo>
                    <a:pt x="332" y="30"/>
                  </a:lnTo>
                  <a:lnTo>
                    <a:pt x="330" y="30"/>
                  </a:lnTo>
                  <a:lnTo>
                    <a:pt x="330" y="26"/>
                  </a:lnTo>
                  <a:lnTo>
                    <a:pt x="326" y="26"/>
                  </a:lnTo>
                  <a:lnTo>
                    <a:pt x="322" y="30"/>
                  </a:lnTo>
                  <a:lnTo>
                    <a:pt x="318" y="30"/>
                  </a:lnTo>
                  <a:lnTo>
                    <a:pt x="318" y="34"/>
                  </a:lnTo>
                  <a:lnTo>
                    <a:pt x="314" y="30"/>
                  </a:lnTo>
                  <a:lnTo>
                    <a:pt x="310" y="30"/>
                  </a:lnTo>
                  <a:lnTo>
                    <a:pt x="306" y="30"/>
                  </a:lnTo>
                  <a:lnTo>
                    <a:pt x="306" y="34"/>
                  </a:lnTo>
                  <a:lnTo>
                    <a:pt x="304" y="38"/>
                  </a:lnTo>
                  <a:lnTo>
                    <a:pt x="300" y="38"/>
                  </a:lnTo>
                  <a:lnTo>
                    <a:pt x="304" y="38"/>
                  </a:lnTo>
                  <a:lnTo>
                    <a:pt x="304" y="42"/>
                  </a:lnTo>
                  <a:lnTo>
                    <a:pt x="300" y="42"/>
                  </a:lnTo>
                  <a:lnTo>
                    <a:pt x="300" y="46"/>
                  </a:lnTo>
                  <a:lnTo>
                    <a:pt x="300" y="50"/>
                  </a:lnTo>
                  <a:lnTo>
                    <a:pt x="300" y="52"/>
                  </a:lnTo>
                  <a:lnTo>
                    <a:pt x="300" y="56"/>
                  </a:lnTo>
                  <a:lnTo>
                    <a:pt x="296" y="56"/>
                  </a:lnTo>
                  <a:lnTo>
                    <a:pt x="296" y="60"/>
                  </a:lnTo>
                  <a:lnTo>
                    <a:pt x="296" y="56"/>
                  </a:lnTo>
                  <a:lnTo>
                    <a:pt x="292" y="56"/>
                  </a:lnTo>
                  <a:lnTo>
                    <a:pt x="292" y="60"/>
                  </a:lnTo>
                  <a:lnTo>
                    <a:pt x="288" y="60"/>
                  </a:lnTo>
                  <a:lnTo>
                    <a:pt x="288" y="64"/>
                  </a:lnTo>
                  <a:lnTo>
                    <a:pt x="288" y="68"/>
                  </a:lnTo>
                  <a:lnTo>
                    <a:pt x="284" y="64"/>
                  </a:lnTo>
                  <a:lnTo>
                    <a:pt x="280" y="64"/>
                  </a:lnTo>
                  <a:lnTo>
                    <a:pt x="276" y="64"/>
                  </a:lnTo>
                  <a:lnTo>
                    <a:pt x="276" y="60"/>
                  </a:lnTo>
                  <a:lnTo>
                    <a:pt x="274" y="60"/>
                  </a:lnTo>
                  <a:lnTo>
                    <a:pt x="270" y="60"/>
                  </a:lnTo>
                  <a:lnTo>
                    <a:pt x="270" y="64"/>
                  </a:lnTo>
                  <a:lnTo>
                    <a:pt x="266" y="64"/>
                  </a:lnTo>
                  <a:lnTo>
                    <a:pt x="262" y="64"/>
                  </a:lnTo>
                  <a:lnTo>
                    <a:pt x="258" y="64"/>
                  </a:lnTo>
                  <a:lnTo>
                    <a:pt x="254" y="60"/>
                  </a:lnTo>
                  <a:lnTo>
                    <a:pt x="250" y="64"/>
                  </a:lnTo>
                  <a:lnTo>
                    <a:pt x="250" y="60"/>
                  </a:lnTo>
                  <a:lnTo>
                    <a:pt x="248" y="56"/>
                  </a:lnTo>
                  <a:lnTo>
                    <a:pt x="248" y="52"/>
                  </a:lnTo>
                  <a:lnTo>
                    <a:pt x="244" y="52"/>
                  </a:lnTo>
                  <a:lnTo>
                    <a:pt x="240" y="50"/>
                  </a:lnTo>
                  <a:lnTo>
                    <a:pt x="236" y="50"/>
                  </a:lnTo>
                  <a:lnTo>
                    <a:pt x="232" y="50"/>
                  </a:lnTo>
                  <a:lnTo>
                    <a:pt x="232" y="52"/>
                  </a:lnTo>
                  <a:lnTo>
                    <a:pt x="232" y="56"/>
                  </a:lnTo>
                  <a:lnTo>
                    <a:pt x="232" y="52"/>
                  </a:lnTo>
                  <a:lnTo>
                    <a:pt x="228" y="52"/>
                  </a:lnTo>
                  <a:lnTo>
                    <a:pt x="224" y="52"/>
                  </a:lnTo>
                  <a:lnTo>
                    <a:pt x="218" y="52"/>
                  </a:lnTo>
                  <a:lnTo>
                    <a:pt x="220" y="56"/>
                  </a:lnTo>
                  <a:lnTo>
                    <a:pt x="220" y="60"/>
                  </a:lnTo>
                  <a:lnTo>
                    <a:pt x="220" y="64"/>
                  </a:lnTo>
                  <a:lnTo>
                    <a:pt x="218" y="68"/>
                  </a:lnTo>
                  <a:lnTo>
                    <a:pt x="220" y="68"/>
                  </a:lnTo>
                  <a:lnTo>
                    <a:pt x="218" y="72"/>
                  </a:lnTo>
                  <a:lnTo>
                    <a:pt x="214" y="72"/>
                  </a:lnTo>
                  <a:lnTo>
                    <a:pt x="210" y="72"/>
                  </a:lnTo>
                  <a:lnTo>
                    <a:pt x="202" y="68"/>
                  </a:lnTo>
                  <a:lnTo>
                    <a:pt x="198" y="68"/>
                  </a:lnTo>
                  <a:lnTo>
                    <a:pt x="194" y="68"/>
                  </a:lnTo>
                  <a:lnTo>
                    <a:pt x="190" y="68"/>
                  </a:lnTo>
                  <a:lnTo>
                    <a:pt x="188" y="72"/>
                  </a:lnTo>
                  <a:lnTo>
                    <a:pt x="190" y="72"/>
                  </a:lnTo>
                  <a:lnTo>
                    <a:pt x="190" y="76"/>
                  </a:lnTo>
                  <a:lnTo>
                    <a:pt x="188" y="78"/>
                  </a:lnTo>
                  <a:lnTo>
                    <a:pt x="188" y="82"/>
                  </a:lnTo>
                  <a:lnTo>
                    <a:pt x="184" y="82"/>
                  </a:lnTo>
                  <a:lnTo>
                    <a:pt x="184" y="78"/>
                  </a:lnTo>
                  <a:lnTo>
                    <a:pt x="180" y="78"/>
                  </a:lnTo>
                  <a:lnTo>
                    <a:pt x="176" y="78"/>
                  </a:lnTo>
                  <a:lnTo>
                    <a:pt x="168" y="82"/>
                  </a:lnTo>
                  <a:lnTo>
                    <a:pt x="168" y="86"/>
                  </a:lnTo>
                  <a:lnTo>
                    <a:pt x="168" y="90"/>
                  </a:lnTo>
                  <a:lnTo>
                    <a:pt x="164" y="94"/>
                  </a:lnTo>
                  <a:lnTo>
                    <a:pt x="160" y="94"/>
                  </a:lnTo>
                  <a:lnTo>
                    <a:pt x="160" y="98"/>
                  </a:lnTo>
                  <a:lnTo>
                    <a:pt x="164" y="98"/>
                  </a:lnTo>
                  <a:lnTo>
                    <a:pt x="164" y="102"/>
                  </a:lnTo>
                  <a:lnTo>
                    <a:pt x="164" y="106"/>
                  </a:lnTo>
                  <a:lnTo>
                    <a:pt x="160" y="108"/>
                  </a:lnTo>
                  <a:lnTo>
                    <a:pt x="158" y="112"/>
                  </a:lnTo>
                  <a:lnTo>
                    <a:pt x="154" y="116"/>
                  </a:lnTo>
                  <a:lnTo>
                    <a:pt x="150" y="116"/>
                  </a:lnTo>
                  <a:lnTo>
                    <a:pt x="150" y="120"/>
                  </a:lnTo>
                  <a:lnTo>
                    <a:pt x="154" y="124"/>
                  </a:lnTo>
                  <a:lnTo>
                    <a:pt x="146" y="128"/>
                  </a:lnTo>
                  <a:lnTo>
                    <a:pt x="142" y="128"/>
                  </a:lnTo>
                  <a:lnTo>
                    <a:pt x="138" y="128"/>
                  </a:lnTo>
                  <a:lnTo>
                    <a:pt x="138" y="132"/>
                  </a:lnTo>
                  <a:lnTo>
                    <a:pt x="142" y="136"/>
                  </a:lnTo>
                  <a:lnTo>
                    <a:pt x="138" y="136"/>
                  </a:lnTo>
                  <a:lnTo>
                    <a:pt x="138" y="138"/>
                  </a:lnTo>
                  <a:lnTo>
                    <a:pt x="138" y="142"/>
                  </a:lnTo>
                  <a:lnTo>
                    <a:pt x="138" y="146"/>
                  </a:lnTo>
                  <a:lnTo>
                    <a:pt x="134" y="150"/>
                  </a:lnTo>
                  <a:lnTo>
                    <a:pt x="134" y="154"/>
                  </a:lnTo>
                  <a:lnTo>
                    <a:pt x="130" y="154"/>
                  </a:lnTo>
                  <a:lnTo>
                    <a:pt x="130" y="158"/>
                  </a:lnTo>
                  <a:lnTo>
                    <a:pt x="130" y="162"/>
                  </a:lnTo>
                  <a:lnTo>
                    <a:pt x="128" y="162"/>
                  </a:lnTo>
                  <a:lnTo>
                    <a:pt x="128" y="164"/>
                  </a:lnTo>
                  <a:lnTo>
                    <a:pt x="130" y="164"/>
                  </a:lnTo>
                  <a:lnTo>
                    <a:pt x="134" y="164"/>
                  </a:lnTo>
                  <a:lnTo>
                    <a:pt x="134" y="168"/>
                  </a:lnTo>
                  <a:lnTo>
                    <a:pt x="134" y="172"/>
                  </a:lnTo>
                  <a:lnTo>
                    <a:pt x="130" y="176"/>
                  </a:lnTo>
                  <a:lnTo>
                    <a:pt x="120" y="176"/>
                  </a:lnTo>
                  <a:lnTo>
                    <a:pt x="116" y="176"/>
                  </a:lnTo>
                  <a:lnTo>
                    <a:pt x="112" y="180"/>
                  </a:lnTo>
                  <a:lnTo>
                    <a:pt x="108" y="184"/>
                  </a:lnTo>
                  <a:lnTo>
                    <a:pt x="104" y="188"/>
                  </a:lnTo>
                  <a:lnTo>
                    <a:pt x="104" y="192"/>
                  </a:lnTo>
                  <a:lnTo>
                    <a:pt x="104" y="194"/>
                  </a:lnTo>
                  <a:lnTo>
                    <a:pt x="102" y="194"/>
                  </a:lnTo>
                  <a:lnTo>
                    <a:pt x="104" y="198"/>
                  </a:lnTo>
                  <a:lnTo>
                    <a:pt x="104" y="202"/>
                  </a:lnTo>
                  <a:lnTo>
                    <a:pt x="104" y="206"/>
                  </a:lnTo>
                  <a:lnTo>
                    <a:pt x="104" y="210"/>
                  </a:lnTo>
                  <a:lnTo>
                    <a:pt x="104" y="214"/>
                  </a:lnTo>
                  <a:lnTo>
                    <a:pt x="104" y="218"/>
                  </a:lnTo>
                  <a:lnTo>
                    <a:pt x="108" y="218"/>
                  </a:lnTo>
                  <a:lnTo>
                    <a:pt x="108" y="222"/>
                  </a:lnTo>
                  <a:lnTo>
                    <a:pt x="104" y="224"/>
                  </a:lnTo>
                  <a:lnTo>
                    <a:pt x="104" y="228"/>
                  </a:lnTo>
                  <a:lnTo>
                    <a:pt x="104" y="232"/>
                  </a:lnTo>
                  <a:lnTo>
                    <a:pt x="108" y="236"/>
                  </a:lnTo>
                  <a:lnTo>
                    <a:pt x="112" y="236"/>
                  </a:lnTo>
                  <a:lnTo>
                    <a:pt x="112" y="238"/>
                  </a:lnTo>
                  <a:lnTo>
                    <a:pt x="116" y="238"/>
                  </a:lnTo>
                  <a:lnTo>
                    <a:pt x="116" y="242"/>
                  </a:lnTo>
                  <a:lnTo>
                    <a:pt x="112" y="242"/>
                  </a:lnTo>
                  <a:lnTo>
                    <a:pt x="112" y="246"/>
                  </a:lnTo>
                  <a:lnTo>
                    <a:pt x="108" y="246"/>
                  </a:lnTo>
                  <a:lnTo>
                    <a:pt x="104" y="246"/>
                  </a:lnTo>
                  <a:lnTo>
                    <a:pt x="108" y="250"/>
                  </a:lnTo>
                  <a:lnTo>
                    <a:pt x="108" y="254"/>
                  </a:lnTo>
                  <a:lnTo>
                    <a:pt x="108" y="258"/>
                  </a:lnTo>
                  <a:lnTo>
                    <a:pt x="112" y="258"/>
                  </a:lnTo>
                  <a:lnTo>
                    <a:pt x="112" y="262"/>
                  </a:lnTo>
                  <a:lnTo>
                    <a:pt x="108" y="264"/>
                  </a:lnTo>
                  <a:lnTo>
                    <a:pt x="108" y="268"/>
                  </a:lnTo>
                  <a:lnTo>
                    <a:pt x="108" y="272"/>
                  </a:lnTo>
                  <a:lnTo>
                    <a:pt x="104" y="272"/>
                  </a:lnTo>
                  <a:lnTo>
                    <a:pt x="102" y="272"/>
                  </a:lnTo>
                  <a:lnTo>
                    <a:pt x="102" y="276"/>
                  </a:lnTo>
                  <a:lnTo>
                    <a:pt x="102" y="280"/>
                  </a:lnTo>
                  <a:lnTo>
                    <a:pt x="98" y="280"/>
                  </a:lnTo>
                  <a:lnTo>
                    <a:pt x="102" y="284"/>
                  </a:lnTo>
                  <a:lnTo>
                    <a:pt x="102" y="288"/>
                  </a:lnTo>
                  <a:lnTo>
                    <a:pt x="102" y="292"/>
                  </a:lnTo>
                  <a:lnTo>
                    <a:pt x="98" y="294"/>
                  </a:lnTo>
                  <a:lnTo>
                    <a:pt x="94" y="294"/>
                  </a:lnTo>
                  <a:lnTo>
                    <a:pt x="94" y="292"/>
                  </a:lnTo>
                  <a:lnTo>
                    <a:pt x="90" y="292"/>
                  </a:lnTo>
                  <a:lnTo>
                    <a:pt x="86" y="292"/>
                  </a:lnTo>
                  <a:lnTo>
                    <a:pt x="86" y="288"/>
                  </a:lnTo>
                  <a:lnTo>
                    <a:pt x="82" y="284"/>
                  </a:lnTo>
                  <a:lnTo>
                    <a:pt x="86" y="284"/>
                  </a:lnTo>
                  <a:lnTo>
                    <a:pt x="82" y="280"/>
                  </a:lnTo>
                  <a:lnTo>
                    <a:pt x="82" y="276"/>
                  </a:lnTo>
                  <a:lnTo>
                    <a:pt x="82" y="272"/>
                  </a:lnTo>
                  <a:lnTo>
                    <a:pt x="86" y="276"/>
                  </a:lnTo>
                  <a:lnTo>
                    <a:pt x="86" y="272"/>
                  </a:lnTo>
                  <a:lnTo>
                    <a:pt x="82" y="272"/>
                  </a:lnTo>
                  <a:lnTo>
                    <a:pt x="82" y="276"/>
                  </a:lnTo>
                  <a:lnTo>
                    <a:pt x="82" y="280"/>
                  </a:lnTo>
                  <a:lnTo>
                    <a:pt x="82" y="276"/>
                  </a:lnTo>
                  <a:lnTo>
                    <a:pt x="78" y="276"/>
                  </a:lnTo>
                  <a:lnTo>
                    <a:pt x="78" y="280"/>
                  </a:lnTo>
                  <a:lnTo>
                    <a:pt x="78" y="284"/>
                  </a:lnTo>
                  <a:lnTo>
                    <a:pt x="82" y="284"/>
                  </a:lnTo>
                  <a:lnTo>
                    <a:pt x="82" y="288"/>
                  </a:lnTo>
                  <a:lnTo>
                    <a:pt x="78" y="288"/>
                  </a:lnTo>
                  <a:lnTo>
                    <a:pt x="78" y="292"/>
                  </a:lnTo>
                  <a:lnTo>
                    <a:pt x="74" y="292"/>
                  </a:lnTo>
                  <a:lnTo>
                    <a:pt x="74" y="294"/>
                  </a:lnTo>
                  <a:lnTo>
                    <a:pt x="72" y="294"/>
                  </a:lnTo>
                  <a:lnTo>
                    <a:pt x="72" y="292"/>
                  </a:lnTo>
                  <a:lnTo>
                    <a:pt x="68" y="292"/>
                  </a:lnTo>
                  <a:lnTo>
                    <a:pt x="72" y="292"/>
                  </a:lnTo>
                  <a:lnTo>
                    <a:pt x="72" y="294"/>
                  </a:lnTo>
                  <a:lnTo>
                    <a:pt x="68" y="294"/>
                  </a:lnTo>
                  <a:lnTo>
                    <a:pt x="64" y="298"/>
                  </a:lnTo>
                  <a:lnTo>
                    <a:pt x="64" y="302"/>
                  </a:lnTo>
                  <a:lnTo>
                    <a:pt x="60" y="302"/>
                  </a:lnTo>
                  <a:lnTo>
                    <a:pt x="60" y="306"/>
                  </a:lnTo>
                  <a:lnTo>
                    <a:pt x="56" y="306"/>
                  </a:lnTo>
                  <a:lnTo>
                    <a:pt x="52" y="310"/>
                  </a:lnTo>
                  <a:lnTo>
                    <a:pt x="48" y="310"/>
                  </a:lnTo>
                  <a:lnTo>
                    <a:pt x="48" y="314"/>
                  </a:lnTo>
                  <a:lnTo>
                    <a:pt x="44" y="314"/>
                  </a:lnTo>
                  <a:lnTo>
                    <a:pt x="42" y="314"/>
                  </a:lnTo>
                  <a:lnTo>
                    <a:pt x="38" y="314"/>
                  </a:lnTo>
                  <a:lnTo>
                    <a:pt x="34" y="314"/>
                  </a:lnTo>
                  <a:lnTo>
                    <a:pt x="34" y="318"/>
                  </a:lnTo>
                  <a:lnTo>
                    <a:pt x="30" y="314"/>
                  </a:lnTo>
                  <a:lnTo>
                    <a:pt x="26" y="314"/>
                  </a:lnTo>
                  <a:lnTo>
                    <a:pt x="26" y="310"/>
                  </a:lnTo>
                  <a:lnTo>
                    <a:pt x="30" y="310"/>
                  </a:lnTo>
                  <a:lnTo>
                    <a:pt x="26" y="310"/>
                  </a:lnTo>
                  <a:lnTo>
                    <a:pt x="22" y="310"/>
                  </a:lnTo>
                  <a:lnTo>
                    <a:pt x="18" y="310"/>
                  </a:lnTo>
                  <a:lnTo>
                    <a:pt x="18" y="306"/>
                  </a:lnTo>
                  <a:lnTo>
                    <a:pt x="14" y="306"/>
                  </a:lnTo>
                  <a:lnTo>
                    <a:pt x="12" y="302"/>
                  </a:lnTo>
                  <a:lnTo>
                    <a:pt x="12" y="298"/>
                  </a:lnTo>
                  <a:lnTo>
                    <a:pt x="12" y="294"/>
                  </a:lnTo>
                  <a:lnTo>
                    <a:pt x="12" y="292"/>
                  </a:lnTo>
                  <a:lnTo>
                    <a:pt x="14" y="294"/>
                  </a:lnTo>
                  <a:lnTo>
                    <a:pt x="18" y="294"/>
                  </a:lnTo>
                  <a:lnTo>
                    <a:pt x="18" y="298"/>
                  </a:lnTo>
                  <a:lnTo>
                    <a:pt x="22" y="294"/>
                  </a:lnTo>
                  <a:lnTo>
                    <a:pt x="18" y="294"/>
                  </a:lnTo>
                  <a:lnTo>
                    <a:pt x="22" y="294"/>
                  </a:lnTo>
                  <a:lnTo>
                    <a:pt x="22" y="292"/>
                  </a:lnTo>
                  <a:lnTo>
                    <a:pt x="26" y="292"/>
                  </a:lnTo>
                  <a:lnTo>
                    <a:pt x="22" y="292"/>
                  </a:lnTo>
                  <a:lnTo>
                    <a:pt x="18" y="294"/>
                  </a:lnTo>
                  <a:lnTo>
                    <a:pt x="18" y="292"/>
                  </a:lnTo>
                  <a:lnTo>
                    <a:pt x="14" y="292"/>
                  </a:lnTo>
                  <a:lnTo>
                    <a:pt x="18" y="292"/>
                  </a:lnTo>
                  <a:lnTo>
                    <a:pt x="18" y="288"/>
                  </a:lnTo>
                  <a:lnTo>
                    <a:pt x="22" y="288"/>
                  </a:lnTo>
                  <a:lnTo>
                    <a:pt x="26" y="288"/>
                  </a:lnTo>
                  <a:lnTo>
                    <a:pt x="22" y="288"/>
                  </a:lnTo>
                  <a:lnTo>
                    <a:pt x="18" y="288"/>
                  </a:lnTo>
                  <a:lnTo>
                    <a:pt x="18" y="284"/>
                  </a:lnTo>
                  <a:lnTo>
                    <a:pt x="22" y="284"/>
                  </a:lnTo>
                  <a:lnTo>
                    <a:pt x="22" y="280"/>
                  </a:lnTo>
                  <a:lnTo>
                    <a:pt x="26" y="280"/>
                  </a:lnTo>
                  <a:lnTo>
                    <a:pt x="22" y="280"/>
                  </a:lnTo>
                  <a:lnTo>
                    <a:pt x="18" y="284"/>
                  </a:lnTo>
                  <a:lnTo>
                    <a:pt x="14" y="284"/>
                  </a:lnTo>
                  <a:lnTo>
                    <a:pt x="18" y="284"/>
                  </a:lnTo>
                  <a:lnTo>
                    <a:pt x="14" y="284"/>
                  </a:lnTo>
                  <a:lnTo>
                    <a:pt x="14" y="288"/>
                  </a:lnTo>
                  <a:lnTo>
                    <a:pt x="12" y="288"/>
                  </a:lnTo>
                  <a:lnTo>
                    <a:pt x="12" y="284"/>
                  </a:lnTo>
                  <a:lnTo>
                    <a:pt x="12" y="288"/>
                  </a:lnTo>
                  <a:lnTo>
                    <a:pt x="8" y="288"/>
                  </a:lnTo>
                  <a:lnTo>
                    <a:pt x="8" y="284"/>
                  </a:lnTo>
                  <a:lnTo>
                    <a:pt x="8" y="280"/>
                  </a:lnTo>
                  <a:lnTo>
                    <a:pt x="12" y="276"/>
                  </a:lnTo>
                  <a:lnTo>
                    <a:pt x="12" y="280"/>
                  </a:lnTo>
                  <a:lnTo>
                    <a:pt x="12" y="276"/>
                  </a:lnTo>
                  <a:lnTo>
                    <a:pt x="14" y="276"/>
                  </a:lnTo>
                  <a:lnTo>
                    <a:pt x="18" y="276"/>
                  </a:lnTo>
                  <a:lnTo>
                    <a:pt x="22" y="272"/>
                  </a:lnTo>
                  <a:lnTo>
                    <a:pt x="18" y="276"/>
                  </a:lnTo>
                  <a:lnTo>
                    <a:pt x="14" y="276"/>
                  </a:lnTo>
                  <a:lnTo>
                    <a:pt x="14" y="272"/>
                  </a:lnTo>
                  <a:lnTo>
                    <a:pt x="18" y="272"/>
                  </a:lnTo>
                  <a:lnTo>
                    <a:pt x="18" y="268"/>
                  </a:lnTo>
                  <a:lnTo>
                    <a:pt x="18" y="264"/>
                  </a:lnTo>
                  <a:lnTo>
                    <a:pt x="22" y="264"/>
                  </a:lnTo>
                  <a:lnTo>
                    <a:pt x="22" y="262"/>
                  </a:lnTo>
                  <a:lnTo>
                    <a:pt x="26" y="262"/>
                  </a:lnTo>
                  <a:lnTo>
                    <a:pt x="26" y="264"/>
                  </a:lnTo>
                  <a:lnTo>
                    <a:pt x="26" y="268"/>
                  </a:lnTo>
                  <a:lnTo>
                    <a:pt x="26" y="264"/>
                  </a:lnTo>
                  <a:lnTo>
                    <a:pt x="26" y="262"/>
                  </a:lnTo>
                  <a:lnTo>
                    <a:pt x="30" y="262"/>
                  </a:lnTo>
                  <a:lnTo>
                    <a:pt x="30" y="258"/>
                  </a:lnTo>
                  <a:lnTo>
                    <a:pt x="34" y="262"/>
                  </a:lnTo>
                  <a:lnTo>
                    <a:pt x="34" y="258"/>
                  </a:lnTo>
                  <a:lnTo>
                    <a:pt x="30" y="258"/>
                  </a:lnTo>
                  <a:lnTo>
                    <a:pt x="34" y="258"/>
                  </a:lnTo>
                  <a:lnTo>
                    <a:pt x="30" y="258"/>
                  </a:lnTo>
                  <a:lnTo>
                    <a:pt x="26" y="262"/>
                  </a:lnTo>
                  <a:lnTo>
                    <a:pt x="22" y="262"/>
                  </a:lnTo>
                  <a:lnTo>
                    <a:pt x="18" y="262"/>
                  </a:lnTo>
                  <a:lnTo>
                    <a:pt x="18" y="264"/>
                  </a:lnTo>
                  <a:lnTo>
                    <a:pt x="14" y="268"/>
                  </a:lnTo>
                  <a:lnTo>
                    <a:pt x="14" y="272"/>
                  </a:lnTo>
                  <a:lnTo>
                    <a:pt x="14" y="268"/>
                  </a:lnTo>
                  <a:lnTo>
                    <a:pt x="12" y="268"/>
                  </a:lnTo>
                  <a:lnTo>
                    <a:pt x="12" y="264"/>
                  </a:lnTo>
                  <a:lnTo>
                    <a:pt x="14" y="262"/>
                  </a:lnTo>
                  <a:lnTo>
                    <a:pt x="12" y="262"/>
                  </a:lnTo>
                  <a:lnTo>
                    <a:pt x="12" y="264"/>
                  </a:lnTo>
                  <a:lnTo>
                    <a:pt x="12" y="268"/>
                  </a:lnTo>
                  <a:lnTo>
                    <a:pt x="8" y="268"/>
                  </a:lnTo>
                  <a:lnTo>
                    <a:pt x="8" y="264"/>
                  </a:lnTo>
                  <a:lnTo>
                    <a:pt x="8" y="262"/>
                  </a:lnTo>
                  <a:lnTo>
                    <a:pt x="8" y="258"/>
                  </a:lnTo>
                  <a:lnTo>
                    <a:pt x="8" y="262"/>
                  </a:lnTo>
                  <a:lnTo>
                    <a:pt x="12" y="262"/>
                  </a:lnTo>
                  <a:lnTo>
                    <a:pt x="14" y="262"/>
                  </a:lnTo>
                  <a:lnTo>
                    <a:pt x="14" y="258"/>
                  </a:lnTo>
                  <a:lnTo>
                    <a:pt x="14" y="254"/>
                  </a:lnTo>
                  <a:lnTo>
                    <a:pt x="12" y="254"/>
                  </a:lnTo>
                  <a:lnTo>
                    <a:pt x="12" y="258"/>
                  </a:lnTo>
                  <a:lnTo>
                    <a:pt x="8" y="258"/>
                  </a:lnTo>
                  <a:lnTo>
                    <a:pt x="4" y="254"/>
                  </a:lnTo>
                  <a:lnTo>
                    <a:pt x="8" y="258"/>
                  </a:lnTo>
                  <a:lnTo>
                    <a:pt x="4" y="254"/>
                  </a:lnTo>
                  <a:lnTo>
                    <a:pt x="8" y="254"/>
                  </a:lnTo>
                  <a:lnTo>
                    <a:pt x="8" y="258"/>
                  </a:lnTo>
                  <a:lnTo>
                    <a:pt x="12" y="258"/>
                  </a:lnTo>
                  <a:lnTo>
                    <a:pt x="12" y="254"/>
                  </a:lnTo>
                  <a:lnTo>
                    <a:pt x="8" y="254"/>
                  </a:lnTo>
                  <a:lnTo>
                    <a:pt x="8" y="250"/>
                  </a:lnTo>
                  <a:lnTo>
                    <a:pt x="12" y="250"/>
                  </a:lnTo>
                  <a:lnTo>
                    <a:pt x="8" y="250"/>
                  </a:lnTo>
                  <a:lnTo>
                    <a:pt x="4" y="250"/>
                  </a:lnTo>
                  <a:lnTo>
                    <a:pt x="4" y="246"/>
                  </a:lnTo>
                  <a:lnTo>
                    <a:pt x="8" y="246"/>
                  </a:lnTo>
                  <a:lnTo>
                    <a:pt x="12" y="246"/>
                  </a:lnTo>
                  <a:lnTo>
                    <a:pt x="14" y="246"/>
                  </a:lnTo>
                  <a:lnTo>
                    <a:pt x="18" y="246"/>
                  </a:lnTo>
                  <a:lnTo>
                    <a:pt x="22" y="246"/>
                  </a:lnTo>
                  <a:lnTo>
                    <a:pt x="26" y="246"/>
                  </a:lnTo>
                  <a:lnTo>
                    <a:pt x="26" y="242"/>
                  </a:lnTo>
                  <a:lnTo>
                    <a:pt x="30" y="242"/>
                  </a:lnTo>
                  <a:lnTo>
                    <a:pt x="30" y="246"/>
                  </a:lnTo>
                  <a:lnTo>
                    <a:pt x="34" y="246"/>
                  </a:lnTo>
                  <a:lnTo>
                    <a:pt x="34" y="250"/>
                  </a:lnTo>
                  <a:lnTo>
                    <a:pt x="34" y="246"/>
                  </a:lnTo>
                  <a:lnTo>
                    <a:pt x="38" y="246"/>
                  </a:lnTo>
                  <a:lnTo>
                    <a:pt x="38" y="242"/>
                  </a:lnTo>
                  <a:lnTo>
                    <a:pt x="38" y="238"/>
                  </a:lnTo>
                  <a:lnTo>
                    <a:pt x="42" y="238"/>
                  </a:lnTo>
                  <a:lnTo>
                    <a:pt x="42" y="236"/>
                  </a:lnTo>
                  <a:lnTo>
                    <a:pt x="38" y="238"/>
                  </a:lnTo>
                  <a:lnTo>
                    <a:pt x="38" y="242"/>
                  </a:lnTo>
                  <a:lnTo>
                    <a:pt x="34" y="242"/>
                  </a:lnTo>
                  <a:lnTo>
                    <a:pt x="30" y="246"/>
                  </a:lnTo>
                  <a:lnTo>
                    <a:pt x="30" y="242"/>
                  </a:lnTo>
                  <a:lnTo>
                    <a:pt x="26" y="242"/>
                  </a:lnTo>
                  <a:lnTo>
                    <a:pt x="26" y="238"/>
                  </a:lnTo>
                  <a:lnTo>
                    <a:pt x="26" y="242"/>
                  </a:lnTo>
                  <a:lnTo>
                    <a:pt x="22" y="246"/>
                  </a:lnTo>
                  <a:lnTo>
                    <a:pt x="22" y="242"/>
                  </a:lnTo>
                  <a:lnTo>
                    <a:pt x="18" y="242"/>
                  </a:lnTo>
                  <a:lnTo>
                    <a:pt x="14" y="242"/>
                  </a:lnTo>
                  <a:lnTo>
                    <a:pt x="12" y="242"/>
                  </a:lnTo>
                  <a:lnTo>
                    <a:pt x="12" y="246"/>
                  </a:lnTo>
                  <a:lnTo>
                    <a:pt x="8" y="246"/>
                  </a:lnTo>
                  <a:lnTo>
                    <a:pt x="8" y="242"/>
                  </a:lnTo>
                  <a:lnTo>
                    <a:pt x="4" y="242"/>
                  </a:lnTo>
                  <a:lnTo>
                    <a:pt x="8" y="242"/>
                  </a:lnTo>
                  <a:lnTo>
                    <a:pt x="4" y="242"/>
                  </a:lnTo>
                  <a:lnTo>
                    <a:pt x="8" y="238"/>
                  </a:lnTo>
                  <a:lnTo>
                    <a:pt x="12" y="238"/>
                  </a:lnTo>
                  <a:lnTo>
                    <a:pt x="8" y="238"/>
                  </a:lnTo>
                  <a:lnTo>
                    <a:pt x="4" y="238"/>
                  </a:lnTo>
                  <a:lnTo>
                    <a:pt x="8" y="236"/>
                  </a:lnTo>
                  <a:lnTo>
                    <a:pt x="8" y="238"/>
                  </a:lnTo>
                  <a:lnTo>
                    <a:pt x="12" y="238"/>
                  </a:lnTo>
                  <a:lnTo>
                    <a:pt x="14" y="238"/>
                  </a:lnTo>
                  <a:lnTo>
                    <a:pt x="14" y="236"/>
                  </a:lnTo>
                  <a:lnTo>
                    <a:pt x="12" y="236"/>
                  </a:lnTo>
                  <a:lnTo>
                    <a:pt x="12" y="238"/>
                  </a:lnTo>
                  <a:lnTo>
                    <a:pt x="8" y="236"/>
                  </a:lnTo>
                  <a:lnTo>
                    <a:pt x="4" y="236"/>
                  </a:lnTo>
                  <a:lnTo>
                    <a:pt x="8" y="232"/>
                  </a:lnTo>
                  <a:lnTo>
                    <a:pt x="4" y="232"/>
                  </a:lnTo>
                  <a:lnTo>
                    <a:pt x="8" y="228"/>
                  </a:lnTo>
                  <a:lnTo>
                    <a:pt x="12" y="228"/>
                  </a:lnTo>
                  <a:lnTo>
                    <a:pt x="14" y="228"/>
                  </a:lnTo>
                  <a:lnTo>
                    <a:pt x="18" y="228"/>
                  </a:lnTo>
                  <a:lnTo>
                    <a:pt x="22" y="228"/>
                  </a:lnTo>
                  <a:lnTo>
                    <a:pt x="26" y="228"/>
                  </a:lnTo>
                  <a:lnTo>
                    <a:pt x="30" y="228"/>
                  </a:lnTo>
                  <a:lnTo>
                    <a:pt x="26" y="228"/>
                  </a:lnTo>
                  <a:lnTo>
                    <a:pt x="22" y="228"/>
                  </a:lnTo>
                  <a:lnTo>
                    <a:pt x="18" y="228"/>
                  </a:lnTo>
                  <a:lnTo>
                    <a:pt x="14" y="228"/>
                  </a:lnTo>
                  <a:lnTo>
                    <a:pt x="12" y="228"/>
                  </a:lnTo>
                  <a:lnTo>
                    <a:pt x="8" y="228"/>
                  </a:lnTo>
                  <a:lnTo>
                    <a:pt x="4" y="228"/>
                  </a:lnTo>
                  <a:lnTo>
                    <a:pt x="8" y="224"/>
                  </a:lnTo>
                  <a:lnTo>
                    <a:pt x="8" y="222"/>
                  </a:lnTo>
                  <a:lnTo>
                    <a:pt x="4" y="222"/>
                  </a:lnTo>
                  <a:lnTo>
                    <a:pt x="8" y="222"/>
                  </a:lnTo>
                  <a:lnTo>
                    <a:pt x="12" y="224"/>
                  </a:lnTo>
                  <a:lnTo>
                    <a:pt x="12" y="222"/>
                  </a:lnTo>
                  <a:lnTo>
                    <a:pt x="8" y="222"/>
                  </a:lnTo>
                  <a:lnTo>
                    <a:pt x="12" y="222"/>
                  </a:lnTo>
                  <a:lnTo>
                    <a:pt x="14" y="222"/>
                  </a:lnTo>
                  <a:lnTo>
                    <a:pt x="18" y="222"/>
                  </a:lnTo>
                  <a:lnTo>
                    <a:pt x="22" y="224"/>
                  </a:lnTo>
                  <a:lnTo>
                    <a:pt x="18" y="224"/>
                  </a:lnTo>
                  <a:lnTo>
                    <a:pt x="18" y="222"/>
                  </a:lnTo>
                  <a:lnTo>
                    <a:pt x="14" y="222"/>
                  </a:lnTo>
                  <a:lnTo>
                    <a:pt x="18" y="222"/>
                  </a:lnTo>
                  <a:lnTo>
                    <a:pt x="18" y="218"/>
                  </a:lnTo>
                  <a:lnTo>
                    <a:pt x="22" y="218"/>
                  </a:lnTo>
                  <a:lnTo>
                    <a:pt x="26" y="222"/>
                  </a:lnTo>
                  <a:lnTo>
                    <a:pt x="26" y="218"/>
                  </a:lnTo>
                  <a:lnTo>
                    <a:pt x="22" y="218"/>
                  </a:lnTo>
                  <a:lnTo>
                    <a:pt x="26" y="214"/>
                  </a:lnTo>
                  <a:lnTo>
                    <a:pt x="30" y="218"/>
                  </a:lnTo>
                  <a:lnTo>
                    <a:pt x="34" y="218"/>
                  </a:lnTo>
                  <a:lnTo>
                    <a:pt x="34" y="222"/>
                  </a:lnTo>
                  <a:lnTo>
                    <a:pt x="30" y="222"/>
                  </a:lnTo>
                  <a:lnTo>
                    <a:pt x="30" y="224"/>
                  </a:lnTo>
                  <a:lnTo>
                    <a:pt x="34" y="224"/>
                  </a:lnTo>
                  <a:lnTo>
                    <a:pt x="34" y="222"/>
                  </a:lnTo>
                  <a:lnTo>
                    <a:pt x="30" y="222"/>
                  </a:lnTo>
                  <a:lnTo>
                    <a:pt x="34" y="222"/>
                  </a:lnTo>
                  <a:lnTo>
                    <a:pt x="34" y="218"/>
                  </a:lnTo>
                  <a:lnTo>
                    <a:pt x="38" y="218"/>
                  </a:lnTo>
                  <a:lnTo>
                    <a:pt x="38" y="222"/>
                  </a:lnTo>
                  <a:lnTo>
                    <a:pt x="38" y="218"/>
                  </a:lnTo>
                  <a:lnTo>
                    <a:pt x="34" y="218"/>
                  </a:lnTo>
                  <a:lnTo>
                    <a:pt x="30" y="218"/>
                  </a:lnTo>
                  <a:lnTo>
                    <a:pt x="30" y="214"/>
                  </a:lnTo>
                  <a:lnTo>
                    <a:pt x="26" y="214"/>
                  </a:lnTo>
                  <a:lnTo>
                    <a:pt x="22" y="214"/>
                  </a:lnTo>
                  <a:lnTo>
                    <a:pt x="26" y="214"/>
                  </a:lnTo>
                  <a:lnTo>
                    <a:pt x="22" y="214"/>
                  </a:lnTo>
                  <a:lnTo>
                    <a:pt x="22" y="210"/>
                  </a:lnTo>
                  <a:lnTo>
                    <a:pt x="26" y="210"/>
                  </a:lnTo>
                  <a:lnTo>
                    <a:pt x="30" y="210"/>
                  </a:lnTo>
                  <a:lnTo>
                    <a:pt x="34" y="210"/>
                  </a:lnTo>
                  <a:lnTo>
                    <a:pt x="38" y="210"/>
                  </a:lnTo>
                  <a:lnTo>
                    <a:pt x="42" y="214"/>
                  </a:lnTo>
                  <a:lnTo>
                    <a:pt x="42" y="210"/>
                  </a:lnTo>
                  <a:lnTo>
                    <a:pt x="42" y="214"/>
                  </a:lnTo>
                  <a:lnTo>
                    <a:pt x="38" y="214"/>
                  </a:lnTo>
                  <a:lnTo>
                    <a:pt x="38" y="210"/>
                  </a:lnTo>
                  <a:lnTo>
                    <a:pt x="42" y="210"/>
                  </a:lnTo>
                  <a:lnTo>
                    <a:pt x="44" y="210"/>
                  </a:lnTo>
                  <a:lnTo>
                    <a:pt x="44" y="206"/>
                  </a:lnTo>
                  <a:lnTo>
                    <a:pt x="48" y="210"/>
                  </a:lnTo>
                  <a:lnTo>
                    <a:pt x="48" y="206"/>
                  </a:lnTo>
                  <a:lnTo>
                    <a:pt x="44" y="206"/>
                  </a:lnTo>
                  <a:lnTo>
                    <a:pt x="42" y="210"/>
                  </a:lnTo>
                  <a:lnTo>
                    <a:pt x="38" y="210"/>
                  </a:lnTo>
                  <a:lnTo>
                    <a:pt x="38" y="206"/>
                  </a:lnTo>
                  <a:lnTo>
                    <a:pt x="42" y="206"/>
                  </a:lnTo>
                  <a:lnTo>
                    <a:pt x="38" y="206"/>
                  </a:lnTo>
                  <a:lnTo>
                    <a:pt x="34" y="206"/>
                  </a:lnTo>
                  <a:lnTo>
                    <a:pt x="30" y="210"/>
                  </a:lnTo>
                  <a:lnTo>
                    <a:pt x="30" y="206"/>
                  </a:lnTo>
                  <a:lnTo>
                    <a:pt x="34" y="206"/>
                  </a:lnTo>
                  <a:lnTo>
                    <a:pt x="30" y="202"/>
                  </a:lnTo>
                  <a:lnTo>
                    <a:pt x="34" y="202"/>
                  </a:lnTo>
                  <a:lnTo>
                    <a:pt x="38" y="202"/>
                  </a:lnTo>
                  <a:lnTo>
                    <a:pt x="42" y="202"/>
                  </a:lnTo>
                  <a:lnTo>
                    <a:pt x="44" y="202"/>
                  </a:lnTo>
                  <a:lnTo>
                    <a:pt x="42" y="202"/>
                  </a:lnTo>
                  <a:lnTo>
                    <a:pt x="44" y="202"/>
                  </a:lnTo>
                  <a:lnTo>
                    <a:pt x="48" y="202"/>
                  </a:lnTo>
                  <a:lnTo>
                    <a:pt x="48" y="206"/>
                  </a:lnTo>
                  <a:lnTo>
                    <a:pt x="52" y="206"/>
                  </a:lnTo>
                  <a:lnTo>
                    <a:pt x="52" y="210"/>
                  </a:lnTo>
                  <a:lnTo>
                    <a:pt x="56" y="210"/>
                  </a:lnTo>
                  <a:lnTo>
                    <a:pt x="52" y="210"/>
                  </a:lnTo>
                  <a:lnTo>
                    <a:pt x="52" y="206"/>
                  </a:lnTo>
                  <a:lnTo>
                    <a:pt x="48" y="206"/>
                  </a:lnTo>
                  <a:lnTo>
                    <a:pt x="48" y="202"/>
                  </a:lnTo>
                  <a:lnTo>
                    <a:pt x="44" y="202"/>
                  </a:lnTo>
                  <a:lnTo>
                    <a:pt x="44" y="198"/>
                  </a:lnTo>
                  <a:lnTo>
                    <a:pt x="48" y="198"/>
                  </a:lnTo>
                  <a:lnTo>
                    <a:pt x="48" y="202"/>
                  </a:lnTo>
                  <a:lnTo>
                    <a:pt x="52" y="202"/>
                  </a:lnTo>
                  <a:lnTo>
                    <a:pt x="52" y="206"/>
                  </a:lnTo>
                  <a:lnTo>
                    <a:pt x="52" y="202"/>
                  </a:lnTo>
                  <a:lnTo>
                    <a:pt x="56" y="202"/>
                  </a:lnTo>
                  <a:lnTo>
                    <a:pt x="52" y="202"/>
                  </a:lnTo>
                  <a:lnTo>
                    <a:pt x="48" y="202"/>
                  </a:lnTo>
                  <a:lnTo>
                    <a:pt x="48" y="198"/>
                  </a:lnTo>
                  <a:lnTo>
                    <a:pt x="52" y="198"/>
                  </a:lnTo>
                  <a:lnTo>
                    <a:pt x="56" y="198"/>
                  </a:lnTo>
                  <a:lnTo>
                    <a:pt x="60" y="198"/>
                  </a:lnTo>
                  <a:lnTo>
                    <a:pt x="56" y="198"/>
                  </a:lnTo>
                  <a:lnTo>
                    <a:pt x="52" y="194"/>
                  </a:lnTo>
                  <a:lnTo>
                    <a:pt x="56" y="194"/>
                  </a:lnTo>
                  <a:lnTo>
                    <a:pt x="56" y="192"/>
                  </a:lnTo>
                  <a:lnTo>
                    <a:pt x="60" y="192"/>
                  </a:lnTo>
                  <a:lnTo>
                    <a:pt x="64" y="192"/>
                  </a:lnTo>
                  <a:lnTo>
                    <a:pt x="64" y="194"/>
                  </a:lnTo>
                  <a:lnTo>
                    <a:pt x="68" y="194"/>
                  </a:lnTo>
                  <a:lnTo>
                    <a:pt x="68" y="192"/>
                  </a:lnTo>
                  <a:lnTo>
                    <a:pt x="64" y="194"/>
                  </a:lnTo>
                  <a:lnTo>
                    <a:pt x="64" y="192"/>
                  </a:lnTo>
                  <a:lnTo>
                    <a:pt x="64" y="188"/>
                  </a:lnTo>
                  <a:lnTo>
                    <a:pt x="68" y="188"/>
                  </a:lnTo>
                  <a:lnTo>
                    <a:pt x="72" y="188"/>
                  </a:lnTo>
                  <a:lnTo>
                    <a:pt x="74" y="192"/>
                  </a:lnTo>
                  <a:lnTo>
                    <a:pt x="74" y="194"/>
                  </a:lnTo>
                  <a:lnTo>
                    <a:pt x="78" y="194"/>
                  </a:lnTo>
                  <a:lnTo>
                    <a:pt x="74" y="194"/>
                  </a:lnTo>
                  <a:lnTo>
                    <a:pt x="74" y="192"/>
                  </a:lnTo>
                  <a:lnTo>
                    <a:pt x="78" y="192"/>
                  </a:lnTo>
                  <a:lnTo>
                    <a:pt x="82" y="192"/>
                  </a:lnTo>
                  <a:lnTo>
                    <a:pt x="86" y="192"/>
                  </a:lnTo>
                  <a:lnTo>
                    <a:pt x="86" y="188"/>
                  </a:lnTo>
                  <a:lnTo>
                    <a:pt x="82" y="188"/>
                  </a:lnTo>
                  <a:lnTo>
                    <a:pt x="86" y="188"/>
                  </a:lnTo>
                  <a:lnTo>
                    <a:pt x="86" y="184"/>
                  </a:lnTo>
                  <a:lnTo>
                    <a:pt x="90" y="184"/>
                  </a:lnTo>
                  <a:lnTo>
                    <a:pt x="94" y="184"/>
                  </a:lnTo>
                  <a:lnTo>
                    <a:pt x="94" y="180"/>
                  </a:lnTo>
                  <a:lnTo>
                    <a:pt x="90" y="180"/>
                  </a:lnTo>
                  <a:lnTo>
                    <a:pt x="94" y="180"/>
                  </a:lnTo>
                  <a:lnTo>
                    <a:pt x="98" y="176"/>
                  </a:lnTo>
                  <a:lnTo>
                    <a:pt x="94" y="176"/>
                  </a:lnTo>
                  <a:lnTo>
                    <a:pt x="90" y="176"/>
                  </a:lnTo>
                  <a:lnTo>
                    <a:pt x="90" y="180"/>
                  </a:lnTo>
                  <a:lnTo>
                    <a:pt x="86" y="180"/>
                  </a:lnTo>
                  <a:lnTo>
                    <a:pt x="82" y="184"/>
                  </a:lnTo>
                  <a:lnTo>
                    <a:pt x="86" y="180"/>
                  </a:lnTo>
                  <a:lnTo>
                    <a:pt x="90" y="180"/>
                  </a:lnTo>
                  <a:lnTo>
                    <a:pt x="90" y="184"/>
                  </a:lnTo>
                  <a:lnTo>
                    <a:pt x="86" y="184"/>
                  </a:lnTo>
                  <a:lnTo>
                    <a:pt x="82" y="188"/>
                  </a:lnTo>
                  <a:lnTo>
                    <a:pt x="78" y="188"/>
                  </a:lnTo>
                  <a:lnTo>
                    <a:pt x="74" y="192"/>
                  </a:lnTo>
                  <a:lnTo>
                    <a:pt x="72" y="188"/>
                  </a:lnTo>
                  <a:lnTo>
                    <a:pt x="72" y="184"/>
                  </a:lnTo>
                  <a:lnTo>
                    <a:pt x="74" y="184"/>
                  </a:lnTo>
                  <a:lnTo>
                    <a:pt x="72" y="184"/>
                  </a:lnTo>
                  <a:lnTo>
                    <a:pt x="68" y="188"/>
                  </a:lnTo>
                  <a:lnTo>
                    <a:pt x="68" y="184"/>
                  </a:lnTo>
                  <a:lnTo>
                    <a:pt x="72" y="184"/>
                  </a:lnTo>
                  <a:lnTo>
                    <a:pt x="72" y="180"/>
                  </a:lnTo>
                  <a:lnTo>
                    <a:pt x="74" y="180"/>
                  </a:lnTo>
                  <a:lnTo>
                    <a:pt x="78" y="180"/>
                  </a:lnTo>
                  <a:lnTo>
                    <a:pt x="74" y="180"/>
                  </a:lnTo>
                  <a:lnTo>
                    <a:pt x="74" y="176"/>
                  </a:lnTo>
                  <a:lnTo>
                    <a:pt x="78" y="172"/>
                  </a:lnTo>
                  <a:lnTo>
                    <a:pt x="82" y="168"/>
                  </a:lnTo>
                  <a:lnTo>
                    <a:pt x="82" y="168"/>
                  </a:lnTo>
                  <a:lnTo>
                    <a:pt x="82" y="168"/>
                  </a:lnTo>
                  <a:close/>
                  <a:moveTo>
                    <a:pt x="284" y="4"/>
                  </a:moveTo>
                  <a:lnTo>
                    <a:pt x="284" y="0"/>
                  </a:lnTo>
                  <a:lnTo>
                    <a:pt x="284" y="4"/>
                  </a:lnTo>
                  <a:lnTo>
                    <a:pt x="284" y="4"/>
                  </a:lnTo>
                  <a:lnTo>
                    <a:pt x="284" y="4"/>
                  </a:lnTo>
                  <a:close/>
                  <a:moveTo>
                    <a:pt x="270" y="16"/>
                  </a:moveTo>
                  <a:lnTo>
                    <a:pt x="270" y="12"/>
                  </a:lnTo>
                  <a:lnTo>
                    <a:pt x="274" y="12"/>
                  </a:lnTo>
                  <a:lnTo>
                    <a:pt x="276" y="16"/>
                  </a:lnTo>
                  <a:lnTo>
                    <a:pt x="274" y="16"/>
                  </a:lnTo>
                  <a:lnTo>
                    <a:pt x="270" y="16"/>
                  </a:lnTo>
                  <a:lnTo>
                    <a:pt x="270" y="16"/>
                  </a:lnTo>
                  <a:lnTo>
                    <a:pt x="270" y="16"/>
                  </a:lnTo>
                  <a:close/>
                  <a:moveTo>
                    <a:pt x="258" y="22"/>
                  </a:moveTo>
                  <a:lnTo>
                    <a:pt x="254" y="22"/>
                  </a:lnTo>
                  <a:lnTo>
                    <a:pt x="250" y="22"/>
                  </a:lnTo>
                  <a:lnTo>
                    <a:pt x="250" y="20"/>
                  </a:lnTo>
                  <a:lnTo>
                    <a:pt x="254" y="20"/>
                  </a:lnTo>
                  <a:lnTo>
                    <a:pt x="258" y="22"/>
                  </a:lnTo>
                  <a:lnTo>
                    <a:pt x="258" y="22"/>
                  </a:lnTo>
                  <a:lnTo>
                    <a:pt x="258" y="22"/>
                  </a:lnTo>
                  <a:close/>
                  <a:moveTo>
                    <a:pt x="244" y="22"/>
                  </a:moveTo>
                  <a:lnTo>
                    <a:pt x="240" y="22"/>
                  </a:lnTo>
                  <a:lnTo>
                    <a:pt x="240" y="20"/>
                  </a:lnTo>
                  <a:lnTo>
                    <a:pt x="244" y="20"/>
                  </a:lnTo>
                  <a:lnTo>
                    <a:pt x="244" y="22"/>
                  </a:lnTo>
                  <a:lnTo>
                    <a:pt x="244" y="22"/>
                  </a:lnTo>
                  <a:lnTo>
                    <a:pt x="244" y="22"/>
                  </a:lnTo>
                  <a:close/>
                  <a:moveTo>
                    <a:pt x="206" y="26"/>
                  </a:moveTo>
                  <a:lnTo>
                    <a:pt x="202" y="26"/>
                  </a:lnTo>
                  <a:lnTo>
                    <a:pt x="206" y="22"/>
                  </a:lnTo>
                  <a:lnTo>
                    <a:pt x="206" y="26"/>
                  </a:lnTo>
                  <a:lnTo>
                    <a:pt x="206" y="26"/>
                  </a:lnTo>
                  <a:lnTo>
                    <a:pt x="206" y="26"/>
                  </a:lnTo>
                  <a:close/>
                  <a:moveTo>
                    <a:pt x="198" y="30"/>
                  </a:moveTo>
                  <a:lnTo>
                    <a:pt x="198" y="26"/>
                  </a:lnTo>
                  <a:lnTo>
                    <a:pt x="202" y="26"/>
                  </a:lnTo>
                  <a:lnTo>
                    <a:pt x="202" y="30"/>
                  </a:lnTo>
                  <a:lnTo>
                    <a:pt x="198" y="30"/>
                  </a:lnTo>
                  <a:lnTo>
                    <a:pt x="198" y="30"/>
                  </a:lnTo>
                  <a:lnTo>
                    <a:pt x="198" y="30"/>
                  </a:lnTo>
                  <a:close/>
                  <a:moveTo>
                    <a:pt x="228" y="30"/>
                  </a:moveTo>
                  <a:lnTo>
                    <a:pt x="232" y="30"/>
                  </a:lnTo>
                  <a:lnTo>
                    <a:pt x="228" y="30"/>
                  </a:lnTo>
                  <a:lnTo>
                    <a:pt x="228" y="30"/>
                  </a:lnTo>
                  <a:lnTo>
                    <a:pt x="228" y="30"/>
                  </a:lnTo>
                  <a:close/>
                  <a:moveTo>
                    <a:pt x="210" y="34"/>
                  </a:moveTo>
                  <a:lnTo>
                    <a:pt x="214" y="30"/>
                  </a:lnTo>
                  <a:lnTo>
                    <a:pt x="218" y="30"/>
                  </a:lnTo>
                  <a:lnTo>
                    <a:pt x="214" y="34"/>
                  </a:lnTo>
                  <a:lnTo>
                    <a:pt x="210" y="34"/>
                  </a:lnTo>
                  <a:lnTo>
                    <a:pt x="210" y="34"/>
                  </a:lnTo>
                  <a:lnTo>
                    <a:pt x="210" y="34"/>
                  </a:lnTo>
                  <a:close/>
                  <a:moveTo>
                    <a:pt x="354" y="38"/>
                  </a:moveTo>
                  <a:lnTo>
                    <a:pt x="354" y="34"/>
                  </a:lnTo>
                  <a:lnTo>
                    <a:pt x="358" y="34"/>
                  </a:lnTo>
                  <a:lnTo>
                    <a:pt x="354" y="38"/>
                  </a:lnTo>
                  <a:lnTo>
                    <a:pt x="354" y="38"/>
                  </a:lnTo>
                  <a:lnTo>
                    <a:pt x="354" y="38"/>
                  </a:lnTo>
                  <a:close/>
                  <a:moveTo>
                    <a:pt x="224" y="34"/>
                  </a:moveTo>
                  <a:lnTo>
                    <a:pt x="228" y="34"/>
                  </a:lnTo>
                  <a:lnTo>
                    <a:pt x="224" y="34"/>
                  </a:lnTo>
                  <a:lnTo>
                    <a:pt x="224" y="34"/>
                  </a:lnTo>
                  <a:lnTo>
                    <a:pt x="224" y="34"/>
                  </a:lnTo>
                  <a:close/>
                  <a:moveTo>
                    <a:pt x="202" y="42"/>
                  </a:moveTo>
                  <a:lnTo>
                    <a:pt x="202" y="38"/>
                  </a:lnTo>
                  <a:lnTo>
                    <a:pt x="202" y="42"/>
                  </a:lnTo>
                  <a:lnTo>
                    <a:pt x="202" y="42"/>
                  </a:lnTo>
                  <a:lnTo>
                    <a:pt x="202" y="42"/>
                  </a:lnTo>
                  <a:close/>
                  <a:moveTo>
                    <a:pt x="180" y="56"/>
                  </a:moveTo>
                  <a:lnTo>
                    <a:pt x="180" y="52"/>
                  </a:lnTo>
                  <a:lnTo>
                    <a:pt x="184" y="52"/>
                  </a:lnTo>
                  <a:lnTo>
                    <a:pt x="180" y="56"/>
                  </a:lnTo>
                  <a:lnTo>
                    <a:pt x="180" y="56"/>
                  </a:lnTo>
                  <a:lnTo>
                    <a:pt x="180" y="56"/>
                  </a:lnTo>
                  <a:close/>
                  <a:moveTo>
                    <a:pt x="168" y="60"/>
                  </a:moveTo>
                  <a:lnTo>
                    <a:pt x="164" y="56"/>
                  </a:lnTo>
                  <a:lnTo>
                    <a:pt x="168" y="56"/>
                  </a:lnTo>
                  <a:lnTo>
                    <a:pt x="168" y="60"/>
                  </a:lnTo>
                  <a:lnTo>
                    <a:pt x="168" y="60"/>
                  </a:lnTo>
                  <a:lnTo>
                    <a:pt x="168" y="60"/>
                  </a:lnTo>
                  <a:close/>
                  <a:moveTo>
                    <a:pt x="176" y="60"/>
                  </a:moveTo>
                  <a:lnTo>
                    <a:pt x="176" y="56"/>
                  </a:lnTo>
                  <a:lnTo>
                    <a:pt x="180" y="56"/>
                  </a:lnTo>
                  <a:lnTo>
                    <a:pt x="180" y="60"/>
                  </a:lnTo>
                  <a:lnTo>
                    <a:pt x="176" y="60"/>
                  </a:lnTo>
                  <a:lnTo>
                    <a:pt x="176" y="60"/>
                  </a:lnTo>
                  <a:lnTo>
                    <a:pt x="176" y="60"/>
                  </a:lnTo>
                  <a:close/>
                  <a:moveTo>
                    <a:pt x="172" y="64"/>
                  </a:moveTo>
                  <a:lnTo>
                    <a:pt x="172" y="60"/>
                  </a:lnTo>
                  <a:lnTo>
                    <a:pt x="176" y="60"/>
                  </a:lnTo>
                  <a:lnTo>
                    <a:pt x="172" y="60"/>
                  </a:lnTo>
                  <a:lnTo>
                    <a:pt x="172" y="64"/>
                  </a:lnTo>
                  <a:lnTo>
                    <a:pt x="172" y="64"/>
                  </a:lnTo>
                  <a:lnTo>
                    <a:pt x="172" y="64"/>
                  </a:lnTo>
                  <a:close/>
                  <a:moveTo>
                    <a:pt x="160" y="72"/>
                  </a:moveTo>
                  <a:lnTo>
                    <a:pt x="160" y="68"/>
                  </a:lnTo>
                  <a:lnTo>
                    <a:pt x="164" y="68"/>
                  </a:lnTo>
                  <a:lnTo>
                    <a:pt x="164" y="72"/>
                  </a:lnTo>
                  <a:lnTo>
                    <a:pt x="160" y="72"/>
                  </a:lnTo>
                  <a:lnTo>
                    <a:pt x="160" y="72"/>
                  </a:lnTo>
                  <a:lnTo>
                    <a:pt x="160" y="72"/>
                  </a:lnTo>
                  <a:close/>
                  <a:moveTo>
                    <a:pt x="134" y="76"/>
                  </a:moveTo>
                  <a:lnTo>
                    <a:pt x="130" y="76"/>
                  </a:lnTo>
                  <a:lnTo>
                    <a:pt x="130" y="72"/>
                  </a:lnTo>
                  <a:lnTo>
                    <a:pt x="134" y="72"/>
                  </a:lnTo>
                  <a:lnTo>
                    <a:pt x="134" y="76"/>
                  </a:lnTo>
                  <a:lnTo>
                    <a:pt x="134" y="76"/>
                  </a:lnTo>
                  <a:lnTo>
                    <a:pt x="134" y="76"/>
                  </a:lnTo>
                  <a:close/>
                  <a:moveTo>
                    <a:pt x="120" y="82"/>
                  </a:moveTo>
                  <a:lnTo>
                    <a:pt x="120" y="78"/>
                  </a:lnTo>
                  <a:lnTo>
                    <a:pt x="120" y="76"/>
                  </a:lnTo>
                  <a:lnTo>
                    <a:pt x="124" y="76"/>
                  </a:lnTo>
                  <a:lnTo>
                    <a:pt x="124" y="78"/>
                  </a:lnTo>
                  <a:lnTo>
                    <a:pt x="120" y="82"/>
                  </a:lnTo>
                  <a:lnTo>
                    <a:pt x="120" y="82"/>
                  </a:lnTo>
                  <a:lnTo>
                    <a:pt x="120" y="82"/>
                  </a:lnTo>
                  <a:close/>
                  <a:moveTo>
                    <a:pt x="116" y="86"/>
                  </a:moveTo>
                  <a:lnTo>
                    <a:pt x="116" y="82"/>
                  </a:lnTo>
                  <a:lnTo>
                    <a:pt x="116" y="78"/>
                  </a:lnTo>
                  <a:lnTo>
                    <a:pt x="120" y="78"/>
                  </a:lnTo>
                  <a:lnTo>
                    <a:pt x="120" y="82"/>
                  </a:lnTo>
                  <a:lnTo>
                    <a:pt x="116" y="82"/>
                  </a:lnTo>
                  <a:lnTo>
                    <a:pt x="116" y="86"/>
                  </a:lnTo>
                  <a:lnTo>
                    <a:pt x="116" y="86"/>
                  </a:lnTo>
                  <a:lnTo>
                    <a:pt x="116" y="86"/>
                  </a:lnTo>
                  <a:close/>
                  <a:moveTo>
                    <a:pt x="154" y="82"/>
                  </a:moveTo>
                  <a:lnTo>
                    <a:pt x="154" y="78"/>
                  </a:lnTo>
                  <a:lnTo>
                    <a:pt x="158" y="78"/>
                  </a:lnTo>
                  <a:lnTo>
                    <a:pt x="158" y="82"/>
                  </a:lnTo>
                  <a:lnTo>
                    <a:pt x="154" y="82"/>
                  </a:lnTo>
                  <a:lnTo>
                    <a:pt x="154" y="82"/>
                  </a:lnTo>
                  <a:lnTo>
                    <a:pt x="154" y="82"/>
                  </a:lnTo>
                  <a:close/>
                  <a:moveTo>
                    <a:pt x="146" y="82"/>
                  </a:moveTo>
                  <a:lnTo>
                    <a:pt x="150" y="82"/>
                  </a:lnTo>
                  <a:lnTo>
                    <a:pt x="146" y="82"/>
                  </a:lnTo>
                  <a:lnTo>
                    <a:pt x="146" y="82"/>
                  </a:lnTo>
                  <a:lnTo>
                    <a:pt x="146" y="82"/>
                  </a:lnTo>
                  <a:close/>
                  <a:moveTo>
                    <a:pt x="134" y="106"/>
                  </a:moveTo>
                  <a:lnTo>
                    <a:pt x="130" y="106"/>
                  </a:lnTo>
                  <a:lnTo>
                    <a:pt x="130" y="102"/>
                  </a:lnTo>
                  <a:lnTo>
                    <a:pt x="134" y="102"/>
                  </a:lnTo>
                  <a:lnTo>
                    <a:pt x="134" y="106"/>
                  </a:lnTo>
                  <a:lnTo>
                    <a:pt x="134" y="106"/>
                  </a:lnTo>
                  <a:lnTo>
                    <a:pt x="134" y="106"/>
                  </a:lnTo>
                  <a:close/>
                  <a:moveTo>
                    <a:pt x="102" y="138"/>
                  </a:moveTo>
                  <a:lnTo>
                    <a:pt x="104" y="138"/>
                  </a:lnTo>
                  <a:lnTo>
                    <a:pt x="102" y="138"/>
                  </a:lnTo>
                  <a:lnTo>
                    <a:pt x="102" y="138"/>
                  </a:lnTo>
                  <a:lnTo>
                    <a:pt x="102" y="138"/>
                  </a:lnTo>
                  <a:close/>
                  <a:moveTo>
                    <a:pt x="104" y="150"/>
                  </a:moveTo>
                  <a:lnTo>
                    <a:pt x="104" y="146"/>
                  </a:lnTo>
                  <a:lnTo>
                    <a:pt x="104" y="142"/>
                  </a:lnTo>
                  <a:lnTo>
                    <a:pt x="104" y="138"/>
                  </a:lnTo>
                  <a:lnTo>
                    <a:pt x="108" y="138"/>
                  </a:lnTo>
                  <a:lnTo>
                    <a:pt x="108" y="142"/>
                  </a:lnTo>
                  <a:lnTo>
                    <a:pt x="108" y="146"/>
                  </a:lnTo>
                  <a:lnTo>
                    <a:pt x="104" y="146"/>
                  </a:lnTo>
                  <a:lnTo>
                    <a:pt x="104" y="150"/>
                  </a:lnTo>
                  <a:lnTo>
                    <a:pt x="104" y="150"/>
                  </a:lnTo>
                  <a:lnTo>
                    <a:pt x="104" y="150"/>
                  </a:lnTo>
                  <a:close/>
                  <a:moveTo>
                    <a:pt x="104" y="154"/>
                  </a:moveTo>
                  <a:lnTo>
                    <a:pt x="102" y="154"/>
                  </a:lnTo>
                  <a:lnTo>
                    <a:pt x="104" y="150"/>
                  </a:lnTo>
                  <a:lnTo>
                    <a:pt x="108" y="150"/>
                  </a:lnTo>
                  <a:lnTo>
                    <a:pt x="108" y="154"/>
                  </a:lnTo>
                  <a:lnTo>
                    <a:pt x="104" y="154"/>
                  </a:lnTo>
                  <a:lnTo>
                    <a:pt x="104" y="154"/>
                  </a:lnTo>
                  <a:lnTo>
                    <a:pt x="104" y="154"/>
                  </a:lnTo>
                  <a:close/>
                  <a:moveTo>
                    <a:pt x="86" y="158"/>
                  </a:moveTo>
                  <a:lnTo>
                    <a:pt x="90" y="154"/>
                  </a:lnTo>
                  <a:lnTo>
                    <a:pt x="86" y="158"/>
                  </a:lnTo>
                  <a:lnTo>
                    <a:pt x="86" y="158"/>
                  </a:lnTo>
                  <a:lnTo>
                    <a:pt x="86" y="158"/>
                  </a:lnTo>
                  <a:close/>
                  <a:moveTo>
                    <a:pt x="90" y="158"/>
                  </a:moveTo>
                  <a:lnTo>
                    <a:pt x="86" y="158"/>
                  </a:lnTo>
                  <a:lnTo>
                    <a:pt x="90" y="154"/>
                  </a:lnTo>
                  <a:lnTo>
                    <a:pt x="94" y="158"/>
                  </a:lnTo>
                  <a:lnTo>
                    <a:pt x="90" y="158"/>
                  </a:lnTo>
                  <a:lnTo>
                    <a:pt x="90" y="158"/>
                  </a:lnTo>
                  <a:lnTo>
                    <a:pt x="90" y="158"/>
                  </a:lnTo>
                  <a:close/>
                  <a:moveTo>
                    <a:pt x="94" y="164"/>
                  </a:moveTo>
                  <a:lnTo>
                    <a:pt x="90" y="164"/>
                  </a:lnTo>
                  <a:lnTo>
                    <a:pt x="90" y="162"/>
                  </a:lnTo>
                  <a:lnTo>
                    <a:pt x="94" y="164"/>
                  </a:lnTo>
                  <a:lnTo>
                    <a:pt x="94" y="164"/>
                  </a:lnTo>
                  <a:lnTo>
                    <a:pt x="94" y="164"/>
                  </a:lnTo>
                  <a:close/>
                  <a:moveTo>
                    <a:pt x="52" y="194"/>
                  </a:moveTo>
                  <a:lnTo>
                    <a:pt x="52" y="192"/>
                  </a:lnTo>
                  <a:lnTo>
                    <a:pt x="56" y="192"/>
                  </a:lnTo>
                  <a:lnTo>
                    <a:pt x="56" y="194"/>
                  </a:lnTo>
                  <a:lnTo>
                    <a:pt x="52" y="194"/>
                  </a:lnTo>
                  <a:lnTo>
                    <a:pt x="52" y="194"/>
                  </a:lnTo>
                  <a:lnTo>
                    <a:pt x="52" y="194"/>
                  </a:lnTo>
                  <a:close/>
                  <a:moveTo>
                    <a:pt x="52" y="198"/>
                  </a:moveTo>
                  <a:lnTo>
                    <a:pt x="48" y="194"/>
                  </a:lnTo>
                  <a:lnTo>
                    <a:pt x="52" y="194"/>
                  </a:lnTo>
                  <a:lnTo>
                    <a:pt x="56" y="198"/>
                  </a:lnTo>
                  <a:lnTo>
                    <a:pt x="52" y="198"/>
                  </a:lnTo>
                  <a:lnTo>
                    <a:pt x="52" y="198"/>
                  </a:lnTo>
                  <a:lnTo>
                    <a:pt x="52" y="198"/>
                  </a:lnTo>
                  <a:close/>
                  <a:moveTo>
                    <a:pt x="44" y="198"/>
                  </a:moveTo>
                  <a:lnTo>
                    <a:pt x="48" y="194"/>
                  </a:lnTo>
                  <a:lnTo>
                    <a:pt x="48" y="198"/>
                  </a:lnTo>
                  <a:lnTo>
                    <a:pt x="44" y="198"/>
                  </a:lnTo>
                  <a:lnTo>
                    <a:pt x="44" y="198"/>
                  </a:lnTo>
                  <a:lnTo>
                    <a:pt x="44" y="198"/>
                  </a:lnTo>
                  <a:close/>
                  <a:moveTo>
                    <a:pt x="44" y="202"/>
                  </a:moveTo>
                  <a:lnTo>
                    <a:pt x="42" y="202"/>
                  </a:lnTo>
                  <a:lnTo>
                    <a:pt x="42" y="198"/>
                  </a:lnTo>
                  <a:lnTo>
                    <a:pt x="44" y="198"/>
                  </a:lnTo>
                  <a:lnTo>
                    <a:pt x="44" y="202"/>
                  </a:lnTo>
                  <a:lnTo>
                    <a:pt x="44" y="202"/>
                  </a:lnTo>
                  <a:lnTo>
                    <a:pt x="44" y="202"/>
                  </a:lnTo>
                  <a:close/>
                  <a:moveTo>
                    <a:pt x="42" y="202"/>
                  </a:moveTo>
                  <a:lnTo>
                    <a:pt x="38" y="202"/>
                  </a:lnTo>
                  <a:lnTo>
                    <a:pt x="38" y="198"/>
                  </a:lnTo>
                  <a:lnTo>
                    <a:pt x="42" y="198"/>
                  </a:lnTo>
                  <a:lnTo>
                    <a:pt x="42" y="202"/>
                  </a:lnTo>
                  <a:lnTo>
                    <a:pt x="42" y="202"/>
                  </a:lnTo>
                  <a:lnTo>
                    <a:pt x="42" y="202"/>
                  </a:lnTo>
                  <a:close/>
                  <a:moveTo>
                    <a:pt x="26" y="210"/>
                  </a:moveTo>
                  <a:lnTo>
                    <a:pt x="30" y="206"/>
                  </a:lnTo>
                  <a:lnTo>
                    <a:pt x="30" y="210"/>
                  </a:lnTo>
                  <a:lnTo>
                    <a:pt x="26" y="210"/>
                  </a:lnTo>
                  <a:lnTo>
                    <a:pt x="26" y="210"/>
                  </a:lnTo>
                  <a:lnTo>
                    <a:pt x="26" y="210"/>
                  </a:lnTo>
                  <a:close/>
                  <a:moveTo>
                    <a:pt x="22" y="218"/>
                  </a:moveTo>
                  <a:lnTo>
                    <a:pt x="18" y="218"/>
                  </a:lnTo>
                  <a:lnTo>
                    <a:pt x="18" y="214"/>
                  </a:lnTo>
                  <a:lnTo>
                    <a:pt x="22" y="214"/>
                  </a:lnTo>
                  <a:lnTo>
                    <a:pt x="22" y="218"/>
                  </a:lnTo>
                  <a:lnTo>
                    <a:pt x="22" y="218"/>
                  </a:lnTo>
                  <a:lnTo>
                    <a:pt x="22" y="218"/>
                  </a:lnTo>
                  <a:close/>
                  <a:moveTo>
                    <a:pt x="14" y="222"/>
                  </a:moveTo>
                  <a:lnTo>
                    <a:pt x="14" y="218"/>
                  </a:lnTo>
                  <a:lnTo>
                    <a:pt x="14" y="214"/>
                  </a:lnTo>
                  <a:lnTo>
                    <a:pt x="18" y="214"/>
                  </a:lnTo>
                  <a:lnTo>
                    <a:pt x="18" y="218"/>
                  </a:lnTo>
                  <a:lnTo>
                    <a:pt x="14" y="218"/>
                  </a:lnTo>
                  <a:lnTo>
                    <a:pt x="14" y="222"/>
                  </a:lnTo>
                  <a:lnTo>
                    <a:pt x="14" y="222"/>
                  </a:lnTo>
                  <a:lnTo>
                    <a:pt x="14" y="222"/>
                  </a:lnTo>
                  <a:close/>
                  <a:moveTo>
                    <a:pt x="12" y="222"/>
                  </a:moveTo>
                  <a:lnTo>
                    <a:pt x="12" y="218"/>
                  </a:lnTo>
                  <a:lnTo>
                    <a:pt x="14" y="218"/>
                  </a:lnTo>
                  <a:lnTo>
                    <a:pt x="14" y="222"/>
                  </a:lnTo>
                  <a:lnTo>
                    <a:pt x="12" y="222"/>
                  </a:lnTo>
                  <a:lnTo>
                    <a:pt x="12" y="222"/>
                  </a:lnTo>
                  <a:lnTo>
                    <a:pt x="12" y="222"/>
                  </a:lnTo>
                  <a:close/>
                  <a:moveTo>
                    <a:pt x="4" y="232"/>
                  </a:moveTo>
                  <a:lnTo>
                    <a:pt x="4" y="228"/>
                  </a:lnTo>
                  <a:lnTo>
                    <a:pt x="0" y="228"/>
                  </a:lnTo>
                  <a:lnTo>
                    <a:pt x="4" y="228"/>
                  </a:lnTo>
                  <a:lnTo>
                    <a:pt x="8" y="228"/>
                  </a:lnTo>
                  <a:lnTo>
                    <a:pt x="4" y="228"/>
                  </a:lnTo>
                  <a:lnTo>
                    <a:pt x="4" y="232"/>
                  </a:lnTo>
                  <a:lnTo>
                    <a:pt x="4" y="232"/>
                  </a:lnTo>
                  <a:lnTo>
                    <a:pt x="4" y="232"/>
                  </a:lnTo>
                  <a:close/>
                  <a:moveTo>
                    <a:pt x="0" y="246"/>
                  </a:moveTo>
                  <a:lnTo>
                    <a:pt x="0" y="242"/>
                  </a:lnTo>
                  <a:lnTo>
                    <a:pt x="4" y="242"/>
                  </a:lnTo>
                  <a:lnTo>
                    <a:pt x="4" y="246"/>
                  </a:lnTo>
                  <a:lnTo>
                    <a:pt x="0" y="246"/>
                  </a:lnTo>
                  <a:lnTo>
                    <a:pt x="0" y="246"/>
                  </a:lnTo>
                  <a:lnTo>
                    <a:pt x="0" y="246"/>
                  </a:lnTo>
                  <a:close/>
                  <a:moveTo>
                    <a:pt x="12" y="262"/>
                  </a:moveTo>
                  <a:lnTo>
                    <a:pt x="8" y="258"/>
                  </a:lnTo>
                  <a:lnTo>
                    <a:pt x="12" y="258"/>
                  </a:lnTo>
                  <a:lnTo>
                    <a:pt x="12" y="254"/>
                  </a:lnTo>
                  <a:lnTo>
                    <a:pt x="14" y="254"/>
                  </a:lnTo>
                  <a:lnTo>
                    <a:pt x="14" y="262"/>
                  </a:lnTo>
                  <a:lnTo>
                    <a:pt x="12" y="262"/>
                  </a:lnTo>
                  <a:lnTo>
                    <a:pt x="12" y="262"/>
                  </a:lnTo>
                  <a:lnTo>
                    <a:pt x="12" y="262"/>
                  </a:lnTo>
                  <a:close/>
                  <a:moveTo>
                    <a:pt x="296" y="8"/>
                  </a:moveTo>
                  <a:lnTo>
                    <a:pt x="292" y="4"/>
                  </a:lnTo>
                  <a:lnTo>
                    <a:pt x="296" y="4"/>
                  </a:lnTo>
                  <a:lnTo>
                    <a:pt x="292" y="4"/>
                  </a:lnTo>
                  <a:lnTo>
                    <a:pt x="296" y="0"/>
                  </a:lnTo>
                  <a:lnTo>
                    <a:pt x="300" y="0"/>
                  </a:lnTo>
                  <a:lnTo>
                    <a:pt x="304" y="0"/>
                  </a:lnTo>
                  <a:lnTo>
                    <a:pt x="304" y="4"/>
                  </a:lnTo>
                  <a:lnTo>
                    <a:pt x="300" y="4"/>
                  </a:lnTo>
                  <a:lnTo>
                    <a:pt x="304" y="4"/>
                  </a:lnTo>
                  <a:lnTo>
                    <a:pt x="300" y="4"/>
                  </a:lnTo>
                  <a:lnTo>
                    <a:pt x="296" y="8"/>
                  </a:lnTo>
                  <a:lnTo>
                    <a:pt x="296" y="8"/>
                  </a:lnTo>
                  <a:lnTo>
                    <a:pt x="296" y="8"/>
                  </a:lnTo>
                  <a:close/>
                  <a:moveTo>
                    <a:pt x="274" y="8"/>
                  </a:moveTo>
                  <a:lnTo>
                    <a:pt x="274" y="4"/>
                  </a:lnTo>
                  <a:lnTo>
                    <a:pt x="276" y="4"/>
                  </a:lnTo>
                  <a:lnTo>
                    <a:pt x="276" y="8"/>
                  </a:lnTo>
                  <a:lnTo>
                    <a:pt x="274" y="8"/>
                  </a:lnTo>
                  <a:lnTo>
                    <a:pt x="274" y="8"/>
                  </a:lnTo>
                  <a:lnTo>
                    <a:pt x="274" y="8"/>
                  </a:lnTo>
                  <a:close/>
                  <a:moveTo>
                    <a:pt x="248" y="20"/>
                  </a:moveTo>
                  <a:lnTo>
                    <a:pt x="248" y="16"/>
                  </a:lnTo>
                  <a:lnTo>
                    <a:pt x="244" y="16"/>
                  </a:lnTo>
                  <a:lnTo>
                    <a:pt x="244" y="12"/>
                  </a:lnTo>
                  <a:lnTo>
                    <a:pt x="248" y="12"/>
                  </a:lnTo>
                  <a:lnTo>
                    <a:pt x="248" y="16"/>
                  </a:lnTo>
                  <a:lnTo>
                    <a:pt x="250" y="12"/>
                  </a:lnTo>
                  <a:lnTo>
                    <a:pt x="254" y="12"/>
                  </a:lnTo>
                  <a:lnTo>
                    <a:pt x="254" y="16"/>
                  </a:lnTo>
                  <a:lnTo>
                    <a:pt x="258" y="16"/>
                  </a:lnTo>
                  <a:lnTo>
                    <a:pt x="258" y="12"/>
                  </a:lnTo>
                  <a:lnTo>
                    <a:pt x="254" y="12"/>
                  </a:lnTo>
                  <a:lnTo>
                    <a:pt x="258" y="12"/>
                  </a:lnTo>
                  <a:lnTo>
                    <a:pt x="262" y="12"/>
                  </a:lnTo>
                  <a:lnTo>
                    <a:pt x="266" y="12"/>
                  </a:lnTo>
                  <a:lnTo>
                    <a:pt x="266" y="8"/>
                  </a:lnTo>
                  <a:lnTo>
                    <a:pt x="262" y="8"/>
                  </a:lnTo>
                  <a:lnTo>
                    <a:pt x="266" y="8"/>
                  </a:lnTo>
                  <a:lnTo>
                    <a:pt x="266" y="12"/>
                  </a:lnTo>
                  <a:lnTo>
                    <a:pt x="262" y="12"/>
                  </a:lnTo>
                  <a:lnTo>
                    <a:pt x="262" y="16"/>
                  </a:lnTo>
                  <a:lnTo>
                    <a:pt x="258" y="16"/>
                  </a:lnTo>
                  <a:lnTo>
                    <a:pt x="254" y="16"/>
                  </a:lnTo>
                  <a:lnTo>
                    <a:pt x="250" y="20"/>
                  </a:lnTo>
                  <a:lnTo>
                    <a:pt x="248" y="16"/>
                  </a:lnTo>
                  <a:lnTo>
                    <a:pt x="248" y="20"/>
                  </a:lnTo>
                  <a:lnTo>
                    <a:pt x="248" y="20"/>
                  </a:lnTo>
                  <a:lnTo>
                    <a:pt x="248" y="20"/>
                  </a:lnTo>
                  <a:close/>
                  <a:moveTo>
                    <a:pt x="262" y="22"/>
                  </a:moveTo>
                  <a:lnTo>
                    <a:pt x="258" y="20"/>
                  </a:lnTo>
                  <a:lnTo>
                    <a:pt x="262" y="16"/>
                  </a:lnTo>
                  <a:lnTo>
                    <a:pt x="266" y="16"/>
                  </a:lnTo>
                  <a:lnTo>
                    <a:pt x="270" y="16"/>
                  </a:lnTo>
                  <a:lnTo>
                    <a:pt x="270" y="20"/>
                  </a:lnTo>
                  <a:lnTo>
                    <a:pt x="266" y="20"/>
                  </a:lnTo>
                  <a:lnTo>
                    <a:pt x="266" y="22"/>
                  </a:lnTo>
                  <a:lnTo>
                    <a:pt x="262" y="22"/>
                  </a:lnTo>
                  <a:lnTo>
                    <a:pt x="262" y="22"/>
                  </a:lnTo>
                  <a:lnTo>
                    <a:pt x="262" y="22"/>
                  </a:lnTo>
                  <a:close/>
                  <a:moveTo>
                    <a:pt x="218" y="30"/>
                  </a:moveTo>
                  <a:lnTo>
                    <a:pt x="214" y="30"/>
                  </a:lnTo>
                  <a:lnTo>
                    <a:pt x="214" y="26"/>
                  </a:lnTo>
                  <a:lnTo>
                    <a:pt x="214" y="22"/>
                  </a:lnTo>
                  <a:lnTo>
                    <a:pt x="210" y="22"/>
                  </a:lnTo>
                  <a:lnTo>
                    <a:pt x="214" y="22"/>
                  </a:lnTo>
                  <a:lnTo>
                    <a:pt x="214" y="26"/>
                  </a:lnTo>
                  <a:lnTo>
                    <a:pt x="218" y="26"/>
                  </a:lnTo>
                  <a:lnTo>
                    <a:pt x="218" y="30"/>
                  </a:lnTo>
                  <a:lnTo>
                    <a:pt x="218" y="30"/>
                  </a:lnTo>
                  <a:lnTo>
                    <a:pt x="218" y="30"/>
                  </a:lnTo>
                  <a:close/>
                  <a:moveTo>
                    <a:pt x="224" y="30"/>
                  </a:moveTo>
                  <a:lnTo>
                    <a:pt x="224" y="26"/>
                  </a:lnTo>
                  <a:lnTo>
                    <a:pt x="224" y="30"/>
                  </a:lnTo>
                  <a:lnTo>
                    <a:pt x="224" y="26"/>
                  </a:lnTo>
                  <a:lnTo>
                    <a:pt x="220" y="26"/>
                  </a:lnTo>
                  <a:lnTo>
                    <a:pt x="224" y="26"/>
                  </a:lnTo>
                  <a:lnTo>
                    <a:pt x="224" y="22"/>
                  </a:lnTo>
                  <a:lnTo>
                    <a:pt x="228" y="22"/>
                  </a:lnTo>
                  <a:lnTo>
                    <a:pt x="228" y="26"/>
                  </a:lnTo>
                  <a:lnTo>
                    <a:pt x="228" y="30"/>
                  </a:lnTo>
                  <a:lnTo>
                    <a:pt x="224" y="30"/>
                  </a:lnTo>
                  <a:lnTo>
                    <a:pt x="224" y="30"/>
                  </a:lnTo>
                  <a:lnTo>
                    <a:pt x="224" y="30"/>
                  </a:lnTo>
                  <a:close/>
                  <a:moveTo>
                    <a:pt x="210" y="26"/>
                  </a:moveTo>
                  <a:lnTo>
                    <a:pt x="206" y="26"/>
                  </a:lnTo>
                  <a:lnTo>
                    <a:pt x="210" y="26"/>
                  </a:lnTo>
                  <a:lnTo>
                    <a:pt x="210" y="26"/>
                  </a:lnTo>
                  <a:lnTo>
                    <a:pt x="210" y="26"/>
                  </a:lnTo>
                  <a:close/>
                  <a:moveTo>
                    <a:pt x="206" y="34"/>
                  </a:moveTo>
                  <a:lnTo>
                    <a:pt x="202" y="34"/>
                  </a:lnTo>
                  <a:lnTo>
                    <a:pt x="198" y="34"/>
                  </a:lnTo>
                  <a:lnTo>
                    <a:pt x="198" y="30"/>
                  </a:lnTo>
                  <a:lnTo>
                    <a:pt x="202" y="30"/>
                  </a:lnTo>
                  <a:lnTo>
                    <a:pt x="206" y="30"/>
                  </a:lnTo>
                  <a:lnTo>
                    <a:pt x="206" y="26"/>
                  </a:lnTo>
                  <a:lnTo>
                    <a:pt x="206" y="30"/>
                  </a:lnTo>
                  <a:lnTo>
                    <a:pt x="210" y="30"/>
                  </a:lnTo>
                  <a:lnTo>
                    <a:pt x="214" y="30"/>
                  </a:lnTo>
                  <a:lnTo>
                    <a:pt x="210" y="34"/>
                  </a:lnTo>
                  <a:lnTo>
                    <a:pt x="206" y="34"/>
                  </a:lnTo>
                  <a:lnTo>
                    <a:pt x="206" y="34"/>
                  </a:lnTo>
                  <a:lnTo>
                    <a:pt x="206" y="34"/>
                  </a:lnTo>
                  <a:close/>
                  <a:moveTo>
                    <a:pt x="194" y="38"/>
                  </a:moveTo>
                  <a:lnTo>
                    <a:pt x="198" y="38"/>
                  </a:lnTo>
                  <a:lnTo>
                    <a:pt x="194" y="38"/>
                  </a:lnTo>
                  <a:lnTo>
                    <a:pt x="194" y="34"/>
                  </a:lnTo>
                  <a:lnTo>
                    <a:pt x="194" y="38"/>
                  </a:lnTo>
                  <a:lnTo>
                    <a:pt x="198" y="38"/>
                  </a:lnTo>
                  <a:lnTo>
                    <a:pt x="198" y="34"/>
                  </a:lnTo>
                  <a:lnTo>
                    <a:pt x="202" y="34"/>
                  </a:lnTo>
                  <a:lnTo>
                    <a:pt x="202" y="38"/>
                  </a:lnTo>
                  <a:lnTo>
                    <a:pt x="198" y="38"/>
                  </a:lnTo>
                  <a:lnTo>
                    <a:pt x="198" y="42"/>
                  </a:lnTo>
                  <a:lnTo>
                    <a:pt x="202" y="42"/>
                  </a:lnTo>
                  <a:lnTo>
                    <a:pt x="198" y="42"/>
                  </a:lnTo>
                  <a:lnTo>
                    <a:pt x="194" y="42"/>
                  </a:lnTo>
                  <a:lnTo>
                    <a:pt x="190" y="42"/>
                  </a:lnTo>
                  <a:lnTo>
                    <a:pt x="188" y="42"/>
                  </a:lnTo>
                  <a:lnTo>
                    <a:pt x="190" y="38"/>
                  </a:lnTo>
                  <a:lnTo>
                    <a:pt x="190" y="42"/>
                  </a:lnTo>
                  <a:lnTo>
                    <a:pt x="190" y="38"/>
                  </a:lnTo>
                  <a:lnTo>
                    <a:pt x="194" y="38"/>
                  </a:lnTo>
                  <a:lnTo>
                    <a:pt x="194" y="38"/>
                  </a:lnTo>
                  <a:lnTo>
                    <a:pt x="194" y="38"/>
                  </a:lnTo>
                  <a:close/>
                  <a:moveTo>
                    <a:pt x="172" y="50"/>
                  </a:moveTo>
                  <a:lnTo>
                    <a:pt x="176" y="50"/>
                  </a:lnTo>
                  <a:lnTo>
                    <a:pt x="172" y="50"/>
                  </a:lnTo>
                  <a:lnTo>
                    <a:pt x="176" y="50"/>
                  </a:lnTo>
                  <a:lnTo>
                    <a:pt x="176" y="46"/>
                  </a:lnTo>
                  <a:lnTo>
                    <a:pt x="172" y="46"/>
                  </a:lnTo>
                  <a:lnTo>
                    <a:pt x="176" y="46"/>
                  </a:lnTo>
                  <a:lnTo>
                    <a:pt x="180" y="46"/>
                  </a:lnTo>
                  <a:lnTo>
                    <a:pt x="176" y="46"/>
                  </a:lnTo>
                  <a:lnTo>
                    <a:pt x="176" y="42"/>
                  </a:lnTo>
                  <a:lnTo>
                    <a:pt x="180" y="46"/>
                  </a:lnTo>
                  <a:lnTo>
                    <a:pt x="180" y="42"/>
                  </a:lnTo>
                  <a:lnTo>
                    <a:pt x="184" y="42"/>
                  </a:lnTo>
                  <a:lnTo>
                    <a:pt x="184" y="46"/>
                  </a:lnTo>
                  <a:lnTo>
                    <a:pt x="184" y="42"/>
                  </a:lnTo>
                  <a:lnTo>
                    <a:pt x="180" y="42"/>
                  </a:lnTo>
                  <a:lnTo>
                    <a:pt x="184" y="42"/>
                  </a:lnTo>
                  <a:lnTo>
                    <a:pt x="188" y="42"/>
                  </a:lnTo>
                  <a:lnTo>
                    <a:pt x="190" y="46"/>
                  </a:lnTo>
                  <a:lnTo>
                    <a:pt x="188" y="46"/>
                  </a:lnTo>
                  <a:lnTo>
                    <a:pt x="188" y="50"/>
                  </a:lnTo>
                  <a:lnTo>
                    <a:pt x="188" y="52"/>
                  </a:lnTo>
                  <a:lnTo>
                    <a:pt x="184" y="52"/>
                  </a:lnTo>
                  <a:lnTo>
                    <a:pt x="180" y="50"/>
                  </a:lnTo>
                  <a:lnTo>
                    <a:pt x="180" y="52"/>
                  </a:lnTo>
                  <a:lnTo>
                    <a:pt x="176" y="52"/>
                  </a:lnTo>
                  <a:lnTo>
                    <a:pt x="176" y="56"/>
                  </a:lnTo>
                  <a:lnTo>
                    <a:pt x="176" y="52"/>
                  </a:lnTo>
                  <a:lnTo>
                    <a:pt x="172" y="52"/>
                  </a:lnTo>
                  <a:lnTo>
                    <a:pt x="176" y="52"/>
                  </a:lnTo>
                  <a:lnTo>
                    <a:pt x="176" y="50"/>
                  </a:lnTo>
                  <a:lnTo>
                    <a:pt x="176" y="52"/>
                  </a:lnTo>
                  <a:lnTo>
                    <a:pt x="172" y="50"/>
                  </a:lnTo>
                  <a:lnTo>
                    <a:pt x="172" y="50"/>
                  </a:lnTo>
                  <a:lnTo>
                    <a:pt x="172" y="50"/>
                  </a:lnTo>
                  <a:close/>
                  <a:moveTo>
                    <a:pt x="154" y="60"/>
                  </a:moveTo>
                  <a:lnTo>
                    <a:pt x="154" y="56"/>
                  </a:lnTo>
                  <a:lnTo>
                    <a:pt x="154" y="52"/>
                  </a:lnTo>
                  <a:lnTo>
                    <a:pt x="158" y="52"/>
                  </a:lnTo>
                  <a:lnTo>
                    <a:pt x="158" y="50"/>
                  </a:lnTo>
                  <a:lnTo>
                    <a:pt x="160" y="50"/>
                  </a:lnTo>
                  <a:lnTo>
                    <a:pt x="160" y="52"/>
                  </a:lnTo>
                  <a:lnTo>
                    <a:pt x="158" y="52"/>
                  </a:lnTo>
                  <a:lnTo>
                    <a:pt x="158" y="56"/>
                  </a:lnTo>
                  <a:lnTo>
                    <a:pt x="154" y="56"/>
                  </a:lnTo>
                  <a:lnTo>
                    <a:pt x="154" y="60"/>
                  </a:lnTo>
                  <a:lnTo>
                    <a:pt x="154" y="60"/>
                  </a:lnTo>
                  <a:lnTo>
                    <a:pt x="154" y="60"/>
                  </a:lnTo>
                  <a:close/>
                  <a:moveTo>
                    <a:pt x="138" y="64"/>
                  </a:moveTo>
                  <a:lnTo>
                    <a:pt x="138" y="60"/>
                  </a:lnTo>
                  <a:lnTo>
                    <a:pt x="142" y="60"/>
                  </a:lnTo>
                  <a:lnTo>
                    <a:pt x="146" y="60"/>
                  </a:lnTo>
                  <a:lnTo>
                    <a:pt x="150" y="60"/>
                  </a:lnTo>
                  <a:lnTo>
                    <a:pt x="146" y="60"/>
                  </a:lnTo>
                  <a:lnTo>
                    <a:pt x="146" y="56"/>
                  </a:lnTo>
                  <a:lnTo>
                    <a:pt x="150" y="56"/>
                  </a:lnTo>
                  <a:lnTo>
                    <a:pt x="150" y="60"/>
                  </a:lnTo>
                  <a:lnTo>
                    <a:pt x="150" y="64"/>
                  </a:lnTo>
                  <a:lnTo>
                    <a:pt x="146" y="68"/>
                  </a:lnTo>
                  <a:lnTo>
                    <a:pt x="142" y="68"/>
                  </a:lnTo>
                  <a:lnTo>
                    <a:pt x="142" y="64"/>
                  </a:lnTo>
                  <a:lnTo>
                    <a:pt x="146" y="64"/>
                  </a:lnTo>
                  <a:lnTo>
                    <a:pt x="150" y="64"/>
                  </a:lnTo>
                  <a:lnTo>
                    <a:pt x="146" y="60"/>
                  </a:lnTo>
                  <a:lnTo>
                    <a:pt x="146" y="64"/>
                  </a:lnTo>
                  <a:lnTo>
                    <a:pt x="142" y="64"/>
                  </a:lnTo>
                  <a:lnTo>
                    <a:pt x="138" y="64"/>
                  </a:lnTo>
                  <a:lnTo>
                    <a:pt x="138" y="64"/>
                  </a:lnTo>
                  <a:lnTo>
                    <a:pt x="138" y="64"/>
                  </a:lnTo>
                  <a:close/>
                  <a:moveTo>
                    <a:pt x="168" y="68"/>
                  </a:moveTo>
                  <a:lnTo>
                    <a:pt x="164" y="68"/>
                  </a:lnTo>
                  <a:lnTo>
                    <a:pt x="160" y="68"/>
                  </a:lnTo>
                  <a:lnTo>
                    <a:pt x="160" y="72"/>
                  </a:lnTo>
                  <a:lnTo>
                    <a:pt x="158" y="72"/>
                  </a:lnTo>
                  <a:lnTo>
                    <a:pt x="154" y="72"/>
                  </a:lnTo>
                  <a:lnTo>
                    <a:pt x="150" y="72"/>
                  </a:lnTo>
                  <a:lnTo>
                    <a:pt x="154" y="72"/>
                  </a:lnTo>
                  <a:lnTo>
                    <a:pt x="154" y="68"/>
                  </a:lnTo>
                  <a:lnTo>
                    <a:pt x="154" y="72"/>
                  </a:lnTo>
                  <a:lnTo>
                    <a:pt x="150" y="72"/>
                  </a:lnTo>
                  <a:lnTo>
                    <a:pt x="146" y="76"/>
                  </a:lnTo>
                  <a:lnTo>
                    <a:pt x="146" y="72"/>
                  </a:lnTo>
                  <a:lnTo>
                    <a:pt x="150" y="68"/>
                  </a:lnTo>
                  <a:lnTo>
                    <a:pt x="154" y="64"/>
                  </a:lnTo>
                  <a:lnTo>
                    <a:pt x="158" y="64"/>
                  </a:lnTo>
                  <a:lnTo>
                    <a:pt x="154" y="64"/>
                  </a:lnTo>
                  <a:lnTo>
                    <a:pt x="154" y="60"/>
                  </a:lnTo>
                  <a:lnTo>
                    <a:pt x="154" y="64"/>
                  </a:lnTo>
                  <a:lnTo>
                    <a:pt x="154" y="60"/>
                  </a:lnTo>
                  <a:lnTo>
                    <a:pt x="154" y="56"/>
                  </a:lnTo>
                  <a:lnTo>
                    <a:pt x="158" y="56"/>
                  </a:lnTo>
                  <a:lnTo>
                    <a:pt x="158" y="60"/>
                  </a:lnTo>
                  <a:lnTo>
                    <a:pt x="160" y="60"/>
                  </a:lnTo>
                  <a:lnTo>
                    <a:pt x="160" y="64"/>
                  </a:lnTo>
                  <a:lnTo>
                    <a:pt x="158" y="64"/>
                  </a:lnTo>
                  <a:lnTo>
                    <a:pt x="158" y="68"/>
                  </a:lnTo>
                  <a:lnTo>
                    <a:pt x="158" y="64"/>
                  </a:lnTo>
                  <a:lnTo>
                    <a:pt x="160" y="64"/>
                  </a:lnTo>
                  <a:lnTo>
                    <a:pt x="160" y="60"/>
                  </a:lnTo>
                  <a:lnTo>
                    <a:pt x="164" y="60"/>
                  </a:lnTo>
                  <a:lnTo>
                    <a:pt x="168" y="60"/>
                  </a:lnTo>
                  <a:lnTo>
                    <a:pt x="168" y="64"/>
                  </a:lnTo>
                  <a:lnTo>
                    <a:pt x="168" y="68"/>
                  </a:lnTo>
                  <a:lnTo>
                    <a:pt x="168" y="68"/>
                  </a:lnTo>
                  <a:lnTo>
                    <a:pt x="168" y="68"/>
                  </a:lnTo>
                  <a:close/>
                  <a:moveTo>
                    <a:pt x="134" y="76"/>
                  </a:moveTo>
                  <a:lnTo>
                    <a:pt x="134" y="72"/>
                  </a:lnTo>
                  <a:lnTo>
                    <a:pt x="138" y="72"/>
                  </a:lnTo>
                  <a:lnTo>
                    <a:pt x="142" y="72"/>
                  </a:lnTo>
                  <a:lnTo>
                    <a:pt x="146" y="72"/>
                  </a:lnTo>
                  <a:lnTo>
                    <a:pt x="146" y="68"/>
                  </a:lnTo>
                  <a:lnTo>
                    <a:pt x="150" y="68"/>
                  </a:lnTo>
                  <a:lnTo>
                    <a:pt x="146" y="72"/>
                  </a:lnTo>
                  <a:lnTo>
                    <a:pt x="142" y="76"/>
                  </a:lnTo>
                  <a:lnTo>
                    <a:pt x="138" y="76"/>
                  </a:lnTo>
                  <a:lnTo>
                    <a:pt x="134" y="76"/>
                  </a:lnTo>
                  <a:lnTo>
                    <a:pt x="134" y="76"/>
                  </a:lnTo>
                  <a:lnTo>
                    <a:pt x="134" y="76"/>
                  </a:lnTo>
                  <a:close/>
                  <a:moveTo>
                    <a:pt x="124" y="78"/>
                  </a:moveTo>
                  <a:lnTo>
                    <a:pt x="124" y="76"/>
                  </a:lnTo>
                  <a:lnTo>
                    <a:pt x="128" y="76"/>
                  </a:lnTo>
                  <a:lnTo>
                    <a:pt x="130" y="76"/>
                  </a:lnTo>
                  <a:lnTo>
                    <a:pt x="134" y="76"/>
                  </a:lnTo>
                  <a:lnTo>
                    <a:pt x="130" y="76"/>
                  </a:lnTo>
                  <a:lnTo>
                    <a:pt x="130" y="78"/>
                  </a:lnTo>
                  <a:lnTo>
                    <a:pt x="128" y="78"/>
                  </a:lnTo>
                  <a:lnTo>
                    <a:pt x="124" y="78"/>
                  </a:lnTo>
                  <a:lnTo>
                    <a:pt x="124" y="78"/>
                  </a:lnTo>
                  <a:lnTo>
                    <a:pt x="124" y="78"/>
                  </a:lnTo>
                  <a:close/>
                  <a:moveTo>
                    <a:pt x="108" y="132"/>
                  </a:moveTo>
                  <a:lnTo>
                    <a:pt x="108" y="128"/>
                  </a:lnTo>
                  <a:lnTo>
                    <a:pt x="108" y="124"/>
                  </a:lnTo>
                  <a:lnTo>
                    <a:pt x="112" y="124"/>
                  </a:lnTo>
                  <a:lnTo>
                    <a:pt x="112" y="128"/>
                  </a:lnTo>
                  <a:lnTo>
                    <a:pt x="108" y="128"/>
                  </a:lnTo>
                  <a:lnTo>
                    <a:pt x="108" y="132"/>
                  </a:lnTo>
                  <a:lnTo>
                    <a:pt x="108" y="132"/>
                  </a:lnTo>
                  <a:lnTo>
                    <a:pt x="108" y="132"/>
                  </a:lnTo>
                  <a:close/>
                  <a:moveTo>
                    <a:pt x="108" y="132"/>
                  </a:moveTo>
                  <a:lnTo>
                    <a:pt x="112" y="132"/>
                  </a:lnTo>
                  <a:lnTo>
                    <a:pt x="112" y="128"/>
                  </a:lnTo>
                  <a:lnTo>
                    <a:pt x="116" y="128"/>
                  </a:lnTo>
                  <a:lnTo>
                    <a:pt x="116" y="132"/>
                  </a:lnTo>
                  <a:lnTo>
                    <a:pt x="112" y="132"/>
                  </a:lnTo>
                  <a:lnTo>
                    <a:pt x="108" y="132"/>
                  </a:lnTo>
                  <a:lnTo>
                    <a:pt x="108" y="132"/>
                  </a:lnTo>
                  <a:lnTo>
                    <a:pt x="108" y="132"/>
                  </a:lnTo>
                  <a:close/>
                  <a:moveTo>
                    <a:pt x="52" y="188"/>
                  </a:moveTo>
                  <a:lnTo>
                    <a:pt x="48" y="188"/>
                  </a:lnTo>
                  <a:lnTo>
                    <a:pt x="48" y="184"/>
                  </a:lnTo>
                  <a:lnTo>
                    <a:pt x="52" y="184"/>
                  </a:lnTo>
                  <a:lnTo>
                    <a:pt x="56" y="184"/>
                  </a:lnTo>
                  <a:lnTo>
                    <a:pt x="60" y="184"/>
                  </a:lnTo>
                  <a:lnTo>
                    <a:pt x="56" y="184"/>
                  </a:lnTo>
                  <a:lnTo>
                    <a:pt x="56" y="188"/>
                  </a:lnTo>
                  <a:lnTo>
                    <a:pt x="52" y="188"/>
                  </a:lnTo>
                  <a:lnTo>
                    <a:pt x="52" y="188"/>
                  </a:lnTo>
                  <a:lnTo>
                    <a:pt x="52" y="188"/>
                  </a:lnTo>
                  <a:close/>
                  <a:moveTo>
                    <a:pt x="52" y="192"/>
                  </a:moveTo>
                  <a:lnTo>
                    <a:pt x="48" y="192"/>
                  </a:lnTo>
                  <a:lnTo>
                    <a:pt x="52" y="192"/>
                  </a:lnTo>
                  <a:lnTo>
                    <a:pt x="52" y="188"/>
                  </a:lnTo>
                  <a:lnTo>
                    <a:pt x="56" y="188"/>
                  </a:lnTo>
                  <a:lnTo>
                    <a:pt x="60" y="188"/>
                  </a:lnTo>
                  <a:lnTo>
                    <a:pt x="64" y="188"/>
                  </a:lnTo>
                  <a:lnTo>
                    <a:pt x="60" y="188"/>
                  </a:lnTo>
                  <a:lnTo>
                    <a:pt x="60" y="192"/>
                  </a:lnTo>
                  <a:lnTo>
                    <a:pt x="56" y="192"/>
                  </a:lnTo>
                  <a:lnTo>
                    <a:pt x="52" y="192"/>
                  </a:lnTo>
                  <a:lnTo>
                    <a:pt x="52" y="192"/>
                  </a:lnTo>
                  <a:lnTo>
                    <a:pt x="52" y="192"/>
                  </a:lnTo>
                  <a:close/>
                  <a:moveTo>
                    <a:pt x="44" y="194"/>
                  </a:moveTo>
                  <a:lnTo>
                    <a:pt x="44" y="192"/>
                  </a:lnTo>
                  <a:lnTo>
                    <a:pt x="48" y="192"/>
                  </a:lnTo>
                  <a:lnTo>
                    <a:pt x="48" y="194"/>
                  </a:lnTo>
                  <a:lnTo>
                    <a:pt x="44" y="194"/>
                  </a:lnTo>
                  <a:lnTo>
                    <a:pt x="44" y="194"/>
                  </a:lnTo>
                  <a:lnTo>
                    <a:pt x="44" y="194"/>
                  </a:lnTo>
                  <a:close/>
                  <a:moveTo>
                    <a:pt x="8" y="258"/>
                  </a:moveTo>
                  <a:lnTo>
                    <a:pt x="4" y="258"/>
                  </a:lnTo>
                  <a:lnTo>
                    <a:pt x="4" y="254"/>
                  </a:lnTo>
                  <a:lnTo>
                    <a:pt x="0" y="254"/>
                  </a:lnTo>
                  <a:lnTo>
                    <a:pt x="4" y="254"/>
                  </a:lnTo>
                  <a:lnTo>
                    <a:pt x="4" y="258"/>
                  </a:lnTo>
                  <a:lnTo>
                    <a:pt x="8" y="258"/>
                  </a:lnTo>
                  <a:lnTo>
                    <a:pt x="8" y="258"/>
                  </a:lnTo>
                  <a:lnTo>
                    <a:pt x="8" y="258"/>
                  </a:lnTo>
                  <a:close/>
                  <a:moveTo>
                    <a:pt x="8" y="258"/>
                  </a:moveTo>
                  <a:lnTo>
                    <a:pt x="4" y="258"/>
                  </a:lnTo>
                  <a:lnTo>
                    <a:pt x="8" y="258"/>
                  </a:lnTo>
                  <a:lnTo>
                    <a:pt x="8" y="258"/>
                  </a:lnTo>
                  <a:lnTo>
                    <a:pt x="8" y="258"/>
                  </a:lnTo>
                  <a:close/>
                  <a:moveTo>
                    <a:pt x="8" y="262"/>
                  </a:moveTo>
                  <a:lnTo>
                    <a:pt x="4" y="262"/>
                  </a:lnTo>
                  <a:lnTo>
                    <a:pt x="4" y="258"/>
                  </a:lnTo>
                  <a:lnTo>
                    <a:pt x="8" y="258"/>
                  </a:lnTo>
                  <a:lnTo>
                    <a:pt x="8" y="262"/>
                  </a:lnTo>
                  <a:lnTo>
                    <a:pt x="8" y="262"/>
                  </a:lnTo>
                  <a:lnTo>
                    <a:pt x="8" y="262"/>
                  </a:lnTo>
                  <a:close/>
                  <a:moveTo>
                    <a:pt x="4" y="264"/>
                  </a:moveTo>
                  <a:lnTo>
                    <a:pt x="4" y="262"/>
                  </a:lnTo>
                  <a:lnTo>
                    <a:pt x="4" y="264"/>
                  </a:lnTo>
                  <a:lnTo>
                    <a:pt x="4" y="264"/>
                  </a:lnTo>
                  <a:lnTo>
                    <a:pt x="4" y="264"/>
                  </a:lnTo>
                  <a:close/>
                  <a:moveTo>
                    <a:pt x="12" y="272"/>
                  </a:moveTo>
                  <a:lnTo>
                    <a:pt x="8" y="272"/>
                  </a:lnTo>
                  <a:lnTo>
                    <a:pt x="12" y="268"/>
                  </a:lnTo>
                  <a:lnTo>
                    <a:pt x="12" y="272"/>
                  </a:lnTo>
                  <a:lnTo>
                    <a:pt x="12" y="272"/>
                  </a:lnTo>
                  <a:lnTo>
                    <a:pt x="12" y="272"/>
                  </a:lnTo>
                  <a:close/>
                  <a:moveTo>
                    <a:pt x="8" y="276"/>
                  </a:moveTo>
                  <a:lnTo>
                    <a:pt x="8" y="272"/>
                  </a:lnTo>
                  <a:lnTo>
                    <a:pt x="12" y="272"/>
                  </a:lnTo>
                  <a:lnTo>
                    <a:pt x="12" y="276"/>
                  </a:lnTo>
                  <a:lnTo>
                    <a:pt x="8" y="276"/>
                  </a:lnTo>
                  <a:lnTo>
                    <a:pt x="8" y="276"/>
                  </a:lnTo>
                  <a:lnTo>
                    <a:pt x="8" y="276"/>
                  </a:lnTo>
                  <a:close/>
                  <a:moveTo>
                    <a:pt x="8" y="280"/>
                  </a:moveTo>
                  <a:lnTo>
                    <a:pt x="4" y="280"/>
                  </a:lnTo>
                  <a:lnTo>
                    <a:pt x="4" y="276"/>
                  </a:lnTo>
                  <a:lnTo>
                    <a:pt x="4" y="272"/>
                  </a:lnTo>
                  <a:lnTo>
                    <a:pt x="8" y="272"/>
                  </a:lnTo>
                  <a:lnTo>
                    <a:pt x="8" y="276"/>
                  </a:lnTo>
                  <a:lnTo>
                    <a:pt x="8" y="280"/>
                  </a:lnTo>
                  <a:lnTo>
                    <a:pt x="8" y="280"/>
                  </a:lnTo>
                  <a:lnTo>
                    <a:pt x="8" y="280"/>
                  </a:lnTo>
                  <a:close/>
                  <a:moveTo>
                    <a:pt x="8" y="292"/>
                  </a:moveTo>
                  <a:lnTo>
                    <a:pt x="4" y="288"/>
                  </a:lnTo>
                  <a:lnTo>
                    <a:pt x="8" y="288"/>
                  </a:lnTo>
                  <a:lnTo>
                    <a:pt x="8" y="284"/>
                  </a:lnTo>
                  <a:lnTo>
                    <a:pt x="8" y="288"/>
                  </a:lnTo>
                  <a:lnTo>
                    <a:pt x="8" y="292"/>
                  </a:lnTo>
                  <a:lnTo>
                    <a:pt x="8" y="292"/>
                  </a:lnTo>
                  <a:lnTo>
                    <a:pt x="8" y="29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10" name="Freeform 117">
              <a:extLst>
                <a:ext uri="{FF2B5EF4-FFF2-40B4-BE49-F238E27FC236}">
                  <a16:creationId xmlns:a16="http://schemas.microsoft.com/office/drawing/2014/main" id="{25E01C48-015E-D611-233A-03DEA3B35144}"/>
                </a:ext>
              </a:extLst>
            </p:cNvPr>
            <p:cNvSpPr>
              <a:spLocks/>
            </p:cNvSpPr>
            <p:nvPr/>
          </p:nvSpPr>
          <p:spPr bwMode="auto">
            <a:xfrm>
              <a:off x="4714875" y="2946468"/>
              <a:ext cx="225425" cy="196850"/>
            </a:xfrm>
            <a:custGeom>
              <a:avLst/>
              <a:gdLst>
                <a:gd name="T0" fmla="*/ 118 w 142"/>
                <a:gd name="T1" fmla="*/ 120 h 124"/>
                <a:gd name="T2" fmla="*/ 116 w 142"/>
                <a:gd name="T3" fmla="*/ 124 h 124"/>
                <a:gd name="T4" fmla="*/ 104 w 142"/>
                <a:gd name="T5" fmla="*/ 116 h 124"/>
                <a:gd name="T6" fmla="*/ 96 w 142"/>
                <a:gd name="T7" fmla="*/ 120 h 124"/>
                <a:gd name="T8" fmla="*/ 90 w 142"/>
                <a:gd name="T9" fmla="*/ 116 h 124"/>
                <a:gd name="T10" fmla="*/ 78 w 142"/>
                <a:gd name="T11" fmla="*/ 120 h 124"/>
                <a:gd name="T12" fmla="*/ 74 w 142"/>
                <a:gd name="T13" fmla="*/ 112 h 124"/>
                <a:gd name="T14" fmla="*/ 66 w 142"/>
                <a:gd name="T15" fmla="*/ 116 h 124"/>
                <a:gd name="T16" fmla="*/ 62 w 142"/>
                <a:gd name="T17" fmla="*/ 108 h 124"/>
                <a:gd name="T18" fmla="*/ 56 w 142"/>
                <a:gd name="T19" fmla="*/ 104 h 124"/>
                <a:gd name="T20" fmla="*/ 48 w 142"/>
                <a:gd name="T21" fmla="*/ 102 h 124"/>
                <a:gd name="T22" fmla="*/ 40 w 142"/>
                <a:gd name="T23" fmla="*/ 98 h 124"/>
                <a:gd name="T24" fmla="*/ 36 w 142"/>
                <a:gd name="T25" fmla="*/ 98 h 124"/>
                <a:gd name="T26" fmla="*/ 36 w 142"/>
                <a:gd name="T27" fmla="*/ 102 h 124"/>
                <a:gd name="T28" fmla="*/ 30 w 142"/>
                <a:gd name="T29" fmla="*/ 98 h 124"/>
                <a:gd name="T30" fmla="*/ 26 w 142"/>
                <a:gd name="T31" fmla="*/ 90 h 124"/>
                <a:gd name="T32" fmla="*/ 14 w 142"/>
                <a:gd name="T33" fmla="*/ 86 h 124"/>
                <a:gd name="T34" fmla="*/ 10 w 142"/>
                <a:gd name="T35" fmla="*/ 86 h 124"/>
                <a:gd name="T36" fmla="*/ 10 w 142"/>
                <a:gd name="T37" fmla="*/ 78 h 124"/>
                <a:gd name="T38" fmla="*/ 6 w 142"/>
                <a:gd name="T39" fmla="*/ 72 h 124"/>
                <a:gd name="T40" fmla="*/ 6 w 142"/>
                <a:gd name="T41" fmla="*/ 64 h 124"/>
                <a:gd name="T42" fmla="*/ 4 w 142"/>
                <a:gd name="T43" fmla="*/ 56 h 124"/>
                <a:gd name="T44" fmla="*/ 6 w 142"/>
                <a:gd name="T45" fmla="*/ 48 h 124"/>
                <a:gd name="T46" fmla="*/ 0 w 142"/>
                <a:gd name="T47" fmla="*/ 46 h 124"/>
                <a:gd name="T48" fmla="*/ 4 w 142"/>
                <a:gd name="T49" fmla="*/ 34 h 124"/>
                <a:gd name="T50" fmla="*/ 4 w 142"/>
                <a:gd name="T51" fmla="*/ 26 h 124"/>
                <a:gd name="T52" fmla="*/ 0 w 142"/>
                <a:gd name="T53" fmla="*/ 20 h 124"/>
                <a:gd name="T54" fmla="*/ 4 w 142"/>
                <a:gd name="T55" fmla="*/ 20 h 124"/>
                <a:gd name="T56" fmla="*/ 14 w 142"/>
                <a:gd name="T57" fmla="*/ 16 h 124"/>
                <a:gd name="T58" fmla="*/ 26 w 142"/>
                <a:gd name="T59" fmla="*/ 16 h 124"/>
                <a:gd name="T60" fmla="*/ 32 w 142"/>
                <a:gd name="T61" fmla="*/ 8 h 124"/>
                <a:gd name="T62" fmla="*/ 44 w 142"/>
                <a:gd name="T63" fmla="*/ 4 h 124"/>
                <a:gd name="T64" fmla="*/ 52 w 142"/>
                <a:gd name="T65" fmla="*/ 0 h 124"/>
                <a:gd name="T66" fmla="*/ 62 w 142"/>
                <a:gd name="T67" fmla="*/ 4 h 124"/>
                <a:gd name="T68" fmla="*/ 60 w 142"/>
                <a:gd name="T69" fmla="*/ 4 h 124"/>
                <a:gd name="T70" fmla="*/ 66 w 142"/>
                <a:gd name="T71" fmla="*/ 12 h 124"/>
                <a:gd name="T72" fmla="*/ 74 w 142"/>
                <a:gd name="T73" fmla="*/ 8 h 124"/>
                <a:gd name="T74" fmla="*/ 74 w 142"/>
                <a:gd name="T75" fmla="*/ 12 h 124"/>
                <a:gd name="T76" fmla="*/ 78 w 142"/>
                <a:gd name="T77" fmla="*/ 12 h 124"/>
                <a:gd name="T78" fmla="*/ 90 w 142"/>
                <a:gd name="T79" fmla="*/ 12 h 124"/>
                <a:gd name="T80" fmla="*/ 100 w 142"/>
                <a:gd name="T81" fmla="*/ 12 h 124"/>
                <a:gd name="T82" fmla="*/ 112 w 142"/>
                <a:gd name="T83" fmla="*/ 12 h 124"/>
                <a:gd name="T84" fmla="*/ 122 w 142"/>
                <a:gd name="T85" fmla="*/ 12 h 124"/>
                <a:gd name="T86" fmla="*/ 130 w 142"/>
                <a:gd name="T87" fmla="*/ 20 h 124"/>
                <a:gd name="T88" fmla="*/ 134 w 142"/>
                <a:gd name="T89" fmla="*/ 26 h 124"/>
                <a:gd name="T90" fmla="*/ 138 w 142"/>
                <a:gd name="T91" fmla="*/ 38 h 124"/>
                <a:gd name="T92" fmla="*/ 138 w 142"/>
                <a:gd name="T93" fmla="*/ 48 h 124"/>
                <a:gd name="T94" fmla="*/ 130 w 142"/>
                <a:gd name="T95" fmla="*/ 52 h 124"/>
                <a:gd name="T96" fmla="*/ 130 w 142"/>
                <a:gd name="T97" fmla="*/ 56 h 124"/>
                <a:gd name="T98" fmla="*/ 130 w 142"/>
                <a:gd name="T99" fmla="*/ 68 h 124"/>
                <a:gd name="T100" fmla="*/ 134 w 142"/>
                <a:gd name="T101" fmla="*/ 74 h 124"/>
                <a:gd name="T102" fmla="*/ 138 w 142"/>
                <a:gd name="T103" fmla="*/ 86 h 124"/>
                <a:gd name="T104" fmla="*/ 138 w 142"/>
                <a:gd name="T105" fmla="*/ 90 h 124"/>
                <a:gd name="T106" fmla="*/ 134 w 142"/>
                <a:gd name="T107" fmla="*/ 94 h 124"/>
                <a:gd name="T108" fmla="*/ 130 w 142"/>
                <a:gd name="T109" fmla="*/ 102 h 124"/>
                <a:gd name="T110" fmla="*/ 118 w 142"/>
                <a:gd name="T111" fmla="*/ 1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124">
                  <a:moveTo>
                    <a:pt x="118" y="112"/>
                  </a:moveTo>
                  <a:lnTo>
                    <a:pt x="118" y="116"/>
                  </a:lnTo>
                  <a:lnTo>
                    <a:pt x="118" y="120"/>
                  </a:lnTo>
                  <a:lnTo>
                    <a:pt x="122" y="124"/>
                  </a:lnTo>
                  <a:lnTo>
                    <a:pt x="118" y="124"/>
                  </a:lnTo>
                  <a:lnTo>
                    <a:pt x="116" y="124"/>
                  </a:lnTo>
                  <a:lnTo>
                    <a:pt x="112" y="120"/>
                  </a:lnTo>
                  <a:lnTo>
                    <a:pt x="108" y="116"/>
                  </a:lnTo>
                  <a:lnTo>
                    <a:pt x="104" y="116"/>
                  </a:lnTo>
                  <a:lnTo>
                    <a:pt x="100" y="116"/>
                  </a:lnTo>
                  <a:lnTo>
                    <a:pt x="96" y="116"/>
                  </a:lnTo>
                  <a:lnTo>
                    <a:pt x="96" y="120"/>
                  </a:lnTo>
                  <a:lnTo>
                    <a:pt x="92" y="120"/>
                  </a:lnTo>
                  <a:lnTo>
                    <a:pt x="92" y="116"/>
                  </a:lnTo>
                  <a:lnTo>
                    <a:pt x="90" y="116"/>
                  </a:lnTo>
                  <a:lnTo>
                    <a:pt x="86" y="116"/>
                  </a:lnTo>
                  <a:lnTo>
                    <a:pt x="82" y="120"/>
                  </a:lnTo>
                  <a:lnTo>
                    <a:pt x="78" y="120"/>
                  </a:lnTo>
                  <a:lnTo>
                    <a:pt x="78" y="116"/>
                  </a:lnTo>
                  <a:lnTo>
                    <a:pt x="74" y="116"/>
                  </a:lnTo>
                  <a:lnTo>
                    <a:pt x="74" y="112"/>
                  </a:lnTo>
                  <a:lnTo>
                    <a:pt x="70" y="112"/>
                  </a:lnTo>
                  <a:lnTo>
                    <a:pt x="70" y="116"/>
                  </a:lnTo>
                  <a:lnTo>
                    <a:pt x="66" y="116"/>
                  </a:lnTo>
                  <a:lnTo>
                    <a:pt x="66" y="112"/>
                  </a:lnTo>
                  <a:lnTo>
                    <a:pt x="62" y="112"/>
                  </a:lnTo>
                  <a:lnTo>
                    <a:pt x="62" y="108"/>
                  </a:lnTo>
                  <a:lnTo>
                    <a:pt x="62" y="104"/>
                  </a:lnTo>
                  <a:lnTo>
                    <a:pt x="60" y="104"/>
                  </a:lnTo>
                  <a:lnTo>
                    <a:pt x="56" y="104"/>
                  </a:lnTo>
                  <a:lnTo>
                    <a:pt x="56" y="102"/>
                  </a:lnTo>
                  <a:lnTo>
                    <a:pt x="52" y="104"/>
                  </a:lnTo>
                  <a:lnTo>
                    <a:pt x="48" y="102"/>
                  </a:lnTo>
                  <a:lnTo>
                    <a:pt x="48" y="98"/>
                  </a:lnTo>
                  <a:lnTo>
                    <a:pt x="44" y="98"/>
                  </a:lnTo>
                  <a:lnTo>
                    <a:pt x="40" y="98"/>
                  </a:lnTo>
                  <a:lnTo>
                    <a:pt x="40" y="94"/>
                  </a:lnTo>
                  <a:lnTo>
                    <a:pt x="36" y="94"/>
                  </a:lnTo>
                  <a:lnTo>
                    <a:pt x="36" y="98"/>
                  </a:lnTo>
                  <a:lnTo>
                    <a:pt x="40" y="102"/>
                  </a:lnTo>
                  <a:lnTo>
                    <a:pt x="36" y="98"/>
                  </a:lnTo>
                  <a:lnTo>
                    <a:pt x="36" y="102"/>
                  </a:lnTo>
                  <a:lnTo>
                    <a:pt x="32" y="102"/>
                  </a:lnTo>
                  <a:lnTo>
                    <a:pt x="32" y="98"/>
                  </a:lnTo>
                  <a:lnTo>
                    <a:pt x="30" y="98"/>
                  </a:lnTo>
                  <a:lnTo>
                    <a:pt x="30" y="94"/>
                  </a:lnTo>
                  <a:lnTo>
                    <a:pt x="30" y="90"/>
                  </a:lnTo>
                  <a:lnTo>
                    <a:pt x="26" y="90"/>
                  </a:lnTo>
                  <a:lnTo>
                    <a:pt x="22" y="90"/>
                  </a:lnTo>
                  <a:lnTo>
                    <a:pt x="18" y="86"/>
                  </a:lnTo>
                  <a:lnTo>
                    <a:pt x="14" y="86"/>
                  </a:lnTo>
                  <a:lnTo>
                    <a:pt x="14" y="82"/>
                  </a:lnTo>
                  <a:lnTo>
                    <a:pt x="10" y="82"/>
                  </a:lnTo>
                  <a:lnTo>
                    <a:pt x="10" y="86"/>
                  </a:lnTo>
                  <a:lnTo>
                    <a:pt x="6" y="86"/>
                  </a:lnTo>
                  <a:lnTo>
                    <a:pt x="10" y="82"/>
                  </a:lnTo>
                  <a:lnTo>
                    <a:pt x="10" y="78"/>
                  </a:lnTo>
                  <a:lnTo>
                    <a:pt x="10" y="74"/>
                  </a:lnTo>
                  <a:lnTo>
                    <a:pt x="10" y="72"/>
                  </a:lnTo>
                  <a:lnTo>
                    <a:pt x="6" y="72"/>
                  </a:lnTo>
                  <a:lnTo>
                    <a:pt x="6" y="68"/>
                  </a:lnTo>
                  <a:lnTo>
                    <a:pt x="4" y="64"/>
                  </a:lnTo>
                  <a:lnTo>
                    <a:pt x="6" y="64"/>
                  </a:lnTo>
                  <a:lnTo>
                    <a:pt x="6" y="60"/>
                  </a:lnTo>
                  <a:lnTo>
                    <a:pt x="6" y="56"/>
                  </a:lnTo>
                  <a:lnTo>
                    <a:pt x="4" y="56"/>
                  </a:lnTo>
                  <a:lnTo>
                    <a:pt x="4" y="52"/>
                  </a:lnTo>
                  <a:lnTo>
                    <a:pt x="6" y="52"/>
                  </a:lnTo>
                  <a:lnTo>
                    <a:pt x="6" y="48"/>
                  </a:lnTo>
                  <a:lnTo>
                    <a:pt x="4" y="48"/>
                  </a:lnTo>
                  <a:lnTo>
                    <a:pt x="4" y="46"/>
                  </a:lnTo>
                  <a:lnTo>
                    <a:pt x="0" y="46"/>
                  </a:lnTo>
                  <a:lnTo>
                    <a:pt x="0" y="42"/>
                  </a:lnTo>
                  <a:lnTo>
                    <a:pt x="4" y="38"/>
                  </a:lnTo>
                  <a:lnTo>
                    <a:pt x="4" y="34"/>
                  </a:lnTo>
                  <a:lnTo>
                    <a:pt x="0" y="30"/>
                  </a:lnTo>
                  <a:lnTo>
                    <a:pt x="0" y="26"/>
                  </a:lnTo>
                  <a:lnTo>
                    <a:pt x="4" y="26"/>
                  </a:lnTo>
                  <a:lnTo>
                    <a:pt x="4" y="22"/>
                  </a:lnTo>
                  <a:lnTo>
                    <a:pt x="0" y="22"/>
                  </a:lnTo>
                  <a:lnTo>
                    <a:pt x="0" y="20"/>
                  </a:lnTo>
                  <a:lnTo>
                    <a:pt x="0" y="22"/>
                  </a:lnTo>
                  <a:lnTo>
                    <a:pt x="4" y="22"/>
                  </a:lnTo>
                  <a:lnTo>
                    <a:pt x="4" y="20"/>
                  </a:lnTo>
                  <a:lnTo>
                    <a:pt x="6" y="20"/>
                  </a:lnTo>
                  <a:lnTo>
                    <a:pt x="10" y="20"/>
                  </a:lnTo>
                  <a:lnTo>
                    <a:pt x="14" y="16"/>
                  </a:lnTo>
                  <a:lnTo>
                    <a:pt x="18" y="16"/>
                  </a:lnTo>
                  <a:lnTo>
                    <a:pt x="22" y="16"/>
                  </a:lnTo>
                  <a:lnTo>
                    <a:pt x="26" y="16"/>
                  </a:lnTo>
                  <a:lnTo>
                    <a:pt x="30" y="12"/>
                  </a:lnTo>
                  <a:lnTo>
                    <a:pt x="30" y="8"/>
                  </a:lnTo>
                  <a:lnTo>
                    <a:pt x="32" y="8"/>
                  </a:lnTo>
                  <a:lnTo>
                    <a:pt x="36" y="8"/>
                  </a:lnTo>
                  <a:lnTo>
                    <a:pt x="40" y="4"/>
                  </a:lnTo>
                  <a:lnTo>
                    <a:pt x="44" y="4"/>
                  </a:lnTo>
                  <a:lnTo>
                    <a:pt x="48" y="4"/>
                  </a:lnTo>
                  <a:lnTo>
                    <a:pt x="48" y="0"/>
                  </a:lnTo>
                  <a:lnTo>
                    <a:pt x="52" y="0"/>
                  </a:lnTo>
                  <a:lnTo>
                    <a:pt x="60" y="0"/>
                  </a:lnTo>
                  <a:lnTo>
                    <a:pt x="60" y="4"/>
                  </a:lnTo>
                  <a:lnTo>
                    <a:pt x="62" y="4"/>
                  </a:lnTo>
                  <a:lnTo>
                    <a:pt x="62" y="8"/>
                  </a:lnTo>
                  <a:lnTo>
                    <a:pt x="62" y="4"/>
                  </a:lnTo>
                  <a:lnTo>
                    <a:pt x="60" y="4"/>
                  </a:lnTo>
                  <a:lnTo>
                    <a:pt x="60" y="8"/>
                  </a:lnTo>
                  <a:lnTo>
                    <a:pt x="62" y="12"/>
                  </a:lnTo>
                  <a:lnTo>
                    <a:pt x="66" y="12"/>
                  </a:lnTo>
                  <a:lnTo>
                    <a:pt x="70" y="12"/>
                  </a:lnTo>
                  <a:lnTo>
                    <a:pt x="74" y="12"/>
                  </a:lnTo>
                  <a:lnTo>
                    <a:pt x="74" y="8"/>
                  </a:lnTo>
                  <a:lnTo>
                    <a:pt x="78" y="8"/>
                  </a:lnTo>
                  <a:lnTo>
                    <a:pt x="74" y="8"/>
                  </a:lnTo>
                  <a:lnTo>
                    <a:pt x="74" y="12"/>
                  </a:lnTo>
                  <a:lnTo>
                    <a:pt x="70" y="12"/>
                  </a:lnTo>
                  <a:lnTo>
                    <a:pt x="74" y="12"/>
                  </a:lnTo>
                  <a:lnTo>
                    <a:pt x="78" y="12"/>
                  </a:lnTo>
                  <a:lnTo>
                    <a:pt x="82" y="12"/>
                  </a:lnTo>
                  <a:lnTo>
                    <a:pt x="86" y="12"/>
                  </a:lnTo>
                  <a:lnTo>
                    <a:pt x="90" y="12"/>
                  </a:lnTo>
                  <a:lnTo>
                    <a:pt x="92" y="12"/>
                  </a:lnTo>
                  <a:lnTo>
                    <a:pt x="96" y="12"/>
                  </a:lnTo>
                  <a:lnTo>
                    <a:pt x="100" y="12"/>
                  </a:lnTo>
                  <a:lnTo>
                    <a:pt x="104" y="12"/>
                  </a:lnTo>
                  <a:lnTo>
                    <a:pt x="108" y="12"/>
                  </a:lnTo>
                  <a:lnTo>
                    <a:pt x="112" y="12"/>
                  </a:lnTo>
                  <a:lnTo>
                    <a:pt x="116" y="12"/>
                  </a:lnTo>
                  <a:lnTo>
                    <a:pt x="118" y="12"/>
                  </a:lnTo>
                  <a:lnTo>
                    <a:pt x="122" y="12"/>
                  </a:lnTo>
                  <a:lnTo>
                    <a:pt x="126" y="12"/>
                  </a:lnTo>
                  <a:lnTo>
                    <a:pt x="130" y="16"/>
                  </a:lnTo>
                  <a:lnTo>
                    <a:pt x="130" y="20"/>
                  </a:lnTo>
                  <a:lnTo>
                    <a:pt x="130" y="22"/>
                  </a:lnTo>
                  <a:lnTo>
                    <a:pt x="130" y="26"/>
                  </a:lnTo>
                  <a:lnTo>
                    <a:pt x="134" y="26"/>
                  </a:lnTo>
                  <a:lnTo>
                    <a:pt x="134" y="30"/>
                  </a:lnTo>
                  <a:lnTo>
                    <a:pt x="134" y="34"/>
                  </a:lnTo>
                  <a:lnTo>
                    <a:pt x="138" y="38"/>
                  </a:lnTo>
                  <a:lnTo>
                    <a:pt x="138" y="42"/>
                  </a:lnTo>
                  <a:lnTo>
                    <a:pt x="138" y="46"/>
                  </a:lnTo>
                  <a:lnTo>
                    <a:pt x="138" y="48"/>
                  </a:lnTo>
                  <a:lnTo>
                    <a:pt x="134" y="48"/>
                  </a:lnTo>
                  <a:lnTo>
                    <a:pt x="130" y="48"/>
                  </a:lnTo>
                  <a:lnTo>
                    <a:pt x="130" y="52"/>
                  </a:lnTo>
                  <a:lnTo>
                    <a:pt x="126" y="52"/>
                  </a:lnTo>
                  <a:lnTo>
                    <a:pt x="126" y="56"/>
                  </a:lnTo>
                  <a:lnTo>
                    <a:pt x="130" y="56"/>
                  </a:lnTo>
                  <a:lnTo>
                    <a:pt x="134" y="60"/>
                  </a:lnTo>
                  <a:lnTo>
                    <a:pt x="134" y="64"/>
                  </a:lnTo>
                  <a:lnTo>
                    <a:pt x="130" y="68"/>
                  </a:lnTo>
                  <a:lnTo>
                    <a:pt x="130" y="72"/>
                  </a:lnTo>
                  <a:lnTo>
                    <a:pt x="134" y="72"/>
                  </a:lnTo>
                  <a:lnTo>
                    <a:pt x="134" y="74"/>
                  </a:lnTo>
                  <a:lnTo>
                    <a:pt x="134" y="78"/>
                  </a:lnTo>
                  <a:lnTo>
                    <a:pt x="138" y="82"/>
                  </a:lnTo>
                  <a:lnTo>
                    <a:pt x="138" y="86"/>
                  </a:lnTo>
                  <a:lnTo>
                    <a:pt x="142" y="86"/>
                  </a:lnTo>
                  <a:lnTo>
                    <a:pt x="138" y="86"/>
                  </a:lnTo>
                  <a:lnTo>
                    <a:pt x="138" y="90"/>
                  </a:lnTo>
                  <a:lnTo>
                    <a:pt x="142" y="94"/>
                  </a:lnTo>
                  <a:lnTo>
                    <a:pt x="138" y="94"/>
                  </a:lnTo>
                  <a:lnTo>
                    <a:pt x="134" y="94"/>
                  </a:lnTo>
                  <a:lnTo>
                    <a:pt x="134" y="98"/>
                  </a:lnTo>
                  <a:lnTo>
                    <a:pt x="130" y="98"/>
                  </a:lnTo>
                  <a:lnTo>
                    <a:pt x="130" y="102"/>
                  </a:lnTo>
                  <a:lnTo>
                    <a:pt x="126" y="102"/>
                  </a:lnTo>
                  <a:lnTo>
                    <a:pt x="126" y="104"/>
                  </a:lnTo>
                  <a:lnTo>
                    <a:pt x="118" y="112"/>
                  </a:lnTo>
                  <a:lnTo>
                    <a:pt x="118" y="112"/>
                  </a:lnTo>
                  <a:lnTo>
                    <a:pt x="118" y="11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11" name="Freeform 118">
              <a:extLst>
                <a:ext uri="{FF2B5EF4-FFF2-40B4-BE49-F238E27FC236}">
                  <a16:creationId xmlns:a16="http://schemas.microsoft.com/office/drawing/2014/main" id="{33722CE8-5635-3174-F4E1-FAF1AA984B84}"/>
                </a:ext>
              </a:extLst>
            </p:cNvPr>
            <p:cNvSpPr>
              <a:spLocks/>
            </p:cNvSpPr>
            <p:nvPr/>
          </p:nvSpPr>
          <p:spPr bwMode="auto">
            <a:xfrm>
              <a:off x="4848225" y="3165543"/>
              <a:ext cx="212725" cy="149225"/>
            </a:xfrm>
            <a:custGeom>
              <a:avLst/>
              <a:gdLst>
                <a:gd name="T0" fmla="*/ 56 w 134"/>
                <a:gd name="T1" fmla="*/ 94 h 94"/>
                <a:gd name="T2" fmla="*/ 46 w 134"/>
                <a:gd name="T3" fmla="*/ 90 h 94"/>
                <a:gd name="T4" fmla="*/ 42 w 134"/>
                <a:gd name="T5" fmla="*/ 90 h 94"/>
                <a:gd name="T6" fmla="*/ 38 w 134"/>
                <a:gd name="T7" fmla="*/ 86 h 94"/>
                <a:gd name="T8" fmla="*/ 38 w 134"/>
                <a:gd name="T9" fmla="*/ 86 h 94"/>
                <a:gd name="T10" fmla="*/ 34 w 134"/>
                <a:gd name="T11" fmla="*/ 82 h 94"/>
                <a:gd name="T12" fmla="*/ 34 w 134"/>
                <a:gd name="T13" fmla="*/ 78 h 94"/>
                <a:gd name="T14" fmla="*/ 34 w 134"/>
                <a:gd name="T15" fmla="*/ 76 h 94"/>
                <a:gd name="T16" fmla="*/ 26 w 134"/>
                <a:gd name="T17" fmla="*/ 76 h 94"/>
                <a:gd name="T18" fmla="*/ 24 w 134"/>
                <a:gd name="T19" fmla="*/ 76 h 94"/>
                <a:gd name="T20" fmla="*/ 20 w 134"/>
                <a:gd name="T21" fmla="*/ 72 h 94"/>
                <a:gd name="T22" fmla="*/ 20 w 134"/>
                <a:gd name="T23" fmla="*/ 72 h 94"/>
                <a:gd name="T24" fmla="*/ 16 w 134"/>
                <a:gd name="T25" fmla="*/ 68 h 94"/>
                <a:gd name="T26" fmla="*/ 16 w 134"/>
                <a:gd name="T27" fmla="*/ 64 h 94"/>
                <a:gd name="T28" fmla="*/ 8 w 134"/>
                <a:gd name="T29" fmla="*/ 52 h 94"/>
                <a:gd name="T30" fmla="*/ 4 w 134"/>
                <a:gd name="T31" fmla="*/ 50 h 94"/>
                <a:gd name="T32" fmla="*/ 4 w 134"/>
                <a:gd name="T33" fmla="*/ 46 h 94"/>
                <a:gd name="T34" fmla="*/ 8 w 134"/>
                <a:gd name="T35" fmla="*/ 42 h 94"/>
                <a:gd name="T36" fmla="*/ 12 w 134"/>
                <a:gd name="T37" fmla="*/ 42 h 94"/>
                <a:gd name="T38" fmla="*/ 16 w 134"/>
                <a:gd name="T39" fmla="*/ 34 h 94"/>
                <a:gd name="T40" fmla="*/ 20 w 134"/>
                <a:gd name="T41" fmla="*/ 30 h 94"/>
                <a:gd name="T42" fmla="*/ 24 w 134"/>
                <a:gd name="T43" fmla="*/ 24 h 94"/>
                <a:gd name="T44" fmla="*/ 26 w 134"/>
                <a:gd name="T45" fmla="*/ 20 h 94"/>
                <a:gd name="T46" fmla="*/ 26 w 134"/>
                <a:gd name="T47" fmla="*/ 16 h 94"/>
                <a:gd name="T48" fmla="*/ 34 w 134"/>
                <a:gd name="T49" fmla="*/ 12 h 94"/>
                <a:gd name="T50" fmla="*/ 42 w 134"/>
                <a:gd name="T51" fmla="*/ 8 h 94"/>
                <a:gd name="T52" fmla="*/ 42 w 134"/>
                <a:gd name="T53" fmla="*/ 8 h 94"/>
                <a:gd name="T54" fmla="*/ 52 w 134"/>
                <a:gd name="T55" fmla="*/ 8 h 94"/>
                <a:gd name="T56" fmla="*/ 60 w 134"/>
                <a:gd name="T57" fmla="*/ 8 h 94"/>
                <a:gd name="T58" fmla="*/ 64 w 134"/>
                <a:gd name="T59" fmla="*/ 12 h 94"/>
                <a:gd name="T60" fmla="*/ 68 w 134"/>
                <a:gd name="T61" fmla="*/ 12 h 94"/>
                <a:gd name="T62" fmla="*/ 72 w 134"/>
                <a:gd name="T63" fmla="*/ 8 h 94"/>
                <a:gd name="T64" fmla="*/ 80 w 134"/>
                <a:gd name="T65" fmla="*/ 8 h 94"/>
                <a:gd name="T66" fmla="*/ 86 w 134"/>
                <a:gd name="T67" fmla="*/ 4 h 94"/>
                <a:gd name="T68" fmla="*/ 94 w 134"/>
                <a:gd name="T69" fmla="*/ 4 h 94"/>
                <a:gd name="T70" fmla="*/ 102 w 134"/>
                <a:gd name="T71" fmla="*/ 16 h 94"/>
                <a:gd name="T72" fmla="*/ 106 w 134"/>
                <a:gd name="T73" fmla="*/ 24 h 94"/>
                <a:gd name="T74" fmla="*/ 112 w 134"/>
                <a:gd name="T75" fmla="*/ 30 h 94"/>
                <a:gd name="T76" fmla="*/ 112 w 134"/>
                <a:gd name="T77" fmla="*/ 38 h 94"/>
                <a:gd name="T78" fmla="*/ 112 w 134"/>
                <a:gd name="T79" fmla="*/ 52 h 94"/>
                <a:gd name="T80" fmla="*/ 112 w 134"/>
                <a:gd name="T81" fmla="*/ 60 h 94"/>
                <a:gd name="T82" fmla="*/ 120 w 134"/>
                <a:gd name="T83" fmla="*/ 64 h 94"/>
                <a:gd name="T84" fmla="*/ 130 w 134"/>
                <a:gd name="T85" fmla="*/ 60 h 94"/>
                <a:gd name="T86" fmla="*/ 130 w 134"/>
                <a:gd name="T87" fmla="*/ 64 h 94"/>
                <a:gd name="T88" fmla="*/ 126 w 134"/>
                <a:gd name="T89" fmla="*/ 72 h 94"/>
                <a:gd name="T90" fmla="*/ 122 w 134"/>
                <a:gd name="T91" fmla="*/ 68 h 94"/>
                <a:gd name="T92" fmla="*/ 122 w 134"/>
                <a:gd name="T93" fmla="*/ 72 h 94"/>
                <a:gd name="T94" fmla="*/ 122 w 134"/>
                <a:gd name="T95" fmla="*/ 76 h 94"/>
                <a:gd name="T96" fmla="*/ 122 w 134"/>
                <a:gd name="T97" fmla="*/ 76 h 94"/>
                <a:gd name="T98" fmla="*/ 122 w 134"/>
                <a:gd name="T99" fmla="*/ 78 h 94"/>
                <a:gd name="T100" fmla="*/ 120 w 134"/>
                <a:gd name="T101" fmla="*/ 86 h 94"/>
                <a:gd name="T102" fmla="*/ 116 w 134"/>
                <a:gd name="T103" fmla="*/ 94 h 94"/>
                <a:gd name="T104" fmla="*/ 108 w 134"/>
                <a:gd name="T105" fmla="*/ 90 h 94"/>
                <a:gd name="T106" fmla="*/ 106 w 134"/>
                <a:gd name="T107" fmla="*/ 86 h 94"/>
                <a:gd name="T108" fmla="*/ 98 w 134"/>
                <a:gd name="T109" fmla="*/ 86 h 94"/>
                <a:gd name="T110" fmla="*/ 94 w 134"/>
                <a:gd name="T111" fmla="*/ 86 h 94"/>
                <a:gd name="T112" fmla="*/ 86 w 134"/>
                <a:gd name="T113" fmla="*/ 86 h 94"/>
                <a:gd name="T114" fmla="*/ 80 w 134"/>
                <a:gd name="T115" fmla="*/ 94 h 94"/>
                <a:gd name="T116" fmla="*/ 72 w 134"/>
                <a:gd name="T117" fmla="*/ 94 h 94"/>
                <a:gd name="T118" fmla="*/ 60 w 134"/>
                <a:gd name="T119" fmla="*/ 94 h 94"/>
                <a:gd name="T120" fmla="*/ 56 w 134"/>
                <a:gd name="T1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94">
                  <a:moveTo>
                    <a:pt x="56" y="94"/>
                  </a:moveTo>
                  <a:lnTo>
                    <a:pt x="56" y="94"/>
                  </a:lnTo>
                  <a:lnTo>
                    <a:pt x="56" y="94"/>
                  </a:lnTo>
                  <a:lnTo>
                    <a:pt x="56" y="94"/>
                  </a:lnTo>
                  <a:lnTo>
                    <a:pt x="56" y="94"/>
                  </a:lnTo>
                  <a:lnTo>
                    <a:pt x="56" y="94"/>
                  </a:lnTo>
                  <a:lnTo>
                    <a:pt x="56" y="94"/>
                  </a:lnTo>
                  <a:lnTo>
                    <a:pt x="56" y="94"/>
                  </a:lnTo>
                  <a:lnTo>
                    <a:pt x="52" y="94"/>
                  </a:lnTo>
                  <a:lnTo>
                    <a:pt x="52" y="94"/>
                  </a:lnTo>
                  <a:lnTo>
                    <a:pt x="50" y="94"/>
                  </a:lnTo>
                  <a:lnTo>
                    <a:pt x="50" y="94"/>
                  </a:lnTo>
                  <a:lnTo>
                    <a:pt x="50" y="90"/>
                  </a:lnTo>
                  <a:lnTo>
                    <a:pt x="46" y="90"/>
                  </a:lnTo>
                  <a:lnTo>
                    <a:pt x="46" y="90"/>
                  </a:lnTo>
                  <a:lnTo>
                    <a:pt x="46" y="90"/>
                  </a:lnTo>
                  <a:lnTo>
                    <a:pt x="46" y="90"/>
                  </a:lnTo>
                  <a:lnTo>
                    <a:pt x="46" y="90"/>
                  </a:lnTo>
                  <a:lnTo>
                    <a:pt x="42" y="90"/>
                  </a:lnTo>
                  <a:lnTo>
                    <a:pt x="42" y="90"/>
                  </a:lnTo>
                  <a:lnTo>
                    <a:pt x="42" y="90"/>
                  </a:lnTo>
                  <a:lnTo>
                    <a:pt x="42" y="90"/>
                  </a:lnTo>
                  <a:lnTo>
                    <a:pt x="42" y="90"/>
                  </a:lnTo>
                  <a:lnTo>
                    <a:pt x="42" y="90"/>
                  </a:lnTo>
                  <a:lnTo>
                    <a:pt x="42" y="90"/>
                  </a:lnTo>
                  <a:lnTo>
                    <a:pt x="38" y="90"/>
                  </a:lnTo>
                  <a:lnTo>
                    <a:pt x="38" y="90"/>
                  </a:lnTo>
                  <a:lnTo>
                    <a:pt x="38" y="90"/>
                  </a:lnTo>
                  <a:lnTo>
                    <a:pt x="38" y="90"/>
                  </a:lnTo>
                  <a:lnTo>
                    <a:pt x="38" y="90"/>
                  </a:lnTo>
                  <a:lnTo>
                    <a:pt x="38" y="86"/>
                  </a:lnTo>
                  <a:lnTo>
                    <a:pt x="38" y="86"/>
                  </a:lnTo>
                  <a:lnTo>
                    <a:pt x="38" y="86"/>
                  </a:lnTo>
                  <a:lnTo>
                    <a:pt x="38" y="86"/>
                  </a:lnTo>
                  <a:lnTo>
                    <a:pt x="38" y="86"/>
                  </a:lnTo>
                  <a:lnTo>
                    <a:pt x="38" y="86"/>
                  </a:lnTo>
                  <a:lnTo>
                    <a:pt x="38" y="86"/>
                  </a:lnTo>
                  <a:lnTo>
                    <a:pt x="38" y="86"/>
                  </a:lnTo>
                  <a:lnTo>
                    <a:pt x="38" y="86"/>
                  </a:lnTo>
                  <a:lnTo>
                    <a:pt x="38" y="86"/>
                  </a:lnTo>
                  <a:lnTo>
                    <a:pt x="34" y="82"/>
                  </a:lnTo>
                  <a:lnTo>
                    <a:pt x="34" y="82"/>
                  </a:lnTo>
                  <a:lnTo>
                    <a:pt x="34" y="82"/>
                  </a:lnTo>
                  <a:lnTo>
                    <a:pt x="34" y="82"/>
                  </a:lnTo>
                  <a:lnTo>
                    <a:pt x="34" y="82"/>
                  </a:lnTo>
                  <a:lnTo>
                    <a:pt x="34" y="82"/>
                  </a:lnTo>
                  <a:lnTo>
                    <a:pt x="34" y="82"/>
                  </a:lnTo>
                  <a:lnTo>
                    <a:pt x="34" y="82"/>
                  </a:lnTo>
                  <a:lnTo>
                    <a:pt x="34" y="82"/>
                  </a:lnTo>
                  <a:lnTo>
                    <a:pt x="30" y="78"/>
                  </a:lnTo>
                  <a:lnTo>
                    <a:pt x="30" y="78"/>
                  </a:lnTo>
                  <a:lnTo>
                    <a:pt x="34" y="76"/>
                  </a:lnTo>
                  <a:lnTo>
                    <a:pt x="34" y="76"/>
                  </a:lnTo>
                  <a:lnTo>
                    <a:pt x="34" y="78"/>
                  </a:lnTo>
                  <a:lnTo>
                    <a:pt x="34" y="78"/>
                  </a:lnTo>
                  <a:lnTo>
                    <a:pt x="34" y="78"/>
                  </a:lnTo>
                  <a:lnTo>
                    <a:pt x="34" y="78"/>
                  </a:lnTo>
                  <a:lnTo>
                    <a:pt x="34" y="76"/>
                  </a:lnTo>
                  <a:lnTo>
                    <a:pt x="34" y="76"/>
                  </a:lnTo>
                  <a:lnTo>
                    <a:pt x="34" y="76"/>
                  </a:lnTo>
                  <a:lnTo>
                    <a:pt x="34" y="76"/>
                  </a:lnTo>
                  <a:lnTo>
                    <a:pt x="34" y="76"/>
                  </a:lnTo>
                  <a:lnTo>
                    <a:pt x="34" y="76"/>
                  </a:lnTo>
                  <a:lnTo>
                    <a:pt x="34" y="76"/>
                  </a:lnTo>
                  <a:lnTo>
                    <a:pt x="30" y="76"/>
                  </a:lnTo>
                  <a:lnTo>
                    <a:pt x="30" y="76"/>
                  </a:lnTo>
                  <a:lnTo>
                    <a:pt x="30" y="76"/>
                  </a:lnTo>
                  <a:lnTo>
                    <a:pt x="30" y="76"/>
                  </a:lnTo>
                  <a:lnTo>
                    <a:pt x="30" y="76"/>
                  </a:lnTo>
                  <a:lnTo>
                    <a:pt x="30" y="76"/>
                  </a:lnTo>
                  <a:lnTo>
                    <a:pt x="30" y="76"/>
                  </a:lnTo>
                  <a:lnTo>
                    <a:pt x="26" y="76"/>
                  </a:lnTo>
                  <a:lnTo>
                    <a:pt x="26" y="78"/>
                  </a:lnTo>
                  <a:lnTo>
                    <a:pt x="26" y="78"/>
                  </a:lnTo>
                  <a:lnTo>
                    <a:pt x="26" y="78"/>
                  </a:lnTo>
                  <a:lnTo>
                    <a:pt x="26" y="76"/>
                  </a:lnTo>
                  <a:lnTo>
                    <a:pt x="26" y="76"/>
                  </a:lnTo>
                  <a:lnTo>
                    <a:pt x="26" y="76"/>
                  </a:lnTo>
                  <a:lnTo>
                    <a:pt x="24" y="76"/>
                  </a:lnTo>
                  <a:lnTo>
                    <a:pt x="24" y="76"/>
                  </a:lnTo>
                  <a:lnTo>
                    <a:pt x="24" y="76"/>
                  </a:lnTo>
                  <a:lnTo>
                    <a:pt x="20" y="76"/>
                  </a:lnTo>
                  <a:lnTo>
                    <a:pt x="20" y="76"/>
                  </a:lnTo>
                  <a:lnTo>
                    <a:pt x="20" y="76"/>
                  </a:lnTo>
                  <a:lnTo>
                    <a:pt x="20" y="76"/>
                  </a:lnTo>
                  <a:lnTo>
                    <a:pt x="20" y="72"/>
                  </a:lnTo>
                  <a:lnTo>
                    <a:pt x="20" y="72"/>
                  </a:lnTo>
                  <a:lnTo>
                    <a:pt x="20" y="72"/>
                  </a:lnTo>
                  <a:lnTo>
                    <a:pt x="16" y="72"/>
                  </a:lnTo>
                  <a:lnTo>
                    <a:pt x="16" y="72"/>
                  </a:lnTo>
                  <a:lnTo>
                    <a:pt x="16" y="72"/>
                  </a:lnTo>
                  <a:lnTo>
                    <a:pt x="16" y="72"/>
                  </a:lnTo>
                  <a:lnTo>
                    <a:pt x="16" y="72"/>
                  </a:lnTo>
                  <a:lnTo>
                    <a:pt x="16" y="72"/>
                  </a:lnTo>
                  <a:lnTo>
                    <a:pt x="16" y="72"/>
                  </a:lnTo>
                  <a:lnTo>
                    <a:pt x="20" y="72"/>
                  </a:lnTo>
                  <a:lnTo>
                    <a:pt x="20" y="72"/>
                  </a:lnTo>
                  <a:lnTo>
                    <a:pt x="20" y="72"/>
                  </a:lnTo>
                  <a:lnTo>
                    <a:pt x="20" y="72"/>
                  </a:lnTo>
                  <a:lnTo>
                    <a:pt x="20" y="68"/>
                  </a:lnTo>
                  <a:lnTo>
                    <a:pt x="16" y="68"/>
                  </a:lnTo>
                  <a:lnTo>
                    <a:pt x="16" y="68"/>
                  </a:lnTo>
                  <a:lnTo>
                    <a:pt x="16" y="68"/>
                  </a:lnTo>
                  <a:lnTo>
                    <a:pt x="16" y="68"/>
                  </a:lnTo>
                  <a:lnTo>
                    <a:pt x="16" y="68"/>
                  </a:lnTo>
                  <a:lnTo>
                    <a:pt x="16" y="68"/>
                  </a:lnTo>
                  <a:lnTo>
                    <a:pt x="20" y="64"/>
                  </a:lnTo>
                  <a:lnTo>
                    <a:pt x="20" y="64"/>
                  </a:lnTo>
                  <a:lnTo>
                    <a:pt x="16" y="64"/>
                  </a:lnTo>
                  <a:lnTo>
                    <a:pt x="16" y="64"/>
                  </a:lnTo>
                  <a:lnTo>
                    <a:pt x="16" y="64"/>
                  </a:lnTo>
                  <a:lnTo>
                    <a:pt x="16" y="64"/>
                  </a:lnTo>
                  <a:lnTo>
                    <a:pt x="12" y="60"/>
                  </a:lnTo>
                  <a:lnTo>
                    <a:pt x="12" y="60"/>
                  </a:lnTo>
                  <a:lnTo>
                    <a:pt x="8" y="56"/>
                  </a:lnTo>
                  <a:lnTo>
                    <a:pt x="8" y="56"/>
                  </a:lnTo>
                  <a:lnTo>
                    <a:pt x="8" y="56"/>
                  </a:lnTo>
                  <a:lnTo>
                    <a:pt x="8" y="56"/>
                  </a:lnTo>
                  <a:lnTo>
                    <a:pt x="8" y="56"/>
                  </a:lnTo>
                  <a:lnTo>
                    <a:pt x="8" y="52"/>
                  </a:lnTo>
                  <a:lnTo>
                    <a:pt x="8" y="52"/>
                  </a:lnTo>
                  <a:lnTo>
                    <a:pt x="8" y="52"/>
                  </a:lnTo>
                  <a:lnTo>
                    <a:pt x="8" y="52"/>
                  </a:lnTo>
                  <a:lnTo>
                    <a:pt x="4" y="52"/>
                  </a:lnTo>
                  <a:lnTo>
                    <a:pt x="4" y="52"/>
                  </a:lnTo>
                  <a:lnTo>
                    <a:pt x="4" y="50"/>
                  </a:lnTo>
                  <a:lnTo>
                    <a:pt x="4" y="50"/>
                  </a:lnTo>
                  <a:lnTo>
                    <a:pt x="4" y="50"/>
                  </a:lnTo>
                  <a:lnTo>
                    <a:pt x="0" y="50"/>
                  </a:lnTo>
                  <a:lnTo>
                    <a:pt x="0" y="50"/>
                  </a:lnTo>
                  <a:lnTo>
                    <a:pt x="0" y="46"/>
                  </a:lnTo>
                  <a:lnTo>
                    <a:pt x="0" y="46"/>
                  </a:lnTo>
                  <a:lnTo>
                    <a:pt x="0" y="46"/>
                  </a:lnTo>
                  <a:lnTo>
                    <a:pt x="0" y="46"/>
                  </a:lnTo>
                  <a:lnTo>
                    <a:pt x="4" y="46"/>
                  </a:lnTo>
                  <a:lnTo>
                    <a:pt x="4" y="46"/>
                  </a:lnTo>
                  <a:lnTo>
                    <a:pt x="4" y="46"/>
                  </a:lnTo>
                  <a:lnTo>
                    <a:pt x="4" y="46"/>
                  </a:lnTo>
                  <a:lnTo>
                    <a:pt x="4" y="46"/>
                  </a:lnTo>
                  <a:lnTo>
                    <a:pt x="8" y="46"/>
                  </a:lnTo>
                  <a:lnTo>
                    <a:pt x="8" y="46"/>
                  </a:lnTo>
                  <a:lnTo>
                    <a:pt x="8" y="46"/>
                  </a:lnTo>
                  <a:lnTo>
                    <a:pt x="8" y="46"/>
                  </a:lnTo>
                  <a:lnTo>
                    <a:pt x="8" y="42"/>
                  </a:lnTo>
                  <a:lnTo>
                    <a:pt x="8" y="42"/>
                  </a:lnTo>
                  <a:lnTo>
                    <a:pt x="8" y="42"/>
                  </a:lnTo>
                  <a:lnTo>
                    <a:pt x="8" y="42"/>
                  </a:lnTo>
                  <a:lnTo>
                    <a:pt x="8" y="42"/>
                  </a:lnTo>
                  <a:lnTo>
                    <a:pt x="8" y="42"/>
                  </a:lnTo>
                  <a:lnTo>
                    <a:pt x="12" y="42"/>
                  </a:lnTo>
                  <a:lnTo>
                    <a:pt x="12" y="42"/>
                  </a:lnTo>
                  <a:lnTo>
                    <a:pt x="12" y="42"/>
                  </a:lnTo>
                  <a:lnTo>
                    <a:pt x="12" y="42"/>
                  </a:lnTo>
                  <a:lnTo>
                    <a:pt x="12" y="42"/>
                  </a:lnTo>
                  <a:lnTo>
                    <a:pt x="12" y="42"/>
                  </a:lnTo>
                  <a:lnTo>
                    <a:pt x="12" y="42"/>
                  </a:lnTo>
                  <a:lnTo>
                    <a:pt x="16" y="38"/>
                  </a:lnTo>
                  <a:lnTo>
                    <a:pt x="16" y="38"/>
                  </a:lnTo>
                  <a:lnTo>
                    <a:pt x="16" y="38"/>
                  </a:lnTo>
                  <a:lnTo>
                    <a:pt x="16" y="34"/>
                  </a:lnTo>
                  <a:lnTo>
                    <a:pt x="16" y="34"/>
                  </a:lnTo>
                  <a:lnTo>
                    <a:pt x="16" y="34"/>
                  </a:lnTo>
                  <a:lnTo>
                    <a:pt x="20" y="34"/>
                  </a:lnTo>
                  <a:lnTo>
                    <a:pt x="20" y="34"/>
                  </a:lnTo>
                  <a:lnTo>
                    <a:pt x="20" y="34"/>
                  </a:lnTo>
                  <a:lnTo>
                    <a:pt x="20" y="34"/>
                  </a:lnTo>
                  <a:lnTo>
                    <a:pt x="20" y="30"/>
                  </a:lnTo>
                  <a:lnTo>
                    <a:pt x="20" y="30"/>
                  </a:lnTo>
                  <a:lnTo>
                    <a:pt x="20" y="26"/>
                  </a:lnTo>
                  <a:lnTo>
                    <a:pt x="20" y="26"/>
                  </a:lnTo>
                  <a:lnTo>
                    <a:pt x="20" y="26"/>
                  </a:lnTo>
                  <a:lnTo>
                    <a:pt x="20" y="26"/>
                  </a:lnTo>
                  <a:lnTo>
                    <a:pt x="20" y="26"/>
                  </a:lnTo>
                  <a:lnTo>
                    <a:pt x="24" y="26"/>
                  </a:lnTo>
                  <a:lnTo>
                    <a:pt x="24" y="26"/>
                  </a:lnTo>
                  <a:lnTo>
                    <a:pt x="24" y="24"/>
                  </a:lnTo>
                  <a:lnTo>
                    <a:pt x="24" y="24"/>
                  </a:lnTo>
                  <a:lnTo>
                    <a:pt x="24" y="24"/>
                  </a:lnTo>
                  <a:lnTo>
                    <a:pt x="24" y="20"/>
                  </a:lnTo>
                  <a:lnTo>
                    <a:pt x="24" y="20"/>
                  </a:lnTo>
                  <a:lnTo>
                    <a:pt x="24" y="20"/>
                  </a:lnTo>
                  <a:lnTo>
                    <a:pt x="26" y="20"/>
                  </a:lnTo>
                  <a:lnTo>
                    <a:pt x="26" y="20"/>
                  </a:lnTo>
                  <a:lnTo>
                    <a:pt x="26" y="20"/>
                  </a:lnTo>
                  <a:lnTo>
                    <a:pt x="26" y="20"/>
                  </a:lnTo>
                  <a:lnTo>
                    <a:pt x="26" y="16"/>
                  </a:lnTo>
                  <a:lnTo>
                    <a:pt x="26" y="16"/>
                  </a:lnTo>
                  <a:lnTo>
                    <a:pt x="26" y="16"/>
                  </a:lnTo>
                  <a:lnTo>
                    <a:pt x="26" y="16"/>
                  </a:lnTo>
                  <a:lnTo>
                    <a:pt x="26" y="16"/>
                  </a:lnTo>
                  <a:lnTo>
                    <a:pt x="26" y="16"/>
                  </a:lnTo>
                  <a:lnTo>
                    <a:pt x="26" y="16"/>
                  </a:lnTo>
                  <a:lnTo>
                    <a:pt x="26" y="16"/>
                  </a:lnTo>
                  <a:lnTo>
                    <a:pt x="30" y="12"/>
                  </a:lnTo>
                  <a:lnTo>
                    <a:pt x="30" y="12"/>
                  </a:lnTo>
                  <a:lnTo>
                    <a:pt x="30" y="12"/>
                  </a:lnTo>
                  <a:lnTo>
                    <a:pt x="30" y="12"/>
                  </a:lnTo>
                  <a:lnTo>
                    <a:pt x="30" y="12"/>
                  </a:lnTo>
                  <a:lnTo>
                    <a:pt x="34" y="12"/>
                  </a:lnTo>
                  <a:lnTo>
                    <a:pt x="34" y="12"/>
                  </a:lnTo>
                  <a:lnTo>
                    <a:pt x="34" y="12"/>
                  </a:lnTo>
                  <a:lnTo>
                    <a:pt x="34" y="12"/>
                  </a:lnTo>
                  <a:lnTo>
                    <a:pt x="34" y="12"/>
                  </a:lnTo>
                  <a:lnTo>
                    <a:pt x="38" y="8"/>
                  </a:lnTo>
                  <a:lnTo>
                    <a:pt x="38" y="8"/>
                  </a:lnTo>
                  <a:lnTo>
                    <a:pt x="38" y="8"/>
                  </a:lnTo>
                  <a:lnTo>
                    <a:pt x="38" y="8"/>
                  </a:lnTo>
                  <a:lnTo>
                    <a:pt x="42" y="8"/>
                  </a:lnTo>
                  <a:lnTo>
                    <a:pt x="42" y="8"/>
                  </a:lnTo>
                  <a:lnTo>
                    <a:pt x="42" y="4"/>
                  </a:lnTo>
                  <a:lnTo>
                    <a:pt x="42" y="4"/>
                  </a:lnTo>
                  <a:lnTo>
                    <a:pt x="42" y="4"/>
                  </a:lnTo>
                  <a:lnTo>
                    <a:pt x="42" y="4"/>
                  </a:lnTo>
                  <a:lnTo>
                    <a:pt x="42" y="4"/>
                  </a:lnTo>
                  <a:lnTo>
                    <a:pt x="42" y="4"/>
                  </a:lnTo>
                  <a:lnTo>
                    <a:pt x="42" y="8"/>
                  </a:lnTo>
                  <a:lnTo>
                    <a:pt x="46" y="8"/>
                  </a:lnTo>
                  <a:lnTo>
                    <a:pt x="46" y="8"/>
                  </a:lnTo>
                  <a:lnTo>
                    <a:pt x="46" y="8"/>
                  </a:lnTo>
                  <a:lnTo>
                    <a:pt x="46" y="8"/>
                  </a:lnTo>
                  <a:lnTo>
                    <a:pt x="46" y="8"/>
                  </a:lnTo>
                  <a:lnTo>
                    <a:pt x="50" y="8"/>
                  </a:lnTo>
                  <a:lnTo>
                    <a:pt x="52" y="8"/>
                  </a:lnTo>
                  <a:lnTo>
                    <a:pt x="52" y="8"/>
                  </a:lnTo>
                  <a:lnTo>
                    <a:pt x="52" y="8"/>
                  </a:lnTo>
                  <a:lnTo>
                    <a:pt x="56" y="8"/>
                  </a:lnTo>
                  <a:lnTo>
                    <a:pt x="56" y="8"/>
                  </a:lnTo>
                  <a:lnTo>
                    <a:pt x="56" y="8"/>
                  </a:lnTo>
                  <a:lnTo>
                    <a:pt x="60" y="8"/>
                  </a:lnTo>
                  <a:lnTo>
                    <a:pt x="60" y="8"/>
                  </a:lnTo>
                  <a:lnTo>
                    <a:pt x="60" y="8"/>
                  </a:lnTo>
                  <a:lnTo>
                    <a:pt x="60" y="8"/>
                  </a:lnTo>
                  <a:lnTo>
                    <a:pt x="60" y="8"/>
                  </a:lnTo>
                  <a:lnTo>
                    <a:pt x="60" y="8"/>
                  </a:lnTo>
                  <a:lnTo>
                    <a:pt x="64" y="8"/>
                  </a:lnTo>
                  <a:lnTo>
                    <a:pt x="64" y="12"/>
                  </a:lnTo>
                  <a:lnTo>
                    <a:pt x="64" y="12"/>
                  </a:lnTo>
                  <a:lnTo>
                    <a:pt x="64" y="12"/>
                  </a:lnTo>
                  <a:lnTo>
                    <a:pt x="64" y="12"/>
                  </a:lnTo>
                  <a:lnTo>
                    <a:pt x="64" y="12"/>
                  </a:lnTo>
                  <a:lnTo>
                    <a:pt x="64" y="12"/>
                  </a:lnTo>
                  <a:lnTo>
                    <a:pt x="64" y="12"/>
                  </a:lnTo>
                  <a:lnTo>
                    <a:pt x="64" y="12"/>
                  </a:lnTo>
                  <a:lnTo>
                    <a:pt x="68" y="12"/>
                  </a:lnTo>
                  <a:lnTo>
                    <a:pt x="68" y="12"/>
                  </a:lnTo>
                  <a:lnTo>
                    <a:pt x="68" y="12"/>
                  </a:lnTo>
                  <a:lnTo>
                    <a:pt x="68" y="12"/>
                  </a:lnTo>
                  <a:lnTo>
                    <a:pt x="68" y="12"/>
                  </a:lnTo>
                  <a:lnTo>
                    <a:pt x="68" y="12"/>
                  </a:lnTo>
                  <a:lnTo>
                    <a:pt x="68" y="12"/>
                  </a:lnTo>
                  <a:lnTo>
                    <a:pt x="68" y="12"/>
                  </a:lnTo>
                  <a:lnTo>
                    <a:pt x="68" y="12"/>
                  </a:lnTo>
                  <a:lnTo>
                    <a:pt x="72" y="12"/>
                  </a:lnTo>
                  <a:lnTo>
                    <a:pt x="72" y="8"/>
                  </a:lnTo>
                  <a:lnTo>
                    <a:pt x="72" y="8"/>
                  </a:lnTo>
                  <a:lnTo>
                    <a:pt x="72" y="8"/>
                  </a:lnTo>
                  <a:lnTo>
                    <a:pt x="76" y="8"/>
                  </a:lnTo>
                  <a:lnTo>
                    <a:pt x="76" y="8"/>
                  </a:lnTo>
                  <a:lnTo>
                    <a:pt x="76" y="8"/>
                  </a:lnTo>
                  <a:lnTo>
                    <a:pt x="76" y="8"/>
                  </a:lnTo>
                  <a:lnTo>
                    <a:pt x="76" y="8"/>
                  </a:lnTo>
                  <a:lnTo>
                    <a:pt x="80" y="8"/>
                  </a:lnTo>
                  <a:lnTo>
                    <a:pt x="80" y="8"/>
                  </a:lnTo>
                  <a:lnTo>
                    <a:pt x="80" y="8"/>
                  </a:lnTo>
                  <a:lnTo>
                    <a:pt x="80" y="8"/>
                  </a:lnTo>
                  <a:lnTo>
                    <a:pt x="82" y="8"/>
                  </a:lnTo>
                  <a:lnTo>
                    <a:pt x="82" y="8"/>
                  </a:lnTo>
                  <a:lnTo>
                    <a:pt x="82" y="8"/>
                  </a:lnTo>
                  <a:lnTo>
                    <a:pt x="82" y="8"/>
                  </a:lnTo>
                  <a:lnTo>
                    <a:pt x="82" y="8"/>
                  </a:lnTo>
                  <a:lnTo>
                    <a:pt x="86" y="4"/>
                  </a:lnTo>
                  <a:lnTo>
                    <a:pt x="86" y="4"/>
                  </a:lnTo>
                  <a:lnTo>
                    <a:pt x="86" y="4"/>
                  </a:lnTo>
                  <a:lnTo>
                    <a:pt x="90" y="4"/>
                  </a:lnTo>
                  <a:lnTo>
                    <a:pt x="90" y="4"/>
                  </a:lnTo>
                  <a:lnTo>
                    <a:pt x="90" y="4"/>
                  </a:lnTo>
                  <a:lnTo>
                    <a:pt x="90" y="0"/>
                  </a:lnTo>
                  <a:lnTo>
                    <a:pt x="90" y="0"/>
                  </a:lnTo>
                  <a:lnTo>
                    <a:pt x="94" y="0"/>
                  </a:lnTo>
                  <a:lnTo>
                    <a:pt x="94" y="4"/>
                  </a:lnTo>
                  <a:lnTo>
                    <a:pt x="94" y="4"/>
                  </a:lnTo>
                  <a:lnTo>
                    <a:pt x="98" y="8"/>
                  </a:lnTo>
                  <a:lnTo>
                    <a:pt x="98" y="8"/>
                  </a:lnTo>
                  <a:lnTo>
                    <a:pt x="98" y="12"/>
                  </a:lnTo>
                  <a:lnTo>
                    <a:pt x="98" y="12"/>
                  </a:lnTo>
                  <a:lnTo>
                    <a:pt x="102" y="12"/>
                  </a:lnTo>
                  <a:lnTo>
                    <a:pt x="102" y="16"/>
                  </a:lnTo>
                  <a:lnTo>
                    <a:pt x="102" y="16"/>
                  </a:lnTo>
                  <a:lnTo>
                    <a:pt x="102" y="16"/>
                  </a:lnTo>
                  <a:lnTo>
                    <a:pt x="102" y="16"/>
                  </a:lnTo>
                  <a:lnTo>
                    <a:pt x="102" y="20"/>
                  </a:lnTo>
                  <a:lnTo>
                    <a:pt x="106" y="20"/>
                  </a:lnTo>
                  <a:lnTo>
                    <a:pt x="106" y="24"/>
                  </a:lnTo>
                  <a:lnTo>
                    <a:pt x="106" y="24"/>
                  </a:lnTo>
                  <a:lnTo>
                    <a:pt x="106" y="24"/>
                  </a:lnTo>
                  <a:lnTo>
                    <a:pt x="106" y="24"/>
                  </a:lnTo>
                  <a:lnTo>
                    <a:pt x="106" y="24"/>
                  </a:lnTo>
                  <a:lnTo>
                    <a:pt x="106" y="24"/>
                  </a:lnTo>
                  <a:lnTo>
                    <a:pt x="108" y="26"/>
                  </a:lnTo>
                  <a:lnTo>
                    <a:pt x="108" y="26"/>
                  </a:lnTo>
                  <a:lnTo>
                    <a:pt x="108" y="26"/>
                  </a:lnTo>
                  <a:lnTo>
                    <a:pt x="108" y="26"/>
                  </a:lnTo>
                  <a:lnTo>
                    <a:pt x="112" y="26"/>
                  </a:lnTo>
                  <a:lnTo>
                    <a:pt x="112" y="30"/>
                  </a:lnTo>
                  <a:lnTo>
                    <a:pt x="112" y="30"/>
                  </a:lnTo>
                  <a:lnTo>
                    <a:pt x="112" y="30"/>
                  </a:lnTo>
                  <a:lnTo>
                    <a:pt x="112" y="30"/>
                  </a:lnTo>
                  <a:lnTo>
                    <a:pt x="112" y="34"/>
                  </a:lnTo>
                  <a:lnTo>
                    <a:pt x="112" y="34"/>
                  </a:lnTo>
                  <a:lnTo>
                    <a:pt x="112" y="34"/>
                  </a:lnTo>
                  <a:lnTo>
                    <a:pt x="112" y="34"/>
                  </a:lnTo>
                  <a:lnTo>
                    <a:pt x="112" y="38"/>
                  </a:lnTo>
                  <a:lnTo>
                    <a:pt x="112" y="42"/>
                  </a:lnTo>
                  <a:lnTo>
                    <a:pt x="112" y="46"/>
                  </a:lnTo>
                  <a:lnTo>
                    <a:pt x="112" y="46"/>
                  </a:lnTo>
                  <a:lnTo>
                    <a:pt x="112" y="46"/>
                  </a:lnTo>
                  <a:lnTo>
                    <a:pt x="112" y="50"/>
                  </a:lnTo>
                  <a:lnTo>
                    <a:pt x="112" y="50"/>
                  </a:lnTo>
                  <a:lnTo>
                    <a:pt x="112" y="50"/>
                  </a:lnTo>
                  <a:lnTo>
                    <a:pt x="112" y="52"/>
                  </a:lnTo>
                  <a:lnTo>
                    <a:pt x="112" y="52"/>
                  </a:lnTo>
                  <a:lnTo>
                    <a:pt x="112" y="56"/>
                  </a:lnTo>
                  <a:lnTo>
                    <a:pt x="112" y="56"/>
                  </a:lnTo>
                  <a:lnTo>
                    <a:pt x="112" y="56"/>
                  </a:lnTo>
                  <a:lnTo>
                    <a:pt x="112" y="60"/>
                  </a:lnTo>
                  <a:lnTo>
                    <a:pt x="112" y="60"/>
                  </a:lnTo>
                  <a:lnTo>
                    <a:pt x="112" y="60"/>
                  </a:lnTo>
                  <a:lnTo>
                    <a:pt x="112" y="60"/>
                  </a:lnTo>
                  <a:lnTo>
                    <a:pt x="112" y="60"/>
                  </a:lnTo>
                  <a:lnTo>
                    <a:pt x="112" y="60"/>
                  </a:lnTo>
                  <a:lnTo>
                    <a:pt x="112" y="60"/>
                  </a:lnTo>
                  <a:lnTo>
                    <a:pt x="112" y="60"/>
                  </a:lnTo>
                  <a:lnTo>
                    <a:pt x="116" y="60"/>
                  </a:lnTo>
                  <a:lnTo>
                    <a:pt x="116" y="60"/>
                  </a:lnTo>
                  <a:lnTo>
                    <a:pt x="116" y="64"/>
                  </a:lnTo>
                  <a:lnTo>
                    <a:pt x="120" y="64"/>
                  </a:lnTo>
                  <a:lnTo>
                    <a:pt x="120" y="64"/>
                  </a:lnTo>
                  <a:lnTo>
                    <a:pt x="120" y="60"/>
                  </a:lnTo>
                  <a:lnTo>
                    <a:pt x="122" y="60"/>
                  </a:lnTo>
                  <a:lnTo>
                    <a:pt x="126" y="60"/>
                  </a:lnTo>
                  <a:lnTo>
                    <a:pt x="126" y="60"/>
                  </a:lnTo>
                  <a:lnTo>
                    <a:pt x="130" y="60"/>
                  </a:lnTo>
                  <a:lnTo>
                    <a:pt x="130" y="60"/>
                  </a:lnTo>
                  <a:lnTo>
                    <a:pt x="130" y="60"/>
                  </a:lnTo>
                  <a:lnTo>
                    <a:pt x="130" y="60"/>
                  </a:lnTo>
                  <a:lnTo>
                    <a:pt x="130" y="60"/>
                  </a:lnTo>
                  <a:lnTo>
                    <a:pt x="134" y="60"/>
                  </a:lnTo>
                  <a:lnTo>
                    <a:pt x="134" y="60"/>
                  </a:lnTo>
                  <a:lnTo>
                    <a:pt x="134" y="64"/>
                  </a:lnTo>
                  <a:lnTo>
                    <a:pt x="134" y="64"/>
                  </a:lnTo>
                  <a:lnTo>
                    <a:pt x="130" y="64"/>
                  </a:lnTo>
                  <a:lnTo>
                    <a:pt x="130" y="64"/>
                  </a:lnTo>
                  <a:lnTo>
                    <a:pt x="134" y="64"/>
                  </a:lnTo>
                  <a:lnTo>
                    <a:pt x="130" y="68"/>
                  </a:lnTo>
                  <a:lnTo>
                    <a:pt x="130" y="72"/>
                  </a:lnTo>
                  <a:lnTo>
                    <a:pt x="130" y="72"/>
                  </a:lnTo>
                  <a:lnTo>
                    <a:pt x="130" y="72"/>
                  </a:lnTo>
                  <a:lnTo>
                    <a:pt x="130" y="72"/>
                  </a:lnTo>
                  <a:lnTo>
                    <a:pt x="126" y="72"/>
                  </a:lnTo>
                  <a:lnTo>
                    <a:pt x="126" y="72"/>
                  </a:lnTo>
                  <a:lnTo>
                    <a:pt x="126" y="72"/>
                  </a:lnTo>
                  <a:lnTo>
                    <a:pt x="122" y="72"/>
                  </a:lnTo>
                  <a:lnTo>
                    <a:pt x="122" y="72"/>
                  </a:lnTo>
                  <a:lnTo>
                    <a:pt x="122" y="68"/>
                  </a:lnTo>
                  <a:lnTo>
                    <a:pt x="122" y="68"/>
                  </a:lnTo>
                  <a:lnTo>
                    <a:pt x="122" y="68"/>
                  </a:lnTo>
                  <a:lnTo>
                    <a:pt x="122" y="68"/>
                  </a:lnTo>
                  <a:lnTo>
                    <a:pt x="122" y="68"/>
                  </a:lnTo>
                  <a:lnTo>
                    <a:pt x="122" y="68"/>
                  </a:lnTo>
                  <a:lnTo>
                    <a:pt x="122" y="68"/>
                  </a:lnTo>
                  <a:lnTo>
                    <a:pt x="122" y="72"/>
                  </a:lnTo>
                  <a:lnTo>
                    <a:pt x="122" y="72"/>
                  </a:lnTo>
                  <a:lnTo>
                    <a:pt x="122" y="72"/>
                  </a:lnTo>
                  <a:lnTo>
                    <a:pt x="122" y="72"/>
                  </a:lnTo>
                  <a:lnTo>
                    <a:pt x="122" y="72"/>
                  </a:lnTo>
                  <a:lnTo>
                    <a:pt x="122" y="72"/>
                  </a:lnTo>
                  <a:lnTo>
                    <a:pt x="120" y="76"/>
                  </a:lnTo>
                  <a:lnTo>
                    <a:pt x="120" y="76"/>
                  </a:lnTo>
                  <a:lnTo>
                    <a:pt x="120" y="76"/>
                  </a:lnTo>
                  <a:lnTo>
                    <a:pt x="120" y="76"/>
                  </a:lnTo>
                  <a:lnTo>
                    <a:pt x="120" y="76"/>
                  </a:lnTo>
                  <a:lnTo>
                    <a:pt x="120" y="76"/>
                  </a:lnTo>
                  <a:lnTo>
                    <a:pt x="122" y="76"/>
                  </a:lnTo>
                  <a:lnTo>
                    <a:pt x="122" y="76"/>
                  </a:lnTo>
                  <a:lnTo>
                    <a:pt x="122" y="76"/>
                  </a:lnTo>
                  <a:lnTo>
                    <a:pt x="122" y="76"/>
                  </a:lnTo>
                  <a:lnTo>
                    <a:pt x="122" y="76"/>
                  </a:lnTo>
                  <a:lnTo>
                    <a:pt x="122" y="76"/>
                  </a:lnTo>
                  <a:lnTo>
                    <a:pt x="122" y="76"/>
                  </a:lnTo>
                  <a:lnTo>
                    <a:pt x="122" y="76"/>
                  </a:lnTo>
                  <a:lnTo>
                    <a:pt x="122" y="76"/>
                  </a:lnTo>
                  <a:lnTo>
                    <a:pt x="122" y="76"/>
                  </a:lnTo>
                  <a:lnTo>
                    <a:pt x="120" y="76"/>
                  </a:lnTo>
                  <a:lnTo>
                    <a:pt x="120" y="76"/>
                  </a:lnTo>
                  <a:lnTo>
                    <a:pt x="120" y="76"/>
                  </a:lnTo>
                  <a:lnTo>
                    <a:pt x="120" y="78"/>
                  </a:lnTo>
                  <a:lnTo>
                    <a:pt x="120" y="78"/>
                  </a:lnTo>
                  <a:lnTo>
                    <a:pt x="122" y="76"/>
                  </a:lnTo>
                  <a:lnTo>
                    <a:pt x="122" y="76"/>
                  </a:lnTo>
                  <a:lnTo>
                    <a:pt x="122" y="78"/>
                  </a:lnTo>
                  <a:lnTo>
                    <a:pt x="120" y="78"/>
                  </a:lnTo>
                  <a:lnTo>
                    <a:pt x="120" y="78"/>
                  </a:lnTo>
                  <a:lnTo>
                    <a:pt x="120" y="78"/>
                  </a:lnTo>
                  <a:lnTo>
                    <a:pt x="120" y="78"/>
                  </a:lnTo>
                  <a:lnTo>
                    <a:pt x="120" y="82"/>
                  </a:lnTo>
                  <a:lnTo>
                    <a:pt x="120" y="82"/>
                  </a:lnTo>
                  <a:lnTo>
                    <a:pt x="120" y="82"/>
                  </a:lnTo>
                  <a:lnTo>
                    <a:pt x="120" y="86"/>
                  </a:lnTo>
                  <a:lnTo>
                    <a:pt x="120" y="90"/>
                  </a:lnTo>
                  <a:lnTo>
                    <a:pt x="120" y="90"/>
                  </a:lnTo>
                  <a:lnTo>
                    <a:pt x="120" y="90"/>
                  </a:lnTo>
                  <a:lnTo>
                    <a:pt x="120" y="90"/>
                  </a:lnTo>
                  <a:lnTo>
                    <a:pt x="116" y="90"/>
                  </a:lnTo>
                  <a:lnTo>
                    <a:pt x="116" y="94"/>
                  </a:lnTo>
                  <a:lnTo>
                    <a:pt x="116" y="94"/>
                  </a:lnTo>
                  <a:lnTo>
                    <a:pt x="116" y="94"/>
                  </a:lnTo>
                  <a:lnTo>
                    <a:pt x="116" y="94"/>
                  </a:lnTo>
                  <a:lnTo>
                    <a:pt x="112" y="94"/>
                  </a:lnTo>
                  <a:lnTo>
                    <a:pt x="112" y="94"/>
                  </a:lnTo>
                  <a:lnTo>
                    <a:pt x="112" y="94"/>
                  </a:lnTo>
                  <a:lnTo>
                    <a:pt x="112" y="90"/>
                  </a:lnTo>
                  <a:lnTo>
                    <a:pt x="108" y="90"/>
                  </a:lnTo>
                  <a:lnTo>
                    <a:pt x="108" y="90"/>
                  </a:lnTo>
                  <a:lnTo>
                    <a:pt x="108" y="90"/>
                  </a:lnTo>
                  <a:lnTo>
                    <a:pt x="108" y="90"/>
                  </a:lnTo>
                  <a:lnTo>
                    <a:pt x="108" y="86"/>
                  </a:lnTo>
                  <a:lnTo>
                    <a:pt x="108" y="90"/>
                  </a:lnTo>
                  <a:lnTo>
                    <a:pt x="108" y="90"/>
                  </a:lnTo>
                  <a:lnTo>
                    <a:pt x="108" y="90"/>
                  </a:lnTo>
                  <a:lnTo>
                    <a:pt x="106" y="90"/>
                  </a:lnTo>
                  <a:lnTo>
                    <a:pt x="106" y="90"/>
                  </a:lnTo>
                  <a:lnTo>
                    <a:pt x="106" y="86"/>
                  </a:lnTo>
                  <a:lnTo>
                    <a:pt x="106" y="86"/>
                  </a:lnTo>
                  <a:lnTo>
                    <a:pt x="106" y="86"/>
                  </a:lnTo>
                  <a:lnTo>
                    <a:pt x="106" y="86"/>
                  </a:lnTo>
                  <a:lnTo>
                    <a:pt x="102" y="86"/>
                  </a:lnTo>
                  <a:lnTo>
                    <a:pt x="102" y="86"/>
                  </a:lnTo>
                  <a:lnTo>
                    <a:pt x="102" y="86"/>
                  </a:lnTo>
                  <a:lnTo>
                    <a:pt x="102" y="86"/>
                  </a:lnTo>
                  <a:lnTo>
                    <a:pt x="98" y="86"/>
                  </a:lnTo>
                  <a:lnTo>
                    <a:pt x="98" y="86"/>
                  </a:lnTo>
                  <a:lnTo>
                    <a:pt x="98" y="86"/>
                  </a:lnTo>
                  <a:lnTo>
                    <a:pt x="98" y="86"/>
                  </a:lnTo>
                  <a:lnTo>
                    <a:pt x="98" y="86"/>
                  </a:lnTo>
                  <a:lnTo>
                    <a:pt x="98" y="86"/>
                  </a:lnTo>
                  <a:lnTo>
                    <a:pt x="98" y="86"/>
                  </a:lnTo>
                  <a:lnTo>
                    <a:pt x="94" y="86"/>
                  </a:lnTo>
                  <a:lnTo>
                    <a:pt x="94" y="86"/>
                  </a:lnTo>
                  <a:lnTo>
                    <a:pt x="94" y="86"/>
                  </a:lnTo>
                  <a:lnTo>
                    <a:pt x="94" y="86"/>
                  </a:lnTo>
                  <a:lnTo>
                    <a:pt x="90" y="86"/>
                  </a:lnTo>
                  <a:lnTo>
                    <a:pt x="86" y="86"/>
                  </a:lnTo>
                  <a:lnTo>
                    <a:pt x="86" y="86"/>
                  </a:lnTo>
                  <a:lnTo>
                    <a:pt x="86" y="86"/>
                  </a:lnTo>
                  <a:lnTo>
                    <a:pt x="86" y="86"/>
                  </a:lnTo>
                  <a:lnTo>
                    <a:pt x="86" y="86"/>
                  </a:lnTo>
                  <a:lnTo>
                    <a:pt x="82" y="90"/>
                  </a:lnTo>
                  <a:lnTo>
                    <a:pt x="82" y="90"/>
                  </a:lnTo>
                  <a:lnTo>
                    <a:pt x="82" y="90"/>
                  </a:lnTo>
                  <a:lnTo>
                    <a:pt x="80" y="90"/>
                  </a:lnTo>
                  <a:lnTo>
                    <a:pt x="80" y="94"/>
                  </a:lnTo>
                  <a:lnTo>
                    <a:pt x="80" y="94"/>
                  </a:lnTo>
                  <a:lnTo>
                    <a:pt x="80" y="94"/>
                  </a:lnTo>
                  <a:lnTo>
                    <a:pt x="80" y="94"/>
                  </a:lnTo>
                  <a:lnTo>
                    <a:pt x="76" y="94"/>
                  </a:lnTo>
                  <a:lnTo>
                    <a:pt x="76" y="94"/>
                  </a:lnTo>
                  <a:lnTo>
                    <a:pt x="76" y="94"/>
                  </a:lnTo>
                  <a:lnTo>
                    <a:pt x="76" y="94"/>
                  </a:lnTo>
                  <a:lnTo>
                    <a:pt x="76" y="94"/>
                  </a:lnTo>
                  <a:lnTo>
                    <a:pt x="72" y="94"/>
                  </a:lnTo>
                  <a:lnTo>
                    <a:pt x="72" y="94"/>
                  </a:lnTo>
                  <a:lnTo>
                    <a:pt x="72" y="94"/>
                  </a:lnTo>
                  <a:lnTo>
                    <a:pt x="72" y="94"/>
                  </a:lnTo>
                  <a:lnTo>
                    <a:pt x="72" y="94"/>
                  </a:lnTo>
                  <a:lnTo>
                    <a:pt x="68" y="94"/>
                  </a:lnTo>
                  <a:lnTo>
                    <a:pt x="64" y="94"/>
                  </a:lnTo>
                  <a:lnTo>
                    <a:pt x="64" y="94"/>
                  </a:lnTo>
                  <a:lnTo>
                    <a:pt x="64" y="94"/>
                  </a:lnTo>
                  <a:lnTo>
                    <a:pt x="64" y="94"/>
                  </a:lnTo>
                  <a:lnTo>
                    <a:pt x="60" y="94"/>
                  </a:lnTo>
                  <a:lnTo>
                    <a:pt x="60" y="94"/>
                  </a:lnTo>
                  <a:lnTo>
                    <a:pt x="60" y="94"/>
                  </a:lnTo>
                  <a:lnTo>
                    <a:pt x="60" y="94"/>
                  </a:lnTo>
                  <a:lnTo>
                    <a:pt x="60" y="94"/>
                  </a:lnTo>
                  <a:lnTo>
                    <a:pt x="60" y="94"/>
                  </a:lnTo>
                  <a:lnTo>
                    <a:pt x="60" y="94"/>
                  </a:lnTo>
                  <a:lnTo>
                    <a:pt x="56" y="94"/>
                  </a:lnTo>
                  <a:lnTo>
                    <a:pt x="56" y="94"/>
                  </a:lnTo>
                  <a:lnTo>
                    <a:pt x="56" y="94"/>
                  </a:lnTo>
                  <a:lnTo>
                    <a:pt x="56" y="9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12" name="Freeform 119">
              <a:extLst>
                <a:ext uri="{FF2B5EF4-FFF2-40B4-BE49-F238E27FC236}">
                  <a16:creationId xmlns:a16="http://schemas.microsoft.com/office/drawing/2014/main" id="{84D1B6CB-CE8E-3D4E-ED69-AE01686EAED5}"/>
                </a:ext>
              </a:extLst>
            </p:cNvPr>
            <p:cNvSpPr>
              <a:spLocks/>
            </p:cNvSpPr>
            <p:nvPr/>
          </p:nvSpPr>
          <p:spPr bwMode="auto">
            <a:xfrm>
              <a:off x="4806950" y="3235393"/>
              <a:ext cx="101600" cy="136525"/>
            </a:xfrm>
            <a:custGeom>
              <a:avLst/>
              <a:gdLst>
                <a:gd name="T0" fmla="*/ 0 w 64"/>
                <a:gd name="T1" fmla="*/ 68 h 86"/>
                <a:gd name="T2" fmla="*/ 0 w 64"/>
                <a:gd name="T3" fmla="*/ 64 h 86"/>
                <a:gd name="T4" fmla="*/ 4 w 64"/>
                <a:gd name="T5" fmla="*/ 60 h 86"/>
                <a:gd name="T6" fmla="*/ 8 w 64"/>
                <a:gd name="T7" fmla="*/ 58 h 86"/>
                <a:gd name="T8" fmla="*/ 8 w 64"/>
                <a:gd name="T9" fmla="*/ 54 h 86"/>
                <a:gd name="T10" fmla="*/ 12 w 64"/>
                <a:gd name="T11" fmla="*/ 54 h 86"/>
                <a:gd name="T12" fmla="*/ 16 w 64"/>
                <a:gd name="T13" fmla="*/ 50 h 86"/>
                <a:gd name="T14" fmla="*/ 12 w 64"/>
                <a:gd name="T15" fmla="*/ 46 h 86"/>
                <a:gd name="T16" fmla="*/ 16 w 64"/>
                <a:gd name="T17" fmla="*/ 46 h 86"/>
                <a:gd name="T18" fmla="*/ 12 w 64"/>
                <a:gd name="T19" fmla="*/ 38 h 86"/>
                <a:gd name="T20" fmla="*/ 12 w 64"/>
                <a:gd name="T21" fmla="*/ 30 h 86"/>
                <a:gd name="T22" fmla="*/ 12 w 64"/>
                <a:gd name="T23" fmla="*/ 28 h 86"/>
                <a:gd name="T24" fmla="*/ 8 w 64"/>
                <a:gd name="T25" fmla="*/ 24 h 86"/>
                <a:gd name="T26" fmla="*/ 12 w 64"/>
                <a:gd name="T27" fmla="*/ 20 h 86"/>
                <a:gd name="T28" fmla="*/ 12 w 64"/>
                <a:gd name="T29" fmla="*/ 20 h 86"/>
                <a:gd name="T30" fmla="*/ 12 w 64"/>
                <a:gd name="T31" fmla="*/ 16 h 86"/>
                <a:gd name="T32" fmla="*/ 8 w 64"/>
                <a:gd name="T33" fmla="*/ 12 h 86"/>
                <a:gd name="T34" fmla="*/ 8 w 64"/>
                <a:gd name="T35" fmla="*/ 12 h 86"/>
                <a:gd name="T36" fmla="*/ 4 w 64"/>
                <a:gd name="T37" fmla="*/ 4 h 86"/>
                <a:gd name="T38" fmla="*/ 12 w 64"/>
                <a:gd name="T39" fmla="*/ 4 h 86"/>
                <a:gd name="T40" fmla="*/ 16 w 64"/>
                <a:gd name="T41" fmla="*/ 0 h 86"/>
                <a:gd name="T42" fmla="*/ 24 w 64"/>
                <a:gd name="T43" fmla="*/ 0 h 86"/>
                <a:gd name="T44" fmla="*/ 26 w 64"/>
                <a:gd name="T45" fmla="*/ 4 h 86"/>
                <a:gd name="T46" fmla="*/ 34 w 64"/>
                <a:gd name="T47" fmla="*/ 8 h 86"/>
                <a:gd name="T48" fmla="*/ 34 w 64"/>
                <a:gd name="T49" fmla="*/ 12 h 86"/>
                <a:gd name="T50" fmla="*/ 42 w 64"/>
                <a:gd name="T51" fmla="*/ 20 h 86"/>
                <a:gd name="T52" fmla="*/ 42 w 64"/>
                <a:gd name="T53" fmla="*/ 24 h 86"/>
                <a:gd name="T54" fmla="*/ 46 w 64"/>
                <a:gd name="T55" fmla="*/ 28 h 86"/>
                <a:gd name="T56" fmla="*/ 42 w 64"/>
                <a:gd name="T57" fmla="*/ 28 h 86"/>
                <a:gd name="T58" fmla="*/ 46 w 64"/>
                <a:gd name="T59" fmla="*/ 28 h 86"/>
                <a:gd name="T60" fmla="*/ 50 w 64"/>
                <a:gd name="T61" fmla="*/ 30 h 86"/>
                <a:gd name="T62" fmla="*/ 52 w 64"/>
                <a:gd name="T63" fmla="*/ 34 h 86"/>
                <a:gd name="T64" fmla="*/ 56 w 64"/>
                <a:gd name="T65" fmla="*/ 30 h 86"/>
                <a:gd name="T66" fmla="*/ 60 w 64"/>
                <a:gd name="T67" fmla="*/ 30 h 86"/>
                <a:gd name="T68" fmla="*/ 60 w 64"/>
                <a:gd name="T69" fmla="*/ 34 h 86"/>
                <a:gd name="T70" fmla="*/ 56 w 64"/>
                <a:gd name="T71" fmla="*/ 34 h 86"/>
                <a:gd name="T72" fmla="*/ 60 w 64"/>
                <a:gd name="T73" fmla="*/ 38 h 86"/>
                <a:gd name="T74" fmla="*/ 60 w 64"/>
                <a:gd name="T75" fmla="*/ 42 h 86"/>
                <a:gd name="T76" fmla="*/ 60 w 64"/>
                <a:gd name="T77" fmla="*/ 54 h 86"/>
                <a:gd name="T78" fmla="*/ 64 w 64"/>
                <a:gd name="T79" fmla="*/ 58 h 86"/>
                <a:gd name="T80" fmla="*/ 60 w 64"/>
                <a:gd name="T81" fmla="*/ 64 h 86"/>
                <a:gd name="T82" fmla="*/ 56 w 64"/>
                <a:gd name="T83" fmla="*/ 72 h 86"/>
                <a:gd name="T84" fmla="*/ 56 w 64"/>
                <a:gd name="T85" fmla="*/ 76 h 86"/>
                <a:gd name="T86" fmla="*/ 52 w 64"/>
                <a:gd name="T87" fmla="*/ 76 h 86"/>
                <a:gd name="T88" fmla="*/ 46 w 64"/>
                <a:gd name="T89" fmla="*/ 78 h 86"/>
                <a:gd name="T90" fmla="*/ 42 w 64"/>
                <a:gd name="T91" fmla="*/ 78 h 86"/>
                <a:gd name="T92" fmla="*/ 34 w 64"/>
                <a:gd name="T93" fmla="*/ 82 h 86"/>
                <a:gd name="T94" fmla="*/ 30 w 64"/>
                <a:gd name="T95" fmla="*/ 86 h 86"/>
                <a:gd name="T96" fmla="*/ 30 w 64"/>
                <a:gd name="T97" fmla="*/ 78 h 86"/>
                <a:gd name="T98" fmla="*/ 26 w 64"/>
                <a:gd name="T99" fmla="*/ 76 h 86"/>
                <a:gd name="T100" fmla="*/ 20 w 64"/>
                <a:gd name="T101" fmla="*/ 76 h 86"/>
                <a:gd name="T102" fmla="*/ 20 w 64"/>
                <a:gd name="T103" fmla="*/ 72 h 86"/>
                <a:gd name="T104" fmla="*/ 12 w 64"/>
                <a:gd name="T105" fmla="*/ 78 h 86"/>
                <a:gd name="T106" fmla="*/ 12 w 64"/>
                <a:gd name="T107" fmla="*/ 82 h 86"/>
                <a:gd name="T108" fmla="*/ 12 w 64"/>
                <a:gd name="T109" fmla="*/ 82 h 86"/>
                <a:gd name="T110" fmla="*/ 8 w 64"/>
                <a:gd name="T111" fmla="*/ 78 h 86"/>
                <a:gd name="T112" fmla="*/ 4 w 64"/>
                <a:gd name="T113" fmla="*/ 76 h 86"/>
                <a:gd name="T114" fmla="*/ 4 w 64"/>
                <a:gd name="T115" fmla="*/ 76 h 86"/>
                <a:gd name="T116" fmla="*/ 0 w 64"/>
                <a:gd name="T117" fmla="*/ 7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86">
                  <a:moveTo>
                    <a:pt x="0" y="72"/>
                  </a:moveTo>
                  <a:lnTo>
                    <a:pt x="0" y="72"/>
                  </a:lnTo>
                  <a:lnTo>
                    <a:pt x="0" y="72"/>
                  </a:lnTo>
                  <a:lnTo>
                    <a:pt x="0" y="72"/>
                  </a:lnTo>
                  <a:lnTo>
                    <a:pt x="0" y="72"/>
                  </a:lnTo>
                  <a:lnTo>
                    <a:pt x="0" y="68"/>
                  </a:lnTo>
                  <a:lnTo>
                    <a:pt x="0" y="68"/>
                  </a:lnTo>
                  <a:lnTo>
                    <a:pt x="0" y="68"/>
                  </a:lnTo>
                  <a:lnTo>
                    <a:pt x="0" y="68"/>
                  </a:lnTo>
                  <a:lnTo>
                    <a:pt x="0" y="64"/>
                  </a:lnTo>
                  <a:lnTo>
                    <a:pt x="0" y="64"/>
                  </a:lnTo>
                  <a:lnTo>
                    <a:pt x="0" y="64"/>
                  </a:lnTo>
                  <a:lnTo>
                    <a:pt x="0" y="64"/>
                  </a:lnTo>
                  <a:lnTo>
                    <a:pt x="4" y="64"/>
                  </a:lnTo>
                  <a:lnTo>
                    <a:pt x="4" y="60"/>
                  </a:lnTo>
                  <a:lnTo>
                    <a:pt x="4" y="60"/>
                  </a:lnTo>
                  <a:lnTo>
                    <a:pt x="4" y="60"/>
                  </a:lnTo>
                  <a:lnTo>
                    <a:pt x="4" y="60"/>
                  </a:lnTo>
                  <a:lnTo>
                    <a:pt x="4" y="58"/>
                  </a:lnTo>
                  <a:lnTo>
                    <a:pt x="4" y="58"/>
                  </a:lnTo>
                  <a:lnTo>
                    <a:pt x="8" y="58"/>
                  </a:lnTo>
                  <a:lnTo>
                    <a:pt x="8" y="58"/>
                  </a:lnTo>
                  <a:lnTo>
                    <a:pt x="8" y="58"/>
                  </a:lnTo>
                  <a:lnTo>
                    <a:pt x="8" y="58"/>
                  </a:lnTo>
                  <a:lnTo>
                    <a:pt x="8" y="58"/>
                  </a:lnTo>
                  <a:lnTo>
                    <a:pt x="8" y="58"/>
                  </a:lnTo>
                  <a:lnTo>
                    <a:pt x="8" y="58"/>
                  </a:lnTo>
                  <a:lnTo>
                    <a:pt x="8" y="58"/>
                  </a:lnTo>
                  <a:lnTo>
                    <a:pt x="8" y="54"/>
                  </a:lnTo>
                  <a:lnTo>
                    <a:pt x="8" y="54"/>
                  </a:lnTo>
                  <a:lnTo>
                    <a:pt x="8" y="54"/>
                  </a:lnTo>
                  <a:lnTo>
                    <a:pt x="8" y="54"/>
                  </a:lnTo>
                  <a:lnTo>
                    <a:pt x="8" y="54"/>
                  </a:lnTo>
                  <a:lnTo>
                    <a:pt x="8" y="54"/>
                  </a:lnTo>
                  <a:lnTo>
                    <a:pt x="12" y="54"/>
                  </a:lnTo>
                  <a:lnTo>
                    <a:pt x="12" y="54"/>
                  </a:lnTo>
                  <a:lnTo>
                    <a:pt x="12" y="54"/>
                  </a:lnTo>
                  <a:lnTo>
                    <a:pt x="16" y="54"/>
                  </a:lnTo>
                  <a:lnTo>
                    <a:pt x="16" y="54"/>
                  </a:lnTo>
                  <a:lnTo>
                    <a:pt x="16" y="54"/>
                  </a:lnTo>
                  <a:lnTo>
                    <a:pt x="16" y="50"/>
                  </a:lnTo>
                  <a:lnTo>
                    <a:pt x="16" y="50"/>
                  </a:lnTo>
                  <a:lnTo>
                    <a:pt x="16" y="50"/>
                  </a:lnTo>
                  <a:lnTo>
                    <a:pt x="16" y="50"/>
                  </a:lnTo>
                  <a:lnTo>
                    <a:pt x="16" y="50"/>
                  </a:lnTo>
                  <a:lnTo>
                    <a:pt x="16" y="46"/>
                  </a:lnTo>
                  <a:lnTo>
                    <a:pt x="12" y="46"/>
                  </a:lnTo>
                  <a:lnTo>
                    <a:pt x="12" y="46"/>
                  </a:lnTo>
                  <a:lnTo>
                    <a:pt x="12" y="42"/>
                  </a:lnTo>
                  <a:lnTo>
                    <a:pt x="12" y="42"/>
                  </a:lnTo>
                  <a:lnTo>
                    <a:pt x="12" y="46"/>
                  </a:lnTo>
                  <a:lnTo>
                    <a:pt x="16" y="46"/>
                  </a:lnTo>
                  <a:lnTo>
                    <a:pt x="16" y="46"/>
                  </a:lnTo>
                  <a:lnTo>
                    <a:pt x="16" y="46"/>
                  </a:lnTo>
                  <a:lnTo>
                    <a:pt x="16" y="42"/>
                  </a:lnTo>
                  <a:lnTo>
                    <a:pt x="16" y="42"/>
                  </a:lnTo>
                  <a:lnTo>
                    <a:pt x="16" y="42"/>
                  </a:lnTo>
                  <a:lnTo>
                    <a:pt x="16" y="42"/>
                  </a:lnTo>
                  <a:lnTo>
                    <a:pt x="12" y="38"/>
                  </a:lnTo>
                  <a:lnTo>
                    <a:pt x="12" y="38"/>
                  </a:lnTo>
                  <a:lnTo>
                    <a:pt x="12" y="38"/>
                  </a:lnTo>
                  <a:lnTo>
                    <a:pt x="12" y="38"/>
                  </a:lnTo>
                  <a:lnTo>
                    <a:pt x="12" y="38"/>
                  </a:lnTo>
                  <a:lnTo>
                    <a:pt x="12" y="34"/>
                  </a:lnTo>
                  <a:lnTo>
                    <a:pt x="12" y="34"/>
                  </a:lnTo>
                  <a:lnTo>
                    <a:pt x="12" y="30"/>
                  </a:lnTo>
                  <a:lnTo>
                    <a:pt x="12" y="30"/>
                  </a:lnTo>
                  <a:lnTo>
                    <a:pt x="12" y="28"/>
                  </a:lnTo>
                  <a:lnTo>
                    <a:pt x="12" y="28"/>
                  </a:lnTo>
                  <a:lnTo>
                    <a:pt x="16" y="28"/>
                  </a:lnTo>
                  <a:lnTo>
                    <a:pt x="16" y="28"/>
                  </a:lnTo>
                  <a:lnTo>
                    <a:pt x="12" y="28"/>
                  </a:lnTo>
                  <a:lnTo>
                    <a:pt x="12" y="24"/>
                  </a:lnTo>
                  <a:lnTo>
                    <a:pt x="12" y="28"/>
                  </a:lnTo>
                  <a:lnTo>
                    <a:pt x="8" y="28"/>
                  </a:lnTo>
                  <a:lnTo>
                    <a:pt x="8" y="28"/>
                  </a:lnTo>
                  <a:lnTo>
                    <a:pt x="8" y="28"/>
                  </a:lnTo>
                  <a:lnTo>
                    <a:pt x="8" y="24"/>
                  </a:lnTo>
                  <a:lnTo>
                    <a:pt x="12" y="24"/>
                  </a:lnTo>
                  <a:lnTo>
                    <a:pt x="12" y="24"/>
                  </a:lnTo>
                  <a:lnTo>
                    <a:pt x="12" y="20"/>
                  </a:lnTo>
                  <a:lnTo>
                    <a:pt x="12" y="20"/>
                  </a:lnTo>
                  <a:lnTo>
                    <a:pt x="12" y="20"/>
                  </a:lnTo>
                  <a:lnTo>
                    <a:pt x="12" y="20"/>
                  </a:lnTo>
                  <a:lnTo>
                    <a:pt x="12" y="20"/>
                  </a:lnTo>
                  <a:lnTo>
                    <a:pt x="16" y="20"/>
                  </a:lnTo>
                  <a:lnTo>
                    <a:pt x="16" y="20"/>
                  </a:lnTo>
                  <a:lnTo>
                    <a:pt x="16" y="20"/>
                  </a:lnTo>
                  <a:lnTo>
                    <a:pt x="16" y="20"/>
                  </a:lnTo>
                  <a:lnTo>
                    <a:pt x="12" y="20"/>
                  </a:lnTo>
                  <a:lnTo>
                    <a:pt x="12" y="20"/>
                  </a:lnTo>
                  <a:lnTo>
                    <a:pt x="12" y="20"/>
                  </a:lnTo>
                  <a:lnTo>
                    <a:pt x="12" y="20"/>
                  </a:lnTo>
                  <a:lnTo>
                    <a:pt x="12" y="20"/>
                  </a:lnTo>
                  <a:lnTo>
                    <a:pt x="12" y="20"/>
                  </a:lnTo>
                  <a:lnTo>
                    <a:pt x="12" y="16"/>
                  </a:lnTo>
                  <a:lnTo>
                    <a:pt x="8" y="16"/>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8"/>
                  </a:lnTo>
                  <a:lnTo>
                    <a:pt x="8" y="8"/>
                  </a:lnTo>
                  <a:lnTo>
                    <a:pt x="8" y="8"/>
                  </a:lnTo>
                  <a:lnTo>
                    <a:pt x="8" y="8"/>
                  </a:lnTo>
                  <a:lnTo>
                    <a:pt x="4" y="4"/>
                  </a:lnTo>
                  <a:lnTo>
                    <a:pt x="4" y="4"/>
                  </a:lnTo>
                  <a:lnTo>
                    <a:pt x="4" y="4"/>
                  </a:lnTo>
                  <a:lnTo>
                    <a:pt x="8" y="4"/>
                  </a:lnTo>
                  <a:lnTo>
                    <a:pt x="8" y="4"/>
                  </a:lnTo>
                  <a:lnTo>
                    <a:pt x="8" y="4"/>
                  </a:lnTo>
                  <a:lnTo>
                    <a:pt x="12" y="4"/>
                  </a:lnTo>
                  <a:lnTo>
                    <a:pt x="12" y="4"/>
                  </a:lnTo>
                  <a:lnTo>
                    <a:pt x="12" y="4"/>
                  </a:lnTo>
                  <a:lnTo>
                    <a:pt x="16" y="0"/>
                  </a:lnTo>
                  <a:lnTo>
                    <a:pt x="16" y="0"/>
                  </a:lnTo>
                  <a:lnTo>
                    <a:pt x="16" y="0"/>
                  </a:lnTo>
                  <a:lnTo>
                    <a:pt x="16" y="0"/>
                  </a:lnTo>
                  <a:lnTo>
                    <a:pt x="20" y="0"/>
                  </a:lnTo>
                  <a:lnTo>
                    <a:pt x="20" y="0"/>
                  </a:lnTo>
                  <a:lnTo>
                    <a:pt x="20" y="0"/>
                  </a:lnTo>
                  <a:lnTo>
                    <a:pt x="20" y="0"/>
                  </a:lnTo>
                  <a:lnTo>
                    <a:pt x="24" y="0"/>
                  </a:lnTo>
                  <a:lnTo>
                    <a:pt x="24" y="0"/>
                  </a:lnTo>
                  <a:lnTo>
                    <a:pt x="26" y="0"/>
                  </a:lnTo>
                  <a:lnTo>
                    <a:pt x="26" y="0"/>
                  </a:lnTo>
                  <a:lnTo>
                    <a:pt x="26" y="0"/>
                  </a:lnTo>
                  <a:lnTo>
                    <a:pt x="26" y="0"/>
                  </a:lnTo>
                  <a:lnTo>
                    <a:pt x="26" y="4"/>
                  </a:lnTo>
                  <a:lnTo>
                    <a:pt x="26" y="4"/>
                  </a:lnTo>
                  <a:lnTo>
                    <a:pt x="30" y="4"/>
                  </a:lnTo>
                  <a:lnTo>
                    <a:pt x="30" y="4"/>
                  </a:lnTo>
                  <a:lnTo>
                    <a:pt x="30" y="4"/>
                  </a:lnTo>
                  <a:lnTo>
                    <a:pt x="30" y="8"/>
                  </a:lnTo>
                  <a:lnTo>
                    <a:pt x="30" y="8"/>
                  </a:lnTo>
                  <a:lnTo>
                    <a:pt x="34" y="8"/>
                  </a:lnTo>
                  <a:lnTo>
                    <a:pt x="34" y="8"/>
                  </a:lnTo>
                  <a:lnTo>
                    <a:pt x="34" y="8"/>
                  </a:lnTo>
                  <a:lnTo>
                    <a:pt x="34" y="8"/>
                  </a:lnTo>
                  <a:lnTo>
                    <a:pt x="34" y="12"/>
                  </a:lnTo>
                  <a:lnTo>
                    <a:pt x="34" y="12"/>
                  </a:lnTo>
                  <a:lnTo>
                    <a:pt x="34" y="12"/>
                  </a:lnTo>
                  <a:lnTo>
                    <a:pt x="34" y="12"/>
                  </a:lnTo>
                  <a:lnTo>
                    <a:pt x="34" y="12"/>
                  </a:lnTo>
                  <a:lnTo>
                    <a:pt x="38" y="16"/>
                  </a:lnTo>
                  <a:lnTo>
                    <a:pt x="38" y="16"/>
                  </a:lnTo>
                  <a:lnTo>
                    <a:pt x="42" y="20"/>
                  </a:lnTo>
                  <a:lnTo>
                    <a:pt x="42" y="20"/>
                  </a:lnTo>
                  <a:lnTo>
                    <a:pt x="42" y="20"/>
                  </a:lnTo>
                  <a:lnTo>
                    <a:pt x="42" y="20"/>
                  </a:lnTo>
                  <a:lnTo>
                    <a:pt x="46" y="20"/>
                  </a:lnTo>
                  <a:lnTo>
                    <a:pt x="46" y="20"/>
                  </a:lnTo>
                  <a:lnTo>
                    <a:pt x="42" y="24"/>
                  </a:lnTo>
                  <a:lnTo>
                    <a:pt x="42" y="24"/>
                  </a:lnTo>
                  <a:lnTo>
                    <a:pt x="42" y="24"/>
                  </a:lnTo>
                  <a:lnTo>
                    <a:pt x="42" y="24"/>
                  </a:lnTo>
                  <a:lnTo>
                    <a:pt x="42" y="24"/>
                  </a:lnTo>
                  <a:lnTo>
                    <a:pt x="42" y="24"/>
                  </a:lnTo>
                  <a:lnTo>
                    <a:pt x="46" y="24"/>
                  </a:lnTo>
                  <a:lnTo>
                    <a:pt x="46" y="28"/>
                  </a:lnTo>
                  <a:lnTo>
                    <a:pt x="46" y="28"/>
                  </a:lnTo>
                  <a:lnTo>
                    <a:pt x="46" y="28"/>
                  </a:lnTo>
                  <a:lnTo>
                    <a:pt x="46" y="28"/>
                  </a:lnTo>
                  <a:lnTo>
                    <a:pt x="42" y="28"/>
                  </a:lnTo>
                  <a:lnTo>
                    <a:pt x="42" y="28"/>
                  </a:lnTo>
                  <a:lnTo>
                    <a:pt x="42" y="28"/>
                  </a:lnTo>
                  <a:lnTo>
                    <a:pt x="42" y="28"/>
                  </a:lnTo>
                  <a:lnTo>
                    <a:pt x="42" y="28"/>
                  </a:lnTo>
                  <a:lnTo>
                    <a:pt x="42" y="28"/>
                  </a:lnTo>
                  <a:lnTo>
                    <a:pt x="42" y="28"/>
                  </a:lnTo>
                  <a:lnTo>
                    <a:pt x="46" y="28"/>
                  </a:lnTo>
                  <a:lnTo>
                    <a:pt x="46" y="28"/>
                  </a:lnTo>
                  <a:lnTo>
                    <a:pt x="46" y="28"/>
                  </a:lnTo>
                  <a:lnTo>
                    <a:pt x="46" y="30"/>
                  </a:lnTo>
                  <a:lnTo>
                    <a:pt x="46" y="30"/>
                  </a:lnTo>
                  <a:lnTo>
                    <a:pt x="46" y="30"/>
                  </a:lnTo>
                  <a:lnTo>
                    <a:pt x="46" y="30"/>
                  </a:lnTo>
                  <a:lnTo>
                    <a:pt x="50" y="30"/>
                  </a:lnTo>
                  <a:lnTo>
                    <a:pt x="50" y="30"/>
                  </a:lnTo>
                  <a:lnTo>
                    <a:pt x="50" y="30"/>
                  </a:lnTo>
                  <a:lnTo>
                    <a:pt x="52" y="30"/>
                  </a:lnTo>
                  <a:lnTo>
                    <a:pt x="52" y="30"/>
                  </a:lnTo>
                  <a:lnTo>
                    <a:pt x="52" y="30"/>
                  </a:lnTo>
                  <a:lnTo>
                    <a:pt x="52" y="34"/>
                  </a:lnTo>
                  <a:lnTo>
                    <a:pt x="52" y="34"/>
                  </a:lnTo>
                  <a:lnTo>
                    <a:pt x="52" y="34"/>
                  </a:lnTo>
                  <a:lnTo>
                    <a:pt x="52" y="30"/>
                  </a:lnTo>
                  <a:lnTo>
                    <a:pt x="56" y="30"/>
                  </a:lnTo>
                  <a:lnTo>
                    <a:pt x="56" y="30"/>
                  </a:lnTo>
                  <a:lnTo>
                    <a:pt x="56" y="30"/>
                  </a:lnTo>
                  <a:lnTo>
                    <a:pt x="56" y="30"/>
                  </a:lnTo>
                  <a:lnTo>
                    <a:pt x="56" y="30"/>
                  </a:lnTo>
                  <a:lnTo>
                    <a:pt x="56" y="30"/>
                  </a:lnTo>
                  <a:lnTo>
                    <a:pt x="56" y="30"/>
                  </a:lnTo>
                  <a:lnTo>
                    <a:pt x="60" y="30"/>
                  </a:lnTo>
                  <a:lnTo>
                    <a:pt x="60" y="30"/>
                  </a:lnTo>
                  <a:lnTo>
                    <a:pt x="60" y="30"/>
                  </a:lnTo>
                  <a:lnTo>
                    <a:pt x="60" y="30"/>
                  </a:lnTo>
                  <a:lnTo>
                    <a:pt x="60" y="30"/>
                  </a:lnTo>
                  <a:lnTo>
                    <a:pt x="60" y="30"/>
                  </a:lnTo>
                  <a:lnTo>
                    <a:pt x="60" y="30"/>
                  </a:lnTo>
                  <a:lnTo>
                    <a:pt x="60" y="34"/>
                  </a:lnTo>
                  <a:lnTo>
                    <a:pt x="60" y="34"/>
                  </a:lnTo>
                  <a:lnTo>
                    <a:pt x="60" y="34"/>
                  </a:lnTo>
                  <a:lnTo>
                    <a:pt x="60" y="34"/>
                  </a:lnTo>
                  <a:lnTo>
                    <a:pt x="60" y="30"/>
                  </a:lnTo>
                  <a:lnTo>
                    <a:pt x="60" y="30"/>
                  </a:lnTo>
                  <a:lnTo>
                    <a:pt x="56" y="34"/>
                  </a:lnTo>
                  <a:lnTo>
                    <a:pt x="56" y="34"/>
                  </a:lnTo>
                  <a:lnTo>
                    <a:pt x="60" y="38"/>
                  </a:lnTo>
                  <a:lnTo>
                    <a:pt x="60" y="38"/>
                  </a:lnTo>
                  <a:lnTo>
                    <a:pt x="60" y="38"/>
                  </a:lnTo>
                  <a:lnTo>
                    <a:pt x="60" y="38"/>
                  </a:lnTo>
                  <a:lnTo>
                    <a:pt x="60" y="38"/>
                  </a:lnTo>
                  <a:lnTo>
                    <a:pt x="60" y="38"/>
                  </a:lnTo>
                  <a:lnTo>
                    <a:pt x="60" y="38"/>
                  </a:lnTo>
                  <a:lnTo>
                    <a:pt x="60" y="38"/>
                  </a:lnTo>
                  <a:lnTo>
                    <a:pt x="60" y="38"/>
                  </a:lnTo>
                  <a:lnTo>
                    <a:pt x="60" y="38"/>
                  </a:lnTo>
                  <a:lnTo>
                    <a:pt x="60" y="42"/>
                  </a:lnTo>
                  <a:lnTo>
                    <a:pt x="60" y="42"/>
                  </a:lnTo>
                  <a:lnTo>
                    <a:pt x="60" y="42"/>
                  </a:lnTo>
                  <a:lnTo>
                    <a:pt x="56" y="42"/>
                  </a:lnTo>
                  <a:lnTo>
                    <a:pt x="56" y="46"/>
                  </a:lnTo>
                  <a:lnTo>
                    <a:pt x="56" y="50"/>
                  </a:lnTo>
                  <a:lnTo>
                    <a:pt x="60" y="54"/>
                  </a:lnTo>
                  <a:lnTo>
                    <a:pt x="60" y="54"/>
                  </a:lnTo>
                  <a:lnTo>
                    <a:pt x="60" y="58"/>
                  </a:lnTo>
                  <a:lnTo>
                    <a:pt x="60" y="58"/>
                  </a:lnTo>
                  <a:lnTo>
                    <a:pt x="60" y="58"/>
                  </a:lnTo>
                  <a:lnTo>
                    <a:pt x="64" y="58"/>
                  </a:lnTo>
                  <a:lnTo>
                    <a:pt x="64" y="58"/>
                  </a:lnTo>
                  <a:lnTo>
                    <a:pt x="64" y="60"/>
                  </a:lnTo>
                  <a:lnTo>
                    <a:pt x="64" y="60"/>
                  </a:lnTo>
                  <a:lnTo>
                    <a:pt x="64" y="60"/>
                  </a:lnTo>
                  <a:lnTo>
                    <a:pt x="64" y="60"/>
                  </a:lnTo>
                  <a:lnTo>
                    <a:pt x="64" y="60"/>
                  </a:lnTo>
                  <a:lnTo>
                    <a:pt x="60" y="64"/>
                  </a:lnTo>
                  <a:lnTo>
                    <a:pt x="60" y="64"/>
                  </a:lnTo>
                  <a:lnTo>
                    <a:pt x="60" y="64"/>
                  </a:lnTo>
                  <a:lnTo>
                    <a:pt x="60" y="64"/>
                  </a:lnTo>
                  <a:lnTo>
                    <a:pt x="56" y="64"/>
                  </a:lnTo>
                  <a:lnTo>
                    <a:pt x="56" y="68"/>
                  </a:lnTo>
                  <a:lnTo>
                    <a:pt x="56" y="72"/>
                  </a:lnTo>
                  <a:lnTo>
                    <a:pt x="56" y="72"/>
                  </a:lnTo>
                  <a:lnTo>
                    <a:pt x="56" y="72"/>
                  </a:lnTo>
                  <a:lnTo>
                    <a:pt x="60" y="72"/>
                  </a:lnTo>
                  <a:lnTo>
                    <a:pt x="60" y="72"/>
                  </a:lnTo>
                  <a:lnTo>
                    <a:pt x="60" y="76"/>
                  </a:lnTo>
                  <a:lnTo>
                    <a:pt x="56" y="76"/>
                  </a:lnTo>
                  <a:lnTo>
                    <a:pt x="56" y="76"/>
                  </a:lnTo>
                  <a:lnTo>
                    <a:pt x="56" y="76"/>
                  </a:lnTo>
                  <a:lnTo>
                    <a:pt x="56" y="76"/>
                  </a:lnTo>
                  <a:lnTo>
                    <a:pt x="56" y="76"/>
                  </a:lnTo>
                  <a:lnTo>
                    <a:pt x="52" y="76"/>
                  </a:lnTo>
                  <a:lnTo>
                    <a:pt x="52" y="76"/>
                  </a:lnTo>
                  <a:lnTo>
                    <a:pt x="52" y="76"/>
                  </a:lnTo>
                  <a:lnTo>
                    <a:pt x="52" y="76"/>
                  </a:lnTo>
                  <a:lnTo>
                    <a:pt x="50" y="76"/>
                  </a:lnTo>
                  <a:lnTo>
                    <a:pt x="50" y="76"/>
                  </a:lnTo>
                  <a:lnTo>
                    <a:pt x="50" y="78"/>
                  </a:lnTo>
                  <a:lnTo>
                    <a:pt x="46" y="78"/>
                  </a:lnTo>
                  <a:lnTo>
                    <a:pt x="46" y="78"/>
                  </a:lnTo>
                  <a:lnTo>
                    <a:pt x="46" y="78"/>
                  </a:lnTo>
                  <a:lnTo>
                    <a:pt x="46" y="78"/>
                  </a:lnTo>
                  <a:lnTo>
                    <a:pt x="42" y="78"/>
                  </a:lnTo>
                  <a:lnTo>
                    <a:pt x="42" y="78"/>
                  </a:lnTo>
                  <a:lnTo>
                    <a:pt x="42" y="78"/>
                  </a:lnTo>
                  <a:lnTo>
                    <a:pt x="42" y="78"/>
                  </a:lnTo>
                  <a:lnTo>
                    <a:pt x="38" y="78"/>
                  </a:lnTo>
                  <a:lnTo>
                    <a:pt x="38" y="78"/>
                  </a:lnTo>
                  <a:lnTo>
                    <a:pt x="34" y="78"/>
                  </a:lnTo>
                  <a:lnTo>
                    <a:pt x="34" y="82"/>
                  </a:lnTo>
                  <a:lnTo>
                    <a:pt x="34" y="82"/>
                  </a:lnTo>
                  <a:lnTo>
                    <a:pt x="34" y="82"/>
                  </a:lnTo>
                  <a:lnTo>
                    <a:pt x="34" y="82"/>
                  </a:lnTo>
                  <a:lnTo>
                    <a:pt x="34" y="86"/>
                  </a:lnTo>
                  <a:lnTo>
                    <a:pt x="34" y="86"/>
                  </a:lnTo>
                  <a:lnTo>
                    <a:pt x="30" y="86"/>
                  </a:lnTo>
                  <a:lnTo>
                    <a:pt x="30" y="86"/>
                  </a:lnTo>
                  <a:lnTo>
                    <a:pt x="30" y="82"/>
                  </a:lnTo>
                  <a:lnTo>
                    <a:pt x="30" y="82"/>
                  </a:lnTo>
                  <a:lnTo>
                    <a:pt x="30" y="82"/>
                  </a:lnTo>
                  <a:lnTo>
                    <a:pt x="30" y="82"/>
                  </a:lnTo>
                  <a:lnTo>
                    <a:pt x="30" y="78"/>
                  </a:lnTo>
                  <a:lnTo>
                    <a:pt x="30" y="78"/>
                  </a:lnTo>
                  <a:lnTo>
                    <a:pt x="30" y="78"/>
                  </a:lnTo>
                  <a:lnTo>
                    <a:pt x="26" y="76"/>
                  </a:lnTo>
                  <a:lnTo>
                    <a:pt x="26" y="76"/>
                  </a:lnTo>
                  <a:lnTo>
                    <a:pt x="26" y="76"/>
                  </a:lnTo>
                  <a:lnTo>
                    <a:pt x="26" y="76"/>
                  </a:lnTo>
                  <a:lnTo>
                    <a:pt x="26" y="76"/>
                  </a:lnTo>
                  <a:lnTo>
                    <a:pt x="26" y="72"/>
                  </a:lnTo>
                  <a:lnTo>
                    <a:pt x="24" y="72"/>
                  </a:lnTo>
                  <a:lnTo>
                    <a:pt x="24" y="72"/>
                  </a:lnTo>
                  <a:lnTo>
                    <a:pt x="24" y="72"/>
                  </a:lnTo>
                  <a:lnTo>
                    <a:pt x="24" y="72"/>
                  </a:lnTo>
                  <a:lnTo>
                    <a:pt x="20" y="76"/>
                  </a:lnTo>
                  <a:lnTo>
                    <a:pt x="20" y="72"/>
                  </a:lnTo>
                  <a:lnTo>
                    <a:pt x="20" y="72"/>
                  </a:lnTo>
                  <a:lnTo>
                    <a:pt x="20" y="72"/>
                  </a:lnTo>
                  <a:lnTo>
                    <a:pt x="20" y="72"/>
                  </a:lnTo>
                  <a:lnTo>
                    <a:pt x="20" y="72"/>
                  </a:lnTo>
                  <a:lnTo>
                    <a:pt x="20" y="72"/>
                  </a:lnTo>
                  <a:lnTo>
                    <a:pt x="20" y="72"/>
                  </a:lnTo>
                  <a:lnTo>
                    <a:pt x="20" y="72"/>
                  </a:lnTo>
                  <a:lnTo>
                    <a:pt x="16" y="72"/>
                  </a:lnTo>
                  <a:lnTo>
                    <a:pt x="16" y="72"/>
                  </a:lnTo>
                  <a:lnTo>
                    <a:pt x="16" y="76"/>
                  </a:lnTo>
                  <a:lnTo>
                    <a:pt x="12" y="78"/>
                  </a:lnTo>
                  <a:lnTo>
                    <a:pt x="12" y="78"/>
                  </a:lnTo>
                  <a:lnTo>
                    <a:pt x="16" y="78"/>
                  </a:lnTo>
                  <a:lnTo>
                    <a:pt x="16" y="78"/>
                  </a:lnTo>
                  <a:lnTo>
                    <a:pt x="16" y="82"/>
                  </a:lnTo>
                  <a:lnTo>
                    <a:pt x="12" y="82"/>
                  </a:lnTo>
                  <a:lnTo>
                    <a:pt x="12" y="82"/>
                  </a:lnTo>
                  <a:lnTo>
                    <a:pt x="16" y="86"/>
                  </a:lnTo>
                  <a:lnTo>
                    <a:pt x="12" y="86"/>
                  </a:lnTo>
                  <a:lnTo>
                    <a:pt x="12" y="86"/>
                  </a:lnTo>
                  <a:lnTo>
                    <a:pt x="12" y="82"/>
                  </a:lnTo>
                  <a:lnTo>
                    <a:pt x="12" y="82"/>
                  </a:lnTo>
                  <a:lnTo>
                    <a:pt x="12" y="82"/>
                  </a:lnTo>
                  <a:lnTo>
                    <a:pt x="12" y="82"/>
                  </a:lnTo>
                  <a:lnTo>
                    <a:pt x="12" y="82"/>
                  </a:lnTo>
                  <a:lnTo>
                    <a:pt x="12" y="82"/>
                  </a:lnTo>
                  <a:lnTo>
                    <a:pt x="8" y="78"/>
                  </a:lnTo>
                  <a:lnTo>
                    <a:pt x="8" y="78"/>
                  </a:lnTo>
                  <a:lnTo>
                    <a:pt x="8" y="78"/>
                  </a:lnTo>
                  <a:lnTo>
                    <a:pt x="8" y="78"/>
                  </a:lnTo>
                  <a:lnTo>
                    <a:pt x="8" y="78"/>
                  </a:lnTo>
                  <a:lnTo>
                    <a:pt x="8" y="76"/>
                  </a:lnTo>
                  <a:lnTo>
                    <a:pt x="4" y="78"/>
                  </a:lnTo>
                  <a:lnTo>
                    <a:pt x="4" y="76"/>
                  </a:lnTo>
                  <a:lnTo>
                    <a:pt x="4" y="76"/>
                  </a:lnTo>
                  <a:lnTo>
                    <a:pt x="4" y="76"/>
                  </a:lnTo>
                  <a:lnTo>
                    <a:pt x="0" y="76"/>
                  </a:lnTo>
                  <a:lnTo>
                    <a:pt x="4" y="76"/>
                  </a:lnTo>
                  <a:lnTo>
                    <a:pt x="4" y="76"/>
                  </a:lnTo>
                  <a:lnTo>
                    <a:pt x="4" y="76"/>
                  </a:lnTo>
                  <a:lnTo>
                    <a:pt x="4" y="76"/>
                  </a:lnTo>
                  <a:lnTo>
                    <a:pt x="4" y="76"/>
                  </a:lnTo>
                  <a:lnTo>
                    <a:pt x="0" y="76"/>
                  </a:lnTo>
                  <a:lnTo>
                    <a:pt x="0" y="76"/>
                  </a:lnTo>
                  <a:lnTo>
                    <a:pt x="0" y="76"/>
                  </a:lnTo>
                  <a:lnTo>
                    <a:pt x="0" y="76"/>
                  </a:lnTo>
                  <a:lnTo>
                    <a:pt x="0" y="72"/>
                  </a:lnTo>
                  <a:lnTo>
                    <a:pt x="0" y="72"/>
                  </a:lnTo>
                  <a:lnTo>
                    <a:pt x="0" y="72"/>
                  </a:lnTo>
                  <a:lnTo>
                    <a:pt x="0" y="72"/>
                  </a:lnTo>
                  <a:lnTo>
                    <a:pt x="0" y="7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13" name="Freeform 120">
              <a:extLst>
                <a:ext uri="{FF2B5EF4-FFF2-40B4-BE49-F238E27FC236}">
                  <a16:creationId xmlns:a16="http://schemas.microsoft.com/office/drawing/2014/main" id="{2F16A447-4DED-D9EA-7440-988C7979E4E5}"/>
                </a:ext>
              </a:extLst>
            </p:cNvPr>
            <p:cNvSpPr>
              <a:spLocks/>
            </p:cNvSpPr>
            <p:nvPr/>
          </p:nvSpPr>
          <p:spPr bwMode="auto">
            <a:xfrm>
              <a:off x="4772025" y="3124268"/>
              <a:ext cx="130175" cy="60325"/>
            </a:xfrm>
            <a:custGeom>
              <a:avLst/>
              <a:gdLst>
                <a:gd name="T0" fmla="*/ 30 w 82"/>
                <a:gd name="T1" fmla="*/ 30 h 38"/>
                <a:gd name="T2" fmla="*/ 26 w 82"/>
                <a:gd name="T3" fmla="*/ 34 h 38"/>
                <a:gd name="T4" fmla="*/ 30 w 82"/>
                <a:gd name="T5" fmla="*/ 38 h 38"/>
                <a:gd name="T6" fmla="*/ 26 w 82"/>
                <a:gd name="T7" fmla="*/ 38 h 38"/>
                <a:gd name="T8" fmla="*/ 22 w 82"/>
                <a:gd name="T9" fmla="*/ 38 h 38"/>
                <a:gd name="T10" fmla="*/ 22 w 82"/>
                <a:gd name="T11" fmla="*/ 38 h 38"/>
                <a:gd name="T12" fmla="*/ 20 w 82"/>
                <a:gd name="T13" fmla="*/ 38 h 38"/>
                <a:gd name="T14" fmla="*/ 16 w 82"/>
                <a:gd name="T15" fmla="*/ 38 h 38"/>
                <a:gd name="T16" fmla="*/ 8 w 82"/>
                <a:gd name="T17" fmla="*/ 34 h 38"/>
                <a:gd name="T18" fmla="*/ 8 w 82"/>
                <a:gd name="T19" fmla="*/ 34 h 38"/>
                <a:gd name="T20" fmla="*/ 4 w 82"/>
                <a:gd name="T21" fmla="*/ 34 h 38"/>
                <a:gd name="T22" fmla="*/ 4 w 82"/>
                <a:gd name="T23" fmla="*/ 30 h 38"/>
                <a:gd name="T24" fmla="*/ 0 w 82"/>
                <a:gd name="T25" fmla="*/ 26 h 38"/>
                <a:gd name="T26" fmla="*/ 0 w 82"/>
                <a:gd name="T27" fmla="*/ 22 h 38"/>
                <a:gd name="T28" fmla="*/ 0 w 82"/>
                <a:gd name="T29" fmla="*/ 18 h 38"/>
                <a:gd name="T30" fmla="*/ 4 w 82"/>
                <a:gd name="T31" fmla="*/ 14 h 38"/>
                <a:gd name="T32" fmla="*/ 8 w 82"/>
                <a:gd name="T33" fmla="*/ 14 h 38"/>
                <a:gd name="T34" fmla="*/ 12 w 82"/>
                <a:gd name="T35" fmla="*/ 14 h 38"/>
                <a:gd name="T36" fmla="*/ 16 w 82"/>
                <a:gd name="T37" fmla="*/ 12 h 38"/>
                <a:gd name="T38" fmla="*/ 20 w 82"/>
                <a:gd name="T39" fmla="*/ 8 h 38"/>
                <a:gd name="T40" fmla="*/ 20 w 82"/>
                <a:gd name="T41" fmla="*/ 8 h 38"/>
                <a:gd name="T42" fmla="*/ 22 w 82"/>
                <a:gd name="T43" fmla="*/ 4 h 38"/>
                <a:gd name="T44" fmla="*/ 30 w 82"/>
                <a:gd name="T45" fmla="*/ 0 h 38"/>
                <a:gd name="T46" fmla="*/ 30 w 82"/>
                <a:gd name="T47" fmla="*/ 4 h 38"/>
                <a:gd name="T48" fmla="*/ 34 w 82"/>
                <a:gd name="T49" fmla="*/ 0 h 38"/>
                <a:gd name="T50" fmla="*/ 38 w 82"/>
                <a:gd name="T51" fmla="*/ 0 h 38"/>
                <a:gd name="T52" fmla="*/ 42 w 82"/>
                <a:gd name="T53" fmla="*/ 4 h 38"/>
                <a:gd name="T54" fmla="*/ 42 w 82"/>
                <a:gd name="T55" fmla="*/ 8 h 38"/>
                <a:gd name="T56" fmla="*/ 42 w 82"/>
                <a:gd name="T57" fmla="*/ 8 h 38"/>
                <a:gd name="T58" fmla="*/ 46 w 82"/>
                <a:gd name="T59" fmla="*/ 8 h 38"/>
                <a:gd name="T60" fmla="*/ 46 w 82"/>
                <a:gd name="T61" fmla="*/ 8 h 38"/>
                <a:gd name="T62" fmla="*/ 48 w 82"/>
                <a:gd name="T63" fmla="*/ 4 h 38"/>
                <a:gd name="T64" fmla="*/ 56 w 82"/>
                <a:gd name="T65" fmla="*/ 4 h 38"/>
                <a:gd name="T66" fmla="*/ 60 w 82"/>
                <a:gd name="T67" fmla="*/ 8 h 38"/>
                <a:gd name="T68" fmla="*/ 64 w 82"/>
                <a:gd name="T69" fmla="*/ 4 h 38"/>
                <a:gd name="T70" fmla="*/ 68 w 82"/>
                <a:gd name="T71" fmla="*/ 4 h 38"/>
                <a:gd name="T72" fmla="*/ 72 w 82"/>
                <a:gd name="T73" fmla="*/ 4 h 38"/>
                <a:gd name="T74" fmla="*/ 74 w 82"/>
                <a:gd name="T75" fmla="*/ 8 h 38"/>
                <a:gd name="T76" fmla="*/ 82 w 82"/>
                <a:gd name="T77" fmla="*/ 12 h 38"/>
                <a:gd name="T78" fmla="*/ 78 w 82"/>
                <a:gd name="T79" fmla="*/ 14 h 38"/>
                <a:gd name="T80" fmla="*/ 74 w 82"/>
                <a:gd name="T81" fmla="*/ 22 h 38"/>
                <a:gd name="T82" fmla="*/ 74 w 82"/>
                <a:gd name="T83" fmla="*/ 26 h 38"/>
                <a:gd name="T84" fmla="*/ 72 w 82"/>
                <a:gd name="T85" fmla="*/ 26 h 38"/>
                <a:gd name="T86" fmla="*/ 68 w 82"/>
                <a:gd name="T87" fmla="*/ 26 h 38"/>
                <a:gd name="T88" fmla="*/ 64 w 82"/>
                <a:gd name="T89" fmla="*/ 22 h 38"/>
                <a:gd name="T90" fmla="*/ 60 w 82"/>
                <a:gd name="T91" fmla="*/ 22 h 38"/>
                <a:gd name="T92" fmla="*/ 56 w 82"/>
                <a:gd name="T93" fmla="*/ 22 h 38"/>
                <a:gd name="T94" fmla="*/ 52 w 82"/>
                <a:gd name="T95" fmla="*/ 22 h 38"/>
                <a:gd name="T96" fmla="*/ 48 w 82"/>
                <a:gd name="T97" fmla="*/ 26 h 38"/>
                <a:gd name="T98" fmla="*/ 48 w 82"/>
                <a:gd name="T99" fmla="*/ 26 h 38"/>
                <a:gd name="T100" fmla="*/ 46 w 82"/>
                <a:gd name="T101" fmla="*/ 30 h 38"/>
                <a:gd name="T102" fmla="*/ 46 w 82"/>
                <a:gd name="T103" fmla="*/ 30 h 38"/>
                <a:gd name="T104" fmla="*/ 42 w 82"/>
                <a:gd name="T105" fmla="*/ 30 h 38"/>
                <a:gd name="T106" fmla="*/ 38 w 82"/>
                <a:gd name="T107" fmla="*/ 30 h 38"/>
                <a:gd name="T108" fmla="*/ 30 w 82"/>
                <a:gd name="T10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38">
                  <a:moveTo>
                    <a:pt x="30" y="30"/>
                  </a:moveTo>
                  <a:lnTo>
                    <a:pt x="30" y="30"/>
                  </a:lnTo>
                  <a:lnTo>
                    <a:pt x="30" y="30"/>
                  </a:lnTo>
                  <a:lnTo>
                    <a:pt x="30" y="30"/>
                  </a:lnTo>
                  <a:lnTo>
                    <a:pt x="30" y="34"/>
                  </a:lnTo>
                  <a:lnTo>
                    <a:pt x="26" y="34"/>
                  </a:lnTo>
                  <a:lnTo>
                    <a:pt x="26" y="34"/>
                  </a:lnTo>
                  <a:lnTo>
                    <a:pt x="26" y="34"/>
                  </a:lnTo>
                  <a:lnTo>
                    <a:pt x="26" y="34"/>
                  </a:lnTo>
                  <a:lnTo>
                    <a:pt x="26" y="38"/>
                  </a:lnTo>
                  <a:lnTo>
                    <a:pt x="30" y="38"/>
                  </a:lnTo>
                  <a:lnTo>
                    <a:pt x="30" y="38"/>
                  </a:lnTo>
                  <a:lnTo>
                    <a:pt x="26" y="38"/>
                  </a:lnTo>
                  <a:lnTo>
                    <a:pt x="26" y="38"/>
                  </a:lnTo>
                  <a:lnTo>
                    <a:pt x="26" y="38"/>
                  </a:lnTo>
                  <a:lnTo>
                    <a:pt x="26" y="38"/>
                  </a:lnTo>
                  <a:lnTo>
                    <a:pt x="26" y="38"/>
                  </a:lnTo>
                  <a:lnTo>
                    <a:pt x="26" y="38"/>
                  </a:lnTo>
                  <a:lnTo>
                    <a:pt x="26" y="38"/>
                  </a:lnTo>
                  <a:lnTo>
                    <a:pt x="22" y="38"/>
                  </a:lnTo>
                  <a:lnTo>
                    <a:pt x="22" y="38"/>
                  </a:lnTo>
                  <a:lnTo>
                    <a:pt x="22" y="38"/>
                  </a:lnTo>
                  <a:lnTo>
                    <a:pt x="22" y="38"/>
                  </a:lnTo>
                  <a:lnTo>
                    <a:pt x="22" y="38"/>
                  </a:lnTo>
                  <a:lnTo>
                    <a:pt x="20" y="38"/>
                  </a:lnTo>
                  <a:lnTo>
                    <a:pt x="20" y="38"/>
                  </a:lnTo>
                  <a:lnTo>
                    <a:pt x="20" y="38"/>
                  </a:lnTo>
                  <a:lnTo>
                    <a:pt x="20" y="38"/>
                  </a:lnTo>
                  <a:lnTo>
                    <a:pt x="16" y="38"/>
                  </a:lnTo>
                  <a:lnTo>
                    <a:pt x="16" y="38"/>
                  </a:lnTo>
                  <a:lnTo>
                    <a:pt x="16" y="38"/>
                  </a:lnTo>
                  <a:lnTo>
                    <a:pt x="16" y="38"/>
                  </a:lnTo>
                  <a:lnTo>
                    <a:pt x="12" y="38"/>
                  </a:lnTo>
                  <a:lnTo>
                    <a:pt x="8" y="34"/>
                  </a:lnTo>
                  <a:lnTo>
                    <a:pt x="8" y="34"/>
                  </a:lnTo>
                  <a:lnTo>
                    <a:pt x="8" y="34"/>
                  </a:lnTo>
                  <a:lnTo>
                    <a:pt x="8" y="34"/>
                  </a:lnTo>
                  <a:lnTo>
                    <a:pt x="8" y="34"/>
                  </a:lnTo>
                  <a:lnTo>
                    <a:pt x="8" y="34"/>
                  </a:lnTo>
                  <a:lnTo>
                    <a:pt x="8" y="34"/>
                  </a:lnTo>
                  <a:lnTo>
                    <a:pt x="4" y="34"/>
                  </a:lnTo>
                  <a:lnTo>
                    <a:pt x="4" y="34"/>
                  </a:lnTo>
                  <a:lnTo>
                    <a:pt x="4" y="34"/>
                  </a:lnTo>
                  <a:lnTo>
                    <a:pt x="4" y="34"/>
                  </a:lnTo>
                  <a:lnTo>
                    <a:pt x="4" y="34"/>
                  </a:lnTo>
                  <a:lnTo>
                    <a:pt x="4" y="30"/>
                  </a:lnTo>
                  <a:lnTo>
                    <a:pt x="4" y="30"/>
                  </a:lnTo>
                  <a:lnTo>
                    <a:pt x="4" y="30"/>
                  </a:lnTo>
                  <a:lnTo>
                    <a:pt x="4" y="30"/>
                  </a:lnTo>
                  <a:lnTo>
                    <a:pt x="0" y="30"/>
                  </a:lnTo>
                  <a:lnTo>
                    <a:pt x="0" y="26"/>
                  </a:lnTo>
                  <a:lnTo>
                    <a:pt x="0" y="26"/>
                  </a:lnTo>
                  <a:lnTo>
                    <a:pt x="0" y="26"/>
                  </a:lnTo>
                  <a:lnTo>
                    <a:pt x="0" y="26"/>
                  </a:lnTo>
                  <a:lnTo>
                    <a:pt x="0" y="22"/>
                  </a:lnTo>
                  <a:lnTo>
                    <a:pt x="0" y="22"/>
                  </a:lnTo>
                  <a:lnTo>
                    <a:pt x="0" y="22"/>
                  </a:lnTo>
                  <a:lnTo>
                    <a:pt x="0" y="22"/>
                  </a:lnTo>
                  <a:lnTo>
                    <a:pt x="0" y="22"/>
                  </a:lnTo>
                  <a:lnTo>
                    <a:pt x="0" y="18"/>
                  </a:lnTo>
                  <a:lnTo>
                    <a:pt x="0" y="18"/>
                  </a:lnTo>
                  <a:lnTo>
                    <a:pt x="4" y="18"/>
                  </a:lnTo>
                  <a:lnTo>
                    <a:pt x="4" y="18"/>
                  </a:lnTo>
                  <a:lnTo>
                    <a:pt x="4" y="14"/>
                  </a:lnTo>
                  <a:lnTo>
                    <a:pt x="4" y="14"/>
                  </a:lnTo>
                  <a:lnTo>
                    <a:pt x="4" y="14"/>
                  </a:lnTo>
                  <a:lnTo>
                    <a:pt x="8" y="14"/>
                  </a:lnTo>
                  <a:lnTo>
                    <a:pt x="8" y="14"/>
                  </a:lnTo>
                  <a:lnTo>
                    <a:pt x="8" y="14"/>
                  </a:lnTo>
                  <a:lnTo>
                    <a:pt x="8" y="14"/>
                  </a:lnTo>
                  <a:lnTo>
                    <a:pt x="12" y="14"/>
                  </a:lnTo>
                  <a:lnTo>
                    <a:pt x="12" y="14"/>
                  </a:lnTo>
                  <a:lnTo>
                    <a:pt x="12" y="14"/>
                  </a:lnTo>
                  <a:lnTo>
                    <a:pt x="12" y="14"/>
                  </a:lnTo>
                  <a:lnTo>
                    <a:pt x="16" y="14"/>
                  </a:lnTo>
                  <a:lnTo>
                    <a:pt x="16" y="12"/>
                  </a:lnTo>
                  <a:lnTo>
                    <a:pt x="20" y="12"/>
                  </a:lnTo>
                  <a:lnTo>
                    <a:pt x="20" y="12"/>
                  </a:lnTo>
                  <a:lnTo>
                    <a:pt x="20" y="12"/>
                  </a:lnTo>
                  <a:lnTo>
                    <a:pt x="20" y="8"/>
                  </a:lnTo>
                  <a:lnTo>
                    <a:pt x="20" y="8"/>
                  </a:lnTo>
                  <a:lnTo>
                    <a:pt x="20" y="8"/>
                  </a:lnTo>
                  <a:lnTo>
                    <a:pt x="20" y="8"/>
                  </a:lnTo>
                  <a:lnTo>
                    <a:pt x="20" y="8"/>
                  </a:lnTo>
                  <a:lnTo>
                    <a:pt x="20" y="8"/>
                  </a:lnTo>
                  <a:lnTo>
                    <a:pt x="20" y="8"/>
                  </a:lnTo>
                  <a:lnTo>
                    <a:pt x="22" y="4"/>
                  </a:lnTo>
                  <a:lnTo>
                    <a:pt x="22" y="4"/>
                  </a:lnTo>
                  <a:lnTo>
                    <a:pt x="22" y="4"/>
                  </a:lnTo>
                  <a:lnTo>
                    <a:pt x="26" y="0"/>
                  </a:lnTo>
                  <a:lnTo>
                    <a:pt x="26" y="0"/>
                  </a:lnTo>
                  <a:lnTo>
                    <a:pt x="30" y="0"/>
                  </a:lnTo>
                  <a:lnTo>
                    <a:pt x="30" y="4"/>
                  </a:lnTo>
                  <a:lnTo>
                    <a:pt x="30" y="4"/>
                  </a:lnTo>
                  <a:lnTo>
                    <a:pt x="30" y="4"/>
                  </a:lnTo>
                  <a:lnTo>
                    <a:pt x="30" y="4"/>
                  </a:lnTo>
                  <a:lnTo>
                    <a:pt x="34" y="4"/>
                  </a:lnTo>
                  <a:lnTo>
                    <a:pt x="34" y="4"/>
                  </a:lnTo>
                  <a:lnTo>
                    <a:pt x="34" y="4"/>
                  </a:lnTo>
                  <a:lnTo>
                    <a:pt x="34" y="0"/>
                  </a:lnTo>
                  <a:lnTo>
                    <a:pt x="34" y="0"/>
                  </a:lnTo>
                  <a:lnTo>
                    <a:pt x="38" y="0"/>
                  </a:lnTo>
                  <a:lnTo>
                    <a:pt x="38" y="0"/>
                  </a:lnTo>
                  <a:lnTo>
                    <a:pt x="38" y="0"/>
                  </a:lnTo>
                  <a:lnTo>
                    <a:pt x="38" y="0"/>
                  </a:lnTo>
                  <a:lnTo>
                    <a:pt x="38" y="4"/>
                  </a:lnTo>
                  <a:lnTo>
                    <a:pt x="42" y="4"/>
                  </a:lnTo>
                  <a:lnTo>
                    <a:pt x="42" y="4"/>
                  </a:lnTo>
                  <a:lnTo>
                    <a:pt x="42" y="4"/>
                  </a:lnTo>
                  <a:lnTo>
                    <a:pt x="42" y="4"/>
                  </a:lnTo>
                  <a:lnTo>
                    <a:pt x="42" y="8"/>
                  </a:lnTo>
                  <a:lnTo>
                    <a:pt x="42" y="8"/>
                  </a:lnTo>
                  <a:lnTo>
                    <a:pt x="42" y="8"/>
                  </a:lnTo>
                  <a:lnTo>
                    <a:pt x="42" y="8"/>
                  </a:lnTo>
                  <a:lnTo>
                    <a:pt x="42" y="8"/>
                  </a:lnTo>
                  <a:lnTo>
                    <a:pt x="42" y="8"/>
                  </a:lnTo>
                  <a:lnTo>
                    <a:pt x="42" y="8"/>
                  </a:lnTo>
                  <a:lnTo>
                    <a:pt x="46" y="8"/>
                  </a:lnTo>
                  <a:lnTo>
                    <a:pt x="46" y="8"/>
                  </a:lnTo>
                  <a:lnTo>
                    <a:pt x="46" y="8"/>
                  </a:lnTo>
                  <a:lnTo>
                    <a:pt x="46" y="8"/>
                  </a:lnTo>
                  <a:lnTo>
                    <a:pt x="46" y="8"/>
                  </a:lnTo>
                  <a:lnTo>
                    <a:pt x="46" y="8"/>
                  </a:lnTo>
                  <a:lnTo>
                    <a:pt x="46" y="8"/>
                  </a:lnTo>
                  <a:lnTo>
                    <a:pt x="46" y="8"/>
                  </a:lnTo>
                  <a:lnTo>
                    <a:pt x="46" y="8"/>
                  </a:lnTo>
                  <a:lnTo>
                    <a:pt x="46" y="8"/>
                  </a:lnTo>
                  <a:lnTo>
                    <a:pt x="48" y="4"/>
                  </a:lnTo>
                  <a:lnTo>
                    <a:pt x="48" y="4"/>
                  </a:lnTo>
                  <a:lnTo>
                    <a:pt x="48" y="4"/>
                  </a:lnTo>
                  <a:lnTo>
                    <a:pt x="52" y="4"/>
                  </a:lnTo>
                  <a:lnTo>
                    <a:pt x="56" y="4"/>
                  </a:lnTo>
                  <a:lnTo>
                    <a:pt x="56" y="4"/>
                  </a:lnTo>
                  <a:lnTo>
                    <a:pt x="56" y="8"/>
                  </a:lnTo>
                  <a:lnTo>
                    <a:pt x="60" y="8"/>
                  </a:lnTo>
                  <a:lnTo>
                    <a:pt x="60" y="8"/>
                  </a:lnTo>
                  <a:lnTo>
                    <a:pt x="60" y="4"/>
                  </a:lnTo>
                  <a:lnTo>
                    <a:pt x="60" y="4"/>
                  </a:lnTo>
                  <a:lnTo>
                    <a:pt x="60" y="4"/>
                  </a:lnTo>
                  <a:lnTo>
                    <a:pt x="64" y="4"/>
                  </a:lnTo>
                  <a:lnTo>
                    <a:pt x="64" y="4"/>
                  </a:lnTo>
                  <a:lnTo>
                    <a:pt x="64" y="4"/>
                  </a:lnTo>
                  <a:lnTo>
                    <a:pt x="64" y="4"/>
                  </a:lnTo>
                  <a:lnTo>
                    <a:pt x="68" y="4"/>
                  </a:lnTo>
                  <a:lnTo>
                    <a:pt x="68" y="4"/>
                  </a:lnTo>
                  <a:lnTo>
                    <a:pt x="68" y="4"/>
                  </a:lnTo>
                  <a:lnTo>
                    <a:pt x="72" y="4"/>
                  </a:lnTo>
                  <a:lnTo>
                    <a:pt x="72" y="4"/>
                  </a:lnTo>
                  <a:lnTo>
                    <a:pt x="74" y="8"/>
                  </a:lnTo>
                  <a:lnTo>
                    <a:pt x="74" y="8"/>
                  </a:lnTo>
                  <a:lnTo>
                    <a:pt x="74" y="8"/>
                  </a:lnTo>
                  <a:lnTo>
                    <a:pt x="74" y="8"/>
                  </a:lnTo>
                  <a:lnTo>
                    <a:pt x="78" y="12"/>
                  </a:lnTo>
                  <a:lnTo>
                    <a:pt x="78" y="12"/>
                  </a:lnTo>
                  <a:lnTo>
                    <a:pt x="82" y="12"/>
                  </a:lnTo>
                  <a:lnTo>
                    <a:pt x="82" y="12"/>
                  </a:lnTo>
                  <a:lnTo>
                    <a:pt x="82" y="12"/>
                  </a:lnTo>
                  <a:lnTo>
                    <a:pt x="82" y="12"/>
                  </a:lnTo>
                  <a:lnTo>
                    <a:pt x="78" y="14"/>
                  </a:lnTo>
                  <a:lnTo>
                    <a:pt x="78" y="14"/>
                  </a:lnTo>
                  <a:lnTo>
                    <a:pt x="78" y="14"/>
                  </a:lnTo>
                  <a:lnTo>
                    <a:pt x="78" y="18"/>
                  </a:lnTo>
                  <a:lnTo>
                    <a:pt x="74" y="18"/>
                  </a:lnTo>
                  <a:lnTo>
                    <a:pt x="74" y="22"/>
                  </a:lnTo>
                  <a:lnTo>
                    <a:pt x="74" y="22"/>
                  </a:lnTo>
                  <a:lnTo>
                    <a:pt x="74" y="26"/>
                  </a:lnTo>
                  <a:lnTo>
                    <a:pt x="74" y="26"/>
                  </a:lnTo>
                  <a:lnTo>
                    <a:pt x="74" y="26"/>
                  </a:lnTo>
                  <a:lnTo>
                    <a:pt x="74" y="26"/>
                  </a:lnTo>
                  <a:lnTo>
                    <a:pt x="74" y="26"/>
                  </a:lnTo>
                  <a:lnTo>
                    <a:pt x="72" y="26"/>
                  </a:lnTo>
                  <a:lnTo>
                    <a:pt x="72" y="26"/>
                  </a:lnTo>
                  <a:lnTo>
                    <a:pt x="72" y="26"/>
                  </a:lnTo>
                  <a:lnTo>
                    <a:pt x="72" y="26"/>
                  </a:lnTo>
                  <a:lnTo>
                    <a:pt x="72" y="26"/>
                  </a:lnTo>
                  <a:lnTo>
                    <a:pt x="68" y="26"/>
                  </a:lnTo>
                  <a:lnTo>
                    <a:pt x="68" y="22"/>
                  </a:lnTo>
                  <a:lnTo>
                    <a:pt x="68" y="22"/>
                  </a:lnTo>
                  <a:lnTo>
                    <a:pt x="68" y="22"/>
                  </a:lnTo>
                  <a:lnTo>
                    <a:pt x="64" y="22"/>
                  </a:lnTo>
                  <a:lnTo>
                    <a:pt x="64" y="22"/>
                  </a:lnTo>
                  <a:lnTo>
                    <a:pt x="64" y="22"/>
                  </a:lnTo>
                  <a:lnTo>
                    <a:pt x="60" y="22"/>
                  </a:lnTo>
                  <a:lnTo>
                    <a:pt x="60" y="22"/>
                  </a:lnTo>
                  <a:lnTo>
                    <a:pt x="56" y="22"/>
                  </a:lnTo>
                  <a:lnTo>
                    <a:pt x="56" y="22"/>
                  </a:lnTo>
                  <a:lnTo>
                    <a:pt x="56" y="22"/>
                  </a:lnTo>
                  <a:lnTo>
                    <a:pt x="56" y="22"/>
                  </a:lnTo>
                  <a:lnTo>
                    <a:pt x="56" y="22"/>
                  </a:lnTo>
                  <a:lnTo>
                    <a:pt x="52" y="22"/>
                  </a:lnTo>
                  <a:lnTo>
                    <a:pt x="52" y="22"/>
                  </a:lnTo>
                  <a:lnTo>
                    <a:pt x="52" y="22"/>
                  </a:lnTo>
                  <a:lnTo>
                    <a:pt x="52" y="22"/>
                  </a:lnTo>
                  <a:lnTo>
                    <a:pt x="52" y="22"/>
                  </a:lnTo>
                  <a:lnTo>
                    <a:pt x="52" y="22"/>
                  </a:lnTo>
                  <a:lnTo>
                    <a:pt x="48" y="26"/>
                  </a:lnTo>
                  <a:lnTo>
                    <a:pt x="48" y="26"/>
                  </a:lnTo>
                  <a:lnTo>
                    <a:pt x="48" y="26"/>
                  </a:lnTo>
                  <a:lnTo>
                    <a:pt x="48" y="26"/>
                  </a:lnTo>
                  <a:lnTo>
                    <a:pt x="48" y="26"/>
                  </a:lnTo>
                  <a:lnTo>
                    <a:pt x="48" y="26"/>
                  </a:lnTo>
                  <a:lnTo>
                    <a:pt x="48" y="26"/>
                  </a:lnTo>
                  <a:lnTo>
                    <a:pt x="46" y="30"/>
                  </a:lnTo>
                  <a:lnTo>
                    <a:pt x="46" y="30"/>
                  </a:lnTo>
                  <a:lnTo>
                    <a:pt x="46" y="30"/>
                  </a:lnTo>
                  <a:lnTo>
                    <a:pt x="46" y="30"/>
                  </a:lnTo>
                  <a:lnTo>
                    <a:pt x="46" y="30"/>
                  </a:lnTo>
                  <a:lnTo>
                    <a:pt x="46" y="30"/>
                  </a:lnTo>
                  <a:lnTo>
                    <a:pt x="46" y="30"/>
                  </a:lnTo>
                  <a:lnTo>
                    <a:pt x="42" y="30"/>
                  </a:lnTo>
                  <a:lnTo>
                    <a:pt x="42" y="30"/>
                  </a:lnTo>
                  <a:lnTo>
                    <a:pt x="42" y="30"/>
                  </a:lnTo>
                  <a:lnTo>
                    <a:pt x="38" y="30"/>
                  </a:lnTo>
                  <a:lnTo>
                    <a:pt x="38" y="30"/>
                  </a:lnTo>
                  <a:lnTo>
                    <a:pt x="38" y="30"/>
                  </a:lnTo>
                  <a:lnTo>
                    <a:pt x="38" y="30"/>
                  </a:lnTo>
                  <a:lnTo>
                    <a:pt x="38" y="30"/>
                  </a:lnTo>
                  <a:lnTo>
                    <a:pt x="34" y="30"/>
                  </a:lnTo>
                  <a:lnTo>
                    <a:pt x="34" y="30"/>
                  </a:lnTo>
                  <a:lnTo>
                    <a:pt x="30" y="30"/>
                  </a:lnTo>
                  <a:lnTo>
                    <a:pt x="30" y="30"/>
                  </a:lnTo>
                  <a:lnTo>
                    <a:pt x="30" y="30"/>
                  </a:lnTo>
                  <a:lnTo>
                    <a:pt x="30" y="3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14" name="Freeform 121">
              <a:extLst>
                <a:ext uri="{FF2B5EF4-FFF2-40B4-BE49-F238E27FC236}">
                  <a16:creationId xmlns:a16="http://schemas.microsoft.com/office/drawing/2014/main" id="{E7CE00A7-D8E8-0D31-99B9-B42EC8EBD82D}"/>
                </a:ext>
              </a:extLst>
            </p:cNvPr>
            <p:cNvSpPr>
              <a:spLocks/>
            </p:cNvSpPr>
            <p:nvPr/>
          </p:nvSpPr>
          <p:spPr bwMode="auto">
            <a:xfrm>
              <a:off x="4695825" y="3213168"/>
              <a:ext cx="69850" cy="47625"/>
            </a:xfrm>
            <a:custGeom>
              <a:avLst/>
              <a:gdLst>
                <a:gd name="T0" fmla="*/ 26 w 44"/>
                <a:gd name="T1" fmla="*/ 26 h 30"/>
                <a:gd name="T2" fmla="*/ 26 w 44"/>
                <a:gd name="T3" fmla="*/ 30 h 30"/>
                <a:gd name="T4" fmla="*/ 22 w 44"/>
                <a:gd name="T5" fmla="*/ 26 h 30"/>
                <a:gd name="T6" fmla="*/ 18 w 44"/>
                <a:gd name="T7" fmla="*/ 26 h 30"/>
                <a:gd name="T8" fmla="*/ 14 w 44"/>
                <a:gd name="T9" fmla="*/ 22 h 30"/>
                <a:gd name="T10" fmla="*/ 14 w 44"/>
                <a:gd name="T11" fmla="*/ 26 h 30"/>
                <a:gd name="T12" fmla="*/ 12 w 44"/>
                <a:gd name="T13" fmla="*/ 30 h 30"/>
                <a:gd name="T14" fmla="*/ 8 w 44"/>
                <a:gd name="T15" fmla="*/ 30 h 30"/>
                <a:gd name="T16" fmla="*/ 4 w 44"/>
                <a:gd name="T17" fmla="*/ 30 h 30"/>
                <a:gd name="T18" fmla="*/ 4 w 44"/>
                <a:gd name="T19" fmla="*/ 26 h 30"/>
                <a:gd name="T20" fmla="*/ 4 w 44"/>
                <a:gd name="T21" fmla="*/ 26 h 30"/>
                <a:gd name="T22" fmla="*/ 8 w 44"/>
                <a:gd name="T23" fmla="*/ 26 h 30"/>
                <a:gd name="T24" fmla="*/ 4 w 44"/>
                <a:gd name="T25" fmla="*/ 22 h 30"/>
                <a:gd name="T26" fmla="*/ 4 w 44"/>
                <a:gd name="T27" fmla="*/ 20 h 30"/>
                <a:gd name="T28" fmla="*/ 4 w 44"/>
                <a:gd name="T29" fmla="*/ 20 h 30"/>
                <a:gd name="T30" fmla="*/ 0 w 44"/>
                <a:gd name="T31" fmla="*/ 20 h 30"/>
                <a:gd name="T32" fmla="*/ 0 w 44"/>
                <a:gd name="T33" fmla="*/ 20 h 30"/>
                <a:gd name="T34" fmla="*/ 0 w 44"/>
                <a:gd name="T35" fmla="*/ 16 h 30"/>
                <a:gd name="T36" fmla="*/ 4 w 44"/>
                <a:gd name="T37" fmla="*/ 16 h 30"/>
                <a:gd name="T38" fmla="*/ 0 w 44"/>
                <a:gd name="T39" fmla="*/ 12 h 30"/>
                <a:gd name="T40" fmla="*/ 0 w 44"/>
                <a:gd name="T41" fmla="*/ 12 h 30"/>
                <a:gd name="T42" fmla="*/ 4 w 44"/>
                <a:gd name="T43" fmla="*/ 8 h 30"/>
                <a:gd name="T44" fmla="*/ 4 w 44"/>
                <a:gd name="T45" fmla="*/ 8 h 30"/>
                <a:gd name="T46" fmla="*/ 8 w 44"/>
                <a:gd name="T47" fmla="*/ 8 h 30"/>
                <a:gd name="T48" fmla="*/ 12 w 44"/>
                <a:gd name="T49" fmla="*/ 8 h 30"/>
                <a:gd name="T50" fmla="*/ 14 w 44"/>
                <a:gd name="T51" fmla="*/ 8 h 30"/>
                <a:gd name="T52" fmla="*/ 18 w 44"/>
                <a:gd name="T53" fmla="*/ 8 h 30"/>
                <a:gd name="T54" fmla="*/ 22 w 44"/>
                <a:gd name="T55" fmla="*/ 4 h 30"/>
                <a:gd name="T56" fmla="*/ 26 w 44"/>
                <a:gd name="T57" fmla="*/ 4 h 30"/>
                <a:gd name="T58" fmla="*/ 34 w 44"/>
                <a:gd name="T59" fmla="*/ 4 h 30"/>
                <a:gd name="T60" fmla="*/ 38 w 44"/>
                <a:gd name="T61" fmla="*/ 0 h 30"/>
                <a:gd name="T62" fmla="*/ 38 w 44"/>
                <a:gd name="T63" fmla="*/ 0 h 30"/>
                <a:gd name="T64" fmla="*/ 42 w 44"/>
                <a:gd name="T65" fmla="*/ 0 h 30"/>
                <a:gd name="T66" fmla="*/ 42 w 44"/>
                <a:gd name="T67" fmla="*/ 0 h 30"/>
                <a:gd name="T68" fmla="*/ 42 w 44"/>
                <a:gd name="T69" fmla="*/ 4 h 30"/>
                <a:gd name="T70" fmla="*/ 42 w 44"/>
                <a:gd name="T71" fmla="*/ 4 h 30"/>
                <a:gd name="T72" fmla="*/ 44 w 44"/>
                <a:gd name="T73" fmla="*/ 8 h 30"/>
                <a:gd name="T74" fmla="*/ 44 w 44"/>
                <a:gd name="T75" fmla="*/ 8 h 30"/>
                <a:gd name="T76" fmla="*/ 42 w 44"/>
                <a:gd name="T77" fmla="*/ 8 h 30"/>
                <a:gd name="T78" fmla="*/ 42 w 44"/>
                <a:gd name="T79" fmla="*/ 8 h 30"/>
                <a:gd name="T80" fmla="*/ 38 w 44"/>
                <a:gd name="T81" fmla="*/ 12 h 30"/>
                <a:gd name="T82" fmla="*/ 38 w 44"/>
                <a:gd name="T83" fmla="*/ 12 h 30"/>
                <a:gd name="T84" fmla="*/ 30 w 44"/>
                <a:gd name="T85" fmla="*/ 12 h 30"/>
                <a:gd name="T86" fmla="*/ 30 w 44"/>
                <a:gd name="T87" fmla="*/ 16 h 30"/>
                <a:gd name="T88" fmla="*/ 34 w 44"/>
                <a:gd name="T89" fmla="*/ 16 h 30"/>
                <a:gd name="T90" fmla="*/ 30 w 44"/>
                <a:gd name="T91" fmla="*/ 22 h 30"/>
                <a:gd name="T92" fmla="*/ 30 w 44"/>
                <a:gd name="T93" fmla="*/ 22 h 30"/>
                <a:gd name="T94" fmla="*/ 26 w 44"/>
                <a:gd name="T95" fmla="*/ 22 h 30"/>
                <a:gd name="T96" fmla="*/ 26 w 44"/>
                <a:gd name="T97" fmla="*/ 26 h 30"/>
                <a:gd name="T98" fmla="*/ 26 w 44"/>
                <a:gd name="T9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 h="30">
                  <a:moveTo>
                    <a:pt x="26" y="26"/>
                  </a:moveTo>
                  <a:lnTo>
                    <a:pt x="26" y="26"/>
                  </a:lnTo>
                  <a:lnTo>
                    <a:pt x="26" y="26"/>
                  </a:lnTo>
                  <a:lnTo>
                    <a:pt x="26" y="30"/>
                  </a:lnTo>
                  <a:lnTo>
                    <a:pt x="26" y="30"/>
                  </a:lnTo>
                  <a:lnTo>
                    <a:pt x="26" y="30"/>
                  </a:lnTo>
                  <a:lnTo>
                    <a:pt x="22" y="30"/>
                  </a:lnTo>
                  <a:lnTo>
                    <a:pt x="22" y="26"/>
                  </a:lnTo>
                  <a:lnTo>
                    <a:pt x="22" y="26"/>
                  </a:lnTo>
                  <a:lnTo>
                    <a:pt x="18" y="30"/>
                  </a:lnTo>
                  <a:lnTo>
                    <a:pt x="18" y="30"/>
                  </a:lnTo>
                  <a:lnTo>
                    <a:pt x="18" y="26"/>
                  </a:lnTo>
                  <a:lnTo>
                    <a:pt x="14" y="26"/>
                  </a:lnTo>
                  <a:lnTo>
                    <a:pt x="14" y="26"/>
                  </a:lnTo>
                  <a:lnTo>
                    <a:pt x="14" y="22"/>
                  </a:lnTo>
                  <a:lnTo>
                    <a:pt x="14" y="22"/>
                  </a:lnTo>
                  <a:lnTo>
                    <a:pt x="14" y="26"/>
                  </a:lnTo>
                  <a:lnTo>
                    <a:pt x="14" y="26"/>
                  </a:lnTo>
                  <a:lnTo>
                    <a:pt x="14" y="26"/>
                  </a:lnTo>
                  <a:lnTo>
                    <a:pt x="14" y="26"/>
                  </a:lnTo>
                  <a:lnTo>
                    <a:pt x="12" y="30"/>
                  </a:lnTo>
                  <a:lnTo>
                    <a:pt x="8" y="30"/>
                  </a:lnTo>
                  <a:lnTo>
                    <a:pt x="8" y="30"/>
                  </a:lnTo>
                  <a:lnTo>
                    <a:pt x="8" y="30"/>
                  </a:lnTo>
                  <a:lnTo>
                    <a:pt x="4" y="30"/>
                  </a:lnTo>
                  <a:lnTo>
                    <a:pt x="4" y="30"/>
                  </a:lnTo>
                  <a:lnTo>
                    <a:pt x="4" y="30"/>
                  </a:lnTo>
                  <a:lnTo>
                    <a:pt x="4" y="30"/>
                  </a:lnTo>
                  <a:lnTo>
                    <a:pt x="4" y="26"/>
                  </a:lnTo>
                  <a:lnTo>
                    <a:pt x="4" y="26"/>
                  </a:lnTo>
                  <a:lnTo>
                    <a:pt x="4" y="26"/>
                  </a:lnTo>
                  <a:lnTo>
                    <a:pt x="4" y="26"/>
                  </a:lnTo>
                  <a:lnTo>
                    <a:pt x="4" y="26"/>
                  </a:lnTo>
                  <a:lnTo>
                    <a:pt x="4" y="26"/>
                  </a:lnTo>
                  <a:lnTo>
                    <a:pt x="4" y="26"/>
                  </a:lnTo>
                  <a:lnTo>
                    <a:pt x="8" y="26"/>
                  </a:lnTo>
                  <a:lnTo>
                    <a:pt x="8" y="26"/>
                  </a:lnTo>
                  <a:lnTo>
                    <a:pt x="8" y="22"/>
                  </a:lnTo>
                  <a:lnTo>
                    <a:pt x="4" y="22"/>
                  </a:lnTo>
                  <a:lnTo>
                    <a:pt x="4" y="22"/>
                  </a:lnTo>
                  <a:lnTo>
                    <a:pt x="4" y="22"/>
                  </a:lnTo>
                  <a:lnTo>
                    <a:pt x="4" y="20"/>
                  </a:lnTo>
                  <a:lnTo>
                    <a:pt x="4" y="20"/>
                  </a:lnTo>
                  <a:lnTo>
                    <a:pt x="4" y="20"/>
                  </a:lnTo>
                  <a:lnTo>
                    <a:pt x="4" y="20"/>
                  </a:lnTo>
                  <a:lnTo>
                    <a:pt x="4" y="20"/>
                  </a:lnTo>
                  <a:lnTo>
                    <a:pt x="4" y="20"/>
                  </a:lnTo>
                  <a:lnTo>
                    <a:pt x="0" y="20"/>
                  </a:lnTo>
                  <a:lnTo>
                    <a:pt x="0" y="20"/>
                  </a:lnTo>
                  <a:lnTo>
                    <a:pt x="0" y="20"/>
                  </a:lnTo>
                  <a:lnTo>
                    <a:pt x="0" y="20"/>
                  </a:lnTo>
                  <a:lnTo>
                    <a:pt x="0" y="16"/>
                  </a:lnTo>
                  <a:lnTo>
                    <a:pt x="0" y="16"/>
                  </a:lnTo>
                  <a:lnTo>
                    <a:pt x="0" y="16"/>
                  </a:lnTo>
                  <a:lnTo>
                    <a:pt x="4" y="16"/>
                  </a:lnTo>
                  <a:lnTo>
                    <a:pt x="4" y="16"/>
                  </a:lnTo>
                  <a:lnTo>
                    <a:pt x="4" y="16"/>
                  </a:lnTo>
                  <a:lnTo>
                    <a:pt x="0" y="16"/>
                  </a:lnTo>
                  <a:lnTo>
                    <a:pt x="0" y="12"/>
                  </a:lnTo>
                  <a:lnTo>
                    <a:pt x="0" y="12"/>
                  </a:lnTo>
                  <a:lnTo>
                    <a:pt x="0" y="16"/>
                  </a:lnTo>
                  <a:lnTo>
                    <a:pt x="0" y="12"/>
                  </a:lnTo>
                  <a:lnTo>
                    <a:pt x="0" y="12"/>
                  </a:lnTo>
                  <a:lnTo>
                    <a:pt x="0" y="12"/>
                  </a:lnTo>
                  <a:lnTo>
                    <a:pt x="4" y="8"/>
                  </a:lnTo>
                  <a:lnTo>
                    <a:pt x="4" y="8"/>
                  </a:lnTo>
                  <a:lnTo>
                    <a:pt x="4" y="8"/>
                  </a:lnTo>
                  <a:lnTo>
                    <a:pt x="4" y="8"/>
                  </a:lnTo>
                  <a:lnTo>
                    <a:pt x="4" y="8"/>
                  </a:lnTo>
                  <a:lnTo>
                    <a:pt x="4" y="8"/>
                  </a:lnTo>
                  <a:lnTo>
                    <a:pt x="8" y="8"/>
                  </a:lnTo>
                  <a:lnTo>
                    <a:pt x="8" y="8"/>
                  </a:lnTo>
                  <a:lnTo>
                    <a:pt x="8" y="8"/>
                  </a:lnTo>
                  <a:lnTo>
                    <a:pt x="12" y="8"/>
                  </a:lnTo>
                  <a:lnTo>
                    <a:pt x="12" y="8"/>
                  </a:lnTo>
                  <a:lnTo>
                    <a:pt x="12" y="8"/>
                  </a:lnTo>
                  <a:lnTo>
                    <a:pt x="14" y="8"/>
                  </a:lnTo>
                  <a:lnTo>
                    <a:pt x="14" y="8"/>
                  </a:lnTo>
                  <a:lnTo>
                    <a:pt x="18" y="8"/>
                  </a:lnTo>
                  <a:lnTo>
                    <a:pt x="18" y="8"/>
                  </a:lnTo>
                  <a:lnTo>
                    <a:pt x="18" y="8"/>
                  </a:lnTo>
                  <a:lnTo>
                    <a:pt x="18" y="4"/>
                  </a:lnTo>
                  <a:lnTo>
                    <a:pt x="22" y="4"/>
                  </a:lnTo>
                  <a:lnTo>
                    <a:pt x="22" y="4"/>
                  </a:lnTo>
                  <a:lnTo>
                    <a:pt x="22" y="4"/>
                  </a:lnTo>
                  <a:lnTo>
                    <a:pt x="22" y="4"/>
                  </a:lnTo>
                  <a:lnTo>
                    <a:pt x="26" y="4"/>
                  </a:lnTo>
                  <a:lnTo>
                    <a:pt x="30" y="4"/>
                  </a:lnTo>
                  <a:lnTo>
                    <a:pt x="34" y="4"/>
                  </a:lnTo>
                  <a:lnTo>
                    <a:pt x="34" y="4"/>
                  </a:lnTo>
                  <a:lnTo>
                    <a:pt x="34" y="4"/>
                  </a:lnTo>
                  <a:lnTo>
                    <a:pt x="38" y="4"/>
                  </a:lnTo>
                  <a:lnTo>
                    <a:pt x="38" y="0"/>
                  </a:lnTo>
                  <a:lnTo>
                    <a:pt x="38" y="0"/>
                  </a:lnTo>
                  <a:lnTo>
                    <a:pt x="38" y="0"/>
                  </a:lnTo>
                  <a:lnTo>
                    <a:pt x="38" y="0"/>
                  </a:lnTo>
                  <a:lnTo>
                    <a:pt x="38" y="0"/>
                  </a:lnTo>
                  <a:lnTo>
                    <a:pt x="42" y="0"/>
                  </a:lnTo>
                  <a:lnTo>
                    <a:pt x="42" y="0"/>
                  </a:lnTo>
                  <a:lnTo>
                    <a:pt x="42" y="0"/>
                  </a:lnTo>
                  <a:lnTo>
                    <a:pt x="42" y="0"/>
                  </a:lnTo>
                  <a:lnTo>
                    <a:pt x="42" y="0"/>
                  </a:lnTo>
                  <a:lnTo>
                    <a:pt x="42" y="0"/>
                  </a:lnTo>
                  <a:lnTo>
                    <a:pt x="42" y="4"/>
                  </a:lnTo>
                  <a:lnTo>
                    <a:pt x="42" y="4"/>
                  </a:lnTo>
                  <a:lnTo>
                    <a:pt x="42" y="4"/>
                  </a:lnTo>
                  <a:lnTo>
                    <a:pt x="42" y="4"/>
                  </a:lnTo>
                  <a:lnTo>
                    <a:pt x="42" y="4"/>
                  </a:lnTo>
                  <a:lnTo>
                    <a:pt x="44" y="8"/>
                  </a:lnTo>
                  <a:lnTo>
                    <a:pt x="44" y="8"/>
                  </a:lnTo>
                  <a:lnTo>
                    <a:pt x="44" y="8"/>
                  </a:lnTo>
                  <a:lnTo>
                    <a:pt x="44" y="8"/>
                  </a:lnTo>
                  <a:lnTo>
                    <a:pt x="44" y="8"/>
                  </a:lnTo>
                  <a:lnTo>
                    <a:pt x="44" y="8"/>
                  </a:lnTo>
                  <a:lnTo>
                    <a:pt x="42" y="8"/>
                  </a:lnTo>
                  <a:lnTo>
                    <a:pt x="42" y="8"/>
                  </a:lnTo>
                  <a:lnTo>
                    <a:pt x="42" y="8"/>
                  </a:lnTo>
                  <a:lnTo>
                    <a:pt x="42" y="8"/>
                  </a:lnTo>
                  <a:lnTo>
                    <a:pt x="42" y="8"/>
                  </a:lnTo>
                  <a:lnTo>
                    <a:pt x="42" y="8"/>
                  </a:lnTo>
                  <a:lnTo>
                    <a:pt x="42" y="8"/>
                  </a:lnTo>
                  <a:lnTo>
                    <a:pt x="38" y="8"/>
                  </a:lnTo>
                  <a:lnTo>
                    <a:pt x="38" y="12"/>
                  </a:lnTo>
                  <a:lnTo>
                    <a:pt x="38" y="12"/>
                  </a:lnTo>
                  <a:lnTo>
                    <a:pt x="38" y="12"/>
                  </a:lnTo>
                  <a:lnTo>
                    <a:pt x="38" y="12"/>
                  </a:lnTo>
                  <a:lnTo>
                    <a:pt x="34" y="12"/>
                  </a:lnTo>
                  <a:lnTo>
                    <a:pt x="34" y="12"/>
                  </a:lnTo>
                  <a:lnTo>
                    <a:pt x="30" y="12"/>
                  </a:lnTo>
                  <a:lnTo>
                    <a:pt x="30" y="16"/>
                  </a:lnTo>
                  <a:lnTo>
                    <a:pt x="30" y="16"/>
                  </a:lnTo>
                  <a:lnTo>
                    <a:pt x="30" y="16"/>
                  </a:lnTo>
                  <a:lnTo>
                    <a:pt x="30" y="16"/>
                  </a:lnTo>
                  <a:lnTo>
                    <a:pt x="30" y="16"/>
                  </a:lnTo>
                  <a:lnTo>
                    <a:pt x="34" y="16"/>
                  </a:lnTo>
                  <a:lnTo>
                    <a:pt x="34" y="20"/>
                  </a:lnTo>
                  <a:lnTo>
                    <a:pt x="34" y="22"/>
                  </a:lnTo>
                  <a:lnTo>
                    <a:pt x="30" y="22"/>
                  </a:lnTo>
                  <a:lnTo>
                    <a:pt x="30" y="22"/>
                  </a:lnTo>
                  <a:lnTo>
                    <a:pt x="30" y="22"/>
                  </a:lnTo>
                  <a:lnTo>
                    <a:pt x="30" y="22"/>
                  </a:lnTo>
                  <a:lnTo>
                    <a:pt x="26" y="22"/>
                  </a:lnTo>
                  <a:lnTo>
                    <a:pt x="26" y="22"/>
                  </a:lnTo>
                  <a:lnTo>
                    <a:pt x="26" y="22"/>
                  </a:lnTo>
                  <a:lnTo>
                    <a:pt x="26" y="22"/>
                  </a:lnTo>
                  <a:lnTo>
                    <a:pt x="26" y="22"/>
                  </a:lnTo>
                  <a:lnTo>
                    <a:pt x="26" y="26"/>
                  </a:lnTo>
                  <a:lnTo>
                    <a:pt x="26" y="26"/>
                  </a:lnTo>
                  <a:lnTo>
                    <a:pt x="26" y="26"/>
                  </a:lnTo>
                  <a:lnTo>
                    <a:pt x="26" y="2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15" name="Freeform 122">
              <a:extLst>
                <a:ext uri="{FF2B5EF4-FFF2-40B4-BE49-F238E27FC236}">
                  <a16:creationId xmlns:a16="http://schemas.microsoft.com/office/drawing/2014/main" id="{B561B7C2-FADC-E701-A02E-09047DA459BF}"/>
                </a:ext>
              </a:extLst>
            </p:cNvPr>
            <p:cNvSpPr>
              <a:spLocks noEditPoints="1"/>
            </p:cNvSpPr>
            <p:nvPr/>
          </p:nvSpPr>
          <p:spPr bwMode="auto">
            <a:xfrm>
              <a:off x="4629150" y="1917768"/>
              <a:ext cx="520700" cy="282575"/>
            </a:xfrm>
            <a:custGeom>
              <a:avLst/>
              <a:gdLst>
                <a:gd name="T0" fmla="*/ 154 w 328"/>
                <a:gd name="T1" fmla="*/ 4 h 178"/>
                <a:gd name="T2" fmla="*/ 198 w 328"/>
                <a:gd name="T3" fmla="*/ 10 h 178"/>
                <a:gd name="T4" fmla="*/ 112 w 328"/>
                <a:gd name="T5" fmla="*/ 14 h 178"/>
                <a:gd name="T6" fmla="*/ 328 w 328"/>
                <a:gd name="T7" fmla="*/ 14 h 178"/>
                <a:gd name="T8" fmla="*/ 250 w 328"/>
                <a:gd name="T9" fmla="*/ 18 h 178"/>
                <a:gd name="T10" fmla="*/ 8 w 328"/>
                <a:gd name="T11" fmla="*/ 30 h 178"/>
                <a:gd name="T12" fmla="*/ 136 w 328"/>
                <a:gd name="T13" fmla="*/ 40 h 178"/>
                <a:gd name="T14" fmla="*/ 142 w 328"/>
                <a:gd name="T15" fmla="*/ 52 h 178"/>
                <a:gd name="T16" fmla="*/ 268 w 328"/>
                <a:gd name="T17" fmla="*/ 56 h 178"/>
                <a:gd name="T18" fmla="*/ 228 w 328"/>
                <a:gd name="T19" fmla="*/ 64 h 178"/>
                <a:gd name="T20" fmla="*/ 228 w 328"/>
                <a:gd name="T21" fmla="*/ 64 h 178"/>
                <a:gd name="T22" fmla="*/ 120 w 328"/>
                <a:gd name="T23" fmla="*/ 174 h 178"/>
                <a:gd name="T24" fmla="*/ 222 w 328"/>
                <a:gd name="T25" fmla="*/ 34 h 178"/>
                <a:gd name="T26" fmla="*/ 196 w 328"/>
                <a:gd name="T27" fmla="*/ 44 h 178"/>
                <a:gd name="T28" fmla="*/ 162 w 328"/>
                <a:gd name="T29" fmla="*/ 40 h 178"/>
                <a:gd name="T30" fmla="*/ 138 w 328"/>
                <a:gd name="T31" fmla="*/ 34 h 178"/>
                <a:gd name="T32" fmla="*/ 166 w 328"/>
                <a:gd name="T33" fmla="*/ 30 h 178"/>
                <a:gd name="T34" fmla="*/ 128 w 328"/>
                <a:gd name="T35" fmla="*/ 30 h 178"/>
                <a:gd name="T36" fmla="*/ 108 w 328"/>
                <a:gd name="T37" fmla="*/ 18 h 178"/>
                <a:gd name="T38" fmla="*/ 124 w 328"/>
                <a:gd name="T39" fmla="*/ 10 h 178"/>
                <a:gd name="T40" fmla="*/ 142 w 328"/>
                <a:gd name="T41" fmla="*/ 10 h 178"/>
                <a:gd name="T42" fmla="*/ 168 w 328"/>
                <a:gd name="T43" fmla="*/ 22 h 178"/>
                <a:gd name="T44" fmla="*/ 184 w 328"/>
                <a:gd name="T45" fmla="*/ 10 h 178"/>
                <a:gd name="T46" fmla="*/ 196 w 328"/>
                <a:gd name="T47" fmla="*/ 14 h 178"/>
                <a:gd name="T48" fmla="*/ 218 w 328"/>
                <a:gd name="T49" fmla="*/ 18 h 178"/>
                <a:gd name="T50" fmla="*/ 50 w 328"/>
                <a:gd name="T51" fmla="*/ 96 h 178"/>
                <a:gd name="T52" fmla="*/ 82 w 328"/>
                <a:gd name="T53" fmla="*/ 92 h 178"/>
                <a:gd name="T54" fmla="*/ 82 w 328"/>
                <a:gd name="T55" fmla="*/ 86 h 178"/>
                <a:gd name="T56" fmla="*/ 68 w 328"/>
                <a:gd name="T57" fmla="*/ 82 h 178"/>
                <a:gd name="T58" fmla="*/ 52 w 328"/>
                <a:gd name="T59" fmla="*/ 78 h 178"/>
                <a:gd name="T60" fmla="*/ 76 w 328"/>
                <a:gd name="T61" fmla="*/ 70 h 178"/>
                <a:gd name="T62" fmla="*/ 82 w 328"/>
                <a:gd name="T63" fmla="*/ 66 h 178"/>
                <a:gd name="T64" fmla="*/ 68 w 328"/>
                <a:gd name="T65" fmla="*/ 66 h 178"/>
                <a:gd name="T66" fmla="*/ 56 w 328"/>
                <a:gd name="T67" fmla="*/ 66 h 178"/>
                <a:gd name="T68" fmla="*/ 38 w 328"/>
                <a:gd name="T69" fmla="*/ 74 h 178"/>
                <a:gd name="T70" fmla="*/ 26 w 328"/>
                <a:gd name="T71" fmla="*/ 64 h 178"/>
                <a:gd name="T72" fmla="*/ 26 w 328"/>
                <a:gd name="T73" fmla="*/ 52 h 178"/>
                <a:gd name="T74" fmla="*/ 12 w 328"/>
                <a:gd name="T75" fmla="*/ 48 h 178"/>
                <a:gd name="T76" fmla="*/ 12 w 328"/>
                <a:gd name="T77" fmla="*/ 30 h 178"/>
                <a:gd name="T78" fmla="*/ 22 w 328"/>
                <a:gd name="T79" fmla="*/ 26 h 178"/>
                <a:gd name="T80" fmla="*/ 38 w 328"/>
                <a:gd name="T81" fmla="*/ 30 h 178"/>
                <a:gd name="T82" fmla="*/ 42 w 328"/>
                <a:gd name="T83" fmla="*/ 36 h 178"/>
                <a:gd name="T84" fmla="*/ 64 w 328"/>
                <a:gd name="T85" fmla="*/ 34 h 178"/>
                <a:gd name="T86" fmla="*/ 82 w 328"/>
                <a:gd name="T87" fmla="*/ 52 h 178"/>
                <a:gd name="T88" fmla="*/ 80 w 328"/>
                <a:gd name="T89" fmla="*/ 26 h 178"/>
                <a:gd name="T90" fmla="*/ 108 w 328"/>
                <a:gd name="T91" fmla="*/ 30 h 178"/>
                <a:gd name="T92" fmla="*/ 120 w 328"/>
                <a:gd name="T93" fmla="*/ 40 h 178"/>
                <a:gd name="T94" fmla="*/ 154 w 328"/>
                <a:gd name="T95" fmla="*/ 56 h 178"/>
                <a:gd name="T96" fmla="*/ 128 w 328"/>
                <a:gd name="T97" fmla="*/ 64 h 178"/>
                <a:gd name="T98" fmla="*/ 112 w 328"/>
                <a:gd name="T99" fmla="*/ 86 h 178"/>
                <a:gd name="T100" fmla="*/ 90 w 328"/>
                <a:gd name="T101" fmla="*/ 110 h 178"/>
                <a:gd name="T102" fmla="*/ 76 w 328"/>
                <a:gd name="T103" fmla="*/ 110 h 178"/>
                <a:gd name="T104" fmla="*/ 64 w 328"/>
                <a:gd name="T105" fmla="*/ 104 h 178"/>
                <a:gd name="T106" fmla="*/ 8 w 328"/>
                <a:gd name="T107" fmla="*/ 64 h 178"/>
                <a:gd name="T108" fmla="*/ 22 w 328"/>
                <a:gd name="T109" fmla="*/ 70 h 178"/>
                <a:gd name="T110" fmla="*/ 166 w 328"/>
                <a:gd name="T111" fmla="*/ 64 h 178"/>
                <a:gd name="T112" fmla="*/ 146 w 328"/>
                <a:gd name="T113" fmla="*/ 74 h 178"/>
                <a:gd name="T114" fmla="*/ 168 w 328"/>
                <a:gd name="T115" fmla="*/ 92 h 178"/>
                <a:gd name="T116" fmla="*/ 154 w 328"/>
                <a:gd name="T117" fmla="*/ 86 h 178"/>
                <a:gd name="T118" fmla="*/ 176 w 328"/>
                <a:gd name="T119" fmla="*/ 74 h 178"/>
                <a:gd name="T120" fmla="*/ 192 w 328"/>
                <a:gd name="T121" fmla="*/ 82 h 178"/>
                <a:gd name="T122" fmla="*/ 180 w 328"/>
                <a:gd name="T123" fmla="*/ 9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 h="178">
                  <a:moveTo>
                    <a:pt x="146" y="4"/>
                  </a:moveTo>
                  <a:lnTo>
                    <a:pt x="146" y="0"/>
                  </a:lnTo>
                  <a:lnTo>
                    <a:pt x="142" y="0"/>
                  </a:lnTo>
                  <a:lnTo>
                    <a:pt x="146" y="0"/>
                  </a:lnTo>
                  <a:lnTo>
                    <a:pt x="150" y="0"/>
                  </a:lnTo>
                  <a:lnTo>
                    <a:pt x="150" y="4"/>
                  </a:lnTo>
                  <a:lnTo>
                    <a:pt x="146" y="4"/>
                  </a:lnTo>
                  <a:lnTo>
                    <a:pt x="146" y="4"/>
                  </a:lnTo>
                  <a:lnTo>
                    <a:pt x="146" y="4"/>
                  </a:lnTo>
                  <a:close/>
                  <a:moveTo>
                    <a:pt x="150" y="4"/>
                  </a:moveTo>
                  <a:lnTo>
                    <a:pt x="154" y="0"/>
                  </a:lnTo>
                  <a:lnTo>
                    <a:pt x="154" y="4"/>
                  </a:lnTo>
                  <a:lnTo>
                    <a:pt x="150" y="4"/>
                  </a:lnTo>
                  <a:lnTo>
                    <a:pt x="150" y="4"/>
                  </a:lnTo>
                  <a:lnTo>
                    <a:pt x="150" y="4"/>
                  </a:lnTo>
                  <a:close/>
                  <a:moveTo>
                    <a:pt x="136" y="6"/>
                  </a:moveTo>
                  <a:lnTo>
                    <a:pt x="132" y="6"/>
                  </a:lnTo>
                  <a:lnTo>
                    <a:pt x="136" y="6"/>
                  </a:lnTo>
                  <a:lnTo>
                    <a:pt x="136" y="6"/>
                  </a:lnTo>
                  <a:lnTo>
                    <a:pt x="136" y="6"/>
                  </a:lnTo>
                  <a:close/>
                  <a:moveTo>
                    <a:pt x="196" y="10"/>
                  </a:moveTo>
                  <a:lnTo>
                    <a:pt x="196" y="6"/>
                  </a:lnTo>
                  <a:lnTo>
                    <a:pt x="196" y="10"/>
                  </a:lnTo>
                  <a:lnTo>
                    <a:pt x="198" y="10"/>
                  </a:lnTo>
                  <a:lnTo>
                    <a:pt x="196" y="10"/>
                  </a:lnTo>
                  <a:lnTo>
                    <a:pt x="196" y="10"/>
                  </a:lnTo>
                  <a:lnTo>
                    <a:pt x="196" y="10"/>
                  </a:lnTo>
                  <a:close/>
                  <a:moveTo>
                    <a:pt x="112" y="14"/>
                  </a:moveTo>
                  <a:lnTo>
                    <a:pt x="108" y="14"/>
                  </a:lnTo>
                  <a:lnTo>
                    <a:pt x="108" y="10"/>
                  </a:lnTo>
                  <a:lnTo>
                    <a:pt x="112" y="10"/>
                  </a:lnTo>
                  <a:lnTo>
                    <a:pt x="116" y="10"/>
                  </a:lnTo>
                  <a:lnTo>
                    <a:pt x="116" y="14"/>
                  </a:lnTo>
                  <a:lnTo>
                    <a:pt x="112" y="14"/>
                  </a:lnTo>
                  <a:lnTo>
                    <a:pt x="112" y="14"/>
                  </a:lnTo>
                  <a:lnTo>
                    <a:pt x="112" y="14"/>
                  </a:lnTo>
                  <a:close/>
                  <a:moveTo>
                    <a:pt x="298" y="18"/>
                  </a:moveTo>
                  <a:lnTo>
                    <a:pt x="296" y="18"/>
                  </a:lnTo>
                  <a:lnTo>
                    <a:pt x="298" y="18"/>
                  </a:lnTo>
                  <a:lnTo>
                    <a:pt x="302" y="18"/>
                  </a:lnTo>
                  <a:lnTo>
                    <a:pt x="306" y="18"/>
                  </a:lnTo>
                  <a:lnTo>
                    <a:pt x="310" y="18"/>
                  </a:lnTo>
                  <a:lnTo>
                    <a:pt x="314" y="18"/>
                  </a:lnTo>
                  <a:lnTo>
                    <a:pt x="318" y="18"/>
                  </a:lnTo>
                  <a:lnTo>
                    <a:pt x="318" y="14"/>
                  </a:lnTo>
                  <a:lnTo>
                    <a:pt x="322" y="14"/>
                  </a:lnTo>
                  <a:lnTo>
                    <a:pt x="326" y="14"/>
                  </a:lnTo>
                  <a:lnTo>
                    <a:pt x="328" y="14"/>
                  </a:lnTo>
                  <a:lnTo>
                    <a:pt x="326" y="14"/>
                  </a:lnTo>
                  <a:lnTo>
                    <a:pt x="326" y="18"/>
                  </a:lnTo>
                  <a:lnTo>
                    <a:pt x="322" y="18"/>
                  </a:lnTo>
                  <a:lnTo>
                    <a:pt x="318" y="18"/>
                  </a:lnTo>
                  <a:lnTo>
                    <a:pt x="314" y="18"/>
                  </a:lnTo>
                  <a:lnTo>
                    <a:pt x="310" y="18"/>
                  </a:lnTo>
                  <a:lnTo>
                    <a:pt x="306" y="18"/>
                  </a:lnTo>
                  <a:lnTo>
                    <a:pt x="298" y="18"/>
                  </a:lnTo>
                  <a:lnTo>
                    <a:pt x="298" y="18"/>
                  </a:lnTo>
                  <a:lnTo>
                    <a:pt x="298" y="18"/>
                  </a:lnTo>
                  <a:close/>
                  <a:moveTo>
                    <a:pt x="248" y="18"/>
                  </a:moveTo>
                  <a:lnTo>
                    <a:pt x="250" y="18"/>
                  </a:lnTo>
                  <a:lnTo>
                    <a:pt x="248" y="18"/>
                  </a:lnTo>
                  <a:lnTo>
                    <a:pt x="244" y="18"/>
                  </a:lnTo>
                  <a:lnTo>
                    <a:pt x="248" y="18"/>
                  </a:lnTo>
                  <a:lnTo>
                    <a:pt x="248" y="18"/>
                  </a:lnTo>
                  <a:lnTo>
                    <a:pt x="248" y="18"/>
                  </a:lnTo>
                  <a:close/>
                  <a:moveTo>
                    <a:pt x="8" y="30"/>
                  </a:moveTo>
                  <a:lnTo>
                    <a:pt x="4" y="30"/>
                  </a:lnTo>
                  <a:lnTo>
                    <a:pt x="0" y="30"/>
                  </a:lnTo>
                  <a:lnTo>
                    <a:pt x="4" y="30"/>
                  </a:lnTo>
                  <a:lnTo>
                    <a:pt x="8" y="30"/>
                  </a:lnTo>
                  <a:lnTo>
                    <a:pt x="8" y="30"/>
                  </a:lnTo>
                  <a:lnTo>
                    <a:pt x="8" y="30"/>
                  </a:lnTo>
                  <a:close/>
                  <a:moveTo>
                    <a:pt x="4" y="34"/>
                  </a:moveTo>
                  <a:lnTo>
                    <a:pt x="4" y="30"/>
                  </a:lnTo>
                  <a:lnTo>
                    <a:pt x="8" y="30"/>
                  </a:lnTo>
                  <a:lnTo>
                    <a:pt x="8" y="34"/>
                  </a:lnTo>
                  <a:lnTo>
                    <a:pt x="4" y="34"/>
                  </a:lnTo>
                  <a:lnTo>
                    <a:pt x="4" y="34"/>
                  </a:lnTo>
                  <a:lnTo>
                    <a:pt x="4" y="34"/>
                  </a:lnTo>
                  <a:close/>
                  <a:moveTo>
                    <a:pt x="136" y="40"/>
                  </a:moveTo>
                  <a:lnTo>
                    <a:pt x="132" y="40"/>
                  </a:lnTo>
                  <a:lnTo>
                    <a:pt x="128" y="40"/>
                  </a:lnTo>
                  <a:lnTo>
                    <a:pt x="132" y="40"/>
                  </a:lnTo>
                  <a:lnTo>
                    <a:pt x="136" y="40"/>
                  </a:lnTo>
                  <a:lnTo>
                    <a:pt x="138" y="40"/>
                  </a:lnTo>
                  <a:lnTo>
                    <a:pt x="136" y="40"/>
                  </a:lnTo>
                  <a:lnTo>
                    <a:pt x="136" y="40"/>
                  </a:lnTo>
                  <a:lnTo>
                    <a:pt x="136" y="40"/>
                  </a:lnTo>
                  <a:close/>
                  <a:moveTo>
                    <a:pt x="138" y="52"/>
                  </a:moveTo>
                  <a:lnTo>
                    <a:pt x="136" y="52"/>
                  </a:lnTo>
                  <a:lnTo>
                    <a:pt x="136" y="48"/>
                  </a:lnTo>
                  <a:lnTo>
                    <a:pt x="138" y="48"/>
                  </a:lnTo>
                  <a:lnTo>
                    <a:pt x="142" y="48"/>
                  </a:lnTo>
                  <a:lnTo>
                    <a:pt x="146" y="48"/>
                  </a:lnTo>
                  <a:lnTo>
                    <a:pt x="146" y="52"/>
                  </a:lnTo>
                  <a:lnTo>
                    <a:pt x="142" y="52"/>
                  </a:lnTo>
                  <a:lnTo>
                    <a:pt x="138" y="52"/>
                  </a:lnTo>
                  <a:lnTo>
                    <a:pt x="138" y="52"/>
                  </a:lnTo>
                  <a:lnTo>
                    <a:pt x="138" y="52"/>
                  </a:lnTo>
                  <a:close/>
                  <a:moveTo>
                    <a:pt x="250" y="56"/>
                  </a:moveTo>
                  <a:lnTo>
                    <a:pt x="248" y="56"/>
                  </a:lnTo>
                  <a:lnTo>
                    <a:pt x="250" y="52"/>
                  </a:lnTo>
                  <a:lnTo>
                    <a:pt x="254" y="52"/>
                  </a:lnTo>
                  <a:lnTo>
                    <a:pt x="258" y="52"/>
                  </a:lnTo>
                  <a:lnTo>
                    <a:pt x="262" y="52"/>
                  </a:lnTo>
                  <a:lnTo>
                    <a:pt x="262" y="56"/>
                  </a:lnTo>
                  <a:lnTo>
                    <a:pt x="266" y="56"/>
                  </a:lnTo>
                  <a:lnTo>
                    <a:pt x="268" y="56"/>
                  </a:lnTo>
                  <a:lnTo>
                    <a:pt x="268" y="52"/>
                  </a:lnTo>
                  <a:lnTo>
                    <a:pt x="272" y="52"/>
                  </a:lnTo>
                  <a:lnTo>
                    <a:pt x="272" y="56"/>
                  </a:lnTo>
                  <a:lnTo>
                    <a:pt x="268" y="56"/>
                  </a:lnTo>
                  <a:lnTo>
                    <a:pt x="266" y="56"/>
                  </a:lnTo>
                  <a:lnTo>
                    <a:pt x="262" y="56"/>
                  </a:lnTo>
                  <a:lnTo>
                    <a:pt x="258" y="56"/>
                  </a:lnTo>
                  <a:lnTo>
                    <a:pt x="254" y="56"/>
                  </a:lnTo>
                  <a:lnTo>
                    <a:pt x="250" y="56"/>
                  </a:lnTo>
                  <a:lnTo>
                    <a:pt x="250" y="56"/>
                  </a:lnTo>
                  <a:lnTo>
                    <a:pt x="250" y="56"/>
                  </a:lnTo>
                  <a:close/>
                  <a:moveTo>
                    <a:pt x="228" y="64"/>
                  </a:moveTo>
                  <a:lnTo>
                    <a:pt x="228" y="60"/>
                  </a:lnTo>
                  <a:lnTo>
                    <a:pt x="224" y="60"/>
                  </a:lnTo>
                  <a:lnTo>
                    <a:pt x="224" y="56"/>
                  </a:lnTo>
                  <a:lnTo>
                    <a:pt x="228" y="56"/>
                  </a:lnTo>
                  <a:lnTo>
                    <a:pt x="228" y="60"/>
                  </a:lnTo>
                  <a:lnTo>
                    <a:pt x="232" y="60"/>
                  </a:lnTo>
                  <a:lnTo>
                    <a:pt x="236" y="60"/>
                  </a:lnTo>
                  <a:lnTo>
                    <a:pt x="232" y="60"/>
                  </a:lnTo>
                  <a:lnTo>
                    <a:pt x="232" y="64"/>
                  </a:lnTo>
                  <a:lnTo>
                    <a:pt x="228" y="64"/>
                  </a:lnTo>
                  <a:lnTo>
                    <a:pt x="228" y="64"/>
                  </a:lnTo>
                  <a:lnTo>
                    <a:pt x="228" y="64"/>
                  </a:lnTo>
                  <a:close/>
                  <a:moveTo>
                    <a:pt x="206" y="122"/>
                  </a:moveTo>
                  <a:lnTo>
                    <a:pt x="206" y="118"/>
                  </a:lnTo>
                  <a:lnTo>
                    <a:pt x="210" y="118"/>
                  </a:lnTo>
                  <a:lnTo>
                    <a:pt x="210" y="114"/>
                  </a:lnTo>
                  <a:lnTo>
                    <a:pt x="214" y="114"/>
                  </a:lnTo>
                  <a:lnTo>
                    <a:pt x="210" y="118"/>
                  </a:lnTo>
                  <a:lnTo>
                    <a:pt x="206" y="122"/>
                  </a:lnTo>
                  <a:lnTo>
                    <a:pt x="206" y="122"/>
                  </a:lnTo>
                  <a:lnTo>
                    <a:pt x="206" y="122"/>
                  </a:lnTo>
                  <a:close/>
                  <a:moveTo>
                    <a:pt x="120" y="178"/>
                  </a:moveTo>
                  <a:lnTo>
                    <a:pt x="116" y="174"/>
                  </a:lnTo>
                  <a:lnTo>
                    <a:pt x="120" y="174"/>
                  </a:lnTo>
                  <a:lnTo>
                    <a:pt x="124" y="174"/>
                  </a:lnTo>
                  <a:lnTo>
                    <a:pt x="124" y="178"/>
                  </a:lnTo>
                  <a:lnTo>
                    <a:pt x="120" y="178"/>
                  </a:lnTo>
                  <a:lnTo>
                    <a:pt x="120" y="178"/>
                  </a:lnTo>
                  <a:lnTo>
                    <a:pt x="120" y="178"/>
                  </a:lnTo>
                  <a:close/>
                  <a:moveTo>
                    <a:pt x="236" y="22"/>
                  </a:moveTo>
                  <a:lnTo>
                    <a:pt x="236" y="26"/>
                  </a:lnTo>
                  <a:lnTo>
                    <a:pt x="232" y="26"/>
                  </a:lnTo>
                  <a:lnTo>
                    <a:pt x="232" y="30"/>
                  </a:lnTo>
                  <a:lnTo>
                    <a:pt x="228" y="30"/>
                  </a:lnTo>
                  <a:lnTo>
                    <a:pt x="224" y="30"/>
                  </a:lnTo>
                  <a:lnTo>
                    <a:pt x="222" y="34"/>
                  </a:lnTo>
                  <a:lnTo>
                    <a:pt x="218" y="34"/>
                  </a:lnTo>
                  <a:lnTo>
                    <a:pt x="218" y="36"/>
                  </a:lnTo>
                  <a:lnTo>
                    <a:pt x="222" y="36"/>
                  </a:lnTo>
                  <a:lnTo>
                    <a:pt x="218" y="36"/>
                  </a:lnTo>
                  <a:lnTo>
                    <a:pt x="218" y="40"/>
                  </a:lnTo>
                  <a:lnTo>
                    <a:pt x="214" y="40"/>
                  </a:lnTo>
                  <a:lnTo>
                    <a:pt x="210" y="40"/>
                  </a:lnTo>
                  <a:lnTo>
                    <a:pt x="206" y="40"/>
                  </a:lnTo>
                  <a:lnTo>
                    <a:pt x="202" y="40"/>
                  </a:lnTo>
                  <a:lnTo>
                    <a:pt x="198" y="40"/>
                  </a:lnTo>
                  <a:lnTo>
                    <a:pt x="196" y="40"/>
                  </a:lnTo>
                  <a:lnTo>
                    <a:pt x="196" y="44"/>
                  </a:lnTo>
                  <a:lnTo>
                    <a:pt x="192" y="44"/>
                  </a:lnTo>
                  <a:lnTo>
                    <a:pt x="188" y="44"/>
                  </a:lnTo>
                  <a:lnTo>
                    <a:pt x="184" y="44"/>
                  </a:lnTo>
                  <a:lnTo>
                    <a:pt x="180" y="44"/>
                  </a:lnTo>
                  <a:lnTo>
                    <a:pt x="176" y="44"/>
                  </a:lnTo>
                  <a:lnTo>
                    <a:pt x="172" y="44"/>
                  </a:lnTo>
                  <a:lnTo>
                    <a:pt x="172" y="40"/>
                  </a:lnTo>
                  <a:lnTo>
                    <a:pt x="176" y="40"/>
                  </a:lnTo>
                  <a:lnTo>
                    <a:pt x="172" y="40"/>
                  </a:lnTo>
                  <a:lnTo>
                    <a:pt x="168" y="40"/>
                  </a:lnTo>
                  <a:lnTo>
                    <a:pt x="166" y="40"/>
                  </a:lnTo>
                  <a:lnTo>
                    <a:pt x="162" y="40"/>
                  </a:lnTo>
                  <a:lnTo>
                    <a:pt x="158" y="40"/>
                  </a:lnTo>
                  <a:lnTo>
                    <a:pt x="154" y="40"/>
                  </a:lnTo>
                  <a:lnTo>
                    <a:pt x="150" y="40"/>
                  </a:lnTo>
                  <a:lnTo>
                    <a:pt x="146" y="40"/>
                  </a:lnTo>
                  <a:lnTo>
                    <a:pt x="146" y="36"/>
                  </a:lnTo>
                  <a:lnTo>
                    <a:pt x="142" y="36"/>
                  </a:lnTo>
                  <a:lnTo>
                    <a:pt x="138" y="36"/>
                  </a:lnTo>
                  <a:lnTo>
                    <a:pt x="136" y="36"/>
                  </a:lnTo>
                  <a:lnTo>
                    <a:pt x="132" y="36"/>
                  </a:lnTo>
                  <a:lnTo>
                    <a:pt x="132" y="34"/>
                  </a:lnTo>
                  <a:lnTo>
                    <a:pt x="136" y="34"/>
                  </a:lnTo>
                  <a:lnTo>
                    <a:pt x="138" y="34"/>
                  </a:lnTo>
                  <a:lnTo>
                    <a:pt x="142" y="34"/>
                  </a:lnTo>
                  <a:lnTo>
                    <a:pt x="146" y="34"/>
                  </a:lnTo>
                  <a:lnTo>
                    <a:pt x="150" y="34"/>
                  </a:lnTo>
                  <a:lnTo>
                    <a:pt x="146" y="34"/>
                  </a:lnTo>
                  <a:lnTo>
                    <a:pt x="142" y="34"/>
                  </a:lnTo>
                  <a:lnTo>
                    <a:pt x="150" y="30"/>
                  </a:lnTo>
                  <a:lnTo>
                    <a:pt x="154" y="30"/>
                  </a:lnTo>
                  <a:lnTo>
                    <a:pt x="158" y="30"/>
                  </a:lnTo>
                  <a:lnTo>
                    <a:pt x="162" y="30"/>
                  </a:lnTo>
                  <a:lnTo>
                    <a:pt x="166" y="30"/>
                  </a:lnTo>
                  <a:lnTo>
                    <a:pt x="168" y="30"/>
                  </a:lnTo>
                  <a:lnTo>
                    <a:pt x="166" y="30"/>
                  </a:lnTo>
                  <a:lnTo>
                    <a:pt x="162" y="30"/>
                  </a:lnTo>
                  <a:lnTo>
                    <a:pt x="158" y="30"/>
                  </a:lnTo>
                  <a:lnTo>
                    <a:pt x="162" y="30"/>
                  </a:lnTo>
                  <a:lnTo>
                    <a:pt x="162" y="26"/>
                  </a:lnTo>
                  <a:lnTo>
                    <a:pt x="158" y="26"/>
                  </a:lnTo>
                  <a:lnTo>
                    <a:pt x="154" y="26"/>
                  </a:lnTo>
                  <a:lnTo>
                    <a:pt x="150" y="26"/>
                  </a:lnTo>
                  <a:lnTo>
                    <a:pt x="146" y="30"/>
                  </a:lnTo>
                  <a:lnTo>
                    <a:pt x="142" y="30"/>
                  </a:lnTo>
                  <a:lnTo>
                    <a:pt x="138" y="30"/>
                  </a:lnTo>
                  <a:lnTo>
                    <a:pt x="136" y="30"/>
                  </a:lnTo>
                  <a:lnTo>
                    <a:pt x="128" y="30"/>
                  </a:lnTo>
                  <a:lnTo>
                    <a:pt x="120" y="30"/>
                  </a:lnTo>
                  <a:lnTo>
                    <a:pt x="116" y="30"/>
                  </a:lnTo>
                  <a:lnTo>
                    <a:pt x="112" y="30"/>
                  </a:lnTo>
                  <a:lnTo>
                    <a:pt x="108" y="26"/>
                  </a:lnTo>
                  <a:lnTo>
                    <a:pt x="112" y="22"/>
                  </a:lnTo>
                  <a:lnTo>
                    <a:pt x="116" y="22"/>
                  </a:lnTo>
                  <a:lnTo>
                    <a:pt x="112" y="22"/>
                  </a:lnTo>
                  <a:lnTo>
                    <a:pt x="108" y="22"/>
                  </a:lnTo>
                  <a:lnTo>
                    <a:pt x="108" y="18"/>
                  </a:lnTo>
                  <a:lnTo>
                    <a:pt x="108" y="22"/>
                  </a:lnTo>
                  <a:lnTo>
                    <a:pt x="112" y="18"/>
                  </a:lnTo>
                  <a:lnTo>
                    <a:pt x="108" y="18"/>
                  </a:lnTo>
                  <a:lnTo>
                    <a:pt x="106" y="18"/>
                  </a:lnTo>
                  <a:lnTo>
                    <a:pt x="108" y="18"/>
                  </a:lnTo>
                  <a:lnTo>
                    <a:pt x="112" y="18"/>
                  </a:lnTo>
                  <a:lnTo>
                    <a:pt x="116" y="18"/>
                  </a:lnTo>
                  <a:lnTo>
                    <a:pt x="120" y="18"/>
                  </a:lnTo>
                  <a:lnTo>
                    <a:pt x="124" y="18"/>
                  </a:lnTo>
                  <a:lnTo>
                    <a:pt x="128" y="18"/>
                  </a:lnTo>
                  <a:lnTo>
                    <a:pt x="124" y="18"/>
                  </a:lnTo>
                  <a:lnTo>
                    <a:pt x="124" y="14"/>
                  </a:lnTo>
                  <a:lnTo>
                    <a:pt x="120" y="14"/>
                  </a:lnTo>
                  <a:lnTo>
                    <a:pt x="120" y="10"/>
                  </a:lnTo>
                  <a:lnTo>
                    <a:pt x="124" y="10"/>
                  </a:lnTo>
                  <a:lnTo>
                    <a:pt x="128" y="14"/>
                  </a:lnTo>
                  <a:lnTo>
                    <a:pt x="132" y="14"/>
                  </a:lnTo>
                  <a:lnTo>
                    <a:pt x="132" y="10"/>
                  </a:lnTo>
                  <a:lnTo>
                    <a:pt x="136" y="10"/>
                  </a:lnTo>
                  <a:lnTo>
                    <a:pt x="132" y="10"/>
                  </a:lnTo>
                  <a:lnTo>
                    <a:pt x="128" y="10"/>
                  </a:lnTo>
                  <a:lnTo>
                    <a:pt x="128" y="6"/>
                  </a:lnTo>
                  <a:lnTo>
                    <a:pt x="132" y="6"/>
                  </a:lnTo>
                  <a:lnTo>
                    <a:pt x="136" y="6"/>
                  </a:lnTo>
                  <a:lnTo>
                    <a:pt x="136" y="10"/>
                  </a:lnTo>
                  <a:lnTo>
                    <a:pt x="138" y="10"/>
                  </a:lnTo>
                  <a:lnTo>
                    <a:pt x="142" y="10"/>
                  </a:lnTo>
                  <a:lnTo>
                    <a:pt x="142" y="14"/>
                  </a:lnTo>
                  <a:lnTo>
                    <a:pt x="146" y="14"/>
                  </a:lnTo>
                  <a:lnTo>
                    <a:pt x="150" y="14"/>
                  </a:lnTo>
                  <a:lnTo>
                    <a:pt x="154" y="14"/>
                  </a:lnTo>
                  <a:lnTo>
                    <a:pt x="158" y="14"/>
                  </a:lnTo>
                  <a:lnTo>
                    <a:pt x="162" y="14"/>
                  </a:lnTo>
                  <a:lnTo>
                    <a:pt x="162" y="18"/>
                  </a:lnTo>
                  <a:lnTo>
                    <a:pt x="158" y="18"/>
                  </a:lnTo>
                  <a:lnTo>
                    <a:pt x="162" y="18"/>
                  </a:lnTo>
                  <a:lnTo>
                    <a:pt x="166" y="18"/>
                  </a:lnTo>
                  <a:lnTo>
                    <a:pt x="166" y="22"/>
                  </a:lnTo>
                  <a:lnTo>
                    <a:pt x="168" y="22"/>
                  </a:lnTo>
                  <a:lnTo>
                    <a:pt x="168" y="18"/>
                  </a:lnTo>
                  <a:lnTo>
                    <a:pt x="168" y="14"/>
                  </a:lnTo>
                  <a:lnTo>
                    <a:pt x="172" y="14"/>
                  </a:lnTo>
                  <a:lnTo>
                    <a:pt x="168" y="14"/>
                  </a:lnTo>
                  <a:lnTo>
                    <a:pt x="168" y="10"/>
                  </a:lnTo>
                  <a:lnTo>
                    <a:pt x="172" y="10"/>
                  </a:lnTo>
                  <a:lnTo>
                    <a:pt x="172" y="14"/>
                  </a:lnTo>
                  <a:lnTo>
                    <a:pt x="176" y="10"/>
                  </a:lnTo>
                  <a:lnTo>
                    <a:pt x="176" y="6"/>
                  </a:lnTo>
                  <a:lnTo>
                    <a:pt x="180" y="6"/>
                  </a:lnTo>
                  <a:lnTo>
                    <a:pt x="180" y="10"/>
                  </a:lnTo>
                  <a:lnTo>
                    <a:pt x="184" y="10"/>
                  </a:lnTo>
                  <a:lnTo>
                    <a:pt x="180" y="10"/>
                  </a:lnTo>
                  <a:lnTo>
                    <a:pt x="184" y="10"/>
                  </a:lnTo>
                  <a:lnTo>
                    <a:pt x="180" y="14"/>
                  </a:lnTo>
                  <a:lnTo>
                    <a:pt x="176" y="14"/>
                  </a:lnTo>
                  <a:lnTo>
                    <a:pt x="176" y="18"/>
                  </a:lnTo>
                  <a:lnTo>
                    <a:pt x="180" y="18"/>
                  </a:lnTo>
                  <a:lnTo>
                    <a:pt x="184" y="14"/>
                  </a:lnTo>
                  <a:lnTo>
                    <a:pt x="184" y="18"/>
                  </a:lnTo>
                  <a:lnTo>
                    <a:pt x="188" y="18"/>
                  </a:lnTo>
                  <a:lnTo>
                    <a:pt x="188" y="14"/>
                  </a:lnTo>
                  <a:lnTo>
                    <a:pt x="192" y="14"/>
                  </a:lnTo>
                  <a:lnTo>
                    <a:pt x="196" y="14"/>
                  </a:lnTo>
                  <a:lnTo>
                    <a:pt x="198" y="14"/>
                  </a:lnTo>
                  <a:lnTo>
                    <a:pt x="196" y="10"/>
                  </a:lnTo>
                  <a:lnTo>
                    <a:pt x="198" y="10"/>
                  </a:lnTo>
                  <a:lnTo>
                    <a:pt x="198" y="14"/>
                  </a:lnTo>
                  <a:lnTo>
                    <a:pt x="202" y="14"/>
                  </a:lnTo>
                  <a:lnTo>
                    <a:pt x="202" y="10"/>
                  </a:lnTo>
                  <a:lnTo>
                    <a:pt x="202" y="14"/>
                  </a:lnTo>
                  <a:lnTo>
                    <a:pt x="206" y="14"/>
                  </a:lnTo>
                  <a:lnTo>
                    <a:pt x="210" y="14"/>
                  </a:lnTo>
                  <a:lnTo>
                    <a:pt x="214" y="14"/>
                  </a:lnTo>
                  <a:lnTo>
                    <a:pt x="218" y="14"/>
                  </a:lnTo>
                  <a:lnTo>
                    <a:pt x="218" y="18"/>
                  </a:lnTo>
                  <a:lnTo>
                    <a:pt x="222" y="18"/>
                  </a:lnTo>
                  <a:lnTo>
                    <a:pt x="224" y="18"/>
                  </a:lnTo>
                  <a:lnTo>
                    <a:pt x="228" y="18"/>
                  </a:lnTo>
                  <a:lnTo>
                    <a:pt x="232" y="18"/>
                  </a:lnTo>
                  <a:lnTo>
                    <a:pt x="236" y="18"/>
                  </a:lnTo>
                  <a:lnTo>
                    <a:pt x="236" y="22"/>
                  </a:lnTo>
                  <a:lnTo>
                    <a:pt x="236" y="22"/>
                  </a:lnTo>
                  <a:lnTo>
                    <a:pt x="236" y="22"/>
                  </a:lnTo>
                  <a:close/>
                  <a:moveTo>
                    <a:pt x="56" y="104"/>
                  </a:moveTo>
                  <a:lnTo>
                    <a:pt x="52" y="100"/>
                  </a:lnTo>
                  <a:lnTo>
                    <a:pt x="52" y="96"/>
                  </a:lnTo>
                  <a:lnTo>
                    <a:pt x="50" y="96"/>
                  </a:lnTo>
                  <a:lnTo>
                    <a:pt x="50" y="92"/>
                  </a:lnTo>
                  <a:lnTo>
                    <a:pt x="52" y="92"/>
                  </a:lnTo>
                  <a:lnTo>
                    <a:pt x="56" y="92"/>
                  </a:lnTo>
                  <a:lnTo>
                    <a:pt x="60" y="92"/>
                  </a:lnTo>
                  <a:lnTo>
                    <a:pt x="64" y="92"/>
                  </a:lnTo>
                  <a:lnTo>
                    <a:pt x="68" y="92"/>
                  </a:lnTo>
                  <a:lnTo>
                    <a:pt x="72" y="92"/>
                  </a:lnTo>
                  <a:lnTo>
                    <a:pt x="76" y="92"/>
                  </a:lnTo>
                  <a:lnTo>
                    <a:pt x="80" y="92"/>
                  </a:lnTo>
                  <a:lnTo>
                    <a:pt x="80" y="96"/>
                  </a:lnTo>
                  <a:lnTo>
                    <a:pt x="82" y="96"/>
                  </a:lnTo>
                  <a:lnTo>
                    <a:pt x="82" y="92"/>
                  </a:lnTo>
                  <a:lnTo>
                    <a:pt x="80" y="92"/>
                  </a:lnTo>
                  <a:lnTo>
                    <a:pt x="76" y="92"/>
                  </a:lnTo>
                  <a:lnTo>
                    <a:pt x="72" y="92"/>
                  </a:lnTo>
                  <a:lnTo>
                    <a:pt x="68" y="88"/>
                  </a:lnTo>
                  <a:lnTo>
                    <a:pt x="64" y="88"/>
                  </a:lnTo>
                  <a:lnTo>
                    <a:pt x="60" y="88"/>
                  </a:lnTo>
                  <a:lnTo>
                    <a:pt x="64" y="88"/>
                  </a:lnTo>
                  <a:lnTo>
                    <a:pt x="68" y="88"/>
                  </a:lnTo>
                  <a:lnTo>
                    <a:pt x="72" y="86"/>
                  </a:lnTo>
                  <a:lnTo>
                    <a:pt x="76" y="86"/>
                  </a:lnTo>
                  <a:lnTo>
                    <a:pt x="80" y="86"/>
                  </a:lnTo>
                  <a:lnTo>
                    <a:pt x="82" y="86"/>
                  </a:lnTo>
                  <a:lnTo>
                    <a:pt x="86" y="86"/>
                  </a:lnTo>
                  <a:lnTo>
                    <a:pt x="90" y="86"/>
                  </a:lnTo>
                  <a:lnTo>
                    <a:pt x="90" y="82"/>
                  </a:lnTo>
                  <a:lnTo>
                    <a:pt x="94" y="82"/>
                  </a:lnTo>
                  <a:lnTo>
                    <a:pt x="90" y="82"/>
                  </a:lnTo>
                  <a:lnTo>
                    <a:pt x="86" y="82"/>
                  </a:lnTo>
                  <a:lnTo>
                    <a:pt x="86" y="86"/>
                  </a:lnTo>
                  <a:lnTo>
                    <a:pt x="82" y="86"/>
                  </a:lnTo>
                  <a:lnTo>
                    <a:pt x="80" y="86"/>
                  </a:lnTo>
                  <a:lnTo>
                    <a:pt x="76" y="86"/>
                  </a:lnTo>
                  <a:lnTo>
                    <a:pt x="72" y="82"/>
                  </a:lnTo>
                  <a:lnTo>
                    <a:pt x="68" y="82"/>
                  </a:lnTo>
                  <a:lnTo>
                    <a:pt x="68" y="86"/>
                  </a:lnTo>
                  <a:lnTo>
                    <a:pt x="64" y="86"/>
                  </a:lnTo>
                  <a:lnTo>
                    <a:pt x="60" y="86"/>
                  </a:lnTo>
                  <a:lnTo>
                    <a:pt x="56" y="86"/>
                  </a:lnTo>
                  <a:lnTo>
                    <a:pt x="52" y="86"/>
                  </a:lnTo>
                  <a:lnTo>
                    <a:pt x="50" y="86"/>
                  </a:lnTo>
                  <a:lnTo>
                    <a:pt x="50" y="88"/>
                  </a:lnTo>
                  <a:lnTo>
                    <a:pt x="46" y="86"/>
                  </a:lnTo>
                  <a:lnTo>
                    <a:pt x="46" y="82"/>
                  </a:lnTo>
                  <a:lnTo>
                    <a:pt x="46" y="78"/>
                  </a:lnTo>
                  <a:lnTo>
                    <a:pt x="50" y="78"/>
                  </a:lnTo>
                  <a:lnTo>
                    <a:pt x="52" y="78"/>
                  </a:lnTo>
                  <a:lnTo>
                    <a:pt x="52" y="82"/>
                  </a:lnTo>
                  <a:lnTo>
                    <a:pt x="56" y="82"/>
                  </a:lnTo>
                  <a:lnTo>
                    <a:pt x="52" y="78"/>
                  </a:lnTo>
                  <a:lnTo>
                    <a:pt x="56" y="78"/>
                  </a:lnTo>
                  <a:lnTo>
                    <a:pt x="60" y="78"/>
                  </a:lnTo>
                  <a:lnTo>
                    <a:pt x="64" y="78"/>
                  </a:lnTo>
                  <a:lnTo>
                    <a:pt x="64" y="74"/>
                  </a:lnTo>
                  <a:lnTo>
                    <a:pt x="68" y="74"/>
                  </a:lnTo>
                  <a:lnTo>
                    <a:pt x="72" y="74"/>
                  </a:lnTo>
                  <a:lnTo>
                    <a:pt x="76" y="74"/>
                  </a:lnTo>
                  <a:lnTo>
                    <a:pt x="72" y="70"/>
                  </a:lnTo>
                  <a:lnTo>
                    <a:pt x="76" y="70"/>
                  </a:lnTo>
                  <a:lnTo>
                    <a:pt x="80" y="70"/>
                  </a:lnTo>
                  <a:lnTo>
                    <a:pt x="82" y="70"/>
                  </a:lnTo>
                  <a:lnTo>
                    <a:pt x="86" y="70"/>
                  </a:lnTo>
                  <a:lnTo>
                    <a:pt x="90" y="70"/>
                  </a:lnTo>
                  <a:lnTo>
                    <a:pt x="94" y="70"/>
                  </a:lnTo>
                  <a:lnTo>
                    <a:pt x="98" y="66"/>
                  </a:lnTo>
                  <a:lnTo>
                    <a:pt x="94" y="66"/>
                  </a:lnTo>
                  <a:lnTo>
                    <a:pt x="90" y="66"/>
                  </a:lnTo>
                  <a:lnTo>
                    <a:pt x="90" y="70"/>
                  </a:lnTo>
                  <a:lnTo>
                    <a:pt x="90" y="66"/>
                  </a:lnTo>
                  <a:lnTo>
                    <a:pt x="86" y="66"/>
                  </a:lnTo>
                  <a:lnTo>
                    <a:pt x="82" y="66"/>
                  </a:lnTo>
                  <a:lnTo>
                    <a:pt x="82" y="64"/>
                  </a:lnTo>
                  <a:lnTo>
                    <a:pt x="86" y="64"/>
                  </a:lnTo>
                  <a:lnTo>
                    <a:pt x="90" y="64"/>
                  </a:lnTo>
                  <a:lnTo>
                    <a:pt x="90" y="60"/>
                  </a:lnTo>
                  <a:lnTo>
                    <a:pt x="86" y="60"/>
                  </a:lnTo>
                  <a:lnTo>
                    <a:pt x="82" y="60"/>
                  </a:lnTo>
                  <a:lnTo>
                    <a:pt x="82" y="64"/>
                  </a:lnTo>
                  <a:lnTo>
                    <a:pt x="80" y="64"/>
                  </a:lnTo>
                  <a:lnTo>
                    <a:pt x="80" y="66"/>
                  </a:lnTo>
                  <a:lnTo>
                    <a:pt x="76" y="66"/>
                  </a:lnTo>
                  <a:lnTo>
                    <a:pt x="72" y="66"/>
                  </a:lnTo>
                  <a:lnTo>
                    <a:pt x="68" y="66"/>
                  </a:lnTo>
                  <a:lnTo>
                    <a:pt x="68" y="64"/>
                  </a:lnTo>
                  <a:lnTo>
                    <a:pt x="72" y="64"/>
                  </a:lnTo>
                  <a:lnTo>
                    <a:pt x="72" y="60"/>
                  </a:lnTo>
                  <a:lnTo>
                    <a:pt x="72" y="56"/>
                  </a:lnTo>
                  <a:lnTo>
                    <a:pt x="68" y="56"/>
                  </a:lnTo>
                  <a:lnTo>
                    <a:pt x="68" y="60"/>
                  </a:lnTo>
                  <a:lnTo>
                    <a:pt x="64" y="64"/>
                  </a:lnTo>
                  <a:lnTo>
                    <a:pt x="60" y="64"/>
                  </a:lnTo>
                  <a:lnTo>
                    <a:pt x="60" y="60"/>
                  </a:lnTo>
                  <a:lnTo>
                    <a:pt x="56" y="60"/>
                  </a:lnTo>
                  <a:lnTo>
                    <a:pt x="56" y="64"/>
                  </a:lnTo>
                  <a:lnTo>
                    <a:pt x="56" y="66"/>
                  </a:lnTo>
                  <a:lnTo>
                    <a:pt x="60" y="66"/>
                  </a:lnTo>
                  <a:lnTo>
                    <a:pt x="60" y="70"/>
                  </a:lnTo>
                  <a:lnTo>
                    <a:pt x="56" y="70"/>
                  </a:lnTo>
                  <a:lnTo>
                    <a:pt x="56" y="66"/>
                  </a:lnTo>
                  <a:lnTo>
                    <a:pt x="52" y="70"/>
                  </a:lnTo>
                  <a:lnTo>
                    <a:pt x="50" y="70"/>
                  </a:lnTo>
                  <a:lnTo>
                    <a:pt x="46" y="70"/>
                  </a:lnTo>
                  <a:lnTo>
                    <a:pt x="46" y="74"/>
                  </a:lnTo>
                  <a:lnTo>
                    <a:pt x="50" y="74"/>
                  </a:lnTo>
                  <a:lnTo>
                    <a:pt x="46" y="74"/>
                  </a:lnTo>
                  <a:lnTo>
                    <a:pt x="42" y="74"/>
                  </a:lnTo>
                  <a:lnTo>
                    <a:pt x="38" y="74"/>
                  </a:lnTo>
                  <a:lnTo>
                    <a:pt x="34" y="74"/>
                  </a:lnTo>
                  <a:lnTo>
                    <a:pt x="34" y="70"/>
                  </a:lnTo>
                  <a:lnTo>
                    <a:pt x="30" y="70"/>
                  </a:lnTo>
                  <a:lnTo>
                    <a:pt x="30" y="66"/>
                  </a:lnTo>
                  <a:lnTo>
                    <a:pt x="26" y="66"/>
                  </a:lnTo>
                  <a:lnTo>
                    <a:pt x="30" y="66"/>
                  </a:lnTo>
                  <a:lnTo>
                    <a:pt x="34" y="66"/>
                  </a:lnTo>
                  <a:lnTo>
                    <a:pt x="38" y="66"/>
                  </a:lnTo>
                  <a:lnTo>
                    <a:pt x="38" y="64"/>
                  </a:lnTo>
                  <a:lnTo>
                    <a:pt x="34" y="64"/>
                  </a:lnTo>
                  <a:lnTo>
                    <a:pt x="30" y="64"/>
                  </a:lnTo>
                  <a:lnTo>
                    <a:pt x="26" y="64"/>
                  </a:lnTo>
                  <a:lnTo>
                    <a:pt x="22" y="64"/>
                  </a:lnTo>
                  <a:lnTo>
                    <a:pt x="20" y="64"/>
                  </a:lnTo>
                  <a:lnTo>
                    <a:pt x="16" y="60"/>
                  </a:lnTo>
                  <a:lnTo>
                    <a:pt x="16" y="56"/>
                  </a:lnTo>
                  <a:lnTo>
                    <a:pt x="20" y="56"/>
                  </a:lnTo>
                  <a:lnTo>
                    <a:pt x="16" y="56"/>
                  </a:lnTo>
                  <a:lnTo>
                    <a:pt x="12" y="52"/>
                  </a:lnTo>
                  <a:lnTo>
                    <a:pt x="16" y="52"/>
                  </a:lnTo>
                  <a:lnTo>
                    <a:pt x="20" y="52"/>
                  </a:lnTo>
                  <a:lnTo>
                    <a:pt x="22" y="56"/>
                  </a:lnTo>
                  <a:lnTo>
                    <a:pt x="26" y="56"/>
                  </a:lnTo>
                  <a:lnTo>
                    <a:pt x="26" y="52"/>
                  </a:lnTo>
                  <a:lnTo>
                    <a:pt x="22" y="52"/>
                  </a:lnTo>
                  <a:lnTo>
                    <a:pt x="20" y="52"/>
                  </a:lnTo>
                  <a:lnTo>
                    <a:pt x="20" y="48"/>
                  </a:lnTo>
                  <a:lnTo>
                    <a:pt x="20" y="44"/>
                  </a:lnTo>
                  <a:lnTo>
                    <a:pt x="22" y="44"/>
                  </a:lnTo>
                  <a:lnTo>
                    <a:pt x="22" y="40"/>
                  </a:lnTo>
                  <a:lnTo>
                    <a:pt x="20" y="44"/>
                  </a:lnTo>
                  <a:lnTo>
                    <a:pt x="16" y="44"/>
                  </a:lnTo>
                  <a:lnTo>
                    <a:pt x="16" y="40"/>
                  </a:lnTo>
                  <a:lnTo>
                    <a:pt x="16" y="44"/>
                  </a:lnTo>
                  <a:lnTo>
                    <a:pt x="16" y="48"/>
                  </a:lnTo>
                  <a:lnTo>
                    <a:pt x="12" y="48"/>
                  </a:lnTo>
                  <a:lnTo>
                    <a:pt x="8" y="48"/>
                  </a:lnTo>
                  <a:lnTo>
                    <a:pt x="8" y="44"/>
                  </a:lnTo>
                  <a:lnTo>
                    <a:pt x="4" y="40"/>
                  </a:lnTo>
                  <a:lnTo>
                    <a:pt x="4" y="36"/>
                  </a:lnTo>
                  <a:lnTo>
                    <a:pt x="4" y="34"/>
                  </a:lnTo>
                  <a:lnTo>
                    <a:pt x="8" y="34"/>
                  </a:lnTo>
                  <a:lnTo>
                    <a:pt x="8" y="36"/>
                  </a:lnTo>
                  <a:lnTo>
                    <a:pt x="8" y="34"/>
                  </a:lnTo>
                  <a:lnTo>
                    <a:pt x="4" y="34"/>
                  </a:lnTo>
                  <a:lnTo>
                    <a:pt x="8" y="34"/>
                  </a:lnTo>
                  <a:lnTo>
                    <a:pt x="12" y="34"/>
                  </a:lnTo>
                  <a:lnTo>
                    <a:pt x="12" y="30"/>
                  </a:lnTo>
                  <a:lnTo>
                    <a:pt x="8" y="30"/>
                  </a:lnTo>
                  <a:lnTo>
                    <a:pt x="12" y="30"/>
                  </a:lnTo>
                  <a:lnTo>
                    <a:pt x="16" y="30"/>
                  </a:lnTo>
                  <a:lnTo>
                    <a:pt x="16" y="26"/>
                  </a:lnTo>
                  <a:lnTo>
                    <a:pt x="20" y="26"/>
                  </a:lnTo>
                  <a:lnTo>
                    <a:pt x="20" y="30"/>
                  </a:lnTo>
                  <a:lnTo>
                    <a:pt x="22" y="30"/>
                  </a:lnTo>
                  <a:lnTo>
                    <a:pt x="22" y="34"/>
                  </a:lnTo>
                  <a:lnTo>
                    <a:pt x="26" y="34"/>
                  </a:lnTo>
                  <a:lnTo>
                    <a:pt x="26" y="30"/>
                  </a:lnTo>
                  <a:lnTo>
                    <a:pt x="22" y="30"/>
                  </a:lnTo>
                  <a:lnTo>
                    <a:pt x="22" y="26"/>
                  </a:lnTo>
                  <a:lnTo>
                    <a:pt x="26" y="26"/>
                  </a:lnTo>
                  <a:lnTo>
                    <a:pt x="26" y="30"/>
                  </a:lnTo>
                  <a:lnTo>
                    <a:pt x="30" y="30"/>
                  </a:lnTo>
                  <a:lnTo>
                    <a:pt x="34" y="30"/>
                  </a:lnTo>
                  <a:lnTo>
                    <a:pt x="34" y="26"/>
                  </a:lnTo>
                  <a:lnTo>
                    <a:pt x="42" y="26"/>
                  </a:lnTo>
                  <a:lnTo>
                    <a:pt x="46" y="26"/>
                  </a:lnTo>
                  <a:lnTo>
                    <a:pt x="50" y="26"/>
                  </a:lnTo>
                  <a:lnTo>
                    <a:pt x="50" y="30"/>
                  </a:lnTo>
                  <a:lnTo>
                    <a:pt x="46" y="30"/>
                  </a:lnTo>
                  <a:lnTo>
                    <a:pt x="42" y="30"/>
                  </a:lnTo>
                  <a:lnTo>
                    <a:pt x="38" y="30"/>
                  </a:lnTo>
                  <a:lnTo>
                    <a:pt x="34" y="30"/>
                  </a:lnTo>
                  <a:lnTo>
                    <a:pt x="34" y="34"/>
                  </a:lnTo>
                  <a:lnTo>
                    <a:pt x="30" y="34"/>
                  </a:lnTo>
                  <a:lnTo>
                    <a:pt x="26" y="34"/>
                  </a:lnTo>
                  <a:lnTo>
                    <a:pt x="26" y="36"/>
                  </a:lnTo>
                  <a:lnTo>
                    <a:pt x="30" y="36"/>
                  </a:lnTo>
                  <a:lnTo>
                    <a:pt x="34" y="34"/>
                  </a:lnTo>
                  <a:lnTo>
                    <a:pt x="38" y="34"/>
                  </a:lnTo>
                  <a:lnTo>
                    <a:pt x="42" y="34"/>
                  </a:lnTo>
                  <a:lnTo>
                    <a:pt x="42" y="36"/>
                  </a:lnTo>
                  <a:lnTo>
                    <a:pt x="38" y="36"/>
                  </a:lnTo>
                  <a:lnTo>
                    <a:pt x="42" y="36"/>
                  </a:lnTo>
                  <a:lnTo>
                    <a:pt x="46" y="36"/>
                  </a:lnTo>
                  <a:lnTo>
                    <a:pt x="50" y="40"/>
                  </a:lnTo>
                  <a:lnTo>
                    <a:pt x="50" y="44"/>
                  </a:lnTo>
                  <a:lnTo>
                    <a:pt x="52" y="44"/>
                  </a:lnTo>
                  <a:lnTo>
                    <a:pt x="52" y="40"/>
                  </a:lnTo>
                  <a:lnTo>
                    <a:pt x="50" y="36"/>
                  </a:lnTo>
                  <a:lnTo>
                    <a:pt x="50" y="34"/>
                  </a:lnTo>
                  <a:lnTo>
                    <a:pt x="52" y="34"/>
                  </a:lnTo>
                  <a:lnTo>
                    <a:pt x="56" y="30"/>
                  </a:lnTo>
                  <a:lnTo>
                    <a:pt x="60" y="30"/>
                  </a:lnTo>
                  <a:lnTo>
                    <a:pt x="64" y="30"/>
                  </a:lnTo>
                  <a:lnTo>
                    <a:pt x="64" y="34"/>
                  </a:lnTo>
                  <a:lnTo>
                    <a:pt x="68" y="34"/>
                  </a:lnTo>
                  <a:lnTo>
                    <a:pt x="68" y="36"/>
                  </a:lnTo>
                  <a:lnTo>
                    <a:pt x="72" y="40"/>
                  </a:lnTo>
                  <a:lnTo>
                    <a:pt x="72" y="44"/>
                  </a:lnTo>
                  <a:lnTo>
                    <a:pt x="76" y="44"/>
                  </a:lnTo>
                  <a:lnTo>
                    <a:pt x="76" y="48"/>
                  </a:lnTo>
                  <a:lnTo>
                    <a:pt x="80" y="48"/>
                  </a:lnTo>
                  <a:lnTo>
                    <a:pt x="80" y="52"/>
                  </a:lnTo>
                  <a:lnTo>
                    <a:pt x="82" y="52"/>
                  </a:lnTo>
                  <a:lnTo>
                    <a:pt x="82" y="56"/>
                  </a:lnTo>
                  <a:lnTo>
                    <a:pt x="86" y="52"/>
                  </a:lnTo>
                  <a:lnTo>
                    <a:pt x="82" y="52"/>
                  </a:lnTo>
                  <a:lnTo>
                    <a:pt x="82" y="48"/>
                  </a:lnTo>
                  <a:lnTo>
                    <a:pt x="80" y="48"/>
                  </a:lnTo>
                  <a:lnTo>
                    <a:pt x="80" y="44"/>
                  </a:lnTo>
                  <a:lnTo>
                    <a:pt x="80" y="40"/>
                  </a:lnTo>
                  <a:lnTo>
                    <a:pt x="76" y="40"/>
                  </a:lnTo>
                  <a:lnTo>
                    <a:pt x="76" y="36"/>
                  </a:lnTo>
                  <a:lnTo>
                    <a:pt x="76" y="34"/>
                  </a:lnTo>
                  <a:lnTo>
                    <a:pt x="76" y="30"/>
                  </a:lnTo>
                  <a:lnTo>
                    <a:pt x="72" y="30"/>
                  </a:lnTo>
                  <a:lnTo>
                    <a:pt x="72" y="26"/>
                  </a:lnTo>
                  <a:lnTo>
                    <a:pt x="76" y="26"/>
                  </a:lnTo>
                  <a:lnTo>
                    <a:pt x="80" y="26"/>
                  </a:lnTo>
                  <a:lnTo>
                    <a:pt x="80" y="22"/>
                  </a:lnTo>
                  <a:lnTo>
                    <a:pt x="82" y="22"/>
                  </a:lnTo>
                  <a:lnTo>
                    <a:pt x="86" y="22"/>
                  </a:lnTo>
                  <a:lnTo>
                    <a:pt x="86" y="26"/>
                  </a:lnTo>
                  <a:lnTo>
                    <a:pt x="90" y="26"/>
                  </a:lnTo>
                  <a:lnTo>
                    <a:pt x="90" y="22"/>
                  </a:lnTo>
                  <a:lnTo>
                    <a:pt x="94" y="22"/>
                  </a:lnTo>
                  <a:lnTo>
                    <a:pt x="94" y="26"/>
                  </a:lnTo>
                  <a:lnTo>
                    <a:pt x="98" y="26"/>
                  </a:lnTo>
                  <a:lnTo>
                    <a:pt x="102" y="26"/>
                  </a:lnTo>
                  <a:lnTo>
                    <a:pt x="106" y="30"/>
                  </a:lnTo>
                  <a:lnTo>
                    <a:pt x="108" y="30"/>
                  </a:lnTo>
                  <a:lnTo>
                    <a:pt x="106" y="30"/>
                  </a:lnTo>
                  <a:lnTo>
                    <a:pt x="106" y="34"/>
                  </a:lnTo>
                  <a:lnTo>
                    <a:pt x="102" y="36"/>
                  </a:lnTo>
                  <a:lnTo>
                    <a:pt x="102" y="40"/>
                  </a:lnTo>
                  <a:lnTo>
                    <a:pt x="106" y="40"/>
                  </a:lnTo>
                  <a:lnTo>
                    <a:pt x="106" y="36"/>
                  </a:lnTo>
                  <a:lnTo>
                    <a:pt x="108" y="34"/>
                  </a:lnTo>
                  <a:lnTo>
                    <a:pt x="112" y="34"/>
                  </a:lnTo>
                  <a:lnTo>
                    <a:pt x="116" y="34"/>
                  </a:lnTo>
                  <a:lnTo>
                    <a:pt x="116" y="36"/>
                  </a:lnTo>
                  <a:lnTo>
                    <a:pt x="120" y="36"/>
                  </a:lnTo>
                  <a:lnTo>
                    <a:pt x="120" y="40"/>
                  </a:lnTo>
                  <a:lnTo>
                    <a:pt x="120" y="44"/>
                  </a:lnTo>
                  <a:lnTo>
                    <a:pt x="120" y="48"/>
                  </a:lnTo>
                  <a:lnTo>
                    <a:pt x="124" y="48"/>
                  </a:lnTo>
                  <a:lnTo>
                    <a:pt x="124" y="44"/>
                  </a:lnTo>
                  <a:lnTo>
                    <a:pt x="132" y="48"/>
                  </a:lnTo>
                  <a:lnTo>
                    <a:pt x="136" y="52"/>
                  </a:lnTo>
                  <a:lnTo>
                    <a:pt x="138" y="52"/>
                  </a:lnTo>
                  <a:lnTo>
                    <a:pt x="142" y="52"/>
                  </a:lnTo>
                  <a:lnTo>
                    <a:pt x="146" y="52"/>
                  </a:lnTo>
                  <a:lnTo>
                    <a:pt x="150" y="52"/>
                  </a:lnTo>
                  <a:lnTo>
                    <a:pt x="150" y="56"/>
                  </a:lnTo>
                  <a:lnTo>
                    <a:pt x="154" y="56"/>
                  </a:lnTo>
                  <a:lnTo>
                    <a:pt x="158" y="56"/>
                  </a:lnTo>
                  <a:lnTo>
                    <a:pt x="158" y="60"/>
                  </a:lnTo>
                  <a:lnTo>
                    <a:pt x="154" y="60"/>
                  </a:lnTo>
                  <a:lnTo>
                    <a:pt x="150" y="60"/>
                  </a:lnTo>
                  <a:lnTo>
                    <a:pt x="150" y="64"/>
                  </a:lnTo>
                  <a:lnTo>
                    <a:pt x="146" y="60"/>
                  </a:lnTo>
                  <a:lnTo>
                    <a:pt x="142" y="60"/>
                  </a:lnTo>
                  <a:lnTo>
                    <a:pt x="142" y="64"/>
                  </a:lnTo>
                  <a:lnTo>
                    <a:pt x="138" y="64"/>
                  </a:lnTo>
                  <a:lnTo>
                    <a:pt x="136" y="64"/>
                  </a:lnTo>
                  <a:lnTo>
                    <a:pt x="132" y="64"/>
                  </a:lnTo>
                  <a:lnTo>
                    <a:pt x="128" y="64"/>
                  </a:lnTo>
                  <a:lnTo>
                    <a:pt x="132" y="64"/>
                  </a:lnTo>
                  <a:lnTo>
                    <a:pt x="132" y="66"/>
                  </a:lnTo>
                  <a:lnTo>
                    <a:pt x="128" y="66"/>
                  </a:lnTo>
                  <a:lnTo>
                    <a:pt x="124" y="66"/>
                  </a:lnTo>
                  <a:lnTo>
                    <a:pt x="120" y="66"/>
                  </a:lnTo>
                  <a:lnTo>
                    <a:pt x="120" y="70"/>
                  </a:lnTo>
                  <a:lnTo>
                    <a:pt x="120" y="74"/>
                  </a:lnTo>
                  <a:lnTo>
                    <a:pt x="120" y="78"/>
                  </a:lnTo>
                  <a:lnTo>
                    <a:pt x="116" y="78"/>
                  </a:lnTo>
                  <a:lnTo>
                    <a:pt x="112" y="78"/>
                  </a:lnTo>
                  <a:lnTo>
                    <a:pt x="112" y="82"/>
                  </a:lnTo>
                  <a:lnTo>
                    <a:pt x="112" y="86"/>
                  </a:lnTo>
                  <a:lnTo>
                    <a:pt x="112" y="88"/>
                  </a:lnTo>
                  <a:lnTo>
                    <a:pt x="108" y="92"/>
                  </a:lnTo>
                  <a:lnTo>
                    <a:pt x="106" y="92"/>
                  </a:lnTo>
                  <a:lnTo>
                    <a:pt x="102" y="92"/>
                  </a:lnTo>
                  <a:lnTo>
                    <a:pt x="102" y="96"/>
                  </a:lnTo>
                  <a:lnTo>
                    <a:pt x="98" y="100"/>
                  </a:lnTo>
                  <a:lnTo>
                    <a:pt x="98" y="104"/>
                  </a:lnTo>
                  <a:lnTo>
                    <a:pt x="98" y="108"/>
                  </a:lnTo>
                  <a:lnTo>
                    <a:pt x="94" y="108"/>
                  </a:lnTo>
                  <a:lnTo>
                    <a:pt x="98" y="108"/>
                  </a:lnTo>
                  <a:lnTo>
                    <a:pt x="94" y="110"/>
                  </a:lnTo>
                  <a:lnTo>
                    <a:pt x="90" y="110"/>
                  </a:lnTo>
                  <a:lnTo>
                    <a:pt x="90" y="114"/>
                  </a:lnTo>
                  <a:lnTo>
                    <a:pt x="94" y="114"/>
                  </a:lnTo>
                  <a:lnTo>
                    <a:pt x="94" y="118"/>
                  </a:lnTo>
                  <a:lnTo>
                    <a:pt x="90" y="118"/>
                  </a:lnTo>
                  <a:lnTo>
                    <a:pt x="86" y="118"/>
                  </a:lnTo>
                  <a:lnTo>
                    <a:pt x="82" y="118"/>
                  </a:lnTo>
                  <a:lnTo>
                    <a:pt x="82" y="114"/>
                  </a:lnTo>
                  <a:lnTo>
                    <a:pt x="80" y="114"/>
                  </a:lnTo>
                  <a:lnTo>
                    <a:pt x="76" y="114"/>
                  </a:lnTo>
                  <a:lnTo>
                    <a:pt x="76" y="110"/>
                  </a:lnTo>
                  <a:lnTo>
                    <a:pt x="72" y="110"/>
                  </a:lnTo>
                  <a:lnTo>
                    <a:pt x="76" y="110"/>
                  </a:lnTo>
                  <a:lnTo>
                    <a:pt x="76" y="108"/>
                  </a:lnTo>
                  <a:lnTo>
                    <a:pt x="80" y="108"/>
                  </a:lnTo>
                  <a:lnTo>
                    <a:pt x="82" y="108"/>
                  </a:lnTo>
                  <a:lnTo>
                    <a:pt x="86" y="108"/>
                  </a:lnTo>
                  <a:lnTo>
                    <a:pt x="82" y="108"/>
                  </a:lnTo>
                  <a:lnTo>
                    <a:pt x="80" y="108"/>
                  </a:lnTo>
                  <a:lnTo>
                    <a:pt x="80" y="104"/>
                  </a:lnTo>
                  <a:lnTo>
                    <a:pt x="76" y="108"/>
                  </a:lnTo>
                  <a:lnTo>
                    <a:pt x="72" y="108"/>
                  </a:lnTo>
                  <a:lnTo>
                    <a:pt x="68" y="108"/>
                  </a:lnTo>
                  <a:lnTo>
                    <a:pt x="64" y="108"/>
                  </a:lnTo>
                  <a:lnTo>
                    <a:pt x="64" y="104"/>
                  </a:lnTo>
                  <a:lnTo>
                    <a:pt x="60" y="104"/>
                  </a:lnTo>
                  <a:lnTo>
                    <a:pt x="56" y="104"/>
                  </a:lnTo>
                  <a:lnTo>
                    <a:pt x="56" y="104"/>
                  </a:lnTo>
                  <a:lnTo>
                    <a:pt x="56" y="104"/>
                  </a:lnTo>
                  <a:close/>
                  <a:moveTo>
                    <a:pt x="22" y="74"/>
                  </a:moveTo>
                  <a:lnTo>
                    <a:pt x="20" y="74"/>
                  </a:lnTo>
                  <a:lnTo>
                    <a:pt x="20" y="70"/>
                  </a:lnTo>
                  <a:lnTo>
                    <a:pt x="16" y="70"/>
                  </a:lnTo>
                  <a:lnTo>
                    <a:pt x="16" y="66"/>
                  </a:lnTo>
                  <a:lnTo>
                    <a:pt x="12" y="66"/>
                  </a:lnTo>
                  <a:lnTo>
                    <a:pt x="8" y="66"/>
                  </a:lnTo>
                  <a:lnTo>
                    <a:pt x="8" y="64"/>
                  </a:lnTo>
                  <a:lnTo>
                    <a:pt x="4" y="64"/>
                  </a:lnTo>
                  <a:lnTo>
                    <a:pt x="4" y="60"/>
                  </a:lnTo>
                  <a:lnTo>
                    <a:pt x="0" y="60"/>
                  </a:lnTo>
                  <a:lnTo>
                    <a:pt x="0" y="56"/>
                  </a:lnTo>
                  <a:lnTo>
                    <a:pt x="4" y="56"/>
                  </a:lnTo>
                  <a:lnTo>
                    <a:pt x="8" y="56"/>
                  </a:lnTo>
                  <a:lnTo>
                    <a:pt x="8" y="60"/>
                  </a:lnTo>
                  <a:lnTo>
                    <a:pt x="12" y="64"/>
                  </a:lnTo>
                  <a:lnTo>
                    <a:pt x="16" y="64"/>
                  </a:lnTo>
                  <a:lnTo>
                    <a:pt x="16" y="66"/>
                  </a:lnTo>
                  <a:lnTo>
                    <a:pt x="20" y="66"/>
                  </a:lnTo>
                  <a:lnTo>
                    <a:pt x="22" y="70"/>
                  </a:lnTo>
                  <a:lnTo>
                    <a:pt x="22" y="74"/>
                  </a:lnTo>
                  <a:lnTo>
                    <a:pt x="22" y="74"/>
                  </a:lnTo>
                  <a:lnTo>
                    <a:pt x="22" y="74"/>
                  </a:lnTo>
                  <a:close/>
                  <a:moveTo>
                    <a:pt x="136" y="66"/>
                  </a:moveTo>
                  <a:lnTo>
                    <a:pt x="138" y="66"/>
                  </a:lnTo>
                  <a:lnTo>
                    <a:pt x="142" y="64"/>
                  </a:lnTo>
                  <a:lnTo>
                    <a:pt x="146" y="64"/>
                  </a:lnTo>
                  <a:lnTo>
                    <a:pt x="150" y="64"/>
                  </a:lnTo>
                  <a:lnTo>
                    <a:pt x="154" y="64"/>
                  </a:lnTo>
                  <a:lnTo>
                    <a:pt x="158" y="64"/>
                  </a:lnTo>
                  <a:lnTo>
                    <a:pt x="162" y="64"/>
                  </a:lnTo>
                  <a:lnTo>
                    <a:pt x="166" y="64"/>
                  </a:lnTo>
                  <a:lnTo>
                    <a:pt x="166" y="66"/>
                  </a:lnTo>
                  <a:lnTo>
                    <a:pt x="166" y="70"/>
                  </a:lnTo>
                  <a:lnTo>
                    <a:pt x="168" y="70"/>
                  </a:lnTo>
                  <a:lnTo>
                    <a:pt x="166" y="74"/>
                  </a:lnTo>
                  <a:lnTo>
                    <a:pt x="162" y="74"/>
                  </a:lnTo>
                  <a:lnTo>
                    <a:pt x="162" y="70"/>
                  </a:lnTo>
                  <a:lnTo>
                    <a:pt x="158" y="74"/>
                  </a:lnTo>
                  <a:lnTo>
                    <a:pt x="154" y="74"/>
                  </a:lnTo>
                  <a:lnTo>
                    <a:pt x="150" y="74"/>
                  </a:lnTo>
                  <a:lnTo>
                    <a:pt x="146" y="74"/>
                  </a:lnTo>
                  <a:lnTo>
                    <a:pt x="142" y="74"/>
                  </a:lnTo>
                  <a:lnTo>
                    <a:pt x="146" y="74"/>
                  </a:lnTo>
                  <a:lnTo>
                    <a:pt x="146" y="70"/>
                  </a:lnTo>
                  <a:lnTo>
                    <a:pt x="142" y="70"/>
                  </a:lnTo>
                  <a:lnTo>
                    <a:pt x="142" y="66"/>
                  </a:lnTo>
                  <a:lnTo>
                    <a:pt x="138" y="66"/>
                  </a:lnTo>
                  <a:lnTo>
                    <a:pt x="136" y="66"/>
                  </a:lnTo>
                  <a:lnTo>
                    <a:pt x="136" y="66"/>
                  </a:lnTo>
                  <a:lnTo>
                    <a:pt x="136" y="66"/>
                  </a:lnTo>
                  <a:close/>
                  <a:moveTo>
                    <a:pt x="172" y="100"/>
                  </a:moveTo>
                  <a:lnTo>
                    <a:pt x="168" y="100"/>
                  </a:lnTo>
                  <a:lnTo>
                    <a:pt x="168" y="96"/>
                  </a:lnTo>
                  <a:lnTo>
                    <a:pt x="172" y="92"/>
                  </a:lnTo>
                  <a:lnTo>
                    <a:pt x="168" y="92"/>
                  </a:lnTo>
                  <a:lnTo>
                    <a:pt x="166" y="92"/>
                  </a:lnTo>
                  <a:lnTo>
                    <a:pt x="162" y="92"/>
                  </a:lnTo>
                  <a:lnTo>
                    <a:pt x="158" y="92"/>
                  </a:lnTo>
                  <a:lnTo>
                    <a:pt x="154" y="92"/>
                  </a:lnTo>
                  <a:lnTo>
                    <a:pt x="154" y="96"/>
                  </a:lnTo>
                  <a:lnTo>
                    <a:pt x="150" y="96"/>
                  </a:lnTo>
                  <a:lnTo>
                    <a:pt x="146" y="96"/>
                  </a:lnTo>
                  <a:lnTo>
                    <a:pt x="146" y="92"/>
                  </a:lnTo>
                  <a:lnTo>
                    <a:pt x="150" y="92"/>
                  </a:lnTo>
                  <a:lnTo>
                    <a:pt x="150" y="88"/>
                  </a:lnTo>
                  <a:lnTo>
                    <a:pt x="154" y="88"/>
                  </a:lnTo>
                  <a:lnTo>
                    <a:pt x="154" y="86"/>
                  </a:lnTo>
                  <a:lnTo>
                    <a:pt x="158" y="82"/>
                  </a:lnTo>
                  <a:lnTo>
                    <a:pt x="154" y="82"/>
                  </a:lnTo>
                  <a:lnTo>
                    <a:pt x="150" y="78"/>
                  </a:lnTo>
                  <a:lnTo>
                    <a:pt x="146" y="78"/>
                  </a:lnTo>
                  <a:lnTo>
                    <a:pt x="146" y="74"/>
                  </a:lnTo>
                  <a:lnTo>
                    <a:pt x="150" y="74"/>
                  </a:lnTo>
                  <a:lnTo>
                    <a:pt x="154" y="74"/>
                  </a:lnTo>
                  <a:lnTo>
                    <a:pt x="158" y="74"/>
                  </a:lnTo>
                  <a:lnTo>
                    <a:pt x="162" y="74"/>
                  </a:lnTo>
                  <a:lnTo>
                    <a:pt x="166" y="74"/>
                  </a:lnTo>
                  <a:lnTo>
                    <a:pt x="168" y="74"/>
                  </a:lnTo>
                  <a:lnTo>
                    <a:pt x="176" y="74"/>
                  </a:lnTo>
                  <a:lnTo>
                    <a:pt x="180" y="74"/>
                  </a:lnTo>
                  <a:lnTo>
                    <a:pt x="184" y="74"/>
                  </a:lnTo>
                  <a:lnTo>
                    <a:pt x="184" y="78"/>
                  </a:lnTo>
                  <a:lnTo>
                    <a:pt x="180" y="78"/>
                  </a:lnTo>
                  <a:lnTo>
                    <a:pt x="176" y="78"/>
                  </a:lnTo>
                  <a:lnTo>
                    <a:pt x="180" y="78"/>
                  </a:lnTo>
                  <a:lnTo>
                    <a:pt x="180" y="82"/>
                  </a:lnTo>
                  <a:lnTo>
                    <a:pt x="184" y="82"/>
                  </a:lnTo>
                  <a:lnTo>
                    <a:pt x="188" y="82"/>
                  </a:lnTo>
                  <a:lnTo>
                    <a:pt x="188" y="86"/>
                  </a:lnTo>
                  <a:lnTo>
                    <a:pt x="192" y="86"/>
                  </a:lnTo>
                  <a:lnTo>
                    <a:pt x="192" y="82"/>
                  </a:lnTo>
                  <a:lnTo>
                    <a:pt x="196" y="82"/>
                  </a:lnTo>
                  <a:lnTo>
                    <a:pt x="198" y="86"/>
                  </a:lnTo>
                  <a:lnTo>
                    <a:pt x="202" y="86"/>
                  </a:lnTo>
                  <a:lnTo>
                    <a:pt x="206" y="86"/>
                  </a:lnTo>
                  <a:lnTo>
                    <a:pt x="202" y="86"/>
                  </a:lnTo>
                  <a:lnTo>
                    <a:pt x="198" y="88"/>
                  </a:lnTo>
                  <a:lnTo>
                    <a:pt x="196" y="88"/>
                  </a:lnTo>
                  <a:lnTo>
                    <a:pt x="192" y="88"/>
                  </a:lnTo>
                  <a:lnTo>
                    <a:pt x="192" y="92"/>
                  </a:lnTo>
                  <a:lnTo>
                    <a:pt x="188" y="96"/>
                  </a:lnTo>
                  <a:lnTo>
                    <a:pt x="184" y="96"/>
                  </a:lnTo>
                  <a:lnTo>
                    <a:pt x="180" y="96"/>
                  </a:lnTo>
                  <a:lnTo>
                    <a:pt x="176" y="96"/>
                  </a:lnTo>
                  <a:lnTo>
                    <a:pt x="176" y="100"/>
                  </a:lnTo>
                  <a:lnTo>
                    <a:pt x="172" y="100"/>
                  </a:lnTo>
                  <a:lnTo>
                    <a:pt x="172" y="100"/>
                  </a:lnTo>
                  <a:lnTo>
                    <a:pt x="172" y="10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16" name="Freeform 123">
              <a:extLst>
                <a:ext uri="{FF2B5EF4-FFF2-40B4-BE49-F238E27FC236}">
                  <a16:creationId xmlns:a16="http://schemas.microsoft.com/office/drawing/2014/main" id="{398EEC8A-7466-22E1-1178-7D96E33165FD}"/>
                </a:ext>
              </a:extLst>
            </p:cNvPr>
            <p:cNvSpPr>
              <a:spLocks noEditPoints="1"/>
            </p:cNvSpPr>
            <p:nvPr/>
          </p:nvSpPr>
          <p:spPr bwMode="auto">
            <a:xfrm>
              <a:off x="4641850" y="2419418"/>
              <a:ext cx="298450" cy="508000"/>
            </a:xfrm>
            <a:custGeom>
              <a:avLst/>
              <a:gdLst>
                <a:gd name="T0" fmla="*/ 106 w 188"/>
                <a:gd name="T1" fmla="*/ 232 h 320"/>
                <a:gd name="T2" fmla="*/ 98 w 188"/>
                <a:gd name="T3" fmla="*/ 238 h 320"/>
                <a:gd name="T4" fmla="*/ 78 w 188"/>
                <a:gd name="T5" fmla="*/ 250 h 320"/>
                <a:gd name="T6" fmla="*/ 76 w 188"/>
                <a:gd name="T7" fmla="*/ 254 h 320"/>
                <a:gd name="T8" fmla="*/ 82 w 188"/>
                <a:gd name="T9" fmla="*/ 264 h 320"/>
                <a:gd name="T10" fmla="*/ 76 w 188"/>
                <a:gd name="T11" fmla="*/ 280 h 320"/>
                <a:gd name="T12" fmla="*/ 64 w 188"/>
                <a:gd name="T13" fmla="*/ 302 h 320"/>
                <a:gd name="T14" fmla="*/ 46 w 188"/>
                <a:gd name="T15" fmla="*/ 314 h 320"/>
                <a:gd name="T16" fmla="*/ 30 w 188"/>
                <a:gd name="T17" fmla="*/ 320 h 320"/>
                <a:gd name="T18" fmla="*/ 26 w 188"/>
                <a:gd name="T19" fmla="*/ 302 h 320"/>
                <a:gd name="T20" fmla="*/ 18 w 188"/>
                <a:gd name="T21" fmla="*/ 284 h 320"/>
                <a:gd name="T22" fmla="*/ 8 w 188"/>
                <a:gd name="T23" fmla="*/ 264 h 320"/>
                <a:gd name="T24" fmla="*/ 4 w 188"/>
                <a:gd name="T25" fmla="*/ 246 h 320"/>
                <a:gd name="T26" fmla="*/ 8 w 188"/>
                <a:gd name="T27" fmla="*/ 242 h 320"/>
                <a:gd name="T28" fmla="*/ 16 w 188"/>
                <a:gd name="T29" fmla="*/ 220 h 320"/>
                <a:gd name="T30" fmla="*/ 18 w 188"/>
                <a:gd name="T31" fmla="*/ 198 h 320"/>
                <a:gd name="T32" fmla="*/ 22 w 188"/>
                <a:gd name="T33" fmla="*/ 182 h 320"/>
                <a:gd name="T34" fmla="*/ 16 w 188"/>
                <a:gd name="T35" fmla="*/ 162 h 320"/>
                <a:gd name="T36" fmla="*/ 16 w 188"/>
                <a:gd name="T37" fmla="*/ 134 h 320"/>
                <a:gd name="T38" fmla="*/ 46 w 188"/>
                <a:gd name="T39" fmla="*/ 112 h 320"/>
                <a:gd name="T40" fmla="*/ 46 w 188"/>
                <a:gd name="T41" fmla="*/ 98 h 320"/>
                <a:gd name="T42" fmla="*/ 52 w 188"/>
                <a:gd name="T43" fmla="*/ 76 h 320"/>
                <a:gd name="T44" fmla="*/ 76 w 188"/>
                <a:gd name="T45" fmla="*/ 52 h 320"/>
                <a:gd name="T46" fmla="*/ 78 w 188"/>
                <a:gd name="T47" fmla="*/ 30 h 320"/>
                <a:gd name="T48" fmla="*/ 102 w 188"/>
                <a:gd name="T49" fmla="*/ 20 h 320"/>
                <a:gd name="T50" fmla="*/ 128 w 188"/>
                <a:gd name="T51" fmla="*/ 20 h 320"/>
                <a:gd name="T52" fmla="*/ 138 w 188"/>
                <a:gd name="T53" fmla="*/ 4 h 320"/>
                <a:gd name="T54" fmla="*/ 162 w 188"/>
                <a:gd name="T55" fmla="*/ 16 h 320"/>
                <a:gd name="T56" fmla="*/ 176 w 188"/>
                <a:gd name="T57" fmla="*/ 42 h 320"/>
                <a:gd name="T58" fmla="*/ 180 w 188"/>
                <a:gd name="T59" fmla="*/ 64 h 320"/>
                <a:gd name="T60" fmla="*/ 176 w 188"/>
                <a:gd name="T61" fmla="*/ 82 h 320"/>
                <a:gd name="T62" fmla="*/ 158 w 188"/>
                <a:gd name="T63" fmla="*/ 86 h 320"/>
                <a:gd name="T64" fmla="*/ 158 w 188"/>
                <a:gd name="T65" fmla="*/ 90 h 320"/>
                <a:gd name="T66" fmla="*/ 150 w 188"/>
                <a:gd name="T67" fmla="*/ 98 h 320"/>
                <a:gd name="T68" fmla="*/ 142 w 188"/>
                <a:gd name="T69" fmla="*/ 108 h 320"/>
                <a:gd name="T70" fmla="*/ 146 w 188"/>
                <a:gd name="T71" fmla="*/ 120 h 320"/>
                <a:gd name="T72" fmla="*/ 124 w 188"/>
                <a:gd name="T73" fmla="*/ 134 h 320"/>
                <a:gd name="T74" fmla="*/ 116 w 188"/>
                <a:gd name="T75" fmla="*/ 142 h 320"/>
                <a:gd name="T76" fmla="*/ 106 w 188"/>
                <a:gd name="T77" fmla="*/ 150 h 320"/>
                <a:gd name="T78" fmla="*/ 98 w 188"/>
                <a:gd name="T79" fmla="*/ 150 h 320"/>
                <a:gd name="T80" fmla="*/ 90 w 188"/>
                <a:gd name="T81" fmla="*/ 168 h 320"/>
                <a:gd name="T82" fmla="*/ 86 w 188"/>
                <a:gd name="T83" fmla="*/ 178 h 320"/>
                <a:gd name="T84" fmla="*/ 90 w 188"/>
                <a:gd name="T85" fmla="*/ 206 h 320"/>
                <a:gd name="T86" fmla="*/ 108 w 188"/>
                <a:gd name="T87" fmla="*/ 212 h 320"/>
                <a:gd name="T88" fmla="*/ 106 w 188"/>
                <a:gd name="T89" fmla="*/ 232 h 320"/>
                <a:gd name="T90" fmla="*/ 94 w 188"/>
                <a:gd name="T91" fmla="*/ 224 h 320"/>
                <a:gd name="T92" fmla="*/ 94 w 188"/>
                <a:gd name="T93" fmla="*/ 228 h 320"/>
                <a:gd name="T94" fmla="*/ 78 w 188"/>
                <a:gd name="T95" fmla="*/ 228 h 320"/>
                <a:gd name="T96" fmla="*/ 86 w 188"/>
                <a:gd name="T97" fmla="*/ 232 h 320"/>
                <a:gd name="T98" fmla="*/ 90 w 188"/>
                <a:gd name="T99" fmla="*/ 162 h 320"/>
                <a:gd name="T100" fmla="*/ 86 w 188"/>
                <a:gd name="T101" fmla="*/ 232 h 320"/>
                <a:gd name="T102" fmla="*/ 94 w 188"/>
                <a:gd name="T103" fmla="*/ 234 h 320"/>
                <a:gd name="T104" fmla="*/ 106 w 188"/>
                <a:gd name="T105" fmla="*/ 206 h 320"/>
                <a:gd name="T106" fmla="*/ 12 w 188"/>
                <a:gd name="T107" fmla="*/ 258 h 320"/>
                <a:gd name="T108" fmla="*/ 12 w 188"/>
                <a:gd name="T109" fmla="*/ 264 h 320"/>
                <a:gd name="T110" fmla="*/ 108 w 188"/>
                <a:gd name="T111" fmla="*/ 276 h 320"/>
                <a:gd name="T112" fmla="*/ 102 w 188"/>
                <a:gd name="T113" fmla="*/ 272 h 320"/>
                <a:gd name="T114" fmla="*/ 76 w 188"/>
                <a:gd name="T115" fmla="*/ 294 h 320"/>
                <a:gd name="T116" fmla="*/ 86 w 188"/>
                <a:gd name="T117" fmla="*/ 284 h 320"/>
                <a:gd name="T118" fmla="*/ 76 w 188"/>
                <a:gd name="T119" fmla="*/ 30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8" h="320">
                  <a:moveTo>
                    <a:pt x="90" y="234"/>
                  </a:moveTo>
                  <a:lnTo>
                    <a:pt x="94" y="234"/>
                  </a:lnTo>
                  <a:lnTo>
                    <a:pt x="98" y="234"/>
                  </a:lnTo>
                  <a:lnTo>
                    <a:pt x="98" y="232"/>
                  </a:lnTo>
                  <a:lnTo>
                    <a:pt x="98" y="234"/>
                  </a:lnTo>
                  <a:lnTo>
                    <a:pt x="102" y="234"/>
                  </a:lnTo>
                  <a:lnTo>
                    <a:pt x="102" y="232"/>
                  </a:lnTo>
                  <a:lnTo>
                    <a:pt x="106" y="232"/>
                  </a:lnTo>
                  <a:lnTo>
                    <a:pt x="106" y="234"/>
                  </a:lnTo>
                  <a:lnTo>
                    <a:pt x="106" y="232"/>
                  </a:lnTo>
                  <a:lnTo>
                    <a:pt x="108" y="232"/>
                  </a:lnTo>
                  <a:lnTo>
                    <a:pt x="108" y="234"/>
                  </a:lnTo>
                  <a:lnTo>
                    <a:pt x="106" y="234"/>
                  </a:lnTo>
                  <a:lnTo>
                    <a:pt x="102" y="234"/>
                  </a:lnTo>
                  <a:lnTo>
                    <a:pt x="102" y="238"/>
                  </a:lnTo>
                  <a:lnTo>
                    <a:pt x="98" y="238"/>
                  </a:lnTo>
                  <a:lnTo>
                    <a:pt x="98" y="242"/>
                  </a:lnTo>
                  <a:lnTo>
                    <a:pt x="94" y="238"/>
                  </a:lnTo>
                  <a:lnTo>
                    <a:pt x="94" y="242"/>
                  </a:lnTo>
                  <a:lnTo>
                    <a:pt x="90" y="246"/>
                  </a:lnTo>
                  <a:lnTo>
                    <a:pt x="86" y="246"/>
                  </a:lnTo>
                  <a:lnTo>
                    <a:pt x="86" y="250"/>
                  </a:lnTo>
                  <a:lnTo>
                    <a:pt x="82" y="250"/>
                  </a:lnTo>
                  <a:lnTo>
                    <a:pt x="78" y="250"/>
                  </a:lnTo>
                  <a:lnTo>
                    <a:pt x="76" y="250"/>
                  </a:lnTo>
                  <a:lnTo>
                    <a:pt x="72" y="250"/>
                  </a:lnTo>
                  <a:lnTo>
                    <a:pt x="76" y="250"/>
                  </a:lnTo>
                  <a:lnTo>
                    <a:pt x="78" y="250"/>
                  </a:lnTo>
                  <a:lnTo>
                    <a:pt x="82" y="250"/>
                  </a:lnTo>
                  <a:lnTo>
                    <a:pt x="82" y="254"/>
                  </a:lnTo>
                  <a:lnTo>
                    <a:pt x="78" y="254"/>
                  </a:lnTo>
                  <a:lnTo>
                    <a:pt x="76" y="254"/>
                  </a:lnTo>
                  <a:lnTo>
                    <a:pt x="78" y="254"/>
                  </a:lnTo>
                  <a:lnTo>
                    <a:pt x="82" y="254"/>
                  </a:lnTo>
                  <a:lnTo>
                    <a:pt x="82" y="258"/>
                  </a:lnTo>
                  <a:lnTo>
                    <a:pt x="82" y="262"/>
                  </a:lnTo>
                  <a:lnTo>
                    <a:pt x="78" y="262"/>
                  </a:lnTo>
                  <a:lnTo>
                    <a:pt x="82" y="262"/>
                  </a:lnTo>
                  <a:lnTo>
                    <a:pt x="78" y="264"/>
                  </a:lnTo>
                  <a:lnTo>
                    <a:pt x="82" y="264"/>
                  </a:lnTo>
                  <a:lnTo>
                    <a:pt x="78" y="264"/>
                  </a:lnTo>
                  <a:lnTo>
                    <a:pt x="78" y="268"/>
                  </a:lnTo>
                  <a:lnTo>
                    <a:pt x="76" y="264"/>
                  </a:lnTo>
                  <a:lnTo>
                    <a:pt x="78" y="268"/>
                  </a:lnTo>
                  <a:lnTo>
                    <a:pt x="78" y="272"/>
                  </a:lnTo>
                  <a:lnTo>
                    <a:pt x="78" y="276"/>
                  </a:lnTo>
                  <a:lnTo>
                    <a:pt x="78" y="280"/>
                  </a:lnTo>
                  <a:lnTo>
                    <a:pt x="76" y="280"/>
                  </a:lnTo>
                  <a:lnTo>
                    <a:pt x="78" y="284"/>
                  </a:lnTo>
                  <a:lnTo>
                    <a:pt x="76" y="288"/>
                  </a:lnTo>
                  <a:lnTo>
                    <a:pt x="76" y="292"/>
                  </a:lnTo>
                  <a:lnTo>
                    <a:pt x="76" y="294"/>
                  </a:lnTo>
                  <a:lnTo>
                    <a:pt x="72" y="298"/>
                  </a:lnTo>
                  <a:lnTo>
                    <a:pt x="72" y="302"/>
                  </a:lnTo>
                  <a:lnTo>
                    <a:pt x="68" y="306"/>
                  </a:lnTo>
                  <a:lnTo>
                    <a:pt x="64" y="302"/>
                  </a:lnTo>
                  <a:lnTo>
                    <a:pt x="60" y="306"/>
                  </a:lnTo>
                  <a:lnTo>
                    <a:pt x="56" y="302"/>
                  </a:lnTo>
                  <a:lnTo>
                    <a:pt x="52" y="302"/>
                  </a:lnTo>
                  <a:lnTo>
                    <a:pt x="52" y="306"/>
                  </a:lnTo>
                  <a:lnTo>
                    <a:pt x="48" y="306"/>
                  </a:lnTo>
                  <a:lnTo>
                    <a:pt x="48" y="310"/>
                  </a:lnTo>
                  <a:lnTo>
                    <a:pt x="46" y="310"/>
                  </a:lnTo>
                  <a:lnTo>
                    <a:pt x="46" y="314"/>
                  </a:lnTo>
                  <a:lnTo>
                    <a:pt x="46" y="318"/>
                  </a:lnTo>
                  <a:lnTo>
                    <a:pt x="48" y="318"/>
                  </a:lnTo>
                  <a:lnTo>
                    <a:pt x="46" y="318"/>
                  </a:lnTo>
                  <a:lnTo>
                    <a:pt x="46" y="320"/>
                  </a:lnTo>
                  <a:lnTo>
                    <a:pt x="42" y="320"/>
                  </a:lnTo>
                  <a:lnTo>
                    <a:pt x="38" y="320"/>
                  </a:lnTo>
                  <a:lnTo>
                    <a:pt x="34" y="320"/>
                  </a:lnTo>
                  <a:lnTo>
                    <a:pt x="30" y="320"/>
                  </a:lnTo>
                  <a:lnTo>
                    <a:pt x="26" y="320"/>
                  </a:lnTo>
                  <a:lnTo>
                    <a:pt x="26" y="318"/>
                  </a:lnTo>
                  <a:lnTo>
                    <a:pt x="30" y="314"/>
                  </a:lnTo>
                  <a:lnTo>
                    <a:pt x="26" y="310"/>
                  </a:lnTo>
                  <a:lnTo>
                    <a:pt x="22" y="306"/>
                  </a:lnTo>
                  <a:lnTo>
                    <a:pt x="18" y="302"/>
                  </a:lnTo>
                  <a:lnTo>
                    <a:pt x="22" y="302"/>
                  </a:lnTo>
                  <a:lnTo>
                    <a:pt x="26" y="302"/>
                  </a:lnTo>
                  <a:lnTo>
                    <a:pt x="22" y="298"/>
                  </a:lnTo>
                  <a:lnTo>
                    <a:pt x="26" y="298"/>
                  </a:lnTo>
                  <a:lnTo>
                    <a:pt x="26" y="294"/>
                  </a:lnTo>
                  <a:lnTo>
                    <a:pt x="22" y="294"/>
                  </a:lnTo>
                  <a:lnTo>
                    <a:pt x="22" y="292"/>
                  </a:lnTo>
                  <a:lnTo>
                    <a:pt x="22" y="288"/>
                  </a:lnTo>
                  <a:lnTo>
                    <a:pt x="18" y="288"/>
                  </a:lnTo>
                  <a:lnTo>
                    <a:pt x="18" y="284"/>
                  </a:lnTo>
                  <a:lnTo>
                    <a:pt x="16" y="284"/>
                  </a:lnTo>
                  <a:lnTo>
                    <a:pt x="16" y="280"/>
                  </a:lnTo>
                  <a:lnTo>
                    <a:pt x="16" y="276"/>
                  </a:lnTo>
                  <a:lnTo>
                    <a:pt x="12" y="276"/>
                  </a:lnTo>
                  <a:lnTo>
                    <a:pt x="12" y="272"/>
                  </a:lnTo>
                  <a:lnTo>
                    <a:pt x="12" y="268"/>
                  </a:lnTo>
                  <a:lnTo>
                    <a:pt x="8" y="268"/>
                  </a:lnTo>
                  <a:lnTo>
                    <a:pt x="8" y="264"/>
                  </a:lnTo>
                  <a:lnTo>
                    <a:pt x="12" y="264"/>
                  </a:lnTo>
                  <a:lnTo>
                    <a:pt x="12" y="262"/>
                  </a:lnTo>
                  <a:lnTo>
                    <a:pt x="12" y="258"/>
                  </a:lnTo>
                  <a:lnTo>
                    <a:pt x="8" y="258"/>
                  </a:lnTo>
                  <a:lnTo>
                    <a:pt x="4" y="258"/>
                  </a:lnTo>
                  <a:lnTo>
                    <a:pt x="4" y="254"/>
                  </a:lnTo>
                  <a:lnTo>
                    <a:pt x="4" y="250"/>
                  </a:lnTo>
                  <a:lnTo>
                    <a:pt x="4" y="246"/>
                  </a:lnTo>
                  <a:lnTo>
                    <a:pt x="0" y="246"/>
                  </a:lnTo>
                  <a:lnTo>
                    <a:pt x="4" y="246"/>
                  </a:lnTo>
                  <a:lnTo>
                    <a:pt x="4" y="242"/>
                  </a:lnTo>
                  <a:lnTo>
                    <a:pt x="0" y="242"/>
                  </a:lnTo>
                  <a:lnTo>
                    <a:pt x="0" y="238"/>
                  </a:lnTo>
                  <a:lnTo>
                    <a:pt x="4" y="238"/>
                  </a:lnTo>
                  <a:lnTo>
                    <a:pt x="4" y="242"/>
                  </a:lnTo>
                  <a:lnTo>
                    <a:pt x="8" y="242"/>
                  </a:lnTo>
                  <a:lnTo>
                    <a:pt x="12" y="238"/>
                  </a:lnTo>
                  <a:lnTo>
                    <a:pt x="12" y="234"/>
                  </a:lnTo>
                  <a:lnTo>
                    <a:pt x="12" y="232"/>
                  </a:lnTo>
                  <a:lnTo>
                    <a:pt x="8" y="228"/>
                  </a:lnTo>
                  <a:lnTo>
                    <a:pt x="12" y="228"/>
                  </a:lnTo>
                  <a:lnTo>
                    <a:pt x="12" y="224"/>
                  </a:lnTo>
                  <a:lnTo>
                    <a:pt x="12" y="220"/>
                  </a:lnTo>
                  <a:lnTo>
                    <a:pt x="16" y="220"/>
                  </a:lnTo>
                  <a:lnTo>
                    <a:pt x="18" y="220"/>
                  </a:lnTo>
                  <a:lnTo>
                    <a:pt x="18" y="216"/>
                  </a:lnTo>
                  <a:lnTo>
                    <a:pt x="18" y="212"/>
                  </a:lnTo>
                  <a:lnTo>
                    <a:pt x="22" y="208"/>
                  </a:lnTo>
                  <a:lnTo>
                    <a:pt x="22" y="206"/>
                  </a:lnTo>
                  <a:lnTo>
                    <a:pt x="18" y="206"/>
                  </a:lnTo>
                  <a:lnTo>
                    <a:pt x="18" y="202"/>
                  </a:lnTo>
                  <a:lnTo>
                    <a:pt x="18" y="198"/>
                  </a:lnTo>
                  <a:lnTo>
                    <a:pt x="16" y="194"/>
                  </a:lnTo>
                  <a:lnTo>
                    <a:pt x="18" y="194"/>
                  </a:lnTo>
                  <a:lnTo>
                    <a:pt x="22" y="194"/>
                  </a:lnTo>
                  <a:lnTo>
                    <a:pt x="22" y="190"/>
                  </a:lnTo>
                  <a:lnTo>
                    <a:pt x="26" y="190"/>
                  </a:lnTo>
                  <a:lnTo>
                    <a:pt x="26" y="186"/>
                  </a:lnTo>
                  <a:lnTo>
                    <a:pt x="22" y="186"/>
                  </a:lnTo>
                  <a:lnTo>
                    <a:pt x="22" y="182"/>
                  </a:lnTo>
                  <a:lnTo>
                    <a:pt x="18" y="182"/>
                  </a:lnTo>
                  <a:lnTo>
                    <a:pt x="16" y="178"/>
                  </a:lnTo>
                  <a:lnTo>
                    <a:pt x="16" y="176"/>
                  </a:lnTo>
                  <a:lnTo>
                    <a:pt x="16" y="172"/>
                  </a:lnTo>
                  <a:lnTo>
                    <a:pt x="18" y="168"/>
                  </a:lnTo>
                  <a:lnTo>
                    <a:pt x="18" y="164"/>
                  </a:lnTo>
                  <a:lnTo>
                    <a:pt x="16" y="164"/>
                  </a:lnTo>
                  <a:lnTo>
                    <a:pt x="16" y="162"/>
                  </a:lnTo>
                  <a:lnTo>
                    <a:pt x="16" y="158"/>
                  </a:lnTo>
                  <a:lnTo>
                    <a:pt x="16" y="154"/>
                  </a:lnTo>
                  <a:lnTo>
                    <a:pt x="16" y="150"/>
                  </a:lnTo>
                  <a:lnTo>
                    <a:pt x="16" y="146"/>
                  </a:lnTo>
                  <a:lnTo>
                    <a:pt x="12" y="142"/>
                  </a:lnTo>
                  <a:lnTo>
                    <a:pt x="16" y="142"/>
                  </a:lnTo>
                  <a:lnTo>
                    <a:pt x="16" y="138"/>
                  </a:lnTo>
                  <a:lnTo>
                    <a:pt x="16" y="134"/>
                  </a:lnTo>
                  <a:lnTo>
                    <a:pt x="18" y="132"/>
                  </a:lnTo>
                  <a:lnTo>
                    <a:pt x="22" y="128"/>
                  </a:lnTo>
                  <a:lnTo>
                    <a:pt x="26" y="124"/>
                  </a:lnTo>
                  <a:lnTo>
                    <a:pt x="30" y="124"/>
                  </a:lnTo>
                  <a:lnTo>
                    <a:pt x="42" y="124"/>
                  </a:lnTo>
                  <a:lnTo>
                    <a:pt x="46" y="120"/>
                  </a:lnTo>
                  <a:lnTo>
                    <a:pt x="46" y="116"/>
                  </a:lnTo>
                  <a:lnTo>
                    <a:pt x="46" y="112"/>
                  </a:lnTo>
                  <a:lnTo>
                    <a:pt x="42" y="112"/>
                  </a:lnTo>
                  <a:lnTo>
                    <a:pt x="38" y="112"/>
                  </a:lnTo>
                  <a:lnTo>
                    <a:pt x="38" y="108"/>
                  </a:lnTo>
                  <a:lnTo>
                    <a:pt x="42" y="108"/>
                  </a:lnTo>
                  <a:lnTo>
                    <a:pt x="42" y="106"/>
                  </a:lnTo>
                  <a:lnTo>
                    <a:pt x="42" y="102"/>
                  </a:lnTo>
                  <a:lnTo>
                    <a:pt x="46" y="102"/>
                  </a:lnTo>
                  <a:lnTo>
                    <a:pt x="46" y="98"/>
                  </a:lnTo>
                  <a:lnTo>
                    <a:pt x="48" y="94"/>
                  </a:lnTo>
                  <a:lnTo>
                    <a:pt x="48" y="90"/>
                  </a:lnTo>
                  <a:lnTo>
                    <a:pt x="48" y="86"/>
                  </a:lnTo>
                  <a:lnTo>
                    <a:pt x="48" y="82"/>
                  </a:lnTo>
                  <a:lnTo>
                    <a:pt x="52" y="82"/>
                  </a:lnTo>
                  <a:lnTo>
                    <a:pt x="48" y="78"/>
                  </a:lnTo>
                  <a:lnTo>
                    <a:pt x="48" y="76"/>
                  </a:lnTo>
                  <a:lnTo>
                    <a:pt x="52" y="76"/>
                  </a:lnTo>
                  <a:lnTo>
                    <a:pt x="56" y="76"/>
                  </a:lnTo>
                  <a:lnTo>
                    <a:pt x="64" y="72"/>
                  </a:lnTo>
                  <a:lnTo>
                    <a:pt x="60" y="68"/>
                  </a:lnTo>
                  <a:lnTo>
                    <a:pt x="60" y="64"/>
                  </a:lnTo>
                  <a:lnTo>
                    <a:pt x="64" y="64"/>
                  </a:lnTo>
                  <a:lnTo>
                    <a:pt x="68" y="60"/>
                  </a:lnTo>
                  <a:lnTo>
                    <a:pt x="72" y="56"/>
                  </a:lnTo>
                  <a:lnTo>
                    <a:pt x="76" y="52"/>
                  </a:lnTo>
                  <a:lnTo>
                    <a:pt x="76" y="48"/>
                  </a:lnTo>
                  <a:lnTo>
                    <a:pt x="76" y="46"/>
                  </a:lnTo>
                  <a:lnTo>
                    <a:pt x="72" y="46"/>
                  </a:lnTo>
                  <a:lnTo>
                    <a:pt x="72" y="42"/>
                  </a:lnTo>
                  <a:lnTo>
                    <a:pt x="76" y="42"/>
                  </a:lnTo>
                  <a:lnTo>
                    <a:pt x="78" y="38"/>
                  </a:lnTo>
                  <a:lnTo>
                    <a:pt x="78" y="34"/>
                  </a:lnTo>
                  <a:lnTo>
                    <a:pt x="78" y="30"/>
                  </a:lnTo>
                  <a:lnTo>
                    <a:pt x="86" y="26"/>
                  </a:lnTo>
                  <a:lnTo>
                    <a:pt x="90" y="26"/>
                  </a:lnTo>
                  <a:lnTo>
                    <a:pt x="94" y="26"/>
                  </a:lnTo>
                  <a:lnTo>
                    <a:pt x="94" y="30"/>
                  </a:lnTo>
                  <a:lnTo>
                    <a:pt x="98" y="30"/>
                  </a:lnTo>
                  <a:lnTo>
                    <a:pt x="98" y="26"/>
                  </a:lnTo>
                  <a:lnTo>
                    <a:pt x="102" y="22"/>
                  </a:lnTo>
                  <a:lnTo>
                    <a:pt x="102" y="20"/>
                  </a:lnTo>
                  <a:lnTo>
                    <a:pt x="98" y="20"/>
                  </a:lnTo>
                  <a:lnTo>
                    <a:pt x="102" y="16"/>
                  </a:lnTo>
                  <a:lnTo>
                    <a:pt x="106" y="16"/>
                  </a:lnTo>
                  <a:lnTo>
                    <a:pt x="108" y="16"/>
                  </a:lnTo>
                  <a:lnTo>
                    <a:pt x="112" y="16"/>
                  </a:lnTo>
                  <a:lnTo>
                    <a:pt x="120" y="20"/>
                  </a:lnTo>
                  <a:lnTo>
                    <a:pt x="124" y="20"/>
                  </a:lnTo>
                  <a:lnTo>
                    <a:pt x="128" y="20"/>
                  </a:lnTo>
                  <a:lnTo>
                    <a:pt x="132" y="16"/>
                  </a:lnTo>
                  <a:lnTo>
                    <a:pt x="128" y="16"/>
                  </a:lnTo>
                  <a:lnTo>
                    <a:pt x="132" y="12"/>
                  </a:lnTo>
                  <a:lnTo>
                    <a:pt x="132" y="8"/>
                  </a:lnTo>
                  <a:lnTo>
                    <a:pt x="132" y="4"/>
                  </a:lnTo>
                  <a:lnTo>
                    <a:pt x="128" y="0"/>
                  </a:lnTo>
                  <a:lnTo>
                    <a:pt x="134" y="0"/>
                  </a:lnTo>
                  <a:lnTo>
                    <a:pt x="138" y="4"/>
                  </a:lnTo>
                  <a:lnTo>
                    <a:pt x="142" y="8"/>
                  </a:lnTo>
                  <a:lnTo>
                    <a:pt x="146" y="8"/>
                  </a:lnTo>
                  <a:lnTo>
                    <a:pt x="146" y="12"/>
                  </a:lnTo>
                  <a:lnTo>
                    <a:pt x="150" y="12"/>
                  </a:lnTo>
                  <a:lnTo>
                    <a:pt x="150" y="16"/>
                  </a:lnTo>
                  <a:lnTo>
                    <a:pt x="154" y="16"/>
                  </a:lnTo>
                  <a:lnTo>
                    <a:pt x="158" y="16"/>
                  </a:lnTo>
                  <a:lnTo>
                    <a:pt x="162" y="16"/>
                  </a:lnTo>
                  <a:lnTo>
                    <a:pt x="164" y="20"/>
                  </a:lnTo>
                  <a:lnTo>
                    <a:pt x="168" y="20"/>
                  </a:lnTo>
                  <a:lnTo>
                    <a:pt x="176" y="26"/>
                  </a:lnTo>
                  <a:lnTo>
                    <a:pt x="180" y="30"/>
                  </a:lnTo>
                  <a:lnTo>
                    <a:pt x="176" y="30"/>
                  </a:lnTo>
                  <a:lnTo>
                    <a:pt x="176" y="34"/>
                  </a:lnTo>
                  <a:lnTo>
                    <a:pt x="176" y="38"/>
                  </a:lnTo>
                  <a:lnTo>
                    <a:pt x="176" y="42"/>
                  </a:lnTo>
                  <a:lnTo>
                    <a:pt x="180" y="42"/>
                  </a:lnTo>
                  <a:lnTo>
                    <a:pt x="180" y="46"/>
                  </a:lnTo>
                  <a:lnTo>
                    <a:pt x="176" y="48"/>
                  </a:lnTo>
                  <a:lnTo>
                    <a:pt x="180" y="52"/>
                  </a:lnTo>
                  <a:lnTo>
                    <a:pt x="184" y="56"/>
                  </a:lnTo>
                  <a:lnTo>
                    <a:pt x="184" y="60"/>
                  </a:lnTo>
                  <a:lnTo>
                    <a:pt x="184" y="64"/>
                  </a:lnTo>
                  <a:lnTo>
                    <a:pt x="180" y="64"/>
                  </a:lnTo>
                  <a:lnTo>
                    <a:pt x="180" y="68"/>
                  </a:lnTo>
                  <a:lnTo>
                    <a:pt x="180" y="72"/>
                  </a:lnTo>
                  <a:lnTo>
                    <a:pt x="180" y="76"/>
                  </a:lnTo>
                  <a:lnTo>
                    <a:pt x="184" y="76"/>
                  </a:lnTo>
                  <a:lnTo>
                    <a:pt x="188" y="82"/>
                  </a:lnTo>
                  <a:lnTo>
                    <a:pt x="184" y="82"/>
                  </a:lnTo>
                  <a:lnTo>
                    <a:pt x="180" y="82"/>
                  </a:lnTo>
                  <a:lnTo>
                    <a:pt x="176" y="82"/>
                  </a:lnTo>
                  <a:lnTo>
                    <a:pt x="172" y="82"/>
                  </a:lnTo>
                  <a:lnTo>
                    <a:pt x="172" y="86"/>
                  </a:lnTo>
                  <a:lnTo>
                    <a:pt x="168" y="82"/>
                  </a:lnTo>
                  <a:lnTo>
                    <a:pt x="164" y="82"/>
                  </a:lnTo>
                  <a:lnTo>
                    <a:pt x="164" y="78"/>
                  </a:lnTo>
                  <a:lnTo>
                    <a:pt x="164" y="82"/>
                  </a:lnTo>
                  <a:lnTo>
                    <a:pt x="162" y="82"/>
                  </a:lnTo>
                  <a:lnTo>
                    <a:pt x="158" y="86"/>
                  </a:lnTo>
                  <a:lnTo>
                    <a:pt x="162" y="86"/>
                  </a:lnTo>
                  <a:lnTo>
                    <a:pt x="162" y="90"/>
                  </a:lnTo>
                  <a:lnTo>
                    <a:pt x="158" y="86"/>
                  </a:lnTo>
                  <a:lnTo>
                    <a:pt x="154" y="86"/>
                  </a:lnTo>
                  <a:lnTo>
                    <a:pt x="154" y="82"/>
                  </a:lnTo>
                  <a:lnTo>
                    <a:pt x="154" y="86"/>
                  </a:lnTo>
                  <a:lnTo>
                    <a:pt x="158" y="86"/>
                  </a:lnTo>
                  <a:lnTo>
                    <a:pt x="158" y="90"/>
                  </a:lnTo>
                  <a:lnTo>
                    <a:pt x="154" y="90"/>
                  </a:lnTo>
                  <a:lnTo>
                    <a:pt x="158" y="90"/>
                  </a:lnTo>
                  <a:lnTo>
                    <a:pt x="154" y="94"/>
                  </a:lnTo>
                  <a:lnTo>
                    <a:pt x="150" y="94"/>
                  </a:lnTo>
                  <a:lnTo>
                    <a:pt x="150" y="90"/>
                  </a:lnTo>
                  <a:lnTo>
                    <a:pt x="146" y="94"/>
                  </a:lnTo>
                  <a:lnTo>
                    <a:pt x="150" y="94"/>
                  </a:lnTo>
                  <a:lnTo>
                    <a:pt x="150" y="98"/>
                  </a:lnTo>
                  <a:lnTo>
                    <a:pt x="150" y="94"/>
                  </a:lnTo>
                  <a:lnTo>
                    <a:pt x="146" y="94"/>
                  </a:lnTo>
                  <a:lnTo>
                    <a:pt x="150" y="94"/>
                  </a:lnTo>
                  <a:lnTo>
                    <a:pt x="150" y="98"/>
                  </a:lnTo>
                  <a:lnTo>
                    <a:pt x="150" y="102"/>
                  </a:lnTo>
                  <a:lnTo>
                    <a:pt x="146" y="102"/>
                  </a:lnTo>
                  <a:lnTo>
                    <a:pt x="142" y="106"/>
                  </a:lnTo>
                  <a:lnTo>
                    <a:pt x="142" y="108"/>
                  </a:lnTo>
                  <a:lnTo>
                    <a:pt x="146" y="106"/>
                  </a:lnTo>
                  <a:lnTo>
                    <a:pt x="146" y="108"/>
                  </a:lnTo>
                  <a:lnTo>
                    <a:pt x="142" y="108"/>
                  </a:lnTo>
                  <a:lnTo>
                    <a:pt x="146" y="112"/>
                  </a:lnTo>
                  <a:lnTo>
                    <a:pt x="150" y="112"/>
                  </a:lnTo>
                  <a:lnTo>
                    <a:pt x="150" y="116"/>
                  </a:lnTo>
                  <a:lnTo>
                    <a:pt x="146" y="116"/>
                  </a:lnTo>
                  <a:lnTo>
                    <a:pt x="146" y="120"/>
                  </a:lnTo>
                  <a:lnTo>
                    <a:pt x="142" y="124"/>
                  </a:lnTo>
                  <a:lnTo>
                    <a:pt x="138" y="124"/>
                  </a:lnTo>
                  <a:lnTo>
                    <a:pt x="138" y="128"/>
                  </a:lnTo>
                  <a:lnTo>
                    <a:pt x="134" y="132"/>
                  </a:lnTo>
                  <a:lnTo>
                    <a:pt x="132" y="132"/>
                  </a:lnTo>
                  <a:lnTo>
                    <a:pt x="132" y="134"/>
                  </a:lnTo>
                  <a:lnTo>
                    <a:pt x="128" y="134"/>
                  </a:lnTo>
                  <a:lnTo>
                    <a:pt x="124" y="134"/>
                  </a:lnTo>
                  <a:lnTo>
                    <a:pt x="124" y="138"/>
                  </a:lnTo>
                  <a:lnTo>
                    <a:pt x="120" y="138"/>
                  </a:lnTo>
                  <a:lnTo>
                    <a:pt x="120" y="134"/>
                  </a:lnTo>
                  <a:lnTo>
                    <a:pt x="120" y="138"/>
                  </a:lnTo>
                  <a:lnTo>
                    <a:pt x="116" y="138"/>
                  </a:lnTo>
                  <a:lnTo>
                    <a:pt x="116" y="142"/>
                  </a:lnTo>
                  <a:lnTo>
                    <a:pt x="112" y="142"/>
                  </a:lnTo>
                  <a:lnTo>
                    <a:pt x="116" y="142"/>
                  </a:lnTo>
                  <a:lnTo>
                    <a:pt x="112" y="146"/>
                  </a:lnTo>
                  <a:lnTo>
                    <a:pt x="112" y="142"/>
                  </a:lnTo>
                  <a:lnTo>
                    <a:pt x="108" y="142"/>
                  </a:lnTo>
                  <a:lnTo>
                    <a:pt x="112" y="142"/>
                  </a:lnTo>
                  <a:lnTo>
                    <a:pt x="112" y="146"/>
                  </a:lnTo>
                  <a:lnTo>
                    <a:pt x="108" y="146"/>
                  </a:lnTo>
                  <a:lnTo>
                    <a:pt x="106" y="146"/>
                  </a:lnTo>
                  <a:lnTo>
                    <a:pt x="106" y="150"/>
                  </a:lnTo>
                  <a:lnTo>
                    <a:pt x="102" y="150"/>
                  </a:lnTo>
                  <a:lnTo>
                    <a:pt x="106" y="150"/>
                  </a:lnTo>
                  <a:lnTo>
                    <a:pt x="106" y="154"/>
                  </a:lnTo>
                  <a:lnTo>
                    <a:pt x="102" y="154"/>
                  </a:lnTo>
                  <a:lnTo>
                    <a:pt x="98" y="154"/>
                  </a:lnTo>
                  <a:lnTo>
                    <a:pt x="98" y="150"/>
                  </a:lnTo>
                  <a:lnTo>
                    <a:pt x="94" y="150"/>
                  </a:lnTo>
                  <a:lnTo>
                    <a:pt x="98" y="150"/>
                  </a:lnTo>
                  <a:lnTo>
                    <a:pt x="98" y="154"/>
                  </a:lnTo>
                  <a:lnTo>
                    <a:pt x="98" y="158"/>
                  </a:lnTo>
                  <a:lnTo>
                    <a:pt x="98" y="162"/>
                  </a:lnTo>
                  <a:lnTo>
                    <a:pt x="94" y="162"/>
                  </a:lnTo>
                  <a:lnTo>
                    <a:pt x="90" y="162"/>
                  </a:lnTo>
                  <a:lnTo>
                    <a:pt x="90" y="164"/>
                  </a:lnTo>
                  <a:lnTo>
                    <a:pt x="94" y="168"/>
                  </a:lnTo>
                  <a:lnTo>
                    <a:pt x="90" y="168"/>
                  </a:lnTo>
                  <a:lnTo>
                    <a:pt x="90" y="172"/>
                  </a:lnTo>
                  <a:lnTo>
                    <a:pt x="90" y="176"/>
                  </a:lnTo>
                  <a:lnTo>
                    <a:pt x="90" y="178"/>
                  </a:lnTo>
                  <a:lnTo>
                    <a:pt x="94" y="178"/>
                  </a:lnTo>
                  <a:lnTo>
                    <a:pt x="90" y="178"/>
                  </a:lnTo>
                  <a:lnTo>
                    <a:pt x="86" y="178"/>
                  </a:lnTo>
                  <a:lnTo>
                    <a:pt x="90" y="178"/>
                  </a:lnTo>
                  <a:lnTo>
                    <a:pt x="86" y="178"/>
                  </a:lnTo>
                  <a:lnTo>
                    <a:pt x="86" y="182"/>
                  </a:lnTo>
                  <a:lnTo>
                    <a:pt x="86" y="186"/>
                  </a:lnTo>
                  <a:lnTo>
                    <a:pt x="86" y="190"/>
                  </a:lnTo>
                  <a:lnTo>
                    <a:pt x="86" y="194"/>
                  </a:lnTo>
                  <a:lnTo>
                    <a:pt x="86" y="198"/>
                  </a:lnTo>
                  <a:lnTo>
                    <a:pt x="90" y="198"/>
                  </a:lnTo>
                  <a:lnTo>
                    <a:pt x="90" y="202"/>
                  </a:lnTo>
                  <a:lnTo>
                    <a:pt x="90" y="206"/>
                  </a:lnTo>
                  <a:lnTo>
                    <a:pt x="90" y="202"/>
                  </a:lnTo>
                  <a:lnTo>
                    <a:pt x="94" y="202"/>
                  </a:lnTo>
                  <a:lnTo>
                    <a:pt x="94" y="206"/>
                  </a:lnTo>
                  <a:lnTo>
                    <a:pt x="98" y="206"/>
                  </a:lnTo>
                  <a:lnTo>
                    <a:pt x="102" y="208"/>
                  </a:lnTo>
                  <a:lnTo>
                    <a:pt x="106" y="208"/>
                  </a:lnTo>
                  <a:lnTo>
                    <a:pt x="106" y="212"/>
                  </a:lnTo>
                  <a:lnTo>
                    <a:pt x="108" y="212"/>
                  </a:lnTo>
                  <a:lnTo>
                    <a:pt x="106" y="212"/>
                  </a:lnTo>
                  <a:lnTo>
                    <a:pt x="106" y="216"/>
                  </a:lnTo>
                  <a:lnTo>
                    <a:pt x="108" y="216"/>
                  </a:lnTo>
                  <a:lnTo>
                    <a:pt x="112" y="220"/>
                  </a:lnTo>
                  <a:lnTo>
                    <a:pt x="112" y="224"/>
                  </a:lnTo>
                  <a:lnTo>
                    <a:pt x="108" y="224"/>
                  </a:lnTo>
                  <a:lnTo>
                    <a:pt x="108" y="228"/>
                  </a:lnTo>
                  <a:lnTo>
                    <a:pt x="106" y="232"/>
                  </a:lnTo>
                  <a:lnTo>
                    <a:pt x="102" y="232"/>
                  </a:lnTo>
                  <a:lnTo>
                    <a:pt x="106" y="232"/>
                  </a:lnTo>
                  <a:lnTo>
                    <a:pt x="102" y="232"/>
                  </a:lnTo>
                  <a:lnTo>
                    <a:pt x="98" y="232"/>
                  </a:lnTo>
                  <a:lnTo>
                    <a:pt x="94" y="232"/>
                  </a:lnTo>
                  <a:lnTo>
                    <a:pt x="98" y="228"/>
                  </a:lnTo>
                  <a:lnTo>
                    <a:pt x="94" y="228"/>
                  </a:lnTo>
                  <a:lnTo>
                    <a:pt x="94" y="224"/>
                  </a:lnTo>
                  <a:lnTo>
                    <a:pt x="94" y="228"/>
                  </a:lnTo>
                  <a:lnTo>
                    <a:pt x="94" y="224"/>
                  </a:lnTo>
                  <a:lnTo>
                    <a:pt x="90" y="224"/>
                  </a:lnTo>
                  <a:lnTo>
                    <a:pt x="94" y="228"/>
                  </a:lnTo>
                  <a:lnTo>
                    <a:pt x="90" y="228"/>
                  </a:lnTo>
                  <a:lnTo>
                    <a:pt x="90" y="224"/>
                  </a:lnTo>
                  <a:lnTo>
                    <a:pt x="94" y="224"/>
                  </a:lnTo>
                  <a:lnTo>
                    <a:pt x="94" y="228"/>
                  </a:lnTo>
                  <a:lnTo>
                    <a:pt x="94" y="232"/>
                  </a:lnTo>
                  <a:lnTo>
                    <a:pt x="90" y="228"/>
                  </a:lnTo>
                  <a:lnTo>
                    <a:pt x="94" y="228"/>
                  </a:lnTo>
                  <a:lnTo>
                    <a:pt x="90" y="228"/>
                  </a:lnTo>
                  <a:lnTo>
                    <a:pt x="90" y="232"/>
                  </a:lnTo>
                  <a:lnTo>
                    <a:pt x="86" y="228"/>
                  </a:lnTo>
                  <a:lnTo>
                    <a:pt x="82" y="228"/>
                  </a:lnTo>
                  <a:lnTo>
                    <a:pt x="78" y="228"/>
                  </a:lnTo>
                  <a:lnTo>
                    <a:pt x="76" y="232"/>
                  </a:lnTo>
                  <a:lnTo>
                    <a:pt x="72" y="232"/>
                  </a:lnTo>
                  <a:lnTo>
                    <a:pt x="76" y="232"/>
                  </a:lnTo>
                  <a:lnTo>
                    <a:pt x="78" y="232"/>
                  </a:lnTo>
                  <a:lnTo>
                    <a:pt x="82" y="232"/>
                  </a:lnTo>
                  <a:lnTo>
                    <a:pt x="78" y="232"/>
                  </a:lnTo>
                  <a:lnTo>
                    <a:pt x="82" y="232"/>
                  </a:lnTo>
                  <a:lnTo>
                    <a:pt x="86" y="232"/>
                  </a:lnTo>
                  <a:lnTo>
                    <a:pt x="90" y="232"/>
                  </a:lnTo>
                  <a:lnTo>
                    <a:pt x="90" y="234"/>
                  </a:lnTo>
                  <a:lnTo>
                    <a:pt x="86" y="234"/>
                  </a:lnTo>
                  <a:lnTo>
                    <a:pt x="90" y="234"/>
                  </a:lnTo>
                  <a:lnTo>
                    <a:pt x="90" y="234"/>
                  </a:lnTo>
                  <a:lnTo>
                    <a:pt x="90" y="234"/>
                  </a:lnTo>
                  <a:close/>
                  <a:moveTo>
                    <a:pt x="90" y="164"/>
                  </a:moveTo>
                  <a:lnTo>
                    <a:pt x="90" y="162"/>
                  </a:lnTo>
                  <a:lnTo>
                    <a:pt x="90" y="164"/>
                  </a:lnTo>
                  <a:lnTo>
                    <a:pt x="94" y="164"/>
                  </a:lnTo>
                  <a:lnTo>
                    <a:pt x="90" y="164"/>
                  </a:lnTo>
                  <a:lnTo>
                    <a:pt x="90" y="164"/>
                  </a:lnTo>
                  <a:lnTo>
                    <a:pt x="90" y="164"/>
                  </a:lnTo>
                  <a:close/>
                  <a:moveTo>
                    <a:pt x="86" y="232"/>
                  </a:moveTo>
                  <a:lnTo>
                    <a:pt x="90" y="232"/>
                  </a:lnTo>
                  <a:lnTo>
                    <a:pt x="86" y="232"/>
                  </a:lnTo>
                  <a:lnTo>
                    <a:pt x="86" y="232"/>
                  </a:lnTo>
                  <a:lnTo>
                    <a:pt x="86" y="232"/>
                  </a:lnTo>
                  <a:close/>
                  <a:moveTo>
                    <a:pt x="94" y="234"/>
                  </a:moveTo>
                  <a:lnTo>
                    <a:pt x="94" y="232"/>
                  </a:lnTo>
                  <a:lnTo>
                    <a:pt x="98" y="234"/>
                  </a:lnTo>
                  <a:lnTo>
                    <a:pt x="94" y="234"/>
                  </a:lnTo>
                  <a:lnTo>
                    <a:pt x="94" y="234"/>
                  </a:lnTo>
                  <a:lnTo>
                    <a:pt x="94" y="234"/>
                  </a:lnTo>
                  <a:close/>
                  <a:moveTo>
                    <a:pt x="116" y="264"/>
                  </a:moveTo>
                  <a:lnTo>
                    <a:pt x="112" y="264"/>
                  </a:lnTo>
                  <a:lnTo>
                    <a:pt x="116" y="264"/>
                  </a:lnTo>
                  <a:lnTo>
                    <a:pt x="116" y="264"/>
                  </a:lnTo>
                  <a:lnTo>
                    <a:pt x="116" y="264"/>
                  </a:lnTo>
                  <a:close/>
                  <a:moveTo>
                    <a:pt x="106" y="212"/>
                  </a:moveTo>
                  <a:lnTo>
                    <a:pt x="106" y="208"/>
                  </a:lnTo>
                  <a:lnTo>
                    <a:pt x="106" y="206"/>
                  </a:lnTo>
                  <a:lnTo>
                    <a:pt x="106" y="208"/>
                  </a:lnTo>
                  <a:lnTo>
                    <a:pt x="106" y="212"/>
                  </a:lnTo>
                  <a:lnTo>
                    <a:pt x="106" y="212"/>
                  </a:lnTo>
                  <a:lnTo>
                    <a:pt x="106" y="212"/>
                  </a:lnTo>
                  <a:close/>
                  <a:moveTo>
                    <a:pt x="8" y="262"/>
                  </a:moveTo>
                  <a:lnTo>
                    <a:pt x="4" y="262"/>
                  </a:lnTo>
                  <a:lnTo>
                    <a:pt x="8" y="258"/>
                  </a:lnTo>
                  <a:lnTo>
                    <a:pt x="12" y="258"/>
                  </a:lnTo>
                  <a:lnTo>
                    <a:pt x="12" y="262"/>
                  </a:lnTo>
                  <a:lnTo>
                    <a:pt x="8" y="262"/>
                  </a:lnTo>
                  <a:lnTo>
                    <a:pt x="8" y="262"/>
                  </a:lnTo>
                  <a:lnTo>
                    <a:pt x="8" y="262"/>
                  </a:lnTo>
                  <a:close/>
                  <a:moveTo>
                    <a:pt x="8" y="264"/>
                  </a:moveTo>
                  <a:lnTo>
                    <a:pt x="8" y="262"/>
                  </a:lnTo>
                  <a:lnTo>
                    <a:pt x="12" y="262"/>
                  </a:lnTo>
                  <a:lnTo>
                    <a:pt x="12" y="264"/>
                  </a:lnTo>
                  <a:lnTo>
                    <a:pt x="8" y="264"/>
                  </a:lnTo>
                  <a:lnTo>
                    <a:pt x="8" y="264"/>
                  </a:lnTo>
                  <a:lnTo>
                    <a:pt x="8" y="264"/>
                  </a:lnTo>
                  <a:close/>
                  <a:moveTo>
                    <a:pt x="112" y="264"/>
                  </a:moveTo>
                  <a:lnTo>
                    <a:pt x="112" y="268"/>
                  </a:lnTo>
                  <a:lnTo>
                    <a:pt x="108" y="268"/>
                  </a:lnTo>
                  <a:lnTo>
                    <a:pt x="108" y="272"/>
                  </a:lnTo>
                  <a:lnTo>
                    <a:pt x="108" y="276"/>
                  </a:lnTo>
                  <a:lnTo>
                    <a:pt x="108" y="280"/>
                  </a:lnTo>
                  <a:lnTo>
                    <a:pt x="106" y="280"/>
                  </a:lnTo>
                  <a:lnTo>
                    <a:pt x="106" y="284"/>
                  </a:lnTo>
                  <a:lnTo>
                    <a:pt x="102" y="288"/>
                  </a:lnTo>
                  <a:lnTo>
                    <a:pt x="102" y="284"/>
                  </a:lnTo>
                  <a:lnTo>
                    <a:pt x="102" y="280"/>
                  </a:lnTo>
                  <a:lnTo>
                    <a:pt x="102" y="276"/>
                  </a:lnTo>
                  <a:lnTo>
                    <a:pt x="102" y="272"/>
                  </a:lnTo>
                  <a:lnTo>
                    <a:pt x="106" y="268"/>
                  </a:lnTo>
                  <a:lnTo>
                    <a:pt x="108" y="264"/>
                  </a:lnTo>
                  <a:lnTo>
                    <a:pt x="112" y="264"/>
                  </a:lnTo>
                  <a:lnTo>
                    <a:pt x="112" y="264"/>
                  </a:lnTo>
                  <a:lnTo>
                    <a:pt x="112" y="264"/>
                  </a:lnTo>
                  <a:close/>
                  <a:moveTo>
                    <a:pt x="76" y="302"/>
                  </a:moveTo>
                  <a:lnTo>
                    <a:pt x="76" y="298"/>
                  </a:lnTo>
                  <a:lnTo>
                    <a:pt x="76" y="294"/>
                  </a:lnTo>
                  <a:lnTo>
                    <a:pt x="78" y="292"/>
                  </a:lnTo>
                  <a:lnTo>
                    <a:pt x="78" y="288"/>
                  </a:lnTo>
                  <a:lnTo>
                    <a:pt x="82" y="288"/>
                  </a:lnTo>
                  <a:lnTo>
                    <a:pt x="82" y="284"/>
                  </a:lnTo>
                  <a:lnTo>
                    <a:pt x="82" y="280"/>
                  </a:lnTo>
                  <a:lnTo>
                    <a:pt x="86" y="276"/>
                  </a:lnTo>
                  <a:lnTo>
                    <a:pt x="86" y="280"/>
                  </a:lnTo>
                  <a:lnTo>
                    <a:pt x="86" y="284"/>
                  </a:lnTo>
                  <a:lnTo>
                    <a:pt x="82" y="284"/>
                  </a:lnTo>
                  <a:lnTo>
                    <a:pt x="82" y="288"/>
                  </a:lnTo>
                  <a:lnTo>
                    <a:pt x="82" y="292"/>
                  </a:lnTo>
                  <a:lnTo>
                    <a:pt x="78" y="292"/>
                  </a:lnTo>
                  <a:lnTo>
                    <a:pt x="78" y="294"/>
                  </a:lnTo>
                  <a:lnTo>
                    <a:pt x="78" y="298"/>
                  </a:lnTo>
                  <a:lnTo>
                    <a:pt x="78" y="302"/>
                  </a:lnTo>
                  <a:lnTo>
                    <a:pt x="76" y="302"/>
                  </a:lnTo>
                  <a:lnTo>
                    <a:pt x="76" y="302"/>
                  </a:lnTo>
                  <a:lnTo>
                    <a:pt x="76" y="30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17" name="Freeform 124">
              <a:extLst>
                <a:ext uri="{FF2B5EF4-FFF2-40B4-BE49-F238E27FC236}">
                  <a16:creationId xmlns:a16="http://schemas.microsoft.com/office/drawing/2014/main" id="{22DE7005-2ED6-02B6-0D19-4990B8B792B9}"/>
                </a:ext>
              </a:extLst>
            </p:cNvPr>
            <p:cNvSpPr>
              <a:spLocks noEditPoints="1"/>
            </p:cNvSpPr>
            <p:nvPr/>
          </p:nvSpPr>
          <p:spPr bwMode="auto">
            <a:xfrm>
              <a:off x="4530725" y="3184593"/>
              <a:ext cx="98425" cy="63500"/>
            </a:xfrm>
            <a:custGeom>
              <a:avLst/>
              <a:gdLst>
                <a:gd name="T0" fmla="*/ 6 w 62"/>
                <a:gd name="T1" fmla="*/ 14 h 40"/>
                <a:gd name="T2" fmla="*/ 10 w 62"/>
                <a:gd name="T3" fmla="*/ 10 h 40"/>
                <a:gd name="T4" fmla="*/ 10 w 62"/>
                <a:gd name="T5" fmla="*/ 6 h 40"/>
                <a:gd name="T6" fmla="*/ 18 w 62"/>
                <a:gd name="T7" fmla="*/ 6 h 40"/>
                <a:gd name="T8" fmla="*/ 18 w 62"/>
                <a:gd name="T9" fmla="*/ 6 h 40"/>
                <a:gd name="T10" fmla="*/ 18 w 62"/>
                <a:gd name="T11" fmla="*/ 6 h 40"/>
                <a:gd name="T12" fmla="*/ 22 w 62"/>
                <a:gd name="T13" fmla="*/ 4 h 40"/>
                <a:gd name="T14" fmla="*/ 22 w 62"/>
                <a:gd name="T15" fmla="*/ 4 h 40"/>
                <a:gd name="T16" fmla="*/ 26 w 62"/>
                <a:gd name="T17" fmla="*/ 4 h 40"/>
                <a:gd name="T18" fmla="*/ 28 w 62"/>
                <a:gd name="T19" fmla="*/ 4 h 40"/>
                <a:gd name="T20" fmla="*/ 32 w 62"/>
                <a:gd name="T21" fmla="*/ 4 h 40"/>
                <a:gd name="T22" fmla="*/ 36 w 62"/>
                <a:gd name="T23" fmla="*/ 4 h 40"/>
                <a:gd name="T24" fmla="*/ 32 w 62"/>
                <a:gd name="T25" fmla="*/ 4 h 40"/>
                <a:gd name="T26" fmla="*/ 36 w 62"/>
                <a:gd name="T27" fmla="*/ 0 h 40"/>
                <a:gd name="T28" fmla="*/ 36 w 62"/>
                <a:gd name="T29" fmla="*/ 0 h 40"/>
                <a:gd name="T30" fmla="*/ 40 w 62"/>
                <a:gd name="T31" fmla="*/ 0 h 40"/>
                <a:gd name="T32" fmla="*/ 40 w 62"/>
                <a:gd name="T33" fmla="*/ 4 h 40"/>
                <a:gd name="T34" fmla="*/ 48 w 62"/>
                <a:gd name="T35" fmla="*/ 4 h 40"/>
                <a:gd name="T36" fmla="*/ 52 w 62"/>
                <a:gd name="T37" fmla="*/ 6 h 40"/>
                <a:gd name="T38" fmla="*/ 48 w 62"/>
                <a:gd name="T39" fmla="*/ 10 h 40"/>
                <a:gd name="T40" fmla="*/ 48 w 62"/>
                <a:gd name="T41" fmla="*/ 14 h 40"/>
                <a:gd name="T42" fmla="*/ 52 w 62"/>
                <a:gd name="T43" fmla="*/ 14 h 40"/>
                <a:gd name="T44" fmla="*/ 52 w 62"/>
                <a:gd name="T45" fmla="*/ 18 h 40"/>
                <a:gd name="T46" fmla="*/ 56 w 62"/>
                <a:gd name="T47" fmla="*/ 18 h 40"/>
                <a:gd name="T48" fmla="*/ 58 w 62"/>
                <a:gd name="T49" fmla="*/ 14 h 40"/>
                <a:gd name="T50" fmla="*/ 62 w 62"/>
                <a:gd name="T51" fmla="*/ 22 h 40"/>
                <a:gd name="T52" fmla="*/ 62 w 62"/>
                <a:gd name="T53" fmla="*/ 26 h 40"/>
                <a:gd name="T54" fmla="*/ 58 w 62"/>
                <a:gd name="T55" fmla="*/ 22 h 40"/>
                <a:gd name="T56" fmla="*/ 56 w 62"/>
                <a:gd name="T57" fmla="*/ 26 h 40"/>
                <a:gd name="T58" fmla="*/ 56 w 62"/>
                <a:gd name="T59" fmla="*/ 30 h 40"/>
                <a:gd name="T60" fmla="*/ 56 w 62"/>
                <a:gd name="T61" fmla="*/ 30 h 40"/>
                <a:gd name="T62" fmla="*/ 52 w 62"/>
                <a:gd name="T63" fmla="*/ 30 h 40"/>
                <a:gd name="T64" fmla="*/ 48 w 62"/>
                <a:gd name="T65" fmla="*/ 30 h 40"/>
                <a:gd name="T66" fmla="*/ 44 w 62"/>
                <a:gd name="T67" fmla="*/ 26 h 40"/>
                <a:gd name="T68" fmla="*/ 44 w 62"/>
                <a:gd name="T69" fmla="*/ 30 h 40"/>
                <a:gd name="T70" fmla="*/ 40 w 62"/>
                <a:gd name="T71" fmla="*/ 34 h 40"/>
                <a:gd name="T72" fmla="*/ 40 w 62"/>
                <a:gd name="T73" fmla="*/ 36 h 40"/>
                <a:gd name="T74" fmla="*/ 40 w 62"/>
                <a:gd name="T75" fmla="*/ 36 h 40"/>
                <a:gd name="T76" fmla="*/ 40 w 62"/>
                <a:gd name="T77" fmla="*/ 34 h 40"/>
                <a:gd name="T78" fmla="*/ 36 w 62"/>
                <a:gd name="T79" fmla="*/ 34 h 40"/>
                <a:gd name="T80" fmla="*/ 32 w 62"/>
                <a:gd name="T81" fmla="*/ 30 h 40"/>
                <a:gd name="T82" fmla="*/ 32 w 62"/>
                <a:gd name="T83" fmla="*/ 26 h 40"/>
                <a:gd name="T84" fmla="*/ 26 w 62"/>
                <a:gd name="T85" fmla="*/ 36 h 40"/>
                <a:gd name="T86" fmla="*/ 26 w 62"/>
                <a:gd name="T87" fmla="*/ 36 h 40"/>
                <a:gd name="T88" fmla="*/ 22 w 62"/>
                <a:gd name="T89" fmla="*/ 36 h 40"/>
                <a:gd name="T90" fmla="*/ 18 w 62"/>
                <a:gd name="T91" fmla="*/ 36 h 40"/>
                <a:gd name="T92" fmla="*/ 14 w 62"/>
                <a:gd name="T93" fmla="*/ 36 h 40"/>
                <a:gd name="T94" fmla="*/ 10 w 62"/>
                <a:gd name="T95" fmla="*/ 34 h 40"/>
                <a:gd name="T96" fmla="*/ 10 w 62"/>
                <a:gd name="T97" fmla="*/ 26 h 40"/>
                <a:gd name="T98" fmla="*/ 2 w 62"/>
                <a:gd name="T99" fmla="*/ 26 h 40"/>
                <a:gd name="T100" fmla="*/ 2 w 62"/>
                <a:gd name="T101" fmla="*/ 30 h 40"/>
                <a:gd name="T102" fmla="*/ 0 w 62"/>
                <a:gd name="T103" fmla="*/ 34 h 40"/>
                <a:gd name="T104" fmla="*/ 0 w 62"/>
                <a:gd name="T105" fmla="*/ 30 h 40"/>
                <a:gd name="T106" fmla="*/ 0 w 62"/>
                <a:gd name="T107" fmla="*/ 26 h 40"/>
                <a:gd name="T108" fmla="*/ 2 w 62"/>
                <a:gd name="T109" fmla="*/ 22 h 40"/>
                <a:gd name="T110" fmla="*/ 2 w 62"/>
                <a:gd name="T111" fmla="*/ 18 h 40"/>
                <a:gd name="T112" fmla="*/ 36 w 62"/>
                <a:gd name="T11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40">
                  <a:moveTo>
                    <a:pt x="2" y="18"/>
                  </a:moveTo>
                  <a:lnTo>
                    <a:pt x="6" y="18"/>
                  </a:lnTo>
                  <a:lnTo>
                    <a:pt x="6" y="14"/>
                  </a:lnTo>
                  <a:lnTo>
                    <a:pt x="6" y="14"/>
                  </a:lnTo>
                  <a:lnTo>
                    <a:pt x="6" y="14"/>
                  </a:lnTo>
                  <a:lnTo>
                    <a:pt x="6" y="14"/>
                  </a:lnTo>
                  <a:lnTo>
                    <a:pt x="6" y="14"/>
                  </a:lnTo>
                  <a:lnTo>
                    <a:pt x="10" y="14"/>
                  </a:lnTo>
                  <a:lnTo>
                    <a:pt x="10" y="10"/>
                  </a:lnTo>
                  <a:lnTo>
                    <a:pt x="10" y="10"/>
                  </a:lnTo>
                  <a:lnTo>
                    <a:pt x="10" y="10"/>
                  </a:lnTo>
                  <a:lnTo>
                    <a:pt x="14" y="6"/>
                  </a:lnTo>
                  <a:lnTo>
                    <a:pt x="10" y="6"/>
                  </a:lnTo>
                  <a:lnTo>
                    <a:pt x="10" y="6"/>
                  </a:lnTo>
                  <a:lnTo>
                    <a:pt x="10" y="6"/>
                  </a:lnTo>
                  <a:lnTo>
                    <a:pt x="14" y="6"/>
                  </a:lnTo>
                  <a:lnTo>
                    <a:pt x="14" y="4"/>
                  </a:lnTo>
                  <a:lnTo>
                    <a:pt x="14" y="6"/>
                  </a:lnTo>
                  <a:lnTo>
                    <a:pt x="14" y="6"/>
                  </a:lnTo>
                  <a:lnTo>
                    <a:pt x="18" y="6"/>
                  </a:lnTo>
                  <a:lnTo>
                    <a:pt x="18" y="6"/>
                  </a:lnTo>
                  <a:lnTo>
                    <a:pt x="18" y="6"/>
                  </a:lnTo>
                  <a:lnTo>
                    <a:pt x="18" y="6"/>
                  </a:lnTo>
                  <a:lnTo>
                    <a:pt x="18" y="6"/>
                  </a:lnTo>
                  <a:lnTo>
                    <a:pt x="18" y="6"/>
                  </a:lnTo>
                  <a:lnTo>
                    <a:pt x="18" y="6"/>
                  </a:lnTo>
                  <a:lnTo>
                    <a:pt x="18" y="6"/>
                  </a:lnTo>
                  <a:lnTo>
                    <a:pt x="18" y="6"/>
                  </a:lnTo>
                  <a:lnTo>
                    <a:pt x="18" y="6"/>
                  </a:lnTo>
                  <a:lnTo>
                    <a:pt x="18" y="6"/>
                  </a:lnTo>
                  <a:lnTo>
                    <a:pt x="18" y="6"/>
                  </a:lnTo>
                  <a:lnTo>
                    <a:pt x="18" y="4"/>
                  </a:lnTo>
                  <a:lnTo>
                    <a:pt x="22" y="4"/>
                  </a:lnTo>
                  <a:lnTo>
                    <a:pt x="22" y="4"/>
                  </a:lnTo>
                  <a:lnTo>
                    <a:pt x="22" y="4"/>
                  </a:lnTo>
                  <a:lnTo>
                    <a:pt x="22" y="4"/>
                  </a:lnTo>
                  <a:lnTo>
                    <a:pt x="22" y="4"/>
                  </a:lnTo>
                  <a:lnTo>
                    <a:pt x="22" y="4"/>
                  </a:lnTo>
                  <a:lnTo>
                    <a:pt x="22" y="4"/>
                  </a:lnTo>
                  <a:lnTo>
                    <a:pt x="22" y="4"/>
                  </a:lnTo>
                  <a:lnTo>
                    <a:pt x="22" y="4"/>
                  </a:lnTo>
                  <a:lnTo>
                    <a:pt x="22" y="4"/>
                  </a:lnTo>
                  <a:lnTo>
                    <a:pt x="22" y="4"/>
                  </a:lnTo>
                  <a:lnTo>
                    <a:pt x="22" y="4"/>
                  </a:lnTo>
                  <a:lnTo>
                    <a:pt x="26" y="4"/>
                  </a:lnTo>
                  <a:lnTo>
                    <a:pt x="26" y="4"/>
                  </a:lnTo>
                  <a:lnTo>
                    <a:pt x="28" y="4"/>
                  </a:lnTo>
                  <a:lnTo>
                    <a:pt x="28" y="4"/>
                  </a:lnTo>
                  <a:lnTo>
                    <a:pt x="28" y="4"/>
                  </a:lnTo>
                  <a:lnTo>
                    <a:pt x="28" y="4"/>
                  </a:lnTo>
                  <a:lnTo>
                    <a:pt x="32" y="4"/>
                  </a:lnTo>
                  <a:lnTo>
                    <a:pt x="32" y="4"/>
                  </a:lnTo>
                  <a:lnTo>
                    <a:pt x="32" y="4"/>
                  </a:lnTo>
                  <a:lnTo>
                    <a:pt x="32" y="4"/>
                  </a:lnTo>
                  <a:lnTo>
                    <a:pt x="32" y="4"/>
                  </a:lnTo>
                  <a:lnTo>
                    <a:pt x="36" y="4"/>
                  </a:lnTo>
                  <a:lnTo>
                    <a:pt x="36" y="4"/>
                  </a:lnTo>
                  <a:lnTo>
                    <a:pt x="36" y="4"/>
                  </a:lnTo>
                  <a:lnTo>
                    <a:pt x="36" y="4"/>
                  </a:lnTo>
                  <a:lnTo>
                    <a:pt x="36" y="4"/>
                  </a:lnTo>
                  <a:lnTo>
                    <a:pt x="36" y="4"/>
                  </a:lnTo>
                  <a:lnTo>
                    <a:pt x="32" y="4"/>
                  </a:lnTo>
                  <a:lnTo>
                    <a:pt x="32" y="4"/>
                  </a:lnTo>
                  <a:lnTo>
                    <a:pt x="32" y="4"/>
                  </a:lnTo>
                  <a:lnTo>
                    <a:pt x="32" y="4"/>
                  </a:lnTo>
                  <a:lnTo>
                    <a:pt x="32" y="0"/>
                  </a:lnTo>
                  <a:lnTo>
                    <a:pt x="32" y="0"/>
                  </a:lnTo>
                  <a:lnTo>
                    <a:pt x="32" y="0"/>
                  </a:lnTo>
                  <a:lnTo>
                    <a:pt x="36" y="0"/>
                  </a:lnTo>
                  <a:lnTo>
                    <a:pt x="36" y="0"/>
                  </a:lnTo>
                  <a:lnTo>
                    <a:pt x="36" y="0"/>
                  </a:lnTo>
                  <a:lnTo>
                    <a:pt x="36" y="0"/>
                  </a:lnTo>
                  <a:lnTo>
                    <a:pt x="36" y="0"/>
                  </a:lnTo>
                  <a:lnTo>
                    <a:pt x="36" y="0"/>
                  </a:lnTo>
                  <a:lnTo>
                    <a:pt x="36" y="0"/>
                  </a:lnTo>
                  <a:lnTo>
                    <a:pt x="36" y="4"/>
                  </a:lnTo>
                  <a:lnTo>
                    <a:pt x="36" y="0"/>
                  </a:lnTo>
                  <a:lnTo>
                    <a:pt x="36" y="0"/>
                  </a:lnTo>
                  <a:lnTo>
                    <a:pt x="40" y="0"/>
                  </a:lnTo>
                  <a:lnTo>
                    <a:pt x="40" y="0"/>
                  </a:lnTo>
                  <a:lnTo>
                    <a:pt x="40" y="4"/>
                  </a:lnTo>
                  <a:lnTo>
                    <a:pt x="40" y="4"/>
                  </a:lnTo>
                  <a:lnTo>
                    <a:pt x="40" y="4"/>
                  </a:lnTo>
                  <a:lnTo>
                    <a:pt x="40" y="4"/>
                  </a:lnTo>
                  <a:lnTo>
                    <a:pt x="40" y="4"/>
                  </a:lnTo>
                  <a:lnTo>
                    <a:pt x="40" y="4"/>
                  </a:lnTo>
                  <a:lnTo>
                    <a:pt x="40" y="0"/>
                  </a:lnTo>
                  <a:lnTo>
                    <a:pt x="40" y="4"/>
                  </a:lnTo>
                  <a:lnTo>
                    <a:pt x="44" y="4"/>
                  </a:lnTo>
                  <a:lnTo>
                    <a:pt x="48" y="4"/>
                  </a:lnTo>
                  <a:lnTo>
                    <a:pt x="48" y="4"/>
                  </a:lnTo>
                  <a:lnTo>
                    <a:pt x="48" y="6"/>
                  </a:lnTo>
                  <a:lnTo>
                    <a:pt x="48" y="6"/>
                  </a:lnTo>
                  <a:lnTo>
                    <a:pt x="52" y="6"/>
                  </a:lnTo>
                  <a:lnTo>
                    <a:pt x="52" y="6"/>
                  </a:lnTo>
                  <a:lnTo>
                    <a:pt x="52" y="6"/>
                  </a:lnTo>
                  <a:lnTo>
                    <a:pt x="48" y="6"/>
                  </a:lnTo>
                  <a:lnTo>
                    <a:pt x="48" y="10"/>
                  </a:lnTo>
                  <a:lnTo>
                    <a:pt x="48" y="10"/>
                  </a:lnTo>
                  <a:lnTo>
                    <a:pt x="48" y="10"/>
                  </a:lnTo>
                  <a:lnTo>
                    <a:pt x="48" y="10"/>
                  </a:lnTo>
                  <a:lnTo>
                    <a:pt x="48" y="10"/>
                  </a:lnTo>
                  <a:lnTo>
                    <a:pt x="48" y="10"/>
                  </a:lnTo>
                  <a:lnTo>
                    <a:pt x="48" y="14"/>
                  </a:lnTo>
                  <a:lnTo>
                    <a:pt x="48" y="14"/>
                  </a:lnTo>
                  <a:lnTo>
                    <a:pt x="48" y="14"/>
                  </a:lnTo>
                  <a:lnTo>
                    <a:pt x="48" y="14"/>
                  </a:lnTo>
                  <a:lnTo>
                    <a:pt x="48" y="14"/>
                  </a:lnTo>
                  <a:lnTo>
                    <a:pt x="48" y="14"/>
                  </a:lnTo>
                  <a:lnTo>
                    <a:pt x="52" y="14"/>
                  </a:lnTo>
                  <a:lnTo>
                    <a:pt x="52" y="14"/>
                  </a:lnTo>
                  <a:lnTo>
                    <a:pt x="52" y="14"/>
                  </a:lnTo>
                  <a:lnTo>
                    <a:pt x="56" y="14"/>
                  </a:lnTo>
                  <a:lnTo>
                    <a:pt x="52" y="14"/>
                  </a:lnTo>
                  <a:lnTo>
                    <a:pt x="52" y="18"/>
                  </a:lnTo>
                  <a:lnTo>
                    <a:pt x="56" y="18"/>
                  </a:lnTo>
                  <a:lnTo>
                    <a:pt x="56" y="18"/>
                  </a:lnTo>
                  <a:lnTo>
                    <a:pt x="56" y="18"/>
                  </a:lnTo>
                  <a:lnTo>
                    <a:pt x="56" y="18"/>
                  </a:lnTo>
                  <a:lnTo>
                    <a:pt x="56" y="18"/>
                  </a:lnTo>
                  <a:lnTo>
                    <a:pt x="58" y="18"/>
                  </a:lnTo>
                  <a:lnTo>
                    <a:pt x="58" y="18"/>
                  </a:lnTo>
                  <a:lnTo>
                    <a:pt x="58" y="18"/>
                  </a:lnTo>
                  <a:lnTo>
                    <a:pt x="58" y="14"/>
                  </a:lnTo>
                  <a:lnTo>
                    <a:pt x="58" y="14"/>
                  </a:lnTo>
                  <a:lnTo>
                    <a:pt x="58" y="14"/>
                  </a:lnTo>
                  <a:lnTo>
                    <a:pt x="62" y="14"/>
                  </a:lnTo>
                  <a:lnTo>
                    <a:pt x="62" y="18"/>
                  </a:lnTo>
                  <a:lnTo>
                    <a:pt x="62" y="18"/>
                  </a:lnTo>
                  <a:lnTo>
                    <a:pt x="62" y="22"/>
                  </a:lnTo>
                  <a:lnTo>
                    <a:pt x="62" y="22"/>
                  </a:lnTo>
                  <a:lnTo>
                    <a:pt x="62" y="22"/>
                  </a:lnTo>
                  <a:lnTo>
                    <a:pt x="62" y="22"/>
                  </a:lnTo>
                  <a:lnTo>
                    <a:pt x="62" y="26"/>
                  </a:lnTo>
                  <a:lnTo>
                    <a:pt x="62" y="26"/>
                  </a:lnTo>
                  <a:lnTo>
                    <a:pt x="62" y="26"/>
                  </a:lnTo>
                  <a:lnTo>
                    <a:pt x="58" y="26"/>
                  </a:lnTo>
                  <a:lnTo>
                    <a:pt x="58" y="26"/>
                  </a:lnTo>
                  <a:lnTo>
                    <a:pt x="58" y="22"/>
                  </a:lnTo>
                  <a:lnTo>
                    <a:pt x="58" y="22"/>
                  </a:lnTo>
                  <a:lnTo>
                    <a:pt x="58" y="22"/>
                  </a:lnTo>
                  <a:lnTo>
                    <a:pt x="58" y="22"/>
                  </a:lnTo>
                  <a:lnTo>
                    <a:pt x="56" y="22"/>
                  </a:lnTo>
                  <a:lnTo>
                    <a:pt x="56" y="26"/>
                  </a:lnTo>
                  <a:lnTo>
                    <a:pt x="56" y="26"/>
                  </a:lnTo>
                  <a:lnTo>
                    <a:pt x="56" y="26"/>
                  </a:lnTo>
                  <a:lnTo>
                    <a:pt x="56" y="26"/>
                  </a:lnTo>
                  <a:lnTo>
                    <a:pt x="58" y="30"/>
                  </a:lnTo>
                  <a:lnTo>
                    <a:pt x="58" y="30"/>
                  </a:lnTo>
                  <a:lnTo>
                    <a:pt x="56" y="30"/>
                  </a:lnTo>
                  <a:lnTo>
                    <a:pt x="56" y="30"/>
                  </a:lnTo>
                  <a:lnTo>
                    <a:pt x="56" y="30"/>
                  </a:lnTo>
                  <a:lnTo>
                    <a:pt x="56" y="30"/>
                  </a:lnTo>
                  <a:lnTo>
                    <a:pt x="56" y="30"/>
                  </a:lnTo>
                  <a:lnTo>
                    <a:pt x="56" y="30"/>
                  </a:lnTo>
                  <a:lnTo>
                    <a:pt x="56" y="30"/>
                  </a:lnTo>
                  <a:lnTo>
                    <a:pt x="52" y="30"/>
                  </a:lnTo>
                  <a:lnTo>
                    <a:pt x="52" y="30"/>
                  </a:lnTo>
                  <a:lnTo>
                    <a:pt x="52" y="30"/>
                  </a:lnTo>
                  <a:lnTo>
                    <a:pt x="52" y="30"/>
                  </a:lnTo>
                  <a:lnTo>
                    <a:pt x="52" y="30"/>
                  </a:lnTo>
                  <a:lnTo>
                    <a:pt x="48" y="30"/>
                  </a:lnTo>
                  <a:lnTo>
                    <a:pt x="48" y="30"/>
                  </a:lnTo>
                  <a:lnTo>
                    <a:pt x="48" y="30"/>
                  </a:lnTo>
                  <a:lnTo>
                    <a:pt x="48" y="30"/>
                  </a:lnTo>
                  <a:lnTo>
                    <a:pt x="48" y="26"/>
                  </a:lnTo>
                  <a:lnTo>
                    <a:pt x="48" y="26"/>
                  </a:lnTo>
                  <a:lnTo>
                    <a:pt x="48" y="26"/>
                  </a:lnTo>
                  <a:lnTo>
                    <a:pt x="44" y="26"/>
                  </a:lnTo>
                  <a:lnTo>
                    <a:pt x="44" y="26"/>
                  </a:lnTo>
                  <a:lnTo>
                    <a:pt x="44" y="26"/>
                  </a:lnTo>
                  <a:lnTo>
                    <a:pt x="44" y="30"/>
                  </a:lnTo>
                  <a:lnTo>
                    <a:pt x="44" y="30"/>
                  </a:lnTo>
                  <a:lnTo>
                    <a:pt x="44" y="30"/>
                  </a:lnTo>
                  <a:lnTo>
                    <a:pt x="44" y="30"/>
                  </a:lnTo>
                  <a:lnTo>
                    <a:pt x="44" y="34"/>
                  </a:lnTo>
                  <a:lnTo>
                    <a:pt x="44" y="34"/>
                  </a:lnTo>
                  <a:lnTo>
                    <a:pt x="44" y="34"/>
                  </a:lnTo>
                  <a:lnTo>
                    <a:pt x="40" y="34"/>
                  </a:lnTo>
                  <a:lnTo>
                    <a:pt x="40" y="34"/>
                  </a:lnTo>
                  <a:lnTo>
                    <a:pt x="40" y="36"/>
                  </a:lnTo>
                  <a:lnTo>
                    <a:pt x="40" y="36"/>
                  </a:lnTo>
                  <a:lnTo>
                    <a:pt x="40" y="36"/>
                  </a:lnTo>
                  <a:lnTo>
                    <a:pt x="40" y="36"/>
                  </a:lnTo>
                  <a:lnTo>
                    <a:pt x="40" y="36"/>
                  </a:lnTo>
                  <a:lnTo>
                    <a:pt x="40" y="40"/>
                  </a:lnTo>
                  <a:lnTo>
                    <a:pt x="40" y="40"/>
                  </a:lnTo>
                  <a:lnTo>
                    <a:pt x="40" y="40"/>
                  </a:lnTo>
                  <a:lnTo>
                    <a:pt x="40" y="36"/>
                  </a:lnTo>
                  <a:lnTo>
                    <a:pt x="40" y="36"/>
                  </a:lnTo>
                  <a:lnTo>
                    <a:pt x="40" y="36"/>
                  </a:lnTo>
                  <a:lnTo>
                    <a:pt x="36" y="36"/>
                  </a:lnTo>
                  <a:lnTo>
                    <a:pt x="36" y="36"/>
                  </a:lnTo>
                  <a:lnTo>
                    <a:pt x="40" y="34"/>
                  </a:lnTo>
                  <a:lnTo>
                    <a:pt x="40" y="34"/>
                  </a:lnTo>
                  <a:lnTo>
                    <a:pt x="36" y="34"/>
                  </a:lnTo>
                  <a:lnTo>
                    <a:pt x="36" y="34"/>
                  </a:lnTo>
                  <a:lnTo>
                    <a:pt x="36" y="34"/>
                  </a:lnTo>
                  <a:lnTo>
                    <a:pt x="36" y="34"/>
                  </a:lnTo>
                  <a:lnTo>
                    <a:pt x="36" y="34"/>
                  </a:lnTo>
                  <a:lnTo>
                    <a:pt x="36" y="34"/>
                  </a:lnTo>
                  <a:lnTo>
                    <a:pt x="32" y="30"/>
                  </a:lnTo>
                  <a:lnTo>
                    <a:pt x="32" y="30"/>
                  </a:lnTo>
                  <a:lnTo>
                    <a:pt x="32" y="30"/>
                  </a:lnTo>
                  <a:lnTo>
                    <a:pt x="32" y="30"/>
                  </a:lnTo>
                  <a:lnTo>
                    <a:pt x="32" y="30"/>
                  </a:lnTo>
                  <a:lnTo>
                    <a:pt x="32" y="26"/>
                  </a:lnTo>
                  <a:lnTo>
                    <a:pt x="32" y="26"/>
                  </a:lnTo>
                  <a:lnTo>
                    <a:pt x="32" y="26"/>
                  </a:lnTo>
                  <a:lnTo>
                    <a:pt x="32" y="26"/>
                  </a:lnTo>
                  <a:lnTo>
                    <a:pt x="32" y="26"/>
                  </a:lnTo>
                  <a:lnTo>
                    <a:pt x="28" y="30"/>
                  </a:lnTo>
                  <a:lnTo>
                    <a:pt x="28" y="34"/>
                  </a:lnTo>
                  <a:lnTo>
                    <a:pt x="28" y="34"/>
                  </a:lnTo>
                  <a:lnTo>
                    <a:pt x="26" y="36"/>
                  </a:lnTo>
                  <a:lnTo>
                    <a:pt x="26" y="36"/>
                  </a:lnTo>
                  <a:lnTo>
                    <a:pt x="26" y="36"/>
                  </a:lnTo>
                  <a:lnTo>
                    <a:pt x="26" y="36"/>
                  </a:lnTo>
                  <a:lnTo>
                    <a:pt x="26" y="36"/>
                  </a:lnTo>
                  <a:lnTo>
                    <a:pt x="26" y="36"/>
                  </a:lnTo>
                  <a:lnTo>
                    <a:pt x="26" y="36"/>
                  </a:lnTo>
                  <a:lnTo>
                    <a:pt x="26" y="36"/>
                  </a:lnTo>
                  <a:lnTo>
                    <a:pt x="22" y="36"/>
                  </a:lnTo>
                  <a:lnTo>
                    <a:pt x="22" y="36"/>
                  </a:lnTo>
                  <a:lnTo>
                    <a:pt x="22" y="36"/>
                  </a:lnTo>
                  <a:lnTo>
                    <a:pt x="22" y="36"/>
                  </a:lnTo>
                  <a:lnTo>
                    <a:pt x="18" y="36"/>
                  </a:lnTo>
                  <a:lnTo>
                    <a:pt x="18" y="36"/>
                  </a:lnTo>
                  <a:lnTo>
                    <a:pt x="18" y="36"/>
                  </a:lnTo>
                  <a:lnTo>
                    <a:pt x="18" y="36"/>
                  </a:lnTo>
                  <a:lnTo>
                    <a:pt x="18" y="36"/>
                  </a:lnTo>
                  <a:lnTo>
                    <a:pt x="14" y="36"/>
                  </a:lnTo>
                  <a:lnTo>
                    <a:pt x="14" y="36"/>
                  </a:lnTo>
                  <a:lnTo>
                    <a:pt x="14" y="36"/>
                  </a:lnTo>
                  <a:lnTo>
                    <a:pt x="14" y="36"/>
                  </a:lnTo>
                  <a:lnTo>
                    <a:pt x="14" y="36"/>
                  </a:lnTo>
                  <a:lnTo>
                    <a:pt x="14" y="36"/>
                  </a:lnTo>
                  <a:lnTo>
                    <a:pt x="14" y="36"/>
                  </a:lnTo>
                  <a:lnTo>
                    <a:pt x="10" y="34"/>
                  </a:lnTo>
                  <a:lnTo>
                    <a:pt x="10" y="34"/>
                  </a:lnTo>
                  <a:lnTo>
                    <a:pt x="10" y="34"/>
                  </a:lnTo>
                  <a:lnTo>
                    <a:pt x="10" y="30"/>
                  </a:lnTo>
                  <a:lnTo>
                    <a:pt x="10" y="26"/>
                  </a:lnTo>
                  <a:lnTo>
                    <a:pt x="10" y="26"/>
                  </a:lnTo>
                  <a:lnTo>
                    <a:pt x="10" y="26"/>
                  </a:lnTo>
                  <a:lnTo>
                    <a:pt x="6" y="26"/>
                  </a:lnTo>
                  <a:lnTo>
                    <a:pt x="6" y="26"/>
                  </a:lnTo>
                  <a:lnTo>
                    <a:pt x="6" y="26"/>
                  </a:lnTo>
                  <a:lnTo>
                    <a:pt x="6" y="26"/>
                  </a:lnTo>
                  <a:lnTo>
                    <a:pt x="2" y="26"/>
                  </a:lnTo>
                  <a:lnTo>
                    <a:pt x="2" y="30"/>
                  </a:lnTo>
                  <a:lnTo>
                    <a:pt x="2" y="30"/>
                  </a:lnTo>
                  <a:lnTo>
                    <a:pt x="2" y="30"/>
                  </a:lnTo>
                  <a:lnTo>
                    <a:pt x="2" y="30"/>
                  </a:lnTo>
                  <a:lnTo>
                    <a:pt x="2" y="30"/>
                  </a:lnTo>
                  <a:lnTo>
                    <a:pt x="2" y="34"/>
                  </a:lnTo>
                  <a:lnTo>
                    <a:pt x="0" y="34"/>
                  </a:lnTo>
                  <a:lnTo>
                    <a:pt x="0" y="34"/>
                  </a:lnTo>
                  <a:lnTo>
                    <a:pt x="0" y="34"/>
                  </a:lnTo>
                  <a:lnTo>
                    <a:pt x="0" y="34"/>
                  </a:lnTo>
                  <a:lnTo>
                    <a:pt x="0" y="30"/>
                  </a:lnTo>
                  <a:lnTo>
                    <a:pt x="0" y="30"/>
                  </a:lnTo>
                  <a:lnTo>
                    <a:pt x="0" y="30"/>
                  </a:lnTo>
                  <a:lnTo>
                    <a:pt x="0" y="30"/>
                  </a:lnTo>
                  <a:lnTo>
                    <a:pt x="0" y="30"/>
                  </a:lnTo>
                  <a:lnTo>
                    <a:pt x="0" y="30"/>
                  </a:lnTo>
                  <a:lnTo>
                    <a:pt x="0" y="30"/>
                  </a:lnTo>
                  <a:lnTo>
                    <a:pt x="0" y="30"/>
                  </a:lnTo>
                  <a:lnTo>
                    <a:pt x="0" y="26"/>
                  </a:lnTo>
                  <a:lnTo>
                    <a:pt x="0" y="26"/>
                  </a:lnTo>
                  <a:lnTo>
                    <a:pt x="0" y="26"/>
                  </a:lnTo>
                  <a:lnTo>
                    <a:pt x="0" y="26"/>
                  </a:lnTo>
                  <a:lnTo>
                    <a:pt x="0" y="22"/>
                  </a:lnTo>
                  <a:lnTo>
                    <a:pt x="2" y="22"/>
                  </a:lnTo>
                  <a:lnTo>
                    <a:pt x="2" y="22"/>
                  </a:lnTo>
                  <a:lnTo>
                    <a:pt x="2" y="22"/>
                  </a:lnTo>
                  <a:lnTo>
                    <a:pt x="6" y="18"/>
                  </a:lnTo>
                  <a:lnTo>
                    <a:pt x="2" y="18"/>
                  </a:lnTo>
                  <a:lnTo>
                    <a:pt x="2" y="18"/>
                  </a:lnTo>
                  <a:lnTo>
                    <a:pt x="2" y="18"/>
                  </a:lnTo>
                  <a:close/>
                  <a:moveTo>
                    <a:pt x="36" y="0"/>
                  </a:moveTo>
                  <a:lnTo>
                    <a:pt x="36" y="0"/>
                  </a:lnTo>
                  <a:lnTo>
                    <a:pt x="36" y="0"/>
                  </a:lnTo>
                  <a:lnTo>
                    <a:pt x="36" y="0"/>
                  </a:lnTo>
                  <a:lnTo>
                    <a:pt x="36" y="0"/>
                  </a:lnTo>
                  <a:lnTo>
                    <a:pt x="36" y="0"/>
                  </a:lnTo>
                  <a:lnTo>
                    <a:pt x="36"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18" name="Freeform 125">
              <a:extLst>
                <a:ext uri="{FF2B5EF4-FFF2-40B4-BE49-F238E27FC236}">
                  <a16:creationId xmlns:a16="http://schemas.microsoft.com/office/drawing/2014/main" id="{9848185F-1991-CA34-45C2-8002DCB8336B}"/>
                </a:ext>
              </a:extLst>
            </p:cNvPr>
            <p:cNvSpPr>
              <a:spLocks/>
            </p:cNvSpPr>
            <p:nvPr/>
          </p:nvSpPr>
          <p:spPr bwMode="auto">
            <a:xfrm>
              <a:off x="4889500" y="3029018"/>
              <a:ext cx="403225" cy="260350"/>
            </a:xfrm>
            <a:custGeom>
              <a:avLst/>
              <a:gdLst>
                <a:gd name="T0" fmla="*/ 96 w 254"/>
                <a:gd name="T1" fmla="*/ 134 h 164"/>
                <a:gd name="T2" fmla="*/ 104 w 254"/>
                <a:gd name="T3" fmla="*/ 124 h 164"/>
                <a:gd name="T4" fmla="*/ 108 w 254"/>
                <a:gd name="T5" fmla="*/ 124 h 164"/>
                <a:gd name="T6" fmla="*/ 104 w 254"/>
                <a:gd name="T7" fmla="*/ 108 h 164"/>
                <a:gd name="T8" fmla="*/ 100 w 254"/>
                <a:gd name="T9" fmla="*/ 98 h 164"/>
                <a:gd name="T10" fmla="*/ 86 w 254"/>
                <a:gd name="T11" fmla="*/ 90 h 164"/>
                <a:gd name="T12" fmla="*/ 64 w 254"/>
                <a:gd name="T13" fmla="*/ 86 h 164"/>
                <a:gd name="T14" fmla="*/ 46 w 254"/>
                <a:gd name="T15" fmla="*/ 98 h 164"/>
                <a:gd name="T16" fmla="*/ 24 w 254"/>
                <a:gd name="T17" fmla="*/ 94 h 164"/>
                <a:gd name="T18" fmla="*/ 8 w 254"/>
                <a:gd name="T19" fmla="*/ 90 h 164"/>
                <a:gd name="T20" fmla="*/ 4 w 254"/>
                <a:gd name="T21" fmla="*/ 74 h 164"/>
                <a:gd name="T22" fmla="*/ 16 w 254"/>
                <a:gd name="T23" fmla="*/ 48 h 164"/>
                <a:gd name="T24" fmla="*/ 26 w 254"/>
                <a:gd name="T25" fmla="*/ 38 h 164"/>
                <a:gd name="T26" fmla="*/ 24 w 254"/>
                <a:gd name="T27" fmla="*/ 18 h 164"/>
                <a:gd name="T28" fmla="*/ 42 w 254"/>
                <a:gd name="T29" fmla="*/ 12 h 164"/>
                <a:gd name="T30" fmla="*/ 64 w 254"/>
                <a:gd name="T31" fmla="*/ 16 h 164"/>
                <a:gd name="T32" fmla="*/ 82 w 254"/>
                <a:gd name="T33" fmla="*/ 18 h 164"/>
                <a:gd name="T34" fmla="*/ 94 w 254"/>
                <a:gd name="T35" fmla="*/ 18 h 164"/>
                <a:gd name="T36" fmla="*/ 108 w 254"/>
                <a:gd name="T37" fmla="*/ 22 h 164"/>
                <a:gd name="T38" fmla="*/ 120 w 254"/>
                <a:gd name="T39" fmla="*/ 18 h 164"/>
                <a:gd name="T40" fmla="*/ 134 w 254"/>
                <a:gd name="T41" fmla="*/ 8 h 164"/>
                <a:gd name="T42" fmla="*/ 156 w 254"/>
                <a:gd name="T43" fmla="*/ 0 h 164"/>
                <a:gd name="T44" fmla="*/ 172 w 254"/>
                <a:gd name="T45" fmla="*/ 12 h 164"/>
                <a:gd name="T46" fmla="*/ 176 w 254"/>
                <a:gd name="T47" fmla="*/ 26 h 164"/>
                <a:gd name="T48" fmla="*/ 190 w 254"/>
                <a:gd name="T49" fmla="*/ 38 h 164"/>
                <a:gd name="T50" fmla="*/ 198 w 254"/>
                <a:gd name="T51" fmla="*/ 42 h 164"/>
                <a:gd name="T52" fmla="*/ 212 w 254"/>
                <a:gd name="T53" fmla="*/ 46 h 164"/>
                <a:gd name="T54" fmla="*/ 232 w 254"/>
                <a:gd name="T55" fmla="*/ 48 h 164"/>
                <a:gd name="T56" fmla="*/ 246 w 254"/>
                <a:gd name="T57" fmla="*/ 56 h 164"/>
                <a:gd name="T58" fmla="*/ 250 w 254"/>
                <a:gd name="T59" fmla="*/ 72 h 164"/>
                <a:gd name="T60" fmla="*/ 254 w 254"/>
                <a:gd name="T61" fmla="*/ 90 h 164"/>
                <a:gd name="T62" fmla="*/ 236 w 254"/>
                <a:gd name="T63" fmla="*/ 98 h 164"/>
                <a:gd name="T64" fmla="*/ 224 w 254"/>
                <a:gd name="T65" fmla="*/ 112 h 164"/>
                <a:gd name="T66" fmla="*/ 206 w 254"/>
                <a:gd name="T67" fmla="*/ 120 h 164"/>
                <a:gd name="T68" fmla="*/ 190 w 254"/>
                <a:gd name="T69" fmla="*/ 124 h 164"/>
                <a:gd name="T70" fmla="*/ 186 w 254"/>
                <a:gd name="T71" fmla="*/ 128 h 164"/>
                <a:gd name="T72" fmla="*/ 172 w 254"/>
                <a:gd name="T73" fmla="*/ 128 h 164"/>
                <a:gd name="T74" fmla="*/ 168 w 254"/>
                <a:gd name="T75" fmla="*/ 130 h 164"/>
                <a:gd name="T76" fmla="*/ 176 w 254"/>
                <a:gd name="T77" fmla="*/ 134 h 164"/>
                <a:gd name="T78" fmla="*/ 186 w 254"/>
                <a:gd name="T79" fmla="*/ 146 h 164"/>
                <a:gd name="T80" fmla="*/ 184 w 254"/>
                <a:gd name="T81" fmla="*/ 138 h 164"/>
                <a:gd name="T82" fmla="*/ 198 w 254"/>
                <a:gd name="T83" fmla="*/ 146 h 164"/>
                <a:gd name="T84" fmla="*/ 194 w 254"/>
                <a:gd name="T85" fmla="*/ 154 h 164"/>
                <a:gd name="T86" fmla="*/ 176 w 254"/>
                <a:gd name="T87" fmla="*/ 160 h 164"/>
                <a:gd name="T88" fmla="*/ 160 w 254"/>
                <a:gd name="T89" fmla="*/ 158 h 164"/>
                <a:gd name="T90" fmla="*/ 150 w 254"/>
                <a:gd name="T91" fmla="*/ 146 h 164"/>
                <a:gd name="T92" fmla="*/ 160 w 254"/>
                <a:gd name="T93" fmla="*/ 134 h 164"/>
                <a:gd name="T94" fmla="*/ 146 w 254"/>
                <a:gd name="T95" fmla="*/ 130 h 164"/>
                <a:gd name="T96" fmla="*/ 138 w 254"/>
                <a:gd name="T97" fmla="*/ 124 h 164"/>
                <a:gd name="T98" fmla="*/ 142 w 254"/>
                <a:gd name="T99" fmla="*/ 124 h 164"/>
                <a:gd name="T100" fmla="*/ 138 w 254"/>
                <a:gd name="T101" fmla="*/ 112 h 164"/>
                <a:gd name="T102" fmla="*/ 134 w 254"/>
                <a:gd name="T103" fmla="*/ 120 h 164"/>
                <a:gd name="T104" fmla="*/ 116 w 254"/>
                <a:gd name="T105" fmla="*/ 134 h 164"/>
                <a:gd name="T106" fmla="*/ 108 w 254"/>
                <a:gd name="T107" fmla="*/ 146 h 164"/>
                <a:gd name="T108" fmla="*/ 94 w 254"/>
                <a:gd name="T109" fmla="*/ 15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4" h="164">
                  <a:moveTo>
                    <a:pt x="86" y="146"/>
                  </a:moveTo>
                  <a:lnTo>
                    <a:pt x="86" y="142"/>
                  </a:lnTo>
                  <a:lnTo>
                    <a:pt x="90" y="142"/>
                  </a:lnTo>
                  <a:lnTo>
                    <a:pt x="90" y="138"/>
                  </a:lnTo>
                  <a:lnTo>
                    <a:pt x="94" y="138"/>
                  </a:lnTo>
                  <a:lnTo>
                    <a:pt x="94" y="134"/>
                  </a:lnTo>
                  <a:lnTo>
                    <a:pt x="96" y="134"/>
                  </a:lnTo>
                  <a:lnTo>
                    <a:pt x="96" y="130"/>
                  </a:lnTo>
                  <a:lnTo>
                    <a:pt x="96" y="128"/>
                  </a:lnTo>
                  <a:lnTo>
                    <a:pt x="96" y="124"/>
                  </a:lnTo>
                  <a:lnTo>
                    <a:pt x="100" y="124"/>
                  </a:lnTo>
                  <a:lnTo>
                    <a:pt x="100" y="128"/>
                  </a:lnTo>
                  <a:lnTo>
                    <a:pt x="100" y="124"/>
                  </a:lnTo>
                  <a:lnTo>
                    <a:pt x="104" y="124"/>
                  </a:lnTo>
                  <a:lnTo>
                    <a:pt x="104" y="128"/>
                  </a:lnTo>
                  <a:lnTo>
                    <a:pt x="108" y="128"/>
                  </a:lnTo>
                  <a:lnTo>
                    <a:pt x="108" y="124"/>
                  </a:lnTo>
                  <a:lnTo>
                    <a:pt x="108" y="128"/>
                  </a:lnTo>
                  <a:lnTo>
                    <a:pt x="112" y="128"/>
                  </a:lnTo>
                  <a:lnTo>
                    <a:pt x="112" y="124"/>
                  </a:lnTo>
                  <a:lnTo>
                    <a:pt x="108" y="124"/>
                  </a:lnTo>
                  <a:lnTo>
                    <a:pt x="112" y="124"/>
                  </a:lnTo>
                  <a:lnTo>
                    <a:pt x="112" y="120"/>
                  </a:lnTo>
                  <a:lnTo>
                    <a:pt x="112" y="116"/>
                  </a:lnTo>
                  <a:lnTo>
                    <a:pt x="108" y="116"/>
                  </a:lnTo>
                  <a:lnTo>
                    <a:pt x="104" y="116"/>
                  </a:lnTo>
                  <a:lnTo>
                    <a:pt x="104" y="112"/>
                  </a:lnTo>
                  <a:lnTo>
                    <a:pt x="104" y="108"/>
                  </a:lnTo>
                  <a:lnTo>
                    <a:pt x="104" y="104"/>
                  </a:lnTo>
                  <a:lnTo>
                    <a:pt x="104" y="108"/>
                  </a:lnTo>
                  <a:lnTo>
                    <a:pt x="100" y="104"/>
                  </a:lnTo>
                  <a:lnTo>
                    <a:pt x="104" y="104"/>
                  </a:lnTo>
                  <a:lnTo>
                    <a:pt x="100" y="104"/>
                  </a:lnTo>
                  <a:lnTo>
                    <a:pt x="100" y="102"/>
                  </a:lnTo>
                  <a:lnTo>
                    <a:pt x="100" y="98"/>
                  </a:lnTo>
                  <a:lnTo>
                    <a:pt x="100" y="94"/>
                  </a:lnTo>
                  <a:lnTo>
                    <a:pt x="96" y="94"/>
                  </a:lnTo>
                  <a:lnTo>
                    <a:pt x="94" y="90"/>
                  </a:lnTo>
                  <a:lnTo>
                    <a:pt x="90" y="90"/>
                  </a:lnTo>
                  <a:lnTo>
                    <a:pt x="90" y="86"/>
                  </a:lnTo>
                  <a:lnTo>
                    <a:pt x="86" y="86"/>
                  </a:lnTo>
                  <a:lnTo>
                    <a:pt x="86" y="90"/>
                  </a:lnTo>
                  <a:lnTo>
                    <a:pt x="86" y="86"/>
                  </a:lnTo>
                  <a:lnTo>
                    <a:pt x="82" y="86"/>
                  </a:lnTo>
                  <a:lnTo>
                    <a:pt x="80" y="82"/>
                  </a:lnTo>
                  <a:lnTo>
                    <a:pt x="76" y="82"/>
                  </a:lnTo>
                  <a:lnTo>
                    <a:pt x="72" y="86"/>
                  </a:lnTo>
                  <a:lnTo>
                    <a:pt x="68" y="86"/>
                  </a:lnTo>
                  <a:lnTo>
                    <a:pt x="64" y="86"/>
                  </a:lnTo>
                  <a:lnTo>
                    <a:pt x="64" y="90"/>
                  </a:lnTo>
                  <a:lnTo>
                    <a:pt x="60" y="90"/>
                  </a:lnTo>
                  <a:lnTo>
                    <a:pt x="56" y="94"/>
                  </a:lnTo>
                  <a:lnTo>
                    <a:pt x="54" y="94"/>
                  </a:lnTo>
                  <a:lnTo>
                    <a:pt x="50" y="94"/>
                  </a:lnTo>
                  <a:lnTo>
                    <a:pt x="46" y="94"/>
                  </a:lnTo>
                  <a:lnTo>
                    <a:pt x="46" y="98"/>
                  </a:lnTo>
                  <a:lnTo>
                    <a:pt x="42" y="98"/>
                  </a:lnTo>
                  <a:lnTo>
                    <a:pt x="38" y="98"/>
                  </a:lnTo>
                  <a:lnTo>
                    <a:pt x="38" y="94"/>
                  </a:lnTo>
                  <a:lnTo>
                    <a:pt x="34" y="94"/>
                  </a:lnTo>
                  <a:lnTo>
                    <a:pt x="30" y="94"/>
                  </a:lnTo>
                  <a:lnTo>
                    <a:pt x="26" y="94"/>
                  </a:lnTo>
                  <a:lnTo>
                    <a:pt x="24" y="94"/>
                  </a:lnTo>
                  <a:lnTo>
                    <a:pt x="20" y="94"/>
                  </a:lnTo>
                  <a:lnTo>
                    <a:pt x="16" y="94"/>
                  </a:lnTo>
                  <a:lnTo>
                    <a:pt x="16" y="90"/>
                  </a:lnTo>
                  <a:lnTo>
                    <a:pt x="16" y="94"/>
                  </a:lnTo>
                  <a:lnTo>
                    <a:pt x="12" y="94"/>
                  </a:lnTo>
                  <a:lnTo>
                    <a:pt x="12" y="90"/>
                  </a:lnTo>
                  <a:lnTo>
                    <a:pt x="8" y="90"/>
                  </a:lnTo>
                  <a:lnTo>
                    <a:pt x="4" y="86"/>
                  </a:lnTo>
                  <a:lnTo>
                    <a:pt x="0" y="82"/>
                  </a:lnTo>
                  <a:lnTo>
                    <a:pt x="0" y="86"/>
                  </a:lnTo>
                  <a:lnTo>
                    <a:pt x="0" y="82"/>
                  </a:lnTo>
                  <a:lnTo>
                    <a:pt x="0" y="78"/>
                  </a:lnTo>
                  <a:lnTo>
                    <a:pt x="4" y="78"/>
                  </a:lnTo>
                  <a:lnTo>
                    <a:pt x="4" y="74"/>
                  </a:lnTo>
                  <a:lnTo>
                    <a:pt x="8" y="72"/>
                  </a:lnTo>
                  <a:lnTo>
                    <a:pt x="12" y="72"/>
                  </a:lnTo>
                  <a:lnTo>
                    <a:pt x="8" y="68"/>
                  </a:lnTo>
                  <a:lnTo>
                    <a:pt x="8" y="64"/>
                  </a:lnTo>
                  <a:lnTo>
                    <a:pt x="8" y="60"/>
                  </a:lnTo>
                  <a:lnTo>
                    <a:pt x="16" y="52"/>
                  </a:lnTo>
                  <a:lnTo>
                    <a:pt x="16" y="48"/>
                  </a:lnTo>
                  <a:lnTo>
                    <a:pt x="20" y="48"/>
                  </a:lnTo>
                  <a:lnTo>
                    <a:pt x="20" y="46"/>
                  </a:lnTo>
                  <a:lnTo>
                    <a:pt x="24" y="46"/>
                  </a:lnTo>
                  <a:lnTo>
                    <a:pt x="24" y="42"/>
                  </a:lnTo>
                  <a:lnTo>
                    <a:pt x="26" y="42"/>
                  </a:lnTo>
                  <a:lnTo>
                    <a:pt x="30" y="42"/>
                  </a:lnTo>
                  <a:lnTo>
                    <a:pt x="26" y="38"/>
                  </a:lnTo>
                  <a:lnTo>
                    <a:pt x="26" y="34"/>
                  </a:lnTo>
                  <a:lnTo>
                    <a:pt x="30" y="34"/>
                  </a:lnTo>
                  <a:lnTo>
                    <a:pt x="26" y="34"/>
                  </a:lnTo>
                  <a:lnTo>
                    <a:pt x="26" y="30"/>
                  </a:lnTo>
                  <a:lnTo>
                    <a:pt x="24" y="26"/>
                  </a:lnTo>
                  <a:lnTo>
                    <a:pt x="24" y="22"/>
                  </a:lnTo>
                  <a:lnTo>
                    <a:pt x="24" y="18"/>
                  </a:lnTo>
                  <a:lnTo>
                    <a:pt x="24" y="16"/>
                  </a:lnTo>
                  <a:lnTo>
                    <a:pt x="26" y="18"/>
                  </a:lnTo>
                  <a:lnTo>
                    <a:pt x="30" y="16"/>
                  </a:lnTo>
                  <a:lnTo>
                    <a:pt x="30" y="12"/>
                  </a:lnTo>
                  <a:lnTo>
                    <a:pt x="34" y="12"/>
                  </a:lnTo>
                  <a:lnTo>
                    <a:pt x="38" y="12"/>
                  </a:lnTo>
                  <a:lnTo>
                    <a:pt x="42" y="12"/>
                  </a:lnTo>
                  <a:lnTo>
                    <a:pt x="46" y="12"/>
                  </a:lnTo>
                  <a:lnTo>
                    <a:pt x="50" y="12"/>
                  </a:lnTo>
                  <a:lnTo>
                    <a:pt x="54" y="12"/>
                  </a:lnTo>
                  <a:lnTo>
                    <a:pt x="56" y="12"/>
                  </a:lnTo>
                  <a:lnTo>
                    <a:pt x="60" y="12"/>
                  </a:lnTo>
                  <a:lnTo>
                    <a:pt x="60" y="16"/>
                  </a:lnTo>
                  <a:lnTo>
                    <a:pt x="64" y="16"/>
                  </a:lnTo>
                  <a:lnTo>
                    <a:pt x="64" y="12"/>
                  </a:lnTo>
                  <a:lnTo>
                    <a:pt x="64" y="16"/>
                  </a:lnTo>
                  <a:lnTo>
                    <a:pt x="68" y="16"/>
                  </a:lnTo>
                  <a:lnTo>
                    <a:pt x="72" y="16"/>
                  </a:lnTo>
                  <a:lnTo>
                    <a:pt x="76" y="18"/>
                  </a:lnTo>
                  <a:lnTo>
                    <a:pt x="80" y="18"/>
                  </a:lnTo>
                  <a:lnTo>
                    <a:pt x="82" y="18"/>
                  </a:lnTo>
                  <a:lnTo>
                    <a:pt x="86" y="18"/>
                  </a:lnTo>
                  <a:lnTo>
                    <a:pt x="86" y="16"/>
                  </a:lnTo>
                  <a:lnTo>
                    <a:pt x="86" y="18"/>
                  </a:lnTo>
                  <a:lnTo>
                    <a:pt x="90" y="18"/>
                  </a:lnTo>
                  <a:lnTo>
                    <a:pt x="94" y="18"/>
                  </a:lnTo>
                  <a:lnTo>
                    <a:pt x="94" y="22"/>
                  </a:lnTo>
                  <a:lnTo>
                    <a:pt x="94" y="18"/>
                  </a:lnTo>
                  <a:lnTo>
                    <a:pt x="96" y="18"/>
                  </a:lnTo>
                  <a:lnTo>
                    <a:pt x="100" y="18"/>
                  </a:lnTo>
                  <a:lnTo>
                    <a:pt x="100" y="22"/>
                  </a:lnTo>
                  <a:lnTo>
                    <a:pt x="104" y="22"/>
                  </a:lnTo>
                  <a:lnTo>
                    <a:pt x="104" y="18"/>
                  </a:lnTo>
                  <a:lnTo>
                    <a:pt x="108" y="18"/>
                  </a:lnTo>
                  <a:lnTo>
                    <a:pt x="108" y="22"/>
                  </a:lnTo>
                  <a:lnTo>
                    <a:pt x="112" y="18"/>
                  </a:lnTo>
                  <a:lnTo>
                    <a:pt x="116" y="18"/>
                  </a:lnTo>
                  <a:lnTo>
                    <a:pt x="116" y="22"/>
                  </a:lnTo>
                  <a:lnTo>
                    <a:pt x="120" y="22"/>
                  </a:lnTo>
                  <a:lnTo>
                    <a:pt x="120" y="26"/>
                  </a:lnTo>
                  <a:lnTo>
                    <a:pt x="120" y="22"/>
                  </a:lnTo>
                  <a:lnTo>
                    <a:pt x="120" y="18"/>
                  </a:lnTo>
                  <a:lnTo>
                    <a:pt x="120" y="16"/>
                  </a:lnTo>
                  <a:lnTo>
                    <a:pt x="120" y="12"/>
                  </a:lnTo>
                  <a:lnTo>
                    <a:pt x="124" y="12"/>
                  </a:lnTo>
                  <a:lnTo>
                    <a:pt x="124" y="8"/>
                  </a:lnTo>
                  <a:lnTo>
                    <a:pt x="126" y="8"/>
                  </a:lnTo>
                  <a:lnTo>
                    <a:pt x="130" y="8"/>
                  </a:lnTo>
                  <a:lnTo>
                    <a:pt x="134" y="8"/>
                  </a:lnTo>
                  <a:lnTo>
                    <a:pt x="138" y="8"/>
                  </a:lnTo>
                  <a:lnTo>
                    <a:pt x="142" y="8"/>
                  </a:lnTo>
                  <a:lnTo>
                    <a:pt x="146" y="8"/>
                  </a:lnTo>
                  <a:lnTo>
                    <a:pt x="146" y="4"/>
                  </a:lnTo>
                  <a:lnTo>
                    <a:pt x="150" y="4"/>
                  </a:lnTo>
                  <a:lnTo>
                    <a:pt x="154" y="4"/>
                  </a:lnTo>
                  <a:lnTo>
                    <a:pt x="156" y="0"/>
                  </a:lnTo>
                  <a:lnTo>
                    <a:pt x="160" y="0"/>
                  </a:lnTo>
                  <a:lnTo>
                    <a:pt x="160" y="4"/>
                  </a:lnTo>
                  <a:lnTo>
                    <a:pt x="164" y="4"/>
                  </a:lnTo>
                  <a:lnTo>
                    <a:pt x="164" y="0"/>
                  </a:lnTo>
                  <a:lnTo>
                    <a:pt x="168" y="4"/>
                  </a:lnTo>
                  <a:lnTo>
                    <a:pt x="168" y="8"/>
                  </a:lnTo>
                  <a:lnTo>
                    <a:pt x="172" y="12"/>
                  </a:lnTo>
                  <a:lnTo>
                    <a:pt x="176" y="16"/>
                  </a:lnTo>
                  <a:lnTo>
                    <a:pt x="172" y="16"/>
                  </a:lnTo>
                  <a:lnTo>
                    <a:pt x="168" y="16"/>
                  </a:lnTo>
                  <a:lnTo>
                    <a:pt x="172" y="18"/>
                  </a:lnTo>
                  <a:lnTo>
                    <a:pt x="172" y="22"/>
                  </a:lnTo>
                  <a:lnTo>
                    <a:pt x="172" y="26"/>
                  </a:lnTo>
                  <a:lnTo>
                    <a:pt x="176" y="26"/>
                  </a:lnTo>
                  <a:lnTo>
                    <a:pt x="180" y="26"/>
                  </a:lnTo>
                  <a:lnTo>
                    <a:pt x="184" y="26"/>
                  </a:lnTo>
                  <a:lnTo>
                    <a:pt x="184" y="30"/>
                  </a:lnTo>
                  <a:lnTo>
                    <a:pt x="186" y="30"/>
                  </a:lnTo>
                  <a:lnTo>
                    <a:pt x="186" y="34"/>
                  </a:lnTo>
                  <a:lnTo>
                    <a:pt x="190" y="34"/>
                  </a:lnTo>
                  <a:lnTo>
                    <a:pt x="190" y="38"/>
                  </a:lnTo>
                  <a:lnTo>
                    <a:pt x="186" y="38"/>
                  </a:lnTo>
                  <a:lnTo>
                    <a:pt x="186" y="42"/>
                  </a:lnTo>
                  <a:lnTo>
                    <a:pt x="190" y="42"/>
                  </a:lnTo>
                  <a:lnTo>
                    <a:pt x="190" y="46"/>
                  </a:lnTo>
                  <a:lnTo>
                    <a:pt x="194" y="46"/>
                  </a:lnTo>
                  <a:lnTo>
                    <a:pt x="194" y="42"/>
                  </a:lnTo>
                  <a:lnTo>
                    <a:pt x="198" y="42"/>
                  </a:lnTo>
                  <a:lnTo>
                    <a:pt x="198" y="46"/>
                  </a:lnTo>
                  <a:lnTo>
                    <a:pt x="202" y="46"/>
                  </a:lnTo>
                  <a:lnTo>
                    <a:pt x="206" y="46"/>
                  </a:lnTo>
                  <a:lnTo>
                    <a:pt x="206" y="48"/>
                  </a:lnTo>
                  <a:lnTo>
                    <a:pt x="206" y="46"/>
                  </a:lnTo>
                  <a:lnTo>
                    <a:pt x="210" y="46"/>
                  </a:lnTo>
                  <a:lnTo>
                    <a:pt x="212" y="46"/>
                  </a:lnTo>
                  <a:lnTo>
                    <a:pt x="216" y="42"/>
                  </a:lnTo>
                  <a:lnTo>
                    <a:pt x="220" y="48"/>
                  </a:lnTo>
                  <a:lnTo>
                    <a:pt x="224" y="48"/>
                  </a:lnTo>
                  <a:lnTo>
                    <a:pt x="224" y="52"/>
                  </a:lnTo>
                  <a:lnTo>
                    <a:pt x="228" y="52"/>
                  </a:lnTo>
                  <a:lnTo>
                    <a:pt x="228" y="48"/>
                  </a:lnTo>
                  <a:lnTo>
                    <a:pt x="232" y="48"/>
                  </a:lnTo>
                  <a:lnTo>
                    <a:pt x="232" y="52"/>
                  </a:lnTo>
                  <a:lnTo>
                    <a:pt x="236" y="52"/>
                  </a:lnTo>
                  <a:lnTo>
                    <a:pt x="240" y="52"/>
                  </a:lnTo>
                  <a:lnTo>
                    <a:pt x="240" y="56"/>
                  </a:lnTo>
                  <a:lnTo>
                    <a:pt x="242" y="52"/>
                  </a:lnTo>
                  <a:lnTo>
                    <a:pt x="242" y="56"/>
                  </a:lnTo>
                  <a:lnTo>
                    <a:pt x="246" y="56"/>
                  </a:lnTo>
                  <a:lnTo>
                    <a:pt x="246" y="60"/>
                  </a:lnTo>
                  <a:lnTo>
                    <a:pt x="250" y="60"/>
                  </a:lnTo>
                  <a:lnTo>
                    <a:pt x="254" y="60"/>
                  </a:lnTo>
                  <a:lnTo>
                    <a:pt x="254" y="64"/>
                  </a:lnTo>
                  <a:lnTo>
                    <a:pt x="254" y="68"/>
                  </a:lnTo>
                  <a:lnTo>
                    <a:pt x="254" y="72"/>
                  </a:lnTo>
                  <a:lnTo>
                    <a:pt x="250" y="72"/>
                  </a:lnTo>
                  <a:lnTo>
                    <a:pt x="250" y="74"/>
                  </a:lnTo>
                  <a:lnTo>
                    <a:pt x="254" y="74"/>
                  </a:lnTo>
                  <a:lnTo>
                    <a:pt x="250" y="74"/>
                  </a:lnTo>
                  <a:lnTo>
                    <a:pt x="250" y="78"/>
                  </a:lnTo>
                  <a:lnTo>
                    <a:pt x="250" y="82"/>
                  </a:lnTo>
                  <a:lnTo>
                    <a:pt x="254" y="86"/>
                  </a:lnTo>
                  <a:lnTo>
                    <a:pt x="254" y="90"/>
                  </a:lnTo>
                  <a:lnTo>
                    <a:pt x="250" y="90"/>
                  </a:lnTo>
                  <a:lnTo>
                    <a:pt x="250" y="94"/>
                  </a:lnTo>
                  <a:lnTo>
                    <a:pt x="250" y="98"/>
                  </a:lnTo>
                  <a:lnTo>
                    <a:pt x="246" y="98"/>
                  </a:lnTo>
                  <a:lnTo>
                    <a:pt x="242" y="98"/>
                  </a:lnTo>
                  <a:lnTo>
                    <a:pt x="240" y="98"/>
                  </a:lnTo>
                  <a:lnTo>
                    <a:pt x="236" y="98"/>
                  </a:lnTo>
                  <a:lnTo>
                    <a:pt x="236" y="102"/>
                  </a:lnTo>
                  <a:lnTo>
                    <a:pt x="232" y="102"/>
                  </a:lnTo>
                  <a:lnTo>
                    <a:pt x="228" y="102"/>
                  </a:lnTo>
                  <a:lnTo>
                    <a:pt x="228" y="104"/>
                  </a:lnTo>
                  <a:lnTo>
                    <a:pt x="228" y="108"/>
                  </a:lnTo>
                  <a:lnTo>
                    <a:pt x="228" y="112"/>
                  </a:lnTo>
                  <a:lnTo>
                    <a:pt x="224" y="112"/>
                  </a:lnTo>
                  <a:lnTo>
                    <a:pt x="220" y="112"/>
                  </a:lnTo>
                  <a:lnTo>
                    <a:pt x="216" y="112"/>
                  </a:lnTo>
                  <a:lnTo>
                    <a:pt x="216" y="116"/>
                  </a:lnTo>
                  <a:lnTo>
                    <a:pt x="212" y="116"/>
                  </a:lnTo>
                  <a:lnTo>
                    <a:pt x="210" y="116"/>
                  </a:lnTo>
                  <a:lnTo>
                    <a:pt x="210" y="120"/>
                  </a:lnTo>
                  <a:lnTo>
                    <a:pt x="206" y="120"/>
                  </a:lnTo>
                  <a:lnTo>
                    <a:pt x="206" y="116"/>
                  </a:lnTo>
                  <a:lnTo>
                    <a:pt x="206" y="120"/>
                  </a:lnTo>
                  <a:lnTo>
                    <a:pt x="202" y="120"/>
                  </a:lnTo>
                  <a:lnTo>
                    <a:pt x="198" y="120"/>
                  </a:lnTo>
                  <a:lnTo>
                    <a:pt x="194" y="120"/>
                  </a:lnTo>
                  <a:lnTo>
                    <a:pt x="194" y="124"/>
                  </a:lnTo>
                  <a:lnTo>
                    <a:pt x="190" y="124"/>
                  </a:lnTo>
                  <a:lnTo>
                    <a:pt x="186" y="128"/>
                  </a:lnTo>
                  <a:lnTo>
                    <a:pt x="186" y="130"/>
                  </a:lnTo>
                  <a:lnTo>
                    <a:pt x="184" y="130"/>
                  </a:lnTo>
                  <a:lnTo>
                    <a:pt x="186" y="130"/>
                  </a:lnTo>
                  <a:lnTo>
                    <a:pt x="186" y="128"/>
                  </a:lnTo>
                  <a:lnTo>
                    <a:pt x="186" y="124"/>
                  </a:lnTo>
                  <a:lnTo>
                    <a:pt x="186" y="128"/>
                  </a:lnTo>
                  <a:lnTo>
                    <a:pt x="184" y="128"/>
                  </a:lnTo>
                  <a:lnTo>
                    <a:pt x="180" y="130"/>
                  </a:lnTo>
                  <a:lnTo>
                    <a:pt x="176" y="130"/>
                  </a:lnTo>
                  <a:lnTo>
                    <a:pt x="176" y="134"/>
                  </a:lnTo>
                  <a:lnTo>
                    <a:pt x="176" y="130"/>
                  </a:lnTo>
                  <a:lnTo>
                    <a:pt x="172" y="130"/>
                  </a:lnTo>
                  <a:lnTo>
                    <a:pt x="172" y="128"/>
                  </a:lnTo>
                  <a:lnTo>
                    <a:pt x="172" y="130"/>
                  </a:lnTo>
                  <a:lnTo>
                    <a:pt x="168" y="130"/>
                  </a:lnTo>
                  <a:lnTo>
                    <a:pt x="172" y="130"/>
                  </a:lnTo>
                  <a:lnTo>
                    <a:pt x="168" y="130"/>
                  </a:lnTo>
                  <a:lnTo>
                    <a:pt x="164" y="128"/>
                  </a:lnTo>
                  <a:lnTo>
                    <a:pt x="164" y="130"/>
                  </a:lnTo>
                  <a:lnTo>
                    <a:pt x="168" y="130"/>
                  </a:lnTo>
                  <a:lnTo>
                    <a:pt x="168" y="134"/>
                  </a:lnTo>
                  <a:lnTo>
                    <a:pt x="168" y="130"/>
                  </a:lnTo>
                  <a:lnTo>
                    <a:pt x="168" y="134"/>
                  </a:lnTo>
                  <a:lnTo>
                    <a:pt x="172" y="134"/>
                  </a:lnTo>
                  <a:lnTo>
                    <a:pt x="176" y="134"/>
                  </a:lnTo>
                  <a:lnTo>
                    <a:pt x="172" y="134"/>
                  </a:lnTo>
                  <a:lnTo>
                    <a:pt x="176" y="134"/>
                  </a:lnTo>
                  <a:lnTo>
                    <a:pt x="176" y="138"/>
                  </a:lnTo>
                  <a:lnTo>
                    <a:pt x="180" y="138"/>
                  </a:lnTo>
                  <a:lnTo>
                    <a:pt x="180" y="142"/>
                  </a:lnTo>
                  <a:lnTo>
                    <a:pt x="184" y="142"/>
                  </a:lnTo>
                  <a:lnTo>
                    <a:pt x="184" y="146"/>
                  </a:lnTo>
                  <a:lnTo>
                    <a:pt x="186" y="150"/>
                  </a:lnTo>
                  <a:lnTo>
                    <a:pt x="186" y="146"/>
                  </a:lnTo>
                  <a:lnTo>
                    <a:pt x="184" y="142"/>
                  </a:lnTo>
                  <a:lnTo>
                    <a:pt x="184" y="138"/>
                  </a:lnTo>
                  <a:lnTo>
                    <a:pt x="180" y="138"/>
                  </a:lnTo>
                  <a:lnTo>
                    <a:pt x="180" y="134"/>
                  </a:lnTo>
                  <a:lnTo>
                    <a:pt x="180" y="130"/>
                  </a:lnTo>
                  <a:lnTo>
                    <a:pt x="180" y="134"/>
                  </a:lnTo>
                  <a:lnTo>
                    <a:pt x="184" y="138"/>
                  </a:lnTo>
                  <a:lnTo>
                    <a:pt x="184" y="142"/>
                  </a:lnTo>
                  <a:lnTo>
                    <a:pt x="186" y="146"/>
                  </a:lnTo>
                  <a:lnTo>
                    <a:pt x="190" y="146"/>
                  </a:lnTo>
                  <a:lnTo>
                    <a:pt x="190" y="150"/>
                  </a:lnTo>
                  <a:lnTo>
                    <a:pt x="190" y="146"/>
                  </a:lnTo>
                  <a:lnTo>
                    <a:pt x="194" y="146"/>
                  </a:lnTo>
                  <a:lnTo>
                    <a:pt x="198" y="146"/>
                  </a:lnTo>
                  <a:lnTo>
                    <a:pt x="202" y="146"/>
                  </a:lnTo>
                  <a:lnTo>
                    <a:pt x="206" y="146"/>
                  </a:lnTo>
                  <a:lnTo>
                    <a:pt x="202" y="146"/>
                  </a:lnTo>
                  <a:lnTo>
                    <a:pt x="202" y="150"/>
                  </a:lnTo>
                  <a:lnTo>
                    <a:pt x="202" y="154"/>
                  </a:lnTo>
                  <a:lnTo>
                    <a:pt x="198" y="154"/>
                  </a:lnTo>
                  <a:lnTo>
                    <a:pt x="194" y="154"/>
                  </a:lnTo>
                  <a:lnTo>
                    <a:pt x="190" y="154"/>
                  </a:lnTo>
                  <a:lnTo>
                    <a:pt x="190" y="150"/>
                  </a:lnTo>
                  <a:lnTo>
                    <a:pt x="186" y="154"/>
                  </a:lnTo>
                  <a:lnTo>
                    <a:pt x="184" y="158"/>
                  </a:lnTo>
                  <a:lnTo>
                    <a:pt x="180" y="158"/>
                  </a:lnTo>
                  <a:lnTo>
                    <a:pt x="176" y="158"/>
                  </a:lnTo>
                  <a:lnTo>
                    <a:pt x="176" y="160"/>
                  </a:lnTo>
                  <a:lnTo>
                    <a:pt x="172" y="160"/>
                  </a:lnTo>
                  <a:lnTo>
                    <a:pt x="172" y="164"/>
                  </a:lnTo>
                  <a:lnTo>
                    <a:pt x="168" y="164"/>
                  </a:lnTo>
                  <a:lnTo>
                    <a:pt x="164" y="164"/>
                  </a:lnTo>
                  <a:lnTo>
                    <a:pt x="160" y="164"/>
                  </a:lnTo>
                  <a:lnTo>
                    <a:pt x="160" y="160"/>
                  </a:lnTo>
                  <a:lnTo>
                    <a:pt x="160" y="158"/>
                  </a:lnTo>
                  <a:lnTo>
                    <a:pt x="164" y="158"/>
                  </a:lnTo>
                  <a:lnTo>
                    <a:pt x="164" y="154"/>
                  </a:lnTo>
                  <a:lnTo>
                    <a:pt x="160" y="154"/>
                  </a:lnTo>
                  <a:lnTo>
                    <a:pt x="160" y="150"/>
                  </a:lnTo>
                  <a:lnTo>
                    <a:pt x="156" y="150"/>
                  </a:lnTo>
                  <a:lnTo>
                    <a:pt x="154" y="146"/>
                  </a:lnTo>
                  <a:lnTo>
                    <a:pt x="150" y="146"/>
                  </a:lnTo>
                  <a:lnTo>
                    <a:pt x="146" y="146"/>
                  </a:lnTo>
                  <a:lnTo>
                    <a:pt x="150" y="142"/>
                  </a:lnTo>
                  <a:lnTo>
                    <a:pt x="154" y="142"/>
                  </a:lnTo>
                  <a:lnTo>
                    <a:pt x="154" y="138"/>
                  </a:lnTo>
                  <a:lnTo>
                    <a:pt x="156" y="138"/>
                  </a:lnTo>
                  <a:lnTo>
                    <a:pt x="160" y="138"/>
                  </a:lnTo>
                  <a:lnTo>
                    <a:pt x="160" y="134"/>
                  </a:lnTo>
                  <a:lnTo>
                    <a:pt x="164" y="134"/>
                  </a:lnTo>
                  <a:lnTo>
                    <a:pt x="164" y="130"/>
                  </a:lnTo>
                  <a:lnTo>
                    <a:pt x="160" y="130"/>
                  </a:lnTo>
                  <a:lnTo>
                    <a:pt x="156" y="130"/>
                  </a:lnTo>
                  <a:lnTo>
                    <a:pt x="154" y="130"/>
                  </a:lnTo>
                  <a:lnTo>
                    <a:pt x="150" y="130"/>
                  </a:lnTo>
                  <a:lnTo>
                    <a:pt x="146" y="130"/>
                  </a:lnTo>
                  <a:lnTo>
                    <a:pt x="142" y="130"/>
                  </a:lnTo>
                  <a:lnTo>
                    <a:pt x="142" y="128"/>
                  </a:lnTo>
                  <a:lnTo>
                    <a:pt x="138" y="128"/>
                  </a:lnTo>
                  <a:lnTo>
                    <a:pt x="142" y="128"/>
                  </a:lnTo>
                  <a:lnTo>
                    <a:pt x="138" y="124"/>
                  </a:lnTo>
                  <a:lnTo>
                    <a:pt x="134" y="124"/>
                  </a:lnTo>
                  <a:lnTo>
                    <a:pt x="138" y="124"/>
                  </a:lnTo>
                  <a:lnTo>
                    <a:pt x="142" y="124"/>
                  </a:lnTo>
                  <a:lnTo>
                    <a:pt x="146" y="124"/>
                  </a:lnTo>
                  <a:lnTo>
                    <a:pt x="150" y="120"/>
                  </a:lnTo>
                  <a:lnTo>
                    <a:pt x="146" y="120"/>
                  </a:lnTo>
                  <a:lnTo>
                    <a:pt x="146" y="124"/>
                  </a:lnTo>
                  <a:lnTo>
                    <a:pt x="142" y="120"/>
                  </a:lnTo>
                  <a:lnTo>
                    <a:pt x="142" y="124"/>
                  </a:lnTo>
                  <a:lnTo>
                    <a:pt x="138" y="120"/>
                  </a:lnTo>
                  <a:lnTo>
                    <a:pt x="138" y="116"/>
                  </a:lnTo>
                  <a:lnTo>
                    <a:pt x="138" y="112"/>
                  </a:lnTo>
                  <a:lnTo>
                    <a:pt x="138" y="108"/>
                  </a:lnTo>
                  <a:lnTo>
                    <a:pt x="134" y="108"/>
                  </a:lnTo>
                  <a:lnTo>
                    <a:pt x="138" y="108"/>
                  </a:lnTo>
                  <a:lnTo>
                    <a:pt x="138" y="112"/>
                  </a:lnTo>
                  <a:lnTo>
                    <a:pt x="138" y="116"/>
                  </a:lnTo>
                  <a:lnTo>
                    <a:pt x="138" y="120"/>
                  </a:lnTo>
                  <a:lnTo>
                    <a:pt x="134" y="120"/>
                  </a:lnTo>
                  <a:lnTo>
                    <a:pt x="130" y="120"/>
                  </a:lnTo>
                  <a:lnTo>
                    <a:pt x="134" y="120"/>
                  </a:lnTo>
                  <a:lnTo>
                    <a:pt x="134" y="116"/>
                  </a:lnTo>
                  <a:lnTo>
                    <a:pt x="134" y="120"/>
                  </a:lnTo>
                  <a:lnTo>
                    <a:pt x="130" y="120"/>
                  </a:lnTo>
                  <a:lnTo>
                    <a:pt x="126" y="120"/>
                  </a:lnTo>
                  <a:lnTo>
                    <a:pt x="124" y="124"/>
                  </a:lnTo>
                  <a:lnTo>
                    <a:pt x="124" y="128"/>
                  </a:lnTo>
                  <a:lnTo>
                    <a:pt x="120" y="128"/>
                  </a:lnTo>
                  <a:lnTo>
                    <a:pt x="120" y="130"/>
                  </a:lnTo>
                  <a:lnTo>
                    <a:pt x="116" y="134"/>
                  </a:lnTo>
                  <a:lnTo>
                    <a:pt x="112" y="138"/>
                  </a:lnTo>
                  <a:lnTo>
                    <a:pt x="108" y="138"/>
                  </a:lnTo>
                  <a:lnTo>
                    <a:pt x="108" y="142"/>
                  </a:lnTo>
                  <a:lnTo>
                    <a:pt x="108" y="138"/>
                  </a:lnTo>
                  <a:lnTo>
                    <a:pt x="104" y="138"/>
                  </a:lnTo>
                  <a:lnTo>
                    <a:pt x="104" y="142"/>
                  </a:lnTo>
                  <a:lnTo>
                    <a:pt x="108" y="146"/>
                  </a:lnTo>
                  <a:lnTo>
                    <a:pt x="108" y="150"/>
                  </a:lnTo>
                  <a:lnTo>
                    <a:pt x="108" y="146"/>
                  </a:lnTo>
                  <a:lnTo>
                    <a:pt x="104" y="146"/>
                  </a:lnTo>
                  <a:lnTo>
                    <a:pt x="100" y="146"/>
                  </a:lnTo>
                  <a:lnTo>
                    <a:pt x="96" y="146"/>
                  </a:lnTo>
                  <a:lnTo>
                    <a:pt x="94" y="146"/>
                  </a:lnTo>
                  <a:lnTo>
                    <a:pt x="94" y="150"/>
                  </a:lnTo>
                  <a:lnTo>
                    <a:pt x="90" y="150"/>
                  </a:lnTo>
                  <a:lnTo>
                    <a:pt x="90" y="146"/>
                  </a:lnTo>
                  <a:lnTo>
                    <a:pt x="86" y="146"/>
                  </a:lnTo>
                  <a:lnTo>
                    <a:pt x="86" y="146"/>
                  </a:lnTo>
                  <a:lnTo>
                    <a:pt x="86" y="14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19" name="Freeform 126">
              <a:extLst>
                <a:ext uri="{FF2B5EF4-FFF2-40B4-BE49-F238E27FC236}">
                  <a16:creationId xmlns:a16="http://schemas.microsoft.com/office/drawing/2014/main" id="{949950C7-FD55-5685-1902-BC05F75348F7}"/>
                </a:ext>
              </a:extLst>
            </p:cNvPr>
            <p:cNvSpPr>
              <a:spLocks noEditPoints="1"/>
            </p:cNvSpPr>
            <p:nvPr/>
          </p:nvSpPr>
          <p:spPr bwMode="auto">
            <a:xfrm>
              <a:off x="4210050" y="2733743"/>
              <a:ext cx="225425" cy="381000"/>
            </a:xfrm>
            <a:custGeom>
              <a:avLst/>
              <a:gdLst>
                <a:gd name="T0" fmla="*/ 106 w 142"/>
                <a:gd name="T1" fmla="*/ 2 h 240"/>
                <a:gd name="T2" fmla="*/ 98 w 142"/>
                <a:gd name="T3" fmla="*/ 10 h 240"/>
                <a:gd name="T4" fmla="*/ 94 w 142"/>
                <a:gd name="T5" fmla="*/ 14 h 240"/>
                <a:gd name="T6" fmla="*/ 76 w 142"/>
                <a:gd name="T7" fmla="*/ 44 h 240"/>
                <a:gd name="T8" fmla="*/ 72 w 142"/>
                <a:gd name="T9" fmla="*/ 48 h 240"/>
                <a:gd name="T10" fmla="*/ 46 w 142"/>
                <a:gd name="T11" fmla="*/ 130 h 240"/>
                <a:gd name="T12" fmla="*/ 50 w 142"/>
                <a:gd name="T13" fmla="*/ 108 h 240"/>
                <a:gd name="T14" fmla="*/ 38 w 142"/>
                <a:gd name="T15" fmla="*/ 122 h 240"/>
                <a:gd name="T16" fmla="*/ 34 w 142"/>
                <a:gd name="T17" fmla="*/ 108 h 240"/>
                <a:gd name="T18" fmla="*/ 42 w 142"/>
                <a:gd name="T19" fmla="*/ 92 h 240"/>
                <a:gd name="T20" fmla="*/ 34 w 142"/>
                <a:gd name="T21" fmla="*/ 92 h 240"/>
                <a:gd name="T22" fmla="*/ 34 w 142"/>
                <a:gd name="T23" fmla="*/ 78 h 240"/>
                <a:gd name="T24" fmla="*/ 42 w 142"/>
                <a:gd name="T25" fmla="*/ 62 h 240"/>
                <a:gd name="T26" fmla="*/ 56 w 142"/>
                <a:gd name="T27" fmla="*/ 52 h 240"/>
                <a:gd name="T28" fmla="*/ 60 w 142"/>
                <a:gd name="T29" fmla="*/ 62 h 240"/>
                <a:gd name="T30" fmla="*/ 56 w 142"/>
                <a:gd name="T31" fmla="*/ 70 h 240"/>
                <a:gd name="T32" fmla="*/ 72 w 142"/>
                <a:gd name="T33" fmla="*/ 70 h 240"/>
                <a:gd name="T34" fmla="*/ 90 w 142"/>
                <a:gd name="T35" fmla="*/ 82 h 240"/>
                <a:gd name="T36" fmla="*/ 80 w 142"/>
                <a:gd name="T37" fmla="*/ 100 h 240"/>
                <a:gd name="T38" fmla="*/ 82 w 142"/>
                <a:gd name="T39" fmla="*/ 108 h 240"/>
                <a:gd name="T40" fmla="*/ 98 w 142"/>
                <a:gd name="T41" fmla="*/ 134 h 240"/>
                <a:gd name="T42" fmla="*/ 112 w 142"/>
                <a:gd name="T43" fmla="*/ 156 h 240"/>
                <a:gd name="T44" fmla="*/ 108 w 142"/>
                <a:gd name="T45" fmla="*/ 160 h 240"/>
                <a:gd name="T46" fmla="*/ 124 w 142"/>
                <a:gd name="T47" fmla="*/ 176 h 240"/>
                <a:gd name="T48" fmla="*/ 136 w 142"/>
                <a:gd name="T49" fmla="*/ 198 h 240"/>
                <a:gd name="T50" fmla="*/ 124 w 142"/>
                <a:gd name="T51" fmla="*/ 210 h 240"/>
                <a:gd name="T52" fmla="*/ 132 w 142"/>
                <a:gd name="T53" fmla="*/ 220 h 240"/>
                <a:gd name="T54" fmla="*/ 106 w 142"/>
                <a:gd name="T55" fmla="*/ 224 h 240"/>
                <a:gd name="T56" fmla="*/ 82 w 142"/>
                <a:gd name="T57" fmla="*/ 224 h 240"/>
                <a:gd name="T58" fmla="*/ 50 w 142"/>
                <a:gd name="T59" fmla="*/ 232 h 240"/>
                <a:gd name="T60" fmla="*/ 46 w 142"/>
                <a:gd name="T61" fmla="*/ 228 h 240"/>
                <a:gd name="T62" fmla="*/ 76 w 142"/>
                <a:gd name="T63" fmla="*/ 210 h 240"/>
                <a:gd name="T64" fmla="*/ 64 w 142"/>
                <a:gd name="T65" fmla="*/ 210 h 240"/>
                <a:gd name="T66" fmla="*/ 46 w 142"/>
                <a:gd name="T67" fmla="*/ 206 h 240"/>
                <a:gd name="T68" fmla="*/ 56 w 142"/>
                <a:gd name="T69" fmla="*/ 190 h 240"/>
                <a:gd name="T70" fmla="*/ 50 w 142"/>
                <a:gd name="T71" fmla="*/ 176 h 240"/>
                <a:gd name="T72" fmla="*/ 76 w 142"/>
                <a:gd name="T73" fmla="*/ 168 h 240"/>
                <a:gd name="T74" fmla="*/ 68 w 142"/>
                <a:gd name="T75" fmla="*/ 146 h 240"/>
                <a:gd name="T76" fmla="*/ 64 w 142"/>
                <a:gd name="T77" fmla="*/ 134 h 240"/>
                <a:gd name="T78" fmla="*/ 50 w 142"/>
                <a:gd name="T79" fmla="*/ 138 h 240"/>
                <a:gd name="T80" fmla="*/ 16 w 142"/>
                <a:gd name="T81" fmla="*/ 62 h 240"/>
                <a:gd name="T82" fmla="*/ 26 w 142"/>
                <a:gd name="T83" fmla="*/ 60 h 240"/>
                <a:gd name="T84" fmla="*/ 8 w 142"/>
                <a:gd name="T85" fmla="*/ 74 h 240"/>
                <a:gd name="T86" fmla="*/ 26 w 142"/>
                <a:gd name="T87" fmla="*/ 86 h 240"/>
                <a:gd name="T88" fmla="*/ 30 w 142"/>
                <a:gd name="T89" fmla="*/ 74 h 240"/>
                <a:gd name="T90" fmla="*/ 30 w 142"/>
                <a:gd name="T91" fmla="*/ 78 h 240"/>
                <a:gd name="T92" fmla="*/ 12 w 142"/>
                <a:gd name="T93" fmla="*/ 82 h 240"/>
                <a:gd name="T94" fmla="*/ 12 w 142"/>
                <a:gd name="T95" fmla="*/ 90 h 240"/>
                <a:gd name="T96" fmla="*/ 22 w 142"/>
                <a:gd name="T97" fmla="*/ 96 h 240"/>
                <a:gd name="T98" fmla="*/ 34 w 142"/>
                <a:gd name="T99" fmla="*/ 104 h 240"/>
                <a:gd name="T100" fmla="*/ 26 w 142"/>
                <a:gd name="T101" fmla="*/ 96 h 240"/>
                <a:gd name="T102" fmla="*/ 30 w 142"/>
                <a:gd name="T103" fmla="*/ 112 h 240"/>
                <a:gd name="T104" fmla="*/ 26 w 142"/>
                <a:gd name="T105" fmla="*/ 112 h 240"/>
                <a:gd name="T106" fmla="*/ 46 w 142"/>
                <a:gd name="T107" fmla="*/ 116 h 240"/>
                <a:gd name="T108" fmla="*/ 20 w 142"/>
                <a:gd name="T109" fmla="*/ 146 h 240"/>
                <a:gd name="T110" fmla="*/ 4 w 142"/>
                <a:gd name="T111" fmla="*/ 138 h 240"/>
                <a:gd name="T112" fmla="*/ 34 w 142"/>
                <a:gd name="T113" fmla="*/ 138 h 240"/>
                <a:gd name="T114" fmla="*/ 34 w 142"/>
                <a:gd name="T115" fmla="*/ 150 h 240"/>
                <a:gd name="T116" fmla="*/ 56 w 142"/>
                <a:gd name="T117" fmla="*/ 164 h 240"/>
                <a:gd name="T118" fmla="*/ 128 w 142"/>
                <a:gd name="T119" fmla="*/ 21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240">
                  <a:moveTo>
                    <a:pt x="80" y="36"/>
                  </a:moveTo>
                  <a:lnTo>
                    <a:pt x="82" y="36"/>
                  </a:lnTo>
                  <a:lnTo>
                    <a:pt x="80" y="36"/>
                  </a:lnTo>
                  <a:lnTo>
                    <a:pt x="80" y="36"/>
                  </a:lnTo>
                  <a:lnTo>
                    <a:pt x="80" y="36"/>
                  </a:lnTo>
                  <a:close/>
                  <a:moveTo>
                    <a:pt x="106" y="2"/>
                  </a:moveTo>
                  <a:lnTo>
                    <a:pt x="102" y="2"/>
                  </a:lnTo>
                  <a:lnTo>
                    <a:pt x="106" y="0"/>
                  </a:lnTo>
                  <a:lnTo>
                    <a:pt x="106" y="2"/>
                  </a:lnTo>
                  <a:lnTo>
                    <a:pt x="106" y="2"/>
                  </a:lnTo>
                  <a:lnTo>
                    <a:pt x="106" y="2"/>
                  </a:lnTo>
                  <a:close/>
                  <a:moveTo>
                    <a:pt x="102" y="6"/>
                  </a:moveTo>
                  <a:lnTo>
                    <a:pt x="102" y="2"/>
                  </a:lnTo>
                  <a:lnTo>
                    <a:pt x="102" y="6"/>
                  </a:lnTo>
                  <a:lnTo>
                    <a:pt x="102" y="6"/>
                  </a:lnTo>
                  <a:lnTo>
                    <a:pt x="102" y="6"/>
                  </a:lnTo>
                  <a:close/>
                  <a:moveTo>
                    <a:pt x="94" y="14"/>
                  </a:moveTo>
                  <a:lnTo>
                    <a:pt x="98" y="10"/>
                  </a:lnTo>
                  <a:lnTo>
                    <a:pt x="94" y="10"/>
                  </a:lnTo>
                  <a:lnTo>
                    <a:pt x="94" y="6"/>
                  </a:lnTo>
                  <a:lnTo>
                    <a:pt x="98" y="6"/>
                  </a:lnTo>
                  <a:lnTo>
                    <a:pt x="98" y="10"/>
                  </a:lnTo>
                  <a:lnTo>
                    <a:pt x="102" y="10"/>
                  </a:lnTo>
                  <a:lnTo>
                    <a:pt x="102" y="14"/>
                  </a:lnTo>
                  <a:lnTo>
                    <a:pt x="98" y="14"/>
                  </a:lnTo>
                  <a:lnTo>
                    <a:pt x="102" y="14"/>
                  </a:lnTo>
                  <a:lnTo>
                    <a:pt x="102" y="18"/>
                  </a:lnTo>
                  <a:lnTo>
                    <a:pt x="98" y="18"/>
                  </a:lnTo>
                  <a:lnTo>
                    <a:pt x="98" y="22"/>
                  </a:lnTo>
                  <a:lnTo>
                    <a:pt x="98" y="18"/>
                  </a:lnTo>
                  <a:lnTo>
                    <a:pt x="98" y="14"/>
                  </a:lnTo>
                  <a:lnTo>
                    <a:pt x="94" y="18"/>
                  </a:lnTo>
                  <a:lnTo>
                    <a:pt x="94" y="14"/>
                  </a:lnTo>
                  <a:lnTo>
                    <a:pt x="94" y="14"/>
                  </a:lnTo>
                  <a:lnTo>
                    <a:pt x="94" y="14"/>
                  </a:lnTo>
                  <a:close/>
                  <a:moveTo>
                    <a:pt x="76" y="44"/>
                  </a:moveTo>
                  <a:lnTo>
                    <a:pt x="72" y="44"/>
                  </a:lnTo>
                  <a:lnTo>
                    <a:pt x="68" y="44"/>
                  </a:lnTo>
                  <a:lnTo>
                    <a:pt x="68" y="40"/>
                  </a:lnTo>
                  <a:lnTo>
                    <a:pt x="72" y="40"/>
                  </a:lnTo>
                  <a:lnTo>
                    <a:pt x="76" y="40"/>
                  </a:lnTo>
                  <a:lnTo>
                    <a:pt x="76" y="44"/>
                  </a:lnTo>
                  <a:lnTo>
                    <a:pt x="80" y="44"/>
                  </a:lnTo>
                  <a:lnTo>
                    <a:pt x="76" y="44"/>
                  </a:lnTo>
                  <a:lnTo>
                    <a:pt x="76" y="44"/>
                  </a:lnTo>
                  <a:lnTo>
                    <a:pt x="76" y="44"/>
                  </a:lnTo>
                  <a:close/>
                  <a:moveTo>
                    <a:pt x="72" y="48"/>
                  </a:moveTo>
                  <a:lnTo>
                    <a:pt x="68" y="48"/>
                  </a:lnTo>
                  <a:lnTo>
                    <a:pt x="68" y="44"/>
                  </a:lnTo>
                  <a:lnTo>
                    <a:pt x="72" y="44"/>
                  </a:lnTo>
                  <a:lnTo>
                    <a:pt x="72" y="48"/>
                  </a:lnTo>
                  <a:lnTo>
                    <a:pt x="72" y="48"/>
                  </a:lnTo>
                  <a:lnTo>
                    <a:pt x="72" y="48"/>
                  </a:lnTo>
                  <a:close/>
                  <a:moveTo>
                    <a:pt x="76" y="48"/>
                  </a:moveTo>
                  <a:lnTo>
                    <a:pt x="72" y="48"/>
                  </a:lnTo>
                  <a:lnTo>
                    <a:pt x="76" y="48"/>
                  </a:lnTo>
                  <a:lnTo>
                    <a:pt x="76" y="44"/>
                  </a:lnTo>
                  <a:lnTo>
                    <a:pt x="76" y="48"/>
                  </a:lnTo>
                  <a:lnTo>
                    <a:pt x="76" y="48"/>
                  </a:lnTo>
                  <a:lnTo>
                    <a:pt x="76" y="48"/>
                  </a:lnTo>
                  <a:close/>
                  <a:moveTo>
                    <a:pt x="50" y="138"/>
                  </a:moveTo>
                  <a:lnTo>
                    <a:pt x="46" y="138"/>
                  </a:lnTo>
                  <a:lnTo>
                    <a:pt x="46" y="134"/>
                  </a:lnTo>
                  <a:lnTo>
                    <a:pt x="42" y="134"/>
                  </a:lnTo>
                  <a:lnTo>
                    <a:pt x="42" y="130"/>
                  </a:lnTo>
                  <a:lnTo>
                    <a:pt x="46" y="130"/>
                  </a:lnTo>
                  <a:lnTo>
                    <a:pt x="46" y="126"/>
                  </a:lnTo>
                  <a:lnTo>
                    <a:pt x="50" y="126"/>
                  </a:lnTo>
                  <a:lnTo>
                    <a:pt x="50" y="122"/>
                  </a:lnTo>
                  <a:lnTo>
                    <a:pt x="50" y="120"/>
                  </a:lnTo>
                  <a:lnTo>
                    <a:pt x="50" y="116"/>
                  </a:lnTo>
                  <a:lnTo>
                    <a:pt x="46" y="116"/>
                  </a:lnTo>
                  <a:lnTo>
                    <a:pt x="46" y="112"/>
                  </a:lnTo>
                  <a:lnTo>
                    <a:pt x="50" y="112"/>
                  </a:lnTo>
                  <a:lnTo>
                    <a:pt x="52" y="112"/>
                  </a:lnTo>
                  <a:lnTo>
                    <a:pt x="50" y="112"/>
                  </a:lnTo>
                  <a:lnTo>
                    <a:pt x="50" y="108"/>
                  </a:lnTo>
                  <a:lnTo>
                    <a:pt x="46" y="108"/>
                  </a:lnTo>
                  <a:lnTo>
                    <a:pt x="46" y="112"/>
                  </a:lnTo>
                  <a:lnTo>
                    <a:pt x="42" y="112"/>
                  </a:lnTo>
                  <a:lnTo>
                    <a:pt x="42" y="108"/>
                  </a:lnTo>
                  <a:lnTo>
                    <a:pt x="46" y="104"/>
                  </a:lnTo>
                  <a:lnTo>
                    <a:pt x="42" y="108"/>
                  </a:lnTo>
                  <a:lnTo>
                    <a:pt x="38" y="108"/>
                  </a:lnTo>
                  <a:lnTo>
                    <a:pt x="38" y="112"/>
                  </a:lnTo>
                  <a:lnTo>
                    <a:pt x="42" y="116"/>
                  </a:lnTo>
                  <a:lnTo>
                    <a:pt x="38" y="116"/>
                  </a:lnTo>
                  <a:lnTo>
                    <a:pt x="38" y="122"/>
                  </a:lnTo>
                  <a:lnTo>
                    <a:pt x="34" y="126"/>
                  </a:lnTo>
                  <a:lnTo>
                    <a:pt x="34" y="122"/>
                  </a:lnTo>
                  <a:lnTo>
                    <a:pt x="34" y="120"/>
                  </a:lnTo>
                  <a:lnTo>
                    <a:pt x="34" y="116"/>
                  </a:lnTo>
                  <a:lnTo>
                    <a:pt x="38" y="116"/>
                  </a:lnTo>
                  <a:lnTo>
                    <a:pt x="34" y="116"/>
                  </a:lnTo>
                  <a:lnTo>
                    <a:pt x="34" y="112"/>
                  </a:lnTo>
                  <a:lnTo>
                    <a:pt x="38" y="112"/>
                  </a:lnTo>
                  <a:lnTo>
                    <a:pt x="38" y="108"/>
                  </a:lnTo>
                  <a:lnTo>
                    <a:pt x="34" y="112"/>
                  </a:lnTo>
                  <a:lnTo>
                    <a:pt x="34" y="108"/>
                  </a:lnTo>
                  <a:lnTo>
                    <a:pt x="38" y="108"/>
                  </a:lnTo>
                  <a:lnTo>
                    <a:pt x="38" y="104"/>
                  </a:lnTo>
                  <a:lnTo>
                    <a:pt x="38" y="100"/>
                  </a:lnTo>
                  <a:lnTo>
                    <a:pt x="42" y="100"/>
                  </a:lnTo>
                  <a:lnTo>
                    <a:pt x="46" y="100"/>
                  </a:lnTo>
                  <a:lnTo>
                    <a:pt x="46" y="96"/>
                  </a:lnTo>
                  <a:lnTo>
                    <a:pt x="42" y="100"/>
                  </a:lnTo>
                  <a:lnTo>
                    <a:pt x="42" y="96"/>
                  </a:lnTo>
                  <a:lnTo>
                    <a:pt x="42" y="92"/>
                  </a:lnTo>
                  <a:lnTo>
                    <a:pt x="46" y="92"/>
                  </a:lnTo>
                  <a:lnTo>
                    <a:pt x="42" y="92"/>
                  </a:lnTo>
                  <a:lnTo>
                    <a:pt x="38" y="96"/>
                  </a:lnTo>
                  <a:lnTo>
                    <a:pt x="34" y="96"/>
                  </a:lnTo>
                  <a:lnTo>
                    <a:pt x="30" y="96"/>
                  </a:lnTo>
                  <a:lnTo>
                    <a:pt x="34" y="96"/>
                  </a:lnTo>
                  <a:lnTo>
                    <a:pt x="34" y="92"/>
                  </a:lnTo>
                  <a:lnTo>
                    <a:pt x="38" y="92"/>
                  </a:lnTo>
                  <a:lnTo>
                    <a:pt x="34" y="92"/>
                  </a:lnTo>
                  <a:lnTo>
                    <a:pt x="30" y="92"/>
                  </a:lnTo>
                  <a:lnTo>
                    <a:pt x="26" y="92"/>
                  </a:lnTo>
                  <a:lnTo>
                    <a:pt x="30" y="92"/>
                  </a:lnTo>
                  <a:lnTo>
                    <a:pt x="34" y="92"/>
                  </a:lnTo>
                  <a:lnTo>
                    <a:pt x="34" y="90"/>
                  </a:lnTo>
                  <a:lnTo>
                    <a:pt x="38" y="90"/>
                  </a:lnTo>
                  <a:lnTo>
                    <a:pt x="34" y="90"/>
                  </a:lnTo>
                  <a:lnTo>
                    <a:pt x="34" y="86"/>
                  </a:lnTo>
                  <a:lnTo>
                    <a:pt x="34" y="90"/>
                  </a:lnTo>
                  <a:lnTo>
                    <a:pt x="38" y="90"/>
                  </a:lnTo>
                  <a:lnTo>
                    <a:pt x="34" y="86"/>
                  </a:lnTo>
                  <a:lnTo>
                    <a:pt x="38" y="86"/>
                  </a:lnTo>
                  <a:lnTo>
                    <a:pt x="38" y="82"/>
                  </a:lnTo>
                  <a:lnTo>
                    <a:pt x="38" y="78"/>
                  </a:lnTo>
                  <a:lnTo>
                    <a:pt x="34" y="78"/>
                  </a:lnTo>
                  <a:lnTo>
                    <a:pt x="34" y="74"/>
                  </a:lnTo>
                  <a:lnTo>
                    <a:pt x="38" y="74"/>
                  </a:lnTo>
                  <a:lnTo>
                    <a:pt x="34" y="74"/>
                  </a:lnTo>
                  <a:lnTo>
                    <a:pt x="34" y="70"/>
                  </a:lnTo>
                  <a:lnTo>
                    <a:pt x="34" y="66"/>
                  </a:lnTo>
                  <a:lnTo>
                    <a:pt x="38" y="70"/>
                  </a:lnTo>
                  <a:lnTo>
                    <a:pt x="38" y="66"/>
                  </a:lnTo>
                  <a:lnTo>
                    <a:pt x="42" y="66"/>
                  </a:lnTo>
                  <a:lnTo>
                    <a:pt x="46" y="66"/>
                  </a:lnTo>
                  <a:lnTo>
                    <a:pt x="42" y="66"/>
                  </a:lnTo>
                  <a:lnTo>
                    <a:pt x="42" y="62"/>
                  </a:lnTo>
                  <a:lnTo>
                    <a:pt x="38" y="62"/>
                  </a:lnTo>
                  <a:lnTo>
                    <a:pt x="42" y="62"/>
                  </a:lnTo>
                  <a:lnTo>
                    <a:pt x="42" y="60"/>
                  </a:lnTo>
                  <a:lnTo>
                    <a:pt x="46" y="60"/>
                  </a:lnTo>
                  <a:lnTo>
                    <a:pt x="42" y="60"/>
                  </a:lnTo>
                  <a:lnTo>
                    <a:pt x="42" y="56"/>
                  </a:lnTo>
                  <a:lnTo>
                    <a:pt x="46" y="52"/>
                  </a:lnTo>
                  <a:lnTo>
                    <a:pt x="50" y="52"/>
                  </a:lnTo>
                  <a:lnTo>
                    <a:pt x="50" y="56"/>
                  </a:lnTo>
                  <a:lnTo>
                    <a:pt x="52" y="52"/>
                  </a:lnTo>
                  <a:lnTo>
                    <a:pt x="56" y="52"/>
                  </a:lnTo>
                  <a:lnTo>
                    <a:pt x="60" y="52"/>
                  </a:lnTo>
                  <a:lnTo>
                    <a:pt x="64" y="52"/>
                  </a:lnTo>
                  <a:lnTo>
                    <a:pt x="68" y="52"/>
                  </a:lnTo>
                  <a:lnTo>
                    <a:pt x="72" y="52"/>
                  </a:lnTo>
                  <a:lnTo>
                    <a:pt x="76" y="52"/>
                  </a:lnTo>
                  <a:lnTo>
                    <a:pt x="72" y="56"/>
                  </a:lnTo>
                  <a:lnTo>
                    <a:pt x="72" y="60"/>
                  </a:lnTo>
                  <a:lnTo>
                    <a:pt x="68" y="60"/>
                  </a:lnTo>
                  <a:lnTo>
                    <a:pt x="68" y="62"/>
                  </a:lnTo>
                  <a:lnTo>
                    <a:pt x="64" y="62"/>
                  </a:lnTo>
                  <a:lnTo>
                    <a:pt x="60" y="62"/>
                  </a:lnTo>
                  <a:lnTo>
                    <a:pt x="60" y="66"/>
                  </a:lnTo>
                  <a:lnTo>
                    <a:pt x="56" y="66"/>
                  </a:lnTo>
                  <a:lnTo>
                    <a:pt x="52" y="66"/>
                  </a:lnTo>
                  <a:lnTo>
                    <a:pt x="56" y="66"/>
                  </a:lnTo>
                  <a:lnTo>
                    <a:pt x="56" y="70"/>
                  </a:lnTo>
                  <a:lnTo>
                    <a:pt x="60" y="70"/>
                  </a:lnTo>
                  <a:lnTo>
                    <a:pt x="60" y="66"/>
                  </a:lnTo>
                  <a:lnTo>
                    <a:pt x="64" y="66"/>
                  </a:lnTo>
                  <a:lnTo>
                    <a:pt x="64" y="70"/>
                  </a:lnTo>
                  <a:lnTo>
                    <a:pt x="60" y="70"/>
                  </a:lnTo>
                  <a:lnTo>
                    <a:pt x="56" y="70"/>
                  </a:lnTo>
                  <a:lnTo>
                    <a:pt x="52" y="74"/>
                  </a:lnTo>
                  <a:lnTo>
                    <a:pt x="56" y="74"/>
                  </a:lnTo>
                  <a:lnTo>
                    <a:pt x="56" y="70"/>
                  </a:lnTo>
                  <a:lnTo>
                    <a:pt x="60" y="74"/>
                  </a:lnTo>
                  <a:lnTo>
                    <a:pt x="56" y="74"/>
                  </a:lnTo>
                  <a:lnTo>
                    <a:pt x="56" y="78"/>
                  </a:lnTo>
                  <a:lnTo>
                    <a:pt x="60" y="74"/>
                  </a:lnTo>
                  <a:lnTo>
                    <a:pt x="64" y="74"/>
                  </a:lnTo>
                  <a:lnTo>
                    <a:pt x="68" y="74"/>
                  </a:lnTo>
                  <a:lnTo>
                    <a:pt x="68" y="70"/>
                  </a:lnTo>
                  <a:lnTo>
                    <a:pt x="72" y="70"/>
                  </a:lnTo>
                  <a:lnTo>
                    <a:pt x="72" y="74"/>
                  </a:lnTo>
                  <a:lnTo>
                    <a:pt x="76" y="74"/>
                  </a:lnTo>
                  <a:lnTo>
                    <a:pt x="76" y="70"/>
                  </a:lnTo>
                  <a:lnTo>
                    <a:pt x="80" y="70"/>
                  </a:lnTo>
                  <a:lnTo>
                    <a:pt x="82" y="74"/>
                  </a:lnTo>
                  <a:lnTo>
                    <a:pt x="86" y="74"/>
                  </a:lnTo>
                  <a:lnTo>
                    <a:pt x="86" y="70"/>
                  </a:lnTo>
                  <a:lnTo>
                    <a:pt x="90" y="70"/>
                  </a:lnTo>
                  <a:lnTo>
                    <a:pt x="90" y="74"/>
                  </a:lnTo>
                  <a:lnTo>
                    <a:pt x="90" y="78"/>
                  </a:lnTo>
                  <a:lnTo>
                    <a:pt x="90" y="82"/>
                  </a:lnTo>
                  <a:lnTo>
                    <a:pt x="86" y="82"/>
                  </a:lnTo>
                  <a:lnTo>
                    <a:pt x="86" y="86"/>
                  </a:lnTo>
                  <a:lnTo>
                    <a:pt x="86" y="90"/>
                  </a:lnTo>
                  <a:lnTo>
                    <a:pt x="82" y="92"/>
                  </a:lnTo>
                  <a:lnTo>
                    <a:pt x="82" y="96"/>
                  </a:lnTo>
                  <a:lnTo>
                    <a:pt x="80" y="96"/>
                  </a:lnTo>
                  <a:lnTo>
                    <a:pt x="80" y="100"/>
                  </a:lnTo>
                  <a:lnTo>
                    <a:pt x="76" y="100"/>
                  </a:lnTo>
                  <a:lnTo>
                    <a:pt x="72" y="100"/>
                  </a:lnTo>
                  <a:lnTo>
                    <a:pt x="76" y="100"/>
                  </a:lnTo>
                  <a:lnTo>
                    <a:pt x="80" y="100"/>
                  </a:lnTo>
                  <a:lnTo>
                    <a:pt x="80" y="104"/>
                  </a:lnTo>
                  <a:lnTo>
                    <a:pt x="76" y="104"/>
                  </a:lnTo>
                  <a:lnTo>
                    <a:pt x="72" y="108"/>
                  </a:lnTo>
                  <a:lnTo>
                    <a:pt x="68" y="108"/>
                  </a:lnTo>
                  <a:lnTo>
                    <a:pt x="64" y="108"/>
                  </a:lnTo>
                  <a:lnTo>
                    <a:pt x="68" y="108"/>
                  </a:lnTo>
                  <a:lnTo>
                    <a:pt x="72" y="112"/>
                  </a:lnTo>
                  <a:lnTo>
                    <a:pt x="76" y="112"/>
                  </a:lnTo>
                  <a:lnTo>
                    <a:pt x="76" y="108"/>
                  </a:lnTo>
                  <a:lnTo>
                    <a:pt x="80" y="108"/>
                  </a:lnTo>
                  <a:lnTo>
                    <a:pt x="82" y="108"/>
                  </a:lnTo>
                  <a:lnTo>
                    <a:pt x="82" y="112"/>
                  </a:lnTo>
                  <a:lnTo>
                    <a:pt x="86" y="112"/>
                  </a:lnTo>
                  <a:lnTo>
                    <a:pt x="86" y="116"/>
                  </a:lnTo>
                  <a:lnTo>
                    <a:pt x="90" y="116"/>
                  </a:lnTo>
                  <a:lnTo>
                    <a:pt x="90" y="120"/>
                  </a:lnTo>
                  <a:lnTo>
                    <a:pt x="94" y="120"/>
                  </a:lnTo>
                  <a:lnTo>
                    <a:pt x="94" y="122"/>
                  </a:lnTo>
                  <a:lnTo>
                    <a:pt x="94" y="126"/>
                  </a:lnTo>
                  <a:lnTo>
                    <a:pt x="94" y="130"/>
                  </a:lnTo>
                  <a:lnTo>
                    <a:pt x="98" y="130"/>
                  </a:lnTo>
                  <a:lnTo>
                    <a:pt x="98" y="134"/>
                  </a:lnTo>
                  <a:lnTo>
                    <a:pt x="98" y="138"/>
                  </a:lnTo>
                  <a:lnTo>
                    <a:pt x="102" y="138"/>
                  </a:lnTo>
                  <a:lnTo>
                    <a:pt x="106" y="142"/>
                  </a:lnTo>
                  <a:lnTo>
                    <a:pt x="108" y="142"/>
                  </a:lnTo>
                  <a:lnTo>
                    <a:pt x="108" y="146"/>
                  </a:lnTo>
                  <a:lnTo>
                    <a:pt x="112" y="146"/>
                  </a:lnTo>
                  <a:lnTo>
                    <a:pt x="112" y="150"/>
                  </a:lnTo>
                  <a:lnTo>
                    <a:pt x="116" y="150"/>
                  </a:lnTo>
                  <a:lnTo>
                    <a:pt x="112" y="150"/>
                  </a:lnTo>
                  <a:lnTo>
                    <a:pt x="112" y="152"/>
                  </a:lnTo>
                  <a:lnTo>
                    <a:pt x="112" y="156"/>
                  </a:lnTo>
                  <a:lnTo>
                    <a:pt x="116" y="156"/>
                  </a:lnTo>
                  <a:lnTo>
                    <a:pt x="116" y="160"/>
                  </a:lnTo>
                  <a:lnTo>
                    <a:pt x="120" y="160"/>
                  </a:lnTo>
                  <a:lnTo>
                    <a:pt x="116" y="164"/>
                  </a:lnTo>
                  <a:lnTo>
                    <a:pt x="116" y="160"/>
                  </a:lnTo>
                  <a:lnTo>
                    <a:pt x="120" y="160"/>
                  </a:lnTo>
                  <a:lnTo>
                    <a:pt x="116" y="160"/>
                  </a:lnTo>
                  <a:lnTo>
                    <a:pt x="112" y="160"/>
                  </a:lnTo>
                  <a:lnTo>
                    <a:pt x="108" y="160"/>
                  </a:lnTo>
                  <a:lnTo>
                    <a:pt x="106" y="160"/>
                  </a:lnTo>
                  <a:lnTo>
                    <a:pt x="108" y="160"/>
                  </a:lnTo>
                  <a:lnTo>
                    <a:pt x="112" y="160"/>
                  </a:lnTo>
                  <a:lnTo>
                    <a:pt x="116" y="160"/>
                  </a:lnTo>
                  <a:lnTo>
                    <a:pt x="116" y="164"/>
                  </a:lnTo>
                  <a:lnTo>
                    <a:pt x="120" y="164"/>
                  </a:lnTo>
                  <a:lnTo>
                    <a:pt x="120" y="168"/>
                  </a:lnTo>
                  <a:lnTo>
                    <a:pt x="120" y="172"/>
                  </a:lnTo>
                  <a:lnTo>
                    <a:pt x="120" y="176"/>
                  </a:lnTo>
                  <a:lnTo>
                    <a:pt x="116" y="176"/>
                  </a:lnTo>
                  <a:lnTo>
                    <a:pt x="120" y="180"/>
                  </a:lnTo>
                  <a:lnTo>
                    <a:pt x="124" y="180"/>
                  </a:lnTo>
                  <a:lnTo>
                    <a:pt x="124" y="176"/>
                  </a:lnTo>
                  <a:lnTo>
                    <a:pt x="128" y="176"/>
                  </a:lnTo>
                  <a:lnTo>
                    <a:pt x="132" y="176"/>
                  </a:lnTo>
                  <a:lnTo>
                    <a:pt x="136" y="176"/>
                  </a:lnTo>
                  <a:lnTo>
                    <a:pt x="138" y="180"/>
                  </a:lnTo>
                  <a:lnTo>
                    <a:pt x="142" y="182"/>
                  </a:lnTo>
                  <a:lnTo>
                    <a:pt x="142" y="186"/>
                  </a:lnTo>
                  <a:lnTo>
                    <a:pt x="138" y="190"/>
                  </a:lnTo>
                  <a:lnTo>
                    <a:pt x="138" y="194"/>
                  </a:lnTo>
                  <a:lnTo>
                    <a:pt x="136" y="198"/>
                  </a:lnTo>
                  <a:lnTo>
                    <a:pt x="132" y="194"/>
                  </a:lnTo>
                  <a:lnTo>
                    <a:pt x="136" y="198"/>
                  </a:lnTo>
                  <a:lnTo>
                    <a:pt x="136" y="202"/>
                  </a:lnTo>
                  <a:lnTo>
                    <a:pt x="132" y="202"/>
                  </a:lnTo>
                  <a:lnTo>
                    <a:pt x="132" y="198"/>
                  </a:lnTo>
                  <a:lnTo>
                    <a:pt x="132" y="202"/>
                  </a:lnTo>
                  <a:lnTo>
                    <a:pt x="128" y="202"/>
                  </a:lnTo>
                  <a:lnTo>
                    <a:pt x="132" y="202"/>
                  </a:lnTo>
                  <a:lnTo>
                    <a:pt x="132" y="206"/>
                  </a:lnTo>
                  <a:lnTo>
                    <a:pt x="128" y="206"/>
                  </a:lnTo>
                  <a:lnTo>
                    <a:pt x="124" y="206"/>
                  </a:lnTo>
                  <a:lnTo>
                    <a:pt x="120" y="210"/>
                  </a:lnTo>
                  <a:lnTo>
                    <a:pt x="124" y="210"/>
                  </a:lnTo>
                  <a:lnTo>
                    <a:pt x="124" y="206"/>
                  </a:lnTo>
                  <a:lnTo>
                    <a:pt x="128" y="206"/>
                  </a:lnTo>
                  <a:lnTo>
                    <a:pt x="128" y="210"/>
                  </a:lnTo>
                  <a:lnTo>
                    <a:pt x="124" y="210"/>
                  </a:lnTo>
                  <a:lnTo>
                    <a:pt x="128" y="210"/>
                  </a:lnTo>
                  <a:lnTo>
                    <a:pt x="132" y="210"/>
                  </a:lnTo>
                  <a:lnTo>
                    <a:pt x="136" y="210"/>
                  </a:lnTo>
                  <a:lnTo>
                    <a:pt x="136" y="212"/>
                  </a:lnTo>
                  <a:lnTo>
                    <a:pt x="136" y="216"/>
                  </a:lnTo>
                  <a:lnTo>
                    <a:pt x="132" y="216"/>
                  </a:lnTo>
                  <a:lnTo>
                    <a:pt x="132" y="220"/>
                  </a:lnTo>
                  <a:lnTo>
                    <a:pt x="128" y="220"/>
                  </a:lnTo>
                  <a:lnTo>
                    <a:pt x="128" y="216"/>
                  </a:lnTo>
                  <a:lnTo>
                    <a:pt x="128" y="220"/>
                  </a:lnTo>
                  <a:lnTo>
                    <a:pt x="124" y="220"/>
                  </a:lnTo>
                  <a:lnTo>
                    <a:pt x="120" y="220"/>
                  </a:lnTo>
                  <a:lnTo>
                    <a:pt x="120" y="224"/>
                  </a:lnTo>
                  <a:lnTo>
                    <a:pt x="116" y="220"/>
                  </a:lnTo>
                  <a:lnTo>
                    <a:pt x="112" y="220"/>
                  </a:lnTo>
                  <a:lnTo>
                    <a:pt x="108" y="220"/>
                  </a:lnTo>
                  <a:lnTo>
                    <a:pt x="106" y="220"/>
                  </a:lnTo>
                  <a:lnTo>
                    <a:pt x="106" y="224"/>
                  </a:lnTo>
                  <a:lnTo>
                    <a:pt x="106" y="220"/>
                  </a:lnTo>
                  <a:lnTo>
                    <a:pt x="102" y="220"/>
                  </a:lnTo>
                  <a:lnTo>
                    <a:pt x="98" y="220"/>
                  </a:lnTo>
                  <a:lnTo>
                    <a:pt x="94" y="224"/>
                  </a:lnTo>
                  <a:lnTo>
                    <a:pt x="90" y="224"/>
                  </a:lnTo>
                  <a:lnTo>
                    <a:pt x="86" y="224"/>
                  </a:lnTo>
                  <a:lnTo>
                    <a:pt x="90" y="224"/>
                  </a:lnTo>
                  <a:lnTo>
                    <a:pt x="86" y="224"/>
                  </a:lnTo>
                  <a:lnTo>
                    <a:pt x="82" y="224"/>
                  </a:lnTo>
                  <a:lnTo>
                    <a:pt x="82" y="228"/>
                  </a:lnTo>
                  <a:lnTo>
                    <a:pt x="82" y="224"/>
                  </a:lnTo>
                  <a:lnTo>
                    <a:pt x="80" y="224"/>
                  </a:lnTo>
                  <a:lnTo>
                    <a:pt x="76" y="224"/>
                  </a:lnTo>
                  <a:lnTo>
                    <a:pt x="72" y="224"/>
                  </a:lnTo>
                  <a:lnTo>
                    <a:pt x="68" y="224"/>
                  </a:lnTo>
                  <a:lnTo>
                    <a:pt x="68" y="228"/>
                  </a:lnTo>
                  <a:lnTo>
                    <a:pt x="64" y="232"/>
                  </a:lnTo>
                  <a:lnTo>
                    <a:pt x="64" y="236"/>
                  </a:lnTo>
                  <a:lnTo>
                    <a:pt x="60" y="232"/>
                  </a:lnTo>
                  <a:lnTo>
                    <a:pt x="56" y="232"/>
                  </a:lnTo>
                  <a:lnTo>
                    <a:pt x="52" y="232"/>
                  </a:lnTo>
                  <a:lnTo>
                    <a:pt x="50" y="232"/>
                  </a:lnTo>
                  <a:lnTo>
                    <a:pt x="46" y="236"/>
                  </a:lnTo>
                  <a:lnTo>
                    <a:pt x="46" y="240"/>
                  </a:lnTo>
                  <a:lnTo>
                    <a:pt x="42" y="240"/>
                  </a:lnTo>
                  <a:lnTo>
                    <a:pt x="42" y="236"/>
                  </a:lnTo>
                  <a:lnTo>
                    <a:pt x="38" y="236"/>
                  </a:lnTo>
                  <a:lnTo>
                    <a:pt x="38" y="240"/>
                  </a:lnTo>
                  <a:lnTo>
                    <a:pt x="34" y="240"/>
                  </a:lnTo>
                  <a:lnTo>
                    <a:pt x="34" y="236"/>
                  </a:lnTo>
                  <a:lnTo>
                    <a:pt x="38" y="236"/>
                  </a:lnTo>
                  <a:lnTo>
                    <a:pt x="42" y="232"/>
                  </a:lnTo>
                  <a:lnTo>
                    <a:pt x="46" y="228"/>
                  </a:lnTo>
                  <a:lnTo>
                    <a:pt x="46" y="224"/>
                  </a:lnTo>
                  <a:lnTo>
                    <a:pt x="50" y="224"/>
                  </a:lnTo>
                  <a:lnTo>
                    <a:pt x="52" y="220"/>
                  </a:lnTo>
                  <a:lnTo>
                    <a:pt x="52" y="216"/>
                  </a:lnTo>
                  <a:lnTo>
                    <a:pt x="56" y="216"/>
                  </a:lnTo>
                  <a:lnTo>
                    <a:pt x="56" y="212"/>
                  </a:lnTo>
                  <a:lnTo>
                    <a:pt x="60" y="212"/>
                  </a:lnTo>
                  <a:lnTo>
                    <a:pt x="64" y="212"/>
                  </a:lnTo>
                  <a:lnTo>
                    <a:pt x="68" y="212"/>
                  </a:lnTo>
                  <a:lnTo>
                    <a:pt x="76" y="212"/>
                  </a:lnTo>
                  <a:lnTo>
                    <a:pt x="76" y="210"/>
                  </a:lnTo>
                  <a:lnTo>
                    <a:pt x="76" y="206"/>
                  </a:lnTo>
                  <a:lnTo>
                    <a:pt x="80" y="206"/>
                  </a:lnTo>
                  <a:lnTo>
                    <a:pt x="80" y="202"/>
                  </a:lnTo>
                  <a:lnTo>
                    <a:pt x="82" y="202"/>
                  </a:lnTo>
                  <a:lnTo>
                    <a:pt x="80" y="202"/>
                  </a:lnTo>
                  <a:lnTo>
                    <a:pt x="80" y="206"/>
                  </a:lnTo>
                  <a:lnTo>
                    <a:pt x="76" y="206"/>
                  </a:lnTo>
                  <a:lnTo>
                    <a:pt x="72" y="206"/>
                  </a:lnTo>
                  <a:lnTo>
                    <a:pt x="72" y="210"/>
                  </a:lnTo>
                  <a:lnTo>
                    <a:pt x="68" y="210"/>
                  </a:lnTo>
                  <a:lnTo>
                    <a:pt x="64" y="210"/>
                  </a:lnTo>
                  <a:lnTo>
                    <a:pt x="64" y="206"/>
                  </a:lnTo>
                  <a:lnTo>
                    <a:pt x="60" y="206"/>
                  </a:lnTo>
                  <a:lnTo>
                    <a:pt x="56" y="206"/>
                  </a:lnTo>
                  <a:lnTo>
                    <a:pt x="60" y="202"/>
                  </a:lnTo>
                  <a:lnTo>
                    <a:pt x="56" y="202"/>
                  </a:lnTo>
                  <a:lnTo>
                    <a:pt x="52" y="202"/>
                  </a:lnTo>
                  <a:lnTo>
                    <a:pt x="50" y="202"/>
                  </a:lnTo>
                  <a:lnTo>
                    <a:pt x="50" y="206"/>
                  </a:lnTo>
                  <a:lnTo>
                    <a:pt x="50" y="202"/>
                  </a:lnTo>
                  <a:lnTo>
                    <a:pt x="50" y="206"/>
                  </a:lnTo>
                  <a:lnTo>
                    <a:pt x="46" y="206"/>
                  </a:lnTo>
                  <a:lnTo>
                    <a:pt x="46" y="202"/>
                  </a:lnTo>
                  <a:lnTo>
                    <a:pt x="50" y="202"/>
                  </a:lnTo>
                  <a:lnTo>
                    <a:pt x="46" y="202"/>
                  </a:lnTo>
                  <a:lnTo>
                    <a:pt x="42" y="202"/>
                  </a:lnTo>
                  <a:lnTo>
                    <a:pt x="46" y="202"/>
                  </a:lnTo>
                  <a:lnTo>
                    <a:pt x="46" y="198"/>
                  </a:lnTo>
                  <a:lnTo>
                    <a:pt x="42" y="198"/>
                  </a:lnTo>
                  <a:lnTo>
                    <a:pt x="46" y="198"/>
                  </a:lnTo>
                  <a:lnTo>
                    <a:pt x="50" y="194"/>
                  </a:lnTo>
                  <a:lnTo>
                    <a:pt x="52" y="194"/>
                  </a:lnTo>
                  <a:lnTo>
                    <a:pt x="56" y="190"/>
                  </a:lnTo>
                  <a:lnTo>
                    <a:pt x="56" y="186"/>
                  </a:lnTo>
                  <a:lnTo>
                    <a:pt x="60" y="186"/>
                  </a:lnTo>
                  <a:lnTo>
                    <a:pt x="60" y="182"/>
                  </a:lnTo>
                  <a:lnTo>
                    <a:pt x="56" y="182"/>
                  </a:lnTo>
                  <a:lnTo>
                    <a:pt x="60" y="180"/>
                  </a:lnTo>
                  <a:lnTo>
                    <a:pt x="56" y="180"/>
                  </a:lnTo>
                  <a:lnTo>
                    <a:pt x="56" y="176"/>
                  </a:lnTo>
                  <a:lnTo>
                    <a:pt x="52" y="176"/>
                  </a:lnTo>
                  <a:lnTo>
                    <a:pt x="52" y="180"/>
                  </a:lnTo>
                  <a:lnTo>
                    <a:pt x="50" y="180"/>
                  </a:lnTo>
                  <a:lnTo>
                    <a:pt x="50" y="176"/>
                  </a:lnTo>
                  <a:lnTo>
                    <a:pt x="52" y="176"/>
                  </a:lnTo>
                  <a:lnTo>
                    <a:pt x="56" y="172"/>
                  </a:lnTo>
                  <a:lnTo>
                    <a:pt x="56" y="168"/>
                  </a:lnTo>
                  <a:lnTo>
                    <a:pt x="60" y="168"/>
                  </a:lnTo>
                  <a:lnTo>
                    <a:pt x="64" y="168"/>
                  </a:lnTo>
                  <a:lnTo>
                    <a:pt x="68" y="168"/>
                  </a:lnTo>
                  <a:lnTo>
                    <a:pt x="72" y="168"/>
                  </a:lnTo>
                  <a:lnTo>
                    <a:pt x="72" y="164"/>
                  </a:lnTo>
                  <a:lnTo>
                    <a:pt x="76" y="168"/>
                  </a:lnTo>
                  <a:lnTo>
                    <a:pt x="80" y="168"/>
                  </a:lnTo>
                  <a:lnTo>
                    <a:pt x="76" y="168"/>
                  </a:lnTo>
                  <a:lnTo>
                    <a:pt x="76" y="164"/>
                  </a:lnTo>
                  <a:lnTo>
                    <a:pt x="72" y="164"/>
                  </a:lnTo>
                  <a:lnTo>
                    <a:pt x="72" y="160"/>
                  </a:lnTo>
                  <a:lnTo>
                    <a:pt x="76" y="160"/>
                  </a:lnTo>
                  <a:lnTo>
                    <a:pt x="72" y="156"/>
                  </a:lnTo>
                  <a:lnTo>
                    <a:pt x="76" y="152"/>
                  </a:lnTo>
                  <a:lnTo>
                    <a:pt x="76" y="150"/>
                  </a:lnTo>
                  <a:lnTo>
                    <a:pt x="72" y="152"/>
                  </a:lnTo>
                  <a:lnTo>
                    <a:pt x="72" y="150"/>
                  </a:lnTo>
                  <a:lnTo>
                    <a:pt x="68" y="150"/>
                  </a:lnTo>
                  <a:lnTo>
                    <a:pt x="68" y="146"/>
                  </a:lnTo>
                  <a:lnTo>
                    <a:pt x="68" y="142"/>
                  </a:lnTo>
                  <a:lnTo>
                    <a:pt x="64" y="142"/>
                  </a:lnTo>
                  <a:lnTo>
                    <a:pt x="64" y="138"/>
                  </a:lnTo>
                  <a:lnTo>
                    <a:pt x="68" y="134"/>
                  </a:lnTo>
                  <a:lnTo>
                    <a:pt x="72" y="134"/>
                  </a:lnTo>
                  <a:lnTo>
                    <a:pt x="76" y="134"/>
                  </a:lnTo>
                  <a:lnTo>
                    <a:pt x="76" y="130"/>
                  </a:lnTo>
                  <a:lnTo>
                    <a:pt x="72" y="130"/>
                  </a:lnTo>
                  <a:lnTo>
                    <a:pt x="68" y="130"/>
                  </a:lnTo>
                  <a:lnTo>
                    <a:pt x="64" y="130"/>
                  </a:lnTo>
                  <a:lnTo>
                    <a:pt x="64" y="134"/>
                  </a:lnTo>
                  <a:lnTo>
                    <a:pt x="60" y="134"/>
                  </a:lnTo>
                  <a:lnTo>
                    <a:pt x="60" y="138"/>
                  </a:lnTo>
                  <a:lnTo>
                    <a:pt x="56" y="138"/>
                  </a:lnTo>
                  <a:lnTo>
                    <a:pt x="52" y="134"/>
                  </a:lnTo>
                  <a:lnTo>
                    <a:pt x="52" y="138"/>
                  </a:lnTo>
                  <a:lnTo>
                    <a:pt x="56" y="138"/>
                  </a:lnTo>
                  <a:lnTo>
                    <a:pt x="52" y="138"/>
                  </a:lnTo>
                  <a:lnTo>
                    <a:pt x="50" y="134"/>
                  </a:lnTo>
                  <a:lnTo>
                    <a:pt x="46" y="134"/>
                  </a:lnTo>
                  <a:lnTo>
                    <a:pt x="46" y="138"/>
                  </a:lnTo>
                  <a:lnTo>
                    <a:pt x="50" y="138"/>
                  </a:lnTo>
                  <a:lnTo>
                    <a:pt x="50" y="138"/>
                  </a:lnTo>
                  <a:lnTo>
                    <a:pt x="50" y="138"/>
                  </a:lnTo>
                  <a:close/>
                  <a:moveTo>
                    <a:pt x="22" y="66"/>
                  </a:moveTo>
                  <a:lnTo>
                    <a:pt x="22" y="62"/>
                  </a:lnTo>
                  <a:lnTo>
                    <a:pt x="20" y="66"/>
                  </a:lnTo>
                  <a:lnTo>
                    <a:pt x="22" y="66"/>
                  </a:lnTo>
                  <a:lnTo>
                    <a:pt x="20" y="70"/>
                  </a:lnTo>
                  <a:lnTo>
                    <a:pt x="16" y="70"/>
                  </a:lnTo>
                  <a:lnTo>
                    <a:pt x="20" y="66"/>
                  </a:lnTo>
                  <a:lnTo>
                    <a:pt x="16" y="66"/>
                  </a:lnTo>
                  <a:lnTo>
                    <a:pt x="16" y="62"/>
                  </a:lnTo>
                  <a:lnTo>
                    <a:pt x="16" y="60"/>
                  </a:lnTo>
                  <a:lnTo>
                    <a:pt x="20" y="60"/>
                  </a:lnTo>
                  <a:lnTo>
                    <a:pt x="20" y="62"/>
                  </a:lnTo>
                  <a:lnTo>
                    <a:pt x="20" y="60"/>
                  </a:lnTo>
                  <a:lnTo>
                    <a:pt x="22" y="56"/>
                  </a:lnTo>
                  <a:lnTo>
                    <a:pt x="26" y="56"/>
                  </a:lnTo>
                  <a:lnTo>
                    <a:pt x="26" y="52"/>
                  </a:lnTo>
                  <a:lnTo>
                    <a:pt x="26" y="56"/>
                  </a:lnTo>
                  <a:lnTo>
                    <a:pt x="30" y="56"/>
                  </a:lnTo>
                  <a:lnTo>
                    <a:pt x="26" y="56"/>
                  </a:lnTo>
                  <a:lnTo>
                    <a:pt x="26" y="60"/>
                  </a:lnTo>
                  <a:lnTo>
                    <a:pt x="30" y="60"/>
                  </a:lnTo>
                  <a:lnTo>
                    <a:pt x="26" y="60"/>
                  </a:lnTo>
                  <a:lnTo>
                    <a:pt x="26" y="62"/>
                  </a:lnTo>
                  <a:lnTo>
                    <a:pt x="22" y="62"/>
                  </a:lnTo>
                  <a:lnTo>
                    <a:pt x="26" y="62"/>
                  </a:lnTo>
                  <a:lnTo>
                    <a:pt x="22" y="66"/>
                  </a:lnTo>
                  <a:lnTo>
                    <a:pt x="22" y="66"/>
                  </a:lnTo>
                  <a:lnTo>
                    <a:pt x="22" y="66"/>
                  </a:lnTo>
                  <a:close/>
                  <a:moveTo>
                    <a:pt x="16" y="74"/>
                  </a:moveTo>
                  <a:lnTo>
                    <a:pt x="12" y="74"/>
                  </a:lnTo>
                  <a:lnTo>
                    <a:pt x="8" y="74"/>
                  </a:lnTo>
                  <a:lnTo>
                    <a:pt x="12" y="74"/>
                  </a:lnTo>
                  <a:lnTo>
                    <a:pt x="16" y="70"/>
                  </a:lnTo>
                  <a:lnTo>
                    <a:pt x="16" y="74"/>
                  </a:lnTo>
                  <a:lnTo>
                    <a:pt x="16" y="74"/>
                  </a:lnTo>
                  <a:lnTo>
                    <a:pt x="16" y="74"/>
                  </a:lnTo>
                  <a:close/>
                  <a:moveTo>
                    <a:pt x="34" y="86"/>
                  </a:moveTo>
                  <a:lnTo>
                    <a:pt x="30" y="86"/>
                  </a:lnTo>
                  <a:lnTo>
                    <a:pt x="30" y="82"/>
                  </a:lnTo>
                  <a:lnTo>
                    <a:pt x="30" y="86"/>
                  </a:lnTo>
                  <a:lnTo>
                    <a:pt x="30" y="82"/>
                  </a:lnTo>
                  <a:lnTo>
                    <a:pt x="26" y="86"/>
                  </a:lnTo>
                  <a:lnTo>
                    <a:pt x="26" y="82"/>
                  </a:lnTo>
                  <a:lnTo>
                    <a:pt x="22" y="82"/>
                  </a:lnTo>
                  <a:lnTo>
                    <a:pt x="26" y="82"/>
                  </a:lnTo>
                  <a:lnTo>
                    <a:pt x="22" y="78"/>
                  </a:lnTo>
                  <a:lnTo>
                    <a:pt x="22" y="82"/>
                  </a:lnTo>
                  <a:lnTo>
                    <a:pt x="22" y="78"/>
                  </a:lnTo>
                  <a:lnTo>
                    <a:pt x="20" y="78"/>
                  </a:lnTo>
                  <a:lnTo>
                    <a:pt x="22" y="74"/>
                  </a:lnTo>
                  <a:lnTo>
                    <a:pt x="26" y="74"/>
                  </a:lnTo>
                  <a:lnTo>
                    <a:pt x="26" y="70"/>
                  </a:lnTo>
                  <a:lnTo>
                    <a:pt x="30" y="74"/>
                  </a:lnTo>
                  <a:lnTo>
                    <a:pt x="30" y="78"/>
                  </a:lnTo>
                  <a:lnTo>
                    <a:pt x="30" y="82"/>
                  </a:lnTo>
                  <a:lnTo>
                    <a:pt x="34" y="82"/>
                  </a:lnTo>
                  <a:lnTo>
                    <a:pt x="38" y="82"/>
                  </a:lnTo>
                  <a:lnTo>
                    <a:pt x="34" y="86"/>
                  </a:lnTo>
                  <a:lnTo>
                    <a:pt x="34" y="86"/>
                  </a:lnTo>
                  <a:lnTo>
                    <a:pt x="34" y="86"/>
                  </a:lnTo>
                  <a:close/>
                  <a:moveTo>
                    <a:pt x="30" y="82"/>
                  </a:moveTo>
                  <a:lnTo>
                    <a:pt x="30" y="78"/>
                  </a:lnTo>
                  <a:lnTo>
                    <a:pt x="30" y="74"/>
                  </a:lnTo>
                  <a:lnTo>
                    <a:pt x="30" y="78"/>
                  </a:lnTo>
                  <a:lnTo>
                    <a:pt x="30" y="82"/>
                  </a:lnTo>
                  <a:lnTo>
                    <a:pt x="30" y="82"/>
                  </a:lnTo>
                  <a:lnTo>
                    <a:pt x="30" y="82"/>
                  </a:lnTo>
                  <a:close/>
                  <a:moveTo>
                    <a:pt x="12" y="78"/>
                  </a:moveTo>
                  <a:lnTo>
                    <a:pt x="16" y="78"/>
                  </a:lnTo>
                  <a:lnTo>
                    <a:pt x="12" y="78"/>
                  </a:lnTo>
                  <a:lnTo>
                    <a:pt x="12" y="78"/>
                  </a:lnTo>
                  <a:lnTo>
                    <a:pt x="12" y="78"/>
                  </a:lnTo>
                  <a:close/>
                  <a:moveTo>
                    <a:pt x="16" y="86"/>
                  </a:moveTo>
                  <a:lnTo>
                    <a:pt x="12" y="86"/>
                  </a:lnTo>
                  <a:lnTo>
                    <a:pt x="12" y="82"/>
                  </a:lnTo>
                  <a:lnTo>
                    <a:pt x="12" y="78"/>
                  </a:lnTo>
                  <a:lnTo>
                    <a:pt x="16" y="78"/>
                  </a:lnTo>
                  <a:lnTo>
                    <a:pt x="16" y="82"/>
                  </a:lnTo>
                  <a:lnTo>
                    <a:pt x="12" y="82"/>
                  </a:lnTo>
                  <a:lnTo>
                    <a:pt x="12" y="78"/>
                  </a:lnTo>
                  <a:lnTo>
                    <a:pt x="12" y="82"/>
                  </a:lnTo>
                  <a:lnTo>
                    <a:pt x="12" y="86"/>
                  </a:lnTo>
                  <a:lnTo>
                    <a:pt x="16" y="86"/>
                  </a:lnTo>
                  <a:lnTo>
                    <a:pt x="16" y="86"/>
                  </a:lnTo>
                  <a:lnTo>
                    <a:pt x="16" y="86"/>
                  </a:lnTo>
                  <a:close/>
                  <a:moveTo>
                    <a:pt x="12" y="90"/>
                  </a:moveTo>
                  <a:lnTo>
                    <a:pt x="8" y="90"/>
                  </a:lnTo>
                  <a:lnTo>
                    <a:pt x="12" y="86"/>
                  </a:lnTo>
                  <a:lnTo>
                    <a:pt x="12" y="90"/>
                  </a:lnTo>
                  <a:lnTo>
                    <a:pt x="12" y="90"/>
                  </a:lnTo>
                  <a:lnTo>
                    <a:pt x="12" y="90"/>
                  </a:lnTo>
                  <a:close/>
                  <a:moveTo>
                    <a:pt x="26" y="90"/>
                  </a:moveTo>
                  <a:lnTo>
                    <a:pt x="26" y="86"/>
                  </a:lnTo>
                  <a:lnTo>
                    <a:pt x="26" y="90"/>
                  </a:lnTo>
                  <a:lnTo>
                    <a:pt x="26" y="90"/>
                  </a:lnTo>
                  <a:lnTo>
                    <a:pt x="26" y="90"/>
                  </a:lnTo>
                  <a:close/>
                  <a:moveTo>
                    <a:pt x="22" y="96"/>
                  </a:moveTo>
                  <a:lnTo>
                    <a:pt x="22" y="92"/>
                  </a:lnTo>
                  <a:lnTo>
                    <a:pt x="26" y="92"/>
                  </a:lnTo>
                  <a:lnTo>
                    <a:pt x="22" y="96"/>
                  </a:lnTo>
                  <a:lnTo>
                    <a:pt x="22" y="96"/>
                  </a:lnTo>
                  <a:lnTo>
                    <a:pt x="22" y="96"/>
                  </a:lnTo>
                  <a:close/>
                  <a:moveTo>
                    <a:pt x="30" y="96"/>
                  </a:moveTo>
                  <a:lnTo>
                    <a:pt x="34" y="96"/>
                  </a:lnTo>
                  <a:lnTo>
                    <a:pt x="34" y="100"/>
                  </a:lnTo>
                  <a:lnTo>
                    <a:pt x="38" y="100"/>
                  </a:lnTo>
                  <a:lnTo>
                    <a:pt x="34" y="100"/>
                  </a:lnTo>
                  <a:lnTo>
                    <a:pt x="34" y="104"/>
                  </a:lnTo>
                  <a:lnTo>
                    <a:pt x="34" y="100"/>
                  </a:lnTo>
                  <a:lnTo>
                    <a:pt x="30" y="104"/>
                  </a:lnTo>
                  <a:lnTo>
                    <a:pt x="26" y="104"/>
                  </a:lnTo>
                  <a:lnTo>
                    <a:pt x="26" y="100"/>
                  </a:lnTo>
                  <a:lnTo>
                    <a:pt x="26" y="104"/>
                  </a:lnTo>
                  <a:lnTo>
                    <a:pt x="30" y="100"/>
                  </a:lnTo>
                  <a:lnTo>
                    <a:pt x="26" y="100"/>
                  </a:lnTo>
                  <a:lnTo>
                    <a:pt x="30" y="100"/>
                  </a:lnTo>
                  <a:lnTo>
                    <a:pt x="30" y="96"/>
                  </a:lnTo>
                  <a:lnTo>
                    <a:pt x="30" y="100"/>
                  </a:lnTo>
                  <a:lnTo>
                    <a:pt x="26" y="96"/>
                  </a:lnTo>
                  <a:lnTo>
                    <a:pt x="30" y="96"/>
                  </a:lnTo>
                  <a:lnTo>
                    <a:pt x="30" y="96"/>
                  </a:lnTo>
                  <a:lnTo>
                    <a:pt x="30" y="96"/>
                  </a:lnTo>
                  <a:close/>
                  <a:moveTo>
                    <a:pt x="20" y="100"/>
                  </a:moveTo>
                  <a:lnTo>
                    <a:pt x="16" y="96"/>
                  </a:lnTo>
                  <a:lnTo>
                    <a:pt x="20" y="96"/>
                  </a:lnTo>
                  <a:lnTo>
                    <a:pt x="20" y="100"/>
                  </a:lnTo>
                  <a:lnTo>
                    <a:pt x="20" y="100"/>
                  </a:lnTo>
                  <a:lnTo>
                    <a:pt x="20" y="100"/>
                  </a:lnTo>
                  <a:close/>
                  <a:moveTo>
                    <a:pt x="30" y="116"/>
                  </a:moveTo>
                  <a:lnTo>
                    <a:pt x="30" y="112"/>
                  </a:lnTo>
                  <a:lnTo>
                    <a:pt x="30" y="108"/>
                  </a:lnTo>
                  <a:lnTo>
                    <a:pt x="34" y="108"/>
                  </a:lnTo>
                  <a:lnTo>
                    <a:pt x="34" y="112"/>
                  </a:lnTo>
                  <a:lnTo>
                    <a:pt x="30" y="112"/>
                  </a:lnTo>
                  <a:lnTo>
                    <a:pt x="30" y="116"/>
                  </a:lnTo>
                  <a:lnTo>
                    <a:pt x="30" y="116"/>
                  </a:lnTo>
                  <a:lnTo>
                    <a:pt x="30" y="116"/>
                  </a:lnTo>
                  <a:close/>
                  <a:moveTo>
                    <a:pt x="26" y="120"/>
                  </a:moveTo>
                  <a:lnTo>
                    <a:pt x="26" y="116"/>
                  </a:lnTo>
                  <a:lnTo>
                    <a:pt x="22" y="116"/>
                  </a:lnTo>
                  <a:lnTo>
                    <a:pt x="26" y="112"/>
                  </a:lnTo>
                  <a:lnTo>
                    <a:pt x="30" y="112"/>
                  </a:lnTo>
                  <a:lnTo>
                    <a:pt x="30" y="116"/>
                  </a:lnTo>
                  <a:lnTo>
                    <a:pt x="26" y="120"/>
                  </a:lnTo>
                  <a:lnTo>
                    <a:pt x="26" y="120"/>
                  </a:lnTo>
                  <a:lnTo>
                    <a:pt x="26" y="120"/>
                  </a:lnTo>
                  <a:close/>
                  <a:moveTo>
                    <a:pt x="46" y="116"/>
                  </a:moveTo>
                  <a:lnTo>
                    <a:pt x="42" y="112"/>
                  </a:lnTo>
                  <a:lnTo>
                    <a:pt x="46" y="112"/>
                  </a:lnTo>
                  <a:lnTo>
                    <a:pt x="46" y="116"/>
                  </a:lnTo>
                  <a:lnTo>
                    <a:pt x="46" y="116"/>
                  </a:lnTo>
                  <a:lnTo>
                    <a:pt x="46" y="116"/>
                  </a:lnTo>
                  <a:close/>
                  <a:moveTo>
                    <a:pt x="42" y="122"/>
                  </a:moveTo>
                  <a:lnTo>
                    <a:pt x="42" y="120"/>
                  </a:lnTo>
                  <a:lnTo>
                    <a:pt x="42" y="116"/>
                  </a:lnTo>
                  <a:lnTo>
                    <a:pt x="46" y="120"/>
                  </a:lnTo>
                  <a:lnTo>
                    <a:pt x="46" y="122"/>
                  </a:lnTo>
                  <a:lnTo>
                    <a:pt x="42" y="122"/>
                  </a:lnTo>
                  <a:lnTo>
                    <a:pt x="42" y="122"/>
                  </a:lnTo>
                  <a:lnTo>
                    <a:pt x="42" y="122"/>
                  </a:lnTo>
                  <a:close/>
                  <a:moveTo>
                    <a:pt x="22" y="152"/>
                  </a:moveTo>
                  <a:lnTo>
                    <a:pt x="20" y="150"/>
                  </a:lnTo>
                  <a:lnTo>
                    <a:pt x="20" y="146"/>
                  </a:lnTo>
                  <a:lnTo>
                    <a:pt x="16" y="146"/>
                  </a:lnTo>
                  <a:lnTo>
                    <a:pt x="16" y="150"/>
                  </a:lnTo>
                  <a:lnTo>
                    <a:pt x="12" y="150"/>
                  </a:lnTo>
                  <a:lnTo>
                    <a:pt x="8" y="150"/>
                  </a:lnTo>
                  <a:lnTo>
                    <a:pt x="4" y="150"/>
                  </a:lnTo>
                  <a:lnTo>
                    <a:pt x="4" y="146"/>
                  </a:lnTo>
                  <a:lnTo>
                    <a:pt x="0" y="146"/>
                  </a:lnTo>
                  <a:lnTo>
                    <a:pt x="0" y="142"/>
                  </a:lnTo>
                  <a:lnTo>
                    <a:pt x="4" y="142"/>
                  </a:lnTo>
                  <a:lnTo>
                    <a:pt x="8" y="142"/>
                  </a:lnTo>
                  <a:lnTo>
                    <a:pt x="4" y="138"/>
                  </a:lnTo>
                  <a:lnTo>
                    <a:pt x="8" y="138"/>
                  </a:lnTo>
                  <a:lnTo>
                    <a:pt x="12" y="134"/>
                  </a:lnTo>
                  <a:lnTo>
                    <a:pt x="12" y="130"/>
                  </a:lnTo>
                  <a:lnTo>
                    <a:pt x="16" y="130"/>
                  </a:lnTo>
                  <a:lnTo>
                    <a:pt x="20" y="126"/>
                  </a:lnTo>
                  <a:lnTo>
                    <a:pt x="22" y="126"/>
                  </a:lnTo>
                  <a:lnTo>
                    <a:pt x="26" y="126"/>
                  </a:lnTo>
                  <a:lnTo>
                    <a:pt x="30" y="126"/>
                  </a:lnTo>
                  <a:lnTo>
                    <a:pt x="30" y="130"/>
                  </a:lnTo>
                  <a:lnTo>
                    <a:pt x="34" y="134"/>
                  </a:lnTo>
                  <a:lnTo>
                    <a:pt x="34" y="138"/>
                  </a:lnTo>
                  <a:lnTo>
                    <a:pt x="34" y="142"/>
                  </a:lnTo>
                  <a:lnTo>
                    <a:pt x="34" y="138"/>
                  </a:lnTo>
                  <a:lnTo>
                    <a:pt x="38" y="138"/>
                  </a:lnTo>
                  <a:lnTo>
                    <a:pt x="38" y="142"/>
                  </a:lnTo>
                  <a:lnTo>
                    <a:pt x="38" y="146"/>
                  </a:lnTo>
                  <a:lnTo>
                    <a:pt x="38" y="142"/>
                  </a:lnTo>
                  <a:lnTo>
                    <a:pt x="34" y="142"/>
                  </a:lnTo>
                  <a:lnTo>
                    <a:pt x="38" y="142"/>
                  </a:lnTo>
                  <a:lnTo>
                    <a:pt x="38" y="146"/>
                  </a:lnTo>
                  <a:lnTo>
                    <a:pt x="38" y="150"/>
                  </a:lnTo>
                  <a:lnTo>
                    <a:pt x="34" y="150"/>
                  </a:lnTo>
                  <a:lnTo>
                    <a:pt x="34" y="152"/>
                  </a:lnTo>
                  <a:lnTo>
                    <a:pt x="30" y="152"/>
                  </a:lnTo>
                  <a:lnTo>
                    <a:pt x="26" y="150"/>
                  </a:lnTo>
                  <a:lnTo>
                    <a:pt x="26" y="152"/>
                  </a:lnTo>
                  <a:lnTo>
                    <a:pt x="22" y="152"/>
                  </a:lnTo>
                  <a:lnTo>
                    <a:pt x="22" y="152"/>
                  </a:lnTo>
                  <a:lnTo>
                    <a:pt x="22" y="152"/>
                  </a:lnTo>
                  <a:close/>
                  <a:moveTo>
                    <a:pt x="52" y="172"/>
                  </a:moveTo>
                  <a:lnTo>
                    <a:pt x="52" y="168"/>
                  </a:lnTo>
                  <a:lnTo>
                    <a:pt x="52" y="164"/>
                  </a:lnTo>
                  <a:lnTo>
                    <a:pt x="56" y="164"/>
                  </a:lnTo>
                  <a:lnTo>
                    <a:pt x="56" y="168"/>
                  </a:lnTo>
                  <a:lnTo>
                    <a:pt x="60" y="168"/>
                  </a:lnTo>
                  <a:lnTo>
                    <a:pt x="56" y="168"/>
                  </a:lnTo>
                  <a:lnTo>
                    <a:pt x="56" y="172"/>
                  </a:lnTo>
                  <a:lnTo>
                    <a:pt x="52" y="172"/>
                  </a:lnTo>
                  <a:lnTo>
                    <a:pt x="52" y="172"/>
                  </a:lnTo>
                  <a:lnTo>
                    <a:pt x="52" y="172"/>
                  </a:lnTo>
                  <a:close/>
                  <a:moveTo>
                    <a:pt x="128" y="210"/>
                  </a:moveTo>
                  <a:lnTo>
                    <a:pt x="132" y="210"/>
                  </a:lnTo>
                  <a:lnTo>
                    <a:pt x="128" y="210"/>
                  </a:lnTo>
                  <a:lnTo>
                    <a:pt x="128" y="210"/>
                  </a:lnTo>
                  <a:lnTo>
                    <a:pt x="128" y="210"/>
                  </a:lnTo>
                  <a:close/>
                  <a:moveTo>
                    <a:pt x="98" y="224"/>
                  </a:moveTo>
                  <a:lnTo>
                    <a:pt x="94" y="224"/>
                  </a:lnTo>
                  <a:lnTo>
                    <a:pt x="98" y="220"/>
                  </a:lnTo>
                  <a:lnTo>
                    <a:pt x="102" y="224"/>
                  </a:lnTo>
                  <a:lnTo>
                    <a:pt x="98" y="224"/>
                  </a:lnTo>
                  <a:lnTo>
                    <a:pt x="98" y="224"/>
                  </a:lnTo>
                  <a:lnTo>
                    <a:pt x="98" y="22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20" name="Freeform 127">
              <a:extLst>
                <a:ext uri="{FF2B5EF4-FFF2-40B4-BE49-F238E27FC236}">
                  <a16:creationId xmlns:a16="http://schemas.microsoft.com/office/drawing/2014/main" id="{1C9D5DBA-ED03-F125-1350-4F6DDDEB0E0E}"/>
                </a:ext>
              </a:extLst>
            </p:cNvPr>
            <p:cNvSpPr>
              <a:spLocks/>
            </p:cNvSpPr>
            <p:nvPr/>
          </p:nvSpPr>
          <p:spPr bwMode="auto">
            <a:xfrm>
              <a:off x="4197350" y="3514793"/>
              <a:ext cx="463550" cy="527050"/>
            </a:xfrm>
            <a:custGeom>
              <a:avLst/>
              <a:gdLst>
                <a:gd name="T0" fmla="*/ 202 w 292"/>
                <a:gd name="T1" fmla="*/ 10 h 332"/>
                <a:gd name="T2" fmla="*/ 214 w 292"/>
                <a:gd name="T3" fmla="*/ 4 h 332"/>
                <a:gd name="T4" fmla="*/ 224 w 292"/>
                <a:gd name="T5" fmla="*/ 4 h 332"/>
                <a:gd name="T6" fmla="*/ 228 w 292"/>
                <a:gd name="T7" fmla="*/ 4 h 332"/>
                <a:gd name="T8" fmla="*/ 236 w 292"/>
                <a:gd name="T9" fmla="*/ 8 h 332"/>
                <a:gd name="T10" fmla="*/ 246 w 292"/>
                <a:gd name="T11" fmla="*/ 8 h 332"/>
                <a:gd name="T12" fmla="*/ 240 w 292"/>
                <a:gd name="T13" fmla="*/ 10 h 332"/>
                <a:gd name="T14" fmla="*/ 244 w 292"/>
                <a:gd name="T15" fmla="*/ 26 h 332"/>
                <a:gd name="T16" fmla="*/ 240 w 292"/>
                <a:gd name="T17" fmla="*/ 44 h 332"/>
                <a:gd name="T18" fmla="*/ 232 w 292"/>
                <a:gd name="T19" fmla="*/ 56 h 332"/>
                <a:gd name="T20" fmla="*/ 232 w 292"/>
                <a:gd name="T21" fmla="*/ 66 h 332"/>
                <a:gd name="T22" fmla="*/ 240 w 292"/>
                <a:gd name="T23" fmla="*/ 78 h 332"/>
                <a:gd name="T24" fmla="*/ 246 w 292"/>
                <a:gd name="T25" fmla="*/ 90 h 332"/>
                <a:gd name="T26" fmla="*/ 254 w 292"/>
                <a:gd name="T27" fmla="*/ 112 h 332"/>
                <a:gd name="T28" fmla="*/ 258 w 292"/>
                <a:gd name="T29" fmla="*/ 130 h 332"/>
                <a:gd name="T30" fmla="*/ 262 w 292"/>
                <a:gd name="T31" fmla="*/ 142 h 332"/>
                <a:gd name="T32" fmla="*/ 262 w 292"/>
                <a:gd name="T33" fmla="*/ 160 h 332"/>
                <a:gd name="T34" fmla="*/ 262 w 292"/>
                <a:gd name="T35" fmla="*/ 180 h 332"/>
                <a:gd name="T36" fmla="*/ 266 w 292"/>
                <a:gd name="T37" fmla="*/ 194 h 332"/>
                <a:gd name="T38" fmla="*/ 266 w 292"/>
                <a:gd name="T39" fmla="*/ 216 h 332"/>
                <a:gd name="T40" fmla="*/ 270 w 292"/>
                <a:gd name="T41" fmla="*/ 232 h 332"/>
                <a:gd name="T42" fmla="*/ 284 w 292"/>
                <a:gd name="T43" fmla="*/ 236 h 332"/>
                <a:gd name="T44" fmla="*/ 288 w 292"/>
                <a:gd name="T45" fmla="*/ 254 h 332"/>
                <a:gd name="T46" fmla="*/ 270 w 292"/>
                <a:gd name="T47" fmla="*/ 270 h 332"/>
                <a:gd name="T48" fmla="*/ 246 w 292"/>
                <a:gd name="T49" fmla="*/ 284 h 332"/>
                <a:gd name="T50" fmla="*/ 228 w 292"/>
                <a:gd name="T51" fmla="*/ 300 h 332"/>
                <a:gd name="T52" fmla="*/ 210 w 292"/>
                <a:gd name="T53" fmla="*/ 320 h 332"/>
                <a:gd name="T54" fmla="*/ 188 w 292"/>
                <a:gd name="T55" fmla="*/ 328 h 332"/>
                <a:gd name="T56" fmla="*/ 170 w 292"/>
                <a:gd name="T57" fmla="*/ 328 h 332"/>
                <a:gd name="T58" fmla="*/ 162 w 292"/>
                <a:gd name="T59" fmla="*/ 314 h 332"/>
                <a:gd name="T60" fmla="*/ 150 w 292"/>
                <a:gd name="T61" fmla="*/ 306 h 332"/>
                <a:gd name="T62" fmla="*/ 142 w 292"/>
                <a:gd name="T63" fmla="*/ 300 h 332"/>
                <a:gd name="T64" fmla="*/ 128 w 292"/>
                <a:gd name="T65" fmla="*/ 284 h 332"/>
                <a:gd name="T66" fmla="*/ 106 w 292"/>
                <a:gd name="T67" fmla="*/ 266 h 332"/>
                <a:gd name="T68" fmla="*/ 80 w 292"/>
                <a:gd name="T69" fmla="*/ 242 h 332"/>
                <a:gd name="T70" fmla="*/ 56 w 292"/>
                <a:gd name="T71" fmla="*/ 224 h 332"/>
                <a:gd name="T72" fmla="*/ 34 w 292"/>
                <a:gd name="T73" fmla="*/ 210 h 332"/>
                <a:gd name="T74" fmla="*/ 20 w 292"/>
                <a:gd name="T75" fmla="*/ 198 h 332"/>
                <a:gd name="T76" fmla="*/ 0 w 292"/>
                <a:gd name="T77" fmla="*/ 180 h 332"/>
                <a:gd name="T78" fmla="*/ 4 w 292"/>
                <a:gd name="T79" fmla="*/ 154 h 332"/>
                <a:gd name="T80" fmla="*/ 16 w 292"/>
                <a:gd name="T81" fmla="*/ 146 h 332"/>
                <a:gd name="T82" fmla="*/ 30 w 292"/>
                <a:gd name="T83" fmla="*/ 142 h 332"/>
                <a:gd name="T84" fmla="*/ 42 w 292"/>
                <a:gd name="T85" fmla="*/ 134 h 332"/>
                <a:gd name="T86" fmla="*/ 54 w 292"/>
                <a:gd name="T87" fmla="*/ 126 h 332"/>
                <a:gd name="T88" fmla="*/ 68 w 292"/>
                <a:gd name="T89" fmla="*/ 116 h 332"/>
                <a:gd name="T90" fmla="*/ 68 w 292"/>
                <a:gd name="T91" fmla="*/ 108 h 332"/>
                <a:gd name="T92" fmla="*/ 76 w 292"/>
                <a:gd name="T93" fmla="*/ 100 h 332"/>
                <a:gd name="T94" fmla="*/ 94 w 292"/>
                <a:gd name="T95" fmla="*/ 94 h 332"/>
                <a:gd name="T96" fmla="*/ 110 w 292"/>
                <a:gd name="T97" fmla="*/ 94 h 332"/>
                <a:gd name="T98" fmla="*/ 106 w 292"/>
                <a:gd name="T99" fmla="*/ 86 h 332"/>
                <a:gd name="T100" fmla="*/ 102 w 292"/>
                <a:gd name="T101" fmla="*/ 66 h 332"/>
                <a:gd name="T102" fmla="*/ 98 w 292"/>
                <a:gd name="T103" fmla="*/ 52 h 332"/>
                <a:gd name="T104" fmla="*/ 94 w 292"/>
                <a:gd name="T105" fmla="*/ 40 h 332"/>
                <a:gd name="T106" fmla="*/ 106 w 292"/>
                <a:gd name="T107" fmla="*/ 34 h 332"/>
                <a:gd name="T108" fmla="*/ 120 w 292"/>
                <a:gd name="T109" fmla="*/ 22 h 332"/>
                <a:gd name="T110" fmla="*/ 132 w 292"/>
                <a:gd name="T111" fmla="*/ 18 h 332"/>
                <a:gd name="T112" fmla="*/ 142 w 292"/>
                <a:gd name="T113" fmla="*/ 10 h 332"/>
                <a:gd name="T114" fmla="*/ 162 w 292"/>
                <a:gd name="T115" fmla="*/ 10 h 332"/>
                <a:gd name="T116" fmla="*/ 176 w 292"/>
                <a:gd name="T117" fmla="*/ 8 h 332"/>
                <a:gd name="T118" fmla="*/ 188 w 292"/>
                <a:gd name="T119"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2" h="332">
                  <a:moveTo>
                    <a:pt x="188" y="4"/>
                  </a:moveTo>
                  <a:lnTo>
                    <a:pt x="192" y="4"/>
                  </a:lnTo>
                  <a:lnTo>
                    <a:pt x="194" y="8"/>
                  </a:lnTo>
                  <a:lnTo>
                    <a:pt x="198" y="10"/>
                  </a:lnTo>
                  <a:lnTo>
                    <a:pt x="202" y="10"/>
                  </a:lnTo>
                  <a:lnTo>
                    <a:pt x="202" y="8"/>
                  </a:lnTo>
                  <a:lnTo>
                    <a:pt x="206" y="8"/>
                  </a:lnTo>
                  <a:lnTo>
                    <a:pt x="210" y="8"/>
                  </a:lnTo>
                  <a:lnTo>
                    <a:pt x="210" y="4"/>
                  </a:lnTo>
                  <a:lnTo>
                    <a:pt x="214" y="4"/>
                  </a:lnTo>
                  <a:lnTo>
                    <a:pt x="214" y="0"/>
                  </a:lnTo>
                  <a:lnTo>
                    <a:pt x="216" y="0"/>
                  </a:lnTo>
                  <a:lnTo>
                    <a:pt x="216" y="4"/>
                  </a:lnTo>
                  <a:lnTo>
                    <a:pt x="220" y="4"/>
                  </a:lnTo>
                  <a:lnTo>
                    <a:pt x="224" y="4"/>
                  </a:lnTo>
                  <a:lnTo>
                    <a:pt x="228" y="4"/>
                  </a:lnTo>
                  <a:lnTo>
                    <a:pt x="224" y="4"/>
                  </a:lnTo>
                  <a:lnTo>
                    <a:pt x="224" y="0"/>
                  </a:lnTo>
                  <a:lnTo>
                    <a:pt x="228" y="0"/>
                  </a:lnTo>
                  <a:lnTo>
                    <a:pt x="228" y="4"/>
                  </a:lnTo>
                  <a:lnTo>
                    <a:pt x="228" y="0"/>
                  </a:lnTo>
                  <a:lnTo>
                    <a:pt x="228" y="4"/>
                  </a:lnTo>
                  <a:lnTo>
                    <a:pt x="232" y="4"/>
                  </a:lnTo>
                  <a:lnTo>
                    <a:pt x="236" y="4"/>
                  </a:lnTo>
                  <a:lnTo>
                    <a:pt x="236" y="8"/>
                  </a:lnTo>
                  <a:lnTo>
                    <a:pt x="240" y="8"/>
                  </a:lnTo>
                  <a:lnTo>
                    <a:pt x="240" y="4"/>
                  </a:lnTo>
                  <a:lnTo>
                    <a:pt x="244" y="4"/>
                  </a:lnTo>
                  <a:lnTo>
                    <a:pt x="246" y="4"/>
                  </a:lnTo>
                  <a:lnTo>
                    <a:pt x="246" y="8"/>
                  </a:lnTo>
                  <a:lnTo>
                    <a:pt x="244" y="8"/>
                  </a:lnTo>
                  <a:lnTo>
                    <a:pt x="244" y="10"/>
                  </a:lnTo>
                  <a:lnTo>
                    <a:pt x="240" y="10"/>
                  </a:lnTo>
                  <a:lnTo>
                    <a:pt x="240" y="14"/>
                  </a:lnTo>
                  <a:lnTo>
                    <a:pt x="240" y="10"/>
                  </a:lnTo>
                  <a:lnTo>
                    <a:pt x="244" y="14"/>
                  </a:lnTo>
                  <a:lnTo>
                    <a:pt x="244" y="18"/>
                  </a:lnTo>
                  <a:lnTo>
                    <a:pt x="240" y="22"/>
                  </a:lnTo>
                  <a:lnTo>
                    <a:pt x="240" y="26"/>
                  </a:lnTo>
                  <a:lnTo>
                    <a:pt x="244" y="26"/>
                  </a:lnTo>
                  <a:lnTo>
                    <a:pt x="244" y="30"/>
                  </a:lnTo>
                  <a:lnTo>
                    <a:pt x="244" y="34"/>
                  </a:lnTo>
                  <a:lnTo>
                    <a:pt x="244" y="38"/>
                  </a:lnTo>
                  <a:lnTo>
                    <a:pt x="240" y="40"/>
                  </a:lnTo>
                  <a:lnTo>
                    <a:pt x="240" y="44"/>
                  </a:lnTo>
                  <a:lnTo>
                    <a:pt x="240" y="48"/>
                  </a:lnTo>
                  <a:lnTo>
                    <a:pt x="236" y="48"/>
                  </a:lnTo>
                  <a:lnTo>
                    <a:pt x="236" y="52"/>
                  </a:lnTo>
                  <a:lnTo>
                    <a:pt x="236" y="56"/>
                  </a:lnTo>
                  <a:lnTo>
                    <a:pt x="232" y="56"/>
                  </a:lnTo>
                  <a:lnTo>
                    <a:pt x="232" y="60"/>
                  </a:lnTo>
                  <a:lnTo>
                    <a:pt x="228" y="60"/>
                  </a:lnTo>
                  <a:lnTo>
                    <a:pt x="228" y="64"/>
                  </a:lnTo>
                  <a:lnTo>
                    <a:pt x="232" y="64"/>
                  </a:lnTo>
                  <a:lnTo>
                    <a:pt x="232" y="66"/>
                  </a:lnTo>
                  <a:lnTo>
                    <a:pt x="232" y="70"/>
                  </a:lnTo>
                  <a:lnTo>
                    <a:pt x="232" y="74"/>
                  </a:lnTo>
                  <a:lnTo>
                    <a:pt x="236" y="74"/>
                  </a:lnTo>
                  <a:lnTo>
                    <a:pt x="240" y="74"/>
                  </a:lnTo>
                  <a:lnTo>
                    <a:pt x="240" y="78"/>
                  </a:lnTo>
                  <a:lnTo>
                    <a:pt x="240" y="82"/>
                  </a:lnTo>
                  <a:lnTo>
                    <a:pt x="244" y="82"/>
                  </a:lnTo>
                  <a:lnTo>
                    <a:pt x="244" y="86"/>
                  </a:lnTo>
                  <a:lnTo>
                    <a:pt x="244" y="90"/>
                  </a:lnTo>
                  <a:lnTo>
                    <a:pt x="246" y="90"/>
                  </a:lnTo>
                  <a:lnTo>
                    <a:pt x="250" y="94"/>
                  </a:lnTo>
                  <a:lnTo>
                    <a:pt x="250" y="96"/>
                  </a:lnTo>
                  <a:lnTo>
                    <a:pt x="254" y="96"/>
                  </a:lnTo>
                  <a:lnTo>
                    <a:pt x="254" y="104"/>
                  </a:lnTo>
                  <a:lnTo>
                    <a:pt x="254" y="112"/>
                  </a:lnTo>
                  <a:lnTo>
                    <a:pt x="254" y="116"/>
                  </a:lnTo>
                  <a:lnTo>
                    <a:pt x="258" y="120"/>
                  </a:lnTo>
                  <a:lnTo>
                    <a:pt x="258" y="124"/>
                  </a:lnTo>
                  <a:lnTo>
                    <a:pt x="258" y="126"/>
                  </a:lnTo>
                  <a:lnTo>
                    <a:pt x="258" y="130"/>
                  </a:lnTo>
                  <a:lnTo>
                    <a:pt x="254" y="130"/>
                  </a:lnTo>
                  <a:lnTo>
                    <a:pt x="258" y="134"/>
                  </a:lnTo>
                  <a:lnTo>
                    <a:pt x="258" y="138"/>
                  </a:lnTo>
                  <a:lnTo>
                    <a:pt x="262" y="138"/>
                  </a:lnTo>
                  <a:lnTo>
                    <a:pt x="262" y="142"/>
                  </a:lnTo>
                  <a:lnTo>
                    <a:pt x="262" y="146"/>
                  </a:lnTo>
                  <a:lnTo>
                    <a:pt x="262" y="150"/>
                  </a:lnTo>
                  <a:lnTo>
                    <a:pt x="262" y="154"/>
                  </a:lnTo>
                  <a:lnTo>
                    <a:pt x="262" y="156"/>
                  </a:lnTo>
                  <a:lnTo>
                    <a:pt x="262" y="160"/>
                  </a:lnTo>
                  <a:lnTo>
                    <a:pt x="262" y="164"/>
                  </a:lnTo>
                  <a:lnTo>
                    <a:pt x="262" y="168"/>
                  </a:lnTo>
                  <a:lnTo>
                    <a:pt x="266" y="172"/>
                  </a:lnTo>
                  <a:lnTo>
                    <a:pt x="266" y="176"/>
                  </a:lnTo>
                  <a:lnTo>
                    <a:pt x="262" y="180"/>
                  </a:lnTo>
                  <a:lnTo>
                    <a:pt x="262" y="182"/>
                  </a:lnTo>
                  <a:lnTo>
                    <a:pt x="262" y="186"/>
                  </a:lnTo>
                  <a:lnTo>
                    <a:pt x="262" y="190"/>
                  </a:lnTo>
                  <a:lnTo>
                    <a:pt x="266" y="190"/>
                  </a:lnTo>
                  <a:lnTo>
                    <a:pt x="266" y="194"/>
                  </a:lnTo>
                  <a:lnTo>
                    <a:pt x="262" y="198"/>
                  </a:lnTo>
                  <a:lnTo>
                    <a:pt x="258" y="202"/>
                  </a:lnTo>
                  <a:lnTo>
                    <a:pt x="258" y="206"/>
                  </a:lnTo>
                  <a:lnTo>
                    <a:pt x="262" y="212"/>
                  </a:lnTo>
                  <a:lnTo>
                    <a:pt x="266" y="216"/>
                  </a:lnTo>
                  <a:lnTo>
                    <a:pt x="266" y="220"/>
                  </a:lnTo>
                  <a:lnTo>
                    <a:pt x="266" y="224"/>
                  </a:lnTo>
                  <a:lnTo>
                    <a:pt x="266" y="228"/>
                  </a:lnTo>
                  <a:lnTo>
                    <a:pt x="270" y="228"/>
                  </a:lnTo>
                  <a:lnTo>
                    <a:pt x="270" y="232"/>
                  </a:lnTo>
                  <a:lnTo>
                    <a:pt x="272" y="236"/>
                  </a:lnTo>
                  <a:lnTo>
                    <a:pt x="272" y="232"/>
                  </a:lnTo>
                  <a:lnTo>
                    <a:pt x="276" y="232"/>
                  </a:lnTo>
                  <a:lnTo>
                    <a:pt x="280" y="236"/>
                  </a:lnTo>
                  <a:lnTo>
                    <a:pt x="284" y="236"/>
                  </a:lnTo>
                  <a:lnTo>
                    <a:pt x="288" y="236"/>
                  </a:lnTo>
                  <a:lnTo>
                    <a:pt x="292" y="242"/>
                  </a:lnTo>
                  <a:lnTo>
                    <a:pt x="292" y="250"/>
                  </a:lnTo>
                  <a:lnTo>
                    <a:pt x="292" y="254"/>
                  </a:lnTo>
                  <a:lnTo>
                    <a:pt x="288" y="254"/>
                  </a:lnTo>
                  <a:lnTo>
                    <a:pt x="280" y="262"/>
                  </a:lnTo>
                  <a:lnTo>
                    <a:pt x="276" y="262"/>
                  </a:lnTo>
                  <a:lnTo>
                    <a:pt x="276" y="266"/>
                  </a:lnTo>
                  <a:lnTo>
                    <a:pt x="272" y="266"/>
                  </a:lnTo>
                  <a:lnTo>
                    <a:pt x="270" y="270"/>
                  </a:lnTo>
                  <a:lnTo>
                    <a:pt x="266" y="270"/>
                  </a:lnTo>
                  <a:lnTo>
                    <a:pt x="262" y="272"/>
                  </a:lnTo>
                  <a:lnTo>
                    <a:pt x="258" y="276"/>
                  </a:lnTo>
                  <a:lnTo>
                    <a:pt x="250" y="280"/>
                  </a:lnTo>
                  <a:lnTo>
                    <a:pt x="246" y="284"/>
                  </a:lnTo>
                  <a:lnTo>
                    <a:pt x="246" y="288"/>
                  </a:lnTo>
                  <a:lnTo>
                    <a:pt x="240" y="292"/>
                  </a:lnTo>
                  <a:lnTo>
                    <a:pt x="236" y="296"/>
                  </a:lnTo>
                  <a:lnTo>
                    <a:pt x="232" y="296"/>
                  </a:lnTo>
                  <a:lnTo>
                    <a:pt x="228" y="300"/>
                  </a:lnTo>
                  <a:lnTo>
                    <a:pt x="220" y="306"/>
                  </a:lnTo>
                  <a:lnTo>
                    <a:pt x="216" y="310"/>
                  </a:lnTo>
                  <a:lnTo>
                    <a:pt x="216" y="314"/>
                  </a:lnTo>
                  <a:lnTo>
                    <a:pt x="214" y="316"/>
                  </a:lnTo>
                  <a:lnTo>
                    <a:pt x="210" y="320"/>
                  </a:lnTo>
                  <a:lnTo>
                    <a:pt x="206" y="324"/>
                  </a:lnTo>
                  <a:lnTo>
                    <a:pt x="202" y="324"/>
                  </a:lnTo>
                  <a:lnTo>
                    <a:pt x="198" y="324"/>
                  </a:lnTo>
                  <a:lnTo>
                    <a:pt x="194" y="324"/>
                  </a:lnTo>
                  <a:lnTo>
                    <a:pt x="188" y="328"/>
                  </a:lnTo>
                  <a:lnTo>
                    <a:pt x="184" y="328"/>
                  </a:lnTo>
                  <a:lnTo>
                    <a:pt x="180" y="328"/>
                  </a:lnTo>
                  <a:lnTo>
                    <a:pt x="176" y="328"/>
                  </a:lnTo>
                  <a:lnTo>
                    <a:pt x="172" y="332"/>
                  </a:lnTo>
                  <a:lnTo>
                    <a:pt x="170" y="328"/>
                  </a:lnTo>
                  <a:lnTo>
                    <a:pt x="170" y="324"/>
                  </a:lnTo>
                  <a:lnTo>
                    <a:pt x="170" y="320"/>
                  </a:lnTo>
                  <a:lnTo>
                    <a:pt x="170" y="316"/>
                  </a:lnTo>
                  <a:lnTo>
                    <a:pt x="166" y="314"/>
                  </a:lnTo>
                  <a:lnTo>
                    <a:pt x="162" y="314"/>
                  </a:lnTo>
                  <a:lnTo>
                    <a:pt x="158" y="314"/>
                  </a:lnTo>
                  <a:lnTo>
                    <a:pt x="158" y="310"/>
                  </a:lnTo>
                  <a:lnTo>
                    <a:pt x="154" y="310"/>
                  </a:lnTo>
                  <a:lnTo>
                    <a:pt x="150" y="310"/>
                  </a:lnTo>
                  <a:lnTo>
                    <a:pt x="150" y="306"/>
                  </a:lnTo>
                  <a:lnTo>
                    <a:pt x="146" y="306"/>
                  </a:lnTo>
                  <a:lnTo>
                    <a:pt x="146" y="302"/>
                  </a:lnTo>
                  <a:lnTo>
                    <a:pt x="142" y="302"/>
                  </a:lnTo>
                  <a:lnTo>
                    <a:pt x="140" y="300"/>
                  </a:lnTo>
                  <a:lnTo>
                    <a:pt x="142" y="300"/>
                  </a:lnTo>
                  <a:lnTo>
                    <a:pt x="142" y="296"/>
                  </a:lnTo>
                  <a:lnTo>
                    <a:pt x="140" y="296"/>
                  </a:lnTo>
                  <a:lnTo>
                    <a:pt x="136" y="292"/>
                  </a:lnTo>
                  <a:lnTo>
                    <a:pt x="132" y="284"/>
                  </a:lnTo>
                  <a:lnTo>
                    <a:pt x="128" y="284"/>
                  </a:lnTo>
                  <a:lnTo>
                    <a:pt x="124" y="280"/>
                  </a:lnTo>
                  <a:lnTo>
                    <a:pt x="116" y="276"/>
                  </a:lnTo>
                  <a:lnTo>
                    <a:pt x="114" y="272"/>
                  </a:lnTo>
                  <a:lnTo>
                    <a:pt x="110" y="270"/>
                  </a:lnTo>
                  <a:lnTo>
                    <a:pt x="106" y="266"/>
                  </a:lnTo>
                  <a:lnTo>
                    <a:pt x="98" y="262"/>
                  </a:lnTo>
                  <a:lnTo>
                    <a:pt x="94" y="258"/>
                  </a:lnTo>
                  <a:lnTo>
                    <a:pt x="90" y="250"/>
                  </a:lnTo>
                  <a:lnTo>
                    <a:pt x="84" y="246"/>
                  </a:lnTo>
                  <a:lnTo>
                    <a:pt x="80" y="242"/>
                  </a:lnTo>
                  <a:lnTo>
                    <a:pt x="76" y="240"/>
                  </a:lnTo>
                  <a:lnTo>
                    <a:pt x="72" y="236"/>
                  </a:lnTo>
                  <a:lnTo>
                    <a:pt x="64" y="232"/>
                  </a:lnTo>
                  <a:lnTo>
                    <a:pt x="60" y="228"/>
                  </a:lnTo>
                  <a:lnTo>
                    <a:pt x="56" y="224"/>
                  </a:lnTo>
                  <a:lnTo>
                    <a:pt x="54" y="224"/>
                  </a:lnTo>
                  <a:lnTo>
                    <a:pt x="50" y="220"/>
                  </a:lnTo>
                  <a:lnTo>
                    <a:pt x="46" y="216"/>
                  </a:lnTo>
                  <a:lnTo>
                    <a:pt x="42" y="212"/>
                  </a:lnTo>
                  <a:lnTo>
                    <a:pt x="34" y="210"/>
                  </a:lnTo>
                  <a:lnTo>
                    <a:pt x="30" y="206"/>
                  </a:lnTo>
                  <a:lnTo>
                    <a:pt x="28" y="202"/>
                  </a:lnTo>
                  <a:lnTo>
                    <a:pt x="24" y="202"/>
                  </a:lnTo>
                  <a:lnTo>
                    <a:pt x="24" y="198"/>
                  </a:lnTo>
                  <a:lnTo>
                    <a:pt x="20" y="198"/>
                  </a:lnTo>
                  <a:lnTo>
                    <a:pt x="16" y="194"/>
                  </a:lnTo>
                  <a:lnTo>
                    <a:pt x="8" y="190"/>
                  </a:lnTo>
                  <a:lnTo>
                    <a:pt x="8" y="186"/>
                  </a:lnTo>
                  <a:lnTo>
                    <a:pt x="0" y="182"/>
                  </a:lnTo>
                  <a:lnTo>
                    <a:pt x="0" y="180"/>
                  </a:lnTo>
                  <a:lnTo>
                    <a:pt x="0" y="176"/>
                  </a:lnTo>
                  <a:lnTo>
                    <a:pt x="0" y="172"/>
                  </a:lnTo>
                  <a:lnTo>
                    <a:pt x="0" y="156"/>
                  </a:lnTo>
                  <a:lnTo>
                    <a:pt x="4" y="156"/>
                  </a:lnTo>
                  <a:lnTo>
                    <a:pt x="4" y="154"/>
                  </a:lnTo>
                  <a:lnTo>
                    <a:pt x="8" y="154"/>
                  </a:lnTo>
                  <a:lnTo>
                    <a:pt x="8" y="150"/>
                  </a:lnTo>
                  <a:lnTo>
                    <a:pt x="12" y="150"/>
                  </a:lnTo>
                  <a:lnTo>
                    <a:pt x="12" y="146"/>
                  </a:lnTo>
                  <a:lnTo>
                    <a:pt x="16" y="146"/>
                  </a:lnTo>
                  <a:lnTo>
                    <a:pt x="20" y="146"/>
                  </a:lnTo>
                  <a:lnTo>
                    <a:pt x="20" y="142"/>
                  </a:lnTo>
                  <a:lnTo>
                    <a:pt x="24" y="142"/>
                  </a:lnTo>
                  <a:lnTo>
                    <a:pt x="28" y="142"/>
                  </a:lnTo>
                  <a:lnTo>
                    <a:pt x="30" y="142"/>
                  </a:lnTo>
                  <a:lnTo>
                    <a:pt x="30" y="138"/>
                  </a:lnTo>
                  <a:lnTo>
                    <a:pt x="34" y="138"/>
                  </a:lnTo>
                  <a:lnTo>
                    <a:pt x="38" y="138"/>
                  </a:lnTo>
                  <a:lnTo>
                    <a:pt x="42" y="138"/>
                  </a:lnTo>
                  <a:lnTo>
                    <a:pt x="42" y="134"/>
                  </a:lnTo>
                  <a:lnTo>
                    <a:pt x="46" y="134"/>
                  </a:lnTo>
                  <a:lnTo>
                    <a:pt x="50" y="134"/>
                  </a:lnTo>
                  <a:lnTo>
                    <a:pt x="50" y="130"/>
                  </a:lnTo>
                  <a:lnTo>
                    <a:pt x="54" y="130"/>
                  </a:lnTo>
                  <a:lnTo>
                    <a:pt x="54" y="126"/>
                  </a:lnTo>
                  <a:lnTo>
                    <a:pt x="54" y="124"/>
                  </a:lnTo>
                  <a:lnTo>
                    <a:pt x="56" y="124"/>
                  </a:lnTo>
                  <a:lnTo>
                    <a:pt x="60" y="124"/>
                  </a:lnTo>
                  <a:lnTo>
                    <a:pt x="64" y="120"/>
                  </a:lnTo>
                  <a:lnTo>
                    <a:pt x="68" y="116"/>
                  </a:lnTo>
                  <a:lnTo>
                    <a:pt x="72" y="116"/>
                  </a:lnTo>
                  <a:lnTo>
                    <a:pt x="72" y="112"/>
                  </a:lnTo>
                  <a:lnTo>
                    <a:pt x="68" y="112"/>
                  </a:lnTo>
                  <a:lnTo>
                    <a:pt x="72" y="108"/>
                  </a:lnTo>
                  <a:lnTo>
                    <a:pt x="68" y="108"/>
                  </a:lnTo>
                  <a:lnTo>
                    <a:pt x="68" y="104"/>
                  </a:lnTo>
                  <a:lnTo>
                    <a:pt x="72" y="100"/>
                  </a:lnTo>
                  <a:lnTo>
                    <a:pt x="72" y="104"/>
                  </a:lnTo>
                  <a:lnTo>
                    <a:pt x="76" y="104"/>
                  </a:lnTo>
                  <a:lnTo>
                    <a:pt x="76" y="100"/>
                  </a:lnTo>
                  <a:lnTo>
                    <a:pt x="80" y="100"/>
                  </a:lnTo>
                  <a:lnTo>
                    <a:pt x="84" y="100"/>
                  </a:lnTo>
                  <a:lnTo>
                    <a:pt x="84" y="96"/>
                  </a:lnTo>
                  <a:lnTo>
                    <a:pt x="90" y="94"/>
                  </a:lnTo>
                  <a:lnTo>
                    <a:pt x="94" y="94"/>
                  </a:lnTo>
                  <a:lnTo>
                    <a:pt x="98" y="94"/>
                  </a:lnTo>
                  <a:lnTo>
                    <a:pt x="102" y="94"/>
                  </a:lnTo>
                  <a:lnTo>
                    <a:pt x="106" y="94"/>
                  </a:lnTo>
                  <a:lnTo>
                    <a:pt x="106" y="96"/>
                  </a:lnTo>
                  <a:lnTo>
                    <a:pt x="110" y="94"/>
                  </a:lnTo>
                  <a:lnTo>
                    <a:pt x="106" y="94"/>
                  </a:lnTo>
                  <a:lnTo>
                    <a:pt x="106" y="90"/>
                  </a:lnTo>
                  <a:lnTo>
                    <a:pt x="110" y="90"/>
                  </a:lnTo>
                  <a:lnTo>
                    <a:pt x="110" y="86"/>
                  </a:lnTo>
                  <a:lnTo>
                    <a:pt x="106" y="86"/>
                  </a:lnTo>
                  <a:lnTo>
                    <a:pt x="106" y="82"/>
                  </a:lnTo>
                  <a:lnTo>
                    <a:pt x="102" y="78"/>
                  </a:lnTo>
                  <a:lnTo>
                    <a:pt x="102" y="74"/>
                  </a:lnTo>
                  <a:lnTo>
                    <a:pt x="102" y="70"/>
                  </a:lnTo>
                  <a:lnTo>
                    <a:pt x="102" y="66"/>
                  </a:lnTo>
                  <a:lnTo>
                    <a:pt x="98" y="64"/>
                  </a:lnTo>
                  <a:lnTo>
                    <a:pt x="102" y="64"/>
                  </a:lnTo>
                  <a:lnTo>
                    <a:pt x="102" y="60"/>
                  </a:lnTo>
                  <a:lnTo>
                    <a:pt x="98" y="56"/>
                  </a:lnTo>
                  <a:lnTo>
                    <a:pt x="98" y="52"/>
                  </a:lnTo>
                  <a:lnTo>
                    <a:pt x="102" y="52"/>
                  </a:lnTo>
                  <a:lnTo>
                    <a:pt x="98" y="52"/>
                  </a:lnTo>
                  <a:lnTo>
                    <a:pt x="98" y="48"/>
                  </a:lnTo>
                  <a:lnTo>
                    <a:pt x="98" y="44"/>
                  </a:lnTo>
                  <a:lnTo>
                    <a:pt x="94" y="40"/>
                  </a:lnTo>
                  <a:lnTo>
                    <a:pt x="98" y="40"/>
                  </a:lnTo>
                  <a:lnTo>
                    <a:pt x="98" y="38"/>
                  </a:lnTo>
                  <a:lnTo>
                    <a:pt x="102" y="38"/>
                  </a:lnTo>
                  <a:lnTo>
                    <a:pt x="102" y="34"/>
                  </a:lnTo>
                  <a:lnTo>
                    <a:pt x="106" y="34"/>
                  </a:lnTo>
                  <a:lnTo>
                    <a:pt x="106" y="30"/>
                  </a:lnTo>
                  <a:lnTo>
                    <a:pt x="110" y="30"/>
                  </a:lnTo>
                  <a:lnTo>
                    <a:pt x="114" y="26"/>
                  </a:lnTo>
                  <a:lnTo>
                    <a:pt x="116" y="26"/>
                  </a:lnTo>
                  <a:lnTo>
                    <a:pt x="120" y="22"/>
                  </a:lnTo>
                  <a:lnTo>
                    <a:pt x="120" y="26"/>
                  </a:lnTo>
                  <a:lnTo>
                    <a:pt x="124" y="26"/>
                  </a:lnTo>
                  <a:lnTo>
                    <a:pt x="124" y="22"/>
                  </a:lnTo>
                  <a:lnTo>
                    <a:pt x="128" y="18"/>
                  </a:lnTo>
                  <a:lnTo>
                    <a:pt x="132" y="18"/>
                  </a:lnTo>
                  <a:lnTo>
                    <a:pt x="132" y="14"/>
                  </a:lnTo>
                  <a:lnTo>
                    <a:pt x="136" y="14"/>
                  </a:lnTo>
                  <a:lnTo>
                    <a:pt x="140" y="14"/>
                  </a:lnTo>
                  <a:lnTo>
                    <a:pt x="140" y="10"/>
                  </a:lnTo>
                  <a:lnTo>
                    <a:pt x="142" y="10"/>
                  </a:lnTo>
                  <a:lnTo>
                    <a:pt x="146" y="10"/>
                  </a:lnTo>
                  <a:lnTo>
                    <a:pt x="150" y="10"/>
                  </a:lnTo>
                  <a:lnTo>
                    <a:pt x="154" y="10"/>
                  </a:lnTo>
                  <a:lnTo>
                    <a:pt x="158" y="10"/>
                  </a:lnTo>
                  <a:lnTo>
                    <a:pt x="162" y="10"/>
                  </a:lnTo>
                  <a:lnTo>
                    <a:pt x="166" y="10"/>
                  </a:lnTo>
                  <a:lnTo>
                    <a:pt x="166" y="8"/>
                  </a:lnTo>
                  <a:lnTo>
                    <a:pt x="170" y="8"/>
                  </a:lnTo>
                  <a:lnTo>
                    <a:pt x="172" y="8"/>
                  </a:lnTo>
                  <a:lnTo>
                    <a:pt x="176" y="8"/>
                  </a:lnTo>
                  <a:lnTo>
                    <a:pt x="176" y="4"/>
                  </a:lnTo>
                  <a:lnTo>
                    <a:pt x="180" y="4"/>
                  </a:lnTo>
                  <a:lnTo>
                    <a:pt x="184" y="4"/>
                  </a:lnTo>
                  <a:lnTo>
                    <a:pt x="188" y="4"/>
                  </a:lnTo>
                  <a:lnTo>
                    <a:pt x="188" y="4"/>
                  </a:lnTo>
                  <a:lnTo>
                    <a:pt x="188"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21" name="Freeform 128">
              <a:extLst>
                <a:ext uri="{FF2B5EF4-FFF2-40B4-BE49-F238E27FC236}">
                  <a16:creationId xmlns:a16="http://schemas.microsoft.com/office/drawing/2014/main" id="{2F4E1E89-E49B-11C0-3EDF-FCAB053B3AF0}"/>
                </a:ext>
              </a:extLst>
            </p:cNvPr>
            <p:cNvSpPr>
              <a:spLocks noEditPoints="1"/>
            </p:cNvSpPr>
            <p:nvPr/>
          </p:nvSpPr>
          <p:spPr bwMode="auto">
            <a:xfrm>
              <a:off x="4660900" y="4680018"/>
              <a:ext cx="273050" cy="374650"/>
            </a:xfrm>
            <a:custGeom>
              <a:avLst/>
              <a:gdLst>
                <a:gd name="T0" fmla="*/ 10 w 172"/>
                <a:gd name="T1" fmla="*/ 12 h 236"/>
                <a:gd name="T2" fmla="*/ 4 w 172"/>
                <a:gd name="T3" fmla="*/ 22 h 236"/>
                <a:gd name="T4" fmla="*/ 4 w 172"/>
                <a:gd name="T5" fmla="*/ 8 h 236"/>
                <a:gd name="T6" fmla="*/ 14 w 172"/>
                <a:gd name="T7" fmla="*/ 0 h 236"/>
                <a:gd name="T8" fmla="*/ 18 w 172"/>
                <a:gd name="T9" fmla="*/ 4 h 236"/>
                <a:gd name="T10" fmla="*/ 152 w 172"/>
                <a:gd name="T11" fmla="*/ 232 h 236"/>
                <a:gd name="T12" fmla="*/ 134 w 172"/>
                <a:gd name="T13" fmla="*/ 232 h 236"/>
                <a:gd name="T14" fmla="*/ 122 w 172"/>
                <a:gd name="T15" fmla="*/ 232 h 236"/>
                <a:gd name="T16" fmla="*/ 108 w 172"/>
                <a:gd name="T17" fmla="*/ 232 h 236"/>
                <a:gd name="T18" fmla="*/ 96 w 172"/>
                <a:gd name="T19" fmla="*/ 228 h 236"/>
                <a:gd name="T20" fmla="*/ 82 w 172"/>
                <a:gd name="T21" fmla="*/ 224 h 236"/>
                <a:gd name="T22" fmla="*/ 52 w 172"/>
                <a:gd name="T23" fmla="*/ 224 h 236"/>
                <a:gd name="T24" fmla="*/ 34 w 172"/>
                <a:gd name="T25" fmla="*/ 224 h 236"/>
                <a:gd name="T26" fmla="*/ 22 w 172"/>
                <a:gd name="T27" fmla="*/ 216 h 236"/>
                <a:gd name="T28" fmla="*/ 8 w 172"/>
                <a:gd name="T29" fmla="*/ 220 h 236"/>
                <a:gd name="T30" fmla="*/ 0 w 172"/>
                <a:gd name="T31" fmla="*/ 212 h 236"/>
                <a:gd name="T32" fmla="*/ 0 w 172"/>
                <a:gd name="T33" fmla="*/ 198 h 236"/>
                <a:gd name="T34" fmla="*/ 4 w 172"/>
                <a:gd name="T35" fmla="*/ 182 h 236"/>
                <a:gd name="T36" fmla="*/ 8 w 172"/>
                <a:gd name="T37" fmla="*/ 168 h 236"/>
                <a:gd name="T38" fmla="*/ 8 w 172"/>
                <a:gd name="T39" fmla="*/ 154 h 236"/>
                <a:gd name="T40" fmla="*/ 14 w 172"/>
                <a:gd name="T41" fmla="*/ 146 h 236"/>
                <a:gd name="T42" fmla="*/ 18 w 172"/>
                <a:gd name="T43" fmla="*/ 142 h 236"/>
                <a:gd name="T44" fmla="*/ 26 w 172"/>
                <a:gd name="T45" fmla="*/ 130 h 236"/>
                <a:gd name="T46" fmla="*/ 26 w 172"/>
                <a:gd name="T47" fmla="*/ 116 h 236"/>
                <a:gd name="T48" fmla="*/ 22 w 172"/>
                <a:gd name="T49" fmla="*/ 100 h 236"/>
                <a:gd name="T50" fmla="*/ 18 w 172"/>
                <a:gd name="T51" fmla="*/ 90 h 236"/>
                <a:gd name="T52" fmla="*/ 18 w 172"/>
                <a:gd name="T53" fmla="*/ 74 h 236"/>
                <a:gd name="T54" fmla="*/ 18 w 172"/>
                <a:gd name="T55" fmla="*/ 74 h 236"/>
                <a:gd name="T56" fmla="*/ 22 w 172"/>
                <a:gd name="T57" fmla="*/ 64 h 236"/>
                <a:gd name="T58" fmla="*/ 14 w 172"/>
                <a:gd name="T59" fmla="*/ 52 h 236"/>
                <a:gd name="T60" fmla="*/ 10 w 172"/>
                <a:gd name="T61" fmla="*/ 42 h 236"/>
                <a:gd name="T62" fmla="*/ 4 w 172"/>
                <a:gd name="T63" fmla="*/ 26 h 236"/>
                <a:gd name="T64" fmla="*/ 14 w 172"/>
                <a:gd name="T65" fmla="*/ 22 h 236"/>
                <a:gd name="T66" fmla="*/ 22 w 172"/>
                <a:gd name="T67" fmla="*/ 22 h 236"/>
                <a:gd name="T68" fmla="*/ 34 w 172"/>
                <a:gd name="T69" fmla="*/ 26 h 236"/>
                <a:gd name="T70" fmla="*/ 56 w 172"/>
                <a:gd name="T71" fmla="*/ 22 h 236"/>
                <a:gd name="T72" fmla="*/ 66 w 172"/>
                <a:gd name="T73" fmla="*/ 26 h 236"/>
                <a:gd name="T74" fmla="*/ 70 w 172"/>
                <a:gd name="T75" fmla="*/ 42 h 236"/>
                <a:gd name="T76" fmla="*/ 74 w 172"/>
                <a:gd name="T77" fmla="*/ 52 h 236"/>
                <a:gd name="T78" fmla="*/ 82 w 172"/>
                <a:gd name="T79" fmla="*/ 64 h 236"/>
                <a:gd name="T80" fmla="*/ 90 w 172"/>
                <a:gd name="T81" fmla="*/ 60 h 236"/>
                <a:gd name="T82" fmla="*/ 108 w 172"/>
                <a:gd name="T83" fmla="*/ 60 h 236"/>
                <a:gd name="T84" fmla="*/ 108 w 172"/>
                <a:gd name="T85" fmla="*/ 52 h 236"/>
                <a:gd name="T86" fmla="*/ 120 w 172"/>
                <a:gd name="T87" fmla="*/ 44 h 236"/>
                <a:gd name="T88" fmla="*/ 122 w 172"/>
                <a:gd name="T89" fmla="*/ 48 h 236"/>
                <a:gd name="T90" fmla="*/ 142 w 172"/>
                <a:gd name="T91" fmla="*/ 52 h 236"/>
                <a:gd name="T92" fmla="*/ 142 w 172"/>
                <a:gd name="T93" fmla="*/ 68 h 236"/>
                <a:gd name="T94" fmla="*/ 142 w 172"/>
                <a:gd name="T95" fmla="*/ 82 h 236"/>
                <a:gd name="T96" fmla="*/ 146 w 172"/>
                <a:gd name="T97" fmla="*/ 98 h 236"/>
                <a:gd name="T98" fmla="*/ 146 w 172"/>
                <a:gd name="T99" fmla="*/ 108 h 236"/>
                <a:gd name="T100" fmla="*/ 150 w 172"/>
                <a:gd name="T101" fmla="*/ 112 h 236"/>
                <a:gd name="T102" fmla="*/ 164 w 172"/>
                <a:gd name="T103" fmla="*/ 112 h 236"/>
                <a:gd name="T104" fmla="*/ 172 w 172"/>
                <a:gd name="T105" fmla="*/ 112 h 236"/>
                <a:gd name="T106" fmla="*/ 172 w 172"/>
                <a:gd name="T107" fmla="*/ 126 h 236"/>
                <a:gd name="T108" fmla="*/ 172 w 172"/>
                <a:gd name="T109" fmla="*/ 146 h 236"/>
                <a:gd name="T110" fmla="*/ 156 w 172"/>
                <a:gd name="T111" fmla="*/ 146 h 236"/>
                <a:gd name="T112" fmla="*/ 142 w 172"/>
                <a:gd name="T113" fmla="*/ 160 h 236"/>
                <a:gd name="T114" fmla="*/ 142 w 172"/>
                <a:gd name="T115" fmla="*/ 180 h 236"/>
                <a:gd name="T116" fmla="*/ 146 w 172"/>
                <a:gd name="T117" fmla="*/ 202 h 236"/>
                <a:gd name="T118" fmla="*/ 150 w 172"/>
                <a:gd name="T119" fmla="*/ 212 h 236"/>
                <a:gd name="T120" fmla="*/ 164 w 172"/>
                <a:gd name="T121" fmla="*/ 22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 h="236">
                  <a:moveTo>
                    <a:pt x="18" y="4"/>
                  </a:moveTo>
                  <a:lnTo>
                    <a:pt x="14" y="4"/>
                  </a:lnTo>
                  <a:lnTo>
                    <a:pt x="10" y="8"/>
                  </a:lnTo>
                  <a:lnTo>
                    <a:pt x="10" y="12"/>
                  </a:lnTo>
                  <a:lnTo>
                    <a:pt x="10" y="14"/>
                  </a:lnTo>
                  <a:lnTo>
                    <a:pt x="10" y="22"/>
                  </a:lnTo>
                  <a:lnTo>
                    <a:pt x="8" y="22"/>
                  </a:lnTo>
                  <a:lnTo>
                    <a:pt x="4" y="22"/>
                  </a:lnTo>
                  <a:lnTo>
                    <a:pt x="4" y="18"/>
                  </a:lnTo>
                  <a:lnTo>
                    <a:pt x="4" y="14"/>
                  </a:lnTo>
                  <a:lnTo>
                    <a:pt x="4" y="12"/>
                  </a:lnTo>
                  <a:lnTo>
                    <a:pt x="4" y="8"/>
                  </a:lnTo>
                  <a:lnTo>
                    <a:pt x="4" y="4"/>
                  </a:lnTo>
                  <a:lnTo>
                    <a:pt x="8" y="4"/>
                  </a:lnTo>
                  <a:lnTo>
                    <a:pt x="10" y="0"/>
                  </a:lnTo>
                  <a:lnTo>
                    <a:pt x="14" y="0"/>
                  </a:lnTo>
                  <a:lnTo>
                    <a:pt x="14" y="4"/>
                  </a:lnTo>
                  <a:lnTo>
                    <a:pt x="18" y="4"/>
                  </a:lnTo>
                  <a:lnTo>
                    <a:pt x="18" y="4"/>
                  </a:lnTo>
                  <a:lnTo>
                    <a:pt x="18" y="4"/>
                  </a:lnTo>
                  <a:close/>
                  <a:moveTo>
                    <a:pt x="164" y="228"/>
                  </a:moveTo>
                  <a:lnTo>
                    <a:pt x="160" y="228"/>
                  </a:lnTo>
                  <a:lnTo>
                    <a:pt x="156" y="228"/>
                  </a:lnTo>
                  <a:lnTo>
                    <a:pt x="152" y="232"/>
                  </a:lnTo>
                  <a:lnTo>
                    <a:pt x="150" y="232"/>
                  </a:lnTo>
                  <a:lnTo>
                    <a:pt x="142" y="232"/>
                  </a:lnTo>
                  <a:lnTo>
                    <a:pt x="134" y="236"/>
                  </a:lnTo>
                  <a:lnTo>
                    <a:pt x="134" y="232"/>
                  </a:lnTo>
                  <a:lnTo>
                    <a:pt x="130" y="232"/>
                  </a:lnTo>
                  <a:lnTo>
                    <a:pt x="126" y="236"/>
                  </a:lnTo>
                  <a:lnTo>
                    <a:pt x="122" y="236"/>
                  </a:lnTo>
                  <a:lnTo>
                    <a:pt x="122" y="232"/>
                  </a:lnTo>
                  <a:lnTo>
                    <a:pt x="120" y="232"/>
                  </a:lnTo>
                  <a:lnTo>
                    <a:pt x="116" y="232"/>
                  </a:lnTo>
                  <a:lnTo>
                    <a:pt x="112" y="232"/>
                  </a:lnTo>
                  <a:lnTo>
                    <a:pt x="108" y="232"/>
                  </a:lnTo>
                  <a:lnTo>
                    <a:pt x="104" y="232"/>
                  </a:lnTo>
                  <a:lnTo>
                    <a:pt x="100" y="232"/>
                  </a:lnTo>
                  <a:lnTo>
                    <a:pt x="96" y="232"/>
                  </a:lnTo>
                  <a:lnTo>
                    <a:pt x="96" y="228"/>
                  </a:lnTo>
                  <a:lnTo>
                    <a:pt x="94" y="224"/>
                  </a:lnTo>
                  <a:lnTo>
                    <a:pt x="90" y="224"/>
                  </a:lnTo>
                  <a:lnTo>
                    <a:pt x="86" y="224"/>
                  </a:lnTo>
                  <a:lnTo>
                    <a:pt x="82" y="224"/>
                  </a:lnTo>
                  <a:lnTo>
                    <a:pt x="78" y="224"/>
                  </a:lnTo>
                  <a:lnTo>
                    <a:pt x="66" y="224"/>
                  </a:lnTo>
                  <a:lnTo>
                    <a:pt x="60" y="224"/>
                  </a:lnTo>
                  <a:lnTo>
                    <a:pt x="52" y="224"/>
                  </a:lnTo>
                  <a:lnTo>
                    <a:pt x="44" y="224"/>
                  </a:lnTo>
                  <a:lnTo>
                    <a:pt x="40" y="224"/>
                  </a:lnTo>
                  <a:lnTo>
                    <a:pt x="38" y="224"/>
                  </a:lnTo>
                  <a:lnTo>
                    <a:pt x="34" y="224"/>
                  </a:lnTo>
                  <a:lnTo>
                    <a:pt x="30" y="224"/>
                  </a:lnTo>
                  <a:lnTo>
                    <a:pt x="30" y="220"/>
                  </a:lnTo>
                  <a:lnTo>
                    <a:pt x="26" y="220"/>
                  </a:lnTo>
                  <a:lnTo>
                    <a:pt x="22" y="216"/>
                  </a:lnTo>
                  <a:lnTo>
                    <a:pt x="18" y="216"/>
                  </a:lnTo>
                  <a:lnTo>
                    <a:pt x="14" y="216"/>
                  </a:lnTo>
                  <a:lnTo>
                    <a:pt x="10" y="220"/>
                  </a:lnTo>
                  <a:lnTo>
                    <a:pt x="8" y="220"/>
                  </a:lnTo>
                  <a:lnTo>
                    <a:pt x="4" y="220"/>
                  </a:lnTo>
                  <a:lnTo>
                    <a:pt x="0" y="220"/>
                  </a:lnTo>
                  <a:lnTo>
                    <a:pt x="0" y="216"/>
                  </a:lnTo>
                  <a:lnTo>
                    <a:pt x="0" y="212"/>
                  </a:lnTo>
                  <a:lnTo>
                    <a:pt x="0" y="210"/>
                  </a:lnTo>
                  <a:lnTo>
                    <a:pt x="0" y="206"/>
                  </a:lnTo>
                  <a:lnTo>
                    <a:pt x="0" y="202"/>
                  </a:lnTo>
                  <a:lnTo>
                    <a:pt x="0" y="198"/>
                  </a:lnTo>
                  <a:lnTo>
                    <a:pt x="0" y="194"/>
                  </a:lnTo>
                  <a:lnTo>
                    <a:pt x="4" y="190"/>
                  </a:lnTo>
                  <a:lnTo>
                    <a:pt x="4" y="186"/>
                  </a:lnTo>
                  <a:lnTo>
                    <a:pt x="4" y="182"/>
                  </a:lnTo>
                  <a:lnTo>
                    <a:pt x="4" y="180"/>
                  </a:lnTo>
                  <a:lnTo>
                    <a:pt x="8" y="176"/>
                  </a:lnTo>
                  <a:lnTo>
                    <a:pt x="8" y="172"/>
                  </a:lnTo>
                  <a:lnTo>
                    <a:pt x="8" y="168"/>
                  </a:lnTo>
                  <a:lnTo>
                    <a:pt x="8" y="164"/>
                  </a:lnTo>
                  <a:lnTo>
                    <a:pt x="8" y="160"/>
                  </a:lnTo>
                  <a:lnTo>
                    <a:pt x="10" y="156"/>
                  </a:lnTo>
                  <a:lnTo>
                    <a:pt x="8" y="154"/>
                  </a:lnTo>
                  <a:lnTo>
                    <a:pt x="10" y="154"/>
                  </a:lnTo>
                  <a:lnTo>
                    <a:pt x="10" y="150"/>
                  </a:lnTo>
                  <a:lnTo>
                    <a:pt x="14" y="150"/>
                  </a:lnTo>
                  <a:lnTo>
                    <a:pt x="14" y="146"/>
                  </a:lnTo>
                  <a:lnTo>
                    <a:pt x="14" y="142"/>
                  </a:lnTo>
                  <a:lnTo>
                    <a:pt x="18" y="142"/>
                  </a:lnTo>
                  <a:lnTo>
                    <a:pt x="18" y="138"/>
                  </a:lnTo>
                  <a:lnTo>
                    <a:pt x="18" y="142"/>
                  </a:lnTo>
                  <a:lnTo>
                    <a:pt x="22" y="138"/>
                  </a:lnTo>
                  <a:lnTo>
                    <a:pt x="22" y="134"/>
                  </a:lnTo>
                  <a:lnTo>
                    <a:pt x="26" y="134"/>
                  </a:lnTo>
                  <a:lnTo>
                    <a:pt x="26" y="130"/>
                  </a:lnTo>
                  <a:lnTo>
                    <a:pt x="26" y="126"/>
                  </a:lnTo>
                  <a:lnTo>
                    <a:pt x="26" y="124"/>
                  </a:lnTo>
                  <a:lnTo>
                    <a:pt x="26" y="120"/>
                  </a:lnTo>
                  <a:lnTo>
                    <a:pt x="26" y="116"/>
                  </a:lnTo>
                  <a:lnTo>
                    <a:pt x="30" y="112"/>
                  </a:lnTo>
                  <a:lnTo>
                    <a:pt x="26" y="108"/>
                  </a:lnTo>
                  <a:lnTo>
                    <a:pt x="26" y="104"/>
                  </a:lnTo>
                  <a:lnTo>
                    <a:pt x="22" y="100"/>
                  </a:lnTo>
                  <a:lnTo>
                    <a:pt x="22" y="98"/>
                  </a:lnTo>
                  <a:lnTo>
                    <a:pt x="22" y="94"/>
                  </a:lnTo>
                  <a:lnTo>
                    <a:pt x="18" y="94"/>
                  </a:lnTo>
                  <a:lnTo>
                    <a:pt x="18" y="90"/>
                  </a:lnTo>
                  <a:lnTo>
                    <a:pt x="18" y="86"/>
                  </a:lnTo>
                  <a:lnTo>
                    <a:pt x="18" y="82"/>
                  </a:lnTo>
                  <a:lnTo>
                    <a:pt x="14" y="78"/>
                  </a:lnTo>
                  <a:lnTo>
                    <a:pt x="18" y="74"/>
                  </a:lnTo>
                  <a:lnTo>
                    <a:pt x="18" y="78"/>
                  </a:lnTo>
                  <a:lnTo>
                    <a:pt x="14" y="78"/>
                  </a:lnTo>
                  <a:lnTo>
                    <a:pt x="18" y="78"/>
                  </a:lnTo>
                  <a:lnTo>
                    <a:pt x="18" y="74"/>
                  </a:lnTo>
                  <a:lnTo>
                    <a:pt x="22" y="74"/>
                  </a:lnTo>
                  <a:lnTo>
                    <a:pt x="22" y="70"/>
                  </a:lnTo>
                  <a:lnTo>
                    <a:pt x="22" y="68"/>
                  </a:lnTo>
                  <a:lnTo>
                    <a:pt x="22" y="64"/>
                  </a:lnTo>
                  <a:lnTo>
                    <a:pt x="18" y="64"/>
                  </a:lnTo>
                  <a:lnTo>
                    <a:pt x="18" y="60"/>
                  </a:lnTo>
                  <a:lnTo>
                    <a:pt x="18" y="56"/>
                  </a:lnTo>
                  <a:lnTo>
                    <a:pt x="14" y="52"/>
                  </a:lnTo>
                  <a:lnTo>
                    <a:pt x="14" y="48"/>
                  </a:lnTo>
                  <a:lnTo>
                    <a:pt x="14" y="44"/>
                  </a:lnTo>
                  <a:lnTo>
                    <a:pt x="14" y="42"/>
                  </a:lnTo>
                  <a:lnTo>
                    <a:pt x="10" y="42"/>
                  </a:lnTo>
                  <a:lnTo>
                    <a:pt x="10" y="38"/>
                  </a:lnTo>
                  <a:lnTo>
                    <a:pt x="8" y="34"/>
                  </a:lnTo>
                  <a:lnTo>
                    <a:pt x="8" y="30"/>
                  </a:lnTo>
                  <a:lnTo>
                    <a:pt x="4" y="26"/>
                  </a:lnTo>
                  <a:lnTo>
                    <a:pt x="8" y="26"/>
                  </a:lnTo>
                  <a:lnTo>
                    <a:pt x="10" y="26"/>
                  </a:lnTo>
                  <a:lnTo>
                    <a:pt x="14" y="26"/>
                  </a:lnTo>
                  <a:lnTo>
                    <a:pt x="14" y="22"/>
                  </a:lnTo>
                  <a:lnTo>
                    <a:pt x="18" y="22"/>
                  </a:lnTo>
                  <a:lnTo>
                    <a:pt x="18" y="26"/>
                  </a:lnTo>
                  <a:lnTo>
                    <a:pt x="18" y="22"/>
                  </a:lnTo>
                  <a:lnTo>
                    <a:pt x="22" y="22"/>
                  </a:lnTo>
                  <a:lnTo>
                    <a:pt x="26" y="22"/>
                  </a:lnTo>
                  <a:lnTo>
                    <a:pt x="30" y="22"/>
                  </a:lnTo>
                  <a:lnTo>
                    <a:pt x="34" y="22"/>
                  </a:lnTo>
                  <a:lnTo>
                    <a:pt x="34" y="26"/>
                  </a:lnTo>
                  <a:lnTo>
                    <a:pt x="38" y="26"/>
                  </a:lnTo>
                  <a:lnTo>
                    <a:pt x="40" y="22"/>
                  </a:lnTo>
                  <a:lnTo>
                    <a:pt x="44" y="22"/>
                  </a:lnTo>
                  <a:lnTo>
                    <a:pt x="56" y="22"/>
                  </a:lnTo>
                  <a:lnTo>
                    <a:pt x="60" y="22"/>
                  </a:lnTo>
                  <a:lnTo>
                    <a:pt x="64" y="22"/>
                  </a:lnTo>
                  <a:lnTo>
                    <a:pt x="66" y="22"/>
                  </a:lnTo>
                  <a:lnTo>
                    <a:pt x="66" y="26"/>
                  </a:lnTo>
                  <a:lnTo>
                    <a:pt x="66" y="30"/>
                  </a:lnTo>
                  <a:lnTo>
                    <a:pt x="66" y="34"/>
                  </a:lnTo>
                  <a:lnTo>
                    <a:pt x="70" y="38"/>
                  </a:lnTo>
                  <a:lnTo>
                    <a:pt x="70" y="42"/>
                  </a:lnTo>
                  <a:lnTo>
                    <a:pt x="70" y="44"/>
                  </a:lnTo>
                  <a:lnTo>
                    <a:pt x="70" y="48"/>
                  </a:lnTo>
                  <a:lnTo>
                    <a:pt x="74" y="48"/>
                  </a:lnTo>
                  <a:lnTo>
                    <a:pt x="74" y="52"/>
                  </a:lnTo>
                  <a:lnTo>
                    <a:pt x="78" y="56"/>
                  </a:lnTo>
                  <a:lnTo>
                    <a:pt x="78" y="60"/>
                  </a:lnTo>
                  <a:lnTo>
                    <a:pt x="82" y="60"/>
                  </a:lnTo>
                  <a:lnTo>
                    <a:pt x="82" y="64"/>
                  </a:lnTo>
                  <a:lnTo>
                    <a:pt x="86" y="60"/>
                  </a:lnTo>
                  <a:lnTo>
                    <a:pt x="86" y="64"/>
                  </a:lnTo>
                  <a:lnTo>
                    <a:pt x="90" y="64"/>
                  </a:lnTo>
                  <a:lnTo>
                    <a:pt x="90" y="60"/>
                  </a:lnTo>
                  <a:lnTo>
                    <a:pt x="94" y="60"/>
                  </a:lnTo>
                  <a:lnTo>
                    <a:pt x="96" y="60"/>
                  </a:lnTo>
                  <a:lnTo>
                    <a:pt x="100" y="60"/>
                  </a:lnTo>
                  <a:lnTo>
                    <a:pt x="108" y="60"/>
                  </a:lnTo>
                  <a:lnTo>
                    <a:pt x="104" y="60"/>
                  </a:lnTo>
                  <a:lnTo>
                    <a:pt x="104" y="56"/>
                  </a:lnTo>
                  <a:lnTo>
                    <a:pt x="108" y="56"/>
                  </a:lnTo>
                  <a:lnTo>
                    <a:pt x="108" y="52"/>
                  </a:lnTo>
                  <a:lnTo>
                    <a:pt x="108" y="48"/>
                  </a:lnTo>
                  <a:lnTo>
                    <a:pt x="108" y="44"/>
                  </a:lnTo>
                  <a:lnTo>
                    <a:pt x="116" y="44"/>
                  </a:lnTo>
                  <a:lnTo>
                    <a:pt x="120" y="44"/>
                  </a:lnTo>
                  <a:lnTo>
                    <a:pt x="120" y="42"/>
                  </a:lnTo>
                  <a:lnTo>
                    <a:pt x="122" y="42"/>
                  </a:lnTo>
                  <a:lnTo>
                    <a:pt x="122" y="44"/>
                  </a:lnTo>
                  <a:lnTo>
                    <a:pt x="122" y="48"/>
                  </a:lnTo>
                  <a:lnTo>
                    <a:pt x="130" y="48"/>
                  </a:lnTo>
                  <a:lnTo>
                    <a:pt x="138" y="48"/>
                  </a:lnTo>
                  <a:lnTo>
                    <a:pt x="142" y="48"/>
                  </a:lnTo>
                  <a:lnTo>
                    <a:pt x="142" y="52"/>
                  </a:lnTo>
                  <a:lnTo>
                    <a:pt x="142" y="56"/>
                  </a:lnTo>
                  <a:lnTo>
                    <a:pt x="142" y="60"/>
                  </a:lnTo>
                  <a:lnTo>
                    <a:pt x="142" y="64"/>
                  </a:lnTo>
                  <a:lnTo>
                    <a:pt x="142" y="68"/>
                  </a:lnTo>
                  <a:lnTo>
                    <a:pt x="142" y="70"/>
                  </a:lnTo>
                  <a:lnTo>
                    <a:pt x="142" y="74"/>
                  </a:lnTo>
                  <a:lnTo>
                    <a:pt x="142" y="78"/>
                  </a:lnTo>
                  <a:lnTo>
                    <a:pt x="142" y="82"/>
                  </a:lnTo>
                  <a:lnTo>
                    <a:pt x="142" y="86"/>
                  </a:lnTo>
                  <a:lnTo>
                    <a:pt x="142" y="90"/>
                  </a:lnTo>
                  <a:lnTo>
                    <a:pt x="146" y="94"/>
                  </a:lnTo>
                  <a:lnTo>
                    <a:pt x="146" y="98"/>
                  </a:lnTo>
                  <a:lnTo>
                    <a:pt x="150" y="100"/>
                  </a:lnTo>
                  <a:lnTo>
                    <a:pt x="150" y="104"/>
                  </a:lnTo>
                  <a:lnTo>
                    <a:pt x="150" y="108"/>
                  </a:lnTo>
                  <a:lnTo>
                    <a:pt x="146" y="108"/>
                  </a:lnTo>
                  <a:lnTo>
                    <a:pt x="146" y="112"/>
                  </a:lnTo>
                  <a:lnTo>
                    <a:pt x="146" y="116"/>
                  </a:lnTo>
                  <a:lnTo>
                    <a:pt x="150" y="116"/>
                  </a:lnTo>
                  <a:lnTo>
                    <a:pt x="150" y="112"/>
                  </a:lnTo>
                  <a:lnTo>
                    <a:pt x="152" y="112"/>
                  </a:lnTo>
                  <a:lnTo>
                    <a:pt x="156" y="112"/>
                  </a:lnTo>
                  <a:lnTo>
                    <a:pt x="160" y="112"/>
                  </a:lnTo>
                  <a:lnTo>
                    <a:pt x="164" y="112"/>
                  </a:lnTo>
                  <a:lnTo>
                    <a:pt x="168" y="112"/>
                  </a:lnTo>
                  <a:lnTo>
                    <a:pt x="172" y="112"/>
                  </a:lnTo>
                  <a:lnTo>
                    <a:pt x="172" y="108"/>
                  </a:lnTo>
                  <a:lnTo>
                    <a:pt x="172" y="112"/>
                  </a:lnTo>
                  <a:lnTo>
                    <a:pt x="172" y="116"/>
                  </a:lnTo>
                  <a:lnTo>
                    <a:pt x="172" y="120"/>
                  </a:lnTo>
                  <a:lnTo>
                    <a:pt x="172" y="124"/>
                  </a:lnTo>
                  <a:lnTo>
                    <a:pt x="172" y="126"/>
                  </a:lnTo>
                  <a:lnTo>
                    <a:pt x="172" y="134"/>
                  </a:lnTo>
                  <a:lnTo>
                    <a:pt x="172" y="138"/>
                  </a:lnTo>
                  <a:lnTo>
                    <a:pt x="172" y="142"/>
                  </a:lnTo>
                  <a:lnTo>
                    <a:pt x="172" y="146"/>
                  </a:lnTo>
                  <a:lnTo>
                    <a:pt x="168" y="146"/>
                  </a:lnTo>
                  <a:lnTo>
                    <a:pt x="164" y="146"/>
                  </a:lnTo>
                  <a:lnTo>
                    <a:pt x="160" y="146"/>
                  </a:lnTo>
                  <a:lnTo>
                    <a:pt x="156" y="146"/>
                  </a:lnTo>
                  <a:lnTo>
                    <a:pt x="150" y="146"/>
                  </a:lnTo>
                  <a:lnTo>
                    <a:pt x="142" y="146"/>
                  </a:lnTo>
                  <a:lnTo>
                    <a:pt x="142" y="154"/>
                  </a:lnTo>
                  <a:lnTo>
                    <a:pt x="142" y="160"/>
                  </a:lnTo>
                  <a:lnTo>
                    <a:pt x="142" y="164"/>
                  </a:lnTo>
                  <a:lnTo>
                    <a:pt x="142" y="172"/>
                  </a:lnTo>
                  <a:lnTo>
                    <a:pt x="142" y="176"/>
                  </a:lnTo>
                  <a:lnTo>
                    <a:pt x="142" y="180"/>
                  </a:lnTo>
                  <a:lnTo>
                    <a:pt x="142" y="190"/>
                  </a:lnTo>
                  <a:lnTo>
                    <a:pt x="142" y="198"/>
                  </a:lnTo>
                  <a:lnTo>
                    <a:pt x="142" y="202"/>
                  </a:lnTo>
                  <a:lnTo>
                    <a:pt x="146" y="202"/>
                  </a:lnTo>
                  <a:lnTo>
                    <a:pt x="146" y="206"/>
                  </a:lnTo>
                  <a:lnTo>
                    <a:pt x="146" y="210"/>
                  </a:lnTo>
                  <a:lnTo>
                    <a:pt x="150" y="210"/>
                  </a:lnTo>
                  <a:lnTo>
                    <a:pt x="150" y="212"/>
                  </a:lnTo>
                  <a:lnTo>
                    <a:pt x="152" y="216"/>
                  </a:lnTo>
                  <a:lnTo>
                    <a:pt x="160" y="224"/>
                  </a:lnTo>
                  <a:lnTo>
                    <a:pt x="164" y="228"/>
                  </a:lnTo>
                  <a:lnTo>
                    <a:pt x="164" y="228"/>
                  </a:lnTo>
                  <a:lnTo>
                    <a:pt x="164" y="22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22" name="Freeform 129">
              <a:extLst>
                <a:ext uri="{FF2B5EF4-FFF2-40B4-BE49-F238E27FC236}">
                  <a16:creationId xmlns:a16="http://schemas.microsoft.com/office/drawing/2014/main" id="{48F24198-0EE4-BDB2-AE8B-4E6B4347902D}"/>
                </a:ext>
              </a:extLst>
            </p:cNvPr>
            <p:cNvSpPr>
              <a:spLocks/>
            </p:cNvSpPr>
            <p:nvPr/>
          </p:nvSpPr>
          <p:spPr bwMode="auto">
            <a:xfrm>
              <a:off x="4413250" y="4219643"/>
              <a:ext cx="69850" cy="171450"/>
            </a:xfrm>
            <a:custGeom>
              <a:avLst/>
              <a:gdLst>
                <a:gd name="T0" fmla="*/ 30 w 44"/>
                <a:gd name="T1" fmla="*/ 90 h 108"/>
                <a:gd name="T2" fmla="*/ 26 w 44"/>
                <a:gd name="T3" fmla="*/ 96 h 108"/>
                <a:gd name="T4" fmla="*/ 26 w 44"/>
                <a:gd name="T5" fmla="*/ 104 h 108"/>
                <a:gd name="T6" fmla="*/ 26 w 44"/>
                <a:gd name="T7" fmla="*/ 104 h 108"/>
                <a:gd name="T8" fmla="*/ 22 w 44"/>
                <a:gd name="T9" fmla="*/ 104 h 108"/>
                <a:gd name="T10" fmla="*/ 18 w 44"/>
                <a:gd name="T11" fmla="*/ 108 h 108"/>
                <a:gd name="T12" fmla="*/ 10 w 44"/>
                <a:gd name="T13" fmla="*/ 108 h 108"/>
                <a:gd name="T14" fmla="*/ 10 w 44"/>
                <a:gd name="T15" fmla="*/ 108 h 108"/>
                <a:gd name="T16" fmla="*/ 14 w 44"/>
                <a:gd name="T17" fmla="*/ 108 h 108"/>
                <a:gd name="T18" fmla="*/ 10 w 44"/>
                <a:gd name="T19" fmla="*/ 100 h 108"/>
                <a:gd name="T20" fmla="*/ 10 w 44"/>
                <a:gd name="T21" fmla="*/ 100 h 108"/>
                <a:gd name="T22" fmla="*/ 10 w 44"/>
                <a:gd name="T23" fmla="*/ 96 h 108"/>
                <a:gd name="T24" fmla="*/ 10 w 44"/>
                <a:gd name="T25" fmla="*/ 90 h 108"/>
                <a:gd name="T26" fmla="*/ 10 w 44"/>
                <a:gd name="T27" fmla="*/ 86 h 108"/>
                <a:gd name="T28" fmla="*/ 10 w 44"/>
                <a:gd name="T29" fmla="*/ 78 h 108"/>
                <a:gd name="T30" fmla="*/ 10 w 44"/>
                <a:gd name="T31" fmla="*/ 66 h 108"/>
                <a:gd name="T32" fmla="*/ 10 w 44"/>
                <a:gd name="T33" fmla="*/ 60 h 108"/>
                <a:gd name="T34" fmla="*/ 10 w 44"/>
                <a:gd name="T35" fmla="*/ 56 h 108"/>
                <a:gd name="T36" fmla="*/ 6 w 44"/>
                <a:gd name="T37" fmla="*/ 56 h 108"/>
                <a:gd name="T38" fmla="*/ 6 w 44"/>
                <a:gd name="T39" fmla="*/ 52 h 108"/>
                <a:gd name="T40" fmla="*/ 6 w 44"/>
                <a:gd name="T41" fmla="*/ 48 h 108"/>
                <a:gd name="T42" fmla="*/ 6 w 44"/>
                <a:gd name="T43" fmla="*/ 40 h 108"/>
                <a:gd name="T44" fmla="*/ 0 w 44"/>
                <a:gd name="T45" fmla="*/ 38 h 108"/>
                <a:gd name="T46" fmla="*/ 0 w 44"/>
                <a:gd name="T47" fmla="*/ 34 h 108"/>
                <a:gd name="T48" fmla="*/ 0 w 44"/>
                <a:gd name="T49" fmla="*/ 30 h 108"/>
                <a:gd name="T50" fmla="*/ 0 w 44"/>
                <a:gd name="T51" fmla="*/ 26 h 108"/>
                <a:gd name="T52" fmla="*/ 2 w 44"/>
                <a:gd name="T53" fmla="*/ 22 h 108"/>
                <a:gd name="T54" fmla="*/ 6 w 44"/>
                <a:gd name="T55" fmla="*/ 18 h 108"/>
                <a:gd name="T56" fmla="*/ 6 w 44"/>
                <a:gd name="T57" fmla="*/ 18 h 108"/>
                <a:gd name="T58" fmla="*/ 10 w 44"/>
                <a:gd name="T59" fmla="*/ 18 h 108"/>
                <a:gd name="T60" fmla="*/ 14 w 44"/>
                <a:gd name="T61" fmla="*/ 18 h 108"/>
                <a:gd name="T62" fmla="*/ 18 w 44"/>
                <a:gd name="T63" fmla="*/ 18 h 108"/>
                <a:gd name="T64" fmla="*/ 18 w 44"/>
                <a:gd name="T65" fmla="*/ 14 h 108"/>
                <a:gd name="T66" fmla="*/ 22 w 44"/>
                <a:gd name="T67" fmla="*/ 12 h 108"/>
                <a:gd name="T68" fmla="*/ 22 w 44"/>
                <a:gd name="T69" fmla="*/ 8 h 108"/>
                <a:gd name="T70" fmla="*/ 26 w 44"/>
                <a:gd name="T71" fmla="*/ 4 h 108"/>
                <a:gd name="T72" fmla="*/ 30 w 44"/>
                <a:gd name="T73" fmla="*/ 0 h 108"/>
                <a:gd name="T74" fmla="*/ 34 w 44"/>
                <a:gd name="T75" fmla="*/ 8 h 108"/>
                <a:gd name="T76" fmla="*/ 36 w 44"/>
                <a:gd name="T77" fmla="*/ 12 h 108"/>
                <a:gd name="T78" fmla="*/ 36 w 44"/>
                <a:gd name="T79" fmla="*/ 12 h 108"/>
                <a:gd name="T80" fmla="*/ 40 w 44"/>
                <a:gd name="T81" fmla="*/ 14 h 108"/>
                <a:gd name="T82" fmla="*/ 40 w 44"/>
                <a:gd name="T83" fmla="*/ 22 h 108"/>
                <a:gd name="T84" fmla="*/ 40 w 44"/>
                <a:gd name="T85" fmla="*/ 26 h 108"/>
                <a:gd name="T86" fmla="*/ 40 w 44"/>
                <a:gd name="T87" fmla="*/ 30 h 108"/>
                <a:gd name="T88" fmla="*/ 44 w 44"/>
                <a:gd name="T89" fmla="*/ 30 h 108"/>
                <a:gd name="T90" fmla="*/ 40 w 44"/>
                <a:gd name="T91" fmla="*/ 38 h 108"/>
                <a:gd name="T92" fmla="*/ 40 w 44"/>
                <a:gd name="T93" fmla="*/ 38 h 108"/>
                <a:gd name="T94" fmla="*/ 40 w 44"/>
                <a:gd name="T95" fmla="*/ 40 h 108"/>
                <a:gd name="T96" fmla="*/ 36 w 44"/>
                <a:gd name="T97" fmla="*/ 44 h 108"/>
                <a:gd name="T98" fmla="*/ 36 w 44"/>
                <a:gd name="T99" fmla="*/ 48 h 108"/>
                <a:gd name="T100" fmla="*/ 34 w 44"/>
                <a:gd name="T101" fmla="*/ 52 h 108"/>
                <a:gd name="T102" fmla="*/ 34 w 44"/>
                <a:gd name="T103" fmla="*/ 56 h 108"/>
                <a:gd name="T104" fmla="*/ 30 w 44"/>
                <a:gd name="T105" fmla="*/ 60 h 108"/>
                <a:gd name="T106" fmla="*/ 30 w 44"/>
                <a:gd name="T107" fmla="*/ 60 h 108"/>
                <a:gd name="T108" fmla="*/ 26 w 44"/>
                <a:gd name="T109" fmla="*/ 66 h 108"/>
                <a:gd name="T110" fmla="*/ 26 w 44"/>
                <a:gd name="T111" fmla="*/ 70 h 108"/>
                <a:gd name="T112" fmla="*/ 26 w 44"/>
                <a:gd name="T113" fmla="*/ 74 h 108"/>
                <a:gd name="T114" fmla="*/ 26 w 44"/>
                <a:gd name="T115" fmla="*/ 78 h 108"/>
                <a:gd name="T116" fmla="*/ 26 w 44"/>
                <a:gd name="T117" fmla="*/ 82 h 108"/>
                <a:gd name="T118" fmla="*/ 26 w 44"/>
                <a:gd name="T119" fmla="*/ 8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108">
                  <a:moveTo>
                    <a:pt x="26" y="82"/>
                  </a:moveTo>
                  <a:lnTo>
                    <a:pt x="26" y="82"/>
                  </a:lnTo>
                  <a:lnTo>
                    <a:pt x="26" y="86"/>
                  </a:lnTo>
                  <a:lnTo>
                    <a:pt x="30" y="90"/>
                  </a:lnTo>
                  <a:lnTo>
                    <a:pt x="30" y="92"/>
                  </a:lnTo>
                  <a:lnTo>
                    <a:pt x="26" y="92"/>
                  </a:lnTo>
                  <a:lnTo>
                    <a:pt x="26" y="96"/>
                  </a:lnTo>
                  <a:lnTo>
                    <a:pt x="26" y="96"/>
                  </a:lnTo>
                  <a:lnTo>
                    <a:pt x="26" y="96"/>
                  </a:lnTo>
                  <a:lnTo>
                    <a:pt x="26" y="100"/>
                  </a:lnTo>
                  <a:lnTo>
                    <a:pt x="26" y="100"/>
                  </a:lnTo>
                  <a:lnTo>
                    <a:pt x="26" y="104"/>
                  </a:lnTo>
                  <a:lnTo>
                    <a:pt x="26" y="104"/>
                  </a:lnTo>
                  <a:lnTo>
                    <a:pt x="26" y="104"/>
                  </a:lnTo>
                  <a:lnTo>
                    <a:pt x="26" y="104"/>
                  </a:lnTo>
                  <a:lnTo>
                    <a:pt x="26" y="104"/>
                  </a:lnTo>
                  <a:lnTo>
                    <a:pt x="22" y="104"/>
                  </a:lnTo>
                  <a:lnTo>
                    <a:pt x="22" y="104"/>
                  </a:lnTo>
                  <a:lnTo>
                    <a:pt x="22" y="104"/>
                  </a:lnTo>
                  <a:lnTo>
                    <a:pt x="22" y="104"/>
                  </a:lnTo>
                  <a:lnTo>
                    <a:pt x="22" y="104"/>
                  </a:lnTo>
                  <a:lnTo>
                    <a:pt x="22" y="104"/>
                  </a:lnTo>
                  <a:lnTo>
                    <a:pt x="22" y="108"/>
                  </a:lnTo>
                  <a:lnTo>
                    <a:pt x="18" y="108"/>
                  </a:lnTo>
                  <a:lnTo>
                    <a:pt x="18" y="108"/>
                  </a:lnTo>
                  <a:lnTo>
                    <a:pt x="14" y="108"/>
                  </a:lnTo>
                  <a:lnTo>
                    <a:pt x="14" y="108"/>
                  </a:lnTo>
                  <a:lnTo>
                    <a:pt x="10" y="108"/>
                  </a:lnTo>
                  <a:lnTo>
                    <a:pt x="10" y="108"/>
                  </a:lnTo>
                  <a:lnTo>
                    <a:pt x="10" y="108"/>
                  </a:lnTo>
                  <a:lnTo>
                    <a:pt x="10" y="108"/>
                  </a:lnTo>
                  <a:lnTo>
                    <a:pt x="10" y="108"/>
                  </a:lnTo>
                  <a:lnTo>
                    <a:pt x="10" y="108"/>
                  </a:lnTo>
                  <a:lnTo>
                    <a:pt x="14" y="108"/>
                  </a:lnTo>
                  <a:lnTo>
                    <a:pt x="14" y="108"/>
                  </a:lnTo>
                  <a:lnTo>
                    <a:pt x="14" y="108"/>
                  </a:lnTo>
                  <a:lnTo>
                    <a:pt x="14" y="104"/>
                  </a:lnTo>
                  <a:lnTo>
                    <a:pt x="14" y="104"/>
                  </a:lnTo>
                  <a:lnTo>
                    <a:pt x="10" y="100"/>
                  </a:lnTo>
                  <a:lnTo>
                    <a:pt x="10" y="100"/>
                  </a:lnTo>
                  <a:lnTo>
                    <a:pt x="10" y="100"/>
                  </a:lnTo>
                  <a:lnTo>
                    <a:pt x="10" y="100"/>
                  </a:lnTo>
                  <a:lnTo>
                    <a:pt x="10" y="100"/>
                  </a:lnTo>
                  <a:lnTo>
                    <a:pt x="10" y="100"/>
                  </a:lnTo>
                  <a:lnTo>
                    <a:pt x="10" y="100"/>
                  </a:lnTo>
                  <a:lnTo>
                    <a:pt x="10" y="96"/>
                  </a:lnTo>
                  <a:lnTo>
                    <a:pt x="10" y="96"/>
                  </a:lnTo>
                  <a:lnTo>
                    <a:pt x="10" y="96"/>
                  </a:lnTo>
                  <a:lnTo>
                    <a:pt x="10" y="96"/>
                  </a:lnTo>
                  <a:lnTo>
                    <a:pt x="10" y="92"/>
                  </a:lnTo>
                  <a:lnTo>
                    <a:pt x="10" y="92"/>
                  </a:lnTo>
                  <a:lnTo>
                    <a:pt x="10" y="90"/>
                  </a:lnTo>
                  <a:lnTo>
                    <a:pt x="10" y="90"/>
                  </a:lnTo>
                  <a:lnTo>
                    <a:pt x="10" y="86"/>
                  </a:lnTo>
                  <a:lnTo>
                    <a:pt x="10" y="86"/>
                  </a:lnTo>
                  <a:lnTo>
                    <a:pt x="10" y="86"/>
                  </a:lnTo>
                  <a:lnTo>
                    <a:pt x="10" y="86"/>
                  </a:lnTo>
                  <a:lnTo>
                    <a:pt x="10" y="86"/>
                  </a:lnTo>
                  <a:lnTo>
                    <a:pt x="10" y="82"/>
                  </a:lnTo>
                  <a:lnTo>
                    <a:pt x="10" y="78"/>
                  </a:lnTo>
                  <a:lnTo>
                    <a:pt x="10" y="70"/>
                  </a:lnTo>
                  <a:lnTo>
                    <a:pt x="10" y="70"/>
                  </a:lnTo>
                  <a:lnTo>
                    <a:pt x="10" y="70"/>
                  </a:lnTo>
                  <a:lnTo>
                    <a:pt x="10" y="66"/>
                  </a:lnTo>
                  <a:lnTo>
                    <a:pt x="10" y="64"/>
                  </a:lnTo>
                  <a:lnTo>
                    <a:pt x="10" y="64"/>
                  </a:lnTo>
                  <a:lnTo>
                    <a:pt x="10" y="60"/>
                  </a:lnTo>
                  <a:lnTo>
                    <a:pt x="10" y="60"/>
                  </a:lnTo>
                  <a:lnTo>
                    <a:pt x="10" y="56"/>
                  </a:lnTo>
                  <a:lnTo>
                    <a:pt x="10" y="56"/>
                  </a:lnTo>
                  <a:lnTo>
                    <a:pt x="10" y="56"/>
                  </a:lnTo>
                  <a:lnTo>
                    <a:pt x="10" y="56"/>
                  </a:lnTo>
                  <a:lnTo>
                    <a:pt x="10" y="56"/>
                  </a:lnTo>
                  <a:lnTo>
                    <a:pt x="6" y="56"/>
                  </a:lnTo>
                  <a:lnTo>
                    <a:pt x="6" y="56"/>
                  </a:lnTo>
                  <a:lnTo>
                    <a:pt x="6" y="56"/>
                  </a:lnTo>
                  <a:lnTo>
                    <a:pt x="6" y="52"/>
                  </a:lnTo>
                  <a:lnTo>
                    <a:pt x="6" y="52"/>
                  </a:lnTo>
                  <a:lnTo>
                    <a:pt x="6" y="52"/>
                  </a:lnTo>
                  <a:lnTo>
                    <a:pt x="6" y="52"/>
                  </a:lnTo>
                  <a:lnTo>
                    <a:pt x="6" y="52"/>
                  </a:lnTo>
                  <a:lnTo>
                    <a:pt x="6" y="52"/>
                  </a:lnTo>
                  <a:lnTo>
                    <a:pt x="6" y="48"/>
                  </a:lnTo>
                  <a:lnTo>
                    <a:pt x="6" y="48"/>
                  </a:lnTo>
                  <a:lnTo>
                    <a:pt x="6" y="44"/>
                  </a:lnTo>
                  <a:lnTo>
                    <a:pt x="6" y="44"/>
                  </a:lnTo>
                  <a:lnTo>
                    <a:pt x="6" y="40"/>
                  </a:lnTo>
                  <a:lnTo>
                    <a:pt x="6" y="40"/>
                  </a:lnTo>
                  <a:lnTo>
                    <a:pt x="2" y="40"/>
                  </a:lnTo>
                  <a:lnTo>
                    <a:pt x="2" y="40"/>
                  </a:lnTo>
                  <a:lnTo>
                    <a:pt x="2" y="40"/>
                  </a:lnTo>
                  <a:lnTo>
                    <a:pt x="0" y="38"/>
                  </a:lnTo>
                  <a:lnTo>
                    <a:pt x="0" y="34"/>
                  </a:lnTo>
                  <a:lnTo>
                    <a:pt x="0" y="34"/>
                  </a:lnTo>
                  <a:lnTo>
                    <a:pt x="0" y="34"/>
                  </a:lnTo>
                  <a:lnTo>
                    <a:pt x="0" y="34"/>
                  </a:lnTo>
                  <a:lnTo>
                    <a:pt x="0" y="34"/>
                  </a:lnTo>
                  <a:lnTo>
                    <a:pt x="0" y="30"/>
                  </a:lnTo>
                  <a:lnTo>
                    <a:pt x="0" y="30"/>
                  </a:lnTo>
                  <a:lnTo>
                    <a:pt x="0" y="30"/>
                  </a:lnTo>
                  <a:lnTo>
                    <a:pt x="0" y="30"/>
                  </a:lnTo>
                  <a:lnTo>
                    <a:pt x="0" y="30"/>
                  </a:lnTo>
                  <a:lnTo>
                    <a:pt x="0" y="30"/>
                  </a:lnTo>
                  <a:lnTo>
                    <a:pt x="0" y="26"/>
                  </a:lnTo>
                  <a:lnTo>
                    <a:pt x="0" y="26"/>
                  </a:lnTo>
                  <a:lnTo>
                    <a:pt x="2" y="26"/>
                  </a:lnTo>
                  <a:lnTo>
                    <a:pt x="2" y="26"/>
                  </a:lnTo>
                  <a:lnTo>
                    <a:pt x="2" y="22"/>
                  </a:lnTo>
                  <a:lnTo>
                    <a:pt x="2" y="22"/>
                  </a:lnTo>
                  <a:lnTo>
                    <a:pt x="6" y="22"/>
                  </a:lnTo>
                  <a:lnTo>
                    <a:pt x="6" y="22"/>
                  </a:lnTo>
                  <a:lnTo>
                    <a:pt x="6" y="18"/>
                  </a:lnTo>
                  <a:lnTo>
                    <a:pt x="6" y="18"/>
                  </a:lnTo>
                  <a:lnTo>
                    <a:pt x="6" y="18"/>
                  </a:lnTo>
                  <a:lnTo>
                    <a:pt x="6" y="18"/>
                  </a:lnTo>
                  <a:lnTo>
                    <a:pt x="6" y="18"/>
                  </a:lnTo>
                  <a:lnTo>
                    <a:pt x="6" y="18"/>
                  </a:lnTo>
                  <a:lnTo>
                    <a:pt x="10" y="18"/>
                  </a:lnTo>
                  <a:lnTo>
                    <a:pt x="10" y="18"/>
                  </a:lnTo>
                  <a:lnTo>
                    <a:pt x="10" y="18"/>
                  </a:lnTo>
                  <a:lnTo>
                    <a:pt x="10" y="18"/>
                  </a:lnTo>
                  <a:lnTo>
                    <a:pt x="10" y="18"/>
                  </a:lnTo>
                  <a:lnTo>
                    <a:pt x="14" y="18"/>
                  </a:lnTo>
                  <a:lnTo>
                    <a:pt x="14" y="18"/>
                  </a:lnTo>
                  <a:lnTo>
                    <a:pt x="14" y="18"/>
                  </a:lnTo>
                  <a:lnTo>
                    <a:pt x="14" y="18"/>
                  </a:lnTo>
                  <a:lnTo>
                    <a:pt x="18" y="18"/>
                  </a:lnTo>
                  <a:lnTo>
                    <a:pt x="18" y="18"/>
                  </a:lnTo>
                  <a:lnTo>
                    <a:pt x="18" y="18"/>
                  </a:lnTo>
                  <a:lnTo>
                    <a:pt x="18" y="18"/>
                  </a:lnTo>
                  <a:lnTo>
                    <a:pt x="18" y="18"/>
                  </a:lnTo>
                  <a:lnTo>
                    <a:pt x="18" y="14"/>
                  </a:lnTo>
                  <a:lnTo>
                    <a:pt x="22" y="14"/>
                  </a:lnTo>
                  <a:lnTo>
                    <a:pt x="22" y="14"/>
                  </a:lnTo>
                  <a:lnTo>
                    <a:pt x="22" y="12"/>
                  </a:lnTo>
                  <a:lnTo>
                    <a:pt x="22" y="12"/>
                  </a:lnTo>
                  <a:lnTo>
                    <a:pt x="22" y="12"/>
                  </a:lnTo>
                  <a:lnTo>
                    <a:pt x="22" y="12"/>
                  </a:lnTo>
                  <a:lnTo>
                    <a:pt x="22" y="8"/>
                  </a:lnTo>
                  <a:lnTo>
                    <a:pt x="22" y="8"/>
                  </a:lnTo>
                  <a:lnTo>
                    <a:pt x="22" y="4"/>
                  </a:lnTo>
                  <a:lnTo>
                    <a:pt x="22" y="4"/>
                  </a:lnTo>
                  <a:lnTo>
                    <a:pt x="26" y="4"/>
                  </a:lnTo>
                  <a:lnTo>
                    <a:pt x="26" y="4"/>
                  </a:lnTo>
                  <a:lnTo>
                    <a:pt x="26" y="4"/>
                  </a:lnTo>
                  <a:lnTo>
                    <a:pt x="26" y="4"/>
                  </a:lnTo>
                  <a:lnTo>
                    <a:pt x="30" y="4"/>
                  </a:lnTo>
                  <a:lnTo>
                    <a:pt x="30" y="0"/>
                  </a:lnTo>
                  <a:lnTo>
                    <a:pt x="30" y="4"/>
                  </a:lnTo>
                  <a:lnTo>
                    <a:pt x="30" y="4"/>
                  </a:lnTo>
                  <a:lnTo>
                    <a:pt x="34" y="8"/>
                  </a:lnTo>
                  <a:lnTo>
                    <a:pt x="34" y="8"/>
                  </a:lnTo>
                  <a:lnTo>
                    <a:pt x="34" y="8"/>
                  </a:lnTo>
                  <a:lnTo>
                    <a:pt x="34" y="12"/>
                  </a:lnTo>
                  <a:lnTo>
                    <a:pt x="36" y="12"/>
                  </a:lnTo>
                  <a:lnTo>
                    <a:pt x="36" y="12"/>
                  </a:lnTo>
                  <a:lnTo>
                    <a:pt x="36" y="12"/>
                  </a:lnTo>
                  <a:lnTo>
                    <a:pt x="36" y="12"/>
                  </a:lnTo>
                  <a:lnTo>
                    <a:pt x="36" y="12"/>
                  </a:lnTo>
                  <a:lnTo>
                    <a:pt x="36" y="12"/>
                  </a:lnTo>
                  <a:lnTo>
                    <a:pt x="36" y="12"/>
                  </a:lnTo>
                  <a:lnTo>
                    <a:pt x="40" y="14"/>
                  </a:lnTo>
                  <a:lnTo>
                    <a:pt x="40" y="14"/>
                  </a:lnTo>
                  <a:lnTo>
                    <a:pt x="40" y="14"/>
                  </a:lnTo>
                  <a:lnTo>
                    <a:pt x="36" y="14"/>
                  </a:lnTo>
                  <a:lnTo>
                    <a:pt x="36" y="18"/>
                  </a:lnTo>
                  <a:lnTo>
                    <a:pt x="40" y="22"/>
                  </a:lnTo>
                  <a:lnTo>
                    <a:pt x="40" y="22"/>
                  </a:lnTo>
                  <a:lnTo>
                    <a:pt x="40" y="22"/>
                  </a:lnTo>
                  <a:lnTo>
                    <a:pt x="40" y="22"/>
                  </a:lnTo>
                  <a:lnTo>
                    <a:pt x="40" y="26"/>
                  </a:lnTo>
                  <a:lnTo>
                    <a:pt x="40" y="26"/>
                  </a:lnTo>
                  <a:lnTo>
                    <a:pt x="40" y="26"/>
                  </a:lnTo>
                  <a:lnTo>
                    <a:pt x="40" y="26"/>
                  </a:lnTo>
                  <a:lnTo>
                    <a:pt x="40" y="30"/>
                  </a:lnTo>
                  <a:lnTo>
                    <a:pt x="40" y="30"/>
                  </a:lnTo>
                  <a:lnTo>
                    <a:pt x="40" y="30"/>
                  </a:lnTo>
                  <a:lnTo>
                    <a:pt x="40" y="30"/>
                  </a:lnTo>
                  <a:lnTo>
                    <a:pt x="44" y="30"/>
                  </a:lnTo>
                  <a:lnTo>
                    <a:pt x="44" y="30"/>
                  </a:lnTo>
                  <a:lnTo>
                    <a:pt x="44" y="34"/>
                  </a:lnTo>
                  <a:lnTo>
                    <a:pt x="40" y="34"/>
                  </a:lnTo>
                  <a:lnTo>
                    <a:pt x="40" y="38"/>
                  </a:lnTo>
                  <a:lnTo>
                    <a:pt x="40" y="38"/>
                  </a:lnTo>
                  <a:lnTo>
                    <a:pt x="40" y="38"/>
                  </a:lnTo>
                  <a:lnTo>
                    <a:pt x="40" y="38"/>
                  </a:lnTo>
                  <a:lnTo>
                    <a:pt x="40" y="38"/>
                  </a:lnTo>
                  <a:lnTo>
                    <a:pt x="40" y="38"/>
                  </a:lnTo>
                  <a:lnTo>
                    <a:pt x="40" y="40"/>
                  </a:lnTo>
                  <a:lnTo>
                    <a:pt x="40" y="40"/>
                  </a:lnTo>
                  <a:lnTo>
                    <a:pt x="40" y="40"/>
                  </a:lnTo>
                  <a:lnTo>
                    <a:pt x="40" y="40"/>
                  </a:lnTo>
                  <a:lnTo>
                    <a:pt x="40" y="44"/>
                  </a:lnTo>
                  <a:lnTo>
                    <a:pt x="40" y="44"/>
                  </a:lnTo>
                  <a:lnTo>
                    <a:pt x="36" y="44"/>
                  </a:lnTo>
                  <a:lnTo>
                    <a:pt x="36" y="44"/>
                  </a:lnTo>
                  <a:lnTo>
                    <a:pt x="36" y="44"/>
                  </a:lnTo>
                  <a:lnTo>
                    <a:pt x="36" y="48"/>
                  </a:lnTo>
                  <a:lnTo>
                    <a:pt x="36" y="48"/>
                  </a:lnTo>
                  <a:lnTo>
                    <a:pt x="36" y="48"/>
                  </a:lnTo>
                  <a:lnTo>
                    <a:pt x="36" y="48"/>
                  </a:lnTo>
                  <a:lnTo>
                    <a:pt x="36" y="48"/>
                  </a:lnTo>
                  <a:lnTo>
                    <a:pt x="36" y="48"/>
                  </a:lnTo>
                  <a:lnTo>
                    <a:pt x="34" y="52"/>
                  </a:lnTo>
                  <a:lnTo>
                    <a:pt x="34" y="52"/>
                  </a:lnTo>
                  <a:lnTo>
                    <a:pt x="34" y="52"/>
                  </a:lnTo>
                  <a:lnTo>
                    <a:pt x="34" y="52"/>
                  </a:lnTo>
                  <a:lnTo>
                    <a:pt x="34" y="56"/>
                  </a:lnTo>
                  <a:lnTo>
                    <a:pt x="34" y="56"/>
                  </a:lnTo>
                  <a:lnTo>
                    <a:pt x="34" y="60"/>
                  </a:lnTo>
                  <a:lnTo>
                    <a:pt x="30" y="60"/>
                  </a:lnTo>
                  <a:lnTo>
                    <a:pt x="30" y="60"/>
                  </a:lnTo>
                  <a:lnTo>
                    <a:pt x="30" y="60"/>
                  </a:lnTo>
                  <a:lnTo>
                    <a:pt x="30" y="60"/>
                  </a:lnTo>
                  <a:lnTo>
                    <a:pt x="30" y="60"/>
                  </a:lnTo>
                  <a:lnTo>
                    <a:pt x="30" y="60"/>
                  </a:lnTo>
                  <a:lnTo>
                    <a:pt x="26" y="64"/>
                  </a:lnTo>
                  <a:lnTo>
                    <a:pt x="26" y="64"/>
                  </a:lnTo>
                  <a:lnTo>
                    <a:pt x="26" y="64"/>
                  </a:lnTo>
                  <a:lnTo>
                    <a:pt x="26" y="66"/>
                  </a:lnTo>
                  <a:lnTo>
                    <a:pt x="26" y="66"/>
                  </a:lnTo>
                  <a:lnTo>
                    <a:pt x="26" y="66"/>
                  </a:lnTo>
                  <a:lnTo>
                    <a:pt x="26" y="66"/>
                  </a:lnTo>
                  <a:lnTo>
                    <a:pt x="26" y="70"/>
                  </a:lnTo>
                  <a:lnTo>
                    <a:pt x="26" y="70"/>
                  </a:lnTo>
                  <a:lnTo>
                    <a:pt x="26" y="70"/>
                  </a:lnTo>
                  <a:lnTo>
                    <a:pt x="26" y="70"/>
                  </a:lnTo>
                  <a:lnTo>
                    <a:pt x="26" y="74"/>
                  </a:lnTo>
                  <a:lnTo>
                    <a:pt x="26" y="74"/>
                  </a:lnTo>
                  <a:lnTo>
                    <a:pt x="26" y="74"/>
                  </a:lnTo>
                  <a:lnTo>
                    <a:pt x="26" y="74"/>
                  </a:lnTo>
                  <a:lnTo>
                    <a:pt x="26" y="78"/>
                  </a:lnTo>
                  <a:lnTo>
                    <a:pt x="26" y="78"/>
                  </a:lnTo>
                  <a:lnTo>
                    <a:pt x="26" y="78"/>
                  </a:lnTo>
                  <a:lnTo>
                    <a:pt x="26" y="78"/>
                  </a:lnTo>
                  <a:lnTo>
                    <a:pt x="26" y="82"/>
                  </a:lnTo>
                  <a:lnTo>
                    <a:pt x="26" y="82"/>
                  </a:lnTo>
                  <a:lnTo>
                    <a:pt x="26" y="82"/>
                  </a:lnTo>
                  <a:lnTo>
                    <a:pt x="26" y="82"/>
                  </a:lnTo>
                  <a:lnTo>
                    <a:pt x="26" y="82"/>
                  </a:lnTo>
                  <a:lnTo>
                    <a:pt x="26" y="8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23" name="Freeform 130">
              <a:extLst>
                <a:ext uri="{FF2B5EF4-FFF2-40B4-BE49-F238E27FC236}">
                  <a16:creationId xmlns:a16="http://schemas.microsoft.com/office/drawing/2014/main" id="{11A1FB42-B4D9-A67E-7BDD-73737699661F}"/>
                </a:ext>
              </a:extLst>
            </p:cNvPr>
            <p:cNvSpPr>
              <a:spLocks/>
            </p:cNvSpPr>
            <p:nvPr/>
          </p:nvSpPr>
          <p:spPr bwMode="auto">
            <a:xfrm>
              <a:off x="4841875" y="5048318"/>
              <a:ext cx="206375" cy="254000"/>
            </a:xfrm>
            <a:custGeom>
              <a:avLst/>
              <a:gdLst>
                <a:gd name="T0" fmla="*/ 82 w 130"/>
                <a:gd name="T1" fmla="*/ 124 h 160"/>
                <a:gd name="T2" fmla="*/ 80 w 130"/>
                <a:gd name="T3" fmla="*/ 134 h 160"/>
                <a:gd name="T4" fmla="*/ 76 w 130"/>
                <a:gd name="T5" fmla="*/ 142 h 160"/>
                <a:gd name="T6" fmla="*/ 68 w 130"/>
                <a:gd name="T7" fmla="*/ 142 h 160"/>
                <a:gd name="T8" fmla="*/ 64 w 130"/>
                <a:gd name="T9" fmla="*/ 138 h 160"/>
                <a:gd name="T10" fmla="*/ 60 w 130"/>
                <a:gd name="T11" fmla="*/ 138 h 160"/>
                <a:gd name="T12" fmla="*/ 54 w 130"/>
                <a:gd name="T13" fmla="*/ 134 h 160"/>
                <a:gd name="T14" fmla="*/ 46 w 130"/>
                <a:gd name="T15" fmla="*/ 130 h 160"/>
                <a:gd name="T16" fmla="*/ 42 w 130"/>
                <a:gd name="T17" fmla="*/ 138 h 160"/>
                <a:gd name="T18" fmla="*/ 38 w 130"/>
                <a:gd name="T19" fmla="*/ 146 h 160"/>
                <a:gd name="T20" fmla="*/ 30 w 130"/>
                <a:gd name="T21" fmla="*/ 152 h 160"/>
                <a:gd name="T22" fmla="*/ 26 w 130"/>
                <a:gd name="T23" fmla="*/ 156 h 160"/>
                <a:gd name="T24" fmla="*/ 26 w 130"/>
                <a:gd name="T25" fmla="*/ 160 h 160"/>
                <a:gd name="T26" fmla="*/ 20 w 130"/>
                <a:gd name="T27" fmla="*/ 160 h 160"/>
                <a:gd name="T28" fmla="*/ 16 w 130"/>
                <a:gd name="T29" fmla="*/ 160 h 160"/>
                <a:gd name="T30" fmla="*/ 12 w 130"/>
                <a:gd name="T31" fmla="*/ 160 h 160"/>
                <a:gd name="T32" fmla="*/ 8 w 130"/>
                <a:gd name="T33" fmla="*/ 152 h 160"/>
                <a:gd name="T34" fmla="*/ 12 w 130"/>
                <a:gd name="T35" fmla="*/ 150 h 160"/>
                <a:gd name="T36" fmla="*/ 8 w 130"/>
                <a:gd name="T37" fmla="*/ 138 h 160"/>
                <a:gd name="T38" fmla="*/ 4 w 130"/>
                <a:gd name="T39" fmla="*/ 128 h 160"/>
                <a:gd name="T40" fmla="*/ 0 w 130"/>
                <a:gd name="T41" fmla="*/ 124 h 160"/>
                <a:gd name="T42" fmla="*/ 0 w 130"/>
                <a:gd name="T43" fmla="*/ 104 h 160"/>
                <a:gd name="T44" fmla="*/ 0 w 130"/>
                <a:gd name="T45" fmla="*/ 90 h 160"/>
                <a:gd name="T46" fmla="*/ 0 w 130"/>
                <a:gd name="T47" fmla="*/ 74 h 160"/>
                <a:gd name="T48" fmla="*/ 16 w 130"/>
                <a:gd name="T49" fmla="*/ 68 h 160"/>
                <a:gd name="T50" fmla="*/ 16 w 130"/>
                <a:gd name="T51" fmla="*/ 22 h 160"/>
                <a:gd name="T52" fmla="*/ 26 w 130"/>
                <a:gd name="T53" fmla="*/ 8 h 160"/>
                <a:gd name="T54" fmla="*/ 46 w 130"/>
                <a:gd name="T55" fmla="*/ 4 h 160"/>
                <a:gd name="T56" fmla="*/ 50 w 130"/>
                <a:gd name="T57" fmla="*/ 8 h 160"/>
                <a:gd name="T58" fmla="*/ 54 w 130"/>
                <a:gd name="T59" fmla="*/ 12 h 160"/>
                <a:gd name="T60" fmla="*/ 56 w 130"/>
                <a:gd name="T61" fmla="*/ 8 h 160"/>
                <a:gd name="T62" fmla="*/ 64 w 130"/>
                <a:gd name="T63" fmla="*/ 4 h 160"/>
                <a:gd name="T64" fmla="*/ 68 w 130"/>
                <a:gd name="T65" fmla="*/ 0 h 160"/>
                <a:gd name="T66" fmla="*/ 76 w 130"/>
                <a:gd name="T67" fmla="*/ 0 h 160"/>
                <a:gd name="T68" fmla="*/ 76 w 130"/>
                <a:gd name="T69" fmla="*/ 4 h 160"/>
                <a:gd name="T70" fmla="*/ 80 w 130"/>
                <a:gd name="T71" fmla="*/ 8 h 160"/>
                <a:gd name="T72" fmla="*/ 82 w 130"/>
                <a:gd name="T73" fmla="*/ 18 h 160"/>
                <a:gd name="T74" fmla="*/ 86 w 130"/>
                <a:gd name="T75" fmla="*/ 22 h 160"/>
                <a:gd name="T76" fmla="*/ 90 w 130"/>
                <a:gd name="T77" fmla="*/ 30 h 160"/>
                <a:gd name="T78" fmla="*/ 94 w 130"/>
                <a:gd name="T79" fmla="*/ 34 h 160"/>
                <a:gd name="T80" fmla="*/ 102 w 130"/>
                <a:gd name="T81" fmla="*/ 38 h 160"/>
                <a:gd name="T82" fmla="*/ 106 w 130"/>
                <a:gd name="T83" fmla="*/ 46 h 160"/>
                <a:gd name="T84" fmla="*/ 110 w 130"/>
                <a:gd name="T85" fmla="*/ 46 h 160"/>
                <a:gd name="T86" fmla="*/ 110 w 130"/>
                <a:gd name="T87" fmla="*/ 52 h 160"/>
                <a:gd name="T88" fmla="*/ 112 w 130"/>
                <a:gd name="T89" fmla="*/ 64 h 160"/>
                <a:gd name="T90" fmla="*/ 116 w 130"/>
                <a:gd name="T91" fmla="*/ 68 h 160"/>
                <a:gd name="T92" fmla="*/ 120 w 130"/>
                <a:gd name="T93" fmla="*/ 68 h 160"/>
                <a:gd name="T94" fmla="*/ 126 w 130"/>
                <a:gd name="T95" fmla="*/ 68 h 160"/>
                <a:gd name="T96" fmla="*/ 126 w 130"/>
                <a:gd name="T97" fmla="*/ 74 h 160"/>
                <a:gd name="T98" fmla="*/ 130 w 130"/>
                <a:gd name="T99" fmla="*/ 74 h 160"/>
                <a:gd name="T100" fmla="*/ 126 w 130"/>
                <a:gd name="T101" fmla="*/ 78 h 160"/>
                <a:gd name="T102" fmla="*/ 126 w 130"/>
                <a:gd name="T103" fmla="*/ 82 h 160"/>
                <a:gd name="T104" fmla="*/ 116 w 130"/>
                <a:gd name="T105" fmla="*/ 86 h 160"/>
                <a:gd name="T106" fmla="*/ 112 w 130"/>
                <a:gd name="T107" fmla="*/ 90 h 160"/>
                <a:gd name="T108" fmla="*/ 110 w 130"/>
                <a:gd name="T109" fmla="*/ 98 h 160"/>
                <a:gd name="T110" fmla="*/ 102 w 130"/>
                <a:gd name="T111" fmla="*/ 100 h 160"/>
                <a:gd name="T112" fmla="*/ 98 w 130"/>
                <a:gd name="T113" fmla="*/ 108 h 160"/>
                <a:gd name="T114" fmla="*/ 94 w 130"/>
                <a:gd name="T115" fmla="*/ 116 h 160"/>
                <a:gd name="T116" fmla="*/ 90 w 130"/>
                <a:gd name="T117" fmla="*/ 12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160">
                  <a:moveTo>
                    <a:pt x="90" y="120"/>
                  </a:moveTo>
                  <a:lnTo>
                    <a:pt x="90" y="120"/>
                  </a:lnTo>
                  <a:lnTo>
                    <a:pt x="90" y="120"/>
                  </a:lnTo>
                  <a:lnTo>
                    <a:pt x="90" y="120"/>
                  </a:lnTo>
                  <a:lnTo>
                    <a:pt x="86" y="120"/>
                  </a:lnTo>
                  <a:lnTo>
                    <a:pt x="86" y="120"/>
                  </a:lnTo>
                  <a:lnTo>
                    <a:pt x="82" y="124"/>
                  </a:lnTo>
                  <a:lnTo>
                    <a:pt x="82" y="124"/>
                  </a:lnTo>
                  <a:lnTo>
                    <a:pt x="82" y="124"/>
                  </a:lnTo>
                  <a:lnTo>
                    <a:pt x="82" y="124"/>
                  </a:lnTo>
                  <a:lnTo>
                    <a:pt x="82" y="128"/>
                  </a:lnTo>
                  <a:lnTo>
                    <a:pt x="82" y="130"/>
                  </a:lnTo>
                  <a:lnTo>
                    <a:pt x="80" y="134"/>
                  </a:lnTo>
                  <a:lnTo>
                    <a:pt x="80" y="134"/>
                  </a:lnTo>
                  <a:lnTo>
                    <a:pt x="80" y="138"/>
                  </a:lnTo>
                  <a:lnTo>
                    <a:pt x="80" y="138"/>
                  </a:lnTo>
                  <a:lnTo>
                    <a:pt x="80" y="138"/>
                  </a:lnTo>
                  <a:lnTo>
                    <a:pt x="80" y="138"/>
                  </a:lnTo>
                  <a:lnTo>
                    <a:pt x="76" y="138"/>
                  </a:lnTo>
                  <a:lnTo>
                    <a:pt x="76" y="142"/>
                  </a:lnTo>
                  <a:lnTo>
                    <a:pt x="76" y="142"/>
                  </a:lnTo>
                  <a:lnTo>
                    <a:pt x="72" y="142"/>
                  </a:lnTo>
                  <a:lnTo>
                    <a:pt x="72" y="138"/>
                  </a:lnTo>
                  <a:lnTo>
                    <a:pt x="72" y="138"/>
                  </a:lnTo>
                  <a:lnTo>
                    <a:pt x="72" y="138"/>
                  </a:lnTo>
                  <a:lnTo>
                    <a:pt x="72" y="138"/>
                  </a:lnTo>
                  <a:lnTo>
                    <a:pt x="72" y="142"/>
                  </a:lnTo>
                  <a:lnTo>
                    <a:pt x="68" y="142"/>
                  </a:lnTo>
                  <a:lnTo>
                    <a:pt x="68" y="142"/>
                  </a:lnTo>
                  <a:lnTo>
                    <a:pt x="68" y="142"/>
                  </a:lnTo>
                  <a:lnTo>
                    <a:pt x="68" y="142"/>
                  </a:lnTo>
                  <a:lnTo>
                    <a:pt x="64" y="142"/>
                  </a:lnTo>
                  <a:lnTo>
                    <a:pt x="64" y="142"/>
                  </a:lnTo>
                  <a:lnTo>
                    <a:pt x="64" y="142"/>
                  </a:lnTo>
                  <a:lnTo>
                    <a:pt x="64" y="138"/>
                  </a:lnTo>
                  <a:lnTo>
                    <a:pt x="64" y="138"/>
                  </a:lnTo>
                  <a:lnTo>
                    <a:pt x="64" y="142"/>
                  </a:lnTo>
                  <a:lnTo>
                    <a:pt x="60" y="142"/>
                  </a:lnTo>
                  <a:lnTo>
                    <a:pt x="60" y="138"/>
                  </a:lnTo>
                  <a:lnTo>
                    <a:pt x="60" y="138"/>
                  </a:lnTo>
                  <a:lnTo>
                    <a:pt x="60" y="138"/>
                  </a:lnTo>
                  <a:lnTo>
                    <a:pt x="60" y="138"/>
                  </a:lnTo>
                  <a:lnTo>
                    <a:pt x="60" y="138"/>
                  </a:lnTo>
                  <a:lnTo>
                    <a:pt x="56" y="138"/>
                  </a:lnTo>
                  <a:lnTo>
                    <a:pt x="56" y="138"/>
                  </a:lnTo>
                  <a:lnTo>
                    <a:pt x="56" y="138"/>
                  </a:lnTo>
                  <a:lnTo>
                    <a:pt x="56" y="138"/>
                  </a:lnTo>
                  <a:lnTo>
                    <a:pt x="56" y="138"/>
                  </a:lnTo>
                  <a:lnTo>
                    <a:pt x="54" y="134"/>
                  </a:lnTo>
                  <a:lnTo>
                    <a:pt x="54" y="134"/>
                  </a:lnTo>
                  <a:lnTo>
                    <a:pt x="54" y="134"/>
                  </a:lnTo>
                  <a:lnTo>
                    <a:pt x="54" y="134"/>
                  </a:lnTo>
                  <a:lnTo>
                    <a:pt x="54" y="134"/>
                  </a:lnTo>
                  <a:lnTo>
                    <a:pt x="50" y="130"/>
                  </a:lnTo>
                  <a:lnTo>
                    <a:pt x="50" y="130"/>
                  </a:lnTo>
                  <a:lnTo>
                    <a:pt x="46" y="130"/>
                  </a:lnTo>
                  <a:lnTo>
                    <a:pt x="46" y="130"/>
                  </a:lnTo>
                  <a:lnTo>
                    <a:pt x="42" y="130"/>
                  </a:lnTo>
                  <a:lnTo>
                    <a:pt x="42" y="130"/>
                  </a:lnTo>
                  <a:lnTo>
                    <a:pt x="42" y="134"/>
                  </a:lnTo>
                  <a:lnTo>
                    <a:pt x="42" y="134"/>
                  </a:lnTo>
                  <a:lnTo>
                    <a:pt x="42" y="138"/>
                  </a:lnTo>
                  <a:lnTo>
                    <a:pt x="42" y="138"/>
                  </a:lnTo>
                  <a:lnTo>
                    <a:pt x="42" y="138"/>
                  </a:lnTo>
                  <a:lnTo>
                    <a:pt x="38" y="138"/>
                  </a:lnTo>
                  <a:lnTo>
                    <a:pt x="38" y="138"/>
                  </a:lnTo>
                  <a:lnTo>
                    <a:pt x="38" y="142"/>
                  </a:lnTo>
                  <a:lnTo>
                    <a:pt x="38" y="142"/>
                  </a:lnTo>
                  <a:lnTo>
                    <a:pt x="38" y="146"/>
                  </a:lnTo>
                  <a:lnTo>
                    <a:pt x="38" y="146"/>
                  </a:lnTo>
                  <a:lnTo>
                    <a:pt x="38" y="146"/>
                  </a:lnTo>
                  <a:lnTo>
                    <a:pt x="38" y="146"/>
                  </a:lnTo>
                  <a:lnTo>
                    <a:pt x="38" y="146"/>
                  </a:lnTo>
                  <a:lnTo>
                    <a:pt x="34" y="150"/>
                  </a:lnTo>
                  <a:lnTo>
                    <a:pt x="34" y="150"/>
                  </a:lnTo>
                  <a:lnTo>
                    <a:pt x="30" y="150"/>
                  </a:lnTo>
                  <a:lnTo>
                    <a:pt x="30" y="152"/>
                  </a:lnTo>
                  <a:lnTo>
                    <a:pt x="30" y="152"/>
                  </a:lnTo>
                  <a:lnTo>
                    <a:pt x="30" y="152"/>
                  </a:lnTo>
                  <a:lnTo>
                    <a:pt x="30" y="152"/>
                  </a:lnTo>
                  <a:lnTo>
                    <a:pt x="30" y="156"/>
                  </a:lnTo>
                  <a:lnTo>
                    <a:pt x="30" y="156"/>
                  </a:lnTo>
                  <a:lnTo>
                    <a:pt x="26" y="156"/>
                  </a:lnTo>
                  <a:lnTo>
                    <a:pt x="26" y="156"/>
                  </a:lnTo>
                  <a:lnTo>
                    <a:pt x="26" y="156"/>
                  </a:lnTo>
                  <a:lnTo>
                    <a:pt x="26" y="156"/>
                  </a:lnTo>
                  <a:lnTo>
                    <a:pt x="26" y="156"/>
                  </a:lnTo>
                  <a:lnTo>
                    <a:pt x="26" y="156"/>
                  </a:lnTo>
                  <a:lnTo>
                    <a:pt x="26" y="156"/>
                  </a:lnTo>
                  <a:lnTo>
                    <a:pt x="26" y="160"/>
                  </a:lnTo>
                  <a:lnTo>
                    <a:pt x="26" y="160"/>
                  </a:lnTo>
                  <a:lnTo>
                    <a:pt x="24" y="160"/>
                  </a:lnTo>
                  <a:lnTo>
                    <a:pt x="24" y="160"/>
                  </a:lnTo>
                  <a:lnTo>
                    <a:pt x="24" y="160"/>
                  </a:lnTo>
                  <a:lnTo>
                    <a:pt x="24" y="160"/>
                  </a:lnTo>
                  <a:lnTo>
                    <a:pt x="24" y="160"/>
                  </a:lnTo>
                  <a:lnTo>
                    <a:pt x="20" y="160"/>
                  </a:lnTo>
                  <a:lnTo>
                    <a:pt x="20" y="160"/>
                  </a:lnTo>
                  <a:lnTo>
                    <a:pt x="20" y="160"/>
                  </a:lnTo>
                  <a:lnTo>
                    <a:pt x="20" y="160"/>
                  </a:lnTo>
                  <a:lnTo>
                    <a:pt x="20" y="160"/>
                  </a:lnTo>
                  <a:lnTo>
                    <a:pt x="20" y="160"/>
                  </a:lnTo>
                  <a:lnTo>
                    <a:pt x="16" y="160"/>
                  </a:lnTo>
                  <a:lnTo>
                    <a:pt x="16" y="160"/>
                  </a:lnTo>
                  <a:lnTo>
                    <a:pt x="16" y="160"/>
                  </a:lnTo>
                  <a:lnTo>
                    <a:pt x="16" y="160"/>
                  </a:lnTo>
                  <a:lnTo>
                    <a:pt x="16" y="160"/>
                  </a:lnTo>
                  <a:lnTo>
                    <a:pt x="16" y="160"/>
                  </a:lnTo>
                  <a:lnTo>
                    <a:pt x="16" y="160"/>
                  </a:lnTo>
                  <a:lnTo>
                    <a:pt x="12" y="160"/>
                  </a:lnTo>
                  <a:lnTo>
                    <a:pt x="12" y="160"/>
                  </a:lnTo>
                  <a:lnTo>
                    <a:pt x="12" y="160"/>
                  </a:lnTo>
                  <a:lnTo>
                    <a:pt x="12" y="160"/>
                  </a:lnTo>
                  <a:lnTo>
                    <a:pt x="12" y="160"/>
                  </a:lnTo>
                  <a:lnTo>
                    <a:pt x="12" y="160"/>
                  </a:lnTo>
                  <a:lnTo>
                    <a:pt x="12" y="160"/>
                  </a:lnTo>
                  <a:lnTo>
                    <a:pt x="8" y="160"/>
                  </a:lnTo>
                  <a:lnTo>
                    <a:pt x="8" y="156"/>
                  </a:lnTo>
                  <a:lnTo>
                    <a:pt x="8" y="152"/>
                  </a:lnTo>
                  <a:lnTo>
                    <a:pt x="8" y="152"/>
                  </a:lnTo>
                  <a:lnTo>
                    <a:pt x="8" y="152"/>
                  </a:lnTo>
                  <a:lnTo>
                    <a:pt x="8" y="152"/>
                  </a:lnTo>
                  <a:lnTo>
                    <a:pt x="8" y="152"/>
                  </a:lnTo>
                  <a:lnTo>
                    <a:pt x="12" y="152"/>
                  </a:lnTo>
                  <a:lnTo>
                    <a:pt x="12" y="150"/>
                  </a:lnTo>
                  <a:lnTo>
                    <a:pt x="12" y="150"/>
                  </a:lnTo>
                  <a:lnTo>
                    <a:pt x="12" y="150"/>
                  </a:lnTo>
                  <a:lnTo>
                    <a:pt x="12" y="146"/>
                  </a:lnTo>
                  <a:lnTo>
                    <a:pt x="12" y="142"/>
                  </a:lnTo>
                  <a:lnTo>
                    <a:pt x="12" y="142"/>
                  </a:lnTo>
                  <a:lnTo>
                    <a:pt x="12" y="142"/>
                  </a:lnTo>
                  <a:lnTo>
                    <a:pt x="8" y="138"/>
                  </a:lnTo>
                  <a:lnTo>
                    <a:pt x="8" y="138"/>
                  </a:lnTo>
                  <a:lnTo>
                    <a:pt x="12" y="138"/>
                  </a:lnTo>
                  <a:lnTo>
                    <a:pt x="8" y="134"/>
                  </a:lnTo>
                  <a:lnTo>
                    <a:pt x="8" y="134"/>
                  </a:lnTo>
                  <a:lnTo>
                    <a:pt x="8" y="134"/>
                  </a:lnTo>
                  <a:lnTo>
                    <a:pt x="8" y="130"/>
                  </a:lnTo>
                  <a:lnTo>
                    <a:pt x="8" y="130"/>
                  </a:lnTo>
                  <a:lnTo>
                    <a:pt x="4" y="128"/>
                  </a:lnTo>
                  <a:lnTo>
                    <a:pt x="4" y="128"/>
                  </a:lnTo>
                  <a:lnTo>
                    <a:pt x="4" y="124"/>
                  </a:lnTo>
                  <a:lnTo>
                    <a:pt x="4" y="124"/>
                  </a:lnTo>
                  <a:lnTo>
                    <a:pt x="0" y="124"/>
                  </a:lnTo>
                  <a:lnTo>
                    <a:pt x="0" y="124"/>
                  </a:lnTo>
                  <a:lnTo>
                    <a:pt x="0" y="124"/>
                  </a:lnTo>
                  <a:lnTo>
                    <a:pt x="0" y="124"/>
                  </a:lnTo>
                  <a:lnTo>
                    <a:pt x="0" y="124"/>
                  </a:lnTo>
                  <a:lnTo>
                    <a:pt x="0" y="124"/>
                  </a:lnTo>
                  <a:lnTo>
                    <a:pt x="0" y="120"/>
                  </a:lnTo>
                  <a:lnTo>
                    <a:pt x="0" y="116"/>
                  </a:lnTo>
                  <a:lnTo>
                    <a:pt x="0" y="112"/>
                  </a:lnTo>
                  <a:lnTo>
                    <a:pt x="0" y="108"/>
                  </a:lnTo>
                  <a:lnTo>
                    <a:pt x="0" y="104"/>
                  </a:lnTo>
                  <a:lnTo>
                    <a:pt x="0" y="104"/>
                  </a:lnTo>
                  <a:lnTo>
                    <a:pt x="0" y="100"/>
                  </a:lnTo>
                  <a:lnTo>
                    <a:pt x="0" y="98"/>
                  </a:lnTo>
                  <a:lnTo>
                    <a:pt x="0" y="98"/>
                  </a:lnTo>
                  <a:lnTo>
                    <a:pt x="0" y="94"/>
                  </a:lnTo>
                  <a:lnTo>
                    <a:pt x="0" y="90"/>
                  </a:lnTo>
                  <a:lnTo>
                    <a:pt x="0" y="90"/>
                  </a:lnTo>
                  <a:lnTo>
                    <a:pt x="0" y="90"/>
                  </a:lnTo>
                  <a:lnTo>
                    <a:pt x="0" y="86"/>
                  </a:lnTo>
                  <a:lnTo>
                    <a:pt x="0" y="82"/>
                  </a:lnTo>
                  <a:lnTo>
                    <a:pt x="0" y="78"/>
                  </a:lnTo>
                  <a:lnTo>
                    <a:pt x="0" y="74"/>
                  </a:lnTo>
                  <a:lnTo>
                    <a:pt x="0" y="74"/>
                  </a:lnTo>
                  <a:lnTo>
                    <a:pt x="0" y="74"/>
                  </a:lnTo>
                  <a:lnTo>
                    <a:pt x="4" y="74"/>
                  </a:lnTo>
                  <a:lnTo>
                    <a:pt x="8" y="74"/>
                  </a:lnTo>
                  <a:lnTo>
                    <a:pt x="12" y="74"/>
                  </a:lnTo>
                  <a:lnTo>
                    <a:pt x="16" y="74"/>
                  </a:lnTo>
                  <a:lnTo>
                    <a:pt x="16" y="72"/>
                  </a:lnTo>
                  <a:lnTo>
                    <a:pt x="16" y="72"/>
                  </a:lnTo>
                  <a:lnTo>
                    <a:pt x="16" y="68"/>
                  </a:lnTo>
                  <a:lnTo>
                    <a:pt x="16" y="60"/>
                  </a:lnTo>
                  <a:lnTo>
                    <a:pt x="16" y="56"/>
                  </a:lnTo>
                  <a:lnTo>
                    <a:pt x="16" y="56"/>
                  </a:lnTo>
                  <a:lnTo>
                    <a:pt x="16" y="52"/>
                  </a:lnTo>
                  <a:lnTo>
                    <a:pt x="16" y="42"/>
                  </a:lnTo>
                  <a:lnTo>
                    <a:pt x="16" y="38"/>
                  </a:lnTo>
                  <a:lnTo>
                    <a:pt x="16" y="22"/>
                  </a:lnTo>
                  <a:lnTo>
                    <a:pt x="16" y="16"/>
                  </a:lnTo>
                  <a:lnTo>
                    <a:pt x="16" y="12"/>
                  </a:lnTo>
                  <a:lnTo>
                    <a:pt x="16" y="8"/>
                  </a:lnTo>
                  <a:lnTo>
                    <a:pt x="16" y="8"/>
                  </a:lnTo>
                  <a:lnTo>
                    <a:pt x="20" y="8"/>
                  </a:lnTo>
                  <a:lnTo>
                    <a:pt x="20" y="8"/>
                  </a:lnTo>
                  <a:lnTo>
                    <a:pt x="26" y="8"/>
                  </a:lnTo>
                  <a:lnTo>
                    <a:pt x="30" y="4"/>
                  </a:lnTo>
                  <a:lnTo>
                    <a:pt x="34" y="4"/>
                  </a:lnTo>
                  <a:lnTo>
                    <a:pt x="38" y="4"/>
                  </a:lnTo>
                  <a:lnTo>
                    <a:pt x="46" y="4"/>
                  </a:lnTo>
                  <a:lnTo>
                    <a:pt x="46" y="4"/>
                  </a:lnTo>
                  <a:lnTo>
                    <a:pt x="46" y="4"/>
                  </a:lnTo>
                  <a:lnTo>
                    <a:pt x="46" y="4"/>
                  </a:lnTo>
                  <a:lnTo>
                    <a:pt x="50" y="4"/>
                  </a:lnTo>
                  <a:lnTo>
                    <a:pt x="50" y="4"/>
                  </a:lnTo>
                  <a:lnTo>
                    <a:pt x="50" y="4"/>
                  </a:lnTo>
                  <a:lnTo>
                    <a:pt x="50" y="4"/>
                  </a:lnTo>
                  <a:lnTo>
                    <a:pt x="50" y="8"/>
                  </a:lnTo>
                  <a:lnTo>
                    <a:pt x="50" y="8"/>
                  </a:lnTo>
                  <a:lnTo>
                    <a:pt x="50" y="8"/>
                  </a:lnTo>
                  <a:lnTo>
                    <a:pt x="50" y="8"/>
                  </a:lnTo>
                  <a:lnTo>
                    <a:pt x="50" y="8"/>
                  </a:lnTo>
                  <a:lnTo>
                    <a:pt x="50" y="8"/>
                  </a:lnTo>
                  <a:lnTo>
                    <a:pt x="50" y="12"/>
                  </a:lnTo>
                  <a:lnTo>
                    <a:pt x="50" y="12"/>
                  </a:lnTo>
                  <a:lnTo>
                    <a:pt x="54" y="12"/>
                  </a:lnTo>
                  <a:lnTo>
                    <a:pt x="54" y="12"/>
                  </a:lnTo>
                  <a:lnTo>
                    <a:pt x="54" y="12"/>
                  </a:lnTo>
                  <a:lnTo>
                    <a:pt x="54" y="8"/>
                  </a:lnTo>
                  <a:lnTo>
                    <a:pt x="54" y="8"/>
                  </a:lnTo>
                  <a:lnTo>
                    <a:pt x="54" y="8"/>
                  </a:lnTo>
                  <a:lnTo>
                    <a:pt x="56" y="8"/>
                  </a:lnTo>
                  <a:lnTo>
                    <a:pt x="56" y="8"/>
                  </a:lnTo>
                  <a:lnTo>
                    <a:pt x="56" y="8"/>
                  </a:lnTo>
                  <a:lnTo>
                    <a:pt x="56" y="8"/>
                  </a:lnTo>
                  <a:lnTo>
                    <a:pt x="56" y="4"/>
                  </a:lnTo>
                  <a:lnTo>
                    <a:pt x="60" y="4"/>
                  </a:lnTo>
                  <a:lnTo>
                    <a:pt x="60" y="0"/>
                  </a:lnTo>
                  <a:lnTo>
                    <a:pt x="64" y="0"/>
                  </a:lnTo>
                  <a:lnTo>
                    <a:pt x="64" y="0"/>
                  </a:lnTo>
                  <a:lnTo>
                    <a:pt x="64" y="4"/>
                  </a:lnTo>
                  <a:lnTo>
                    <a:pt x="64" y="4"/>
                  </a:lnTo>
                  <a:lnTo>
                    <a:pt x="64" y="4"/>
                  </a:lnTo>
                  <a:lnTo>
                    <a:pt x="64" y="4"/>
                  </a:lnTo>
                  <a:lnTo>
                    <a:pt x="64" y="4"/>
                  </a:lnTo>
                  <a:lnTo>
                    <a:pt x="64" y="4"/>
                  </a:lnTo>
                  <a:lnTo>
                    <a:pt x="68" y="0"/>
                  </a:lnTo>
                  <a:lnTo>
                    <a:pt x="68" y="0"/>
                  </a:lnTo>
                  <a:lnTo>
                    <a:pt x="72" y="0"/>
                  </a:lnTo>
                  <a:lnTo>
                    <a:pt x="72" y="0"/>
                  </a:lnTo>
                  <a:lnTo>
                    <a:pt x="72" y="0"/>
                  </a:lnTo>
                  <a:lnTo>
                    <a:pt x="72" y="0"/>
                  </a:lnTo>
                  <a:lnTo>
                    <a:pt x="72" y="0"/>
                  </a:lnTo>
                  <a:lnTo>
                    <a:pt x="72" y="0"/>
                  </a:lnTo>
                  <a:lnTo>
                    <a:pt x="76" y="0"/>
                  </a:lnTo>
                  <a:lnTo>
                    <a:pt x="76" y="0"/>
                  </a:lnTo>
                  <a:lnTo>
                    <a:pt x="76" y="0"/>
                  </a:lnTo>
                  <a:lnTo>
                    <a:pt x="76" y="0"/>
                  </a:lnTo>
                  <a:lnTo>
                    <a:pt x="76" y="0"/>
                  </a:lnTo>
                  <a:lnTo>
                    <a:pt x="76" y="0"/>
                  </a:lnTo>
                  <a:lnTo>
                    <a:pt x="76" y="4"/>
                  </a:lnTo>
                  <a:lnTo>
                    <a:pt x="76" y="4"/>
                  </a:lnTo>
                  <a:lnTo>
                    <a:pt x="76" y="4"/>
                  </a:lnTo>
                  <a:lnTo>
                    <a:pt x="76" y="4"/>
                  </a:lnTo>
                  <a:lnTo>
                    <a:pt x="80" y="8"/>
                  </a:lnTo>
                  <a:lnTo>
                    <a:pt x="80" y="8"/>
                  </a:lnTo>
                  <a:lnTo>
                    <a:pt x="80" y="8"/>
                  </a:lnTo>
                  <a:lnTo>
                    <a:pt x="80" y="8"/>
                  </a:lnTo>
                  <a:lnTo>
                    <a:pt x="80" y="8"/>
                  </a:lnTo>
                  <a:lnTo>
                    <a:pt x="80" y="12"/>
                  </a:lnTo>
                  <a:lnTo>
                    <a:pt x="80" y="12"/>
                  </a:lnTo>
                  <a:lnTo>
                    <a:pt x="80" y="12"/>
                  </a:lnTo>
                  <a:lnTo>
                    <a:pt x="82" y="12"/>
                  </a:lnTo>
                  <a:lnTo>
                    <a:pt x="82" y="16"/>
                  </a:lnTo>
                  <a:lnTo>
                    <a:pt x="82" y="18"/>
                  </a:lnTo>
                  <a:lnTo>
                    <a:pt x="82" y="18"/>
                  </a:lnTo>
                  <a:lnTo>
                    <a:pt x="86" y="18"/>
                  </a:lnTo>
                  <a:lnTo>
                    <a:pt x="86" y="18"/>
                  </a:lnTo>
                  <a:lnTo>
                    <a:pt x="86" y="18"/>
                  </a:lnTo>
                  <a:lnTo>
                    <a:pt x="86" y="18"/>
                  </a:lnTo>
                  <a:lnTo>
                    <a:pt x="86" y="22"/>
                  </a:lnTo>
                  <a:lnTo>
                    <a:pt x="86" y="22"/>
                  </a:lnTo>
                  <a:lnTo>
                    <a:pt x="86" y="22"/>
                  </a:lnTo>
                  <a:lnTo>
                    <a:pt x="86" y="22"/>
                  </a:lnTo>
                  <a:lnTo>
                    <a:pt x="86" y="26"/>
                  </a:lnTo>
                  <a:lnTo>
                    <a:pt x="86" y="26"/>
                  </a:lnTo>
                  <a:lnTo>
                    <a:pt x="86" y="30"/>
                  </a:lnTo>
                  <a:lnTo>
                    <a:pt x="86" y="30"/>
                  </a:lnTo>
                  <a:lnTo>
                    <a:pt x="86" y="30"/>
                  </a:lnTo>
                  <a:lnTo>
                    <a:pt x="90" y="30"/>
                  </a:lnTo>
                  <a:lnTo>
                    <a:pt x="90" y="30"/>
                  </a:lnTo>
                  <a:lnTo>
                    <a:pt x="90" y="30"/>
                  </a:lnTo>
                  <a:lnTo>
                    <a:pt x="90" y="34"/>
                  </a:lnTo>
                  <a:lnTo>
                    <a:pt x="94" y="34"/>
                  </a:lnTo>
                  <a:lnTo>
                    <a:pt x="94" y="34"/>
                  </a:lnTo>
                  <a:lnTo>
                    <a:pt x="94" y="34"/>
                  </a:lnTo>
                  <a:lnTo>
                    <a:pt x="94" y="34"/>
                  </a:lnTo>
                  <a:lnTo>
                    <a:pt x="94" y="34"/>
                  </a:lnTo>
                  <a:lnTo>
                    <a:pt x="94" y="34"/>
                  </a:lnTo>
                  <a:lnTo>
                    <a:pt x="94" y="34"/>
                  </a:lnTo>
                  <a:lnTo>
                    <a:pt x="94" y="38"/>
                  </a:lnTo>
                  <a:lnTo>
                    <a:pt x="98" y="38"/>
                  </a:lnTo>
                  <a:lnTo>
                    <a:pt x="102" y="38"/>
                  </a:lnTo>
                  <a:lnTo>
                    <a:pt x="102" y="38"/>
                  </a:lnTo>
                  <a:lnTo>
                    <a:pt x="102" y="42"/>
                  </a:lnTo>
                  <a:lnTo>
                    <a:pt x="106" y="42"/>
                  </a:lnTo>
                  <a:lnTo>
                    <a:pt x="106" y="42"/>
                  </a:lnTo>
                  <a:lnTo>
                    <a:pt x="106" y="46"/>
                  </a:lnTo>
                  <a:lnTo>
                    <a:pt x="106" y="46"/>
                  </a:lnTo>
                  <a:lnTo>
                    <a:pt x="106" y="46"/>
                  </a:lnTo>
                  <a:lnTo>
                    <a:pt x="106" y="46"/>
                  </a:lnTo>
                  <a:lnTo>
                    <a:pt x="106" y="46"/>
                  </a:lnTo>
                  <a:lnTo>
                    <a:pt x="106" y="46"/>
                  </a:lnTo>
                  <a:lnTo>
                    <a:pt x="106" y="46"/>
                  </a:lnTo>
                  <a:lnTo>
                    <a:pt x="106" y="46"/>
                  </a:lnTo>
                  <a:lnTo>
                    <a:pt x="106" y="46"/>
                  </a:lnTo>
                  <a:lnTo>
                    <a:pt x="110" y="46"/>
                  </a:lnTo>
                  <a:lnTo>
                    <a:pt x="110" y="46"/>
                  </a:lnTo>
                  <a:lnTo>
                    <a:pt x="110" y="46"/>
                  </a:lnTo>
                  <a:lnTo>
                    <a:pt x="110" y="48"/>
                  </a:lnTo>
                  <a:lnTo>
                    <a:pt x="110" y="52"/>
                  </a:lnTo>
                  <a:lnTo>
                    <a:pt x="110" y="52"/>
                  </a:lnTo>
                  <a:lnTo>
                    <a:pt x="110" y="52"/>
                  </a:lnTo>
                  <a:lnTo>
                    <a:pt x="110" y="52"/>
                  </a:lnTo>
                  <a:lnTo>
                    <a:pt x="110" y="52"/>
                  </a:lnTo>
                  <a:lnTo>
                    <a:pt x="110" y="56"/>
                  </a:lnTo>
                  <a:lnTo>
                    <a:pt x="110" y="56"/>
                  </a:lnTo>
                  <a:lnTo>
                    <a:pt x="110" y="60"/>
                  </a:lnTo>
                  <a:lnTo>
                    <a:pt x="110" y="60"/>
                  </a:lnTo>
                  <a:lnTo>
                    <a:pt x="112" y="60"/>
                  </a:lnTo>
                  <a:lnTo>
                    <a:pt x="112" y="60"/>
                  </a:lnTo>
                  <a:lnTo>
                    <a:pt x="112" y="64"/>
                  </a:lnTo>
                  <a:lnTo>
                    <a:pt x="112" y="64"/>
                  </a:lnTo>
                  <a:lnTo>
                    <a:pt x="112" y="64"/>
                  </a:lnTo>
                  <a:lnTo>
                    <a:pt x="112" y="64"/>
                  </a:lnTo>
                  <a:lnTo>
                    <a:pt x="112" y="64"/>
                  </a:lnTo>
                  <a:lnTo>
                    <a:pt x="112" y="68"/>
                  </a:lnTo>
                  <a:lnTo>
                    <a:pt x="116" y="68"/>
                  </a:lnTo>
                  <a:lnTo>
                    <a:pt x="116" y="68"/>
                  </a:lnTo>
                  <a:lnTo>
                    <a:pt x="116" y="68"/>
                  </a:lnTo>
                  <a:lnTo>
                    <a:pt x="116" y="68"/>
                  </a:lnTo>
                  <a:lnTo>
                    <a:pt x="120" y="68"/>
                  </a:lnTo>
                  <a:lnTo>
                    <a:pt x="120" y="68"/>
                  </a:lnTo>
                  <a:lnTo>
                    <a:pt x="120" y="68"/>
                  </a:lnTo>
                  <a:lnTo>
                    <a:pt x="120" y="68"/>
                  </a:lnTo>
                  <a:lnTo>
                    <a:pt x="120" y="68"/>
                  </a:lnTo>
                  <a:lnTo>
                    <a:pt x="120" y="68"/>
                  </a:lnTo>
                  <a:lnTo>
                    <a:pt x="120" y="68"/>
                  </a:lnTo>
                  <a:lnTo>
                    <a:pt x="124" y="68"/>
                  </a:lnTo>
                  <a:lnTo>
                    <a:pt x="126" y="68"/>
                  </a:lnTo>
                  <a:lnTo>
                    <a:pt x="126" y="68"/>
                  </a:lnTo>
                  <a:lnTo>
                    <a:pt x="126" y="68"/>
                  </a:lnTo>
                  <a:lnTo>
                    <a:pt x="126" y="68"/>
                  </a:lnTo>
                  <a:lnTo>
                    <a:pt x="126" y="72"/>
                  </a:lnTo>
                  <a:lnTo>
                    <a:pt x="126" y="72"/>
                  </a:lnTo>
                  <a:lnTo>
                    <a:pt x="126" y="72"/>
                  </a:lnTo>
                  <a:lnTo>
                    <a:pt x="126" y="72"/>
                  </a:lnTo>
                  <a:lnTo>
                    <a:pt x="126" y="72"/>
                  </a:lnTo>
                  <a:lnTo>
                    <a:pt x="126" y="72"/>
                  </a:lnTo>
                  <a:lnTo>
                    <a:pt x="126" y="74"/>
                  </a:lnTo>
                  <a:lnTo>
                    <a:pt x="126" y="74"/>
                  </a:lnTo>
                  <a:lnTo>
                    <a:pt x="126" y="74"/>
                  </a:lnTo>
                  <a:lnTo>
                    <a:pt x="126" y="74"/>
                  </a:lnTo>
                  <a:lnTo>
                    <a:pt x="126" y="74"/>
                  </a:lnTo>
                  <a:lnTo>
                    <a:pt x="130" y="74"/>
                  </a:lnTo>
                  <a:lnTo>
                    <a:pt x="130" y="74"/>
                  </a:lnTo>
                  <a:lnTo>
                    <a:pt x="130" y="74"/>
                  </a:lnTo>
                  <a:lnTo>
                    <a:pt x="130" y="74"/>
                  </a:lnTo>
                  <a:lnTo>
                    <a:pt x="130" y="74"/>
                  </a:lnTo>
                  <a:lnTo>
                    <a:pt x="130" y="74"/>
                  </a:lnTo>
                  <a:lnTo>
                    <a:pt x="130" y="74"/>
                  </a:lnTo>
                  <a:lnTo>
                    <a:pt x="130" y="74"/>
                  </a:lnTo>
                  <a:lnTo>
                    <a:pt x="126" y="78"/>
                  </a:lnTo>
                  <a:lnTo>
                    <a:pt x="126" y="78"/>
                  </a:lnTo>
                  <a:lnTo>
                    <a:pt x="126" y="78"/>
                  </a:lnTo>
                  <a:lnTo>
                    <a:pt x="126" y="78"/>
                  </a:lnTo>
                  <a:lnTo>
                    <a:pt x="126" y="78"/>
                  </a:lnTo>
                  <a:lnTo>
                    <a:pt x="126" y="78"/>
                  </a:lnTo>
                  <a:lnTo>
                    <a:pt x="126" y="78"/>
                  </a:lnTo>
                  <a:lnTo>
                    <a:pt x="126" y="82"/>
                  </a:lnTo>
                  <a:lnTo>
                    <a:pt x="126" y="82"/>
                  </a:lnTo>
                  <a:lnTo>
                    <a:pt x="124" y="82"/>
                  </a:lnTo>
                  <a:lnTo>
                    <a:pt x="124" y="82"/>
                  </a:lnTo>
                  <a:lnTo>
                    <a:pt x="120" y="82"/>
                  </a:lnTo>
                  <a:lnTo>
                    <a:pt x="120" y="82"/>
                  </a:lnTo>
                  <a:lnTo>
                    <a:pt x="116" y="82"/>
                  </a:lnTo>
                  <a:lnTo>
                    <a:pt x="116" y="86"/>
                  </a:lnTo>
                  <a:lnTo>
                    <a:pt x="116" y="86"/>
                  </a:lnTo>
                  <a:lnTo>
                    <a:pt x="116" y="86"/>
                  </a:lnTo>
                  <a:lnTo>
                    <a:pt x="116" y="86"/>
                  </a:lnTo>
                  <a:lnTo>
                    <a:pt x="116" y="86"/>
                  </a:lnTo>
                  <a:lnTo>
                    <a:pt x="116" y="86"/>
                  </a:lnTo>
                  <a:lnTo>
                    <a:pt x="116" y="86"/>
                  </a:lnTo>
                  <a:lnTo>
                    <a:pt x="112" y="90"/>
                  </a:lnTo>
                  <a:lnTo>
                    <a:pt x="112" y="90"/>
                  </a:lnTo>
                  <a:lnTo>
                    <a:pt x="112" y="90"/>
                  </a:lnTo>
                  <a:lnTo>
                    <a:pt x="110" y="94"/>
                  </a:lnTo>
                  <a:lnTo>
                    <a:pt x="110" y="94"/>
                  </a:lnTo>
                  <a:lnTo>
                    <a:pt x="110" y="94"/>
                  </a:lnTo>
                  <a:lnTo>
                    <a:pt x="110" y="98"/>
                  </a:lnTo>
                  <a:lnTo>
                    <a:pt x="110" y="98"/>
                  </a:lnTo>
                  <a:lnTo>
                    <a:pt x="110" y="98"/>
                  </a:lnTo>
                  <a:lnTo>
                    <a:pt x="106" y="98"/>
                  </a:lnTo>
                  <a:lnTo>
                    <a:pt x="106" y="98"/>
                  </a:lnTo>
                  <a:lnTo>
                    <a:pt x="106" y="98"/>
                  </a:lnTo>
                  <a:lnTo>
                    <a:pt x="106" y="98"/>
                  </a:lnTo>
                  <a:lnTo>
                    <a:pt x="106" y="98"/>
                  </a:lnTo>
                  <a:lnTo>
                    <a:pt x="102" y="100"/>
                  </a:lnTo>
                  <a:lnTo>
                    <a:pt x="102" y="100"/>
                  </a:lnTo>
                  <a:lnTo>
                    <a:pt x="102" y="100"/>
                  </a:lnTo>
                  <a:lnTo>
                    <a:pt x="102" y="100"/>
                  </a:lnTo>
                  <a:lnTo>
                    <a:pt x="98" y="100"/>
                  </a:lnTo>
                  <a:lnTo>
                    <a:pt x="98" y="104"/>
                  </a:lnTo>
                  <a:lnTo>
                    <a:pt x="98" y="104"/>
                  </a:lnTo>
                  <a:lnTo>
                    <a:pt x="98" y="104"/>
                  </a:lnTo>
                  <a:lnTo>
                    <a:pt x="98" y="108"/>
                  </a:lnTo>
                  <a:lnTo>
                    <a:pt x="98" y="108"/>
                  </a:lnTo>
                  <a:lnTo>
                    <a:pt x="98" y="112"/>
                  </a:lnTo>
                  <a:lnTo>
                    <a:pt x="98" y="112"/>
                  </a:lnTo>
                  <a:lnTo>
                    <a:pt x="98" y="112"/>
                  </a:lnTo>
                  <a:lnTo>
                    <a:pt x="98" y="116"/>
                  </a:lnTo>
                  <a:lnTo>
                    <a:pt x="94" y="116"/>
                  </a:lnTo>
                  <a:lnTo>
                    <a:pt x="94" y="116"/>
                  </a:lnTo>
                  <a:lnTo>
                    <a:pt x="94" y="116"/>
                  </a:lnTo>
                  <a:lnTo>
                    <a:pt x="94" y="120"/>
                  </a:lnTo>
                  <a:lnTo>
                    <a:pt x="94" y="120"/>
                  </a:lnTo>
                  <a:lnTo>
                    <a:pt x="90" y="120"/>
                  </a:lnTo>
                  <a:lnTo>
                    <a:pt x="90" y="120"/>
                  </a:lnTo>
                  <a:lnTo>
                    <a:pt x="90" y="120"/>
                  </a:lnTo>
                  <a:lnTo>
                    <a:pt x="90" y="120"/>
                  </a:lnTo>
                  <a:lnTo>
                    <a:pt x="90" y="120"/>
                  </a:lnTo>
                  <a:lnTo>
                    <a:pt x="90" y="120"/>
                  </a:lnTo>
                  <a:lnTo>
                    <a:pt x="90" y="12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24" name="Freeform 131">
              <a:extLst>
                <a:ext uri="{FF2B5EF4-FFF2-40B4-BE49-F238E27FC236}">
                  <a16:creationId xmlns:a16="http://schemas.microsoft.com/office/drawing/2014/main" id="{F9DB4541-C693-323A-6C08-AAD62C8C2C82}"/>
                </a:ext>
              </a:extLst>
            </p:cNvPr>
            <p:cNvSpPr>
              <a:spLocks/>
            </p:cNvSpPr>
            <p:nvPr/>
          </p:nvSpPr>
          <p:spPr bwMode="auto">
            <a:xfrm>
              <a:off x="4270375" y="4146618"/>
              <a:ext cx="177800" cy="155575"/>
            </a:xfrm>
            <a:custGeom>
              <a:avLst/>
              <a:gdLst>
                <a:gd name="T0" fmla="*/ 86 w 112"/>
                <a:gd name="T1" fmla="*/ 72 h 98"/>
                <a:gd name="T2" fmla="*/ 82 w 112"/>
                <a:gd name="T3" fmla="*/ 72 h 98"/>
                <a:gd name="T4" fmla="*/ 74 w 112"/>
                <a:gd name="T5" fmla="*/ 68 h 98"/>
                <a:gd name="T6" fmla="*/ 66 w 112"/>
                <a:gd name="T7" fmla="*/ 72 h 98"/>
                <a:gd name="T8" fmla="*/ 64 w 112"/>
                <a:gd name="T9" fmla="*/ 72 h 98"/>
                <a:gd name="T10" fmla="*/ 56 w 112"/>
                <a:gd name="T11" fmla="*/ 72 h 98"/>
                <a:gd name="T12" fmla="*/ 38 w 112"/>
                <a:gd name="T13" fmla="*/ 72 h 98"/>
                <a:gd name="T14" fmla="*/ 38 w 112"/>
                <a:gd name="T15" fmla="*/ 80 h 98"/>
                <a:gd name="T16" fmla="*/ 38 w 112"/>
                <a:gd name="T17" fmla="*/ 86 h 98"/>
                <a:gd name="T18" fmla="*/ 38 w 112"/>
                <a:gd name="T19" fmla="*/ 94 h 98"/>
                <a:gd name="T20" fmla="*/ 38 w 112"/>
                <a:gd name="T21" fmla="*/ 94 h 98"/>
                <a:gd name="T22" fmla="*/ 40 w 112"/>
                <a:gd name="T23" fmla="*/ 98 h 98"/>
                <a:gd name="T24" fmla="*/ 38 w 112"/>
                <a:gd name="T25" fmla="*/ 98 h 98"/>
                <a:gd name="T26" fmla="*/ 34 w 112"/>
                <a:gd name="T27" fmla="*/ 90 h 98"/>
                <a:gd name="T28" fmla="*/ 26 w 112"/>
                <a:gd name="T29" fmla="*/ 90 h 98"/>
                <a:gd name="T30" fmla="*/ 22 w 112"/>
                <a:gd name="T31" fmla="*/ 90 h 98"/>
                <a:gd name="T32" fmla="*/ 18 w 112"/>
                <a:gd name="T33" fmla="*/ 94 h 98"/>
                <a:gd name="T34" fmla="*/ 14 w 112"/>
                <a:gd name="T35" fmla="*/ 94 h 98"/>
                <a:gd name="T36" fmla="*/ 12 w 112"/>
                <a:gd name="T37" fmla="*/ 94 h 98"/>
                <a:gd name="T38" fmla="*/ 8 w 112"/>
                <a:gd name="T39" fmla="*/ 84 h 98"/>
                <a:gd name="T40" fmla="*/ 4 w 112"/>
                <a:gd name="T41" fmla="*/ 84 h 98"/>
                <a:gd name="T42" fmla="*/ 0 w 112"/>
                <a:gd name="T43" fmla="*/ 80 h 98"/>
                <a:gd name="T44" fmla="*/ 0 w 112"/>
                <a:gd name="T45" fmla="*/ 76 h 98"/>
                <a:gd name="T46" fmla="*/ 0 w 112"/>
                <a:gd name="T47" fmla="*/ 72 h 98"/>
                <a:gd name="T48" fmla="*/ 4 w 112"/>
                <a:gd name="T49" fmla="*/ 68 h 98"/>
                <a:gd name="T50" fmla="*/ 4 w 112"/>
                <a:gd name="T51" fmla="*/ 60 h 98"/>
                <a:gd name="T52" fmla="*/ 8 w 112"/>
                <a:gd name="T53" fmla="*/ 54 h 98"/>
                <a:gd name="T54" fmla="*/ 12 w 112"/>
                <a:gd name="T55" fmla="*/ 54 h 98"/>
                <a:gd name="T56" fmla="*/ 14 w 112"/>
                <a:gd name="T57" fmla="*/ 46 h 98"/>
                <a:gd name="T58" fmla="*/ 14 w 112"/>
                <a:gd name="T59" fmla="*/ 42 h 98"/>
                <a:gd name="T60" fmla="*/ 18 w 112"/>
                <a:gd name="T61" fmla="*/ 42 h 98"/>
                <a:gd name="T62" fmla="*/ 18 w 112"/>
                <a:gd name="T63" fmla="*/ 38 h 98"/>
                <a:gd name="T64" fmla="*/ 18 w 112"/>
                <a:gd name="T65" fmla="*/ 34 h 98"/>
                <a:gd name="T66" fmla="*/ 22 w 112"/>
                <a:gd name="T67" fmla="*/ 28 h 98"/>
                <a:gd name="T68" fmla="*/ 30 w 112"/>
                <a:gd name="T69" fmla="*/ 34 h 98"/>
                <a:gd name="T70" fmla="*/ 30 w 112"/>
                <a:gd name="T71" fmla="*/ 34 h 98"/>
                <a:gd name="T72" fmla="*/ 30 w 112"/>
                <a:gd name="T73" fmla="*/ 30 h 98"/>
                <a:gd name="T74" fmla="*/ 34 w 112"/>
                <a:gd name="T75" fmla="*/ 28 h 98"/>
                <a:gd name="T76" fmla="*/ 38 w 112"/>
                <a:gd name="T77" fmla="*/ 28 h 98"/>
                <a:gd name="T78" fmla="*/ 38 w 112"/>
                <a:gd name="T79" fmla="*/ 20 h 98"/>
                <a:gd name="T80" fmla="*/ 44 w 112"/>
                <a:gd name="T81" fmla="*/ 16 h 98"/>
                <a:gd name="T82" fmla="*/ 48 w 112"/>
                <a:gd name="T83" fmla="*/ 16 h 98"/>
                <a:gd name="T84" fmla="*/ 52 w 112"/>
                <a:gd name="T85" fmla="*/ 12 h 98"/>
                <a:gd name="T86" fmla="*/ 64 w 112"/>
                <a:gd name="T87" fmla="*/ 4 h 98"/>
                <a:gd name="T88" fmla="*/ 70 w 112"/>
                <a:gd name="T89" fmla="*/ 0 h 98"/>
                <a:gd name="T90" fmla="*/ 82 w 112"/>
                <a:gd name="T91" fmla="*/ 4 h 98"/>
                <a:gd name="T92" fmla="*/ 82 w 112"/>
                <a:gd name="T93" fmla="*/ 12 h 98"/>
                <a:gd name="T94" fmla="*/ 82 w 112"/>
                <a:gd name="T95" fmla="*/ 16 h 98"/>
                <a:gd name="T96" fmla="*/ 86 w 112"/>
                <a:gd name="T97" fmla="*/ 24 h 98"/>
                <a:gd name="T98" fmla="*/ 92 w 112"/>
                <a:gd name="T99" fmla="*/ 28 h 98"/>
                <a:gd name="T100" fmla="*/ 96 w 112"/>
                <a:gd name="T101" fmla="*/ 30 h 98"/>
                <a:gd name="T102" fmla="*/ 92 w 112"/>
                <a:gd name="T103" fmla="*/ 30 h 98"/>
                <a:gd name="T104" fmla="*/ 92 w 112"/>
                <a:gd name="T105" fmla="*/ 34 h 98"/>
                <a:gd name="T106" fmla="*/ 100 w 112"/>
                <a:gd name="T107" fmla="*/ 42 h 98"/>
                <a:gd name="T108" fmla="*/ 108 w 112"/>
                <a:gd name="T109" fmla="*/ 42 h 98"/>
                <a:gd name="T110" fmla="*/ 108 w 112"/>
                <a:gd name="T111" fmla="*/ 46 h 98"/>
                <a:gd name="T112" fmla="*/ 112 w 112"/>
                <a:gd name="T113" fmla="*/ 56 h 98"/>
                <a:gd name="T114" fmla="*/ 108 w 112"/>
                <a:gd name="T115" fmla="*/ 60 h 98"/>
                <a:gd name="T116" fmla="*/ 108 w 112"/>
                <a:gd name="T117" fmla="*/ 64 h 98"/>
                <a:gd name="T118" fmla="*/ 100 w 112"/>
                <a:gd name="T119" fmla="*/ 64 h 98"/>
                <a:gd name="T120" fmla="*/ 96 w 112"/>
                <a:gd name="T121" fmla="*/ 64 h 98"/>
                <a:gd name="T122" fmla="*/ 96 w 112"/>
                <a:gd name="T123" fmla="*/ 64 h 98"/>
                <a:gd name="T124" fmla="*/ 92 w 112"/>
                <a:gd name="T125" fmla="*/ 7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 h="98">
                  <a:moveTo>
                    <a:pt x="90" y="72"/>
                  </a:moveTo>
                  <a:lnTo>
                    <a:pt x="90" y="72"/>
                  </a:lnTo>
                  <a:lnTo>
                    <a:pt x="90" y="72"/>
                  </a:lnTo>
                  <a:lnTo>
                    <a:pt x="90" y="72"/>
                  </a:lnTo>
                  <a:lnTo>
                    <a:pt x="86" y="72"/>
                  </a:lnTo>
                  <a:lnTo>
                    <a:pt x="86" y="72"/>
                  </a:lnTo>
                  <a:lnTo>
                    <a:pt x="86" y="72"/>
                  </a:lnTo>
                  <a:lnTo>
                    <a:pt x="86" y="72"/>
                  </a:lnTo>
                  <a:lnTo>
                    <a:pt x="86" y="72"/>
                  </a:lnTo>
                  <a:lnTo>
                    <a:pt x="82" y="72"/>
                  </a:lnTo>
                  <a:lnTo>
                    <a:pt x="82" y="72"/>
                  </a:lnTo>
                  <a:lnTo>
                    <a:pt x="78" y="68"/>
                  </a:lnTo>
                  <a:lnTo>
                    <a:pt x="78" y="68"/>
                  </a:lnTo>
                  <a:lnTo>
                    <a:pt x="74" y="68"/>
                  </a:lnTo>
                  <a:lnTo>
                    <a:pt x="74" y="68"/>
                  </a:lnTo>
                  <a:lnTo>
                    <a:pt x="74" y="68"/>
                  </a:lnTo>
                  <a:lnTo>
                    <a:pt x="74" y="68"/>
                  </a:lnTo>
                  <a:lnTo>
                    <a:pt x="74" y="72"/>
                  </a:lnTo>
                  <a:lnTo>
                    <a:pt x="70" y="72"/>
                  </a:lnTo>
                  <a:lnTo>
                    <a:pt x="66" y="72"/>
                  </a:lnTo>
                  <a:lnTo>
                    <a:pt x="66" y="72"/>
                  </a:lnTo>
                  <a:lnTo>
                    <a:pt x="66" y="72"/>
                  </a:lnTo>
                  <a:lnTo>
                    <a:pt x="66" y="72"/>
                  </a:lnTo>
                  <a:lnTo>
                    <a:pt x="66" y="72"/>
                  </a:lnTo>
                  <a:lnTo>
                    <a:pt x="64" y="72"/>
                  </a:lnTo>
                  <a:lnTo>
                    <a:pt x="64" y="72"/>
                  </a:lnTo>
                  <a:lnTo>
                    <a:pt x="60" y="72"/>
                  </a:lnTo>
                  <a:lnTo>
                    <a:pt x="60" y="72"/>
                  </a:lnTo>
                  <a:lnTo>
                    <a:pt x="56" y="72"/>
                  </a:lnTo>
                  <a:lnTo>
                    <a:pt x="56" y="72"/>
                  </a:lnTo>
                  <a:lnTo>
                    <a:pt x="52" y="72"/>
                  </a:lnTo>
                  <a:lnTo>
                    <a:pt x="48" y="72"/>
                  </a:lnTo>
                  <a:lnTo>
                    <a:pt x="44" y="72"/>
                  </a:lnTo>
                  <a:lnTo>
                    <a:pt x="40" y="72"/>
                  </a:lnTo>
                  <a:lnTo>
                    <a:pt x="38" y="72"/>
                  </a:lnTo>
                  <a:lnTo>
                    <a:pt x="38" y="72"/>
                  </a:lnTo>
                  <a:lnTo>
                    <a:pt x="38" y="72"/>
                  </a:lnTo>
                  <a:lnTo>
                    <a:pt x="38" y="76"/>
                  </a:lnTo>
                  <a:lnTo>
                    <a:pt x="38" y="76"/>
                  </a:lnTo>
                  <a:lnTo>
                    <a:pt x="38" y="80"/>
                  </a:lnTo>
                  <a:lnTo>
                    <a:pt x="38" y="80"/>
                  </a:lnTo>
                  <a:lnTo>
                    <a:pt x="38" y="80"/>
                  </a:lnTo>
                  <a:lnTo>
                    <a:pt x="38" y="84"/>
                  </a:lnTo>
                  <a:lnTo>
                    <a:pt x="38" y="84"/>
                  </a:lnTo>
                  <a:lnTo>
                    <a:pt x="38" y="86"/>
                  </a:lnTo>
                  <a:lnTo>
                    <a:pt x="38" y="86"/>
                  </a:lnTo>
                  <a:lnTo>
                    <a:pt x="38" y="86"/>
                  </a:lnTo>
                  <a:lnTo>
                    <a:pt x="38" y="90"/>
                  </a:lnTo>
                  <a:lnTo>
                    <a:pt x="40" y="90"/>
                  </a:lnTo>
                  <a:lnTo>
                    <a:pt x="38" y="94"/>
                  </a:lnTo>
                  <a:lnTo>
                    <a:pt x="38" y="94"/>
                  </a:lnTo>
                  <a:lnTo>
                    <a:pt x="40" y="94"/>
                  </a:lnTo>
                  <a:lnTo>
                    <a:pt x="40" y="94"/>
                  </a:lnTo>
                  <a:lnTo>
                    <a:pt x="40" y="94"/>
                  </a:lnTo>
                  <a:lnTo>
                    <a:pt x="38" y="94"/>
                  </a:lnTo>
                  <a:lnTo>
                    <a:pt x="38" y="98"/>
                  </a:lnTo>
                  <a:lnTo>
                    <a:pt x="40" y="98"/>
                  </a:lnTo>
                  <a:lnTo>
                    <a:pt x="40" y="98"/>
                  </a:lnTo>
                  <a:lnTo>
                    <a:pt x="40" y="98"/>
                  </a:lnTo>
                  <a:lnTo>
                    <a:pt x="40" y="98"/>
                  </a:lnTo>
                  <a:lnTo>
                    <a:pt x="40" y="98"/>
                  </a:lnTo>
                  <a:lnTo>
                    <a:pt x="40" y="98"/>
                  </a:lnTo>
                  <a:lnTo>
                    <a:pt x="38" y="98"/>
                  </a:lnTo>
                  <a:lnTo>
                    <a:pt x="38" y="98"/>
                  </a:lnTo>
                  <a:lnTo>
                    <a:pt x="38" y="98"/>
                  </a:lnTo>
                  <a:lnTo>
                    <a:pt x="38" y="98"/>
                  </a:lnTo>
                  <a:lnTo>
                    <a:pt x="38" y="94"/>
                  </a:lnTo>
                  <a:lnTo>
                    <a:pt x="38" y="94"/>
                  </a:lnTo>
                  <a:lnTo>
                    <a:pt x="38" y="94"/>
                  </a:lnTo>
                  <a:lnTo>
                    <a:pt x="34" y="90"/>
                  </a:lnTo>
                  <a:lnTo>
                    <a:pt x="34" y="90"/>
                  </a:lnTo>
                  <a:lnTo>
                    <a:pt x="30" y="90"/>
                  </a:lnTo>
                  <a:lnTo>
                    <a:pt x="26" y="90"/>
                  </a:lnTo>
                  <a:lnTo>
                    <a:pt x="26" y="90"/>
                  </a:lnTo>
                  <a:lnTo>
                    <a:pt x="26" y="90"/>
                  </a:lnTo>
                  <a:lnTo>
                    <a:pt x="22" y="90"/>
                  </a:lnTo>
                  <a:lnTo>
                    <a:pt x="22" y="90"/>
                  </a:lnTo>
                  <a:lnTo>
                    <a:pt x="22" y="90"/>
                  </a:lnTo>
                  <a:lnTo>
                    <a:pt x="22" y="90"/>
                  </a:lnTo>
                  <a:lnTo>
                    <a:pt x="22" y="90"/>
                  </a:lnTo>
                  <a:lnTo>
                    <a:pt x="18" y="90"/>
                  </a:lnTo>
                  <a:lnTo>
                    <a:pt x="18" y="94"/>
                  </a:lnTo>
                  <a:lnTo>
                    <a:pt x="18" y="94"/>
                  </a:lnTo>
                  <a:lnTo>
                    <a:pt x="18" y="94"/>
                  </a:lnTo>
                  <a:lnTo>
                    <a:pt x="18" y="94"/>
                  </a:lnTo>
                  <a:lnTo>
                    <a:pt x="18" y="94"/>
                  </a:lnTo>
                  <a:lnTo>
                    <a:pt x="18" y="94"/>
                  </a:lnTo>
                  <a:lnTo>
                    <a:pt x="14" y="94"/>
                  </a:lnTo>
                  <a:lnTo>
                    <a:pt x="14" y="94"/>
                  </a:lnTo>
                  <a:lnTo>
                    <a:pt x="14" y="94"/>
                  </a:lnTo>
                  <a:lnTo>
                    <a:pt x="12" y="94"/>
                  </a:lnTo>
                  <a:lnTo>
                    <a:pt x="12" y="94"/>
                  </a:lnTo>
                  <a:lnTo>
                    <a:pt x="12" y="94"/>
                  </a:lnTo>
                  <a:lnTo>
                    <a:pt x="12" y="94"/>
                  </a:lnTo>
                  <a:lnTo>
                    <a:pt x="12" y="94"/>
                  </a:lnTo>
                  <a:lnTo>
                    <a:pt x="12" y="90"/>
                  </a:lnTo>
                  <a:lnTo>
                    <a:pt x="12" y="90"/>
                  </a:lnTo>
                  <a:lnTo>
                    <a:pt x="8" y="90"/>
                  </a:lnTo>
                  <a:lnTo>
                    <a:pt x="8" y="86"/>
                  </a:lnTo>
                  <a:lnTo>
                    <a:pt x="8" y="84"/>
                  </a:lnTo>
                  <a:lnTo>
                    <a:pt x="4" y="84"/>
                  </a:lnTo>
                  <a:lnTo>
                    <a:pt x="4" y="84"/>
                  </a:lnTo>
                  <a:lnTo>
                    <a:pt x="4" y="84"/>
                  </a:lnTo>
                  <a:lnTo>
                    <a:pt x="4" y="84"/>
                  </a:lnTo>
                  <a:lnTo>
                    <a:pt x="4" y="84"/>
                  </a:lnTo>
                  <a:lnTo>
                    <a:pt x="0" y="84"/>
                  </a:lnTo>
                  <a:lnTo>
                    <a:pt x="0" y="84"/>
                  </a:lnTo>
                  <a:lnTo>
                    <a:pt x="0" y="84"/>
                  </a:lnTo>
                  <a:lnTo>
                    <a:pt x="0" y="84"/>
                  </a:lnTo>
                  <a:lnTo>
                    <a:pt x="0" y="80"/>
                  </a:lnTo>
                  <a:lnTo>
                    <a:pt x="0" y="80"/>
                  </a:lnTo>
                  <a:lnTo>
                    <a:pt x="0" y="76"/>
                  </a:lnTo>
                  <a:lnTo>
                    <a:pt x="0" y="76"/>
                  </a:lnTo>
                  <a:lnTo>
                    <a:pt x="0" y="76"/>
                  </a:lnTo>
                  <a:lnTo>
                    <a:pt x="0" y="76"/>
                  </a:lnTo>
                  <a:lnTo>
                    <a:pt x="0" y="76"/>
                  </a:lnTo>
                  <a:lnTo>
                    <a:pt x="0" y="72"/>
                  </a:lnTo>
                  <a:lnTo>
                    <a:pt x="0" y="72"/>
                  </a:lnTo>
                  <a:lnTo>
                    <a:pt x="0" y="72"/>
                  </a:lnTo>
                  <a:lnTo>
                    <a:pt x="0" y="72"/>
                  </a:lnTo>
                  <a:lnTo>
                    <a:pt x="0" y="72"/>
                  </a:lnTo>
                  <a:lnTo>
                    <a:pt x="4" y="72"/>
                  </a:lnTo>
                  <a:lnTo>
                    <a:pt x="4" y="68"/>
                  </a:lnTo>
                  <a:lnTo>
                    <a:pt x="4" y="68"/>
                  </a:lnTo>
                  <a:lnTo>
                    <a:pt x="4" y="68"/>
                  </a:lnTo>
                  <a:lnTo>
                    <a:pt x="4" y="68"/>
                  </a:lnTo>
                  <a:lnTo>
                    <a:pt x="4" y="64"/>
                  </a:lnTo>
                  <a:lnTo>
                    <a:pt x="4" y="60"/>
                  </a:lnTo>
                  <a:lnTo>
                    <a:pt x="4" y="60"/>
                  </a:lnTo>
                  <a:lnTo>
                    <a:pt x="4" y="60"/>
                  </a:lnTo>
                  <a:lnTo>
                    <a:pt x="4" y="56"/>
                  </a:lnTo>
                  <a:lnTo>
                    <a:pt x="4" y="56"/>
                  </a:lnTo>
                  <a:lnTo>
                    <a:pt x="4" y="56"/>
                  </a:lnTo>
                  <a:lnTo>
                    <a:pt x="4" y="56"/>
                  </a:lnTo>
                  <a:lnTo>
                    <a:pt x="8" y="54"/>
                  </a:lnTo>
                  <a:lnTo>
                    <a:pt x="8" y="54"/>
                  </a:lnTo>
                  <a:lnTo>
                    <a:pt x="8" y="54"/>
                  </a:lnTo>
                  <a:lnTo>
                    <a:pt x="12" y="54"/>
                  </a:lnTo>
                  <a:lnTo>
                    <a:pt x="12" y="54"/>
                  </a:lnTo>
                  <a:lnTo>
                    <a:pt x="12" y="54"/>
                  </a:lnTo>
                  <a:lnTo>
                    <a:pt x="12" y="54"/>
                  </a:lnTo>
                  <a:lnTo>
                    <a:pt x="14" y="50"/>
                  </a:lnTo>
                  <a:lnTo>
                    <a:pt x="14" y="50"/>
                  </a:lnTo>
                  <a:lnTo>
                    <a:pt x="14" y="50"/>
                  </a:lnTo>
                  <a:lnTo>
                    <a:pt x="14" y="46"/>
                  </a:lnTo>
                  <a:lnTo>
                    <a:pt x="14" y="46"/>
                  </a:lnTo>
                  <a:lnTo>
                    <a:pt x="14" y="46"/>
                  </a:lnTo>
                  <a:lnTo>
                    <a:pt x="14" y="46"/>
                  </a:lnTo>
                  <a:lnTo>
                    <a:pt x="14" y="42"/>
                  </a:lnTo>
                  <a:lnTo>
                    <a:pt x="14" y="42"/>
                  </a:lnTo>
                  <a:lnTo>
                    <a:pt x="14" y="42"/>
                  </a:lnTo>
                  <a:lnTo>
                    <a:pt x="14" y="42"/>
                  </a:lnTo>
                  <a:lnTo>
                    <a:pt x="14" y="42"/>
                  </a:lnTo>
                  <a:lnTo>
                    <a:pt x="18" y="42"/>
                  </a:lnTo>
                  <a:lnTo>
                    <a:pt x="18" y="42"/>
                  </a:lnTo>
                  <a:lnTo>
                    <a:pt x="18" y="42"/>
                  </a:lnTo>
                  <a:lnTo>
                    <a:pt x="18" y="42"/>
                  </a:lnTo>
                  <a:lnTo>
                    <a:pt x="18" y="38"/>
                  </a:lnTo>
                  <a:lnTo>
                    <a:pt x="18" y="38"/>
                  </a:lnTo>
                  <a:lnTo>
                    <a:pt x="18" y="38"/>
                  </a:lnTo>
                  <a:lnTo>
                    <a:pt x="18" y="38"/>
                  </a:lnTo>
                  <a:lnTo>
                    <a:pt x="18" y="38"/>
                  </a:lnTo>
                  <a:lnTo>
                    <a:pt x="18" y="34"/>
                  </a:lnTo>
                  <a:lnTo>
                    <a:pt x="18" y="34"/>
                  </a:lnTo>
                  <a:lnTo>
                    <a:pt x="18" y="34"/>
                  </a:lnTo>
                  <a:lnTo>
                    <a:pt x="18" y="30"/>
                  </a:lnTo>
                  <a:lnTo>
                    <a:pt x="18" y="30"/>
                  </a:lnTo>
                  <a:lnTo>
                    <a:pt x="22" y="28"/>
                  </a:lnTo>
                  <a:lnTo>
                    <a:pt x="22" y="28"/>
                  </a:lnTo>
                  <a:lnTo>
                    <a:pt x="22" y="28"/>
                  </a:lnTo>
                  <a:lnTo>
                    <a:pt x="22" y="30"/>
                  </a:lnTo>
                  <a:lnTo>
                    <a:pt x="26" y="30"/>
                  </a:lnTo>
                  <a:lnTo>
                    <a:pt x="26" y="34"/>
                  </a:lnTo>
                  <a:lnTo>
                    <a:pt x="26" y="34"/>
                  </a:lnTo>
                  <a:lnTo>
                    <a:pt x="30" y="34"/>
                  </a:lnTo>
                  <a:lnTo>
                    <a:pt x="30" y="34"/>
                  </a:lnTo>
                  <a:lnTo>
                    <a:pt x="30" y="34"/>
                  </a:lnTo>
                  <a:lnTo>
                    <a:pt x="30" y="34"/>
                  </a:lnTo>
                  <a:lnTo>
                    <a:pt x="30" y="34"/>
                  </a:lnTo>
                  <a:lnTo>
                    <a:pt x="30" y="34"/>
                  </a:lnTo>
                  <a:lnTo>
                    <a:pt x="30" y="34"/>
                  </a:lnTo>
                  <a:lnTo>
                    <a:pt x="30" y="30"/>
                  </a:lnTo>
                  <a:lnTo>
                    <a:pt x="30" y="30"/>
                  </a:lnTo>
                  <a:lnTo>
                    <a:pt x="30" y="30"/>
                  </a:lnTo>
                  <a:lnTo>
                    <a:pt x="30" y="30"/>
                  </a:lnTo>
                  <a:lnTo>
                    <a:pt x="34" y="30"/>
                  </a:lnTo>
                  <a:lnTo>
                    <a:pt x="34" y="30"/>
                  </a:lnTo>
                  <a:lnTo>
                    <a:pt x="34" y="30"/>
                  </a:lnTo>
                  <a:lnTo>
                    <a:pt x="34" y="28"/>
                  </a:lnTo>
                  <a:lnTo>
                    <a:pt x="34" y="28"/>
                  </a:lnTo>
                  <a:lnTo>
                    <a:pt x="34" y="24"/>
                  </a:lnTo>
                  <a:lnTo>
                    <a:pt x="34" y="24"/>
                  </a:lnTo>
                  <a:lnTo>
                    <a:pt x="34" y="28"/>
                  </a:lnTo>
                  <a:lnTo>
                    <a:pt x="38" y="28"/>
                  </a:lnTo>
                  <a:lnTo>
                    <a:pt x="38" y="28"/>
                  </a:lnTo>
                  <a:lnTo>
                    <a:pt x="38" y="28"/>
                  </a:lnTo>
                  <a:lnTo>
                    <a:pt x="38" y="24"/>
                  </a:lnTo>
                  <a:lnTo>
                    <a:pt x="38" y="24"/>
                  </a:lnTo>
                  <a:lnTo>
                    <a:pt x="38" y="20"/>
                  </a:lnTo>
                  <a:lnTo>
                    <a:pt x="38" y="20"/>
                  </a:lnTo>
                  <a:lnTo>
                    <a:pt x="40" y="16"/>
                  </a:lnTo>
                  <a:lnTo>
                    <a:pt x="40" y="16"/>
                  </a:lnTo>
                  <a:lnTo>
                    <a:pt x="44" y="16"/>
                  </a:lnTo>
                  <a:lnTo>
                    <a:pt x="44" y="16"/>
                  </a:lnTo>
                  <a:lnTo>
                    <a:pt x="44" y="16"/>
                  </a:lnTo>
                  <a:lnTo>
                    <a:pt x="44" y="16"/>
                  </a:lnTo>
                  <a:lnTo>
                    <a:pt x="48" y="16"/>
                  </a:lnTo>
                  <a:lnTo>
                    <a:pt x="48" y="16"/>
                  </a:lnTo>
                  <a:lnTo>
                    <a:pt x="48" y="16"/>
                  </a:lnTo>
                  <a:lnTo>
                    <a:pt x="48" y="16"/>
                  </a:lnTo>
                  <a:lnTo>
                    <a:pt x="48" y="12"/>
                  </a:lnTo>
                  <a:lnTo>
                    <a:pt x="48" y="12"/>
                  </a:lnTo>
                  <a:lnTo>
                    <a:pt x="48" y="12"/>
                  </a:lnTo>
                  <a:lnTo>
                    <a:pt x="48" y="12"/>
                  </a:lnTo>
                  <a:lnTo>
                    <a:pt x="52" y="12"/>
                  </a:lnTo>
                  <a:lnTo>
                    <a:pt x="52" y="12"/>
                  </a:lnTo>
                  <a:lnTo>
                    <a:pt x="56" y="12"/>
                  </a:lnTo>
                  <a:lnTo>
                    <a:pt x="60" y="8"/>
                  </a:lnTo>
                  <a:lnTo>
                    <a:pt x="60" y="8"/>
                  </a:lnTo>
                  <a:lnTo>
                    <a:pt x="64" y="4"/>
                  </a:lnTo>
                  <a:lnTo>
                    <a:pt x="64" y="4"/>
                  </a:lnTo>
                  <a:lnTo>
                    <a:pt x="64" y="4"/>
                  </a:lnTo>
                  <a:lnTo>
                    <a:pt x="66" y="0"/>
                  </a:lnTo>
                  <a:lnTo>
                    <a:pt x="66" y="0"/>
                  </a:lnTo>
                  <a:lnTo>
                    <a:pt x="70" y="0"/>
                  </a:lnTo>
                  <a:lnTo>
                    <a:pt x="74" y="0"/>
                  </a:lnTo>
                  <a:lnTo>
                    <a:pt x="74" y="0"/>
                  </a:lnTo>
                  <a:lnTo>
                    <a:pt x="78" y="0"/>
                  </a:lnTo>
                  <a:lnTo>
                    <a:pt x="82" y="4"/>
                  </a:lnTo>
                  <a:lnTo>
                    <a:pt x="82" y="4"/>
                  </a:lnTo>
                  <a:lnTo>
                    <a:pt x="82" y="4"/>
                  </a:lnTo>
                  <a:lnTo>
                    <a:pt x="82" y="4"/>
                  </a:lnTo>
                  <a:lnTo>
                    <a:pt x="82" y="8"/>
                  </a:lnTo>
                  <a:lnTo>
                    <a:pt x="82" y="8"/>
                  </a:lnTo>
                  <a:lnTo>
                    <a:pt x="82" y="12"/>
                  </a:lnTo>
                  <a:lnTo>
                    <a:pt x="82" y="12"/>
                  </a:lnTo>
                  <a:lnTo>
                    <a:pt x="82" y="12"/>
                  </a:lnTo>
                  <a:lnTo>
                    <a:pt x="82" y="12"/>
                  </a:lnTo>
                  <a:lnTo>
                    <a:pt x="82" y="12"/>
                  </a:lnTo>
                  <a:lnTo>
                    <a:pt x="82" y="16"/>
                  </a:lnTo>
                  <a:lnTo>
                    <a:pt x="86" y="16"/>
                  </a:lnTo>
                  <a:lnTo>
                    <a:pt x="82" y="16"/>
                  </a:lnTo>
                  <a:lnTo>
                    <a:pt x="82" y="16"/>
                  </a:lnTo>
                  <a:lnTo>
                    <a:pt x="86" y="20"/>
                  </a:lnTo>
                  <a:lnTo>
                    <a:pt x="86" y="24"/>
                  </a:lnTo>
                  <a:lnTo>
                    <a:pt x="86" y="24"/>
                  </a:lnTo>
                  <a:lnTo>
                    <a:pt x="86" y="28"/>
                  </a:lnTo>
                  <a:lnTo>
                    <a:pt x="90" y="28"/>
                  </a:lnTo>
                  <a:lnTo>
                    <a:pt x="92" y="28"/>
                  </a:lnTo>
                  <a:lnTo>
                    <a:pt x="92" y="28"/>
                  </a:lnTo>
                  <a:lnTo>
                    <a:pt x="92" y="28"/>
                  </a:lnTo>
                  <a:lnTo>
                    <a:pt x="92" y="30"/>
                  </a:lnTo>
                  <a:lnTo>
                    <a:pt x="92" y="30"/>
                  </a:lnTo>
                  <a:lnTo>
                    <a:pt x="92" y="30"/>
                  </a:lnTo>
                  <a:lnTo>
                    <a:pt x="96" y="30"/>
                  </a:lnTo>
                  <a:lnTo>
                    <a:pt x="96" y="30"/>
                  </a:lnTo>
                  <a:lnTo>
                    <a:pt x="96" y="30"/>
                  </a:lnTo>
                  <a:lnTo>
                    <a:pt x="92" y="30"/>
                  </a:lnTo>
                  <a:lnTo>
                    <a:pt x="92" y="30"/>
                  </a:lnTo>
                  <a:lnTo>
                    <a:pt x="92" y="30"/>
                  </a:lnTo>
                  <a:lnTo>
                    <a:pt x="92" y="30"/>
                  </a:lnTo>
                  <a:lnTo>
                    <a:pt x="92" y="30"/>
                  </a:lnTo>
                  <a:lnTo>
                    <a:pt x="92" y="30"/>
                  </a:lnTo>
                  <a:lnTo>
                    <a:pt x="92" y="30"/>
                  </a:lnTo>
                  <a:lnTo>
                    <a:pt x="92" y="34"/>
                  </a:lnTo>
                  <a:lnTo>
                    <a:pt x="92" y="34"/>
                  </a:lnTo>
                  <a:lnTo>
                    <a:pt x="92" y="38"/>
                  </a:lnTo>
                  <a:lnTo>
                    <a:pt x="92" y="38"/>
                  </a:lnTo>
                  <a:lnTo>
                    <a:pt x="96" y="38"/>
                  </a:lnTo>
                  <a:lnTo>
                    <a:pt x="100" y="42"/>
                  </a:lnTo>
                  <a:lnTo>
                    <a:pt x="104" y="46"/>
                  </a:lnTo>
                  <a:lnTo>
                    <a:pt x="104" y="42"/>
                  </a:lnTo>
                  <a:lnTo>
                    <a:pt x="108" y="42"/>
                  </a:lnTo>
                  <a:lnTo>
                    <a:pt x="108" y="42"/>
                  </a:lnTo>
                  <a:lnTo>
                    <a:pt x="108" y="42"/>
                  </a:lnTo>
                  <a:lnTo>
                    <a:pt x="108" y="42"/>
                  </a:lnTo>
                  <a:lnTo>
                    <a:pt x="108" y="46"/>
                  </a:lnTo>
                  <a:lnTo>
                    <a:pt x="112" y="46"/>
                  </a:lnTo>
                  <a:lnTo>
                    <a:pt x="108" y="46"/>
                  </a:lnTo>
                  <a:lnTo>
                    <a:pt x="108" y="46"/>
                  </a:lnTo>
                  <a:lnTo>
                    <a:pt x="108" y="50"/>
                  </a:lnTo>
                  <a:lnTo>
                    <a:pt x="108" y="50"/>
                  </a:lnTo>
                  <a:lnTo>
                    <a:pt x="112" y="54"/>
                  </a:lnTo>
                  <a:lnTo>
                    <a:pt x="112" y="56"/>
                  </a:lnTo>
                  <a:lnTo>
                    <a:pt x="112" y="56"/>
                  </a:lnTo>
                  <a:lnTo>
                    <a:pt x="112" y="56"/>
                  </a:lnTo>
                  <a:lnTo>
                    <a:pt x="112" y="56"/>
                  </a:lnTo>
                  <a:lnTo>
                    <a:pt x="112" y="60"/>
                  </a:lnTo>
                  <a:lnTo>
                    <a:pt x="112" y="60"/>
                  </a:lnTo>
                  <a:lnTo>
                    <a:pt x="108" y="60"/>
                  </a:lnTo>
                  <a:lnTo>
                    <a:pt x="108" y="64"/>
                  </a:lnTo>
                  <a:lnTo>
                    <a:pt x="108" y="64"/>
                  </a:lnTo>
                  <a:lnTo>
                    <a:pt x="108" y="64"/>
                  </a:lnTo>
                  <a:lnTo>
                    <a:pt x="108" y="64"/>
                  </a:lnTo>
                  <a:lnTo>
                    <a:pt x="108" y="64"/>
                  </a:lnTo>
                  <a:lnTo>
                    <a:pt x="104" y="64"/>
                  </a:lnTo>
                  <a:lnTo>
                    <a:pt x="104" y="64"/>
                  </a:lnTo>
                  <a:lnTo>
                    <a:pt x="104" y="64"/>
                  </a:lnTo>
                  <a:lnTo>
                    <a:pt x="104" y="64"/>
                  </a:lnTo>
                  <a:lnTo>
                    <a:pt x="100" y="64"/>
                  </a:lnTo>
                  <a:lnTo>
                    <a:pt x="100" y="64"/>
                  </a:lnTo>
                  <a:lnTo>
                    <a:pt x="100" y="64"/>
                  </a:lnTo>
                  <a:lnTo>
                    <a:pt x="100" y="64"/>
                  </a:lnTo>
                  <a:lnTo>
                    <a:pt x="100" y="64"/>
                  </a:lnTo>
                  <a:lnTo>
                    <a:pt x="96" y="64"/>
                  </a:lnTo>
                  <a:lnTo>
                    <a:pt x="96" y="64"/>
                  </a:lnTo>
                  <a:lnTo>
                    <a:pt x="96" y="64"/>
                  </a:lnTo>
                  <a:lnTo>
                    <a:pt x="96" y="64"/>
                  </a:lnTo>
                  <a:lnTo>
                    <a:pt x="96" y="64"/>
                  </a:lnTo>
                  <a:lnTo>
                    <a:pt x="96" y="64"/>
                  </a:lnTo>
                  <a:lnTo>
                    <a:pt x="96" y="68"/>
                  </a:lnTo>
                  <a:lnTo>
                    <a:pt x="96" y="68"/>
                  </a:lnTo>
                  <a:lnTo>
                    <a:pt x="92" y="68"/>
                  </a:lnTo>
                  <a:lnTo>
                    <a:pt x="92" y="68"/>
                  </a:lnTo>
                  <a:lnTo>
                    <a:pt x="92" y="72"/>
                  </a:lnTo>
                  <a:lnTo>
                    <a:pt x="92" y="72"/>
                  </a:lnTo>
                  <a:lnTo>
                    <a:pt x="90" y="72"/>
                  </a:lnTo>
                  <a:lnTo>
                    <a:pt x="90" y="72"/>
                  </a:lnTo>
                  <a:lnTo>
                    <a:pt x="90" y="7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25" name="Freeform 132">
              <a:extLst>
                <a:ext uri="{FF2B5EF4-FFF2-40B4-BE49-F238E27FC236}">
                  <a16:creationId xmlns:a16="http://schemas.microsoft.com/office/drawing/2014/main" id="{238DBC4F-3F2A-28FF-89D3-630D9F85E277}"/>
                </a:ext>
              </a:extLst>
            </p:cNvPr>
            <p:cNvSpPr>
              <a:spLocks/>
            </p:cNvSpPr>
            <p:nvPr/>
          </p:nvSpPr>
          <p:spPr bwMode="auto">
            <a:xfrm>
              <a:off x="5045075" y="4622868"/>
              <a:ext cx="41275" cy="57150"/>
            </a:xfrm>
            <a:custGeom>
              <a:avLst/>
              <a:gdLst>
                <a:gd name="T0" fmla="*/ 26 w 26"/>
                <a:gd name="T1" fmla="*/ 14 h 36"/>
                <a:gd name="T2" fmla="*/ 26 w 26"/>
                <a:gd name="T3" fmla="*/ 18 h 36"/>
                <a:gd name="T4" fmla="*/ 22 w 26"/>
                <a:gd name="T5" fmla="*/ 18 h 36"/>
                <a:gd name="T6" fmla="*/ 22 w 26"/>
                <a:gd name="T7" fmla="*/ 18 h 36"/>
                <a:gd name="T8" fmla="*/ 22 w 26"/>
                <a:gd name="T9" fmla="*/ 18 h 36"/>
                <a:gd name="T10" fmla="*/ 22 w 26"/>
                <a:gd name="T11" fmla="*/ 18 h 36"/>
                <a:gd name="T12" fmla="*/ 18 w 26"/>
                <a:gd name="T13" fmla="*/ 22 h 36"/>
                <a:gd name="T14" fmla="*/ 18 w 26"/>
                <a:gd name="T15" fmla="*/ 24 h 36"/>
                <a:gd name="T16" fmla="*/ 18 w 26"/>
                <a:gd name="T17" fmla="*/ 24 h 36"/>
                <a:gd name="T18" fmla="*/ 18 w 26"/>
                <a:gd name="T19" fmla="*/ 28 h 36"/>
                <a:gd name="T20" fmla="*/ 10 w 26"/>
                <a:gd name="T21" fmla="*/ 36 h 36"/>
                <a:gd name="T22" fmla="*/ 8 w 26"/>
                <a:gd name="T23" fmla="*/ 36 h 36"/>
                <a:gd name="T24" fmla="*/ 8 w 26"/>
                <a:gd name="T25" fmla="*/ 32 h 36"/>
                <a:gd name="T26" fmla="*/ 4 w 26"/>
                <a:gd name="T27" fmla="*/ 28 h 36"/>
                <a:gd name="T28" fmla="*/ 4 w 26"/>
                <a:gd name="T29" fmla="*/ 28 h 36"/>
                <a:gd name="T30" fmla="*/ 4 w 26"/>
                <a:gd name="T31" fmla="*/ 28 h 36"/>
                <a:gd name="T32" fmla="*/ 4 w 26"/>
                <a:gd name="T33" fmla="*/ 24 h 36"/>
                <a:gd name="T34" fmla="*/ 4 w 26"/>
                <a:gd name="T35" fmla="*/ 24 h 36"/>
                <a:gd name="T36" fmla="*/ 4 w 26"/>
                <a:gd name="T37" fmla="*/ 22 h 36"/>
                <a:gd name="T38" fmla="*/ 4 w 26"/>
                <a:gd name="T39" fmla="*/ 18 h 36"/>
                <a:gd name="T40" fmla="*/ 4 w 26"/>
                <a:gd name="T41" fmla="*/ 18 h 36"/>
                <a:gd name="T42" fmla="*/ 4 w 26"/>
                <a:gd name="T43" fmla="*/ 14 h 36"/>
                <a:gd name="T44" fmla="*/ 4 w 26"/>
                <a:gd name="T45" fmla="*/ 10 h 36"/>
                <a:gd name="T46" fmla="*/ 0 w 26"/>
                <a:gd name="T47" fmla="*/ 8 h 36"/>
                <a:gd name="T48" fmla="*/ 0 w 26"/>
                <a:gd name="T49" fmla="*/ 8 h 36"/>
                <a:gd name="T50" fmla="*/ 0 w 26"/>
                <a:gd name="T51" fmla="*/ 8 h 36"/>
                <a:gd name="T52" fmla="*/ 4 w 26"/>
                <a:gd name="T53" fmla="*/ 4 h 36"/>
                <a:gd name="T54" fmla="*/ 4 w 26"/>
                <a:gd name="T55" fmla="*/ 8 h 36"/>
                <a:gd name="T56" fmla="*/ 4 w 26"/>
                <a:gd name="T57" fmla="*/ 8 h 36"/>
                <a:gd name="T58" fmla="*/ 8 w 26"/>
                <a:gd name="T59" fmla="*/ 8 h 36"/>
                <a:gd name="T60" fmla="*/ 8 w 26"/>
                <a:gd name="T61" fmla="*/ 8 h 36"/>
                <a:gd name="T62" fmla="*/ 8 w 26"/>
                <a:gd name="T63" fmla="*/ 8 h 36"/>
                <a:gd name="T64" fmla="*/ 10 w 26"/>
                <a:gd name="T65" fmla="*/ 8 h 36"/>
                <a:gd name="T66" fmla="*/ 10 w 26"/>
                <a:gd name="T67" fmla="*/ 8 h 36"/>
                <a:gd name="T68" fmla="*/ 14 w 26"/>
                <a:gd name="T69" fmla="*/ 4 h 36"/>
                <a:gd name="T70" fmla="*/ 14 w 26"/>
                <a:gd name="T71" fmla="*/ 0 h 36"/>
                <a:gd name="T72" fmla="*/ 14 w 26"/>
                <a:gd name="T73" fmla="*/ 4 h 36"/>
                <a:gd name="T74" fmla="*/ 18 w 26"/>
                <a:gd name="T75" fmla="*/ 0 h 36"/>
                <a:gd name="T76" fmla="*/ 22 w 26"/>
                <a:gd name="T77" fmla="*/ 0 h 36"/>
                <a:gd name="T78" fmla="*/ 22 w 26"/>
                <a:gd name="T79" fmla="*/ 0 h 36"/>
                <a:gd name="T80" fmla="*/ 18 w 26"/>
                <a:gd name="T81" fmla="*/ 10 h 36"/>
                <a:gd name="T82" fmla="*/ 22 w 26"/>
                <a:gd name="T83" fmla="*/ 10 h 36"/>
                <a:gd name="T84" fmla="*/ 22 w 26"/>
                <a:gd name="T85" fmla="*/ 10 h 36"/>
                <a:gd name="T86" fmla="*/ 26 w 26"/>
                <a:gd name="T87"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36">
                  <a:moveTo>
                    <a:pt x="26" y="10"/>
                  </a:moveTo>
                  <a:lnTo>
                    <a:pt x="26" y="10"/>
                  </a:lnTo>
                  <a:lnTo>
                    <a:pt x="26" y="14"/>
                  </a:lnTo>
                  <a:lnTo>
                    <a:pt x="26" y="14"/>
                  </a:lnTo>
                  <a:lnTo>
                    <a:pt x="26" y="14"/>
                  </a:lnTo>
                  <a:lnTo>
                    <a:pt x="26" y="18"/>
                  </a:lnTo>
                  <a:lnTo>
                    <a:pt x="26" y="18"/>
                  </a:lnTo>
                  <a:lnTo>
                    <a:pt x="26" y="18"/>
                  </a:lnTo>
                  <a:lnTo>
                    <a:pt x="22" y="18"/>
                  </a:lnTo>
                  <a:lnTo>
                    <a:pt x="22" y="18"/>
                  </a:lnTo>
                  <a:lnTo>
                    <a:pt x="22" y="18"/>
                  </a:lnTo>
                  <a:lnTo>
                    <a:pt x="22" y="18"/>
                  </a:lnTo>
                  <a:lnTo>
                    <a:pt x="22" y="18"/>
                  </a:lnTo>
                  <a:lnTo>
                    <a:pt x="22" y="18"/>
                  </a:lnTo>
                  <a:lnTo>
                    <a:pt x="22" y="18"/>
                  </a:lnTo>
                  <a:lnTo>
                    <a:pt x="22" y="18"/>
                  </a:lnTo>
                  <a:lnTo>
                    <a:pt x="22" y="18"/>
                  </a:lnTo>
                  <a:lnTo>
                    <a:pt x="22" y="18"/>
                  </a:lnTo>
                  <a:lnTo>
                    <a:pt x="22" y="22"/>
                  </a:lnTo>
                  <a:lnTo>
                    <a:pt x="22" y="22"/>
                  </a:lnTo>
                  <a:lnTo>
                    <a:pt x="18" y="22"/>
                  </a:lnTo>
                  <a:lnTo>
                    <a:pt x="18" y="24"/>
                  </a:lnTo>
                  <a:lnTo>
                    <a:pt x="18" y="24"/>
                  </a:lnTo>
                  <a:lnTo>
                    <a:pt x="18" y="24"/>
                  </a:lnTo>
                  <a:lnTo>
                    <a:pt x="18" y="24"/>
                  </a:lnTo>
                  <a:lnTo>
                    <a:pt x="18" y="24"/>
                  </a:lnTo>
                  <a:lnTo>
                    <a:pt x="18" y="24"/>
                  </a:lnTo>
                  <a:lnTo>
                    <a:pt x="18" y="28"/>
                  </a:lnTo>
                  <a:lnTo>
                    <a:pt x="18" y="28"/>
                  </a:lnTo>
                  <a:lnTo>
                    <a:pt x="18" y="28"/>
                  </a:lnTo>
                  <a:lnTo>
                    <a:pt x="14" y="32"/>
                  </a:lnTo>
                  <a:lnTo>
                    <a:pt x="14" y="32"/>
                  </a:lnTo>
                  <a:lnTo>
                    <a:pt x="10" y="36"/>
                  </a:lnTo>
                  <a:lnTo>
                    <a:pt x="10" y="36"/>
                  </a:lnTo>
                  <a:lnTo>
                    <a:pt x="8" y="36"/>
                  </a:lnTo>
                  <a:lnTo>
                    <a:pt x="8" y="36"/>
                  </a:lnTo>
                  <a:lnTo>
                    <a:pt x="8" y="36"/>
                  </a:lnTo>
                  <a:lnTo>
                    <a:pt x="8" y="32"/>
                  </a:lnTo>
                  <a:lnTo>
                    <a:pt x="8" y="32"/>
                  </a:lnTo>
                  <a:lnTo>
                    <a:pt x="8" y="32"/>
                  </a:lnTo>
                  <a:lnTo>
                    <a:pt x="8" y="32"/>
                  </a:lnTo>
                  <a:lnTo>
                    <a:pt x="4" y="28"/>
                  </a:lnTo>
                  <a:lnTo>
                    <a:pt x="4" y="28"/>
                  </a:lnTo>
                  <a:lnTo>
                    <a:pt x="4" y="28"/>
                  </a:lnTo>
                  <a:lnTo>
                    <a:pt x="4" y="28"/>
                  </a:lnTo>
                  <a:lnTo>
                    <a:pt x="4" y="28"/>
                  </a:lnTo>
                  <a:lnTo>
                    <a:pt x="4" y="28"/>
                  </a:lnTo>
                  <a:lnTo>
                    <a:pt x="4" y="28"/>
                  </a:lnTo>
                  <a:lnTo>
                    <a:pt x="4" y="24"/>
                  </a:lnTo>
                  <a:lnTo>
                    <a:pt x="4" y="24"/>
                  </a:lnTo>
                  <a:lnTo>
                    <a:pt x="4" y="24"/>
                  </a:lnTo>
                  <a:lnTo>
                    <a:pt x="4" y="24"/>
                  </a:lnTo>
                  <a:lnTo>
                    <a:pt x="4" y="24"/>
                  </a:lnTo>
                  <a:lnTo>
                    <a:pt x="4" y="24"/>
                  </a:lnTo>
                  <a:lnTo>
                    <a:pt x="4" y="22"/>
                  </a:lnTo>
                  <a:lnTo>
                    <a:pt x="4" y="22"/>
                  </a:lnTo>
                  <a:lnTo>
                    <a:pt x="4" y="22"/>
                  </a:lnTo>
                  <a:lnTo>
                    <a:pt x="4" y="18"/>
                  </a:lnTo>
                  <a:lnTo>
                    <a:pt x="4" y="18"/>
                  </a:lnTo>
                  <a:lnTo>
                    <a:pt x="4" y="18"/>
                  </a:lnTo>
                  <a:lnTo>
                    <a:pt x="4" y="18"/>
                  </a:lnTo>
                  <a:lnTo>
                    <a:pt x="4" y="18"/>
                  </a:lnTo>
                  <a:lnTo>
                    <a:pt x="4" y="18"/>
                  </a:lnTo>
                  <a:lnTo>
                    <a:pt x="4" y="14"/>
                  </a:lnTo>
                  <a:lnTo>
                    <a:pt x="4" y="14"/>
                  </a:lnTo>
                  <a:lnTo>
                    <a:pt x="4" y="14"/>
                  </a:lnTo>
                  <a:lnTo>
                    <a:pt x="4" y="14"/>
                  </a:lnTo>
                  <a:lnTo>
                    <a:pt x="4" y="14"/>
                  </a:lnTo>
                  <a:lnTo>
                    <a:pt x="4" y="10"/>
                  </a:lnTo>
                  <a:lnTo>
                    <a:pt x="4" y="10"/>
                  </a:lnTo>
                  <a:lnTo>
                    <a:pt x="4" y="10"/>
                  </a:lnTo>
                  <a:lnTo>
                    <a:pt x="0" y="8"/>
                  </a:lnTo>
                  <a:lnTo>
                    <a:pt x="0" y="8"/>
                  </a:lnTo>
                  <a:lnTo>
                    <a:pt x="0" y="8"/>
                  </a:lnTo>
                  <a:lnTo>
                    <a:pt x="0" y="8"/>
                  </a:lnTo>
                  <a:lnTo>
                    <a:pt x="0" y="8"/>
                  </a:lnTo>
                  <a:lnTo>
                    <a:pt x="0" y="8"/>
                  </a:lnTo>
                  <a:lnTo>
                    <a:pt x="0" y="8"/>
                  </a:lnTo>
                  <a:lnTo>
                    <a:pt x="0" y="4"/>
                  </a:lnTo>
                  <a:lnTo>
                    <a:pt x="0" y="4"/>
                  </a:lnTo>
                  <a:lnTo>
                    <a:pt x="4" y="4"/>
                  </a:lnTo>
                  <a:lnTo>
                    <a:pt x="4" y="8"/>
                  </a:lnTo>
                  <a:lnTo>
                    <a:pt x="4" y="8"/>
                  </a:lnTo>
                  <a:lnTo>
                    <a:pt x="4" y="8"/>
                  </a:lnTo>
                  <a:lnTo>
                    <a:pt x="4" y="8"/>
                  </a:lnTo>
                  <a:lnTo>
                    <a:pt x="4" y="8"/>
                  </a:lnTo>
                  <a:lnTo>
                    <a:pt x="4" y="8"/>
                  </a:lnTo>
                  <a:lnTo>
                    <a:pt x="4" y="8"/>
                  </a:lnTo>
                  <a:lnTo>
                    <a:pt x="4" y="8"/>
                  </a:lnTo>
                  <a:lnTo>
                    <a:pt x="8" y="8"/>
                  </a:lnTo>
                  <a:lnTo>
                    <a:pt x="8" y="8"/>
                  </a:lnTo>
                  <a:lnTo>
                    <a:pt x="8" y="8"/>
                  </a:lnTo>
                  <a:lnTo>
                    <a:pt x="8" y="8"/>
                  </a:lnTo>
                  <a:lnTo>
                    <a:pt x="8" y="8"/>
                  </a:lnTo>
                  <a:lnTo>
                    <a:pt x="8" y="8"/>
                  </a:lnTo>
                  <a:lnTo>
                    <a:pt x="8" y="8"/>
                  </a:lnTo>
                  <a:lnTo>
                    <a:pt x="10" y="8"/>
                  </a:lnTo>
                  <a:lnTo>
                    <a:pt x="10" y="8"/>
                  </a:lnTo>
                  <a:lnTo>
                    <a:pt x="10" y="8"/>
                  </a:lnTo>
                  <a:lnTo>
                    <a:pt x="10" y="8"/>
                  </a:lnTo>
                  <a:lnTo>
                    <a:pt x="10" y="8"/>
                  </a:lnTo>
                  <a:lnTo>
                    <a:pt x="10" y="8"/>
                  </a:lnTo>
                  <a:lnTo>
                    <a:pt x="14" y="8"/>
                  </a:lnTo>
                  <a:lnTo>
                    <a:pt x="14" y="8"/>
                  </a:lnTo>
                  <a:lnTo>
                    <a:pt x="14" y="4"/>
                  </a:lnTo>
                  <a:lnTo>
                    <a:pt x="14" y="0"/>
                  </a:lnTo>
                  <a:lnTo>
                    <a:pt x="14" y="0"/>
                  </a:lnTo>
                  <a:lnTo>
                    <a:pt x="14" y="0"/>
                  </a:lnTo>
                  <a:lnTo>
                    <a:pt x="14" y="0"/>
                  </a:lnTo>
                  <a:lnTo>
                    <a:pt x="14" y="4"/>
                  </a:lnTo>
                  <a:lnTo>
                    <a:pt x="14" y="4"/>
                  </a:lnTo>
                  <a:lnTo>
                    <a:pt x="14" y="4"/>
                  </a:lnTo>
                  <a:lnTo>
                    <a:pt x="18" y="0"/>
                  </a:lnTo>
                  <a:lnTo>
                    <a:pt x="18" y="0"/>
                  </a:lnTo>
                  <a:lnTo>
                    <a:pt x="18" y="0"/>
                  </a:lnTo>
                  <a:lnTo>
                    <a:pt x="22" y="0"/>
                  </a:lnTo>
                  <a:lnTo>
                    <a:pt x="22" y="0"/>
                  </a:lnTo>
                  <a:lnTo>
                    <a:pt x="22" y="0"/>
                  </a:lnTo>
                  <a:lnTo>
                    <a:pt x="22" y="0"/>
                  </a:lnTo>
                  <a:lnTo>
                    <a:pt x="22" y="0"/>
                  </a:lnTo>
                  <a:lnTo>
                    <a:pt x="22" y="4"/>
                  </a:lnTo>
                  <a:lnTo>
                    <a:pt x="22" y="4"/>
                  </a:lnTo>
                  <a:lnTo>
                    <a:pt x="18" y="10"/>
                  </a:lnTo>
                  <a:lnTo>
                    <a:pt x="22" y="10"/>
                  </a:lnTo>
                  <a:lnTo>
                    <a:pt x="22" y="10"/>
                  </a:lnTo>
                  <a:lnTo>
                    <a:pt x="22" y="10"/>
                  </a:lnTo>
                  <a:lnTo>
                    <a:pt x="22" y="10"/>
                  </a:lnTo>
                  <a:lnTo>
                    <a:pt x="22" y="10"/>
                  </a:lnTo>
                  <a:lnTo>
                    <a:pt x="22" y="10"/>
                  </a:lnTo>
                  <a:lnTo>
                    <a:pt x="26" y="10"/>
                  </a:lnTo>
                  <a:lnTo>
                    <a:pt x="26" y="10"/>
                  </a:lnTo>
                  <a:lnTo>
                    <a:pt x="26" y="10"/>
                  </a:lnTo>
                  <a:lnTo>
                    <a:pt x="26" y="1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26" name="Freeform 133">
              <a:extLst>
                <a:ext uri="{FF2B5EF4-FFF2-40B4-BE49-F238E27FC236}">
                  <a16:creationId xmlns:a16="http://schemas.microsoft.com/office/drawing/2014/main" id="{7AE28F8C-3E72-024F-CBD5-B21F3E01F9A6}"/>
                </a:ext>
              </a:extLst>
            </p:cNvPr>
            <p:cNvSpPr>
              <a:spLocks/>
            </p:cNvSpPr>
            <p:nvPr/>
          </p:nvSpPr>
          <p:spPr bwMode="auto">
            <a:xfrm>
              <a:off x="4581525" y="4200593"/>
              <a:ext cx="180975" cy="314325"/>
            </a:xfrm>
            <a:custGeom>
              <a:avLst/>
              <a:gdLst>
                <a:gd name="T0" fmla="*/ 24 w 114"/>
                <a:gd name="T1" fmla="*/ 188 h 198"/>
                <a:gd name="T2" fmla="*/ 20 w 114"/>
                <a:gd name="T3" fmla="*/ 176 h 198"/>
                <a:gd name="T4" fmla="*/ 20 w 114"/>
                <a:gd name="T5" fmla="*/ 168 h 198"/>
                <a:gd name="T6" fmla="*/ 20 w 114"/>
                <a:gd name="T7" fmla="*/ 162 h 198"/>
                <a:gd name="T8" fmla="*/ 12 w 114"/>
                <a:gd name="T9" fmla="*/ 162 h 198"/>
                <a:gd name="T10" fmla="*/ 8 w 114"/>
                <a:gd name="T11" fmla="*/ 154 h 198"/>
                <a:gd name="T12" fmla="*/ 8 w 114"/>
                <a:gd name="T13" fmla="*/ 150 h 198"/>
                <a:gd name="T14" fmla="*/ 4 w 114"/>
                <a:gd name="T15" fmla="*/ 150 h 198"/>
                <a:gd name="T16" fmla="*/ 4 w 114"/>
                <a:gd name="T17" fmla="*/ 142 h 198"/>
                <a:gd name="T18" fmla="*/ 8 w 114"/>
                <a:gd name="T19" fmla="*/ 132 h 198"/>
                <a:gd name="T20" fmla="*/ 12 w 114"/>
                <a:gd name="T21" fmla="*/ 120 h 198"/>
                <a:gd name="T22" fmla="*/ 20 w 114"/>
                <a:gd name="T23" fmla="*/ 112 h 198"/>
                <a:gd name="T24" fmla="*/ 26 w 114"/>
                <a:gd name="T25" fmla="*/ 106 h 198"/>
                <a:gd name="T26" fmla="*/ 30 w 114"/>
                <a:gd name="T27" fmla="*/ 106 h 198"/>
                <a:gd name="T28" fmla="*/ 38 w 114"/>
                <a:gd name="T29" fmla="*/ 108 h 198"/>
                <a:gd name="T30" fmla="*/ 42 w 114"/>
                <a:gd name="T31" fmla="*/ 116 h 198"/>
                <a:gd name="T32" fmla="*/ 46 w 114"/>
                <a:gd name="T33" fmla="*/ 108 h 198"/>
                <a:gd name="T34" fmla="*/ 50 w 114"/>
                <a:gd name="T35" fmla="*/ 98 h 198"/>
                <a:gd name="T36" fmla="*/ 54 w 114"/>
                <a:gd name="T37" fmla="*/ 90 h 198"/>
                <a:gd name="T38" fmla="*/ 54 w 114"/>
                <a:gd name="T39" fmla="*/ 86 h 198"/>
                <a:gd name="T40" fmla="*/ 56 w 114"/>
                <a:gd name="T41" fmla="*/ 78 h 198"/>
                <a:gd name="T42" fmla="*/ 64 w 114"/>
                <a:gd name="T43" fmla="*/ 72 h 198"/>
                <a:gd name="T44" fmla="*/ 68 w 114"/>
                <a:gd name="T45" fmla="*/ 64 h 198"/>
                <a:gd name="T46" fmla="*/ 68 w 114"/>
                <a:gd name="T47" fmla="*/ 52 h 198"/>
                <a:gd name="T48" fmla="*/ 72 w 114"/>
                <a:gd name="T49" fmla="*/ 46 h 198"/>
                <a:gd name="T50" fmla="*/ 80 w 114"/>
                <a:gd name="T51" fmla="*/ 34 h 198"/>
                <a:gd name="T52" fmla="*/ 86 w 114"/>
                <a:gd name="T53" fmla="*/ 30 h 198"/>
                <a:gd name="T54" fmla="*/ 86 w 114"/>
                <a:gd name="T55" fmla="*/ 22 h 198"/>
                <a:gd name="T56" fmla="*/ 86 w 114"/>
                <a:gd name="T57" fmla="*/ 20 h 198"/>
                <a:gd name="T58" fmla="*/ 86 w 114"/>
                <a:gd name="T59" fmla="*/ 16 h 198"/>
                <a:gd name="T60" fmla="*/ 84 w 114"/>
                <a:gd name="T61" fmla="*/ 8 h 198"/>
                <a:gd name="T62" fmla="*/ 84 w 114"/>
                <a:gd name="T63" fmla="*/ 0 h 198"/>
                <a:gd name="T64" fmla="*/ 86 w 114"/>
                <a:gd name="T65" fmla="*/ 8 h 198"/>
                <a:gd name="T66" fmla="*/ 94 w 114"/>
                <a:gd name="T67" fmla="*/ 20 h 198"/>
                <a:gd name="T68" fmla="*/ 94 w 114"/>
                <a:gd name="T69" fmla="*/ 30 h 198"/>
                <a:gd name="T70" fmla="*/ 94 w 114"/>
                <a:gd name="T71" fmla="*/ 42 h 198"/>
                <a:gd name="T72" fmla="*/ 98 w 114"/>
                <a:gd name="T73" fmla="*/ 50 h 198"/>
                <a:gd name="T74" fmla="*/ 98 w 114"/>
                <a:gd name="T75" fmla="*/ 56 h 198"/>
                <a:gd name="T76" fmla="*/ 86 w 114"/>
                <a:gd name="T77" fmla="*/ 56 h 198"/>
                <a:gd name="T78" fmla="*/ 84 w 114"/>
                <a:gd name="T79" fmla="*/ 68 h 198"/>
                <a:gd name="T80" fmla="*/ 94 w 114"/>
                <a:gd name="T81" fmla="*/ 76 h 198"/>
                <a:gd name="T82" fmla="*/ 98 w 114"/>
                <a:gd name="T83" fmla="*/ 86 h 198"/>
                <a:gd name="T84" fmla="*/ 102 w 114"/>
                <a:gd name="T85" fmla="*/ 94 h 198"/>
                <a:gd name="T86" fmla="*/ 98 w 114"/>
                <a:gd name="T87" fmla="*/ 102 h 198"/>
                <a:gd name="T88" fmla="*/ 94 w 114"/>
                <a:gd name="T89" fmla="*/ 108 h 198"/>
                <a:gd name="T90" fmla="*/ 90 w 114"/>
                <a:gd name="T91" fmla="*/ 120 h 198"/>
                <a:gd name="T92" fmla="*/ 86 w 114"/>
                <a:gd name="T93" fmla="*/ 128 h 198"/>
                <a:gd name="T94" fmla="*/ 86 w 114"/>
                <a:gd name="T95" fmla="*/ 134 h 198"/>
                <a:gd name="T96" fmla="*/ 90 w 114"/>
                <a:gd name="T97" fmla="*/ 146 h 198"/>
                <a:gd name="T98" fmla="*/ 94 w 114"/>
                <a:gd name="T99" fmla="*/ 154 h 198"/>
                <a:gd name="T100" fmla="*/ 98 w 114"/>
                <a:gd name="T101" fmla="*/ 162 h 198"/>
                <a:gd name="T102" fmla="*/ 106 w 114"/>
                <a:gd name="T103" fmla="*/ 172 h 198"/>
                <a:gd name="T104" fmla="*/ 110 w 114"/>
                <a:gd name="T105" fmla="*/ 184 h 198"/>
                <a:gd name="T106" fmla="*/ 110 w 114"/>
                <a:gd name="T107" fmla="*/ 188 h 198"/>
                <a:gd name="T108" fmla="*/ 110 w 114"/>
                <a:gd name="T109" fmla="*/ 198 h 198"/>
                <a:gd name="T110" fmla="*/ 102 w 114"/>
                <a:gd name="T111" fmla="*/ 194 h 198"/>
                <a:gd name="T112" fmla="*/ 94 w 114"/>
                <a:gd name="T113" fmla="*/ 190 h 198"/>
                <a:gd name="T114" fmla="*/ 84 w 114"/>
                <a:gd name="T115" fmla="*/ 190 h 198"/>
                <a:gd name="T116" fmla="*/ 68 w 114"/>
                <a:gd name="T117" fmla="*/ 188 h 198"/>
                <a:gd name="T118" fmla="*/ 56 w 114"/>
                <a:gd name="T119" fmla="*/ 188 h 198"/>
                <a:gd name="T120" fmla="*/ 46 w 114"/>
                <a:gd name="T121" fmla="*/ 188 h 198"/>
                <a:gd name="T122" fmla="*/ 38 w 114"/>
                <a:gd name="T123" fmla="*/ 190 h 198"/>
                <a:gd name="T124" fmla="*/ 26 w 114"/>
                <a:gd name="T125" fmla="*/ 1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198">
                  <a:moveTo>
                    <a:pt x="26" y="190"/>
                  </a:moveTo>
                  <a:lnTo>
                    <a:pt x="24" y="190"/>
                  </a:lnTo>
                  <a:lnTo>
                    <a:pt x="24" y="188"/>
                  </a:lnTo>
                  <a:lnTo>
                    <a:pt x="20" y="188"/>
                  </a:lnTo>
                  <a:lnTo>
                    <a:pt x="20" y="184"/>
                  </a:lnTo>
                  <a:lnTo>
                    <a:pt x="20" y="176"/>
                  </a:lnTo>
                  <a:lnTo>
                    <a:pt x="24" y="176"/>
                  </a:lnTo>
                  <a:lnTo>
                    <a:pt x="24" y="172"/>
                  </a:lnTo>
                  <a:lnTo>
                    <a:pt x="20" y="168"/>
                  </a:lnTo>
                  <a:lnTo>
                    <a:pt x="20" y="164"/>
                  </a:lnTo>
                  <a:lnTo>
                    <a:pt x="16" y="162"/>
                  </a:lnTo>
                  <a:lnTo>
                    <a:pt x="20" y="162"/>
                  </a:lnTo>
                  <a:lnTo>
                    <a:pt x="16" y="158"/>
                  </a:lnTo>
                  <a:lnTo>
                    <a:pt x="16" y="162"/>
                  </a:lnTo>
                  <a:lnTo>
                    <a:pt x="12" y="162"/>
                  </a:lnTo>
                  <a:lnTo>
                    <a:pt x="12" y="158"/>
                  </a:lnTo>
                  <a:lnTo>
                    <a:pt x="8" y="158"/>
                  </a:lnTo>
                  <a:lnTo>
                    <a:pt x="8" y="154"/>
                  </a:lnTo>
                  <a:lnTo>
                    <a:pt x="8" y="150"/>
                  </a:lnTo>
                  <a:lnTo>
                    <a:pt x="8" y="146"/>
                  </a:lnTo>
                  <a:lnTo>
                    <a:pt x="8" y="150"/>
                  </a:lnTo>
                  <a:lnTo>
                    <a:pt x="4" y="150"/>
                  </a:lnTo>
                  <a:lnTo>
                    <a:pt x="4" y="146"/>
                  </a:lnTo>
                  <a:lnTo>
                    <a:pt x="4" y="150"/>
                  </a:lnTo>
                  <a:lnTo>
                    <a:pt x="0" y="150"/>
                  </a:lnTo>
                  <a:lnTo>
                    <a:pt x="0" y="146"/>
                  </a:lnTo>
                  <a:lnTo>
                    <a:pt x="4" y="142"/>
                  </a:lnTo>
                  <a:lnTo>
                    <a:pt x="4" y="138"/>
                  </a:lnTo>
                  <a:lnTo>
                    <a:pt x="8" y="134"/>
                  </a:lnTo>
                  <a:lnTo>
                    <a:pt x="8" y="132"/>
                  </a:lnTo>
                  <a:lnTo>
                    <a:pt x="8" y="128"/>
                  </a:lnTo>
                  <a:lnTo>
                    <a:pt x="8" y="124"/>
                  </a:lnTo>
                  <a:lnTo>
                    <a:pt x="12" y="120"/>
                  </a:lnTo>
                  <a:lnTo>
                    <a:pt x="16" y="116"/>
                  </a:lnTo>
                  <a:lnTo>
                    <a:pt x="20" y="116"/>
                  </a:lnTo>
                  <a:lnTo>
                    <a:pt x="20" y="112"/>
                  </a:lnTo>
                  <a:lnTo>
                    <a:pt x="20" y="108"/>
                  </a:lnTo>
                  <a:lnTo>
                    <a:pt x="24" y="108"/>
                  </a:lnTo>
                  <a:lnTo>
                    <a:pt x="26" y="106"/>
                  </a:lnTo>
                  <a:lnTo>
                    <a:pt x="26" y="108"/>
                  </a:lnTo>
                  <a:lnTo>
                    <a:pt x="30" y="108"/>
                  </a:lnTo>
                  <a:lnTo>
                    <a:pt x="30" y="106"/>
                  </a:lnTo>
                  <a:lnTo>
                    <a:pt x="34" y="106"/>
                  </a:lnTo>
                  <a:lnTo>
                    <a:pt x="34" y="108"/>
                  </a:lnTo>
                  <a:lnTo>
                    <a:pt x="38" y="108"/>
                  </a:lnTo>
                  <a:lnTo>
                    <a:pt x="38" y="112"/>
                  </a:lnTo>
                  <a:lnTo>
                    <a:pt x="38" y="116"/>
                  </a:lnTo>
                  <a:lnTo>
                    <a:pt x="42" y="116"/>
                  </a:lnTo>
                  <a:lnTo>
                    <a:pt x="42" y="112"/>
                  </a:lnTo>
                  <a:lnTo>
                    <a:pt x="46" y="112"/>
                  </a:lnTo>
                  <a:lnTo>
                    <a:pt x="46" y="108"/>
                  </a:lnTo>
                  <a:lnTo>
                    <a:pt x="50" y="106"/>
                  </a:lnTo>
                  <a:lnTo>
                    <a:pt x="50" y="102"/>
                  </a:lnTo>
                  <a:lnTo>
                    <a:pt x="50" y="98"/>
                  </a:lnTo>
                  <a:lnTo>
                    <a:pt x="54" y="98"/>
                  </a:lnTo>
                  <a:lnTo>
                    <a:pt x="54" y="94"/>
                  </a:lnTo>
                  <a:lnTo>
                    <a:pt x="54" y="90"/>
                  </a:lnTo>
                  <a:lnTo>
                    <a:pt x="54" y="86"/>
                  </a:lnTo>
                  <a:lnTo>
                    <a:pt x="56" y="86"/>
                  </a:lnTo>
                  <a:lnTo>
                    <a:pt x="54" y="86"/>
                  </a:lnTo>
                  <a:lnTo>
                    <a:pt x="54" y="82"/>
                  </a:lnTo>
                  <a:lnTo>
                    <a:pt x="56" y="82"/>
                  </a:lnTo>
                  <a:lnTo>
                    <a:pt x="56" y="78"/>
                  </a:lnTo>
                  <a:lnTo>
                    <a:pt x="60" y="78"/>
                  </a:lnTo>
                  <a:lnTo>
                    <a:pt x="64" y="76"/>
                  </a:lnTo>
                  <a:lnTo>
                    <a:pt x="64" y="72"/>
                  </a:lnTo>
                  <a:lnTo>
                    <a:pt x="64" y="68"/>
                  </a:lnTo>
                  <a:lnTo>
                    <a:pt x="64" y="64"/>
                  </a:lnTo>
                  <a:lnTo>
                    <a:pt x="68" y="64"/>
                  </a:lnTo>
                  <a:lnTo>
                    <a:pt x="68" y="60"/>
                  </a:lnTo>
                  <a:lnTo>
                    <a:pt x="68" y="56"/>
                  </a:lnTo>
                  <a:lnTo>
                    <a:pt x="68" y="52"/>
                  </a:lnTo>
                  <a:lnTo>
                    <a:pt x="72" y="52"/>
                  </a:lnTo>
                  <a:lnTo>
                    <a:pt x="72" y="50"/>
                  </a:lnTo>
                  <a:lnTo>
                    <a:pt x="72" y="46"/>
                  </a:lnTo>
                  <a:lnTo>
                    <a:pt x="76" y="42"/>
                  </a:lnTo>
                  <a:lnTo>
                    <a:pt x="76" y="38"/>
                  </a:lnTo>
                  <a:lnTo>
                    <a:pt x="80" y="34"/>
                  </a:lnTo>
                  <a:lnTo>
                    <a:pt x="84" y="34"/>
                  </a:lnTo>
                  <a:lnTo>
                    <a:pt x="84" y="30"/>
                  </a:lnTo>
                  <a:lnTo>
                    <a:pt x="86" y="30"/>
                  </a:lnTo>
                  <a:lnTo>
                    <a:pt x="90" y="26"/>
                  </a:lnTo>
                  <a:lnTo>
                    <a:pt x="86" y="26"/>
                  </a:lnTo>
                  <a:lnTo>
                    <a:pt x="86" y="22"/>
                  </a:lnTo>
                  <a:lnTo>
                    <a:pt x="90" y="22"/>
                  </a:lnTo>
                  <a:lnTo>
                    <a:pt x="90" y="20"/>
                  </a:lnTo>
                  <a:lnTo>
                    <a:pt x="86" y="20"/>
                  </a:lnTo>
                  <a:lnTo>
                    <a:pt x="90" y="20"/>
                  </a:lnTo>
                  <a:lnTo>
                    <a:pt x="90" y="16"/>
                  </a:lnTo>
                  <a:lnTo>
                    <a:pt x="86" y="16"/>
                  </a:lnTo>
                  <a:lnTo>
                    <a:pt x="84" y="16"/>
                  </a:lnTo>
                  <a:lnTo>
                    <a:pt x="84" y="12"/>
                  </a:lnTo>
                  <a:lnTo>
                    <a:pt x="84" y="8"/>
                  </a:lnTo>
                  <a:lnTo>
                    <a:pt x="84" y="4"/>
                  </a:lnTo>
                  <a:lnTo>
                    <a:pt x="80" y="0"/>
                  </a:lnTo>
                  <a:lnTo>
                    <a:pt x="84" y="0"/>
                  </a:lnTo>
                  <a:lnTo>
                    <a:pt x="86" y="0"/>
                  </a:lnTo>
                  <a:lnTo>
                    <a:pt x="86" y="4"/>
                  </a:lnTo>
                  <a:lnTo>
                    <a:pt x="86" y="8"/>
                  </a:lnTo>
                  <a:lnTo>
                    <a:pt x="90" y="8"/>
                  </a:lnTo>
                  <a:lnTo>
                    <a:pt x="94" y="16"/>
                  </a:lnTo>
                  <a:lnTo>
                    <a:pt x="94" y="20"/>
                  </a:lnTo>
                  <a:lnTo>
                    <a:pt x="94" y="22"/>
                  </a:lnTo>
                  <a:lnTo>
                    <a:pt x="94" y="26"/>
                  </a:lnTo>
                  <a:lnTo>
                    <a:pt x="94" y="30"/>
                  </a:lnTo>
                  <a:lnTo>
                    <a:pt x="94" y="34"/>
                  </a:lnTo>
                  <a:lnTo>
                    <a:pt x="94" y="38"/>
                  </a:lnTo>
                  <a:lnTo>
                    <a:pt x="94" y="42"/>
                  </a:lnTo>
                  <a:lnTo>
                    <a:pt x="94" y="46"/>
                  </a:lnTo>
                  <a:lnTo>
                    <a:pt x="98" y="46"/>
                  </a:lnTo>
                  <a:lnTo>
                    <a:pt x="98" y="50"/>
                  </a:lnTo>
                  <a:lnTo>
                    <a:pt x="102" y="52"/>
                  </a:lnTo>
                  <a:lnTo>
                    <a:pt x="102" y="56"/>
                  </a:lnTo>
                  <a:lnTo>
                    <a:pt x="98" y="56"/>
                  </a:lnTo>
                  <a:lnTo>
                    <a:pt x="94" y="56"/>
                  </a:lnTo>
                  <a:lnTo>
                    <a:pt x="90" y="56"/>
                  </a:lnTo>
                  <a:lnTo>
                    <a:pt x="86" y="56"/>
                  </a:lnTo>
                  <a:lnTo>
                    <a:pt x="84" y="56"/>
                  </a:lnTo>
                  <a:lnTo>
                    <a:pt x="80" y="60"/>
                  </a:lnTo>
                  <a:lnTo>
                    <a:pt x="84" y="68"/>
                  </a:lnTo>
                  <a:lnTo>
                    <a:pt x="86" y="72"/>
                  </a:lnTo>
                  <a:lnTo>
                    <a:pt x="90" y="76"/>
                  </a:lnTo>
                  <a:lnTo>
                    <a:pt x="94" y="76"/>
                  </a:lnTo>
                  <a:lnTo>
                    <a:pt x="94" y="78"/>
                  </a:lnTo>
                  <a:lnTo>
                    <a:pt x="98" y="82"/>
                  </a:lnTo>
                  <a:lnTo>
                    <a:pt x="98" y="86"/>
                  </a:lnTo>
                  <a:lnTo>
                    <a:pt x="98" y="90"/>
                  </a:lnTo>
                  <a:lnTo>
                    <a:pt x="102" y="90"/>
                  </a:lnTo>
                  <a:lnTo>
                    <a:pt x="102" y="94"/>
                  </a:lnTo>
                  <a:lnTo>
                    <a:pt x="102" y="98"/>
                  </a:lnTo>
                  <a:lnTo>
                    <a:pt x="102" y="102"/>
                  </a:lnTo>
                  <a:lnTo>
                    <a:pt x="98" y="102"/>
                  </a:lnTo>
                  <a:lnTo>
                    <a:pt x="98" y="106"/>
                  </a:lnTo>
                  <a:lnTo>
                    <a:pt x="94" y="106"/>
                  </a:lnTo>
                  <a:lnTo>
                    <a:pt x="94" y="108"/>
                  </a:lnTo>
                  <a:lnTo>
                    <a:pt x="94" y="112"/>
                  </a:lnTo>
                  <a:lnTo>
                    <a:pt x="90" y="116"/>
                  </a:lnTo>
                  <a:lnTo>
                    <a:pt x="90" y="120"/>
                  </a:lnTo>
                  <a:lnTo>
                    <a:pt x="86" y="120"/>
                  </a:lnTo>
                  <a:lnTo>
                    <a:pt x="86" y="124"/>
                  </a:lnTo>
                  <a:lnTo>
                    <a:pt x="86" y="128"/>
                  </a:lnTo>
                  <a:lnTo>
                    <a:pt x="90" y="128"/>
                  </a:lnTo>
                  <a:lnTo>
                    <a:pt x="86" y="132"/>
                  </a:lnTo>
                  <a:lnTo>
                    <a:pt x="86" y="134"/>
                  </a:lnTo>
                  <a:lnTo>
                    <a:pt x="90" y="138"/>
                  </a:lnTo>
                  <a:lnTo>
                    <a:pt x="90" y="142"/>
                  </a:lnTo>
                  <a:lnTo>
                    <a:pt x="90" y="146"/>
                  </a:lnTo>
                  <a:lnTo>
                    <a:pt x="90" y="150"/>
                  </a:lnTo>
                  <a:lnTo>
                    <a:pt x="94" y="150"/>
                  </a:lnTo>
                  <a:lnTo>
                    <a:pt x="94" y="154"/>
                  </a:lnTo>
                  <a:lnTo>
                    <a:pt x="94" y="158"/>
                  </a:lnTo>
                  <a:lnTo>
                    <a:pt x="94" y="162"/>
                  </a:lnTo>
                  <a:lnTo>
                    <a:pt x="98" y="162"/>
                  </a:lnTo>
                  <a:lnTo>
                    <a:pt x="98" y="164"/>
                  </a:lnTo>
                  <a:lnTo>
                    <a:pt x="102" y="168"/>
                  </a:lnTo>
                  <a:lnTo>
                    <a:pt x="106" y="172"/>
                  </a:lnTo>
                  <a:lnTo>
                    <a:pt x="110" y="176"/>
                  </a:lnTo>
                  <a:lnTo>
                    <a:pt x="110" y="180"/>
                  </a:lnTo>
                  <a:lnTo>
                    <a:pt x="110" y="184"/>
                  </a:lnTo>
                  <a:lnTo>
                    <a:pt x="110" y="188"/>
                  </a:lnTo>
                  <a:lnTo>
                    <a:pt x="114" y="188"/>
                  </a:lnTo>
                  <a:lnTo>
                    <a:pt x="110" y="188"/>
                  </a:lnTo>
                  <a:lnTo>
                    <a:pt x="110" y="190"/>
                  </a:lnTo>
                  <a:lnTo>
                    <a:pt x="110" y="194"/>
                  </a:lnTo>
                  <a:lnTo>
                    <a:pt x="110" y="198"/>
                  </a:lnTo>
                  <a:lnTo>
                    <a:pt x="110" y="194"/>
                  </a:lnTo>
                  <a:lnTo>
                    <a:pt x="106" y="194"/>
                  </a:lnTo>
                  <a:lnTo>
                    <a:pt x="102" y="194"/>
                  </a:lnTo>
                  <a:lnTo>
                    <a:pt x="102" y="190"/>
                  </a:lnTo>
                  <a:lnTo>
                    <a:pt x="98" y="190"/>
                  </a:lnTo>
                  <a:lnTo>
                    <a:pt x="94" y="190"/>
                  </a:lnTo>
                  <a:lnTo>
                    <a:pt x="90" y="190"/>
                  </a:lnTo>
                  <a:lnTo>
                    <a:pt x="86" y="190"/>
                  </a:lnTo>
                  <a:lnTo>
                    <a:pt x="84" y="190"/>
                  </a:lnTo>
                  <a:lnTo>
                    <a:pt x="76" y="190"/>
                  </a:lnTo>
                  <a:lnTo>
                    <a:pt x="68" y="190"/>
                  </a:lnTo>
                  <a:lnTo>
                    <a:pt x="68" y="188"/>
                  </a:lnTo>
                  <a:lnTo>
                    <a:pt x="64" y="188"/>
                  </a:lnTo>
                  <a:lnTo>
                    <a:pt x="60" y="188"/>
                  </a:lnTo>
                  <a:lnTo>
                    <a:pt x="56" y="188"/>
                  </a:lnTo>
                  <a:lnTo>
                    <a:pt x="54" y="188"/>
                  </a:lnTo>
                  <a:lnTo>
                    <a:pt x="50" y="188"/>
                  </a:lnTo>
                  <a:lnTo>
                    <a:pt x="46" y="188"/>
                  </a:lnTo>
                  <a:lnTo>
                    <a:pt x="42" y="188"/>
                  </a:lnTo>
                  <a:lnTo>
                    <a:pt x="42" y="190"/>
                  </a:lnTo>
                  <a:lnTo>
                    <a:pt x="38" y="190"/>
                  </a:lnTo>
                  <a:lnTo>
                    <a:pt x="30" y="190"/>
                  </a:lnTo>
                  <a:lnTo>
                    <a:pt x="26" y="190"/>
                  </a:lnTo>
                  <a:lnTo>
                    <a:pt x="26" y="190"/>
                  </a:lnTo>
                  <a:lnTo>
                    <a:pt x="26" y="19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27" name="Freeform 134">
              <a:extLst>
                <a:ext uri="{FF2B5EF4-FFF2-40B4-BE49-F238E27FC236}">
                  <a16:creationId xmlns:a16="http://schemas.microsoft.com/office/drawing/2014/main" id="{BA7E260D-2EEB-D8C6-4638-497932E7B274}"/>
                </a:ext>
              </a:extLst>
            </p:cNvPr>
            <p:cNvSpPr>
              <a:spLocks noEditPoints="1"/>
            </p:cNvSpPr>
            <p:nvPr/>
          </p:nvSpPr>
          <p:spPr bwMode="auto">
            <a:xfrm>
              <a:off x="3825875" y="4089468"/>
              <a:ext cx="60325" cy="63500"/>
            </a:xfrm>
            <a:custGeom>
              <a:avLst/>
              <a:gdLst>
                <a:gd name="T0" fmla="*/ 0 w 38"/>
                <a:gd name="T1" fmla="*/ 4 h 40"/>
                <a:gd name="T2" fmla="*/ 0 w 38"/>
                <a:gd name="T3" fmla="*/ 4 h 40"/>
                <a:gd name="T4" fmla="*/ 4 w 38"/>
                <a:gd name="T5" fmla="*/ 0 h 40"/>
                <a:gd name="T6" fmla="*/ 4 w 38"/>
                <a:gd name="T7" fmla="*/ 4 h 40"/>
                <a:gd name="T8" fmla="*/ 4 w 38"/>
                <a:gd name="T9" fmla="*/ 4 h 40"/>
                <a:gd name="T10" fmla="*/ 4 w 38"/>
                <a:gd name="T11" fmla="*/ 4 h 40"/>
                <a:gd name="T12" fmla="*/ 0 w 38"/>
                <a:gd name="T13" fmla="*/ 4 h 40"/>
                <a:gd name="T14" fmla="*/ 0 w 38"/>
                <a:gd name="T15" fmla="*/ 4 h 40"/>
                <a:gd name="T16" fmla="*/ 4 w 38"/>
                <a:gd name="T17" fmla="*/ 8 h 40"/>
                <a:gd name="T18" fmla="*/ 4 w 38"/>
                <a:gd name="T19" fmla="*/ 8 h 40"/>
                <a:gd name="T20" fmla="*/ 4 w 38"/>
                <a:gd name="T21" fmla="*/ 4 h 40"/>
                <a:gd name="T22" fmla="*/ 8 w 38"/>
                <a:gd name="T23" fmla="*/ 8 h 40"/>
                <a:gd name="T24" fmla="*/ 4 w 38"/>
                <a:gd name="T25" fmla="*/ 8 h 40"/>
                <a:gd name="T26" fmla="*/ 34 w 38"/>
                <a:gd name="T27" fmla="*/ 10 h 40"/>
                <a:gd name="T28" fmla="*/ 34 w 38"/>
                <a:gd name="T29" fmla="*/ 8 h 40"/>
                <a:gd name="T30" fmla="*/ 34 w 38"/>
                <a:gd name="T31" fmla="*/ 8 h 40"/>
                <a:gd name="T32" fmla="*/ 34 w 38"/>
                <a:gd name="T33" fmla="*/ 8 h 40"/>
                <a:gd name="T34" fmla="*/ 34 w 38"/>
                <a:gd name="T35" fmla="*/ 10 h 40"/>
                <a:gd name="T36" fmla="*/ 16 w 38"/>
                <a:gd name="T37" fmla="*/ 10 h 40"/>
                <a:gd name="T38" fmla="*/ 12 w 38"/>
                <a:gd name="T39" fmla="*/ 10 h 40"/>
                <a:gd name="T40" fmla="*/ 16 w 38"/>
                <a:gd name="T41" fmla="*/ 10 h 40"/>
                <a:gd name="T42" fmla="*/ 20 w 38"/>
                <a:gd name="T43" fmla="*/ 10 h 40"/>
                <a:gd name="T44" fmla="*/ 20 w 38"/>
                <a:gd name="T45" fmla="*/ 10 h 40"/>
                <a:gd name="T46" fmla="*/ 16 w 38"/>
                <a:gd name="T47" fmla="*/ 10 h 40"/>
                <a:gd name="T48" fmla="*/ 16 w 38"/>
                <a:gd name="T49" fmla="*/ 10 h 40"/>
                <a:gd name="T50" fmla="*/ 16 w 38"/>
                <a:gd name="T51" fmla="*/ 10 h 40"/>
                <a:gd name="T52" fmla="*/ 16 w 38"/>
                <a:gd name="T53" fmla="*/ 10 h 40"/>
                <a:gd name="T54" fmla="*/ 16 w 38"/>
                <a:gd name="T55" fmla="*/ 10 h 40"/>
                <a:gd name="T56" fmla="*/ 34 w 38"/>
                <a:gd name="T57" fmla="*/ 22 h 40"/>
                <a:gd name="T58" fmla="*/ 34 w 38"/>
                <a:gd name="T59" fmla="*/ 22 h 40"/>
                <a:gd name="T60" fmla="*/ 34 w 38"/>
                <a:gd name="T61" fmla="*/ 18 h 40"/>
                <a:gd name="T62" fmla="*/ 38 w 38"/>
                <a:gd name="T63" fmla="*/ 18 h 40"/>
                <a:gd name="T64" fmla="*/ 38 w 38"/>
                <a:gd name="T65" fmla="*/ 18 h 40"/>
                <a:gd name="T66" fmla="*/ 34 w 38"/>
                <a:gd name="T67" fmla="*/ 22 h 40"/>
                <a:gd name="T68" fmla="*/ 30 w 38"/>
                <a:gd name="T69" fmla="*/ 38 h 40"/>
                <a:gd name="T70" fmla="*/ 30 w 38"/>
                <a:gd name="T71" fmla="*/ 38 h 40"/>
                <a:gd name="T72" fmla="*/ 30 w 38"/>
                <a:gd name="T73" fmla="*/ 34 h 40"/>
                <a:gd name="T74" fmla="*/ 30 w 38"/>
                <a:gd name="T75" fmla="*/ 34 h 40"/>
                <a:gd name="T76" fmla="*/ 30 w 38"/>
                <a:gd name="T77" fmla="*/ 38 h 40"/>
                <a:gd name="T78" fmla="*/ 30 w 38"/>
                <a:gd name="T79" fmla="*/ 38 h 40"/>
                <a:gd name="T80" fmla="*/ 24 w 38"/>
                <a:gd name="T81" fmla="*/ 40 h 40"/>
                <a:gd name="T82" fmla="*/ 24 w 38"/>
                <a:gd name="T83" fmla="*/ 38 h 40"/>
                <a:gd name="T84" fmla="*/ 24 w 38"/>
                <a:gd name="T85" fmla="*/ 38 h 40"/>
                <a:gd name="T86" fmla="*/ 24 w 38"/>
                <a:gd name="T87" fmla="*/ 34 h 40"/>
                <a:gd name="T88" fmla="*/ 26 w 38"/>
                <a:gd name="T89" fmla="*/ 38 h 40"/>
                <a:gd name="T90" fmla="*/ 26 w 38"/>
                <a:gd name="T91" fmla="*/ 38 h 40"/>
                <a:gd name="T92" fmla="*/ 26 w 38"/>
                <a:gd name="T93" fmla="*/ 40 h 40"/>
                <a:gd name="T94" fmla="*/ 12 w 38"/>
                <a:gd name="T95" fmla="*/ 40 h 40"/>
                <a:gd name="T96" fmla="*/ 12 w 38"/>
                <a:gd name="T97" fmla="*/ 40 h 40"/>
                <a:gd name="T98" fmla="*/ 12 w 38"/>
                <a:gd name="T99" fmla="*/ 40 h 40"/>
                <a:gd name="T100" fmla="*/ 12 w 38"/>
                <a:gd name="T101" fmla="*/ 38 h 40"/>
                <a:gd name="T102" fmla="*/ 16 w 38"/>
                <a:gd name="T103" fmla="*/ 38 h 40"/>
                <a:gd name="T104" fmla="*/ 16 w 38"/>
                <a:gd name="T105" fmla="*/ 40 h 40"/>
                <a:gd name="T106" fmla="*/ 16 w 38"/>
                <a:gd name="T107" fmla="*/ 40 h 40"/>
                <a:gd name="T108" fmla="*/ 12 w 38"/>
                <a:gd name="T10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40">
                  <a:moveTo>
                    <a:pt x="0" y="4"/>
                  </a:moveTo>
                  <a:lnTo>
                    <a:pt x="0" y="4"/>
                  </a:lnTo>
                  <a:lnTo>
                    <a:pt x="0" y="4"/>
                  </a:lnTo>
                  <a:lnTo>
                    <a:pt x="0" y="4"/>
                  </a:lnTo>
                  <a:lnTo>
                    <a:pt x="0" y="4"/>
                  </a:lnTo>
                  <a:lnTo>
                    <a:pt x="0" y="4"/>
                  </a:lnTo>
                  <a:lnTo>
                    <a:pt x="0" y="4"/>
                  </a:lnTo>
                  <a:lnTo>
                    <a:pt x="0" y="0"/>
                  </a:lnTo>
                  <a:lnTo>
                    <a:pt x="4" y="0"/>
                  </a:lnTo>
                  <a:lnTo>
                    <a:pt x="4" y="0"/>
                  </a:lnTo>
                  <a:lnTo>
                    <a:pt x="4" y="0"/>
                  </a:lnTo>
                  <a:lnTo>
                    <a:pt x="4" y="4"/>
                  </a:lnTo>
                  <a:lnTo>
                    <a:pt x="4" y="4"/>
                  </a:lnTo>
                  <a:lnTo>
                    <a:pt x="4" y="4"/>
                  </a:lnTo>
                  <a:lnTo>
                    <a:pt x="4" y="4"/>
                  </a:lnTo>
                  <a:lnTo>
                    <a:pt x="4" y="4"/>
                  </a:lnTo>
                  <a:lnTo>
                    <a:pt x="4" y="4"/>
                  </a:lnTo>
                  <a:lnTo>
                    <a:pt x="4" y="4"/>
                  </a:lnTo>
                  <a:lnTo>
                    <a:pt x="4" y="4"/>
                  </a:lnTo>
                  <a:lnTo>
                    <a:pt x="0" y="4"/>
                  </a:lnTo>
                  <a:lnTo>
                    <a:pt x="0" y="4"/>
                  </a:lnTo>
                  <a:lnTo>
                    <a:pt x="0" y="4"/>
                  </a:lnTo>
                  <a:lnTo>
                    <a:pt x="0" y="4"/>
                  </a:lnTo>
                  <a:lnTo>
                    <a:pt x="0" y="4"/>
                  </a:lnTo>
                  <a:lnTo>
                    <a:pt x="0" y="4"/>
                  </a:lnTo>
                  <a:close/>
                  <a:moveTo>
                    <a:pt x="4" y="8"/>
                  </a:moveTo>
                  <a:lnTo>
                    <a:pt x="4" y="8"/>
                  </a:lnTo>
                  <a:lnTo>
                    <a:pt x="4" y="8"/>
                  </a:lnTo>
                  <a:lnTo>
                    <a:pt x="4" y="8"/>
                  </a:lnTo>
                  <a:lnTo>
                    <a:pt x="4" y="8"/>
                  </a:lnTo>
                  <a:lnTo>
                    <a:pt x="4" y="4"/>
                  </a:lnTo>
                  <a:lnTo>
                    <a:pt x="4" y="4"/>
                  </a:lnTo>
                  <a:lnTo>
                    <a:pt x="4" y="4"/>
                  </a:lnTo>
                  <a:lnTo>
                    <a:pt x="8" y="8"/>
                  </a:lnTo>
                  <a:lnTo>
                    <a:pt x="8" y="8"/>
                  </a:lnTo>
                  <a:lnTo>
                    <a:pt x="8" y="8"/>
                  </a:lnTo>
                  <a:lnTo>
                    <a:pt x="8" y="8"/>
                  </a:lnTo>
                  <a:lnTo>
                    <a:pt x="4" y="8"/>
                  </a:lnTo>
                  <a:lnTo>
                    <a:pt x="4" y="8"/>
                  </a:lnTo>
                  <a:lnTo>
                    <a:pt x="4" y="8"/>
                  </a:lnTo>
                  <a:lnTo>
                    <a:pt x="4" y="8"/>
                  </a:lnTo>
                  <a:close/>
                  <a:moveTo>
                    <a:pt x="34" y="10"/>
                  </a:moveTo>
                  <a:lnTo>
                    <a:pt x="34" y="10"/>
                  </a:lnTo>
                  <a:lnTo>
                    <a:pt x="34" y="10"/>
                  </a:lnTo>
                  <a:lnTo>
                    <a:pt x="34" y="8"/>
                  </a:lnTo>
                  <a:lnTo>
                    <a:pt x="34" y="8"/>
                  </a:lnTo>
                  <a:lnTo>
                    <a:pt x="34" y="8"/>
                  </a:lnTo>
                  <a:lnTo>
                    <a:pt x="34" y="8"/>
                  </a:lnTo>
                  <a:lnTo>
                    <a:pt x="34" y="8"/>
                  </a:lnTo>
                  <a:lnTo>
                    <a:pt x="34" y="8"/>
                  </a:lnTo>
                  <a:lnTo>
                    <a:pt x="34" y="8"/>
                  </a:lnTo>
                  <a:lnTo>
                    <a:pt x="34" y="10"/>
                  </a:lnTo>
                  <a:lnTo>
                    <a:pt x="34" y="10"/>
                  </a:lnTo>
                  <a:lnTo>
                    <a:pt x="34" y="10"/>
                  </a:lnTo>
                  <a:lnTo>
                    <a:pt x="34" y="10"/>
                  </a:lnTo>
                  <a:lnTo>
                    <a:pt x="34" y="10"/>
                  </a:lnTo>
                  <a:close/>
                  <a:moveTo>
                    <a:pt x="16" y="10"/>
                  </a:moveTo>
                  <a:lnTo>
                    <a:pt x="12" y="10"/>
                  </a:lnTo>
                  <a:lnTo>
                    <a:pt x="12" y="10"/>
                  </a:lnTo>
                  <a:lnTo>
                    <a:pt x="12" y="10"/>
                  </a:lnTo>
                  <a:lnTo>
                    <a:pt x="12" y="10"/>
                  </a:lnTo>
                  <a:lnTo>
                    <a:pt x="16" y="10"/>
                  </a:lnTo>
                  <a:lnTo>
                    <a:pt x="16" y="10"/>
                  </a:lnTo>
                  <a:lnTo>
                    <a:pt x="16" y="10"/>
                  </a:lnTo>
                  <a:lnTo>
                    <a:pt x="16" y="10"/>
                  </a:lnTo>
                  <a:lnTo>
                    <a:pt x="20" y="10"/>
                  </a:lnTo>
                  <a:lnTo>
                    <a:pt x="20" y="10"/>
                  </a:lnTo>
                  <a:lnTo>
                    <a:pt x="20" y="10"/>
                  </a:lnTo>
                  <a:lnTo>
                    <a:pt x="20" y="10"/>
                  </a:lnTo>
                  <a:lnTo>
                    <a:pt x="20" y="10"/>
                  </a:lnTo>
                  <a:lnTo>
                    <a:pt x="20" y="10"/>
                  </a:lnTo>
                  <a:lnTo>
                    <a:pt x="16" y="10"/>
                  </a:lnTo>
                  <a:lnTo>
                    <a:pt x="16" y="10"/>
                  </a:lnTo>
                  <a:lnTo>
                    <a:pt x="16" y="10"/>
                  </a:lnTo>
                  <a:lnTo>
                    <a:pt x="16" y="10"/>
                  </a:lnTo>
                  <a:lnTo>
                    <a:pt x="16" y="10"/>
                  </a:lnTo>
                  <a:lnTo>
                    <a:pt x="16" y="10"/>
                  </a:lnTo>
                  <a:lnTo>
                    <a:pt x="16" y="10"/>
                  </a:lnTo>
                  <a:lnTo>
                    <a:pt x="16" y="10"/>
                  </a:lnTo>
                  <a:lnTo>
                    <a:pt x="16" y="10"/>
                  </a:lnTo>
                  <a:lnTo>
                    <a:pt x="16" y="10"/>
                  </a:lnTo>
                  <a:lnTo>
                    <a:pt x="16" y="10"/>
                  </a:lnTo>
                  <a:lnTo>
                    <a:pt x="16" y="10"/>
                  </a:lnTo>
                  <a:lnTo>
                    <a:pt x="16" y="10"/>
                  </a:lnTo>
                  <a:lnTo>
                    <a:pt x="16" y="10"/>
                  </a:lnTo>
                  <a:lnTo>
                    <a:pt x="16" y="10"/>
                  </a:lnTo>
                  <a:close/>
                  <a:moveTo>
                    <a:pt x="34" y="22"/>
                  </a:moveTo>
                  <a:lnTo>
                    <a:pt x="34" y="22"/>
                  </a:lnTo>
                  <a:lnTo>
                    <a:pt x="34" y="22"/>
                  </a:lnTo>
                  <a:lnTo>
                    <a:pt x="34" y="22"/>
                  </a:lnTo>
                  <a:lnTo>
                    <a:pt x="34" y="18"/>
                  </a:lnTo>
                  <a:lnTo>
                    <a:pt x="34" y="18"/>
                  </a:lnTo>
                  <a:lnTo>
                    <a:pt x="34" y="18"/>
                  </a:lnTo>
                  <a:lnTo>
                    <a:pt x="34" y="18"/>
                  </a:lnTo>
                  <a:lnTo>
                    <a:pt x="38" y="18"/>
                  </a:lnTo>
                  <a:lnTo>
                    <a:pt x="38" y="18"/>
                  </a:lnTo>
                  <a:lnTo>
                    <a:pt x="38" y="18"/>
                  </a:lnTo>
                  <a:lnTo>
                    <a:pt x="38" y="18"/>
                  </a:lnTo>
                  <a:lnTo>
                    <a:pt x="38" y="18"/>
                  </a:lnTo>
                  <a:lnTo>
                    <a:pt x="38" y="18"/>
                  </a:lnTo>
                  <a:lnTo>
                    <a:pt x="38" y="22"/>
                  </a:lnTo>
                  <a:lnTo>
                    <a:pt x="34" y="22"/>
                  </a:lnTo>
                  <a:lnTo>
                    <a:pt x="34" y="22"/>
                  </a:lnTo>
                  <a:lnTo>
                    <a:pt x="34" y="22"/>
                  </a:lnTo>
                  <a:close/>
                  <a:moveTo>
                    <a:pt x="30" y="38"/>
                  </a:moveTo>
                  <a:lnTo>
                    <a:pt x="30" y="38"/>
                  </a:lnTo>
                  <a:lnTo>
                    <a:pt x="30" y="38"/>
                  </a:lnTo>
                  <a:lnTo>
                    <a:pt x="30" y="38"/>
                  </a:lnTo>
                  <a:lnTo>
                    <a:pt x="30" y="38"/>
                  </a:lnTo>
                  <a:lnTo>
                    <a:pt x="30" y="34"/>
                  </a:lnTo>
                  <a:lnTo>
                    <a:pt x="30" y="34"/>
                  </a:lnTo>
                  <a:lnTo>
                    <a:pt x="30" y="34"/>
                  </a:lnTo>
                  <a:lnTo>
                    <a:pt x="30" y="34"/>
                  </a:lnTo>
                  <a:lnTo>
                    <a:pt x="30" y="34"/>
                  </a:lnTo>
                  <a:lnTo>
                    <a:pt x="30" y="38"/>
                  </a:lnTo>
                  <a:lnTo>
                    <a:pt x="30" y="38"/>
                  </a:lnTo>
                  <a:lnTo>
                    <a:pt x="30" y="38"/>
                  </a:lnTo>
                  <a:lnTo>
                    <a:pt x="30" y="38"/>
                  </a:lnTo>
                  <a:lnTo>
                    <a:pt x="30" y="38"/>
                  </a:lnTo>
                  <a:lnTo>
                    <a:pt x="30" y="38"/>
                  </a:lnTo>
                  <a:close/>
                  <a:moveTo>
                    <a:pt x="26" y="40"/>
                  </a:moveTo>
                  <a:lnTo>
                    <a:pt x="24" y="40"/>
                  </a:lnTo>
                  <a:lnTo>
                    <a:pt x="24" y="40"/>
                  </a:lnTo>
                  <a:lnTo>
                    <a:pt x="24" y="40"/>
                  </a:lnTo>
                  <a:lnTo>
                    <a:pt x="24" y="40"/>
                  </a:lnTo>
                  <a:lnTo>
                    <a:pt x="24" y="38"/>
                  </a:lnTo>
                  <a:lnTo>
                    <a:pt x="24" y="38"/>
                  </a:lnTo>
                  <a:lnTo>
                    <a:pt x="24" y="38"/>
                  </a:lnTo>
                  <a:lnTo>
                    <a:pt x="24" y="38"/>
                  </a:lnTo>
                  <a:lnTo>
                    <a:pt x="24" y="34"/>
                  </a:lnTo>
                  <a:lnTo>
                    <a:pt x="24" y="34"/>
                  </a:lnTo>
                  <a:lnTo>
                    <a:pt x="24" y="34"/>
                  </a:lnTo>
                  <a:lnTo>
                    <a:pt x="24" y="38"/>
                  </a:lnTo>
                  <a:lnTo>
                    <a:pt x="26" y="38"/>
                  </a:lnTo>
                  <a:lnTo>
                    <a:pt x="26" y="38"/>
                  </a:lnTo>
                  <a:lnTo>
                    <a:pt x="26" y="38"/>
                  </a:lnTo>
                  <a:lnTo>
                    <a:pt x="26" y="38"/>
                  </a:lnTo>
                  <a:lnTo>
                    <a:pt x="26" y="38"/>
                  </a:lnTo>
                  <a:lnTo>
                    <a:pt x="26" y="40"/>
                  </a:lnTo>
                  <a:lnTo>
                    <a:pt x="26" y="40"/>
                  </a:lnTo>
                  <a:lnTo>
                    <a:pt x="26" y="40"/>
                  </a:lnTo>
                  <a:close/>
                  <a:moveTo>
                    <a:pt x="12" y="40"/>
                  </a:moveTo>
                  <a:lnTo>
                    <a:pt x="12" y="40"/>
                  </a:lnTo>
                  <a:lnTo>
                    <a:pt x="12" y="40"/>
                  </a:lnTo>
                  <a:lnTo>
                    <a:pt x="12" y="40"/>
                  </a:lnTo>
                  <a:lnTo>
                    <a:pt x="12" y="40"/>
                  </a:lnTo>
                  <a:lnTo>
                    <a:pt x="12" y="40"/>
                  </a:lnTo>
                  <a:lnTo>
                    <a:pt x="12" y="40"/>
                  </a:lnTo>
                  <a:lnTo>
                    <a:pt x="12" y="40"/>
                  </a:lnTo>
                  <a:lnTo>
                    <a:pt x="12" y="40"/>
                  </a:lnTo>
                  <a:lnTo>
                    <a:pt x="12" y="38"/>
                  </a:lnTo>
                  <a:lnTo>
                    <a:pt x="12" y="38"/>
                  </a:lnTo>
                  <a:lnTo>
                    <a:pt x="12" y="38"/>
                  </a:lnTo>
                  <a:lnTo>
                    <a:pt x="12" y="38"/>
                  </a:lnTo>
                  <a:lnTo>
                    <a:pt x="16" y="38"/>
                  </a:lnTo>
                  <a:lnTo>
                    <a:pt x="16" y="38"/>
                  </a:lnTo>
                  <a:lnTo>
                    <a:pt x="16" y="38"/>
                  </a:lnTo>
                  <a:lnTo>
                    <a:pt x="16" y="40"/>
                  </a:lnTo>
                  <a:lnTo>
                    <a:pt x="16" y="40"/>
                  </a:lnTo>
                  <a:lnTo>
                    <a:pt x="16" y="40"/>
                  </a:lnTo>
                  <a:lnTo>
                    <a:pt x="16" y="40"/>
                  </a:lnTo>
                  <a:lnTo>
                    <a:pt x="16" y="40"/>
                  </a:lnTo>
                  <a:lnTo>
                    <a:pt x="16" y="40"/>
                  </a:lnTo>
                  <a:lnTo>
                    <a:pt x="16" y="40"/>
                  </a:lnTo>
                  <a:lnTo>
                    <a:pt x="12" y="40"/>
                  </a:lnTo>
                  <a:lnTo>
                    <a:pt x="12" y="40"/>
                  </a:lnTo>
                  <a:lnTo>
                    <a:pt x="12" y="4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28" name="Freeform 135">
              <a:extLst>
                <a:ext uri="{FF2B5EF4-FFF2-40B4-BE49-F238E27FC236}">
                  <a16:creationId xmlns:a16="http://schemas.microsoft.com/office/drawing/2014/main" id="{47E074EA-7C77-8D70-5316-2F118374B59D}"/>
                </a:ext>
              </a:extLst>
            </p:cNvPr>
            <p:cNvSpPr>
              <a:spLocks/>
            </p:cNvSpPr>
            <p:nvPr/>
          </p:nvSpPr>
          <p:spPr bwMode="auto">
            <a:xfrm>
              <a:off x="4721225" y="4260918"/>
              <a:ext cx="288925" cy="238125"/>
            </a:xfrm>
            <a:custGeom>
              <a:avLst/>
              <a:gdLst>
                <a:gd name="T0" fmla="*/ 82 w 182"/>
                <a:gd name="T1" fmla="*/ 104 h 150"/>
                <a:gd name="T2" fmla="*/ 70 w 182"/>
                <a:gd name="T3" fmla="*/ 102 h 150"/>
                <a:gd name="T4" fmla="*/ 58 w 182"/>
                <a:gd name="T5" fmla="*/ 112 h 150"/>
                <a:gd name="T6" fmla="*/ 58 w 182"/>
                <a:gd name="T7" fmla="*/ 116 h 150"/>
                <a:gd name="T8" fmla="*/ 58 w 182"/>
                <a:gd name="T9" fmla="*/ 132 h 150"/>
                <a:gd name="T10" fmla="*/ 52 w 182"/>
                <a:gd name="T11" fmla="*/ 132 h 150"/>
                <a:gd name="T12" fmla="*/ 40 w 182"/>
                <a:gd name="T13" fmla="*/ 128 h 150"/>
                <a:gd name="T14" fmla="*/ 32 w 182"/>
                <a:gd name="T15" fmla="*/ 128 h 150"/>
                <a:gd name="T16" fmla="*/ 26 w 182"/>
                <a:gd name="T17" fmla="*/ 138 h 150"/>
                <a:gd name="T18" fmla="*/ 26 w 182"/>
                <a:gd name="T19" fmla="*/ 146 h 150"/>
                <a:gd name="T20" fmla="*/ 22 w 182"/>
                <a:gd name="T21" fmla="*/ 142 h 150"/>
                <a:gd name="T22" fmla="*/ 10 w 182"/>
                <a:gd name="T23" fmla="*/ 128 h 150"/>
                <a:gd name="T24" fmla="*/ 6 w 182"/>
                <a:gd name="T25" fmla="*/ 116 h 150"/>
                <a:gd name="T26" fmla="*/ 2 w 182"/>
                <a:gd name="T27" fmla="*/ 104 h 150"/>
                <a:gd name="T28" fmla="*/ 2 w 182"/>
                <a:gd name="T29" fmla="*/ 90 h 150"/>
                <a:gd name="T30" fmla="*/ 2 w 182"/>
                <a:gd name="T31" fmla="*/ 82 h 150"/>
                <a:gd name="T32" fmla="*/ 6 w 182"/>
                <a:gd name="T33" fmla="*/ 68 h 150"/>
                <a:gd name="T34" fmla="*/ 14 w 182"/>
                <a:gd name="T35" fmla="*/ 60 h 150"/>
                <a:gd name="T36" fmla="*/ 26 w 182"/>
                <a:gd name="T37" fmla="*/ 56 h 150"/>
                <a:gd name="T38" fmla="*/ 32 w 182"/>
                <a:gd name="T39" fmla="*/ 56 h 150"/>
                <a:gd name="T40" fmla="*/ 48 w 182"/>
                <a:gd name="T41" fmla="*/ 52 h 150"/>
                <a:gd name="T42" fmla="*/ 58 w 182"/>
                <a:gd name="T43" fmla="*/ 48 h 150"/>
                <a:gd name="T44" fmla="*/ 66 w 182"/>
                <a:gd name="T45" fmla="*/ 42 h 150"/>
                <a:gd name="T46" fmla="*/ 70 w 182"/>
                <a:gd name="T47" fmla="*/ 34 h 150"/>
                <a:gd name="T48" fmla="*/ 84 w 182"/>
                <a:gd name="T49" fmla="*/ 34 h 150"/>
                <a:gd name="T50" fmla="*/ 96 w 182"/>
                <a:gd name="T51" fmla="*/ 18 h 150"/>
                <a:gd name="T52" fmla="*/ 104 w 182"/>
                <a:gd name="T53" fmla="*/ 12 h 150"/>
                <a:gd name="T54" fmla="*/ 108 w 182"/>
                <a:gd name="T55" fmla="*/ 4 h 150"/>
                <a:gd name="T56" fmla="*/ 118 w 182"/>
                <a:gd name="T57" fmla="*/ 0 h 150"/>
                <a:gd name="T58" fmla="*/ 126 w 182"/>
                <a:gd name="T59" fmla="*/ 14 h 150"/>
                <a:gd name="T60" fmla="*/ 130 w 182"/>
                <a:gd name="T61" fmla="*/ 30 h 150"/>
                <a:gd name="T62" fmla="*/ 126 w 182"/>
                <a:gd name="T63" fmla="*/ 42 h 150"/>
                <a:gd name="T64" fmla="*/ 134 w 182"/>
                <a:gd name="T65" fmla="*/ 42 h 150"/>
                <a:gd name="T66" fmla="*/ 140 w 182"/>
                <a:gd name="T67" fmla="*/ 48 h 150"/>
                <a:gd name="T68" fmla="*/ 152 w 182"/>
                <a:gd name="T69" fmla="*/ 52 h 150"/>
                <a:gd name="T70" fmla="*/ 156 w 182"/>
                <a:gd name="T71" fmla="*/ 64 h 150"/>
                <a:gd name="T72" fmla="*/ 166 w 182"/>
                <a:gd name="T73" fmla="*/ 74 h 150"/>
                <a:gd name="T74" fmla="*/ 166 w 182"/>
                <a:gd name="T75" fmla="*/ 82 h 150"/>
                <a:gd name="T76" fmla="*/ 174 w 182"/>
                <a:gd name="T77" fmla="*/ 90 h 150"/>
                <a:gd name="T78" fmla="*/ 178 w 182"/>
                <a:gd name="T79" fmla="*/ 94 h 150"/>
                <a:gd name="T80" fmla="*/ 182 w 182"/>
                <a:gd name="T81" fmla="*/ 104 h 150"/>
                <a:gd name="T82" fmla="*/ 170 w 182"/>
                <a:gd name="T83" fmla="*/ 102 h 150"/>
                <a:gd name="T84" fmla="*/ 162 w 182"/>
                <a:gd name="T85" fmla="*/ 102 h 150"/>
                <a:gd name="T86" fmla="*/ 152 w 182"/>
                <a:gd name="T87" fmla="*/ 98 h 150"/>
                <a:gd name="T88" fmla="*/ 144 w 182"/>
                <a:gd name="T89" fmla="*/ 104 h 150"/>
                <a:gd name="T90" fmla="*/ 136 w 182"/>
                <a:gd name="T91" fmla="*/ 104 h 150"/>
                <a:gd name="T92" fmla="*/ 122 w 182"/>
                <a:gd name="T93" fmla="*/ 108 h 150"/>
                <a:gd name="T94" fmla="*/ 114 w 182"/>
                <a:gd name="T95" fmla="*/ 108 h 150"/>
                <a:gd name="T96" fmla="*/ 110 w 182"/>
                <a:gd name="T97" fmla="*/ 120 h 150"/>
                <a:gd name="T98" fmla="*/ 100 w 182"/>
                <a:gd name="T99" fmla="*/ 116 h 150"/>
                <a:gd name="T100" fmla="*/ 84 w 182"/>
                <a:gd name="T101" fmla="*/ 11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150">
                  <a:moveTo>
                    <a:pt x="84" y="112"/>
                  </a:moveTo>
                  <a:lnTo>
                    <a:pt x="84" y="108"/>
                  </a:lnTo>
                  <a:lnTo>
                    <a:pt x="82" y="108"/>
                  </a:lnTo>
                  <a:lnTo>
                    <a:pt x="82" y="104"/>
                  </a:lnTo>
                  <a:lnTo>
                    <a:pt x="78" y="104"/>
                  </a:lnTo>
                  <a:lnTo>
                    <a:pt x="74" y="104"/>
                  </a:lnTo>
                  <a:lnTo>
                    <a:pt x="74" y="102"/>
                  </a:lnTo>
                  <a:lnTo>
                    <a:pt x="70" y="102"/>
                  </a:lnTo>
                  <a:lnTo>
                    <a:pt x="66" y="104"/>
                  </a:lnTo>
                  <a:lnTo>
                    <a:pt x="62" y="104"/>
                  </a:lnTo>
                  <a:lnTo>
                    <a:pt x="62" y="108"/>
                  </a:lnTo>
                  <a:lnTo>
                    <a:pt x="58" y="112"/>
                  </a:lnTo>
                  <a:lnTo>
                    <a:pt x="58" y="116"/>
                  </a:lnTo>
                  <a:lnTo>
                    <a:pt x="58" y="112"/>
                  </a:lnTo>
                  <a:lnTo>
                    <a:pt x="54" y="116"/>
                  </a:lnTo>
                  <a:lnTo>
                    <a:pt x="58" y="116"/>
                  </a:lnTo>
                  <a:lnTo>
                    <a:pt x="58" y="120"/>
                  </a:lnTo>
                  <a:lnTo>
                    <a:pt x="58" y="124"/>
                  </a:lnTo>
                  <a:lnTo>
                    <a:pt x="58" y="128"/>
                  </a:lnTo>
                  <a:lnTo>
                    <a:pt x="58" y="132"/>
                  </a:lnTo>
                  <a:lnTo>
                    <a:pt x="58" y="128"/>
                  </a:lnTo>
                  <a:lnTo>
                    <a:pt x="54" y="128"/>
                  </a:lnTo>
                  <a:lnTo>
                    <a:pt x="52" y="128"/>
                  </a:lnTo>
                  <a:lnTo>
                    <a:pt x="52" y="132"/>
                  </a:lnTo>
                  <a:lnTo>
                    <a:pt x="52" y="128"/>
                  </a:lnTo>
                  <a:lnTo>
                    <a:pt x="48" y="128"/>
                  </a:lnTo>
                  <a:lnTo>
                    <a:pt x="44" y="128"/>
                  </a:lnTo>
                  <a:lnTo>
                    <a:pt x="40" y="128"/>
                  </a:lnTo>
                  <a:lnTo>
                    <a:pt x="40" y="124"/>
                  </a:lnTo>
                  <a:lnTo>
                    <a:pt x="40" y="128"/>
                  </a:lnTo>
                  <a:lnTo>
                    <a:pt x="36" y="128"/>
                  </a:lnTo>
                  <a:lnTo>
                    <a:pt x="32" y="128"/>
                  </a:lnTo>
                  <a:lnTo>
                    <a:pt x="28" y="128"/>
                  </a:lnTo>
                  <a:lnTo>
                    <a:pt x="28" y="132"/>
                  </a:lnTo>
                  <a:lnTo>
                    <a:pt x="28" y="134"/>
                  </a:lnTo>
                  <a:lnTo>
                    <a:pt x="26" y="138"/>
                  </a:lnTo>
                  <a:lnTo>
                    <a:pt x="28" y="138"/>
                  </a:lnTo>
                  <a:lnTo>
                    <a:pt x="28" y="142"/>
                  </a:lnTo>
                  <a:lnTo>
                    <a:pt x="26" y="142"/>
                  </a:lnTo>
                  <a:lnTo>
                    <a:pt x="26" y="146"/>
                  </a:lnTo>
                  <a:lnTo>
                    <a:pt x="26" y="150"/>
                  </a:lnTo>
                  <a:lnTo>
                    <a:pt x="22" y="150"/>
                  </a:lnTo>
                  <a:lnTo>
                    <a:pt x="22" y="146"/>
                  </a:lnTo>
                  <a:lnTo>
                    <a:pt x="22" y="142"/>
                  </a:lnTo>
                  <a:lnTo>
                    <a:pt x="22" y="138"/>
                  </a:lnTo>
                  <a:lnTo>
                    <a:pt x="18" y="134"/>
                  </a:lnTo>
                  <a:lnTo>
                    <a:pt x="14" y="132"/>
                  </a:lnTo>
                  <a:lnTo>
                    <a:pt x="10" y="128"/>
                  </a:lnTo>
                  <a:lnTo>
                    <a:pt x="10" y="124"/>
                  </a:lnTo>
                  <a:lnTo>
                    <a:pt x="6" y="124"/>
                  </a:lnTo>
                  <a:lnTo>
                    <a:pt x="6" y="120"/>
                  </a:lnTo>
                  <a:lnTo>
                    <a:pt x="6" y="116"/>
                  </a:lnTo>
                  <a:lnTo>
                    <a:pt x="6" y="112"/>
                  </a:lnTo>
                  <a:lnTo>
                    <a:pt x="2" y="112"/>
                  </a:lnTo>
                  <a:lnTo>
                    <a:pt x="2" y="108"/>
                  </a:lnTo>
                  <a:lnTo>
                    <a:pt x="2" y="104"/>
                  </a:lnTo>
                  <a:lnTo>
                    <a:pt x="2" y="102"/>
                  </a:lnTo>
                  <a:lnTo>
                    <a:pt x="0" y="98"/>
                  </a:lnTo>
                  <a:lnTo>
                    <a:pt x="0" y="94"/>
                  </a:lnTo>
                  <a:lnTo>
                    <a:pt x="2" y="90"/>
                  </a:lnTo>
                  <a:lnTo>
                    <a:pt x="0" y="90"/>
                  </a:lnTo>
                  <a:lnTo>
                    <a:pt x="0" y="86"/>
                  </a:lnTo>
                  <a:lnTo>
                    <a:pt x="0" y="82"/>
                  </a:lnTo>
                  <a:lnTo>
                    <a:pt x="2" y="82"/>
                  </a:lnTo>
                  <a:lnTo>
                    <a:pt x="2" y="78"/>
                  </a:lnTo>
                  <a:lnTo>
                    <a:pt x="6" y="74"/>
                  </a:lnTo>
                  <a:lnTo>
                    <a:pt x="6" y="72"/>
                  </a:lnTo>
                  <a:lnTo>
                    <a:pt x="6" y="68"/>
                  </a:lnTo>
                  <a:lnTo>
                    <a:pt x="10" y="68"/>
                  </a:lnTo>
                  <a:lnTo>
                    <a:pt x="10" y="64"/>
                  </a:lnTo>
                  <a:lnTo>
                    <a:pt x="14" y="64"/>
                  </a:lnTo>
                  <a:lnTo>
                    <a:pt x="14" y="60"/>
                  </a:lnTo>
                  <a:lnTo>
                    <a:pt x="18" y="60"/>
                  </a:lnTo>
                  <a:lnTo>
                    <a:pt x="22" y="60"/>
                  </a:lnTo>
                  <a:lnTo>
                    <a:pt x="26" y="60"/>
                  </a:lnTo>
                  <a:lnTo>
                    <a:pt x="26" y="56"/>
                  </a:lnTo>
                  <a:lnTo>
                    <a:pt x="28" y="52"/>
                  </a:lnTo>
                  <a:lnTo>
                    <a:pt x="28" y="56"/>
                  </a:lnTo>
                  <a:lnTo>
                    <a:pt x="32" y="60"/>
                  </a:lnTo>
                  <a:lnTo>
                    <a:pt x="32" y="56"/>
                  </a:lnTo>
                  <a:lnTo>
                    <a:pt x="36" y="56"/>
                  </a:lnTo>
                  <a:lnTo>
                    <a:pt x="40" y="52"/>
                  </a:lnTo>
                  <a:lnTo>
                    <a:pt x="44" y="52"/>
                  </a:lnTo>
                  <a:lnTo>
                    <a:pt x="48" y="52"/>
                  </a:lnTo>
                  <a:lnTo>
                    <a:pt x="52" y="52"/>
                  </a:lnTo>
                  <a:lnTo>
                    <a:pt x="54" y="52"/>
                  </a:lnTo>
                  <a:lnTo>
                    <a:pt x="58" y="52"/>
                  </a:lnTo>
                  <a:lnTo>
                    <a:pt x="58" y="48"/>
                  </a:lnTo>
                  <a:lnTo>
                    <a:pt x="58" y="44"/>
                  </a:lnTo>
                  <a:lnTo>
                    <a:pt x="62" y="44"/>
                  </a:lnTo>
                  <a:lnTo>
                    <a:pt x="62" y="42"/>
                  </a:lnTo>
                  <a:lnTo>
                    <a:pt x="66" y="42"/>
                  </a:lnTo>
                  <a:lnTo>
                    <a:pt x="62" y="38"/>
                  </a:lnTo>
                  <a:lnTo>
                    <a:pt x="62" y="34"/>
                  </a:lnTo>
                  <a:lnTo>
                    <a:pt x="66" y="34"/>
                  </a:lnTo>
                  <a:lnTo>
                    <a:pt x="70" y="34"/>
                  </a:lnTo>
                  <a:lnTo>
                    <a:pt x="74" y="34"/>
                  </a:lnTo>
                  <a:lnTo>
                    <a:pt x="78" y="34"/>
                  </a:lnTo>
                  <a:lnTo>
                    <a:pt x="82" y="34"/>
                  </a:lnTo>
                  <a:lnTo>
                    <a:pt x="84" y="34"/>
                  </a:lnTo>
                  <a:lnTo>
                    <a:pt x="84" y="30"/>
                  </a:lnTo>
                  <a:lnTo>
                    <a:pt x="88" y="26"/>
                  </a:lnTo>
                  <a:lnTo>
                    <a:pt x="92" y="22"/>
                  </a:lnTo>
                  <a:lnTo>
                    <a:pt x="96" y="18"/>
                  </a:lnTo>
                  <a:lnTo>
                    <a:pt x="96" y="14"/>
                  </a:lnTo>
                  <a:lnTo>
                    <a:pt x="100" y="14"/>
                  </a:lnTo>
                  <a:lnTo>
                    <a:pt x="100" y="12"/>
                  </a:lnTo>
                  <a:lnTo>
                    <a:pt x="104" y="12"/>
                  </a:lnTo>
                  <a:lnTo>
                    <a:pt x="100" y="12"/>
                  </a:lnTo>
                  <a:lnTo>
                    <a:pt x="100" y="8"/>
                  </a:lnTo>
                  <a:lnTo>
                    <a:pt x="104" y="4"/>
                  </a:lnTo>
                  <a:lnTo>
                    <a:pt x="108" y="4"/>
                  </a:lnTo>
                  <a:lnTo>
                    <a:pt x="108" y="0"/>
                  </a:lnTo>
                  <a:lnTo>
                    <a:pt x="110" y="0"/>
                  </a:lnTo>
                  <a:lnTo>
                    <a:pt x="114" y="0"/>
                  </a:lnTo>
                  <a:lnTo>
                    <a:pt x="118" y="0"/>
                  </a:lnTo>
                  <a:lnTo>
                    <a:pt x="118" y="4"/>
                  </a:lnTo>
                  <a:lnTo>
                    <a:pt x="122" y="8"/>
                  </a:lnTo>
                  <a:lnTo>
                    <a:pt x="126" y="12"/>
                  </a:lnTo>
                  <a:lnTo>
                    <a:pt x="126" y="14"/>
                  </a:lnTo>
                  <a:lnTo>
                    <a:pt x="130" y="18"/>
                  </a:lnTo>
                  <a:lnTo>
                    <a:pt x="130" y="22"/>
                  </a:lnTo>
                  <a:lnTo>
                    <a:pt x="130" y="26"/>
                  </a:lnTo>
                  <a:lnTo>
                    <a:pt x="130" y="30"/>
                  </a:lnTo>
                  <a:lnTo>
                    <a:pt x="126" y="30"/>
                  </a:lnTo>
                  <a:lnTo>
                    <a:pt x="126" y="34"/>
                  </a:lnTo>
                  <a:lnTo>
                    <a:pt x="126" y="38"/>
                  </a:lnTo>
                  <a:lnTo>
                    <a:pt x="126" y="42"/>
                  </a:lnTo>
                  <a:lnTo>
                    <a:pt x="130" y="42"/>
                  </a:lnTo>
                  <a:lnTo>
                    <a:pt x="130" y="38"/>
                  </a:lnTo>
                  <a:lnTo>
                    <a:pt x="134" y="38"/>
                  </a:lnTo>
                  <a:lnTo>
                    <a:pt x="134" y="42"/>
                  </a:lnTo>
                  <a:lnTo>
                    <a:pt x="136" y="42"/>
                  </a:lnTo>
                  <a:lnTo>
                    <a:pt x="136" y="44"/>
                  </a:lnTo>
                  <a:lnTo>
                    <a:pt x="136" y="48"/>
                  </a:lnTo>
                  <a:lnTo>
                    <a:pt x="140" y="48"/>
                  </a:lnTo>
                  <a:lnTo>
                    <a:pt x="144" y="48"/>
                  </a:lnTo>
                  <a:lnTo>
                    <a:pt x="148" y="48"/>
                  </a:lnTo>
                  <a:lnTo>
                    <a:pt x="148" y="52"/>
                  </a:lnTo>
                  <a:lnTo>
                    <a:pt x="152" y="52"/>
                  </a:lnTo>
                  <a:lnTo>
                    <a:pt x="152" y="56"/>
                  </a:lnTo>
                  <a:lnTo>
                    <a:pt x="152" y="60"/>
                  </a:lnTo>
                  <a:lnTo>
                    <a:pt x="152" y="64"/>
                  </a:lnTo>
                  <a:lnTo>
                    <a:pt x="156" y="64"/>
                  </a:lnTo>
                  <a:lnTo>
                    <a:pt x="160" y="68"/>
                  </a:lnTo>
                  <a:lnTo>
                    <a:pt x="162" y="68"/>
                  </a:lnTo>
                  <a:lnTo>
                    <a:pt x="162" y="72"/>
                  </a:lnTo>
                  <a:lnTo>
                    <a:pt x="166" y="74"/>
                  </a:lnTo>
                  <a:lnTo>
                    <a:pt x="166" y="78"/>
                  </a:lnTo>
                  <a:lnTo>
                    <a:pt x="166" y="82"/>
                  </a:lnTo>
                  <a:lnTo>
                    <a:pt x="170" y="82"/>
                  </a:lnTo>
                  <a:lnTo>
                    <a:pt x="166" y="82"/>
                  </a:lnTo>
                  <a:lnTo>
                    <a:pt x="166" y="86"/>
                  </a:lnTo>
                  <a:lnTo>
                    <a:pt x="170" y="86"/>
                  </a:lnTo>
                  <a:lnTo>
                    <a:pt x="174" y="86"/>
                  </a:lnTo>
                  <a:lnTo>
                    <a:pt x="174" y="90"/>
                  </a:lnTo>
                  <a:lnTo>
                    <a:pt x="178" y="90"/>
                  </a:lnTo>
                  <a:lnTo>
                    <a:pt x="178" y="94"/>
                  </a:lnTo>
                  <a:lnTo>
                    <a:pt x="182" y="94"/>
                  </a:lnTo>
                  <a:lnTo>
                    <a:pt x="178" y="94"/>
                  </a:lnTo>
                  <a:lnTo>
                    <a:pt x="178" y="98"/>
                  </a:lnTo>
                  <a:lnTo>
                    <a:pt x="182" y="98"/>
                  </a:lnTo>
                  <a:lnTo>
                    <a:pt x="182" y="102"/>
                  </a:lnTo>
                  <a:lnTo>
                    <a:pt x="182" y="104"/>
                  </a:lnTo>
                  <a:lnTo>
                    <a:pt x="182" y="102"/>
                  </a:lnTo>
                  <a:lnTo>
                    <a:pt x="178" y="102"/>
                  </a:lnTo>
                  <a:lnTo>
                    <a:pt x="174" y="102"/>
                  </a:lnTo>
                  <a:lnTo>
                    <a:pt x="170" y="102"/>
                  </a:lnTo>
                  <a:lnTo>
                    <a:pt x="166" y="102"/>
                  </a:lnTo>
                  <a:lnTo>
                    <a:pt x="162" y="102"/>
                  </a:lnTo>
                  <a:lnTo>
                    <a:pt x="162" y="98"/>
                  </a:lnTo>
                  <a:lnTo>
                    <a:pt x="162" y="102"/>
                  </a:lnTo>
                  <a:lnTo>
                    <a:pt x="160" y="102"/>
                  </a:lnTo>
                  <a:lnTo>
                    <a:pt x="160" y="98"/>
                  </a:lnTo>
                  <a:lnTo>
                    <a:pt x="156" y="98"/>
                  </a:lnTo>
                  <a:lnTo>
                    <a:pt x="152" y="98"/>
                  </a:lnTo>
                  <a:lnTo>
                    <a:pt x="152" y="102"/>
                  </a:lnTo>
                  <a:lnTo>
                    <a:pt x="152" y="104"/>
                  </a:lnTo>
                  <a:lnTo>
                    <a:pt x="148" y="104"/>
                  </a:lnTo>
                  <a:lnTo>
                    <a:pt x="144" y="104"/>
                  </a:lnTo>
                  <a:lnTo>
                    <a:pt x="140" y="102"/>
                  </a:lnTo>
                  <a:lnTo>
                    <a:pt x="136" y="102"/>
                  </a:lnTo>
                  <a:lnTo>
                    <a:pt x="140" y="102"/>
                  </a:lnTo>
                  <a:lnTo>
                    <a:pt x="136" y="104"/>
                  </a:lnTo>
                  <a:lnTo>
                    <a:pt x="134" y="104"/>
                  </a:lnTo>
                  <a:lnTo>
                    <a:pt x="130" y="104"/>
                  </a:lnTo>
                  <a:lnTo>
                    <a:pt x="126" y="108"/>
                  </a:lnTo>
                  <a:lnTo>
                    <a:pt x="122" y="108"/>
                  </a:lnTo>
                  <a:lnTo>
                    <a:pt x="118" y="108"/>
                  </a:lnTo>
                  <a:lnTo>
                    <a:pt x="118" y="104"/>
                  </a:lnTo>
                  <a:lnTo>
                    <a:pt x="118" y="108"/>
                  </a:lnTo>
                  <a:lnTo>
                    <a:pt x="114" y="108"/>
                  </a:lnTo>
                  <a:lnTo>
                    <a:pt x="114" y="112"/>
                  </a:lnTo>
                  <a:lnTo>
                    <a:pt x="114" y="116"/>
                  </a:lnTo>
                  <a:lnTo>
                    <a:pt x="110" y="116"/>
                  </a:lnTo>
                  <a:lnTo>
                    <a:pt x="110" y="120"/>
                  </a:lnTo>
                  <a:lnTo>
                    <a:pt x="108" y="120"/>
                  </a:lnTo>
                  <a:lnTo>
                    <a:pt x="108" y="116"/>
                  </a:lnTo>
                  <a:lnTo>
                    <a:pt x="104" y="116"/>
                  </a:lnTo>
                  <a:lnTo>
                    <a:pt x="100" y="116"/>
                  </a:lnTo>
                  <a:lnTo>
                    <a:pt x="92" y="116"/>
                  </a:lnTo>
                  <a:lnTo>
                    <a:pt x="92" y="112"/>
                  </a:lnTo>
                  <a:lnTo>
                    <a:pt x="88" y="112"/>
                  </a:lnTo>
                  <a:lnTo>
                    <a:pt x="84" y="112"/>
                  </a:lnTo>
                  <a:lnTo>
                    <a:pt x="84" y="112"/>
                  </a:lnTo>
                  <a:lnTo>
                    <a:pt x="84" y="11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29" name="Freeform 136">
              <a:extLst>
                <a:ext uri="{FF2B5EF4-FFF2-40B4-BE49-F238E27FC236}">
                  <a16:creationId xmlns:a16="http://schemas.microsoft.com/office/drawing/2014/main" id="{90A16290-B0EA-B7A2-35EF-D3A11B5A92B6}"/>
                </a:ext>
              </a:extLst>
            </p:cNvPr>
            <p:cNvSpPr>
              <a:spLocks/>
            </p:cNvSpPr>
            <p:nvPr/>
          </p:nvSpPr>
          <p:spPr bwMode="auto">
            <a:xfrm>
              <a:off x="4695825" y="3918018"/>
              <a:ext cx="238125" cy="438150"/>
            </a:xfrm>
            <a:custGeom>
              <a:avLst/>
              <a:gdLst>
                <a:gd name="T0" fmla="*/ 22 w 150"/>
                <a:gd name="T1" fmla="*/ 234 h 276"/>
                <a:gd name="T2" fmla="*/ 30 w 150"/>
                <a:gd name="T3" fmla="*/ 234 h 276"/>
                <a:gd name="T4" fmla="*/ 26 w 150"/>
                <a:gd name="T5" fmla="*/ 226 h 276"/>
                <a:gd name="T6" fmla="*/ 22 w 150"/>
                <a:gd name="T7" fmla="*/ 220 h 276"/>
                <a:gd name="T8" fmla="*/ 22 w 150"/>
                <a:gd name="T9" fmla="*/ 208 h 276"/>
                <a:gd name="T10" fmla="*/ 22 w 150"/>
                <a:gd name="T11" fmla="*/ 198 h 276"/>
                <a:gd name="T12" fmla="*/ 14 w 150"/>
                <a:gd name="T13" fmla="*/ 186 h 276"/>
                <a:gd name="T14" fmla="*/ 14 w 150"/>
                <a:gd name="T15" fmla="*/ 178 h 276"/>
                <a:gd name="T16" fmla="*/ 0 w 150"/>
                <a:gd name="T17" fmla="*/ 164 h 276"/>
                <a:gd name="T18" fmla="*/ 4 w 150"/>
                <a:gd name="T19" fmla="*/ 156 h 276"/>
                <a:gd name="T20" fmla="*/ 4 w 150"/>
                <a:gd name="T21" fmla="*/ 148 h 276"/>
                <a:gd name="T22" fmla="*/ 14 w 150"/>
                <a:gd name="T23" fmla="*/ 130 h 276"/>
                <a:gd name="T24" fmla="*/ 30 w 150"/>
                <a:gd name="T25" fmla="*/ 112 h 276"/>
                <a:gd name="T26" fmla="*/ 34 w 150"/>
                <a:gd name="T27" fmla="*/ 66 h 276"/>
                <a:gd name="T28" fmla="*/ 30 w 150"/>
                <a:gd name="T29" fmla="*/ 48 h 276"/>
                <a:gd name="T30" fmla="*/ 30 w 150"/>
                <a:gd name="T31" fmla="*/ 42 h 276"/>
                <a:gd name="T32" fmla="*/ 26 w 150"/>
                <a:gd name="T33" fmla="*/ 26 h 276"/>
                <a:gd name="T34" fmla="*/ 38 w 150"/>
                <a:gd name="T35" fmla="*/ 0 h 276"/>
                <a:gd name="T36" fmla="*/ 78 w 150"/>
                <a:gd name="T37" fmla="*/ 22 h 276"/>
                <a:gd name="T38" fmla="*/ 134 w 150"/>
                <a:gd name="T39" fmla="*/ 58 h 276"/>
                <a:gd name="T40" fmla="*/ 150 w 150"/>
                <a:gd name="T41" fmla="*/ 88 h 276"/>
                <a:gd name="T42" fmla="*/ 146 w 150"/>
                <a:gd name="T43" fmla="*/ 134 h 276"/>
                <a:gd name="T44" fmla="*/ 142 w 150"/>
                <a:gd name="T45" fmla="*/ 134 h 276"/>
                <a:gd name="T46" fmla="*/ 138 w 150"/>
                <a:gd name="T47" fmla="*/ 134 h 276"/>
                <a:gd name="T48" fmla="*/ 134 w 150"/>
                <a:gd name="T49" fmla="*/ 142 h 276"/>
                <a:gd name="T50" fmla="*/ 134 w 150"/>
                <a:gd name="T51" fmla="*/ 144 h 276"/>
                <a:gd name="T52" fmla="*/ 128 w 150"/>
                <a:gd name="T53" fmla="*/ 152 h 276"/>
                <a:gd name="T54" fmla="*/ 128 w 150"/>
                <a:gd name="T55" fmla="*/ 160 h 276"/>
                <a:gd name="T56" fmla="*/ 124 w 150"/>
                <a:gd name="T57" fmla="*/ 164 h 276"/>
                <a:gd name="T58" fmla="*/ 124 w 150"/>
                <a:gd name="T59" fmla="*/ 178 h 276"/>
                <a:gd name="T60" fmla="*/ 120 w 150"/>
                <a:gd name="T61" fmla="*/ 186 h 276"/>
                <a:gd name="T62" fmla="*/ 124 w 150"/>
                <a:gd name="T63" fmla="*/ 186 h 276"/>
                <a:gd name="T64" fmla="*/ 130 w 150"/>
                <a:gd name="T65" fmla="*/ 198 h 276"/>
                <a:gd name="T66" fmla="*/ 130 w 150"/>
                <a:gd name="T67" fmla="*/ 204 h 276"/>
                <a:gd name="T68" fmla="*/ 134 w 150"/>
                <a:gd name="T69" fmla="*/ 216 h 276"/>
                <a:gd name="T70" fmla="*/ 124 w 150"/>
                <a:gd name="T71" fmla="*/ 220 h 276"/>
                <a:gd name="T72" fmla="*/ 116 w 150"/>
                <a:gd name="T73" fmla="*/ 224 h 276"/>
                <a:gd name="T74" fmla="*/ 116 w 150"/>
                <a:gd name="T75" fmla="*/ 230 h 276"/>
                <a:gd name="T76" fmla="*/ 112 w 150"/>
                <a:gd name="T77" fmla="*/ 234 h 276"/>
                <a:gd name="T78" fmla="*/ 104 w 150"/>
                <a:gd name="T79" fmla="*/ 242 h 276"/>
                <a:gd name="T80" fmla="*/ 100 w 150"/>
                <a:gd name="T81" fmla="*/ 246 h 276"/>
                <a:gd name="T82" fmla="*/ 94 w 150"/>
                <a:gd name="T83" fmla="*/ 250 h 276"/>
                <a:gd name="T84" fmla="*/ 78 w 150"/>
                <a:gd name="T85" fmla="*/ 250 h 276"/>
                <a:gd name="T86" fmla="*/ 78 w 150"/>
                <a:gd name="T87" fmla="*/ 254 h 276"/>
                <a:gd name="T88" fmla="*/ 78 w 150"/>
                <a:gd name="T89" fmla="*/ 260 h 276"/>
                <a:gd name="T90" fmla="*/ 74 w 150"/>
                <a:gd name="T91" fmla="*/ 264 h 276"/>
                <a:gd name="T92" fmla="*/ 64 w 150"/>
                <a:gd name="T93" fmla="*/ 268 h 276"/>
                <a:gd name="T94" fmla="*/ 56 w 150"/>
                <a:gd name="T95" fmla="*/ 268 h 276"/>
                <a:gd name="T96" fmla="*/ 48 w 150"/>
                <a:gd name="T97" fmla="*/ 276 h 276"/>
                <a:gd name="T98" fmla="*/ 44 w 150"/>
                <a:gd name="T99" fmla="*/ 268 h 276"/>
                <a:gd name="T100" fmla="*/ 38 w 150"/>
                <a:gd name="T101" fmla="*/ 276 h 276"/>
                <a:gd name="T102" fmla="*/ 34 w 150"/>
                <a:gd name="T103" fmla="*/ 276 h 276"/>
                <a:gd name="T104" fmla="*/ 30 w 150"/>
                <a:gd name="T105" fmla="*/ 276 h 276"/>
                <a:gd name="T106" fmla="*/ 30 w 150"/>
                <a:gd name="T107" fmla="*/ 272 h 276"/>
                <a:gd name="T108" fmla="*/ 26 w 150"/>
                <a:gd name="T109" fmla="*/ 264 h 276"/>
                <a:gd name="T110" fmla="*/ 18 w 150"/>
                <a:gd name="T111" fmla="*/ 254 h 276"/>
                <a:gd name="T112" fmla="*/ 8 w 150"/>
                <a:gd name="T113" fmla="*/ 238 h 276"/>
                <a:gd name="T114" fmla="*/ 12 w 150"/>
                <a:gd name="T115" fmla="*/ 23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276">
                  <a:moveTo>
                    <a:pt x="12" y="234"/>
                  </a:moveTo>
                  <a:lnTo>
                    <a:pt x="14" y="234"/>
                  </a:lnTo>
                  <a:lnTo>
                    <a:pt x="14" y="234"/>
                  </a:lnTo>
                  <a:lnTo>
                    <a:pt x="18" y="234"/>
                  </a:lnTo>
                  <a:lnTo>
                    <a:pt x="18" y="234"/>
                  </a:lnTo>
                  <a:lnTo>
                    <a:pt x="22" y="234"/>
                  </a:lnTo>
                  <a:lnTo>
                    <a:pt x="22" y="234"/>
                  </a:lnTo>
                  <a:lnTo>
                    <a:pt x="22" y="234"/>
                  </a:lnTo>
                  <a:lnTo>
                    <a:pt x="22" y="234"/>
                  </a:lnTo>
                  <a:lnTo>
                    <a:pt x="22" y="234"/>
                  </a:lnTo>
                  <a:lnTo>
                    <a:pt x="22" y="234"/>
                  </a:lnTo>
                  <a:lnTo>
                    <a:pt x="26" y="234"/>
                  </a:lnTo>
                  <a:lnTo>
                    <a:pt x="26" y="234"/>
                  </a:lnTo>
                  <a:lnTo>
                    <a:pt x="26" y="234"/>
                  </a:lnTo>
                  <a:lnTo>
                    <a:pt x="30" y="234"/>
                  </a:lnTo>
                  <a:lnTo>
                    <a:pt x="30" y="234"/>
                  </a:lnTo>
                  <a:lnTo>
                    <a:pt x="30" y="234"/>
                  </a:lnTo>
                  <a:lnTo>
                    <a:pt x="30" y="234"/>
                  </a:lnTo>
                  <a:lnTo>
                    <a:pt x="30" y="234"/>
                  </a:lnTo>
                  <a:lnTo>
                    <a:pt x="30" y="230"/>
                  </a:lnTo>
                  <a:lnTo>
                    <a:pt x="30" y="230"/>
                  </a:lnTo>
                  <a:lnTo>
                    <a:pt x="30" y="230"/>
                  </a:lnTo>
                  <a:lnTo>
                    <a:pt x="30" y="230"/>
                  </a:lnTo>
                  <a:lnTo>
                    <a:pt x="26" y="226"/>
                  </a:lnTo>
                  <a:lnTo>
                    <a:pt x="26" y="226"/>
                  </a:lnTo>
                  <a:lnTo>
                    <a:pt x="26" y="224"/>
                  </a:lnTo>
                  <a:lnTo>
                    <a:pt x="22" y="224"/>
                  </a:lnTo>
                  <a:lnTo>
                    <a:pt x="22" y="224"/>
                  </a:lnTo>
                  <a:lnTo>
                    <a:pt x="22" y="220"/>
                  </a:lnTo>
                  <a:lnTo>
                    <a:pt x="22" y="220"/>
                  </a:lnTo>
                  <a:lnTo>
                    <a:pt x="22" y="220"/>
                  </a:lnTo>
                  <a:lnTo>
                    <a:pt x="22" y="220"/>
                  </a:lnTo>
                  <a:lnTo>
                    <a:pt x="22" y="220"/>
                  </a:lnTo>
                  <a:lnTo>
                    <a:pt x="22" y="220"/>
                  </a:lnTo>
                  <a:lnTo>
                    <a:pt x="22" y="216"/>
                  </a:lnTo>
                  <a:lnTo>
                    <a:pt x="22" y="216"/>
                  </a:lnTo>
                  <a:lnTo>
                    <a:pt x="22" y="212"/>
                  </a:lnTo>
                  <a:lnTo>
                    <a:pt x="22" y="212"/>
                  </a:lnTo>
                  <a:lnTo>
                    <a:pt x="22" y="208"/>
                  </a:lnTo>
                  <a:lnTo>
                    <a:pt x="22" y="208"/>
                  </a:lnTo>
                  <a:lnTo>
                    <a:pt x="22" y="208"/>
                  </a:lnTo>
                  <a:lnTo>
                    <a:pt x="22" y="204"/>
                  </a:lnTo>
                  <a:lnTo>
                    <a:pt x="22" y="204"/>
                  </a:lnTo>
                  <a:lnTo>
                    <a:pt x="22" y="200"/>
                  </a:lnTo>
                  <a:lnTo>
                    <a:pt x="22" y="198"/>
                  </a:lnTo>
                  <a:lnTo>
                    <a:pt x="22" y="198"/>
                  </a:lnTo>
                  <a:lnTo>
                    <a:pt x="22" y="198"/>
                  </a:lnTo>
                  <a:lnTo>
                    <a:pt x="22" y="198"/>
                  </a:lnTo>
                  <a:lnTo>
                    <a:pt x="22" y="194"/>
                  </a:lnTo>
                  <a:lnTo>
                    <a:pt x="22" y="194"/>
                  </a:lnTo>
                  <a:lnTo>
                    <a:pt x="22" y="194"/>
                  </a:lnTo>
                  <a:lnTo>
                    <a:pt x="22" y="194"/>
                  </a:lnTo>
                  <a:lnTo>
                    <a:pt x="18" y="186"/>
                  </a:lnTo>
                  <a:lnTo>
                    <a:pt x="18" y="186"/>
                  </a:lnTo>
                  <a:lnTo>
                    <a:pt x="18" y="186"/>
                  </a:lnTo>
                  <a:lnTo>
                    <a:pt x="14" y="186"/>
                  </a:lnTo>
                  <a:lnTo>
                    <a:pt x="14" y="186"/>
                  </a:lnTo>
                  <a:lnTo>
                    <a:pt x="14" y="182"/>
                  </a:lnTo>
                  <a:lnTo>
                    <a:pt x="14" y="182"/>
                  </a:lnTo>
                  <a:lnTo>
                    <a:pt x="14" y="182"/>
                  </a:lnTo>
                  <a:lnTo>
                    <a:pt x="14" y="182"/>
                  </a:lnTo>
                  <a:lnTo>
                    <a:pt x="14" y="182"/>
                  </a:lnTo>
                  <a:lnTo>
                    <a:pt x="14" y="178"/>
                  </a:lnTo>
                  <a:lnTo>
                    <a:pt x="14" y="178"/>
                  </a:lnTo>
                  <a:lnTo>
                    <a:pt x="12" y="178"/>
                  </a:lnTo>
                  <a:lnTo>
                    <a:pt x="8" y="178"/>
                  </a:lnTo>
                  <a:lnTo>
                    <a:pt x="8" y="174"/>
                  </a:lnTo>
                  <a:lnTo>
                    <a:pt x="4" y="170"/>
                  </a:lnTo>
                  <a:lnTo>
                    <a:pt x="4" y="168"/>
                  </a:lnTo>
                  <a:lnTo>
                    <a:pt x="4" y="168"/>
                  </a:lnTo>
                  <a:lnTo>
                    <a:pt x="4" y="168"/>
                  </a:lnTo>
                  <a:lnTo>
                    <a:pt x="0" y="164"/>
                  </a:lnTo>
                  <a:lnTo>
                    <a:pt x="0" y="156"/>
                  </a:lnTo>
                  <a:lnTo>
                    <a:pt x="0" y="156"/>
                  </a:lnTo>
                  <a:lnTo>
                    <a:pt x="0" y="156"/>
                  </a:lnTo>
                  <a:lnTo>
                    <a:pt x="0" y="156"/>
                  </a:lnTo>
                  <a:lnTo>
                    <a:pt x="0" y="156"/>
                  </a:lnTo>
                  <a:lnTo>
                    <a:pt x="0" y="156"/>
                  </a:lnTo>
                  <a:lnTo>
                    <a:pt x="4" y="156"/>
                  </a:lnTo>
                  <a:lnTo>
                    <a:pt x="4" y="156"/>
                  </a:lnTo>
                  <a:lnTo>
                    <a:pt x="4" y="156"/>
                  </a:lnTo>
                  <a:lnTo>
                    <a:pt x="4" y="152"/>
                  </a:lnTo>
                  <a:lnTo>
                    <a:pt x="4" y="152"/>
                  </a:lnTo>
                  <a:lnTo>
                    <a:pt x="4" y="152"/>
                  </a:lnTo>
                  <a:lnTo>
                    <a:pt x="4" y="152"/>
                  </a:lnTo>
                  <a:lnTo>
                    <a:pt x="4" y="152"/>
                  </a:lnTo>
                  <a:lnTo>
                    <a:pt x="4" y="148"/>
                  </a:lnTo>
                  <a:lnTo>
                    <a:pt x="4" y="148"/>
                  </a:lnTo>
                  <a:lnTo>
                    <a:pt x="4" y="148"/>
                  </a:lnTo>
                  <a:lnTo>
                    <a:pt x="8" y="144"/>
                  </a:lnTo>
                  <a:lnTo>
                    <a:pt x="8" y="142"/>
                  </a:lnTo>
                  <a:lnTo>
                    <a:pt x="8" y="142"/>
                  </a:lnTo>
                  <a:lnTo>
                    <a:pt x="12" y="138"/>
                  </a:lnTo>
                  <a:lnTo>
                    <a:pt x="12" y="138"/>
                  </a:lnTo>
                  <a:lnTo>
                    <a:pt x="14" y="134"/>
                  </a:lnTo>
                  <a:lnTo>
                    <a:pt x="14" y="130"/>
                  </a:lnTo>
                  <a:lnTo>
                    <a:pt x="22" y="122"/>
                  </a:lnTo>
                  <a:lnTo>
                    <a:pt x="22" y="118"/>
                  </a:lnTo>
                  <a:lnTo>
                    <a:pt x="26" y="118"/>
                  </a:lnTo>
                  <a:lnTo>
                    <a:pt x="26" y="114"/>
                  </a:lnTo>
                  <a:lnTo>
                    <a:pt x="30" y="114"/>
                  </a:lnTo>
                  <a:lnTo>
                    <a:pt x="30" y="114"/>
                  </a:lnTo>
                  <a:lnTo>
                    <a:pt x="30" y="114"/>
                  </a:lnTo>
                  <a:lnTo>
                    <a:pt x="30" y="112"/>
                  </a:lnTo>
                  <a:lnTo>
                    <a:pt x="30" y="104"/>
                  </a:lnTo>
                  <a:lnTo>
                    <a:pt x="30" y="92"/>
                  </a:lnTo>
                  <a:lnTo>
                    <a:pt x="30" y="88"/>
                  </a:lnTo>
                  <a:lnTo>
                    <a:pt x="30" y="88"/>
                  </a:lnTo>
                  <a:lnTo>
                    <a:pt x="30" y="82"/>
                  </a:lnTo>
                  <a:lnTo>
                    <a:pt x="30" y="78"/>
                  </a:lnTo>
                  <a:lnTo>
                    <a:pt x="30" y="78"/>
                  </a:lnTo>
                  <a:lnTo>
                    <a:pt x="34" y="66"/>
                  </a:lnTo>
                  <a:lnTo>
                    <a:pt x="34" y="62"/>
                  </a:lnTo>
                  <a:lnTo>
                    <a:pt x="34" y="58"/>
                  </a:lnTo>
                  <a:lnTo>
                    <a:pt x="34" y="58"/>
                  </a:lnTo>
                  <a:lnTo>
                    <a:pt x="34" y="56"/>
                  </a:lnTo>
                  <a:lnTo>
                    <a:pt x="38" y="52"/>
                  </a:lnTo>
                  <a:lnTo>
                    <a:pt x="38" y="52"/>
                  </a:lnTo>
                  <a:lnTo>
                    <a:pt x="30" y="48"/>
                  </a:lnTo>
                  <a:lnTo>
                    <a:pt x="30" y="48"/>
                  </a:lnTo>
                  <a:lnTo>
                    <a:pt x="30" y="44"/>
                  </a:lnTo>
                  <a:lnTo>
                    <a:pt x="30" y="44"/>
                  </a:lnTo>
                  <a:lnTo>
                    <a:pt x="30" y="44"/>
                  </a:lnTo>
                  <a:lnTo>
                    <a:pt x="30" y="44"/>
                  </a:lnTo>
                  <a:lnTo>
                    <a:pt x="30" y="44"/>
                  </a:lnTo>
                  <a:lnTo>
                    <a:pt x="30" y="44"/>
                  </a:lnTo>
                  <a:lnTo>
                    <a:pt x="30" y="44"/>
                  </a:lnTo>
                  <a:lnTo>
                    <a:pt x="30" y="42"/>
                  </a:lnTo>
                  <a:lnTo>
                    <a:pt x="30" y="42"/>
                  </a:lnTo>
                  <a:lnTo>
                    <a:pt x="30" y="42"/>
                  </a:lnTo>
                  <a:lnTo>
                    <a:pt x="26" y="34"/>
                  </a:lnTo>
                  <a:lnTo>
                    <a:pt x="26" y="34"/>
                  </a:lnTo>
                  <a:lnTo>
                    <a:pt x="26" y="34"/>
                  </a:lnTo>
                  <a:lnTo>
                    <a:pt x="26" y="30"/>
                  </a:lnTo>
                  <a:lnTo>
                    <a:pt x="26" y="30"/>
                  </a:lnTo>
                  <a:lnTo>
                    <a:pt x="26" y="26"/>
                  </a:lnTo>
                  <a:lnTo>
                    <a:pt x="26" y="22"/>
                  </a:lnTo>
                  <a:lnTo>
                    <a:pt x="26" y="22"/>
                  </a:lnTo>
                  <a:lnTo>
                    <a:pt x="22" y="12"/>
                  </a:lnTo>
                  <a:lnTo>
                    <a:pt x="22" y="8"/>
                  </a:lnTo>
                  <a:lnTo>
                    <a:pt x="22" y="8"/>
                  </a:lnTo>
                  <a:lnTo>
                    <a:pt x="22" y="4"/>
                  </a:lnTo>
                  <a:lnTo>
                    <a:pt x="26" y="4"/>
                  </a:lnTo>
                  <a:lnTo>
                    <a:pt x="38" y="0"/>
                  </a:lnTo>
                  <a:lnTo>
                    <a:pt x="40" y="0"/>
                  </a:lnTo>
                  <a:lnTo>
                    <a:pt x="48" y="8"/>
                  </a:lnTo>
                  <a:lnTo>
                    <a:pt x="60" y="12"/>
                  </a:lnTo>
                  <a:lnTo>
                    <a:pt x="60" y="12"/>
                  </a:lnTo>
                  <a:lnTo>
                    <a:pt x="64" y="14"/>
                  </a:lnTo>
                  <a:lnTo>
                    <a:pt x="70" y="18"/>
                  </a:lnTo>
                  <a:lnTo>
                    <a:pt x="74" y="22"/>
                  </a:lnTo>
                  <a:lnTo>
                    <a:pt x="78" y="22"/>
                  </a:lnTo>
                  <a:lnTo>
                    <a:pt x="82" y="26"/>
                  </a:lnTo>
                  <a:lnTo>
                    <a:pt x="90" y="30"/>
                  </a:lnTo>
                  <a:lnTo>
                    <a:pt x="98" y="38"/>
                  </a:lnTo>
                  <a:lnTo>
                    <a:pt x="108" y="42"/>
                  </a:lnTo>
                  <a:lnTo>
                    <a:pt x="112" y="44"/>
                  </a:lnTo>
                  <a:lnTo>
                    <a:pt x="120" y="48"/>
                  </a:lnTo>
                  <a:lnTo>
                    <a:pt x="128" y="52"/>
                  </a:lnTo>
                  <a:lnTo>
                    <a:pt x="134" y="58"/>
                  </a:lnTo>
                  <a:lnTo>
                    <a:pt x="142" y="62"/>
                  </a:lnTo>
                  <a:lnTo>
                    <a:pt x="150" y="66"/>
                  </a:lnTo>
                  <a:lnTo>
                    <a:pt x="150" y="66"/>
                  </a:lnTo>
                  <a:lnTo>
                    <a:pt x="150" y="70"/>
                  </a:lnTo>
                  <a:lnTo>
                    <a:pt x="150" y="78"/>
                  </a:lnTo>
                  <a:lnTo>
                    <a:pt x="150" y="82"/>
                  </a:lnTo>
                  <a:lnTo>
                    <a:pt x="150" y="84"/>
                  </a:lnTo>
                  <a:lnTo>
                    <a:pt x="150" y="88"/>
                  </a:lnTo>
                  <a:lnTo>
                    <a:pt x="150" y="122"/>
                  </a:lnTo>
                  <a:lnTo>
                    <a:pt x="150" y="126"/>
                  </a:lnTo>
                  <a:lnTo>
                    <a:pt x="150" y="134"/>
                  </a:lnTo>
                  <a:lnTo>
                    <a:pt x="150" y="134"/>
                  </a:lnTo>
                  <a:lnTo>
                    <a:pt x="150" y="134"/>
                  </a:lnTo>
                  <a:lnTo>
                    <a:pt x="150" y="134"/>
                  </a:lnTo>
                  <a:lnTo>
                    <a:pt x="150" y="134"/>
                  </a:lnTo>
                  <a:lnTo>
                    <a:pt x="146" y="134"/>
                  </a:lnTo>
                  <a:lnTo>
                    <a:pt x="146" y="134"/>
                  </a:lnTo>
                  <a:lnTo>
                    <a:pt x="146" y="134"/>
                  </a:lnTo>
                  <a:lnTo>
                    <a:pt x="142" y="134"/>
                  </a:lnTo>
                  <a:lnTo>
                    <a:pt x="142" y="134"/>
                  </a:lnTo>
                  <a:lnTo>
                    <a:pt x="142" y="134"/>
                  </a:lnTo>
                  <a:lnTo>
                    <a:pt x="142" y="134"/>
                  </a:lnTo>
                  <a:lnTo>
                    <a:pt x="142" y="134"/>
                  </a:lnTo>
                  <a:lnTo>
                    <a:pt x="142" y="134"/>
                  </a:lnTo>
                  <a:lnTo>
                    <a:pt x="142" y="134"/>
                  </a:lnTo>
                  <a:lnTo>
                    <a:pt x="142" y="134"/>
                  </a:lnTo>
                  <a:lnTo>
                    <a:pt x="142" y="134"/>
                  </a:lnTo>
                  <a:lnTo>
                    <a:pt x="138" y="134"/>
                  </a:lnTo>
                  <a:lnTo>
                    <a:pt x="138" y="134"/>
                  </a:lnTo>
                  <a:lnTo>
                    <a:pt x="138" y="134"/>
                  </a:lnTo>
                  <a:lnTo>
                    <a:pt x="138" y="134"/>
                  </a:lnTo>
                  <a:lnTo>
                    <a:pt x="138" y="134"/>
                  </a:lnTo>
                  <a:lnTo>
                    <a:pt x="138" y="134"/>
                  </a:lnTo>
                  <a:lnTo>
                    <a:pt x="134" y="138"/>
                  </a:lnTo>
                  <a:lnTo>
                    <a:pt x="134" y="138"/>
                  </a:lnTo>
                  <a:lnTo>
                    <a:pt x="134" y="138"/>
                  </a:lnTo>
                  <a:lnTo>
                    <a:pt x="134" y="138"/>
                  </a:lnTo>
                  <a:lnTo>
                    <a:pt x="134" y="138"/>
                  </a:lnTo>
                  <a:lnTo>
                    <a:pt x="134" y="138"/>
                  </a:lnTo>
                  <a:lnTo>
                    <a:pt x="134" y="142"/>
                  </a:lnTo>
                  <a:lnTo>
                    <a:pt x="134" y="142"/>
                  </a:lnTo>
                  <a:lnTo>
                    <a:pt x="134" y="142"/>
                  </a:lnTo>
                  <a:lnTo>
                    <a:pt x="134" y="142"/>
                  </a:lnTo>
                  <a:lnTo>
                    <a:pt x="134" y="142"/>
                  </a:lnTo>
                  <a:lnTo>
                    <a:pt x="134" y="144"/>
                  </a:lnTo>
                  <a:lnTo>
                    <a:pt x="134" y="144"/>
                  </a:lnTo>
                  <a:lnTo>
                    <a:pt x="134" y="144"/>
                  </a:lnTo>
                  <a:lnTo>
                    <a:pt x="134" y="144"/>
                  </a:lnTo>
                  <a:lnTo>
                    <a:pt x="130" y="144"/>
                  </a:lnTo>
                  <a:lnTo>
                    <a:pt x="130" y="148"/>
                  </a:lnTo>
                  <a:lnTo>
                    <a:pt x="130" y="148"/>
                  </a:lnTo>
                  <a:lnTo>
                    <a:pt x="130" y="148"/>
                  </a:lnTo>
                  <a:lnTo>
                    <a:pt x="130" y="152"/>
                  </a:lnTo>
                  <a:lnTo>
                    <a:pt x="130" y="152"/>
                  </a:lnTo>
                  <a:lnTo>
                    <a:pt x="128" y="152"/>
                  </a:lnTo>
                  <a:lnTo>
                    <a:pt x="128" y="152"/>
                  </a:lnTo>
                  <a:lnTo>
                    <a:pt x="128" y="152"/>
                  </a:lnTo>
                  <a:lnTo>
                    <a:pt x="128" y="152"/>
                  </a:lnTo>
                  <a:lnTo>
                    <a:pt x="128" y="152"/>
                  </a:lnTo>
                  <a:lnTo>
                    <a:pt x="128" y="156"/>
                  </a:lnTo>
                  <a:lnTo>
                    <a:pt x="128" y="156"/>
                  </a:lnTo>
                  <a:lnTo>
                    <a:pt x="128" y="156"/>
                  </a:lnTo>
                  <a:lnTo>
                    <a:pt x="128" y="156"/>
                  </a:lnTo>
                  <a:lnTo>
                    <a:pt x="128" y="160"/>
                  </a:lnTo>
                  <a:lnTo>
                    <a:pt x="128" y="160"/>
                  </a:lnTo>
                  <a:lnTo>
                    <a:pt x="130" y="160"/>
                  </a:lnTo>
                  <a:lnTo>
                    <a:pt x="130" y="160"/>
                  </a:lnTo>
                  <a:lnTo>
                    <a:pt x="130" y="160"/>
                  </a:lnTo>
                  <a:lnTo>
                    <a:pt x="128" y="164"/>
                  </a:lnTo>
                  <a:lnTo>
                    <a:pt x="128" y="164"/>
                  </a:lnTo>
                  <a:lnTo>
                    <a:pt x="128" y="164"/>
                  </a:lnTo>
                  <a:lnTo>
                    <a:pt x="124" y="164"/>
                  </a:lnTo>
                  <a:lnTo>
                    <a:pt x="124" y="164"/>
                  </a:lnTo>
                  <a:lnTo>
                    <a:pt x="124" y="168"/>
                  </a:lnTo>
                  <a:lnTo>
                    <a:pt x="124" y="170"/>
                  </a:lnTo>
                  <a:lnTo>
                    <a:pt x="124" y="170"/>
                  </a:lnTo>
                  <a:lnTo>
                    <a:pt x="128" y="174"/>
                  </a:lnTo>
                  <a:lnTo>
                    <a:pt x="128" y="174"/>
                  </a:lnTo>
                  <a:lnTo>
                    <a:pt x="128" y="174"/>
                  </a:lnTo>
                  <a:lnTo>
                    <a:pt x="124" y="178"/>
                  </a:lnTo>
                  <a:lnTo>
                    <a:pt x="124" y="178"/>
                  </a:lnTo>
                  <a:lnTo>
                    <a:pt x="124" y="178"/>
                  </a:lnTo>
                  <a:lnTo>
                    <a:pt x="120" y="178"/>
                  </a:lnTo>
                  <a:lnTo>
                    <a:pt x="120" y="182"/>
                  </a:lnTo>
                  <a:lnTo>
                    <a:pt x="120" y="186"/>
                  </a:lnTo>
                  <a:lnTo>
                    <a:pt x="120" y="186"/>
                  </a:lnTo>
                  <a:lnTo>
                    <a:pt x="120" y="186"/>
                  </a:lnTo>
                  <a:lnTo>
                    <a:pt x="120" y="186"/>
                  </a:lnTo>
                  <a:lnTo>
                    <a:pt x="120" y="186"/>
                  </a:lnTo>
                  <a:lnTo>
                    <a:pt x="120" y="186"/>
                  </a:lnTo>
                  <a:lnTo>
                    <a:pt x="124" y="186"/>
                  </a:lnTo>
                  <a:lnTo>
                    <a:pt x="124" y="186"/>
                  </a:lnTo>
                  <a:lnTo>
                    <a:pt x="124" y="186"/>
                  </a:lnTo>
                  <a:lnTo>
                    <a:pt x="124" y="186"/>
                  </a:lnTo>
                  <a:lnTo>
                    <a:pt x="124" y="186"/>
                  </a:lnTo>
                  <a:lnTo>
                    <a:pt x="124" y="186"/>
                  </a:lnTo>
                  <a:lnTo>
                    <a:pt x="124" y="186"/>
                  </a:lnTo>
                  <a:lnTo>
                    <a:pt x="124" y="186"/>
                  </a:lnTo>
                  <a:lnTo>
                    <a:pt x="128" y="186"/>
                  </a:lnTo>
                  <a:lnTo>
                    <a:pt x="128" y="186"/>
                  </a:lnTo>
                  <a:lnTo>
                    <a:pt x="128" y="190"/>
                  </a:lnTo>
                  <a:lnTo>
                    <a:pt x="128" y="194"/>
                  </a:lnTo>
                  <a:lnTo>
                    <a:pt x="128" y="198"/>
                  </a:lnTo>
                  <a:lnTo>
                    <a:pt x="130" y="198"/>
                  </a:lnTo>
                  <a:lnTo>
                    <a:pt x="130" y="198"/>
                  </a:lnTo>
                  <a:lnTo>
                    <a:pt x="130" y="200"/>
                  </a:lnTo>
                  <a:lnTo>
                    <a:pt x="130" y="200"/>
                  </a:lnTo>
                  <a:lnTo>
                    <a:pt x="130" y="204"/>
                  </a:lnTo>
                  <a:lnTo>
                    <a:pt x="130" y="204"/>
                  </a:lnTo>
                  <a:lnTo>
                    <a:pt x="130" y="204"/>
                  </a:lnTo>
                  <a:lnTo>
                    <a:pt x="130" y="204"/>
                  </a:lnTo>
                  <a:lnTo>
                    <a:pt x="130" y="204"/>
                  </a:lnTo>
                  <a:lnTo>
                    <a:pt x="130" y="208"/>
                  </a:lnTo>
                  <a:lnTo>
                    <a:pt x="130" y="208"/>
                  </a:lnTo>
                  <a:lnTo>
                    <a:pt x="134" y="208"/>
                  </a:lnTo>
                  <a:lnTo>
                    <a:pt x="134" y="212"/>
                  </a:lnTo>
                  <a:lnTo>
                    <a:pt x="134" y="212"/>
                  </a:lnTo>
                  <a:lnTo>
                    <a:pt x="134" y="216"/>
                  </a:lnTo>
                  <a:lnTo>
                    <a:pt x="134" y="216"/>
                  </a:lnTo>
                  <a:lnTo>
                    <a:pt x="134" y="216"/>
                  </a:lnTo>
                  <a:lnTo>
                    <a:pt x="130" y="216"/>
                  </a:lnTo>
                  <a:lnTo>
                    <a:pt x="128" y="216"/>
                  </a:lnTo>
                  <a:lnTo>
                    <a:pt x="128" y="216"/>
                  </a:lnTo>
                  <a:lnTo>
                    <a:pt x="128" y="216"/>
                  </a:lnTo>
                  <a:lnTo>
                    <a:pt x="128" y="216"/>
                  </a:lnTo>
                  <a:lnTo>
                    <a:pt x="128" y="216"/>
                  </a:lnTo>
                  <a:lnTo>
                    <a:pt x="124" y="216"/>
                  </a:lnTo>
                  <a:lnTo>
                    <a:pt x="124" y="220"/>
                  </a:lnTo>
                  <a:lnTo>
                    <a:pt x="120" y="220"/>
                  </a:lnTo>
                  <a:lnTo>
                    <a:pt x="120" y="220"/>
                  </a:lnTo>
                  <a:lnTo>
                    <a:pt x="120" y="220"/>
                  </a:lnTo>
                  <a:lnTo>
                    <a:pt x="120" y="220"/>
                  </a:lnTo>
                  <a:lnTo>
                    <a:pt x="116" y="224"/>
                  </a:lnTo>
                  <a:lnTo>
                    <a:pt x="116" y="224"/>
                  </a:lnTo>
                  <a:lnTo>
                    <a:pt x="116" y="224"/>
                  </a:lnTo>
                  <a:lnTo>
                    <a:pt x="116" y="224"/>
                  </a:lnTo>
                  <a:lnTo>
                    <a:pt x="116" y="224"/>
                  </a:lnTo>
                  <a:lnTo>
                    <a:pt x="116" y="226"/>
                  </a:lnTo>
                  <a:lnTo>
                    <a:pt x="120" y="226"/>
                  </a:lnTo>
                  <a:lnTo>
                    <a:pt x="116" y="226"/>
                  </a:lnTo>
                  <a:lnTo>
                    <a:pt x="116" y="226"/>
                  </a:lnTo>
                  <a:lnTo>
                    <a:pt x="116" y="230"/>
                  </a:lnTo>
                  <a:lnTo>
                    <a:pt x="116" y="230"/>
                  </a:lnTo>
                  <a:lnTo>
                    <a:pt x="116" y="230"/>
                  </a:lnTo>
                  <a:lnTo>
                    <a:pt x="116" y="230"/>
                  </a:lnTo>
                  <a:lnTo>
                    <a:pt x="116" y="230"/>
                  </a:lnTo>
                  <a:lnTo>
                    <a:pt x="116" y="230"/>
                  </a:lnTo>
                  <a:lnTo>
                    <a:pt x="112" y="230"/>
                  </a:lnTo>
                  <a:lnTo>
                    <a:pt x="112" y="230"/>
                  </a:lnTo>
                  <a:lnTo>
                    <a:pt x="112" y="230"/>
                  </a:lnTo>
                  <a:lnTo>
                    <a:pt x="112" y="230"/>
                  </a:lnTo>
                  <a:lnTo>
                    <a:pt x="112" y="234"/>
                  </a:lnTo>
                  <a:lnTo>
                    <a:pt x="112" y="234"/>
                  </a:lnTo>
                  <a:lnTo>
                    <a:pt x="112" y="234"/>
                  </a:lnTo>
                  <a:lnTo>
                    <a:pt x="112" y="234"/>
                  </a:lnTo>
                  <a:lnTo>
                    <a:pt x="112" y="234"/>
                  </a:lnTo>
                  <a:lnTo>
                    <a:pt x="112" y="234"/>
                  </a:lnTo>
                  <a:lnTo>
                    <a:pt x="108" y="238"/>
                  </a:lnTo>
                  <a:lnTo>
                    <a:pt x="108" y="238"/>
                  </a:lnTo>
                  <a:lnTo>
                    <a:pt x="104" y="242"/>
                  </a:lnTo>
                  <a:lnTo>
                    <a:pt x="104" y="242"/>
                  </a:lnTo>
                  <a:lnTo>
                    <a:pt x="104" y="242"/>
                  </a:lnTo>
                  <a:lnTo>
                    <a:pt x="104" y="242"/>
                  </a:lnTo>
                  <a:lnTo>
                    <a:pt x="104" y="242"/>
                  </a:lnTo>
                  <a:lnTo>
                    <a:pt x="104" y="242"/>
                  </a:lnTo>
                  <a:lnTo>
                    <a:pt x="100" y="246"/>
                  </a:lnTo>
                  <a:lnTo>
                    <a:pt x="100" y="246"/>
                  </a:lnTo>
                  <a:lnTo>
                    <a:pt x="100" y="246"/>
                  </a:lnTo>
                  <a:lnTo>
                    <a:pt x="100" y="246"/>
                  </a:lnTo>
                  <a:lnTo>
                    <a:pt x="100" y="250"/>
                  </a:lnTo>
                  <a:lnTo>
                    <a:pt x="98" y="250"/>
                  </a:lnTo>
                  <a:lnTo>
                    <a:pt x="98" y="250"/>
                  </a:lnTo>
                  <a:lnTo>
                    <a:pt x="98" y="250"/>
                  </a:lnTo>
                  <a:lnTo>
                    <a:pt x="98" y="250"/>
                  </a:lnTo>
                  <a:lnTo>
                    <a:pt x="94" y="250"/>
                  </a:lnTo>
                  <a:lnTo>
                    <a:pt x="94" y="250"/>
                  </a:lnTo>
                  <a:lnTo>
                    <a:pt x="94" y="250"/>
                  </a:lnTo>
                  <a:lnTo>
                    <a:pt x="94" y="250"/>
                  </a:lnTo>
                  <a:lnTo>
                    <a:pt x="90" y="250"/>
                  </a:lnTo>
                  <a:lnTo>
                    <a:pt x="86" y="250"/>
                  </a:lnTo>
                  <a:lnTo>
                    <a:pt x="86" y="250"/>
                  </a:lnTo>
                  <a:lnTo>
                    <a:pt x="82" y="250"/>
                  </a:lnTo>
                  <a:lnTo>
                    <a:pt x="82" y="250"/>
                  </a:lnTo>
                  <a:lnTo>
                    <a:pt x="78" y="250"/>
                  </a:lnTo>
                  <a:lnTo>
                    <a:pt x="78" y="250"/>
                  </a:lnTo>
                  <a:lnTo>
                    <a:pt x="78" y="250"/>
                  </a:lnTo>
                  <a:lnTo>
                    <a:pt x="78" y="254"/>
                  </a:lnTo>
                  <a:lnTo>
                    <a:pt x="78" y="254"/>
                  </a:lnTo>
                  <a:lnTo>
                    <a:pt x="78" y="254"/>
                  </a:lnTo>
                  <a:lnTo>
                    <a:pt x="78" y="254"/>
                  </a:lnTo>
                  <a:lnTo>
                    <a:pt x="78" y="254"/>
                  </a:lnTo>
                  <a:lnTo>
                    <a:pt x="78" y="254"/>
                  </a:lnTo>
                  <a:lnTo>
                    <a:pt x="78" y="254"/>
                  </a:lnTo>
                  <a:lnTo>
                    <a:pt x="82" y="256"/>
                  </a:lnTo>
                  <a:lnTo>
                    <a:pt x="82" y="256"/>
                  </a:lnTo>
                  <a:lnTo>
                    <a:pt x="78" y="256"/>
                  </a:lnTo>
                  <a:lnTo>
                    <a:pt x="78" y="256"/>
                  </a:lnTo>
                  <a:lnTo>
                    <a:pt x="78" y="260"/>
                  </a:lnTo>
                  <a:lnTo>
                    <a:pt x="78" y="260"/>
                  </a:lnTo>
                  <a:lnTo>
                    <a:pt x="78" y="260"/>
                  </a:lnTo>
                  <a:lnTo>
                    <a:pt x="78" y="260"/>
                  </a:lnTo>
                  <a:lnTo>
                    <a:pt x="74" y="260"/>
                  </a:lnTo>
                  <a:lnTo>
                    <a:pt x="74" y="264"/>
                  </a:lnTo>
                  <a:lnTo>
                    <a:pt x="74" y="264"/>
                  </a:lnTo>
                  <a:lnTo>
                    <a:pt x="74" y="264"/>
                  </a:lnTo>
                  <a:lnTo>
                    <a:pt x="74" y="264"/>
                  </a:lnTo>
                  <a:lnTo>
                    <a:pt x="74" y="264"/>
                  </a:lnTo>
                  <a:lnTo>
                    <a:pt x="74" y="264"/>
                  </a:lnTo>
                  <a:lnTo>
                    <a:pt x="74" y="264"/>
                  </a:lnTo>
                  <a:lnTo>
                    <a:pt x="74" y="264"/>
                  </a:lnTo>
                  <a:lnTo>
                    <a:pt x="74" y="268"/>
                  </a:lnTo>
                  <a:lnTo>
                    <a:pt x="74" y="268"/>
                  </a:lnTo>
                  <a:lnTo>
                    <a:pt x="70" y="268"/>
                  </a:lnTo>
                  <a:lnTo>
                    <a:pt x="70" y="268"/>
                  </a:lnTo>
                  <a:lnTo>
                    <a:pt x="68" y="268"/>
                  </a:lnTo>
                  <a:lnTo>
                    <a:pt x="64" y="268"/>
                  </a:lnTo>
                  <a:lnTo>
                    <a:pt x="64" y="268"/>
                  </a:lnTo>
                  <a:lnTo>
                    <a:pt x="60" y="268"/>
                  </a:lnTo>
                  <a:lnTo>
                    <a:pt x="60" y="268"/>
                  </a:lnTo>
                  <a:lnTo>
                    <a:pt x="60" y="268"/>
                  </a:lnTo>
                  <a:lnTo>
                    <a:pt x="60" y="268"/>
                  </a:lnTo>
                  <a:lnTo>
                    <a:pt x="56" y="268"/>
                  </a:lnTo>
                  <a:lnTo>
                    <a:pt x="56" y="268"/>
                  </a:lnTo>
                  <a:lnTo>
                    <a:pt x="56" y="268"/>
                  </a:lnTo>
                  <a:lnTo>
                    <a:pt x="52" y="272"/>
                  </a:lnTo>
                  <a:lnTo>
                    <a:pt x="52" y="272"/>
                  </a:lnTo>
                  <a:lnTo>
                    <a:pt x="52" y="272"/>
                  </a:lnTo>
                  <a:lnTo>
                    <a:pt x="52" y="272"/>
                  </a:lnTo>
                  <a:lnTo>
                    <a:pt x="52" y="272"/>
                  </a:lnTo>
                  <a:lnTo>
                    <a:pt x="48" y="272"/>
                  </a:lnTo>
                  <a:lnTo>
                    <a:pt x="48" y="272"/>
                  </a:lnTo>
                  <a:lnTo>
                    <a:pt x="48" y="276"/>
                  </a:lnTo>
                  <a:lnTo>
                    <a:pt x="48" y="276"/>
                  </a:lnTo>
                  <a:lnTo>
                    <a:pt x="48" y="276"/>
                  </a:lnTo>
                  <a:lnTo>
                    <a:pt x="48" y="276"/>
                  </a:lnTo>
                  <a:lnTo>
                    <a:pt x="48" y="276"/>
                  </a:lnTo>
                  <a:lnTo>
                    <a:pt x="48" y="276"/>
                  </a:lnTo>
                  <a:lnTo>
                    <a:pt x="44" y="272"/>
                  </a:lnTo>
                  <a:lnTo>
                    <a:pt x="44" y="272"/>
                  </a:lnTo>
                  <a:lnTo>
                    <a:pt x="44" y="268"/>
                  </a:lnTo>
                  <a:lnTo>
                    <a:pt x="44" y="268"/>
                  </a:lnTo>
                  <a:lnTo>
                    <a:pt x="44" y="268"/>
                  </a:lnTo>
                  <a:lnTo>
                    <a:pt x="40" y="272"/>
                  </a:lnTo>
                  <a:lnTo>
                    <a:pt x="40" y="272"/>
                  </a:lnTo>
                  <a:lnTo>
                    <a:pt x="40" y="272"/>
                  </a:lnTo>
                  <a:lnTo>
                    <a:pt x="40" y="272"/>
                  </a:lnTo>
                  <a:lnTo>
                    <a:pt x="40" y="276"/>
                  </a:lnTo>
                  <a:lnTo>
                    <a:pt x="38" y="276"/>
                  </a:lnTo>
                  <a:lnTo>
                    <a:pt x="38" y="276"/>
                  </a:lnTo>
                  <a:lnTo>
                    <a:pt x="38" y="276"/>
                  </a:lnTo>
                  <a:lnTo>
                    <a:pt x="38" y="276"/>
                  </a:lnTo>
                  <a:lnTo>
                    <a:pt x="38" y="276"/>
                  </a:lnTo>
                  <a:lnTo>
                    <a:pt x="38" y="276"/>
                  </a:lnTo>
                  <a:lnTo>
                    <a:pt x="34" y="276"/>
                  </a:lnTo>
                  <a:lnTo>
                    <a:pt x="34" y="276"/>
                  </a:lnTo>
                  <a:lnTo>
                    <a:pt x="34" y="276"/>
                  </a:lnTo>
                  <a:lnTo>
                    <a:pt x="34" y="276"/>
                  </a:lnTo>
                  <a:lnTo>
                    <a:pt x="34" y="276"/>
                  </a:lnTo>
                  <a:lnTo>
                    <a:pt x="30" y="276"/>
                  </a:lnTo>
                  <a:lnTo>
                    <a:pt x="30" y="276"/>
                  </a:lnTo>
                  <a:lnTo>
                    <a:pt x="30" y="276"/>
                  </a:lnTo>
                  <a:lnTo>
                    <a:pt x="30" y="276"/>
                  </a:lnTo>
                  <a:lnTo>
                    <a:pt x="30" y="276"/>
                  </a:lnTo>
                  <a:lnTo>
                    <a:pt x="30" y="276"/>
                  </a:lnTo>
                  <a:lnTo>
                    <a:pt x="30" y="276"/>
                  </a:lnTo>
                  <a:lnTo>
                    <a:pt x="30" y="276"/>
                  </a:lnTo>
                  <a:lnTo>
                    <a:pt x="30" y="272"/>
                  </a:lnTo>
                  <a:lnTo>
                    <a:pt x="30" y="272"/>
                  </a:lnTo>
                  <a:lnTo>
                    <a:pt x="30" y="272"/>
                  </a:lnTo>
                  <a:lnTo>
                    <a:pt x="30" y="272"/>
                  </a:lnTo>
                  <a:lnTo>
                    <a:pt x="30" y="272"/>
                  </a:lnTo>
                  <a:lnTo>
                    <a:pt x="30" y="272"/>
                  </a:lnTo>
                  <a:lnTo>
                    <a:pt x="30" y="272"/>
                  </a:lnTo>
                  <a:lnTo>
                    <a:pt x="30" y="268"/>
                  </a:lnTo>
                  <a:lnTo>
                    <a:pt x="30" y="268"/>
                  </a:lnTo>
                  <a:lnTo>
                    <a:pt x="26" y="268"/>
                  </a:lnTo>
                  <a:lnTo>
                    <a:pt x="26" y="264"/>
                  </a:lnTo>
                  <a:lnTo>
                    <a:pt x="26" y="264"/>
                  </a:lnTo>
                  <a:lnTo>
                    <a:pt x="26" y="264"/>
                  </a:lnTo>
                  <a:lnTo>
                    <a:pt x="26" y="264"/>
                  </a:lnTo>
                  <a:lnTo>
                    <a:pt x="26" y="260"/>
                  </a:lnTo>
                  <a:lnTo>
                    <a:pt x="26" y="260"/>
                  </a:lnTo>
                  <a:lnTo>
                    <a:pt x="26" y="260"/>
                  </a:lnTo>
                  <a:lnTo>
                    <a:pt x="22" y="256"/>
                  </a:lnTo>
                  <a:lnTo>
                    <a:pt x="22" y="254"/>
                  </a:lnTo>
                  <a:lnTo>
                    <a:pt x="18" y="254"/>
                  </a:lnTo>
                  <a:lnTo>
                    <a:pt x="18" y="254"/>
                  </a:lnTo>
                  <a:lnTo>
                    <a:pt x="18" y="254"/>
                  </a:lnTo>
                  <a:lnTo>
                    <a:pt x="14" y="250"/>
                  </a:lnTo>
                  <a:lnTo>
                    <a:pt x="14" y="250"/>
                  </a:lnTo>
                  <a:lnTo>
                    <a:pt x="12" y="246"/>
                  </a:lnTo>
                  <a:lnTo>
                    <a:pt x="12" y="246"/>
                  </a:lnTo>
                  <a:lnTo>
                    <a:pt x="12" y="246"/>
                  </a:lnTo>
                  <a:lnTo>
                    <a:pt x="8" y="238"/>
                  </a:lnTo>
                  <a:lnTo>
                    <a:pt x="8" y="238"/>
                  </a:lnTo>
                  <a:lnTo>
                    <a:pt x="8" y="238"/>
                  </a:lnTo>
                  <a:lnTo>
                    <a:pt x="8" y="238"/>
                  </a:lnTo>
                  <a:lnTo>
                    <a:pt x="8" y="238"/>
                  </a:lnTo>
                  <a:lnTo>
                    <a:pt x="8" y="238"/>
                  </a:lnTo>
                  <a:lnTo>
                    <a:pt x="8" y="238"/>
                  </a:lnTo>
                  <a:lnTo>
                    <a:pt x="12" y="234"/>
                  </a:lnTo>
                  <a:lnTo>
                    <a:pt x="12" y="234"/>
                  </a:lnTo>
                  <a:lnTo>
                    <a:pt x="12" y="234"/>
                  </a:lnTo>
                  <a:lnTo>
                    <a:pt x="12" y="234"/>
                  </a:lnTo>
                  <a:lnTo>
                    <a:pt x="12" y="234"/>
                  </a:lnTo>
                  <a:lnTo>
                    <a:pt x="12" y="234"/>
                  </a:lnTo>
                  <a:lnTo>
                    <a:pt x="12" y="23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30" name="Freeform 137">
              <a:extLst>
                <a:ext uri="{FF2B5EF4-FFF2-40B4-BE49-F238E27FC236}">
                  <a16:creationId xmlns:a16="http://schemas.microsoft.com/office/drawing/2014/main" id="{6A465127-3D16-7681-006D-A6B3E3F5614F}"/>
                </a:ext>
              </a:extLst>
            </p:cNvPr>
            <p:cNvSpPr>
              <a:spLocks noEditPoints="1"/>
            </p:cNvSpPr>
            <p:nvPr/>
          </p:nvSpPr>
          <p:spPr bwMode="auto">
            <a:xfrm>
              <a:off x="5365750" y="4870518"/>
              <a:ext cx="28575" cy="22225"/>
            </a:xfrm>
            <a:custGeom>
              <a:avLst/>
              <a:gdLst>
                <a:gd name="T0" fmla="*/ 2 w 18"/>
                <a:gd name="T1" fmla="*/ 8 h 14"/>
                <a:gd name="T2" fmla="*/ 0 w 18"/>
                <a:gd name="T3" fmla="*/ 8 h 14"/>
                <a:gd name="T4" fmla="*/ 0 w 18"/>
                <a:gd name="T5" fmla="*/ 8 h 14"/>
                <a:gd name="T6" fmla="*/ 0 w 18"/>
                <a:gd name="T7" fmla="*/ 4 h 14"/>
                <a:gd name="T8" fmla="*/ 0 w 18"/>
                <a:gd name="T9" fmla="*/ 4 h 14"/>
                <a:gd name="T10" fmla="*/ 0 w 18"/>
                <a:gd name="T11" fmla="*/ 4 h 14"/>
                <a:gd name="T12" fmla="*/ 0 w 18"/>
                <a:gd name="T13" fmla="*/ 0 h 14"/>
                <a:gd name="T14" fmla="*/ 0 w 18"/>
                <a:gd name="T15" fmla="*/ 0 h 14"/>
                <a:gd name="T16" fmla="*/ 0 w 18"/>
                <a:gd name="T17" fmla="*/ 0 h 14"/>
                <a:gd name="T18" fmla="*/ 0 w 18"/>
                <a:gd name="T19" fmla="*/ 0 h 14"/>
                <a:gd name="T20" fmla="*/ 2 w 18"/>
                <a:gd name="T21" fmla="*/ 0 h 14"/>
                <a:gd name="T22" fmla="*/ 2 w 18"/>
                <a:gd name="T23" fmla="*/ 0 h 14"/>
                <a:gd name="T24" fmla="*/ 2 w 18"/>
                <a:gd name="T25" fmla="*/ 0 h 14"/>
                <a:gd name="T26" fmla="*/ 2 w 18"/>
                <a:gd name="T27" fmla="*/ 4 h 14"/>
                <a:gd name="T28" fmla="*/ 2 w 18"/>
                <a:gd name="T29" fmla="*/ 4 h 14"/>
                <a:gd name="T30" fmla="*/ 2 w 18"/>
                <a:gd name="T31" fmla="*/ 8 h 14"/>
                <a:gd name="T32" fmla="*/ 2 w 18"/>
                <a:gd name="T33" fmla="*/ 8 h 14"/>
                <a:gd name="T34" fmla="*/ 2 w 18"/>
                <a:gd name="T35" fmla="*/ 8 h 14"/>
                <a:gd name="T36" fmla="*/ 18 w 18"/>
                <a:gd name="T37" fmla="*/ 14 h 14"/>
                <a:gd name="T38" fmla="*/ 18 w 18"/>
                <a:gd name="T39" fmla="*/ 14 h 14"/>
                <a:gd name="T40" fmla="*/ 14 w 18"/>
                <a:gd name="T41" fmla="*/ 14 h 14"/>
                <a:gd name="T42" fmla="*/ 14 w 18"/>
                <a:gd name="T43" fmla="*/ 14 h 14"/>
                <a:gd name="T44" fmla="*/ 14 w 18"/>
                <a:gd name="T45" fmla="*/ 14 h 14"/>
                <a:gd name="T46" fmla="*/ 14 w 18"/>
                <a:gd name="T47" fmla="*/ 10 h 14"/>
                <a:gd name="T48" fmla="*/ 14 w 18"/>
                <a:gd name="T49" fmla="*/ 10 h 14"/>
                <a:gd name="T50" fmla="*/ 14 w 18"/>
                <a:gd name="T51" fmla="*/ 14 h 14"/>
                <a:gd name="T52" fmla="*/ 14 w 18"/>
                <a:gd name="T53" fmla="*/ 10 h 14"/>
                <a:gd name="T54" fmla="*/ 18 w 18"/>
                <a:gd name="T55" fmla="*/ 10 h 14"/>
                <a:gd name="T56" fmla="*/ 18 w 18"/>
                <a:gd name="T57" fmla="*/ 10 h 14"/>
                <a:gd name="T58" fmla="*/ 18 w 18"/>
                <a:gd name="T59" fmla="*/ 10 h 14"/>
                <a:gd name="T60" fmla="*/ 18 w 18"/>
                <a:gd name="T61" fmla="*/ 10 h 14"/>
                <a:gd name="T62" fmla="*/ 18 w 18"/>
                <a:gd name="T63" fmla="*/ 10 h 14"/>
                <a:gd name="T64" fmla="*/ 18 w 18"/>
                <a:gd name="T65" fmla="*/ 14 h 14"/>
                <a:gd name="T66" fmla="*/ 18 w 18"/>
                <a:gd name="T67" fmla="*/ 14 h 14"/>
                <a:gd name="T68" fmla="*/ 18 w 18"/>
                <a:gd name="T69" fmla="*/ 14 h 14"/>
                <a:gd name="T70" fmla="*/ 6 w 18"/>
                <a:gd name="T71" fmla="*/ 14 h 14"/>
                <a:gd name="T72" fmla="*/ 6 w 18"/>
                <a:gd name="T73" fmla="*/ 14 h 14"/>
                <a:gd name="T74" fmla="*/ 6 w 18"/>
                <a:gd name="T75" fmla="*/ 14 h 14"/>
                <a:gd name="T76" fmla="*/ 6 w 18"/>
                <a:gd name="T77" fmla="*/ 14 h 14"/>
                <a:gd name="T78" fmla="*/ 6 w 18"/>
                <a:gd name="T79" fmla="*/ 14 h 14"/>
                <a:gd name="T80" fmla="*/ 6 w 18"/>
                <a:gd name="T81" fmla="*/ 14 h 14"/>
                <a:gd name="T82" fmla="*/ 6 w 18"/>
                <a:gd name="T83" fmla="*/ 14 h 14"/>
                <a:gd name="T84" fmla="*/ 6 w 18"/>
                <a:gd name="T85" fmla="*/ 14 h 14"/>
                <a:gd name="T86" fmla="*/ 6 w 18"/>
                <a:gd name="T87" fmla="*/ 14 h 14"/>
                <a:gd name="T88" fmla="*/ 6 w 18"/>
                <a:gd name="T89" fmla="*/ 14 h 14"/>
                <a:gd name="T90" fmla="*/ 6 w 18"/>
                <a:gd name="T9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 h="14">
                  <a:moveTo>
                    <a:pt x="2" y="8"/>
                  </a:moveTo>
                  <a:lnTo>
                    <a:pt x="2" y="8"/>
                  </a:lnTo>
                  <a:lnTo>
                    <a:pt x="0" y="8"/>
                  </a:lnTo>
                  <a:lnTo>
                    <a:pt x="0" y="8"/>
                  </a:lnTo>
                  <a:lnTo>
                    <a:pt x="0" y="8"/>
                  </a:lnTo>
                  <a:lnTo>
                    <a:pt x="0" y="8"/>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4"/>
                  </a:lnTo>
                  <a:lnTo>
                    <a:pt x="2" y="4"/>
                  </a:lnTo>
                  <a:lnTo>
                    <a:pt x="2" y="4"/>
                  </a:lnTo>
                  <a:lnTo>
                    <a:pt x="2" y="4"/>
                  </a:lnTo>
                  <a:lnTo>
                    <a:pt x="2" y="4"/>
                  </a:lnTo>
                  <a:lnTo>
                    <a:pt x="2" y="8"/>
                  </a:lnTo>
                  <a:lnTo>
                    <a:pt x="2" y="8"/>
                  </a:lnTo>
                  <a:lnTo>
                    <a:pt x="2" y="8"/>
                  </a:lnTo>
                  <a:lnTo>
                    <a:pt x="2" y="8"/>
                  </a:lnTo>
                  <a:lnTo>
                    <a:pt x="2" y="8"/>
                  </a:lnTo>
                  <a:lnTo>
                    <a:pt x="2" y="8"/>
                  </a:lnTo>
                  <a:close/>
                  <a:moveTo>
                    <a:pt x="18" y="14"/>
                  </a:moveTo>
                  <a:lnTo>
                    <a:pt x="18" y="14"/>
                  </a:lnTo>
                  <a:lnTo>
                    <a:pt x="18" y="14"/>
                  </a:lnTo>
                  <a:lnTo>
                    <a:pt x="18" y="14"/>
                  </a:lnTo>
                  <a:lnTo>
                    <a:pt x="14" y="14"/>
                  </a:lnTo>
                  <a:lnTo>
                    <a:pt x="14" y="14"/>
                  </a:lnTo>
                  <a:lnTo>
                    <a:pt x="14" y="14"/>
                  </a:lnTo>
                  <a:lnTo>
                    <a:pt x="14" y="14"/>
                  </a:lnTo>
                  <a:lnTo>
                    <a:pt x="14" y="14"/>
                  </a:lnTo>
                  <a:lnTo>
                    <a:pt x="14" y="14"/>
                  </a:lnTo>
                  <a:lnTo>
                    <a:pt x="14" y="10"/>
                  </a:lnTo>
                  <a:lnTo>
                    <a:pt x="14" y="10"/>
                  </a:lnTo>
                  <a:lnTo>
                    <a:pt x="14" y="10"/>
                  </a:lnTo>
                  <a:lnTo>
                    <a:pt x="14" y="14"/>
                  </a:lnTo>
                  <a:lnTo>
                    <a:pt x="14" y="14"/>
                  </a:lnTo>
                  <a:lnTo>
                    <a:pt x="14" y="14"/>
                  </a:lnTo>
                  <a:lnTo>
                    <a:pt x="14" y="10"/>
                  </a:lnTo>
                  <a:lnTo>
                    <a:pt x="14" y="10"/>
                  </a:lnTo>
                  <a:lnTo>
                    <a:pt x="18" y="10"/>
                  </a:lnTo>
                  <a:lnTo>
                    <a:pt x="18" y="10"/>
                  </a:lnTo>
                  <a:lnTo>
                    <a:pt x="18" y="10"/>
                  </a:lnTo>
                  <a:lnTo>
                    <a:pt x="18" y="10"/>
                  </a:lnTo>
                  <a:lnTo>
                    <a:pt x="18" y="10"/>
                  </a:lnTo>
                  <a:lnTo>
                    <a:pt x="18" y="10"/>
                  </a:lnTo>
                  <a:lnTo>
                    <a:pt x="18" y="10"/>
                  </a:lnTo>
                  <a:lnTo>
                    <a:pt x="18" y="10"/>
                  </a:lnTo>
                  <a:lnTo>
                    <a:pt x="18" y="10"/>
                  </a:lnTo>
                  <a:lnTo>
                    <a:pt x="18" y="14"/>
                  </a:lnTo>
                  <a:lnTo>
                    <a:pt x="18" y="14"/>
                  </a:lnTo>
                  <a:lnTo>
                    <a:pt x="18" y="14"/>
                  </a:lnTo>
                  <a:lnTo>
                    <a:pt x="18" y="14"/>
                  </a:lnTo>
                  <a:lnTo>
                    <a:pt x="18" y="14"/>
                  </a:lnTo>
                  <a:lnTo>
                    <a:pt x="18" y="14"/>
                  </a:lnTo>
                  <a:lnTo>
                    <a:pt x="18" y="14"/>
                  </a:lnTo>
                  <a:close/>
                  <a:moveTo>
                    <a:pt x="6" y="14"/>
                  </a:move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31" name="Freeform 138">
              <a:extLst>
                <a:ext uri="{FF2B5EF4-FFF2-40B4-BE49-F238E27FC236}">
                  <a16:creationId xmlns:a16="http://schemas.microsoft.com/office/drawing/2014/main" id="{273DABD5-9B68-DA62-18B0-7EC4AC67E5A3}"/>
                </a:ext>
              </a:extLst>
            </p:cNvPr>
            <p:cNvSpPr>
              <a:spLocks/>
            </p:cNvSpPr>
            <p:nvPr/>
          </p:nvSpPr>
          <p:spPr bwMode="auto">
            <a:xfrm>
              <a:off x="4641850" y="4454593"/>
              <a:ext cx="171450" cy="238125"/>
            </a:xfrm>
            <a:custGeom>
              <a:avLst/>
              <a:gdLst>
                <a:gd name="T0" fmla="*/ 64 w 108"/>
                <a:gd name="T1" fmla="*/ 138 h 150"/>
                <a:gd name="T2" fmla="*/ 56 w 108"/>
                <a:gd name="T3" fmla="*/ 146 h 150"/>
                <a:gd name="T4" fmla="*/ 48 w 108"/>
                <a:gd name="T5" fmla="*/ 150 h 150"/>
                <a:gd name="T6" fmla="*/ 48 w 108"/>
                <a:gd name="T7" fmla="*/ 138 h 150"/>
                <a:gd name="T8" fmla="*/ 38 w 108"/>
                <a:gd name="T9" fmla="*/ 142 h 150"/>
                <a:gd name="T10" fmla="*/ 34 w 108"/>
                <a:gd name="T11" fmla="*/ 150 h 150"/>
                <a:gd name="T12" fmla="*/ 30 w 108"/>
                <a:gd name="T13" fmla="*/ 146 h 150"/>
                <a:gd name="T14" fmla="*/ 22 w 108"/>
                <a:gd name="T15" fmla="*/ 142 h 150"/>
                <a:gd name="T16" fmla="*/ 16 w 108"/>
                <a:gd name="T17" fmla="*/ 150 h 150"/>
                <a:gd name="T18" fmla="*/ 12 w 108"/>
                <a:gd name="T19" fmla="*/ 142 h 150"/>
                <a:gd name="T20" fmla="*/ 4 w 108"/>
                <a:gd name="T21" fmla="*/ 138 h 150"/>
                <a:gd name="T22" fmla="*/ 0 w 108"/>
                <a:gd name="T23" fmla="*/ 130 h 150"/>
                <a:gd name="T24" fmla="*/ 12 w 108"/>
                <a:gd name="T25" fmla="*/ 128 h 150"/>
                <a:gd name="T26" fmla="*/ 8 w 108"/>
                <a:gd name="T27" fmla="*/ 120 h 150"/>
                <a:gd name="T28" fmla="*/ 8 w 108"/>
                <a:gd name="T29" fmla="*/ 116 h 150"/>
                <a:gd name="T30" fmla="*/ 8 w 108"/>
                <a:gd name="T31" fmla="*/ 106 h 150"/>
                <a:gd name="T32" fmla="*/ 16 w 108"/>
                <a:gd name="T33" fmla="*/ 106 h 150"/>
                <a:gd name="T34" fmla="*/ 18 w 108"/>
                <a:gd name="T35" fmla="*/ 102 h 150"/>
                <a:gd name="T36" fmla="*/ 26 w 108"/>
                <a:gd name="T37" fmla="*/ 98 h 150"/>
                <a:gd name="T38" fmla="*/ 30 w 108"/>
                <a:gd name="T39" fmla="*/ 106 h 150"/>
                <a:gd name="T40" fmla="*/ 38 w 108"/>
                <a:gd name="T41" fmla="*/ 106 h 150"/>
                <a:gd name="T42" fmla="*/ 42 w 108"/>
                <a:gd name="T43" fmla="*/ 110 h 150"/>
                <a:gd name="T44" fmla="*/ 46 w 108"/>
                <a:gd name="T45" fmla="*/ 102 h 150"/>
                <a:gd name="T46" fmla="*/ 48 w 108"/>
                <a:gd name="T47" fmla="*/ 94 h 150"/>
                <a:gd name="T48" fmla="*/ 48 w 108"/>
                <a:gd name="T49" fmla="*/ 84 h 150"/>
                <a:gd name="T50" fmla="*/ 46 w 108"/>
                <a:gd name="T51" fmla="*/ 76 h 150"/>
                <a:gd name="T52" fmla="*/ 42 w 108"/>
                <a:gd name="T53" fmla="*/ 68 h 150"/>
                <a:gd name="T54" fmla="*/ 42 w 108"/>
                <a:gd name="T55" fmla="*/ 58 h 150"/>
                <a:gd name="T56" fmla="*/ 48 w 108"/>
                <a:gd name="T57" fmla="*/ 50 h 150"/>
                <a:gd name="T58" fmla="*/ 42 w 108"/>
                <a:gd name="T59" fmla="*/ 42 h 150"/>
                <a:gd name="T60" fmla="*/ 34 w 108"/>
                <a:gd name="T61" fmla="*/ 46 h 150"/>
                <a:gd name="T62" fmla="*/ 30 w 108"/>
                <a:gd name="T63" fmla="*/ 38 h 150"/>
                <a:gd name="T64" fmla="*/ 38 w 108"/>
                <a:gd name="T65" fmla="*/ 30 h 150"/>
                <a:gd name="T66" fmla="*/ 52 w 108"/>
                <a:gd name="T67" fmla="*/ 30 h 150"/>
                <a:gd name="T68" fmla="*/ 64 w 108"/>
                <a:gd name="T69" fmla="*/ 30 h 150"/>
                <a:gd name="T70" fmla="*/ 72 w 108"/>
                <a:gd name="T71" fmla="*/ 34 h 150"/>
                <a:gd name="T72" fmla="*/ 72 w 108"/>
                <a:gd name="T73" fmla="*/ 30 h 150"/>
                <a:gd name="T74" fmla="*/ 74 w 108"/>
                <a:gd name="T75" fmla="*/ 24 h 150"/>
                <a:gd name="T76" fmla="*/ 78 w 108"/>
                <a:gd name="T77" fmla="*/ 16 h 150"/>
                <a:gd name="T78" fmla="*/ 78 w 108"/>
                <a:gd name="T79" fmla="*/ 8 h 150"/>
                <a:gd name="T80" fmla="*/ 86 w 108"/>
                <a:gd name="T81" fmla="*/ 4 h 150"/>
                <a:gd name="T82" fmla="*/ 90 w 108"/>
                <a:gd name="T83" fmla="*/ 4 h 150"/>
                <a:gd name="T84" fmla="*/ 102 w 108"/>
                <a:gd name="T85" fmla="*/ 4 h 150"/>
                <a:gd name="T86" fmla="*/ 104 w 108"/>
                <a:gd name="T87" fmla="*/ 4 h 150"/>
                <a:gd name="T88" fmla="*/ 108 w 108"/>
                <a:gd name="T89" fmla="*/ 12 h 150"/>
                <a:gd name="T90" fmla="*/ 104 w 108"/>
                <a:gd name="T91" fmla="*/ 20 h 150"/>
                <a:gd name="T92" fmla="*/ 102 w 108"/>
                <a:gd name="T93" fmla="*/ 28 h 150"/>
                <a:gd name="T94" fmla="*/ 102 w 108"/>
                <a:gd name="T95" fmla="*/ 38 h 150"/>
                <a:gd name="T96" fmla="*/ 98 w 108"/>
                <a:gd name="T97" fmla="*/ 54 h 150"/>
                <a:gd name="T98" fmla="*/ 98 w 108"/>
                <a:gd name="T99" fmla="*/ 64 h 150"/>
                <a:gd name="T100" fmla="*/ 94 w 108"/>
                <a:gd name="T101" fmla="*/ 72 h 150"/>
                <a:gd name="T102" fmla="*/ 90 w 108"/>
                <a:gd name="T103" fmla="*/ 84 h 150"/>
                <a:gd name="T104" fmla="*/ 82 w 108"/>
                <a:gd name="T105" fmla="*/ 90 h 150"/>
                <a:gd name="T106" fmla="*/ 78 w 108"/>
                <a:gd name="T107" fmla="*/ 98 h 150"/>
                <a:gd name="T108" fmla="*/ 72 w 108"/>
                <a:gd name="T109" fmla="*/ 102 h 150"/>
                <a:gd name="T110" fmla="*/ 74 w 108"/>
                <a:gd name="T111" fmla="*/ 114 h 150"/>
                <a:gd name="T112" fmla="*/ 72 w 108"/>
                <a:gd name="T113" fmla="*/ 120 h 150"/>
                <a:gd name="T114" fmla="*/ 72 w 108"/>
                <a:gd name="T115" fmla="*/ 128 h 150"/>
                <a:gd name="T116" fmla="*/ 68 w 108"/>
                <a:gd name="T117"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150">
                  <a:moveTo>
                    <a:pt x="68" y="134"/>
                  </a:moveTo>
                  <a:lnTo>
                    <a:pt x="64" y="134"/>
                  </a:lnTo>
                  <a:lnTo>
                    <a:pt x="64" y="138"/>
                  </a:lnTo>
                  <a:lnTo>
                    <a:pt x="60" y="138"/>
                  </a:lnTo>
                  <a:lnTo>
                    <a:pt x="56" y="142"/>
                  </a:lnTo>
                  <a:lnTo>
                    <a:pt x="56" y="146"/>
                  </a:lnTo>
                  <a:lnTo>
                    <a:pt x="52" y="146"/>
                  </a:lnTo>
                  <a:lnTo>
                    <a:pt x="52" y="150"/>
                  </a:lnTo>
                  <a:lnTo>
                    <a:pt x="48" y="150"/>
                  </a:lnTo>
                  <a:lnTo>
                    <a:pt x="48" y="146"/>
                  </a:lnTo>
                  <a:lnTo>
                    <a:pt x="48" y="142"/>
                  </a:lnTo>
                  <a:lnTo>
                    <a:pt x="48" y="138"/>
                  </a:lnTo>
                  <a:lnTo>
                    <a:pt x="46" y="138"/>
                  </a:lnTo>
                  <a:lnTo>
                    <a:pt x="42" y="142"/>
                  </a:lnTo>
                  <a:lnTo>
                    <a:pt x="38" y="142"/>
                  </a:lnTo>
                  <a:lnTo>
                    <a:pt x="38" y="146"/>
                  </a:lnTo>
                  <a:lnTo>
                    <a:pt x="34" y="146"/>
                  </a:lnTo>
                  <a:lnTo>
                    <a:pt x="34" y="150"/>
                  </a:lnTo>
                  <a:lnTo>
                    <a:pt x="30" y="146"/>
                  </a:lnTo>
                  <a:lnTo>
                    <a:pt x="30" y="142"/>
                  </a:lnTo>
                  <a:lnTo>
                    <a:pt x="30" y="146"/>
                  </a:lnTo>
                  <a:lnTo>
                    <a:pt x="26" y="146"/>
                  </a:lnTo>
                  <a:lnTo>
                    <a:pt x="26" y="142"/>
                  </a:lnTo>
                  <a:lnTo>
                    <a:pt x="22" y="142"/>
                  </a:lnTo>
                  <a:lnTo>
                    <a:pt x="18" y="146"/>
                  </a:lnTo>
                  <a:lnTo>
                    <a:pt x="16" y="146"/>
                  </a:lnTo>
                  <a:lnTo>
                    <a:pt x="16" y="150"/>
                  </a:lnTo>
                  <a:lnTo>
                    <a:pt x="12" y="150"/>
                  </a:lnTo>
                  <a:lnTo>
                    <a:pt x="12" y="146"/>
                  </a:lnTo>
                  <a:lnTo>
                    <a:pt x="12" y="142"/>
                  </a:lnTo>
                  <a:lnTo>
                    <a:pt x="8" y="142"/>
                  </a:lnTo>
                  <a:lnTo>
                    <a:pt x="8" y="138"/>
                  </a:lnTo>
                  <a:lnTo>
                    <a:pt x="4" y="138"/>
                  </a:lnTo>
                  <a:lnTo>
                    <a:pt x="4" y="134"/>
                  </a:lnTo>
                  <a:lnTo>
                    <a:pt x="0" y="134"/>
                  </a:lnTo>
                  <a:lnTo>
                    <a:pt x="0" y="130"/>
                  </a:lnTo>
                  <a:lnTo>
                    <a:pt x="4" y="128"/>
                  </a:lnTo>
                  <a:lnTo>
                    <a:pt x="8" y="128"/>
                  </a:lnTo>
                  <a:lnTo>
                    <a:pt x="12" y="128"/>
                  </a:lnTo>
                  <a:lnTo>
                    <a:pt x="12" y="124"/>
                  </a:lnTo>
                  <a:lnTo>
                    <a:pt x="12" y="120"/>
                  </a:lnTo>
                  <a:lnTo>
                    <a:pt x="8" y="120"/>
                  </a:lnTo>
                  <a:lnTo>
                    <a:pt x="12" y="116"/>
                  </a:lnTo>
                  <a:lnTo>
                    <a:pt x="8" y="114"/>
                  </a:lnTo>
                  <a:lnTo>
                    <a:pt x="8" y="116"/>
                  </a:lnTo>
                  <a:lnTo>
                    <a:pt x="8" y="114"/>
                  </a:lnTo>
                  <a:lnTo>
                    <a:pt x="8" y="110"/>
                  </a:lnTo>
                  <a:lnTo>
                    <a:pt x="8" y="106"/>
                  </a:lnTo>
                  <a:lnTo>
                    <a:pt x="12" y="110"/>
                  </a:lnTo>
                  <a:lnTo>
                    <a:pt x="12" y="106"/>
                  </a:lnTo>
                  <a:lnTo>
                    <a:pt x="16" y="106"/>
                  </a:lnTo>
                  <a:lnTo>
                    <a:pt x="16" y="110"/>
                  </a:lnTo>
                  <a:lnTo>
                    <a:pt x="18" y="106"/>
                  </a:lnTo>
                  <a:lnTo>
                    <a:pt x="18" y="102"/>
                  </a:lnTo>
                  <a:lnTo>
                    <a:pt x="18" y="98"/>
                  </a:lnTo>
                  <a:lnTo>
                    <a:pt x="22" y="98"/>
                  </a:lnTo>
                  <a:lnTo>
                    <a:pt x="26" y="98"/>
                  </a:lnTo>
                  <a:lnTo>
                    <a:pt x="26" y="102"/>
                  </a:lnTo>
                  <a:lnTo>
                    <a:pt x="26" y="106"/>
                  </a:lnTo>
                  <a:lnTo>
                    <a:pt x="30" y="106"/>
                  </a:lnTo>
                  <a:lnTo>
                    <a:pt x="34" y="110"/>
                  </a:lnTo>
                  <a:lnTo>
                    <a:pt x="34" y="106"/>
                  </a:lnTo>
                  <a:lnTo>
                    <a:pt x="38" y="106"/>
                  </a:lnTo>
                  <a:lnTo>
                    <a:pt x="38" y="102"/>
                  </a:lnTo>
                  <a:lnTo>
                    <a:pt x="42" y="106"/>
                  </a:lnTo>
                  <a:lnTo>
                    <a:pt x="42" y="110"/>
                  </a:lnTo>
                  <a:lnTo>
                    <a:pt x="46" y="110"/>
                  </a:lnTo>
                  <a:lnTo>
                    <a:pt x="46" y="106"/>
                  </a:lnTo>
                  <a:lnTo>
                    <a:pt x="46" y="102"/>
                  </a:lnTo>
                  <a:lnTo>
                    <a:pt x="46" y="98"/>
                  </a:lnTo>
                  <a:lnTo>
                    <a:pt x="48" y="98"/>
                  </a:lnTo>
                  <a:lnTo>
                    <a:pt x="48" y="94"/>
                  </a:lnTo>
                  <a:lnTo>
                    <a:pt x="48" y="90"/>
                  </a:lnTo>
                  <a:lnTo>
                    <a:pt x="48" y="86"/>
                  </a:lnTo>
                  <a:lnTo>
                    <a:pt x="48" y="84"/>
                  </a:lnTo>
                  <a:lnTo>
                    <a:pt x="48" y="80"/>
                  </a:lnTo>
                  <a:lnTo>
                    <a:pt x="48" y="76"/>
                  </a:lnTo>
                  <a:lnTo>
                    <a:pt x="46" y="76"/>
                  </a:lnTo>
                  <a:lnTo>
                    <a:pt x="46" y="72"/>
                  </a:lnTo>
                  <a:lnTo>
                    <a:pt x="42" y="72"/>
                  </a:lnTo>
                  <a:lnTo>
                    <a:pt x="42" y="68"/>
                  </a:lnTo>
                  <a:lnTo>
                    <a:pt x="42" y="64"/>
                  </a:lnTo>
                  <a:lnTo>
                    <a:pt x="42" y="60"/>
                  </a:lnTo>
                  <a:lnTo>
                    <a:pt x="42" y="58"/>
                  </a:lnTo>
                  <a:lnTo>
                    <a:pt x="46" y="58"/>
                  </a:lnTo>
                  <a:lnTo>
                    <a:pt x="48" y="54"/>
                  </a:lnTo>
                  <a:lnTo>
                    <a:pt x="48" y="50"/>
                  </a:lnTo>
                  <a:lnTo>
                    <a:pt x="46" y="46"/>
                  </a:lnTo>
                  <a:lnTo>
                    <a:pt x="46" y="42"/>
                  </a:lnTo>
                  <a:lnTo>
                    <a:pt x="42" y="42"/>
                  </a:lnTo>
                  <a:lnTo>
                    <a:pt x="38" y="42"/>
                  </a:lnTo>
                  <a:lnTo>
                    <a:pt x="38" y="46"/>
                  </a:lnTo>
                  <a:lnTo>
                    <a:pt x="34" y="46"/>
                  </a:lnTo>
                  <a:lnTo>
                    <a:pt x="30" y="46"/>
                  </a:lnTo>
                  <a:lnTo>
                    <a:pt x="30" y="42"/>
                  </a:lnTo>
                  <a:lnTo>
                    <a:pt x="30" y="38"/>
                  </a:lnTo>
                  <a:lnTo>
                    <a:pt x="30" y="34"/>
                  </a:lnTo>
                  <a:lnTo>
                    <a:pt x="30" y="30"/>
                  </a:lnTo>
                  <a:lnTo>
                    <a:pt x="38" y="30"/>
                  </a:lnTo>
                  <a:lnTo>
                    <a:pt x="46" y="30"/>
                  </a:lnTo>
                  <a:lnTo>
                    <a:pt x="48" y="30"/>
                  </a:lnTo>
                  <a:lnTo>
                    <a:pt x="52" y="30"/>
                  </a:lnTo>
                  <a:lnTo>
                    <a:pt x="56" y="30"/>
                  </a:lnTo>
                  <a:lnTo>
                    <a:pt x="60" y="30"/>
                  </a:lnTo>
                  <a:lnTo>
                    <a:pt x="64" y="30"/>
                  </a:lnTo>
                  <a:lnTo>
                    <a:pt x="64" y="34"/>
                  </a:lnTo>
                  <a:lnTo>
                    <a:pt x="68" y="34"/>
                  </a:lnTo>
                  <a:lnTo>
                    <a:pt x="72" y="34"/>
                  </a:lnTo>
                  <a:lnTo>
                    <a:pt x="72" y="38"/>
                  </a:lnTo>
                  <a:lnTo>
                    <a:pt x="72" y="34"/>
                  </a:lnTo>
                  <a:lnTo>
                    <a:pt x="72" y="30"/>
                  </a:lnTo>
                  <a:lnTo>
                    <a:pt x="72" y="28"/>
                  </a:lnTo>
                  <a:lnTo>
                    <a:pt x="74" y="28"/>
                  </a:lnTo>
                  <a:lnTo>
                    <a:pt x="74" y="24"/>
                  </a:lnTo>
                  <a:lnTo>
                    <a:pt x="74" y="20"/>
                  </a:lnTo>
                  <a:lnTo>
                    <a:pt x="78" y="20"/>
                  </a:lnTo>
                  <a:lnTo>
                    <a:pt x="78" y="16"/>
                  </a:lnTo>
                  <a:lnTo>
                    <a:pt x="74" y="16"/>
                  </a:lnTo>
                  <a:lnTo>
                    <a:pt x="78" y="12"/>
                  </a:lnTo>
                  <a:lnTo>
                    <a:pt x="78" y="8"/>
                  </a:lnTo>
                  <a:lnTo>
                    <a:pt x="78" y="4"/>
                  </a:lnTo>
                  <a:lnTo>
                    <a:pt x="82" y="4"/>
                  </a:lnTo>
                  <a:lnTo>
                    <a:pt x="86" y="4"/>
                  </a:lnTo>
                  <a:lnTo>
                    <a:pt x="90" y="4"/>
                  </a:lnTo>
                  <a:lnTo>
                    <a:pt x="90" y="0"/>
                  </a:lnTo>
                  <a:lnTo>
                    <a:pt x="90" y="4"/>
                  </a:lnTo>
                  <a:lnTo>
                    <a:pt x="94" y="4"/>
                  </a:lnTo>
                  <a:lnTo>
                    <a:pt x="98" y="4"/>
                  </a:lnTo>
                  <a:lnTo>
                    <a:pt x="102" y="4"/>
                  </a:lnTo>
                  <a:lnTo>
                    <a:pt x="102" y="8"/>
                  </a:lnTo>
                  <a:lnTo>
                    <a:pt x="102" y="4"/>
                  </a:lnTo>
                  <a:lnTo>
                    <a:pt x="104" y="4"/>
                  </a:lnTo>
                  <a:lnTo>
                    <a:pt x="108" y="4"/>
                  </a:lnTo>
                  <a:lnTo>
                    <a:pt x="108" y="8"/>
                  </a:lnTo>
                  <a:lnTo>
                    <a:pt x="108" y="12"/>
                  </a:lnTo>
                  <a:lnTo>
                    <a:pt x="104" y="12"/>
                  </a:lnTo>
                  <a:lnTo>
                    <a:pt x="104" y="16"/>
                  </a:lnTo>
                  <a:lnTo>
                    <a:pt x="104" y="20"/>
                  </a:lnTo>
                  <a:lnTo>
                    <a:pt x="104" y="24"/>
                  </a:lnTo>
                  <a:lnTo>
                    <a:pt x="102" y="24"/>
                  </a:lnTo>
                  <a:lnTo>
                    <a:pt x="102" y="28"/>
                  </a:lnTo>
                  <a:lnTo>
                    <a:pt x="102" y="30"/>
                  </a:lnTo>
                  <a:lnTo>
                    <a:pt x="102" y="34"/>
                  </a:lnTo>
                  <a:lnTo>
                    <a:pt x="102" y="38"/>
                  </a:lnTo>
                  <a:lnTo>
                    <a:pt x="98" y="46"/>
                  </a:lnTo>
                  <a:lnTo>
                    <a:pt x="98" y="50"/>
                  </a:lnTo>
                  <a:lnTo>
                    <a:pt x="98" y="54"/>
                  </a:lnTo>
                  <a:lnTo>
                    <a:pt x="98" y="58"/>
                  </a:lnTo>
                  <a:lnTo>
                    <a:pt x="98" y="60"/>
                  </a:lnTo>
                  <a:lnTo>
                    <a:pt x="98" y="64"/>
                  </a:lnTo>
                  <a:lnTo>
                    <a:pt x="94" y="64"/>
                  </a:lnTo>
                  <a:lnTo>
                    <a:pt x="94" y="68"/>
                  </a:lnTo>
                  <a:lnTo>
                    <a:pt x="94" y="72"/>
                  </a:lnTo>
                  <a:lnTo>
                    <a:pt x="94" y="76"/>
                  </a:lnTo>
                  <a:lnTo>
                    <a:pt x="94" y="80"/>
                  </a:lnTo>
                  <a:lnTo>
                    <a:pt x="90" y="84"/>
                  </a:lnTo>
                  <a:lnTo>
                    <a:pt x="86" y="84"/>
                  </a:lnTo>
                  <a:lnTo>
                    <a:pt x="82" y="86"/>
                  </a:lnTo>
                  <a:lnTo>
                    <a:pt x="82" y="90"/>
                  </a:lnTo>
                  <a:lnTo>
                    <a:pt x="78" y="90"/>
                  </a:lnTo>
                  <a:lnTo>
                    <a:pt x="78" y="94"/>
                  </a:lnTo>
                  <a:lnTo>
                    <a:pt x="78" y="98"/>
                  </a:lnTo>
                  <a:lnTo>
                    <a:pt x="74" y="98"/>
                  </a:lnTo>
                  <a:lnTo>
                    <a:pt x="74" y="102"/>
                  </a:lnTo>
                  <a:lnTo>
                    <a:pt x="72" y="102"/>
                  </a:lnTo>
                  <a:lnTo>
                    <a:pt x="72" y="106"/>
                  </a:lnTo>
                  <a:lnTo>
                    <a:pt x="74" y="110"/>
                  </a:lnTo>
                  <a:lnTo>
                    <a:pt x="74" y="114"/>
                  </a:lnTo>
                  <a:lnTo>
                    <a:pt x="72" y="114"/>
                  </a:lnTo>
                  <a:lnTo>
                    <a:pt x="72" y="116"/>
                  </a:lnTo>
                  <a:lnTo>
                    <a:pt x="72" y="120"/>
                  </a:lnTo>
                  <a:lnTo>
                    <a:pt x="74" y="124"/>
                  </a:lnTo>
                  <a:lnTo>
                    <a:pt x="72" y="124"/>
                  </a:lnTo>
                  <a:lnTo>
                    <a:pt x="72" y="128"/>
                  </a:lnTo>
                  <a:lnTo>
                    <a:pt x="72" y="130"/>
                  </a:lnTo>
                  <a:lnTo>
                    <a:pt x="68" y="130"/>
                  </a:lnTo>
                  <a:lnTo>
                    <a:pt x="68" y="134"/>
                  </a:lnTo>
                  <a:lnTo>
                    <a:pt x="68" y="134"/>
                  </a:lnTo>
                  <a:lnTo>
                    <a:pt x="68" y="13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32" name="Freeform 139">
              <a:extLst>
                <a:ext uri="{FF2B5EF4-FFF2-40B4-BE49-F238E27FC236}">
                  <a16:creationId xmlns:a16="http://schemas.microsoft.com/office/drawing/2014/main" id="{24568CBB-1413-9CE9-D5F3-5593D2779EFF}"/>
                </a:ext>
              </a:extLst>
            </p:cNvPr>
            <p:cNvSpPr>
              <a:spLocks/>
            </p:cNvSpPr>
            <p:nvPr/>
          </p:nvSpPr>
          <p:spPr bwMode="auto">
            <a:xfrm>
              <a:off x="4664075" y="4413318"/>
              <a:ext cx="434975" cy="511175"/>
            </a:xfrm>
            <a:custGeom>
              <a:avLst/>
              <a:gdLst>
                <a:gd name="T0" fmla="*/ 30 w 274"/>
                <a:gd name="T1" fmla="*/ 194 h 322"/>
                <a:gd name="T2" fmla="*/ 12 w 274"/>
                <a:gd name="T3" fmla="*/ 190 h 322"/>
                <a:gd name="T4" fmla="*/ 4 w 274"/>
                <a:gd name="T5" fmla="*/ 190 h 322"/>
                <a:gd name="T6" fmla="*/ 16 w 274"/>
                <a:gd name="T7" fmla="*/ 172 h 322"/>
                <a:gd name="T8" fmla="*/ 24 w 274"/>
                <a:gd name="T9" fmla="*/ 168 h 322"/>
                <a:gd name="T10" fmla="*/ 34 w 274"/>
                <a:gd name="T11" fmla="*/ 176 h 322"/>
                <a:gd name="T12" fmla="*/ 50 w 274"/>
                <a:gd name="T13" fmla="*/ 164 h 322"/>
                <a:gd name="T14" fmla="*/ 56 w 274"/>
                <a:gd name="T15" fmla="*/ 150 h 322"/>
                <a:gd name="T16" fmla="*/ 60 w 274"/>
                <a:gd name="T17" fmla="*/ 136 h 322"/>
                <a:gd name="T18" fmla="*/ 64 w 274"/>
                <a:gd name="T19" fmla="*/ 120 h 322"/>
                <a:gd name="T20" fmla="*/ 80 w 274"/>
                <a:gd name="T21" fmla="*/ 106 h 322"/>
                <a:gd name="T22" fmla="*/ 84 w 274"/>
                <a:gd name="T23" fmla="*/ 86 h 322"/>
                <a:gd name="T24" fmla="*/ 86 w 274"/>
                <a:gd name="T25" fmla="*/ 60 h 322"/>
                <a:gd name="T26" fmla="*/ 90 w 274"/>
                <a:gd name="T27" fmla="*/ 42 h 322"/>
                <a:gd name="T28" fmla="*/ 94 w 274"/>
                <a:gd name="T29" fmla="*/ 24 h 322"/>
                <a:gd name="T30" fmla="*/ 98 w 274"/>
                <a:gd name="T31" fmla="*/ 12 h 322"/>
                <a:gd name="T32" fmla="*/ 114 w 274"/>
                <a:gd name="T33" fmla="*/ 8 h 322"/>
                <a:gd name="T34" fmla="*/ 128 w 274"/>
                <a:gd name="T35" fmla="*/ 16 h 322"/>
                <a:gd name="T36" fmla="*/ 146 w 274"/>
                <a:gd name="T37" fmla="*/ 24 h 322"/>
                <a:gd name="T38" fmla="*/ 154 w 274"/>
                <a:gd name="T39" fmla="*/ 8 h 322"/>
                <a:gd name="T40" fmla="*/ 172 w 274"/>
                <a:gd name="T41" fmla="*/ 8 h 322"/>
                <a:gd name="T42" fmla="*/ 188 w 274"/>
                <a:gd name="T43" fmla="*/ 8 h 322"/>
                <a:gd name="T44" fmla="*/ 200 w 274"/>
                <a:gd name="T45" fmla="*/ 4 h 322"/>
                <a:gd name="T46" fmla="*/ 214 w 274"/>
                <a:gd name="T47" fmla="*/ 4 h 322"/>
                <a:gd name="T48" fmla="*/ 228 w 274"/>
                <a:gd name="T49" fmla="*/ 16 h 322"/>
                <a:gd name="T50" fmla="*/ 244 w 274"/>
                <a:gd name="T51" fmla="*/ 16 h 322"/>
                <a:gd name="T52" fmla="*/ 250 w 274"/>
                <a:gd name="T53" fmla="*/ 16 h 322"/>
                <a:gd name="T54" fmla="*/ 262 w 274"/>
                <a:gd name="T55" fmla="*/ 28 h 322"/>
                <a:gd name="T56" fmla="*/ 266 w 274"/>
                <a:gd name="T57" fmla="*/ 46 h 322"/>
                <a:gd name="T58" fmla="*/ 270 w 274"/>
                <a:gd name="T59" fmla="*/ 58 h 322"/>
                <a:gd name="T60" fmla="*/ 258 w 274"/>
                <a:gd name="T61" fmla="*/ 76 h 322"/>
                <a:gd name="T62" fmla="*/ 250 w 274"/>
                <a:gd name="T63" fmla="*/ 90 h 322"/>
                <a:gd name="T64" fmla="*/ 246 w 274"/>
                <a:gd name="T65" fmla="*/ 110 h 322"/>
                <a:gd name="T66" fmla="*/ 244 w 274"/>
                <a:gd name="T67" fmla="*/ 128 h 322"/>
                <a:gd name="T68" fmla="*/ 244 w 274"/>
                <a:gd name="T69" fmla="*/ 146 h 322"/>
                <a:gd name="T70" fmla="*/ 246 w 274"/>
                <a:gd name="T71" fmla="*/ 168 h 322"/>
                <a:gd name="T72" fmla="*/ 246 w 274"/>
                <a:gd name="T73" fmla="*/ 184 h 322"/>
                <a:gd name="T74" fmla="*/ 250 w 274"/>
                <a:gd name="T75" fmla="*/ 206 h 322"/>
                <a:gd name="T76" fmla="*/ 262 w 274"/>
                <a:gd name="T77" fmla="*/ 220 h 322"/>
                <a:gd name="T78" fmla="*/ 258 w 274"/>
                <a:gd name="T79" fmla="*/ 232 h 322"/>
                <a:gd name="T80" fmla="*/ 240 w 274"/>
                <a:gd name="T81" fmla="*/ 244 h 322"/>
                <a:gd name="T82" fmla="*/ 236 w 274"/>
                <a:gd name="T83" fmla="*/ 262 h 322"/>
                <a:gd name="T84" fmla="*/ 232 w 274"/>
                <a:gd name="T85" fmla="*/ 280 h 322"/>
                <a:gd name="T86" fmla="*/ 236 w 274"/>
                <a:gd name="T87" fmla="*/ 300 h 322"/>
                <a:gd name="T88" fmla="*/ 250 w 274"/>
                <a:gd name="T89" fmla="*/ 302 h 322"/>
                <a:gd name="T90" fmla="*/ 250 w 274"/>
                <a:gd name="T91" fmla="*/ 322 h 322"/>
                <a:gd name="T92" fmla="*/ 236 w 274"/>
                <a:gd name="T93" fmla="*/ 314 h 322"/>
                <a:gd name="T94" fmla="*/ 222 w 274"/>
                <a:gd name="T95" fmla="*/ 302 h 322"/>
                <a:gd name="T96" fmla="*/ 210 w 274"/>
                <a:gd name="T97" fmla="*/ 300 h 322"/>
                <a:gd name="T98" fmla="*/ 188 w 274"/>
                <a:gd name="T99" fmla="*/ 292 h 322"/>
                <a:gd name="T100" fmla="*/ 172 w 274"/>
                <a:gd name="T101" fmla="*/ 288 h 322"/>
                <a:gd name="T102" fmla="*/ 170 w 274"/>
                <a:gd name="T103" fmla="*/ 280 h 322"/>
                <a:gd name="T104" fmla="*/ 146 w 274"/>
                <a:gd name="T105" fmla="*/ 280 h 322"/>
                <a:gd name="T106" fmla="*/ 146 w 274"/>
                <a:gd name="T107" fmla="*/ 272 h 322"/>
                <a:gd name="T108" fmla="*/ 140 w 274"/>
                <a:gd name="T109" fmla="*/ 250 h 322"/>
                <a:gd name="T110" fmla="*/ 140 w 274"/>
                <a:gd name="T111" fmla="*/ 228 h 322"/>
                <a:gd name="T112" fmla="*/ 120 w 274"/>
                <a:gd name="T113" fmla="*/ 216 h 322"/>
                <a:gd name="T114" fmla="*/ 106 w 274"/>
                <a:gd name="T115" fmla="*/ 214 h 322"/>
                <a:gd name="T116" fmla="*/ 106 w 274"/>
                <a:gd name="T117" fmla="*/ 228 h 322"/>
                <a:gd name="T118" fmla="*/ 84 w 274"/>
                <a:gd name="T119" fmla="*/ 232 h 322"/>
                <a:gd name="T120" fmla="*/ 72 w 274"/>
                <a:gd name="T121" fmla="*/ 220 h 322"/>
                <a:gd name="T122" fmla="*/ 64 w 274"/>
                <a:gd name="T123" fmla="*/ 202 h 322"/>
                <a:gd name="T124" fmla="*/ 56 w 274"/>
                <a:gd name="T125" fmla="*/ 19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322">
                  <a:moveTo>
                    <a:pt x="56" y="190"/>
                  </a:moveTo>
                  <a:lnTo>
                    <a:pt x="54" y="190"/>
                  </a:lnTo>
                  <a:lnTo>
                    <a:pt x="42" y="190"/>
                  </a:lnTo>
                  <a:lnTo>
                    <a:pt x="38" y="190"/>
                  </a:lnTo>
                  <a:lnTo>
                    <a:pt x="34" y="194"/>
                  </a:lnTo>
                  <a:lnTo>
                    <a:pt x="30" y="194"/>
                  </a:lnTo>
                  <a:lnTo>
                    <a:pt x="30" y="190"/>
                  </a:lnTo>
                  <a:lnTo>
                    <a:pt x="26" y="190"/>
                  </a:lnTo>
                  <a:lnTo>
                    <a:pt x="24" y="190"/>
                  </a:lnTo>
                  <a:lnTo>
                    <a:pt x="20" y="190"/>
                  </a:lnTo>
                  <a:lnTo>
                    <a:pt x="16" y="190"/>
                  </a:lnTo>
                  <a:lnTo>
                    <a:pt x="12" y="190"/>
                  </a:lnTo>
                  <a:lnTo>
                    <a:pt x="8" y="190"/>
                  </a:lnTo>
                  <a:lnTo>
                    <a:pt x="8" y="194"/>
                  </a:lnTo>
                  <a:lnTo>
                    <a:pt x="4" y="194"/>
                  </a:lnTo>
                  <a:lnTo>
                    <a:pt x="4" y="190"/>
                  </a:lnTo>
                  <a:lnTo>
                    <a:pt x="0" y="190"/>
                  </a:lnTo>
                  <a:lnTo>
                    <a:pt x="4" y="190"/>
                  </a:lnTo>
                  <a:lnTo>
                    <a:pt x="8" y="190"/>
                  </a:lnTo>
                  <a:lnTo>
                    <a:pt x="8" y="184"/>
                  </a:lnTo>
                  <a:lnTo>
                    <a:pt x="8" y="180"/>
                  </a:lnTo>
                  <a:lnTo>
                    <a:pt x="8" y="176"/>
                  </a:lnTo>
                  <a:lnTo>
                    <a:pt x="12" y="172"/>
                  </a:lnTo>
                  <a:lnTo>
                    <a:pt x="16" y="172"/>
                  </a:lnTo>
                  <a:lnTo>
                    <a:pt x="16" y="168"/>
                  </a:lnTo>
                  <a:lnTo>
                    <a:pt x="16" y="172"/>
                  </a:lnTo>
                  <a:lnTo>
                    <a:pt x="20" y="176"/>
                  </a:lnTo>
                  <a:lnTo>
                    <a:pt x="20" y="172"/>
                  </a:lnTo>
                  <a:lnTo>
                    <a:pt x="24" y="172"/>
                  </a:lnTo>
                  <a:lnTo>
                    <a:pt x="24" y="168"/>
                  </a:lnTo>
                  <a:lnTo>
                    <a:pt x="26" y="168"/>
                  </a:lnTo>
                  <a:lnTo>
                    <a:pt x="30" y="164"/>
                  </a:lnTo>
                  <a:lnTo>
                    <a:pt x="34" y="164"/>
                  </a:lnTo>
                  <a:lnTo>
                    <a:pt x="34" y="168"/>
                  </a:lnTo>
                  <a:lnTo>
                    <a:pt x="34" y="172"/>
                  </a:lnTo>
                  <a:lnTo>
                    <a:pt x="34" y="176"/>
                  </a:lnTo>
                  <a:lnTo>
                    <a:pt x="38" y="176"/>
                  </a:lnTo>
                  <a:lnTo>
                    <a:pt x="38" y="172"/>
                  </a:lnTo>
                  <a:lnTo>
                    <a:pt x="42" y="172"/>
                  </a:lnTo>
                  <a:lnTo>
                    <a:pt x="42" y="168"/>
                  </a:lnTo>
                  <a:lnTo>
                    <a:pt x="46" y="164"/>
                  </a:lnTo>
                  <a:lnTo>
                    <a:pt x="50" y="164"/>
                  </a:lnTo>
                  <a:lnTo>
                    <a:pt x="50" y="160"/>
                  </a:lnTo>
                  <a:lnTo>
                    <a:pt x="54" y="160"/>
                  </a:lnTo>
                  <a:lnTo>
                    <a:pt x="54" y="158"/>
                  </a:lnTo>
                  <a:lnTo>
                    <a:pt x="56" y="158"/>
                  </a:lnTo>
                  <a:lnTo>
                    <a:pt x="56" y="154"/>
                  </a:lnTo>
                  <a:lnTo>
                    <a:pt x="56" y="150"/>
                  </a:lnTo>
                  <a:lnTo>
                    <a:pt x="60" y="150"/>
                  </a:lnTo>
                  <a:lnTo>
                    <a:pt x="56" y="146"/>
                  </a:lnTo>
                  <a:lnTo>
                    <a:pt x="56" y="144"/>
                  </a:lnTo>
                  <a:lnTo>
                    <a:pt x="56" y="140"/>
                  </a:lnTo>
                  <a:lnTo>
                    <a:pt x="60" y="140"/>
                  </a:lnTo>
                  <a:lnTo>
                    <a:pt x="60" y="136"/>
                  </a:lnTo>
                  <a:lnTo>
                    <a:pt x="56" y="132"/>
                  </a:lnTo>
                  <a:lnTo>
                    <a:pt x="56" y="128"/>
                  </a:lnTo>
                  <a:lnTo>
                    <a:pt x="60" y="128"/>
                  </a:lnTo>
                  <a:lnTo>
                    <a:pt x="60" y="124"/>
                  </a:lnTo>
                  <a:lnTo>
                    <a:pt x="64" y="124"/>
                  </a:lnTo>
                  <a:lnTo>
                    <a:pt x="64" y="120"/>
                  </a:lnTo>
                  <a:lnTo>
                    <a:pt x="64" y="116"/>
                  </a:lnTo>
                  <a:lnTo>
                    <a:pt x="68" y="116"/>
                  </a:lnTo>
                  <a:lnTo>
                    <a:pt x="68" y="114"/>
                  </a:lnTo>
                  <a:lnTo>
                    <a:pt x="72" y="110"/>
                  </a:lnTo>
                  <a:lnTo>
                    <a:pt x="76" y="110"/>
                  </a:lnTo>
                  <a:lnTo>
                    <a:pt x="80" y="106"/>
                  </a:lnTo>
                  <a:lnTo>
                    <a:pt x="80" y="102"/>
                  </a:lnTo>
                  <a:lnTo>
                    <a:pt x="80" y="98"/>
                  </a:lnTo>
                  <a:lnTo>
                    <a:pt x="80" y="94"/>
                  </a:lnTo>
                  <a:lnTo>
                    <a:pt x="80" y="90"/>
                  </a:lnTo>
                  <a:lnTo>
                    <a:pt x="84" y="90"/>
                  </a:lnTo>
                  <a:lnTo>
                    <a:pt x="84" y="86"/>
                  </a:lnTo>
                  <a:lnTo>
                    <a:pt x="84" y="84"/>
                  </a:lnTo>
                  <a:lnTo>
                    <a:pt x="84" y="80"/>
                  </a:lnTo>
                  <a:lnTo>
                    <a:pt x="84" y="76"/>
                  </a:lnTo>
                  <a:lnTo>
                    <a:pt x="84" y="72"/>
                  </a:lnTo>
                  <a:lnTo>
                    <a:pt x="86" y="64"/>
                  </a:lnTo>
                  <a:lnTo>
                    <a:pt x="86" y="60"/>
                  </a:lnTo>
                  <a:lnTo>
                    <a:pt x="86" y="58"/>
                  </a:lnTo>
                  <a:lnTo>
                    <a:pt x="86" y="54"/>
                  </a:lnTo>
                  <a:lnTo>
                    <a:pt x="86" y="50"/>
                  </a:lnTo>
                  <a:lnTo>
                    <a:pt x="90" y="50"/>
                  </a:lnTo>
                  <a:lnTo>
                    <a:pt x="90" y="46"/>
                  </a:lnTo>
                  <a:lnTo>
                    <a:pt x="90" y="42"/>
                  </a:lnTo>
                  <a:lnTo>
                    <a:pt x="90" y="38"/>
                  </a:lnTo>
                  <a:lnTo>
                    <a:pt x="94" y="38"/>
                  </a:lnTo>
                  <a:lnTo>
                    <a:pt x="94" y="34"/>
                  </a:lnTo>
                  <a:lnTo>
                    <a:pt x="94" y="30"/>
                  </a:lnTo>
                  <a:lnTo>
                    <a:pt x="94" y="28"/>
                  </a:lnTo>
                  <a:lnTo>
                    <a:pt x="94" y="24"/>
                  </a:lnTo>
                  <a:lnTo>
                    <a:pt x="94" y="20"/>
                  </a:lnTo>
                  <a:lnTo>
                    <a:pt x="90" y="20"/>
                  </a:lnTo>
                  <a:lnTo>
                    <a:pt x="94" y="16"/>
                  </a:lnTo>
                  <a:lnTo>
                    <a:pt x="94" y="20"/>
                  </a:lnTo>
                  <a:lnTo>
                    <a:pt x="94" y="16"/>
                  </a:lnTo>
                  <a:lnTo>
                    <a:pt x="98" y="12"/>
                  </a:lnTo>
                  <a:lnTo>
                    <a:pt x="98" y="8"/>
                  </a:lnTo>
                  <a:lnTo>
                    <a:pt x="102" y="8"/>
                  </a:lnTo>
                  <a:lnTo>
                    <a:pt x="106" y="4"/>
                  </a:lnTo>
                  <a:lnTo>
                    <a:pt x="110" y="4"/>
                  </a:lnTo>
                  <a:lnTo>
                    <a:pt x="110" y="8"/>
                  </a:lnTo>
                  <a:lnTo>
                    <a:pt x="114" y="8"/>
                  </a:lnTo>
                  <a:lnTo>
                    <a:pt x="116" y="8"/>
                  </a:lnTo>
                  <a:lnTo>
                    <a:pt x="116" y="12"/>
                  </a:lnTo>
                  <a:lnTo>
                    <a:pt x="120" y="12"/>
                  </a:lnTo>
                  <a:lnTo>
                    <a:pt x="120" y="16"/>
                  </a:lnTo>
                  <a:lnTo>
                    <a:pt x="124" y="16"/>
                  </a:lnTo>
                  <a:lnTo>
                    <a:pt x="128" y="16"/>
                  </a:lnTo>
                  <a:lnTo>
                    <a:pt x="128" y="20"/>
                  </a:lnTo>
                  <a:lnTo>
                    <a:pt x="136" y="20"/>
                  </a:lnTo>
                  <a:lnTo>
                    <a:pt x="140" y="20"/>
                  </a:lnTo>
                  <a:lnTo>
                    <a:pt x="142" y="20"/>
                  </a:lnTo>
                  <a:lnTo>
                    <a:pt x="142" y="24"/>
                  </a:lnTo>
                  <a:lnTo>
                    <a:pt x="146" y="24"/>
                  </a:lnTo>
                  <a:lnTo>
                    <a:pt x="146" y="20"/>
                  </a:lnTo>
                  <a:lnTo>
                    <a:pt x="150" y="20"/>
                  </a:lnTo>
                  <a:lnTo>
                    <a:pt x="150" y="16"/>
                  </a:lnTo>
                  <a:lnTo>
                    <a:pt x="150" y="12"/>
                  </a:lnTo>
                  <a:lnTo>
                    <a:pt x="154" y="12"/>
                  </a:lnTo>
                  <a:lnTo>
                    <a:pt x="154" y="8"/>
                  </a:lnTo>
                  <a:lnTo>
                    <a:pt x="154" y="12"/>
                  </a:lnTo>
                  <a:lnTo>
                    <a:pt x="158" y="12"/>
                  </a:lnTo>
                  <a:lnTo>
                    <a:pt x="162" y="12"/>
                  </a:lnTo>
                  <a:lnTo>
                    <a:pt x="166" y="8"/>
                  </a:lnTo>
                  <a:lnTo>
                    <a:pt x="170" y="8"/>
                  </a:lnTo>
                  <a:lnTo>
                    <a:pt x="172" y="8"/>
                  </a:lnTo>
                  <a:lnTo>
                    <a:pt x="176" y="4"/>
                  </a:lnTo>
                  <a:lnTo>
                    <a:pt x="172" y="4"/>
                  </a:lnTo>
                  <a:lnTo>
                    <a:pt x="176" y="4"/>
                  </a:lnTo>
                  <a:lnTo>
                    <a:pt x="180" y="8"/>
                  </a:lnTo>
                  <a:lnTo>
                    <a:pt x="184" y="8"/>
                  </a:lnTo>
                  <a:lnTo>
                    <a:pt x="188" y="8"/>
                  </a:lnTo>
                  <a:lnTo>
                    <a:pt x="188" y="4"/>
                  </a:lnTo>
                  <a:lnTo>
                    <a:pt x="188" y="0"/>
                  </a:lnTo>
                  <a:lnTo>
                    <a:pt x="192" y="0"/>
                  </a:lnTo>
                  <a:lnTo>
                    <a:pt x="196" y="0"/>
                  </a:lnTo>
                  <a:lnTo>
                    <a:pt x="196" y="4"/>
                  </a:lnTo>
                  <a:lnTo>
                    <a:pt x="200" y="4"/>
                  </a:lnTo>
                  <a:lnTo>
                    <a:pt x="200" y="0"/>
                  </a:lnTo>
                  <a:lnTo>
                    <a:pt x="200" y="4"/>
                  </a:lnTo>
                  <a:lnTo>
                    <a:pt x="202" y="4"/>
                  </a:lnTo>
                  <a:lnTo>
                    <a:pt x="206" y="4"/>
                  </a:lnTo>
                  <a:lnTo>
                    <a:pt x="210" y="4"/>
                  </a:lnTo>
                  <a:lnTo>
                    <a:pt x="214" y="4"/>
                  </a:lnTo>
                  <a:lnTo>
                    <a:pt x="218" y="4"/>
                  </a:lnTo>
                  <a:lnTo>
                    <a:pt x="218" y="8"/>
                  </a:lnTo>
                  <a:lnTo>
                    <a:pt x="222" y="8"/>
                  </a:lnTo>
                  <a:lnTo>
                    <a:pt x="222" y="12"/>
                  </a:lnTo>
                  <a:lnTo>
                    <a:pt x="226" y="16"/>
                  </a:lnTo>
                  <a:lnTo>
                    <a:pt x="228" y="16"/>
                  </a:lnTo>
                  <a:lnTo>
                    <a:pt x="228" y="20"/>
                  </a:lnTo>
                  <a:lnTo>
                    <a:pt x="232" y="20"/>
                  </a:lnTo>
                  <a:lnTo>
                    <a:pt x="232" y="16"/>
                  </a:lnTo>
                  <a:lnTo>
                    <a:pt x="236" y="16"/>
                  </a:lnTo>
                  <a:lnTo>
                    <a:pt x="240" y="16"/>
                  </a:lnTo>
                  <a:lnTo>
                    <a:pt x="244" y="16"/>
                  </a:lnTo>
                  <a:lnTo>
                    <a:pt x="244" y="20"/>
                  </a:lnTo>
                  <a:lnTo>
                    <a:pt x="244" y="16"/>
                  </a:lnTo>
                  <a:lnTo>
                    <a:pt x="246" y="16"/>
                  </a:lnTo>
                  <a:lnTo>
                    <a:pt x="246" y="12"/>
                  </a:lnTo>
                  <a:lnTo>
                    <a:pt x="250" y="12"/>
                  </a:lnTo>
                  <a:lnTo>
                    <a:pt x="250" y="16"/>
                  </a:lnTo>
                  <a:lnTo>
                    <a:pt x="250" y="20"/>
                  </a:lnTo>
                  <a:lnTo>
                    <a:pt x="254" y="20"/>
                  </a:lnTo>
                  <a:lnTo>
                    <a:pt x="254" y="24"/>
                  </a:lnTo>
                  <a:lnTo>
                    <a:pt x="258" y="24"/>
                  </a:lnTo>
                  <a:lnTo>
                    <a:pt x="258" y="28"/>
                  </a:lnTo>
                  <a:lnTo>
                    <a:pt x="262" y="28"/>
                  </a:lnTo>
                  <a:lnTo>
                    <a:pt x="262" y="30"/>
                  </a:lnTo>
                  <a:lnTo>
                    <a:pt x="266" y="30"/>
                  </a:lnTo>
                  <a:lnTo>
                    <a:pt x="266" y="34"/>
                  </a:lnTo>
                  <a:lnTo>
                    <a:pt x="266" y="38"/>
                  </a:lnTo>
                  <a:lnTo>
                    <a:pt x="266" y="42"/>
                  </a:lnTo>
                  <a:lnTo>
                    <a:pt x="266" y="46"/>
                  </a:lnTo>
                  <a:lnTo>
                    <a:pt x="266" y="50"/>
                  </a:lnTo>
                  <a:lnTo>
                    <a:pt x="266" y="54"/>
                  </a:lnTo>
                  <a:lnTo>
                    <a:pt x="270" y="50"/>
                  </a:lnTo>
                  <a:lnTo>
                    <a:pt x="270" y="54"/>
                  </a:lnTo>
                  <a:lnTo>
                    <a:pt x="274" y="58"/>
                  </a:lnTo>
                  <a:lnTo>
                    <a:pt x="270" y="58"/>
                  </a:lnTo>
                  <a:lnTo>
                    <a:pt x="270" y="60"/>
                  </a:lnTo>
                  <a:lnTo>
                    <a:pt x="266" y="64"/>
                  </a:lnTo>
                  <a:lnTo>
                    <a:pt x="262" y="68"/>
                  </a:lnTo>
                  <a:lnTo>
                    <a:pt x="262" y="72"/>
                  </a:lnTo>
                  <a:lnTo>
                    <a:pt x="258" y="72"/>
                  </a:lnTo>
                  <a:lnTo>
                    <a:pt x="258" y="76"/>
                  </a:lnTo>
                  <a:lnTo>
                    <a:pt x="254" y="76"/>
                  </a:lnTo>
                  <a:lnTo>
                    <a:pt x="254" y="80"/>
                  </a:lnTo>
                  <a:lnTo>
                    <a:pt x="254" y="84"/>
                  </a:lnTo>
                  <a:lnTo>
                    <a:pt x="254" y="86"/>
                  </a:lnTo>
                  <a:lnTo>
                    <a:pt x="250" y="86"/>
                  </a:lnTo>
                  <a:lnTo>
                    <a:pt x="250" y="90"/>
                  </a:lnTo>
                  <a:lnTo>
                    <a:pt x="250" y="94"/>
                  </a:lnTo>
                  <a:lnTo>
                    <a:pt x="250" y="98"/>
                  </a:lnTo>
                  <a:lnTo>
                    <a:pt x="250" y="102"/>
                  </a:lnTo>
                  <a:lnTo>
                    <a:pt x="246" y="102"/>
                  </a:lnTo>
                  <a:lnTo>
                    <a:pt x="246" y="106"/>
                  </a:lnTo>
                  <a:lnTo>
                    <a:pt x="246" y="110"/>
                  </a:lnTo>
                  <a:lnTo>
                    <a:pt x="246" y="114"/>
                  </a:lnTo>
                  <a:lnTo>
                    <a:pt x="246" y="116"/>
                  </a:lnTo>
                  <a:lnTo>
                    <a:pt x="244" y="116"/>
                  </a:lnTo>
                  <a:lnTo>
                    <a:pt x="244" y="120"/>
                  </a:lnTo>
                  <a:lnTo>
                    <a:pt x="244" y="124"/>
                  </a:lnTo>
                  <a:lnTo>
                    <a:pt x="244" y="128"/>
                  </a:lnTo>
                  <a:lnTo>
                    <a:pt x="244" y="132"/>
                  </a:lnTo>
                  <a:lnTo>
                    <a:pt x="240" y="132"/>
                  </a:lnTo>
                  <a:lnTo>
                    <a:pt x="240" y="136"/>
                  </a:lnTo>
                  <a:lnTo>
                    <a:pt x="240" y="140"/>
                  </a:lnTo>
                  <a:lnTo>
                    <a:pt x="244" y="144"/>
                  </a:lnTo>
                  <a:lnTo>
                    <a:pt x="244" y="146"/>
                  </a:lnTo>
                  <a:lnTo>
                    <a:pt x="244" y="150"/>
                  </a:lnTo>
                  <a:lnTo>
                    <a:pt x="244" y="154"/>
                  </a:lnTo>
                  <a:lnTo>
                    <a:pt x="244" y="158"/>
                  </a:lnTo>
                  <a:lnTo>
                    <a:pt x="244" y="160"/>
                  </a:lnTo>
                  <a:lnTo>
                    <a:pt x="246" y="164"/>
                  </a:lnTo>
                  <a:lnTo>
                    <a:pt x="246" y="168"/>
                  </a:lnTo>
                  <a:lnTo>
                    <a:pt x="246" y="172"/>
                  </a:lnTo>
                  <a:lnTo>
                    <a:pt x="244" y="172"/>
                  </a:lnTo>
                  <a:lnTo>
                    <a:pt x="244" y="176"/>
                  </a:lnTo>
                  <a:lnTo>
                    <a:pt x="244" y="180"/>
                  </a:lnTo>
                  <a:lnTo>
                    <a:pt x="246" y="180"/>
                  </a:lnTo>
                  <a:lnTo>
                    <a:pt x="246" y="184"/>
                  </a:lnTo>
                  <a:lnTo>
                    <a:pt x="246" y="186"/>
                  </a:lnTo>
                  <a:lnTo>
                    <a:pt x="246" y="190"/>
                  </a:lnTo>
                  <a:lnTo>
                    <a:pt x="246" y="194"/>
                  </a:lnTo>
                  <a:lnTo>
                    <a:pt x="246" y="198"/>
                  </a:lnTo>
                  <a:lnTo>
                    <a:pt x="246" y="202"/>
                  </a:lnTo>
                  <a:lnTo>
                    <a:pt x="250" y="206"/>
                  </a:lnTo>
                  <a:lnTo>
                    <a:pt x="254" y="210"/>
                  </a:lnTo>
                  <a:lnTo>
                    <a:pt x="258" y="210"/>
                  </a:lnTo>
                  <a:lnTo>
                    <a:pt x="258" y="214"/>
                  </a:lnTo>
                  <a:lnTo>
                    <a:pt x="258" y="216"/>
                  </a:lnTo>
                  <a:lnTo>
                    <a:pt x="258" y="220"/>
                  </a:lnTo>
                  <a:lnTo>
                    <a:pt x="262" y="220"/>
                  </a:lnTo>
                  <a:lnTo>
                    <a:pt x="262" y="224"/>
                  </a:lnTo>
                  <a:lnTo>
                    <a:pt x="262" y="228"/>
                  </a:lnTo>
                  <a:lnTo>
                    <a:pt x="266" y="228"/>
                  </a:lnTo>
                  <a:lnTo>
                    <a:pt x="266" y="232"/>
                  </a:lnTo>
                  <a:lnTo>
                    <a:pt x="262" y="232"/>
                  </a:lnTo>
                  <a:lnTo>
                    <a:pt x="258" y="232"/>
                  </a:lnTo>
                  <a:lnTo>
                    <a:pt x="254" y="236"/>
                  </a:lnTo>
                  <a:lnTo>
                    <a:pt x="246" y="236"/>
                  </a:lnTo>
                  <a:lnTo>
                    <a:pt x="244" y="236"/>
                  </a:lnTo>
                  <a:lnTo>
                    <a:pt x="240" y="236"/>
                  </a:lnTo>
                  <a:lnTo>
                    <a:pt x="240" y="240"/>
                  </a:lnTo>
                  <a:lnTo>
                    <a:pt x="240" y="244"/>
                  </a:lnTo>
                  <a:lnTo>
                    <a:pt x="236" y="244"/>
                  </a:lnTo>
                  <a:lnTo>
                    <a:pt x="236" y="246"/>
                  </a:lnTo>
                  <a:lnTo>
                    <a:pt x="232" y="250"/>
                  </a:lnTo>
                  <a:lnTo>
                    <a:pt x="232" y="254"/>
                  </a:lnTo>
                  <a:lnTo>
                    <a:pt x="236" y="258"/>
                  </a:lnTo>
                  <a:lnTo>
                    <a:pt x="236" y="262"/>
                  </a:lnTo>
                  <a:lnTo>
                    <a:pt x="236" y="266"/>
                  </a:lnTo>
                  <a:lnTo>
                    <a:pt x="236" y="270"/>
                  </a:lnTo>
                  <a:lnTo>
                    <a:pt x="236" y="272"/>
                  </a:lnTo>
                  <a:lnTo>
                    <a:pt x="236" y="276"/>
                  </a:lnTo>
                  <a:lnTo>
                    <a:pt x="232" y="276"/>
                  </a:lnTo>
                  <a:lnTo>
                    <a:pt x="232" y="280"/>
                  </a:lnTo>
                  <a:lnTo>
                    <a:pt x="232" y="284"/>
                  </a:lnTo>
                  <a:lnTo>
                    <a:pt x="232" y="288"/>
                  </a:lnTo>
                  <a:lnTo>
                    <a:pt x="232" y="292"/>
                  </a:lnTo>
                  <a:lnTo>
                    <a:pt x="232" y="296"/>
                  </a:lnTo>
                  <a:lnTo>
                    <a:pt x="236" y="296"/>
                  </a:lnTo>
                  <a:lnTo>
                    <a:pt x="236" y="300"/>
                  </a:lnTo>
                  <a:lnTo>
                    <a:pt x="240" y="302"/>
                  </a:lnTo>
                  <a:lnTo>
                    <a:pt x="244" y="302"/>
                  </a:lnTo>
                  <a:lnTo>
                    <a:pt x="246" y="306"/>
                  </a:lnTo>
                  <a:lnTo>
                    <a:pt x="246" y="302"/>
                  </a:lnTo>
                  <a:lnTo>
                    <a:pt x="250" y="300"/>
                  </a:lnTo>
                  <a:lnTo>
                    <a:pt x="250" y="302"/>
                  </a:lnTo>
                  <a:lnTo>
                    <a:pt x="250" y="306"/>
                  </a:lnTo>
                  <a:lnTo>
                    <a:pt x="250" y="310"/>
                  </a:lnTo>
                  <a:lnTo>
                    <a:pt x="250" y="318"/>
                  </a:lnTo>
                  <a:lnTo>
                    <a:pt x="250" y="322"/>
                  </a:lnTo>
                  <a:lnTo>
                    <a:pt x="246" y="322"/>
                  </a:lnTo>
                  <a:lnTo>
                    <a:pt x="250" y="322"/>
                  </a:lnTo>
                  <a:lnTo>
                    <a:pt x="246" y="318"/>
                  </a:lnTo>
                  <a:lnTo>
                    <a:pt x="246" y="322"/>
                  </a:lnTo>
                  <a:lnTo>
                    <a:pt x="244" y="322"/>
                  </a:lnTo>
                  <a:lnTo>
                    <a:pt x="240" y="322"/>
                  </a:lnTo>
                  <a:lnTo>
                    <a:pt x="240" y="318"/>
                  </a:lnTo>
                  <a:lnTo>
                    <a:pt x="236" y="314"/>
                  </a:lnTo>
                  <a:lnTo>
                    <a:pt x="232" y="314"/>
                  </a:lnTo>
                  <a:lnTo>
                    <a:pt x="232" y="310"/>
                  </a:lnTo>
                  <a:lnTo>
                    <a:pt x="232" y="306"/>
                  </a:lnTo>
                  <a:lnTo>
                    <a:pt x="228" y="306"/>
                  </a:lnTo>
                  <a:lnTo>
                    <a:pt x="226" y="302"/>
                  </a:lnTo>
                  <a:lnTo>
                    <a:pt x="222" y="302"/>
                  </a:lnTo>
                  <a:lnTo>
                    <a:pt x="218" y="300"/>
                  </a:lnTo>
                  <a:lnTo>
                    <a:pt x="218" y="296"/>
                  </a:lnTo>
                  <a:lnTo>
                    <a:pt x="214" y="296"/>
                  </a:lnTo>
                  <a:lnTo>
                    <a:pt x="214" y="292"/>
                  </a:lnTo>
                  <a:lnTo>
                    <a:pt x="210" y="296"/>
                  </a:lnTo>
                  <a:lnTo>
                    <a:pt x="210" y="300"/>
                  </a:lnTo>
                  <a:lnTo>
                    <a:pt x="206" y="300"/>
                  </a:lnTo>
                  <a:lnTo>
                    <a:pt x="202" y="296"/>
                  </a:lnTo>
                  <a:lnTo>
                    <a:pt x="200" y="296"/>
                  </a:lnTo>
                  <a:lnTo>
                    <a:pt x="196" y="296"/>
                  </a:lnTo>
                  <a:lnTo>
                    <a:pt x="192" y="292"/>
                  </a:lnTo>
                  <a:lnTo>
                    <a:pt x="188" y="292"/>
                  </a:lnTo>
                  <a:lnTo>
                    <a:pt x="188" y="288"/>
                  </a:lnTo>
                  <a:lnTo>
                    <a:pt x="188" y="284"/>
                  </a:lnTo>
                  <a:lnTo>
                    <a:pt x="184" y="284"/>
                  </a:lnTo>
                  <a:lnTo>
                    <a:pt x="180" y="288"/>
                  </a:lnTo>
                  <a:lnTo>
                    <a:pt x="176" y="288"/>
                  </a:lnTo>
                  <a:lnTo>
                    <a:pt x="172" y="288"/>
                  </a:lnTo>
                  <a:lnTo>
                    <a:pt x="176" y="284"/>
                  </a:lnTo>
                  <a:lnTo>
                    <a:pt x="176" y="280"/>
                  </a:lnTo>
                  <a:lnTo>
                    <a:pt x="172" y="280"/>
                  </a:lnTo>
                  <a:lnTo>
                    <a:pt x="170" y="280"/>
                  </a:lnTo>
                  <a:lnTo>
                    <a:pt x="170" y="276"/>
                  </a:lnTo>
                  <a:lnTo>
                    <a:pt x="170" y="280"/>
                  </a:lnTo>
                  <a:lnTo>
                    <a:pt x="166" y="280"/>
                  </a:lnTo>
                  <a:lnTo>
                    <a:pt x="162" y="280"/>
                  </a:lnTo>
                  <a:lnTo>
                    <a:pt x="158" y="280"/>
                  </a:lnTo>
                  <a:lnTo>
                    <a:pt x="154" y="280"/>
                  </a:lnTo>
                  <a:lnTo>
                    <a:pt x="150" y="280"/>
                  </a:lnTo>
                  <a:lnTo>
                    <a:pt x="146" y="280"/>
                  </a:lnTo>
                  <a:lnTo>
                    <a:pt x="146" y="284"/>
                  </a:lnTo>
                  <a:lnTo>
                    <a:pt x="142" y="284"/>
                  </a:lnTo>
                  <a:lnTo>
                    <a:pt x="142" y="280"/>
                  </a:lnTo>
                  <a:lnTo>
                    <a:pt x="142" y="276"/>
                  </a:lnTo>
                  <a:lnTo>
                    <a:pt x="146" y="276"/>
                  </a:lnTo>
                  <a:lnTo>
                    <a:pt x="146" y="272"/>
                  </a:lnTo>
                  <a:lnTo>
                    <a:pt x="146" y="270"/>
                  </a:lnTo>
                  <a:lnTo>
                    <a:pt x="142" y="266"/>
                  </a:lnTo>
                  <a:lnTo>
                    <a:pt x="142" y="262"/>
                  </a:lnTo>
                  <a:lnTo>
                    <a:pt x="140" y="258"/>
                  </a:lnTo>
                  <a:lnTo>
                    <a:pt x="140" y="254"/>
                  </a:lnTo>
                  <a:lnTo>
                    <a:pt x="140" y="250"/>
                  </a:lnTo>
                  <a:lnTo>
                    <a:pt x="140" y="246"/>
                  </a:lnTo>
                  <a:lnTo>
                    <a:pt x="140" y="244"/>
                  </a:lnTo>
                  <a:lnTo>
                    <a:pt x="140" y="240"/>
                  </a:lnTo>
                  <a:lnTo>
                    <a:pt x="140" y="236"/>
                  </a:lnTo>
                  <a:lnTo>
                    <a:pt x="140" y="232"/>
                  </a:lnTo>
                  <a:lnTo>
                    <a:pt x="140" y="228"/>
                  </a:lnTo>
                  <a:lnTo>
                    <a:pt x="140" y="224"/>
                  </a:lnTo>
                  <a:lnTo>
                    <a:pt x="140" y="220"/>
                  </a:lnTo>
                  <a:lnTo>
                    <a:pt x="140" y="216"/>
                  </a:lnTo>
                  <a:lnTo>
                    <a:pt x="136" y="216"/>
                  </a:lnTo>
                  <a:lnTo>
                    <a:pt x="128" y="216"/>
                  </a:lnTo>
                  <a:lnTo>
                    <a:pt x="120" y="216"/>
                  </a:lnTo>
                  <a:lnTo>
                    <a:pt x="120" y="214"/>
                  </a:lnTo>
                  <a:lnTo>
                    <a:pt x="120" y="210"/>
                  </a:lnTo>
                  <a:lnTo>
                    <a:pt x="116" y="210"/>
                  </a:lnTo>
                  <a:lnTo>
                    <a:pt x="116" y="214"/>
                  </a:lnTo>
                  <a:lnTo>
                    <a:pt x="114" y="214"/>
                  </a:lnTo>
                  <a:lnTo>
                    <a:pt x="106" y="214"/>
                  </a:lnTo>
                  <a:lnTo>
                    <a:pt x="106" y="216"/>
                  </a:lnTo>
                  <a:lnTo>
                    <a:pt x="106" y="220"/>
                  </a:lnTo>
                  <a:lnTo>
                    <a:pt x="106" y="224"/>
                  </a:lnTo>
                  <a:lnTo>
                    <a:pt x="102" y="224"/>
                  </a:lnTo>
                  <a:lnTo>
                    <a:pt x="102" y="228"/>
                  </a:lnTo>
                  <a:lnTo>
                    <a:pt x="106" y="228"/>
                  </a:lnTo>
                  <a:lnTo>
                    <a:pt x="98" y="228"/>
                  </a:lnTo>
                  <a:lnTo>
                    <a:pt x="94" y="228"/>
                  </a:lnTo>
                  <a:lnTo>
                    <a:pt x="90" y="228"/>
                  </a:lnTo>
                  <a:lnTo>
                    <a:pt x="86" y="228"/>
                  </a:lnTo>
                  <a:lnTo>
                    <a:pt x="86" y="232"/>
                  </a:lnTo>
                  <a:lnTo>
                    <a:pt x="84" y="232"/>
                  </a:lnTo>
                  <a:lnTo>
                    <a:pt x="84" y="228"/>
                  </a:lnTo>
                  <a:lnTo>
                    <a:pt x="80" y="232"/>
                  </a:lnTo>
                  <a:lnTo>
                    <a:pt x="80" y="228"/>
                  </a:lnTo>
                  <a:lnTo>
                    <a:pt x="76" y="228"/>
                  </a:lnTo>
                  <a:lnTo>
                    <a:pt x="76" y="224"/>
                  </a:lnTo>
                  <a:lnTo>
                    <a:pt x="72" y="220"/>
                  </a:lnTo>
                  <a:lnTo>
                    <a:pt x="72" y="216"/>
                  </a:lnTo>
                  <a:lnTo>
                    <a:pt x="68" y="216"/>
                  </a:lnTo>
                  <a:lnTo>
                    <a:pt x="68" y="214"/>
                  </a:lnTo>
                  <a:lnTo>
                    <a:pt x="68" y="210"/>
                  </a:lnTo>
                  <a:lnTo>
                    <a:pt x="68" y="206"/>
                  </a:lnTo>
                  <a:lnTo>
                    <a:pt x="64" y="202"/>
                  </a:lnTo>
                  <a:lnTo>
                    <a:pt x="64" y="198"/>
                  </a:lnTo>
                  <a:lnTo>
                    <a:pt x="64" y="194"/>
                  </a:lnTo>
                  <a:lnTo>
                    <a:pt x="64" y="190"/>
                  </a:lnTo>
                  <a:lnTo>
                    <a:pt x="60" y="190"/>
                  </a:lnTo>
                  <a:lnTo>
                    <a:pt x="56" y="190"/>
                  </a:lnTo>
                  <a:lnTo>
                    <a:pt x="56" y="190"/>
                  </a:lnTo>
                  <a:lnTo>
                    <a:pt x="56" y="19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33" name="Freeform 140">
              <a:extLst>
                <a:ext uri="{FF2B5EF4-FFF2-40B4-BE49-F238E27FC236}">
                  <a16:creationId xmlns:a16="http://schemas.microsoft.com/office/drawing/2014/main" id="{80A58BF5-BD41-C4FC-F4A9-FE324B007E9D}"/>
                </a:ext>
              </a:extLst>
            </p:cNvPr>
            <p:cNvSpPr>
              <a:spLocks noEditPoints="1"/>
            </p:cNvSpPr>
            <p:nvPr/>
          </p:nvSpPr>
          <p:spPr bwMode="auto">
            <a:xfrm>
              <a:off x="4197350" y="4267268"/>
              <a:ext cx="142875" cy="177800"/>
            </a:xfrm>
            <a:custGeom>
              <a:avLst/>
              <a:gdLst>
                <a:gd name="T0" fmla="*/ 46 w 90"/>
                <a:gd name="T1" fmla="*/ 96 h 112"/>
                <a:gd name="T2" fmla="*/ 52 w 90"/>
                <a:gd name="T3" fmla="*/ 96 h 112"/>
                <a:gd name="T4" fmla="*/ 46 w 90"/>
                <a:gd name="T5" fmla="*/ 96 h 112"/>
                <a:gd name="T6" fmla="*/ 34 w 90"/>
                <a:gd name="T7" fmla="*/ 100 h 112"/>
                <a:gd name="T8" fmla="*/ 30 w 90"/>
                <a:gd name="T9" fmla="*/ 104 h 112"/>
                <a:gd name="T10" fmla="*/ 24 w 90"/>
                <a:gd name="T11" fmla="*/ 108 h 112"/>
                <a:gd name="T12" fmla="*/ 20 w 90"/>
                <a:gd name="T13" fmla="*/ 112 h 112"/>
                <a:gd name="T14" fmla="*/ 16 w 90"/>
                <a:gd name="T15" fmla="*/ 104 h 112"/>
                <a:gd name="T16" fmla="*/ 20 w 90"/>
                <a:gd name="T17" fmla="*/ 92 h 112"/>
                <a:gd name="T18" fmla="*/ 20 w 90"/>
                <a:gd name="T19" fmla="*/ 86 h 112"/>
                <a:gd name="T20" fmla="*/ 16 w 90"/>
                <a:gd name="T21" fmla="*/ 82 h 112"/>
                <a:gd name="T22" fmla="*/ 12 w 90"/>
                <a:gd name="T23" fmla="*/ 78 h 112"/>
                <a:gd name="T24" fmla="*/ 0 w 90"/>
                <a:gd name="T25" fmla="*/ 74 h 112"/>
                <a:gd name="T26" fmla="*/ 4 w 90"/>
                <a:gd name="T27" fmla="*/ 70 h 112"/>
                <a:gd name="T28" fmla="*/ 4 w 90"/>
                <a:gd name="T29" fmla="*/ 66 h 112"/>
                <a:gd name="T30" fmla="*/ 4 w 90"/>
                <a:gd name="T31" fmla="*/ 56 h 112"/>
                <a:gd name="T32" fmla="*/ 8 w 90"/>
                <a:gd name="T33" fmla="*/ 56 h 112"/>
                <a:gd name="T34" fmla="*/ 8 w 90"/>
                <a:gd name="T35" fmla="*/ 48 h 112"/>
                <a:gd name="T36" fmla="*/ 8 w 90"/>
                <a:gd name="T37" fmla="*/ 44 h 112"/>
                <a:gd name="T38" fmla="*/ 12 w 90"/>
                <a:gd name="T39" fmla="*/ 36 h 112"/>
                <a:gd name="T40" fmla="*/ 16 w 90"/>
                <a:gd name="T41" fmla="*/ 40 h 112"/>
                <a:gd name="T42" fmla="*/ 12 w 90"/>
                <a:gd name="T43" fmla="*/ 34 h 112"/>
                <a:gd name="T44" fmla="*/ 16 w 90"/>
                <a:gd name="T45" fmla="*/ 30 h 112"/>
                <a:gd name="T46" fmla="*/ 8 w 90"/>
                <a:gd name="T47" fmla="*/ 22 h 112"/>
                <a:gd name="T48" fmla="*/ 8 w 90"/>
                <a:gd name="T49" fmla="*/ 14 h 112"/>
                <a:gd name="T50" fmla="*/ 8 w 90"/>
                <a:gd name="T51" fmla="*/ 10 h 112"/>
                <a:gd name="T52" fmla="*/ 12 w 90"/>
                <a:gd name="T53" fmla="*/ 8 h 112"/>
                <a:gd name="T54" fmla="*/ 20 w 90"/>
                <a:gd name="T55" fmla="*/ 8 h 112"/>
                <a:gd name="T56" fmla="*/ 24 w 90"/>
                <a:gd name="T57" fmla="*/ 10 h 112"/>
                <a:gd name="T58" fmla="*/ 30 w 90"/>
                <a:gd name="T59" fmla="*/ 8 h 112"/>
                <a:gd name="T60" fmla="*/ 30 w 90"/>
                <a:gd name="T61" fmla="*/ 4 h 112"/>
                <a:gd name="T62" fmla="*/ 34 w 90"/>
                <a:gd name="T63" fmla="*/ 4 h 112"/>
                <a:gd name="T64" fmla="*/ 38 w 90"/>
                <a:gd name="T65" fmla="*/ 8 h 112"/>
                <a:gd name="T66" fmla="*/ 38 w 90"/>
                <a:gd name="T67" fmla="*/ 10 h 112"/>
                <a:gd name="T68" fmla="*/ 42 w 90"/>
                <a:gd name="T69" fmla="*/ 8 h 112"/>
                <a:gd name="T70" fmla="*/ 50 w 90"/>
                <a:gd name="T71" fmla="*/ 8 h 112"/>
                <a:gd name="T72" fmla="*/ 56 w 90"/>
                <a:gd name="T73" fmla="*/ 14 h 112"/>
                <a:gd name="T74" fmla="*/ 60 w 90"/>
                <a:gd name="T75" fmla="*/ 18 h 112"/>
                <a:gd name="T76" fmla="*/ 68 w 90"/>
                <a:gd name="T77" fmla="*/ 14 h 112"/>
                <a:gd name="T78" fmla="*/ 76 w 90"/>
                <a:gd name="T79" fmla="*/ 14 h 112"/>
                <a:gd name="T80" fmla="*/ 82 w 90"/>
                <a:gd name="T81" fmla="*/ 22 h 112"/>
                <a:gd name="T82" fmla="*/ 86 w 90"/>
                <a:gd name="T83" fmla="*/ 26 h 112"/>
                <a:gd name="T84" fmla="*/ 86 w 90"/>
                <a:gd name="T85" fmla="*/ 34 h 112"/>
                <a:gd name="T86" fmla="*/ 86 w 90"/>
                <a:gd name="T87" fmla="*/ 44 h 112"/>
                <a:gd name="T88" fmla="*/ 82 w 90"/>
                <a:gd name="T89" fmla="*/ 60 h 112"/>
                <a:gd name="T90" fmla="*/ 78 w 90"/>
                <a:gd name="T91" fmla="*/ 70 h 112"/>
                <a:gd name="T92" fmla="*/ 78 w 90"/>
                <a:gd name="T93" fmla="*/ 78 h 112"/>
                <a:gd name="T94" fmla="*/ 82 w 90"/>
                <a:gd name="T95" fmla="*/ 88 h 112"/>
                <a:gd name="T96" fmla="*/ 86 w 90"/>
                <a:gd name="T97" fmla="*/ 96 h 112"/>
                <a:gd name="T98" fmla="*/ 82 w 90"/>
                <a:gd name="T99" fmla="*/ 96 h 112"/>
                <a:gd name="T100" fmla="*/ 78 w 90"/>
                <a:gd name="T101" fmla="*/ 92 h 112"/>
                <a:gd name="T102" fmla="*/ 76 w 90"/>
                <a:gd name="T103" fmla="*/ 96 h 112"/>
                <a:gd name="T104" fmla="*/ 72 w 90"/>
                <a:gd name="T105" fmla="*/ 96 h 112"/>
                <a:gd name="T106" fmla="*/ 72 w 90"/>
                <a:gd name="T107" fmla="*/ 92 h 112"/>
                <a:gd name="T108" fmla="*/ 72 w 90"/>
                <a:gd name="T109" fmla="*/ 92 h 112"/>
                <a:gd name="T110" fmla="*/ 60 w 90"/>
                <a:gd name="T111" fmla="*/ 92 h 112"/>
                <a:gd name="T112" fmla="*/ 60 w 90"/>
                <a:gd name="T113" fmla="*/ 96 h 112"/>
                <a:gd name="T114" fmla="*/ 64 w 90"/>
                <a:gd name="T115" fmla="*/ 92 h 112"/>
                <a:gd name="T116" fmla="*/ 56 w 90"/>
                <a:gd name="T117" fmla="*/ 96 h 112"/>
                <a:gd name="T118" fmla="*/ 52 w 90"/>
                <a:gd name="T119" fmla="*/ 96 h 112"/>
                <a:gd name="T120" fmla="*/ 50 w 90"/>
                <a:gd name="T121" fmla="*/ 96 h 112"/>
                <a:gd name="T122" fmla="*/ 50 w 90"/>
                <a:gd name="T123" fmla="*/ 96 h 112"/>
                <a:gd name="T124" fmla="*/ 78 w 90"/>
                <a:gd name="T125"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112">
                  <a:moveTo>
                    <a:pt x="50" y="96"/>
                  </a:moveTo>
                  <a:lnTo>
                    <a:pt x="50" y="96"/>
                  </a:lnTo>
                  <a:lnTo>
                    <a:pt x="50" y="96"/>
                  </a:lnTo>
                  <a:lnTo>
                    <a:pt x="50" y="96"/>
                  </a:lnTo>
                  <a:lnTo>
                    <a:pt x="50" y="96"/>
                  </a:lnTo>
                  <a:lnTo>
                    <a:pt x="50" y="96"/>
                  </a:lnTo>
                  <a:lnTo>
                    <a:pt x="50" y="96"/>
                  </a:lnTo>
                  <a:lnTo>
                    <a:pt x="46" y="96"/>
                  </a:lnTo>
                  <a:lnTo>
                    <a:pt x="50" y="96"/>
                  </a:lnTo>
                  <a:lnTo>
                    <a:pt x="50" y="96"/>
                  </a:lnTo>
                  <a:lnTo>
                    <a:pt x="50" y="96"/>
                  </a:lnTo>
                  <a:lnTo>
                    <a:pt x="50" y="96"/>
                  </a:lnTo>
                  <a:lnTo>
                    <a:pt x="50" y="96"/>
                  </a:lnTo>
                  <a:lnTo>
                    <a:pt x="52" y="96"/>
                  </a:lnTo>
                  <a:lnTo>
                    <a:pt x="52" y="96"/>
                  </a:lnTo>
                  <a:lnTo>
                    <a:pt x="52" y="96"/>
                  </a:lnTo>
                  <a:lnTo>
                    <a:pt x="52" y="96"/>
                  </a:lnTo>
                  <a:lnTo>
                    <a:pt x="52" y="96"/>
                  </a:lnTo>
                  <a:lnTo>
                    <a:pt x="52" y="96"/>
                  </a:lnTo>
                  <a:lnTo>
                    <a:pt x="50" y="96"/>
                  </a:lnTo>
                  <a:lnTo>
                    <a:pt x="50" y="96"/>
                  </a:lnTo>
                  <a:lnTo>
                    <a:pt x="50" y="96"/>
                  </a:lnTo>
                  <a:lnTo>
                    <a:pt x="46" y="96"/>
                  </a:lnTo>
                  <a:lnTo>
                    <a:pt x="46" y="96"/>
                  </a:lnTo>
                  <a:lnTo>
                    <a:pt x="42" y="96"/>
                  </a:lnTo>
                  <a:lnTo>
                    <a:pt x="42" y="96"/>
                  </a:lnTo>
                  <a:lnTo>
                    <a:pt x="42" y="96"/>
                  </a:lnTo>
                  <a:lnTo>
                    <a:pt x="38" y="100"/>
                  </a:lnTo>
                  <a:lnTo>
                    <a:pt x="38" y="100"/>
                  </a:lnTo>
                  <a:lnTo>
                    <a:pt x="38" y="100"/>
                  </a:lnTo>
                  <a:lnTo>
                    <a:pt x="34" y="100"/>
                  </a:lnTo>
                  <a:lnTo>
                    <a:pt x="34" y="100"/>
                  </a:lnTo>
                  <a:lnTo>
                    <a:pt x="34" y="100"/>
                  </a:lnTo>
                  <a:lnTo>
                    <a:pt x="34" y="100"/>
                  </a:lnTo>
                  <a:lnTo>
                    <a:pt x="34" y="100"/>
                  </a:lnTo>
                  <a:lnTo>
                    <a:pt x="30" y="104"/>
                  </a:lnTo>
                  <a:lnTo>
                    <a:pt x="30" y="104"/>
                  </a:lnTo>
                  <a:lnTo>
                    <a:pt x="30" y="104"/>
                  </a:lnTo>
                  <a:lnTo>
                    <a:pt x="30" y="104"/>
                  </a:lnTo>
                  <a:lnTo>
                    <a:pt x="30" y="104"/>
                  </a:lnTo>
                  <a:lnTo>
                    <a:pt x="26" y="104"/>
                  </a:lnTo>
                  <a:lnTo>
                    <a:pt x="26" y="104"/>
                  </a:lnTo>
                  <a:lnTo>
                    <a:pt x="26" y="104"/>
                  </a:lnTo>
                  <a:lnTo>
                    <a:pt x="26" y="104"/>
                  </a:lnTo>
                  <a:lnTo>
                    <a:pt x="26" y="104"/>
                  </a:lnTo>
                  <a:lnTo>
                    <a:pt x="26" y="104"/>
                  </a:lnTo>
                  <a:lnTo>
                    <a:pt x="24" y="108"/>
                  </a:lnTo>
                  <a:lnTo>
                    <a:pt x="24" y="108"/>
                  </a:lnTo>
                  <a:lnTo>
                    <a:pt x="24" y="108"/>
                  </a:lnTo>
                  <a:lnTo>
                    <a:pt x="24" y="108"/>
                  </a:lnTo>
                  <a:lnTo>
                    <a:pt x="24" y="108"/>
                  </a:lnTo>
                  <a:lnTo>
                    <a:pt x="20" y="108"/>
                  </a:lnTo>
                  <a:lnTo>
                    <a:pt x="20" y="108"/>
                  </a:lnTo>
                  <a:lnTo>
                    <a:pt x="20" y="112"/>
                  </a:lnTo>
                  <a:lnTo>
                    <a:pt x="20" y="112"/>
                  </a:lnTo>
                  <a:lnTo>
                    <a:pt x="20" y="112"/>
                  </a:lnTo>
                  <a:lnTo>
                    <a:pt x="20" y="112"/>
                  </a:lnTo>
                  <a:lnTo>
                    <a:pt x="16" y="112"/>
                  </a:lnTo>
                  <a:lnTo>
                    <a:pt x="16" y="108"/>
                  </a:lnTo>
                  <a:lnTo>
                    <a:pt x="16" y="108"/>
                  </a:lnTo>
                  <a:lnTo>
                    <a:pt x="16" y="108"/>
                  </a:lnTo>
                  <a:lnTo>
                    <a:pt x="16" y="104"/>
                  </a:lnTo>
                  <a:lnTo>
                    <a:pt x="16" y="104"/>
                  </a:lnTo>
                  <a:lnTo>
                    <a:pt x="16" y="104"/>
                  </a:lnTo>
                  <a:lnTo>
                    <a:pt x="16" y="100"/>
                  </a:lnTo>
                  <a:lnTo>
                    <a:pt x="16" y="100"/>
                  </a:lnTo>
                  <a:lnTo>
                    <a:pt x="16" y="100"/>
                  </a:lnTo>
                  <a:lnTo>
                    <a:pt x="16" y="96"/>
                  </a:lnTo>
                  <a:lnTo>
                    <a:pt x="20" y="96"/>
                  </a:lnTo>
                  <a:lnTo>
                    <a:pt x="20" y="92"/>
                  </a:lnTo>
                  <a:lnTo>
                    <a:pt x="20" y="92"/>
                  </a:lnTo>
                  <a:lnTo>
                    <a:pt x="20" y="92"/>
                  </a:lnTo>
                  <a:lnTo>
                    <a:pt x="20" y="92"/>
                  </a:lnTo>
                  <a:lnTo>
                    <a:pt x="20" y="88"/>
                  </a:lnTo>
                  <a:lnTo>
                    <a:pt x="20" y="88"/>
                  </a:lnTo>
                  <a:lnTo>
                    <a:pt x="20" y="88"/>
                  </a:lnTo>
                  <a:lnTo>
                    <a:pt x="20" y="88"/>
                  </a:lnTo>
                  <a:lnTo>
                    <a:pt x="20" y="88"/>
                  </a:lnTo>
                  <a:lnTo>
                    <a:pt x="20" y="86"/>
                  </a:lnTo>
                  <a:lnTo>
                    <a:pt x="20" y="86"/>
                  </a:lnTo>
                  <a:lnTo>
                    <a:pt x="20" y="86"/>
                  </a:lnTo>
                  <a:lnTo>
                    <a:pt x="20" y="86"/>
                  </a:lnTo>
                  <a:lnTo>
                    <a:pt x="20" y="86"/>
                  </a:lnTo>
                  <a:lnTo>
                    <a:pt x="20" y="86"/>
                  </a:lnTo>
                  <a:lnTo>
                    <a:pt x="20" y="86"/>
                  </a:lnTo>
                  <a:lnTo>
                    <a:pt x="16" y="86"/>
                  </a:lnTo>
                  <a:lnTo>
                    <a:pt x="16" y="82"/>
                  </a:lnTo>
                  <a:lnTo>
                    <a:pt x="16" y="82"/>
                  </a:lnTo>
                  <a:lnTo>
                    <a:pt x="16" y="82"/>
                  </a:lnTo>
                  <a:lnTo>
                    <a:pt x="12" y="82"/>
                  </a:lnTo>
                  <a:lnTo>
                    <a:pt x="12" y="82"/>
                  </a:lnTo>
                  <a:lnTo>
                    <a:pt x="12" y="82"/>
                  </a:lnTo>
                  <a:lnTo>
                    <a:pt x="12" y="78"/>
                  </a:lnTo>
                  <a:lnTo>
                    <a:pt x="12" y="78"/>
                  </a:lnTo>
                  <a:lnTo>
                    <a:pt x="12" y="78"/>
                  </a:lnTo>
                  <a:lnTo>
                    <a:pt x="12" y="78"/>
                  </a:lnTo>
                  <a:lnTo>
                    <a:pt x="8" y="78"/>
                  </a:lnTo>
                  <a:lnTo>
                    <a:pt x="8" y="78"/>
                  </a:lnTo>
                  <a:lnTo>
                    <a:pt x="8" y="78"/>
                  </a:lnTo>
                  <a:lnTo>
                    <a:pt x="8" y="78"/>
                  </a:lnTo>
                  <a:lnTo>
                    <a:pt x="4" y="74"/>
                  </a:lnTo>
                  <a:lnTo>
                    <a:pt x="4" y="74"/>
                  </a:lnTo>
                  <a:lnTo>
                    <a:pt x="4" y="74"/>
                  </a:lnTo>
                  <a:lnTo>
                    <a:pt x="0" y="74"/>
                  </a:lnTo>
                  <a:lnTo>
                    <a:pt x="0" y="74"/>
                  </a:lnTo>
                  <a:lnTo>
                    <a:pt x="0" y="74"/>
                  </a:lnTo>
                  <a:lnTo>
                    <a:pt x="0" y="70"/>
                  </a:lnTo>
                  <a:lnTo>
                    <a:pt x="4" y="70"/>
                  </a:lnTo>
                  <a:lnTo>
                    <a:pt x="4" y="70"/>
                  </a:lnTo>
                  <a:lnTo>
                    <a:pt x="4" y="70"/>
                  </a:lnTo>
                  <a:lnTo>
                    <a:pt x="4" y="70"/>
                  </a:lnTo>
                  <a:lnTo>
                    <a:pt x="4" y="70"/>
                  </a:lnTo>
                  <a:lnTo>
                    <a:pt x="4" y="70"/>
                  </a:lnTo>
                  <a:lnTo>
                    <a:pt x="4" y="70"/>
                  </a:lnTo>
                  <a:lnTo>
                    <a:pt x="4" y="70"/>
                  </a:lnTo>
                  <a:lnTo>
                    <a:pt x="4" y="70"/>
                  </a:lnTo>
                  <a:lnTo>
                    <a:pt x="4" y="70"/>
                  </a:lnTo>
                  <a:lnTo>
                    <a:pt x="4" y="66"/>
                  </a:lnTo>
                  <a:lnTo>
                    <a:pt x="4" y="66"/>
                  </a:lnTo>
                  <a:lnTo>
                    <a:pt x="4" y="66"/>
                  </a:lnTo>
                  <a:lnTo>
                    <a:pt x="8" y="62"/>
                  </a:lnTo>
                  <a:lnTo>
                    <a:pt x="8" y="62"/>
                  </a:lnTo>
                  <a:lnTo>
                    <a:pt x="4" y="60"/>
                  </a:lnTo>
                  <a:lnTo>
                    <a:pt x="4" y="60"/>
                  </a:lnTo>
                  <a:lnTo>
                    <a:pt x="4" y="60"/>
                  </a:lnTo>
                  <a:lnTo>
                    <a:pt x="4" y="60"/>
                  </a:lnTo>
                  <a:lnTo>
                    <a:pt x="4" y="56"/>
                  </a:lnTo>
                  <a:lnTo>
                    <a:pt x="4" y="56"/>
                  </a:lnTo>
                  <a:lnTo>
                    <a:pt x="4" y="56"/>
                  </a:lnTo>
                  <a:lnTo>
                    <a:pt x="4" y="56"/>
                  </a:lnTo>
                  <a:lnTo>
                    <a:pt x="4" y="56"/>
                  </a:lnTo>
                  <a:lnTo>
                    <a:pt x="4" y="56"/>
                  </a:lnTo>
                  <a:lnTo>
                    <a:pt x="4" y="56"/>
                  </a:lnTo>
                  <a:lnTo>
                    <a:pt x="8" y="56"/>
                  </a:lnTo>
                  <a:lnTo>
                    <a:pt x="8" y="56"/>
                  </a:lnTo>
                  <a:lnTo>
                    <a:pt x="8" y="56"/>
                  </a:lnTo>
                  <a:lnTo>
                    <a:pt x="8" y="56"/>
                  </a:lnTo>
                  <a:lnTo>
                    <a:pt x="8" y="56"/>
                  </a:lnTo>
                  <a:lnTo>
                    <a:pt x="8" y="52"/>
                  </a:lnTo>
                  <a:lnTo>
                    <a:pt x="8" y="52"/>
                  </a:lnTo>
                  <a:lnTo>
                    <a:pt x="8" y="52"/>
                  </a:lnTo>
                  <a:lnTo>
                    <a:pt x="8" y="48"/>
                  </a:lnTo>
                  <a:lnTo>
                    <a:pt x="8" y="48"/>
                  </a:lnTo>
                  <a:lnTo>
                    <a:pt x="8" y="48"/>
                  </a:lnTo>
                  <a:lnTo>
                    <a:pt x="8" y="48"/>
                  </a:lnTo>
                  <a:lnTo>
                    <a:pt x="8" y="48"/>
                  </a:lnTo>
                  <a:lnTo>
                    <a:pt x="12" y="48"/>
                  </a:lnTo>
                  <a:lnTo>
                    <a:pt x="12" y="48"/>
                  </a:lnTo>
                  <a:lnTo>
                    <a:pt x="12" y="48"/>
                  </a:lnTo>
                  <a:lnTo>
                    <a:pt x="12" y="44"/>
                  </a:lnTo>
                  <a:lnTo>
                    <a:pt x="12" y="44"/>
                  </a:lnTo>
                  <a:lnTo>
                    <a:pt x="8" y="44"/>
                  </a:lnTo>
                  <a:lnTo>
                    <a:pt x="8" y="44"/>
                  </a:lnTo>
                  <a:lnTo>
                    <a:pt x="8" y="44"/>
                  </a:lnTo>
                  <a:lnTo>
                    <a:pt x="8" y="44"/>
                  </a:lnTo>
                  <a:lnTo>
                    <a:pt x="8" y="44"/>
                  </a:lnTo>
                  <a:lnTo>
                    <a:pt x="8" y="40"/>
                  </a:lnTo>
                  <a:lnTo>
                    <a:pt x="8" y="40"/>
                  </a:lnTo>
                  <a:lnTo>
                    <a:pt x="8" y="36"/>
                  </a:lnTo>
                  <a:lnTo>
                    <a:pt x="12" y="36"/>
                  </a:lnTo>
                  <a:lnTo>
                    <a:pt x="12" y="40"/>
                  </a:lnTo>
                  <a:lnTo>
                    <a:pt x="12" y="40"/>
                  </a:lnTo>
                  <a:lnTo>
                    <a:pt x="16" y="40"/>
                  </a:lnTo>
                  <a:lnTo>
                    <a:pt x="16" y="40"/>
                  </a:lnTo>
                  <a:lnTo>
                    <a:pt x="16" y="40"/>
                  </a:lnTo>
                  <a:lnTo>
                    <a:pt x="16" y="40"/>
                  </a:lnTo>
                  <a:lnTo>
                    <a:pt x="16" y="40"/>
                  </a:lnTo>
                  <a:lnTo>
                    <a:pt x="16" y="40"/>
                  </a:lnTo>
                  <a:lnTo>
                    <a:pt x="16" y="36"/>
                  </a:lnTo>
                  <a:lnTo>
                    <a:pt x="16" y="36"/>
                  </a:lnTo>
                  <a:lnTo>
                    <a:pt x="16" y="34"/>
                  </a:lnTo>
                  <a:lnTo>
                    <a:pt x="12" y="34"/>
                  </a:lnTo>
                  <a:lnTo>
                    <a:pt x="12" y="34"/>
                  </a:lnTo>
                  <a:lnTo>
                    <a:pt x="12" y="34"/>
                  </a:lnTo>
                  <a:lnTo>
                    <a:pt x="12" y="34"/>
                  </a:lnTo>
                  <a:lnTo>
                    <a:pt x="12" y="34"/>
                  </a:lnTo>
                  <a:lnTo>
                    <a:pt x="12" y="34"/>
                  </a:lnTo>
                  <a:lnTo>
                    <a:pt x="12" y="30"/>
                  </a:lnTo>
                  <a:lnTo>
                    <a:pt x="12" y="30"/>
                  </a:lnTo>
                  <a:lnTo>
                    <a:pt x="12" y="30"/>
                  </a:lnTo>
                  <a:lnTo>
                    <a:pt x="12" y="30"/>
                  </a:lnTo>
                  <a:lnTo>
                    <a:pt x="12" y="30"/>
                  </a:lnTo>
                  <a:lnTo>
                    <a:pt x="16" y="30"/>
                  </a:lnTo>
                  <a:lnTo>
                    <a:pt x="16" y="30"/>
                  </a:lnTo>
                  <a:lnTo>
                    <a:pt x="12" y="30"/>
                  </a:lnTo>
                  <a:lnTo>
                    <a:pt x="12" y="26"/>
                  </a:lnTo>
                  <a:lnTo>
                    <a:pt x="12" y="26"/>
                  </a:lnTo>
                  <a:lnTo>
                    <a:pt x="12" y="26"/>
                  </a:lnTo>
                  <a:lnTo>
                    <a:pt x="12" y="26"/>
                  </a:lnTo>
                  <a:lnTo>
                    <a:pt x="12" y="22"/>
                  </a:lnTo>
                  <a:lnTo>
                    <a:pt x="12" y="22"/>
                  </a:lnTo>
                  <a:lnTo>
                    <a:pt x="8" y="22"/>
                  </a:lnTo>
                  <a:lnTo>
                    <a:pt x="8" y="22"/>
                  </a:lnTo>
                  <a:lnTo>
                    <a:pt x="8" y="22"/>
                  </a:lnTo>
                  <a:lnTo>
                    <a:pt x="8" y="22"/>
                  </a:lnTo>
                  <a:lnTo>
                    <a:pt x="8" y="22"/>
                  </a:lnTo>
                  <a:lnTo>
                    <a:pt x="8" y="22"/>
                  </a:lnTo>
                  <a:lnTo>
                    <a:pt x="8" y="18"/>
                  </a:lnTo>
                  <a:lnTo>
                    <a:pt x="8" y="14"/>
                  </a:lnTo>
                  <a:lnTo>
                    <a:pt x="8" y="14"/>
                  </a:lnTo>
                  <a:lnTo>
                    <a:pt x="8" y="14"/>
                  </a:lnTo>
                  <a:lnTo>
                    <a:pt x="8" y="14"/>
                  </a:lnTo>
                  <a:lnTo>
                    <a:pt x="8" y="14"/>
                  </a:lnTo>
                  <a:lnTo>
                    <a:pt x="8" y="14"/>
                  </a:lnTo>
                  <a:lnTo>
                    <a:pt x="8" y="14"/>
                  </a:lnTo>
                  <a:lnTo>
                    <a:pt x="8" y="10"/>
                  </a:lnTo>
                  <a:lnTo>
                    <a:pt x="8" y="10"/>
                  </a:lnTo>
                  <a:lnTo>
                    <a:pt x="8" y="10"/>
                  </a:lnTo>
                  <a:lnTo>
                    <a:pt x="12" y="10"/>
                  </a:lnTo>
                  <a:lnTo>
                    <a:pt x="12" y="10"/>
                  </a:lnTo>
                  <a:lnTo>
                    <a:pt x="12" y="10"/>
                  </a:lnTo>
                  <a:lnTo>
                    <a:pt x="12" y="10"/>
                  </a:lnTo>
                  <a:lnTo>
                    <a:pt x="12" y="10"/>
                  </a:lnTo>
                  <a:lnTo>
                    <a:pt x="12" y="10"/>
                  </a:lnTo>
                  <a:lnTo>
                    <a:pt x="12" y="10"/>
                  </a:lnTo>
                  <a:lnTo>
                    <a:pt x="12" y="8"/>
                  </a:lnTo>
                  <a:lnTo>
                    <a:pt x="16" y="8"/>
                  </a:lnTo>
                  <a:lnTo>
                    <a:pt x="16" y="8"/>
                  </a:lnTo>
                  <a:lnTo>
                    <a:pt x="16" y="8"/>
                  </a:lnTo>
                  <a:lnTo>
                    <a:pt x="16" y="8"/>
                  </a:lnTo>
                  <a:lnTo>
                    <a:pt x="16" y="8"/>
                  </a:lnTo>
                  <a:lnTo>
                    <a:pt x="20" y="8"/>
                  </a:lnTo>
                  <a:lnTo>
                    <a:pt x="20" y="8"/>
                  </a:lnTo>
                  <a:lnTo>
                    <a:pt x="20" y="8"/>
                  </a:lnTo>
                  <a:lnTo>
                    <a:pt x="20" y="8"/>
                  </a:lnTo>
                  <a:lnTo>
                    <a:pt x="24" y="8"/>
                  </a:lnTo>
                  <a:lnTo>
                    <a:pt x="24" y="10"/>
                  </a:lnTo>
                  <a:lnTo>
                    <a:pt x="24" y="10"/>
                  </a:lnTo>
                  <a:lnTo>
                    <a:pt x="24" y="10"/>
                  </a:lnTo>
                  <a:lnTo>
                    <a:pt x="24" y="10"/>
                  </a:lnTo>
                  <a:lnTo>
                    <a:pt x="24" y="10"/>
                  </a:lnTo>
                  <a:lnTo>
                    <a:pt x="24" y="10"/>
                  </a:lnTo>
                  <a:lnTo>
                    <a:pt x="26" y="10"/>
                  </a:lnTo>
                  <a:lnTo>
                    <a:pt x="26" y="10"/>
                  </a:lnTo>
                  <a:lnTo>
                    <a:pt x="26" y="10"/>
                  </a:lnTo>
                  <a:lnTo>
                    <a:pt x="26" y="10"/>
                  </a:lnTo>
                  <a:lnTo>
                    <a:pt x="26" y="8"/>
                  </a:lnTo>
                  <a:lnTo>
                    <a:pt x="26" y="8"/>
                  </a:lnTo>
                  <a:lnTo>
                    <a:pt x="26" y="8"/>
                  </a:lnTo>
                  <a:lnTo>
                    <a:pt x="30" y="8"/>
                  </a:lnTo>
                  <a:lnTo>
                    <a:pt x="30" y="8"/>
                  </a:lnTo>
                  <a:lnTo>
                    <a:pt x="30" y="8"/>
                  </a:lnTo>
                  <a:lnTo>
                    <a:pt x="30" y="8"/>
                  </a:lnTo>
                  <a:lnTo>
                    <a:pt x="30" y="4"/>
                  </a:lnTo>
                  <a:lnTo>
                    <a:pt x="30" y="4"/>
                  </a:lnTo>
                  <a:lnTo>
                    <a:pt x="30" y="4"/>
                  </a:lnTo>
                  <a:lnTo>
                    <a:pt x="30" y="4"/>
                  </a:lnTo>
                  <a:lnTo>
                    <a:pt x="30" y="4"/>
                  </a:lnTo>
                  <a:lnTo>
                    <a:pt x="30" y="4"/>
                  </a:lnTo>
                  <a:lnTo>
                    <a:pt x="30" y="4"/>
                  </a:lnTo>
                  <a:lnTo>
                    <a:pt x="30" y="4"/>
                  </a:lnTo>
                  <a:lnTo>
                    <a:pt x="30" y="4"/>
                  </a:lnTo>
                  <a:lnTo>
                    <a:pt x="30" y="4"/>
                  </a:lnTo>
                  <a:lnTo>
                    <a:pt x="34" y="4"/>
                  </a:lnTo>
                  <a:lnTo>
                    <a:pt x="34" y="4"/>
                  </a:lnTo>
                  <a:lnTo>
                    <a:pt x="34" y="4"/>
                  </a:lnTo>
                  <a:lnTo>
                    <a:pt x="34" y="0"/>
                  </a:lnTo>
                  <a:lnTo>
                    <a:pt x="34" y="0"/>
                  </a:lnTo>
                  <a:lnTo>
                    <a:pt x="34" y="0"/>
                  </a:lnTo>
                  <a:lnTo>
                    <a:pt x="38" y="4"/>
                  </a:lnTo>
                  <a:lnTo>
                    <a:pt x="34" y="4"/>
                  </a:lnTo>
                  <a:lnTo>
                    <a:pt x="38" y="4"/>
                  </a:lnTo>
                  <a:lnTo>
                    <a:pt x="38" y="8"/>
                  </a:lnTo>
                  <a:lnTo>
                    <a:pt x="38" y="8"/>
                  </a:lnTo>
                  <a:lnTo>
                    <a:pt x="38" y="8"/>
                  </a:lnTo>
                  <a:lnTo>
                    <a:pt x="34" y="8"/>
                  </a:lnTo>
                  <a:lnTo>
                    <a:pt x="38" y="10"/>
                  </a:lnTo>
                  <a:lnTo>
                    <a:pt x="38" y="10"/>
                  </a:lnTo>
                  <a:lnTo>
                    <a:pt x="38" y="10"/>
                  </a:lnTo>
                  <a:lnTo>
                    <a:pt x="38" y="10"/>
                  </a:lnTo>
                  <a:lnTo>
                    <a:pt x="38" y="10"/>
                  </a:lnTo>
                  <a:lnTo>
                    <a:pt x="38" y="10"/>
                  </a:lnTo>
                  <a:lnTo>
                    <a:pt x="38" y="8"/>
                  </a:lnTo>
                  <a:lnTo>
                    <a:pt x="38" y="8"/>
                  </a:lnTo>
                  <a:lnTo>
                    <a:pt x="42" y="8"/>
                  </a:lnTo>
                  <a:lnTo>
                    <a:pt x="42" y="8"/>
                  </a:lnTo>
                  <a:lnTo>
                    <a:pt x="42" y="8"/>
                  </a:lnTo>
                  <a:lnTo>
                    <a:pt x="42" y="8"/>
                  </a:lnTo>
                  <a:lnTo>
                    <a:pt x="42" y="8"/>
                  </a:lnTo>
                  <a:lnTo>
                    <a:pt x="42" y="8"/>
                  </a:lnTo>
                  <a:lnTo>
                    <a:pt x="42" y="8"/>
                  </a:lnTo>
                  <a:lnTo>
                    <a:pt x="46" y="4"/>
                  </a:lnTo>
                  <a:lnTo>
                    <a:pt x="46" y="8"/>
                  </a:lnTo>
                  <a:lnTo>
                    <a:pt x="46" y="8"/>
                  </a:lnTo>
                  <a:lnTo>
                    <a:pt x="46" y="8"/>
                  </a:lnTo>
                  <a:lnTo>
                    <a:pt x="46" y="8"/>
                  </a:lnTo>
                  <a:lnTo>
                    <a:pt x="50" y="8"/>
                  </a:lnTo>
                  <a:lnTo>
                    <a:pt x="50" y="8"/>
                  </a:lnTo>
                  <a:lnTo>
                    <a:pt x="50" y="8"/>
                  </a:lnTo>
                  <a:lnTo>
                    <a:pt x="50" y="8"/>
                  </a:lnTo>
                  <a:lnTo>
                    <a:pt x="50" y="8"/>
                  </a:lnTo>
                  <a:lnTo>
                    <a:pt x="52" y="8"/>
                  </a:lnTo>
                  <a:lnTo>
                    <a:pt x="52" y="10"/>
                  </a:lnTo>
                  <a:lnTo>
                    <a:pt x="52" y="14"/>
                  </a:lnTo>
                  <a:lnTo>
                    <a:pt x="56" y="14"/>
                  </a:lnTo>
                  <a:lnTo>
                    <a:pt x="56" y="14"/>
                  </a:lnTo>
                  <a:lnTo>
                    <a:pt x="56" y="18"/>
                  </a:lnTo>
                  <a:lnTo>
                    <a:pt x="56" y="18"/>
                  </a:lnTo>
                  <a:lnTo>
                    <a:pt x="56" y="18"/>
                  </a:lnTo>
                  <a:lnTo>
                    <a:pt x="56" y="18"/>
                  </a:lnTo>
                  <a:lnTo>
                    <a:pt x="56" y="18"/>
                  </a:lnTo>
                  <a:lnTo>
                    <a:pt x="60" y="18"/>
                  </a:lnTo>
                  <a:lnTo>
                    <a:pt x="60" y="18"/>
                  </a:lnTo>
                  <a:lnTo>
                    <a:pt x="60" y="18"/>
                  </a:lnTo>
                  <a:lnTo>
                    <a:pt x="64" y="18"/>
                  </a:lnTo>
                  <a:lnTo>
                    <a:pt x="64" y="18"/>
                  </a:lnTo>
                  <a:lnTo>
                    <a:pt x="64" y="18"/>
                  </a:lnTo>
                  <a:lnTo>
                    <a:pt x="64" y="18"/>
                  </a:lnTo>
                  <a:lnTo>
                    <a:pt x="64" y="18"/>
                  </a:lnTo>
                  <a:lnTo>
                    <a:pt x="64" y="18"/>
                  </a:lnTo>
                  <a:lnTo>
                    <a:pt x="64" y="14"/>
                  </a:lnTo>
                  <a:lnTo>
                    <a:pt x="68" y="14"/>
                  </a:lnTo>
                  <a:lnTo>
                    <a:pt x="68" y="14"/>
                  </a:lnTo>
                  <a:lnTo>
                    <a:pt x="68" y="14"/>
                  </a:lnTo>
                  <a:lnTo>
                    <a:pt x="68" y="14"/>
                  </a:lnTo>
                  <a:lnTo>
                    <a:pt x="68" y="14"/>
                  </a:lnTo>
                  <a:lnTo>
                    <a:pt x="72" y="14"/>
                  </a:lnTo>
                  <a:lnTo>
                    <a:pt x="72" y="14"/>
                  </a:lnTo>
                  <a:lnTo>
                    <a:pt x="72" y="14"/>
                  </a:lnTo>
                  <a:lnTo>
                    <a:pt x="76" y="14"/>
                  </a:lnTo>
                  <a:lnTo>
                    <a:pt x="78" y="14"/>
                  </a:lnTo>
                  <a:lnTo>
                    <a:pt x="78" y="14"/>
                  </a:lnTo>
                  <a:lnTo>
                    <a:pt x="82" y="18"/>
                  </a:lnTo>
                  <a:lnTo>
                    <a:pt x="82" y="18"/>
                  </a:lnTo>
                  <a:lnTo>
                    <a:pt x="82" y="18"/>
                  </a:lnTo>
                  <a:lnTo>
                    <a:pt x="82" y="22"/>
                  </a:lnTo>
                  <a:lnTo>
                    <a:pt x="82" y="22"/>
                  </a:lnTo>
                  <a:lnTo>
                    <a:pt x="82" y="22"/>
                  </a:lnTo>
                  <a:lnTo>
                    <a:pt x="82" y="22"/>
                  </a:lnTo>
                  <a:lnTo>
                    <a:pt x="86" y="22"/>
                  </a:lnTo>
                  <a:lnTo>
                    <a:pt x="86" y="22"/>
                  </a:lnTo>
                  <a:lnTo>
                    <a:pt x="86" y="22"/>
                  </a:lnTo>
                  <a:lnTo>
                    <a:pt x="86" y="22"/>
                  </a:lnTo>
                  <a:lnTo>
                    <a:pt x="86" y="22"/>
                  </a:lnTo>
                  <a:lnTo>
                    <a:pt x="86" y="26"/>
                  </a:lnTo>
                  <a:lnTo>
                    <a:pt x="86" y="26"/>
                  </a:lnTo>
                  <a:lnTo>
                    <a:pt x="86" y="30"/>
                  </a:lnTo>
                  <a:lnTo>
                    <a:pt x="86" y="30"/>
                  </a:lnTo>
                  <a:lnTo>
                    <a:pt x="86" y="30"/>
                  </a:lnTo>
                  <a:lnTo>
                    <a:pt x="86" y="30"/>
                  </a:lnTo>
                  <a:lnTo>
                    <a:pt x="86" y="34"/>
                  </a:lnTo>
                  <a:lnTo>
                    <a:pt x="86" y="34"/>
                  </a:lnTo>
                  <a:lnTo>
                    <a:pt x="86" y="34"/>
                  </a:lnTo>
                  <a:lnTo>
                    <a:pt x="86" y="34"/>
                  </a:lnTo>
                  <a:lnTo>
                    <a:pt x="86" y="34"/>
                  </a:lnTo>
                  <a:lnTo>
                    <a:pt x="86" y="34"/>
                  </a:lnTo>
                  <a:lnTo>
                    <a:pt x="86" y="36"/>
                  </a:lnTo>
                  <a:lnTo>
                    <a:pt x="86" y="36"/>
                  </a:lnTo>
                  <a:lnTo>
                    <a:pt x="90" y="44"/>
                  </a:lnTo>
                  <a:lnTo>
                    <a:pt x="90" y="44"/>
                  </a:lnTo>
                  <a:lnTo>
                    <a:pt x="86" y="44"/>
                  </a:lnTo>
                  <a:lnTo>
                    <a:pt x="86" y="44"/>
                  </a:lnTo>
                  <a:lnTo>
                    <a:pt x="86" y="48"/>
                  </a:lnTo>
                  <a:lnTo>
                    <a:pt x="82" y="48"/>
                  </a:lnTo>
                  <a:lnTo>
                    <a:pt x="82" y="48"/>
                  </a:lnTo>
                  <a:lnTo>
                    <a:pt x="82" y="52"/>
                  </a:lnTo>
                  <a:lnTo>
                    <a:pt x="82" y="52"/>
                  </a:lnTo>
                  <a:lnTo>
                    <a:pt x="82" y="56"/>
                  </a:lnTo>
                  <a:lnTo>
                    <a:pt x="82" y="56"/>
                  </a:lnTo>
                  <a:lnTo>
                    <a:pt x="82" y="60"/>
                  </a:lnTo>
                  <a:lnTo>
                    <a:pt x="82" y="62"/>
                  </a:lnTo>
                  <a:lnTo>
                    <a:pt x="78" y="62"/>
                  </a:lnTo>
                  <a:lnTo>
                    <a:pt x="78" y="62"/>
                  </a:lnTo>
                  <a:lnTo>
                    <a:pt x="78" y="66"/>
                  </a:lnTo>
                  <a:lnTo>
                    <a:pt x="78" y="70"/>
                  </a:lnTo>
                  <a:lnTo>
                    <a:pt x="78" y="70"/>
                  </a:lnTo>
                  <a:lnTo>
                    <a:pt x="78" y="70"/>
                  </a:lnTo>
                  <a:lnTo>
                    <a:pt x="78" y="70"/>
                  </a:lnTo>
                  <a:lnTo>
                    <a:pt x="78" y="70"/>
                  </a:lnTo>
                  <a:lnTo>
                    <a:pt x="78" y="74"/>
                  </a:lnTo>
                  <a:lnTo>
                    <a:pt x="78" y="78"/>
                  </a:lnTo>
                  <a:lnTo>
                    <a:pt x="78" y="78"/>
                  </a:lnTo>
                  <a:lnTo>
                    <a:pt x="78" y="78"/>
                  </a:lnTo>
                  <a:lnTo>
                    <a:pt x="78" y="78"/>
                  </a:lnTo>
                  <a:lnTo>
                    <a:pt x="78" y="78"/>
                  </a:lnTo>
                  <a:lnTo>
                    <a:pt x="78" y="78"/>
                  </a:lnTo>
                  <a:lnTo>
                    <a:pt x="78" y="82"/>
                  </a:lnTo>
                  <a:lnTo>
                    <a:pt x="82" y="86"/>
                  </a:lnTo>
                  <a:lnTo>
                    <a:pt x="82" y="86"/>
                  </a:lnTo>
                  <a:lnTo>
                    <a:pt x="82" y="88"/>
                  </a:lnTo>
                  <a:lnTo>
                    <a:pt x="82" y="88"/>
                  </a:lnTo>
                  <a:lnTo>
                    <a:pt x="82" y="88"/>
                  </a:lnTo>
                  <a:lnTo>
                    <a:pt x="82" y="88"/>
                  </a:lnTo>
                  <a:lnTo>
                    <a:pt x="82" y="88"/>
                  </a:lnTo>
                  <a:lnTo>
                    <a:pt x="82" y="88"/>
                  </a:lnTo>
                  <a:lnTo>
                    <a:pt x="86" y="88"/>
                  </a:lnTo>
                  <a:lnTo>
                    <a:pt x="86" y="92"/>
                  </a:lnTo>
                  <a:lnTo>
                    <a:pt x="82" y="92"/>
                  </a:lnTo>
                  <a:lnTo>
                    <a:pt x="82" y="92"/>
                  </a:lnTo>
                  <a:lnTo>
                    <a:pt x="86" y="96"/>
                  </a:lnTo>
                  <a:lnTo>
                    <a:pt x="86" y="96"/>
                  </a:lnTo>
                  <a:lnTo>
                    <a:pt x="86" y="96"/>
                  </a:lnTo>
                  <a:lnTo>
                    <a:pt x="86" y="96"/>
                  </a:lnTo>
                  <a:lnTo>
                    <a:pt x="86" y="96"/>
                  </a:lnTo>
                  <a:lnTo>
                    <a:pt x="82" y="96"/>
                  </a:lnTo>
                  <a:lnTo>
                    <a:pt x="82" y="96"/>
                  </a:lnTo>
                  <a:lnTo>
                    <a:pt x="82" y="96"/>
                  </a:lnTo>
                  <a:lnTo>
                    <a:pt x="82" y="96"/>
                  </a:lnTo>
                  <a:lnTo>
                    <a:pt x="82" y="96"/>
                  </a:lnTo>
                  <a:lnTo>
                    <a:pt x="82" y="96"/>
                  </a:lnTo>
                  <a:lnTo>
                    <a:pt x="82" y="96"/>
                  </a:lnTo>
                  <a:lnTo>
                    <a:pt x="82" y="96"/>
                  </a:lnTo>
                  <a:lnTo>
                    <a:pt x="78" y="96"/>
                  </a:lnTo>
                  <a:lnTo>
                    <a:pt x="78" y="96"/>
                  </a:lnTo>
                  <a:lnTo>
                    <a:pt x="78" y="96"/>
                  </a:lnTo>
                  <a:lnTo>
                    <a:pt x="78" y="92"/>
                  </a:lnTo>
                  <a:lnTo>
                    <a:pt x="78" y="92"/>
                  </a:lnTo>
                  <a:lnTo>
                    <a:pt x="78" y="92"/>
                  </a:lnTo>
                  <a:lnTo>
                    <a:pt x="78" y="92"/>
                  </a:lnTo>
                  <a:lnTo>
                    <a:pt x="78" y="92"/>
                  </a:lnTo>
                  <a:lnTo>
                    <a:pt x="78" y="92"/>
                  </a:lnTo>
                  <a:lnTo>
                    <a:pt x="78" y="92"/>
                  </a:lnTo>
                  <a:lnTo>
                    <a:pt x="78" y="96"/>
                  </a:lnTo>
                  <a:lnTo>
                    <a:pt x="78" y="96"/>
                  </a:lnTo>
                  <a:lnTo>
                    <a:pt x="76" y="96"/>
                  </a:lnTo>
                  <a:lnTo>
                    <a:pt x="76" y="96"/>
                  </a:lnTo>
                  <a:lnTo>
                    <a:pt x="76" y="96"/>
                  </a:lnTo>
                  <a:lnTo>
                    <a:pt x="76" y="96"/>
                  </a:lnTo>
                  <a:lnTo>
                    <a:pt x="76" y="96"/>
                  </a:lnTo>
                  <a:lnTo>
                    <a:pt x="76" y="96"/>
                  </a:lnTo>
                  <a:lnTo>
                    <a:pt x="76" y="96"/>
                  </a:lnTo>
                  <a:lnTo>
                    <a:pt x="72" y="96"/>
                  </a:lnTo>
                  <a:lnTo>
                    <a:pt x="72" y="96"/>
                  </a:lnTo>
                  <a:lnTo>
                    <a:pt x="72" y="96"/>
                  </a:lnTo>
                  <a:lnTo>
                    <a:pt x="68" y="96"/>
                  </a:lnTo>
                  <a:lnTo>
                    <a:pt x="68" y="92"/>
                  </a:lnTo>
                  <a:lnTo>
                    <a:pt x="68" y="92"/>
                  </a:lnTo>
                  <a:lnTo>
                    <a:pt x="68" y="92"/>
                  </a:lnTo>
                  <a:lnTo>
                    <a:pt x="68" y="92"/>
                  </a:lnTo>
                  <a:lnTo>
                    <a:pt x="68" y="92"/>
                  </a:lnTo>
                  <a:lnTo>
                    <a:pt x="72" y="92"/>
                  </a:lnTo>
                  <a:lnTo>
                    <a:pt x="72" y="92"/>
                  </a:lnTo>
                  <a:lnTo>
                    <a:pt x="72" y="92"/>
                  </a:lnTo>
                  <a:lnTo>
                    <a:pt x="72" y="92"/>
                  </a:lnTo>
                  <a:lnTo>
                    <a:pt x="72" y="92"/>
                  </a:lnTo>
                  <a:lnTo>
                    <a:pt x="72" y="92"/>
                  </a:lnTo>
                  <a:lnTo>
                    <a:pt x="72" y="92"/>
                  </a:lnTo>
                  <a:lnTo>
                    <a:pt x="72" y="92"/>
                  </a:lnTo>
                  <a:lnTo>
                    <a:pt x="72" y="92"/>
                  </a:lnTo>
                  <a:lnTo>
                    <a:pt x="72" y="92"/>
                  </a:lnTo>
                  <a:lnTo>
                    <a:pt x="68" y="92"/>
                  </a:lnTo>
                  <a:lnTo>
                    <a:pt x="68" y="92"/>
                  </a:lnTo>
                  <a:lnTo>
                    <a:pt x="68" y="92"/>
                  </a:lnTo>
                  <a:lnTo>
                    <a:pt x="64" y="92"/>
                  </a:lnTo>
                  <a:lnTo>
                    <a:pt x="60" y="92"/>
                  </a:lnTo>
                  <a:lnTo>
                    <a:pt x="60" y="92"/>
                  </a:lnTo>
                  <a:lnTo>
                    <a:pt x="60" y="92"/>
                  </a:lnTo>
                  <a:lnTo>
                    <a:pt x="60" y="92"/>
                  </a:lnTo>
                  <a:lnTo>
                    <a:pt x="56" y="96"/>
                  </a:lnTo>
                  <a:lnTo>
                    <a:pt x="56" y="96"/>
                  </a:lnTo>
                  <a:lnTo>
                    <a:pt x="56" y="96"/>
                  </a:lnTo>
                  <a:lnTo>
                    <a:pt x="56" y="96"/>
                  </a:lnTo>
                  <a:lnTo>
                    <a:pt x="56" y="96"/>
                  </a:lnTo>
                  <a:lnTo>
                    <a:pt x="56" y="96"/>
                  </a:lnTo>
                  <a:lnTo>
                    <a:pt x="56" y="96"/>
                  </a:lnTo>
                  <a:lnTo>
                    <a:pt x="60" y="96"/>
                  </a:lnTo>
                  <a:lnTo>
                    <a:pt x="60" y="96"/>
                  </a:lnTo>
                  <a:lnTo>
                    <a:pt x="60" y="96"/>
                  </a:lnTo>
                  <a:lnTo>
                    <a:pt x="60" y="96"/>
                  </a:lnTo>
                  <a:lnTo>
                    <a:pt x="60" y="96"/>
                  </a:lnTo>
                  <a:lnTo>
                    <a:pt x="64" y="92"/>
                  </a:lnTo>
                  <a:lnTo>
                    <a:pt x="64" y="92"/>
                  </a:lnTo>
                  <a:lnTo>
                    <a:pt x="64" y="92"/>
                  </a:lnTo>
                  <a:lnTo>
                    <a:pt x="64" y="92"/>
                  </a:lnTo>
                  <a:lnTo>
                    <a:pt x="64" y="92"/>
                  </a:lnTo>
                  <a:lnTo>
                    <a:pt x="68" y="92"/>
                  </a:lnTo>
                  <a:lnTo>
                    <a:pt x="68" y="96"/>
                  </a:lnTo>
                  <a:lnTo>
                    <a:pt x="64" y="96"/>
                  </a:lnTo>
                  <a:lnTo>
                    <a:pt x="64" y="96"/>
                  </a:lnTo>
                  <a:lnTo>
                    <a:pt x="64" y="96"/>
                  </a:lnTo>
                  <a:lnTo>
                    <a:pt x="60" y="96"/>
                  </a:lnTo>
                  <a:lnTo>
                    <a:pt x="56" y="96"/>
                  </a:lnTo>
                  <a:lnTo>
                    <a:pt x="56" y="96"/>
                  </a:lnTo>
                  <a:lnTo>
                    <a:pt x="56" y="96"/>
                  </a:lnTo>
                  <a:lnTo>
                    <a:pt x="56" y="96"/>
                  </a:lnTo>
                  <a:lnTo>
                    <a:pt x="56" y="96"/>
                  </a:lnTo>
                  <a:lnTo>
                    <a:pt x="56" y="96"/>
                  </a:lnTo>
                  <a:lnTo>
                    <a:pt x="56" y="96"/>
                  </a:lnTo>
                  <a:lnTo>
                    <a:pt x="56" y="96"/>
                  </a:lnTo>
                  <a:lnTo>
                    <a:pt x="52" y="96"/>
                  </a:lnTo>
                  <a:lnTo>
                    <a:pt x="52" y="96"/>
                  </a:lnTo>
                  <a:lnTo>
                    <a:pt x="52" y="96"/>
                  </a:lnTo>
                  <a:lnTo>
                    <a:pt x="52" y="96"/>
                  </a:lnTo>
                  <a:lnTo>
                    <a:pt x="52" y="96"/>
                  </a:lnTo>
                  <a:lnTo>
                    <a:pt x="52" y="96"/>
                  </a:lnTo>
                  <a:lnTo>
                    <a:pt x="52" y="96"/>
                  </a:lnTo>
                  <a:lnTo>
                    <a:pt x="52" y="96"/>
                  </a:lnTo>
                  <a:lnTo>
                    <a:pt x="50" y="96"/>
                  </a:lnTo>
                  <a:lnTo>
                    <a:pt x="50" y="96"/>
                  </a:lnTo>
                  <a:lnTo>
                    <a:pt x="50" y="96"/>
                  </a:lnTo>
                  <a:lnTo>
                    <a:pt x="50" y="96"/>
                  </a:lnTo>
                  <a:lnTo>
                    <a:pt x="50" y="96"/>
                  </a:lnTo>
                  <a:lnTo>
                    <a:pt x="50" y="96"/>
                  </a:lnTo>
                  <a:lnTo>
                    <a:pt x="50" y="96"/>
                  </a:lnTo>
                  <a:lnTo>
                    <a:pt x="50" y="96"/>
                  </a:lnTo>
                  <a:lnTo>
                    <a:pt x="50" y="96"/>
                  </a:lnTo>
                  <a:lnTo>
                    <a:pt x="50" y="96"/>
                  </a:lnTo>
                  <a:close/>
                  <a:moveTo>
                    <a:pt x="78" y="96"/>
                  </a:moveTo>
                  <a:lnTo>
                    <a:pt x="78" y="96"/>
                  </a:lnTo>
                  <a:lnTo>
                    <a:pt x="78" y="96"/>
                  </a:lnTo>
                  <a:lnTo>
                    <a:pt x="78" y="96"/>
                  </a:lnTo>
                  <a:lnTo>
                    <a:pt x="78" y="96"/>
                  </a:lnTo>
                  <a:lnTo>
                    <a:pt x="78" y="96"/>
                  </a:lnTo>
                  <a:lnTo>
                    <a:pt x="78" y="9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34" name="Freeform 141">
              <a:extLst>
                <a:ext uri="{FF2B5EF4-FFF2-40B4-BE49-F238E27FC236}">
                  <a16:creationId xmlns:a16="http://schemas.microsoft.com/office/drawing/2014/main" id="{636390F9-71C1-8FBC-B0C7-6CC41DEA7ECE}"/>
                </a:ext>
              </a:extLst>
            </p:cNvPr>
            <p:cNvSpPr>
              <a:spLocks/>
            </p:cNvSpPr>
            <p:nvPr/>
          </p:nvSpPr>
          <p:spPr bwMode="auto">
            <a:xfrm>
              <a:off x="5327650" y="4213293"/>
              <a:ext cx="44450" cy="47625"/>
            </a:xfrm>
            <a:custGeom>
              <a:avLst/>
              <a:gdLst>
                <a:gd name="T0" fmla="*/ 24 w 28"/>
                <a:gd name="T1" fmla="*/ 4 h 30"/>
                <a:gd name="T2" fmla="*/ 28 w 28"/>
                <a:gd name="T3" fmla="*/ 8 h 30"/>
                <a:gd name="T4" fmla="*/ 28 w 28"/>
                <a:gd name="T5" fmla="*/ 12 h 30"/>
                <a:gd name="T6" fmla="*/ 28 w 28"/>
                <a:gd name="T7" fmla="*/ 12 h 30"/>
                <a:gd name="T8" fmla="*/ 24 w 28"/>
                <a:gd name="T9" fmla="*/ 12 h 30"/>
                <a:gd name="T10" fmla="*/ 24 w 28"/>
                <a:gd name="T11" fmla="*/ 16 h 30"/>
                <a:gd name="T12" fmla="*/ 24 w 28"/>
                <a:gd name="T13" fmla="*/ 16 h 30"/>
                <a:gd name="T14" fmla="*/ 20 w 28"/>
                <a:gd name="T15" fmla="*/ 16 h 30"/>
                <a:gd name="T16" fmla="*/ 20 w 28"/>
                <a:gd name="T17" fmla="*/ 16 h 30"/>
                <a:gd name="T18" fmla="*/ 20 w 28"/>
                <a:gd name="T19" fmla="*/ 16 h 30"/>
                <a:gd name="T20" fmla="*/ 16 w 28"/>
                <a:gd name="T21" fmla="*/ 18 h 30"/>
                <a:gd name="T22" fmla="*/ 16 w 28"/>
                <a:gd name="T23" fmla="*/ 18 h 30"/>
                <a:gd name="T24" fmla="*/ 16 w 28"/>
                <a:gd name="T25" fmla="*/ 18 h 30"/>
                <a:gd name="T26" fmla="*/ 12 w 28"/>
                <a:gd name="T27" fmla="*/ 18 h 30"/>
                <a:gd name="T28" fmla="*/ 12 w 28"/>
                <a:gd name="T29" fmla="*/ 18 h 30"/>
                <a:gd name="T30" fmla="*/ 16 w 28"/>
                <a:gd name="T31" fmla="*/ 22 h 30"/>
                <a:gd name="T32" fmla="*/ 16 w 28"/>
                <a:gd name="T33" fmla="*/ 22 h 30"/>
                <a:gd name="T34" fmla="*/ 16 w 28"/>
                <a:gd name="T35" fmla="*/ 18 h 30"/>
                <a:gd name="T36" fmla="*/ 20 w 28"/>
                <a:gd name="T37" fmla="*/ 18 h 30"/>
                <a:gd name="T38" fmla="*/ 20 w 28"/>
                <a:gd name="T39" fmla="*/ 18 h 30"/>
                <a:gd name="T40" fmla="*/ 20 w 28"/>
                <a:gd name="T41" fmla="*/ 18 h 30"/>
                <a:gd name="T42" fmla="*/ 20 w 28"/>
                <a:gd name="T43" fmla="*/ 18 h 30"/>
                <a:gd name="T44" fmla="*/ 24 w 28"/>
                <a:gd name="T45" fmla="*/ 18 h 30"/>
                <a:gd name="T46" fmla="*/ 24 w 28"/>
                <a:gd name="T47" fmla="*/ 22 h 30"/>
                <a:gd name="T48" fmla="*/ 24 w 28"/>
                <a:gd name="T49" fmla="*/ 22 h 30"/>
                <a:gd name="T50" fmla="*/ 24 w 28"/>
                <a:gd name="T51" fmla="*/ 26 h 30"/>
                <a:gd name="T52" fmla="*/ 20 w 28"/>
                <a:gd name="T53" fmla="*/ 30 h 30"/>
                <a:gd name="T54" fmla="*/ 20 w 28"/>
                <a:gd name="T55" fmla="*/ 30 h 30"/>
                <a:gd name="T56" fmla="*/ 16 w 28"/>
                <a:gd name="T57" fmla="*/ 30 h 30"/>
                <a:gd name="T58" fmla="*/ 16 w 28"/>
                <a:gd name="T59" fmla="*/ 30 h 30"/>
                <a:gd name="T60" fmla="*/ 16 w 28"/>
                <a:gd name="T61" fmla="*/ 30 h 30"/>
                <a:gd name="T62" fmla="*/ 16 w 28"/>
                <a:gd name="T63" fmla="*/ 30 h 30"/>
                <a:gd name="T64" fmla="*/ 12 w 28"/>
                <a:gd name="T65" fmla="*/ 30 h 30"/>
                <a:gd name="T66" fmla="*/ 8 w 28"/>
                <a:gd name="T67" fmla="*/ 30 h 30"/>
                <a:gd name="T68" fmla="*/ 8 w 28"/>
                <a:gd name="T69" fmla="*/ 30 h 30"/>
                <a:gd name="T70" fmla="*/ 4 w 28"/>
                <a:gd name="T71" fmla="*/ 30 h 30"/>
                <a:gd name="T72" fmla="*/ 4 w 28"/>
                <a:gd name="T73" fmla="*/ 30 h 30"/>
                <a:gd name="T74" fmla="*/ 4 w 28"/>
                <a:gd name="T75" fmla="*/ 30 h 30"/>
                <a:gd name="T76" fmla="*/ 4 w 28"/>
                <a:gd name="T77" fmla="*/ 30 h 30"/>
                <a:gd name="T78" fmla="*/ 4 w 28"/>
                <a:gd name="T79" fmla="*/ 26 h 30"/>
                <a:gd name="T80" fmla="*/ 4 w 28"/>
                <a:gd name="T81" fmla="*/ 26 h 30"/>
                <a:gd name="T82" fmla="*/ 0 w 28"/>
                <a:gd name="T83" fmla="*/ 22 h 30"/>
                <a:gd name="T84" fmla="*/ 4 w 28"/>
                <a:gd name="T85" fmla="*/ 18 h 30"/>
                <a:gd name="T86" fmla="*/ 4 w 28"/>
                <a:gd name="T87" fmla="*/ 16 h 30"/>
                <a:gd name="T88" fmla="*/ 8 w 28"/>
                <a:gd name="T89" fmla="*/ 12 h 30"/>
                <a:gd name="T90" fmla="*/ 8 w 28"/>
                <a:gd name="T91" fmla="*/ 12 h 30"/>
                <a:gd name="T92" fmla="*/ 8 w 28"/>
                <a:gd name="T93" fmla="*/ 8 h 30"/>
                <a:gd name="T94" fmla="*/ 12 w 28"/>
                <a:gd name="T95" fmla="*/ 8 h 30"/>
                <a:gd name="T96" fmla="*/ 12 w 28"/>
                <a:gd name="T97" fmla="*/ 4 h 30"/>
                <a:gd name="T98" fmla="*/ 12 w 28"/>
                <a:gd name="T99" fmla="*/ 4 h 30"/>
                <a:gd name="T100" fmla="*/ 12 w 28"/>
                <a:gd name="T101" fmla="*/ 4 h 30"/>
                <a:gd name="T102" fmla="*/ 16 w 28"/>
                <a:gd name="T103" fmla="*/ 4 h 30"/>
                <a:gd name="T104" fmla="*/ 16 w 28"/>
                <a:gd name="T105" fmla="*/ 4 h 30"/>
                <a:gd name="T106" fmla="*/ 16 w 28"/>
                <a:gd name="T107" fmla="*/ 8 h 30"/>
                <a:gd name="T108" fmla="*/ 16 w 28"/>
                <a:gd name="T109" fmla="*/ 4 h 30"/>
                <a:gd name="T110" fmla="*/ 20 w 28"/>
                <a:gd name="T111" fmla="*/ 0 h 30"/>
                <a:gd name="T112" fmla="*/ 24 w 28"/>
                <a:gd name="T113" fmla="*/ 0 h 30"/>
                <a:gd name="T114" fmla="*/ 24 w 28"/>
                <a:gd name="T115" fmla="*/ 4 h 30"/>
                <a:gd name="T116" fmla="*/ 24 w 28"/>
                <a:gd name="T117" fmla="*/ 4 h 30"/>
                <a:gd name="T118" fmla="*/ 24 w 28"/>
                <a:gd name="T11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30">
                  <a:moveTo>
                    <a:pt x="24" y="4"/>
                  </a:moveTo>
                  <a:lnTo>
                    <a:pt x="24" y="4"/>
                  </a:lnTo>
                  <a:lnTo>
                    <a:pt x="28" y="8"/>
                  </a:lnTo>
                  <a:lnTo>
                    <a:pt x="28" y="8"/>
                  </a:lnTo>
                  <a:lnTo>
                    <a:pt x="28" y="8"/>
                  </a:lnTo>
                  <a:lnTo>
                    <a:pt x="28" y="12"/>
                  </a:lnTo>
                  <a:lnTo>
                    <a:pt x="28" y="12"/>
                  </a:lnTo>
                  <a:lnTo>
                    <a:pt x="28" y="12"/>
                  </a:lnTo>
                  <a:lnTo>
                    <a:pt x="28" y="12"/>
                  </a:lnTo>
                  <a:lnTo>
                    <a:pt x="24" y="12"/>
                  </a:lnTo>
                  <a:lnTo>
                    <a:pt x="24" y="16"/>
                  </a:lnTo>
                  <a:lnTo>
                    <a:pt x="24" y="16"/>
                  </a:lnTo>
                  <a:lnTo>
                    <a:pt x="24" y="16"/>
                  </a:lnTo>
                  <a:lnTo>
                    <a:pt x="24" y="16"/>
                  </a:lnTo>
                  <a:lnTo>
                    <a:pt x="24" y="16"/>
                  </a:lnTo>
                  <a:lnTo>
                    <a:pt x="20" y="16"/>
                  </a:lnTo>
                  <a:lnTo>
                    <a:pt x="20" y="16"/>
                  </a:lnTo>
                  <a:lnTo>
                    <a:pt x="20" y="16"/>
                  </a:lnTo>
                  <a:lnTo>
                    <a:pt x="20" y="16"/>
                  </a:lnTo>
                  <a:lnTo>
                    <a:pt x="20" y="16"/>
                  </a:lnTo>
                  <a:lnTo>
                    <a:pt x="16" y="18"/>
                  </a:lnTo>
                  <a:lnTo>
                    <a:pt x="16" y="18"/>
                  </a:lnTo>
                  <a:lnTo>
                    <a:pt x="16" y="18"/>
                  </a:lnTo>
                  <a:lnTo>
                    <a:pt x="16" y="18"/>
                  </a:lnTo>
                  <a:lnTo>
                    <a:pt x="16" y="18"/>
                  </a:lnTo>
                  <a:lnTo>
                    <a:pt x="16" y="18"/>
                  </a:lnTo>
                  <a:lnTo>
                    <a:pt x="16" y="18"/>
                  </a:lnTo>
                  <a:lnTo>
                    <a:pt x="12" y="18"/>
                  </a:lnTo>
                  <a:lnTo>
                    <a:pt x="12" y="18"/>
                  </a:lnTo>
                  <a:lnTo>
                    <a:pt x="12" y="18"/>
                  </a:lnTo>
                  <a:lnTo>
                    <a:pt x="12" y="22"/>
                  </a:lnTo>
                  <a:lnTo>
                    <a:pt x="16" y="22"/>
                  </a:lnTo>
                  <a:lnTo>
                    <a:pt x="16" y="22"/>
                  </a:lnTo>
                  <a:lnTo>
                    <a:pt x="16" y="22"/>
                  </a:lnTo>
                  <a:lnTo>
                    <a:pt x="16" y="22"/>
                  </a:lnTo>
                  <a:lnTo>
                    <a:pt x="16" y="18"/>
                  </a:lnTo>
                  <a:lnTo>
                    <a:pt x="16" y="18"/>
                  </a:lnTo>
                  <a:lnTo>
                    <a:pt x="20" y="18"/>
                  </a:lnTo>
                  <a:lnTo>
                    <a:pt x="20" y="18"/>
                  </a:lnTo>
                  <a:lnTo>
                    <a:pt x="20" y="18"/>
                  </a:lnTo>
                  <a:lnTo>
                    <a:pt x="20" y="18"/>
                  </a:lnTo>
                  <a:lnTo>
                    <a:pt x="20" y="18"/>
                  </a:lnTo>
                  <a:lnTo>
                    <a:pt x="20" y="18"/>
                  </a:lnTo>
                  <a:lnTo>
                    <a:pt x="20" y="18"/>
                  </a:lnTo>
                  <a:lnTo>
                    <a:pt x="24" y="18"/>
                  </a:lnTo>
                  <a:lnTo>
                    <a:pt x="24" y="18"/>
                  </a:lnTo>
                  <a:lnTo>
                    <a:pt x="24" y="22"/>
                  </a:lnTo>
                  <a:lnTo>
                    <a:pt x="24" y="22"/>
                  </a:lnTo>
                  <a:lnTo>
                    <a:pt x="24" y="22"/>
                  </a:lnTo>
                  <a:lnTo>
                    <a:pt x="24" y="22"/>
                  </a:lnTo>
                  <a:lnTo>
                    <a:pt x="24" y="22"/>
                  </a:lnTo>
                  <a:lnTo>
                    <a:pt x="24" y="26"/>
                  </a:lnTo>
                  <a:lnTo>
                    <a:pt x="20" y="26"/>
                  </a:lnTo>
                  <a:lnTo>
                    <a:pt x="20" y="30"/>
                  </a:lnTo>
                  <a:lnTo>
                    <a:pt x="20" y="30"/>
                  </a:lnTo>
                  <a:lnTo>
                    <a:pt x="20" y="30"/>
                  </a:lnTo>
                  <a:lnTo>
                    <a:pt x="20" y="30"/>
                  </a:lnTo>
                  <a:lnTo>
                    <a:pt x="16" y="30"/>
                  </a:lnTo>
                  <a:lnTo>
                    <a:pt x="16" y="30"/>
                  </a:lnTo>
                  <a:lnTo>
                    <a:pt x="16" y="30"/>
                  </a:lnTo>
                  <a:lnTo>
                    <a:pt x="16" y="30"/>
                  </a:lnTo>
                  <a:lnTo>
                    <a:pt x="16" y="30"/>
                  </a:lnTo>
                  <a:lnTo>
                    <a:pt x="16" y="30"/>
                  </a:lnTo>
                  <a:lnTo>
                    <a:pt x="16" y="30"/>
                  </a:lnTo>
                  <a:lnTo>
                    <a:pt x="12" y="30"/>
                  </a:lnTo>
                  <a:lnTo>
                    <a:pt x="12" y="30"/>
                  </a:lnTo>
                  <a:lnTo>
                    <a:pt x="12" y="30"/>
                  </a:lnTo>
                  <a:lnTo>
                    <a:pt x="8" y="30"/>
                  </a:lnTo>
                  <a:lnTo>
                    <a:pt x="8" y="30"/>
                  </a:lnTo>
                  <a:lnTo>
                    <a:pt x="8" y="30"/>
                  </a:lnTo>
                  <a:lnTo>
                    <a:pt x="4" y="30"/>
                  </a:lnTo>
                  <a:lnTo>
                    <a:pt x="4" y="30"/>
                  </a:lnTo>
                  <a:lnTo>
                    <a:pt x="4" y="30"/>
                  </a:lnTo>
                  <a:lnTo>
                    <a:pt x="4" y="30"/>
                  </a:lnTo>
                  <a:lnTo>
                    <a:pt x="4" y="30"/>
                  </a:lnTo>
                  <a:lnTo>
                    <a:pt x="4" y="30"/>
                  </a:lnTo>
                  <a:lnTo>
                    <a:pt x="4" y="30"/>
                  </a:lnTo>
                  <a:lnTo>
                    <a:pt x="4" y="30"/>
                  </a:lnTo>
                  <a:lnTo>
                    <a:pt x="4" y="30"/>
                  </a:lnTo>
                  <a:lnTo>
                    <a:pt x="4" y="26"/>
                  </a:lnTo>
                  <a:lnTo>
                    <a:pt x="4" y="26"/>
                  </a:lnTo>
                  <a:lnTo>
                    <a:pt x="4" y="26"/>
                  </a:lnTo>
                  <a:lnTo>
                    <a:pt x="4" y="22"/>
                  </a:lnTo>
                  <a:lnTo>
                    <a:pt x="0" y="22"/>
                  </a:lnTo>
                  <a:lnTo>
                    <a:pt x="4" y="18"/>
                  </a:lnTo>
                  <a:lnTo>
                    <a:pt x="4" y="18"/>
                  </a:lnTo>
                  <a:lnTo>
                    <a:pt x="4" y="16"/>
                  </a:lnTo>
                  <a:lnTo>
                    <a:pt x="4" y="16"/>
                  </a:lnTo>
                  <a:lnTo>
                    <a:pt x="4" y="16"/>
                  </a:lnTo>
                  <a:lnTo>
                    <a:pt x="8" y="12"/>
                  </a:lnTo>
                  <a:lnTo>
                    <a:pt x="8" y="12"/>
                  </a:lnTo>
                  <a:lnTo>
                    <a:pt x="8" y="12"/>
                  </a:lnTo>
                  <a:lnTo>
                    <a:pt x="8" y="8"/>
                  </a:lnTo>
                  <a:lnTo>
                    <a:pt x="8" y="8"/>
                  </a:lnTo>
                  <a:lnTo>
                    <a:pt x="12" y="8"/>
                  </a:lnTo>
                  <a:lnTo>
                    <a:pt x="12" y="8"/>
                  </a:lnTo>
                  <a:lnTo>
                    <a:pt x="12" y="4"/>
                  </a:lnTo>
                  <a:lnTo>
                    <a:pt x="12" y="4"/>
                  </a:lnTo>
                  <a:lnTo>
                    <a:pt x="12" y="4"/>
                  </a:lnTo>
                  <a:lnTo>
                    <a:pt x="12" y="4"/>
                  </a:lnTo>
                  <a:lnTo>
                    <a:pt x="12" y="4"/>
                  </a:lnTo>
                  <a:lnTo>
                    <a:pt x="12" y="4"/>
                  </a:lnTo>
                  <a:lnTo>
                    <a:pt x="12" y="4"/>
                  </a:lnTo>
                  <a:lnTo>
                    <a:pt x="16" y="4"/>
                  </a:lnTo>
                  <a:lnTo>
                    <a:pt x="16" y="4"/>
                  </a:lnTo>
                  <a:lnTo>
                    <a:pt x="16" y="4"/>
                  </a:lnTo>
                  <a:lnTo>
                    <a:pt x="16" y="8"/>
                  </a:lnTo>
                  <a:lnTo>
                    <a:pt x="16" y="8"/>
                  </a:lnTo>
                  <a:lnTo>
                    <a:pt x="16" y="4"/>
                  </a:lnTo>
                  <a:lnTo>
                    <a:pt x="16" y="4"/>
                  </a:lnTo>
                  <a:lnTo>
                    <a:pt x="16" y="4"/>
                  </a:lnTo>
                  <a:lnTo>
                    <a:pt x="20" y="0"/>
                  </a:lnTo>
                  <a:lnTo>
                    <a:pt x="24" y="0"/>
                  </a:lnTo>
                  <a:lnTo>
                    <a:pt x="24" y="0"/>
                  </a:lnTo>
                  <a:lnTo>
                    <a:pt x="24" y="0"/>
                  </a:lnTo>
                  <a:lnTo>
                    <a:pt x="24" y="4"/>
                  </a:lnTo>
                  <a:lnTo>
                    <a:pt x="24" y="4"/>
                  </a:lnTo>
                  <a:lnTo>
                    <a:pt x="24" y="4"/>
                  </a:lnTo>
                  <a:lnTo>
                    <a:pt x="24" y="4"/>
                  </a:lnTo>
                  <a:lnTo>
                    <a:pt x="24" y="4"/>
                  </a:lnTo>
                  <a:lnTo>
                    <a:pt x="24"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35" name="Freeform 142">
              <a:extLst>
                <a:ext uri="{FF2B5EF4-FFF2-40B4-BE49-F238E27FC236}">
                  <a16:creationId xmlns:a16="http://schemas.microsoft.com/office/drawing/2014/main" id="{38AF2F6D-7F43-4FB6-B4B5-0209A9DF9176}"/>
                </a:ext>
              </a:extLst>
            </p:cNvPr>
            <p:cNvSpPr>
              <a:spLocks/>
            </p:cNvSpPr>
            <p:nvPr/>
          </p:nvSpPr>
          <p:spPr bwMode="auto">
            <a:xfrm>
              <a:off x="4949825" y="3679893"/>
              <a:ext cx="269875" cy="273050"/>
            </a:xfrm>
            <a:custGeom>
              <a:avLst/>
              <a:gdLst>
                <a:gd name="T0" fmla="*/ 108 w 170"/>
                <a:gd name="T1" fmla="*/ 8 h 172"/>
                <a:gd name="T2" fmla="*/ 118 w 170"/>
                <a:gd name="T3" fmla="*/ 12 h 172"/>
                <a:gd name="T4" fmla="*/ 130 w 170"/>
                <a:gd name="T5" fmla="*/ 8 h 172"/>
                <a:gd name="T6" fmla="*/ 138 w 170"/>
                <a:gd name="T7" fmla="*/ 18 h 172"/>
                <a:gd name="T8" fmla="*/ 142 w 170"/>
                <a:gd name="T9" fmla="*/ 34 h 172"/>
                <a:gd name="T10" fmla="*/ 142 w 170"/>
                <a:gd name="T11" fmla="*/ 48 h 172"/>
                <a:gd name="T12" fmla="*/ 138 w 170"/>
                <a:gd name="T13" fmla="*/ 64 h 172"/>
                <a:gd name="T14" fmla="*/ 130 w 170"/>
                <a:gd name="T15" fmla="*/ 68 h 172"/>
                <a:gd name="T16" fmla="*/ 122 w 170"/>
                <a:gd name="T17" fmla="*/ 60 h 172"/>
                <a:gd name="T18" fmla="*/ 114 w 170"/>
                <a:gd name="T19" fmla="*/ 46 h 172"/>
                <a:gd name="T20" fmla="*/ 112 w 170"/>
                <a:gd name="T21" fmla="*/ 30 h 172"/>
                <a:gd name="T22" fmla="*/ 112 w 170"/>
                <a:gd name="T23" fmla="*/ 42 h 172"/>
                <a:gd name="T24" fmla="*/ 114 w 170"/>
                <a:gd name="T25" fmla="*/ 52 h 172"/>
                <a:gd name="T26" fmla="*/ 122 w 170"/>
                <a:gd name="T27" fmla="*/ 64 h 172"/>
                <a:gd name="T28" fmla="*/ 122 w 170"/>
                <a:gd name="T29" fmla="*/ 72 h 172"/>
                <a:gd name="T30" fmla="*/ 126 w 170"/>
                <a:gd name="T31" fmla="*/ 82 h 172"/>
                <a:gd name="T32" fmla="*/ 134 w 170"/>
                <a:gd name="T33" fmla="*/ 98 h 172"/>
                <a:gd name="T34" fmla="*/ 142 w 170"/>
                <a:gd name="T35" fmla="*/ 112 h 172"/>
                <a:gd name="T36" fmla="*/ 144 w 170"/>
                <a:gd name="T37" fmla="*/ 124 h 172"/>
                <a:gd name="T38" fmla="*/ 152 w 170"/>
                <a:gd name="T39" fmla="*/ 134 h 172"/>
                <a:gd name="T40" fmla="*/ 152 w 170"/>
                <a:gd name="T41" fmla="*/ 142 h 172"/>
                <a:gd name="T42" fmla="*/ 152 w 170"/>
                <a:gd name="T43" fmla="*/ 158 h 172"/>
                <a:gd name="T44" fmla="*/ 164 w 170"/>
                <a:gd name="T45" fmla="*/ 164 h 172"/>
                <a:gd name="T46" fmla="*/ 170 w 170"/>
                <a:gd name="T47" fmla="*/ 172 h 172"/>
                <a:gd name="T48" fmla="*/ 156 w 170"/>
                <a:gd name="T49" fmla="*/ 172 h 172"/>
                <a:gd name="T50" fmla="*/ 142 w 170"/>
                <a:gd name="T51" fmla="*/ 172 h 172"/>
                <a:gd name="T52" fmla="*/ 122 w 170"/>
                <a:gd name="T53" fmla="*/ 172 h 172"/>
                <a:gd name="T54" fmla="*/ 100 w 170"/>
                <a:gd name="T55" fmla="*/ 172 h 172"/>
                <a:gd name="T56" fmla="*/ 92 w 170"/>
                <a:gd name="T57" fmla="*/ 168 h 172"/>
                <a:gd name="T58" fmla="*/ 82 w 170"/>
                <a:gd name="T59" fmla="*/ 172 h 172"/>
                <a:gd name="T60" fmla="*/ 62 w 170"/>
                <a:gd name="T61" fmla="*/ 172 h 172"/>
                <a:gd name="T62" fmla="*/ 42 w 170"/>
                <a:gd name="T63" fmla="*/ 172 h 172"/>
                <a:gd name="T64" fmla="*/ 26 w 170"/>
                <a:gd name="T65" fmla="*/ 172 h 172"/>
                <a:gd name="T66" fmla="*/ 4 w 170"/>
                <a:gd name="T67" fmla="*/ 172 h 172"/>
                <a:gd name="T68" fmla="*/ 4 w 170"/>
                <a:gd name="T69" fmla="*/ 130 h 172"/>
                <a:gd name="T70" fmla="*/ 4 w 170"/>
                <a:gd name="T71" fmla="*/ 102 h 172"/>
                <a:gd name="T72" fmla="*/ 4 w 170"/>
                <a:gd name="T73" fmla="*/ 82 h 172"/>
                <a:gd name="T74" fmla="*/ 4 w 170"/>
                <a:gd name="T75" fmla="*/ 64 h 172"/>
                <a:gd name="T76" fmla="*/ 4 w 170"/>
                <a:gd name="T77" fmla="*/ 42 h 172"/>
                <a:gd name="T78" fmla="*/ 0 w 170"/>
                <a:gd name="T79" fmla="*/ 26 h 172"/>
                <a:gd name="T80" fmla="*/ 4 w 170"/>
                <a:gd name="T81" fmla="*/ 12 h 172"/>
                <a:gd name="T82" fmla="*/ 4 w 170"/>
                <a:gd name="T83" fmla="*/ 0 h 172"/>
                <a:gd name="T84" fmla="*/ 18 w 170"/>
                <a:gd name="T85" fmla="*/ 0 h 172"/>
                <a:gd name="T86" fmla="*/ 30 w 170"/>
                <a:gd name="T87" fmla="*/ 4 h 172"/>
                <a:gd name="T88" fmla="*/ 42 w 170"/>
                <a:gd name="T89" fmla="*/ 8 h 172"/>
                <a:gd name="T90" fmla="*/ 56 w 170"/>
                <a:gd name="T91" fmla="*/ 12 h 172"/>
                <a:gd name="T92" fmla="*/ 70 w 170"/>
                <a:gd name="T93" fmla="*/ 12 h 172"/>
                <a:gd name="T94" fmla="*/ 74 w 170"/>
                <a:gd name="T95" fmla="*/ 8 h 172"/>
                <a:gd name="T96" fmla="*/ 78 w 170"/>
                <a:gd name="T97" fmla="*/ 4 h 172"/>
                <a:gd name="T98" fmla="*/ 86 w 170"/>
                <a:gd name="T99" fmla="*/ 4 h 172"/>
                <a:gd name="T100" fmla="*/ 88 w 170"/>
                <a:gd name="T101" fmla="*/ 0 h 172"/>
                <a:gd name="T102" fmla="*/ 100 w 170"/>
                <a:gd name="T103" fmla="*/ 4 h 172"/>
                <a:gd name="T104" fmla="*/ 100 w 170"/>
                <a:gd name="T105" fmla="*/ 4 h 172"/>
                <a:gd name="T106" fmla="*/ 104 w 170"/>
                <a:gd name="T107" fmla="*/ 1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72">
                  <a:moveTo>
                    <a:pt x="104" y="8"/>
                  </a:moveTo>
                  <a:lnTo>
                    <a:pt x="108" y="8"/>
                  </a:lnTo>
                  <a:lnTo>
                    <a:pt x="104" y="8"/>
                  </a:lnTo>
                  <a:lnTo>
                    <a:pt x="108" y="8"/>
                  </a:lnTo>
                  <a:lnTo>
                    <a:pt x="112" y="12"/>
                  </a:lnTo>
                  <a:lnTo>
                    <a:pt x="114" y="8"/>
                  </a:lnTo>
                  <a:lnTo>
                    <a:pt x="118" y="8"/>
                  </a:lnTo>
                  <a:lnTo>
                    <a:pt x="118" y="12"/>
                  </a:lnTo>
                  <a:lnTo>
                    <a:pt x="118" y="8"/>
                  </a:lnTo>
                  <a:lnTo>
                    <a:pt x="122" y="8"/>
                  </a:lnTo>
                  <a:lnTo>
                    <a:pt x="126" y="8"/>
                  </a:lnTo>
                  <a:lnTo>
                    <a:pt x="130" y="8"/>
                  </a:lnTo>
                  <a:lnTo>
                    <a:pt x="134" y="4"/>
                  </a:lnTo>
                  <a:lnTo>
                    <a:pt x="134" y="8"/>
                  </a:lnTo>
                  <a:lnTo>
                    <a:pt x="138" y="16"/>
                  </a:lnTo>
                  <a:lnTo>
                    <a:pt x="138" y="18"/>
                  </a:lnTo>
                  <a:lnTo>
                    <a:pt x="138" y="22"/>
                  </a:lnTo>
                  <a:lnTo>
                    <a:pt x="142" y="26"/>
                  </a:lnTo>
                  <a:lnTo>
                    <a:pt x="142" y="30"/>
                  </a:lnTo>
                  <a:lnTo>
                    <a:pt x="142" y="34"/>
                  </a:lnTo>
                  <a:lnTo>
                    <a:pt x="142" y="38"/>
                  </a:lnTo>
                  <a:lnTo>
                    <a:pt x="142" y="42"/>
                  </a:lnTo>
                  <a:lnTo>
                    <a:pt x="142" y="46"/>
                  </a:lnTo>
                  <a:lnTo>
                    <a:pt x="142" y="48"/>
                  </a:lnTo>
                  <a:lnTo>
                    <a:pt x="138" y="52"/>
                  </a:lnTo>
                  <a:lnTo>
                    <a:pt x="138" y="56"/>
                  </a:lnTo>
                  <a:lnTo>
                    <a:pt x="138" y="60"/>
                  </a:lnTo>
                  <a:lnTo>
                    <a:pt x="138" y="64"/>
                  </a:lnTo>
                  <a:lnTo>
                    <a:pt x="138" y="68"/>
                  </a:lnTo>
                  <a:lnTo>
                    <a:pt x="134" y="68"/>
                  </a:lnTo>
                  <a:lnTo>
                    <a:pt x="134" y="72"/>
                  </a:lnTo>
                  <a:lnTo>
                    <a:pt x="130" y="68"/>
                  </a:lnTo>
                  <a:lnTo>
                    <a:pt x="126" y="68"/>
                  </a:lnTo>
                  <a:lnTo>
                    <a:pt x="126" y="64"/>
                  </a:lnTo>
                  <a:lnTo>
                    <a:pt x="126" y="60"/>
                  </a:lnTo>
                  <a:lnTo>
                    <a:pt x="122" y="60"/>
                  </a:lnTo>
                  <a:lnTo>
                    <a:pt x="118" y="56"/>
                  </a:lnTo>
                  <a:lnTo>
                    <a:pt x="118" y="52"/>
                  </a:lnTo>
                  <a:lnTo>
                    <a:pt x="118" y="48"/>
                  </a:lnTo>
                  <a:lnTo>
                    <a:pt x="114" y="46"/>
                  </a:lnTo>
                  <a:lnTo>
                    <a:pt x="112" y="42"/>
                  </a:lnTo>
                  <a:lnTo>
                    <a:pt x="112" y="38"/>
                  </a:lnTo>
                  <a:lnTo>
                    <a:pt x="112" y="34"/>
                  </a:lnTo>
                  <a:lnTo>
                    <a:pt x="112" y="30"/>
                  </a:lnTo>
                  <a:lnTo>
                    <a:pt x="108" y="30"/>
                  </a:lnTo>
                  <a:lnTo>
                    <a:pt x="108" y="34"/>
                  </a:lnTo>
                  <a:lnTo>
                    <a:pt x="108" y="38"/>
                  </a:lnTo>
                  <a:lnTo>
                    <a:pt x="112" y="42"/>
                  </a:lnTo>
                  <a:lnTo>
                    <a:pt x="112" y="46"/>
                  </a:lnTo>
                  <a:lnTo>
                    <a:pt x="112" y="48"/>
                  </a:lnTo>
                  <a:lnTo>
                    <a:pt x="112" y="52"/>
                  </a:lnTo>
                  <a:lnTo>
                    <a:pt x="114" y="52"/>
                  </a:lnTo>
                  <a:lnTo>
                    <a:pt x="114" y="56"/>
                  </a:lnTo>
                  <a:lnTo>
                    <a:pt x="118" y="60"/>
                  </a:lnTo>
                  <a:lnTo>
                    <a:pt x="118" y="64"/>
                  </a:lnTo>
                  <a:lnTo>
                    <a:pt x="122" y="64"/>
                  </a:lnTo>
                  <a:lnTo>
                    <a:pt x="122" y="68"/>
                  </a:lnTo>
                  <a:lnTo>
                    <a:pt x="122" y="72"/>
                  </a:lnTo>
                  <a:lnTo>
                    <a:pt x="122" y="68"/>
                  </a:lnTo>
                  <a:lnTo>
                    <a:pt x="122" y="72"/>
                  </a:lnTo>
                  <a:lnTo>
                    <a:pt x="122" y="74"/>
                  </a:lnTo>
                  <a:lnTo>
                    <a:pt x="126" y="74"/>
                  </a:lnTo>
                  <a:lnTo>
                    <a:pt x="126" y="78"/>
                  </a:lnTo>
                  <a:lnTo>
                    <a:pt x="126" y="82"/>
                  </a:lnTo>
                  <a:lnTo>
                    <a:pt x="130" y="86"/>
                  </a:lnTo>
                  <a:lnTo>
                    <a:pt x="130" y="90"/>
                  </a:lnTo>
                  <a:lnTo>
                    <a:pt x="130" y="94"/>
                  </a:lnTo>
                  <a:lnTo>
                    <a:pt x="134" y="98"/>
                  </a:lnTo>
                  <a:lnTo>
                    <a:pt x="134" y="102"/>
                  </a:lnTo>
                  <a:lnTo>
                    <a:pt x="138" y="104"/>
                  </a:lnTo>
                  <a:lnTo>
                    <a:pt x="138" y="108"/>
                  </a:lnTo>
                  <a:lnTo>
                    <a:pt x="142" y="112"/>
                  </a:lnTo>
                  <a:lnTo>
                    <a:pt x="142" y="116"/>
                  </a:lnTo>
                  <a:lnTo>
                    <a:pt x="142" y="120"/>
                  </a:lnTo>
                  <a:lnTo>
                    <a:pt x="144" y="120"/>
                  </a:lnTo>
                  <a:lnTo>
                    <a:pt x="144" y="124"/>
                  </a:lnTo>
                  <a:lnTo>
                    <a:pt x="144" y="128"/>
                  </a:lnTo>
                  <a:lnTo>
                    <a:pt x="148" y="130"/>
                  </a:lnTo>
                  <a:lnTo>
                    <a:pt x="148" y="134"/>
                  </a:lnTo>
                  <a:lnTo>
                    <a:pt x="152" y="134"/>
                  </a:lnTo>
                  <a:lnTo>
                    <a:pt x="152" y="138"/>
                  </a:lnTo>
                  <a:lnTo>
                    <a:pt x="156" y="138"/>
                  </a:lnTo>
                  <a:lnTo>
                    <a:pt x="152" y="138"/>
                  </a:lnTo>
                  <a:lnTo>
                    <a:pt x="152" y="142"/>
                  </a:lnTo>
                  <a:lnTo>
                    <a:pt x="152" y="146"/>
                  </a:lnTo>
                  <a:lnTo>
                    <a:pt x="152" y="150"/>
                  </a:lnTo>
                  <a:lnTo>
                    <a:pt x="152" y="154"/>
                  </a:lnTo>
                  <a:lnTo>
                    <a:pt x="152" y="158"/>
                  </a:lnTo>
                  <a:lnTo>
                    <a:pt x="156" y="158"/>
                  </a:lnTo>
                  <a:lnTo>
                    <a:pt x="156" y="160"/>
                  </a:lnTo>
                  <a:lnTo>
                    <a:pt x="160" y="160"/>
                  </a:lnTo>
                  <a:lnTo>
                    <a:pt x="164" y="164"/>
                  </a:lnTo>
                  <a:lnTo>
                    <a:pt x="164" y="168"/>
                  </a:lnTo>
                  <a:lnTo>
                    <a:pt x="168" y="168"/>
                  </a:lnTo>
                  <a:lnTo>
                    <a:pt x="168" y="172"/>
                  </a:lnTo>
                  <a:lnTo>
                    <a:pt x="170" y="172"/>
                  </a:lnTo>
                  <a:lnTo>
                    <a:pt x="168" y="172"/>
                  </a:lnTo>
                  <a:lnTo>
                    <a:pt x="164" y="172"/>
                  </a:lnTo>
                  <a:lnTo>
                    <a:pt x="160" y="172"/>
                  </a:lnTo>
                  <a:lnTo>
                    <a:pt x="156" y="172"/>
                  </a:lnTo>
                  <a:lnTo>
                    <a:pt x="152" y="172"/>
                  </a:lnTo>
                  <a:lnTo>
                    <a:pt x="148" y="172"/>
                  </a:lnTo>
                  <a:lnTo>
                    <a:pt x="144" y="172"/>
                  </a:lnTo>
                  <a:lnTo>
                    <a:pt x="142" y="172"/>
                  </a:lnTo>
                  <a:lnTo>
                    <a:pt x="134" y="172"/>
                  </a:lnTo>
                  <a:lnTo>
                    <a:pt x="130" y="172"/>
                  </a:lnTo>
                  <a:lnTo>
                    <a:pt x="126" y="172"/>
                  </a:lnTo>
                  <a:lnTo>
                    <a:pt x="122" y="172"/>
                  </a:lnTo>
                  <a:lnTo>
                    <a:pt x="118" y="172"/>
                  </a:lnTo>
                  <a:lnTo>
                    <a:pt x="112" y="172"/>
                  </a:lnTo>
                  <a:lnTo>
                    <a:pt x="108" y="172"/>
                  </a:lnTo>
                  <a:lnTo>
                    <a:pt x="100" y="172"/>
                  </a:lnTo>
                  <a:lnTo>
                    <a:pt x="96" y="172"/>
                  </a:lnTo>
                  <a:lnTo>
                    <a:pt x="92" y="172"/>
                  </a:lnTo>
                  <a:lnTo>
                    <a:pt x="96" y="172"/>
                  </a:lnTo>
                  <a:lnTo>
                    <a:pt x="92" y="168"/>
                  </a:lnTo>
                  <a:lnTo>
                    <a:pt x="92" y="172"/>
                  </a:lnTo>
                  <a:lnTo>
                    <a:pt x="88" y="172"/>
                  </a:lnTo>
                  <a:lnTo>
                    <a:pt x="86" y="172"/>
                  </a:lnTo>
                  <a:lnTo>
                    <a:pt x="82" y="172"/>
                  </a:lnTo>
                  <a:lnTo>
                    <a:pt x="78" y="172"/>
                  </a:lnTo>
                  <a:lnTo>
                    <a:pt x="74" y="172"/>
                  </a:lnTo>
                  <a:lnTo>
                    <a:pt x="66" y="172"/>
                  </a:lnTo>
                  <a:lnTo>
                    <a:pt x="62" y="172"/>
                  </a:lnTo>
                  <a:lnTo>
                    <a:pt x="58" y="172"/>
                  </a:lnTo>
                  <a:lnTo>
                    <a:pt x="56" y="172"/>
                  </a:lnTo>
                  <a:lnTo>
                    <a:pt x="48" y="172"/>
                  </a:lnTo>
                  <a:lnTo>
                    <a:pt x="42" y="172"/>
                  </a:lnTo>
                  <a:lnTo>
                    <a:pt x="38" y="172"/>
                  </a:lnTo>
                  <a:lnTo>
                    <a:pt x="34" y="172"/>
                  </a:lnTo>
                  <a:lnTo>
                    <a:pt x="30" y="172"/>
                  </a:lnTo>
                  <a:lnTo>
                    <a:pt x="26" y="172"/>
                  </a:lnTo>
                  <a:lnTo>
                    <a:pt x="22" y="172"/>
                  </a:lnTo>
                  <a:lnTo>
                    <a:pt x="16" y="172"/>
                  </a:lnTo>
                  <a:lnTo>
                    <a:pt x="8" y="172"/>
                  </a:lnTo>
                  <a:lnTo>
                    <a:pt x="4" y="172"/>
                  </a:lnTo>
                  <a:lnTo>
                    <a:pt x="4" y="168"/>
                  </a:lnTo>
                  <a:lnTo>
                    <a:pt x="4" y="146"/>
                  </a:lnTo>
                  <a:lnTo>
                    <a:pt x="4" y="138"/>
                  </a:lnTo>
                  <a:lnTo>
                    <a:pt x="4" y="130"/>
                  </a:lnTo>
                  <a:lnTo>
                    <a:pt x="4" y="124"/>
                  </a:lnTo>
                  <a:lnTo>
                    <a:pt x="4" y="120"/>
                  </a:lnTo>
                  <a:lnTo>
                    <a:pt x="4" y="112"/>
                  </a:lnTo>
                  <a:lnTo>
                    <a:pt x="4" y="102"/>
                  </a:lnTo>
                  <a:lnTo>
                    <a:pt x="4" y="94"/>
                  </a:lnTo>
                  <a:lnTo>
                    <a:pt x="4" y="90"/>
                  </a:lnTo>
                  <a:lnTo>
                    <a:pt x="4" y="86"/>
                  </a:lnTo>
                  <a:lnTo>
                    <a:pt x="4" y="82"/>
                  </a:lnTo>
                  <a:lnTo>
                    <a:pt x="4" y="74"/>
                  </a:lnTo>
                  <a:lnTo>
                    <a:pt x="4" y="72"/>
                  </a:lnTo>
                  <a:lnTo>
                    <a:pt x="4" y="68"/>
                  </a:lnTo>
                  <a:lnTo>
                    <a:pt x="4" y="64"/>
                  </a:lnTo>
                  <a:lnTo>
                    <a:pt x="4" y="60"/>
                  </a:lnTo>
                  <a:lnTo>
                    <a:pt x="4" y="48"/>
                  </a:lnTo>
                  <a:lnTo>
                    <a:pt x="4" y="46"/>
                  </a:lnTo>
                  <a:lnTo>
                    <a:pt x="4" y="42"/>
                  </a:lnTo>
                  <a:lnTo>
                    <a:pt x="0" y="38"/>
                  </a:lnTo>
                  <a:lnTo>
                    <a:pt x="0" y="34"/>
                  </a:lnTo>
                  <a:lnTo>
                    <a:pt x="0" y="30"/>
                  </a:lnTo>
                  <a:lnTo>
                    <a:pt x="0" y="26"/>
                  </a:lnTo>
                  <a:lnTo>
                    <a:pt x="0" y="22"/>
                  </a:lnTo>
                  <a:lnTo>
                    <a:pt x="4" y="18"/>
                  </a:lnTo>
                  <a:lnTo>
                    <a:pt x="4" y="16"/>
                  </a:lnTo>
                  <a:lnTo>
                    <a:pt x="4" y="12"/>
                  </a:lnTo>
                  <a:lnTo>
                    <a:pt x="0" y="8"/>
                  </a:lnTo>
                  <a:lnTo>
                    <a:pt x="0" y="4"/>
                  </a:lnTo>
                  <a:lnTo>
                    <a:pt x="4" y="4"/>
                  </a:lnTo>
                  <a:lnTo>
                    <a:pt x="4" y="0"/>
                  </a:lnTo>
                  <a:lnTo>
                    <a:pt x="8" y="0"/>
                  </a:lnTo>
                  <a:lnTo>
                    <a:pt x="12" y="0"/>
                  </a:lnTo>
                  <a:lnTo>
                    <a:pt x="16" y="0"/>
                  </a:lnTo>
                  <a:lnTo>
                    <a:pt x="18" y="0"/>
                  </a:lnTo>
                  <a:lnTo>
                    <a:pt x="22" y="0"/>
                  </a:lnTo>
                  <a:lnTo>
                    <a:pt x="26" y="0"/>
                  </a:lnTo>
                  <a:lnTo>
                    <a:pt x="26" y="4"/>
                  </a:lnTo>
                  <a:lnTo>
                    <a:pt x="30" y="4"/>
                  </a:lnTo>
                  <a:lnTo>
                    <a:pt x="34" y="4"/>
                  </a:lnTo>
                  <a:lnTo>
                    <a:pt x="38" y="4"/>
                  </a:lnTo>
                  <a:lnTo>
                    <a:pt x="38" y="8"/>
                  </a:lnTo>
                  <a:lnTo>
                    <a:pt x="42" y="8"/>
                  </a:lnTo>
                  <a:lnTo>
                    <a:pt x="44" y="8"/>
                  </a:lnTo>
                  <a:lnTo>
                    <a:pt x="48" y="12"/>
                  </a:lnTo>
                  <a:lnTo>
                    <a:pt x="52" y="12"/>
                  </a:lnTo>
                  <a:lnTo>
                    <a:pt x="56" y="12"/>
                  </a:lnTo>
                  <a:lnTo>
                    <a:pt x="58" y="16"/>
                  </a:lnTo>
                  <a:lnTo>
                    <a:pt x="62" y="16"/>
                  </a:lnTo>
                  <a:lnTo>
                    <a:pt x="66" y="12"/>
                  </a:lnTo>
                  <a:lnTo>
                    <a:pt x="70" y="12"/>
                  </a:lnTo>
                  <a:lnTo>
                    <a:pt x="70" y="8"/>
                  </a:lnTo>
                  <a:lnTo>
                    <a:pt x="74" y="8"/>
                  </a:lnTo>
                  <a:lnTo>
                    <a:pt x="74" y="4"/>
                  </a:lnTo>
                  <a:lnTo>
                    <a:pt x="74" y="8"/>
                  </a:lnTo>
                  <a:lnTo>
                    <a:pt x="78" y="8"/>
                  </a:lnTo>
                  <a:lnTo>
                    <a:pt x="78" y="4"/>
                  </a:lnTo>
                  <a:lnTo>
                    <a:pt x="78" y="0"/>
                  </a:lnTo>
                  <a:lnTo>
                    <a:pt x="78" y="4"/>
                  </a:lnTo>
                  <a:lnTo>
                    <a:pt x="82" y="4"/>
                  </a:lnTo>
                  <a:lnTo>
                    <a:pt x="82" y="0"/>
                  </a:lnTo>
                  <a:lnTo>
                    <a:pt x="86" y="0"/>
                  </a:lnTo>
                  <a:lnTo>
                    <a:pt x="86" y="4"/>
                  </a:lnTo>
                  <a:lnTo>
                    <a:pt x="82" y="4"/>
                  </a:lnTo>
                  <a:lnTo>
                    <a:pt x="86" y="4"/>
                  </a:lnTo>
                  <a:lnTo>
                    <a:pt x="88" y="4"/>
                  </a:lnTo>
                  <a:lnTo>
                    <a:pt x="88" y="0"/>
                  </a:lnTo>
                  <a:lnTo>
                    <a:pt x="92" y="0"/>
                  </a:lnTo>
                  <a:lnTo>
                    <a:pt x="92" y="4"/>
                  </a:lnTo>
                  <a:lnTo>
                    <a:pt x="96" y="4"/>
                  </a:lnTo>
                  <a:lnTo>
                    <a:pt x="100" y="4"/>
                  </a:lnTo>
                  <a:lnTo>
                    <a:pt x="100" y="0"/>
                  </a:lnTo>
                  <a:lnTo>
                    <a:pt x="100" y="4"/>
                  </a:lnTo>
                  <a:lnTo>
                    <a:pt x="104" y="4"/>
                  </a:lnTo>
                  <a:lnTo>
                    <a:pt x="100" y="4"/>
                  </a:lnTo>
                  <a:lnTo>
                    <a:pt x="100" y="0"/>
                  </a:lnTo>
                  <a:lnTo>
                    <a:pt x="100" y="8"/>
                  </a:lnTo>
                  <a:lnTo>
                    <a:pt x="104" y="8"/>
                  </a:lnTo>
                  <a:lnTo>
                    <a:pt x="104" y="12"/>
                  </a:lnTo>
                  <a:lnTo>
                    <a:pt x="104" y="8"/>
                  </a:lnTo>
                  <a:lnTo>
                    <a:pt x="104" y="8"/>
                  </a:lnTo>
                  <a:lnTo>
                    <a:pt x="104" y="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36" name="Freeform 143">
              <a:extLst>
                <a:ext uri="{FF2B5EF4-FFF2-40B4-BE49-F238E27FC236}">
                  <a16:creationId xmlns:a16="http://schemas.microsoft.com/office/drawing/2014/main" id="{7523A6E2-F293-575F-AF60-CDC468846133}"/>
                </a:ext>
              </a:extLst>
            </p:cNvPr>
            <p:cNvSpPr>
              <a:spLocks noEditPoints="1"/>
            </p:cNvSpPr>
            <p:nvPr/>
          </p:nvSpPr>
          <p:spPr bwMode="auto">
            <a:xfrm>
              <a:off x="4581525" y="4454593"/>
              <a:ext cx="66675" cy="79375"/>
            </a:xfrm>
            <a:custGeom>
              <a:avLst/>
              <a:gdLst>
                <a:gd name="T0" fmla="*/ 28 w 42"/>
                <a:gd name="T1" fmla="*/ 50 h 50"/>
                <a:gd name="T2" fmla="*/ 24 w 42"/>
                <a:gd name="T3" fmla="*/ 50 h 50"/>
                <a:gd name="T4" fmla="*/ 24 w 42"/>
                <a:gd name="T5" fmla="*/ 50 h 50"/>
                <a:gd name="T6" fmla="*/ 20 w 42"/>
                <a:gd name="T7" fmla="*/ 50 h 50"/>
                <a:gd name="T8" fmla="*/ 20 w 42"/>
                <a:gd name="T9" fmla="*/ 50 h 50"/>
                <a:gd name="T10" fmla="*/ 20 w 42"/>
                <a:gd name="T11" fmla="*/ 46 h 50"/>
                <a:gd name="T12" fmla="*/ 16 w 42"/>
                <a:gd name="T13" fmla="*/ 50 h 50"/>
                <a:gd name="T14" fmla="*/ 16 w 42"/>
                <a:gd name="T15" fmla="*/ 46 h 50"/>
                <a:gd name="T16" fmla="*/ 16 w 42"/>
                <a:gd name="T17" fmla="*/ 46 h 50"/>
                <a:gd name="T18" fmla="*/ 16 w 42"/>
                <a:gd name="T19" fmla="*/ 42 h 50"/>
                <a:gd name="T20" fmla="*/ 16 w 42"/>
                <a:gd name="T21" fmla="*/ 38 h 50"/>
                <a:gd name="T22" fmla="*/ 20 w 42"/>
                <a:gd name="T23" fmla="*/ 38 h 50"/>
                <a:gd name="T24" fmla="*/ 20 w 42"/>
                <a:gd name="T25" fmla="*/ 34 h 50"/>
                <a:gd name="T26" fmla="*/ 20 w 42"/>
                <a:gd name="T27" fmla="*/ 28 h 50"/>
                <a:gd name="T28" fmla="*/ 20 w 42"/>
                <a:gd name="T29" fmla="*/ 28 h 50"/>
                <a:gd name="T30" fmla="*/ 24 w 42"/>
                <a:gd name="T31" fmla="*/ 32 h 50"/>
                <a:gd name="T32" fmla="*/ 28 w 42"/>
                <a:gd name="T33" fmla="*/ 32 h 50"/>
                <a:gd name="T34" fmla="*/ 30 w 42"/>
                <a:gd name="T35" fmla="*/ 32 h 50"/>
                <a:gd name="T36" fmla="*/ 30 w 42"/>
                <a:gd name="T37" fmla="*/ 32 h 50"/>
                <a:gd name="T38" fmla="*/ 38 w 42"/>
                <a:gd name="T39" fmla="*/ 32 h 50"/>
                <a:gd name="T40" fmla="*/ 42 w 42"/>
                <a:gd name="T41" fmla="*/ 32 h 50"/>
                <a:gd name="T42" fmla="*/ 42 w 42"/>
                <a:gd name="T43" fmla="*/ 34 h 50"/>
                <a:gd name="T44" fmla="*/ 42 w 42"/>
                <a:gd name="T45" fmla="*/ 38 h 50"/>
                <a:gd name="T46" fmla="*/ 42 w 42"/>
                <a:gd name="T47" fmla="*/ 50 h 50"/>
                <a:gd name="T48" fmla="*/ 34 w 42"/>
                <a:gd name="T49" fmla="*/ 50 h 50"/>
                <a:gd name="T50" fmla="*/ 30 w 42"/>
                <a:gd name="T51" fmla="*/ 50 h 50"/>
                <a:gd name="T52" fmla="*/ 30 w 42"/>
                <a:gd name="T53" fmla="*/ 50 h 50"/>
                <a:gd name="T54" fmla="*/ 4 w 42"/>
                <a:gd name="T55" fmla="*/ 8 h 50"/>
                <a:gd name="T56" fmla="*/ 4 w 42"/>
                <a:gd name="T57" fmla="*/ 8 h 50"/>
                <a:gd name="T58" fmla="*/ 0 w 42"/>
                <a:gd name="T59" fmla="*/ 12 h 50"/>
                <a:gd name="T60" fmla="*/ 0 w 42"/>
                <a:gd name="T61" fmla="*/ 8 h 50"/>
                <a:gd name="T62" fmla="*/ 0 w 42"/>
                <a:gd name="T63" fmla="*/ 8 h 50"/>
                <a:gd name="T64" fmla="*/ 0 w 42"/>
                <a:gd name="T65" fmla="*/ 8 h 50"/>
                <a:gd name="T66" fmla="*/ 0 w 42"/>
                <a:gd name="T67" fmla="*/ 8 h 50"/>
                <a:gd name="T68" fmla="*/ 0 w 42"/>
                <a:gd name="T69" fmla="*/ 8 h 50"/>
                <a:gd name="T70" fmla="*/ 4 w 42"/>
                <a:gd name="T71" fmla="*/ 8 h 50"/>
                <a:gd name="T72" fmla="*/ 4 w 42"/>
                <a:gd name="T73" fmla="*/ 4 h 50"/>
                <a:gd name="T74" fmla="*/ 4 w 42"/>
                <a:gd name="T75" fmla="*/ 4 h 50"/>
                <a:gd name="T76" fmla="*/ 8 w 42"/>
                <a:gd name="T77" fmla="*/ 0 h 50"/>
                <a:gd name="T78" fmla="*/ 8 w 42"/>
                <a:gd name="T79" fmla="*/ 4 h 50"/>
                <a:gd name="T80" fmla="*/ 8 w 42"/>
                <a:gd name="T81" fmla="*/ 4 h 50"/>
                <a:gd name="T82" fmla="*/ 8 w 42"/>
                <a:gd name="T83" fmla="*/ 4 h 50"/>
                <a:gd name="T84" fmla="*/ 8 w 42"/>
                <a:gd name="T85"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50">
                  <a:moveTo>
                    <a:pt x="30" y="50"/>
                  </a:moveTo>
                  <a:lnTo>
                    <a:pt x="28" y="50"/>
                  </a:lnTo>
                  <a:lnTo>
                    <a:pt x="28" y="50"/>
                  </a:lnTo>
                  <a:lnTo>
                    <a:pt x="28" y="50"/>
                  </a:lnTo>
                  <a:lnTo>
                    <a:pt x="28" y="50"/>
                  </a:lnTo>
                  <a:lnTo>
                    <a:pt x="24" y="50"/>
                  </a:lnTo>
                  <a:lnTo>
                    <a:pt x="24" y="50"/>
                  </a:lnTo>
                  <a:lnTo>
                    <a:pt x="24" y="50"/>
                  </a:lnTo>
                  <a:lnTo>
                    <a:pt x="24" y="50"/>
                  </a:lnTo>
                  <a:lnTo>
                    <a:pt x="24" y="50"/>
                  </a:lnTo>
                  <a:lnTo>
                    <a:pt x="24" y="50"/>
                  </a:lnTo>
                  <a:lnTo>
                    <a:pt x="20" y="50"/>
                  </a:lnTo>
                  <a:lnTo>
                    <a:pt x="20" y="50"/>
                  </a:lnTo>
                  <a:lnTo>
                    <a:pt x="20" y="50"/>
                  </a:lnTo>
                  <a:lnTo>
                    <a:pt x="20" y="50"/>
                  </a:lnTo>
                  <a:lnTo>
                    <a:pt x="20" y="50"/>
                  </a:lnTo>
                  <a:lnTo>
                    <a:pt x="20" y="46"/>
                  </a:lnTo>
                  <a:lnTo>
                    <a:pt x="20" y="46"/>
                  </a:lnTo>
                  <a:lnTo>
                    <a:pt x="20" y="46"/>
                  </a:lnTo>
                  <a:lnTo>
                    <a:pt x="20" y="50"/>
                  </a:lnTo>
                  <a:lnTo>
                    <a:pt x="16" y="50"/>
                  </a:lnTo>
                  <a:lnTo>
                    <a:pt x="16" y="46"/>
                  </a:lnTo>
                  <a:lnTo>
                    <a:pt x="16" y="46"/>
                  </a:lnTo>
                  <a:lnTo>
                    <a:pt x="16" y="46"/>
                  </a:lnTo>
                  <a:lnTo>
                    <a:pt x="16" y="46"/>
                  </a:lnTo>
                  <a:lnTo>
                    <a:pt x="16" y="46"/>
                  </a:lnTo>
                  <a:lnTo>
                    <a:pt x="16" y="46"/>
                  </a:lnTo>
                  <a:lnTo>
                    <a:pt x="16" y="46"/>
                  </a:lnTo>
                  <a:lnTo>
                    <a:pt x="16" y="42"/>
                  </a:lnTo>
                  <a:lnTo>
                    <a:pt x="16" y="42"/>
                  </a:lnTo>
                  <a:lnTo>
                    <a:pt x="16" y="42"/>
                  </a:lnTo>
                  <a:lnTo>
                    <a:pt x="20" y="38"/>
                  </a:lnTo>
                  <a:lnTo>
                    <a:pt x="16" y="38"/>
                  </a:lnTo>
                  <a:lnTo>
                    <a:pt x="16" y="38"/>
                  </a:lnTo>
                  <a:lnTo>
                    <a:pt x="20" y="38"/>
                  </a:lnTo>
                  <a:lnTo>
                    <a:pt x="20" y="38"/>
                  </a:lnTo>
                  <a:lnTo>
                    <a:pt x="20" y="34"/>
                  </a:lnTo>
                  <a:lnTo>
                    <a:pt x="20" y="34"/>
                  </a:lnTo>
                  <a:lnTo>
                    <a:pt x="20" y="34"/>
                  </a:lnTo>
                  <a:lnTo>
                    <a:pt x="20" y="32"/>
                  </a:lnTo>
                  <a:lnTo>
                    <a:pt x="20" y="32"/>
                  </a:lnTo>
                  <a:lnTo>
                    <a:pt x="20" y="28"/>
                  </a:lnTo>
                  <a:lnTo>
                    <a:pt x="20" y="28"/>
                  </a:lnTo>
                  <a:lnTo>
                    <a:pt x="20" y="28"/>
                  </a:lnTo>
                  <a:lnTo>
                    <a:pt x="20" y="28"/>
                  </a:lnTo>
                  <a:lnTo>
                    <a:pt x="24" y="28"/>
                  </a:lnTo>
                  <a:lnTo>
                    <a:pt x="24" y="28"/>
                  </a:lnTo>
                  <a:lnTo>
                    <a:pt x="24" y="32"/>
                  </a:lnTo>
                  <a:lnTo>
                    <a:pt x="24" y="32"/>
                  </a:lnTo>
                  <a:lnTo>
                    <a:pt x="24" y="32"/>
                  </a:lnTo>
                  <a:lnTo>
                    <a:pt x="28" y="32"/>
                  </a:lnTo>
                  <a:lnTo>
                    <a:pt x="28" y="32"/>
                  </a:lnTo>
                  <a:lnTo>
                    <a:pt x="28" y="32"/>
                  </a:lnTo>
                  <a:lnTo>
                    <a:pt x="30" y="32"/>
                  </a:lnTo>
                  <a:lnTo>
                    <a:pt x="30" y="32"/>
                  </a:lnTo>
                  <a:lnTo>
                    <a:pt x="30" y="32"/>
                  </a:lnTo>
                  <a:lnTo>
                    <a:pt x="30" y="32"/>
                  </a:lnTo>
                  <a:lnTo>
                    <a:pt x="30" y="32"/>
                  </a:lnTo>
                  <a:lnTo>
                    <a:pt x="30" y="32"/>
                  </a:lnTo>
                  <a:lnTo>
                    <a:pt x="38" y="32"/>
                  </a:lnTo>
                  <a:lnTo>
                    <a:pt x="42" y="32"/>
                  </a:lnTo>
                  <a:lnTo>
                    <a:pt x="42" y="32"/>
                  </a:lnTo>
                  <a:lnTo>
                    <a:pt x="42" y="32"/>
                  </a:lnTo>
                  <a:lnTo>
                    <a:pt x="42" y="32"/>
                  </a:lnTo>
                  <a:lnTo>
                    <a:pt x="42" y="32"/>
                  </a:lnTo>
                  <a:lnTo>
                    <a:pt x="42" y="34"/>
                  </a:lnTo>
                  <a:lnTo>
                    <a:pt x="42" y="34"/>
                  </a:lnTo>
                  <a:lnTo>
                    <a:pt x="42" y="38"/>
                  </a:lnTo>
                  <a:lnTo>
                    <a:pt x="42" y="38"/>
                  </a:lnTo>
                  <a:lnTo>
                    <a:pt x="42" y="38"/>
                  </a:lnTo>
                  <a:lnTo>
                    <a:pt x="42" y="42"/>
                  </a:lnTo>
                  <a:lnTo>
                    <a:pt x="42" y="50"/>
                  </a:lnTo>
                  <a:lnTo>
                    <a:pt x="42" y="50"/>
                  </a:lnTo>
                  <a:lnTo>
                    <a:pt x="38" y="50"/>
                  </a:lnTo>
                  <a:lnTo>
                    <a:pt x="34" y="50"/>
                  </a:lnTo>
                  <a:lnTo>
                    <a:pt x="34" y="50"/>
                  </a:lnTo>
                  <a:lnTo>
                    <a:pt x="30" y="50"/>
                  </a:lnTo>
                  <a:lnTo>
                    <a:pt x="30" y="50"/>
                  </a:lnTo>
                  <a:lnTo>
                    <a:pt x="30" y="50"/>
                  </a:lnTo>
                  <a:lnTo>
                    <a:pt x="30" y="50"/>
                  </a:lnTo>
                  <a:lnTo>
                    <a:pt x="30" y="50"/>
                  </a:lnTo>
                  <a:close/>
                  <a:moveTo>
                    <a:pt x="8" y="4"/>
                  </a:moveTo>
                  <a:lnTo>
                    <a:pt x="8" y="4"/>
                  </a:lnTo>
                  <a:lnTo>
                    <a:pt x="4" y="8"/>
                  </a:lnTo>
                  <a:lnTo>
                    <a:pt x="4" y="8"/>
                  </a:lnTo>
                  <a:lnTo>
                    <a:pt x="4" y="8"/>
                  </a:lnTo>
                  <a:lnTo>
                    <a:pt x="4" y="8"/>
                  </a:lnTo>
                  <a:lnTo>
                    <a:pt x="4" y="12"/>
                  </a:lnTo>
                  <a:lnTo>
                    <a:pt x="4" y="12"/>
                  </a:lnTo>
                  <a:lnTo>
                    <a:pt x="0" y="12"/>
                  </a:lnTo>
                  <a:lnTo>
                    <a:pt x="0" y="12"/>
                  </a:lnTo>
                  <a:lnTo>
                    <a:pt x="0" y="12"/>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4" y="8"/>
                  </a:lnTo>
                  <a:lnTo>
                    <a:pt x="4" y="8"/>
                  </a:lnTo>
                  <a:lnTo>
                    <a:pt x="4" y="8"/>
                  </a:lnTo>
                  <a:lnTo>
                    <a:pt x="4" y="4"/>
                  </a:lnTo>
                  <a:lnTo>
                    <a:pt x="4" y="4"/>
                  </a:lnTo>
                  <a:lnTo>
                    <a:pt x="4" y="4"/>
                  </a:lnTo>
                  <a:lnTo>
                    <a:pt x="4" y="4"/>
                  </a:lnTo>
                  <a:lnTo>
                    <a:pt x="4" y="4"/>
                  </a:lnTo>
                  <a:lnTo>
                    <a:pt x="4" y="0"/>
                  </a:lnTo>
                  <a:lnTo>
                    <a:pt x="4" y="0"/>
                  </a:lnTo>
                  <a:lnTo>
                    <a:pt x="8" y="0"/>
                  </a:lnTo>
                  <a:lnTo>
                    <a:pt x="8" y="0"/>
                  </a:lnTo>
                  <a:lnTo>
                    <a:pt x="8" y="0"/>
                  </a:lnTo>
                  <a:lnTo>
                    <a:pt x="8" y="4"/>
                  </a:lnTo>
                  <a:lnTo>
                    <a:pt x="8" y="4"/>
                  </a:lnTo>
                  <a:lnTo>
                    <a:pt x="8" y="4"/>
                  </a:lnTo>
                  <a:lnTo>
                    <a:pt x="8" y="4"/>
                  </a:lnTo>
                  <a:lnTo>
                    <a:pt x="8" y="4"/>
                  </a:lnTo>
                  <a:lnTo>
                    <a:pt x="8" y="4"/>
                  </a:lnTo>
                  <a:lnTo>
                    <a:pt x="8" y="4"/>
                  </a:lnTo>
                  <a:lnTo>
                    <a:pt x="8" y="4"/>
                  </a:lnTo>
                  <a:lnTo>
                    <a:pt x="8" y="4"/>
                  </a:lnTo>
                  <a:lnTo>
                    <a:pt x="8" y="4"/>
                  </a:lnTo>
                  <a:lnTo>
                    <a:pt x="8"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37" name="Freeform 144">
              <a:extLst>
                <a:ext uri="{FF2B5EF4-FFF2-40B4-BE49-F238E27FC236}">
                  <a16:creationId xmlns:a16="http://schemas.microsoft.com/office/drawing/2014/main" id="{6468C01D-B1C7-DB75-302B-5BB0966771DB}"/>
                </a:ext>
              </a:extLst>
            </p:cNvPr>
            <p:cNvSpPr>
              <a:spLocks noEditPoints="1"/>
            </p:cNvSpPr>
            <p:nvPr/>
          </p:nvSpPr>
          <p:spPr bwMode="auto">
            <a:xfrm>
              <a:off x="5210175" y="4064068"/>
              <a:ext cx="155575" cy="158750"/>
            </a:xfrm>
            <a:custGeom>
              <a:avLst/>
              <a:gdLst>
                <a:gd name="T0" fmla="*/ 42 w 98"/>
                <a:gd name="T1" fmla="*/ 34 h 100"/>
                <a:gd name="T2" fmla="*/ 46 w 98"/>
                <a:gd name="T3" fmla="*/ 44 h 100"/>
                <a:gd name="T4" fmla="*/ 46 w 98"/>
                <a:gd name="T5" fmla="*/ 44 h 100"/>
                <a:gd name="T6" fmla="*/ 48 w 98"/>
                <a:gd name="T7" fmla="*/ 52 h 100"/>
                <a:gd name="T8" fmla="*/ 48 w 98"/>
                <a:gd name="T9" fmla="*/ 48 h 100"/>
                <a:gd name="T10" fmla="*/ 48 w 98"/>
                <a:gd name="T11" fmla="*/ 44 h 100"/>
                <a:gd name="T12" fmla="*/ 52 w 98"/>
                <a:gd name="T13" fmla="*/ 52 h 100"/>
                <a:gd name="T14" fmla="*/ 56 w 98"/>
                <a:gd name="T15" fmla="*/ 52 h 100"/>
                <a:gd name="T16" fmla="*/ 64 w 98"/>
                <a:gd name="T17" fmla="*/ 60 h 100"/>
                <a:gd name="T18" fmla="*/ 72 w 98"/>
                <a:gd name="T19" fmla="*/ 68 h 100"/>
                <a:gd name="T20" fmla="*/ 74 w 98"/>
                <a:gd name="T21" fmla="*/ 72 h 100"/>
                <a:gd name="T22" fmla="*/ 82 w 98"/>
                <a:gd name="T23" fmla="*/ 74 h 100"/>
                <a:gd name="T24" fmla="*/ 82 w 98"/>
                <a:gd name="T25" fmla="*/ 78 h 100"/>
                <a:gd name="T26" fmla="*/ 86 w 98"/>
                <a:gd name="T27" fmla="*/ 82 h 100"/>
                <a:gd name="T28" fmla="*/ 90 w 98"/>
                <a:gd name="T29" fmla="*/ 86 h 100"/>
                <a:gd name="T30" fmla="*/ 94 w 98"/>
                <a:gd name="T31" fmla="*/ 94 h 100"/>
                <a:gd name="T32" fmla="*/ 98 w 98"/>
                <a:gd name="T33" fmla="*/ 94 h 100"/>
                <a:gd name="T34" fmla="*/ 90 w 98"/>
                <a:gd name="T35" fmla="*/ 100 h 100"/>
                <a:gd name="T36" fmla="*/ 86 w 98"/>
                <a:gd name="T37" fmla="*/ 98 h 100"/>
                <a:gd name="T38" fmla="*/ 86 w 98"/>
                <a:gd name="T39" fmla="*/ 98 h 100"/>
                <a:gd name="T40" fmla="*/ 82 w 98"/>
                <a:gd name="T41" fmla="*/ 94 h 100"/>
                <a:gd name="T42" fmla="*/ 78 w 98"/>
                <a:gd name="T43" fmla="*/ 90 h 100"/>
                <a:gd name="T44" fmla="*/ 78 w 98"/>
                <a:gd name="T45" fmla="*/ 86 h 100"/>
                <a:gd name="T46" fmla="*/ 74 w 98"/>
                <a:gd name="T47" fmla="*/ 82 h 100"/>
                <a:gd name="T48" fmla="*/ 68 w 98"/>
                <a:gd name="T49" fmla="*/ 78 h 100"/>
                <a:gd name="T50" fmla="*/ 68 w 98"/>
                <a:gd name="T51" fmla="*/ 74 h 100"/>
                <a:gd name="T52" fmla="*/ 64 w 98"/>
                <a:gd name="T53" fmla="*/ 68 h 100"/>
                <a:gd name="T54" fmla="*/ 60 w 98"/>
                <a:gd name="T55" fmla="*/ 68 h 100"/>
                <a:gd name="T56" fmla="*/ 56 w 98"/>
                <a:gd name="T57" fmla="*/ 64 h 100"/>
                <a:gd name="T58" fmla="*/ 52 w 98"/>
                <a:gd name="T59" fmla="*/ 64 h 100"/>
                <a:gd name="T60" fmla="*/ 48 w 98"/>
                <a:gd name="T61" fmla="*/ 64 h 100"/>
                <a:gd name="T62" fmla="*/ 42 w 98"/>
                <a:gd name="T63" fmla="*/ 64 h 100"/>
                <a:gd name="T64" fmla="*/ 38 w 98"/>
                <a:gd name="T65" fmla="*/ 60 h 100"/>
                <a:gd name="T66" fmla="*/ 34 w 98"/>
                <a:gd name="T67" fmla="*/ 64 h 100"/>
                <a:gd name="T68" fmla="*/ 26 w 98"/>
                <a:gd name="T69" fmla="*/ 60 h 100"/>
                <a:gd name="T70" fmla="*/ 22 w 98"/>
                <a:gd name="T71" fmla="*/ 56 h 100"/>
                <a:gd name="T72" fmla="*/ 18 w 98"/>
                <a:gd name="T73" fmla="*/ 72 h 100"/>
                <a:gd name="T74" fmla="*/ 12 w 98"/>
                <a:gd name="T75" fmla="*/ 64 h 100"/>
                <a:gd name="T76" fmla="*/ 12 w 98"/>
                <a:gd name="T77" fmla="*/ 68 h 100"/>
                <a:gd name="T78" fmla="*/ 4 w 98"/>
                <a:gd name="T79" fmla="*/ 68 h 100"/>
                <a:gd name="T80" fmla="*/ 0 w 98"/>
                <a:gd name="T81" fmla="*/ 52 h 100"/>
                <a:gd name="T82" fmla="*/ 4 w 98"/>
                <a:gd name="T83" fmla="*/ 42 h 100"/>
                <a:gd name="T84" fmla="*/ 8 w 98"/>
                <a:gd name="T85" fmla="*/ 34 h 100"/>
                <a:gd name="T86" fmla="*/ 8 w 98"/>
                <a:gd name="T87" fmla="*/ 26 h 100"/>
                <a:gd name="T88" fmla="*/ 8 w 98"/>
                <a:gd name="T89" fmla="*/ 18 h 100"/>
                <a:gd name="T90" fmla="*/ 16 w 98"/>
                <a:gd name="T91" fmla="*/ 18 h 100"/>
                <a:gd name="T92" fmla="*/ 16 w 98"/>
                <a:gd name="T93" fmla="*/ 16 h 100"/>
                <a:gd name="T94" fmla="*/ 22 w 98"/>
                <a:gd name="T95" fmla="*/ 12 h 100"/>
                <a:gd name="T96" fmla="*/ 30 w 98"/>
                <a:gd name="T97" fmla="*/ 8 h 100"/>
                <a:gd name="T98" fmla="*/ 34 w 98"/>
                <a:gd name="T99" fmla="*/ 4 h 100"/>
                <a:gd name="T100" fmla="*/ 38 w 98"/>
                <a:gd name="T101" fmla="*/ 16 h 100"/>
                <a:gd name="T102" fmla="*/ 42 w 98"/>
                <a:gd name="T103" fmla="*/ 26 h 100"/>
                <a:gd name="T104" fmla="*/ 42 w 98"/>
                <a:gd name="T105" fmla="*/ 30 h 100"/>
                <a:gd name="T106" fmla="*/ 52 w 98"/>
                <a:gd name="T107" fmla="*/ 42 h 100"/>
                <a:gd name="T108" fmla="*/ 52 w 98"/>
                <a:gd name="T109" fmla="*/ 42 h 100"/>
                <a:gd name="T110" fmla="*/ 56 w 98"/>
                <a:gd name="T111" fmla="*/ 42 h 100"/>
                <a:gd name="T112" fmla="*/ 56 w 98"/>
                <a:gd name="T113" fmla="*/ 42 h 100"/>
                <a:gd name="T114" fmla="*/ 56 w 98"/>
                <a:gd name="T115" fmla="*/ 44 h 100"/>
                <a:gd name="T116" fmla="*/ 52 w 98"/>
                <a:gd name="T117" fmla="*/ 42 h 100"/>
                <a:gd name="T118" fmla="*/ 52 w 98"/>
                <a:gd name="T119" fmla="*/ 42 h 100"/>
                <a:gd name="T120" fmla="*/ 52 w 98"/>
                <a:gd name="T121" fmla="*/ 42 h 100"/>
                <a:gd name="T122" fmla="*/ 52 w 98"/>
                <a:gd name="T123" fmla="*/ 3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 h="100">
                  <a:moveTo>
                    <a:pt x="42" y="30"/>
                  </a:moveTo>
                  <a:lnTo>
                    <a:pt x="42" y="30"/>
                  </a:lnTo>
                  <a:lnTo>
                    <a:pt x="42" y="30"/>
                  </a:lnTo>
                  <a:lnTo>
                    <a:pt x="42" y="34"/>
                  </a:lnTo>
                  <a:lnTo>
                    <a:pt x="42" y="34"/>
                  </a:lnTo>
                  <a:lnTo>
                    <a:pt x="42" y="34"/>
                  </a:lnTo>
                  <a:lnTo>
                    <a:pt x="42" y="38"/>
                  </a:lnTo>
                  <a:lnTo>
                    <a:pt x="42" y="38"/>
                  </a:lnTo>
                  <a:lnTo>
                    <a:pt x="42" y="38"/>
                  </a:lnTo>
                  <a:lnTo>
                    <a:pt x="46" y="42"/>
                  </a:lnTo>
                  <a:lnTo>
                    <a:pt x="46" y="42"/>
                  </a:lnTo>
                  <a:lnTo>
                    <a:pt x="46" y="44"/>
                  </a:lnTo>
                  <a:lnTo>
                    <a:pt x="46" y="44"/>
                  </a:lnTo>
                  <a:lnTo>
                    <a:pt x="46" y="44"/>
                  </a:lnTo>
                  <a:lnTo>
                    <a:pt x="46" y="44"/>
                  </a:lnTo>
                  <a:lnTo>
                    <a:pt x="46" y="44"/>
                  </a:lnTo>
                  <a:lnTo>
                    <a:pt x="46" y="44"/>
                  </a:lnTo>
                  <a:lnTo>
                    <a:pt x="46" y="44"/>
                  </a:lnTo>
                  <a:lnTo>
                    <a:pt x="46" y="44"/>
                  </a:lnTo>
                  <a:lnTo>
                    <a:pt x="48" y="48"/>
                  </a:lnTo>
                  <a:lnTo>
                    <a:pt x="48" y="48"/>
                  </a:lnTo>
                  <a:lnTo>
                    <a:pt x="48" y="48"/>
                  </a:lnTo>
                  <a:lnTo>
                    <a:pt x="48" y="52"/>
                  </a:lnTo>
                  <a:lnTo>
                    <a:pt x="48" y="52"/>
                  </a:lnTo>
                  <a:lnTo>
                    <a:pt x="48" y="52"/>
                  </a:lnTo>
                  <a:lnTo>
                    <a:pt x="48" y="52"/>
                  </a:lnTo>
                  <a:lnTo>
                    <a:pt x="48" y="52"/>
                  </a:lnTo>
                  <a:lnTo>
                    <a:pt x="48" y="52"/>
                  </a:lnTo>
                  <a:lnTo>
                    <a:pt x="48" y="52"/>
                  </a:lnTo>
                  <a:lnTo>
                    <a:pt x="48" y="48"/>
                  </a:lnTo>
                  <a:lnTo>
                    <a:pt x="48" y="48"/>
                  </a:lnTo>
                  <a:lnTo>
                    <a:pt x="48" y="48"/>
                  </a:lnTo>
                  <a:lnTo>
                    <a:pt x="48" y="48"/>
                  </a:lnTo>
                  <a:lnTo>
                    <a:pt x="48" y="44"/>
                  </a:lnTo>
                  <a:lnTo>
                    <a:pt x="48" y="44"/>
                  </a:lnTo>
                  <a:lnTo>
                    <a:pt x="48" y="44"/>
                  </a:lnTo>
                  <a:lnTo>
                    <a:pt x="52" y="48"/>
                  </a:lnTo>
                  <a:lnTo>
                    <a:pt x="52" y="48"/>
                  </a:lnTo>
                  <a:lnTo>
                    <a:pt x="52" y="48"/>
                  </a:lnTo>
                  <a:lnTo>
                    <a:pt x="52" y="48"/>
                  </a:lnTo>
                  <a:lnTo>
                    <a:pt x="52" y="52"/>
                  </a:lnTo>
                  <a:lnTo>
                    <a:pt x="52" y="52"/>
                  </a:lnTo>
                  <a:lnTo>
                    <a:pt x="52" y="52"/>
                  </a:lnTo>
                  <a:lnTo>
                    <a:pt x="52" y="56"/>
                  </a:lnTo>
                  <a:lnTo>
                    <a:pt x="56" y="56"/>
                  </a:lnTo>
                  <a:lnTo>
                    <a:pt x="56" y="56"/>
                  </a:lnTo>
                  <a:lnTo>
                    <a:pt x="56" y="56"/>
                  </a:lnTo>
                  <a:lnTo>
                    <a:pt x="56" y="52"/>
                  </a:lnTo>
                  <a:lnTo>
                    <a:pt x="60" y="52"/>
                  </a:lnTo>
                  <a:lnTo>
                    <a:pt x="60" y="56"/>
                  </a:lnTo>
                  <a:lnTo>
                    <a:pt x="60" y="56"/>
                  </a:lnTo>
                  <a:lnTo>
                    <a:pt x="64" y="56"/>
                  </a:lnTo>
                  <a:lnTo>
                    <a:pt x="64" y="56"/>
                  </a:lnTo>
                  <a:lnTo>
                    <a:pt x="64" y="60"/>
                  </a:lnTo>
                  <a:lnTo>
                    <a:pt x="64" y="60"/>
                  </a:lnTo>
                  <a:lnTo>
                    <a:pt x="64" y="60"/>
                  </a:lnTo>
                  <a:lnTo>
                    <a:pt x="68" y="60"/>
                  </a:lnTo>
                  <a:lnTo>
                    <a:pt x="72" y="64"/>
                  </a:lnTo>
                  <a:lnTo>
                    <a:pt x="72" y="64"/>
                  </a:lnTo>
                  <a:lnTo>
                    <a:pt x="72" y="68"/>
                  </a:lnTo>
                  <a:lnTo>
                    <a:pt x="74" y="68"/>
                  </a:lnTo>
                  <a:lnTo>
                    <a:pt x="74" y="72"/>
                  </a:lnTo>
                  <a:lnTo>
                    <a:pt x="74" y="72"/>
                  </a:lnTo>
                  <a:lnTo>
                    <a:pt x="74" y="72"/>
                  </a:lnTo>
                  <a:lnTo>
                    <a:pt x="74" y="72"/>
                  </a:lnTo>
                  <a:lnTo>
                    <a:pt x="74" y="72"/>
                  </a:lnTo>
                  <a:lnTo>
                    <a:pt x="78" y="74"/>
                  </a:lnTo>
                  <a:lnTo>
                    <a:pt x="78" y="74"/>
                  </a:lnTo>
                  <a:lnTo>
                    <a:pt x="78" y="74"/>
                  </a:lnTo>
                  <a:lnTo>
                    <a:pt x="78" y="74"/>
                  </a:lnTo>
                  <a:lnTo>
                    <a:pt x="82" y="74"/>
                  </a:lnTo>
                  <a:lnTo>
                    <a:pt x="82" y="74"/>
                  </a:lnTo>
                  <a:lnTo>
                    <a:pt x="82" y="78"/>
                  </a:lnTo>
                  <a:lnTo>
                    <a:pt x="82" y="78"/>
                  </a:lnTo>
                  <a:lnTo>
                    <a:pt x="82" y="78"/>
                  </a:lnTo>
                  <a:lnTo>
                    <a:pt x="82" y="78"/>
                  </a:lnTo>
                  <a:lnTo>
                    <a:pt x="82" y="78"/>
                  </a:lnTo>
                  <a:lnTo>
                    <a:pt x="82" y="78"/>
                  </a:lnTo>
                  <a:lnTo>
                    <a:pt x="82" y="78"/>
                  </a:lnTo>
                  <a:lnTo>
                    <a:pt x="82" y="78"/>
                  </a:lnTo>
                  <a:lnTo>
                    <a:pt x="82" y="78"/>
                  </a:lnTo>
                  <a:lnTo>
                    <a:pt x="86" y="78"/>
                  </a:lnTo>
                  <a:lnTo>
                    <a:pt x="86" y="82"/>
                  </a:lnTo>
                  <a:lnTo>
                    <a:pt x="86" y="82"/>
                  </a:lnTo>
                  <a:lnTo>
                    <a:pt x="86" y="82"/>
                  </a:lnTo>
                  <a:lnTo>
                    <a:pt x="86" y="86"/>
                  </a:lnTo>
                  <a:lnTo>
                    <a:pt x="86" y="86"/>
                  </a:lnTo>
                  <a:lnTo>
                    <a:pt x="86" y="86"/>
                  </a:lnTo>
                  <a:lnTo>
                    <a:pt x="90" y="86"/>
                  </a:lnTo>
                  <a:lnTo>
                    <a:pt x="90" y="86"/>
                  </a:lnTo>
                  <a:lnTo>
                    <a:pt x="90" y="90"/>
                  </a:lnTo>
                  <a:lnTo>
                    <a:pt x="90" y="90"/>
                  </a:lnTo>
                  <a:lnTo>
                    <a:pt x="90" y="90"/>
                  </a:lnTo>
                  <a:lnTo>
                    <a:pt x="90" y="90"/>
                  </a:lnTo>
                  <a:lnTo>
                    <a:pt x="94" y="94"/>
                  </a:lnTo>
                  <a:lnTo>
                    <a:pt x="94" y="94"/>
                  </a:lnTo>
                  <a:lnTo>
                    <a:pt x="94" y="94"/>
                  </a:lnTo>
                  <a:lnTo>
                    <a:pt x="94" y="90"/>
                  </a:lnTo>
                  <a:lnTo>
                    <a:pt x="94" y="90"/>
                  </a:lnTo>
                  <a:lnTo>
                    <a:pt x="94" y="90"/>
                  </a:lnTo>
                  <a:lnTo>
                    <a:pt x="98" y="94"/>
                  </a:lnTo>
                  <a:lnTo>
                    <a:pt x="98" y="94"/>
                  </a:lnTo>
                  <a:lnTo>
                    <a:pt x="98" y="94"/>
                  </a:lnTo>
                  <a:lnTo>
                    <a:pt x="94" y="94"/>
                  </a:lnTo>
                  <a:lnTo>
                    <a:pt x="90" y="98"/>
                  </a:lnTo>
                  <a:lnTo>
                    <a:pt x="90" y="98"/>
                  </a:lnTo>
                  <a:lnTo>
                    <a:pt x="90" y="98"/>
                  </a:lnTo>
                  <a:lnTo>
                    <a:pt x="90" y="100"/>
                  </a:lnTo>
                  <a:lnTo>
                    <a:pt x="90" y="100"/>
                  </a:lnTo>
                  <a:lnTo>
                    <a:pt x="90" y="98"/>
                  </a:lnTo>
                  <a:lnTo>
                    <a:pt x="90" y="98"/>
                  </a:lnTo>
                  <a:lnTo>
                    <a:pt x="90" y="98"/>
                  </a:lnTo>
                  <a:lnTo>
                    <a:pt x="86" y="98"/>
                  </a:lnTo>
                  <a:lnTo>
                    <a:pt x="86" y="98"/>
                  </a:lnTo>
                  <a:lnTo>
                    <a:pt x="86" y="98"/>
                  </a:lnTo>
                  <a:lnTo>
                    <a:pt x="86" y="98"/>
                  </a:lnTo>
                  <a:lnTo>
                    <a:pt x="86" y="98"/>
                  </a:lnTo>
                  <a:lnTo>
                    <a:pt x="86" y="98"/>
                  </a:lnTo>
                  <a:lnTo>
                    <a:pt x="86" y="98"/>
                  </a:lnTo>
                  <a:lnTo>
                    <a:pt x="86" y="98"/>
                  </a:lnTo>
                  <a:lnTo>
                    <a:pt x="86" y="98"/>
                  </a:lnTo>
                  <a:lnTo>
                    <a:pt x="82" y="98"/>
                  </a:lnTo>
                  <a:lnTo>
                    <a:pt x="82" y="94"/>
                  </a:lnTo>
                  <a:lnTo>
                    <a:pt x="82" y="94"/>
                  </a:lnTo>
                  <a:lnTo>
                    <a:pt x="82" y="94"/>
                  </a:lnTo>
                  <a:lnTo>
                    <a:pt x="82" y="94"/>
                  </a:lnTo>
                  <a:lnTo>
                    <a:pt x="82" y="94"/>
                  </a:lnTo>
                  <a:lnTo>
                    <a:pt x="82" y="94"/>
                  </a:lnTo>
                  <a:lnTo>
                    <a:pt x="82" y="94"/>
                  </a:lnTo>
                  <a:lnTo>
                    <a:pt x="82" y="90"/>
                  </a:lnTo>
                  <a:lnTo>
                    <a:pt x="78" y="90"/>
                  </a:lnTo>
                  <a:lnTo>
                    <a:pt x="78" y="90"/>
                  </a:lnTo>
                  <a:lnTo>
                    <a:pt x="78" y="90"/>
                  </a:lnTo>
                  <a:lnTo>
                    <a:pt x="78" y="90"/>
                  </a:lnTo>
                  <a:lnTo>
                    <a:pt x="78" y="90"/>
                  </a:lnTo>
                  <a:lnTo>
                    <a:pt x="78" y="90"/>
                  </a:lnTo>
                  <a:lnTo>
                    <a:pt x="78" y="86"/>
                  </a:lnTo>
                  <a:lnTo>
                    <a:pt x="78" y="86"/>
                  </a:lnTo>
                  <a:lnTo>
                    <a:pt x="78" y="86"/>
                  </a:lnTo>
                  <a:lnTo>
                    <a:pt x="78" y="86"/>
                  </a:lnTo>
                  <a:lnTo>
                    <a:pt x="78" y="86"/>
                  </a:lnTo>
                  <a:lnTo>
                    <a:pt x="74" y="86"/>
                  </a:lnTo>
                  <a:lnTo>
                    <a:pt x="74" y="82"/>
                  </a:lnTo>
                  <a:lnTo>
                    <a:pt x="74" y="82"/>
                  </a:lnTo>
                  <a:lnTo>
                    <a:pt x="74" y="82"/>
                  </a:lnTo>
                  <a:lnTo>
                    <a:pt x="74" y="82"/>
                  </a:lnTo>
                  <a:lnTo>
                    <a:pt x="74" y="82"/>
                  </a:lnTo>
                  <a:lnTo>
                    <a:pt x="72" y="82"/>
                  </a:lnTo>
                  <a:lnTo>
                    <a:pt x="68" y="78"/>
                  </a:lnTo>
                  <a:lnTo>
                    <a:pt x="68" y="78"/>
                  </a:lnTo>
                  <a:lnTo>
                    <a:pt x="68" y="78"/>
                  </a:lnTo>
                  <a:lnTo>
                    <a:pt x="68" y="74"/>
                  </a:lnTo>
                  <a:lnTo>
                    <a:pt x="68" y="74"/>
                  </a:lnTo>
                  <a:lnTo>
                    <a:pt x="68" y="74"/>
                  </a:lnTo>
                  <a:lnTo>
                    <a:pt x="68" y="74"/>
                  </a:lnTo>
                  <a:lnTo>
                    <a:pt x="68" y="74"/>
                  </a:lnTo>
                  <a:lnTo>
                    <a:pt x="68" y="72"/>
                  </a:lnTo>
                  <a:lnTo>
                    <a:pt x="64" y="72"/>
                  </a:lnTo>
                  <a:lnTo>
                    <a:pt x="64" y="72"/>
                  </a:lnTo>
                  <a:lnTo>
                    <a:pt x="64" y="68"/>
                  </a:lnTo>
                  <a:lnTo>
                    <a:pt x="64" y="68"/>
                  </a:lnTo>
                  <a:lnTo>
                    <a:pt x="64" y="68"/>
                  </a:lnTo>
                  <a:lnTo>
                    <a:pt x="60" y="68"/>
                  </a:lnTo>
                  <a:lnTo>
                    <a:pt x="60" y="68"/>
                  </a:lnTo>
                  <a:lnTo>
                    <a:pt x="60" y="68"/>
                  </a:lnTo>
                  <a:lnTo>
                    <a:pt x="60" y="68"/>
                  </a:lnTo>
                  <a:lnTo>
                    <a:pt x="60" y="68"/>
                  </a:lnTo>
                  <a:lnTo>
                    <a:pt x="60" y="68"/>
                  </a:lnTo>
                  <a:lnTo>
                    <a:pt x="56" y="68"/>
                  </a:lnTo>
                  <a:lnTo>
                    <a:pt x="56" y="68"/>
                  </a:lnTo>
                  <a:lnTo>
                    <a:pt x="56" y="64"/>
                  </a:lnTo>
                  <a:lnTo>
                    <a:pt x="56" y="64"/>
                  </a:lnTo>
                  <a:lnTo>
                    <a:pt x="56" y="64"/>
                  </a:lnTo>
                  <a:lnTo>
                    <a:pt x="56" y="64"/>
                  </a:lnTo>
                  <a:lnTo>
                    <a:pt x="56" y="64"/>
                  </a:lnTo>
                  <a:lnTo>
                    <a:pt x="52" y="64"/>
                  </a:lnTo>
                  <a:lnTo>
                    <a:pt x="52" y="64"/>
                  </a:lnTo>
                  <a:lnTo>
                    <a:pt x="52" y="64"/>
                  </a:lnTo>
                  <a:lnTo>
                    <a:pt x="52" y="64"/>
                  </a:lnTo>
                  <a:lnTo>
                    <a:pt x="52" y="64"/>
                  </a:lnTo>
                  <a:lnTo>
                    <a:pt x="48" y="64"/>
                  </a:lnTo>
                  <a:lnTo>
                    <a:pt x="48" y="64"/>
                  </a:lnTo>
                  <a:lnTo>
                    <a:pt x="48" y="64"/>
                  </a:lnTo>
                  <a:lnTo>
                    <a:pt x="48" y="64"/>
                  </a:lnTo>
                  <a:lnTo>
                    <a:pt x="48" y="64"/>
                  </a:lnTo>
                  <a:lnTo>
                    <a:pt x="48" y="64"/>
                  </a:lnTo>
                  <a:lnTo>
                    <a:pt x="48" y="64"/>
                  </a:lnTo>
                  <a:lnTo>
                    <a:pt x="46" y="64"/>
                  </a:lnTo>
                  <a:lnTo>
                    <a:pt x="46" y="60"/>
                  </a:lnTo>
                  <a:lnTo>
                    <a:pt x="46" y="64"/>
                  </a:lnTo>
                  <a:lnTo>
                    <a:pt x="42" y="64"/>
                  </a:lnTo>
                  <a:lnTo>
                    <a:pt x="42" y="64"/>
                  </a:lnTo>
                  <a:lnTo>
                    <a:pt x="42" y="64"/>
                  </a:lnTo>
                  <a:lnTo>
                    <a:pt x="42" y="64"/>
                  </a:lnTo>
                  <a:lnTo>
                    <a:pt x="42" y="60"/>
                  </a:lnTo>
                  <a:lnTo>
                    <a:pt x="42" y="60"/>
                  </a:lnTo>
                  <a:lnTo>
                    <a:pt x="42" y="60"/>
                  </a:lnTo>
                  <a:lnTo>
                    <a:pt x="38" y="60"/>
                  </a:lnTo>
                  <a:lnTo>
                    <a:pt x="38" y="60"/>
                  </a:lnTo>
                  <a:lnTo>
                    <a:pt x="38" y="60"/>
                  </a:lnTo>
                  <a:lnTo>
                    <a:pt x="38" y="60"/>
                  </a:lnTo>
                  <a:lnTo>
                    <a:pt x="38" y="64"/>
                  </a:lnTo>
                  <a:lnTo>
                    <a:pt x="38" y="64"/>
                  </a:lnTo>
                  <a:lnTo>
                    <a:pt x="34" y="64"/>
                  </a:lnTo>
                  <a:lnTo>
                    <a:pt x="30" y="64"/>
                  </a:lnTo>
                  <a:lnTo>
                    <a:pt x="30" y="64"/>
                  </a:lnTo>
                  <a:lnTo>
                    <a:pt x="26" y="64"/>
                  </a:lnTo>
                  <a:lnTo>
                    <a:pt x="26" y="60"/>
                  </a:lnTo>
                  <a:lnTo>
                    <a:pt x="26" y="60"/>
                  </a:lnTo>
                  <a:lnTo>
                    <a:pt x="26" y="60"/>
                  </a:lnTo>
                  <a:lnTo>
                    <a:pt x="26" y="60"/>
                  </a:lnTo>
                  <a:lnTo>
                    <a:pt x="26" y="60"/>
                  </a:lnTo>
                  <a:lnTo>
                    <a:pt x="22" y="60"/>
                  </a:lnTo>
                  <a:lnTo>
                    <a:pt x="22" y="60"/>
                  </a:lnTo>
                  <a:lnTo>
                    <a:pt x="22" y="56"/>
                  </a:lnTo>
                  <a:lnTo>
                    <a:pt x="22" y="56"/>
                  </a:lnTo>
                  <a:lnTo>
                    <a:pt x="22" y="56"/>
                  </a:lnTo>
                  <a:lnTo>
                    <a:pt x="22" y="56"/>
                  </a:lnTo>
                  <a:lnTo>
                    <a:pt x="22" y="56"/>
                  </a:lnTo>
                  <a:lnTo>
                    <a:pt x="22" y="60"/>
                  </a:lnTo>
                  <a:lnTo>
                    <a:pt x="18" y="64"/>
                  </a:lnTo>
                  <a:lnTo>
                    <a:pt x="18" y="72"/>
                  </a:lnTo>
                  <a:lnTo>
                    <a:pt x="16" y="72"/>
                  </a:lnTo>
                  <a:lnTo>
                    <a:pt x="16" y="68"/>
                  </a:lnTo>
                  <a:lnTo>
                    <a:pt x="16" y="64"/>
                  </a:lnTo>
                  <a:lnTo>
                    <a:pt x="16" y="64"/>
                  </a:lnTo>
                  <a:lnTo>
                    <a:pt x="16" y="64"/>
                  </a:lnTo>
                  <a:lnTo>
                    <a:pt x="12" y="64"/>
                  </a:lnTo>
                  <a:lnTo>
                    <a:pt x="12" y="64"/>
                  </a:lnTo>
                  <a:lnTo>
                    <a:pt x="12" y="64"/>
                  </a:lnTo>
                  <a:lnTo>
                    <a:pt x="12" y="64"/>
                  </a:lnTo>
                  <a:lnTo>
                    <a:pt x="12" y="64"/>
                  </a:lnTo>
                  <a:lnTo>
                    <a:pt x="12" y="68"/>
                  </a:lnTo>
                  <a:lnTo>
                    <a:pt x="12" y="68"/>
                  </a:lnTo>
                  <a:lnTo>
                    <a:pt x="8" y="68"/>
                  </a:lnTo>
                  <a:lnTo>
                    <a:pt x="8" y="68"/>
                  </a:lnTo>
                  <a:lnTo>
                    <a:pt x="8" y="68"/>
                  </a:lnTo>
                  <a:lnTo>
                    <a:pt x="8" y="68"/>
                  </a:lnTo>
                  <a:lnTo>
                    <a:pt x="4" y="68"/>
                  </a:lnTo>
                  <a:lnTo>
                    <a:pt x="4" y="68"/>
                  </a:lnTo>
                  <a:lnTo>
                    <a:pt x="4" y="68"/>
                  </a:lnTo>
                  <a:lnTo>
                    <a:pt x="4" y="68"/>
                  </a:lnTo>
                  <a:lnTo>
                    <a:pt x="4" y="68"/>
                  </a:lnTo>
                  <a:lnTo>
                    <a:pt x="4" y="64"/>
                  </a:lnTo>
                  <a:lnTo>
                    <a:pt x="0" y="52"/>
                  </a:lnTo>
                  <a:lnTo>
                    <a:pt x="0" y="52"/>
                  </a:lnTo>
                  <a:lnTo>
                    <a:pt x="0" y="52"/>
                  </a:lnTo>
                  <a:lnTo>
                    <a:pt x="4" y="48"/>
                  </a:lnTo>
                  <a:lnTo>
                    <a:pt x="4" y="48"/>
                  </a:lnTo>
                  <a:lnTo>
                    <a:pt x="4" y="44"/>
                  </a:lnTo>
                  <a:lnTo>
                    <a:pt x="4" y="44"/>
                  </a:lnTo>
                  <a:lnTo>
                    <a:pt x="4" y="42"/>
                  </a:lnTo>
                  <a:lnTo>
                    <a:pt x="4" y="42"/>
                  </a:lnTo>
                  <a:lnTo>
                    <a:pt x="8" y="42"/>
                  </a:lnTo>
                  <a:lnTo>
                    <a:pt x="8" y="38"/>
                  </a:lnTo>
                  <a:lnTo>
                    <a:pt x="8" y="34"/>
                  </a:lnTo>
                  <a:lnTo>
                    <a:pt x="8" y="34"/>
                  </a:lnTo>
                  <a:lnTo>
                    <a:pt x="8" y="34"/>
                  </a:lnTo>
                  <a:lnTo>
                    <a:pt x="8" y="30"/>
                  </a:lnTo>
                  <a:lnTo>
                    <a:pt x="8" y="30"/>
                  </a:lnTo>
                  <a:lnTo>
                    <a:pt x="8" y="30"/>
                  </a:lnTo>
                  <a:lnTo>
                    <a:pt x="8" y="26"/>
                  </a:lnTo>
                  <a:lnTo>
                    <a:pt x="8" y="26"/>
                  </a:lnTo>
                  <a:lnTo>
                    <a:pt x="8" y="26"/>
                  </a:lnTo>
                  <a:lnTo>
                    <a:pt x="8" y="26"/>
                  </a:lnTo>
                  <a:lnTo>
                    <a:pt x="8" y="26"/>
                  </a:lnTo>
                  <a:lnTo>
                    <a:pt x="8" y="22"/>
                  </a:lnTo>
                  <a:lnTo>
                    <a:pt x="8" y="22"/>
                  </a:lnTo>
                  <a:lnTo>
                    <a:pt x="8" y="22"/>
                  </a:lnTo>
                  <a:lnTo>
                    <a:pt x="8" y="18"/>
                  </a:lnTo>
                  <a:lnTo>
                    <a:pt x="8" y="18"/>
                  </a:lnTo>
                  <a:lnTo>
                    <a:pt x="12" y="18"/>
                  </a:lnTo>
                  <a:lnTo>
                    <a:pt x="12" y="18"/>
                  </a:lnTo>
                  <a:lnTo>
                    <a:pt x="12" y="18"/>
                  </a:lnTo>
                  <a:lnTo>
                    <a:pt x="12" y="18"/>
                  </a:lnTo>
                  <a:lnTo>
                    <a:pt x="16" y="18"/>
                  </a:lnTo>
                  <a:lnTo>
                    <a:pt x="16" y="18"/>
                  </a:lnTo>
                  <a:lnTo>
                    <a:pt x="16" y="18"/>
                  </a:lnTo>
                  <a:lnTo>
                    <a:pt x="16" y="16"/>
                  </a:lnTo>
                  <a:lnTo>
                    <a:pt x="16" y="16"/>
                  </a:lnTo>
                  <a:lnTo>
                    <a:pt x="16" y="16"/>
                  </a:lnTo>
                  <a:lnTo>
                    <a:pt x="16" y="16"/>
                  </a:lnTo>
                  <a:lnTo>
                    <a:pt x="18" y="12"/>
                  </a:lnTo>
                  <a:lnTo>
                    <a:pt x="18" y="12"/>
                  </a:lnTo>
                  <a:lnTo>
                    <a:pt x="18" y="12"/>
                  </a:lnTo>
                  <a:lnTo>
                    <a:pt x="22" y="12"/>
                  </a:lnTo>
                  <a:lnTo>
                    <a:pt x="22" y="12"/>
                  </a:lnTo>
                  <a:lnTo>
                    <a:pt x="22" y="12"/>
                  </a:lnTo>
                  <a:lnTo>
                    <a:pt x="22" y="12"/>
                  </a:lnTo>
                  <a:lnTo>
                    <a:pt x="22" y="8"/>
                  </a:lnTo>
                  <a:lnTo>
                    <a:pt x="26" y="12"/>
                  </a:lnTo>
                  <a:lnTo>
                    <a:pt x="26" y="12"/>
                  </a:lnTo>
                  <a:lnTo>
                    <a:pt x="26" y="12"/>
                  </a:lnTo>
                  <a:lnTo>
                    <a:pt x="30" y="8"/>
                  </a:lnTo>
                  <a:lnTo>
                    <a:pt x="30" y="4"/>
                  </a:lnTo>
                  <a:lnTo>
                    <a:pt x="30" y="4"/>
                  </a:lnTo>
                  <a:lnTo>
                    <a:pt x="30" y="4"/>
                  </a:lnTo>
                  <a:lnTo>
                    <a:pt x="30" y="0"/>
                  </a:lnTo>
                  <a:lnTo>
                    <a:pt x="34" y="4"/>
                  </a:lnTo>
                  <a:lnTo>
                    <a:pt x="34" y="4"/>
                  </a:lnTo>
                  <a:lnTo>
                    <a:pt x="34" y="4"/>
                  </a:lnTo>
                  <a:lnTo>
                    <a:pt x="34" y="8"/>
                  </a:lnTo>
                  <a:lnTo>
                    <a:pt x="34" y="8"/>
                  </a:lnTo>
                  <a:lnTo>
                    <a:pt x="38" y="12"/>
                  </a:lnTo>
                  <a:lnTo>
                    <a:pt x="38" y="12"/>
                  </a:lnTo>
                  <a:lnTo>
                    <a:pt x="38" y="16"/>
                  </a:lnTo>
                  <a:lnTo>
                    <a:pt x="38" y="18"/>
                  </a:lnTo>
                  <a:lnTo>
                    <a:pt x="38" y="22"/>
                  </a:lnTo>
                  <a:lnTo>
                    <a:pt x="38" y="22"/>
                  </a:lnTo>
                  <a:lnTo>
                    <a:pt x="42" y="22"/>
                  </a:lnTo>
                  <a:lnTo>
                    <a:pt x="42" y="26"/>
                  </a:lnTo>
                  <a:lnTo>
                    <a:pt x="42" y="26"/>
                  </a:lnTo>
                  <a:lnTo>
                    <a:pt x="42" y="26"/>
                  </a:lnTo>
                  <a:lnTo>
                    <a:pt x="42" y="26"/>
                  </a:lnTo>
                  <a:lnTo>
                    <a:pt x="42" y="26"/>
                  </a:lnTo>
                  <a:lnTo>
                    <a:pt x="42" y="30"/>
                  </a:lnTo>
                  <a:lnTo>
                    <a:pt x="42" y="30"/>
                  </a:lnTo>
                  <a:lnTo>
                    <a:pt x="42" y="30"/>
                  </a:lnTo>
                  <a:lnTo>
                    <a:pt x="42" y="30"/>
                  </a:lnTo>
                  <a:lnTo>
                    <a:pt x="42" y="30"/>
                  </a:lnTo>
                  <a:close/>
                  <a:moveTo>
                    <a:pt x="52" y="38"/>
                  </a:moveTo>
                  <a:lnTo>
                    <a:pt x="52" y="38"/>
                  </a:lnTo>
                  <a:lnTo>
                    <a:pt x="52" y="38"/>
                  </a:lnTo>
                  <a:lnTo>
                    <a:pt x="52" y="42"/>
                  </a:lnTo>
                  <a:lnTo>
                    <a:pt x="52" y="42"/>
                  </a:lnTo>
                  <a:lnTo>
                    <a:pt x="52" y="42"/>
                  </a:lnTo>
                  <a:lnTo>
                    <a:pt x="52" y="42"/>
                  </a:lnTo>
                  <a:lnTo>
                    <a:pt x="52" y="42"/>
                  </a:lnTo>
                  <a:lnTo>
                    <a:pt x="52" y="42"/>
                  </a:lnTo>
                  <a:lnTo>
                    <a:pt x="52" y="42"/>
                  </a:lnTo>
                  <a:lnTo>
                    <a:pt x="52" y="42"/>
                  </a:lnTo>
                  <a:lnTo>
                    <a:pt x="56" y="42"/>
                  </a:lnTo>
                  <a:lnTo>
                    <a:pt x="56" y="42"/>
                  </a:lnTo>
                  <a:lnTo>
                    <a:pt x="56" y="42"/>
                  </a:lnTo>
                  <a:lnTo>
                    <a:pt x="56" y="42"/>
                  </a:lnTo>
                  <a:lnTo>
                    <a:pt x="56" y="42"/>
                  </a:lnTo>
                  <a:lnTo>
                    <a:pt x="56" y="42"/>
                  </a:lnTo>
                  <a:lnTo>
                    <a:pt x="56" y="42"/>
                  </a:lnTo>
                  <a:lnTo>
                    <a:pt x="56" y="42"/>
                  </a:lnTo>
                  <a:lnTo>
                    <a:pt x="56" y="42"/>
                  </a:lnTo>
                  <a:lnTo>
                    <a:pt x="56" y="42"/>
                  </a:lnTo>
                  <a:lnTo>
                    <a:pt x="56" y="42"/>
                  </a:lnTo>
                  <a:lnTo>
                    <a:pt x="56" y="42"/>
                  </a:lnTo>
                  <a:lnTo>
                    <a:pt x="56" y="44"/>
                  </a:lnTo>
                  <a:lnTo>
                    <a:pt x="56" y="44"/>
                  </a:lnTo>
                  <a:lnTo>
                    <a:pt x="56" y="44"/>
                  </a:lnTo>
                  <a:lnTo>
                    <a:pt x="56" y="44"/>
                  </a:lnTo>
                  <a:lnTo>
                    <a:pt x="56" y="44"/>
                  </a:lnTo>
                  <a:lnTo>
                    <a:pt x="52" y="44"/>
                  </a:lnTo>
                  <a:lnTo>
                    <a:pt x="52" y="44"/>
                  </a:lnTo>
                  <a:lnTo>
                    <a:pt x="52" y="44"/>
                  </a:lnTo>
                  <a:lnTo>
                    <a:pt x="52" y="44"/>
                  </a:lnTo>
                  <a:lnTo>
                    <a:pt x="52" y="44"/>
                  </a:lnTo>
                  <a:lnTo>
                    <a:pt x="52" y="42"/>
                  </a:lnTo>
                  <a:lnTo>
                    <a:pt x="52" y="42"/>
                  </a:lnTo>
                  <a:lnTo>
                    <a:pt x="52" y="42"/>
                  </a:lnTo>
                  <a:lnTo>
                    <a:pt x="52" y="42"/>
                  </a:lnTo>
                  <a:lnTo>
                    <a:pt x="52" y="42"/>
                  </a:lnTo>
                  <a:lnTo>
                    <a:pt x="52" y="42"/>
                  </a:lnTo>
                  <a:lnTo>
                    <a:pt x="52" y="42"/>
                  </a:lnTo>
                  <a:lnTo>
                    <a:pt x="52" y="42"/>
                  </a:lnTo>
                  <a:lnTo>
                    <a:pt x="52" y="42"/>
                  </a:lnTo>
                  <a:lnTo>
                    <a:pt x="52" y="42"/>
                  </a:lnTo>
                  <a:lnTo>
                    <a:pt x="52" y="42"/>
                  </a:lnTo>
                  <a:lnTo>
                    <a:pt x="52" y="42"/>
                  </a:lnTo>
                  <a:lnTo>
                    <a:pt x="52" y="42"/>
                  </a:lnTo>
                  <a:lnTo>
                    <a:pt x="52" y="42"/>
                  </a:lnTo>
                  <a:lnTo>
                    <a:pt x="52" y="42"/>
                  </a:lnTo>
                  <a:lnTo>
                    <a:pt x="52" y="42"/>
                  </a:lnTo>
                  <a:lnTo>
                    <a:pt x="52" y="42"/>
                  </a:lnTo>
                  <a:lnTo>
                    <a:pt x="52" y="42"/>
                  </a:lnTo>
                  <a:lnTo>
                    <a:pt x="52" y="38"/>
                  </a:lnTo>
                  <a:lnTo>
                    <a:pt x="52" y="38"/>
                  </a:lnTo>
                  <a:lnTo>
                    <a:pt x="52" y="38"/>
                  </a:lnTo>
                  <a:lnTo>
                    <a:pt x="52" y="3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38" name="Freeform 145">
              <a:extLst>
                <a:ext uri="{FF2B5EF4-FFF2-40B4-BE49-F238E27FC236}">
                  <a16:creationId xmlns:a16="http://schemas.microsoft.com/office/drawing/2014/main" id="{B814D2D6-1B7A-BD4C-896A-ADFCAA104B1F}"/>
                </a:ext>
              </a:extLst>
            </p:cNvPr>
            <p:cNvSpPr>
              <a:spLocks/>
            </p:cNvSpPr>
            <p:nvPr/>
          </p:nvSpPr>
          <p:spPr bwMode="auto">
            <a:xfrm>
              <a:off x="5133975" y="4152968"/>
              <a:ext cx="336550" cy="314325"/>
            </a:xfrm>
            <a:custGeom>
              <a:avLst/>
              <a:gdLst>
                <a:gd name="T0" fmla="*/ 172 w 212"/>
                <a:gd name="T1" fmla="*/ 172 h 198"/>
                <a:gd name="T2" fmla="*/ 152 w 212"/>
                <a:gd name="T3" fmla="*/ 172 h 198"/>
                <a:gd name="T4" fmla="*/ 142 w 212"/>
                <a:gd name="T5" fmla="*/ 176 h 198"/>
                <a:gd name="T6" fmla="*/ 134 w 212"/>
                <a:gd name="T7" fmla="*/ 184 h 198"/>
                <a:gd name="T8" fmla="*/ 122 w 212"/>
                <a:gd name="T9" fmla="*/ 188 h 198"/>
                <a:gd name="T10" fmla="*/ 108 w 212"/>
                <a:gd name="T11" fmla="*/ 184 h 198"/>
                <a:gd name="T12" fmla="*/ 96 w 212"/>
                <a:gd name="T13" fmla="*/ 194 h 198"/>
                <a:gd name="T14" fmla="*/ 90 w 212"/>
                <a:gd name="T15" fmla="*/ 194 h 198"/>
                <a:gd name="T16" fmla="*/ 78 w 212"/>
                <a:gd name="T17" fmla="*/ 194 h 198"/>
                <a:gd name="T18" fmla="*/ 60 w 212"/>
                <a:gd name="T19" fmla="*/ 184 h 198"/>
                <a:gd name="T20" fmla="*/ 48 w 212"/>
                <a:gd name="T21" fmla="*/ 180 h 198"/>
                <a:gd name="T22" fmla="*/ 40 w 212"/>
                <a:gd name="T23" fmla="*/ 168 h 198"/>
                <a:gd name="T24" fmla="*/ 32 w 212"/>
                <a:gd name="T25" fmla="*/ 162 h 198"/>
                <a:gd name="T26" fmla="*/ 30 w 212"/>
                <a:gd name="T27" fmla="*/ 150 h 198"/>
                <a:gd name="T28" fmla="*/ 22 w 212"/>
                <a:gd name="T29" fmla="*/ 142 h 198"/>
                <a:gd name="T30" fmla="*/ 14 w 212"/>
                <a:gd name="T31" fmla="*/ 132 h 198"/>
                <a:gd name="T32" fmla="*/ 4 w 212"/>
                <a:gd name="T33" fmla="*/ 124 h 198"/>
                <a:gd name="T34" fmla="*/ 4 w 212"/>
                <a:gd name="T35" fmla="*/ 112 h 198"/>
                <a:gd name="T36" fmla="*/ 14 w 212"/>
                <a:gd name="T37" fmla="*/ 110 h 198"/>
                <a:gd name="T38" fmla="*/ 18 w 212"/>
                <a:gd name="T39" fmla="*/ 90 h 198"/>
                <a:gd name="T40" fmla="*/ 18 w 212"/>
                <a:gd name="T41" fmla="*/ 76 h 198"/>
                <a:gd name="T42" fmla="*/ 30 w 212"/>
                <a:gd name="T43" fmla="*/ 72 h 198"/>
                <a:gd name="T44" fmla="*/ 30 w 212"/>
                <a:gd name="T45" fmla="*/ 56 h 198"/>
                <a:gd name="T46" fmla="*/ 36 w 212"/>
                <a:gd name="T47" fmla="*/ 42 h 198"/>
                <a:gd name="T48" fmla="*/ 44 w 212"/>
                <a:gd name="T49" fmla="*/ 34 h 198"/>
                <a:gd name="T50" fmla="*/ 48 w 212"/>
                <a:gd name="T51" fmla="*/ 16 h 198"/>
                <a:gd name="T52" fmla="*/ 60 w 212"/>
                <a:gd name="T53" fmla="*/ 8 h 198"/>
                <a:gd name="T54" fmla="*/ 66 w 212"/>
                <a:gd name="T55" fmla="*/ 16 h 198"/>
                <a:gd name="T56" fmla="*/ 70 w 212"/>
                <a:gd name="T57" fmla="*/ 4 h 198"/>
                <a:gd name="T58" fmla="*/ 82 w 212"/>
                <a:gd name="T59" fmla="*/ 8 h 198"/>
                <a:gd name="T60" fmla="*/ 90 w 212"/>
                <a:gd name="T61" fmla="*/ 8 h 198"/>
                <a:gd name="T62" fmla="*/ 96 w 212"/>
                <a:gd name="T63" fmla="*/ 8 h 198"/>
                <a:gd name="T64" fmla="*/ 108 w 212"/>
                <a:gd name="T65" fmla="*/ 12 h 198"/>
                <a:gd name="T66" fmla="*/ 116 w 212"/>
                <a:gd name="T67" fmla="*/ 20 h 198"/>
                <a:gd name="T68" fmla="*/ 122 w 212"/>
                <a:gd name="T69" fmla="*/ 30 h 198"/>
                <a:gd name="T70" fmla="*/ 130 w 212"/>
                <a:gd name="T71" fmla="*/ 38 h 198"/>
                <a:gd name="T72" fmla="*/ 130 w 212"/>
                <a:gd name="T73" fmla="*/ 46 h 198"/>
                <a:gd name="T74" fmla="*/ 122 w 212"/>
                <a:gd name="T75" fmla="*/ 60 h 198"/>
                <a:gd name="T76" fmla="*/ 130 w 212"/>
                <a:gd name="T77" fmla="*/ 68 h 198"/>
                <a:gd name="T78" fmla="*/ 142 w 212"/>
                <a:gd name="T79" fmla="*/ 72 h 198"/>
                <a:gd name="T80" fmla="*/ 142 w 212"/>
                <a:gd name="T81" fmla="*/ 82 h 198"/>
                <a:gd name="T82" fmla="*/ 148 w 212"/>
                <a:gd name="T83" fmla="*/ 94 h 198"/>
                <a:gd name="T84" fmla="*/ 164 w 212"/>
                <a:gd name="T85" fmla="*/ 106 h 198"/>
                <a:gd name="T86" fmla="*/ 186 w 212"/>
                <a:gd name="T87" fmla="*/ 112 h 198"/>
                <a:gd name="T88" fmla="*/ 198 w 212"/>
                <a:gd name="T89" fmla="*/ 120 h 198"/>
                <a:gd name="T90" fmla="*/ 208 w 212"/>
                <a:gd name="T91" fmla="*/ 124 h 198"/>
                <a:gd name="T92" fmla="*/ 186 w 212"/>
                <a:gd name="T93" fmla="*/ 150 h 198"/>
                <a:gd name="T94" fmla="*/ 178 w 212"/>
                <a:gd name="T95" fmla="*/ 16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2" h="198">
                  <a:moveTo>
                    <a:pt x="178" y="162"/>
                  </a:moveTo>
                  <a:lnTo>
                    <a:pt x="176" y="164"/>
                  </a:lnTo>
                  <a:lnTo>
                    <a:pt x="172" y="168"/>
                  </a:lnTo>
                  <a:lnTo>
                    <a:pt x="172" y="172"/>
                  </a:lnTo>
                  <a:lnTo>
                    <a:pt x="164" y="172"/>
                  </a:lnTo>
                  <a:lnTo>
                    <a:pt x="160" y="172"/>
                  </a:lnTo>
                  <a:lnTo>
                    <a:pt x="156" y="172"/>
                  </a:lnTo>
                  <a:lnTo>
                    <a:pt x="152" y="172"/>
                  </a:lnTo>
                  <a:lnTo>
                    <a:pt x="148" y="172"/>
                  </a:lnTo>
                  <a:lnTo>
                    <a:pt x="148" y="176"/>
                  </a:lnTo>
                  <a:lnTo>
                    <a:pt x="146" y="176"/>
                  </a:lnTo>
                  <a:lnTo>
                    <a:pt x="142" y="176"/>
                  </a:lnTo>
                  <a:lnTo>
                    <a:pt x="142" y="180"/>
                  </a:lnTo>
                  <a:lnTo>
                    <a:pt x="142" y="184"/>
                  </a:lnTo>
                  <a:lnTo>
                    <a:pt x="138" y="184"/>
                  </a:lnTo>
                  <a:lnTo>
                    <a:pt x="134" y="184"/>
                  </a:lnTo>
                  <a:lnTo>
                    <a:pt x="130" y="184"/>
                  </a:lnTo>
                  <a:lnTo>
                    <a:pt x="130" y="188"/>
                  </a:lnTo>
                  <a:lnTo>
                    <a:pt x="126" y="188"/>
                  </a:lnTo>
                  <a:lnTo>
                    <a:pt x="122" y="188"/>
                  </a:lnTo>
                  <a:lnTo>
                    <a:pt x="118" y="188"/>
                  </a:lnTo>
                  <a:lnTo>
                    <a:pt x="116" y="188"/>
                  </a:lnTo>
                  <a:lnTo>
                    <a:pt x="112" y="184"/>
                  </a:lnTo>
                  <a:lnTo>
                    <a:pt x="108" y="184"/>
                  </a:lnTo>
                  <a:lnTo>
                    <a:pt x="104" y="188"/>
                  </a:lnTo>
                  <a:lnTo>
                    <a:pt x="100" y="188"/>
                  </a:lnTo>
                  <a:lnTo>
                    <a:pt x="96" y="192"/>
                  </a:lnTo>
                  <a:lnTo>
                    <a:pt x="96" y="194"/>
                  </a:lnTo>
                  <a:lnTo>
                    <a:pt x="92" y="194"/>
                  </a:lnTo>
                  <a:lnTo>
                    <a:pt x="92" y="198"/>
                  </a:lnTo>
                  <a:lnTo>
                    <a:pt x="90" y="198"/>
                  </a:lnTo>
                  <a:lnTo>
                    <a:pt x="90" y="194"/>
                  </a:lnTo>
                  <a:lnTo>
                    <a:pt x="90" y="198"/>
                  </a:lnTo>
                  <a:lnTo>
                    <a:pt x="86" y="194"/>
                  </a:lnTo>
                  <a:lnTo>
                    <a:pt x="82" y="194"/>
                  </a:lnTo>
                  <a:lnTo>
                    <a:pt x="78" y="194"/>
                  </a:lnTo>
                  <a:lnTo>
                    <a:pt x="74" y="194"/>
                  </a:lnTo>
                  <a:lnTo>
                    <a:pt x="70" y="194"/>
                  </a:lnTo>
                  <a:lnTo>
                    <a:pt x="70" y="192"/>
                  </a:lnTo>
                  <a:lnTo>
                    <a:pt x="60" y="184"/>
                  </a:lnTo>
                  <a:lnTo>
                    <a:pt x="60" y="180"/>
                  </a:lnTo>
                  <a:lnTo>
                    <a:pt x="56" y="180"/>
                  </a:lnTo>
                  <a:lnTo>
                    <a:pt x="52" y="180"/>
                  </a:lnTo>
                  <a:lnTo>
                    <a:pt x="48" y="180"/>
                  </a:lnTo>
                  <a:lnTo>
                    <a:pt x="44" y="180"/>
                  </a:lnTo>
                  <a:lnTo>
                    <a:pt x="40" y="180"/>
                  </a:lnTo>
                  <a:lnTo>
                    <a:pt x="40" y="176"/>
                  </a:lnTo>
                  <a:lnTo>
                    <a:pt x="40" y="168"/>
                  </a:lnTo>
                  <a:lnTo>
                    <a:pt x="40" y="164"/>
                  </a:lnTo>
                  <a:lnTo>
                    <a:pt x="36" y="164"/>
                  </a:lnTo>
                  <a:lnTo>
                    <a:pt x="32" y="164"/>
                  </a:lnTo>
                  <a:lnTo>
                    <a:pt x="32" y="162"/>
                  </a:lnTo>
                  <a:lnTo>
                    <a:pt x="30" y="162"/>
                  </a:lnTo>
                  <a:lnTo>
                    <a:pt x="30" y="158"/>
                  </a:lnTo>
                  <a:lnTo>
                    <a:pt x="30" y="154"/>
                  </a:lnTo>
                  <a:lnTo>
                    <a:pt x="30" y="150"/>
                  </a:lnTo>
                  <a:lnTo>
                    <a:pt x="26" y="150"/>
                  </a:lnTo>
                  <a:lnTo>
                    <a:pt x="26" y="146"/>
                  </a:lnTo>
                  <a:lnTo>
                    <a:pt x="26" y="142"/>
                  </a:lnTo>
                  <a:lnTo>
                    <a:pt x="22" y="142"/>
                  </a:lnTo>
                  <a:lnTo>
                    <a:pt x="22" y="138"/>
                  </a:lnTo>
                  <a:lnTo>
                    <a:pt x="18" y="138"/>
                  </a:lnTo>
                  <a:lnTo>
                    <a:pt x="18" y="136"/>
                  </a:lnTo>
                  <a:lnTo>
                    <a:pt x="14" y="132"/>
                  </a:lnTo>
                  <a:lnTo>
                    <a:pt x="14" y="128"/>
                  </a:lnTo>
                  <a:lnTo>
                    <a:pt x="10" y="124"/>
                  </a:lnTo>
                  <a:lnTo>
                    <a:pt x="6" y="124"/>
                  </a:lnTo>
                  <a:lnTo>
                    <a:pt x="4" y="124"/>
                  </a:lnTo>
                  <a:lnTo>
                    <a:pt x="0" y="124"/>
                  </a:lnTo>
                  <a:lnTo>
                    <a:pt x="0" y="120"/>
                  </a:lnTo>
                  <a:lnTo>
                    <a:pt x="4" y="116"/>
                  </a:lnTo>
                  <a:lnTo>
                    <a:pt x="4" y="112"/>
                  </a:lnTo>
                  <a:lnTo>
                    <a:pt x="6" y="112"/>
                  </a:lnTo>
                  <a:lnTo>
                    <a:pt x="10" y="112"/>
                  </a:lnTo>
                  <a:lnTo>
                    <a:pt x="14" y="112"/>
                  </a:lnTo>
                  <a:lnTo>
                    <a:pt x="14" y="110"/>
                  </a:lnTo>
                  <a:lnTo>
                    <a:pt x="18" y="106"/>
                  </a:lnTo>
                  <a:lnTo>
                    <a:pt x="18" y="102"/>
                  </a:lnTo>
                  <a:lnTo>
                    <a:pt x="14" y="94"/>
                  </a:lnTo>
                  <a:lnTo>
                    <a:pt x="18" y="90"/>
                  </a:lnTo>
                  <a:lnTo>
                    <a:pt x="18" y="86"/>
                  </a:lnTo>
                  <a:lnTo>
                    <a:pt x="18" y="82"/>
                  </a:lnTo>
                  <a:lnTo>
                    <a:pt x="18" y="80"/>
                  </a:lnTo>
                  <a:lnTo>
                    <a:pt x="18" y="76"/>
                  </a:lnTo>
                  <a:lnTo>
                    <a:pt x="22" y="72"/>
                  </a:lnTo>
                  <a:lnTo>
                    <a:pt x="22" y="68"/>
                  </a:lnTo>
                  <a:lnTo>
                    <a:pt x="26" y="72"/>
                  </a:lnTo>
                  <a:lnTo>
                    <a:pt x="30" y="72"/>
                  </a:lnTo>
                  <a:lnTo>
                    <a:pt x="30" y="68"/>
                  </a:lnTo>
                  <a:lnTo>
                    <a:pt x="30" y="64"/>
                  </a:lnTo>
                  <a:lnTo>
                    <a:pt x="30" y="60"/>
                  </a:lnTo>
                  <a:lnTo>
                    <a:pt x="30" y="56"/>
                  </a:lnTo>
                  <a:lnTo>
                    <a:pt x="30" y="54"/>
                  </a:lnTo>
                  <a:lnTo>
                    <a:pt x="32" y="54"/>
                  </a:lnTo>
                  <a:lnTo>
                    <a:pt x="32" y="50"/>
                  </a:lnTo>
                  <a:lnTo>
                    <a:pt x="36" y="42"/>
                  </a:lnTo>
                  <a:lnTo>
                    <a:pt x="36" y="38"/>
                  </a:lnTo>
                  <a:lnTo>
                    <a:pt x="40" y="38"/>
                  </a:lnTo>
                  <a:lnTo>
                    <a:pt x="44" y="38"/>
                  </a:lnTo>
                  <a:lnTo>
                    <a:pt x="44" y="34"/>
                  </a:lnTo>
                  <a:lnTo>
                    <a:pt x="48" y="26"/>
                  </a:lnTo>
                  <a:lnTo>
                    <a:pt x="48" y="24"/>
                  </a:lnTo>
                  <a:lnTo>
                    <a:pt x="48" y="20"/>
                  </a:lnTo>
                  <a:lnTo>
                    <a:pt x="48" y="16"/>
                  </a:lnTo>
                  <a:lnTo>
                    <a:pt x="52" y="12"/>
                  </a:lnTo>
                  <a:lnTo>
                    <a:pt x="56" y="12"/>
                  </a:lnTo>
                  <a:lnTo>
                    <a:pt x="60" y="12"/>
                  </a:lnTo>
                  <a:lnTo>
                    <a:pt x="60" y="8"/>
                  </a:lnTo>
                  <a:lnTo>
                    <a:pt x="62" y="8"/>
                  </a:lnTo>
                  <a:lnTo>
                    <a:pt x="62" y="12"/>
                  </a:lnTo>
                  <a:lnTo>
                    <a:pt x="62" y="16"/>
                  </a:lnTo>
                  <a:lnTo>
                    <a:pt x="66" y="16"/>
                  </a:lnTo>
                  <a:lnTo>
                    <a:pt x="66" y="8"/>
                  </a:lnTo>
                  <a:lnTo>
                    <a:pt x="70" y="4"/>
                  </a:lnTo>
                  <a:lnTo>
                    <a:pt x="70" y="0"/>
                  </a:lnTo>
                  <a:lnTo>
                    <a:pt x="70" y="4"/>
                  </a:lnTo>
                  <a:lnTo>
                    <a:pt x="74" y="4"/>
                  </a:lnTo>
                  <a:lnTo>
                    <a:pt x="74" y="8"/>
                  </a:lnTo>
                  <a:lnTo>
                    <a:pt x="78" y="8"/>
                  </a:lnTo>
                  <a:lnTo>
                    <a:pt x="82" y="8"/>
                  </a:lnTo>
                  <a:lnTo>
                    <a:pt x="86" y="8"/>
                  </a:lnTo>
                  <a:lnTo>
                    <a:pt x="86" y="4"/>
                  </a:lnTo>
                  <a:lnTo>
                    <a:pt x="90" y="4"/>
                  </a:lnTo>
                  <a:lnTo>
                    <a:pt x="90" y="8"/>
                  </a:lnTo>
                  <a:lnTo>
                    <a:pt x="92" y="8"/>
                  </a:lnTo>
                  <a:lnTo>
                    <a:pt x="92" y="4"/>
                  </a:lnTo>
                  <a:lnTo>
                    <a:pt x="92" y="8"/>
                  </a:lnTo>
                  <a:lnTo>
                    <a:pt x="96" y="8"/>
                  </a:lnTo>
                  <a:lnTo>
                    <a:pt x="100" y="8"/>
                  </a:lnTo>
                  <a:lnTo>
                    <a:pt x="104" y="8"/>
                  </a:lnTo>
                  <a:lnTo>
                    <a:pt x="104" y="12"/>
                  </a:lnTo>
                  <a:lnTo>
                    <a:pt x="108" y="12"/>
                  </a:lnTo>
                  <a:lnTo>
                    <a:pt x="112" y="12"/>
                  </a:lnTo>
                  <a:lnTo>
                    <a:pt x="112" y="16"/>
                  </a:lnTo>
                  <a:lnTo>
                    <a:pt x="116" y="16"/>
                  </a:lnTo>
                  <a:lnTo>
                    <a:pt x="116" y="20"/>
                  </a:lnTo>
                  <a:lnTo>
                    <a:pt x="116" y="24"/>
                  </a:lnTo>
                  <a:lnTo>
                    <a:pt x="118" y="26"/>
                  </a:lnTo>
                  <a:lnTo>
                    <a:pt x="122" y="26"/>
                  </a:lnTo>
                  <a:lnTo>
                    <a:pt x="122" y="30"/>
                  </a:lnTo>
                  <a:lnTo>
                    <a:pt x="126" y="30"/>
                  </a:lnTo>
                  <a:lnTo>
                    <a:pt x="126" y="34"/>
                  </a:lnTo>
                  <a:lnTo>
                    <a:pt x="130" y="34"/>
                  </a:lnTo>
                  <a:lnTo>
                    <a:pt x="130" y="38"/>
                  </a:lnTo>
                  <a:lnTo>
                    <a:pt x="130" y="42"/>
                  </a:lnTo>
                  <a:lnTo>
                    <a:pt x="134" y="42"/>
                  </a:lnTo>
                  <a:lnTo>
                    <a:pt x="134" y="46"/>
                  </a:lnTo>
                  <a:lnTo>
                    <a:pt x="130" y="46"/>
                  </a:lnTo>
                  <a:lnTo>
                    <a:pt x="130" y="50"/>
                  </a:lnTo>
                  <a:lnTo>
                    <a:pt x="126" y="54"/>
                  </a:lnTo>
                  <a:lnTo>
                    <a:pt x="126" y="56"/>
                  </a:lnTo>
                  <a:lnTo>
                    <a:pt x="122" y="60"/>
                  </a:lnTo>
                  <a:lnTo>
                    <a:pt x="126" y="60"/>
                  </a:lnTo>
                  <a:lnTo>
                    <a:pt x="126" y="64"/>
                  </a:lnTo>
                  <a:lnTo>
                    <a:pt x="126" y="68"/>
                  </a:lnTo>
                  <a:lnTo>
                    <a:pt x="130" y="68"/>
                  </a:lnTo>
                  <a:lnTo>
                    <a:pt x="134" y="68"/>
                  </a:lnTo>
                  <a:lnTo>
                    <a:pt x="138" y="68"/>
                  </a:lnTo>
                  <a:lnTo>
                    <a:pt x="142" y="68"/>
                  </a:lnTo>
                  <a:lnTo>
                    <a:pt x="142" y="72"/>
                  </a:lnTo>
                  <a:lnTo>
                    <a:pt x="138" y="72"/>
                  </a:lnTo>
                  <a:lnTo>
                    <a:pt x="138" y="76"/>
                  </a:lnTo>
                  <a:lnTo>
                    <a:pt x="138" y="80"/>
                  </a:lnTo>
                  <a:lnTo>
                    <a:pt x="142" y="82"/>
                  </a:lnTo>
                  <a:lnTo>
                    <a:pt x="142" y="86"/>
                  </a:lnTo>
                  <a:lnTo>
                    <a:pt x="146" y="86"/>
                  </a:lnTo>
                  <a:lnTo>
                    <a:pt x="146" y="90"/>
                  </a:lnTo>
                  <a:lnTo>
                    <a:pt x="148" y="94"/>
                  </a:lnTo>
                  <a:lnTo>
                    <a:pt x="148" y="98"/>
                  </a:lnTo>
                  <a:lnTo>
                    <a:pt x="152" y="98"/>
                  </a:lnTo>
                  <a:lnTo>
                    <a:pt x="156" y="102"/>
                  </a:lnTo>
                  <a:lnTo>
                    <a:pt x="164" y="106"/>
                  </a:lnTo>
                  <a:lnTo>
                    <a:pt x="172" y="110"/>
                  </a:lnTo>
                  <a:lnTo>
                    <a:pt x="176" y="110"/>
                  </a:lnTo>
                  <a:lnTo>
                    <a:pt x="178" y="112"/>
                  </a:lnTo>
                  <a:lnTo>
                    <a:pt x="186" y="112"/>
                  </a:lnTo>
                  <a:lnTo>
                    <a:pt x="190" y="116"/>
                  </a:lnTo>
                  <a:lnTo>
                    <a:pt x="194" y="116"/>
                  </a:lnTo>
                  <a:lnTo>
                    <a:pt x="198" y="116"/>
                  </a:lnTo>
                  <a:lnTo>
                    <a:pt x="198" y="120"/>
                  </a:lnTo>
                  <a:lnTo>
                    <a:pt x="202" y="120"/>
                  </a:lnTo>
                  <a:lnTo>
                    <a:pt x="208" y="120"/>
                  </a:lnTo>
                  <a:lnTo>
                    <a:pt x="212" y="120"/>
                  </a:lnTo>
                  <a:lnTo>
                    <a:pt x="208" y="124"/>
                  </a:lnTo>
                  <a:lnTo>
                    <a:pt x="204" y="128"/>
                  </a:lnTo>
                  <a:lnTo>
                    <a:pt x="198" y="136"/>
                  </a:lnTo>
                  <a:lnTo>
                    <a:pt x="194" y="142"/>
                  </a:lnTo>
                  <a:lnTo>
                    <a:pt x="186" y="150"/>
                  </a:lnTo>
                  <a:lnTo>
                    <a:pt x="186" y="154"/>
                  </a:lnTo>
                  <a:lnTo>
                    <a:pt x="182" y="154"/>
                  </a:lnTo>
                  <a:lnTo>
                    <a:pt x="178" y="158"/>
                  </a:lnTo>
                  <a:lnTo>
                    <a:pt x="178" y="162"/>
                  </a:lnTo>
                  <a:lnTo>
                    <a:pt x="178" y="162"/>
                  </a:lnTo>
                  <a:lnTo>
                    <a:pt x="178" y="16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39" name="Freeform 146">
              <a:extLst>
                <a:ext uri="{FF2B5EF4-FFF2-40B4-BE49-F238E27FC236}">
                  <a16:creationId xmlns:a16="http://schemas.microsoft.com/office/drawing/2014/main" id="{92EE855E-7FB9-7CF0-29CB-06C4AF552496}"/>
                </a:ext>
              </a:extLst>
            </p:cNvPr>
            <p:cNvSpPr>
              <a:spLocks noEditPoints="1"/>
            </p:cNvSpPr>
            <p:nvPr/>
          </p:nvSpPr>
          <p:spPr bwMode="auto">
            <a:xfrm>
              <a:off x="4587875" y="4499043"/>
              <a:ext cx="133350" cy="165100"/>
            </a:xfrm>
            <a:custGeom>
              <a:avLst/>
              <a:gdLst>
                <a:gd name="T0" fmla="*/ 46 w 84"/>
                <a:gd name="T1" fmla="*/ 90 h 104"/>
                <a:gd name="T2" fmla="*/ 46 w 84"/>
                <a:gd name="T3" fmla="*/ 96 h 104"/>
                <a:gd name="T4" fmla="*/ 46 w 84"/>
                <a:gd name="T5" fmla="*/ 100 h 104"/>
                <a:gd name="T6" fmla="*/ 42 w 84"/>
                <a:gd name="T7" fmla="*/ 100 h 104"/>
                <a:gd name="T8" fmla="*/ 34 w 84"/>
                <a:gd name="T9" fmla="*/ 104 h 104"/>
                <a:gd name="T10" fmla="*/ 30 w 84"/>
                <a:gd name="T11" fmla="*/ 100 h 104"/>
                <a:gd name="T12" fmla="*/ 26 w 84"/>
                <a:gd name="T13" fmla="*/ 92 h 104"/>
                <a:gd name="T14" fmla="*/ 20 w 84"/>
                <a:gd name="T15" fmla="*/ 86 h 104"/>
                <a:gd name="T16" fmla="*/ 16 w 84"/>
                <a:gd name="T17" fmla="*/ 82 h 104"/>
                <a:gd name="T18" fmla="*/ 20 w 84"/>
                <a:gd name="T19" fmla="*/ 82 h 104"/>
                <a:gd name="T20" fmla="*/ 16 w 84"/>
                <a:gd name="T21" fmla="*/ 82 h 104"/>
                <a:gd name="T22" fmla="*/ 12 w 84"/>
                <a:gd name="T23" fmla="*/ 74 h 104"/>
                <a:gd name="T24" fmla="*/ 12 w 84"/>
                <a:gd name="T25" fmla="*/ 74 h 104"/>
                <a:gd name="T26" fmla="*/ 8 w 84"/>
                <a:gd name="T27" fmla="*/ 70 h 104"/>
                <a:gd name="T28" fmla="*/ 8 w 84"/>
                <a:gd name="T29" fmla="*/ 68 h 104"/>
                <a:gd name="T30" fmla="*/ 4 w 84"/>
                <a:gd name="T31" fmla="*/ 60 h 104"/>
                <a:gd name="T32" fmla="*/ 12 w 84"/>
                <a:gd name="T33" fmla="*/ 68 h 104"/>
                <a:gd name="T34" fmla="*/ 12 w 84"/>
                <a:gd name="T35" fmla="*/ 68 h 104"/>
                <a:gd name="T36" fmla="*/ 8 w 84"/>
                <a:gd name="T37" fmla="*/ 64 h 104"/>
                <a:gd name="T38" fmla="*/ 4 w 84"/>
                <a:gd name="T39" fmla="*/ 64 h 104"/>
                <a:gd name="T40" fmla="*/ 0 w 84"/>
                <a:gd name="T41" fmla="*/ 48 h 104"/>
                <a:gd name="T42" fmla="*/ 4 w 84"/>
                <a:gd name="T43" fmla="*/ 52 h 104"/>
                <a:gd name="T44" fmla="*/ 8 w 84"/>
                <a:gd name="T45" fmla="*/ 44 h 104"/>
                <a:gd name="T46" fmla="*/ 8 w 84"/>
                <a:gd name="T47" fmla="*/ 40 h 104"/>
                <a:gd name="T48" fmla="*/ 8 w 84"/>
                <a:gd name="T49" fmla="*/ 38 h 104"/>
                <a:gd name="T50" fmla="*/ 12 w 84"/>
                <a:gd name="T51" fmla="*/ 38 h 104"/>
                <a:gd name="T52" fmla="*/ 16 w 84"/>
                <a:gd name="T53" fmla="*/ 38 h 104"/>
                <a:gd name="T54" fmla="*/ 12 w 84"/>
                <a:gd name="T55" fmla="*/ 30 h 104"/>
                <a:gd name="T56" fmla="*/ 12 w 84"/>
                <a:gd name="T57" fmla="*/ 30 h 104"/>
                <a:gd name="T58" fmla="*/ 16 w 84"/>
                <a:gd name="T59" fmla="*/ 26 h 104"/>
                <a:gd name="T60" fmla="*/ 16 w 84"/>
                <a:gd name="T61" fmla="*/ 22 h 104"/>
                <a:gd name="T62" fmla="*/ 20 w 84"/>
                <a:gd name="T63" fmla="*/ 22 h 104"/>
                <a:gd name="T64" fmla="*/ 26 w 84"/>
                <a:gd name="T65" fmla="*/ 22 h 104"/>
                <a:gd name="T66" fmla="*/ 38 w 84"/>
                <a:gd name="T67" fmla="*/ 10 h 104"/>
                <a:gd name="T68" fmla="*/ 38 w 84"/>
                <a:gd name="T69" fmla="*/ 0 h 104"/>
                <a:gd name="T70" fmla="*/ 54 w 84"/>
                <a:gd name="T71" fmla="*/ 0 h 104"/>
                <a:gd name="T72" fmla="*/ 64 w 84"/>
                <a:gd name="T73" fmla="*/ 0 h 104"/>
                <a:gd name="T74" fmla="*/ 64 w 84"/>
                <a:gd name="T75" fmla="*/ 4 h 104"/>
                <a:gd name="T76" fmla="*/ 64 w 84"/>
                <a:gd name="T77" fmla="*/ 10 h 104"/>
                <a:gd name="T78" fmla="*/ 64 w 84"/>
                <a:gd name="T79" fmla="*/ 18 h 104"/>
                <a:gd name="T80" fmla="*/ 72 w 84"/>
                <a:gd name="T81" fmla="*/ 14 h 104"/>
                <a:gd name="T82" fmla="*/ 80 w 84"/>
                <a:gd name="T83" fmla="*/ 14 h 104"/>
                <a:gd name="T84" fmla="*/ 84 w 84"/>
                <a:gd name="T85" fmla="*/ 22 h 104"/>
                <a:gd name="T86" fmla="*/ 76 w 84"/>
                <a:gd name="T87" fmla="*/ 30 h 104"/>
                <a:gd name="T88" fmla="*/ 76 w 84"/>
                <a:gd name="T89" fmla="*/ 40 h 104"/>
                <a:gd name="T90" fmla="*/ 80 w 84"/>
                <a:gd name="T91" fmla="*/ 44 h 104"/>
                <a:gd name="T92" fmla="*/ 84 w 84"/>
                <a:gd name="T93" fmla="*/ 48 h 104"/>
                <a:gd name="T94" fmla="*/ 84 w 84"/>
                <a:gd name="T95" fmla="*/ 60 h 104"/>
                <a:gd name="T96" fmla="*/ 84 w 84"/>
                <a:gd name="T97" fmla="*/ 70 h 104"/>
                <a:gd name="T98" fmla="*/ 80 w 84"/>
                <a:gd name="T99" fmla="*/ 74 h 104"/>
                <a:gd name="T100" fmla="*/ 76 w 84"/>
                <a:gd name="T101" fmla="*/ 82 h 104"/>
                <a:gd name="T102" fmla="*/ 72 w 84"/>
                <a:gd name="T103" fmla="*/ 78 h 104"/>
                <a:gd name="T104" fmla="*/ 64 w 84"/>
                <a:gd name="T105" fmla="*/ 78 h 104"/>
                <a:gd name="T106" fmla="*/ 60 w 84"/>
                <a:gd name="T107" fmla="*/ 78 h 104"/>
                <a:gd name="T108" fmla="*/ 56 w 84"/>
                <a:gd name="T109" fmla="*/ 70 h 104"/>
                <a:gd name="T110" fmla="*/ 54 w 84"/>
                <a:gd name="T111" fmla="*/ 74 h 104"/>
                <a:gd name="T112" fmla="*/ 50 w 84"/>
                <a:gd name="T113" fmla="*/ 78 h 104"/>
                <a:gd name="T114" fmla="*/ 42 w 84"/>
                <a:gd name="T115" fmla="*/ 78 h 104"/>
                <a:gd name="T116" fmla="*/ 42 w 84"/>
                <a:gd name="T117" fmla="*/ 86 h 104"/>
                <a:gd name="T118" fmla="*/ 4 w 84"/>
                <a:gd name="T119" fmla="*/ 52 h 104"/>
                <a:gd name="T120" fmla="*/ 4 w 84"/>
                <a:gd name="T121"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 h="104">
                  <a:moveTo>
                    <a:pt x="42" y="86"/>
                  </a:moveTo>
                  <a:lnTo>
                    <a:pt x="42" y="86"/>
                  </a:lnTo>
                  <a:lnTo>
                    <a:pt x="42" y="90"/>
                  </a:lnTo>
                  <a:lnTo>
                    <a:pt x="42" y="90"/>
                  </a:lnTo>
                  <a:lnTo>
                    <a:pt x="42" y="86"/>
                  </a:lnTo>
                  <a:lnTo>
                    <a:pt x="46" y="90"/>
                  </a:lnTo>
                  <a:lnTo>
                    <a:pt x="46" y="90"/>
                  </a:lnTo>
                  <a:lnTo>
                    <a:pt x="46" y="90"/>
                  </a:lnTo>
                  <a:lnTo>
                    <a:pt x="46" y="90"/>
                  </a:lnTo>
                  <a:lnTo>
                    <a:pt x="42" y="92"/>
                  </a:lnTo>
                  <a:lnTo>
                    <a:pt x="42" y="92"/>
                  </a:lnTo>
                  <a:lnTo>
                    <a:pt x="42" y="92"/>
                  </a:lnTo>
                  <a:lnTo>
                    <a:pt x="46" y="92"/>
                  </a:lnTo>
                  <a:lnTo>
                    <a:pt x="46" y="92"/>
                  </a:lnTo>
                  <a:lnTo>
                    <a:pt x="46" y="92"/>
                  </a:lnTo>
                  <a:lnTo>
                    <a:pt x="46" y="96"/>
                  </a:lnTo>
                  <a:lnTo>
                    <a:pt x="46" y="96"/>
                  </a:lnTo>
                  <a:lnTo>
                    <a:pt x="46" y="96"/>
                  </a:lnTo>
                  <a:lnTo>
                    <a:pt x="46" y="96"/>
                  </a:lnTo>
                  <a:lnTo>
                    <a:pt x="46" y="96"/>
                  </a:lnTo>
                  <a:lnTo>
                    <a:pt x="46" y="96"/>
                  </a:lnTo>
                  <a:lnTo>
                    <a:pt x="46" y="100"/>
                  </a:lnTo>
                  <a:lnTo>
                    <a:pt x="46" y="100"/>
                  </a:lnTo>
                  <a:lnTo>
                    <a:pt x="46" y="100"/>
                  </a:lnTo>
                  <a:lnTo>
                    <a:pt x="46" y="100"/>
                  </a:lnTo>
                  <a:lnTo>
                    <a:pt x="46" y="100"/>
                  </a:lnTo>
                  <a:lnTo>
                    <a:pt x="46" y="100"/>
                  </a:lnTo>
                  <a:lnTo>
                    <a:pt x="46" y="100"/>
                  </a:lnTo>
                  <a:lnTo>
                    <a:pt x="46" y="100"/>
                  </a:lnTo>
                  <a:lnTo>
                    <a:pt x="46" y="100"/>
                  </a:lnTo>
                  <a:lnTo>
                    <a:pt x="42" y="100"/>
                  </a:lnTo>
                  <a:lnTo>
                    <a:pt x="42" y="100"/>
                  </a:lnTo>
                  <a:lnTo>
                    <a:pt x="42" y="100"/>
                  </a:lnTo>
                  <a:lnTo>
                    <a:pt x="42" y="100"/>
                  </a:lnTo>
                  <a:lnTo>
                    <a:pt x="42" y="100"/>
                  </a:lnTo>
                  <a:lnTo>
                    <a:pt x="42" y="100"/>
                  </a:lnTo>
                  <a:lnTo>
                    <a:pt x="38" y="100"/>
                  </a:lnTo>
                  <a:lnTo>
                    <a:pt x="38" y="100"/>
                  </a:lnTo>
                  <a:lnTo>
                    <a:pt x="34" y="104"/>
                  </a:lnTo>
                  <a:lnTo>
                    <a:pt x="34" y="104"/>
                  </a:lnTo>
                  <a:lnTo>
                    <a:pt x="34" y="104"/>
                  </a:lnTo>
                  <a:lnTo>
                    <a:pt x="34" y="104"/>
                  </a:lnTo>
                  <a:lnTo>
                    <a:pt x="34" y="104"/>
                  </a:lnTo>
                  <a:lnTo>
                    <a:pt x="34" y="104"/>
                  </a:lnTo>
                  <a:lnTo>
                    <a:pt x="34" y="104"/>
                  </a:lnTo>
                  <a:lnTo>
                    <a:pt x="34" y="100"/>
                  </a:lnTo>
                  <a:lnTo>
                    <a:pt x="34" y="100"/>
                  </a:lnTo>
                  <a:lnTo>
                    <a:pt x="30" y="100"/>
                  </a:lnTo>
                  <a:lnTo>
                    <a:pt x="30" y="100"/>
                  </a:lnTo>
                  <a:lnTo>
                    <a:pt x="30" y="100"/>
                  </a:lnTo>
                  <a:lnTo>
                    <a:pt x="30" y="100"/>
                  </a:lnTo>
                  <a:lnTo>
                    <a:pt x="30" y="96"/>
                  </a:lnTo>
                  <a:lnTo>
                    <a:pt x="26" y="96"/>
                  </a:lnTo>
                  <a:lnTo>
                    <a:pt x="26" y="96"/>
                  </a:lnTo>
                  <a:lnTo>
                    <a:pt x="26" y="96"/>
                  </a:lnTo>
                  <a:lnTo>
                    <a:pt x="26" y="92"/>
                  </a:lnTo>
                  <a:lnTo>
                    <a:pt x="26" y="92"/>
                  </a:lnTo>
                  <a:lnTo>
                    <a:pt x="24" y="90"/>
                  </a:lnTo>
                  <a:lnTo>
                    <a:pt x="24" y="90"/>
                  </a:lnTo>
                  <a:lnTo>
                    <a:pt x="24" y="90"/>
                  </a:lnTo>
                  <a:lnTo>
                    <a:pt x="20" y="86"/>
                  </a:lnTo>
                  <a:lnTo>
                    <a:pt x="20" y="86"/>
                  </a:lnTo>
                  <a:lnTo>
                    <a:pt x="20" y="86"/>
                  </a:lnTo>
                  <a:lnTo>
                    <a:pt x="20" y="86"/>
                  </a:lnTo>
                  <a:lnTo>
                    <a:pt x="20" y="86"/>
                  </a:lnTo>
                  <a:lnTo>
                    <a:pt x="20" y="86"/>
                  </a:lnTo>
                  <a:lnTo>
                    <a:pt x="16" y="82"/>
                  </a:lnTo>
                  <a:lnTo>
                    <a:pt x="16" y="82"/>
                  </a:lnTo>
                  <a:lnTo>
                    <a:pt x="16" y="82"/>
                  </a:lnTo>
                  <a:lnTo>
                    <a:pt x="16" y="82"/>
                  </a:lnTo>
                  <a:lnTo>
                    <a:pt x="16" y="82"/>
                  </a:lnTo>
                  <a:lnTo>
                    <a:pt x="16" y="82"/>
                  </a:lnTo>
                  <a:lnTo>
                    <a:pt x="20" y="82"/>
                  </a:lnTo>
                  <a:lnTo>
                    <a:pt x="20" y="82"/>
                  </a:lnTo>
                  <a:lnTo>
                    <a:pt x="20" y="86"/>
                  </a:lnTo>
                  <a:lnTo>
                    <a:pt x="24" y="82"/>
                  </a:lnTo>
                  <a:lnTo>
                    <a:pt x="20" y="82"/>
                  </a:lnTo>
                  <a:lnTo>
                    <a:pt x="20" y="82"/>
                  </a:lnTo>
                  <a:lnTo>
                    <a:pt x="20" y="82"/>
                  </a:lnTo>
                  <a:lnTo>
                    <a:pt x="20" y="82"/>
                  </a:lnTo>
                  <a:lnTo>
                    <a:pt x="20" y="82"/>
                  </a:lnTo>
                  <a:lnTo>
                    <a:pt x="20" y="82"/>
                  </a:lnTo>
                  <a:lnTo>
                    <a:pt x="16" y="82"/>
                  </a:lnTo>
                  <a:lnTo>
                    <a:pt x="16" y="82"/>
                  </a:lnTo>
                  <a:lnTo>
                    <a:pt x="16" y="82"/>
                  </a:lnTo>
                  <a:lnTo>
                    <a:pt x="16" y="82"/>
                  </a:lnTo>
                  <a:lnTo>
                    <a:pt x="16" y="82"/>
                  </a:lnTo>
                  <a:lnTo>
                    <a:pt x="16" y="82"/>
                  </a:lnTo>
                  <a:lnTo>
                    <a:pt x="16" y="78"/>
                  </a:lnTo>
                  <a:lnTo>
                    <a:pt x="12" y="78"/>
                  </a:lnTo>
                  <a:lnTo>
                    <a:pt x="12" y="78"/>
                  </a:lnTo>
                  <a:lnTo>
                    <a:pt x="12" y="78"/>
                  </a:lnTo>
                  <a:lnTo>
                    <a:pt x="12" y="78"/>
                  </a:lnTo>
                  <a:lnTo>
                    <a:pt x="12" y="78"/>
                  </a:lnTo>
                  <a:lnTo>
                    <a:pt x="12" y="78"/>
                  </a:lnTo>
                  <a:lnTo>
                    <a:pt x="12" y="74"/>
                  </a:lnTo>
                  <a:lnTo>
                    <a:pt x="12" y="74"/>
                  </a:lnTo>
                  <a:lnTo>
                    <a:pt x="12" y="74"/>
                  </a:lnTo>
                  <a:lnTo>
                    <a:pt x="12" y="74"/>
                  </a:lnTo>
                  <a:lnTo>
                    <a:pt x="12" y="74"/>
                  </a:lnTo>
                  <a:lnTo>
                    <a:pt x="8" y="70"/>
                  </a:lnTo>
                  <a:lnTo>
                    <a:pt x="8" y="70"/>
                  </a:lnTo>
                  <a:lnTo>
                    <a:pt x="12" y="70"/>
                  </a:lnTo>
                  <a:lnTo>
                    <a:pt x="12" y="74"/>
                  </a:lnTo>
                  <a:lnTo>
                    <a:pt x="12" y="74"/>
                  </a:lnTo>
                  <a:lnTo>
                    <a:pt x="12" y="74"/>
                  </a:lnTo>
                  <a:lnTo>
                    <a:pt x="12" y="74"/>
                  </a:lnTo>
                  <a:lnTo>
                    <a:pt x="12" y="74"/>
                  </a:lnTo>
                  <a:lnTo>
                    <a:pt x="12" y="70"/>
                  </a:lnTo>
                  <a:lnTo>
                    <a:pt x="12" y="70"/>
                  </a:lnTo>
                  <a:lnTo>
                    <a:pt x="12" y="70"/>
                  </a:lnTo>
                  <a:lnTo>
                    <a:pt x="8" y="70"/>
                  </a:lnTo>
                  <a:lnTo>
                    <a:pt x="8" y="70"/>
                  </a:lnTo>
                  <a:lnTo>
                    <a:pt x="8" y="70"/>
                  </a:lnTo>
                  <a:lnTo>
                    <a:pt x="8" y="70"/>
                  </a:lnTo>
                  <a:lnTo>
                    <a:pt x="8" y="70"/>
                  </a:lnTo>
                  <a:lnTo>
                    <a:pt x="8" y="68"/>
                  </a:lnTo>
                  <a:lnTo>
                    <a:pt x="8" y="68"/>
                  </a:lnTo>
                  <a:lnTo>
                    <a:pt x="8" y="68"/>
                  </a:lnTo>
                  <a:lnTo>
                    <a:pt x="8" y="68"/>
                  </a:lnTo>
                  <a:lnTo>
                    <a:pt x="8" y="68"/>
                  </a:lnTo>
                  <a:lnTo>
                    <a:pt x="8" y="64"/>
                  </a:lnTo>
                  <a:lnTo>
                    <a:pt x="4" y="64"/>
                  </a:lnTo>
                  <a:lnTo>
                    <a:pt x="4" y="64"/>
                  </a:lnTo>
                  <a:lnTo>
                    <a:pt x="4" y="64"/>
                  </a:lnTo>
                  <a:lnTo>
                    <a:pt x="4" y="60"/>
                  </a:lnTo>
                  <a:lnTo>
                    <a:pt x="4" y="60"/>
                  </a:lnTo>
                  <a:lnTo>
                    <a:pt x="4" y="60"/>
                  </a:lnTo>
                  <a:lnTo>
                    <a:pt x="4" y="60"/>
                  </a:lnTo>
                  <a:lnTo>
                    <a:pt x="4" y="64"/>
                  </a:lnTo>
                  <a:lnTo>
                    <a:pt x="4" y="64"/>
                  </a:lnTo>
                  <a:lnTo>
                    <a:pt x="8" y="64"/>
                  </a:lnTo>
                  <a:lnTo>
                    <a:pt x="8" y="68"/>
                  </a:lnTo>
                  <a:lnTo>
                    <a:pt x="8" y="68"/>
                  </a:lnTo>
                  <a:lnTo>
                    <a:pt x="12" y="68"/>
                  </a:lnTo>
                  <a:lnTo>
                    <a:pt x="12" y="68"/>
                  </a:lnTo>
                  <a:lnTo>
                    <a:pt x="12" y="68"/>
                  </a:lnTo>
                  <a:lnTo>
                    <a:pt x="12" y="68"/>
                  </a:lnTo>
                  <a:lnTo>
                    <a:pt x="12" y="68"/>
                  </a:lnTo>
                  <a:lnTo>
                    <a:pt x="12" y="68"/>
                  </a:lnTo>
                  <a:lnTo>
                    <a:pt x="12" y="68"/>
                  </a:lnTo>
                  <a:lnTo>
                    <a:pt x="12" y="68"/>
                  </a:lnTo>
                  <a:lnTo>
                    <a:pt x="12" y="64"/>
                  </a:lnTo>
                  <a:lnTo>
                    <a:pt x="12" y="68"/>
                  </a:lnTo>
                  <a:lnTo>
                    <a:pt x="8" y="68"/>
                  </a:lnTo>
                  <a:lnTo>
                    <a:pt x="8" y="68"/>
                  </a:lnTo>
                  <a:lnTo>
                    <a:pt x="8" y="68"/>
                  </a:lnTo>
                  <a:lnTo>
                    <a:pt x="8" y="64"/>
                  </a:lnTo>
                  <a:lnTo>
                    <a:pt x="8" y="64"/>
                  </a:lnTo>
                  <a:lnTo>
                    <a:pt x="8" y="64"/>
                  </a:lnTo>
                  <a:lnTo>
                    <a:pt x="8" y="64"/>
                  </a:lnTo>
                  <a:lnTo>
                    <a:pt x="8" y="64"/>
                  </a:lnTo>
                  <a:lnTo>
                    <a:pt x="8" y="60"/>
                  </a:lnTo>
                  <a:lnTo>
                    <a:pt x="8" y="60"/>
                  </a:lnTo>
                  <a:lnTo>
                    <a:pt x="8" y="64"/>
                  </a:lnTo>
                  <a:lnTo>
                    <a:pt x="8" y="64"/>
                  </a:lnTo>
                  <a:lnTo>
                    <a:pt x="8" y="64"/>
                  </a:lnTo>
                  <a:lnTo>
                    <a:pt x="8" y="64"/>
                  </a:lnTo>
                  <a:lnTo>
                    <a:pt x="8" y="64"/>
                  </a:lnTo>
                  <a:lnTo>
                    <a:pt x="4" y="64"/>
                  </a:lnTo>
                  <a:lnTo>
                    <a:pt x="4" y="60"/>
                  </a:lnTo>
                  <a:lnTo>
                    <a:pt x="4" y="60"/>
                  </a:lnTo>
                  <a:lnTo>
                    <a:pt x="4" y="60"/>
                  </a:lnTo>
                  <a:lnTo>
                    <a:pt x="4" y="60"/>
                  </a:lnTo>
                  <a:lnTo>
                    <a:pt x="4" y="56"/>
                  </a:lnTo>
                  <a:lnTo>
                    <a:pt x="0" y="52"/>
                  </a:lnTo>
                  <a:lnTo>
                    <a:pt x="0" y="52"/>
                  </a:lnTo>
                  <a:lnTo>
                    <a:pt x="0" y="48"/>
                  </a:lnTo>
                  <a:lnTo>
                    <a:pt x="0" y="48"/>
                  </a:lnTo>
                  <a:lnTo>
                    <a:pt x="0" y="48"/>
                  </a:lnTo>
                  <a:lnTo>
                    <a:pt x="0" y="48"/>
                  </a:lnTo>
                  <a:lnTo>
                    <a:pt x="0" y="48"/>
                  </a:lnTo>
                  <a:lnTo>
                    <a:pt x="0" y="52"/>
                  </a:lnTo>
                  <a:lnTo>
                    <a:pt x="4" y="52"/>
                  </a:lnTo>
                  <a:lnTo>
                    <a:pt x="4" y="52"/>
                  </a:lnTo>
                  <a:lnTo>
                    <a:pt x="4" y="52"/>
                  </a:lnTo>
                  <a:lnTo>
                    <a:pt x="4" y="52"/>
                  </a:lnTo>
                  <a:lnTo>
                    <a:pt x="4" y="48"/>
                  </a:lnTo>
                  <a:lnTo>
                    <a:pt x="8" y="48"/>
                  </a:lnTo>
                  <a:lnTo>
                    <a:pt x="8" y="48"/>
                  </a:lnTo>
                  <a:lnTo>
                    <a:pt x="8" y="48"/>
                  </a:lnTo>
                  <a:lnTo>
                    <a:pt x="8" y="48"/>
                  </a:lnTo>
                  <a:lnTo>
                    <a:pt x="8" y="48"/>
                  </a:lnTo>
                  <a:lnTo>
                    <a:pt x="8" y="44"/>
                  </a:lnTo>
                  <a:lnTo>
                    <a:pt x="8" y="44"/>
                  </a:lnTo>
                  <a:lnTo>
                    <a:pt x="8" y="44"/>
                  </a:lnTo>
                  <a:lnTo>
                    <a:pt x="8" y="44"/>
                  </a:lnTo>
                  <a:lnTo>
                    <a:pt x="8" y="44"/>
                  </a:lnTo>
                  <a:lnTo>
                    <a:pt x="8" y="44"/>
                  </a:lnTo>
                  <a:lnTo>
                    <a:pt x="8" y="40"/>
                  </a:lnTo>
                  <a:lnTo>
                    <a:pt x="8" y="40"/>
                  </a:lnTo>
                  <a:lnTo>
                    <a:pt x="8" y="40"/>
                  </a:lnTo>
                  <a:lnTo>
                    <a:pt x="8" y="40"/>
                  </a:lnTo>
                  <a:lnTo>
                    <a:pt x="8" y="40"/>
                  </a:lnTo>
                  <a:lnTo>
                    <a:pt x="8" y="40"/>
                  </a:lnTo>
                  <a:lnTo>
                    <a:pt x="8" y="40"/>
                  </a:lnTo>
                  <a:lnTo>
                    <a:pt x="8" y="38"/>
                  </a:lnTo>
                  <a:lnTo>
                    <a:pt x="8" y="38"/>
                  </a:lnTo>
                  <a:lnTo>
                    <a:pt x="8" y="38"/>
                  </a:lnTo>
                  <a:lnTo>
                    <a:pt x="8" y="38"/>
                  </a:lnTo>
                  <a:lnTo>
                    <a:pt x="8" y="34"/>
                  </a:lnTo>
                  <a:lnTo>
                    <a:pt x="8" y="34"/>
                  </a:lnTo>
                  <a:lnTo>
                    <a:pt x="8" y="34"/>
                  </a:lnTo>
                  <a:lnTo>
                    <a:pt x="12" y="34"/>
                  </a:lnTo>
                  <a:lnTo>
                    <a:pt x="12" y="38"/>
                  </a:lnTo>
                  <a:lnTo>
                    <a:pt x="12" y="38"/>
                  </a:lnTo>
                  <a:lnTo>
                    <a:pt x="12" y="38"/>
                  </a:lnTo>
                  <a:lnTo>
                    <a:pt x="12" y="38"/>
                  </a:lnTo>
                  <a:lnTo>
                    <a:pt x="16" y="38"/>
                  </a:lnTo>
                  <a:lnTo>
                    <a:pt x="16" y="38"/>
                  </a:lnTo>
                  <a:lnTo>
                    <a:pt x="16" y="38"/>
                  </a:lnTo>
                  <a:lnTo>
                    <a:pt x="20" y="38"/>
                  </a:lnTo>
                  <a:lnTo>
                    <a:pt x="16" y="38"/>
                  </a:lnTo>
                  <a:lnTo>
                    <a:pt x="16" y="38"/>
                  </a:lnTo>
                  <a:lnTo>
                    <a:pt x="16" y="38"/>
                  </a:lnTo>
                  <a:lnTo>
                    <a:pt x="16" y="38"/>
                  </a:lnTo>
                  <a:lnTo>
                    <a:pt x="16" y="34"/>
                  </a:lnTo>
                  <a:lnTo>
                    <a:pt x="12" y="34"/>
                  </a:lnTo>
                  <a:lnTo>
                    <a:pt x="12" y="34"/>
                  </a:lnTo>
                  <a:lnTo>
                    <a:pt x="12" y="34"/>
                  </a:lnTo>
                  <a:lnTo>
                    <a:pt x="12" y="34"/>
                  </a:lnTo>
                  <a:lnTo>
                    <a:pt x="12" y="34"/>
                  </a:lnTo>
                  <a:lnTo>
                    <a:pt x="12" y="30"/>
                  </a:lnTo>
                  <a:lnTo>
                    <a:pt x="12" y="30"/>
                  </a:lnTo>
                  <a:lnTo>
                    <a:pt x="8" y="30"/>
                  </a:lnTo>
                  <a:lnTo>
                    <a:pt x="8" y="30"/>
                  </a:lnTo>
                  <a:lnTo>
                    <a:pt x="8" y="30"/>
                  </a:lnTo>
                  <a:lnTo>
                    <a:pt x="8" y="30"/>
                  </a:lnTo>
                  <a:lnTo>
                    <a:pt x="8" y="30"/>
                  </a:lnTo>
                  <a:lnTo>
                    <a:pt x="12" y="26"/>
                  </a:lnTo>
                  <a:lnTo>
                    <a:pt x="12" y="26"/>
                  </a:lnTo>
                  <a:lnTo>
                    <a:pt x="12" y="30"/>
                  </a:lnTo>
                  <a:lnTo>
                    <a:pt x="12" y="30"/>
                  </a:lnTo>
                  <a:lnTo>
                    <a:pt x="12" y="30"/>
                  </a:lnTo>
                  <a:lnTo>
                    <a:pt x="12" y="30"/>
                  </a:lnTo>
                  <a:lnTo>
                    <a:pt x="12" y="30"/>
                  </a:lnTo>
                  <a:lnTo>
                    <a:pt x="12" y="30"/>
                  </a:lnTo>
                  <a:lnTo>
                    <a:pt x="16" y="30"/>
                  </a:lnTo>
                  <a:lnTo>
                    <a:pt x="16" y="30"/>
                  </a:lnTo>
                  <a:lnTo>
                    <a:pt x="16" y="26"/>
                  </a:lnTo>
                  <a:lnTo>
                    <a:pt x="12" y="26"/>
                  </a:lnTo>
                  <a:lnTo>
                    <a:pt x="12" y="26"/>
                  </a:lnTo>
                  <a:lnTo>
                    <a:pt x="12" y="22"/>
                  </a:lnTo>
                  <a:lnTo>
                    <a:pt x="12" y="22"/>
                  </a:lnTo>
                  <a:lnTo>
                    <a:pt x="12" y="22"/>
                  </a:lnTo>
                  <a:lnTo>
                    <a:pt x="16" y="22"/>
                  </a:lnTo>
                  <a:lnTo>
                    <a:pt x="16" y="22"/>
                  </a:lnTo>
                  <a:lnTo>
                    <a:pt x="16" y="22"/>
                  </a:lnTo>
                  <a:lnTo>
                    <a:pt x="16" y="22"/>
                  </a:lnTo>
                  <a:lnTo>
                    <a:pt x="16" y="22"/>
                  </a:lnTo>
                  <a:lnTo>
                    <a:pt x="16" y="22"/>
                  </a:lnTo>
                  <a:lnTo>
                    <a:pt x="20" y="22"/>
                  </a:lnTo>
                  <a:lnTo>
                    <a:pt x="20" y="22"/>
                  </a:lnTo>
                  <a:lnTo>
                    <a:pt x="20" y="22"/>
                  </a:lnTo>
                  <a:lnTo>
                    <a:pt x="20" y="22"/>
                  </a:lnTo>
                  <a:lnTo>
                    <a:pt x="20" y="22"/>
                  </a:lnTo>
                  <a:lnTo>
                    <a:pt x="20" y="22"/>
                  </a:lnTo>
                  <a:lnTo>
                    <a:pt x="24" y="22"/>
                  </a:lnTo>
                  <a:lnTo>
                    <a:pt x="24" y="22"/>
                  </a:lnTo>
                  <a:lnTo>
                    <a:pt x="24" y="22"/>
                  </a:lnTo>
                  <a:lnTo>
                    <a:pt x="24" y="22"/>
                  </a:lnTo>
                  <a:lnTo>
                    <a:pt x="26" y="22"/>
                  </a:lnTo>
                  <a:lnTo>
                    <a:pt x="26" y="22"/>
                  </a:lnTo>
                  <a:lnTo>
                    <a:pt x="26" y="22"/>
                  </a:lnTo>
                  <a:lnTo>
                    <a:pt x="30" y="22"/>
                  </a:lnTo>
                  <a:lnTo>
                    <a:pt x="30" y="22"/>
                  </a:lnTo>
                  <a:lnTo>
                    <a:pt x="34" y="22"/>
                  </a:lnTo>
                  <a:lnTo>
                    <a:pt x="38" y="22"/>
                  </a:lnTo>
                  <a:lnTo>
                    <a:pt x="38" y="22"/>
                  </a:lnTo>
                  <a:lnTo>
                    <a:pt x="38" y="14"/>
                  </a:lnTo>
                  <a:lnTo>
                    <a:pt x="38" y="10"/>
                  </a:lnTo>
                  <a:lnTo>
                    <a:pt x="38" y="10"/>
                  </a:lnTo>
                  <a:lnTo>
                    <a:pt x="38" y="10"/>
                  </a:lnTo>
                  <a:lnTo>
                    <a:pt x="38" y="8"/>
                  </a:lnTo>
                  <a:lnTo>
                    <a:pt x="38" y="8"/>
                  </a:lnTo>
                  <a:lnTo>
                    <a:pt x="38" y="4"/>
                  </a:lnTo>
                  <a:lnTo>
                    <a:pt x="38" y="4"/>
                  </a:lnTo>
                  <a:lnTo>
                    <a:pt x="38" y="4"/>
                  </a:lnTo>
                  <a:lnTo>
                    <a:pt x="38" y="4"/>
                  </a:lnTo>
                  <a:lnTo>
                    <a:pt x="38" y="0"/>
                  </a:lnTo>
                  <a:lnTo>
                    <a:pt x="38" y="0"/>
                  </a:lnTo>
                  <a:lnTo>
                    <a:pt x="42" y="0"/>
                  </a:lnTo>
                  <a:lnTo>
                    <a:pt x="42" y="0"/>
                  </a:lnTo>
                  <a:lnTo>
                    <a:pt x="46" y="0"/>
                  </a:lnTo>
                  <a:lnTo>
                    <a:pt x="50" y="0"/>
                  </a:lnTo>
                  <a:lnTo>
                    <a:pt x="54" y="0"/>
                  </a:lnTo>
                  <a:lnTo>
                    <a:pt x="54" y="0"/>
                  </a:lnTo>
                  <a:lnTo>
                    <a:pt x="54" y="0"/>
                  </a:lnTo>
                  <a:lnTo>
                    <a:pt x="54" y="0"/>
                  </a:lnTo>
                  <a:lnTo>
                    <a:pt x="56" y="0"/>
                  </a:lnTo>
                  <a:lnTo>
                    <a:pt x="56" y="0"/>
                  </a:lnTo>
                  <a:lnTo>
                    <a:pt x="56" y="0"/>
                  </a:lnTo>
                  <a:lnTo>
                    <a:pt x="56" y="0"/>
                  </a:lnTo>
                  <a:lnTo>
                    <a:pt x="60" y="0"/>
                  </a:lnTo>
                  <a:lnTo>
                    <a:pt x="60" y="0"/>
                  </a:lnTo>
                  <a:lnTo>
                    <a:pt x="64" y="0"/>
                  </a:lnTo>
                  <a:lnTo>
                    <a:pt x="64" y="0"/>
                  </a:lnTo>
                  <a:lnTo>
                    <a:pt x="64" y="0"/>
                  </a:lnTo>
                  <a:lnTo>
                    <a:pt x="64" y="0"/>
                  </a:lnTo>
                  <a:lnTo>
                    <a:pt x="64" y="4"/>
                  </a:lnTo>
                  <a:lnTo>
                    <a:pt x="64" y="4"/>
                  </a:lnTo>
                  <a:lnTo>
                    <a:pt x="64" y="4"/>
                  </a:lnTo>
                  <a:lnTo>
                    <a:pt x="64" y="4"/>
                  </a:lnTo>
                  <a:lnTo>
                    <a:pt x="64" y="4"/>
                  </a:lnTo>
                  <a:lnTo>
                    <a:pt x="64" y="8"/>
                  </a:lnTo>
                  <a:lnTo>
                    <a:pt x="64" y="8"/>
                  </a:lnTo>
                  <a:lnTo>
                    <a:pt x="64" y="8"/>
                  </a:lnTo>
                  <a:lnTo>
                    <a:pt x="64" y="8"/>
                  </a:lnTo>
                  <a:lnTo>
                    <a:pt x="64" y="8"/>
                  </a:lnTo>
                  <a:lnTo>
                    <a:pt x="64" y="10"/>
                  </a:lnTo>
                  <a:lnTo>
                    <a:pt x="64" y="10"/>
                  </a:lnTo>
                  <a:lnTo>
                    <a:pt x="64" y="10"/>
                  </a:lnTo>
                  <a:lnTo>
                    <a:pt x="64" y="14"/>
                  </a:lnTo>
                  <a:lnTo>
                    <a:pt x="64" y="14"/>
                  </a:lnTo>
                  <a:lnTo>
                    <a:pt x="64" y="14"/>
                  </a:lnTo>
                  <a:lnTo>
                    <a:pt x="64" y="14"/>
                  </a:lnTo>
                  <a:lnTo>
                    <a:pt x="64" y="14"/>
                  </a:lnTo>
                  <a:lnTo>
                    <a:pt x="64" y="18"/>
                  </a:lnTo>
                  <a:lnTo>
                    <a:pt x="64" y="18"/>
                  </a:lnTo>
                  <a:lnTo>
                    <a:pt x="64" y="18"/>
                  </a:lnTo>
                  <a:lnTo>
                    <a:pt x="64" y="18"/>
                  </a:lnTo>
                  <a:lnTo>
                    <a:pt x="64" y="18"/>
                  </a:lnTo>
                  <a:lnTo>
                    <a:pt x="64" y="18"/>
                  </a:lnTo>
                  <a:lnTo>
                    <a:pt x="64" y="18"/>
                  </a:lnTo>
                  <a:lnTo>
                    <a:pt x="68" y="18"/>
                  </a:lnTo>
                  <a:lnTo>
                    <a:pt x="68" y="18"/>
                  </a:lnTo>
                  <a:lnTo>
                    <a:pt x="72" y="18"/>
                  </a:lnTo>
                  <a:lnTo>
                    <a:pt x="72" y="14"/>
                  </a:lnTo>
                  <a:lnTo>
                    <a:pt x="72" y="14"/>
                  </a:lnTo>
                  <a:lnTo>
                    <a:pt x="76" y="14"/>
                  </a:lnTo>
                  <a:lnTo>
                    <a:pt x="76" y="14"/>
                  </a:lnTo>
                  <a:lnTo>
                    <a:pt x="76" y="14"/>
                  </a:lnTo>
                  <a:lnTo>
                    <a:pt x="80" y="14"/>
                  </a:lnTo>
                  <a:lnTo>
                    <a:pt x="80" y="14"/>
                  </a:lnTo>
                  <a:lnTo>
                    <a:pt x="80" y="14"/>
                  </a:lnTo>
                  <a:lnTo>
                    <a:pt x="80" y="14"/>
                  </a:lnTo>
                  <a:lnTo>
                    <a:pt x="80" y="14"/>
                  </a:lnTo>
                  <a:lnTo>
                    <a:pt x="80" y="14"/>
                  </a:lnTo>
                  <a:lnTo>
                    <a:pt x="80" y="18"/>
                  </a:lnTo>
                  <a:lnTo>
                    <a:pt x="80" y="18"/>
                  </a:lnTo>
                  <a:lnTo>
                    <a:pt x="80" y="18"/>
                  </a:lnTo>
                  <a:lnTo>
                    <a:pt x="84" y="22"/>
                  </a:lnTo>
                  <a:lnTo>
                    <a:pt x="84" y="22"/>
                  </a:lnTo>
                  <a:lnTo>
                    <a:pt x="84" y="22"/>
                  </a:lnTo>
                  <a:lnTo>
                    <a:pt x="84" y="26"/>
                  </a:lnTo>
                  <a:lnTo>
                    <a:pt x="80" y="30"/>
                  </a:lnTo>
                  <a:lnTo>
                    <a:pt x="80" y="30"/>
                  </a:lnTo>
                  <a:lnTo>
                    <a:pt x="80" y="30"/>
                  </a:lnTo>
                  <a:lnTo>
                    <a:pt x="80" y="30"/>
                  </a:lnTo>
                  <a:lnTo>
                    <a:pt x="80" y="30"/>
                  </a:lnTo>
                  <a:lnTo>
                    <a:pt x="80" y="30"/>
                  </a:lnTo>
                  <a:lnTo>
                    <a:pt x="76" y="30"/>
                  </a:lnTo>
                  <a:lnTo>
                    <a:pt x="76" y="34"/>
                  </a:lnTo>
                  <a:lnTo>
                    <a:pt x="76" y="34"/>
                  </a:lnTo>
                  <a:lnTo>
                    <a:pt x="76" y="38"/>
                  </a:lnTo>
                  <a:lnTo>
                    <a:pt x="76" y="38"/>
                  </a:lnTo>
                  <a:lnTo>
                    <a:pt x="76" y="38"/>
                  </a:lnTo>
                  <a:lnTo>
                    <a:pt x="76" y="40"/>
                  </a:lnTo>
                  <a:lnTo>
                    <a:pt x="76" y="40"/>
                  </a:lnTo>
                  <a:lnTo>
                    <a:pt x="76" y="40"/>
                  </a:lnTo>
                  <a:lnTo>
                    <a:pt x="76" y="40"/>
                  </a:lnTo>
                  <a:lnTo>
                    <a:pt x="76" y="40"/>
                  </a:lnTo>
                  <a:lnTo>
                    <a:pt x="76" y="44"/>
                  </a:lnTo>
                  <a:lnTo>
                    <a:pt x="76" y="44"/>
                  </a:lnTo>
                  <a:lnTo>
                    <a:pt x="76" y="44"/>
                  </a:lnTo>
                  <a:lnTo>
                    <a:pt x="76" y="44"/>
                  </a:lnTo>
                  <a:lnTo>
                    <a:pt x="80" y="44"/>
                  </a:lnTo>
                  <a:lnTo>
                    <a:pt x="80" y="44"/>
                  </a:lnTo>
                  <a:lnTo>
                    <a:pt x="80" y="44"/>
                  </a:lnTo>
                  <a:lnTo>
                    <a:pt x="80" y="44"/>
                  </a:lnTo>
                  <a:lnTo>
                    <a:pt x="80" y="48"/>
                  </a:lnTo>
                  <a:lnTo>
                    <a:pt x="80" y="48"/>
                  </a:lnTo>
                  <a:lnTo>
                    <a:pt x="80" y="48"/>
                  </a:lnTo>
                  <a:lnTo>
                    <a:pt x="84" y="48"/>
                  </a:lnTo>
                  <a:lnTo>
                    <a:pt x="84" y="48"/>
                  </a:lnTo>
                  <a:lnTo>
                    <a:pt x="84" y="48"/>
                  </a:lnTo>
                  <a:lnTo>
                    <a:pt x="84" y="48"/>
                  </a:lnTo>
                  <a:lnTo>
                    <a:pt x="84" y="52"/>
                  </a:lnTo>
                  <a:lnTo>
                    <a:pt x="84" y="52"/>
                  </a:lnTo>
                  <a:lnTo>
                    <a:pt x="84" y="52"/>
                  </a:lnTo>
                  <a:lnTo>
                    <a:pt x="84" y="56"/>
                  </a:lnTo>
                  <a:lnTo>
                    <a:pt x="84" y="56"/>
                  </a:lnTo>
                  <a:lnTo>
                    <a:pt x="84" y="56"/>
                  </a:lnTo>
                  <a:lnTo>
                    <a:pt x="84" y="60"/>
                  </a:lnTo>
                  <a:lnTo>
                    <a:pt x="84" y="60"/>
                  </a:lnTo>
                  <a:lnTo>
                    <a:pt x="84" y="60"/>
                  </a:lnTo>
                  <a:lnTo>
                    <a:pt x="84" y="64"/>
                  </a:lnTo>
                  <a:lnTo>
                    <a:pt x="84" y="68"/>
                  </a:lnTo>
                  <a:lnTo>
                    <a:pt x="84" y="68"/>
                  </a:lnTo>
                  <a:lnTo>
                    <a:pt x="84" y="68"/>
                  </a:lnTo>
                  <a:lnTo>
                    <a:pt x="84" y="70"/>
                  </a:lnTo>
                  <a:lnTo>
                    <a:pt x="84" y="70"/>
                  </a:lnTo>
                  <a:lnTo>
                    <a:pt x="84" y="70"/>
                  </a:lnTo>
                  <a:lnTo>
                    <a:pt x="84" y="70"/>
                  </a:lnTo>
                  <a:lnTo>
                    <a:pt x="84" y="70"/>
                  </a:lnTo>
                  <a:lnTo>
                    <a:pt x="80" y="70"/>
                  </a:lnTo>
                  <a:lnTo>
                    <a:pt x="80" y="70"/>
                  </a:lnTo>
                  <a:lnTo>
                    <a:pt x="80" y="74"/>
                  </a:lnTo>
                  <a:lnTo>
                    <a:pt x="80" y="74"/>
                  </a:lnTo>
                  <a:lnTo>
                    <a:pt x="80" y="74"/>
                  </a:lnTo>
                  <a:lnTo>
                    <a:pt x="80" y="74"/>
                  </a:lnTo>
                  <a:lnTo>
                    <a:pt x="80" y="78"/>
                  </a:lnTo>
                  <a:lnTo>
                    <a:pt x="80" y="78"/>
                  </a:lnTo>
                  <a:lnTo>
                    <a:pt x="80" y="78"/>
                  </a:lnTo>
                  <a:lnTo>
                    <a:pt x="80" y="78"/>
                  </a:lnTo>
                  <a:lnTo>
                    <a:pt x="80" y="82"/>
                  </a:lnTo>
                  <a:lnTo>
                    <a:pt x="80" y="82"/>
                  </a:lnTo>
                  <a:lnTo>
                    <a:pt x="76" y="82"/>
                  </a:lnTo>
                  <a:lnTo>
                    <a:pt x="76" y="82"/>
                  </a:lnTo>
                  <a:lnTo>
                    <a:pt x="76" y="82"/>
                  </a:lnTo>
                  <a:lnTo>
                    <a:pt x="76" y="82"/>
                  </a:lnTo>
                  <a:lnTo>
                    <a:pt x="76" y="78"/>
                  </a:lnTo>
                  <a:lnTo>
                    <a:pt x="72" y="74"/>
                  </a:lnTo>
                  <a:lnTo>
                    <a:pt x="72" y="74"/>
                  </a:lnTo>
                  <a:lnTo>
                    <a:pt x="72" y="74"/>
                  </a:lnTo>
                  <a:lnTo>
                    <a:pt x="72" y="78"/>
                  </a:lnTo>
                  <a:lnTo>
                    <a:pt x="72" y="78"/>
                  </a:lnTo>
                  <a:lnTo>
                    <a:pt x="72" y="78"/>
                  </a:lnTo>
                  <a:lnTo>
                    <a:pt x="68" y="78"/>
                  </a:lnTo>
                  <a:lnTo>
                    <a:pt x="68" y="78"/>
                  </a:lnTo>
                  <a:lnTo>
                    <a:pt x="68" y="82"/>
                  </a:lnTo>
                  <a:lnTo>
                    <a:pt x="68" y="82"/>
                  </a:lnTo>
                  <a:lnTo>
                    <a:pt x="68" y="82"/>
                  </a:lnTo>
                  <a:lnTo>
                    <a:pt x="64" y="78"/>
                  </a:lnTo>
                  <a:lnTo>
                    <a:pt x="64" y="78"/>
                  </a:lnTo>
                  <a:lnTo>
                    <a:pt x="60" y="78"/>
                  </a:lnTo>
                  <a:lnTo>
                    <a:pt x="60" y="78"/>
                  </a:lnTo>
                  <a:lnTo>
                    <a:pt x="60" y="78"/>
                  </a:lnTo>
                  <a:lnTo>
                    <a:pt x="60" y="78"/>
                  </a:lnTo>
                  <a:lnTo>
                    <a:pt x="60" y="78"/>
                  </a:lnTo>
                  <a:lnTo>
                    <a:pt x="60" y="78"/>
                  </a:lnTo>
                  <a:lnTo>
                    <a:pt x="60" y="78"/>
                  </a:lnTo>
                  <a:lnTo>
                    <a:pt x="60" y="74"/>
                  </a:lnTo>
                  <a:lnTo>
                    <a:pt x="60" y="74"/>
                  </a:lnTo>
                  <a:lnTo>
                    <a:pt x="60" y="70"/>
                  </a:lnTo>
                  <a:lnTo>
                    <a:pt x="60" y="70"/>
                  </a:lnTo>
                  <a:lnTo>
                    <a:pt x="60" y="70"/>
                  </a:lnTo>
                  <a:lnTo>
                    <a:pt x="56" y="70"/>
                  </a:lnTo>
                  <a:lnTo>
                    <a:pt x="56" y="70"/>
                  </a:lnTo>
                  <a:lnTo>
                    <a:pt x="56" y="70"/>
                  </a:lnTo>
                  <a:lnTo>
                    <a:pt x="56" y="70"/>
                  </a:lnTo>
                  <a:lnTo>
                    <a:pt x="56" y="70"/>
                  </a:lnTo>
                  <a:lnTo>
                    <a:pt x="54" y="70"/>
                  </a:lnTo>
                  <a:lnTo>
                    <a:pt x="54" y="70"/>
                  </a:lnTo>
                  <a:lnTo>
                    <a:pt x="54" y="70"/>
                  </a:lnTo>
                  <a:lnTo>
                    <a:pt x="54" y="70"/>
                  </a:lnTo>
                  <a:lnTo>
                    <a:pt x="54" y="70"/>
                  </a:lnTo>
                  <a:lnTo>
                    <a:pt x="54" y="74"/>
                  </a:lnTo>
                  <a:lnTo>
                    <a:pt x="54" y="74"/>
                  </a:lnTo>
                  <a:lnTo>
                    <a:pt x="54" y="74"/>
                  </a:lnTo>
                  <a:lnTo>
                    <a:pt x="54" y="78"/>
                  </a:lnTo>
                  <a:lnTo>
                    <a:pt x="54" y="78"/>
                  </a:lnTo>
                  <a:lnTo>
                    <a:pt x="50" y="82"/>
                  </a:lnTo>
                  <a:lnTo>
                    <a:pt x="50" y="82"/>
                  </a:lnTo>
                  <a:lnTo>
                    <a:pt x="50" y="78"/>
                  </a:lnTo>
                  <a:lnTo>
                    <a:pt x="50" y="78"/>
                  </a:lnTo>
                  <a:lnTo>
                    <a:pt x="46" y="78"/>
                  </a:lnTo>
                  <a:lnTo>
                    <a:pt x="46" y="78"/>
                  </a:lnTo>
                  <a:lnTo>
                    <a:pt x="46" y="78"/>
                  </a:lnTo>
                  <a:lnTo>
                    <a:pt x="46" y="82"/>
                  </a:lnTo>
                  <a:lnTo>
                    <a:pt x="46" y="82"/>
                  </a:lnTo>
                  <a:lnTo>
                    <a:pt x="42" y="78"/>
                  </a:lnTo>
                  <a:lnTo>
                    <a:pt x="42" y="78"/>
                  </a:lnTo>
                  <a:lnTo>
                    <a:pt x="42" y="78"/>
                  </a:lnTo>
                  <a:lnTo>
                    <a:pt x="42" y="78"/>
                  </a:lnTo>
                  <a:lnTo>
                    <a:pt x="42" y="82"/>
                  </a:lnTo>
                  <a:lnTo>
                    <a:pt x="42" y="82"/>
                  </a:lnTo>
                  <a:lnTo>
                    <a:pt x="42" y="82"/>
                  </a:lnTo>
                  <a:lnTo>
                    <a:pt x="42" y="86"/>
                  </a:lnTo>
                  <a:lnTo>
                    <a:pt x="42" y="86"/>
                  </a:lnTo>
                  <a:lnTo>
                    <a:pt x="42" y="86"/>
                  </a:lnTo>
                  <a:lnTo>
                    <a:pt x="42" y="86"/>
                  </a:lnTo>
                  <a:lnTo>
                    <a:pt x="42" y="86"/>
                  </a:lnTo>
                  <a:lnTo>
                    <a:pt x="42" y="86"/>
                  </a:lnTo>
                  <a:lnTo>
                    <a:pt x="42" y="86"/>
                  </a:lnTo>
                  <a:lnTo>
                    <a:pt x="42" y="86"/>
                  </a:lnTo>
                  <a:close/>
                  <a:moveTo>
                    <a:pt x="4" y="52"/>
                  </a:moveTo>
                  <a:lnTo>
                    <a:pt x="4" y="52"/>
                  </a:lnTo>
                  <a:lnTo>
                    <a:pt x="4" y="52"/>
                  </a:lnTo>
                  <a:lnTo>
                    <a:pt x="4" y="52"/>
                  </a:lnTo>
                  <a:lnTo>
                    <a:pt x="4" y="52"/>
                  </a:lnTo>
                  <a:lnTo>
                    <a:pt x="4" y="52"/>
                  </a:lnTo>
                  <a:lnTo>
                    <a:pt x="4" y="52"/>
                  </a:lnTo>
                  <a:lnTo>
                    <a:pt x="4" y="48"/>
                  </a:lnTo>
                  <a:lnTo>
                    <a:pt x="4" y="48"/>
                  </a:lnTo>
                  <a:lnTo>
                    <a:pt x="4" y="48"/>
                  </a:lnTo>
                  <a:lnTo>
                    <a:pt x="4" y="52"/>
                  </a:lnTo>
                  <a:lnTo>
                    <a:pt x="4" y="52"/>
                  </a:lnTo>
                  <a:lnTo>
                    <a:pt x="4" y="52"/>
                  </a:lnTo>
                  <a:lnTo>
                    <a:pt x="4" y="52"/>
                  </a:lnTo>
                  <a:lnTo>
                    <a:pt x="4" y="52"/>
                  </a:lnTo>
                  <a:lnTo>
                    <a:pt x="4" y="52"/>
                  </a:lnTo>
                  <a:lnTo>
                    <a:pt x="4" y="52"/>
                  </a:lnTo>
                  <a:lnTo>
                    <a:pt x="4" y="5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40" name="Freeform 147">
              <a:extLst>
                <a:ext uri="{FF2B5EF4-FFF2-40B4-BE49-F238E27FC236}">
                  <a16:creationId xmlns:a16="http://schemas.microsoft.com/office/drawing/2014/main" id="{6900B0EA-DF79-194E-A2AC-239DF194DDA6}"/>
                </a:ext>
              </a:extLst>
            </p:cNvPr>
            <p:cNvSpPr>
              <a:spLocks/>
            </p:cNvSpPr>
            <p:nvPr/>
          </p:nvSpPr>
          <p:spPr bwMode="auto">
            <a:xfrm>
              <a:off x="4324350" y="4254568"/>
              <a:ext cx="98425" cy="177800"/>
            </a:xfrm>
            <a:custGeom>
              <a:avLst/>
              <a:gdLst>
                <a:gd name="T0" fmla="*/ 0 w 62"/>
                <a:gd name="T1" fmla="*/ 78 h 112"/>
                <a:gd name="T2" fmla="*/ 0 w 62"/>
                <a:gd name="T3" fmla="*/ 72 h 112"/>
                <a:gd name="T4" fmla="*/ 4 w 62"/>
                <a:gd name="T5" fmla="*/ 60 h 112"/>
                <a:gd name="T6" fmla="*/ 10 w 62"/>
                <a:gd name="T7" fmla="*/ 52 h 112"/>
                <a:gd name="T8" fmla="*/ 6 w 62"/>
                <a:gd name="T9" fmla="*/ 42 h 112"/>
                <a:gd name="T10" fmla="*/ 6 w 62"/>
                <a:gd name="T11" fmla="*/ 38 h 112"/>
                <a:gd name="T12" fmla="*/ 6 w 62"/>
                <a:gd name="T13" fmla="*/ 30 h 112"/>
                <a:gd name="T14" fmla="*/ 6 w 62"/>
                <a:gd name="T15" fmla="*/ 26 h 112"/>
                <a:gd name="T16" fmla="*/ 4 w 62"/>
                <a:gd name="T17" fmla="*/ 22 h 112"/>
                <a:gd name="T18" fmla="*/ 4 w 62"/>
                <a:gd name="T19" fmla="*/ 12 h 112"/>
                <a:gd name="T20" fmla="*/ 4 w 62"/>
                <a:gd name="T21" fmla="*/ 4 h 112"/>
                <a:gd name="T22" fmla="*/ 22 w 62"/>
                <a:gd name="T23" fmla="*/ 4 h 112"/>
                <a:gd name="T24" fmla="*/ 34 w 62"/>
                <a:gd name="T25" fmla="*/ 4 h 112"/>
                <a:gd name="T26" fmla="*/ 40 w 62"/>
                <a:gd name="T27" fmla="*/ 4 h 112"/>
                <a:gd name="T28" fmla="*/ 44 w 62"/>
                <a:gd name="T29" fmla="*/ 4 h 112"/>
                <a:gd name="T30" fmla="*/ 44 w 62"/>
                <a:gd name="T31" fmla="*/ 8 h 112"/>
                <a:gd name="T32" fmla="*/ 44 w 62"/>
                <a:gd name="T33" fmla="*/ 12 h 112"/>
                <a:gd name="T34" fmla="*/ 48 w 62"/>
                <a:gd name="T35" fmla="*/ 16 h 112"/>
                <a:gd name="T36" fmla="*/ 52 w 62"/>
                <a:gd name="T37" fmla="*/ 18 h 112"/>
                <a:gd name="T38" fmla="*/ 48 w 62"/>
                <a:gd name="T39" fmla="*/ 30 h 112"/>
                <a:gd name="T40" fmla="*/ 52 w 62"/>
                <a:gd name="T41" fmla="*/ 30 h 112"/>
                <a:gd name="T42" fmla="*/ 52 w 62"/>
                <a:gd name="T43" fmla="*/ 34 h 112"/>
                <a:gd name="T44" fmla="*/ 52 w 62"/>
                <a:gd name="T45" fmla="*/ 42 h 112"/>
                <a:gd name="T46" fmla="*/ 52 w 62"/>
                <a:gd name="T47" fmla="*/ 46 h 112"/>
                <a:gd name="T48" fmla="*/ 56 w 62"/>
                <a:gd name="T49" fmla="*/ 52 h 112"/>
                <a:gd name="T50" fmla="*/ 52 w 62"/>
                <a:gd name="T51" fmla="*/ 60 h 112"/>
                <a:gd name="T52" fmla="*/ 52 w 62"/>
                <a:gd name="T53" fmla="*/ 68 h 112"/>
                <a:gd name="T54" fmla="*/ 52 w 62"/>
                <a:gd name="T55" fmla="*/ 72 h 112"/>
                <a:gd name="T56" fmla="*/ 52 w 62"/>
                <a:gd name="T57" fmla="*/ 78 h 112"/>
                <a:gd name="T58" fmla="*/ 56 w 62"/>
                <a:gd name="T59" fmla="*/ 82 h 112"/>
                <a:gd name="T60" fmla="*/ 60 w 62"/>
                <a:gd name="T61" fmla="*/ 82 h 112"/>
                <a:gd name="T62" fmla="*/ 62 w 62"/>
                <a:gd name="T63" fmla="*/ 90 h 112"/>
                <a:gd name="T64" fmla="*/ 60 w 62"/>
                <a:gd name="T65" fmla="*/ 90 h 112"/>
                <a:gd name="T66" fmla="*/ 56 w 62"/>
                <a:gd name="T67" fmla="*/ 94 h 112"/>
                <a:gd name="T68" fmla="*/ 52 w 62"/>
                <a:gd name="T69" fmla="*/ 94 h 112"/>
                <a:gd name="T70" fmla="*/ 52 w 62"/>
                <a:gd name="T71" fmla="*/ 90 h 112"/>
                <a:gd name="T72" fmla="*/ 48 w 62"/>
                <a:gd name="T73" fmla="*/ 90 h 112"/>
                <a:gd name="T74" fmla="*/ 48 w 62"/>
                <a:gd name="T75" fmla="*/ 90 h 112"/>
                <a:gd name="T76" fmla="*/ 52 w 62"/>
                <a:gd name="T77" fmla="*/ 90 h 112"/>
                <a:gd name="T78" fmla="*/ 52 w 62"/>
                <a:gd name="T79" fmla="*/ 94 h 112"/>
                <a:gd name="T80" fmla="*/ 48 w 62"/>
                <a:gd name="T81" fmla="*/ 94 h 112"/>
                <a:gd name="T82" fmla="*/ 40 w 62"/>
                <a:gd name="T83" fmla="*/ 98 h 112"/>
                <a:gd name="T84" fmla="*/ 36 w 62"/>
                <a:gd name="T85" fmla="*/ 102 h 112"/>
                <a:gd name="T86" fmla="*/ 34 w 62"/>
                <a:gd name="T87" fmla="*/ 104 h 112"/>
                <a:gd name="T88" fmla="*/ 30 w 62"/>
                <a:gd name="T89" fmla="*/ 104 h 112"/>
                <a:gd name="T90" fmla="*/ 22 w 62"/>
                <a:gd name="T91" fmla="*/ 104 h 112"/>
                <a:gd name="T92" fmla="*/ 18 w 62"/>
                <a:gd name="T93" fmla="*/ 112 h 112"/>
                <a:gd name="T94" fmla="*/ 10 w 62"/>
                <a:gd name="T95" fmla="*/ 108 h 112"/>
                <a:gd name="T96" fmla="*/ 6 w 62"/>
                <a:gd name="T97" fmla="*/ 108 h 112"/>
                <a:gd name="T98" fmla="*/ 0 w 62"/>
                <a:gd name="T99" fmla="*/ 104 h 112"/>
                <a:gd name="T100" fmla="*/ 6 w 62"/>
                <a:gd name="T101" fmla="*/ 104 h 112"/>
                <a:gd name="T102" fmla="*/ 4 w 62"/>
                <a:gd name="T103" fmla="*/ 102 h 112"/>
                <a:gd name="T104" fmla="*/ 4 w 62"/>
                <a:gd name="T105" fmla="*/ 98 h 112"/>
                <a:gd name="T106" fmla="*/ 0 w 62"/>
                <a:gd name="T107" fmla="*/ 8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112">
                  <a:moveTo>
                    <a:pt x="0" y="86"/>
                  </a:moveTo>
                  <a:lnTo>
                    <a:pt x="0" y="86"/>
                  </a:lnTo>
                  <a:lnTo>
                    <a:pt x="0" y="86"/>
                  </a:lnTo>
                  <a:lnTo>
                    <a:pt x="0" y="82"/>
                  </a:lnTo>
                  <a:lnTo>
                    <a:pt x="0" y="78"/>
                  </a:lnTo>
                  <a:lnTo>
                    <a:pt x="0" y="78"/>
                  </a:lnTo>
                  <a:lnTo>
                    <a:pt x="0" y="78"/>
                  </a:lnTo>
                  <a:lnTo>
                    <a:pt x="0" y="78"/>
                  </a:lnTo>
                  <a:lnTo>
                    <a:pt x="0" y="78"/>
                  </a:lnTo>
                  <a:lnTo>
                    <a:pt x="0" y="76"/>
                  </a:lnTo>
                  <a:lnTo>
                    <a:pt x="0" y="72"/>
                  </a:lnTo>
                  <a:lnTo>
                    <a:pt x="0" y="72"/>
                  </a:lnTo>
                  <a:lnTo>
                    <a:pt x="4" y="72"/>
                  </a:lnTo>
                  <a:lnTo>
                    <a:pt x="4" y="68"/>
                  </a:lnTo>
                  <a:lnTo>
                    <a:pt x="4" y="64"/>
                  </a:lnTo>
                  <a:lnTo>
                    <a:pt x="4" y="64"/>
                  </a:lnTo>
                  <a:lnTo>
                    <a:pt x="4" y="60"/>
                  </a:lnTo>
                  <a:lnTo>
                    <a:pt x="4" y="60"/>
                  </a:lnTo>
                  <a:lnTo>
                    <a:pt x="4" y="56"/>
                  </a:lnTo>
                  <a:lnTo>
                    <a:pt x="4" y="56"/>
                  </a:lnTo>
                  <a:lnTo>
                    <a:pt x="6" y="56"/>
                  </a:lnTo>
                  <a:lnTo>
                    <a:pt x="6" y="52"/>
                  </a:lnTo>
                  <a:lnTo>
                    <a:pt x="6" y="52"/>
                  </a:lnTo>
                  <a:lnTo>
                    <a:pt x="10" y="52"/>
                  </a:lnTo>
                  <a:lnTo>
                    <a:pt x="10" y="52"/>
                  </a:lnTo>
                  <a:lnTo>
                    <a:pt x="6" y="46"/>
                  </a:lnTo>
                  <a:lnTo>
                    <a:pt x="6" y="46"/>
                  </a:lnTo>
                  <a:lnTo>
                    <a:pt x="6" y="42"/>
                  </a:lnTo>
                  <a:lnTo>
                    <a:pt x="6" y="42"/>
                  </a:lnTo>
                  <a:lnTo>
                    <a:pt x="6" y="42"/>
                  </a:lnTo>
                  <a:lnTo>
                    <a:pt x="6" y="42"/>
                  </a:lnTo>
                  <a:lnTo>
                    <a:pt x="6" y="42"/>
                  </a:lnTo>
                  <a:lnTo>
                    <a:pt x="6" y="42"/>
                  </a:lnTo>
                  <a:lnTo>
                    <a:pt x="6" y="38"/>
                  </a:lnTo>
                  <a:lnTo>
                    <a:pt x="6" y="38"/>
                  </a:lnTo>
                  <a:lnTo>
                    <a:pt x="6" y="38"/>
                  </a:lnTo>
                  <a:lnTo>
                    <a:pt x="6" y="38"/>
                  </a:lnTo>
                  <a:lnTo>
                    <a:pt x="6" y="34"/>
                  </a:lnTo>
                  <a:lnTo>
                    <a:pt x="6" y="34"/>
                  </a:lnTo>
                  <a:lnTo>
                    <a:pt x="6" y="30"/>
                  </a:lnTo>
                  <a:lnTo>
                    <a:pt x="6" y="30"/>
                  </a:lnTo>
                  <a:lnTo>
                    <a:pt x="6" y="30"/>
                  </a:lnTo>
                  <a:lnTo>
                    <a:pt x="6" y="30"/>
                  </a:lnTo>
                  <a:lnTo>
                    <a:pt x="6" y="30"/>
                  </a:lnTo>
                  <a:lnTo>
                    <a:pt x="6" y="30"/>
                  </a:lnTo>
                  <a:lnTo>
                    <a:pt x="4" y="30"/>
                  </a:lnTo>
                  <a:lnTo>
                    <a:pt x="4" y="26"/>
                  </a:lnTo>
                  <a:lnTo>
                    <a:pt x="6" y="26"/>
                  </a:lnTo>
                  <a:lnTo>
                    <a:pt x="6" y="26"/>
                  </a:lnTo>
                  <a:lnTo>
                    <a:pt x="6" y="26"/>
                  </a:lnTo>
                  <a:lnTo>
                    <a:pt x="4" y="26"/>
                  </a:lnTo>
                  <a:lnTo>
                    <a:pt x="4" y="26"/>
                  </a:lnTo>
                  <a:lnTo>
                    <a:pt x="6" y="22"/>
                  </a:lnTo>
                  <a:lnTo>
                    <a:pt x="4" y="22"/>
                  </a:lnTo>
                  <a:lnTo>
                    <a:pt x="4" y="18"/>
                  </a:lnTo>
                  <a:lnTo>
                    <a:pt x="4" y="18"/>
                  </a:lnTo>
                  <a:lnTo>
                    <a:pt x="4" y="18"/>
                  </a:lnTo>
                  <a:lnTo>
                    <a:pt x="4" y="16"/>
                  </a:lnTo>
                  <a:lnTo>
                    <a:pt x="4" y="16"/>
                  </a:lnTo>
                  <a:lnTo>
                    <a:pt x="4" y="12"/>
                  </a:lnTo>
                  <a:lnTo>
                    <a:pt x="4" y="12"/>
                  </a:lnTo>
                  <a:lnTo>
                    <a:pt x="4" y="12"/>
                  </a:lnTo>
                  <a:lnTo>
                    <a:pt x="4" y="8"/>
                  </a:lnTo>
                  <a:lnTo>
                    <a:pt x="4" y="8"/>
                  </a:lnTo>
                  <a:lnTo>
                    <a:pt x="4" y="4"/>
                  </a:lnTo>
                  <a:lnTo>
                    <a:pt x="4" y="4"/>
                  </a:lnTo>
                  <a:lnTo>
                    <a:pt x="4" y="4"/>
                  </a:lnTo>
                  <a:lnTo>
                    <a:pt x="6" y="4"/>
                  </a:lnTo>
                  <a:lnTo>
                    <a:pt x="10" y="4"/>
                  </a:lnTo>
                  <a:lnTo>
                    <a:pt x="14" y="4"/>
                  </a:lnTo>
                  <a:lnTo>
                    <a:pt x="18" y="4"/>
                  </a:lnTo>
                  <a:lnTo>
                    <a:pt x="22" y="4"/>
                  </a:lnTo>
                  <a:lnTo>
                    <a:pt x="22" y="4"/>
                  </a:lnTo>
                  <a:lnTo>
                    <a:pt x="26" y="4"/>
                  </a:lnTo>
                  <a:lnTo>
                    <a:pt x="26" y="4"/>
                  </a:lnTo>
                  <a:lnTo>
                    <a:pt x="30" y="4"/>
                  </a:lnTo>
                  <a:lnTo>
                    <a:pt x="30" y="4"/>
                  </a:lnTo>
                  <a:lnTo>
                    <a:pt x="34" y="4"/>
                  </a:lnTo>
                  <a:lnTo>
                    <a:pt x="34" y="4"/>
                  </a:lnTo>
                  <a:lnTo>
                    <a:pt x="34" y="4"/>
                  </a:lnTo>
                  <a:lnTo>
                    <a:pt x="34" y="4"/>
                  </a:lnTo>
                  <a:lnTo>
                    <a:pt x="34" y="4"/>
                  </a:lnTo>
                  <a:lnTo>
                    <a:pt x="36" y="4"/>
                  </a:lnTo>
                  <a:lnTo>
                    <a:pt x="40" y="4"/>
                  </a:lnTo>
                  <a:lnTo>
                    <a:pt x="40" y="0"/>
                  </a:lnTo>
                  <a:lnTo>
                    <a:pt x="40" y="0"/>
                  </a:lnTo>
                  <a:lnTo>
                    <a:pt x="40" y="0"/>
                  </a:lnTo>
                  <a:lnTo>
                    <a:pt x="40" y="0"/>
                  </a:lnTo>
                  <a:lnTo>
                    <a:pt x="44" y="4"/>
                  </a:lnTo>
                  <a:lnTo>
                    <a:pt x="44" y="4"/>
                  </a:lnTo>
                  <a:lnTo>
                    <a:pt x="44" y="0"/>
                  </a:lnTo>
                  <a:lnTo>
                    <a:pt x="44" y="0"/>
                  </a:lnTo>
                  <a:lnTo>
                    <a:pt x="44" y="4"/>
                  </a:lnTo>
                  <a:lnTo>
                    <a:pt x="44" y="4"/>
                  </a:lnTo>
                  <a:lnTo>
                    <a:pt x="44" y="4"/>
                  </a:lnTo>
                  <a:lnTo>
                    <a:pt x="44" y="8"/>
                  </a:lnTo>
                  <a:lnTo>
                    <a:pt x="44" y="8"/>
                  </a:lnTo>
                  <a:lnTo>
                    <a:pt x="44" y="8"/>
                  </a:lnTo>
                  <a:lnTo>
                    <a:pt x="44" y="8"/>
                  </a:lnTo>
                  <a:lnTo>
                    <a:pt x="44" y="12"/>
                  </a:lnTo>
                  <a:lnTo>
                    <a:pt x="44" y="12"/>
                  </a:lnTo>
                  <a:lnTo>
                    <a:pt x="44" y="12"/>
                  </a:lnTo>
                  <a:lnTo>
                    <a:pt x="44" y="12"/>
                  </a:lnTo>
                  <a:lnTo>
                    <a:pt x="44" y="12"/>
                  </a:lnTo>
                  <a:lnTo>
                    <a:pt x="48" y="16"/>
                  </a:lnTo>
                  <a:lnTo>
                    <a:pt x="48" y="16"/>
                  </a:lnTo>
                  <a:lnTo>
                    <a:pt x="48" y="16"/>
                  </a:lnTo>
                  <a:lnTo>
                    <a:pt x="48" y="16"/>
                  </a:lnTo>
                  <a:lnTo>
                    <a:pt x="48" y="18"/>
                  </a:lnTo>
                  <a:lnTo>
                    <a:pt x="48" y="18"/>
                  </a:lnTo>
                  <a:lnTo>
                    <a:pt x="48" y="18"/>
                  </a:lnTo>
                  <a:lnTo>
                    <a:pt x="48" y="18"/>
                  </a:lnTo>
                  <a:lnTo>
                    <a:pt x="52" y="18"/>
                  </a:lnTo>
                  <a:lnTo>
                    <a:pt x="52" y="18"/>
                  </a:lnTo>
                  <a:lnTo>
                    <a:pt x="48" y="18"/>
                  </a:lnTo>
                  <a:lnTo>
                    <a:pt x="48" y="26"/>
                  </a:lnTo>
                  <a:lnTo>
                    <a:pt x="48" y="26"/>
                  </a:lnTo>
                  <a:lnTo>
                    <a:pt x="48" y="30"/>
                  </a:lnTo>
                  <a:lnTo>
                    <a:pt x="48" y="30"/>
                  </a:lnTo>
                  <a:lnTo>
                    <a:pt x="48" y="30"/>
                  </a:lnTo>
                  <a:lnTo>
                    <a:pt x="48" y="30"/>
                  </a:lnTo>
                  <a:lnTo>
                    <a:pt x="48" y="30"/>
                  </a:lnTo>
                  <a:lnTo>
                    <a:pt x="48" y="30"/>
                  </a:lnTo>
                  <a:lnTo>
                    <a:pt x="48" y="30"/>
                  </a:lnTo>
                  <a:lnTo>
                    <a:pt x="52" y="30"/>
                  </a:lnTo>
                  <a:lnTo>
                    <a:pt x="52" y="30"/>
                  </a:lnTo>
                  <a:lnTo>
                    <a:pt x="52" y="30"/>
                  </a:lnTo>
                  <a:lnTo>
                    <a:pt x="52" y="30"/>
                  </a:lnTo>
                  <a:lnTo>
                    <a:pt x="52" y="30"/>
                  </a:lnTo>
                  <a:lnTo>
                    <a:pt x="52" y="34"/>
                  </a:lnTo>
                  <a:lnTo>
                    <a:pt x="52" y="34"/>
                  </a:lnTo>
                  <a:lnTo>
                    <a:pt x="52" y="34"/>
                  </a:lnTo>
                  <a:lnTo>
                    <a:pt x="52" y="38"/>
                  </a:lnTo>
                  <a:lnTo>
                    <a:pt x="52" y="38"/>
                  </a:lnTo>
                  <a:lnTo>
                    <a:pt x="52" y="42"/>
                  </a:lnTo>
                  <a:lnTo>
                    <a:pt x="52" y="42"/>
                  </a:lnTo>
                  <a:lnTo>
                    <a:pt x="52" y="42"/>
                  </a:lnTo>
                  <a:lnTo>
                    <a:pt x="52" y="42"/>
                  </a:lnTo>
                  <a:lnTo>
                    <a:pt x="52" y="42"/>
                  </a:lnTo>
                  <a:lnTo>
                    <a:pt x="48" y="42"/>
                  </a:lnTo>
                  <a:lnTo>
                    <a:pt x="48" y="42"/>
                  </a:lnTo>
                  <a:lnTo>
                    <a:pt x="52" y="46"/>
                  </a:lnTo>
                  <a:lnTo>
                    <a:pt x="52" y="46"/>
                  </a:lnTo>
                  <a:lnTo>
                    <a:pt x="52" y="46"/>
                  </a:lnTo>
                  <a:lnTo>
                    <a:pt x="52" y="48"/>
                  </a:lnTo>
                  <a:lnTo>
                    <a:pt x="52" y="48"/>
                  </a:lnTo>
                  <a:lnTo>
                    <a:pt x="56" y="48"/>
                  </a:lnTo>
                  <a:lnTo>
                    <a:pt x="56" y="48"/>
                  </a:lnTo>
                  <a:lnTo>
                    <a:pt x="56" y="48"/>
                  </a:lnTo>
                  <a:lnTo>
                    <a:pt x="56" y="52"/>
                  </a:lnTo>
                  <a:lnTo>
                    <a:pt x="56" y="52"/>
                  </a:lnTo>
                  <a:lnTo>
                    <a:pt x="52" y="52"/>
                  </a:lnTo>
                  <a:lnTo>
                    <a:pt x="52" y="52"/>
                  </a:lnTo>
                  <a:lnTo>
                    <a:pt x="52" y="52"/>
                  </a:lnTo>
                  <a:lnTo>
                    <a:pt x="52" y="56"/>
                  </a:lnTo>
                  <a:lnTo>
                    <a:pt x="52" y="60"/>
                  </a:lnTo>
                  <a:lnTo>
                    <a:pt x="52" y="64"/>
                  </a:lnTo>
                  <a:lnTo>
                    <a:pt x="52" y="64"/>
                  </a:lnTo>
                  <a:lnTo>
                    <a:pt x="52" y="64"/>
                  </a:lnTo>
                  <a:lnTo>
                    <a:pt x="52" y="64"/>
                  </a:lnTo>
                  <a:lnTo>
                    <a:pt x="52" y="64"/>
                  </a:lnTo>
                  <a:lnTo>
                    <a:pt x="52" y="68"/>
                  </a:lnTo>
                  <a:lnTo>
                    <a:pt x="52" y="68"/>
                  </a:lnTo>
                  <a:lnTo>
                    <a:pt x="52" y="68"/>
                  </a:lnTo>
                  <a:lnTo>
                    <a:pt x="52" y="68"/>
                  </a:lnTo>
                  <a:lnTo>
                    <a:pt x="52" y="68"/>
                  </a:lnTo>
                  <a:lnTo>
                    <a:pt x="52" y="68"/>
                  </a:lnTo>
                  <a:lnTo>
                    <a:pt x="52" y="72"/>
                  </a:lnTo>
                  <a:lnTo>
                    <a:pt x="52" y="72"/>
                  </a:lnTo>
                  <a:lnTo>
                    <a:pt x="52" y="76"/>
                  </a:lnTo>
                  <a:lnTo>
                    <a:pt x="52" y="76"/>
                  </a:lnTo>
                  <a:lnTo>
                    <a:pt x="52" y="78"/>
                  </a:lnTo>
                  <a:lnTo>
                    <a:pt x="52" y="78"/>
                  </a:lnTo>
                  <a:lnTo>
                    <a:pt x="52" y="78"/>
                  </a:lnTo>
                  <a:lnTo>
                    <a:pt x="52" y="78"/>
                  </a:lnTo>
                  <a:lnTo>
                    <a:pt x="56" y="78"/>
                  </a:lnTo>
                  <a:lnTo>
                    <a:pt x="56" y="78"/>
                  </a:lnTo>
                  <a:lnTo>
                    <a:pt x="56" y="78"/>
                  </a:lnTo>
                  <a:lnTo>
                    <a:pt x="56" y="78"/>
                  </a:lnTo>
                  <a:lnTo>
                    <a:pt x="56" y="82"/>
                  </a:lnTo>
                  <a:lnTo>
                    <a:pt x="56" y="82"/>
                  </a:lnTo>
                  <a:lnTo>
                    <a:pt x="56" y="82"/>
                  </a:lnTo>
                  <a:lnTo>
                    <a:pt x="56" y="82"/>
                  </a:lnTo>
                  <a:lnTo>
                    <a:pt x="56" y="82"/>
                  </a:lnTo>
                  <a:lnTo>
                    <a:pt x="56" y="82"/>
                  </a:lnTo>
                  <a:lnTo>
                    <a:pt x="60" y="82"/>
                  </a:lnTo>
                  <a:lnTo>
                    <a:pt x="60" y="86"/>
                  </a:lnTo>
                  <a:lnTo>
                    <a:pt x="60" y="86"/>
                  </a:lnTo>
                  <a:lnTo>
                    <a:pt x="60" y="86"/>
                  </a:lnTo>
                  <a:lnTo>
                    <a:pt x="62" y="86"/>
                  </a:lnTo>
                  <a:lnTo>
                    <a:pt x="62" y="86"/>
                  </a:lnTo>
                  <a:lnTo>
                    <a:pt x="62" y="90"/>
                  </a:lnTo>
                  <a:lnTo>
                    <a:pt x="60" y="90"/>
                  </a:lnTo>
                  <a:lnTo>
                    <a:pt x="60" y="90"/>
                  </a:lnTo>
                  <a:lnTo>
                    <a:pt x="60" y="90"/>
                  </a:lnTo>
                  <a:lnTo>
                    <a:pt x="60" y="90"/>
                  </a:lnTo>
                  <a:lnTo>
                    <a:pt x="60" y="90"/>
                  </a:lnTo>
                  <a:lnTo>
                    <a:pt x="60" y="90"/>
                  </a:lnTo>
                  <a:lnTo>
                    <a:pt x="60" y="94"/>
                  </a:lnTo>
                  <a:lnTo>
                    <a:pt x="60" y="94"/>
                  </a:lnTo>
                  <a:lnTo>
                    <a:pt x="60" y="94"/>
                  </a:lnTo>
                  <a:lnTo>
                    <a:pt x="60" y="94"/>
                  </a:lnTo>
                  <a:lnTo>
                    <a:pt x="60" y="94"/>
                  </a:lnTo>
                  <a:lnTo>
                    <a:pt x="56" y="94"/>
                  </a:lnTo>
                  <a:lnTo>
                    <a:pt x="56" y="94"/>
                  </a:lnTo>
                  <a:lnTo>
                    <a:pt x="56" y="94"/>
                  </a:lnTo>
                  <a:lnTo>
                    <a:pt x="56" y="94"/>
                  </a:lnTo>
                  <a:lnTo>
                    <a:pt x="56" y="94"/>
                  </a:lnTo>
                  <a:lnTo>
                    <a:pt x="52" y="94"/>
                  </a:lnTo>
                  <a:lnTo>
                    <a:pt x="52" y="94"/>
                  </a:lnTo>
                  <a:lnTo>
                    <a:pt x="52" y="94"/>
                  </a:lnTo>
                  <a:lnTo>
                    <a:pt x="52" y="90"/>
                  </a:lnTo>
                  <a:lnTo>
                    <a:pt x="52" y="90"/>
                  </a:lnTo>
                  <a:lnTo>
                    <a:pt x="52" y="90"/>
                  </a:lnTo>
                  <a:lnTo>
                    <a:pt x="52" y="90"/>
                  </a:lnTo>
                  <a:lnTo>
                    <a:pt x="52" y="90"/>
                  </a:lnTo>
                  <a:lnTo>
                    <a:pt x="52" y="90"/>
                  </a:lnTo>
                  <a:lnTo>
                    <a:pt x="48" y="90"/>
                  </a:lnTo>
                  <a:lnTo>
                    <a:pt x="48" y="90"/>
                  </a:lnTo>
                  <a:lnTo>
                    <a:pt x="48" y="90"/>
                  </a:lnTo>
                  <a:lnTo>
                    <a:pt x="48" y="90"/>
                  </a:lnTo>
                  <a:lnTo>
                    <a:pt x="48" y="90"/>
                  </a:lnTo>
                  <a:lnTo>
                    <a:pt x="48" y="90"/>
                  </a:lnTo>
                  <a:lnTo>
                    <a:pt x="48" y="90"/>
                  </a:lnTo>
                  <a:lnTo>
                    <a:pt x="48" y="90"/>
                  </a:lnTo>
                  <a:lnTo>
                    <a:pt x="48" y="90"/>
                  </a:lnTo>
                  <a:lnTo>
                    <a:pt x="48" y="90"/>
                  </a:lnTo>
                  <a:lnTo>
                    <a:pt x="48" y="90"/>
                  </a:lnTo>
                  <a:lnTo>
                    <a:pt x="48" y="90"/>
                  </a:lnTo>
                  <a:lnTo>
                    <a:pt x="48" y="90"/>
                  </a:lnTo>
                  <a:lnTo>
                    <a:pt x="48" y="90"/>
                  </a:lnTo>
                  <a:lnTo>
                    <a:pt x="52" y="90"/>
                  </a:lnTo>
                  <a:lnTo>
                    <a:pt x="52" y="90"/>
                  </a:lnTo>
                  <a:lnTo>
                    <a:pt x="52" y="90"/>
                  </a:lnTo>
                  <a:lnTo>
                    <a:pt x="52" y="90"/>
                  </a:lnTo>
                  <a:lnTo>
                    <a:pt x="52" y="90"/>
                  </a:lnTo>
                  <a:lnTo>
                    <a:pt x="52" y="90"/>
                  </a:lnTo>
                  <a:lnTo>
                    <a:pt x="52" y="90"/>
                  </a:lnTo>
                  <a:lnTo>
                    <a:pt x="52" y="94"/>
                  </a:lnTo>
                  <a:lnTo>
                    <a:pt x="52" y="94"/>
                  </a:lnTo>
                  <a:lnTo>
                    <a:pt x="56" y="94"/>
                  </a:lnTo>
                  <a:lnTo>
                    <a:pt x="52" y="94"/>
                  </a:lnTo>
                  <a:lnTo>
                    <a:pt x="52" y="94"/>
                  </a:lnTo>
                  <a:lnTo>
                    <a:pt x="48" y="94"/>
                  </a:lnTo>
                  <a:lnTo>
                    <a:pt x="48" y="94"/>
                  </a:lnTo>
                  <a:lnTo>
                    <a:pt x="48" y="94"/>
                  </a:lnTo>
                  <a:lnTo>
                    <a:pt x="48" y="94"/>
                  </a:lnTo>
                  <a:lnTo>
                    <a:pt x="48" y="94"/>
                  </a:lnTo>
                  <a:lnTo>
                    <a:pt x="44" y="98"/>
                  </a:lnTo>
                  <a:lnTo>
                    <a:pt x="44" y="98"/>
                  </a:lnTo>
                  <a:lnTo>
                    <a:pt x="44" y="98"/>
                  </a:lnTo>
                  <a:lnTo>
                    <a:pt x="40" y="98"/>
                  </a:lnTo>
                  <a:lnTo>
                    <a:pt x="40" y="98"/>
                  </a:lnTo>
                  <a:lnTo>
                    <a:pt x="40" y="98"/>
                  </a:lnTo>
                  <a:lnTo>
                    <a:pt x="40" y="98"/>
                  </a:lnTo>
                  <a:lnTo>
                    <a:pt x="36" y="102"/>
                  </a:lnTo>
                  <a:lnTo>
                    <a:pt x="36" y="102"/>
                  </a:lnTo>
                  <a:lnTo>
                    <a:pt x="36" y="102"/>
                  </a:lnTo>
                  <a:lnTo>
                    <a:pt x="36" y="102"/>
                  </a:lnTo>
                  <a:lnTo>
                    <a:pt x="36" y="102"/>
                  </a:lnTo>
                  <a:lnTo>
                    <a:pt x="34" y="102"/>
                  </a:lnTo>
                  <a:lnTo>
                    <a:pt x="34" y="102"/>
                  </a:lnTo>
                  <a:lnTo>
                    <a:pt x="34" y="102"/>
                  </a:lnTo>
                  <a:lnTo>
                    <a:pt x="34" y="104"/>
                  </a:lnTo>
                  <a:lnTo>
                    <a:pt x="34" y="104"/>
                  </a:lnTo>
                  <a:lnTo>
                    <a:pt x="30" y="104"/>
                  </a:lnTo>
                  <a:lnTo>
                    <a:pt x="30" y="104"/>
                  </a:lnTo>
                  <a:lnTo>
                    <a:pt x="30" y="104"/>
                  </a:lnTo>
                  <a:lnTo>
                    <a:pt x="30" y="104"/>
                  </a:lnTo>
                  <a:lnTo>
                    <a:pt x="30" y="104"/>
                  </a:lnTo>
                  <a:lnTo>
                    <a:pt x="30" y="104"/>
                  </a:lnTo>
                  <a:lnTo>
                    <a:pt x="26" y="104"/>
                  </a:lnTo>
                  <a:lnTo>
                    <a:pt x="26" y="104"/>
                  </a:lnTo>
                  <a:lnTo>
                    <a:pt x="26" y="104"/>
                  </a:lnTo>
                  <a:lnTo>
                    <a:pt x="26" y="104"/>
                  </a:lnTo>
                  <a:lnTo>
                    <a:pt x="22" y="104"/>
                  </a:lnTo>
                  <a:lnTo>
                    <a:pt x="22" y="104"/>
                  </a:lnTo>
                  <a:lnTo>
                    <a:pt x="22" y="104"/>
                  </a:lnTo>
                  <a:lnTo>
                    <a:pt x="22" y="108"/>
                  </a:lnTo>
                  <a:lnTo>
                    <a:pt x="22" y="108"/>
                  </a:lnTo>
                  <a:lnTo>
                    <a:pt x="18" y="108"/>
                  </a:lnTo>
                  <a:lnTo>
                    <a:pt x="18" y="112"/>
                  </a:lnTo>
                  <a:lnTo>
                    <a:pt x="14" y="112"/>
                  </a:lnTo>
                  <a:lnTo>
                    <a:pt x="14" y="112"/>
                  </a:lnTo>
                  <a:lnTo>
                    <a:pt x="14" y="112"/>
                  </a:lnTo>
                  <a:lnTo>
                    <a:pt x="10" y="108"/>
                  </a:lnTo>
                  <a:lnTo>
                    <a:pt x="10" y="108"/>
                  </a:lnTo>
                  <a:lnTo>
                    <a:pt x="10" y="108"/>
                  </a:lnTo>
                  <a:lnTo>
                    <a:pt x="10" y="108"/>
                  </a:lnTo>
                  <a:lnTo>
                    <a:pt x="10" y="108"/>
                  </a:lnTo>
                  <a:lnTo>
                    <a:pt x="10" y="108"/>
                  </a:lnTo>
                  <a:lnTo>
                    <a:pt x="10" y="108"/>
                  </a:lnTo>
                  <a:lnTo>
                    <a:pt x="6" y="108"/>
                  </a:lnTo>
                  <a:lnTo>
                    <a:pt x="6" y="108"/>
                  </a:lnTo>
                  <a:lnTo>
                    <a:pt x="6" y="108"/>
                  </a:lnTo>
                  <a:lnTo>
                    <a:pt x="4" y="104"/>
                  </a:lnTo>
                  <a:lnTo>
                    <a:pt x="4" y="104"/>
                  </a:lnTo>
                  <a:lnTo>
                    <a:pt x="4" y="104"/>
                  </a:lnTo>
                  <a:lnTo>
                    <a:pt x="0" y="104"/>
                  </a:lnTo>
                  <a:lnTo>
                    <a:pt x="0" y="104"/>
                  </a:lnTo>
                  <a:lnTo>
                    <a:pt x="0" y="104"/>
                  </a:lnTo>
                  <a:lnTo>
                    <a:pt x="0" y="104"/>
                  </a:lnTo>
                  <a:lnTo>
                    <a:pt x="0" y="104"/>
                  </a:lnTo>
                  <a:lnTo>
                    <a:pt x="4" y="104"/>
                  </a:lnTo>
                  <a:lnTo>
                    <a:pt x="4" y="104"/>
                  </a:lnTo>
                  <a:lnTo>
                    <a:pt x="6" y="104"/>
                  </a:lnTo>
                  <a:lnTo>
                    <a:pt x="6" y="104"/>
                  </a:lnTo>
                  <a:lnTo>
                    <a:pt x="6" y="104"/>
                  </a:lnTo>
                  <a:lnTo>
                    <a:pt x="6" y="104"/>
                  </a:lnTo>
                  <a:lnTo>
                    <a:pt x="6" y="104"/>
                  </a:lnTo>
                  <a:lnTo>
                    <a:pt x="4" y="102"/>
                  </a:lnTo>
                  <a:lnTo>
                    <a:pt x="4" y="102"/>
                  </a:lnTo>
                  <a:lnTo>
                    <a:pt x="6" y="102"/>
                  </a:lnTo>
                  <a:lnTo>
                    <a:pt x="6" y="98"/>
                  </a:lnTo>
                  <a:lnTo>
                    <a:pt x="4" y="98"/>
                  </a:lnTo>
                  <a:lnTo>
                    <a:pt x="4" y="98"/>
                  </a:lnTo>
                  <a:lnTo>
                    <a:pt x="4" y="98"/>
                  </a:lnTo>
                  <a:lnTo>
                    <a:pt x="4" y="98"/>
                  </a:lnTo>
                  <a:lnTo>
                    <a:pt x="4" y="98"/>
                  </a:lnTo>
                  <a:lnTo>
                    <a:pt x="4" y="98"/>
                  </a:lnTo>
                  <a:lnTo>
                    <a:pt x="4" y="94"/>
                  </a:lnTo>
                  <a:lnTo>
                    <a:pt x="4" y="94"/>
                  </a:lnTo>
                  <a:lnTo>
                    <a:pt x="0" y="90"/>
                  </a:lnTo>
                  <a:lnTo>
                    <a:pt x="0" y="86"/>
                  </a:lnTo>
                  <a:lnTo>
                    <a:pt x="0" y="86"/>
                  </a:lnTo>
                  <a:lnTo>
                    <a:pt x="0" y="86"/>
                  </a:lnTo>
                  <a:lnTo>
                    <a:pt x="0" y="86"/>
                  </a:lnTo>
                  <a:lnTo>
                    <a:pt x="0" y="86"/>
                  </a:lnTo>
                  <a:lnTo>
                    <a:pt x="0" y="8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41" name="Freeform 148">
              <a:extLst>
                <a:ext uri="{FF2B5EF4-FFF2-40B4-BE49-F238E27FC236}">
                  <a16:creationId xmlns:a16="http://schemas.microsoft.com/office/drawing/2014/main" id="{AEF506E8-4FB5-0F0A-3F74-B09002A42708}"/>
                </a:ext>
              </a:extLst>
            </p:cNvPr>
            <p:cNvSpPr>
              <a:spLocks/>
            </p:cNvSpPr>
            <p:nvPr/>
          </p:nvSpPr>
          <p:spPr bwMode="auto">
            <a:xfrm>
              <a:off x="4057650" y="4213293"/>
              <a:ext cx="165100" cy="155575"/>
            </a:xfrm>
            <a:custGeom>
              <a:avLst/>
              <a:gdLst>
                <a:gd name="T0" fmla="*/ 96 w 104"/>
                <a:gd name="T1" fmla="*/ 86 h 98"/>
                <a:gd name="T2" fmla="*/ 92 w 104"/>
                <a:gd name="T3" fmla="*/ 90 h 98"/>
                <a:gd name="T4" fmla="*/ 90 w 104"/>
                <a:gd name="T5" fmla="*/ 86 h 98"/>
                <a:gd name="T6" fmla="*/ 86 w 104"/>
                <a:gd name="T7" fmla="*/ 94 h 98"/>
                <a:gd name="T8" fmla="*/ 82 w 104"/>
                <a:gd name="T9" fmla="*/ 94 h 98"/>
                <a:gd name="T10" fmla="*/ 78 w 104"/>
                <a:gd name="T11" fmla="*/ 90 h 98"/>
                <a:gd name="T12" fmla="*/ 78 w 104"/>
                <a:gd name="T13" fmla="*/ 86 h 98"/>
                <a:gd name="T14" fmla="*/ 74 w 104"/>
                <a:gd name="T15" fmla="*/ 74 h 98"/>
                <a:gd name="T16" fmla="*/ 66 w 104"/>
                <a:gd name="T17" fmla="*/ 74 h 98"/>
                <a:gd name="T18" fmla="*/ 60 w 104"/>
                <a:gd name="T19" fmla="*/ 74 h 98"/>
                <a:gd name="T20" fmla="*/ 64 w 104"/>
                <a:gd name="T21" fmla="*/ 64 h 98"/>
                <a:gd name="T22" fmla="*/ 60 w 104"/>
                <a:gd name="T23" fmla="*/ 60 h 98"/>
                <a:gd name="T24" fmla="*/ 56 w 104"/>
                <a:gd name="T25" fmla="*/ 52 h 98"/>
                <a:gd name="T26" fmla="*/ 48 w 104"/>
                <a:gd name="T27" fmla="*/ 48 h 98"/>
                <a:gd name="T28" fmla="*/ 40 w 104"/>
                <a:gd name="T29" fmla="*/ 48 h 98"/>
                <a:gd name="T30" fmla="*/ 34 w 104"/>
                <a:gd name="T31" fmla="*/ 52 h 98"/>
                <a:gd name="T32" fmla="*/ 30 w 104"/>
                <a:gd name="T33" fmla="*/ 60 h 98"/>
                <a:gd name="T34" fmla="*/ 26 w 104"/>
                <a:gd name="T35" fmla="*/ 64 h 98"/>
                <a:gd name="T36" fmla="*/ 22 w 104"/>
                <a:gd name="T37" fmla="*/ 60 h 98"/>
                <a:gd name="T38" fmla="*/ 18 w 104"/>
                <a:gd name="T39" fmla="*/ 56 h 98"/>
                <a:gd name="T40" fmla="*/ 18 w 104"/>
                <a:gd name="T41" fmla="*/ 52 h 98"/>
                <a:gd name="T42" fmla="*/ 18 w 104"/>
                <a:gd name="T43" fmla="*/ 48 h 98"/>
                <a:gd name="T44" fmla="*/ 14 w 104"/>
                <a:gd name="T45" fmla="*/ 44 h 98"/>
                <a:gd name="T46" fmla="*/ 8 w 104"/>
                <a:gd name="T47" fmla="*/ 38 h 98"/>
                <a:gd name="T48" fmla="*/ 8 w 104"/>
                <a:gd name="T49" fmla="*/ 34 h 98"/>
                <a:gd name="T50" fmla="*/ 4 w 104"/>
                <a:gd name="T51" fmla="*/ 30 h 98"/>
                <a:gd name="T52" fmla="*/ 0 w 104"/>
                <a:gd name="T53" fmla="*/ 30 h 98"/>
                <a:gd name="T54" fmla="*/ 0 w 104"/>
                <a:gd name="T55" fmla="*/ 30 h 98"/>
                <a:gd name="T56" fmla="*/ 4 w 104"/>
                <a:gd name="T57" fmla="*/ 22 h 98"/>
                <a:gd name="T58" fmla="*/ 8 w 104"/>
                <a:gd name="T59" fmla="*/ 22 h 98"/>
                <a:gd name="T60" fmla="*/ 14 w 104"/>
                <a:gd name="T61" fmla="*/ 18 h 98"/>
                <a:gd name="T62" fmla="*/ 14 w 104"/>
                <a:gd name="T63" fmla="*/ 12 h 98"/>
                <a:gd name="T64" fmla="*/ 18 w 104"/>
                <a:gd name="T65" fmla="*/ 8 h 98"/>
                <a:gd name="T66" fmla="*/ 18 w 104"/>
                <a:gd name="T67" fmla="*/ 4 h 98"/>
                <a:gd name="T68" fmla="*/ 26 w 104"/>
                <a:gd name="T69" fmla="*/ 0 h 98"/>
                <a:gd name="T70" fmla="*/ 30 w 104"/>
                <a:gd name="T71" fmla="*/ 4 h 98"/>
                <a:gd name="T72" fmla="*/ 36 w 104"/>
                <a:gd name="T73" fmla="*/ 4 h 98"/>
                <a:gd name="T74" fmla="*/ 40 w 104"/>
                <a:gd name="T75" fmla="*/ 8 h 98"/>
                <a:gd name="T76" fmla="*/ 48 w 104"/>
                <a:gd name="T77" fmla="*/ 4 h 98"/>
                <a:gd name="T78" fmla="*/ 48 w 104"/>
                <a:gd name="T79" fmla="*/ 8 h 98"/>
                <a:gd name="T80" fmla="*/ 52 w 104"/>
                <a:gd name="T81" fmla="*/ 12 h 98"/>
                <a:gd name="T82" fmla="*/ 60 w 104"/>
                <a:gd name="T83" fmla="*/ 8 h 98"/>
                <a:gd name="T84" fmla="*/ 64 w 104"/>
                <a:gd name="T85" fmla="*/ 12 h 98"/>
                <a:gd name="T86" fmla="*/ 74 w 104"/>
                <a:gd name="T87" fmla="*/ 12 h 98"/>
                <a:gd name="T88" fmla="*/ 78 w 104"/>
                <a:gd name="T89" fmla="*/ 8 h 98"/>
                <a:gd name="T90" fmla="*/ 82 w 104"/>
                <a:gd name="T91" fmla="*/ 4 h 98"/>
                <a:gd name="T92" fmla="*/ 86 w 104"/>
                <a:gd name="T93" fmla="*/ 8 h 98"/>
                <a:gd name="T94" fmla="*/ 86 w 104"/>
                <a:gd name="T95" fmla="*/ 18 h 98"/>
                <a:gd name="T96" fmla="*/ 90 w 104"/>
                <a:gd name="T97" fmla="*/ 22 h 98"/>
                <a:gd name="T98" fmla="*/ 92 w 104"/>
                <a:gd name="T99" fmla="*/ 22 h 98"/>
                <a:gd name="T100" fmla="*/ 90 w 104"/>
                <a:gd name="T101" fmla="*/ 26 h 98"/>
                <a:gd name="T102" fmla="*/ 96 w 104"/>
                <a:gd name="T103" fmla="*/ 34 h 98"/>
                <a:gd name="T104" fmla="*/ 100 w 104"/>
                <a:gd name="T105" fmla="*/ 42 h 98"/>
                <a:gd name="T106" fmla="*/ 96 w 104"/>
                <a:gd name="T107" fmla="*/ 48 h 98"/>
                <a:gd name="T108" fmla="*/ 96 w 104"/>
                <a:gd name="T109" fmla="*/ 56 h 98"/>
                <a:gd name="T110" fmla="*/ 100 w 104"/>
                <a:gd name="T111" fmla="*/ 60 h 98"/>
                <a:gd name="T112" fmla="*/ 100 w 104"/>
                <a:gd name="T113" fmla="*/ 64 h 98"/>
                <a:gd name="T114" fmla="*/ 100 w 104"/>
                <a:gd name="T115" fmla="*/ 68 h 98"/>
                <a:gd name="T116" fmla="*/ 104 w 104"/>
                <a:gd name="T117" fmla="*/ 74 h 98"/>
                <a:gd name="T118" fmla="*/ 96 w 104"/>
                <a:gd name="T119" fmla="*/ 78 h 98"/>
                <a:gd name="T120" fmla="*/ 100 w 104"/>
                <a:gd name="T121"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 h="98">
                  <a:moveTo>
                    <a:pt x="100" y="82"/>
                  </a:moveTo>
                  <a:lnTo>
                    <a:pt x="100" y="82"/>
                  </a:lnTo>
                  <a:lnTo>
                    <a:pt x="96" y="82"/>
                  </a:lnTo>
                  <a:lnTo>
                    <a:pt x="96" y="82"/>
                  </a:lnTo>
                  <a:lnTo>
                    <a:pt x="96" y="82"/>
                  </a:lnTo>
                  <a:lnTo>
                    <a:pt x="96" y="82"/>
                  </a:lnTo>
                  <a:lnTo>
                    <a:pt x="96" y="82"/>
                  </a:lnTo>
                  <a:lnTo>
                    <a:pt x="96" y="86"/>
                  </a:lnTo>
                  <a:lnTo>
                    <a:pt x="96" y="86"/>
                  </a:lnTo>
                  <a:lnTo>
                    <a:pt x="96" y="86"/>
                  </a:lnTo>
                  <a:lnTo>
                    <a:pt x="96" y="90"/>
                  </a:lnTo>
                  <a:lnTo>
                    <a:pt x="96" y="90"/>
                  </a:lnTo>
                  <a:lnTo>
                    <a:pt x="96" y="90"/>
                  </a:lnTo>
                  <a:lnTo>
                    <a:pt x="96" y="90"/>
                  </a:lnTo>
                  <a:lnTo>
                    <a:pt x="96" y="90"/>
                  </a:lnTo>
                  <a:lnTo>
                    <a:pt x="92" y="90"/>
                  </a:lnTo>
                  <a:lnTo>
                    <a:pt x="92" y="90"/>
                  </a:lnTo>
                  <a:lnTo>
                    <a:pt x="92" y="90"/>
                  </a:lnTo>
                  <a:lnTo>
                    <a:pt x="92" y="90"/>
                  </a:lnTo>
                  <a:lnTo>
                    <a:pt x="92" y="90"/>
                  </a:lnTo>
                  <a:lnTo>
                    <a:pt x="92" y="86"/>
                  </a:lnTo>
                  <a:lnTo>
                    <a:pt x="92" y="86"/>
                  </a:lnTo>
                  <a:lnTo>
                    <a:pt x="90" y="86"/>
                  </a:lnTo>
                  <a:lnTo>
                    <a:pt x="90" y="86"/>
                  </a:lnTo>
                  <a:lnTo>
                    <a:pt x="90" y="86"/>
                  </a:lnTo>
                  <a:lnTo>
                    <a:pt x="90" y="86"/>
                  </a:lnTo>
                  <a:lnTo>
                    <a:pt x="90" y="90"/>
                  </a:lnTo>
                  <a:lnTo>
                    <a:pt x="90" y="90"/>
                  </a:lnTo>
                  <a:lnTo>
                    <a:pt x="90" y="90"/>
                  </a:lnTo>
                  <a:lnTo>
                    <a:pt x="90" y="90"/>
                  </a:lnTo>
                  <a:lnTo>
                    <a:pt x="90" y="94"/>
                  </a:lnTo>
                  <a:lnTo>
                    <a:pt x="86" y="94"/>
                  </a:lnTo>
                  <a:lnTo>
                    <a:pt x="86" y="94"/>
                  </a:lnTo>
                  <a:lnTo>
                    <a:pt x="86" y="94"/>
                  </a:lnTo>
                  <a:lnTo>
                    <a:pt x="86" y="94"/>
                  </a:lnTo>
                  <a:lnTo>
                    <a:pt x="86" y="94"/>
                  </a:lnTo>
                  <a:lnTo>
                    <a:pt x="82" y="94"/>
                  </a:lnTo>
                  <a:lnTo>
                    <a:pt x="82" y="98"/>
                  </a:lnTo>
                  <a:lnTo>
                    <a:pt x="82" y="94"/>
                  </a:lnTo>
                  <a:lnTo>
                    <a:pt x="82" y="94"/>
                  </a:lnTo>
                  <a:lnTo>
                    <a:pt x="82" y="94"/>
                  </a:lnTo>
                  <a:lnTo>
                    <a:pt x="82" y="90"/>
                  </a:lnTo>
                  <a:lnTo>
                    <a:pt x="78" y="90"/>
                  </a:lnTo>
                  <a:lnTo>
                    <a:pt x="78" y="94"/>
                  </a:lnTo>
                  <a:lnTo>
                    <a:pt x="78" y="94"/>
                  </a:lnTo>
                  <a:lnTo>
                    <a:pt x="78" y="94"/>
                  </a:lnTo>
                  <a:lnTo>
                    <a:pt x="78" y="90"/>
                  </a:lnTo>
                  <a:lnTo>
                    <a:pt x="78" y="90"/>
                  </a:lnTo>
                  <a:lnTo>
                    <a:pt x="78" y="90"/>
                  </a:lnTo>
                  <a:lnTo>
                    <a:pt x="78" y="90"/>
                  </a:lnTo>
                  <a:lnTo>
                    <a:pt x="78" y="86"/>
                  </a:lnTo>
                  <a:lnTo>
                    <a:pt x="78" y="86"/>
                  </a:lnTo>
                  <a:lnTo>
                    <a:pt x="78" y="86"/>
                  </a:lnTo>
                  <a:lnTo>
                    <a:pt x="82" y="86"/>
                  </a:lnTo>
                  <a:lnTo>
                    <a:pt x="78" y="86"/>
                  </a:lnTo>
                  <a:lnTo>
                    <a:pt x="78" y="86"/>
                  </a:lnTo>
                  <a:lnTo>
                    <a:pt x="78" y="82"/>
                  </a:lnTo>
                  <a:lnTo>
                    <a:pt x="78" y="82"/>
                  </a:lnTo>
                  <a:lnTo>
                    <a:pt x="78" y="82"/>
                  </a:lnTo>
                  <a:lnTo>
                    <a:pt x="78" y="82"/>
                  </a:lnTo>
                  <a:lnTo>
                    <a:pt x="78" y="78"/>
                  </a:lnTo>
                  <a:lnTo>
                    <a:pt x="78" y="74"/>
                  </a:lnTo>
                  <a:lnTo>
                    <a:pt x="74" y="74"/>
                  </a:lnTo>
                  <a:lnTo>
                    <a:pt x="74" y="74"/>
                  </a:lnTo>
                  <a:lnTo>
                    <a:pt x="74" y="72"/>
                  </a:lnTo>
                  <a:lnTo>
                    <a:pt x="74" y="74"/>
                  </a:lnTo>
                  <a:lnTo>
                    <a:pt x="74" y="72"/>
                  </a:lnTo>
                  <a:lnTo>
                    <a:pt x="70" y="72"/>
                  </a:lnTo>
                  <a:lnTo>
                    <a:pt x="70" y="74"/>
                  </a:lnTo>
                  <a:lnTo>
                    <a:pt x="66" y="72"/>
                  </a:lnTo>
                  <a:lnTo>
                    <a:pt x="66" y="74"/>
                  </a:lnTo>
                  <a:lnTo>
                    <a:pt x="66" y="74"/>
                  </a:lnTo>
                  <a:lnTo>
                    <a:pt x="66" y="72"/>
                  </a:lnTo>
                  <a:lnTo>
                    <a:pt x="66" y="74"/>
                  </a:lnTo>
                  <a:lnTo>
                    <a:pt x="64" y="74"/>
                  </a:lnTo>
                  <a:lnTo>
                    <a:pt x="64" y="74"/>
                  </a:lnTo>
                  <a:lnTo>
                    <a:pt x="64" y="74"/>
                  </a:lnTo>
                  <a:lnTo>
                    <a:pt x="64" y="74"/>
                  </a:lnTo>
                  <a:lnTo>
                    <a:pt x="64" y="74"/>
                  </a:lnTo>
                  <a:lnTo>
                    <a:pt x="60" y="74"/>
                  </a:lnTo>
                  <a:lnTo>
                    <a:pt x="60" y="74"/>
                  </a:lnTo>
                  <a:lnTo>
                    <a:pt x="64" y="72"/>
                  </a:lnTo>
                  <a:lnTo>
                    <a:pt x="64" y="72"/>
                  </a:lnTo>
                  <a:lnTo>
                    <a:pt x="64" y="72"/>
                  </a:lnTo>
                  <a:lnTo>
                    <a:pt x="64" y="68"/>
                  </a:lnTo>
                  <a:lnTo>
                    <a:pt x="64" y="68"/>
                  </a:lnTo>
                  <a:lnTo>
                    <a:pt x="64" y="68"/>
                  </a:lnTo>
                  <a:lnTo>
                    <a:pt x="64" y="64"/>
                  </a:lnTo>
                  <a:lnTo>
                    <a:pt x="64" y="64"/>
                  </a:lnTo>
                  <a:lnTo>
                    <a:pt x="64" y="64"/>
                  </a:lnTo>
                  <a:lnTo>
                    <a:pt x="64" y="64"/>
                  </a:lnTo>
                  <a:lnTo>
                    <a:pt x="64" y="64"/>
                  </a:lnTo>
                  <a:lnTo>
                    <a:pt x="60" y="64"/>
                  </a:lnTo>
                  <a:lnTo>
                    <a:pt x="60" y="64"/>
                  </a:lnTo>
                  <a:lnTo>
                    <a:pt x="60" y="64"/>
                  </a:lnTo>
                  <a:lnTo>
                    <a:pt x="60" y="60"/>
                  </a:lnTo>
                  <a:lnTo>
                    <a:pt x="60" y="60"/>
                  </a:lnTo>
                  <a:lnTo>
                    <a:pt x="64" y="60"/>
                  </a:lnTo>
                  <a:lnTo>
                    <a:pt x="64" y="60"/>
                  </a:lnTo>
                  <a:lnTo>
                    <a:pt x="60" y="60"/>
                  </a:lnTo>
                  <a:lnTo>
                    <a:pt x="60" y="56"/>
                  </a:lnTo>
                  <a:lnTo>
                    <a:pt x="60" y="56"/>
                  </a:lnTo>
                  <a:lnTo>
                    <a:pt x="60" y="52"/>
                  </a:lnTo>
                  <a:lnTo>
                    <a:pt x="56" y="52"/>
                  </a:lnTo>
                  <a:lnTo>
                    <a:pt x="56" y="52"/>
                  </a:lnTo>
                  <a:lnTo>
                    <a:pt x="56" y="52"/>
                  </a:lnTo>
                  <a:lnTo>
                    <a:pt x="56" y="48"/>
                  </a:lnTo>
                  <a:lnTo>
                    <a:pt x="56" y="48"/>
                  </a:lnTo>
                  <a:lnTo>
                    <a:pt x="56" y="48"/>
                  </a:lnTo>
                  <a:lnTo>
                    <a:pt x="52" y="48"/>
                  </a:lnTo>
                  <a:lnTo>
                    <a:pt x="52" y="48"/>
                  </a:lnTo>
                  <a:lnTo>
                    <a:pt x="48" y="48"/>
                  </a:lnTo>
                  <a:lnTo>
                    <a:pt x="48" y="48"/>
                  </a:lnTo>
                  <a:lnTo>
                    <a:pt x="48" y="48"/>
                  </a:lnTo>
                  <a:lnTo>
                    <a:pt x="44" y="48"/>
                  </a:lnTo>
                  <a:lnTo>
                    <a:pt x="44" y="48"/>
                  </a:lnTo>
                  <a:lnTo>
                    <a:pt x="44" y="48"/>
                  </a:lnTo>
                  <a:lnTo>
                    <a:pt x="40" y="48"/>
                  </a:lnTo>
                  <a:lnTo>
                    <a:pt x="40" y="48"/>
                  </a:lnTo>
                  <a:lnTo>
                    <a:pt x="40" y="48"/>
                  </a:lnTo>
                  <a:lnTo>
                    <a:pt x="40" y="48"/>
                  </a:lnTo>
                  <a:lnTo>
                    <a:pt x="40" y="48"/>
                  </a:lnTo>
                  <a:lnTo>
                    <a:pt x="40" y="48"/>
                  </a:lnTo>
                  <a:lnTo>
                    <a:pt x="36" y="48"/>
                  </a:lnTo>
                  <a:lnTo>
                    <a:pt x="36" y="48"/>
                  </a:lnTo>
                  <a:lnTo>
                    <a:pt x="34" y="52"/>
                  </a:lnTo>
                  <a:lnTo>
                    <a:pt x="34" y="52"/>
                  </a:lnTo>
                  <a:lnTo>
                    <a:pt x="34" y="52"/>
                  </a:lnTo>
                  <a:lnTo>
                    <a:pt x="34" y="56"/>
                  </a:lnTo>
                  <a:lnTo>
                    <a:pt x="34" y="56"/>
                  </a:lnTo>
                  <a:lnTo>
                    <a:pt x="34" y="56"/>
                  </a:lnTo>
                  <a:lnTo>
                    <a:pt x="30" y="60"/>
                  </a:lnTo>
                  <a:lnTo>
                    <a:pt x="30" y="60"/>
                  </a:lnTo>
                  <a:lnTo>
                    <a:pt x="30" y="60"/>
                  </a:lnTo>
                  <a:lnTo>
                    <a:pt x="30" y="60"/>
                  </a:lnTo>
                  <a:lnTo>
                    <a:pt x="30" y="60"/>
                  </a:lnTo>
                  <a:lnTo>
                    <a:pt x="30" y="60"/>
                  </a:lnTo>
                  <a:lnTo>
                    <a:pt x="30" y="60"/>
                  </a:lnTo>
                  <a:lnTo>
                    <a:pt x="30" y="64"/>
                  </a:lnTo>
                  <a:lnTo>
                    <a:pt x="30" y="64"/>
                  </a:lnTo>
                  <a:lnTo>
                    <a:pt x="26" y="64"/>
                  </a:lnTo>
                  <a:lnTo>
                    <a:pt x="26" y="64"/>
                  </a:lnTo>
                  <a:lnTo>
                    <a:pt x="26" y="64"/>
                  </a:lnTo>
                  <a:lnTo>
                    <a:pt x="26" y="64"/>
                  </a:lnTo>
                  <a:lnTo>
                    <a:pt x="26" y="64"/>
                  </a:lnTo>
                  <a:lnTo>
                    <a:pt x="26" y="64"/>
                  </a:lnTo>
                  <a:lnTo>
                    <a:pt x="26" y="64"/>
                  </a:lnTo>
                  <a:lnTo>
                    <a:pt x="22" y="64"/>
                  </a:lnTo>
                  <a:lnTo>
                    <a:pt x="22" y="64"/>
                  </a:lnTo>
                  <a:lnTo>
                    <a:pt x="26" y="64"/>
                  </a:lnTo>
                  <a:lnTo>
                    <a:pt x="26" y="60"/>
                  </a:lnTo>
                  <a:lnTo>
                    <a:pt x="22" y="60"/>
                  </a:lnTo>
                  <a:lnTo>
                    <a:pt x="22" y="60"/>
                  </a:lnTo>
                  <a:lnTo>
                    <a:pt x="22" y="56"/>
                  </a:lnTo>
                  <a:lnTo>
                    <a:pt x="22" y="56"/>
                  </a:lnTo>
                  <a:lnTo>
                    <a:pt x="22" y="56"/>
                  </a:lnTo>
                  <a:lnTo>
                    <a:pt x="22" y="56"/>
                  </a:lnTo>
                  <a:lnTo>
                    <a:pt x="22" y="56"/>
                  </a:lnTo>
                  <a:lnTo>
                    <a:pt x="22" y="56"/>
                  </a:lnTo>
                  <a:lnTo>
                    <a:pt x="18" y="56"/>
                  </a:lnTo>
                  <a:lnTo>
                    <a:pt x="18" y="56"/>
                  </a:lnTo>
                  <a:lnTo>
                    <a:pt x="18" y="52"/>
                  </a:lnTo>
                  <a:lnTo>
                    <a:pt x="18" y="52"/>
                  </a:lnTo>
                  <a:lnTo>
                    <a:pt x="18" y="48"/>
                  </a:lnTo>
                  <a:lnTo>
                    <a:pt x="18" y="48"/>
                  </a:lnTo>
                  <a:lnTo>
                    <a:pt x="18" y="52"/>
                  </a:lnTo>
                  <a:lnTo>
                    <a:pt x="18" y="52"/>
                  </a:lnTo>
                  <a:lnTo>
                    <a:pt x="18" y="52"/>
                  </a:lnTo>
                  <a:lnTo>
                    <a:pt x="18" y="52"/>
                  </a:lnTo>
                  <a:lnTo>
                    <a:pt x="18" y="52"/>
                  </a:lnTo>
                  <a:lnTo>
                    <a:pt x="18" y="52"/>
                  </a:lnTo>
                  <a:lnTo>
                    <a:pt x="18" y="48"/>
                  </a:lnTo>
                  <a:lnTo>
                    <a:pt x="18" y="48"/>
                  </a:lnTo>
                  <a:lnTo>
                    <a:pt x="18" y="48"/>
                  </a:lnTo>
                  <a:lnTo>
                    <a:pt x="18" y="48"/>
                  </a:lnTo>
                  <a:lnTo>
                    <a:pt x="18" y="48"/>
                  </a:lnTo>
                  <a:lnTo>
                    <a:pt x="18" y="48"/>
                  </a:lnTo>
                  <a:lnTo>
                    <a:pt x="18" y="48"/>
                  </a:lnTo>
                  <a:lnTo>
                    <a:pt x="18" y="48"/>
                  </a:lnTo>
                  <a:lnTo>
                    <a:pt x="18" y="48"/>
                  </a:lnTo>
                  <a:lnTo>
                    <a:pt x="14" y="48"/>
                  </a:lnTo>
                  <a:lnTo>
                    <a:pt x="14" y="48"/>
                  </a:lnTo>
                  <a:lnTo>
                    <a:pt x="14" y="48"/>
                  </a:lnTo>
                  <a:lnTo>
                    <a:pt x="14" y="44"/>
                  </a:lnTo>
                  <a:lnTo>
                    <a:pt x="10" y="44"/>
                  </a:lnTo>
                  <a:lnTo>
                    <a:pt x="10" y="44"/>
                  </a:lnTo>
                  <a:lnTo>
                    <a:pt x="8" y="42"/>
                  </a:lnTo>
                  <a:lnTo>
                    <a:pt x="8" y="42"/>
                  </a:lnTo>
                  <a:lnTo>
                    <a:pt x="8" y="38"/>
                  </a:lnTo>
                  <a:lnTo>
                    <a:pt x="8" y="38"/>
                  </a:lnTo>
                  <a:lnTo>
                    <a:pt x="8" y="38"/>
                  </a:lnTo>
                  <a:lnTo>
                    <a:pt x="8" y="38"/>
                  </a:lnTo>
                  <a:lnTo>
                    <a:pt x="4" y="38"/>
                  </a:lnTo>
                  <a:lnTo>
                    <a:pt x="4" y="38"/>
                  </a:lnTo>
                  <a:lnTo>
                    <a:pt x="8" y="34"/>
                  </a:lnTo>
                  <a:lnTo>
                    <a:pt x="8" y="34"/>
                  </a:lnTo>
                  <a:lnTo>
                    <a:pt x="8" y="34"/>
                  </a:lnTo>
                  <a:lnTo>
                    <a:pt x="8" y="34"/>
                  </a:lnTo>
                  <a:lnTo>
                    <a:pt x="8" y="34"/>
                  </a:lnTo>
                  <a:lnTo>
                    <a:pt x="8" y="34"/>
                  </a:lnTo>
                  <a:lnTo>
                    <a:pt x="4" y="34"/>
                  </a:lnTo>
                  <a:lnTo>
                    <a:pt x="4" y="38"/>
                  </a:lnTo>
                  <a:lnTo>
                    <a:pt x="4" y="34"/>
                  </a:lnTo>
                  <a:lnTo>
                    <a:pt x="4" y="34"/>
                  </a:lnTo>
                  <a:lnTo>
                    <a:pt x="4" y="34"/>
                  </a:lnTo>
                  <a:lnTo>
                    <a:pt x="4" y="34"/>
                  </a:lnTo>
                  <a:lnTo>
                    <a:pt x="4" y="34"/>
                  </a:lnTo>
                  <a:lnTo>
                    <a:pt x="4" y="30"/>
                  </a:lnTo>
                  <a:lnTo>
                    <a:pt x="4" y="30"/>
                  </a:lnTo>
                  <a:lnTo>
                    <a:pt x="4" y="30"/>
                  </a:lnTo>
                  <a:lnTo>
                    <a:pt x="4" y="30"/>
                  </a:lnTo>
                  <a:lnTo>
                    <a:pt x="4" y="30"/>
                  </a:lnTo>
                  <a:lnTo>
                    <a:pt x="4" y="30"/>
                  </a:lnTo>
                  <a:lnTo>
                    <a:pt x="4" y="30"/>
                  </a:lnTo>
                  <a:lnTo>
                    <a:pt x="0" y="30"/>
                  </a:lnTo>
                  <a:lnTo>
                    <a:pt x="0" y="30"/>
                  </a:lnTo>
                  <a:lnTo>
                    <a:pt x="0" y="34"/>
                  </a:lnTo>
                  <a:lnTo>
                    <a:pt x="0" y="34"/>
                  </a:lnTo>
                  <a:lnTo>
                    <a:pt x="0" y="34"/>
                  </a:lnTo>
                  <a:lnTo>
                    <a:pt x="0" y="34"/>
                  </a:lnTo>
                  <a:lnTo>
                    <a:pt x="0" y="34"/>
                  </a:lnTo>
                  <a:lnTo>
                    <a:pt x="0" y="34"/>
                  </a:lnTo>
                  <a:lnTo>
                    <a:pt x="0" y="30"/>
                  </a:lnTo>
                  <a:lnTo>
                    <a:pt x="0" y="30"/>
                  </a:lnTo>
                  <a:lnTo>
                    <a:pt x="0" y="30"/>
                  </a:lnTo>
                  <a:lnTo>
                    <a:pt x="0" y="30"/>
                  </a:lnTo>
                  <a:lnTo>
                    <a:pt x="0" y="30"/>
                  </a:lnTo>
                  <a:lnTo>
                    <a:pt x="4" y="26"/>
                  </a:lnTo>
                  <a:lnTo>
                    <a:pt x="4" y="26"/>
                  </a:lnTo>
                  <a:lnTo>
                    <a:pt x="4" y="26"/>
                  </a:lnTo>
                  <a:lnTo>
                    <a:pt x="4" y="26"/>
                  </a:lnTo>
                  <a:lnTo>
                    <a:pt x="4" y="22"/>
                  </a:lnTo>
                  <a:lnTo>
                    <a:pt x="4" y="22"/>
                  </a:lnTo>
                  <a:lnTo>
                    <a:pt x="4" y="22"/>
                  </a:lnTo>
                  <a:lnTo>
                    <a:pt x="4" y="22"/>
                  </a:lnTo>
                  <a:lnTo>
                    <a:pt x="4" y="22"/>
                  </a:lnTo>
                  <a:lnTo>
                    <a:pt x="8" y="22"/>
                  </a:lnTo>
                  <a:lnTo>
                    <a:pt x="8" y="22"/>
                  </a:lnTo>
                  <a:lnTo>
                    <a:pt x="8" y="22"/>
                  </a:lnTo>
                  <a:lnTo>
                    <a:pt x="8" y="22"/>
                  </a:lnTo>
                  <a:lnTo>
                    <a:pt x="8" y="18"/>
                  </a:lnTo>
                  <a:lnTo>
                    <a:pt x="8" y="18"/>
                  </a:lnTo>
                  <a:lnTo>
                    <a:pt x="10" y="18"/>
                  </a:lnTo>
                  <a:lnTo>
                    <a:pt x="10" y="18"/>
                  </a:lnTo>
                  <a:lnTo>
                    <a:pt x="10" y="18"/>
                  </a:lnTo>
                  <a:lnTo>
                    <a:pt x="10" y="18"/>
                  </a:lnTo>
                  <a:lnTo>
                    <a:pt x="14" y="18"/>
                  </a:lnTo>
                  <a:lnTo>
                    <a:pt x="14" y="18"/>
                  </a:lnTo>
                  <a:lnTo>
                    <a:pt x="14" y="18"/>
                  </a:lnTo>
                  <a:lnTo>
                    <a:pt x="18" y="18"/>
                  </a:lnTo>
                  <a:lnTo>
                    <a:pt x="18" y="18"/>
                  </a:lnTo>
                  <a:lnTo>
                    <a:pt x="18" y="16"/>
                  </a:lnTo>
                  <a:lnTo>
                    <a:pt x="18" y="12"/>
                  </a:lnTo>
                  <a:lnTo>
                    <a:pt x="18" y="12"/>
                  </a:lnTo>
                  <a:lnTo>
                    <a:pt x="18" y="12"/>
                  </a:lnTo>
                  <a:lnTo>
                    <a:pt x="14" y="12"/>
                  </a:lnTo>
                  <a:lnTo>
                    <a:pt x="14" y="12"/>
                  </a:lnTo>
                  <a:lnTo>
                    <a:pt x="14" y="12"/>
                  </a:lnTo>
                  <a:lnTo>
                    <a:pt x="14" y="8"/>
                  </a:lnTo>
                  <a:lnTo>
                    <a:pt x="14" y="8"/>
                  </a:lnTo>
                  <a:lnTo>
                    <a:pt x="18" y="8"/>
                  </a:lnTo>
                  <a:lnTo>
                    <a:pt x="18" y="8"/>
                  </a:lnTo>
                  <a:lnTo>
                    <a:pt x="18" y="8"/>
                  </a:lnTo>
                  <a:lnTo>
                    <a:pt x="18" y="8"/>
                  </a:lnTo>
                  <a:lnTo>
                    <a:pt x="18" y="8"/>
                  </a:lnTo>
                  <a:lnTo>
                    <a:pt x="18" y="8"/>
                  </a:lnTo>
                  <a:lnTo>
                    <a:pt x="18" y="4"/>
                  </a:lnTo>
                  <a:lnTo>
                    <a:pt x="18" y="4"/>
                  </a:lnTo>
                  <a:lnTo>
                    <a:pt x="18" y="4"/>
                  </a:lnTo>
                  <a:lnTo>
                    <a:pt x="18" y="4"/>
                  </a:lnTo>
                  <a:lnTo>
                    <a:pt x="18" y="4"/>
                  </a:lnTo>
                  <a:lnTo>
                    <a:pt x="18" y="4"/>
                  </a:lnTo>
                  <a:lnTo>
                    <a:pt x="18" y="0"/>
                  </a:lnTo>
                  <a:lnTo>
                    <a:pt x="18" y="0"/>
                  </a:lnTo>
                  <a:lnTo>
                    <a:pt x="18" y="0"/>
                  </a:lnTo>
                  <a:lnTo>
                    <a:pt x="18" y="0"/>
                  </a:lnTo>
                  <a:lnTo>
                    <a:pt x="22" y="0"/>
                  </a:lnTo>
                  <a:lnTo>
                    <a:pt x="22" y="0"/>
                  </a:lnTo>
                  <a:lnTo>
                    <a:pt x="26" y="0"/>
                  </a:lnTo>
                  <a:lnTo>
                    <a:pt x="26" y="0"/>
                  </a:lnTo>
                  <a:lnTo>
                    <a:pt x="30" y="4"/>
                  </a:lnTo>
                  <a:lnTo>
                    <a:pt x="26" y="4"/>
                  </a:lnTo>
                  <a:lnTo>
                    <a:pt x="26" y="4"/>
                  </a:lnTo>
                  <a:lnTo>
                    <a:pt x="26" y="4"/>
                  </a:lnTo>
                  <a:lnTo>
                    <a:pt x="26" y="4"/>
                  </a:lnTo>
                  <a:lnTo>
                    <a:pt x="30" y="4"/>
                  </a:lnTo>
                  <a:lnTo>
                    <a:pt x="30" y="4"/>
                  </a:lnTo>
                  <a:lnTo>
                    <a:pt x="30" y="4"/>
                  </a:lnTo>
                  <a:lnTo>
                    <a:pt x="30" y="4"/>
                  </a:lnTo>
                  <a:lnTo>
                    <a:pt x="30" y="4"/>
                  </a:lnTo>
                  <a:lnTo>
                    <a:pt x="30" y="4"/>
                  </a:lnTo>
                  <a:lnTo>
                    <a:pt x="34" y="4"/>
                  </a:lnTo>
                  <a:lnTo>
                    <a:pt x="34" y="8"/>
                  </a:lnTo>
                  <a:lnTo>
                    <a:pt x="34" y="8"/>
                  </a:lnTo>
                  <a:lnTo>
                    <a:pt x="36" y="4"/>
                  </a:lnTo>
                  <a:lnTo>
                    <a:pt x="36" y="4"/>
                  </a:lnTo>
                  <a:lnTo>
                    <a:pt x="36" y="8"/>
                  </a:lnTo>
                  <a:lnTo>
                    <a:pt x="36" y="8"/>
                  </a:lnTo>
                  <a:lnTo>
                    <a:pt x="36" y="8"/>
                  </a:lnTo>
                  <a:lnTo>
                    <a:pt x="36" y="8"/>
                  </a:lnTo>
                  <a:lnTo>
                    <a:pt x="40" y="8"/>
                  </a:lnTo>
                  <a:lnTo>
                    <a:pt x="40" y="8"/>
                  </a:lnTo>
                  <a:lnTo>
                    <a:pt x="40" y="8"/>
                  </a:lnTo>
                  <a:lnTo>
                    <a:pt x="40" y="8"/>
                  </a:lnTo>
                  <a:lnTo>
                    <a:pt x="40" y="4"/>
                  </a:lnTo>
                  <a:lnTo>
                    <a:pt x="44" y="4"/>
                  </a:lnTo>
                  <a:lnTo>
                    <a:pt x="44" y="8"/>
                  </a:lnTo>
                  <a:lnTo>
                    <a:pt x="44" y="8"/>
                  </a:lnTo>
                  <a:lnTo>
                    <a:pt x="44" y="8"/>
                  </a:lnTo>
                  <a:lnTo>
                    <a:pt x="48" y="8"/>
                  </a:lnTo>
                  <a:lnTo>
                    <a:pt x="48" y="4"/>
                  </a:lnTo>
                  <a:lnTo>
                    <a:pt x="48" y="4"/>
                  </a:lnTo>
                  <a:lnTo>
                    <a:pt x="48" y="4"/>
                  </a:lnTo>
                  <a:lnTo>
                    <a:pt x="48" y="4"/>
                  </a:lnTo>
                  <a:lnTo>
                    <a:pt x="52" y="4"/>
                  </a:lnTo>
                  <a:lnTo>
                    <a:pt x="52" y="4"/>
                  </a:lnTo>
                  <a:lnTo>
                    <a:pt x="52" y="8"/>
                  </a:lnTo>
                  <a:lnTo>
                    <a:pt x="52" y="8"/>
                  </a:lnTo>
                  <a:lnTo>
                    <a:pt x="48" y="8"/>
                  </a:lnTo>
                  <a:lnTo>
                    <a:pt x="48" y="8"/>
                  </a:lnTo>
                  <a:lnTo>
                    <a:pt x="48" y="12"/>
                  </a:lnTo>
                  <a:lnTo>
                    <a:pt x="52" y="12"/>
                  </a:lnTo>
                  <a:lnTo>
                    <a:pt x="52" y="12"/>
                  </a:lnTo>
                  <a:lnTo>
                    <a:pt x="52" y="12"/>
                  </a:lnTo>
                  <a:lnTo>
                    <a:pt x="52" y="12"/>
                  </a:lnTo>
                  <a:lnTo>
                    <a:pt x="52" y="12"/>
                  </a:lnTo>
                  <a:lnTo>
                    <a:pt x="52" y="12"/>
                  </a:lnTo>
                  <a:lnTo>
                    <a:pt x="52" y="12"/>
                  </a:lnTo>
                  <a:lnTo>
                    <a:pt x="56" y="12"/>
                  </a:lnTo>
                  <a:lnTo>
                    <a:pt x="56" y="12"/>
                  </a:lnTo>
                  <a:lnTo>
                    <a:pt x="56" y="12"/>
                  </a:lnTo>
                  <a:lnTo>
                    <a:pt x="56" y="12"/>
                  </a:lnTo>
                  <a:lnTo>
                    <a:pt x="56" y="8"/>
                  </a:lnTo>
                  <a:lnTo>
                    <a:pt x="56" y="8"/>
                  </a:lnTo>
                  <a:lnTo>
                    <a:pt x="60" y="8"/>
                  </a:lnTo>
                  <a:lnTo>
                    <a:pt x="60" y="8"/>
                  </a:lnTo>
                  <a:lnTo>
                    <a:pt x="60" y="8"/>
                  </a:lnTo>
                  <a:lnTo>
                    <a:pt x="60" y="12"/>
                  </a:lnTo>
                  <a:lnTo>
                    <a:pt x="60" y="12"/>
                  </a:lnTo>
                  <a:lnTo>
                    <a:pt x="60" y="16"/>
                  </a:lnTo>
                  <a:lnTo>
                    <a:pt x="60" y="16"/>
                  </a:lnTo>
                  <a:lnTo>
                    <a:pt x="64" y="16"/>
                  </a:lnTo>
                  <a:lnTo>
                    <a:pt x="64" y="12"/>
                  </a:lnTo>
                  <a:lnTo>
                    <a:pt x="64" y="12"/>
                  </a:lnTo>
                  <a:lnTo>
                    <a:pt x="66" y="12"/>
                  </a:lnTo>
                  <a:lnTo>
                    <a:pt x="66" y="8"/>
                  </a:lnTo>
                  <a:lnTo>
                    <a:pt x="66" y="8"/>
                  </a:lnTo>
                  <a:lnTo>
                    <a:pt x="70" y="8"/>
                  </a:lnTo>
                  <a:lnTo>
                    <a:pt x="70" y="12"/>
                  </a:lnTo>
                  <a:lnTo>
                    <a:pt x="74" y="12"/>
                  </a:lnTo>
                  <a:lnTo>
                    <a:pt x="74" y="12"/>
                  </a:lnTo>
                  <a:lnTo>
                    <a:pt x="74" y="12"/>
                  </a:lnTo>
                  <a:lnTo>
                    <a:pt x="74" y="12"/>
                  </a:lnTo>
                  <a:lnTo>
                    <a:pt x="74" y="12"/>
                  </a:lnTo>
                  <a:lnTo>
                    <a:pt x="74" y="12"/>
                  </a:lnTo>
                  <a:lnTo>
                    <a:pt x="74" y="12"/>
                  </a:lnTo>
                  <a:lnTo>
                    <a:pt x="74" y="12"/>
                  </a:lnTo>
                  <a:lnTo>
                    <a:pt x="78" y="8"/>
                  </a:lnTo>
                  <a:lnTo>
                    <a:pt x="78" y="8"/>
                  </a:lnTo>
                  <a:lnTo>
                    <a:pt x="78" y="8"/>
                  </a:lnTo>
                  <a:lnTo>
                    <a:pt x="82" y="8"/>
                  </a:lnTo>
                  <a:lnTo>
                    <a:pt x="82" y="8"/>
                  </a:lnTo>
                  <a:lnTo>
                    <a:pt x="82" y="8"/>
                  </a:lnTo>
                  <a:lnTo>
                    <a:pt x="82" y="8"/>
                  </a:lnTo>
                  <a:lnTo>
                    <a:pt x="82" y="4"/>
                  </a:lnTo>
                  <a:lnTo>
                    <a:pt x="78" y="4"/>
                  </a:lnTo>
                  <a:lnTo>
                    <a:pt x="78" y="4"/>
                  </a:lnTo>
                  <a:lnTo>
                    <a:pt x="82" y="4"/>
                  </a:lnTo>
                  <a:lnTo>
                    <a:pt x="82" y="4"/>
                  </a:lnTo>
                  <a:lnTo>
                    <a:pt x="82" y="4"/>
                  </a:lnTo>
                  <a:lnTo>
                    <a:pt x="86" y="4"/>
                  </a:lnTo>
                  <a:lnTo>
                    <a:pt x="86" y="4"/>
                  </a:lnTo>
                  <a:lnTo>
                    <a:pt x="86" y="8"/>
                  </a:lnTo>
                  <a:lnTo>
                    <a:pt x="86" y="8"/>
                  </a:lnTo>
                  <a:lnTo>
                    <a:pt x="86" y="8"/>
                  </a:lnTo>
                  <a:lnTo>
                    <a:pt x="86" y="8"/>
                  </a:lnTo>
                  <a:lnTo>
                    <a:pt x="86" y="8"/>
                  </a:lnTo>
                  <a:lnTo>
                    <a:pt x="86" y="8"/>
                  </a:lnTo>
                  <a:lnTo>
                    <a:pt x="86" y="8"/>
                  </a:lnTo>
                  <a:lnTo>
                    <a:pt x="86" y="8"/>
                  </a:lnTo>
                  <a:lnTo>
                    <a:pt x="90" y="12"/>
                  </a:lnTo>
                  <a:lnTo>
                    <a:pt x="90" y="16"/>
                  </a:lnTo>
                  <a:lnTo>
                    <a:pt x="90" y="16"/>
                  </a:lnTo>
                  <a:lnTo>
                    <a:pt x="86" y="18"/>
                  </a:lnTo>
                  <a:lnTo>
                    <a:pt x="90" y="18"/>
                  </a:lnTo>
                  <a:lnTo>
                    <a:pt x="90" y="18"/>
                  </a:lnTo>
                  <a:lnTo>
                    <a:pt x="90" y="18"/>
                  </a:lnTo>
                  <a:lnTo>
                    <a:pt x="90" y="18"/>
                  </a:lnTo>
                  <a:lnTo>
                    <a:pt x="90" y="18"/>
                  </a:lnTo>
                  <a:lnTo>
                    <a:pt x="90" y="18"/>
                  </a:lnTo>
                  <a:lnTo>
                    <a:pt x="90" y="22"/>
                  </a:lnTo>
                  <a:lnTo>
                    <a:pt x="90" y="22"/>
                  </a:lnTo>
                  <a:lnTo>
                    <a:pt x="90" y="22"/>
                  </a:lnTo>
                  <a:lnTo>
                    <a:pt x="90" y="22"/>
                  </a:lnTo>
                  <a:lnTo>
                    <a:pt x="92" y="22"/>
                  </a:lnTo>
                  <a:lnTo>
                    <a:pt x="92" y="22"/>
                  </a:lnTo>
                  <a:lnTo>
                    <a:pt x="92" y="22"/>
                  </a:lnTo>
                  <a:lnTo>
                    <a:pt x="92" y="22"/>
                  </a:lnTo>
                  <a:lnTo>
                    <a:pt x="92" y="22"/>
                  </a:lnTo>
                  <a:lnTo>
                    <a:pt x="92" y="22"/>
                  </a:lnTo>
                  <a:lnTo>
                    <a:pt x="92" y="22"/>
                  </a:lnTo>
                  <a:lnTo>
                    <a:pt x="92" y="26"/>
                  </a:lnTo>
                  <a:lnTo>
                    <a:pt x="92" y="26"/>
                  </a:lnTo>
                  <a:lnTo>
                    <a:pt x="92" y="26"/>
                  </a:lnTo>
                  <a:lnTo>
                    <a:pt x="92" y="26"/>
                  </a:lnTo>
                  <a:lnTo>
                    <a:pt x="92" y="26"/>
                  </a:lnTo>
                  <a:lnTo>
                    <a:pt x="92" y="26"/>
                  </a:lnTo>
                  <a:lnTo>
                    <a:pt x="90" y="26"/>
                  </a:lnTo>
                  <a:lnTo>
                    <a:pt x="90" y="30"/>
                  </a:lnTo>
                  <a:lnTo>
                    <a:pt x="90" y="30"/>
                  </a:lnTo>
                  <a:lnTo>
                    <a:pt x="90" y="30"/>
                  </a:lnTo>
                  <a:lnTo>
                    <a:pt x="92" y="30"/>
                  </a:lnTo>
                  <a:lnTo>
                    <a:pt x="92" y="30"/>
                  </a:lnTo>
                  <a:lnTo>
                    <a:pt x="92" y="30"/>
                  </a:lnTo>
                  <a:lnTo>
                    <a:pt x="96" y="30"/>
                  </a:lnTo>
                  <a:lnTo>
                    <a:pt x="96" y="34"/>
                  </a:lnTo>
                  <a:lnTo>
                    <a:pt x="92" y="34"/>
                  </a:lnTo>
                  <a:lnTo>
                    <a:pt x="96" y="38"/>
                  </a:lnTo>
                  <a:lnTo>
                    <a:pt x="96" y="38"/>
                  </a:lnTo>
                  <a:lnTo>
                    <a:pt x="96" y="42"/>
                  </a:lnTo>
                  <a:lnTo>
                    <a:pt x="96" y="42"/>
                  </a:lnTo>
                  <a:lnTo>
                    <a:pt x="96" y="42"/>
                  </a:lnTo>
                  <a:lnTo>
                    <a:pt x="100" y="42"/>
                  </a:lnTo>
                  <a:lnTo>
                    <a:pt x="100" y="42"/>
                  </a:lnTo>
                  <a:lnTo>
                    <a:pt x="100" y="44"/>
                  </a:lnTo>
                  <a:lnTo>
                    <a:pt x="100" y="44"/>
                  </a:lnTo>
                  <a:lnTo>
                    <a:pt x="100" y="44"/>
                  </a:lnTo>
                  <a:lnTo>
                    <a:pt x="96" y="44"/>
                  </a:lnTo>
                  <a:lnTo>
                    <a:pt x="96" y="44"/>
                  </a:lnTo>
                  <a:lnTo>
                    <a:pt x="96" y="44"/>
                  </a:lnTo>
                  <a:lnTo>
                    <a:pt x="96" y="48"/>
                  </a:lnTo>
                  <a:lnTo>
                    <a:pt x="96" y="48"/>
                  </a:lnTo>
                  <a:lnTo>
                    <a:pt x="96" y="48"/>
                  </a:lnTo>
                  <a:lnTo>
                    <a:pt x="96" y="48"/>
                  </a:lnTo>
                  <a:lnTo>
                    <a:pt x="96" y="48"/>
                  </a:lnTo>
                  <a:lnTo>
                    <a:pt x="96" y="48"/>
                  </a:lnTo>
                  <a:lnTo>
                    <a:pt x="96" y="48"/>
                  </a:lnTo>
                  <a:lnTo>
                    <a:pt x="96" y="52"/>
                  </a:lnTo>
                  <a:lnTo>
                    <a:pt x="96" y="56"/>
                  </a:lnTo>
                  <a:lnTo>
                    <a:pt x="96" y="56"/>
                  </a:lnTo>
                  <a:lnTo>
                    <a:pt x="96" y="56"/>
                  </a:lnTo>
                  <a:lnTo>
                    <a:pt x="96" y="56"/>
                  </a:lnTo>
                  <a:lnTo>
                    <a:pt x="96" y="56"/>
                  </a:lnTo>
                  <a:lnTo>
                    <a:pt x="96" y="56"/>
                  </a:lnTo>
                  <a:lnTo>
                    <a:pt x="100" y="56"/>
                  </a:lnTo>
                  <a:lnTo>
                    <a:pt x="100" y="56"/>
                  </a:lnTo>
                  <a:lnTo>
                    <a:pt x="100" y="60"/>
                  </a:lnTo>
                  <a:lnTo>
                    <a:pt x="100" y="60"/>
                  </a:lnTo>
                  <a:lnTo>
                    <a:pt x="100" y="60"/>
                  </a:lnTo>
                  <a:lnTo>
                    <a:pt x="100" y="60"/>
                  </a:lnTo>
                  <a:lnTo>
                    <a:pt x="100" y="64"/>
                  </a:lnTo>
                  <a:lnTo>
                    <a:pt x="104" y="64"/>
                  </a:lnTo>
                  <a:lnTo>
                    <a:pt x="104" y="64"/>
                  </a:lnTo>
                  <a:lnTo>
                    <a:pt x="100" y="64"/>
                  </a:lnTo>
                  <a:lnTo>
                    <a:pt x="100" y="64"/>
                  </a:lnTo>
                  <a:lnTo>
                    <a:pt x="100" y="64"/>
                  </a:lnTo>
                  <a:lnTo>
                    <a:pt x="100" y="64"/>
                  </a:lnTo>
                  <a:lnTo>
                    <a:pt x="100" y="64"/>
                  </a:lnTo>
                  <a:lnTo>
                    <a:pt x="100" y="68"/>
                  </a:lnTo>
                  <a:lnTo>
                    <a:pt x="100" y="68"/>
                  </a:lnTo>
                  <a:lnTo>
                    <a:pt x="100" y="68"/>
                  </a:lnTo>
                  <a:lnTo>
                    <a:pt x="100" y="68"/>
                  </a:lnTo>
                  <a:lnTo>
                    <a:pt x="100" y="68"/>
                  </a:lnTo>
                  <a:lnTo>
                    <a:pt x="100" y="68"/>
                  </a:lnTo>
                  <a:lnTo>
                    <a:pt x="104" y="68"/>
                  </a:lnTo>
                  <a:lnTo>
                    <a:pt x="104" y="72"/>
                  </a:lnTo>
                  <a:lnTo>
                    <a:pt x="104" y="72"/>
                  </a:lnTo>
                  <a:lnTo>
                    <a:pt x="104" y="74"/>
                  </a:lnTo>
                  <a:lnTo>
                    <a:pt x="104" y="74"/>
                  </a:lnTo>
                  <a:lnTo>
                    <a:pt x="104" y="74"/>
                  </a:lnTo>
                  <a:lnTo>
                    <a:pt x="104" y="74"/>
                  </a:lnTo>
                  <a:lnTo>
                    <a:pt x="104" y="74"/>
                  </a:lnTo>
                  <a:lnTo>
                    <a:pt x="104" y="74"/>
                  </a:lnTo>
                  <a:lnTo>
                    <a:pt x="100" y="74"/>
                  </a:lnTo>
                  <a:lnTo>
                    <a:pt x="100" y="74"/>
                  </a:lnTo>
                  <a:lnTo>
                    <a:pt x="100" y="72"/>
                  </a:lnTo>
                  <a:lnTo>
                    <a:pt x="96" y="72"/>
                  </a:lnTo>
                  <a:lnTo>
                    <a:pt x="96" y="74"/>
                  </a:lnTo>
                  <a:lnTo>
                    <a:pt x="96" y="74"/>
                  </a:lnTo>
                  <a:lnTo>
                    <a:pt x="96" y="78"/>
                  </a:lnTo>
                  <a:lnTo>
                    <a:pt x="96" y="78"/>
                  </a:lnTo>
                  <a:lnTo>
                    <a:pt x="96" y="78"/>
                  </a:lnTo>
                  <a:lnTo>
                    <a:pt x="96" y="78"/>
                  </a:lnTo>
                  <a:lnTo>
                    <a:pt x="96" y="78"/>
                  </a:lnTo>
                  <a:lnTo>
                    <a:pt x="100" y="78"/>
                  </a:lnTo>
                  <a:lnTo>
                    <a:pt x="100" y="78"/>
                  </a:lnTo>
                  <a:lnTo>
                    <a:pt x="100" y="82"/>
                  </a:lnTo>
                  <a:lnTo>
                    <a:pt x="100" y="82"/>
                  </a:lnTo>
                  <a:lnTo>
                    <a:pt x="100" y="82"/>
                  </a:lnTo>
                  <a:lnTo>
                    <a:pt x="100" y="8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42" name="Freeform 149">
              <a:extLst>
                <a:ext uri="{FF2B5EF4-FFF2-40B4-BE49-F238E27FC236}">
                  <a16:creationId xmlns:a16="http://schemas.microsoft.com/office/drawing/2014/main" id="{9F91BF1F-9A8A-BC8C-73F2-6F90ABF86CC5}"/>
                </a:ext>
              </a:extLst>
            </p:cNvPr>
            <p:cNvSpPr>
              <a:spLocks noEditPoints="1"/>
            </p:cNvSpPr>
            <p:nvPr/>
          </p:nvSpPr>
          <p:spPr bwMode="auto">
            <a:xfrm>
              <a:off x="4019550" y="4213293"/>
              <a:ext cx="66675" cy="47625"/>
            </a:xfrm>
            <a:custGeom>
              <a:avLst/>
              <a:gdLst>
                <a:gd name="T0" fmla="*/ 12 w 42"/>
                <a:gd name="T1" fmla="*/ 16 h 30"/>
                <a:gd name="T2" fmla="*/ 12 w 42"/>
                <a:gd name="T3" fmla="*/ 12 h 30"/>
                <a:gd name="T4" fmla="*/ 12 w 42"/>
                <a:gd name="T5" fmla="*/ 12 h 30"/>
                <a:gd name="T6" fmla="*/ 8 w 42"/>
                <a:gd name="T7" fmla="*/ 16 h 30"/>
                <a:gd name="T8" fmla="*/ 4 w 42"/>
                <a:gd name="T9" fmla="*/ 12 h 30"/>
                <a:gd name="T10" fmla="*/ 4 w 42"/>
                <a:gd name="T11" fmla="*/ 8 h 30"/>
                <a:gd name="T12" fmla="*/ 0 w 42"/>
                <a:gd name="T13" fmla="*/ 8 h 30"/>
                <a:gd name="T14" fmla="*/ 0 w 42"/>
                <a:gd name="T15" fmla="*/ 8 h 30"/>
                <a:gd name="T16" fmla="*/ 8 w 42"/>
                <a:gd name="T17" fmla="*/ 4 h 30"/>
                <a:gd name="T18" fmla="*/ 12 w 42"/>
                <a:gd name="T19" fmla="*/ 4 h 30"/>
                <a:gd name="T20" fmla="*/ 20 w 42"/>
                <a:gd name="T21" fmla="*/ 0 h 30"/>
                <a:gd name="T22" fmla="*/ 34 w 42"/>
                <a:gd name="T23" fmla="*/ 0 h 30"/>
                <a:gd name="T24" fmla="*/ 42 w 42"/>
                <a:gd name="T25" fmla="*/ 0 h 30"/>
                <a:gd name="T26" fmla="*/ 42 w 42"/>
                <a:gd name="T27" fmla="*/ 4 h 30"/>
                <a:gd name="T28" fmla="*/ 42 w 42"/>
                <a:gd name="T29" fmla="*/ 8 h 30"/>
                <a:gd name="T30" fmla="*/ 42 w 42"/>
                <a:gd name="T31" fmla="*/ 12 h 30"/>
                <a:gd name="T32" fmla="*/ 38 w 42"/>
                <a:gd name="T33" fmla="*/ 18 h 30"/>
                <a:gd name="T34" fmla="*/ 34 w 42"/>
                <a:gd name="T35" fmla="*/ 18 h 30"/>
                <a:gd name="T36" fmla="*/ 30 w 42"/>
                <a:gd name="T37" fmla="*/ 22 h 30"/>
                <a:gd name="T38" fmla="*/ 26 w 42"/>
                <a:gd name="T39" fmla="*/ 26 h 30"/>
                <a:gd name="T40" fmla="*/ 24 w 42"/>
                <a:gd name="T41" fmla="*/ 30 h 30"/>
                <a:gd name="T42" fmla="*/ 24 w 42"/>
                <a:gd name="T43" fmla="*/ 26 h 30"/>
                <a:gd name="T44" fmla="*/ 20 w 42"/>
                <a:gd name="T45" fmla="*/ 30 h 30"/>
                <a:gd name="T46" fmla="*/ 20 w 42"/>
                <a:gd name="T47" fmla="*/ 26 h 30"/>
                <a:gd name="T48" fmla="*/ 20 w 42"/>
                <a:gd name="T49" fmla="*/ 26 h 30"/>
                <a:gd name="T50" fmla="*/ 20 w 42"/>
                <a:gd name="T51" fmla="*/ 22 h 30"/>
                <a:gd name="T52" fmla="*/ 20 w 42"/>
                <a:gd name="T53" fmla="*/ 22 h 30"/>
                <a:gd name="T54" fmla="*/ 16 w 42"/>
                <a:gd name="T55" fmla="*/ 22 h 30"/>
                <a:gd name="T56" fmla="*/ 24 w 42"/>
                <a:gd name="T57" fmla="*/ 18 h 30"/>
                <a:gd name="T58" fmla="*/ 20 w 42"/>
                <a:gd name="T59" fmla="*/ 18 h 30"/>
                <a:gd name="T60" fmla="*/ 16 w 42"/>
                <a:gd name="T61" fmla="*/ 18 h 30"/>
                <a:gd name="T62" fmla="*/ 16 w 42"/>
                <a:gd name="T63" fmla="*/ 18 h 30"/>
                <a:gd name="T64" fmla="*/ 16 w 42"/>
                <a:gd name="T65" fmla="*/ 16 h 30"/>
                <a:gd name="T66" fmla="*/ 20 w 42"/>
                <a:gd name="T67" fmla="*/ 16 h 30"/>
                <a:gd name="T68" fmla="*/ 24 w 42"/>
                <a:gd name="T69" fmla="*/ 16 h 30"/>
                <a:gd name="T70" fmla="*/ 24 w 42"/>
                <a:gd name="T71" fmla="*/ 16 h 30"/>
                <a:gd name="T72" fmla="*/ 20 w 42"/>
                <a:gd name="T73" fmla="*/ 16 h 30"/>
                <a:gd name="T74" fmla="*/ 20 w 42"/>
                <a:gd name="T75" fmla="*/ 12 h 30"/>
                <a:gd name="T76" fmla="*/ 12 w 42"/>
                <a:gd name="T77" fmla="*/ 16 h 30"/>
                <a:gd name="T78" fmla="*/ 12 w 42"/>
                <a:gd name="T79" fmla="*/ 26 h 30"/>
                <a:gd name="T80" fmla="*/ 16 w 42"/>
                <a:gd name="T81" fmla="*/ 26 h 30"/>
                <a:gd name="T82" fmla="*/ 8 w 42"/>
                <a:gd name="T83" fmla="*/ 16 h 30"/>
                <a:gd name="T84" fmla="*/ 8 w 42"/>
                <a:gd name="T85" fmla="*/ 16 h 30"/>
                <a:gd name="T86" fmla="*/ 16 w 42"/>
                <a:gd name="T87" fmla="*/ 18 h 30"/>
                <a:gd name="T88" fmla="*/ 16 w 42"/>
                <a:gd name="T89" fmla="*/ 18 h 30"/>
                <a:gd name="T90" fmla="*/ 8 w 42"/>
                <a:gd name="T91" fmla="*/ 18 h 30"/>
                <a:gd name="T92" fmla="*/ 12 w 42"/>
                <a:gd name="T93" fmla="*/ 22 h 30"/>
                <a:gd name="T94" fmla="*/ 4 w 42"/>
                <a:gd name="T95" fmla="*/ 22 h 30"/>
                <a:gd name="T96" fmla="*/ 4 w 42"/>
                <a:gd name="T97" fmla="*/ 18 h 30"/>
                <a:gd name="T98" fmla="*/ 4 w 42"/>
                <a:gd name="T99" fmla="*/ 18 h 30"/>
                <a:gd name="T100" fmla="*/ 8 w 42"/>
                <a:gd name="T101" fmla="*/ 30 h 30"/>
                <a:gd name="T102" fmla="*/ 4 w 42"/>
                <a:gd name="T103" fmla="*/ 26 h 30"/>
                <a:gd name="T104" fmla="*/ 8 w 42"/>
                <a:gd name="T105" fmla="*/ 26 h 30"/>
                <a:gd name="T106" fmla="*/ 8 w 42"/>
                <a:gd name="T10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30">
                  <a:moveTo>
                    <a:pt x="12" y="16"/>
                  </a:moveTo>
                  <a:lnTo>
                    <a:pt x="12" y="16"/>
                  </a:lnTo>
                  <a:lnTo>
                    <a:pt x="12" y="16"/>
                  </a:lnTo>
                  <a:lnTo>
                    <a:pt x="8" y="18"/>
                  </a:lnTo>
                  <a:lnTo>
                    <a:pt x="8" y="16"/>
                  </a:lnTo>
                  <a:lnTo>
                    <a:pt x="12" y="16"/>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6"/>
                  </a:lnTo>
                  <a:lnTo>
                    <a:pt x="8" y="16"/>
                  </a:lnTo>
                  <a:lnTo>
                    <a:pt x="8" y="16"/>
                  </a:lnTo>
                  <a:lnTo>
                    <a:pt x="8" y="16"/>
                  </a:lnTo>
                  <a:lnTo>
                    <a:pt x="8" y="16"/>
                  </a:lnTo>
                  <a:lnTo>
                    <a:pt x="4" y="16"/>
                  </a:lnTo>
                  <a:lnTo>
                    <a:pt x="4" y="12"/>
                  </a:lnTo>
                  <a:lnTo>
                    <a:pt x="4" y="12"/>
                  </a:lnTo>
                  <a:lnTo>
                    <a:pt x="4" y="12"/>
                  </a:lnTo>
                  <a:lnTo>
                    <a:pt x="4" y="12"/>
                  </a:lnTo>
                  <a:lnTo>
                    <a:pt x="4" y="12"/>
                  </a:lnTo>
                  <a:lnTo>
                    <a:pt x="4" y="8"/>
                  </a:lnTo>
                  <a:lnTo>
                    <a:pt x="4" y="8"/>
                  </a:lnTo>
                  <a:lnTo>
                    <a:pt x="8" y="8"/>
                  </a:lnTo>
                  <a:lnTo>
                    <a:pt x="8" y="8"/>
                  </a:lnTo>
                  <a:lnTo>
                    <a:pt x="8" y="8"/>
                  </a:lnTo>
                  <a:lnTo>
                    <a:pt x="4" y="8"/>
                  </a:lnTo>
                  <a:lnTo>
                    <a:pt x="4" y="8"/>
                  </a:lnTo>
                  <a:lnTo>
                    <a:pt x="4" y="8"/>
                  </a:lnTo>
                  <a:lnTo>
                    <a:pt x="4" y="12"/>
                  </a:lnTo>
                  <a:lnTo>
                    <a:pt x="0" y="8"/>
                  </a:lnTo>
                  <a:lnTo>
                    <a:pt x="0" y="8"/>
                  </a:lnTo>
                  <a:lnTo>
                    <a:pt x="0" y="8"/>
                  </a:lnTo>
                  <a:lnTo>
                    <a:pt x="0" y="8"/>
                  </a:lnTo>
                  <a:lnTo>
                    <a:pt x="0" y="8"/>
                  </a:lnTo>
                  <a:lnTo>
                    <a:pt x="0" y="8"/>
                  </a:lnTo>
                  <a:lnTo>
                    <a:pt x="0" y="8"/>
                  </a:lnTo>
                  <a:lnTo>
                    <a:pt x="0" y="8"/>
                  </a:lnTo>
                  <a:lnTo>
                    <a:pt x="0" y="8"/>
                  </a:lnTo>
                  <a:lnTo>
                    <a:pt x="0" y="8"/>
                  </a:lnTo>
                  <a:lnTo>
                    <a:pt x="0" y="8"/>
                  </a:lnTo>
                  <a:lnTo>
                    <a:pt x="4" y="8"/>
                  </a:lnTo>
                  <a:lnTo>
                    <a:pt x="4" y="4"/>
                  </a:lnTo>
                  <a:lnTo>
                    <a:pt x="8" y="4"/>
                  </a:lnTo>
                  <a:lnTo>
                    <a:pt x="8" y="4"/>
                  </a:lnTo>
                  <a:lnTo>
                    <a:pt x="8" y="4"/>
                  </a:lnTo>
                  <a:lnTo>
                    <a:pt x="8" y="4"/>
                  </a:lnTo>
                  <a:lnTo>
                    <a:pt x="8" y="4"/>
                  </a:lnTo>
                  <a:lnTo>
                    <a:pt x="8" y="4"/>
                  </a:lnTo>
                  <a:lnTo>
                    <a:pt x="12" y="4"/>
                  </a:lnTo>
                  <a:lnTo>
                    <a:pt x="12" y="4"/>
                  </a:lnTo>
                  <a:lnTo>
                    <a:pt x="12" y="4"/>
                  </a:lnTo>
                  <a:lnTo>
                    <a:pt x="16" y="4"/>
                  </a:lnTo>
                  <a:lnTo>
                    <a:pt x="16" y="4"/>
                  </a:lnTo>
                  <a:lnTo>
                    <a:pt x="20" y="4"/>
                  </a:lnTo>
                  <a:lnTo>
                    <a:pt x="20" y="0"/>
                  </a:lnTo>
                  <a:lnTo>
                    <a:pt x="20" y="0"/>
                  </a:lnTo>
                  <a:lnTo>
                    <a:pt x="24" y="0"/>
                  </a:lnTo>
                  <a:lnTo>
                    <a:pt x="26" y="0"/>
                  </a:lnTo>
                  <a:lnTo>
                    <a:pt x="26" y="0"/>
                  </a:lnTo>
                  <a:lnTo>
                    <a:pt x="30" y="0"/>
                  </a:lnTo>
                  <a:lnTo>
                    <a:pt x="30" y="0"/>
                  </a:lnTo>
                  <a:lnTo>
                    <a:pt x="34" y="0"/>
                  </a:lnTo>
                  <a:lnTo>
                    <a:pt x="34" y="0"/>
                  </a:lnTo>
                  <a:lnTo>
                    <a:pt x="38" y="0"/>
                  </a:lnTo>
                  <a:lnTo>
                    <a:pt x="38" y="0"/>
                  </a:lnTo>
                  <a:lnTo>
                    <a:pt x="42" y="0"/>
                  </a:lnTo>
                  <a:lnTo>
                    <a:pt x="42" y="0"/>
                  </a:lnTo>
                  <a:lnTo>
                    <a:pt x="42" y="0"/>
                  </a:lnTo>
                  <a:lnTo>
                    <a:pt x="42" y="4"/>
                  </a:lnTo>
                  <a:lnTo>
                    <a:pt x="42" y="4"/>
                  </a:lnTo>
                  <a:lnTo>
                    <a:pt x="42" y="4"/>
                  </a:lnTo>
                  <a:lnTo>
                    <a:pt x="42" y="4"/>
                  </a:lnTo>
                  <a:lnTo>
                    <a:pt x="42" y="4"/>
                  </a:lnTo>
                  <a:lnTo>
                    <a:pt x="42" y="4"/>
                  </a:lnTo>
                  <a:lnTo>
                    <a:pt x="42" y="8"/>
                  </a:lnTo>
                  <a:lnTo>
                    <a:pt x="42" y="8"/>
                  </a:lnTo>
                  <a:lnTo>
                    <a:pt x="42" y="8"/>
                  </a:lnTo>
                  <a:lnTo>
                    <a:pt x="42" y="8"/>
                  </a:lnTo>
                  <a:lnTo>
                    <a:pt x="42" y="8"/>
                  </a:lnTo>
                  <a:lnTo>
                    <a:pt x="42" y="8"/>
                  </a:lnTo>
                  <a:lnTo>
                    <a:pt x="38" y="8"/>
                  </a:lnTo>
                  <a:lnTo>
                    <a:pt x="38" y="8"/>
                  </a:lnTo>
                  <a:lnTo>
                    <a:pt x="38" y="12"/>
                  </a:lnTo>
                  <a:lnTo>
                    <a:pt x="38" y="12"/>
                  </a:lnTo>
                  <a:lnTo>
                    <a:pt x="38" y="12"/>
                  </a:lnTo>
                  <a:lnTo>
                    <a:pt x="42" y="12"/>
                  </a:lnTo>
                  <a:lnTo>
                    <a:pt x="42" y="12"/>
                  </a:lnTo>
                  <a:lnTo>
                    <a:pt x="42" y="12"/>
                  </a:lnTo>
                  <a:lnTo>
                    <a:pt x="42" y="16"/>
                  </a:lnTo>
                  <a:lnTo>
                    <a:pt x="42" y="18"/>
                  </a:lnTo>
                  <a:lnTo>
                    <a:pt x="42" y="18"/>
                  </a:lnTo>
                  <a:lnTo>
                    <a:pt x="38" y="18"/>
                  </a:lnTo>
                  <a:lnTo>
                    <a:pt x="38" y="18"/>
                  </a:lnTo>
                  <a:lnTo>
                    <a:pt x="38" y="18"/>
                  </a:lnTo>
                  <a:lnTo>
                    <a:pt x="34" y="18"/>
                  </a:lnTo>
                  <a:lnTo>
                    <a:pt x="34" y="18"/>
                  </a:lnTo>
                  <a:lnTo>
                    <a:pt x="34" y="18"/>
                  </a:lnTo>
                  <a:lnTo>
                    <a:pt x="34" y="18"/>
                  </a:lnTo>
                  <a:lnTo>
                    <a:pt x="30" y="18"/>
                  </a:lnTo>
                  <a:lnTo>
                    <a:pt x="30" y="18"/>
                  </a:lnTo>
                  <a:lnTo>
                    <a:pt x="30" y="22"/>
                  </a:lnTo>
                  <a:lnTo>
                    <a:pt x="30" y="22"/>
                  </a:lnTo>
                  <a:lnTo>
                    <a:pt x="30" y="22"/>
                  </a:lnTo>
                  <a:lnTo>
                    <a:pt x="30" y="22"/>
                  </a:lnTo>
                  <a:lnTo>
                    <a:pt x="26" y="22"/>
                  </a:lnTo>
                  <a:lnTo>
                    <a:pt x="26" y="22"/>
                  </a:lnTo>
                  <a:lnTo>
                    <a:pt x="26" y="22"/>
                  </a:lnTo>
                  <a:lnTo>
                    <a:pt x="26" y="22"/>
                  </a:lnTo>
                  <a:lnTo>
                    <a:pt x="26" y="22"/>
                  </a:lnTo>
                  <a:lnTo>
                    <a:pt x="26" y="26"/>
                  </a:lnTo>
                  <a:lnTo>
                    <a:pt x="26" y="26"/>
                  </a:lnTo>
                  <a:lnTo>
                    <a:pt x="26" y="26"/>
                  </a:lnTo>
                  <a:lnTo>
                    <a:pt x="26" y="26"/>
                  </a:lnTo>
                  <a:lnTo>
                    <a:pt x="24" y="30"/>
                  </a:lnTo>
                  <a:lnTo>
                    <a:pt x="24" y="30"/>
                  </a:lnTo>
                  <a:lnTo>
                    <a:pt x="24" y="30"/>
                  </a:lnTo>
                  <a:lnTo>
                    <a:pt x="24" y="30"/>
                  </a:lnTo>
                  <a:lnTo>
                    <a:pt x="24" y="30"/>
                  </a:lnTo>
                  <a:lnTo>
                    <a:pt x="24" y="30"/>
                  </a:lnTo>
                  <a:lnTo>
                    <a:pt x="24" y="30"/>
                  </a:lnTo>
                  <a:lnTo>
                    <a:pt x="24" y="30"/>
                  </a:lnTo>
                  <a:lnTo>
                    <a:pt x="24" y="26"/>
                  </a:lnTo>
                  <a:lnTo>
                    <a:pt x="24" y="26"/>
                  </a:lnTo>
                  <a:lnTo>
                    <a:pt x="24" y="26"/>
                  </a:lnTo>
                  <a:lnTo>
                    <a:pt x="24" y="26"/>
                  </a:lnTo>
                  <a:lnTo>
                    <a:pt x="24" y="30"/>
                  </a:lnTo>
                  <a:lnTo>
                    <a:pt x="20" y="30"/>
                  </a:lnTo>
                  <a:lnTo>
                    <a:pt x="20" y="30"/>
                  </a:lnTo>
                  <a:lnTo>
                    <a:pt x="20" y="30"/>
                  </a:lnTo>
                  <a:lnTo>
                    <a:pt x="20" y="30"/>
                  </a:lnTo>
                  <a:lnTo>
                    <a:pt x="20" y="30"/>
                  </a:lnTo>
                  <a:lnTo>
                    <a:pt x="20" y="30"/>
                  </a:lnTo>
                  <a:lnTo>
                    <a:pt x="20" y="30"/>
                  </a:lnTo>
                  <a:lnTo>
                    <a:pt x="20" y="26"/>
                  </a:lnTo>
                  <a:lnTo>
                    <a:pt x="20" y="26"/>
                  </a:lnTo>
                  <a:lnTo>
                    <a:pt x="20" y="26"/>
                  </a:lnTo>
                  <a:lnTo>
                    <a:pt x="20" y="26"/>
                  </a:lnTo>
                  <a:lnTo>
                    <a:pt x="20" y="26"/>
                  </a:lnTo>
                  <a:lnTo>
                    <a:pt x="20" y="26"/>
                  </a:lnTo>
                  <a:lnTo>
                    <a:pt x="20" y="26"/>
                  </a:lnTo>
                  <a:lnTo>
                    <a:pt x="20" y="26"/>
                  </a:lnTo>
                  <a:lnTo>
                    <a:pt x="20" y="26"/>
                  </a:lnTo>
                  <a:lnTo>
                    <a:pt x="20" y="26"/>
                  </a:lnTo>
                  <a:lnTo>
                    <a:pt x="16" y="26"/>
                  </a:lnTo>
                  <a:lnTo>
                    <a:pt x="20" y="22"/>
                  </a:lnTo>
                  <a:lnTo>
                    <a:pt x="20" y="22"/>
                  </a:lnTo>
                  <a:lnTo>
                    <a:pt x="20" y="22"/>
                  </a:lnTo>
                  <a:lnTo>
                    <a:pt x="20" y="22"/>
                  </a:lnTo>
                  <a:lnTo>
                    <a:pt x="20" y="22"/>
                  </a:lnTo>
                  <a:lnTo>
                    <a:pt x="20" y="22"/>
                  </a:lnTo>
                  <a:lnTo>
                    <a:pt x="20" y="22"/>
                  </a:lnTo>
                  <a:lnTo>
                    <a:pt x="20" y="22"/>
                  </a:lnTo>
                  <a:lnTo>
                    <a:pt x="20" y="22"/>
                  </a:lnTo>
                  <a:lnTo>
                    <a:pt x="20" y="22"/>
                  </a:lnTo>
                  <a:lnTo>
                    <a:pt x="20" y="22"/>
                  </a:lnTo>
                  <a:lnTo>
                    <a:pt x="16" y="22"/>
                  </a:lnTo>
                  <a:lnTo>
                    <a:pt x="16" y="22"/>
                  </a:lnTo>
                  <a:lnTo>
                    <a:pt x="16" y="22"/>
                  </a:lnTo>
                  <a:lnTo>
                    <a:pt x="16" y="22"/>
                  </a:lnTo>
                  <a:lnTo>
                    <a:pt x="20" y="18"/>
                  </a:lnTo>
                  <a:lnTo>
                    <a:pt x="20" y="18"/>
                  </a:lnTo>
                  <a:lnTo>
                    <a:pt x="20" y="18"/>
                  </a:lnTo>
                  <a:lnTo>
                    <a:pt x="24" y="18"/>
                  </a:lnTo>
                  <a:lnTo>
                    <a:pt x="24" y="18"/>
                  </a:lnTo>
                  <a:lnTo>
                    <a:pt x="24" y="18"/>
                  </a:lnTo>
                  <a:lnTo>
                    <a:pt x="24" y="18"/>
                  </a:lnTo>
                  <a:lnTo>
                    <a:pt x="24" y="18"/>
                  </a:lnTo>
                  <a:lnTo>
                    <a:pt x="20" y="18"/>
                  </a:lnTo>
                  <a:lnTo>
                    <a:pt x="20" y="18"/>
                  </a:lnTo>
                  <a:lnTo>
                    <a:pt x="20" y="18"/>
                  </a:lnTo>
                  <a:lnTo>
                    <a:pt x="20" y="18"/>
                  </a:lnTo>
                  <a:lnTo>
                    <a:pt x="20" y="18"/>
                  </a:lnTo>
                  <a:lnTo>
                    <a:pt x="20" y="18"/>
                  </a:lnTo>
                  <a:lnTo>
                    <a:pt x="20" y="18"/>
                  </a:lnTo>
                  <a:lnTo>
                    <a:pt x="20" y="18"/>
                  </a:lnTo>
                  <a:lnTo>
                    <a:pt x="16" y="18"/>
                  </a:lnTo>
                  <a:lnTo>
                    <a:pt x="16" y="18"/>
                  </a:lnTo>
                  <a:lnTo>
                    <a:pt x="16" y="18"/>
                  </a:lnTo>
                  <a:lnTo>
                    <a:pt x="16" y="18"/>
                  </a:lnTo>
                  <a:lnTo>
                    <a:pt x="16" y="18"/>
                  </a:lnTo>
                  <a:lnTo>
                    <a:pt x="16" y="18"/>
                  </a:lnTo>
                  <a:lnTo>
                    <a:pt x="16" y="18"/>
                  </a:lnTo>
                  <a:lnTo>
                    <a:pt x="16" y="18"/>
                  </a:lnTo>
                  <a:lnTo>
                    <a:pt x="16" y="18"/>
                  </a:lnTo>
                  <a:lnTo>
                    <a:pt x="16" y="18"/>
                  </a:lnTo>
                  <a:lnTo>
                    <a:pt x="16" y="16"/>
                  </a:lnTo>
                  <a:lnTo>
                    <a:pt x="16" y="16"/>
                  </a:lnTo>
                  <a:lnTo>
                    <a:pt x="16" y="16"/>
                  </a:lnTo>
                  <a:lnTo>
                    <a:pt x="20" y="16"/>
                  </a:lnTo>
                  <a:lnTo>
                    <a:pt x="20" y="16"/>
                  </a:lnTo>
                  <a:lnTo>
                    <a:pt x="20" y="16"/>
                  </a:lnTo>
                  <a:lnTo>
                    <a:pt x="20" y="16"/>
                  </a:lnTo>
                  <a:lnTo>
                    <a:pt x="20" y="16"/>
                  </a:lnTo>
                  <a:lnTo>
                    <a:pt x="20" y="16"/>
                  </a:lnTo>
                  <a:lnTo>
                    <a:pt x="24" y="16"/>
                  </a:lnTo>
                  <a:lnTo>
                    <a:pt x="24" y="16"/>
                  </a:lnTo>
                  <a:lnTo>
                    <a:pt x="24" y="16"/>
                  </a:lnTo>
                  <a:lnTo>
                    <a:pt x="24" y="16"/>
                  </a:lnTo>
                  <a:lnTo>
                    <a:pt x="24" y="18"/>
                  </a:lnTo>
                  <a:lnTo>
                    <a:pt x="24" y="16"/>
                  </a:lnTo>
                  <a:lnTo>
                    <a:pt x="24" y="16"/>
                  </a:lnTo>
                  <a:lnTo>
                    <a:pt x="24" y="16"/>
                  </a:lnTo>
                  <a:lnTo>
                    <a:pt x="24" y="16"/>
                  </a:lnTo>
                  <a:lnTo>
                    <a:pt x="24" y="16"/>
                  </a:lnTo>
                  <a:lnTo>
                    <a:pt x="24" y="16"/>
                  </a:lnTo>
                  <a:lnTo>
                    <a:pt x="24" y="16"/>
                  </a:lnTo>
                  <a:lnTo>
                    <a:pt x="24" y="16"/>
                  </a:lnTo>
                  <a:lnTo>
                    <a:pt x="24" y="16"/>
                  </a:lnTo>
                  <a:lnTo>
                    <a:pt x="24" y="12"/>
                  </a:lnTo>
                  <a:lnTo>
                    <a:pt x="24" y="12"/>
                  </a:lnTo>
                  <a:lnTo>
                    <a:pt x="24" y="16"/>
                  </a:lnTo>
                  <a:lnTo>
                    <a:pt x="20" y="16"/>
                  </a:lnTo>
                  <a:lnTo>
                    <a:pt x="20" y="16"/>
                  </a:lnTo>
                  <a:lnTo>
                    <a:pt x="20" y="16"/>
                  </a:lnTo>
                  <a:lnTo>
                    <a:pt x="20" y="16"/>
                  </a:lnTo>
                  <a:lnTo>
                    <a:pt x="20" y="16"/>
                  </a:lnTo>
                  <a:lnTo>
                    <a:pt x="20" y="12"/>
                  </a:lnTo>
                  <a:lnTo>
                    <a:pt x="20" y="12"/>
                  </a:lnTo>
                  <a:lnTo>
                    <a:pt x="16" y="16"/>
                  </a:lnTo>
                  <a:lnTo>
                    <a:pt x="16" y="16"/>
                  </a:lnTo>
                  <a:lnTo>
                    <a:pt x="16" y="16"/>
                  </a:lnTo>
                  <a:lnTo>
                    <a:pt x="16" y="16"/>
                  </a:lnTo>
                  <a:lnTo>
                    <a:pt x="16" y="16"/>
                  </a:lnTo>
                  <a:lnTo>
                    <a:pt x="12" y="16"/>
                  </a:lnTo>
                  <a:lnTo>
                    <a:pt x="12" y="16"/>
                  </a:lnTo>
                  <a:lnTo>
                    <a:pt x="12" y="16"/>
                  </a:lnTo>
                  <a:close/>
                  <a:moveTo>
                    <a:pt x="12" y="26"/>
                  </a:moveTo>
                  <a:lnTo>
                    <a:pt x="12" y="26"/>
                  </a:lnTo>
                  <a:lnTo>
                    <a:pt x="12" y="26"/>
                  </a:lnTo>
                  <a:lnTo>
                    <a:pt x="12" y="26"/>
                  </a:lnTo>
                  <a:lnTo>
                    <a:pt x="12" y="26"/>
                  </a:lnTo>
                  <a:lnTo>
                    <a:pt x="12" y="26"/>
                  </a:lnTo>
                  <a:lnTo>
                    <a:pt x="12" y="26"/>
                  </a:lnTo>
                  <a:lnTo>
                    <a:pt x="16" y="26"/>
                  </a:lnTo>
                  <a:lnTo>
                    <a:pt x="16" y="26"/>
                  </a:lnTo>
                  <a:lnTo>
                    <a:pt x="16" y="26"/>
                  </a:lnTo>
                  <a:lnTo>
                    <a:pt x="12" y="26"/>
                  </a:lnTo>
                  <a:lnTo>
                    <a:pt x="12" y="26"/>
                  </a:lnTo>
                  <a:lnTo>
                    <a:pt x="12" y="26"/>
                  </a:lnTo>
                  <a:lnTo>
                    <a:pt x="12" y="26"/>
                  </a:lnTo>
                  <a:close/>
                  <a:moveTo>
                    <a:pt x="8" y="16"/>
                  </a:moveTo>
                  <a:lnTo>
                    <a:pt x="8" y="16"/>
                  </a:lnTo>
                  <a:lnTo>
                    <a:pt x="8" y="16"/>
                  </a:lnTo>
                  <a:lnTo>
                    <a:pt x="8" y="16"/>
                  </a:lnTo>
                  <a:lnTo>
                    <a:pt x="8" y="16"/>
                  </a:lnTo>
                  <a:lnTo>
                    <a:pt x="8" y="16"/>
                  </a:lnTo>
                  <a:lnTo>
                    <a:pt x="8" y="16"/>
                  </a:lnTo>
                  <a:lnTo>
                    <a:pt x="8" y="16"/>
                  </a:lnTo>
                  <a:lnTo>
                    <a:pt x="8" y="16"/>
                  </a:lnTo>
                  <a:lnTo>
                    <a:pt x="8" y="16"/>
                  </a:lnTo>
                  <a:lnTo>
                    <a:pt x="8" y="16"/>
                  </a:lnTo>
                  <a:lnTo>
                    <a:pt x="8" y="16"/>
                  </a:lnTo>
                  <a:close/>
                  <a:moveTo>
                    <a:pt x="16" y="18"/>
                  </a:moveTo>
                  <a:lnTo>
                    <a:pt x="16" y="18"/>
                  </a:lnTo>
                  <a:lnTo>
                    <a:pt x="16" y="22"/>
                  </a:lnTo>
                  <a:lnTo>
                    <a:pt x="16" y="22"/>
                  </a:lnTo>
                  <a:lnTo>
                    <a:pt x="16" y="18"/>
                  </a:lnTo>
                  <a:lnTo>
                    <a:pt x="16" y="18"/>
                  </a:lnTo>
                  <a:lnTo>
                    <a:pt x="16" y="18"/>
                  </a:lnTo>
                  <a:lnTo>
                    <a:pt x="16" y="18"/>
                  </a:lnTo>
                  <a:lnTo>
                    <a:pt x="16" y="18"/>
                  </a:lnTo>
                  <a:lnTo>
                    <a:pt x="16" y="18"/>
                  </a:lnTo>
                  <a:close/>
                  <a:moveTo>
                    <a:pt x="8" y="22"/>
                  </a:moveTo>
                  <a:lnTo>
                    <a:pt x="8" y="22"/>
                  </a:lnTo>
                  <a:lnTo>
                    <a:pt x="8" y="18"/>
                  </a:lnTo>
                  <a:lnTo>
                    <a:pt x="8" y="18"/>
                  </a:lnTo>
                  <a:lnTo>
                    <a:pt x="8" y="18"/>
                  </a:lnTo>
                  <a:lnTo>
                    <a:pt x="12" y="18"/>
                  </a:lnTo>
                  <a:lnTo>
                    <a:pt x="12" y="18"/>
                  </a:lnTo>
                  <a:lnTo>
                    <a:pt x="12" y="18"/>
                  </a:lnTo>
                  <a:lnTo>
                    <a:pt x="12" y="22"/>
                  </a:lnTo>
                  <a:lnTo>
                    <a:pt x="12" y="22"/>
                  </a:lnTo>
                  <a:lnTo>
                    <a:pt x="8" y="22"/>
                  </a:lnTo>
                  <a:lnTo>
                    <a:pt x="8" y="22"/>
                  </a:lnTo>
                  <a:lnTo>
                    <a:pt x="8" y="22"/>
                  </a:lnTo>
                  <a:lnTo>
                    <a:pt x="8" y="22"/>
                  </a:lnTo>
                  <a:close/>
                  <a:moveTo>
                    <a:pt x="4" y="22"/>
                  </a:moveTo>
                  <a:lnTo>
                    <a:pt x="4" y="22"/>
                  </a:lnTo>
                  <a:lnTo>
                    <a:pt x="4" y="22"/>
                  </a:lnTo>
                  <a:lnTo>
                    <a:pt x="4" y="22"/>
                  </a:lnTo>
                  <a:lnTo>
                    <a:pt x="4" y="22"/>
                  </a:lnTo>
                  <a:lnTo>
                    <a:pt x="4" y="22"/>
                  </a:lnTo>
                  <a:lnTo>
                    <a:pt x="4" y="22"/>
                  </a:lnTo>
                  <a:lnTo>
                    <a:pt x="4" y="18"/>
                  </a:lnTo>
                  <a:lnTo>
                    <a:pt x="4" y="18"/>
                  </a:lnTo>
                  <a:lnTo>
                    <a:pt x="4" y="18"/>
                  </a:lnTo>
                  <a:lnTo>
                    <a:pt x="4" y="18"/>
                  </a:lnTo>
                  <a:lnTo>
                    <a:pt x="4" y="18"/>
                  </a:lnTo>
                  <a:lnTo>
                    <a:pt x="4" y="18"/>
                  </a:lnTo>
                  <a:lnTo>
                    <a:pt x="4" y="18"/>
                  </a:lnTo>
                  <a:lnTo>
                    <a:pt x="4" y="22"/>
                  </a:lnTo>
                  <a:lnTo>
                    <a:pt x="4" y="22"/>
                  </a:lnTo>
                  <a:lnTo>
                    <a:pt x="4" y="22"/>
                  </a:lnTo>
                  <a:lnTo>
                    <a:pt x="4" y="22"/>
                  </a:lnTo>
                  <a:lnTo>
                    <a:pt x="4" y="22"/>
                  </a:lnTo>
                  <a:close/>
                  <a:moveTo>
                    <a:pt x="8" y="30"/>
                  </a:moveTo>
                  <a:lnTo>
                    <a:pt x="8" y="30"/>
                  </a:lnTo>
                  <a:lnTo>
                    <a:pt x="8" y="30"/>
                  </a:lnTo>
                  <a:lnTo>
                    <a:pt x="4" y="30"/>
                  </a:lnTo>
                  <a:lnTo>
                    <a:pt x="4" y="30"/>
                  </a:lnTo>
                  <a:lnTo>
                    <a:pt x="4" y="30"/>
                  </a:lnTo>
                  <a:lnTo>
                    <a:pt x="4" y="26"/>
                  </a:lnTo>
                  <a:lnTo>
                    <a:pt x="4" y="26"/>
                  </a:lnTo>
                  <a:lnTo>
                    <a:pt x="8" y="26"/>
                  </a:lnTo>
                  <a:lnTo>
                    <a:pt x="8" y="26"/>
                  </a:lnTo>
                  <a:lnTo>
                    <a:pt x="8" y="26"/>
                  </a:lnTo>
                  <a:lnTo>
                    <a:pt x="8" y="26"/>
                  </a:lnTo>
                  <a:lnTo>
                    <a:pt x="8" y="26"/>
                  </a:lnTo>
                  <a:lnTo>
                    <a:pt x="8" y="26"/>
                  </a:lnTo>
                  <a:lnTo>
                    <a:pt x="8" y="26"/>
                  </a:lnTo>
                  <a:lnTo>
                    <a:pt x="8" y="26"/>
                  </a:lnTo>
                  <a:lnTo>
                    <a:pt x="8" y="26"/>
                  </a:lnTo>
                  <a:lnTo>
                    <a:pt x="8" y="30"/>
                  </a:lnTo>
                  <a:lnTo>
                    <a:pt x="8" y="30"/>
                  </a:lnTo>
                  <a:lnTo>
                    <a:pt x="8" y="30"/>
                  </a:lnTo>
                  <a:lnTo>
                    <a:pt x="8" y="30"/>
                  </a:lnTo>
                  <a:lnTo>
                    <a:pt x="8" y="30"/>
                  </a:lnTo>
                  <a:lnTo>
                    <a:pt x="8" y="3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43" name="Freeform 150">
              <a:extLst>
                <a:ext uri="{FF2B5EF4-FFF2-40B4-BE49-F238E27FC236}">
                  <a16:creationId xmlns:a16="http://schemas.microsoft.com/office/drawing/2014/main" id="{04062299-62F7-5BA4-064E-E96A39AB832C}"/>
                </a:ext>
              </a:extLst>
            </p:cNvPr>
            <p:cNvSpPr>
              <a:spLocks noEditPoints="1"/>
            </p:cNvSpPr>
            <p:nvPr/>
          </p:nvSpPr>
          <p:spPr bwMode="auto">
            <a:xfrm>
              <a:off x="5156200" y="4432368"/>
              <a:ext cx="177800" cy="254000"/>
            </a:xfrm>
            <a:custGeom>
              <a:avLst/>
              <a:gdLst>
                <a:gd name="T0" fmla="*/ 0 w 112"/>
                <a:gd name="T1" fmla="*/ 82 h 160"/>
                <a:gd name="T2" fmla="*/ 0 w 112"/>
                <a:gd name="T3" fmla="*/ 78 h 160"/>
                <a:gd name="T4" fmla="*/ 4 w 112"/>
                <a:gd name="T5" fmla="*/ 72 h 160"/>
                <a:gd name="T6" fmla="*/ 8 w 112"/>
                <a:gd name="T7" fmla="*/ 64 h 160"/>
                <a:gd name="T8" fmla="*/ 12 w 112"/>
                <a:gd name="T9" fmla="*/ 60 h 160"/>
                <a:gd name="T10" fmla="*/ 12 w 112"/>
                <a:gd name="T11" fmla="*/ 56 h 160"/>
                <a:gd name="T12" fmla="*/ 12 w 112"/>
                <a:gd name="T13" fmla="*/ 56 h 160"/>
                <a:gd name="T14" fmla="*/ 16 w 112"/>
                <a:gd name="T15" fmla="*/ 52 h 160"/>
                <a:gd name="T16" fmla="*/ 12 w 112"/>
                <a:gd name="T17" fmla="*/ 42 h 160"/>
                <a:gd name="T18" fmla="*/ 12 w 112"/>
                <a:gd name="T19" fmla="*/ 34 h 160"/>
                <a:gd name="T20" fmla="*/ 8 w 112"/>
                <a:gd name="T21" fmla="*/ 30 h 160"/>
                <a:gd name="T22" fmla="*/ 8 w 112"/>
                <a:gd name="T23" fmla="*/ 22 h 160"/>
                <a:gd name="T24" fmla="*/ 4 w 112"/>
                <a:gd name="T25" fmla="*/ 16 h 160"/>
                <a:gd name="T26" fmla="*/ 0 w 112"/>
                <a:gd name="T27" fmla="*/ 8 h 160"/>
                <a:gd name="T28" fmla="*/ 8 w 112"/>
                <a:gd name="T29" fmla="*/ 0 h 160"/>
                <a:gd name="T30" fmla="*/ 16 w 112"/>
                <a:gd name="T31" fmla="*/ 0 h 160"/>
                <a:gd name="T32" fmla="*/ 22 w 112"/>
                <a:gd name="T33" fmla="*/ 0 h 160"/>
                <a:gd name="T34" fmla="*/ 26 w 112"/>
                <a:gd name="T35" fmla="*/ 0 h 160"/>
                <a:gd name="T36" fmla="*/ 38 w 112"/>
                <a:gd name="T37" fmla="*/ 4 h 160"/>
                <a:gd name="T38" fmla="*/ 46 w 112"/>
                <a:gd name="T39" fmla="*/ 8 h 160"/>
                <a:gd name="T40" fmla="*/ 60 w 112"/>
                <a:gd name="T41" fmla="*/ 20 h 160"/>
                <a:gd name="T42" fmla="*/ 72 w 112"/>
                <a:gd name="T43" fmla="*/ 20 h 160"/>
                <a:gd name="T44" fmla="*/ 74 w 112"/>
                <a:gd name="T45" fmla="*/ 22 h 160"/>
                <a:gd name="T46" fmla="*/ 78 w 112"/>
                <a:gd name="T47" fmla="*/ 22 h 160"/>
                <a:gd name="T48" fmla="*/ 82 w 112"/>
                <a:gd name="T49" fmla="*/ 20 h 160"/>
                <a:gd name="T50" fmla="*/ 94 w 112"/>
                <a:gd name="T51" fmla="*/ 8 h 160"/>
                <a:gd name="T52" fmla="*/ 100 w 112"/>
                <a:gd name="T53" fmla="*/ 12 h 160"/>
                <a:gd name="T54" fmla="*/ 104 w 112"/>
                <a:gd name="T55" fmla="*/ 12 h 160"/>
                <a:gd name="T56" fmla="*/ 112 w 112"/>
                <a:gd name="T57" fmla="*/ 12 h 160"/>
                <a:gd name="T58" fmla="*/ 112 w 112"/>
                <a:gd name="T59" fmla="*/ 16 h 160"/>
                <a:gd name="T60" fmla="*/ 100 w 112"/>
                <a:gd name="T61" fmla="*/ 56 h 160"/>
                <a:gd name="T62" fmla="*/ 108 w 112"/>
                <a:gd name="T63" fmla="*/ 108 h 160"/>
                <a:gd name="T64" fmla="*/ 104 w 112"/>
                <a:gd name="T65" fmla="*/ 112 h 160"/>
                <a:gd name="T66" fmla="*/ 98 w 112"/>
                <a:gd name="T67" fmla="*/ 116 h 160"/>
                <a:gd name="T68" fmla="*/ 98 w 112"/>
                <a:gd name="T69" fmla="*/ 120 h 160"/>
                <a:gd name="T70" fmla="*/ 98 w 112"/>
                <a:gd name="T71" fmla="*/ 120 h 160"/>
                <a:gd name="T72" fmla="*/ 94 w 112"/>
                <a:gd name="T73" fmla="*/ 124 h 160"/>
                <a:gd name="T74" fmla="*/ 90 w 112"/>
                <a:gd name="T75" fmla="*/ 124 h 160"/>
                <a:gd name="T76" fmla="*/ 86 w 112"/>
                <a:gd name="T77" fmla="*/ 130 h 160"/>
                <a:gd name="T78" fmla="*/ 86 w 112"/>
                <a:gd name="T79" fmla="*/ 138 h 160"/>
                <a:gd name="T80" fmla="*/ 82 w 112"/>
                <a:gd name="T81" fmla="*/ 142 h 160"/>
                <a:gd name="T82" fmla="*/ 82 w 112"/>
                <a:gd name="T83" fmla="*/ 144 h 160"/>
                <a:gd name="T84" fmla="*/ 74 w 112"/>
                <a:gd name="T85" fmla="*/ 160 h 160"/>
                <a:gd name="T86" fmla="*/ 68 w 112"/>
                <a:gd name="T87" fmla="*/ 152 h 160"/>
                <a:gd name="T88" fmla="*/ 52 w 112"/>
                <a:gd name="T89" fmla="*/ 142 h 160"/>
                <a:gd name="T90" fmla="*/ 52 w 112"/>
                <a:gd name="T91" fmla="*/ 138 h 160"/>
                <a:gd name="T92" fmla="*/ 52 w 112"/>
                <a:gd name="T93" fmla="*/ 134 h 160"/>
                <a:gd name="T94" fmla="*/ 46 w 112"/>
                <a:gd name="T95" fmla="*/ 128 h 160"/>
                <a:gd name="T96" fmla="*/ 30 w 112"/>
                <a:gd name="T97" fmla="*/ 116 h 160"/>
                <a:gd name="T98" fmla="*/ 8 w 112"/>
                <a:gd name="T99" fmla="*/ 102 h 160"/>
                <a:gd name="T100" fmla="*/ 0 w 112"/>
                <a:gd name="T101" fmla="*/ 98 h 160"/>
                <a:gd name="T102" fmla="*/ 100 w 112"/>
                <a:gd name="T103" fmla="*/ 116 h 160"/>
                <a:gd name="T104" fmla="*/ 100 w 112"/>
                <a:gd name="T105" fmla="*/ 116 h 160"/>
                <a:gd name="T106" fmla="*/ 100 w 112"/>
                <a:gd name="T107" fmla="*/ 12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60">
                  <a:moveTo>
                    <a:pt x="0" y="98"/>
                  </a:moveTo>
                  <a:lnTo>
                    <a:pt x="0" y="98"/>
                  </a:lnTo>
                  <a:lnTo>
                    <a:pt x="0" y="90"/>
                  </a:lnTo>
                  <a:lnTo>
                    <a:pt x="0" y="86"/>
                  </a:lnTo>
                  <a:lnTo>
                    <a:pt x="0" y="82"/>
                  </a:lnTo>
                  <a:lnTo>
                    <a:pt x="0" y="82"/>
                  </a:lnTo>
                  <a:lnTo>
                    <a:pt x="0" y="82"/>
                  </a:lnTo>
                  <a:lnTo>
                    <a:pt x="0" y="78"/>
                  </a:lnTo>
                  <a:lnTo>
                    <a:pt x="0" y="78"/>
                  </a:lnTo>
                  <a:lnTo>
                    <a:pt x="0" y="78"/>
                  </a:lnTo>
                  <a:lnTo>
                    <a:pt x="0" y="78"/>
                  </a:lnTo>
                  <a:lnTo>
                    <a:pt x="0" y="78"/>
                  </a:lnTo>
                  <a:lnTo>
                    <a:pt x="0" y="76"/>
                  </a:lnTo>
                  <a:lnTo>
                    <a:pt x="0" y="76"/>
                  </a:lnTo>
                  <a:lnTo>
                    <a:pt x="4" y="72"/>
                  </a:lnTo>
                  <a:lnTo>
                    <a:pt x="4" y="72"/>
                  </a:lnTo>
                  <a:lnTo>
                    <a:pt x="4" y="72"/>
                  </a:lnTo>
                  <a:lnTo>
                    <a:pt x="4" y="72"/>
                  </a:lnTo>
                  <a:lnTo>
                    <a:pt x="8" y="68"/>
                  </a:lnTo>
                  <a:lnTo>
                    <a:pt x="8" y="68"/>
                  </a:lnTo>
                  <a:lnTo>
                    <a:pt x="8" y="64"/>
                  </a:lnTo>
                  <a:lnTo>
                    <a:pt x="8" y="64"/>
                  </a:lnTo>
                  <a:lnTo>
                    <a:pt x="8" y="64"/>
                  </a:lnTo>
                  <a:lnTo>
                    <a:pt x="8" y="64"/>
                  </a:lnTo>
                  <a:lnTo>
                    <a:pt x="8" y="64"/>
                  </a:lnTo>
                  <a:lnTo>
                    <a:pt x="8" y="60"/>
                  </a:lnTo>
                  <a:lnTo>
                    <a:pt x="8" y="60"/>
                  </a:lnTo>
                  <a:lnTo>
                    <a:pt x="8" y="60"/>
                  </a:lnTo>
                  <a:lnTo>
                    <a:pt x="12" y="60"/>
                  </a:lnTo>
                  <a:lnTo>
                    <a:pt x="12" y="60"/>
                  </a:lnTo>
                  <a:lnTo>
                    <a:pt x="12" y="60"/>
                  </a:lnTo>
                  <a:lnTo>
                    <a:pt x="12" y="60"/>
                  </a:lnTo>
                  <a:lnTo>
                    <a:pt x="12" y="60"/>
                  </a:lnTo>
                  <a:lnTo>
                    <a:pt x="12" y="60"/>
                  </a:lnTo>
                  <a:lnTo>
                    <a:pt x="12" y="60"/>
                  </a:lnTo>
                  <a:lnTo>
                    <a:pt x="12" y="56"/>
                  </a:lnTo>
                  <a:lnTo>
                    <a:pt x="12" y="56"/>
                  </a:lnTo>
                  <a:lnTo>
                    <a:pt x="12" y="56"/>
                  </a:lnTo>
                  <a:lnTo>
                    <a:pt x="12" y="56"/>
                  </a:lnTo>
                  <a:lnTo>
                    <a:pt x="12" y="56"/>
                  </a:lnTo>
                  <a:lnTo>
                    <a:pt x="12" y="56"/>
                  </a:lnTo>
                  <a:lnTo>
                    <a:pt x="12" y="56"/>
                  </a:lnTo>
                  <a:lnTo>
                    <a:pt x="12" y="52"/>
                  </a:lnTo>
                  <a:lnTo>
                    <a:pt x="12" y="52"/>
                  </a:lnTo>
                  <a:lnTo>
                    <a:pt x="16" y="52"/>
                  </a:lnTo>
                  <a:lnTo>
                    <a:pt x="16" y="52"/>
                  </a:lnTo>
                  <a:lnTo>
                    <a:pt x="16" y="52"/>
                  </a:lnTo>
                  <a:lnTo>
                    <a:pt x="16" y="52"/>
                  </a:lnTo>
                  <a:lnTo>
                    <a:pt x="16" y="48"/>
                  </a:lnTo>
                  <a:lnTo>
                    <a:pt x="16" y="46"/>
                  </a:lnTo>
                  <a:lnTo>
                    <a:pt x="16" y="42"/>
                  </a:lnTo>
                  <a:lnTo>
                    <a:pt x="16" y="42"/>
                  </a:lnTo>
                  <a:lnTo>
                    <a:pt x="12" y="42"/>
                  </a:lnTo>
                  <a:lnTo>
                    <a:pt x="12" y="42"/>
                  </a:lnTo>
                  <a:lnTo>
                    <a:pt x="12" y="38"/>
                  </a:lnTo>
                  <a:lnTo>
                    <a:pt x="12" y="38"/>
                  </a:lnTo>
                  <a:lnTo>
                    <a:pt x="12" y="38"/>
                  </a:lnTo>
                  <a:lnTo>
                    <a:pt x="12" y="34"/>
                  </a:lnTo>
                  <a:lnTo>
                    <a:pt x="12" y="34"/>
                  </a:lnTo>
                  <a:lnTo>
                    <a:pt x="12" y="34"/>
                  </a:lnTo>
                  <a:lnTo>
                    <a:pt x="12" y="30"/>
                  </a:lnTo>
                  <a:lnTo>
                    <a:pt x="12" y="30"/>
                  </a:lnTo>
                  <a:lnTo>
                    <a:pt x="12" y="30"/>
                  </a:lnTo>
                  <a:lnTo>
                    <a:pt x="12" y="30"/>
                  </a:lnTo>
                  <a:lnTo>
                    <a:pt x="8" y="30"/>
                  </a:lnTo>
                  <a:lnTo>
                    <a:pt x="8" y="30"/>
                  </a:lnTo>
                  <a:lnTo>
                    <a:pt x="8" y="26"/>
                  </a:lnTo>
                  <a:lnTo>
                    <a:pt x="8" y="26"/>
                  </a:lnTo>
                  <a:lnTo>
                    <a:pt x="8" y="26"/>
                  </a:lnTo>
                  <a:lnTo>
                    <a:pt x="8" y="26"/>
                  </a:lnTo>
                  <a:lnTo>
                    <a:pt x="8" y="26"/>
                  </a:lnTo>
                  <a:lnTo>
                    <a:pt x="8" y="22"/>
                  </a:lnTo>
                  <a:lnTo>
                    <a:pt x="8" y="22"/>
                  </a:lnTo>
                  <a:lnTo>
                    <a:pt x="8" y="20"/>
                  </a:lnTo>
                  <a:lnTo>
                    <a:pt x="8" y="20"/>
                  </a:lnTo>
                  <a:lnTo>
                    <a:pt x="8" y="20"/>
                  </a:lnTo>
                  <a:lnTo>
                    <a:pt x="8" y="20"/>
                  </a:lnTo>
                  <a:lnTo>
                    <a:pt x="4" y="16"/>
                  </a:lnTo>
                  <a:lnTo>
                    <a:pt x="4" y="16"/>
                  </a:lnTo>
                  <a:lnTo>
                    <a:pt x="4" y="16"/>
                  </a:lnTo>
                  <a:lnTo>
                    <a:pt x="4" y="16"/>
                  </a:lnTo>
                  <a:lnTo>
                    <a:pt x="4" y="12"/>
                  </a:lnTo>
                  <a:lnTo>
                    <a:pt x="0" y="12"/>
                  </a:lnTo>
                  <a:lnTo>
                    <a:pt x="0" y="8"/>
                  </a:lnTo>
                  <a:lnTo>
                    <a:pt x="0" y="8"/>
                  </a:lnTo>
                  <a:lnTo>
                    <a:pt x="0" y="8"/>
                  </a:lnTo>
                  <a:lnTo>
                    <a:pt x="0" y="8"/>
                  </a:lnTo>
                  <a:lnTo>
                    <a:pt x="0" y="8"/>
                  </a:lnTo>
                  <a:lnTo>
                    <a:pt x="4" y="0"/>
                  </a:lnTo>
                  <a:lnTo>
                    <a:pt x="8" y="0"/>
                  </a:lnTo>
                  <a:lnTo>
                    <a:pt x="8" y="0"/>
                  </a:lnTo>
                  <a:lnTo>
                    <a:pt x="8" y="0"/>
                  </a:lnTo>
                  <a:lnTo>
                    <a:pt x="12" y="0"/>
                  </a:lnTo>
                  <a:lnTo>
                    <a:pt x="12" y="0"/>
                  </a:lnTo>
                  <a:lnTo>
                    <a:pt x="12" y="0"/>
                  </a:lnTo>
                  <a:lnTo>
                    <a:pt x="16" y="0"/>
                  </a:lnTo>
                  <a:lnTo>
                    <a:pt x="16" y="0"/>
                  </a:lnTo>
                  <a:lnTo>
                    <a:pt x="22" y="0"/>
                  </a:lnTo>
                  <a:lnTo>
                    <a:pt x="22" y="0"/>
                  </a:lnTo>
                  <a:lnTo>
                    <a:pt x="22" y="0"/>
                  </a:lnTo>
                  <a:lnTo>
                    <a:pt x="22" y="0"/>
                  </a:lnTo>
                  <a:lnTo>
                    <a:pt x="22" y="0"/>
                  </a:lnTo>
                  <a:lnTo>
                    <a:pt x="22" y="0"/>
                  </a:lnTo>
                  <a:lnTo>
                    <a:pt x="22" y="0"/>
                  </a:lnTo>
                  <a:lnTo>
                    <a:pt x="22" y="0"/>
                  </a:lnTo>
                  <a:lnTo>
                    <a:pt x="26" y="0"/>
                  </a:lnTo>
                  <a:lnTo>
                    <a:pt x="26" y="0"/>
                  </a:lnTo>
                  <a:lnTo>
                    <a:pt x="26" y="0"/>
                  </a:lnTo>
                  <a:lnTo>
                    <a:pt x="26" y="4"/>
                  </a:lnTo>
                  <a:lnTo>
                    <a:pt x="30" y="4"/>
                  </a:lnTo>
                  <a:lnTo>
                    <a:pt x="30" y="4"/>
                  </a:lnTo>
                  <a:lnTo>
                    <a:pt x="34" y="4"/>
                  </a:lnTo>
                  <a:lnTo>
                    <a:pt x="34" y="4"/>
                  </a:lnTo>
                  <a:lnTo>
                    <a:pt x="38" y="4"/>
                  </a:lnTo>
                  <a:lnTo>
                    <a:pt x="38" y="4"/>
                  </a:lnTo>
                  <a:lnTo>
                    <a:pt x="38" y="4"/>
                  </a:lnTo>
                  <a:lnTo>
                    <a:pt x="42" y="4"/>
                  </a:lnTo>
                  <a:lnTo>
                    <a:pt x="46" y="4"/>
                  </a:lnTo>
                  <a:lnTo>
                    <a:pt x="46" y="8"/>
                  </a:lnTo>
                  <a:lnTo>
                    <a:pt x="46" y="8"/>
                  </a:lnTo>
                  <a:lnTo>
                    <a:pt x="46" y="8"/>
                  </a:lnTo>
                  <a:lnTo>
                    <a:pt x="56" y="16"/>
                  </a:lnTo>
                  <a:lnTo>
                    <a:pt x="56" y="20"/>
                  </a:lnTo>
                  <a:lnTo>
                    <a:pt x="56" y="20"/>
                  </a:lnTo>
                  <a:lnTo>
                    <a:pt x="60" y="20"/>
                  </a:lnTo>
                  <a:lnTo>
                    <a:pt x="60" y="20"/>
                  </a:lnTo>
                  <a:lnTo>
                    <a:pt x="64" y="20"/>
                  </a:lnTo>
                  <a:lnTo>
                    <a:pt x="64" y="20"/>
                  </a:lnTo>
                  <a:lnTo>
                    <a:pt x="68" y="20"/>
                  </a:lnTo>
                  <a:lnTo>
                    <a:pt x="68" y="20"/>
                  </a:lnTo>
                  <a:lnTo>
                    <a:pt x="68" y="20"/>
                  </a:lnTo>
                  <a:lnTo>
                    <a:pt x="72" y="20"/>
                  </a:lnTo>
                  <a:lnTo>
                    <a:pt x="72" y="20"/>
                  </a:lnTo>
                  <a:lnTo>
                    <a:pt x="72" y="20"/>
                  </a:lnTo>
                  <a:lnTo>
                    <a:pt x="72" y="20"/>
                  </a:lnTo>
                  <a:lnTo>
                    <a:pt x="72" y="20"/>
                  </a:lnTo>
                  <a:lnTo>
                    <a:pt x="74" y="22"/>
                  </a:lnTo>
                  <a:lnTo>
                    <a:pt x="74" y="22"/>
                  </a:lnTo>
                  <a:lnTo>
                    <a:pt x="74" y="22"/>
                  </a:lnTo>
                  <a:lnTo>
                    <a:pt x="74" y="22"/>
                  </a:lnTo>
                  <a:lnTo>
                    <a:pt x="74" y="20"/>
                  </a:lnTo>
                  <a:lnTo>
                    <a:pt x="74" y="22"/>
                  </a:lnTo>
                  <a:lnTo>
                    <a:pt x="78" y="22"/>
                  </a:lnTo>
                  <a:lnTo>
                    <a:pt x="78" y="22"/>
                  </a:lnTo>
                  <a:lnTo>
                    <a:pt x="78" y="22"/>
                  </a:lnTo>
                  <a:lnTo>
                    <a:pt x="78" y="22"/>
                  </a:lnTo>
                  <a:lnTo>
                    <a:pt x="78" y="22"/>
                  </a:lnTo>
                  <a:lnTo>
                    <a:pt x="78" y="22"/>
                  </a:lnTo>
                  <a:lnTo>
                    <a:pt x="78" y="20"/>
                  </a:lnTo>
                  <a:lnTo>
                    <a:pt x="82" y="20"/>
                  </a:lnTo>
                  <a:lnTo>
                    <a:pt x="82" y="16"/>
                  </a:lnTo>
                  <a:lnTo>
                    <a:pt x="86" y="12"/>
                  </a:lnTo>
                  <a:lnTo>
                    <a:pt x="86" y="12"/>
                  </a:lnTo>
                  <a:lnTo>
                    <a:pt x="90" y="12"/>
                  </a:lnTo>
                  <a:lnTo>
                    <a:pt x="90" y="12"/>
                  </a:lnTo>
                  <a:lnTo>
                    <a:pt x="94" y="8"/>
                  </a:lnTo>
                  <a:lnTo>
                    <a:pt x="98" y="8"/>
                  </a:lnTo>
                  <a:lnTo>
                    <a:pt x="98" y="8"/>
                  </a:lnTo>
                  <a:lnTo>
                    <a:pt x="98" y="8"/>
                  </a:lnTo>
                  <a:lnTo>
                    <a:pt x="100" y="12"/>
                  </a:lnTo>
                  <a:lnTo>
                    <a:pt x="100" y="12"/>
                  </a:lnTo>
                  <a:lnTo>
                    <a:pt x="100" y="12"/>
                  </a:lnTo>
                  <a:lnTo>
                    <a:pt x="100" y="12"/>
                  </a:lnTo>
                  <a:lnTo>
                    <a:pt x="100" y="12"/>
                  </a:lnTo>
                  <a:lnTo>
                    <a:pt x="100" y="12"/>
                  </a:lnTo>
                  <a:lnTo>
                    <a:pt x="100" y="12"/>
                  </a:lnTo>
                  <a:lnTo>
                    <a:pt x="100" y="12"/>
                  </a:lnTo>
                  <a:lnTo>
                    <a:pt x="104" y="12"/>
                  </a:lnTo>
                  <a:lnTo>
                    <a:pt x="104" y="12"/>
                  </a:lnTo>
                  <a:lnTo>
                    <a:pt x="104" y="12"/>
                  </a:lnTo>
                  <a:lnTo>
                    <a:pt x="108" y="12"/>
                  </a:lnTo>
                  <a:lnTo>
                    <a:pt x="108" y="12"/>
                  </a:lnTo>
                  <a:lnTo>
                    <a:pt x="108" y="12"/>
                  </a:lnTo>
                  <a:lnTo>
                    <a:pt x="112" y="12"/>
                  </a:lnTo>
                  <a:lnTo>
                    <a:pt x="112" y="12"/>
                  </a:lnTo>
                  <a:lnTo>
                    <a:pt x="112" y="12"/>
                  </a:lnTo>
                  <a:lnTo>
                    <a:pt x="112" y="12"/>
                  </a:lnTo>
                  <a:lnTo>
                    <a:pt x="112" y="12"/>
                  </a:lnTo>
                  <a:lnTo>
                    <a:pt x="112" y="12"/>
                  </a:lnTo>
                  <a:lnTo>
                    <a:pt x="112" y="16"/>
                  </a:lnTo>
                  <a:lnTo>
                    <a:pt x="104" y="26"/>
                  </a:lnTo>
                  <a:lnTo>
                    <a:pt x="104" y="26"/>
                  </a:lnTo>
                  <a:lnTo>
                    <a:pt x="100" y="34"/>
                  </a:lnTo>
                  <a:lnTo>
                    <a:pt x="100" y="34"/>
                  </a:lnTo>
                  <a:lnTo>
                    <a:pt x="100" y="42"/>
                  </a:lnTo>
                  <a:lnTo>
                    <a:pt x="100" y="56"/>
                  </a:lnTo>
                  <a:lnTo>
                    <a:pt x="100" y="78"/>
                  </a:lnTo>
                  <a:lnTo>
                    <a:pt x="100" y="94"/>
                  </a:lnTo>
                  <a:lnTo>
                    <a:pt x="100" y="98"/>
                  </a:lnTo>
                  <a:lnTo>
                    <a:pt x="104" y="104"/>
                  </a:lnTo>
                  <a:lnTo>
                    <a:pt x="108" y="108"/>
                  </a:lnTo>
                  <a:lnTo>
                    <a:pt x="108" y="108"/>
                  </a:lnTo>
                  <a:lnTo>
                    <a:pt x="108" y="108"/>
                  </a:lnTo>
                  <a:lnTo>
                    <a:pt x="104" y="112"/>
                  </a:lnTo>
                  <a:lnTo>
                    <a:pt x="104" y="112"/>
                  </a:lnTo>
                  <a:lnTo>
                    <a:pt x="104" y="112"/>
                  </a:lnTo>
                  <a:lnTo>
                    <a:pt x="104" y="112"/>
                  </a:lnTo>
                  <a:lnTo>
                    <a:pt x="104" y="112"/>
                  </a:lnTo>
                  <a:lnTo>
                    <a:pt x="104" y="112"/>
                  </a:lnTo>
                  <a:lnTo>
                    <a:pt x="104" y="116"/>
                  </a:lnTo>
                  <a:lnTo>
                    <a:pt x="100" y="116"/>
                  </a:lnTo>
                  <a:lnTo>
                    <a:pt x="100" y="116"/>
                  </a:lnTo>
                  <a:lnTo>
                    <a:pt x="100" y="116"/>
                  </a:lnTo>
                  <a:lnTo>
                    <a:pt x="98" y="116"/>
                  </a:lnTo>
                  <a:lnTo>
                    <a:pt x="98" y="116"/>
                  </a:lnTo>
                  <a:lnTo>
                    <a:pt x="98" y="120"/>
                  </a:lnTo>
                  <a:lnTo>
                    <a:pt x="98" y="120"/>
                  </a:lnTo>
                  <a:lnTo>
                    <a:pt x="100" y="120"/>
                  </a:lnTo>
                  <a:lnTo>
                    <a:pt x="98" y="120"/>
                  </a:lnTo>
                  <a:lnTo>
                    <a:pt x="98" y="120"/>
                  </a:lnTo>
                  <a:lnTo>
                    <a:pt x="98" y="120"/>
                  </a:lnTo>
                  <a:lnTo>
                    <a:pt x="98" y="120"/>
                  </a:lnTo>
                  <a:lnTo>
                    <a:pt x="98" y="120"/>
                  </a:lnTo>
                  <a:lnTo>
                    <a:pt x="98" y="120"/>
                  </a:lnTo>
                  <a:lnTo>
                    <a:pt x="98" y="120"/>
                  </a:lnTo>
                  <a:lnTo>
                    <a:pt x="98" y="120"/>
                  </a:lnTo>
                  <a:lnTo>
                    <a:pt x="98" y="120"/>
                  </a:lnTo>
                  <a:lnTo>
                    <a:pt x="98" y="120"/>
                  </a:lnTo>
                  <a:lnTo>
                    <a:pt x="98" y="120"/>
                  </a:lnTo>
                  <a:lnTo>
                    <a:pt x="94" y="124"/>
                  </a:lnTo>
                  <a:lnTo>
                    <a:pt x="94" y="124"/>
                  </a:lnTo>
                  <a:lnTo>
                    <a:pt x="94" y="124"/>
                  </a:lnTo>
                  <a:lnTo>
                    <a:pt x="94" y="124"/>
                  </a:lnTo>
                  <a:lnTo>
                    <a:pt x="94" y="124"/>
                  </a:lnTo>
                  <a:lnTo>
                    <a:pt x="90" y="124"/>
                  </a:lnTo>
                  <a:lnTo>
                    <a:pt x="90" y="124"/>
                  </a:lnTo>
                  <a:lnTo>
                    <a:pt x="90" y="124"/>
                  </a:lnTo>
                  <a:lnTo>
                    <a:pt x="90" y="124"/>
                  </a:lnTo>
                  <a:lnTo>
                    <a:pt x="90" y="128"/>
                  </a:lnTo>
                  <a:lnTo>
                    <a:pt x="90" y="128"/>
                  </a:lnTo>
                  <a:lnTo>
                    <a:pt x="90" y="128"/>
                  </a:lnTo>
                  <a:lnTo>
                    <a:pt x="86" y="128"/>
                  </a:lnTo>
                  <a:lnTo>
                    <a:pt x="86" y="130"/>
                  </a:lnTo>
                  <a:lnTo>
                    <a:pt x="86" y="130"/>
                  </a:lnTo>
                  <a:lnTo>
                    <a:pt x="86" y="130"/>
                  </a:lnTo>
                  <a:lnTo>
                    <a:pt x="86" y="134"/>
                  </a:lnTo>
                  <a:lnTo>
                    <a:pt x="86" y="134"/>
                  </a:lnTo>
                  <a:lnTo>
                    <a:pt x="86" y="134"/>
                  </a:lnTo>
                  <a:lnTo>
                    <a:pt x="86" y="134"/>
                  </a:lnTo>
                  <a:lnTo>
                    <a:pt x="86" y="138"/>
                  </a:lnTo>
                  <a:lnTo>
                    <a:pt x="86" y="138"/>
                  </a:lnTo>
                  <a:lnTo>
                    <a:pt x="86" y="138"/>
                  </a:lnTo>
                  <a:lnTo>
                    <a:pt x="86" y="138"/>
                  </a:lnTo>
                  <a:lnTo>
                    <a:pt x="86" y="138"/>
                  </a:lnTo>
                  <a:lnTo>
                    <a:pt x="82" y="142"/>
                  </a:lnTo>
                  <a:lnTo>
                    <a:pt x="82" y="142"/>
                  </a:lnTo>
                  <a:lnTo>
                    <a:pt x="82" y="142"/>
                  </a:lnTo>
                  <a:lnTo>
                    <a:pt x="82" y="142"/>
                  </a:lnTo>
                  <a:lnTo>
                    <a:pt x="82" y="144"/>
                  </a:lnTo>
                  <a:lnTo>
                    <a:pt x="82" y="144"/>
                  </a:lnTo>
                  <a:lnTo>
                    <a:pt x="82" y="144"/>
                  </a:lnTo>
                  <a:lnTo>
                    <a:pt x="82" y="144"/>
                  </a:lnTo>
                  <a:lnTo>
                    <a:pt x="82" y="148"/>
                  </a:lnTo>
                  <a:lnTo>
                    <a:pt x="82" y="148"/>
                  </a:lnTo>
                  <a:lnTo>
                    <a:pt x="82" y="148"/>
                  </a:lnTo>
                  <a:lnTo>
                    <a:pt x="78" y="156"/>
                  </a:lnTo>
                  <a:lnTo>
                    <a:pt x="78" y="160"/>
                  </a:lnTo>
                  <a:lnTo>
                    <a:pt x="74" y="160"/>
                  </a:lnTo>
                  <a:lnTo>
                    <a:pt x="74" y="160"/>
                  </a:lnTo>
                  <a:lnTo>
                    <a:pt x="74" y="160"/>
                  </a:lnTo>
                  <a:lnTo>
                    <a:pt x="74" y="160"/>
                  </a:lnTo>
                  <a:lnTo>
                    <a:pt x="74" y="160"/>
                  </a:lnTo>
                  <a:lnTo>
                    <a:pt x="72" y="156"/>
                  </a:lnTo>
                  <a:lnTo>
                    <a:pt x="68" y="152"/>
                  </a:lnTo>
                  <a:lnTo>
                    <a:pt x="68" y="152"/>
                  </a:lnTo>
                  <a:lnTo>
                    <a:pt x="64" y="152"/>
                  </a:lnTo>
                  <a:lnTo>
                    <a:pt x="64" y="148"/>
                  </a:lnTo>
                  <a:lnTo>
                    <a:pt x="56" y="142"/>
                  </a:lnTo>
                  <a:lnTo>
                    <a:pt x="52" y="142"/>
                  </a:lnTo>
                  <a:lnTo>
                    <a:pt x="52" y="142"/>
                  </a:lnTo>
                  <a:lnTo>
                    <a:pt x="52" y="142"/>
                  </a:lnTo>
                  <a:lnTo>
                    <a:pt x="52" y="142"/>
                  </a:lnTo>
                  <a:lnTo>
                    <a:pt x="52" y="142"/>
                  </a:lnTo>
                  <a:lnTo>
                    <a:pt x="52" y="142"/>
                  </a:lnTo>
                  <a:lnTo>
                    <a:pt x="52" y="142"/>
                  </a:lnTo>
                  <a:lnTo>
                    <a:pt x="52" y="138"/>
                  </a:lnTo>
                  <a:lnTo>
                    <a:pt x="52" y="138"/>
                  </a:lnTo>
                  <a:lnTo>
                    <a:pt x="52" y="138"/>
                  </a:lnTo>
                  <a:lnTo>
                    <a:pt x="52" y="138"/>
                  </a:lnTo>
                  <a:lnTo>
                    <a:pt x="52" y="138"/>
                  </a:lnTo>
                  <a:lnTo>
                    <a:pt x="52" y="134"/>
                  </a:lnTo>
                  <a:lnTo>
                    <a:pt x="52" y="134"/>
                  </a:lnTo>
                  <a:lnTo>
                    <a:pt x="52" y="130"/>
                  </a:lnTo>
                  <a:lnTo>
                    <a:pt x="52" y="130"/>
                  </a:lnTo>
                  <a:lnTo>
                    <a:pt x="48" y="130"/>
                  </a:lnTo>
                  <a:lnTo>
                    <a:pt x="48" y="130"/>
                  </a:lnTo>
                  <a:lnTo>
                    <a:pt x="48" y="130"/>
                  </a:lnTo>
                  <a:lnTo>
                    <a:pt x="46" y="128"/>
                  </a:lnTo>
                  <a:lnTo>
                    <a:pt x="46" y="128"/>
                  </a:lnTo>
                  <a:lnTo>
                    <a:pt x="46" y="128"/>
                  </a:lnTo>
                  <a:lnTo>
                    <a:pt x="38" y="124"/>
                  </a:lnTo>
                  <a:lnTo>
                    <a:pt x="34" y="120"/>
                  </a:lnTo>
                  <a:lnTo>
                    <a:pt x="30" y="120"/>
                  </a:lnTo>
                  <a:lnTo>
                    <a:pt x="30" y="116"/>
                  </a:lnTo>
                  <a:lnTo>
                    <a:pt x="26" y="116"/>
                  </a:lnTo>
                  <a:lnTo>
                    <a:pt x="22" y="112"/>
                  </a:lnTo>
                  <a:lnTo>
                    <a:pt x="20" y="108"/>
                  </a:lnTo>
                  <a:lnTo>
                    <a:pt x="12" y="104"/>
                  </a:lnTo>
                  <a:lnTo>
                    <a:pt x="8" y="102"/>
                  </a:lnTo>
                  <a:lnTo>
                    <a:pt x="8" y="102"/>
                  </a:lnTo>
                  <a:lnTo>
                    <a:pt x="0" y="98"/>
                  </a:lnTo>
                  <a:lnTo>
                    <a:pt x="0" y="98"/>
                  </a:lnTo>
                  <a:lnTo>
                    <a:pt x="0" y="98"/>
                  </a:lnTo>
                  <a:lnTo>
                    <a:pt x="0" y="98"/>
                  </a:lnTo>
                  <a:lnTo>
                    <a:pt x="0" y="98"/>
                  </a:lnTo>
                  <a:lnTo>
                    <a:pt x="0" y="98"/>
                  </a:lnTo>
                  <a:close/>
                  <a:moveTo>
                    <a:pt x="100" y="120"/>
                  </a:moveTo>
                  <a:lnTo>
                    <a:pt x="100" y="120"/>
                  </a:lnTo>
                  <a:lnTo>
                    <a:pt x="98" y="116"/>
                  </a:lnTo>
                  <a:lnTo>
                    <a:pt x="98" y="116"/>
                  </a:lnTo>
                  <a:lnTo>
                    <a:pt x="100" y="116"/>
                  </a:lnTo>
                  <a:lnTo>
                    <a:pt x="100" y="116"/>
                  </a:lnTo>
                  <a:lnTo>
                    <a:pt x="100" y="116"/>
                  </a:lnTo>
                  <a:lnTo>
                    <a:pt x="100" y="116"/>
                  </a:lnTo>
                  <a:lnTo>
                    <a:pt x="100" y="116"/>
                  </a:lnTo>
                  <a:lnTo>
                    <a:pt x="100" y="116"/>
                  </a:lnTo>
                  <a:lnTo>
                    <a:pt x="100" y="116"/>
                  </a:lnTo>
                  <a:lnTo>
                    <a:pt x="100" y="116"/>
                  </a:lnTo>
                  <a:lnTo>
                    <a:pt x="100" y="116"/>
                  </a:lnTo>
                  <a:lnTo>
                    <a:pt x="100" y="116"/>
                  </a:lnTo>
                  <a:lnTo>
                    <a:pt x="100" y="116"/>
                  </a:lnTo>
                  <a:lnTo>
                    <a:pt x="100" y="116"/>
                  </a:lnTo>
                  <a:lnTo>
                    <a:pt x="100" y="116"/>
                  </a:lnTo>
                  <a:lnTo>
                    <a:pt x="100" y="120"/>
                  </a:lnTo>
                  <a:lnTo>
                    <a:pt x="100" y="120"/>
                  </a:lnTo>
                  <a:lnTo>
                    <a:pt x="100" y="12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44" name="Freeform 151">
              <a:extLst>
                <a:ext uri="{FF2B5EF4-FFF2-40B4-BE49-F238E27FC236}">
                  <a16:creationId xmlns:a16="http://schemas.microsoft.com/office/drawing/2014/main" id="{5170E52F-4BB9-3344-B040-F545391F17C4}"/>
                </a:ext>
              </a:extLst>
            </p:cNvPr>
            <p:cNvSpPr>
              <a:spLocks/>
            </p:cNvSpPr>
            <p:nvPr/>
          </p:nvSpPr>
          <p:spPr bwMode="auto">
            <a:xfrm>
              <a:off x="5003800" y="5349943"/>
              <a:ext cx="50800" cy="57150"/>
            </a:xfrm>
            <a:custGeom>
              <a:avLst/>
              <a:gdLst>
                <a:gd name="T0" fmla="*/ 24 w 32"/>
                <a:gd name="T1" fmla="*/ 26 h 36"/>
                <a:gd name="T2" fmla="*/ 22 w 32"/>
                <a:gd name="T3" fmla="*/ 30 h 36"/>
                <a:gd name="T4" fmla="*/ 22 w 32"/>
                <a:gd name="T5" fmla="*/ 30 h 36"/>
                <a:gd name="T6" fmla="*/ 18 w 32"/>
                <a:gd name="T7" fmla="*/ 30 h 36"/>
                <a:gd name="T8" fmla="*/ 18 w 32"/>
                <a:gd name="T9" fmla="*/ 30 h 36"/>
                <a:gd name="T10" fmla="*/ 14 w 32"/>
                <a:gd name="T11" fmla="*/ 34 h 36"/>
                <a:gd name="T12" fmla="*/ 14 w 32"/>
                <a:gd name="T13" fmla="*/ 36 h 36"/>
                <a:gd name="T14" fmla="*/ 10 w 32"/>
                <a:gd name="T15" fmla="*/ 36 h 36"/>
                <a:gd name="T16" fmla="*/ 10 w 32"/>
                <a:gd name="T17" fmla="*/ 36 h 36"/>
                <a:gd name="T18" fmla="*/ 8 w 32"/>
                <a:gd name="T19" fmla="*/ 36 h 36"/>
                <a:gd name="T20" fmla="*/ 8 w 32"/>
                <a:gd name="T21" fmla="*/ 34 h 36"/>
                <a:gd name="T22" fmla="*/ 4 w 32"/>
                <a:gd name="T23" fmla="*/ 34 h 36"/>
                <a:gd name="T24" fmla="*/ 4 w 32"/>
                <a:gd name="T25" fmla="*/ 30 h 36"/>
                <a:gd name="T26" fmla="*/ 0 w 32"/>
                <a:gd name="T27" fmla="*/ 26 h 36"/>
                <a:gd name="T28" fmla="*/ 0 w 32"/>
                <a:gd name="T29" fmla="*/ 26 h 36"/>
                <a:gd name="T30" fmla="*/ 0 w 32"/>
                <a:gd name="T31" fmla="*/ 22 h 36"/>
                <a:gd name="T32" fmla="*/ 0 w 32"/>
                <a:gd name="T33" fmla="*/ 22 h 36"/>
                <a:gd name="T34" fmla="*/ 0 w 32"/>
                <a:gd name="T35" fmla="*/ 18 h 36"/>
                <a:gd name="T36" fmla="*/ 0 w 32"/>
                <a:gd name="T37" fmla="*/ 18 h 36"/>
                <a:gd name="T38" fmla="*/ 4 w 32"/>
                <a:gd name="T39" fmla="*/ 18 h 36"/>
                <a:gd name="T40" fmla="*/ 4 w 32"/>
                <a:gd name="T41" fmla="*/ 14 h 36"/>
                <a:gd name="T42" fmla="*/ 4 w 32"/>
                <a:gd name="T43" fmla="*/ 14 h 36"/>
                <a:gd name="T44" fmla="*/ 8 w 32"/>
                <a:gd name="T45" fmla="*/ 10 h 36"/>
                <a:gd name="T46" fmla="*/ 8 w 32"/>
                <a:gd name="T47" fmla="*/ 10 h 36"/>
                <a:gd name="T48" fmla="*/ 8 w 32"/>
                <a:gd name="T49" fmla="*/ 6 h 36"/>
                <a:gd name="T50" fmla="*/ 10 w 32"/>
                <a:gd name="T51" fmla="*/ 6 h 36"/>
                <a:gd name="T52" fmla="*/ 14 w 32"/>
                <a:gd name="T53" fmla="*/ 4 h 36"/>
                <a:gd name="T54" fmla="*/ 14 w 32"/>
                <a:gd name="T55" fmla="*/ 4 h 36"/>
                <a:gd name="T56" fmla="*/ 18 w 32"/>
                <a:gd name="T57" fmla="*/ 4 h 36"/>
                <a:gd name="T58" fmla="*/ 18 w 32"/>
                <a:gd name="T59" fmla="*/ 0 h 36"/>
                <a:gd name="T60" fmla="*/ 18 w 32"/>
                <a:gd name="T61" fmla="*/ 0 h 36"/>
                <a:gd name="T62" fmla="*/ 18 w 32"/>
                <a:gd name="T63" fmla="*/ 0 h 36"/>
                <a:gd name="T64" fmla="*/ 22 w 32"/>
                <a:gd name="T65" fmla="*/ 0 h 36"/>
                <a:gd name="T66" fmla="*/ 22 w 32"/>
                <a:gd name="T67" fmla="*/ 4 h 36"/>
                <a:gd name="T68" fmla="*/ 24 w 32"/>
                <a:gd name="T69" fmla="*/ 4 h 36"/>
                <a:gd name="T70" fmla="*/ 24 w 32"/>
                <a:gd name="T71" fmla="*/ 4 h 36"/>
                <a:gd name="T72" fmla="*/ 24 w 32"/>
                <a:gd name="T73" fmla="*/ 6 h 36"/>
                <a:gd name="T74" fmla="*/ 28 w 32"/>
                <a:gd name="T75" fmla="*/ 6 h 36"/>
                <a:gd name="T76" fmla="*/ 28 w 32"/>
                <a:gd name="T77" fmla="*/ 10 h 36"/>
                <a:gd name="T78" fmla="*/ 32 w 32"/>
                <a:gd name="T79" fmla="*/ 14 h 36"/>
                <a:gd name="T80" fmla="*/ 32 w 32"/>
                <a:gd name="T81" fmla="*/ 14 h 36"/>
                <a:gd name="T82" fmla="*/ 28 w 32"/>
                <a:gd name="T83" fmla="*/ 14 h 36"/>
                <a:gd name="T84" fmla="*/ 28 w 32"/>
                <a:gd name="T85" fmla="*/ 18 h 36"/>
                <a:gd name="T86" fmla="*/ 28 w 32"/>
                <a:gd name="T87" fmla="*/ 18 h 36"/>
                <a:gd name="T88" fmla="*/ 28 w 32"/>
                <a:gd name="T89" fmla="*/ 18 h 36"/>
                <a:gd name="T90" fmla="*/ 28 w 32"/>
                <a:gd name="T91" fmla="*/ 22 h 36"/>
                <a:gd name="T92" fmla="*/ 28 w 32"/>
                <a:gd name="T93" fmla="*/ 22 h 36"/>
                <a:gd name="T94" fmla="*/ 28 w 32"/>
                <a:gd name="T95" fmla="*/ 22 h 36"/>
                <a:gd name="T96" fmla="*/ 28 w 32"/>
                <a:gd name="T97" fmla="*/ 22 h 36"/>
                <a:gd name="T98" fmla="*/ 24 w 32"/>
                <a:gd name="T99" fmla="*/ 26 h 36"/>
                <a:gd name="T100" fmla="*/ 24 w 32"/>
                <a:gd name="T101" fmla="*/ 26 h 36"/>
                <a:gd name="T102" fmla="*/ 24 w 32"/>
                <a:gd name="T10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36">
                  <a:moveTo>
                    <a:pt x="24" y="26"/>
                  </a:moveTo>
                  <a:lnTo>
                    <a:pt x="24" y="26"/>
                  </a:lnTo>
                  <a:lnTo>
                    <a:pt x="24" y="26"/>
                  </a:lnTo>
                  <a:lnTo>
                    <a:pt x="22" y="30"/>
                  </a:lnTo>
                  <a:lnTo>
                    <a:pt x="22" y="30"/>
                  </a:lnTo>
                  <a:lnTo>
                    <a:pt x="22" y="30"/>
                  </a:lnTo>
                  <a:lnTo>
                    <a:pt x="18" y="30"/>
                  </a:lnTo>
                  <a:lnTo>
                    <a:pt x="18" y="30"/>
                  </a:lnTo>
                  <a:lnTo>
                    <a:pt x="18" y="30"/>
                  </a:lnTo>
                  <a:lnTo>
                    <a:pt x="18" y="30"/>
                  </a:lnTo>
                  <a:lnTo>
                    <a:pt x="14" y="30"/>
                  </a:lnTo>
                  <a:lnTo>
                    <a:pt x="14" y="34"/>
                  </a:lnTo>
                  <a:lnTo>
                    <a:pt x="14" y="36"/>
                  </a:lnTo>
                  <a:lnTo>
                    <a:pt x="14" y="36"/>
                  </a:lnTo>
                  <a:lnTo>
                    <a:pt x="14" y="36"/>
                  </a:lnTo>
                  <a:lnTo>
                    <a:pt x="10" y="36"/>
                  </a:lnTo>
                  <a:lnTo>
                    <a:pt x="10" y="36"/>
                  </a:lnTo>
                  <a:lnTo>
                    <a:pt x="10" y="36"/>
                  </a:lnTo>
                  <a:lnTo>
                    <a:pt x="8" y="36"/>
                  </a:lnTo>
                  <a:lnTo>
                    <a:pt x="8" y="36"/>
                  </a:lnTo>
                  <a:lnTo>
                    <a:pt x="8" y="34"/>
                  </a:lnTo>
                  <a:lnTo>
                    <a:pt x="8" y="34"/>
                  </a:lnTo>
                  <a:lnTo>
                    <a:pt x="4" y="34"/>
                  </a:lnTo>
                  <a:lnTo>
                    <a:pt x="4" y="34"/>
                  </a:lnTo>
                  <a:lnTo>
                    <a:pt x="4" y="34"/>
                  </a:lnTo>
                  <a:lnTo>
                    <a:pt x="4" y="30"/>
                  </a:lnTo>
                  <a:lnTo>
                    <a:pt x="4" y="26"/>
                  </a:lnTo>
                  <a:lnTo>
                    <a:pt x="0" y="26"/>
                  </a:lnTo>
                  <a:lnTo>
                    <a:pt x="0" y="26"/>
                  </a:lnTo>
                  <a:lnTo>
                    <a:pt x="0" y="26"/>
                  </a:lnTo>
                  <a:lnTo>
                    <a:pt x="0" y="22"/>
                  </a:lnTo>
                  <a:lnTo>
                    <a:pt x="0" y="22"/>
                  </a:lnTo>
                  <a:lnTo>
                    <a:pt x="0" y="22"/>
                  </a:lnTo>
                  <a:lnTo>
                    <a:pt x="0" y="22"/>
                  </a:lnTo>
                  <a:lnTo>
                    <a:pt x="0" y="18"/>
                  </a:lnTo>
                  <a:lnTo>
                    <a:pt x="0" y="18"/>
                  </a:lnTo>
                  <a:lnTo>
                    <a:pt x="0" y="18"/>
                  </a:lnTo>
                  <a:lnTo>
                    <a:pt x="0" y="18"/>
                  </a:lnTo>
                  <a:lnTo>
                    <a:pt x="4" y="18"/>
                  </a:lnTo>
                  <a:lnTo>
                    <a:pt x="4" y="18"/>
                  </a:lnTo>
                  <a:lnTo>
                    <a:pt x="4" y="18"/>
                  </a:lnTo>
                  <a:lnTo>
                    <a:pt x="4" y="14"/>
                  </a:lnTo>
                  <a:lnTo>
                    <a:pt x="4" y="14"/>
                  </a:lnTo>
                  <a:lnTo>
                    <a:pt x="4" y="14"/>
                  </a:lnTo>
                  <a:lnTo>
                    <a:pt x="8" y="10"/>
                  </a:lnTo>
                  <a:lnTo>
                    <a:pt x="8" y="10"/>
                  </a:lnTo>
                  <a:lnTo>
                    <a:pt x="8" y="10"/>
                  </a:lnTo>
                  <a:lnTo>
                    <a:pt x="8" y="10"/>
                  </a:lnTo>
                  <a:lnTo>
                    <a:pt x="8" y="6"/>
                  </a:lnTo>
                  <a:lnTo>
                    <a:pt x="8" y="6"/>
                  </a:lnTo>
                  <a:lnTo>
                    <a:pt x="10" y="6"/>
                  </a:lnTo>
                  <a:lnTo>
                    <a:pt x="10" y="6"/>
                  </a:lnTo>
                  <a:lnTo>
                    <a:pt x="14" y="4"/>
                  </a:lnTo>
                  <a:lnTo>
                    <a:pt x="14" y="4"/>
                  </a:lnTo>
                  <a:lnTo>
                    <a:pt x="14" y="4"/>
                  </a:lnTo>
                  <a:lnTo>
                    <a:pt x="14" y="4"/>
                  </a:lnTo>
                  <a:lnTo>
                    <a:pt x="14" y="4"/>
                  </a:lnTo>
                  <a:lnTo>
                    <a:pt x="18" y="4"/>
                  </a:lnTo>
                  <a:lnTo>
                    <a:pt x="18" y="4"/>
                  </a:lnTo>
                  <a:lnTo>
                    <a:pt x="18" y="0"/>
                  </a:lnTo>
                  <a:lnTo>
                    <a:pt x="18" y="0"/>
                  </a:lnTo>
                  <a:lnTo>
                    <a:pt x="18" y="0"/>
                  </a:lnTo>
                  <a:lnTo>
                    <a:pt x="18" y="0"/>
                  </a:lnTo>
                  <a:lnTo>
                    <a:pt x="18" y="0"/>
                  </a:lnTo>
                  <a:lnTo>
                    <a:pt x="22" y="0"/>
                  </a:lnTo>
                  <a:lnTo>
                    <a:pt x="22" y="0"/>
                  </a:lnTo>
                  <a:lnTo>
                    <a:pt x="22" y="0"/>
                  </a:lnTo>
                  <a:lnTo>
                    <a:pt x="22" y="4"/>
                  </a:lnTo>
                  <a:lnTo>
                    <a:pt x="22" y="4"/>
                  </a:lnTo>
                  <a:lnTo>
                    <a:pt x="24" y="4"/>
                  </a:lnTo>
                  <a:lnTo>
                    <a:pt x="24" y="4"/>
                  </a:lnTo>
                  <a:lnTo>
                    <a:pt x="24" y="4"/>
                  </a:lnTo>
                  <a:lnTo>
                    <a:pt x="24" y="4"/>
                  </a:lnTo>
                  <a:lnTo>
                    <a:pt x="24" y="6"/>
                  </a:lnTo>
                  <a:lnTo>
                    <a:pt x="24" y="6"/>
                  </a:lnTo>
                  <a:lnTo>
                    <a:pt x="28" y="6"/>
                  </a:lnTo>
                  <a:lnTo>
                    <a:pt x="28" y="10"/>
                  </a:lnTo>
                  <a:lnTo>
                    <a:pt x="28" y="10"/>
                  </a:lnTo>
                  <a:lnTo>
                    <a:pt x="32" y="14"/>
                  </a:lnTo>
                  <a:lnTo>
                    <a:pt x="32" y="14"/>
                  </a:lnTo>
                  <a:lnTo>
                    <a:pt x="32" y="14"/>
                  </a:lnTo>
                  <a:lnTo>
                    <a:pt x="32" y="14"/>
                  </a:lnTo>
                  <a:lnTo>
                    <a:pt x="28" y="14"/>
                  </a:lnTo>
                  <a:lnTo>
                    <a:pt x="28" y="14"/>
                  </a:lnTo>
                  <a:lnTo>
                    <a:pt x="28" y="18"/>
                  </a:lnTo>
                  <a:lnTo>
                    <a:pt x="28" y="18"/>
                  </a:lnTo>
                  <a:lnTo>
                    <a:pt x="28" y="18"/>
                  </a:lnTo>
                  <a:lnTo>
                    <a:pt x="28" y="18"/>
                  </a:lnTo>
                  <a:lnTo>
                    <a:pt x="28" y="18"/>
                  </a:lnTo>
                  <a:lnTo>
                    <a:pt x="28" y="18"/>
                  </a:lnTo>
                  <a:lnTo>
                    <a:pt x="28" y="18"/>
                  </a:lnTo>
                  <a:lnTo>
                    <a:pt x="28" y="22"/>
                  </a:lnTo>
                  <a:lnTo>
                    <a:pt x="28" y="22"/>
                  </a:lnTo>
                  <a:lnTo>
                    <a:pt x="28" y="22"/>
                  </a:lnTo>
                  <a:lnTo>
                    <a:pt x="28" y="22"/>
                  </a:lnTo>
                  <a:lnTo>
                    <a:pt x="28" y="22"/>
                  </a:lnTo>
                  <a:lnTo>
                    <a:pt x="28" y="22"/>
                  </a:lnTo>
                  <a:lnTo>
                    <a:pt x="28" y="22"/>
                  </a:lnTo>
                  <a:lnTo>
                    <a:pt x="28" y="26"/>
                  </a:lnTo>
                  <a:lnTo>
                    <a:pt x="24" y="26"/>
                  </a:lnTo>
                  <a:lnTo>
                    <a:pt x="24" y="26"/>
                  </a:lnTo>
                  <a:lnTo>
                    <a:pt x="24" y="26"/>
                  </a:lnTo>
                  <a:lnTo>
                    <a:pt x="24" y="26"/>
                  </a:lnTo>
                  <a:lnTo>
                    <a:pt x="24" y="2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45" name="Freeform 152">
              <a:extLst>
                <a:ext uri="{FF2B5EF4-FFF2-40B4-BE49-F238E27FC236}">
                  <a16:creationId xmlns:a16="http://schemas.microsoft.com/office/drawing/2014/main" id="{9E6A173E-A566-DC24-88D9-D02E7823CB83}"/>
                </a:ext>
              </a:extLst>
            </p:cNvPr>
            <p:cNvSpPr>
              <a:spLocks/>
            </p:cNvSpPr>
            <p:nvPr/>
          </p:nvSpPr>
          <p:spPr bwMode="auto">
            <a:xfrm>
              <a:off x="4133850" y="4327593"/>
              <a:ext cx="95250" cy="117475"/>
            </a:xfrm>
            <a:custGeom>
              <a:avLst/>
              <a:gdLst>
                <a:gd name="T0" fmla="*/ 4 w 60"/>
                <a:gd name="T1" fmla="*/ 26 h 74"/>
                <a:gd name="T2" fmla="*/ 4 w 60"/>
                <a:gd name="T3" fmla="*/ 22 h 74"/>
                <a:gd name="T4" fmla="*/ 6 w 60"/>
                <a:gd name="T5" fmla="*/ 22 h 74"/>
                <a:gd name="T6" fmla="*/ 10 w 60"/>
                <a:gd name="T7" fmla="*/ 18 h 74"/>
                <a:gd name="T8" fmla="*/ 10 w 60"/>
                <a:gd name="T9" fmla="*/ 18 h 74"/>
                <a:gd name="T10" fmla="*/ 10 w 60"/>
                <a:gd name="T11" fmla="*/ 14 h 74"/>
                <a:gd name="T12" fmla="*/ 14 w 60"/>
                <a:gd name="T13" fmla="*/ 10 h 74"/>
                <a:gd name="T14" fmla="*/ 14 w 60"/>
                <a:gd name="T15" fmla="*/ 6 h 74"/>
                <a:gd name="T16" fmla="*/ 18 w 60"/>
                <a:gd name="T17" fmla="*/ 2 h 74"/>
                <a:gd name="T18" fmla="*/ 22 w 60"/>
                <a:gd name="T19" fmla="*/ 2 h 74"/>
                <a:gd name="T20" fmla="*/ 26 w 60"/>
                <a:gd name="T21" fmla="*/ 0 h 74"/>
                <a:gd name="T22" fmla="*/ 30 w 60"/>
                <a:gd name="T23" fmla="*/ 6 h 74"/>
                <a:gd name="T24" fmla="*/ 30 w 60"/>
                <a:gd name="T25" fmla="*/ 10 h 74"/>
                <a:gd name="T26" fmla="*/ 30 w 60"/>
                <a:gd name="T27" fmla="*/ 14 h 74"/>
                <a:gd name="T28" fmla="*/ 30 w 60"/>
                <a:gd name="T29" fmla="*/ 18 h 74"/>
                <a:gd name="T30" fmla="*/ 30 w 60"/>
                <a:gd name="T31" fmla="*/ 22 h 74"/>
                <a:gd name="T32" fmla="*/ 34 w 60"/>
                <a:gd name="T33" fmla="*/ 22 h 74"/>
                <a:gd name="T34" fmla="*/ 34 w 60"/>
                <a:gd name="T35" fmla="*/ 22 h 74"/>
                <a:gd name="T36" fmla="*/ 36 w 60"/>
                <a:gd name="T37" fmla="*/ 22 h 74"/>
                <a:gd name="T38" fmla="*/ 40 w 60"/>
                <a:gd name="T39" fmla="*/ 18 h 74"/>
                <a:gd name="T40" fmla="*/ 40 w 60"/>
                <a:gd name="T41" fmla="*/ 14 h 74"/>
                <a:gd name="T42" fmla="*/ 44 w 60"/>
                <a:gd name="T43" fmla="*/ 14 h 74"/>
                <a:gd name="T44" fmla="*/ 44 w 60"/>
                <a:gd name="T45" fmla="*/ 18 h 74"/>
                <a:gd name="T46" fmla="*/ 44 w 60"/>
                <a:gd name="T47" fmla="*/ 22 h 74"/>
                <a:gd name="T48" fmla="*/ 48 w 60"/>
                <a:gd name="T49" fmla="*/ 26 h 74"/>
                <a:gd name="T50" fmla="*/ 44 w 60"/>
                <a:gd name="T51" fmla="*/ 28 h 74"/>
                <a:gd name="T52" fmla="*/ 44 w 60"/>
                <a:gd name="T53" fmla="*/ 32 h 74"/>
                <a:gd name="T54" fmla="*/ 44 w 60"/>
                <a:gd name="T55" fmla="*/ 32 h 74"/>
                <a:gd name="T56" fmla="*/ 40 w 60"/>
                <a:gd name="T57" fmla="*/ 36 h 74"/>
                <a:gd name="T58" fmla="*/ 44 w 60"/>
                <a:gd name="T59" fmla="*/ 36 h 74"/>
                <a:gd name="T60" fmla="*/ 48 w 60"/>
                <a:gd name="T61" fmla="*/ 40 h 74"/>
                <a:gd name="T62" fmla="*/ 52 w 60"/>
                <a:gd name="T63" fmla="*/ 40 h 74"/>
                <a:gd name="T64" fmla="*/ 52 w 60"/>
                <a:gd name="T65" fmla="*/ 44 h 74"/>
                <a:gd name="T66" fmla="*/ 56 w 60"/>
                <a:gd name="T67" fmla="*/ 48 h 74"/>
                <a:gd name="T68" fmla="*/ 60 w 60"/>
                <a:gd name="T69" fmla="*/ 48 h 74"/>
                <a:gd name="T70" fmla="*/ 60 w 60"/>
                <a:gd name="T71" fmla="*/ 52 h 74"/>
                <a:gd name="T72" fmla="*/ 60 w 60"/>
                <a:gd name="T73" fmla="*/ 52 h 74"/>
                <a:gd name="T74" fmla="*/ 60 w 60"/>
                <a:gd name="T75" fmla="*/ 54 h 74"/>
                <a:gd name="T76" fmla="*/ 56 w 60"/>
                <a:gd name="T77" fmla="*/ 62 h 74"/>
                <a:gd name="T78" fmla="*/ 56 w 60"/>
                <a:gd name="T79" fmla="*/ 66 h 74"/>
                <a:gd name="T80" fmla="*/ 56 w 60"/>
                <a:gd name="T81" fmla="*/ 74 h 74"/>
                <a:gd name="T82" fmla="*/ 52 w 60"/>
                <a:gd name="T83" fmla="*/ 70 h 74"/>
                <a:gd name="T84" fmla="*/ 52 w 60"/>
                <a:gd name="T85" fmla="*/ 70 h 74"/>
                <a:gd name="T86" fmla="*/ 44 w 60"/>
                <a:gd name="T87" fmla="*/ 66 h 74"/>
                <a:gd name="T88" fmla="*/ 40 w 60"/>
                <a:gd name="T89" fmla="*/ 62 h 74"/>
                <a:gd name="T90" fmla="*/ 36 w 60"/>
                <a:gd name="T91" fmla="*/ 62 h 74"/>
                <a:gd name="T92" fmla="*/ 34 w 60"/>
                <a:gd name="T93" fmla="*/ 58 h 74"/>
                <a:gd name="T94" fmla="*/ 30 w 60"/>
                <a:gd name="T95" fmla="*/ 54 h 74"/>
                <a:gd name="T96" fmla="*/ 26 w 60"/>
                <a:gd name="T97" fmla="*/ 52 h 74"/>
                <a:gd name="T98" fmla="*/ 18 w 60"/>
                <a:gd name="T99" fmla="*/ 44 h 74"/>
                <a:gd name="T100" fmla="*/ 18 w 60"/>
                <a:gd name="T101" fmla="*/ 40 h 74"/>
                <a:gd name="T102" fmla="*/ 14 w 60"/>
                <a:gd name="T103" fmla="*/ 40 h 74"/>
                <a:gd name="T104" fmla="*/ 10 w 60"/>
                <a:gd name="T105" fmla="*/ 40 h 74"/>
                <a:gd name="T106" fmla="*/ 10 w 60"/>
                <a:gd name="T107" fmla="*/ 36 h 74"/>
                <a:gd name="T108" fmla="*/ 10 w 60"/>
                <a:gd name="T109" fmla="*/ 36 h 74"/>
                <a:gd name="T110" fmla="*/ 4 w 60"/>
                <a:gd name="T111" fmla="*/ 32 h 74"/>
                <a:gd name="T112" fmla="*/ 4 w 60"/>
                <a:gd name="T113" fmla="*/ 28 h 74"/>
                <a:gd name="T114" fmla="*/ 0 w 60"/>
                <a:gd name="T115"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 h="74">
                  <a:moveTo>
                    <a:pt x="0" y="28"/>
                  </a:moveTo>
                  <a:lnTo>
                    <a:pt x="0" y="28"/>
                  </a:lnTo>
                  <a:lnTo>
                    <a:pt x="4" y="28"/>
                  </a:lnTo>
                  <a:lnTo>
                    <a:pt x="4" y="26"/>
                  </a:lnTo>
                  <a:lnTo>
                    <a:pt x="4" y="26"/>
                  </a:lnTo>
                  <a:lnTo>
                    <a:pt x="4" y="26"/>
                  </a:lnTo>
                  <a:lnTo>
                    <a:pt x="4" y="26"/>
                  </a:lnTo>
                  <a:lnTo>
                    <a:pt x="4" y="22"/>
                  </a:lnTo>
                  <a:lnTo>
                    <a:pt x="4" y="22"/>
                  </a:lnTo>
                  <a:lnTo>
                    <a:pt x="4" y="22"/>
                  </a:lnTo>
                  <a:lnTo>
                    <a:pt x="6" y="22"/>
                  </a:lnTo>
                  <a:lnTo>
                    <a:pt x="6" y="22"/>
                  </a:lnTo>
                  <a:lnTo>
                    <a:pt x="6" y="22"/>
                  </a:lnTo>
                  <a:lnTo>
                    <a:pt x="6" y="22"/>
                  </a:lnTo>
                  <a:lnTo>
                    <a:pt x="6" y="22"/>
                  </a:lnTo>
                  <a:lnTo>
                    <a:pt x="10" y="18"/>
                  </a:lnTo>
                  <a:lnTo>
                    <a:pt x="10" y="18"/>
                  </a:lnTo>
                  <a:lnTo>
                    <a:pt x="10" y="18"/>
                  </a:lnTo>
                  <a:lnTo>
                    <a:pt x="10" y="18"/>
                  </a:lnTo>
                  <a:lnTo>
                    <a:pt x="10" y="18"/>
                  </a:lnTo>
                  <a:lnTo>
                    <a:pt x="10" y="14"/>
                  </a:lnTo>
                  <a:lnTo>
                    <a:pt x="10" y="14"/>
                  </a:lnTo>
                  <a:lnTo>
                    <a:pt x="10" y="14"/>
                  </a:lnTo>
                  <a:lnTo>
                    <a:pt x="10" y="14"/>
                  </a:lnTo>
                  <a:lnTo>
                    <a:pt x="14" y="14"/>
                  </a:lnTo>
                  <a:lnTo>
                    <a:pt x="14" y="14"/>
                  </a:lnTo>
                  <a:lnTo>
                    <a:pt x="14" y="10"/>
                  </a:lnTo>
                  <a:lnTo>
                    <a:pt x="14" y="10"/>
                  </a:lnTo>
                  <a:lnTo>
                    <a:pt x="14" y="6"/>
                  </a:lnTo>
                  <a:lnTo>
                    <a:pt x="14" y="6"/>
                  </a:lnTo>
                  <a:lnTo>
                    <a:pt x="14" y="6"/>
                  </a:lnTo>
                  <a:lnTo>
                    <a:pt x="14" y="6"/>
                  </a:lnTo>
                  <a:lnTo>
                    <a:pt x="18" y="6"/>
                  </a:lnTo>
                  <a:lnTo>
                    <a:pt x="18" y="6"/>
                  </a:lnTo>
                  <a:lnTo>
                    <a:pt x="18" y="6"/>
                  </a:lnTo>
                  <a:lnTo>
                    <a:pt x="18" y="2"/>
                  </a:lnTo>
                  <a:lnTo>
                    <a:pt x="18" y="2"/>
                  </a:lnTo>
                  <a:lnTo>
                    <a:pt x="18" y="2"/>
                  </a:lnTo>
                  <a:lnTo>
                    <a:pt x="18" y="0"/>
                  </a:lnTo>
                  <a:lnTo>
                    <a:pt x="22" y="2"/>
                  </a:lnTo>
                  <a:lnTo>
                    <a:pt x="22" y="0"/>
                  </a:lnTo>
                  <a:lnTo>
                    <a:pt x="26" y="0"/>
                  </a:lnTo>
                  <a:lnTo>
                    <a:pt x="26" y="2"/>
                  </a:lnTo>
                  <a:lnTo>
                    <a:pt x="26" y="0"/>
                  </a:lnTo>
                  <a:lnTo>
                    <a:pt x="26" y="2"/>
                  </a:lnTo>
                  <a:lnTo>
                    <a:pt x="26" y="2"/>
                  </a:lnTo>
                  <a:lnTo>
                    <a:pt x="30" y="2"/>
                  </a:lnTo>
                  <a:lnTo>
                    <a:pt x="30" y="6"/>
                  </a:lnTo>
                  <a:lnTo>
                    <a:pt x="30" y="10"/>
                  </a:lnTo>
                  <a:lnTo>
                    <a:pt x="30" y="10"/>
                  </a:lnTo>
                  <a:lnTo>
                    <a:pt x="30" y="10"/>
                  </a:lnTo>
                  <a:lnTo>
                    <a:pt x="30" y="10"/>
                  </a:lnTo>
                  <a:lnTo>
                    <a:pt x="30" y="14"/>
                  </a:lnTo>
                  <a:lnTo>
                    <a:pt x="30" y="14"/>
                  </a:lnTo>
                  <a:lnTo>
                    <a:pt x="34" y="14"/>
                  </a:lnTo>
                  <a:lnTo>
                    <a:pt x="30" y="14"/>
                  </a:lnTo>
                  <a:lnTo>
                    <a:pt x="30" y="14"/>
                  </a:lnTo>
                  <a:lnTo>
                    <a:pt x="30" y="14"/>
                  </a:lnTo>
                  <a:lnTo>
                    <a:pt x="30" y="18"/>
                  </a:lnTo>
                  <a:lnTo>
                    <a:pt x="30" y="18"/>
                  </a:lnTo>
                  <a:lnTo>
                    <a:pt x="30" y="18"/>
                  </a:lnTo>
                  <a:lnTo>
                    <a:pt x="30" y="18"/>
                  </a:lnTo>
                  <a:lnTo>
                    <a:pt x="30" y="22"/>
                  </a:lnTo>
                  <a:lnTo>
                    <a:pt x="30" y="22"/>
                  </a:lnTo>
                  <a:lnTo>
                    <a:pt x="30" y="22"/>
                  </a:lnTo>
                  <a:lnTo>
                    <a:pt x="30" y="18"/>
                  </a:lnTo>
                  <a:lnTo>
                    <a:pt x="34" y="18"/>
                  </a:lnTo>
                  <a:lnTo>
                    <a:pt x="34" y="22"/>
                  </a:lnTo>
                  <a:lnTo>
                    <a:pt x="34" y="22"/>
                  </a:lnTo>
                  <a:lnTo>
                    <a:pt x="34" y="22"/>
                  </a:lnTo>
                  <a:lnTo>
                    <a:pt x="34" y="26"/>
                  </a:lnTo>
                  <a:lnTo>
                    <a:pt x="34" y="22"/>
                  </a:lnTo>
                  <a:lnTo>
                    <a:pt x="36" y="22"/>
                  </a:lnTo>
                  <a:lnTo>
                    <a:pt x="36" y="22"/>
                  </a:lnTo>
                  <a:lnTo>
                    <a:pt x="36" y="22"/>
                  </a:lnTo>
                  <a:lnTo>
                    <a:pt x="36" y="22"/>
                  </a:lnTo>
                  <a:lnTo>
                    <a:pt x="36" y="22"/>
                  </a:lnTo>
                  <a:lnTo>
                    <a:pt x="40" y="22"/>
                  </a:lnTo>
                  <a:lnTo>
                    <a:pt x="40" y="18"/>
                  </a:lnTo>
                  <a:lnTo>
                    <a:pt x="40" y="18"/>
                  </a:lnTo>
                  <a:lnTo>
                    <a:pt x="40" y="18"/>
                  </a:lnTo>
                  <a:lnTo>
                    <a:pt x="40" y="18"/>
                  </a:lnTo>
                  <a:lnTo>
                    <a:pt x="40" y="14"/>
                  </a:lnTo>
                  <a:lnTo>
                    <a:pt x="40" y="14"/>
                  </a:lnTo>
                  <a:lnTo>
                    <a:pt x="40" y="14"/>
                  </a:lnTo>
                  <a:lnTo>
                    <a:pt x="40" y="14"/>
                  </a:lnTo>
                  <a:lnTo>
                    <a:pt x="44" y="14"/>
                  </a:lnTo>
                  <a:lnTo>
                    <a:pt x="44" y="14"/>
                  </a:lnTo>
                  <a:lnTo>
                    <a:pt x="44" y="18"/>
                  </a:lnTo>
                  <a:lnTo>
                    <a:pt x="44" y="18"/>
                  </a:lnTo>
                  <a:lnTo>
                    <a:pt x="44" y="18"/>
                  </a:lnTo>
                  <a:lnTo>
                    <a:pt x="44" y="18"/>
                  </a:lnTo>
                  <a:lnTo>
                    <a:pt x="44" y="18"/>
                  </a:lnTo>
                  <a:lnTo>
                    <a:pt x="44" y="18"/>
                  </a:lnTo>
                  <a:lnTo>
                    <a:pt x="44" y="18"/>
                  </a:lnTo>
                  <a:lnTo>
                    <a:pt x="44" y="22"/>
                  </a:lnTo>
                  <a:lnTo>
                    <a:pt x="44" y="22"/>
                  </a:lnTo>
                  <a:lnTo>
                    <a:pt x="44" y="22"/>
                  </a:lnTo>
                  <a:lnTo>
                    <a:pt x="44" y="22"/>
                  </a:lnTo>
                  <a:lnTo>
                    <a:pt x="48" y="26"/>
                  </a:lnTo>
                  <a:lnTo>
                    <a:pt x="48" y="26"/>
                  </a:lnTo>
                  <a:lnTo>
                    <a:pt x="44" y="28"/>
                  </a:lnTo>
                  <a:lnTo>
                    <a:pt x="44" y="28"/>
                  </a:lnTo>
                  <a:lnTo>
                    <a:pt x="44" y="28"/>
                  </a:lnTo>
                  <a:lnTo>
                    <a:pt x="44" y="32"/>
                  </a:lnTo>
                  <a:lnTo>
                    <a:pt x="44" y="32"/>
                  </a:lnTo>
                  <a:lnTo>
                    <a:pt x="44" y="32"/>
                  </a:lnTo>
                  <a:lnTo>
                    <a:pt x="44" y="32"/>
                  </a:lnTo>
                  <a:lnTo>
                    <a:pt x="44" y="32"/>
                  </a:lnTo>
                  <a:lnTo>
                    <a:pt x="44" y="32"/>
                  </a:lnTo>
                  <a:lnTo>
                    <a:pt x="44" y="32"/>
                  </a:lnTo>
                  <a:lnTo>
                    <a:pt x="44" y="32"/>
                  </a:lnTo>
                  <a:lnTo>
                    <a:pt x="44" y="32"/>
                  </a:lnTo>
                  <a:lnTo>
                    <a:pt x="44" y="32"/>
                  </a:lnTo>
                  <a:lnTo>
                    <a:pt x="40" y="32"/>
                  </a:lnTo>
                  <a:lnTo>
                    <a:pt x="40" y="36"/>
                  </a:lnTo>
                  <a:lnTo>
                    <a:pt x="40" y="36"/>
                  </a:lnTo>
                  <a:lnTo>
                    <a:pt x="40" y="36"/>
                  </a:lnTo>
                  <a:lnTo>
                    <a:pt x="44" y="36"/>
                  </a:lnTo>
                  <a:lnTo>
                    <a:pt x="44" y="36"/>
                  </a:lnTo>
                  <a:lnTo>
                    <a:pt x="44" y="36"/>
                  </a:lnTo>
                  <a:lnTo>
                    <a:pt x="48" y="40"/>
                  </a:lnTo>
                  <a:lnTo>
                    <a:pt x="48" y="40"/>
                  </a:lnTo>
                  <a:lnTo>
                    <a:pt x="48" y="40"/>
                  </a:lnTo>
                  <a:lnTo>
                    <a:pt x="48" y="40"/>
                  </a:lnTo>
                  <a:lnTo>
                    <a:pt x="52" y="40"/>
                  </a:lnTo>
                  <a:lnTo>
                    <a:pt x="52" y="40"/>
                  </a:lnTo>
                  <a:lnTo>
                    <a:pt x="52" y="40"/>
                  </a:lnTo>
                  <a:lnTo>
                    <a:pt x="52" y="40"/>
                  </a:lnTo>
                  <a:lnTo>
                    <a:pt x="52" y="44"/>
                  </a:lnTo>
                  <a:lnTo>
                    <a:pt x="52" y="44"/>
                  </a:lnTo>
                  <a:lnTo>
                    <a:pt x="52" y="44"/>
                  </a:lnTo>
                  <a:lnTo>
                    <a:pt x="56" y="44"/>
                  </a:lnTo>
                  <a:lnTo>
                    <a:pt x="56" y="44"/>
                  </a:lnTo>
                  <a:lnTo>
                    <a:pt x="56" y="44"/>
                  </a:lnTo>
                  <a:lnTo>
                    <a:pt x="56" y="48"/>
                  </a:lnTo>
                  <a:lnTo>
                    <a:pt x="60" y="48"/>
                  </a:lnTo>
                  <a:lnTo>
                    <a:pt x="60" y="48"/>
                  </a:lnTo>
                  <a:lnTo>
                    <a:pt x="60" y="48"/>
                  </a:lnTo>
                  <a:lnTo>
                    <a:pt x="60" y="48"/>
                  </a:lnTo>
                  <a:lnTo>
                    <a:pt x="60" y="48"/>
                  </a:lnTo>
                  <a:lnTo>
                    <a:pt x="60" y="48"/>
                  </a:lnTo>
                  <a:lnTo>
                    <a:pt x="60" y="48"/>
                  </a:lnTo>
                  <a:lnTo>
                    <a:pt x="60" y="52"/>
                  </a:lnTo>
                  <a:lnTo>
                    <a:pt x="60" y="52"/>
                  </a:lnTo>
                  <a:lnTo>
                    <a:pt x="60" y="52"/>
                  </a:lnTo>
                  <a:lnTo>
                    <a:pt x="60" y="52"/>
                  </a:lnTo>
                  <a:lnTo>
                    <a:pt x="60" y="52"/>
                  </a:lnTo>
                  <a:lnTo>
                    <a:pt x="60" y="54"/>
                  </a:lnTo>
                  <a:lnTo>
                    <a:pt x="60" y="54"/>
                  </a:lnTo>
                  <a:lnTo>
                    <a:pt x="60" y="54"/>
                  </a:lnTo>
                  <a:lnTo>
                    <a:pt x="60" y="54"/>
                  </a:lnTo>
                  <a:lnTo>
                    <a:pt x="60" y="58"/>
                  </a:lnTo>
                  <a:lnTo>
                    <a:pt x="56" y="58"/>
                  </a:lnTo>
                  <a:lnTo>
                    <a:pt x="56" y="62"/>
                  </a:lnTo>
                  <a:lnTo>
                    <a:pt x="56" y="62"/>
                  </a:lnTo>
                  <a:lnTo>
                    <a:pt x="56" y="62"/>
                  </a:lnTo>
                  <a:lnTo>
                    <a:pt x="56" y="66"/>
                  </a:lnTo>
                  <a:lnTo>
                    <a:pt x="56" y="66"/>
                  </a:lnTo>
                  <a:lnTo>
                    <a:pt x="56" y="66"/>
                  </a:lnTo>
                  <a:lnTo>
                    <a:pt x="56" y="70"/>
                  </a:lnTo>
                  <a:lnTo>
                    <a:pt x="56" y="70"/>
                  </a:lnTo>
                  <a:lnTo>
                    <a:pt x="56" y="70"/>
                  </a:lnTo>
                  <a:lnTo>
                    <a:pt x="56" y="74"/>
                  </a:lnTo>
                  <a:lnTo>
                    <a:pt x="56" y="74"/>
                  </a:lnTo>
                  <a:lnTo>
                    <a:pt x="56" y="74"/>
                  </a:lnTo>
                  <a:lnTo>
                    <a:pt x="56" y="74"/>
                  </a:lnTo>
                  <a:lnTo>
                    <a:pt x="52" y="70"/>
                  </a:lnTo>
                  <a:lnTo>
                    <a:pt x="52" y="70"/>
                  </a:lnTo>
                  <a:lnTo>
                    <a:pt x="52" y="70"/>
                  </a:lnTo>
                  <a:lnTo>
                    <a:pt x="52" y="70"/>
                  </a:lnTo>
                  <a:lnTo>
                    <a:pt x="52" y="70"/>
                  </a:lnTo>
                  <a:lnTo>
                    <a:pt x="48" y="70"/>
                  </a:lnTo>
                  <a:lnTo>
                    <a:pt x="48" y="70"/>
                  </a:lnTo>
                  <a:lnTo>
                    <a:pt x="48" y="70"/>
                  </a:lnTo>
                  <a:lnTo>
                    <a:pt x="44" y="66"/>
                  </a:lnTo>
                  <a:lnTo>
                    <a:pt x="44" y="66"/>
                  </a:lnTo>
                  <a:lnTo>
                    <a:pt x="40" y="66"/>
                  </a:lnTo>
                  <a:lnTo>
                    <a:pt x="40" y="62"/>
                  </a:lnTo>
                  <a:lnTo>
                    <a:pt x="40" y="62"/>
                  </a:lnTo>
                  <a:lnTo>
                    <a:pt x="40" y="62"/>
                  </a:lnTo>
                  <a:lnTo>
                    <a:pt x="36" y="62"/>
                  </a:lnTo>
                  <a:lnTo>
                    <a:pt x="36" y="62"/>
                  </a:lnTo>
                  <a:lnTo>
                    <a:pt x="36" y="62"/>
                  </a:lnTo>
                  <a:lnTo>
                    <a:pt x="36" y="62"/>
                  </a:lnTo>
                  <a:lnTo>
                    <a:pt x="34" y="58"/>
                  </a:lnTo>
                  <a:lnTo>
                    <a:pt x="34" y="58"/>
                  </a:lnTo>
                  <a:lnTo>
                    <a:pt x="34" y="58"/>
                  </a:lnTo>
                  <a:lnTo>
                    <a:pt x="30" y="54"/>
                  </a:lnTo>
                  <a:lnTo>
                    <a:pt x="30" y="54"/>
                  </a:lnTo>
                  <a:lnTo>
                    <a:pt x="30" y="54"/>
                  </a:lnTo>
                  <a:lnTo>
                    <a:pt x="30" y="54"/>
                  </a:lnTo>
                  <a:lnTo>
                    <a:pt x="30" y="54"/>
                  </a:lnTo>
                  <a:lnTo>
                    <a:pt x="30" y="54"/>
                  </a:lnTo>
                  <a:lnTo>
                    <a:pt x="30" y="52"/>
                  </a:lnTo>
                  <a:lnTo>
                    <a:pt x="26" y="52"/>
                  </a:lnTo>
                  <a:lnTo>
                    <a:pt x="26" y="52"/>
                  </a:lnTo>
                  <a:lnTo>
                    <a:pt x="22" y="48"/>
                  </a:lnTo>
                  <a:lnTo>
                    <a:pt x="22" y="44"/>
                  </a:lnTo>
                  <a:lnTo>
                    <a:pt x="18" y="44"/>
                  </a:lnTo>
                  <a:lnTo>
                    <a:pt x="18" y="44"/>
                  </a:lnTo>
                  <a:lnTo>
                    <a:pt x="18" y="44"/>
                  </a:lnTo>
                  <a:lnTo>
                    <a:pt x="18" y="44"/>
                  </a:lnTo>
                  <a:lnTo>
                    <a:pt x="18" y="40"/>
                  </a:lnTo>
                  <a:lnTo>
                    <a:pt x="18" y="40"/>
                  </a:lnTo>
                  <a:lnTo>
                    <a:pt x="18" y="40"/>
                  </a:lnTo>
                  <a:lnTo>
                    <a:pt x="14" y="40"/>
                  </a:lnTo>
                  <a:lnTo>
                    <a:pt x="14" y="40"/>
                  </a:lnTo>
                  <a:lnTo>
                    <a:pt x="14" y="40"/>
                  </a:lnTo>
                  <a:lnTo>
                    <a:pt x="14" y="40"/>
                  </a:lnTo>
                  <a:lnTo>
                    <a:pt x="14" y="40"/>
                  </a:lnTo>
                  <a:lnTo>
                    <a:pt x="10" y="40"/>
                  </a:lnTo>
                  <a:lnTo>
                    <a:pt x="10" y="40"/>
                  </a:lnTo>
                  <a:lnTo>
                    <a:pt x="10" y="40"/>
                  </a:lnTo>
                  <a:lnTo>
                    <a:pt x="10" y="36"/>
                  </a:lnTo>
                  <a:lnTo>
                    <a:pt x="10" y="36"/>
                  </a:lnTo>
                  <a:lnTo>
                    <a:pt x="10" y="36"/>
                  </a:lnTo>
                  <a:lnTo>
                    <a:pt x="10" y="36"/>
                  </a:lnTo>
                  <a:lnTo>
                    <a:pt x="10" y="36"/>
                  </a:lnTo>
                  <a:lnTo>
                    <a:pt x="10" y="36"/>
                  </a:lnTo>
                  <a:lnTo>
                    <a:pt x="10" y="36"/>
                  </a:lnTo>
                  <a:lnTo>
                    <a:pt x="6" y="36"/>
                  </a:lnTo>
                  <a:lnTo>
                    <a:pt x="6" y="32"/>
                  </a:lnTo>
                  <a:lnTo>
                    <a:pt x="4" y="32"/>
                  </a:lnTo>
                  <a:lnTo>
                    <a:pt x="4" y="32"/>
                  </a:lnTo>
                  <a:lnTo>
                    <a:pt x="4" y="28"/>
                  </a:lnTo>
                  <a:lnTo>
                    <a:pt x="4" y="28"/>
                  </a:lnTo>
                  <a:lnTo>
                    <a:pt x="4" y="28"/>
                  </a:lnTo>
                  <a:lnTo>
                    <a:pt x="4" y="28"/>
                  </a:lnTo>
                  <a:lnTo>
                    <a:pt x="0" y="28"/>
                  </a:lnTo>
                  <a:lnTo>
                    <a:pt x="0" y="28"/>
                  </a:lnTo>
                  <a:lnTo>
                    <a:pt x="0" y="2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46" name="Freeform 153">
              <a:extLst>
                <a:ext uri="{FF2B5EF4-FFF2-40B4-BE49-F238E27FC236}">
                  <a16:creationId xmlns:a16="http://schemas.microsoft.com/office/drawing/2014/main" id="{1FD71CDB-14A7-647E-2F22-8FC960CAF7B7}"/>
                </a:ext>
              </a:extLst>
            </p:cNvPr>
            <p:cNvSpPr>
              <a:spLocks/>
            </p:cNvSpPr>
            <p:nvPr/>
          </p:nvSpPr>
          <p:spPr bwMode="auto">
            <a:xfrm>
              <a:off x="4600575" y="3632268"/>
              <a:ext cx="355600" cy="390525"/>
            </a:xfrm>
            <a:custGeom>
              <a:avLst/>
              <a:gdLst>
                <a:gd name="T0" fmla="*/ 74 w 224"/>
                <a:gd name="T1" fmla="*/ 12 h 246"/>
                <a:gd name="T2" fmla="*/ 86 w 224"/>
                <a:gd name="T3" fmla="*/ 20 h 246"/>
                <a:gd name="T4" fmla="*/ 90 w 224"/>
                <a:gd name="T5" fmla="*/ 34 h 246"/>
                <a:gd name="T6" fmla="*/ 100 w 224"/>
                <a:gd name="T7" fmla="*/ 38 h 246"/>
                <a:gd name="T8" fmla="*/ 116 w 224"/>
                <a:gd name="T9" fmla="*/ 38 h 246"/>
                <a:gd name="T10" fmla="*/ 124 w 224"/>
                <a:gd name="T11" fmla="*/ 46 h 246"/>
                <a:gd name="T12" fmla="*/ 134 w 224"/>
                <a:gd name="T13" fmla="*/ 52 h 246"/>
                <a:gd name="T14" fmla="*/ 142 w 224"/>
                <a:gd name="T15" fmla="*/ 52 h 246"/>
                <a:gd name="T16" fmla="*/ 154 w 224"/>
                <a:gd name="T17" fmla="*/ 42 h 246"/>
                <a:gd name="T18" fmla="*/ 154 w 224"/>
                <a:gd name="T19" fmla="*/ 26 h 246"/>
                <a:gd name="T20" fmla="*/ 160 w 224"/>
                <a:gd name="T21" fmla="*/ 12 h 246"/>
                <a:gd name="T22" fmla="*/ 172 w 224"/>
                <a:gd name="T23" fmla="*/ 8 h 246"/>
                <a:gd name="T24" fmla="*/ 182 w 224"/>
                <a:gd name="T25" fmla="*/ 4 h 246"/>
                <a:gd name="T26" fmla="*/ 194 w 224"/>
                <a:gd name="T27" fmla="*/ 8 h 246"/>
                <a:gd name="T28" fmla="*/ 198 w 224"/>
                <a:gd name="T29" fmla="*/ 20 h 246"/>
                <a:gd name="T30" fmla="*/ 210 w 224"/>
                <a:gd name="T31" fmla="*/ 22 h 246"/>
                <a:gd name="T32" fmla="*/ 224 w 224"/>
                <a:gd name="T33" fmla="*/ 22 h 246"/>
                <a:gd name="T34" fmla="*/ 220 w 224"/>
                <a:gd name="T35" fmla="*/ 34 h 246"/>
                <a:gd name="T36" fmla="*/ 224 w 224"/>
                <a:gd name="T37" fmla="*/ 50 h 246"/>
                <a:gd name="T38" fmla="*/ 220 w 224"/>
                <a:gd name="T39" fmla="*/ 64 h 246"/>
                <a:gd name="T40" fmla="*/ 224 w 224"/>
                <a:gd name="T41" fmla="*/ 78 h 246"/>
                <a:gd name="T42" fmla="*/ 224 w 224"/>
                <a:gd name="T43" fmla="*/ 102 h 246"/>
                <a:gd name="T44" fmla="*/ 224 w 224"/>
                <a:gd name="T45" fmla="*/ 120 h 246"/>
                <a:gd name="T46" fmla="*/ 224 w 224"/>
                <a:gd name="T47" fmla="*/ 150 h 246"/>
                <a:gd name="T48" fmla="*/ 224 w 224"/>
                <a:gd name="T49" fmla="*/ 176 h 246"/>
                <a:gd name="T50" fmla="*/ 224 w 224"/>
                <a:gd name="T51" fmla="*/ 238 h 246"/>
                <a:gd name="T52" fmla="*/ 210 w 224"/>
                <a:gd name="T53" fmla="*/ 238 h 246"/>
                <a:gd name="T54" fmla="*/ 186 w 224"/>
                <a:gd name="T55" fmla="*/ 232 h 246"/>
                <a:gd name="T56" fmla="*/ 156 w 224"/>
                <a:gd name="T57" fmla="*/ 218 h 246"/>
                <a:gd name="T58" fmla="*/ 134 w 224"/>
                <a:gd name="T59" fmla="*/ 202 h 246"/>
                <a:gd name="T60" fmla="*/ 108 w 224"/>
                <a:gd name="T61" fmla="*/ 188 h 246"/>
                <a:gd name="T62" fmla="*/ 82 w 224"/>
                <a:gd name="T63" fmla="*/ 184 h 246"/>
                <a:gd name="T64" fmla="*/ 72 w 224"/>
                <a:gd name="T65" fmla="*/ 192 h 246"/>
                <a:gd name="T66" fmla="*/ 60 w 224"/>
                <a:gd name="T67" fmla="*/ 184 h 246"/>
                <a:gd name="T68" fmla="*/ 44 w 224"/>
                <a:gd name="T69" fmla="*/ 180 h 246"/>
                <a:gd name="T70" fmla="*/ 34 w 224"/>
                <a:gd name="T71" fmla="*/ 162 h 246"/>
                <a:gd name="T72" fmla="*/ 18 w 224"/>
                <a:gd name="T73" fmla="*/ 158 h 246"/>
                <a:gd name="T74" fmla="*/ 12 w 224"/>
                <a:gd name="T75" fmla="*/ 154 h 246"/>
                <a:gd name="T76" fmla="*/ 8 w 224"/>
                <a:gd name="T77" fmla="*/ 138 h 246"/>
                <a:gd name="T78" fmla="*/ 12 w 224"/>
                <a:gd name="T79" fmla="*/ 120 h 246"/>
                <a:gd name="T80" fmla="*/ 8 w 224"/>
                <a:gd name="T81" fmla="*/ 108 h 246"/>
                <a:gd name="T82" fmla="*/ 8 w 224"/>
                <a:gd name="T83" fmla="*/ 94 h 246"/>
                <a:gd name="T84" fmla="*/ 8 w 224"/>
                <a:gd name="T85" fmla="*/ 78 h 246"/>
                <a:gd name="T86" fmla="*/ 8 w 224"/>
                <a:gd name="T87" fmla="*/ 64 h 246"/>
                <a:gd name="T88" fmla="*/ 4 w 224"/>
                <a:gd name="T89" fmla="*/ 56 h 246"/>
                <a:gd name="T90" fmla="*/ 16 w 224"/>
                <a:gd name="T91" fmla="*/ 46 h 246"/>
                <a:gd name="T92" fmla="*/ 12 w 224"/>
                <a:gd name="T93" fmla="*/ 34 h 246"/>
                <a:gd name="T94" fmla="*/ 22 w 224"/>
                <a:gd name="T95" fmla="*/ 22 h 246"/>
                <a:gd name="T96" fmla="*/ 34 w 224"/>
                <a:gd name="T97" fmla="*/ 16 h 246"/>
                <a:gd name="T98" fmla="*/ 34 w 224"/>
                <a:gd name="T99" fmla="*/ 0 h 246"/>
                <a:gd name="T100" fmla="*/ 42 w 224"/>
                <a:gd name="T101" fmla="*/ 8 h 246"/>
                <a:gd name="T102" fmla="*/ 56 w 224"/>
                <a:gd name="T103" fmla="*/ 8 h 246"/>
                <a:gd name="T104" fmla="*/ 64 w 224"/>
                <a:gd name="T105" fmla="*/ 8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4" h="246">
                  <a:moveTo>
                    <a:pt x="68" y="8"/>
                  </a:moveTo>
                  <a:lnTo>
                    <a:pt x="72" y="8"/>
                  </a:lnTo>
                  <a:lnTo>
                    <a:pt x="72" y="12"/>
                  </a:lnTo>
                  <a:lnTo>
                    <a:pt x="74" y="12"/>
                  </a:lnTo>
                  <a:lnTo>
                    <a:pt x="78" y="16"/>
                  </a:lnTo>
                  <a:lnTo>
                    <a:pt x="82" y="16"/>
                  </a:lnTo>
                  <a:lnTo>
                    <a:pt x="86" y="16"/>
                  </a:lnTo>
                  <a:lnTo>
                    <a:pt x="86" y="20"/>
                  </a:lnTo>
                  <a:lnTo>
                    <a:pt x="86" y="22"/>
                  </a:lnTo>
                  <a:lnTo>
                    <a:pt x="86" y="26"/>
                  </a:lnTo>
                  <a:lnTo>
                    <a:pt x="90" y="30"/>
                  </a:lnTo>
                  <a:lnTo>
                    <a:pt x="90" y="34"/>
                  </a:lnTo>
                  <a:lnTo>
                    <a:pt x="94" y="34"/>
                  </a:lnTo>
                  <a:lnTo>
                    <a:pt x="98" y="34"/>
                  </a:lnTo>
                  <a:lnTo>
                    <a:pt x="98" y="38"/>
                  </a:lnTo>
                  <a:lnTo>
                    <a:pt x="100" y="38"/>
                  </a:lnTo>
                  <a:lnTo>
                    <a:pt x="104" y="38"/>
                  </a:lnTo>
                  <a:lnTo>
                    <a:pt x="108" y="38"/>
                  </a:lnTo>
                  <a:lnTo>
                    <a:pt x="112" y="38"/>
                  </a:lnTo>
                  <a:lnTo>
                    <a:pt x="116" y="38"/>
                  </a:lnTo>
                  <a:lnTo>
                    <a:pt x="116" y="42"/>
                  </a:lnTo>
                  <a:lnTo>
                    <a:pt x="120" y="42"/>
                  </a:lnTo>
                  <a:lnTo>
                    <a:pt x="124" y="42"/>
                  </a:lnTo>
                  <a:lnTo>
                    <a:pt x="124" y="46"/>
                  </a:lnTo>
                  <a:lnTo>
                    <a:pt x="128" y="46"/>
                  </a:lnTo>
                  <a:lnTo>
                    <a:pt x="128" y="50"/>
                  </a:lnTo>
                  <a:lnTo>
                    <a:pt x="130" y="50"/>
                  </a:lnTo>
                  <a:lnTo>
                    <a:pt x="134" y="52"/>
                  </a:lnTo>
                  <a:lnTo>
                    <a:pt x="138" y="52"/>
                  </a:lnTo>
                  <a:lnTo>
                    <a:pt x="138" y="56"/>
                  </a:lnTo>
                  <a:lnTo>
                    <a:pt x="142" y="56"/>
                  </a:lnTo>
                  <a:lnTo>
                    <a:pt x="142" y="52"/>
                  </a:lnTo>
                  <a:lnTo>
                    <a:pt x="146" y="52"/>
                  </a:lnTo>
                  <a:lnTo>
                    <a:pt x="150" y="50"/>
                  </a:lnTo>
                  <a:lnTo>
                    <a:pt x="154" y="46"/>
                  </a:lnTo>
                  <a:lnTo>
                    <a:pt x="154" y="42"/>
                  </a:lnTo>
                  <a:lnTo>
                    <a:pt x="154" y="38"/>
                  </a:lnTo>
                  <a:lnTo>
                    <a:pt x="154" y="34"/>
                  </a:lnTo>
                  <a:lnTo>
                    <a:pt x="154" y="30"/>
                  </a:lnTo>
                  <a:lnTo>
                    <a:pt x="154" y="26"/>
                  </a:lnTo>
                  <a:lnTo>
                    <a:pt x="154" y="22"/>
                  </a:lnTo>
                  <a:lnTo>
                    <a:pt x="154" y="20"/>
                  </a:lnTo>
                  <a:lnTo>
                    <a:pt x="156" y="16"/>
                  </a:lnTo>
                  <a:lnTo>
                    <a:pt x="160" y="12"/>
                  </a:lnTo>
                  <a:lnTo>
                    <a:pt x="164" y="12"/>
                  </a:lnTo>
                  <a:lnTo>
                    <a:pt x="164" y="8"/>
                  </a:lnTo>
                  <a:lnTo>
                    <a:pt x="168" y="8"/>
                  </a:lnTo>
                  <a:lnTo>
                    <a:pt x="172" y="8"/>
                  </a:lnTo>
                  <a:lnTo>
                    <a:pt x="176" y="8"/>
                  </a:lnTo>
                  <a:lnTo>
                    <a:pt x="176" y="4"/>
                  </a:lnTo>
                  <a:lnTo>
                    <a:pt x="180" y="4"/>
                  </a:lnTo>
                  <a:lnTo>
                    <a:pt x="182" y="4"/>
                  </a:lnTo>
                  <a:lnTo>
                    <a:pt x="182" y="8"/>
                  </a:lnTo>
                  <a:lnTo>
                    <a:pt x="186" y="8"/>
                  </a:lnTo>
                  <a:lnTo>
                    <a:pt x="190" y="8"/>
                  </a:lnTo>
                  <a:lnTo>
                    <a:pt x="194" y="8"/>
                  </a:lnTo>
                  <a:lnTo>
                    <a:pt x="194" y="12"/>
                  </a:lnTo>
                  <a:lnTo>
                    <a:pt x="198" y="12"/>
                  </a:lnTo>
                  <a:lnTo>
                    <a:pt x="198" y="16"/>
                  </a:lnTo>
                  <a:lnTo>
                    <a:pt x="198" y="20"/>
                  </a:lnTo>
                  <a:lnTo>
                    <a:pt x="202" y="20"/>
                  </a:lnTo>
                  <a:lnTo>
                    <a:pt x="206" y="20"/>
                  </a:lnTo>
                  <a:lnTo>
                    <a:pt x="210" y="20"/>
                  </a:lnTo>
                  <a:lnTo>
                    <a:pt x="210" y="22"/>
                  </a:lnTo>
                  <a:lnTo>
                    <a:pt x="212" y="22"/>
                  </a:lnTo>
                  <a:lnTo>
                    <a:pt x="216" y="22"/>
                  </a:lnTo>
                  <a:lnTo>
                    <a:pt x="220" y="22"/>
                  </a:lnTo>
                  <a:lnTo>
                    <a:pt x="224" y="22"/>
                  </a:lnTo>
                  <a:lnTo>
                    <a:pt x="224" y="26"/>
                  </a:lnTo>
                  <a:lnTo>
                    <a:pt x="224" y="30"/>
                  </a:lnTo>
                  <a:lnTo>
                    <a:pt x="224" y="34"/>
                  </a:lnTo>
                  <a:lnTo>
                    <a:pt x="220" y="34"/>
                  </a:lnTo>
                  <a:lnTo>
                    <a:pt x="220" y="38"/>
                  </a:lnTo>
                  <a:lnTo>
                    <a:pt x="224" y="42"/>
                  </a:lnTo>
                  <a:lnTo>
                    <a:pt x="224" y="46"/>
                  </a:lnTo>
                  <a:lnTo>
                    <a:pt x="224" y="50"/>
                  </a:lnTo>
                  <a:lnTo>
                    <a:pt x="220" y="52"/>
                  </a:lnTo>
                  <a:lnTo>
                    <a:pt x="220" y="56"/>
                  </a:lnTo>
                  <a:lnTo>
                    <a:pt x="220" y="60"/>
                  </a:lnTo>
                  <a:lnTo>
                    <a:pt x="220" y="64"/>
                  </a:lnTo>
                  <a:lnTo>
                    <a:pt x="220" y="68"/>
                  </a:lnTo>
                  <a:lnTo>
                    <a:pt x="224" y="72"/>
                  </a:lnTo>
                  <a:lnTo>
                    <a:pt x="224" y="76"/>
                  </a:lnTo>
                  <a:lnTo>
                    <a:pt x="224" y="78"/>
                  </a:lnTo>
                  <a:lnTo>
                    <a:pt x="224" y="90"/>
                  </a:lnTo>
                  <a:lnTo>
                    <a:pt x="224" y="94"/>
                  </a:lnTo>
                  <a:lnTo>
                    <a:pt x="224" y="98"/>
                  </a:lnTo>
                  <a:lnTo>
                    <a:pt x="224" y="102"/>
                  </a:lnTo>
                  <a:lnTo>
                    <a:pt x="224" y="106"/>
                  </a:lnTo>
                  <a:lnTo>
                    <a:pt x="224" y="112"/>
                  </a:lnTo>
                  <a:lnTo>
                    <a:pt x="224" y="116"/>
                  </a:lnTo>
                  <a:lnTo>
                    <a:pt x="224" y="120"/>
                  </a:lnTo>
                  <a:lnTo>
                    <a:pt x="224" y="124"/>
                  </a:lnTo>
                  <a:lnTo>
                    <a:pt x="224" y="132"/>
                  </a:lnTo>
                  <a:lnTo>
                    <a:pt x="224" y="142"/>
                  </a:lnTo>
                  <a:lnTo>
                    <a:pt x="224" y="150"/>
                  </a:lnTo>
                  <a:lnTo>
                    <a:pt x="224" y="154"/>
                  </a:lnTo>
                  <a:lnTo>
                    <a:pt x="224" y="162"/>
                  </a:lnTo>
                  <a:lnTo>
                    <a:pt x="224" y="168"/>
                  </a:lnTo>
                  <a:lnTo>
                    <a:pt x="224" y="176"/>
                  </a:lnTo>
                  <a:lnTo>
                    <a:pt x="224" y="198"/>
                  </a:lnTo>
                  <a:lnTo>
                    <a:pt x="224" y="202"/>
                  </a:lnTo>
                  <a:lnTo>
                    <a:pt x="224" y="222"/>
                  </a:lnTo>
                  <a:lnTo>
                    <a:pt x="224" y="238"/>
                  </a:lnTo>
                  <a:lnTo>
                    <a:pt x="220" y="238"/>
                  </a:lnTo>
                  <a:lnTo>
                    <a:pt x="216" y="238"/>
                  </a:lnTo>
                  <a:lnTo>
                    <a:pt x="212" y="238"/>
                  </a:lnTo>
                  <a:lnTo>
                    <a:pt x="210" y="238"/>
                  </a:lnTo>
                  <a:lnTo>
                    <a:pt x="210" y="246"/>
                  </a:lnTo>
                  <a:lnTo>
                    <a:pt x="202" y="242"/>
                  </a:lnTo>
                  <a:lnTo>
                    <a:pt x="194" y="238"/>
                  </a:lnTo>
                  <a:lnTo>
                    <a:pt x="186" y="232"/>
                  </a:lnTo>
                  <a:lnTo>
                    <a:pt x="180" y="228"/>
                  </a:lnTo>
                  <a:lnTo>
                    <a:pt x="172" y="224"/>
                  </a:lnTo>
                  <a:lnTo>
                    <a:pt x="168" y="222"/>
                  </a:lnTo>
                  <a:lnTo>
                    <a:pt x="156" y="218"/>
                  </a:lnTo>
                  <a:lnTo>
                    <a:pt x="150" y="210"/>
                  </a:lnTo>
                  <a:lnTo>
                    <a:pt x="142" y="206"/>
                  </a:lnTo>
                  <a:lnTo>
                    <a:pt x="138" y="202"/>
                  </a:lnTo>
                  <a:lnTo>
                    <a:pt x="134" y="202"/>
                  </a:lnTo>
                  <a:lnTo>
                    <a:pt x="130" y="198"/>
                  </a:lnTo>
                  <a:lnTo>
                    <a:pt x="124" y="194"/>
                  </a:lnTo>
                  <a:lnTo>
                    <a:pt x="120" y="192"/>
                  </a:lnTo>
                  <a:lnTo>
                    <a:pt x="108" y="188"/>
                  </a:lnTo>
                  <a:lnTo>
                    <a:pt x="100" y="180"/>
                  </a:lnTo>
                  <a:lnTo>
                    <a:pt x="98" y="180"/>
                  </a:lnTo>
                  <a:lnTo>
                    <a:pt x="86" y="184"/>
                  </a:lnTo>
                  <a:lnTo>
                    <a:pt x="82" y="184"/>
                  </a:lnTo>
                  <a:lnTo>
                    <a:pt x="82" y="188"/>
                  </a:lnTo>
                  <a:lnTo>
                    <a:pt x="78" y="188"/>
                  </a:lnTo>
                  <a:lnTo>
                    <a:pt x="74" y="192"/>
                  </a:lnTo>
                  <a:lnTo>
                    <a:pt x="72" y="192"/>
                  </a:lnTo>
                  <a:lnTo>
                    <a:pt x="72" y="194"/>
                  </a:lnTo>
                  <a:lnTo>
                    <a:pt x="68" y="188"/>
                  </a:lnTo>
                  <a:lnTo>
                    <a:pt x="64" y="184"/>
                  </a:lnTo>
                  <a:lnTo>
                    <a:pt x="60" y="184"/>
                  </a:lnTo>
                  <a:lnTo>
                    <a:pt x="56" y="180"/>
                  </a:lnTo>
                  <a:lnTo>
                    <a:pt x="52" y="180"/>
                  </a:lnTo>
                  <a:lnTo>
                    <a:pt x="48" y="180"/>
                  </a:lnTo>
                  <a:lnTo>
                    <a:pt x="44" y="180"/>
                  </a:lnTo>
                  <a:lnTo>
                    <a:pt x="42" y="176"/>
                  </a:lnTo>
                  <a:lnTo>
                    <a:pt x="38" y="176"/>
                  </a:lnTo>
                  <a:lnTo>
                    <a:pt x="38" y="168"/>
                  </a:lnTo>
                  <a:lnTo>
                    <a:pt x="34" y="162"/>
                  </a:lnTo>
                  <a:lnTo>
                    <a:pt x="30" y="162"/>
                  </a:lnTo>
                  <a:lnTo>
                    <a:pt x="26" y="162"/>
                  </a:lnTo>
                  <a:lnTo>
                    <a:pt x="22" y="158"/>
                  </a:lnTo>
                  <a:lnTo>
                    <a:pt x="18" y="158"/>
                  </a:lnTo>
                  <a:lnTo>
                    <a:pt x="18" y="162"/>
                  </a:lnTo>
                  <a:lnTo>
                    <a:pt x="16" y="158"/>
                  </a:lnTo>
                  <a:lnTo>
                    <a:pt x="16" y="154"/>
                  </a:lnTo>
                  <a:lnTo>
                    <a:pt x="12" y="154"/>
                  </a:lnTo>
                  <a:lnTo>
                    <a:pt x="12" y="150"/>
                  </a:lnTo>
                  <a:lnTo>
                    <a:pt x="12" y="146"/>
                  </a:lnTo>
                  <a:lnTo>
                    <a:pt x="12" y="142"/>
                  </a:lnTo>
                  <a:lnTo>
                    <a:pt x="8" y="138"/>
                  </a:lnTo>
                  <a:lnTo>
                    <a:pt x="4" y="132"/>
                  </a:lnTo>
                  <a:lnTo>
                    <a:pt x="4" y="128"/>
                  </a:lnTo>
                  <a:lnTo>
                    <a:pt x="8" y="124"/>
                  </a:lnTo>
                  <a:lnTo>
                    <a:pt x="12" y="120"/>
                  </a:lnTo>
                  <a:lnTo>
                    <a:pt x="12" y="116"/>
                  </a:lnTo>
                  <a:lnTo>
                    <a:pt x="8" y="116"/>
                  </a:lnTo>
                  <a:lnTo>
                    <a:pt x="8" y="112"/>
                  </a:lnTo>
                  <a:lnTo>
                    <a:pt x="8" y="108"/>
                  </a:lnTo>
                  <a:lnTo>
                    <a:pt x="8" y="106"/>
                  </a:lnTo>
                  <a:lnTo>
                    <a:pt x="12" y="102"/>
                  </a:lnTo>
                  <a:lnTo>
                    <a:pt x="12" y="98"/>
                  </a:lnTo>
                  <a:lnTo>
                    <a:pt x="8" y="94"/>
                  </a:lnTo>
                  <a:lnTo>
                    <a:pt x="8" y="90"/>
                  </a:lnTo>
                  <a:lnTo>
                    <a:pt x="8" y="86"/>
                  </a:lnTo>
                  <a:lnTo>
                    <a:pt x="8" y="82"/>
                  </a:lnTo>
                  <a:lnTo>
                    <a:pt x="8" y="78"/>
                  </a:lnTo>
                  <a:lnTo>
                    <a:pt x="8" y="76"/>
                  </a:lnTo>
                  <a:lnTo>
                    <a:pt x="8" y="72"/>
                  </a:lnTo>
                  <a:lnTo>
                    <a:pt x="8" y="68"/>
                  </a:lnTo>
                  <a:lnTo>
                    <a:pt x="8" y="64"/>
                  </a:lnTo>
                  <a:lnTo>
                    <a:pt x="4" y="64"/>
                  </a:lnTo>
                  <a:lnTo>
                    <a:pt x="4" y="60"/>
                  </a:lnTo>
                  <a:lnTo>
                    <a:pt x="0" y="56"/>
                  </a:lnTo>
                  <a:lnTo>
                    <a:pt x="4" y="56"/>
                  </a:lnTo>
                  <a:lnTo>
                    <a:pt x="8" y="52"/>
                  </a:lnTo>
                  <a:lnTo>
                    <a:pt x="12" y="52"/>
                  </a:lnTo>
                  <a:lnTo>
                    <a:pt x="12" y="50"/>
                  </a:lnTo>
                  <a:lnTo>
                    <a:pt x="16" y="46"/>
                  </a:lnTo>
                  <a:lnTo>
                    <a:pt x="16" y="42"/>
                  </a:lnTo>
                  <a:lnTo>
                    <a:pt x="16" y="38"/>
                  </a:lnTo>
                  <a:lnTo>
                    <a:pt x="16" y="34"/>
                  </a:lnTo>
                  <a:lnTo>
                    <a:pt x="12" y="34"/>
                  </a:lnTo>
                  <a:lnTo>
                    <a:pt x="12" y="30"/>
                  </a:lnTo>
                  <a:lnTo>
                    <a:pt x="16" y="26"/>
                  </a:lnTo>
                  <a:lnTo>
                    <a:pt x="18" y="26"/>
                  </a:lnTo>
                  <a:lnTo>
                    <a:pt x="22" y="22"/>
                  </a:lnTo>
                  <a:lnTo>
                    <a:pt x="22" y="20"/>
                  </a:lnTo>
                  <a:lnTo>
                    <a:pt x="26" y="20"/>
                  </a:lnTo>
                  <a:lnTo>
                    <a:pt x="30" y="16"/>
                  </a:lnTo>
                  <a:lnTo>
                    <a:pt x="34" y="16"/>
                  </a:lnTo>
                  <a:lnTo>
                    <a:pt x="34" y="12"/>
                  </a:lnTo>
                  <a:lnTo>
                    <a:pt x="34" y="8"/>
                  </a:lnTo>
                  <a:lnTo>
                    <a:pt x="34" y="4"/>
                  </a:lnTo>
                  <a:lnTo>
                    <a:pt x="34" y="0"/>
                  </a:lnTo>
                  <a:lnTo>
                    <a:pt x="34" y="4"/>
                  </a:lnTo>
                  <a:lnTo>
                    <a:pt x="38" y="4"/>
                  </a:lnTo>
                  <a:lnTo>
                    <a:pt x="42" y="4"/>
                  </a:lnTo>
                  <a:lnTo>
                    <a:pt x="42" y="8"/>
                  </a:lnTo>
                  <a:lnTo>
                    <a:pt x="44" y="8"/>
                  </a:lnTo>
                  <a:lnTo>
                    <a:pt x="48" y="8"/>
                  </a:lnTo>
                  <a:lnTo>
                    <a:pt x="52" y="8"/>
                  </a:lnTo>
                  <a:lnTo>
                    <a:pt x="56" y="8"/>
                  </a:lnTo>
                  <a:lnTo>
                    <a:pt x="56" y="4"/>
                  </a:lnTo>
                  <a:lnTo>
                    <a:pt x="60" y="4"/>
                  </a:lnTo>
                  <a:lnTo>
                    <a:pt x="60" y="8"/>
                  </a:lnTo>
                  <a:lnTo>
                    <a:pt x="64" y="8"/>
                  </a:lnTo>
                  <a:lnTo>
                    <a:pt x="68" y="8"/>
                  </a:lnTo>
                  <a:lnTo>
                    <a:pt x="68" y="8"/>
                  </a:lnTo>
                  <a:lnTo>
                    <a:pt x="68" y="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47" name="Freeform 154">
              <a:extLst>
                <a:ext uri="{FF2B5EF4-FFF2-40B4-BE49-F238E27FC236}">
                  <a16:creationId xmlns:a16="http://schemas.microsoft.com/office/drawing/2014/main" id="{C6A6D730-1396-E793-2B64-22DCF4ECBCEB}"/>
                </a:ext>
              </a:extLst>
            </p:cNvPr>
            <p:cNvSpPr>
              <a:spLocks noEditPoints="1"/>
            </p:cNvSpPr>
            <p:nvPr/>
          </p:nvSpPr>
          <p:spPr bwMode="auto">
            <a:xfrm>
              <a:off x="5365750" y="4883218"/>
              <a:ext cx="165100" cy="384175"/>
            </a:xfrm>
            <a:custGeom>
              <a:avLst/>
              <a:gdLst>
                <a:gd name="T0" fmla="*/ 70 w 104"/>
                <a:gd name="T1" fmla="*/ 26 h 242"/>
                <a:gd name="T2" fmla="*/ 74 w 104"/>
                <a:gd name="T3" fmla="*/ 152 h 242"/>
                <a:gd name="T4" fmla="*/ 70 w 104"/>
                <a:gd name="T5" fmla="*/ 168 h 242"/>
                <a:gd name="T6" fmla="*/ 66 w 104"/>
                <a:gd name="T7" fmla="*/ 182 h 242"/>
                <a:gd name="T8" fmla="*/ 62 w 104"/>
                <a:gd name="T9" fmla="*/ 194 h 242"/>
                <a:gd name="T10" fmla="*/ 62 w 104"/>
                <a:gd name="T11" fmla="*/ 208 h 242"/>
                <a:gd name="T12" fmla="*/ 60 w 104"/>
                <a:gd name="T13" fmla="*/ 220 h 242"/>
                <a:gd name="T14" fmla="*/ 52 w 104"/>
                <a:gd name="T15" fmla="*/ 232 h 242"/>
                <a:gd name="T16" fmla="*/ 36 w 104"/>
                <a:gd name="T17" fmla="*/ 236 h 242"/>
                <a:gd name="T18" fmla="*/ 30 w 104"/>
                <a:gd name="T19" fmla="*/ 242 h 242"/>
                <a:gd name="T20" fmla="*/ 22 w 104"/>
                <a:gd name="T21" fmla="*/ 236 h 242"/>
                <a:gd name="T22" fmla="*/ 14 w 104"/>
                <a:gd name="T23" fmla="*/ 236 h 242"/>
                <a:gd name="T24" fmla="*/ 10 w 104"/>
                <a:gd name="T25" fmla="*/ 224 h 242"/>
                <a:gd name="T26" fmla="*/ 6 w 104"/>
                <a:gd name="T27" fmla="*/ 208 h 242"/>
                <a:gd name="T28" fmla="*/ 2 w 104"/>
                <a:gd name="T29" fmla="*/ 198 h 242"/>
                <a:gd name="T30" fmla="*/ 0 w 104"/>
                <a:gd name="T31" fmla="*/ 186 h 242"/>
                <a:gd name="T32" fmla="*/ 0 w 104"/>
                <a:gd name="T33" fmla="*/ 172 h 242"/>
                <a:gd name="T34" fmla="*/ 6 w 104"/>
                <a:gd name="T35" fmla="*/ 164 h 242"/>
                <a:gd name="T36" fmla="*/ 10 w 104"/>
                <a:gd name="T37" fmla="*/ 152 h 242"/>
                <a:gd name="T38" fmla="*/ 18 w 104"/>
                <a:gd name="T39" fmla="*/ 138 h 242"/>
                <a:gd name="T40" fmla="*/ 14 w 104"/>
                <a:gd name="T41" fmla="*/ 130 h 242"/>
                <a:gd name="T42" fmla="*/ 14 w 104"/>
                <a:gd name="T43" fmla="*/ 116 h 242"/>
                <a:gd name="T44" fmla="*/ 10 w 104"/>
                <a:gd name="T45" fmla="*/ 104 h 242"/>
                <a:gd name="T46" fmla="*/ 14 w 104"/>
                <a:gd name="T47" fmla="*/ 94 h 242"/>
                <a:gd name="T48" fmla="*/ 18 w 104"/>
                <a:gd name="T49" fmla="*/ 82 h 242"/>
                <a:gd name="T50" fmla="*/ 22 w 104"/>
                <a:gd name="T51" fmla="*/ 74 h 242"/>
                <a:gd name="T52" fmla="*/ 30 w 104"/>
                <a:gd name="T53" fmla="*/ 74 h 242"/>
                <a:gd name="T54" fmla="*/ 32 w 104"/>
                <a:gd name="T55" fmla="*/ 70 h 242"/>
                <a:gd name="T56" fmla="*/ 40 w 104"/>
                <a:gd name="T57" fmla="*/ 70 h 242"/>
                <a:gd name="T58" fmla="*/ 44 w 104"/>
                <a:gd name="T59" fmla="*/ 70 h 242"/>
                <a:gd name="T60" fmla="*/ 48 w 104"/>
                <a:gd name="T61" fmla="*/ 60 h 242"/>
                <a:gd name="T62" fmla="*/ 52 w 104"/>
                <a:gd name="T63" fmla="*/ 64 h 242"/>
                <a:gd name="T64" fmla="*/ 60 w 104"/>
                <a:gd name="T65" fmla="*/ 52 h 242"/>
                <a:gd name="T66" fmla="*/ 60 w 104"/>
                <a:gd name="T67" fmla="*/ 52 h 242"/>
                <a:gd name="T68" fmla="*/ 66 w 104"/>
                <a:gd name="T69" fmla="*/ 48 h 242"/>
                <a:gd name="T70" fmla="*/ 62 w 104"/>
                <a:gd name="T71" fmla="*/ 44 h 242"/>
                <a:gd name="T72" fmla="*/ 66 w 104"/>
                <a:gd name="T73" fmla="*/ 40 h 242"/>
                <a:gd name="T74" fmla="*/ 70 w 104"/>
                <a:gd name="T75" fmla="*/ 30 h 242"/>
                <a:gd name="T76" fmla="*/ 74 w 104"/>
                <a:gd name="T77" fmla="*/ 30 h 242"/>
                <a:gd name="T78" fmla="*/ 78 w 104"/>
                <a:gd name="T79" fmla="*/ 18 h 242"/>
                <a:gd name="T80" fmla="*/ 82 w 104"/>
                <a:gd name="T81" fmla="*/ 10 h 242"/>
                <a:gd name="T82" fmla="*/ 82 w 104"/>
                <a:gd name="T83" fmla="*/ 4 h 242"/>
                <a:gd name="T84" fmla="*/ 86 w 104"/>
                <a:gd name="T85" fmla="*/ 8 h 242"/>
                <a:gd name="T86" fmla="*/ 88 w 104"/>
                <a:gd name="T87" fmla="*/ 10 h 242"/>
                <a:gd name="T88" fmla="*/ 96 w 104"/>
                <a:gd name="T89" fmla="*/ 18 h 242"/>
                <a:gd name="T90" fmla="*/ 96 w 104"/>
                <a:gd name="T91" fmla="*/ 26 h 242"/>
                <a:gd name="T92" fmla="*/ 96 w 104"/>
                <a:gd name="T93" fmla="*/ 40 h 242"/>
                <a:gd name="T94" fmla="*/ 100 w 104"/>
                <a:gd name="T95" fmla="*/ 48 h 242"/>
                <a:gd name="T96" fmla="*/ 100 w 104"/>
                <a:gd name="T97" fmla="*/ 64 h 242"/>
                <a:gd name="T98" fmla="*/ 96 w 104"/>
                <a:gd name="T99" fmla="*/ 66 h 242"/>
                <a:gd name="T100" fmla="*/ 92 w 104"/>
                <a:gd name="T101" fmla="*/ 66 h 242"/>
                <a:gd name="T102" fmla="*/ 92 w 104"/>
                <a:gd name="T103" fmla="*/ 82 h 242"/>
                <a:gd name="T104" fmla="*/ 88 w 104"/>
                <a:gd name="T105" fmla="*/ 94 h 242"/>
                <a:gd name="T106" fmla="*/ 88 w 104"/>
                <a:gd name="T107" fmla="*/ 108 h 242"/>
                <a:gd name="T108" fmla="*/ 86 w 104"/>
                <a:gd name="T109" fmla="*/ 122 h 242"/>
                <a:gd name="T110" fmla="*/ 82 w 104"/>
                <a:gd name="T111" fmla="*/ 134 h 242"/>
                <a:gd name="T112" fmla="*/ 78 w 104"/>
                <a:gd name="T113" fmla="*/ 146 h 242"/>
                <a:gd name="T114" fmla="*/ 74 w 104"/>
                <a:gd name="T115" fmla="*/ 150 h 242"/>
                <a:gd name="T116" fmla="*/ 96 w 104"/>
                <a:gd name="T117" fmla="*/ 9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4" h="242">
                  <a:moveTo>
                    <a:pt x="70" y="26"/>
                  </a:moveTo>
                  <a:lnTo>
                    <a:pt x="70" y="22"/>
                  </a:lnTo>
                  <a:lnTo>
                    <a:pt x="74" y="26"/>
                  </a:lnTo>
                  <a:lnTo>
                    <a:pt x="70" y="26"/>
                  </a:lnTo>
                  <a:lnTo>
                    <a:pt x="70" y="26"/>
                  </a:lnTo>
                  <a:lnTo>
                    <a:pt x="70" y="26"/>
                  </a:lnTo>
                  <a:close/>
                  <a:moveTo>
                    <a:pt x="74" y="150"/>
                  </a:moveTo>
                  <a:lnTo>
                    <a:pt x="74" y="152"/>
                  </a:lnTo>
                  <a:lnTo>
                    <a:pt x="74" y="156"/>
                  </a:lnTo>
                  <a:lnTo>
                    <a:pt x="74" y="160"/>
                  </a:lnTo>
                  <a:lnTo>
                    <a:pt x="74" y="164"/>
                  </a:lnTo>
                  <a:lnTo>
                    <a:pt x="70" y="168"/>
                  </a:lnTo>
                  <a:lnTo>
                    <a:pt x="70" y="172"/>
                  </a:lnTo>
                  <a:lnTo>
                    <a:pt x="70" y="176"/>
                  </a:lnTo>
                  <a:lnTo>
                    <a:pt x="66" y="180"/>
                  </a:lnTo>
                  <a:lnTo>
                    <a:pt x="66" y="182"/>
                  </a:lnTo>
                  <a:lnTo>
                    <a:pt x="66" y="186"/>
                  </a:lnTo>
                  <a:lnTo>
                    <a:pt x="66" y="190"/>
                  </a:lnTo>
                  <a:lnTo>
                    <a:pt x="66" y="194"/>
                  </a:lnTo>
                  <a:lnTo>
                    <a:pt x="62" y="194"/>
                  </a:lnTo>
                  <a:lnTo>
                    <a:pt x="62" y="198"/>
                  </a:lnTo>
                  <a:lnTo>
                    <a:pt x="62" y="202"/>
                  </a:lnTo>
                  <a:lnTo>
                    <a:pt x="62" y="206"/>
                  </a:lnTo>
                  <a:lnTo>
                    <a:pt x="62" y="208"/>
                  </a:lnTo>
                  <a:lnTo>
                    <a:pt x="60" y="208"/>
                  </a:lnTo>
                  <a:lnTo>
                    <a:pt x="60" y="212"/>
                  </a:lnTo>
                  <a:lnTo>
                    <a:pt x="60" y="216"/>
                  </a:lnTo>
                  <a:lnTo>
                    <a:pt x="60" y="220"/>
                  </a:lnTo>
                  <a:lnTo>
                    <a:pt x="56" y="224"/>
                  </a:lnTo>
                  <a:lnTo>
                    <a:pt x="56" y="228"/>
                  </a:lnTo>
                  <a:lnTo>
                    <a:pt x="56" y="232"/>
                  </a:lnTo>
                  <a:lnTo>
                    <a:pt x="52" y="232"/>
                  </a:lnTo>
                  <a:lnTo>
                    <a:pt x="48" y="236"/>
                  </a:lnTo>
                  <a:lnTo>
                    <a:pt x="44" y="236"/>
                  </a:lnTo>
                  <a:lnTo>
                    <a:pt x="40" y="236"/>
                  </a:lnTo>
                  <a:lnTo>
                    <a:pt x="36" y="236"/>
                  </a:lnTo>
                  <a:lnTo>
                    <a:pt x="36" y="238"/>
                  </a:lnTo>
                  <a:lnTo>
                    <a:pt x="32" y="238"/>
                  </a:lnTo>
                  <a:lnTo>
                    <a:pt x="32" y="242"/>
                  </a:lnTo>
                  <a:lnTo>
                    <a:pt x="30" y="242"/>
                  </a:lnTo>
                  <a:lnTo>
                    <a:pt x="26" y="242"/>
                  </a:lnTo>
                  <a:lnTo>
                    <a:pt x="26" y="238"/>
                  </a:lnTo>
                  <a:lnTo>
                    <a:pt x="22" y="238"/>
                  </a:lnTo>
                  <a:lnTo>
                    <a:pt x="22" y="236"/>
                  </a:lnTo>
                  <a:lnTo>
                    <a:pt x="18" y="236"/>
                  </a:lnTo>
                  <a:lnTo>
                    <a:pt x="14" y="236"/>
                  </a:lnTo>
                  <a:lnTo>
                    <a:pt x="18" y="236"/>
                  </a:lnTo>
                  <a:lnTo>
                    <a:pt x="14" y="236"/>
                  </a:lnTo>
                  <a:lnTo>
                    <a:pt x="14" y="232"/>
                  </a:lnTo>
                  <a:lnTo>
                    <a:pt x="10" y="232"/>
                  </a:lnTo>
                  <a:lnTo>
                    <a:pt x="10" y="228"/>
                  </a:lnTo>
                  <a:lnTo>
                    <a:pt x="10" y="224"/>
                  </a:lnTo>
                  <a:lnTo>
                    <a:pt x="6" y="220"/>
                  </a:lnTo>
                  <a:lnTo>
                    <a:pt x="6" y="216"/>
                  </a:lnTo>
                  <a:lnTo>
                    <a:pt x="6" y="212"/>
                  </a:lnTo>
                  <a:lnTo>
                    <a:pt x="6" y="208"/>
                  </a:lnTo>
                  <a:lnTo>
                    <a:pt x="6" y="206"/>
                  </a:lnTo>
                  <a:lnTo>
                    <a:pt x="6" y="202"/>
                  </a:lnTo>
                  <a:lnTo>
                    <a:pt x="2" y="202"/>
                  </a:lnTo>
                  <a:lnTo>
                    <a:pt x="2" y="198"/>
                  </a:lnTo>
                  <a:lnTo>
                    <a:pt x="2" y="194"/>
                  </a:lnTo>
                  <a:lnTo>
                    <a:pt x="2" y="190"/>
                  </a:lnTo>
                  <a:lnTo>
                    <a:pt x="0" y="190"/>
                  </a:lnTo>
                  <a:lnTo>
                    <a:pt x="0" y="186"/>
                  </a:lnTo>
                  <a:lnTo>
                    <a:pt x="0" y="182"/>
                  </a:lnTo>
                  <a:lnTo>
                    <a:pt x="0" y="180"/>
                  </a:lnTo>
                  <a:lnTo>
                    <a:pt x="0" y="176"/>
                  </a:lnTo>
                  <a:lnTo>
                    <a:pt x="0" y="172"/>
                  </a:lnTo>
                  <a:lnTo>
                    <a:pt x="2" y="172"/>
                  </a:lnTo>
                  <a:lnTo>
                    <a:pt x="2" y="168"/>
                  </a:lnTo>
                  <a:lnTo>
                    <a:pt x="2" y="164"/>
                  </a:lnTo>
                  <a:lnTo>
                    <a:pt x="6" y="164"/>
                  </a:lnTo>
                  <a:lnTo>
                    <a:pt x="6" y="160"/>
                  </a:lnTo>
                  <a:lnTo>
                    <a:pt x="10" y="160"/>
                  </a:lnTo>
                  <a:lnTo>
                    <a:pt x="10" y="156"/>
                  </a:lnTo>
                  <a:lnTo>
                    <a:pt x="10" y="152"/>
                  </a:lnTo>
                  <a:lnTo>
                    <a:pt x="14" y="150"/>
                  </a:lnTo>
                  <a:lnTo>
                    <a:pt x="14" y="146"/>
                  </a:lnTo>
                  <a:lnTo>
                    <a:pt x="18" y="142"/>
                  </a:lnTo>
                  <a:lnTo>
                    <a:pt x="18" y="138"/>
                  </a:lnTo>
                  <a:lnTo>
                    <a:pt x="14" y="138"/>
                  </a:lnTo>
                  <a:lnTo>
                    <a:pt x="18" y="134"/>
                  </a:lnTo>
                  <a:lnTo>
                    <a:pt x="18" y="130"/>
                  </a:lnTo>
                  <a:lnTo>
                    <a:pt x="14" y="130"/>
                  </a:lnTo>
                  <a:lnTo>
                    <a:pt x="14" y="126"/>
                  </a:lnTo>
                  <a:lnTo>
                    <a:pt x="14" y="122"/>
                  </a:lnTo>
                  <a:lnTo>
                    <a:pt x="14" y="120"/>
                  </a:lnTo>
                  <a:lnTo>
                    <a:pt x="14" y="116"/>
                  </a:lnTo>
                  <a:lnTo>
                    <a:pt x="10" y="116"/>
                  </a:lnTo>
                  <a:lnTo>
                    <a:pt x="10" y="112"/>
                  </a:lnTo>
                  <a:lnTo>
                    <a:pt x="10" y="108"/>
                  </a:lnTo>
                  <a:lnTo>
                    <a:pt x="10" y="104"/>
                  </a:lnTo>
                  <a:lnTo>
                    <a:pt x="10" y="100"/>
                  </a:lnTo>
                  <a:lnTo>
                    <a:pt x="10" y="96"/>
                  </a:lnTo>
                  <a:lnTo>
                    <a:pt x="10" y="94"/>
                  </a:lnTo>
                  <a:lnTo>
                    <a:pt x="14" y="94"/>
                  </a:lnTo>
                  <a:lnTo>
                    <a:pt x="14" y="90"/>
                  </a:lnTo>
                  <a:lnTo>
                    <a:pt x="14" y="86"/>
                  </a:lnTo>
                  <a:lnTo>
                    <a:pt x="18" y="86"/>
                  </a:lnTo>
                  <a:lnTo>
                    <a:pt x="18" y="82"/>
                  </a:lnTo>
                  <a:lnTo>
                    <a:pt x="18" y="78"/>
                  </a:lnTo>
                  <a:lnTo>
                    <a:pt x="14" y="78"/>
                  </a:lnTo>
                  <a:lnTo>
                    <a:pt x="18" y="74"/>
                  </a:lnTo>
                  <a:lnTo>
                    <a:pt x="22" y="74"/>
                  </a:lnTo>
                  <a:lnTo>
                    <a:pt x="26" y="74"/>
                  </a:lnTo>
                  <a:lnTo>
                    <a:pt x="26" y="70"/>
                  </a:lnTo>
                  <a:lnTo>
                    <a:pt x="30" y="70"/>
                  </a:lnTo>
                  <a:lnTo>
                    <a:pt x="30" y="74"/>
                  </a:lnTo>
                  <a:lnTo>
                    <a:pt x="30" y="70"/>
                  </a:lnTo>
                  <a:lnTo>
                    <a:pt x="32" y="70"/>
                  </a:lnTo>
                  <a:lnTo>
                    <a:pt x="32" y="74"/>
                  </a:lnTo>
                  <a:lnTo>
                    <a:pt x="32" y="70"/>
                  </a:lnTo>
                  <a:lnTo>
                    <a:pt x="32" y="66"/>
                  </a:lnTo>
                  <a:lnTo>
                    <a:pt x="36" y="66"/>
                  </a:lnTo>
                  <a:lnTo>
                    <a:pt x="36" y="70"/>
                  </a:lnTo>
                  <a:lnTo>
                    <a:pt x="40" y="70"/>
                  </a:lnTo>
                  <a:lnTo>
                    <a:pt x="40" y="66"/>
                  </a:lnTo>
                  <a:lnTo>
                    <a:pt x="44" y="66"/>
                  </a:lnTo>
                  <a:lnTo>
                    <a:pt x="40" y="66"/>
                  </a:lnTo>
                  <a:lnTo>
                    <a:pt x="44" y="70"/>
                  </a:lnTo>
                  <a:lnTo>
                    <a:pt x="44" y="66"/>
                  </a:lnTo>
                  <a:lnTo>
                    <a:pt x="44" y="64"/>
                  </a:lnTo>
                  <a:lnTo>
                    <a:pt x="48" y="64"/>
                  </a:lnTo>
                  <a:lnTo>
                    <a:pt x="48" y="60"/>
                  </a:lnTo>
                  <a:lnTo>
                    <a:pt x="52" y="60"/>
                  </a:lnTo>
                  <a:lnTo>
                    <a:pt x="56" y="60"/>
                  </a:lnTo>
                  <a:lnTo>
                    <a:pt x="52" y="60"/>
                  </a:lnTo>
                  <a:lnTo>
                    <a:pt x="52" y="64"/>
                  </a:lnTo>
                  <a:lnTo>
                    <a:pt x="56" y="64"/>
                  </a:lnTo>
                  <a:lnTo>
                    <a:pt x="56" y="60"/>
                  </a:lnTo>
                  <a:lnTo>
                    <a:pt x="56" y="56"/>
                  </a:lnTo>
                  <a:lnTo>
                    <a:pt x="60" y="52"/>
                  </a:lnTo>
                  <a:lnTo>
                    <a:pt x="56" y="52"/>
                  </a:lnTo>
                  <a:lnTo>
                    <a:pt x="60" y="52"/>
                  </a:lnTo>
                  <a:lnTo>
                    <a:pt x="60" y="48"/>
                  </a:lnTo>
                  <a:lnTo>
                    <a:pt x="60" y="52"/>
                  </a:lnTo>
                  <a:lnTo>
                    <a:pt x="60" y="56"/>
                  </a:lnTo>
                  <a:lnTo>
                    <a:pt x="62" y="52"/>
                  </a:lnTo>
                  <a:lnTo>
                    <a:pt x="62" y="48"/>
                  </a:lnTo>
                  <a:lnTo>
                    <a:pt x="66" y="48"/>
                  </a:lnTo>
                  <a:lnTo>
                    <a:pt x="66" y="52"/>
                  </a:lnTo>
                  <a:lnTo>
                    <a:pt x="66" y="48"/>
                  </a:lnTo>
                  <a:lnTo>
                    <a:pt x="62" y="48"/>
                  </a:lnTo>
                  <a:lnTo>
                    <a:pt x="62" y="44"/>
                  </a:lnTo>
                  <a:lnTo>
                    <a:pt x="62" y="40"/>
                  </a:lnTo>
                  <a:lnTo>
                    <a:pt x="66" y="40"/>
                  </a:lnTo>
                  <a:lnTo>
                    <a:pt x="66" y="38"/>
                  </a:lnTo>
                  <a:lnTo>
                    <a:pt x="66" y="40"/>
                  </a:lnTo>
                  <a:lnTo>
                    <a:pt x="66" y="38"/>
                  </a:lnTo>
                  <a:lnTo>
                    <a:pt x="66" y="34"/>
                  </a:lnTo>
                  <a:lnTo>
                    <a:pt x="66" y="30"/>
                  </a:lnTo>
                  <a:lnTo>
                    <a:pt x="70" y="30"/>
                  </a:lnTo>
                  <a:lnTo>
                    <a:pt x="70" y="34"/>
                  </a:lnTo>
                  <a:lnTo>
                    <a:pt x="74" y="30"/>
                  </a:lnTo>
                  <a:lnTo>
                    <a:pt x="70" y="30"/>
                  </a:lnTo>
                  <a:lnTo>
                    <a:pt x="74" y="30"/>
                  </a:lnTo>
                  <a:lnTo>
                    <a:pt x="74" y="26"/>
                  </a:lnTo>
                  <a:lnTo>
                    <a:pt x="78" y="26"/>
                  </a:lnTo>
                  <a:lnTo>
                    <a:pt x="78" y="22"/>
                  </a:lnTo>
                  <a:lnTo>
                    <a:pt x="78" y="18"/>
                  </a:lnTo>
                  <a:lnTo>
                    <a:pt x="82" y="18"/>
                  </a:lnTo>
                  <a:lnTo>
                    <a:pt x="82" y="14"/>
                  </a:lnTo>
                  <a:lnTo>
                    <a:pt x="78" y="10"/>
                  </a:lnTo>
                  <a:lnTo>
                    <a:pt x="82" y="10"/>
                  </a:lnTo>
                  <a:lnTo>
                    <a:pt x="82" y="8"/>
                  </a:lnTo>
                  <a:lnTo>
                    <a:pt x="86" y="8"/>
                  </a:lnTo>
                  <a:lnTo>
                    <a:pt x="86" y="4"/>
                  </a:lnTo>
                  <a:lnTo>
                    <a:pt x="82" y="4"/>
                  </a:lnTo>
                  <a:lnTo>
                    <a:pt x="86" y="4"/>
                  </a:lnTo>
                  <a:lnTo>
                    <a:pt x="86" y="0"/>
                  </a:lnTo>
                  <a:lnTo>
                    <a:pt x="86" y="4"/>
                  </a:lnTo>
                  <a:lnTo>
                    <a:pt x="86" y="8"/>
                  </a:lnTo>
                  <a:lnTo>
                    <a:pt x="86" y="4"/>
                  </a:lnTo>
                  <a:lnTo>
                    <a:pt x="86" y="8"/>
                  </a:lnTo>
                  <a:lnTo>
                    <a:pt x="88" y="8"/>
                  </a:lnTo>
                  <a:lnTo>
                    <a:pt x="88" y="10"/>
                  </a:lnTo>
                  <a:lnTo>
                    <a:pt x="88" y="14"/>
                  </a:lnTo>
                  <a:lnTo>
                    <a:pt x="92" y="14"/>
                  </a:lnTo>
                  <a:lnTo>
                    <a:pt x="92" y="18"/>
                  </a:lnTo>
                  <a:lnTo>
                    <a:pt x="96" y="18"/>
                  </a:lnTo>
                  <a:lnTo>
                    <a:pt x="96" y="22"/>
                  </a:lnTo>
                  <a:lnTo>
                    <a:pt x="92" y="22"/>
                  </a:lnTo>
                  <a:lnTo>
                    <a:pt x="96" y="22"/>
                  </a:lnTo>
                  <a:lnTo>
                    <a:pt x="96" y="26"/>
                  </a:lnTo>
                  <a:lnTo>
                    <a:pt x="96" y="30"/>
                  </a:lnTo>
                  <a:lnTo>
                    <a:pt x="96" y="34"/>
                  </a:lnTo>
                  <a:lnTo>
                    <a:pt x="96" y="38"/>
                  </a:lnTo>
                  <a:lnTo>
                    <a:pt x="96" y="40"/>
                  </a:lnTo>
                  <a:lnTo>
                    <a:pt x="100" y="40"/>
                  </a:lnTo>
                  <a:lnTo>
                    <a:pt x="100" y="44"/>
                  </a:lnTo>
                  <a:lnTo>
                    <a:pt x="96" y="44"/>
                  </a:lnTo>
                  <a:lnTo>
                    <a:pt x="100" y="48"/>
                  </a:lnTo>
                  <a:lnTo>
                    <a:pt x="100" y="52"/>
                  </a:lnTo>
                  <a:lnTo>
                    <a:pt x="100" y="56"/>
                  </a:lnTo>
                  <a:lnTo>
                    <a:pt x="104" y="60"/>
                  </a:lnTo>
                  <a:lnTo>
                    <a:pt x="100" y="64"/>
                  </a:lnTo>
                  <a:lnTo>
                    <a:pt x="100" y="66"/>
                  </a:lnTo>
                  <a:lnTo>
                    <a:pt x="100" y="70"/>
                  </a:lnTo>
                  <a:lnTo>
                    <a:pt x="96" y="70"/>
                  </a:lnTo>
                  <a:lnTo>
                    <a:pt x="96" y="66"/>
                  </a:lnTo>
                  <a:lnTo>
                    <a:pt x="92" y="64"/>
                  </a:lnTo>
                  <a:lnTo>
                    <a:pt x="88" y="64"/>
                  </a:lnTo>
                  <a:lnTo>
                    <a:pt x="88" y="66"/>
                  </a:lnTo>
                  <a:lnTo>
                    <a:pt x="92" y="66"/>
                  </a:lnTo>
                  <a:lnTo>
                    <a:pt x="92" y="70"/>
                  </a:lnTo>
                  <a:lnTo>
                    <a:pt x="92" y="74"/>
                  </a:lnTo>
                  <a:lnTo>
                    <a:pt x="92" y="78"/>
                  </a:lnTo>
                  <a:lnTo>
                    <a:pt x="92" y="82"/>
                  </a:lnTo>
                  <a:lnTo>
                    <a:pt x="92" y="86"/>
                  </a:lnTo>
                  <a:lnTo>
                    <a:pt x="88" y="86"/>
                  </a:lnTo>
                  <a:lnTo>
                    <a:pt x="88" y="90"/>
                  </a:lnTo>
                  <a:lnTo>
                    <a:pt x="88" y="94"/>
                  </a:lnTo>
                  <a:lnTo>
                    <a:pt x="88" y="96"/>
                  </a:lnTo>
                  <a:lnTo>
                    <a:pt x="88" y="100"/>
                  </a:lnTo>
                  <a:lnTo>
                    <a:pt x="88" y="104"/>
                  </a:lnTo>
                  <a:lnTo>
                    <a:pt x="88" y="108"/>
                  </a:lnTo>
                  <a:lnTo>
                    <a:pt x="86" y="112"/>
                  </a:lnTo>
                  <a:lnTo>
                    <a:pt x="86" y="116"/>
                  </a:lnTo>
                  <a:lnTo>
                    <a:pt x="86" y="120"/>
                  </a:lnTo>
                  <a:lnTo>
                    <a:pt x="86" y="122"/>
                  </a:lnTo>
                  <a:lnTo>
                    <a:pt x="82" y="122"/>
                  </a:lnTo>
                  <a:lnTo>
                    <a:pt x="82" y="126"/>
                  </a:lnTo>
                  <a:lnTo>
                    <a:pt x="82" y="130"/>
                  </a:lnTo>
                  <a:lnTo>
                    <a:pt x="82" y="134"/>
                  </a:lnTo>
                  <a:lnTo>
                    <a:pt x="78" y="134"/>
                  </a:lnTo>
                  <a:lnTo>
                    <a:pt x="78" y="138"/>
                  </a:lnTo>
                  <a:lnTo>
                    <a:pt x="78" y="142"/>
                  </a:lnTo>
                  <a:lnTo>
                    <a:pt x="78" y="146"/>
                  </a:lnTo>
                  <a:lnTo>
                    <a:pt x="78" y="150"/>
                  </a:lnTo>
                  <a:lnTo>
                    <a:pt x="74" y="150"/>
                  </a:lnTo>
                  <a:lnTo>
                    <a:pt x="74" y="150"/>
                  </a:lnTo>
                  <a:lnTo>
                    <a:pt x="74" y="150"/>
                  </a:lnTo>
                  <a:close/>
                  <a:moveTo>
                    <a:pt x="92" y="90"/>
                  </a:moveTo>
                  <a:lnTo>
                    <a:pt x="92" y="86"/>
                  </a:lnTo>
                  <a:lnTo>
                    <a:pt x="96" y="86"/>
                  </a:lnTo>
                  <a:lnTo>
                    <a:pt x="96" y="90"/>
                  </a:lnTo>
                  <a:lnTo>
                    <a:pt x="92" y="90"/>
                  </a:lnTo>
                  <a:lnTo>
                    <a:pt x="92" y="90"/>
                  </a:lnTo>
                  <a:lnTo>
                    <a:pt x="92" y="9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48" name="Freeform 155">
              <a:extLst>
                <a:ext uri="{FF2B5EF4-FFF2-40B4-BE49-F238E27FC236}">
                  <a16:creationId xmlns:a16="http://schemas.microsoft.com/office/drawing/2014/main" id="{59EFF101-0115-2281-B623-E7B019440AF9}"/>
                </a:ext>
              </a:extLst>
            </p:cNvPr>
            <p:cNvSpPr>
              <a:spLocks noEditPoints="1"/>
            </p:cNvSpPr>
            <p:nvPr/>
          </p:nvSpPr>
          <p:spPr bwMode="auto">
            <a:xfrm>
              <a:off x="5127625" y="4816543"/>
              <a:ext cx="69850" cy="212725"/>
            </a:xfrm>
            <a:custGeom>
              <a:avLst/>
              <a:gdLst>
                <a:gd name="T0" fmla="*/ 4 w 44"/>
                <a:gd name="T1" fmla="*/ 78 h 134"/>
                <a:gd name="T2" fmla="*/ 0 w 44"/>
                <a:gd name="T3" fmla="*/ 72 h 134"/>
                <a:gd name="T4" fmla="*/ 4 w 44"/>
                <a:gd name="T5" fmla="*/ 68 h 134"/>
                <a:gd name="T6" fmla="*/ 4 w 44"/>
                <a:gd name="T7" fmla="*/ 60 h 134"/>
                <a:gd name="T8" fmla="*/ 4 w 44"/>
                <a:gd name="T9" fmla="*/ 56 h 134"/>
                <a:gd name="T10" fmla="*/ 10 w 44"/>
                <a:gd name="T11" fmla="*/ 52 h 134"/>
                <a:gd name="T12" fmla="*/ 10 w 44"/>
                <a:gd name="T13" fmla="*/ 48 h 134"/>
                <a:gd name="T14" fmla="*/ 10 w 44"/>
                <a:gd name="T15" fmla="*/ 48 h 134"/>
                <a:gd name="T16" fmla="*/ 6 w 44"/>
                <a:gd name="T17" fmla="*/ 38 h 134"/>
                <a:gd name="T18" fmla="*/ 10 w 44"/>
                <a:gd name="T19" fmla="*/ 30 h 134"/>
                <a:gd name="T20" fmla="*/ 6 w 44"/>
                <a:gd name="T21" fmla="*/ 26 h 134"/>
                <a:gd name="T22" fmla="*/ 10 w 44"/>
                <a:gd name="T23" fmla="*/ 22 h 134"/>
                <a:gd name="T24" fmla="*/ 14 w 44"/>
                <a:gd name="T25" fmla="*/ 20 h 134"/>
                <a:gd name="T26" fmla="*/ 10 w 44"/>
                <a:gd name="T27" fmla="*/ 16 h 134"/>
                <a:gd name="T28" fmla="*/ 6 w 44"/>
                <a:gd name="T29" fmla="*/ 12 h 134"/>
                <a:gd name="T30" fmla="*/ 6 w 44"/>
                <a:gd name="T31" fmla="*/ 4 h 134"/>
                <a:gd name="T32" fmla="*/ 6 w 44"/>
                <a:gd name="T33" fmla="*/ 4 h 134"/>
                <a:gd name="T34" fmla="*/ 4 w 44"/>
                <a:gd name="T35" fmla="*/ 0 h 134"/>
                <a:gd name="T36" fmla="*/ 4 w 44"/>
                <a:gd name="T37" fmla="*/ 0 h 134"/>
                <a:gd name="T38" fmla="*/ 10 w 44"/>
                <a:gd name="T39" fmla="*/ 0 h 134"/>
                <a:gd name="T40" fmla="*/ 14 w 44"/>
                <a:gd name="T41" fmla="*/ 4 h 134"/>
                <a:gd name="T42" fmla="*/ 18 w 44"/>
                <a:gd name="T43" fmla="*/ 4 h 134"/>
                <a:gd name="T44" fmla="*/ 18 w 44"/>
                <a:gd name="T45" fmla="*/ 0 h 134"/>
                <a:gd name="T46" fmla="*/ 26 w 44"/>
                <a:gd name="T47" fmla="*/ 8 h 134"/>
                <a:gd name="T48" fmla="*/ 26 w 44"/>
                <a:gd name="T49" fmla="*/ 16 h 134"/>
                <a:gd name="T50" fmla="*/ 26 w 44"/>
                <a:gd name="T51" fmla="*/ 20 h 134"/>
                <a:gd name="T52" fmla="*/ 26 w 44"/>
                <a:gd name="T53" fmla="*/ 26 h 134"/>
                <a:gd name="T54" fmla="*/ 30 w 44"/>
                <a:gd name="T55" fmla="*/ 30 h 134"/>
                <a:gd name="T56" fmla="*/ 34 w 44"/>
                <a:gd name="T57" fmla="*/ 38 h 134"/>
                <a:gd name="T58" fmla="*/ 26 w 44"/>
                <a:gd name="T59" fmla="*/ 38 h 134"/>
                <a:gd name="T60" fmla="*/ 26 w 44"/>
                <a:gd name="T61" fmla="*/ 42 h 134"/>
                <a:gd name="T62" fmla="*/ 22 w 44"/>
                <a:gd name="T63" fmla="*/ 48 h 134"/>
                <a:gd name="T64" fmla="*/ 26 w 44"/>
                <a:gd name="T65" fmla="*/ 52 h 134"/>
                <a:gd name="T66" fmla="*/ 26 w 44"/>
                <a:gd name="T67" fmla="*/ 56 h 134"/>
                <a:gd name="T68" fmla="*/ 26 w 44"/>
                <a:gd name="T69" fmla="*/ 68 h 134"/>
                <a:gd name="T70" fmla="*/ 30 w 44"/>
                <a:gd name="T71" fmla="*/ 72 h 134"/>
                <a:gd name="T72" fmla="*/ 40 w 44"/>
                <a:gd name="T73" fmla="*/ 82 h 134"/>
                <a:gd name="T74" fmla="*/ 44 w 44"/>
                <a:gd name="T75" fmla="*/ 94 h 134"/>
                <a:gd name="T76" fmla="*/ 44 w 44"/>
                <a:gd name="T77" fmla="*/ 102 h 134"/>
                <a:gd name="T78" fmla="*/ 44 w 44"/>
                <a:gd name="T79" fmla="*/ 112 h 134"/>
                <a:gd name="T80" fmla="*/ 40 w 44"/>
                <a:gd name="T81" fmla="*/ 116 h 134"/>
                <a:gd name="T82" fmla="*/ 38 w 44"/>
                <a:gd name="T83" fmla="*/ 124 h 134"/>
                <a:gd name="T84" fmla="*/ 38 w 44"/>
                <a:gd name="T85" fmla="*/ 124 h 134"/>
                <a:gd name="T86" fmla="*/ 38 w 44"/>
                <a:gd name="T87" fmla="*/ 132 h 134"/>
                <a:gd name="T88" fmla="*/ 34 w 44"/>
                <a:gd name="T89" fmla="*/ 132 h 134"/>
                <a:gd name="T90" fmla="*/ 34 w 44"/>
                <a:gd name="T91" fmla="*/ 128 h 134"/>
                <a:gd name="T92" fmla="*/ 30 w 44"/>
                <a:gd name="T93" fmla="*/ 124 h 134"/>
                <a:gd name="T94" fmla="*/ 26 w 44"/>
                <a:gd name="T95" fmla="*/ 120 h 134"/>
                <a:gd name="T96" fmla="*/ 26 w 44"/>
                <a:gd name="T97" fmla="*/ 116 h 134"/>
                <a:gd name="T98" fmla="*/ 22 w 44"/>
                <a:gd name="T99" fmla="*/ 112 h 134"/>
                <a:gd name="T100" fmla="*/ 22 w 44"/>
                <a:gd name="T101" fmla="*/ 108 h 134"/>
                <a:gd name="T102" fmla="*/ 26 w 44"/>
                <a:gd name="T103" fmla="*/ 104 h 134"/>
                <a:gd name="T104" fmla="*/ 26 w 44"/>
                <a:gd name="T105" fmla="*/ 102 h 134"/>
                <a:gd name="T106" fmla="*/ 26 w 44"/>
                <a:gd name="T107" fmla="*/ 98 h 134"/>
                <a:gd name="T108" fmla="*/ 26 w 44"/>
                <a:gd name="T109" fmla="*/ 90 h 134"/>
                <a:gd name="T110" fmla="*/ 22 w 44"/>
                <a:gd name="T111" fmla="*/ 86 h 134"/>
                <a:gd name="T112" fmla="*/ 14 w 44"/>
                <a:gd name="T113" fmla="*/ 86 h 134"/>
                <a:gd name="T114" fmla="*/ 6 w 44"/>
                <a:gd name="T115" fmla="*/ 78 h 134"/>
                <a:gd name="T116" fmla="*/ 26 w 44"/>
                <a:gd name="T117" fmla="*/ 46 h 134"/>
                <a:gd name="T118" fmla="*/ 30 w 44"/>
                <a:gd name="T119" fmla="*/ 4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134">
                  <a:moveTo>
                    <a:pt x="6" y="78"/>
                  </a:moveTo>
                  <a:lnTo>
                    <a:pt x="6" y="78"/>
                  </a:lnTo>
                  <a:lnTo>
                    <a:pt x="6" y="78"/>
                  </a:lnTo>
                  <a:lnTo>
                    <a:pt x="6" y="78"/>
                  </a:lnTo>
                  <a:lnTo>
                    <a:pt x="6" y="78"/>
                  </a:lnTo>
                  <a:lnTo>
                    <a:pt x="4" y="78"/>
                  </a:lnTo>
                  <a:lnTo>
                    <a:pt x="4" y="76"/>
                  </a:lnTo>
                  <a:lnTo>
                    <a:pt x="4" y="76"/>
                  </a:lnTo>
                  <a:lnTo>
                    <a:pt x="0" y="72"/>
                  </a:lnTo>
                  <a:lnTo>
                    <a:pt x="0" y="72"/>
                  </a:lnTo>
                  <a:lnTo>
                    <a:pt x="0" y="72"/>
                  </a:lnTo>
                  <a:lnTo>
                    <a:pt x="0" y="72"/>
                  </a:lnTo>
                  <a:lnTo>
                    <a:pt x="0" y="72"/>
                  </a:lnTo>
                  <a:lnTo>
                    <a:pt x="0" y="72"/>
                  </a:lnTo>
                  <a:lnTo>
                    <a:pt x="4" y="72"/>
                  </a:lnTo>
                  <a:lnTo>
                    <a:pt x="4" y="72"/>
                  </a:lnTo>
                  <a:lnTo>
                    <a:pt x="4" y="68"/>
                  </a:lnTo>
                  <a:lnTo>
                    <a:pt x="4" y="68"/>
                  </a:lnTo>
                  <a:lnTo>
                    <a:pt x="4" y="64"/>
                  </a:lnTo>
                  <a:lnTo>
                    <a:pt x="4" y="64"/>
                  </a:lnTo>
                  <a:lnTo>
                    <a:pt x="4" y="64"/>
                  </a:lnTo>
                  <a:lnTo>
                    <a:pt x="4" y="60"/>
                  </a:lnTo>
                  <a:lnTo>
                    <a:pt x="4" y="60"/>
                  </a:lnTo>
                  <a:lnTo>
                    <a:pt x="4" y="60"/>
                  </a:lnTo>
                  <a:lnTo>
                    <a:pt x="4" y="60"/>
                  </a:lnTo>
                  <a:lnTo>
                    <a:pt x="4" y="60"/>
                  </a:lnTo>
                  <a:lnTo>
                    <a:pt x="4" y="60"/>
                  </a:lnTo>
                  <a:lnTo>
                    <a:pt x="4" y="60"/>
                  </a:lnTo>
                  <a:lnTo>
                    <a:pt x="4" y="60"/>
                  </a:lnTo>
                  <a:lnTo>
                    <a:pt x="4" y="56"/>
                  </a:lnTo>
                  <a:lnTo>
                    <a:pt x="4" y="52"/>
                  </a:lnTo>
                  <a:lnTo>
                    <a:pt x="4" y="52"/>
                  </a:lnTo>
                  <a:lnTo>
                    <a:pt x="6" y="52"/>
                  </a:lnTo>
                  <a:lnTo>
                    <a:pt x="6" y="52"/>
                  </a:lnTo>
                  <a:lnTo>
                    <a:pt x="6" y="52"/>
                  </a:lnTo>
                  <a:lnTo>
                    <a:pt x="10" y="52"/>
                  </a:lnTo>
                  <a:lnTo>
                    <a:pt x="10" y="52"/>
                  </a:lnTo>
                  <a:lnTo>
                    <a:pt x="10" y="52"/>
                  </a:lnTo>
                  <a:lnTo>
                    <a:pt x="10" y="48"/>
                  </a:lnTo>
                  <a:lnTo>
                    <a:pt x="10" y="48"/>
                  </a:lnTo>
                  <a:lnTo>
                    <a:pt x="10" y="48"/>
                  </a:lnTo>
                  <a:lnTo>
                    <a:pt x="10" y="48"/>
                  </a:lnTo>
                  <a:lnTo>
                    <a:pt x="10" y="48"/>
                  </a:lnTo>
                  <a:lnTo>
                    <a:pt x="10" y="48"/>
                  </a:lnTo>
                  <a:lnTo>
                    <a:pt x="10" y="48"/>
                  </a:lnTo>
                  <a:lnTo>
                    <a:pt x="10" y="48"/>
                  </a:lnTo>
                  <a:lnTo>
                    <a:pt x="10" y="48"/>
                  </a:lnTo>
                  <a:lnTo>
                    <a:pt x="10" y="48"/>
                  </a:lnTo>
                  <a:lnTo>
                    <a:pt x="6" y="46"/>
                  </a:lnTo>
                  <a:lnTo>
                    <a:pt x="6" y="46"/>
                  </a:lnTo>
                  <a:lnTo>
                    <a:pt x="6" y="46"/>
                  </a:lnTo>
                  <a:lnTo>
                    <a:pt x="6" y="42"/>
                  </a:lnTo>
                  <a:lnTo>
                    <a:pt x="6" y="38"/>
                  </a:lnTo>
                  <a:lnTo>
                    <a:pt x="6" y="38"/>
                  </a:lnTo>
                  <a:lnTo>
                    <a:pt x="6" y="38"/>
                  </a:lnTo>
                  <a:lnTo>
                    <a:pt x="6" y="38"/>
                  </a:lnTo>
                  <a:lnTo>
                    <a:pt x="6" y="34"/>
                  </a:lnTo>
                  <a:lnTo>
                    <a:pt x="6" y="34"/>
                  </a:lnTo>
                  <a:lnTo>
                    <a:pt x="6" y="34"/>
                  </a:lnTo>
                  <a:lnTo>
                    <a:pt x="10" y="30"/>
                  </a:lnTo>
                  <a:lnTo>
                    <a:pt x="10" y="30"/>
                  </a:lnTo>
                  <a:lnTo>
                    <a:pt x="10" y="30"/>
                  </a:lnTo>
                  <a:lnTo>
                    <a:pt x="10" y="30"/>
                  </a:lnTo>
                  <a:lnTo>
                    <a:pt x="10" y="30"/>
                  </a:lnTo>
                  <a:lnTo>
                    <a:pt x="10" y="26"/>
                  </a:lnTo>
                  <a:lnTo>
                    <a:pt x="6" y="26"/>
                  </a:lnTo>
                  <a:lnTo>
                    <a:pt x="6" y="22"/>
                  </a:lnTo>
                  <a:lnTo>
                    <a:pt x="10" y="22"/>
                  </a:lnTo>
                  <a:lnTo>
                    <a:pt x="10" y="22"/>
                  </a:lnTo>
                  <a:lnTo>
                    <a:pt x="10" y="22"/>
                  </a:lnTo>
                  <a:lnTo>
                    <a:pt x="10" y="22"/>
                  </a:lnTo>
                  <a:lnTo>
                    <a:pt x="10" y="22"/>
                  </a:lnTo>
                  <a:lnTo>
                    <a:pt x="10" y="22"/>
                  </a:lnTo>
                  <a:lnTo>
                    <a:pt x="10" y="22"/>
                  </a:lnTo>
                  <a:lnTo>
                    <a:pt x="14" y="20"/>
                  </a:lnTo>
                  <a:lnTo>
                    <a:pt x="14" y="20"/>
                  </a:lnTo>
                  <a:lnTo>
                    <a:pt x="14" y="20"/>
                  </a:lnTo>
                  <a:lnTo>
                    <a:pt x="14" y="20"/>
                  </a:lnTo>
                  <a:lnTo>
                    <a:pt x="14" y="20"/>
                  </a:lnTo>
                  <a:lnTo>
                    <a:pt x="14" y="20"/>
                  </a:lnTo>
                  <a:lnTo>
                    <a:pt x="14" y="20"/>
                  </a:lnTo>
                  <a:lnTo>
                    <a:pt x="10" y="16"/>
                  </a:lnTo>
                  <a:lnTo>
                    <a:pt x="10" y="16"/>
                  </a:lnTo>
                  <a:lnTo>
                    <a:pt x="10" y="16"/>
                  </a:lnTo>
                  <a:lnTo>
                    <a:pt x="10" y="16"/>
                  </a:lnTo>
                  <a:lnTo>
                    <a:pt x="10" y="16"/>
                  </a:lnTo>
                  <a:lnTo>
                    <a:pt x="10" y="12"/>
                  </a:lnTo>
                  <a:lnTo>
                    <a:pt x="10" y="12"/>
                  </a:lnTo>
                  <a:lnTo>
                    <a:pt x="10" y="12"/>
                  </a:lnTo>
                  <a:lnTo>
                    <a:pt x="6" y="12"/>
                  </a:lnTo>
                  <a:lnTo>
                    <a:pt x="6" y="8"/>
                  </a:lnTo>
                  <a:lnTo>
                    <a:pt x="10" y="8"/>
                  </a:lnTo>
                  <a:lnTo>
                    <a:pt x="6" y="8"/>
                  </a:lnTo>
                  <a:lnTo>
                    <a:pt x="6" y="4"/>
                  </a:lnTo>
                  <a:lnTo>
                    <a:pt x="6" y="4"/>
                  </a:lnTo>
                  <a:lnTo>
                    <a:pt x="6" y="4"/>
                  </a:lnTo>
                  <a:lnTo>
                    <a:pt x="6" y="4"/>
                  </a:lnTo>
                  <a:lnTo>
                    <a:pt x="6" y="4"/>
                  </a:lnTo>
                  <a:lnTo>
                    <a:pt x="6" y="4"/>
                  </a:lnTo>
                  <a:lnTo>
                    <a:pt x="6" y="4"/>
                  </a:lnTo>
                  <a:lnTo>
                    <a:pt x="6" y="4"/>
                  </a:lnTo>
                  <a:lnTo>
                    <a:pt x="6" y="4"/>
                  </a:lnTo>
                  <a:lnTo>
                    <a:pt x="6" y="4"/>
                  </a:lnTo>
                  <a:lnTo>
                    <a:pt x="4" y="4"/>
                  </a:lnTo>
                  <a:lnTo>
                    <a:pt x="4" y="4"/>
                  </a:lnTo>
                  <a:lnTo>
                    <a:pt x="4" y="0"/>
                  </a:lnTo>
                  <a:lnTo>
                    <a:pt x="4" y="0"/>
                  </a:lnTo>
                  <a:lnTo>
                    <a:pt x="4" y="0"/>
                  </a:lnTo>
                  <a:lnTo>
                    <a:pt x="4" y="0"/>
                  </a:lnTo>
                  <a:lnTo>
                    <a:pt x="4" y="0"/>
                  </a:lnTo>
                  <a:lnTo>
                    <a:pt x="4" y="0"/>
                  </a:lnTo>
                  <a:lnTo>
                    <a:pt x="4" y="0"/>
                  </a:lnTo>
                  <a:lnTo>
                    <a:pt x="4" y="0"/>
                  </a:lnTo>
                  <a:lnTo>
                    <a:pt x="4" y="0"/>
                  </a:lnTo>
                  <a:lnTo>
                    <a:pt x="6" y="0"/>
                  </a:lnTo>
                  <a:lnTo>
                    <a:pt x="6" y="0"/>
                  </a:lnTo>
                  <a:lnTo>
                    <a:pt x="6" y="0"/>
                  </a:lnTo>
                  <a:lnTo>
                    <a:pt x="6" y="0"/>
                  </a:lnTo>
                  <a:lnTo>
                    <a:pt x="10" y="0"/>
                  </a:lnTo>
                  <a:lnTo>
                    <a:pt x="10" y="0"/>
                  </a:lnTo>
                  <a:lnTo>
                    <a:pt x="10" y="4"/>
                  </a:lnTo>
                  <a:lnTo>
                    <a:pt x="10" y="4"/>
                  </a:lnTo>
                  <a:lnTo>
                    <a:pt x="10" y="4"/>
                  </a:lnTo>
                  <a:lnTo>
                    <a:pt x="10" y="4"/>
                  </a:lnTo>
                  <a:lnTo>
                    <a:pt x="10" y="4"/>
                  </a:lnTo>
                  <a:lnTo>
                    <a:pt x="14" y="4"/>
                  </a:lnTo>
                  <a:lnTo>
                    <a:pt x="18" y="4"/>
                  </a:lnTo>
                  <a:lnTo>
                    <a:pt x="18" y="4"/>
                  </a:lnTo>
                  <a:lnTo>
                    <a:pt x="18" y="4"/>
                  </a:lnTo>
                  <a:lnTo>
                    <a:pt x="18" y="4"/>
                  </a:lnTo>
                  <a:lnTo>
                    <a:pt x="18" y="4"/>
                  </a:lnTo>
                  <a:lnTo>
                    <a:pt x="18" y="4"/>
                  </a:lnTo>
                  <a:lnTo>
                    <a:pt x="18" y="0"/>
                  </a:lnTo>
                  <a:lnTo>
                    <a:pt x="18" y="0"/>
                  </a:lnTo>
                  <a:lnTo>
                    <a:pt x="18" y="0"/>
                  </a:lnTo>
                  <a:lnTo>
                    <a:pt x="18" y="0"/>
                  </a:lnTo>
                  <a:lnTo>
                    <a:pt x="18" y="0"/>
                  </a:lnTo>
                  <a:lnTo>
                    <a:pt x="18" y="0"/>
                  </a:lnTo>
                  <a:lnTo>
                    <a:pt x="22" y="0"/>
                  </a:lnTo>
                  <a:lnTo>
                    <a:pt x="22" y="4"/>
                  </a:lnTo>
                  <a:lnTo>
                    <a:pt x="22" y="4"/>
                  </a:lnTo>
                  <a:lnTo>
                    <a:pt x="22" y="4"/>
                  </a:lnTo>
                  <a:lnTo>
                    <a:pt x="22" y="8"/>
                  </a:lnTo>
                  <a:lnTo>
                    <a:pt x="26" y="8"/>
                  </a:lnTo>
                  <a:lnTo>
                    <a:pt x="26" y="8"/>
                  </a:lnTo>
                  <a:lnTo>
                    <a:pt x="26" y="8"/>
                  </a:lnTo>
                  <a:lnTo>
                    <a:pt x="26" y="8"/>
                  </a:lnTo>
                  <a:lnTo>
                    <a:pt x="26" y="12"/>
                  </a:lnTo>
                  <a:lnTo>
                    <a:pt x="26" y="16"/>
                  </a:lnTo>
                  <a:lnTo>
                    <a:pt x="26" y="16"/>
                  </a:lnTo>
                  <a:lnTo>
                    <a:pt x="26" y="16"/>
                  </a:lnTo>
                  <a:lnTo>
                    <a:pt x="26" y="20"/>
                  </a:lnTo>
                  <a:lnTo>
                    <a:pt x="26" y="20"/>
                  </a:lnTo>
                  <a:lnTo>
                    <a:pt x="26" y="20"/>
                  </a:lnTo>
                  <a:lnTo>
                    <a:pt x="26" y="20"/>
                  </a:lnTo>
                  <a:lnTo>
                    <a:pt x="26" y="20"/>
                  </a:lnTo>
                  <a:lnTo>
                    <a:pt x="30" y="20"/>
                  </a:lnTo>
                  <a:lnTo>
                    <a:pt x="30" y="20"/>
                  </a:lnTo>
                  <a:lnTo>
                    <a:pt x="30" y="22"/>
                  </a:lnTo>
                  <a:lnTo>
                    <a:pt x="30" y="22"/>
                  </a:lnTo>
                  <a:lnTo>
                    <a:pt x="26" y="26"/>
                  </a:lnTo>
                  <a:lnTo>
                    <a:pt x="26" y="26"/>
                  </a:lnTo>
                  <a:lnTo>
                    <a:pt x="26" y="26"/>
                  </a:lnTo>
                  <a:lnTo>
                    <a:pt x="26" y="26"/>
                  </a:lnTo>
                  <a:lnTo>
                    <a:pt x="26" y="26"/>
                  </a:lnTo>
                  <a:lnTo>
                    <a:pt x="26" y="30"/>
                  </a:lnTo>
                  <a:lnTo>
                    <a:pt x="26" y="30"/>
                  </a:lnTo>
                  <a:lnTo>
                    <a:pt x="30" y="30"/>
                  </a:lnTo>
                  <a:lnTo>
                    <a:pt x="30" y="34"/>
                  </a:lnTo>
                  <a:lnTo>
                    <a:pt x="30" y="34"/>
                  </a:lnTo>
                  <a:lnTo>
                    <a:pt x="30" y="34"/>
                  </a:lnTo>
                  <a:lnTo>
                    <a:pt x="34" y="34"/>
                  </a:lnTo>
                  <a:lnTo>
                    <a:pt x="34" y="34"/>
                  </a:lnTo>
                  <a:lnTo>
                    <a:pt x="34" y="38"/>
                  </a:lnTo>
                  <a:lnTo>
                    <a:pt x="34" y="38"/>
                  </a:lnTo>
                  <a:lnTo>
                    <a:pt x="30" y="38"/>
                  </a:lnTo>
                  <a:lnTo>
                    <a:pt x="30" y="38"/>
                  </a:lnTo>
                  <a:lnTo>
                    <a:pt x="26" y="38"/>
                  </a:lnTo>
                  <a:lnTo>
                    <a:pt x="26" y="38"/>
                  </a:lnTo>
                  <a:lnTo>
                    <a:pt x="26" y="38"/>
                  </a:lnTo>
                  <a:lnTo>
                    <a:pt x="26" y="38"/>
                  </a:lnTo>
                  <a:lnTo>
                    <a:pt x="26" y="38"/>
                  </a:lnTo>
                  <a:lnTo>
                    <a:pt x="26" y="38"/>
                  </a:lnTo>
                  <a:lnTo>
                    <a:pt x="26" y="42"/>
                  </a:lnTo>
                  <a:lnTo>
                    <a:pt x="26" y="42"/>
                  </a:lnTo>
                  <a:lnTo>
                    <a:pt x="26" y="42"/>
                  </a:lnTo>
                  <a:lnTo>
                    <a:pt x="26" y="42"/>
                  </a:lnTo>
                  <a:lnTo>
                    <a:pt x="26" y="46"/>
                  </a:lnTo>
                  <a:lnTo>
                    <a:pt x="26" y="46"/>
                  </a:lnTo>
                  <a:lnTo>
                    <a:pt x="22" y="46"/>
                  </a:lnTo>
                  <a:lnTo>
                    <a:pt x="22" y="46"/>
                  </a:lnTo>
                  <a:lnTo>
                    <a:pt x="22" y="48"/>
                  </a:lnTo>
                  <a:lnTo>
                    <a:pt x="22" y="48"/>
                  </a:lnTo>
                  <a:lnTo>
                    <a:pt x="22" y="48"/>
                  </a:lnTo>
                  <a:lnTo>
                    <a:pt x="26" y="48"/>
                  </a:lnTo>
                  <a:lnTo>
                    <a:pt x="26" y="52"/>
                  </a:lnTo>
                  <a:lnTo>
                    <a:pt x="26" y="52"/>
                  </a:lnTo>
                  <a:lnTo>
                    <a:pt x="26" y="52"/>
                  </a:lnTo>
                  <a:lnTo>
                    <a:pt x="26" y="52"/>
                  </a:lnTo>
                  <a:lnTo>
                    <a:pt x="26" y="56"/>
                  </a:lnTo>
                  <a:lnTo>
                    <a:pt x="26" y="56"/>
                  </a:lnTo>
                  <a:lnTo>
                    <a:pt x="26" y="56"/>
                  </a:lnTo>
                  <a:lnTo>
                    <a:pt x="26" y="56"/>
                  </a:lnTo>
                  <a:lnTo>
                    <a:pt x="26" y="56"/>
                  </a:lnTo>
                  <a:lnTo>
                    <a:pt x="26" y="60"/>
                  </a:lnTo>
                  <a:lnTo>
                    <a:pt x="26" y="60"/>
                  </a:lnTo>
                  <a:lnTo>
                    <a:pt x="26" y="60"/>
                  </a:lnTo>
                  <a:lnTo>
                    <a:pt x="26" y="60"/>
                  </a:lnTo>
                  <a:lnTo>
                    <a:pt x="26" y="64"/>
                  </a:lnTo>
                  <a:lnTo>
                    <a:pt x="26" y="68"/>
                  </a:lnTo>
                  <a:lnTo>
                    <a:pt x="26" y="68"/>
                  </a:lnTo>
                  <a:lnTo>
                    <a:pt x="26" y="68"/>
                  </a:lnTo>
                  <a:lnTo>
                    <a:pt x="26" y="68"/>
                  </a:lnTo>
                  <a:lnTo>
                    <a:pt x="30" y="72"/>
                  </a:lnTo>
                  <a:lnTo>
                    <a:pt x="30" y="72"/>
                  </a:lnTo>
                  <a:lnTo>
                    <a:pt x="30" y="72"/>
                  </a:lnTo>
                  <a:lnTo>
                    <a:pt x="30" y="72"/>
                  </a:lnTo>
                  <a:lnTo>
                    <a:pt x="34" y="72"/>
                  </a:lnTo>
                  <a:lnTo>
                    <a:pt x="34" y="76"/>
                  </a:lnTo>
                  <a:lnTo>
                    <a:pt x="38" y="76"/>
                  </a:lnTo>
                  <a:lnTo>
                    <a:pt x="40" y="82"/>
                  </a:lnTo>
                  <a:lnTo>
                    <a:pt x="40" y="82"/>
                  </a:lnTo>
                  <a:lnTo>
                    <a:pt x="40" y="82"/>
                  </a:lnTo>
                  <a:lnTo>
                    <a:pt x="40" y="82"/>
                  </a:lnTo>
                  <a:lnTo>
                    <a:pt x="44" y="90"/>
                  </a:lnTo>
                  <a:lnTo>
                    <a:pt x="44" y="90"/>
                  </a:lnTo>
                  <a:lnTo>
                    <a:pt x="44" y="90"/>
                  </a:lnTo>
                  <a:lnTo>
                    <a:pt x="44" y="94"/>
                  </a:lnTo>
                  <a:lnTo>
                    <a:pt x="44" y="94"/>
                  </a:lnTo>
                  <a:lnTo>
                    <a:pt x="44" y="94"/>
                  </a:lnTo>
                  <a:lnTo>
                    <a:pt x="44" y="98"/>
                  </a:lnTo>
                  <a:lnTo>
                    <a:pt x="44" y="98"/>
                  </a:lnTo>
                  <a:lnTo>
                    <a:pt x="44" y="102"/>
                  </a:lnTo>
                  <a:lnTo>
                    <a:pt x="44" y="102"/>
                  </a:lnTo>
                  <a:lnTo>
                    <a:pt x="44" y="104"/>
                  </a:lnTo>
                  <a:lnTo>
                    <a:pt x="44" y="104"/>
                  </a:lnTo>
                  <a:lnTo>
                    <a:pt x="44" y="104"/>
                  </a:lnTo>
                  <a:lnTo>
                    <a:pt x="44" y="104"/>
                  </a:lnTo>
                  <a:lnTo>
                    <a:pt x="44" y="112"/>
                  </a:lnTo>
                  <a:lnTo>
                    <a:pt x="44" y="112"/>
                  </a:lnTo>
                  <a:lnTo>
                    <a:pt x="44" y="116"/>
                  </a:lnTo>
                  <a:lnTo>
                    <a:pt x="44" y="116"/>
                  </a:lnTo>
                  <a:lnTo>
                    <a:pt x="44" y="116"/>
                  </a:lnTo>
                  <a:lnTo>
                    <a:pt x="40" y="116"/>
                  </a:lnTo>
                  <a:lnTo>
                    <a:pt x="40" y="116"/>
                  </a:lnTo>
                  <a:lnTo>
                    <a:pt x="40" y="116"/>
                  </a:lnTo>
                  <a:lnTo>
                    <a:pt x="38" y="116"/>
                  </a:lnTo>
                  <a:lnTo>
                    <a:pt x="38" y="116"/>
                  </a:lnTo>
                  <a:lnTo>
                    <a:pt x="38" y="120"/>
                  </a:lnTo>
                  <a:lnTo>
                    <a:pt x="38" y="120"/>
                  </a:lnTo>
                  <a:lnTo>
                    <a:pt x="38" y="120"/>
                  </a:lnTo>
                  <a:lnTo>
                    <a:pt x="38" y="124"/>
                  </a:lnTo>
                  <a:lnTo>
                    <a:pt x="34" y="124"/>
                  </a:lnTo>
                  <a:lnTo>
                    <a:pt x="34" y="124"/>
                  </a:lnTo>
                  <a:lnTo>
                    <a:pt x="34" y="124"/>
                  </a:lnTo>
                  <a:lnTo>
                    <a:pt x="38" y="124"/>
                  </a:lnTo>
                  <a:lnTo>
                    <a:pt x="38" y="124"/>
                  </a:lnTo>
                  <a:lnTo>
                    <a:pt x="38" y="124"/>
                  </a:lnTo>
                  <a:lnTo>
                    <a:pt x="38" y="128"/>
                  </a:lnTo>
                  <a:lnTo>
                    <a:pt x="38" y="128"/>
                  </a:lnTo>
                  <a:lnTo>
                    <a:pt x="38" y="128"/>
                  </a:lnTo>
                  <a:lnTo>
                    <a:pt x="38" y="132"/>
                  </a:lnTo>
                  <a:lnTo>
                    <a:pt x="38" y="132"/>
                  </a:lnTo>
                  <a:lnTo>
                    <a:pt x="38" y="132"/>
                  </a:lnTo>
                  <a:lnTo>
                    <a:pt x="38" y="132"/>
                  </a:lnTo>
                  <a:lnTo>
                    <a:pt x="38" y="134"/>
                  </a:lnTo>
                  <a:lnTo>
                    <a:pt x="38" y="134"/>
                  </a:lnTo>
                  <a:lnTo>
                    <a:pt x="34" y="134"/>
                  </a:lnTo>
                  <a:lnTo>
                    <a:pt x="34" y="134"/>
                  </a:lnTo>
                  <a:lnTo>
                    <a:pt x="34" y="132"/>
                  </a:lnTo>
                  <a:lnTo>
                    <a:pt x="34" y="132"/>
                  </a:lnTo>
                  <a:lnTo>
                    <a:pt x="34" y="132"/>
                  </a:lnTo>
                  <a:lnTo>
                    <a:pt x="34" y="132"/>
                  </a:lnTo>
                  <a:lnTo>
                    <a:pt x="34" y="132"/>
                  </a:lnTo>
                  <a:lnTo>
                    <a:pt x="34" y="128"/>
                  </a:lnTo>
                  <a:lnTo>
                    <a:pt x="34" y="128"/>
                  </a:lnTo>
                  <a:lnTo>
                    <a:pt x="34" y="128"/>
                  </a:lnTo>
                  <a:lnTo>
                    <a:pt x="34" y="128"/>
                  </a:lnTo>
                  <a:lnTo>
                    <a:pt x="34" y="128"/>
                  </a:lnTo>
                  <a:lnTo>
                    <a:pt x="34" y="128"/>
                  </a:lnTo>
                  <a:lnTo>
                    <a:pt x="30" y="124"/>
                  </a:lnTo>
                  <a:lnTo>
                    <a:pt x="30" y="124"/>
                  </a:lnTo>
                  <a:lnTo>
                    <a:pt x="30" y="124"/>
                  </a:lnTo>
                  <a:lnTo>
                    <a:pt x="30" y="120"/>
                  </a:lnTo>
                  <a:lnTo>
                    <a:pt x="26" y="120"/>
                  </a:lnTo>
                  <a:lnTo>
                    <a:pt x="26" y="120"/>
                  </a:lnTo>
                  <a:lnTo>
                    <a:pt x="26" y="120"/>
                  </a:lnTo>
                  <a:lnTo>
                    <a:pt x="26" y="120"/>
                  </a:lnTo>
                  <a:lnTo>
                    <a:pt x="26" y="120"/>
                  </a:lnTo>
                  <a:lnTo>
                    <a:pt x="26" y="120"/>
                  </a:lnTo>
                  <a:lnTo>
                    <a:pt x="26" y="120"/>
                  </a:lnTo>
                  <a:lnTo>
                    <a:pt x="26" y="120"/>
                  </a:lnTo>
                  <a:lnTo>
                    <a:pt x="26" y="116"/>
                  </a:lnTo>
                  <a:lnTo>
                    <a:pt x="26" y="116"/>
                  </a:lnTo>
                  <a:lnTo>
                    <a:pt x="26" y="116"/>
                  </a:lnTo>
                  <a:lnTo>
                    <a:pt x="26" y="116"/>
                  </a:lnTo>
                  <a:lnTo>
                    <a:pt x="26" y="116"/>
                  </a:lnTo>
                  <a:lnTo>
                    <a:pt x="22" y="112"/>
                  </a:lnTo>
                  <a:lnTo>
                    <a:pt x="22" y="112"/>
                  </a:lnTo>
                  <a:lnTo>
                    <a:pt x="22" y="112"/>
                  </a:lnTo>
                  <a:lnTo>
                    <a:pt x="22" y="112"/>
                  </a:lnTo>
                  <a:lnTo>
                    <a:pt x="22" y="112"/>
                  </a:lnTo>
                  <a:lnTo>
                    <a:pt x="22" y="112"/>
                  </a:lnTo>
                  <a:lnTo>
                    <a:pt x="22" y="108"/>
                  </a:lnTo>
                  <a:lnTo>
                    <a:pt x="22" y="108"/>
                  </a:lnTo>
                  <a:lnTo>
                    <a:pt x="22" y="108"/>
                  </a:lnTo>
                  <a:lnTo>
                    <a:pt x="22" y="108"/>
                  </a:lnTo>
                  <a:lnTo>
                    <a:pt x="22" y="108"/>
                  </a:lnTo>
                  <a:lnTo>
                    <a:pt x="22" y="108"/>
                  </a:lnTo>
                  <a:lnTo>
                    <a:pt x="26" y="108"/>
                  </a:lnTo>
                  <a:lnTo>
                    <a:pt x="26" y="104"/>
                  </a:lnTo>
                  <a:lnTo>
                    <a:pt x="26" y="104"/>
                  </a:lnTo>
                  <a:lnTo>
                    <a:pt x="26" y="104"/>
                  </a:lnTo>
                  <a:lnTo>
                    <a:pt x="26" y="104"/>
                  </a:lnTo>
                  <a:lnTo>
                    <a:pt x="26" y="104"/>
                  </a:lnTo>
                  <a:lnTo>
                    <a:pt x="26" y="102"/>
                  </a:lnTo>
                  <a:lnTo>
                    <a:pt x="26" y="102"/>
                  </a:lnTo>
                  <a:lnTo>
                    <a:pt x="26" y="102"/>
                  </a:lnTo>
                  <a:lnTo>
                    <a:pt x="26" y="102"/>
                  </a:lnTo>
                  <a:lnTo>
                    <a:pt x="26" y="102"/>
                  </a:lnTo>
                  <a:lnTo>
                    <a:pt x="26" y="102"/>
                  </a:lnTo>
                  <a:lnTo>
                    <a:pt x="26" y="102"/>
                  </a:lnTo>
                  <a:lnTo>
                    <a:pt x="26" y="102"/>
                  </a:lnTo>
                  <a:lnTo>
                    <a:pt x="26" y="98"/>
                  </a:lnTo>
                  <a:lnTo>
                    <a:pt x="26" y="98"/>
                  </a:lnTo>
                  <a:lnTo>
                    <a:pt x="26" y="94"/>
                  </a:lnTo>
                  <a:lnTo>
                    <a:pt x="26" y="94"/>
                  </a:lnTo>
                  <a:lnTo>
                    <a:pt x="26" y="90"/>
                  </a:lnTo>
                  <a:lnTo>
                    <a:pt x="26" y="90"/>
                  </a:lnTo>
                  <a:lnTo>
                    <a:pt x="26" y="90"/>
                  </a:lnTo>
                  <a:lnTo>
                    <a:pt x="26" y="90"/>
                  </a:lnTo>
                  <a:lnTo>
                    <a:pt x="26" y="86"/>
                  </a:lnTo>
                  <a:lnTo>
                    <a:pt x="26" y="86"/>
                  </a:lnTo>
                  <a:lnTo>
                    <a:pt x="26" y="86"/>
                  </a:lnTo>
                  <a:lnTo>
                    <a:pt x="26" y="86"/>
                  </a:lnTo>
                  <a:lnTo>
                    <a:pt x="22" y="86"/>
                  </a:lnTo>
                  <a:lnTo>
                    <a:pt x="22" y="86"/>
                  </a:lnTo>
                  <a:lnTo>
                    <a:pt x="22" y="86"/>
                  </a:lnTo>
                  <a:lnTo>
                    <a:pt x="18" y="86"/>
                  </a:lnTo>
                  <a:lnTo>
                    <a:pt x="14" y="86"/>
                  </a:lnTo>
                  <a:lnTo>
                    <a:pt x="14" y="86"/>
                  </a:lnTo>
                  <a:lnTo>
                    <a:pt x="14" y="86"/>
                  </a:lnTo>
                  <a:lnTo>
                    <a:pt x="10" y="86"/>
                  </a:lnTo>
                  <a:lnTo>
                    <a:pt x="10" y="82"/>
                  </a:lnTo>
                  <a:lnTo>
                    <a:pt x="10" y="82"/>
                  </a:lnTo>
                  <a:lnTo>
                    <a:pt x="6" y="82"/>
                  </a:lnTo>
                  <a:lnTo>
                    <a:pt x="6" y="78"/>
                  </a:lnTo>
                  <a:lnTo>
                    <a:pt x="6" y="78"/>
                  </a:lnTo>
                  <a:lnTo>
                    <a:pt x="6" y="78"/>
                  </a:lnTo>
                  <a:lnTo>
                    <a:pt x="6" y="78"/>
                  </a:lnTo>
                  <a:close/>
                  <a:moveTo>
                    <a:pt x="26" y="46"/>
                  </a:moveTo>
                  <a:lnTo>
                    <a:pt x="26" y="46"/>
                  </a:lnTo>
                  <a:lnTo>
                    <a:pt x="26" y="46"/>
                  </a:lnTo>
                  <a:lnTo>
                    <a:pt x="26" y="46"/>
                  </a:lnTo>
                  <a:lnTo>
                    <a:pt x="26" y="46"/>
                  </a:lnTo>
                  <a:lnTo>
                    <a:pt x="26" y="46"/>
                  </a:lnTo>
                  <a:close/>
                  <a:moveTo>
                    <a:pt x="30" y="46"/>
                  </a:moveTo>
                  <a:lnTo>
                    <a:pt x="30" y="46"/>
                  </a:lnTo>
                  <a:lnTo>
                    <a:pt x="30" y="46"/>
                  </a:lnTo>
                  <a:lnTo>
                    <a:pt x="30" y="46"/>
                  </a:lnTo>
                  <a:lnTo>
                    <a:pt x="30" y="46"/>
                  </a:lnTo>
                  <a:lnTo>
                    <a:pt x="30" y="46"/>
                  </a:lnTo>
                  <a:lnTo>
                    <a:pt x="30" y="46"/>
                  </a:lnTo>
                  <a:lnTo>
                    <a:pt x="30" y="4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49" name="Freeform 156">
              <a:extLst>
                <a:ext uri="{FF2B5EF4-FFF2-40B4-BE49-F238E27FC236}">
                  <a16:creationId xmlns:a16="http://schemas.microsoft.com/office/drawing/2014/main" id="{10DCFC0B-E536-2F79-6A9A-1B5F0B122F9F}"/>
                </a:ext>
              </a:extLst>
            </p:cNvPr>
            <p:cNvSpPr>
              <a:spLocks/>
            </p:cNvSpPr>
            <p:nvPr/>
          </p:nvSpPr>
          <p:spPr bwMode="auto">
            <a:xfrm>
              <a:off x="4121150" y="3870393"/>
              <a:ext cx="368300" cy="412750"/>
            </a:xfrm>
            <a:custGeom>
              <a:avLst/>
              <a:gdLst>
                <a:gd name="T0" fmla="*/ 26 w 232"/>
                <a:gd name="T1" fmla="*/ 226 h 260"/>
                <a:gd name="T2" fmla="*/ 18 w 232"/>
                <a:gd name="T3" fmla="*/ 224 h 260"/>
                <a:gd name="T4" fmla="*/ 8 w 232"/>
                <a:gd name="T5" fmla="*/ 224 h 260"/>
                <a:gd name="T6" fmla="*/ 12 w 232"/>
                <a:gd name="T7" fmla="*/ 208 h 260"/>
                <a:gd name="T8" fmla="*/ 0 w 232"/>
                <a:gd name="T9" fmla="*/ 200 h 260"/>
                <a:gd name="T10" fmla="*/ 4 w 232"/>
                <a:gd name="T11" fmla="*/ 190 h 260"/>
                <a:gd name="T12" fmla="*/ 0 w 232"/>
                <a:gd name="T13" fmla="*/ 182 h 260"/>
                <a:gd name="T14" fmla="*/ 8 w 232"/>
                <a:gd name="T15" fmla="*/ 168 h 260"/>
                <a:gd name="T16" fmla="*/ 18 w 232"/>
                <a:gd name="T17" fmla="*/ 174 h 260"/>
                <a:gd name="T18" fmla="*/ 30 w 232"/>
                <a:gd name="T19" fmla="*/ 170 h 260"/>
                <a:gd name="T20" fmla="*/ 42 w 232"/>
                <a:gd name="T21" fmla="*/ 168 h 260"/>
                <a:gd name="T22" fmla="*/ 60 w 232"/>
                <a:gd name="T23" fmla="*/ 168 h 260"/>
                <a:gd name="T24" fmla="*/ 82 w 232"/>
                <a:gd name="T25" fmla="*/ 168 h 260"/>
                <a:gd name="T26" fmla="*/ 98 w 232"/>
                <a:gd name="T27" fmla="*/ 152 h 260"/>
                <a:gd name="T28" fmla="*/ 90 w 232"/>
                <a:gd name="T29" fmla="*/ 122 h 260"/>
                <a:gd name="T30" fmla="*/ 86 w 232"/>
                <a:gd name="T31" fmla="*/ 92 h 260"/>
                <a:gd name="T32" fmla="*/ 86 w 232"/>
                <a:gd name="T33" fmla="*/ 68 h 260"/>
                <a:gd name="T34" fmla="*/ 82 w 232"/>
                <a:gd name="T35" fmla="*/ 42 h 260"/>
                <a:gd name="T36" fmla="*/ 78 w 232"/>
                <a:gd name="T37" fmla="*/ 12 h 260"/>
                <a:gd name="T38" fmla="*/ 90 w 232"/>
                <a:gd name="T39" fmla="*/ 0 h 260"/>
                <a:gd name="T40" fmla="*/ 120 w 232"/>
                <a:gd name="T41" fmla="*/ 12 h 260"/>
                <a:gd name="T42" fmla="*/ 142 w 232"/>
                <a:gd name="T43" fmla="*/ 34 h 260"/>
                <a:gd name="T44" fmla="*/ 164 w 232"/>
                <a:gd name="T45" fmla="*/ 52 h 260"/>
                <a:gd name="T46" fmla="*/ 188 w 232"/>
                <a:gd name="T47" fmla="*/ 72 h 260"/>
                <a:gd name="T48" fmla="*/ 194 w 232"/>
                <a:gd name="T49" fmla="*/ 78 h 260"/>
                <a:gd name="T50" fmla="*/ 206 w 232"/>
                <a:gd name="T51" fmla="*/ 86 h 260"/>
                <a:gd name="T52" fmla="*/ 218 w 232"/>
                <a:gd name="T53" fmla="*/ 96 h 260"/>
                <a:gd name="T54" fmla="*/ 228 w 232"/>
                <a:gd name="T55" fmla="*/ 104 h 260"/>
                <a:gd name="T56" fmla="*/ 232 w 232"/>
                <a:gd name="T57" fmla="*/ 130 h 260"/>
                <a:gd name="T58" fmla="*/ 232 w 232"/>
                <a:gd name="T59" fmla="*/ 152 h 260"/>
                <a:gd name="T60" fmla="*/ 224 w 232"/>
                <a:gd name="T61" fmla="*/ 164 h 260"/>
                <a:gd name="T62" fmla="*/ 214 w 232"/>
                <a:gd name="T63" fmla="*/ 168 h 260"/>
                <a:gd name="T64" fmla="*/ 188 w 232"/>
                <a:gd name="T65" fmla="*/ 174 h 260"/>
                <a:gd name="T66" fmla="*/ 176 w 232"/>
                <a:gd name="T67" fmla="*/ 178 h 260"/>
                <a:gd name="T68" fmla="*/ 164 w 232"/>
                <a:gd name="T69" fmla="*/ 174 h 260"/>
                <a:gd name="T70" fmla="*/ 146 w 232"/>
                <a:gd name="T71" fmla="*/ 186 h 260"/>
                <a:gd name="T72" fmla="*/ 132 w 232"/>
                <a:gd name="T73" fmla="*/ 194 h 260"/>
                <a:gd name="T74" fmla="*/ 128 w 232"/>
                <a:gd name="T75" fmla="*/ 200 h 260"/>
                <a:gd name="T76" fmla="*/ 120 w 232"/>
                <a:gd name="T77" fmla="*/ 204 h 260"/>
                <a:gd name="T78" fmla="*/ 112 w 232"/>
                <a:gd name="T79" fmla="*/ 212 h 260"/>
                <a:gd name="T80" fmla="*/ 104 w 232"/>
                <a:gd name="T81" fmla="*/ 226 h 260"/>
                <a:gd name="T82" fmla="*/ 98 w 232"/>
                <a:gd name="T83" fmla="*/ 242 h 260"/>
                <a:gd name="T84" fmla="*/ 94 w 232"/>
                <a:gd name="T85" fmla="*/ 256 h 260"/>
                <a:gd name="T86" fmla="*/ 82 w 232"/>
                <a:gd name="T87" fmla="*/ 256 h 260"/>
                <a:gd name="T88" fmla="*/ 82 w 232"/>
                <a:gd name="T89" fmla="*/ 250 h 260"/>
                <a:gd name="T90" fmla="*/ 74 w 232"/>
                <a:gd name="T91" fmla="*/ 260 h 260"/>
                <a:gd name="T92" fmla="*/ 60 w 232"/>
                <a:gd name="T93" fmla="*/ 256 h 260"/>
                <a:gd name="T94" fmla="*/ 52 w 232"/>
                <a:gd name="T95" fmla="*/ 250 h 260"/>
                <a:gd name="T96" fmla="*/ 48 w 232"/>
                <a:gd name="T97" fmla="*/ 242 h 260"/>
                <a:gd name="T98" fmla="*/ 44 w 232"/>
                <a:gd name="T99" fmla="*/ 234 h 260"/>
                <a:gd name="T100" fmla="*/ 42 w 232"/>
                <a:gd name="T101" fmla="*/ 220 h 260"/>
                <a:gd name="T102" fmla="*/ 34 w 232"/>
                <a:gd name="T103" fmla="*/ 22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2" h="260">
                  <a:moveTo>
                    <a:pt x="34" y="226"/>
                  </a:moveTo>
                  <a:lnTo>
                    <a:pt x="30" y="226"/>
                  </a:lnTo>
                  <a:lnTo>
                    <a:pt x="30" y="224"/>
                  </a:lnTo>
                  <a:lnTo>
                    <a:pt x="26" y="224"/>
                  </a:lnTo>
                  <a:lnTo>
                    <a:pt x="26" y="226"/>
                  </a:lnTo>
                  <a:lnTo>
                    <a:pt x="22" y="226"/>
                  </a:lnTo>
                  <a:lnTo>
                    <a:pt x="22" y="230"/>
                  </a:lnTo>
                  <a:lnTo>
                    <a:pt x="18" y="230"/>
                  </a:lnTo>
                  <a:lnTo>
                    <a:pt x="18" y="226"/>
                  </a:lnTo>
                  <a:lnTo>
                    <a:pt x="18" y="224"/>
                  </a:lnTo>
                  <a:lnTo>
                    <a:pt x="14" y="224"/>
                  </a:lnTo>
                  <a:lnTo>
                    <a:pt x="14" y="226"/>
                  </a:lnTo>
                  <a:lnTo>
                    <a:pt x="12" y="226"/>
                  </a:lnTo>
                  <a:lnTo>
                    <a:pt x="8" y="226"/>
                  </a:lnTo>
                  <a:lnTo>
                    <a:pt x="8" y="224"/>
                  </a:lnTo>
                  <a:lnTo>
                    <a:pt x="12" y="224"/>
                  </a:lnTo>
                  <a:lnTo>
                    <a:pt x="12" y="220"/>
                  </a:lnTo>
                  <a:lnTo>
                    <a:pt x="12" y="216"/>
                  </a:lnTo>
                  <a:lnTo>
                    <a:pt x="12" y="212"/>
                  </a:lnTo>
                  <a:lnTo>
                    <a:pt x="12" y="208"/>
                  </a:lnTo>
                  <a:lnTo>
                    <a:pt x="8" y="208"/>
                  </a:lnTo>
                  <a:lnTo>
                    <a:pt x="8" y="204"/>
                  </a:lnTo>
                  <a:lnTo>
                    <a:pt x="4" y="204"/>
                  </a:lnTo>
                  <a:lnTo>
                    <a:pt x="4" y="200"/>
                  </a:lnTo>
                  <a:lnTo>
                    <a:pt x="0" y="200"/>
                  </a:lnTo>
                  <a:lnTo>
                    <a:pt x="0" y="196"/>
                  </a:lnTo>
                  <a:lnTo>
                    <a:pt x="4" y="196"/>
                  </a:lnTo>
                  <a:lnTo>
                    <a:pt x="4" y="194"/>
                  </a:lnTo>
                  <a:lnTo>
                    <a:pt x="0" y="194"/>
                  </a:lnTo>
                  <a:lnTo>
                    <a:pt x="4" y="190"/>
                  </a:lnTo>
                  <a:lnTo>
                    <a:pt x="0" y="190"/>
                  </a:lnTo>
                  <a:lnTo>
                    <a:pt x="0" y="186"/>
                  </a:lnTo>
                  <a:lnTo>
                    <a:pt x="0" y="182"/>
                  </a:lnTo>
                  <a:lnTo>
                    <a:pt x="0" y="178"/>
                  </a:lnTo>
                  <a:lnTo>
                    <a:pt x="0" y="182"/>
                  </a:lnTo>
                  <a:lnTo>
                    <a:pt x="4" y="178"/>
                  </a:lnTo>
                  <a:lnTo>
                    <a:pt x="4" y="174"/>
                  </a:lnTo>
                  <a:lnTo>
                    <a:pt x="4" y="170"/>
                  </a:lnTo>
                  <a:lnTo>
                    <a:pt x="4" y="168"/>
                  </a:lnTo>
                  <a:lnTo>
                    <a:pt x="8" y="168"/>
                  </a:lnTo>
                  <a:lnTo>
                    <a:pt x="8" y="164"/>
                  </a:lnTo>
                  <a:lnTo>
                    <a:pt x="12" y="164"/>
                  </a:lnTo>
                  <a:lnTo>
                    <a:pt x="12" y="168"/>
                  </a:lnTo>
                  <a:lnTo>
                    <a:pt x="14" y="170"/>
                  </a:lnTo>
                  <a:lnTo>
                    <a:pt x="18" y="174"/>
                  </a:lnTo>
                  <a:lnTo>
                    <a:pt x="18" y="170"/>
                  </a:lnTo>
                  <a:lnTo>
                    <a:pt x="18" y="168"/>
                  </a:lnTo>
                  <a:lnTo>
                    <a:pt x="22" y="168"/>
                  </a:lnTo>
                  <a:lnTo>
                    <a:pt x="26" y="168"/>
                  </a:lnTo>
                  <a:lnTo>
                    <a:pt x="30" y="170"/>
                  </a:lnTo>
                  <a:lnTo>
                    <a:pt x="34" y="170"/>
                  </a:lnTo>
                  <a:lnTo>
                    <a:pt x="34" y="168"/>
                  </a:lnTo>
                  <a:lnTo>
                    <a:pt x="38" y="168"/>
                  </a:lnTo>
                  <a:lnTo>
                    <a:pt x="42" y="164"/>
                  </a:lnTo>
                  <a:lnTo>
                    <a:pt x="42" y="168"/>
                  </a:lnTo>
                  <a:lnTo>
                    <a:pt x="44" y="168"/>
                  </a:lnTo>
                  <a:lnTo>
                    <a:pt x="48" y="168"/>
                  </a:lnTo>
                  <a:lnTo>
                    <a:pt x="52" y="168"/>
                  </a:lnTo>
                  <a:lnTo>
                    <a:pt x="56" y="168"/>
                  </a:lnTo>
                  <a:lnTo>
                    <a:pt x="60" y="168"/>
                  </a:lnTo>
                  <a:lnTo>
                    <a:pt x="64" y="168"/>
                  </a:lnTo>
                  <a:lnTo>
                    <a:pt x="68" y="168"/>
                  </a:lnTo>
                  <a:lnTo>
                    <a:pt x="72" y="168"/>
                  </a:lnTo>
                  <a:lnTo>
                    <a:pt x="78" y="168"/>
                  </a:lnTo>
                  <a:lnTo>
                    <a:pt x="82" y="168"/>
                  </a:lnTo>
                  <a:lnTo>
                    <a:pt x="86" y="168"/>
                  </a:lnTo>
                  <a:lnTo>
                    <a:pt x="94" y="168"/>
                  </a:lnTo>
                  <a:lnTo>
                    <a:pt x="94" y="160"/>
                  </a:lnTo>
                  <a:lnTo>
                    <a:pt x="98" y="156"/>
                  </a:lnTo>
                  <a:lnTo>
                    <a:pt x="98" y="152"/>
                  </a:lnTo>
                  <a:lnTo>
                    <a:pt x="94" y="148"/>
                  </a:lnTo>
                  <a:lnTo>
                    <a:pt x="94" y="144"/>
                  </a:lnTo>
                  <a:lnTo>
                    <a:pt x="90" y="134"/>
                  </a:lnTo>
                  <a:lnTo>
                    <a:pt x="90" y="126"/>
                  </a:lnTo>
                  <a:lnTo>
                    <a:pt x="90" y="122"/>
                  </a:lnTo>
                  <a:lnTo>
                    <a:pt x="90" y="118"/>
                  </a:lnTo>
                  <a:lnTo>
                    <a:pt x="90" y="112"/>
                  </a:lnTo>
                  <a:lnTo>
                    <a:pt x="90" y="104"/>
                  </a:lnTo>
                  <a:lnTo>
                    <a:pt x="90" y="100"/>
                  </a:lnTo>
                  <a:lnTo>
                    <a:pt x="86" y="92"/>
                  </a:lnTo>
                  <a:lnTo>
                    <a:pt x="86" y="86"/>
                  </a:lnTo>
                  <a:lnTo>
                    <a:pt x="86" y="78"/>
                  </a:lnTo>
                  <a:lnTo>
                    <a:pt x="86" y="74"/>
                  </a:lnTo>
                  <a:lnTo>
                    <a:pt x="86" y="72"/>
                  </a:lnTo>
                  <a:lnTo>
                    <a:pt x="86" y="68"/>
                  </a:lnTo>
                  <a:lnTo>
                    <a:pt x="86" y="64"/>
                  </a:lnTo>
                  <a:lnTo>
                    <a:pt x="86" y="60"/>
                  </a:lnTo>
                  <a:lnTo>
                    <a:pt x="82" y="56"/>
                  </a:lnTo>
                  <a:lnTo>
                    <a:pt x="82" y="52"/>
                  </a:lnTo>
                  <a:lnTo>
                    <a:pt x="82" y="42"/>
                  </a:lnTo>
                  <a:lnTo>
                    <a:pt x="82" y="38"/>
                  </a:lnTo>
                  <a:lnTo>
                    <a:pt x="82" y="30"/>
                  </a:lnTo>
                  <a:lnTo>
                    <a:pt x="82" y="22"/>
                  </a:lnTo>
                  <a:lnTo>
                    <a:pt x="78" y="16"/>
                  </a:lnTo>
                  <a:lnTo>
                    <a:pt x="78" y="12"/>
                  </a:lnTo>
                  <a:lnTo>
                    <a:pt x="78" y="8"/>
                  </a:lnTo>
                  <a:lnTo>
                    <a:pt x="78" y="0"/>
                  </a:lnTo>
                  <a:lnTo>
                    <a:pt x="82" y="0"/>
                  </a:lnTo>
                  <a:lnTo>
                    <a:pt x="86" y="0"/>
                  </a:lnTo>
                  <a:lnTo>
                    <a:pt x="90" y="0"/>
                  </a:lnTo>
                  <a:lnTo>
                    <a:pt x="102" y="0"/>
                  </a:lnTo>
                  <a:lnTo>
                    <a:pt x="104" y="0"/>
                  </a:lnTo>
                  <a:lnTo>
                    <a:pt x="108" y="4"/>
                  </a:lnTo>
                  <a:lnTo>
                    <a:pt x="112" y="8"/>
                  </a:lnTo>
                  <a:lnTo>
                    <a:pt x="120" y="12"/>
                  </a:lnTo>
                  <a:lnTo>
                    <a:pt x="124" y="16"/>
                  </a:lnTo>
                  <a:lnTo>
                    <a:pt x="128" y="18"/>
                  </a:lnTo>
                  <a:lnTo>
                    <a:pt x="132" y="22"/>
                  </a:lnTo>
                  <a:lnTo>
                    <a:pt x="138" y="26"/>
                  </a:lnTo>
                  <a:lnTo>
                    <a:pt x="142" y="34"/>
                  </a:lnTo>
                  <a:lnTo>
                    <a:pt x="146" y="38"/>
                  </a:lnTo>
                  <a:lnTo>
                    <a:pt x="154" y="42"/>
                  </a:lnTo>
                  <a:lnTo>
                    <a:pt x="158" y="44"/>
                  </a:lnTo>
                  <a:lnTo>
                    <a:pt x="160" y="48"/>
                  </a:lnTo>
                  <a:lnTo>
                    <a:pt x="164" y="52"/>
                  </a:lnTo>
                  <a:lnTo>
                    <a:pt x="172" y="56"/>
                  </a:lnTo>
                  <a:lnTo>
                    <a:pt x="176" y="60"/>
                  </a:lnTo>
                  <a:lnTo>
                    <a:pt x="180" y="60"/>
                  </a:lnTo>
                  <a:lnTo>
                    <a:pt x="184" y="68"/>
                  </a:lnTo>
                  <a:lnTo>
                    <a:pt x="188" y="72"/>
                  </a:lnTo>
                  <a:lnTo>
                    <a:pt x="190" y="72"/>
                  </a:lnTo>
                  <a:lnTo>
                    <a:pt x="190" y="74"/>
                  </a:lnTo>
                  <a:lnTo>
                    <a:pt x="188" y="74"/>
                  </a:lnTo>
                  <a:lnTo>
                    <a:pt x="190" y="78"/>
                  </a:lnTo>
                  <a:lnTo>
                    <a:pt x="194" y="78"/>
                  </a:lnTo>
                  <a:lnTo>
                    <a:pt x="194" y="82"/>
                  </a:lnTo>
                  <a:lnTo>
                    <a:pt x="198" y="82"/>
                  </a:lnTo>
                  <a:lnTo>
                    <a:pt x="198" y="86"/>
                  </a:lnTo>
                  <a:lnTo>
                    <a:pt x="202" y="86"/>
                  </a:lnTo>
                  <a:lnTo>
                    <a:pt x="206" y="86"/>
                  </a:lnTo>
                  <a:lnTo>
                    <a:pt x="206" y="88"/>
                  </a:lnTo>
                  <a:lnTo>
                    <a:pt x="210" y="88"/>
                  </a:lnTo>
                  <a:lnTo>
                    <a:pt x="214" y="88"/>
                  </a:lnTo>
                  <a:lnTo>
                    <a:pt x="218" y="92"/>
                  </a:lnTo>
                  <a:lnTo>
                    <a:pt x="218" y="96"/>
                  </a:lnTo>
                  <a:lnTo>
                    <a:pt x="218" y="100"/>
                  </a:lnTo>
                  <a:lnTo>
                    <a:pt x="218" y="104"/>
                  </a:lnTo>
                  <a:lnTo>
                    <a:pt x="220" y="108"/>
                  </a:lnTo>
                  <a:lnTo>
                    <a:pt x="224" y="104"/>
                  </a:lnTo>
                  <a:lnTo>
                    <a:pt x="228" y="104"/>
                  </a:lnTo>
                  <a:lnTo>
                    <a:pt x="232" y="104"/>
                  </a:lnTo>
                  <a:lnTo>
                    <a:pt x="232" y="108"/>
                  </a:lnTo>
                  <a:lnTo>
                    <a:pt x="232" y="112"/>
                  </a:lnTo>
                  <a:lnTo>
                    <a:pt x="232" y="122"/>
                  </a:lnTo>
                  <a:lnTo>
                    <a:pt x="232" y="130"/>
                  </a:lnTo>
                  <a:lnTo>
                    <a:pt x="232" y="134"/>
                  </a:lnTo>
                  <a:lnTo>
                    <a:pt x="232" y="138"/>
                  </a:lnTo>
                  <a:lnTo>
                    <a:pt x="232" y="142"/>
                  </a:lnTo>
                  <a:lnTo>
                    <a:pt x="232" y="144"/>
                  </a:lnTo>
                  <a:lnTo>
                    <a:pt x="232" y="152"/>
                  </a:lnTo>
                  <a:lnTo>
                    <a:pt x="228" y="152"/>
                  </a:lnTo>
                  <a:lnTo>
                    <a:pt x="228" y="156"/>
                  </a:lnTo>
                  <a:lnTo>
                    <a:pt x="228" y="160"/>
                  </a:lnTo>
                  <a:lnTo>
                    <a:pt x="228" y="164"/>
                  </a:lnTo>
                  <a:lnTo>
                    <a:pt x="224" y="164"/>
                  </a:lnTo>
                  <a:lnTo>
                    <a:pt x="224" y="168"/>
                  </a:lnTo>
                  <a:lnTo>
                    <a:pt x="220" y="168"/>
                  </a:lnTo>
                  <a:lnTo>
                    <a:pt x="220" y="170"/>
                  </a:lnTo>
                  <a:lnTo>
                    <a:pt x="218" y="168"/>
                  </a:lnTo>
                  <a:lnTo>
                    <a:pt x="214" y="168"/>
                  </a:lnTo>
                  <a:lnTo>
                    <a:pt x="214" y="170"/>
                  </a:lnTo>
                  <a:lnTo>
                    <a:pt x="210" y="170"/>
                  </a:lnTo>
                  <a:lnTo>
                    <a:pt x="198" y="170"/>
                  </a:lnTo>
                  <a:lnTo>
                    <a:pt x="190" y="170"/>
                  </a:lnTo>
                  <a:lnTo>
                    <a:pt x="188" y="174"/>
                  </a:lnTo>
                  <a:lnTo>
                    <a:pt x="184" y="178"/>
                  </a:lnTo>
                  <a:lnTo>
                    <a:pt x="180" y="178"/>
                  </a:lnTo>
                  <a:lnTo>
                    <a:pt x="180" y="174"/>
                  </a:lnTo>
                  <a:lnTo>
                    <a:pt x="180" y="178"/>
                  </a:lnTo>
                  <a:lnTo>
                    <a:pt x="176" y="178"/>
                  </a:lnTo>
                  <a:lnTo>
                    <a:pt x="176" y="174"/>
                  </a:lnTo>
                  <a:lnTo>
                    <a:pt x="176" y="178"/>
                  </a:lnTo>
                  <a:lnTo>
                    <a:pt x="172" y="174"/>
                  </a:lnTo>
                  <a:lnTo>
                    <a:pt x="168" y="174"/>
                  </a:lnTo>
                  <a:lnTo>
                    <a:pt x="164" y="174"/>
                  </a:lnTo>
                  <a:lnTo>
                    <a:pt x="160" y="174"/>
                  </a:lnTo>
                  <a:lnTo>
                    <a:pt x="158" y="178"/>
                  </a:lnTo>
                  <a:lnTo>
                    <a:pt x="154" y="182"/>
                  </a:lnTo>
                  <a:lnTo>
                    <a:pt x="150" y="186"/>
                  </a:lnTo>
                  <a:lnTo>
                    <a:pt x="146" y="186"/>
                  </a:lnTo>
                  <a:lnTo>
                    <a:pt x="142" y="186"/>
                  </a:lnTo>
                  <a:lnTo>
                    <a:pt x="142" y="190"/>
                  </a:lnTo>
                  <a:lnTo>
                    <a:pt x="138" y="190"/>
                  </a:lnTo>
                  <a:lnTo>
                    <a:pt x="134" y="190"/>
                  </a:lnTo>
                  <a:lnTo>
                    <a:pt x="132" y="194"/>
                  </a:lnTo>
                  <a:lnTo>
                    <a:pt x="132" y="196"/>
                  </a:lnTo>
                  <a:lnTo>
                    <a:pt x="132" y="200"/>
                  </a:lnTo>
                  <a:lnTo>
                    <a:pt x="128" y="200"/>
                  </a:lnTo>
                  <a:lnTo>
                    <a:pt x="128" y="196"/>
                  </a:lnTo>
                  <a:lnTo>
                    <a:pt x="128" y="200"/>
                  </a:lnTo>
                  <a:lnTo>
                    <a:pt x="128" y="204"/>
                  </a:lnTo>
                  <a:lnTo>
                    <a:pt x="124" y="204"/>
                  </a:lnTo>
                  <a:lnTo>
                    <a:pt x="124" y="208"/>
                  </a:lnTo>
                  <a:lnTo>
                    <a:pt x="120" y="208"/>
                  </a:lnTo>
                  <a:lnTo>
                    <a:pt x="120" y="204"/>
                  </a:lnTo>
                  <a:lnTo>
                    <a:pt x="116" y="204"/>
                  </a:lnTo>
                  <a:lnTo>
                    <a:pt x="116" y="200"/>
                  </a:lnTo>
                  <a:lnTo>
                    <a:pt x="112" y="204"/>
                  </a:lnTo>
                  <a:lnTo>
                    <a:pt x="112" y="208"/>
                  </a:lnTo>
                  <a:lnTo>
                    <a:pt x="112" y="212"/>
                  </a:lnTo>
                  <a:lnTo>
                    <a:pt x="112" y="216"/>
                  </a:lnTo>
                  <a:lnTo>
                    <a:pt x="108" y="216"/>
                  </a:lnTo>
                  <a:lnTo>
                    <a:pt x="108" y="220"/>
                  </a:lnTo>
                  <a:lnTo>
                    <a:pt x="108" y="224"/>
                  </a:lnTo>
                  <a:lnTo>
                    <a:pt x="104" y="226"/>
                  </a:lnTo>
                  <a:lnTo>
                    <a:pt x="102" y="226"/>
                  </a:lnTo>
                  <a:lnTo>
                    <a:pt x="98" y="230"/>
                  </a:lnTo>
                  <a:lnTo>
                    <a:pt x="98" y="234"/>
                  </a:lnTo>
                  <a:lnTo>
                    <a:pt x="98" y="238"/>
                  </a:lnTo>
                  <a:lnTo>
                    <a:pt x="98" y="242"/>
                  </a:lnTo>
                  <a:lnTo>
                    <a:pt x="98" y="246"/>
                  </a:lnTo>
                  <a:lnTo>
                    <a:pt x="94" y="246"/>
                  </a:lnTo>
                  <a:lnTo>
                    <a:pt x="94" y="250"/>
                  </a:lnTo>
                  <a:lnTo>
                    <a:pt x="94" y="252"/>
                  </a:lnTo>
                  <a:lnTo>
                    <a:pt x="94" y="256"/>
                  </a:lnTo>
                  <a:lnTo>
                    <a:pt x="94" y="252"/>
                  </a:lnTo>
                  <a:lnTo>
                    <a:pt x="90" y="256"/>
                  </a:lnTo>
                  <a:lnTo>
                    <a:pt x="86" y="256"/>
                  </a:lnTo>
                  <a:lnTo>
                    <a:pt x="86" y="260"/>
                  </a:lnTo>
                  <a:lnTo>
                    <a:pt x="82" y="256"/>
                  </a:lnTo>
                  <a:lnTo>
                    <a:pt x="86" y="256"/>
                  </a:lnTo>
                  <a:lnTo>
                    <a:pt x="86" y="252"/>
                  </a:lnTo>
                  <a:lnTo>
                    <a:pt x="82" y="252"/>
                  </a:lnTo>
                  <a:lnTo>
                    <a:pt x="86" y="252"/>
                  </a:lnTo>
                  <a:lnTo>
                    <a:pt x="82" y="250"/>
                  </a:lnTo>
                  <a:lnTo>
                    <a:pt x="82" y="252"/>
                  </a:lnTo>
                  <a:lnTo>
                    <a:pt x="78" y="252"/>
                  </a:lnTo>
                  <a:lnTo>
                    <a:pt x="78" y="256"/>
                  </a:lnTo>
                  <a:lnTo>
                    <a:pt x="74" y="256"/>
                  </a:lnTo>
                  <a:lnTo>
                    <a:pt x="74" y="260"/>
                  </a:lnTo>
                  <a:lnTo>
                    <a:pt x="72" y="260"/>
                  </a:lnTo>
                  <a:lnTo>
                    <a:pt x="72" y="256"/>
                  </a:lnTo>
                  <a:lnTo>
                    <a:pt x="68" y="256"/>
                  </a:lnTo>
                  <a:lnTo>
                    <a:pt x="64" y="256"/>
                  </a:lnTo>
                  <a:lnTo>
                    <a:pt x="60" y="256"/>
                  </a:lnTo>
                  <a:lnTo>
                    <a:pt x="60" y="260"/>
                  </a:lnTo>
                  <a:lnTo>
                    <a:pt x="60" y="256"/>
                  </a:lnTo>
                  <a:lnTo>
                    <a:pt x="56" y="256"/>
                  </a:lnTo>
                  <a:lnTo>
                    <a:pt x="56" y="252"/>
                  </a:lnTo>
                  <a:lnTo>
                    <a:pt x="52" y="250"/>
                  </a:lnTo>
                  <a:lnTo>
                    <a:pt x="56" y="250"/>
                  </a:lnTo>
                  <a:lnTo>
                    <a:pt x="56" y="246"/>
                  </a:lnTo>
                  <a:lnTo>
                    <a:pt x="52" y="246"/>
                  </a:lnTo>
                  <a:lnTo>
                    <a:pt x="48" y="246"/>
                  </a:lnTo>
                  <a:lnTo>
                    <a:pt x="48" y="242"/>
                  </a:lnTo>
                  <a:lnTo>
                    <a:pt x="52" y="242"/>
                  </a:lnTo>
                  <a:lnTo>
                    <a:pt x="52" y="238"/>
                  </a:lnTo>
                  <a:lnTo>
                    <a:pt x="48" y="238"/>
                  </a:lnTo>
                  <a:lnTo>
                    <a:pt x="48" y="234"/>
                  </a:lnTo>
                  <a:lnTo>
                    <a:pt x="44" y="234"/>
                  </a:lnTo>
                  <a:lnTo>
                    <a:pt x="48" y="230"/>
                  </a:lnTo>
                  <a:lnTo>
                    <a:pt x="48" y="226"/>
                  </a:lnTo>
                  <a:lnTo>
                    <a:pt x="44" y="224"/>
                  </a:lnTo>
                  <a:lnTo>
                    <a:pt x="44" y="220"/>
                  </a:lnTo>
                  <a:lnTo>
                    <a:pt x="42" y="220"/>
                  </a:lnTo>
                  <a:lnTo>
                    <a:pt x="38" y="220"/>
                  </a:lnTo>
                  <a:lnTo>
                    <a:pt x="42" y="220"/>
                  </a:lnTo>
                  <a:lnTo>
                    <a:pt x="42" y="224"/>
                  </a:lnTo>
                  <a:lnTo>
                    <a:pt x="38" y="224"/>
                  </a:lnTo>
                  <a:lnTo>
                    <a:pt x="34" y="226"/>
                  </a:lnTo>
                  <a:lnTo>
                    <a:pt x="34" y="226"/>
                  </a:lnTo>
                  <a:lnTo>
                    <a:pt x="34" y="22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50" name="Freeform 157">
              <a:extLst>
                <a:ext uri="{FF2B5EF4-FFF2-40B4-BE49-F238E27FC236}">
                  <a16:creationId xmlns:a16="http://schemas.microsoft.com/office/drawing/2014/main" id="{9E7F338E-0E92-305A-A414-A99E621AEE82}"/>
                </a:ext>
              </a:extLst>
            </p:cNvPr>
            <p:cNvSpPr>
              <a:spLocks noEditPoints="1"/>
            </p:cNvSpPr>
            <p:nvPr/>
          </p:nvSpPr>
          <p:spPr bwMode="auto">
            <a:xfrm>
              <a:off x="4006850" y="3803718"/>
              <a:ext cx="279400" cy="355600"/>
            </a:xfrm>
            <a:custGeom>
              <a:avLst/>
              <a:gdLst>
                <a:gd name="T0" fmla="*/ 90 w 176"/>
                <a:gd name="T1" fmla="*/ 218 h 224"/>
                <a:gd name="T2" fmla="*/ 84 w 176"/>
                <a:gd name="T3" fmla="*/ 210 h 224"/>
                <a:gd name="T4" fmla="*/ 80 w 176"/>
                <a:gd name="T5" fmla="*/ 206 h 224"/>
                <a:gd name="T6" fmla="*/ 76 w 176"/>
                <a:gd name="T7" fmla="*/ 210 h 224"/>
                <a:gd name="T8" fmla="*/ 76 w 176"/>
                <a:gd name="T9" fmla="*/ 218 h 224"/>
                <a:gd name="T10" fmla="*/ 72 w 176"/>
                <a:gd name="T11" fmla="*/ 220 h 224"/>
                <a:gd name="T12" fmla="*/ 64 w 176"/>
                <a:gd name="T13" fmla="*/ 218 h 224"/>
                <a:gd name="T14" fmla="*/ 60 w 176"/>
                <a:gd name="T15" fmla="*/ 214 h 224"/>
                <a:gd name="T16" fmla="*/ 60 w 176"/>
                <a:gd name="T17" fmla="*/ 210 h 224"/>
                <a:gd name="T18" fmla="*/ 54 w 176"/>
                <a:gd name="T19" fmla="*/ 198 h 224"/>
                <a:gd name="T20" fmla="*/ 50 w 176"/>
                <a:gd name="T21" fmla="*/ 198 h 224"/>
                <a:gd name="T22" fmla="*/ 38 w 176"/>
                <a:gd name="T23" fmla="*/ 190 h 224"/>
                <a:gd name="T24" fmla="*/ 30 w 176"/>
                <a:gd name="T25" fmla="*/ 190 h 224"/>
                <a:gd name="T26" fmla="*/ 26 w 176"/>
                <a:gd name="T27" fmla="*/ 190 h 224"/>
                <a:gd name="T28" fmla="*/ 20 w 176"/>
                <a:gd name="T29" fmla="*/ 190 h 224"/>
                <a:gd name="T30" fmla="*/ 16 w 176"/>
                <a:gd name="T31" fmla="*/ 190 h 224"/>
                <a:gd name="T32" fmla="*/ 12 w 176"/>
                <a:gd name="T33" fmla="*/ 194 h 224"/>
                <a:gd name="T34" fmla="*/ 8 w 176"/>
                <a:gd name="T35" fmla="*/ 194 h 224"/>
                <a:gd name="T36" fmla="*/ 12 w 176"/>
                <a:gd name="T37" fmla="*/ 190 h 224"/>
                <a:gd name="T38" fmla="*/ 16 w 176"/>
                <a:gd name="T39" fmla="*/ 180 h 224"/>
                <a:gd name="T40" fmla="*/ 16 w 176"/>
                <a:gd name="T41" fmla="*/ 172 h 224"/>
                <a:gd name="T42" fmla="*/ 16 w 176"/>
                <a:gd name="T43" fmla="*/ 158 h 224"/>
                <a:gd name="T44" fmla="*/ 16 w 176"/>
                <a:gd name="T45" fmla="*/ 154 h 224"/>
                <a:gd name="T46" fmla="*/ 12 w 176"/>
                <a:gd name="T47" fmla="*/ 146 h 224"/>
                <a:gd name="T48" fmla="*/ 12 w 176"/>
                <a:gd name="T49" fmla="*/ 142 h 224"/>
                <a:gd name="T50" fmla="*/ 12 w 176"/>
                <a:gd name="T51" fmla="*/ 138 h 224"/>
                <a:gd name="T52" fmla="*/ 12 w 176"/>
                <a:gd name="T53" fmla="*/ 138 h 224"/>
                <a:gd name="T54" fmla="*/ 12 w 176"/>
                <a:gd name="T55" fmla="*/ 124 h 224"/>
                <a:gd name="T56" fmla="*/ 8 w 176"/>
                <a:gd name="T57" fmla="*/ 120 h 224"/>
                <a:gd name="T58" fmla="*/ 4 w 176"/>
                <a:gd name="T59" fmla="*/ 114 h 224"/>
                <a:gd name="T60" fmla="*/ 0 w 176"/>
                <a:gd name="T61" fmla="*/ 118 h 224"/>
                <a:gd name="T62" fmla="*/ 4 w 176"/>
                <a:gd name="T63" fmla="*/ 110 h 224"/>
                <a:gd name="T64" fmla="*/ 30 w 176"/>
                <a:gd name="T65" fmla="*/ 110 h 224"/>
                <a:gd name="T66" fmla="*/ 60 w 176"/>
                <a:gd name="T67" fmla="*/ 110 h 224"/>
                <a:gd name="T68" fmla="*/ 56 w 176"/>
                <a:gd name="T69" fmla="*/ 88 h 224"/>
                <a:gd name="T70" fmla="*/ 60 w 176"/>
                <a:gd name="T71" fmla="*/ 80 h 224"/>
                <a:gd name="T72" fmla="*/ 72 w 176"/>
                <a:gd name="T73" fmla="*/ 72 h 224"/>
                <a:gd name="T74" fmla="*/ 72 w 176"/>
                <a:gd name="T75" fmla="*/ 46 h 224"/>
                <a:gd name="T76" fmla="*/ 72 w 176"/>
                <a:gd name="T77" fmla="*/ 30 h 224"/>
                <a:gd name="T78" fmla="*/ 102 w 176"/>
                <a:gd name="T79" fmla="*/ 24 h 224"/>
                <a:gd name="T80" fmla="*/ 120 w 176"/>
                <a:gd name="T81" fmla="*/ 24 h 224"/>
                <a:gd name="T82" fmla="*/ 120 w 176"/>
                <a:gd name="T83" fmla="*/ 0 h 224"/>
                <a:gd name="T84" fmla="*/ 142 w 176"/>
                <a:gd name="T85" fmla="*/ 20 h 224"/>
                <a:gd name="T86" fmla="*/ 166 w 176"/>
                <a:gd name="T87" fmla="*/ 34 h 224"/>
                <a:gd name="T88" fmla="*/ 172 w 176"/>
                <a:gd name="T89" fmla="*/ 42 h 224"/>
                <a:gd name="T90" fmla="*/ 150 w 176"/>
                <a:gd name="T91" fmla="*/ 50 h 224"/>
                <a:gd name="T92" fmla="*/ 154 w 176"/>
                <a:gd name="T93" fmla="*/ 80 h 224"/>
                <a:gd name="T94" fmla="*/ 158 w 176"/>
                <a:gd name="T95" fmla="*/ 110 h 224"/>
                <a:gd name="T96" fmla="*/ 162 w 176"/>
                <a:gd name="T97" fmla="*/ 142 h 224"/>
                <a:gd name="T98" fmla="*/ 162 w 176"/>
                <a:gd name="T99" fmla="*/ 168 h 224"/>
                <a:gd name="T100" fmla="*/ 166 w 176"/>
                <a:gd name="T101" fmla="*/ 202 h 224"/>
                <a:gd name="T102" fmla="*/ 154 w 176"/>
                <a:gd name="T103" fmla="*/ 210 h 224"/>
                <a:gd name="T104" fmla="*/ 132 w 176"/>
                <a:gd name="T105" fmla="*/ 210 h 224"/>
                <a:gd name="T106" fmla="*/ 116 w 176"/>
                <a:gd name="T107" fmla="*/ 210 h 224"/>
                <a:gd name="T108" fmla="*/ 110 w 176"/>
                <a:gd name="T109" fmla="*/ 210 h 224"/>
                <a:gd name="T110" fmla="*/ 106 w 176"/>
                <a:gd name="T111" fmla="*/ 214 h 224"/>
                <a:gd name="T112" fmla="*/ 98 w 176"/>
                <a:gd name="T113" fmla="*/ 210 h 224"/>
                <a:gd name="T114" fmla="*/ 90 w 176"/>
                <a:gd name="T115" fmla="*/ 210 h 224"/>
                <a:gd name="T116" fmla="*/ 12 w 176"/>
                <a:gd name="T117" fmla="*/ 134 h 224"/>
                <a:gd name="T118" fmla="*/ 12 w 176"/>
                <a:gd name="T119" fmla="*/ 138 h 224"/>
                <a:gd name="T120" fmla="*/ 12 w 176"/>
                <a:gd name="T121" fmla="*/ 13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224">
                  <a:moveTo>
                    <a:pt x="90" y="210"/>
                  </a:moveTo>
                  <a:lnTo>
                    <a:pt x="90" y="214"/>
                  </a:lnTo>
                  <a:lnTo>
                    <a:pt x="90" y="214"/>
                  </a:lnTo>
                  <a:lnTo>
                    <a:pt x="90" y="214"/>
                  </a:lnTo>
                  <a:lnTo>
                    <a:pt x="90" y="214"/>
                  </a:lnTo>
                  <a:lnTo>
                    <a:pt x="90" y="218"/>
                  </a:lnTo>
                  <a:lnTo>
                    <a:pt x="90" y="218"/>
                  </a:lnTo>
                  <a:lnTo>
                    <a:pt x="86" y="214"/>
                  </a:lnTo>
                  <a:lnTo>
                    <a:pt x="86" y="214"/>
                  </a:lnTo>
                  <a:lnTo>
                    <a:pt x="86" y="214"/>
                  </a:lnTo>
                  <a:lnTo>
                    <a:pt x="86" y="214"/>
                  </a:lnTo>
                  <a:lnTo>
                    <a:pt x="86" y="214"/>
                  </a:lnTo>
                  <a:lnTo>
                    <a:pt x="84" y="210"/>
                  </a:lnTo>
                  <a:lnTo>
                    <a:pt x="84" y="210"/>
                  </a:lnTo>
                  <a:lnTo>
                    <a:pt x="84" y="210"/>
                  </a:lnTo>
                  <a:lnTo>
                    <a:pt x="84" y="210"/>
                  </a:lnTo>
                  <a:lnTo>
                    <a:pt x="84" y="210"/>
                  </a:lnTo>
                  <a:lnTo>
                    <a:pt x="84" y="210"/>
                  </a:lnTo>
                  <a:lnTo>
                    <a:pt x="84" y="206"/>
                  </a:lnTo>
                  <a:lnTo>
                    <a:pt x="84" y="206"/>
                  </a:lnTo>
                  <a:lnTo>
                    <a:pt x="80" y="206"/>
                  </a:lnTo>
                  <a:lnTo>
                    <a:pt x="80" y="210"/>
                  </a:lnTo>
                  <a:lnTo>
                    <a:pt x="80" y="210"/>
                  </a:lnTo>
                  <a:lnTo>
                    <a:pt x="80" y="210"/>
                  </a:lnTo>
                  <a:lnTo>
                    <a:pt x="80" y="210"/>
                  </a:lnTo>
                  <a:lnTo>
                    <a:pt x="80" y="210"/>
                  </a:lnTo>
                  <a:lnTo>
                    <a:pt x="80" y="210"/>
                  </a:lnTo>
                  <a:lnTo>
                    <a:pt x="76" y="210"/>
                  </a:lnTo>
                  <a:lnTo>
                    <a:pt x="76" y="210"/>
                  </a:lnTo>
                  <a:lnTo>
                    <a:pt x="76" y="214"/>
                  </a:lnTo>
                  <a:lnTo>
                    <a:pt x="76" y="214"/>
                  </a:lnTo>
                  <a:lnTo>
                    <a:pt x="76" y="218"/>
                  </a:lnTo>
                  <a:lnTo>
                    <a:pt x="76" y="218"/>
                  </a:lnTo>
                  <a:lnTo>
                    <a:pt x="76" y="218"/>
                  </a:lnTo>
                  <a:lnTo>
                    <a:pt x="76" y="218"/>
                  </a:lnTo>
                  <a:lnTo>
                    <a:pt x="76" y="220"/>
                  </a:lnTo>
                  <a:lnTo>
                    <a:pt x="76" y="220"/>
                  </a:lnTo>
                  <a:lnTo>
                    <a:pt x="76" y="220"/>
                  </a:lnTo>
                  <a:lnTo>
                    <a:pt x="76" y="220"/>
                  </a:lnTo>
                  <a:lnTo>
                    <a:pt x="72" y="224"/>
                  </a:lnTo>
                  <a:lnTo>
                    <a:pt x="72" y="224"/>
                  </a:lnTo>
                  <a:lnTo>
                    <a:pt x="72" y="220"/>
                  </a:lnTo>
                  <a:lnTo>
                    <a:pt x="72" y="220"/>
                  </a:lnTo>
                  <a:lnTo>
                    <a:pt x="68" y="220"/>
                  </a:lnTo>
                  <a:lnTo>
                    <a:pt x="68" y="220"/>
                  </a:lnTo>
                  <a:lnTo>
                    <a:pt x="68" y="220"/>
                  </a:lnTo>
                  <a:lnTo>
                    <a:pt x="68" y="220"/>
                  </a:lnTo>
                  <a:lnTo>
                    <a:pt x="68" y="218"/>
                  </a:lnTo>
                  <a:lnTo>
                    <a:pt x="64" y="218"/>
                  </a:lnTo>
                  <a:lnTo>
                    <a:pt x="64" y="218"/>
                  </a:lnTo>
                  <a:lnTo>
                    <a:pt x="64" y="218"/>
                  </a:lnTo>
                  <a:lnTo>
                    <a:pt x="64" y="218"/>
                  </a:lnTo>
                  <a:lnTo>
                    <a:pt x="60" y="218"/>
                  </a:lnTo>
                  <a:lnTo>
                    <a:pt x="60" y="214"/>
                  </a:lnTo>
                  <a:lnTo>
                    <a:pt x="60" y="214"/>
                  </a:lnTo>
                  <a:lnTo>
                    <a:pt x="60" y="214"/>
                  </a:lnTo>
                  <a:lnTo>
                    <a:pt x="60" y="214"/>
                  </a:lnTo>
                  <a:lnTo>
                    <a:pt x="60" y="214"/>
                  </a:lnTo>
                  <a:lnTo>
                    <a:pt x="60" y="214"/>
                  </a:lnTo>
                  <a:lnTo>
                    <a:pt x="60" y="214"/>
                  </a:lnTo>
                  <a:lnTo>
                    <a:pt x="60" y="214"/>
                  </a:lnTo>
                  <a:lnTo>
                    <a:pt x="60" y="214"/>
                  </a:lnTo>
                  <a:lnTo>
                    <a:pt x="60" y="210"/>
                  </a:lnTo>
                  <a:lnTo>
                    <a:pt x="56" y="210"/>
                  </a:lnTo>
                  <a:lnTo>
                    <a:pt x="56" y="210"/>
                  </a:lnTo>
                  <a:lnTo>
                    <a:pt x="56" y="210"/>
                  </a:lnTo>
                  <a:lnTo>
                    <a:pt x="56" y="206"/>
                  </a:lnTo>
                  <a:lnTo>
                    <a:pt x="56" y="206"/>
                  </a:lnTo>
                  <a:lnTo>
                    <a:pt x="54" y="202"/>
                  </a:lnTo>
                  <a:lnTo>
                    <a:pt x="54" y="198"/>
                  </a:lnTo>
                  <a:lnTo>
                    <a:pt x="54" y="198"/>
                  </a:lnTo>
                  <a:lnTo>
                    <a:pt x="50" y="198"/>
                  </a:lnTo>
                  <a:lnTo>
                    <a:pt x="50" y="198"/>
                  </a:lnTo>
                  <a:lnTo>
                    <a:pt x="50" y="198"/>
                  </a:lnTo>
                  <a:lnTo>
                    <a:pt x="50" y="198"/>
                  </a:lnTo>
                  <a:lnTo>
                    <a:pt x="50" y="198"/>
                  </a:lnTo>
                  <a:lnTo>
                    <a:pt x="50" y="198"/>
                  </a:lnTo>
                  <a:lnTo>
                    <a:pt x="50" y="198"/>
                  </a:lnTo>
                  <a:lnTo>
                    <a:pt x="46" y="198"/>
                  </a:lnTo>
                  <a:lnTo>
                    <a:pt x="46" y="194"/>
                  </a:lnTo>
                  <a:lnTo>
                    <a:pt x="46" y="194"/>
                  </a:lnTo>
                  <a:lnTo>
                    <a:pt x="42" y="190"/>
                  </a:lnTo>
                  <a:lnTo>
                    <a:pt x="42" y="190"/>
                  </a:lnTo>
                  <a:lnTo>
                    <a:pt x="38" y="190"/>
                  </a:lnTo>
                  <a:lnTo>
                    <a:pt x="38" y="190"/>
                  </a:lnTo>
                  <a:lnTo>
                    <a:pt x="38" y="190"/>
                  </a:lnTo>
                  <a:lnTo>
                    <a:pt x="34" y="190"/>
                  </a:lnTo>
                  <a:lnTo>
                    <a:pt x="34" y="190"/>
                  </a:lnTo>
                  <a:lnTo>
                    <a:pt x="34" y="190"/>
                  </a:lnTo>
                  <a:lnTo>
                    <a:pt x="30" y="190"/>
                  </a:lnTo>
                  <a:lnTo>
                    <a:pt x="30" y="190"/>
                  </a:lnTo>
                  <a:lnTo>
                    <a:pt x="30" y="190"/>
                  </a:lnTo>
                  <a:lnTo>
                    <a:pt x="30" y="190"/>
                  </a:lnTo>
                  <a:lnTo>
                    <a:pt x="30" y="188"/>
                  </a:lnTo>
                  <a:lnTo>
                    <a:pt x="30" y="190"/>
                  </a:lnTo>
                  <a:lnTo>
                    <a:pt x="30" y="190"/>
                  </a:lnTo>
                  <a:lnTo>
                    <a:pt x="30" y="190"/>
                  </a:lnTo>
                  <a:lnTo>
                    <a:pt x="26" y="190"/>
                  </a:lnTo>
                  <a:lnTo>
                    <a:pt x="26" y="190"/>
                  </a:lnTo>
                  <a:lnTo>
                    <a:pt x="24" y="190"/>
                  </a:lnTo>
                  <a:lnTo>
                    <a:pt x="24" y="190"/>
                  </a:lnTo>
                  <a:lnTo>
                    <a:pt x="24" y="190"/>
                  </a:lnTo>
                  <a:lnTo>
                    <a:pt x="24" y="190"/>
                  </a:lnTo>
                  <a:lnTo>
                    <a:pt x="20" y="190"/>
                  </a:lnTo>
                  <a:lnTo>
                    <a:pt x="20" y="190"/>
                  </a:lnTo>
                  <a:lnTo>
                    <a:pt x="20" y="190"/>
                  </a:lnTo>
                  <a:lnTo>
                    <a:pt x="20" y="190"/>
                  </a:lnTo>
                  <a:lnTo>
                    <a:pt x="20" y="190"/>
                  </a:lnTo>
                  <a:lnTo>
                    <a:pt x="16" y="190"/>
                  </a:lnTo>
                  <a:lnTo>
                    <a:pt x="16" y="190"/>
                  </a:lnTo>
                  <a:lnTo>
                    <a:pt x="16" y="190"/>
                  </a:lnTo>
                  <a:lnTo>
                    <a:pt x="16" y="190"/>
                  </a:lnTo>
                  <a:lnTo>
                    <a:pt x="16" y="190"/>
                  </a:lnTo>
                  <a:lnTo>
                    <a:pt x="12" y="190"/>
                  </a:lnTo>
                  <a:lnTo>
                    <a:pt x="12" y="190"/>
                  </a:lnTo>
                  <a:lnTo>
                    <a:pt x="12" y="194"/>
                  </a:lnTo>
                  <a:lnTo>
                    <a:pt x="12" y="194"/>
                  </a:lnTo>
                  <a:lnTo>
                    <a:pt x="12" y="194"/>
                  </a:lnTo>
                  <a:lnTo>
                    <a:pt x="12" y="194"/>
                  </a:lnTo>
                  <a:lnTo>
                    <a:pt x="12" y="198"/>
                  </a:lnTo>
                  <a:lnTo>
                    <a:pt x="8" y="198"/>
                  </a:lnTo>
                  <a:lnTo>
                    <a:pt x="8" y="198"/>
                  </a:lnTo>
                  <a:lnTo>
                    <a:pt x="8" y="198"/>
                  </a:lnTo>
                  <a:lnTo>
                    <a:pt x="8" y="194"/>
                  </a:lnTo>
                  <a:lnTo>
                    <a:pt x="8" y="194"/>
                  </a:lnTo>
                  <a:lnTo>
                    <a:pt x="8" y="194"/>
                  </a:lnTo>
                  <a:lnTo>
                    <a:pt x="8" y="194"/>
                  </a:lnTo>
                  <a:lnTo>
                    <a:pt x="8" y="194"/>
                  </a:lnTo>
                  <a:lnTo>
                    <a:pt x="12" y="190"/>
                  </a:lnTo>
                  <a:lnTo>
                    <a:pt x="12" y="190"/>
                  </a:lnTo>
                  <a:lnTo>
                    <a:pt x="12" y="190"/>
                  </a:lnTo>
                  <a:lnTo>
                    <a:pt x="12" y="190"/>
                  </a:lnTo>
                  <a:lnTo>
                    <a:pt x="12" y="190"/>
                  </a:lnTo>
                  <a:lnTo>
                    <a:pt x="12" y="188"/>
                  </a:lnTo>
                  <a:lnTo>
                    <a:pt x="12" y="188"/>
                  </a:lnTo>
                  <a:lnTo>
                    <a:pt x="12" y="184"/>
                  </a:lnTo>
                  <a:lnTo>
                    <a:pt x="12" y="184"/>
                  </a:lnTo>
                  <a:lnTo>
                    <a:pt x="12" y="184"/>
                  </a:lnTo>
                  <a:lnTo>
                    <a:pt x="12" y="184"/>
                  </a:lnTo>
                  <a:lnTo>
                    <a:pt x="16" y="180"/>
                  </a:lnTo>
                  <a:lnTo>
                    <a:pt x="16" y="180"/>
                  </a:lnTo>
                  <a:lnTo>
                    <a:pt x="16" y="176"/>
                  </a:lnTo>
                  <a:lnTo>
                    <a:pt x="16" y="176"/>
                  </a:lnTo>
                  <a:lnTo>
                    <a:pt x="16" y="176"/>
                  </a:lnTo>
                  <a:lnTo>
                    <a:pt x="16" y="172"/>
                  </a:lnTo>
                  <a:lnTo>
                    <a:pt x="16" y="172"/>
                  </a:lnTo>
                  <a:lnTo>
                    <a:pt x="16" y="172"/>
                  </a:lnTo>
                  <a:lnTo>
                    <a:pt x="16" y="168"/>
                  </a:lnTo>
                  <a:lnTo>
                    <a:pt x="16" y="164"/>
                  </a:lnTo>
                  <a:lnTo>
                    <a:pt x="16" y="164"/>
                  </a:lnTo>
                  <a:lnTo>
                    <a:pt x="16" y="160"/>
                  </a:lnTo>
                  <a:lnTo>
                    <a:pt x="16" y="160"/>
                  </a:lnTo>
                  <a:lnTo>
                    <a:pt x="16" y="160"/>
                  </a:lnTo>
                  <a:lnTo>
                    <a:pt x="16" y="158"/>
                  </a:lnTo>
                  <a:lnTo>
                    <a:pt x="16" y="158"/>
                  </a:lnTo>
                  <a:lnTo>
                    <a:pt x="16" y="158"/>
                  </a:lnTo>
                  <a:lnTo>
                    <a:pt x="16" y="158"/>
                  </a:lnTo>
                  <a:lnTo>
                    <a:pt x="16" y="158"/>
                  </a:lnTo>
                  <a:lnTo>
                    <a:pt x="16" y="158"/>
                  </a:lnTo>
                  <a:lnTo>
                    <a:pt x="16" y="154"/>
                  </a:lnTo>
                  <a:lnTo>
                    <a:pt x="16" y="154"/>
                  </a:lnTo>
                  <a:lnTo>
                    <a:pt x="16" y="150"/>
                  </a:lnTo>
                  <a:lnTo>
                    <a:pt x="16" y="150"/>
                  </a:lnTo>
                  <a:lnTo>
                    <a:pt x="16" y="150"/>
                  </a:lnTo>
                  <a:lnTo>
                    <a:pt x="12" y="150"/>
                  </a:lnTo>
                  <a:lnTo>
                    <a:pt x="12" y="146"/>
                  </a:lnTo>
                  <a:lnTo>
                    <a:pt x="12" y="146"/>
                  </a:lnTo>
                  <a:lnTo>
                    <a:pt x="12" y="146"/>
                  </a:lnTo>
                  <a:lnTo>
                    <a:pt x="12" y="146"/>
                  </a:lnTo>
                  <a:lnTo>
                    <a:pt x="12" y="146"/>
                  </a:lnTo>
                  <a:lnTo>
                    <a:pt x="12" y="146"/>
                  </a:lnTo>
                  <a:lnTo>
                    <a:pt x="12" y="142"/>
                  </a:lnTo>
                  <a:lnTo>
                    <a:pt x="8" y="142"/>
                  </a:lnTo>
                  <a:lnTo>
                    <a:pt x="8" y="142"/>
                  </a:lnTo>
                  <a:lnTo>
                    <a:pt x="12" y="142"/>
                  </a:lnTo>
                  <a:lnTo>
                    <a:pt x="12" y="142"/>
                  </a:lnTo>
                  <a:lnTo>
                    <a:pt x="12" y="142"/>
                  </a:lnTo>
                  <a:lnTo>
                    <a:pt x="12" y="142"/>
                  </a:lnTo>
                  <a:lnTo>
                    <a:pt x="12" y="138"/>
                  </a:lnTo>
                  <a:lnTo>
                    <a:pt x="12" y="138"/>
                  </a:lnTo>
                  <a:lnTo>
                    <a:pt x="12" y="138"/>
                  </a:lnTo>
                  <a:lnTo>
                    <a:pt x="12" y="138"/>
                  </a:lnTo>
                  <a:lnTo>
                    <a:pt x="12" y="142"/>
                  </a:lnTo>
                  <a:lnTo>
                    <a:pt x="12" y="142"/>
                  </a:lnTo>
                  <a:lnTo>
                    <a:pt x="12" y="142"/>
                  </a:lnTo>
                  <a:lnTo>
                    <a:pt x="12" y="142"/>
                  </a:lnTo>
                  <a:lnTo>
                    <a:pt x="12" y="138"/>
                  </a:lnTo>
                  <a:lnTo>
                    <a:pt x="12" y="138"/>
                  </a:lnTo>
                  <a:lnTo>
                    <a:pt x="12" y="138"/>
                  </a:lnTo>
                  <a:lnTo>
                    <a:pt x="12" y="138"/>
                  </a:lnTo>
                  <a:lnTo>
                    <a:pt x="12" y="134"/>
                  </a:lnTo>
                  <a:lnTo>
                    <a:pt x="12" y="132"/>
                  </a:lnTo>
                  <a:lnTo>
                    <a:pt x="12" y="132"/>
                  </a:lnTo>
                  <a:lnTo>
                    <a:pt x="16" y="128"/>
                  </a:lnTo>
                  <a:lnTo>
                    <a:pt x="12" y="128"/>
                  </a:lnTo>
                  <a:lnTo>
                    <a:pt x="12" y="124"/>
                  </a:lnTo>
                  <a:lnTo>
                    <a:pt x="12" y="124"/>
                  </a:lnTo>
                  <a:lnTo>
                    <a:pt x="12" y="120"/>
                  </a:lnTo>
                  <a:lnTo>
                    <a:pt x="12" y="120"/>
                  </a:lnTo>
                  <a:lnTo>
                    <a:pt x="12" y="120"/>
                  </a:lnTo>
                  <a:lnTo>
                    <a:pt x="8" y="120"/>
                  </a:lnTo>
                  <a:lnTo>
                    <a:pt x="8" y="118"/>
                  </a:lnTo>
                  <a:lnTo>
                    <a:pt x="8" y="120"/>
                  </a:lnTo>
                  <a:lnTo>
                    <a:pt x="8" y="120"/>
                  </a:lnTo>
                  <a:lnTo>
                    <a:pt x="8" y="120"/>
                  </a:lnTo>
                  <a:lnTo>
                    <a:pt x="8" y="120"/>
                  </a:lnTo>
                  <a:lnTo>
                    <a:pt x="8" y="120"/>
                  </a:lnTo>
                  <a:lnTo>
                    <a:pt x="8" y="120"/>
                  </a:lnTo>
                  <a:lnTo>
                    <a:pt x="4" y="114"/>
                  </a:lnTo>
                  <a:lnTo>
                    <a:pt x="4" y="114"/>
                  </a:lnTo>
                  <a:lnTo>
                    <a:pt x="4" y="110"/>
                  </a:lnTo>
                  <a:lnTo>
                    <a:pt x="4" y="114"/>
                  </a:lnTo>
                  <a:lnTo>
                    <a:pt x="0" y="114"/>
                  </a:lnTo>
                  <a:lnTo>
                    <a:pt x="4" y="114"/>
                  </a:lnTo>
                  <a:lnTo>
                    <a:pt x="0" y="118"/>
                  </a:lnTo>
                  <a:lnTo>
                    <a:pt x="0" y="118"/>
                  </a:lnTo>
                  <a:lnTo>
                    <a:pt x="0" y="118"/>
                  </a:lnTo>
                  <a:lnTo>
                    <a:pt x="0" y="118"/>
                  </a:lnTo>
                  <a:lnTo>
                    <a:pt x="0" y="118"/>
                  </a:lnTo>
                  <a:lnTo>
                    <a:pt x="0" y="114"/>
                  </a:lnTo>
                  <a:lnTo>
                    <a:pt x="0" y="114"/>
                  </a:lnTo>
                  <a:lnTo>
                    <a:pt x="4" y="114"/>
                  </a:lnTo>
                  <a:lnTo>
                    <a:pt x="4" y="110"/>
                  </a:lnTo>
                  <a:lnTo>
                    <a:pt x="4" y="110"/>
                  </a:lnTo>
                  <a:lnTo>
                    <a:pt x="8" y="110"/>
                  </a:lnTo>
                  <a:lnTo>
                    <a:pt x="16" y="110"/>
                  </a:lnTo>
                  <a:lnTo>
                    <a:pt x="16" y="110"/>
                  </a:lnTo>
                  <a:lnTo>
                    <a:pt x="20" y="110"/>
                  </a:lnTo>
                  <a:lnTo>
                    <a:pt x="20" y="110"/>
                  </a:lnTo>
                  <a:lnTo>
                    <a:pt x="26" y="110"/>
                  </a:lnTo>
                  <a:lnTo>
                    <a:pt x="30" y="110"/>
                  </a:lnTo>
                  <a:lnTo>
                    <a:pt x="34" y="110"/>
                  </a:lnTo>
                  <a:lnTo>
                    <a:pt x="38" y="110"/>
                  </a:lnTo>
                  <a:lnTo>
                    <a:pt x="42" y="110"/>
                  </a:lnTo>
                  <a:lnTo>
                    <a:pt x="42" y="110"/>
                  </a:lnTo>
                  <a:lnTo>
                    <a:pt x="46" y="110"/>
                  </a:lnTo>
                  <a:lnTo>
                    <a:pt x="54" y="110"/>
                  </a:lnTo>
                  <a:lnTo>
                    <a:pt x="60" y="110"/>
                  </a:lnTo>
                  <a:lnTo>
                    <a:pt x="60" y="106"/>
                  </a:lnTo>
                  <a:lnTo>
                    <a:pt x="60" y="98"/>
                  </a:lnTo>
                  <a:lnTo>
                    <a:pt x="56" y="94"/>
                  </a:lnTo>
                  <a:lnTo>
                    <a:pt x="56" y="94"/>
                  </a:lnTo>
                  <a:lnTo>
                    <a:pt x="56" y="90"/>
                  </a:lnTo>
                  <a:lnTo>
                    <a:pt x="56" y="90"/>
                  </a:lnTo>
                  <a:lnTo>
                    <a:pt x="56" y="88"/>
                  </a:lnTo>
                  <a:lnTo>
                    <a:pt x="56" y="88"/>
                  </a:lnTo>
                  <a:lnTo>
                    <a:pt x="56" y="88"/>
                  </a:lnTo>
                  <a:lnTo>
                    <a:pt x="56" y="84"/>
                  </a:lnTo>
                  <a:lnTo>
                    <a:pt x="56" y="84"/>
                  </a:lnTo>
                  <a:lnTo>
                    <a:pt x="56" y="80"/>
                  </a:lnTo>
                  <a:lnTo>
                    <a:pt x="56" y="80"/>
                  </a:lnTo>
                  <a:lnTo>
                    <a:pt x="60" y="80"/>
                  </a:lnTo>
                  <a:lnTo>
                    <a:pt x="64" y="76"/>
                  </a:lnTo>
                  <a:lnTo>
                    <a:pt x="64" y="76"/>
                  </a:lnTo>
                  <a:lnTo>
                    <a:pt x="64" y="72"/>
                  </a:lnTo>
                  <a:lnTo>
                    <a:pt x="64" y="72"/>
                  </a:lnTo>
                  <a:lnTo>
                    <a:pt x="68" y="72"/>
                  </a:lnTo>
                  <a:lnTo>
                    <a:pt x="72" y="72"/>
                  </a:lnTo>
                  <a:lnTo>
                    <a:pt x="72" y="72"/>
                  </a:lnTo>
                  <a:lnTo>
                    <a:pt x="72" y="72"/>
                  </a:lnTo>
                  <a:lnTo>
                    <a:pt x="72" y="64"/>
                  </a:lnTo>
                  <a:lnTo>
                    <a:pt x="72" y="60"/>
                  </a:lnTo>
                  <a:lnTo>
                    <a:pt x="72" y="54"/>
                  </a:lnTo>
                  <a:lnTo>
                    <a:pt x="72" y="54"/>
                  </a:lnTo>
                  <a:lnTo>
                    <a:pt x="72" y="46"/>
                  </a:lnTo>
                  <a:lnTo>
                    <a:pt x="72" y="46"/>
                  </a:lnTo>
                  <a:lnTo>
                    <a:pt x="72" y="46"/>
                  </a:lnTo>
                  <a:lnTo>
                    <a:pt x="72" y="38"/>
                  </a:lnTo>
                  <a:lnTo>
                    <a:pt x="72" y="38"/>
                  </a:lnTo>
                  <a:lnTo>
                    <a:pt x="72" y="38"/>
                  </a:lnTo>
                  <a:lnTo>
                    <a:pt x="72" y="30"/>
                  </a:lnTo>
                  <a:lnTo>
                    <a:pt x="72" y="30"/>
                  </a:lnTo>
                  <a:lnTo>
                    <a:pt x="72" y="30"/>
                  </a:lnTo>
                  <a:lnTo>
                    <a:pt x="72" y="24"/>
                  </a:lnTo>
                  <a:lnTo>
                    <a:pt x="80" y="24"/>
                  </a:lnTo>
                  <a:lnTo>
                    <a:pt x="84" y="24"/>
                  </a:lnTo>
                  <a:lnTo>
                    <a:pt x="90" y="24"/>
                  </a:lnTo>
                  <a:lnTo>
                    <a:pt x="94" y="24"/>
                  </a:lnTo>
                  <a:lnTo>
                    <a:pt x="102" y="24"/>
                  </a:lnTo>
                  <a:lnTo>
                    <a:pt x="102" y="24"/>
                  </a:lnTo>
                  <a:lnTo>
                    <a:pt x="102" y="24"/>
                  </a:lnTo>
                  <a:lnTo>
                    <a:pt x="102" y="24"/>
                  </a:lnTo>
                  <a:lnTo>
                    <a:pt x="106" y="24"/>
                  </a:lnTo>
                  <a:lnTo>
                    <a:pt x="106" y="24"/>
                  </a:lnTo>
                  <a:lnTo>
                    <a:pt x="110" y="24"/>
                  </a:lnTo>
                  <a:lnTo>
                    <a:pt x="110" y="24"/>
                  </a:lnTo>
                  <a:lnTo>
                    <a:pt x="120" y="24"/>
                  </a:lnTo>
                  <a:lnTo>
                    <a:pt x="120" y="24"/>
                  </a:lnTo>
                  <a:lnTo>
                    <a:pt x="120" y="24"/>
                  </a:lnTo>
                  <a:lnTo>
                    <a:pt x="120" y="16"/>
                  </a:lnTo>
                  <a:lnTo>
                    <a:pt x="120" y="8"/>
                  </a:lnTo>
                  <a:lnTo>
                    <a:pt x="120" y="8"/>
                  </a:lnTo>
                  <a:lnTo>
                    <a:pt x="120" y="0"/>
                  </a:lnTo>
                  <a:lnTo>
                    <a:pt x="120" y="0"/>
                  </a:lnTo>
                  <a:lnTo>
                    <a:pt x="128" y="4"/>
                  </a:lnTo>
                  <a:lnTo>
                    <a:pt x="128" y="8"/>
                  </a:lnTo>
                  <a:lnTo>
                    <a:pt x="136" y="12"/>
                  </a:lnTo>
                  <a:lnTo>
                    <a:pt x="136" y="12"/>
                  </a:lnTo>
                  <a:lnTo>
                    <a:pt x="140" y="16"/>
                  </a:lnTo>
                  <a:lnTo>
                    <a:pt x="142" y="16"/>
                  </a:lnTo>
                  <a:lnTo>
                    <a:pt x="142" y="20"/>
                  </a:lnTo>
                  <a:lnTo>
                    <a:pt x="146" y="20"/>
                  </a:lnTo>
                  <a:lnTo>
                    <a:pt x="150" y="24"/>
                  </a:lnTo>
                  <a:lnTo>
                    <a:pt x="154" y="28"/>
                  </a:lnTo>
                  <a:lnTo>
                    <a:pt x="154" y="28"/>
                  </a:lnTo>
                  <a:lnTo>
                    <a:pt x="162" y="30"/>
                  </a:lnTo>
                  <a:lnTo>
                    <a:pt x="162" y="30"/>
                  </a:lnTo>
                  <a:lnTo>
                    <a:pt x="166" y="34"/>
                  </a:lnTo>
                  <a:lnTo>
                    <a:pt x="170" y="38"/>
                  </a:lnTo>
                  <a:lnTo>
                    <a:pt x="172" y="42"/>
                  </a:lnTo>
                  <a:lnTo>
                    <a:pt x="172" y="42"/>
                  </a:lnTo>
                  <a:lnTo>
                    <a:pt x="176" y="42"/>
                  </a:lnTo>
                  <a:lnTo>
                    <a:pt x="176" y="42"/>
                  </a:lnTo>
                  <a:lnTo>
                    <a:pt x="176" y="42"/>
                  </a:lnTo>
                  <a:lnTo>
                    <a:pt x="172" y="42"/>
                  </a:lnTo>
                  <a:lnTo>
                    <a:pt x="162" y="42"/>
                  </a:lnTo>
                  <a:lnTo>
                    <a:pt x="158" y="42"/>
                  </a:lnTo>
                  <a:lnTo>
                    <a:pt x="154" y="42"/>
                  </a:lnTo>
                  <a:lnTo>
                    <a:pt x="154" y="42"/>
                  </a:lnTo>
                  <a:lnTo>
                    <a:pt x="150" y="42"/>
                  </a:lnTo>
                  <a:lnTo>
                    <a:pt x="150" y="42"/>
                  </a:lnTo>
                  <a:lnTo>
                    <a:pt x="150" y="50"/>
                  </a:lnTo>
                  <a:lnTo>
                    <a:pt x="150" y="50"/>
                  </a:lnTo>
                  <a:lnTo>
                    <a:pt x="150" y="54"/>
                  </a:lnTo>
                  <a:lnTo>
                    <a:pt x="150" y="58"/>
                  </a:lnTo>
                  <a:lnTo>
                    <a:pt x="154" y="64"/>
                  </a:lnTo>
                  <a:lnTo>
                    <a:pt x="154" y="72"/>
                  </a:lnTo>
                  <a:lnTo>
                    <a:pt x="154" y="80"/>
                  </a:lnTo>
                  <a:lnTo>
                    <a:pt x="154" y="80"/>
                  </a:lnTo>
                  <a:lnTo>
                    <a:pt x="154" y="80"/>
                  </a:lnTo>
                  <a:lnTo>
                    <a:pt x="154" y="84"/>
                  </a:lnTo>
                  <a:lnTo>
                    <a:pt x="154" y="94"/>
                  </a:lnTo>
                  <a:lnTo>
                    <a:pt x="154" y="98"/>
                  </a:lnTo>
                  <a:lnTo>
                    <a:pt x="158" y="102"/>
                  </a:lnTo>
                  <a:lnTo>
                    <a:pt x="158" y="106"/>
                  </a:lnTo>
                  <a:lnTo>
                    <a:pt x="158" y="110"/>
                  </a:lnTo>
                  <a:lnTo>
                    <a:pt x="158" y="114"/>
                  </a:lnTo>
                  <a:lnTo>
                    <a:pt x="158" y="118"/>
                  </a:lnTo>
                  <a:lnTo>
                    <a:pt x="158" y="120"/>
                  </a:lnTo>
                  <a:lnTo>
                    <a:pt x="158" y="128"/>
                  </a:lnTo>
                  <a:lnTo>
                    <a:pt x="158" y="134"/>
                  </a:lnTo>
                  <a:lnTo>
                    <a:pt x="158" y="134"/>
                  </a:lnTo>
                  <a:lnTo>
                    <a:pt x="162" y="142"/>
                  </a:lnTo>
                  <a:lnTo>
                    <a:pt x="162" y="146"/>
                  </a:lnTo>
                  <a:lnTo>
                    <a:pt x="162" y="146"/>
                  </a:lnTo>
                  <a:lnTo>
                    <a:pt x="162" y="154"/>
                  </a:lnTo>
                  <a:lnTo>
                    <a:pt x="162" y="154"/>
                  </a:lnTo>
                  <a:lnTo>
                    <a:pt x="162" y="160"/>
                  </a:lnTo>
                  <a:lnTo>
                    <a:pt x="162" y="164"/>
                  </a:lnTo>
                  <a:lnTo>
                    <a:pt x="162" y="168"/>
                  </a:lnTo>
                  <a:lnTo>
                    <a:pt x="162" y="176"/>
                  </a:lnTo>
                  <a:lnTo>
                    <a:pt x="166" y="188"/>
                  </a:lnTo>
                  <a:lnTo>
                    <a:pt x="166" y="190"/>
                  </a:lnTo>
                  <a:lnTo>
                    <a:pt x="170" y="194"/>
                  </a:lnTo>
                  <a:lnTo>
                    <a:pt x="170" y="198"/>
                  </a:lnTo>
                  <a:lnTo>
                    <a:pt x="170" y="198"/>
                  </a:lnTo>
                  <a:lnTo>
                    <a:pt x="166" y="202"/>
                  </a:lnTo>
                  <a:lnTo>
                    <a:pt x="166" y="210"/>
                  </a:lnTo>
                  <a:lnTo>
                    <a:pt x="166" y="210"/>
                  </a:lnTo>
                  <a:lnTo>
                    <a:pt x="166" y="210"/>
                  </a:lnTo>
                  <a:lnTo>
                    <a:pt x="166" y="210"/>
                  </a:lnTo>
                  <a:lnTo>
                    <a:pt x="158" y="210"/>
                  </a:lnTo>
                  <a:lnTo>
                    <a:pt x="154" y="210"/>
                  </a:lnTo>
                  <a:lnTo>
                    <a:pt x="154" y="210"/>
                  </a:lnTo>
                  <a:lnTo>
                    <a:pt x="154" y="210"/>
                  </a:lnTo>
                  <a:lnTo>
                    <a:pt x="150" y="210"/>
                  </a:lnTo>
                  <a:lnTo>
                    <a:pt x="142" y="210"/>
                  </a:lnTo>
                  <a:lnTo>
                    <a:pt x="140" y="210"/>
                  </a:lnTo>
                  <a:lnTo>
                    <a:pt x="140" y="210"/>
                  </a:lnTo>
                  <a:lnTo>
                    <a:pt x="136" y="210"/>
                  </a:lnTo>
                  <a:lnTo>
                    <a:pt x="132" y="210"/>
                  </a:lnTo>
                  <a:lnTo>
                    <a:pt x="128" y="210"/>
                  </a:lnTo>
                  <a:lnTo>
                    <a:pt x="124" y="210"/>
                  </a:lnTo>
                  <a:lnTo>
                    <a:pt x="124" y="210"/>
                  </a:lnTo>
                  <a:lnTo>
                    <a:pt x="120" y="210"/>
                  </a:lnTo>
                  <a:lnTo>
                    <a:pt x="116" y="210"/>
                  </a:lnTo>
                  <a:lnTo>
                    <a:pt x="116" y="210"/>
                  </a:lnTo>
                  <a:lnTo>
                    <a:pt x="116" y="210"/>
                  </a:lnTo>
                  <a:lnTo>
                    <a:pt x="112" y="210"/>
                  </a:lnTo>
                  <a:lnTo>
                    <a:pt x="112" y="210"/>
                  </a:lnTo>
                  <a:lnTo>
                    <a:pt x="112" y="210"/>
                  </a:lnTo>
                  <a:lnTo>
                    <a:pt x="112" y="210"/>
                  </a:lnTo>
                  <a:lnTo>
                    <a:pt x="112" y="206"/>
                  </a:lnTo>
                  <a:lnTo>
                    <a:pt x="112" y="206"/>
                  </a:lnTo>
                  <a:lnTo>
                    <a:pt x="110" y="210"/>
                  </a:lnTo>
                  <a:lnTo>
                    <a:pt x="110" y="210"/>
                  </a:lnTo>
                  <a:lnTo>
                    <a:pt x="110" y="210"/>
                  </a:lnTo>
                  <a:lnTo>
                    <a:pt x="106" y="210"/>
                  </a:lnTo>
                  <a:lnTo>
                    <a:pt x="106" y="210"/>
                  </a:lnTo>
                  <a:lnTo>
                    <a:pt x="106" y="214"/>
                  </a:lnTo>
                  <a:lnTo>
                    <a:pt x="106" y="214"/>
                  </a:lnTo>
                  <a:lnTo>
                    <a:pt x="106" y="214"/>
                  </a:lnTo>
                  <a:lnTo>
                    <a:pt x="102" y="214"/>
                  </a:lnTo>
                  <a:lnTo>
                    <a:pt x="102" y="214"/>
                  </a:lnTo>
                  <a:lnTo>
                    <a:pt x="102" y="214"/>
                  </a:lnTo>
                  <a:lnTo>
                    <a:pt x="102" y="214"/>
                  </a:lnTo>
                  <a:lnTo>
                    <a:pt x="98" y="210"/>
                  </a:lnTo>
                  <a:lnTo>
                    <a:pt x="98" y="210"/>
                  </a:lnTo>
                  <a:lnTo>
                    <a:pt x="98" y="210"/>
                  </a:lnTo>
                  <a:lnTo>
                    <a:pt x="94" y="210"/>
                  </a:lnTo>
                  <a:lnTo>
                    <a:pt x="94" y="210"/>
                  </a:lnTo>
                  <a:lnTo>
                    <a:pt x="94" y="210"/>
                  </a:lnTo>
                  <a:lnTo>
                    <a:pt x="94" y="210"/>
                  </a:lnTo>
                  <a:lnTo>
                    <a:pt x="90" y="210"/>
                  </a:lnTo>
                  <a:lnTo>
                    <a:pt x="90" y="210"/>
                  </a:lnTo>
                  <a:lnTo>
                    <a:pt x="90" y="210"/>
                  </a:lnTo>
                  <a:lnTo>
                    <a:pt x="90" y="210"/>
                  </a:lnTo>
                  <a:close/>
                  <a:moveTo>
                    <a:pt x="12" y="138"/>
                  </a:moveTo>
                  <a:lnTo>
                    <a:pt x="12" y="138"/>
                  </a:lnTo>
                  <a:lnTo>
                    <a:pt x="12" y="138"/>
                  </a:lnTo>
                  <a:lnTo>
                    <a:pt x="12" y="134"/>
                  </a:lnTo>
                  <a:lnTo>
                    <a:pt x="12" y="134"/>
                  </a:lnTo>
                  <a:lnTo>
                    <a:pt x="12" y="134"/>
                  </a:lnTo>
                  <a:lnTo>
                    <a:pt x="12" y="134"/>
                  </a:lnTo>
                  <a:lnTo>
                    <a:pt x="12" y="134"/>
                  </a:lnTo>
                  <a:lnTo>
                    <a:pt x="12" y="134"/>
                  </a:lnTo>
                  <a:lnTo>
                    <a:pt x="12" y="134"/>
                  </a:lnTo>
                  <a:lnTo>
                    <a:pt x="12" y="134"/>
                  </a:lnTo>
                  <a:lnTo>
                    <a:pt x="12" y="134"/>
                  </a:lnTo>
                  <a:lnTo>
                    <a:pt x="12" y="138"/>
                  </a:lnTo>
                  <a:lnTo>
                    <a:pt x="12" y="138"/>
                  </a:lnTo>
                  <a:lnTo>
                    <a:pt x="12" y="138"/>
                  </a:lnTo>
                  <a:lnTo>
                    <a:pt x="12" y="138"/>
                  </a:lnTo>
                  <a:lnTo>
                    <a:pt x="12" y="138"/>
                  </a:lnTo>
                  <a:lnTo>
                    <a:pt x="12" y="138"/>
                  </a:lnTo>
                  <a:lnTo>
                    <a:pt x="12" y="138"/>
                  </a:lnTo>
                  <a:lnTo>
                    <a:pt x="12" y="13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51" name="Freeform 158">
              <a:extLst>
                <a:ext uri="{FF2B5EF4-FFF2-40B4-BE49-F238E27FC236}">
                  <a16:creationId xmlns:a16="http://schemas.microsoft.com/office/drawing/2014/main" id="{3A3FF52D-1CDF-218A-FA07-73F5AD6F4CE7}"/>
                </a:ext>
              </a:extLst>
            </p:cNvPr>
            <p:cNvSpPr>
              <a:spLocks/>
            </p:cNvSpPr>
            <p:nvPr/>
          </p:nvSpPr>
          <p:spPr bwMode="auto">
            <a:xfrm>
              <a:off x="4098925" y="3549718"/>
              <a:ext cx="273050" cy="244475"/>
            </a:xfrm>
            <a:custGeom>
              <a:avLst/>
              <a:gdLst>
                <a:gd name="T0" fmla="*/ 126 w 172"/>
                <a:gd name="T1" fmla="*/ 16 h 154"/>
                <a:gd name="T2" fmla="*/ 134 w 172"/>
                <a:gd name="T3" fmla="*/ 16 h 154"/>
                <a:gd name="T4" fmla="*/ 142 w 172"/>
                <a:gd name="T5" fmla="*/ 16 h 154"/>
                <a:gd name="T6" fmla="*/ 146 w 172"/>
                <a:gd name="T7" fmla="*/ 16 h 154"/>
                <a:gd name="T8" fmla="*/ 146 w 172"/>
                <a:gd name="T9" fmla="*/ 16 h 154"/>
                <a:gd name="T10" fmla="*/ 148 w 172"/>
                <a:gd name="T11" fmla="*/ 16 h 154"/>
                <a:gd name="T12" fmla="*/ 156 w 172"/>
                <a:gd name="T13" fmla="*/ 20 h 154"/>
                <a:gd name="T14" fmla="*/ 160 w 172"/>
                <a:gd name="T15" fmla="*/ 26 h 154"/>
                <a:gd name="T16" fmla="*/ 164 w 172"/>
                <a:gd name="T17" fmla="*/ 38 h 154"/>
                <a:gd name="T18" fmla="*/ 164 w 172"/>
                <a:gd name="T19" fmla="*/ 46 h 154"/>
                <a:gd name="T20" fmla="*/ 164 w 172"/>
                <a:gd name="T21" fmla="*/ 56 h 154"/>
                <a:gd name="T22" fmla="*/ 172 w 172"/>
                <a:gd name="T23" fmla="*/ 64 h 154"/>
                <a:gd name="T24" fmla="*/ 168 w 172"/>
                <a:gd name="T25" fmla="*/ 72 h 154"/>
                <a:gd name="T26" fmla="*/ 168 w 172"/>
                <a:gd name="T27" fmla="*/ 76 h 154"/>
                <a:gd name="T28" fmla="*/ 160 w 172"/>
                <a:gd name="T29" fmla="*/ 72 h 154"/>
                <a:gd name="T30" fmla="*/ 152 w 172"/>
                <a:gd name="T31" fmla="*/ 72 h 154"/>
                <a:gd name="T32" fmla="*/ 146 w 172"/>
                <a:gd name="T33" fmla="*/ 76 h 154"/>
                <a:gd name="T34" fmla="*/ 142 w 172"/>
                <a:gd name="T35" fmla="*/ 78 h 154"/>
                <a:gd name="T36" fmla="*/ 134 w 172"/>
                <a:gd name="T37" fmla="*/ 78 h 154"/>
                <a:gd name="T38" fmla="*/ 130 w 172"/>
                <a:gd name="T39" fmla="*/ 86 h 154"/>
                <a:gd name="T40" fmla="*/ 134 w 172"/>
                <a:gd name="T41" fmla="*/ 94 h 154"/>
                <a:gd name="T42" fmla="*/ 130 w 172"/>
                <a:gd name="T43" fmla="*/ 94 h 154"/>
                <a:gd name="T44" fmla="*/ 126 w 172"/>
                <a:gd name="T45" fmla="*/ 98 h 154"/>
                <a:gd name="T46" fmla="*/ 118 w 172"/>
                <a:gd name="T47" fmla="*/ 102 h 154"/>
                <a:gd name="T48" fmla="*/ 116 w 172"/>
                <a:gd name="T49" fmla="*/ 108 h 154"/>
                <a:gd name="T50" fmla="*/ 112 w 172"/>
                <a:gd name="T51" fmla="*/ 112 h 154"/>
                <a:gd name="T52" fmla="*/ 100 w 172"/>
                <a:gd name="T53" fmla="*/ 116 h 154"/>
                <a:gd name="T54" fmla="*/ 96 w 172"/>
                <a:gd name="T55" fmla="*/ 116 h 154"/>
                <a:gd name="T56" fmla="*/ 92 w 172"/>
                <a:gd name="T57" fmla="*/ 120 h 154"/>
                <a:gd name="T58" fmla="*/ 86 w 172"/>
                <a:gd name="T59" fmla="*/ 120 h 154"/>
                <a:gd name="T60" fmla="*/ 78 w 172"/>
                <a:gd name="T61" fmla="*/ 124 h 154"/>
                <a:gd name="T62" fmla="*/ 74 w 172"/>
                <a:gd name="T63" fmla="*/ 124 h 154"/>
                <a:gd name="T64" fmla="*/ 66 w 172"/>
                <a:gd name="T65" fmla="*/ 130 h 154"/>
                <a:gd name="T66" fmla="*/ 62 w 172"/>
                <a:gd name="T67" fmla="*/ 154 h 154"/>
                <a:gd name="T68" fmla="*/ 44 w 172"/>
                <a:gd name="T69" fmla="*/ 154 h 154"/>
                <a:gd name="T70" fmla="*/ 0 w 172"/>
                <a:gd name="T71" fmla="*/ 154 h 154"/>
                <a:gd name="T72" fmla="*/ 4 w 172"/>
                <a:gd name="T73" fmla="*/ 150 h 154"/>
                <a:gd name="T74" fmla="*/ 18 w 172"/>
                <a:gd name="T75" fmla="*/ 146 h 154"/>
                <a:gd name="T76" fmla="*/ 30 w 172"/>
                <a:gd name="T77" fmla="*/ 134 h 154"/>
                <a:gd name="T78" fmla="*/ 36 w 172"/>
                <a:gd name="T79" fmla="*/ 130 h 154"/>
                <a:gd name="T80" fmla="*/ 40 w 172"/>
                <a:gd name="T81" fmla="*/ 124 h 154"/>
                <a:gd name="T82" fmla="*/ 48 w 172"/>
                <a:gd name="T83" fmla="*/ 116 h 154"/>
                <a:gd name="T84" fmla="*/ 52 w 172"/>
                <a:gd name="T85" fmla="*/ 104 h 154"/>
                <a:gd name="T86" fmla="*/ 48 w 172"/>
                <a:gd name="T87" fmla="*/ 98 h 154"/>
                <a:gd name="T88" fmla="*/ 48 w 172"/>
                <a:gd name="T89" fmla="*/ 86 h 154"/>
                <a:gd name="T90" fmla="*/ 48 w 172"/>
                <a:gd name="T91" fmla="*/ 78 h 154"/>
                <a:gd name="T92" fmla="*/ 56 w 172"/>
                <a:gd name="T93" fmla="*/ 64 h 154"/>
                <a:gd name="T94" fmla="*/ 60 w 172"/>
                <a:gd name="T95" fmla="*/ 60 h 154"/>
                <a:gd name="T96" fmla="*/ 66 w 172"/>
                <a:gd name="T97" fmla="*/ 52 h 154"/>
                <a:gd name="T98" fmla="*/ 70 w 172"/>
                <a:gd name="T99" fmla="*/ 50 h 154"/>
                <a:gd name="T100" fmla="*/ 82 w 172"/>
                <a:gd name="T101" fmla="*/ 42 h 154"/>
                <a:gd name="T102" fmla="*/ 90 w 172"/>
                <a:gd name="T103" fmla="*/ 38 h 154"/>
                <a:gd name="T104" fmla="*/ 96 w 172"/>
                <a:gd name="T105" fmla="*/ 22 h 154"/>
                <a:gd name="T106" fmla="*/ 100 w 172"/>
                <a:gd name="T107" fmla="*/ 12 h 154"/>
                <a:gd name="T108" fmla="*/ 108 w 172"/>
                <a:gd name="T109" fmla="*/ 4 h 154"/>
                <a:gd name="T110" fmla="*/ 112 w 172"/>
                <a:gd name="T111" fmla="*/ 4 h 154"/>
                <a:gd name="T112" fmla="*/ 112 w 172"/>
                <a:gd name="T113" fmla="*/ 8 h 154"/>
                <a:gd name="T114" fmla="*/ 122 w 172"/>
                <a:gd name="T115" fmla="*/ 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154">
                  <a:moveTo>
                    <a:pt x="122" y="16"/>
                  </a:moveTo>
                  <a:lnTo>
                    <a:pt x="122" y="16"/>
                  </a:lnTo>
                  <a:lnTo>
                    <a:pt x="122" y="16"/>
                  </a:lnTo>
                  <a:lnTo>
                    <a:pt x="126" y="16"/>
                  </a:lnTo>
                  <a:lnTo>
                    <a:pt x="126" y="16"/>
                  </a:lnTo>
                  <a:lnTo>
                    <a:pt x="126" y="16"/>
                  </a:lnTo>
                  <a:lnTo>
                    <a:pt x="126" y="16"/>
                  </a:lnTo>
                  <a:lnTo>
                    <a:pt x="126" y="16"/>
                  </a:lnTo>
                  <a:lnTo>
                    <a:pt x="130" y="16"/>
                  </a:lnTo>
                  <a:lnTo>
                    <a:pt x="130" y="16"/>
                  </a:lnTo>
                  <a:lnTo>
                    <a:pt x="130" y="16"/>
                  </a:lnTo>
                  <a:lnTo>
                    <a:pt x="130" y="16"/>
                  </a:lnTo>
                  <a:lnTo>
                    <a:pt x="130" y="16"/>
                  </a:lnTo>
                  <a:lnTo>
                    <a:pt x="134" y="16"/>
                  </a:lnTo>
                  <a:lnTo>
                    <a:pt x="134" y="16"/>
                  </a:lnTo>
                  <a:lnTo>
                    <a:pt x="134" y="16"/>
                  </a:lnTo>
                  <a:lnTo>
                    <a:pt x="134" y="16"/>
                  </a:lnTo>
                  <a:lnTo>
                    <a:pt x="134" y="16"/>
                  </a:lnTo>
                  <a:lnTo>
                    <a:pt x="138" y="16"/>
                  </a:lnTo>
                  <a:lnTo>
                    <a:pt x="138" y="16"/>
                  </a:lnTo>
                  <a:lnTo>
                    <a:pt x="138" y="16"/>
                  </a:lnTo>
                  <a:lnTo>
                    <a:pt x="138" y="16"/>
                  </a:lnTo>
                  <a:lnTo>
                    <a:pt x="142" y="16"/>
                  </a:lnTo>
                  <a:lnTo>
                    <a:pt x="142" y="16"/>
                  </a:lnTo>
                  <a:lnTo>
                    <a:pt x="146" y="12"/>
                  </a:lnTo>
                  <a:lnTo>
                    <a:pt x="146" y="12"/>
                  </a:lnTo>
                  <a:lnTo>
                    <a:pt x="146" y="12"/>
                  </a:lnTo>
                  <a:lnTo>
                    <a:pt x="146" y="12"/>
                  </a:lnTo>
                  <a:lnTo>
                    <a:pt x="146" y="12"/>
                  </a:lnTo>
                  <a:lnTo>
                    <a:pt x="146" y="16"/>
                  </a:lnTo>
                  <a:lnTo>
                    <a:pt x="146" y="16"/>
                  </a:lnTo>
                  <a:lnTo>
                    <a:pt x="146" y="16"/>
                  </a:lnTo>
                  <a:lnTo>
                    <a:pt x="146" y="16"/>
                  </a:lnTo>
                  <a:lnTo>
                    <a:pt x="146" y="16"/>
                  </a:lnTo>
                  <a:lnTo>
                    <a:pt x="146" y="16"/>
                  </a:lnTo>
                  <a:lnTo>
                    <a:pt x="146" y="16"/>
                  </a:lnTo>
                  <a:lnTo>
                    <a:pt x="146" y="16"/>
                  </a:lnTo>
                  <a:lnTo>
                    <a:pt x="146" y="16"/>
                  </a:lnTo>
                  <a:lnTo>
                    <a:pt x="146" y="16"/>
                  </a:lnTo>
                  <a:lnTo>
                    <a:pt x="146" y="16"/>
                  </a:lnTo>
                  <a:lnTo>
                    <a:pt x="146" y="16"/>
                  </a:lnTo>
                  <a:lnTo>
                    <a:pt x="146" y="16"/>
                  </a:lnTo>
                  <a:lnTo>
                    <a:pt x="146" y="16"/>
                  </a:lnTo>
                  <a:lnTo>
                    <a:pt x="146" y="16"/>
                  </a:lnTo>
                  <a:lnTo>
                    <a:pt x="146" y="16"/>
                  </a:lnTo>
                  <a:lnTo>
                    <a:pt x="148" y="16"/>
                  </a:lnTo>
                  <a:lnTo>
                    <a:pt x="148" y="16"/>
                  </a:lnTo>
                  <a:lnTo>
                    <a:pt x="148" y="16"/>
                  </a:lnTo>
                  <a:lnTo>
                    <a:pt x="148" y="20"/>
                  </a:lnTo>
                  <a:lnTo>
                    <a:pt x="148" y="20"/>
                  </a:lnTo>
                  <a:lnTo>
                    <a:pt x="152" y="16"/>
                  </a:lnTo>
                  <a:lnTo>
                    <a:pt x="152" y="16"/>
                  </a:lnTo>
                  <a:lnTo>
                    <a:pt x="152" y="20"/>
                  </a:lnTo>
                  <a:lnTo>
                    <a:pt x="156" y="20"/>
                  </a:lnTo>
                  <a:lnTo>
                    <a:pt x="156" y="20"/>
                  </a:lnTo>
                  <a:lnTo>
                    <a:pt x="156" y="20"/>
                  </a:lnTo>
                  <a:lnTo>
                    <a:pt x="156" y="20"/>
                  </a:lnTo>
                  <a:lnTo>
                    <a:pt x="156" y="20"/>
                  </a:lnTo>
                  <a:lnTo>
                    <a:pt x="160" y="22"/>
                  </a:lnTo>
                  <a:lnTo>
                    <a:pt x="160" y="22"/>
                  </a:lnTo>
                  <a:lnTo>
                    <a:pt x="160" y="22"/>
                  </a:lnTo>
                  <a:lnTo>
                    <a:pt x="160" y="26"/>
                  </a:lnTo>
                  <a:lnTo>
                    <a:pt x="160" y="26"/>
                  </a:lnTo>
                  <a:lnTo>
                    <a:pt x="160" y="26"/>
                  </a:lnTo>
                  <a:lnTo>
                    <a:pt x="160" y="30"/>
                  </a:lnTo>
                  <a:lnTo>
                    <a:pt x="164" y="30"/>
                  </a:lnTo>
                  <a:lnTo>
                    <a:pt x="160" y="30"/>
                  </a:lnTo>
                  <a:lnTo>
                    <a:pt x="160" y="30"/>
                  </a:lnTo>
                  <a:lnTo>
                    <a:pt x="160" y="30"/>
                  </a:lnTo>
                  <a:lnTo>
                    <a:pt x="160" y="34"/>
                  </a:lnTo>
                  <a:lnTo>
                    <a:pt x="164" y="38"/>
                  </a:lnTo>
                  <a:lnTo>
                    <a:pt x="164" y="38"/>
                  </a:lnTo>
                  <a:lnTo>
                    <a:pt x="164" y="38"/>
                  </a:lnTo>
                  <a:lnTo>
                    <a:pt x="164" y="42"/>
                  </a:lnTo>
                  <a:lnTo>
                    <a:pt x="160" y="42"/>
                  </a:lnTo>
                  <a:lnTo>
                    <a:pt x="164" y="46"/>
                  </a:lnTo>
                  <a:lnTo>
                    <a:pt x="164" y="46"/>
                  </a:lnTo>
                  <a:lnTo>
                    <a:pt x="164" y="46"/>
                  </a:lnTo>
                  <a:lnTo>
                    <a:pt x="164" y="46"/>
                  </a:lnTo>
                  <a:lnTo>
                    <a:pt x="164" y="46"/>
                  </a:lnTo>
                  <a:lnTo>
                    <a:pt x="164" y="50"/>
                  </a:lnTo>
                  <a:lnTo>
                    <a:pt x="164" y="50"/>
                  </a:lnTo>
                  <a:lnTo>
                    <a:pt x="164" y="50"/>
                  </a:lnTo>
                  <a:lnTo>
                    <a:pt x="164" y="52"/>
                  </a:lnTo>
                  <a:lnTo>
                    <a:pt x="164" y="52"/>
                  </a:lnTo>
                  <a:lnTo>
                    <a:pt x="164" y="52"/>
                  </a:lnTo>
                  <a:lnTo>
                    <a:pt x="164" y="52"/>
                  </a:lnTo>
                  <a:lnTo>
                    <a:pt x="164" y="56"/>
                  </a:lnTo>
                  <a:lnTo>
                    <a:pt x="164" y="56"/>
                  </a:lnTo>
                  <a:lnTo>
                    <a:pt x="164" y="56"/>
                  </a:lnTo>
                  <a:lnTo>
                    <a:pt x="164" y="56"/>
                  </a:lnTo>
                  <a:lnTo>
                    <a:pt x="164" y="56"/>
                  </a:lnTo>
                  <a:lnTo>
                    <a:pt x="164" y="56"/>
                  </a:lnTo>
                  <a:lnTo>
                    <a:pt x="168" y="60"/>
                  </a:lnTo>
                  <a:lnTo>
                    <a:pt x="168" y="64"/>
                  </a:lnTo>
                  <a:lnTo>
                    <a:pt x="172" y="64"/>
                  </a:lnTo>
                  <a:lnTo>
                    <a:pt x="172" y="68"/>
                  </a:lnTo>
                  <a:lnTo>
                    <a:pt x="172" y="68"/>
                  </a:lnTo>
                  <a:lnTo>
                    <a:pt x="172" y="68"/>
                  </a:lnTo>
                  <a:lnTo>
                    <a:pt x="172" y="68"/>
                  </a:lnTo>
                  <a:lnTo>
                    <a:pt x="168" y="68"/>
                  </a:lnTo>
                  <a:lnTo>
                    <a:pt x="168" y="68"/>
                  </a:lnTo>
                  <a:lnTo>
                    <a:pt x="168" y="68"/>
                  </a:lnTo>
                  <a:lnTo>
                    <a:pt x="168" y="72"/>
                  </a:lnTo>
                  <a:lnTo>
                    <a:pt x="168" y="72"/>
                  </a:lnTo>
                  <a:lnTo>
                    <a:pt x="168" y="72"/>
                  </a:lnTo>
                  <a:lnTo>
                    <a:pt x="168" y="72"/>
                  </a:lnTo>
                  <a:lnTo>
                    <a:pt x="168" y="72"/>
                  </a:lnTo>
                  <a:lnTo>
                    <a:pt x="168" y="72"/>
                  </a:lnTo>
                  <a:lnTo>
                    <a:pt x="172" y="72"/>
                  </a:lnTo>
                  <a:lnTo>
                    <a:pt x="172" y="72"/>
                  </a:lnTo>
                  <a:lnTo>
                    <a:pt x="168" y="76"/>
                  </a:lnTo>
                  <a:lnTo>
                    <a:pt x="168" y="76"/>
                  </a:lnTo>
                  <a:lnTo>
                    <a:pt x="168" y="76"/>
                  </a:lnTo>
                  <a:lnTo>
                    <a:pt x="168" y="76"/>
                  </a:lnTo>
                  <a:lnTo>
                    <a:pt x="168" y="72"/>
                  </a:lnTo>
                  <a:lnTo>
                    <a:pt x="164" y="72"/>
                  </a:lnTo>
                  <a:lnTo>
                    <a:pt x="164" y="72"/>
                  </a:lnTo>
                  <a:lnTo>
                    <a:pt x="164" y="72"/>
                  </a:lnTo>
                  <a:lnTo>
                    <a:pt x="160" y="72"/>
                  </a:lnTo>
                  <a:lnTo>
                    <a:pt x="160" y="72"/>
                  </a:lnTo>
                  <a:lnTo>
                    <a:pt x="156" y="72"/>
                  </a:lnTo>
                  <a:lnTo>
                    <a:pt x="156" y="72"/>
                  </a:lnTo>
                  <a:lnTo>
                    <a:pt x="156" y="72"/>
                  </a:lnTo>
                  <a:lnTo>
                    <a:pt x="156" y="72"/>
                  </a:lnTo>
                  <a:lnTo>
                    <a:pt x="152" y="72"/>
                  </a:lnTo>
                  <a:lnTo>
                    <a:pt x="152" y="72"/>
                  </a:lnTo>
                  <a:lnTo>
                    <a:pt x="152" y="72"/>
                  </a:lnTo>
                  <a:lnTo>
                    <a:pt x="152" y="72"/>
                  </a:lnTo>
                  <a:lnTo>
                    <a:pt x="152" y="72"/>
                  </a:lnTo>
                  <a:lnTo>
                    <a:pt x="146" y="76"/>
                  </a:lnTo>
                  <a:lnTo>
                    <a:pt x="146" y="76"/>
                  </a:lnTo>
                  <a:lnTo>
                    <a:pt x="146" y="76"/>
                  </a:lnTo>
                  <a:lnTo>
                    <a:pt x="146" y="76"/>
                  </a:lnTo>
                  <a:lnTo>
                    <a:pt x="146" y="76"/>
                  </a:lnTo>
                  <a:lnTo>
                    <a:pt x="146" y="76"/>
                  </a:lnTo>
                  <a:lnTo>
                    <a:pt x="146" y="76"/>
                  </a:lnTo>
                  <a:lnTo>
                    <a:pt x="146" y="78"/>
                  </a:lnTo>
                  <a:lnTo>
                    <a:pt x="146" y="78"/>
                  </a:lnTo>
                  <a:lnTo>
                    <a:pt x="146" y="78"/>
                  </a:lnTo>
                  <a:lnTo>
                    <a:pt x="142" y="78"/>
                  </a:lnTo>
                  <a:lnTo>
                    <a:pt x="142" y="78"/>
                  </a:lnTo>
                  <a:lnTo>
                    <a:pt x="142" y="78"/>
                  </a:lnTo>
                  <a:lnTo>
                    <a:pt x="142" y="78"/>
                  </a:lnTo>
                  <a:lnTo>
                    <a:pt x="138" y="78"/>
                  </a:lnTo>
                  <a:lnTo>
                    <a:pt x="138" y="78"/>
                  </a:lnTo>
                  <a:lnTo>
                    <a:pt x="138" y="82"/>
                  </a:lnTo>
                  <a:lnTo>
                    <a:pt x="138" y="82"/>
                  </a:lnTo>
                  <a:lnTo>
                    <a:pt x="138" y="82"/>
                  </a:lnTo>
                  <a:lnTo>
                    <a:pt x="134" y="82"/>
                  </a:lnTo>
                  <a:lnTo>
                    <a:pt x="134" y="78"/>
                  </a:lnTo>
                  <a:lnTo>
                    <a:pt x="134" y="78"/>
                  </a:lnTo>
                  <a:lnTo>
                    <a:pt x="134" y="78"/>
                  </a:lnTo>
                  <a:lnTo>
                    <a:pt x="134" y="78"/>
                  </a:lnTo>
                  <a:lnTo>
                    <a:pt x="134" y="78"/>
                  </a:lnTo>
                  <a:lnTo>
                    <a:pt x="134" y="78"/>
                  </a:lnTo>
                  <a:lnTo>
                    <a:pt x="130" y="82"/>
                  </a:lnTo>
                  <a:lnTo>
                    <a:pt x="130" y="82"/>
                  </a:lnTo>
                  <a:lnTo>
                    <a:pt x="130" y="86"/>
                  </a:lnTo>
                  <a:lnTo>
                    <a:pt x="130" y="86"/>
                  </a:lnTo>
                  <a:lnTo>
                    <a:pt x="134" y="86"/>
                  </a:lnTo>
                  <a:lnTo>
                    <a:pt x="130" y="90"/>
                  </a:lnTo>
                  <a:lnTo>
                    <a:pt x="130" y="90"/>
                  </a:lnTo>
                  <a:lnTo>
                    <a:pt x="134" y="90"/>
                  </a:lnTo>
                  <a:lnTo>
                    <a:pt x="134" y="90"/>
                  </a:lnTo>
                  <a:lnTo>
                    <a:pt x="134" y="90"/>
                  </a:lnTo>
                  <a:lnTo>
                    <a:pt x="134" y="90"/>
                  </a:lnTo>
                  <a:lnTo>
                    <a:pt x="134" y="94"/>
                  </a:lnTo>
                  <a:lnTo>
                    <a:pt x="134" y="94"/>
                  </a:lnTo>
                  <a:lnTo>
                    <a:pt x="134" y="94"/>
                  </a:lnTo>
                  <a:lnTo>
                    <a:pt x="134" y="94"/>
                  </a:lnTo>
                  <a:lnTo>
                    <a:pt x="134" y="94"/>
                  </a:lnTo>
                  <a:lnTo>
                    <a:pt x="134" y="94"/>
                  </a:lnTo>
                  <a:lnTo>
                    <a:pt x="134" y="94"/>
                  </a:lnTo>
                  <a:lnTo>
                    <a:pt x="130" y="94"/>
                  </a:lnTo>
                  <a:lnTo>
                    <a:pt x="130" y="94"/>
                  </a:lnTo>
                  <a:lnTo>
                    <a:pt x="130" y="94"/>
                  </a:lnTo>
                  <a:lnTo>
                    <a:pt x="130" y="94"/>
                  </a:lnTo>
                  <a:lnTo>
                    <a:pt x="130" y="94"/>
                  </a:lnTo>
                  <a:lnTo>
                    <a:pt x="130" y="94"/>
                  </a:lnTo>
                  <a:lnTo>
                    <a:pt x="126" y="98"/>
                  </a:lnTo>
                  <a:lnTo>
                    <a:pt x="126" y="98"/>
                  </a:lnTo>
                  <a:lnTo>
                    <a:pt x="126" y="98"/>
                  </a:lnTo>
                  <a:lnTo>
                    <a:pt x="126" y="98"/>
                  </a:lnTo>
                  <a:lnTo>
                    <a:pt x="126" y="98"/>
                  </a:lnTo>
                  <a:lnTo>
                    <a:pt x="126" y="98"/>
                  </a:lnTo>
                  <a:lnTo>
                    <a:pt x="122" y="102"/>
                  </a:lnTo>
                  <a:lnTo>
                    <a:pt x="122" y="102"/>
                  </a:lnTo>
                  <a:lnTo>
                    <a:pt x="122" y="102"/>
                  </a:lnTo>
                  <a:lnTo>
                    <a:pt x="122" y="102"/>
                  </a:lnTo>
                  <a:lnTo>
                    <a:pt x="122" y="102"/>
                  </a:lnTo>
                  <a:lnTo>
                    <a:pt x="118" y="102"/>
                  </a:lnTo>
                  <a:lnTo>
                    <a:pt x="116" y="102"/>
                  </a:lnTo>
                  <a:lnTo>
                    <a:pt x="116" y="102"/>
                  </a:lnTo>
                  <a:lnTo>
                    <a:pt x="116" y="104"/>
                  </a:lnTo>
                  <a:lnTo>
                    <a:pt x="116" y="104"/>
                  </a:lnTo>
                  <a:lnTo>
                    <a:pt x="116" y="104"/>
                  </a:lnTo>
                  <a:lnTo>
                    <a:pt x="116" y="104"/>
                  </a:lnTo>
                  <a:lnTo>
                    <a:pt x="116" y="104"/>
                  </a:lnTo>
                  <a:lnTo>
                    <a:pt x="116" y="108"/>
                  </a:lnTo>
                  <a:lnTo>
                    <a:pt x="116" y="108"/>
                  </a:lnTo>
                  <a:lnTo>
                    <a:pt x="112" y="108"/>
                  </a:lnTo>
                  <a:lnTo>
                    <a:pt x="112" y="108"/>
                  </a:lnTo>
                  <a:lnTo>
                    <a:pt x="112" y="108"/>
                  </a:lnTo>
                  <a:lnTo>
                    <a:pt x="112" y="112"/>
                  </a:lnTo>
                  <a:lnTo>
                    <a:pt x="112" y="112"/>
                  </a:lnTo>
                  <a:lnTo>
                    <a:pt x="112" y="112"/>
                  </a:lnTo>
                  <a:lnTo>
                    <a:pt x="112" y="112"/>
                  </a:lnTo>
                  <a:lnTo>
                    <a:pt x="108" y="112"/>
                  </a:lnTo>
                  <a:lnTo>
                    <a:pt x="108" y="112"/>
                  </a:lnTo>
                  <a:lnTo>
                    <a:pt x="108" y="112"/>
                  </a:lnTo>
                  <a:lnTo>
                    <a:pt x="104" y="112"/>
                  </a:lnTo>
                  <a:lnTo>
                    <a:pt x="104" y="112"/>
                  </a:lnTo>
                  <a:lnTo>
                    <a:pt x="104" y="112"/>
                  </a:lnTo>
                  <a:lnTo>
                    <a:pt x="104" y="116"/>
                  </a:lnTo>
                  <a:lnTo>
                    <a:pt x="100" y="116"/>
                  </a:lnTo>
                  <a:lnTo>
                    <a:pt x="100" y="116"/>
                  </a:lnTo>
                  <a:lnTo>
                    <a:pt x="100" y="116"/>
                  </a:lnTo>
                  <a:lnTo>
                    <a:pt x="100" y="116"/>
                  </a:lnTo>
                  <a:lnTo>
                    <a:pt x="100" y="116"/>
                  </a:lnTo>
                  <a:lnTo>
                    <a:pt x="100" y="116"/>
                  </a:lnTo>
                  <a:lnTo>
                    <a:pt x="100" y="116"/>
                  </a:lnTo>
                  <a:lnTo>
                    <a:pt x="100" y="116"/>
                  </a:lnTo>
                  <a:lnTo>
                    <a:pt x="96" y="116"/>
                  </a:lnTo>
                  <a:lnTo>
                    <a:pt x="96" y="116"/>
                  </a:lnTo>
                  <a:lnTo>
                    <a:pt x="96" y="116"/>
                  </a:lnTo>
                  <a:lnTo>
                    <a:pt x="92" y="116"/>
                  </a:lnTo>
                  <a:lnTo>
                    <a:pt x="92" y="116"/>
                  </a:lnTo>
                  <a:lnTo>
                    <a:pt x="92" y="120"/>
                  </a:lnTo>
                  <a:lnTo>
                    <a:pt x="92" y="120"/>
                  </a:lnTo>
                  <a:lnTo>
                    <a:pt x="92" y="120"/>
                  </a:lnTo>
                  <a:lnTo>
                    <a:pt x="92" y="120"/>
                  </a:lnTo>
                  <a:lnTo>
                    <a:pt x="92" y="120"/>
                  </a:lnTo>
                  <a:lnTo>
                    <a:pt x="92" y="120"/>
                  </a:lnTo>
                  <a:lnTo>
                    <a:pt x="90" y="120"/>
                  </a:lnTo>
                  <a:lnTo>
                    <a:pt x="90" y="120"/>
                  </a:lnTo>
                  <a:lnTo>
                    <a:pt x="90" y="120"/>
                  </a:lnTo>
                  <a:lnTo>
                    <a:pt x="86" y="120"/>
                  </a:lnTo>
                  <a:lnTo>
                    <a:pt x="86" y="120"/>
                  </a:lnTo>
                  <a:lnTo>
                    <a:pt x="86" y="120"/>
                  </a:lnTo>
                  <a:lnTo>
                    <a:pt x="82" y="120"/>
                  </a:lnTo>
                  <a:lnTo>
                    <a:pt x="82" y="120"/>
                  </a:lnTo>
                  <a:lnTo>
                    <a:pt x="82" y="120"/>
                  </a:lnTo>
                  <a:lnTo>
                    <a:pt x="82" y="120"/>
                  </a:lnTo>
                  <a:lnTo>
                    <a:pt x="82" y="124"/>
                  </a:lnTo>
                  <a:lnTo>
                    <a:pt x="82" y="124"/>
                  </a:lnTo>
                  <a:lnTo>
                    <a:pt x="82" y="124"/>
                  </a:lnTo>
                  <a:lnTo>
                    <a:pt x="78" y="124"/>
                  </a:lnTo>
                  <a:lnTo>
                    <a:pt x="78" y="124"/>
                  </a:lnTo>
                  <a:lnTo>
                    <a:pt x="78" y="124"/>
                  </a:lnTo>
                  <a:lnTo>
                    <a:pt x="78" y="124"/>
                  </a:lnTo>
                  <a:lnTo>
                    <a:pt x="78" y="124"/>
                  </a:lnTo>
                  <a:lnTo>
                    <a:pt x="78" y="124"/>
                  </a:lnTo>
                  <a:lnTo>
                    <a:pt x="78" y="124"/>
                  </a:lnTo>
                  <a:lnTo>
                    <a:pt x="78" y="124"/>
                  </a:lnTo>
                  <a:lnTo>
                    <a:pt x="74" y="124"/>
                  </a:lnTo>
                  <a:lnTo>
                    <a:pt x="74" y="128"/>
                  </a:lnTo>
                  <a:lnTo>
                    <a:pt x="70" y="128"/>
                  </a:lnTo>
                  <a:lnTo>
                    <a:pt x="70" y="130"/>
                  </a:lnTo>
                  <a:lnTo>
                    <a:pt x="70" y="130"/>
                  </a:lnTo>
                  <a:lnTo>
                    <a:pt x="66" y="130"/>
                  </a:lnTo>
                  <a:lnTo>
                    <a:pt x="66" y="130"/>
                  </a:lnTo>
                  <a:lnTo>
                    <a:pt x="66" y="130"/>
                  </a:lnTo>
                  <a:lnTo>
                    <a:pt x="66" y="130"/>
                  </a:lnTo>
                  <a:lnTo>
                    <a:pt x="66" y="134"/>
                  </a:lnTo>
                  <a:lnTo>
                    <a:pt x="66" y="134"/>
                  </a:lnTo>
                  <a:lnTo>
                    <a:pt x="66" y="134"/>
                  </a:lnTo>
                  <a:lnTo>
                    <a:pt x="62" y="134"/>
                  </a:lnTo>
                  <a:lnTo>
                    <a:pt x="62" y="134"/>
                  </a:lnTo>
                  <a:lnTo>
                    <a:pt x="62" y="134"/>
                  </a:lnTo>
                  <a:lnTo>
                    <a:pt x="62" y="150"/>
                  </a:lnTo>
                  <a:lnTo>
                    <a:pt x="62" y="154"/>
                  </a:lnTo>
                  <a:lnTo>
                    <a:pt x="56" y="154"/>
                  </a:lnTo>
                  <a:lnTo>
                    <a:pt x="56" y="154"/>
                  </a:lnTo>
                  <a:lnTo>
                    <a:pt x="48" y="154"/>
                  </a:lnTo>
                  <a:lnTo>
                    <a:pt x="48" y="154"/>
                  </a:lnTo>
                  <a:lnTo>
                    <a:pt x="44" y="154"/>
                  </a:lnTo>
                  <a:lnTo>
                    <a:pt x="44" y="154"/>
                  </a:lnTo>
                  <a:lnTo>
                    <a:pt x="44" y="154"/>
                  </a:lnTo>
                  <a:lnTo>
                    <a:pt x="44" y="154"/>
                  </a:lnTo>
                  <a:lnTo>
                    <a:pt x="44" y="154"/>
                  </a:lnTo>
                  <a:lnTo>
                    <a:pt x="40" y="154"/>
                  </a:lnTo>
                  <a:lnTo>
                    <a:pt x="4" y="154"/>
                  </a:lnTo>
                  <a:lnTo>
                    <a:pt x="0" y="154"/>
                  </a:lnTo>
                  <a:lnTo>
                    <a:pt x="0" y="154"/>
                  </a:lnTo>
                  <a:lnTo>
                    <a:pt x="0" y="154"/>
                  </a:lnTo>
                  <a:lnTo>
                    <a:pt x="0" y="154"/>
                  </a:lnTo>
                  <a:lnTo>
                    <a:pt x="0" y="154"/>
                  </a:lnTo>
                  <a:lnTo>
                    <a:pt x="0" y="154"/>
                  </a:lnTo>
                  <a:lnTo>
                    <a:pt x="0" y="154"/>
                  </a:lnTo>
                  <a:lnTo>
                    <a:pt x="4" y="154"/>
                  </a:lnTo>
                  <a:lnTo>
                    <a:pt x="4" y="154"/>
                  </a:lnTo>
                  <a:lnTo>
                    <a:pt x="4" y="150"/>
                  </a:lnTo>
                  <a:lnTo>
                    <a:pt x="4" y="150"/>
                  </a:lnTo>
                  <a:lnTo>
                    <a:pt x="4" y="150"/>
                  </a:lnTo>
                  <a:lnTo>
                    <a:pt x="4" y="150"/>
                  </a:lnTo>
                  <a:lnTo>
                    <a:pt x="4" y="150"/>
                  </a:lnTo>
                  <a:lnTo>
                    <a:pt x="4" y="150"/>
                  </a:lnTo>
                  <a:lnTo>
                    <a:pt x="6" y="150"/>
                  </a:lnTo>
                  <a:lnTo>
                    <a:pt x="6" y="150"/>
                  </a:lnTo>
                  <a:lnTo>
                    <a:pt x="6" y="150"/>
                  </a:lnTo>
                  <a:lnTo>
                    <a:pt x="10" y="146"/>
                  </a:lnTo>
                  <a:lnTo>
                    <a:pt x="14" y="146"/>
                  </a:lnTo>
                  <a:lnTo>
                    <a:pt x="18" y="146"/>
                  </a:lnTo>
                  <a:lnTo>
                    <a:pt x="18" y="146"/>
                  </a:lnTo>
                  <a:lnTo>
                    <a:pt x="22" y="142"/>
                  </a:lnTo>
                  <a:lnTo>
                    <a:pt x="22" y="142"/>
                  </a:lnTo>
                  <a:lnTo>
                    <a:pt x="22" y="142"/>
                  </a:lnTo>
                  <a:lnTo>
                    <a:pt x="26" y="142"/>
                  </a:lnTo>
                  <a:lnTo>
                    <a:pt x="26" y="138"/>
                  </a:lnTo>
                  <a:lnTo>
                    <a:pt x="26" y="138"/>
                  </a:lnTo>
                  <a:lnTo>
                    <a:pt x="30" y="134"/>
                  </a:lnTo>
                  <a:lnTo>
                    <a:pt x="30" y="134"/>
                  </a:lnTo>
                  <a:lnTo>
                    <a:pt x="30" y="134"/>
                  </a:lnTo>
                  <a:lnTo>
                    <a:pt x="30" y="134"/>
                  </a:lnTo>
                  <a:lnTo>
                    <a:pt x="34" y="134"/>
                  </a:lnTo>
                  <a:lnTo>
                    <a:pt x="34" y="130"/>
                  </a:lnTo>
                  <a:lnTo>
                    <a:pt x="36" y="130"/>
                  </a:lnTo>
                  <a:lnTo>
                    <a:pt x="36" y="130"/>
                  </a:lnTo>
                  <a:lnTo>
                    <a:pt x="36" y="130"/>
                  </a:lnTo>
                  <a:lnTo>
                    <a:pt x="36" y="130"/>
                  </a:lnTo>
                  <a:lnTo>
                    <a:pt x="36" y="130"/>
                  </a:lnTo>
                  <a:lnTo>
                    <a:pt x="36" y="128"/>
                  </a:lnTo>
                  <a:lnTo>
                    <a:pt x="36" y="128"/>
                  </a:lnTo>
                  <a:lnTo>
                    <a:pt x="40" y="128"/>
                  </a:lnTo>
                  <a:lnTo>
                    <a:pt x="40" y="128"/>
                  </a:lnTo>
                  <a:lnTo>
                    <a:pt x="40" y="124"/>
                  </a:lnTo>
                  <a:lnTo>
                    <a:pt x="40" y="124"/>
                  </a:lnTo>
                  <a:lnTo>
                    <a:pt x="40" y="124"/>
                  </a:lnTo>
                  <a:lnTo>
                    <a:pt x="40" y="124"/>
                  </a:lnTo>
                  <a:lnTo>
                    <a:pt x="44" y="124"/>
                  </a:lnTo>
                  <a:lnTo>
                    <a:pt x="44" y="120"/>
                  </a:lnTo>
                  <a:lnTo>
                    <a:pt x="44" y="120"/>
                  </a:lnTo>
                  <a:lnTo>
                    <a:pt x="44" y="120"/>
                  </a:lnTo>
                  <a:lnTo>
                    <a:pt x="44" y="120"/>
                  </a:lnTo>
                  <a:lnTo>
                    <a:pt x="48" y="116"/>
                  </a:lnTo>
                  <a:lnTo>
                    <a:pt x="48" y="116"/>
                  </a:lnTo>
                  <a:lnTo>
                    <a:pt x="48" y="116"/>
                  </a:lnTo>
                  <a:lnTo>
                    <a:pt x="48" y="112"/>
                  </a:lnTo>
                  <a:lnTo>
                    <a:pt x="48" y="112"/>
                  </a:lnTo>
                  <a:lnTo>
                    <a:pt x="48" y="112"/>
                  </a:lnTo>
                  <a:lnTo>
                    <a:pt x="48" y="108"/>
                  </a:lnTo>
                  <a:lnTo>
                    <a:pt x="48" y="108"/>
                  </a:lnTo>
                  <a:lnTo>
                    <a:pt x="52" y="104"/>
                  </a:lnTo>
                  <a:lnTo>
                    <a:pt x="52" y="104"/>
                  </a:lnTo>
                  <a:lnTo>
                    <a:pt x="48" y="102"/>
                  </a:lnTo>
                  <a:lnTo>
                    <a:pt x="48" y="102"/>
                  </a:lnTo>
                  <a:lnTo>
                    <a:pt x="48" y="102"/>
                  </a:lnTo>
                  <a:lnTo>
                    <a:pt x="48" y="98"/>
                  </a:lnTo>
                  <a:lnTo>
                    <a:pt x="48" y="98"/>
                  </a:lnTo>
                  <a:lnTo>
                    <a:pt x="48" y="98"/>
                  </a:lnTo>
                  <a:lnTo>
                    <a:pt x="48" y="98"/>
                  </a:lnTo>
                  <a:lnTo>
                    <a:pt x="48" y="98"/>
                  </a:lnTo>
                  <a:lnTo>
                    <a:pt x="48" y="94"/>
                  </a:lnTo>
                  <a:lnTo>
                    <a:pt x="48" y="90"/>
                  </a:lnTo>
                  <a:lnTo>
                    <a:pt x="48" y="90"/>
                  </a:lnTo>
                  <a:lnTo>
                    <a:pt x="48" y="90"/>
                  </a:lnTo>
                  <a:lnTo>
                    <a:pt x="48" y="90"/>
                  </a:lnTo>
                  <a:lnTo>
                    <a:pt x="48" y="90"/>
                  </a:lnTo>
                  <a:lnTo>
                    <a:pt x="48" y="86"/>
                  </a:lnTo>
                  <a:lnTo>
                    <a:pt x="48" y="86"/>
                  </a:lnTo>
                  <a:lnTo>
                    <a:pt x="48" y="86"/>
                  </a:lnTo>
                  <a:lnTo>
                    <a:pt x="48" y="82"/>
                  </a:lnTo>
                  <a:lnTo>
                    <a:pt x="48" y="82"/>
                  </a:lnTo>
                  <a:lnTo>
                    <a:pt x="48" y="82"/>
                  </a:lnTo>
                  <a:lnTo>
                    <a:pt x="48" y="82"/>
                  </a:lnTo>
                  <a:lnTo>
                    <a:pt x="48" y="78"/>
                  </a:lnTo>
                  <a:lnTo>
                    <a:pt x="48" y="78"/>
                  </a:lnTo>
                  <a:lnTo>
                    <a:pt x="48" y="78"/>
                  </a:lnTo>
                  <a:lnTo>
                    <a:pt x="52" y="76"/>
                  </a:lnTo>
                  <a:lnTo>
                    <a:pt x="52" y="76"/>
                  </a:lnTo>
                  <a:lnTo>
                    <a:pt x="52" y="76"/>
                  </a:lnTo>
                  <a:lnTo>
                    <a:pt x="56" y="72"/>
                  </a:lnTo>
                  <a:lnTo>
                    <a:pt x="56" y="72"/>
                  </a:lnTo>
                  <a:lnTo>
                    <a:pt x="56" y="68"/>
                  </a:lnTo>
                  <a:lnTo>
                    <a:pt x="56" y="64"/>
                  </a:lnTo>
                  <a:lnTo>
                    <a:pt x="56" y="64"/>
                  </a:lnTo>
                  <a:lnTo>
                    <a:pt x="56" y="64"/>
                  </a:lnTo>
                  <a:lnTo>
                    <a:pt x="56" y="64"/>
                  </a:lnTo>
                  <a:lnTo>
                    <a:pt x="56" y="64"/>
                  </a:lnTo>
                  <a:lnTo>
                    <a:pt x="60" y="60"/>
                  </a:lnTo>
                  <a:lnTo>
                    <a:pt x="60" y="60"/>
                  </a:lnTo>
                  <a:lnTo>
                    <a:pt x="60" y="60"/>
                  </a:lnTo>
                  <a:lnTo>
                    <a:pt x="60" y="60"/>
                  </a:lnTo>
                  <a:lnTo>
                    <a:pt x="60" y="56"/>
                  </a:lnTo>
                  <a:lnTo>
                    <a:pt x="62" y="56"/>
                  </a:lnTo>
                  <a:lnTo>
                    <a:pt x="62" y="52"/>
                  </a:lnTo>
                  <a:lnTo>
                    <a:pt x="62" y="52"/>
                  </a:lnTo>
                  <a:lnTo>
                    <a:pt x="62" y="52"/>
                  </a:lnTo>
                  <a:lnTo>
                    <a:pt x="66" y="52"/>
                  </a:lnTo>
                  <a:lnTo>
                    <a:pt x="66" y="52"/>
                  </a:lnTo>
                  <a:lnTo>
                    <a:pt x="66" y="52"/>
                  </a:lnTo>
                  <a:lnTo>
                    <a:pt x="66" y="52"/>
                  </a:lnTo>
                  <a:lnTo>
                    <a:pt x="66" y="52"/>
                  </a:lnTo>
                  <a:lnTo>
                    <a:pt x="66" y="50"/>
                  </a:lnTo>
                  <a:lnTo>
                    <a:pt x="66" y="50"/>
                  </a:lnTo>
                  <a:lnTo>
                    <a:pt x="66" y="50"/>
                  </a:lnTo>
                  <a:lnTo>
                    <a:pt x="70" y="50"/>
                  </a:lnTo>
                  <a:lnTo>
                    <a:pt x="70" y="50"/>
                  </a:lnTo>
                  <a:lnTo>
                    <a:pt x="70" y="50"/>
                  </a:lnTo>
                  <a:lnTo>
                    <a:pt x="74" y="50"/>
                  </a:lnTo>
                  <a:lnTo>
                    <a:pt x="74" y="46"/>
                  </a:lnTo>
                  <a:lnTo>
                    <a:pt x="74" y="46"/>
                  </a:lnTo>
                  <a:lnTo>
                    <a:pt x="78" y="46"/>
                  </a:lnTo>
                  <a:lnTo>
                    <a:pt x="78" y="46"/>
                  </a:lnTo>
                  <a:lnTo>
                    <a:pt x="78" y="46"/>
                  </a:lnTo>
                  <a:lnTo>
                    <a:pt x="82" y="46"/>
                  </a:lnTo>
                  <a:lnTo>
                    <a:pt x="82" y="42"/>
                  </a:lnTo>
                  <a:lnTo>
                    <a:pt x="86" y="42"/>
                  </a:lnTo>
                  <a:lnTo>
                    <a:pt x="86" y="42"/>
                  </a:lnTo>
                  <a:lnTo>
                    <a:pt x="86" y="42"/>
                  </a:lnTo>
                  <a:lnTo>
                    <a:pt x="86" y="42"/>
                  </a:lnTo>
                  <a:lnTo>
                    <a:pt x="86" y="42"/>
                  </a:lnTo>
                  <a:lnTo>
                    <a:pt x="90" y="38"/>
                  </a:lnTo>
                  <a:lnTo>
                    <a:pt x="90" y="38"/>
                  </a:lnTo>
                  <a:lnTo>
                    <a:pt x="90" y="38"/>
                  </a:lnTo>
                  <a:lnTo>
                    <a:pt x="90" y="38"/>
                  </a:lnTo>
                  <a:lnTo>
                    <a:pt x="92" y="34"/>
                  </a:lnTo>
                  <a:lnTo>
                    <a:pt x="92" y="34"/>
                  </a:lnTo>
                  <a:lnTo>
                    <a:pt x="92" y="30"/>
                  </a:lnTo>
                  <a:lnTo>
                    <a:pt x="92" y="30"/>
                  </a:lnTo>
                  <a:lnTo>
                    <a:pt x="92" y="30"/>
                  </a:lnTo>
                  <a:lnTo>
                    <a:pt x="92" y="26"/>
                  </a:lnTo>
                  <a:lnTo>
                    <a:pt x="96" y="22"/>
                  </a:lnTo>
                  <a:lnTo>
                    <a:pt x="96" y="22"/>
                  </a:lnTo>
                  <a:lnTo>
                    <a:pt x="96" y="22"/>
                  </a:lnTo>
                  <a:lnTo>
                    <a:pt x="96" y="22"/>
                  </a:lnTo>
                  <a:lnTo>
                    <a:pt x="96" y="20"/>
                  </a:lnTo>
                  <a:lnTo>
                    <a:pt x="96" y="20"/>
                  </a:lnTo>
                  <a:lnTo>
                    <a:pt x="96" y="20"/>
                  </a:lnTo>
                  <a:lnTo>
                    <a:pt x="100" y="16"/>
                  </a:lnTo>
                  <a:lnTo>
                    <a:pt x="100" y="12"/>
                  </a:lnTo>
                  <a:lnTo>
                    <a:pt x="100" y="12"/>
                  </a:lnTo>
                  <a:lnTo>
                    <a:pt x="100" y="8"/>
                  </a:lnTo>
                  <a:lnTo>
                    <a:pt x="100" y="8"/>
                  </a:lnTo>
                  <a:lnTo>
                    <a:pt x="100" y="4"/>
                  </a:lnTo>
                  <a:lnTo>
                    <a:pt x="104" y="4"/>
                  </a:lnTo>
                  <a:lnTo>
                    <a:pt x="104" y="4"/>
                  </a:lnTo>
                  <a:lnTo>
                    <a:pt x="104" y="4"/>
                  </a:lnTo>
                  <a:lnTo>
                    <a:pt x="108" y="4"/>
                  </a:lnTo>
                  <a:lnTo>
                    <a:pt x="108" y="4"/>
                  </a:lnTo>
                  <a:lnTo>
                    <a:pt x="108" y="4"/>
                  </a:lnTo>
                  <a:lnTo>
                    <a:pt x="108" y="0"/>
                  </a:lnTo>
                  <a:lnTo>
                    <a:pt x="108" y="0"/>
                  </a:lnTo>
                  <a:lnTo>
                    <a:pt x="108" y="0"/>
                  </a:lnTo>
                  <a:lnTo>
                    <a:pt x="112" y="0"/>
                  </a:lnTo>
                  <a:lnTo>
                    <a:pt x="112" y="0"/>
                  </a:lnTo>
                  <a:lnTo>
                    <a:pt x="112" y="4"/>
                  </a:lnTo>
                  <a:lnTo>
                    <a:pt x="112" y="4"/>
                  </a:lnTo>
                  <a:lnTo>
                    <a:pt x="112" y="4"/>
                  </a:lnTo>
                  <a:lnTo>
                    <a:pt x="112" y="4"/>
                  </a:lnTo>
                  <a:lnTo>
                    <a:pt x="112" y="4"/>
                  </a:lnTo>
                  <a:lnTo>
                    <a:pt x="112" y="4"/>
                  </a:lnTo>
                  <a:lnTo>
                    <a:pt x="112" y="4"/>
                  </a:lnTo>
                  <a:lnTo>
                    <a:pt x="112" y="8"/>
                  </a:lnTo>
                  <a:lnTo>
                    <a:pt x="112" y="8"/>
                  </a:lnTo>
                  <a:lnTo>
                    <a:pt x="116" y="12"/>
                  </a:lnTo>
                  <a:lnTo>
                    <a:pt x="116" y="12"/>
                  </a:lnTo>
                  <a:lnTo>
                    <a:pt x="118" y="16"/>
                  </a:lnTo>
                  <a:lnTo>
                    <a:pt x="118" y="16"/>
                  </a:lnTo>
                  <a:lnTo>
                    <a:pt x="118" y="16"/>
                  </a:lnTo>
                  <a:lnTo>
                    <a:pt x="122" y="16"/>
                  </a:lnTo>
                  <a:lnTo>
                    <a:pt x="122" y="16"/>
                  </a:lnTo>
                  <a:lnTo>
                    <a:pt x="122" y="16"/>
                  </a:lnTo>
                  <a:lnTo>
                    <a:pt x="122" y="1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52" name="Freeform 159">
              <a:extLst>
                <a:ext uri="{FF2B5EF4-FFF2-40B4-BE49-F238E27FC236}">
                  <a16:creationId xmlns:a16="http://schemas.microsoft.com/office/drawing/2014/main" id="{1780A035-3462-B430-894F-A6D79089B1CA}"/>
                </a:ext>
              </a:extLst>
            </p:cNvPr>
            <p:cNvSpPr>
              <a:spLocks noEditPoints="1"/>
            </p:cNvSpPr>
            <p:nvPr/>
          </p:nvSpPr>
          <p:spPr bwMode="auto">
            <a:xfrm>
              <a:off x="5073650" y="4845118"/>
              <a:ext cx="238125" cy="457200"/>
            </a:xfrm>
            <a:custGeom>
              <a:avLst/>
              <a:gdLst>
                <a:gd name="T0" fmla="*/ 22 w 150"/>
                <a:gd name="T1" fmla="*/ 274 h 288"/>
                <a:gd name="T2" fmla="*/ 22 w 150"/>
                <a:gd name="T3" fmla="*/ 254 h 288"/>
                <a:gd name="T4" fmla="*/ 22 w 150"/>
                <a:gd name="T5" fmla="*/ 240 h 288"/>
                <a:gd name="T6" fmla="*/ 18 w 150"/>
                <a:gd name="T7" fmla="*/ 226 h 288"/>
                <a:gd name="T8" fmla="*/ 22 w 150"/>
                <a:gd name="T9" fmla="*/ 198 h 288"/>
                <a:gd name="T10" fmla="*/ 34 w 150"/>
                <a:gd name="T11" fmla="*/ 176 h 288"/>
                <a:gd name="T12" fmla="*/ 38 w 150"/>
                <a:gd name="T13" fmla="*/ 158 h 288"/>
                <a:gd name="T14" fmla="*/ 38 w 150"/>
                <a:gd name="T15" fmla="*/ 146 h 288"/>
                <a:gd name="T16" fmla="*/ 42 w 150"/>
                <a:gd name="T17" fmla="*/ 136 h 288"/>
                <a:gd name="T18" fmla="*/ 38 w 150"/>
                <a:gd name="T19" fmla="*/ 120 h 288"/>
                <a:gd name="T20" fmla="*/ 34 w 150"/>
                <a:gd name="T21" fmla="*/ 106 h 288"/>
                <a:gd name="T22" fmla="*/ 22 w 150"/>
                <a:gd name="T23" fmla="*/ 98 h 288"/>
                <a:gd name="T24" fmla="*/ 8 w 150"/>
                <a:gd name="T25" fmla="*/ 94 h 288"/>
                <a:gd name="T26" fmla="*/ 0 w 150"/>
                <a:gd name="T27" fmla="*/ 80 h 288"/>
                <a:gd name="T28" fmla="*/ 12 w 150"/>
                <a:gd name="T29" fmla="*/ 72 h 288"/>
                <a:gd name="T30" fmla="*/ 26 w 150"/>
                <a:gd name="T31" fmla="*/ 68 h 288"/>
                <a:gd name="T32" fmla="*/ 44 w 150"/>
                <a:gd name="T33" fmla="*/ 64 h 288"/>
                <a:gd name="T34" fmla="*/ 60 w 150"/>
                <a:gd name="T35" fmla="*/ 68 h 288"/>
                <a:gd name="T36" fmla="*/ 60 w 150"/>
                <a:gd name="T37" fmla="*/ 86 h 288"/>
                <a:gd name="T38" fmla="*/ 60 w 150"/>
                <a:gd name="T39" fmla="*/ 102 h 288"/>
                <a:gd name="T40" fmla="*/ 68 w 150"/>
                <a:gd name="T41" fmla="*/ 116 h 288"/>
                <a:gd name="T42" fmla="*/ 68 w 150"/>
                <a:gd name="T43" fmla="*/ 106 h 288"/>
                <a:gd name="T44" fmla="*/ 78 w 150"/>
                <a:gd name="T45" fmla="*/ 98 h 288"/>
                <a:gd name="T46" fmla="*/ 78 w 150"/>
                <a:gd name="T47" fmla="*/ 76 h 288"/>
                <a:gd name="T48" fmla="*/ 68 w 150"/>
                <a:gd name="T49" fmla="*/ 52 h 288"/>
                <a:gd name="T50" fmla="*/ 60 w 150"/>
                <a:gd name="T51" fmla="*/ 38 h 288"/>
                <a:gd name="T52" fmla="*/ 60 w 150"/>
                <a:gd name="T53" fmla="*/ 26 h 288"/>
                <a:gd name="T54" fmla="*/ 70 w 150"/>
                <a:gd name="T55" fmla="*/ 20 h 288"/>
                <a:gd name="T56" fmla="*/ 90 w 150"/>
                <a:gd name="T57" fmla="*/ 20 h 288"/>
                <a:gd name="T58" fmla="*/ 108 w 150"/>
                <a:gd name="T59" fmla="*/ 20 h 288"/>
                <a:gd name="T60" fmla="*/ 112 w 150"/>
                <a:gd name="T61" fmla="*/ 12 h 288"/>
                <a:gd name="T62" fmla="*/ 128 w 150"/>
                <a:gd name="T63" fmla="*/ 12 h 288"/>
                <a:gd name="T64" fmla="*/ 138 w 150"/>
                <a:gd name="T65" fmla="*/ 4 h 288"/>
                <a:gd name="T66" fmla="*/ 146 w 150"/>
                <a:gd name="T67" fmla="*/ 12 h 288"/>
                <a:gd name="T68" fmla="*/ 146 w 150"/>
                <a:gd name="T69" fmla="*/ 24 h 288"/>
                <a:gd name="T70" fmla="*/ 142 w 150"/>
                <a:gd name="T71" fmla="*/ 42 h 288"/>
                <a:gd name="T72" fmla="*/ 146 w 150"/>
                <a:gd name="T73" fmla="*/ 56 h 288"/>
                <a:gd name="T74" fmla="*/ 146 w 150"/>
                <a:gd name="T75" fmla="*/ 68 h 288"/>
                <a:gd name="T76" fmla="*/ 146 w 150"/>
                <a:gd name="T77" fmla="*/ 80 h 288"/>
                <a:gd name="T78" fmla="*/ 142 w 150"/>
                <a:gd name="T79" fmla="*/ 86 h 288"/>
                <a:gd name="T80" fmla="*/ 134 w 150"/>
                <a:gd name="T81" fmla="*/ 102 h 288"/>
                <a:gd name="T82" fmla="*/ 124 w 150"/>
                <a:gd name="T83" fmla="*/ 112 h 288"/>
                <a:gd name="T84" fmla="*/ 108 w 150"/>
                <a:gd name="T85" fmla="*/ 120 h 288"/>
                <a:gd name="T86" fmla="*/ 94 w 150"/>
                <a:gd name="T87" fmla="*/ 132 h 288"/>
                <a:gd name="T88" fmla="*/ 86 w 150"/>
                <a:gd name="T89" fmla="*/ 140 h 288"/>
                <a:gd name="T90" fmla="*/ 82 w 150"/>
                <a:gd name="T91" fmla="*/ 146 h 288"/>
                <a:gd name="T92" fmla="*/ 70 w 150"/>
                <a:gd name="T93" fmla="*/ 158 h 288"/>
                <a:gd name="T94" fmla="*/ 64 w 150"/>
                <a:gd name="T95" fmla="*/ 162 h 288"/>
                <a:gd name="T96" fmla="*/ 68 w 150"/>
                <a:gd name="T97" fmla="*/ 176 h 288"/>
                <a:gd name="T98" fmla="*/ 70 w 150"/>
                <a:gd name="T99" fmla="*/ 192 h 288"/>
                <a:gd name="T100" fmla="*/ 70 w 150"/>
                <a:gd name="T101" fmla="*/ 210 h 288"/>
                <a:gd name="T102" fmla="*/ 74 w 150"/>
                <a:gd name="T103" fmla="*/ 210 h 288"/>
                <a:gd name="T104" fmla="*/ 70 w 150"/>
                <a:gd name="T105" fmla="*/ 228 h 288"/>
                <a:gd name="T106" fmla="*/ 74 w 150"/>
                <a:gd name="T107" fmla="*/ 236 h 288"/>
                <a:gd name="T108" fmla="*/ 68 w 150"/>
                <a:gd name="T109" fmla="*/ 248 h 288"/>
                <a:gd name="T110" fmla="*/ 52 w 150"/>
                <a:gd name="T111" fmla="*/ 254 h 288"/>
                <a:gd name="T112" fmla="*/ 38 w 150"/>
                <a:gd name="T113" fmla="*/ 262 h 288"/>
                <a:gd name="T114" fmla="*/ 34 w 150"/>
                <a:gd name="T115" fmla="*/ 278 h 288"/>
                <a:gd name="T116" fmla="*/ 38 w 150"/>
                <a:gd name="T117" fmla="*/ 288 h 288"/>
                <a:gd name="T118" fmla="*/ 26 w 150"/>
                <a:gd name="T119" fmla="*/ 288 h 288"/>
                <a:gd name="T120" fmla="*/ 74 w 150"/>
                <a:gd name="T121" fmla="*/ 19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288">
                  <a:moveTo>
                    <a:pt x="26" y="288"/>
                  </a:moveTo>
                  <a:lnTo>
                    <a:pt x="26" y="280"/>
                  </a:lnTo>
                  <a:lnTo>
                    <a:pt x="26" y="278"/>
                  </a:lnTo>
                  <a:lnTo>
                    <a:pt x="26" y="274"/>
                  </a:lnTo>
                  <a:lnTo>
                    <a:pt x="22" y="274"/>
                  </a:lnTo>
                  <a:lnTo>
                    <a:pt x="22" y="270"/>
                  </a:lnTo>
                  <a:lnTo>
                    <a:pt x="22" y="266"/>
                  </a:lnTo>
                  <a:lnTo>
                    <a:pt x="22" y="262"/>
                  </a:lnTo>
                  <a:lnTo>
                    <a:pt x="26" y="254"/>
                  </a:lnTo>
                  <a:lnTo>
                    <a:pt x="22" y="254"/>
                  </a:lnTo>
                  <a:lnTo>
                    <a:pt x="22" y="252"/>
                  </a:lnTo>
                  <a:lnTo>
                    <a:pt x="22" y="248"/>
                  </a:lnTo>
                  <a:lnTo>
                    <a:pt x="26" y="244"/>
                  </a:lnTo>
                  <a:lnTo>
                    <a:pt x="22" y="244"/>
                  </a:lnTo>
                  <a:lnTo>
                    <a:pt x="22" y="240"/>
                  </a:lnTo>
                  <a:lnTo>
                    <a:pt x="22" y="236"/>
                  </a:lnTo>
                  <a:lnTo>
                    <a:pt x="22" y="232"/>
                  </a:lnTo>
                  <a:lnTo>
                    <a:pt x="18" y="232"/>
                  </a:lnTo>
                  <a:lnTo>
                    <a:pt x="18" y="228"/>
                  </a:lnTo>
                  <a:lnTo>
                    <a:pt x="18" y="226"/>
                  </a:lnTo>
                  <a:lnTo>
                    <a:pt x="18" y="222"/>
                  </a:lnTo>
                  <a:lnTo>
                    <a:pt x="14" y="210"/>
                  </a:lnTo>
                  <a:lnTo>
                    <a:pt x="14" y="206"/>
                  </a:lnTo>
                  <a:lnTo>
                    <a:pt x="18" y="202"/>
                  </a:lnTo>
                  <a:lnTo>
                    <a:pt x="22" y="198"/>
                  </a:lnTo>
                  <a:lnTo>
                    <a:pt x="30" y="188"/>
                  </a:lnTo>
                  <a:lnTo>
                    <a:pt x="30" y="184"/>
                  </a:lnTo>
                  <a:lnTo>
                    <a:pt x="30" y="180"/>
                  </a:lnTo>
                  <a:lnTo>
                    <a:pt x="30" y="176"/>
                  </a:lnTo>
                  <a:lnTo>
                    <a:pt x="34" y="176"/>
                  </a:lnTo>
                  <a:lnTo>
                    <a:pt x="34" y="172"/>
                  </a:lnTo>
                  <a:lnTo>
                    <a:pt x="38" y="168"/>
                  </a:lnTo>
                  <a:lnTo>
                    <a:pt x="38" y="166"/>
                  </a:lnTo>
                  <a:lnTo>
                    <a:pt x="38" y="162"/>
                  </a:lnTo>
                  <a:lnTo>
                    <a:pt x="38" y="158"/>
                  </a:lnTo>
                  <a:lnTo>
                    <a:pt x="34" y="158"/>
                  </a:lnTo>
                  <a:lnTo>
                    <a:pt x="34" y="154"/>
                  </a:lnTo>
                  <a:lnTo>
                    <a:pt x="38" y="154"/>
                  </a:lnTo>
                  <a:lnTo>
                    <a:pt x="38" y="150"/>
                  </a:lnTo>
                  <a:lnTo>
                    <a:pt x="38" y="146"/>
                  </a:lnTo>
                  <a:lnTo>
                    <a:pt x="34" y="146"/>
                  </a:lnTo>
                  <a:lnTo>
                    <a:pt x="34" y="142"/>
                  </a:lnTo>
                  <a:lnTo>
                    <a:pt x="38" y="142"/>
                  </a:lnTo>
                  <a:lnTo>
                    <a:pt x="38" y="140"/>
                  </a:lnTo>
                  <a:lnTo>
                    <a:pt x="42" y="136"/>
                  </a:lnTo>
                  <a:lnTo>
                    <a:pt x="38" y="136"/>
                  </a:lnTo>
                  <a:lnTo>
                    <a:pt x="38" y="132"/>
                  </a:lnTo>
                  <a:lnTo>
                    <a:pt x="38" y="128"/>
                  </a:lnTo>
                  <a:lnTo>
                    <a:pt x="38" y="124"/>
                  </a:lnTo>
                  <a:lnTo>
                    <a:pt x="38" y="120"/>
                  </a:lnTo>
                  <a:lnTo>
                    <a:pt x="38" y="116"/>
                  </a:lnTo>
                  <a:lnTo>
                    <a:pt x="38" y="112"/>
                  </a:lnTo>
                  <a:lnTo>
                    <a:pt x="38" y="110"/>
                  </a:lnTo>
                  <a:lnTo>
                    <a:pt x="34" y="110"/>
                  </a:lnTo>
                  <a:lnTo>
                    <a:pt x="34" y="106"/>
                  </a:lnTo>
                  <a:lnTo>
                    <a:pt x="30" y="106"/>
                  </a:lnTo>
                  <a:lnTo>
                    <a:pt x="30" y="102"/>
                  </a:lnTo>
                  <a:lnTo>
                    <a:pt x="26" y="102"/>
                  </a:lnTo>
                  <a:lnTo>
                    <a:pt x="22" y="102"/>
                  </a:lnTo>
                  <a:lnTo>
                    <a:pt x="22" y="98"/>
                  </a:lnTo>
                  <a:lnTo>
                    <a:pt x="18" y="98"/>
                  </a:lnTo>
                  <a:lnTo>
                    <a:pt x="14" y="98"/>
                  </a:lnTo>
                  <a:lnTo>
                    <a:pt x="14" y="94"/>
                  </a:lnTo>
                  <a:lnTo>
                    <a:pt x="12" y="94"/>
                  </a:lnTo>
                  <a:lnTo>
                    <a:pt x="8" y="94"/>
                  </a:lnTo>
                  <a:lnTo>
                    <a:pt x="0" y="94"/>
                  </a:lnTo>
                  <a:lnTo>
                    <a:pt x="0" y="90"/>
                  </a:lnTo>
                  <a:lnTo>
                    <a:pt x="0" y="86"/>
                  </a:lnTo>
                  <a:lnTo>
                    <a:pt x="0" y="82"/>
                  </a:lnTo>
                  <a:lnTo>
                    <a:pt x="0" y="80"/>
                  </a:lnTo>
                  <a:lnTo>
                    <a:pt x="0" y="76"/>
                  </a:lnTo>
                  <a:lnTo>
                    <a:pt x="4" y="76"/>
                  </a:lnTo>
                  <a:lnTo>
                    <a:pt x="8" y="76"/>
                  </a:lnTo>
                  <a:lnTo>
                    <a:pt x="8" y="72"/>
                  </a:lnTo>
                  <a:lnTo>
                    <a:pt x="12" y="72"/>
                  </a:lnTo>
                  <a:lnTo>
                    <a:pt x="14" y="72"/>
                  </a:lnTo>
                  <a:lnTo>
                    <a:pt x="18" y="72"/>
                  </a:lnTo>
                  <a:lnTo>
                    <a:pt x="18" y="68"/>
                  </a:lnTo>
                  <a:lnTo>
                    <a:pt x="22" y="68"/>
                  </a:lnTo>
                  <a:lnTo>
                    <a:pt x="26" y="68"/>
                  </a:lnTo>
                  <a:lnTo>
                    <a:pt x="30" y="64"/>
                  </a:lnTo>
                  <a:lnTo>
                    <a:pt x="38" y="60"/>
                  </a:lnTo>
                  <a:lnTo>
                    <a:pt x="42" y="60"/>
                  </a:lnTo>
                  <a:lnTo>
                    <a:pt x="42" y="64"/>
                  </a:lnTo>
                  <a:lnTo>
                    <a:pt x="44" y="64"/>
                  </a:lnTo>
                  <a:lnTo>
                    <a:pt x="44" y="68"/>
                  </a:lnTo>
                  <a:lnTo>
                    <a:pt x="48" y="68"/>
                  </a:lnTo>
                  <a:lnTo>
                    <a:pt x="52" y="68"/>
                  </a:lnTo>
                  <a:lnTo>
                    <a:pt x="56" y="68"/>
                  </a:lnTo>
                  <a:lnTo>
                    <a:pt x="60" y="68"/>
                  </a:lnTo>
                  <a:lnTo>
                    <a:pt x="60" y="72"/>
                  </a:lnTo>
                  <a:lnTo>
                    <a:pt x="60" y="76"/>
                  </a:lnTo>
                  <a:lnTo>
                    <a:pt x="60" y="80"/>
                  </a:lnTo>
                  <a:lnTo>
                    <a:pt x="60" y="82"/>
                  </a:lnTo>
                  <a:lnTo>
                    <a:pt x="60" y="86"/>
                  </a:lnTo>
                  <a:lnTo>
                    <a:pt x="60" y="90"/>
                  </a:lnTo>
                  <a:lnTo>
                    <a:pt x="56" y="90"/>
                  </a:lnTo>
                  <a:lnTo>
                    <a:pt x="56" y="94"/>
                  </a:lnTo>
                  <a:lnTo>
                    <a:pt x="60" y="98"/>
                  </a:lnTo>
                  <a:lnTo>
                    <a:pt x="60" y="102"/>
                  </a:lnTo>
                  <a:lnTo>
                    <a:pt x="64" y="102"/>
                  </a:lnTo>
                  <a:lnTo>
                    <a:pt x="64" y="106"/>
                  </a:lnTo>
                  <a:lnTo>
                    <a:pt x="68" y="110"/>
                  </a:lnTo>
                  <a:lnTo>
                    <a:pt x="68" y="112"/>
                  </a:lnTo>
                  <a:lnTo>
                    <a:pt x="68" y="116"/>
                  </a:lnTo>
                  <a:lnTo>
                    <a:pt x="70" y="116"/>
                  </a:lnTo>
                  <a:lnTo>
                    <a:pt x="70" y="112"/>
                  </a:lnTo>
                  <a:lnTo>
                    <a:pt x="70" y="110"/>
                  </a:lnTo>
                  <a:lnTo>
                    <a:pt x="70" y="106"/>
                  </a:lnTo>
                  <a:lnTo>
                    <a:pt x="68" y="106"/>
                  </a:lnTo>
                  <a:lnTo>
                    <a:pt x="70" y="106"/>
                  </a:lnTo>
                  <a:lnTo>
                    <a:pt x="70" y="102"/>
                  </a:lnTo>
                  <a:lnTo>
                    <a:pt x="70" y="98"/>
                  </a:lnTo>
                  <a:lnTo>
                    <a:pt x="74" y="98"/>
                  </a:lnTo>
                  <a:lnTo>
                    <a:pt x="78" y="98"/>
                  </a:lnTo>
                  <a:lnTo>
                    <a:pt x="78" y="94"/>
                  </a:lnTo>
                  <a:lnTo>
                    <a:pt x="78" y="86"/>
                  </a:lnTo>
                  <a:lnTo>
                    <a:pt x="78" y="82"/>
                  </a:lnTo>
                  <a:lnTo>
                    <a:pt x="78" y="80"/>
                  </a:lnTo>
                  <a:lnTo>
                    <a:pt x="78" y="76"/>
                  </a:lnTo>
                  <a:lnTo>
                    <a:pt x="78" y="72"/>
                  </a:lnTo>
                  <a:lnTo>
                    <a:pt x="74" y="64"/>
                  </a:lnTo>
                  <a:lnTo>
                    <a:pt x="70" y="56"/>
                  </a:lnTo>
                  <a:lnTo>
                    <a:pt x="68" y="56"/>
                  </a:lnTo>
                  <a:lnTo>
                    <a:pt x="68" y="52"/>
                  </a:lnTo>
                  <a:lnTo>
                    <a:pt x="64" y="52"/>
                  </a:lnTo>
                  <a:lnTo>
                    <a:pt x="60" y="50"/>
                  </a:lnTo>
                  <a:lnTo>
                    <a:pt x="60" y="46"/>
                  </a:lnTo>
                  <a:lnTo>
                    <a:pt x="60" y="42"/>
                  </a:lnTo>
                  <a:lnTo>
                    <a:pt x="60" y="38"/>
                  </a:lnTo>
                  <a:lnTo>
                    <a:pt x="60" y="34"/>
                  </a:lnTo>
                  <a:lnTo>
                    <a:pt x="60" y="30"/>
                  </a:lnTo>
                  <a:lnTo>
                    <a:pt x="56" y="30"/>
                  </a:lnTo>
                  <a:lnTo>
                    <a:pt x="56" y="26"/>
                  </a:lnTo>
                  <a:lnTo>
                    <a:pt x="60" y="26"/>
                  </a:lnTo>
                  <a:lnTo>
                    <a:pt x="60" y="24"/>
                  </a:lnTo>
                  <a:lnTo>
                    <a:pt x="60" y="20"/>
                  </a:lnTo>
                  <a:lnTo>
                    <a:pt x="64" y="20"/>
                  </a:lnTo>
                  <a:lnTo>
                    <a:pt x="68" y="20"/>
                  </a:lnTo>
                  <a:lnTo>
                    <a:pt x="70" y="20"/>
                  </a:lnTo>
                  <a:lnTo>
                    <a:pt x="74" y="20"/>
                  </a:lnTo>
                  <a:lnTo>
                    <a:pt x="78" y="16"/>
                  </a:lnTo>
                  <a:lnTo>
                    <a:pt x="82" y="20"/>
                  </a:lnTo>
                  <a:lnTo>
                    <a:pt x="86" y="20"/>
                  </a:lnTo>
                  <a:lnTo>
                    <a:pt x="90" y="20"/>
                  </a:lnTo>
                  <a:lnTo>
                    <a:pt x="94" y="20"/>
                  </a:lnTo>
                  <a:lnTo>
                    <a:pt x="98" y="20"/>
                  </a:lnTo>
                  <a:lnTo>
                    <a:pt x="100" y="20"/>
                  </a:lnTo>
                  <a:lnTo>
                    <a:pt x="104" y="20"/>
                  </a:lnTo>
                  <a:lnTo>
                    <a:pt x="108" y="20"/>
                  </a:lnTo>
                  <a:lnTo>
                    <a:pt x="108" y="16"/>
                  </a:lnTo>
                  <a:lnTo>
                    <a:pt x="104" y="16"/>
                  </a:lnTo>
                  <a:lnTo>
                    <a:pt x="108" y="16"/>
                  </a:lnTo>
                  <a:lnTo>
                    <a:pt x="108" y="12"/>
                  </a:lnTo>
                  <a:lnTo>
                    <a:pt x="112" y="12"/>
                  </a:lnTo>
                  <a:lnTo>
                    <a:pt x="112" y="16"/>
                  </a:lnTo>
                  <a:lnTo>
                    <a:pt x="116" y="16"/>
                  </a:lnTo>
                  <a:lnTo>
                    <a:pt x="120" y="12"/>
                  </a:lnTo>
                  <a:lnTo>
                    <a:pt x="124" y="12"/>
                  </a:lnTo>
                  <a:lnTo>
                    <a:pt x="128" y="12"/>
                  </a:lnTo>
                  <a:lnTo>
                    <a:pt x="128" y="8"/>
                  </a:lnTo>
                  <a:lnTo>
                    <a:pt x="130" y="8"/>
                  </a:lnTo>
                  <a:lnTo>
                    <a:pt x="134" y="8"/>
                  </a:lnTo>
                  <a:lnTo>
                    <a:pt x="134" y="4"/>
                  </a:lnTo>
                  <a:lnTo>
                    <a:pt x="138" y="4"/>
                  </a:lnTo>
                  <a:lnTo>
                    <a:pt x="142" y="0"/>
                  </a:lnTo>
                  <a:lnTo>
                    <a:pt x="146" y="0"/>
                  </a:lnTo>
                  <a:lnTo>
                    <a:pt x="146" y="4"/>
                  </a:lnTo>
                  <a:lnTo>
                    <a:pt x="146" y="8"/>
                  </a:lnTo>
                  <a:lnTo>
                    <a:pt x="146" y="12"/>
                  </a:lnTo>
                  <a:lnTo>
                    <a:pt x="142" y="12"/>
                  </a:lnTo>
                  <a:lnTo>
                    <a:pt x="142" y="16"/>
                  </a:lnTo>
                  <a:lnTo>
                    <a:pt x="146" y="16"/>
                  </a:lnTo>
                  <a:lnTo>
                    <a:pt x="142" y="20"/>
                  </a:lnTo>
                  <a:lnTo>
                    <a:pt x="146" y="24"/>
                  </a:lnTo>
                  <a:lnTo>
                    <a:pt x="146" y="30"/>
                  </a:lnTo>
                  <a:lnTo>
                    <a:pt x="146" y="34"/>
                  </a:lnTo>
                  <a:lnTo>
                    <a:pt x="146" y="38"/>
                  </a:lnTo>
                  <a:lnTo>
                    <a:pt x="146" y="42"/>
                  </a:lnTo>
                  <a:lnTo>
                    <a:pt x="142" y="42"/>
                  </a:lnTo>
                  <a:lnTo>
                    <a:pt x="146" y="42"/>
                  </a:lnTo>
                  <a:lnTo>
                    <a:pt x="146" y="46"/>
                  </a:lnTo>
                  <a:lnTo>
                    <a:pt x="146" y="50"/>
                  </a:lnTo>
                  <a:lnTo>
                    <a:pt x="146" y="52"/>
                  </a:lnTo>
                  <a:lnTo>
                    <a:pt x="146" y="56"/>
                  </a:lnTo>
                  <a:lnTo>
                    <a:pt x="146" y="60"/>
                  </a:lnTo>
                  <a:lnTo>
                    <a:pt x="146" y="64"/>
                  </a:lnTo>
                  <a:lnTo>
                    <a:pt x="150" y="64"/>
                  </a:lnTo>
                  <a:lnTo>
                    <a:pt x="150" y="68"/>
                  </a:lnTo>
                  <a:lnTo>
                    <a:pt x="146" y="68"/>
                  </a:lnTo>
                  <a:lnTo>
                    <a:pt x="150" y="68"/>
                  </a:lnTo>
                  <a:lnTo>
                    <a:pt x="150" y="72"/>
                  </a:lnTo>
                  <a:lnTo>
                    <a:pt x="150" y="76"/>
                  </a:lnTo>
                  <a:lnTo>
                    <a:pt x="150" y="80"/>
                  </a:lnTo>
                  <a:lnTo>
                    <a:pt x="146" y="80"/>
                  </a:lnTo>
                  <a:lnTo>
                    <a:pt x="146" y="82"/>
                  </a:lnTo>
                  <a:lnTo>
                    <a:pt x="146" y="80"/>
                  </a:lnTo>
                  <a:lnTo>
                    <a:pt x="146" y="82"/>
                  </a:lnTo>
                  <a:lnTo>
                    <a:pt x="146" y="86"/>
                  </a:lnTo>
                  <a:lnTo>
                    <a:pt x="142" y="86"/>
                  </a:lnTo>
                  <a:lnTo>
                    <a:pt x="142" y="90"/>
                  </a:lnTo>
                  <a:lnTo>
                    <a:pt x="138" y="94"/>
                  </a:lnTo>
                  <a:lnTo>
                    <a:pt x="138" y="98"/>
                  </a:lnTo>
                  <a:lnTo>
                    <a:pt x="134" y="98"/>
                  </a:lnTo>
                  <a:lnTo>
                    <a:pt x="134" y="102"/>
                  </a:lnTo>
                  <a:lnTo>
                    <a:pt x="134" y="106"/>
                  </a:lnTo>
                  <a:lnTo>
                    <a:pt x="130" y="106"/>
                  </a:lnTo>
                  <a:lnTo>
                    <a:pt x="128" y="110"/>
                  </a:lnTo>
                  <a:lnTo>
                    <a:pt x="124" y="110"/>
                  </a:lnTo>
                  <a:lnTo>
                    <a:pt x="124" y="112"/>
                  </a:lnTo>
                  <a:lnTo>
                    <a:pt x="120" y="112"/>
                  </a:lnTo>
                  <a:lnTo>
                    <a:pt x="116" y="116"/>
                  </a:lnTo>
                  <a:lnTo>
                    <a:pt x="112" y="116"/>
                  </a:lnTo>
                  <a:lnTo>
                    <a:pt x="108" y="116"/>
                  </a:lnTo>
                  <a:lnTo>
                    <a:pt x="108" y="120"/>
                  </a:lnTo>
                  <a:lnTo>
                    <a:pt x="104" y="120"/>
                  </a:lnTo>
                  <a:lnTo>
                    <a:pt x="100" y="124"/>
                  </a:lnTo>
                  <a:lnTo>
                    <a:pt x="98" y="124"/>
                  </a:lnTo>
                  <a:lnTo>
                    <a:pt x="98" y="128"/>
                  </a:lnTo>
                  <a:lnTo>
                    <a:pt x="94" y="132"/>
                  </a:lnTo>
                  <a:lnTo>
                    <a:pt x="94" y="128"/>
                  </a:lnTo>
                  <a:lnTo>
                    <a:pt x="94" y="132"/>
                  </a:lnTo>
                  <a:lnTo>
                    <a:pt x="94" y="136"/>
                  </a:lnTo>
                  <a:lnTo>
                    <a:pt x="90" y="140"/>
                  </a:lnTo>
                  <a:lnTo>
                    <a:pt x="86" y="140"/>
                  </a:lnTo>
                  <a:lnTo>
                    <a:pt x="86" y="142"/>
                  </a:lnTo>
                  <a:lnTo>
                    <a:pt x="86" y="146"/>
                  </a:lnTo>
                  <a:lnTo>
                    <a:pt x="82" y="146"/>
                  </a:lnTo>
                  <a:lnTo>
                    <a:pt x="82" y="142"/>
                  </a:lnTo>
                  <a:lnTo>
                    <a:pt x="82" y="146"/>
                  </a:lnTo>
                  <a:lnTo>
                    <a:pt x="78" y="146"/>
                  </a:lnTo>
                  <a:lnTo>
                    <a:pt x="78" y="150"/>
                  </a:lnTo>
                  <a:lnTo>
                    <a:pt x="74" y="150"/>
                  </a:lnTo>
                  <a:lnTo>
                    <a:pt x="74" y="154"/>
                  </a:lnTo>
                  <a:lnTo>
                    <a:pt x="70" y="158"/>
                  </a:lnTo>
                  <a:lnTo>
                    <a:pt x="68" y="162"/>
                  </a:lnTo>
                  <a:lnTo>
                    <a:pt x="64" y="162"/>
                  </a:lnTo>
                  <a:lnTo>
                    <a:pt x="60" y="158"/>
                  </a:lnTo>
                  <a:lnTo>
                    <a:pt x="60" y="162"/>
                  </a:lnTo>
                  <a:lnTo>
                    <a:pt x="64" y="162"/>
                  </a:lnTo>
                  <a:lnTo>
                    <a:pt x="64" y="166"/>
                  </a:lnTo>
                  <a:lnTo>
                    <a:pt x="64" y="168"/>
                  </a:lnTo>
                  <a:lnTo>
                    <a:pt x="64" y="172"/>
                  </a:lnTo>
                  <a:lnTo>
                    <a:pt x="64" y="176"/>
                  </a:lnTo>
                  <a:lnTo>
                    <a:pt x="68" y="176"/>
                  </a:lnTo>
                  <a:lnTo>
                    <a:pt x="68" y="180"/>
                  </a:lnTo>
                  <a:lnTo>
                    <a:pt x="68" y="184"/>
                  </a:lnTo>
                  <a:lnTo>
                    <a:pt x="68" y="188"/>
                  </a:lnTo>
                  <a:lnTo>
                    <a:pt x="68" y="192"/>
                  </a:lnTo>
                  <a:lnTo>
                    <a:pt x="70" y="192"/>
                  </a:lnTo>
                  <a:lnTo>
                    <a:pt x="70" y="196"/>
                  </a:lnTo>
                  <a:lnTo>
                    <a:pt x="70" y="198"/>
                  </a:lnTo>
                  <a:lnTo>
                    <a:pt x="70" y="202"/>
                  </a:lnTo>
                  <a:lnTo>
                    <a:pt x="70" y="206"/>
                  </a:lnTo>
                  <a:lnTo>
                    <a:pt x="70" y="210"/>
                  </a:lnTo>
                  <a:lnTo>
                    <a:pt x="70" y="206"/>
                  </a:lnTo>
                  <a:lnTo>
                    <a:pt x="70" y="202"/>
                  </a:lnTo>
                  <a:lnTo>
                    <a:pt x="74" y="202"/>
                  </a:lnTo>
                  <a:lnTo>
                    <a:pt x="74" y="206"/>
                  </a:lnTo>
                  <a:lnTo>
                    <a:pt x="74" y="210"/>
                  </a:lnTo>
                  <a:lnTo>
                    <a:pt x="74" y="214"/>
                  </a:lnTo>
                  <a:lnTo>
                    <a:pt x="74" y="218"/>
                  </a:lnTo>
                  <a:lnTo>
                    <a:pt x="74" y="222"/>
                  </a:lnTo>
                  <a:lnTo>
                    <a:pt x="74" y="226"/>
                  </a:lnTo>
                  <a:lnTo>
                    <a:pt x="70" y="228"/>
                  </a:lnTo>
                  <a:lnTo>
                    <a:pt x="70" y="232"/>
                  </a:lnTo>
                  <a:lnTo>
                    <a:pt x="70" y="236"/>
                  </a:lnTo>
                  <a:lnTo>
                    <a:pt x="70" y="232"/>
                  </a:lnTo>
                  <a:lnTo>
                    <a:pt x="74" y="232"/>
                  </a:lnTo>
                  <a:lnTo>
                    <a:pt x="74" y="236"/>
                  </a:lnTo>
                  <a:lnTo>
                    <a:pt x="74" y="240"/>
                  </a:lnTo>
                  <a:lnTo>
                    <a:pt x="70" y="240"/>
                  </a:lnTo>
                  <a:lnTo>
                    <a:pt x="70" y="244"/>
                  </a:lnTo>
                  <a:lnTo>
                    <a:pt x="70" y="248"/>
                  </a:lnTo>
                  <a:lnTo>
                    <a:pt x="68" y="248"/>
                  </a:lnTo>
                  <a:lnTo>
                    <a:pt x="64" y="252"/>
                  </a:lnTo>
                  <a:lnTo>
                    <a:pt x="60" y="252"/>
                  </a:lnTo>
                  <a:lnTo>
                    <a:pt x="56" y="252"/>
                  </a:lnTo>
                  <a:lnTo>
                    <a:pt x="56" y="254"/>
                  </a:lnTo>
                  <a:lnTo>
                    <a:pt x="52" y="254"/>
                  </a:lnTo>
                  <a:lnTo>
                    <a:pt x="48" y="254"/>
                  </a:lnTo>
                  <a:lnTo>
                    <a:pt x="44" y="258"/>
                  </a:lnTo>
                  <a:lnTo>
                    <a:pt x="42" y="258"/>
                  </a:lnTo>
                  <a:lnTo>
                    <a:pt x="42" y="262"/>
                  </a:lnTo>
                  <a:lnTo>
                    <a:pt x="38" y="262"/>
                  </a:lnTo>
                  <a:lnTo>
                    <a:pt x="38" y="266"/>
                  </a:lnTo>
                  <a:lnTo>
                    <a:pt x="34" y="266"/>
                  </a:lnTo>
                  <a:lnTo>
                    <a:pt x="34" y="270"/>
                  </a:lnTo>
                  <a:lnTo>
                    <a:pt x="34" y="274"/>
                  </a:lnTo>
                  <a:lnTo>
                    <a:pt x="34" y="278"/>
                  </a:lnTo>
                  <a:lnTo>
                    <a:pt x="38" y="278"/>
                  </a:lnTo>
                  <a:lnTo>
                    <a:pt x="38" y="274"/>
                  </a:lnTo>
                  <a:lnTo>
                    <a:pt x="38" y="278"/>
                  </a:lnTo>
                  <a:lnTo>
                    <a:pt x="38" y="284"/>
                  </a:lnTo>
                  <a:lnTo>
                    <a:pt x="38" y="288"/>
                  </a:lnTo>
                  <a:lnTo>
                    <a:pt x="34" y="288"/>
                  </a:lnTo>
                  <a:lnTo>
                    <a:pt x="30" y="288"/>
                  </a:lnTo>
                  <a:lnTo>
                    <a:pt x="26" y="288"/>
                  </a:lnTo>
                  <a:lnTo>
                    <a:pt x="26" y="288"/>
                  </a:lnTo>
                  <a:lnTo>
                    <a:pt x="26" y="288"/>
                  </a:lnTo>
                  <a:close/>
                  <a:moveTo>
                    <a:pt x="74" y="198"/>
                  </a:moveTo>
                  <a:lnTo>
                    <a:pt x="70" y="198"/>
                  </a:lnTo>
                  <a:lnTo>
                    <a:pt x="70" y="196"/>
                  </a:lnTo>
                  <a:lnTo>
                    <a:pt x="74" y="192"/>
                  </a:lnTo>
                  <a:lnTo>
                    <a:pt x="74" y="196"/>
                  </a:lnTo>
                  <a:lnTo>
                    <a:pt x="74" y="198"/>
                  </a:lnTo>
                  <a:lnTo>
                    <a:pt x="74" y="198"/>
                  </a:lnTo>
                  <a:lnTo>
                    <a:pt x="74" y="19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53" name="Freeform 160">
              <a:extLst>
                <a:ext uri="{FF2B5EF4-FFF2-40B4-BE49-F238E27FC236}">
                  <a16:creationId xmlns:a16="http://schemas.microsoft.com/office/drawing/2014/main" id="{09F16C63-5F65-831F-7017-8D6F5A587A8B}"/>
                </a:ext>
              </a:extLst>
            </p:cNvPr>
            <p:cNvSpPr>
              <a:spLocks/>
            </p:cNvSpPr>
            <p:nvPr/>
          </p:nvSpPr>
          <p:spPr bwMode="auto">
            <a:xfrm>
              <a:off x="4654550" y="5022918"/>
              <a:ext cx="307975" cy="339725"/>
            </a:xfrm>
            <a:custGeom>
              <a:avLst/>
              <a:gdLst>
                <a:gd name="T0" fmla="*/ 120 w 194"/>
                <a:gd name="T1" fmla="*/ 124 h 214"/>
                <a:gd name="T2" fmla="*/ 120 w 194"/>
                <a:gd name="T3" fmla="*/ 140 h 214"/>
                <a:gd name="T4" fmla="*/ 120 w 194"/>
                <a:gd name="T5" fmla="*/ 154 h 214"/>
                <a:gd name="T6" fmla="*/ 120 w 194"/>
                <a:gd name="T7" fmla="*/ 184 h 214"/>
                <a:gd name="T8" fmla="*/ 120 w 194"/>
                <a:gd name="T9" fmla="*/ 202 h 214"/>
                <a:gd name="T10" fmla="*/ 108 w 194"/>
                <a:gd name="T11" fmla="*/ 210 h 214"/>
                <a:gd name="T12" fmla="*/ 96 w 194"/>
                <a:gd name="T13" fmla="*/ 214 h 214"/>
                <a:gd name="T14" fmla="*/ 86 w 194"/>
                <a:gd name="T15" fmla="*/ 210 h 214"/>
                <a:gd name="T16" fmla="*/ 82 w 194"/>
                <a:gd name="T17" fmla="*/ 198 h 214"/>
                <a:gd name="T18" fmla="*/ 74 w 194"/>
                <a:gd name="T19" fmla="*/ 198 h 214"/>
                <a:gd name="T20" fmla="*/ 66 w 194"/>
                <a:gd name="T21" fmla="*/ 206 h 214"/>
                <a:gd name="T22" fmla="*/ 60 w 194"/>
                <a:gd name="T23" fmla="*/ 194 h 214"/>
                <a:gd name="T24" fmla="*/ 56 w 194"/>
                <a:gd name="T25" fmla="*/ 190 h 214"/>
                <a:gd name="T26" fmla="*/ 52 w 194"/>
                <a:gd name="T27" fmla="*/ 176 h 214"/>
                <a:gd name="T28" fmla="*/ 48 w 194"/>
                <a:gd name="T29" fmla="*/ 166 h 214"/>
                <a:gd name="T30" fmla="*/ 44 w 194"/>
                <a:gd name="T31" fmla="*/ 154 h 214"/>
                <a:gd name="T32" fmla="*/ 44 w 194"/>
                <a:gd name="T33" fmla="*/ 140 h 214"/>
                <a:gd name="T34" fmla="*/ 40 w 194"/>
                <a:gd name="T35" fmla="*/ 128 h 214"/>
                <a:gd name="T36" fmla="*/ 40 w 194"/>
                <a:gd name="T37" fmla="*/ 114 h 214"/>
                <a:gd name="T38" fmla="*/ 40 w 194"/>
                <a:gd name="T39" fmla="*/ 98 h 214"/>
                <a:gd name="T40" fmla="*/ 34 w 194"/>
                <a:gd name="T41" fmla="*/ 86 h 214"/>
                <a:gd name="T42" fmla="*/ 30 w 194"/>
                <a:gd name="T43" fmla="*/ 76 h 214"/>
                <a:gd name="T44" fmla="*/ 22 w 194"/>
                <a:gd name="T45" fmla="*/ 64 h 214"/>
                <a:gd name="T46" fmla="*/ 18 w 194"/>
                <a:gd name="T47" fmla="*/ 54 h 214"/>
                <a:gd name="T48" fmla="*/ 14 w 194"/>
                <a:gd name="T49" fmla="*/ 42 h 214"/>
                <a:gd name="T50" fmla="*/ 8 w 194"/>
                <a:gd name="T51" fmla="*/ 30 h 214"/>
                <a:gd name="T52" fmla="*/ 4 w 194"/>
                <a:gd name="T53" fmla="*/ 20 h 214"/>
                <a:gd name="T54" fmla="*/ 4 w 194"/>
                <a:gd name="T55" fmla="*/ 8 h 214"/>
                <a:gd name="T56" fmla="*/ 14 w 194"/>
                <a:gd name="T57" fmla="*/ 4 h 214"/>
                <a:gd name="T58" fmla="*/ 30 w 194"/>
                <a:gd name="T59" fmla="*/ 4 h 214"/>
                <a:gd name="T60" fmla="*/ 40 w 194"/>
                <a:gd name="T61" fmla="*/ 8 h 214"/>
                <a:gd name="T62" fmla="*/ 64 w 194"/>
                <a:gd name="T63" fmla="*/ 8 h 214"/>
                <a:gd name="T64" fmla="*/ 90 w 194"/>
                <a:gd name="T65" fmla="*/ 8 h 214"/>
                <a:gd name="T66" fmla="*/ 100 w 194"/>
                <a:gd name="T67" fmla="*/ 16 h 214"/>
                <a:gd name="T68" fmla="*/ 116 w 194"/>
                <a:gd name="T69" fmla="*/ 16 h 214"/>
                <a:gd name="T70" fmla="*/ 126 w 194"/>
                <a:gd name="T71" fmla="*/ 20 h 214"/>
                <a:gd name="T72" fmla="*/ 138 w 194"/>
                <a:gd name="T73" fmla="*/ 20 h 214"/>
                <a:gd name="T74" fmla="*/ 160 w 194"/>
                <a:gd name="T75" fmla="*/ 12 h 214"/>
                <a:gd name="T76" fmla="*/ 176 w 194"/>
                <a:gd name="T77" fmla="*/ 8 h 214"/>
                <a:gd name="T78" fmla="*/ 190 w 194"/>
                <a:gd name="T79" fmla="*/ 8 h 214"/>
                <a:gd name="T80" fmla="*/ 186 w 194"/>
                <a:gd name="T81" fmla="*/ 16 h 214"/>
                <a:gd name="T82" fmla="*/ 178 w 194"/>
                <a:gd name="T83" fmla="*/ 20 h 214"/>
                <a:gd name="T84" fmla="*/ 172 w 194"/>
                <a:gd name="T85" fmla="*/ 28 h 214"/>
                <a:gd name="T86" fmla="*/ 164 w 194"/>
                <a:gd name="T87" fmla="*/ 20 h 214"/>
                <a:gd name="T88" fmla="*/ 146 w 194"/>
                <a:gd name="T89" fmla="*/ 24 h 214"/>
                <a:gd name="T90" fmla="*/ 134 w 194"/>
                <a:gd name="T91" fmla="*/ 30 h 214"/>
                <a:gd name="T92" fmla="*/ 134 w 194"/>
                <a:gd name="T93" fmla="*/ 68 h 214"/>
                <a:gd name="T94" fmla="*/ 134 w 194"/>
                <a:gd name="T95" fmla="*/ 86 h 214"/>
                <a:gd name="T96" fmla="*/ 122 w 194"/>
                <a:gd name="T97" fmla="*/ 90 h 214"/>
                <a:gd name="T98" fmla="*/ 120 w 194"/>
                <a:gd name="T99" fmla="*/ 102 h 214"/>
                <a:gd name="T100" fmla="*/ 120 w 194"/>
                <a:gd name="T101" fmla="*/ 1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214">
                  <a:moveTo>
                    <a:pt x="120" y="114"/>
                  </a:moveTo>
                  <a:lnTo>
                    <a:pt x="120" y="116"/>
                  </a:lnTo>
                  <a:lnTo>
                    <a:pt x="120" y="120"/>
                  </a:lnTo>
                  <a:lnTo>
                    <a:pt x="120" y="124"/>
                  </a:lnTo>
                  <a:lnTo>
                    <a:pt x="120" y="128"/>
                  </a:lnTo>
                  <a:lnTo>
                    <a:pt x="120" y="132"/>
                  </a:lnTo>
                  <a:lnTo>
                    <a:pt x="120" y="136"/>
                  </a:lnTo>
                  <a:lnTo>
                    <a:pt x="120" y="140"/>
                  </a:lnTo>
                  <a:lnTo>
                    <a:pt x="120" y="144"/>
                  </a:lnTo>
                  <a:lnTo>
                    <a:pt x="120" y="146"/>
                  </a:lnTo>
                  <a:lnTo>
                    <a:pt x="120" y="150"/>
                  </a:lnTo>
                  <a:lnTo>
                    <a:pt x="120" y="154"/>
                  </a:lnTo>
                  <a:lnTo>
                    <a:pt x="120" y="158"/>
                  </a:lnTo>
                  <a:lnTo>
                    <a:pt x="120" y="168"/>
                  </a:lnTo>
                  <a:lnTo>
                    <a:pt x="120" y="180"/>
                  </a:lnTo>
                  <a:lnTo>
                    <a:pt x="120" y="184"/>
                  </a:lnTo>
                  <a:lnTo>
                    <a:pt x="120" y="186"/>
                  </a:lnTo>
                  <a:lnTo>
                    <a:pt x="120" y="194"/>
                  </a:lnTo>
                  <a:lnTo>
                    <a:pt x="120" y="198"/>
                  </a:lnTo>
                  <a:lnTo>
                    <a:pt x="120" y="202"/>
                  </a:lnTo>
                  <a:lnTo>
                    <a:pt x="116" y="206"/>
                  </a:lnTo>
                  <a:lnTo>
                    <a:pt x="112" y="206"/>
                  </a:lnTo>
                  <a:lnTo>
                    <a:pt x="112" y="210"/>
                  </a:lnTo>
                  <a:lnTo>
                    <a:pt x="108" y="210"/>
                  </a:lnTo>
                  <a:lnTo>
                    <a:pt x="108" y="214"/>
                  </a:lnTo>
                  <a:lnTo>
                    <a:pt x="104" y="214"/>
                  </a:lnTo>
                  <a:lnTo>
                    <a:pt x="100" y="210"/>
                  </a:lnTo>
                  <a:lnTo>
                    <a:pt x="96" y="214"/>
                  </a:lnTo>
                  <a:lnTo>
                    <a:pt x="94" y="214"/>
                  </a:lnTo>
                  <a:lnTo>
                    <a:pt x="90" y="214"/>
                  </a:lnTo>
                  <a:lnTo>
                    <a:pt x="90" y="210"/>
                  </a:lnTo>
                  <a:lnTo>
                    <a:pt x="86" y="210"/>
                  </a:lnTo>
                  <a:lnTo>
                    <a:pt x="82" y="210"/>
                  </a:lnTo>
                  <a:lnTo>
                    <a:pt x="82" y="206"/>
                  </a:lnTo>
                  <a:lnTo>
                    <a:pt x="82" y="202"/>
                  </a:lnTo>
                  <a:lnTo>
                    <a:pt x="82" y="198"/>
                  </a:lnTo>
                  <a:lnTo>
                    <a:pt x="82" y="202"/>
                  </a:lnTo>
                  <a:lnTo>
                    <a:pt x="78" y="202"/>
                  </a:lnTo>
                  <a:lnTo>
                    <a:pt x="78" y="198"/>
                  </a:lnTo>
                  <a:lnTo>
                    <a:pt x="74" y="198"/>
                  </a:lnTo>
                  <a:lnTo>
                    <a:pt x="74" y="202"/>
                  </a:lnTo>
                  <a:lnTo>
                    <a:pt x="74" y="206"/>
                  </a:lnTo>
                  <a:lnTo>
                    <a:pt x="70" y="206"/>
                  </a:lnTo>
                  <a:lnTo>
                    <a:pt x="66" y="206"/>
                  </a:lnTo>
                  <a:lnTo>
                    <a:pt x="64" y="202"/>
                  </a:lnTo>
                  <a:lnTo>
                    <a:pt x="64" y="198"/>
                  </a:lnTo>
                  <a:lnTo>
                    <a:pt x="60" y="198"/>
                  </a:lnTo>
                  <a:lnTo>
                    <a:pt x="60" y="194"/>
                  </a:lnTo>
                  <a:lnTo>
                    <a:pt x="56" y="194"/>
                  </a:lnTo>
                  <a:lnTo>
                    <a:pt x="60" y="194"/>
                  </a:lnTo>
                  <a:lnTo>
                    <a:pt x="56" y="194"/>
                  </a:lnTo>
                  <a:lnTo>
                    <a:pt x="56" y="190"/>
                  </a:lnTo>
                  <a:lnTo>
                    <a:pt x="52" y="186"/>
                  </a:lnTo>
                  <a:lnTo>
                    <a:pt x="52" y="184"/>
                  </a:lnTo>
                  <a:lnTo>
                    <a:pt x="52" y="180"/>
                  </a:lnTo>
                  <a:lnTo>
                    <a:pt x="52" y="176"/>
                  </a:lnTo>
                  <a:lnTo>
                    <a:pt x="48" y="172"/>
                  </a:lnTo>
                  <a:lnTo>
                    <a:pt x="52" y="172"/>
                  </a:lnTo>
                  <a:lnTo>
                    <a:pt x="48" y="168"/>
                  </a:lnTo>
                  <a:lnTo>
                    <a:pt x="48" y="166"/>
                  </a:lnTo>
                  <a:lnTo>
                    <a:pt x="48" y="162"/>
                  </a:lnTo>
                  <a:lnTo>
                    <a:pt x="48" y="158"/>
                  </a:lnTo>
                  <a:lnTo>
                    <a:pt x="44" y="158"/>
                  </a:lnTo>
                  <a:lnTo>
                    <a:pt x="44" y="154"/>
                  </a:lnTo>
                  <a:lnTo>
                    <a:pt x="44" y="150"/>
                  </a:lnTo>
                  <a:lnTo>
                    <a:pt x="44" y="146"/>
                  </a:lnTo>
                  <a:lnTo>
                    <a:pt x="44" y="144"/>
                  </a:lnTo>
                  <a:lnTo>
                    <a:pt x="44" y="140"/>
                  </a:lnTo>
                  <a:lnTo>
                    <a:pt x="44" y="136"/>
                  </a:lnTo>
                  <a:lnTo>
                    <a:pt x="40" y="136"/>
                  </a:lnTo>
                  <a:lnTo>
                    <a:pt x="40" y="132"/>
                  </a:lnTo>
                  <a:lnTo>
                    <a:pt x="40" y="128"/>
                  </a:lnTo>
                  <a:lnTo>
                    <a:pt x="40" y="124"/>
                  </a:lnTo>
                  <a:lnTo>
                    <a:pt x="40" y="120"/>
                  </a:lnTo>
                  <a:lnTo>
                    <a:pt x="40" y="116"/>
                  </a:lnTo>
                  <a:lnTo>
                    <a:pt x="40" y="114"/>
                  </a:lnTo>
                  <a:lnTo>
                    <a:pt x="40" y="110"/>
                  </a:lnTo>
                  <a:lnTo>
                    <a:pt x="40" y="106"/>
                  </a:lnTo>
                  <a:lnTo>
                    <a:pt x="40" y="102"/>
                  </a:lnTo>
                  <a:lnTo>
                    <a:pt x="40" y="98"/>
                  </a:lnTo>
                  <a:lnTo>
                    <a:pt x="40" y="94"/>
                  </a:lnTo>
                  <a:lnTo>
                    <a:pt x="38" y="90"/>
                  </a:lnTo>
                  <a:lnTo>
                    <a:pt x="38" y="86"/>
                  </a:lnTo>
                  <a:lnTo>
                    <a:pt x="34" y="86"/>
                  </a:lnTo>
                  <a:lnTo>
                    <a:pt x="34" y="84"/>
                  </a:lnTo>
                  <a:lnTo>
                    <a:pt x="34" y="80"/>
                  </a:lnTo>
                  <a:lnTo>
                    <a:pt x="30" y="80"/>
                  </a:lnTo>
                  <a:lnTo>
                    <a:pt x="30" y="76"/>
                  </a:lnTo>
                  <a:lnTo>
                    <a:pt x="30" y="72"/>
                  </a:lnTo>
                  <a:lnTo>
                    <a:pt x="26" y="68"/>
                  </a:lnTo>
                  <a:lnTo>
                    <a:pt x="26" y="64"/>
                  </a:lnTo>
                  <a:lnTo>
                    <a:pt x="22" y="64"/>
                  </a:lnTo>
                  <a:lnTo>
                    <a:pt x="22" y="60"/>
                  </a:lnTo>
                  <a:lnTo>
                    <a:pt x="22" y="58"/>
                  </a:lnTo>
                  <a:lnTo>
                    <a:pt x="22" y="54"/>
                  </a:lnTo>
                  <a:lnTo>
                    <a:pt x="18" y="54"/>
                  </a:lnTo>
                  <a:lnTo>
                    <a:pt x="18" y="50"/>
                  </a:lnTo>
                  <a:lnTo>
                    <a:pt x="18" y="46"/>
                  </a:lnTo>
                  <a:lnTo>
                    <a:pt x="14" y="46"/>
                  </a:lnTo>
                  <a:lnTo>
                    <a:pt x="14" y="42"/>
                  </a:lnTo>
                  <a:lnTo>
                    <a:pt x="14" y="38"/>
                  </a:lnTo>
                  <a:lnTo>
                    <a:pt x="12" y="34"/>
                  </a:lnTo>
                  <a:lnTo>
                    <a:pt x="12" y="30"/>
                  </a:lnTo>
                  <a:lnTo>
                    <a:pt x="8" y="30"/>
                  </a:lnTo>
                  <a:lnTo>
                    <a:pt x="8" y="28"/>
                  </a:lnTo>
                  <a:lnTo>
                    <a:pt x="8" y="24"/>
                  </a:lnTo>
                  <a:lnTo>
                    <a:pt x="4" y="24"/>
                  </a:lnTo>
                  <a:lnTo>
                    <a:pt x="4" y="20"/>
                  </a:lnTo>
                  <a:lnTo>
                    <a:pt x="4" y="16"/>
                  </a:lnTo>
                  <a:lnTo>
                    <a:pt x="0" y="12"/>
                  </a:lnTo>
                  <a:lnTo>
                    <a:pt x="0" y="8"/>
                  </a:lnTo>
                  <a:lnTo>
                    <a:pt x="4" y="8"/>
                  </a:lnTo>
                  <a:lnTo>
                    <a:pt x="4" y="4"/>
                  </a:lnTo>
                  <a:lnTo>
                    <a:pt x="8" y="4"/>
                  </a:lnTo>
                  <a:lnTo>
                    <a:pt x="12" y="4"/>
                  </a:lnTo>
                  <a:lnTo>
                    <a:pt x="14" y="4"/>
                  </a:lnTo>
                  <a:lnTo>
                    <a:pt x="18" y="0"/>
                  </a:lnTo>
                  <a:lnTo>
                    <a:pt x="22" y="0"/>
                  </a:lnTo>
                  <a:lnTo>
                    <a:pt x="26" y="0"/>
                  </a:lnTo>
                  <a:lnTo>
                    <a:pt x="30" y="4"/>
                  </a:lnTo>
                  <a:lnTo>
                    <a:pt x="34" y="4"/>
                  </a:lnTo>
                  <a:lnTo>
                    <a:pt x="34" y="8"/>
                  </a:lnTo>
                  <a:lnTo>
                    <a:pt x="38" y="8"/>
                  </a:lnTo>
                  <a:lnTo>
                    <a:pt x="40" y="8"/>
                  </a:lnTo>
                  <a:lnTo>
                    <a:pt x="44" y="8"/>
                  </a:lnTo>
                  <a:lnTo>
                    <a:pt x="48" y="8"/>
                  </a:lnTo>
                  <a:lnTo>
                    <a:pt x="56" y="8"/>
                  </a:lnTo>
                  <a:lnTo>
                    <a:pt x="64" y="8"/>
                  </a:lnTo>
                  <a:lnTo>
                    <a:pt x="70" y="8"/>
                  </a:lnTo>
                  <a:lnTo>
                    <a:pt x="82" y="8"/>
                  </a:lnTo>
                  <a:lnTo>
                    <a:pt x="86" y="8"/>
                  </a:lnTo>
                  <a:lnTo>
                    <a:pt x="90" y="8"/>
                  </a:lnTo>
                  <a:lnTo>
                    <a:pt x="94" y="8"/>
                  </a:lnTo>
                  <a:lnTo>
                    <a:pt x="96" y="8"/>
                  </a:lnTo>
                  <a:lnTo>
                    <a:pt x="100" y="12"/>
                  </a:lnTo>
                  <a:lnTo>
                    <a:pt x="100" y="16"/>
                  </a:lnTo>
                  <a:lnTo>
                    <a:pt x="104" y="16"/>
                  </a:lnTo>
                  <a:lnTo>
                    <a:pt x="108" y="16"/>
                  </a:lnTo>
                  <a:lnTo>
                    <a:pt x="112" y="16"/>
                  </a:lnTo>
                  <a:lnTo>
                    <a:pt x="116" y="16"/>
                  </a:lnTo>
                  <a:lnTo>
                    <a:pt x="120" y="16"/>
                  </a:lnTo>
                  <a:lnTo>
                    <a:pt x="122" y="16"/>
                  </a:lnTo>
                  <a:lnTo>
                    <a:pt x="126" y="16"/>
                  </a:lnTo>
                  <a:lnTo>
                    <a:pt x="126" y="20"/>
                  </a:lnTo>
                  <a:lnTo>
                    <a:pt x="130" y="20"/>
                  </a:lnTo>
                  <a:lnTo>
                    <a:pt x="134" y="16"/>
                  </a:lnTo>
                  <a:lnTo>
                    <a:pt x="138" y="16"/>
                  </a:lnTo>
                  <a:lnTo>
                    <a:pt x="138" y="20"/>
                  </a:lnTo>
                  <a:lnTo>
                    <a:pt x="146" y="16"/>
                  </a:lnTo>
                  <a:lnTo>
                    <a:pt x="152" y="16"/>
                  </a:lnTo>
                  <a:lnTo>
                    <a:pt x="156" y="16"/>
                  </a:lnTo>
                  <a:lnTo>
                    <a:pt x="160" y="12"/>
                  </a:lnTo>
                  <a:lnTo>
                    <a:pt x="164" y="12"/>
                  </a:lnTo>
                  <a:lnTo>
                    <a:pt x="168" y="12"/>
                  </a:lnTo>
                  <a:lnTo>
                    <a:pt x="172" y="12"/>
                  </a:lnTo>
                  <a:lnTo>
                    <a:pt x="176" y="8"/>
                  </a:lnTo>
                  <a:lnTo>
                    <a:pt x="178" y="8"/>
                  </a:lnTo>
                  <a:lnTo>
                    <a:pt x="182" y="8"/>
                  </a:lnTo>
                  <a:lnTo>
                    <a:pt x="186" y="8"/>
                  </a:lnTo>
                  <a:lnTo>
                    <a:pt x="190" y="8"/>
                  </a:lnTo>
                  <a:lnTo>
                    <a:pt x="190" y="12"/>
                  </a:lnTo>
                  <a:lnTo>
                    <a:pt x="194" y="16"/>
                  </a:lnTo>
                  <a:lnTo>
                    <a:pt x="190" y="16"/>
                  </a:lnTo>
                  <a:lnTo>
                    <a:pt x="186" y="16"/>
                  </a:lnTo>
                  <a:lnTo>
                    <a:pt x="182" y="20"/>
                  </a:lnTo>
                  <a:lnTo>
                    <a:pt x="182" y="16"/>
                  </a:lnTo>
                  <a:lnTo>
                    <a:pt x="178" y="16"/>
                  </a:lnTo>
                  <a:lnTo>
                    <a:pt x="178" y="20"/>
                  </a:lnTo>
                  <a:lnTo>
                    <a:pt x="176" y="20"/>
                  </a:lnTo>
                  <a:lnTo>
                    <a:pt x="176" y="24"/>
                  </a:lnTo>
                  <a:lnTo>
                    <a:pt x="172" y="24"/>
                  </a:lnTo>
                  <a:lnTo>
                    <a:pt x="172" y="28"/>
                  </a:lnTo>
                  <a:lnTo>
                    <a:pt x="168" y="28"/>
                  </a:lnTo>
                  <a:lnTo>
                    <a:pt x="168" y="24"/>
                  </a:lnTo>
                  <a:lnTo>
                    <a:pt x="168" y="20"/>
                  </a:lnTo>
                  <a:lnTo>
                    <a:pt x="164" y="20"/>
                  </a:lnTo>
                  <a:lnTo>
                    <a:pt x="156" y="20"/>
                  </a:lnTo>
                  <a:lnTo>
                    <a:pt x="152" y="20"/>
                  </a:lnTo>
                  <a:lnTo>
                    <a:pt x="150" y="20"/>
                  </a:lnTo>
                  <a:lnTo>
                    <a:pt x="146" y="24"/>
                  </a:lnTo>
                  <a:lnTo>
                    <a:pt x="138" y="24"/>
                  </a:lnTo>
                  <a:lnTo>
                    <a:pt x="134" y="24"/>
                  </a:lnTo>
                  <a:lnTo>
                    <a:pt x="134" y="28"/>
                  </a:lnTo>
                  <a:lnTo>
                    <a:pt x="134" y="30"/>
                  </a:lnTo>
                  <a:lnTo>
                    <a:pt x="134" y="38"/>
                  </a:lnTo>
                  <a:lnTo>
                    <a:pt x="134" y="54"/>
                  </a:lnTo>
                  <a:lnTo>
                    <a:pt x="134" y="58"/>
                  </a:lnTo>
                  <a:lnTo>
                    <a:pt x="134" y="68"/>
                  </a:lnTo>
                  <a:lnTo>
                    <a:pt x="134" y="72"/>
                  </a:lnTo>
                  <a:lnTo>
                    <a:pt x="134" y="76"/>
                  </a:lnTo>
                  <a:lnTo>
                    <a:pt x="134" y="84"/>
                  </a:lnTo>
                  <a:lnTo>
                    <a:pt x="134" y="86"/>
                  </a:lnTo>
                  <a:lnTo>
                    <a:pt x="134" y="90"/>
                  </a:lnTo>
                  <a:lnTo>
                    <a:pt x="130" y="90"/>
                  </a:lnTo>
                  <a:lnTo>
                    <a:pt x="126" y="90"/>
                  </a:lnTo>
                  <a:lnTo>
                    <a:pt x="122" y="90"/>
                  </a:lnTo>
                  <a:lnTo>
                    <a:pt x="120" y="90"/>
                  </a:lnTo>
                  <a:lnTo>
                    <a:pt x="120" y="94"/>
                  </a:lnTo>
                  <a:lnTo>
                    <a:pt x="120" y="98"/>
                  </a:lnTo>
                  <a:lnTo>
                    <a:pt x="120" y="102"/>
                  </a:lnTo>
                  <a:lnTo>
                    <a:pt x="120" y="106"/>
                  </a:lnTo>
                  <a:lnTo>
                    <a:pt x="120" y="110"/>
                  </a:lnTo>
                  <a:lnTo>
                    <a:pt x="120" y="114"/>
                  </a:lnTo>
                  <a:lnTo>
                    <a:pt x="120" y="114"/>
                  </a:lnTo>
                  <a:lnTo>
                    <a:pt x="120" y="11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54" name="Freeform 161">
              <a:extLst>
                <a:ext uri="{FF2B5EF4-FFF2-40B4-BE49-F238E27FC236}">
                  <a16:creationId xmlns:a16="http://schemas.microsoft.com/office/drawing/2014/main" id="{A5DF2ECC-3186-7939-4445-6A0AF667258B}"/>
                </a:ext>
              </a:extLst>
            </p:cNvPr>
            <p:cNvSpPr>
              <a:spLocks/>
            </p:cNvSpPr>
            <p:nvPr/>
          </p:nvSpPr>
          <p:spPr bwMode="auto">
            <a:xfrm>
              <a:off x="4400550" y="3911668"/>
              <a:ext cx="355600" cy="330200"/>
            </a:xfrm>
            <a:custGeom>
              <a:avLst/>
              <a:gdLst>
                <a:gd name="T0" fmla="*/ 84 w 224"/>
                <a:gd name="T1" fmla="*/ 174 h 208"/>
                <a:gd name="T2" fmla="*/ 80 w 224"/>
                <a:gd name="T3" fmla="*/ 172 h 208"/>
                <a:gd name="T4" fmla="*/ 70 w 224"/>
                <a:gd name="T5" fmla="*/ 172 h 208"/>
                <a:gd name="T6" fmla="*/ 60 w 224"/>
                <a:gd name="T7" fmla="*/ 172 h 208"/>
                <a:gd name="T8" fmla="*/ 52 w 224"/>
                <a:gd name="T9" fmla="*/ 186 h 208"/>
                <a:gd name="T10" fmla="*/ 48 w 224"/>
                <a:gd name="T11" fmla="*/ 202 h 208"/>
                <a:gd name="T12" fmla="*/ 48 w 224"/>
                <a:gd name="T13" fmla="*/ 208 h 208"/>
                <a:gd name="T14" fmla="*/ 44 w 224"/>
                <a:gd name="T15" fmla="*/ 204 h 208"/>
                <a:gd name="T16" fmla="*/ 36 w 224"/>
                <a:gd name="T17" fmla="*/ 198 h 208"/>
                <a:gd name="T18" fmla="*/ 30 w 224"/>
                <a:gd name="T19" fmla="*/ 198 h 208"/>
                <a:gd name="T20" fmla="*/ 30 w 224"/>
                <a:gd name="T21" fmla="*/ 202 h 208"/>
                <a:gd name="T22" fmla="*/ 26 w 224"/>
                <a:gd name="T23" fmla="*/ 190 h 208"/>
                <a:gd name="T24" fmla="*/ 14 w 224"/>
                <a:gd name="T25" fmla="*/ 186 h 208"/>
                <a:gd name="T26" fmla="*/ 10 w 224"/>
                <a:gd name="T27" fmla="*/ 178 h 208"/>
                <a:gd name="T28" fmla="*/ 14 w 224"/>
                <a:gd name="T29" fmla="*/ 178 h 208"/>
                <a:gd name="T30" fmla="*/ 8 w 224"/>
                <a:gd name="T31" fmla="*/ 174 h 208"/>
                <a:gd name="T32" fmla="*/ 4 w 224"/>
                <a:gd name="T33" fmla="*/ 164 h 208"/>
                <a:gd name="T34" fmla="*/ 0 w 224"/>
                <a:gd name="T35" fmla="*/ 156 h 208"/>
                <a:gd name="T36" fmla="*/ 0 w 224"/>
                <a:gd name="T37" fmla="*/ 148 h 208"/>
                <a:gd name="T38" fmla="*/ 4 w 224"/>
                <a:gd name="T39" fmla="*/ 152 h 208"/>
                <a:gd name="T40" fmla="*/ 10 w 224"/>
                <a:gd name="T41" fmla="*/ 148 h 208"/>
                <a:gd name="T42" fmla="*/ 36 w 224"/>
                <a:gd name="T43" fmla="*/ 144 h 208"/>
                <a:gd name="T44" fmla="*/ 48 w 224"/>
                <a:gd name="T45" fmla="*/ 142 h 208"/>
                <a:gd name="T46" fmla="*/ 52 w 224"/>
                <a:gd name="T47" fmla="*/ 138 h 208"/>
                <a:gd name="T48" fmla="*/ 56 w 224"/>
                <a:gd name="T49" fmla="*/ 126 h 208"/>
                <a:gd name="T50" fmla="*/ 56 w 224"/>
                <a:gd name="T51" fmla="*/ 112 h 208"/>
                <a:gd name="T52" fmla="*/ 56 w 224"/>
                <a:gd name="T53" fmla="*/ 78 h 208"/>
                <a:gd name="T54" fmla="*/ 74 w 224"/>
                <a:gd name="T55" fmla="*/ 74 h 208"/>
                <a:gd name="T56" fmla="*/ 88 w 224"/>
                <a:gd name="T57" fmla="*/ 60 h 208"/>
                <a:gd name="T58" fmla="*/ 118 w 224"/>
                <a:gd name="T59" fmla="*/ 38 h 208"/>
                <a:gd name="T60" fmla="*/ 144 w 224"/>
                <a:gd name="T61" fmla="*/ 16 h 208"/>
                <a:gd name="T62" fmla="*/ 168 w 224"/>
                <a:gd name="T63" fmla="*/ 0 h 208"/>
                <a:gd name="T64" fmla="*/ 182 w 224"/>
                <a:gd name="T65" fmla="*/ 4 h 208"/>
                <a:gd name="T66" fmla="*/ 190 w 224"/>
                <a:gd name="T67" fmla="*/ 8 h 208"/>
                <a:gd name="T68" fmla="*/ 204 w 224"/>
                <a:gd name="T69" fmla="*/ 12 h 208"/>
                <a:gd name="T70" fmla="*/ 212 w 224"/>
                <a:gd name="T71" fmla="*/ 26 h 208"/>
                <a:gd name="T72" fmla="*/ 216 w 224"/>
                <a:gd name="T73" fmla="*/ 44 h 208"/>
                <a:gd name="T74" fmla="*/ 216 w 224"/>
                <a:gd name="T75" fmla="*/ 48 h 208"/>
                <a:gd name="T76" fmla="*/ 220 w 224"/>
                <a:gd name="T77" fmla="*/ 60 h 208"/>
                <a:gd name="T78" fmla="*/ 216 w 224"/>
                <a:gd name="T79" fmla="*/ 86 h 208"/>
                <a:gd name="T80" fmla="*/ 216 w 224"/>
                <a:gd name="T81" fmla="*/ 118 h 208"/>
                <a:gd name="T82" fmla="*/ 200 w 224"/>
                <a:gd name="T83" fmla="*/ 138 h 208"/>
                <a:gd name="T84" fmla="*/ 190 w 224"/>
                <a:gd name="T85" fmla="*/ 152 h 208"/>
                <a:gd name="T86" fmla="*/ 190 w 224"/>
                <a:gd name="T87" fmla="*/ 160 h 208"/>
                <a:gd name="T88" fmla="*/ 186 w 224"/>
                <a:gd name="T89" fmla="*/ 160 h 208"/>
                <a:gd name="T90" fmla="*/ 182 w 224"/>
                <a:gd name="T91" fmla="*/ 174 h 208"/>
                <a:gd name="T92" fmla="*/ 174 w 224"/>
                <a:gd name="T93" fmla="*/ 178 h 208"/>
                <a:gd name="T94" fmla="*/ 174 w 224"/>
                <a:gd name="T95" fmla="*/ 182 h 208"/>
                <a:gd name="T96" fmla="*/ 164 w 224"/>
                <a:gd name="T97" fmla="*/ 182 h 208"/>
                <a:gd name="T98" fmla="*/ 156 w 224"/>
                <a:gd name="T99" fmla="*/ 178 h 208"/>
                <a:gd name="T100" fmla="*/ 152 w 224"/>
                <a:gd name="T101" fmla="*/ 178 h 208"/>
                <a:gd name="T102" fmla="*/ 148 w 224"/>
                <a:gd name="T103" fmla="*/ 178 h 208"/>
                <a:gd name="T104" fmla="*/ 144 w 224"/>
                <a:gd name="T105" fmla="*/ 178 h 208"/>
                <a:gd name="T106" fmla="*/ 138 w 224"/>
                <a:gd name="T107" fmla="*/ 182 h 208"/>
                <a:gd name="T108" fmla="*/ 134 w 224"/>
                <a:gd name="T109" fmla="*/ 190 h 208"/>
                <a:gd name="T110" fmla="*/ 122 w 224"/>
                <a:gd name="T111" fmla="*/ 186 h 208"/>
                <a:gd name="T112" fmla="*/ 114 w 224"/>
                <a:gd name="T113" fmla="*/ 182 h 208"/>
                <a:gd name="T114" fmla="*/ 110 w 224"/>
                <a:gd name="T115" fmla="*/ 182 h 208"/>
                <a:gd name="T116" fmla="*/ 100 w 224"/>
                <a:gd name="T117" fmla="*/ 18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208">
                  <a:moveTo>
                    <a:pt x="96" y="186"/>
                  </a:moveTo>
                  <a:lnTo>
                    <a:pt x="92" y="186"/>
                  </a:lnTo>
                  <a:lnTo>
                    <a:pt x="92" y="182"/>
                  </a:lnTo>
                  <a:lnTo>
                    <a:pt x="92" y="182"/>
                  </a:lnTo>
                  <a:lnTo>
                    <a:pt x="88" y="178"/>
                  </a:lnTo>
                  <a:lnTo>
                    <a:pt x="88" y="178"/>
                  </a:lnTo>
                  <a:lnTo>
                    <a:pt x="84" y="174"/>
                  </a:lnTo>
                  <a:lnTo>
                    <a:pt x="84" y="174"/>
                  </a:lnTo>
                  <a:lnTo>
                    <a:pt x="84" y="174"/>
                  </a:lnTo>
                  <a:lnTo>
                    <a:pt x="84" y="174"/>
                  </a:lnTo>
                  <a:lnTo>
                    <a:pt x="84" y="174"/>
                  </a:lnTo>
                  <a:lnTo>
                    <a:pt x="80" y="174"/>
                  </a:lnTo>
                  <a:lnTo>
                    <a:pt x="80" y="172"/>
                  </a:lnTo>
                  <a:lnTo>
                    <a:pt x="80" y="172"/>
                  </a:lnTo>
                  <a:lnTo>
                    <a:pt x="78" y="172"/>
                  </a:lnTo>
                  <a:lnTo>
                    <a:pt x="78" y="172"/>
                  </a:lnTo>
                  <a:lnTo>
                    <a:pt x="74" y="172"/>
                  </a:lnTo>
                  <a:lnTo>
                    <a:pt x="74" y="172"/>
                  </a:lnTo>
                  <a:lnTo>
                    <a:pt x="74" y="172"/>
                  </a:lnTo>
                  <a:lnTo>
                    <a:pt x="70" y="172"/>
                  </a:lnTo>
                  <a:lnTo>
                    <a:pt x="70" y="172"/>
                  </a:lnTo>
                  <a:lnTo>
                    <a:pt x="70" y="172"/>
                  </a:lnTo>
                  <a:lnTo>
                    <a:pt x="70" y="172"/>
                  </a:lnTo>
                  <a:lnTo>
                    <a:pt x="66" y="172"/>
                  </a:lnTo>
                  <a:lnTo>
                    <a:pt x="66" y="172"/>
                  </a:lnTo>
                  <a:lnTo>
                    <a:pt x="66" y="172"/>
                  </a:lnTo>
                  <a:lnTo>
                    <a:pt x="64" y="172"/>
                  </a:lnTo>
                  <a:lnTo>
                    <a:pt x="60" y="172"/>
                  </a:lnTo>
                  <a:lnTo>
                    <a:pt x="56" y="174"/>
                  </a:lnTo>
                  <a:lnTo>
                    <a:pt x="56" y="174"/>
                  </a:lnTo>
                  <a:lnTo>
                    <a:pt x="56" y="178"/>
                  </a:lnTo>
                  <a:lnTo>
                    <a:pt x="56" y="178"/>
                  </a:lnTo>
                  <a:lnTo>
                    <a:pt x="56" y="182"/>
                  </a:lnTo>
                  <a:lnTo>
                    <a:pt x="56" y="186"/>
                  </a:lnTo>
                  <a:lnTo>
                    <a:pt x="52" y="186"/>
                  </a:lnTo>
                  <a:lnTo>
                    <a:pt x="52" y="190"/>
                  </a:lnTo>
                  <a:lnTo>
                    <a:pt x="52" y="190"/>
                  </a:lnTo>
                  <a:lnTo>
                    <a:pt x="48" y="194"/>
                  </a:lnTo>
                  <a:lnTo>
                    <a:pt x="48" y="194"/>
                  </a:lnTo>
                  <a:lnTo>
                    <a:pt x="48" y="198"/>
                  </a:lnTo>
                  <a:lnTo>
                    <a:pt x="48" y="198"/>
                  </a:lnTo>
                  <a:lnTo>
                    <a:pt x="48" y="202"/>
                  </a:lnTo>
                  <a:lnTo>
                    <a:pt x="48" y="202"/>
                  </a:lnTo>
                  <a:lnTo>
                    <a:pt x="48" y="202"/>
                  </a:lnTo>
                  <a:lnTo>
                    <a:pt x="48" y="204"/>
                  </a:lnTo>
                  <a:lnTo>
                    <a:pt x="48" y="204"/>
                  </a:lnTo>
                  <a:lnTo>
                    <a:pt x="48" y="204"/>
                  </a:lnTo>
                  <a:lnTo>
                    <a:pt x="48" y="204"/>
                  </a:lnTo>
                  <a:lnTo>
                    <a:pt x="48" y="208"/>
                  </a:lnTo>
                  <a:lnTo>
                    <a:pt x="48" y="208"/>
                  </a:lnTo>
                  <a:lnTo>
                    <a:pt x="44" y="204"/>
                  </a:lnTo>
                  <a:lnTo>
                    <a:pt x="44" y="204"/>
                  </a:lnTo>
                  <a:lnTo>
                    <a:pt x="44" y="204"/>
                  </a:lnTo>
                  <a:lnTo>
                    <a:pt x="44" y="204"/>
                  </a:lnTo>
                  <a:lnTo>
                    <a:pt x="44" y="204"/>
                  </a:lnTo>
                  <a:lnTo>
                    <a:pt x="44" y="204"/>
                  </a:lnTo>
                  <a:lnTo>
                    <a:pt x="44" y="204"/>
                  </a:lnTo>
                  <a:lnTo>
                    <a:pt x="40" y="204"/>
                  </a:lnTo>
                  <a:lnTo>
                    <a:pt x="40" y="202"/>
                  </a:lnTo>
                  <a:lnTo>
                    <a:pt x="40" y="202"/>
                  </a:lnTo>
                  <a:lnTo>
                    <a:pt x="40" y="202"/>
                  </a:lnTo>
                  <a:lnTo>
                    <a:pt x="36" y="198"/>
                  </a:lnTo>
                  <a:lnTo>
                    <a:pt x="36" y="198"/>
                  </a:lnTo>
                  <a:lnTo>
                    <a:pt x="36" y="194"/>
                  </a:lnTo>
                  <a:lnTo>
                    <a:pt x="36" y="198"/>
                  </a:lnTo>
                  <a:lnTo>
                    <a:pt x="34" y="198"/>
                  </a:lnTo>
                  <a:lnTo>
                    <a:pt x="34" y="198"/>
                  </a:lnTo>
                  <a:lnTo>
                    <a:pt x="34" y="198"/>
                  </a:lnTo>
                  <a:lnTo>
                    <a:pt x="34" y="198"/>
                  </a:lnTo>
                  <a:lnTo>
                    <a:pt x="30" y="198"/>
                  </a:lnTo>
                  <a:lnTo>
                    <a:pt x="30" y="198"/>
                  </a:lnTo>
                  <a:lnTo>
                    <a:pt x="30" y="202"/>
                  </a:lnTo>
                  <a:lnTo>
                    <a:pt x="30" y="202"/>
                  </a:lnTo>
                  <a:lnTo>
                    <a:pt x="30" y="204"/>
                  </a:lnTo>
                  <a:lnTo>
                    <a:pt x="30" y="204"/>
                  </a:lnTo>
                  <a:lnTo>
                    <a:pt x="30" y="204"/>
                  </a:lnTo>
                  <a:lnTo>
                    <a:pt x="30" y="202"/>
                  </a:lnTo>
                  <a:lnTo>
                    <a:pt x="26" y="198"/>
                  </a:lnTo>
                  <a:lnTo>
                    <a:pt x="26" y="198"/>
                  </a:lnTo>
                  <a:lnTo>
                    <a:pt x="26" y="194"/>
                  </a:lnTo>
                  <a:lnTo>
                    <a:pt x="26" y="194"/>
                  </a:lnTo>
                  <a:lnTo>
                    <a:pt x="30" y="194"/>
                  </a:lnTo>
                  <a:lnTo>
                    <a:pt x="26" y="194"/>
                  </a:lnTo>
                  <a:lnTo>
                    <a:pt x="26" y="190"/>
                  </a:lnTo>
                  <a:lnTo>
                    <a:pt x="26" y="190"/>
                  </a:lnTo>
                  <a:lnTo>
                    <a:pt x="26" y="190"/>
                  </a:lnTo>
                  <a:lnTo>
                    <a:pt x="26" y="190"/>
                  </a:lnTo>
                  <a:lnTo>
                    <a:pt x="22" y="190"/>
                  </a:lnTo>
                  <a:lnTo>
                    <a:pt x="22" y="194"/>
                  </a:lnTo>
                  <a:lnTo>
                    <a:pt x="18" y="190"/>
                  </a:lnTo>
                  <a:lnTo>
                    <a:pt x="14" y="186"/>
                  </a:lnTo>
                  <a:lnTo>
                    <a:pt x="10" y="186"/>
                  </a:lnTo>
                  <a:lnTo>
                    <a:pt x="10" y="186"/>
                  </a:lnTo>
                  <a:lnTo>
                    <a:pt x="10" y="182"/>
                  </a:lnTo>
                  <a:lnTo>
                    <a:pt x="10" y="182"/>
                  </a:lnTo>
                  <a:lnTo>
                    <a:pt x="10" y="178"/>
                  </a:lnTo>
                  <a:lnTo>
                    <a:pt x="10" y="178"/>
                  </a:lnTo>
                  <a:lnTo>
                    <a:pt x="10" y="178"/>
                  </a:lnTo>
                  <a:lnTo>
                    <a:pt x="10" y="178"/>
                  </a:lnTo>
                  <a:lnTo>
                    <a:pt x="10" y="178"/>
                  </a:lnTo>
                  <a:lnTo>
                    <a:pt x="10" y="178"/>
                  </a:lnTo>
                  <a:lnTo>
                    <a:pt x="10" y="178"/>
                  </a:lnTo>
                  <a:lnTo>
                    <a:pt x="14" y="178"/>
                  </a:lnTo>
                  <a:lnTo>
                    <a:pt x="14" y="178"/>
                  </a:lnTo>
                  <a:lnTo>
                    <a:pt x="14" y="178"/>
                  </a:lnTo>
                  <a:lnTo>
                    <a:pt x="10" y="178"/>
                  </a:lnTo>
                  <a:lnTo>
                    <a:pt x="10" y="178"/>
                  </a:lnTo>
                  <a:lnTo>
                    <a:pt x="10" y="178"/>
                  </a:lnTo>
                  <a:lnTo>
                    <a:pt x="10" y="174"/>
                  </a:lnTo>
                  <a:lnTo>
                    <a:pt x="10" y="174"/>
                  </a:lnTo>
                  <a:lnTo>
                    <a:pt x="10" y="174"/>
                  </a:lnTo>
                  <a:lnTo>
                    <a:pt x="8" y="174"/>
                  </a:lnTo>
                  <a:lnTo>
                    <a:pt x="4" y="174"/>
                  </a:lnTo>
                  <a:lnTo>
                    <a:pt x="4" y="172"/>
                  </a:lnTo>
                  <a:lnTo>
                    <a:pt x="4" y="172"/>
                  </a:lnTo>
                  <a:lnTo>
                    <a:pt x="4" y="168"/>
                  </a:lnTo>
                  <a:lnTo>
                    <a:pt x="0" y="164"/>
                  </a:lnTo>
                  <a:lnTo>
                    <a:pt x="0" y="164"/>
                  </a:lnTo>
                  <a:lnTo>
                    <a:pt x="4" y="164"/>
                  </a:lnTo>
                  <a:lnTo>
                    <a:pt x="0" y="164"/>
                  </a:lnTo>
                  <a:lnTo>
                    <a:pt x="0" y="160"/>
                  </a:lnTo>
                  <a:lnTo>
                    <a:pt x="0" y="160"/>
                  </a:lnTo>
                  <a:lnTo>
                    <a:pt x="0" y="160"/>
                  </a:lnTo>
                  <a:lnTo>
                    <a:pt x="0" y="160"/>
                  </a:lnTo>
                  <a:lnTo>
                    <a:pt x="0" y="160"/>
                  </a:lnTo>
                  <a:lnTo>
                    <a:pt x="0" y="156"/>
                  </a:lnTo>
                  <a:lnTo>
                    <a:pt x="0" y="156"/>
                  </a:lnTo>
                  <a:lnTo>
                    <a:pt x="0" y="152"/>
                  </a:lnTo>
                  <a:lnTo>
                    <a:pt x="0" y="152"/>
                  </a:lnTo>
                  <a:lnTo>
                    <a:pt x="0" y="152"/>
                  </a:lnTo>
                  <a:lnTo>
                    <a:pt x="0" y="152"/>
                  </a:lnTo>
                  <a:lnTo>
                    <a:pt x="0" y="152"/>
                  </a:lnTo>
                  <a:lnTo>
                    <a:pt x="0" y="148"/>
                  </a:lnTo>
                  <a:lnTo>
                    <a:pt x="0" y="148"/>
                  </a:lnTo>
                  <a:lnTo>
                    <a:pt x="0" y="152"/>
                  </a:lnTo>
                  <a:lnTo>
                    <a:pt x="4" y="152"/>
                  </a:lnTo>
                  <a:lnTo>
                    <a:pt x="4" y="148"/>
                  </a:lnTo>
                  <a:lnTo>
                    <a:pt x="4" y="148"/>
                  </a:lnTo>
                  <a:lnTo>
                    <a:pt x="4" y="152"/>
                  </a:lnTo>
                  <a:lnTo>
                    <a:pt x="4" y="152"/>
                  </a:lnTo>
                  <a:lnTo>
                    <a:pt x="8" y="152"/>
                  </a:lnTo>
                  <a:lnTo>
                    <a:pt x="8" y="152"/>
                  </a:lnTo>
                  <a:lnTo>
                    <a:pt x="8" y="152"/>
                  </a:lnTo>
                  <a:lnTo>
                    <a:pt x="10" y="148"/>
                  </a:lnTo>
                  <a:lnTo>
                    <a:pt x="10" y="148"/>
                  </a:lnTo>
                  <a:lnTo>
                    <a:pt x="10" y="148"/>
                  </a:lnTo>
                  <a:lnTo>
                    <a:pt x="10" y="148"/>
                  </a:lnTo>
                  <a:lnTo>
                    <a:pt x="14" y="144"/>
                  </a:lnTo>
                  <a:lnTo>
                    <a:pt x="22" y="144"/>
                  </a:lnTo>
                  <a:lnTo>
                    <a:pt x="22" y="144"/>
                  </a:lnTo>
                  <a:lnTo>
                    <a:pt x="34" y="144"/>
                  </a:lnTo>
                  <a:lnTo>
                    <a:pt x="34" y="144"/>
                  </a:lnTo>
                  <a:lnTo>
                    <a:pt x="36" y="144"/>
                  </a:lnTo>
                  <a:lnTo>
                    <a:pt x="36" y="144"/>
                  </a:lnTo>
                  <a:lnTo>
                    <a:pt x="36" y="142"/>
                  </a:lnTo>
                  <a:lnTo>
                    <a:pt x="40" y="142"/>
                  </a:lnTo>
                  <a:lnTo>
                    <a:pt x="44" y="144"/>
                  </a:lnTo>
                  <a:lnTo>
                    <a:pt x="44" y="144"/>
                  </a:lnTo>
                  <a:lnTo>
                    <a:pt x="44" y="144"/>
                  </a:lnTo>
                  <a:lnTo>
                    <a:pt x="44" y="142"/>
                  </a:lnTo>
                  <a:lnTo>
                    <a:pt x="48" y="142"/>
                  </a:lnTo>
                  <a:lnTo>
                    <a:pt x="48" y="138"/>
                  </a:lnTo>
                  <a:lnTo>
                    <a:pt x="48" y="138"/>
                  </a:lnTo>
                  <a:lnTo>
                    <a:pt x="48" y="138"/>
                  </a:lnTo>
                  <a:lnTo>
                    <a:pt x="52" y="138"/>
                  </a:lnTo>
                  <a:lnTo>
                    <a:pt x="52" y="138"/>
                  </a:lnTo>
                  <a:lnTo>
                    <a:pt x="52" y="138"/>
                  </a:lnTo>
                  <a:lnTo>
                    <a:pt x="52" y="138"/>
                  </a:lnTo>
                  <a:lnTo>
                    <a:pt x="52" y="138"/>
                  </a:lnTo>
                  <a:lnTo>
                    <a:pt x="52" y="134"/>
                  </a:lnTo>
                  <a:lnTo>
                    <a:pt x="52" y="130"/>
                  </a:lnTo>
                  <a:lnTo>
                    <a:pt x="52" y="126"/>
                  </a:lnTo>
                  <a:lnTo>
                    <a:pt x="56" y="126"/>
                  </a:lnTo>
                  <a:lnTo>
                    <a:pt x="56" y="126"/>
                  </a:lnTo>
                  <a:lnTo>
                    <a:pt x="56" y="126"/>
                  </a:lnTo>
                  <a:lnTo>
                    <a:pt x="56" y="126"/>
                  </a:lnTo>
                  <a:lnTo>
                    <a:pt x="56" y="126"/>
                  </a:lnTo>
                  <a:lnTo>
                    <a:pt x="56" y="118"/>
                  </a:lnTo>
                  <a:lnTo>
                    <a:pt x="56" y="118"/>
                  </a:lnTo>
                  <a:lnTo>
                    <a:pt x="56" y="116"/>
                  </a:lnTo>
                  <a:lnTo>
                    <a:pt x="56" y="116"/>
                  </a:lnTo>
                  <a:lnTo>
                    <a:pt x="56" y="112"/>
                  </a:lnTo>
                  <a:lnTo>
                    <a:pt x="56" y="108"/>
                  </a:lnTo>
                  <a:lnTo>
                    <a:pt x="56" y="104"/>
                  </a:lnTo>
                  <a:lnTo>
                    <a:pt x="56" y="96"/>
                  </a:lnTo>
                  <a:lnTo>
                    <a:pt x="56" y="86"/>
                  </a:lnTo>
                  <a:lnTo>
                    <a:pt x="56" y="86"/>
                  </a:lnTo>
                  <a:lnTo>
                    <a:pt x="56" y="82"/>
                  </a:lnTo>
                  <a:lnTo>
                    <a:pt x="56" y="78"/>
                  </a:lnTo>
                  <a:lnTo>
                    <a:pt x="56" y="78"/>
                  </a:lnTo>
                  <a:lnTo>
                    <a:pt x="60" y="78"/>
                  </a:lnTo>
                  <a:lnTo>
                    <a:pt x="60" y="78"/>
                  </a:lnTo>
                  <a:lnTo>
                    <a:pt x="66" y="74"/>
                  </a:lnTo>
                  <a:lnTo>
                    <a:pt x="70" y="74"/>
                  </a:lnTo>
                  <a:lnTo>
                    <a:pt x="74" y="74"/>
                  </a:lnTo>
                  <a:lnTo>
                    <a:pt x="74" y="74"/>
                  </a:lnTo>
                  <a:lnTo>
                    <a:pt x="78" y="74"/>
                  </a:lnTo>
                  <a:lnTo>
                    <a:pt x="78" y="74"/>
                  </a:lnTo>
                  <a:lnTo>
                    <a:pt x="80" y="70"/>
                  </a:lnTo>
                  <a:lnTo>
                    <a:pt x="80" y="70"/>
                  </a:lnTo>
                  <a:lnTo>
                    <a:pt x="84" y="66"/>
                  </a:lnTo>
                  <a:lnTo>
                    <a:pt x="88" y="62"/>
                  </a:lnTo>
                  <a:lnTo>
                    <a:pt x="88" y="60"/>
                  </a:lnTo>
                  <a:lnTo>
                    <a:pt x="92" y="56"/>
                  </a:lnTo>
                  <a:lnTo>
                    <a:pt x="100" y="48"/>
                  </a:lnTo>
                  <a:lnTo>
                    <a:pt x="104" y="44"/>
                  </a:lnTo>
                  <a:lnTo>
                    <a:pt x="104" y="44"/>
                  </a:lnTo>
                  <a:lnTo>
                    <a:pt x="108" y="44"/>
                  </a:lnTo>
                  <a:lnTo>
                    <a:pt x="110" y="42"/>
                  </a:lnTo>
                  <a:lnTo>
                    <a:pt x="118" y="38"/>
                  </a:lnTo>
                  <a:lnTo>
                    <a:pt x="118" y="34"/>
                  </a:lnTo>
                  <a:lnTo>
                    <a:pt x="122" y="30"/>
                  </a:lnTo>
                  <a:lnTo>
                    <a:pt x="130" y="26"/>
                  </a:lnTo>
                  <a:lnTo>
                    <a:pt x="134" y="22"/>
                  </a:lnTo>
                  <a:lnTo>
                    <a:pt x="138" y="18"/>
                  </a:lnTo>
                  <a:lnTo>
                    <a:pt x="140" y="18"/>
                  </a:lnTo>
                  <a:lnTo>
                    <a:pt x="144" y="16"/>
                  </a:lnTo>
                  <a:lnTo>
                    <a:pt x="148" y="16"/>
                  </a:lnTo>
                  <a:lnTo>
                    <a:pt x="148" y="12"/>
                  </a:lnTo>
                  <a:lnTo>
                    <a:pt x="152" y="12"/>
                  </a:lnTo>
                  <a:lnTo>
                    <a:pt x="160" y="4"/>
                  </a:lnTo>
                  <a:lnTo>
                    <a:pt x="164" y="4"/>
                  </a:lnTo>
                  <a:lnTo>
                    <a:pt x="164" y="0"/>
                  </a:lnTo>
                  <a:lnTo>
                    <a:pt x="168" y="0"/>
                  </a:lnTo>
                  <a:lnTo>
                    <a:pt x="170" y="4"/>
                  </a:lnTo>
                  <a:lnTo>
                    <a:pt x="170" y="4"/>
                  </a:lnTo>
                  <a:lnTo>
                    <a:pt x="170" y="4"/>
                  </a:lnTo>
                  <a:lnTo>
                    <a:pt x="170" y="4"/>
                  </a:lnTo>
                  <a:lnTo>
                    <a:pt x="174" y="4"/>
                  </a:lnTo>
                  <a:lnTo>
                    <a:pt x="178" y="4"/>
                  </a:lnTo>
                  <a:lnTo>
                    <a:pt x="182" y="4"/>
                  </a:lnTo>
                  <a:lnTo>
                    <a:pt x="186" y="8"/>
                  </a:lnTo>
                  <a:lnTo>
                    <a:pt x="186" y="8"/>
                  </a:lnTo>
                  <a:lnTo>
                    <a:pt x="186" y="8"/>
                  </a:lnTo>
                  <a:lnTo>
                    <a:pt x="186" y="8"/>
                  </a:lnTo>
                  <a:lnTo>
                    <a:pt x="186" y="8"/>
                  </a:lnTo>
                  <a:lnTo>
                    <a:pt x="186" y="8"/>
                  </a:lnTo>
                  <a:lnTo>
                    <a:pt x="190" y="8"/>
                  </a:lnTo>
                  <a:lnTo>
                    <a:pt x="190" y="8"/>
                  </a:lnTo>
                  <a:lnTo>
                    <a:pt x="194" y="12"/>
                  </a:lnTo>
                  <a:lnTo>
                    <a:pt x="198" y="18"/>
                  </a:lnTo>
                  <a:lnTo>
                    <a:pt x="198" y="16"/>
                  </a:lnTo>
                  <a:lnTo>
                    <a:pt x="200" y="16"/>
                  </a:lnTo>
                  <a:lnTo>
                    <a:pt x="200" y="16"/>
                  </a:lnTo>
                  <a:lnTo>
                    <a:pt x="204" y="12"/>
                  </a:lnTo>
                  <a:lnTo>
                    <a:pt x="204" y="12"/>
                  </a:lnTo>
                  <a:lnTo>
                    <a:pt x="208" y="12"/>
                  </a:lnTo>
                  <a:lnTo>
                    <a:pt x="208" y="12"/>
                  </a:lnTo>
                  <a:lnTo>
                    <a:pt x="208" y="12"/>
                  </a:lnTo>
                  <a:lnTo>
                    <a:pt x="208" y="16"/>
                  </a:lnTo>
                  <a:lnTo>
                    <a:pt x="212" y="26"/>
                  </a:lnTo>
                  <a:lnTo>
                    <a:pt x="212" y="26"/>
                  </a:lnTo>
                  <a:lnTo>
                    <a:pt x="212" y="30"/>
                  </a:lnTo>
                  <a:lnTo>
                    <a:pt x="212" y="34"/>
                  </a:lnTo>
                  <a:lnTo>
                    <a:pt x="212" y="34"/>
                  </a:lnTo>
                  <a:lnTo>
                    <a:pt x="212" y="38"/>
                  </a:lnTo>
                  <a:lnTo>
                    <a:pt x="212" y="38"/>
                  </a:lnTo>
                  <a:lnTo>
                    <a:pt x="212" y="38"/>
                  </a:lnTo>
                  <a:lnTo>
                    <a:pt x="216" y="44"/>
                  </a:lnTo>
                  <a:lnTo>
                    <a:pt x="216" y="44"/>
                  </a:lnTo>
                  <a:lnTo>
                    <a:pt x="216" y="44"/>
                  </a:lnTo>
                  <a:lnTo>
                    <a:pt x="216" y="48"/>
                  </a:lnTo>
                  <a:lnTo>
                    <a:pt x="216" y="48"/>
                  </a:lnTo>
                  <a:lnTo>
                    <a:pt x="216" y="48"/>
                  </a:lnTo>
                  <a:lnTo>
                    <a:pt x="216" y="48"/>
                  </a:lnTo>
                  <a:lnTo>
                    <a:pt x="216" y="48"/>
                  </a:lnTo>
                  <a:lnTo>
                    <a:pt x="216" y="48"/>
                  </a:lnTo>
                  <a:lnTo>
                    <a:pt x="216" y="48"/>
                  </a:lnTo>
                  <a:lnTo>
                    <a:pt x="216" y="52"/>
                  </a:lnTo>
                  <a:lnTo>
                    <a:pt x="216" y="52"/>
                  </a:lnTo>
                  <a:lnTo>
                    <a:pt x="224" y="56"/>
                  </a:lnTo>
                  <a:lnTo>
                    <a:pt x="224" y="56"/>
                  </a:lnTo>
                  <a:lnTo>
                    <a:pt x="220" y="60"/>
                  </a:lnTo>
                  <a:lnTo>
                    <a:pt x="220" y="62"/>
                  </a:lnTo>
                  <a:lnTo>
                    <a:pt x="220" y="62"/>
                  </a:lnTo>
                  <a:lnTo>
                    <a:pt x="220" y="66"/>
                  </a:lnTo>
                  <a:lnTo>
                    <a:pt x="220" y="70"/>
                  </a:lnTo>
                  <a:lnTo>
                    <a:pt x="216" y="82"/>
                  </a:lnTo>
                  <a:lnTo>
                    <a:pt x="216" y="82"/>
                  </a:lnTo>
                  <a:lnTo>
                    <a:pt x="216" y="86"/>
                  </a:lnTo>
                  <a:lnTo>
                    <a:pt x="216" y="92"/>
                  </a:lnTo>
                  <a:lnTo>
                    <a:pt x="216" y="92"/>
                  </a:lnTo>
                  <a:lnTo>
                    <a:pt x="216" y="96"/>
                  </a:lnTo>
                  <a:lnTo>
                    <a:pt x="216" y="108"/>
                  </a:lnTo>
                  <a:lnTo>
                    <a:pt x="216" y="116"/>
                  </a:lnTo>
                  <a:lnTo>
                    <a:pt x="216" y="118"/>
                  </a:lnTo>
                  <a:lnTo>
                    <a:pt x="216" y="118"/>
                  </a:lnTo>
                  <a:lnTo>
                    <a:pt x="216" y="118"/>
                  </a:lnTo>
                  <a:lnTo>
                    <a:pt x="212" y="118"/>
                  </a:lnTo>
                  <a:lnTo>
                    <a:pt x="212" y="122"/>
                  </a:lnTo>
                  <a:lnTo>
                    <a:pt x="208" y="122"/>
                  </a:lnTo>
                  <a:lnTo>
                    <a:pt x="208" y="126"/>
                  </a:lnTo>
                  <a:lnTo>
                    <a:pt x="200" y="134"/>
                  </a:lnTo>
                  <a:lnTo>
                    <a:pt x="200" y="138"/>
                  </a:lnTo>
                  <a:lnTo>
                    <a:pt x="198" y="142"/>
                  </a:lnTo>
                  <a:lnTo>
                    <a:pt x="198" y="142"/>
                  </a:lnTo>
                  <a:lnTo>
                    <a:pt x="194" y="144"/>
                  </a:lnTo>
                  <a:lnTo>
                    <a:pt x="194" y="144"/>
                  </a:lnTo>
                  <a:lnTo>
                    <a:pt x="194" y="148"/>
                  </a:lnTo>
                  <a:lnTo>
                    <a:pt x="190" y="152"/>
                  </a:lnTo>
                  <a:lnTo>
                    <a:pt x="190" y="152"/>
                  </a:lnTo>
                  <a:lnTo>
                    <a:pt x="190" y="152"/>
                  </a:lnTo>
                  <a:lnTo>
                    <a:pt x="190" y="156"/>
                  </a:lnTo>
                  <a:lnTo>
                    <a:pt x="190" y="156"/>
                  </a:lnTo>
                  <a:lnTo>
                    <a:pt x="190" y="156"/>
                  </a:lnTo>
                  <a:lnTo>
                    <a:pt x="190" y="156"/>
                  </a:lnTo>
                  <a:lnTo>
                    <a:pt x="190" y="156"/>
                  </a:lnTo>
                  <a:lnTo>
                    <a:pt x="190" y="160"/>
                  </a:lnTo>
                  <a:lnTo>
                    <a:pt x="190" y="160"/>
                  </a:lnTo>
                  <a:lnTo>
                    <a:pt x="190" y="160"/>
                  </a:lnTo>
                  <a:lnTo>
                    <a:pt x="186" y="160"/>
                  </a:lnTo>
                  <a:lnTo>
                    <a:pt x="186" y="160"/>
                  </a:lnTo>
                  <a:lnTo>
                    <a:pt x="186" y="160"/>
                  </a:lnTo>
                  <a:lnTo>
                    <a:pt x="186" y="160"/>
                  </a:lnTo>
                  <a:lnTo>
                    <a:pt x="186" y="160"/>
                  </a:lnTo>
                  <a:lnTo>
                    <a:pt x="186" y="160"/>
                  </a:lnTo>
                  <a:lnTo>
                    <a:pt x="186" y="168"/>
                  </a:lnTo>
                  <a:lnTo>
                    <a:pt x="190" y="172"/>
                  </a:lnTo>
                  <a:lnTo>
                    <a:pt x="190" y="172"/>
                  </a:lnTo>
                  <a:lnTo>
                    <a:pt x="186" y="172"/>
                  </a:lnTo>
                  <a:lnTo>
                    <a:pt x="182" y="174"/>
                  </a:lnTo>
                  <a:lnTo>
                    <a:pt x="182" y="174"/>
                  </a:lnTo>
                  <a:lnTo>
                    <a:pt x="182" y="174"/>
                  </a:lnTo>
                  <a:lnTo>
                    <a:pt x="182" y="174"/>
                  </a:lnTo>
                  <a:lnTo>
                    <a:pt x="182" y="174"/>
                  </a:lnTo>
                  <a:lnTo>
                    <a:pt x="178" y="174"/>
                  </a:lnTo>
                  <a:lnTo>
                    <a:pt x="178" y="174"/>
                  </a:lnTo>
                  <a:lnTo>
                    <a:pt x="178" y="174"/>
                  </a:lnTo>
                  <a:lnTo>
                    <a:pt x="174" y="178"/>
                  </a:lnTo>
                  <a:lnTo>
                    <a:pt x="174" y="178"/>
                  </a:lnTo>
                  <a:lnTo>
                    <a:pt x="174" y="178"/>
                  </a:lnTo>
                  <a:lnTo>
                    <a:pt x="174" y="178"/>
                  </a:lnTo>
                  <a:lnTo>
                    <a:pt x="174" y="178"/>
                  </a:lnTo>
                  <a:lnTo>
                    <a:pt x="174" y="182"/>
                  </a:lnTo>
                  <a:lnTo>
                    <a:pt x="174" y="182"/>
                  </a:lnTo>
                  <a:lnTo>
                    <a:pt x="174" y="182"/>
                  </a:lnTo>
                  <a:lnTo>
                    <a:pt x="170" y="182"/>
                  </a:lnTo>
                  <a:lnTo>
                    <a:pt x="170" y="182"/>
                  </a:lnTo>
                  <a:lnTo>
                    <a:pt x="170" y="182"/>
                  </a:lnTo>
                  <a:lnTo>
                    <a:pt x="170" y="182"/>
                  </a:lnTo>
                  <a:lnTo>
                    <a:pt x="168" y="182"/>
                  </a:lnTo>
                  <a:lnTo>
                    <a:pt x="168" y="182"/>
                  </a:lnTo>
                  <a:lnTo>
                    <a:pt x="164" y="182"/>
                  </a:lnTo>
                  <a:lnTo>
                    <a:pt x="164" y="178"/>
                  </a:lnTo>
                  <a:lnTo>
                    <a:pt x="160" y="178"/>
                  </a:lnTo>
                  <a:lnTo>
                    <a:pt x="160" y="178"/>
                  </a:lnTo>
                  <a:lnTo>
                    <a:pt x="160" y="178"/>
                  </a:lnTo>
                  <a:lnTo>
                    <a:pt x="156" y="178"/>
                  </a:lnTo>
                  <a:lnTo>
                    <a:pt x="156" y="178"/>
                  </a:lnTo>
                  <a:lnTo>
                    <a:pt x="156" y="178"/>
                  </a:lnTo>
                  <a:lnTo>
                    <a:pt x="156" y="178"/>
                  </a:lnTo>
                  <a:lnTo>
                    <a:pt x="156" y="178"/>
                  </a:lnTo>
                  <a:lnTo>
                    <a:pt x="156" y="178"/>
                  </a:lnTo>
                  <a:lnTo>
                    <a:pt x="152" y="178"/>
                  </a:lnTo>
                  <a:lnTo>
                    <a:pt x="152" y="178"/>
                  </a:lnTo>
                  <a:lnTo>
                    <a:pt x="152" y="178"/>
                  </a:lnTo>
                  <a:lnTo>
                    <a:pt x="152" y="178"/>
                  </a:lnTo>
                  <a:lnTo>
                    <a:pt x="152" y="178"/>
                  </a:lnTo>
                  <a:lnTo>
                    <a:pt x="152" y="178"/>
                  </a:lnTo>
                  <a:lnTo>
                    <a:pt x="152" y="178"/>
                  </a:lnTo>
                  <a:lnTo>
                    <a:pt x="152" y="178"/>
                  </a:lnTo>
                  <a:lnTo>
                    <a:pt x="148" y="178"/>
                  </a:lnTo>
                  <a:lnTo>
                    <a:pt x="148" y="178"/>
                  </a:lnTo>
                  <a:lnTo>
                    <a:pt x="148" y="178"/>
                  </a:lnTo>
                  <a:lnTo>
                    <a:pt x="148" y="178"/>
                  </a:lnTo>
                  <a:lnTo>
                    <a:pt x="148" y="178"/>
                  </a:lnTo>
                  <a:lnTo>
                    <a:pt x="148" y="178"/>
                  </a:lnTo>
                  <a:lnTo>
                    <a:pt x="144" y="178"/>
                  </a:lnTo>
                  <a:lnTo>
                    <a:pt x="144" y="178"/>
                  </a:lnTo>
                  <a:lnTo>
                    <a:pt x="144" y="178"/>
                  </a:lnTo>
                  <a:lnTo>
                    <a:pt x="144" y="178"/>
                  </a:lnTo>
                  <a:lnTo>
                    <a:pt x="144" y="178"/>
                  </a:lnTo>
                  <a:lnTo>
                    <a:pt x="144" y="178"/>
                  </a:lnTo>
                  <a:lnTo>
                    <a:pt x="140" y="178"/>
                  </a:lnTo>
                  <a:lnTo>
                    <a:pt x="140" y="178"/>
                  </a:lnTo>
                  <a:lnTo>
                    <a:pt x="140" y="178"/>
                  </a:lnTo>
                  <a:lnTo>
                    <a:pt x="140" y="178"/>
                  </a:lnTo>
                  <a:lnTo>
                    <a:pt x="138" y="182"/>
                  </a:lnTo>
                  <a:lnTo>
                    <a:pt x="138" y="182"/>
                  </a:lnTo>
                  <a:lnTo>
                    <a:pt x="138" y="182"/>
                  </a:lnTo>
                  <a:lnTo>
                    <a:pt x="138" y="182"/>
                  </a:lnTo>
                  <a:lnTo>
                    <a:pt x="134" y="182"/>
                  </a:lnTo>
                  <a:lnTo>
                    <a:pt x="134" y="186"/>
                  </a:lnTo>
                  <a:lnTo>
                    <a:pt x="134" y="190"/>
                  </a:lnTo>
                  <a:lnTo>
                    <a:pt x="134" y="190"/>
                  </a:lnTo>
                  <a:lnTo>
                    <a:pt x="130" y="190"/>
                  </a:lnTo>
                  <a:lnTo>
                    <a:pt x="126" y="186"/>
                  </a:lnTo>
                  <a:lnTo>
                    <a:pt x="126" y="186"/>
                  </a:lnTo>
                  <a:lnTo>
                    <a:pt x="122" y="186"/>
                  </a:lnTo>
                  <a:lnTo>
                    <a:pt x="122" y="186"/>
                  </a:lnTo>
                  <a:lnTo>
                    <a:pt x="122" y="186"/>
                  </a:lnTo>
                  <a:lnTo>
                    <a:pt x="122" y="186"/>
                  </a:lnTo>
                  <a:lnTo>
                    <a:pt x="118" y="186"/>
                  </a:lnTo>
                  <a:lnTo>
                    <a:pt x="118" y="186"/>
                  </a:lnTo>
                  <a:lnTo>
                    <a:pt x="118" y="186"/>
                  </a:lnTo>
                  <a:lnTo>
                    <a:pt x="118" y="186"/>
                  </a:lnTo>
                  <a:lnTo>
                    <a:pt x="118" y="186"/>
                  </a:lnTo>
                  <a:lnTo>
                    <a:pt x="114" y="182"/>
                  </a:lnTo>
                  <a:lnTo>
                    <a:pt x="114" y="182"/>
                  </a:lnTo>
                  <a:lnTo>
                    <a:pt x="114" y="182"/>
                  </a:lnTo>
                  <a:lnTo>
                    <a:pt x="114" y="182"/>
                  </a:lnTo>
                  <a:lnTo>
                    <a:pt x="114" y="182"/>
                  </a:lnTo>
                  <a:lnTo>
                    <a:pt x="114" y="182"/>
                  </a:lnTo>
                  <a:lnTo>
                    <a:pt x="114" y="182"/>
                  </a:lnTo>
                  <a:lnTo>
                    <a:pt x="110" y="182"/>
                  </a:lnTo>
                  <a:lnTo>
                    <a:pt x="110" y="182"/>
                  </a:lnTo>
                  <a:lnTo>
                    <a:pt x="110" y="182"/>
                  </a:lnTo>
                  <a:lnTo>
                    <a:pt x="110" y="178"/>
                  </a:lnTo>
                  <a:lnTo>
                    <a:pt x="110" y="178"/>
                  </a:lnTo>
                  <a:lnTo>
                    <a:pt x="110" y="178"/>
                  </a:lnTo>
                  <a:lnTo>
                    <a:pt x="108" y="178"/>
                  </a:lnTo>
                  <a:lnTo>
                    <a:pt x="100" y="182"/>
                  </a:lnTo>
                  <a:lnTo>
                    <a:pt x="100" y="182"/>
                  </a:lnTo>
                  <a:lnTo>
                    <a:pt x="96" y="182"/>
                  </a:lnTo>
                  <a:lnTo>
                    <a:pt x="96" y="182"/>
                  </a:lnTo>
                  <a:lnTo>
                    <a:pt x="96" y="186"/>
                  </a:lnTo>
                  <a:lnTo>
                    <a:pt x="96" y="186"/>
                  </a:lnTo>
                  <a:lnTo>
                    <a:pt x="96" y="186"/>
                  </a:lnTo>
                  <a:lnTo>
                    <a:pt x="96" y="18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55" name="Freeform 162">
              <a:extLst>
                <a:ext uri="{FF2B5EF4-FFF2-40B4-BE49-F238E27FC236}">
                  <a16:creationId xmlns:a16="http://schemas.microsoft.com/office/drawing/2014/main" id="{81B69A13-192D-76C3-943D-AF698ADB4E51}"/>
                </a:ext>
              </a:extLst>
            </p:cNvPr>
            <p:cNvSpPr>
              <a:spLocks noEditPoints="1"/>
            </p:cNvSpPr>
            <p:nvPr/>
          </p:nvSpPr>
          <p:spPr bwMode="auto">
            <a:xfrm>
              <a:off x="4454525" y="4184718"/>
              <a:ext cx="269875" cy="260350"/>
            </a:xfrm>
            <a:custGeom>
              <a:avLst/>
              <a:gdLst>
                <a:gd name="T0" fmla="*/ 126 w 170"/>
                <a:gd name="T1" fmla="*/ 122 h 164"/>
                <a:gd name="T2" fmla="*/ 118 w 170"/>
                <a:gd name="T3" fmla="*/ 122 h 164"/>
                <a:gd name="T4" fmla="*/ 110 w 170"/>
                <a:gd name="T5" fmla="*/ 114 h 164"/>
                <a:gd name="T6" fmla="*/ 102 w 170"/>
                <a:gd name="T7" fmla="*/ 118 h 164"/>
                <a:gd name="T8" fmla="*/ 96 w 170"/>
                <a:gd name="T9" fmla="*/ 126 h 164"/>
                <a:gd name="T10" fmla="*/ 88 w 170"/>
                <a:gd name="T11" fmla="*/ 140 h 164"/>
                <a:gd name="T12" fmla="*/ 80 w 170"/>
                <a:gd name="T13" fmla="*/ 152 h 164"/>
                <a:gd name="T14" fmla="*/ 76 w 170"/>
                <a:gd name="T15" fmla="*/ 156 h 164"/>
                <a:gd name="T16" fmla="*/ 70 w 170"/>
                <a:gd name="T17" fmla="*/ 160 h 164"/>
                <a:gd name="T18" fmla="*/ 62 w 170"/>
                <a:gd name="T19" fmla="*/ 156 h 164"/>
                <a:gd name="T20" fmla="*/ 58 w 170"/>
                <a:gd name="T21" fmla="*/ 160 h 164"/>
                <a:gd name="T22" fmla="*/ 58 w 170"/>
                <a:gd name="T23" fmla="*/ 160 h 164"/>
                <a:gd name="T24" fmla="*/ 58 w 170"/>
                <a:gd name="T25" fmla="*/ 156 h 164"/>
                <a:gd name="T26" fmla="*/ 50 w 170"/>
                <a:gd name="T27" fmla="*/ 160 h 164"/>
                <a:gd name="T28" fmla="*/ 40 w 170"/>
                <a:gd name="T29" fmla="*/ 156 h 164"/>
                <a:gd name="T30" fmla="*/ 36 w 170"/>
                <a:gd name="T31" fmla="*/ 148 h 164"/>
                <a:gd name="T32" fmla="*/ 40 w 170"/>
                <a:gd name="T33" fmla="*/ 144 h 164"/>
                <a:gd name="T34" fmla="*/ 36 w 170"/>
                <a:gd name="T35" fmla="*/ 140 h 164"/>
                <a:gd name="T36" fmla="*/ 30 w 170"/>
                <a:gd name="T37" fmla="*/ 130 h 164"/>
                <a:gd name="T38" fmla="*/ 18 w 170"/>
                <a:gd name="T39" fmla="*/ 126 h 164"/>
                <a:gd name="T40" fmla="*/ 18 w 170"/>
                <a:gd name="T41" fmla="*/ 122 h 164"/>
                <a:gd name="T42" fmla="*/ 10 w 170"/>
                <a:gd name="T43" fmla="*/ 126 h 164"/>
                <a:gd name="T44" fmla="*/ 0 w 170"/>
                <a:gd name="T45" fmla="*/ 122 h 164"/>
                <a:gd name="T46" fmla="*/ 2 w 170"/>
                <a:gd name="T47" fmla="*/ 110 h 164"/>
                <a:gd name="T48" fmla="*/ 0 w 170"/>
                <a:gd name="T49" fmla="*/ 96 h 164"/>
                <a:gd name="T50" fmla="*/ 2 w 170"/>
                <a:gd name="T51" fmla="*/ 82 h 164"/>
                <a:gd name="T52" fmla="*/ 10 w 170"/>
                <a:gd name="T53" fmla="*/ 70 h 164"/>
                <a:gd name="T54" fmla="*/ 14 w 170"/>
                <a:gd name="T55" fmla="*/ 58 h 164"/>
                <a:gd name="T56" fmla="*/ 14 w 170"/>
                <a:gd name="T57" fmla="*/ 52 h 164"/>
                <a:gd name="T58" fmla="*/ 10 w 170"/>
                <a:gd name="T59" fmla="*/ 36 h 164"/>
                <a:gd name="T60" fmla="*/ 14 w 170"/>
                <a:gd name="T61" fmla="*/ 26 h 164"/>
                <a:gd name="T62" fmla="*/ 22 w 170"/>
                <a:gd name="T63" fmla="*/ 14 h 164"/>
                <a:gd name="T64" fmla="*/ 26 w 170"/>
                <a:gd name="T65" fmla="*/ 0 h 164"/>
                <a:gd name="T66" fmla="*/ 40 w 170"/>
                <a:gd name="T67" fmla="*/ 0 h 164"/>
                <a:gd name="T68" fmla="*/ 50 w 170"/>
                <a:gd name="T69" fmla="*/ 2 h 164"/>
                <a:gd name="T70" fmla="*/ 62 w 170"/>
                <a:gd name="T71" fmla="*/ 14 h 164"/>
                <a:gd name="T72" fmla="*/ 76 w 170"/>
                <a:gd name="T73" fmla="*/ 6 h 164"/>
                <a:gd name="T74" fmla="*/ 88 w 170"/>
                <a:gd name="T75" fmla="*/ 14 h 164"/>
                <a:gd name="T76" fmla="*/ 100 w 170"/>
                <a:gd name="T77" fmla="*/ 14 h 164"/>
                <a:gd name="T78" fmla="*/ 110 w 170"/>
                <a:gd name="T79" fmla="*/ 6 h 164"/>
                <a:gd name="T80" fmla="*/ 126 w 170"/>
                <a:gd name="T81" fmla="*/ 6 h 164"/>
                <a:gd name="T82" fmla="*/ 136 w 170"/>
                <a:gd name="T83" fmla="*/ 10 h 164"/>
                <a:gd name="T84" fmla="*/ 148 w 170"/>
                <a:gd name="T85" fmla="*/ 2 h 164"/>
                <a:gd name="T86" fmla="*/ 158 w 170"/>
                <a:gd name="T87" fmla="*/ 6 h 164"/>
                <a:gd name="T88" fmla="*/ 162 w 170"/>
                <a:gd name="T89" fmla="*/ 22 h 164"/>
                <a:gd name="T90" fmla="*/ 170 w 170"/>
                <a:gd name="T91" fmla="*/ 28 h 164"/>
                <a:gd name="T92" fmla="*/ 166 w 170"/>
                <a:gd name="T93" fmla="*/ 32 h 164"/>
                <a:gd name="T94" fmla="*/ 162 w 170"/>
                <a:gd name="T95" fmla="*/ 40 h 164"/>
                <a:gd name="T96" fmla="*/ 156 w 170"/>
                <a:gd name="T97" fmla="*/ 52 h 164"/>
                <a:gd name="T98" fmla="*/ 148 w 170"/>
                <a:gd name="T99" fmla="*/ 62 h 164"/>
                <a:gd name="T100" fmla="*/ 144 w 170"/>
                <a:gd name="T101" fmla="*/ 74 h 164"/>
                <a:gd name="T102" fmla="*/ 140 w 170"/>
                <a:gd name="T103" fmla="*/ 88 h 164"/>
                <a:gd name="T104" fmla="*/ 132 w 170"/>
                <a:gd name="T105" fmla="*/ 96 h 164"/>
                <a:gd name="T106" fmla="*/ 132 w 170"/>
                <a:gd name="T107" fmla="*/ 104 h 164"/>
                <a:gd name="T108" fmla="*/ 128 w 170"/>
                <a:gd name="T109" fmla="*/ 110 h 164"/>
                <a:gd name="T110" fmla="*/ 62 w 170"/>
                <a:gd name="T111" fmla="*/ 16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 h="164">
                  <a:moveTo>
                    <a:pt x="128" y="110"/>
                  </a:moveTo>
                  <a:lnTo>
                    <a:pt x="128" y="114"/>
                  </a:lnTo>
                  <a:lnTo>
                    <a:pt x="126" y="118"/>
                  </a:lnTo>
                  <a:lnTo>
                    <a:pt x="126" y="122"/>
                  </a:lnTo>
                  <a:lnTo>
                    <a:pt x="122" y="122"/>
                  </a:lnTo>
                  <a:lnTo>
                    <a:pt x="122" y="126"/>
                  </a:lnTo>
                  <a:lnTo>
                    <a:pt x="118" y="126"/>
                  </a:lnTo>
                  <a:lnTo>
                    <a:pt x="118" y="122"/>
                  </a:lnTo>
                  <a:lnTo>
                    <a:pt x="118" y="118"/>
                  </a:lnTo>
                  <a:lnTo>
                    <a:pt x="114" y="118"/>
                  </a:lnTo>
                  <a:lnTo>
                    <a:pt x="114" y="114"/>
                  </a:lnTo>
                  <a:lnTo>
                    <a:pt x="110" y="114"/>
                  </a:lnTo>
                  <a:lnTo>
                    <a:pt x="110" y="118"/>
                  </a:lnTo>
                  <a:lnTo>
                    <a:pt x="106" y="118"/>
                  </a:lnTo>
                  <a:lnTo>
                    <a:pt x="106" y="114"/>
                  </a:lnTo>
                  <a:lnTo>
                    <a:pt x="102" y="118"/>
                  </a:lnTo>
                  <a:lnTo>
                    <a:pt x="100" y="118"/>
                  </a:lnTo>
                  <a:lnTo>
                    <a:pt x="100" y="122"/>
                  </a:lnTo>
                  <a:lnTo>
                    <a:pt x="100" y="126"/>
                  </a:lnTo>
                  <a:lnTo>
                    <a:pt x="96" y="126"/>
                  </a:lnTo>
                  <a:lnTo>
                    <a:pt x="92" y="130"/>
                  </a:lnTo>
                  <a:lnTo>
                    <a:pt x="88" y="134"/>
                  </a:lnTo>
                  <a:lnTo>
                    <a:pt x="88" y="138"/>
                  </a:lnTo>
                  <a:lnTo>
                    <a:pt x="88" y="140"/>
                  </a:lnTo>
                  <a:lnTo>
                    <a:pt x="88" y="144"/>
                  </a:lnTo>
                  <a:lnTo>
                    <a:pt x="84" y="148"/>
                  </a:lnTo>
                  <a:lnTo>
                    <a:pt x="84" y="152"/>
                  </a:lnTo>
                  <a:lnTo>
                    <a:pt x="80" y="152"/>
                  </a:lnTo>
                  <a:lnTo>
                    <a:pt x="80" y="156"/>
                  </a:lnTo>
                  <a:lnTo>
                    <a:pt x="80" y="152"/>
                  </a:lnTo>
                  <a:lnTo>
                    <a:pt x="76" y="152"/>
                  </a:lnTo>
                  <a:lnTo>
                    <a:pt x="76" y="156"/>
                  </a:lnTo>
                  <a:lnTo>
                    <a:pt x="80" y="156"/>
                  </a:lnTo>
                  <a:lnTo>
                    <a:pt x="76" y="160"/>
                  </a:lnTo>
                  <a:lnTo>
                    <a:pt x="72" y="160"/>
                  </a:lnTo>
                  <a:lnTo>
                    <a:pt x="70" y="160"/>
                  </a:lnTo>
                  <a:lnTo>
                    <a:pt x="70" y="156"/>
                  </a:lnTo>
                  <a:lnTo>
                    <a:pt x="66" y="160"/>
                  </a:lnTo>
                  <a:lnTo>
                    <a:pt x="62" y="160"/>
                  </a:lnTo>
                  <a:lnTo>
                    <a:pt x="62" y="156"/>
                  </a:lnTo>
                  <a:lnTo>
                    <a:pt x="62" y="160"/>
                  </a:lnTo>
                  <a:lnTo>
                    <a:pt x="62" y="156"/>
                  </a:lnTo>
                  <a:lnTo>
                    <a:pt x="58" y="156"/>
                  </a:lnTo>
                  <a:lnTo>
                    <a:pt x="58" y="160"/>
                  </a:lnTo>
                  <a:lnTo>
                    <a:pt x="62" y="160"/>
                  </a:lnTo>
                  <a:lnTo>
                    <a:pt x="58" y="160"/>
                  </a:lnTo>
                  <a:lnTo>
                    <a:pt x="58" y="156"/>
                  </a:lnTo>
                  <a:lnTo>
                    <a:pt x="58" y="160"/>
                  </a:lnTo>
                  <a:lnTo>
                    <a:pt x="58" y="164"/>
                  </a:lnTo>
                  <a:lnTo>
                    <a:pt x="54" y="160"/>
                  </a:lnTo>
                  <a:lnTo>
                    <a:pt x="58" y="160"/>
                  </a:lnTo>
                  <a:lnTo>
                    <a:pt x="58" y="156"/>
                  </a:lnTo>
                  <a:lnTo>
                    <a:pt x="54" y="160"/>
                  </a:lnTo>
                  <a:lnTo>
                    <a:pt x="54" y="164"/>
                  </a:lnTo>
                  <a:lnTo>
                    <a:pt x="50" y="164"/>
                  </a:lnTo>
                  <a:lnTo>
                    <a:pt x="50" y="160"/>
                  </a:lnTo>
                  <a:lnTo>
                    <a:pt x="50" y="164"/>
                  </a:lnTo>
                  <a:lnTo>
                    <a:pt x="46" y="164"/>
                  </a:lnTo>
                  <a:lnTo>
                    <a:pt x="44" y="160"/>
                  </a:lnTo>
                  <a:lnTo>
                    <a:pt x="40" y="156"/>
                  </a:lnTo>
                  <a:lnTo>
                    <a:pt x="40" y="152"/>
                  </a:lnTo>
                  <a:lnTo>
                    <a:pt x="36" y="148"/>
                  </a:lnTo>
                  <a:lnTo>
                    <a:pt x="40" y="148"/>
                  </a:lnTo>
                  <a:lnTo>
                    <a:pt x="36" y="148"/>
                  </a:lnTo>
                  <a:lnTo>
                    <a:pt x="36" y="144"/>
                  </a:lnTo>
                  <a:lnTo>
                    <a:pt x="40" y="144"/>
                  </a:lnTo>
                  <a:lnTo>
                    <a:pt x="40" y="140"/>
                  </a:lnTo>
                  <a:lnTo>
                    <a:pt x="40" y="144"/>
                  </a:lnTo>
                  <a:lnTo>
                    <a:pt x="36" y="144"/>
                  </a:lnTo>
                  <a:lnTo>
                    <a:pt x="36" y="140"/>
                  </a:lnTo>
                  <a:lnTo>
                    <a:pt x="40" y="140"/>
                  </a:lnTo>
                  <a:lnTo>
                    <a:pt x="36" y="140"/>
                  </a:lnTo>
                  <a:lnTo>
                    <a:pt x="32" y="138"/>
                  </a:lnTo>
                  <a:lnTo>
                    <a:pt x="32" y="134"/>
                  </a:lnTo>
                  <a:lnTo>
                    <a:pt x="30" y="134"/>
                  </a:lnTo>
                  <a:lnTo>
                    <a:pt x="30" y="130"/>
                  </a:lnTo>
                  <a:lnTo>
                    <a:pt x="26" y="130"/>
                  </a:lnTo>
                  <a:lnTo>
                    <a:pt x="26" y="126"/>
                  </a:lnTo>
                  <a:lnTo>
                    <a:pt x="22" y="126"/>
                  </a:lnTo>
                  <a:lnTo>
                    <a:pt x="18" y="126"/>
                  </a:lnTo>
                  <a:lnTo>
                    <a:pt x="14" y="126"/>
                  </a:lnTo>
                  <a:lnTo>
                    <a:pt x="10" y="126"/>
                  </a:lnTo>
                  <a:lnTo>
                    <a:pt x="14" y="126"/>
                  </a:lnTo>
                  <a:lnTo>
                    <a:pt x="18" y="122"/>
                  </a:lnTo>
                  <a:lnTo>
                    <a:pt x="14" y="122"/>
                  </a:lnTo>
                  <a:lnTo>
                    <a:pt x="10" y="126"/>
                  </a:lnTo>
                  <a:lnTo>
                    <a:pt x="10" y="122"/>
                  </a:lnTo>
                  <a:lnTo>
                    <a:pt x="10" y="126"/>
                  </a:lnTo>
                  <a:lnTo>
                    <a:pt x="6" y="126"/>
                  </a:lnTo>
                  <a:lnTo>
                    <a:pt x="2" y="126"/>
                  </a:lnTo>
                  <a:lnTo>
                    <a:pt x="0" y="126"/>
                  </a:lnTo>
                  <a:lnTo>
                    <a:pt x="0" y="122"/>
                  </a:lnTo>
                  <a:lnTo>
                    <a:pt x="0" y="118"/>
                  </a:lnTo>
                  <a:lnTo>
                    <a:pt x="0" y="114"/>
                  </a:lnTo>
                  <a:lnTo>
                    <a:pt x="2" y="114"/>
                  </a:lnTo>
                  <a:lnTo>
                    <a:pt x="2" y="110"/>
                  </a:lnTo>
                  <a:lnTo>
                    <a:pt x="0" y="108"/>
                  </a:lnTo>
                  <a:lnTo>
                    <a:pt x="0" y="104"/>
                  </a:lnTo>
                  <a:lnTo>
                    <a:pt x="0" y="100"/>
                  </a:lnTo>
                  <a:lnTo>
                    <a:pt x="0" y="96"/>
                  </a:lnTo>
                  <a:lnTo>
                    <a:pt x="0" y="92"/>
                  </a:lnTo>
                  <a:lnTo>
                    <a:pt x="0" y="88"/>
                  </a:lnTo>
                  <a:lnTo>
                    <a:pt x="0" y="84"/>
                  </a:lnTo>
                  <a:lnTo>
                    <a:pt x="2" y="82"/>
                  </a:lnTo>
                  <a:lnTo>
                    <a:pt x="6" y="82"/>
                  </a:lnTo>
                  <a:lnTo>
                    <a:pt x="6" y="78"/>
                  </a:lnTo>
                  <a:lnTo>
                    <a:pt x="6" y="74"/>
                  </a:lnTo>
                  <a:lnTo>
                    <a:pt x="10" y="70"/>
                  </a:lnTo>
                  <a:lnTo>
                    <a:pt x="10" y="66"/>
                  </a:lnTo>
                  <a:lnTo>
                    <a:pt x="14" y="66"/>
                  </a:lnTo>
                  <a:lnTo>
                    <a:pt x="14" y="62"/>
                  </a:lnTo>
                  <a:lnTo>
                    <a:pt x="14" y="58"/>
                  </a:lnTo>
                  <a:lnTo>
                    <a:pt x="14" y="56"/>
                  </a:lnTo>
                  <a:lnTo>
                    <a:pt x="18" y="56"/>
                  </a:lnTo>
                  <a:lnTo>
                    <a:pt x="18" y="52"/>
                  </a:lnTo>
                  <a:lnTo>
                    <a:pt x="14" y="52"/>
                  </a:lnTo>
                  <a:lnTo>
                    <a:pt x="14" y="48"/>
                  </a:lnTo>
                  <a:lnTo>
                    <a:pt x="14" y="44"/>
                  </a:lnTo>
                  <a:lnTo>
                    <a:pt x="10" y="40"/>
                  </a:lnTo>
                  <a:lnTo>
                    <a:pt x="10" y="36"/>
                  </a:lnTo>
                  <a:lnTo>
                    <a:pt x="14" y="36"/>
                  </a:lnTo>
                  <a:lnTo>
                    <a:pt x="14" y="32"/>
                  </a:lnTo>
                  <a:lnTo>
                    <a:pt x="14" y="28"/>
                  </a:lnTo>
                  <a:lnTo>
                    <a:pt x="14" y="26"/>
                  </a:lnTo>
                  <a:lnTo>
                    <a:pt x="14" y="22"/>
                  </a:lnTo>
                  <a:lnTo>
                    <a:pt x="18" y="18"/>
                  </a:lnTo>
                  <a:lnTo>
                    <a:pt x="18" y="14"/>
                  </a:lnTo>
                  <a:lnTo>
                    <a:pt x="22" y="14"/>
                  </a:lnTo>
                  <a:lnTo>
                    <a:pt x="22" y="10"/>
                  </a:lnTo>
                  <a:lnTo>
                    <a:pt x="22" y="6"/>
                  </a:lnTo>
                  <a:lnTo>
                    <a:pt x="22" y="2"/>
                  </a:lnTo>
                  <a:lnTo>
                    <a:pt x="26" y="0"/>
                  </a:lnTo>
                  <a:lnTo>
                    <a:pt x="30" y="0"/>
                  </a:lnTo>
                  <a:lnTo>
                    <a:pt x="32" y="0"/>
                  </a:lnTo>
                  <a:lnTo>
                    <a:pt x="36" y="0"/>
                  </a:lnTo>
                  <a:lnTo>
                    <a:pt x="40" y="0"/>
                  </a:lnTo>
                  <a:lnTo>
                    <a:pt x="44" y="0"/>
                  </a:lnTo>
                  <a:lnTo>
                    <a:pt x="46" y="0"/>
                  </a:lnTo>
                  <a:lnTo>
                    <a:pt x="46" y="2"/>
                  </a:lnTo>
                  <a:lnTo>
                    <a:pt x="50" y="2"/>
                  </a:lnTo>
                  <a:lnTo>
                    <a:pt x="54" y="6"/>
                  </a:lnTo>
                  <a:lnTo>
                    <a:pt x="58" y="10"/>
                  </a:lnTo>
                  <a:lnTo>
                    <a:pt x="58" y="14"/>
                  </a:lnTo>
                  <a:lnTo>
                    <a:pt x="62" y="14"/>
                  </a:lnTo>
                  <a:lnTo>
                    <a:pt x="62" y="10"/>
                  </a:lnTo>
                  <a:lnTo>
                    <a:pt x="66" y="10"/>
                  </a:lnTo>
                  <a:lnTo>
                    <a:pt x="72" y="6"/>
                  </a:lnTo>
                  <a:lnTo>
                    <a:pt x="76" y="6"/>
                  </a:lnTo>
                  <a:lnTo>
                    <a:pt x="76" y="10"/>
                  </a:lnTo>
                  <a:lnTo>
                    <a:pt x="80" y="10"/>
                  </a:lnTo>
                  <a:lnTo>
                    <a:pt x="84" y="14"/>
                  </a:lnTo>
                  <a:lnTo>
                    <a:pt x="88" y="14"/>
                  </a:lnTo>
                  <a:lnTo>
                    <a:pt x="92" y="14"/>
                  </a:lnTo>
                  <a:lnTo>
                    <a:pt x="96" y="18"/>
                  </a:lnTo>
                  <a:lnTo>
                    <a:pt x="100" y="18"/>
                  </a:lnTo>
                  <a:lnTo>
                    <a:pt x="100" y="14"/>
                  </a:lnTo>
                  <a:lnTo>
                    <a:pt x="100" y="10"/>
                  </a:lnTo>
                  <a:lnTo>
                    <a:pt x="102" y="10"/>
                  </a:lnTo>
                  <a:lnTo>
                    <a:pt x="106" y="6"/>
                  </a:lnTo>
                  <a:lnTo>
                    <a:pt x="110" y="6"/>
                  </a:lnTo>
                  <a:lnTo>
                    <a:pt x="114" y="6"/>
                  </a:lnTo>
                  <a:lnTo>
                    <a:pt x="118" y="6"/>
                  </a:lnTo>
                  <a:lnTo>
                    <a:pt x="122" y="6"/>
                  </a:lnTo>
                  <a:lnTo>
                    <a:pt x="126" y="6"/>
                  </a:lnTo>
                  <a:lnTo>
                    <a:pt x="128" y="6"/>
                  </a:lnTo>
                  <a:lnTo>
                    <a:pt x="128" y="10"/>
                  </a:lnTo>
                  <a:lnTo>
                    <a:pt x="132" y="10"/>
                  </a:lnTo>
                  <a:lnTo>
                    <a:pt x="136" y="10"/>
                  </a:lnTo>
                  <a:lnTo>
                    <a:pt x="140" y="10"/>
                  </a:lnTo>
                  <a:lnTo>
                    <a:pt x="140" y="6"/>
                  </a:lnTo>
                  <a:lnTo>
                    <a:pt x="144" y="2"/>
                  </a:lnTo>
                  <a:lnTo>
                    <a:pt x="148" y="2"/>
                  </a:lnTo>
                  <a:lnTo>
                    <a:pt x="152" y="0"/>
                  </a:lnTo>
                  <a:lnTo>
                    <a:pt x="156" y="0"/>
                  </a:lnTo>
                  <a:lnTo>
                    <a:pt x="156" y="2"/>
                  </a:lnTo>
                  <a:lnTo>
                    <a:pt x="158" y="6"/>
                  </a:lnTo>
                  <a:lnTo>
                    <a:pt x="158" y="10"/>
                  </a:lnTo>
                  <a:lnTo>
                    <a:pt x="162" y="14"/>
                  </a:lnTo>
                  <a:lnTo>
                    <a:pt x="162" y="18"/>
                  </a:lnTo>
                  <a:lnTo>
                    <a:pt x="162" y="22"/>
                  </a:lnTo>
                  <a:lnTo>
                    <a:pt x="162" y="26"/>
                  </a:lnTo>
                  <a:lnTo>
                    <a:pt x="166" y="26"/>
                  </a:lnTo>
                  <a:lnTo>
                    <a:pt x="170" y="26"/>
                  </a:lnTo>
                  <a:lnTo>
                    <a:pt x="170" y="28"/>
                  </a:lnTo>
                  <a:lnTo>
                    <a:pt x="166" y="28"/>
                  </a:lnTo>
                  <a:lnTo>
                    <a:pt x="170" y="28"/>
                  </a:lnTo>
                  <a:lnTo>
                    <a:pt x="170" y="32"/>
                  </a:lnTo>
                  <a:lnTo>
                    <a:pt x="166" y="32"/>
                  </a:lnTo>
                  <a:lnTo>
                    <a:pt x="166" y="36"/>
                  </a:lnTo>
                  <a:lnTo>
                    <a:pt x="170" y="36"/>
                  </a:lnTo>
                  <a:lnTo>
                    <a:pt x="166" y="40"/>
                  </a:lnTo>
                  <a:lnTo>
                    <a:pt x="162" y="40"/>
                  </a:lnTo>
                  <a:lnTo>
                    <a:pt x="162" y="44"/>
                  </a:lnTo>
                  <a:lnTo>
                    <a:pt x="158" y="44"/>
                  </a:lnTo>
                  <a:lnTo>
                    <a:pt x="156" y="48"/>
                  </a:lnTo>
                  <a:lnTo>
                    <a:pt x="156" y="52"/>
                  </a:lnTo>
                  <a:lnTo>
                    <a:pt x="152" y="56"/>
                  </a:lnTo>
                  <a:lnTo>
                    <a:pt x="152" y="58"/>
                  </a:lnTo>
                  <a:lnTo>
                    <a:pt x="152" y="62"/>
                  </a:lnTo>
                  <a:lnTo>
                    <a:pt x="148" y="62"/>
                  </a:lnTo>
                  <a:lnTo>
                    <a:pt x="148" y="66"/>
                  </a:lnTo>
                  <a:lnTo>
                    <a:pt x="148" y="70"/>
                  </a:lnTo>
                  <a:lnTo>
                    <a:pt x="148" y="74"/>
                  </a:lnTo>
                  <a:lnTo>
                    <a:pt x="144" y="74"/>
                  </a:lnTo>
                  <a:lnTo>
                    <a:pt x="144" y="78"/>
                  </a:lnTo>
                  <a:lnTo>
                    <a:pt x="144" y="82"/>
                  </a:lnTo>
                  <a:lnTo>
                    <a:pt x="144" y="84"/>
                  </a:lnTo>
                  <a:lnTo>
                    <a:pt x="140" y="88"/>
                  </a:lnTo>
                  <a:lnTo>
                    <a:pt x="136" y="88"/>
                  </a:lnTo>
                  <a:lnTo>
                    <a:pt x="136" y="92"/>
                  </a:lnTo>
                  <a:lnTo>
                    <a:pt x="132" y="92"/>
                  </a:lnTo>
                  <a:lnTo>
                    <a:pt x="132" y="96"/>
                  </a:lnTo>
                  <a:lnTo>
                    <a:pt x="136" y="96"/>
                  </a:lnTo>
                  <a:lnTo>
                    <a:pt x="132" y="96"/>
                  </a:lnTo>
                  <a:lnTo>
                    <a:pt x="132" y="100"/>
                  </a:lnTo>
                  <a:lnTo>
                    <a:pt x="132" y="104"/>
                  </a:lnTo>
                  <a:lnTo>
                    <a:pt x="132" y="108"/>
                  </a:lnTo>
                  <a:lnTo>
                    <a:pt x="128" y="108"/>
                  </a:lnTo>
                  <a:lnTo>
                    <a:pt x="128" y="110"/>
                  </a:lnTo>
                  <a:lnTo>
                    <a:pt x="128" y="110"/>
                  </a:lnTo>
                  <a:lnTo>
                    <a:pt x="128" y="110"/>
                  </a:lnTo>
                  <a:close/>
                  <a:moveTo>
                    <a:pt x="62" y="160"/>
                  </a:moveTo>
                  <a:lnTo>
                    <a:pt x="66" y="160"/>
                  </a:lnTo>
                  <a:lnTo>
                    <a:pt x="62" y="160"/>
                  </a:lnTo>
                  <a:lnTo>
                    <a:pt x="62" y="160"/>
                  </a:lnTo>
                  <a:lnTo>
                    <a:pt x="62" y="16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56" name="Freeform 163">
              <a:extLst>
                <a:ext uri="{FF2B5EF4-FFF2-40B4-BE49-F238E27FC236}">
                  <a16:creationId xmlns:a16="http://schemas.microsoft.com/office/drawing/2014/main" id="{3346139E-A094-3017-4A6A-E8A77D60C465}"/>
                </a:ext>
              </a:extLst>
            </p:cNvPr>
            <p:cNvSpPr>
              <a:spLocks/>
            </p:cNvSpPr>
            <p:nvPr/>
          </p:nvSpPr>
          <p:spPr bwMode="auto">
            <a:xfrm>
              <a:off x="5045075" y="4587943"/>
              <a:ext cx="41275" cy="47625"/>
            </a:xfrm>
            <a:custGeom>
              <a:avLst/>
              <a:gdLst>
                <a:gd name="T0" fmla="*/ 0 w 26"/>
                <a:gd name="T1" fmla="*/ 30 h 30"/>
                <a:gd name="T2" fmla="*/ 0 w 26"/>
                <a:gd name="T3" fmla="*/ 30 h 30"/>
                <a:gd name="T4" fmla="*/ 0 w 26"/>
                <a:gd name="T5" fmla="*/ 22 h 30"/>
                <a:gd name="T6" fmla="*/ 4 w 26"/>
                <a:gd name="T7" fmla="*/ 22 h 30"/>
                <a:gd name="T8" fmla="*/ 4 w 26"/>
                <a:gd name="T9" fmla="*/ 18 h 30"/>
                <a:gd name="T10" fmla="*/ 4 w 26"/>
                <a:gd name="T11" fmla="*/ 18 h 30"/>
                <a:gd name="T12" fmla="*/ 4 w 26"/>
                <a:gd name="T13" fmla="*/ 14 h 30"/>
                <a:gd name="T14" fmla="*/ 4 w 26"/>
                <a:gd name="T15" fmla="*/ 14 h 30"/>
                <a:gd name="T16" fmla="*/ 4 w 26"/>
                <a:gd name="T17" fmla="*/ 6 h 30"/>
                <a:gd name="T18" fmla="*/ 8 w 26"/>
                <a:gd name="T19" fmla="*/ 6 h 30"/>
                <a:gd name="T20" fmla="*/ 8 w 26"/>
                <a:gd name="T21" fmla="*/ 6 h 30"/>
                <a:gd name="T22" fmla="*/ 8 w 26"/>
                <a:gd name="T23" fmla="*/ 6 h 30"/>
                <a:gd name="T24" fmla="*/ 10 w 26"/>
                <a:gd name="T25" fmla="*/ 6 h 30"/>
                <a:gd name="T26" fmla="*/ 10 w 26"/>
                <a:gd name="T27" fmla="*/ 6 h 30"/>
                <a:gd name="T28" fmla="*/ 14 w 26"/>
                <a:gd name="T29" fmla="*/ 6 h 30"/>
                <a:gd name="T30" fmla="*/ 14 w 26"/>
                <a:gd name="T31" fmla="*/ 6 h 30"/>
                <a:gd name="T32" fmla="*/ 18 w 26"/>
                <a:gd name="T33" fmla="*/ 4 h 30"/>
                <a:gd name="T34" fmla="*/ 18 w 26"/>
                <a:gd name="T35" fmla="*/ 4 h 30"/>
                <a:gd name="T36" fmla="*/ 22 w 26"/>
                <a:gd name="T37" fmla="*/ 0 h 30"/>
                <a:gd name="T38" fmla="*/ 22 w 26"/>
                <a:gd name="T39" fmla="*/ 4 h 30"/>
                <a:gd name="T40" fmla="*/ 22 w 26"/>
                <a:gd name="T41" fmla="*/ 6 h 30"/>
                <a:gd name="T42" fmla="*/ 26 w 26"/>
                <a:gd name="T43" fmla="*/ 6 h 30"/>
                <a:gd name="T44" fmla="*/ 26 w 26"/>
                <a:gd name="T45" fmla="*/ 10 h 30"/>
                <a:gd name="T46" fmla="*/ 26 w 26"/>
                <a:gd name="T47" fmla="*/ 14 h 30"/>
                <a:gd name="T48" fmla="*/ 26 w 26"/>
                <a:gd name="T49" fmla="*/ 18 h 30"/>
                <a:gd name="T50" fmla="*/ 26 w 26"/>
                <a:gd name="T51" fmla="*/ 22 h 30"/>
                <a:gd name="T52" fmla="*/ 26 w 26"/>
                <a:gd name="T53" fmla="*/ 22 h 30"/>
                <a:gd name="T54" fmla="*/ 26 w 26"/>
                <a:gd name="T55" fmla="*/ 22 h 30"/>
                <a:gd name="T56" fmla="*/ 22 w 26"/>
                <a:gd name="T57" fmla="*/ 22 h 30"/>
                <a:gd name="T58" fmla="*/ 22 w 26"/>
                <a:gd name="T59" fmla="*/ 22 h 30"/>
                <a:gd name="T60" fmla="*/ 18 w 26"/>
                <a:gd name="T61" fmla="*/ 22 h 30"/>
                <a:gd name="T62" fmla="*/ 14 w 26"/>
                <a:gd name="T63" fmla="*/ 26 h 30"/>
                <a:gd name="T64" fmla="*/ 14 w 26"/>
                <a:gd name="T65" fmla="*/ 22 h 30"/>
                <a:gd name="T66" fmla="*/ 14 w 26"/>
                <a:gd name="T67" fmla="*/ 30 h 30"/>
                <a:gd name="T68" fmla="*/ 10 w 26"/>
                <a:gd name="T69" fmla="*/ 30 h 30"/>
                <a:gd name="T70" fmla="*/ 10 w 26"/>
                <a:gd name="T71" fmla="*/ 30 h 30"/>
                <a:gd name="T72" fmla="*/ 8 w 26"/>
                <a:gd name="T73" fmla="*/ 30 h 30"/>
                <a:gd name="T74" fmla="*/ 8 w 26"/>
                <a:gd name="T75" fmla="*/ 30 h 30"/>
                <a:gd name="T76" fmla="*/ 4 w 26"/>
                <a:gd name="T77" fmla="*/ 30 h 30"/>
                <a:gd name="T78" fmla="*/ 4 w 26"/>
                <a:gd name="T79" fmla="*/ 30 h 30"/>
                <a:gd name="T80" fmla="*/ 4 w 26"/>
                <a:gd name="T81" fmla="*/ 30 h 30"/>
                <a:gd name="T82" fmla="*/ 0 w 26"/>
                <a:gd name="T83" fmla="*/ 26 h 30"/>
                <a:gd name="T84" fmla="*/ 0 w 26"/>
                <a:gd name="T85" fmla="*/ 30 h 30"/>
                <a:gd name="T86" fmla="*/ 0 w 26"/>
                <a:gd name="T8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30">
                  <a:moveTo>
                    <a:pt x="0" y="30"/>
                  </a:moveTo>
                  <a:lnTo>
                    <a:pt x="0" y="30"/>
                  </a:lnTo>
                  <a:lnTo>
                    <a:pt x="0" y="30"/>
                  </a:lnTo>
                  <a:lnTo>
                    <a:pt x="0" y="30"/>
                  </a:lnTo>
                  <a:lnTo>
                    <a:pt x="0" y="30"/>
                  </a:lnTo>
                  <a:lnTo>
                    <a:pt x="0" y="30"/>
                  </a:lnTo>
                  <a:lnTo>
                    <a:pt x="0" y="26"/>
                  </a:lnTo>
                  <a:lnTo>
                    <a:pt x="0" y="22"/>
                  </a:lnTo>
                  <a:lnTo>
                    <a:pt x="0" y="22"/>
                  </a:lnTo>
                  <a:lnTo>
                    <a:pt x="0" y="22"/>
                  </a:lnTo>
                  <a:lnTo>
                    <a:pt x="0" y="22"/>
                  </a:lnTo>
                  <a:lnTo>
                    <a:pt x="4" y="22"/>
                  </a:lnTo>
                  <a:lnTo>
                    <a:pt x="4" y="22"/>
                  </a:lnTo>
                  <a:lnTo>
                    <a:pt x="4" y="22"/>
                  </a:lnTo>
                  <a:lnTo>
                    <a:pt x="4" y="18"/>
                  </a:lnTo>
                  <a:lnTo>
                    <a:pt x="4" y="18"/>
                  </a:lnTo>
                  <a:lnTo>
                    <a:pt x="4" y="18"/>
                  </a:lnTo>
                  <a:lnTo>
                    <a:pt x="4" y="18"/>
                  </a:lnTo>
                  <a:lnTo>
                    <a:pt x="4" y="18"/>
                  </a:lnTo>
                  <a:lnTo>
                    <a:pt x="4" y="18"/>
                  </a:lnTo>
                  <a:lnTo>
                    <a:pt x="4" y="14"/>
                  </a:lnTo>
                  <a:lnTo>
                    <a:pt x="4" y="14"/>
                  </a:lnTo>
                  <a:lnTo>
                    <a:pt x="4" y="14"/>
                  </a:lnTo>
                  <a:lnTo>
                    <a:pt x="4" y="14"/>
                  </a:lnTo>
                  <a:lnTo>
                    <a:pt x="4" y="10"/>
                  </a:lnTo>
                  <a:lnTo>
                    <a:pt x="4" y="10"/>
                  </a:lnTo>
                  <a:lnTo>
                    <a:pt x="4" y="6"/>
                  </a:lnTo>
                  <a:lnTo>
                    <a:pt x="8" y="6"/>
                  </a:lnTo>
                  <a:lnTo>
                    <a:pt x="8" y="6"/>
                  </a:lnTo>
                  <a:lnTo>
                    <a:pt x="8" y="6"/>
                  </a:lnTo>
                  <a:lnTo>
                    <a:pt x="8" y="6"/>
                  </a:lnTo>
                  <a:lnTo>
                    <a:pt x="8" y="6"/>
                  </a:lnTo>
                  <a:lnTo>
                    <a:pt x="8" y="6"/>
                  </a:lnTo>
                  <a:lnTo>
                    <a:pt x="8" y="6"/>
                  </a:lnTo>
                  <a:lnTo>
                    <a:pt x="8" y="6"/>
                  </a:lnTo>
                  <a:lnTo>
                    <a:pt x="8" y="6"/>
                  </a:lnTo>
                  <a:lnTo>
                    <a:pt x="10" y="6"/>
                  </a:lnTo>
                  <a:lnTo>
                    <a:pt x="10" y="6"/>
                  </a:lnTo>
                  <a:lnTo>
                    <a:pt x="10" y="6"/>
                  </a:lnTo>
                  <a:lnTo>
                    <a:pt x="10" y="6"/>
                  </a:lnTo>
                  <a:lnTo>
                    <a:pt x="10" y="6"/>
                  </a:lnTo>
                  <a:lnTo>
                    <a:pt x="10" y="6"/>
                  </a:lnTo>
                  <a:lnTo>
                    <a:pt x="10" y="6"/>
                  </a:lnTo>
                  <a:lnTo>
                    <a:pt x="10" y="6"/>
                  </a:lnTo>
                  <a:lnTo>
                    <a:pt x="14" y="6"/>
                  </a:lnTo>
                  <a:lnTo>
                    <a:pt x="14" y="6"/>
                  </a:lnTo>
                  <a:lnTo>
                    <a:pt x="14" y="6"/>
                  </a:lnTo>
                  <a:lnTo>
                    <a:pt x="14" y="6"/>
                  </a:lnTo>
                  <a:lnTo>
                    <a:pt x="14" y="6"/>
                  </a:lnTo>
                  <a:lnTo>
                    <a:pt x="18" y="6"/>
                  </a:lnTo>
                  <a:lnTo>
                    <a:pt x="18" y="4"/>
                  </a:lnTo>
                  <a:lnTo>
                    <a:pt x="18" y="4"/>
                  </a:lnTo>
                  <a:lnTo>
                    <a:pt x="18" y="4"/>
                  </a:lnTo>
                  <a:lnTo>
                    <a:pt x="18" y="4"/>
                  </a:lnTo>
                  <a:lnTo>
                    <a:pt x="18" y="0"/>
                  </a:lnTo>
                  <a:lnTo>
                    <a:pt x="22" y="0"/>
                  </a:lnTo>
                  <a:lnTo>
                    <a:pt x="22" y="0"/>
                  </a:lnTo>
                  <a:lnTo>
                    <a:pt x="22" y="0"/>
                  </a:lnTo>
                  <a:lnTo>
                    <a:pt x="22" y="0"/>
                  </a:lnTo>
                  <a:lnTo>
                    <a:pt x="22" y="4"/>
                  </a:lnTo>
                  <a:lnTo>
                    <a:pt x="22" y="4"/>
                  </a:lnTo>
                  <a:lnTo>
                    <a:pt x="22" y="6"/>
                  </a:lnTo>
                  <a:lnTo>
                    <a:pt x="22" y="6"/>
                  </a:lnTo>
                  <a:lnTo>
                    <a:pt x="22" y="6"/>
                  </a:lnTo>
                  <a:lnTo>
                    <a:pt x="26" y="6"/>
                  </a:lnTo>
                  <a:lnTo>
                    <a:pt x="26" y="6"/>
                  </a:lnTo>
                  <a:lnTo>
                    <a:pt x="26" y="10"/>
                  </a:lnTo>
                  <a:lnTo>
                    <a:pt x="26" y="10"/>
                  </a:lnTo>
                  <a:lnTo>
                    <a:pt x="26" y="10"/>
                  </a:lnTo>
                  <a:lnTo>
                    <a:pt x="26" y="14"/>
                  </a:lnTo>
                  <a:lnTo>
                    <a:pt x="26" y="14"/>
                  </a:lnTo>
                  <a:lnTo>
                    <a:pt x="26" y="14"/>
                  </a:lnTo>
                  <a:lnTo>
                    <a:pt x="26" y="18"/>
                  </a:lnTo>
                  <a:lnTo>
                    <a:pt x="26" y="18"/>
                  </a:lnTo>
                  <a:lnTo>
                    <a:pt x="26" y="18"/>
                  </a:lnTo>
                  <a:lnTo>
                    <a:pt x="26" y="22"/>
                  </a:lnTo>
                  <a:lnTo>
                    <a:pt x="26" y="22"/>
                  </a:lnTo>
                  <a:lnTo>
                    <a:pt x="26" y="22"/>
                  </a:lnTo>
                  <a:lnTo>
                    <a:pt x="26" y="22"/>
                  </a:lnTo>
                  <a:lnTo>
                    <a:pt x="26" y="22"/>
                  </a:lnTo>
                  <a:lnTo>
                    <a:pt x="26" y="22"/>
                  </a:lnTo>
                  <a:lnTo>
                    <a:pt x="26" y="22"/>
                  </a:lnTo>
                  <a:lnTo>
                    <a:pt x="26" y="22"/>
                  </a:lnTo>
                  <a:lnTo>
                    <a:pt x="26" y="22"/>
                  </a:lnTo>
                  <a:lnTo>
                    <a:pt x="22" y="22"/>
                  </a:lnTo>
                  <a:lnTo>
                    <a:pt x="22" y="22"/>
                  </a:lnTo>
                  <a:lnTo>
                    <a:pt x="22" y="22"/>
                  </a:lnTo>
                  <a:lnTo>
                    <a:pt x="22" y="22"/>
                  </a:lnTo>
                  <a:lnTo>
                    <a:pt x="22" y="22"/>
                  </a:lnTo>
                  <a:lnTo>
                    <a:pt x="22" y="22"/>
                  </a:lnTo>
                  <a:lnTo>
                    <a:pt x="18" y="22"/>
                  </a:lnTo>
                  <a:lnTo>
                    <a:pt x="18" y="22"/>
                  </a:lnTo>
                  <a:lnTo>
                    <a:pt x="18" y="22"/>
                  </a:lnTo>
                  <a:lnTo>
                    <a:pt x="14" y="26"/>
                  </a:lnTo>
                  <a:lnTo>
                    <a:pt x="14" y="26"/>
                  </a:lnTo>
                  <a:lnTo>
                    <a:pt x="14" y="26"/>
                  </a:lnTo>
                  <a:lnTo>
                    <a:pt x="14" y="22"/>
                  </a:lnTo>
                  <a:lnTo>
                    <a:pt x="14" y="22"/>
                  </a:lnTo>
                  <a:lnTo>
                    <a:pt x="14" y="22"/>
                  </a:lnTo>
                  <a:lnTo>
                    <a:pt x="14" y="22"/>
                  </a:lnTo>
                  <a:lnTo>
                    <a:pt x="14" y="26"/>
                  </a:lnTo>
                  <a:lnTo>
                    <a:pt x="14" y="30"/>
                  </a:lnTo>
                  <a:lnTo>
                    <a:pt x="14" y="30"/>
                  </a:lnTo>
                  <a:lnTo>
                    <a:pt x="10" y="30"/>
                  </a:lnTo>
                  <a:lnTo>
                    <a:pt x="10" y="30"/>
                  </a:lnTo>
                  <a:lnTo>
                    <a:pt x="10" y="30"/>
                  </a:lnTo>
                  <a:lnTo>
                    <a:pt x="10" y="30"/>
                  </a:lnTo>
                  <a:lnTo>
                    <a:pt x="10" y="30"/>
                  </a:lnTo>
                  <a:lnTo>
                    <a:pt x="10" y="30"/>
                  </a:lnTo>
                  <a:lnTo>
                    <a:pt x="8" y="30"/>
                  </a:lnTo>
                  <a:lnTo>
                    <a:pt x="8" y="30"/>
                  </a:lnTo>
                  <a:lnTo>
                    <a:pt x="8" y="30"/>
                  </a:lnTo>
                  <a:lnTo>
                    <a:pt x="8" y="30"/>
                  </a:lnTo>
                  <a:lnTo>
                    <a:pt x="8" y="30"/>
                  </a:lnTo>
                  <a:lnTo>
                    <a:pt x="8" y="30"/>
                  </a:lnTo>
                  <a:lnTo>
                    <a:pt x="8" y="30"/>
                  </a:lnTo>
                  <a:lnTo>
                    <a:pt x="4" y="30"/>
                  </a:lnTo>
                  <a:lnTo>
                    <a:pt x="4" y="30"/>
                  </a:lnTo>
                  <a:lnTo>
                    <a:pt x="4" y="30"/>
                  </a:lnTo>
                  <a:lnTo>
                    <a:pt x="4" y="30"/>
                  </a:lnTo>
                  <a:lnTo>
                    <a:pt x="4" y="30"/>
                  </a:lnTo>
                  <a:lnTo>
                    <a:pt x="4" y="30"/>
                  </a:lnTo>
                  <a:lnTo>
                    <a:pt x="4" y="30"/>
                  </a:lnTo>
                  <a:lnTo>
                    <a:pt x="4" y="30"/>
                  </a:lnTo>
                  <a:lnTo>
                    <a:pt x="4" y="26"/>
                  </a:lnTo>
                  <a:lnTo>
                    <a:pt x="0" y="26"/>
                  </a:lnTo>
                  <a:lnTo>
                    <a:pt x="0" y="26"/>
                  </a:lnTo>
                  <a:lnTo>
                    <a:pt x="0" y="30"/>
                  </a:lnTo>
                  <a:lnTo>
                    <a:pt x="0" y="30"/>
                  </a:lnTo>
                  <a:lnTo>
                    <a:pt x="0" y="30"/>
                  </a:lnTo>
                  <a:lnTo>
                    <a:pt x="0" y="30"/>
                  </a:lnTo>
                  <a:lnTo>
                    <a:pt x="0" y="30"/>
                  </a:lnTo>
                  <a:lnTo>
                    <a:pt x="0" y="3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57" name="Freeform 164">
              <a:extLst>
                <a:ext uri="{FF2B5EF4-FFF2-40B4-BE49-F238E27FC236}">
                  <a16:creationId xmlns:a16="http://schemas.microsoft.com/office/drawing/2014/main" id="{F10CE983-9FDA-1B20-08C3-9E891BFE7040}"/>
                </a:ext>
              </a:extLst>
            </p:cNvPr>
            <p:cNvSpPr>
              <a:spLocks noEditPoints="1"/>
            </p:cNvSpPr>
            <p:nvPr/>
          </p:nvSpPr>
          <p:spPr bwMode="auto">
            <a:xfrm>
              <a:off x="4540250" y="4514918"/>
              <a:ext cx="19050" cy="41275"/>
            </a:xfrm>
            <a:custGeom>
              <a:avLst/>
              <a:gdLst>
                <a:gd name="T0" fmla="*/ 12 w 12"/>
                <a:gd name="T1" fmla="*/ 0 h 26"/>
                <a:gd name="T2" fmla="*/ 12 w 12"/>
                <a:gd name="T3" fmla="*/ 0 h 26"/>
                <a:gd name="T4" fmla="*/ 12 w 12"/>
                <a:gd name="T5" fmla="*/ 0 h 26"/>
                <a:gd name="T6" fmla="*/ 12 w 12"/>
                <a:gd name="T7" fmla="*/ 0 h 26"/>
                <a:gd name="T8" fmla="*/ 12 w 12"/>
                <a:gd name="T9" fmla="*/ 0 h 26"/>
                <a:gd name="T10" fmla="*/ 12 w 12"/>
                <a:gd name="T11" fmla="*/ 0 h 26"/>
                <a:gd name="T12" fmla="*/ 12 w 12"/>
                <a:gd name="T13" fmla="*/ 0 h 26"/>
                <a:gd name="T14" fmla="*/ 12 w 12"/>
                <a:gd name="T15" fmla="*/ 0 h 26"/>
                <a:gd name="T16" fmla="*/ 12 w 12"/>
                <a:gd name="T17" fmla="*/ 0 h 26"/>
                <a:gd name="T18" fmla="*/ 12 w 12"/>
                <a:gd name="T19" fmla="*/ 0 h 26"/>
                <a:gd name="T20" fmla="*/ 12 w 12"/>
                <a:gd name="T21" fmla="*/ 0 h 26"/>
                <a:gd name="T22" fmla="*/ 12 w 12"/>
                <a:gd name="T23" fmla="*/ 0 h 26"/>
                <a:gd name="T24" fmla="*/ 12 w 12"/>
                <a:gd name="T25" fmla="*/ 0 h 26"/>
                <a:gd name="T26" fmla="*/ 0 w 12"/>
                <a:gd name="T27" fmla="*/ 26 h 26"/>
                <a:gd name="T28" fmla="*/ 0 w 12"/>
                <a:gd name="T29" fmla="*/ 26 h 26"/>
                <a:gd name="T30" fmla="*/ 0 w 12"/>
                <a:gd name="T31" fmla="*/ 26 h 26"/>
                <a:gd name="T32" fmla="*/ 0 w 12"/>
                <a:gd name="T33" fmla="*/ 26 h 26"/>
                <a:gd name="T34" fmla="*/ 0 w 12"/>
                <a:gd name="T35" fmla="*/ 22 h 26"/>
                <a:gd name="T36" fmla="*/ 0 w 12"/>
                <a:gd name="T37" fmla="*/ 22 h 26"/>
                <a:gd name="T38" fmla="*/ 0 w 12"/>
                <a:gd name="T39" fmla="*/ 22 h 26"/>
                <a:gd name="T40" fmla="*/ 0 w 12"/>
                <a:gd name="T41" fmla="*/ 22 h 26"/>
                <a:gd name="T42" fmla="*/ 0 w 12"/>
                <a:gd name="T43" fmla="*/ 22 h 26"/>
                <a:gd name="T44" fmla="*/ 0 w 12"/>
                <a:gd name="T45" fmla="*/ 22 h 26"/>
                <a:gd name="T46" fmla="*/ 0 w 12"/>
                <a:gd name="T47" fmla="*/ 22 h 26"/>
                <a:gd name="T48" fmla="*/ 4 w 12"/>
                <a:gd name="T49" fmla="*/ 22 h 26"/>
                <a:gd name="T50" fmla="*/ 4 w 12"/>
                <a:gd name="T51" fmla="*/ 22 h 26"/>
                <a:gd name="T52" fmla="*/ 4 w 12"/>
                <a:gd name="T53" fmla="*/ 22 h 26"/>
                <a:gd name="T54" fmla="*/ 4 w 12"/>
                <a:gd name="T55" fmla="*/ 22 h 26"/>
                <a:gd name="T56" fmla="*/ 4 w 12"/>
                <a:gd name="T57" fmla="*/ 26 h 26"/>
                <a:gd name="T58" fmla="*/ 0 w 12"/>
                <a:gd name="T59" fmla="*/ 26 h 26"/>
                <a:gd name="T60" fmla="*/ 0 w 12"/>
                <a:gd name="T61" fmla="*/ 26 h 26"/>
                <a:gd name="T62" fmla="*/ 0 w 12"/>
                <a:gd name="T63" fmla="*/ 26 h 26"/>
                <a:gd name="T64" fmla="*/ 0 w 12"/>
                <a:gd name="T65" fmla="*/ 26 h 26"/>
                <a:gd name="T66" fmla="*/ 0 w 1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26">
                  <a:moveTo>
                    <a:pt x="12" y="0"/>
                  </a:move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moveTo>
                    <a:pt x="0" y="26"/>
                  </a:moveTo>
                  <a:lnTo>
                    <a:pt x="0" y="26"/>
                  </a:lnTo>
                  <a:lnTo>
                    <a:pt x="0" y="26"/>
                  </a:lnTo>
                  <a:lnTo>
                    <a:pt x="0" y="26"/>
                  </a:lnTo>
                  <a:lnTo>
                    <a:pt x="0" y="22"/>
                  </a:lnTo>
                  <a:lnTo>
                    <a:pt x="0" y="22"/>
                  </a:lnTo>
                  <a:lnTo>
                    <a:pt x="0" y="22"/>
                  </a:lnTo>
                  <a:lnTo>
                    <a:pt x="0" y="22"/>
                  </a:lnTo>
                  <a:lnTo>
                    <a:pt x="0" y="22"/>
                  </a:lnTo>
                  <a:lnTo>
                    <a:pt x="0" y="22"/>
                  </a:lnTo>
                  <a:lnTo>
                    <a:pt x="0" y="22"/>
                  </a:lnTo>
                  <a:lnTo>
                    <a:pt x="4" y="22"/>
                  </a:lnTo>
                  <a:lnTo>
                    <a:pt x="4" y="22"/>
                  </a:lnTo>
                  <a:lnTo>
                    <a:pt x="4" y="22"/>
                  </a:lnTo>
                  <a:lnTo>
                    <a:pt x="4" y="22"/>
                  </a:lnTo>
                  <a:lnTo>
                    <a:pt x="4" y="26"/>
                  </a:lnTo>
                  <a:lnTo>
                    <a:pt x="0" y="26"/>
                  </a:lnTo>
                  <a:lnTo>
                    <a:pt x="0" y="26"/>
                  </a:lnTo>
                  <a:lnTo>
                    <a:pt x="0" y="26"/>
                  </a:lnTo>
                  <a:lnTo>
                    <a:pt x="0" y="26"/>
                  </a:lnTo>
                  <a:lnTo>
                    <a:pt x="0" y="2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58" name="Freeform 165">
              <a:extLst>
                <a:ext uri="{FF2B5EF4-FFF2-40B4-BE49-F238E27FC236}">
                  <a16:creationId xmlns:a16="http://schemas.microsoft.com/office/drawing/2014/main" id="{FB8083BA-B24A-AB98-C9B1-9D610A08B725}"/>
                </a:ext>
              </a:extLst>
            </p:cNvPr>
            <p:cNvSpPr>
              <a:spLocks/>
            </p:cNvSpPr>
            <p:nvPr/>
          </p:nvSpPr>
          <p:spPr bwMode="auto">
            <a:xfrm>
              <a:off x="3997325" y="4102168"/>
              <a:ext cx="142875" cy="120650"/>
            </a:xfrm>
            <a:custGeom>
              <a:avLst/>
              <a:gdLst>
                <a:gd name="T0" fmla="*/ 82 w 90"/>
                <a:gd name="T1" fmla="*/ 76 h 76"/>
                <a:gd name="T2" fmla="*/ 78 w 90"/>
                <a:gd name="T3" fmla="*/ 76 h 76"/>
                <a:gd name="T4" fmla="*/ 70 w 90"/>
                <a:gd name="T5" fmla="*/ 76 h 76"/>
                <a:gd name="T6" fmla="*/ 64 w 90"/>
                <a:gd name="T7" fmla="*/ 74 h 76"/>
                <a:gd name="T8" fmla="*/ 60 w 90"/>
                <a:gd name="T9" fmla="*/ 70 h 76"/>
                <a:gd name="T10" fmla="*/ 44 w 90"/>
                <a:gd name="T11" fmla="*/ 70 h 76"/>
                <a:gd name="T12" fmla="*/ 30 w 90"/>
                <a:gd name="T13" fmla="*/ 74 h 76"/>
                <a:gd name="T14" fmla="*/ 22 w 90"/>
                <a:gd name="T15" fmla="*/ 74 h 76"/>
                <a:gd name="T16" fmla="*/ 14 w 90"/>
                <a:gd name="T17" fmla="*/ 76 h 76"/>
                <a:gd name="T18" fmla="*/ 14 w 90"/>
                <a:gd name="T19" fmla="*/ 70 h 76"/>
                <a:gd name="T20" fmla="*/ 22 w 90"/>
                <a:gd name="T21" fmla="*/ 74 h 76"/>
                <a:gd name="T22" fmla="*/ 26 w 90"/>
                <a:gd name="T23" fmla="*/ 74 h 76"/>
                <a:gd name="T24" fmla="*/ 30 w 90"/>
                <a:gd name="T25" fmla="*/ 70 h 76"/>
                <a:gd name="T26" fmla="*/ 30 w 90"/>
                <a:gd name="T27" fmla="*/ 70 h 76"/>
                <a:gd name="T28" fmla="*/ 26 w 90"/>
                <a:gd name="T29" fmla="*/ 70 h 76"/>
                <a:gd name="T30" fmla="*/ 22 w 90"/>
                <a:gd name="T31" fmla="*/ 70 h 76"/>
                <a:gd name="T32" fmla="*/ 14 w 90"/>
                <a:gd name="T33" fmla="*/ 70 h 76"/>
                <a:gd name="T34" fmla="*/ 12 w 90"/>
                <a:gd name="T35" fmla="*/ 74 h 76"/>
                <a:gd name="T36" fmla="*/ 12 w 90"/>
                <a:gd name="T37" fmla="*/ 66 h 76"/>
                <a:gd name="T38" fmla="*/ 26 w 90"/>
                <a:gd name="T39" fmla="*/ 62 h 76"/>
                <a:gd name="T40" fmla="*/ 34 w 90"/>
                <a:gd name="T41" fmla="*/ 58 h 76"/>
                <a:gd name="T42" fmla="*/ 38 w 90"/>
                <a:gd name="T43" fmla="*/ 54 h 76"/>
                <a:gd name="T44" fmla="*/ 42 w 90"/>
                <a:gd name="T45" fmla="*/ 58 h 76"/>
                <a:gd name="T46" fmla="*/ 44 w 90"/>
                <a:gd name="T47" fmla="*/ 62 h 76"/>
                <a:gd name="T48" fmla="*/ 52 w 90"/>
                <a:gd name="T49" fmla="*/ 58 h 76"/>
                <a:gd name="T50" fmla="*/ 56 w 90"/>
                <a:gd name="T51" fmla="*/ 54 h 76"/>
                <a:gd name="T52" fmla="*/ 48 w 90"/>
                <a:gd name="T53" fmla="*/ 54 h 76"/>
                <a:gd name="T54" fmla="*/ 44 w 90"/>
                <a:gd name="T55" fmla="*/ 54 h 76"/>
                <a:gd name="T56" fmla="*/ 42 w 90"/>
                <a:gd name="T57" fmla="*/ 54 h 76"/>
                <a:gd name="T58" fmla="*/ 42 w 90"/>
                <a:gd name="T59" fmla="*/ 52 h 76"/>
                <a:gd name="T60" fmla="*/ 34 w 90"/>
                <a:gd name="T61" fmla="*/ 52 h 76"/>
                <a:gd name="T62" fmla="*/ 30 w 90"/>
                <a:gd name="T63" fmla="*/ 54 h 76"/>
                <a:gd name="T64" fmla="*/ 14 w 90"/>
                <a:gd name="T65" fmla="*/ 54 h 76"/>
                <a:gd name="T66" fmla="*/ 14 w 90"/>
                <a:gd name="T67" fmla="*/ 52 h 76"/>
                <a:gd name="T68" fmla="*/ 14 w 90"/>
                <a:gd name="T69" fmla="*/ 48 h 76"/>
                <a:gd name="T70" fmla="*/ 18 w 90"/>
                <a:gd name="T71" fmla="*/ 44 h 76"/>
                <a:gd name="T72" fmla="*/ 14 w 90"/>
                <a:gd name="T73" fmla="*/ 48 h 76"/>
                <a:gd name="T74" fmla="*/ 12 w 90"/>
                <a:gd name="T75" fmla="*/ 40 h 76"/>
                <a:gd name="T76" fmla="*/ 8 w 90"/>
                <a:gd name="T77" fmla="*/ 36 h 76"/>
                <a:gd name="T78" fmla="*/ 4 w 90"/>
                <a:gd name="T79" fmla="*/ 36 h 76"/>
                <a:gd name="T80" fmla="*/ 8 w 90"/>
                <a:gd name="T81" fmla="*/ 32 h 76"/>
                <a:gd name="T82" fmla="*/ 12 w 90"/>
                <a:gd name="T83" fmla="*/ 22 h 76"/>
                <a:gd name="T84" fmla="*/ 14 w 90"/>
                <a:gd name="T85" fmla="*/ 18 h 76"/>
                <a:gd name="T86" fmla="*/ 18 w 90"/>
                <a:gd name="T87" fmla="*/ 6 h 76"/>
                <a:gd name="T88" fmla="*/ 22 w 90"/>
                <a:gd name="T89" fmla="*/ 2 h 76"/>
                <a:gd name="T90" fmla="*/ 30 w 90"/>
                <a:gd name="T91" fmla="*/ 2 h 76"/>
                <a:gd name="T92" fmla="*/ 38 w 90"/>
                <a:gd name="T93" fmla="*/ 2 h 76"/>
                <a:gd name="T94" fmla="*/ 44 w 90"/>
                <a:gd name="T95" fmla="*/ 2 h 76"/>
                <a:gd name="T96" fmla="*/ 56 w 90"/>
                <a:gd name="T97" fmla="*/ 10 h 76"/>
                <a:gd name="T98" fmla="*/ 60 w 90"/>
                <a:gd name="T99" fmla="*/ 14 h 76"/>
                <a:gd name="T100" fmla="*/ 68 w 90"/>
                <a:gd name="T101" fmla="*/ 26 h 76"/>
                <a:gd name="T102" fmla="*/ 68 w 90"/>
                <a:gd name="T103" fmla="*/ 28 h 76"/>
                <a:gd name="T104" fmla="*/ 74 w 90"/>
                <a:gd name="T105" fmla="*/ 32 h 76"/>
                <a:gd name="T106" fmla="*/ 78 w 90"/>
                <a:gd name="T107" fmla="*/ 40 h 76"/>
                <a:gd name="T108" fmla="*/ 82 w 90"/>
                <a:gd name="T109" fmla="*/ 48 h 76"/>
                <a:gd name="T110" fmla="*/ 78 w 90"/>
                <a:gd name="T111" fmla="*/ 52 h 76"/>
                <a:gd name="T112" fmla="*/ 82 w 90"/>
                <a:gd name="T113" fmla="*/ 58 h 76"/>
                <a:gd name="T114" fmla="*/ 86 w 90"/>
                <a:gd name="T115" fmla="*/ 62 h 76"/>
                <a:gd name="T116" fmla="*/ 90 w 90"/>
                <a:gd name="T117"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 h="76">
                  <a:moveTo>
                    <a:pt x="90" y="74"/>
                  </a:moveTo>
                  <a:lnTo>
                    <a:pt x="90" y="74"/>
                  </a:lnTo>
                  <a:lnTo>
                    <a:pt x="86" y="74"/>
                  </a:lnTo>
                  <a:lnTo>
                    <a:pt x="86" y="74"/>
                  </a:lnTo>
                  <a:lnTo>
                    <a:pt x="86" y="74"/>
                  </a:lnTo>
                  <a:lnTo>
                    <a:pt x="86" y="74"/>
                  </a:lnTo>
                  <a:lnTo>
                    <a:pt x="86" y="76"/>
                  </a:lnTo>
                  <a:lnTo>
                    <a:pt x="82" y="76"/>
                  </a:lnTo>
                  <a:lnTo>
                    <a:pt x="82" y="76"/>
                  </a:lnTo>
                  <a:lnTo>
                    <a:pt x="82" y="76"/>
                  </a:lnTo>
                  <a:lnTo>
                    <a:pt x="82" y="74"/>
                  </a:lnTo>
                  <a:lnTo>
                    <a:pt x="78" y="74"/>
                  </a:lnTo>
                  <a:lnTo>
                    <a:pt x="78" y="76"/>
                  </a:lnTo>
                  <a:lnTo>
                    <a:pt x="78" y="76"/>
                  </a:lnTo>
                  <a:lnTo>
                    <a:pt x="78" y="76"/>
                  </a:lnTo>
                  <a:lnTo>
                    <a:pt x="78" y="76"/>
                  </a:lnTo>
                  <a:lnTo>
                    <a:pt x="74" y="76"/>
                  </a:lnTo>
                  <a:lnTo>
                    <a:pt x="74" y="76"/>
                  </a:lnTo>
                  <a:lnTo>
                    <a:pt x="74" y="76"/>
                  </a:lnTo>
                  <a:lnTo>
                    <a:pt x="74" y="76"/>
                  </a:lnTo>
                  <a:lnTo>
                    <a:pt x="74" y="74"/>
                  </a:lnTo>
                  <a:lnTo>
                    <a:pt x="74" y="74"/>
                  </a:lnTo>
                  <a:lnTo>
                    <a:pt x="70" y="76"/>
                  </a:lnTo>
                  <a:lnTo>
                    <a:pt x="70" y="76"/>
                  </a:lnTo>
                  <a:lnTo>
                    <a:pt x="70" y="74"/>
                  </a:lnTo>
                  <a:lnTo>
                    <a:pt x="68" y="74"/>
                  </a:lnTo>
                  <a:lnTo>
                    <a:pt x="68" y="74"/>
                  </a:lnTo>
                  <a:lnTo>
                    <a:pt x="68" y="74"/>
                  </a:lnTo>
                  <a:lnTo>
                    <a:pt x="68" y="74"/>
                  </a:lnTo>
                  <a:lnTo>
                    <a:pt x="68" y="74"/>
                  </a:lnTo>
                  <a:lnTo>
                    <a:pt x="68" y="74"/>
                  </a:lnTo>
                  <a:lnTo>
                    <a:pt x="64" y="74"/>
                  </a:lnTo>
                  <a:lnTo>
                    <a:pt x="64" y="74"/>
                  </a:lnTo>
                  <a:lnTo>
                    <a:pt x="64" y="74"/>
                  </a:lnTo>
                  <a:lnTo>
                    <a:pt x="64" y="74"/>
                  </a:lnTo>
                  <a:lnTo>
                    <a:pt x="68" y="74"/>
                  </a:lnTo>
                  <a:lnTo>
                    <a:pt x="64" y="70"/>
                  </a:lnTo>
                  <a:lnTo>
                    <a:pt x="64" y="70"/>
                  </a:lnTo>
                  <a:lnTo>
                    <a:pt x="60" y="70"/>
                  </a:lnTo>
                  <a:lnTo>
                    <a:pt x="60" y="70"/>
                  </a:lnTo>
                  <a:lnTo>
                    <a:pt x="56" y="70"/>
                  </a:lnTo>
                  <a:lnTo>
                    <a:pt x="56" y="70"/>
                  </a:lnTo>
                  <a:lnTo>
                    <a:pt x="52" y="70"/>
                  </a:lnTo>
                  <a:lnTo>
                    <a:pt x="52" y="70"/>
                  </a:lnTo>
                  <a:lnTo>
                    <a:pt x="48" y="70"/>
                  </a:lnTo>
                  <a:lnTo>
                    <a:pt x="48" y="70"/>
                  </a:lnTo>
                  <a:lnTo>
                    <a:pt x="44" y="70"/>
                  </a:lnTo>
                  <a:lnTo>
                    <a:pt x="44" y="70"/>
                  </a:lnTo>
                  <a:lnTo>
                    <a:pt x="42" y="70"/>
                  </a:lnTo>
                  <a:lnTo>
                    <a:pt x="42" y="70"/>
                  </a:lnTo>
                  <a:lnTo>
                    <a:pt x="38" y="70"/>
                  </a:lnTo>
                  <a:lnTo>
                    <a:pt x="34" y="70"/>
                  </a:lnTo>
                  <a:lnTo>
                    <a:pt x="34" y="70"/>
                  </a:lnTo>
                  <a:lnTo>
                    <a:pt x="34" y="74"/>
                  </a:lnTo>
                  <a:lnTo>
                    <a:pt x="30" y="74"/>
                  </a:lnTo>
                  <a:lnTo>
                    <a:pt x="30" y="74"/>
                  </a:lnTo>
                  <a:lnTo>
                    <a:pt x="26" y="74"/>
                  </a:lnTo>
                  <a:lnTo>
                    <a:pt x="26" y="74"/>
                  </a:lnTo>
                  <a:lnTo>
                    <a:pt x="26" y="74"/>
                  </a:lnTo>
                  <a:lnTo>
                    <a:pt x="22" y="74"/>
                  </a:lnTo>
                  <a:lnTo>
                    <a:pt x="22" y="74"/>
                  </a:lnTo>
                  <a:lnTo>
                    <a:pt x="22" y="74"/>
                  </a:lnTo>
                  <a:lnTo>
                    <a:pt x="22" y="74"/>
                  </a:lnTo>
                  <a:lnTo>
                    <a:pt x="22" y="74"/>
                  </a:lnTo>
                  <a:lnTo>
                    <a:pt x="22" y="74"/>
                  </a:lnTo>
                  <a:lnTo>
                    <a:pt x="18" y="74"/>
                  </a:lnTo>
                  <a:lnTo>
                    <a:pt x="18" y="76"/>
                  </a:lnTo>
                  <a:lnTo>
                    <a:pt x="14" y="76"/>
                  </a:lnTo>
                  <a:lnTo>
                    <a:pt x="14" y="76"/>
                  </a:lnTo>
                  <a:lnTo>
                    <a:pt x="14" y="76"/>
                  </a:lnTo>
                  <a:lnTo>
                    <a:pt x="14" y="76"/>
                  </a:lnTo>
                  <a:lnTo>
                    <a:pt x="14" y="76"/>
                  </a:lnTo>
                  <a:lnTo>
                    <a:pt x="14" y="76"/>
                  </a:lnTo>
                  <a:lnTo>
                    <a:pt x="14" y="76"/>
                  </a:lnTo>
                  <a:lnTo>
                    <a:pt x="12" y="74"/>
                  </a:lnTo>
                  <a:lnTo>
                    <a:pt x="12" y="74"/>
                  </a:lnTo>
                  <a:lnTo>
                    <a:pt x="12" y="74"/>
                  </a:lnTo>
                  <a:lnTo>
                    <a:pt x="12" y="74"/>
                  </a:lnTo>
                  <a:lnTo>
                    <a:pt x="12" y="74"/>
                  </a:lnTo>
                  <a:lnTo>
                    <a:pt x="14" y="70"/>
                  </a:lnTo>
                  <a:lnTo>
                    <a:pt x="14" y="74"/>
                  </a:lnTo>
                  <a:lnTo>
                    <a:pt x="18" y="74"/>
                  </a:lnTo>
                  <a:lnTo>
                    <a:pt x="18" y="74"/>
                  </a:lnTo>
                  <a:lnTo>
                    <a:pt x="18" y="74"/>
                  </a:lnTo>
                  <a:lnTo>
                    <a:pt x="18" y="74"/>
                  </a:lnTo>
                  <a:lnTo>
                    <a:pt x="18" y="74"/>
                  </a:lnTo>
                  <a:lnTo>
                    <a:pt x="22" y="74"/>
                  </a:lnTo>
                  <a:lnTo>
                    <a:pt x="22" y="74"/>
                  </a:lnTo>
                  <a:lnTo>
                    <a:pt x="22" y="70"/>
                  </a:lnTo>
                  <a:lnTo>
                    <a:pt x="22" y="70"/>
                  </a:lnTo>
                  <a:lnTo>
                    <a:pt x="22" y="74"/>
                  </a:lnTo>
                  <a:lnTo>
                    <a:pt x="26" y="74"/>
                  </a:lnTo>
                  <a:lnTo>
                    <a:pt x="26" y="74"/>
                  </a:lnTo>
                  <a:lnTo>
                    <a:pt x="26" y="74"/>
                  </a:lnTo>
                  <a:lnTo>
                    <a:pt x="26" y="74"/>
                  </a:lnTo>
                  <a:lnTo>
                    <a:pt x="26" y="74"/>
                  </a:lnTo>
                  <a:lnTo>
                    <a:pt x="26" y="74"/>
                  </a:lnTo>
                  <a:lnTo>
                    <a:pt x="30" y="74"/>
                  </a:lnTo>
                  <a:lnTo>
                    <a:pt x="30" y="74"/>
                  </a:lnTo>
                  <a:lnTo>
                    <a:pt x="30" y="74"/>
                  </a:lnTo>
                  <a:lnTo>
                    <a:pt x="30" y="70"/>
                  </a:lnTo>
                  <a:lnTo>
                    <a:pt x="30" y="70"/>
                  </a:lnTo>
                  <a:lnTo>
                    <a:pt x="30" y="70"/>
                  </a:lnTo>
                  <a:lnTo>
                    <a:pt x="30" y="70"/>
                  </a:lnTo>
                  <a:lnTo>
                    <a:pt x="30" y="70"/>
                  </a:lnTo>
                  <a:lnTo>
                    <a:pt x="34" y="70"/>
                  </a:lnTo>
                  <a:lnTo>
                    <a:pt x="34" y="66"/>
                  </a:lnTo>
                  <a:lnTo>
                    <a:pt x="30" y="66"/>
                  </a:lnTo>
                  <a:lnTo>
                    <a:pt x="30" y="70"/>
                  </a:lnTo>
                  <a:lnTo>
                    <a:pt x="30" y="70"/>
                  </a:lnTo>
                  <a:lnTo>
                    <a:pt x="30" y="70"/>
                  </a:lnTo>
                  <a:lnTo>
                    <a:pt x="30" y="70"/>
                  </a:lnTo>
                  <a:lnTo>
                    <a:pt x="30" y="70"/>
                  </a:lnTo>
                  <a:lnTo>
                    <a:pt x="30" y="70"/>
                  </a:lnTo>
                  <a:lnTo>
                    <a:pt x="30" y="74"/>
                  </a:lnTo>
                  <a:lnTo>
                    <a:pt x="30" y="74"/>
                  </a:lnTo>
                  <a:lnTo>
                    <a:pt x="30" y="74"/>
                  </a:lnTo>
                  <a:lnTo>
                    <a:pt x="30" y="74"/>
                  </a:lnTo>
                  <a:lnTo>
                    <a:pt x="26" y="70"/>
                  </a:lnTo>
                  <a:lnTo>
                    <a:pt x="26" y="70"/>
                  </a:lnTo>
                  <a:lnTo>
                    <a:pt x="26" y="74"/>
                  </a:lnTo>
                  <a:lnTo>
                    <a:pt x="26" y="74"/>
                  </a:lnTo>
                  <a:lnTo>
                    <a:pt x="22" y="70"/>
                  </a:lnTo>
                  <a:lnTo>
                    <a:pt x="22" y="70"/>
                  </a:lnTo>
                  <a:lnTo>
                    <a:pt x="22" y="70"/>
                  </a:lnTo>
                  <a:lnTo>
                    <a:pt x="22" y="70"/>
                  </a:lnTo>
                  <a:lnTo>
                    <a:pt x="22" y="70"/>
                  </a:lnTo>
                  <a:lnTo>
                    <a:pt x="22" y="70"/>
                  </a:lnTo>
                  <a:lnTo>
                    <a:pt x="22" y="74"/>
                  </a:lnTo>
                  <a:lnTo>
                    <a:pt x="22" y="70"/>
                  </a:lnTo>
                  <a:lnTo>
                    <a:pt x="18" y="74"/>
                  </a:lnTo>
                  <a:lnTo>
                    <a:pt x="18" y="74"/>
                  </a:lnTo>
                  <a:lnTo>
                    <a:pt x="18" y="74"/>
                  </a:lnTo>
                  <a:lnTo>
                    <a:pt x="18" y="74"/>
                  </a:lnTo>
                  <a:lnTo>
                    <a:pt x="18" y="74"/>
                  </a:lnTo>
                  <a:lnTo>
                    <a:pt x="14" y="70"/>
                  </a:lnTo>
                  <a:lnTo>
                    <a:pt x="14" y="70"/>
                  </a:lnTo>
                  <a:lnTo>
                    <a:pt x="14" y="70"/>
                  </a:lnTo>
                  <a:lnTo>
                    <a:pt x="14" y="70"/>
                  </a:lnTo>
                  <a:lnTo>
                    <a:pt x="14" y="70"/>
                  </a:lnTo>
                  <a:lnTo>
                    <a:pt x="14" y="70"/>
                  </a:lnTo>
                  <a:lnTo>
                    <a:pt x="14" y="70"/>
                  </a:lnTo>
                  <a:lnTo>
                    <a:pt x="14" y="74"/>
                  </a:lnTo>
                  <a:lnTo>
                    <a:pt x="12" y="74"/>
                  </a:lnTo>
                  <a:lnTo>
                    <a:pt x="12" y="74"/>
                  </a:lnTo>
                  <a:lnTo>
                    <a:pt x="12" y="70"/>
                  </a:lnTo>
                  <a:lnTo>
                    <a:pt x="12" y="70"/>
                  </a:lnTo>
                  <a:lnTo>
                    <a:pt x="12" y="66"/>
                  </a:lnTo>
                  <a:lnTo>
                    <a:pt x="12" y="66"/>
                  </a:lnTo>
                  <a:lnTo>
                    <a:pt x="12" y="66"/>
                  </a:lnTo>
                  <a:lnTo>
                    <a:pt x="12" y="66"/>
                  </a:lnTo>
                  <a:lnTo>
                    <a:pt x="12" y="66"/>
                  </a:lnTo>
                  <a:lnTo>
                    <a:pt x="12" y="62"/>
                  </a:lnTo>
                  <a:lnTo>
                    <a:pt x="12" y="62"/>
                  </a:lnTo>
                  <a:lnTo>
                    <a:pt x="14" y="62"/>
                  </a:lnTo>
                  <a:lnTo>
                    <a:pt x="14" y="62"/>
                  </a:lnTo>
                  <a:lnTo>
                    <a:pt x="22" y="62"/>
                  </a:lnTo>
                  <a:lnTo>
                    <a:pt x="26" y="62"/>
                  </a:lnTo>
                  <a:lnTo>
                    <a:pt x="26" y="62"/>
                  </a:lnTo>
                  <a:lnTo>
                    <a:pt x="26" y="62"/>
                  </a:lnTo>
                  <a:lnTo>
                    <a:pt x="26" y="62"/>
                  </a:lnTo>
                  <a:lnTo>
                    <a:pt x="26" y="58"/>
                  </a:lnTo>
                  <a:lnTo>
                    <a:pt x="30" y="58"/>
                  </a:lnTo>
                  <a:lnTo>
                    <a:pt x="34" y="58"/>
                  </a:lnTo>
                  <a:lnTo>
                    <a:pt x="34" y="58"/>
                  </a:lnTo>
                  <a:lnTo>
                    <a:pt x="34" y="58"/>
                  </a:lnTo>
                  <a:lnTo>
                    <a:pt x="34" y="58"/>
                  </a:lnTo>
                  <a:lnTo>
                    <a:pt x="34" y="58"/>
                  </a:lnTo>
                  <a:lnTo>
                    <a:pt x="34" y="58"/>
                  </a:lnTo>
                  <a:lnTo>
                    <a:pt x="34" y="58"/>
                  </a:lnTo>
                  <a:lnTo>
                    <a:pt x="34" y="58"/>
                  </a:lnTo>
                  <a:lnTo>
                    <a:pt x="34" y="54"/>
                  </a:lnTo>
                  <a:lnTo>
                    <a:pt x="34" y="54"/>
                  </a:lnTo>
                  <a:lnTo>
                    <a:pt x="34" y="54"/>
                  </a:lnTo>
                  <a:lnTo>
                    <a:pt x="38" y="54"/>
                  </a:lnTo>
                  <a:lnTo>
                    <a:pt x="38" y="54"/>
                  </a:lnTo>
                  <a:lnTo>
                    <a:pt x="38" y="54"/>
                  </a:lnTo>
                  <a:lnTo>
                    <a:pt x="38" y="54"/>
                  </a:lnTo>
                  <a:lnTo>
                    <a:pt x="38" y="54"/>
                  </a:lnTo>
                  <a:lnTo>
                    <a:pt x="38" y="54"/>
                  </a:lnTo>
                  <a:lnTo>
                    <a:pt x="38" y="58"/>
                  </a:lnTo>
                  <a:lnTo>
                    <a:pt x="38" y="58"/>
                  </a:lnTo>
                  <a:lnTo>
                    <a:pt x="42" y="58"/>
                  </a:lnTo>
                  <a:lnTo>
                    <a:pt x="42" y="58"/>
                  </a:lnTo>
                  <a:lnTo>
                    <a:pt x="42" y="58"/>
                  </a:lnTo>
                  <a:lnTo>
                    <a:pt x="42" y="58"/>
                  </a:lnTo>
                  <a:lnTo>
                    <a:pt x="42" y="58"/>
                  </a:lnTo>
                  <a:lnTo>
                    <a:pt x="42" y="58"/>
                  </a:lnTo>
                  <a:lnTo>
                    <a:pt x="42" y="58"/>
                  </a:lnTo>
                  <a:lnTo>
                    <a:pt x="44" y="58"/>
                  </a:lnTo>
                  <a:lnTo>
                    <a:pt x="44" y="58"/>
                  </a:lnTo>
                  <a:lnTo>
                    <a:pt x="44" y="62"/>
                  </a:lnTo>
                  <a:lnTo>
                    <a:pt x="48" y="62"/>
                  </a:lnTo>
                  <a:lnTo>
                    <a:pt x="48" y="62"/>
                  </a:lnTo>
                  <a:lnTo>
                    <a:pt x="48" y="62"/>
                  </a:lnTo>
                  <a:lnTo>
                    <a:pt x="48" y="62"/>
                  </a:lnTo>
                  <a:lnTo>
                    <a:pt x="48" y="58"/>
                  </a:lnTo>
                  <a:lnTo>
                    <a:pt x="52" y="58"/>
                  </a:lnTo>
                  <a:lnTo>
                    <a:pt x="52" y="58"/>
                  </a:lnTo>
                  <a:lnTo>
                    <a:pt x="52" y="58"/>
                  </a:lnTo>
                  <a:lnTo>
                    <a:pt x="52" y="58"/>
                  </a:lnTo>
                  <a:lnTo>
                    <a:pt x="52" y="58"/>
                  </a:lnTo>
                  <a:lnTo>
                    <a:pt x="52" y="58"/>
                  </a:lnTo>
                  <a:lnTo>
                    <a:pt x="56" y="58"/>
                  </a:lnTo>
                  <a:lnTo>
                    <a:pt x="56" y="58"/>
                  </a:lnTo>
                  <a:lnTo>
                    <a:pt x="56" y="58"/>
                  </a:lnTo>
                  <a:lnTo>
                    <a:pt x="56" y="58"/>
                  </a:lnTo>
                  <a:lnTo>
                    <a:pt x="56" y="54"/>
                  </a:lnTo>
                  <a:lnTo>
                    <a:pt x="52" y="54"/>
                  </a:lnTo>
                  <a:lnTo>
                    <a:pt x="52" y="54"/>
                  </a:lnTo>
                  <a:lnTo>
                    <a:pt x="52" y="54"/>
                  </a:lnTo>
                  <a:lnTo>
                    <a:pt x="52" y="54"/>
                  </a:lnTo>
                  <a:lnTo>
                    <a:pt x="52" y="54"/>
                  </a:lnTo>
                  <a:lnTo>
                    <a:pt x="52" y="54"/>
                  </a:lnTo>
                  <a:lnTo>
                    <a:pt x="48" y="54"/>
                  </a:lnTo>
                  <a:lnTo>
                    <a:pt x="48" y="54"/>
                  </a:lnTo>
                  <a:lnTo>
                    <a:pt x="48" y="54"/>
                  </a:lnTo>
                  <a:lnTo>
                    <a:pt x="48" y="54"/>
                  </a:lnTo>
                  <a:lnTo>
                    <a:pt x="48" y="58"/>
                  </a:lnTo>
                  <a:lnTo>
                    <a:pt x="44" y="58"/>
                  </a:lnTo>
                  <a:lnTo>
                    <a:pt x="44" y="54"/>
                  </a:lnTo>
                  <a:lnTo>
                    <a:pt x="44" y="54"/>
                  </a:lnTo>
                  <a:lnTo>
                    <a:pt x="44" y="54"/>
                  </a:lnTo>
                  <a:lnTo>
                    <a:pt x="44" y="54"/>
                  </a:lnTo>
                  <a:lnTo>
                    <a:pt x="44" y="54"/>
                  </a:lnTo>
                  <a:lnTo>
                    <a:pt x="44" y="54"/>
                  </a:lnTo>
                  <a:lnTo>
                    <a:pt x="44" y="54"/>
                  </a:lnTo>
                  <a:lnTo>
                    <a:pt x="44" y="54"/>
                  </a:lnTo>
                  <a:lnTo>
                    <a:pt x="44" y="54"/>
                  </a:lnTo>
                  <a:lnTo>
                    <a:pt x="44" y="54"/>
                  </a:lnTo>
                  <a:lnTo>
                    <a:pt x="44" y="54"/>
                  </a:lnTo>
                  <a:lnTo>
                    <a:pt x="42" y="54"/>
                  </a:lnTo>
                  <a:lnTo>
                    <a:pt x="42" y="54"/>
                  </a:lnTo>
                  <a:lnTo>
                    <a:pt x="42" y="54"/>
                  </a:lnTo>
                  <a:lnTo>
                    <a:pt x="42" y="54"/>
                  </a:lnTo>
                  <a:lnTo>
                    <a:pt x="42" y="54"/>
                  </a:lnTo>
                  <a:lnTo>
                    <a:pt x="42" y="54"/>
                  </a:lnTo>
                  <a:lnTo>
                    <a:pt x="42" y="52"/>
                  </a:lnTo>
                  <a:lnTo>
                    <a:pt x="42" y="52"/>
                  </a:lnTo>
                  <a:lnTo>
                    <a:pt x="42" y="52"/>
                  </a:lnTo>
                  <a:lnTo>
                    <a:pt x="42" y="52"/>
                  </a:lnTo>
                  <a:lnTo>
                    <a:pt x="42" y="52"/>
                  </a:lnTo>
                  <a:lnTo>
                    <a:pt x="42" y="52"/>
                  </a:lnTo>
                  <a:lnTo>
                    <a:pt x="38" y="52"/>
                  </a:lnTo>
                  <a:lnTo>
                    <a:pt x="38" y="52"/>
                  </a:lnTo>
                  <a:lnTo>
                    <a:pt x="34" y="52"/>
                  </a:lnTo>
                  <a:lnTo>
                    <a:pt x="34" y="52"/>
                  </a:lnTo>
                  <a:lnTo>
                    <a:pt x="34" y="52"/>
                  </a:lnTo>
                  <a:lnTo>
                    <a:pt x="34" y="52"/>
                  </a:lnTo>
                  <a:lnTo>
                    <a:pt x="34" y="52"/>
                  </a:lnTo>
                  <a:lnTo>
                    <a:pt x="34" y="52"/>
                  </a:lnTo>
                  <a:lnTo>
                    <a:pt x="34" y="52"/>
                  </a:lnTo>
                  <a:lnTo>
                    <a:pt x="30" y="52"/>
                  </a:lnTo>
                  <a:lnTo>
                    <a:pt x="30" y="52"/>
                  </a:lnTo>
                  <a:lnTo>
                    <a:pt x="30" y="52"/>
                  </a:lnTo>
                  <a:lnTo>
                    <a:pt x="30" y="54"/>
                  </a:lnTo>
                  <a:lnTo>
                    <a:pt x="30" y="54"/>
                  </a:lnTo>
                  <a:lnTo>
                    <a:pt x="30" y="54"/>
                  </a:lnTo>
                  <a:lnTo>
                    <a:pt x="30" y="54"/>
                  </a:lnTo>
                  <a:lnTo>
                    <a:pt x="30" y="54"/>
                  </a:lnTo>
                  <a:lnTo>
                    <a:pt x="26" y="54"/>
                  </a:lnTo>
                  <a:lnTo>
                    <a:pt x="22" y="54"/>
                  </a:lnTo>
                  <a:lnTo>
                    <a:pt x="22" y="54"/>
                  </a:lnTo>
                  <a:lnTo>
                    <a:pt x="14" y="54"/>
                  </a:lnTo>
                  <a:lnTo>
                    <a:pt x="14" y="54"/>
                  </a:lnTo>
                  <a:lnTo>
                    <a:pt x="14" y="52"/>
                  </a:lnTo>
                  <a:lnTo>
                    <a:pt x="14" y="52"/>
                  </a:lnTo>
                  <a:lnTo>
                    <a:pt x="14" y="52"/>
                  </a:lnTo>
                  <a:lnTo>
                    <a:pt x="14" y="52"/>
                  </a:lnTo>
                  <a:lnTo>
                    <a:pt x="14" y="52"/>
                  </a:lnTo>
                  <a:lnTo>
                    <a:pt x="14" y="52"/>
                  </a:lnTo>
                  <a:lnTo>
                    <a:pt x="14" y="52"/>
                  </a:lnTo>
                  <a:lnTo>
                    <a:pt x="14" y="52"/>
                  </a:lnTo>
                  <a:lnTo>
                    <a:pt x="14" y="48"/>
                  </a:lnTo>
                  <a:lnTo>
                    <a:pt x="14" y="52"/>
                  </a:lnTo>
                  <a:lnTo>
                    <a:pt x="14" y="52"/>
                  </a:lnTo>
                  <a:lnTo>
                    <a:pt x="12" y="52"/>
                  </a:lnTo>
                  <a:lnTo>
                    <a:pt x="12" y="52"/>
                  </a:lnTo>
                  <a:lnTo>
                    <a:pt x="12" y="48"/>
                  </a:lnTo>
                  <a:lnTo>
                    <a:pt x="14" y="48"/>
                  </a:lnTo>
                  <a:lnTo>
                    <a:pt x="14" y="48"/>
                  </a:lnTo>
                  <a:lnTo>
                    <a:pt x="14" y="48"/>
                  </a:lnTo>
                  <a:lnTo>
                    <a:pt x="14" y="48"/>
                  </a:lnTo>
                  <a:lnTo>
                    <a:pt x="14" y="48"/>
                  </a:lnTo>
                  <a:lnTo>
                    <a:pt x="14" y="48"/>
                  </a:lnTo>
                  <a:lnTo>
                    <a:pt x="14" y="48"/>
                  </a:lnTo>
                  <a:lnTo>
                    <a:pt x="14" y="48"/>
                  </a:lnTo>
                  <a:lnTo>
                    <a:pt x="18" y="44"/>
                  </a:lnTo>
                  <a:lnTo>
                    <a:pt x="18" y="44"/>
                  </a:lnTo>
                  <a:lnTo>
                    <a:pt x="18" y="44"/>
                  </a:lnTo>
                  <a:lnTo>
                    <a:pt x="18" y="44"/>
                  </a:lnTo>
                  <a:lnTo>
                    <a:pt x="18" y="44"/>
                  </a:lnTo>
                  <a:lnTo>
                    <a:pt x="14" y="44"/>
                  </a:lnTo>
                  <a:lnTo>
                    <a:pt x="14" y="48"/>
                  </a:lnTo>
                  <a:lnTo>
                    <a:pt x="14" y="48"/>
                  </a:lnTo>
                  <a:lnTo>
                    <a:pt x="14" y="48"/>
                  </a:lnTo>
                  <a:lnTo>
                    <a:pt x="14" y="48"/>
                  </a:lnTo>
                  <a:lnTo>
                    <a:pt x="12" y="48"/>
                  </a:lnTo>
                  <a:lnTo>
                    <a:pt x="12" y="48"/>
                  </a:lnTo>
                  <a:lnTo>
                    <a:pt x="12" y="44"/>
                  </a:lnTo>
                  <a:lnTo>
                    <a:pt x="12" y="44"/>
                  </a:lnTo>
                  <a:lnTo>
                    <a:pt x="12" y="44"/>
                  </a:lnTo>
                  <a:lnTo>
                    <a:pt x="12" y="44"/>
                  </a:lnTo>
                  <a:lnTo>
                    <a:pt x="12" y="40"/>
                  </a:lnTo>
                  <a:lnTo>
                    <a:pt x="12" y="40"/>
                  </a:lnTo>
                  <a:lnTo>
                    <a:pt x="8" y="40"/>
                  </a:lnTo>
                  <a:lnTo>
                    <a:pt x="8" y="40"/>
                  </a:lnTo>
                  <a:lnTo>
                    <a:pt x="8" y="40"/>
                  </a:lnTo>
                  <a:lnTo>
                    <a:pt x="8" y="40"/>
                  </a:lnTo>
                  <a:lnTo>
                    <a:pt x="8" y="40"/>
                  </a:lnTo>
                  <a:lnTo>
                    <a:pt x="8" y="36"/>
                  </a:lnTo>
                  <a:lnTo>
                    <a:pt x="8" y="36"/>
                  </a:lnTo>
                  <a:lnTo>
                    <a:pt x="8" y="36"/>
                  </a:lnTo>
                  <a:lnTo>
                    <a:pt x="8" y="36"/>
                  </a:lnTo>
                  <a:lnTo>
                    <a:pt x="8" y="36"/>
                  </a:lnTo>
                  <a:lnTo>
                    <a:pt x="4" y="36"/>
                  </a:lnTo>
                  <a:lnTo>
                    <a:pt x="4" y="36"/>
                  </a:lnTo>
                  <a:lnTo>
                    <a:pt x="4" y="36"/>
                  </a:lnTo>
                  <a:lnTo>
                    <a:pt x="4" y="36"/>
                  </a:lnTo>
                  <a:lnTo>
                    <a:pt x="4" y="36"/>
                  </a:lnTo>
                  <a:lnTo>
                    <a:pt x="4" y="36"/>
                  </a:lnTo>
                  <a:lnTo>
                    <a:pt x="0" y="36"/>
                  </a:lnTo>
                  <a:lnTo>
                    <a:pt x="4" y="32"/>
                  </a:lnTo>
                  <a:lnTo>
                    <a:pt x="4" y="32"/>
                  </a:lnTo>
                  <a:lnTo>
                    <a:pt x="4" y="32"/>
                  </a:lnTo>
                  <a:lnTo>
                    <a:pt x="4" y="32"/>
                  </a:lnTo>
                  <a:lnTo>
                    <a:pt x="8" y="32"/>
                  </a:lnTo>
                  <a:lnTo>
                    <a:pt x="8" y="32"/>
                  </a:lnTo>
                  <a:lnTo>
                    <a:pt x="8" y="32"/>
                  </a:lnTo>
                  <a:lnTo>
                    <a:pt x="8" y="32"/>
                  </a:lnTo>
                  <a:lnTo>
                    <a:pt x="8" y="32"/>
                  </a:lnTo>
                  <a:lnTo>
                    <a:pt x="12" y="28"/>
                  </a:lnTo>
                  <a:lnTo>
                    <a:pt x="12" y="26"/>
                  </a:lnTo>
                  <a:lnTo>
                    <a:pt x="12" y="26"/>
                  </a:lnTo>
                  <a:lnTo>
                    <a:pt x="12" y="26"/>
                  </a:lnTo>
                  <a:lnTo>
                    <a:pt x="12" y="22"/>
                  </a:lnTo>
                  <a:lnTo>
                    <a:pt x="12" y="22"/>
                  </a:lnTo>
                  <a:lnTo>
                    <a:pt x="14" y="22"/>
                  </a:lnTo>
                  <a:lnTo>
                    <a:pt x="14" y="22"/>
                  </a:lnTo>
                  <a:lnTo>
                    <a:pt x="14" y="22"/>
                  </a:lnTo>
                  <a:lnTo>
                    <a:pt x="14" y="22"/>
                  </a:lnTo>
                  <a:lnTo>
                    <a:pt x="14" y="18"/>
                  </a:lnTo>
                  <a:lnTo>
                    <a:pt x="14" y="18"/>
                  </a:lnTo>
                  <a:lnTo>
                    <a:pt x="14" y="18"/>
                  </a:lnTo>
                  <a:lnTo>
                    <a:pt x="14" y="18"/>
                  </a:lnTo>
                  <a:lnTo>
                    <a:pt x="14" y="14"/>
                  </a:lnTo>
                  <a:lnTo>
                    <a:pt x="14" y="10"/>
                  </a:lnTo>
                  <a:lnTo>
                    <a:pt x="14" y="10"/>
                  </a:lnTo>
                  <a:lnTo>
                    <a:pt x="18" y="10"/>
                  </a:lnTo>
                  <a:lnTo>
                    <a:pt x="18" y="6"/>
                  </a:lnTo>
                  <a:lnTo>
                    <a:pt x="18" y="6"/>
                  </a:lnTo>
                  <a:lnTo>
                    <a:pt x="18" y="6"/>
                  </a:lnTo>
                  <a:lnTo>
                    <a:pt x="18" y="6"/>
                  </a:lnTo>
                  <a:lnTo>
                    <a:pt x="18" y="2"/>
                  </a:lnTo>
                  <a:lnTo>
                    <a:pt x="18" y="2"/>
                  </a:lnTo>
                  <a:lnTo>
                    <a:pt x="22" y="2"/>
                  </a:lnTo>
                  <a:lnTo>
                    <a:pt x="22" y="2"/>
                  </a:lnTo>
                  <a:lnTo>
                    <a:pt x="22" y="2"/>
                  </a:lnTo>
                  <a:lnTo>
                    <a:pt x="22" y="2"/>
                  </a:lnTo>
                  <a:lnTo>
                    <a:pt x="22" y="2"/>
                  </a:lnTo>
                  <a:lnTo>
                    <a:pt x="26" y="2"/>
                  </a:lnTo>
                  <a:lnTo>
                    <a:pt x="26" y="2"/>
                  </a:lnTo>
                  <a:lnTo>
                    <a:pt x="26" y="2"/>
                  </a:lnTo>
                  <a:lnTo>
                    <a:pt x="26" y="2"/>
                  </a:lnTo>
                  <a:lnTo>
                    <a:pt x="26" y="2"/>
                  </a:lnTo>
                  <a:lnTo>
                    <a:pt x="30" y="2"/>
                  </a:lnTo>
                  <a:lnTo>
                    <a:pt x="30" y="2"/>
                  </a:lnTo>
                  <a:lnTo>
                    <a:pt x="30" y="2"/>
                  </a:lnTo>
                  <a:lnTo>
                    <a:pt x="30" y="2"/>
                  </a:lnTo>
                  <a:lnTo>
                    <a:pt x="34" y="2"/>
                  </a:lnTo>
                  <a:lnTo>
                    <a:pt x="34" y="2"/>
                  </a:lnTo>
                  <a:lnTo>
                    <a:pt x="38" y="2"/>
                  </a:lnTo>
                  <a:lnTo>
                    <a:pt x="38" y="2"/>
                  </a:lnTo>
                  <a:lnTo>
                    <a:pt x="38" y="2"/>
                  </a:lnTo>
                  <a:lnTo>
                    <a:pt x="38" y="0"/>
                  </a:lnTo>
                  <a:lnTo>
                    <a:pt x="38" y="2"/>
                  </a:lnTo>
                  <a:lnTo>
                    <a:pt x="38" y="2"/>
                  </a:lnTo>
                  <a:lnTo>
                    <a:pt x="38" y="2"/>
                  </a:lnTo>
                  <a:lnTo>
                    <a:pt x="38" y="2"/>
                  </a:lnTo>
                  <a:lnTo>
                    <a:pt x="42" y="2"/>
                  </a:lnTo>
                  <a:lnTo>
                    <a:pt x="42" y="2"/>
                  </a:lnTo>
                  <a:lnTo>
                    <a:pt x="42" y="2"/>
                  </a:lnTo>
                  <a:lnTo>
                    <a:pt x="44" y="2"/>
                  </a:lnTo>
                  <a:lnTo>
                    <a:pt x="44" y="2"/>
                  </a:lnTo>
                  <a:lnTo>
                    <a:pt x="44" y="2"/>
                  </a:lnTo>
                  <a:lnTo>
                    <a:pt x="48" y="2"/>
                  </a:lnTo>
                  <a:lnTo>
                    <a:pt x="48" y="2"/>
                  </a:lnTo>
                  <a:lnTo>
                    <a:pt x="52" y="6"/>
                  </a:lnTo>
                  <a:lnTo>
                    <a:pt x="52" y="6"/>
                  </a:lnTo>
                  <a:lnTo>
                    <a:pt x="52" y="10"/>
                  </a:lnTo>
                  <a:lnTo>
                    <a:pt x="56" y="10"/>
                  </a:lnTo>
                  <a:lnTo>
                    <a:pt x="56" y="10"/>
                  </a:lnTo>
                  <a:lnTo>
                    <a:pt x="56" y="10"/>
                  </a:lnTo>
                  <a:lnTo>
                    <a:pt x="56" y="10"/>
                  </a:lnTo>
                  <a:lnTo>
                    <a:pt x="56" y="10"/>
                  </a:lnTo>
                  <a:lnTo>
                    <a:pt x="56" y="10"/>
                  </a:lnTo>
                  <a:lnTo>
                    <a:pt x="56" y="10"/>
                  </a:lnTo>
                  <a:lnTo>
                    <a:pt x="60" y="10"/>
                  </a:lnTo>
                  <a:lnTo>
                    <a:pt x="60" y="10"/>
                  </a:lnTo>
                  <a:lnTo>
                    <a:pt x="60" y="14"/>
                  </a:lnTo>
                  <a:lnTo>
                    <a:pt x="64" y="18"/>
                  </a:lnTo>
                  <a:lnTo>
                    <a:pt x="64" y="18"/>
                  </a:lnTo>
                  <a:lnTo>
                    <a:pt x="64" y="22"/>
                  </a:lnTo>
                  <a:lnTo>
                    <a:pt x="64" y="22"/>
                  </a:lnTo>
                  <a:lnTo>
                    <a:pt x="64" y="22"/>
                  </a:lnTo>
                  <a:lnTo>
                    <a:pt x="68" y="22"/>
                  </a:lnTo>
                  <a:lnTo>
                    <a:pt x="68" y="26"/>
                  </a:lnTo>
                  <a:lnTo>
                    <a:pt x="68" y="26"/>
                  </a:lnTo>
                  <a:lnTo>
                    <a:pt x="68" y="26"/>
                  </a:lnTo>
                  <a:lnTo>
                    <a:pt x="68" y="26"/>
                  </a:lnTo>
                  <a:lnTo>
                    <a:pt x="68" y="26"/>
                  </a:lnTo>
                  <a:lnTo>
                    <a:pt x="68" y="26"/>
                  </a:lnTo>
                  <a:lnTo>
                    <a:pt x="68" y="26"/>
                  </a:lnTo>
                  <a:lnTo>
                    <a:pt x="68" y="26"/>
                  </a:lnTo>
                  <a:lnTo>
                    <a:pt x="68" y="26"/>
                  </a:lnTo>
                  <a:lnTo>
                    <a:pt x="68" y="28"/>
                  </a:lnTo>
                  <a:lnTo>
                    <a:pt x="70" y="28"/>
                  </a:lnTo>
                  <a:lnTo>
                    <a:pt x="70" y="28"/>
                  </a:lnTo>
                  <a:lnTo>
                    <a:pt x="70" y="28"/>
                  </a:lnTo>
                  <a:lnTo>
                    <a:pt x="70" y="28"/>
                  </a:lnTo>
                  <a:lnTo>
                    <a:pt x="74" y="28"/>
                  </a:lnTo>
                  <a:lnTo>
                    <a:pt x="74" y="32"/>
                  </a:lnTo>
                  <a:lnTo>
                    <a:pt x="74" y="32"/>
                  </a:lnTo>
                  <a:lnTo>
                    <a:pt x="74" y="32"/>
                  </a:lnTo>
                  <a:lnTo>
                    <a:pt x="74" y="32"/>
                  </a:lnTo>
                  <a:lnTo>
                    <a:pt x="78" y="32"/>
                  </a:lnTo>
                  <a:lnTo>
                    <a:pt x="78" y="36"/>
                  </a:lnTo>
                  <a:lnTo>
                    <a:pt x="78" y="36"/>
                  </a:lnTo>
                  <a:lnTo>
                    <a:pt x="78" y="40"/>
                  </a:lnTo>
                  <a:lnTo>
                    <a:pt x="78" y="40"/>
                  </a:lnTo>
                  <a:lnTo>
                    <a:pt x="78" y="40"/>
                  </a:lnTo>
                  <a:lnTo>
                    <a:pt x="78" y="40"/>
                  </a:lnTo>
                  <a:lnTo>
                    <a:pt x="78" y="44"/>
                  </a:lnTo>
                  <a:lnTo>
                    <a:pt x="82" y="44"/>
                  </a:lnTo>
                  <a:lnTo>
                    <a:pt x="82" y="44"/>
                  </a:lnTo>
                  <a:lnTo>
                    <a:pt x="78" y="48"/>
                  </a:lnTo>
                  <a:lnTo>
                    <a:pt x="78" y="48"/>
                  </a:lnTo>
                  <a:lnTo>
                    <a:pt x="78" y="48"/>
                  </a:lnTo>
                  <a:lnTo>
                    <a:pt x="82" y="48"/>
                  </a:lnTo>
                  <a:lnTo>
                    <a:pt x="82" y="48"/>
                  </a:lnTo>
                  <a:lnTo>
                    <a:pt x="82" y="48"/>
                  </a:lnTo>
                  <a:lnTo>
                    <a:pt x="82" y="52"/>
                  </a:lnTo>
                  <a:lnTo>
                    <a:pt x="82" y="52"/>
                  </a:lnTo>
                  <a:lnTo>
                    <a:pt x="82" y="52"/>
                  </a:lnTo>
                  <a:lnTo>
                    <a:pt x="82" y="52"/>
                  </a:lnTo>
                  <a:lnTo>
                    <a:pt x="82" y="52"/>
                  </a:lnTo>
                  <a:lnTo>
                    <a:pt x="82" y="52"/>
                  </a:lnTo>
                  <a:lnTo>
                    <a:pt x="78" y="52"/>
                  </a:lnTo>
                  <a:lnTo>
                    <a:pt x="78" y="52"/>
                  </a:lnTo>
                  <a:lnTo>
                    <a:pt x="78" y="52"/>
                  </a:lnTo>
                  <a:lnTo>
                    <a:pt x="78" y="54"/>
                  </a:lnTo>
                  <a:lnTo>
                    <a:pt x="78" y="54"/>
                  </a:lnTo>
                  <a:lnTo>
                    <a:pt x="78" y="54"/>
                  </a:lnTo>
                  <a:lnTo>
                    <a:pt x="82" y="54"/>
                  </a:lnTo>
                  <a:lnTo>
                    <a:pt x="82" y="58"/>
                  </a:lnTo>
                  <a:lnTo>
                    <a:pt x="82" y="58"/>
                  </a:lnTo>
                  <a:lnTo>
                    <a:pt x="82" y="58"/>
                  </a:lnTo>
                  <a:lnTo>
                    <a:pt x="82" y="58"/>
                  </a:lnTo>
                  <a:lnTo>
                    <a:pt x="82" y="58"/>
                  </a:lnTo>
                  <a:lnTo>
                    <a:pt x="86" y="58"/>
                  </a:lnTo>
                  <a:lnTo>
                    <a:pt x="86" y="58"/>
                  </a:lnTo>
                  <a:lnTo>
                    <a:pt x="86" y="58"/>
                  </a:lnTo>
                  <a:lnTo>
                    <a:pt x="86" y="58"/>
                  </a:lnTo>
                  <a:lnTo>
                    <a:pt x="86" y="62"/>
                  </a:lnTo>
                  <a:lnTo>
                    <a:pt x="86" y="62"/>
                  </a:lnTo>
                  <a:lnTo>
                    <a:pt x="86" y="62"/>
                  </a:lnTo>
                  <a:lnTo>
                    <a:pt x="86" y="62"/>
                  </a:lnTo>
                  <a:lnTo>
                    <a:pt x="90" y="62"/>
                  </a:lnTo>
                  <a:lnTo>
                    <a:pt x="90" y="66"/>
                  </a:lnTo>
                  <a:lnTo>
                    <a:pt x="90" y="66"/>
                  </a:lnTo>
                  <a:lnTo>
                    <a:pt x="90" y="66"/>
                  </a:lnTo>
                  <a:lnTo>
                    <a:pt x="90" y="70"/>
                  </a:lnTo>
                  <a:lnTo>
                    <a:pt x="90" y="74"/>
                  </a:lnTo>
                  <a:lnTo>
                    <a:pt x="90" y="74"/>
                  </a:lnTo>
                  <a:lnTo>
                    <a:pt x="90" y="74"/>
                  </a:lnTo>
                  <a:lnTo>
                    <a:pt x="90" y="74"/>
                  </a:lnTo>
                  <a:lnTo>
                    <a:pt x="90" y="74"/>
                  </a:lnTo>
                  <a:lnTo>
                    <a:pt x="90" y="7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59" name="Freeform 166">
              <a:extLst>
                <a:ext uri="{FF2B5EF4-FFF2-40B4-BE49-F238E27FC236}">
                  <a16:creationId xmlns:a16="http://schemas.microsoft.com/office/drawing/2014/main" id="{47D17D75-2F10-0443-38C4-66ECF541D0A0}"/>
                </a:ext>
              </a:extLst>
            </p:cNvPr>
            <p:cNvSpPr>
              <a:spLocks noEditPoints="1"/>
            </p:cNvSpPr>
            <p:nvPr/>
          </p:nvSpPr>
          <p:spPr bwMode="auto">
            <a:xfrm>
              <a:off x="5429250" y="4680018"/>
              <a:ext cx="212725" cy="136525"/>
            </a:xfrm>
            <a:custGeom>
              <a:avLst/>
              <a:gdLst>
                <a:gd name="T0" fmla="*/ 4 w 134"/>
                <a:gd name="T1" fmla="*/ 86 h 86"/>
                <a:gd name="T2" fmla="*/ 4 w 134"/>
                <a:gd name="T3" fmla="*/ 86 h 86"/>
                <a:gd name="T4" fmla="*/ 0 w 134"/>
                <a:gd name="T5" fmla="*/ 86 h 86"/>
                <a:gd name="T6" fmla="*/ 0 w 134"/>
                <a:gd name="T7" fmla="*/ 86 h 86"/>
                <a:gd name="T8" fmla="*/ 0 w 134"/>
                <a:gd name="T9" fmla="*/ 86 h 86"/>
                <a:gd name="T10" fmla="*/ 0 w 134"/>
                <a:gd name="T11" fmla="*/ 86 h 86"/>
                <a:gd name="T12" fmla="*/ 0 w 134"/>
                <a:gd name="T13" fmla="*/ 86 h 86"/>
                <a:gd name="T14" fmla="*/ 0 w 134"/>
                <a:gd name="T15" fmla="*/ 86 h 86"/>
                <a:gd name="T16" fmla="*/ 0 w 134"/>
                <a:gd name="T17" fmla="*/ 86 h 86"/>
                <a:gd name="T18" fmla="*/ 4 w 134"/>
                <a:gd name="T19" fmla="*/ 86 h 86"/>
                <a:gd name="T20" fmla="*/ 4 w 134"/>
                <a:gd name="T21" fmla="*/ 86 h 86"/>
                <a:gd name="T22" fmla="*/ 4 w 134"/>
                <a:gd name="T23" fmla="*/ 86 h 86"/>
                <a:gd name="T24" fmla="*/ 4 w 134"/>
                <a:gd name="T25" fmla="*/ 86 h 86"/>
                <a:gd name="T26" fmla="*/ 4 w 134"/>
                <a:gd name="T27" fmla="*/ 82 h 86"/>
                <a:gd name="T28" fmla="*/ 4 w 134"/>
                <a:gd name="T29" fmla="*/ 82 h 86"/>
                <a:gd name="T30" fmla="*/ 4 w 134"/>
                <a:gd name="T31" fmla="*/ 82 h 86"/>
                <a:gd name="T32" fmla="*/ 8 w 134"/>
                <a:gd name="T33" fmla="*/ 82 h 86"/>
                <a:gd name="T34" fmla="*/ 8 w 134"/>
                <a:gd name="T35" fmla="*/ 86 h 86"/>
                <a:gd name="T36" fmla="*/ 8 w 134"/>
                <a:gd name="T37" fmla="*/ 86 h 86"/>
                <a:gd name="T38" fmla="*/ 4 w 134"/>
                <a:gd name="T39" fmla="*/ 86 h 86"/>
                <a:gd name="T40" fmla="*/ 4 w 134"/>
                <a:gd name="T41" fmla="*/ 86 h 86"/>
                <a:gd name="T42" fmla="*/ 4 w 134"/>
                <a:gd name="T43" fmla="*/ 86 h 86"/>
                <a:gd name="T44" fmla="*/ 4 w 134"/>
                <a:gd name="T45" fmla="*/ 86 h 86"/>
                <a:gd name="T46" fmla="*/ 4 w 134"/>
                <a:gd name="T47" fmla="*/ 86 h 86"/>
                <a:gd name="T48" fmla="*/ 4 w 134"/>
                <a:gd name="T49" fmla="*/ 86 h 86"/>
                <a:gd name="T50" fmla="*/ 4 w 134"/>
                <a:gd name="T51" fmla="*/ 86 h 86"/>
                <a:gd name="T52" fmla="*/ 4 w 134"/>
                <a:gd name="T53" fmla="*/ 86 h 86"/>
                <a:gd name="T54" fmla="*/ 4 w 134"/>
                <a:gd name="T55" fmla="*/ 86 h 86"/>
                <a:gd name="T56" fmla="*/ 4 w 134"/>
                <a:gd name="T57" fmla="*/ 86 h 86"/>
                <a:gd name="T58" fmla="*/ 4 w 134"/>
                <a:gd name="T59" fmla="*/ 86 h 86"/>
                <a:gd name="T60" fmla="*/ 134 w 134"/>
                <a:gd name="T61" fmla="*/ 4 h 86"/>
                <a:gd name="T62" fmla="*/ 134 w 134"/>
                <a:gd name="T63" fmla="*/ 4 h 86"/>
                <a:gd name="T64" fmla="*/ 134 w 134"/>
                <a:gd name="T65" fmla="*/ 4 h 86"/>
                <a:gd name="T66" fmla="*/ 134 w 134"/>
                <a:gd name="T67" fmla="*/ 4 h 86"/>
                <a:gd name="T68" fmla="*/ 130 w 134"/>
                <a:gd name="T69" fmla="*/ 4 h 86"/>
                <a:gd name="T70" fmla="*/ 130 w 134"/>
                <a:gd name="T71" fmla="*/ 0 h 86"/>
                <a:gd name="T72" fmla="*/ 130 w 134"/>
                <a:gd name="T73" fmla="*/ 0 h 86"/>
                <a:gd name="T74" fmla="*/ 134 w 134"/>
                <a:gd name="T75" fmla="*/ 0 h 86"/>
                <a:gd name="T76" fmla="*/ 134 w 134"/>
                <a:gd name="T77" fmla="*/ 4 h 86"/>
                <a:gd name="T78" fmla="*/ 134 w 134"/>
                <a:gd name="T79" fmla="*/ 4 h 86"/>
                <a:gd name="T80" fmla="*/ 134 w 134"/>
                <a:gd name="T81" fmla="*/ 4 h 86"/>
                <a:gd name="T82" fmla="*/ 134 w 134"/>
                <a:gd name="T83" fmla="*/ 4 h 86"/>
                <a:gd name="T84" fmla="*/ 134 w 134"/>
                <a:gd name="T85" fmla="*/ 4 h 86"/>
                <a:gd name="T86" fmla="*/ 134 w 134"/>
                <a:gd name="T87"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86">
                  <a:moveTo>
                    <a:pt x="4" y="86"/>
                  </a:moveTo>
                  <a:lnTo>
                    <a:pt x="4" y="86"/>
                  </a:lnTo>
                  <a:lnTo>
                    <a:pt x="0" y="86"/>
                  </a:lnTo>
                  <a:lnTo>
                    <a:pt x="0" y="86"/>
                  </a:lnTo>
                  <a:lnTo>
                    <a:pt x="0" y="86"/>
                  </a:lnTo>
                  <a:lnTo>
                    <a:pt x="0" y="86"/>
                  </a:lnTo>
                  <a:lnTo>
                    <a:pt x="0" y="86"/>
                  </a:lnTo>
                  <a:lnTo>
                    <a:pt x="0" y="86"/>
                  </a:lnTo>
                  <a:lnTo>
                    <a:pt x="0" y="86"/>
                  </a:lnTo>
                  <a:lnTo>
                    <a:pt x="4" y="86"/>
                  </a:lnTo>
                  <a:lnTo>
                    <a:pt x="4" y="86"/>
                  </a:lnTo>
                  <a:lnTo>
                    <a:pt x="4" y="86"/>
                  </a:lnTo>
                  <a:lnTo>
                    <a:pt x="4" y="86"/>
                  </a:lnTo>
                  <a:lnTo>
                    <a:pt x="4" y="82"/>
                  </a:lnTo>
                  <a:lnTo>
                    <a:pt x="4" y="82"/>
                  </a:lnTo>
                  <a:lnTo>
                    <a:pt x="4" y="82"/>
                  </a:lnTo>
                  <a:lnTo>
                    <a:pt x="8" y="82"/>
                  </a:lnTo>
                  <a:lnTo>
                    <a:pt x="8" y="86"/>
                  </a:lnTo>
                  <a:lnTo>
                    <a:pt x="8" y="86"/>
                  </a:lnTo>
                  <a:lnTo>
                    <a:pt x="4" y="86"/>
                  </a:lnTo>
                  <a:lnTo>
                    <a:pt x="4" y="86"/>
                  </a:lnTo>
                  <a:lnTo>
                    <a:pt x="4" y="86"/>
                  </a:lnTo>
                  <a:lnTo>
                    <a:pt x="4" y="86"/>
                  </a:lnTo>
                  <a:lnTo>
                    <a:pt x="4" y="86"/>
                  </a:lnTo>
                  <a:lnTo>
                    <a:pt x="4" y="86"/>
                  </a:lnTo>
                  <a:lnTo>
                    <a:pt x="4" y="86"/>
                  </a:lnTo>
                  <a:lnTo>
                    <a:pt x="4" y="86"/>
                  </a:lnTo>
                  <a:lnTo>
                    <a:pt x="4" y="86"/>
                  </a:lnTo>
                  <a:lnTo>
                    <a:pt x="4" y="86"/>
                  </a:lnTo>
                  <a:lnTo>
                    <a:pt x="4" y="86"/>
                  </a:lnTo>
                  <a:close/>
                  <a:moveTo>
                    <a:pt x="134" y="4"/>
                  </a:moveTo>
                  <a:lnTo>
                    <a:pt x="134" y="4"/>
                  </a:lnTo>
                  <a:lnTo>
                    <a:pt x="134" y="4"/>
                  </a:lnTo>
                  <a:lnTo>
                    <a:pt x="134" y="4"/>
                  </a:lnTo>
                  <a:lnTo>
                    <a:pt x="130" y="4"/>
                  </a:lnTo>
                  <a:lnTo>
                    <a:pt x="130" y="0"/>
                  </a:lnTo>
                  <a:lnTo>
                    <a:pt x="130" y="0"/>
                  </a:lnTo>
                  <a:lnTo>
                    <a:pt x="134" y="0"/>
                  </a:lnTo>
                  <a:lnTo>
                    <a:pt x="134" y="4"/>
                  </a:lnTo>
                  <a:lnTo>
                    <a:pt x="134" y="4"/>
                  </a:lnTo>
                  <a:lnTo>
                    <a:pt x="134" y="4"/>
                  </a:lnTo>
                  <a:lnTo>
                    <a:pt x="134" y="4"/>
                  </a:lnTo>
                  <a:lnTo>
                    <a:pt x="134" y="4"/>
                  </a:lnTo>
                  <a:lnTo>
                    <a:pt x="134"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60" name="Freeform 167">
              <a:extLst>
                <a:ext uri="{FF2B5EF4-FFF2-40B4-BE49-F238E27FC236}">
                  <a16:creationId xmlns:a16="http://schemas.microsoft.com/office/drawing/2014/main" id="{772D67C6-686A-2361-CB61-45605BD8CBE2}"/>
                </a:ext>
              </a:extLst>
            </p:cNvPr>
            <p:cNvSpPr>
              <a:spLocks noEditPoints="1"/>
            </p:cNvSpPr>
            <p:nvPr/>
          </p:nvSpPr>
          <p:spPr bwMode="auto">
            <a:xfrm>
              <a:off x="4098925" y="4289493"/>
              <a:ext cx="63500" cy="85725"/>
            </a:xfrm>
            <a:custGeom>
              <a:avLst/>
              <a:gdLst>
                <a:gd name="T0" fmla="*/ 22 w 40"/>
                <a:gd name="T1" fmla="*/ 50 h 54"/>
                <a:gd name="T2" fmla="*/ 18 w 40"/>
                <a:gd name="T3" fmla="*/ 50 h 54"/>
                <a:gd name="T4" fmla="*/ 10 w 40"/>
                <a:gd name="T5" fmla="*/ 46 h 54"/>
                <a:gd name="T6" fmla="*/ 10 w 40"/>
                <a:gd name="T7" fmla="*/ 42 h 54"/>
                <a:gd name="T8" fmla="*/ 10 w 40"/>
                <a:gd name="T9" fmla="*/ 42 h 54"/>
                <a:gd name="T10" fmla="*/ 14 w 40"/>
                <a:gd name="T11" fmla="*/ 42 h 54"/>
                <a:gd name="T12" fmla="*/ 10 w 40"/>
                <a:gd name="T13" fmla="*/ 42 h 54"/>
                <a:gd name="T14" fmla="*/ 6 w 40"/>
                <a:gd name="T15" fmla="*/ 38 h 54"/>
                <a:gd name="T16" fmla="*/ 4 w 40"/>
                <a:gd name="T17" fmla="*/ 34 h 54"/>
                <a:gd name="T18" fmla="*/ 4 w 40"/>
                <a:gd name="T19" fmla="*/ 30 h 54"/>
                <a:gd name="T20" fmla="*/ 4 w 40"/>
                <a:gd name="T21" fmla="*/ 30 h 54"/>
                <a:gd name="T22" fmla="*/ 0 w 40"/>
                <a:gd name="T23" fmla="*/ 26 h 54"/>
                <a:gd name="T24" fmla="*/ 0 w 40"/>
                <a:gd name="T25" fmla="*/ 26 h 54"/>
                <a:gd name="T26" fmla="*/ 0 w 40"/>
                <a:gd name="T27" fmla="*/ 26 h 54"/>
                <a:gd name="T28" fmla="*/ 4 w 40"/>
                <a:gd name="T29" fmla="*/ 22 h 54"/>
                <a:gd name="T30" fmla="*/ 4 w 40"/>
                <a:gd name="T31" fmla="*/ 22 h 54"/>
                <a:gd name="T32" fmla="*/ 0 w 40"/>
                <a:gd name="T33" fmla="*/ 22 h 54"/>
                <a:gd name="T34" fmla="*/ 0 w 40"/>
                <a:gd name="T35" fmla="*/ 20 h 54"/>
                <a:gd name="T36" fmla="*/ 0 w 40"/>
                <a:gd name="T37" fmla="*/ 16 h 54"/>
                <a:gd name="T38" fmla="*/ 0 w 40"/>
                <a:gd name="T39" fmla="*/ 16 h 54"/>
                <a:gd name="T40" fmla="*/ 0 w 40"/>
                <a:gd name="T41" fmla="*/ 16 h 54"/>
                <a:gd name="T42" fmla="*/ 4 w 40"/>
                <a:gd name="T43" fmla="*/ 12 h 54"/>
                <a:gd name="T44" fmla="*/ 4 w 40"/>
                <a:gd name="T45" fmla="*/ 12 h 54"/>
                <a:gd name="T46" fmla="*/ 6 w 40"/>
                <a:gd name="T47" fmla="*/ 8 h 54"/>
                <a:gd name="T48" fmla="*/ 6 w 40"/>
                <a:gd name="T49" fmla="*/ 4 h 54"/>
                <a:gd name="T50" fmla="*/ 14 w 40"/>
                <a:gd name="T51" fmla="*/ 0 h 54"/>
                <a:gd name="T52" fmla="*/ 14 w 40"/>
                <a:gd name="T53" fmla="*/ 0 h 54"/>
                <a:gd name="T54" fmla="*/ 22 w 40"/>
                <a:gd name="T55" fmla="*/ 0 h 54"/>
                <a:gd name="T56" fmla="*/ 26 w 40"/>
                <a:gd name="T57" fmla="*/ 0 h 54"/>
                <a:gd name="T58" fmla="*/ 30 w 40"/>
                <a:gd name="T59" fmla="*/ 4 h 54"/>
                <a:gd name="T60" fmla="*/ 34 w 40"/>
                <a:gd name="T61" fmla="*/ 8 h 54"/>
                <a:gd name="T62" fmla="*/ 36 w 40"/>
                <a:gd name="T63" fmla="*/ 12 h 54"/>
                <a:gd name="T64" fmla="*/ 34 w 40"/>
                <a:gd name="T65" fmla="*/ 16 h 54"/>
                <a:gd name="T66" fmla="*/ 36 w 40"/>
                <a:gd name="T67" fmla="*/ 16 h 54"/>
                <a:gd name="T68" fmla="*/ 36 w 40"/>
                <a:gd name="T69" fmla="*/ 20 h 54"/>
                <a:gd name="T70" fmla="*/ 36 w 40"/>
                <a:gd name="T71" fmla="*/ 22 h 54"/>
                <a:gd name="T72" fmla="*/ 36 w 40"/>
                <a:gd name="T73" fmla="*/ 26 h 54"/>
                <a:gd name="T74" fmla="*/ 40 w 40"/>
                <a:gd name="T75" fmla="*/ 26 h 54"/>
                <a:gd name="T76" fmla="*/ 40 w 40"/>
                <a:gd name="T77" fmla="*/ 30 h 54"/>
                <a:gd name="T78" fmla="*/ 36 w 40"/>
                <a:gd name="T79" fmla="*/ 30 h 54"/>
                <a:gd name="T80" fmla="*/ 36 w 40"/>
                <a:gd name="T81" fmla="*/ 34 h 54"/>
                <a:gd name="T82" fmla="*/ 34 w 40"/>
                <a:gd name="T83" fmla="*/ 38 h 54"/>
                <a:gd name="T84" fmla="*/ 34 w 40"/>
                <a:gd name="T85" fmla="*/ 42 h 54"/>
                <a:gd name="T86" fmla="*/ 30 w 40"/>
                <a:gd name="T87" fmla="*/ 46 h 54"/>
                <a:gd name="T88" fmla="*/ 30 w 40"/>
                <a:gd name="T89" fmla="*/ 46 h 54"/>
                <a:gd name="T90" fmla="*/ 26 w 40"/>
                <a:gd name="T91" fmla="*/ 50 h 54"/>
                <a:gd name="T92" fmla="*/ 26 w 40"/>
                <a:gd name="T93" fmla="*/ 54 h 54"/>
                <a:gd name="T94" fmla="*/ 22 w 40"/>
                <a:gd name="T95" fmla="*/ 54 h 54"/>
                <a:gd name="T96" fmla="*/ 6 w 40"/>
                <a:gd name="T97" fmla="*/ 38 h 54"/>
                <a:gd name="T98" fmla="*/ 10 w 40"/>
                <a:gd name="T99" fmla="*/ 42 h 54"/>
                <a:gd name="T100" fmla="*/ 6 w 40"/>
                <a:gd name="T101" fmla="*/ 42 h 54"/>
                <a:gd name="T102" fmla="*/ 6 w 40"/>
                <a:gd name="T103" fmla="*/ 42 h 54"/>
                <a:gd name="T104" fmla="*/ 6 w 40"/>
                <a:gd name="T105" fmla="*/ 42 h 54"/>
                <a:gd name="T106" fmla="*/ 4 w 40"/>
                <a:gd name="T107"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54">
                  <a:moveTo>
                    <a:pt x="22" y="54"/>
                  </a:moveTo>
                  <a:lnTo>
                    <a:pt x="22" y="54"/>
                  </a:lnTo>
                  <a:lnTo>
                    <a:pt x="22" y="54"/>
                  </a:lnTo>
                  <a:lnTo>
                    <a:pt x="22" y="50"/>
                  </a:lnTo>
                  <a:lnTo>
                    <a:pt x="22" y="50"/>
                  </a:lnTo>
                  <a:lnTo>
                    <a:pt x="18" y="50"/>
                  </a:lnTo>
                  <a:lnTo>
                    <a:pt x="18" y="50"/>
                  </a:lnTo>
                  <a:lnTo>
                    <a:pt x="18" y="50"/>
                  </a:lnTo>
                  <a:lnTo>
                    <a:pt x="18" y="50"/>
                  </a:lnTo>
                  <a:lnTo>
                    <a:pt x="10" y="46"/>
                  </a:lnTo>
                  <a:lnTo>
                    <a:pt x="10" y="46"/>
                  </a:lnTo>
                  <a:lnTo>
                    <a:pt x="10" y="46"/>
                  </a:lnTo>
                  <a:lnTo>
                    <a:pt x="10" y="46"/>
                  </a:lnTo>
                  <a:lnTo>
                    <a:pt x="10" y="46"/>
                  </a:lnTo>
                  <a:lnTo>
                    <a:pt x="10" y="42"/>
                  </a:lnTo>
                  <a:lnTo>
                    <a:pt x="10" y="42"/>
                  </a:lnTo>
                  <a:lnTo>
                    <a:pt x="10" y="42"/>
                  </a:lnTo>
                  <a:lnTo>
                    <a:pt x="10" y="42"/>
                  </a:lnTo>
                  <a:lnTo>
                    <a:pt x="10" y="42"/>
                  </a:lnTo>
                  <a:lnTo>
                    <a:pt x="10" y="42"/>
                  </a:lnTo>
                  <a:lnTo>
                    <a:pt x="14" y="42"/>
                  </a:lnTo>
                  <a:lnTo>
                    <a:pt x="14" y="42"/>
                  </a:lnTo>
                  <a:lnTo>
                    <a:pt x="14" y="42"/>
                  </a:lnTo>
                  <a:lnTo>
                    <a:pt x="14" y="42"/>
                  </a:lnTo>
                  <a:lnTo>
                    <a:pt x="10" y="42"/>
                  </a:lnTo>
                  <a:lnTo>
                    <a:pt x="10" y="42"/>
                  </a:lnTo>
                  <a:lnTo>
                    <a:pt x="10" y="42"/>
                  </a:lnTo>
                  <a:lnTo>
                    <a:pt x="10" y="42"/>
                  </a:lnTo>
                  <a:lnTo>
                    <a:pt x="10" y="42"/>
                  </a:lnTo>
                  <a:lnTo>
                    <a:pt x="6" y="38"/>
                  </a:lnTo>
                  <a:lnTo>
                    <a:pt x="6" y="38"/>
                  </a:lnTo>
                  <a:lnTo>
                    <a:pt x="6" y="38"/>
                  </a:lnTo>
                  <a:lnTo>
                    <a:pt x="6" y="38"/>
                  </a:lnTo>
                  <a:lnTo>
                    <a:pt x="4" y="38"/>
                  </a:lnTo>
                  <a:lnTo>
                    <a:pt x="4" y="34"/>
                  </a:lnTo>
                  <a:lnTo>
                    <a:pt x="4" y="34"/>
                  </a:lnTo>
                  <a:lnTo>
                    <a:pt x="4" y="34"/>
                  </a:lnTo>
                  <a:lnTo>
                    <a:pt x="4" y="30"/>
                  </a:lnTo>
                  <a:lnTo>
                    <a:pt x="4" y="30"/>
                  </a:lnTo>
                  <a:lnTo>
                    <a:pt x="4" y="30"/>
                  </a:lnTo>
                  <a:lnTo>
                    <a:pt x="4" y="30"/>
                  </a:lnTo>
                  <a:lnTo>
                    <a:pt x="4" y="30"/>
                  </a:lnTo>
                  <a:lnTo>
                    <a:pt x="4" y="30"/>
                  </a:lnTo>
                  <a:lnTo>
                    <a:pt x="4" y="30"/>
                  </a:lnTo>
                  <a:lnTo>
                    <a:pt x="0" y="30"/>
                  </a:lnTo>
                  <a:lnTo>
                    <a:pt x="0" y="30"/>
                  </a:lnTo>
                  <a:lnTo>
                    <a:pt x="0" y="26"/>
                  </a:lnTo>
                  <a:lnTo>
                    <a:pt x="0" y="26"/>
                  </a:lnTo>
                  <a:lnTo>
                    <a:pt x="0" y="26"/>
                  </a:lnTo>
                  <a:lnTo>
                    <a:pt x="0" y="26"/>
                  </a:lnTo>
                  <a:lnTo>
                    <a:pt x="0" y="26"/>
                  </a:lnTo>
                  <a:lnTo>
                    <a:pt x="0" y="26"/>
                  </a:lnTo>
                  <a:lnTo>
                    <a:pt x="0" y="26"/>
                  </a:lnTo>
                  <a:lnTo>
                    <a:pt x="4" y="26"/>
                  </a:lnTo>
                  <a:lnTo>
                    <a:pt x="4" y="26"/>
                  </a:lnTo>
                  <a:lnTo>
                    <a:pt x="0" y="26"/>
                  </a:lnTo>
                  <a:lnTo>
                    <a:pt x="0" y="26"/>
                  </a:lnTo>
                  <a:lnTo>
                    <a:pt x="0" y="26"/>
                  </a:lnTo>
                  <a:lnTo>
                    <a:pt x="0" y="26"/>
                  </a:lnTo>
                  <a:lnTo>
                    <a:pt x="4" y="22"/>
                  </a:lnTo>
                  <a:lnTo>
                    <a:pt x="4" y="22"/>
                  </a:lnTo>
                  <a:lnTo>
                    <a:pt x="4" y="22"/>
                  </a:lnTo>
                  <a:lnTo>
                    <a:pt x="4" y="22"/>
                  </a:lnTo>
                  <a:lnTo>
                    <a:pt x="4" y="22"/>
                  </a:lnTo>
                  <a:lnTo>
                    <a:pt x="4" y="22"/>
                  </a:lnTo>
                  <a:lnTo>
                    <a:pt x="0" y="22"/>
                  </a:lnTo>
                  <a:lnTo>
                    <a:pt x="0" y="22"/>
                  </a:lnTo>
                  <a:lnTo>
                    <a:pt x="0" y="22"/>
                  </a:lnTo>
                  <a:lnTo>
                    <a:pt x="0" y="22"/>
                  </a:lnTo>
                  <a:lnTo>
                    <a:pt x="0" y="22"/>
                  </a:lnTo>
                  <a:lnTo>
                    <a:pt x="0" y="20"/>
                  </a:lnTo>
                  <a:lnTo>
                    <a:pt x="0" y="20"/>
                  </a:lnTo>
                  <a:lnTo>
                    <a:pt x="0" y="20"/>
                  </a:lnTo>
                  <a:lnTo>
                    <a:pt x="0" y="20"/>
                  </a:lnTo>
                  <a:lnTo>
                    <a:pt x="0" y="20"/>
                  </a:lnTo>
                  <a:lnTo>
                    <a:pt x="0" y="16"/>
                  </a:lnTo>
                  <a:lnTo>
                    <a:pt x="0" y="16"/>
                  </a:lnTo>
                  <a:lnTo>
                    <a:pt x="0" y="16"/>
                  </a:lnTo>
                  <a:lnTo>
                    <a:pt x="0" y="16"/>
                  </a:lnTo>
                  <a:lnTo>
                    <a:pt x="0" y="16"/>
                  </a:lnTo>
                  <a:lnTo>
                    <a:pt x="0" y="16"/>
                  </a:lnTo>
                  <a:lnTo>
                    <a:pt x="0" y="16"/>
                  </a:lnTo>
                  <a:lnTo>
                    <a:pt x="0" y="16"/>
                  </a:lnTo>
                  <a:lnTo>
                    <a:pt x="0" y="16"/>
                  </a:lnTo>
                  <a:lnTo>
                    <a:pt x="0" y="16"/>
                  </a:lnTo>
                  <a:lnTo>
                    <a:pt x="4" y="16"/>
                  </a:lnTo>
                  <a:lnTo>
                    <a:pt x="4" y="16"/>
                  </a:lnTo>
                  <a:lnTo>
                    <a:pt x="4" y="12"/>
                  </a:lnTo>
                  <a:lnTo>
                    <a:pt x="4" y="12"/>
                  </a:lnTo>
                  <a:lnTo>
                    <a:pt x="4" y="12"/>
                  </a:lnTo>
                  <a:lnTo>
                    <a:pt x="4" y="12"/>
                  </a:lnTo>
                  <a:lnTo>
                    <a:pt x="4" y="12"/>
                  </a:lnTo>
                  <a:lnTo>
                    <a:pt x="4" y="12"/>
                  </a:lnTo>
                  <a:lnTo>
                    <a:pt x="4" y="12"/>
                  </a:lnTo>
                  <a:lnTo>
                    <a:pt x="6" y="8"/>
                  </a:lnTo>
                  <a:lnTo>
                    <a:pt x="6" y="8"/>
                  </a:lnTo>
                  <a:lnTo>
                    <a:pt x="6" y="8"/>
                  </a:lnTo>
                  <a:lnTo>
                    <a:pt x="6" y="4"/>
                  </a:lnTo>
                  <a:lnTo>
                    <a:pt x="6" y="4"/>
                  </a:lnTo>
                  <a:lnTo>
                    <a:pt x="6" y="4"/>
                  </a:lnTo>
                  <a:lnTo>
                    <a:pt x="10" y="0"/>
                  </a:lnTo>
                  <a:lnTo>
                    <a:pt x="10" y="0"/>
                  </a:lnTo>
                  <a:lnTo>
                    <a:pt x="14" y="0"/>
                  </a:lnTo>
                  <a:lnTo>
                    <a:pt x="14" y="0"/>
                  </a:lnTo>
                  <a:lnTo>
                    <a:pt x="14" y="0"/>
                  </a:lnTo>
                  <a:lnTo>
                    <a:pt x="14" y="0"/>
                  </a:lnTo>
                  <a:lnTo>
                    <a:pt x="14" y="0"/>
                  </a:lnTo>
                  <a:lnTo>
                    <a:pt x="14" y="0"/>
                  </a:lnTo>
                  <a:lnTo>
                    <a:pt x="18" y="0"/>
                  </a:lnTo>
                  <a:lnTo>
                    <a:pt x="18" y="0"/>
                  </a:lnTo>
                  <a:lnTo>
                    <a:pt x="18" y="0"/>
                  </a:lnTo>
                  <a:lnTo>
                    <a:pt x="22" y="0"/>
                  </a:lnTo>
                  <a:lnTo>
                    <a:pt x="22" y="0"/>
                  </a:lnTo>
                  <a:lnTo>
                    <a:pt x="22" y="0"/>
                  </a:lnTo>
                  <a:lnTo>
                    <a:pt x="26" y="0"/>
                  </a:lnTo>
                  <a:lnTo>
                    <a:pt x="26" y="0"/>
                  </a:lnTo>
                  <a:lnTo>
                    <a:pt x="30" y="0"/>
                  </a:lnTo>
                  <a:lnTo>
                    <a:pt x="30" y="0"/>
                  </a:lnTo>
                  <a:lnTo>
                    <a:pt x="30" y="0"/>
                  </a:lnTo>
                  <a:lnTo>
                    <a:pt x="30" y="4"/>
                  </a:lnTo>
                  <a:lnTo>
                    <a:pt x="30" y="4"/>
                  </a:lnTo>
                  <a:lnTo>
                    <a:pt x="30" y="4"/>
                  </a:lnTo>
                  <a:lnTo>
                    <a:pt x="34" y="4"/>
                  </a:lnTo>
                  <a:lnTo>
                    <a:pt x="34" y="8"/>
                  </a:lnTo>
                  <a:lnTo>
                    <a:pt x="34" y="8"/>
                  </a:lnTo>
                  <a:lnTo>
                    <a:pt x="34" y="12"/>
                  </a:lnTo>
                  <a:lnTo>
                    <a:pt x="36" y="12"/>
                  </a:lnTo>
                  <a:lnTo>
                    <a:pt x="36" y="12"/>
                  </a:lnTo>
                  <a:lnTo>
                    <a:pt x="34" y="12"/>
                  </a:lnTo>
                  <a:lnTo>
                    <a:pt x="34" y="12"/>
                  </a:lnTo>
                  <a:lnTo>
                    <a:pt x="34" y="16"/>
                  </a:lnTo>
                  <a:lnTo>
                    <a:pt x="34" y="16"/>
                  </a:lnTo>
                  <a:lnTo>
                    <a:pt x="34" y="16"/>
                  </a:lnTo>
                  <a:lnTo>
                    <a:pt x="36" y="16"/>
                  </a:lnTo>
                  <a:lnTo>
                    <a:pt x="36" y="16"/>
                  </a:lnTo>
                  <a:lnTo>
                    <a:pt x="36" y="16"/>
                  </a:lnTo>
                  <a:lnTo>
                    <a:pt x="36" y="16"/>
                  </a:lnTo>
                  <a:lnTo>
                    <a:pt x="36" y="16"/>
                  </a:lnTo>
                  <a:lnTo>
                    <a:pt x="36" y="20"/>
                  </a:lnTo>
                  <a:lnTo>
                    <a:pt x="36" y="20"/>
                  </a:lnTo>
                  <a:lnTo>
                    <a:pt x="36" y="20"/>
                  </a:lnTo>
                  <a:lnTo>
                    <a:pt x="36" y="22"/>
                  </a:lnTo>
                  <a:lnTo>
                    <a:pt x="36" y="22"/>
                  </a:lnTo>
                  <a:lnTo>
                    <a:pt x="36" y="22"/>
                  </a:lnTo>
                  <a:lnTo>
                    <a:pt x="34" y="26"/>
                  </a:lnTo>
                  <a:lnTo>
                    <a:pt x="34" y="26"/>
                  </a:lnTo>
                  <a:lnTo>
                    <a:pt x="36" y="26"/>
                  </a:lnTo>
                  <a:lnTo>
                    <a:pt x="36" y="26"/>
                  </a:lnTo>
                  <a:lnTo>
                    <a:pt x="36" y="26"/>
                  </a:lnTo>
                  <a:lnTo>
                    <a:pt x="36" y="26"/>
                  </a:lnTo>
                  <a:lnTo>
                    <a:pt x="36" y="26"/>
                  </a:lnTo>
                  <a:lnTo>
                    <a:pt x="40" y="26"/>
                  </a:lnTo>
                  <a:lnTo>
                    <a:pt x="40" y="22"/>
                  </a:lnTo>
                  <a:lnTo>
                    <a:pt x="40" y="26"/>
                  </a:lnTo>
                  <a:lnTo>
                    <a:pt x="40" y="26"/>
                  </a:lnTo>
                  <a:lnTo>
                    <a:pt x="40" y="30"/>
                  </a:lnTo>
                  <a:lnTo>
                    <a:pt x="40" y="30"/>
                  </a:lnTo>
                  <a:lnTo>
                    <a:pt x="40" y="30"/>
                  </a:lnTo>
                  <a:lnTo>
                    <a:pt x="36" y="30"/>
                  </a:lnTo>
                  <a:lnTo>
                    <a:pt x="36" y="30"/>
                  </a:lnTo>
                  <a:lnTo>
                    <a:pt x="36" y="30"/>
                  </a:lnTo>
                  <a:lnTo>
                    <a:pt x="36" y="30"/>
                  </a:lnTo>
                  <a:lnTo>
                    <a:pt x="36" y="34"/>
                  </a:lnTo>
                  <a:lnTo>
                    <a:pt x="36" y="34"/>
                  </a:lnTo>
                  <a:lnTo>
                    <a:pt x="36" y="38"/>
                  </a:lnTo>
                  <a:lnTo>
                    <a:pt x="36" y="38"/>
                  </a:lnTo>
                  <a:lnTo>
                    <a:pt x="34" y="38"/>
                  </a:lnTo>
                  <a:lnTo>
                    <a:pt x="34" y="38"/>
                  </a:lnTo>
                  <a:lnTo>
                    <a:pt x="34" y="38"/>
                  </a:lnTo>
                  <a:lnTo>
                    <a:pt x="34" y="38"/>
                  </a:lnTo>
                  <a:lnTo>
                    <a:pt x="34" y="42"/>
                  </a:lnTo>
                  <a:lnTo>
                    <a:pt x="34" y="42"/>
                  </a:lnTo>
                  <a:lnTo>
                    <a:pt x="34" y="42"/>
                  </a:lnTo>
                  <a:lnTo>
                    <a:pt x="34" y="42"/>
                  </a:lnTo>
                  <a:lnTo>
                    <a:pt x="34" y="42"/>
                  </a:lnTo>
                  <a:lnTo>
                    <a:pt x="30" y="46"/>
                  </a:lnTo>
                  <a:lnTo>
                    <a:pt x="30" y="46"/>
                  </a:lnTo>
                  <a:lnTo>
                    <a:pt x="30" y="46"/>
                  </a:lnTo>
                  <a:lnTo>
                    <a:pt x="30" y="46"/>
                  </a:lnTo>
                  <a:lnTo>
                    <a:pt x="30" y="46"/>
                  </a:lnTo>
                  <a:lnTo>
                    <a:pt x="26" y="46"/>
                  </a:lnTo>
                  <a:lnTo>
                    <a:pt x="26" y="46"/>
                  </a:lnTo>
                  <a:lnTo>
                    <a:pt x="26" y="46"/>
                  </a:lnTo>
                  <a:lnTo>
                    <a:pt x="26" y="50"/>
                  </a:lnTo>
                  <a:lnTo>
                    <a:pt x="26" y="50"/>
                  </a:lnTo>
                  <a:lnTo>
                    <a:pt x="26" y="50"/>
                  </a:lnTo>
                  <a:lnTo>
                    <a:pt x="26" y="50"/>
                  </a:lnTo>
                  <a:lnTo>
                    <a:pt x="26" y="54"/>
                  </a:lnTo>
                  <a:lnTo>
                    <a:pt x="22" y="54"/>
                  </a:lnTo>
                  <a:lnTo>
                    <a:pt x="22" y="54"/>
                  </a:lnTo>
                  <a:lnTo>
                    <a:pt x="22" y="54"/>
                  </a:lnTo>
                  <a:lnTo>
                    <a:pt x="22" y="54"/>
                  </a:lnTo>
                  <a:close/>
                  <a:moveTo>
                    <a:pt x="4" y="42"/>
                  </a:moveTo>
                  <a:lnTo>
                    <a:pt x="6" y="38"/>
                  </a:lnTo>
                  <a:lnTo>
                    <a:pt x="6" y="38"/>
                  </a:lnTo>
                  <a:lnTo>
                    <a:pt x="6" y="38"/>
                  </a:lnTo>
                  <a:lnTo>
                    <a:pt x="6" y="38"/>
                  </a:lnTo>
                  <a:lnTo>
                    <a:pt x="6" y="38"/>
                  </a:lnTo>
                  <a:lnTo>
                    <a:pt x="6" y="42"/>
                  </a:lnTo>
                  <a:lnTo>
                    <a:pt x="10" y="42"/>
                  </a:lnTo>
                  <a:lnTo>
                    <a:pt x="10" y="42"/>
                  </a:lnTo>
                  <a:lnTo>
                    <a:pt x="6" y="42"/>
                  </a:lnTo>
                  <a:lnTo>
                    <a:pt x="6" y="42"/>
                  </a:lnTo>
                  <a:lnTo>
                    <a:pt x="6" y="42"/>
                  </a:lnTo>
                  <a:lnTo>
                    <a:pt x="6" y="42"/>
                  </a:lnTo>
                  <a:lnTo>
                    <a:pt x="6" y="42"/>
                  </a:lnTo>
                  <a:lnTo>
                    <a:pt x="6" y="42"/>
                  </a:lnTo>
                  <a:lnTo>
                    <a:pt x="6" y="42"/>
                  </a:lnTo>
                  <a:lnTo>
                    <a:pt x="6" y="42"/>
                  </a:lnTo>
                  <a:lnTo>
                    <a:pt x="6" y="42"/>
                  </a:lnTo>
                  <a:lnTo>
                    <a:pt x="6" y="42"/>
                  </a:lnTo>
                  <a:lnTo>
                    <a:pt x="6" y="42"/>
                  </a:lnTo>
                  <a:lnTo>
                    <a:pt x="4" y="42"/>
                  </a:lnTo>
                  <a:lnTo>
                    <a:pt x="4" y="42"/>
                  </a:lnTo>
                  <a:lnTo>
                    <a:pt x="4" y="42"/>
                  </a:lnTo>
                  <a:lnTo>
                    <a:pt x="4" y="42"/>
                  </a:lnTo>
                  <a:lnTo>
                    <a:pt x="4" y="42"/>
                  </a:lnTo>
                  <a:lnTo>
                    <a:pt x="4" y="4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61" name="Freeform 168">
              <a:extLst>
                <a:ext uri="{FF2B5EF4-FFF2-40B4-BE49-F238E27FC236}">
                  <a16:creationId xmlns:a16="http://schemas.microsoft.com/office/drawing/2014/main" id="{B596343B-DDA6-EE3A-741D-CC3BD32DD30F}"/>
                </a:ext>
              </a:extLst>
            </p:cNvPr>
            <p:cNvSpPr>
              <a:spLocks/>
            </p:cNvSpPr>
            <p:nvPr/>
          </p:nvSpPr>
          <p:spPr bwMode="auto">
            <a:xfrm>
              <a:off x="5318125" y="4229168"/>
              <a:ext cx="228600" cy="374650"/>
            </a:xfrm>
            <a:custGeom>
              <a:avLst/>
              <a:gdLst>
                <a:gd name="T0" fmla="*/ 78 w 144"/>
                <a:gd name="T1" fmla="*/ 24 h 236"/>
                <a:gd name="T2" fmla="*/ 92 w 144"/>
                <a:gd name="T3" fmla="*/ 16 h 236"/>
                <a:gd name="T4" fmla="*/ 108 w 144"/>
                <a:gd name="T5" fmla="*/ 12 h 236"/>
                <a:gd name="T6" fmla="*/ 118 w 144"/>
                <a:gd name="T7" fmla="*/ 12 h 236"/>
                <a:gd name="T8" fmla="*/ 134 w 144"/>
                <a:gd name="T9" fmla="*/ 8 h 236"/>
                <a:gd name="T10" fmla="*/ 140 w 144"/>
                <a:gd name="T11" fmla="*/ 4 h 236"/>
                <a:gd name="T12" fmla="*/ 140 w 144"/>
                <a:gd name="T13" fmla="*/ 16 h 236"/>
                <a:gd name="T14" fmla="*/ 140 w 144"/>
                <a:gd name="T15" fmla="*/ 30 h 236"/>
                <a:gd name="T16" fmla="*/ 140 w 144"/>
                <a:gd name="T17" fmla="*/ 30 h 236"/>
                <a:gd name="T18" fmla="*/ 136 w 144"/>
                <a:gd name="T19" fmla="*/ 46 h 236"/>
                <a:gd name="T20" fmla="*/ 130 w 144"/>
                <a:gd name="T21" fmla="*/ 58 h 236"/>
                <a:gd name="T22" fmla="*/ 126 w 144"/>
                <a:gd name="T23" fmla="*/ 68 h 236"/>
                <a:gd name="T24" fmla="*/ 122 w 144"/>
                <a:gd name="T25" fmla="*/ 80 h 236"/>
                <a:gd name="T26" fmla="*/ 114 w 144"/>
                <a:gd name="T27" fmla="*/ 88 h 236"/>
                <a:gd name="T28" fmla="*/ 110 w 144"/>
                <a:gd name="T29" fmla="*/ 102 h 236"/>
                <a:gd name="T30" fmla="*/ 104 w 144"/>
                <a:gd name="T31" fmla="*/ 120 h 236"/>
                <a:gd name="T32" fmla="*/ 96 w 144"/>
                <a:gd name="T33" fmla="*/ 128 h 236"/>
                <a:gd name="T34" fmla="*/ 88 w 144"/>
                <a:gd name="T35" fmla="*/ 140 h 236"/>
                <a:gd name="T36" fmla="*/ 82 w 144"/>
                <a:gd name="T37" fmla="*/ 150 h 236"/>
                <a:gd name="T38" fmla="*/ 74 w 144"/>
                <a:gd name="T39" fmla="*/ 162 h 236"/>
                <a:gd name="T40" fmla="*/ 62 w 144"/>
                <a:gd name="T41" fmla="*/ 170 h 236"/>
                <a:gd name="T42" fmla="*/ 56 w 144"/>
                <a:gd name="T43" fmla="*/ 176 h 236"/>
                <a:gd name="T44" fmla="*/ 44 w 144"/>
                <a:gd name="T45" fmla="*/ 188 h 236"/>
                <a:gd name="T46" fmla="*/ 36 w 144"/>
                <a:gd name="T47" fmla="*/ 196 h 236"/>
                <a:gd name="T48" fmla="*/ 26 w 144"/>
                <a:gd name="T49" fmla="*/ 206 h 236"/>
                <a:gd name="T50" fmla="*/ 18 w 144"/>
                <a:gd name="T51" fmla="*/ 214 h 236"/>
                <a:gd name="T52" fmla="*/ 10 w 144"/>
                <a:gd name="T53" fmla="*/ 226 h 236"/>
                <a:gd name="T54" fmla="*/ 6 w 144"/>
                <a:gd name="T55" fmla="*/ 236 h 236"/>
                <a:gd name="T56" fmla="*/ 0 w 144"/>
                <a:gd name="T57" fmla="*/ 206 h 236"/>
                <a:gd name="T58" fmla="*/ 4 w 144"/>
                <a:gd name="T59" fmla="*/ 154 h 236"/>
                <a:gd name="T60" fmla="*/ 14 w 144"/>
                <a:gd name="T61" fmla="*/ 136 h 236"/>
                <a:gd name="T62" fmla="*/ 26 w 144"/>
                <a:gd name="T63" fmla="*/ 132 h 236"/>
                <a:gd name="T64" fmla="*/ 32 w 144"/>
                <a:gd name="T65" fmla="*/ 124 h 236"/>
                <a:gd name="T66" fmla="*/ 48 w 144"/>
                <a:gd name="T67" fmla="*/ 124 h 236"/>
                <a:gd name="T68" fmla="*/ 62 w 144"/>
                <a:gd name="T69" fmla="*/ 114 h 236"/>
                <a:gd name="T70" fmla="*/ 70 w 144"/>
                <a:gd name="T71" fmla="*/ 102 h 236"/>
                <a:gd name="T72" fmla="*/ 92 w 144"/>
                <a:gd name="T73" fmla="*/ 76 h 236"/>
                <a:gd name="T74" fmla="*/ 82 w 144"/>
                <a:gd name="T75" fmla="*/ 72 h 236"/>
                <a:gd name="T76" fmla="*/ 70 w 144"/>
                <a:gd name="T77" fmla="*/ 64 h 236"/>
                <a:gd name="T78" fmla="*/ 48 w 144"/>
                <a:gd name="T79" fmla="*/ 58 h 236"/>
                <a:gd name="T80" fmla="*/ 32 w 144"/>
                <a:gd name="T81" fmla="*/ 46 h 236"/>
                <a:gd name="T82" fmla="*/ 26 w 144"/>
                <a:gd name="T83" fmla="*/ 34 h 236"/>
                <a:gd name="T84" fmla="*/ 26 w 144"/>
                <a:gd name="T85" fmla="*/ 24 h 236"/>
                <a:gd name="T86" fmla="*/ 30 w 144"/>
                <a:gd name="T87" fmla="*/ 12 h 236"/>
                <a:gd name="T88" fmla="*/ 36 w 144"/>
                <a:gd name="T89" fmla="*/ 24 h 236"/>
                <a:gd name="T90" fmla="*/ 48 w 144"/>
                <a:gd name="T91" fmla="*/ 30 h 236"/>
                <a:gd name="T92" fmla="*/ 56 w 144"/>
                <a:gd name="T93" fmla="*/ 28 h 236"/>
                <a:gd name="T94" fmla="*/ 62 w 144"/>
                <a:gd name="T95" fmla="*/ 2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36">
                  <a:moveTo>
                    <a:pt x="66" y="24"/>
                  </a:moveTo>
                  <a:lnTo>
                    <a:pt x="70" y="24"/>
                  </a:lnTo>
                  <a:lnTo>
                    <a:pt x="74" y="24"/>
                  </a:lnTo>
                  <a:lnTo>
                    <a:pt x="78" y="24"/>
                  </a:lnTo>
                  <a:lnTo>
                    <a:pt x="82" y="20"/>
                  </a:lnTo>
                  <a:lnTo>
                    <a:pt x="84" y="20"/>
                  </a:lnTo>
                  <a:lnTo>
                    <a:pt x="88" y="16"/>
                  </a:lnTo>
                  <a:lnTo>
                    <a:pt x="92" y="16"/>
                  </a:lnTo>
                  <a:lnTo>
                    <a:pt x="96" y="16"/>
                  </a:lnTo>
                  <a:lnTo>
                    <a:pt x="100" y="16"/>
                  </a:lnTo>
                  <a:lnTo>
                    <a:pt x="104" y="12"/>
                  </a:lnTo>
                  <a:lnTo>
                    <a:pt x="108" y="12"/>
                  </a:lnTo>
                  <a:lnTo>
                    <a:pt x="108" y="16"/>
                  </a:lnTo>
                  <a:lnTo>
                    <a:pt x="110" y="16"/>
                  </a:lnTo>
                  <a:lnTo>
                    <a:pt x="114" y="16"/>
                  </a:lnTo>
                  <a:lnTo>
                    <a:pt x="118" y="12"/>
                  </a:lnTo>
                  <a:lnTo>
                    <a:pt x="122" y="12"/>
                  </a:lnTo>
                  <a:lnTo>
                    <a:pt x="126" y="12"/>
                  </a:lnTo>
                  <a:lnTo>
                    <a:pt x="130" y="8"/>
                  </a:lnTo>
                  <a:lnTo>
                    <a:pt x="134" y="8"/>
                  </a:lnTo>
                  <a:lnTo>
                    <a:pt x="134" y="4"/>
                  </a:lnTo>
                  <a:lnTo>
                    <a:pt x="136" y="0"/>
                  </a:lnTo>
                  <a:lnTo>
                    <a:pt x="136" y="4"/>
                  </a:lnTo>
                  <a:lnTo>
                    <a:pt x="140" y="4"/>
                  </a:lnTo>
                  <a:lnTo>
                    <a:pt x="144" y="4"/>
                  </a:lnTo>
                  <a:lnTo>
                    <a:pt x="140" y="8"/>
                  </a:lnTo>
                  <a:lnTo>
                    <a:pt x="140" y="12"/>
                  </a:lnTo>
                  <a:lnTo>
                    <a:pt x="140" y="16"/>
                  </a:lnTo>
                  <a:lnTo>
                    <a:pt x="140" y="20"/>
                  </a:lnTo>
                  <a:lnTo>
                    <a:pt x="140" y="24"/>
                  </a:lnTo>
                  <a:lnTo>
                    <a:pt x="140" y="28"/>
                  </a:lnTo>
                  <a:lnTo>
                    <a:pt x="140" y="30"/>
                  </a:lnTo>
                  <a:lnTo>
                    <a:pt x="140" y="28"/>
                  </a:lnTo>
                  <a:lnTo>
                    <a:pt x="144" y="28"/>
                  </a:lnTo>
                  <a:lnTo>
                    <a:pt x="144" y="30"/>
                  </a:lnTo>
                  <a:lnTo>
                    <a:pt x="140" y="30"/>
                  </a:lnTo>
                  <a:lnTo>
                    <a:pt x="136" y="30"/>
                  </a:lnTo>
                  <a:lnTo>
                    <a:pt x="136" y="34"/>
                  </a:lnTo>
                  <a:lnTo>
                    <a:pt x="136" y="42"/>
                  </a:lnTo>
                  <a:lnTo>
                    <a:pt x="136" y="46"/>
                  </a:lnTo>
                  <a:lnTo>
                    <a:pt x="136" y="50"/>
                  </a:lnTo>
                  <a:lnTo>
                    <a:pt x="134" y="50"/>
                  </a:lnTo>
                  <a:lnTo>
                    <a:pt x="134" y="54"/>
                  </a:lnTo>
                  <a:lnTo>
                    <a:pt x="130" y="58"/>
                  </a:lnTo>
                  <a:lnTo>
                    <a:pt x="130" y="60"/>
                  </a:lnTo>
                  <a:lnTo>
                    <a:pt x="130" y="64"/>
                  </a:lnTo>
                  <a:lnTo>
                    <a:pt x="126" y="64"/>
                  </a:lnTo>
                  <a:lnTo>
                    <a:pt x="126" y="68"/>
                  </a:lnTo>
                  <a:lnTo>
                    <a:pt x="126" y="72"/>
                  </a:lnTo>
                  <a:lnTo>
                    <a:pt x="122" y="72"/>
                  </a:lnTo>
                  <a:lnTo>
                    <a:pt x="122" y="76"/>
                  </a:lnTo>
                  <a:lnTo>
                    <a:pt x="122" y="80"/>
                  </a:lnTo>
                  <a:lnTo>
                    <a:pt x="118" y="80"/>
                  </a:lnTo>
                  <a:lnTo>
                    <a:pt x="118" y="84"/>
                  </a:lnTo>
                  <a:lnTo>
                    <a:pt x="118" y="88"/>
                  </a:lnTo>
                  <a:lnTo>
                    <a:pt x="114" y="88"/>
                  </a:lnTo>
                  <a:lnTo>
                    <a:pt x="114" y="90"/>
                  </a:lnTo>
                  <a:lnTo>
                    <a:pt x="114" y="94"/>
                  </a:lnTo>
                  <a:lnTo>
                    <a:pt x="110" y="98"/>
                  </a:lnTo>
                  <a:lnTo>
                    <a:pt x="110" y="102"/>
                  </a:lnTo>
                  <a:lnTo>
                    <a:pt x="108" y="110"/>
                  </a:lnTo>
                  <a:lnTo>
                    <a:pt x="108" y="114"/>
                  </a:lnTo>
                  <a:lnTo>
                    <a:pt x="104" y="118"/>
                  </a:lnTo>
                  <a:lnTo>
                    <a:pt x="104" y="120"/>
                  </a:lnTo>
                  <a:lnTo>
                    <a:pt x="100" y="120"/>
                  </a:lnTo>
                  <a:lnTo>
                    <a:pt x="100" y="124"/>
                  </a:lnTo>
                  <a:lnTo>
                    <a:pt x="100" y="128"/>
                  </a:lnTo>
                  <a:lnTo>
                    <a:pt x="96" y="128"/>
                  </a:lnTo>
                  <a:lnTo>
                    <a:pt x="96" y="132"/>
                  </a:lnTo>
                  <a:lnTo>
                    <a:pt x="92" y="136"/>
                  </a:lnTo>
                  <a:lnTo>
                    <a:pt x="92" y="140"/>
                  </a:lnTo>
                  <a:lnTo>
                    <a:pt x="88" y="140"/>
                  </a:lnTo>
                  <a:lnTo>
                    <a:pt x="88" y="144"/>
                  </a:lnTo>
                  <a:lnTo>
                    <a:pt x="84" y="146"/>
                  </a:lnTo>
                  <a:lnTo>
                    <a:pt x="84" y="150"/>
                  </a:lnTo>
                  <a:lnTo>
                    <a:pt x="82" y="150"/>
                  </a:lnTo>
                  <a:lnTo>
                    <a:pt x="78" y="154"/>
                  </a:lnTo>
                  <a:lnTo>
                    <a:pt x="78" y="158"/>
                  </a:lnTo>
                  <a:lnTo>
                    <a:pt x="74" y="158"/>
                  </a:lnTo>
                  <a:lnTo>
                    <a:pt x="74" y="162"/>
                  </a:lnTo>
                  <a:lnTo>
                    <a:pt x="70" y="162"/>
                  </a:lnTo>
                  <a:lnTo>
                    <a:pt x="70" y="166"/>
                  </a:lnTo>
                  <a:lnTo>
                    <a:pt x="66" y="170"/>
                  </a:lnTo>
                  <a:lnTo>
                    <a:pt x="62" y="170"/>
                  </a:lnTo>
                  <a:lnTo>
                    <a:pt x="62" y="174"/>
                  </a:lnTo>
                  <a:lnTo>
                    <a:pt x="58" y="174"/>
                  </a:lnTo>
                  <a:lnTo>
                    <a:pt x="58" y="176"/>
                  </a:lnTo>
                  <a:lnTo>
                    <a:pt x="56" y="176"/>
                  </a:lnTo>
                  <a:lnTo>
                    <a:pt x="52" y="176"/>
                  </a:lnTo>
                  <a:lnTo>
                    <a:pt x="48" y="180"/>
                  </a:lnTo>
                  <a:lnTo>
                    <a:pt x="44" y="184"/>
                  </a:lnTo>
                  <a:lnTo>
                    <a:pt x="44" y="188"/>
                  </a:lnTo>
                  <a:lnTo>
                    <a:pt x="40" y="188"/>
                  </a:lnTo>
                  <a:lnTo>
                    <a:pt x="40" y="192"/>
                  </a:lnTo>
                  <a:lnTo>
                    <a:pt x="36" y="192"/>
                  </a:lnTo>
                  <a:lnTo>
                    <a:pt x="36" y="196"/>
                  </a:lnTo>
                  <a:lnTo>
                    <a:pt x="32" y="200"/>
                  </a:lnTo>
                  <a:lnTo>
                    <a:pt x="30" y="200"/>
                  </a:lnTo>
                  <a:lnTo>
                    <a:pt x="30" y="204"/>
                  </a:lnTo>
                  <a:lnTo>
                    <a:pt x="26" y="206"/>
                  </a:lnTo>
                  <a:lnTo>
                    <a:pt x="26" y="210"/>
                  </a:lnTo>
                  <a:lnTo>
                    <a:pt x="22" y="210"/>
                  </a:lnTo>
                  <a:lnTo>
                    <a:pt x="22" y="214"/>
                  </a:lnTo>
                  <a:lnTo>
                    <a:pt x="18" y="214"/>
                  </a:lnTo>
                  <a:lnTo>
                    <a:pt x="18" y="218"/>
                  </a:lnTo>
                  <a:lnTo>
                    <a:pt x="14" y="222"/>
                  </a:lnTo>
                  <a:lnTo>
                    <a:pt x="14" y="226"/>
                  </a:lnTo>
                  <a:lnTo>
                    <a:pt x="10" y="226"/>
                  </a:lnTo>
                  <a:lnTo>
                    <a:pt x="10" y="230"/>
                  </a:lnTo>
                  <a:lnTo>
                    <a:pt x="10" y="234"/>
                  </a:lnTo>
                  <a:lnTo>
                    <a:pt x="6" y="234"/>
                  </a:lnTo>
                  <a:lnTo>
                    <a:pt x="6" y="236"/>
                  </a:lnTo>
                  <a:lnTo>
                    <a:pt x="4" y="234"/>
                  </a:lnTo>
                  <a:lnTo>
                    <a:pt x="0" y="226"/>
                  </a:lnTo>
                  <a:lnTo>
                    <a:pt x="0" y="222"/>
                  </a:lnTo>
                  <a:lnTo>
                    <a:pt x="0" y="206"/>
                  </a:lnTo>
                  <a:lnTo>
                    <a:pt x="0" y="184"/>
                  </a:lnTo>
                  <a:lnTo>
                    <a:pt x="0" y="170"/>
                  </a:lnTo>
                  <a:lnTo>
                    <a:pt x="0" y="162"/>
                  </a:lnTo>
                  <a:lnTo>
                    <a:pt x="4" y="154"/>
                  </a:lnTo>
                  <a:lnTo>
                    <a:pt x="10" y="144"/>
                  </a:lnTo>
                  <a:lnTo>
                    <a:pt x="10" y="140"/>
                  </a:lnTo>
                  <a:lnTo>
                    <a:pt x="14" y="140"/>
                  </a:lnTo>
                  <a:lnTo>
                    <a:pt x="14" y="136"/>
                  </a:lnTo>
                  <a:lnTo>
                    <a:pt x="18" y="136"/>
                  </a:lnTo>
                  <a:lnTo>
                    <a:pt x="22" y="136"/>
                  </a:lnTo>
                  <a:lnTo>
                    <a:pt x="26" y="136"/>
                  </a:lnTo>
                  <a:lnTo>
                    <a:pt x="26" y="132"/>
                  </a:lnTo>
                  <a:lnTo>
                    <a:pt x="26" y="128"/>
                  </a:lnTo>
                  <a:lnTo>
                    <a:pt x="30" y="128"/>
                  </a:lnTo>
                  <a:lnTo>
                    <a:pt x="32" y="128"/>
                  </a:lnTo>
                  <a:lnTo>
                    <a:pt x="32" y="124"/>
                  </a:lnTo>
                  <a:lnTo>
                    <a:pt x="36" y="124"/>
                  </a:lnTo>
                  <a:lnTo>
                    <a:pt x="40" y="124"/>
                  </a:lnTo>
                  <a:lnTo>
                    <a:pt x="44" y="124"/>
                  </a:lnTo>
                  <a:lnTo>
                    <a:pt x="48" y="124"/>
                  </a:lnTo>
                  <a:lnTo>
                    <a:pt x="56" y="124"/>
                  </a:lnTo>
                  <a:lnTo>
                    <a:pt x="56" y="120"/>
                  </a:lnTo>
                  <a:lnTo>
                    <a:pt x="58" y="118"/>
                  </a:lnTo>
                  <a:lnTo>
                    <a:pt x="62" y="114"/>
                  </a:lnTo>
                  <a:lnTo>
                    <a:pt x="62" y="110"/>
                  </a:lnTo>
                  <a:lnTo>
                    <a:pt x="66" y="106"/>
                  </a:lnTo>
                  <a:lnTo>
                    <a:pt x="70" y="106"/>
                  </a:lnTo>
                  <a:lnTo>
                    <a:pt x="70" y="102"/>
                  </a:lnTo>
                  <a:lnTo>
                    <a:pt x="78" y="94"/>
                  </a:lnTo>
                  <a:lnTo>
                    <a:pt x="82" y="88"/>
                  </a:lnTo>
                  <a:lnTo>
                    <a:pt x="88" y="80"/>
                  </a:lnTo>
                  <a:lnTo>
                    <a:pt x="92" y="76"/>
                  </a:lnTo>
                  <a:lnTo>
                    <a:pt x="96" y="72"/>
                  </a:lnTo>
                  <a:lnTo>
                    <a:pt x="92" y="72"/>
                  </a:lnTo>
                  <a:lnTo>
                    <a:pt x="84" y="72"/>
                  </a:lnTo>
                  <a:lnTo>
                    <a:pt x="82" y="72"/>
                  </a:lnTo>
                  <a:lnTo>
                    <a:pt x="82" y="68"/>
                  </a:lnTo>
                  <a:lnTo>
                    <a:pt x="78" y="68"/>
                  </a:lnTo>
                  <a:lnTo>
                    <a:pt x="74" y="68"/>
                  </a:lnTo>
                  <a:lnTo>
                    <a:pt x="70" y="64"/>
                  </a:lnTo>
                  <a:lnTo>
                    <a:pt x="62" y="64"/>
                  </a:lnTo>
                  <a:lnTo>
                    <a:pt x="58" y="60"/>
                  </a:lnTo>
                  <a:lnTo>
                    <a:pt x="56" y="60"/>
                  </a:lnTo>
                  <a:lnTo>
                    <a:pt x="48" y="58"/>
                  </a:lnTo>
                  <a:lnTo>
                    <a:pt x="40" y="54"/>
                  </a:lnTo>
                  <a:lnTo>
                    <a:pt x="36" y="50"/>
                  </a:lnTo>
                  <a:lnTo>
                    <a:pt x="32" y="50"/>
                  </a:lnTo>
                  <a:lnTo>
                    <a:pt x="32" y="46"/>
                  </a:lnTo>
                  <a:lnTo>
                    <a:pt x="30" y="42"/>
                  </a:lnTo>
                  <a:lnTo>
                    <a:pt x="30" y="38"/>
                  </a:lnTo>
                  <a:lnTo>
                    <a:pt x="26" y="38"/>
                  </a:lnTo>
                  <a:lnTo>
                    <a:pt x="26" y="34"/>
                  </a:lnTo>
                  <a:lnTo>
                    <a:pt x="22" y="30"/>
                  </a:lnTo>
                  <a:lnTo>
                    <a:pt x="22" y="28"/>
                  </a:lnTo>
                  <a:lnTo>
                    <a:pt x="22" y="24"/>
                  </a:lnTo>
                  <a:lnTo>
                    <a:pt x="26" y="24"/>
                  </a:lnTo>
                  <a:lnTo>
                    <a:pt x="26" y="20"/>
                  </a:lnTo>
                  <a:lnTo>
                    <a:pt x="26" y="16"/>
                  </a:lnTo>
                  <a:lnTo>
                    <a:pt x="30" y="16"/>
                  </a:lnTo>
                  <a:lnTo>
                    <a:pt x="30" y="12"/>
                  </a:lnTo>
                  <a:lnTo>
                    <a:pt x="32" y="12"/>
                  </a:lnTo>
                  <a:lnTo>
                    <a:pt x="32" y="16"/>
                  </a:lnTo>
                  <a:lnTo>
                    <a:pt x="36" y="20"/>
                  </a:lnTo>
                  <a:lnTo>
                    <a:pt x="36" y="24"/>
                  </a:lnTo>
                  <a:lnTo>
                    <a:pt x="40" y="24"/>
                  </a:lnTo>
                  <a:lnTo>
                    <a:pt x="44" y="28"/>
                  </a:lnTo>
                  <a:lnTo>
                    <a:pt x="44" y="30"/>
                  </a:lnTo>
                  <a:lnTo>
                    <a:pt x="48" y="30"/>
                  </a:lnTo>
                  <a:lnTo>
                    <a:pt x="52" y="28"/>
                  </a:lnTo>
                  <a:lnTo>
                    <a:pt x="52" y="30"/>
                  </a:lnTo>
                  <a:lnTo>
                    <a:pt x="56" y="30"/>
                  </a:lnTo>
                  <a:lnTo>
                    <a:pt x="56" y="28"/>
                  </a:lnTo>
                  <a:lnTo>
                    <a:pt x="58" y="28"/>
                  </a:lnTo>
                  <a:lnTo>
                    <a:pt x="58" y="24"/>
                  </a:lnTo>
                  <a:lnTo>
                    <a:pt x="58" y="28"/>
                  </a:lnTo>
                  <a:lnTo>
                    <a:pt x="62" y="24"/>
                  </a:lnTo>
                  <a:lnTo>
                    <a:pt x="66" y="24"/>
                  </a:lnTo>
                  <a:lnTo>
                    <a:pt x="66" y="24"/>
                  </a:lnTo>
                  <a:lnTo>
                    <a:pt x="66" y="2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62" name="Freeform 169">
              <a:extLst>
                <a:ext uri="{FF2B5EF4-FFF2-40B4-BE49-F238E27FC236}">
                  <a16:creationId xmlns:a16="http://schemas.microsoft.com/office/drawing/2014/main" id="{0AD32A33-2908-1B62-3557-7B907593DDCC}"/>
                </a:ext>
              </a:extLst>
            </p:cNvPr>
            <p:cNvSpPr>
              <a:spLocks/>
            </p:cNvSpPr>
            <p:nvPr/>
          </p:nvSpPr>
          <p:spPr bwMode="auto">
            <a:xfrm>
              <a:off x="5086350" y="5267393"/>
              <a:ext cx="28575" cy="47625"/>
            </a:xfrm>
            <a:custGeom>
              <a:avLst/>
              <a:gdLst>
                <a:gd name="T0" fmla="*/ 0 w 18"/>
                <a:gd name="T1" fmla="*/ 18 h 30"/>
                <a:gd name="T2" fmla="*/ 0 w 18"/>
                <a:gd name="T3" fmla="*/ 22 h 30"/>
                <a:gd name="T4" fmla="*/ 0 w 18"/>
                <a:gd name="T5" fmla="*/ 22 h 30"/>
                <a:gd name="T6" fmla="*/ 0 w 18"/>
                <a:gd name="T7" fmla="*/ 18 h 30"/>
                <a:gd name="T8" fmla="*/ 0 w 18"/>
                <a:gd name="T9" fmla="*/ 18 h 30"/>
                <a:gd name="T10" fmla="*/ 0 w 18"/>
                <a:gd name="T11" fmla="*/ 18 h 30"/>
                <a:gd name="T12" fmla="*/ 0 w 18"/>
                <a:gd name="T13" fmla="*/ 18 h 30"/>
                <a:gd name="T14" fmla="*/ 0 w 18"/>
                <a:gd name="T15" fmla="*/ 14 h 30"/>
                <a:gd name="T16" fmla="*/ 0 w 18"/>
                <a:gd name="T17" fmla="*/ 14 h 30"/>
                <a:gd name="T18" fmla="*/ 0 w 18"/>
                <a:gd name="T19" fmla="*/ 14 h 30"/>
                <a:gd name="T20" fmla="*/ 0 w 18"/>
                <a:gd name="T21" fmla="*/ 14 h 30"/>
                <a:gd name="T22" fmla="*/ 0 w 18"/>
                <a:gd name="T23" fmla="*/ 12 h 30"/>
                <a:gd name="T24" fmla="*/ 4 w 18"/>
                <a:gd name="T25" fmla="*/ 12 h 30"/>
                <a:gd name="T26" fmla="*/ 4 w 18"/>
                <a:gd name="T27" fmla="*/ 12 h 30"/>
                <a:gd name="T28" fmla="*/ 4 w 18"/>
                <a:gd name="T29" fmla="*/ 8 h 30"/>
                <a:gd name="T30" fmla="*/ 4 w 18"/>
                <a:gd name="T31" fmla="*/ 8 h 30"/>
                <a:gd name="T32" fmla="*/ 4 w 18"/>
                <a:gd name="T33" fmla="*/ 8 h 30"/>
                <a:gd name="T34" fmla="*/ 4 w 18"/>
                <a:gd name="T35" fmla="*/ 8 h 30"/>
                <a:gd name="T36" fmla="*/ 4 w 18"/>
                <a:gd name="T37" fmla="*/ 8 h 30"/>
                <a:gd name="T38" fmla="*/ 4 w 18"/>
                <a:gd name="T39" fmla="*/ 4 h 30"/>
                <a:gd name="T40" fmla="*/ 6 w 18"/>
                <a:gd name="T41" fmla="*/ 0 h 30"/>
                <a:gd name="T42" fmla="*/ 6 w 18"/>
                <a:gd name="T43" fmla="*/ 0 h 30"/>
                <a:gd name="T44" fmla="*/ 10 w 18"/>
                <a:gd name="T45" fmla="*/ 4 h 30"/>
                <a:gd name="T46" fmla="*/ 10 w 18"/>
                <a:gd name="T47" fmla="*/ 4 h 30"/>
                <a:gd name="T48" fmla="*/ 14 w 18"/>
                <a:gd name="T49" fmla="*/ 4 h 30"/>
                <a:gd name="T50" fmla="*/ 14 w 18"/>
                <a:gd name="T51" fmla="*/ 4 h 30"/>
                <a:gd name="T52" fmla="*/ 14 w 18"/>
                <a:gd name="T53" fmla="*/ 8 h 30"/>
                <a:gd name="T54" fmla="*/ 14 w 18"/>
                <a:gd name="T55" fmla="*/ 4 h 30"/>
                <a:gd name="T56" fmla="*/ 14 w 18"/>
                <a:gd name="T57" fmla="*/ 8 h 30"/>
                <a:gd name="T58" fmla="*/ 18 w 18"/>
                <a:gd name="T59" fmla="*/ 8 h 30"/>
                <a:gd name="T60" fmla="*/ 18 w 18"/>
                <a:gd name="T61" fmla="*/ 8 h 30"/>
                <a:gd name="T62" fmla="*/ 18 w 18"/>
                <a:gd name="T63" fmla="*/ 12 h 30"/>
                <a:gd name="T64" fmla="*/ 18 w 18"/>
                <a:gd name="T65" fmla="*/ 14 h 30"/>
                <a:gd name="T66" fmla="*/ 18 w 18"/>
                <a:gd name="T67" fmla="*/ 14 h 30"/>
                <a:gd name="T68" fmla="*/ 18 w 18"/>
                <a:gd name="T69" fmla="*/ 14 h 30"/>
                <a:gd name="T70" fmla="*/ 18 w 18"/>
                <a:gd name="T71" fmla="*/ 22 h 30"/>
                <a:gd name="T72" fmla="*/ 18 w 18"/>
                <a:gd name="T73" fmla="*/ 22 h 30"/>
                <a:gd name="T74" fmla="*/ 18 w 18"/>
                <a:gd name="T75" fmla="*/ 22 h 30"/>
                <a:gd name="T76" fmla="*/ 14 w 18"/>
                <a:gd name="T77" fmla="*/ 22 h 30"/>
                <a:gd name="T78" fmla="*/ 14 w 18"/>
                <a:gd name="T79" fmla="*/ 26 h 30"/>
                <a:gd name="T80" fmla="*/ 14 w 18"/>
                <a:gd name="T81" fmla="*/ 26 h 30"/>
                <a:gd name="T82" fmla="*/ 14 w 18"/>
                <a:gd name="T83" fmla="*/ 26 h 30"/>
                <a:gd name="T84" fmla="*/ 14 w 18"/>
                <a:gd name="T85" fmla="*/ 30 h 30"/>
                <a:gd name="T86" fmla="*/ 14 w 18"/>
                <a:gd name="T87" fmla="*/ 30 h 30"/>
                <a:gd name="T88" fmla="*/ 14 w 18"/>
                <a:gd name="T89" fmla="*/ 30 h 30"/>
                <a:gd name="T90" fmla="*/ 14 w 18"/>
                <a:gd name="T91" fmla="*/ 30 h 30"/>
                <a:gd name="T92" fmla="*/ 14 w 18"/>
                <a:gd name="T93" fmla="*/ 30 h 30"/>
                <a:gd name="T94" fmla="*/ 14 w 18"/>
                <a:gd name="T95" fmla="*/ 30 h 30"/>
                <a:gd name="T96" fmla="*/ 10 w 18"/>
                <a:gd name="T97" fmla="*/ 30 h 30"/>
                <a:gd name="T98" fmla="*/ 10 w 18"/>
                <a:gd name="T99" fmla="*/ 30 h 30"/>
                <a:gd name="T100" fmla="*/ 6 w 18"/>
                <a:gd name="T101" fmla="*/ 30 h 30"/>
                <a:gd name="T102" fmla="*/ 6 w 18"/>
                <a:gd name="T103" fmla="*/ 30 h 30"/>
                <a:gd name="T104" fmla="*/ 4 w 18"/>
                <a:gd name="T105" fmla="*/ 30 h 30"/>
                <a:gd name="T106" fmla="*/ 4 w 18"/>
                <a:gd name="T107" fmla="*/ 30 h 30"/>
                <a:gd name="T108" fmla="*/ 4 w 18"/>
                <a:gd name="T109" fmla="*/ 26 h 30"/>
                <a:gd name="T110" fmla="*/ 4 w 18"/>
                <a:gd name="T111" fmla="*/ 22 h 30"/>
                <a:gd name="T112" fmla="*/ 0 w 18"/>
                <a:gd name="T113" fmla="*/ 22 h 30"/>
                <a:gd name="T114" fmla="*/ 0 w 18"/>
                <a:gd name="T115" fmla="*/ 18 h 30"/>
                <a:gd name="T116" fmla="*/ 0 w 18"/>
                <a:gd name="T117" fmla="*/ 18 h 30"/>
                <a:gd name="T118" fmla="*/ 0 w 18"/>
                <a:gd name="T11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 h="30">
                  <a:moveTo>
                    <a:pt x="0" y="18"/>
                  </a:moveTo>
                  <a:lnTo>
                    <a:pt x="0" y="22"/>
                  </a:lnTo>
                  <a:lnTo>
                    <a:pt x="0" y="22"/>
                  </a:lnTo>
                  <a:lnTo>
                    <a:pt x="0" y="18"/>
                  </a:lnTo>
                  <a:lnTo>
                    <a:pt x="0" y="18"/>
                  </a:lnTo>
                  <a:lnTo>
                    <a:pt x="0" y="18"/>
                  </a:lnTo>
                  <a:lnTo>
                    <a:pt x="0" y="18"/>
                  </a:lnTo>
                  <a:lnTo>
                    <a:pt x="0" y="14"/>
                  </a:lnTo>
                  <a:lnTo>
                    <a:pt x="0" y="14"/>
                  </a:lnTo>
                  <a:lnTo>
                    <a:pt x="0" y="14"/>
                  </a:lnTo>
                  <a:lnTo>
                    <a:pt x="0" y="14"/>
                  </a:lnTo>
                  <a:lnTo>
                    <a:pt x="0" y="12"/>
                  </a:lnTo>
                  <a:lnTo>
                    <a:pt x="4" y="12"/>
                  </a:lnTo>
                  <a:lnTo>
                    <a:pt x="4" y="12"/>
                  </a:lnTo>
                  <a:lnTo>
                    <a:pt x="4" y="8"/>
                  </a:lnTo>
                  <a:lnTo>
                    <a:pt x="4" y="8"/>
                  </a:lnTo>
                  <a:lnTo>
                    <a:pt x="4" y="8"/>
                  </a:lnTo>
                  <a:lnTo>
                    <a:pt x="4" y="8"/>
                  </a:lnTo>
                  <a:lnTo>
                    <a:pt x="4" y="8"/>
                  </a:lnTo>
                  <a:lnTo>
                    <a:pt x="4" y="4"/>
                  </a:lnTo>
                  <a:lnTo>
                    <a:pt x="6" y="0"/>
                  </a:lnTo>
                  <a:lnTo>
                    <a:pt x="6" y="0"/>
                  </a:lnTo>
                  <a:lnTo>
                    <a:pt x="10" y="4"/>
                  </a:lnTo>
                  <a:lnTo>
                    <a:pt x="10" y="4"/>
                  </a:lnTo>
                  <a:lnTo>
                    <a:pt x="14" y="4"/>
                  </a:lnTo>
                  <a:lnTo>
                    <a:pt x="14" y="4"/>
                  </a:lnTo>
                  <a:lnTo>
                    <a:pt x="14" y="8"/>
                  </a:lnTo>
                  <a:lnTo>
                    <a:pt x="14" y="4"/>
                  </a:lnTo>
                  <a:lnTo>
                    <a:pt x="14" y="8"/>
                  </a:lnTo>
                  <a:lnTo>
                    <a:pt x="18" y="8"/>
                  </a:lnTo>
                  <a:lnTo>
                    <a:pt x="18" y="8"/>
                  </a:lnTo>
                  <a:lnTo>
                    <a:pt x="18" y="12"/>
                  </a:lnTo>
                  <a:lnTo>
                    <a:pt x="18" y="14"/>
                  </a:lnTo>
                  <a:lnTo>
                    <a:pt x="18" y="14"/>
                  </a:lnTo>
                  <a:lnTo>
                    <a:pt x="18" y="14"/>
                  </a:lnTo>
                  <a:lnTo>
                    <a:pt x="18" y="22"/>
                  </a:lnTo>
                  <a:lnTo>
                    <a:pt x="18" y="22"/>
                  </a:lnTo>
                  <a:lnTo>
                    <a:pt x="18" y="22"/>
                  </a:lnTo>
                  <a:lnTo>
                    <a:pt x="14" y="22"/>
                  </a:lnTo>
                  <a:lnTo>
                    <a:pt x="14" y="26"/>
                  </a:lnTo>
                  <a:lnTo>
                    <a:pt x="14" y="26"/>
                  </a:lnTo>
                  <a:lnTo>
                    <a:pt x="14" y="26"/>
                  </a:lnTo>
                  <a:lnTo>
                    <a:pt x="14" y="30"/>
                  </a:lnTo>
                  <a:lnTo>
                    <a:pt x="14" y="30"/>
                  </a:lnTo>
                  <a:lnTo>
                    <a:pt x="14" y="30"/>
                  </a:lnTo>
                  <a:lnTo>
                    <a:pt x="14" y="30"/>
                  </a:lnTo>
                  <a:lnTo>
                    <a:pt x="14" y="30"/>
                  </a:lnTo>
                  <a:lnTo>
                    <a:pt x="14" y="30"/>
                  </a:lnTo>
                  <a:lnTo>
                    <a:pt x="10" y="30"/>
                  </a:lnTo>
                  <a:lnTo>
                    <a:pt x="10" y="30"/>
                  </a:lnTo>
                  <a:lnTo>
                    <a:pt x="6" y="30"/>
                  </a:lnTo>
                  <a:lnTo>
                    <a:pt x="6" y="30"/>
                  </a:lnTo>
                  <a:lnTo>
                    <a:pt x="4" y="30"/>
                  </a:lnTo>
                  <a:lnTo>
                    <a:pt x="4" y="30"/>
                  </a:lnTo>
                  <a:lnTo>
                    <a:pt x="4" y="26"/>
                  </a:lnTo>
                  <a:lnTo>
                    <a:pt x="4" y="22"/>
                  </a:lnTo>
                  <a:lnTo>
                    <a:pt x="0" y="22"/>
                  </a:lnTo>
                  <a:lnTo>
                    <a:pt x="0" y="18"/>
                  </a:lnTo>
                  <a:lnTo>
                    <a:pt x="0" y="18"/>
                  </a:lnTo>
                  <a:lnTo>
                    <a:pt x="0" y="1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63" name="Freeform 170">
              <a:extLst>
                <a:ext uri="{FF2B5EF4-FFF2-40B4-BE49-F238E27FC236}">
                  <a16:creationId xmlns:a16="http://schemas.microsoft.com/office/drawing/2014/main" id="{C272D3AF-3AA4-50EB-2187-9C7F86E1BABE}"/>
                </a:ext>
              </a:extLst>
            </p:cNvPr>
            <p:cNvSpPr>
              <a:spLocks noEditPoints="1"/>
            </p:cNvSpPr>
            <p:nvPr/>
          </p:nvSpPr>
          <p:spPr bwMode="auto">
            <a:xfrm>
              <a:off x="5048250" y="4587943"/>
              <a:ext cx="250825" cy="288925"/>
            </a:xfrm>
            <a:custGeom>
              <a:avLst/>
              <a:gdLst>
                <a:gd name="T0" fmla="*/ 64 w 158"/>
                <a:gd name="T1" fmla="*/ 148 h 182"/>
                <a:gd name="T2" fmla="*/ 52 w 158"/>
                <a:gd name="T3" fmla="*/ 144 h 182"/>
                <a:gd name="T4" fmla="*/ 42 w 158"/>
                <a:gd name="T5" fmla="*/ 136 h 182"/>
                <a:gd name="T6" fmla="*/ 30 w 158"/>
                <a:gd name="T7" fmla="*/ 130 h 182"/>
                <a:gd name="T8" fmla="*/ 22 w 158"/>
                <a:gd name="T9" fmla="*/ 122 h 182"/>
                <a:gd name="T10" fmla="*/ 20 w 158"/>
                <a:gd name="T11" fmla="*/ 110 h 182"/>
                <a:gd name="T12" fmla="*/ 16 w 158"/>
                <a:gd name="T13" fmla="*/ 100 h 182"/>
                <a:gd name="T14" fmla="*/ 4 w 158"/>
                <a:gd name="T15" fmla="*/ 88 h 182"/>
                <a:gd name="T16" fmla="*/ 4 w 158"/>
                <a:gd name="T17" fmla="*/ 74 h 182"/>
                <a:gd name="T18" fmla="*/ 0 w 158"/>
                <a:gd name="T19" fmla="*/ 62 h 182"/>
                <a:gd name="T20" fmla="*/ 12 w 158"/>
                <a:gd name="T21" fmla="*/ 54 h 182"/>
                <a:gd name="T22" fmla="*/ 20 w 158"/>
                <a:gd name="T23" fmla="*/ 44 h 182"/>
                <a:gd name="T24" fmla="*/ 22 w 158"/>
                <a:gd name="T25" fmla="*/ 34 h 182"/>
                <a:gd name="T26" fmla="*/ 20 w 158"/>
                <a:gd name="T27" fmla="*/ 22 h 182"/>
                <a:gd name="T28" fmla="*/ 22 w 158"/>
                <a:gd name="T29" fmla="*/ 10 h 182"/>
                <a:gd name="T30" fmla="*/ 20 w 158"/>
                <a:gd name="T31" fmla="*/ 0 h 182"/>
                <a:gd name="T32" fmla="*/ 34 w 158"/>
                <a:gd name="T33" fmla="*/ 0 h 182"/>
                <a:gd name="T34" fmla="*/ 56 w 158"/>
                <a:gd name="T35" fmla="*/ 0 h 182"/>
                <a:gd name="T36" fmla="*/ 80 w 158"/>
                <a:gd name="T37" fmla="*/ 6 h 182"/>
                <a:gd name="T38" fmla="*/ 98 w 158"/>
                <a:gd name="T39" fmla="*/ 18 h 182"/>
                <a:gd name="T40" fmla="*/ 112 w 158"/>
                <a:gd name="T41" fmla="*/ 30 h 182"/>
                <a:gd name="T42" fmla="*/ 120 w 158"/>
                <a:gd name="T43" fmla="*/ 40 h 182"/>
                <a:gd name="T44" fmla="*/ 132 w 158"/>
                <a:gd name="T45" fmla="*/ 54 h 182"/>
                <a:gd name="T46" fmla="*/ 142 w 158"/>
                <a:gd name="T47" fmla="*/ 66 h 182"/>
                <a:gd name="T48" fmla="*/ 136 w 158"/>
                <a:gd name="T49" fmla="*/ 80 h 182"/>
                <a:gd name="T50" fmla="*/ 140 w 158"/>
                <a:gd name="T51" fmla="*/ 92 h 182"/>
                <a:gd name="T52" fmla="*/ 146 w 158"/>
                <a:gd name="T53" fmla="*/ 104 h 182"/>
                <a:gd name="T54" fmla="*/ 142 w 158"/>
                <a:gd name="T55" fmla="*/ 114 h 182"/>
                <a:gd name="T56" fmla="*/ 142 w 158"/>
                <a:gd name="T57" fmla="*/ 126 h 182"/>
                <a:gd name="T58" fmla="*/ 142 w 158"/>
                <a:gd name="T59" fmla="*/ 134 h 182"/>
                <a:gd name="T60" fmla="*/ 146 w 158"/>
                <a:gd name="T61" fmla="*/ 140 h 182"/>
                <a:gd name="T62" fmla="*/ 150 w 158"/>
                <a:gd name="T63" fmla="*/ 156 h 182"/>
                <a:gd name="T64" fmla="*/ 158 w 158"/>
                <a:gd name="T65" fmla="*/ 156 h 182"/>
                <a:gd name="T66" fmla="*/ 150 w 158"/>
                <a:gd name="T67" fmla="*/ 166 h 182"/>
                <a:gd name="T68" fmla="*/ 142 w 158"/>
                <a:gd name="T69" fmla="*/ 174 h 182"/>
                <a:gd name="T70" fmla="*/ 128 w 158"/>
                <a:gd name="T71" fmla="*/ 178 h 182"/>
                <a:gd name="T72" fmla="*/ 120 w 158"/>
                <a:gd name="T73" fmla="*/ 178 h 182"/>
                <a:gd name="T74" fmla="*/ 116 w 158"/>
                <a:gd name="T75" fmla="*/ 182 h 182"/>
                <a:gd name="T76" fmla="*/ 102 w 158"/>
                <a:gd name="T77" fmla="*/ 182 h 182"/>
                <a:gd name="T78" fmla="*/ 86 w 158"/>
                <a:gd name="T79" fmla="*/ 182 h 182"/>
                <a:gd name="T80" fmla="*/ 80 w 158"/>
                <a:gd name="T81" fmla="*/ 174 h 182"/>
                <a:gd name="T82" fmla="*/ 80 w 158"/>
                <a:gd name="T83" fmla="*/ 164 h 182"/>
                <a:gd name="T84" fmla="*/ 76 w 158"/>
                <a:gd name="T85" fmla="*/ 152 h 182"/>
                <a:gd name="T86" fmla="*/ 72 w 158"/>
                <a:gd name="T87" fmla="*/ 144 h 182"/>
                <a:gd name="T88" fmla="*/ 150 w 158"/>
                <a:gd name="T89" fmla="*/ 70 h 182"/>
                <a:gd name="T90" fmla="*/ 150 w 158"/>
                <a:gd name="T91" fmla="*/ 74 h 182"/>
                <a:gd name="T92" fmla="*/ 142 w 158"/>
                <a:gd name="T93" fmla="*/ 84 h 182"/>
                <a:gd name="T94" fmla="*/ 146 w 158"/>
                <a:gd name="T95" fmla="*/ 88 h 182"/>
                <a:gd name="T96" fmla="*/ 142 w 158"/>
                <a:gd name="T97" fmla="*/ 84 h 182"/>
                <a:gd name="T98" fmla="*/ 150 w 158"/>
                <a:gd name="T99" fmla="*/ 114 h 182"/>
                <a:gd name="T100" fmla="*/ 146 w 158"/>
                <a:gd name="T101" fmla="*/ 11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182">
                  <a:moveTo>
                    <a:pt x="72" y="144"/>
                  </a:moveTo>
                  <a:lnTo>
                    <a:pt x="68" y="144"/>
                  </a:lnTo>
                  <a:lnTo>
                    <a:pt x="68" y="148"/>
                  </a:lnTo>
                  <a:lnTo>
                    <a:pt x="64" y="148"/>
                  </a:lnTo>
                  <a:lnTo>
                    <a:pt x="60" y="148"/>
                  </a:lnTo>
                  <a:lnTo>
                    <a:pt x="60" y="144"/>
                  </a:lnTo>
                  <a:lnTo>
                    <a:pt x="56" y="144"/>
                  </a:lnTo>
                  <a:lnTo>
                    <a:pt x="52" y="144"/>
                  </a:lnTo>
                  <a:lnTo>
                    <a:pt x="50" y="140"/>
                  </a:lnTo>
                  <a:lnTo>
                    <a:pt x="46" y="140"/>
                  </a:lnTo>
                  <a:lnTo>
                    <a:pt x="46" y="136"/>
                  </a:lnTo>
                  <a:lnTo>
                    <a:pt x="42" y="136"/>
                  </a:lnTo>
                  <a:lnTo>
                    <a:pt x="38" y="136"/>
                  </a:lnTo>
                  <a:lnTo>
                    <a:pt x="38" y="134"/>
                  </a:lnTo>
                  <a:lnTo>
                    <a:pt x="34" y="134"/>
                  </a:lnTo>
                  <a:lnTo>
                    <a:pt x="30" y="130"/>
                  </a:lnTo>
                  <a:lnTo>
                    <a:pt x="26" y="130"/>
                  </a:lnTo>
                  <a:lnTo>
                    <a:pt x="22" y="130"/>
                  </a:lnTo>
                  <a:lnTo>
                    <a:pt x="22" y="126"/>
                  </a:lnTo>
                  <a:lnTo>
                    <a:pt x="22" y="122"/>
                  </a:lnTo>
                  <a:lnTo>
                    <a:pt x="22" y="118"/>
                  </a:lnTo>
                  <a:lnTo>
                    <a:pt x="20" y="118"/>
                  </a:lnTo>
                  <a:lnTo>
                    <a:pt x="20" y="114"/>
                  </a:lnTo>
                  <a:lnTo>
                    <a:pt x="20" y="110"/>
                  </a:lnTo>
                  <a:lnTo>
                    <a:pt x="16" y="110"/>
                  </a:lnTo>
                  <a:lnTo>
                    <a:pt x="16" y="108"/>
                  </a:lnTo>
                  <a:lnTo>
                    <a:pt x="16" y="104"/>
                  </a:lnTo>
                  <a:lnTo>
                    <a:pt x="16" y="100"/>
                  </a:lnTo>
                  <a:lnTo>
                    <a:pt x="12" y="100"/>
                  </a:lnTo>
                  <a:lnTo>
                    <a:pt x="8" y="96"/>
                  </a:lnTo>
                  <a:lnTo>
                    <a:pt x="4" y="92"/>
                  </a:lnTo>
                  <a:lnTo>
                    <a:pt x="4" y="88"/>
                  </a:lnTo>
                  <a:lnTo>
                    <a:pt x="4" y="84"/>
                  </a:lnTo>
                  <a:lnTo>
                    <a:pt x="4" y="80"/>
                  </a:lnTo>
                  <a:lnTo>
                    <a:pt x="4" y="78"/>
                  </a:lnTo>
                  <a:lnTo>
                    <a:pt x="4" y="74"/>
                  </a:lnTo>
                  <a:lnTo>
                    <a:pt x="4" y="70"/>
                  </a:lnTo>
                  <a:lnTo>
                    <a:pt x="0" y="70"/>
                  </a:lnTo>
                  <a:lnTo>
                    <a:pt x="0" y="66"/>
                  </a:lnTo>
                  <a:lnTo>
                    <a:pt x="0" y="62"/>
                  </a:lnTo>
                  <a:lnTo>
                    <a:pt x="4" y="62"/>
                  </a:lnTo>
                  <a:lnTo>
                    <a:pt x="4" y="58"/>
                  </a:lnTo>
                  <a:lnTo>
                    <a:pt x="8" y="58"/>
                  </a:lnTo>
                  <a:lnTo>
                    <a:pt x="12" y="54"/>
                  </a:lnTo>
                  <a:lnTo>
                    <a:pt x="16" y="50"/>
                  </a:lnTo>
                  <a:lnTo>
                    <a:pt x="16" y="48"/>
                  </a:lnTo>
                  <a:lnTo>
                    <a:pt x="16" y="44"/>
                  </a:lnTo>
                  <a:lnTo>
                    <a:pt x="20" y="44"/>
                  </a:lnTo>
                  <a:lnTo>
                    <a:pt x="20" y="40"/>
                  </a:lnTo>
                  <a:lnTo>
                    <a:pt x="22" y="40"/>
                  </a:lnTo>
                  <a:lnTo>
                    <a:pt x="22" y="36"/>
                  </a:lnTo>
                  <a:lnTo>
                    <a:pt x="22" y="34"/>
                  </a:lnTo>
                  <a:lnTo>
                    <a:pt x="20" y="34"/>
                  </a:lnTo>
                  <a:lnTo>
                    <a:pt x="16" y="34"/>
                  </a:lnTo>
                  <a:lnTo>
                    <a:pt x="20" y="26"/>
                  </a:lnTo>
                  <a:lnTo>
                    <a:pt x="20" y="22"/>
                  </a:lnTo>
                  <a:lnTo>
                    <a:pt x="22" y="22"/>
                  </a:lnTo>
                  <a:lnTo>
                    <a:pt x="22" y="18"/>
                  </a:lnTo>
                  <a:lnTo>
                    <a:pt x="22" y="14"/>
                  </a:lnTo>
                  <a:lnTo>
                    <a:pt x="22" y="10"/>
                  </a:lnTo>
                  <a:lnTo>
                    <a:pt x="22" y="6"/>
                  </a:lnTo>
                  <a:lnTo>
                    <a:pt x="20" y="6"/>
                  </a:lnTo>
                  <a:lnTo>
                    <a:pt x="20" y="4"/>
                  </a:lnTo>
                  <a:lnTo>
                    <a:pt x="20" y="0"/>
                  </a:lnTo>
                  <a:lnTo>
                    <a:pt x="22" y="0"/>
                  </a:lnTo>
                  <a:lnTo>
                    <a:pt x="26" y="0"/>
                  </a:lnTo>
                  <a:lnTo>
                    <a:pt x="30" y="0"/>
                  </a:lnTo>
                  <a:lnTo>
                    <a:pt x="34" y="0"/>
                  </a:lnTo>
                  <a:lnTo>
                    <a:pt x="46" y="0"/>
                  </a:lnTo>
                  <a:lnTo>
                    <a:pt x="50" y="0"/>
                  </a:lnTo>
                  <a:lnTo>
                    <a:pt x="52" y="0"/>
                  </a:lnTo>
                  <a:lnTo>
                    <a:pt x="56" y="0"/>
                  </a:lnTo>
                  <a:lnTo>
                    <a:pt x="60" y="0"/>
                  </a:lnTo>
                  <a:lnTo>
                    <a:pt x="68" y="0"/>
                  </a:lnTo>
                  <a:lnTo>
                    <a:pt x="76" y="4"/>
                  </a:lnTo>
                  <a:lnTo>
                    <a:pt x="80" y="6"/>
                  </a:lnTo>
                  <a:lnTo>
                    <a:pt x="86" y="10"/>
                  </a:lnTo>
                  <a:lnTo>
                    <a:pt x="90" y="14"/>
                  </a:lnTo>
                  <a:lnTo>
                    <a:pt x="94" y="18"/>
                  </a:lnTo>
                  <a:lnTo>
                    <a:pt x="98" y="18"/>
                  </a:lnTo>
                  <a:lnTo>
                    <a:pt x="98" y="22"/>
                  </a:lnTo>
                  <a:lnTo>
                    <a:pt x="102" y="22"/>
                  </a:lnTo>
                  <a:lnTo>
                    <a:pt x="106" y="26"/>
                  </a:lnTo>
                  <a:lnTo>
                    <a:pt x="112" y="30"/>
                  </a:lnTo>
                  <a:lnTo>
                    <a:pt x="116" y="34"/>
                  </a:lnTo>
                  <a:lnTo>
                    <a:pt x="120" y="34"/>
                  </a:lnTo>
                  <a:lnTo>
                    <a:pt x="120" y="36"/>
                  </a:lnTo>
                  <a:lnTo>
                    <a:pt x="120" y="40"/>
                  </a:lnTo>
                  <a:lnTo>
                    <a:pt x="120" y="44"/>
                  </a:lnTo>
                  <a:lnTo>
                    <a:pt x="124" y="44"/>
                  </a:lnTo>
                  <a:lnTo>
                    <a:pt x="132" y="50"/>
                  </a:lnTo>
                  <a:lnTo>
                    <a:pt x="132" y="54"/>
                  </a:lnTo>
                  <a:lnTo>
                    <a:pt x="136" y="54"/>
                  </a:lnTo>
                  <a:lnTo>
                    <a:pt x="140" y="58"/>
                  </a:lnTo>
                  <a:lnTo>
                    <a:pt x="142" y="62"/>
                  </a:lnTo>
                  <a:lnTo>
                    <a:pt x="142" y="66"/>
                  </a:lnTo>
                  <a:lnTo>
                    <a:pt x="140" y="70"/>
                  </a:lnTo>
                  <a:lnTo>
                    <a:pt x="140" y="74"/>
                  </a:lnTo>
                  <a:lnTo>
                    <a:pt x="140" y="78"/>
                  </a:lnTo>
                  <a:lnTo>
                    <a:pt x="136" y="80"/>
                  </a:lnTo>
                  <a:lnTo>
                    <a:pt x="136" y="84"/>
                  </a:lnTo>
                  <a:lnTo>
                    <a:pt x="136" y="88"/>
                  </a:lnTo>
                  <a:lnTo>
                    <a:pt x="136" y="92"/>
                  </a:lnTo>
                  <a:lnTo>
                    <a:pt x="140" y="92"/>
                  </a:lnTo>
                  <a:lnTo>
                    <a:pt x="142" y="96"/>
                  </a:lnTo>
                  <a:lnTo>
                    <a:pt x="142" y="100"/>
                  </a:lnTo>
                  <a:lnTo>
                    <a:pt x="146" y="100"/>
                  </a:lnTo>
                  <a:lnTo>
                    <a:pt x="146" y="104"/>
                  </a:lnTo>
                  <a:lnTo>
                    <a:pt x="146" y="108"/>
                  </a:lnTo>
                  <a:lnTo>
                    <a:pt x="142" y="108"/>
                  </a:lnTo>
                  <a:lnTo>
                    <a:pt x="142" y="110"/>
                  </a:lnTo>
                  <a:lnTo>
                    <a:pt x="142" y="114"/>
                  </a:lnTo>
                  <a:lnTo>
                    <a:pt x="146" y="114"/>
                  </a:lnTo>
                  <a:lnTo>
                    <a:pt x="146" y="118"/>
                  </a:lnTo>
                  <a:lnTo>
                    <a:pt x="142" y="122"/>
                  </a:lnTo>
                  <a:lnTo>
                    <a:pt x="142" y="126"/>
                  </a:lnTo>
                  <a:lnTo>
                    <a:pt x="142" y="122"/>
                  </a:lnTo>
                  <a:lnTo>
                    <a:pt x="142" y="126"/>
                  </a:lnTo>
                  <a:lnTo>
                    <a:pt x="142" y="130"/>
                  </a:lnTo>
                  <a:lnTo>
                    <a:pt x="142" y="134"/>
                  </a:lnTo>
                  <a:lnTo>
                    <a:pt x="146" y="134"/>
                  </a:lnTo>
                  <a:lnTo>
                    <a:pt x="142" y="134"/>
                  </a:lnTo>
                  <a:lnTo>
                    <a:pt x="146" y="136"/>
                  </a:lnTo>
                  <a:lnTo>
                    <a:pt x="146" y="140"/>
                  </a:lnTo>
                  <a:lnTo>
                    <a:pt x="150" y="144"/>
                  </a:lnTo>
                  <a:lnTo>
                    <a:pt x="150" y="148"/>
                  </a:lnTo>
                  <a:lnTo>
                    <a:pt x="150" y="152"/>
                  </a:lnTo>
                  <a:lnTo>
                    <a:pt x="150" y="156"/>
                  </a:lnTo>
                  <a:lnTo>
                    <a:pt x="154" y="156"/>
                  </a:lnTo>
                  <a:lnTo>
                    <a:pt x="154" y="160"/>
                  </a:lnTo>
                  <a:lnTo>
                    <a:pt x="158" y="160"/>
                  </a:lnTo>
                  <a:lnTo>
                    <a:pt x="158" y="156"/>
                  </a:lnTo>
                  <a:lnTo>
                    <a:pt x="158" y="160"/>
                  </a:lnTo>
                  <a:lnTo>
                    <a:pt x="158" y="164"/>
                  </a:lnTo>
                  <a:lnTo>
                    <a:pt x="154" y="166"/>
                  </a:lnTo>
                  <a:lnTo>
                    <a:pt x="150" y="166"/>
                  </a:lnTo>
                  <a:lnTo>
                    <a:pt x="150" y="170"/>
                  </a:lnTo>
                  <a:lnTo>
                    <a:pt x="146" y="170"/>
                  </a:lnTo>
                  <a:lnTo>
                    <a:pt x="142" y="170"/>
                  </a:lnTo>
                  <a:lnTo>
                    <a:pt x="142" y="174"/>
                  </a:lnTo>
                  <a:lnTo>
                    <a:pt x="140" y="174"/>
                  </a:lnTo>
                  <a:lnTo>
                    <a:pt x="136" y="174"/>
                  </a:lnTo>
                  <a:lnTo>
                    <a:pt x="132" y="178"/>
                  </a:lnTo>
                  <a:lnTo>
                    <a:pt x="128" y="178"/>
                  </a:lnTo>
                  <a:lnTo>
                    <a:pt x="128" y="174"/>
                  </a:lnTo>
                  <a:lnTo>
                    <a:pt x="124" y="174"/>
                  </a:lnTo>
                  <a:lnTo>
                    <a:pt x="124" y="178"/>
                  </a:lnTo>
                  <a:lnTo>
                    <a:pt x="120" y="178"/>
                  </a:lnTo>
                  <a:lnTo>
                    <a:pt x="124" y="178"/>
                  </a:lnTo>
                  <a:lnTo>
                    <a:pt x="124" y="182"/>
                  </a:lnTo>
                  <a:lnTo>
                    <a:pt x="120" y="182"/>
                  </a:lnTo>
                  <a:lnTo>
                    <a:pt x="116" y="182"/>
                  </a:lnTo>
                  <a:lnTo>
                    <a:pt x="112" y="182"/>
                  </a:lnTo>
                  <a:lnTo>
                    <a:pt x="110" y="182"/>
                  </a:lnTo>
                  <a:lnTo>
                    <a:pt x="106" y="182"/>
                  </a:lnTo>
                  <a:lnTo>
                    <a:pt x="102" y="182"/>
                  </a:lnTo>
                  <a:lnTo>
                    <a:pt x="98" y="182"/>
                  </a:lnTo>
                  <a:lnTo>
                    <a:pt x="94" y="178"/>
                  </a:lnTo>
                  <a:lnTo>
                    <a:pt x="90" y="182"/>
                  </a:lnTo>
                  <a:lnTo>
                    <a:pt x="86" y="182"/>
                  </a:lnTo>
                  <a:lnTo>
                    <a:pt x="82" y="182"/>
                  </a:lnTo>
                  <a:lnTo>
                    <a:pt x="82" y="178"/>
                  </a:lnTo>
                  <a:lnTo>
                    <a:pt x="80" y="178"/>
                  </a:lnTo>
                  <a:lnTo>
                    <a:pt x="80" y="174"/>
                  </a:lnTo>
                  <a:lnTo>
                    <a:pt x="76" y="174"/>
                  </a:lnTo>
                  <a:lnTo>
                    <a:pt x="76" y="170"/>
                  </a:lnTo>
                  <a:lnTo>
                    <a:pt x="80" y="166"/>
                  </a:lnTo>
                  <a:lnTo>
                    <a:pt x="80" y="164"/>
                  </a:lnTo>
                  <a:lnTo>
                    <a:pt x="76" y="164"/>
                  </a:lnTo>
                  <a:lnTo>
                    <a:pt x="76" y="160"/>
                  </a:lnTo>
                  <a:lnTo>
                    <a:pt x="76" y="156"/>
                  </a:lnTo>
                  <a:lnTo>
                    <a:pt x="76" y="152"/>
                  </a:lnTo>
                  <a:lnTo>
                    <a:pt x="72" y="152"/>
                  </a:lnTo>
                  <a:lnTo>
                    <a:pt x="72" y="148"/>
                  </a:lnTo>
                  <a:lnTo>
                    <a:pt x="72" y="144"/>
                  </a:lnTo>
                  <a:lnTo>
                    <a:pt x="72" y="144"/>
                  </a:lnTo>
                  <a:lnTo>
                    <a:pt x="72" y="144"/>
                  </a:lnTo>
                  <a:close/>
                  <a:moveTo>
                    <a:pt x="150" y="70"/>
                  </a:moveTo>
                  <a:lnTo>
                    <a:pt x="150" y="66"/>
                  </a:lnTo>
                  <a:lnTo>
                    <a:pt x="150" y="70"/>
                  </a:lnTo>
                  <a:lnTo>
                    <a:pt x="150" y="74"/>
                  </a:lnTo>
                  <a:lnTo>
                    <a:pt x="150" y="78"/>
                  </a:lnTo>
                  <a:lnTo>
                    <a:pt x="146" y="74"/>
                  </a:lnTo>
                  <a:lnTo>
                    <a:pt x="150" y="74"/>
                  </a:lnTo>
                  <a:lnTo>
                    <a:pt x="150" y="70"/>
                  </a:lnTo>
                  <a:lnTo>
                    <a:pt x="150" y="70"/>
                  </a:lnTo>
                  <a:lnTo>
                    <a:pt x="150" y="70"/>
                  </a:lnTo>
                  <a:close/>
                  <a:moveTo>
                    <a:pt x="142" y="84"/>
                  </a:moveTo>
                  <a:lnTo>
                    <a:pt x="142" y="80"/>
                  </a:lnTo>
                  <a:lnTo>
                    <a:pt x="142" y="84"/>
                  </a:lnTo>
                  <a:lnTo>
                    <a:pt x="146" y="84"/>
                  </a:lnTo>
                  <a:lnTo>
                    <a:pt x="146" y="88"/>
                  </a:lnTo>
                  <a:lnTo>
                    <a:pt x="146" y="92"/>
                  </a:lnTo>
                  <a:lnTo>
                    <a:pt x="146" y="88"/>
                  </a:lnTo>
                  <a:lnTo>
                    <a:pt x="142" y="88"/>
                  </a:lnTo>
                  <a:lnTo>
                    <a:pt x="142" y="84"/>
                  </a:lnTo>
                  <a:lnTo>
                    <a:pt x="142" y="84"/>
                  </a:lnTo>
                  <a:lnTo>
                    <a:pt x="142" y="84"/>
                  </a:lnTo>
                  <a:close/>
                  <a:moveTo>
                    <a:pt x="146" y="118"/>
                  </a:moveTo>
                  <a:lnTo>
                    <a:pt x="150" y="114"/>
                  </a:lnTo>
                  <a:lnTo>
                    <a:pt x="150" y="118"/>
                  </a:lnTo>
                  <a:lnTo>
                    <a:pt x="146" y="118"/>
                  </a:lnTo>
                  <a:lnTo>
                    <a:pt x="146" y="118"/>
                  </a:lnTo>
                  <a:lnTo>
                    <a:pt x="146" y="11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64" name="Freeform 171">
              <a:extLst>
                <a:ext uri="{FF2B5EF4-FFF2-40B4-BE49-F238E27FC236}">
                  <a16:creationId xmlns:a16="http://schemas.microsoft.com/office/drawing/2014/main" id="{E127D9AB-F5B3-1565-7B4E-4C9C8EF89831}"/>
                </a:ext>
              </a:extLst>
            </p:cNvPr>
            <p:cNvSpPr>
              <a:spLocks/>
            </p:cNvSpPr>
            <p:nvPr/>
          </p:nvSpPr>
          <p:spPr bwMode="auto">
            <a:xfrm>
              <a:off x="4013200" y="4184718"/>
              <a:ext cx="73025" cy="15875"/>
            </a:xfrm>
            <a:custGeom>
              <a:avLst/>
              <a:gdLst>
                <a:gd name="T0" fmla="*/ 4 w 46"/>
                <a:gd name="T1" fmla="*/ 6 h 10"/>
                <a:gd name="T2" fmla="*/ 4 w 46"/>
                <a:gd name="T3" fmla="*/ 6 h 10"/>
                <a:gd name="T4" fmla="*/ 4 w 46"/>
                <a:gd name="T5" fmla="*/ 6 h 10"/>
                <a:gd name="T6" fmla="*/ 8 w 46"/>
                <a:gd name="T7" fmla="*/ 10 h 10"/>
                <a:gd name="T8" fmla="*/ 8 w 46"/>
                <a:gd name="T9" fmla="*/ 6 h 10"/>
                <a:gd name="T10" fmla="*/ 12 w 46"/>
                <a:gd name="T11" fmla="*/ 6 h 10"/>
                <a:gd name="T12" fmla="*/ 12 w 46"/>
                <a:gd name="T13" fmla="*/ 6 h 10"/>
                <a:gd name="T14" fmla="*/ 8 w 46"/>
                <a:gd name="T15" fmla="*/ 6 h 10"/>
                <a:gd name="T16" fmla="*/ 12 w 46"/>
                <a:gd name="T17" fmla="*/ 6 h 10"/>
                <a:gd name="T18" fmla="*/ 20 w 46"/>
                <a:gd name="T19" fmla="*/ 6 h 10"/>
                <a:gd name="T20" fmla="*/ 24 w 46"/>
                <a:gd name="T21" fmla="*/ 6 h 10"/>
                <a:gd name="T22" fmla="*/ 24 w 46"/>
                <a:gd name="T23" fmla="*/ 6 h 10"/>
                <a:gd name="T24" fmla="*/ 24 w 46"/>
                <a:gd name="T25" fmla="*/ 2 h 10"/>
                <a:gd name="T26" fmla="*/ 24 w 46"/>
                <a:gd name="T27" fmla="*/ 6 h 10"/>
                <a:gd name="T28" fmla="*/ 20 w 46"/>
                <a:gd name="T29" fmla="*/ 2 h 10"/>
                <a:gd name="T30" fmla="*/ 12 w 46"/>
                <a:gd name="T31" fmla="*/ 6 h 10"/>
                <a:gd name="T32" fmla="*/ 12 w 46"/>
                <a:gd name="T33" fmla="*/ 6 h 10"/>
                <a:gd name="T34" fmla="*/ 8 w 46"/>
                <a:gd name="T35" fmla="*/ 6 h 10"/>
                <a:gd name="T36" fmla="*/ 4 w 46"/>
                <a:gd name="T37" fmla="*/ 6 h 10"/>
                <a:gd name="T38" fmla="*/ 4 w 46"/>
                <a:gd name="T39" fmla="*/ 2 h 10"/>
                <a:gd name="T40" fmla="*/ 12 w 46"/>
                <a:gd name="T41" fmla="*/ 2 h 10"/>
                <a:gd name="T42" fmla="*/ 20 w 46"/>
                <a:gd name="T43" fmla="*/ 2 h 10"/>
                <a:gd name="T44" fmla="*/ 20 w 46"/>
                <a:gd name="T45" fmla="*/ 2 h 10"/>
                <a:gd name="T46" fmla="*/ 20 w 46"/>
                <a:gd name="T47" fmla="*/ 0 h 10"/>
                <a:gd name="T48" fmla="*/ 24 w 46"/>
                <a:gd name="T49" fmla="*/ 0 h 10"/>
                <a:gd name="T50" fmla="*/ 24 w 46"/>
                <a:gd name="T51" fmla="*/ 0 h 10"/>
                <a:gd name="T52" fmla="*/ 26 w 46"/>
                <a:gd name="T53" fmla="*/ 0 h 10"/>
                <a:gd name="T54" fmla="*/ 30 w 46"/>
                <a:gd name="T55" fmla="*/ 0 h 10"/>
                <a:gd name="T56" fmla="*/ 30 w 46"/>
                <a:gd name="T57" fmla="*/ 0 h 10"/>
                <a:gd name="T58" fmla="*/ 30 w 46"/>
                <a:gd name="T59" fmla="*/ 2 h 10"/>
                <a:gd name="T60" fmla="*/ 30 w 46"/>
                <a:gd name="T61" fmla="*/ 2 h 10"/>
                <a:gd name="T62" fmla="*/ 34 w 46"/>
                <a:gd name="T63" fmla="*/ 2 h 10"/>
                <a:gd name="T64" fmla="*/ 34 w 46"/>
                <a:gd name="T65" fmla="*/ 2 h 10"/>
                <a:gd name="T66" fmla="*/ 34 w 46"/>
                <a:gd name="T67" fmla="*/ 2 h 10"/>
                <a:gd name="T68" fmla="*/ 34 w 46"/>
                <a:gd name="T69" fmla="*/ 6 h 10"/>
                <a:gd name="T70" fmla="*/ 38 w 46"/>
                <a:gd name="T71" fmla="*/ 2 h 10"/>
                <a:gd name="T72" fmla="*/ 42 w 46"/>
                <a:gd name="T73" fmla="*/ 2 h 10"/>
                <a:gd name="T74" fmla="*/ 42 w 46"/>
                <a:gd name="T75" fmla="*/ 2 h 10"/>
                <a:gd name="T76" fmla="*/ 46 w 46"/>
                <a:gd name="T77" fmla="*/ 2 h 10"/>
                <a:gd name="T78" fmla="*/ 46 w 46"/>
                <a:gd name="T79" fmla="*/ 6 h 10"/>
                <a:gd name="T80" fmla="*/ 42 w 46"/>
                <a:gd name="T81" fmla="*/ 6 h 10"/>
                <a:gd name="T82" fmla="*/ 42 w 46"/>
                <a:gd name="T83" fmla="*/ 6 h 10"/>
                <a:gd name="T84" fmla="*/ 38 w 46"/>
                <a:gd name="T85" fmla="*/ 10 h 10"/>
                <a:gd name="T86" fmla="*/ 38 w 46"/>
                <a:gd name="T87" fmla="*/ 10 h 10"/>
                <a:gd name="T88" fmla="*/ 34 w 46"/>
                <a:gd name="T89" fmla="*/ 6 h 10"/>
                <a:gd name="T90" fmla="*/ 30 w 46"/>
                <a:gd name="T91" fmla="*/ 6 h 10"/>
                <a:gd name="T92" fmla="*/ 30 w 46"/>
                <a:gd name="T93" fmla="*/ 6 h 10"/>
                <a:gd name="T94" fmla="*/ 26 w 46"/>
                <a:gd name="T95" fmla="*/ 6 h 10"/>
                <a:gd name="T96" fmla="*/ 26 w 46"/>
                <a:gd name="T97" fmla="*/ 2 h 10"/>
                <a:gd name="T98" fmla="*/ 26 w 46"/>
                <a:gd name="T99" fmla="*/ 2 h 10"/>
                <a:gd name="T100" fmla="*/ 24 w 46"/>
                <a:gd name="T101" fmla="*/ 2 h 10"/>
                <a:gd name="T102" fmla="*/ 24 w 46"/>
                <a:gd name="T103" fmla="*/ 6 h 10"/>
                <a:gd name="T104" fmla="*/ 24 w 46"/>
                <a:gd name="T105" fmla="*/ 6 h 10"/>
                <a:gd name="T106" fmla="*/ 20 w 46"/>
                <a:gd name="T107" fmla="*/ 6 h 10"/>
                <a:gd name="T108" fmla="*/ 16 w 46"/>
                <a:gd name="T109" fmla="*/ 10 h 10"/>
                <a:gd name="T110" fmla="*/ 12 w 46"/>
                <a:gd name="T111" fmla="*/ 10 h 10"/>
                <a:gd name="T112" fmla="*/ 0 w 46"/>
                <a:gd name="T113" fmla="*/ 10 h 10"/>
                <a:gd name="T114" fmla="*/ 0 w 46"/>
                <a:gd name="T115" fmla="*/ 6 h 10"/>
                <a:gd name="T116" fmla="*/ 0 w 46"/>
                <a:gd name="T117" fmla="*/ 6 h 10"/>
                <a:gd name="T118" fmla="*/ 4 w 46"/>
                <a:gd name="T119" fmla="*/ 2 h 10"/>
                <a:gd name="T120" fmla="*/ 4 w 46"/>
                <a:gd name="T1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10">
                  <a:moveTo>
                    <a:pt x="4" y="6"/>
                  </a:moveTo>
                  <a:lnTo>
                    <a:pt x="4" y="6"/>
                  </a:lnTo>
                  <a:lnTo>
                    <a:pt x="4" y="6"/>
                  </a:lnTo>
                  <a:lnTo>
                    <a:pt x="4" y="6"/>
                  </a:lnTo>
                  <a:lnTo>
                    <a:pt x="4" y="6"/>
                  </a:lnTo>
                  <a:lnTo>
                    <a:pt x="4" y="6"/>
                  </a:lnTo>
                  <a:lnTo>
                    <a:pt x="4" y="6"/>
                  </a:lnTo>
                  <a:lnTo>
                    <a:pt x="4" y="6"/>
                  </a:lnTo>
                  <a:lnTo>
                    <a:pt x="4" y="6"/>
                  </a:lnTo>
                  <a:lnTo>
                    <a:pt x="4" y="6"/>
                  </a:lnTo>
                  <a:lnTo>
                    <a:pt x="4" y="6"/>
                  </a:lnTo>
                  <a:lnTo>
                    <a:pt x="8" y="10"/>
                  </a:lnTo>
                  <a:lnTo>
                    <a:pt x="8" y="6"/>
                  </a:lnTo>
                  <a:lnTo>
                    <a:pt x="8" y="6"/>
                  </a:lnTo>
                  <a:lnTo>
                    <a:pt x="8" y="6"/>
                  </a:lnTo>
                  <a:lnTo>
                    <a:pt x="8" y="6"/>
                  </a:lnTo>
                  <a:lnTo>
                    <a:pt x="12" y="10"/>
                  </a:lnTo>
                  <a:lnTo>
                    <a:pt x="12" y="6"/>
                  </a:lnTo>
                  <a:lnTo>
                    <a:pt x="12" y="6"/>
                  </a:lnTo>
                  <a:lnTo>
                    <a:pt x="12" y="6"/>
                  </a:lnTo>
                  <a:lnTo>
                    <a:pt x="12" y="6"/>
                  </a:lnTo>
                  <a:lnTo>
                    <a:pt x="8" y="6"/>
                  </a:lnTo>
                  <a:lnTo>
                    <a:pt x="8" y="6"/>
                  </a:lnTo>
                  <a:lnTo>
                    <a:pt x="8" y="6"/>
                  </a:lnTo>
                  <a:lnTo>
                    <a:pt x="12" y="6"/>
                  </a:lnTo>
                  <a:lnTo>
                    <a:pt x="12" y="6"/>
                  </a:lnTo>
                  <a:lnTo>
                    <a:pt x="12" y="6"/>
                  </a:lnTo>
                  <a:lnTo>
                    <a:pt x="12" y="6"/>
                  </a:lnTo>
                  <a:lnTo>
                    <a:pt x="16" y="6"/>
                  </a:lnTo>
                  <a:lnTo>
                    <a:pt x="20" y="6"/>
                  </a:lnTo>
                  <a:lnTo>
                    <a:pt x="20" y="2"/>
                  </a:lnTo>
                  <a:lnTo>
                    <a:pt x="20" y="2"/>
                  </a:lnTo>
                  <a:lnTo>
                    <a:pt x="24" y="6"/>
                  </a:lnTo>
                  <a:lnTo>
                    <a:pt x="24" y="6"/>
                  </a:lnTo>
                  <a:lnTo>
                    <a:pt x="24" y="6"/>
                  </a:lnTo>
                  <a:lnTo>
                    <a:pt x="24" y="6"/>
                  </a:lnTo>
                  <a:lnTo>
                    <a:pt x="24" y="2"/>
                  </a:lnTo>
                  <a:lnTo>
                    <a:pt x="24" y="2"/>
                  </a:lnTo>
                  <a:lnTo>
                    <a:pt x="24" y="2"/>
                  </a:lnTo>
                  <a:lnTo>
                    <a:pt x="24" y="6"/>
                  </a:lnTo>
                  <a:lnTo>
                    <a:pt x="24" y="6"/>
                  </a:lnTo>
                  <a:lnTo>
                    <a:pt x="24" y="6"/>
                  </a:lnTo>
                  <a:lnTo>
                    <a:pt x="20" y="2"/>
                  </a:lnTo>
                  <a:lnTo>
                    <a:pt x="20" y="2"/>
                  </a:lnTo>
                  <a:lnTo>
                    <a:pt x="20" y="2"/>
                  </a:lnTo>
                  <a:lnTo>
                    <a:pt x="16" y="2"/>
                  </a:lnTo>
                  <a:lnTo>
                    <a:pt x="16" y="6"/>
                  </a:lnTo>
                  <a:lnTo>
                    <a:pt x="12" y="6"/>
                  </a:lnTo>
                  <a:lnTo>
                    <a:pt x="12" y="6"/>
                  </a:lnTo>
                  <a:lnTo>
                    <a:pt x="12" y="6"/>
                  </a:lnTo>
                  <a:lnTo>
                    <a:pt x="12" y="6"/>
                  </a:lnTo>
                  <a:lnTo>
                    <a:pt x="8" y="6"/>
                  </a:lnTo>
                  <a:lnTo>
                    <a:pt x="8" y="6"/>
                  </a:lnTo>
                  <a:lnTo>
                    <a:pt x="8" y="6"/>
                  </a:lnTo>
                  <a:lnTo>
                    <a:pt x="8" y="6"/>
                  </a:lnTo>
                  <a:lnTo>
                    <a:pt x="4" y="6"/>
                  </a:lnTo>
                  <a:lnTo>
                    <a:pt x="4" y="6"/>
                  </a:lnTo>
                  <a:lnTo>
                    <a:pt x="4" y="6"/>
                  </a:lnTo>
                  <a:lnTo>
                    <a:pt x="4" y="6"/>
                  </a:lnTo>
                  <a:lnTo>
                    <a:pt x="4" y="2"/>
                  </a:lnTo>
                  <a:lnTo>
                    <a:pt x="4" y="2"/>
                  </a:lnTo>
                  <a:lnTo>
                    <a:pt x="12" y="2"/>
                  </a:lnTo>
                  <a:lnTo>
                    <a:pt x="12" y="2"/>
                  </a:lnTo>
                  <a:lnTo>
                    <a:pt x="16" y="2"/>
                  </a:lnTo>
                  <a:lnTo>
                    <a:pt x="20" y="2"/>
                  </a:lnTo>
                  <a:lnTo>
                    <a:pt x="20" y="2"/>
                  </a:lnTo>
                  <a:lnTo>
                    <a:pt x="20" y="2"/>
                  </a:lnTo>
                  <a:lnTo>
                    <a:pt x="20" y="2"/>
                  </a:lnTo>
                  <a:lnTo>
                    <a:pt x="20" y="2"/>
                  </a:lnTo>
                  <a:lnTo>
                    <a:pt x="20" y="0"/>
                  </a:lnTo>
                  <a:lnTo>
                    <a:pt x="20" y="0"/>
                  </a:lnTo>
                  <a:lnTo>
                    <a:pt x="20" y="0"/>
                  </a:lnTo>
                  <a:lnTo>
                    <a:pt x="24" y="0"/>
                  </a:lnTo>
                  <a:lnTo>
                    <a:pt x="24" y="0"/>
                  </a:lnTo>
                  <a:lnTo>
                    <a:pt x="24" y="0"/>
                  </a:lnTo>
                  <a:lnTo>
                    <a:pt x="24" y="0"/>
                  </a:lnTo>
                  <a:lnTo>
                    <a:pt x="24" y="0"/>
                  </a:lnTo>
                  <a:lnTo>
                    <a:pt x="24" y="0"/>
                  </a:lnTo>
                  <a:lnTo>
                    <a:pt x="24" y="0"/>
                  </a:lnTo>
                  <a:lnTo>
                    <a:pt x="26" y="0"/>
                  </a:lnTo>
                  <a:lnTo>
                    <a:pt x="26" y="0"/>
                  </a:lnTo>
                  <a:lnTo>
                    <a:pt x="30" y="0"/>
                  </a:lnTo>
                  <a:lnTo>
                    <a:pt x="30" y="0"/>
                  </a:lnTo>
                  <a:lnTo>
                    <a:pt x="30" y="0"/>
                  </a:lnTo>
                  <a:lnTo>
                    <a:pt x="30" y="0"/>
                  </a:lnTo>
                  <a:lnTo>
                    <a:pt x="30" y="0"/>
                  </a:lnTo>
                  <a:lnTo>
                    <a:pt x="30" y="0"/>
                  </a:lnTo>
                  <a:lnTo>
                    <a:pt x="30" y="2"/>
                  </a:lnTo>
                  <a:lnTo>
                    <a:pt x="30" y="2"/>
                  </a:lnTo>
                  <a:lnTo>
                    <a:pt x="30" y="2"/>
                  </a:lnTo>
                  <a:lnTo>
                    <a:pt x="30" y="2"/>
                  </a:lnTo>
                  <a:lnTo>
                    <a:pt x="30" y="2"/>
                  </a:lnTo>
                  <a:lnTo>
                    <a:pt x="30" y="2"/>
                  </a:lnTo>
                  <a:lnTo>
                    <a:pt x="34" y="2"/>
                  </a:lnTo>
                  <a:lnTo>
                    <a:pt x="34" y="2"/>
                  </a:lnTo>
                  <a:lnTo>
                    <a:pt x="34" y="2"/>
                  </a:lnTo>
                  <a:lnTo>
                    <a:pt x="34" y="2"/>
                  </a:lnTo>
                  <a:lnTo>
                    <a:pt x="34" y="2"/>
                  </a:lnTo>
                  <a:lnTo>
                    <a:pt x="34" y="2"/>
                  </a:lnTo>
                  <a:lnTo>
                    <a:pt x="34" y="2"/>
                  </a:lnTo>
                  <a:lnTo>
                    <a:pt x="34" y="2"/>
                  </a:lnTo>
                  <a:lnTo>
                    <a:pt x="34" y="2"/>
                  </a:lnTo>
                  <a:lnTo>
                    <a:pt x="34" y="2"/>
                  </a:lnTo>
                  <a:lnTo>
                    <a:pt x="34" y="2"/>
                  </a:lnTo>
                  <a:lnTo>
                    <a:pt x="34" y="6"/>
                  </a:lnTo>
                  <a:lnTo>
                    <a:pt x="38" y="6"/>
                  </a:lnTo>
                  <a:lnTo>
                    <a:pt x="38" y="2"/>
                  </a:lnTo>
                  <a:lnTo>
                    <a:pt x="38" y="2"/>
                  </a:lnTo>
                  <a:lnTo>
                    <a:pt x="38" y="2"/>
                  </a:lnTo>
                  <a:lnTo>
                    <a:pt x="38" y="2"/>
                  </a:lnTo>
                  <a:lnTo>
                    <a:pt x="42" y="2"/>
                  </a:lnTo>
                  <a:lnTo>
                    <a:pt x="42" y="2"/>
                  </a:lnTo>
                  <a:lnTo>
                    <a:pt x="42" y="2"/>
                  </a:lnTo>
                  <a:lnTo>
                    <a:pt x="42" y="2"/>
                  </a:lnTo>
                  <a:lnTo>
                    <a:pt x="42" y="2"/>
                  </a:lnTo>
                  <a:lnTo>
                    <a:pt x="42" y="2"/>
                  </a:lnTo>
                  <a:lnTo>
                    <a:pt x="46" y="2"/>
                  </a:lnTo>
                  <a:lnTo>
                    <a:pt x="46" y="6"/>
                  </a:lnTo>
                  <a:lnTo>
                    <a:pt x="46" y="6"/>
                  </a:lnTo>
                  <a:lnTo>
                    <a:pt x="46" y="6"/>
                  </a:lnTo>
                  <a:lnTo>
                    <a:pt x="46" y="6"/>
                  </a:lnTo>
                  <a:lnTo>
                    <a:pt x="42" y="6"/>
                  </a:lnTo>
                  <a:lnTo>
                    <a:pt x="42" y="6"/>
                  </a:lnTo>
                  <a:lnTo>
                    <a:pt x="42" y="6"/>
                  </a:lnTo>
                  <a:lnTo>
                    <a:pt x="42" y="6"/>
                  </a:lnTo>
                  <a:lnTo>
                    <a:pt x="42" y="6"/>
                  </a:lnTo>
                  <a:lnTo>
                    <a:pt x="42" y="6"/>
                  </a:lnTo>
                  <a:lnTo>
                    <a:pt x="38" y="6"/>
                  </a:lnTo>
                  <a:lnTo>
                    <a:pt x="38" y="10"/>
                  </a:lnTo>
                  <a:lnTo>
                    <a:pt x="38" y="10"/>
                  </a:lnTo>
                  <a:lnTo>
                    <a:pt x="38" y="10"/>
                  </a:lnTo>
                  <a:lnTo>
                    <a:pt x="38" y="10"/>
                  </a:lnTo>
                  <a:lnTo>
                    <a:pt x="34" y="10"/>
                  </a:lnTo>
                  <a:lnTo>
                    <a:pt x="34" y="6"/>
                  </a:lnTo>
                  <a:lnTo>
                    <a:pt x="34" y="6"/>
                  </a:lnTo>
                  <a:lnTo>
                    <a:pt x="30" y="6"/>
                  </a:lnTo>
                  <a:lnTo>
                    <a:pt x="30" y="6"/>
                  </a:lnTo>
                  <a:lnTo>
                    <a:pt x="30" y="6"/>
                  </a:lnTo>
                  <a:lnTo>
                    <a:pt x="30" y="6"/>
                  </a:lnTo>
                  <a:lnTo>
                    <a:pt x="30" y="6"/>
                  </a:lnTo>
                  <a:lnTo>
                    <a:pt x="30" y="6"/>
                  </a:lnTo>
                  <a:lnTo>
                    <a:pt x="30" y="6"/>
                  </a:lnTo>
                  <a:lnTo>
                    <a:pt x="26" y="6"/>
                  </a:lnTo>
                  <a:lnTo>
                    <a:pt x="26" y="6"/>
                  </a:lnTo>
                  <a:lnTo>
                    <a:pt x="26" y="2"/>
                  </a:lnTo>
                  <a:lnTo>
                    <a:pt x="26" y="2"/>
                  </a:lnTo>
                  <a:lnTo>
                    <a:pt x="26" y="2"/>
                  </a:lnTo>
                  <a:lnTo>
                    <a:pt x="26" y="2"/>
                  </a:lnTo>
                  <a:lnTo>
                    <a:pt x="26" y="2"/>
                  </a:lnTo>
                  <a:lnTo>
                    <a:pt x="26" y="2"/>
                  </a:lnTo>
                  <a:lnTo>
                    <a:pt x="24" y="2"/>
                  </a:lnTo>
                  <a:lnTo>
                    <a:pt x="24" y="2"/>
                  </a:lnTo>
                  <a:lnTo>
                    <a:pt x="24" y="2"/>
                  </a:lnTo>
                  <a:lnTo>
                    <a:pt x="24" y="6"/>
                  </a:lnTo>
                  <a:lnTo>
                    <a:pt x="24" y="6"/>
                  </a:lnTo>
                  <a:lnTo>
                    <a:pt x="24" y="6"/>
                  </a:lnTo>
                  <a:lnTo>
                    <a:pt x="24" y="6"/>
                  </a:lnTo>
                  <a:lnTo>
                    <a:pt x="24" y="6"/>
                  </a:lnTo>
                  <a:lnTo>
                    <a:pt x="24" y="6"/>
                  </a:lnTo>
                  <a:lnTo>
                    <a:pt x="24" y="6"/>
                  </a:lnTo>
                  <a:lnTo>
                    <a:pt x="24" y="6"/>
                  </a:lnTo>
                  <a:lnTo>
                    <a:pt x="20" y="6"/>
                  </a:lnTo>
                  <a:lnTo>
                    <a:pt x="16" y="6"/>
                  </a:lnTo>
                  <a:lnTo>
                    <a:pt x="16" y="10"/>
                  </a:lnTo>
                  <a:lnTo>
                    <a:pt x="16" y="10"/>
                  </a:lnTo>
                  <a:lnTo>
                    <a:pt x="16" y="10"/>
                  </a:lnTo>
                  <a:lnTo>
                    <a:pt x="16" y="10"/>
                  </a:lnTo>
                  <a:lnTo>
                    <a:pt x="12" y="10"/>
                  </a:lnTo>
                  <a:lnTo>
                    <a:pt x="4" y="10"/>
                  </a:lnTo>
                  <a:lnTo>
                    <a:pt x="4" y="10"/>
                  </a:lnTo>
                  <a:lnTo>
                    <a:pt x="0" y="10"/>
                  </a:lnTo>
                  <a:lnTo>
                    <a:pt x="0" y="10"/>
                  </a:lnTo>
                  <a:lnTo>
                    <a:pt x="0" y="6"/>
                  </a:lnTo>
                  <a:lnTo>
                    <a:pt x="0" y="6"/>
                  </a:lnTo>
                  <a:lnTo>
                    <a:pt x="0" y="6"/>
                  </a:lnTo>
                  <a:lnTo>
                    <a:pt x="0" y="6"/>
                  </a:lnTo>
                  <a:lnTo>
                    <a:pt x="0" y="6"/>
                  </a:lnTo>
                  <a:lnTo>
                    <a:pt x="4" y="6"/>
                  </a:lnTo>
                  <a:lnTo>
                    <a:pt x="4" y="6"/>
                  </a:lnTo>
                  <a:lnTo>
                    <a:pt x="4" y="2"/>
                  </a:lnTo>
                  <a:lnTo>
                    <a:pt x="4" y="2"/>
                  </a:lnTo>
                  <a:lnTo>
                    <a:pt x="4" y="6"/>
                  </a:lnTo>
                  <a:lnTo>
                    <a:pt x="4" y="6"/>
                  </a:lnTo>
                  <a:lnTo>
                    <a:pt x="4" y="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65" name="Freeform 172">
              <a:extLst>
                <a:ext uri="{FF2B5EF4-FFF2-40B4-BE49-F238E27FC236}">
                  <a16:creationId xmlns:a16="http://schemas.microsoft.com/office/drawing/2014/main" id="{C4759979-E9D0-A448-C3A9-E652B5843F82}"/>
                </a:ext>
              </a:extLst>
            </p:cNvPr>
            <p:cNvSpPr>
              <a:spLocks/>
            </p:cNvSpPr>
            <p:nvPr/>
          </p:nvSpPr>
          <p:spPr bwMode="auto">
            <a:xfrm>
              <a:off x="4387850" y="4254568"/>
              <a:ext cx="47625" cy="142875"/>
            </a:xfrm>
            <a:custGeom>
              <a:avLst/>
              <a:gdLst>
                <a:gd name="T0" fmla="*/ 26 w 30"/>
                <a:gd name="T1" fmla="*/ 68 h 90"/>
                <a:gd name="T2" fmla="*/ 26 w 30"/>
                <a:gd name="T3" fmla="*/ 74 h 90"/>
                <a:gd name="T4" fmla="*/ 26 w 30"/>
                <a:gd name="T5" fmla="*/ 78 h 90"/>
                <a:gd name="T6" fmla="*/ 26 w 30"/>
                <a:gd name="T7" fmla="*/ 78 h 90"/>
                <a:gd name="T8" fmla="*/ 30 w 30"/>
                <a:gd name="T9" fmla="*/ 82 h 90"/>
                <a:gd name="T10" fmla="*/ 26 w 30"/>
                <a:gd name="T11" fmla="*/ 86 h 90"/>
                <a:gd name="T12" fmla="*/ 26 w 30"/>
                <a:gd name="T13" fmla="*/ 86 h 90"/>
                <a:gd name="T14" fmla="*/ 24 w 30"/>
                <a:gd name="T15" fmla="*/ 86 h 90"/>
                <a:gd name="T16" fmla="*/ 20 w 30"/>
                <a:gd name="T17" fmla="*/ 86 h 90"/>
                <a:gd name="T18" fmla="*/ 16 w 30"/>
                <a:gd name="T19" fmla="*/ 82 h 90"/>
                <a:gd name="T20" fmla="*/ 16 w 30"/>
                <a:gd name="T21" fmla="*/ 82 h 90"/>
                <a:gd name="T22" fmla="*/ 16 w 30"/>
                <a:gd name="T23" fmla="*/ 78 h 90"/>
                <a:gd name="T24" fmla="*/ 12 w 30"/>
                <a:gd name="T25" fmla="*/ 78 h 90"/>
                <a:gd name="T26" fmla="*/ 12 w 30"/>
                <a:gd name="T27" fmla="*/ 70 h 90"/>
                <a:gd name="T28" fmla="*/ 12 w 30"/>
                <a:gd name="T29" fmla="*/ 68 h 90"/>
                <a:gd name="T30" fmla="*/ 12 w 30"/>
                <a:gd name="T31" fmla="*/ 64 h 90"/>
                <a:gd name="T32" fmla="*/ 12 w 30"/>
                <a:gd name="T33" fmla="*/ 64 h 90"/>
                <a:gd name="T34" fmla="*/ 12 w 30"/>
                <a:gd name="T35" fmla="*/ 52 h 90"/>
                <a:gd name="T36" fmla="*/ 16 w 30"/>
                <a:gd name="T37" fmla="*/ 48 h 90"/>
                <a:gd name="T38" fmla="*/ 12 w 30"/>
                <a:gd name="T39" fmla="*/ 48 h 90"/>
                <a:gd name="T40" fmla="*/ 8 w 30"/>
                <a:gd name="T41" fmla="*/ 42 h 90"/>
                <a:gd name="T42" fmla="*/ 12 w 30"/>
                <a:gd name="T43" fmla="*/ 42 h 90"/>
                <a:gd name="T44" fmla="*/ 12 w 30"/>
                <a:gd name="T45" fmla="*/ 38 h 90"/>
                <a:gd name="T46" fmla="*/ 12 w 30"/>
                <a:gd name="T47" fmla="*/ 30 h 90"/>
                <a:gd name="T48" fmla="*/ 12 w 30"/>
                <a:gd name="T49" fmla="*/ 30 h 90"/>
                <a:gd name="T50" fmla="*/ 8 w 30"/>
                <a:gd name="T51" fmla="*/ 30 h 90"/>
                <a:gd name="T52" fmla="*/ 8 w 30"/>
                <a:gd name="T53" fmla="*/ 26 h 90"/>
                <a:gd name="T54" fmla="*/ 12 w 30"/>
                <a:gd name="T55" fmla="*/ 18 h 90"/>
                <a:gd name="T56" fmla="*/ 8 w 30"/>
                <a:gd name="T57" fmla="*/ 18 h 90"/>
                <a:gd name="T58" fmla="*/ 8 w 30"/>
                <a:gd name="T59" fmla="*/ 16 h 90"/>
                <a:gd name="T60" fmla="*/ 4 w 30"/>
                <a:gd name="T61" fmla="*/ 12 h 90"/>
                <a:gd name="T62" fmla="*/ 4 w 30"/>
                <a:gd name="T63" fmla="*/ 8 h 90"/>
                <a:gd name="T64" fmla="*/ 4 w 30"/>
                <a:gd name="T65" fmla="*/ 4 h 90"/>
                <a:gd name="T66" fmla="*/ 4 w 30"/>
                <a:gd name="T67" fmla="*/ 4 h 90"/>
                <a:gd name="T68" fmla="*/ 4 w 30"/>
                <a:gd name="T69" fmla="*/ 0 h 90"/>
                <a:gd name="T70" fmla="*/ 12 w 30"/>
                <a:gd name="T71" fmla="*/ 4 h 90"/>
                <a:gd name="T72" fmla="*/ 12 w 30"/>
                <a:gd name="T73" fmla="*/ 4 h 90"/>
                <a:gd name="T74" fmla="*/ 16 w 30"/>
                <a:gd name="T75" fmla="*/ 4 h 90"/>
                <a:gd name="T76" fmla="*/ 16 w 30"/>
                <a:gd name="T77" fmla="*/ 8 h 90"/>
                <a:gd name="T78" fmla="*/ 16 w 30"/>
                <a:gd name="T79" fmla="*/ 12 h 90"/>
                <a:gd name="T80" fmla="*/ 16 w 30"/>
                <a:gd name="T81" fmla="*/ 12 h 90"/>
                <a:gd name="T82" fmla="*/ 20 w 30"/>
                <a:gd name="T83" fmla="*/ 18 h 90"/>
                <a:gd name="T84" fmla="*/ 24 w 30"/>
                <a:gd name="T85" fmla="*/ 22 h 90"/>
                <a:gd name="T86" fmla="*/ 24 w 30"/>
                <a:gd name="T87" fmla="*/ 30 h 90"/>
                <a:gd name="T88" fmla="*/ 24 w 30"/>
                <a:gd name="T89" fmla="*/ 30 h 90"/>
                <a:gd name="T90" fmla="*/ 26 w 30"/>
                <a:gd name="T91" fmla="*/ 34 h 90"/>
                <a:gd name="T92" fmla="*/ 26 w 30"/>
                <a:gd name="T93" fmla="*/ 34 h 90"/>
                <a:gd name="T94" fmla="*/ 26 w 30"/>
                <a:gd name="T95" fmla="*/ 42 h 90"/>
                <a:gd name="T96" fmla="*/ 26 w 30"/>
                <a:gd name="T97" fmla="*/ 48 h 90"/>
                <a:gd name="T98" fmla="*/ 26 w 30"/>
                <a:gd name="T99" fmla="*/ 6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 h="90">
                  <a:moveTo>
                    <a:pt x="26" y="64"/>
                  </a:moveTo>
                  <a:lnTo>
                    <a:pt x="26" y="64"/>
                  </a:lnTo>
                  <a:lnTo>
                    <a:pt x="26" y="64"/>
                  </a:lnTo>
                  <a:lnTo>
                    <a:pt x="26" y="68"/>
                  </a:lnTo>
                  <a:lnTo>
                    <a:pt x="26" y="68"/>
                  </a:lnTo>
                  <a:lnTo>
                    <a:pt x="26" y="70"/>
                  </a:lnTo>
                  <a:lnTo>
                    <a:pt x="26" y="70"/>
                  </a:lnTo>
                  <a:lnTo>
                    <a:pt x="26" y="74"/>
                  </a:lnTo>
                  <a:lnTo>
                    <a:pt x="26" y="74"/>
                  </a:lnTo>
                  <a:lnTo>
                    <a:pt x="26" y="74"/>
                  </a:lnTo>
                  <a:lnTo>
                    <a:pt x="26" y="74"/>
                  </a:lnTo>
                  <a:lnTo>
                    <a:pt x="26" y="78"/>
                  </a:lnTo>
                  <a:lnTo>
                    <a:pt x="26" y="78"/>
                  </a:lnTo>
                  <a:lnTo>
                    <a:pt x="26" y="78"/>
                  </a:lnTo>
                  <a:lnTo>
                    <a:pt x="26" y="78"/>
                  </a:lnTo>
                  <a:lnTo>
                    <a:pt x="26" y="78"/>
                  </a:lnTo>
                  <a:lnTo>
                    <a:pt x="26" y="78"/>
                  </a:lnTo>
                  <a:lnTo>
                    <a:pt x="26" y="78"/>
                  </a:lnTo>
                  <a:lnTo>
                    <a:pt x="30" y="82"/>
                  </a:lnTo>
                  <a:lnTo>
                    <a:pt x="30" y="82"/>
                  </a:lnTo>
                  <a:lnTo>
                    <a:pt x="30" y="86"/>
                  </a:lnTo>
                  <a:lnTo>
                    <a:pt x="30" y="86"/>
                  </a:lnTo>
                  <a:lnTo>
                    <a:pt x="30" y="86"/>
                  </a:lnTo>
                  <a:lnTo>
                    <a:pt x="26" y="86"/>
                  </a:lnTo>
                  <a:lnTo>
                    <a:pt x="26" y="86"/>
                  </a:lnTo>
                  <a:lnTo>
                    <a:pt x="26" y="86"/>
                  </a:lnTo>
                  <a:lnTo>
                    <a:pt x="26" y="86"/>
                  </a:lnTo>
                  <a:lnTo>
                    <a:pt x="26" y="86"/>
                  </a:lnTo>
                  <a:lnTo>
                    <a:pt x="26" y="86"/>
                  </a:lnTo>
                  <a:lnTo>
                    <a:pt x="24" y="86"/>
                  </a:lnTo>
                  <a:lnTo>
                    <a:pt x="24" y="86"/>
                  </a:lnTo>
                  <a:lnTo>
                    <a:pt x="24" y="86"/>
                  </a:lnTo>
                  <a:lnTo>
                    <a:pt x="24" y="90"/>
                  </a:lnTo>
                  <a:lnTo>
                    <a:pt x="24" y="86"/>
                  </a:lnTo>
                  <a:lnTo>
                    <a:pt x="24" y="86"/>
                  </a:lnTo>
                  <a:lnTo>
                    <a:pt x="20" y="86"/>
                  </a:lnTo>
                  <a:lnTo>
                    <a:pt x="20" y="86"/>
                  </a:lnTo>
                  <a:lnTo>
                    <a:pt x="20" y="86"/>
                  </a:lnTo>
                  <a:lnTo>
                    <a:pt x="20" y="82"/>
                  </a:lnTo>
                  <a:lnTo>
                    <a:pt x="16" y="82"/>
                  </a:lnTo>
                  <a:lnTo>
                    <a:pt x="16" y="82"/>
                  </a:lnTo>
                  <a:lnTo>
                    <a:pt x="16" y="82"/>
                  </a:lnTo>
                  <a:lnTo>
                    <a:pt x="16" y="82"/>
                  </a:lnTo>
                  <a:lnTo>
                    <a:pt x="16" y="82"/>
                  </a:lnTo>
                  <a:lnTo>
                    <a:pt x="16" y="82"/>
                  </a:lnTo>
                  <a:lnTo>
                    <a:pt x="16" y="78"/>
                  </a:lnTo>
                  <a:lnTo>
                    <a:pt x="16" y="78"/>
                  </a:lnTo>
                  <a:lnTo>
                    <a:pt x="16" y="78"/>
                  </a:lnTo>
                  <a:lnTo>
                    <a:pt x="16" y="78"/>
                  </a:lnTo>
                  <a:lnTo>
                    <a:pt x="12" y="78"/>
                  </a:lnTo>
                  <a:lnTo>
                    <a:pt x="12" y="78"/>
                  </a:lnTo>
                  <a:lnTo>
                    <a:pt x="12" y="78"/>
                  </a:lnTo>
                  <a:lnTo>
                    <a:pt x="12" y="78"/>
                  </a:lnTo>
                  <a:lnTo>
                    <a:pt x="12" y="74"/>
                  </a:lnTo>
                  <a:lnTo>
                    <a:pt x="12" y="74"/>
                  </a:lnTo>
                  <a:lnTo>
                    <a:pt x="12" y="70"/>
                  </a:lnTo>
                  <a:lnTo>
                    <a:pt x="12" y="70"/>
                  </a:lnTo>
                  <a:lnTo>
                    <a:pt x="12" y="68"/>
                  </a:lnTo>
                  <a:lnTo>
                    <a:pt x="12" y="68"/>
                  </a:lnTo>
                  <a:lnTo>
                    <a:pt x="12" y="68"/>
                  </a:lnTo>
                  <a:lnTo>
                    <a:pt x="12" y="68"/>
                  </a:lnTo>
                  <a:lnTo>
                    <a:pt x="12" y="68"/>
                  </a:lnTo>
                  <a:lnTo>
                    <a:pt x="12" y="68"/>
                  </a:lnTo>
                  <a:lnTo>
                    <a:pt x="12" y="64"/>
                  </a:lnTo>
                  <a:lnTo>
                    <a:pt x="12" y="64"/>
                  </a:lnTo>
                  <a:lnTo>
                    <a:pt x="12" y="64"/>
                  </a:lnTo>
                  <a:lnTo>
                    <a:pt x="12" y="64"/>
                  </a:lnTo>
                  <a:lnTo>
                    <a:pt x="12" y="64"/>
                  </a:lnTo>
                  <a:lnTo>
                    <a:pt x="12" y="60"/>
                  </a:lnTo>
                  <a:lnTo>
                    <a:pt x="12" y="56"/>
                  </a:lnTo>
                  <a:lnTo>
                    <a:pt x="12" y="52"/>
                  </a:lnTo>
                  <a:lnTo>
                    <a:pt x="12" y="52"/>
                  </a:lnTo>
                  <a:lnTo>
                    <a:pt x="12" y="52"/>
                  </a:lnTo>
                  <a:lnTo>
                    <a:pt x="16" y="52"/>
                  </a:lnTo>
                  <a:lnTo>
                    <a:pt x="16" y="52"/>
                  </a:lnTo>
                  <a:lnTo>
                    <a:pt x="16" y="48"/>
                  </a:lnTo>
                  <a:lnTo>
                    <a:pt x="16" y="48"/>
                  </a:lnTo>
                  <a:lnTo>
                    <a:pt x="16" y="48"/>
                  </a:lnTo>
                  <a:lnTo>
                    <a:pt x="12" y="48"/>
                  </a:lnTo>
                  <a:lnTo>
                    <a:pt x="12" y="48"/>
                  </a:lnTo>
                  <a:lnTo>
                    <a:pt x="12" y="44"/>
                  </a:lnTo>
                  <a:lnTo>
                    <a:pt x="12" y="44"/>
                  </a:lnTo>
                  <a:lnTo>
                    <a:pt x="12" y="44"/>
                  </a:lnTo>
                  <a:lnTo>
                    <a:pt x="8" y="42"/>
                  </a:lnTo>
                  <a:lnTo>
                    <a:pt x="8" y="42"/>
                  </a:lnTo>
                  <a:lnTo>
                    <a:pt x="12" y="42"/>
                  </a:lnTo>
                  <a:lnTo>
                    <a:pt x="12" y="42"/>
                  </a:lnTo>
                  <a:lnTo>
                    <a:pt x="12" y="42"/>
                  </a:lnTo>
                  <a:lnTo>
                    <a:pt x="12" y="42"/>
                  </a:lnTo>
                  <a:lnTo>
                    <a:pt x="12" y="42"/>
                  </a:lnTo>
                  <a:lnTo>
                    <a:pt x="12" y="38"/>
                  </a:lnTo>
                  <a:lnTo>
                    <a:pt x="12" y="38"/>
                  </a:lnTo>
                  <a:lnTo>
                    <a:pt x="12" y="34"/>
                  </a:lnTo>
                  <a:lnTo>
                    <a:pt x="12" y="34"/>
                  </a:lnTo>
                  <a:lnTo>
                    <a:pt x="12" y="34"/>
                  </a:lnTo>
                  <a:lnTo>
                    <a:pt x="12" y="30"/>
                  </a:lnTo>
                  <a:lnTo>
                    <a:pt x="12" y="30"/>
                  </a:lnTo>
                  <a:lnTo>
                    <a:pt x="12" y="30"/>
                  </a:lnTo>
                  <a:lnTo>
                    <a:pt x="12" y="30"/>
                  </a:lnTo>
                  <a:lnTo>
                    <a:pt x="12" y="30"/>
                  </a:lnTo>
                  <a:lnTo>
                    <a:pt x="8" y="30"/>
                  </a:lnTo>
                  <a:lnTo>
                    <a:pt x="8" y="30"/>
                  </a:lnTo>
                  <a:lnTo>
                    <a:pt x="8" y="30"/>
                  </a:lnTo>
                  <a:lnTo>
                    <a:pt x="8" y="30"/>
                  </a:lnTo>
                  <a:lnTo>
                    <a:pt x="8" y="30"/>
                  </a:lnTo>
                  <a:lnTo>
                    <a:pt x="8" y="30"/>
                  </a:lnTo>
                  <a:lnTo>
                    <a:pt x="8" y="30"/>
                  </a:lnTo>
                  <a:lnTo>
                    <a:pt x="8" y="26"/>
                  </a:lnTo>
                  <a:lnTo>
                    <a:pt x="8" y="26"/>
                  </a:lnTo>
                  <a:lnTo>
                    <a:pt x="8" y="18"/>
                  </a:lnTo>
                  <a:lnTo>
                    <a:pt x="12" y="18"/>
                  </a:lnTo>
                  <a:lnTo>
                    <a:pt x="12" y="18"/>
                  </a:lnTo>
                  <a:lnTo>
                    <a:pt x="8" y="18"/>
                  </a:lnTo>
                  <a:lnTo>
                    <a:pt x="8" y="18"/>
                  </a:lnTo>
                  <a:lnTo>
                    <a:pt x="8" y="18"/>
                  </a:lnTo>
                  <a:lnTo>
                    <a:pt x="8" y="18"/>
                  </a:lnTo>
                  <a:lnTo>
                    <a:pt x="8" y="16"/>
                  </a:lnTo>
                  <a:lnTo>
                    <a:pt x="8" y="16"/>
                  </a:lnTo>
                  <a:lnTo>
                    <a:pt x="8" y="16"/>
                  </a:lnTo>
                  <a:lnTo>
                    <a:pt x="8" y="16"/>
                  </a:lnTo>
                  <a:lnTo>
                    <a:pt x="4" y="12"/>
                  </a:lnTo>
                  <a:lnTo>
                    <a:pt x="4" y="12"/>
                  </a:lnTo>
                  <a:lnTo>
                    <a:pt x="4" y="12"/>
                  </a:lnTo>
                  <a:lnTo>
                    <a:pt x="4" y="12"/>
                  </a:lnTo>
                  <a:lnTo>
                    <a:pt x="4" y="12"/>
                  </a:lnTo>
                  <a:lnTo>
                    <a:pt x="4" y="8"/>
                  </a:lnTo>
                  <a:lnTo>
                    <a:pt x="4" y="8"/>
                  </a:lnTo>
                  <a:lnTo>
                    <a:pt x="4" y="8"/>
                  </a:lnTo>
                  <a:lnTo>
                    <a:pt x="4" y="8"/>
                  </a:lnTo>
                  <a:lnTo>
                    <a:pt x="4" y="4"/>
                  </a:lnTo>
                  <a:lnTo>
                    <a:pt x="4" y="4"/>
                  </a:lnTo>
                  <a:lnTo>
                    <a:pt x="4" y="4"/>
                  </a:lnTo>
                  <a:lnTo>
                    <a:pt x="4" y="0"/>
                  </a:lnTo>
                  <a:lnTo>
                    <a:pt x="4" y="0"/>
                  </a:lnTo>
                  <a:lnTo>
                    <a:pt x="4" y="4"/>
                  </a:lnTo>
                  <a:lnTo>
                    <a:pt x="4" y="4"/>
                  </a:lnTo>
                  <a:lnTo>
                    <a:pt x="0" y="0"/>
                  </a:lnTo>
                  <a:lnTo>
                    <a:pt x="0" y="0"/>
                  </a:lnTo>
                  <a:lnTo>
                    <a:pt x="0" y="0"/>
                  </a:lnTo>
                  <a:lnTo>
                    <a:pt x="4" y="0"/>
                  </a:lnTo>
                  <a:lnTo>
                    <a:pt x="4" y="0"/>
                  </a:lnTo>
                  <a:lnTo>
                    <a:pt x="8" y="4"/>
                  </a:lnTo>
                  <a:lnTo>
                    <a:pt x="8" y="4"/>
                  </a:lnTo>
                  <a:lnTo>
                    <a:pt x="12" y="4"/>
                  </a:lnTo>
                  <a:lnTo>
                    <a:pt x="12" y="4"/>
                  </a:lnTo>
                  <a:lnTo>
                    <a:pt x="12" y="4"/>
                  </a:lnTo>
                  <a:lnTo>
                    <a:pt x="12" y="4"/>
                  </a:lnTo>
                  <a:lnTo>
                    <a:pt x="12" y="4"/>
                  </a:lnTo>
                  <a:lnTo>
                    <a:pt x="16" y="4"/>
                  </a:lnTo>
                  <a:lnTo>
                    <a:pt x="16" y="4"/>
                  </a:lnTo>
                  <a:lnTo>
                    <a:pt x="16" y="4"/>
                  </a:lnTo>
                  <a:lnTo>
                    <a:pt x="16" y="4"/>
                  </a:lnTo>
                  <a:lnTo>
                    <a:pt x="16" y="4"/>
                  </a:lnTo>
                  <a:lnTo>
                    <a:pt x="16" y="8"/>
                  </a:lnTo>
                  <a:lnTo>
                    <a:pt x="16" y="8"/>
                  </a:lnTo>
                  <a:lnTo>
                    <a:pt x="16" y="8"/>
                  </a:lnTo>
                  <a:lnTo>
                    <a:pt x="16" y="8"/>
                  </a:lnTo>
                  <a:lnTo>
                    <a:pt x="16" y="8"/>
                  </a:lnTo>
                  <a:lnTo>
                    <a:pt x="16" y="8"/>
                  </a:lnTo>
                  <a:lnTo>
                    <a:pt x="16" y="12"/>
                  </a:lnTo>
                  <a:lnTo>
                    <a:pt x="16" y="12"/>
                  </a:lnTo>
                  <a:lnTo>
                    <a:pt x="16" y="12"/>
                  </a:lnTo>
                  <a:lnTo>
                    <a:pt x="16" y="12"/>
                  </a:lnTo>
                  <a:lnTo>
                    <a:pt x="16" y="12"/>
                  </a:lnTo>
                  <a:lnTo>
                    <a:pt x="16" y="16"/>
                  </a:lnTo>
                  <a:lnTo>
                    <a:pt x="20" y="18"/>
                  </a:lnTo>
                  <a:lnTo>
                    <a:pt x="20" y="18"/>
                  </a:lnTo>
                  <a:lnTo>
                    <a:pt x="20" y="18"/>
                  </a:lnTo>
                  <a:lnTo>
                    <a:pt x="24" y="18"/>
                  </a:lnTo>
                  <a:lnTo>
                    <a:pt x="24" y="18"/>
                  </a:lnTo>
                  <a:lnTo>
                    <a:pt x="24" y="22"/>
                  </a:lnTo>
                  <a:lnTo>
                    <a:pt x="24" y="22"/>
                  </a:lnTo>
                  <a:lnTo>
                    <a:pt x="24" y="26"/>
                  </a:lnTo>
                  <a:lnTo>
                    <a:pt x="24" y="26"/>
                  </a:lnTo>
                  <a:lnTo>
                    <a:pt x="24" y="30"/>
                  </a:lnTo>
                  <a:lnTo>
                    <a:pt x="24" y="30"/>
                  </a:lnTo>
                  <a:lnTo>
                    <a:pt x="24" y="30"/>
                  </a:lnTo>
                  <a:lnTo>
                    <a:pt x="24" y="30"/>
                  </a:lnTo>
                  <a:lnTo>
                    <a:pt x="24" y="30"/>
                  </a:lnTo>
                  <a:lnTo>
                    <a:pt x="24" y="30"/>
                  </a:lnTo>
                  <a:lnTo>
                    <a:pt x="24" y="34"/>
                  </a:lnTo>
                  <a:lnTo>
                    <a:pt x="24" y="34"/>
                  </a:lnTo>
                  <a:lnTo>
                    <a:pt x="24" y="34"/>
                  </a:lnTo>
                  <a:lnTo>
                    <a:pt x="26" y="34"/>
                  </a:lnTo>
                  <a:lnTo>
                    <a:pt x="26" y="34"/>
                  </a:lnTo>
                  <a:lnTo>
                    <a:pt x="26" y="34"/>
                  </a:lnTo>
                  <a:lnTo>
                    <a:pt x="26" y="34"/>
                  </a:lnTo>
                  <a:lnTo>
                    <a:pt x="26" y="34"/>
                  </a:lnTo>
                  <a:lnTo>
                    <a:pt x="26" y="38"/>
                  </a:lnTo>
                  <a:lnTo>
                    <a:pt x="26" y="38"/>
                  </a:lnTo>
                  <a:lnTo>
                    <a:pt x="26" y="42"/>
                  </a:lnTo>
                  <a:lnTo>
                    <a:pt x="26" y="42"/>
                  </a:lnTo>
                  <a:lnTo>
                    <a:pt x="26" y="44"/>
                  </a:lnTo>
                  <a:lnTo>
                    <a:pt x="26" y="48"/>
                  </a:lnTo>
                  <a:lnTo>
                    <a:pt x="26" y="48"/>
                  </a:lnTo>
                  <a:lnTo>
                    <a:pt x="26" y="48"/>
                  </a:lnTo>
                  <a:lnTo>
                    <a:pt x="26" y="56"/>
                  </a:lnTo>
                  <a:lnTo>
                    <a:pt x="26" y="60"/>
                  </a:lnTo>
                  <a:lnTo>
                    <a:pt x="26" y="64"/>
                  </a:lnTo>
                  <a:lnTo>
                    <a:pt x="26" y="64"/>
                  </a:lnTo>
                  <a:lnTo>
                    <a:pt x="26" y="64"/>
                  </a:lnTo>
                  <a:lnTo>
                    <a:pt x="26" y="64"/>
                  </a:lnTo>
                  <a:lnTo>
                    <a:pt x="26" y="6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66" name="Freeform 173">
              <a:extLst>
                <a:ext uri="{FF2B5EF4-FFF2-40B4-BE49-F238E27FC236}">
                  <a16:creationId xmlns:a16="http://schemas.microsoft.com/office/drawing/2014/main" id="{A5B78BFE-71B5-140B-0872-664ADD5AFC97}"/>
                </a:ext>
              </a:extLst>
            </p:cNvPr>
            <p:cNvSpPr>
              <a:spLocks noEditPoints="1"/>
            </p:cNvSpPr>
            <p:nvPr/>
          </p:nvSpPr>
          <p:spPr bwMode="auto">
            <a:xfrm>
              <a:off x="4559300" y="3508443"/>
              <a:ext cx="95250" cy="215900"/>
            </a:xfrm>
            <a:custGeom>
              <a:avLst/>
              <a:gdLst>
                <a:gd name="T0" fmla="*/ 40 w 60"/>
                <a:gd name="T1" fmla="*/ 12 h 136"/>
                <a:gd name="T2" fmla="*/ 44 w 60"/>
                <a:gd name="T3" fmla="*/ 12 h 136"/>
                <a:gd name="T4" fmla="*/ 44 w 60"/>
                <a:gd name="T5" fmla="*/ 8 h 136"/>
                <a:gd name="T6" fmla="*/ 48 w 60"/>
                <a:gd name="T7" fmla="*/ 8 h 136"/>
                <a:gd name="T8" fmla="*/ 48 w 60"/>
                <a:gd name="T9" fmla="*/ 14 h 136"/>
                <a:gd name="T10" fmla="*/ 48 w 60"/>
                <a:gd name="T11" fmla="*/ 18 h 136"/>
                <a:gd name="T12" fmla="*/ 44 w 60"/>
                <a:gd name="T13" fmla="*/ 18 h 136"/>
                <a:gd name="T14" fmla="*/ 44 w 60"/>
                <a:gd name="T15" fmla="*/ 30 h 136"/>
                <a:gd name="T16" fmla="*/ 48 w 60"/>
                <a:gd name="T17" fmla="*/ 34 h 136"/>
                <a:gd name="T18" fmla="*/ 52 w 60"/>
                <a:gd name="T19" fmla="*/ 34 h 136"/>
                <a:gd name="T20" fmla="*/ 52 w 60"/>
                <a:gd name="T21" fmla="*/ 42 h 136"/>
                <a:gd name="T22" fmla="*/ 48 w 60"/>
                <a:gd name="T23" fmla="*/ 52 h 136"/>
                <a:gd name="T24" fmla="*/ 44 w 60"/>
                <a:gd name="T25" fmla="*/ 56 h 136"/>
                <a:gd name="T26" fmla="*/ 38 w 60"/>
                <a:gd name="T27" fmla="*/ 60 h 136"/>
                <a:gd name="T28" fmla="*/ 38 w 60"/>
                <a:gd name="T29" fmla="*/ 64 h 136"/>
                <a:gd name="T30" fmla="*/ 40 w 60"/>
                <a:gd name="T31" fmla="*/ 72 h 136"/>
                <a:gd name="T32" fmla="*/ 44 w 60"/>
                <a:gd name="T33" fmla="*/ 72 h 136"/>
                <a:gd name="T34" fmla="*/ 48 w 60"/>
                <a:gd name="T35" fmla="*/ 74 h 136"/>
                <a:gd name="T36" fmla="*/ 52 w 60"/>
                <a:gd name="T37" fmla="*/ 72 h 136"/>
                <a:gd name="T38" fmla="*/ 52 w 60"/>
                <a:gd name="T39" fmla="*/ 74 h 136"/>
                <a:gd name="T40" fmla="*/ 56 w 60"/>
                <a:gd name="T41" fmla="*/ 78 h 136"/>
                <a:gd name="T42" fmla="*/ 60 w 60"/>
                <a:gd name="T43" fmla="*/ 82 h 136"/>
                <a:gd name="T44" fmla="*/ 60 w 60"/>
                <a:gd name="T45" fmla="*/ 90 h 136"/>
                <a:gd name="T46" fmla="*/ 60 w 60"/>
                <a:gd name="T47" fmla="*/ 94 h 136"/>
                <a:gd name="T48" fmla="*/ 48 w 60"/>
                <a:gd name="T49" fmla="*/ 102 h 136"/>
                <a:gd name="T50" fmla="*/ 44 w 60"/>
                <a:gd name="T51" fmla="*/ 106 h 136"/>
                <a:gd name="T52" fmla="*/ 38 w 60"/>
                <a:gd name="T53" fmla="*/ 108 h 136"/>
                <a:gd name="T54" fmla="*/ 40 w 60"/>
                <a:gd name="T55" fmla="*/ 124 h 136"/>
                <a:gd name="T56" fmla="*/ 34 w 60"/>
                <a:gd name="T57" fmla="*/ 132 h 136"/>
                <a:gd name="T58" fmla="*/ 30 w 60"/>
                <a:gd name="T59" fmla="*/ 124 h 136"/>
                <a:gd name="T60" fmla="*/ 22 w 60"/>
                <a:gd name="T61" fmla="*/ 102 h 136"/>
                <a:gd name="T62" fmla="*/ 14 w 60"/>
                <a:gd name="T63" fmla="*/ 90 h 136"/>
                <a:gd name="T64" fmla="*/ 10 w 60"/>
                <a:gd name="T65" fmla="*/ 82 h 136"/>
                <a:gd name="T66" fmla="*/ 4 w 60"/>
                <a:gd name="T67" fmla="*/ 78 h 136"/>
                <a:gd name="T68" fmla="*/ 4 w 60"/>
                <a:gd name="T69" fmla="*/ 68 h 136"/>
                <a:gd name="T70" fmla="*/ 4 w 60"/>
                <a:gd name="T71" fmla="*/ 64 h 136"/>
                <a:gd name="T72" fmla="*/ 4 w 60"/>
                <a:gd name="T73" fmla="*/ 60 h 136"/>
                <a:gd name="T74" fmla="*/ 10 w 60"/>
                <a:gd name="T75" fmla="*/ 52 h 136"/>
                <a:gd name="T76" fmla="*/ 10 w 60"/>
                <a:gd name="T77" fmla="*/ 48 h 136"/>
                <a:gd name="T78" fmla="*/ 14 w 60"/>
                <a:gd name="T79" fmla="*/ 42 h 136"/>
                <a:gd name="T80" fmla="*/ 14 w 60"/>
                <a:gd name="T81" fmla="*/ 34 h 136"/>
                <a:gd name="T82" fmla="*/ 10 w 60"/>
                <a:gd name="T83" fmla="*/ 30 h 136"/>
                <a:gd name="T84" fmla="*/ 14 w 60"/>
                <a:gd name="T85" fmla="*/ 22 h 136"/>
                <a:gd name="T86" fmla="*/ 10 w 60"/>
                <a:gd name="T87" fmla="*/ 14 h 136"/>
                <a:gd name="T88" fmla="*/ 10 w 60"/>
                <a:gd name="T89" fmla="*/ 14 h 136"/>
                <a:gd name="T90" fmla="*/ 18 w 60"/>
                <a:gd name="T91" fmla="*/ 8 h 136"/>
                <a:gd name="T92" fmla="*/ 22 w 60"/>
                <a:gd name="T93" fmla="*/ 8 h 136"/>
                <a:gd name="T94" fmla="*/ 22 w 60"/>
                <a:gd name="T95" fmla="*/ 4 h 136"/>
                <a:gd name="T96" fmla="*/ 34 w 60"/>
                <a:gd name="T97" fmla="*/ 0 h 136"/>
                <a:gd name="T98" fmla="*/ 34 w 60"/>
                <a:gd name="T99" fmla="*/ 4 h 136"/>
                <a:gd name="T100" fmla="*/ 40 w 60"/>
                <a:gd name="T101" fmla="*/ 4 h 136"/>
                <a:gd name="T102" fmla="*/ 40 w 60"/>
                <a:gd name="T103" fmla="*/ 8 h 136"/>
                <a:gd name="T104" fmla="*/ 52 w 60"/>
                <a:gd name="T105" fmla="*/ 52 h 136"/>
                <a:gd name="T106" fmla="*/ 56 w 60"/>
                <a:gd name="T107" fmla="*/ 48 h 136"/>
                <a:gd name="T108" fmla="*/ 52 w 60"/>
                <a:gd name="T109" fmla="*/ 52 h 136"/>
                <a:gd name="T110" fmla="*/ 48 w 60"/>
                <a:gd name="T111" fmla="*/ 68 h 136"/>
                <a:gd name="T112" fmla="*/ 48 w 60"/>
                <a:gd name="T113" fmla="*/ 68 h 136"/>
                <a:gd name="T114" fmla="*/ 48 w 60"/>
                <a:gd name="T115" fmla="*/ 68 h 136"/>
                <a:gd name="T116" fmla="*/ 52 w 60"/>
                <a:gd name="T117" fmla="*/ 68 h 136"/>
                <a:gd name="T118" fmla="*/ 48 w 60"/>
                <a:gd name="T119" fmla="*/ 7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36">
                  <a:moveTo>
                    <a:pt x="40" y="8"/>
                  </a:moveTo>
                  <a:lnTo>
                    <a:pt x="40" y="8"/>
                  </a:lnTo>
                  <a:lnTo>
                    <a:pt x="40" y="12"/>
                  </a:lnTo>
                  <a:lnTo>
                    <a:pt x="40" y="12"/>
                  </a:lnTo>
                  <a:lnTo>
                    <a:pt x="40" y="12"/>
                  </a:lnTo>
                  <a:lnTo>
                    <a:pt x="40" y="12"/>
                  </a:lnTo>
                  <a:lnTo>
                    <a:pt x="40" y="12"/>
                  </a:lnTo>
                  <a:lnTo>
                    <a:pt x="40" y="12"/>
                  </a:lnTo>
                  <a:lnTo>
                    <a:pt x="40" y="12"/>
                  </a:lnTo>
                  <a:lnTo>
                    <a:pt x="40" y="12"/>
                  </a:lnTo>
                  <a:lnTo>
                    <a:pt x="40" y="12"/>
                  </a:lnTo>
                  <a:lnTo>
                    <a:pt x="40" y="12"/>
                  </a:lnTo>
                  <a:lnTo>
                    <a:pt x="40" y="12"/>
                  </a:lnTo>
                  <a:lnTo>
                    <a:pt x="44" y="12"/>
                  </a:lnTo>
                  <a:lnTo>
                    <a:pt x="44" y="12"/>
                  </a:lnTo>
                  <a:lnTo>
                    <a:pt x="44" y="12"/>
                  </a:lnTo>
                  <a:lnTo>
                    <a:pt x="44" y="12"/>
                  </a:lnTo>
                  <a:lnTo>
                    <a:pt x="44" y="12"/>
                  </a:lnTo>
                  <a:lnTo>
                    <a:pt x="44" y="12"/>
                  </a:lnTo>
                  <a:lnTo>
                    <a:pt x="44" y="12"/>
                  </a:lnTo>
                  <a:lnTo>
                    <a:pt x="44" y="8"/>
                  </a:lnTo>
                  <a:lnTo>
                    <a:pt x="44" y="8"/>
                  </a:lnTo>
                  <a:lnTo>
                    <a:pt x="44" y="8"/>
                  </a:lnTo>
                  <a:lnTo>
                    <a:pt x="48" y="8"/>
                  </a:lnTo>
                  <a:lnTo>
                    <a:pt x="48" y="8"/>
                  </a:lnTo>
                  <a:lnTo>
                    <a:pt x="48" y="8"/>
                  </a:lnTo>
                  <a:lnTo>
                    <a:pt x="48" y="8"/>
                  </a:lnTo>
                  <a:lnTo>
                    <a:pt x="48" y="8"/>
                  </a:lnTo>
                  <a:lnTo>
                    <a:pt x="52" y="4"/>
                  </a:lnTo>
                  <a:lnTo>
                    <a:pt x="52" y="8"/>
                  </a:lnTo>
                  <a:lnTo>
                    <a:pt x="52" y="8"/>
                  </a:lnTo>
                  <a:lnTo>
                    <a:pt x="52" y="12"/>
                  </a:lnTo>
                  <a:lnTo>
                    <a:pt x="52" y="12"/>
                  </a:lnTo>
                  <a:lnTo>
                    <a:pt x="52" y="12"/>
                  </a:lnTo>
                  <a:lnTo>
                    <a:pt x="48" y="14"/>
                  </a:lnTo>
                  <a:lnTo>
                    <a:pt x="48" y="14"/>
                  </a:lnTo>
                  <a:lnTo>
                    <a:pt x="48" y="14"/>
                  </a:lnTo>
                  <a:lnTo>
                    <a:pt x="48" y="14"/>
                  </a:lnTo>
                  <a:lnTo>
                    <a:pt x="48" y="14"/>
                  </a:lnTo>
                  <a:lnTo>
                    <a:pt x="48" y="18"/>
                  </a:lnTo>
                  <a:lnTo>
                    <a:pt x="48" y="18"/>
                  </a:lnTo>
                  <a:lnTo>
                    <a:pt x="48" y="18"/>
                  </a:lnTo>
                  <a:lnTo>
                    <a:pt x="44" y="18"/>
                  </a:lnTo>
                  <a:lnTo>
                    <a:pt x="44" y="18"/>
                  </a:lnTo>
                  <a:lnTo>
                    <a:pt x="44" y="18"/>
                  </a:lnTo>
                  <a:lnTo>
                    <a:pt x="44" y="18"/>
                  </a:lnTo>
                  <a:lnTo>
                    <a:pt x="44" y="18"/>
                  </a:lnTo>
                  <a:lnTo>
                    <a:pt x="44" y="18"/>
                  </a:lnTo>
                  <a:lnTo>
                    <a:pt x="44" y="18"/>
                  </a:lnTo>
                  <a:lnTo>
                    <a:pt x="44" y="22"/>
                  </a:lnTo>
                  <a:lnTo>
                    <a:pt x="44" y="22"/>
                  </a:lnTo>
                  <a:lnTo>
                    <a:pt x="44" y="22"/>
                  </a:lnTo>
                  <a:lnTo>
                    <a:pt x="44" y="26"/>
                  </a:lnTo>
                  <a:lnTo>
                    <a:pt x="44" y="26"/>
                  </a:lnTo>
                  <a:lnTo>
                    <a:pt x="44" y="30"/>
                  </a:lnTo>
                  <a:lnTo>
                    <a:pt x="44" y="30"/>
                  </a:lnTo>
                  <a:lnTo>
                    <a:pt x="48" y="30"/>
                  </a:lnTo>
                  <a:lnTo>
                    <a:pt x="48" y="30"/>
                  </a:lnTo>
                  <a:lnTo>
                    <a:pt x="48" y="30"/>
                  </a:lnTo>
                  <a:lnTo>
                    <a:pt x="48" y="30"/>
                  </a:lnTo>
                  <a:lnTo>
                    <a:pt x="48" y="30"/>
                  </a:lnTo>
                  <a:lnTo>
                    <a:pt x="48" y="34"/>
                  </a:lnTo>
                  <a:lnTo>
                    <a:pt x="48" y="34"/>
                  </a:lnTo>
                  <a:lnTo>
                    <a:pt x="48" y="34"/>
                  </a:lnTo>
                  <a:lnTo>
                    <a:pt x="52" y="34"/>
                  </a:lnTo>
                  <a:lnTo>
                    <a:pt x="52" y="34"/>
                  </a:lnTo>
                  <a:lnTo>
                    <a:pt x="52" y="34"/>
                  </a:lnTo>
                  <a:lnTo>
                    <a:pt x="52" y="34"/>
                  </a:lnTo>
                  <a:lnTo>
                    <a:pt x="52" y="34"/>
                  </a:lnTo>
                  <a:lnTo>
                    <a:pt x="52" y="34"/>
                  </a:lnTo>
                  <a:lnTo>
                    <a:pt x="52" y="38"/>
                  </a:lnTo>
                  <a:lnTo>
                    <a:pt x="52" y="38"/>
                  </a:lnTo>
                  <a:lnTo>
                    <a:pt x="52" y="38"/>
                  </a:lnTo>
                  <a:lnTo>
                    <a:pt x="52" y="42"/>
                  </a:lnTo>
                  <a:lnTo>
                    <a:pt x="52" y="42"/>
                  </a:lnTo>
                  <a:lnTo>
                    <a:pt x="52" y="42"/>
                  </a:lnTo>
                  <a:lnTo>
                    <a:pt x="52" y="42"/>
                  </a:lnTo>
                  <a:lnTo>
                    <a:pt x="52" y="42"/>
                  </a:lnTo>
                  <a:lnTo>
                    <a:pt x="52" y="42"/>
                  </a:lnTo>
                  <a:lnTo>
                    <a:pt x="52" y="44"/>
                  </a:lnTo>
                  <a:lnTo>
                    <a:pt x="52" y="44"/>
                  </a:lnTo>
                  <a:lnTo>
                    <a:pt x="48" y="48"/>
                  </a:lnTo>
                  <a:lnTo>
                    <a:pt x="48" y="48"/>
                  </a:lnTo>
                  <a:lnTo>
                    <a:pt x="48" y="52"/>
                  </a:lnTo>
                  <a:lnTo>
                    <a:pt x="48" y="52"/>
                  </a:lnTo>
                  <a:lnTo>
                    <a:pt x="48" y="52"/>
                  </a:lnTo>
                  <a:lnTo>
                    <a:pt x="44" y="52"/>
                  </a:lnTo>
                  <a:lnTo>
                    <a:pt x="44" y="52"/>
                  </a:lnTo>
                  <a:lnTo>
                    <a:pt x="44" y="52"/>
                  </a:lnTo>
                  <a:lnTo>
                    <a:pt x="44" y="52"/>
                  </a:lnTo>
                  <a:lnTo>
                    <a:pt x="44" y="56"/>
                  </a:lnTo>
                  <a:lnTo>
                    <a:pt x="40" y="56"/>
                  </a:lnTo>
                  <a:lnTo>
                    <a:pt x="40" y="56"/>
                  </a:lnTo>
                  <a:lnTo>
                    <a:pt x="40" y="56"/>
                  </a:lnTo>
                  <a:lnTo>
                    <a:pt x="40" y="56"/>
                  </a:lnTo>
                  <a:lnTo>
                    <a:pt x="38" y="56"/>
                  </a:lnTo>
                  <a:lnTo>
                    <a:pt x="38" y="60"/>
                  </a:lnTo>
                  <a:lnTo>
                    <a:pt x="38" y="60"/>
                  </a:lnTo>
                  <a:lnTo>
                    <a:pt x="38" y="60"/>
                  </a:lnTo>
                  <a:lnTo>
                    <a:pt x="38" y="60"/>
                  </a:lnTo>
                  <a:lnTo>
                    <a:pt x="38" y="60"/>
                  </a:lnTo>
                  <a:lnTo>
                    <a:pt x="38" y="64"/>
                  </a:lnTo>
                  <a:lnTo>
                    <a:pt x="38" y="64"/>
                  </a:lnTo>
                  <a:lnTo>
                    <a:pt x="38" y="64"/>
                  </a:lnTo>
                  <a:lnTo>
                    <a:pt x="38" y="64"/>
                  </a:lnTo>
                  <a:lnTo>
                    <a:pt x="38" y="64"/>
                  </a:lnTo>
                  <a:lnTo>
                    <a:pt x="38" y="64"/>
                  </a:lnTo>
                  <a:lnTo>
                    <a:pt x="40" y="68"/>
                  </a:lnTo>
                  <a:lnTo>
                    <a:pt x="40" y="68"/>
                  </a:lnTo>
                  <a:lnTo>
                    <a:pt x="40" y="68"/>
                  </a:lnTo>
                  <a:lnTo>
                    <a:pt x="40" y="72"/>
                  </a:lnTo>
                  <a:lnTo>
                    <a:pt x="40" y="72"/>
                  </a:lnTo>
                  <a:lnTo>
                    <a:pt x="40" y="72"/>
                  </a:lnTo>
                  <a:lnTo>
                    <a:pt x="44" y="72"/>
                  </a:lnTo>
                  <a:lnTo>
                    <a:pt x="44" y="72"/>
                  </a:lnTo>
                  <a:lnTo>
                    <a:pt x="44" y="72"/>
                  </a:lnTo>
                  <a:lnTo>
                    <a:pt x="44" y="72"/>
                  </a:lnTo>
                  <a:lnTo>
                    <a:pt x="44" y="72"/>
                  </a:lnTo>
                  <a:lnTo>
                    <a:pt x="44" y="72"/>
                  </a:lnTo>
                  <a:lnTo>
                    <a:pt x="48" y="68"/>
                  </a:lnTo>
                  <a:lnTo>
                    <a:pt x="48" y="68"/>
                  </a:lnTo>
                  <a:lnTo>
                    <a:pt x="48" y="72"/>
                  </a:lnTo>
                  <a:lnTo>
                    <a:pt x="48" y="72"/>
                  </a:lnTo>
                  <a:lnTo>
                    <a:pt x="48" y="72"/>
                  </a:lnTo>
                  <a:lnTo>
                    <a:pt x="48" y="72"/>
                  </a:lnTo>
                  <a:lnTo>
                    <a:pt x="48" y="74"/>
                  </a:lnTo>
                  <a:lnTo>
                    <a:pt x="48" y="74"/>
                  </a:lnTo>
                  <a:lnTo>
                    <a:pt x="48" y="72"/>
                  </a:lnTo>
                  <a:lnTo>
                    <a:pt x="48" y="72"/>
                  </a:lnTo>
                  <a:lnTo>
                    <a:pt x="48" y="72"/>
                  </a:lnTo>
                  <a:lnTo>
                    <a:pt x="48" y="72"/>
                  </a:lnTo>
                  <a:lnTo>
                    <a:pt x="48" y="72"/>
                  </a:lnTo>
                  <a:lnTo>
                    <a:pt x="52" y="72"/>
                  </a:lnTo>
                  <a:lnTo>
                    <a:pt x="52" y="72"/>
                  </a:lnTo>
                  <a:lnTo>
                    <a:pt x="52" y="72"/>
                  </a:lnTo>
                  <a:lnTo>
                    <a:pt x="52" y="72"/>
                  </a:lnTo>
                  <a:lnTo>
                    <a:pt x="52" y="72"/>
                  </a:lnTo>
                  <a:lnTo>
                    <a:pt x="52" y="72"/>
                  </a:lnTo>
                  <a:lnTo>
                    <a:pt x="52" y="72"/>
                  </a:lnTo>
                  <a:lnTo>
                    <a:pt x="52" y="74"/>
                  </a:lnTo>
                  <a:lnTo>
                    <a:pt x="52" y="74"/>
                  </a:lnTo>
                  <a:lnTo>
                    <a:pt x="52" y="74"/>
                  </a:lnTo>
                  <a:lnTo>
                    <a:pt x="52" y="78"/>
                  </a:lnTo>
                  <a:lnTo>
                    <a:pt x="52" y="78"/>
                  </a:lnTo>
                  <a:lnTo>
                    <a:pt x="56" y="78"/>
                  </a:lnTo>
                  <a:lnTo>
                    <a:pt x="56" y="78"/>
                  </a:lnTo>
                  <a:lnTo>
                    <a:pt x="56" y="78"/>
                  </a:lnTo>
                  <a:lnTo>
                    <a:pt x="60" y="78"/>
                  </a:lnTo>
                  <a:lnTo>
                    <a:pt x="60" y="78"/>
                  </a:lnTo>
                  <a:lnTo>
                    <a:pt x="60" y="78"/>
                  </a:lnTo>
                  <a:lnTo>
                    <a:pt x="60" y="78"/>
                  </a:lnTo>
                  <a:lnTo>
                    <a:pt x="60" y="82"/>
                  </a:lnTo>
                  <a:lnTo>
                    <a:pt x="60" y="82"/>
                  </a:lnTo>
                  <a:lnTo>
                    <a:pt x="60" y="82"/>
                  </a:lnTo>
                  <a:lnTo>
                    <a:pt x="60" y="82"/>
                  </a:lnTo>
                  <a:lnTo>
                    <a:pt x="60" y="86"/>
                  </a:lnTo>
                  <a:lnTo>
                    <a:pt x="60" y="90"/>
                  </a:lnTo>
                  <a:lnTo>
                    <a:pt x="60" y="90"/>
                  </a:lnTo>
                  <a:lnTo>
                    <a:pt x="60" y="90"/>
                  </a:lnTo>
                  <a:lnTo>
                    <a:pt x="60" y="90"/>
                  </a:lnTo>
                  <a:lnTo>
                    <a:pt x="60" y="90"/>
                  </a:lnTo>
                  <a:lnTo>
                    <a:pt x="60" y="90"/>
                  </a:lnTo>
                  <a:lnTo>
                    <a:pt x="60" y="90"/>
                  </a:lnTo>
                  <a:lnTo>
                    <a:pt x="60" y="94"/>
                  </a:lnTo>
                  <a:lnTo>
                    <a:pt x="60" y="94"/>
                  </a:lnTo>
                  <a:lnTo>
                    <a:pt x="60" y="94"/>
                  </a:lnTo>
                  <a:lnTo>
                    <a:pt x="60" y="94"/>
                  </a:lnTo>
                  <a:lnTo>
                    <a:pt x="60" y="94"/>
                  </a:lnTo>
                  <a:lnTo>
                    <a:pt x="56" y="94"/>
                  </a:lnTo>
                  <a:lnTo>
                    <a:pt x="56" y="94"/>
                  </a:lnTo>
                  <a:lnTo>
                    <a:pt x="52" y="98"/>
                  </a:lnTo>
                  <a:lnTo>
                    <a:pt x="52" y="98"/>
                  </a:lnTo>
                  <a:lnTo>
                    <a:pt x="52" y="98"/>
                  </a:lnTo>
                  <a:lnTo>
                    <a:pt x="48" y="98"/>
                  </a:lnTo>
                  <a:lnTo>
                    <a:pt x="48" y="102"/>
                  </a:lnTo>
                  <a:lnTo>
                    <a:pt x="48" y="102"/>
                  </a:lnTo>
                  <a:lnTo>
                    <a:pt x="48" y="102"/>
                  </a:lnTo>
                  <a:lnTo>
                    <a:pt x="48" y="102"/>
                  </a:lnTo>
                  <a:lnTo>
                    <a:pt x="44" y="106"/>
                  </a:lnTo>
                  <a:lnTo>
                    <a:pt x="44" y="106"/>
                  </a:lnTo>
                  <a:lnTo>
                    <a:pt x="44" y="106"/>
                  </a:lnTo>
                  <a:lnTo>
                    <a:pt x="44" y="106"/>
                  </a:lnTo>
                  <a:lnTo>
                    <a:pt x="44" y="106"/>
                  </a:lnTo>
                  <a:lnTo>
                    <a:pt x="44" y="106"/>
                  </a:lnTo>
                  <a:lnTo>
                    <a:pt x="40" y="106"/>
                  </a:lnTo>
                  <a:lnTo>
                    <a:pt x="40" y="106"/>
                  </a:lnTo>
                  <a:lnTo>
                    <a:pt x="40" y="106"/>
                  </a:lnTo>
                  <a:lnTo>
                    <a:pt x="40" y="106"/>
                  </a:lnTo>
                  <a:lnTo>
                    <a:pt x="38" y="108"/>
                  </a:lnTo>
                  <a:lnTo>
                    <a:pt x="38" y="112"/>
                  </a:lnTo>
                  <a:lnTo>
                    <a:pt x="40" y="112"/>
                  </a:lnTo>
                  <a:lnTo>
                    <a:pt x="40" y="116"/>
                  </a:lnTo>
                  <a:lnTo>
                    <a:pt x="40" y="120"/>
                  </a:lnTo>
                  <a:lnTo>
                    <a:pt x="40" y="120"/>
                  </a:lnTo>
                  <a:lnTo>
                    <a:pt x="40" y="124"/>
                  </a:lnTo>
                  <a:lnTo>
                    <a:pt x="40" y="124"/>
                  </a:lnTo>
                  <a:lnTo>
                    <a:pt x="40" y="124"/>
                  </a:lnTo>
                  <a:lnTo>
                    <a:pt x="38" y="128"/>
                  </a:lnTo>
                  <a:lnTo>
                    <a:pt x="38" y="132"/>
                  </a:lnTo>
                  <a:lnTo>
                    <a:pt x="38" y="132"/>
                  </a:lnTo>
                  <a:lnTo>
                    <a:pt x="34" y="132"/>
                  </a:lnTo>
                  <a:lnTo>
                    <a:pt x="34" y="132"/>
                  </a:lnTo>
                  <a:lnTo>
                    <a:pt x="34" y="132"/>
                  </a:lnTo>
                  <a:lnTo>
                    <a:pt x="34" y="132"/>
                  </a:lnTo>
                  <a:lnTo>
                    <a:pt x="30" y="136"/>
                  </a:lnTo>
                  <a:lnTo>
                    <a:pt x="30" y="136"/>
                  </a:lnTo>
                  <a:lnTo>
                    <a:pt x="30" y="132"/>
                  </a:lnTo>
                  <a:lnTo>
                    <a:pt x="30" y="128"/>
                  </a:lnTo>
                  <a:lnTo>
                    <a:pt x="30" y="128"/>
                  </a:lnTo>
                  <a:lnTo>
                    <a:pt x="30" y="124"/>
                  </a:lnTo>
                  <a:lnTo>
                    <a:pt x="26" y="120"/>
                  </a:lnTo>
                  <a:lnTo>
                    <a:pt x="26" y="116"/>
                  </a:lnTo>
                  <a:lnTo>
                    <a:pt x="26" y="108"/>
                  </a:lnTo>
                  <a:lnTo>
                    <a:pt x="26" y="108"/>
                  </a:lnTo>
                  <a:lnTo>
                    <a:pt x="26" y="102"/>
                  </a:lnTo>
                  <a:lnTo>
                    <a:pt x="22" y="102"/>
                  </a:lnTo>
                  <a:lnTo>
                    <a:pt x="22" y="102"/>
                  </a:lnTo>
                  <a:lnTo>
                    <a:pt x="22" y="98"/>
                  </a:lnTo>
                  <a:lnTo>
                    <a:pt x="22" y="98"/>
                  </a:lnTo>
                  <a:lnTo>
                    <a:pt x="18" y="94"/>
                  </a:lnTo>
                  <a:lnTo>
                    <a:pt x="14" y="94"/>
                  </a:lnTo>
                  <a:lnTo>
                    <a:pt x="14" y="94"/>
                  </a:lnTo>
                  <a:lnTo>
                    <a:pt x="14" y="90"/>
                  </a:lnTo>
                  <a:lnTo>
                    <a:pt x="14" y="90"/>
                  </a:lnTo>
                  <a:lnTo>
                    <a:pt x="14" y="90"/>
                  </a:lnTo>
                  <a:lnTo>
                    <a:pt x="14" y="86"/>
                  </a:lnTo>
                  <a:lnTo>
                    <a:pt x="14" y="86"/>
                  </a:lnTo>
                  <a:lnTo>
                    <a:pt x="14" y="86"/>
                  </a:lnTo>
                  <a:lnTo>
                    <a:pt x="14" y="86"/>
                  </a:lnTo>
                  <a:lnTo>
                    <a:pt x="10" y="86"/>
                  </a:lnTo>
                  <a:lnTo>
                    <a:pt x="10" y="82"/>
                  </a:lnTo>
                  <a:lnTo>
                    <a:pt x="10" y="78"/>
                  </a:lnTo>
                  <a:lnTo>
                    <a:pt x="10" y="78"/>
                  </a:lnTo>
                  <a:lnTo>
                    <a:pt x="6" y="78"/>
                  </a:lnTo>
                  <a:lnTo>
                    <a:pt x="4" y="78"/>
                  </a:lnTo>
                  <a:lnTo>
                    <a:pt x="4" y="78"/>
                  </a:lnTo>
                  <a:lnTo>
                    <a:pt x="4" y="78"/>
                  </a:lnTo>
                  <a:lnTo>
                    <a:pt x="4" y="78"/>
                  </a:lnTo>
                  <a:lnTo>
                    <a:pt x="4" y="74"/>
                  </a:lnTo>
                  <a:lnTo>
                    <a:pt x="4" y="74"/>
                  </a:lnTo>
                  <a:lnTo>
                    <a:pt x="4" y="74"/>
                  </a:lnTo>
                  <a:lnTo>
                    <a:pt x="4" y="74"/>
                  </a:lnTo>
                  <a:lnTo>
                    <a:pt x="4" y="72"/>
                  </a:lnTo>
                  <a:lnTo>
                    <a:pt x="4" y="72"/>
                  </a:lnTo>
                  <a:lnTo>
                    <a:pt x="4" y="68"/>
                  </a:lnTo>
                  <a:lnTo>
                    <a:pt x="0" y="68"/>
                  </a:lnTo>
                  <a:lnTo>
                    <a:pt x="0" y="64"/>
                  </a:lnTo>
                  <a:lnTo>
                    <a:pt x="0" y="64"/>
                  </a:lnTo>
                  <a:lnTo>
                    <a:pt x="0" y="64"/>
                  </a:lnTo>
                  <a:lnTo>
                    <a:pt x="4" y="64"/>
                  </a:lnTo>
                  <a:lnTo>
                    <a:pt x="4" y="64"/>
                  </a:lnTo>
                  <a:lnTo>
                    <a:pt x="4" y="64"/>
                  </a:lnTo>
                  <a:lnTo>
                    <a:pt x="4" y="60"/>
                  </a:lnTo>
                  <a:lnTo>
                    <a:pt x="4" y="60"/>
                  </a:lnTo>
                  <a:lnTo>
                    <a:pt x="4" y="60"/>
                  </a:lnTo>
                  <a:lnTo>
                    <a:pt x="4" y="60"/>
                  </a:lnTo>
                  <a:lnTo>
                    <a:pt x="4" y="60"/>
                  </a:lnTo>
                  <a:lnTo>
                    <a:pt x="4" y="60"/>
                  </a:lnTo>
                  <a:lnTo>
                    <a:pt x="4" y="60"/>
                  </a:lnTo>
                  <a:lnTo>
                    <a:pt x="6" y="60"/>
                  </a:lnTo>
                  <a:lnTo>
                    <a:pt x="6" y="56"/>
                  </a:lnTo>
                  <a:lnTo>
                    <a:pt x="6" y="56"/>
                  </a:lnTo>
                  <a:lnTo>
                    <a:pt x="6" y="56"/>
                  </a:lnTo>
                  <a:lnTo>
                    <a:pt x="6" y="56"/>
                  </a:lnTo>
                  <a:lnTo>
                    <a:pt x="6" y="52"/>
                  </a:lnTo>
                  <a:lnTo>
                    <a:pt x="10" y="52"/>
                  </a:lnTo>
                  <a:lnTo>
                    <a:pt x="10" y="52"/>
                  </a:lnTo>
                  <a:lnTo>
                    <a:pt x="10" y="52"/>
                  </a:lnTo>
                  <a:lnTo>
                    <a:pt x="10" y="52"/>
                  </a:lnTo>
                  <a:lnTo>
                    <a:pt x="10" y="52"/>
                  </a:lnTo>
                  <a:lnTo>
                    <a:pt x="10" y="52"/>
                  </a:lnTo>
                  <a:lnTo>
                    <a:pt x="10" y="48"/>
                  </a:lnTo>
                  <a:lnTo>
                    <a:pt x="10" y="48"/>
                  </a:lnTo>
                  <a:lnTo>
                    <a:pt x="10" y="48"/>
                  </a:lnTo>
                  <a:lnTo>
                    <a:pt x="10" y="48"/>
                  </a:lnTo>
                  <a:lnTo>
                    <a:pt x="10" y="48"/>
                  </a:lnTo>
                  <a:lnTo>
                    <a:pt x="10" y="44"/>
                  </a:lnTo>
                  <a:lnTo>
                    <a:pt x="14" y="42"/>
                  </a:lnTo>
                  <a:lnTo>
                    <a:pt x="14" y="42"/>
                  </a:lnTo>
                  <a:lnTo>
                    <a:pt x="14" y="42"/>
                  </a:lnTo>
                  <a:lnTo>
                    <a:pt x="14" y="38"/>
                  </a:lnTo>
                  <a:lnTo>
                    <a:pt x="14" y="38"/>
                  </a:lnTo>
                  <a:lnTo>
                    <a:pt x="14" y="38"/>
                  </a:lnTo>
                  <a:lnTo>
                    <a:pt x="14" y="38"/>
                  </a:lnTo>
                  <a:lnTo>
                    <a:pt x="14" y="38"/>
                  </a:lnTo>
                  <a:lnTo>
                    <a:pt x="14" y="38"/>
                  </a:lnTo>
                  <a:lnTo>
                    <a:pt x="14" y="34"/>
                  </a:lnTo>
                  <a:lnTo>
                    <a:pt x="14" y="34"/>
                  </a:lnTo>
                  <a:lnTo>
                    <a:pt x="14" y="34"/>
                  </a:lnTo>
                  <a:lnTo>
                    <a:pt x="14" y="34"/>
                  </a:lnTo>
                  <a:lnTo>
                    <a:pt x="14" y="30"/>
                  </a:lnTo>
                  <a:lnTo>
                    <a:pt x="10" y="30"/>
                  </a:lnTo>
                  <a:lnTo>
                    <a:pt x="10" y="30"/>
                  </a:lnTo>
                  <a:lnTo>
                    <a:pt x="10" y="30"/>
                  </a:lnTo>
                  <a:lnTo>
                    <a:pt x="10" y="30"/>
                  </a:lnTo>
                  <a:lnTo>
                    <a:pt x="10" y="30"/>
                  </a:lnTo>
                  <a:lnTo>
                    <a:pt x="10" y="26"/>
                  </a:lnTo>
                  <a:lnTo>
                    <a:pt x="10" y="26"/>
                  </a:lnTo>
                  <a:lnTo>
                    <a:pt x="10" y="26"/>
                  </a:lnTo>
                  <a:lnTo>
                    <a:pt x="10" y="26"/>
                  </a:lnTo>
                  <a:lnTo>
                    <a:pt x="14" y="22"/>
                  </a:lnTo>
                  <a:lnTo>
                    <a:pt x="14" y="22"/>
                  </a:lnTo>
                  <a:lnTo>
                    <a:pt x="14" y="18"/>
                  </a:lnTo>
                  <a:lnTo>
                    <a:pt x="14" y="18"/>
                  </a:lnTo>
                  <a:lnTo>
                    <a:pt x="14" y="18"/>
                  </a:lnTo>
                  <a:lnTo>
                    <a:pt x="14" y="18"/>
                  </a:lnTo>
                  <a:lnTo>
                    <a:pt x="14" y="18"/>
                  </a:lnTo>
                  <a:lnTo>
                    <a:pt x="10" y="14"/>
                  </a:lnTo>
                  <a:lnTo>
                    <a:pt x="10" y="18"/>
                  </a:lnTo>
                  <a:lnTo>
                    <a:pt x="10" y="14"/>
                  </a:lnTo>
                  <a:lnTo>
                    <a:pt x="10" y="14"/>
                  </a:lnTo>
                  <a:lnTo>
                    <a:pt x="10" y="14"/>
                  </a:lnTo>
                  <a:lnTo>
                    <a:pt x="10" y="14"/>
                  </a:lnTo>
                  <a:lnTo>
                    <a:pt x="10" y="14"/>
                  </a:lnTo>
                  <a:lnTo>
                    <a:pt x="10" y="14"/>
                  </a:lnTo>
                  <a:lnTo>
                    <a:pt x="14" y="14"/>
                  </a:lnTo>
                  <a:lnTo>
                    <a:pt x="14" y="14"/>
                  </a:lnTo>
                  <a:lnTo>
                    <a:pt x="14" y="12"/>
                  </a:lnTo>
                  <a:lnTo>
                    <a:pt x="14" y="12"/>
                  </a:lnTo>
                  <a:lnTo>
                    <a:pt x="18" y="12"/>
                  </a:lnTo>
                  <a:lnTo>
                    <a:pt x="18" y="8"/>
                  </a:lnTo>
                  <a:lnTo>
                    <a:pt x="18" y="8"/>
                  </a:lnTo>
                  <a:lnTo>
                    <a:pt x="18" y="8"/>
                  </a:lnTo>
                  <a:lnTo>
                    <a:pt x="18" y="8"/>
                  </a:lnTo>
                  <a:lnTo>
                    <a:pt x="22" y="8"/>
                  </a:lnTo>
                  <a:lnTo>
                    <a:pt x="22" y="8"/>
                  </a:lnTo>
                  <a:lnTo>
                    <a:pt x="22" y="8"/>
                  </a:lnTo>
                  <a:lnTo>
                    <a:pt x="22" y="8"/>
                  </a:lnTo>
                  <a:lnTo>
                    <a:pt x="22" y="8"/>
                  </a:lnTo>
                  <a:lnTo>
                    <a:pt x="22" y="8"/>
                  </a:lnTo>
                  <a:lnTo>
                    <a:pt x="22" y="8"/>
                  </a:lnTo>
                  <a:lnTo>
                    <a:pt x="22" y="4"/>
                  </a:lnTo>
                  <a:lnTo>
                    <a:pt x="22" y="4"/>
                  </a:lnTo>
                  <a:lnTo>
                    <a:pt x="22" y="4"/>
                  </a:lnTo>
                  <a:lnTo>
                    <a:pt x="22" y="4"/>
                  </a:lnTo>
                  <a:lnTo>
                    <a:pt x="22" y="4"/>
                  </a:lnTo>
                  <a:lnTo>
                    <a:pt x="26" y="4"/>
                  </a:lnTo>
                  <a:lnTo>
                    <a:pt x="26" y="4"/>
                  </a:lnTo>
                  <a:lnTo>
                    <a:pt x="30" y="0"/>
                  </a:lnTo>
                  <a:lnTo>
                    <a:pt x="34" y="0"/>
                  </a:lnTo>
                  <a:lnTo>
                    <a:pt x="34" y="0"/>
                  </a:lnTo>
                  <a:lnTo>
                    <a:pt x="34" y="0"/>
                  </a:lnTo>
                  <a:lnTo>
                    <a:pt x="34" y="0"/>
                  </a:lnTo>
                  <a:lnTo>
                    <a:pt x="34" y="4"/>
                  </a:lnTo>
                  <a:lnTo>
                    <a:pt x="34" y="4"/>
                  </a:lnTo>
                  <a:lnTo>
                    <a:pt x="34" y="4"/>
                  </a:lnTo>
                  <a:lnTo>
                    <a:pt x="34" y="4"/>
                  </a:lnTo>
                  <a:lnTo>
                    <a:pt x="34" y="4"/>
                  </a:lnTo>
                  <a:lnTo>
                    <a:pt x="34" y="4"/>
                  </a:lnTo>
                  <a:lnTo>
                    <a:pt x="34" y="4"/>
                  </a:lnTo>
                  <a:lnTo>
                    <a:pt x="38" y="4"/>
                  </a:lnTo>
                  <a:lnTo>
                    <a:pt x="38" y="4"/>
                  </a:lnTo>
                  <a:lnTo>
                    <a:pt x="38" y="4"/>
                  </a:lnTo>
                  <a:lnTo>
                    <a:pt x="34" y="4"/>
                  </a:lnTo>
                  <a:lnTo>
                    <a:pt x="38" y="4"/>
                  </a:lnTo>
                  <a:lnTo>
                    <a:pt x="38" y="4"/>
                  </a:lnTo>
                  <a:lnTo>
                    <a:pt x="40" y="4"/>
                  </a:lnTo>
                  <a:lnTo>
                    <a:pt x="40" y="4"/>
                  </a:lnTo>
                  <a:lnTo>
                    <a:pt x="40" y="4"/>
                  </a:lnTo>
                  <a:lnTo>
                    <a:pt x="40" y="4"/>
                  </a:lnTo>
                  <a:lnTo>
                    <a:pt x="38" y="4"/>
                  </a:lnTo>
                  <a:lnTo>
                    <a:pt x="40" y="4"/>
                  </a:lnTo>
                  <a:lnTo>
                    <a:pt x="40" y="4"/>
                  </a:lnTo>
                  <a:lnTo>
                    <a:pt x="40" y="8"/>
                  </a:lnTo>
                  <a:lnTo>
                    <a:pt x="40" y="8"/>
                  </a:lnTo>
                  <a:lnTo>
                    <a:pt x="40" y="8"/>
                  </a:lnTo>
                  <a:lnTo>
                    <a:pt x="40" y="8"/>
                  </a:lnTo>
                  <a:lnTo>
                    <a:pt x="40" y="8"/>
                  </a:lnTo>
                  <a:lnTo>
                    <a:pt x="40" y="8"/>
                  </a:lnTo>
                  <a:close/>
                  <a:moveTo>
                    <a:pt x="52" y="52"/>
                  </a:moveTo>
                  <a:lnTo>
                    <a:pt x="52" y="52"/>
                  </a:lnTo>
                  <a:lnTo>
                    <a:pt x="52" y="52"/>
                  </a:lnTo>
                  <a:lnTo>
                    <a:pt x="52" y="48"/>
                  </a:lnTo>
                  <a:lnTo>
                    <a:pt x="56" y="48"/>
                  </a:lnTo>
                  <a:lnTo>
                    <a:pt x="56" y="48"/>
                  </a:lnTo>
                  <a:lnTo>
                    <a:pt x="56" y="48"/>
                  </a:lnTo>
                  <a:lnTo>
                    <a:pt x="56" y="48"/>
                  </a:lnTo>
                  <a:lnTo>
                    <a:pt x="56" y="48"/>
                  </a:lnTo>
                  <a:lnTo>
                    <a:pt x="56" y="48"/>
                  </a:lnTo>
                  <a:lnTo>
                    <a:pt x="56" y="48"/>
                  </a:lnTo>
                  <a:lnTo>
                    <a:pt x="52" y="48"/>
                  </a:lnTo>
                  <a:lnTo>
                    <a:pt x="52" y="48"/>
                  </a:lnTo>
                  <a:lnTo>
                    <a:pt x="52" y="52"/>
                  </a:lnTo>
                  <a:lnTo>
                    <a:pt x="52" y="52"/>
                  </a:lnTo>
                  <a:lnTo>
                    <a:pt x="52" y="52"/>
                  </a:lnTo>
                  <a:lnTo>
                    <a:pt x="52" y="52"/>
                  </a:lnTo>
                  <a:close/>
                  <a:moveTo>
                    <a:pt x="48" y="72"/>
                  </a:moveTo>
                  <a:lnTo>
                    <a:pt x="48" y="72"/>
                  </a:lnTo>
                  <a:lnTo>
                    <a:pt x="48" y="72"/>
                  </a:lnTo>
                  <a:lnTo>
                    <a:pt x="48" y="68"/>
                  </a:lnTo>
                  <a:lnTo>
                    <a:pt x="48" y="68"/>
                  </a:lnTo>
                  <a:lnTo>
                    <a:pt x="48" y="68"/>
                  </a:lnTo>
                  <a:lnTo>
                    <a:pt x="48" y="68"/>
                  </a:lnTo>
                  <a:lnTo>
                    <a:pt x="48" y="68"/>
                  </a:lnTo>
                  <a:lnTo>
                    <a:pt x="48" y="68"/>
                  </a:lnTo>
                  <a:lnTo>
                    <a:pt x="48" y="68"/>
                  </a:lnTo>
                  <a:lnTo>
                    <a:pt x="48" y="68"/>
                  </a:lnTo>
                  <a:lnTo>
                    <a:pt x="48" y="68"/>
                  </a:lnTo>
                  <a:lnTo>
                    <a:pt x="48" y="68"/>
                  </a:lnTo>
                  <a:lnTo>
                    <a:pt x="48" y="68"/>
                  </a:lnTo>
                  <a:lnTo>
                    <a:pt x="48" y="68"/>
                  </a:lnTo>
                  <a:lnTo>
                    <a:pt x="48" y="68"/>
                  </a:lnTo>
                  <a:lnTo>
                    <a:pt x="48" y="68"/>
                  </a:lnTo>
                  <a:lnTo>
                    <a:pt x="48" y="68"/>
                  </a:lnTo>
                  <a:lnTo>
                    <a:pt x="48" y="68"/>
                  </a:lnTo>
                  <a:lnTo>
                    <a:pt x="48" y="68"/>
                  </a:lnTo>
                  <a:lnTo>
                    <a:pt x="48" y="68"/>
                  </a:lnTo>
                  <a:lnTo>
                    <a:pt x="52" y="68"/>
                  </a:lnTo>
                  <a:lnTo>
                    <a:pt x="52" y="68"/>
                  </a:lnTo>
                  <a:lnTo>
                    <a:pt x="52" y="68"/>
                  </a:lnTo>
                  <a:lnTo>
                    <a:pt x="52" y="68"/>
                  </a:lnTo>
                  <a:lnTo>
                    <a:pt x="52" y="68"/>
                  </a:lnTo>
                  <a:lnTo>
                    <a:pt x="52" y="68"/>
                  </a:lnTo>
                  <a:lnTo>
                    <a:pt x="52" y="68"/>
                  </a:lnTo>
                  <a:lnTo>
                    <a:pt x="52" y="68"/>
                  </a:lnTo>
                  <a:lnTo>
                    <a:pt x="48" y="72"/>
                  </a:lnTo>
                  <a:lnTo>
                    <a:pt x="48" y="72"/>
                  </a:lnTo>
                  <a:lnTo>
                    <a:pt x="48" y="72"/>
                  </a:lnTo>
                  <a:lnTo>
                    <a:pt x="48" y="72"/>
                  </a:lnTo>
                  <a:lnTo>
                    <a:pt x="48" y="7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67" name="Freeform 174">
              <a:extLst>
                <a:ext uri="{FF2B5EF4-FFF2-40B4-BE49-F238E27FC236}">
                  <a16:creationId xmlns:a16="http://schemas.microsoft.com/office/drawing/2014/main" id="{E2511B4A-25F5-0A59-77FA-FCCEEAEDE691}"/>
                </a:ext>
              </a:extLst>
            </p:cNvPr>
            <p:cNvSpPr>
              <a:spLocks/>
            </p:cNvSpPr>
            <p:nvPr/>
          </p:nvSpPr>
          <p:spPr bwMode="auto">
            <a:xfrm>
              <a:off x="5054600" y="4445068"/>
              <a:ext cx="127000" cy="155575"/>
            </a:xfrm>
            <a:custGeom>
              <a:avLst/>
              <a:gdLst>
                <a:gd name="T0" fmla="*/ 42 w 80"/>
                <a:gd name="T1" fmla="*/ 90 h 98"/>
                <a:gd name="T2" fmla="*/ 22 w 80"/>
                <a:gd name="T3" fmla="*/ 90 h 98"/>
                <a:gd name="T4" fmla="*/ 16 w 80"/>
                <a:gd name="T5" fmla="*/ 90 h 98"/>
                <a:gd name="T6" fmla="*/ 12 w 80"/>
                <a:gd name="T7" fmla="*/ 94 h 98"/>
                <a:gd name="T8" fmla="*/ 8 w 80"/>
                <a:gd name="T9" fmla="*/ 98 h 98"/>
                <a:gd name="T10" fmla="*/ 4 w 80"/>
                <a:gd name="T11" fmla="*/ 98 h 98"/>
                <a:gd name="T12" fmla="*/ 4 w 80"/>
                <a:gd name="T13" fmla="*/ 98 h 98"/>
                <a:gd name="T14" fmla="*/ 0 w 80"/>
                <a:gd name="T15" fmla="*/ 98 h 98"/>
                <a:gd name="T16" fmla="*/ 0 w 80"/>
                <a:gd name="T17" fmla="*/ 90 h 98"/>
                <a:gd name="T18" fmla="*/ 4 w 80"/>
                <a:gd name="T19" fmla="*/ 82 h 98"/>
                <a:gd name="T20" fmla="*/ 4 w 80"/>
                <a:gd name="T21" fmla="*/ 74 h 98"/>
                <a:gd name="T22" fmla="*/ 4 w 80"/>
                <a:gd name="T23" fmla="*/ 70 h 98"/>
                <a:gd name="T24" fmla="*/ 8 w 80"/>
                <a:gd name="T25" fmla="*/ 64 h 98"/>
                <a:gd name="T26" fmla="*/ 8 w 80"/>
                <a:gd name="T27" fmla="*/ 60 h 98"/>
                <a:gd name="T28" fmla="*/ 8 w 80"/>
                <a:gd name="T29" fmla="*/ 56 h 98"/>
                <a:gd name="T30" fmla="*/ 12 w 80"/>
                <a:gd name="T31" fmla="*/ 52 h 98"/>
                <a:gd name="T32" fmla="*/ 16 w 80"/>
                <a:gd name="T33" fmla="*/ 52 h 98"/>
                <a:gd name="T34" fmla="*/ 22 w 80"/>
                <a:gd name="T35" fmla="*/ 40 h 98"/>
                <a:gd name="T36" fmla="*/ 22 w 80"/>
                <a:gd name="T37" fmla="*/ 34 h 98"/>
                <a:gd name="T38" fmla="*/ 20 w 80"/>
                <a:gd name="T39" fmla="*/ 34 h 98"/>
                <a:gd name="T40" fmla="*/ 20 w 80"/>
                <a:gd name="T41" fmla="*/ 30 h 98"/>
                <a:gd name="T42" fmla="*/ 20 w 80"/>
                <a:gd name="T43" fmla="*/ 22 h 98"/>
                <a:gd name="T44" fmla="*/ 20 w 80"/>
                <a:gd name="T45" fmla="*/ 18 h 98"/>
                <a:gd name="T46" fmla="*/ 20 w 80"/>
                <a:gd name="T47" fmla="*/ 10 h 98"/>
                <a:gd name="T48" fmla="*/ 20 w 80"/>
                <a:gd name="T49" fmla="*/ 10 h 98"/>
                <a:gd name="T50" fmla="*/ 26 w 80"/>
                <a:gd name="T51" fmla="*/ 6 h 98"/>
                <a:gd name="T52" fmla="*/ 34 w 80"/>
                <a:gd name="T53" fmla="*/ 6 h 98"/>
                <a:gd name="T54" fmla="*/ 34 w 80"/>
                <a:gd name="T55" fmla="*/ 10 h 98"/>
                <a:gd name="T56" fmla="*/ 38 w 80"/>
                <a:gd name="T57" fmla="*/ 10 h 98"/>
                <a:gd name="T58" fmla="*/ 42 w 80"/>
                <a:gd name="T59" fmla="*/ 6 h 98"/>
                <a:gd name="T60" fmla="*/ 46 w 80"/>
                <a:gd name="T61" fmla="*/ 6 h 98"/>
                <a:gd name="T62" fmla="*/ 50 w 80"/>
                <a:gd name="T63" fmla="*/ 6 h 98"/>
                <a:gd name="T64" fmla="*/ 56 w 80"/>
                <a:gd name="T65" fmla="*/ 6 h 98"/>
                <a:gd name="T66" fmla="*/ 64 w 80"/>
                <a:gd name="T67" fmla="*/ 0 h 98"/>
                <a:gd name="T68" fmla="*/ 68 w 80"/>
                <a:gd name="T69" fmla="*/ 6 h 98"/>
                <a:gd name="T70" fmla="*/ 72 w 80"/>
                <a:gd name="T71" fmla="*/ 10 h 98"/>
                <a:gd name="T72" fmla="*/ 72 w 80"/>
                <a:gd name="T73" fmla="*/ 18 h 98"/>
                <a:gd name="T74" fmla="*/ 76 w 80"/>
                <a:gd name="T75" fmla="*/ 22 h 98"/>
                <a:gd name="T76" fmla="*/ 76 w 80"/>
                <a:gd name="T77" fmla="*/ 26 h 98"/>
                <a:gd name="T78" fmla="*/ 76 w 80"/>
                <a:gd name="T79" fmla="*/ 34 h 98"/>
                <a:gd name="T80" fmla="*/ 80 w 80"/>
                <a:gd name="T81" fmla="*/ 40 h 98"/>
                <a:gd name="T82" fmla="*/ 76 w 80"/>
                <a:gd name="T83" fmla="*/ 44 h 98"/>
                <a:gd name="T84" fmla="*/ 76 w 80"/>
                <a:gd name="T85" fmla="*/ 48 h 98"/>
                <a:gd name="T86" fmla="*/ 76 w 80"/>
                <a:gd name="T87" fmla="*/ 52 h 98"/>
                <a:gd name="T88" fmla="*/ 76 w 80"/>
                <a:gd name="T89" fmla="*/ 52 h 98"/>
                <a:gd name="T90" fmla="*/ 72 w 80"/>
                <a:gd name="T91" fmla="*/ 56 h 98"/>
                <a:gd name="T92" fmla="*/ 72 w 80"/>
                <a:gd name="T93" fmla="*/ 60 h 98"/>
                <a:gd name="T94" fmla="*/ 64 w 80"/>
                <a:gd name="T95" fmla="*/ 66 h 98"/>
                <a:gd name="T96" fmla="*/ 64 w 80"/>
                <a:gd name="T97" fmla="*/ 70 h 98"/>
                <a:gd name="T98" fmla="*/ 64 w 80"/>
                <a:gd name="T99" fmla="*/ 78 h 98"/>
                <a:gd name="T100" fmla="*/ 56 w 80"/>
                <a:gd name="T101" fmla="*/ 90 h 98"/>
                <a:gd name="T102" fmla="*/ 52 w 80"/>
                <a:gd name="T103" fmla="*/ 9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 h="98">
                  <a:moveTo>
                    <a:pt x="50" y="90"/>
                  </a:moveTo>
                  <a:lnTo>
                    <a:pt x="46" y="90"/>
                  </a:lnTo>
                  <a:lnTo>
                    <a:pt x="46" y="90"/>
                  </a:lnTo>
                  <a:lnTo>
                    <a:pt x="46" y="90"/>
                  </a:lnTo>
                  <a:lnTo>
                    <a:pt x="42" y="90"/>
                  </a:lnTo>
                  <a:lnTo>
                    <a:pt x="30" y="90"/>
                  </a:lnTo>
                  <a:lnTo>
                    <a:pt x="30" y="90"/>
                  </a:lnTo>
                  <a:lnTo>
                    <a:pt x="26" y="90"/>
                  </a:lnTo>
                  <a:lnTo>
                    <a:pt x="26" y="90"/>
                  </a:lnTo>
                  <a:lnTo>
                    <a:pt x="22" y="90"/>
                  </a:lnTo>
                  <a:lnTo>
                    <a:pt x="20" y="90"/>
                  </a:lnTo>
                  <a:lnTo>
                    <a:pt x="20" y="90"/>
                  </a:lnTo>
                  <a:lnTo>
                    <a:pt x="16" y="90"/>
                  </a:lnTo>
                  <a:lnTo>
                    <a:pt x="16" y="90"/>
                  </a:lnTo>
                  <a:lnTo>
                    <a:pt x="16" y="90"/>
                  </a:lnTo>
                  <a:lnTo>
                    <a:pt x="16" y="90"/>
                  </a:lnTo>
                  <a:lnTo>
                    <a:pt x="16" y="90"/>
                  </a:lnTo>
                  <a:lnTo>
                    <a:pt x="12" y="90"/>
                  </a:lnTo>
                  <a:lnTo>
                    <a:pt x="12" y="94"/>
                  </a:lnTo>
                  <a:lnTo>
                    <a:pt x="12" y="94"/>
                  </a:lnTo>
                  <a:lnTo>
                    <a:pt x="12" y="94"/>
                  </a:lnTo>
                  <a:lnTo>
                    <a:pt x="12" y="94"/>
                  </a:lnTo>
                  <a:lnTo>
                    <a:pt x="12" y="98"/>
                  </a:lnTo>
                  <a:lnTo>
                    <a:pt x="8" y="98"/>
                  </a:lnTo>
                  <a:lnTo>
                    <a:pt x="8" y="98"/>
                  </a:lnTo>
                  <a:lnTo>
                    <a:pt x="8" y="98"/>
                  </a:lnTo>
                  <a:lnTo>
                    <a:pt x="8" y="98"/>
                  </a:lnTo>
                  <a:lnTo>
                    <a:pt x="8" y="98"/>
                  </a:lnTo>
                  <a:lnTo>
                    <a:pt x="4" y="98"/>
                  </a:lnTo>
                  <a:lnTo>
                    <a:pt x="4" y="98"/>
                  </a:lnTo>
                  <a:lnTo>
                    <a:pt x="4" y="98"/>
                  </a:lnTo>
                  <a:lnTo>
                    <a:pt x="4" y="98"/>
                  </a:lnTo>
                  <a:lnTo>
                    <a:pt x="4" y="98"/>
                  </a:lnTo>
                  <a:lnTo>
                    <a:pt x="4" y="98"/>
                  </a:lnTo>
                  <a:lnTo>
                    <a:pt x="4" y="98"/>
                  </a:lnTo>
                  <a:lnTo>
                    <a:pt x="4" y="98"/>
                  </a:lnTo>
                  <a:lnTo>
                    <a:pt x="0" y="98"/>
                  </a:lnTo>
                  <a:lnTo>
                    <a:pt x="0" y="98"/>
                  </a:lnTo>
                  <a:lnTo>
                    <a:pt x="0" y="98"/>
                  </a:lnTo>
                  <a:lnTo>
                    <a:pt x="0" y="98"/>
                  </a:lnTo>
                  <a:lnTo>
                    <a:pt x="0" y="94"/>
                  </a:lnTo>
                  <a:lnTo>
                    <a:pt x="0" y="94"/>
                  </a:lnTo>
                  <a:lnTo>
                    <a:pt x="0" y="90"/>
                  </a:lnTo>
                  <a:lnTo>
                    <a:pt x="0" y="90"/>
                  </a:lnTo>
                  <a:lnTo>
                    <a:pt x="0" y="90"/>
                  </a:lnTo>
                  <a:lnTo>
                    <a:pt x="0" y="86"/>
                  </a:lnTo>
                  <a:lnTo>
                    <a:pt x="0" y="86"/>
                  </a:lnTo>
                  <a:lnTo>
                    <a:pt x="0" y="82"/>
                  </a:lnTo>
                  <a:lnTo>
                    <a:pt x="4" y="82"/>
                  </a:lnTo>
                  <a:lnTo>
                    <a:pt x="4" y="82"/>
                  </a:lnTo>
                  <a:lnTo>
                    <a:pt x="4" y="82"/>
                  </a:lnTo>
                  <a:lnTo>
                    <a:pt x="4" y="78"/>
                  </a:lnTo>
                  <a:lnTo>
                    <a:pt x="4" y="74"/>
                  </a:lnTo>
                  <a:lnTo>
                    <a:pt x="4" y="74"/>
                  </a:lnTo>
                  <a:lnTo>
                    <a:pt x="4" y="74"/>
                  </a:lnTo>
                  <a:lnTo>
                    <a:pt x="4" y="70"/>
                  </a:lnTo>
                  <a:lnTo>
                    <a:pt x="4" y="70"/>
                  </a:lnTo>
                  <a:lnTo>
                    <a:pt x="4" y="70"/>
                  </a:lnTo>
                  <a:lnTo>
                    <a:pt x="4" y="70"/>
                  </a:lnTo>
                  <a:lnTo>
                    <a:pt x="4" y="70"/>
                  </a:lnTo>
                  <a:lnTo>
                    <a:pt x="4" y="66"/>
                  </a:lnTo>
                  <a:lnTo>
                    <a:pt x="4" y="66"/>
                  </a:lnTo>
                  <a:lnTo>
                    <a:pt x="8" y="66"/>
                  </a:lnTo>
                  <a:lnTo>
                    <a:pt x="8" y="64"/>
                  </a:lnTo>
                  <a:lnTo>
                    <a:pt x="8" y="64"/>
                  </a:lnTo>
                  <a:lnTo>
                    <a:pt x="8" y="64"/>
                  </a:lnTo>
                  <a:lnTo>
                    <a:pt x="8" y="60"/>
                  </a:lnTo>
                  <a:lnTo>
                    <a:pt x="8" y="60"/>
                  </a:lnTo>
                  <a:lnTo>
                    <a:pt x="8" y="60"/>
                  </a:lnTo>
                  <a:lnTo>
                    <a:pt x="8" y="60"/>
                  </a:lnTo>
                  <a:lnTo>
                    <a:pt x="8" y="60"/>
                  </a:lnTo>
                  <a:lnTo>
                    <a:pt x="8" y="60"/>
                  </a:lnTo>
                  <a:lnTo>
                    <a:pt x="8" y="56"/>
                  </a:lnTo>
                  <a:lnTo>
                    <a:pt x="8" y="56"/>
                  </a:lnTo>
                  <a:lnTo>
                    <a:pt x="8" y="56"/>
                  </a:lnTo>
                  <a:lnTo>
                    <a:pt x="8" y="56"/>
                  </a:lnTo>
                  <a:lnTo>
                    <a:pt x="12" y="56"/>
                  </a:lnTo>
                  <a:lnTo>
                    <a:pt x="12" y="56"/>
                  </a:lnTo>
                  <a:lnTo>
                    <a:pt x="12" y="56"/>
                  </a:lnTo>
                  <a:lnTo>
                    <a:pt x="12" y="52"/>
                  </a:lnTo>
                  <a:lnTo>
                    <a:pt x="12" y="52"/>
                  </a:lnTo>
                  <a:lnTo>
                    <a:pt x="12" y="52"/>
                  </a:lnTo>
                  <a:lnTo>
                    <a:pt x="16" y="52"/>
                  </a:lnTo>
                  <a:lnTo>
                    <a:pt x="16" y="52"/>
                  </a:lnTo>
                  <a:lnTo>
                    <a:pt x="16" y="52"/>
                  </a:lnTo>
                  <a:lnTo>
                    <a:pt x="16" y="48"/>
                  </a:lnTo>
                  <a:lnTo>
                    <a:pt x="16" y="48"/>
                  </a:lnTo>
                  <a:lnTo>
                    <a:pt x="16" y="48"/>
                  </a:lnTo>
                  <a:lnTo>
                    <a:pt x="20" y="44"/>
                  </a:lnTo>
                  <a:lnTo>
                    <a:pt x="22" y="40"/>
                  </a:lnTo>
                  <a:lnTo>
                    <a:pt x="22" y="36"/>
                  </a:lnTo>
                  <a:lnTo>
                    <a:pt x="26" y="36"/>
                  </a:lnTo>
                  <a:lnTo>
                    <a:pt x="26" y="36"/>
                  </a:lnTo>
                  <a:lnTo>
                    <a:pt x="22" y="34"/>
                  </a:lnTo>
                  <a:lnTo>
                    <a:pt x="22" y="34"/>
                  </a:lnTo>
                  <a:lnTo>
                    <a:pt x="22" y="34"/>
                  </a:lnTo>
                  <a:lnTo>
                    <a:pt x="22" y="30"/>
                  </a:lnTo>
                  <a:lnTo>
                    <a:pt x="22" y="30"/>
                  </a:lnTo>
                  <a:lnTo>
                    <a:pt x="20" y="34"/>
                  </a:lnTo>
                  <a:lnTo>
                    <a:pt x="20" y="34"/>
                  </a:lnTo>
                  <a:lnTo>
                    <a:pt x="20" y="34"/>
                  </a:lnTo>
                  <a:lnTo>
                    <a:pt x="20" y="34"/>
                  </a:lnTo>
                  <a:lnTo>
                    <a:pt x="20" y="30"/>
                  </a:lnTo>
                  <a:lnTo>
                    <a:pt x="20" y="30"/>
                  </a:lnTo>
                  <a:lnTo>
                    <a:pt x="20" y="30"/>
                  </a:lnTo>
                  <a:lnTo>
                    <a:pt x="20" y="26"/>
                  </a:lnTo>
                  <a:lnTo>
                    <a:pt x="20" y="26"/>
                  </a:lnTo>
                  <a:lnTo>
                    <a:pt x="20" y="26"/>
                  </a:lnTo>
                  <a:lnTo>
                    <a:pt x="20" y="22"/>
                  </a:lnTo>
                  <a:lnTo>
                    <a:pt x="20" y="22"/>
                  </a:lnTo>
                  <a:lnTo>
                    <a:pt x="20" y="22"/>
                  </a:lnTo>
                  <a:lnTo>
                    <a:pt x="20" y="22"/>
                  </a:lnTo>
                  <a:lnTo>
                    <a:pt x="20" y="22"/>
                  </a:lnTo>
                  <a:lnTo>
                    <a:pt x="20" y="22"/>
                  </a:lnTo>
                  <a:lnTo>
                    <a:pt x="20" y="18"/>
                  </a:lnTo>
                  <a:lnTo>
                    <a:pt x="20" y="18"/>
                  </a:lnTo>
                  <a:lnTo>
                    <a:pt x="20" y="14"/>
                  </a:lnTo>
                  <a:lnTo>
                    <a:pt x="20" y="14"/>
                  </a:lnTo>
                  <a:lnTo>
                    <a:pt x="20" y="14"/>
                  </a:lnTo>
                  <a:lnTo>
                    <a:pt x="20" y="10"/>
                  </a:lnTo>
                  <a:lnTo>
                    <a:pt x="20" y="10"/>
                  </a:lnTo>
                  <a:lnTo>
                    <a:pt x="20" y="10"/>
                  </a:lnTo>
                  <a:lnTo>
                    <a:pt x="20" y="10"/>
                  </a:lnTo>
                  <a:lnTo>
                    <a:pt x="20" y="10"/>
                  </a:lnTo>
                  <a:lnTo>
                    <a:pt x="20" y="10"/>
                  </a:lnTo>
                  <a:lnTo>
                    <a:pt x="22" y="10"/>
                  </a:lnTo>
                  <a:lnTo>
                    <a:pt x="22" y="6"/>
                  </a:lnTo>
                  <a:lnTo>
                    <a:pt x="22" y="6"/>
                  </a:lnTo>
                  <a:lnTo>
                    <a:pt x="26" y="6"/>
                  </a:lnTo>
                  <a:lnTo>
                    <a:pt x="26" y="6"/>
                  </a:lnTo>
                  <a:lnTo>
                    <a:pt x="26" y="10"/>
                  </a:lnTo>
                  <a:lnTo>
                    <a:pt x="30" y="10"/>
                  </a:lnTo>
                  <a:lnTo>
                    <a:pt x="30" y="6"/>
                  </a:lnTo>
                  <a:lnTo>
                    <a:pt x="30" y="6"/>
                  </a:lnTo>
                  <a:lnTo>
                    <a:pt x="34" y="6"/>
                  </a:lnTo>
                  <a:lnTo>
                    <a:pt x="34" y="6"/>
                  </a:lnTo>
                  <a:lnTo>
                    <a:pt x="34" y="6"/>
                  </a:lnTo>
                  <a:lnTo>
                    <a:pt x="34" y="10"/>
                  </a:lnTo>
                  <a:lnTo>
                    <a:pt x="34" y="10"/>
                  </a:lnTo>
                  <a:lnTo>
                    <a:pt x="34" y="10"/>
                  </a:lnTo>
                  <a:lnTo>
                    <a:pt x="38" y="10"/>
                  </a:lnTo>
                  <a:lnTo>
                    <a:pt x="38" y="10"/>
                  </a:lnTo>
                  <a:lnTo>
                    <a:pt x="38" y="10"/>
                  </a:lnTo>
                  <a:lnTo>
                    <a:pt x="38" y="10"/>
                  </a:lnTo>
                  <a:lnTo>
                    <a:pt x="38" y="10"/>
                  </a:lnTo>
                  <a:lnTo>
                    <a:pt x="38" y="10"/>
                  </a:lnTo>
                  <a:lnTo>
                    <a:pt x="38" y="10"/>
                  </a:lnTo>
                  <a:lnTo>
                    <a:pt x="38" y="10"/>
                  </a:lnTo>
                  <a:lnTo>
                    <a:pt x="38" y="10"/>
                  </a:lnTo>
                  <a:lnTo>
                    <a:pt x="42" y="6"/>
                  </a:lnTo>
                  <a:lnTo>
                    <a:pt x="42" y="6"/>
                  </a:lnTo>
                  <a:lnTo>
                    <a:pt x="46" y="6"/>
                  </a:lnTo>
                  <a:lnTo>
                    <a:pt x="46" y="6"/>
                  </a:lnTo>
                  <a:lnTo>
                    <a:pt x="46" y="6"/>
                  </a:lnTo>
                  <a:lnTo>
                    <a:pt x="46" y="6"/>
                  </a:lnTo>
                  <a:lnTo>
                    <a:pt x="50" y="6"/>
                  </a:lnTo>
                  <a:lnTo>
                    <a:pt x="50" y="6"/>
                  </a:lnTo>
                  <a:lnTo>
                    <a:pt x="50" y="6"/>
                  </a:lnTo>
                  <a:lnTo>
                    <a:pt x="50" y="6"/>
                  </a:lnTo>
                  <a:lnTo>
                    <a:pt x="50" y="6"/>
                  </a:lnTo>
                  <a:lnTo>
                    <a:pt x="52" y="6"/>
                  </a:lnTo>
                  <a:lnTo>
                    <a:pt x="52" y="6"/>
                  </a:lnTo>
                  <a:lnTo>
                    <a:pt x="52" y="6"/>
                  </a:lnTo>
                  <a:lnTo>
                    <a:pt x="56" y="6"/>
                  </a:lnTo>
                  <a:lnTo>
                    <a:pt x="56" y="6"/>
                  </a:lnTo>
                  <a:lnTo>
                    <a:pt x="56" y="6"/>
                  </a:lnTo>
                  <a:lnTo>
                    <a:pt x="64" y="0"/>
                  </a:lnTo>
                  <a:lnTo>
                    <a:pt x="64" y="0"/>
                  </a:lnTo>
                  <a:lnTo>
                    <a:pt x="64" y="0"/>
                  </a:lnTo>
                  <a:lnTo>
                    <a:pt x="64" y="0"/>
                  </a:lnTo>
                  <a:lnTo>
                    <a:pt x="64" y="2"/>
                  </a:lnTo>
                  <a:lnTo>
                    <a:pt x="68" y="2"/>
                  </a:lnTo>
                  <a:lnTo>
                    <a:pt x="68" y="6"/>
                  </a:lnTo>
                  <a:lnTo>
                    <a:pt x="68" y="6"/>
                  </a:lnTo>
                  <a:lnTo>
                    <a:pt x="68" y="6"/>
                  </a:lnTo>
                  <a:lnTo>
                    <a:pt x="68" y="6"/>
                  </a:lnTo>
                  <a:lnTo>
                    <a:pt x="72" y="10"/>
                  </a:lnTo>
                  <a:lnTo>
                    <a:pt x="72" y="10"/>
                  </a:lnTo>
                  <a:lnTo>
                    <a:pt x="72" y="10"/>
                  </a:lnTo>
                  <a:lnTo>
                    <a:pt x="72" y="10"/>
                  </a:lnTo>
                  <a:lnTo>
                    <a:pt x="72" y="14"/>
                  </a:lnTo>
                  <a:lnTo>
                    <a:pt x="72" y="14"/>
                  </a:lnTo>
                  <a:lnTo>
                    <a:pt x="72" y="18"/>
                  </a:lnTo>
                  <a:lnTo>
                    <a:pt x="72" y="18"/>
                  </a:lnTo>
                  <a:lnTo>
                    <a:pt x="72" y="18"/>
                  </a:lnTo>
                  <a:lnTo>
                    <a:pt x="72" y="18"/>
                  </a:lnTo>
                  <a:lnTo>
                    <a:pt x="72" y="18"/>
                  </a:lnTo>
                  <a:lnTo>
                    <a:pt x="72" y="22"/>
                  </a:lnTo>
                  <a:lnTo>
                    <a:pt x="72" y="22"/>
                  </a:lnTo>
                  <a:lnTo>
                    <a:pt x="76" y="22"/>
                  </a:lnTo>
                  <a:lnTo>
                    <a:pt x="76" y="22"/>
                  </a:lnTo>
                  <a:lnTo>
                    <a:pt x="76" y="22"/>
                  </a:lnTo>
                  <a:lnTo>
                    <a:pt x="76" y="22"/>
                  </a:lnTo>
                  <a:lnTo>
                    <a:pt x="76" y="26"/>
                  </a:lnTo>
                  <a:lnTo>
                    <a:pt x="76" y="26"/>
                  </a:lnTo>
                  <a:lnTo>
                    <a:pt x="76" y="26"/>
                  </a:lnTo>
                  <a:lnTo>
                    <a:pt x="76" y="30"/>
                  </a:lnTo>
                  <a:lnTo>
                    <a:pt x="76" y="30"/>
                  </a:lnTo>
                  <a:lnTo>
                    <a:pt x="76" y="30"/>
                  </a:lnTo>
                  <a:lnTo>
                    <a:pt x="76" y="34"/>
                  </a:lnTo>
                  <a:lnTo>
                    <a:pt x="76" y="34"/>
                  </a:lnTo>
                  <a:lnTo>
                    <a:pt x="80" y="34"/>
                  </a:lnTo>
                  <a:lnTo>
                    <a:pt x="80" y="34"/>
                  </a:lnTo>
                  <a:lnTo>
                    <a:pt x="80" y="36"/>
                  </a:lnTo>
                  <a:lnTo>
                    <a:pt x="80" y="40"/>
                  </a:lnTo>
                  <a:lnTo>
                    <a:pt x="80" y="44"/>
                  </a:lnTo>
                  <a:lnTo>
                    <a:pt x="80" y="44"/>
                  </a:lnTo>
                  <a:lnTo>
                    <a:pt x="80" y="44"/>
                  </a:lnTo>
                  <a:lnTo>
                    <a:pt x="80" y="44"/>
                  </a:lnTo>
                  <a:lnTo>
                    <a:pt x="76" y="44"/>
                  </a:lnTo>
                  <a:lnTo>
                    <a:pt x="76" y="44"/>
                  </a:lnTo>
                  <a:lnTo>
                    <a:pt x="76" y="48"/>
                  </a:lnTo>
                  <a:lnTo>
                    <a:pt x="76" y="48"/>
                  </a:lnTo>
                  <a:lnTo>
                    <a:pt x="76" y="48"/>
                  </a:lnTo>
                  <a:lnTo>
                    <a:pt x="76" y="48"/>
                  </a:lnTo>
                  <a:lnTo>
                    <a:pt x="76" y="48"/>
                  </a:lnTo>
                  <a:lnTo>
                    <a:pt x="76" y="48"/>
                  </a:lnTo>
                  <a:lnTo>
                    <a:pt x="76" y="48"/>
                  </a:lnTo>
                  <a:lnTo>
                    <a:pt x="76" y="52"/>
                  </a:lnTo>
                  <a:lnTo>
                    <a:pt x="76" y="52"/>
                  </a:lnTo>
                  <a:lnTo>
                    <a:pt x="76" y="52"/>
                  </a:lnTo>
                  <a:lnTo>
                    <a:pt x="76" y="52"/>
                  </a:lnTo>
                  <a:lnTo>
                    <a:pt x="76" y="52"/>
                  </a:lnTo>
                  <a:lnTo>
                    <a:pt x="76" y="52"/>
                  </a:lnTo>
                  <a:lnTo>
                    <a:pt x="76" y="52"/>
                  </a:lnTo>
                  <a:lnTo>
                    <a:pt x="72" y="52"/>
                  </a:lnTo>
                  <a:lnTo>
                    <a:pt x="72" y="52"/>
                  </a:lnTo>
                  <a:lnTo>
                    <a:pt x="72" y="52"/>
                  </a:lnTo>
                  <a:lnTo>
                    <a:pt x="72" y="56"/>
                  </a:lnTo>
                  <a:lnTo>
                    <a:pt x="72" y="56"/>
                  </a:lnTo>
                  <a:lnTo>
                    <a:pt x="72" y="56"/>
                  </a:lnTo>
                  <a:lnTo>
                    <a:pt x="72" y="56"/>
                  </a:lnTo>
                  <a:lnTo>
                    <a:pt x="72" y="56"/>
                  </a:lnTo>
                  <a:lnTo>
                    <a:pt x="72" y="60"/>
                  </a:lnTo>
                  <a:lnTo>
                    <a:pt x="72" y="60"/>
                  </a:lnTo>
                  <a:lnTo>
                    <a:pt x="68" y="64"/>
                  </a:lnTo>
                  <a:lnTo>
                    <a:pt x="68" y="64"/>
                  </a:lnTo>
                  <a:lnTo>
                    <a:pt x="68" y="64"/>
                  </a:lnTo>
                  <a:lnTo>
                    <a:pt x="68" y="64"/>
                  </a:lnTo>
                  <a:lnTo>
                    <a:pt x="64" y="66"/>
                  </a:lnTo>
                  <a:lnTo>
                    <a:pt x="64" y="66"/>
                  </a:lnTo>
                  <a:lnTo>
                    <a:pt x="64" y="70"/>
                  </a:lnTo>
                  <a:lnTo>
                    <a:pt x="64" y="70"/>
                  </a:lnTo>
                  <a:lnTo>
                    <a:pt x="64" y="70"/>
                  </a:lnTo>
                  <a:lnTo>
                    <a:pt x="64" y="70"/>
                  </a:lnTo>
                  <a:lnTo>
                    <a:pt x="64" y="70"/>
                  </a:lnTo>
                  <a:lnTo>
                    <a:pt x="64" y="74"/>
                  </a:lnTo>
                  <a:lnTo>
                    <a:pt x="64" y="74"/>
                  </a:lnTo>
                  <a:lnTo>
                    <a:pt x="64" y="74"/>
                  </a:lnTo>
                  <a:lnTo>
                    <a:pt x="64" y="78"/>
                  </a:lnTo>
                  <a:lnTo>
                    <a:pt x="64" y="82"/>
                  </a:lnTo>
                  <a:lnTo>
                    <a:pt x="64" y="90"/>
                  </a:lnTo>
                  <a:lnTo>
                    <a:pt x="64" y="90"/>
                  </a:lnTo>
                  <a:lnTo>
                    <a:pt x="64" y="90"/>
                  </a:lnTo>
                  <a:lnTo>
                    <a:pt x="56" y="90"/>
                  </a:lnTo>
                  <a:lnTo>
                    <a:pt x="56" y="90"/>
                  </a:lnTo>
                  <a:lnTo>
                    <a:pt x="56" y="90"/>
                  </a:lnTo>
                  <a:lnTo>
                    <a:pt x="52" y="90"/>
                  </a:lnTo>
                  <a:lnTo>
                    <a:pt x="52" y="90"/>
                  </a:lnTo>
                  <a:lnTo>
                    <a:pt x="52" y="90"/>
                  </a:lnTo>
                  <a:lnTo>
                    <a:pt x="50" y="90"/>
                  </a:lnTo>
                  <a:lnTo>
                    <a:pt x="50" y="90"/>
                  </a:lnTo>
                  <a:lnTo>
                    <a:pt x="50" y="90"/>
                  </a:lnTo>
                  <a:lnTo>
                    <a:pt x="50" y="9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68" name="Freeform 175">
              <a:extLst>
                <a:ext uri="{FF2B5EF4-FFF2-40B4-BE49-F238E27FC236}">
                  <a16:creationId xmlns:a16="http://schemas.microsoft.com/office/drawing/2014/main" id="{81F0CCFA-0E23-97D8-DF5A-E626570B4992}"/>
                </a:ext>
              </a:extLst>
            </p:cNvPr>
            <p:cNvSpPr>
              <a:spLocks/>
            </p:cNvSpPr>
            <p:nvPr/>
          </p:nvSpPr>
          <p:spPr bwMode="auto">
            <a:xfrm>
              <a:off x="4006850" y="3794193"/>
              <a:ext cx="190500" cy="196850"/>
            </a:xfrm>
            <a:custGeom>
              <a:avLst/>
              <a:gdLst>
                <a:gd name="T0" fmla="*/ 0 w 120"/>
                <a:gd name="T1" fmla="*/ 120 h 124"/>
                <a:gd name="T2" fmla="*/ 0 w 120"/>
                <a:gd name="T3" fmla="*/ 112 h 124"/>
                <a:gd name="T4" fmla="*/ 4 w 120"/>
                <a:gd name="T5" fmla="*/ 108 h 124"/>
                <a:gd name="T6" fmla="*/ 4 w 120"/>
                <a:gd name="T7" fmla="*/ 104 h 124"/>
                <a:gd name="T8" fmla="*/ 8 w 120"/>
                <a:gd name="T9" fmla="*/ 96 h 124"/>
                <a:gd name="T10" fmla="*/ 12 w 120"/>
                <a:gd name="T11" fmla="*/ 96 h 124"/>
                <a:gd name="T12" fmla="*/ 12 w 120"/>
                <a:gd name="T13" fmla="*/ 94 h 124"/>
                <a:gd name="T14" fmla="*/ 12 w 120"/>
                <a:gd name="T15" fmla="*/ 90 h 124"/>
                <a:gd name="T16" fmla="*/ 16 w 120"/>
                <a:gd name="T17" fmla="*/ 86 h 124"/>
                <a:gd name="T18" fmla="*/ 16 w 120"/>
                <a:gd name="T19" fmla="*/ 82 h 124"/>
                <a:gd name="T20" fmla="*/ 16 w 120"/>
                <a:gd name="T21" fmla="*/ 78 h 124"/>
                <a:gd name="T22" fmla="*/ 16 w 120"/>
                <a:gd name="T23" fmla="*/ 78 h 124"/>
                <a:gd name="T24" fmla="*/ 20 w 120"/>
                <a:gd name="T25" fmla="*/ 74 h 124"/>
                <a:gd name="T26" fmla="*/ 20 w 120"/>
                <a:gd name="T27" fmla="*/ 70 h 124"/>
                <a:gd name="T28" fmla="*/ 20 w 120"/>
                <a:gd name="T29" fmla="*/ 70 h 124"/>
                <a:gd name="T30" fmla="*/ 20 w 120"/>
                <a:gd name="T31" fmla="*/ 70 h 124"/>
                <a:gd name="T32" fmla="*/ 20 w 120"/>
                <a:gd name="T33" fmla="*/ 66 h 124"/>
                <a:gd name="T34" fmla="*/ 28 w 120"/>
                <a:gd name="T35" fmla="*/ 64 h 124"/>
                <a:gd name="T36" fmla="*/ 28 w 120"/>
                <a:gd name="T37" fmla="*/ 60 h 124"/>
                <a:gd name="T38" fmla="*/ 30 w 120"/>
                <a:gd name="T39" fmla="*/ 56 h 124"/>
                <a:gd name="T40" fmla="*/ 34 w 120"/>
                <a:gd name="T41" fmla="*/ 52 h 124"/>
                <a:gd name="T42" fmla="*/ 34 w 120"/>
                <a:gd name="T43" fmla="*/ 48 h 124"/>
                <a:gd name="T44" fmla="*/ 34 w 120"/>
                <a:gd name="T45" fmla="*/ 40 h 124"/>
                <a:gd name="T46" fmla="*/ 34 w 120"/>
                <a:gd name="T47" fmla="*/ 34 h 124"/>
                <a:gd name="T48" fmla="*/ 38 w 120"/>
                <a:gd name="T49" fmla="*/ 34 h 124"/>
                <a:gd name="T50" fmla="*/ 38 w 120"/>
                <a:gd name="T51" fmla="*/ 30 h 124"/>
                <a:gd name="T52" fmla="*/ 38 w 120"/>
                <a:gd name="T53" fmla="*/ 30 h 124"/>
                <a:gd name="T54" fmla="*/ 42 w 120"/>
                <a:gd name="T55" fmla="*/ 26 h 124"/>
                <a:gd name="T56" fmla="*/ 42 w 120"/>
                <a:gd name="T57" fmla="*/ 26 h 124"/>
                <a:gd name="T58" fmla="*/ 46 w 120"/>
                <a:gd name="T59" fmla="*/ 22 h 124"/>
                <a:gd name="T60" fmla="*/ 50 w 120"/>
                <a:gd name="T61" fmla="*/ 18 h 124"/>
                <a:gd name="T62" fmla="*/ 54 w 120"/>
                <a:gd name="T63" fmla="*/ 14 h 124"/>
                <a:gd name="T64" fmla="*/ 54 w 120"/>
                <a:gd name="T65" fmla="*/ 10 h 124"/>
                <a:gd name="T66" fmla="*/ 54 w 120"/>
                <a:gd name="T67" fmla="*/ 6 h 124"/>
                <a:gd name="T68" fmla="*/ 58 w 120"/>
                <a:gd name="T69" fmla="*/ 4 h 124"/>
                <a:gd name="T70" fmla="*/ 58 w 120"/>
                <a:gd name="T71" fmla="*/ 0 h 124"/>
                <a:gd name="T72" fmla="*/ 102 w 120"/>
                <a:gd name="T73" fmla="*/ 0 h 124"/>
                <a:gd name="T74" fmla="*/ 106 w 120"/>
                <a:gd name="T75" fmla="*/ 0 h 124"/>
                <a:gd name="T76" fmla="*/ 120 w 120"/>
                <a:gd name="T77" fmla="*/ 0 h 124"/>
                <a:gd name="T78" fmla="*/ 120 w 120"/>
                <a:gd name="T79" fmla="*/ 14 h 124"/>
                <a:gd name="T80" fmla="*/ 120 w 120"/>
                <a:gd name="T81" fmla="*/ 30 h 124"/>
                <a:gd name="T82" fmla="*/ 106 w 120"/>
                <a:gd name="T83" fmla="*/ 30 h 124"/>
                <a:gd name="T84" fmla="*/ 102 w 120"/>
                <a:gd name="T85" fmla="*/ 30 h 124"/>
                <a:gd name="T86" fmla="*/ 84 w 120"/>
                <a:gd name="T87" fmla="*/ 30 h 124"/>
                <a:gd name="T88" fmla="*/ 72 w 120"/>
                <a:gd name="T89" fmla="*/ 36 h 124"/>
                <a:gd name="T90" fmla="*/ 72 w 120"/>
                <a:gd name="T91" fmla="*/ 44 h 124"/>
                <a:gd name="T92" fmla="*/ 72 w 120"/>
                <a:gd name="T93" fmla="*/ 60 h 124"/>
                <a:gd name="T94" fmla="*/ 72 w 120"/>
                <a:gd name="T95" fmla="*/ 78 h 124"/>
                <a:gd name="T96" fmla="*/ 64 w 120"/>
                <a:gd name="T97" fmla="*/ 78 h 124"/>
                <a:gd name="T98" fmla="*/ 60 w 120"/>
                <a:gd name="T99" fmla="*/ 86 h 124"/>
                <a:gd name="T100" fmla="*/ 58 w 120"/>
                <a:gd name="T101" fmla="*/ 90 h 124"/>
                <a:gd name="T102" fmla="*/ 58 w 120"/>
                <a:gd name="T103" fmla="*/ 96 h 124"/>
                <a:gd name="T104" fmla="*/ 60 w 120"/>
                <a:gd name="T105" fmla="*/ 104 h 124"/>
                <a:gd name="T106" fmla="*/ 46 w 120"/>
                <a:gd name="T107" fmla="*/ 116 h 124"/>
                <a:gd name="T108" fmla="*/ 34 w 120"/>
                <a:gd name="T109" fmla="*/ 116 h 124"/>
                <a:gd name="T110" fmla="*/ 20 w 120"/>
                <a:gd name="T111" fmla="*/ 116 h 124"/>
                <a:gd name="T112" fmla="*/ 4 w 120"/>
                <a:gd name="T113" fmla="*/ 116 h 124"/>
                <a:gd name="T114" fmla="*/ 0 w 120"/>
                <a:gd name="T115" fmla="*/ 120 h 124"/>
                <a:gd name="T116" fmla="*/ 0 w 120"/>
                <a:gd name="T11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 h="124">
                  <a:moveTo>
                    <a:pt x="0" y="124"/>
                  </a:moveTo>
                  <a:lnTo>
                    <a:pt x="0" y="124"/>
                  </a:lnTo>
                  <a:lnTo>
                    <a:pt x="0" y="124"/>
                  </a:lnTo>
                  <a:lnTo>
                    <a:pt x="0" y="120"/>
                  </a:lnTo>
                  <a:lnTo>
                    <a:pt x="0" y="120"/>
                  </a:lnTo>
                  <a:lnTo>
                    <a:pt x="0" y="116"/>
                  </a:lnTo>
                  <a:lnTo>
                    <a:pt x="0" y="112"/>
                  </a:lnTo>
                  <a:lnTo>
                    <a:pt x="0" y="112"/>
                  </a:lnTo>
                  <a:lnTo>
                    <a:pt x="0" y="112"/>
                  </a:lnTo>
                  <a:lnTo>
                    <a:pt x="4" y="112"/>
                  </a:lnTo>
                  <a:lnTo>
                    <a:pt x="4" y="108"/>
                  </a:lnTo>
                  <a:lnTo>
                    <a:pt x="4" y="108"/>
                  </a:lnTo>
                  <a:lnTo>
                    <a:pt x="4" y="108"/>
                  </a:lnTo>
                  <a:lnTo>
                    <a:pt x="4" y="104"/>
                  </a:lnTo>
                  <a:lnTo>
                    <a:pt x="4" y="104"/>
                  </a:lnTo>
                  <a:lnTo>
                    <a:pt x="4" y="104"/>
                  </a:lnTo>
                  <a:lnTo>
                    <a:pt x="4" y="100"/>
                  </a:lnTo>
                  <a:lnTo>
                    <a:pt x="8" y="96"/>
                  </a:lnTo>
                  <a:lnTo>
                    <a:pt x="8" y="96"/>
                  </a:lnTo>
                  <a:lnTo>
                    <a:pt x="8" y="96"/>
                  </a:lnTo>
                  <a:lnTo>
                    <a:pt x="8" y="96"/>
                  </a:lnTo>
                  <a:lnTo>
                    <a:pt x="8" y="96"/>
                  </a:lnTo>
                  <a:lnTo>
                    <a:pt x="8" y="96"/>
                  </a:lnTo>
                  <a:lnTo>
                    <a:pt x="12" y="96"/>
                  </a:lnTo>
                  <a:lnTo>
                    <a:pt x="12" y="96"/>
                  </a:lnTo>
                  <a:lnTo>
                    <a:pt x="12" y="94"/>
                  </a:lnTo>
                  <a:lnTo>
                    <a:pt x="12" y="94"/>
                  </a:lnTo>
                  <a:lnTo>
                    <a:pt x="12" y="94"/>
                  </a:lnTo>
                  <a:lnTo>
                    <a:pt x="12" y="90"/>
                  </a:lnTo>
                  <a:lnTo>
                    <a:pt x="12" y="90"/>
                  </a:lnTo>
                  <a:lnTo>
                    <a:pt x="12" y="90"/>
                  </a:lnTo>
                  <a:lnTo>
                    <a:pt x="12" y="90"/>
                  </a:lnTo>
                  <a:lnTo>
                    <a:pt x="12" y="90"/>
                  </a:lnTo>
                  <a:lnTo>
                    <a:pt x="12" y="86"/>
                  </a:lnTo>
                  <a:lnTo>
                    <a:pt x="12" y="86"/>
                  </a:lnTo>
                  <a:lnTo>
                    <a:pt x="16" y="86"/>
                  </a:lnTo>
                  <a:lnTo>
                    <a:pt x="16" y="86"/>
                  </a:lnTo>
                  <a:lnTo>
                    <a:pt x="16" y="86"/>
                  </a:lnTo>
                  <a:lnTo>
                    <a:pt x="16" y="86"/>
                  </a:lnTo>
                  <a:lnTo>
                    <a:pt x="16" y="82"/>
                  </a:lnTo>
                  <a:lnTo>
                    <a:pt x="16" y="82"/>
                  </a:lnTo>
                  <a:lnTo>
                    <a:pt x="16" y="82"/>
                  </a:lnTo>
                  <a:lnTo>
                    <a:pt x="16" y="78"/>
                  </a:lnTo>
                  <a:lnTo>
                    <a:pt x="16" y="78"/>
                  </a:lnTo>
                  <a:lnTo>
                    <a:pt x="16" y="78"/>
                  </a:lnTo>
                  <a:lnTo>
                    <a:pt x="16" y="78"/>
                  </a:lnTo>
                  <a:lnTo>
                    <a:pt x="16" y="78"/>
                  </a:lnTo>
                  <a:lnTo>
                    <a:pt x="16" y="78"/>
                  </a:lnTo>
                  <a:lnTo>
                    <a:pt x="16" y="74"/>
                  </a:lnTo>
                  <a:lnTo>
                    <a:pt x="16" y="74"/>
                  </a:lnTo>
                  <a:lnTo>
                    <a:pt x="20" y="74"/>
                  </a:lnTo>
                  <a:lnTo>
                    <a:pt x="20" y="74"/>
                  </a:lnTo>
                  <a:lnTo>
                    <a:pt x="20" y="74"/>
                  </a:lnTo>
                  <a:lnTo>
                    <a:pt x="20" y="70"/>
                  </a:lnTo>
                  <a:lnTo>
                    <a:pt x="20" y="70"/>
                  </a:lnTo>
                  <a:lnTo>
                    <a:pt x="20" y="70"/>
                  </a:lnTo>
                  <a:lnTo>
                    <a:pt x="20" y="66"/>
                  </a:lnTo>
                  <a:lnTo>
                    <a:pt x="20" y="70"/>
                  </a:lnTo>
                  <a:lnTo>
                    <a:pt x="20" y="70"/>
                  </a:lnTo>
                  <a:lnTo>
                    <a:pt x="20" y="70"/>
                  </a:lnTo>
                  <a:lnTo>
                    <a:pt x="20" y="70"/>
                  </a:lnTo>
                  <a:lnTo>
                    <a:pt x="20" y="70"/>
                  </a:lnTo>
                  <a:lnTo>
                    <a:pt x="16" y="74"/>
                  </a:lnTo>
                  <a:lnTo>
                    <a:pt x="20" y="70"/>
                  </a:lnTo>
                  <a:lnTo>
                    <a:pt x="20" y="70"/>
                  </a:lnTo>
                  <a:lnTo>
                    <a:pt x="20" y="70"/>
                  </a:lnTo>
                  <a:lnTo>
                    <a:pt x="20" y="66"/>
                  </a:lnTo>
                  <a:lnTo>
                    <a:pt x="20" y="66"/>
                  </a:lnTo>
                  <a:lnTo>
                    <a:pt x="24" y="66"/>
                  </a:lnTo>
                  <a:lnTo>
                    <a:pt x="24" y="64"/>
                  </a:lnTo>
                  <a:lnTo>
                    <a:pt x="24" y="64"/>
                  </a:lnTo>
                  <a:lnTo>
                    <a:pt x="28" y="64"/>
                  </a:lnTo>
                  <a:lnTo>
                    <a:pt x="28" y="60"/>
                  </a:lnTo>
                  <a:lnTo>
                    <a:pt x="28" y="60"/>
                  </a:lnTo>
                  <a:lnTo>
                    <a:pt x="28" y="60"/>
                  </a:lnTo>
                  <a:lnTo>
                    <a:pt x="28" y="60"/>
                  </a:lnTo>
                  <a:lnTo>
                    <a:pt x="28" y="60"/>
                  </a:lnTo>
                  <a:lnTo>
                    <a:pt x="28" y="60"/>
                  </a:lnTo>
                  <a:lnTo>
                    <a:pt x="30" y="56"/>
                  </a:lnTo>
                  <a:lnTo>
                    <a:pt x="30" y="56"/>
                  </a:lnTo>
                  <a:lnTo>
                    <a:pt x="30" y="56"/>
                  </a:lnTo>
                  <a:lnTo>
                    <a:pt x="30" y="56"/>
                  </a:lnTo>
                  <a:lnTo>
                    <a:pt x="30" y="56"/>
                  </a:lnTo>
                  <a:lnTo>
                    <a:pt x="34" y="52"/>
                  </a:lnTo>
                  <a:lnTo>
                    <a:pt x="34" y="48"/>
                  </a:lnTo>
                  <a:lnTo>
                    <a:pt x="34" y="48"/>
                  </a:lnTo>
                  <a:lnTo>
                    <a:pt x="34" y="48"/>
                  </a:lnTo>
                  <a:lnTo>
                    <a:pt x="34" y="48"/>
                  </a:lnTo>
                  <a:lnTo>
                    <a:pt x="34" y="44"/>
                  </a:lnTo>
                  <a:lnTo>
                    <a:pt x="34" y="44"/>
                  </a:lnTo>
                  <a:lnTo>
                    <a:pt x="34" y="40"/>
                  </a:lnTo>
                  <a:lnTo>
                    <a:pt x="34" y="40"/>
                  </a:lnTo>
                  <a:lnTo>
                    <a:pt x="34" y="40"/>
                  </a:lnTo>
                  <a:lnTo>
                    <a:pt x="34" y="36"/>
                  </a:lnTo>
                  <a:lnTo>
                    <a:pt x="34" y="36"/>
                  </a:lnTo>
                  <a:lnTo>
                    <a:pt x="34" y="34"/>
                  </a:lnTo>
                  <a:lnTo>
                    <a:pt x="38" y="34"/>
                  </a:lnTo>
                  <a:lnTo>
                    <a:pt x="38" y="34"/>
                  </a:lnTo>
                  <a:lnTo>
                    <a:pt x="38" y="34"/>
                  </a:lnTo>
                  <a:lnTo>
                    <a:pt x="38" y="34"/>
                  </a:lnTo>
                  <a:lnTo>
                    <a:pt x="38" y="34"/>
                  </a:lnTo>
                  <a:lnTo>
                    <a:pt x="38" y="30"/>
                  </a:lnTo>
                  <a:lnTo>
                    <a:pt x="38" y="30"/>
                  </a:lnTo>
                  <a:lnTo>
                    <a:pt x="38" y="30"/>
                  </a:lnTo>
                  <a:lnTo>
                    <a:pt x="38" y="30"/>
                  </a:lnTo>
                  <a:lnTo>
                    <a:pt x="38" y="30"/>
                  </a:lnTo>
                  <a:lnTo>
                    <a:pt x="38" y="30"/>
                  </a:lnTo>
                  <a:lnTo>
                    <a:pt x="38" y="30"/>
                  </a:lnTo>
                  <a:lnTo>
                    <a:pt x="38" y="26"/>
                  </a:lnTo>
                  <a:lnTo>
                    <a:pt x="38" y="26"/>
                  </a:lnTo>
                  <a:lnTo>
                    <a:pt x="38" y="26"/>
                  </a:lnTo>
                  <a:lnTo>
                    <a:pt x="42" y="26"/>
                  </a:lnTo>
                  <a:lnTo>
                    <a:pt x="42" y="26"/>
                  </a:lnTo>
                  <a:lnTo>
                    <a:pt x="42" y="26"/>
                  </a:lnTo>
                  <a:lnTo>
                    <a:pt x="42" y="26"/>
                  </a:lnTo>
                  <a:lnTo>
                    <a:pt x="42" y="26"/>
                  </a:lnTo>
                  <a:lnTo>
                    <a:pt x="42" y="22"/>
                  </a:lnTo>
                  <a:lnTo>
                    <a:pt x="42" y="22"/>
                  </a:lnTo>
                  <a:lnTo>
                    <a:pt x="46" y="22"/>
                  </a:lnTo>
                  <a:lnTo>
                    <a:pt x="46" y="22"/>
                  </a:lnTo>
                  <a:lnTo>
                    <a:pt x="46" y="22"/>
                  </a:lnTo>
                  <a:lnTo>
                    <a:pt x="50" y="18"/>
                  </a:lnTo>
                  <a:lnTo>
                    <a:pt x="50" y="18"/>
                  </a:lnTo>
                  <a:lnTo>
                    <a:pt x="50" y="18"/>
                  </a:lnTo>
                  <a:lnTo>
                    <a:pt x="50" y="18"/>
                  </a:lnTo>
                  <a:lnTo>
                    <a:pt x="54" y="18"/>
                  </a:lnTo>
                  <a:lnTo>
                    <a:pt x="54" y="14"/>
                  </a:lnTo>
                  <a:lnTo>
                    <a:pt x="54" y="14"/>
                  </a:lnTo>
                  <a:lnTo>
                    <a:pt x="54" y="14"/>
                  </a:lnTo>
                  <a:lnTo>
                    <a:pt x="54" y="10"/>
                  </a:lnTo>
                  <a:lnTo>
                    <a:pt x="54" y="10"/>
                  </a:lnTo>
                  <a:lnTo>
                    <a:pt x="54" y="10"/>
                  </a:lnTo>
                  <a:lnTo>
                    <a:pt x="54" y="10"/>
                  </a:lnTo>
                  <a:lnTo>
                    <a:pt x="54" y="10"/>
                  </a:lnTo>
                  <a:lnTo>
                    <a:pt x="54" y="10"/>
                  </a:lnTo>
                  <a:lnTo>
                    <a:pt x="54" y="6"/>
                  </a:lnTo>
                  <a:lnTo>
                    <a:pt x="54" y="6"/>
                  </a:lnTo>
                  <a:lnTo>
                    <a:pt x="54" y="6"/>
                  </a:lnTo>
                  <a:lnTo>
                    <a:pt x="58" y="6"/>
                  </a:lnTo>
                  <a:lnTo>
                    <a:pt x="58" y="4"/>
                  </a:lnTo>
                  <a:lnTo>
                    <a:pt x="58" y="4"/>
                  </a:lnTo>
                  <a:lnTo>
                    <a:pt x="58" y="0"/>
                  </a:lnTo>
                  <a:lnTo>
                    <a:pt x="58" y="0"/>
                  </a:lnTo>
                  <a:lnTo>
                    <a:pt x="58" y="0"/>
                  </a:lnTo>
                  <a:lnTo>
                    <a:pt x="60" y="0"/>
                  </a:lnTo>
                  <a:lnTo>
                    <a:pt x="98" y="0"/>
                  </a:lnTo>
                  <a:lnTo>
                    <a:pt x="102" y="0"/>
                  </a:lnTo>
                  <a:lnTo>
                    <a:pt x="102" y="0"/>
                  </a:lnTo>
                  <a:lnTo>
                    <a:pt x="102" y="0"/>
                  </a:lnTo>
                  <a:lnTo>
                    <a:pt x="102" y="0"/>
                  </a:lnTo>
                  <a:lnTo>
                    <a:pt x="102" y="0"/>
                  </a:lnTo>
                  <a:lnTo>
                    <a:pt x="106" y="0"/>
                  </a:lnTo>
                  <a:lnTo>
                    <a:pt x="106" y="0"/>
                  </a:lnTo>
                  <a:lnTo>
                    <a:pt x="114" y="0"/>
                  </a:lnTo>
                  <a:lnTo>
                    <a:pt x="114" y="0"/>
                  </a:lnTo>
                  <a:lnTo>
                    <a:pt x="120" y="0"/>
                  </a:lnTo>
                  <a:lnTo>
                    <a:pt x="120" y="4"/>
                  </a:lnTo>
                  <a:lnTo>
                    <a:pt x="120" y="4"/>
                  </a:lnTo>
                  <a:lnTo>
                    <a:pt x="120" y="6"/>
                  </a:lnTo>
                  <a:lnTo>
                    <a:pt x="120" y="14"/>
                  </a:lnTo>
                  <a:lnTo>
                    <a:pt x="120" y="14"/>
                  </a:lnTo>
                  <a:lnTo>
                    <a:pt x="120" y="22"/>
                  </a:lnTo>
                  <a:lnTo>
                    <a:pt x="120" y="30"/>
                  </a:lnTo>
                  <a:lnTo>
                    <a:pt x="120" y="30"/>
                  </a:lnTo>
                  <a:lnTo>
                    <a:pt x="120" y="30"/>
                  </a:lnTo>
                  <a:lnTo>
                    <a:pt x="110" y="30"/>
                  </a:lnTo>
                  <a:lnTo>
                    <a:pt x="110" y="30"/>
                  </a:lnTo>
                  <a:lnTo>
                    <a:pt x="106" y="30"/>
                  </a:lnTo>
                  <a:lnTo>
                    <a:pt x="106" y="30"/>
                  </a:lnTo>
                  <a:lnTo>
                    <a:pt x="102" y="30"/>
                  </a:lnTo>
                  <a:lnTo>
                    <a:pt x="102" y="30"/>
                  </a:lnTo>
                  <a:lnTo>
                    <a:pt x="102" y="30"/>
                  </a:lnTo>
                  <a:lnTo>
                    <a:pt x="102" y="30"/>
                  </a:lnTo>
                  <a:lnTo>
                    <a:pt x="94" y="30"/>
                  </a:lnTo>
                  <a:lnTo>
                    <a:pt x="90" y="30"/>
                  </a:lnTo>
                  <a:lnTo>
                    <a:pt x="84" y="30"/>
                  </a:lnTo>
                  <a:lnTo>
                    <a:pt x="80" y="30"/>
                  </a:lnTo>
                  <a:lnTo>
                    <a:pt x="72" y="30"/>
                  </a:lnTo>
                  <a:lnTo>
                    <a:pt x="72" y="36"/>
                  </a:lnTo>
                  <a:lnTo>
                    <a:pt x="72" y="36"/>
                  </a:lnTo>
                  <a:lnTo>
                    <a:pt x="72" y="36"/>
                  </a:lnTo>
                  <a:lnTo>
                    <a:pt x="72" y="44"/>
                  </a:lnTo>
                  <a:lnTo>
                    <a:pt x="72" y="44"/>
                  </a:lnTo>
                  <a:lnTo>
                    <a:pt x="72" y="44"/>
                  </a:lnTo>
                  <a:lnTo>
                    <a:pt x="72" y="52"/>
                  </a:lnTo>
                  <a:lnTo>
                    <a:pt x="72" y="52"/>
                  </a:lnTo>
                  <a:lnTo>
                    <a:pt x="72" y="52"/>
                  </a:lnTo>
                  <a:lnTo>
                    <a:pt x="72" y="60"/>
                  </a:lnTo>
                  <a:lnTo>
                    <a:pt x="72" y="60"/>
                  </a:lnTo>
                  <a:lnTo>
                    <a:pt x="72" y="66"/>
                  </a:lnTo>
                  <a:lnTo>
                    <a:pt x="72" y="70"/>
                  </a:lnTo>
                  <a:lnTo>
                    <a:pt x="72" y="78"/>
                  </a:lnTo>
                  <a:lnTo>
                    <a:pt x="72" y="78"/>
                  </a:lnTo>
                  <a:lnTo>
                    <a:pt x="72" y="78"/>
                  </a:lnTo>
                  <a:lnTo>
                    <a:pt x="68" y="78"/>
                  </a:lnTo>
                  <a:lnTo>
                    <a:pt x="64" y="78"/>
                  </a:lnTo>
                  <a:lnTo>
                    <a:pt x="64" y="78"/>
                  </a:lnTo>
                  <a:lnTo>
                    <a:pt x="64" y="82"/>
                  </a:lnTo>
                  <a:lnTo>
                    <a:pt x="64" y="82"/>
                  </a:lnTo>
                  <a:lnTo>
                    <a:pt x="60" y="86"/>
                  </a:lnTo>
                  <a:lnTo>
                    <a:pt x="58" y="86"/>
                  </a:lnTo>
                  <a:lnTo>
                    <a:pt x="58" y="86"/>
                  </a:lnTo>
                  <a:lnTo>
                    <a:pt x="58" y="90"/>
                  </a:lnTo>
                  <a:lnTo>
                    <a:pt x="58" y="90"/>
                  </a:lnTo>
                  <a:lnTo>
                    <a:pt x="58" y="94"/>
                  </a:lnTo>
                  <a:lnTo>
                    <a:pt x="58" y="94"/>
                  </a:lnTo>
                  <a:lnTo>
                    <a:pt x="58" y="94"/>
                  </a:lnTo>
                  <a:lnTo>
                    <a:pt x="58" y="96"/>
                  </a:lnTo>
                  <a:lnTo>
                    <a:pt x="58" y="96"/>
                  </a:lnTo>
                  <a:lnTo>
                    <a:pt x="58" y="100"/>
                  </a:lnTo>
                  <a:lnTo>
                    <a:pt x="58" y="100"/>
                  </a:lnTo>
                  <a:lnTo>
                    <a:pt x="60" y="104"/>
                  </a:lnTo>
                  <a:lnTo>
                    <a:pt x="60" y="112"/>
                  </a:lnTo>
                  <a:lnTo>
                    <a:pt x="60" y="116"/>
                  </a:lnTo>
                  <a:lnTo>
                    <a:pt x="54" y="116"/>
                  </a:lnTo>
                  <a:lnTo>
                    <a:pt x="46" y="116"/>
                  </a:lnTo>
                  <a:lnTo>
                    <a:pt x="42" y="116"/>
                  </a:lnTo>
                  <a:lnTo>
                    <a:pt x="42" y="116"/>
                  </a:lnTo>
                  <a:lnTo>
                    <a:pt x="38" y="116"/>
                  </a:lnTo>
                  <a:lnTo>
                    <a:pt x="34" y="116"/>
                  </a:lnTo>
                  <a:lnTo>
                    <a:pt x="30" y="116"/>
                  </a:lnTo>
                  <a:lnTo>
                    <a:pt x="28" y="116"/>
                  </a:lnTo>
                  <a:lnTo>
                    <a:pt x="20" y="116"/>
                  </a:lnTo>
                  <a:lnTo>
                    <a:pt x="20" y="116"/>
                  </a:lnTo>
                  <a:lnTo>
                    <a:pt x="16" y="116"/>
                  </a:lnTo>
                  <a:lnTo>
                    <a:pt x="16" y="116"/>
                  </a:lnTo>
                  <a:lnTo>
                    <a:pt x="8" y="116"/>
                  </a:lnTo>
                  <a:lnTo>
                    <a:pt x="4" y="116"/>
                  </a:lnTo>
                  <a:lnTo>
                    <a:pt x="4" y="116"/>
                  </a:lnTo>
                  <a:lnTo>
                    <a:pt x="4" y="120"/>
                  </a:lnTo>
                  <a:lnTo>
                    <a:pt x="0" y="120"/>
                  </a:lnTo>
                  <a:lnTo>
                    <a:pt x="0" y="120"/>
                  </a:lnTo>
                  <a:lnTo>
                    <a:pt x="0" y="124"/>
                  </a:lnTo>
                  <a:lnTo>
                    <a:pt x="0" y="124"/>
                  </a:lnTo>
                  <a:lnTo>
                    <a:pt x="0" y="124"/>
                  </a:lnTo>
                  <a:lnTo>
                    <a:pt x="0" y="124"/>
                  </a:lnTo>
                  <a:lnTo>
                    <a:pt x="0" y="12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69" name="Freeform 176">
              <a:extLst>
                <a:ext uri="{FF2B5EF4-FFF2-40B4-BE49-F238E27FC236}">
                  <a16:creationId xmlns:a16="http://schemas.microsoft.com/office/drawing/2014/main" id="{428BE804-9773-0953-C6A6-E74D84D5F25F}"/>
                </a:ext>
              </a:extLst>
            </p:cNvPr>
            <p:cNvSpPr>
              <a:spLocks/>
            </p:cNvSpPr>
            <p:nvPr/>
          </p:nvSpPr>
          <p:spPr bwMode="auto">
            <a:xfrm>
              <a:off x="4883150" y="4781618"/>
              <a:ext cx="266700" cy="273050"/>
            </a:xfrm>
            <a:custGeom>
              <a:avLst/>
              <a:gdLst>
                <a:gd name="T0" fmla="*/ 120 w 168"/>
                <a:gd name="T1" fmla="*/ 130 h 172"/>
                <a:gd name="T2" fmla="*/ 108 w 168"/>
                <a:gd name="T3" fmla="*/ 130 h 172"/>
                <a:gd name="T4" fmla="*/ 98 w 168"/>
                <a:gd name="T5" fmla="*/ 138 h 172"/>
                <a:gd name="T6" fmla="*/ 90 w 168"/>
                <a:gd name="T7" fmla="*/ 148 h 172"/>
                <a:gd name="T8" fmla="*/ 84 w 168"/>
                <a:gd name="T9" fmla="*/ 160 h 172"/>
                <a:gd name="T10" fmla="*/ 72 w 168"/>
                <a:gd name="T11" fmla="*/ 168 h 172"/>
                <a:gd name="T12" fmla="*/ 60 w 168"/>
                <a:gd name="T13" fmla="*/ 168 h 172"/>
                <a:gd name="T14" fmla="*/ 54 w 168"/>
                <a:gd name="T15" fmla="*/ 168 h 172"/>
                <a:gd name="T16" fmla="*/ 42 w 168"/>
                <a:gd name="T17" fmla="*/ 160 h 172"/>
                <a:gd name="T18" fmla="*/ 28 w 168"/>
                <a:gd name="T19" fmla="*/ 164 h 172"/>
                <a:gd name="T20" fmla="*/ 8 w 168"/>
                <a:gd name="T21" fmla="*/ 148 h 172"/>
                <a:gd name="T22" fmla="*/ 4 w 168"/>
                <a:gd name="T23" fmla="*/ 138 h 172"/>
                <a:gd name="T24" fmla="*/ 0 w 168"/>
                <a:gd name="T25" fmla="*/ 116 h 172"/>
                <a:gd name="T26" fmla="*/ 0 w 168"/>
                <a:gd name="T27" fmla="*/ 96 h 172"/>
                <a:gd name="T28" fmla="*/ 16 w 168"/>
                <a:gd name="T29" fmla="*/ 82 h 172"/>
                <a:gd name="T30" fmla="*/ 30 w 168"/>
                <a:gd name="T31" fmla="*/ 82 h 172"/>
                <a:gd name="T32" fmla="*/ 30 w 168"/>
                <a:gd name="T33" fmla="*/ 62 h 172"/>
                <a:gd name="T34" fmla="*/ 30 w 168"/>
                <a:gd name="T35" fmla="*/ 48 h 172"/>
                <a:gd name="T36" fmla="*/ 38 w 168"/>
                <a:gd name="T37" fmla="*/ 48 h 172"/>
                <a:gd name="T38" fmla="*/ 42 w 168"/>
                <a:gd name="T39" fmla="*/ 56 h 172"/>
                <a:gd name="T40" fmla="*/ 50 w 168"/>
                <a:gd name="T41" fmla="*/ 60 h 172"/>
                <a:gd name="T42" fmla="*/ 64 w 168"/>
                <a:gd name="T43" fmla="*/ 62 h 172"/>
                <a:gd name="T44" fmla="*/ 76 w 168"/>
                <a:gd name="T45" fmla="*/ 60 h 172"/>
                <a:gd name="T46" fmla="*/ 84 w 168"/>
                <a:gd name="T47" fmla="*/ 70 h 172"/>
                <a:gd name="T48" fmla="*/ 94 w 168"/>
                <a:gd name="T49" fmla="*/ 78 h 172"/>
                <a:gd name="T50" fmla="*/ 102 w 168"/>
                <a:gd name="T51" fmla="*/ 90 h 172"/>
                <a:gd name="T52" fmla="*/ 112 w 168"/>
                <a:gd name="T53" fmla="*/ 90 h 172"/>
                <a:gd name="T54" fmla="*/ 112 w 168"/>
                <a:gd name="T55" fmla="*/ 78 h 172"/>
                <a:gd name="T56" fmla="*/ 108 w 168"/>
                <a:gd name="T57" fmla="*/ 70 h 172"/>
                <a:gd name="T58" fmla="*/ 98 w 168"/>
                <a:gd name="T59" fmla="*/ 66 h 172"/>
                <a:gd name="T60" fmla="*/ 94 w 168"/>
                <a:gd name="T61" fmla="*/ 56 h 172"/>
                <a:gd name="T62" fmla="*/ 98 w 168"/>
                <a:gd name="T63" fmla="*/ 44 h 172"/>
                <a:gd name="T64" fmla="*/ 98 w 168"/>
                <a:gd name="T65" fmla="*/ 30 h 172"/>
                <a:gd name="T66" fmla="*/ 98 w 168"/>
                <a:gd name="T67" fmla="*/ 14 h 172"/>
                <a:gd name="T68" fmla="*/ 102 w 168"/>
                <a:gd name="T69" fmla="*/ 4 h 172"/>
                <a:gd name="T70" fmla="*/ 120 w 168"/>
                <a:gd name="T71" fmla="*/ 0 h 172"/>
                <a:gd name="T72" fmla="*/ 128 w 168"/>
                <a:gd name="T73" fmla="*/ 6 h 172"/>
                <a:gd name="T74" fmla="*/ 142 w 168"/>
                <a:gd name="T75" fmla="*/ 10 h 172"/>
                <a:gd name="T76" fmla="*/ 150 w 168"/>
                <a:gd name="T77" fmla="*/ 18 h 172"/>
                <a:gd name="T78" fmla="*/ 162 w 168"/>
                <a:gd name="T79" fmla="*/ 26 h 172"/>
                <a:gd name="T80" fmla="*/ 162 w 168"/>
                <a:gd name="T81" fmla="*/ 32 h 172"/>
                <a:gd name="T82" fmla="*/ 166 w 168"/>
                <a:gd name="T83" fmla="*/ 44 h 172"/>
                <a:gd name="T84" fmla="*/ 166 w 168"/>
                <a:gd name="T85" fmla="*/ 52 h 172"/>
                <a:gd name="T86" fmla="*/ 162 w 168"/>
                <a:gd name="T87" fmla="*/ 66 h 172"/>
                <a:gd name="T88" fmla="*/ 158 w 168"/>
                <a:gd name="T89" fmla="*/ 74 h 172"/>
                <a:gd name="T90" fmla="*/ 158 w 168"/>
                <a:gd name="T91" fmla="*/ 90 h 172"/>
                <a:gd name="T92" fmla="*/ 158 w 168"/>
                <a:gd name="T93" fmla="*/ 100 h 172"/>
                <a:gd name="T94" fmla="*/ 146 w 168"/>
                <a:gd name="T95" fmla="*/ 108 h 172"/>
                <a:gd name="T96" fmla="*/ 136 w 168"/>
                <a:gd name="T97" fmla="*/ 112 h 172"/>
                <a:gd name="T98" fmla="*/ 124 w 168"/>
                <a:gd name="T99" fmla="*/ 116 h 172"/>
                <a:gd name="T100" fmla="*/ 120 w 168"/>
                <a:gd name="T101" fmla="*/ 11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72">
                  <a:moveTo>
                    <a:pt x="120" y="118"/>
                  </a:moveTo>
                  <a:lnTo>
                    <a:pt x="120" y="122"/>
                  </a:lnTo>
                  <a:lnTo>
                    <a:pt x="120" y="126"/>
                  </a:lnTo>
                  <a:lnTo>
                    <a:pt x="120" y="130"/>
                  </a:lnTo>
                  <a:lnTo>
                    <a:pt x="116" y="130"/>
                  </a:lnTo>
                  <a:lnTo>
                    <a:pt x="112" y="126"/>
                  </a:lnTo>
                  <a:lnTo>
                    <a:pt x="112" y="130"/>
                  </a:lnTo>
                  <a:lnTo>
                    <a:pt x="108" y="130"/>
                  </a:lnTo>
                  <a:lnTo>
                    <a:pt x="104" y="130"/>
                  </a:lnTo>
                  <a:lnTo>
                    <a:pt x="102" y="134"/>
                  </a:lnTo>
                  <a:lnTo>
                    <a:pt x="102" y="138"/>
                  </a:lnTo>
                  <a:lnTo>
                    <a:pt x="98" y="138"/>
                  </a:lnTo>
                  <a:lnTo>
                    <a:pt x="98" y="142"/>
                  </a:lnTo>
                  <a:lnTo>
                    <a:pt x="98" y="146"/>
                  </a:lnTo>
                  <a:lnTo>
                    <a:pt x="94" y="146"/>
                  </a:lnTo>
                  <a:lnTo>
                    <a:pt x="90" y="148"/>
                  </a:lnTo>
                  <a:lnTo>
                    <a:pt x="88" y="148"/>
                  </a:lnTo>
                  <a:lnTo>
                    <a:pt x="88" y="152"/>
                  </a:lnTo>
                  <a:lnTo>
                    <a:pt x="84" y="156"/>
                  </a:lnTo>
                  <a:lnTo>
                    <a:pt x="84" y="160"/>
                  </a:lnTo>
                  <a:lnTo>
                    <a:pt x="80" y="160"/>
                  </a:lnTo>
                  <a:lnTo>
                    <a:pt x="80" y="164"/>
                  </a:lnTo>
                  <a:lnTo>
                    <a:pt x="76" y="168"/>
                  </a:lnTo>
                  <a:lnTo>
                    <a:pt x="72" y="168"/>
                  </a:lnTo>
                  <a:lnTo>
                    <a:pt x="72" y="172"/>
                  </a:lnTo>
                  <a:lnTo>
                    <a:pt x="68" y="172"/>
                  </a:lnTo>
                  <a:lnTo>
                    <a:pt x="64" y="168"/>
                  </a:lnTo>
                  <a:lnTo>
                    <a:pt x="60" y="168"/>
                  </a:lnTo>
                  <a:lnTo>
                    <a:pt x="60" y="172"/>
                  </a:lnTo>
                  <a:lnTo>
                    <a:pt x="58" y="172"/>
                  </a:lnTo>
                  <a:lnTo>
                    <a:pt x="58" y="168"/>
                  </a:lnTo>
                  <a:lnTo>
                    <a:pt x="54" y="168"/>
                  </a:lnTo>
                  <a:lnTo>
                    <a:pt x="50" y="168"/>
                  </a:lnTo>
                  <a:lnTo>
                    <a:pt x="46" y="164"/>
                  </a:lnTo>
                  <a:lnTo>
                    <a:pt x="46" y="160"/>
                  </a:lnTo>
                  <a:lnTo>
                    <a:pt x="42" y="160"/>
                  </a:lnTo>
                  <a:lnTo>
                    <a:pt x="38" y="160"/>
                  </a:lnTo>
                  <a:lnTo>
                    <a:pt x="34" y="160"/>
                  </a:lnTo>
                  <a:lnTo>
                    <a:pt x="30" y="160"/>
                  </a:lnTo>
                  <a:lnTo>
                    <a:pt x="28" y="164"/>
                  </a:lnTo>
                  <a:lnTo>
                    <a:pt x="24" y="164"/>
                  </a:lnTo>
                  <a:lnTo>
                    <a:pt x="20" y="160"/>
                  </a:lnTo>
                  <a:lnTo>
                    <a:pt x="12" y="152"/>
                  </a:lnTo>
                  <a:lnTo>
                    <a:pt x="8" y="148"/>
                  </a:lnTo>
                  <a:lnTo>
                    <a:pt x="8" y="146"/>
                  </a:lnTo>
                  <a:lnTo>
                    <a:pt x="4" y="146"/>
                  </a:lnTo>
                  <a:lnTo>
                    <a:pt x="4" y="142"/>
                  </a:lnTo>
                  <a:lnTo>
                    <a:pt x="4" y="138"/>
                  </a:lnTo>
                  <a:lnTo>
                    <a:pt x="0" y="138"/>
                  </a:lnTo>
                  <a:lnTo>
                    <a:pt x="0" y="134"/>
                  </a:lnTo>
                  <a:lnTo>
                    <a:pt x="0" y="126"/>
                  </a:lnTo>
                  <a:lnTo>
                    <a:pt x="0" y="116"/>
                  </a:lnTo>
                  <a:lnTo>
                    <a:pt x="0" y="112"/>
                  </a:lnTo>
                  <a:lnTo>
                    <a:pt x="0" y="108"/>
                  </a:lnTo>
                  <a:lnTo>
                    <a:pt x="0" y="100"/>
                  </a:lnTo>
                  <a:lnTo>
                    <a:pt x="0" y="96"/>
                  </a:lnTo>
                  <a:lnTo>
                    <a:pt x="0" y="90"/>
                  </a:lnTo>
                  <a:lnTo>
                    <a:pt x="0" y="82"/>
                  </a:lnTo>
                  <a:lnTo>
                    <a:pt x="8" y="82"/>
                  </a:lnTo>
                  <a:lnTo>
                    <a:pt x="16" y="82"/>
                  </a:lnTo>
                  <a:lnTo>
                    <a:pt x="20" y="82"/>
                  </a:lnTo>
                  <a:lnTo>
                    <a:pt x="24" y="82"/>
                  </a:lnTo>
                  <a:lnTo>
                    <a:pt x="28" y="82"/>
                  </a:lnTo>
                  <a:lnTo>
                    <a:pt x="30" y="82"/>
                  </a:lnTo>
                  <a:lnTo>
                    <a:pt x="30" y="78"/>
                  </a:lnTo>
                  <a:lnTo>
                    <a:pt x="30" y="74"/>
                  </a:lnTo>
                  <a:lnTo>
                    <a:pt x="30" y="70"/>
                  </a:lnTo>
                  <a:lnTo>
                    <a:pt x="30" y="62"/>
                  </a:lnTo>
                  <a:lnTo>
                    <a:pt x="30" y="60"/>
                  </a:lnTo>
                  <a:lnTo>
                    <a:pt x="30" y="56"/>
                  </a:lnTo>
                  <a:lnTo>
                    <a:pt x="30" y="52"/>
                  </a:lnTo>
                  <a:lnTo>
                    <a:pt x="30" y="48"/>
                  </a:lnTo>
                  <a:lnTo>
                    <a:pt x="30" y="44"/>
                  </a:lnTo>
                  <a:lnTo>
                    <a:pt x="30" y="48"/>
                  </a:lnTo>
                  <a:lnTo>
                    <a:pt x="34" y="48"/>
                  </a:lnTo>
                  <a:lnTo>
                    <a:pt x="38" y="48"/>
                  </a:lnTo>
                  <a:lnTo>
                    <a:pt x="38" y="52"/>
                  </a:lnTo>
                  <a:lnTo>
                    <a:pt x="34" y="56"/>
                  </a:lnTo>
                  <a:lnTo>
                    <a:pt x="38" y="56"/>
                  </a:lnTo>
                  <a:lnTo>
                    <a:pt x="42" y="56"/>
                  </a:lnTo>
                  <a:lnTo>
                    <a:pt x="46" y="52"/>
                  </a:lnTo>
                  <a:lnTo>
                    <a:pt x="50" y="52"/>
                  </a:lnTo>
                  <a:lnTo>
                    <a:pt x="50" y="56"/>
                  </a:lnTo>
                  <a:lnTo>
                    <a:pt x="50" y="60"/>
                  </a:lnTo>
                  <a:lnTo>
                    <a:pt x="54" y="60"/>
                  </a:lnTo>
                  <a:lnTo>
                    <a:pt x="58" y="62"/>
                  </a:lnTo>
                  <a:lnTo>
                    <a:pt x="60" y="62"/>
                  </a:lnTo>
                  <a:lnTo>
                    <a:pt x="64" y="62"/>
                  </a:lnTo>
                  <a:lnTo>
                    <a:pt x="68" y="66"/>
                  </a:lnTo>
                  <a:lnTo>
                    <a:pt x="72" y="66"/>
                  </a:lnTo>
                  <a:lnTo>
                    <a:pt x="72" y="62"/>
                  </a:lnTo>
                  <a:lnTo>
                    <a:pt x="76" y="60"/>
                  </a:lnTo>
                  <a:lnTo>
                    <a:pt x="76" y="62"/>
                  </a:lnTo>
                  <a:lnTo>
                    <a:pt x="80" y="62"/>
                  </a:lnTo>
                  <a:lnTo>
                    <a:pt x="80" y="66"/>
                  </a:lnTo>
                  <a:lnTo>
                    <a:pt x="84" y="70"/>
                  </a:lnTo>
                  <a:lnTo>
                    <a:pt x="88" y="70"/>
                  </a:lnTo>
                  <a:lnTo>
                    <a:pt x="90" y="74"/>
                  </a:lnTo>
                  <a:lnTo>
                    <a:pt x="94" y="74"/>
                  </a:lnTo>
                  <a:lnTo>
                    <a:pt x="94" y="78"/>
                  </a:lnTo>
                  <a:lnTo>
                    <a:pt x="94" y="82"/>
                  </a:lnTo>
                  <a:lnTo>
                    <a:pt x="98" y="82"/>
                  </a:lnTo>
                  <a:lnTo>
                    <a:pt x="102" y="86"/>
                  </a:lnTo>
                  <a:lnTo>
                    <a:pt x="102" y="90"/>
                  </a:lnTo>
                  <a:lnTo>
                    <a:pt x="104" y="90"/>
                  </a:lnTo>
                  <a:lnTo>
                    <a:pt x="108" y="90"/>
                  </a:lnTo>
                  <a:lnTo>
                    <a:pt x="108" y="86"/>
                  </a:lnTo>
                  <a:lnTo>
                    <a:pt x="112" y="90"/>
                  </a:lnTo>
                  <a:lnTo>
                    <a:pt x="108" y="90"/>
                  </a:lnTo>
                  <a:lnTo>
                    <a:pt x="112" y="90"/>
                  </a:lnTo>
                  <a:lnTo>
                    <a:pt x="112" y="86"/>
                  </a:lnTo>
                  <a:lnTo>
                    <a:pt x="112" y="78"/>
                  </a:lnTo>
                  <a:lnTo>
                    <a:pt x="112" y="74"/>
                  </a:lnTo>
                  <a:lnTo>
                    <a:pt x="112" y="70"/>
                  </a:lnTo>
                  <a:lnTo>
                    <a:pt x="112" y="66"/>
                  </a:lnTo>
                  <a:lnTo>
                    <a:pt x="108" y="70"/>
                  </a:lnTo>
                  <a:lnTo>
                    <a:pt x="108" y="74"/>
                  </a:lnTo>
                  <a:lnTo>
                    <a:pt x="104" y="70"/>
                  </a:lnTo>
                  <a:lnTo>
                    <a:pt x="102" y="70"/>
                  </a:lnTo>
                  <a:lnTo>
                    <a:pt x="98" y="66"/>
                  </a:lnTo>
                  <a:lnTo>
                    <a:pt x="98" y="62"/>
                  </a:lnTo>
                  <a:lnTo>
                    <a:pt x="94" y="62"/>
                  </a:lnTo>
                  <a:lnTo>
                    <a:pt x="94" y="60"/>
                  </a:lnTo>
                  <a:lnTo>
                    <a:pt x="94" y="56"/>
                  </a:lnTo>
                  <a:lnTo>
                    <a:pt x="94" y="52"/>
                  </a:lnTo>
                  <a:lnTo>
                    <a:pt x="94" y="48"/>
                  </a:lnTo>
                  <a:lnTo>
                    <a:pt x="94" y="44"/>
                  </a:lnTo>
                  <a:lnTo>
                    <a:pt x="98" y="44"/>
                  </a:lnTo>
                  <a:lnTo>
                    <a:pt x="98" y="40"/>
                  </a:lnTo>
                  <a:lnTo>
                    <a:pt x="98" y="36"/>
                  </a:lnTo>
                  <a:lnTo>
                    <a:pt x="98" y="32"/>
                  </a:lnTo>
                  <a:lnTo>
                    <a:pt x="98" y="30"/>
                  </a:lnTo>
                  <a:lnTo>
                    <a:pt x="98" y="26"/>
                  </a:lnTo>
                  <a:lnTo>
                    <a:pt x="94" y="22"/>
                  </a:lnTo>
                  <a:lnTo>
                    <a:pt x="94" y="18"/>
                  </a:lnTo>
                  <a:lnTo>
                    <a:pt x="98" y="14"/>
                  </a:lnTo>
                  <a:lnTo>
                    <a:pt x="98" y="10"/>
                  </a:lnTo>
                  <a:lnTo>
                    <a:pt x="102" y="10"/>
                  </a:lnTo>
                  <a:lnTo>
                    <a:pt x="102" y="6"/>
                  </a:lnTo>
                  <a:lnTo>
                    <a:pt x="102" y="4"/>
                  </a:lnTo>
                  <a:lnTo>
                    <a:pt x="104" y="4"/>
                  </a:lnTo>
                  <a:lnTo>
                    <a:pt x="108" y="4"/>
                  </a:lnTo>
                  <a:lnTo>
                    <a:pt x="116" y="4"/>
                  </a:lnTo>
                  <a:lnTo>
                    <a:pt x="120" y="0"/>
                  </a:lnTo>
                  <a:lnTo>
                    <a:pt x="124" y="0"/>
                  </a:lnTo>
                  <a:lnTo>
                    <a:pt x="128" y="0"/>
                  </a:lnTo>
                  <a:lnTo>
                    <a:pt x="128" y="4"/>
                  </a:lnTo>
                  <a:lnTo>
                    <a:pt x="128" y="6"/>
                  </a:lnTo>
                  <a:lnTo>
                    <a:pt x="132" y="6"/>
                  </a:lnTo>
                  <a:lnTo>
                    <a:pt x="136" y="6"/>
                  </a:lnTo>
                  <a:lnTo>
                    <a:pt x="138" y="10"/>
                  </a:lnTo>
                  <a:lnTo>
                    <a:pt x="142" y="10"/>
                  </a:lnTo>
                  <a:lnTo>
                    <a:pt x="142" y="14"/>
                  </a:lnTo>
                  <a:lnTo>
                    <a:pt x="146" y="14"/>
                  </a:lnTo>
                  <a:lnTo>
                    <a:pt x="150" y="14"/>
                  </a:lnTo>
                  <a:lnTo>
                    <a:pt x="150" y="18"/>
                  </a:lnTo>
                  <a:lnTo>
                    <a:pt x="154" y="18"/>
                  </a:lnTo>
                  <a:lnTo>
                    <a:pt x="158" y="22"/>
                  </a:lnTo>
                  <a:lnTo>
                    <a:pt x="158" y="26"/>
                  </a:lnTo>
                  <a:lnTo>
                    <a:pt x="162" y="26"/>
                  </a:lnTo>
                  <a:lnTo>
                    <a:pt x="162" y="30"/>
                  </a:lnTo>
                  <a:lnTo>
                    <a:pt x="166" y="30"/>
                  </a:lnTo>
                  <a:lnTo>
                    <a:pt x="162" y="30"/>
                  </a:lnTo>
                  <a:lnTo>
                    <a:pt x="162" y="32"/>
                  </a:lnTo>
                  <a:lnTo>
                    <a:pt x="166" y="32"/>
                  </a:lnTo>
                  <a:lnTo>
                    <a:pt x="166" y="36"/>
                  </a:lnTo>
                  <a:lnTo>
                    <a:pt x="168" y="40"/>
                  </a:lnTo>
                  <a:lnTo>
                    <a:pt x="166" y="44"/>
                  </a:lnTo>
                  <a:lnTo>
                    <a:pt x="162" y="44"/>
                  </a:lnTo>
                  <a:lnTo>
                    <a:pt x="162" y="48"/>
                  </a:lnTo>
                  <a:lnTo>
                    <a:pt x="166" y="48"/>
                  </a:lnTo>
                  <a:lnTo>
                    <a:pt x="166" y="52"/>
                  </a:lnTo>
                  <a:lnTo>
                    <a:pt x="162" y="56"/>
                  </a:lnTo>
                  <a:lnTo>
                    <a:pt x="162" y="60"/>
                  </a:lnTo>
                  <a:lnTo>
                    <a:pt x="162" y="62"/>
                  </a:lnTo>
                  <a:lnTo>
                    <a:pt x="162" y="66"/>
                  </a:lnTo>
                  <a:lnTo>
                    <a:pt x="166" y="70"/>
                  </a:lnTo>
                  <a:lnTo>
                    <a:pt x="166" y="74"/>
                  </a:lnTo>
                  <a:lnTo>
                    <a:pt x="162" y="74"/>
                  </a:lnTo>
                  <a:lnTo>
                    <a:pt x="158" y="74"/>
                  </a:lnTo>
                  <a:lnTo>
                    <a:pt x="158" y="78"/>
                  </a:lnTo>
                  <a:lnTo>
                    <a:pt x="158" y="82"/>
                  </a:lnTo>
                  <a:lnTo>
                    <a:pt x="158" y="86"/>
                  </a:lnTo>
                  <a:lnTo>
                    <a:pt x="158" y="90"/>
                  </a:lnTo>
                  <a:lnTo>
                    <a:pt x="158" y="92"/>
                  </a:lnTo>
                  <a:lnTo>
                    <a:pt x="154" y="92"/>
                  </a:lnTo>
                  <a:lnTo>
                    <a:pt x="158" y="96"/>
                  </a:lnTo>
                  <a:lnTo>
                    <a:pt x="158" y="100"/>
                  </a:lnTo>
                  <a:lnTo>
                    <a:pt x="162" y="100"/>
                  </a:lnTo>
                  <a:lnTo>
                    <a:pt x="158" y="100"/>
                  </a:lnTo>
                  <a:lnTo>
                    <a:pt x="150" y="104"/>
                  </a:lnTo>
                  <a:lnTo>
                    <a:pt x="146" y="108"/>
                  </a:lnTo>
                  <a:lnTo>
                    <a:pt x="142" y="108"/>
                  </a:lnTo>
                  <a:lnTo>
                    <a:pt x="138" y="108"/>
                  </a:lnTo>
                  <a:lnTo>
                    <a:pt x="138" y="112"/>
                  </a:lnTo>
                  <a:lnTo>
                    <a:pt x="136" y="112"/>
                  </a:lnTo>
                  <a:lnTo>
                    <a:pt x="132" y="112"/>
                  </a:lnTo>
                  <a:lnTo>
                    <a:pt x="128" y="112"/>
                  </a:lnTo>
                  <a:lnTo>
                    <a:pt x="128" y="116"/>
                  </a:lnTo>
                  <a:lnTo>
                    <a:pt x="124" y="116"/>
                  </a:lnTo>
                  <a:lnTo>
                    <a:pt x="120" y="116"/>
                  </a:lnTo>
                  <a:lnTo>
                    <a:pt x="120" y="118"/>
                  </a:lnTo>
                  <a:lnTo>
                    <a:pt x="120" y="118"/>
                  </a:lnTo>
                  <a:lnTo>
                    <a:pt x="120" y="11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70" name="Freeform 177">
              <a:extLst>
                <a:ext uri="{FF2B5EF4-FFF2-40B4-BE49-F238E27FC236}">
                  <a16:creationId xmlns:a16="http://schemas.microsoft.com/office/drawing/2014/main" id="{9D240F69-0AA3-FB0A-3E28-037E3215E56B}"/>
                </a:ext>
              </a:extLst>
            </p:cNvPr>
            <p:cNvSpPr>
              <a:spLocks/>
            </p:cNvSpPr>
            <p:nvPr/>
          </p:nvSpPr>
          <p:spPr bwMode="auto">
            <a:xfrm>
              <a:off x="4962525" y="4984818"/>
              <a:ext cx="177800" cy="193675"/>
            </a:xfrm>
            <a:custGeom>
              <a:avLst/>
              <a:gdLst>
                <a:gd name="T0" fmla="*/ 88 w 112"/>
                <a:gd name="T1" fmla="*/ 114 h 122"/>
                <a:gd name="T2" fmla="*/ 84 w 112"/>
                <a:gd name="T3" fmla="*/ 118 h 122"/>
                <a:gd name="T4" fmla="*/ 82 w 112"/>
                <a:gd name="T5" fmla="*/ 118 h 122"/>
                <a:gd name="T6" fmla="*/ 74 w 112"/>
                <a:gd name="T7" fmla="*/ 118 h 122"/>
                <a:gd name="T8" fmla="*/ 70 w 112"/>
                <a:gd name="T9" fmla="*/ 118 h 122"/>
                <a:gd name="T10" fmla="*/ 62 w 112"/>
                <a:gd name="T11" fmla="*/ 114 h 122"/>
                <a:gd name="T12" fmla="*/ 54 w 112"/>
                <a:gd name="T13" fmla="*/ 114 h 122"/>
                <a:gd name="T14" fmla="*/ 52 w 112"/>
                <a:gd name="T15" fmla="*/ 114 h 122"/>
                <a:gd name="T16" fmla="*/ 52 w 112"/>
                <a:gd name="T17" fmla="*/ 110 h 122"/>
                <a:gd name="T18" fmla="*/ 52 w 112"/>
                <a:gd name="T19" fmla="*/ 108 h 122"/>
                <a:gd name="T20" fmla="*/ 44 w 112"/>
                <a:gd name="T21" fmla="*/ 108 h 122"/>
                <a:gd name="T22" fmla="*/ 40 w 112"/>
                <a:gd name="T23" fmla="*/ 108 h 122"/>
                <a:gd name="T24" fmla="*/ 38 w 112"/>
                <a:gd name="T25" fmla="*/ 104 h 122"/>
                <a:gd name="T26" fmla="*/ 34 w 112"/>
                <a:gd name="T27" fmla="*/ 96 h 122"/>
                <a:gd name="T28" fmla="*/ 34 w 112"/>
                <a:gd name="T29" fmla="*/ 92 h 122"/>
                <a:gd name="T30" fmla="*/ 30 w 112"/>
                <a:gd name="T31" fmla="*/ 84 h 122"/>
                <a:gd name="T32" fmla="*/ 30 w 112"/>
                <a:gd name="T33" fmla="*/ 84 h 122"/>
                <a:gd name="T34" fmla="*/ 26 w 112"/>
                <a:gd name="T35" fmla="*/ 78 h 122"/>
                <a:gd name="T36" fmla="*/ 18 w 112"/>
                <a:gd name="T37" fmla="*/ 74 h 122"/>
                <a:gd name="T38" fmla="*/ 14 w 112"/>
                <a:gd name="T39" fmla="*/ 70 h 122"/>
                <a:gd name="T40" fmla="*/ 12 w 112"/>
                <a:gd name="T41" fmla="*/ 66 h 122"/>
                <a:gd name="T42" fmla="*/ 12 w 112"/>
                <a:gd name="T43" fmla="*/ 58 h 122"/>
                <a:gd name="T44" fmla="*/ 8 w 112"/>
                <a:gd name="T45" fmla="*/ 52 h 122"/>
                <a:gd name="T46" fmla="*/ 4 w 112"/>
                <a:gd name="T47" fmla="*/ 48 h 122"/>
                <a:gd name="T48" fmla="*/ 0 w 112"/>
                <a:gd name="T49" fmla="*/ 44 h 122"/>
                <a:gd name="T50" fmla="*/ 0 w 112"/>
                <a:gd name="T51" fmla="*/ 40 h 122"/>
                <a:gd name="T52" fmla="*/ 4 w 112"/>
                <a:gd name="T53" fmla="*/ 40 h 122"/>
                <a:gd name="T54" fmla="*/ 12 w 112"/>
                <a:gd name="T55" fmla="*/ 44 h 122"/>
                <a:gd name="T56" fmla="*/ 14 w 112"/>
                <a:gd name="T57" fmla="*/ 40 h 122"/>
                <a:gd name="T58" fmla="*/ 22 w 112"/>
                <a:gd name="T59" fmla="*/ 44 h 122"/>
                <a:gd name="T60" fmla="*/ 26 w 112"/>
                <a:gd name="T61" fmla="*/ 40 h 122"/>
                <a:gd name="T62" fmla="*/ 38 w 112"/>
                <a:gd name="T63" fmla="*/ 26 h 122"/>
                <a:gd name="T64" fmla="*/ 48 w 112"/>
                <a:gd name="T65" fmla="*/ 18 h 122"/>
                <a:gd name="T66" fmla="*/ 48 w 112"/>
                <a:gd name="T67" fmla="*/ 10 h 122"/>
                <a:gd name="T68" fmla="*/ 52 w 112"/>
                <a:gd name="T69" fmla="*/ 6 h 122"/>
                <a:gd name="T70" fmla="*/ 62 w 112"/>
                <a:gd name="T71" fmla="*/ 2 h 122"/>
                <a:gd name="T72" fmla="*/ 70 w 112"/>
                <a:gd name="T73" fmla="*/ 2 h 122"/>
                <a:gd name="T74" fmla="*/ 78 w 112"/>
                <a:gd name="T75" fmla="*/ 6 h 122"/>
                <a:gd name="T76" fmla="*/ 84 w 112"/>
                <a:gd name="T77" fmla="*/ 10 h 122"/>
                <a:gd name="T78" fmla="*/ 88 w 112"/>
                <a:gd name="T79" fmla="*/ 10 h 122"/>
                <a:gd name="T80" fmla="*/ 96 w 112"/>
                <a:gd name="T81" fmla="*/ 14 h 122"/>
                <a:gd name="T82" fmla="*/ 100 w 112"/>
                <a:gd name="T83" fmla="*/ 14 h 122"/>
                <a:gd name="T84" fmla="*/ 104 w 112"/>
                <a:gd name="T85" fmla="*/ 22 h 122"/>
                <a:gd name="T86" fmla="*/ 108 w 112"/>
                <a:gd name="T87" fmla="*/ 22 h 122"/>
                <a:gd name="T88" fmla="*/ 108 w 112"/>
                <a:gd name="T89" fmla="*/ 26 h 122"/>
                <a:gd name="T90" fmla="*/ 108 w 112"/>
                <a:gd name="T91" fmla="*/ 28 h 122"/>
                <a:gd name="T92" fmla="*/ 108 w 112"/>
                <a:gd name="T93" fmla="*/ 32 h 122"/>
                <a:gd name="T94" fmla="*/ 108 w 112"/>
                <a:gd name="T95" fmla="*/ 40 h 122"/>
                <a:gd name="T96" fmla="*/ 108 w 112"/>
                <a:gd name="T97" fmla="*/ 44 h 122"/>
                <a:gd name="T98" fmla="*/ 108 w 112"/>
                <a:gd name="T99" fmla="*/ 52 h 122"/>
                <a:gd name="T100" fmla="*/ 108 w 112"/>
                <a:gd name="T101" fmla="*/ 54 h 122"/>
                <a:gd name="T102" fmla="*/ 104 w 112"/>
                <a:gd name="T103" fmla="*/ 54 h 122"/>
                <a:gd name="T104" fmla="*/ 108 w 112"/>
                <a:gd name="T105" fmla="*/ 58 h 122"/>
                <a:gd name="T106" fmla="*/ 108 w 112"/>
                <a:gd name="T107" fmla="*/ 70 h 122"/>
                <a:gd name="T108" fmla="*/ 108 w 112"/>
                <a:gd name="T109" fmla="*/ 78 h 122"/>
                <a:gd name="T110" fmla="*/ 104 w 112"/>
                <a:gd name="T111" fmla="*/ 84 h 122"/>
                <a:gd name="T112" fmla="*/ 100 w 112"/>
                <a:gd name="T113" fmla="*/ 92 h 122"/>
                <a:gd name="T114" fmla="*/ 100 w 112"/>
                <a:gd name="T115" fmla="*/ 10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22">
                  <a:moveTo>
                    <a:pt x="100" y="100"/>
                  </a:moveTo>
                  <a:lnTo>
                    <a:pt x="100" y="100"/>
                  </a:lnTo>
                  <a:lnTo>
                    <a:pt x="100" y="100"/>
                  </a:lnTo>
                  <a:lnTo>
                    <a:pt x="100" y="100"/>
                  </a:lnTo>
                  <a:lnTo>
                    <a:pt x="92" y="110"/>
                  </a:lnTo>
                  <a:lnTo>
                    <a:pt x="88" y="114"/>
                  </a:lnTo>
                  <a:lnTo>
                    <a:pt x="84" y="118"/>
                  </a:lnTo>
                  <a:lnTo>
                    <a:pt x="84" y="118"/>
                  </a:lnTo>
                  <a:lnTo>
                    <a:pt x="84" y="118"/>
                  </a:lnTo>
                  <a:lnTo>
                    <a:pt x="84" y="122"/>
                  </a:lnTo>
                  <a:lnTo>
                    <a:pt x="84" y="118"/>
                  </a:lnTo>
                  <a:lnTo>
                    <a:pt x="84" y="118"/>
                  </a:lnTo>
                  <a:lnTo>
                    <a:pt x="82" y="118"/>
                  </a:lnTo>
                  <a:lnTo>
                    <a:pt x="82" y="118"/>
                  </a:lnTo>
                  <a:lnTo>
                    <a:pt x="82" y="118"/>
                  </a:lnTo>
                  <a:lnTo>
                    <a:pt x="82" y="118"/>
                  </a:lnTo>
                  <a:lnTo>
                    <a:pt x="82" y="118"/>
                  </a:lnTo>
                  <a:lnTo>
                    <a:pt x="82" y="118"/>
                  </a:lnTo>
                  <a:lnTo>
                    <a:pt x="78" y="118"/>
                  </a:lnTo>
                  <a:lnTo>
                    <a:pt x="78" y="118"/>
                  </a:lnTo>
                  <a:lnTo>
                    <a:pt x="78" y="118"/>
                  </a:lnTo>
                  <a:lnTo>
                    <a:pt x="78" y="118"/>
                  </a:lnTo>
                  <a:lnTo>
                    <a:pt x="78" y="118"/>
                  </a:lnTo>
                  <a:lnTo>
                    <a:pt x="74" y="118"/>
                  </a:lnTo>
                  <a:lnTo>
                    <a:pt x="74" y="118"/>
                  </a:lnTo>
                  <a:lnTo>
                    <a:pt x="74" y="118"/>
                  </a:lnTo>
                  <a:lnTo>
                    <a:pt x="74" y="118"/>
                  </a:lnTo>
                  <a:lnTo>
                    <a:pt x="74" y="118"/>
                  </a:lnTo>
                  <a:lnTo>
                    <a:pt x="70" y="118"/>
                  </a:lnTo>
                  <a:lnTo>
                    <a:pt x="70" y="118"/>
                  </a:lnTo>
                  <a:lnTo>
                    <a:pt x="70" y="118"/>
                  </a:lnTo>
                  <a:lnTo>
                    <a:pt x="66" y="118"/>
                  </a:lnTo>
                  <a:lnTo>
                    <a:pt x="66" y="114"/>
                  </a:lnTo>
                  <a:lnTo>
                    <a:pt x="62" y="114"/>
                  </a:lnTo>
                  <a:lnTo>
                    <a:pt x="62" y="114"/>
                  </a:lnTo>
                  <a:lnTo>
                    <a:pt x="62" y="114"/>
                  </a:lnTo>
                  <a:lnTo>
                    <a:pt x="62" y="114"/>
                  </a:lnTo>
                  <a:lnTo>
                    <a:pt x="62" y="114"/>
                  </a:lnTo>
                  <a:lnTo>
                    <a:pt x="58" y="114"/>
                  </a:lnTo>
                  <a:lnTo>
                    <a:pt x="54" y="114"/>
                  </a:lnTo>
                  <a:lnTo>
                    <a:pt x="54" y="114"/>
                  </a:lnTo>
                  <a:lnTo>
                    <a:pt x="54" y="114"/>
                  </a:lnTo>
                  <a:lnTo>
                    <a:pt x="54" y="114"/>
                  </a:lnTo>
                  <a:lnTo>
                    <a:pt x="54" y="114"/>
                  </a:lnTo>
                  <a:lnTo>
                    <a:pt x="54" y="114"/>
                  </a:lnTo>
                  <a:lnTo>
                    <a:pt x="54" y="114"/>
                  </a:lnTo>
                  <a:lnTo>
                    <a:pt x="52" y="114"/>
                  </a:lnTo>
                  <a:lnTo>
                    <a:pt x="52" y="114"/>
                  </a:lnTo>
                  <a:lnTo>
                    <a:pt x="52" y="114"/>
                  </a:lnTo>
                  <a:lnTo>
                    <a:pt x="52" y="114"/>
                  </a:lnTo>
                  <a:lnTo>
                    <a:pt x="52" y="114"/>
                  </a:lnTo>
                  <a:lnTo>
                    <a:pt x="52" y="110"/>
                  </a:lnTo>
                  <a:lnTo>
                    <a:pt x="52" y="110"/>
                  </a:lnTo>
                  <a:lnTo>
                    <a:pt x="52" y="110"/>
                  </a:lnTo>
                  <a:lnTo>
                    <a:pt x="52" y="110"/>
                  </a:lnTo>
                  <a:lnTo>
                    <a:pt x="52" y="110"/>
                  </a:lnTo>
                  <a:lnTo>
                    <a:pt x="52" y="110"/>
                  </a:lnTo>
                  <a:lnTo>
                    <a:pt x="52" y="108"/>
                  </a:lnTo>
                  <a:lnTo>
                    <a:pt x="52" y="108"/>
                  </a:lnTo>
                  <a:lnTo>
                    <a:pt x="52" y="108"/>
                  </a:lnTo>
                  <a:lnTo>
                    <a:pt x="52" y="108"/>
                  </a:lnTo>
                  <a:lnTo>
                    <a:pt x="48" y="108"/>
                  </a:lnTo>
                  <a:lnTo>
                    <a:pt x="44" y="108"/>
                  </a:lnTo>
                  <a:lnTo>
                    <a:pt x="44" y="108"/>
                  </a:lnTo>
                  <a:lnTo>
                    <a:pt x="44" y="108"/>
                  </a:lnTo>
                  <a:lnTo>
                    <a:pt x="44" y="108"/>
                  </a:lnTo>
                  <a:lnTo>
                    <a:pt x="44" y="108"/>
                  </a:lnTo>
                  <a:lnTo>
                    <a:pt x="44" y="108"/>
                  </a:lnTo>
                  <a:lnTo>
                    <a:pt x="44" y="108"/>
                  </a:lnTo>
                  <a:lnTo>
                    <a:pt x="40" y="108"/>
                  </a:lnTo>
                  <a:lnTo>
                    <a:pt x="40" y="108"/>
                  </a:lnTo>
                  <a:lnTo>
                    <a:pt x="40" y="108"/>
                  </a:lnTo>
                  <a:lnTo>
                    <a:pt x="40" y="108"/>
                  </a:lnTo>
                  <a:lnTo>
                    <a:pt x="38" y="108"/>
                  </a:lnTo>
                  <a:lnTo>
                    <a:pt x="38" y="104"/>
                  </a:lnTo>
                  <a:lnTo>
                    <a:pt x="38" y="104"/>
                  </a:lnTo>
                  <a:lnTo>
                    <a:pt x="38" y="104"/>
                  </a:lnTo>
                  <a:lnTo>
                    <a:pt x="38" y="104"/>
                  </a:lnTo>
                  <a:lnTo>
                    <a:pt x="38" y="104"/>
                  </a:lnTo>
                  <a:lnTo>
                    <a:pt x="38" y="100"/>
                  </a:lnTo>
                  <a:lnTo>
                    <a:pt x="38" y="100"/>
                  </a:lnTo>
                  <a:lnTo>
                    <a:pt x="34" y="100"/>
                  </a:lnTo>
                  <a:lnTo>
                    <a:pt x="34" y="100"/>
                  </a:lnTo>
                  <a:lnTo>
                    <a:pt x="34" y="96"/>
                  </a:lnTo>
                  <a:lnTo>
                    <a:pt x="34" y="96"/>
                  </a:lnTo>
                  <a:lnTo>
                    <a:pt x="34" y="92"/>
                  </a:lnTo>
                  <a:lnTo>
                    <a:pt x="34" y="92"/>
                  </a:lnTo>
                  <a:lnTo>
                    <a:pt x="34" y="92"/>
                  </a:lnTo>
                  <a:lnTo>
                    <a:pt x="34" y="92"/>
                  </a:lnTo>
                  <a:lnTo>
                    <a:pt x="34" y="92"/>
                  </a:lnTo>
                  <a:lnTo>
                    <a:pt x="34" y="88"/>
                  </a:lnTo>
                  <a:lnTo>
                    <a:pt x="34" y="84"/>
                  </a:lnTo>
                  <a:lnTo>
                    <a:pt x="34" y="84"/>
                  </a:lnTo>
                  <a:lnTo>
                    <a:pt x="34" y="84"/>
                  </a:lnTo>
                  <a:lnTo>
                    <a:pt x="30" y="84"/>
                  </a:lnTo>
                  <a:lnTo>
                    <a:pt x="30" y="84"/>
                  </a:lnTo>
                  <a:lnTo>
                    <a:pt x="30" y="84"/>
                  </a:lnTo>
                  <a:lnTo>
                    <a:pt x="30" y="84"/>
                  </a:lnTo>
                  <a:lnTo>
                    <a:pt x="30" y="84"/>
                  </a:lnTo>
                  <a:lnTo>
                    <a:pt x="30" y="84"/>
                  </a:lnTo>
                  <a:lnTo>
                    <a:pt x="30" y="84"/>
                  </a:lnTo>
                  <a:lnTo>
                    <a:pt x="30" y="84"/>
                  </a:lnTo>
                  <a:lnTo>
                    <a:pt x="30" y="84"/>
                  </a:lnTo>
                  <a:lnTo>
                    <a:pt x="30" y="80"/>
                  </a:lnTo>
                  <a:lnTo>
                    <a:pt x="30" y="80"/>
                  </a:lnTo>
                  <a:lnTo>
                    <a:pt x="26" y="80"/>
                  </a:lnTo>
                  <a:lnTo>
                    <a:pt x="26" y="78"/>
                  </a:lnTo>
                  <a:lnTo>
                    <a:pt x="26" y="78"/>
                  </a:lnTo>
                  <a:lnTo>
                    <a:pt x="22" y="78"/>
                  </a:lnTo>
                  <a:lnTo>
                    <a:pt x="18" y="78"/>
                  </a:lnTo>
                  <a:lnTo>
                    <a:pt x="18" y="74"/>
                  </a:lnTo>
                  <a:lnTo>
                    <a:pt x="18" y="74"/>
                  </a:lnTo>
                  <a:lnTo>
                    <a:pt x="18" y="74"/>
                  </a:lnTo>
                  <a:lnTo>
                    <a:pt x="18" y="74"/>
                  </a:lnTo>
                  <a:lnTo>
                    <a:pt x="18" y="74"/>
                  </a:lnTo>
                  <a:lnTo>
                    <a:pt x="18" y="74"/>
                  </a:lnTo>
                  <a:lnTo>
                    <a:pt x="18" y="74"/>
                  </a:lnTo>
                  <a:lnTo>
                    <a:pt x="14" y="74"/>
                  </a:lnTo>
                  <a:lnTo>
                    <a:pt x="14" y="70"/>
                  </a:lnTo>
                  <a:lnTo>
                    <a:pt x="14" y="70"/>
                  </a:lnTo>
                  <a:lnTo>
                    <a:pt x="14" y="70"/>
                  </a:lnTo>
                  <a:lnTo>
                    <a:pt x="12" y="70"/>
                  </a:lnTo>
                  <a:lnTo>
                    <a:pt x="12" y="70"/>
                  </a:lnTo>
                  <a:lnTo>
                    <a:pt x="12" y="70"/>
                  </a:lnTo>
                  <a:lnTo>
                    <a:pt x="12" y="66"/>
                  </a:lnTo>
                  <a:lnTo>
                    <a:pt x="12" y="66"/>
                  </a:lnTo>
                  <a:lnTo>
                    <a:pt x="12" y="62"/>
                  </a:lnTo>
                  <a:lnTo>
                    <a:pt x="12" y="62"/>
                  </a:lnTo>
                  <a:lnTo>
                    <a:pt x="12" y="62"/>
                  </a:lnTo>
                  <a:lnTo>
                    <a:pt x="12" y="62"/>
                  </a:lnTo>
                  <a:lnTo>
                    <a:pt x="12" y="58"/>
                  </a:lnTo>
                  <a:lnTo>
                    <a:pt x="12" y="58"/>
                  </a:lnTo>
                  <a:lnTo>
                    <a:pt x="12" y="58"/>
                  </a:lnTo>
                  <a:lnTo>
                    <a:pt x="12" y="58"/>
                  </a:lnTo>
                  <a:lnTo>
                    <a:pt x="8" y="58"/>
                  </a:lnTo>
                  <a:lnTo>
                    <a:pt x="8" y="58"/>
                  </a:lnTo>
                  <a:lnTo>
                    <a:pt x="8" y="54"/>
                  </a:lnTo>
                  <a:lnTo>
                    <a:pt x="8" y="52"/>
                  </a:lnTo>
                  <a:lnTo>
                    <a:pt x="4" y="52"/>
                  </a:lnTo>
                  <a:lnTo>
                    <a:pt x="4" y="52"/>
                  </a:lnTo>
                  <a:lnTo>
                    <a:pt x="4" y="52"/>
                  </a:lnTo>
                  <a:lnTo>
                    <a:pt x="4" y="48"/>
                  </a:lnTo>
                  <a:lnTo>
                    <a:pt x="4" y="48"/>
                  </a:lnTo>
                  <a:lnTo>
                    <a:pt x="4" y="48"/>
                  </a:lnTo>
                  <a:lnTo>
                    <a:pt x="4" y="48"/>
                  </a:lnTo>
                  <a:lnTo>
                    <a:pt x="4" y="48"/>
                  </a:lnTo>
                  <a:lnTo>
                    <a:pt x="0" y="44"/>
                  </a:lnTo>
                  <a:lnTo>
                    <a:pt x="0" y="44"/>
                  </a:lnTo>
                  <a:lnTo>
                    <a:pt x="0" y="44"/>
                  </a:lnTo>
                  <a:lnTo>
                    <a:pt x="0" y="44"/>
                  </a:lnTo>
                  <a:lnTo>
                    <a:pt x="0" y="40"/>
                  </a:lnTo>
                  <a:lnTo>
                    <a:pt x="0" y="40"/>
                  </a:lnTo>
                  <a:lnTo>
                    <a:pt x="0" y="40"/>
                  </a:lnTo>
                  <a:lnTo>
                    <a:pt x="0" y="40"/>
                  </a:lnTo>
                  <a:lnTo>
                    <a:pt x="0" y="40"/>
                  </a:lnTo>
                  <a:lnTo>
                    <a:pt x="0" y="40"/>
                  </a:lnTo>
                  <a:lnTo>
                    <a:pt x="0" y="40"/>
                  </a:lnTo>
                  <a:lnTo>
                    <a:pt x="4" y="40"/>
                  </a:lnTo>
                  <a:lnTo>
                    <a:pt x="4" y="40"/>
                  </a:lnTo>
                  <a:lnTo>
                    <a:pt x="4" y="40"/>
                  </a:lnTo>
                  <a:lnTo>
                    <a:pt x="4" y="40"/>
                  </a:lnTo>
                  <a:lnTo>
                    <a:pt x="4" y="40"/>
                  </a:lnTo>
                  <a:lnTo>
                    <a:pt x="8" y="40"/>
                  </a:lnTo>
                  <a:lnTo>
                    <a:pt x="8" y="40"/>
                  </a:lnTo>
                  <a:lnTo>
                    <a:pt x="8" y="40"/>
                  </a:lnTo>
                  <a:lnTo>
                    <a:pt x="8" y="44"/>
                  </a:lnTo>
                  <a:lnTo>
                    <a:pt x="8" y="44"/>
                  </a:lnTo>
                  <a:lnTo>
                    <a:pt x="12" y="44"/>
                  </a:lnTo>
                  <a:lnTo>
                    <a:pt x="12" y="40"/>
                  </a:lnTo>
                  <a:lnTo>
                    <a:pt x="12" y="40"/>
                  </a:lnTo>
                  <a:lnTo>
                    <a:pt x="12" y="40"/>
                  </a:lnTo>
                  <a:lnTo>
                    <a:pt x="14" y="40"/>
                  </a:lnTo>
                  <a:lnTo>
                    <a:pt x="14" y="40"/>
                  </a:lnTo>
                  <a:lnTo>
                    <a:pt x="14" y="40"/>
                  </a:lnTo>
                  <a:lnTo>
                    <a:pt x="18" y="44"/>
                  </a:lnTo>
                  <a:lnTo>
                    <a:pt x="18" y="44"/>
                  </a:lnTo>
                  <a:lnTo>
                    <a:pt x="18" y="44"/>
                  </a:lnTo>
                  <a:lnTo>
                    <a:pt x="18" y="44"/>
                  </a:lnTo>
                  <a:lnTo>
                    <a:pt x="18" y="44"/>
                  </a:lnTo>
                  <a:lnTo>
                    <a:pt x="22" y="44"/>
                  </a:lnTo>
                  <a:lnTo>
                    <a:pt x="22" y="44"/>
                  </a:lnTo>
                  <a:lnTo>
                    <a:pt x="22" y="44"/>
                  </a:lnTo>
                  <a:lnTo>
                    <a:pt x="22" y="40"/>
                  </a:lnTo>
                  <a:lnTo>
                    <a:pt x="26" y="40"/>
                  </a:lnTo>
                  <a:lnTo>
                    <a:pt x="26" y="40"/>
                  </a:lnTo>
                  <a:lnTo>
                    <a:pt x="26" y="40"/>
                  </a:lnTo>
                  <a:lnTo>
                    <a:pt x="30" y="36"/>
                  </a:lnTo>
                  <a:lnTo>
                    <a:pt x="30" y="32"/>
                  </a:lnTo>
                  <a:lnTo>
                    <a:pt x="34" y="32"/>
                  </a:lnTo>
                  <a:lnTo>
                    <a:pt x="34" y="28"/>
                  </a:lnTo>
                  <a:lnTo>
                    <a:pt x="34" y="28"/>
                  </a:lnTo>
                  <a:lnTo>
                    <a:pt x="38" y="26"/>
                  </a:lnTo>
                  <a:lnTo>
                    <a:pt x="38" y="26"/>
                  </a:lnTo>
                  <a:lnTo>
                    <a:pt x="38" y="22"/>
                  </a:lnTo>
                  <a:lnTo>
                    <a:pt x="40" y="22"/>
                  </a:lnTo>
                  <a:lnTo>
                    <a:pt x="40" y="22"/>
                  </a:lnTo>
                  <a:lnTo>
                    <a:pt x="44" y="18"/>
                  </a:lnTo>
                  <a:lnTo>
                    <a:pt x="48" y="18"/>
                  </a:lnTo>
                  <a:lnTo>
                    <a:pt x="48" y="14"/>
                  </a:lnTo>
                  <a:lnTo>
                    <a:pt x="48" y="14"/>
                  </a:lnTo>
                  <a:lnTo>
                    <a:pt x="48" y="14"/>
                  </a:lnTo>
                  <a:lnTo>
                    <a:pt x="48" y="14"/>
                  </a:lnTo>
                  <a:lnTo>
                    <a:pt x="48" y="14"/>
                  </a:lnTo>
                  <a:lnTo>
                    <a:pt x="48" y="10"/>
                  </a:lnTo>
                  <a:lnTo>
                    <a:pt x="52" y="10"/>
                  </a:lnTo>
                  <a:lnTo>
                    <a:pt x="52" y="6"/>
                  </a:lnTo>
                  <a:lnTo>
                    <a:pt x="52" y="6"/>
                  </a:lnTo>
                  <a:lnTo>
                    <a:pt x="52" y="6"/>
                  </a:lnTo>
                  <a:lnTo>
                    <a:pt x="52" y="6"/>
                  </a:lnTo>
                  <a:lnTo>
                    <a:pt x="52" y="6"/>
                  </a:lnTo>
                  <a:lnTo>
                    <a:pt x="54" y="2"/>
                  </a:lnTo>
                  <a:lnTo>
                    <a:pt x="54" y="2"/>
                  </a:lnTo>
                  <a:lnTo>
                    <a:pt x="58" y="2"/>
                  </a:lnTo>
                  <a:lnTo>
                    <a:pt x="58" y="2"/>
                  </a:lnTo>
                  <a:lnTo>
                    <a:pt x="58" y="2"/>
                  </a:lnTo>
                  <a:lnTo>
                    <a:pt x="62" y="2"/>
                  </a:lnTo>
                  <a:lnTo>
                    <a:pt x="62" y="2"/>
                  </a:lnTo>
                  <a:lnTo>
                    <a:pt x="62" y="2"/>
                  </a:lnTo>
                  <a:lnTo>
                    <a:pt x="62" y="0"/>
                  </a:lnTo>
                  <a:lnTo>
                    <a:pt x="66" y="2"/>
                  </a:lnTo>
                  <a:lnTo>
                    <a:pt x="70" y="2"/>
                  </a:lnTo>
                  <a:lnTo>
                    <a:pt x="70" y="2"/>
                  </a:lnTo>
                  <a:lnTo>
                    <a:pt x="70" y="2"/>
                  </a:lnTo>
                  <a:lnTo>
                    <a:pt x="70" y="2"/>
                  </a:lnTo>
                  <a:lnTo>
                    <a:pt x="70" y="2"/>
                  </a:lnTo>
                  <a:lnTo>
                    <a:pt x="70" y="2"/>
                  </a:lnTo>
                  <a:lnTo>
                    <a:pt x="70" y="6"/>
                  </a:lnTo>
                  <a:lnTo>
                    <a:pt x="78" y="6"/>
                  </a:lnTo>
                  <a:lnTo>
                    <a:pt x="82" y="6"/>
                  </a:lnTo>
                  <a:lnTo>
                    <a:pt x="82" y="6"/>
                  </a:lnTo>
                  <a:lnTo>
                    <a:pt x="84" y="6"/>
                  </a:lnTo>
                  <a:lnTo>
                    <a:pt x="84" y="6"/>
                  </a:lnTo>
                  <a:lnTo>
                    <a:pt x="84" y="10"/>
                  </a:lnTo>
                  <a:lnTo>
                    <a:pt x="84" y="10"/>
                  </a:lnTo>
                  <a:lnTo>
                    <a:pt x="84" y="10"/>
                  </a:lnTo>
                  <a:lnTo>
                    <a:pt x="84" y="10"/>
                  </a:lnTo>
                  <a:lnTo>
                    <a:pt x="88" y="10"/>
                  </a:lnTo>
                  <a:lnTo>
                    <a:pt x="88" y="10"/>
                  </a:lnTo>
                  <a:lnTo>
                    <a:pt x="88" y="10"/>
                  </a:lnTo>
                  <a:lnTo>
                    <a:pt x="88" y="10"/>
                  </a:lnTo>
                  <a:lnTo>
                    <a:pt x="88" y="10"/>
                  </a:lnTo>
                  <a:lnTo>
                    <a:pt x="92" y="10"/>
                  </a:lnTo>
                  <a:lnTo>
                    <a:pt x="92" y="14"/>
                  </a:lnTo>
                  <a:lnTo>
                    <a:pt x="92" y="14"/>
                  </a:lnTo>
                  <a:lnTo>
                    <a:pt x="92" y="14"/>
                  </a:lnTo>
                  <a:lnTo>
                    <a:pt x="96" y="14"/>
                  </a:lnTo>
                  <a:lnTo>
                    <a:pt x="96" y="14"/>
                  </a:lnTo>
                  <a:lnTo>
                    <a:pt x="96" y="14"/>
                  </a:lnTo>
                  <a:lnTo>
                    <a:pt x="96" y="14"/>
                  </a:lnTo>
                  <a:lnTo>
                    <a:pt x="96" y="14"/>
                  </a:lnTo>
                  <a:lnTo>
                    <a:pt x="100" y="14"/>
                  </a:lnTo>
                  <a:lnTo>
                    <a:pt x="100" y="14"/>
                  </a:lnTo>
                  <a:lnTo>
                    <a:pt x="100" y="14"/>
                  </a:lnTo>
                  <a:lnTo>
                    <a:pt x="100" y="18"/>
                  </a:lnTo>
                  <a:lnTo>
                    <a:pt x="104" y="18"/>
                  </a:lnTo>
                  <a:lnTo>
                    <a:pt x="104" y="18"/>
                  </a:lnTo>
                  <a:lnTo>
                    <a:pt x="104" y="22"/>
                  </a:lnTo>
                  <a:lnTo>
                    <a:pt x="104" y="22"/>
                  </a:lnTo>
                  <a:lnTo>
                    <a:pt x="104" y="22"/>
                  </a:lnTo>
                  <a:lnTo>
                    <a:pt x="108" y="22"/>
                  </a:lnTo>
                  <a:lnTo>
                    <a:pt x="108" y="22"/>
                  </a:lnTo>
                  <a:lnTo>
                    <a:pt x="108" y="22"/>
                  </a:lnTo>
                  <a:lnTo>
                    <a:pt x="108" y="22"/>
                  </a:lnTo>
                  <a:lnTo>
                    <a:pt x="108" y="22"/>
                  </a:lnTo>
                  <a:lnTo>
                    <a:pt x="108" y="22"/>
                  </a:lnTo>
                  <a:lnTo>
                    <a:pt x="108" y="22"/>
                  </a:lnTo>
                  <a:lnTo>
                    <a:pt x="108" y="22"/>
                  </a:lnTo>
                  <a:lnTo>
                    <a:pt x="108" y="22"/>
                  </a:lnTo>
                  <a:lnTo>
                    <a:pt x="108" y="22"/>
                  </a:lnTo>
                  <a:lnTo>
                    <a:pt x="108" y="26"/>
                  </a:lnTo>
                  <a:lnTo>
                    <a:pt x="108" y="26"/>
                  </a:lnTo>
                  <a:lnTo>
                    <a:pt x="108" y="26"/>
                  </a:lnTo>
                  <a:lnTo>
                    <a:pt x="108" y="28"/>
                  </a:lnTo>
                  <a:lnTo>
                    <a:pt x="108" y="28"/>
                  </a:lnTo>
                  <a:lnTo>
                    <a:pt x="108" y="28"/>
                  </a:lnTo>
                  <a:lnTo>
                    <a:pt x="108" y="28"/>
                  </a:lnTo>
                  <a:lnTo>
                    <a:pt x="108" y="28"/>
                  </a:lnTo>
                  <a:lnTo>
                    <a:pt x="108" y="28"/>
                  </a:lnTo>
                  <a:lnTo>
                    <a:pt x="108" y="28"/>
                  </a:lnTo>
                  <a:lnTo>
                    <a:pt x="108" y="32"/>
                  </a:lnTo>
                  <a:lnTo>
                    <a:pt x="108" y="32"/>
                  </a:lnTo>
                  <a:lnTo>
                    <a:pt x="108" y="32"/>
                  </a:lnTo>
                  <a:lnTo>
                    <a:pt x="108" y="36"/>
                  </a:lnTo>
                  <a:lnTo>
                    <a:pt x="108" y="36"/>
                  </a:lnTo>
                  <a:lnTo>
                    <a:pt x="108" y="36"/>
                  </a:lnTo>
                  <a:lnTo>
                    <a:pt x="108" y="36"/>
                  </a:lnTo>
                  <a:lnTo>
                    <a:pt x="108" y="36"/>
                  </a:lnTo>
                  <a:lnTo>
                    <a:pt x="108" y="40"/>
                  </a:lnTo>
                  <a:lnTo>
                    <a:pt x="108" y="40"/>
                  </a:lnTo>
                  <a:lnTo>
                    <a:pt x="108" y="44"/>
                  </a:lnTo>
                  <a:lnTo>
                    <a:pt x="108" y="44"/>
                  </a:lnTo>
                  <a:lnTo>
                    <a:pt x="108" y="44"/>
                  </a:lnTo>
                  <a:lnTo>
                    <a:pt x="108" y="44"/>
                  </a:lnTo>
                  <a:lnTo>
                    <a:pt x="108" y="44"/>
                  </a:lnTo>
                  <a:lnTo>
                    <a:pt x="108" y="48"/>
                  </a:lnTo>
                  <a:lnTo>
                    <a:pt x="108" y="48"/>
                  </a:lnTo>
                  <a:lnTo>
                    <a:pt x="108" y="48"/>
                  </a:lnTo>
                  <a:lnTo>
                    <a:pt x="108" y="48"/>
                  </a:lnTo>
                  <a:lnTo>
                    <a:pt x="112" y="48"/>
                  </a:lnTo>
                  <a:lnTo>
                    <a:pt x="108" y="52"/>
                  </a:lnTo>
                  <a:lnTo>
                    <a:pt x="108" y="52"/>
                  </a:lnTo>
                  <a:lnTo>
                    <a:pt x="108" y="52"/>
                  </a:lnTo>
                  <a:lnTo>
                    <a:pt x="108" y="52"/>
                  </a:lnTo>
                  <a:lnTo>
                    <a:pt x="108" y="52"/>
                  </a:lnTo>
                  <a:lnTo>
                    <a:pt x="108" y="52"/>
                  </a:lnTo>
                  <a:lnTo>
                    <a:pt x="108" y="54"/>
                  </a:lnTo>
                  <a:lnTo>
                    <a:pt x="108" y="54"/>
                  </a:lnTo>
                  <a:lnTo>
                    <a:pt x="108" y="54"/>
                  </a:lnTo>
                  <a:lnTo>
                    <a:pt x="108" y="54"/>
                  </a:lnTo>
                  <a:lnTo>
                    <a:pt x="108" y="54"/>
                  </a:lnTo>
                  <a:lnTo>
                    <a:pt x="108" y="54"/>
                  </a:lnTo>
                  <a:lnTo>
                    <a:pt x="104" y="54"/>
                  </a:lnTo>
                  <a:lnTo>
                    <a:pt x="104" y="58"/>
                  </a:lnTo>
                  <a:lnTo>
                    <a:pt x="104" y="58"/>
                  </a:lnTo>
                  <a:lnTo>
                    <a:pt x="104" y="58"/>
                  </a:lnTo>
                  <a:lnTo>
                    <a:pt x="104" y="58"/>
                  </a:lnTo>
                  <a:lnTo>
                    <a:pt x="104" y="58"/>
                  </a:lnTo>
                  <a:lnTo>
                    <a:pt x="108" y="58"/>
                  </a:lnTo>
                  <a:lnTo>
                    <a:pt x="108" y="62"/>
                  </a:lnTo>
                  <a:lnTo>
                    <a:pt x="108" y="66"/>
                  </a:lnTo>
                  <a:lnTo>
                    <a:pt x="108" y="66"/>
                  </a:lnTo>
                  <a:lnTo>
                    <a:pt x="104" y="66"/>
                  </a:lnTo>
                  <a:lnTo>
                    <a:pt x="104" y="70"/>
                  </a:lnTo>
                  <a:lnTo>
                    <a:pt x="108" y="70"/>
                  </a:lnTo>
                  <a:lnTo>
                    <a:pt x="108" y="70"/>
                  </a:lnTo>
                  <a:lnTo>
                    <a:pt x="108" y="70"/>
                  </a:lnTo>
                  <a:lnTo>
                    <a:pt x="108" y="70"/>
                  </a:lnTo>
                  <a:lnTo>
                    <a:pt x="108" y="74"/>
                  </a:lnTo>
                  <a:lnTo>
                    <a:pt x="108" y="74"/>
                  </a:lnTo>
                  <a:lnTo>
                    <a:pt x="108" y="78"/>
                  </a:lnTo>
                  <a:lnTo>
                    <a:pt x="108" y="78"/>
                  </a:lnTo>
                  <a:lnTo>
                    <a:pt x="108" y="80"/>
                  </a:lnTo>
                  <a:lnTo>
                    <a:pt x="108" y="80"/>
                  </a:lnTo>
                  <a:lnTo>
                    <a:pt x="108" y="80"/>
                  </a:lnTo>
                  <a:lnTo>
                    <a:pt x="108" y="80"/>
                  </a:lnTo>
                  <a:lnTo>
                    <a:pt x="104" y="84"/>
                  </a:lnTo>
                  <a:lnTo>
                    <a:pt x="104" y="88"/>
                  </a:lnTo>
                  <a:lnTo>
                    <a:pt x="104" y="88"/>
                  </a:lnTo>
                  <a:lnTo>
                    <a:pt x="100" y="88"/>
                  </a:lnTo>
                  <a:lnTo>
                    <a:pt x="100" y="88"/>
                  </a:lnTo>
                  <a:lnTo>
                    <a:pt x="100" y="92"/>
                  </a:lnTo>
                  <a:lnTo>
                    <a:pt x="100" y="92"/>
                  </a:lnTo>
                  <a:lnTo>
                    <a:pt x="100" y="92"/>
                  </a:lnTo>
                  <a:lnTo>
                    <a:pt x="100" y="96"/>
                  </a:lnTo>
                  <a:lnTo>
                    <a:pt x="100" y="96"/>
                  </a:lnTo>
                  <a:lnTo>
                    <a:pt x="100" y="96"/>
                  </a:lnTo>
                  <a:lnTo>
                    <a:pt x="100" y="100"/>
                  </a:lnTo>
                  <a:lnTo>
                    <a:pt x="100" y="100"/>
                  </a:lnTo>
                  <a:lnTo>
                    <a:pt x="100" y="100"/>
                  </a:lnTo>
                  <a:lnTo>
                    <a:pt x="100" y="100"/>
                  </a:lnTo>
                  <a:lnTo>
                    <a:pt x="100" y="10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71" name="Freeform 178">
              <a:extLst>
                <a:ext uri="{FF2B5EF4-FFF2-40B4-BE49-F238E27FC236}">
                  <a16:creationId xmlns:a16="http://schemas.microsoft.com/office/drawing/2014/main" id="{FD3FCD58-6CAD-C4E5-C6FD-426DF1CE14B0}"/>
                </a:ext>
              </a:extLst>
            </p:cNvPr>
            <p:cNvSpPr>
              <a:spLocks noEditPoints="1"/>
            </p:cNvSpPr>
            <p:nvPr/>
          </p:nvSpPr>
          <p:spPr bwMode="auto">
            <a:xfrm>
              <a:off x="2743200" y="5156268"/>
              <a:ext cx="444500" cy="1022350"/>
            </a:xfrm>
            <a:custGeom>
              <a:avLst/>
              <a:gdLst>
                <a:gd name="T0" fmla="*/ 28 w 280"/>
                <a:gd name="T1" fmla="*/ 328 h 644"/>
                <a:gd name="T2" fmla="*/ 38 w 280"/>
                <a:gd name="T3" fmla="*/ 304 h 644"/>
                <a:gd name="T4" fmla="*/ 38 w 280"/>
                <a:gd name="T5" fmla="*/ 272 h 644"/>
                <a:gd name="T6" fmla="*/ 46 w 280"/>
                <a:gd name="T7" fmla="*/ 242 h 644"/>
                <a:gd name="T8" fmla="*/ 54 w 280"/>
                <a:gd name="T9" fmla="*/ 208 h 644"/>
                <a:gd name="T10" fmla="*/ 42 w 280"/>
                <a:gd name="T11" fmla="*/ 174 h 644"/>
                <a:gd name="T12" fmla="*/ 54 w 280"/>
                <a:gd name="T13" fmla="*/ 144 h 644"/>
                <a:gd name="T14" fmla="*/ 60 w 280"/>
                <a:gd name="T15" fmla="*/ 114 h 644"/>
                <a:gd name="T16" fmla="*/ 72 w 280"/>
                <a:gd name="T17" fmla="*/ 84 h 644"/>
                <a:gd name="T18" fmla="*/ 76 w 280"/>
                <a:gd name="T19" fmla="*/ 48 h 644"/>
                <a:gd name="T20" fmla="*/ 90 w 280"/>
                <a:gd name="T21" fmla="*/ 22 h 644"/>
                <a:gd name="T22" fmla="*/ 106 w 280"/>
                <a:gd name="T23" fmla="*/ 4 h 644"/>
                <a:gd name="T24" fmla="*/ 130 w 280"/>
                <a:gd name="T25" fmla="*/ 22 h 644"/>
                <a:gd name="T26" fmla="*/ 156 w 280"/>
                <a:gd name="T27" fmla="*/ 10 h 644"/>
                <a:gd name="T28" fmla="*/ 176 w 280"/>
                <a:gd name="T29" fmla="*/ 36 h 644"/>
                <a:gd name="T30" fmla="*/ 208 w 280"/>
                <a:gd name="T31" fmla="*/ 56 h 644"/>
                <a:gd name="T32" fmla="*/ 220 w 280"/>
                <a:gd name="T33" fmla="*/ 78 h 644"/>
                <a:gd name="T34" fmla="*/ 224 w 280"/>
                <a:gd name="T35" fmla="*/ 100 h 644"/>
                <a:gd name="T36" fmla="*/ 254 w 280"/>
                <a:gd name="T37" fmla="*/ 100 h 644"/>
                <a:gd name="T38" fmla="*/ 272 w 280"/>
                <a:gd name="T39" fmla="*/ 70 h 644"/>
                <a:gd name="T40" fmla="*/ 276 w 280"/>
                <a:gd name="T41" fmla="*/ 96 h 644"/>
                <a:gd name="T42" fmla="*/ 250 w 280"/>
                <a:gd name="T43" fmla="*/ 114 h 644"/>
                <a:gd name="T44" fmla="*/ 238 w 280"/>
                <a:gd name="T45" fmla="*/ 136 h 644"/>
                <a:gd name="T46" fmla="*/ 220 w 280"/>
                <a:gd name="T47" fmla="*/ 170 h 644"/>
                <a:gd name="T48" fmla="*/ 216 w 280"/>
                <a:gd name="T49" fmla="*/ 200 h 644"/>
                <a:gd name="T50" fmla="*/ 216 w 280"/>
                <a:gd name="T51" fmla="*/ 234 h 644"/>
                <a:gd name="T52" fmla="*/ 230 w 280"/>
                <a:gd name="T53" fmla="*/ 264 h 644"/>
                <a:gd name="T54" fmla="*/ 228 w 280"/>
                <a:gd name="T55" fmla="*/ 294 h 644"/>
                <a:gd name="T56" fmla="*/ 194 w 280"/>
                <a:gd name="T57" fmla="*/ 316 h 644"/>
                <a:gd name="T58" fmla="*/ 156 w 280"/>
                <a:gd name="T59" fmla="*/ 312 h 644"/>
                <a:gd name="T60" fmla="*/ 160 w 280"/>
                <a:gd name="T61" fmla="*/ 330 h 644"/>
                <a:gd name="T62" fmla="*/ 152 w 280"/>
                <a:gd name="T63" fmla="*/ 358 h 644"/>
                <a:gd name="T64" fmla="*/ 122 w 280"/>
                <a:gd name="T65" fmla="*/ 350 h 644"/>
                <a:gd name="T66" fmla="*/ 126 w 280"/>
                <a:gd name="T67" fmla="*/ 380 h 644"/>
                <a:gd name="T68" fmla="*/ 142 w 280"/>
                <a:gd name="T69" fmla="*/ 386 h 644"/>
                <a:gd name="T70" fmla="*/ 126 w 280"/>
                <a:gd name="T71" fmla="*/ 394 h 644"/>
                <a:gd name="T72" fmla="*/ 120 w 280"/>
                <a:gd name="T73" fmla="*/ 414 h 644"/>
                <a:gd name="T74" fmla="*/ 98 w 280"/>
                <a:gd name="T75" fmla="*/ 440 h 644"/>
                <a:gd name="T76" fmla="*/ 86 w 280"/>
                <a:gd name="T77" fmla="*/ 470 h 644"/>
                <a:gd name="T78" fmla="*/ 108 w 280"/>
                <a:gd name="T79" fmla="*/ 490 h 644"/>
                <a:gd name="T80" fmla="*/ 90 w 280"/>
                <a:gd name="T81" fmla="*/ 510 h 644"/>
                <a:gd name="T82" fmla="*/ 82 w 280"/>
                <a:gd name="T83" fmla="*/ 536 h 644"/>
                <a:gd name="T84" fmla="*/ 76 w 280"/>
                <a:gd name="T85" fmla="*/ 540 h 644"/>
                <a:gd name="T86" fmla="*/ 64 w 280"/>
                <a:gd name="T87" fmla="*/ 566 h 644"/>
                <a:gd name="T88" fmla="*/ 72 w 280"/>
                <a:gd name="T89" fmla="*/ 584 h 644"/>
                <a:gd name="T90" fmla="*/ 34 w 280"/>
                <a:gd name="T91" fmla="*/ 580 h 644"/>
                <a:gd name="T92" fmla="*/ 16 w 280"/>
                <a:gd name="T93" fmla="*/ 550 h 644"/>
                <a:gd name="T94" fmla="*/ 0 w 280"/>
                <a:gd name="T95" fmla="*/ 536 h 644"/>
                <a:gd name="T96" fmla="*/ 16 w 280"/>
                <a:gd name="T97" fmla="*/ 512 h 644"/>
                <a:gd name="T98" fmla="*/ 20 w 280"/>
                <a:gd name="T99" fmla="*/ 488 h 644"/>
                <a:gd name="T100" fmla="*/ 28 w 280"/>
                <a:gd name="T101" fmla="*/ 458 h 644"/>
                <a:gd name="T102" fmla="*/ 24 w 280"/>
                <a:gd name="T103" fmla="*/ 432 h 644"/>
                <a:gd name="T104" fmla="*/ 24 w 280"/>
                <a:gd name="T105" fmla="*/ 416 h 644"/>
                <a:gd name="T106" fmla="*/ 20 w 280"/>
                <a:gd name="T107" fmla="*/ 394 h 644"/>
                <a:gd name="T108" fmla="*/ 24 w 280"/>
                <a:gd name="T109" fmla="*/ 364 h 644"/>
                <a:gd name="T110" fmla="*/ 72 w 280"/>
                <a:gd name="T111" fmla="*/ 592 h 644"/>
                <a:gd name="T112" fmla="*/ 80 w 280"/>
                <a:gd name="T113" fmla="*/ 614 h 644"/>
                <a:gd name="T114" fmla="*/ 108 w 280"/>
                <a:gd name="T115" fmla="*/ 636 h 644"/>
                <a:gd name="T116" fmla="*/ 94 w 280"/>
                <a:gd name="T117" fmla="*/ 640 h 644"/>
                <a:gd name="T118" fmla="*/ 72 w 280"/>
                <a:gd name="T119" fmla="*/ 610 h 644"/>
                <a:gd name="T120" fmla="*/ 126 w 280"/>
                <a:gd name="T121" fmla="*/ 636 h 644"/>
                <a:gd name="T122" fmla="*/ 126 w 280"/>
                <a:gd name="T123" fmla="*/ 64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 h="644">
                  <a:moveTo>
                    <a:pt x="24" y="358"/>
                  </a:moveTo>
                  <a:lnTo>
                    <a:pt x="24" y="354"/>
                  </a:lnTo>
                  <a:lnTo>
                    <a:pt x="24" y="350"/>
                  </a:lnTo>
                  <a:lnTo>
                    <a:pt x="24" y="346"/>
                  </a:lnTo>
                  <a:lnTo>
                    <a:pt x="28" y="346"/>
                  </a:lnTo>
                  <a:lnTo>
                    <a:pt x="28" y="342"/>
                  </a:lnTo>
                  <a:lnTo>
                    <a:pt x="24" y="342"/>
                  </a:lnTo>
                  <a:lnTo>
                    <a:pt x="28" y="338"/>
                  </a:lnTo>
                  <a:lnTo>
                    <a:pt x="28" y="334"/>
                  </a:lnTo>
                  <a:lnTo>
                    <a:pt x="28" y="330"/>
                  </a:lnTo>
                  <a:lnTo>
                    <a:pt x="28" y="328"/>
                  </a:lnTo>
                  <a:lnTo>
                    <a:pt x="28" y="330"/>
                  </a:lnTo>
                  <a:lnTo>
                    <a:pt x="30" y="330"/>
                  </a:lnTo>
                  <a:lnTo>
                    <a:pt x="30" y="328"/>
                  </a:lnTo>
                  <a:lnTo>
                    <a:pt x="30" y="324"/>
                  </a:lnTo>
                  <a:lnTo>
                    <a:pt x="30" y="320"/>
                  </a:lnTo>
                  <a:lnTo>
                    <a:pt x="30" y="316"/>
                  </a:lnTo>
                  <a:lnTo>
                    <a:pt x="34" y="316"/>
                  </a:lnTo>
                  <a:lnTo>
                    <a:pt x="34" y="312"/>
                  </a:lnTo>
                  <a:lnTo>
                    <a:pt x="38" y="312"/>
                  </a:lnTo>
                  <a:lnTo>
                    <a:pt x="38" y="308"/>
                  </a:lnTo>
                  <a:lnTo>
                    <a:pt x="38" y="304"/>
                  </a:lnTo>
                  <a:lnTo>
                    <a:pt x="38" y="302"/>
                  </a:lnTo>
                  <a:lnTo>
                    <a:pt x="34" y="298"/>
                  </a:lnTo>
                  <a:lnTo>
                    <a:pt x="34" y="294"/>
                  </a:lnTo>
                  <a:lnTo>
                    <a:pt x="34" y="290"/>
                  </a:lnTo>
                  <a:lnTo>
                    <a:pt x="34" y="286"/>
                  </a:lnTo>
                  <a:lnTo>
                    <a:pt x="34" y="282"/>
                  </a:lnTo>
                  <a:lnTo>
                    <a:pt x="34" y="278"/>
                  </a:lnTo>
                  <a:lnTo>
                    <a:pt x="34" y="274"/>
                  </a:lnTo>
                  <a:lnTo>
                    <a:pt x="34" y="272"/>
                  </a:lnTo>
                  <a:lnTo>
                    <a:pt x="38" y="268"/>
                  </a:lnTo>
                  <a:lnTo>
                    <a:pt x="38" y="272"/>
                  </a:lnTo>
                  <a:lnTo>
                    <a:pt x="42" y="268"/>
                  </a:lnTo>
                  <a:lnTo>
                    <a:pt x="42" y="264"/>
                  </a:lnTo>
                  <a:lnTo>
                    <a:pt x="46" y="264"/>
                  </a:lnTo>
                  <a:lnTo>
                    <a:pt x="46" y="260"/>
                  </a:lnTo>
                  <a:lnTo>
                    <a:pt x="46" y="256"/>
                  </a:lnTo>
                  <a:lnTo>
                    <a:pt x="46" y="252"/>
                  </a:lnTo>
                  <a:lnTo>
                    <a:pt x="46" y="248"/>
                  </a:lnTo>
                  <a:lnTo>
                    <a:pt x="42" y="248"/>
                  </a:lnTo>
                  <a:lnTo>
                    <a:pt x="42" y="246"/>
                  </a:lnTo>
                  <a:lnTo>
                    <a:pt x="46" y="246"/>
                  </a:lnTo>
                  <a:lnTo>
                    <a:pt x="46" y="242"/>
                  </a:lnTo>
                  <a:lnTo>
                    <a:pt x="46" y="238"/>
                  </a:lnTo>
                  <a:lnTo>
                    <a:pt x="46" y="234"/>
                  </a:lnTo>
                  <a:lnTo>
                    <a:pt x="50" y="234"/>
                  </a:lnTo>
                  <a:lnTo>
                    <a:pt x="50" y="230"/>
                  </a:lnTo>
                  <a:lnTo>
                    <a:pt x="50" y="226"/>
                  </a:lnTo>
                  <a:lnTo>
                    <a:pt x="54" y="226"/>
                  </a:lnTo>
                  <a:lnTo>
                    <a:pt x="54" y="222"/>
                  </a:lnTo>
                  <a:lnTo>
                    <a:pt x="54" y="218"/>
                  </a:lnTo>
                  <a:lnTo>
                    <a:pt x="54" y="216"/>
                  </a:lnTo>
                  <a:lnTo>
                    <a:pt x="54" y="212"/>
                  </a:lnTo>
                  <a:lnTo>
                    <a:pt x="54" y="208"/>
                  </a:lnTo>
                  <a:lnTo>
                    <a:pt x="50" y="208"/>
                  </a:lnTo>
                  <a:lnTo>
                    <a:pt x="50" y="204"/>
                  </a:lnTo>
                  <a:lnTo>
                    <a:pt x="50" y="200"/>
                  </a:lnTo>
                  <a:lnTo>
                    <a:pt x="50" y="196"/>
                  </a:lnTo>
                  <a:lnTo>
                    <a:pt x="50" y="192"/>
                  </a:lnTo>
                  <a:lnTo>
                    <a:pt x="46" y="192"/>
                  </a:lnTo>
                  <a:lnTo>
                    <a:pt x="46" y="190"/>
                  </a:lnTo>
                  <a:lnTo>
                    <a:pt x="46" y="186"/>
                  </a:lnTo>
                  <a:lnTo>
                    <a:pt x="46" y="182"/>
                  </a:lnTo>
                  <a:lnTo>
                    <a:pt x="42" y="178"/>
                  </a:lnTo>
                  <a:lnTo>
                    <a:pt x="42" y="174"/>
                  </a:lnTo>
                  <a:lnTo>
                    <a:pt x="42" y="170"/>
                  </a:lnTo>
                  <a:lnTo>
                    <a:pt x="46" y="170"/>
                  </a:lnTo>
                  <a:lnTo>
                    <a:pt x="46" y="166"/>
                  </a:lnTo>
                  <a:lnTo>
                    <a:pt x="46" y="162"/>
                  </a:lnTo>
                  <a:lnTo>
                    <a:pt x="46" y="160"/>
                  </a:lnTo>
                  <a:lnTo>
                    <a:pt x="50" y="160"/>
                  </a:lnTo>
                  <a:lnTo>
                    <a:pt x="50" y="156"/>
                  </a:lnTo>
                  <a:lnTo>
                    <a:pt x="54" y="156"/>
                  </a:lnTo>
                  <a:lnTo>
                    <a:pt x="54" y="152"/>
                  </a:lnTo>
                  <a:lnTo>
                    <a:pt x="54" y="148"/>
                  </a:lnTo>
                  <a:lnTo>
                    <a:pt x="54" y="144"/>
                  </a:lnTo>
                  <a:lnTo>
                    <a:pt x="50" y="140"/>
                  </a:lnTo>
                  <a:lnTo>
                    <a:pt x="54" y="140"/>
                  </a:lnTo>
                  <a:lnTo>
                    <a:pt x="50" y="140"/>
                  </a:lnTo>
                  <a:lnTo>
                    <a:pt x="50" y="136"/>
                  </a:lnTo>
                  <a:lnTo>
                    <a:pt x="54" y="134"/>
                  </a:lnTo>
                  <a:lnTo>
                    <a:pt x="54" y="130"/>
                  </a:lnTo>
                  <a:lnTo>
                    <a:pt x="54" y="126"/>
                  </a:lnTo>
                  <a:lnTo>
                    <a:pt x="54" y="122"/>
                  </a:lnTo>
                  <a:lnTo>
                    <a:pt x="56" y="122"/>
                  </a:lnTo>
                  <a:lnTo>
                    <a:pt x="56" y="118"/>
                  </a:lnTo>
                  <a:lnTo>
                    <a:pt x="60" y="114"/>
                  </a:lnTo>
                  <a:lnTo>
                    <a:pt x="60" y="110"/>
                  </a:lnTo>
                  <a:lnTo>
                    <a:pt x="64" y="110"/>
                  </a:lnTo>
                  <a:lnTo>
                    <a:pt x="64" y="106"/>
                  </a:lnTo>
                  <a:lnTo>
                    <a:pt x="64" y="104"/>
                  </a:lnTo>
                  <a:lnTo>
                    <a:pt x="68" y="100"/>
                  </a:lnTo>
                  <a:lnTo>
                    <a:pt x="68" y="96"/>
                  </a:lnTo>
                  <a:lnTo>
                    <a:pt x="72" y="96"/>
                  </a:lnTo>
                  <a:lnTo>
                    <a:pt x="76" y="96"/>
                  </a:lnTo>
                  <a:lnTo>
                    <a:pt x="76" y="92"/>
                  </a:lnTo>
                  <a:lnTo>
                    <a:pt x="72" y="88"/>
                  </a:lnTo>
                  <a:lnTo>
                    <a:pt x="72" y="84"/>
                  </a:lnTo>
                  <a:lnTo>
                    <a:pt x="72" y="82"/>
                  </a:lnTo>
                  <a:lnTo>
                    <a:pt x="72" y="78"/>
                  </a:lnTo>
                  <a:lnTo>
                    <a:pt x="72" y="74"/>
                  </a:lnTo>
                  <a:lnTo>
                    <a:pt x="72" y="70"/>
                  </a:lnTo>
                  <a:lnTo>
                    <a:pt x="72" y="66"/>
                  </a:lnTo>
                  <a:lnTo>
                    <a:pt x="72" y="64"/>
                  </a:lnTo>
                  <a:lnTo>
                    <a:pt x="76" y="60"/>
                  </a:lnTo>
                  <a:lnTo>
                    <a:pt x="72" y="56"/>
                  </a:lnTo>
                  <a:lnTo>
                    <a:pt x="72" y="52"/>
                  </a:lnTo>
                  <a:lnTo>
                    <a:pt x="72" y="48"/>
                  </a:lnTo>
                  <a:lnTo>
                    <a:pt x="76" y="48"/>
                  </a:lnTo>
                  <a:lnTo>
                    <a:pt x="80" y="44"/>
                  </a:lnTo>
                  <a:lnTo>
                    <a:pt x="82" y="44"/>
                  </a:lnTo>
                  <a:lnTo>
                    <a:pt x="86" y="44"/>
                  </a:lnTo>
                  <a:lnTo>
                    <a:pt x="86" y="40"/>
                  </a:lnTo>
                  <a:lnTo>
                    <a:pt x="90" y="36"/>
                  </a:lnTo>
                  <a:lnTo>
                    <a:pt x="90" y="34"/>
                  </a:lnTo>
                  <a:lnTo>
                    <a:pt x="90" y="30"/>
                  </a:lnTo>
                  <a:lnTo>
                    <a:pt x="90" y="26"/>
                  </a:lnTo>
                  <a:lnTo>
                    <a:pt x="94" y="26"/>
                  </a:lnTo>
                  <a:lnTo>
                    <a:pt x="94" y="22"/>
                  </a:lnTo>
                  <a:lnTo>
                    <a:pt x="90" y="22"/>
                  </a:lnTo>
                  <a:lnTo>
                    <a:pt x="90" y="18"/>
                  </a:lnTo>
                  <a:lnTo>
                    <a:pt x="94" y="18"/>
                  </a:lnTo>
                  <a:lnTo>
                    <a:pt x="94" y="14"/>
                  </a:lnTo>
                  <a:lnTo>
                    <a:pt x="98" y="14"/>
                  </a:lnTo>
                  <a:lnTo>
                    <a:pt x="98" y="10"/>
                  </a:lnTo>
                  <a:lnTo>
                    <a:pt x="98" y="6"/>
                  </a:lnTo>
                  <a:lnTo>
                    <a:pt x="102" y="6"/>
                  </a:lnTo>
                  <a:lnTo>
                    <a:pt x="102" y="4"/>
                  </a:lnTo>
                  <a:lnTo>
                    <a:pt x="106" y="4"/>
                  </a:lnTo>
                  <a:lnTo>
                    <a:pt x="106" y="0"/>
                  </a:lnTo>
                  <a:lnTo>
                    <a:pt x="106" y="4"/>
                  </a:lnTo>
                  <a:lnTo>
                    <a:pt x="108" y="4"/>
                  </a:lnTo>
                  <a:lnTo>
                    <a:pt x="108" y="6"/>
                  </a:lnTo>
                  <a:lnTo>
                    <a:pt x="112" y="6"/>
                  </a:lnTo>
                  <a:lnTo>
                    <a:pt x="120" y="6"/>
                  </a:lnTo>
                  <a:lnTo>
                    <a:pt x="122" y="6"/>
                  </a:lnTo>
                  <a:lnTo>
                    <a:pt x="126" y="6"/>
                  </a:lnTo>
                  <a:lnTo>
                    <a:pt x="126" y="10"/>
                  </a:lnTo>
                  <a:lnTo>
                    <a:pt x="126" y="14"/>
                  </a:lnTo>
                  <a:lnTo>
                    <a:pt x="126" y="18"/>
                  </a:lnTo>
                  <a:lnTo>
                    <a:pt x="130" y="18"/>
                  </a:lnTo>
                  <a:lnTo>
                    <a:pt x="130" y="22"/>
                  </a:lnTo>
                  <a:lnTo>
                    <a:pt x="130" y="18"/>
                  </a:lnTo>
                  <a:lnTo>
                    <a:pt x="130" y="14"/>
                  </a:lnTo>
                  <a:lnTo>
                    <a:pt x="134" y="10"/>
                  </a:lnTo>
                  <a:lnTo>
                    <a:pt x="134" y="6"/>
                  </a:lnTo>
                  <a:lnTo>
                    <a:pt x="138" y="6"/>
                  </a:lnTo>
                  <a:lnTo>
                    <a:pt x="142" y="6"/>
                  </a:lnTo>
                  <a:lnTo>
                    <a:pt x="146" y="6"/>
                  </a:lnTo>
                  <a:lnTo>
                    <a:pt x="150" y="6"/>
                  </a:lnTo>
                  <a:lnTo>
                    <a:pt x="152" y="6"/>
                  </a:lnTo>
                  <a:lnTo>
                    <a:pt x="152" y="10"/>
                  </a:lnTo>
                  <a:lnTo>
                    <a:pt x="156" y="10"/>
                  </a:lnTo>
                  <a:lnTo>
                    <a:pt x="156" y="14"/>
                  </a:lnTo>
                  <a:lnTo>
                    <a:pt x="160" y="14"/>
                  </a:lnTo>
                  <a:lnTo>
                    <a:pt x="160" y="18"/>
                  </a:lnTo>
                  <a:lnTo>
                    <a:pt x="164" y="22"/>
                  </a:lnTo>
                  <a:lnTo>
                    <a:pt x="164" y="26"/>
                  </a:lnTo>
                  <a:lnTo>
                    <a:pt x="168" y="26"/>
                  </a:lnTo>
                  <a:lnTo>
                    <a:pt x="168" y="30"/>
                  </a:lnTo>
                  <a:lnTo>
                    <a:pt x="172" y="30"/>
                  </a:lnTo>
                  <a:lnTo>
                    <a:pt x="172" y="34"/>
                  </a:lnTo>
                  <a:lnTo>
                    <a:pt x="176" y="34"/>
                  </a:lnTo>
                  <a:lnTo>
                    <a:pt x="176" y="36"/>
                  </a:lnTo>
                  <a:lnTo>
                    <a:pt x="178" y="36"/>
                  </a:lnTo>
                  <a:lnTo>
                    <a:pt x="182" y="36"/>
                  </a:lnTo>
                  <a:lnTo>
                    <a:pt x="182" y="40"/>
                  </a:lnTo>
                  <a:lnTo>
                    <a:pt x="186" y="40"/>
                  </a:lnTo>
                  <a:lnTo>
                    <a:pt x="190" y="40"/>
                  </a:lnTo>
                  <a:lnTo>
                    <a:pt x="198" y="44"/>
                  </a:lnTo>
                  <a:lnTo>
                    <a:pt x="198" y="48"/>
                  </a:lnTo>
                  <a:lnTo>
                    <a:pt x="202" y="48"/>
                  </a:lnTo>
                  <a:lnTo>
                    <a:pt x="202" y="52"/>
                  </a:lnTo>
                  <a:lnTo>
                    <a:pt x="204" y="52"/>
                  </a:lnTo>
                  <a:lnTo>
                    <a:pt x="208" y="56"/>
                  </a:lnTo>
                  <a:lnTo>
                    <a:pt x="212" y="56"/>
                  </a:lnTo>
                  <a:lnTo>
                    <a:pt x="216" y="60"/>
                  </a:lnTo>
                  <a:lnTo>
                    <a:pt x="220" y="60"/>
                  </a:lnTo>
                  <a:lnTo>
                    <a:pt x="224" y="64"/>
                  </a:lnTo>
                  <a:lnTo>
                    <a:pt x="224" y="66"/>
                  </a:lnTo>
                  <a:lnTo>
                    <a:pt x="228" y="66"/>
                  </a:lnTo>
                  <a:lnTo>
                    <a:pt x="228" y="70"/>
                  </a:lnTo>
                  <a:lnTo>
                    <a:pt x="224" y="70"/>
                  </a:lnTo>
                  <a:lnTo>
                    <a:pt x="224" y="74"/>
                  </a:lnTo>
                  <a:lnTo>
                    <a:pt x="220" y="74"/>
                  </a:lnTo>
                  <a:lnTo>
                    <a:pt x="220" y="78"/>
                  </a:lnTo>
                  <a:lnTo>
                    <a:pt x="216" y="82"/>
                  </a:lnTo>
                  <a:lnTo>
                    <a:pt x="216" y="84"/>
                  </a:lnTo>
                  <a:lnTo>
                    <a:pt x="216" y="88"/>
                  </a:lnTo>
                  <a:lnTo>
                    <a:pt x="216" y="92"/>
                  </a:lnTo>
                  <a:lnTo>
                    <a:pt x="212" y="92"/>
                  </a:lnTo>
                  <a:lnTo>
                    <a:pt x="212" y="96"/>
                  </a:lnTo>
                  <a:lnTo>
                    <a:pt x="208" y="96"/>
                  </a:lnTo>
                  <a:lnTo>
                    <a:pt x="212" y="100"/>
                  </a:lnTo>
                  <a:lnTo>
                    <a:pt x="216" y="100"/>
                  </a:lnTo>
                  <a:lnTo>
                    <a:pt x="220" y="100"/>
                  </a:lnTo>
                  <a:lnTo>
                    <a:pt x="224" y="100"/>
                  </a:lnTo>
                  <a:lnTo>
                    <a:pt x="228" y="104"/>
                  </a:lnTo>
                  <a:lnTo>
                    <a:pt x="230" y="104"/>
                  </a:lnTo>
                  <a:lnTo>
                    <a:pt x="234" y="104"/>
                  </a:lnTo>
                  <a:lnTo>
                    <a:pt x="238" y="104"/>
                  </a:lnTo>
                  <a:lnTo>
                    <a:pt x="242" y="104"/>
                  </a:lnTo>
                  <a:lnTo>
                    <a:pt x="242" y="100"/>
                  </a:lnTo>
                  <a:lnTo>
                    <a:pt x="246" y="100"/>
                  </a:lnTo>
                  <a:lnTo>
                    <a:pt x="250" y="100"/>
                  </a:lnTo>
                  <a:lnTo>
                    <a:pt x="250" y="104"/>
                  </a:lnTo>
                  <a:lnTo>
                    <a:pt x="254" y="104"/>
                  </a:lnTo>
                  <a:lnTo>
                    <a:pt x="254" y="100"/>
                  </a:lnTo>
                  <a:lnTo>
                    <a:pt x="254" y="96"/>
                  </a:lnTo>
                  <a:lnTo>
                    <a:pt x="258" y="92"/>
                  </a:lnTo>
                  <a:lnTo>
                    <a:pt x="260" y="92"/>
                  </a:lnTo>
                  <a:lnTo>
                    <a:pt x="260" y="88"/>
                  </a:lnTo>
                  <a:lnTo>
                    <a:pt x="264" y="88"/>
                  </a:lnTo>
                  <a:lnTo>
                    <a:pt x="264" y="84"/>
                  </a:lnTo>
                  <a:lnTo>
                    <a:pt x="268" y="82"/>
                  </a:lnTo>
                  <a:lnTo>
                    <a:pt x="268" y="78"/>
                  </a:lnTo>
                  <a:lnTo>
                    <a:pt x="268" y="74"/>
                  </a:lnTo>
                  <a:lnTo>
                    <a:pt x="268" y="70"/>
                  </a:lnTo>
                  <a:lnTo>
                    <a:pt x="272" y="70"/>
                  </a:lnTo>
                  <a:lnTo>
                    <a:pt x="272" y="66"/>
                  </a:lnTo>
                  <a:lnTo>
                    <a:pt x="276" y="66"/>
                  </a:lnTo>
                  <a:lnTo>
                    <a:pt x="280" y="70"/>
                  </a:lnTo>
                  <a:lnTo>
                    <a:pt x="280" y="74"/>
                  </a:lnTo>
                  <a:lnTo>
                    <a:pt x="280" y="78"/>
                  </a:lnTo>
                  <a:lnTo>
                    <a:pt x="280" y="82"/>
                  </a:lnTo>
                  <a:lnTo>
                    <a:pt x="280" y="84"/>
                  </a:lnTo>
                  <a:lnTo>
                    <a:pt x="280" y="88"/>
                  </a:lnTo>
                  <a:lnTo>
                    <a:pt x="280" y="92"/>
                  </a:lnTo>
                  <a:lnTo>
                    <a:pt x="280" y="96"/>
                  </a:lnTo>
                  <a:lnTo>
                    <a:pt x="276" y="96"/>
                  </a:lnTo>
                  <a:lnTo>
                    <a:pt x="276" y="100"/>
                  </a:lnTo>
                  <a:lnTo>
                    <a:pt x="272" y="100"/>
                  </a:lnTo>
                  <a:lnTo>
                    <a:pt x="272" y="104"/>
                  </a:lnTo>
                  <a:lnTo>
                    <a:pt x="268" y="104"/>
                  </a:lnTo>
                  <a:lnTo>
                    <a:pt x="264" y="104"/>
                  </a:lnTo>
                  <a:lnTo>
                    <a:pt x="264" y="106"/>
                  </a:lnTo>
                  <a:lnTo>
                    <a:pt x="260" y="110"/>
                  </a:lnTo>
                  <a:lnTo>
                    <a:pt x="258" y="110"/>
                  </a:lnTo>
                  <a:lnTo>
                    <a:pt x="258" y="114"/>
                  </a:lnTo>
                  <a:lnTo>
                    <a:pt x="254" y="114"/>
                  </a:lnTo>
                  <a:lnTo>
                    <a:pt x="250" y="114"/>
                  </a:lnTo>
                  <a:lnTo>
                    <a:pt x="250" y="118"/>
                  </a:lnTo>
                  <a:lnTo>
                    <a:pt x="254" y="118"/>
                  </a:lnTo>
                  <a:lnTo>
                    <a:pt x="250" y="118"/>
                  </a:lnTo>
                  <a:lnTo>
                    <a:pt x="250" y="122"/>
                  </a:lnTo>
                  <a:lnTo>
                    <a:pt x="246" y="122"/>
                  </a:lnTo>
                  <a:lnTo>
                    <a:pt x="246" y="126"/>
                  </a:lnTo>
                  <a:lnTo>
                    <a:pt x="242" y="126"/>
                  </a:lnTo>
                  <a:lnTo>
                    <a:pt x="242" y="130"/>
                  </a:lnTo>
                  <a:lnTo>
                    <a:pt x="242" y="134"/>
                  </a:lnTo>
                  <a:lnTo>
                    <a:pt x="238" y="134"/>
                  </a:lnTo>
                  <a:lnTo>
                    <a:pt x="238" y="136"/>
                  </a:lnTo>
                  <a:lnTo>
                    <a:pt x="234" y="140"/>
                  </a:lnTo>
                  <a:lnTo>
                    <a:pt x="234" y="144"/>
                  </a:lnTo>
                  <a:lnTo>
                    <a:pt x="230" y="144"/>
                  </a:lnTo>
                  <a:lnTo>
                    <a:pt x="228" y="148"/>
                  </a:lnTo>
                  <a:lnTo>
                    <a:pt x="228" y="152"/>
                  </a:lnTo>
                  <a:lnTo>
                    <a:pt x="224" y="152"/>
                  </a:lnTo>
                  <a:lnTo>
                    <a:pt x="224" y="156"/>
                  </a:lnTo>
                  <a:lnTo>
                    <a:pt x="220" y="160"/>
                  </a:lnTo>
                  <a:lnTo>
                    <a:pt x="224" y="162"/>
                  </a:lnTo>
                  <a:lnTo>
                    <a:pt x="220" y="166"/>
                  </a:lnTo>
                  <a:lnTo>
                    <a:pt x="220" y="170"/>
                  </a:lnTo>
                  <a:lnTo>
                    <a:pt x="220" y="174"/>
                  </a:lnTo>
                  <a:lnTo>
                    <a:pt x="220" y="178"/>
                  </a:lnTo>
                  <a:lnTo>
                    <a:pt x="220" y="182"/>
                  </a:lnTo>
                  <a:lnTo>
                    <a:pt x="216" y="182"/>
                  </a:lnTo>
                  <a:lnTo>
                    <a:pt x="216" y="186"/>
                  </a:lnTo>
                  <a:lnTo>
                    <a:pt x="216" y="190"/>
                  </a:lnTo>
                  <a:lnTo>
                    <a:pt x="220" y="190"/>
                  </a:lnTo>
                  <a:lnTo>
                    <a:pt x="220" y="192"/>
                  </a:lnTo>
                  <a:lnTo>
                    <a:pt x="216" y="192"/>
                  </a:lnTo>
                  <a:lnTo>
                    <a:pt x="216" y="196"/>
                  </a:lnTo>
                  <a:lnTo>
                    <a:pt x="216" y="200"/>
                  </a:lnTo>
                  <a:lnTo>
                    <a:pt x="216" y="204"/>
                  </a:lnTo>
                  <a:lnTo>
                    <a:pt x="212" y="204"/>
                  </a:lnTo>
                  <a:lnTo>
                    <a:pt x="212" y="208"/>
                  </a:lnTo>
                  <a:lnTo>
                    <a:pt x="212" y="212"/>
                  </a:lnTo>
                  <a:lnTo>
                    <a:pt x="212" y="216"/>
                  </a:lnTo>
                  <a:lnTo>
                    <a:pt x="212" y="218"/>
                  </a:lnTo>
                  <a:lnTo>
                    <a:pt x="212" y="222"/>
                  </a:lnTo>
                  <a:lnTo>
                    <a:pt x="212" y="226"/>
                  </a:lnTo>
                  <a:lnTo>
                    <a:pt x="212" y="230"/>
                  </a:lnTo>
                  <a:lnTo>
                    <a:pt x="212" y="234"/>
                  </a:lnTo>
                  <a:lnTo>
                    <a:pt x="216" y="234"/>
                  </a:lnTo>
                  <a:lnTo>
                    <a:pt x="216" y="238"/>
                  </a:lnTo>
                  <a:lnTo>
                    <a:pt x="220" y="238"/>
                  </a:lnTo>
                  <a:lnTo>
                    <a:pt x="224" y="238"/>
                  </a:lnTo>
                  <a:lnTo>
                    <a:pt x="228" y="242"/>
                  </a:lnTo>
                  <a:lnTo>
                    <a:pt x="228" y="246"/>
                  </a:lnTo>
                  <a:lnTo>
                    <a:pt x="230" y="246"/>
                  </a:lnTo>
                  <a:lnTo>
                    <a:pt x="230" y="248"/>
                  </a:lnTo>
                  <a:lnTo>
                    <a:pt x="230" y="252"/>
                  </a:lnTo>
                  <a:lnTo>
                    <a:pt x="228" y="256"/>
                  </a:lnTo>
                  <a:lnTo>
                    <a:pt x="228" y="260"/>
                  </a:lnTo>
                  <a:lnTo>
                    <a:pt x="230" y="264"/>
                  </a:lnTo>
                  <a:lnTo>
                    <a:pt x="230" y="268"/>
                  </a:lnTo>
                  <a:lnTo>
                    <a:pt x="234" y="268"/>
                  </a:lnTo>
                  <a:lnTo>
                    <a:pt x="238" y="268"/>
                  </a:lnTo>
                  <a:lnTo>
                    <a:pt x="238" y="272"/>
                  </a:lnTo>
                  <a:lnTo>
                    <a:pt x="238" y="274"/>
                  </a:lnTo>
                  <a:lnTo>
                    <a:pt x="238" y="278"/>
                  </a:lnTo>
                  <a:lnTo>
                    <a:pt x="234" y="282"/>
                  </a:lnTo>
                  <a:lnTo>
                    <a:pt x="234" y="286"/>
                  </a:lnTo>
                  <a:lnTo>
                    <a:pt x="230" y="286"/>
                  </a:lnTo>
                  <a:lnTo>
                    <a:pt x="230" y="290"/>
                  </a:lnTo>
                  <a:lnTo>
                    <a:pt x="228" y="294"/>
                  </a:lnTo>
                  <a:lnTo>
                    <a:pt x="228" y="298"/>
                  </a:lnTo>
                  <a:lnTo>
                    <a:pt x="228" y="302"/>
                  </a:lnTo>
                  <a:lnTo>
                    <a:pt x="224" y="302"/>
                  </a:lnTo>
                  <a:lnTo>
                    <a:pt x="224" y="304"/>
                  </a:lnTo>
                  <a:lnTo>
                    <a:pt x="216" y="304"/>
                  </a:lnTo>
                  <a:lnTo>
                    <a:pt x="216" y="308"/>
                  </a:lnTo>
                  <a:lnTo>
                    <a:pt x="208" y="308"/>
                  </a:lnTo>
                  <a:lnTo>
                    <a:pt x="204" y="312"/>
                  </a:lnTo>
                  <a:lnTo>
                    <a:pt x="202" y="312"/>
                  </a:lnTo>
                  <a:lnTo>
                    <a:pt x="198" y="312"/>
                  </a:lnTo>
                  <a:lnTo>
                    <a:pt x="194" y="316"/>
                  </a:lnTo>
                  <a:lnTo>
                    <a:pt x="190" y="316"/>
                  </a:lnTo>
                  <a:lnTo>
                    <a:pt x="186" y="316"/>
                  </a:lnTo>
                  <a:lnTo>
                    <a:pt x="182" y="316"/>
                  </a:lnTo>
                  <a:lnTo>
                    <a:pt x="178" y="316"/>
                  </a:lnTo>
                  <a:lnTo>
                    <a:pt x="176" y="316"/>
                  </a:lnTo>
                  <a:lnTo>
                    <a:pt x="172" y="316"/>
                  </a:lnTo>
                  <a:lnTo>
                    <a:pt x="168" y="316"/>
                  </a:lnTo>
                  <a:lnTo>
                    <a:pt x="164" y="316"/>
                  </a:lnTo>
                  <a:lnTo>
                    <a:pt x="160" y="316"/>
                  </a:lnTo>
                  <a:lnTo>
                    <a:pt x="160" y="312"/>
                  </a:lnTo>
                  <a:lnTo>
                    <a:pt x="156" y="312"/>
                  </a:lnTo>
                  <a:lnTo>
                    <a:pt x="156" y="316"/>
                  </a:lnTo>
                  <a:lnTo>
                    <a:pt x="160" y="316"/>
                  </a:lnTo>
                  <a:lnTo>
                    <a:pt x="160" y="320"/>
                  </a:lnTo>
                  <a:lnTo>
                    <a:pt x="156" y="320"/>
                  </a:lnTo>
                  <a:lnTo>
                    <a:pt x="156" y="324"/>
                  </a:lnTo>
                  <a:lnTo>
                    <a:pt x="160" y="324"/>
                  </a:lnTo>
                  <a:lnTo>
                    <a:pt x="164" y="324"/>
                  </a:lnTo>
                  <a:lnTo>
                    <a:pt x="164" y="328"/>
                  </a:lnTo>
                  <a:lnTo>
                    <a:pt x="160" y="324"/>
                  </a:lnTo>
                  <a:lnTo>
                    <a:pt x="160" y="328"/>
                  </a:lnTo>
                  <a:lnTo>
                    <a:pt x="160" y="330"/>
                  </a:lnTo>
                  <a:lnTo>
                    <a:pt x="160" y="334"/>
                  </a:lnTo>
                  <a:lnTo>
                    <a:pt x="156" y="338"/>
                  </a:lnTo>
                  <a:lnTo>
                    <a:pt x="156" y="342"/>
                  </a:lnTo>
                  <a:lnTo>
                    <a:pt x="156" y="346"/>
                  </a:lnTo>
                  <a:lnTo>
                    <a:pt x="160" y="346"/>
                  </a:lnTo>
                  <a:lnTo>
                    <a:pt x="160" y="350"/>
                  </a:lnTo>
                  <a:lnTo>
                    <a:pt x="156" y="350"/>
                  </a:lnTo>
                  <a:lnTo>
                    <a:pt x="160" y="350"/>
                  </a:lnTo>
                  <a:lnTo>
                    <a:pt x="160" y="354"/>
                  </a:lnTo>
                  <a:lnTo>
                    <a:pt x="156" y="354"/>
                  </a:lnTo>
                  <a:lnTo>
                    <a:pt x="152" y="358"/>
                  </a:lnTo>
                  <a:lnTo>
                    <a:pt x="150" y="358"/>
                  </a:lnTo>
                  <a:lnTo>
                    <a:pt x="150" y="360"/>
                  </a:lnTo>
                  <a:lnTo>
                    <a:pt x="146" y="360"/>
                  </a:lnTo>
                  <a:lnTo>
                    <a:pt x="142" y="360"/>
                  </a:lnTo>
                  <a:lnTo>
                    <a:pt x="138" y="360"/>
                  </a:lnTo>
                  <a:lnTo>
                    <a:pt x="138" y="358"/>
                  </a:lnTo>
                  <a:lnTo>
                    <a:pt x="134" y="358"/>
                  </a:lnTo>
                  <a:lnTo>
                    <a:pt x="130" y="358"/>
                  </a:lnTo>
                  <a:lnTo>
                    <a:pt x="126" y="354"/>
                  </a:lnTo>
                  <a:lnTo>
                    <a:pt x="122" y="354"/>
                  </a:lnTo>
                  <a:lnTo>
                    <a:pt x="122" y="350"/>
                  </a:lnTo>
                  <a:lnTo>
                    <a:pt x="120" y="350"/>
                  </a:lnTo>
                  <a:lnTo>
                    <a:pt x="120" y="354"/>
                  </a:lnTo>
                  <a:lnTo>
                    <a:pt x="120" y="358"/>
                  </a:lnTo>
                  <a:lnTo>
                    <a:pt x="120" y="360"/>
                  </a:lnTo>
                  <a:lnTo>
                    <a:pt x="120" y="364"/>
                  </a:lnTo>
                  <a:lnTo>
                    <a:pt x="120" y="368"/>
                  </a:lnTo>
                  <a:lnTo>
                    <a:pt x="120" y="372"/>
                  </a:lnTo>
                  <a:lnTo>
                    <a:pt x="120" y="376"/>
                  </a:lnTo>
                  <a:lnTo>
                    <a:pt x="120" y="380"/>
                  </a:lnTo>
                  <a:lnTo>
                    <a:pt x="122" y="380"/>
                  </a:lnTo>
                  <a:lnTo>
                    <a:pt x="126" y="380"/>
                  </a:lnTo>
                  <a:lnTo>
                    <a:pt x="126" y="384"/>
                  </a:lnTo>
                  <a:lnTo>
                    <a:pt x="134" y="384"/>
                  </a:lnTo>
                  <a:lnTo>
                    <a:pt x="134" y="380"/>
                  </a:lnTo>
                  <a:lnTo>
                    <a:pt x="130" y="380"/>
                  </a:lnTo>
                  <a:lnTo>
                    <a:pt x="134" y="380"/>
                  </a:lnTo>
                  <a:lnTo>
                    <a:pt x="138" y="380"/>
                  </a:lnTo>
                  <a:lnTo>
                    <a:pt x="138" y="376"/>
                  </a:lnTo>
                  <a:lnTo>
                    <a:pt x="138" y="380"/>
                  </a:lnTo>
                  <a:lnTo>
                    <a:pt x="142" y="380"/>
                  </a:lnTo>
                  <a:lnTo>
                    <a:pt x="142" y="384"/>
                  </a:lnTo>
                  <a:lnTo>
                    <a:pt x="142" y="386"/>
                  </a:lnTo>
                  <a:lnTo>
                    <a:pt x="142" y="390"/>
                  </a:lnTo>
                  <a:lnTo>
                    <a:pt x="138" y="390"/>
                  </a:lnTo>
                  <a:lnTo>
                    <a:pt x="134" y="394"/>
                  </a:lnTo>
                  <a:lnTo>
                    <a:pt x="130" y="390"/>
                  </a:lnTo>
                  <a:lnTo>
                    <a:pt x="130" y="386"/>
                  </a:lnTo>
                  <a:lnTo>
                    <a:pt x="126" y="386"/>
                  </a:lnTo>
                  <a:lnTo>
                    <a:pt x="122" y="386"/>
                  </a:lnTo>
                  <a:lnTo>
                    <a:pt x="120" y="390"/>
                  </a:lnTo>
                  <a:lnTo>
                    <a:pt x="122" y="390"/>
                  </a:lnTo>
                  <a:lnTo>
                    <a:pt x="122" y="394"/>
                  </a:lnTo>
                  <a:lnTo>
                    <a:pt x="126" y="394"/>
                  </a:lnTo>
                  <a:lnTo>
                    <a:pt x="130" y="394"/>
                  </a:lnTo>
                  <a:lnTo>
                    <a:pt x="130" y="398"/>
                  </a:lnTo>
                  <a:lnTo>
                    <a:pt x="126" y="398"/>
                  </a:lnTo>
                  <a:lnTo>
                    <a:pt x="122" y="398"/>
                  </a:lnTo>
                  <a:lnTo>
                    <a:pt x="122" y="402"/>
                  </a:lnTo>
                  <a:lnTo>
                    <a:pt x="120" y="402"/>
                  </a:lnTo>
                  <a:lnTo>
                    <a:pt x="120" y="406"/>
                  </a:lnTo>
                  <a:lnTo>
                    <a:pt x="116" y="406"/>
                  </a:lnTo>
                  <a:lnTo>
                    <a:pt x="116" y="410"/>
                  </a:lnTo>
                  <a:lnTo>
                    <a:pt x="116" y="414"/>
                  </a:lnTo>
                  <a:lnTo>
                    <a:pt x="120" y="414"/>
                  </a:lnTo>
                  <a:lnTo>
                    <a:pt x="116" y="416"/>
                  </a:lnTo>
                  <a:lnTo>
                    <a:pt x="116" y="420"/>
                  </a:lnTo>
                  <a:lnTo>
                    <a:pt x="116" y="424"/>
                  </a:lnTo>
                  <a:lnTo>
                    <a:pt x="112" y="428"/>
                  </a:lnTo>
                  <a:lnTo>
                    <a:pt x="112" y="432"/>
                  </a:lnTo>
                  <a:lnTo>
                    <a:pt x="112" y="436"/>
                  </a:lnTo>
                  <a:lnTo>
                    <a:pt x="108" y="436"/>
                  </a:lnTo>
                  <a:lnTo>
                    <a:pt x="106" y="436"/>
                  </a:lnTo>
                  <a:lnTo>
                    <a:pt x="102" y="436"/>
                  </a:lnTo>
                  <a:lnTo>
                    <a:pt x="102" y="440"/>
                  </a:lnTo>
                  <a:lnTo>
                    <a:pt x="98" y="440"/>
                  </a:lnTo>
                  <a:lnTo>
                    <a:pt x="94" y="440"/>
                  </a:lnTo>
                  <a:lnTo>
                    <a:pt x="94" y="442"/>
                  </a:lnTo>
                  <a:lnTo>
                    <a:pt x="90" y="442"/>
                  </a:lnTo>
                  <a:lnTo>
                    <a:pt x="90" y="446"/>
                  </a:lnTo>
                  <a:lnTo>
                    <a:pt x="86" y="446"/>
                  </a:lnTo>
                  <a:lnTo>
                    <a:pt x="86" y="450"/>
                  </a:lnTo>
                  <a:lnTo>
                    <a:pt x="86" y="454"/>
                  </a:lnTo>
                  <a:lnTo>
                    <a:pt x="82" y="458"/>
                  </a:lnTo>
                  <a:lnTo>
                    <a:pt x="86" y="462"/>
                  </a:lnTo>
                  <a:lnTo>
                    <a:pt x="86" y="466"/>
                  </a:lnTo>
                  <a:lnTo>
                    <a:pt x="86" y="470"/>
                  </a:lnTo>
                  <a:lnTo>
                    <a:pt x="90" y="470"/>
                  </a:lnTo>
                  <a:lnTo>
                    <a:pt x="94" y="472"/>
                  </a:lnTo>
                  <a:lnTo>
                    <a:pt x="94" y="476"/>
                  </a:lnTo>
                  <a:lnTo>
                    <a:pt x="98" y="476"/>
                  </a:lnTo>
                  <a:lnTo>
                    <a:pt x="102" y="476"/>
                  </a:lnTo>
                  <a:lnTo>
                    <a:pt x="106" y="476"/>
                  </a:lnTo>
                  <a:lnTo>
                    <a:pt x="108" y="476"/>
                  </a:lnTo>
                  <a:lnTo>
                    <a:pt x="108" y="480"/>
                  </a:lnTo>
                  <a:lnTo>
                    <a:pt x="112" y="484"/>
                  </a:lnTo>
                  <a:lnTo>
                    <a:pt x="108" y="488"/>
                  </a:lnTo>
                  <a:lnTo>
                    <a:pt x="108" y="490"/>
                  </a:lnTo>
                  <a:lnTo>
                    <a:pt x="106" y="490"/>
                  </a:lnTo>
                  <a:lnTo>
                    <a:pt x="108" y="490"/>
                  </a:lnTo>
                  <a:lnTo>
                    <a:pt x="108" y="494"/>
                  </a:lnTo>
                  <a:lnTo>
                    <a:pt x="108" y="498"/>
                  </a:lnTo>
                  <a:lnTo>
                    <a:pt x="106" y="498"/>
                  </a:lnTo>
                  <a:lnTo>
                    <a:pt x="102" y="502"/>
                  </a:lnTo>
                  <a:lnTo>
                    <a:pt x="98" y="502"/>
                  </a:lnTo>
                  <a:lnTo>
                    <a:pt x="98" y="506"/>
                  </a:lnTo>
                  <a:lnTo>
                    <a:pt x="94" y="506"/>
                  </a:lnTo>
                  <a:lnTo>
                    <a:pt x="94" y="510"/>
                  </a:lnTo>
                  <a:lnTo>
                    <a:pt x="90" y="510"/>
                  </a:lnTo>
                  <a:lnTo>
                    <a:pt x="90" y="512"/>
                  </a:lnTo>
                  <a:lnTo>
                    <a:pt x="86" y="512"/>
                  </a:lnTo>
                  <a:lnTo>
                    <a:pt x="86" y="516"/>
                  </a:lnTo>
                  <a:lnTo>
                    <a:pt x="82" y="516"/>
                  </a:lnTo>
                  <a:lnTo>
                    <a:pt x="82" y="520"/>
                  </a:lnTo>
                  <a:lnTo>
                    <a:pt x="82" y="524"/>
                  </a:lnTo>
                  <a:lnTo>
                    <a:pt x="82" y="520"/>
                  </a:lnTo>
                  <a:lnTo>
                    <a:pt x="82" y="524"/>
                  </a:lnTo>
                  <a:lnTo>
                    <a:pt x="82" y="528"/>
                  </a:lnTo>
                  <a:lnTo>
                    <a:pt x="82" y="532"/>
                  </a:lnTo>
                  <a:lnTo>
                    <a:pt x="82" y="536"/>
                  </a:lnTo>
                  <a:lnTo>
                    <a:pt x="80" y="536"/>
                  </a:lnTo>
                  <a:lnTo>
                    <a:pt x="80" y="540"/>
                  </a:lnTo>
                  <a:lnTo>
                    <a:pt x="76" y="540"/>
                  </a:lnTo>
                  <a:lnTo>
                    <a:pt x="72" y="540"/>
                  </a:lnTo>
                  <a:lnTo>
                    <a:pt x="72" y="536"/>
                  </a:lnTo>
                  <a:lnTo>
                    <a:pt x="68" y="536"/>
                  </a:lnTo>
                  <a:lnTo>
                    <a:pt x="64" y="536"/>
                  </a:lnTo>
                  <a:lnTo>
                    <a:pt x="68" y="536"/>
                  </a:lnTo>
                  <a:lnTo>
                    <a:pt x="72" y="536"/>
                  </a:lnTo>
                  <a:lnTo>
                    <a:pt x="72" y="540"/>
                  </a:lnTo>
                  <a:lnTo>
                    <a:pt x="76" y="540"/>
                  </a:lnTo>
                  <a:lnTo>
                    <a:pt x="72" y="540"/>
                  </a:lnTo>
                  <a:lnTo>
                    <a:pt x="72" y="542"/>
                  </a:lnTo>
                  <a:lnTo>
                    <a:pt x="68" y="542"/>
                  </a:lnTo>
                  <a:lnTo>
                    <a:pt x="64" y="542"/>
                  </a:lnTo>
                  <a:lnTo>
                    <a:pt x="64" y="546"/>
                  </a:lnTo>
                  <a:lnTo>
                    <a:pt x="64" y="550"/>
                  </a:lnTo>
                  <a:lnTo>
                    <a:pt x="64" y="554"/>
                  </a:lnTo>
                  <a:lnTo>
                    <a:pt x="60" y="558"/>
                  </a:lnTo>
                  <a:lnTo>
                    <a:pt x="64" y="558"/>
                  </a:lnTo>
                  <a:lnTo>
                    <a:pt x="64" y="562"/>
                  </a:lnTo>
                  <a:lnTo>
                    <a:pt x="64" y="566"/>
                  </a:lnTo>
                  <a:lnTo>
                    <a:pt x="64" y="568"/>
                  </a:lnTo>
                  <a:lnTo>
                    <a:pt x="60" y="568"/>
                  </a:lnTo>
                  <a:lnTo>
                    <a:pt x="56" y="568"/>
                  </a:lnTo>
                  <a:lnTo>
                    <a:pt x="60" y="568"/>
                  </a:lnTo>
                  <a:lnTo>
                    <a:pt x="64" y="568"/>
                  </a:lnTo>
                  <a:lnTo>
                    <a:pt x="64" y="572"/>
                  </a:lnTo>
                  <a:lnTo>
                    <a:pt x="68" y="572"/>
                  </a:lnTo>
                  <a:lnTo>
                    <a:pt x="68" y="576"/>
                  </a:lnTo>
                  <a:lnTo>
                    <a:pt x="68" y="580"/>
                  </a:lnTo>
                  <a:lnTo>
                    <a:pt x="72" y="580"/>
                  </a:lnTo>
                  <a:lnTo>
                    <a:pt x="72" y="584"/>
                  </a:lnTo>
                  <a:lnTo>
                    <a:pt x="72" y="588"/>
                  </a:lnTo>
                  <a:lnTo>
                    <a:pt x="72" y="584"/>
                  </a:lnTo>
                  <a:lnTo>
                    <a:pt x="68" y="584"/>
                  </a:lnTo>
                  <a:lnTo>
                    <a:pt x="64" y="584"/>
                  </a:lnTo>
                  <a:lnTo>
                    <a:pt x="60" y="580"/>
                  </a:lnTo>
                  <a:lnTo>
                    <a:pt x="56" y="580"/>
                  </a:lnTo>
                  <a:lnTo>
                    <a:pt x="54" y="580"/>
                  </a:lnTo>
                  <a:lnTo>
                    <a:pt x="50" y="580"/>
                  </a:lnTo>
                  <a:lnTo>
                    <a:pt x="46" y="580"/>
                  </a:lnTo>
                  <a:lnTo>
                    <a:pt x="42" y="580"/>
                  </a:lnTo>
                  <a:lnTo>
                    <a:pt x="34" y="580"/>
                  </a:lnTo>
                  <a:lnTo>
                    <a:pt x="28" y="580"/>
                  </a:lnTo>
                  <a:lnTo>
                    <a:pt x="24" y="576"/>
                  </a:lnTo>
                  <a:lnTo>
                    <a:pt x="20" y="572"/>
                  </a:lnTo>
                  <a:lnTo>
                    <a:pt x="16" y="568"/>
                  </a:lnTo>
                  <a:lnTo>
                    <a:pt x="20" y="566"/>
                  </a:lnTo>
                  <a:lnTo>
                    <a:pt x="20" y="562"/>
                  </a:lnTo>
                  <a:lnTo>
                    <a:pt x="16" y="562"/>
                  </a:lnTo>
                  <a:lnTo>
                    <a:pt x="16" y="558"/>
                  </a:lnTo>
                  <a:lnTo>
                    <a:pt x="20" y="558"/>
                  </a:lnTo>
                  <a:lnTo>
                    <a:pt x="20" y="554"/>
                  </a:lnTo>
                  <a:lnTo>
                    <a:pt x="16" y="550"/>
                  </a:lnTo>
                  <a:lnTo>
                    <a:pt x="20" y="550"/>
                  </a:lnTo>
                  <a:lnTo>
                    <a:pt x="16" y="550"/>
                  </a:lnTo>
                  <a:lnTo>
                    <a:pt x="12" y="550"/>
                  </a:lnTo>
                  <a:lnTo>
                    <a:pt x="8" y="550"/>
                  </a:lnTo>
                  <a:lnTo>
                    <a:pt x="8" y="554"/>
                  </a:lnTo>
                  <a:lnTo>
                    <a:pt x="4" y="554"/>
                  </a:lnTo>
                  <a:lnTo>
                    <a:pt x="4" y="550"/>
                  </a:lnTo>
                  <a:lnTo>
                    <a:pt x="4" y="546"/>
                  </a:lnTo>
                  <a:lnTo>
                    <a:pt x="4" y="542"/>
                  </a:lnTo>
                  <a:lnTo>
                    <a:pt x="0" y="540"/>
                  </a:lnTo>
                  <a:lnTo>
                    <a:pt x="0" y="536"/>
                  </a:lnTo>
                  <a:lnTo>
                    <a:pt x="0" y="532"/>
                  </a:lnTo>
                  <a:lnTo>
                    <a:pt x="0" y="528"/>
                  </a:lnTo>
                  <a:lnTo>
                    <a:pt x="0" y="524"/>
                  </a:lnTo>
                  <a:lnTo>
                    <a:pt x="0" y="520"/>
                  </a:lnTo>
                  <a:lnTo>
                    <a:pt x="4" y="520"/>
                  </a:lnTo>
                  <a:lnTo>
                    <a:pt x="8" y="520"/>
                  </a:lnTo>
                  <a:lnTo>
                    <a:pt x="4" y="520"/>
                  </a:lnTo>
                  <a:lnTo>
                    <a:pt x="8" y="516"/>
                  </a:lnTo>
                  <a:lnTo>
                    <a:pt x="8" y="512"/>
                  </a:lnTo>
                  <a:lnTo>
                    <a:pt x="12" y="512"/>
                  </a:lnTo>
                  <a:lnTo>
                    <a:pt x="16" y="512"/>
                  </a:lnTo>
                  <a:lnTo>
                    <a:pt x="16" y="510"/>
                  </a:lnTo>
                  <a:lnTo>
                    <a:pt x="16" y="506"/>
                  </a:lnTo>
                  <a:lnTo>
                    <a:pt x="12" y="506"/>
                  </a:lnTo>
                  <a:lnTo>
                    <a:pt x="16" y="506"/>
                  </a:lnTo>
                  <a:lnTo>
                    <a:pt x="16" y="502"/>
                  </a:lnTo>
                  <a:lnTo>
                    <a:pt x="20" y="502"/>
                  </a:lnTo>
                  <a:lnTo>
                    <a:pt x="20" y="498"/>
                  </a:lnTo>
                  <a:lnTo>
                    <a:pt x="16" y="494"/>
                  </a:lnTo>
                  <a:lnTo>
                    <a:pt x="16" y="490"/>
                  </a:lnTo>
                  <a:lnTo>
                    <a:pt x="16" y="488"/>
                  </a:lnTo>
                  <a:lnTo>
                    <a:pt x="20" y="488"/>
                  </a:lnTo>
                  <a:lnTo>
                    <a:pt x="16" y="484"/>
                  </a:lnTo>
                  <a:lnTo>
                    <a:pt x="20" y="484"/>
                  </a:lnTo>
                  <a:lnTo>
                    <a:pt x="24" y="480"/>
                  </a:lnTo>
                  <a:lnTo>
                    <a:pt x="24" y="476"/>
                  </a:lnTo>
                  <a:lnTo>
                    <a:pt x="24" y="472"/>
                  </a:lnTo>
                  <a:lnTo>
                    <a:pt x="28" y="470"/>
                  </a:lnTo>
                  <a:lnTo>
                    <a:pt x="28" y="466"/>
                  </a:lnTo>
                  <a:lnTo>
                    <a:pt x="28" y="462"/>
                  </a:lnTo>
                  <a:lnTo>
                    <a:pt x="28" y="458"/>
                  </a:lnTo>
                  <a:lnTo>
                    <a:pt x="24" y="458"/>
                  </a:lnTo>
                  <a:lnTo>
                    <a:pt x="28" y="458"/>
                  </a:lnTo>
                  <a:lnTo>
                    <a:pt x="28" y="454"/>
                  </a:lnTo>
                  <a:lnTo>
                    <a:pt x="28" y="450"/>
                  </a:lnTo>
                  <a:lnTo>
                    <a:pt x="28" y="446"/>
                  </a:lnTo>
                  <a:lnTo>
                    <a:pt x="30" y="442"/>
                  </a:lnTo>
                  <a:lnTo>
                    <a:pt x="30" y="440"/>
                  </a:lnTo>
                  <a:lnTo>
                    <a:pt x="30" y="436"/>
                  </a:lnTo>
                  <a:lnTo>
                    <a:pt x="28" y="436"/>
                  </a:lnTo>
                  <a:lnTo>
                    <a:pt x="24" y="436"/>
                  </a:lnTo>
                  <a:lnTo>
                    <a:pt x="24" y="432"/>
                  </a:lnTo>
                  <a:lnTo>
                    <a:pt x="20" y="432"/>
                  </a:lnTo>
                  <a:lnTo>
                    <a:pt x="24" y="432"/>
                  </a:lnTo>
                  <a:lnTo>
                    <a:pt x="28" y="432"/>
                  </a:lnTo>
                  <a:lnTo>
                    <a:pt x="30" y="432"/>
                  </a:lnTo>
                  <a:lnTo>
                    <a:pt x="34" y="432"/>
                  </a:lnTo>
                  <a:lnTo>
                    <a:pt x="34" y="428"/>
                  </a:lnTo>
                  <a:lnTo>
                    <a:pt x="34" y="424"/>
                  </a:lnTo>
                  <a:lnTo>
                    <a:pt x="30" y="424"/>
                  </a:lnTo>
                  <a:lnTo>
                    <a:pt x="28" y="424"/>
                  </a:lnTo>
                  <a:lnTo>
                    <a:pt x="24" y="424"/>
                  </a:lnTo>
                  <a:lnTo>
                    <a:pt x="24" y="420"/>
                  </a:lnTo>
                  <a:lnTo>
                    <a:pt x="28" y="420"/>
                  </a:lnTo>
                  <a:lnTo>
                    <a:pt x="24" y="416"/>
                  </a:lnTo>
                  <a:lnTo>
                    <a:pt x="28" y="416"/>
                  </a:lnTo>
                  <a:lnTo>
                    <a:pt x="28" y="414"/>
                  </a:lnTo>
                  <a:lnTo>
                    <a:pt x="28" y="410"/>
                  </a:lnTo>
                  <a:lnTo>
                    <a:pt x="28" y="406"/>
                  </a:lnTo>
                  <a:lnTo>
                    <a:pt x="24" y="406"/>
                  </a:lnTo>
                  <a:lnTo>
                    <a:pt x="24" y="402"/>
                  </a:lnTo>
                  <a:lnTo>
                    <a:pt x="28" y="402"/>
                  </a:lnTo>
                  <a:lnTo>
                    <a:pt x="28" y="398"/>
                  </a:lnTo>
                  <a:lnTo>
                    <a:pt x="24" y="398"/>
                  </a:lnTo>
                  <a:lnTo>
                    <a:pt x="20" y="398"/>
                  </a:lnTo>
                  <a:lnTo>
                    <a:pt x="20" y="394"/>
                  </a:lnTo>
                  <a:lnTo>
                    <a:pt x="20" y="390"/>
                  </a:lnTo>
                  <a:lnTo>
                    <a:pt x="20" y="386"/>
                  </a:lnTo>
                  <a:lnTo>
                    <a:pt x="24" y="384"/>
                  </a:lnTo>
                  <a:lnTo>
                    <a:pt x="20" y="384"/>
                  </a:lnTo>
                  <a:lnTo>
                    <a:pt x="24" y="380"/>
                  </a:lnTo>
                  <a:lnTo>
                    <a:pt x="28" y="380"/>
                  </a:lnTo>
                  <a:lnTo>
                    <a:pt x="28" y="376"/>
                  </a:lnTo>
                  <a:lnTo>
                    <a:pt x="28" y="372"/>
                  </a:lnTo>
                  <a:lnTo>
                    <a:pt x="24" y="372"/>
                  </a:lnTo>
                  <a:lnTo>
                    <a:pt x="24" y="368"/>
                  </a:lnTo>
                  <a:lnTo>
                    <a:pt x="24" y="364"/>
                  </a:lnTo>
                  <a:lnTo>
                    <a:pt x="24" y="360"/>
                  </a:lnTo>
                  <a:lnTo>
                    <a:pt x="24" y="358"/>
                  </a:lnTo>
                  <a:lnTo>
                    <a:pt x="24" y="358"/>
                  </a:lnTo>
                  <a:lnTo>
                    <a:pt x="24" y="358"/>
                  </a:lnTo>
                  <a:close/>
                  <a:moveTo>
                    <a:pt x="164" y="324"/>
                  </a:moveTo>
                  <a:lnTo>
                    <a:pt x="160" y="320"/>
                  </a:lnTo>
                  <a:lnTo>
                    <a:pt x="164" y="320"/>
                  </a:lnTo>
                  <a:lnTo>
                    <a:pt x="164" y="324"/>
                  </a:lnTo>
                  <a:lnTo>
                    <a:pt x="164" y="324"/>
                  </a:lnTo>
                  <a:lnTo>
                    <a:pt x="164" y="324"/>
                  </a:lnTo>
                  <a:close/>
                  <a:moveTo>
                    <a:pt x="72" y="592"/>
                  </a:moveTo>
                  <a:lnTo>
                    <a:pt x="72" y="596"/>
                  </a:lnTo>
                  <a:lnTo>
                    <a:pt x="76" y="598"/>
                  </a:lnTo>
                  <a:lnTo>
                    <a:pt x="76" y="602"/>
                  </a:lnTo>
                  <a:lnTo>
                    <a:pt x="76" y="598"/>
                  </a:lnTo>
                  <a:lnTo>
                    <a:pt x="72" y="598"/>
                  </a:lnTo>
                  <a:lnTo>
                    <a:pt x="72" y="602"/>
                  </a:lnTo>
                  <a:lnTo>
                    <a:pt x="72" y="606"/>
                  </a:lnTo>
                  <a:lnTo>
                    <a:pt x="76" y="606"/>
                  </a:lnTo>
                  <a:lnTo>
                    <a:pt x="80" y="606"/>
                  </a:lnTo>
                  <a:lnTo>
                    <a:pt x="80" y="610"/>
                  </a:lnTo>
                  <a:lnTo>
                    <a:pt x="80" y="614"/>
                  </a:lnTo>
                  <a:lnTo>
                    <a:pt x="82" y="614"/>
                  </a:lnTo>
                  <a:lnTo>
                    <a:pt x="82" y="618"/>
                  </a:lnTo>
                  <a:lnTo>
                    <a:pt x="86" y="618"/>
                  </a:lnTo>
                  <a:lnTo>
                    <a:pt x="86" y="622"/>
                  </a:lnTo>
                  <a:lnTo>
                    <a:pt x="90" y="622"/>
                  </a:lnTo>
                  <a:lnTo>
                    <a:pt x="94" y="626"/>
                  </a:lnTo>
                  <a:lnTo>
                    <a:pt x="98" y="626"/>
                  </a:lnTo>
                  <a:lnTo>
                    <a:pt x="98" y="628"/>
                  </a:lnTo>
                  <a:lnTo>
                    <a:pt x="102" y="632"/>
                  </a:lnTo>
                  <a:lnTo>
                    <a:pt x="106" y="632"/>
                  </a:lnTo>
                  <a:lnTo>
                    <a:pt x="108" y="636"/>
                  </a:lnTo>
                  <a:lnTo>
                    <a:pt x="112" y="636"/>
                  </a:lnTo>
                  <a:lnTo>
                    <a:pt x="116" y="636"/>
                  </a:lnTo>
                  <a:lnTo>
                    <a:pt x="120" y="636"/>
                  </a:lnTo>
                  <a:lnTo>
                    <a:pt x="116" y="640"/>
                  </a:lnTo>
                  <a:lnTo>
                    <a:pt x="112" y="640"/>
                  </a:lnTo>
                  <a:lnTo>
                    <a:pt x="108" y="640"/>
                  </a:lnTo>
                  <a:lnTo>
                    <a:pt x="106" y="644"/>
                  </a:lnTo>
                  <a:lnTo>
                    <a:pt x="102" y="644"/>
                  </a:lnTo>
                  <a:lnTo>
                    <a:pt x="98" y="644"/>
                  </a:lnTo>
                  <a:lnTo>
                    <a:pt x="98" y="640"/>
                  </a:lnTo>
                  <a:lnTo>
                    <a:pt x="94" y="640"/>
                  </a:lnTo>
                  <a:lnTo>
                    <a:pt x="90" y="640"/>
                  </a:lnTo>
                  <a:lnTo>
                    <a:pt x="86" y="640"/>
                  </a:lnTo>
                  <a:lnTo>
                    <a:pt x="82" y="640"/>
                  </a:lnTo>
                  <a:lnTo>
                    <a:pt x="80" y="640"/>
                  </a:lnTo>
                  <a:lnTo>
                    <a:pt x="76" y="640"/>
                  </a:lnTo>
                  <a:lnTo>
                    <a:pt x="72" y="640"/>
                  </a:lnTo>
                  <a:lnTo>
                    <a:pt x="72" y="632"/>
                  </a:lnTo>
                  <a:lnTo>
                    <a:pt x="72" y="628"/>
                  </a:lnTo>
                  <a:lnTo>
                    <a:pt x="72" y="622"/>
                  </a:lnTo>
                  <a:lnTo>
                    <a:pt x="72" y="618"/>
                  </a:lnTo>
                  <a:lnTo>
                    <a:pt x="72" y="610"/>
                  </a:lnTo>
                  <a:lnTo>
                    <a:pt x="72" y="606"/>
                  </a:lnTo>
                  <a:lnTo>
                    <a:pt x="72" y="602"/>
                  </a:lnTo>
                  <a:lnTo>
                    <a:pt x="72" y="596"/>
                  </a:lnTo>
                  <a:lnTo>
                    <a:pt x="72" y="592"/>
                  </a:lnTo>
                  <a:lnTo>
                    <a:pt x="72" y="592"/>
                  </a:lnTo>
                  <a:lnTo>
                    <a:pt x="72" y="592"/>
                  </a:lnTo>
                  <a:close/>
                  <a:moveTo>
                    <a:pt x="126" y="640"/>
                  </a:moveTo>
                  <a:lnTo>
                    <a:pt x="122" y="640"/>
                  </a:lnTo>
                  <a:lnTo>
                    <a:pt x="126" y="636"/>
                  </a:lnTo>
                  <a:lnTo>
                    <a:pt x="126" y="640"/>
                  </a:lnTo>
                  <a:lnTo>
                    <a:pt x="126" y="636"/>
                  </a:lnTo>
                  <a:lnTo>
                    <a:pt x="130" y="636"/>
                  </a:lnTo>
                  <a:lnTo>
                    <a:pt x="134" y="636"/>
                  </a:lnTo>
                  <a:lnTo>
                    <a:pt x="138" y="636"/>
                  </a:lnTo>
                  <a:lnTo>
                    <a:pt x="138" y="640"/>
                  </a:lnTo>
                  <a:lnTo>
                    <a:pt x="134" y="640"/>
                  </a:lnTo>
                  <a:lnTo>
                    <a:pt x="134" y="636"/>
                  </a:lnTo>
                  <a:lnTo>
                    <a:pt x="134" y="640"/>
                  </a:lnTo>
                  <a:lnTo>
                    <a:pt x="130" y="640"/>
                  </a:lnTo>
                  <a:lnTo>
                    <a:pt x="126" y="640"/>
                  </a:lnTo>
                  <a:lnTo>
                    <a:pt x="126" y="640"/>
                  </a:lnTo>
                  <a:lnTo>
                    <a:pt x="126" y="64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72" name="Freeform 179">
              <a:extLst>
                <a:ext uri="{FF2B5EF4-FFF2-40B4-BE49-F238E27FC236}">
                  <a16:creationId xmlns:a16="http://schemas.microsoft.com/office/drawing/2014/main" id="{1F6C6854-4AF1-6970-9B48-B6844D2EC89E}"/>
                </a:ext>
              </a:extLst>
            </p:cNvPr>
            <p:cNvSpPr>
              <a:spLocks/>
            </p:cNvSpPr>
            <p:nvPr/>
          </p:nvSpPr>
          <p:spPr bwMode="auto">
            <a:xfrm>
              <a:off x="2832100" y="4822893"/>
              <a:ext cx="273050" cy="368300"/>
            </a:xfrm>
            <a:custGeom>
              <a:avLst/>
              <a:gdLst>
                <a:gd name="T0" fmla="*/ 104 w 172"/>
                <a:gd name="T1" fmla="*/ 198 h 232"/>
                <a:gd name="T2" fmla="*/ 96 w 172"/>
                <a:gd name="T3" fmla="*/ 216 h 232"/>
                <a:gd name="T4" fmla="*/ 90 w 172"/>
                <a:gd name="T5" fmla="*/ 216 h 232"/>
                <a:gd name="T6" fmla="*/ 78 w 172"/>
                <a:gd name="T7" fmla="*/ 220 h 232"/>
                <a:gd name="T8" fmla="*/ 74 w 172"/>
                <a:gd name="T9" fmla="*/ 228 h 232"/>
                <a:gd name="T10" fmla="*/ 70 w 172"/>
                <a:gd name="T11" fmla="*/ 216 h 232"/>
                <a:gd name="T12" fmla="*/ 52 w 172"/>
                <a:gd name="T13" fmla="*/ 216 h 232"/>
                <a:gd name="T14" fmla="*/ 50 w 172"/>
                <a:gd name="T15" fmla="*/ 212 h 232"/>
                <a:gd name="T16" fmla="*/ 42 w 172"/>
                <a:gd name="T17" fmla="*/ 220 h 232"/>
                <a:gd name="T18" fmla="*/ 34 w 172"/>
                <a:gd name="T19" fmla="*/ 228 h 232"/>
                <a:gd name="T20" fmla="*/ 26 w 172"/>
                <a:gd name="T21" fmla="*/ 224 h 232"/>
                <a:gd name="T22" fmla="*/ 24 w 172"/>
                <a:gd name="T23" fmla="*/ 212 h 232"/>
                <a:gd name="T24" fmla="*/ 16 w 172"/>
                <a:gd name="T25" fmla="*/ 194 h 232"/>
                <a:gd name="T26" fmla="*/ 12 w 172"/>
                <a:gd name="T27" fmla="*/ 190 h 232"/>
                <a:gd name="T28" fmla="*/ 16 w 172"/>
                <a:gd name="T29" fmla="*/ 180 h 232"/>
                <a:gd name="T30" fmla="*/ 16 w 172"/>
                <a:gd name="T31" fmla="*/ 168 h 232"/>
                <a:gd name="T32" fmla="*/ 8 w 172"/>
                <a:gd name="T33" fmla="*/ 156 h 232"/>
                <a:gd name="T34" fmla="*/ 4 w 172"/>
                <a:gd name="T35" fmla="*/ 146 h 232"/>
                <a:gd name="T36" fmla="*/ 0 w 172"/>
                <a:gd name="T37" fmla="*/ 134 h 232"/>
                <a:gd name="T38" fmla="*/ 4 w 172"/>
                <a:gd name="T39" fmla="*/ 124 h 232"/>
                <a:gd name="T40" fmla="*/ 12 w 172"/>
                <a:gd name="T41" fmla="*/ 116 h 232"/>
                <a:gd name="T42" fmla="*/ 4 w 172"/>
                <a:gd name="T43" fmla="*/ 100 h 232"/>
                <a:gd name="T44" fmla="*/ 4 w 172"/>
                <a:gd name="T45" fmla="*/ 94 h 232"/>
                <a:gd name="T46" fmla="*/ 8 w 172"/>
                <a:gd name="T47" fmla="*/ 78 h 232"/>
                <a:gd name="T48" fmla="*/ 8 w 172"/>
                <a:gd name="T49" fmla="*/ 72 h 232"/>
                <a:gd name="T50" fmla="*/ 8 w 172"/>
                <a:gd name="T51" fmla="*/ 56 h 232"/>
                <a:gd name="T52" fmla="*/ 12 w 172"/>
                <a:gd name="T53" fmla="*/ 46 h 232"/>
                <a:gd name="T54" fmla="*/ 4 w 172"/>
                <a:gd name="T55" fmla="*/ 34 h 232"/>
                <a:gd name="T56" fmla="*/ 4 w 172"/>
                <a:gd name="T57" fmla="*/ 22 h 232"/>
                <a:gd name="T58" fmla="*/ 16 w 172"/>
                <a:gd name="T59" fmla="*/ 26 h 232"/>
                <a:gd name="T60" fmla="*/ 24 w 172"/>
                <a:gd name="T61" fmla="*/ 18 h 232"/>
                <a:gd name="T62" fmla="*/ 26 w 172"/>
                <a:gd name="T63" fmla="*/ 16 h 232"/>
                <a:gd name="T64" fmla="*/ 38 w 172"/>
                <a:gd name="T65" fmla="*/ 12 h 232"/>
                <a:gd name="T66" fmla="*/ 50 w 172"/>
                <a:gd name="T67" fmla="*/ 0 h 232"/>
                <a:gd name="T68" fmla="*/ 56 w 172"/>
                <a:gd name="T69" fmla="*/ 0 h 232"/>
                <a:gd name="T70" fmla="*/ 60 w 172"/>
                <a:gd name="T71" fmla="*/ 12 h 232"/>
                <a:gd name="T72" fmla="*/ 60 w 172"/>
                <a:gd name="T73" fmla="*/ 26 h 232"/>
                <a:gd name="T74" fmla="*/ 64 w 172"/>
                <a:gd name="T75" fmla="*/ 34 h 232"/>
                <a:gd name="T76" fmla="*/ 70 w 172"/>
                <a:gd name="T77" fmla="*/ 46 h 232"/>
                <a:gd name="T78" fmla="*/ 86 w 172"/>
                <a:gd name="T79" fmla="*/ 48 h 232"/>
                <a:gd name="T80" fmla="*/ 94 w 172"/>
                <a:gd name="T81" fmla="*/ 56 h 232"/>
                <a:gd name="T82" fmla="*/ 104 w 172"/>
                <a:gd name="T83" fmla="*/ 64 h 232"/>
                <a:gd name="T84" fmla="*/ 116 w 172"/>
                <a:gd name="T85" fmla="*/ 68 h 232"/>
                <a:gd name="T86" fmla="*/ 130 w 172"/>
                <a:gd name="T87" fmla="*/ 72 h 232"/>
                <a:gd name="T88" fmla="*/ 130 w 172"/>
                <a:gd name="T89" fmla="*/ 82 h 232"/>
                <a:gd name="T90" fmla="*/ 126 w 172"/>
                <a:gd name="T91" fmla="*/ 94 h 232"/>
                <a:gd name="T92" fmla="*/ 134 w 172"/>
                <a:gd name="T93" fmla="*/ 116 h 232"/>
                <a:gd name="T94" fmla="*/ 160 w 172"/>
                <a:gd name="T95" fmla="*/ 116 h 232"/>
                <a:gd name="T96" fmla="*/ 156 w 172"/>
                <a:gd name="T97" fmla="*/ 128 h 232"/>
                <a:gd name="T98" fmla="*/ 164 w 172"/>
                <a:gd name="T99" fmla="*/ 134 h 232"/>
                <a:gd name="T100" fmla="*/ 172 w 172"/>
                <a:gd name="T101" fmla="*/ 150 h 232"/>
                <a:gd name="T102" fmla="*/ 164 w 172"/>
                <a:gd name="T103" fmla="*/ 164 h 232"/>
                <a:gd name="T104" fmla="*/ 164 w 172"/>
                <a:gd name="T105" fmla="*/ 176 h 232"/>
                <a:gd name="T106" fmla="*/ 160 w 172"/>
                <a:gd name="T107" fmla="*/ 176 h 232"/>
                <a:gd name="T108" fmla="*/ 142 w 172"/>
                <a:gd name="T109" fmla="*/ 168 h 232"/>
                <a:gd name="T110" fmla="*/ 126 w 172"/>
                <a:gd name="T111" fmla="*/ 172 h 232"/>
                <a:gd name="T112" fmla="*/ 112 w 172"/>
                <a:gd name="T113" fmla="*/ 176 h 232"/>
                <a:gd name="T114" fmla="*/ 104 w 172"/>
                <a:gd name="T115" fmla="*/ 18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232">
                  <a:moveTo>
                    <a:pt x="104" y="186"/>
                  </a:moveTo>
                  <a:lnTo>
                    <a:pt x="104" y="190"/>
                  </a:lnTo>
                  <a:lnTo>
                    <a:pt x="104" y="194"/>
                  </a:lnTo>
                  <a:lnTo>
                    <a:pt x="104" y="198"/>
                  </a:lnTo>
                  <a:lnTo>
                    <a:pt x="100" y="206"/>
                  </a:lnTo>
                  <a:lnTo>
                    <a:pt x="100" y="210"/>
                  </a:lnTo>
                  <a:lnTo>
                    <a:pt x="100" y="212"/>
                  </a:lnTo>
                  <a:lnTo>
                    <a:pt x="96" y="216"/>
                  </a:lnTo>
                  <a:lnTo>
                    <a:pt x="96" y="220"/>
                  </a:lnTo>
                  <a:lnTo>
                    <a:pt x="96" y="216"/>
                  </a:lnTo>
                  <a:lnTo>
                    <a:pt x="94" y="216"/>
                  </a:lnTo>
                  <a:lnTo>
                    <a:pt x="90" y="216"/>
                  </a:lnTo>
                  <a:lnTo>
                    <a:pt x="86" y="216"/>
                  </a:lnTo>
                  <a:lnTo>
                    <a:pt x="82" y="216"/>
                  </a:lnTo>
                  <a:lnTo>
                    <a:pt x="78" y="216"/>
                  </a:lnTo>
                  <a:lnTo>
                    <a:pt x="78" y="220"/>
                  </a:lnTo>
                  <a:lnTo>
                    <a:pt x="74" y="224"/>
                  </a:lnTo>
                  <a:lnTo>
                    <a:pt x="74" y="228"/>
                  </a:lnTo>
                  <a:lnTo>
                    <a:pt x="74" y="232"/>
                  </a:lnTo>
                  <a:lnTo>
                    <a:pt x="74" y="228"/>
                  </a:lnTo>
                  <a:lnTo>
                    <a:pt x="70" y="228"/>
                  </a:lnTo>
                  <a:lnTo>
                    <a:pt x="70" y="224"/>
                  </a:lnTo>
                  <a:lnTo>
                    <a:pt x="70" y="220"/>
                  </a:lnTo>
                  <a:lnTo>
                    <a:pt x="70" y="216"/>
                  </a:lnTo>
                  <a:lnTo>
                    <a:pt x="66" y="216"/>
                  </a:lnTo>
                  <a:lnTo>
                    <a:pt x="64" y="216"/>
                  </a:lnTo>
                  <a:lnTo>
                    <a:pt x="56" y="216"/>
                  </a:lnTo>
                  <a:lnTo>
                    <a:pt x="52" y="216"/>
                  </a:lnTo>
                  <a:lnTo>
                    <a:pt x="52" y="212"/>
                  </a:lnTo>
                  <a:lnTo>
                    <a:pt x="50" y="212"/>
                  </a:lnTo>
                  <a:lnTo>
                    <a:pt x="50" y="210"/>
                  </a:lnTo>
                  <a:lnTo>
                    <a:pt x="50" y="212"/>
                  </a:lnTo>
                  <a:lnTo>
                    <a:pt x="46" y="212"/>
                  </a:lnTo>
                  <a:lnTo>
                    <a:pt x="46" y="216"/>
                  </a:lnTo>
                  <a:lnTo>
                    <a:pt x="42" y="216"/>
                  </a:lnTo>
                  <a:lnTo>
                    <a:pt x="42" y="220"/>
                  </a:lnTo>
                  <a:lnTo>
                    <a:pt x="42" y="224"/>
                  </a:lnTo>
                  <a:lnTo>
                    <a:pt x="38" y="224"/>
                  </a:lnTo>
                  <a:lnTo>
                    <a:pt x="38" y="228"/>
                  </a:lnTo>
                  <a:lnTo>
                    <a:pt x="34" y="228"/>
                  </a:lnTo>
                  <a:lnTo>
                    <a:pt x="30" y="232"/>
                  </a:lnTo>
                  <a:lnTo>
                    <a:pt x="26" y="232"/>
                  </a:lnTo>
                  <a:lnTo>
                    <a:pt x="24" y="228"/>
                  </a:lnTo>
                  <a:lnTo>
                    <a:pt x="26" y="224"/>
                  </a:lnTo>
                  <a:lnTo>
                    <a:pt x="24" y="224"/>
                  </a:lnTo>
                  <a:lnTo>
                    <a:pt x="24" y="220"/>
                  </a:lnTo>
                  <a:lnTo>
                    <a:pt x="24" y="216"/>
                  </a:lnTo>
                  <a:lnTo>
                    <a:pt x="24" y="212"/>
                  </a:lnTo>
                  <a:lnTo>
                    <a:pt x="24" y="210"/>
                  </a:lnTo>
                  <a:lnTo>
                    <a:pt x="20" y="210"/>
                  </a:lnTo>
                  <a:lnTo>
                    <a:pt x="20" y="202"/>
                  </a:lnTo>
                  <a:lnTo>
                    <a:pt x="16" y="194"/>
                  </a:lnTo>
                  <a:lnTo>
                    <a:pt x="16" y="198"/>
                  </a:lnTo>
                  <a:lnTo>
                    <a:pt x="16" y="194"/>
                  </a:lnTo>
                  <a:lnTo>
                    <a:pt x="16" y="190"/>
                  </a:lnTo>
                  <a:lnTo>
                    <a:pt x="12" y="190"/>
                  </a:lnTo>
                  <a:lnTo>
                    <a:pt x="12" y="186"/>
                  </a:lnTo>
                  <a:lnTo>
                    <a:pt x="12" y="184"/>
                  </a:lnTo>
                  <a:lnTo>
                    <a:pt x="12" y="180"/>
                  </a:lnTo>
                  <a:lnTo>
                    <a:pt x="16" y="180"/>
                  </a:lnTo>
                  <a:lnTo>
                    <a:pt x="16" y="176"/>
                  </a:lnTo>
                  <a:lnTo>
                    <a:pt x="12" y="176"/>
                  </a:lnTo>
                  <a:lnTo>
                    <a:pt x="16" y="172"/>
                  </a:lnTo>
                  <a:lnTo>
                    <a:pt x="16" y="168"/>
                  </a:lnTo>
                  <a:lnTo>
                    <a:pt x="12" y="168"/>
                  </a:lnTo>
                  <a:lnTo>
                    <a:pt x="12" y="164"/>
                  </a:lnTo>
                  <a:lnTo>
                    <a:pt x="8" y="160"/>
                  </a:lnTo>
                  <a:lnTo>
                    <a:pt x="8" y="156"/>
                  </a:lnTo>
                  <a:lnTo>
                    <a:pt x="8" y="154"/>
                  </a:lnTo>
                  <a:lnTo>
                    <a:pt x="8" y="150"/>
                  </a:lnTo>
                  <a:lnTo>
                    <a:pt x="8" y="146"/>
                  </a:lnTo>
                  <a:lnTo>
                    <a:pt x="4" y="146"/>
                  </a:lnTo>
                  <a:lnTo>
                    <a:pt x="4" y="142"/>
                  </a:lnTo>
                  <a:lnTo>
                    <a:pt x="4" y="138"/>
                  </a:lnTo>
                  <a:lnTo>
                    <a:pt x="0" y="138"/>
                  </a:lnTo>
                  <a:lnTo>
                    <a:pt x="0" y="134"/>
                  </a:lnTo>
                  <a:lnTo>
                    <a:pt x="0" y="130"/>
                  </a:lnTo>
                  <a:lnTo>
                    <a:pt x="0" y="128"/>
                  </a:lnTo>
                  <a:lnTo>
                    <a:pt x="4" y="128"/>
                  </a:lnTo>
                  <a:lnTo>
                    <a:pt x="4" y="124"/>
                  </a:lnTo>
                  <a:lnTo>
                    <a:pt x="8" y="124"/>
                  </a:lnTo>
                  <a:lnTo>
                    <a:pt x="8" y="120"/>
                  </a:lnTo>
                  <a:lnTo>
                    <a:pt x="8" y="116"/>
                  </a:lnTo>
                  <a:lnTo>
                    <a:pt x="12" y="116"/>
                  </a:lnTo>
                  <a:lnTo>
                    <a:pt x="8" y="112"/>
                  </a:lnTo>
                  <a:lnTo>
                    <a:pt x="4" y="112"/>
                  </a:lnTo>
                  <a:lnTo>
                    <a:pt x="4" y="104"/>
                  </a:lnTo>
                  <a:lnTo>
                    <a:pt x="4" y="100"/>
                  </a:lnTo>
                  <a:lnTo>
                    <a:pt x="4" y="98"/>
                  </a:lnTo>
                  <a:lnTo>
                    <a:pt x="8" y="98"/>
                  </a:lnTo>
                  <a:lnTo>
                    <a:pt x="8" y="94"/>
                  </a:lnTo>
                  <a:lnTo>
                    <a:pt x="4" y="94"/>
                  </a:lnTo>
                  <a:lnTo>
                    <a:pt x="4" y="90"/>
                  </a:lnTo>
                  <a:lnTo>
                    <a:pt x="4" y="86"/>
                  </a:lnTo>
                  <a:lnTo>
                    <a:pt x="8" y="82"/>
                  </a:lnTo>
                  <a:lnTo>
                    <a:pt x="8" y="78"/>
                  </a:lnTo>
                  <a:lnTo>
                    <a:pt x="12" y="78"/>
                  </a:lnTo>
                  <a:lnTo>
                    <a:pt x="12" y="74"/>
                  </a:lnTo>
                  <a:lnTo>
                    <a:pt x="8" y="74"/>
                  </a:lnTo>
                  <a:lnTo>
                    <a:pt x="8" y="72"/>
                  </a:lnTo>
                  <a:lnTo>
                    <a:pt x="8" y="68"/>
                  </a:lnTo>
                  <a:lnTo>
                    <a:pt x="8" y="64"/>
                  </a:lnTo>
                  <a:lnTo>
                    <a:pt x="8" y="60"/>
                  </a:lnTo>
                  <a:lnTo>
                    <a:pt x="8" y="56"/>
                  </a:lnTo>
                  <a:lnTo>
                    <a:pt x="8" y="52"/>
                  </a:lnTo>
                  <a:lnTo>
                    <a:pt x="12" y="52"/>
                  </a:lnTo>
                  <a:lnTo>
                    <a:pt x="12" y="48"/>
                  </a:lnTo>
                  <a:lnTo>
                    <a:pt x="12" y="46"/>
                  </a:lnTo>
                  <a:lnTo>
                    <a:pt x="12" y="42"/>
                  </a:lnTo>
                  <a:lnTo>
                    <a:pt x="8" y="42"/>
                  </a:lnTo>
                  <a:lnTo>
                    <a:pt x="8" y="38"/>
                  </a:lnTo>
                  <a:lnTo>
                    <a:pt x="4" y="34"/>
                  </a:lnTo>
                  <a:lnTo>
                    <a:pt x="4" y="30"/>
                  </a:lnTo>
                  <a:lnTo>
                    <a:pt x="4" y="26"/>
                  </a:lnTo>
                  <a:lnTo>
                    <a:pt x="0" y="22"/>
                  </a:lnTo>
                  <a:lnTo>
                    <a:pt x="4" y="22"/>
                  </a:lnTo>
                  <a:lnTo>
                    <a:pt x="8" y="22"/>
                  </a:lnTo>
                  <a:lnTo>
                    <a:pt x="12" y="22"/>
                  </a:lnTo>
                  <a:lnTo>
                    <a:pt x="12" y="26"/>
                  </a:lnTo>
                  <a:lnTo>
                    <a:pt x="16" y="26"/>
                  </a:lnTo>
                  <a:lnTo>
                    <a:pt x="16" y="22"/>
                  </a:lnTo>
                  <a:lnTo>
                    <a:pt x="20" y="22"/>
                  </a:lnTo>
                  <a:lnTo>
                    <a:pt x="20" y="18"/>
                  </a:lnTo>
                  <a:lnTo>
                    <a:pt x="24" y="18"/>
                  </a:lnTo>
                  <a:lnTo>
                    <a:pt x="24" y="16"/>
                  </a:lnTo>
                  <a:lnTo>
                    <a:pt x="26" y="16"/>
                  </a:lnTo>
                  <a:lnTo>
                    <a:pt x="26" y="18"/>
                  </a:lnTo>
                  <a:lnTo>
                    <a:pt x="26" y="16"/>
                  </a:lnTo>
                  <a:lnTo>
                    <a:pt x="30" y="16"/>
                  </a:lnTo>
                  <a:lnTo>
                    <a:pt x="30" y="12"/>
                  </a:lnTo>
                  <a:lnTo>
                    <a:pt x="34" y="12"/>
                  </a:lnTo>
                  <a:lnTo>
                    <a:pt x="38" y="12"/>
                  </a:lnTo>
                  <a:lnTo>
                    <a:pt x="38" y="8"/>
                  </a:lnTo>
                  <a:lnTo>
                    <a:pt x="42" y="4"/>
                  </a:lnTo>
                  <a:lnTo>
                    <a:pt x="46" y="4"/>
                  </a:lnTo>
                  <a:lnTo>
                    <a:pt x="50" y="0"/>
                  </a:lnTo>
                  <a:lnTo>
                    <a:pt x="52" y="0"/>
                  </a:lnTo>
                  <a:lnTo>
                    <a:pt x="56" y="0"/>
                  </a:lnTo>
                  <a:lnTo>
                    <a:pt x="56" y="4"/>
                  </a:lnTo>
                  <a:lnTo>
                    <a:pt x="56" y="0"/>
                  </a:lnTo>
                  <a:lnTo>
                    <a:pt x="60" y="0"/>
                  </a:lnTo>
                  <a:lnTo>
                    <a:pt x="60" y="4"/>
                  </a:lnTo>
                  <a:lnTo>
                    <a:pt x="60" y="8"/>
                  </a:lnTo>
                  <a:lnTo>
                    <a:pt x="60" y="12"/>
                  </a:lnTo>
                  <a:lnTo>
                    <a:pt x="60" y="16"/>
                  </a:lnTo>
                  <a:lnTo>
                    <a:pt x="60" y="18"/>
                  </a:lnTo>
                  <a:lnTo>
                    <a:pt x="60" y="22"/>
                  </a:lnTo>
                  <a:lnTo>
                    <a:pt x="60" y="26"/>
                  </a:lnTo>
                  <a:lnTo>
                    <a:pt x="60" y="30"/>
                  </a:lnTo>
                  <a:lnTo>
                    <a:pt x="64" y="34"/>
                  </a:lnTo>
                  <a:lnTo>
                    <a:pt x="64" y="38"/>
                  </a:lnTo>
                  <a:lnTo>
                    <a:pt x="64" y="34"/>
                  </a:lnTo>
                  <a:lnTo>
                    <a:pt x="64" y="38"/>
                  </a:lnTo>
                  <a:lnTo>
                    <a:pt x="64" y="42"/>
                  </a:lnTo>
                  <a:lnTo>
                    <a:pt x="66" y="42"/>
                  </a:lnTo>
                  <a:lnTo>
                    <a:pt x="70" y="46"/>
                  </a:lnTo>
                  <a:lnTo>
                    <a:pt x="74" y="48"/>
                  </a:lnTo>
                  <a:lnTo>
                    <a:pt x="78" y="48"/>
                  </a:lnTo>
                  <a:lnTo>
                    <a:pt x="82" y="48"/>
                  </a:lnTo>
                  <a:lnTo>
                    <a:pt x="86" y="48"/>
                  </a:lnTo>
                  <a:lnTo>
                    <a:pt x="86" y="52"/>
                  </a:lnTo>
                  <a:lnTo>
                    <a:pt x="90" y="52"/>
                  </a:lnTo>
                  <a:lnTo>
                    <a:pt x="94" y="52"/>
                  </a:lnTo>
                  <a:lnTo>
                    <a:pt x="94" y="56"/>
                  </a:lnTo>
                  <a:lnTo>
                    <a:pt x="96" y="56"/>
                  </a:lnTo>
                  <a:lnTo>
                    <a:pt x="100" y="60"/>
                  </a:lnTo>
                  <a:lnTo>
                    <a:pt x="104" y="60"/>
                  </a:lnTo>
                  <a:lnTo>
                    <a:pt x="104" y="64"/>
                  </a:lnTo>
                  <a:lnTo>
                    <a:pt x="108" y="64"/>
                  </a:lnTo>
                  <a:lnTo>
                    <a:pt x="108" y="68"/>
                  </a:lnTo>
                  <a:lnTo>
                    <a:pt x="112" y="68"/>
                  </a:lnTo>
                  <a:lnTo>
                    <a:pt x="116" y="68"/>
                  </a:lnTo>
                  <a:lnTo>
                    <a:pt x="120" y="68"/>
                  </a:lnTo>
                  <a:lnTo>
                    <a:pt x="122" y="68"/>
                  </a:lnTo>
                  <a:lnTo>
                    <a:pt x="126" y="72"/>
                  </a:lnTo>
                  <a:lnTo>
                    <a:pt x="130" y="72"/>
                  </a:lnTo>
                  <a:lnTo>
                    <a:pt x="130" y="74"/>
                  </a:lnTo>
                  <a:lnTo>
                    <a:pt x="126" y="78"/>
                  </a:lnTo>
                  <a:lnTo>
                    <a:pt x="130" y="78"/>
                  </a:lnTo>
                  <a:lnTo>
                    <a:pt x="130" y="82"/>
                  </a:lnTo>
                  <a:lnTo>
                    <a:pt x="130" y="86"/>
                  </a:lnTo>
                  <a:lnTo>
                    <a:pt x="130" y="90"/>
                  </a:lnTo>
                  <a:lnTo>
                    <a:pt x="130" y="94"/>
                  </a:lnTo>
                  <a:lnTo>
                    <a:pt x="126" y="94"/>
                  </a:lnTo>
                  <a:lnTo>
                    <a:pt x="130" y="98"/>
                  </a:lnTo>
                  <a:lnTo>
                    <a:pt x="130" y="100"/>
                  </a:lnTo>
                  <a:lnTo>
                    <a:pt x="134" y="108"/>
                  </a:lnTo>
                  <a:lnTo>
                    <a:pt x="134" y="116"/>
                  </a:lnTo>
                  <a:lnTo>
                    <a:pt x="142" y="116"/>
                  </a:lnTo>
                  <a:lnTo>
                    <a:pt x="150" y="116"/>
                  </a:lnTo>
                  <a:lnTo>
                    <a:pt x="156" y="116"/>
                  </a:lnTo>
                  <a:lnTo>
                    <a:pt x="160" y="116"/>
                  </a:lnTo>
                  <a:lnTo>
                    <a:pt x="160" y="120"/>
                  </a:lnTo>
                  <a:lnTo>
                    <a:pt x="156" y="120"/>
                  </a:lnTo>
                  <a:lnTo>
                    <a:pt x="156" y="124"/>
                  </a:lnTo>
                  <a:lnTo>
                    <a:pt x="156" y="128"/>
                  </a:lnTo>
                  <a:lnTo>
                    <a:pt x="156" y="130"/>
                  </a:lnTo>
                  <a:lnTo>
                    <a:pt x="160" y="130"/>
                  </a:lnTo>
                  <a:lnTo>
                    <a:pt x="160" y="134"/>
                  </a:lnTo>
                  <a:lnTo>
                    <a:pt x="164" y="134"/>
                  </a:lnTo>
                  <a:lnTo>
                    <a:pt x="168" y="138"/>
                  </a:lnTo>
                  <a:lnTo>
                    <a:pt x="168" y="142"/>
                  </a:lnTo>
                  <a:lnTo>
                    <a:pt x="168" y="146"/>
                  </a:lnTo>
                  <a:lnTo>
                    <a:pt x="172" y="150"/>
                  </a:lnTo>
                  <a:lnTo>
                    <a:pt x="168" y="154"/>
                  </a:lnTo>
                  <a:lnTo>
                    <a:pt x="168" y="160"/>
                  </a:lnTo>
                  <a:lnTo>
                    <a:pt x="168" y="164"/>
                  </a:lnTo>
                  <a:lnTo>
                    <a:pt x="164" y="164"/>
                  </a:lnTo>
                  <a:lnTo>
                    <a:pt x="164" y="168"/>
                  </a:lnTo>
                  <a:lnTo>
                    <a:pt x="164" y="176"/>
                  </a:lnTo>
                  <a:lnTo>
                    <a:pt x="160" y="176"/>
                  </a:lnTo>
                  <a:lnTo>
                    <a:pt x="164" y="176"/>
                  </a:lnTo>
                  <a:lnTo>
                    <a:pt x="164" y="180"/>
                  </a:lnTo>
                  <a:lnTo>
                    <a:pt x="160" y="184"/>
                  </a:lnTo>
                  <a:lnTo>
                    <a:pt x="160" y="180"/>
                  </a:lnTo>
                  <a:lnTo>
                    <a:pt x="160" y="176"/>
                  </a:lnTo>
                  <a:lnTo>
                    <a:pt x="156" y="172"/>
                  </a:lnTo>
                  <a:lnTo>
                    <a:pt x="152" y="172"/>
                  </a:lnTo>
                  <a:lnTo>
                    <a:pt x="150" y="168"/>
                  </a:lnTo>
                  <a:lnTo>
                    <a:pt x="142" y="168"/>
                  </a:lnTo>
                  <a:lnTo>
                    <a:pt x="134" y="168"/>
                  </a:lnTo>
                  <a:lnTo>
                    <a:pt x="130" y="168"/>
                  </a:lnTo>
                  <a:lnTo>
                    <a:pt x="126" y="168"/>
                  </a:lnTo>
                  <a:lnTo>
                    <a:pt x="126" y="172"/>
                  </a:lnTo>
                  <a:lnTo>
                    <a:pt x="122" y="172"/>
                  </a:lnTo>
                  <a:lnTo>
                    <a:pt x="116" y="172"/>
                  </a:lnTo>
                  <a:lnTo>
                    <a:pt x="112" y="172"/>
                  </a:lnTo>
                  <a:lnTo>
                    <a:pt x="112" y="176"/>
                  </a:lnTo>
                  <a:lnTo>
                    <a:pt x="108" y="180"/>
                  </a:lnTo>
                  <a:lnTo>
                    <a:pt x="104" y="186"/>
                  </a:lnTo>
                  <a:lnTo>
                    <a:pt x="104" y="186"/>
                  </a:lnTo>
                  <a:lnTo>
                    <a:pt x="104" y="18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73" name="Freeform 180">
              <a:extLst>
                <a:ext uri="{FF2B5EF4-FFF2-40B4-BE49-F238E27FC236}">
                  <a16:creationId xmlns:a16="http://schemas.microsoft.com/office/drawing/2014/main" id="{B7A8B8FE-B1F5-3E65-5F0D-445C655B4715}"/>
                </a:ext>
              </a:extLst>
            </p:cNvPr>
            <p:cNvSpPr>
              <a:spLocks noEditPoints="1"/>
            </p:cNvSpPr>
            <p:nvPr/>
          </p:nvSpPr>
          <p:spPr bwMode="auto">
            <a:xfrm>
              <a:off x="2733675" y="4413318"/>
              <a:ext cx="879475" cy="1089025"/>
            </a:xfrm>
            <a:custGeom>
              <a:avLst/>
              <a:gdLst>
                <a:gd name="T0" fmla="*/ 424 w 554"/>
                <a:gd name="T1" fmla="*/ 140 h 686"/>
                <a:gd name="T2" fmla="*/ 460 w 554"/>
                <a:gd name="T3" fmla="*/ 142 h 686"/>
                <a:gd name="T4" fmla="*/ 520 w 554"/>
                <a:gd name="T5" fmla="*/ 172 h 686"/>
                <a:gd name="T6" fmla="*/ 554 w 554"/>
                <a:gd name="T7" fmla="*/ 224 h 686"/>
                <a:gd name="T8" fmla="*/ 520 w 554"/>
                <a:gd name="T9" fmla="*/ 280 h 686"/>
                <a:gd name="T10" fmla="*/ 498 w 554"/>
                <a:gd name="T11" fmla="*/ 310 h 686"/>
                <a:gd name="T12" fmla="*/ 494 w 554"/>
                <a:gd name="T13" fmla="*/ 358 h 686"/>
                <a:gd name="T14" fmla="*/ 484 w 554"/>
                <a:gd name="T15" fmla="*/ 418 h 686"/>
                <a:gd name="T16" fmla="*/ 454 w 554"/>
                <a:gd name="T17" fmla="*/ 482 h 686"/>
                <a:gd name="T18" fmla="*/ 420 w 554"/>
                <a:gd name="T19" fmla="*/ 490 h 686"/>
                <a:gd name="T20" fmla="*/ 384 w 554"/>
                <a:gd name="T21" fmla="*/ 512 h 686"/>
                <a:gd name="T22" fmla="*/ 358 w 554"/>
                <a:gd name="T23" fmla="*/ 546 h 686"/>
                <a:gd name="T24" fmla="*/ 350 w 554"/>
                <a:gd name="T25" fmla="*/ 594 h 686"/>
                <a:gd name="T26" fmla="*/ 316 w 554"/>
                <a:gd name="T27" fmla="*/ 650 h 686"/>
                <a:gd name="T28" fmla="*/ 330 w 554"/>
                <a:gd name="T29" fmla="*/ 622 h 686"/>
                <a:gd name="T30" fmla="*/ 312 w 554"/>
                <a:gd name="T31" fmla="*/ 646 h 686"/>
                <a:gd name="T32" fmla="*/ 294 w 554"/>
                <a:gd name="T33" fmla="*/ 664 h 686"/>
                <a:gd name="T34" fmla="*/ 256 w 554"/>
                <a:gd name="T35" fmla="*/ 630 h 686"/>
                <a:gd name="T36" fmla="*/ 248 w 554"/>
                <a:gd name="T37" fmla="*/ 600 h 686"/>
                <a:gd name="T38" fmla="*/ 286 w 554"/>
                <a:gd name="T39" fmla="*/ 564 h 686"/>
                <a:gd name="T40" fmla="*/ 272 w 554"/>
                <a:gd name="T41" fmla="*/ 508 h 686"/>
                <a:gd name="T42" fmla="*/ 230 w 554"/>
                <a:gd name="T43" fmla="*/ 474 h 686"/>
                <a:gd name="T44" fmla="*/ 230 w 554"/>
                <a:gd name="T45" fmla="*/ 404 h 686"/>
                <a:gd name="T46" fmla="*/ 192 w 554"/>
                <a:gd name="T47" fmla="*/ 348 h 686"/>
                <a:gd name="T48" fmla="*/ 148 w 554"/>
                <a:gd name="T49" fmla="*/ 310 h 686"/>
                <a:gd name="T50" fmla="*/ 118 w 554"/>
                <a:gd name="T51" fmla="*/ 258 h 686"/>
                <a:gd name="T52" fmla="*/ 74 w 554"/>
                <a:gd name="T53" fmla="*/ 284 h 686"/>
                <a:gd name="T54" fmla="*/ 30 w 554"/>
                <a:gd name="T55" fmla="*/ 262 h 686"/>
                <a:gd name="T56" fmla="*/ 4 w 554"/>
                <a:gd name="T57" fmla="*/ 216 h 686"/>
                <a:gd name="T58" fmla="*/ 36 w 554"/>
                <a:gd name="T59" fmla="*/ 168 h 686"/>
                <a:gd name="T60" fmla="*/ 66 w 554"/>
                <a:gd name="T61" fmla="*/ 110 h 686"/>
                <a:gd name="T62" fmla="*/ 66 w 554"/>
                <a:gd name="T63" fmla="*/ 64 h 686"/>
                <a:gd name="T64" fmla="*/ 108 w 554"/>
                <a:gd name="T65" fmla="*/ 80 h 686"/>
                <a:gd name="T66" fmla="*/ 152 w 554"/>
                <a:gd name="T67" fmla="*/ 54 h 686"/>
                <a:gd name="T68" fmla="*/ 140 w 554"/>
                <a:gd name="T69" fmla="*/ 28 h 686"/>
                <a:gd name="T70" fmla="*/ 186 w 554"/>
                <a:gd name="T71" fmla="*/ 16 h 686"/>
                <a:gd name="T72" fmla="*/ 196 w 554"/>
                <a:gd name="T73" fmla="*/ 46 h 686"/>
                <a:gd name="T74" fmla="*/ 234 w 554"/>
                <a:gd name="T75" fmla="*/ 60 h 686"/>
                <a:gd name="T76" fmla="*/ 282 w 554"/>
                <a:gd name="T77" fmla="*/ 56 h 686"/>
                <a:gd name="T78" fmla="*/ 320 w 554"/>
                <a:gd name="T79" fmla="*/ 24 h 686"/>
                <a:gd name="T80" fmla="*/ 338 w 554"/>
                <a:gd name="T81" fmla="*/ 72 h 686"/>
                <a:gd name="T82" fmla="*/ 302 w 554"/>
                <a:gd name="T83" fmla="*/ 120 h 686"/>
                <a:gd name="T84" fmla="*/ 316 w 554"/>
                <a:gd name="T85" fmla="*/ 128 h 686"/>
                <a:gd name="T86" fmla="*/ 346 w 554"/>
                <a:gd name="T87" fmla="*/ 120 h 686"/>
                <a:gd name="T88" fmla="*/ 364 w 554"/>
                <a:gd name="T89" fmla="*/ 116 h 686"/>
                <a:gd name="T90" fmla="*/ 390 w 554"/>
                <a:gd name="T91" fmla="*/ 114 h 686"/>
                <a:gd name="T92" fmla="*/ 414 w 554"/>
                <a:gd name="T93" fmla="*/ 124 h 686"/>
                <a:gd name="T94" fmla="*/ 328 w 554"/>
                <a:gd name="T95" fmla="*/ 110 h 686"/>
                <a:gd name="T96" fmla="*/ 360 w 554"/>
                <a:gd name="T97" fmla="*/ 110 h 686"/>
                <a:gd name="T98" fmla="*/ 338 w 554"/>
                <a:gd name="T99" fmla="*/ 76 h 686"/>
                <a:gd name="T100" fmla="*/ 330 w 554"/>
                <a:gd name="T101" fmla="*/ 86 h 686"/>
                <a:gd name="T102" fmla="*/ 330 w 554"/>
                <a:gd name="T103" fmla="*/ 90 h 686"/>
                <a:gd name="T104" fmla="*/ 328 w 554"/>
                <a:gd name="T105" fmla="*/ 90 h 686"/>
                <a:gd name="T106" fmla="*/ 324 w 554"/>
                <a:gd name="T107" fmla="*/ 98 h 686"/>
                <a:gd name="T108" fmla="*/ 324 w 554"/>
                <a:gd name="T109" fmla="*/ 110 h 686"/>
                <a:gd name="T110" fmla="*/ 386 w 554"/>
                <a:gd name="T111" fmla="*/ 110 h 686"/>
                <a:gd name="T112" fmla="*/ 410 w 554"/>
                <a:gd name="T113" fmla="*/ 116 h 686"/>
                <a:gd name="T114" fmla="*/ 354 w 554"/>
                <a:gd name="T115" fmla="*/ 120 h 686"/>
                <a:gd name="T116" fmla="*/ 416 w 554"/>
                <a:gd name="T117" fmla="*/ 142 h 686"/>
                <a:gd name="T118" fmla="*/ 360 w 554"/>
                <a:gd name="T119" fmla="*/ 546 h 686"/>
                <a:gd name="T120" fmla="*/ 324 w 554"/>
                <a:gd name="T121" fmla="*/ 102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4" h="686">
                  <a:moveTo>
                    <a:pt x="414" y="124"/>
                  </a:moveTo>
                  <a:lnTo>
                    <a:pt x="416" y="124"/>
                  </a:lnTo>
                  <a:lnTo>
                    <a:pt x="416" y="128"/>
                  </a:lnTo>
                  <a:lnTo>
                    <a:pt x="416" y="132"/>
                  </a:lnTo>
                  <a:lnTo>
                    <a:pt x="416" y="128"/>
                  </a:lnTo>
                  <a:lnTo>
                    <a:pt x="420" y="132"/>
                  </a:lnTo>
                  <a:lnTo>
                    <a:pt x="416" y="136"/>
                  </a:lnTo>
                  <a:lnTo>
                    <a:pt x="416" y="140"/>
                  </a:lnTo>
                  <a:lnTo>
                    <a:pt x="414" y="142"/>
                  </a:lnTo>
                  <a:lnTo>
                    <a:pt x="416" y="142"/>
                  </a:lnTo>
                  <a:lnTo>
                    <a:pt x="414" y="146"/>
                  </a:lnTo>
                  <a:lnTo>
                    <a:pt x="414" y="150"/>
                  </a:lnTo>
                  <a:lnTo>
                    <a:pt x="416" y="146"/>
                  </a:lnTo>
                  <a:lnTo>
                    <a:pt x="416" y="142"/>
                  </a:lnTo>
                  <a:lnTo>
                    <a:pt x="420" y="140"/>
                  </a:lnTo>
                  <a:lnTo>
                    <a:pt x="420" y="136"/>
                  </a:lnTo>
                  <a:lnTo>
                    <a:pt x="424" y="136"/>
                  </a:lnTo>
                  <a:lnTo>
                    <a:pt x="424" y="140"/>
                  </a:lnTo>
                  <a:lnTo>
                    <a:pt x="420" y="140"/>
                  </a:lnTo>
                  <a:lnTo>
                    <a:pt x="420" y="142"/>
                  </a:lnTo>
                  <a:lnTo>
                    <a:pt x="424" y="140"/>
                  </a:lnTo>
                  <a:lnTo>
                    <a:pt x="424" y="136"/>
                  </a:lnTo>
                  <a:lnTo>
                    <a:pt x="428" y="136"/>
                  </a:lnTo>
                  <a:lnTo>
                    <a:pt x="432" y="136"/>
                  </a:lnTo>
                  <a:lnTo>
                    <a:pt x="432" y="132"/>
                  </a:lnTo>
                  <a:lnTo>
                    <a:pt x="436" y="132"/>
                  </a:lnTo>
                  <a:lnTo>
                    <a:pt x="436" y="136"/>
                  </a:lnTo>
                  <a:lnTo>
                    <a:pt x="440" y="136"/>
                  </a:lnTo>
                  <a:lnTo>
                    <a:pt x="444" y="136"/>
                  </a:lnTo>
                  <a:lnTo>
                    <a:pt x="444" y="140"/>
                  </a:lnTo>
                  <a:lnTo>
                    <a:pt x="446" y="140"/>
                  </a:lnTo>
                  <a:lnTo>
                    <a:pt x="450" y="140"/>
                  </a:lnTo>
                  <a:lnTo>
                    <a:pt x="450" y="142"/>
                  </a:lnTo>
                  <a:lnTo>
                    <a:pt x="450" y="140"/>
                  </a:lnTo>
                  <a:lnTo>
                    <a:pt x="454" y="140"/>
                  </a:lnTo>
                  <a:lnTo>
                    <a:pt x="454" y="142"/>
                  </a:lnTo>
                  <a:lnTo>
                    <a:pt x="454" y="140"/>
                  </a:lnTo>
                  <a:lnTo>
                    <a:pt x="458" y="140"/>
                  </a:lnTo>
                  <a:lnTo>
                    <a:pt x="458" y="142"/>
                  </a:lnTo>
                  <a:lnTo>
                    <a:pt x="460" y="142"/>
                  </a:lnTo>
                  <a:lnTo>
                    <a:pt x="464" y="142"/>
                  </a:lnTo>
                  <a:lnTo>
                    <a:pt x="460" y="142"/>
                  </a:lnTo>
                  <a:lnTo>
                    <a:pt x="464" y="142"/>
                  </a:lnTo>
                  <a:lnTo>
                    <a:pt x="468" y="142"/>
                  </a:lnTo>
                  <a:lnTo>
                    <a:pt x="472" y="142"/>
                  </a:lnTo>
                  <a:lnTo>
                    <a:pt x="472" y="140"/>
                  </a:lnTo>
                  <a:lnTo>
                    <a:pt x="476" y="140"/>
                  </a:lnTo>
                  <a:lnTo>
                    <a:pt x="480" y="142"/>
                  </a:lnTo>
                  <a:lnTo>
                    <a:pt x="484" y="142"/>
                  </a:lnTo>
                  <a:lnTo>
                    <a:pt x="486" y="146"/>
                  </a:lnTo>
                  <a:lnTo>
                    <a:pt x="490" y="146"/>
                  </a:lnTo>
                  <a:lnTo>
                    <a:pt x="490" y="150"/>
                  </a:lnTo>
                  <a:lnTo>
                    <a:pt x="494" y="150"/>
                  </a:lnTo>
                  <a:lnTo>
                    <a:pt x="498" y="154"/>
                  </a:lnTo>
                  <a:lnTo>
                    <a:pt x="502" y="156"/>
                  </a:lnTo>
                  <a:lnTo>
                    <a:pt x="506" y="156"/>
                  </a:lnTo>
                  <a:lnTo>
                    <a:pt x="506" y="160"/>
                  </a:lnTo>
                  <a:lnTo>
                    <a:pt x="506" y="164"/>
                  </a:lnTo>
                  <a:lnTo>
                    <a:pt x="510" y="164"/>
                  </a:lnTo>
                  <a:lnTo>
                    <a:pt x="514" y="168"/>
                  </a:lnTo>
                  <a:lnTo>
                    <a:pt x="514" y="172"/>
                  </a:lnTo>
                  <a:lnTo>
                    <a:pt x="516" y="172"/>
                  </a:lnTo>
                  <a:lnTo>
                    <a:pt x="520" y="172"/>
                  </a:lnTo>
                  <a:lnTo>
                    <a:pt x="520" y="176"/>
                  </a:lnTo>
                  <a:lnTo>
                    <a:pt x="524" y="176"/>
                  </a:lnTo>
                  <a:lnTo>
                    <a:pt x="524" y="180"/>
                  </a:lnTo>
                  <a:lnTo>
                    <a:pt x="528" y="180"/>
                  </a:lnTo>
                  <a:lnTo>
                    <a:pt x="532" y="180"/>
                  </a:lnTo>
                  <a:lnTo>
                    <a:pt x="536" y="180"/>
                  </a:lnTo>
                  <a:lnTo>
                    <a:pt x="540" y="180"/>
                  </a:lnTo>
                  <a:lnTo>
                    <a:pt x="542" y="180"/>
                  </a:lnTo>
                  <a:lnTo>
                    <a:pt x="546" y="180"/>
                  </a:lnTo>
                  <a:lnTo>
                    <a:pt x="546" y="184"/>
                  </a:lnTo>
                  <a:lnTo>
                    <a:pt x="546" y="186"/>
                  </a:lnTo>
                  <a:lnTo>
                    <a:pt x="546" y="190"/>
                  </a:lnTo>
                  <a:lnTo>
                    <a:pt x="550" y="194"/>
                  </a:lnTo>
                  <a:lnTo>
                    <a:pt x="550" y="198"/>
                  </a:lnTo>
                  <a:lnTo>
                    <a:pt x="550" y="202"/>
                  </a:lnTo>
                  <a:lnTo>
                    <a:pt x="550" y="206"/>
                  </a:lnTo>
                  <a:lnTo>
                    <a:pt x="554" y="210"/>
                  </a:lnTo>
                  <a:lnTo>
                    <a:pt x="554" y="212"/>
                  </a:lnTo>
                  <a:lnTo>
                    <a:pt x="554" y="216"/>
                  </a:lnTo>
                  <a:lnTo>
                    <a:pt x="554" y="220"/>
                  </a:lnTo>
                  <a:lnTo>
                    <a:pt x="554" y="224"/>
                  </a:lnTo>
                  <a:lnTo>
                    <a:pt x="554" y="228"/>
                  </a:lnTo>
                  <a:lnTo>
                    <a:pt x="554" y="232"/>
                  </a:lnTo>
                  <a:lnTo>
                    <a:pt x="550" y="236"/>
                  </a:lnTo>
                  <a:lnTo>
                    <a:pt x="550" y="240"/>
                  </a:lnTo>
                  <a:lnTo>
                    <a:pt x="550" y="242"/>
                  </a:lnTo>
                  <a:lnTo>
                    <a:pt x="550" y="246"/>
                  </a:lnTo>
                  <a:lnTo>
                    <a:pt x="546" y="246"/>
                  </a:lnTo>
                  <a:lnTo>
                    <a:pt x="546" y="250"/>
                  </a:lnTo>
                  <a:lnTo>
                    <a:pt x="542" y="254"/>
                  </a:lnTo>
                  <a:lnTo>
                    <a:pt x="542" y="258"/>
                  </a:lnTo>
                  <a:lnTo>
                    <a:pt x="540" y="258"/>
                  </a:lnTo>
                  <a:lnTo>
                    <a:pt x="540" y="262"/>
                  </a:lnTo>
                  <a:lnTo>
                    <a:pt x="536" y="266"/>
                  </a:lnTo>
                  <a:lnTo>
                    <a:pt x="532" y="268"/>
                  </a:lnTo>
                  <a:lnTo>
                    <a:pt x="532" y="272"/>
                  </a:lnTo>
                  <a:lnTo>
                    <a:pt x="528" y="272"/>
                  </a:lnTo>
                  <a:lnTo>
                    <a:pt x="524" y="276"/>
                  </a:lnTo>
                  <a:lnTo>
                    <a:pt x="524" y="280"/>
                  </a:lnTo>
                  <a:lnTo>
                    <a:pt x="520" y="280"/>
                  </a:lnTo>
                  <a:lnTo>
                    <a:pt x="520" y="276"/>
                  </a:lnTo>
                  <a:lnTo>
                    <a:pt x="520" y="280"/>
                  </a:lnTo>
                  <a:lnTo>
                    <a:pt x="520" y="284"/>
                  </a:lnTo>
                  <a:lnTo>
                    <a:pt x="520" y="280"/>
                  </a:lnTo>
                  <a:lnTo>
                    <a:pt x="520" y="284"/>
                  </a:lnTo>
                  <a:lnTo>
                    <a:pt x="516" y="288"/>
                  </a:lnTo>
                  <a:lnTo>
                    <a:pt x="516" y="284"/>
                  </a:lnTo>
                  <a:lnTo>
                    <a:pt x="516" y="288"/>
                  </a:lnTo>
                  <a:lnTo>
                    <a:pt x="516" y="292"/>
                  </a:lnTo>
                  <a:lnTo>
                    <a:pt x="514" y="296"/>
                  </a:lnTo>
                  <a:lnTo>
                    <a:pt x="514" y="298"/>
                  </a:lnTo>
                  <a:lnTo>
                    <a:pt x="514" y="302"/>
                  </a:lnTo>
                  <a:lnTo>
                    <a:pt x="510" y="302"/>
                  </a:lnTo>
                  <a:lnTo>
                    <a:pt x="510" y="306"/>
                  </a:lnTo>
                  <a:lnTo>
                    <a:pt x="510" y="310"/>
                  </a:lnTo>
                  <a:lnTo>
                    <a:pt x="506" y="314"/>
                  </a:lnTo>
                  <a:lnTo>
                    <a:pt x="502" y="314"/>
                  </a:lnTo>
                  <a:lnTo>
                    <a:pt x="502" y="310"/>
                  </a:lnTo>
                  <a:lnTo>
                    <a:pt x="498" y="310"/>
                  </a:lnTo>
                  <a:lnTo>
                    <a:pt x="498" y="306"/>
                  </a:lnTo>
                  <a:lnTo>
                    <a:pt x="498" y="310"/>
                  </a:lnTo>
                  <a:lnTo>
                    <a:pt x="498" y="314"/>
                  </a:lnTo>
                  <a:lnTo>
                    <a:pt x="498" y="310"/>
                  </a:lnTo>
                  <a:lnTo>
                    <a:pt x="494" y="310"/>
                  </a:lnTo>
                  <a:lnTo>
                    <a:pt x="498" y="310"/>
                  </a:lnTo>
                  <a:lnTo>
                    <a:pt x="494" y="310"/>
                  </a:lnTo>
                  <a:lnTo>
                    <a:pt x="498" y="314"/>
                  </a:lnTo>
                  <a:lnTo>
                    <a:pt x="498" y="318"/>
                  </a:lnTo>
                  <a:lnTo>
                    <a:pt x="494" y="318"/>
                  </a:lnTo>
                  <a:lnTo>
                    <a:pt x="494" y="322"/>
                  </a:lnTo>
                  <a:lnTo>
                    <a:pt x="494" y="326"/>
                  </a:lnTo>
                  <a:lnTo>
                    <a:pt x="494" y="328"/>
                  </a:lnTo>
                  <a:lnTo>
                    <a:pt x="494" y="332"/>
                  </a:lnTo>
                  <a:lnTo>
                    <a:pt x="494" y="336"/>
                  </a:lnTo>
                  <a:lnTo>
                    <a:pt x="494" y="332"/>
                  </a:lnTo>
                  <a:lnTo>
                    <a:pt x="494" y="328"/>
                  </a:lnTo>
                  <a:lnTo>
                    <a:pt x="494" y="332"/>
                  </a:lnTo>
                  <a:lnTo>
                    <a:pt x="494" y="336"/>
                  </a:lnTo>
                  <a:lnTo>
                    <a:pt x="494" y="340"/>
                  </a:lnTo>
                  <a:lnTo>
                    <a:pt x="494" y="344"/>
                  </a:lnTo>
                  <a:lnTo>
                    <a:pt x="494" y="348"/>
                  </a:lnTo>
                  <a:lnTo>
                    <a:pt x="494" y="352"/>
                  </a:lnTo>
                  <a:lnTo>
                    <a:pt x="494" y="354"/>
                  </a:lnTo>
                  <a:lnTo>
                    <a:pt x="494" y="358"/>
                  </a:lnTo>
                  <a:lnTo>
                    <a:pt x="494" y="362"/>
                  </a:lnTo>
                  <a:lnTo>
                    <a:pt x="494" y="366"/>
                  </a:lnTo>
                  <a:lnTo>
                    <a:pt x="494" y="370"/>
                  </a:lnTo>
                  <a:lnTo>
                    <a:pt x="494" y="374"/>
                  </a:lnTo>
                  <a:lnTo>
                    <a:pt x="494" y="378"/>
                  </a:lnTo>
                  <a:lnTo>
                    <a:pt x="494" y="382"/>
                  </a:lnTo>
                  <a:lnTo>
                    <a:pt x="490" y="382"/>
                  </a:lnTo>
                  <a:lnTo>
                    <a:pt x="494" y="382"/>
                  </a:lnTo>
                  <a:lnTo>
                    <a:pt x="490" y="384"/>
                  </a:lnTo>
                  <a:lnTo>
                    <a:pt x="490" y="388"/>
                  </a:lnTo>
                  <a:lnTo>
                    <a:pt x="490" y="392"/>
                  </a:lnTo>
                  <a:lnTo>
                    <a:pt x="490" y="396"/>
                  </a:lnTo>
                  <a:lnTo>
                    <a:pt x="494" y="396"/>
                  </a:lnTo>
                  <a:lnTo>
                    <a:pt x="490" y="400"/>
                  </a:lnTo>
                  <a:lnTo>
                    <a:pt x="486" y="400"/>
                  </a:lnTo>
                  <a:lnTo>
                    <a:pt x="486" y="404"/>
                  </a:lnTo>
                  <a:lnTo>
                    <a:pt x="486" y="408"/>
                  </a:lnTo>
                  <a:lnTo>
                    <a:pt x="484" y="408"/>
                  </a:lnTo>
                  <a:lnTo>
                    <a:pt x="484" y="410"/>
                  </a:lnTo>
                  <a:lnTo>
                    <a:pt x="484" y="414"/>
                  </a:lnTo>
                  <a:lnTo>
                    <a:pt x="484" y="418"/>
                  </a:lnTo>
                  <a:lnTo>
                    <a:pt x="484" y="422"/>
                  </a:lnTo>
                  <a:lnTo>
                    <a:pt x="484" y="426"/>
                  </a:lnTo>
                  <a:lnTo>
                    <a:pt x="484" y="430"/>
                  </a:lnTo>
                  <a:lnTo>
                    <a:pt x="484" y="434"/>
                  </a:lnTo>
                  <a:lnTo>
                    <a:pt x="480" y="434"/>
                  </a:lnTo>
                  <a:lnTo>
                    <a:pt x="480" y="438"/>
                  </a:lnTo>
                  <a:lnTo>
                    <a:pt x="480" y="440"/>
                  </a:lnTo>
                  <a:lnTo>
                    <a:pt x="476" y="440"/>
                  </a:lnTo>
                  <a:lnTo>
                    <a:pt x="476" y="444"/>
                  </a:lnTo>
                  <a:lnTo>
                    <a:pt x="476" y="448"/>
                  </a:lnTo>
                  <a:lnTo>
                    <a:pt x="472" y="452"/>
                  </a:lnTo>
                  <a:lnTo>
                    <a:pt x="468" y="452"/>
                  </a:lnTo>
                  <a:lnTo>
                    <a:pt x="468" y="456"/>
                  </a:lnTo>
                  <a:lnTo>
                    <a:pt x="468" y="460"/>
                  </a:lnTo>
                  <a:lnTo>
                    <a:pt x="464" y="464"/>
                  </a:lnTo>
                  <a:lnTo>
                    <a:pt x="464" y="466"/>
                  </a:lnTo>
                  <a:lnTo>
                    <a:pt x="468" y="470"/>
                  </a:lnTo>
                  <a:lnTo>
                    <a:pt x="464" y="474"/>
                  </a:lnTo>
                  <a:lnTo>
                    <a:pt x="460" y="474"/>
                  </a:lnTo>
                  <a:lnTo>
                    <a:pt x="458" y="478"/>
                  </a:lnTo>
                  <a:lnTo>
                    <a:pt x="454" y="482"/>
                  </a:lnTo>
                  <a:lnTo>
                    <a:pt x="454" y="486"/>
                  </a:lnTo>
                  <a:lnTo>
                    <a:pt x="450" y="490"/>
                  </a:lnTo>
                  <a:lnTo>
                    <a:pt x="446" y="490"/>
                  </a:lnTo>
                  <a:lnTo>
                    <a:pt x="444" y="490"/>
                  </a:lnTo>
                  <a:lnTo>
                    <a:pt x="440" y="490"/>
                  </a:lnTo>
                  <a:lnTo>
                    <a:pt x="436" y="490"/>
                  </a:lnTo>
                  <a:lnTo>
                    <a:pt x="436" y="486"/>
                  </a:lnTo>
                  <a:lnTo>
                    <a:pt x="440" y="486"/>
                  </a:lnTo>
                  <a:lnTo>
                    <a:pt x="436" y="486"/>
                  </a:lnTo>
                  <a:lnTo>
                    <a:pt x="436" y="490"/>
                  </a:lnTo>
                  <a:lnTo>
                    <a:pt x="432" y="490"/>
                  </a:lnTo>
                  <a:lnTo>
                    <a:pt x="428" y="494"/>
                  </a:lnTo>
                  <a:lnTo>
                    <a:pt x="424" y="494"/>
                  </a:lnTo>
                  <a:lnTo>
                    <a:pt x="424" y="490"/>
                  </a:lnTo>
                  <a:lnTo>
                    <a:pt x="424" y="494"/>
                  </a:lnTo>
                  <a:lnTo>
                    <a:pt x="428" y="494"/>
                  </a:lnTo>
                  <a:lnTo>
                    <a:pt x="432" y="490"/>
                  </a:lnTo>
                  <a:lnTo>
                    <a:pt x="428" y="490"/>
                  </a:lnTo>
                  <a:lnTo>
                    <a:pt x="424" y="490"/>
                  </a:lnTo>
                  <a:lnTo>
                    <a:pt x="420" y="494"/>
                  </a:lnTo>
                  <a:lnTo>
                    <a:pt x="420" y="490"/>
                  </a:lnTo>
                  <a:lnTo>
                    <a:pt x="416" y="490"/>
                  </a:lnTo>
                  <a:lnTo>
                    <a:pt x="416" y="494"/>
                  </a:lnTo>
                  <a:lnTo>
                    <a:pt x="414" y="494"/>
                  </a:lnTo>
                  <a:lnTo>
                    <a:pt x="416" y="494"/>
                  </a:lnTo>
                  <a:lnTo>
                    <a:pt x="416" y="496"/>
                  </a:lnTo>
                  <a:lnTo>
                    <a:pt x="414" y="496"/>
                  </a:lnTo>
                  <a:lnTo>
                    <a:pt x="410" y="496"/>
                  </a:lnTo>
                  <a:lnTo>
                    <a:pt x="410" y="500"/>
                  </a:lnTo>
                  <a:lnTo>
                    <a:pt x="406" y="500"/>
                  </a:lnTo>
                  <a:lnTo>
                    <a:pt x="406" y="504"/>
                  </a:lnTo>
                  <a:lnTo>
                    <a:pt x="402" y="504"/>
                  </a:lnTo>
                  <a:lnTo>
                    <a:pt x="398" y="504"/>
                  </a:lnTo>
                  <a:lnTo>
                    <a:pt x="394" y="504"/>
                  </a:lnTo>
                  <a:lnTo>
                    <a:pt x="394" y="508"/>
                  </a:lnTo>
                  <a:lnTo>
                    <a:pt x="394" y="504"/>
                  </a:lnTo>
                  <a:lnTo>
                    <a:pt x="394" y="508"/>
                  </a:lnTo>
                  <a:lnTo>
                    <a:pt x="390" y="508"/>
                  </a:lnTo>
                  <a:lnTo>
                    <a:pt x="390" y="504"/>
                  </a:lnTo>
                  <a:lnTo>
                    <a:pt x="390" y="508"/>
                  </a:lnTo>
                  <a:lnTo>
                    <a:pt x="386" y="512"/>
                  </a:lnTo>
                  <a:lnTo>
                    <a:pt x="384" y="512"/>
                  </a:lnTo>
                  <a:lnTo>
                    <a:pt x="384" y="516"/>
                  </a:lnTo>
                  <a:lnTo>
                    <a:pt x="380" y="520"/>
                  </a:lnTo>
                  <a:lnTo>
                    <a:pt x="376" y="520"/>
                  </a:lnTo>
                  <a:lnTo>
                    <a:pt x="372" y="522"/>
                  </a:lnTo>
                  <a:lnTo>
                    <a:pt x="368" y="522"/>
                  </a:lnTo>
                  <a:lnTo>
                    <a:pt x="368" y="526"/>
                  </a:lnTo>
                  <a:lnTo>
                    <a:pt x="368" y="530"/>
                  </a:lnTo>
                  <a:lnTo>
                    <a:pt x="364" y="534"/>
                  </a:lnTo>
                  <a:lnTo>
                    <a:pt x="364" y="530"/>
                  </a:lnTo>
                  <a:lnTo>
                    <a:pt x="360" y="530"/>
                  </a:lnTo>
                  <a:lnTo>
                    <a:pt x="360" y="534"/>
                  </a:lnTo>
                  <a:lnTo>
                    <a:pt x="358" y="534"/>
                  </a:lnTo>
                  <a:lnTo>
                    <a:pt x="360" y="534"/>
                  </a:lnTo>
                  <a:lnTo>
                    <a:pt x="360" y="538"/>
                  </a:lnTo>
                  <a:lnTo>
                    <a:pt x="360" y="542"/>
                  </a:lnTo>
                  <a:lnTo>
                    <a:pt x="358" y="542"/>
                  </a:lnTo>
                  <a:lnTo>
                    <a:pt x="360" y="542"/>
                  </a:lnTo>
                  <a:lnTo>
                    <a:pt x="360" y="546"/>
                  </a:lnTo>
                  <a:lnTo>
                    <a:pt x="360" y="550"/>
                  </a:lnTo>
                  <a:lnTo>
                    <a:pt x="358" y="550"/>
                  </a:lnTo>
                  <a:lnTo>
                    <a:pt x="358" y="546"/>
                  </a:lnTo>
                  <a:lnTo>
                    <a:pt x="358" y="550"/>
                  </a:lnTo>
                  <a:lnTo>
                    <a:pt x="358" y="552"/>
                  </a:lnTo>
                  <a:lnTo>
                    <a:pt x="360" y="552"/>
                  </a:lnTo>
                  <a:lnTo>
                    <a:pt x="358" y="552"/>
                  </a:lnTo>
                  <a:lnTo>
                    <a:pt x="358" y="556"/>
                  </a:lnTo>
                  <a:lnTo>
                    <a:pt x="358" y="560"/>
                  </a:lnTo>
                  <a:lnTo>
                    <a:pt x="360" y="564"/>
                  </a:lnTo>
                  <a:lnTo>
                    <a:pt x="360" y="566"/>
                  </a:lnTo>
                  <a:lnTo>
                    <a:pt x="360" y="564"/>
                  </a:lnTo>
                  <a:lnTo>
                    <a:pt x="358" y="566"/>
                  </a:lnTo>
                  <a:lnTo>
                    <a:pt x="358" y="570"/>
                  </a:lnTo>
                  <a:lnTo>
                    <a:pt x="360" y="570"/>
                  </a:lnTo>
                  <a:lnTo>
                    <a:pt x="358" y="574"/>
                  </a:lnTo>
                  <a:lnTo>
                    <a:pt x="360" y="574"/>
                  </a:lnTo>
                  <a:lnTo>
                    <a:pt x="360" y="578"/>
                  </a:lnTo>
                  <a:lnTo>
                    <a:pt x="358" y="582"/>
                  </a:lnTo>
                  <a:lnTo>
                    <a:pt x="358" y="590"/>
                  </a:lnTo>
                  <a:lnTo>
                    <a:pt x="358" y="586"/>
                  </a:lnTo>
                  <a:lnTo>
                    <a:pt x="358" y="590"/>
                  </a:lnTo>
                  <a:lnTo>
                    <a:pt x="354" y="594"/>
                  </a:lnTo>
                  <a:lnTo>
                    <a:pt x="350" y="594"/>
                  </a:lnTo>
                  <a:lnTo>
                    <a:pt x="350" y="596"/>
                  </a:lnTo>
                  <a:lnTo>
                    <a:pt x="346" y="596"/>
                  </a:lnTo>
                  <a:lnTo>
                    <a:pt x="346" y="600"/>
                  </a:lnTo>
                  <a:lnTo>
                    <a:pt x="346" y="604"/>
                  </a:lnTo>
                  <a:lnTo>
                    <a:pt x="342" y="604"/>
                  </a:lnTo>
                  <a:lnTo>
                    <a:pt x="342" y="608"/>
                  </a:lnTo>
                  <a:lnTo>
                    <a:pt x="338" y="608"/>
                  </a:lnTo>
                  <a:lnTo>
                    <a:pt x="338" y="612"/>
                  </a:lnTo>
                  <a:lnTo>
                    <a:pt x="338" y="616"/>
                  </a:lnTo>
                  <a:lnTo>
                    <a:pt x="338" y="620"/>
                  </a:lnTo>
                  <a:lnTo>
                    <a:pt x="334" y="620"/>
                  </a:lnTo>
                  <a:lnTo>
                    <a:pt x="334" y="622"/>
                  </a:lnTo>
                  <a:lnTo>
                    <a:pt x="334" y="626"/>
                  </a:lnTo>
                  <a:lnTo>
                    <a:pt x="330" y="630"/>
                  </a:lnTo>
                  <a:lnTo>
                    <a:pt x="330" y="634"/>
                  </a:lnTo>
                  <a:lnTo>
                    <a:pt x="328" y="634"/>
                  </a:lnTo>
                  <a:lnTo>
                    <a:pt x="328" y="638"/>
                  </a:lnTo>
                  <a:lnTo>
                    <a:pt x="324" y="642"/>
                  </a:lnTo>
                  <a:lnTo>
                    <a:pt x="324" y="646"/>
                  </a:lnTo>
                  <a:lnTo>
                    <a:pt x="320" y="650"/>
                  </a:lnTo>
                  <a:lnTo>
                    <a:pt x="316" y="650"/>
                  </a:lnTo>
                  <a:lnTo>
                    <a:pt x="312" y="652"/>
                  </a:lnTo>
                  <a:lnTo>
                    <a:pt x="308" y="656"/>
                  </a:lnTo>
                  <a:lnTo>
                    <a:pt x="308" y="652"/>
                  </a:lnTo>
                  <a:lnTo>
                    <a:pt x="312" y="652"/>
                  </a:lnTo>
                  <a:lnTo>
                    <a:pt x="308" y="652"/>
                  </a:lnTo>
                  <a:lnTo>
                    <a:pt x="308" y="650"/>
                  </a:lnTo>
                  <a:lnTo>
                    <a:pt x="312" y="650"/>
                  </a:lnTo>
                  <a:lnTo>
                    <a:pt x="316" y="650"/>
                  </a:lnTo>
                  <a:lnTo>
                    <a:pt x="316" y="646"/>
                  </a:lnTo>
                  <a:lnTo>
                    <a:pt x="320" y="646"/>
                  </a:lnTo>
                  <a:lnTo>
                    <a:pt x="320" y="642"/>
                  </a:lnTo>
                  <a:lnTo>
                    <a:pt x="324" y="642"/>
                  </a:lnTo>
                  <a:lnTo>
                    <a:pt x="324" y="638"/>
                  </a:lnTo>
                  <a:lnTo>
                    <a:pt x="324" y="634"/>
                  </a:lnTo>
                  <a:lnTo>
                    <a:pt x="324" y="638"/>
                  </a:lnTo>
                  <a:lnTo>
                    <a:pt x="328" y="638"/>
                  </a:lnTo>
                  <a:lnTo>
                    <a:pt x="328" y="634"/>
                  </a:lnTo>
                  <a:lnTo>
                    <a:pt x="328" y="630"/>
                  </a:lnTo>
                  <a:lnTo>
                    <a:pt x="330" y="630"/>
                  </a:lnTo>
                  <a:lnTo>
                    <a:pt x="330" y="626"/>
                  </a:lnTo>
                  <a:lnTo>
                    <a:pt x="330" y="622"/>
                  </a:lnTo>
                  <a:lnTo>
                    <a:pt x="330" y="626"/>
                  </a:lnTo>
                  <a:lnTo>
                    <a:pt x="330" y="622"/>
                  </a:lnTo>
                  <a:lnTo>
                    <a:pt x="330" y="620"/>
                  </a:lnTo>
                  <a:lnTo>
                    <a:pt x="330" y="622"/>
                  </a:lnTo>
                  <a:lnTo>
                    <a:pt x="328" y="622"/>
                  </a:lnTo>
                  <a:lnTo>
                    <a:pt x="324" y="622"/>
                  </a:lnTo>
                  <a:lnTo>
                    <a:pt x="324" y="620"/>
                  </a:lnTo>
                  <a:lnTo>
                    <a:pt x="324" y="616"/>
                  </a:lnTo>
                  <a:lnTo>
                    <a:pt x="320" y="616"/>
                  </a:lnTo>
                  <a:lnTo>
                    <a:pt x="320" y="620"/>
                  </a:lnTo>
                  <a:lnTo>
                    <a:pt x="320" y="622"/>
                  </a:lnTo>
                  <a:lnTo>
                    <a:pt x="324" y="622"/>
                  </a:lnTo>
                  <a:lnTo>
                    <a:pt x="320" y="626"/>
                  </a:lnTo>
                  <a:lnTo>
                    <a:pt x="320" y="630"/>
                  </a:lnTo>
                  <a:lnTo>
                    <a:pt x="320" y="626"/>
                  </a:lnTo>
                  <a:lnTo>
                    <a:pt x="320" y="630"/>
                  </a:lnTo>
                  <a:lnTo>
                    <a:pt x="320" y="634"/>
                  </a:lnTo>
                  <a:lnTo>
                    <a:pt x="320" y="638"/>
                  </a:lnTo>
                  <a:lnTo>
                    <a:pt x="316" y="638"/>
                  </a:lnTo>
                  <a:lnTo>
                    <a:pt x="312" y="642"/>
                  </a:lnTo>
                  <a:lnTo>
                    <a:pt x="312" y="646"/>
                  </a:lnTo>
                  <a:lnTo>
                    <a:pt x="308" y="646"/>
                  </a:lnTo>
                  <a:lnTo>
                    <a:pt x="308" y="650"/>
                  </a:lnTo>
                  <a:lnTo>
                    <a:pt x="308" y="652"/>
                  </a:lnTo>
                  <a:lnTo>
                    <a:pt x="308" y="656"/>
                  </a:lnTo>
                  <a:lnTo>
                    <a:pt x="308" y="660"/>
                  </a:lnTo>
                  <a:lnTo>
                    <a:pt x="304" y="664"/>
                  </a:lnTo>
                  <a:lnTo>
                    <a:pt x="304" y="668"/>
                  </a:lnTo>
                  <a:lnTo>
                    <a:pt x="304" y="672"/>
                  </a:lnTo>
                  <a:lnTo>
                    <a:pt x="302" y="676"/>
                  </a:lnTo>
                  <a:lnTo>
                    <a:pt x="298" y="678"/>
                  </a:lnTo>
                  <a:lnTo>
                    <a:pt x="294" y="682"/>
                  </a:lnTo>
                  <a:lnTo>
                    <a:pt x="294" y="686"/>
                  </a:lnTo>
                  <a:lnTo>
                    <a:pt x="290" y="686"/>
                  </a:lnTo>
                  <a:lnTo>
                    <a:pt x="290" y="682"/>
                  </a:lnTo>
                  <a:lnTo>
                    <a:pt x="290" y="678"/>
                  </a:lnTo>
                  <a:lnTo>
                    <a:pt x="290" y="676"/>
                  </a:lnTo>
                  <a:lnTo>
                    <a:pt x="290" y="672"/>
                  </a:lnTo>
                  <a:lnTo>
                    <a:pt x="294" y="672"/>
                  </a:lnTo>
                  <a:lnTo>
                    <a:pt x="294" y="668"/>
                  </a:lnTo>
                  <a:lnTo>
                    <a:pt x="298" y="668"/>
                  </a:lnTo>
                  <a:lnTo>
                    <a:pt x="294" y="664"/>
                  </a:lnTo>
                  <a:lnTo>
                    <a:pt x="290" y="664"/>
                  </a:lnTo>
                  <a:lnTo>
                    <a:pt x="290" y="660"/>
                  </a:lnTo>
                  <a:lnTo>
                    <a:pt x="286" y="660"/>
                  </a:lnTo>
                  <a:lnTo>
                    <a:pt x="286" y="656"/>
                  </a:lnTo>
                  <a:lnTo>
                    <a:pt x="286" y="652"/>
                  </a:lnTo>
                  <a:lnTo>
                    <a:pt x="282" y="652"/>
                  </a:lnTo>
                  <a:lnTo>
                    <a:pt x="282" y="650"/>
                  </a:lnTo>
                  <a:lnTo>
                    <a:pt x="278" y="650"/>
                  </a:lnTo>
                  <a:lnTo>
                    <a:pt x="274" y="646"/>
                  </a:lnTo>
                  <a:lnTo>
                    <a:pt x="274" y="642"/>
                  </a:lnTo>
                  <a:lnTo>
                    <a:pt x="272" y="642"/>
                  </a:lnTo>
                  <a:lnTo>
                    <a:pt x="268" y="642"/>
                  </a:lnTo>
                  <a:lnTo>
                    <a:pt x="264" y="638"/>
                  </a:lnTo>
                  <a:lnTo>
                    <a:pt x="264" y="634"/>
                  </a:lnTo>
                  <a:lnTo>
                    <a:pt x="260" y="634"/>
                  </a:lnTo>
                  <a:lnTo>
                    <a:pt x="260" y="630"/>
                  </a:lnTo>
                  <a:lnTo>
                    <a:pt x="260" y="634"/>
                  </a:lnTo>
                  <a:lnTo>
                    <a:pt x="256" y="634"/>
                  </a:lnTo>
                  <a:lnTo>
                    <a:pt x="252" y="634"/>
                  </a:lnTo>
                  <a:lnTo>
                    <a:pt x="256" y="634"/>
                  </a:lnTo>
                  <a:lnTo>
                    <a:pt x="256" y="630"/>
                  </a:lnTo>
                  <a:lnTo>
                    <a:pt x="252" y="630"/>
                  </a:lnTo>
                  <a:lnTo>
                    <a:pt x="252" y="626"/>
                  </a:lnTo>
                  <a:lnTo>
                    <a:pt x="248" y="626"/>
                  </a:lnTo>
                  <a:lnTo>
                    <a:pt x="248" y="622"/>
                  </a:lnTo>
                  <a:lnTo>
                    <a:pt x="244" y="622"/>
                  </a:lnTo>
                  <a:lnTo>
                    <a:pt x="244" y="620"/>
                  </a:lnTo>
                  <a:lnTo>
                    <a:pt x="242" y="620"/>
                  </a:lnTo>
                  <a:lnTo>
                    <a:pt x="238" y="620"/>
                  </a:lnTo>
                  <a:lnTo>
                    <a:pt x="238" y="622"/>
                  </a:lnTo>
                  <a:lnTo>
                    <a:pt x="234" y="620"/>
                  </a:lnTo>
                  <a:lnTo>
                    <a:pt x="234" y="622"/>
                  </a:lnTo>
                  <a:lnTo>
                    <a:pt x="234" y="620"/>
                  </a:lnTo>
                  <a:lnTo>
                    <a:pt x="230" y="620"/>
                  </a:lnTo>
                  <a:lnTo>
                    <a:pt x="234" y="620"/>
                  </a:lnTo>
                  <a:lnTo>
                    <a:pt x="234" y="616"/>
                  </a:lnTo>
                  <a:lnTo>
                    <a:pt x="238" y="612"/>
                  </a:lnTo>
                  <a:lnTo>
                    <a:pt x="242" y="612"/>
                  </a:lnTo>
                  <a:lnTo>
                    <a:pt x="242" y="608"/>
                  </a:lnTo>
                  <a:lnTo>
                    <a:pt x="244" y="604"/>
                  </a:lnTo>
                  <a:lnTo>
                    <a:pt x="244" y="600"/>
                  </a:lnTo>
                  <a:lnTo>
                    <a:pt x="248" y="600"/>
                  </a:lnTo>
                  <a:lnTo>
                    <a:pt x="248" y="596"/>
                  </a:lnTo>
                  <a:lnTo>
                    <a:pt x="248" y="594"/>
                  </a:lnTo>
                  <a:lnTo>
                    <a:pt x="252" y="594"/>
                  </a:lnTo>
                  <a:lnTo>
                    <a:pt x="252" y="590"/>
                  </a:lnTo>
                  <a:lnTo>
                    <a:pt x="256" y="590"/>
                  </a:lnTo>
                  <a:lnTo>
                    <a:pt x="256" y="586"/>
                  </a:lnTo>
                  <a:lnTo>
                    <a:pt x="260" y="586"/>
                  </a:lnTo>
                  <a:lnTo>
                    <a:pt x="256" y="586"/>
                  </a:lnTo>
                  <a:lnTo>
                    <a:pt x="256" y="582"/>
                  </a:lnTo>
                  <a:lnTo>
                    <a:pt x="260" y="582"/>
                  </a:lnTo>
                  <a:lnTo>
                    <a:pt x="264" y="582"/>
                  </a:lnTo>
                  <a:lnTo>
                    <a:pt x="264" y="578"/>
                  </a:lnTo>
                  <a:lnTo>
                    <a:pt x="268" y="578"/>
                  </a:lnTo>
                  <a:lnTo>
                    <a:pt x="272" y="574"/>
                  </a:lnTo>
                  <a:lnTo>
                    <a:pt x="272" y="570"/>
                  </a:lnTo>
                  <a:lnTo>
                    <a:pt x="274" y="570"/>
                  </a:lnTo>
                  <a:lnTo>
                    <a:pt x="278" y="570"/>
                  </a:lnTo>
                  <a:lnTo>
                    <a:pt x="278" y="566"/>
                  </a:lnTo>
                  <a:lnTo>
                    <a:pt x="282" y="566"/>
                  </a:lnTo>
                  <a:lnTo>
                    <a:pt x="282" y="564"/>
                  </a:lnTo>
                  <a:lnTo>
                    <a:pt x="286" y="564"/>
                  </a:lnTo>
                  <a:lnTo>
                    <a:pt x="286" y="560"/>
                  </a:lnTo>
                  <a:lnTo>
                    <a:pt x="286" y="556"/>
                  </a:lnTo>
                  <a:lnTo>
                    <a:pt x="286" y="552"/>
                  </a:lnTo>
                  <a:lnTo>
                    <a:pt x="286" y="550"/>
                  </a:lnTo>
                  <a:lnTo>
                    <a:pt x="286" y="546"/>
                  </a:lnTo>
                  <a:lnTo>
                    <a:pt x="286" y="542"/>
                  </a:lnTo>
                  <a:lnTo>
                    <a:pt x="286" y="538"/>
                  </a:lnTo>
                  <a:lnTo>
                    <a:pt x="282" y="534"/>
                  </a:lnTo>
                  <a:lnTo>
                    <a:pt x="278" y="534"/>
                  </a:lnTo>
                  <a:lnTo>
                    <a:pt x="278" y="538"/>
                  </a:lnTo>
                  <a:lnTo>
                    <a:pt x="274" y="538"/>
                  </a:lnTo>
                  <a:lnTo>
                    <a:pt x="274" y="534"/>
                  </a:lnTo>
                  <a:lnTo>
                    <a:pt x="274" y="530"/>
                  </a:lnTo>
                  <a:lnTo>
                    <a:pt x="274" y="526"/>
                  </a:lnTo>
                  <a:lnTo>
                    <a:pt x="278" y="522"/>
                  </a:lnTo>
                  <a:lnTo>
                    <a:pt x="278" y="520"/>
                  </a:lnTo>
                  <a:lnTo>
                    <a:pt x="278" y="516"/>
                  </a:lnTo>
                  <a:lnTo>
                    <a:pt x="278" y="512"/>
                  </a:lnTo>
                  <a:lnTo>
                    <a:pt x="278" y="508"/>
                  </a:lnTo>
                  <a:lnTo>
                    <a:pt x="274" y="504"/>
                  </a:lnTo>
                  <a:lnTo>
                    <a:pt x="272" y="508"/>
                  </a:lnTo>
                  <a:lnTo>
                    <a:pt x="268" y="508"/>
                  </a:lnTo>
                  <a:lnTo>
                    <a:pt x="264" y="508"/>
                  </a:lnTo>
                  <a:lnTo>
                    <a:pt x="264" y="504"/>
                  </a:lnTo>
                  <a:lnTo>
                    <a:pt x="264" y="500"/>
                  </a:lnTo>
                  <a:lnTo>
                    <a:pt x="260" y="500"/>
                  </a:lnTo>
                  <a:lnTo>
                    <a:pt x="260" y="496"/>
                  </a:lnTo>
                  <a:lnTo>
                    <a:pt x="260" y="494"/>
                  </a:lnTo>
                  <a:lnTo>
                    <a:pt x="260" y="490"/>
                  </a:lnTo>
                  <a:lnTo>
                    <a:pt x="260" y="486"/>
                  </a:lnTo>
                  <a:lnTo>
                    <a:pt x="260" y="482"/>
                  </a:lnTo>
                  <a:lnTo>
                    <a:pt x="256" y="482"/>
                  </a:lnTo>
                  <a:lnTo>
                    <a:pt x="256" y="478"/>
                  </a:lnTo>
                  <a:lnTo>
                    <a:pt x="252" y="478"/>
                  </a:lnTo>
                  <a:lnTo>
                    <a:pt x="248" y="478"/>
                  </a:lnTo>
                  <a:lnTo>
                    <a:pt x="248" y="474"/>
                  </a:lnTo>
                  <a:lnTo>
                    <a:pt x="244" y="474"/>
                  </a:lnTo>
                  <a:lnTo>
                    <a:pt x="244" y="478"/>
                  </a:lnTo>
                  <a:lnTo>
                    <a:pt x="242" y="478"/>
                  </a:lnTo>
                  <a:lnTo>
                    <a:pt x="238" y="478"/>
                  </a:lnTo>
                  <a:lnTo>
                    <a:pt x="234" y="478"/>
                  </a:lnTo>
                  <a:lnTo>
                    <a:pt x="230" y="474"/>
                  </a:lnTo>
                  <a:lnTo>
                    <a:pt x="226" y="474"/>
                  </a:lnTo>
                  <a:lnTo>
                    <a:pt x="226" y="470"/>
                  </a:lnTo>
                  <a:lnTo>
                    <a:pt x="226" y="466"/>
                  </a:lnTo>
                  <a:lnTo>
                    <a:pt x="226" y="464"/>
                  </a:lnTo>
                  <a:lnTo>
                    <a:pt x="226" y="460"/>
                  </a:lnTo>
                  <a:lnTo>
                    <a:pt x="230" y="456"/>
                  </a:lnTo>
                  <a:lnTo>
                    <a:pt x="226" y="452"/>
                  </a:lnTo>
                  <a:lnTo>
                    <a:pt x="226" y="448"/>
                  </a:lnTo>
                  <a:lnTo>
                    <a:pt x="226" y="444"/>
                  </a:lnTo>
                  <a:lnTo>
                    <a:pt x="222" y="440"/>
                  </a:lnTo>
                  <a:lnTo>
                    <a:pt x="226" y="438"/>
                  </a:lnTo>
                  <a:lnTo>
                    <a:pt x="226" y="434"/>
                  </a:lnTo>
                  <a:lnTo>
                    <a:pt x="222" y="434"/>
                  </a:lnTo>
                  <a:lnTo>
                    <a:pt x="226" y="434"/>
                  </a:lnTo>
                  <a:lnTo>
                    <a:pt x="226" y="426"/>
                  </a:lnTo>
                  <a:lnTo>
                    <a:pt x="226" y="422"/>
                  </a:lnTo>
                  <a:lnTo>
                    <a:pt x="230" y="422"/>
                  </a:lnTo>
                  <a:lnTo>
                    <a:pt x="230" y="418"/>
                  </a:lnTo>
                  <a:lnTo>
                    <a:pt x="230" y="410"/>
                  </a:lnTo>
                  <a:lnTo>
                    <a:pt x="234" y="408"/>
                  </a:lnTo>
                  <a:lnTo>
                    <a:pt x="230" y="404"/>
                  </a:lnTo>
                  <a:lnTo>
                    <a:pt x="230" y="400"/>
                  </a:lnTo>
                  <a:lnTo>
                    <a:pt x="230" y="396"/>
                  </a:lnTo>
                  <a:lnTo>
                    <a:pt x="226" y="392"/>
                  </a:lnTo>
                  <a:lnTo>
                    <a:pt x="222" y="392"/>
                  </a:lnTo>
                  <a:lnTo>
                    <a:pt x="222" y="388"/>
                  </a:lnTo>
                  <a:lnTo>
                    <a:pt x="218" y="388"/>
                  </a:lnTo>
                  <a:lnTo>
                    <a:pt x="218" y="384"/>
                  </a:lnTo>
                  <a:lnTo>
                    <a:pt x="218" y="382"/>
                  </a:lnTo>
                  <a:lnTo>
                    <a:pt x="218" y="378"/>
                  </a:lnTo>
                  <a:lnTo>
                    <a:pt x="222" y="378"/>
                  </a:lnTo>
                  <a:lnTo>
                    <a:pt x="222" y="374"/>
                  </a:lnTo>
                  <a:lnTo>
                    <a:pt x="218" y="374"/>
                  </a:lnTo>
                  <a:lnTo>
                    <a:pt x="212" y="374"/>
                  </a:lnTo>
                  <a:lnTo>
                    <a:pt x="204" y="374"/>
                  </a:lnTo>
                  <a:lnTo>
                    <a:pt x="196" y="374"/>
                  </a:lnTo>
                  <a:lnTo>
                    <a:pt x="196" y="366"/>
                  </a:lnTo>
                  <a:lnTo>
                    <a:pt x="192" y="358"/>
                  </a:lnTo>
                  <a:lnTo>
                    <a:pt x="192" y="354"/>
                  </a:lnTo>
                  <a:lnTo>
                    <a:pt x="188" y="352"/>
                  </a:lnTo>
                  <a:lnTo>
                    <a:pt x="192" y="352"/>
                  </a:lnTo>
                  <a:lnTo>
                    <a:pt x="192" y="348"/>
                  </a:lnTo>
                  <a:lnTo>
                    <a:pt x="192" y="344"/>
                  </a:lnTo>
                  <a:lnTo>
                    <a:pt x="192" y="340"/>
                  </a:lnTo>
                  <a:lnTo>
                    <a:pt x="192" y="336"/>
                  </a:lnTo>
                  <a:lnTo>
                    <a:pt x="188" y="336"/>
                  </a:lnTo>
                  <a:lnTo>
                    <a:pt x="192" y="332"/>
                  </a:lnTo>
                  <a:lnTo>
                    <a:pt x="192" y="328"/>
                  </a:lnTo>
                  <a:lnTo>
                    <a:pt x="188" y="328"/>
                  </a:lnTo>
                  <a:lnTo>
                    <a:pt x="186" y="326"/>
                  </a:lnTo>
                  <a:lnTo>
                    <a:pt x="182" y="326"/>
                  </a:lnTo>
                  <a:lnTo>
                    <a:pt x="178" y="326"/>
                  </a:lnTo>
                  <a:lnTo>
                    <a:pt x="174" y="326"/>
                  </a:lnTo>
                  <a:lnTo>
                    <a:pt x="170" y="326"/>
                  </a:lnTo>
                  <a:lnTo>
                    <a:pt x="170" y="322"/>
                  </a:lnTo>
                  <a:lnTo>
                    <a:pt x="166" y="322"/>
                  </a:lnTo>
                  <a:lnTo>
                    <a:pt x="166" y="318"/>
                  </a:lnTo>
                  <a:lnTo>
                    <a:pt x="162" y="318"/>
                  </a:lnTo>
                  <a:lnTo>
                    <a:pt x="160" y="314"/>
                  </a:lnTo>
                  <a:lnTo>
                    <a:pt x="156" y="314"/>
                  </a:lnTo>
                  <a:lnTo>
                    <a:pt x="156" y="310"/>
                  </a:lnTo>
                  <a:lnTo>
                    <a:pt x="152" y="310"/>
                  </a:lnTo>
                  <a:lnTo>
                    <a:pt x="148" y="310"/>
                  </a:lnTo>
                  <a:lnTo>
                    <a:pt x="148" y="306"/>
                  </a:lnTo>
                  <a:lnTo>
                    <a:pt x="144" y="306"/>
                  </a:lnTo>
                  <a:lnTo>
                    <a:pt x="140" y="306"/>
                  </a:lnTo>
                  <a:lnTo>
                    <a:pt x="136" y="306"/>
                  </a:lnTo>
                  <a:lnTo>
                    <a:pt x="132" y="302"/>
                  </a:lnTo>
                  <a:lnTo>
                    <a:pt x="130" y="298"/>
                  </a:lnTo>
                  <a:lnTo>
                    <a:pt x="126" y="298"/>
                  </a:lnTo>
                  <a:lnTo>
                    <a:pt x="126" y="296"/>
                  </a:lnTo>
                  <a:lnTo>
                    <a:pt x="126" y="292"/>
                  </a:lnTo>
                  <a:lnTo>
                    <a:pt x="126" y="296"/>
                  </a:lnTo>
                  <a:lnTo>
                    <a:pt x="126" y="292"/>
                  </a:lnTo>
                  <a:lnTo>
                    <a:pt x="122" y="288"/>
                  </a:lnTo>
                  <a:lnTo>
                    <a:pt x="122" y="284"/>
                  </a:lnTo>
                  <a:lnTo>
                    <a:pt x="122" y="280"/>
                  </a:lnTo>
                  <a:lnTo>
                    <a:pt x="122" y="276"/>
                  </a:lnTo>
                  <a:lnTo>
                    <a:pt x="122" y="272"/>
                  </a:lnTo>
                  <a:lnTo>
                    <a:pt x="122" y="268"/>
                  </a:lnTo>
                  <a:lnTo>
                    <a:pt x="122" y="266"/>
                  </a:lnTo>
                  <a:lnTo>
                    <a:pt x="122" y="262"/>
                  </a:lnTo>
                  <a:lnTo>
                    <a:pt x="122" y="258"/>
                  </a:lnTo>
                  <a:lnTo>
                    <a:pt x="118" y="258"/>
                  </a:lnTo>
                  <a:lnTo>
                    <a:pt x="118" y="262"/>
                  </a:lnTo>
                  <a:lnTo>
                    <a:pt x="118" y="258"/>
                  </a:lnTo>
                  <a:lnTo>
                    <a:pt x="116" y="258"/>
                  </a:lnTo>
                  <a:lnTo>
                    <a:pt x="112" y="258"/>
                  </a:lnTo>
                  <a:lnTo>
                    <a:pt x="108" y="262"/>
                  </a:lnTo>
                  <a:lnTo>
                    <a:pt x="104" y="262"/>
                  </a:lnTo>
                  <a:lnTo>
                    <a:pt x="100" y="266"/>
                  </a:lnTo>
                  <a:lnTo>
                    <a:pt x="100" y="268"/>
                  </a:lnTo>
                  <a:lnTo>
                    <a:pt x="96" y="268"/>
                  </a:lnTo>
                  <a:lnTo>
                    <a:pt x="92" y="268"/>
                  </a:lnTo>
                  <a:lnTo>
                    <a:pt x="92" y="272"/>
                  </a:lnTo>
                  <a:lnTo>
                    <a:pt x="88" y="272"/>
                  </a:lnTo>
                  <a:lnTo>
                    <a:pt x="88" y="276"/>
                  </a:lnTo>
                  <a:lnTo>
                    <a:pt x="88" y="272"/>
                  </a:lnTo>
                  <a:lnTo>
                    <a:pt x="86" y="272"/>
                  </a:lnTo>
                  <a:lnTo>
                    <a:pt x="86" y="276"/>
                  </a:lnTo>
                  <a:lnTo>
                    <a:pt x="82" y="276"/>
                  </a:lnTo>
                  <a:lnTo>
                    <a:pt x="82" y="280"/>
                  </a:lnTo>
                  <a:lnTo>
                    <a:pt x="78" y="280"/>
                  </a:lnTo>
                  <a:lnTo>
                    <a:pt x="78" y="284"/>
                  </a:lnTo>
                  <a:lnTo>
                    <a:pt x="74" y="284"/>
                  </a:lnTo>
                  <a:lnTo>
                    <a:pt x="74" y="280"/>
                  </a:lnTo>
                  <a:lnTo>
                    <a:pt x="70" y="280"/>
                  </a:lnTo>
                  <a:lnTo>
                    <a:pt x="66" y="280"/>
                  </a:lnTo>
                  <a:lnTo>
                    <a:pt x="62" y="280"/>
                  </a:lnTo>
                  <a:lnTo>
                    <a:pt x="60" y="280"/>
                  </a:lnTo>
                  <a:lnTo>
                    <a:pt x="56" y="280"/>
                  </a:lnTo>
                  <a:lnTo>
                    <a:pt x="52" y="280"/>
                  </a:lnTo>
                  <a:lnTo>
                    <a:pt x="48" y="280"/>
                  </a:lnTo>
                  <a:lnTo>
                    <a:pt x="48" y="276"/>
                  </a:lnTo>
                  <a:lnTo>
                    <a:pt x="48" y="272"/>
                  </a:lnTo>
                  <a:lnTo>
                    <a:pt x="48" y="268"/>
                  </a:lnTo>
                  <a:lnTo>
                    <a:pt x="48" y="266"/>
                  </a:lnTo>
                  <a:lnTo>
                    <a:pt x="48" y="262"/>
                  </a:lnTo>
                  <a:lnTo>
                    <a:pt x="48" y="258"/>
                  </a:lnTo>
                  <a:lnTo>
                    <a:pt x="48" y="254"/>
                  </a:lnTo>
                  <a:lnTo>
                    <a:pt x="44" y="258"/>
                  </a:lnTo>
                  <a:lnTo>
                    <a:pt x="44" y="262"/>
                  </a:lnTo>
                  <a:lnTo>
                    <a:pt x="40" y="262"/>
                  </a:lnTo>
                  <a:lnTo>
                    <a:pt x="36" y="262"/>
                  </a:lnTo>
                  <a:lnTo>
                    <a:pt x="32" y="262"/>
                  </a:lnTo>
                  <a:lnTo>
                    <a:pt x="30" y="262"/>
                  </a:lnTo>
                  <a:lnTo>
                    <a:pt x="26" y="262"/>
                  </a:lnTo>
                  <a:lnTo>
                    <a:pt x="26" y="258"/>
                  </a:lnTo>
                  <a:lnTo>
                    <a:pt x="26" y="254"/>
                  </a:lnTo>
                  <a:lnTo>
                    <a:pt x="22" y="254"/>
                  </a:lnTo>
                  <a:lnTo>
                    <a:pt x="18" y="254"/>
                  </a:lnTo>
                  <a:lnTo>
                    <a:pt x="14" y="254"/>
                  </a:lnTo>
                  <a:lnTo>
                    <a:pt x="10" y="254"/>
                  </a:lnTo>
                  <a:lnTo>
                    <a:pt x="10" y="250"/>
                  </a:lnTo>
                  <a:lnTo>
                    <a:pt x="14" y="250"/>
                  </a:lnTo>
                  <a:lnTo>
                    <a:pt x="14" y="246"/>
                  </a:lnTo>
                  <a:lnTo>
                    <a:pt x="14" y="242"/>
                  </a:lnTo>
                  <a:lnTo>
                    <a:pt x="10" y="242"/>
                  </a:lnTo>
                  <a:lnTo>
                    <a:pt x="10" y="240"/>
                  </a:lnTo>
                  <a:lnTo>
                    <a:pt x="6" y="236"/>
                  </a:lnTo>
                  <a:lnTo>
                    <a:pt x="6" y="232"/>
                  </a:lnTo>
                  <a:lnTo>
                    <a:pt x="6" y="228"/>
                  </a:lnTo>
                  <a:lnTo>
                    <a:pt x="4" y="228"/>
                  </a:lnTo>
                  <a:lnTo>
                    <a:pt x="4" y="224"/>
                  </a:lnTo>
                  <a:lnTo>
                    <a:pt x="0" y="220"/>
                  </a:lnTo>
                  <a:lnTo>
                    <a:pt x="0" y="216"/>
                  </a:lnTo>
                  <a:lnTo>
                    <a:pt x="4" y="216"/>
                  </a:lnTo>
                  <a:lnTo>
                    <a:pt x="4" y="212"/>
                  </a:lnTo>
                  <a:lnTo>
                    <a:pt x="4" y="210"/>
                  </a:lnTo>
                  <a:lnTo>
                    <a:pt x="6" y="206"/>
                  </a:lnTo>
                  <a:lnTo>
                    <a:pt x="10" y="206"/>
                  </a:lnTo>
                  <a:lnTo>
                    <a:pt x="10" y="202"/>
                  </a:lnTo>
                  <a:lnTo>
                    <a:pt x="14" y="202"/>
                  </a:lnTo>
                  <a:lnTo>
                    <a:pt x="10" y="198"/>
                  </a:lnTo>
                  <a:lnTo>
                    <a:pt x="10" y="194"/>
                  </a:lnTo>
                  <a:lnTo>
                    <a:pt x="10" y="190"/>
                  </a:lnTo>
                  <a:lnTo>
                    <a:pt x="14" y="190"/>
                  </a:lnTo>
                  <a:lnTo>
                    <a:pt x="14" y="186"/>
                  </a:lnTo>
                  <a:lnTo>
                    <a:pt x="14" y="184"/>
                  </a:lnTo>
                  <a:lnTo>
                    <a:pt x="14" y="180"/>
                  </a:lnTo>
                  <a:lnTo>
                    <a:pt x="18" y="180"/>
                  </a:lnTo>
                  <a:lnTo>
                    <a:pt x="22" y="176"/>
                  </a:lnTo>
                  <a:lnTo>
                    <a:pt x="22" y="172"/>
                  </a:lnTo>
                  <a:lnTo>
                    <a:pt x="26" y="172"/>
                  </a:lnTo>
                  <a:lnTo>
                    <a:pt x="30" y="172"/>
                  </a:lnTo>
                  <a:lnTo>
                    <a:pt x="30" y="168"/>
                  </a:lnTo>
                  <a:lnTo>
                    <a:pt x="32" y="168"/>
                  </a:lnTo>
                  <a:lnTo>
                    <a:pt x="36" y="168"/>
                  </a:lnTo>
                  <a:lnTo>
                    <a:pt x="40" y="164"/>
                  </a:lnTo>
                  <a:lnTo>
                    <a:pt x="40" y="168"/>
                  </a:lnTo>
                  <a:lnTo>
                    <a:pt x="44" y="168"/>
                  </a:lnTo>
                  <a:lnTo>
                    <a:pt x="44" y="164"/>
                  </a:lnTo>
                  <a:lnTo>
                    <a:pt x="48" y="164"/>
                  </a:lnTo>
                  <a:lnTo>
                    <a:pt x="52" y="164"/>
                  </a:lnTo>
                  <a:lnTo>
                    <a:pt x="52" y="160"/>
                  </a:lnTo>
                  <a:lnTo>
                    <a:pt x="52" y="164"/>
                  </a:lnTo>
                  <a:lnTo>
                    <a:pt x="56" y="164"/>
                  </a:lnTo>
                  <a:lnTo>
                    <a:pt x="60" y="164"/>
                  </a:lnTo>
                  <a:lnTo>
                    <a:pt x="60" y="156"/>
                  </a:lnTo>
                  <a:lnTo>
                    <a:pt x="60" y="150"/>
                  </a:lnTo>
                  <a:lnTo>
                    <a:pt x="62" y="136"/>
                  </a:lnTo>
                  <a:lnTo>
                    <a:pt x="62" y="132"/>
                  </a:lnTo>
                  <a:lnTo>
                    <a:pt x="62" y="124"/>
                  </a:lnTo>
                  <a:lnTo>
                    <a:pt x="62" y="116"/>
                  </a:lnTo>
                  <a:lnTo>
                    <a:pt x="66" y="116"/>
                  </a:lnTo>
                  <a:lnTo>
                    <a:pt x="66" y="114"/>
                  </a:lnTo>
                  <a:lnTo>
                    <a:pt x="66" y="110"/>
                  </a:lnTo>
                  <a:lnTo>
                    <a:pt x="62" y="110"/>
                  </a:lnTo>
                  <a:lnTo>
                    <a:pt x="66" y="110"/>
                  </a:lnTo>
                  <a:lnTo>
                    <a:pt x="62" y="110"/>
                  </a:lnTo>
                  <a:lnTo>
                    <a:pt x="62" y="106"/>
                  </a:lnTo>
                  <a:lnTo>
                    <a:pt x="62" y="102"/>
                  </a:lnTo>
                  <a:lnTo>
                    <a:pt x="60" y="102"/>
                  </a:lnTo>
                  <a:lnTo>
                    <a:pt x="60" y="98"/>
                  </a:lnTo>
                  <a:lnTo>
                    <a:pt x="56" y="94"/>
                  </a:lnTo>
                  <a:lnTo>
                    <a:pt x="56" y="90"/>
                  </a:lnTo>
                  <a:lnTo>
                    <a:pt x="56" y="86"/>
                  </a:lnTo>
                  <a:lnTo>
                    <a:pt x="56" y="84"/>
                  </a:lnTo>
                  <a:lnTo>
                    <a:pt x="60" y="84"/>
                  </a:lnTo>
                  <a:lnTo>
                    <a:pt x="62" y="80"/>
                  </a:lnTo>
                  <a:lnTo>
                    <a:pt x="66" y="80"/>
                  </a:lnTo>
                  <a:lnTo>
                    <a:pt x="66" y="84"/>
                  </a:lnTo>
                  <a:lnTo>
                    <a:pt x="70" y="84"/>
                  </a:lnTo>
                  <a:lnTo>
                    <a:pt x="70" y="80"/>
                  </a:lnTo>
                  <a:lnTo>
                    <a:pt x="66" y="76"/>
                  </a:lnTo>
                  <a:lnTo>
                    <a:pt x="62" y="76"/>
                  </a:lnTo>
                  <a:lnTo>
                    <a:pt x="60" y="76"/>
                  </a:lnTo>
                  <a:lnTo>
                    <a:pt x="60" y="64"/>
                  </a:lnTo>
                  <a:lnTo>
                    <a:pt x="62" y="60"/>
                  </a:lnTo>
                  <a:lnTo>
                    <a:pt x="66" y="64"/>
                  </a:lnTo>
                  <a:lnTo>
                    <a:pt x="70" y="64"/>
                  </a:lnTo>
                  <a:lnTo>
                    <a:pt x="74" y="64"/>
                  </a:lnTo>
                  <a:lnTo>
                    <a:pt x="82" y="64"/>
                  </a:lnTo>
                  <a:lnTo>
                    <a:pt x="82" y="60"/>
                  </a:lnTo>
                  <a:lnTo>
                    <a:pt x="82" y="56"/>
                  </a:lnTo>
                  <a:lnTo>
                    <a:pt x="82" y="60"/>
                  </a:lnTo>
                  <a:lnTo>
                    <a:pt x="86" y="60"/>
                  </a:lnTo>
                  <a:lnTo>
                    <a:pt x="86" y="64"/>
                  </a:lnTo>
                  <a:lnTo>
                    <a:pt x="86" y="60"/>
                  </a:lnTo>
                  <a:lnTo>
                    <a:pt x="88" y="60"/>
                  </a:lnTo>
                  <a:lnTo>
                    <a:pt x="88" y="56"/>
                  </a:lnTo>
                  <a:lnTo>
                    <a:pt x="92" y="56"/>
                  </a:lnTo>
                  <a:lnTo>
                    <a:pt x="96" y="56"/>
                  </a:lnTo>
                  <a:lnTo>
                    <a:pt x="96" y="60"/>
                  </a:lnTo>
                  <a:lnTo>
                    <a:pt x="96" y="64"/>
                  </a:lnTo>
                  <a:lnTo>
                    <a:pt x="100" y="68"/>
                  </a:lnTo>
                  <a:lnTo>
                    <a:pt x="96" y="68"/>
                  </a:lnTo>
                  <a:lnTo>
                    <a:pt x="96" y="72"/>
                  </a:lnTo>
                  <a:lnTo>
                    <a:pt x="100" y="72"/>
                  </a:lnTo>
                  <a:lnTo>
                    <a:pt x="104" y="72"/>
                  </a:lnTo>
                  <a:lnTo>
                    <a:pt x="108" y="80"/>
                  </a:lnTo>
                  <a:lnTo>
                    <a:pt x="112" y="80"/>
                  </a:lnTo>
                  <a:lnTo>
                    <a:pt x="116" y="80"/>
                  </a:lnTo>
                  <a:lnTo>
                    <a:pt x="116" y="76"/>
                  </a:lnTo>
                  <a:lnTo>
                    <a:pt x="118" y="76"/>
                  </a:lnTo>
                  <a:lnTo>
                    <a:pt x="118" y="80"/>
                  </a:lnTo>
                  <a:lnTo>
                    <a:pt x="118" y="84"/>
                  </a:lnTo>
                  <a:lnTo>
                    <a:pt x="118" y="80"/>
                  </a:lnTo>
                  <a:lnTo>
                    <a:pt x="122" y="80"/>
                  </a:lnTo>
                  <a:lnTo>
                    <a:pt x="122" y="76"/>
                  </a:lnTo>
                  <a:lnTo>
                    <a:pt x="126" y="76"/>
                  </a:lnTo>
                  <a:lnTo>
                    <a:pt x="126" y="72"/>
                  </a:lnTo>
                  <a:lnTo>
                    <a:pt x="130" y="72"/>
                  </a:lnTo>
                  <a:lnTo>
                    <a:pt x="132" y="68"/>
                  </a:lnTo>
                  <a:lnTo>
                    <a:pt x="136" y="68"/>
                  </a:lnTo>
                  <a:lnTo>
                    <a:pt x="140" y="64"/>
                  </a:lnTo>
                  <a:lnTo>
                    <a:pt x="140" y="60"/>
                  </a:lnTo>
                  <a:lnTo>
                    <a:pt x="140" y="56"/>
                  </a:lnTo>
                  <a:lnTo>
                    <a:pt x="144" y="56"/>
                  </a:lnTo>
                  <a:lnTo>
                    <a:pt x="148" y="56"/>
                  </a:lnTo>
                  <a:lnTo>
                    <a:pt x="148" y="54"/>
                  </a:lnTo>
                  <a:lnTo>
                    <a:pt x="152" y="54"/>
                  </a:lnTo>
                  <a:lnTo>
                    <a:pt x="152" y="50"/>
                  </a:lnTo>
                  <a:lnTo>
                    <a:pt x="148" y="50"/>
                  </a:lnTo>
                  <a:lnTo>
                    <a:pt x="144" y="50"/>
                  </a:lnTo>
                  <a:lnTo>
                    <a:pt x="140" y="50"/>
                  </a:lnTo>
                  <a:lnTo>
                    <a:pt x="140" y="46"/>
                  </a:lnTo>
                  <a:lnTo>
                    <a:pt x="140" y="42"/>
                  </a:lnTo>
                  <a:lnTo>
                    <a:pt x="140" y="38"/>
                  </a:lnTo>
                  <a:lnTo>
                    <a:pt x="136" y="38"/>
                  </a:lnTo>
                  <a:lnTo>
                    <a:pt x="136" y="34"/>
                  </a:lnTo>
                  <a:lnTo>
                    <a:pt x="136" y="30"/>
                  </a:lnTo>
                  <a:lnTo>
                    <a:pt x="136" y="28"/>
                  </a:lnTo>
                  <a:lnTo>
                    <a:pt x="132" y="28"/>
                  </a:lnTo>
                  <a:lnTo>
                    <a:pt x="132" y="24"/>
                  </a:lnTo>
                  <a:lnTo>
                    <a:pt x="130" y="24"/>
                  </a:lnTo>
                  <a:lnTo>
                    <a:pt x="130" y="20"/>
                  </a:lnTo>
                  <a:lnTo>
                    <a:pt x="132" y="20"/>
                  </a:lnTo>
                  <a:lnTo>
                    <a:pt x="132" y="24"/>
                  </a:lnTo>
                  <a:lnTo>
                    <a:pt x="136" y="20"/>
                  </a:lnTo>
                  <a:lnTo>
                    <a:pt x="136" y="24"/>
                  </a:lnTo>
                  <a:lnTo>
                    <a:pt x="140" y="24"/>
                  </a:lnTo>
                  <a:lnTo>
                    <a:pt x="140" y="28"/>
                  </a:lnTo>
                  <a:lnTo>
                    <a:pt x="140" y="24"/>
                  </a:lnTo>
                  <a:lnTo>
                    <a:pt x="144" y="24"/>
                  </a:lnTo>
                  <a:lnTo>
                    <a:pt x="148" y="24"/>
                  </a:lnTo>
                  <a:lnTo>
                    <a:pt x="148" y="28"/>
                  </a:lnTo>
                  <a:lnTo>
                    <a:pt x="148" y="24"/>
                  </a:lnTo>
                  <a:lnTo>
                    <a:pt x="152" y="24"/>
                  </a:lnTo>
                  <a:lnTo>
                    <a:pt x="152" y="28"/>
                  </a:lnTo>
                  <a:lnTo>
                    <a:pt x="156" y="30"/>
                  </a:lnTo>
                  <a:lnTo>
                    <a:pt x="160" y="30"/>
                  </a:lnTo>
                  <a:lnTo>
                    <a:pt x="160" y="28"/>
                  </a:lnTo>
                  <a:lnTo>
                    <a:pt x="160" y="24"/>
                  </a:lnTo>
                  <a:lnTo>
                    <a:pt x="162" y="24"/>
                  </a:lnTo>
                  <a:lnTo>
                    <a:pt x="162" y="20"/>
                  </a:lnTo>
                  <a:lnTo>
                    <a:pt x="166" y="20"/>
                  </a:lnTo>
                  <a:lnTo>
                    <a:pt x="166" y="24"/>
                  </a:lnTo>
                  <a:lnTo>
                    <a:pt x="170" y="20"/>
                  </a:lnTo>
                  <a:lnTo>
                    <a:pt x="174" y="20"/>
                  </a:lnTo>
                  <a:lnTo>
                    <a:pt x="178" y="20"/>
                  </a:lnTo>
                  <a:lnTo>
                    <a:pt x="178" y="16"/>
                  </a:lnTo>
                  <a:lnTo>
                    <a:pt x="182" y="16"/>
                  </a:lnTo>
                  <a:lnTo>
                    <a:pt x="186" y="16"/>
                  </a:lnTo>
                  <a:lnTo>
                    <a:pt x="186" y="12"/>
                  </a:lnTo>
                  <a:lnTo>
                    <a:pt x="188" y="12"/>
                  </a:lnTo>
                  <a:lnTo>
                    <a:pt x="188" y="8"/>
                  </a:lnTo>
                  <a:lnTo>
                    <a:pt x="188" y="4"/>
                  </a:lnTo>
                  <a:lnTo>
                    <a:pt x="192" y="4"/>
                  </a:lnTo>
                  <a:lnTo>
                    <a:pt x="192" y="0"/>
                  </a:lnTo>
                  <a:lnTo>
                    <a:pt x="196" y="0"/>
                  </a:lnTo>
                  <a:lnTo>
                    <a:pt x="196" y="4"/>
                  </a:lnTo>
                  <a:lnTo>
                    <a:pt x="196" y="8"/>
                  </a:lnTo>
                  <a:lnTo>
                    <a:pt x="196" y="12"/>
                  </a:lnTo>
                  <a:lnTo>
                    <a:pt x="196" y="16"/>
                  </a:lnTo>
                  <a:lnTo>
                    <a:pt x="200" y="16"/>
                  </a:lnTo>
                  <a:lnTo>
                    <a:pt x="204" y="16"/>
                  </a:lnTo>
                  <a:lnTo>
                    <a:pt x="200" y="20"/>
                  </a:lnTo>
                  <a:lnTo>
                    <a:pt x="204" y="24"/>
                  </a:lnTo>
                  <a:lnTo>
                    <a:pt x="204" y="28"/>
                  </a:lnTo>
                  <a:lnTo>
                    <a:pt x="200" y="30"/>
                  </a:lnTo>
                  <a:lnTo>
                    <a:pt x="200" y="34"/>
                  </a:lnTo>
                  <a:lnTo>
                    <a:pt x="200" y="38"/>
                  </a:lnTo>
                  <a:lnTo>
                    <a:pt x="196" y="42"/>
                  </a:lnTo>
                  <a:lnTo>
                    <a:pt x="196" y="46"/>
                  </a:lnTo>
                  <a:lnTo>
                    <a:pt x="196" y="50"/>
                  </a:lnTo>
                  <a:lnTo>
                    <a:pt x="200" y="50"/>
                  </a:lnTo>
                  <a:lnTo>
                    <a:pt x="200" y="54"/>
                  </a:lnTo>
                  <a:lnTo>
                    <a:pt x="200" y="56"/>
                  </a:lnTo>
                  <a:lnTo>
                    <a:pt x="200" y="60"/>
                  </a:lnTo>
                  <a:lnTo>
                    <a:pt x="204" y="60"/>
                  </a:lnTo>
                  <a:lnTo>
                    <a:pt x="204" y="64"/>
                  </a:lnTo>
                  <a:lnTo>
                    <a:pt x="208" y="64"/>
                  </a:lnTo>
                  <a:lnTo>
                    <a:pt x="208" y="68"/>
                  </a:lnTo>
                  <a:lnTo>
                    <a:pt x="212" y="68"/>
                  </a:lnTo>
                  <a:lnTo>
                    <a:pt x="212" y="72"/>
                  </a:lnTo>
                  <a:lnTo>
                    <a:pt x="216" y="72"/>
                  </a:lnTo>
                  <a:lnTo>
                    <a:pt x="218" y="72"/>
                  </a:lnTo>
                  <a:lnTo>
                    <a:pt x="218" y="68"/>
                  </a:lnTo>
                  <a:lnTo>
                    <a:pt x="222" y="64"/>
                  </a:lnTo>
                  <a:lnTo>
                    <a:pt x="222" y="68"/>
                  </a:lnTo>
                  <a:lnTo>
                    <a:pt x="226" y="68"/>
                  </a:lnTo>
                  <a:lnTo>
                    <a:pt x="226" y="64"/>
                  </a:lnTo>
                  <a:lnTo>
                    <a:pt x="230" y="64"/>
                  </a:lnTo>
                  <a:lnTo>
                    <a:pt x="234" y="64"/>
                  </a:lnTo>
                  <a:lnTo>
                    <a:pt x="234" y="60"/>
                  </a:lnTo>
                  <a:lnTo>
                    <a:pt x="234" y="56"/>
                  </a:lnTo>
                  <a:lnTo>
                    <a:pt x="238" y="56"/>
                  </a:lnTo>
                  <a:lnTo>
                    <a:pt x="238" y="60"/>
                  </a:lnTo>
                  <a:lnTo>
                    <a:pt x="238" y="56"/>
                  </a:lnTo>
                  <a:lnTo>
                    <a:pt x="242" y="60"/>
                  </a:lnTo>
                  <a:lnTo>
                    <a:pt x="244" y="60"/>
                  </a:lnTo>
                  <a:lnTo>
                    <a:pt x="248" y="60"/>
                  </a:lnTo>
                  <a:lnTo>
                    <a:pt x="252" y="60"/>
                  </a:lnTo>
                  <a:lnTo>
                    <a:pt x="256" y="60"/>
                  </a:lnTo>
                  <a:lnTo>
                    <a:pt x="256" y="56"/>
                  </a:lnTo>
                  <a:lnTo>
                    <a:pt x="252" y="54"/>
                  </a:lnTo>
                  <a:lnTo>
                    <a:pt x="252" y="50"/>
                  </a:lnTo>
                  <a:lnTo>
                    <a:pt x="256" y="50"/>
                  </a:lnTo>
                  <a:lnTo>
                    <a:pt x="260" y="54"/>
                  </a:lnTo>
                  <a:lnTo>
                    <a:pt x="260" y="50"/>
                  </a:lnTo>
                  <a:lnTo>
                    <a:pt x="268" y="50"/>
                  </a:lnTo>
                  <a:lnTo>
                    <a:pt x="272" y="50"/>
                  </a:lnTo>
                  <a:lnTo>
                    <a:pt x="272" y="54"/>
                  </a:lnTo>
                  <a:lnTo>
                    <a:pt x="274" y="54"/>
                  </a:lnTo>
                  <a:lnTo>
                    <a:pt x="278" y="56"/>
                  </a:lnTo>
                  <a:lnTo>
                    <a:pt x="282" y="56"/>
                  </a:lnTo>
                  <a:lnTo>
                    <a:pt x="282" y="54"/>
                  </a:lnTo>
                  <a:lnTo>
                    <a:pt x="286" y="54"/>
                  </a:lnTo>
                  <a:lnTo>
                    <a:pt x="290" y="54"/>
                  </a:lnTo>
                  <a:lnTo>
                    <a:pt x="294" y="54"/>
                  </a:lnTo>
                  <a:lnTo>
                    <a:pt x="298" y="54"/>
                  </a:lnTo>
                  <a:lnTo>
                    <a:pt x="298" y="56"/>
                  </a:lnTo>
                  <a:lnTo>
                    <a:pt x="298" y="54"/>
                  </a:lnTo>
                  <a:lnTo>
                    <a:pt x="302" y="54"/>
                  </a:lnTo>
                  <a:lnTo>
                    <a:pt x="302" y="50"/>
                  </a:lnTo>
                  <a:lnTo>
                    <a:pt x="304" y="50"/>
                  </a:lnTo>
                  <a:lnTo>
                    <a:pt x="304" y="46"/>
                  </a:lnTo>
                  <a:lnTo>
                    <a:pt x="304" y="42"/>
                  </a:lnTo>
                  <a:lnTo>
                    <a:pt x="304" y="38"/>
                  </a:lnTo>
                  <a:lnTo>
                    <a:pt x="308" y="38"/>
                  </a:lnTo>
                  <a:lnTo>
                    <a:pt x="308" y="34"/>
                  </a:lnTo>
                  <a:lnTo>
                    <a:pt x="312" y="30"/>
                  </a:lnTo>
                  <a:lnTo>
                    <a:pt x="312" y="28"/>
                  </a:lnTo>
                  <a:lnTo>
                    <a:pt x="312" y="24"/>
                  </a:lnTo>
                  <a:lnTo>
                    <a:pt x="316" y="24"/>
                  </a:lnTo>
                  <a:lnTo>
                    <a:pt x="316" y="20"/>
                  </a:lnTo>
                  <a:lnTo>
                    <a:pt x="320" y="24"/>
                  </a:lnTo>
                  <a:lnTo>
                    <a:pt x="316" y="20"/>
                  </a:lnTo>
                  <a:lnTo>
                    <a:pt x="316" y="16"/>
                  </a:lnTo>
                  <a:lnTo>
                    <a:pt x="320" y="20"/>
                  </a:lnTo>
                  <a:lnTo>
                    <a:pt x="324" y="24"/>
                  </a:lnTo>
                  <a:lnTo>
                    <a:pt x="324" y="28"/>
                  </a:lnTo>
                  <a:lnTo>
                    <a:pt x="324" y="30"/>
                  </a:lnTo>
                  <a:lnTo>
                    <a:pt x="324" y="34"/>
                  </a:lnTo>
                  <a:lnTo>
                    <a:pt x="324" y="38"/>
                  </a:lnTo>
                  <a:lnTo>
                    <a:pt x="324" y="42"/>
                  </a:lnTo>
                  <a:lnTo>
                    <a:pt x="328" y="42"/>
                  </a:lnTo>
                  <a:lnTo>
                    <a:pt x="328" y="46"/>
                  </a:lnTo>
                  <a:lnTo>
                    <a:pt x="328" y="50"/>
                  </a:lnTo>
                  <a:lnTo>
                    <a:pt x="330" y="56"/>
                  </a:lnTo>
                  <a:lnTo>
                    <a:pt x="330" y="60"/>
                  </a:lnTo>
                  <a:lnTo>
                    <a:pt x="334" y="60"/>
                  </a:lnTo>
                  <a:lnTo>
                    <a:pt x="338" y="60"/>
                  </a:lnTo>
                  <a:lnTo>
                    <a:pt x="342" y="64"/>
                  </a:lnTo>
                  <a:lnTo>
                    <a:pt x="342" y="68"/>
                  </a:lnTo>
                  <a:lnTo>
                    <a:pt x="338" y="72"/>
                  </a:lnTo>
                  <a:lnTo>
                    <a:pt x="342" y="72"/>
                  </a:lnTo>
                  <a:lnTo>
                    <a:pt x="338" y="72"/>
                  </a:lnTo>
                  <a:lnTo>
                    <a:pt x="338" y="76"/>
                  </a:lnTo>
                  <a:lnTo>
                    <a:pt x="334" y="76"/>
                  </a:lnTo>
                  <a:lnTo>
                    <a:pt x="334" y="80"/>
                  </a:lnTo>
                  <a:lnTo>
                    <a:pt x="330" y="84"/>
                  </a:lnTo>
                  <a:lnTo>
                    <a:pt x="330" y="86"/>
                  </a:lnTo>
                  <a:lnTo>
                    <a:pt x="328" y="90"/>
                  </a:lnTo>
                  <a:lnTo>
                    <a:pt x="324" y="90"/>
                  </a:lnTo>
                  <a:lnTo>
                    <a:pt x="324" y="94"/>
                  </a:lnTo>
                  <a:lnTo>
                    <a:pt x="320" y="94"/>
                  </a:lnTo>
                  <a:lnTo>
                    <a:pt x="320" y="98"/>
                  </a:lnTo>
                  <a:lnTo>
                    <a:pt x="320" y="102"/>
                  </a:lnTo>
                  <a:lnTo>
                    <a:pt x="316" y="102"/>
                  </a:lnTo>
                  <a:lnTo>
                    <a:pt x="316" y="106"/>
                  </a:lnTo>
                  <a:lnTo>
                    <a:pt x="316" y="110"/>
                  </a:lnTo>
                  <a:lnTo>
                    <a:pt x="312" y="114"/>
                  </a:lnTo>
                  <a:lnTo>
                    <a:pt x="312" y="116"/>
                  </a:lnTo>
                  <a:lnTo>
                    <a:pt x="308" y="116"/>
                  </a:lnTo>
                  <a:lnTo>
                    <a:pt x="304" y="116"/>
                  </a:lnTo>
                  <a:lnTo>
                    <a:pt x="304" y="120"/>
                  </a:lnTo>
                  <a:lnTo>
                    <a:pt x="302" y="116"/>
                  </a:lnTo>
                  <a:lnTo>
                    <a:pt x="302" y="120"/>
                  </a:lnTo>
                  <a:lnTo>
                    <a:pt x="304" y="120"/>
                  </a:lnTo>
                  <a:lnTo>
                    <a:pt x="308" y="120"/>
                  </a:lnTo>
                  <a:lnTo>
                    <a:pt x="312" y="120"/>
                  </a:lnTo>
                  <a:lnTo>
                    <a:pt x="312" y="116"/>
                  </a:lnTo>
                  <a:lnTo>
                    <a:pt x="316" y="116"/>
                  </a:lnTo>
                  <a:lnTo>
                    <a:pt x="320" y="116"/>
                  </a:lnTo>
                  <a:lnTo>
                    <a:pt x="324" y="114"/>
                  </a:lnTo>
                  <a:lnTo>
                    <a:pt x="324" y="110"/>
                  </a:lnTo>
                  <a:lnTo>
                    <a:pt x="328" y="110"/>
                  </a:lnTo>
                  <a:lnTo>
                    <a:pt x="328" y="114"/>
                  </a:lnTo>
                  <a:lnTo>
                    <a:pt x="328" y="116"/>
                  </a:lnTo>
                  <a:lnTo>
                    <a:pt x="328" y="120"/>
                  </a:lnTo>
                  <a:lnTo>
                    <a:pt x="330" y="120"/>
                  </a:lnTo>
                  <a:lnTo>
                    <a:pt x="330" y="124"/>
                  </a:lnTo>
                  <a:lnTo>
                    <a:pt x="328" y="124"/>
                  </a:lnTo>
                  <a:lnTo>
                    <a:pt x="324" y="124"/>
                  </a:lnTo>
                  <a:lnTo>
                    <a:pt x="320" y="124"/>
                  </a:lnTo>
                  <a:lnTo>
                    <a:pt x="320" y="120"/>
                  </a:lnTo>
                  <a:lnTo>
                    <a:pt x="320" y="124"/>
                  </a:lnTo>
                  <a:lnTo>
                    <a:pt x="320" y="128"/>
                  </a:lnTo>
                  <a:lnTo>
                    <a:pt x="316" y="128"/>
                  </a:lnTo>
                  <a:lnTo>
                    <a:pt x="320" y="132"/>
                  </a:lnTo>
                  <a:lnTo>
                    <a:pt x="320" y="128"/>
                  </a:lnTo>
                  <a:lnTo>
                    <a:pt x="320" y="124"/>
                  </a:lnTo>
                  <a:lnTo>
                    <a:pt x="324" y="124"/>
                  </a:lnTo>
                  <a:lnTo>
                    <a:pt x="324" y="128"/>
                  </a:lnTo>
                  <a:lnTo>
                    <a:pt x="324" y="132"/>
                  </a:lnTo>
                  <a:lnTo>
                    <a:pt x="324" y="136"/>
                  </a:lnTo>
                  <a:lnTo>
                    <a:pt x="328" y="136"/>
                  </a:lnTo>
                  <a:lnTo>
                    <a:pt x="324" y="132"/>
                  </a:lnTo>
                  <a:lnTo>
                    <a:pt x="328" y="128"/>
                  </a:lnTo>
                  <a:lnTo>
                    <a:pt x="330" y="132"/>
                  </a:lnTo>
                  <a:lnTo>
                    <a:pt x="328" y="128"/>
                  </a:lnTo>
                  <a:lnTo>
                    <a:pt x="328" y="124"/>
                  </a:lnTo>
                  <a:lnTo>
                    <a:pt x="330" y="124"/>
                  </a:lnTo>
                  <a:lnTo>
                    <a:pt x="334" y="124"/>
                  </a:lnTo>
                  <a:lnTo>
                    <a:pt x="330" y="124"/>
                  </a:lnTo>
                  <a:lnTo>
                    <a:pt x="334" y="124"/>
                  </a:lnTo>
                  <a:lnTo>
                    <a:pt x="338" y="124"/>
                  </a:lnTo>
                  <a:lnTo>
                    <a:pt x="342" y="124"/>
                  </a:lnTo>
                  <a:lnTo>
                    <a:pt x="346" y="124"/>
                  </a:lnTo>
                  <a:lnTo>
                    <a:pt x="346" y="120"/>
                  </a:lnTo>
                  <a:lnTo>
                    <a:pt x="350" y="120"/>
                  </a:lnTo>
                  <a:lnTo>
                    <a:pt x="350" y="124"/>
                  </a:lnTo>
                  <a:lnTo>
                    <a:pt x="350" y="128"/>
                  </a:lnTo>
                  <a:lnTo>
                    <a:pt x="346" y="128"/>
                  </a:lnTo>
                  <a:lnTo>
                    <a:pt x="346" y="132"/>
                  </a:lnTo>
                  <a:lnTo>
                    <a:pt x="346" y="136"/>
                  </a:lnTo>
                  <a:lnTo>
                    <a:pt x="346" y="132"/>
                  </a:lnTo>
                  <a:lnTo>
                    <a:pt x="350" y="132"/>
                  </a:lnTo>
                  <a:lnTo>
                    <a:pt x="350" y="128"/>
                  </a:lnTo>
                  <a:lnTo>
                    <a:pt x="350" y="124"/>
                  </a:lnTo>
                  <a:lnTo>
                    <a:pt x="354" y="124"/>
                  </a:lnTo>
                  <a:lnTo>
                    <a:pt x="358" y="120"/>
                  </a:lnTo>
                  <a:lnTo>
                    <a:pt x="358" y="116"/>
                  </a:lnTo>
                  <a:lnTo>
                    <a:pt x="360" y="116"/>
                  </a:lnTo>
                  <a:lnTo>
                    <a:pt x="360" y="120"/>
                  </a:lnTo>
                  <a:lnTo>
                    <a:pt x="360" y="116"/>
                  </a:lnTo>
                  <a:lnTo>
                    <a:pt x="364" y="116"/>
                  </a:lnTo>
                  <a:lnTo>
                    <a:pt x="360" y="116"/>
                  </a:lnTo>
                  <a:lnTo>
                    <a:pt x="360" y="114"/>
                  </a:lnTo>
                  <a:lnTo>
                    <a:pt x="360" y="116"/>
                  </a:lnTo>
                  <a:lnTo>
                    <a:pt x="364" y="116"/>
                  </a:lnTo>
                  <a:lnTo>
                    <a:pt x="364" y="114"/>
                  </a:lnTo>
                  <a:lnTo>
                    <a:pt x="364" y="110"/>
                  </a:lnTo>
                  <a:lnTo>
                    <a:pt x="364" y="106"/>
                  </a:lnTo>
                  <a:lnTo>
                    <a:pt x="368" y="106"/>
                  </a:lnTo>
                  <a:lnTo>
                    <a:pt x="372" y="102"/>
                  </a:lnTo>
                  <a:lnTo>
                    <a:pt x="372" y="106"/>
                  </a:lnTo>
                  <a:lnTo>
                    <a:pt x="372" y="102"/>
                  </a:lnTo>
                  <a:lnTo>
                    <a:pt x="376" y="102"/>
                  </a:lnTo>
                  <a:lnTo>
                    <a:pt x="376" y="106"/>
                  </a:lnTo>
                  <a:lnTo>
                    <a:pt x="376" y="102"/>
                  </a:lnTo>
                  <a:lnTo>
                    <a:pt x="380" y="102"/>
                  </a:lnTo>
                  <a:lnTo>
                    <a:pt x="380" y="106"/>
                  </a:lnTo>
                  <a:lnTo>
                    <a:pt x="384" y="106"/>
                  </a:lnTo>
                  <a:lnTo>
                    <a:pt x="384" y="110"/>
                  </a:lnTo>
                  <a:lnTo>
                    <a:pt x="384" y="106"/>
                  </a:lnTo>
                  <a:lnTo>
                    <a:pt x="386" y="106"/>
                  </a:lnTo>
                  <a:lnTo>
                    <a:pt x="386" y="110"/>
                  </a:lnTo>
                  <a:lnTo>
                    <a:pt x="390" y="110"/>
                  </a:lnTo>
                  <a:lnTo>
                    <a:pt x="394" y="110"/>
                  </a:lnTo>
                  <a:lnTo>
                    <a:pt x="394" y="114"/>
                  </a:lnTo>
                  <a:lnTo>
                    <a:pt x="390" y="114"/>
                  </a:lnTo>
                  <a:lnTo>
                    <a:pt x="394" y="114"/>
                  </a:lnTo>
                  <a:lnTo>
                    <a:pt x="398" y="110"/>
                  </a:lnTo>
                  <a:lnTo>
                    <a:pt x="398" y="114"/>
                  </a:lnTo>
                  <a:lnTo>
                    <a:pt x="402" y="114"/>
                  </a:lnTo>
                  <a:lnTo>
                    <a:pt x="402" y="116"/>
                  </a:lnTo>
                  <a:lnTo>
                    <a:pt x="402" y="114"/>
                  </a:lnTo>
                  <a:lnTo>
                    <a:pt x="406" y="116"/>
                  </a:lnTo>
                  <a:lnTo>
                    <a:pt x="402" y="116"/>
                  </a:lnTo>
                  <a:lnTo>
                    <a:pt x="402" y="120"/>
                  </a:lnTo>
                  <a:lnTo>
                    <a:pt x="406" y="120"/>
                  </a:lnTo>
                  <a:lnTo>
                    <a:pt x="406" y="116"/>
                  </a:lnTo>
                  <a:lnTo>
                    <a:pt x="406" y="120"/>
                  </a:lnTo>
                  <a:lnTo>
                    <a:pt x="406" y="116"/>
                  </a:lnTo>
                  <a:lnTo>
                    <a:pt x="410" y="116"/>
                  </a:lnTo>
                  <a:lnTo>
                    <a:pt x="414" y="116"/>
                  </a:lnTo>
                  <a:lnTo>
                    <a:pt x="414" y="120"/>
                  </a:lnTo>
                  <a:lnTo>
                    <a:pt x="410" y="120"/>
                  </a:lnTo>
                  <a:lnTo>
                    <a:pt x="414" y="120"/>
                  </a:lnTo>
                  <a:lnTo>
                    <a:pt x="414" y="124"/>
                  </a:lnTo>
                  <a:lnTo>
                    <a:pt x="414" y="124"/>
                  </a:lnTo>
                  <a:lnTo>
                    <a:pt x="414" y="124"/>
                  </a:lnTo>
                  <a:close/>
                  <a:moveTo>
                    <a:pt x="358" y="116"/>
                  </a:moveTo>
                  <a:lnTo>
                    <a:pt x="354" y="116"/>
                  </a:lnTo>
                  <a:lnTo>
                    <a:pt x="350" y="120"/>
                  </a:lnTo>
                  <a:lnTo>
                    <a:pt x="346" y="120"/>
                  </a:lnTo>
                  <a:lnTo>
                    <a:pt x="346" y="124"/>
                  </a:lnTo>
                  <a:lnTo>
                    <a:pt x="342" y="120"/>
                  </a:lnTo>
                  <a:lnTo>
                    <a:pt x="342" y="124"/>
                  </a:lnTo>
                  <a:lnTo>
                    <a:pt x="338" y="124"/>
                  </a:lnTo>
                  <a:lnTo>
                    <a:pt x="338" y="120"/>
                  </a:lnTo>
                  <a:lnTo>
                    <a:pt x="338" y="124"/>
                  </a:lnTo>
                  <a:lnTo>
                    <a:pt x="334" y="124"/>
                  </a:lnTo>
                  <a:lnTo>
                    <a:pt x="330" y="124"/>
                  </a:lnTo>
                  <a:lnTo>
                    <a:pt x="330" y="120"/>
                  </a:lnTo>
                  <a:lnTo>
                    <a:pt x="328" y="120"/>
                  </a:lnTo>
                  <a:lnTo>
                    <a:pt x="328" y="116"/>
                  </a:lnTo>
                  <a:lnTo>
                    <a:pt x="328" y="114"/>
                  </a:lnTo>
                  <a:lnTo>
                    <a:pt x="330" y="114"/>
                  </a:lnTo>
                  <a:lnTo>
                    <a:pt x="330" y="110"/>
                  </a:lnTo>
                  <a:lnTo>
                    <a:pt x="330" y="114"/>
                  </a:lnTo>
                  <a:lnTo>
                    <a:pt x="330" y="110"/>
                  </a:lnTo>
                  <a:lnTo>
                    <a:pt x="328" y="110"/>
                  </a:lnTo>
                  <a:lnTo>
                    <a:pt x="328" y="106"/>
                  </a:lnTo>
                  <a:lnTo>
                    <a:pt x="328" y="102"/>
                  </a:lnTo>
                  <a:lnTo>
                    <a:pt x="330" y="102"/>
                  </a:lnTo>
                  <a:lnTo>
                    <a:pt x="330" y="106"/>
                  </a:lnTo>
                  <a:lnTo>
                    <a:pt x="330" y="102"/>
                  </a:lnTo>
                  <a:lnTo>
                    <a:pt x="330" y="98"/>
                  </a:lnTo>
                  <a:lnTo>
                    <a:pt x="330" y="94"/>
                  </a:lnTo>
                  <a:lnTo>
                    <a:pt x="334" y="94"/>
                  </a:lnTo>
                  <a:lnTo>
                    <a:pt x="338" y="94"/>
                  </a:lnTo>
                  <a:lnTo>
                    <a:pt x="342" y="94"/>
                  </a:lnTo>
                  <a:lnTo>
                    <a:pt x="342" y="98"/>
                  </a:lnTo>
                  <a:lnTo>
                    <a:pt x="346" y="98"/>
                  </a:lnTo>
                  <a:lnTo>
                    <a:pt x="350" y="98"/>
                  </a:lnTo>
                  <a:lnTo>
                    <a:pt x="350" y="94"/>
                  </a:lnTo>
                  <a:lnTo>
                    <a:pt x="354" y="94"/>
                  </a:lnTo>
                  <a:lnTo>
                    <a:pt x="358" y="94"/>
                  </a:lnTo>
                  <a:lnTo>
                    <a:pt x="358" y="98"/>
                  </a:lnTo>
                  <a:lnTo>
                    <a:pt x="360" y="98"/>
                  </a:lnTo>
                  <a:lnTo>
                    <a:pt x="360" y="102"/>
                  </a:lnTo>
                  <a:lnTo>
                    <a:pt x="360" y="106"/>
                  </a:lnTo>
                  <a:lnTo>
                    <a:pt x="360" y="110"/>
                  </a:lnTo>
                  <a:lnTo>
                    <a:pt x="358" y="110"/>
                  </a:lnTo>
                  <a:lnTo>
                    <a:pt x="358" y="114"/>
                  </a:lnTo>
                  <a:lnTo>
                    <a:pt x="358" y="116"/>
                  </a:lnTo>
                  <a:lnTo>
                    <a:pt x="358" y="116"/>
                  </a:lnTo>
                  <a:lnTo>
                    <a:pt x="358" y="116"/>
                  </a:lnTo>
                  <a:close/>
                  <a:moveTo>
                    <a:pt x="330" y="56"/>
                  </a:moveTo>
                  <a:lnTo>
                    <a:pt x="330" y="54"/>
                  </a:lnTo>
                  <a:lnTo>
                    <a:pt x="334" y="54"/>
                  </a:lnTo>
                  <a:lnTo>
                    <a:pt x="334" y="56"/>
                  </a:lnTo>
                  <a:lnTo>
                    <a:pt x="330" y="56"/>
                  </a:lnTo>
                  <a:lnTo>
                    <a:pt x="330" y="56"/>
                  </a:lnTo>
                  <a:lnTo>
                    <a:pt x="330" y="56"/>
                  </a:lnTo>
                  <a:close/>
                  <a:moveTo>
                    <a:pt x="334" y="60"/>
                  </a:moveTo>
                  <a:lnTo>
                    <a:pt x="330" y="56"/>
                  </a:lnTo>
                  <a:lnTo>
                    <a:pt x="334" y="56"/>
                  </a:lnTo>
                  <a:lnTo>
                    <a:pt x="334" y="60"/>
                  </a:lnTo>
                  <a:lnTo>
                    <a:pt x="334" y="60"/>
                  </a:lnTo>
                  <a:lnTo>
                    <a:pt x="334" y="60"/>
                  </a:lnTo>
                  <a:close/>
                  <a:moveTo>
                    <a:pt x="338" y="76"/>
                  </a:moveTo>
                  <a:lnTo>
                    <a:pt x="342" y="76"/>
                  </a:lnTo>
                  <a:lnTo>
                    <a:pt x="338" y="76"/>
                  </a:lnTo>
                  <a:lnTo>
                    <a:pt x="338" y="76"/>
                  </a:lnTo>
                  <a:lnTo>
                    <a:pt x="338" y="76"/>
                  </a:lnTo>
                  <a:close/>
                  <a:moveTo>
                    <a:pt x="334" y="80"/>
                  </a:moveTo>
                  <a:lnTo>
                    <a:pt x="334" y="76"/>
                  </a:lnTo>
                  <a:lnTo>
                    <a:pt x="338" y="76"/>
                  </a:lnTo>
                  <a:lnTo>
                    <a:pt x="338" y="80"/>
                  </a:lnTo>
                  <a:lnTo>
                    <a:pt x="338" y="76"/>
                  </a:lnTo>
                  <a:lnTo>
                    <a:pt x="338" y="80"/>
                  </a:lnTo>
                  <a:lnTo>
                    <a:pt x="334" y="80"/>
                  </a:lnTo>
                  <a:lnTo>
                    <a:pt x="334" y="80"/>
                  </a:lnTo>
                  <a:lnTo>
                    <a:pt x="334" y="80"/>
                  </a:lnTo>
                  <a:close/>
                  <a:moveTo>
                    <a:pt x="334" y="86"/>
                  </a:moveTo>
                  <a:lnTo>
                    <a:pt x="334" y="84"/>
                  </a:lnTo>
                  <a:lnTo>
                    <a:pt x="338" y="84"/>
                  </a:lnTo>
                  <a:lnTo>
                    <a:pt x="338" y="86"/>
                  </a:lnTo>
                  <a:lnTo>
                    <a:pt x="334" y="86"/>
                  </a:lnTo>
                  <a:lnTo>
                    <a:pt x="334" y="86"/>
                  </a:lnTo>
                  <a:lnTo>
                    <a:pt x="334" y="86"/>
                  </a:lnTo>
                  <a:close/>
                  <a:moveTo>
                    <a:pt x="334" y="90"/>
                  </a:moveTo>
                  <a:lnTo>
                    <a:pt x="330" y="90"/>
                  </a:lnTo>
                  <a:lnTo>
                    <a:pt x="330" y="86"/>
                  </a:lnTo>
                  <a:lnTo>
                    <a:pt x="334" y="86"/>
                  </a:lnTo>
                  <a:lnTo>
                    <a:pt x="334" y="84"/>
                  </a:lnTo>
                  <a:lnTo>
                    <a:pt x="334" y="86"/>
                  </a:lnTo>
                  <a:lnTo>
                    <a:pt x="334" y="90"/>
                  </a:lnTo>
                  <a:lnTo>
                    <a:pt x="334" y="90"/>
                  </a:lnTo>
                  <a:lnTo>
                    <a:pt x="334" y="90"/>
                  </a:lnTo>
                  <a:close/>
                  <a:moveTo>
                    <a:pt x="338" y="90"/>
                  </a:moveTo>
                  <a:lnTo>
                    <a:pt x="334" y="90"/>
                  </a:lnTo>
                  <a:lnTo>
                    <a:pt x="338" y="90"/>
                  </a:lnTo>
                  <a:lnTo>
                    <a:pt x="338" y="86"/>
                  </a:lnTo>
                  <a:lnTo>
                    <a:pt x="342" y="86"/>
                  </a:lnTo>
                  <a:lnTo>
                    <a:pt x="346" y="86"/>
                  </a:lnTo>
                  <a:lnTo>
                    <a:pt x="346" y="90"/>
                  </a:lnTo>
                  <a:lnTo>
                    <a:pt x="342" y="90"/>
                  </a:lnTo>
                  <a:lnTo>
                    <a:pt x="342" y="94"/>
                  </a:lnTo>
                  <a:lnTo>
                    <a:pt x="338" y="94"/>
                  </a:lnTo>
                  <a:lnTo>
                    <a:pt x="338" y="90"/>
                  </a:lnTo>
                  <a:lnTo>
                    <a:pt x="338" y="90"/>
                  </a:lnTo>
                  <a:lnTo>
                    <a:pt x="338" y="90"/>
                  </a:lnTo>
                  <a:close/>
                  <a:moveTo>
                    <a:pt x="330" y="94"/>
                  </a:moveTo>
                  <a:lnTo>
                    <a:pt x="330" y="90"/>
                  </a:lnTo>
                  <a:lnTo>
                    <a:pt x="334" y="90"/>
                  </a:lnTo>
                  <a:lnTo>
                    <a:pt x="334" y="94"/>
                  </a:lnTo>
                  <a:lnTo>
                    <a:pt x="330" y="94"/>
                  </a:lnTo>
                  <a:lnTo>
                    <a:pt x="330" y="94"/>
                  </a:lnTo>
                  <a:lnTo>
                    <a:pt x="330" y="94"/>
                  </a:lnTo>
                  <a:close/>
                  <a:moveTo>
                    <a:pt x="342" y="90"/>
                  </a:moveTo>
                  <a:lnTo>
                    <a:pt x="346" y="90"/>
                  </a:lnTo>
                  <a:lnTo>
                    <a:pt x="350" y="90"/>
                  </a:lnTo>
                  <a:lnTo>
                    <a:pt x="350" y="94"/>
                  </a:lnTo>
                  <a:lnTo>
                    <a:pt x="346" y="94"/>
                  </a:lnTo>
                  <a:lnTo>
                    <a:pt x="342" y="94"/>
                  </a:lnTo>
                  <a:lnTo>
                    <a:pt x="342" y="90"/>
                  </a:lnTo>
                  <a:lnTo>
                    <a:pt x="342" y="90"/>
                  </a:lnTo>
                  <a:lnTo>
                    <a:pt x="342" y="90"/>
                  </a:lnTo>
                  <a:close/>
                  <a:moveTo>
                    <a:pt x="328" y="90"/>
                  </a:moveTo>
                  <a:lnTo>
                    <a:pt x="330" y="90"/>
                  </a:lnTo>
                  <a:lnTo>
                    <a:pt x="328" y="90"/>
                  </a:lnTo>
                  <a:lnTo>
                    <a:pt x="328" y="94"/>
                  </a:lnTo>
                  <a:lnTo>
                    <a:pt x="328" y="90"/>
                  </a:lnTo>
                  <a:lnTo>
                    <a:pt x="328" y="90"/>
                  </a:lnTo>
                  <a:lnTo>
                    <a:pt x="328" y="90"/>
                  </a:lnTo>
                  <a:close/>
                  <a:moveTo>
                    <a:pt x="328" y="98"/>
                  </a:moveTo>
                  <a:lnTo>
                    <a:pt x="324" y="98"/>
                  </a:lnTo>
                  <a:lnTo>
                    <a:pt x="324" y="94"/>
                  </a:lnTo>
                  <a:lnTo>
                    <a:pt x="328" y="94"/>
                  </a:lnTo>
                  <a:lnTo>
                    <a:pt x="330" y="94"/>
                  </a:lnTo>
                  <a:lnTo>
                    <a:pt x="328" y="94"/>
                  </a:lnTo>
                  <a:lnTo>
                    <a:pt x="328" y="98"/>
                  </a:lnTo>
                  <a:lnTo>
                    <a:pt x="328" y="98"/>
                  </a:lnTo>
                  <a:lnTo>
                    <a:pt x="328" y="98"/>
                  </a:lnTo>
                  <a:close/>
                  <a:moveTo>
                    <a:pt x="320" y="102"/>
                  </a:moveTo>
                  <a:lnTo>
                    <a:pt x="320" y="98"/>
                  </a:lnTo>
                  <a:lnTo>
                    <a:pt x="324" y="98"/>
                  </a:lnTo>
                  <a:lnTo>
                    <a:pt x="324" y="94"/>
                  </a:lnTo>
                  <a:lnTo>
                    <a:pt x="324" y="98"/>
                  </a:lnTo>
                  <a:lnTo>
                    <a:pt x="320" y="102"/>
                  </a:lnTo>
                  <a:lnTo>
                    <a:pt x="320" y="102"/>
                  </a:lnTo>
                  <a:lnTo>
                    <a:pt x="320" y="102"/>
                  </a:lnTo>
                  <a:close/>
                  <a:moveTo>
                    <a:pt x="324" y="102"/>
                  </a:moveTo>
                  <a:lnTo>
                    <a:pt x="324" y="98"/>
                  </a:lnTo>
                  <a:lnTo>
                    <a:pt x="328" y="98"/>
                  </a:lnTo>
                  <a:lnTo>
                    <a:pt x="324" y="98"/>
                  </a:lnTo>
                  <a:lnTo>
                    <a:pt x="324" y="102"/>
                  </a:lnTo>
                  <a:lnTo>
                    <a:pt x="324" y="102"/>
                  </a:lnTo>
                  <a:lnTo>
                    <a:pt x="324" y="102"/>
                  </a:lnTo>
                  <a:close/>
                  <a:moveTo>
                    <a:pt x="328" y="102"/>
                  </a:moveTo>
                  <a:lnTo>
                    <a:pt x="328" y="98"/>
                  </a:lnTo>
                  <a:lnTo>
                    <a:pt x="328" y="102"/>
                  </a:lnTo>
                  <a:lnTo>
                    <a:pt x="328" y="102"/>
                  </a:lnTo>
                  <a:lnTo>
                    <a:pt x="328" y="102"/>
                  </a:lnTo>
                  <a:close/>
                  <a:moveTo>
                    <a:pt x="324" y="102"/>
                  </a:moveTo>
                  <a:lnTo>
                    <a:pt x="324" y="98"/>
                  </a:lnTo>
                  <a:lnTo>
                    <a:pt x="328" y="98"/>
                  </a:lnTo>
                  <a:lnTo>
                    <a:pt x="328" y="102"/>
                  </a:lnTo>
                  <a:lnTo>
                    <a:pt x="324" y="102"/>
                  </a:lnTo>
                  <a:lnTo>
                    <a:pt x="324" y="102"/>
                  </a:lnTo>
                  <a:lnTo>
                    <a:pt x="324" y="102"/>
                  </a:lnTo>
                  <a:close/>
                  <a:moveTo>
                    <a:pt x="324" y="110"/>
                  </a:moveTo>
                  <a:lnTo>
                    <a:pt x="324" y="106"/>
                  </a:lnTo>
                  <a:lnTo>
                    <a:pt x="328" y="102"/>
                  </a:lnTo>
                  <a:lnTo>
                    <a:pt x="328" y="106"/>
                  </a:lnTo>
                  <a:lnTo>
                    <a:pt x="324" y="106"/>
                  </a:lnTo>
                  <a:lnTo>
                    <a:pt x="324" y="110"/>
                  </a:lnTo>
                  <a:lnTo>
                    <a:pt x="324" y="110"/>
                  </a:lnTo>
                  <a:lnTo>
                    <a:pt x="324" y="110"/>
                  </a:lnTo>
                  <a:close/>
                  <a:moveTo>
                    <a:pt x="320" y="114"/>
                  </a:moveTo>
                  <a:lnTo>
                    <a:pt x="320" y="110"/>
                  </a:lnTo>
                  <a:lnTo>
                    <a:pt x="324" y="110"/>
                  </a:lnTo>
                  <a:lnTo>
                    <a:pt x="324" y="106"/>
                  </a:lnTo>
                  <a:lnTo>
                    <a:pt x="324" y="110"/>
                  </a:lnTo>
                  <a:lnTo>
                    <a:pt x="324" y="114"/>
                  </a:lnTo>
                  <a:lnTo>
                    <a:pt x="320" y="114"/>
                  </a:lnTo>
                  <a:lnTo>
                    <a:pt x="320" y="114"/>
                  </a:lnTo>
                  <a:lnTo>
                    <a:pt x="320" y="114"/>
                  </a:lnTo>
                  <a:close/>
                  <a:moveTo>
                    <a:pt x="328" y="106"/>
                  </a:moveTo>
                  <a:lnTo>
                    <a:pt x="328" y="110"/>
                  </a:lnTo>
                  <a:lnTo>
                    <a:pt x="324" y="110"/>
                  </a:lnTo>
                  <a:lnTo>
                    <a:pt x="324" y="114"/>
                  </a:lnTo>
                  <a:lnTo>
                    <a:pt x="324" y="110"/>
                  </a:lnTo>
                  <a:lnTo>
                    <a:pt x="324" y="106"/>
                  </a:lnTo>
                  <a:lnTo>
                    <a:pt x="328" y="106"/>
                  </a:lnTo>
                  <a:lnTo>
                    <a:pt x="328" y="106"/>
                  </a:lnTo>
                  <a:lnTo>
                    <a:pt x="328" y="106"/>
                  </a:lnTo>
                  <a:close/>
                  <a:moveTo>
                    <a:pt x="386" y="110"/>
                  </a:moveTo>
                  <a:lnTo>
                    <a:pt x="390" y="110"/>
                  </a:lnTo>
                  <a:lnTo>
                    <a:pt x="386" y="110"/>
                  </a:lnTo>
                  <a:lnTo>
                    <a:pt x="386" y="110"/>
                  </a:lnTo>
                  <a:lnTo>
                    <a:pt x="386" y="110"/>
                  </a:lnTo>
                  <a:close/>
                  <a:moveTo>
                    <a:pt x="364" y="114"/>
                  </a:moveTo>
                  <a:lnTo>
                    <a:pt x="360" y="114"/>
                  </a:lnTo>
                  <a:lnTo>
                    <a:pt x="360" y="110"/>
                  </a:lnTo>
                  <a:lnTo>
                    <a:pt x="364" y="110"/>
                  </a:lnTo>
                  <a:lnTo>
                    <a:pt x="364" y="114"/>
                  </a:lnTo>
                  <a:lnTo>
                    <a:pt x="364" y="114"/>
                  </a:lnTo>
                  <a:lnTo>
                    <a:pt x="364" y="114"/>
                  </a:lnTo>
                  <a:close/>
                  <a:moveTo>
                    <a:pt x="402" y="116"/>
                  </a:moveTo>
                  <a:lnTo>
                    <a:pt x="402" y="114"/>
                  </a:lnTo>
                  <a:lnTo>
                    <a:pt x="402" y="116"/>
                  </a:lnTo>
                  <a:lnTo>
                    <a:pt x="402" y="116"/>
                  </a:lnTo>
                  <a:lnTo>
                    <a:pt x="402" y="116"/>
                  </a:lnTo>
                  <a:close/>
                  <a:moveTo>
                    <a:pt x="410" y="116"/>
                  </a:moveTo>
                  <a:lnTo>
                    <a:pt x="410" y="114"/>
                  </a:lnTo>
                  <a:lnTo>
                    <a:pt x="414" y="114"/>
                  </a:lnTo>
                  <a:lnTo>
                    <a:pt x="414" y="116"/>
                  </a:lnTo>
                  <a:lnTo>
                    <a:pt x="410" y="116"/>
                  </a:lnTo>
                  <a:lnTo>
                    <a:pt x="410" y="116"/>
                  </a:lnTo>
                  <a:lnTo>
                    <a:pt x="410" y="116"/>
                  </a:lnTo>
                  <a:close/>
                  <a:moveTo>
                    <a:pt x="304" y="116"/>
                  </a:moveTo>
                  <a:lnTo>
                    <a:pt x="308" y="116"/>
                  </a:lnTo>
                  <a:lnTo>
                    <a:pt x="304" y="116"/>
                  </a:lnTo>
                  <a:lnTo>
                    <a:pt x="304" y="116"/>
                  </a:lnTo>
                  <a:lnTo>
                    <a:pt x="304" y="116"/>
                  </a:lnTo>
                  <a:close/>
                  <a:moveTo>
                    <a:pt x="308" y="120"/>
                  </a:moveTo>
                  <a:lnTo>
                    <a:pt x="308" y="116"/>
                  </a:lnTo>
                  <a:lnTo>
                    <a:pt x="312" y="116"/>
                  </a:lnTo>
                  <a:lnTo>
                    <a:pt x="312" y="120"/>
                  </a:lnTo>
                  <a:lnTo>
                    <a:pt x="308" y="120"/>
                  </a:lnTo>
                  <a:lnTo>
                    <a:pt x="308" y="120"/>
                  </a:lnTo>
                  <a:lnTo>
                    <a:pt x="308" y="120"/>
                  </a:lnTo>
                  <a:close/>
                  <a:moveTo>
                    <a:pt x="414" y="120"/>
                  </a:moveTo>
                  <a:lnTo>
                    <a:pt x="416" y="120"/>
                  </a:lnTo>
                  <a:lnTo>
                    <a:pt x="414" y="120"/>
                  </a:lnTo>
                  <a:lnTo>
                    <a:pt x="414" y="120"/>
                  </a:lnTo>
                  <a:lnTo>
                    <a:pt x="414" y="120"/>
                  </a:lnTo>
                  <a:close/>
                  <a:moveTo>
                    <a:pt x="354" y="124"/>
                  </a:moveTo>
                  <a:lnTo>
                    <a:pt x="354" y="120"/>
                  </a:lnTo>
                  <a:lnTo>
                    <a:pt x="354" y="124"/>
                  </a:lnTo>
                  <a:lnTo>
                    <a:pt x="354" y="124"/>
                  </a:lnTo>
                  <a:lnTo>
                    <a:pt x="354" y="124"/>
                  </a:lnTo>
                  <a:close/>
                  <a:moveTo>
                    <a:pt x="354" y="124"/>
                  </a:moveTo>
                  <a:lnTo>
                    <a:pt x="350" y="124"/>
                  </a:lnTo>
                  <a:lnTo>
                    <a:pt x="354" y="124"/>
                  </a:lnTo>
                  <a:lnTo>
                    <a:pt x="354" y="120"/>
                  </a:lnTo>
                  <a:lnTo>
                    <a:pt x="354" y="124"/>
                  </a:lnTo>
                  <a:lnTo>
                    <a:pt x="354" y="124"/>
                  </a:lnTo>
                  <a:lnTo>
                    <a:pt x="354" y="124"/>
                  </a:lnTo>
                  <a:close/>
                  <a:moveTo>
                    <a:pt x="328" y="128"/>
                  </a:moveTo>
                  <a:lnTo>
                    <a:pt x="328" y="124"/>
                  </a:lnTo>
                  <a:lnTo>
                    <a:pt x="328" y="128"/>
                  </a:lnTo>
                  <a:lnTo>
                    <a:pt x="324" y="128"/>
                  </a:lnTo>
                  <a:lnTo>
                    <a:pt x="324" y="124"/>
                  </a:lnTo>
                  <a:lnTo>
                    <a:pt x="328" y="124"/>
                  </a:lnTo>
                  <a:lnTo>
                    <a:pt x="328" y="128"/>
                  </a:lnTo>
                  <a:lnTo>
                    <a:pt x="328" y="128"/>
                  </a:lnTo>
                  <a:lnTo>
                    <a:pt x="328" y="128"/>
                  </a:lnTo>
                  <a:close/>
                  <a:moveTo>
                    <a:pt x="416" y="146"/>
                  </a:moveTo>
                  <a:lnTo>
                    <a:pt x="416" y="142"/>
                  </a:lnTo>
                  <a:lnTo>
                    <a:pt x="416" y="140"/>
                  </a:lnTo>
                  <a:lnTo>
                    <a:pt x="416" y="142"/>
                  </a:lnTo>
                  <a:lnTo>
                    <a:pt x="416" y="146"/>
                  </a:lnTo>
                  <a:lnTo>
                    <a:pt x="416" y="146"/>
                  </a:lnTo>
                  <a:lnTo>
                    <a:pt x="416" y="146"/>
                  </a:lnTo>
                  <a:close/>
                  <a:moveTo>
                    <a:pt x="498" y="318"/>
                  </a:moveTo>
                  <a:lnTo>
                    <a:pt x="498" y="314"/>
                  </a:lnTo>
                  <a:lnTo>
                    <a:pt x="502" y="314"/>
                  </a:lnTo>
                  <a:lnTo>
                    <a:pt x="498" y="314"/>
                  </a:lnTo>
                  <a:lnTo>
                    <a:pt x="498" y="318"/>
                  </a:lnTo>
                  <a:lnTo>
                    <a:pt x="498" y="318"/>
                  </a:lnTo>
                  <a:lnTo>
                    <a:pt x="498" y="318"/>
                  </a:lnTo>
                  <a:close/>
                  <a:moveTo>
                    <a:pt x="494" y="326"/>
                  </a:moveTo>
                  <a:lnTo>
                    <a:pt x="494" y="322"/>
                  </a:lnTo>
                  <a:lnTo>
                    <a:pt x="494" y="326"/>
                  </a:lnTo>
                  <a:lnTo>
                    <a:pt x="494" y="326"/>
                  </a:lnTo>
                  <a:lnTo>
                    <a:pt x="494" y="326"/>
                  </a:lnTo>
                  <a:close/>
                  <a:moveTo>
                    <a:pt x="360" y="552"/>
                  </a:moveTo>
                  <a:lnTo>
                    <a:pt x="358" y="552"/>
                  </a:lnTo>
                  <a:lnTo>
                    <a:pt x="358" y="550"/>
                  </a:lnTo>
                  <a:lnTo>
                    <a:pt x="360" y="546"/>
                  </a:lnTo>
                  <a:lnTo>
                    <a:pt x="360" y="550"/>
                  </a:lnTo>
                  <a:lnTo>
                    <a:pt x="360" y="552"/>
                  </a:lnTo>
                  <a:lnTo>
                    <a:pt x="360" y="552"/>
                  </a:lnTo>
                  <a:lnTo>
                    <a:pt x="360" y="552"/>
                  </a:lnTo>
                  <a:close/>
                  <a:moveTo>
                    <a:pt x="360" y="578"/>
                  </a:moveTo>
                  <a:lnTo>
                    <a:pt x="360" y="574"/>
                  </a:lnTo>
                  <a:lnTo>
                    <a:pt x="360" y="570"/>
                  </a:lnTo>
                  <a:lnTo>
                    <a:pt x="360" y="566"/>
                  </a:lnTo>
                  <a:lnTo>
                    <a:pt x="360" y="570"/>
                  </a:lnTo>
                  <a:lnTo>
                    <a:pt x="360" y="574"/>
                  </a:lnTo>
                  <a:lnTo>
                    <a:pt x="360" y="578"/>
                  </a:lnTo>
                  <a:lnTo>
                    <a:pt x="360" y="578"/>
                  </a:lnTo>
                  <a:lnTo>
                    <a:pt x="360" y="578"/>
                  </a:lnTo>
                  <a:close/>
                  <a:moveTo>
                    <a:pt x="312" y="116"/>
                  </a:moveTo>
                  <a:lnTo>
                    <a:pt x="312" y="114"/>
                  </a:lnTo>
                  <a:lnTo>
                    <a:pt x="316" y="114"/>
                  </a:lnTo>
                  <a:lnTo>
                    <a:pt x="316" y="110"/>
                  </a:lnTo>
                  <a:lnTo>
                    <a:pt x="316" y="106"/>
                  </a:lnTo>
                  <a:lnTo>
                    <a:pt x="316" y="102"/>
                  </a:lnTo>
                  <a:lnTo>
                    <a:pt x="320" y="102"/>
                  </a:lnTo>
                  <a:lnTo>
                    <a:pt x="324" y="102"/>
                  </a:lnTo>
                  <a:lnTo>
                    <a:pt x="324" y="106"/>
                  </a:lnTo>
                  <a:lnTo>
                    <a:pt x="324" y="110"/>
                  </a:lnTo>
                  <a:lnTo>
                    <a:pt x="320" y="110"/>
                  </a:lnTo>
                  <a:lnTo>
                    <a:pt x="320" y="114"/>
                  </a:lnTo>
                  <a:lnTo>
                    <a:pt x="316" y="114"/>
                  </a:lnTo>
                  <a:lnTo>
                    <a:pt x="316" y="116"/>
                  </a:lnTo>
                  <a:lnTo>
                    <a:pt x="312" y="116"/>
                  </a:lnTo>
                  <a:lnTo>
                    <a:pt x="312" y="116"/>
                  </a:lnTo>
                  <a:lnTo>
                    <a:pt x="312" y="116"/>
                  </a:lnTo>
                  <a:close/>
                  <a:moveTo>
                    <a:pt x="420" y="494"/>
                  </a:moveTo>
                  <a:lnTo>
                    <a:pt x="424" y="494"/>
                  </a:lnTo>
                  <a:lnTo>
                    <a:pt x="420" y="494"/>
                  </a:lnTo>
                  <a:lnTo>
                    <a:pt x="420" y="494"/>
                  </a:lnTo>
                  <a:lnTo>
                    <a:pt x="420" y="494"/>
                  </a:lnTo>
                  <a:close/>
                  <a:moveTo>
                    <a:pt x="406" y="508"/>
                  </a:moveTo>
                  <a:lnTo>
                    <a:pt x="406" y="504"/>
                  </a:lnTo>
                  <a:lnTo>
                    <a:pt x="406" y="508"/>
                  </a:lnTo>
                  <a:lnTo>
                    <a:pt x="406" y="508"/>
                  </a:lnTo>
                  <a:lnTo>
                    <a:pt x="406" y="50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74" name="Freeform 181">
              <a:extLst>
                <a:ext uri="{FF2B5EF4-FFF2-40B4-BE49-F238E27FC236}">
                  <a16:creationId xmlns:a16="http://schemas.microsoft.com/office/drawing/2014/main" id="{0DEDC1EC-E98A-B820-D2A1-AAFC0DC9C9F5}"/>
                </a:ext>
              </a:extLst>
            </p:cNvPr>
            <p:cNvSpPr>
              <a:spLocks noEditPoints="1"/>
            </p:cNvSpPr>
            <p:nvPr/>
          </p:nvSpPr>
          <p:spPr bwMode="auto">
            <a:xfrm>
              <a:off x="2619375" y="4219643"/>
              <a:ext cx="273050" cy="454025"/>
            </a:xfrm>
            <a:custGeom>
              <a:avLst/>
              <a:gdLst>
                <a:gd name="T0" fmla="*/ 68 w 172"/>
                <a:gd name="T1" fmla="*/ 30 h 286"/>
                <a:gd name="T2" fmla="*/ 82 w 172"/>
                <a:gd name="T3" fmla="*/ 22 h 286"/>
                <a:gd name="T4" fmla="*/ 98 w 172"/>
                <a:gd name="T5" fmla="*/ 8 h 286"/>
                <a:gd name="T6" fmla="*/ 104 w 172"/>
                <a:gd name="T7" fmla="*/ 0 h 286"/>
                <a:gd name="T8" fmla="*/ 104 w 172"/>
                <a:gd name="T9" fmla="*/ 12 h 286"/>
                <a:gd name="T10" fmla="*/ 94 w 172"/>
                <a:gd name="T11" fmla="*/ 26 h 286"/>
                <a:gd name="T12" fmla="*/ 86 w 172"/>
                <a:gd name="T13" fmla="*/ 44 h 286"/>
                <a:gd name="T14" fmla="*/ 86 w 172"/>
                <a:gd name="T15" fmla="*/ 60 h 286"/>
                <a:gd name="T16" fmla="*/ 98 w 172"/>
                <a:gd name="T17" fmla="*/ 74 h 286"/>
                <a:gd name="T18" fmla="*/ 98 w 172"/>
                <a:gd name="T19" fmla="*/ 90 h 286"/>
                <a:gd name="T20" fmla="*/ 112 w 172"/>
                <a:gd name="T21" fmla="*/ 96 h 286"/>
                <a:gd name="T22" fmla="*/ 128 w 172"/>
                <a:gd name="T23" fmla="*/ 96 h 286"/>
                <a:gd name="T24" fmla="*/ 142 w 172"/>
                <a:gd name="T25" fmla="*/ 108 h 286"/>
                <a:gd name="T26" fmla="*/ 164 w 172"/>
                <a:gd name="T27" fmla="*/ 108 h 286"/>
                <a:gd name="T28" fmla="*/ 160 w 172"/>
                <a:gd name="T29" fmla="*/ 130 h 286"/>
                <a:gd name="T30" fmla="*/ 164 w 172"/>
                <a:gd name="T31" fmla="*/ 150 h 286"/>
                <a:gd name="T32" fmla="*/ 160 w 172"/>
                <a:gd name="T33" fmla="*/ 164 h 286"/>
                <a:gd name="T34" fmla="*/ 172 w 172"/>
                <a:gd name="T35" fmla="*/ 186 h 286"/>
                <a:gd name="T36" fmla="*/ 168 w 172"/>
                <a:gd name="T37" fmla="*/ 186 h 286"/>
                <a:gd name="T38" fmla="*/ 158 w 172"/>
                <a:gd name="T39" fmla="*/ 182 h 286"/>
                <a:gd name="T40" fmla="*/ 154 w 172"/>
                <a:gd name="T41" fmla="*/ 186 h 286"/>
                <a:gd name="T42" fmla="*/ 132 w 172"/>
                <a:gd name="T43" fmla="*/ 198 h 286"/>
                <a:gd name="T44" fmla="*/ 138 w 172"/>
                <a:gd name="T45" fmla="*/ 202 h 286"/>
                <a:gd name="T46" fmla="*/ 128 w 172"/>
                <a:gd name="T47" fmla="*/ 216 h 286"/>
                <a:gd name="T48" fmla="*/ 138 w 172"/>
                <a:gd name="T49" fmla="*/ 232 h 286"/>
                <a:gd name="T50" fmla="*/ 134 w 172"/>
                <a:gd name="T51" fmla="*/ 246 h 286"/>
                <a:gd name="T52" fmla="*/ 128 w 172"/>
                <a:gd name="T53" fmla="*/ 286 h 286"/>
                <a:gd name="T54" fmla="*/ 128 w 172"/>
                <a:gd name="T55" fmla="*/ 260 h 286"/>
                <a:gd name="T56" fmla="*/ 112 w 172"/>
                <a:gd name="T57" fmla="*/ 254 h 286"/>
                <a:gd name="T58" fmla="*/ 98 w 172"/>
                <a:gd name="T59" fmla="*/ 258 h 286"/>
                <a:gd name="T60" fmla="*/ 86 w 172"/>
                <a:gd name="T61" fmla="*/ 254 h 286"/>
                <a:gd name="T62" fmla="*/ 78 w 172"/>
                <a:gd name="T63" fmla="*/ 246 h 286"/>
                <a:gd name="T64" fmla="*/ 68 w 172"/>
                <a:gd name="T65" fmla="*/ 228 h 286"/>
                <a:gd name="T66" fmla="*/ 60 w 172"/>
                <a:gd name="T67" fmla="*/ 216 h 286"/>
                <a:gd name="T68" fmla="*/ 46 w 172"/>
                <a:gd name="T69" fmla="*/ 208 h 286"/>
                <a:gd name="T70" fmla="*/ 22 w 172"/>
                <a:gd name="T71" fmla="*/ 208 h 286"/>
                <a:gd name="T72" fmla="*/ 12 w 172"/>
                <a:gd name="T73" fmla="*/ 198 h 286"/>
                <a:gd name="T74" fmla="*/ 0 w 172"/>
                <a:gd name="T75" fmla="*/ 182 h 286"/>
                <a:gd name="T76" fmla="*/ 8 w 172"/>
                <a:gd name="T77" fmla="*/ 176 h 286"/>
                <a:gd name="T78" fmla="*/ 16 w 172"/>
                <a:gd name="T79" fmla="*/ 168 h 286"/>
                <a:gd name="T80" fmla="*/ 22 w 172"/>
                <a:gd name="T81" fmla="*/ 160 h 286"/>
                <a:gd name="T82" fmla="*/ 26 w 172"/>
                <a:gd name="T83" fmla="*/ 146 h 286"/>
                <a:gd name="T84" fmla="*/ 22 w 172"/>
                <a:gd name="T85" fmla="*/ 142 h 286"/>
                <a:gd name="T86" fmla="*/ 22 w 172"/>
                <a:gd name="T87" fmla="*/ 126 h 286"/>
                <a:gd name="T88" fmla="*/ 22 w 172"/>
                <a:gd name="T89" fmla="*/ 112 h 286"/>
                <a:gd name="T90" fmla="*/ 18 w 172"/>
                <a:gd name="T91" fmla="*/ 94 h 286"/>
                <a:gd name="T92" fmla="*/ 26 w 172"/>
                <a:gd name="T93" fmla="*/ 82 h 286"/>
                <a:gd name="T94" fmla="*/ 22 w 172"/>
                <a:gd name="T95" fmla="*/ 68 h 286"/>
                <a:gd name="T96" fmla="*/ 34 w 172"/>
                <a:gd name="T97" fmla="*/ 74 h 286"/>
                <a:gd name="T98" fmla="*/ 38 w 172"/>
                <a:gd name="T99" fmla="*/ 60 h 286"/>
                <a:gd name="T100" fmla="*/ 48 w 172"/>
                <a:gd name="T101" fmla="*/ 44 h 286"/>
                <a:gd name="T102" fmla="*/ 52 w 172"/>
                <a:gd name="T103" fmla="*/ 34 h 286"/>
                <a:gd name="T104" fmla="*/ 60 w 172"/>
                <a:gd name="T105" fmla="*/ 26 h 286"/>
                <a:gd name="T106" fmla="*/ 22 w 172"/>
                <a:gd name="T107" fmla="*/ 142 h 286"/>
                <a:gd name="T108" fmla="*/ 16 w 172"/>
                <a:gd name="T109" fmla="*/ 17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286">
                  <a:moveTo>
                    <a:pt x="60" y="22"/>
                  </a:moveTo>
                  <a:lnTo>
                    <a:pt x="64" y="26"/>
                  </a:lnTo>
                  <a:lnTo>
                    <a:pt x="68" y="26"/>
                  </a:lnTo>
                  <a:lnTo>
                    <a:pt x="64" y="26"/>
                  </a:lnTo>
                  <a:lnTo>
                    <a:pt x="64" y="30"/>
                  </a:lnTo>
                  <a:lnTo>
                    <a:pt x="68" y="30"/>
                  </a:lnTo>
                  <a:lnTo>
                    <a:pt x="68" y="26"/>
                  </a:lnTo>
                  <a:lnTo>
                    <a:pt x="68" y="22"/>
                  </a:lnTo>
                  <a:lnTo>
                    <a:pt x="72" y="18"/>
                  </a:lnTo>
                  <a:lnTo>
                    <a:pt x="74" y="22"/>
                  </a:lnTo>
                  <a:lnTo>
                    <a:pt x="78" y="22"/>
                  </a:lnTo>
                  <a:lnTo>
                    <a:pt x="82" y="22"/>
                  </a:lnTo>
                  <a:lnTo>
                    <a:pt x="82" y="18"/>
                  </a:lnTo>
                  <a:lnTo>
                    <a:pt x="86" y="18"/>
                  </a:lnTo>
                  <a:lnTo>
                    <a:pt x="90" y="14"/>
                  </a:lnTo>
                  <a:lnTo>
                    <a:pt x="94" y="12"/>
                  </a:lnTo>
                  <a:lnTo>
                    <a:pt x="98" y="12"/>
                  </a:lnTo>
                  <a:lnTo>
                    <a:pt x="98" y="8"/>
                  </a:lnTo>
                  <a:lnTo>
                    <a:pt x="98" y="4"/>
                  </a:lnTo>
                  <a:lnTo>
                    <a:pt x="102" y="4"/>
                  </a:lnTo>
                  <a:lnTo>
                    <a:pt x="102" y="8"/>
                  </a:lnTo>
                  <a:lnTo>
                    <a:pt x="102" y="4"/>
                  </a:lnTo>
                  <a:lnTo>
                    <a:pt x="104" y="4"/>
                  </a:lnTo>
                  <a:lnTo>
                    <a:pt x="104" y="0"/>
                  </a:lnTo>
                  <a:lnTo>
                    <a:pt x="108" y="0"/>
                  </a:lnTo>
                  <a:lnTo>
                    <a:pt x="112" y="4"/>
                  </a:lnTo>
                  <a:lnTo>
                    <a:pt x="112" y="8"/>
                  </a:lnTo>
                  <a:lnTo>
                    <a:pt x="112" y="12"/>
                  </a:lnTo>
                  <a:lnTo>
                    <a:pt x="108" y="12"/>
                  </a:lnTo>
                  <a:lnTo>
                    <a:pt x="104" y="12"/>
                  </a:lnTo>
                  <a:lnTo>
                    <a:pt x="104" y="14"/>
                  </a:lnTo>
                  <a:lnTo>
                    <a:pt x="102" y="14"/>
                  </a:lnTo>
                  <a:lnTo>
                    <a:pt x="98" y="18"/>
                  </a:lnTo>
                  <a:lnTo>
                    <a:pt x="98" y="22"/>
                  </a:lnTo>
                  <a:lnTo>
                    <a:pt x="94" y="22"/>
                  </a:lnTo>
                  <a:lnTo>
                    <a:pt x="94" y="26"/>
                  </a:lnTo>
                  <a:lnTo>
                    <a:pt x="90" y="26"/>
                  </a:lnTo>
                  <a:lnTo>
                    <a:pt x="90" y="30"/>
                  </a:lnTo>
                  <a:lnTo>
                    <a:pt x="90" y="34"/>
                  </a:lnTo>
                  <a:lnTo>
                    <a:pt x="86" y="38"/>
                  </a:lnTo>
                  <a:lnTo>
                    <a:pt x="86" y="42"/>
                  </a:lnTo>
                  <a:lnTo>
                    <a:pt x="86" y="44"/>
                  </a:lnTo>
                  <a:lnTo>
                    <a:pt x="86" y="48"/>
                  </a:lnTo>
                  <a:lnTo>
                    <a:pt x="86" y="52"/>
                  </a:lnTo>
                  <a:lnTo>
                    <a:pt x="82" y="52"/>
                  </a:lnTo>
                  <a:lnTo>
                    <a:pt x="82" y="56"/>
                  </a:lnTo>
                  <a:lnTo>
                    <a:pt x="86" y="56"/>
                  </a:lnTo>
                  <a:lnTo>
                    <a:pt x="86" y="60"/>
                  </a:lnTo>
                  <a:lnTo>
                    <a:pt x="90" y="60"/>
                  </a:lnTo>
                  <a:lnTo>
                    <a:pt x="90" y="64"/>
                  </a:lnTo>
                  <a:lnTo>
                    <a:pt x="90" y="68"/>
                  </a:lnTo>
                  <a:lnTo>
                    <a:pt x="94" y="70"/>
                  </a:lnTo>
                  <a:lnTo>
                    <a:pt x="94" y="74"/>
                  </a:lnTo>
                  <a:lnTo>
                    <a:pt x="98" y="74"/>
                  </a:lnTo>
                  <a:lnTo>
                    <a:pt x="98" y="78"/>
                  </a:lnTo>
                  <a:lnTo>
                    <a:pt x="94" y="78"/>
                  </a:lnTo>
                  <a:lnTo>
                    <a:pt x="94" y="82"/>
                  </a:lnTo>
                  <a:lnTo>
                    <a:pt x="94" y="86"/>
                  </a:lnTo>
                  <a:lnTo>
                    <a:pt x="94" y="90"/>
                  </a:lnTo>
                  <a:lnTo>
                    <a:pt x="98" y="90"/>
                  </a:lnTo>
                  <a:lnTo>
                    <a:pt x="98" y="94"/>
                  </a:lnTo>
                  <a:lnTo>
                    <a:pt x="102" y="94"/>
                  </a:lnTo>
                  <a:lnTo>
                    <a:pt x="104" y="94"/>
                  </a:lnTo>
                  <a:lnTo>
                    <a:pt x="108" y="94"/>
                  </a:lnTo>
                  <a:lnTo>
                    <a:pt x="112" y="94"/>
                  </a:lnTo>
                  <a:lnTo>
                    <a:pt x="112" y="96"/>
                  </a:lnTo>
                  <a:lnTo>
                    <a:pt x="112" y="94"/>
                  </a:lnTo>
                  <a:lnTo>
                    <a:pt x="116" y="94"/>
                  </a:lnTo>
                  <a:lnTo>
                    <a:pt x="120" y="94"/>
                  </a:lnTo>
                  <a:lnTo>
                    <a:pt x="124" y="94"/>
                  </a:lnTo>
                  <a:lnTo>
                    <a:pt x="124" y="96"/>
                  </a:lnTo>
                  <a:lnTo>
                    <a:pt x="128" y="96"/>
                  </a:lnTo>
                  <a:lnTo>
                    <a:pt x="128" y="94"/>
                  </a:lnTo>
                  <a:lnTo>
                    <a:pt x="128" y="96"/>
                  </a:lnTo>
                  <a:lnTo>
                    <a:pt x="132" y="104"/>
                  </a:lnTo>
                  <a:lnTo>
                    <a:pt x="138" y="108"/>
                  </a:lnTo>
                  <a:lnTo>
                    <a:pt x="138" y="112"/>
                  </a:lnTo>
                  <a:lnTo>
                    <a:pt x="142" y="108"/>
                  </a:lnTo>
                  <a:lnTo>
                    <a:pt x="146" y="108"/>
                  </a:lnTo>
                  <a:lnTo>
                    <a:pt x="150" y="108"/>
                  </a:lnTo>
                  <a:lnTo>
                    <a:pt x="154" y="108"/>
                  </a:lnTo>
                  <a:lnTo>
                    <a:pt x="158" y="108"/>
                  </a:lnTo>
                  <a:lnTo>
                    <a:pt x="160" y="108"/>
                  </a:lnTo>
                  <a:lnTo>
                    <a:pt x="164" y="108"/>
                  </a:lnTo>
                  <a:lnTo>
                    <a:pt x="164" y="112"/>
                  </a:lnTo>
                  <a:lnTo>
                    <a:pt x="160" y="116"/>
                  </a:lnTo>
                  <a:lnTo>
                    <a:pt x="160" y="120"/>
                  </a:lnTo>
                  <a:lnTo>
                    <a:pt x="160" y="124"/>
                  </a:lnTo>
                  <a:lnTo>
                    <a:pt x="160" y="126"/>
                  </a:lnTo>
                  <a:lnTo>
                    <a:pt x="160" y="130"/>
                  </a:lnTo>
                  <a:lnTo>
                    <a:pt x="160" y="134"/>
                  </a:lnTo>
                  <a:lnTo>
                    <a:pt x="158" y="138"/>
                  </a:lnTo>
                  <a:lnTo>
                    <a:pt x="160" y="142"/>
                  </a:lnTo>
                  <a:lnTo>
                    <a:pt x="160" y="146"/>
                  </a:lnTo>
                  <a:lnTo>
                    <a:pt x="160" y="150"/>
                  </a:lnTo>
                  <a:lnTo>
                    <a:pt x="164" y="150"/>
                  </a:lnTo>
                  <a:lnTo>
                    <a:pt x="164" y="152"/>
                  </a:lnTo>
                  <a:lnTo>
                    <a:pt x="164" y="156"/>
                  </a:lnTo>
                  <a:lnTo>
                    <a:pt x="168" y="156"/>
                  </a:lnTo>
                  <a:lnTo>
                    <a:pt x="164" y="156"/>
                  </a:lnTo>
                  <a:lnTo>
                    <a:pt x="164" y="160"/>
                  </a:lnTo>
                  <a:lnTo>
                    <a:pt x="160" y="164"/>
                  </a:lnTo>
                  <a:lnTo>
                    <a:pt x="160" y="168"/>
                  </a:lnTo>
                  <a:lnTo>
                    <a:pt x="164" y="168"/>
                  </a:lnTo>
                  <a:lnTo>
                    <a:pt x="168" y="172"/>
                  </a:lnTo>
                  <a:lnTo>
                    <a:pt x="168" y="176"/>
                  </a:lnTo>
                  <a:lnTo>
                    <a:pt x="168" y="178"/>
                  </a:lnTo>
                  <a:lnTo>
                    <a:pt x="172" y="186"/>
                  </a:lnTo>
                  <a:lnTo>
                    <a:pt x="172" y="190"/>
                  </a:lnTo>
                  <a:lnTo>
                    <a:pt x="172" y="194"/>
                  </a:lnTo>
                  <a:lnTo>
                    <a:pt x="168" y="194"/>
                  </a:lnTo>
                  <a:lnTo>
                    <a:pt x="168" y="190"/>
                  </a:lnTo>
                  <a:lnTo>
                    <a:pt x="172" y="190"/>
                  </a:lnTo>
                  <a:lnTo>
                    <a:pt x="168" y="186"/>
                  </a:lnTo>
                  <a:lnTo>
                    <a:pt x="168" y="182"/>
                  </a:lnTo>
                  <a:lnTo>
                    <a:pt x="168" y="178"/>
                  </a:lnTo>
                  <a:lnTo>
                    <a:pt x="164" y="178"/>
                  </a:lnTo>
                  <a:lnTo>
                    <a:pt x="160" y="178"/>
                  </a:lnTo>
                  <a:lnTo>
                    <a:pt x="160" y="182"/>
                  </a:lnTo>
                  <a:lnTo>
                    <a:pt x="158" y="182"/>
                  </a:lnTo>
                  <a:lnTo>
                    <a:pt x="158" y="186"/>
                  </a:lnTo>
                  <a:lnTo>
                    <a:pt x="158" y="182"/>
                  </a:lnTo>
                  <a:lnTo>
                    <a:pt x="154" y="182"/>
                  </a:lnTo>
                  <a:lnTo>
                    <a:pt x="154" y="178"/>
                  </a:lnTo>
                  <a:lnTo>
                    <a:pt x="154" y="182"/>
                  </a:lnTo>
                  <a:lnTo>
                    <a:pt x="154" y="186"/>
                  </a:lnTo>
                  <a:lnTo>
                    <a:pt x="146" y="186"/>
                  </a:lnTo>
                  <a:lnTo>
                    <a:pt x="142" y="186"/>
                  </a:lnTo>
                  <a:lnTo>
                    <a:pt x="138" y="186"/>
                  </a:lnTo>
                  <a:lnTo>
                    <a:pt x="134" y="182"/>
                  </a:lnTo>
                  <a:lnTo>
                    <a:pt x="132" y="186"/>
                  </a:lnTo>
                  <a:lnTo>
                    <a:pt x="132" y="198"/>
                  </a:lnTo>
                  <a:lnTo>
                    <a:pt x="134" y="198"/>
                  </a:lnTo>
                  <a:lnTo>
                    <a:pt x="138" y="198"/>
                  </a:lnTo>
                  <a:lnTo>
                    <a:pt x="142" y="202"/>
                  </a:lnTo>
                  <a:lnTo>
                    <a:pt x="142" y="206"/>
                  </a:lnTo>
                  <a:lnTo>
                    <a:pt x="138" y="206"/>
                  </a:lnTo>
                  <a:lnTo>
                    <a:pt x="138" y="202"/>
                  </a:lnTo>
                  <a:lnTo>
                    <a:pt x="134" y="202"/>
                  </a:lnTo>
                  <a:lnTo>
                    <a:pt x="132" y="206"/>
                  </a:lnTo>
                  <a:lnTo>
                    <a:pt x="128" y="206"/>
                  </a:lnTo>
                  <a:lnTo>
                    <a:pt x="128" y="208"/>
                  </a:lnTo>
                  <a:lnTo>
                    <a:pt x="128" y="212"/>
                  </a:lnTo>
                  <a:lnTo>
                    <a:pt x="128" y="216"/>
                  </a:lnTo>
                  <a:lnTo>
                    <a:pt x="132" y="220"/>
                  </a:lnTo>
                  <a:lnTo>
                    <a:pt x="132" y="224"/>
                  </a:lnTo>
                  <a:lnTo>
                    <a:pt x="134" y="224"/>
                  </a:lnTo>
                  <a:lnTo>
                    <a:pt x="134" y="228"/>
                  </a:lnTo>
                  <a:lnTo>
                    <a:pt x="134" y="232"/>
                  </a:lnTo>
                  <a:lnTo>
                    <a:pt x="138" y="232"/>
                  </a:lnTo>
                  <a:lnTo>
                    <a:pt x="134" y="232"/>
                  </a:lnTo>
                  <a:lnTo>
                    <a:pt x="138" y="232"/>
                  </a:lnTo>
                  <a:lnTo>
                    <a:pt x="138" y="234"/>
                  </a:lnTo>
                  <a:lnTo>
                    <a:pt x="138" y="238"/>
                  </a:lnTo>
                  <a:lnTo>
                    <a:pt x="134" y="238"/>
                  </a:lnTo>
                  <a:lnTo>
                    <a:pt x="134" y="246"/>
                  </a:lnTo>
                  <a:lnTo>
                    <a:pt x="134" y="254"/>
                  </a:lnTo>
                  <a:lnTo>
                    <a:pt x="134" y="258"/>
                  </a:lnTo>
                  <a:lnTo>
                    <a:pt x="132" y="272"/>
                  </a:lnTo>
                  <a:lnTo>
                    <a:pt x="132" y="278"/>
                  </a:lnTo>
                  <a:lnTo>
                    <a:pt x="132" y="286"/>
                  </a:lnTo>
                  <a:lnTo>
                    <a:pt x="128" y="286"/>
                  </a:lnTo>
                  <a:lnTo>
                    <a:pt x="128" y="282"/>
                  </a:lnTo>
                  <a:lnTo>
                    <a:pt x="124" y="278"/>
                  </a:lnTo>
                  <a:lnTo>
                    <a:pt x="120" y="278"/>
                  </a:lnTo>
                  <a:lnTo>
                    <a:pt x="120" y="274"/>
                  </a:lnTo>
                  <a:lnTo>
                    <a:pt x="124" y="272"/>
                  </a:lnTo>
                  <a:lnTo>
                    <a:pt x="128" y="260"/>
                  </a:lnTo>
                  <a:lnTo>
                    <a:pt x="128" y="258"/>
                  </a:lnTo>
                  <a:lnTo>
                    <a:pt x="124" y="258"/>
                  </a:lnTo>
                  <a:lnTo>
                    <a:pt x="120" y="258"/>
                  </a:lnTo>
                  <a:lnTo>
                    <a:pt x="120" y="254"/>
                  </a:lnTo>
                  <a:lnTo>
                    <a:pt x="116" y="254"/>
                  </a:lnTo>
                  <a:lnTo>
                    <a:pt x="112" y="254"/>
                  </a:lnTo>
                  <a:lnTo>
                    <a:pt x="108" y="254"/>
                  </a:lnTo>
                  <a:lnTo>
                    <a:pt x="104" y="254"/>
                  </a:lnTo>
                  <a:lnTo>
                    <a:pt x="104" y="250"/>
                  </a:lnTo>
                  <a:lnTo>
                    <a:pt x="102" y="254"/>
                  </a:lnTo>
                  <a:lnTo>
                    <a:pt x="102" y="258"/>
                  </a:lnTo>
                  <a:lnTo>
                    <a:pt x="98" y="258"/>
                  </a:lnTo>
                  <a:lnTo>
                    <a:pt x="94" y="258"/>
                  </a:lnTo>
                  <a:lnTo>
                    <a:pt x="90" y="258"/>
                  </a:lnTo>
                  <a:lnTo>
                    <a:pt x="86" y="258"/>
                  </a:lnTo>
                  <a:lnTo>
                    <a:pt x="86" y="254"/>
                  </a:lnTo>
                  <a:lnTo>
                    <a:pt x="86" y="258"/>
                  </a:lnTo>
                  <a:lnTo>
                    <a:pt x="86" y="254"/>
                  </a:lnTo>
                  <a:lnTo>
                    <a:pt x="82" y="254"/>
                  </a:lnTo>
                  <a:lnTo>
                    <a:pt x="86" y="254"/>
                  </a:lnTo>
                  <a:lnTo>
                    <a:pt x="86" y="250"/>
                  </a:lnTo>
                  <a:lnTo>
                    <a:pt x="86" y="246"/>
                  </a:lnTo>
                  <a:lnTo>
                    <a:pt x="82" y="246"/>
                  </a:lnTo>
                  <a:lnTo>
                    <a:pt x="78" y="246"/>
                  </a:lnTo>
                  <a:lnTo>
                    <a:pt x="78" y="242"/>
                  </a:lnTo>
                  <a:lnTo>
                    <a:pt x="78" y="238"/>
                  </a:lnTo>
                  <a:lnTo>
                    <a:pt x="74" y="234"/>
                  </a:lnTo>
                  <a:lnTo>
                    <a:pt x="72" y="232"/>
                  </a:lnTo>
                  <a:lnTo>
                    <a:pt x="68" y="232"/>
                  </a:lnTo>
                  <a:lnTo>
                    <a:pt x="68" y="228"/>
                  </a:lnTo>
                  <a:lnTo>
                    <a:pt x="68" y="224"/>
                  </a:lnTo>
                  <a:lnTo>
                    <a:pt x="64" y="220"/>
                  </a:lnTo>
                  <a:lnTo>
                    <a:pt x="60" y="220"/>
                  </a:lnTo>
                  <a:lnTo>
                    <a:pt x="60" y="216"/>
                  </a:lnTo>
                  <a:lnTo>
                    <a:pt x="60" y="220"/>
                  </a:lnTo>
                  <a:lnTo>
                    <a:pt x="60" y="216"/>
                  </a:lnTo>
                  <a:lnTo>
                    <a:pt x="56" y="216"/>
                  </a:lnTo>
                  <a:lnTo>
                    <a:pt x="52" y="216"/>
                  </a:lnTo>
                  <a:lnTo>
                    <a:pt x="48" y="216"/>
                  </a:lnTo>
                  <a:lnTo>
                    <a:pt x="48" y="212"/>
                  </a:lnTo>
                  <a:lnTo>
                    <a:pt x="46" y="212"/>
                  </a:lnTo>
                  <a:lnTo>
                    <a:pt x="46" y="208"/>
                  </a:lnTo>
                  <a:lnTo>
                    <a:pt x="42" y="208"/>
                  </a:lnTo>
                  <a:lnTo>
                    <a:pt x="38" y="208"/>
                  </a:lnTo>
                  <a:lnTo>
                    <a:pt x="34" y="208"/>
                  </a:lnTo>
                  <a:lnTo>
                    <a:pt x="30" y="208"/>
                  </a:lnTo>
                  <a:lnTo>
                    <a:pt x="26" y="208"/>
                  </a:lnTo>
                  <a:lnTo>
                    <a:pt x="22" y="208"/>
                  </a:lnTo>
                  <a:lnTo>
                    <a:pt x="22" y="206"/>
                  </a:lnTo>
                  <a:lnTo>
                    <a:pt x="22" y="202"/>
                  </a:lnTo>
                  <a:lnTo>
                    <a:pt x="18" y="202"/>
                  </a:lnTo>
                  <a:lnTo>
                    <a:pt x="16" y="202"/>
                  </a:lnTo>
                  <a:lnTo>
                    <a:pt x="16" y="198"/>
                  </a:lnTo>
                  <a:lnTo>
                    <a:pt x="12" y="198"/>
                  </a:lnTo>
                  <a:lnTo>
                    <a:pt x="8" y="194"/>
                  </a:lnTo>
                  <a:lnTo>
                    <a:pt x="4" y="194"/>
                  </a:lnTo>
                  <a:lnTo>
                    <a:pt x="4" y="190"/>
                  </a:lnTo>
                  <a:lnTo>
                    <a:pt x="4" y="186"/>
                  </a:lnTo>
                  <a:lnTo>
                    <a:pt x="0" y="186"/>
                  </a:lnTo>
                  <a:lnTo>
                    <a:pt x="0" y="182"/>
                  </a:lnTo>
                  <a:lnTo>
                    <a:pt x="4" y="182"/>
                  </a:lnTo>
                  <a:lnTo>
                    <a:pt x="8" y="182"/>
                  </a:lnTo>
                  <a:lnTo>
                    <a:pt x="8" y="178"/>
                  </a:lnTo>
                  <a:lnTo>
                    <a:pt x="4" y="178"/>
                  </a:lnTo>
                  <a:lnTo>
                    <a:pt x="4" y="176"/>
                  </a:lnTo>
                  <a:lnTo>
                    <a:pt x="8" y="176"/>
                  </a:lnTo>
                  <a:lnTo>
                    <a:pt x="8" y="172"/>
                  </a:lnTo>
                  <a:lnTo>
                    <a:pt x="8" y="176"/>
                  </a:lnTo>
                  <a:lnTo>
                    <a:pt x="8" y="172"/>
                  </a:lnTo>
                  <a:lnTo>
                    <a:pt x="12" y="172"/>
                  </a:lnTo>
                  <a:lnTo>
                    <a:pt x="16" y="172"/>
                  </a:lnTo>
                  <a:lnTo>
                    <a:pt x="16" y="168"/>
                  </a:lnTo>
                  <a:lnTo>
                    <a:pt x="16" y="172"/>
                  </a:lnTo>
                  <a:lnTo>
                    <a:pt x="18" y="172"/>
                  </a:lnTo>
                  <a:lnTo>
                    <a:pt x="18" y="168"/>
                  </a:lnTo>
                  <a:lnTo>
                    <a:pt x="18" y="164"/>
                  </a:lnTo>
                  <a:lnTo>
                    <a:pt x="22" y="164"/>
                  </a:lnTo>
                  <a:lnTo>
                    <a:pt x="22" y="160"/>
                  </a:lnTo>
                  <a:lnTo>
                    <a:pt x="22" y="156"/>
                  </a:lnTo>
                  <a:lnTo>
                    <a:pt x="26" y="152"/>
                  </a:lnTo>
                  <a:lnTo>
                    <a:pt x="26" y="150"/>
                  </a:lnTo>
                  <a:lnTo>
                    <a:pt x="30" y="150"/>
                  </a:lnTo>
                  <a:lnTo>
                    <a:pt x="26" y="150"/>
                  </a:lnTo>
                  <a:lnTo>
                    <a:pt x="26" y="146"/>
                  </a:lnTo>
                  <a:lnTo>
                    <a:pt x="22" y="146"/>
                  </a:lnTo>
                  <a:lnTo>
                    <a:pt x="22" y="150"/>
                  </a:lnTo>
                  <a:lnTo>
                    <a:pt x="22" y="146"/>
                  </a:lnTo>
                  <a:lnTo>
                    <a:pt x="22" y="142"/>
                  </a:lnTo>
                  <a:lnTo>
                    <a:pt x="26" y="142"/>
                  </a:lnTo>
                  <a:lnTo>
                    <a:pt x="22" y="142"/>
                  </a:lnTo>
                  <a:lnTo>
                    <a:pt x="22" y="138"/>
                  </a:lnTo>
                  <a:lnTo>
                    <a:pt x="26" y="138"/>
                  </a:lnTo>
                  <a:lnTo>
                    <a:pt x="26" y="134"/>
                  </a:lnTo>
                  <a:lnTo>
                    <a:pt x="26" y="130"/>
                  </a:lnTo>
                  <a:lnTo>
                    <a:pt x="22" y="130"/>
                  </a:lnTo>
                  <a:lnTo>
                    <a:pt x="22" y="126"/>
                  </a:lnTo>
                  <a:lnTo>
                    <a:pt x="22" y="124"/>
                  </a:lnTo>
                  <a:lnTo>
                    <a:pt x="22" y="120"/>
                  </a:lnTo>
                  <a:lnTo>
                    <a:pt x="26" y="120"/>
                  </a:lnTo>
                  <a:lnTo>
                    <a:pt x="26" y="116"/>
                  </a:lnTo>
                  <a:lnTo>
                    <a:pt x="26" y="112"/>
                  </a:lnTo>
                  <a:lnTo>
                    <a:pt x="22" y="112"/>
                  </a:lnTo>
                  <a:lnTo>
                    <a:pt x="22" y="108"/>
                  </a:lnTo>
                  <a:lnTo>
                    <a:pt x="22" y="104"/>
                  </a:lnTo>
                  <a:lnTo>
                    <a:pt x="26" y="100"/>
                  </a:lnTo>
                  <a:lnTo>
                    <a:pt x="22" y="100"/>
                  </a:lnTo>
                  <a:lnTo>
                    <a:pt x="18" y="96"/>
                  </a:lnTo>
                  <a:lnTo>
                    <a:pt x="18" y="94"/>
                  </a:lnTo>
                  <a:lnTo>
                    <a:pt x="16" y="90"/>
                  </a:lnTo>
                  <a:lnTo>
                    <a:pt x="18" y="86"/>
                  </a:lnTo>
                  <a:lnTo>
                    <a:pt x="18" y="82"/>
                  </a:lnTo>
                  <a:lnTo>
                    <a:pt x="18" y="86"/>
                  </a:lnTo>
                  <a:lnTo>
                    <a:pt x="22" y="86"/>
                  </a:lnTo>
                  <a:lnTo>
                    <a:pt x="26" y="82"/>
                  </a:lnTo>
                  <a:lnTo>
                    <a:pt x="22" y="82"/>
                  </a:lnTo>
                  <a:lnTo>
                    <a:pt x="26" y="78"/>
                  </a:lnTo>
                  <a:lnTo>
                    <a:pt x="26" y="74"/>
                  </a:lnTo>
                  <a:lnTo>
                    <a:pt x="22" y="74"/>
                  </a:lnTo>
                  <a:lnTo>
                    <a:pt x="22" y="70"/>
                  </a:lnTo>
                  <a:lnTo>
                    <a:pt x="22" y="68"/>
                  </a:lnTo>
                  <a:lnTo>
                    <a:pt x="26" y="68"/>
                  </a:lnTo>
                  <a:lnTo>
                    <a:pt x="26" y="70"/>
                  </a:lnTo>
                  <a:lnTo>
                    <a:pt x="30" y="74"/>
                  </a:lnTo>
                  <a:lnTo>
                    <a:pt x="30" y="78"/>
                  </a:lnTo>
                  <a:lnTo>
                    <a:pt x="34" y="78"/>
                  </a:lnTo>
                  <a:lnTo>
                    <a:pt x="34" y="74"/>
                  </a:lnTo>
                  <a:lnTo>
                    <a:pt x="34" y="70"/>
                  </a:lnTo>
                  <a:lnTo>
                    <a:pt x="30" y="70"/>
                  </a:lnTo>
                  <a:lnTo>
                    <a:pt x="30" y="68"/>
                  </a:lnTo>
                  <a:lnTo>
                    <a:pt x="34" y="68"/>
                  </a:lnTo>
                  <a:lnTo>
                    <a:pt x="38" y="64"/>
                  </a:lnTo>
                  <a:lnTo>
                    <a:pt x="38" y="60"/>
                  </a:lnTo>
                  <a:lnTo>
                    <a:pt x="42" y="60"/>
                  </a:lnTo>
                  <a:lnTo>
                    <a:pt x="42" y="56"/>
                  </a:lnTo>
                  <a:lnTo>
                    <a:pt x="46" y="52"/>
                  </a:lnTo>
                  <a:lnTo>
                    <a:pt x="48" y="52"/>
                  </a:lnTo>
                  <a:lnTo>
                    <a:pt x="48" y="48"/>
                  </a:lnTo>
                  <a:lnTo>
                    <a:pt x="48" y="44"/>
                  </a:lnTo>
                  <a:lnTo>
                    <a:pt x="48" y="42"/>
                  </a:lnTo>
                  <a:lnTo>
                    <a:pt x="48" y="38"/>
                  </a:lnTo>
                  <a:lnTo>
                    <a:pt x="52" y="38"/>
                  </a:lnTo>
                  <a:lnTo>
                    <a:pt x="52" y="34"/>
                  </a:lnTo>
                  <a:lnTo>
                    <a:pt x="48" y="34"/>
                  </a:lnTo>
                  <a:lnTo>
                    <a:pt x="52" y="34"/>
                  </a:lnTo>
                  <a:lnTo>
                    <a:pt x="52" y="30"/>
                  </a:lnTo>
                  <a:lnTo>
                    <a:pt x="56" y="30"/>
                  </a:lnTo>
                  <a:lnTo>
                    <a:pt x="52" y="30"/>
                  </a:lnTo>
                  <a:lnTo>
                    <a:pt x="56" y="30"/>
                  </a:lnTo>
                  <a:lnTo>
                    <a:pt x="56" y="26"/>
                  </a:lnTo>
                  <a:lnTo>
                    <a:pt x="60" y="26"/>
                  </a:lnTo>
                  <a:lnTo>
                    <a:pt x="60" y="22"/>
                  </a:lnTo>
                  <a:lnTo>
                    <a:pt x="60" y="22"/>
                  </a:lnTo>
                  <a:lnTo>
                    <a:pt x="60" y="22"/>
                  </a:lnTo>
                  <a:close/>
                  <a:moveTo>
                    <a:pt x="22" y="142"/>
                  </a:moveTo>
                  <a:lnTo>
                    <a:pt x="26" y="142"/>
                  </a:lnTo>
                  <a:lnTo>
                    <a:pt x="22" y="142"/>
                  </a:lnTo>
                  <a:lnTo>
                    <a:pt x="22" y="142"/>
                  </a:lnTo>
                  <a:lnTo>
                    <a:pt x="22" y="142"/>
                  </a:lnTo>
                  <a:close/>
                  <a:moveTo>
                    <a:pt x="16" y="172"/>
                  </a:moveTo>
                  <a:lnTo>
                    <a:pt x="12" y="172"/>
                  </a:lnTo>
                  <a:lnTo>
                    <a:pt x="12" y="168"/>
                  </a:lnTo>
                  <a:lnTo>
                    <a:pt x="16" y="172"/>
                  </a:lnTo>
                  <a:lnTo>
                    <a:pt x="16" y="172"/>
                  </a:lnTo>
                  <a:lnTo>
                    <a:pt x="16" y="17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75" name="Freeform 182">
              <a:extLst>
                <a:ext uri="{FF2B5EF4-FFF2-40B4-BE49-F238E27FC236}">
                  <a16:creationId xmlns:a16="http://schemas.microsoft.com/office/drawing/2014/main" id="{91A50E5D-93BA-8C48-B1B9-515A89796B2F}"/>
                </a:ext>
              </a:extLst>
            </p:cNvPr>
            <p:cNvSpPr>
              <a:spLocks noEditPoints="1"/>
            </p:cNvSpPr>
            <p:nvPr/>
          </p:nvSpPr>
          <p:spPr bwMode="auto">
            <a:xfrm>
              <a:off x="2336800" y="4521268"/>
              <a:ext cx="371475" cy="171450"/>
            </a:xfrm>
            <a:custGeom>
              <a:avLst/>
              <a:gdLst>
                <a:gd name="T0" fmla="*/ 166 w 234"/>
                <a:gd name="T1" fmla="*/ 100 h 108"/>
                <a:gd name="T2" fmla="*/ 164 w 234"/>
                <a:gd name="T3" fmla="*/ 100 h 108"/>
                <a:gd name="T4" fmla="*/ 160 w 234"/>
                <a:gd name="T5" fmla="*/ 92 h 108"/>
                <a:gd name="T6" fmla="*/ 160 w 234"/>
                <a:gd name="T7" fmla="*/ 82 h 108"/>
                <a:gd name="T8" fmla="*/ 166 w 234"/>
                <a:gd name="T9" fmla="*/ 78 h 108"/>
                <a:gd name="T10" fmla="*/ 166 w 234"/>
                <a:gd name="T11" fmla="*/ 68 h 108"/>
                <a:gd name="T12" fmla="*/ 166 w 234"/>
                <a:gd name="T13" fmla="*/ 64 h 108"/>
                <a:gd name="T14" fmla="*/ 164 w 234"/>
                <a:gd name="T15" fmla="*/ 64 h 108"/>
                <a:gd name="T16" fmla="*/ 164 w 234"/>
                <a:gd name="T17" fmla="*/ 68 h 108"/>
                <a:gd name="T18" fmla="*/ 156 w 234"/>
                <a:gd name="T19" fmla="*/ 68 h 108"/>
                <a:gd name="T20" fmla="*/ 152 w 234"/>
                <a:gd name="T21" fmla="*/ 60 h 108"/>
                <a:gd name="T22" fmla="*/ 152 w 234"/>
                <a:gd name="T23" fmla="*/ 56 h 108"/>
                <a:gd name="T24" fmla="*/ 156 w 234"/>
                <a:gd name="T25" fmla="*/ 48 h 108"/>
                <a:gd name="T26" fmla="*/ 156 w 234"/>
                <a:gd name="T27" fmla="*/ 42 h 108"/>
                <a:gd name="T28" fmla="*/ 160 w 234"/>
                <a:gd name="T29" fmla="*/ 34 h 108"/>
                <a:gd name="T30" fmla="*/ 164 w 234"/>
                <a:gd name="T31" fmla="*/ 26 h 108"/>
                <a:gd name="T32" fmla="*/ 164 w 234"/>
                <a:gd name="T33" fmla="*/ 16 h 108"/>
                <a:gd name="T34" fmla="*/ 166 w 234"/>
                <a:gd name="T35" fmla="*/ 8 h 108"/>
                <a:gd name="T36" fmla="*/ 178 w 234"/>
                <a:gd name="T37" fmla="*/ 4 h 108"/>
                <a:gd name="T38" fmla="*/ 182 w 234"/>
                <a:gd name="T39" fmla="*/ 4 h 108"/>
                <a:gd name="T40" fmla="*/ 192 w 234"/>
                <a:gd name="T41" fmla="*/ 8 h 108"/>
                <a:gd name="T42" fmla="*/ 200 w 234"/>
                <a:gd name="T43" fmla="*/ 12 h 108"/>
                <a:gd name="T44" fmla="*/ 204 w 234"/>
                <a:gd name="T45" fmla="*/ 18 h 108"/>
                <a:gd name="T46" fmla="*/ 216 w 234"/>
                <a:gd name="T47" fmla="*/ 18 h 108"/>
                <a:gd name="T48" fmla="*/ 222 w 234"/>
                <a:gd name="T49" fmla="*/ 22 h 108"/>
                <a:gd name="T50" fmla="*/ 230 w 234"/>
                <a:gd name="T51" fmla="*/ 26 h 108"/>
                <a:gd name="T52" fmla="*/ 230 w 234"/>
                <a:gd name="T53" fmla="*/ 34 h 108"/>
                <a:gd name="T54" fmla="*/ 230 w 234"/>
                <a:gd name="T55" fmla="*/ 42 h 108"/>
                <a:gd name="T56" fmla="*/ 226 w 234"/>
                <a:gd name="T57" fmla="*/ 52 h 108"/>
                <a:gd name="T58" fmla="*/ 220 w 234"/>
                <a:gd name="T59" fmla="*/ 60 h 108"/>
                <a:gd name="T60" fmla="*/ 208 w 234"/>
                <a:gd name="T61" fmla="*/ 72 h 108"/>
                <a:gd name="T62" fmla="*/ 196 w 234"/>
                <a:gd name="T63" fmla="*/ 74 h 108"/>
                <a:gd name="T64" fmla="*/ 192 w 234"/>
                <a:gd name="T65" fmla="*/ 82 h 108"/>
                <a:gd name="T66" fmla="*/ 190 w 234"/>
                <a:gd name="T67" fmla="*/ 82 h 108"/>
                <a:gd name="T68" fmla="*/ 186 w 234"/>
                <a:gd name="T69" fmla="*/ 88 h 108"/>
                <a:gd name="T70" fmla="*/ 182 w 234"/>
                <a:gd name="T71" fmla="*/ 96 h 108"/>
                <a:gd name="T72" fmla="*/ 182 w 234"/>
                <a:gd name="T73" fmla="*/ 100 h 108"/>
                <a:gd name="T74" fmla="*/ 174 w 234"/>
                <a:gd name="T75" fmla="*/ 108 h 108"/>
                <a:gd name="T76" fmla="*/ 170 w 234"/>
                <a:gd name="T77" fmla="*/ 104 h 108"/>
                <a:gd name="T78" fmla="*/ 14 w 234"/>
                <a:gd name="T79" fmla="*/ 38 h 108"/>
                <a:gd name="T80" fmla="*/ 22 w 234"/>
                <a:gd name="T81" fmla="*/ 34 h 108"/>
                <a:gd name="T82" fmla="*/ 18 w 234"/>
                <a:gd name="T83" fmla="*/ 38 h 108"/>
                <a:gd name="T84" fmla="*/ 4 w 234"/>
                <a:gd name="T85" fmla="*/ 42 h 108"/>
                <a:gd name="T86" fmla="*/ 8 w 234"/>
                <a:gd name="T87" fmla="*/ 34 h 108"/>
                <a:gd name="T88" fmla="*/ 0 w 234"/>
                <a:gd name="T89" fmla="*/ 26 h 108"/>
                <a:gd name="T90" fmla="*/ 8 w 234"/>
                <a:gd name="T91" fmla="*/ 22 h 108"/>
                <a:gd name="T92" fmla="*/ 10 w 234"/>
                <a:gd name="T93" fmla="*/ 30 h 108"/>
                <a:gd name="T94" fmla="*/ 10 w 234"/>
                <a:gd name="T95" fmla="*/ 42 h 108"/>
                <a:gd name="T96" fmla="*/ 8 w 234"/>
                <a:gd name="T97" fmla="*/ 42 h 108"/>
                <a:gd name="T98" fmla="*/ 10 w 234"/>
                <a:gd name="T99" fmla="*/ 26 h 108"/>
                <a:gd name="T100" fmla="*/ 14 w 234"/>
                <a:gd name="T101" fmla="*/ 30 h 108"/>
                <a:gd name="T102" fmla="*/ 0 w 234"/>
                <a:gd name="T103" fmla="*/ 34 h 108"/>
                <a:gd name="T104" fmla="*/ 4 w 234"/>
                <a:gd name="T105" fmla="*/ 34 h 108"/>
                <a:gd name="T106" fmla="*/ 30 w 234"/>
                <a:gd name="T107" fmla="*/ 42 h 108"/>
                <a:gd name="T108" fmla="*/ 34 w 234"/>
                <a:gd name="T109" fmla="*/ 42 h 108"/>
                <a:gd name="T110" fmla="*/ 30 w 234"/>
                <a:gd name="T111" fmla="*/ 42 h 108"/>
                <a:gd name="T112" fmla="*/ 18 w 234"/>
                <a:gd name="T113" fmla="*/ 46 h 108"/>
                <a:gd name="T114" fmla="*/ 18 w 234"/>
                <a:gd name="T115" fmla="*/ 48 h 108"/>
                <a:gd name="T116" fmla="*/ 160 w 234"/>
                <a:gd name="T117" fmla="*/ 72 h 108"/>
                <a:gd name="T118" fmla="*/ 164 w 234"/>
                <a:gd name="T119" fmla="*/ 7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8">
                  <a:moveTo>
                    <a:pt x="170" y="104"/>
                  </a:moveTo>
                  <a:lnTo>
                    <a:pt x="170" y="100"/>
                  </a:lnTo>
                  <a:lnTo>
                    <a:pt x="166" y="100"/>
                  </a:lnTo>
                  <a:lnTo>
                    <a:pt x="164" y="100"/>
                  </a:lnTo>
                  <a:lnTo>
                    <a:pt x="164" y="96"/>
                  </a:lnTo>
                  <a:lnTo>
                    <a:pt x="164" y="100"/>
                  </a:lnTo>
                  <a:lnTo>
                    <a:pt x="160" y="100"/>
                  </a:lnTo>
                  <a:lnTo>
                    <a:pt x="160" y="96"/>
                  </a:lnTo>
                  <a:lnTo>
                    <a:pt x="160" y="92"/>
                  </a:lnTo>
                  <a:lnTo>
                    <a:pt x="164" y="88"/>
                  </a:lnTo>
                  <a:lnTo>
                    <a:pt x="164" y="86"/>
                  </a:lnTo>
                  <a:lnTo>
                    <a:pt x="160" y="82"/>
                  </a:lnTo>
                  <a:lnTo>
                    <a:pt x="164" y="82"/>
                  </a:lnTo>
                  <a:lnTo>
                    <a:pt x="164" y="78"/>
                  </a:lnTo>
                  <a:lnTo>
                    <a:pt x="166" y="78"/>
                  </a:lnTo>
                  <a:lnTo>
                    <a:pt x="166" y="74"/>
                  </a:lnTo>
                  <a:lnTo>
                    <a:pt x="166" y="72"/>
                  </a:lnTo>
                  <a:lnTo>
                    <a:pt x="166" y="68"/>
                  </a:lnTo>
                  <a:lnTo>
                    <a:pt x="166" y="64"/>
                  </a:lnTo>
                  <a:lnTo>
                    <a:pt x="166" y="60"/>
                  </a:lnTo>
                  <a:lnTo>
                    <a:pt x="166" y="64"/>
                  </a:lnTo>
                  <a:lnTo>
                    <a:pt x="166" y="68"/>
                  </a:lnTo>
                  <a:lnTo>
                    <a:pt x="164" y="68"/>
                  </a:lnTo>
                  <a:lnTo>
                    <a:pt x="164" y="64"/>
                  </a:lnTo>
                  <a:lnTo>
                    <a:pt x="166" y="64"/>
                  </a:lnTo>
                  <a:lnTo>
                    <a:pt x="164" y="64"/>
                  </a:lnTo>
                  <a:lnTo>
                    <a:pt x="164" y="68"/>
                  </a:lnTo>
                  <a:lnTo>
                    <a:pt x="164" y="72"/>
                  </a:lnTo>
                  <a:lnTo>
                    <a:pt x="160" y="72"/>
                  </a:lnTo>
                  <a:lnTo>
                    <a:pt x="156" y="68"/>
                  </a:lnTo>
                  <a:lnTo>
                    <a:pt x="156" y="64"/>
                  </a:lnTo>
                  <a:lnTo>
                    <a:pt x="152" y="64"/>
                  </a:lnTo>
                  <a:lnTo>
                    <a:pt x="152" y="60"/>
                  </a:lnTo>
                  <a:lnTo>
                    <a:pt x="156" y="60"/>
                  </a:lnTo>
                  <a:lnTo>
                    <a:pt x="156" y="56"/>
                  </a:lnTo>
                  <a:lnTo>
                    <a:pt x="152" y="56"/>
                  </a:lnTo>
                  <a:lnTo>
                    <a:pt x="152" y="52"/>
                  </a:lnTo>
                  <a:lnTo>
                    <a:pt x="152" y="48"/>
                  </a:lnTo>
                  <a:lnTo>
                    <a:pt x="156" y="48"/>
                  </a:lnTo>
                  <a:lnTo>
                    <a:pt x="152" y="46"/>
                  </a:lnTo>
                  <a:lnTo>
                    <a:pt x="152" y="42"/>
                  </a:lnTo>
                  <a:lnTo>
                    <a:pt x="156" y="42"/>
                  </a:lnTo>
                  <a:lnTo>
                    <a:pt x="156" y="38"/>
                  </a:lnTo>
                  <a:lnTo>
                    <a:pt x="160" y="38"/>
                  </a:lnTo>
                  <a:lnTo>
                    <a:pt x="160" y="34"/>
                  </a:lnTo>
                  <a:lnTo>
                    <a:pt x="160" y="30"/>
                  </a:lnTo>
                  <a:lnTo>
                    <a:pt x="160" y="26"/>
                  </a:lnTo>
                  <a:lnTo>
                    <a:pt x="164" y="26"/>
                  </a:lnTo>
                  <a:lnTo>
                    <a:pt x="164" y="22"/>
                  </a:lnTo>
                  <a:lnTo>
                    <a:pt x="164" y="18"/>
                  </a:lnTo>
                  <a:lnTo>
                    <a:pt x="164" y="16"/>
                  </a:lnTo>
                  <a:lnTo>
                    <a:pt x="164" y="12"/>
                  </a:lnTo>
                  <a:lnTo>
                    <a:pt x="166" y="12"/>
                  </a:lnTo>
                  <a:lnTo>
                    <a:pt x="166" y="8"/>
                  </a:lnTo>
                  <a:lnTo>
                    <a:pt x="170" y="8"/>
                  </a:lnTo>
                  <a:lnTo>
                    <a:pt x="174" y="8"/>
                  </a:lnTo>
                  <a:lnTo>
                    <a:pt x="178" y="4"/>
                  </a:lnTo>
                  <a:lnTo>
                    <a:pt x="182" y="4"/>
                  </a:lnTo>
                  <a:lnTo>
                    <a:pt x="182" y="0"/>
                  </a:lnTo>
                  <a:lnTo>
                    <a:pt x="182" y="4"/>
                  </a:lnTo>
                  <a:lnTo>
                    <a:pt x="186" y="4"/>
                  </a:lnTo>
                  <a:lnTo>
                    <a:pt x="190" y="8"/>
                  </a:lnTo>
                  <a:lnTo>
                    <a:pt x="192" y="8"/>
                  </a:lnTo>
                  <a:lnTo>
                    <a:pt x="192" y="12"/>
                  </a:lnTo>
                  <a:lnTo>
                    <a:pt x="196" y="12"/>
                  </a:lnTo>
                  <a:lnTo>
                    <a:pt x="200" y="12"/>
                  </a:lnTo>
                  <a:lnTo>
                    <a:pt x="200" y="16"/>
                  </a:lnTo>
                  <a:lnTo>
                    <a:pt x="200" y="18"/>
                  </a:lnTo>
                  <a:lnTo>
                    <a:pt x="204" y="18"/>
                  </a:lnTo>
                  <a:lnTo>
                    <a:pt x="208" y="18"/>
                  </a:lnTo>
                  <a:lnTo>
                    <a:pt x="212" y="18"/>
                  </a:lnTo>
                  <a:lnTo>
                    <a:pt x="216" y="18"/>
                  </a:lnTo>
                  <a:lnTo>
                    <a:pt x="220" y="18"/>
                  </a:lnTo>
                  <a:lnTo>
                    <a:pt x="222" y="18"/>
                  </a:lnTo>
                  <a:lnTo>
                    <a:pt x="222" y="22"/>
                  </a:lnTo>
                  <a:lnTo>
                    <a:pt x="226" y="22"/>
                  </a:lnTo>
                  <a:lnTo>
                    <a:pt x="226" y="26"/>
                  </a:lnTo>
                  <a:lnTo>
                    <a:pt x="230" y="26"/>
                  </a:lnTo>
                  <a:lnTo>
                    <a:pt x="226" y="26"/>
                  </a:lnTo>
                  <a:lnTo>
                    <a:pt x="230" y="30"/>
                  </a:lnTo>
                  <a:lnTo>
                    <a:pt x="230" y="34"/>
                  </a:lnTo>
                  <a:lnTo>
                    <a:pt x="230" y="38"/>
                  </a:lnTo>
                  <a:lnTo>
                    <a:pt x="234" y="42"/>
                  </a:lnTo>
                  <a:lnTo>
                    <a:pt x="230" y="42"/>
                  </a:lnTo>
                  <a:lnTo>
                    <a:pt x="230" y="46"/>
                  </a:lnTo>
                  <a:lnTo>
                    <a:pt x="226" y="48"/>
                  </a:lnTo>
                  <a:lnTo>
                    <a:pt x="226" y="52"/>
                  </a:lnTo>
                  <a:lnTo>
                    <a:pt x="222" y="56"/>
                  </a:lnTo>
                  <a:lnTo>
                    <a:pt x="222" y="60"/>
                  </a:lnTo>
                  <a:lnTo>
                    <a:pt x="220" y="60"/>
                  </a:lnTo>
                  <a:lnTo>
                    <a:pt x="216" y="64"/>
                  </a:lnTo>
                  <a:lnTo>
                    <a:pt x="212" y="68"/>
                  </a:lnTo>
                  <a:lnTo>
                    <a:pt x="208" y="72"/>
                  </a:lnTo>
                  <a:lnTo>
                    <a:pt x="204" y="72"/>
                  </a:lnTo>
                  <a:lnTo>
                    <a:pt x="200" y="74"/>
                  </a:lnTo>
                  <a:lnTo>
                    <a:pt x="196" y="74"/>
                  </a:lnTo>
                  <a:lnTo>
                    <a:pt x="192" y="74"/>
                  </a:lnTo>
                  <a:lnTo>
                    <a:pt x="192" y="78"/>
                  </a:lnTo>
                  <a:lnTo>
                    <a:pt x="192" y="82"/>
                  </a:lnTo>
                  <a:lnTo>
                    <a:pt x="190" y="82"/>
                  </a:lnTo>
                  <a:lnTo>
                    <a:pt x="190" y="86"/>
                  </a:lnTo>
                  <a:lnTo>
                    <a:pt x="190" y="82"/>
                  </a:lnTo>
                  <a:lnTo>
                    <a:pt x="190" y="86"/>
                  </a:lnTo>
                  <a:lnTo>
                    <a:pt x="190" y="88"/>
                  </a:lnTo>
                  <a:lnTo>
                    <a:pt x="186" y="88"/>
                  </a:lnTo>
                  <a:lnTo>
                    <a:pt x="186" y="92"/>
                  </a:lnTo>
                  <a:lnTo>
                    <a:pt x="186" y="96"/>
                  </a:lnTo>
                  <a:lnTo>
                    <a:pt x="182" y="96"/>
                  </a:lnTo>
                  <a:lnTo>
                    <a:pt x="182" y="100"/>
                  </a:lnTo>
                  <a:lnTo>
                    <a:pt x="186" y="100"/>
                  </a:lnTo>
                  <a:lnTo>
                    <a:pt x="182" y="100"/>
                  </a:lnTo>
                  <a:lnTo>
                    <a:pt x="182" y="104"/>
                  </a:lnTo>
                  <a:lnTo>
                    <a:pt x="178" y="108"/>
                  </a:lnTo>
                  <a:lnTo>
                    <a:pt x="174" y="108"/>
                  </a:lnTo>
                  <a:lnTo>
                    <a:pt x="174" y="104"/>
                  </a:lnTo>
                  <a:lnTo>
                    <a:pt x="170" y="104"/>
                  </a:lnTo>
                  <a:lnTo>
                    <a:pt x="170" y="104"/>
                  </a:lnTo>
                  <a:lnTo>
                    <a:pt x="170" y="104"/>
                  </a:lnTo>
                  <a:close/>
                  <a:moveTo>
                    <a:pt x="18" y="38"/>
                  </a:moveTo>
                  <a:lnTo>
                    <a:pt x="14" y="38"/>
                  </a:lnTo>
                  <a:lnTo>
                    <a:pt x="14" y="34"/>
                  </a:lnTo>
                  <a:lnTo>
                    <a:pt x="18" y="34"/>
                  </a:lnTo>
                  <a:lnTo>
                    <a:pt x="22" y="34"/>
                  </a:lnTo>
                  <a:lnTo>
                    <a:pt x="22" y="38"/>
                  </a:lnTo>
                  <a:lnTo>
                    <a:pt x="18" y="38"/>
                  </a:lnTo>
                  <a:lnTo>
                    <a:pt x="18" y="38"/>
                  </a:lnTo>
                  <a:lnTo>
                    <a:pt x="18" y="38"/>
                  </a:lnTo>
                  <a:close/>
                  <a:moveTo>
                    <a:pt x="8" y="42"/>
                  </a:moveTo>
                  <a:lnTo>
                    <a:pt x="4" y="42"/>
                  </a:lnTo>
                  <a:lnTo>
                    <a:pt x="4" y="38"/>
                  </a:lnTo>
                  <a:lnTo>
                    <a:pt x="8" y="38"/>
                  </a:lnTo>
                  <a:lnTo>
                    <a:pt x="8" y="34"/>
                  </a:lnTo>
                  <a:lnTo>
                    <a:pt x="4" y="30"/>
                  </a:lnTo>
                  <a:lnTo>
                    <a:pt x="4" y="26"/>
                  </a:lnTo>
                  <a:lnTo>
                    <a:pt x="0" y="26"/>
                  </a:lnTo>
                  <a:lnTo>
                    <a:pt x="0" y="22"/>
                  </a:lnTo>
                  <a:lnTo>
                    <a:pt x="4" y="22"/>
                  </a:lnTo>
                  <a:lnTo>
                    <a:pt x="8" y="22"/>
                  </a:lnTo>
                  <a:lnTo>
                    <a:pt x="8" y="26"/>
                  </a:lnTo>
                  <a:lnTo>
                    <a:pt x="8" y="30"/>
                  </a:lnTo>
                  <a:lnTo>
                    <a:pt x="10" y="30"/>
                  </a:lnTo>
                  <a:lnTo>
                    <a:pt x="10" y="34"/>
                  </a:lnTo>
                  <a:lnTo>
                    <a:pt x="10" y="38"/>
                  </a:lnTo>
                  <a:lnTo>
                    <a:pt x="10" y="42"/>
                  </a:lnTo>
                  <a:lnTo>
                    <a:pt x="8" y="42"/>
                  </a:lnTo>
                  <a:lnTo>
                    <a:pt x="8" y="42"/>
                  </a:lnTo>
                  <a:lnTo>
                    <a:pt x="8" y="42"/>
                  </a:lnTo>
                  <a:close/>
                  <a:moveTo>
                    <a:pt x="14" y="30"/>
                  </a:moveTo>
                  <a:lnTo>
                    <a:pt x="10" y="30"/>
                  </a:lnTo>
                  <a:lnTo>
                    <a:pt x="10" y="26"/>
                  </a:lnTo>
                  <a:lnTo>
                    <a:pt x="14" y="26"/>
                  </a:lnTo>
                  <a:lnTo>
                    <a:pt x="14" y="30"/>
                  </a:lnTo>
                  <a:lnTo>
                    <a:pt x="14" y="30"/>
                  </a:lnTo>
                  <a:lnTo>
                    <a:pt x="14" y="30"/>
                  </a:lnTo>
                  <a:close/>
                  <a:moveTo>
                    <a:pt x="4" y="34"/>
                  </a:moveTo>
                  <a:lnTo>
                    <a:pt x="0" y="34"/>
                  </a:lnTo>
                  <a:lnTo>
                    <a:pt x="0" y="30"/>
                  </a:lnTo>
                  <a:lnTo>
                    <a:pt x="4" y="30"/>
                  </a:lnTo>
                  <a:lnTo>
                    <a:pt x="4" y="34"/>
                  </a:lnTo>
                  <a:lnTo>
                    <a:pt x="4" y="34"/>
                  </a:lnTo>
                  <a:lnTo>
                    <a:pt x="4" y="34"/>
                  </a:lnTo>
                  <a:close/>
                  <a:moveTo>
                    <a:pt x="30" y="42"/>
                  </a:moveTo>
                  <a:lnTo>
                    <a:pt x="30" y="38"/>
                  </a:lnTo>
                  <a:lnTo>
                    <a:pt x="34" y="38"/>
                  </a:lnTo>
                  <a:lnTo>
                    <a:pt x="34" y="42"/>
                  </a:lnTo>
                  <a:lnTo>
                    <a:pt x="30" y="42"/>
                  </a:lnTo>
                  <a:lnTo>
                    <a:pt x="30" y="42"/>
                  </a:lnTo>
                  <a:lnTo>
                    <a:pt x="30" y="42"/>
                  </a:lnTo>
                  <a:close/>
                  <a:moveTo>
                    <a:pt x="18" y="48"/>
                  </a:moveTo>
                  <a:lnTo>
                    <a:pt x="14" y="46"/>
                  </a:lnTo>
                  <a:lnTo>
                    <a:pt x="18" y="46"/>
                  </a:lnTo>
                  <a:lnTo>
                    <a:pt x="18" y="48"/>
                  </a:lnTo>
                  <a:lnTo>
                    <a:pt x="18" y="48"/>
                  </a:lnTo>
                  <a:lnTo>
                    <a:pt x="18" y="48"/>
                  </a:lnTo>
                  <a:close/>
                  <a:moveTo>
                    <a:pt x="164" y="74"/>
                  </a:moveTo>
                  <a:lnTo>
                    <a:pt x="160" y="74"/>
                  </a:lnTo>
                  <a:lnTo>
                    <a:pt x="160" y="72"/>
                  </a:lnTo>
                  <a:lnTo>
                    <a:pt x="164" y="72"/>
                  </a:lnTo>
                  <a:lnTo>
                    <a:pt x="166" y="72"/>
                  </a:lnTo>
                  <a:lnTo>
                    <a:pt x="164" y="74"/>
                  </a:lnTo>
                  <a:lnTo>
                    <a:pt x="164" y="74"/>
                  </a:lnTo>
                  <a:lnTo>
                    <a:pt x="164" y="7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76" name="Freeform 183">
              <a:extLst>
                <a:ext uri="{FF2B5EF4-FFF2-40B4-BE49-F238E27FC236}">
                  <a16:creationId xmlns:a16="http://schemas.microsoft.com/office/drawing/2014/main" id="{EA10B3A0-7633-3B5A-08AB-AA87C46B461B}"/>
                </a:ext>
              </a:extLst>
            </p:cNvPr>
            <p:cNvSpPr>
              <a:spLocks/>
            </p:cNvSpPr>
            <p:nvPr/>
          </p:nvSpPr>
          <p:spPr bwMode="auto">
            <a:xfrm>
              <a:off x="3168650" y="4403793"/>
              <a:ext cx="66675" cy="98425"/>
            </a:xfrm>
            <a:custGeom>
              <a:avLst/>
              <a:gdLst>
                <a:gd name="T0" fmla="*/ 4 w 42"/>
                <a:gd name="T1" fmla="*/ 56 h 62"/>
                <a:gd name="T2" fmla="*/ 4 w 42"/>
                <a:gd name="T3" fmla="*/ 52 h 62"/>
                <a:gd name="T4" fmla="*/ 4 w 42"/>
                <a:gd name="T5" fmla="*/ 48 h 62"/>
                <a:gd name="T6" fmla="*/ 4 w 42"/>
                <a:gd name="T7" fmla="*/ 44 h 62"/>
                <a:gd name="T8" fmla="*/ 8 w 42"/>
                <a:gd name="T9" fmla="*/ 40 h 62"/>
                <a:gd name="T10" fmla="*/ 8 w 42"/>
                <a:gd name="T11" fmla="*/ 32 h 62"/>
                <a:gd name="T12" fmla="*/ 4 w 42"/>
                <a:gd name="T13" fmla="*/ 30 h 62"/>
                <a:gd name="T14" fmla="*/ 0 w 42"/>
                <a:gd name="T15" fmla="*/ 22 h 62"/>
                <a:gd name="T16" fmla="*/ 0 w 42"/>
                <a:gd name="T17" fmla="*/ 18 h 62"/>
                <a:gd name="T18" fmla="*/ 0 w 42"/>
                <a:gd name="T19" fmla="*/ 14 h 62"/>
                <a:gd name="T20" fmla="*/ 4 w 42"/>
                <a:gd name="T21" fmla="*/ 10 h 62"/>
                <a:gd name="T22" fmla="*/ 4 w 42"/>
                <a:gd name="T23" fmla="*/ 6 h 62"/>
                <a:gd name="T24" fmla="*/ 8 w 42"/>
                <a:gd name="T25" fmla="*/ 6 h 62"/>
                <a:gd name="T26" fmla="*/ 8 w 42"/>
                <a:gd name="T27" fmla="*/ 4 h 62"/>
                <a:gd name="T28" fmla="*/ 8 w 42"/>
                <a:gd name="T29" fmla="*/ 0 h 62"/>
                <a:gd name="T30" fmla="*/ 12 w 42"/>
                <a:gd name="T31" fmla="*/ 0 h 62"/>
                <a:gd name="T32" fmla="*/ 16 w 42"/>
                <a:gd name="T33" fmla="*/ 4 h 62"/>
                <a:gd name="T34" fmla="*/ 20 w 42"/>
                <a:gd name="T35" fmla="*/ 4 h 62"/>
                <a:gd name="T36" fmla="*/ 24 w 42"/>
                <a:gd name="T37" fmla="*/ 4 h 62"/>
                <a:gd name="T38" fmla="*/ 28 w 42"/>
                <a:gd name="T39" fmla="*/ 6 h 62"/>
                <a:gd name="T40" fmla="*/ 30 w 42"/>
                <a:gd name="T41" fmla="*/ 14 h 62"/>
                <a:gd name="T42" fmla="*/ 38 w 42"/>
                <a:gd name="T43" fmla="*/ 18 h 62"/>
                <a:gd name="T44" fmla="*/ 38 w 42"/>
                <a:gd name="T45" fmla="*/ 22 h 62"/>
                <a:gd name="T46" fmla="*/ 38 w 42"/>
                <a:gd name="T47" fmla="*/ 26 h 62"/>
                <a:gd name="T48" fmla="*/ 38 w 42"/>
                <a:gd name="T49" fmla="*/ 22 h 62"/>
                <a:gd name="T50" fmla="*/ 38 w 42"/>
                <a:gd name="T51" fmla="*/ 22 h 62"/>
                <a:gd name="T52" fmla="*/ 38 w 42"/>
                <a:gd name="T53" fmla="*/ 18 h 62"/>
                <a:gd name="T54" fmla="*/ 42 w 42"/>
                <a:gd name="T55" fmla="*/ 22 h 62"/>
                <a:gd name="T56" fmla="*/ 42 w 42"/>
                <a:gd name="T57" fmla="*/ 26 h 62"/>
                <a:gd name="T58" fmla="*/ 42 w 42"/>
                <a:gd name="T59" fmla="*/ 26 h 62"/>
                <a:gd name="T60" fmla="*/ 42 w 42"/>
                <a:gd name="T61" fmla="*/ 30 h 62"/>
                <a:gd name="T62" fmla="*/ 42 w 42"/>
                <a:gd name="T63" fmla="*/ 30 h 62"/>
                <a:gd name="T64" fmla="*/ 38 w 42"/>
                <a:gd name="T65" fmla="*/ 32 h 62"/>
                <a:gd name="T66" fmla="*/ 38 w 42"/>
                <a:gd name="T67" fmla="*/ 36 h 62"/>
                <a:gd name="T68" fmla="*/ 34 w 42"/>
                <a:gd name="T69" fmla="*/ 44 h 62"/>
                <a:gd name="T70" fmla="*/ 30 w 42"/>
                <a:gd name="T71" fmla="*/ 44 h 62"/>
                <a:gd name="T72" fmla="*/ 30 w 42"/>
                <a:gd name="T73" fmla="*/ 48 h 62"/>
                <a:gd name="T74" fmla="*/ 30 w 42"/>
                <a:gd name="T75" fmla="*/ 56 h 62"/>
                <a:gd name="T76" fmla="*/ 28 w 42"/>
                <a:gd name="T77" fmla="*/ 58 h 62"/>
                <a:gd name="T78" fmla="*/ 24 w 42"/>
                <a:gd name="T79" fmla="*/ 62 h 62"/>
                <a:gd name="T80" fmla="*/ 24 w 42"/>
                <a:gd name="T81" fmla="*/ 58 h 62"/>
                <a:gd name="T82" fmla="*/ 20 w 42"/>
                <a:gd name="T83" fmla="*/ 58 h 62"/>
                <a:gd name="T84" fmla="*/ 20 w 42"/>
                <a:gd name="T85" fmla="*/ 58 h 62"/>
                <a:gd name="T86" fmla="*/ 12 w 42"/>
                <a:gd name="T87" fmla="*/ 58 h 62"/>
                <a:gd name="T88" fmla="*/ 8 w 42"/>
                <a:gd name="T89" fmla="*/ 58 h 62"/>
                <a:gd name="T90" fmla="*/ 4 w 42"/>
                <a:gd name="T91" fmla="*/ 62 h 62"/>
                <a:gd name="T92" fmla="*/ 0 w 42"/>
                <a:gd name="T93" fmla="*/ 58 h 62"/>
                <a:gd name="T94" fmla="*/ 0 w 42"/>
                <a:gd name="T95"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62">
                  <a:moveTo>
                    <a:pt x="0" y="58"/>
                  </a:moveTo>
                  <a:lnTo>
                    <a:pt x="0" y="58"/>
                  </a:lnTo>
                  <a:lnTo>
                    <a:pt x="0" y="56"/>
                  </a:lnTo>
                  <a:lnTo>
                    <a:pt x="4" y="56"/>
                  </a:lnTo>
                  <a:lnTo>
                    <a:pt x="4" y="56"/>
                  </a:lnTo>
                  <a:lnTo>
                    <a:pt x="4" y="56"/>
                  </a:lnTo>
                  <a:lnTo>
                    <a:pt x="4" y="52"/>
                  </a:lnTo>
                  <a:lnTo>
                    <a:pt x="4" y="52"/>
                  </a:lnTo>
                  <a:lnTo>
                    <a:pt x="4" y="52"/>
                  </a:lnTo>
                  <a:lnTo>
                    <a:pt x="4" y="52"/>
                  </a:lnTo>
                  <a:lnTo>
                    <a:pt x="4" y="52"/>
                  </a:lnTo>
                  <a:lnTo>
                    <a:pt x="4" y="48"/>
                  </a:lnTo>
                  <a:lnTo>
                    <a:pt x="4" y="48"/>
                  </a:lnTo>
                  <a:lnTo>
                    <a:pt x="4" y="44"/>
                  </a:lnTo>
                  <a:lnTo>
                    <a:pt x="4" y="44"/>
                  </a:lnTo>
                  <a:lnTo>
                    <a:pt x="4" y="44"/>
                  </a:lnTo>
                  <a:lnTo>
                    <a:pt x="4" y="44"/>
                  </a:lnTo>
                  <a:lnTo>
                    <a:pt x="8" y="40"/>
                  </a:lnTo>
                  <a:lnTo>
                    <a:pt x="8" y="40"/>
                  </a:lnTo>
                  <a:lnTo>
                    <a:pt x="8" y="40"/>
                  </a:lnTo>
                  <a:lnTo>
                    <a:pt x="8" y="40"/>
                  </a:lnTo>
                  <a:lnTo>
                    <a:pt x="8" y="36"/>
                  </a:lnTo>
                  <a:lnTo>
                    <a:pt x="8" y="36"/>
                  </a:lnTo>
                  <a:lnTo>
                    <a:pt x="8" y="32"/>
                  </a:lnTo>
                  <a:lnTo>
                    <a:pt x="8" y="32"/>
                  </a:lnTo>
                  <a:lnTo>
                    <a:pt x="4" y="32"/>
                  </a:lnTo>
                  <a:lnTo>
                    <a:pt x="4" y="30"/>
                  </a:lnTo>
                  <a:lnTo>
                    <a:pt x="4" y="30"/>
                  </a:lnTo>
                  <a:lnTo>
                    <a:pt x="4" y="26"/>
                  </a:lnTo>
                  <a:lnTo>
                    <a:pt x="4" y="26"/>
                  </a:lnTo>
                  <a:lnTo>
                    <a:pt x="0" y="22"/>
                  </a:lnTo>
                  <a:lnTo>
                    <a:pt x="0" y="22"/>
                  </a:lnTo>
                  <a:lnTo>
                    <a:pt x="0" y="22"/>
                  </a:lnTo>
                  <a:lnTo>
                    <a:pt x="0" y="22"/>
                  </a:lnTo>
                  <a:lnTo>
                    <a:pt x="0" y="22"/>
                  </a:lnTo>
                  <a:lnTo>
                    <a:pt x="0" y="18"/>
                  </a:lnTo>
                  <a:lnTo>
                    <a:pt x="0" y="18"/>
                  </a:lnTo>
                  <a:lnTo>
                    <a:pt x="0" y="18"/>
                  </a:lnTo>
                  <a:lnTo>
                    <a:pt x="0" y="18"/>
                  </a:lnTo>
                  <a:lnTo>
                    <a:pt x="0" y="14"/>
                  </a:lnTo>
                  <a:lnTo>
                    <a:pt x="0" y="14"/>
                  </a:lnTo>
                  <a:lnTo>
                    <a:pt x="0" y="10"/>
                  </a:lnTo>
                  <a:lnTo>
                    <a:pt x="4" y="10"/>
                  </a:lnTo>
                  <a:lnTo>
                    <a:pt x="4" y="10"/>
                  </a:lnTo>
                  <a:lnTo>
                    <a:pt x="4" y="10"/>
                  </a:lnTo>
                  <a:lnTo>
                    <a:pt x="4" y="10"/>
                  </a:lnTo>
                  <a:lnTo>
                    <a:pt x="4" y="6"/>
                  </a:lnTo>
                  <a:lnTo>
                    <a:pt x="4" y="6"/>
                  </a:lnTo>
                  <a:lnTo>
                    <a:pt x="4" y="6"/>
                  </a:lnTo>
                  <a:lnTo>
                    <a:pt x="4" y="6"/>
                  </a:lnTo>
                  <a:lnTo>
                    <a:pt x="4" y="6"/>
                  </a:lnTo>
                  <a:lnTo>
                    <a:pt x="8" y="6"/>
                  </a:lnTo>
                  <a:lnTo>
                    <a:pt x="8" y="6"/>
                  </a:lnTo>
                  <a:lnTo>
                    <a:pt x="8" y="6"/>
                  </a:lnTo>
                  <a:lnTo>
                    <a:pt x="8" y="6"/>
                  </a:lnTo>
                  <a:lnTo>
                    <a:pt x="8" y="4"/>
                  </a:lnTo>
                  <a:lnTo>
                    <a:pt x="8" y="4"/>
                  </a:lnTo>
                  <a:lnTo>
                    <a:pt x="8" y="4"/>
                  </a:lnTo>
                  <a:lnTo>
                    <a:pt x="8" y="4"/>
                  </a:lnTo>
                  <a:lnTo>
                    <a:pt x="8" y="0"/>
                  </a:lnTo>
                  <a:lnTo>
                    <a:pt x="8" y="0"/>
                  </a:lnTo>
                  <a:lnTo>
                    <a:pt x="8" y="0"/>
                  </a:lnTo>
                  <a:lnTo>
                    <a:pt x="8" y="0"/>
                  </a:lnTo>
                  <a:lnTo>
                    <a:pt x="12" y="0"/>
                  </a:lnTo>
                  <a:lnTo>
                    <a:pt x="12" y="0"/>
                  </a:lnTo>
                  <a:lnTo>
                    <a:pt x="12" y="0"/>
                  </a:lnTo>
                  <a:lnTo>
                    <a:pt x="16" y="4"/>
                  </a:lnTo>
                  <a:lnTo>
                    <a:pt x="16" y="4"/>
                  </a:lnTo>
                  <a:lnTo>
                    <a:pt x="16" y="4"/>
                  </a:lnTo>
                  <a:lnTo>
                    <a:pt x="16" y="4"/>
                  </a:lnTo>
                  <a:lnTo>
                    <a:pt x="16" y="4"/>
                  </a:lnTo>
                  <a:lnTo>
                    <a:pt x="20" y="4"/>
                  </a:lnTo>
                  <a:lnTo>
                    <a:pt x="20" y="4"/>
                  </a:lnTo>
                  <a:lnTo>
                    <a:pt x="24" y="4"/>
                  </a:lnTo>
                  <a:lnTo>
                    <a:pt x="24" y="4"/>
                  </a:lnTo>
                  <a:lnTo>
                    <a:pt x="24" y="4"/>
                  </a:lnTo>
                  <a:lnTo>
                    <a:pt x="24" y="6"/>
                  </a:lnTo>
                  <a:lnTo>
                    <a:pt x="28" y="6"/>
                  </a:lnTo>
                  <a:lnTo>
                    <a:pt x="28" y="6"/>
                  </a:lnTo>
                  <a:lnTo>
                    <a:pt x="28" y="6"/>
                  </a:lnTo>
                  <a:lnTo>
                    <a:pt x="28" y="10"/>
                  </a:lnTo>
                  <a:lnTo>
                    <a:pt x="30" y="10"/>
                  </a:lnTo>
                  <a:lnTo>
                    <a:pt x="30" y="14"/>
                  </a:lnTo>
                  <a:lnTo>
                    <a:pt x="30" y="14"/>
                  </a:lnTo>
                  <a:lnTo>
                    <a:pt x="34" y="14"/>
                  </a:lnTo>
                  <a:lnTo>
                    <a:pt x="34" y="18"/>
                  </a:lnTo>
                  <a:lnTo>
                    <a:pt x="38" y="18"/>
                  </a:lnTo>
                  <a:lnTo>
                    <a:pt x="38" y="18"/>
                  </a:lnTo>
                  <a:lnTo>
                    <a:pt x="38" y="18"/>
                  </a:lnTo>
                  <a:lnTo>
                    <a:pt x="38" y="18"/>
                  </a:lnTo>
                  <a:lnTo>
                    <a:pt x="38" y="22"/>
                  </a:lnTo>
                  <a:lnTo>
                    <a:pt x="38" y="22"/>
                  </a:lnTo>
                  <a:lnTo>
                    <a:pt x="38" y="22"/>
                  </a:lnTo>
                  <a:lnTo>
                    <a:pt x="38" y="22"/>
                  </a:lnTo>
                  <a:lnTo>
                    <a:pt x="38" y="22"/>
                  </a:lnTo>
                  <a:lnTo>
                    <a:pt x="38" y="26"/>
                  </a:lnTo>
                  <a:lnTo>
                    <a:pt x="38" y="26"/>
                  </a:lnTo>
                  <a:lnTo>
                    <a:pt x="38" y="26"/>
                  </a:lnTo>
                  <a:lnTo>
                    <a:pt x="38" y="22"/>
                  </a:lnTo>
                  <a:lnTo>
                    <a:pt x="38" y="22"/>
                  </a:lnTo>
                  <a:lnTo>
                    <a:pt x="38" y="22"/>
                  </a:lnTo>
                  <a:lnTo>
                    <a:pt x="38" y="22"/>
                  </a:lnTo>
                  <a:lnTo>
                    <a:pt x="38" y="22"/>
                  </a:lnTo>
                  <a:lnTo>
                    <a:pt x="38" y="22"/>
                  </a:lnTo>
                  <a:lnTo>
                    <a:pt x="38" y="22"/>
                  </a:lnTo>
                  <a:lnTo>
                    <a:pt x="38" y="18"/>
                  </a:lnTo>
                  <a:lnTo>
                    <a:pt x="38" y="18"/>
                  </a:lnTo>
                  <a:lnTo>
                    <a:pt x="38" y="18"/>
                  </a:lnTo>
                  <a:lnTo>
                    <a:pt x="38" y="18"/>
                  </a:lnTo>
                  <a:lnTo>
                    <a:pt x="38" y="18"/>
                  </a:lnTo>
                  <a:lnTo>
                    <a:pt x="42" y="22"/>
                  </a:lnTo>
                  <a:lnTo>
                    <a:pt x="42" y="22"/>
                  </a:lnTo>
                  <a:lnTo>
                    <a:pt x="42" y="22"/>
                  </a:lnTo>
                  <a:lnTo>
                    <a:pt x="42" y="22"/>
                  </a:lnTo>
                  <a:lnTo>
                    <a:pt x="42" y="22"/>
                  </a:lnTo>
                  <a:lnTo>
                    <a:pt x="42" y="26"/>
                  </a:lnTo>
                  <a:lnTo>
                    <a:pt x="42" y="26"/>
                  </a:lnTo>
                  <a:lnTo>
                    <a:pt x="42" y="26"/>
                  </a:lnTo>
                  <a:lnTo>
                    <a:pt x="42" y="26"/>
                  </a:lnTo>
                  <a:lnTo>
                    <a:pt x="42" y="26"/>
                  </a:lnTo>
                  <a:lnTo>
                    <a:pt x="42" y="26"/>
                  </a:lnTo>
                  <a:lnTo>
                    <a:pt x="42" y="30"/>
                  </a:lnTo>
                  <a:lnTo>
                    <a:pt x="42" y="30"/>
                  </a:lnTo>
                  <a:lnTo>
                    <a:pt x="42" y="30"/>
                  </a:lnTo>
                  <a:lnTo>
                    <a:pt x="42" y="30"/>
                  </a:lnTo>
                  <a:lnTo>
                    <a:pt x="42" y="30"/>
                  </a:lnTo>
                  <a:lnTo>
                    <a:pt x="42" y="30"/>
                  </a:lnTo>
                  <a:lnTo>
                    <a:pt x="42" y="30"/>
                  </a:lnTo>
                  <a:lnTo>
                    <a:pt x="42" y="30"/>
                  </a:lnTo>
                  <a:lnTo>
                    <a:pt x="38" y="30"/>
                  </a:lnTo>
                  <a:lnTo>
                    <a:pt x="38" y="32"/>
                  </a:lnTo>
                  <a:lnTo>
                    <a:pt x="38" y="32"/>
                  </a:lnTo>
                  <a:lnTo>
                    <a:pt x="38" y="32"/>
                  </a:lnTo>
                  <a:lnTo>
                    <a:pt x="38" y="32"/>
                  </a:lnTo>
                  <a:lnTo>
                    <a:pt x="38" y="36"/>
                  </a:lnTo>
                  <a:lnTo>
                    <a:pt x="38" y="36"/>
                  </a:lnTo>
                  <a:lnTo>
                    <a:pt x="38" y="36"/>
                  </a:lnTo>
                  <a:lnTo>
                    <a:pt x="34" y="40"/>
                  </a:lnTo>
                  <a:lnTo>
                    <a:pt x="34" y="40"/>
                  </a:lnTo>
                  <a:lnTo>
                    <a:pt x="34" y="44"/>
                  </a:lnTo>
                  <a:lnTo>
                    <a:pt x="34" y="44"/>
                  </a:lnTo>
                  <a:lnTo>
                    <a:pt x="34" y="44"/>
                  </a:lnTo>
                  <a:lnTo>
                    <a:pt x="30" y="44"/>
                  </a:lnTo>
                  <a:lnTo>
                    <a:pt x="30" y="44"/>
                  </a:lnTo>
                  <a:lnTo>
                    <a:pt x="30" y="44"/>
                  </a:lnTo>
                  <a:lnTo>
                    <a:pt x="30" y="48"/>
                  </a:lnTo>
                  <a:lnTo>
                    <a:pt x="30" y="48"/>
                  </a:lnTo>
                  <a:lnTo>
                    <a:pt x="30" y="48"/>
                  </a:lnTo>
                  <a:lnTo>
                    <a:pt x="30" y="52"/>
                  </a:lnTo>
                  <a:lnTo>
                    <a:pt x="30" y="52"/>
                  </a:lnTo>
                  <a:lnTo>
                    <a:pt x="30" y="52"/>
                  </a:lnTo>
                  <a:lnTo>
                    <a:pt x="30" y="56"/>
                  </a:lnTo>
                  <a:lnTo>
                    <a:pt x="30" y="56"/>
                  </a:lnTo>
                  <a:lnTo>
                    <a:pt x="30" y="56"/>
                  </a:lnTo>
                  <a:lnTo>
                    <a:pt x="28" y="56"/>
                  </a:lnTo>
                  <a:lnTo>
                    <a:pt x="28" y="58"/>
                  </a:lnTo>
                  <a:lnTo>
                    <a:pt x="28" y="58"/>
                  </a:lnTo>
                  <a:lnTo>
                    <a:pt x="24" y="58"/>
                  </a:lnTo>
                  <a:lnTo>
                    <a:pt x="24" y="58"/>
                  </a:lnTo>
                  <a:lnTo>
                    <a:pt x="24" y="62"/>
                  </a:lnTo>
                  <a:lnTo>
                    <a:pt x="24" y="62"/>
                  </a:lnTo>
                  <a:lnTo>
                    <a:pt x="24" y="58"/>
                  </a:lnTo>
                  <a:lnTo>
                    <a:pt x="24" y="58"/>
                  </a:lnTo>
                  <a:lnTo>
                    <a:pt x="24" y="58"/>
                  </a:lnTo>
                  <a:lnTo>
                    <a:pt x="20" y="58"/>
                  </a:lnTo>
                  <a:lnTo>
                    <a:pt x="20" y="58"/>
                  </a:lnTo>
                  <a:lnTo>
                    <a:pt x="20" y="58"/>
                  </a:lnTo>
                  <a:lnTo>
                    <a:pt x="20" y="58"/>
                  </a:lnTo>
                  <a:lnTo>
                    <a:pt x="20" y="58"/>
                  </a:lnTo>
                  <a:lnTo>
                    <a:pt x="20" y="58"/>
                  </a:lnTo>
                  <a:lnTo>
                    <a:pt x="20" y="58"/>
                  </a:lnTo>
                  <a:lnTo>
                    <a:pt x="20" y="58"/>
                  </a:lnTo>
                  <a:lnTo>
                    <a:pt x="16" y="58"/>
                  </a:lnTo>
                  <a:lnTo>
                    <a:pt x="16" y="58"/>
                  </a:lnTo>
                  <a:lnTo>
                    <a:pt x="12" y="58"/>
                  </a:lnTo>
                  <a:lnTo>
                    <a:pt x="12" y="58"/>
                  </a:lnTo>
                  <a:lnTo>
                    <a:pt x="12" y="58"/>
                  </a:lnTo>
                  <a:lnTo>
                    <a:pt x="12" y="58"/>
                  </a:lnTo>
                  <a:lnTo>
                    <a:pt x="12" y="58"/>
                  </a:lnTo>
                  <a:lnTo>
                    <a:pt x="8" y="58"/>
                  </a:lnTo>
                  <a:lnTo>
                    <a:pt x="8" y="58"/>
                  </a:lnTo>
                  <a:lnTo>
                    <a:pt x="8" y="58"/>
                  </a:lnTo>
                  <a:lnTo>
                    <a:pt x="8" y="62"/>
                  </a:lnTo>
                  <a:lnTo>
                    <a:pt x="4" y="62"/>
                  </a:lnTo>
                  <a:lnTo>
                    <a:pt x="0" y="58"/>
                  </a:lnTo>
                  <a:lnTo>
                    <a:pt x="0" y="58"/>
                  </a:lnTo>
                  <a:lnTo>
                    <a:pt x="0" y="58"/>
                  </a:lnTo>
                  <a:lnTo>
                    <a:pt x="0" y="58"/>
                  </a:lnTo>
                  <a:lnTo>
                    <a:pt x="0" y="58"/>
                  </a:lnTo>
                  <a:lnTo>
                    <a:pt x="0" y="58"/>
                  </a:lnTo>
                  <a:lnTo>
                    <a:pt x="0" y="58"/>
                  </a:lnTo>
                  <a:lnTo>
                    <a:pt x="0" y="58"/>
                  </a:lnTo>
                  <a:lnTo>
                    <a:pt x="0" y="5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77" name="Freeform 184">
              <a:extLst>
                <a:ext uri="{FF2B5EF4-FFF2-40B4-BE49-F238E27FC236}">
                  <a16:creationId xmlns:a16="http://schemas.microsoft.com/office/drawing/2014/main" id="{343F71DF-B4C2-A578-43A4-A0EA92D5D1A0}"/>
                </a:ext>
              </a:extLst>
            </p:cNvPr>
            <p:cNvSpPr>
              <a:spLocks/>
            </p:cNvSpPr>
            <p:nvPr/>
          </p:nvSpPr>
          <p:spPr bwMode="auto">
            <a:xfrm>
              <a:off x="3016250" y="4327593"/>
              <a:ext cx="111125" cy="200025"/>
            </a:xfrm>
            <a:custGeom>
              <a:avLst/>
              <a:gdLst>
                <a:gd name="T0" fmla="*/ 48 w 70"/>
                <a:gd name="T1" fmla="*/ 32 h 126"/>
                <a:gd name="T2" fmla="*/ 52 w 70"/>
                <a:gd name="T3" fmla="*/ 36 h 126"/>
                <a:gd name="T4" fmla="*/ 56 w 70"/>
                <a:gd name="T5" fmla="*/ 40 h 126"/>
                <a:gd name="T6" fmla="*/ 60 w 70"/>
                <a:gd name="T7" fmla="*/ 44 h 126"/>
                <a:gd name="T8" fmla="*/ 60 w 70"/>
                <a:gd name="T9" fmla="*/ 56 h 126"/>
                <a:gd name="T10" fmla="*/ 60 w 70"/>
                <a:gd name="T11" fmla="*/ 58 h 126"/>
                <a:gd name="T12" fmla="*/ 56 w 70"/>
                <a:gd name="T13" fmla="*/ 58 h 126"/>
                <a:gd name="T14" fmla="*/ 52 w 70"/>
                <a:gd name="T15" fmla="*/ 62 h 126"/>
                <a:gd name="T16" fmla="*/ 48 w 70"/>
                <a:gd name="T17" fmla="*/ 66 h 126"/>
                <a:gd name="T18" fmla="*/ 48 w 70"/>
                <a:gd name="T19" fmla="*/ 74 h 126"/>
                <a:gd name="T20" fmla="*/ 48 w 70"/>
                <a:gd name="T21" fmla="*/ 78 h 126"/>
                <a:gd name="T22" fmla="*/ 48 w 70"/>
                <a:gd name="T23" fmla="*/ 82 h 126"/>
                <a:gd name="T24" fmla="*/ 52 w 70"/>
                <a:gd name="T25" fmla="*/ 86 h 126"/>
                <a:gd name="T26" fmla="*/ 52 w 70"/>
                <a:gd name="T27" fmla="*/ 88 h 126"/>
                <a:gd name="T28" fmla="*/ 60 w 70"/>
                <a:gd name="T29" fmla="*/ 92 h 126"/>
                <a:gd name="T30" fmla="*/ 60 w 70"/>
                <a:gd name="T31" fmla="*/ 96 h 126"/>
                <a:gd name="T32" fmla="*/ 64 w 70"/>
                <a:gd name="T33" fmla="*/ 108 h 126"/>
                <a:gd name="T34" fmla="*/ 70 w 70"/>
                <a:gd name="T35" fmla="*/ 114 h 126"/>
                <a:gd name="T36" fmla="*/ 68 w 70"/>
                <a:gd name="T37" fmla="*/ 114 h 126"/>
                <a:gd name="T38" fmla="*/ 60 w 70"/>
                <a:gd name="T39" fmla="*/ 112 h 126"/>
                <a:gd name="T40" fmla="*/ 60 w 70"/>
                <a:gd name="T41" fmla="*/ 112 h 126"/>
                <a:gd name="T42" fmla="*/ 56 w 70"/>
                <a:gd name="T43" fmla="*/ 118 h 126"/>
                <a:gd name="T44" fmla="*/ 52 w 70"/>
                <a:gd name="T45" fmla="*/ 118 h 126"/>
                <a:gd name="T46" fmla="*/ 44 w 70"/>
                <a:gd name="T47" fmla="*/ 122 h 126"/>
                <a:gd name="T48" fmla="*/ 40 w 70"/>
                <a:gd name="T49" fmla="*/ 122 h 126"/>
                <a:gd name="T50" fmla="*/ 38 w 70"/>
                <a:gd name="T51" fmla="*/ 126 h 126"/>
                <a:gd name="T52" fmla="*/ 34 w 70"/>
                <a:gd name="T53" fmla="*/ 126 h 126"/>
                <a:gd name="T54" fmla="*/ 30 w 70"/>
                <a:gd name="T55" fmla="*/ 118 h 126"/>
                <a:gd name="T56" fmla="*/ 26 w 70"/>
                <a:gd name="T57" fmla="*/ 114 h 126"/>
                <a:gd name="T58" fmla="*/ 22 w 70"/>
                <a:gd name="T59" fmla="*/ 108 h 126"/>
                <a:gd name="T60" fmla="*/ 22 w 70"/>
                <a:gd name="T61" fmla="*/ 104 h 126"/>
                <a:gd name="T62" fmla="*/ 18 w 70"/>
                <a:gd name="T63" fmla="*/ 96 h 126"/>
                <a:gd name="T64" fmla="*/ 22 w 70"/>
                <a:gd name="T65" fmla="*/ 88 h 126"/>
                <a:gd name="T66" fmla="*/ 26 w 70"/>
                <a:gd name="T67" fmla="*/ 82 h 126"/>
                <a:gd name="T68" fmla="*/ 26 w 70"/>
                <a:gd name="T69" fmla="*/ 70 h 126"/>
                <a:gd name="T70" fmla="*/ 18 w 70"/>
                <a:gd name="T71" fmla="*/ 70 h 126"/>
                <a:gd name="T72" fmla="*/ 18 w 70"/>
                <a:gd name="T73" fmla="*/ 66 h 126"/>
                <a:gd name="T74" fmla="*/ 18 w 70"/>
                <a:gd name="T75" fmla="*/ 58 h 126"/>
                <a:gd name="T76" fmla="*/ 14 w 70"/>
                <a:gd name="T77" fmla="*/ 58 h 126"/>
                <a:gd name="T78" fmla="*/ 12 w 70"/>
                <a:gd name="T79" fmla="*/ 58 h 126"/>
                <a:gd name="T80" fmla="*/ 0 w 70"/>
                <a:gd name="T81" fmla="*/ 44 h 126"/>
                <a:gd name="T82" fmla="*/ 4 w 70"/>
                <a:gd name="T83" fmla="*/ 40 h 126"/>
                <a:gd name="T84" fmla="*/ 4 w 70"/>
                <a:gd name="T85" fmla="*/ 32 h 126"/>
                <a:gd name="T86" fmla="*/ 12 w 70"/>
                <a:gd name="T87" fmla="*/ 32 h 126"/>
                <a:gd name="T88" fmla="*/ 12 w 70"/>
                <a:gd name="T89" fmla="*/ 30 h 126"/>
                <a:gd name="T90" fmla="*/ 14 w 70"/>
                <a:gd name="T91" fmla="*/ 26 h 126"/>
                <a:gd name="T92" fmla="*/ 12 w 70"/>
                <a:gd name="T93" fmla="*/ 26 h 126"/>
                <a:gd name="T94" fmla="*/ 12 w 70"/>
                <a:gd name="T95" fmla="*/ 22 h 126"/>
                <a:gd name="T96" fmla="*/ 12 w 70"/>
                <a:gd name="T97" fmla="*/ 18 h 126"/>
                <a:gd name="T98" fmla="*/ 12 w 70"/>
                <a:gd name="T99" fmla="*/ 14 h 126"/>
                <a:gd name="T100" fmla="*/ 18 w 70"/>
                <a:gd name="T101" fmla="*/ 10 h 126"/>
                <a:gd name="T102" fmla="*/ 22 w 70"/>
                <a:gd name="T103" fmla="*/ 6 h 126"/>
                <a:gd name="T104" fmla="*/ 18 w 70"/>
                <a:gd name="T105" fmla="*/ 0 h 126"/>
                <a:gd name="T106" fmla="*/ 22 w 70"/>
                <a:gd name="T107" fmla="*/ 4 h 126"/>
                <a:gd name="T108" fmla="*/ 26 w 70"/>
                <a:gd name="T109" fmla="*/ 4 h 126"/>
                <a:gd name="T110" fmla="*/ 34 w 70"/>
                <a:gd name="T111" fmla="*/ 10 h 126"/>
                <a:gd name="T112" fmla="*/ 38 w 70"/>
                <a:gd name="T113" fmla="*/ 18 h 126"/>
                <a:gd name="T114" fmla="*/ 40 w 70"/>
                <a:gd name="T115" fmla="*/ 26 h 126"/>
                <a:gd name="T116" fmla="*/ 40 w 70"/>
                <a:gd name="T117" fmla="*/ 30 h 126"/>
                <a:gd name="T118" fmla="*/ 40 w 70"/>
                <a:gd name="T119" fmla="*/ 36 h 126"/>
                <a:gd name="T120" fmla="*/ 40 w 70"/>
                <a:gd name="T121" fmla="*/ 32 h 126"/>
                <a:gd name="T122" fmla="*/ 44 w 70"/>
                <a:gd name="T123" fmla="*/ 3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 h="126">
                  <a:moveTo>
                    <a:pt x="44" y="30"/>
                  </a:moveTo>
                  <a:lnTo>
                    <a:pt x="44" y="30"/>
                  </a:lnTo>
                  <a:lnTo>
                    <a:pt x="48" y="30"/>
                  </a:lnTo>
                  <a:lnTo>
                    <a:pt x="48" y="30"/>
                  </a:lnTo>
                  <a:lnTo>
                    <a:pt x="48" y="30"/>
                  </a:lnTo>
                  <a:lnTo>
                    <a:pt x="48" y="32"/>
                  </a:lnTo>
                  <a:lnTo>
                    <a:pt x="48" y="32"/>
                  </a:lnTo>
                  <a:lnTo>
                    <a:pt x="48" y="32"/>
                  </a:lnTo>
                  <a:lnTo>
                    <a:pt x="48" y="32"/>
                  </a:lnTo>
                  <a:lnTo>
                    <a:pt x="48" y="32"/>
                  </a:lnTo>
                  <a:lnTo>
                    <a:pt x="52" y="32"/>
                  </a:lnTo>
                  <a:lnTo>
                    <a:pt x="52" y="36"/>
                  </a:lnTo>
                  <a:lnTo>
                    <a:pt x="52" y="36"/>
                  </a:lnTo>
                  <a:lnTo>
                    <a:pt x="56" y="40"/>
                  </a:lnTo>
                  <a:lnTo>
                    <a:pt x="56" y="40"/>
                  </a:lnTo>
                  <a:lnTo>
                    <a:pt x="56" y="36"/>
                  </a:lnTo>
                  <a:lnTo>
                    <a:pt x="56" y="36"/>
                  </a:lnTo>
                  <a:lnTo>
                    <a:pt x="56" y="40"/>
                  </a:lnTo>
                  <a:lnTo>
                    <a:pt x="56" y="40"/>
                  </a:lnTo>
                  <a:lnTo>
                    <a:pt x="60" y="40"/>
                  </a:lnTo>
                  <a:lnTo>
                    <a:pt x="60" y="40"/>
                  </a:lnTo>
                  <a:lnTo>
                    <a:pt x="60" y="40"/>
                  </a:lnTo>
                  <a:lnTo>
                    <a:pt x="60" y="40"/>
                  </a:lnTo>
                  <a:lnTo>
                    <a:pt x="60" y="44"/>
                  </a:lnTo>
                  <a:lnTo>
                    <a:pt x="60" y="44"/>
                  </a:lnTo>
                  <a:lnTo>
                    <a:pt x="60" y="52"/>
                  </a:lnTo>
                  <a:lnTo>
                    <a:pt x="60" y="52"/>
                  </a:lnTo>
                  <a:lnTo>
                    <a:pt x="60" y="52"/>
                  </a:lnTo>
                  <a:lnTo>
                    <a:pt x="60" y="52"/>
                  </a:lnTo>
                  <a:lnTo>
                    <a:pt x="60" y="56"/>
                  </a:lnTo>
                  <a:lnTo>
                    <a:pt x="60" y="56"/>
                  </a:lnTo>
                  <a:lnTo>
                    <a:pt x="56" y="56"/>
                  </a:lnTo>
                  <a:lnTo>
                    <a:pt x="60" y="58"/>
                  </a:lnTo>
                  <a:lnTo>
                    <a:pt x="60" y="58"/>
                  </a:lnTo>
                  <a:lnTo>
                    <a:pt x="60" y="56"/>
                  </a:lnTo>
                  <a:lnTo>
                    <a:pt x="60" y="58"/>
                  </a:lnTo>
                  <a:lnTo>
                    <a:pt x="60" y="58"/>
                  </a:lnTo>
                  <a:lnTo>
                    <a:pt x="60" y="58"/>
                  </a:lnTo>
                  <a:lnTo>
                    <a:pt x="60" y="58"/>
                  </a:lnTo>
                  <a:lnTo>
                    <a:pt x="60" y="58"/>
                  </a:lnTo>
                  <a:lnTo>
                    <a:pt x="60" y="58"/>
                  </a:lnTo>
                  <a:lnTo>
                    <a:pt x="56" y="58"/>
                  </a:lnTo>
                  <a:lnTo>
                    <a:pt x="56" y="58"/>
                  </a:lnTo>
                  <a:lnTo>
                    <a:pt x="56" y="62"/>
                  </a:lnTo>
                  <a:lnTo>
                    <a:pt x="56" y="62"/>
                  </a:lnTo>
                  <a:lnTo>
                    <a:pt x="52" y="62"/>
                  </a:lnTo>
                  <a:lnTo>
                    <a:pt x="52" y="62"/>
                  </a:lnTo>
                  <a:lnTo>
                    <a:pt x="52" y="62"/>
                  </a:lnTo>
                  <a:lnTo>
                    <a:pt x="52" y="62"/>
                  </a:lnTo>
                  <a:lnTo>
                    <a:pt x="48" y="62"/>
                  </a:lnTo>
                  <a:lnTo>
                    <a:pt x="48" y="62"/>
                  </a:lnTo>
                  <a:lnTo>
                    <a:pt x="48" y="66"/>
                  </a:lnTo>
                  <a:lnTo>
                    <a:pt x="48" y="66"/>
                  </a:lnTo>
                  <a:lnTo>
                    <a:pt x="48" y="66"/>
                  </a:lnTo>
                  <a:lnTo>
                    <a:pt x="52" y="66"/>
                  </a:lnTo>
                  <a:lnTo>
                    <a:pt x="48" y="66"/>
                  </a:lnTo>
                  <a:lnTo>
                    <a:pt x="48" y="70"/>
                  </a:lnTo>
                  <a:lnTo>
                    <a:pt x="48" y="74"/>
                  </a:lnTo>
                  <a:lnTo>
                    <a:pt x="48" y="74"/>
                  </a:lnTo>
                  <a:lnTo>
                    <a:pt x="48" y="74"/>
                  </a:lnTo>
                  <a:lnTo>
                    <a:pt x="48" y="74"/>
                  </a:lnTo>
                  <a:lnTo>
                    <a:pt x="48" y="74"/>
                  </a:lnTo>
                  <a:lnTo>
                    <a:pt x="48" y="74"/>
                  </a:lnTo>
                  <a:lnTo>
                    <a:pt x="48" y="74"/>
                  </a:lnTo>
                  <a:lnTo>
                    <a:pt x="48" y="78"/>
                  </a:lnTo>
                  <a:lnTo>
                    <a:pt x="48" y="78"/>
                  </a:lnTo>
                  <a:lnTo>
                    <a:pt x="48" y="78"/>
                  </a:lnTo>
                  <a:lnTo>
                    <a:pt x="48" y="82"/>
                  </a:lnTo>
                  <a:lnTo>
                    <a:pt x="48" y="82"/>
                  </a:lnTo>
                  <a:lnTo>
                    <a:pt x="48" y="82"/>
                  </a:lnTo>
                  <a:lnTo>
                    <a:pt x="48" y="82"/>
                  </a:lnTo>
                  <a:lnTo>
                    <a:pt x="48" y="82"/>
                  </a:lnTo>
                  <a:lnTo>
                    <a:pt x="48" y="82"/>
                  </a:lnTo>
                  <a:lnTo>
                    <a:pt x="48" y="86"/>
                  </a:lnTo>
                  <a:lnTo>
                    <a:pt x="52" y="86"/>
                  </a:lnTo>
                  <a:lnTo>
                    <a:pt x="52" y="86"/>
                  </a:lnTo>
                  <a:lnTo>
                    <a:pt x="52" y="86"/>
                  </a:lnTo>
                  <a:lnTo>
                    <a:pt x="52" y="86"/>
                  </a:lnTo>
                  <a:lnTo>
                    <a:pt x="52" y="86"/>
                  </a:lnTo>
                  <a:lnTo>
                    <a:pt x="52" y="86"/>
                  </a:lnTo>
                  <a:lnTo>
                    <a:pt x="52" y="88"/>
                  </a:lnTo>
                  <a:lnTo>
                    <a:pt x="52" y="88"/>
                  </a:lnTo>
                  <a:lnTo>
                    <a:pt x="52" y="88"/>
                  </a:lnTo>
                  <a:lnTo>
                    <a:pt x="52" y="88"/>
                  </a:lnTo>
                  <a:lnTo>
                    <a:pt x="56" y="88"/>
                  </a:lnTo>
                  <a:lnTo>
                    <a:pt x="56" y="88"/>
                  </a:lnTo>
                  <a:lnTo>
                    <a:pt x="60" y="88"/>
                  </a:lnTo>
                  <a:lnTo>
                    <a:pt x="60" y="88"/>
                  </a:lnTo>
                  <a:lnTo>
                    <a:pt x="60" y="92"/>
                  </a:lnTo>
                  <a:lnTo>
                    <a:pt x="60" y="92"/>
                  </a:lnTo>
                  <a:lnTo>
                    <a:pt x="60" y="92"/>
                  </a:lnTo>
                  <a:lnTo>
                    <a:pt x="60" y="92"/>
                  </a:lnTo>
                  <a:lnTo>
                    <a:pt x="60" y="92"/>
                  </a:lnTo>
                  <a:lnTo>
                    <a:pt x="60" y="96"/>
                  </a:lnTo>
                  <a:lnTo>
                    <a:pt x="60" y="96"/>
                  </a:lnTo>
                  <a:lnTo>
                    <a:pt x="60" y="96"/>
                  </a:lnTo>
                  <a:lnTo>
                    <a:pt x="60" y="100"/>
                  </a:lnTo>
                  <a:lnTo>
                    <a:pt x="60" y="100"/>
                  </a:lnTo>
                  <a:lnTo>
                    <a:pt x="64" y="104"/>
                  </a:lnTo>
                  <a:lnTo>
                    <a:pt x="64" y="104"/>
                  </a:lnTo>
                  <a:lnTo>
                    <a:pt x="64" y="108"/>
                  </a:lnTo>
                  <a:lnTo>
                    <a:pt x="64" y="108"/>
                  </a:lnTo>
                  <a:lnTo>
                    <a:pt x="68" y="112"/>
                  </a:lnTo>
                  <a:lnTo>
                    <a:pt x="68" y="112"/>
                  </a:lnTo>
                  <a:lnTo>
                    <a:pt x="68" y="112"/>
                  </a:lnTo>
                  <a:lnTo>
                    <a:pt x="68" y="112"/>
                  </a:lnTo>
                  <a:lnTo>
                    <a:pt x="68" y="112"/>
                  </a:lnTo>
                  <a:lnTo>
                    <a:pt x="70" y="114"/>
                  </a:lnTo>
                  <a:lnTo>
                    <a:pt x="70" y="114"/>
                  </a:lnTo>
                  <a:lnTo>
                    <a:pt x="68" y="114"/>
                  </a:lnTo>
                  <a:lnTo>
                    <a:pt x="68" y="114"/>
                  </a:lnTo>
                  <a:lnTo>
                    <a:pt x="68" y="114"/>
                  </a:lnTo>
                  <a:lnTo>
                    <a:pt x="68" y="114"/>
                  </a:lnTo>
                  <a:lnTo>
                    <a:pt x="68" y="114"/>
                  </a:lnTo>
                  <a:lnTo>
                    <a:pt x="68" y="114"/>
                  </a:lnTo>
                  <a:lnTo>
                    <a:pt x="68" y="114"/>
                  </a:lnTo>
                  <a:lnTo>
                    <a:pt x="64" y="114"/>
                  </a:lnTo>
                  <a:lnTo>
                    <a:pt x="64" y="114"/>
                  </a:lnTo>
                  <a:lnTo>
                    <a:pt x="64" y="114"/>
                  </a:lnTo>
                  <a:lnTo>
                    <a:pt x="60" y="112"/>
                  </a:lnTo>
                  <a:lnTo>
                    <a:pt x="60" y="112"/>
                  </a:lnTo>
                  <a:lnTo>
                    <a:pt x="60" y="112"/>
                  </a:lnTo>
                  <a:lnTo>
                    <a:pt x="60" y="112"/>
                  </a:lnTo>
                  <a:lnTo>
                    <a:pt x="60" y="112"/>
                  </a:lnTo>
                  <a:lnTo>
                    <a:pt x="60" y="114"/>
                  </a:lnTo>
                  <a:lnTo>
                    <a:pt x="60" y="112"/>
                  </a:lnTo>
                  <a:lnTo>
                    <a:pt x="60" y="112"/>
                  </a:lnTo>
                  <a:lnTo>
                    <a:pt x="56" y="112"/>
                  </a:lnTo>
                  <a:lnTo>
                    <a:pt x="56" y="114"/>
                  </a:lnTo>
                  <a:lnTo>
                    <a:pt x="56" y="114"/>
                  </a:lnTo>
                  <a:lnTo>
                    <a:pt x="56" y="114"/>
                  </a:lnTo>
                  <a:lnTo>
                    <a:pt x="56" y="118"/>
                  </a:lnTo>
                  <a:lnTo>
                    <a:pt x="56" y="118"/>
                  </a:lnTo>
                  <a:lnTo>
                    <a:pt x="56" y="118"/>
                  </a:lnTo>
                  <a:lnTo>
                    <a:pt x="52" y="118"/>
                  </a:lnTo>
                  <a:lnTo>
                    <a:pt x="52" y="118"/>
                  </a:lnTo>
                  <a:lnTo>
                    <a:pt x="52" y="118"/>
                  </a:lnTo>
                  <a:lnTo>
                    <a:pt x="52" y="118"/>
                  </a:lnTo>
                  <a:lnTo>
                    <a:pt x="52" y="118"/>
                  </a:lnTo>
                  <a:lnTo>
                    <a:pt x="48" y="118"/>
                  </a:lnTo>
                  <a:lnTo>
                    <a:pt x="48" y="118"/>
                  </a:lnTo>
                  <a:lnTo>
                    <a:pt x="48" y="118"/>
                  </a:lnTo>
                  <a:lnTo>
                    <a:pt x="48" y="122"/>
                  </a:lnTo>
                  <a:lnTo>
                    <a:pt x="44" y="122"/>
                  </a:lnTo>
                  <a:lnTo>
                    <a:pt x="44" y="118"/>
                  </a:lnTo>
                  <a:lnTo>
                    <a:pt x="44" y="118"/>
                  </a:lnTo>
                  <a:lnTo>
                    <a:pt x="40" y="122"/>
                  </a:lnTo>
                  <a:lnTo>
                    <a:pt x="40" y="122"/>
                  </a:lnTo>
                  <a:lnTo>
                    <a:pt x="40" y="122"/>
                  </a:lnTo>
                  <a:lnTo>
                    <a:pt x="40" y="122"/>
                  </a:lnTo>
                  <a:lnTo>
                    <a:pt x="40" y="122"/>
                  </a:lnTo>
                  <a:lnTo>
                    <a:pt x="40" y="126"/>
                  </a:lnTo>
                  <a:lnTo>
                    <a:pt x="40" y="126"/>
                  </a:lnTo>
                  <a:lnTo>
                    <a:pt x="38" y="126"/>
                  </a:lnTo>
                  <a:lnTo>
                    <a:pt x="38" y="126"/>
                  </a:lnTo>
                  <a:lnTo>
                    <a:pt x="38" y="126"/>
                  </a:lnTo>
                  <a:lnTo>
                    <a:pt x="38" y="126"/>
                  </a:lnTo>
                  <a:lnTo>
                    <a:pt x="38" y="126"/>
                  </a:lnTo>
                  <a:lnTo>
                    <a:pt x="38" y="126"/>
                  </a:lnTo>
                  <a:lnTo>
                    <a:pt x="38" y="126"/>
                  </a:lnTo>
                  <a:lnTo>
                    <a:pt x="34" y="126"/>
                  </a:lnTo>
                  <a:lnTo>
                    <a:pt x="34" y="126"/>
                  </a:lnTo>
                  <a:lnTo>
                    <a:pt x="34" y="126"/>
                  </a:lnTo>
                  <a:lnTo>
                    <a:pt x="34" y="122"/>
                  </a:lnTo>
                  <a:lnTo>
                    <a:pt x="34" y="122"/>
                  </a:lnTo>
                  <a:lnTo>
                    <a:pt x="34" y="122"/>
                  </a:lnTo>
                  <a:lnTo>
                    <a:pt x="30" y="122"/>
                  </a:lnTo>
                  <a:lnTo>
                    <a:pt x="30" y="118"/>
                  </a:lnTo>
                  <a:lnTo>
                    <a:pt x="26" y="118"/>
                  </a:lnTo>
                  <a:lnTo>
                    <a:pt x="26" y="118"/>
                  </a:lnTo>
                  <a:lnTo>
                    <a:pt x="26" y="118"/>
                  </a:lnTo>
                  <a:lnTo>
                    <a:pt x="26" y="118"/>
                  </a:lnTo>
                  <a:lnTo>
                    <a:pt x="26" y="114"/>
                  </a:lnTo>
                  <a:lnTo>
                    <a:pt x="26" y="114"/>
                  </a:lnTo>
                  <a:lnTo>
                    <a:pt x="26" y="114"/>
                  </a:lnTo>
                  <a:lnTo>
                    <a:pt x="22" y="114"/>
                  </a:lnTo>
                  <a:lnTo>
                    <a:pt x="22" y="114"/>
                  </a:lnTo>
                  <a:lnTo>
                    <a:pt x="22" y="114"/>
                  </a:lnTo>
                  <a:lnTo>
                    <a:pt x="22" y="112"/>
                  </a:lnTo>
                  <a:lnTo>
                    <a:pt x="22" y="108"/>
                  </a:lnTo>
                  <a:lnTo>
                    <a:pt x="22" y="108"/>
                  </a:lnTo>
                  <a:lnTo>
                    <a:pt x="22" y="108"/>
                  </a:lnTo>
                  <a:lnTo>
                    <a:pt x="22" y="108"/>
                  </a:lnTo>
                  <a:lnTo>
                    <a:pt x="22" y="108"/>
                  </a:lnTo>
                  <a:lnTo>
                    <a:pt x="22" y="108"/>
                  </a:lnTo>
                  <a:lnTo>
                    <a:pt x="22" y="104"/>
                  </a:lnTo>
                  <a:lnTo>
                    <a:pt x="22" y="104"/>
                  </a:lnTo>
                  <a:lnTo>
                    <a:pt x="22" y="104"/>
                  </a:lnTo>
                  <a:lnTo>
                    <a:pt x="18" y="104"/>
                  </a:lnTo>
                  <a:lnTo>
                    <a:pt x="18" y="100"/>
                  </a:lnTo>
                  <a:lnTo>
                    <a:pt x="18" y="96"/>
                  </a:lnTo>
                  <a:lnTo>
                    <a:pt x="18" y="96"/>
                  </a:lnTo>
                  <a:lnTo>
                    <a:pt x="18" y="96"/>
                  </a:lnTo>
                  <a:lnTo>
                    <a:pt x="22" y="92"/>
                  </a:lnTo>
                  <a:lnTo>
                    <a:pt x="22" y="92"/>
                  </a:lnTo>
                  <a:lnTo>
                    <a:pt x="22" y="88"/>
                  </a:lnTo>
                  <a:lnTo>
                    <a:pt x="22" y="88"/>
                  </a:lnTo>
                  <a:lnTo>
                    <a:pt x="22" y="88"/>
                  </a:lnTo>
                  <a:lnTo>
                    <a:pt x="22" y="88"/>
                  </a:lnTo>
                  <a:lnTo>
                    <a:pt x="22" y="86"/>
                  </a:lnTo>
                  <a:lnTo>
                    <a:pt x="22" y="86"/>
                  </a:lnTo>
                  <a:lnTo>
                    <a:pt x="22" y="86"/>
                  </a:lnTo>
                  <a:lnTo>
                    <a:pt x="26" y="82"/>
                  </a:lnTo>
                  <a:lnTo>
                    <a:pt x="26" y="82"/>
                  </a:lnTo>
                  <a:lnTo>
                    <a:pt x="26" y="78"/>
                  </a:lnTo>
                  <a:lnTo>
                    <a:pt x="22" y="74"/>
                  </a:lnTo>
                  <a:lnTo>
                    <a:pt x="22" y="74"/>
                  </a:lnTo>
                  <a:lnTo>
                    <a:pt x="22" y="74"/>
                  </a:lnTo>
                  <a:lnTo>
                    <a:pt x="22" y="74"/>
                  </a:lnTo>
                  <a:lnTo>
                    <a:pt x="26" y="70"/>
                  </a:lnTo>
                  <a:lnTo>
                    <a:pt x="26" y="70"/>
                  </a:lnTo>
                  <a:lnTo>
                    <a:pt x="22" y="70"/>
                  </a:lnTo>
                  <a:lnTo>
                    <a:pt x="22" y="70"/>
                  </a:lnTo>
                  <a:lnTo>
                    <a:pt x="22" y="70"/>
                  </a:lnTo>
                  <a:lnTo>
                    <a:pt x="18" y="70"/>
                  </a:lnTo>
                  <a:lnTo>
                    <a:pt x="18" y="70"/>
                  </a:lnTo>
                  <a:lnTo>
                    <a:pt x="18" y="70"/>
                  </a:lnTo>
                  <a:lnTo>
                    <a:pt x="18" y="70"/>
                  </a:lnTo>
                  <a:lnTo>
                    <a:pt x="18" y="70"/>
                  </a:lnTo>
                  <a:lnTo>
                    <a:pt x="18" y="66"/>
                  </a:lnTo>
                  <a:lnTo>
                    <a:pt x="18" y="66"/>
                  </a:lnTo>
                  <a:lnTo>
                    <a:pt x="18" y="66"/>
                  </a:lnTo>
                  <a:lnTo>
                    <a:pt x="18" y="66"/>
                  </a:lnTo>
                  <a:lnTo>
                    <a:pt x="18" y="66"/>
                  </a:lnTo>
                  <a:lnTo>
                    <a:pt x="18" y="62"/>
                  </a:lnTo>
                  <a:lnTo>
                    <a:pt x="18" y="58"/>
                  </a:lnTo>
                  <a:lnTo>
                    <a:pt x="18" y="58"/>
                  </a:lnTo>
                  <a:lnTo>
                    <a:pt x="18" y="58"/>
                  </a:lnTo>
                  <a:lnTo>
                    <a:pt x="18" y="58"/>
                  </a:lnTo>
                  <a:lnTo>
                    <a:pt x="18" y="58"/>
                  </a:lnTo>
                  <a:lnTo>
                    <a:pt x="18" y="56"/>
                  </a:lnTo>
                  <a:lnTo>
                    <a:pt x="18" y="56"/>
                  </a:lnTo>
                  <a:lnTo>
                    <a:pt x="14" y="56"/>
                  </a:lnTo>
                  <a:lnTo>
                    <a:pt x="14" y="58"/>
                  </a:lnTo>
                  <a:lnTo>
                    <a:pt x="14" y="58"/>
                  </a:lnTo>
                  <a:lnTo>
                    <a:pt x="12" y="58"/>
                  </a:lnTo>
                  <a:lnTo>
                    <a:pt x="12" y="58"/>
                  </a:lnTo>
                  <a:lnTo>
                    <a:pt x="12" y="58"/>
                  </a:lnTo>
                  <a:lnTo>
                    <a:pt x="12" y="58"/>
                  </a:lnTo>
                  <a:lnTo>
                    <a:pt x="12" y="58"/>
                  </a:lnTo>
                  <a:lnTo>
                    <a:pt x="8" y="58"/>
                  </a:lnTo>
                  <a:lnTo>
                    <a:pt x="8" y="56"/>
                  </a:lnTo>
                  <a:lnTo>
                    <a:pt x="8" y="56"/>
                  </a:lnTo>
                  <a:lnTo>
                    <a:pt x="4" y="52"/>
                  </a:lnTo>
                  <a:lnTo>
                    <a:pt x="0" y="44"/>
                  </a:lnTo>
                  <a:lnTo>
                    <a:pt x="0" y="44"/>
                  </a:lnTo>
                  <a:lnTo>
                    <a:pt x="0" y="44"/>
                  </a:lnTo>
                  <a:lnTo>
                    <a:pt x="0" y="44"/>
                  </a:lnTo>
                  <a:lnTo>
                    <a:pt x="0" y="44"/>
                  </a:lnTo>
                  <a:lnTo>
                    <a:pt x="0" y="44"/>
                  </a:lnTo>
                  <a:lnTo>
                    <a:pt x="4" y="40"/>
                  </a:lnTo>
                  <a:lnTo>
                    <a:pt x="4" y="40"/>
                  </a:lnTo>
                  <a:lnTo>
                    <a:pt x="4" y="40"/>
                  </a:lnTo>
                  <a:lnTo>
                    <a:pt x="4" y="36"/>
                  </a:lnTo>
                  <a:lnTo>
                    <a:pt x="4" y="36"/>
                  </a:lnTo>
                  <a:lnTo>
                    <a:pt x="4" y="32"/>
                  </a:lnTo>
                  <a:lnTo>
                    <a:pt x="4" y="32"/>
                  </a:lnTo>
                  <a:lnTo>
                    <a:pt x="4" y="32"/>
                  </a:lnTo>
                  <a:lnTo>
                    <a:pt x="4" y="32"/>
                  </a:lnTo>
                  <a:lnTo>
                    <a:pt x="4" y="32"/>
                  </a:lnTo>
                  <a:lnTo>
                    <a:pt x="8" y="32"/>
                  </a:lnTo>
                  <a:lnTo>
                    <a:pt x="8" y="30"/>
                  </a:lnTo>
                  <a:lnTo>
                    <a:pt x="8" y="30"/>
                  </a:lnTo>
                  <a:lnTo>
                    <a:pt x="12" y="32"/>
                  </a:lnTo>
                  <a:lnTo>
                    <a:pt x="12" y="30"/>
                  </a:lnTo>
                  <a:lnTo>
                    <a:pt x="12" y="30"/>
                  </a:lnTo>
                  <a:lnTo>
                    <a:pt x="12" y="30"/>
                  </a:lnTo>
                  <a:lnTo>
                    <a:pt x="12" y="30"/>
                  </a:lnTo>
                  <a:lnTo>
                    <a:pt x="12" y="30"/>
                  </a:lnTo>
                  <a:lnTo>
                    <a:pt x="12" y="30"/>
                  </a:lnTo>
                  <a:lnTo>
                    <a:pt x="12" y="30"/>
                  </a:lnTo>
                  <a:lnTo>
                    <a:pt x="14" y="30"/>
                  </a:lnTo>
                  <a:lnTo>
                    <a:pt x="14" y="30"/>
                  </a:lnTo>
                  <a:lnTo>
                    <a:pt x="14" y="26"/>
                  </a:lnTo>
                  <a:lnTo>
                    <a:pt x="14" y="26"/>
                  </a:lnTo>
                  <a:lnTo>
                    <a:pt x="14" y="26"/>
                  </a:lnTo>
                  <a:lnTo>
                    <a:pt x="14" y="26"/>
                  </a:lnTo>
                  <a:lnTo>
                    <a:pt x="14" y="26"/>
                  </a:lnTo>
                  <a:lnTo>
                    <a:pt x="14" y="26"/>
                  </a:lnTo>
                  <a:lnTo>
                    <a:pt x="14" y="22"/>
                  </a:lnTo>
                  <a:lnTo>
                    <a:pt x="12" y="26"/>
                  </a:lnTo>
                  <a:lnTo>
                    <a:pt x="12" y="26"/>
                  </a:lnTo>
                  <a:lnTo>
                    <a:pt x="12" y="26"/>
                  </a:lnTo>
                  <a:lnTo>
                    <a:pt x="12" y="26"/>
                  </a:lnTo>
                  <a:lnTo>
                    <a:pt x="12" y="22"/>
                  </a:lnTo>
                  <a:lnTo>
                    <a:pt x="12" y="22"/>
                  </a:lnTo>
                  <a:lnTo>
                    <a:pt x="12" y="22"/>
                  </a:lnTo>
                  <a:lnTo>
                    <a:pt x="12" y="22"/>
                  </a:lnTo>
                  <a:lnTo>
                    <a:pt x="12" y="22"/>
                  </a:lnTo>
                  <a:lnTo>
                    <a:pt x="12" y="22"/>
                  </a:lnTo>
                  <a:lnTo>
                    <a:pt x="12" y="18"/>
                  </a:lnTo>
                  <a:lnTo>
                    <a:pt x="12" y="18"/>
                  </a:lnTo>
                  <a:lnTo>
                    <a:pt x="12" y="18"/>
                  </a:lnTo>
                  <a:lnTo>
                    <a:pt x="12" y="18"/>
                  </a:lnTo>
                  <a:lnTo>
                    <a:pt x="12" y="18"/>
                  </a:lnTo>
                  <a:lnTo>
                    <a:pt x="12" y="18"/>
                  </a:lnTo>
                  <a:lnTo>
                    <a:pt x="12" y="14"/>
                  </a:lnTo>
                  <a:lnTo>
                    <a:pt x="12" y="14"/>
                  </a:lnTo>
                  <a:lnTo>
                    <a:pt x="12" y="14"/>
                  </a:lnTo>
                  <a:lnTo>
                    <a:pt x="12" y="14"/>
                  </a:lnTo>
                  <a:lnTo>
                    <a:pt x="14" y="10"/>
                  </a:lnTo>
                  <a:lnTo>
                    <a:pt x="14" y="10"/>
                  </a:lnTo>
                  <a:lnTo>
                    <a:pt x="14" y="10"/>
                  </a:lnTo>
                  <a:lnTo>
                    <a:pt x="18" y="10"/>
                  </a:lnTo>
                  <a:lnTo>
                    <a:pt x="18" y="10"/>
                  </a:lnTo>
                  <a:lnTo>
                    <a:pt x="18" y="10"/>
                  </a:lnTo>
                  <a:lnTo>
                    <a:pt x="18" y="10"/>
                  </a:lnTo>
                  <a:lnTo>
                    <a:pt x="18" y="6"/>
                  </a:lnTo>
                  <a:lnTo>
                    <a:pt x="18" y="6"/>
                  </a:lnTo>
                  <a:lnTo>
                    <a:pt x="22" y="6"/>
                  </a:lnTo>
                  <a:lnTo>
                    <a:pt x="22" y="6"/>
                  </a:lnTo>
                  <a:lnTo>
                    <a:pt x="22" y="6"/>
                  </a:lnTo>
                  <a:lnTo>
                    <a:pt x="22" y="6"/>
                  </a:lnTo>
                  <a:lnTo>
                    <a:pt x="22" y="4"/>
                  </a:lnTo>
                  <a:lnTo>
                    <a:pt x="22" y="4"/>
                  </a:lnTo>
                  <a:lnTo>
                    <a:pt x="22" y="4"/>
                  </a:lnTo>
                  <a:lnTo>
                    <a:pt x="18" y="0"/>
                  </a:lnTo>
                  <a:lnTo>
                    <a:pt x="18" y="0"/>
                  </a:lnTo>
                  <a:lnTo>
                    <a:pt x="18" y="0"/>
                  </a:lnTo>
                  <a:lnTo>
                    <a:pt x="22" y="4"/>
                  </a:lnTo>
                  <a:lnTo>
                    <a:pt x="22" y="4"/>
                  </a:lnTo>
                  <a:lnTo>
                    <a:pt x="22" y="4"/>
                  </a:lnTo>
                  <a:lnTo>
                    <a:pt x="22" y="4"/>
                  </a:lnTo>
                  <a:lnTo>
                    <a:pt x="22" y="4"/>
                  </a:lnTo>
                  <a:lnTo>
                    <a:pt x="22" y="4"/>
                  </a:lnTo>
                  <a:lnTo>
                    <a:pt x="22" y="4"/>
                  </a:lnTo>
                  <a:lnTo>
                    <a:pt x="22" y="4"/>
                  </a:lnTo>
                  <a:lnTo>
                    <a:pt x="22" y="4"/>
                  </a:lnTo>
                  <a:lnTo>
                    <a:pt x="22" y="4"/>
                  </a:lnTo>
                  <a:lnTo>
                    <a:pt x="26" y="4"/>
                  </a:lnTo>
                  <a:lnTo>
                    <a:pt x="26" y="4"/>
                  </a:lnTo>
                  <a:lnTo>
                    <a:pt x="30" y="6"/>
                  </a:lnTo>
                  <a:lnTo>
                    <a:pt x="34" y="10"/>
                  </a:lnTo>
                  <a:lnTo>
                    <a:pt x="34" y="10"/>
                  </a:lnTo>
                  <a:lnTo>
                    <a:pt x="34" y="10"/>
                  </a:lnTo>
                  <a:lnTo>
                    <a:pt x="34" y="10"/>
                  </a:lnTo>
                  <a:lnTo>
                    <a:pt x="34" y="10"/>
                  </a:lnTo>
                  <a:lnTo>
                    <a:pt x="34" y="10"/>
                  </a:lnTo>
                  <a:lnTo>
                    <a:pt x="38" y="14"/>
                  </a:lnTo>
                  <a:lnTo>
                    <a:pt x="38" y="14"/>
                  </a:lnTo>
                  <a:lnTo>
                    <a:pt x="38" y="14"/>
                  </a:lnTo>
                  <a:lnTo>
                    <a:pt x="38" y="18"/>
                  </a:lnTo>
                  <a:lnTo>
                    <a:pt x="38" y="18"/>
                  </a:lnTo>
                  <a:lnTo>
                    <a:pt x="40" y="22"/>
                  </a:lnTo>
                  <a:lnTo>
                    <a:pt x="40" y="22"/>
                  </a:lnTo>
                  <a:lnTo>
                    <a:pt x="40" y="26"/>
                  </a:lnTo>
                  <a:lnTo>
                    <a:pt x="40" y="26"/>
                  </a:lnTo>
                  <a:lnTo>
                    <a:pt x="40" y="26"/>
                  </a:lnTo>
                  <a:lnTo>
                    <a:pt x="40" y="26"/>
                  </a:lnTo>
                  <a:lnTo>
                    <a:pt x="40" y="26"/>
                  </a:lnTo>
                  <a:lnTo>
                    <a:pt x="40" y="30"/>
                  </a:lnTo>
                  <a:lnTo>
                    <a:pt x="40" y="30"/>
                  </a:lnTo>
                  <a:lnTo>
                    <a:pt x="40" y="30"/>
                  </a:lnTo>
                  <a:lnTo>
                    <a:pt x="40" y="30"/>
                  </a:lnTo>
                  <a:lnTo>
                    <a:pt x="40" y="30"/>
                  </a:lnTo>
                  <a:lnTo>
                    <a:pt x="40" y="32"/>
                  </a:lnTo>
                  <a:lnTo>
                    <a:pt x="40" y="36"/>
                  </a:lnTo>
                  <a:lnTo>
                    <a:pt x="38" y="36"/>
                  </a:lnTo>
                  <a:lnTo>
                    <a:pt x="40" y="36"/>
                  </a:lnTo>
                  <a:lnTo>
                    <a:pt x="40" y="36"/>
                  </a:lnTo>
                  <a:lnTo>
                    <a:pt x="40" y="36"/>
                  </a:lnTo>
                  <a:lnTo>
                    <a:pt x="40" y="36"/>
                  </a:lnTo>
                  <a:lnTo>
                    <a:pt x="40" y="36"/>
                  </a:lnTo>
                  <a:lnTo>
                    <a:pt x="40" y="32"/>
                  </a:lnTo>
                  <a:lnTo>
                    <a:pt x="40" y="32"/>
                  </a:lnTo>
                  <a:lnTo>
                    <a:pt x="40" y="32"/>
                  </a:lnTo>
                  <a:lnTo>
                    <a:pt x="40" y="30"/>
                  </a:lnTo>
                  <a:lnTo>
                    <a:pt x="40" y="30"/>
                  </a:lnTo>
                  <a:lnTo>
                    <a:pt x="40" y="30"/>
                  </a:lnTo>
                  <a:lnTo>
                    <a:pt x="40" y="30"/>
                  </a:lnTo>
                  <a:lnTo>
                    <a:pt x="44" y="30"/>
                  </a:lnTo>
                  <a:lnTo>
                    <a:pt x="44" y="30"/>
                  </a:lnTo>
                  <a:lnTo>
                    <a:pt x="44" y="30"/>
                  </a:lnTo>
                  <a:lnTo>
                    <a:pt x="44" y="30"/>
                  </a:lnTo>
                  <a:lnTo>
                    <a:pt x="44" y="30"/>
                  </a:lnTo>
                  <a:lnTo>
                    <a:pt x="44" y="3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78" name="Freeform 185">
              <a:extLst>
                <a:ext uri="{FF2B5EF4-FFF2-40B4-BE49-F238E27FC236}">
                  <a16:creationId xmlns:a16="http://schemas.microsoft.com/office/drawing/2014/main" id="{9CEA5EC3-181C-9942-B8BA-406CEF32580B}"/>
                </a:ext>
              </a:extLst>
            </p:cNvPr>
            <p:cNvSpPr>
              <a:spLocks/>
            </p:cNvSpPr>
            <p:nvPr/>
          </p:nvSpPr>
          <p:spPr bwMode="auto">
            <a:xfrm>
              <a:off x="2984500" y="5089593"/>
              <a:ext cx="190500" cy="231775"/>
            </a:xfrm>
            <a:custGeom>
              <a:avLst/>
              <a:gdLst>
                <a:gd name="T0" fmla="*/ 68 w 120"/>
                <a:gd name="T1" fmla="*/ 102 h 146"/>
                <a:gd name="T2" fmla="*/ 64 w 120"/>
                <a:gd name="T3" fmla="*/ 102 h 146"/>
                <a:gd name="T4" fmla="*/ 56 w 120"/>
                <a:gd name="T5" fmla="*/ 98 h 146"/>
                <a:gd name="T6" fmla="*/ 50 w 120"/>
                <a:gd name="T7" fmla="*/ 90 h 146"/>
                <a:gd name="T8" fmla="*/ 38 w 120"/>
                <a:gd name="T9" fmla="*/ 82 h 146"/>
                <a:gd name="T10" fmla="*/ 34 w 120"/>
                <a:gd name="T11" fmla="*/ 82 h 146"/>
                <a:gd name="T12" fmla="*/ 26 w 120"/>
                <a:gd name="T13" fmla="*/ 78 h 146"/>
                <a:gd name="T14" fmla="*/ 20 w 120"/>
                <a:gd name="T15" fmla="*/ 72 h 146"/>
                <a:gd name="T16" fmla="*/ 16 w 120"/>
                <a:gd name="T17" fmla="*/ 68 h 146"/>
                <a:gd name="T18" fmla="*/ 12 w 120"/>
                <a:gd name="T19" fmla="*/ 64 h 146"/>
                <a:gd name="T20" fmla="*/ 8 w 120"/>
                <a:gd name="T21" fmla="*/ 56 h 146"/>
                <a:gd name="T22" fmla="*/ 0 w 120"/>
                <a:gd name="T23" fmla="*/ 52 h 146"/>
                <a:gd name="T24" fmla="*/ 4 w 120"/>
                <a:gd name="T25" fmla="*/ 38 h 146"/>
                <a:gd name="T26" fmla="*/ 8 w 120"/>
                <a:gd name="T27" fmla="*/ 18 h 146"/>
                <a:gd name="T28" fmla="*/ 20 w 120"/>
                <a:gd name="T29" fmla="*/ 4 h 146"/>
                <a:gd name="T30" fmla="*/ 38 w 120"/>
                <a:gd name="T31" fmla="*/ 0 h 146"/>
                <a:gd name="T32" fmla="*/ 64 w 120"/>
                <a:gd name="T33" fmla="*/ 8 h 146"/>
                <a:gd name="T34" fmla="*/ 64 w 120"/>
                <a:gd name="T35" fmla="*/ 16 h 146"/>
                <a:gd name="T36" fmla="*/ 68 w 120"/>
                <a:gd name="T37" fmla="*/ 22 h 146"/>
                <a:gd name="T38" fmla="*/ 68 w 120"/>
                <a:gd name="T39" fmla="*/ 38 h 146"/>
                <a:gd name="T40" fmla="*/ 68 w 120"/>
                <a:gd name="T41" fmla="*/ 48 h 146"/>
                <a:gd name="T42" fmla="*/ 72 w 120"/>
                <a:gd name="T43" fmla="*/ 48 h 146"/>
                <a:gd name="T44" fmla="*/ 80 w 120"/>
                <a:gd name="T45" fmla="*/ 52 h 146"/>
                <a:gd name="T46" fmla="*/ 86 w 120"/>
                <a:gd name="T47" fmla="*/ 52 h 146"/>
                <a:gd name="T48" fmla="*/ 90 w 120"/>
                <a:gd name="T49" fmla="*/ 48 h 146"/>
                <a:gd name="T50" fmla="*/ 94 w 120"/>
                <a:gd name="T51" fmla="*/ 52 h 146"/>
                <a:gd name="T52" fmla="*/ 98 w 120"/>
                <a:gd name="T53" fmla="*/ 56 h 146"/>
                <a:gd name="T54" fmla="*/ 102 w 120"/>
                <a:gd name="T55" fmla="*/ 56 h 146"/>
                <a:gd name="T56" fmla="*/ 102 w 120"/>
                <a:gd name="T57" fmla="*/ 68 h 146"/>
                <a:gd name="T58" fmla="*/ 102 w 120"/>
                <a:gd name="T59" fmla="*/ 76 h 146"/>
                <a:gd name="T60" fmla="*/ 106 w 120"/>
                <a:gd name="T61" fmla="*/ 82 h 146"/>
                <a:gd name="T62" fmla="*/ 110 w 120"/>
                <a:gd name="T63" fmla="*/ 82 h 146"/>
                <a:gd name="T64" fmla="*/ 120 w 120"/>
                <a:gd name="T65" fmla="*/ 82 h 146"/>
                <a:gd name="T66" fmla="*/ 120 w 120"/>
                <a:gd name="T67" fmla="*/ 86 h 146"/>
                <a:gd name="T68" fmla="*/ 120 w 120"/>
                <a:gd name="T69" fmla="*/ 90 h 146"/>
                <a:gd name="T70" fmla="*/ 120 w 120"/>
                <a:gd name="T71" fmla="*/ 94 h 146"/>
                <a:gd name="T72" fmla="*/ 116 w 120"/>
                <a:gd name="T73" fmla="*/ 104 h 146"/>
                <a:gd name="T74" fmla="*/ 116 w 120"/>
                <a:gd name="T75" fmla="*/ 108 h 146"/>
                <a:gd name="T76" fmla="*/ 116 w 120"/>
                <a:gd name="T77" fmla="*/ 124 h 146"/>
                <a:gd name="T78" fmla="*/ 114 w 120"/>
                <a:gd name="T79" fmla="*/ 130 h 146"/>
                <a:gd name="T80" fmla="*/ 110 w 120"/>
                <a:gd name="T81" fmla="*/ 134 h 146"/>
                <a:gd name="T82" fmla="*/ 102 w 120"/>
                <a:gd name="T83" fmla="*/ 138 h 146"/>
                <a:gd name="T84" fmla="*/ 102 w 120"/>
                <a:gd name="T85" fmla="*/ 146 h 146"/>
                <a:gd name="T86" fmla="*/ 98 w 120"/>
                <a:gd name="T87" fmla="*/ 142 h 146"/>
                <a:gd name="T88" fmla="*/ 90 w 120"/>
                <a:gd name="T89" fmla="*/ 146 h 146"/>
                <a:gd name="T90" fmla="*/ 90 w 120"/>
                <a:gd name="T91" fmla="*/ 146 h 146"/>
                <a:gd name="T92" fmla="*/ 86 w 120"/>
                <a:gd name="T93" fmla="*/ 146 h 146"/>
                <a:gd name="T94" fmla="*/ 84 w 120"/>
                <a:gd name="T95" fmla="*/ 146 h 146"/>
                <a:gd name="T96" fmla="*/ 80 w 120"/>
                <a:gd name="T97" fmla="*/ 146 h 146"/>
                <a:gd name="T98" fmla="*/ 76 w 120"/>
                <a:gd name="T99" fmla="*/ 146 h 146"/>
                <a:gd name="T100" fmla="*/ 72 w 120"/>
                <a:gd name="T101" fmla="*/ 142 h 146"/>
                <a:gd name="T102" fmla="*/ 60 w 120"/>
                <a:gd name="T103" fmla="*/ 142 h 146"/>
                <a:gd name="T104" fmla="*/ 56 w 120"/>
                <a:gd name="T105" fmla="*/ 138 h 146"/>
                <a:gd name="T106" fmla="*/ 64 w 120"/>
                <a:gd name="T107" fmla="*/ 134 h 146"/>
                <a:gd name="T108" fmla="*/ 64 w 120"/>
                <a:gd name="T109" fmla="*/ 124 h 146"/>
                <a:gd name="T110" fmla="*/ 68 w 120"/>
                <a:gd name="T111" fmla="*/ 116 h 146"/>
                <a:gd name="T112" fmla="*/ 76 w 120"/>
                <a:gd name="T113" fmla="*/ 10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 h="146">
                  <a:moveTo>
                    <a:pt x="72" y="104"/>
                  </a:moveTo>
                  <a:lnTo>
                    <a:pt x="72" y="104"/>
                  </a:lnTo>
                  <a:lnTo>
                    <a:pt x="72" y="104"/>
                  </a:lnTo>
                  <a:lnTo>
                    <a:pt x="72" y="104"/>
                  </a:lnTo>
                  <a:lnTo>
                    <a:pt x="72" y="104"/>
                  </a:lnTo>
                  <a:lnTo>
                    <a:pt x="68" y="102"/>
                  </a:lnTo>
                  <a:lnTo>
                    <a:pt x="68" y="102"/>
                  </a:lnTo>
                  <a:lnTo>
                    <a:pt x="68" y="102"/>
                  </a:lnTo>
                  <a:lnTo>
                    <a:pt x="68" y="102"/>
                  </a:lnTo>
                  <a:lnTo>
                    <a:pt x="68" y="102"/>
                  </a:lnTo>
                  <a:lnTo>
                    <a:pt x="64" y="102"/>
                  </a:lnTo>
                  <a:lnTo>
                    <a:pt x="64" y="102"/>
                  </a:lnTo>
                  <a:lnTo>
                    <a:pt x="64" y="102"/>
                  </a:lnTo>
                  <a:lnTo>
                    <a:pt x="64" y="102"/>
                  </a:lnTo>
                  <a:lnTo>
                    <a:pt x="60" y="98"/>
                  </a:lnTo>
                  <a:lnTo>
                    <a:pt x="60" y="98"/>
                  </a:lnTo>
                  <a:lnTo>
                    <a:pt x="60" y="98"/>
                  </a:lnTo>
                  <a:lnTo>
                    <a:pt x="60" y="98"/>
                  </a:lnTo>
                  <a:lnTo>
                    <a:pt x="56" y="98"/>
                  </a:lnTo>
                  <a:lnTo>
                    <a:pt x="56" y="98"/>
                  </a:lnTo>
                  <a:lnTo>
                    <a:pt x="56" y="98"/>
                  </a:lnTo>
                  <a:lnTo>
                    <a:pt x="54" y="94"/>
                  </a:lnTo>
                  <a:lnTo>
                    <a:pt x="54" y="94"/>
                  </a:lnTo>
                  <a:lnTo>
                    <a:pt x="54" y="94"/>
                  </a:lnTo>
                  <a:lnTo>
                    <a:pt x="54" y="94"/>
                  </a:lnTo>
                  <a:lnTo>
                    <a:pt x="54" y="94"/>
                  </a:lnTo>
                  <a:lnTo>
                    <a:pt x="50" y="94"/>
                  </a:lnTo>
                  <a:lnTo>
                    <a:pt x="50" y="90"/>
                  </a:lnTo>
                  <a:lnTo>
                    <a:pt x="50" y="90"/>
                  </a:lnTo>
                  <a:lnTo>
                    <a:pt x="50" y="90"/>
                  </a:lnTo>
                  <a:lnTo>
                    <a:pt x="46" y="90"/>
                  </a:lnTo>
                  <a:lnTo>
                    <a:pt x="46" y="90"/>
                  </a:lnTo>
                  <a:lnTo>
                    <a:pt x="46" y="86"/>
                  </a:lnTo>
                  <a:lnTo>
                    <a:pt x="38" y="82"/>
                  </a:lnTo>
                  <a:lnTo>
                    <a:pt x="38" y="82"/>
                  </a:lnTo>
                  <a:lnTo>
                    <a:pt x="38" y="82"/>
                  </a:lnTo>
                  <a:lnTo>
                    <a:pt x="38" y="82"/>
                  </a:lnTo>
                  <a:lnTo>
                    <a:pt x="38" y="82"/>
                  </a:lnTo>
                  <a:lnTo>
                    <a:pt x="38" y="82"/>
                  </a:lnTo>
                  <a:lnTo>
                    <a:pt x="38" y="82"/>
                  </a:lnTo>
                  <a:lnTo>
                    <a:pt x="34" y="82"/>
                  </a:lnTo>
                  <a:lnTo>
                    <a:pt x="34" y="82"/>
                  </a:lnTo>
                  <a:lnTo>
                    <a:pt x="30" y="82"/>
                  </a:lnTo>
                  <a:lnTo>
                    <a:pt x="30" y="82"/>
                  </a:lnTo>
                  <a:lnTo>
                    <a:pt x="30" y="82"/>
                  </a:lnTo>
                  <a:lnTo>
                    <a:pt x="30" y="78"/>
                  </a:lnTo>
                  <a:lnTo>
                    <a:pt x="26" y="78"/>
                  </a:lnTo>
                  <a:lnTo>
                    <a:pt x="26" y="78"/>
                  </a:lnTo>
                  <a:lnTo>
                    <a:pt x="26" y="78"/>
                  </a:lnTo>
                  <a:lnTo>
                    <a:pt x="24" y="78"/>
                  </a:lnTo>
                  <a:lnTo>
                    <a:pt x="24" y="78"/>
                  </a:lnTo>
                  <a:lnTo>
                    <a:pt x="24" y="78"/>
                  </a:lnTo>
                  <a:lnTo>
                    <a:pt x="24" y="76"/>
                  </a:lnTo>
                  <a:lnTo>
                    <a:pt x="24" y="76"/>
                  </a:lnTo>
                  <a:lnTo>
                    <a:pt x="20" y="76"/>
                  </a:lnTo>
                  <a:lnTo>
                    <a:pt x="20" y="72"/>
                  </a:lnTo>
                  <a:lnTo>
                    <a:pt x="20" y="72"/>
                  </a:lnTo>
                  <a:lnTo>
                    <a:pt x="16" y="72"/>
                  </a:lnTo>
                  <a:lnTo>
                    <a:pt x="16" y="72"/>
                  </a:lnTo>
                  <a:lnTo>
                    <a:pt x="16" y="72"/>
                  </a:lnTo>
                  <a:lnTo>
                    <a:pt x="16" y="68"/>
                  </a:lnTo>
                  <a:lnTo>
                    <a:pt x="16" y="68"/>
                  </a:lnTo>
                  <a:lnTo>
                    <a:pt x="16" y="68"/>
                  </a:lnTo>
                  <a:lnTo>
                    <a:pt x="12" y="68"/>
                  </a:lnTo>
                  <a:lnTo>
                    <a:pt x="12" y="68"/>
                  </a:lnTo>
                  <a:lnTo>
                    <a:pt x="12" y="68"/>
                  </a:lnTo>
                  <a:lnTo>
                    <a:pt x="12" y="64"/>
                  </a:lnTo>
                  <a:lnTo>
                    <a:pt x="12" y="64"/>
                  </a:lnTo>
                  <a:lnTo>
                    <a:pt x="12" y="64"/>
                  </a:lnTo>
                  <a:lnTo>
                    <a:pt x="12" y="64"/>
                  </a:lnTo>
                  <a:lnTo>
                    <a:pt x="12" y="64"/>
                  </a:lnTo>
                  <a:lnTo>
                    <a:pt x="8" y="60"/>
                  </a:lnTo>
                  <a:lnTo>
                    <a:pt x="8" y="60"/>
                  </a:lnTo>
                  <a:lnTo>
                    <a:pt x="8" y="56"/>
                  </a:lnTo>
                  <a:lnTo>
                    <a:pt x="8" y="56"/>
                  </a:lnTo>
                  <a:lnTo>
                    <a:pt x="8" y="56"/>
                  </a:lnTo>
                  <a:lnTo>
                    <a:pt x="8" y="56"/>
                  </a:lnTo>
                  <a:lnTo>
                    <a:pt x="8" y="56"/>
                  </a:lnTo>
                  <a:lnTo>
                    <a:pt x="4" y="56"/>
                  </a:lnTo>
                  <a:lnTo>
                    <a:pt x="4" y="56"/>
                  </a:lnTo>
                  <a:lnTo>
                    <a:pt x="4" y="56"/>
                  </a:lnTo>
                  <a:lnTo>
                    <a:pt x="4" y="52"/>
                  </a:lnTo>
                  <a:lnTo>
                    <a:pt x="0" y="52"/>
                  </a:lnTo>
                  <a:lnTo>
                    <a:pt x="0" y="52"/>
                  </a:lnTo>
                  <a:lnTo>
                    <a:pt x="0" y="52"/>
                  </a:lnTo>
                  <a:lnTo>
                    <a:pt x="0" y="48"/>
                  </a:lnTo>
                  <a:lnTo>
                    <a:pt x="4" y="46"/>
                  </a:lnTo>
                  <a:lnTo>
                    <a:pt x="4" y="42"/>
                  </a:lnTo>
                  <a:lnTo>
                    <a:pt x="4" y="42"/>
                  </a:lnTo>
                  <a:lnTo>
                    <a:pt x="4" y="42"/>
                  </a:lnTo>
                  <a:lnTo>
                    <a:pt x="4" y="38"/>
                  </a:lnTo>
                  <a:lnTo>
                    <a:pt x="8" y="30"/>
                  </a:lnTo>
                  <a:lnTo>
                    <a:pt x="8" y="30"/>
                  </a:lnTo>
                  <a:lnTo>
                    <a:pt x="8" y="26"/>
                  </a:lnTo>
                  <a:lnTo>
                    <a:pt x="8" y="26"/>
                  </a:lnTo>
                  <a:lnTo>
                    <a:pt x="8" y="22"/>
                  </a:lnTo>
                  <a:lnTo>
                    <a:pt x="8" y="22"/>
                  </a:lnTo>
                  <a:lnTo>
                    <a:pt x="8" y="18"/>
                  </a:lnTo>
                  <a:lnTo>
                    <a:pt x="8" y="18"/>
                  </a:lnTo>
                  <a:lnTo>
                    <a:pt x="12" y="12"/>
                  </a:lnTo>
                  <a:lnTo>
                    <a:pt x="12" y="12"/>
                  </a:lnTo>
                  <a:lnTo>
                    <a:pt x="16" y="8"/>
                  </a:lnTo>
                  <a:lnTo>
                    <a:pt x="16" y="4"/>
                  </a:lnTo>
                  <a:lnTo>
                    <a:pt x="16" y="4"/>
                  </a:lnTo>
                  <a:lnTo>
                    <a:pt x="20" y="4"/>
                  </a:lnTo>
                  <a:lnTo>
                    <a:pt x="26" y="4"/>
                  </a:lnTo>
                  <a:lnTo>
                    <a:pt x="30" y="4"/>
                  </a:lnTo>
                  <a:lnTo>
                    <a:pt x="30" y="0"/>
                  </a:lnTo>
                  <a:lnTo>
                    <a:pt x="34" y="0"/>
                  </a:lnTo>
                  <a:lnTo>
                    <a:pt x="38" y="0"/>
                  </a:lnTo>
                  <a:lnTo>
                    <a:pt x="38" y="0"/>
                  </a:lnTo>
                  <a:lnTo>
                    <a:pt x="38" y="0"/>
                  </a:lnTo>
                  <a:lnTo>
                    <a:pt x="46" y="0"/>
                  </a:lnTo>
                  <a:lnTo>
                    <a:pt x="46" y="0"/>
                  </a:lnTo>
                  <a:lnTo>
                    <a:pt x="54" y="0"/>
                  </a:lnTo>
                  <a:lnTo>
                    <a:pt x="54" y="0"/>
                  </a:lnTo>
                  <a:lnTo>
                    <a:pt x="56" y="4"/>
                  </a:lnTo>
                  <a:lnTo>
                    <a:pt x="60" y="4"/>
                  </a:lnTo>
                  <a:lnTo>
                    <a:pt x="64" y="8"/>
                  </a:lnTo>
                  <a:lnTo>
                    <a:pt x="64" y="8"/>
                  </a:lnTo>
                  <a:lnTo>
                    <a:pt x="64" y="8"/>
                  </a:lnTo>
                  <a:lnTo>
                    <a:pt x="64" y="12"/>
                  </a:lnTo>
                  <a:lnTo>
                    <a:pt x="64" y="12"/>
                  </a:lnTo>
                  <a:lnTo>
                    <a:pt x="64" y="16"/>
                  </a:lnTo>
                  <a:lnTo>
                    <a:pt x="64" y="16"/>
                  </a:lnTo>
                  <a:lnTo>
                    <a:pt x="64" y="16"/>
                  </a:lnTo>
                  <a:lnTo>
                    <a:pt x="64" y="16"/>
                  </a:lnTo>
                  <a:lnTo>
                    <a:pt x="68" y="18"/>
                  </a:lnTo>
                  <a:lnTo>
                    <a:pt x="68" y="18"/>
                  </a:lnTo>
                  <a:lnTo>
                    <a:pt x="68" y="18"/>
                  </a:lnTo>
                  <a:lnTo>
                    <a:pt x="68" y="22"/>
                  </a:lnTo>
                  <a:lnTo>
                    <a:pt x="68" y="22"/>
                  </a:lnTo>
                  <a:lnTo>
                    <a:pt x="68" y="22"/>
                  </a:lnTo>
                  <a:lnTo>
                    <a:pt x="68" y="22"/>
                  </a:lnTo>
                  <a:lnTo>
                    <a:pt x="68" y="26"/>
                  </a:lnTo>
                  <a:lnTo>
                    <a:pt x="68" y="26"/>
                  </a:lnTo>
                  <a:lnTo>
                    <a:pt x="72" y="30"/>
                  </a:lnTo>
                  <a:lnTo>
                    <a:pt x="68" y="34"/>
                  </a:lnTo>
                  <a:lnTo>
                    <a:pt x="68" y="38"/>
                  </a:lnTo>
                  <a:lnTo>
                    <a:pt x="68" y="38"/>
                  </a:lnTo>
                  <a:lnTo>
                    <a:pt x="68" y="38"/>
                  </a:lnTo>
                  <a:lnTo>
                    <a:pt x="68" y="38"/>
                  </a:lnTo>
                  <a:lnTo>
                    <a:pt x="68" y="42"/>
                  </a:lnTo>
                  <a:lnTo>
                    <a:pt x="68" y="42"/>
                  </a:lnTo>
                  <a:lnTo>
                    <a:pt x="68" y="42"/>
                  </a:lnTo>
                  <a:lnTo>
                    <a:pt x="68" y="46"/>
                  </a:lnTo>
                  <a:lnTo>
                    <a:pt x="68" y="48"/>
                  </a:lnTo>
                  <a:lnTo>
                    <a:pt x="68" y="48"/>
                  </a:lnTo>
                  <a:lnTo>
                    <a:pt x="68" y="48"/>
                  </a:lnTo>
                  <a:lnTo>
                    <a:pt x="68" y="48"/>
                  </a:lnTo>
                  <a:lnTo>
                    <a:pt x="68" y="48"/>
                  </a:lnTo>
                  <a:lnTo>
                    <a:pt x="72" y="48"/>
                  </a:lnTo>
                  <a:lnTo>
                    <a:pt x="72" y="48"/>
                  </a:lnTo>
                  <a:lnTo>
                    <a:pt x="72" y="48"/>
                  </a:lnTo>
                  <a:lnTo>
                    <a:pt x="72" y="48"/>
                  </a:lnTo>
                  <a:lnTo>
                    <a:pt x="72" y="48"/>
                  </a:lnTo>
                  <a:lnTo>
                    <a:pt x="76" y="52"/>
                  </a:lnTo>
                  <a:lnTo>
                    <a:pt x="76" y="52"/>
                  </a:lnTo>
                  <a:lnTo>
                    <a:pt x="80" y="52"/>
                  </a:lnTo>
                  <a:lnTo>
                    <a:pt x="80" y="52"/>
                  </a:lnTo>
                  <a:lnTo>
                    <a:pt x="80" y="52"/>
                  </a:lnTo>
                  <a:lnTo>
                    <a:pt x="84" y="52"/>
                  </a:lnTo>
                  <a:lnTo>
                    <a:pt x="84" y="52"/>
                  </a:lnTo>
                  <a:lnTo>
                    <a:pt x="84" y="52"/>
                  </a:lnTo>
                  <a:lnTo>
                    <a:pt x="86" y="52"/>
                  </a:lnTo>
                  <a:lnTo>
                    <a:pt x="86" y="52"/>
                  </a:lnTo>
                  <a:lnTo>
                    <a:pt x="86" y="52"/>
                  </a:lnTo>
                  <a:lnTo>
                    <a:pt x="86" y="52"/>
                  </a:lnTo>
                  <a:lnTo>
                    <a:pt x="86" y="52"/>
                  </a:lnTo>
                  <a:lnTo>
                    <a:pt x="86" y="48"/>
                  </a:lnTo>
                  <a:lnTo>
                    <a:pt x="86" y="48"/>
                  </a:lnTo>
                  <a:lnTo>
                    <a:pt x="86" y="48"/>
                  </a:lnTo>
                  <a:lnTo>
                    <a:pt x="86" y="48"/>
                  </a:lnTo>
                  <a:lnTo>
                    <a:pt x="90" y="48"/>
                  </a:lnTo>
                  <a:lnTo>
                    <a:pt x="90" y="48"/>
                  </a:lnTo>
                  <a:lnTo>
                    <a:pt x="90" y="48"/>
                  </a:lnTo>
                  <a:lnTo>
                    <a:pt x="90" y="48"/>
                  </a:lnTo>
                  <a:lnTo>
                    <a:pt x="90" y="48"/>
                  </a:lnTo>
                  <a:lnTo>
                    <a:pt x="90" y="48"/>
                  </a:lnTo>
                  <a:lnTo>
                    <a:pt x="90" y="52"/>
                  </a:lnTo>
                  <a:lnTo>
                    <a:pt x="94" y="52"/>
                  </a:lnTo>
                  <a:lnTo>
                    <a:pt x="94" y="52"/>
                  </a:lnTo>
                  <a:lnTo>
                    <a:pt x="94" y="52"/>
                  </a:lnTo>
                  <a:lnTo>
                    <a:pt x="94" y="52"/>
                  </a:lnTo>
                  <a:lnTo>
                    <a:pt x="98" y="52"/>
                  </a:lnTo>
                  <a:lnTo>
                    <a:pt x="98" y="52"/>
                  </a:lnTo>
                  <a:lnTo>
                    <a:pt x="98" y="52"/>
                  </a:lnTo>
                  <a:lnTo>
                    <a:pt x="98" y="56"/>
                  </a:lnTo>
                  <a:lnTo>
                    <a:pt x="98" y="56"/>
                  </a:lnTo>
                  <a:lnTo>
                    <a:pt x="98" y="56"/>
                  </a:lnTo>
                  <a:lnTo>
                    <a:pt x="98" y="56"/>
                  </a:lnTo>
                  <a:lnTo>
                    <a:pt x="102" y="56"/>
                  </a:lnTo>
                  <a:lnTo>
                    <a:pt x="102" y="56"/>
                  </a:lnTo>
                  <a:lnTo>
                    <a:pt x="102" y="56"/>
                  </a:lnTo>
                  <a:lnTo>
                    <a:pt x="102" y="56"/>
                  </a:lnTo>
                  <a:lnTo>
                    <a:pt x="102" y="56"/>
                  </a:lnTo>
                  <a:lnTo>
                    <a:pt x="102" y="60"/>
                  </a:lnTo>
                  <a:lnTo>
                    <a:pt x="102" y="60"/>
                  </a:lnTo>
                  <a:lnTo>
                    <a:pt x="102" y="60"/>
                  </a:lnTo>
                  <a:lnTo>
                    <a:pt x="102" y="60"/>
                  </a:lnTo>
                  <a:lnTo>
                    <a:pt x="102" y="64"/>
                  </a:lnTo>
                  <a:lnTo>
                    <a:pt x="102" y="64"/>
                  </a:lnTo>
                  <a:lnTo>
                    <a:pt x="102" y="68"/>
                  </a:lnTo>
                  <a:lnTo>
                    <a:pt x="102" y="68"/>
                  </a:lnTo>
                  <a:lnTo>
                    <a:pt x="102" y="72"/>
                  </a:lnTo>
                  <a:lnTo>
                    <a:pt x="102" y="72"/>
                  </a:lnTo>
                  <a:lnTo>
                    <a:pt x="102" y="72"/>
                  </a:lnTo>
                  <a:lnTo>
                    <a:pt x="102" y="72"/>
                  </a:lnTo>
                  <a:lnTo>
                    <a:pt x="102" y="76"/>
                  </a:lnTo>
                  <a:lnTo>
                    <a:pt x="102" y="76"/>
                  </a:lnTo>
                  <a:lnTo>
                    <a:pt x="102" y="76"/>
                  </a:lnTo>
                  <a:lnTo>
                    <a:pt x="106" y="76"/>
                  </a:lnTo>
                  <a:lnTo>
                    <a:pt x="106" y="78"/>
                  </a:lnTo>
                  <a:lnTo>
                    <a:pt x="106" y="78"/>
                  </a:lnTo>
                  <a:lnTo>
                    <a:pt x="106" y="78"/>
                  </a:lnTo>
                  <a:lnTo>
                    <a:pt x="106" y="78"/>
                  </a:lnTo>
                  <a:lnTo>
                    <a:pt x="106" y="82"/>
                  </a:lnTo>
                  <a:lnTo>
                    <a:pt x="106" y="82"/>
                  </a:lnTo>
                  <a:lnTo>
                    <a:pt x="106" y="82"/>
                  </a:lnTo>
                  <a:lnTo>
                    <a:pt x="106" y="82"/>
                  </a:lnTo>
                  <a:lnTo>
                    <a:pt x="106" y="82"/>
                  </a:lnTo>
                  <a:lnTo>
                    <a:pt x="110" y="82"/>
                  </a:lnTo>
                  <a:lnTo>
                    <a:pt x="110" y="82"/>
                  </a:lnTo>
                  <a:lnTo>
                    <a:pt x="110" y="82"/>
                  </a:lnTo>
                  <a:lnTo>
                    <a:pt x="110" y="82"/>
                  </a:lnTo>
                  <a:lnTo>
                    <a:pt x="114" y="82"/>
                  </a:lnTo>
                  <a:lnTo>
                    <a:pt x="114" y="82"/>
                  </a:lnTo>
                  <a:lnTo>
                    <a:pt x="114" y="82"/>
                  </a:lnTo>
                  <a:lnTo>
                    <a:pt x="116" y="78"/>
                  </a:lnTo>
                  <a:lnTo>
                    <a:pt x="116" y="78"/>
                  </a:lnTo>
                  <a:lnTo>
                    <a:pt x="120" y="82"/>
                  </a:lnTo>
                  <a:lnTo>
                    <a:pt x="120" y="82"/>
                  </a:lnTo>
                  <a:lnTo>
                    <a:pt x="120" y="82"/>
                  </a:lnTo>
                  <a:lnTo>
                    <a:pt x="120" y="82"/>
                  </a:lnTo>
                  <a:lnTo>
                    <a:pt x="120" y="82"/>
                  </a:lnTo>
                  <a:lnTo>
                    <a:pt x="120" y="86"/>
                  </a:lnTo>
                  <a:lnTo>
                    <a:pt x="120" y="86"/>
                  </a:lnTo>
                  <a:lnTo>
                    <a:pt x="120" y="86"/>
                  </a:lnTo>
                  <a:lnTo>
                    <a:pt x="120" y="86"/>
                  </a:lnTo>
                  <a:lnTo>
                    <a:pt x="120" y="86"/>
                  </a:lnTo>
                  <a:lnTo>
                    <a:pt x="120" y="86"/>
                  </a:lnTo>
                  <a:lnTo>
                    <a:pt x="120" y="90"/>
                  </a:lnTo>
                  <a:lnTo>
                    <a:pt x="120" y="90"/>
                  </a:lnTo>
                  <a:lnTo>
                    <a:pt x="120" y="90"/>
                  </a:lnTo>
                  <a:lnTo>
                    <a:pt x="120" y="90"/>
                  </a:lnTo>
                  <a:lnTo>
                    <a:pt x="120" y="90"/>
                  </a:lnTo>
                  <a:lnTo>
                    <a:pt x="120" y="90"/>
                  </a:lnTo>
                  <a:lnTo>
                    <a:pt x="120" y="94"/>
                  </a:lnTo>
                  <a:lnTo>
                    <a:pt x="120" y="94"/>
                  </a:lnTo>
                  <a:lnTo>
                    <a:pt x="120" y="94"/>
                  </a:lnTo>
                  <a:lnTo>
                    <a:pt x="120" y="94"/>
                  </a:lnTo>
                  <a:lnTo>
                    <a:pt x="120" y="94"/>
                  </a:lnTo>
                  <a:lnTo>
                    <a:pt x="120" y="94"/>
                  </a:lnTo>
                  <a:lnTo>
                    <a:pt x="120" y="98"/>
                  </a:lnTo>
                  <a:lnTo>
                    <a:pt x="120" y="98"/>
                  </a:lnTo>
                  <a:lnTo>
                    <a:pt x="116" y="102"/>
                  </a:lnTo>
                  <a:lnTo>
                    <a:pt x="116" y="102"/>
                  </a:lnTo>
                  <a:lnTo>
                    <a:pt x="116" y="102"/>
                  </a:lnTo>
                  <a:lnTo>
                    <a:pt x="116" y="104"/>
                  </a:lnTo>
                  <a:lnTo>
                    <a:pt x="116" y="104"/>
                  </a:lnTo>
                  <a:lnTo>
                    <a:pt x="116" y="104"/>
                  </a:lnTo>
                  <a:lnTo>
                    <a:pt x="116" y="104"/>
                  </a:lnTo>
                  <a:lnTo>
                    <a:pt x="116" y="104"/>
                  </a:lnTo>
                  <a:lnTo>
                    <a:pt x="116" y="108"/>
                  </a:lnTo>
                  <a:lnTo>
                    <a:pt x="116" y="108"/>
                  </a:lnTo>
                  <a:lnTo>
                    <a:pt x="116" y="108"/>
                  </a:lnTo>
                  <a:lnTo>
                    <a:pt x="116" y="112"/>
                  </a:lnTo>
                  <a:lnTo>
                    <a:pt x="116" y="112"/>
                  </a:lnTo>
                  <a:lnTo>
                    <a:pt x="116" y="116"/>
                  </a:lnTo>
                  <a:lnTo>
                    <a:pt x="116" y="116"/>
                  </a:lnTo>
                  <a:lnTo>
                    <a:pt x="116" y="120"/>
                  </a:lnTo>
                  <a:lnTo>
                    <a:pt x="116" y="120"/>
                  </a:lnTo>
                  <a:lnTo>
                    <a:pt x="116" y="124"/>
                  </a:lnTo>
                  <a:lnTo>
                    <a:pt x="116" y="124"/>
                  </a:lnTo>
                  <a:lnTo>
                    <a:pt x="116" y="124"/>
                  </a:lnTo>
                  <a:lnTo>
                    <a:pt x="116" y="124"/>
                  </a:lnTo>
                  <a:lnTo>
                    <a:pt x="114" y="126"/>
                  </a:lnTo>
                  <a:lnTo>
                    <a:pt x="114" y="130"/>
                  </a:lnTo>
                  <a:lnTo>
                    <a:pt x="114" y="130"/>
                  </a:lnTo>
                  <a:lnTo>
                    <a:pt x="114" y="130"/>
                  </a:lnTo>
                  <a:lnTo>
                    <a:pt x="114" y="130"/>
                  </a:lnTo>
                  <a:lnTo>
                    <a:pt x="114" y="130"/>
                  </a:lnTo>
                  <a:lnTo>
                    <a:pt x="110" y="130"/>
                  </a:lnTo>
                  <a:lnTo>
                    <a:pt x="110" y="130"/>
                  </a:lnTo>
                  <a:lnTo>
                    <a:pt x="110" y="134"/>
                  </a:lnTo>
                  <a:lnTo>
                    <a:pt x="110" y="134"/>
                  </a:lnTo>
                  <a:lnTo>
                    <a:pt x="110" y="134"/>
                  </a:lnTo>
                  <a:lnTo>
                    <a:pt x="110" y="134"/>
                  </a:lnTo>
                  <a:lnTo>
                    <a:pt x="106" y="134"/>
                  </a:lnTo>
                  <a:lnTo>
                    <a:pt x="106" y="134"/>
                  </a:lnTo>
                  <a:lnTo>
                    <a:pt x="106" y="134"/>
                  </a:lnTo>
                  <a:lnTo>
                    <a:pt x="106" y="134"/>
                  </a:lnTo>
                  <a:lnTo>
                    <a:pt x="106" y="134"/>
                  </a:lnTo>
                  <a:lnTo>
                    <a:pt x="102" y="138"/>
                  </a:lnTo>
                  <a:lnTo>
                    <a:pt x="102" y="138"/>
                  </a:lnTo>
                  <a:lnTo>
                    <a:pt x="102" y="142"/>
                  </a:lnTo>
                  <a:lnTo>
                    <a:pt x="102" y="142"/>
                  </a:lnTo>
                  <a:lnTo>
                    <a:pt x="102" y="142"/>
                  </a:lnTo>
                  <a:lnTo>
                    <a:pt x="102" y="142"/>
                  </a:lnTo>
                  <a:lnTo>
                    <a:pt x="102" y="142"/>
                  </a:lnTo>
                  <a:lnTo>
                    <a:pt x="102" y="146"/>
                  </a:lnTo>
                  <a:lnTo>
                    <a:pt x="98" y="146"/>
                  </a:lnTo>
                  <a:lnTo>
                    <a:pt x="98" y="142"/>
                  </a:lnTo>
                  <a:lnTo>
                    <a:pt x="98" y="142"/>
                  </a:lnTo>
                  <a:lnTo>
                    <a:pt x="98" y="142"/>
                  </a:lnTo>
                  <a:lnTo>
                    <a:pt x="98" y="142"/>
                  </a:lnTo>
                  <a:lnTo>
                    <a:pt x="98" y="142"/>
                  </a:lnTo>
                  <a:lnTo>
                    <a:pt x="98" y="142"/>
                  </a:lnTo>
                  <a:lnTo>
                    <a:pt x="94" y="142"/>
                  </a:lnTo>
                  <a:lnTo>
                    <a:pt x="94" y="142"/>
                  </a:lnTo>
                  <a:lnTo>
                    <a:pt x="94" y="142"/>
                  </a:lnTo>
                  <a:lnTo>
                    <a:pt x="94" y="142"/>
                  </a:lnTo>
                  <a:lnTo>
                    <a:pt x="90" y="142"/>
                  </a:lnTo>
                  <a:lnTo>
                    <a:pt x="90" y="146"/>
                  </a:lnTo>
                  <a:lnTo>
                    <a:pt x="90" y="146"/>
                  </a:lnTo>
                  <a:lnTo>
                    <a:pt x="90" y="146"/>
                  </a:lnTo>
                  <a:lnTo>
                    <a:pt x="90" y="146"/>
                  </a:lnTo>
                  <a:lnTo>
                    <a:pt x="90" y="146"/>
                  </a:lnTo>
                  <a:lnTo>
                    <a:pt x="90" y="146"/>
                  </a:lnTo>
                  <a:lnTo>
                    <a:pt x="90" y="146"/>
                  </a:lnTo>
                  <a:lnTo>
                    <a:pt x="90" y="146"/>
                  </a:lnTo>
                  <a:lnTo>
                    <a:pt x="90" y="146"/>
                  </a:lnTo>
                  <a:lnTo>
                    <a:pt x="90" y="146"/>
                  </a:lnTo>
                  <a:lnTo>
                    <a:pt x="90" y="146"/>
                  </a:lnTo>
                  <a:lnTo>
                    <a:pt x="86" y="146"/>
                  </a:lnTo>
                  <a:lnTo>
                    <a:pt x="86" y="146"/>
                  </a:lnTo>
                  <a:lnTo>
                    <a:pt x="86" y="146"/>
                  </a:lnTo>
                  <a:lnTo>
                    <a:pt x="86" y="146"/>
                  </a:lnTo>
                  <a:lnTo>
                    <a:pt x="86" y="146"/>
                  </a:lnTo>
                  <a:lnTo>
                    <a:pt x="86" y="146"/>
                  </a:lnTo>
                  <a:lnTo>
                    <a:pt x="86" y="146"/>
                  </a:lnTo>
                  <a:lnTo>
                    <a:pt x="86" y="146"/>
                  </a:lnTo>
                  <a:lnTo>
                    <a:pt x="86" y="146"/>
                  </a:lnTo>
                  <a:lnTo>
                    <a:pt x="84" y="146"/>
                  </a:lnTo>
                  <a:lnTo>
                    <a:pt x="84" y="146"/>
                  </a:lnTo>
                  <a:lnTo>
                    <a:pt x="84" y="146"/>
                  </a:lnTo>
                  <a:lnTo>
                    <a:pt x="84" y="146"/>
                  </a:lnTo>
                  <a:lnTo>
                    <a:pt x="84" y="146"/>
                  </a:lnTo>
                  <a:lnTo>
                    <a:pt x="84" y="146"/>
                  </a:lnTo>
                  <a:lnTo>
                    <a:pt x="84" y="146"/>
                  </a:lnTo>
                  <a:lnTo>
                    <a:pt x="84" y="146"/>
                  </a:lnTo>
                  <a:lnTo>
                    <a:pt x="84" y="146"/>
                  </a:lnTo>
                  <a:lnTo>
                    <a:pt x="80" y="146"/>
                  </a:lnTo>
                  <a:lnTo>
                    <a:pt x="80" y="146"/>
                  </a:lnTo>
                  <a:lnTo>
                    <a:pt x="80" y="146"/>
                  </a:lnTo>
                  <a:lnTo>
                    <a:pt x="80" y="146"/>
                  </a:lnTo>
                  <a:lnTo>
                    <a:pt x="80" y="146"/>
                  </a:lnTo>
                  <a:lnTo>
                    <a:pt x="80" y="146"/>
                  </a:lnTo>
                  <a:lnTo>
                    <a:pt x="80" y="146"/>
                  </a:lnTo>
                  <a:lnTo>
                    <a:pt x="76" y="146"/>
                  </a:lnTo>
                  <a:lnTo>
                    <a:pt x="76" y="146"/>
                  </a:lnTo>
                  <a:lnTo>
                    <a:pt x="76" y="146"/>
                  </a:lnTo>
                  <a:lnTo>
                    <a:pt x="72" y="142"/>
                  </a:lnTo>
                  <a:lnTo>
                    <a:pt x="72" y="142"/>
                  </a:lnTo>
                  <a:lnTo>
                    <a:pt x="72" y="142"/>
                  </a:lnTo>
                  <a:lnTo>
                    <a:pt x="72" y="142"/>
                  </a:lnTo>
                  <a:lnTo>
                    <a:pt x="72" y="142"/>
                  </a:lnTo>
                  <a:lnTo>
                    <a:pt x="72" y="142"/>
                  </a:lnTo>
                  <a:lnTo>
                    <a:pt x="68" y="142"/>
                  </a:lnTo>
                  <a:lnTo>
                    <a:pt x="68" y="142"/>
                  </a:lnTo>
                  <a:lnTo>
                    <a:pt x="64" y="142"/>
                  </a:lnTo>
                  <a:lnTo>
                    <a:pt x="64" y="142"/>
                  </a:lnTo>
                  <a:lnTo>
                    <a:pt x="60" y="142"/>
                  </a:lnTo>
                  <a:lnTo>
                    <a:pt x="60" y="142"/>
                  </a:lnTo>
                  <a:lnTo>
                    <a:pt x="60" y="142"/>
                  </a:lnTo>
                  <a:lnTo>
                    <a:pt x="60" y="142"/>
                  </a:lnTo>
                  <a:lnTo>
                    <a:pt x="60" y="142"/>
                  </a:lnTo>
                  <a:lnTo>
                    <a:pt x="60" y="142"/>
                  </a:lnTo>
                  <a:lnTo>
                    <a:pt x="60" y="142"/>
                  </a:lnTo>
                  <a:lnTo>
                    <a:pt x="56" y="138"/>
                  </a:lnTo>
                  <a:lnTo>
                    <a:pt x="56" y="138"/>
                  </a:lnTo>
                  <a:lnTo>
                    <a:pt x="60" y="138"/>
                  </a:lnTo>
                  <a:lnTo>
                    <a:pt x="60" y="138"/>
                  </a:lnTo>
                  <a:lnTo>
                    <a:pt x="60" y="138"/>
                  </a:lnTo>
                  <a:lnTo>
                    <a:pt x="60" y="134"/>
                  </a:lnTo>
                  <a:lnTo>
                    <a:pt x="60" y="134"/>
                  </a:lnTo>
                  <a:lnTo>
                    <a:pt x="64" y="134"/>
                  </a:lnTo>
                  <a:lnTo>
                    <a:pt x="64" y="134"/>
                  </a:lnTo>
                  <a:lnTo>
                    <a:pt x="64" y="130"/>
                  </a:lnTo>
                  <a:lnTo>
                    <a:pt x="64" y="130"/>
                  </a:lnTo>
                  <a:lnTo>
                    <a:pt x="64" y="126"/>
                  </a:lnTo>
                  <a:lnTo>
                    <a:pt x="64" y="126"/>
                  </a:lnTo>
                  <a:lnTo>
                    <a:pt x="64" y="126"/>
                  </a:lnTo>
                  <a:lnTo>
                    <a:pt x="64" y="124"/>
                  </a:lnTo>
                  <a:lnTo>
                    <a:pt x="64" y="124"/>
                  </a:lnTo>
                  <a:lnTo>
                    <a:pt x="64" y="124"/>
                  </a:lnTo>
                  <a:lnTo>
                    <a:pt x="68" y="120"/>
                  </a:lnTo>
                  <a:lnTo>
                    <a:pt x="68" y="120"/>
                  </a:lnTo>
                  <a:lnTo>
                    <a:pt x="68" y="120"/>
                  </a:lnTo>
                  <a:lnTo>
                    <a:pt x="68" y="120"/>
                  </a:lnTo>
                  <a:lnTo>
                    <a:pt x="68" y="116"/>
                  </a:lnTo>
                  <a:lnTo>
                    <a:pt x="68" y="116"/>
                  </a:lnTo>
                  <a:lnTo>
                    <a:pt x="72" y="116"/>
                  </a:lnTo>
                  <a:lnTo>
                    <a:pt x="72" y="116"/>
                  </a:lnTo>
                  <a:lnTo>
                    <a:pt x="72" y="116"/>
                  </a:lnTo>
                  <a:lnTo>
                    <a:pt x="72" y="112"/>
                  </a:lnTo>
                  <a:lnTo>
                    <a:pt x="76" y="112"/>
                  </a:lnTo>
                  <a:lnTo>
                    <a:pt x="76" y="108"/>
                  </a:lnTo>
                  <a:lnTo>
                    <a:pt x="76" y="108"/>
                  </a:lnTo>
                  <a:lnTo>
                    <a:pt x="72" y="108"/>
                  </a:lnTo>
                  <a:lnTo>
                    <a:pt x="72" y="108"/>
                  </a:lnTo>
                  <a:lnTo>
                    <a:pt x="72" y="104"/>
                  </a:lnTo>
                  <a:lnTo>
                    <a:pt x="72" y="104"/>
                  </a:lnTo>
                  <a:lnTo>
                    <a:pt x="72" y="104"/>
                  </a:lnTo>
                  <a:lnTo>
                    <a:pt x="72" y="10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79" name="Freeform 186">
              <a:extLst>
                <a:ext uri="{FF2B5EF4-FFF2-40B4-BE49-F238E27FC236}">
                  <a16:creationId xmlns:a16="http://schemas.microsoft.com/office/drawing/2014/main" id="{89867E85-E784-187B-2D55-16282F433610}"/>
                </a:ext>
              </a:extLst>
            </p:cNvPr>
            <p:cNvSpPr>
              <a:spLocks/>
            </p:cNvSpPr>
            <p:nvPr/>
          </p:nvSpPr>
          <p:spPr bwMode="auto">
            <a:xfrm>
              <a:off x="2565400" y="4562543"/>
              <a:ext cx="285750" cy="498475"/>
            </a:xfrm>
            <a:custGeom>
              <a:avLst/>
              <a:gdLst>
                <a:gd name="T0" fmla="*/ 166 w 180"/>
                <a:gd name="T1" fmla="*/ 310 h 314"/>
                <a:gd name="T2" fmla="*/ 154 w 180"/>
                <a:gd name="T3" fmla="*/ 310 h 314"/>
                <a:gd name="T4" fmla="*/ 142 w 180"/>
                <a:gd name="T5" fmla="*/ 298 h 314"/>
                <a:gd name="T6" fmla="*/ 132 w 180"/>
                <a:gd name="T7" fmla="*/ 290 h 314"/>
                <a:gd name="T8" fmla="*/ 120 w 180"/>
                <a:gd name="T9" fmla="*/ 284 h 314"/>
                <a:gd name="T10" fmla="*/ 106 w 180"/>
                <a:gd name="T11" fmla="*/ 276 h 314"/>
                <a:gd name="T12" fmla="*/ 94 w 180"/>
                <a:gd name="T13" fmla="*/ 264 h 314"/>
                <a:gd name="T14" fmla="*/ 82 w 180"/>
                <a:gd name="T15" fmla="*/ 254 h 314"/>
                <a:gd name="T16" fmla="*/ 76 w 180"/>
                <a:gd name="T17" fmla="*/ 238 h 314"/>
                <a:gd name="T18" fmla="*/ 76 w 180"/>
                <a:gd name="T19" fmla="*/ 230 h 314"/>
                <a:gd name="T20" fmla="*/ 68 w 180"/>
                <a:gd name="T21" fmla="*/ 212 h 314"/>
                <a:gd name="T22" fmla="*/ 60 w 180"/>
                <a:gd name="T23" fmla="*/ 200 h 314"/>
                <a:gd name="T24" fmla="*/ 54 w 180"/>
                <a:gd name="T25" fmla="*/ 186 h 314"/>
                <a:gd name="T26" fmla="*/ 46 w 180"/>
                <a:gd name="T27" fmla="*/ 168 h 314"/>
                <a:gd name="T28" fmla="*/ 38 w 180"/>
                <a:gd name="T29" fmla="*/ 152 h 314"/>
                <a:gd name="T30" fmla="*/ 34 w 180"/>
                <a:gd name="T31" fmla="*/ 138 h 314"/>
                <a:gd name="T32" fmla="*/ 26 w 180"/>
                <a:gd name="T33" fmla="*/ 126 h 314"/>
                <a:gd name="T34" fmla="*/ 20 w 180"/>
                <a:gd name="T35" fmla="*/ 114 h 314"/>
                <a:gd name="T36" fmla="*/ 12 w 180"/>
                <a:gd name="T37" fmla="*/ 104 h 314"/>
                <a:gd name="T38" fmla="*/ 8 w 180"/>
                <a:gd name="T39" fmla="*/ 96 h 314"/>
                <a:gd name="T40" fmla="*/ 4 w 180"/>
                <a:gd name="T41" fmla="*/ 82 h 314"/>
                <a:gd name="T42" fmla="*/ 4 w 180"/>
                <a:gd name="T43" fmla="*/ 66 h 314"/>
                <a:gd name="T44" fmla="*/ 16 w 180"/>
                <a:gd name="T45" fmla="*/ 56 h 314"/>
                <a:gd name="T46" fmla="*/ 16 w 180"/>
                <a:gd name="T47" fmla="*/ 74 h 314"/>
                <a:gd name="T48" fmla="*/ 26 w 180"/>
                <a:gd name="T49" fmla="*/ 74 h 314"/>
                <a:gd name="T50" fmla="*/ 38 w 180"/>
                <a:gd name="T51" fmla="*/ 78 h 314"/>
                <a:gd name="T52" fmla="*/ 42 w 180"/>
                <a:gd name="T53" fmla="*/ 70 h 314"/>
                <a:gd name="T54" fmla="*/ 46 w 180"/>
                <a:gd name="T55" fmla="*/ 56 h 314"/>
                <a:gd name="T56" fmla="*/ 50 w 180"/>
                <a:gd name="T57" fmla="*/ 48 h 314"/>
                <a:gd name="T58" fmla="*/ 68 w 180"/>
                <a:gd name="T59" fmla="*/ 42 h 314"/>
                <a:gd name="T60" fmla="*/ 82 w 180"/>
                <a:gd name="T61" fmla="*/ 26 h 314"/>
                <a:gd name="T62" fmla="*/ 86 w 180"/>
                <a:gd name="T63" fmla="*/ 12 h 314"/>
                <a:gd name="T64" fmla="*/ 90 w 180"/>
                <a:gd name="T65" fmla="*/ 0 h 314"/>
                <a:gd name="T66" fmla="*/ 98 w 180"/>
                <a:gd name="T67" fmla="*/ 4 h 314"/>
                <a:gd name="T68" fmla="*/ 110 w 180"/>
                <a:gd name="T69" fmla="*/ 18 h 314"/>
                <a:gd name="T70" fmla="*/ 120 w 180"/>
                <a:gd name="T71" fmla="*/ 30 h 314"/>
                <a:gd name="T72" fmla="*/ 120 w 180"/>
                <a:gd name="T73" fmla="*/ 42 h 314"/>
                <a:gd name="T74" fmla="*/ 132 w 180"/>
                <a:gd name="T75" fmla="*/ 42 h 314"/>
                <a:gd name="T76" fmla="*/ 142 w 180"/>
                <a:gd name="T77" fmla="*/ 38 h 314"/>
                <a:gd name="T78" fmla="*/ 158 w 180"/>
                <a:gd name="T79" fmla="*/ 42 h 314"/>
                <a:gd name="T80" fmla="*/ 154 w 180"/>
                <a:gd name="T81" fmla="*/ 62 h 314"/>
                <a:gd name="T82" fmla="*/ 162 w 180"/>
                <a:gd name="T83" fmla="*/ 70 h 314"/>
                <a:gd name="T84" fmla="*/ 150 w 180"/>
                <a:gd name="T85" fmla="*/ 70 h 314"/>
                <a:gd name="T86" fmla="*/ 140 w 180"/>
                <a:gd name="T87" fmla="*/ 74 h 314"/>
                <a:gd name="T88" fmla="*/ 128 w 180"/>
                <a:gd name="T89" fmla="*/ 82 h 314"/>
                <a:gd name="T90" fmla="*/ 120 w 180"/>
                <a:gd name="T91" fmla="*/ 96 h 314"/>
                <a:gd name="T92" fmla="*/ 116 w 180"/>
                <a:gd name="T93" fmla="*/ 108 h 314"/>
                <a:gd name="T94" fmla="*/ 110 w 180"/>
                <a:gd name="T95" fmla="*/ 122 h 314"/>
                <a:gd name="T96" fmla="*/ 112 w 180"/>
                <a:gd name="T97" fmla="*/ 134 h 314"/>
                <a:gd name="T98" fmla="*/ 120 w 180"/>
                <a:gd name="T99" fmla="*/ 148 h 314"/>
                <a:gd name="T100" fmla="*/ 120 w 180"/>
                <a:gd name="T101" fmla="*/ 160 h 314"/>
                <a:gd name="T102" fmla="*/ 132 w 180"/>
                <a:gd name="T103" fmla="*/ 168 h 314"/>
                <a:gd name="T104" fmla="*/ 150 w 180"/>
                <a:gd name="T105" fmla="*/ 168 h 314"/>
                <a:gd name="T106" fmla="*/ 154 w 180"/>
                <a:gd name="T107" fmla="*/ 172 h 314"/>
                <a:gd name="T108" fmla="*/ 158 w 180"/>
                <a:gd name="T109" fmla="*/ 186 h 314"/>
                <a:gd name="T110" fmla="*/ 172 w 180"/>
                <a:gd name="T111" fmla="*/ 194 h 314"/>
                <a:gd name="T112" fmla="*/ 180 w 180"/>
                <a:gd name="T113" fmla="*/ 208 h 314"/>
                <a:gd name="T114" fmla="*/ 176 w 180"/>
                <a:gd name="T115" fmla="*/ 224 h 314"/>
                <a:gd name="T116" fmla="*/ 180 w 180"/>
                <a:gd name="T117" fmla="*/ 238 h 314"/>
                <a:gd name="T118" fmla="*/ 172 w 180"/>
                <a:gd name="T119" fmla="*/ 254 h 314"/>
                <a:gd name="T120" fmla="*/ 172 w 180"/>
                <a:gd name="T121" fmla="*/ 264 h 314"/>
                <a:gd name="T122" fmla="*/ 176 w 180"/>
                <a:gd name="T123" fmla="*/ 280 h 314"/>
                <a:gd name="T124" fmla="*/ 168 w 180"/>
                <a:gd name="T125" fmla="*/ 29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 h="314">
                  <a:moveTo>
                    <a:pt x="168" y="298"/>
                  </a:moveTo>
                  <a:lnTo>
                    <a:pt x="168" y="302"/>
                  </a:lnTo>
                  <a:lnTo>
                    <a:pt x="166" y="302"/>
                  </a:lnTo>
                  <a:lnTo>
                    <a:pt x="166" y="306"/>
                  </a:lnTo>
                  <a:lnTo>
                    <a:pt x="166" y="310"/>
                  </a:lnTo>
                  <a:lnTo>
                    <a:pt x="166" y="314"/>
                  </a:lnTo>
                  <a:lnTo>
                    <a:pt x="162" y="314"/>
                  </a:lnTo>
                  <a:lnTo>
                    <a:pt x="158" y="314"/>
                  </a:lnTo>
                  <a:lnTo>
                    <a:pt x="154" y="314"/>
                  </a:lnTo>
                  <a:lnTo>
                    <a:pt x="154" y="310"/>
                  </a:lnTo>
                  <a:lnTo>
                    <a:pt x="150" y="310"/>
                  </a:lnTo>
                  <a:lnTo>
                    <a:pt x="150" y="306"/>
                  </a:lnTo>
                  <a:lnTo>
                    <a:pt x="146" y="306"/>
                  </a:lnTo>
                  <a:lnTo>
                    <a:pt x="142" y="302"/>
                  </a:lnTo>
                  <a:lnTo>
                    <a:pt x="142" y="298"/>
                  </a:lnTo>
                  <a:lnTo>
                    <a:pt x="142" y="294"/>
                  </a:lnTo>
                  <a:lnTo>
                    <a:pt x="140" y="294"/>
                  </a:lnTo>
                  <a:lnTo>
                    <a:pt x="136" y="294"/>
                  </a:lnTo>
                  <a:lnTo>
                    <a:pt x="136" y="290"/>
                  </a:lnTo>
                  <a:lnTo>
                    <a:pt x="132" y="290"/>
                  </a:lnTo>
                  <a:lnTo>
                    <a:pt x="132" y="286"/>
                  </a:lnTo>
                  <a:lnTo>
                    <a:pt x="128" y="286"/>
                  </a:lnTo>
                  <a:lnTo>
                    <a:pt x="128" y="284"/>
                  </a:lnTo>
                  <a:lnTo>
                    <a:pt x="124" y="284"/>
                  </a:lnTo>
                  <a:lnTo>
                    <a:pt x="120" y="284"/>
                  </a:lnTo>
                  <a:lnTo>
                    <a:pt x="116" y="280"/>
                  </a:lnTo>
                  <a:lnTo>
                    <a:pt x="112" y="280"/>
                  </a:lnTo>
                  <a:lnTo>
                    <a:pt x="112" y="276"/>
                  </a:lnTo>
                  <a:lnTo>
                    <a:pt x="110" y="276"/>
                  </a:lnTo>
                  <a:lnTo>
                    <a:pt x="106" y="276"/>
                  </a:lnTo>
                  <a:lnTo>
                    <a:pt x="106" y="272"/>
                  </a:lnTo>
                  <a:lnTo>
                    <a:pt x="102" y="272"/>
                  </a:lnTo>
                  <a:lnTo>
                    <a:pt x="102" y="268"/>
                  </a:lnTo>
                  <a:lnTo>
                    <a:pt x="98" y="268"/>
                  </a:lnTo>
                  <a:lnTo>
                    <a:pt x="94" y="264"/>
                  </a:lnTo>
                  <a:lnTo>
                    <a:pt x="90" y="264"/>
                  </a:lnTo>
                  <a:lnTo>
                    <a:pt x="90" y="260"/>
                  </a:lnTo>
                  <a:lnTo>
                    <a:pt x="86" y="260"/>
                  </a:lnTo>
                  <a:lnTo>
                    <a:pt x="86" y="256"/>
                  </a:lnTo>
                  <a:lnTo>
                    <a:pt x="82" y="254"/>
                  </a:lnTo>
                  <a:lnTo>
                    <a:pt x="80" y="250"/>
                  </a:lnTo>
                  <a:lnTo>
                    <a:pt x="80" y="246"/>
                  </a:lnTo>
                  <a:lnTo>
                    <a:pt x="76" y="246"/>
                  </a:lnTo>
                  <a:lnTo>
                    <a:pt x="76" y="242"/>
                  </a:lnTo>
                  <a:lnTo>
                    <a:pt x="76" y="238"/>
                  </a:lnTo>
                  <a:lnTo>
                    <a:pt x="72" y="234"/>
                  </a:lnTo>
                  <a:lnTo>
                    <a:pt x="72" y="238"/>
                  </a:lnTo>
                  <a:lnTo>
                    <a:pt x="72" y="234"/>
                  </a:lnTo>
                  <a:lnTo>
                    <a:pt x="76" y="234"/>
                  </a:lnTo>
                  <a:lnTo>
                    <a:pt x="76" y="230"/>
                  </a:lnTo>
                  <a:lnTo>
                    <a:pt x="76" y="228"/>
                  </a:lnTo>
                  <a:lnTo>
                    <a:pt x="72" y="224"/>
                  </a:lnTo>
                  <a:lnTo>
                    <a:pt x="72" y="220"/>
                  </a:lnTo>
                  <a:lnTo>
                    <a:pt x="68" y="216"/>
                  </a:lnTo>
                  <a:lnTo>
                    <a:pt x="68" y="212"/>
                  </a:lnTo>
                  <a:lnTo>
                    <a:pt x="68" y="208"/>
                  </a:lnTo>
                  <a:lnTo>
                    <a:pt x="64" y="208"/>
                  </a:lnTo>
                  <a:lnTo>
                    <a:pt x="64" y="204"/>
                  </a:lnTo>
                  <a:lnTo>
                    <a:pt x="60" y="204"/>
                  </a:lnTo>
                  <a:lnTo>
                    <a:pt x="60" y="200"/>
                  </a:lnTo>
                  <a:lnTo>
                    <a:pt x="60" y="198"/>
                  </a:lnTo>
                  <a:lnTo>
                    <a:pt x="60" y="194"/>
                  </a:lnTo>
                  <a:lnTo>
                    <a:pt x="56" y="194"/>
                  </a:lnTo>
                  <a:lnTo>
                    <a:pt x="54" y="190"/>
                  </a:lnTo>
                  <a:lnTo>
                    <a:pt x="54" y="186"/>
                  </a:lnTo>
                  <a:lnTo>
                    <a:pt x="54" y="182"/>
                  </a:lnTo>
                  <a:lnTo>
                    <a:pt x="50" y="178"/>
                  </a:lnTo>
                  <a:lnTo>
                    <a:pt x="50" y="174"/>
                  </a:lnTo>
                  <a:lnTo>
                    <a:pt x="46" y="172"/>
                  </a:lnTo>
                  <a:lnTo>
                    <a:pt x="46" y="168"/>
                  </a:lnTo>
                  <a:lnTo>
                    <a:pt x="46" y="164"/>
                  </a:lnTo>
                  <a:lnTo>
                    <a:pt x="42" y="160"/>
                  </a:lnTo>
                  <a:lnTo>
                    <a:pt x="42" y="156"/>
                  </a:lnTo>
                  <a:lnTo>
                    <a:pt x="42" y="152"/>
                  </a:lnTo>
                  <a:lnTo>
                    <a:pt x="38" y="152"/>
                  </a:lnTo>
                  <a:lnTo>
                    <a:pt x="38" y="148"/>
                  </a:lnTo>
                  <a:lnTo>
                    <a:pt x="38" y="144"/>
                  </a:lnTo>
                  <a:lnTo>
                    <a:pt x="34" y="142"/>
                  </a:lnTo>
                  <a:lnTo>
                    <a:pt x="38" y="142"/>
                  </a:lnTo>
                  <a:lnTo>
                    <a:pt x="34" y="138"/>
                  </a:lnTo>
                  <a:lnTo>
                    <a:pt x="34" y="134"/>
                  </a:lnTo>
                  <a:lnTo>
                    <a:pt x="30" y="134"/>
                  </a:lnTo>
                  <a:lnTo>
                    <a:pt x="30" y="130"/>
                  </a:lnTo>
                  <a:lnTo>
                    <a:pt x="26" y="130"/>
                  </a:lnTo>
                  <a:lnTo>
                    <a:pt x="26" y="126"/>
                  </a:lnTo>
                  <a:lnTo>
                    <a:pt x="26" y="122"/>
                  </a:lnTo>
                  <a:lnTo>
                    <a:pt x="26" y="118"/>
                  </a:lnTo>
                  <a:lnTo>
                    <a:pt x="24" y="118"/>
                  </a:lnTo>
                  <a:lnTo>
                    <a:pt x="24" y="114"/>
                  </a:lnTo>
                  <a:lnTo>
                    <a:pt x="20" y="114"/>
                  </a:lnTo>
                  <a:lnTo>
                    <a:pt x="20" y="112"/>
                  </a:lnTo>
                  <a:lnTo>
                    <a:pt x="16" y="112"/>
                  </a:lnTo>
                  <a:lnTo>
                    <a:pt x="16" y="108"/>
                  </a:lnTo>
                  <a:lnTo>
                    <a:pt x="12" y="108"/>
                  </a:lnTo>
                  <a:lnTo>
                    <a:pt x="12" y="104"/>
                  </a:lnTo>
                  <a:lnTo>
                    <a:pt x="8" y="104"/>
                  </a:lnTo>
                  <a:lnTo>
                    <a:pt x="4" y="104"/>
                  </a:lnTo>
                  <a:lnTo>
                    <a:pt x="4" y="100"/>
                  </a:lnTo>
                  <a:lnTo>
                    <a:pt x="4" y="96"/>
                  </a:lnTo>
                  <a:lnTo>
                    <a:pt x="8" y="96"/>
                  </a:lnTo>
                  <a:lnTo>
                    <a:pt x="8" y="92"/>
                  </a:lnTo>
                  <a:lnTo>
                    <a:pt x="8" y="88"/>
                  </a:lnTo>
                  <a:lnTo>
                    <a:pt x="4" y="88"/>
                  </a:lnTo>
                  <a:lnTo>
                    <a:pt x="4" y="86"/>
                  </a:lnTo>
                  <a:lnTo>
                    <a:pt x="4" y="82"/>
                  </a:lnTo>
                  <a:lnTo>
                    <a:pt x="0" y="78"/>
                  </a:lnTo>
                  <a:lnTo>
                    <a:pt x="0" y="74"/>
                  </a:lnTo>
                  <a:lnTo>
                    <a:pt x="4" y="74"/>
                  </a:lnTo>
                  <a:lnTo>
                    <a:pt x="4" y="70"/>
                  </a:lnTo>
                  <a:lnTo>
                    <a:pt x="4" y="66"/>
                  </a:lnTo>
                  <a:lnTo>
                    <a:pt x="8" y="66"/>
                  </a:lnTo>
                  <a:lnTo>
                    <a:pt x="8" y="62"/>
                  </a:lnTo>
                  <a:lnTo>
                    <a:pt x="12" y="58"/>
                  </a:lnTo>
                  <a:lnTo>
                    <a:pt x="16" y="58"/>
                  </a:lnTo>
                  <a:lnTo>
                    <a:pt x="16" y="56"/>
                  </a:lnTo>
                  <a:lnTo>
                    <a:pt x="20" y="58"/>
                  </a:lnTo>
                  <a:lnTo>
                    <a:pt x="20" y="62"/>
                  </a:lnTo>
                  <a:lnTo>
                    <a:pt x="16" y="66"/>
                  </a:lnTo>
                  <a:lnTo>
                    <a:pt x="16" y="70"/>
                  </a:lnTo>
                  <a:lnTo>
                    <a:pt x="16" y="74"/>
                  </a:lnTo>
                  <a:lnTo>
                    <a:pt x="20" y="74"/>
                  </a:lnTo>
                  <a:lnTo>
                    <a:pt x="20" y="70"/>
                  </a:lnTo>
                  <a:lnTo>
                    <a:pt x="20" y="74"/>
                  </a:lnTo>
                  <a:lnTo>
                    <a:pt x="24" y="74"/>
                  </a:lnTo>
                  <a:lnTo>
                    <a:pt x="26" y="74"/>
                  </a:lnTo>
                  <a:lnTo>
                    <a:pt x="26" y="78"/>
                  </a:lnTo>
                  <a:lnTo>
                    <a:pt x="30" y="78"/>
                  </a:lnTo>
                  <a:lnTo>
                    <a:pt x="30" y="82"/>
                  </a:lnTo>
                  <a:lnTo>
                    <a:pt x="34" y="82"/>
                  </a:lnTo>
                  <a:lnTo>
                    <a:pt x="38" y="78"/>
                  </a:lnTo>
                  <a:lnTo>
                    <a:pt x="38" y="74"/>
                  </a:lnTo>
                  <a:lnTo>
                    <a:pt x="42" y="74"/>
                  </a:lnTo>
                  <a:lnTo>
                    <a:pt x="38" y="74"/>
                  </a:lnTo>
                  <a:lnTo>
                    <a:pt x="38" y="70"/>
                  </a:lnTo>
                  <a:lnTo>
                    <a:pt x="42" y="70"/>
                  </a:lnTo>
                  <a:lnTo>
                    <a:pt x="42" y="66"/>
                  </a:lnTo>
                  <a:lnTo>
                    <a:pt x="42" y="62"/>
                  </a:lnTo>
                  <a:lnTo>
                    <a:pt x="46" y="62"/>
                  </a:lnTo>
                  <a:lnTo>
                    <a:pt x="46" y="58"/>
                  </a:lnTo>
                  <a:lnTo>
                    <a:pt x="46" y="56"/>
                  </a:lnTo>
                  <a:lnTo>
                    <a:pt x="46" y="58"/>
                  </a:lnTo>
                  <a:lnTo>
                    <a:pt x="46" y="56"/>
                  </a:lnTo>
                  <a:lnTo>
                    <a:pt x="50" y="56"/>
                  </a:lnTo>
                  <a:lnTo>
                    <a:pt x="50" y="52"/>
                  </a:lnTo>
                  <a:lnTo>
                    <a:pt x="50" y="48"/>
                  </a:lnTo>
                  <a:lnTo>
                    <a:pt x="54" y="48"/>
                  </a:lnTo>
                  <a:lnTo>
                    <a:pt x="56" y="48"/>
                  </a:lnTo>
                  <a:lnTo>
                    <a:pt x="60" y="44"/>
                  </a:lnTo>
                  <a:lnTo>
                    <a:pt x="64" y="44"/>
                  </a:lnTo>
                  <a:lnTo>
                    <a:pt x="68" y="42"/>
                  </a:lnTo>
                  <a:lnTo>
                    <a:pt x="72" y="38"/>
                  </a:lnTo>
                  <a:lnTo>
                    <a:pt x="76" y="34"/>
                  </a:lnTo>
                  <a:lnTo>
                    <a:pt x="80" y="34"/>
                  </a:lnTo>
                  <a:lnTo>
                    <a:pt x="80" y="30"/>
                  </a:lnTo>
                  <a:lnTo>
                    <a:pt x="82" y="26"/>
                  </a:lnTo>
                  <a:lnTo>
                    <a:pt x="82" y="22"/>
                  </a:lnTo>
                  <a:lnTo>
                    <a:pt x="86" y="18"/>
                  </a:lnTo>
                  <a:lnTo>
                    <a:pt x="86" y="16"/>
                  </a:lnTo>
                  <a:lnTo>
                    <a:pt x="90" y="16"/>
                  </a:lnTo>
                  <a:lnTo>
                    <a:pt x="86" y="12"/>
                  </a:lnTo>
                  <a:lnTo>
                    <a:pt x="86" y="8"/>
                  </a:lnTo>
                  <a:lnTo>
                    <a:pt x="86" y="4"/>
                  </a:lnTo>
                  <a:lnTo>
                    <a:pt x="82" y="0"/>
                  </a:lnTo>
                  <a:lnTo>
                    <a:pt x="86" y="0"/>
                  </a:lnTo>
                  <a:lnTo>
                    <a:pt x="90" y="0"/>
                  </a:lnTo>
                  <a:lnTo>
                    <a:pt x="94" y="0"/>
                  </a:lnTo>
                  <a:lnTo>
                    <a:pt x="94" y="4"/>
                  </a:lnTo>
                  <a:lnTo>
                    <a:pt x="94" y="0"/>
                  </a:lnTo>
                  <a:lnTo>
                    <a:pt x="94" y="4"/>
                  </a:lnTo>
                  <a:lnTo>
                    <a:pt x="98" y="4"/>
                  </a:lnTo>
                  <a:lnTo>
                    <a:pt x="102" y="8"/>
                  </a:lnTo>
                  <a:lnTo>
                    <a:pt x="102" y="12"/>
                  </a:lnTo>
                  <a:lnTo>
                    <a:pt x="102" y="16"/>
                  </a:lnTo>
                  <a:lnTo>
                    <a:pt x="106" y="16"/>
                  </a:lnTo>
                  <a:lnTo>
                    <a:pt x="110" y="18"/>
                  </a:lnTo>
                  <a:lnTo>
                    <a:pt x="112" y="22"/>
                  </a:lnTo>
                  <a:lnTo>
                    <a:pt x="112" y="26"/>
                  </a:lnTo>
                  <a:lnTo>
                    <a:pt x="112" y="30"/>
                  </a:lnTo>
                  <a:lnTo>
                    <a:pt x="116" y="30"/>
                  </a:lnTo>
                  <a:lnTo>
                    <a:pt x="120" y="30"/>
                  </a:lnTo>
                  <a:lnTo>
                    <a:pt x="120" y="34"/>
                  </a:lnTo>
                  <a:lnTo>
                    <a:pt x="120" y="38"/>
                  </a:lnTo>
                  <a:lnTo>
                    <a:pt x="116" y="38"/>
                  </a:lnTo>
                  <a:lnTo>
                    <a:pt x="120" y="38"/>
                  </a:lnTo>
                  <a:lnTo>
                    <a:pt x="120" y="42"/>
                  </a:lnTo>
                  <a:lnTo>
                    <a:pt x="120" y="38"/>
                  </a:lnTo>
                  <a:lnTo>
                    <a:pt x="120" y="42"/>
                  </a:lnTo>
                  <a:lnTo>
                    <a:pt x="124" y="42"/>
                  </a:lnTo>
                  <a:lnTo>
                    <a:pt x="128" y="42"/>
                  </a:lnTo>
                  <a:lnTo>
                    <a:pt x="132" y="42"/>
                  </a:lnTo>
                  <a:lnTo>
                    <a:pt x="136" y="42"/>
                  </a:lnTo>
                  <a:lnTo>
                    <a:pt x="136" y="38"/>
                  </a:lnTo>
                  <a:lnTo>
                    <a:pt x="140" y="34"/>
                  </a:lnTo>
                  <a:lnTo>
                    <a:pt x="140" y="38"/>
                  </a:lnTo>
                  <a:lnTo>
                    <a:pt x="142" y="38"/>
                  </a:lnTo>
                  <a:lnTo>
                    <a:pt x="146" y="38"/>
                  </a:lnTo>
                  <a:lnTo>
                    <a:pt x="150" y="38"/>
                  </a:lnTo>
                  <a:lnTo>
                    <a:pt x="154" y="38"/>
                  </a:lnTo>
                  <a:lnTo>
                    <a:pt x="154" y="42"/>
                  </a:lnTo>
                  <a:lnTo>
                    <a:pt x="158" y="42"/>
                  </a:lnTo>
                  <a:lnTo>
                    <a:pt x="162" y="42"/>
                  </a:lnTo>
                  <a:lnTo>
                    <a:pt x="162" y="44"/>
                  </a:lnTo>
                  <a:lnTo>
                    <a:pt x="158" y="56"/>
                  </a:lnTo>
                  <a:lnTo>
                    <a:pt x="154" y="58"/>
                  </a:lnTo>
                  <a:lnTo>
                    <a:pt x="154" y="62"/>
                  </a:lnTo>
                  <a:lnTo>
                    <a:pt x="158" y="62"/>
                  </a:lnTo>
                  <a:lnTo>
                    <a:pt x="162" y="66"/>
                  </a:lnTo>
                  <a:lnTo>
                    <a:pt x="162" y="70"/>
                  </a:lnTo>
                  <a:lnTo>
                    <a:pt x="166" y="70"/>
                  </a:lnTo>
                  <a:lnTo>
                    <a:pt x="162" y="70"/>
                  </a:lnTo>
                  <a:lnTo>
                    <a:pt x="158" y="70"/>
                  </a:lnTo>
                  <a:lnTo>
                    <a:pt x="158" y="66"/>
                  </a:lnTo>
                  <a:lnTo>
                    <a:pt x="158" y="70"/>
                  </a:lnTo>
                  <a:lnTo>
                    <a:pt x="154" y="70"/>
                  </a:lnTo>
                  <a:lnTo>
                    <a:pt x="150" y="70"/>
                  </a:lnTo>
                  <a:lnTo>
                    <a:pt x="150" y="74"/>
                  </a:lnTo>
                  <a:lnTo>
                    <a:pt x="146" y="74"/>
                  </a:lnTo>
                  <a:lnTo>
                    <a:pt x="146" y="70"/>
                  </a:lnTo>
                  <a:lnTo>
                    <a:pt x="142" y="74"/>
                  </a:lnTo>
                  <a:lnTo>
                    <a:pt x="140" y="74"/>
                  </a:lnTo>
                  <a:lnTo>
                    <a:pt x="136" y="74"/>
                  </a:lnTo>
                  <a:lnTo>
                    <a:pt x="136" y="78"/>
                  </a:lnTo>
                  <a:lnTo>
                    <a:pt x="132" y="78"/>
                  </a:lnTo>
                  <a:lnTo>
                    <a:pt x="128" y="78"/>
                  </a:lnTo>
                  <a:lnTo>
                    <a:pt x="128" y="82"/>
                  </a:lnTo>
                  <a:lnTo>
                    <a:pt x="124" y="86"/>
                  </a:lnTo>
                  <a:lnTo>
                    <a:pt x="120" y="86"/>
                  </a:lnTo>
                  <a:lnTo>
                    <a:pt x="120" y="88"/>
                  </a:lnTo>
                  <a:lnTo>
                    <a:pt x="120" y="92"/>
                  </a:lnTo>
                  <a:lnTo>
                    <a:pt x="120" y="96"/>
                  </a:lnTo>
                  <a:lnTo>
                    <a:pt x="116" y="96"/>
                  </a:lnTo>
                  <a:lnTo>
                    <a:pt x="116" y="100"/>
                  </a:lnTo>
                  <a:lnTo>
                    <a:pt x="116" y="104"/>
                  </a:lnTo>
                  <a:lnTo>
                    <a:pt x="120" y="108"/>
                  </a:lnTo>
                  <a:lnTo>
                    <a:pt x="116" y="108"/>
                  </a:lnTo>
                  <a:lnTo>
                    <a:pt x="116" y="112"/>
                  </a:lnTo>
                  <a:lnTo>
                    <a:pt x="112" y="112"/>
                  </a:lnTo>
                  <a:lnTo>
                    <a:pt x="110" y="114"/>
                  </a:lnTo>
                  <a:lnTo>
                    <a:pt x="110" y="118"/>
                  </a:lnTo>
                  <a:lnTo>
                    <a:pt x="110" y="122"/>
                  </a:lnTo>
                  <a:lnTo>
                    <a:pt x="106" y="122"/>
                  </a:lnTo>
                  <a:lnTo>
                    <a:pt x="106" y="126"/>
                  </a:lnTo>
                  <a:lnTo>
                    <a:pt x="110" y="130"/>
                  </a:lnTo>
                  <a:lnTo>
                    <a:pt x="110" y="134"/>
                  </a:lnTo>
                  <a:lnTo>
                    <a:pt x="112" y="134"/>
                  </a:lnTo>
                  <a:lnTo>
                    <a:pt x="112" y="138"/>
                  </a:lnTo>
                  <a:lnTo>
                    <a:pt x="112" y="142"/>
                  </a:lnTo>
                  <a:lnTo>
                    <a:pt x="116" y="144"/>
                  </a:lnTo>
                  <a:lnTo>
                    <a:pt x="116" y="148"/>
                  </a:lnTo>
                  <a:lnTo>
                    <a:pt x="120" y="148"/>
                  </a:lnTo>
                  <a:lnTo>
                    <a:pt x="120" y="152"/>
                  </a:lnTo>
                  <a:lnTo>
                    <a:pt x="120" y="156"/>
                  </a:lnTo>
                  <a:lnTo>
                    <a:pt x="116" y="156"/>
                  </a:lnTo>
                  <a:lnTo>
                    <a:pt x="116" y="160"/>
                  </a:lnTo>
                  <a:lnTo>
                    <a:pt x="120" y="160"/>
                  </a:lnTo>
                  <a:lnTo>
                    <a:pt x="124" y="160"/>
                  </a:lnTo>
                  <a:lnTo>
                    <a:pt x="128" y="160"/>
                  </a:lnTo>
                  <a:lnTo>
                    <a:pt x="132" y="160"/>
                  </a:lnTo>
                  <a:lnTo>
                    <a:pt x="132" y="164"/>
                  </a:lnTo>
                  <a:lnTo>
                    <a:pt x="132" y="168"/>
                  </a:lnTo>
                  <a:lnTo>
                    <a:pt x="136" y="168"/>
                  </a:lnTo>
                  <a:lnTo>
                    <a:pt x="140" y="168"/>
                  </a:lnTo>
                  <a:lnTo>
                    <a:pt x="142" y="168"/>
                  </a:lnTo>
                  <a:lnTo>
                    <a:pt x="146" y="168"/>
                  </a:lnTo>
                  <a:lnTo>
                    <a:pt x="150" y="168"/>
                  </a:lnTo>
                  <a:lnTo>
                    <a:pt x="150" y="164"/>
                  </a:lnTo>
                  <a:lnTo>
                    <a:pt x="154" y="160"/>
                  </a:lnTo>
                  <a:lnTo>
                    <a:pt x="154" y="164"/>
                  </a:lnTo>
                  <a:lnTo>
                    <a:pt x="154" y="168"/>
                  </a:lnTo>
                  <a:lnTo>
                    <a:pt x="154" y="172"/>
                  </a:lnTo>
                  <a:lnTo>
                    <a:pt x="154" y="174"/>
                  </a:lnTo>
                  <a:lnTo>
                    <a:pt x="154" y="178"/>
                  </a:lnTo>
                  <a:lnTo>
                    <a:pt x="154" y="182"/>
                  </a:lnTo>
                  <a:lnTo>
                    <a:pt x="154" y="186"/>
                  </a:lnTo>
                  <a:lnTo>
                    <a:pt x="158" y="186"/>
                  </a:lnTo>
                  <a:lnTo>
                    <a:pt x="162" y="186"/>
                  </a:lnTo>
                  <a:lnTo>
                    <a:pt x="166" y="186"/>
                  </a:lnTo>
                  <a:lnTo>
                    <a:pt x="168" y="186"/>
                  </a:lnTo>
                  <a:lnTo>
                    <a:pt x="172" y="190"/>
                  </a:lnTo>
                  <a:lnTo>
                    <a:pt x="172" y="194"/>
                  </a:lnTo>
                  <a:lnTo>
                    <a:pt x="172" y="198"/>
                  </a:lnTo>
                  <a:lnTo>
                    <a:pt x="176" y="200"/>
                  </a:lnTo>
                  <a:lnTo>
                    <a:pt x="176" y="204"/>
                  </a:lnTo>
                  <a:lnTo>
                    <a:pt x="180" y="204"/>
                  </a:lnTo>
                  <a:lnTo>
                    <a:pt x="180" y="208"/>
                  </a:lnTo>
                  <a:lnTo>
                    <a:pt x="180" y="212"/>
                  </a:lnTo>
                  <a:lnTo>
                    <a:pt x="180" y="216"/>
                  </a:lnTo>
                  <a:lnTo>
                    <a:pt x="176" y="216"/>
                  </a:lnTo>
                  <a:lnTo>
                    <a:pt x="176" y="220"/>
                  </a:lnTo>
                  <a:lnTo>
                    <a:pt x="176" y="224"/>
                  </a:lnTo>
                  <a:lnTo>
                    <a:pt x="176" y="228"/>
                  </a:lnTo>
                  <a:lnTo>
                    <a:pt x="176" y="230"/>
                  </a:lnTo>
                  <a:lnTo>
                    <a:pt x="176" y="234"/>
                  </a:lnTo>
                  <a:lnTo>
                    <a:pt x="176" y="238"/>
                  </a:lnTo>
                  <a:lnTo>
                    <a:pt x="180" y="238"/>
                  </a:lnTo>
                  <a:lnTo>
                    <a:pt x="180" y="242"/>
                  </a:lnTo>
                  <a:lnTo>
                    <a:pt x="176" y="242"/>
                  </a:lnTo>
                  <a:lnTo>
                    <a:pt x="176" y="246"/>
                  </a:lnTo>
                  <a:lnTo>
                    <a:pt x="172" y="250"/>
                  </a:lnTo>
                  <a:lnTo>
                    <a:pt x="172" y="254"/>
                  </a:lnTo>
                  <a:lnTo>
                    <a:pt x="172" y="256"/>
                  </a:lnTo>
                  <a:lnTo>
                    <a:pt x="176" y="256"/>
                  </a:lnTo>
                  <a:lnTo>
                    <a:pt x="176" y="260"/>
                  </a:lnTo>
                  <a:lnTo>
                    <a:pt x="172" y="260"/>
                  </a:lnTo>
                  <a:lnTo>
                    <a:pt x="172" y="264"/>
                  </a:lnTo>
                  <a:lnTo>
                    <a:pt x="172" y="268"/>
                  </a:lnTo>
                  <a:lnTo>
                    <a:pt x="172" y="276"/>
                  </a:lnTo>
                  <a:lnTo>
                    <a:pt x="176" y="276"/>
                  </a:lnTo>
                  <a:lnTo>
                    <a:pt x="180" y="280"/>
                  </a:lnTo>
                  <a:lnTo>
                    <a:pt x="176" y="280"/>
                  </a:lnTo>
                  <a:lnTo>
                    <a:pt x="176" y="284"/>
                  </a:lnTo>
                  <a:lnTo>
                    <a:pt x="176" y="286"/>
                  </a:lnTo>
                  <a:lnTo>
                    <a:pt x="172" y="286"/>
                  </a:lnTo>
                  <a:lnTo>
                    <a:pt x="172" y="290"/>
                  </a:lnTo>
                  <a:lnTo>
                    <a:pt x="168" y="290"/>
                  </a:lnTo>
                  <a:lnTo>
                    <a:pt x="168" y="294"/>
                  </a:lnTo>
                  <a:lnTo>
                    <a:pt x="168" y="298"/>
                  </a:lnTo>
                  <a:lnTo>
                    <a:pt x="168" y="298"/>
                  </a:lnTo>
                  <a:lnTo>
                    <a:pt x="168" y="29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80" name="Freeform 187">
              <a:extLst>
                <a:ext uri="{FF2B5EF4-FFF2-40B4-BE49-F238E27FC236}">
                  <a16:creationId xmlns:a16="http://schemas.microsoft.com/office/drawing/2014/main" id="{7747ECAB-6427-1887-C3A5-EB49FC9B9924}"/>
                </a:ext>
              </a:extLst>
            </p:cNvPr>
            <p:cNvSpPr>
              <a:spLocks/>
            </p:cNvSpPr>
            <p:nvPr/>
          </p:nvSpPr>
          <p:spPr bwMode="auto">
            <a:xfrm>
              <a:off x="3092450" y="4397443"/>
              <a:ext cx="88900" cy="111125"/>
            </a:xfrm>
            <a:custGeom>
              <a:avLst/>
              <a:gdLst>
                <a:gd name="T0" fmla="*/ 42 w 56"/>
                <a:gd name="T1" fmla="*/ 4 h 70"/>
                <a:gd name="T2" fmla="*/ 42 w 56"/>
                <a:gd name="T3" fmla="*/ 4 h 70"/>
                <a:gd name="T4" fmla="*/ 42 w 56"/>
                <a:gd name="T5" fmla="*/ 0 h 70"/>
                <a:gd name="T6" fmla="*/ 46 w 56"/>
                <a:gd name="T7" fmla="*/ 0 h 70"/>
                <a:gd name="T8" fmla="*/ 52 w 56"/>
                <a:gd name="T9" fmla="*/ 4 h 70"/>
                <a:gd name="T10" fmla="*/ 56 w 56"/>
                <a:gd name="T11" fmla="*/ 4 h 70"/>
                <a:gd name="T12" fmla="*/ 56 w 56"/>
                <a:gd name="T13" fmla="*/ 6 h 70"/>
                <a:gd name="T14" fmla="*/ 52 w 56"/>
                <a:gd name="T15" fmla="*/ 10 h 70"/>
                <a:gd name="T16" fmla="*/ 52 w 56"/>
                <a:gd name="T17" fmla="*/ 10 h 70"/>
                <a:gd name="T18" fmla="*/ 52 w 56"/>
                <a:gd name="T19" fmla="*/ 14 h 70"/>
                <a:gd name="T20" fmla="*/ 48 w 56"/>
                <a:gd name="T21" fmla="*/ 22 h 70"/>
                <a:gd name="T22" fmla="*/ 48 w 56"/>
                <a:gd name="T23" fmla="*/ 26 h 70"/>
                <a:gd name="T24" fmla="*/ 48 w 56"/>
                <a:gd name="T25" fmla="*/ 26 h 70"/>
                <a:gd name="T26" fmla="*/ 52 w 56"/>
                <a:gd name="T27" fmla="*/ 34 h 70"/>
                <a:gd name="T28" fmla="*/ 56 w 56"/>
                <a:gd name="T29" fmla="*/ 40 h 70"/>
                <a:gd name="T30" fmla="*/ 56 w 56"/>
                <a:gd name="T31" fmla="*/ 44 h 70"/>
                <a:gd name="T32" fmla="*/ 52 w 56"/>
                <a:gd name="T33" fmla="*/ 48 h 70"/>
                <a:gd name="T34" fmla="*/ 52 w 56"/>
                <a:gd name="T35" fmla="*/ 56 h 70"/>
                <a:gd name="T36" fmla="*/ 52 w 56"/>
                <a:gd name="T37" fmla="*/ 56 h 70"/>
                <a:gd name="T38" fmla="*/ 48 w 56"/>
                <a:gd name="T39" fmla="*/ 60 h 70"/>
                <a:gd name="T40" fmla="*/ 46 w 56"/>
                <a:gd name="T41" fmla="*/ 64 h 70"/>
                <a:gd name="T42" fmla="*/ 46 w 56"/>
                <a:gd name="T43" fmla="*/ 60 h 70"/>
                <a:gd name="T44" fmla="*/ 46 w 56"/>
                <a:gd name="T45" fmla="*/ 60 h 70"/>
                <a:gd name="T46" fmla="*/ 34 w 56"/>
                <a:gd name="T47" fmla="*/ 60 h 70"/>
                <a:gd name="T48" fmla="*/ 30 w 56"/>
                <a:gd name="T49" fmla="*/ 60 h 70"/>
                <a:gd name="T50" fmla="*/ 26 w 56"/>
                <a:gd name="T51" fmla="*/ 60 h 70"/>
                <a:gd name="T52" fmla="*/ 30 w 56"/>
                <a:gd name="T53" fmla="*/ 66 h 70"/>
                <a:gd name="T54" fmla="*/ 30 w 56"/>
                <a:gd name="T55" fmla="*/ 70 h 70"/>
                <a:gd name="T56" fmla="*/ 26 w 56"/>
                <a:gd name="T57" fmla="*/ 70 h 70"/>
                <a:gd name="T58" fmla="*/ 22 w 56"/>
                <a:gd name="T59" fmla="*/ 70 h 70"/>
                <a:gd name="T60" fmla="*/ 18 w 56"/>
                <a:gd name="T61" fmla="*/ 66 h 70"/>
                <a:gd name="T62" fmla="*/ 14 w 56"/>
                <a:gd name="T63" fmla="*/ 60 h 70"/>
                <a:gd name="T64" fmla="*/ 12 w 56"/>
                <a:gd name="T65" fmla="*/ 52 h 70"/>
                <a:gd name="T66" fmla="*/ 12 w 56"/>
                <a:gd name="T67" fmla="*/ 48 h 70"/>
                <a:gd name="T68" fmla="*/ 12 w 56"/>
                <a:gd name="T69" fmla="*/ 44 h 70"/>
                <a:gd name="T70" fmla="*/ 4 w 56"/>
                <a:gd name="T71" fmla="*/ 44 h 70"/>
                <a:gd name="T72" fmla="*/ 4 w 56"/>
                <a:gd name="T73" fmla="*/ 40 h 70"/>
                <a:gd name="T74" fmla="*/ 4 w 56"/>
                <a:gd name="T75" fmla="*/ 40 h 70"/>
                <a:gd name="T76" fmla="*/ 0 w 56"/>
                <a:gd name="T77" fmla="*/ 36 h 70"/>
                <a:gd name="T78" fmla="*/ 0 w 56"/>
                <a:gd name="T79" fmla="*/ 36 h 70"/>
                <a:gd name="T80" fmla="*/ 0 w 56"/>
                <a:gd name="T81" fmla="*/ 30 h 70"/>
                <a:gd name="T82" fmla="*/ 0 w 56"/>
                <a:gd name="T83" fmla="*/ 30 h 70"/>
                <a:gd name="T84" fmla="*/ 0 w 56"/>
                <a:gd name="T85" fmla="*/ 22 h 70"/>
                <a:gd name="T86" fmla="*/ 0 w 56"/>
                <a:gd name="T87" fmla="*/ 22 h 70"/>
                <a:gd name="T88" fmla="*/ 4 w 56"/>
                <a:gd name="T89" fmla="*/ 18 h 70"/>
                <a:gd name="T90" fmla="*/ 8 w 56"/>
                <a:gd name="T91" fmla="*/ 18 h 70"/>
                <a:gd name="T92" fmla="*/ 12 w 56"/>
                <a:gd name="T93" fmla="*/ 14 h 70"/>
                <a:gd name="T94" fmla="*/ 12 w 56"/>
                <a:gd name="T95" fmla="*/ 14 h 70"/>
                <a:gd name="T96" fmla="*/ 8 w 56"/>
                <a:gd name="T97" fmla="*/ 10 h 70"/>
                <a:gd name="T98" fmla="*/ 12 w 56"/>
                <a:gd name="T99" fmla="*/ 6 h 70"/>
                <a:gd name="T100" fmla="*/ 12 w 56"/>
                <a:gd name="T101" fmla="*/ 4 h 70"/>
                <a:gd name="T102" fmla="*/ 18 w 56"/>
                <a:gd name="T103" fmla="*/ 0 h 70"/>
                <a:gd name="T104" fmla="*/ 26 w 56"/>
                <a:gd name="T105" fmla="*/ 0 h 70"/>
                <a:gd name="T106" fmla="*/ 30 w 56"/>
                <a:gd name="T107" fmla="*/ 4 h 70"/>
                <a:gd name="T108" fmla="*/ 30 w 56"/>
                <a:gd name="T109" fmla="*/ 4 h 70"/>
                <a:gd name="T110" fmla="*/ 30 w 56"/>
                <a:gd name="T111" fmla="*/ 0 h 70"/>
                <a:gd name="T112" fmla="*/ 38 w 56"/>
                <a:gd name="T113" fmla="*/ 0 h 70"/>
                <a:gd name="T114" fmla="*/ 38 w 56"/>
                <a:gd name="T115" fmla="*/ 0 h 70"/>
                <a:gd name="T116" fmla="*/ 42 w 56"/>
                <a:gd name="T117" fmla="*/ 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70">
                  <a:moveTo>
                    <a:pt x="42" y="4"/>
                  </a:moveTo>
                  <a:lnTo>
                    <a:pt x="42" y="4"/>
                  </a:lnTo>
                  <a:lnTo>
                    <a:pt x="42" y="4"/>
                  </a:lnTo>
                  <a:lnTo>
                    <a:pt x="42" y="4"/>
                  </a:lnTo>
                  <a:lnTo>
                    <a:pt x="46" y="4"/>
                  </a:lnTo>
                  <a:lnTo>
                    <a:pt x="46" y="4"/>
                  </a:lnTo>
                  <a:lnTo>
                    <a:pt x="42" y="4"/>
                  </a:lnTo>
                  <a:lnTo>
                    <a:pt x="42" y="4"/>
                  </a:lnTo>
                  <a:lnTo>
                    <a:pt x="42" y="0"/>
                  </a:lnTo>
                  <a:lnTo>
                    <a:pt x="42" y="0"/>
                  </a:lnTo>
                  <a:lnTo>
                    <a:pt x="42" y="0"/>
                  </a:lnTo>
                  <a:lnTo>
                    <a:pt x="42" y="0"/>
                  </a:lnTo>
                  <a:lnTo>
                    <a:pt x="42" y="0"/>
                  </a:lnTo>
                  <a:lnTo>
                    <a:pt x="46" y="0"/>
                  </a:lnTo>
                  <a:lnTo>
                    <a:pt x="46" y="0"/>
                  </a:lnTo>
                  <a:lnTo>
                    <a:pt x="46" y="0"/>
                  </a:lnTo>
                  <a:lnTo>
                    <a:pt x="48" y="0"/>
                  </a:lnTo>
                  <a:lnTo>
                    <a:pt x="52" y="0"/>
                  </a:lnTo>
                  <a:lnTo>
                    <a:pt x="52" y="0"/>
                  </a:lnTo>
                  <a:lnTo>
                    <a:pt x="52" y="4"/>
                  </a:lnTo>
                  <a:lnTo>
                    <a:pt x="52" y="4"/>
                  </a:lnTo>
                  <a:lnTo>
                    <a:pt x="56" y="4"/>
                  </a:lnTo>
                  <a:lnTo>
                    <a:pt x="56" y="4"/>
                  </a:lnTo>
                  <a:lnTo>
                    <a:pt x="56" y="4"/>
                  </a:lnTo>
                  <a:lnTo>
                    <a:pt x="56" y="6"/>
                  </a:lnTo>
                  <a:lnTo>
                    <a:pt x="56" y="6"/>
                  </a:lnTo>
                  <a:lnTo>
                    <a:pt x="56" y="6"/>
                  </a:lnTo>
                  <a:lnTo>
                    <a:pt x="56" y="6"/>
                  </a:lnTo>
                  <a:lnTo>
                    <a:pt x="56" y="6"/>
                  </a:lnTo>
                  <a:lnTo>
                    <a:pt x="56" y="10"/>
                  </a:lnTo>
                  <a:lnTo>
                    <a:pt x="56" y="10"/>
                  </a:lnTo>
                  <a:lnTo>
                    <a:pt x="52" y="10"/>
                  </a:lnTo>
                  <a:lnTo>
                    <a:pt x="52" y="10"/>
                  </a:lnTo>
                  <a:lnTo>
                    <a:pt x="52" y="10"/>
                  </a:lnTo>
                  <a:lnTo>
                    <a:pt x="52" y="10"/>
                  </a:lnTo>
                  <a:lnTo>
                    <a:pt x="52" y="10"/>
                  </a:lnTo>
                  <a:lnTo>
                    <a:pt x="52" y="14"/>
                  </a:lnTo>
                  <a:lnTo>
                    <a:pt x="52" y="14"/>
                  </a:lnTo>
                  <a:lnTo>
                    <a:pt x="52" y="14"/>
                  </a:lnTo>
                  <a:lnTo>
                    <a:pt x="52" y="14"/>
                  </a:lnTo>
                  <a:lnTo>
                    <a:pt x="48" y="14"/>
                  </a:lnTo>
                  <a:lnTo>
                    <a:pt x="48" y="18"/>
                  </a:lnTo>
                  <a:lnTo>
                    <a:pt x="48" y="18"/>
                  </a:lnTo>
                  <a:lnTo>
                    <a:pt x="48" y="22"/>
                  </a:lnTo>
                  <a:lnTo>
                    <a:pt x="48" y="22"/>
                  </a:lnTo>
                  <a:lnTo>
                    <a:pt x="48" y="22"/>
                  </a:lnTo>
                  <a:lnTo>
                    <a:pt x="48" y="22"/>
                  </a:lnTo>
                  <a:lnTo>
                    <a:pt x="48" y="26"/>
                  </a:lnTo>
                  <a:lnTo>
                    <a:pt x="48" y="26"/>
                  </a:lnTo>
                  <a:lnTo>
                    <a:pt x="48" y="26"/>
                  </a:lnTo>
                  <a:lnTo>
                    <a:pt x="48" y="26"/>
                  </a:lnTo>
                  <a:lnTo>
                    <a:pt x="48" y="26"/>
                  </a:lnTo>
                  <a:lnTo>
                    <a:pt x="52" y="30"/>
                  </a:lnTo>
                  <a:lnTo>
                    <a:pt x="52" y="30"/>
                  </a:lnTo>
                  <a:lnTo>
                    <a:pt x="52" y="34"/>
                  </a:lnTo>
                  <a:lnTo>
                    <a:pt x="52" y="34"/>
                  </a:lnTo>
                  <a:lnTo>
                    <a:pt x="52" y="36"/>
                  </a:lnTo>
                  <a:lnTo>
                    <a:pt x="56" y="36"/>
                  </a:lnTo>
                  <a:lnTo>
                    <a:pt x="56" y="36"/>
                  </a:lnTo>
                  <a:lnTo>
                    <a:pt x="56" y="40"/>
                  </a:lnTo>
                  <a:lnTo>
                    <a:pt x="56" y="40"/>
                  </a:lnTo>
                  <a:lnTo>
                    <a:pt x="56" y="44"/>
                  </a:lnTo>
                  <a:lnTo>
                    <a:pt x="56" y="44"/>
                  </a:lnTo>
                  <a:lnTo>
                    <a:pt x="56" y="44"/>
                  </a:lnTo>
                  <a:lnTo>
                    <a:pt x="56" y="44"/>
                  </a:lnTo>
                  <a:lnTo>
                    <a:pt x="52" y="48"/>
                  </a:lnTo>
                  <a:lnTo>
                    <a:pt x="52" y="48"/>
                  </a:lnTo>
                  <a:lnTo>
                    <a:pt x="52" y="48"/>
                  </a:lnTo>
                  <a:lnTo>
                    <a:pt x="52" y="48"/>
                  </a:lnTo>
                  <a:lnTo>
                    <a:pt x="52" y="52"/>
                  </a:lnTo>
                  <a:lnTo>
                    <a:pt x="52" y="52"/>
                  </a:lnTo>
                  <a:lnTo>
                    <a:pt x="52" y="56"/>
                  </a:lnTo>
                  <a:lnTo>
                    <a:pt x="52" y="56"/>
                  </a:lnTo>
                  <a:lnTo>
                    <a:pt x="52" y="56"/>
                  </a:lnTo>
                  <a:lnTo>
                    <a:pt x="52" y="56"/>
                  </a:lnTo>
                  <a:lnTo>
                    <a:pt x="52" y="56"/>
                  </a:lnTo>
                  <a:lnTo>
                    <a:pt x="52" y="60"/>
                  </a:lnTo>
                  <a:lnTo>
                    <a:pt x="52" y="60"/>
                  </a:lnTo>
                  <a:lnTo>
                    <a:pt x="52" y="60"/>
                  </a:lnTo>
                  <a:lnTo>
                    <a:pt x="48" y="60"/>
                  </a:lnTo>
                  <a:lnTo>
                    <a:pt x="48" y="64"/>
                  </a:lnTo>
                  <a:lnTo>
                    <a:pt x="48" y="64"/>
                  </a:lnTo>
                  <a:lnTo>
                    <a:pt x="48" y="64"/>
                  </a:lnTo>
                  <a:lnTo>
                    <a:pt x="46" y="64"/>
                  </a:lnTo>
                  <a:lnTo>
                    <a:pt x="46" y="64"/>
                  </a:lnTo>
                  <a:lnTo>
                    <a:pt x="46" y="64"/>
                  </a:lnTo>
                  <a:lnTo>
                    <a:pt x="46" y="60"/>
                  </a:lnTo>
                  <a:lnTo>
                    <a:pt x="46" y="60"/>
                  </a:lnTo>
                  <a:lnTo>
                    <a:pt x="46" y="60"/>
                  </a:lnTo>
                  <a:lnTo>
                    <a:pt x="46" y="60"/>
                  </a:lnTo>
                  <a:lnTo>
                    <a:pt x="46" y="60"/>
                  </a:lnTo>
                  <a:lnTo>
                    <a:pt x="46" y="60"/>
                  </a:lnTo>
                  <a:lnTo>
                    <a:pt x="42" y="60"/>
                  </a:lnTo>
                  <a:lnTo>
                    <a:pt x="42" y="60"/>
                  </a:lnTo>
                  <a:lnTo>
                    <a:pt x="42" y="60"/>
                  </a:lnTo>
                  <a:lnTo>
                    <a:pt x="34" y="60"/>
                  </a:lnTo>
                  <a:lnTo>
                    <a:pt x="34" y="64"/>
                  </a:lnTo>
                  <a:lnTo>
                    <a:pt x="30" y="60"/>
                  </a:lnTo>
                  <a:lnTo>
                    <a:pt x="30" y="60"/>
                  </a:lnTo>
                  <a:lnTo>
                    <a:pt x="30" y="60"/>
                  </a:lnTo>
                  <a:lnTo>
                    <a:pt x="30" y="60"/>
                  </a:lnTo>
                  <a:lnTo>
                    <a:pt x="30" y="60"/>
                  </a:lnTo>
                  <a:lnTo>
                    <a:pt x="30" y="60"/>
                  </a:lnTo>
                  <a:lnTo>
                    <a:pt x="26" y="60"/>
                  </a:lnTo>
                  <a:lnTo>
                    <a:pt x="26" y="64"/>
                  </a:lnTo>
                  <a:lnTo>
                    <a:pt x="26" y="64"/>
                  </a:lnTo>
                  <a:lnTo>
                    <a:pt x="26" y="64"/>
                  </a:lnTo>
                  <a:lnTo>
                    <a:pt x="30" y="66"/>
                  </a:lnTo>
                  <a:lnTo>
                    <a:pt x="30" y="70"/>
                  </a:lnTo>
                  <a:lnTo>
                    <a:pt x="30" y="70"/>
                  </a:lnTo>
                  <a:lnTo>
                    <a:pt x="30" y="70"/>
                  </a:lnTo>
                  <a:lnTo>
                    <a:pt x="30" y="70"/>
                  </a:lnTo>
                  <a:lnTo>
                    <a:pt x="26" y="70"/>
                  </a:lnTo>
                  <a:lnTo>
                    <a:pt x="26" y="70"/>
                  </a:lnTo>
                  <a:lnTo>
                    <a:pt x="26" y="70"/>
                  </a:lnTo>
                  <a:lnTo>
                    <a:pt x="26" y="70"/>
                  </a:lnTo>
                  <a:lnTo>
                    <a:pt x="22" y="70"/>
                  </a:lnTo>
                  <a:lnTo>
                    <a:pt x="22" y="70"/>
                  </a:lnTo>
                  <a:lnTo>
                    <a:pt x="22" y="70"/>
                  </a:lnTo>
                  <a:lnTo>
                    <a:pt x="22" y="70"/>
                  </a:lnTo>
                  <a:lnTo>
                    <a:pt x="18" y="66"/>
                  </a:lnTo>
                  <a:lnTo>
                    <a:pt x="18" y="66"/>
                  </a:lnTo>
                  <a:lnTo>
                    <a:pt x="18" y="66"/>
                  </a:lnTo>
                  <a:lnTo>
                    <a:pt x="18" y="66"/>
                  </a:lnTo>
                  <a:lnTo>
                    <a:pt x="18" y="66"/>
                  </a:lnTo>
                  <a:lnTo>
                    <a:pt x="14" y="64"/>
                  </a:lnTo>
                  <a:lnTo>
                    <a:pt x="14" y="64"/>
                  </a:lnTo>
                  <a:lnTo>
                    <a:pt x="14" y="60"/>
                  </a:lnTo>
                  <a:lnTo>
                    <a:pt x="14" y="60"/>
                  </a:lnTo>
                  <a:lnTo>
                    <a:pt x="12" y="56"/>
                  </a:lnTo>
                  <a:lnTo>
                    <a:pt x="12" y="56"/>
                  </a:lnTo>
                  <a:lnTo>
                    <a:pt x="12" y="52"/>
                  </a:lnTo>
                  <a:lnTo>
                    <a:pt x="12" y="52"/>
                  </a:lnTo>
                  <a:lnTo>
                    <a:pt x="12" y="52"/>
                  </a:lnTo>
                  <a:lnTo>
                    <a:pt x="12" y="48"/>
                  </a:lnTo>
                  <a:lnTo>
                    <a:pt x="12" y="48"/>
                  </a:lnTo>
                  <a:lnTo>
                    <a:pt x="12" y="48"/>
                  </a:lnTo>
                  <a:lnTo>
                    <a:pt x="12" y="48"/>
                  </a:lnTo>
                  <a:lnTo>
                    <a:pt x="12" y="48"/>
                  </a:lnTo>
                  <a:lnTo>
                    <a:pt x="12" y="44"/>
                  </a:lnTo>
                  <a:lnTo>
                    <a:pt x="12" y="44"/>
                  </a:lnTo>
                  <a:lnTo>
                    <a:pt x="8" y="44"/>
                  </a:lnTo>
                  <a:lnTo>
                    <a:pt x="8" y="44"/>
                  </a:lnTo>
                  <a:lnTo>
                    <a:pt x="4" y="44"/>
                  </a:lnTo>
                  <a:lnTo>
                    <a:pt x="4" y="44"/>
                  </a:lnTo>
                  <a:lnTo>
                    <a:pt x="4" y="44"/>
                  </a:lnTo>
                  <a:lnTo>
                    <a:pt x="4" y="44"/>
                  </a:lnTo>
                  <a:lnTo>
                    <a:pt x="4" y="40"/>
                  </a:lnTo>
                  <a:lnTo>
                    <a:pt x="4" y="40"/>
                  </a:lnTo>
                  <a:lnTo>
                    <a:pt x="4" y="40"/>
                  </a:lnTo>
                  <a:lnTo>
                    <a:pt x="4" y="40"/>
                  </a:lnTo>
                  <a:lnTo>
                    <a:pt x="4" y="40"/>
                  </a:lnTo>
                  <a:lnTo>
                    <a:pt x="4" y="40"/>
                  </a:lnTo>
                  <a:lnTo>
                    <a:pt x="0" y="40"/>
                  </a:lnTo>
                  <a:lnTo>
                    <a:pt x="0" y="36"/>
                  </a:lnTo>
                  <a:lnTo>
                    <a:pt x="0" y="36"/>
                  </a:lnTo>
                  <a:lnTo>
                    <a:pt x="0" y="36"/>
                  </a:lnTo>
                  <a:lnTo>
                    <a:pt x="0" y="36"/>
                  </a:lnTo>
                  <a:lnTo>
                    <a:pt x="0" y="36"/>
                  </a:lnTo>
                  <a:lnTo>
                    <a:pt x="0" y="36"/>
                  </a:lnTo>
                  <a:lnTo>
                    <a:pt x="0" y="34"/>
                  </a:lnTo>
                  <a:lnTo>
                    <a:pt x="0" y="34"/>
                  </a:lnTo>
                  <a:lnTo>
                    <a:pt x="0" y="34"/>
                  </a:lnTo>
                  <a:lnTo>
                    <a:pt x="0" y="30"/>
                  </a:lnTo>
                  <a:lnTo>
                    <a:pt x="0" y="30"/>
                  </a:lnTo>
                  <a:lnTo>
                    <a:pt x="0" y="30"/>
                  </a:lnTo>
                  <a:lnTo>
                    <a:pt x="0" y="30"/>
                  </a:lnTo>
                  <a:lnTo>
                    <a:pt x="0" y="30"/>
                  </a:lnTo>
                  <a:lnTo>
                    <a:pt x="0" y="30"/>
                  </a:lnTo>
                  <a:lnTo>
                    <a:pt x="0" y="30"/>
                  </a:lnTo>
                  <a:lnTo>
                    <a:pt x="0" y="26"/>
                  </a:lnTo>
                  <a:lnTo>
                    <a:pt x="0" y="22"/>
                  </a:lnTo>
                  <a:lnTo>
                    <a:pt x="4" y="22"/>
                  </a:lnTo>
                  <a:lnTo>
                    <a:pt x="0" y="22"/>
                  </a:lnTo>
                  <a:lnTo>
                    <a:pt x="0" y="22"/>
                  </a:lnTo>
                  <a:lnTo>
                    <a:pt x="0" y="22"/>
                  </a:lnTo>
                  <a:lnTo>
                    <a:pt x="0" y="18"/>
                  </a:lnTo>
                  <a:lnTo>
                    <a:pt x="0" y="18"/>
                  </a:lnTo>
                  <a:lnTo>
                    <a:pt x="4" y="18"/>
                  </a:lnTo>
                  <a:lnTo>
                    <a:pt x="4" y="18"/>
                  </a:lnTo>
                  <a:lnTo>
                    <a:pt x="4" y="18"/>
                  </a:lnTo>
                  <a:lnTo>
                    <a:pt x="4" y="18"/>
                  </a:lnTo>
                  <a:lnTo>
                    <a:pt x="8" y="18"/>
                  </a:lnTo>
                  <a:lnTo>
                    <a:pt x="8" y="18"/>
                  </a:lnTo>
                  <a:lnTo>
                    <a:pt x="8" y="14"/>
                  </a:lnTo>
                  <a:lnTo>
                    <a:pt x="8" y="14"/>
                  </a:lnTo>
                  <a:lnTo>
                    <a:pt x="12" y="14"/>
                  </a:lnTo>
                  <a:lnTo>
                    <a:pt x="12" y="14"/>
                  </a:lnTo>
                  <a:lnTo>
                    <a:pt x="12" y="14"/>
                  </a:lnTo>
                  <a:lnTo>
                    <a:pt x="12" y="14"/>
                  </a:lnTo>
                  <a:lnTo>
                    <a:pt x="12" y="14"/>
                  </a:lnTo>
                  <a:lnTo>
                    <a:pt x="12" y="14"/>
                  </a:lnTo>
                  <a:lnTo>
                    <a:pt x="12" y="10"/>
                  </a:lnTo>
                  <a:lnTo>
                    <a:pt x="12" y="14"/>
                  </a:lnTo>
                  <a:lnTo>
                    <a:pt x="12" y="14"/>
                  </a:lnTo>
                  <a:lnTo>
                    <a:pt x="8" y="10"/>
                  </a:lnTo>
                  <a:lnTo>
                    <a:pt x="12" y="10"/>
                  </a:lnTo>
                  <a:lnTo>
                    <a:pt x="12" y="10"/>
                  </a:lnTo>
                  <a:lnTo>
                    <a:pt x="12" y="6"/>
                  </a:lnTo>
                  <a:lnTo>
                    <a:pt x="12" y="6"/>
                  </a:lnTo>
                  <a:lnTo>
                    <a:pt x="12" y="6"/>
                  </a:lnTo>
                  <a:lnTo>
                    <a:pt x="12" y="4"/>
                  </a:lnTo>
                  <a:lnTo>
                    <a:pt x="12" y="4"/>
                  </a:lnTo>
                  <a:lnTo>
                    <a:pt x="12" y="4"/>
                  </a:lnTo>
                  <a:lnTo>
                    <a:pt x="12" y="0"/>
                  </a:lnTo>
                  <a:lnTo>
                    <a:pt x="14" y="0"/>
                  </a:lnTo>
                  <a:lnTo>
                    <a:pt x="14" y="0"/>
                  </a:lnTo>
                  <a:lnTo>
                    <a:pt x="18" y="0"/>
                  </a:lnTo>
                  <a:lnTo>
                    <a:pt x="18" y="0"/>
                  </a:lnTo>
                  <a:lnTo>
                    <a:pt x="18" y="0"/>
                  </a:lnTo>
                  <a:lnTo>
                    <a:pt x="22" y="0"/>
                  </a:lnTo>
                  <a:lnTo>
                    <a:pt x="26" y="0"/>
                  </a:lnTo>
                  <a:lnTo>
                    <a:pt x="26" y="4"/>
                  </a:lnTo>
                  <a:lnTo>
                    <a:pt x="30" y="4"/>
                  </a:lnTo>
                  <a:lnTo>
                    <a:pt x="30" y="4"/>
                  </a:lnTo>
                  <a:lnTo>
                    <a:pt x="30" y="4"/>
                  </a:lnTo>
                  <a:lnTo>
                    <a:pt x="30" y="4"/>
                  </a:lnTo>
                  <a:lnTo>
                    <a:pt x="30" y="4"/>
                  </a:lnTo>
                  <a:lnTo>
                    <a:pt x="30" y="4"/>
                  </a:lnTo>
                  <a:lnTo>
                    <a:pt x="30" y="4"/>
                  </a:lnTo>
                  <a:lnTo>
                    <a:pt x="30" y="4"/>
                  </a:lnTo>
                  <a:lnTo>
                    <a:pt x="30" y="0"/>
                  </a:lnTo>
                  <a:lnTo>
                    <a:pt x="30" y="0"/>
                  </a:lnTo>
                  <a:lnTo>
                    <a:pt x="30" y="0"/>
                  </a:lnTo>
                  <a:lnTo>
                    <a:pt x="34" y="0"/>
                  </a:lnTo>
                  <a:lnTo>
                    <a:pt x="34" y="0"/>
                  </a:lnTo>
                  <a:lnTo>
                    <a:pt x="38" y="0"/>
                  </a:lnTo>
                  <a:lnTo>
                    <a:pt x="38" y="0"/>
                  </a:lnTo>
                  <a:lnTo>
                    <a:pt x="38" y="0"/>
                  </a:lnTo>
                  <a:lnTo>
                    <a:pt x="38" y="0"/>
                  </a:lnTo>
                  <a:lnTo>
                    <a:pt x="38" y="0"/>
                  </a:lnTo>
                  <a:lnTo>
                    <a:pt x="38" y="0"/>
                  </a:lnTo>
                  <a:lnTo>
                    <a:pt x="42" y="0"/>
                  </a:lnTo>
                  <a:lnTo>
                    <a:pt x="42" y="4"/>
                  </a:lnTo>
                  <a:lnTo>
                    <a:pt x="42" y="4"/>
                  </a:lnTo>
                  <a:lnTo>
                    <a:pt x="42" y="4"/>
                  </a:lnTo>
                  <a:lnTo>
                    <a:pt x="42" y="4"/>
                  </a:lnTo>
                  <a:lnTo>
                    <a:pt x="42"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81" name="Freeform 188">
              <a:extLst>
                <a:ext uri="{FF2B5EF4-FFF2-40B4-BE49-F238E27FC236}">
                  <a16:creationId xmlns:a16="http://schemas.microsoft.com/office/drawing/2014/main" id="{AEAA869B-2069-397D-EAF1-9C0B74DEB0D6}"/>
                </a:ext>
              </a:extLst>
            </p:cNvPr>
            <p:cNvSpPr>
              <a:spLocks/>
            </p:cNvSpPr>
            <p:nvPr/>
          </p:nvSpPr>
          <p:spPr bwMode="auto">
            <a:xfrm>
              <a:off x="3079750" y="5397568"/>
              <a:ext cx="123825" cy="142875"/>
            </a:xfrm>
            <a:custGeom>
              <a:avLst/>
              <a:gdLst>
                <a:gd name="T0" fmla="*/ 4 w 78"/>
                <a:gd name="T1" fmla="*/ 60 h 90"/>
                <a:gd name="T2" fmla="*/ 4 w 78"/>
                <a:gd name="T3" fmla="*/ 56 h 90"/>
                <a:gd name="T4" fmla="*/ 4 w 78"/>
                <a:gd name="T5" fmla="*/ 56 h 90"/>
                <a:gd name="T6" fmla="*/ 8 w 78"/>
                <a:gd name="T7" fmla="*/ 48 h 90"/>
                <a:gd name="T8" fmla="*/ 4 w 78"/>
                <a:gd name="T9" fmla="*/ 48 h 90"/>
                <a:gd name="T10" fmla="*/ 4 w 78"/>
                <a:gd name="T11" fmla="*/ 40 h 90"/>
                <a:gd name="T12" fmla="*/ 4 w 78"/>
                <a:gd name="T13" fmla="*/ 40 h 90"/>
                <a:gd name="T14" fmla="*/ 4 w 78"/>
                <a:gd name="T15" fmla="*/ 36 h 90"/>
                <a:gd name="T16" fmla="*/ 4 w 78"/>
                <a:gd name="T17" fmla="*/ 34 h 90"/>
                <a:gd name="T18" fmla="*/ 4 w 78"/>
                <a:gd name="T19" fmla="*/ 30 h 90"/>
                <a:gd name="T20" fmla="*/ 8 w 78"/>
                <a:gd name="T21" fmla="*/ 26 h 90"/>
                <a:gd name="T22" fmla="*/ 8 w 78"/>
                <a:gd name="T23" fmla="*/ 22 h 90"/>
                <a:gd name="T24" fmla="*/ 8 w 78"/>
                <a:gd name="T25" fmla="*/ 14 h 90"/>
                <a:gd name="T26" fmla="*/ 12 w 78"/>
                <a:gd name="T27" fmla="*/ 10 h 90"/>
                <a:gd name="T28" fmla="*/ 8 w 78"/>
                <a:gd name="T29" fmla="*/ 6 h 90"/>
                <a:gd name="T30" fmla="*/ 12 w 78"/>
                <a:gd name="T31" fmla="*/ 2 h 90"/>
                <a:gd name="T32" fmla="*/ 16 w 78"/>
                <a:gd name="T33" fmla="*/ 0 h 90"/>
                <a:gd name="T34" fmla="*/ 16 w 78"/>
                <a:gd name="T35" fmla="*/ 2 h 90"/>
                <a:gd name="T36" fmla="*/ 18 w 78"/>
                <a:gd name="T37" fmla="*/ 2 h 90"/>
                <a:gd name="T38" fmla="*/ 18 w 78"/>
                <a:gd name="T39" fmla="*/ 0 h 90"/>
                <a:gd name="T40" fmla="*/ 22 w 78"/>
                <a:gd name="T41" fmla="*/ 0 h 90"/>
                <a:gd name="T42" fmla="*/ 26 w 78"/>
                <a:gd name="T43" fmla="*/ 2 h 90"/>
                <a:gd name="T44" fmla="*/ 34 w 78"/>
                <a:gd name="T45" fmla="*/ 6 h 90"/>
                <a:gd name="T46" fmla="*/ 38 w 78"/>
                <a:gd name="T47" fmla="*/ 14 h 90"/>
                <a:gd name="T48" fmla="*/ 38 w 78"/>
                <a:gd name="T49" fmla="*/ 14 h 90"/>
                <a:gd name="T50" fmla="*/ 42 w 78"/>
                <a:gd name="T51" fmla="*/ 14 h 90"/>
                <a:gd name="T52" fmla="*/ 46 w 78"/>
                <a:gd name="T53" fmla="*/ 14 h 90"/>
                <a:gd name="T54" fmla="*/ 48 w 78"/>
                <a:gd name="T55" fmla="*/ 22 h 90"/>
                <a:gd name="T56" fmla="*/ 52 w 78"/>
                <a:gd name="T57" fmla="*/ 22 h 90"/>
                <a:gd name="T58" fmla="*/ 52 w 78"/>
                <a:gd name="T59" fmla="*/ 22 h 90"/>
                <a:gd name="T60" fmla="*/ 60 w 78"/>
                <a:gd name="T61" fmla="*/ 30 h 90"/>
                <a:gd name="T62" fmla="*/ 64 w 78"/>
                <a:gd name="T63" fmla="*/ 30 h 90"/>
                <a:gd name="T64" fmla="*/ 68 w 78"/>
                <a:gd name="T65" fmla="*/ 36 h 90"/>
                <a:gd name="T66" fmla="*/ 72 w 78"/>
                <a:gd name="T67" fmla="*/ 40 h 90"/>
                <a:gd name="T68" fmla="*/ 76 w 78"/>
                <a:gd name="T69" fmla="*/ 44 h 90"/>
                <a:gd name="T70" fmla="*/ 76 w 78"/>
                <a:gd name="T71" fmla="*/ 48 h 90"/>
                <a:gd name="T72" fmla="*/ 72 w 78"/>
                <a:gd name="T73" fmla="*/ 52 h 90"/>
                <a:gd name="T74" fmla="*/ 72 w 78"/>
                <a:gd name="T75" fmla="*/ 56 h 90"/>
                <a:gd name="T76" fmla="*/ 72 w 78"/>
                <a:gd name="T77" fmla="*/ 60 h 90"/>
                <a:gd name="T78" fmla="*/ 72 w 78"/>
                <a:gd name="T79" fmla="*/ 64 h 90"/>
                <a:gd name="T80" fmla="*/ 72 w 78"/>
                <a:gd name="T81" fmla="*/ 66 h 90"/>
                <a:gd name="T82" fmla="*/ 72 w 78"/>
                <a:gd name="T83" fmla="*/ 66 h 90"/>
                <a:gd name="T84" fmla="*/ 72 w 78"/>
                <a:gd name="T85" fmla="*/ 70 h 90"/>
                <a:gd name="T86" fmla="*/ 68 w 78"/>
                <a:gd name="T87" fmla="*/ 78 h 90"/>
                <a:gd name="T88" fmla="*/ 64 w 78"/>
                <a:gd name="T89" fmla="*/ 82 h 90"/>
                <a:gd name="T90" fmla="*/ 60 w 78"/>
                <a:gd name="T91" fmla="*/ 82 h 90"/>
                <a:gd name="T92" fmla="*/ 60 w 78"/>
                <a:gd name="T93" fmla="*/ 82 h 90"/>
                <a:gd name="T94" fmla="*/ 52 w 78"/>
                <a:gd name="T95" fmla="*/ 86 h 90"/>
                <a:gd name="T96" fmla="*/ 48 w 78"/>
                <a:gd name="T97" fmla="*/ 86 h 90"/>
                <a:gd name="T98" fmla="*/ 46 w 78"/>
                <a:gd name="T99" fmla="*/ 90 h 90"/>
                <a:gd name="T100" fmla="*/ 46 w 78"/>
                <a:gd name="T101" fmla="*/ 86 h 90"/>
                <a:gd name="T102" fmla="*/ 38 w 78"/>
                <a:gd name="T103" fmla="*/ 86 h 90"/>
                <a:gd name="T104" fmla="*/ 34 w 78"/>
                <a:gd name="T105" fmla="*/ 86 h 90"/>
                <a:gd name="T106" fmla="*/ 30 w 78"/>
                <a:gd name="T107" fmla="*/ 86 h 90"/>
                <a:gd name="T108" fmla="*/ 22 w 78"/>
                <a:gd name="T109" fmla="*/ 82 h 90"/>
                <a:gd name="T110" fmla="*/ 16 w 78"/>
                <a:gd name="T111" fmla="*/ 78 h 90"/>
                <a:gd name="T112" fmla="*/ 8 w 78"/>
                <a:gd name="T113" fmla="*/ 78 h 90"/>
                <a:gd name="T114" fmla="*/ 4 w 78"/>
                <a:gd name="T115" fmla="*/ 74 h 90"/>
                <a:gd name="T116" fmla="*/ 4 w 78"/>
                <a:gd name="T117" fmla="*/ 70 h 90"/>
                <a:gd name="T118" fmla="*/ 0 w 78"/>
                <a:gd name="T119" fmla="*/ 64 h 90"/>
                <a:gd name="T120" fmla="*/ 0 w 78"/>
                <a:gd name="T121" fmla="*/ 6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 h="90">
                  <a:moveTo>
                    <a:pt x="0" y="60"/>
                  </a:moveTo>
                  <a:lnTo>
                    <a:pt x="0" y="60"/>
                  </a:lnTo>
                  <a:lnTo>
                    <a:pt x="0" y="60"/>
                  </a:lnTo>
                  <a:lnTo>
                    <a:pt x="0" y="60"/>
                  </a:lnTo>
                  <a:lnTo>
                    <a:pt x="4" y="60"/>
                  </a:lnTo>
                  <a:lnTo>
                    <a:pt x="4" y="56"/>
                  </a:lnTo>
                  <a:lnTo>
                    <a:pt x="4" y="56"/>
                  </a:lnTo>
                  <a:lnTo>
                    <a:pt x="4" y="56"/>
                  </a:lnTo>
                  <a:lnTo>
                    <a:pt x="4" y="56"/>
                  </a:lnTo>
                  <a:lnTo>
                    <a:pt x="4" y="56"/>
                  </a:lnTo>
                  <a:lnTo>
                    <a:pt x="4" y="56"/>
                  </a:lnTo>
                  <a:lnTo>
                    <a:pt x="4" y="56"/>
                  </a:lnTo>
                  <a:lnTo>
                    <a:pt x="4" y="56"/>
                  </a:lnTo>
                  <a:lnTo>
                    <a:pt x="4" y="56"/>
                  </a:lnTo>
                  <a:lnTo>
                    <a:pt x="4" y="56"/>
                  </a:lnTo>
                  <a:lnTo>
                    <a:pt x="4" y="56"/>
                  </a:lnTo>
                  <a:lnTo>
                    <a:pt x="4" y="52"/>
                  </a:lnTo>
                  <a:lnTo>
                    <a:pt x="8" y="52"/>
                  </a:lnTo>
                  <a:lnTo>
                    <a:pt x="8" y="52"/>
                  </a:lnTo>
                  <a:lnTo>
                    <a:pt x="8" y="48"/>
                  </a:lnTo>
                  <a:lnTo>
                    <a:pt x="8" y="48"/>
                  </a:lnTo>
                  <a:lnTo>
                    <a:pt x="8" y="48"/>
                  </a:lnTo>
                  <a:lnTo>
                    <a:pt x="4" y="48"/>
                  </a:lnTo>
                  <a:lnTo>
                    <a:pt x="4" y="48"/>
                  </a:lnTo>
                  <a:lnTo>
                    <a:pt x="4" y="48"/>
                  </a:lnTo>
                  <a:lnTo>
                    <a:pt x="4" y="48"/>
                  </a:lnTo>
                  <a:lnTo>
                    <a:pt x="4" y="48"/>
                  </a:lnTo>
                  <a:lnTo>
                    <a:pt x="4" y="44"/>
                  </a:lnTo>
                  <a:lnTo>
                    <a:pt x="4" y="44"/>
                  </a:lnTo>
                  <a:lnTo>
                    <a:pt x="4" y="40"/>
                  </a:lnTo>
                  <a:lnTo>
                    <a:pt x="4" y="40"/>
                  </a:lnTo>
                  <a:lnTo>
                    <a:pt x="4" y="40"/>
                  </a:lnTo>
                  <a:lnTo>
                    <a:pt x="4" y="40"/>
                  </a:lnTo>
                  <a:lnTo>
                    <a:pt x="4" y="40"/>
                  </a:lnTo>
                  <a:lnTo>
                    <a:pt x="4" y="40"/>
                  </a:lnTo>
                  <a:lnTo>
                    <a:pt x="8" y="40"/>
                  </a:lnTo>
                  <a:lnTo>
                    <a:pt x="8" y="36"/>
                  </a:lnTo>
                  <a:lnTo>
                    <a:pt x="8" y="36"/>
                  </a:lnTo>
                  <a:lnTo>
                    <a:pt x="4" y="36"/>
                  </a:lnTo>
                  <a:lnTo>
                    <a:pt x="4" y="36"/>
                  </a:lnTo>
                  <a:lnTo>
                    <a:pt x="4" y="36"/>
                  </a:lnTo>
                  <a:lnTo>
                    <a:pt x="4" y="36"/>
                  </a:lnTo>
                  <a:lnTo>
                    <a:pt x="4" y="36"/>
                  </a:lnTo>
                  <a:lnTo>
                    <a:pt x="4" y="34"/>
                  </a:lnTo>
                  <a:lnTo>
                    <a:pt x="4" y="34"/>
                  </a:lnTo>
                  <a:lnTo>
                    <a:pt x="4" y="34"/>
                  </a:lnTo>
                  <a:lnTo>
                    <a:pt x="4" y="30"/>
                  </a:lnTo>
                  <a:lnTo>
                    <a:pt x="4" y="30"/>
                  </a:lnTo>
                  <a:lnTo>
                    <a:pt x="4" y="30"/>
                  </a:lnTo>
                  <a:lnTo>
                    <a:pt x="4" y="30"/>
                  </a:lnTo>
                  <a:lnTo>
                    <a:pt x="8" y="30"/>
                  </a:lnTo>
                  <a:lnTo>
                    <a:pt x="8" y="30"/>
                  </a:lnTo>
                  <a:lnTo>
                    <a:pt x="8" y="30"/>
                  </a:lnTo>
                  <a:lnTo>
                    <a:pt x="8" y="26"/>
                  </a:lnTo>
                  <a:lnTo>
                    <a:pt x="8" y="26"/>
                  </a:lnTo>
                  <a:lnTo>
                    <a:pt x="8" y="26"/>
                  </a:lnTo>
                  <a:lnTo>
                    <a:pt x="8" y="26"/>
                  </a:lnTo>
                  <a:lnTo>
                    <a:pt x="8" y="26"/>
                  </a:lnTo>
                  <a:lnTo>
                    <a:pt x="8" y="26"/>
                  </a:lnTo>
                  <a:lnTo>
                    <a:pt x="8" y="22"/>
                  </a:lnTo>
                  <a:lnTo>
                    <a:pt x="8" y="22"/>
                  </a:lnTo>
                  <a:lnTo>
                    <a:pt x="8" y="22"/>
                  </a:lnTo>
                  <a:lnTo>
                    <a:pt x="8" y="22"/>
                  </a:lnTo>
                  <a:lnTo>
                    <a:pt x="8" y="18"/>
                  </a:lnTo>
                  <a:lnTo>
                    <a:pt x="8" y="14"/>
                  </a:lnTo>
                  <a:lnTo>
                    <a:pt x="12" y="10"/>
                  </a:lnTo>
                  <a:lnTo>
                    <a:pt x="12" y="10"/>
                  </a:lnTo>
                  <a:lnTo>
                    <a:pt x="12" y="10"/>
                  </a:lnTo>
                  <a:lnTo>
                    <a:pt x="12" y="10"/>
                  </a:lnTo>
                  <a:lnTo>
                    <a:pt x="12" y="10"/>
                  </a:lnTo>
                  <a:lnTo>
                    <a:pt x="12" y="10"/>
                  </a:lnTo>
                  <a:lnTo>
                    <a:pt x="8" y="6"/>
                  </a:lnTo>
                  <a:lnTo>
                    <a:pt x="8" y="6"/>
                  </a:lnTo>
                  <a:lnTo>
                    <a:pt x="8" y="6"/>
                  </a:lnTo>
                  <a:lnTo>
                    <a:pt x="8" y="6"/>
                  </a:lnTo>
                  <a:lnTo>
                    <a:pt x="8" y="6"/>
                  </a:lnTo>
                  <a:lnTo>
                    <a:pt x="8" y="6"/>
                  </a:lnTo>
                  <a:lnTo>
                    <a:pt x="12" y="2"/>
                  </a:lnTo>
                  <a:lnTo>
                    <a:pt x="12" y="2"/>
                  </a:lnTo>
                  <a:lnTo>
                    <a:pt x="12" y="2"/>
                  </a:lnTo>
                  <a:lnTo>
                    <a:pt x="12" y="2"/>
                  </a:lnTo>
                  <a:lnTo>
                    <a:pt x="12" y="2"/>
                  </a:lnTo>
                  <a:lnTo>
                    <a:pt x="12" y="0"/>
                  </a:lnTo>
                  <a:lnTo>
                    <a:pt x="12" y="0"/>
                  </a:lnTo>
                  <a:lnTo>
                    <a:pt x="16" y="0"/>
                  </a:lnTo>
                  <a:lnTo>
                    <a:pt x="16" y="0"/>
                  </a:lnTo>
                  <a:lnTo>
                    <a:pt x="16" y="0"/>
                  </a:lnTo>
                  <a:lnTo>
                    <a:pt x="16" y="0"/>
                  </a:lnTo>
                  <a:lnTo>
                    <a:pt x="16" y="2"/>
                  </a:lnTo>
                  <a:lnTo>
                    <a:pt x="16" y="2"/>
                  </a:lnTo>
                  <a:lnTo>
                    <a:pt x="16" y="0"/>
                  </a:lnTo>
                  <a:lnTo>
                    <a:pt x="16" y="0"/>
                  </a:lnTo>
                  <a:lnTo>
                    <a:pt x="18" y="2"/>
                  </a:lnTo>
                  <a:lnTo>
                    <a:pt x="18" y="2"/>
                  </a:lnTo>
                  <a:lnTo>
                    <a:pt x="18" y="2"/>
                  </a:lnTo>
                  <a:lnTo>
                    <a:pt x="18" y="2"/>
                  </a:lnTo>
                  <a:lnTo>
                    <a:pt x="18" y="2"/>
                  </a:lnTo>
                  <a:lnTo>
                    <a:pt x="18" y="0"/>
                  </a:lnTo>
                  <a:lnTo>
                    <a:pt x="18" y="0"/>
                  </a:lnTo>
                  <a:lnTo>
                    <a:pt x="18" y="0"/>
                  </a:lnTo>
                  <a:lnTo>
                    <a:pt x="18" y="0"/>
                  </a:lnTo>
                  <a:lnTo>
                    <a:pt x="18" y="0"/>
                  </a:lnTo>
                  <a:lnTo>
                    <a:pt x="22" y="0"/>
                  </a:lnTo>
                  <a:lnTo>
                    <a:pt x="22" y="0"/>
                  </a:lnTo>
                  <a:lnTo>
                    <a:pt x="22" y="0"/>
                  </a:lnTo>
                  <a:lnTo>
                    <a:pt x="22" y="0"/>
                  </a:lnTo>
                  <a:lnTo>
                    <a:pt x="26" y="0"/>
                  </a:lnTo>
                  <a:lnTo>
                    <a:pt x="26" y="2"/>
                  </a:lnTo>
                  <a:lnTo>
                    <a:pt x="26" y="2"/>
                  </a:lnTo>
                  <a:lnTo>
                    <a:pt x="26" y="2"/>
                  </a:lnTo>
                  <a:lnTo>
                    <a:pt x="30" y="2"/>
                  </a:lnTo>
                  <a:lnTo>
                    <a:pt x="30" y="2"/>
                  </a:lnTo>
                  <a:lnTo>
                    <a:pt x="30" y="6"/>
                  </a:lnTo>
                  <a:lnTo>
                    <a:pt x="30" y="6"/>
                  </a:lnTo>
                  <a:lnTo>
                    <a:pt x="34" y="6"/>
                  </a:lnTo>
                  <a:lnTo>
                    <a:pt x="34" y="6"/>
                  </a:lnTo>
                  <a:lnTo>
                    <a:pt x="34" y="10"/>
                  </a:lnTo>
                  <a:lnTo>
                    <a:pt x="38" y="10"/>
                  </a:lnTo>
                  <a:lnTo>
                    <a:pt x="38" y="10"/>
                  </a:lnTo>
                  <a:lnTo>
                    <a:pt x="38" y="14"/>
                  </a:lnTo>
                  <a:lnTo>
                    <a:pt x="34" y="14"/>
                  </a:lnTo>
                  <a:lnTo>
                    <a:pt x="34" y="14"/>
                  </a:lnTo>
                  <a:lnTo>
                    <a:pt x="34" y="14"/>
                  </a:lnTo>
                  <a:lnTo>
                    <a:pt x="34" y="14"/>
                  </a:lnTo>
                  <a:lnTo>
                    <a:pt x="38" y="14"/>
                  </a:lnTo>
                  <a:lnTo>
                    <a:pt x="38" y="14"/>
                  </a:lnTo>
                  <a:lnTo>
                    <a:pt x="38" y="14"/>
                  </a:lnTo>
                  <a:lnTo>
                    <a:pt x="38" y="14"/>
                  </a:lnTo>
                  <a:lnTo>
                    <a:pt x="38" y="14"/>
                  </a:lnTo>
                  <a:lnTo>
                    <a:pt x="42" y="14"/>
                  </a:lnTo>
                  <a:lnTo>
                    <a:pt x="42" y="10"/>
                  </a:lnTo>
                  <a:lnTo>
                    <a:pt x="42" y="10"/>
                  </a:lnTo>
                  <a:lnTo>
                    <a:pt x="42" y="10"/>
                  </a:lnTo>
                  <a:lnTo>
                    <a:pt x="42" y="14"/>
                  </a:lnTo>
                  <a:lnTo>
                    <a:pt x="46" y="14"/>
                  </a:lnTo>
                  <a:lnTo>
                    <a:pt x="46" y="14"/>
                  </a:lnTo>
                  <a:lnTo>
                    <a:pt x="46" y="14"/>
                  </a:lnTo>
                  <a:lnTo>
                    <a:pt x="46" y="18"/>
                  </a:lnTo>
                  <a:lnTo>
                    <a:pt x="46" y="18"/>
                  </a:lnTo>
                  <a:lnTo>
                    <a:pt x="48" y="22"/>
                  </a:lnTo>
                  <a:lnTo>
                    <a:pt x="48" y="22"/>
                  </a:lnTo>
                  <a:lnTo>
                    <a:pt x="48" y="22"/>
                  </a:lnTo>
                  <a:lnTo>
                    <a:pt x="52" y="22"/>
                  </a:lnTo>
                  <a:lnTo>
                    <a:pt x="52" y="22"/>
                  </a:lnTo>
                  <a:lnTo>
                    <a:pt x="52" y="22"/>
                  </a:lnTo>
                  <a:lnTo>
                    <a:pt x="52" y="22"/>
                  </a:lnTo>
                  <a:lnTo>
                    <a:pt x="52" y="22"/>
                  </a:lnTo>
                  <a:lnTo>
                    <a:pt x="52" y="22"/>
                  </a:lnTo>
                  <a:lnTo>
                    <a:pt x="52" y="22"/>
                  </a:lnTo>
                  <a:lnTo>
                    <a:pt x="52" y="22"/>
                  </a:lnTo>
                  <a:lnTo>
                    <a:pt x="56" y="22"/>
                  </a:lnTo>
                  <a:lnTo>
                    <a:pt x="56" y="26"/>
                  </a:lnTo>
                  <a:lnTo>
                    <a:pt x="56" y="26"/>
                  </a:lnTo>
                  <a:lnTo>
                    <a:pt x="56" y="26"/>
                  </a:lnTo>
                  <a:lnTo>
                    <a:pt x="60" y="30"/>
                  </a:lnTo>
                  <a:lnTo>
                    <a:pt x="60" y="30"/>
                  </a:lnTo>
                  <a:lnTo>
                    <a:pt x="60" y="30"/>
                  </a:lnTo>
                  <a:lnTo>
                    <a:pt x="60" y="30"/>
                  </a:lnTo>
                  <a:lnTo>
                    <a:pt x="60" y="30"/>
                  </a:lnTo>
                  <a:lnTo>
                    <a:pt x="64" y="30"/>
                  </a:lnTo>
                  <a:lnTo>
                    <a:pt x="64" y="30"/>
                  </a:lnTo>
                  <a:lnTo>
                    <a:pt x="64" y="34"/>
                  </a:lnTo>
                  <a:lnTo>
                    <a:pt x="68" y="34"/>
                  </a:lnTo>
                  <a:lnTo>
                    <a:pt x="68" y="34"/>
                  </a:lnTo>
                  <a:lnTo>
                    <a:pt x="68" y="36"/>
                  </a:lnTo>
                  <a:lnTo>
                    <a:pt x="68" y="36"/>
                  </a:lnTo>
                  <a:lnTo>
                    <a:pt x="68" y="40"/>
                  </a:lnTo>
                  <a:lnTo>
                    <a:pt x="68" y="40"/>
                  </a:lnTo>
                  <a:lnTo>
                    <a:pt x="72" y="40"/>
                  </a:lnTo>
                  <a:lnTo>
                    <a:pt x="72" y="40"/>
                  </a:lnTo>
                  <a:lnTo>
                    <a:pt x="72" y="40"/>
                  </a:lnTo>
                  <a:lnTo>
                    <a:pt x="72" y="40"/>
                  </a:lnTo>
                  <a:lnTo>
                    <a:pt x="72" y="44"/>
                  </a:lnTo>
                  <a:lnTo>
                    <a:pt x="72" y="44"/>
                  </a:lnTo>
                  <a:lnTo>
                    <a:pt x="76" y="44"/>
                  </a:lnTo>
                  <a:lnTo>
                    <a:pt x="76" y="44"/>
                  </a:lnTo>
                  <a:lnTo>
                    <a:pt x="76" y="44"/>
                  </a:lnTo>
                  <a:lnTo>
                    <a:pt x="76" y="44"/>
                  </a:lnTo>
                  <a:lnTo>
                    <a:pt x="78" y="48"/>
                  </a:lnTo>
                  <a:lnTo>
                    <a:pt x="76" y="48"/>
                  </a:lnTo>
                  <a:lnTo>
                    <a:pt x="76" y="48"/>
                  </a:lnTo>
                  <a:lnTo>
                    <a:pt x="76" y="52"/>
                  </a:lnTo>
                  <a:lnTo>
                    <a:pt x="72" y="52"/>
                  </a:lnTo>
                  <a:lnTo>
                    <a:pt x="72" y="52"/>
                  </a:lnTo>
                  <a:lnTo>
                    <a:pt x="72" y="52"/>
                  </a:lnTo>
                  <a:lnTo>
                    <a:pt x="72" y="52"/>
                  </a:lnTo>
                  <a:lnTo>
                    <a:pt x="72" y="56"/>
                  </a:lnTo>
                  <a:lnTo>
                    <a:pt x="72" y="56"/>
                  </a:lnTo>
                  <a:lnTo>
                    <a:pt x="72" y="56"/>
                  </a:lnTo>
                  <a:lnTo>
                    <a:pt x="72" y="56"/>
                  </a:lnTo>
                  <a:lnTo>
                    <a:pt x="72" y="56"/>
                  </a:lnTo>
                  <a:lnTo>
                    <a:pt x="72" y="56"/>
                  </a:lnTo>
                  <a:lnTo>
                    <a:pt x="72" y="56"/>
                  </a:lnTo>
                  <a:lnTo>
                    <a:pt x="72" y="60"/>
                  </a:lnTo>
                  <a:lnTo>
                    <a:pt x="72" y="60"/>
                  </a:lnTo>
                  <a:lnTo>
                    <a:pt x="72" y="60"/>
                  </a:lnTo>
                  <a:lnTo>
                    <a:pt x="72" y="60"/>
                  </a:lnTo>
                  <a:lnTo>
                    <a:pt x="72" y="60"/>
                  </a:lnTo>
                  <a:lnTo>
                    <a:pt x="72" y="64"/>
                  </a:lnTo>
                  <a:lnTo>
                    <a:pt x="72" y="64"/>
                  </a:lnTo>
                  <a:lnTo>
                    <a:pt x="72" y="64"/>
                  </a:lnTo>
                  <a:lnTo>
                    <a:pt x="72" y="64"/>
                  </a:lnTo>
                  <a:lnTo>
                    <a:pt x="72" y="64"/>
                  </a:lnTo>
                  <a:lnTo>
                    <a:pt x="72" y="66"/>
                  </a:lnTo>
                  <a:lnTo>
                    <a:pt x="72" y="66"/>
                  </a:lnTo>
                  <a:lnTo>
                    <a:pt x="72" y="66"/>
                  </a:lnTo>
                  <a:lnTo>
                    <a:pt x="72" y="66"/>
                  </a:lnTo>
                  <a:lnTo>
                    <a:pt x="72" y="66"/>
                  </a:lnTo>
                  <a:lnTo>
                    <a:pt x="72" y="66"/>
                  </a:lnTo>
                  <a:lnTo>
                    <a:pt x="72" y="66"/>
                  </a:lnTo>
                  <a:lnTo>
                    <a:pt x="72" y="66"/>
                  </a:lnTo>
                  <a:lnTo>
                    <a:pt x="72" y="70"/>
                  </a:lnTo>
                  <a:lnTo>
                    <a:pt x="72" y="70"/>
                  </a:lnTo>
                  <a:lnTo>
                    <a:pt x="72" y="70"/>
                  </a:lnTo>
                  <a:lnTo>
                    <a:pt x="72" y="70"/>
                  </a:lnTo>
                  <a:lnTo>
                    <a:pt x="72" y="74"/>
                  </a:lnTo>
                  <a:lnTo>
                    <a:pt x="68" y="74"/>
                  </a:lnTo>
                  <a:lnTo>
                    <a:pt x="68" y="74"/>
                  </a:lnTo>
                  <a:lnTo>
                    <a:pt x="68" y="74"/>
                  </a:lnTo>
                  <a:lnTo>
                    <a:pt x="68" y="78"/>
                  </a:lnTo>
                  <a:lnTo>
                    <a:pt x="68" y="78"/>
                  </a:lnTo>
                  <a:lnTo>
                    <a:pt x="64" y="78"/>
                  </a:lnTo>
                  <a:lnTo>
                    <a:pt x="64" y="78"/>
                  </a:lnTo>
                  <a:lnTo>
                    <a:pt x="64" y="82"/>
                  </a:lnTo>
                  <a:lnTo>
                    <a:pt x="64" y="82"/>
                  </a:lnTo>
                  <a:lnTo>
                    <a:pt x="64" y="82"/>
                  </a:lnTo>
                  <a:lnTo>
                    <a:pt x="64" y="82"/>
                  </a:lnTo>
                  <a:lnTo>
                    <a:pt x="60" y="82"/>
                  </a:lnTo>
                  <a:lnTo>
                    <a:pt x="60" y="82"/>
                  </a:lnTo>
                  <a:lnTo>
                    <a:pt x="60" y="82"/>
                  </a:lnTo>
                  <a:lnTo>
                    <a:pt x="60" y="82"/>
                  </a:lnTo>
                  <a:lnTo>
                    <a:pt x="60" y="82"/>
                  </a:lnTo>
                  <a:lnTo>
                    <a:pt x="60" y="82"/>
                  </a:lnTo>
                  <a:lnTo>
                    <a:pt x="60" y="82"/>
                  </a:lnTo>
                  <a:lnTo>
                    <a:pt x="60" y="82"/>
                  </a:lnTo>
                  <a:lnTo>
                    <a:pt x="60" y="86"/>
                  </a:lnTo>
                  <a:lnTo>
                    <a:pt x="56" y="86"/>
                  </a:lnTo>
                  <a:lnTo>
                    <a:pt x="56" y="86"/>
                  </a:lnTo>
                  <a:lnTo>
                    <a:pt x="56" y="86"/>
                  </a:lnTo>
                  <a:lnTo>
                    <a:pt x="52" y="86"/>
                  </a:lnTo>
                  <a:lnTo>
                    <a:pt x="52" y="86"/>
                  </a:lnTo>
                  <a:lnTo>
                    <a:pt x="52" y="90"/>
                  </a:lnTo>
                  <a:lnTo>
                    <a:pt x="52" y="90"/>
                  </a:lnTo>
                  <a:lnTo>
                    <a:pt x="48" y="90"/>
                  </a:lnTo>
                  <a:lnTo>
                    <a:pt x="48" y="86"/>
                  </a:lnTo>
                  <a:lnTo>
                    <a:pt x="48" y="86"/>
                  </a:lnTo>
                  <a:lnTo>
                    <a:pt x="48" y="86"/>
                  </a:lnTo>
                  <a:lnTo>
                    <a:pt x="48" y="86"/>
                  </a:lnTo>
                  <a:lnTo>
                    <a:pt x="46" y="90"/>
                  </a:lnTo>
                  <a:lnTo>
                    <a:pt x="46" y="90"/>
                  </a:lnTo>
                  <a:lnTo>
                    <a:pt x="46" y="86"/>
                  </a:lnTo>
                  <a:lnTo>
                    <a:pt x="46" y="86"/>
                  </a:lnTo>
                  <a:lnTo>
                    <a:pt x="46" y="86"/>
                  </a:lnTo>
                  <a:lnTo>
                    <a:pt x="46" y="86"/>
                  </a:lnTo>
                  <a:lnTo>
                    <a:pt x="46" y="86"/>
                  </a:lnTo>
                  <a:lnTo>
                    <a:pt x="46" y="86"/>
                  </a:lnTo>
                  <a:lnTo>
                    <a:pt x="42" y="86"/>
                  </a:lnTo>
                  <a:lnTo>
                    <a:pt x="42" y="86"/>
                  </a:lnTo>
                  <a:lnTo>
                    <a:pt x="38" y="86"/>
                  </a:lnTo>
                  <a:lnTo>
                    <a:pt x="38" y="86"/>
                  </a:lnTo>
                  <a:lnTo>
                    <a:pt x="38" y="86"/>
                  </a:lnTo>
                  <a:lnTo>
                    <a:pt x="38" y="86"/>
                  </a:lnTo>
                  <a:lnTo>
                    <a:pt x="38" y="86"/>
                  </a:lnTo>
                  <a:lnTo>
                    <a:pt x="34" y="86"/>
                  </a:lnTo>
                  <a:lnTo>
                    <a:pt x="34" y="86"/>
                  </a:lnTo>
                  <a:lnTo>
                    <a:pt x="34" y="86"/>
                  </a:lnTo>
                  <a:lnTo>
                    <a:pt x="34" y="90"/>
                  </a:lnTo>
                  <a:lnTo>
                    <a:pt x="30" y="90"/>
                  </a:lnTo>
                  <a:lnTo>
                    <a:pt x="30" y="86"/>
                  </a:lnTo>
                  <a:lnTo>
                    <a:pt x="30" y="86"/>
                  </a:lnTo>
                  <a:lnTo>
                    <a:pt x="30" y="86"/>
                  </a:lnTo>
                  <a:lnTo>
                    <a:pt x="30" y="86"/>
                  </a:lnTo>
                  <a:lnTo>
                    <a:pt x="26" y="86"/>
                  </a:lnTo>
                  <a:lnTo>
                    <a:pt x="22" y="82"/>
                  </a:lnTo>
                  <a:lnTo>
                    <a:pt x="22" y="82"/>
                  </a:lnTo>
                  <a:lnTo>
                    <a:pt x="18" y="78"/>
                  </a:lnTo>
                  <a:lnTo>
                    <a:pt x="18" y="78"/>
                  </a:lnTo>
                  <a:lnTo>
                    <a:pt x="18" y="78"/>
                  </a:lnTo>
                  <a:lnTo>
                    <a:pt x="16" y="78"/>
                  </a:lnTo>
                  <a:lnTo>
                    <a:pt x="16" y="78"/>
                  </a:lnTo>
                  <a:lnTo>
                    <a:pt x="12" y="78"/>
                  </a:lnTo>
                  <a:lnTo>
                    <a:pt x="12" y="78"/>
                  </a:lnTo>
                  <a:lnTo>
                    <a:pt x="8" y="78"/>
                  </a:lnTo>
                  <a:lnTo>
                    <a:pt x="8" y="78"/>
                  </a:lnTo>
                  <a:lnTo>
                    <a:pt x="8" y="78"/>
                  </a:lnTo>
                  <a:lnTo>
                    <a:pt x="8" y="78"/>
                  </a:lnTo>
                  <a:lnTo>
                    <a:pt x="8" y="74"/>
                  </a:lnTo>
                  <a:lnTo>
                    <a:pt x="8" y="74"/>
                  </a:lnTo>
                  <a:lnTo>
                    <a:pt x="4" y="74"/>
                  </a:lnTo>
                  <a:lnTo>
                    <a:pt x="4" y="74"/>
                  </a:lnTo>
                  <a:lnTo>
                    <a:pt x="4" y="70"/>
                  </a:lnTo>
                  <a:lnTo>
                    <a:pt x="4" y="70"/>
                  </a:lnTo>
                  <a:lnTo>
                    <a:pt x="4" y="70"/>
                  </a:lnTo>
                  <a:lnTo>
                    <a:pt x="4" y="70"/>
                  </a:lnTo>
                  <a:lnTo>
                    <a:pt x="4" y="70"/>
                  </a:lnTo>
                  <a:lnTo>
                    <a:pt x="0" y="70"/>
                  </a:lnTo>
                  <a:lnTo>
                    <a:pt x="0" y="66"/>
                  </a:lnTo>
                  <a:lnTo>
                    <a:pt x="0" y="66"/>
                  </a:lnTo>
                  <a:lnTo>
                    <a:pt x="0" y="66"/>
                  </a:lnTo>
                  <a:lnTo>
                    <a:pt x="0" y="64"/>
                  </a:lnTo>
                  <a:lnTo>
                    <a:pt x="0" y="64"/>
                  </a:lnTo>
                  <a:lnTo>
                    <a:pt x="0" y="64"/>
                  </a:lnTo>
                  <a:lnTo>
                    <a:pt x="0" y="64"/>
                  </a:lnTo>
                  <a:lnTo>
                    <a:pt x="0" y="60"/>
                  </a:lnTo>
                  <a:lnTo>
                    <a:pt x="0" y="60"/>
                  </a:lnTo>
                  <a:lnTo>
                    <a:pt x="0" y="60"/>
                  </a:lnTo>
                  <a:lnTo>
                    <a:pt x="0" y="60"/>
                  </a:lnTo>
                  <a:lnTo>
                    <a:pt x="0" y="6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82" name="Freeform 189">
              <a:extLst>
                <a:ext uri="{FF2B5EF4-FFF2-40B4-BE49-F238E27FC236}">
                  <a16:creationId xmlns:a16="http://schemas.microsoft.com/office/drawing/2014/main" id="{AFF0D89B-2B98-BE6E-55FA-5A013997B89B}"/>
                </a:ext>
              </a:extLst>
            </p:cNvPr>
            <p:cNvSpPr>
              <a:spLocks noEditPoints="1"/>
            </p:cNvSpPr>
            <p:nvPr/>
          </p:nvSpPr>
          <p:spPr bwMode="auto">
            <a:xfrm>
              <a:off x="2749550" y="4222818"/>
              <a:ext cx="301625" cy="323850"/>
            </a:xfrm>
            <a:custGeom>
              <a:avLst/>
              <a:gdLst>
                <a:gd name="T0" fmla="*/ 108 w 190"/>
                <a:gd name="T1" fmla="*/ 38 h 204"/>
                <a:gd name="T2" fmla="*/ 126 w 190"/>
                <a:gd name="T3" fmla="*/ 30 h 204"/>
                <a:gd name="T4" fmla="*/ 126 w 190"/>
                <a:gd name="T5" fmla="*/ 30 h 204"/>
                <a:gd name="T6" fmla="*/ 148 w 190"/>
                <a:gd name="T7" fmla="*/ 28 h 204"/>
                <a:gd name="T8" fmla="*/ 152 w 190"/>
                <a:gd name="T9" fmla="*/ 30 h 204"/>
                <a:gd name="T10" fmla="*/ 148 w 190"/>
                <a:gd name="T11" fmla="*/ 34 h 204"/>
                <a:gd name="T12" fmla="*/ 152 w 190"/>
                <a:gd name="T13" fmla="*/ 42 h 204"/>
                <a:gd name="T14" fmla="*/ 156 w 190"/>
                <a:gd name="T15" fmla="*/ 42 h 204"/>
                <a:gd name="T16" fmla="*/ 160 w 190"/>
                <a:gd name="T17" fmla="*/ 42 h 204"/>
                <a:gd name="T18" fmla="*/ 172 w 190"/>
                <a:gd name="T19" fmla="*/ 46 h 204"/>
                <a:gd name="T20" fmla="*/ 172 w 190"/>
                <a:gd name="T21" fmla="*/ 58 h 204"/>
                <a:gd name="T22" fmla="*/ 168 w 190"/>
                <a:gd name="T23" fmla="*/ 68 h 204"/>
                <a:gd name="T24" fmla="*/ 190 w 190"/>
                <a:gd name="T25" fmla="*/ 68 h 204"/>
                <a:gd name="T26" fmla="*/ 178 w 190"/>
                <a:gd name="T27" fmla="*/ 84 h 204"/>
                <a:gd name="T28" fmla="*/ 178 w 190"/>
                <a:gd name="T29" fmla="*/ 94 h 204"/>
                <a:gd name="T30" fmla="*/ 172 w 190"/>
                <a:gd name="T31" fmla="*/ 106 h 204"/>
                <a:gd name="T32" fmla="*/ 178 w 190"/>
                <a:gd name="T33" fmla="*/ 128 h 204"/>
                <a:gd name="T34" fmla="*/ 168 w 190"/>
                <a:gd name="T35" fmla="*/ 140 h 204"/>
                <a:gd name="T36" fmla="*/ 152 w 190"/>
                <a:gd name="T37" fmla="*/ 144 h 204"/>
                <a:gd name="T38" fmla="*/ 142 w 190"/>
                <a:gd name="T39" fmla="*/ 144 h 204"/>
                <a:gd name="T40" fmla="*/ 130 w 190"/>
                <a:gd name="T41" fmla="*/ 148 h 204"/>
                <a:gd name="T42" fmla="*/ 118 w 190"/>
                <a:gd name="T43" fmla="*/ 140 h 204"/>
                <a:gd name="T44" fmla="*/ 126 w 190"/>
                <a:gd name="T45" fmla="*/ 154 h 204"/>
                <a:gd name="T46" fmla="*/ 134 w 190"/>
                <a:gd name="T47" fmla="*/ 170 h 204"/>
                <a:gd name="T48" fmla="*/ 134 w 190"/>
                <a:gd name="T49" fmla="*/ 178 h 204"/>
                <a:gd name="T50" fmla="*/ 118 w 190"/>
                <a:gd name="T51" fmla="*/ 192 h 204"/>
                <a:gd name="T52" fmla="*/ 108 w 190"/>
                <a:gd name="T53" fmla="*/ 204 h 204"/>
                <a:gd name="T54" fmla="*/ 98 w 190"/>
                <a:gd name="T55" fmla="*/ 200 h 204"/>
                <a:gd name="T56" fmla="*/ 86 w 190"/>
                <a:gd name="T57" fmla="*/ 174 h 204"/>
                <a:gd name="T58" fmla="*/ 82 w 190"/>
                <a:gd name="T59" fmla="*/ 154 h 204"/>
                <a:gd name="T60" fmla="*/ 78 w 190"/>
                <a:gd name="T61" fmla="*/ 144 h 204"/>
                <a:gd name="T62" fmla="*/ 78 w 190"/>
                <a:gd name="T63" fmla="*/ 120 h 204"/>
                <a:gd name="T64" fmla="*/ 74 w 190"/>
                <a:gd name="T65" fmla="*/ 106 h 204"/>
                <a:gd name="T66" fmla="*/ 56 w 190"/>
                <a:gd name="T67" fmla="*/ 106 h 204"/>
                <a:gd name="T68" fmla="*/ 42 w 190"/>
                <a:gd name="T69" fmla="*/ 90 h 204"/>
                <a:gd name="T70" fmla="*/ 26 w 190"/>
                <a:gd name="T71" fmla="*/ 90 h 204"/>
                <a:gd name="T72" fmla="*/ 12 w 190"/>
                <a:gd name="T73" fmla="*/ 84 h 204"/>
                <a:gd name="T74" fmla="*/ 12 w 190"/>
                <a:gd name="T75" fmla="*/ 68 h 204"/>
                <a:gd name="T76" fmla="*/ 0 w 190"/>
                <a:gd name="T77" fmla="*/ 54 h 204"/>
                <a:gd name="T78" fmla="*/ 4 w 190"/>
                <a:gd name="T79" fmla="*/ 34 h 204"/>
                <a:gd name="T80" fmla="*/ 14 w 190"/>
                <a:gd name="T81" fmla="*/ 20 h 204"/>
                <a:gd name="T82" fmla="*/ 26 w 190"/>
                <a:gd name="T83" fmla="*/ 12 h 204"/>
                <a:gd name="T84" fmla="*/ 22 w 190"/>
                <a:gd name="T85" fmla="*/ 24 h 204"/>
                <a:gd name="T86" fmla="*/ 14 w 190"/>
                <a:gd name="T87" fmla="*/ 42 h 204"/>
                <a:gd name="T88" fmla="*/ 22 w 190"/>
                <a:gd name="T89" fmla="*/ 58 h 204"/>
                <a:gd name="T90" fmla="*/ 30 w 190"/>
                <a:gd name="T91" fmla="*/ 38 h 204"/>
                <a:gd name="T92" fmla="*/ 26 w 190"/>
                <a:gd name="T93" fmla="*/ 24 h 204"/>
                <a:gd name="T94" fmla="*/ 42 w 190"/>
                <a:gd name="T95" fmla="*/ 16 h 204"/>
                <a:gd name="T96" fmla="*/ 44 w 190"/>
                <a:gd name="T97" fmla="*/ 12 h 204"/>
                <a:gd name="T98" fmla="*/ 48 w 190"/>
                <a:gd name="T99" fmla="*/ 8 h 204"/>
                <a:gd name="T100" fmla="*/ 64 w 190"/>
                <a:gd name="T101" fmla="*/ 16 h 204"/>
                <a:gd name="T102" fmla="*/ 78 w 190"/>
                <a:gd name="T103" fmla="*/ 30 h 204"/>
                <a:gd name="T104" fmla="*/ 98 w 190"/>
                <a:gd name="T105" fmla="*/ 30 h 204"/>
                <a:gd name="T106" fmla="*/ 174 w 190"/>
                <a:gd name="T107" fmla="*/ 58 h 204"/>
                <a:gd name="T108" fmla="*/ 174 w 190"/>
                <a:gd name="T109" fmla="*/ 60 h 204"/>
                <a:gd name="T110" fmla="*/ 172 w 190"/>
                <a:gd name="T111" fmla="*/ 64 h 204"/>
                <a:gd name="T112" fmla="*/ 172 w 190"/>
                <a:gd name="T113" fmla="*/ 64 h 204"/>
                <a:gd name="T114" fmla="*/ 172 w 190"/>
                <a:gd name="T115" fmla="*/ 64 h 204"/>
                <a:gd name="T116" fmla="*/ 168 w 190"/>
                <a:gd name="T117" fmla="*/ 68 h 204"/>
                <a:gd name="T118" fmla="*/ 172 w 190"/>
                <a:gd name="T119" fmla="*/ 64 h 204"/>
                <a:gd name="T120" fmla="*/ 126 w 190"/>
                <a:gd name="T121" fmla="*/ 24 h 204"/>
                <a:gd name="T122" fmla="*/ 130 w 190"/>
                <a:gd name="T123" fmla="*/ 28 h 204"/>
                <a:gd name="T124" fmla="*/ 112 w 190"/>
                <a:gd name="T125" fmla="*/ 2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 h="204">
                  <a:moveTo>
                    <a:pt x="98" y="30"/>
                  </a:moveTo>
                  <a:lnTo>
                    <a:pt x="100" y="30"/>
                  </a:lnTo>
                  <a:lnTo>
                    <a:pt x="100" y="34"/>
                  </a:lnTo>
                  <a:lnTo>
                    <a:pt x="104" y="34"/>
                  </a:lnTo>
                  <a:lnTo>
                    <a:pt x="104" y="38"/>
                  </a:lnTo>
                  <a:lnTo>
                    <a:pt x="108" y="38"/>
                  </a:lnTo>
                  <a:lnTo>
                    <a:pt x="112" y="38"/>
                  </a:lnTo>
                  <a:lnTo>
                    <a:pt x="116" y="38"/>
                  </a:lnTo>
                  <a:lnTo>
                    <a:pt x="118" y="38"/>
                  </a:lnTo>
                  <a:lnTo>
                    <a:pt x="122" y="34"/>
                  </a:lnTo>
                  <a:lnTo>
                    <a:pt x="126" y="34"/>
                  </a:lnTo>
                  <a:lnTo>
                    <a:pt x="126" y="30"/>
                  </a:lnTo>
                  <a:lnTo>
                    <a:pt x="130" y="30"/>
                  </a:lnTo>
                  <a:lnTo>
                    <a:pt x="130" y="34"/>
                  </a:lnTo>
                  <a:lnTo>
                    <a:pt x="134" y="34"/>
                  </a:lnTo>
                  <a:lnTo>
                    <a:pt x="134" y="30"/>
                  </a:lnTo>
                  <a:lnTo>
                    <a:pt x="130" y="30"/>
                  </a:lnTo>
                  <a:lnTo>
                    <a:pt x="126" y="30"/>
                  </a:lnTo>
                  <a:lnTo>
                    <a:pt x="130" y="30"/>
                  </a:lnTo>
                  <a:lnTo>
                    <a:pt x="134" y="30"/>
                  </a:lnTo>
                  <a:lnTo>
                    <a:pt x="138" y="30"/>
                  </a:lnTo>
                  <a:lnTo>
                    <a:pt x="142" y="28"/>
                  </a:lnTo>
                  <a:lnTo>
                    <a:pt x="144" y="28"/>
                  </a:lnTo>
                  <a:lnTo>
                    <a:pt x="148" y="28"/>
                  </a:lnTo>
                  <a:lnTo>
                    <a:pt x="152" y="28"/>
                  </a:lnTo>
                  <a:lnTo>
                    <a:pt x="156" y="28"/>
                  </a:lnTo>
                  <a:lnTo>
                    <a:pt x="160" y="28"/>
                  </a:lnTo>
                  <a:lnTo>
                    <a:pt x="160" y="30"/>
                  </a:lnTo>
                  <a:lnTo>
                    <a:pt x="156" y="30"/>
                  </a:lnTo>
                  <a:lnTo>
                    <a:pt x="152" y="30"/>
                  </a:lnTo>
                  <a:lnTo>
                    <a:pt x="148" y="30"/>
                  </a:lnTo>
                  <a:lnTo>
                    <a:pt x="144" y="30"/>
                  </a:lnTo>
                  <a:lnTo>
                    <a:pt x="148" y="30"/>
                  </a:lnTo>
                  <a:lnTo>
                    <a:pt x="148" y="34"/>
                  </a:lnTo>
                  <a:lnTo>
                    <a:pt x="144" y="34"/>
                  </a:lnTo>
                  <a:lnTo>
                    <a:pt x="148" y="34"/>
                  </a:lnTo>
                  <a:lnTo>
                    <a:pt x="148" y="38"/>
                  </a:lnTo>
                  <a:lnTo>
                    <a:pt x="144" y="38"/>
                  </a:lnTo>
                  <a:lnTo>
                    <a:pt x="148" y="42"/>
                  </a:lnTo>
                  <a:lnTo>
                    <a:pt x="148" y="38"/>
                  </a:lnTo>
                  <a:lnTo>
                    <a:pt x="152" y="38"/>
                  </a:lnTo>
                  <a:lnTo>
                    <a:pt x="152" y="42"/>
                  </a:lnTo>
                  <a:lnTo>
                    <a:pt x="156" y="46"/>
                  </a:lnTo>
                  <a:lnTo>
                    <a:pt x="152" y="46"/>
                  </a:lnTo>
                  <a:lnTo>
                    <a:pt x="156" y="46"/>
                  </a:lnTo>
                  <a:lnTo>
                    <a:pt x="156" y="42"/>
                  </a:lnTo>
                  <a:lnTo>
                    <a:pt x="156" y="46"/>
                  </a:lnTo>
                  <a:lnTo>
                    <a:pt x="156" y="42"/>
                  </a:lnTo>
                  <a:lnTo>
                    <a:pt x="160" y="42"/>
                  </a:lnTo>
                  <a:lnTo>
                    <a:pt x="156" y="42"/>
                  </a:lnTo>
                  <a:lnTo>
                    <a:pt x="160" y="42"/>
                  </a:lnTo>
                  <a:lnTo>
                    <a:pt x="160" y="46"/>
                  </a:lnTo>
                  <a:lnTo>
                    <a:pt x="164" y="46"/>
                  </a:lnTo>
                  <a:lnTo>
                    <a:pt x="160" y="42"/>
                  </a:lnTo>
                  <a:lnTo>
                    <a:pt x="164" y="42"/>
                  </a:lnTo>
                  <a:lnTo>
                    <a:pt x="164" y="46"/>
                  </a:lnTo>
                  <a:lnTo>
                    <a:pt x="164" y="42"/>
                  </a:lnTo>
                  <a:lnTo>
                    <a:pt x="168" y="42"/>
                  </a:lnTo>
                  <a:lnTo>
                    <a:pt x="168" y="46"/>
                  </a:lnTo>
                  <a:lnTo>
                    <a:pt x="172" y="46"/>
                  </a:lnTo>
                  <a:lnTo>
                    <a:pt x="172" y="50"/>
                  </a:lnTo>
                  <a:lnTo>
                    <a:pt x="174" y="50"/>
                  </a:lnTo>
                  <a:lnTo>
                    <a:pt x="174" y="54"/>
                  </a:lnTo>
                  <a:lnTo>
                    <a:pt x="172" y="58"/>
                  </a:lnTo>
                  <a:lnTo>
                    <a:pt x="174" y="54"/>
                  </a:lnTo>
                  <a:lnTo>
                    <a:pt x="172" y="58"/>
                  </a:lnTo>
                  <a:lnTo>
                    <a:pt x="172" y="60"/>
                  </a:lnTo>
                  <a:lnTo>
                    <a:pt x="172" y="64"/>
                  </a:lnTo>
                  <a:lnTo>
                    <a:pt x="168" y="64"/>
                  </a:lnTo>
                  <a:lnTo>
                    <a:pt x="164" y="64"/>
                  </a:lnTo>
                  <a:lnTo>
                    <a:pt x="168" y="64"/>
                  </a:lnTo>
                  <a:lnTo>
                    <a:pt x="168" y="68"/>
                  </a:lnTo>
                  <a:lnTo>
                    <a:pt x="172" y="68"/>
                  </a:lnTo>
                  <a:lnTo>
                    <a:pt x="174" y="64"/>
                  </a:lnTo>
                  <a:lnTo>
                    <a:pt x="178" y="64"/>
                  </a:lnTo>
                  <a:lnTo>
                    <a:pt x="182" y="64"/>
                  </a:lnTo>
                  <a:lnTo>
                    <a:pt x="186" y="64"/>
                  </a:lnTo>
                  <a:lnTo>
                    <a:pt x="190" y="68"/>
                  </a:lnTo>
                  <a:lnTo>
                    <a:pt x="190" y="72"/>
                  </a:lnTo>
                  <a:lnTo>
                    <a:pt x="186" y="72"/>
                  </a:lnTo>
                  <a:lnTo>
                    <a:pt x="186" y="76"/>
                  </a:lnTo>
                  <a:lnTo>
                    <a:pt x="182" y="76"/>
                  </a:lnTo>
                  <a:lnTo>
                    <a:pt x="178" y="80"/>
                  </a:lnTo>
                  <a:lnTo>
                    <a:pt x="178" y="84"/>
                  </a:lnTo>
                  <a:lnTo>
                    <a:pt x="178" y="88"/>
                  </a:lnTo>
                  <a:lnTo>
                    <a:pt x="178" y="90"/>
                  </a:lnTo>
                  <a:lnTo>
                    <a:pt x="182" y="88"/>
                  </a:lnTo>
                  <a:lnTo>
                    <a:pt x="182" y="90"/>
                  </a:lnTo>
                  <a:lnTo>
                    <a:pt x="182" y="94"/>
                  </a:lnTo>
                  <a:lnTo>
                    <a:pt x="178" y="94"/>
                  </a:lnTo>
                  <a:lnTo>
                    <a:pt x="178" y="98"/>
                  </a:lnTo>
                  <a:lnTo>
                    <a:pt x="174" y="94"/>
                  </a:lnTo>
                  <a:lnTo>
                    <a:pt x="174" y="98"/>
                  </a:lnTo>
                  <a:lnTo>
                    <a:pt x="172" y="98"/>
                  </a:lnTo>
                  <a:lnTo>
                    <a:pt x="172" y="102"/>
                  </a:lnTo>
                  <a:lnTo>
                    <a:pt x="172" y="106"/>
                  </a:lnTo>
                  <a:lnTo>
                    <a:pt x="168" y="110"/>
                  </a:lnTo>
                  <a:lnTo>
                    <a:pt x="172" y="118"/>
                  </a:lnTo>
                  <a:lnTo>
                    <a:pt x="174" y="120"/>
                  </a:lnTo>
                  <a:lnTo>
                    <a:pt x="174" y="124"/>
                  </a:lnTo>
                  <a:lnTo>
                    <a:pt x="178" y="124"/>
                  </a:lnTo>
                  <a:lnTo>
                    <a:pt x="178" y="128"/>
                  </a:lnTo>
                  <a:lnTo>
                    <a:pt x="178" y="132"/>
                  </a:lnTo>
                  <a:lnTo>
                    <a:pt x="174" y="132"/>
                  </a:lnTo>
                  <a:lnTo>
                    <a:pt x="174" y="136"/>
                  </a:lnTo>
                  <a:lnTo>
                    <a:pt x="172" y="136"/>
                  </a:lnTo>
                  <a:lnTo>
                    <a:pt x="168" y="136"/>
                  </a:lnTo>
                  <a:lnTo>
                    <a:pt x="168" y="140"/>
                  </a:lnTo>
                  <a:lnTo>
                    <a:pt x="164" y="140"/>
                  </a:lnTo>
                  <a:lnTo>
                    <a:pt x="160" y="140"/>
                  </a:lnTo>
                  <a:lnTo>
                    <a:pt x="156" y="144"/>
                  </a:lnTo>
                  <a:lnTo>
                    <a:pt x="156" y="140"/>
                  </a:lnTo>
                  <a:lnTo>
                    <a:pt x="152" y="140"/>
                  </a:lnTo>
                  <a:lnTo>
                    <a:pt x="152" y="144"/>
                  </a:lnTo>
                  <a:lnTo>
                    <a:pt x="148" y="144"/>
                  </a:lnTo>
                  <a:lnTo>
                    <a:pt x="148" y="148"/>
                  </a:lnTo>
                  <a:lnTo>
                    <a:pt x="148" y="152"/>
                  </a:lnTo>
                  <a:lnTo>
                    <a:pt x="144" y="152"/>
                  </a:lnTo>
                  <a:lnTo>
                    <a:pt x="142" y="148"/>
                  </a:lnTo>
                  <a:lnTo>
                    <a:pt x="142" y="144"/>
                  </a:lnTo>
                  <a:lnTo>
                    <a:pt x="138" y="144"/>
                  </a:lnTo>
                  <a:lnTo>
                    <a:pt x="138" y="148"/>
                  </a:lnTo>
                  <a:lnTo>
                    <a:pt x="138" y="144"/>
                  </a:lnTo>
                  <a:lnTo>
                    <a:pt x="134" y="144"/>
                  </a:lnTo>
                  <a:lnTo>
                    <a:pt x="130" y="144"/>
                  </a:lnTo>
                  <a:lnTo>
                    <a:pt x="130" y="148"/>
                  </a:lnTo>
                  <a:lnTo>
                    <a:pt x="130" y="144"/>
                  </a:lnTo>
                  <a:lnTo>
                    <a:pt x="126" y="144"/>
                  </a:lnTo>
                  <a:lnTo>
                    <a:pt x="126" y="140"/>
                  </a:lnTo>
                  <a:lnTo>
                    <a:pt x="122" y="144"/>
                  </a:lnTo>
                  <a:lnTo>
                    <a:pt x="122" y="140"/>
                  </a:lnTo>
                  <a:lnTo>
                    <a:pt x="118" y="140"/>
                  </a:lnTo>
                  <a:lnTo>
                    <a:pt x="118" y="144"/>
                  </a:lnTo>
                  <a:lnTo>
                    <a:pt x="122" y="144"/>
                  </a:lnTo>
                  <a:lnTo>
                    <a:pt x="122" y="148"/>
                  </a:lnTo>
                  <a:lnTo>
                    <a:pt x="126" y="148"/>
                  </a:lnTo>
                  <a:lnTo>
                    <a:pt x="126" y="152"/>
                  </a:lnTo>
                  <a:lnTo>
                    <a:pt x="126" y="154"/>
                  </a:lnTo>
                  <a:lnTo>
                    <a:pt x="126" y="158"/>
                  </a:lnTo>
                  <a:lnTo>
                    <a:pt x="130" y="158"/>
                  </a:lnTo>
                  <a:lnTo>
                    <a:pt x="130" y="162"/>
                  </a:lnTo>
                  <a:lnTo>
                    <a:pt x="130" y="166"/>
                  </a:lnTo>
                  <a:lnTo>
                    <a:pt x="130" y="170"/>
                  </a:lnTo>
                  <a:lnTo>
                    <a:pt x="134" y="170"/>
                  </a:lnTo>
                  <a:lnTo>
                    <a:pt x="138" y="170"/>
                  </a:lnTo>
                  <a:lnTo>
                    <a:pt x="142" y="170"/>
                  </a:lnTo>
                  <a:lnTo>
                    <a:pt x="142" y="174"/>
                  </a:lnTo>
                  <a:lnTo>
                    <a:pt x="138" y="174"/>
                  </a:lnTo>
                  <a:lnTo>
                    <a:pt x="138" y="178"/>
                  </a:lnTo>
                  <a:lnTo>
                    <a:pt x="134" y="178"/>
                  </a:lnTo>
                  <a:lnTo>
                    <a:pt x="130" y="178"/>
                  </a:lnTo>
                  <a:lnTo>
                    <a:pt x="130" y="182"/>
                  </a:lnTo>
                  <a:lnTo>
                    <a:pt x="130" y="184"/>
                  </a:lnTo>
                  <a:lnTo>
                    <a:pt x="126" y="188"/>
                  </a:lnTo>
                  <a:lnTo>
                    <a:pt x="122" y="188"/>
                  </a:lnTo>
                  <a:lnTo>
                    <a:pt x="118" y="192"/>
                  </a:lnTo>
                  <a:lnTo>
                    <a:pt x="116" y="192"/>
                  </a:lnTo>
                  <a:lnTo>
                    <a:pt x="116" y="196"/>
                  </a:lnTo>
                  <a:lnTo>
                    <a:pt x="112" y="196"/>
                  </a:lnTo>
                  <a:lnTo>
                    <a:pt x="112" y="200"/>
                  </a:lnTo>
                  <a:lnTo>
                    <a:pt x="108" y="200"/>
                  </a:lnTo>
                  <a:lnTo>
                    <a:pt x="108" y="204"/>
                  </a:lnTo>
                  <a:lnTo>
                    <a:pt x="108" y="200"/>
                  </a:lnTo>
                  <a:lnTo>
                    <a:pt x="108" y="196"/>
                  </a:lnTo>
                  <a:lnTo>
                    <a:pt x="104" y="196"/>
                  </a:lnTo>
                  <a:lnTo>
                    <a:pt x="104" y="200"/>
                  </a:lnTo>
                  <a:lnTo>
                    <a:pt x="100" y="200"/>
                  </a:lnTo>
                  <a:lnTo>
                    <a:pt x="98" y="200"/>
                  </a:lnTo>
                  <a:lnTo>
                    <a:pt x="94" y="192"/>
                  </a:lnTo>
                  <a:lnTo>
                    <a:pt x="90" y="192"/>
                  </a:lnTo>
                  <a:lnTo>
                    <a:pt x="90" y="188"/>
                  </a:lnTo>
                  <a:lnTo>
                    <a:pt x="90" y="184"/>
                  </a:lnTo>
                  <a:lnTo>
                    <a:pt x="86" y="178"/>
                  </a:lnTo>
                  <a:lnTo>
                    <a:pt x="86" y="174"/>
                  </a:lnTo>
                  <a:lnTo>
                    <a:pt x="86" y="170"/>
                  </a:lnTo>
                  <a:lnTo>
                    <a:pt x="82" y="166"/>
                  </a:lnTo>
                  <a:lnTo>
                    <a:pt x="78" y="166"/>
                  </a:lnTo>
                  <a:lnTo>
                    <a:pt x="78" y="162"/>
                  </a:lnTo>
                  <a:lnTo>
                    <a:pt x="82" y="158"/>
                  </a:lnTo>
                  <a:lnTo>
                    <a:pt x="82" y="154"/>
                  </a:lnTo>
                  <a:lnTo>
                    <a:pt x="86" y="154"/>
                  </a:lnTo>
                  <a:lnTo>
                    <a:pt x="82" y="154"/>
                  </a:lnTo>
                  <a:lnTo>
                    <a:pt x="82" y="152"/>
                  </a:lnTo>
                  <a:lnTo>
                    <a:pt x="82" y="148"/>
                  </a:lnTo>
                  <a:lnTo>
                    <a:pt x="78" y="148"/>
                  </a:lnTo>
                  <a:lnTo>
                    <a:pt x="78" y="144"/>
                  </a:lnTo>
                  <a:lnTo>
                    <a:pt x="78" y="140"/>
                  </a:lnTo>
                  <a:lnTo>
                    <a:pt x="74" y="136"/>
                  </a:lnTo>
                  <a:lnTo>
                    <a:pt x="78" y="132"/>
                  </a:lnTo>
                  <a:lnTo>
                    <a:pt x="78" y="128"/>
                  </a:lnTo>
                  <a:lnTo>
                    <a:pt x="78" y="124"/>
                  </a:lnTo>
                  <a:lnTo>
                    <a:pt x="78" y="120"/>
                  </a:lnTo>
                  <a:lnTo>
                    <a:pt x="78" y="118"/>
                  </a:lnTo>
                  <a:lnTo>
                    <a:pt x="78" y="114"/>
                  </a:lnTo>
                  <a:lnTo>
                    <a:pt x="82" y="110"/>
                  </a:lnTo>
                  <a:lnTo>
                    <a:pt x="82" y="106"/>
                  </a:lnTo>
                  <a:lnTo>
                    <a:pt x="78" y="106"/>
                  </a:lnTo>
                  <a:lnTo>
                    <a:pt x="74" y="106"/>
                  </a:lnTo>
                  <a:lnTo>
                    <a:pt x="72" y="106"/>
                  </a:lnTo>
                  <a:lnTo>
                    <a:pt x="68" y="106"/>
                  </a:lnTo>
                  <a:lnTo>
                    <a:pt x="64" y="106"/>
                  </a:lnTo>
                  <a:lnTo>
                    <a:pt x="60" y="106"/>
                  </a:lnTo>
                  <a:lnTo>
                    <a:pt x="56" y="110"/>
                  </a:lnTo>
                  <a:lnTo>
                    <a:pt x="56" y="106"/>
                  </a:lnTo>
                  <a:lnTo>
                    <a:pt x="48" y="102"/>
                  </a:lnTo>
                  <a:lnTo>
                    <a:pt x="44" y="94"/>
                  </a:lnTo>
                  <a:lnTo>
                    <a:pt x="44" y="90"/>
                  </a:lnTo>
                  <a:lnTo>
                    <a:pt x="44" y="94"/>
                  </a:lnTo>
                  <a:lnTo>
                    <a:pt x="42" y="94"/>
                  </a:lnTo>
                  <a:lnTo>
                    <a:pt x="42" y="90"/>
                  </a:lnTo>
                  <a:lnTo>
                    <a:pt x="38" y="90"/>
                  </a:lnTo>
                  <a:lnTo>
                    <a:pt x="34" y="90"/>
                  </a:lnTo>
                  <a:lnTo>
                    <a:pt x="30" y="90"/>
                  </a:lnTo>
                  <a:lnTo>
                    <a:pt x="30" y="94"/>
                  </a:lnTo>
                  <a:lnTo>
                    <a:pt x="30" y="90"/>
                  </a:lnTo>
                  <a:lnTo>
                    <a:pt x="26" y="90"/>
                  </a:lnTo>
                  <a:lnTo>
                    <a:pt x="22" y="90"/>
                  </a:lnTo>
                  <a:lnTo>
                    <a:pt x="18" y="90"/>
                  </a:lnTo>
                  <a:lnTo>
                    <a:pt x="14" y="90"/>
                  </a:lnTo>
                  <a:lnTo>
                    <a:pt x="14" y="88"/>
                  </a:lnTo>
                  <a:lnTo>
                    <a:pt x="12" y="88"/>
                  </a:lnTo>
                  <a:lnTo>
                    <a:pt x="12" y="84"/>
                  </a:lnTo>
                  <a:lnTo>
                    <a:pt x="12" y="80"/>
                  </a:lnTo>
                  <a:lnTo>
                    <a:pt x="12" y="76"/>
                  </a:lnTo>
                  <a:lnTo>
                    <a:pt x="14" y="76"/>
                  </a:lnTo>
                  <a:lnTo>
                    <a:pt x="14" y="72"/>
                  </a:lnTo>
                  <a:lnTo>
                    <a:pt x="12" y="72"/>
                  </a:lnTo>
                  <a:lnTo>
                    <a:pt x="12" y="68"/>
                  </a:lnTo>
                  <a:lnTo>
                    <a:pt x="8" y="64"/>
                  </a:lnTo>
                  <a:lnTo>
                    <a:pt x="8" y="60"/>
                  </a:lnTo>
                  <a:lnTo>
                    <a:pt x="8" y="58"/>
                  </a:lnTo>
                  <a:lnTo>
                    <a:pt x="4" y="58"/>
                  </a:lnTo>
                  <a:lnTo>
                    <a:pt x="4" y="54"/>
                  </a:lnTo>
                  <a:lnTo>
                    <a:pt x="0" y="54"/>
                  </a:lnTo>
                  <a:lnTo>
                    <a:pt x="0" y="50"/>
                  </a:lnTo>
                  <a:lnTo>
                    <a:pt x="4" y="50"/>
                  </a:lnTo>
                  <a:lnTo>
                    <a:pt x="4" y="46"/>
                  </a:lnTo>
                  <a:lnTo>
                    <a:pt x="4" y="42"/>
                  </a:lnTo>
                  <a:lnTo>
                    <a:pt x="4" y="38"/>
                  </a:lnTo>
                  <a:lnTo>
                    <a:pt x="4" y="34"/>
                  </a:lnTo>
                  <a:lnTo>
                    <a:pt x="8" y="30"/>
                  </a:lnTo>
                  <a:lnTo>
                    <a:pt x="8" y="28"/>
                  </a:lnTo>
                  <a:lnTo>
                    <a:pt x="8" y="24"/>
                  </a:lnTo>
                  <a:lnTo>
                    <a:pt x="12" y="24"/>
                  </a:lnTo>
                  <a:lnTo>
                    <a:pt x="12" y="20"/>
                  </a:lnTo>
                  <a:lnTo>
                    <a:pt x="14" y="20"/>
                  </a:lnTo>
                  <a:lnTo>
                    <a:pt x="14" y="16"/>
                  </a:lnTo>
                  <a:lnTo>
                    <a:pt x="18" y="12"/>
                  </a:lnTo>
                  <a:lnTo>
                    <a:pt x="22" y="12"/>
                  </a:lnTo>
                  <a:lnTo>
                    <a:pt x="22" y="8"/>
                  </a:lnTo>
                  <a:lnTo>
                    <a:pt x="26" y="8"/>
                  </a:lnTo>
                  <a:lnTo>
                    <a:pt x="26" y="12"/>
                  </a:lnTo>
                  <a:lnTo>
                    <a:pt x="22" y="12"/>
                  </a:lnTo>
                  <a:lnTo>
                    <a:pt x="18" y="12"/>
                  </a:lnTo>
                  <a:lnTo>
                    <a:pt x="18" y="16"/>
                  </a:lnTo>
                  <a:lnTo>
                    <a:pt x="18" y="20"/>
                  </a:lnTo>
                  <a:lnTo>
                    <a:pt x="22" y="20"/>
                  </a:lnTo>
                  <a:lnTo>
                    <a:pt x="22" y="24"/>
                  </a:lnTo>
                  <a:lnTo>
                    <a:pt x="22" y="28"/>
                  </a:lnTo>
                  <a:lnTo>
                    <a:pt x="22" y="30"/>
                  </a:lnTo>
                  <a:lnTo>
                    <a:pt x="22" y="34"/>
                  </a:lnTo>
                  <a:lnTo>
                    <a:pt x="18" y="34"/>
                  </a:lnTo>
                  <a:lnTo>
                    <a:pt x="18" y="38"/>
                  </a:lnTo>
                  <a:lnTo>
                    <a:pt x="14" y="42"/>
                  </a:lnTo>
                  <a:lnTo>
                    <a:pt x="14" y="46"/>
                  </a:lnTo>
                  <a:lnTo>
                    <a:pt x="18" y="46"/>
                  </a:lnTo>
                  <a:lnTo>
                    <a:pt x="18" y="50"/>
                  </a:lnTo>
                  <a:lnTo>
                    <a:pt x="22" y="50"/>
                  </a:lnTo>
                  <a:lnTo>
                    <a:pt x="22" y="54"/>
                  </a:lnTo>
                  <a:lnTo>
                    <a:pt x="22" y="58"/>
                  </a:lnTo>
                  <a:lnTo>
                    <a:pt x="26" y="58"/>
                  </a:lnTo>
                  <a:lnTo>
                    <a:pt x="30" y="54"/>
                  </a:lnTo>
                  <a:lnTo>
                    <a:pt x="30" y="50"/>
                  </a:lnTo>
                  <a:lnTo>
                    <a:pt x="30" y="46"/>
                  </a:lnTo>
                  <a:lnTo>
                    <a:pt x="30" y="42"/>
                  </a:lnTo>
                  <a:lnTo>
                    <a:pt x="30" y="38"/>
                  </a:lnTo>
                  <a:lnTo>
                    <a:pt x="26" y="38"/>
                  </a:lnTo>
                  <a:lnTo>
                    <a:pt x="26" y="34"/>
                  </a:lnTo>
                  <a:lnTo>
                    <a:pt x="26" y="30"/>
                  </a:lnTo>
                  <a:lnTo>
                    <a:pt x="22" y="30"/>
                  </a:lnTo>
                  <a:lnTo>
                    <a:pt x="26" y="28"/>
                  </a:lnTo>
                  <a:lnTo>
                    <a:pt x="26" y="24"/>
                  </a:lnTo>
                  <a:lnTo>
                    <a:pt x="30" y="24"/>
                  </a:lnTo>
                  <a:lnTo>
                    <a:pt x="30" y="20"/>
                  </a:lnTo>
                  <a:lnTo>
                    <a:pt x="34" y="20"/>
                  </a:lnTo>
                  <a:lnTo>
                    <a:pt x="38" y="20"/>
                  </a:lnTo>
                  <a:lnTo>
                    <a:pt x="42" y="20"/>
                  </a:lnTo>
                  <a:lnTo>
                    <a:pt x="42" y="16"/>
                  </a:lnTo>
                  <a:lnTo>
                    <a:pt x="44" y="16"/>
                  </a:lnTo>
                  <a:lnTo>
                    <a:pt x="48" y="16"/>
                  </a:lnTo>
                  <a:lnTo>
                    <a:pt x="48" y="12"/>
                  </a:lnTo>
                  <a:lnTo>
                    <a:pt x="44" y="12"/>
                  </a:lnTo>
                  <a:lnTo>
                    <a:pt x="42" y="12"/>
                  </a:lnTo>
                  <a:lnTo>
                    <a:pt x="44" y="12"/>
                  </a:lnTo>
                  <a:lnTo>
                    <a:pt x="42" y="8"/>
                  </a:lnTo>
                  <a:lnTo>
                    <a:pt x="42" y="4"/>
                  </a:lnTo>
                  <a:lnTo>
                    <a:pt x="44" y="4"/>
                  </a:lnTo>
                  <a:lnTo>
                    <a:pt x="44" y="0"/>
                  </a:lnTo>
                  <a:lnTo>
                    <a:pt x="48" y="4"/>
                  </a:lnTo>
                  <a:lnTo>
                    <a:pt x="48" y="8"/>
                  </a:lnTo>
                  <a:lnTo>
                    <a:pt x="48" y="12"/>
                  </a:lnTo>
                  <a:lnTo>
                    <a:pt x="52" y="16"/>
                  </a:lnTo>
                  <a:lnTo>
                    <a:pt x="56" y="16"/>
                  </a:lnTo>
                  <a:lnTo>
                    <a:pt x="56" y="12"/>
                  </a:lnTo>
                  <a:lnTo>
                    <a:pt x="60" y="16"/>
                  </a:lnTo>
                  <a:lnTo>
                    <a:pt x="64" y="16"/>
                  </a:lnTo>
                  <a:lnTo>
                    <a:pt x="68" y="20"/>
                  </a:lnTo>
                  <a:lnTo>
                    <a:pt x="72" y="24"/>
                  </a:lnTo>
                  <a:lnTo>
                    <a:pt x="72" y="28"/>
                  </a:lnTo>
                  <a:lnTo>
                    <a:pt x="72" y="30"/>
                  </a:lnTo>
                  <a:lnTo>
                    <a:pt x="74" y="30"/>
                  </a:lnTo>
                  <a:lnTo>
                    <a:pt x="78" y="30"/>
                  </a:lnTo>
                  <a:lnTo>
                    <a:pt x="82" y="30"/>
                  </a:lnTo>
                  <a:lnTo>
                    <a:pt x="86" y="30"/>
                  </a:lnTo>
                  <a:lnTo>
                    <a:pt x="90" y="30"/>
                  </a:lnTo>
                  <a:lnTo>
                    <a:pt x="98" y="30"/>
                  </a:lnTo>
                  <a:lnTo>
                    <a:pt x="98" y="30"/>
                  </a:lnTo>
                  <a:lnTo>
                    <a:pt x="98" y="30"/>
                  </a:lnTo>
                  <a:close/>
                  <a:moveTo>
                    <a:pt x="174" y="58"/>
                  </a:moveTo>
                  <a:lnTo>
                    <a:pt x="172" y="60"/>
                  </a:lnTo>
                  <a:lnTo>
                    <a:pt x="172" y="58"/>
                  </a:lnTo>
                  <a:lnTo>
                    <a:pt x="174" y="58"/>
                  </a:lnTo>
                  <a:lnTo>
                    <a:pt x="174" y="58"/>
                  </a:lnTo>
                  <a:lnTo>
                    <a:pt x="174" y="58"/>
                  </a:lnTo>
                  <a:close/>
                  <a:moveTo>
                    <a:pt x="174" y="60"/>
                  </a:moveTo>
                  <a:lnTo>
                    <a:pt x="172" y="60"/>
                  </a:lnTo>
                  <a:lnTo>
                    <a:pt x="174" y="58"/>
                  </a:lnTo>
                  <a:lnTo>
                    <a:pt x="174" y="60"/>
                  </a:lnTo>
                  <a:lnTo>
                    <a:pt x="174" y="60"/>
                  </a:lnTo>
                  <a:lnTo>
                    <a:pt x="174" y="60"/>
                  </a:lnTo>
                  <a:close/>
                  <a:moveTo>
                    <a:pt x="172" y="64"/>
                  </a:moveTo>
                  <a:lnTo>
                    <a:pt x="172" y="60"/>
                  </a:lnTo>
                  <a:lnTo>
                    <a:pt x="174" y="60"/>
                  </a:lnTo>
                  <a:lnTo>
                    <a:pt x="172" y="64"/>
                  </a:lnTo>
                  <a:lnTo>
                    <a:pt x="172" y="64"/>
                  </a:lnTo>
                  <a:lnTo>
                    <a:pt x="172" y="64"/>
                  </a:lnTo>
                  <a:close/>
                  <a:moveTo>
                    <a:pt x="174" y="64"/>
                  </a:moveTo>
                  <a:lnTo>
                    <a:pt x="174" y="60"/>
                  </a:lnTo>
                  <a:lnTo>
                    <a:pt x="174" y="64"/>
                  </a:lnTo>
                  <a:lnTo>
                    <a:pt x="174" y="64"/>
                  </a:lnTo>
                  <a:lnTo>
                    <a:pt x="174" y="64"/>
                  </a:lnTo>
                  <a:close/>
                  <a:moveTo>
                    <a:pt x="172" y="64"/>
                  </a:moveTo>
                  <a:lnTo>
                    <a:pt x="174" y="60"/>
                  </a:lnTo>
                  <a:lnTo>
                    <a:pt x="174" y="64"/>
                  </a:lnTo>
                  <a:lnTo>
                    <a:pt x="172" y="64"/>
                  </a:lnTo>
                  <a:lnTo>
                    <a:pt x="172" y="64"/>
                  </a:lnTo>
                  <a:lnTo>
                    <a:pt x="172" y="64"/>
                  </a:lnTo>
                  <a:close/>
                  <a:moveTo>
                    <a:pt x="172" y="64"/>
                  </a:moveTo>
                  <a:lnTo>
                    <a:pt x="174" y="64"/>
                  </a:lnTo>
                  <a:lnTo>
                    <a:pt x="172" y="64"/>
                  </a:lnTo>
                  <a:lnTo>
                    <a:pt x="172" y="64"/>
                  </a:lnTo>
                  <a:lnTo>
                    <a:pt x="172" y="64"/>
                  </a:lnTo>
                  <a:close/>
                  <a:moveTo>
                    <a:pt x="172" y="68"/>
                  </a:moveTo>
                  <a:lnTo>
                    <a:pt x="168" y="68"/>
                  </a:lnTo>
                  <a:lnTo>
                    <a:pt x="168" y="64"/>
                  </a:lnTo>
                  <a:lnTo>
                    <a:pt x="164" y="64"/>
                  </a:lnTo>
                  <a:lnTo>
                    <a:pt x="168" y="64"/>
                  </a:lnTo>
                  <a:lnTo>
                    <a:pt x="172" y="64"/>
                  </a:lnTo>
                  <a:lnTo>
                    <a:pt x="168" y="64"/>
                  </a:lnTo>
                  <a:lnTo>
                    <a:pt x="172" y="64"/>
                  </a:lnTo>
                  <a:lnTo>
                    <a:pt x="172" y="68"/>
                  </a:lnTo>
                  <a:lnTo>
                    <a:pt x="172" y="68"/>
                  </a:lnTo>
                  <a:lnTo>
                    <a:pt x="172" y="68"/>
                  </a:lnTo>
                  <a:close/>
                  <a:moveTo>
                    <a:pt x="130" y="28"/>
                  </a:moveTo>
                  <a:lnTo>
                    <a:pt x="130" y="24"/>
                  </a:lnTo>
                  <a:lnTo>
                    <a:pt x="126" y="24"/>
                  </a:lnTo>
                  <a:lnTo>
                    <a:pt x="130" y="24"/>
                  </a:lnTo>
                  <a:lnTo>
                    <a:pt x="130" y="20"/>
                  </a:lnTo>
                  <a:lnTo>
                    <a:pt x="134" y="20"/>
                  </a:lnTo>
                  <a:lnTo>
                    <a:pt x="134" y="24"/>
                  </a:lnTo>
                  <a:lnTo>
                    <a:pt x="130" y="24"/>
                  </a:lnTo>
                  <a:lnTo>
                    <a:pt x="130" y="28"/>
                  </a:lnTo>
                  <a:lnTo>
                    <a:pt x="130" y="28"/>
                  </a:lnTo>
                  <a:lnTo>
                    <a:pt x="130" y="28"/>
                  </a:lnTo>
                  <a:close/>
                  <a:moveTo>
                    <a:pt x="112" y="28"/>
                  </a:moveTo>
                  <a:lnTo>
                    <a:pt x="112" y="24"/>
                  </a:lnTo>
                  <a:lnTo>
                    <a:pt x="116" y="24"/>
                  </a:lnTo>
                  <a:lnTo>
                    <a:pt x="112" y="28"/>
                  </a:lnTo>
                  <a:lnTo>
                    <a:pt x="112" y="28"/>
                  </a:lnTo>
                  <a:lnTo>
                    <a:pt x="112" y="2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83" name="Freeform 190">
              <a:extLst>
                <a:ext uri="{FF2B5EF4-FFF2-40B4-BE49-F238E27FC236}">
                  <a16:creationId xmlns:a16="http://schemas.microsoft.com/office/drawing/2014/main" id="{19E7610F-0C89-403B-5044-620C7CBA7EDB}"/>
                </a:ext>
              </a:extLst>
            </p:cNvPr>
            <p:cNvSpPr>
              <a:spLocks noEditPoints="1"/>
            </p:cNvSpPr>
            <p:nvPr/>
          </p:nvSpPr>
          <p:spPr bwMode="auto">
            <a:xfrm>
              <a:off x="6924675" y="4832418"/>
              <a:ext cx="1035050" cy="1333500"/>
            </a:xfrm>
            <a:custGeom>
              <a:avLst/>
              <a:gdLst>
                <a:gd name="T0" fmla="*/ 570 w 652"/>
                <a:gd name="T1" fmla="*/ 288 h 840"/>
                <a:gd name="T2" fmla="*/ 570 w 652"/>
                <a:gd name="T3" fmla="*/ 362 h 840"/>
                <a:gd name="T4" fmla="*/ 540 w 652"/>
                <a:gd name="T5" fmla="*/ 426 h 840"/>
                <a:gd name="T6" fmla="*/ 526 w 652"/>
                <a:gd name="T7" fmla="*/ 482 h 840"/>
                <a:gd name="T8" fmla="*/ 472 w 652"/>
                <a:gd name="T9" fmla="*/ 516 h 840"/>
                <a:gd name="T10" fmla="*/ 454 w 652"/>
                <a:gd name="T11" fmla="*/ 500 h 840"/>
                <a:gd name="T12" fmla="*/ 410 w 652"/>
                <a:gd name="T13" fmla="*/ 508 h 840"/>
                <a:gd name="T14" fmla="*/ 372 w 652"/>
                <a:gd name="T15" fmla="*/ 456 h 840"/>
                <a:gd name="T16" fmla="*/ 362 w 652"/>
                <a:gd name="T17" fmla="*/ 448 h 840"/>
                <a:gd name="T18" fmla="*/ 350 w 652"/>
                <a:gd name="T19" fmla="*/ 442 h 840"/>
                <a:gd name="T20" fmla="*/ 342 w 652"/>
                <a:gd name="T21" fmla="*/ 418 h 840"/>
                <a:gd name="T22" fmla="*/ 320 w 652"/>
                <a:gd name="T23" fmla="*/ 438 h 840"/>
                <a:gd name="T24" fmla="*/ 294 w 652"/>
                <a:gd name="T25" fmla="*/ 392 h 840"/>
                <a:gd name="T26" fmla="*/ 228 w 652"/>
                <a:gd name="T27" fmla="*/ 384 h 840"/>
                <a:gd name="T28" fmla="*/ 160 w 652"/>
                <a:gd name="T29" fmla="*/ 408 h 840"/>
                <a:gd name="T30" fmla="*/ 120 w 652"/>
                <a:gd name="T31" fmla="*/ 422 h 840"/>
                <a:gd name="T32" fmla="*/ 74 w 652"/>
                <a:gd name="T33" fmla="*/ 448 h 840"/>
                <a:gd name="T34" fmla="*/ 30 w 652"/>
                <a:gd name="T35" fmla="*/ 422 h 840"/>
                <a:gd name="T36" fmla="*/ 34 w 652"/>
                <a:gd name="T37" fmla="*/ 366 h 840"/>
                <a:gd name="T38" fmla="*/ 16 w 652"/>
                <a:gd name="T39" fmla="*/ 296 h 840"/>
                <a:gd name="T40" fmla="*/ 12 w 652"/>
                <a:gd name="T41" fmla="*/ 278 h 840"/>
                <a:gd name="T42" fmla="*/ 12 w 652"/>
                <a:gd name="T43" fmla="*/ 244 h 840"/>
                <a:gd name="T44" fmla="*/ 26 w 652"/>
                <a:gd name="T45" fmla="*/ 210 h 840"/>
                <a:gd name="T46" fmla="*/ 78 w 652"/>
                <a:gd name="T47" fmla="*/ 180 h 840"/>
                <a:gd name="T48" fmla="*/ 134 w 652"/>
                <a:gd name="T49" fmla="*/ 132 h 840"/>
                <a:gd name="T50" fmla="*/ 152 w 652"/>
                <a:gd name="T51" fmla="*/ 120 h 840"/>
                <a:gd name="T52" fmla="*/ 164 w 652"/>
                <a:gd name="T53" fmla="*/ 106 h 840"/>
                <a:gd name="T54" fmla="*/ 174 w 652"/>
                <a:gd name="T55" fmla="*/ 86 h 840"/>
                <a:gd name="T56" fmla="*/ 194 w 652"/>
                <a:gd name="T57" fmla="*/ 72 h 840"/>
                <a:gd name="T58" fmla="*/ 216 w 652"/>
                <a:gd name="T59" fmla="*/ 86 h 840"/>
                <a:gd name="T60" fmla="*/ 238 w 652"/>
                <a:gd name="T61" fmla="*/ 80 h 840"/>
                <a:gd name="T62" fmla="*/ 258 w 652"/>
                <a:gd name="T63" fmla="*/ 46 h 840"/>
                <a:gd name="T64" fmla="*/ 280 w 652"/>
                <a:gd name="T65" fmla="*/ 24 h 840"/>
                <a:gd name="T66" fmla="*/ 298 w 652"/>
                <a:gd name="T67" fmla="*/ 30 h 840"/>
                <a:gd name="T68" fmla="*/ 332 w 652"/>
                <a:gd name="T69" fmla="*/ 34 h 840"/>
                <a:gd name="T70" fmla="*/ 324 w 652"/>
                <a:gd name="T71" fmla="*/ 76 h 840"/>
                <a:gd name="T72" fmla="*/ 362 w 652"/>
                <a:gd name="T73" fmla="*/ 116 h 840"/>
                <a:gd name="T74" fmla="*/ 402 w 652"/>
                <a:gd name="T75" fmla="*/ 110 h 840"/>
                <a:gd name="T76" fmla="*/ 410 w 652"/>
                <a:gd name="T77" fmla="*/ 46 h 840"/>
                <a:gd name="T78" fmla="*/ 426 w 652"/>
                <a:gd name="T79" fmla="*/ 20 h 840"/>
                <a:gd name="T80" fmla="*/ 452 w 652"/>
                <a:gd name="T81" fmla="*/ 72 h 840"/>
                <a:gd name="T82" fmla="*/ 470 w 652"/>
                <a:gd name="T83" fmla="*/ 132 h 840"/>
                <a:gd name="T84" fmla="*/ 502 w 652"/>
                <a:gd name="T85" fmla="*/ 172 h 840"/>
                <a:gd name="T86" fmla="*/ 522 w 652"/>
                <a:gd name="T87" fmla="*/ 218 h 840"/>
                <a:gd name="T88" fmla="*/ 548 w 652"/>
                <a:gd name="T89" fmla="*/ 244 h 840"/>
                <a:gd name="T90" fmla="*/ 574 w 652"/>
                <a:gd name="T91" fmla="*/ 266 h 840"/>
                <a:gd name="T92" fmla="*/ 498 w 652"/>
                <a:gd name="T93" fmla="*/ 594 h 840"/>
                <a:gd name="T94" fmla="*/ 652 w 652"/>
                <a:gd name="T95" fmla="*/ 840 h 840"/>
                <a:gd name="T96" fmla="*/ 336 w 652"/>
                <a:gd name="T97" fmla="*/ 24 h 840"/>
                <a:gd name="T98" fmla="*/ 260 w 652"/>
                <a:gd name="T99" fmla="*/ 24 h 840"/>
                <a:gd name="T100" fmla="*/ 250 w 652"/>
                <a:gd name="T101" fmla="*/ 30 h 840"/>
                <a:gd name="T102" fmla="*/ 332 w 652"/>
                <a:gd name="T103" fmla="*/ 64 h 840"/>
                <a:gd name="T104" fmla="*/ 372 w 652"/>
                <a:gd name="T105" fmla="*/ 114 h 840"/>
                <a:gd name="T106" fmla="*/ 0 w 652"/>
                <a:gd name="T107" fmla="*/ 274 h 840"/>
                <a:gd name="T108" fmla="*/ 574 w 652"/>
                <a:gd name="T109" fmla="*/ 310 h 840"/>
                <a:gd name="T110" fmla="*/ 462 w 652"/>
                <a:gd name="T111" fmla="*/ 508 h 840"/>
                <a:gd name="T112" fmla="*/ 502 w 652"/>
                <a:gd name="T113" fmla="*/ 550 h 840"/>
                <a:gd name="T114" fmla="*/ 458 w 652"/>
                <a:gd name="T115" fmla="*/ 586 h 840"/>
                <a:gd name="T116" fmla="*/ 480 w 652"/>
                <a:gd name="T117" fmla="*/ 560 h 840"/>
                <a:gd name="T118" fmla="*/ 498 w 652"/>
                <a:gd name="T119" fmla="*/ 580 h 840"/>
                <a:gd name="T120" fmla="*/ 488 w 652"/>
                <a:gd name="T121" fmla="*/ 59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2" h="840">
                  <a:moveTo>
                    <a:pt x="548" y="244"/>
                  </a:moveTo>
                  <a:lnTo>
                    <a:pt x="548" y="248"/>
                  </a:lnTo>
                  <a:lnTo>
                    <a:pt x="548" y="244"/>
                  </a:lnTo>
                  <a:lnTo>
                    <a:pt x="552" y="244"/>
                  </a:lnTo>
                  <a:lnTo>
                    <a:pt x="552" y="248"/>
                  </a:lnTo>
                  <a:lnTo>
                    <a:pt x="554" y="248"/>
                  </a:lnTo>
                  <a:lnTo>
                    <a:pt x="554" y="252"/>
                  </a:lnTo>
                  <a:lnTo>
                    <a:pt x="554" y="256"/>
                  </a:lnTo>
                  <a:lnTo>
                    <a:pt x="558" y="256"/>
                  </a:lnTo>
                  <a:lnTo>
                    <a:pt x="558" y="258"/>
                  </a:lnTo>
                  <a:lnTo>
                    <a:pt x="562" y="258"/>
                  </a:lnTo>
                  <a:lnTo>
                    <a:pt x="562" y="262"/>
                  </a:lnTo>
                  <a:lnTo>
                    <a:pt x="562" y="266"/>
                  </a:lnTo>
                  <a:lnTo>
                    <a:pt x="566" y="266"/>
                  </a:lnTo>
                  <a:lnTo>
                    <a:pt x="566" y="270"/>
                  </a:lnTo>
                  <a:lnTo>
                    <a:pt x="566" y="274"/>
                  </a:lnTo>
                  <a:lnTo>
                    <a:pt x="566" y="278"/>
                  </a:lnTo>
                  <a:lnTo>
                    <a:pt x="570" y="278"/>
                  </a:lnTo>
                  <a:lnTo>
                    <a:pt x="570" y="282"/>
                  </a:lnTo>
                  <a:lnTo>
                    <a:pt x="570" y="286"/>
                  </a:lnTo>
                  <a:lnTo>
                    <a:pt x="570" y="288"/>
                  </a:lnTo>
                  <a:lnTo>
                    <a:pt x="570" y="292"/>
                  </a:lnTo>
                  <a:lnTo>
                    <a:pt x="570" y="296"/>
                  </a:lnTo>
                  <a:lnTo>
                    <a:pt x="570" y="300"/>
                  </a:lnTo>
                  <a:lnTo>
                    <a:pt x="570" y="302"/>
                  </a:lnTo>
                  <a:lnTo>
                    <a:pt x="574" y="306"/>
                  </a:lnTo>
                  <a:lnTo>
                    <a:pt x="574" y="310"/>
                  </a:lnTo>
                  <a:lnTo>
                    <a:pt x="574" y="314"/>
                  </a:lnTo>
                  <a:lnTo>
                    <a:pt x="574" y="318"/>
                  </a:lnTo>
                  <a:lnTo>
                    <a:pt x="578" y="318"/>
                  </a:lnTo>
                  <a:lnTo>
                    <a:pt x="578" y="322"/>
                  </a:lnTo>
                  <a:lnTo>
                    <a:pt x="578" y="326"/>
                  </a:lnTo>
                  <a:lnTo>
                    <a:pt x="578" y="328"/>
                  </a:lnTo>
                  <a:lnTo>
                    <a:pt x="578" y="332"/>
                  </a:lnTo>
                  <a:lnTo>
                    <a:pt x="574" y="332"/>
                  </a:lnTo>
                  <a:lnTo>
                    <a:pt x="574" y="336"/>
                  </a:lnTo>
                  <a:lnTo>
                    <a:pt x="574" y="340"/>
                  </a:lnTo>
                  <a:lnTo>
                    <a:pt x="574" y="344"/>
                  </a:lnTo>
                  <a:lnTo>
                    <a:pt x="574" y="348"/>
                  </a:lnTo>
                  <a:lnTo>
                    <a:pt x="574" y="352"/>
                  </a:lnTo>
                  <a:lnTo>
                    <a:pt x="570" y="356"/>
                  </a:lnTo>
                  <a:lnTo>
                    <a:pt x="570" y="362"/>
                  </a:lnTo>
                  <a:lnTo>
                    <a:pt x="570" y="366"/>
                  </a:lnTo>
                  <a:lnTo>
                    <a:pt x="570" y="370"/>
                  </a:lnTo>
                  <a:lnTo>
                    <a:pt x="570" y="374"/>
                  </a:lnTo>
                  <a:lnTo>
                    <a:pt x="566" y="378"/>
                  </a:lnTo>
                  <a:lnTo>
                    <a:pt x="566" y="382"/>
                  </a:lnTo>
                  <a:lnTo>
                    <a:pt x="566" y="384"/>
                  </a:lnTo>
                  <a:lnTo>
                    <a:pt x="562" y="384"/>
                  </a:lnTo>
                  <a:lnTo>
                    <a:pt x="562" y="388"/>
                  </a:lnTo>
                  <a:lnTo>
                    <a:pt x="562" y="392"/>
                  </a:lnTo>
                  <a:lnTo>
                    <a:pt x="562" y="396"/>
                  </a:lnTo>
                  <a:lnTo>
                    <a:pt x="558" y="400"/>
                  </a:lnTo>
                  <a:lnTo>
                    <a:pt x="554" y="400"/>
                  </a:lnTo>
                  <a:lnTo>
                    <a:pt x="554" y="404"/>
                  </a:lnTo>
                  <a:lnTo>
                    <a:pt x="552" y="404"/>
                  </a:lnTo>
                  <a:lnTo>
                    <a:pt x="552" y="408"/>
                  </a:lnTo>
                  <a:lnTo>
                    <a:pt x="548" y="412"/>
                  </a:lnTo>
                  <a:lnTo>
                    <a:pt x="548" y="414"/>
                  </a:lnTo>
                  <a:lnTo>
                    <a:pt x="544" y="418"/>
                  </a:lnTo>
                  <a:lnTo>
                    <a:pt x="544" y="422"/>
                  </a:lnTo>
                  <a:lnTo>
                    <a:pt x="544" y="426"/>
                  </a:lnTo>
                  <a:lnTo>
                    <a:pt x="540" y="426"/>
                  </a:lnTo>
                  <a:lnTo>
                    <a:pt x="544" y="426"/>
                  </a:lnTo>
                  <a:lnTo>
                    <a:pt x="540" y="430"/>
                  </a:lnTo>
                  <a:lnTo>
                    <a:pt x="540" y="434"/>
                  </a:lnTo>
                  <a:lnTo>
                    <a:pt x="536" y="438"/>
                  </a:lnTo>
                  <a:lnTo>
                    <a:pt x="540" y="438"/>
                  </a:lnTo>
                  <a:lnTo>
                    <a:pt x="536" y="442"/>
                  </a:lnTo>
                  <a:lnTo>
                    <a:pt x="536" y="444"/>
                  </a:lnTo>
                  <a:lnTo>
                    <a:pt x="536" y="448"/>
                  </a:lnTo>
                  <a:lnTo>
                    <a:pt x="536" y="444"/>
                  </a:lnTo>
                  <a:lnTo>
                    <a:pt x="536" y="448"/>
                  </a:lnTo>
                  <a:lnTo>
                    <a:pt x="532" y="448"/>
                  </a:lnTo>
                  <a:lnTo>
                    <a:pt x="532" y="452"/>
                  </a:lnTo>
                  <a:lnTo>
                    <a:pt x="532" y="456"/>
                  </a:lnTo>
                  <a:lnTo>
                    <a:pt x="528" y="460"/>
                  </a:lnTo>
                  <a:lnTo>
                    <a:pt x="528" y="464"/>
                  </a:lnTo>
                  <a:lnTo>
                    <a:pt x="528" y="468"/>
                  </a:lnTo>
                  <a:lnTo>
                    <a:pt x="528" y="470"/>
                  </a:lnTo>
                  <a:lnTo>
                    <a:pt x="526" y="470"/>
                  </a:lnTo>
                  <a:lnTo>
                    <a:pt x="526" y="474"/>
                  </a:lnTo>
                  <a:lnTo>
                    <a:pt x="526" y="478"/>
                  </a:lnTo>
                  <a:lnTo>
                    <a:pt x="526" y="482"/>
                  </a:lnTo>
                  <a:lnTo>
                    <a:pt x="526" y="486"/>
                  </a:lnTo>
                  <a:lnTo>
                    <a:pt x="526" y="490"/>
                  </a:lnTo>
                  <a:lnTo>
                    <a:pt x="526" y="494"/>
                  </a:lnTo>
                  <a:lnTo>
                    <a:pt x="522" y="494"/>
                  </a:lnTo>
                  <a:lnTo>
                    <a:pt x="522" y="498"/>
                  </a:lnTo>
                  <a:lnTo>
                    <a:pt x="518" y="498"/>
                  </a:lnTo>
                  <a:lnTo>
                    <a:pt x="514" y="498"/>
                  </a:lnTo>
                  <a:lnTo>
                    <a:pt x="510" y="498"/>
                  </a:lnTo>
                  <a:lnTo>
                    <a:pt x="506" y="498"/>
                  </a:lnTo>
                  <a:lnTo>
                    <a:pt x="502" y="498"/>
                  </a:lnTo>
                  <a:lnTo>
                    <a:pt x="498" y="498"/>
                  </a:lnTo>
                  <a:lnTo>
                    <a:pt x="498" y="500"/>
                  </a:lnTo>
                  <a:lnTo>
                    <a:pt x="496" y="500"/>
                  </a:lnTo>
                  <a:lnTo>
                    <a:pt x="492" y="500"/>
                  </a:lnTo>
                  <a:lnTo>
                    <a:pt x="492" y="504"/>
                  </a:lnTo>
                  <a:lnTo>
                    <a:pt x="488" y="504"/>
                  </a:lnTo>
                  <a:lnTo>
                    <a:pt x="488" y="508"/>
                  </a:lnTo>
                  <a:lnTo>
                    <a:pt x="484" y="512"/>
                  </a:lnTo>
                  <a:lnTo>
                    <a:pt x="480" y="516"/>
                  </a:lnTo>
                  <a:lnTo>
                    <a:pt x="476" y="516"/>
                  </a:lnTo>
                  <a:lnTo>
                    <a:pt x="472" y="516"/>
                  </a:lnTo>
                  <a:lnTo>
                    <a:pt x="472" y="520"/>
                  </a:lnTo>
                  <a:lnTo>
                    <a:pt x="476" y="520"/>
                  </a:lnTo>
                  <a:lnTo>
                    <a:pt x="476" y="516"/>
                  </a:lnTo>
                  <a:lnTo>
                    <a:pt x="476" y="524"/>
                  </a:lnTo>
                  <a:lnTo>
                    <a:pt x="472" y="524"/>
                  </a:lnTo>
                  <a:lnTo>
                    <a:pt x="472" y="520"/>
                  </a:lnTo>
                  <a:lnTo>
                    <a:pt x="470" y="516"/>
                  </a:lnTo>
                  <a:lnTo>
                    <a:pt x="470" y="520"/>
                  </a:lnTo>
                  <a:lnTo>
                    <a:pt x="466" y="516"/>
                  </a:lnTo>
                  <a:lnTo>
                    <a:pt x="462" y="516"/>
                  </a:lnTo>
                  <a:lnTo>
                    <a:pt x="462" y="512"/>
                  </a:lnTo>
                  <a:lnTo>
                    <a:pt x="462" y="508"/>
                  </a:lnTo>
                  <a:lnTo>
                    <a:pt x="462" y="504"/>
                  </a:lnTo>
                  <a:lnTo>
                    <a:pt x="458" y="504"/>
                  </a:lnTo>
                  <a:lnTo>
                    <a:pt x="458" y="508"/>
                  </a:lnTo>
                  <a:lnTo>
                    <a:pt x="454" y="512"/>
                  </a:lnTo>
                  <a:lnTo>
                    <a:pt x="452" y="508"/>
                  </a:lnTo>
                  <a:lnTo>
                    <a:pt x="454" y="508"/>
                  </a:lnTo>
                  <a:lnTo>
                    <a:pt x="458" y="504"/>
                  </a:lnTo>
                  <a:lnTo>
                    <a:pt x="458" y="500"/>
                  </a:lnTo>
                  <a:lnTo>
                    <a:pt x="454" y="500"/>
                  </a:lnTo>
                  <a:lnTo>
                    <a:pt x="452" y="500"/>
                  </a:lnTo>
                  <a:lnTo>
                    <a:pt x="448" y="504"/>
                  </a:lnTo>
                  <a:lnTo>
                    <a:pt x="452" y="504"/>
                  </a:lnTo>
                  <a:lnTo>
                    <a:pt x="452" y="508"/>
                  </a:lnTo>
                  <a:lnTo>
                    <a:pt x="448" y="508"/>
                  </a:lnTo>
                  <a:lnTo>
                    <a:pt x="444" y="512"/>
                  </a:lnTo>
                  <a:lnTo>
                    <a:pt x="440" y="512"/>
                  </a:lnTo>
                  <a:lnTo>
                    <a:pt x="440" y="516"/>
                  </a:lnTo>
                  <a:lnTo>
                    <a:pt x="436" y="516"/>
                  </a:lnTo>
                  <a:lnTo>
                    <a:pt x="436" y="520"/>
                  </a:lnTo>
                  <a:lnTo>
                    <a:pt x="432" y="516"/>
                  </a:lnTo>
                  <a:lnTo>
                    <a:pt x="428" y="516"/>
                  </a:lnTo>
                  <a:lnTo>
                    <a:pt x="428" y="512"/>
                  </a:lnTo>
                  <a:lnTo>
                    <a:pt x="426" y="512"/>
                  </a:lnTo>
                  <a:lnTo>
                    <a:pt x="422" y="512"/>
                  </a:lnTo>
                  <a:lnTo>
                    <a:pt x="422" y="508"/>
                  </a:lnTo>
                  <a:lnTo>
                    <a:pt x="418" y="508"/>
                  </a:lnTo>
                  <a:lnTo>
                    <a:pt x="414" y="508"/>
                  </a:lnTo>
                  <a:lnTo>
                    <a:pt x="410" y="508"/>
                  </a:lnTo>
                  <a:lnTo>
                    <a:pt x="406" y="508"/>
                  </a:lnTo>
                  <a:lnTo>
                    <a:pt x="410" y="508"/>
                  </a:lnTo>
                  <a:lnTo>
                    <a:pt x="406" y="508"/>
                  </a:lnTo>
                  <a:lnTo>
                    <a:pt x="402" y="508"/>
                  </a:lnTo>
                  <a:lnTo>
                    <a:pt x="402" y="504"/>
                  </a:lnTo>
                  <a:lnTo>
                    <a:pt x="400" y="504"/>
                  </a:lnTo>
                  <a:lnTo>
                    <a:pt x="396" y="504"/>
                  </a:lnTo>
                  <a:lnTo>
                    <a:pt x="396" y="500"/>
                  </a:lnTo>
                  <a:lnTo>
                    <a:pt x="392" y="500"/>
                  </a:lnTo>
                  <a:lnTo>
                    <a:pt x="392" y="498"/>
                  </a:lnTo>
                  <a:lnTo>
                    <a:pt x="388" y="498"/>
                  </a:lnTo>
                  <a:lnTo>
                    <a:pt x="388" y="494"/>
                  </a:lnTo>
                  <a:lnTo>
                    <a:pt x="384" y="494"/>
                  </a:lnTo>
                  <a:lnTo>
                    <a:pt x="384" y="490"/>
                  </a:lnTo>
                  <a:lnTo>
                    <a:pt x="380" y="486"/>
                  </a:lnTo>
                  <a:lnTo>
                    <a:pt x="380" y="482"/>
                  </a:lnTo>
                  <a:lnTo>
                    <a:pt x="384" y="478"/>
                  </a:lnTo>
                  <a:lnTo>
                    <a:pt x="384" y="474"/>
                  </a:lnTo>
                  <a:lnTo>
                    <a:pt x="380" y="468"/>
                  </a:lnTo>
                  <a:lnTo>
                    <a:pt x="376" y="464"/>
                  </a:lnTo>
                  <a:lnTo>
                    <a:pt x="376" y="460"/>
                  </a:lnTo>
                  <a:lnTo>
                    <a:pt x="372" y="460"/>
                  </a:lnTo>
                  <a:lnTo>
                    <a:pt x="372" y="456"/>
                  </a:lnTo>
                  <a:lnTo>
                    <a:pt x="372" y="460"/>
                  </a:lnTo>
                  <a:lnTo>
                    <a:pt x="376" y="460"/>
                  </a:lnTo>
                  <a:lnTo>
                    <a:pt x="376" y="464"/>
                  </a:lnTo>
                  <a:lnTo>
                    <a:pt x="380" y="468"/>
                  </a:lnTo>
                  <a:lnTo>
                    <a:pt x="380" y="464"/>
                  </a:lnTo>
                  <a:lnTo>
                    <a:pt x="376" y="464"/>
                  </a:lnTo>
                  <a:lnTo>
                    <a:pt x="376" y="460"/>
                  </a:lnTo>
                  <a:lnTo>
                    <a:pt x="372" y="456"/>
                  </a:lnTo>
                  <a:lnTo>
                    <a:pt x="372" y="460"/>
                  </a:lnTo>
                  <a:lnTo>
                    <a:pt x="376" y="456"/>
                  </a:lnTo>
                  <a:lnTo>
                    <a:pt x="376" y="452"/>
                  </a:lnTo>
                  <a:lnTo>
                    <a:pt x="372" y="452"/>
                  </a:lnTo>
                  <a:lnTo>
                    <a:pt x="370" y="452"/>
                  </a:lnTo>
                  <a:lnTo>
                    <a:pt x="372" y="452"/>
                  </a:lnTo>
                  <a:lnTo>
                    <a:pt x="372" y="456"/>
                  </a:lnTo>
                  <a:lnTo>
                    <a:pt x="370" y="456"/>
                  </a:lnTo>
                  <a:lnTo>
                    <a:pt x="366" y="456"/>
                  </a:lnTo>
                  <a:lnTo>
                    <a:pt x="358" y="456"/>
                  </a:lnTo>
                  <a:lnTo>
                    <a:pt x="362" y="456"/>
                  </a:lnTo>
                  <a:lnTo>
                    <a:pt x="362" y="452"/>
                  </a:lnTo>
                  <a:lnTo>
                    <a:pt x="362" y="448"/>
                  </a:lnTo>
                  <a:lnTo>
                    <a:pt x="366" y="444"/>
                  </a:lnTo>
                  <a:lnTo>
                    <a:pt x="366" y="442"/>
                  </a:lnTo>
                  <a:lnTo>
                    <a:pt x="362" y="438"/>
                  </a:lnTo>
                  <a:lnTo>
                    <a:pt x="362" y="434"/>
                  </a:lnTo>
                  <a:lnTo>
                    <a:pt x="358" y="430"/>
                  </a:lnTo>
                  <a:lnTo>
                    <a:pt x="358" y="434"/>
                  </a:lnTo>
                  <a:lnTo>
                    <a:pt x="354" y="434"/>
                  </a:lnTo>
                  <a:lnTo>
                    <a:pt x="354" y="438"/>
                  </a:lnTo>
                  <a:lnTo>
                    <a:pt x="354" y="442"/>
                  </a:lnTo>
                  <a:lnTo>
                    <a:pt x="354" y="444"/>
                  </a:lnTo>
                  <a:lnTo>
                    <a:pt x="354" y="448"/>
                  </a:lnTo>
                  <a:lnTo>
                    <a:pt x="350" y="448"/>
                  </a:lnTo>
                  <a:lnTo>
                    <a:pt x="346" y="448"/>
                  </a:lnTo>
                  <a:lnTo>
                    <a:pt x="342" y="448"/>
                  </a:lnTo>
                  <a:lnTo>
                    <a:pt x="340" y="452"/>
                  </a:lnTo>
                  <a:lnTo>
                    <a:pt x="340" y="448"/>
                  </a:lnTo>
                  <a:lnTo>
                    <a:pt x="342" y="448"/>
                  </a:lnTo>
                  <a:lnTo>
                    <a:pt x="342" y="444"/>
                  </a:lnTo>
                  <a:lnTo>
                    <a:pt x="346" y="444"/>
                  </a:lnTo>
                  <a:lnTo>
                    <a:pt x="350" y="444"/>
                  </a:lnTo>
                  <a:lnTo>
                    <a:pt x="350" y="442"/>
                  </a:lnTo>
                  <a:lnTo>
                    <a:pt x="350" y="438"/>
                  </a:lnTo>
                  <a:lnTo>
                    <a:pt x="350" y="434"/>
                  </a:lnTo>
                  <a:lnTo>
                    <a:pt x="350" y="430"/>
                  </a:lnTo>
                  <a:lnTo>
                    <a:pt x="350" y="426"/>
                  </a:lnTo>
                  <a:lnTo>
                    <a:pt x="350" y="422"/>
                  </a:lnTo>
                  <a:lnTo>
                    <a:pt x="354" y="418"/>
                  </a:lnTo>
                  <a:lnTo>
                    <a:pt x="354" y="414"/>
                  </a:lnTo>
                  <a:lnTo>
                    <a:pt x="354" y="412"/>
                  </a:lnTo>
                  <a:lnTo>
                    <a:pt x="358" y="412"/>
                  </a:lnTo>
                  <a:lnTo>
                    <a:pt x="358" y="408"/>
                  </a:lnTo>
                  <a:lnTo>
                    <a:pt x="354" y="404"/>
                  </a:lnTo>
                  <a:lnTo>
                    <a:pt x="354" y="400"/>
                  </a:lnTo>
                  <a:lnTo>
                    <a:pt x="354" y="404"/>
                  </a:lnTo>
                  <a:lnTo>
                    <a:pt x="354" y="408"/>
                  </a:lnTo>
                  <a:lnTo>
                    <a:pt x="350" y="408"/>
                  </a:lnTo>
                  <a:lnTo>
                    <a:pt x="350" y="412"/>
                  </a:lnTo>
                  <a:lnTo>
                    <a:pt x="346" y="412"/>
                  </a:lnTo>
                  <a:lnTo>
                    <a:pt x="346" y="414"/>
                  </a:lnTo>
                  <a:lnTo>
                    <a:pt x="346" y="418"/>
                  </a:lnTo>
                  <a:lnTo>
                    <a:pt x="342" y="422"/>
                  </a:lnTo>
                  <a:lnTo>
                    <a:pt x="342" y="418"/>
                  </a:lnTo>
                  <a:lnTo>
                    <a:pt x="340" y="422"/>
                  </a:lnTo>
                  <a:lnTo>
                    <a:pt x="342" y="422"/>
                  </a:lnTo>
                  <a:lnTo>
                    <a:pt x="340" y="422"/>
                  </a:lnTo>
                  <a:lnTo>
                    <a:pt x="336" y="426"/>
                  </a:lnTo>
                  <a:lnTo>
                    <a:pt x="332" y="426"/>
                  </a:lnTo>
                  <a:lnTo>
                    <a:pt x="332" y="430"/>
                  </a:lnTo>
                  <a:lnTo>
                    <a:pt x="332" y="434"/>
                  </a:lnTo>
                  <a:lnTo>
                    <a:pt x="328" y="434"/>
                  </a:lnTo>
                  <a:lnTo>
                    <a:pt x="328" y="438"/>
                  </a:lnTo>
                  <a:lnTo>
                    <a:pt x="324" y="442"/>
                  </a:lnTo>
                  <a:lnTo>
                    <a:pt x="328" y="442"/>
                  </a:lnTo>
                  <a:lnTo>
                    <a:pt x="328" y="444"/>
                  </a:lnTo>
                  <a:lnTo>
                    <a:pt x="328" y="442"/>
                  </a:lnTo>
                  <a:lnTo>
                    <a:pt x="324" y="442"/>
                  </a:lnTo>
                  <a:lnTo>
                    <a:pt x="324" y="444"/>
                  </a:lnTo>
                  <a:lnTo>
                    <a:pt x="324" y="442"/>
                  </a:lnTo>
                  <a:lnTo>
                    <a:pt x="320" y="442"/>
                  </a:lnTo>
                  <a:lnTo>
                    <a:pt x="320" y="438"/>
                  </a:lnTo>
                  <a:lnTo>
                    <a:pt x="316" y="438"/>
                  </a:lnTo>
                  <a:lnTo>
                    <a:pt x="316" y="434"/>
                  </a:lnTo>
                  <a:lnTo>
                    <a:pt x="320" y="438"/>
                  </a:lnTo>
                  <a:lnTo>
                    <a:pt x="320" y="434"/>
                  </a:lnTo>
                  <a:lnTo>
                    <a:pt x="320" y="430"/>
                  </a:lnTo>
                  <a:lnTo>
                    <a:pt x="316" y="430"/>
                  </a:lnTo>
                  <a:lnTo>
                    <a:pt x="316" y="426"/>
                  </a:lnTo>
                  <a:lnTo>
                    <a:pt x="316" y="422"/>
                  </a:lnTo>
                  <a:lnTo>
                    <a:pt x="314" y="422"/>
                  </a:lnTo>
                  <a:lnTo>
                    <a:pt x="314" y="418"/>
                  </a:lnTo>
                  <a:lnTo>
                    <a:pt x="314" y="414"/>
                  </a:lnTo>
                  <a:lnTo>
                    <a:pt x="310" y="412"/>
                  </a:lnTo>
                  <a:lnTo>
                    <a:pt x="306" y="412"/>
                  </a:lnTo>
                  <a:lnTo>
                    <a:pt x="302" y="408"/>
                  </a:lnTo>
                  <a:lnTo>
                    <a:pt x="302" y="404"/>
                  </a:lnTo>
                  <a:lnTo>
                    <a:pt x="306" y="404"/>
                  </a:lnTo>
                  <a:lnTo>
                    <a:pt x="306" y="400"/>
                  </a:lnTo>
                  <a:lnTo>
                    <a:pt x="302" y="400"/>
                  </a:lnTo>
                  <a:lnTo>
                    <a:pt x="302" y="396"/>
                  </a:lnTo>
                  <a:lnTo>
                    <a:pt x="298" y="396"/>
                  </a:lnTo>
                  <a:lnTo>
                    <a:pt x="298" y="400"/>
                  </a:lnTo>
                  <a:lnTo>
                    <a:pt x="298" y="396"/>
                  </a:lnTo>
                  <a:lnTo>
                    <a:pt x="298" y="392"/>
                  </a:lnTo>
                  <a:lnTo>
                    <a:pt x="294" y="392"/>
                  </a:lnTo>
                  <a:lnTo>
                    <a:pt x="290" y="392"/>
                  </a:lnTo>
                  <a:lnTo>
                    <a:pt x="286" y="392"/>
                  </a:lnTo>
                  <a:lnTo>
                    <a:pt x="286" y="388"/>
                  </a:lnTo>
                  <a:lnTo>
                    <a:pt x="284" y="388"/>
                  </a:lnTo>
                  <a:lnTo>
                    <a:pt x="280" y="388"/>
                  </a:lnTo>
                  <a:lnTo>
                    <a:pt x="276" y="388"/>
                  </a:lnTo>
                  <a:lnTo>
                    <a:pt x="272" y="388"/>
                  </a:lnTo>
                  <a:lnTo>
                    <a:pt x="272" y="384"/>
                  </a:lnTo>
                  <a:lnTo>
                    <a:pt x="268" y="384"/>
                  </a:lnTo>
                  <a:lnTo>
                    <a:pt x="268" y="382"/>
                  </a:lnTo>
                  <a:lnTo>
                    <a:pt x="264" y="382"/>
                  </a:lnTo>
                  <a:lnTo>
                    <a:pt x="260" y="382"/>
                  </a:lnTo>
                  <a:lnTo>
                    <a:pt x="260" y="378"/>
                  </a:lnTo>
                  <a:lnTo>
                    <a:pt x="258" y="382"/>
                  </a:lnTo>
                  <a:lnTo>
                    <a:pt x="254" y="382"/>
                  </a:lnTo>
                  <a:lnTo>
                    <a:pt x="246" y="382"/>
                  </a:lnTo>
                  <a:lnTo>
                    <a:pt x="242" y="382"/>
                  </a:lnTo>
                  <a:lnTo>
                    <a:pt x="238" y="382"/>
                  </a:lnTo>
                  <a:lnTo>
                    <a:pt x="234" y="382"/>
                  </a:lnTo>
                  <a:lnTo>
                    <a:pt x="230" y="382"/>
                  </a:lnTo>
                  <a:lnTo>
                    <a:pt x="228" y="384"/>
                  </a:lnTo>
                  <a:lnTo>
                    <a:pt x="224" y="384"/>
                  </a:lnTo>
                  <a:lnTo>
                    <a:pt x="216" y="388"/>
                  </a:lnTo>
                  <a:lnTo>
                    <a:pt x="216" y="392"/>
                  </a:lnTo>
                  <a:lnTo>
                    <a:pt x="212" y="392"/>
                  </a:lnTo>
                  <a:lnTo>
                    <a:pt x="208" y="392"/>
                  </a:lnTo>
                  <a:lnTo>
                    <a:pt x="204" y="392"/>
                  </a:lnTo>
                  <a:lnTo>
                    <a:pt x="202" y="392"/>
                  </a:lnTo>
                  <a:lnTo>
                    <a:pt x="202" y="396"/>
                  </a:lnTo>
                  <a:lnTo>
                    <a:pt x="198" y="396"/>
                  </a:lnTo>
                  <a:lnTo>
                    <a:pt x="194" y="396"/>
                  </a:lnTo>
                  <a:lnTo>
                    <a:pt x="194" y="392"/>
                  </a:lnTo>
                  <a:lnTo>
                    <a:pt x="190" y="392"/>
                  </a:lnTo>
                  <a:lnTo>
                    <a:pt x="186" y="392"/>
                  </a:lnTo>
                  <a:lnTo>
                    <a:pt x="182" y="396"/>
                  </a:lnTo>
                  <a:lnTo>
                    <a:pt x="178" y="400"/>
                  </a:lnTo>
                  <a:lnTo>
                    <a:pt x="174" y="400"/>
                  </a:lnTo>
                  <a:lnTo>
                    <a:pt x="172" y="404"/>
                  </a:lnTo>
                  <a:lnTo>
                    <a:pt x="168" y="404"/>
                  </a:lnTo>
                  <a:lnTo>
                    <a:pt x="168" y="408"/>
                  </a:lnTo>
                  <a:lnTo>
                    <a:pt x="164" y="408"/>
                  </a:lnTo>
                  <a:lnTo>
                    <a:pt x="160" y="408"/>
                  </a:lnTo>
                  <a:lnTo>
                    <a:pt x="160" y="412"/>
                  </a:lnTo>
                  <a:lnTo>
                    <a:pt x="160" y="414"/>
                  </a:lnTo>
                  <a:lnTo>
                    <a:pt x="156" y="418"/>
                  </a:lnTo>
                  <a:lnTo>
                    <a:pt x="156" y="422"/>
                  </a:lnTo>
                  <a:lnTo>
                    <a:pt x="152" y="422"/>
                  </a:lnTo>
                  <a:lnTo>
                    <a:pt x="152" y="426"/>
                  </a:lnTo>
                  <a:lnTo>
                    <a:pt x="148" y="422"/>
                  </a:lnTo>
                  <a:lnTo>
                    <a:pt x="148" y="426"/>
                  </a:lnTo>
                  <a:lnTo>
                    <a:pt x="146" y="426"/>
                  </a:lnTo>
                  <a:lnTo>
                    <a:pt x="146" y="422"/>
                  </a:lnTo>
                  <a:lnTo>
                    <a:pt x="142" y="422"/>
                  </a:lnTo>
                  <a:lnTo>
                    <a:pt x="142" y="426"/>
                  </a:lnTo>
                  <a:lnTo>
                    <a:pt x="142" y="422"/>
                  </a:lnTo>
                  <a:lnTo>
                    <a:pt x="138" y="422"/>
                  </a:lnTo>
                  <a:lnTo>
                    <a:pt x="138" y="426"/>
                  </a:lnTo>
                  <a:lnTo>
                    <a:pt x="134" y="426"/>
                  </a:lnTo>
                  <a:lnTo>
                    <a:pt x="130" y="426"/>
                  </a:lnTo>
                  <a:lnTo>
                    <a:pt x="130" y="422"/>
                  </a:lnTo>
                  <a:lnTo>
                    <a:pt x="126" y="422"/>
                  </a:lnTo>
                  <a:lnTo>
                    <a:pt x="122" y="422"/>
                  </a:lnTo>
                  <a:lnTo>
                    <a:pt x="120" y="422"/>
                  </a:lnTo>
                  <a:lnTo>
                    <a:pt x="116" y="422"/>
                  </a:lnTo>
                  <a:lnTo>
                    <a:pt x="112" y="422"/>
                  </a:lnTo>
                  <a:lnTo>
                    <a:pt x="108" y="426"/>
                  </a:lnTo>
                  <a:lnTo>
                    <a:pt x="104" y="426"/>
                  </a:lnTo>
                  <a:lnTo>
                    <a:pt x="102" y="426"/>
                  </a:lnTo>
                  <a:lnTo>
                    <a:pt x="98" y="426"/>
                  </a:lnTo>
                  <a:lnTo>
                    <a:pt x="98" y="430"/>
                  </a:lnTo>
                  <a:lnTo>
                    <a:pt x="94" y="430"/>
                  </a:lnTo>
                  <a:lnTo>
                    <a:pt x="94" y="434"/>
                  </a:lnTo>
                  <a:lnTo>
                    <a:pt x="90" y="438"/>
                  </a:lnTo>
                  <a:lnTo>
                    <a:pt x="90" y="434"/>
                  </a:lnTo>
                  <a:lnTo>
                    <a:pt x="86" y="434"/>
                  </a:lnTo>
                  <a:lnTo>
                    <a:pt x="86" y="438"/>
                  </a:lnTo>
                  <a:lnTo>
                    <a:pt x="82" y="438"/>
                  </a:lnTo>
                  <a:lnTo>
                    <a:pt x="82" y="442"/>
                  </a:lnTo>
                  <a:lnTo>
                    <a:pt x="78" y="442"/>
                  </a:lnTo>
                  <a:lnTo>
                    <a:pt x="78" y="444"/>
                  </a:lnTo>
                  <a:lnTo>
                    <a:pt x="74" y="444"/>
                  </a:lnTo>
                  <a:lnTo>
                    <a:pt x="72" y="444"/>
                  </a:lnTo>
                  <a:lnTo>
                    <a:pt x="74" y="444"/>
                  </a:lnTo>
                  <a:lnTo>
                    <a:pt x="74" y="448"/>
                  </a:lnTo>
                  <a:lnTo>
                    <a:pt x="72" y="448"/>
                  </a:lnTo>
                  <a:lnTo>
                    <a:pt x="72" y="444"/>
                  </a:lnTo>
                  <a:lnTo>
                    <a:pt x="68" y="444"/>
                  </a:lnTo>
                  <a:lnTo>
                    <a:pt x="68" y="448"/>
                  </a:lnTo>
                  <a:lnTo>
                    <a:pt x="68" y="444"/>
                  </a:lnTo>
                  <a:lnTo>
                    <a:pt x="64" y="444"/>
                  </a:lnTo>
                  <a:lnTo>
                    <a:pt x="60" y="444"/>
                  </a:lnTo>
                  <a:lnTo>
                    <a:pt x="56" y="444"/>
                  </a:lnTo>
                  <a:lnTo>
                    <a:pt x="52" y="444"/>
                  </a:lnTo>
                  <a:lnTo>
                    <a:pt x="48" y="444"/>
                  </a:lnTo>
                  <a:lnTo>
                    <a:pt x="48" y="442"/>
                  </a:lnTo>
                  <a:lnTo>
                    <a:pt x="46" y="442"/>
                  </a:lnTo>
                  <a:lnTo>
                    <a:pt x="46" y="438"/>
                  </a:lnTo>
                  <a:lnTo>
                    <a:pt x="42" y="438"/>
                  </a:lnTo>
                  <a:lnTo>
                    <a:pt x="42" y="434"/>
                  </a:lnTo>
                  <a:lnTo>
                    <a:pt x="38" y="434"/>
                  </a:lnTo>
                  <a:lnTo>
                    <a:pt x="34" y="430"/>
                  </a:lnTo>
                  <a:lnTo>
                    <a:pt x="34" y="434"/>
                  </a:lnTo>
                  <a:lnTo>
                    <a:pt x="30" y="430"/>
                  </a:lnTo>
                  <a:lnTo>
                    <a:pt x="30" y="426"/>
                  </a:lnTo>
                  <a:lnTo>
                    <a:pt x="30" y="422"/>
                  </a:lnTo>
                  <a:lnTo>
                    <a:pt x="30" y="418"/>
                  </a:lnTo>
                  <a:lnTo>
                    <a:pt x="34" y="418"/>
                  </a:lnTo>
                  <a:lnTo>
                    <a:pt x="38" y="418"/>
                  </a:lnTo>
                  <a:lnTo>
                    <a:pt x="42" y="414"/>
                  </a:lnTo>
                  <a:lnTo>
                    <a:pt x="42" y="412"/>
                  </a:lnTo>
                  <a:lnTo>
                    <a:pt x="42" y="408"/>
                  </a:lnTo>
                  <a:lnTo>
                    <a:pt x="42" y="404"/>
                  </a:lnTo>
                  <a:lnTo>
                    <a:pt x="42" y="400"/>
                  </a:lnTo>
                  <a:lnTo>
                    <a:pt x="42" y="404"/>
                  </a:lnTo>
                  <a:lnTo>
                    <a:pt x="42" y="400"/>
                  </a:lnTo>
                  <a:lnTo>
                    <a:pt x="42" y="396"/>
                  </a:lnTo>
                  <a:lnTo>
                    <a:pt x="42" y="392"/>
                  </a:lnTo>
                  <a:lnTo>
                    <a:pt x="42" y="388"/>
                  </a:lnTo>
                  <a:lnTo>
                    <a:pt x="42" y="384"/>
                  </a:lnTo>
                  <a:lnTo>
                    <a:pt x="42" y="382"/>
                  </a:lnTo>
                  <a:lnTo>
                    <a:pt x="42" y="378"/>
                  </a:lnTo>
                  <a:lnTo>
                    <a:pt x="38" y="378"/>
                  </a:lnTo>
                  <a:lnTo>
                    <a:pt x="38" y="374"/>
                  </a:lnTo>
                  <a:lnTo>
                    <a:pt x="38" y="370"/>
                  </a:lnTo>
                  <a:lnTo>
                    <a:pt x="34" y="370"/>
                  </a:lnTo>
                  <a:lnTo>
                    <a:pt x="34" y="366"/>
                  </a:lnTo>
                  <a:lnTo>
                    <a:pt x="34" y="362"/>
                  </a:lnTo>
                  <a:lnTo>
                    <a:pt x="34" y="358"/>
                  </a:lnTo>
                  <a:lnTo>
                    <a:pt x="34" y="356"/>
                  </a:lnTo>
                  <a:lnTo>
                    <a:pt x="30" y="356"/>
                  </a:lnTo>
                  <a:lnTo>
                    <a:pt x="30" y="352"/>
                  </a:lnTo>
                  <a:lnTo>
                    <a:pt x="30" y="348"/>
                  </a:lnTo>
                  <a:lnTo>
                    <a:pt x="30" y="344"/>
                  </a:lnTo>
                  <a:lnTo>
                    <a:pt x="30" y="340"/>
                  </a:lnTo>
                  <a:lnTo>
                    <a:pt x="30" y="336"/>
                  </a:lnTo>
                  <a:lnTo>
                    <a:pt x="26" y="332"/>
                  </a:lnTo>
                  <a:lnTo>
                    <a:pt x="26" y="328"/>
                  </a:lnTo>
                  <a:lnTo>
                    <a:pt x="26" y="326"/>
                  </a:lnTo>
                  <a:lnTo>
                    <a:pt x="22" y="322"/>
                  </a:lnTo>
                  <a:lnTo>
                    <a:pt x="22" y="318"/>
                  </a:lnTo>
                  <a:lnTo>
                    <a:pt x="18" y="318"/>
                  </a:lnTo>
                  <a:lnTo>
                    <a:pt x="18" y="314"/>
                  </a:lnTo>
                  <a:lnTo>
                    <a:pt x="18" y="310"/>
                  </a:lnTo>
                  <a:lnTo>
                    <a:pt x="18" y="306"/>
                  </a:lnTo>
                  <a:lnTo>
                    <a:pt x="18" y="302"/>
                  </a:lnTo>
                  <a:lnTo>
                    <a:pt x="16" y="300"/>
                  </a:lnTo>
                  <a:lnTo>
                    <a:pt x="16" y="296"/>
                  </a:lnTo>
                  <a:lnTo>
                    <a:pt x="12" y="296"/>
                  </a:lnTo>
                  <a:lnTo>
                    <a:pt x="12" y="292"/>
                  </a:lnTo>
                  <a:lnTo>
                    <a:pt x="12" y="288"/>
                  </a:lnTo>
                  <a:lnTo>
                    <a:pt x="8" y="288"/>
                  </a:lnTo>
                  <a:lnTo>
                    <a:pt x="8" y="286"/>
                  </a:lnTo>
                  <a:lnTo>
                    <a:pt x="8" y="282"/>
                  </a:lnTo>
                  <a:lnTo>
                    <a:pt x="8" y="286"/>
                  </a:lnTo>
                  <a:lnTo>
                    <a:pt x="8" y="282"/>
                  </a:lnTo>
                  <a:lnTo>
                    <a:pt x="12" y="286"/>
                  </a:lnTo>
                  <a:lnTo>
                    <a:pt x="12" y="288"/>
                  </a:lnTo>
                  <a:lnTo>
                    <a:pt x="12" y="292"/>
                  </a:lnTo>
                  <a:lnTo>
                    <a:pt x="16" y="292"/>
                  </a:lnTo>
                  <a:lnTo>
                    <a:pt x="16" y="288"/>
                  </a:lnTo>
                  <a:lnTo>
                    <a:pt x="16" y="286"/>
                  </a:lnTo>
                  <a:lnTo>
                    <a:pt x="12" y="286"/>
                  </a:lnTo>
                  <a:lnTo>
                    <a:pt x="12" y="282"/>
                  </a:lnTo>
                  <a:lnTo>
                    <a:pt x="12" y="278"/>
                  </a:lnTo>
                  <a:lnTo>
                    <a:pt x="8" y="274"/>
                  </a:lnTo>
                  <a:lnTo>
                    <a:pt x="12" y="270"/>
                  </a:lnTo>
                  <a:lnTo>
                    <a:pt x="12" y="274"/>
                  </a:lnTo>
                  <a:lnTo>
                    <a:pt x="12" y="278"/>
                  </a:lnTo>
                  <a:lnTo>
                    <a:pt x="16" y="278"/>
                  </a:lnTo>
                  <a:lnTo>
                    <a:pt x="16" y="282"/>
                  </a:lnTo>
                  <a:lnTo>
                    <a:pt x="12" y="282"/>
                  </a:lnTo>
                  <a:lnTo>
                    <a:pt x="16" y="286"/>
                  </a:lnTo>
                  <a:lnTo>
                    <a:pt x="16" y="282"/>
                  </a:lnTo>
                  <a:lnTo>
                    <a:pt x="16" y="286"/>
                  </a:lnTo>
                  <a:lnTo>
                    <a:pt x="18" y="288"/>
                  </a:lnTo>
                  <a:lnTo>
                    <a:pt x="18" y="286"/>
                  </a:lnTo>
                  <a:lnTo>
                    <a:pt x="18" y="282"/>
                  </a:lnTo>
                  <a:lnTo>
                    <a:pt x="22" y="282"/>
                  </a:lnTo>
                  <a:lnTo>
                    <a:pt x="22" y="278"/>
                  </a:lnTo>
                  <a:lnTo>
                    <a:pt x="18" y="274"/>
                  </a:lnTo>
                  <a:lnTo>
                    <a:pt x="16" y="270"/>
                  </a:lnTo>
                  <a:lnTo>
                    <a:pt x="16" y="266"/>
                  </a:lnTo>
                  <a:lnTo>
                    <a:pt x="12" y="262"/>
                  </a:lnTo>
                  <a:lnTo>
                    <a:pt x="12" y="258"/>
                  </a:lnTo>
                  <a:lnTo>
                    <a:pt x="12" y="256"/>
                  </a:lnTo>
                  <a:lnTo>
                    <a:pt x="8" y="256"/>
                  </a:lnTo>
                  <a:lnTo>
                    <a:pt x="8" y="252"/>
                  </a:lnTo>
                  <a:lnTo>
                    <a:pt x="8" y="248"/>
                  </a:lnTo>
                  <a:lnTo>
                    <a:pt x="12" y="244"/>
                  </a:lnTo>
                  <a:lnTo>
                    <a:pt x="12" y="240"/>
                  </a:lnTo>
                  <a:lnTo>
                    <a:pt x="12" y="236"/>
                  </a:lnTo>
                  <a:lnTo>
                    <a:pt x="16" y="236"/>
                  </a:lnTo>
                  <a:lnTo>
                    <a:pt x="16" y="232"/>
                  </a:lnTo>
                  <a:lnTo>
                    <a:pt x="16" y="228"/>
                  </a:lnTo>
                  <a:lnTo>
                    <a:pt x="16" y="226"/>
                  </a:lnTo>
                  <a:lnTo>
                    <a:pt x="16" y="222"/>
                  </a:lnTo>
                  <a:lnTo>
                    <a:pt x="12" y="222"/>
                  </a:lnTo>
                  <a:lnTo>
                    <a:pt x="12" y="218"/>
                  </a:lnTo>
                  <a:lnTo>
                    <a:pt x="16" y="218"/>
                  </a:lnTo>
                  <a:lnTo>
                    <a:pt x="16" y="214"/>
                  </a:lnTo>
                  <a:lnTo>
                    <a:pt x="16" y="210"/>
                  </a:lnTo>
                  <a:lnTo>
                    <a:pt x="16" y="206"/>
                  </a:lnTo>
                  <a:lnTo>
                    <a:pt x="18" y="206"/>
                  </a:lnTo>
                  <a:lnTo>
                    <a:pt x="18" y="210"/>
                  </a:lnTo>
                  <a:lnTo>
                    <a:pt x="18" y="214"/>
                  </a:lnTo>
                  <a:lnTo>
                    <a:pt x="18" y="218"/>
                  </a:lnTo>
                  <a:lnTo>
                    <a:pt x="22" y="218"/>
                  </a:lnTo>
                  <a:lnTo>
                    <a:pt x="22" y="214"/>
                  </a:lnTo>
                  <a:lnTo>
                    <a:pt x="22" y="210"/>
                  </a:lnTo>
                  <a:lnTo>
                    <a:pt x="26" y="210"/>
                  </a:lnTo>
                  <a:lnTo>
                    <a:pt x="26" y="206"/>
                  </a:lnTo>
                  <a:lnTo>
                    <a:pt x="30" y="202"/>
                  </a:lnTo>
                  <a:lnTo>
                    <a:pt x="34" y="202"/>
                  </a:lnTo>
                  <a:lnTo>
                    <a:pt x="38" y="200"/>
                  </a:lnTo>
                  <a:lnTo>
                    <a:pt x="42" y="196"/>
                  </a:lnTo>
                  <a:lnTo>
                    <a:pt x="46" y="196"/>
                  </a:lnTo>
                  <a:lnTo>
                    <a:pt x="46" y="192"/>
                  </a:lnTo>
                  <a:lnTo>
                    <a:pt x="48" y="192"/>
                  </a:lnTo>
                  <a:lnTo>
                    <a:pt x="48" y="188"/>
                  </a:lnTo>
                  <a:lnTo>
                    <a:pt x="52" y="188"/>
                  </a:lnTo>
                  <a:lnTo>
                    <a:pt x="56" y="188"/>
                  </a:lnTo>
                  <a:lnTo>
                    <a:pt x="56" y="184"/>
                  </a:lnTo>
                  <a:lnTo>
                    <a:pt x="60" y="184"/>
                  </a:lnTo>
                  <a:lnTo>
                    <a:pt x="64" y="184"/>
                  </a:lnTo>
                  <a:lnTo>
                    <a:pt x="64" y="188"/>
                  </a:lnTo>
                  <a:lnTo>
                    <a:pt x="68" y="188"/>
                  </a:lnTo>
                  <a:lnTo>
                    <a:pt x="68" y="184"/>
                  </a:lnTo>
                  <a:lnTo>
                    <a:pt x="72" y="184"/>
                  </a:lnTo>
                  <a:lnTo>
                    <a:pt x="74" y="184"/>
                  </a:lnTo>
                  <a:lnTo>
                    <a:pt x="74" y="180"/>
                  </a:lnTo>
                  <a:lnTo>
                    <a:pt x="78" y="180"/>
                  </a:lnTo>
                  <a:lnTo>
                    <a:pt x="82" y="180"/>
                  </a:lnTo>
                  <a:lnTo>
                    <a:pt x="86" y="176"/>
                  </a:lnTo>
                  <a:lnTo>
                    <a:pt x="90" y="172"/>
                  </a:lnTo>
                  <a:lnTo>
                    <a:pt x="94" y="172"/>
                  </a:lnTo>
                  <a:lnTo>
                    <a:pt x="98" y="172"/>
                  </a:lnTo>
                  <a:lnTo>
                    <a:pt x="102" y="172"/>
                  </a:lnTo>
                  <a:lnTo>
                    <a:pt x="104" y="172"/>
                  </a:lnTo>
                  <a:lnTo>
                    <a:pt x="108" y="170"/>
                  </a:lnTo>
                  <a:lnTo>
                    <a:pt x="112" y="170"/>
                  </a:lnTo>
                  <a:lnTo>
                    <a:pt x="116" y="166"/>
                  </a:lnTo>
                  <a:lnTo>
                    <a:pt x="120" y="166"/>
                  </a:lnTo>
                  <a:lnTo>
                    <a:pt x="120" y="162"/>
                  </a:lnTo>
                  <a:lnTo>
                    <a:pt x="122" y="158"/>
                  </a:lnTo>
                  <a:lnTo>
                    <a:pt x="122" y="154"/>
                  </a:lnTo>
                  <a:lnTo>
                    <a:pt x="126" y="150"/>
                  </a:lnTo>
                  <a:lnTo>
                    <a:pt x="126" y="146"/>
                  </a:lnTo>
                  <a:lnTo>
                    <a:pt x="130" y="146"/>
                  </a:lnTo>
                  <a:lnTo>
                    <a:pt x="130" y="142"/>
                  </a:lnTo>
                  <a:lnTo>
                    <a:pt x="134" y="140"/>
                  </a:lnTo>
                  <a:lnTo>
                    <a:pt x="134" y="136"/>
                  </a:lnTo>
                  <a:lnTo>
                    <a:pt x="134" y="132"/>
                  </a:lnTo>
                  <a:lnTo>
                    <a:pt x="134" y="128"/>
                  </a:lnTo>
                  <a:lnTo>
                    <a:pt x="134" y="124"/>
                  </a:lnTo>
                  <a:lnTo>
                    <a:pt x="134" y="120"/>
                  </a:lnTo>
                  <a:lnTo>
                    <a:pt x="138" y="120"/>
                  </a:lnTo>
                  <a:lnTo>
                    <a:pt x="138" y="116"/>
                  </a:lnTo>
                  <a:lnTo>
                    <a:pt x="142" y="116"/>
                  </a:lnTo>
                  <a:lnTo>
                    <a:pt x="142" y="114"/>
                  </a:lnTo>
                  <a:lnTo>
                    <a:pt x="142" y="110"/>
                  </a:lnTo>
                  <a:lnTo>
                    <a:pt x="146" y="110"/>
                  </a:lnTo>
                  <a:lnTo>
                    <a:pt x="146" y="114"/>
                  </a:lnTo>
                  <a:lnTo>
                    <a:pt x="146" y="110"/>
                  </a:lnTo>
                  <a:lnTo>
                    <a:pt x="146" y="114"/>
                  </a:lnTo>
                  <a:lnTo>
                    <a:pt x="146" y="116"/>
                  </a:lnTo>
                  <a:lnTo>
                    <a:pt x="148" y="120"/>
                  </a:lnTo>
                  <a:lnTo>
                    <a:pt x="148" y="124"/>
                  </a:lnTo>
                  <a:lnTo>
                    <a:pt x="148" y="128"/>
                  </a:lnTo>
                  <a:lnTo>
                    <a:pt x="152" y="128"/>
                  </a:lnTo>
                  <a:lnTo>
                    <a:pt x="152" y="132"/>
                  </a:lnTo>
                  <a:lnTo>
                    <a:pt x="152" y="128"/>
                  </a:lnTo>
                  <a:lnTo>
                    <a:pt x="152" y="124"/>
                  </a:lnTo>
                  <a:lnTo>
                    <a:pt x="152" y="120"/>
                  </a:lnTo>
                  <a:lnTo>
                    <a:pt x="156" y="120"/>
                  </a:lnTo>
                  <a:lnTo>
                    <a:pt x="156" y="124"/>
                  </a:lnTo>
                  <a:lnTo>
                    <a:pt x="156" y="120"/>
                  </a:lnTo>
                  <a:lnTo>
                    <a:pt x="156" y="116"/>
                  </a:lnTo>
                  <a:lnTo>
                    <a:pt x="152" y="116"/>
                  </a:lnTo>
                  <a:lnTo>
                    <a:pt x="152" y="114"/>
                  </a:lnTo>
                  <a:lnTo>
                    <a:pt x="148" y="114"/>
                  </a:lnTo>
                  <a:lnTo>
                    <a:pt x="152" y="114"/>
                  </a:lnTo>
                  <a:lnTo>
                    <a:pt x="152" y="110"/>
                  </a:lnTo>
                  <a:lnTo>
                    <a:pt x="152" y="106"/>
                  </a:lnTo>
                  <a:lnTo>
                    <a:pt x="156" y="106"/>
                  </a:lnTo>
                  <a:lnTo>
                    <a:pt x="156" y="110"/>
                  </a:lnTo>
                  <a:lnTo>
                    <a:pt x="156" y="106"/>
                  </a:lnTo>
                  <a:lnTo>
                    <a:pt x="160" y="106"/>
                  </a:lnTo>
                  <a:lnTo>
                    <a:pt x="160" y="110"/>
                  </a:lnTo>
                  <a:lnTo>
                    <a:pt x="164" y="110"/>
                  </a:lnTo>
                  <a:lnTo>
                    <a:pt x="168" y="110"/>
                  </a:lnTo>
                  <a:lnTo>
                    <a:pt x="172" y="110"/>
                  </a:lnTo>
                  <a:lnTo>
                    <a:pt x="168" y="110"/>
                  </a:lnTo>
                  <a:lnTo>
                    <a:pt x="164" y="110"/>
                  </a:lnTo>
                  <a:lnTo>
                    <a:pt x="164" y="106"/>
                  </a:lnTo>
                  <a:lnTo>
                    <a:pt x="168" y="106"/>
                  </a:lnTo>
                  <a:lnTo>
                    <a:pt x="168" y="102"/>
                  </a:lnTo>
                  <a:lnTo>
                    <a:pt x="168" y="98"/>
                  </a:lnTo>
                  <a:lnTo>
                    <a:pt x="168" y="102"/>
                  </a:lnTo>
                  <a:lnTo>
                    <a:pt x="164" y="102"/>
                  </a:lnTo>
                  <a:lnTo>
                    <a:pt x="164" y="98"/>
                  </a:lnTo>
                  <a:lnTo>
                    <a:pt x="164" y="94"/>
                  </a:lnTo>
                  <a:lnTo>
                    <a:pt x="168" y="94"/>
                  </a:lnTo>
                  <a:lnTo>
                    <a:pt x="168" y="90"/>
                  </a:lnTo>
                  <a:lnTo>
                    <a:pt x="172" y="90"/>
                  </a:lnTo>
                  <a:lnTo>
                    <a:pt x="172" y="94"/>
                  </a:lnTo>
                  <a:lnTo>
                    <a:pt x="174" y="94"/>
                  </a:lnTo>
                  <a:lnTo>
                    <a:pt x="174" y="90"/>
                  </a:lnTo>
                  <a:lnTo>
                    <a:pt x="172" y="90"/>
                  </a:lnTo>
                  <a:lnTo>
                    <a:pt x="174" y="86"/>
                  </a:lnTo>
                  <a:lnTo>
                    <a:pt x="172" y="86"/>
                  </a:lnTo>
                  <a:lnTo>
                    <a:pt x="172" y="90"/>
                  </a:lnTo>
                  <a:lnTo>
                    <a:pt x="172" y="86"/>
                  </a:lnTo>
                  <a:lnTo>
                    <a:pt x="174" y="86"/>
                  </a:lnTo>
                  <a:lnTo>
                    <a:pt x="178" y="86"/>
                  </a:lnTo>
                  <a:lnTo>
                    <a:pt x="174" y="86"/>
                  </a:lnTo>
                  <a:lnTo>
                    <a:pt x="174" y="84"/>
                  </a:lnTo>
                  <a:lnTo>
                    <a:pt x="174" y="80"/>
                  </a:lnTo>
                  <a:lnTo>
                    <a:pt x="178" y="76"/>
                  </a:lnTo>
                  <a:lnTo>
                    <a:pt x="178" y="80"/>
                  </a:lnTo>
                  <a:lnTo>
                    <a:pt x="182" y="80"/>
                  </a:lnTo>
                  <a:lnTo>
                    <a:pt x="182" y="76"/>
                  </a:lnTo>
                  <a:lnTo>
                    <a:pt x="182" y="72"/>
                  </a:lnTo>
                  <a:lnTo>
                    <a:pt x="182" y="76"/>
                  </a:lnTo>
                  <a:lnTo>
                    <a:pt x="182" y="80"/>
                  </a:lnTo>
                  <a:lnTo>
                    <a:pt x="182" y="76"/>
                  </a:lnTo>
                  <a:lnTo>
                    <a:pt x="186" y="76"/>
                  </a:lnTo>
                  <a:lnTo>
                    <a:pt x="182" y="80"/>
                  </a:lnTo>
                  <a:lnTo>
                    <a:pt x="186" y="80"/>
                  </a:lnTo>
                  <a:lnTo>
                    <a:pt x="186" y="76"/>
                  </a:lnTo>
                  <a:lnTo>
                    <a:pt x="190" y="72"/>
                  </a:lnTo>
                  <a:lnTo>
                    <a:pt x="186" y="68"/>
                  </a:lnTo>
                  <a:lnTo>
                    <a:pt x="190" y="68"/>
                  </a:lnTo>
                  <a:lnTo>
                    <a:pt x="190" y="72"/>
                  </a:lnTo>
                  <a:lnTo>
                    <a:pt x="190" y="68"/>
                  </a:lnTo>
                  <a:lnTo>
                    <a:pt x="194" y="68"/>
                  </a:lnTo>
                  <a:lnTo>
                    <a:pt x="194" y="72"/>
                  </a:lnTo>
                  <a:lnTo>
                    <a:pt x="198" y="72"/>
                  </a:lnTo>
                  <a:lnTo>
                    <a:pt x="198" y="68"/>
                  </a:lnTo>
                  <a:lnTo>
                    <a:pt x="198" y="64"/>
                  </a:lnTo>
                  <a:lnTo>
                    <a:pt x="202" y="64"/>
                  </a:lnTo>
                  <a:lnTo>
                    <a:pt x="202" y="68"/>
                  </a:lnTo>
                  <a:lnTo>
                    <a:pt x="204" y="68"/>
                  </a:lnTo>
                  <a:lnTo>
                    <a:pt x="204" y="64"/>
                  </a:lnTo>
                  <a:lnTo>
                    <a:pt x="204" y="68"/>
                  </a:lnTo>
                  <a:lnTo>
                    <a:pt x="208" y="68"/>
                  </a:lnTo>
                  <a:lnTo>
                    <a:pt x="208" y="72"/>
                  </a:lnTo>
                  <a:lnTo>
                    <a:pt x="212" y="72"/>
                  </a:lnTo>
                  <a:lnTo>
                    <a:pt x="212" y="76"/>
                  </a:lnTo>
                  <a:lnTo>
                    <a:pt x="216" y="80"/>
                  </a:lnTo>
                  <a:lnTo>
                    <a:pt x="216" y="84"/>
                  </a:lnTo>
                  <a:lnTo>
                    <a:pt x="216" y="86"/>
                  </a:lnTo>
                  <a:lnTo>
                    <a:pt x="216" y="90"/>
                  </a:lnTo>
                  <a:lnTo>
                    <a:pt x="216" y="94"/>
                  </a:lnTo>
                  <a:lnTo>
                    <a:pt x="216" y="90"/>
                  </a:lnTo>
                  <a:lnTo>
                    <a:pt x="220" y="90"/>
                  </a:lnTo>
                  <a:lnTo>
                    <a:pt x="220" y="86"/>
                  </a:lnTo>
                  <a:lnTo>
                    <a:pt x="216" y="86"/>
                  </a:lnTo>
                  <a:lnTo>
                    <a:pt x="220" y="86"/>
                  </a:lnTo>
                  <a:lnTo>
                    <a:pt x="220" y="84"/>
                  </a:lnTo>
                  <a:lnTo>
                    <a:pt x="220" y="86"/>
                  </a:lnTo>
                  <a:lnTo>
                    <a:pt x="220" y="84"/>
                  </a:lnTo>
                  <a:lnTo>
                    <a:pt x="224" y="84"/>
                  </a:lnTo>
                  <a:lnTo>
                    <a:pt x="224" y="80"/>
                  </a:lnTo>
                  <a:lnTo>
                    <a:pt x="224" y="84"/>
                  </a:lnTo>
                  <a:lnTo>
                    <a:pt x="228" y="84"/>
                  </a:lnTo>
                  <a:lnTo>
                    <a:pt x="230" y="84"/>
                  </a:lnTo>
                  <a:lnTo>
                    <a:pt x="230" y="86"/>
                  </a:lnTo>
                  <a:lnTo>
                    <a:pt x="234" y="86"/>
                  </a:lnTo>
                  <a:lnTo>
                    <a:pt x="230" y="86"/>
                  </a:lnTo>
                  <a:lnTo>
                    <a:pt x="230" y="84"/>
                  </a:lnTo>
                  <a:lnTo>
                    <a:pt x="234" y="84"/>
                  </a:lnTo>
                  <a:lnTo>
                    <a:pt x="238" y="86"/>
                  </a:lnTo>
                  <a:lnTo>
                    <a:pt x="238" y="90"/>
                  </a:lnTo>
                  <a:lnTo>
                    <a:pt x="238" y="86"/>
                  </a:lnTo>
                  <a:lnTo>
                    <a:pt x="238" y="84"/>
                  </a:lnTo>
                  <a:lnTo>
                    <a:pt x="242" y="84"/>
                  </a:lnTo>
                  <a:lnTo>
                    <a:pt x="238" y="84"/>
                  </a:lnTo>
                  <a:lnTo>
                    <a:pt x="238" y="80"/>
                  </a:lnTo>
                  <a:lnTo>
                    <a:pt x="238" y="76"/>
                  </a:lnTo>
                  <a:lnTo>
                    <a:pt x="238" y="80"/>
                  </a:lnTo>
                  <a:lnTo>
                    <a:pt x="234" y="76"/>
                  </a:lnTo>
                  <a:lnTo>
                    <a:pt x="234" y="72"/>
                  </a:lnTo>
                  <a:lnTo>
                    <a:pt x="238" y="68"/>
                  </a:lnTo>
                  <a:lnTo>
                    <a:pt x="242" y="64"/>
                  </a:lnTo>
                  <a:lnTo>
                    <a:pt x="242" y="60"/>
                  </a:lnTo>
                  <a:lnTo>
                    <a:pt x="242" y="58"/>
                  </a:lnTo>
                  <a:lnTo>
                    <a:pt x="242" y="60"/>
                  </a:lnTo>
                  <a:lnTo>
                    <a:pt x="246" y="58"/>
                  </a:lnTo>
                  <a:lnTo>
                    <a:pt x="246" y="54"/>
                  </a:lnTo>
                  <a:lnTo>
                    <a:pt x="246" y="50"/>
                  </a:lnTo>
                  <a:lnTo>
                    <a:pt x="250" y="50"/>
                  </a:lnTo>
                  <a:lnTo>
                    <a:pt x="250" y="46"/>
                  </a:lnTo>
                  <a:lnTo>
                    <a:pt x="250" y="42"/>
                  </a:lnTo>
                  <a:lnTo>
                    <a:pt x="250" y="46"/>
                  </a:lnTo>
                  <a:lnTo>
                    <a:pt x="254" y="46"/>
                  </a:lnTo>
                  <a:lnTo>
                    <a:pt x="254" y="42"/>
                  </a:lnTo>
                  <a:lnTo>
                    <a:pt x="254" y="38"/>
                  </a:lnTo>
                  <a:lnTo>
                    <a:pt x="254" y="42"/>
                  </a:lnTo>
                  <a:lnTo>
                    <a:pt x="258" y="46"/>
                  </a:lnTo>
                  <a:lnTo>
                    <a:pt x="258" y="42"/>
                  </a:lnTo>
                  <a:lnTo>
                    <a:pt x="254" y="42"/>
                  </a:lnTo>
                  <a:lnTo>
                    <a:pt x="258" y="38"/>
                  </a:lnTo>
                  <a:lnTo>
                    <a:pt x="258" y="34"/>
                  </a:lnTo>
                  <a:lnTo>
                    <a:pt x="260" y="34"/>
                  </a:lnTo>
                  <a:lnTo>
                    <a:pt x="260" y="38"/>
                  </a:lnTo>
                  <a:lnTo>
                    <a:pt x="264" y="38"/>
                  </a:lnTo>
                  <a:lnTo>
                    <a:pt x="268" y="38"/>
                  </a:lnTo>
                  <a:lnTo>
                    <a:pt x="272" y="38"/>
                  </a:lnTo>
                  <a:lnTo>
                    <a:pt x="276" y="38"/>
                  </a:lnTo>
                  <a:lnTo>
                    <a:pt x="280" y="38"/>
                  </a:lnTo>
                  <a:lnTo>
                    <a:pt x="276" y="38"/>
                  </a:lnTo>
                  <a:lnTo>
                    <a:pt x="280" y="38"/>
                  </a:lnTo>
                  <a:lnTo>
                    <a:pt x="280" y="34"/>
                  </a:lnTo>
                  <a:lnTo>
                    <a:pt x="284" y="34"/>
                  </a:lnTo>
                  <a:lnTo>
                    <a:pt x="280" y="34"/>
                  </a:lnTo>
                  <a:lnTo>
                    <a:pt x="280" y="30"/>
                  </a:lnTo>
                  <a:lnTo>
                    <a:pt x="280" y="28"/>
                  </a:lnTo>
                  <a:lnTo>
                    <a:pt x="284" y="28"/>
                  </a:lnTo>
                  <a:lnTo>
                    <a:pt x="280" y="28"/>
                  </a:lnTo>
                  <a:lnTo>
                    <a:pt x="280" y="24"/>
                  </a:lnTo>
                  <a:lnTo>
                    <a:pt x="276" y="24"/>
                  </a:lnTo>
                  <a:lnTo>
                    <a:pt x="272" y="24"/>
                  </a:lnTo>
                  <a:lnTo>
                    <a:pt x="268" y="20"/>
                  </a:lnTo>
                  <a:lnTo>
                    <a:pt x="268" y="24"/>
                  </a:lnTo>
                  <a:lnTo>
                    <a:pt x="268" y="20"/>
                  </a:lnTo>
                  <a:lnTo>
                    <a:pt x="272" y="20"/>
                  </a:lnTo>
                  <a:lnTo>
                    <a:pt x="276" y="24"/>
                  </a:lnTo>
                  <a:lnTo>
                    <a:pt x="276" y="20"/>
                  </a:lnTo>
                  <a:lnTo>
                    <a:pt x="272" y="20"/>
                  </a:lnTo>
                  <a:lnTo>
                    <a:pt x="276" y="20"/>
                  </a:lnTo>
                  <a:lnTo>
                    <a:pt x="280" y="20"/>
                  </a:lnTo>
                  <a:lnTo>
                    <a:pt x="280" y="24"/>
                  </a:lnTo>
                  <a:lnTo>
                    <a:pt x="284" y="24"/>
                  </a:lnTo>
                  <a:lnTo>
                    <a:pt x="286" y="24"/>
                  </a:lnTo>
                  <a:lnTo>
                    <a:pt x="286" y="28"/>
                  </a:lnTo>
                  <a:lnTo>
                    <a:pt x="290" y="28"/>
                  </a:lnTo>
                  <a:lnTo>
                    <a:pt x="290" y="30"/>
                  </a:lnTo>
                  <a:lnTo>
                    <a:pt x="294" y="30"/>
                  </a:lnTo>
                  <a:lnTo>
                    <a:pt x="298" y="30"/>
                  </a:lnTo>
                  <a:lnTo>
                    <a:pt x="298" y="28"/>
                  </a:lnTo>
                  <a:lnTo>
                    <a:pt x="298" y="30"/>
                  </a:lnTo>
                  <a:lnTo>
                    <a:pt x="302" y="30"/>
                  </a:lnTo>
                  <a:lnTo>
                    <a:pt x="302" y="34"/>
                  </a:lnTo>
                  <a:lnTo>
                    <a:pt x="306" y="34"/>
                  </a:lnTo>
                  <a:lnTo>
                    <a:pt x="310" y="34"/>
                  </a:lnTo>
                  <a:lnTo>
                    <a:pt x="314" y="34"/>
                  </a:lnTo>
                  <a:lnTo>
                    <a:pt x="314" y="38"/>
                  </a:lnTo>
                  <a:lnTo>
                    <a:pt x="316" y="38"/>
                  </a:lnTo>
                  <a:lnTo>
                    <a:pt x="316" y="34"/>
                  </a:lnTo>
                  <a:lnTo>
                    <a:pt x="320" y="34"/>
                  </a:lnTo>
                  <a:lnTo>
                    <a:pt x="324" y="34"/>
                  </a:lnTo>
                  <a:lnTo>
                    <a:pt x="320" y="34"/>
                  </a:lnTo>
                  <a:lnTo>
                    <a:pt x="324" y="30"/>
                  </a:lnTo>
                  <a:lnTo>
                    <a:pt x="328" y="30"/>
                  </a:lnTo>
                  <a:lnTo>
                    <a:pt x="324" y="34"/>
                  </a:lnTo>
                  <a:lnTo>
                    <a:pt x="324" y="38"/>
                  </a:lnTo>
                  <a:lnTo>
                    <a:pt x="328" y="34"/>
                  </a:lnTo>
                  <a:lnTo>
                    <a:pt x="328" y="38"/>
                  </a:lnTo>
                  <a:lnTo>
                    <a:pt x="328" y="42"/>
                  </a:lnTo>
                  <a:lnTo>
                    <a:pt x="332" y="42"/>
                  </a:lnTo>
                  <a:lnTo>
                    <a:pt x="332" y="38"/>
                  </a:lnTo>
                  <a:lnTo>
                    <a:pt x="332" y="34"/>
                  </a:lnTo>
                  <a:lnTo>
                    <a:pt x="336" y="30"/>
                  </a:lnTo>
                  <a:lnTo>
                    <a:pt x="336" y="34"/>
                  </a:lnTo>
                  <a:lnTo>
                    <a:pt x="336" y="38"/>
                  </a:lnTo>
                  <a:lnTo>
                    <a:pt x="340" y="38"/>
                  </a:lnTo>
                  <a:lnTo>
                    <a:pt x="340" y="34"/>
                  </a:lnTo>
                  <a:lnTo>
                    <a:pt x="340" y="38"/>
                  </a:lnTo>
                  <a:lnTo>
                    <a:pt x="342" y="38"/>
                  </a:lnTo>
                  <a:lnTo>
                    <a:pt x="340" y="42"/>
                  </a:lnTo>
                  <a:lnTo>
                    <a:pt x="340" y="46"/>
                  </a:lnTo>
                  <a:lnTo>
                    <a:pt x="336" y="46"/>
                  </a:lnTo>
                  <a:lnTo>
                    <a:pt x="336" y="50"/>
                  </a:lnTo>
                  <a:lnTo>
                    <a:pt x="336" y="54"/>
                  </a:lnTo>
                  <a:lnTo>
                    <a:pt x="332" y="54"/>
                  </a:lnTo>
                  <a:lnTo>
                    <a:pt x="328" y="54"/>
                  </a:lnTo>
                  <a:lnTo>
                    <a:pt x="328" y="58"/>
                  </a:lnTo>
                  <a:lnTo>
                    <a:pt x="328" y="60"/>
                  </a:lnTo>
                  <a:lnTo>
                    <a:pt x="328" y="64"/>
                  </a:lnTo>
                  <a:lnTo>
                    <a:pt x="328" y="68"/>
                  </a:lnTo>
                  <a:lnTo>
                    <a:pt x="328" y="72"/>
                  </a:lnTo>
                  <a:lnTo>
                    <a:pt x="324" y="72"/>
                  </a:lnTo>
                  <a:lnTo>
                    <a:pt x="324" y="76"/>
                  </a:lnTo>
                  <a:lnTo>
                    <a:pt x="320" y="76"/>
                  </a:lnTo>
                  <a:lnTo>
                    <a:pt x="320" y="80"/>
                  </a:lnTo>
                  <a:lnTo>
                    <a:pt x="320" y="84"/>
                  </a:lnTo>
                  <a:lnTo>
                    <a:pt x="320" y="86"/>
                  </a:lnTo>
                  <a:lnTo>
                    <a:pt x="324" y="86"/>
                  </a:lnTo>
                  <a:lnTo>
                    <a:pt x="328" y="86"/>
                  </a:lnTo>
                  <a:lnTo>
                    <a:pt x="328" y="90"/>
                  </a:lnTo>
                  <a:lnTo>
                    <a:pt x="332" y="90"/>
                  </a:lnTo>
                  <a:lnTo>
                    <a:pt x="332" y="94"/>
                  </a:lnTo>
                  <a:lnTo>
                    <a:pt x="336" y="98"/>
                  </a:lnTo>
                  <a:lnTo>
                    <a:pt x="340" y="98"/>
                  </a:lnTo>
                  <a:lnTo>
                    <a:pt x="340" y="102"/>
                  </a:lnTo>
                  <a:lnTo>
                    <a:pt x="342" y="102"/>
                  </a:lnTo>
                  <a:lnTo>
                    <a:pt x="346" y="106"/>
                  </a:lnTo>
                  <a:lnTo>
                    <a:pt x="350" y="106"/>
                  </a:lnTo>
                  <a:lnTo>
                    <a:pt x="354" y="106"/>
                  </a:lnTo>
                  <a:lnTo>
                    <a:pt x="354" y="110"/>
                  </a:lnTo>
                  <a:lnTo>
                    <a:pt x="354" y="114"/>
                  </a:lnTo>
                  <a:lnTo>
                    <a:pt x="358" y="114"/>
                  </a:lnTo>
                  <a:lnTo>
                    <a:pt x="358" y="116"/>
                  </a:lnTo>
                  <a:lnTo>
                    <a:pt x="362" y="116"/>
                  </a:lnTo>
                  <a:lnTo>
                    <a:pt x="366" y="116"/>
                  </a:lnTo>
                  <a:lnTo>
                    <a:pt x="370" y="116"/>
                  </a:lnTo>
                  <a:lnTo>
                    <a:pt x="372" y="116"/>
                  </a:lnTo>
                  <a:lnTo>
                    <a:pt x="372" y="120"/>
                  </a:lnTo>
                  <a:lnTo>
                    <a:pt x="372" y="124"/>
                  </a:lnTo>
                  <a:lnTo>
                    <a:pt x="372" y="128"/>
                  </a:lnTo>
                  <a:lnTo>
                    <a:pt x="376" y="128"/>
                  </a:lnTo>
                  <a:lnTo>
                    <a:pt x="380" y="128"/>
                  </a:lnTo>
                  <a:lnTo>
                    <a:pt x="380" y="132"/>
                  </a:lnTo>
                  <a:lnTo>
                    <a:pt x="384" y="132"/>
                  </a:lnTo>
                  <a:lnTo>
                    <a:pt x="388" y="132"/>
                  </a:lnTo>
                  <a:lnTo>
                    <a:pt x="392" y="132"/>
                  </a:lnTo>
                  <a:lnTo>
                    <a:pt x="396" y="132"/>
                  </a:lnTo>
                  <a:lnTo>
                    <a:pt x="396" y="128"/>
                  </a:lnTo>
                  <a:lnTo>
                    <a:pt x="400" y="128"/>
                  </a:lnTo>
                  <a:lnTo>
                    <a:pt x="400" y="124"/>
                  </a:lnTo>
                  <a:lnTo>
                    <a:pt x="400" y="120"/>
                  </a:lnTo>
                  <a:lnTo>
                    <a:pt x="400" y="116"/>
                  </a:lnTo>
                  <a:lnTo>
                    <a:pt x="402" y="116"/>
                  </a:lnTo>
                  <a:lnTo>
                    <a:pt x="402" y="114"/>
                  </a:lnTo>
                  <a:lnTo>
                    <a:pt x="402" y="110"/>
                  </a:lnTo>
                  <a:lnTo>
                    <a:pt x="402" y="106"/>
                  </a:lnTo>
                  <a:lnTo>
                    <a:pt x="406" y="106"/>
                  </a:lnTo>
                  <a:lnTo>
                    <a:pt x="406" y="102"/>
                  </a:lnTo>
                  <a:lnTo>
                    <a:pt x="406" y="98"/>
                  </a:lnTo>
                  <a:lnTo>
                    <a:pt x="406" y="94"/>
                  </a:lnTo>
                  <a:lnTo>
                    <a:pt x="406" y="90"/>
                  </a:lnTo>
                  <a:lnTo>
                    <a:pt x="406" y="86"/>
                  </a:lnTo>
                  <a:lnTo>
                    <a:pt x="410" y="86"/>
                  </a:lnTo>
                  <a:lnTo>
                    <a:pt x="406" y="84"/>
                  </a:lnTo>
                  <a:lnTo>
                    <a:pt x="406" y="76"/>
                  </a:lnTo>
                  <a:lnTo>
                    <a:pt x="406" y="72"/>
                  </a:lnTo>
                  <a:lnTo>
                    <a:pt x="406" y="68"/>
                  </a:lnTo>
                  <a:lnTo>
                    <a:pt x="406" y="64"/>
                  </a:lnTo>
                  <a:lnTo>
                    <a:pt x="406" y="60"/>
                  </a:lnTo>
                  <a:lnTo>
                    <a:pt x="406" y="58"/>
                  </a:lnTo>
                  <a:lnTo>
                    <a:pt x="410" y="58"/>
                  </a:lnTo>
                  <a:lnTo>
                    <a:pt x="410" y="54"/>
                  </a:lnTo>
                  <a:lnTo>
                    <a:pt x="406" y="54"/>
                  </a:lnTo>
                  <a:lnTo>
                    <a:pt x="406" y="50"/>
                  </a:lnTo>
                  <a:lnTo>
                    <a:pt x="410" y="50"/>
                  </a:lnTo>
                  <a:lnTo>
                    <a:pt x="410" y="46"/>
                  </a:lnTo>
                  <a:lnTo>
                    <a:pt x="410" y="50"/>
                  </a:lnTo>
                  <a:lnTo>
                    <a:pt x="414" y="50"/>
                  </a:lnTo>
                  <a:lnTo>
                    <a:pt x="410" y="46"/>
                  </a:lnTo>
                  <a:lnTo>
                    <a:pt x="410" y="42"/>
                  </a:lnTo>
                  <a:lnTo>
                    <a:pt x="406" y="42"/>
                  </a:lnTo>
                  <a:lnTo>
                    <a:pt x="410" y="42"/>
                  </a:lnTo>
                  <a:lnTo>
                    <a:pt x="410" y="38"/>
                  </a:lnTo>
                  <a:lnTo>
                    <a:pt x="410" y="34"/>
                  </a:lnTo>
                  <a:lnTo>
                    <a:pt x="414" y="34"/>
                  </a:lnTo>
                  <a:lnTo>
                    <a:pt x="414" y="30"/>
                  </a:lnTo>
                  <a:lnTo>
                    <a:pt x="414" y="28"/>
                  </a:lnTo>
                  <a:lnTo>
                    <a:pt x="414" y="24"/>
                  </a:lnTo>
                  <a:lnTo>
                    <a:pt x="414" y="20"/>
                  </a:lnTo>
                  <a:lnTo>
                    <a:pt x="414" y="16"/>
                  </a:lnTo>
                  <a:lnTo>
                    <a:pt x="418" y="16"/>
                  </a:lnTo>
                  <a:lnTo>
                    <a:pt x="418" y="12"/>
                  </a:lnTo>
                  <a:lnTo>
                    <a:pt x="422" y="12"/>
                  </a:lnTo>
                  <a:lnTo>
                    <a:pt x="422" y="16"/>
                  </a:lnTo>
                  <a:lnTo>
                    <a:pt x="422" y="12"/>
                  </a:lnTo>
                  <a:lnTo>
                    <a:pt x="426" y="16"/>
                  </a:lnTo>
                  <a:lnTo>
                    <a:pt x="426" y="20"/>
                  </a:lnTo>
                  <a:lnTo>
                    <a:pt x="426" y="24"/>
                  </a:lnTo>
                  <a:lnTo>
                    <a:pt x="426" y="28"/>
                  </a:lnTo>
                  <a:lnTo>
                    <a:pt x="426" y="30"/>
                  </a:lnTo>
                  <a:lnTo>
                    <a:pt x="428" y="30"/>
                  </a:lnTo>
                  <a:lnTo>
                    <a:pt x="428" y="34"/>
                  </a:lnTo>
                  <a:lnTo>
                    <a:pt x="428" y="38"/>
                  </a:lnTo>
                  <a:lnTo>
                    <a:pt x="432" y="38"/>
                  </a:lnTo>
                  <a:lnTo>
                    <a:pt x="432" y="42"/>
                  </a:lnTo>
                  <a:lnTo>
                    <a:pt x="432" y="46"/>
                  </a:lnTo>
                  <a:lnTo>
                    <a:pt x="432" y="50"/>
                  </a:lnTo>
                  <a:lnTo>
                    <a:pt x="436" y="50"/>
                  </a:lnTo>
                  <a:lnTo>
                    <a:pt x="436" y="54"/>
                  </a:lnTo>
                  <a:lnTo>
                    <a:pt x="436" y="58"/>
                  </a:lnTo>
                  <a:lnTo>
                    <a:pt x="436" y="60"/>
                  </a:lnTo>
                  <a:lnTo>
                    <a:pt x="436" y="64"/>
                  </a:lnTo>
                  <a:lnTo>
                    <a:pt x="436" y="68"/>
                  </a:lnTo>
                  <a:lnTo>
                    <a:pt x="436" y="72"/>
                  </a:lnTo>
                  <a:lnTo>
                    <a:pt x="440" y="76"/>
                  </a:lnTo>
                  <a:lnTo>
                    <a:pt x="444" y="76"/>
                  </a:lnTo>
                  <a:lnTo>
                    <a:pt x="448" y="72"/>
                  </a:lnTo>
                  <a:lnTo>
                    <a:pt x="452" y="72"/>
                  </a:lnTo>
                  <a:lnTo>
                    <a:pt x="452" y="76"/>
                  </a:lnTo>
                  <a:lnTo>
                    <a:pt x="452" y="80"/>
                  </a:lnTo>
                  <a:lnTo>
                    <a:pt x="454" y="80"/>
                  </a:lnTo>
                  <a:lnTo>
                    <a:pt x="454" y="84"/>
                  </a:lnTo>
                  <a:lnTo>
                    <a:pt x="458" y="84"/>
                  </a:lnTo>
                  <a:lnTo>
                    <a:pt x="458" y="86"/>
                  </a:lnTo>
                  <a:lnTo>
                    <a:pt x="458" y="90"/>
                  </a:lnTo>
                  <a:lnTo>
                    <a:pt x="458" y="94"/>
                  </a:lnTo>
                  <a:lnTo>
                    <a:pt x="462" y="98"/>
                  </a:lnTo>
                  <a:lnTo>
                    <a:pt x="462" y="102"/>
                  </a:lnTo>
                  <a:lnTo>
                    <a:pt x="462" y="106"/>
                  </a:lnTo>
                  <a:lnTo>
                    <a:pt x="462" y="110"/>
                  </a:lnTo>
                  <a:lnTo>
                    <a:pt x="462" y="114"/>
                  </a:lnTo>
                  <a:lnTo>
                    <a:pt x="466" y="116"/>
                  </a:lnTo>
                  <a:lnTo>
                    <a:pt x="466" y="120"/>
                  </a:lnTo>
                  <a:lnTo>
                    <a:pt x="466" y="116"/>
                  </a:lnTo>
                  <a:lnTo>
                    <a:pt x="470" y="116"/>
                  </a:lnTo>
                  <a:lnTo>
                    <a:pt x="470" y="120"/>
                  </a:lnTo>
                  <a:lnTo>
                    <a:pt x="470" y="124"/>
                  </a:lnTo>
                  <a:lnTo>
                    <a:pt x="470" y="128"/>
                  </a:lnTo>
                  <a:lnTo>
                    <a:pt x="470" y="132"/>
                  </a:lnTo>
                  <a:lnTo>
                    <a:pt x="470" y="136"/>
                  </a:lnTo>
                  <a:lnTo>
                    <a:pt x="470" y="140"/>
                  </a:lnTo>
                  <a:lnTo>
                    <a:pt x="470" y="142"/>
                  </a:lnTo>
                  <a:lnTo>
                    <a:pt x="472" y="146"/>
                  </a:lnTo>
                  <a:lnTo>
                    <a:pt x="472" y="150"/>
                  </a:lnTo>
                  <a:lnTo>
                    <a:pt x="472" y="154"/>
                  </a:lnTo>
                  <a:lnTo>
                    <a:pt x="476" y="154"/>
                  </a:lnTo>
                  <a:lnTo>
                    <a:pt x="476" y="158"/>
                  </a:lnTo>
                  <a:lnTo>
                    <a:pt x="480" y="158"/>
                  </a:lnTo>
                  <a:lnTo>
                    <a:pt x="480" y="162"/>
                  </a:lnTo>
                  <a:lnTo>
                    <a:pt x="484" y="162"/>
                  </a:lnTo>
                  <a:lnTo>
                    <a:pt x="488" y="162"/>
                  </a:lnTo>
                  <a:lnTo>
                    <a:pt x="492" y="162"/>
                  </a:lnTo>
                  <a:lnTo>
                    <a:pt x="488" y="162"/>
                  </a:lnTo>
                  <a:lnTo>
                    <a:pt x="492" y="162"/>
                  </a:lnTo>
                  <a:lnTo>
                    <a:pt x="492" y="166"/>
                  </a:lnTo>
                  <a:lnTo>
                    <a:pt x="492" y="170"/>
                  </a:lnTo>
                  <a:lnTo>
                    <a:pt x="496" y="170"/>
                  </a:lnTo>
                  <a:lnTo>
                    <a:pt x="496" y="172"/>
                  </a:lnTo>
                  <a:lnTo>
                    <a:pt x="498" y="172"/>
                  </a:lnTo>
                  <a:lnTo>
                    <a:pt x="502" y="172"/>
                  </a:lnTo>
                  <a:lnTo>
                    <a:pt x="502" y="176"/>
                  </a:lnTo>
                  <a:lnTo>
                    <a:pt x="502" y="172"/>
                  </a:lnTo>
                  <a:lnTo>
                    <a:pt x="506" y="172"/>
                  </a:lnTo>
                  <a:lnTo>
                    <a:pt x="506" y="176"/>
                  </a:lnTo>
                  <a:lnTo>
                    <a:pt x="510" y="176"/>
                  </a:lnTo>
                  <a:lnTo>
                    <a:pt x="510" y="180"/>
                  </a:lnTo>
                  <a:lnTo>
                    <a:pt x="510" y="184"/>
                  </a:lnTo>
                  <a:lnTo>
                    <a:pt x="510" y="180"/>
                  </a:lnTo>
                  <a:lnTo>
                    <a:pt x="506" y="180"/>
                  </a:lnTo>
                  <a:lnTo>
                    <a:pt x="506" y="184"/>
                  </a:lnTo>
                  <a:lnTo>
                    <a:pt x="510" y="188"/>
                  </a:lnTo>
                  <a:lnTo>
                    <a:pt x="514" y="188"/>
                  </a:lnTo>
                  <a:lnTo>
                    <a:pt x="514" y="192"/>
                  </a:lnTo>
                  <a:lnTo>
                    <a:pt x="514" y="196"/>
                  </a:lnTo>
                  <a:lnTo>
                    <a:pt x="518" y="196"/>
                  </a:lnTo>
                  <a:lnTo>
                    <a:pt x="518" y="200"/>
                  </a:lnTo>
                  <a:lnTo>
                    <a:pt x="518" y="202"/>
                  </a:lnTo>
                  <a:lnTo>
                    <a:pt x="518" y="206"/>
                  </a:lnTo>
                  <a:lnTo>
                    <a:pt x="518" y="210"/>
                  </a:lnTo>
                  <a:lnTo>
                    <a:pt x="522" y="214"/>
                  </a:lnTo>
                  <a:lnTo>
                    <a:pt x="522" y="218"/>
                  </a:lnTo>
                  <a:lnTo>
                    <a:pt x="526" y="214"/>
                  </a:lnTo>
                  <a:lnTo>
                    <a:pt x="526" y="218"/>
                  </a:lnTo>
                  <a:lnTo>
                    <a:pt x="526" y="222"/>
                  </a:lnTo>
                  <a:lnTo>
                    <a:pt x="526" y="218"/>
                  </a:lnTo>
                  <a:lnTo>
                    <a:pt x="526" y="214"/>
                  </a:lnTo>
                  <a:lnTo>
                    <a:pt x="526" y="210"/>
                  </a:lnTo>
                  <a:lnTo>
                    <a:pt x="528" y="210"/>
                  </a:lnTo>
                  <a:lnTo>
                    <a:pt x="528" y="214"/>
                  </a:lnTo>
                  <a:lnTo>
                    <a:pt x="528" y="218"/>
                  </a:lnTo>
                  <a:lnTo>
                    <a:pt x="532" y="218"/>
                  </a:lnTo>
                  <a:lnTo>
                    <a:pt x="532" y="214"/>
                  </a:lnTo>
                  <a:lnTo>
                    <a:pt x="536" y="214"/>
                  </a:lnTo>
                  <a:lnTo>
                    <a:pt x="536" y="218"/>
                  </a:lnTo>
                  <a:lnTo>
                    <a:pt x="536" y="222"/>
                  </a:lnTo>
                  <a:lnTo>
                    <a:pt x="536" y="226"/>
                  </a:lnTo>
                  <a:lnTo>
                    <a:pt x="536" y="228"/>
                  </a:lnTo>
                  <a:lnTo>
                    <a:pt x="536" y="232"/>
                  </a:lnTo>
                  <a:lnTo>
                    <a:pt x="540" y="236"/>
                  </a:lnTo>
                  <a:lnTo>
                    <a:pt x="544" y="240"/>
                  </a:lnTo>
                  <a:lnTo>
                    <a:pt x="548" y="244"/>
                  </a:lnTo>
                  <a:lnTo>
                    <a:pt x="548" y="244"/>
                  </a:lnTo>
                  <a:lnTo>
                    <a:pt x="548" y="244"/>
                  </a:lnTo>
                  <a:close/>
                  <a:moveTo>
                    <a:pt x="168" y="94"/>
                  </a:moveTo>
                  <a:lnTo>
                    <a:pt x="164" y="90"/>
                  </a:lnTo>
                  <a:lnTo>
                    <a:pt x="168" y="90"/>
                  </a:lnTo>
                  <a:lnTo>
                    <a:pt x="168" y="94"/>
                  </a:lnTo>
                  <a:lnTo>
                    <a:pt x="168" y="94"/>
                  </a:lnTo>
                  <a:lnTo>
                    <a:pt x="168" y="94"/>
                  </a:lnTo>
                  <a:close/>
                  <a:moveTo>
                    <a:pt x="570" y="278"/>
                  </a:moveTo>
                  <a:lnTo>
                    <a:pt x="570" y="274"/>
                  </a:lnTo>
                  <a:lnTo>
                    <a:pt x="566" y="274"/>
                  </a:lnTo>
                  <a:lnTo>
                    <a:pt x="570" y="270"/>
                  </a:lnTo>
                  <a:lnTo>
                    <a:pt x="570" y="266"/>
                  </a:lnTo>
                  <a:lnTo>
                    <a:pt x="570" y="262"/>
                  </a:lnTo>
                  <a:lnTo>
                    <a:pt x="574" y="262"/>
                  </a:lnTo>
                  <a:lnTo>
                    <a:pt x="574" y="258"/>
                  </a:lnTo>
                  <a:lnTo>
                    <a:pt x="570" y="258"/>
                  </a:lnTo>
                  <a:lnTo>
                    <a:pt x="574" y="258"/>
                  </a:lnTo>
                  <a:lnTo>
                    <a:pt x="574" y="256"/>
                  </a:lnTo>
                  <a:lnTo>
                    <a:pt x="574" y="258"/>
                  </a:lnTo>
                  <a:lnTo>
                    <a:pt x="574" y="262"/>
                  </a:lnTo>
                  <a:lnTo>
                    <a:pt x="574" y="266"/>
                  </a:lnTo>
                  <a:lnTo>
                    <a:pt x="570" y="270"/>
                  </a:lnTo>
                  <a:lnTo>
                    <a:pt x="570" y="274"/>
                  </a:lnTo>
                  <a:lnTo>
                    <a:pt x="570" y="278"/>
                  </a:lnTo>
                  <a:lnTo>
                    <a:pt x="570" y="278"/>
                  </a:lnTo>
                  <a:lnTo>
                    <a:pt x="570" y="278"/>
                  </a:lnTo>
                  <a:close/>
                  <a:moveTo>
                    <a:pt x="498" y="546"/>
                  </a:moveTo>
                  <a:lnTo>
                    <a:pt x="498" y="542"/>
                  </a:lnTo>
                  <a:lnTo>
                    <a:pt x="496" y="538"/>
                  </a:lnTo>
                  <a:lnTo>
                    <a:pt x="496" y="534"/>
                  </a:lnTo>
                  <a:lnTo>
                    <a:pt x="498" y="534"/>
                  </a:lnTo>
                  <a:lnTo>
                    <a:pt x="498" y="538"/>
                  </a:lnTo>
                  <a:lnTo>
                    <a:pt x="502" y="538"/>
                  </a:lnTo>
                  <a:lnTo>
                    <a:pt x="502" y="542"/>
                  </a:lnTo>
                  <a:lnTo>
                    <a:pt x="502" y="546"/>
                  </a:lnTo>
                  <a:lnTo>
                    <a:pt x="498" y="546"/>
                  </a:lnTo>
                  <a:lnTo>
                    <a:pt x="498" y="546"/>
                  </a:lnTo>
                  <a:lnTo>
                    <a:pt x="498" y="546"/>
                  </a:lnTo>
                  <a:close/>
                  <a:moveTo>
                    <a:pt x="498" y="594"/>
                  </a:moveTo>
                  <a:lnTo>
                    <a:pt x="498" y="590"/>
                  </a:lnTo>
                  <a:lnTo>
                    <a:pt x="498" y="594"/>
                  </a:lnTo>
                  <a:lnTo>
                    <a:pt x="498" y="594"/>
                  </a:lnTo>
                  <a:lnTo>
                    <a:pt x="498" y="594"/>
                  </a:lnTo>
                  <a:close/>
                  <a:moveTo>
                    <a:pt x="376" y="124"/>
                  </a:moveTo>
                  <a:lnTo>
                    <a:pt x="376" y="120"/>
                  </a:lnTo>
                  <a:lnTo>
                    <a:pt x="380" y="120"/>
                  </a:lnTo>
                  <a:lnTo>
                    <a:pt x="376" y="120"/>
                  </a:lnTo>
                  <a:lnTo>
                    <a:pt x="376" y="124"/>
                  </a:lnTo>
                  <a:lnTo>
                    <a:pt x="376" y="124"/>
                  </a:lnTo>
                  <a:lnTo>
                    <a:pt x="376" y="124"/>
                  </a:lnTo>
                  <a:close/>
                  <a:moveTo>
                    <a:pt x="472" y="146"/>
                  </a:moveTo>
                  <a:lnTo>
                    <a:pt x="472" y="142"/>
                  </a:lnTo>
                  <a:lnTo>
                    <a:pt x="470" y="142"/>
                  </a:lnTo>
                  <a:lnTo>
                    <a:pt x="472" y="142"/>
                  </a:lnTo>
                  <a:lnTo>
                    <a:pt x="472" y="146"/>
                  </a:lnTo>
                  <a:lnTo>
                    <a:pt x="472" y="146"/>
                  </a:lnTo>
                  <a:lnTo>
                    <a:pt x="472" y="146"/>
                  </a:lnTo>
                  <a:close/>
                  <a:moveTo>
                    <a:pt x="38" y="188"/>
                  </a:moveTo>
                  <a:lnTo>
                    <a:pt x="38" y="184"/>
                  </a:lnTo>
                  <a:lnTo>
                    <a:pt x="38" y="188"/>
                  </a:lnTo>
                  <a:lnTo>
                    <a:pt x="38" y="188"/>
                  </a:lnTo>
                  <a:lnTo>
                    <a:pt x="38" y="188"/>
                  </a:lnTo>
                  <a:close/>
                  <a:moveTo>
                    <a:pt x="652" y="840"/>
                  </a:moveTo>
                  <a:lnTo>
                    <a:pt x="652" y="836"/>
                  </a:lnTo>
                  <a:lnTo>
                    <a:pt x="652" y="840"/>
                  </a:lnTo>
                  <a:lnTo>
                    <a:pt x="652" y="840"/>
                  </a:lnTo>
                  <a:lnTo>
                    <a:pt x="652" y="840"/>
                  </a:lnTo>
                  <a:close/>
                  <a:moveTo>
                    <a:pt x="418" y="4"/>
                  </a:moveTo>
                  <a:lnTo>
                    <a:pt x="418" y="0"/>
                  </a:lnTo>
                  <a:lnTo>
                    <a:pt x="418" y="4"/>
                  </a:lnTo>
                  <a:lnTo>
                    <a:pt x="418" y="4"/>
                  </a:lnTo>
                  <a:lnTo>
                    <a:pt x="418" y="4"/>
                  </a:lnTo>
                  <a:close/>
                  <a:moveTo>
                    <a:pt x="418" y="12"/>
                  </a:moveTo>
                  <a:lnTo>
                    <a:pt x="414" y="12"/>
                  </a:lnTo>
                  <a:lnTo>
                    <a:pt x="414" y="8"/>
                  </a:lnTo>
                  <a:lnTo>
                    <a:pt x="418" y="8"/>
                  </a:lnTo>
                  <a:lnTo>
                    <a:pt x="418" y="12"/>
                  </a:lnTo>
                  <a:lnTo>
                    <a:pt x="418" y="12"/>
                  </a:lnTo>
                  <a:lnTo>
                    <a:pt x="418" y="12"/>
                  </a:lnTo>
                  <a:close/>
                  <a:moveTo>
                    <a:pt x="336" y="24"/>
                  </a:moveTo>
                  <a:lnTo>
                    <a:pt x="340" y="20"/>
                  </a:lnTo>
                  <a:lnTo>
                    <a:pt x="340" y="16"/>
                  </a:lnTo>
                  <a:lnTo>
                    <a:pt x="340" y="20"/>
                  </a:lnTo>
                  <a:lnTo>
                    <a:pt x="336" y="24"/>
                  </a:lnTo>
                  <a:lnTo>
                    <a:pt x="336" y="24"/>
                  </a:lnTo>
                  <a:lnTo>
                    <a:pt x="336" y="24"/>
                  </a:lnTo>
                  <a:close/>
                  <a:moveTo>
                    <a:pt x="280" y="24"/>
                  </a:moveTo>
                  <a:lnTo>
                    <a:pt x="280" y="20"/>
                  </a:lnTo>
                  <a:lnTo>
                    <a:pt x="280" y="16"/>
                  </a:lnTo>
                  <a:lnTo>
                    <a:pt x="280" y="20"/>
                  </a:lnTo>
                  <a:lnTo>
                    <a:pt x="280" y="24"/>
                  </a:lnTo>
                  <a:lnTo>
                    <a:pt x="280" y="24"/>
                  </a:lnTo>
                  <a:lnTo>
                    <a:pt x="280" y="24"/>
                  </a:lnTo>
                  <a:close/>
                  <a:moveTo>
                    <a:pt x="258" y="30"/>
                  </a:moveTo>
                  <a:lnTo>
                    <a:pt x="254" y="30"/>
                  </a:lnTo>
                  <a:lnTo>
                    <a:pt x="250" y="28"/>
                  </a:lnTo>
                  <a:lnTo>
                    <a:pt x="250" y="24"/>
                  </a:lnTo>
                  <a:lnTo>
                    <a:pt x="250" y="20"/>
                  </a:lnTo>
                  <a:lnTo>
                    <a:pt x="254" y="24"/>
                  </a:lnTo>
                  <a:lnTo>
                    <a:pt x="258" y="24"/>
                  </a:lnTo>
                  <a:lnTo>
                    <a:pt x="258" y="20"/>
                  </a:lnTo>
                  <a:lnTo>
                    <a:pt x="258" y="24"/>
                  </a:lnTo>
                  <a:lnTo>
                    <a:pt x="258" y="20"/>
                  </a:lnTo>
                  <a:lnTo>
                    <a:pt x="260" y="20"/>
                  </a:lnTo>
                  <a:lnTo>
                    <a:pt x="260" y="24"/>
                  </a:lnTo>
                  <a:lnTo>
                    <a:pt x="260" y="20"/>
                  </a:lnTo>
                  <a:lnTo>
                    <a:pt x="264" y="20"/>
                  </a:lnTo>
                  <a:lnTo>
                    <a:pt x="264" y="24"/>
                  </a:lnTo>
                  <a:lnTo>
                    <a:pt x="264" y="28"/>
                  </a:lnTo>
                  <a:lnTo>
                    <a:pt x="260" y="28"/>
                  </a:lnTo>
                  <a:lnTo>
                    <a:pt x="260" y="30"/>
                  </a:lnTo>
                  <a:lnTo>
                    <a:pt x="258" y="30"/>
                  </a:lnTo>
                  <a:lnTo>
                    <a:pt x="258" y="30"/>
                  </a:lnTo>
                  <a:lnTo>
                    <a:pt x="258" y="30"/>
                  </a:lnTo>
                  <a:close/>
                  <a:moveTo>
                    <a:pt x="250" y="30"/>
                  </a:moveTo>
                  <a:lnTo>
                    <a:pt x="246" y="30"/>
                  </a:lnTo>
                  <a:lnTo>
                    <a:pt x="242" y="30"/>
                  </a:lnTo>
                  <a:lnTo>
                    <a:pt x="246" y="28"/>
                  </a:lnTo>
                  <a:lnTo>
                    <a:pt x="246" y="24"/>
                  </a:lnTo>
                  <a:lnTo>
                    <a:pt x="250" y="24"/>
                  </a:lnTo>
                  <a:lnTo>
                    <a:pt x="250" y="28"/>
                  </a:lnTo>
                  <a:lnTo>
                    <a:pt x="254" y="28"/>
                  </a:lnTo>
                  <a:lnTo>
                    <a:pt x="254" y="30"/>
                  </a:lnTo>
                  <a:lnTo>
                    <a:pt x="250" y="30"/>
                  </a:lnTo>
                  <a:lnTo>
                    <a:pt x="250" y="30"/>
                  </a:lnTo>
                  <a:lnTo>
                    <a:pt x="250" y="30"/>
                  </a:lnTo>
                  <a:close/>
                  <a:moveTo>
                    <a:pt x="332" y="28"/>
                  </a:moveTo>
                  <a:lnTo>
                    <a:pt x="336" y="24"/>
                  </a:lnTo>
                  <a:lnTo>
                    <a:pt x="336" y="28"/>
                  </a:lnTo>
                  <a:lnTo>
                    <a:pt x="332" y="28"/>
                  </a:lnTo>
                  <a:lnTo>
                    <a:pt x="332" y="28"/>
                  </a:lnTo>
                  <a:lnTo>
                    <a:pt x="332" y="28"/>
                  </a:lnTo>
                  <a:close/>
                  <a:moveTo>
                    <a:pt x="342" y="72"/>
                  </a:moveTo>
                  <a:lnTo>
                    <a:pt x="340" y="72"/>
                  </a:lnTo>
                  <a:lnTo>
                    <a:pt x="336" y="72"/>
                  </a:lnTo>
                  <a:lnTo>
                    <a:pt x="336" y="68"/>
                  </a:lnTo>
                  <a:lnTo>
                    <a:pt x="336" y="64"/>
                  </a:lnTo>
                  <a:lnTo>
                    <a:pt x="340" y="60"/>
                  </a:lnTo>
                  <a:lnTo>
                    <a:pt x="340" y="64"/>
                  </a:lnTo>
                  <a:lnTo>
                    <a:pt x="342" y="64"/>
                  </a:lnTo>
                  <a:lnTo>
                    <a:pt x="340" y="64"/>
                  </a:lnTo>
                  <a:lnTo>
                    <a:pt x="340" y="68"/>
                  </a:lnTo>
                  <a:lnTo>
                    <a:pt x="340" y="72"/>
                  </a:lnTo>
                  <a:lnTo>
                    <a:pt x="342" y="72"/>
                  </a:lnTo>
                  <a:lnTo>
                    <a:pt x="342" y="72"/>
                  </a:lnTo>
                  <a:lnTo>
                    <a:pt x="342" y="72"/>
                  </a:lnTo>
                  <a:close/>
                  <a:moveTo>
                    <a:pt x="332" y="64"/>
                  </a:moveTo>
                  <a:lnTo>
                    <a:pt x="332" y="60"/>
                  </a:lnTo>
                  <a:lnTo>
                    <a:pt x="332" y="64"/>
                  </a:lnTo>
                  <a:lnTo>
                    <a:pt x="332" y="64"/>
                  </a:lnTo>
                  <a:lnTo>
                    <a:pt x="332" y="64"/>
                  </a:lnTo>
                  <a:close/>
                  <a:moveTo>
                    <a:pt x="174" y="80"/>
                  </a:moveTo>
                  <a:lnTo>
                    <a:pt x="174" y="76"/>
                  </a:lnTo>
                  <a:lnTo>
                    <a:pt x="174" y="80"/>
                  </a:lnTo>
                  <a:lnTo>
                    <a:pt x="174" y="80"/>
                  </a:lnTo>
                  <a:lnTo>
                    <a:pt x="174" y="80"/>
                  </a:lnTo>
                  <a:close/>
                  <a:moveTo>
                    <a:pt x="336" y="98"/>
                  </a:moveTo>
                  <a:lnTo>
                    <a:pt x="336" y="94"/>
                  </a:lnTo>
                  <a:lnTo>
                    <a:pt x="336" y="98"/>
                  </a:lnTo>
                  <a:lnTo>
                    <a:pt x="336" y="98"/>
                  </a:lnTo>
                  <a:lnTo>
                    <a:pt x="336" y="98"/>
                  </a:lnTo>
                  <a:close/>
                  <a:moveTo>
                    <a:pt x="342" y="98"/>
                  </a:moveTo>
                  <a:lnTo>
                    <a:pt x="342" y="94"/>
                  </a:lnTo>
                  <a:lnTo>
                    <a:pt x="342" y="98"/>
                  </a:lnTo>
                  <a:lnTo>
                    <a:pt x="342" y="98"/>
                  </a:lnTo>
                  <a:lnTo>
                    <a:pt x="342" y="98"/>
                  </a:lnTo>
                  <a:close/>
                  <a:moveTo>
                    <a:pt x="372" y="116"/>
                  </a:moveTo>
                  <a:lnTo>
                    <a:pt x="372" y="114"/>
                  </a:lnTo>
                  <a:lnTo>
                    <a:pt x="376" y="114"/>
                  </a:lnTo>
                  <a:lnTo>
                    <a:pt x="376" y="110"/>
                  </a:lnTo>
                  <a:lnTo>
                    <a:pt x="380" y="110"/>
                  </a:lnTo>
                  <a:lnTo>
                    <a:pt x="380" y="114"/>
                  </a:lnTo>
                  <a:lnTo>
                    <a:pt x="376" y="114"/>
                  </a:lnTo>
                  <a:lnTo>
                    <a:pt x="376" y="116"/>
                  </a:lnTo>
                  <a:lnTo>
                    <a:pt x="372" y="116"/>
                  </a:lnTo>
                  <a:lnTo>
                    <a:pt x="372" y="116"/>
                  </a:lnTo>
                  <a:lnTo>
                    <a:pt x="372" y="116"/>
                  </a:lnTo>
                  <a:close/>
                  <a:moveTo>
                    <a:pt x="544" y="240"/>
                  </a:moveTo>
                  <a:lnTo>
                    <a:pt x="544" y="236"/>
                  </a:lnTo>
                  <a:lnTo>
                    <a:pt x="540" y="236"/>
                  </a:lnTo>
                  <a:lnTo>
                    <a:pt x="540" y="232"/>
                  </a:lnTo>
                  <a:lnTo>
                    <a:pt x="544" y="236"/>
                  </a:lnTo>
                  <a:lnTo>
                    <a:pt x="544" y="240"/>
                  </a:lnTo>
                  <a:lnTo>
                    <a:pt x="544" y="240"/>
                  </a:lnTo>
                  <a:lnTo>
                    <a:pt x="544" y="240"/>
                  </a:lnTo>
                  <a:close/>
                  <a:moveTo>
                    <a:pt x="8" y="282"/>
                  </a:moveTo>
                  <a:lnTo>
                    <a:pt x="4" y="282"/>
                  </a:lnTo>
                  <a:lnTo>
                    <a:pt x="4" y="278"/>
                  </a:lnTo>
                  <a:lnTo>
                    <a:pt x="0" y="274"/>
                  </a:lnTo>
                  <a:lnTo>
                    <a:pt x="0" y="270"/>
                  </a:lnTo>
                  <a:lnTo>
                    <a:pt x="4" y="270"/>
                  </a:lnTo>
                  <a:lnTo>
                    <a:pt x="4" y="274"/>
                  </a:lnTo>
                  <a:lnTo>
                    <a:pt x="4" y="278"/>
                  </a:lnTo>
                  <a:lnTo>
                    <a:pt x="4" y="282"/>
                  </a:lnTo>
                  <a:lnTo>
                    <a:pt x="8" y="282"/>
                  </a:lnTo>
                  <a:lnTo>
                    <a:pt x="8" y="282"/>
                  </a:lnTo>
                  <a:lnTo>
                    <a:pt x="8" y="282"/>
                  </a:lnTo>
                  <a:close/>
                  <a:moveTo>
                    <a:pt x="574" y="302"/>
                  </a:moveTo>
                  <a:lnTo>
                    <a:pt x="574" y="300"/>
                  </a:lnTo>
                  <a:lnTo>
                    <a:pt x="574" y="302"/>
                  </a:lnTo>
                  <a:lnTo>
                    <a:pt x="574" y="302"/>
                  </a:lnTo>
                  <a:lnTo>
                    <a:pt x="574" y="302"/>
                  </a:lnTo>
                  <a:close/>
                  <a:moveTo>
                    <a:pt x="574" y="310"/>
                  </a:moveTo>
                  <a:lnTo>
                    <a:pt x="574" y="306"/>
                  </a:lnTo>
                  <a:lnTo>
                    <a:pt x="574" y="302"/>
                  </a:lnTo>
                  <a:lnTo>
                    <a:pt x="578" y="306"/>
                  </a:lnTo>
                  <a:lnTo>
                    <a:pt x="574" y="306"/>
                  </a:lnTo>
                  <a:lnTo>
                    <a:pt x="574" y="310"/>
                  </a:lnTo>
                  <a:lnTo>
                    <a:pt x="574" y="310"/>
                  </a:lnTo>
                  <a:lnTo>
                    <a:pt x="574" y="310"/>
                  </a:lnTo>
                  <a:close/>
                  <a:moveTo>
                    <a:pt x="354" y="460"/>
                  </a:moveTo>
                  <a:lnTo>
                    <a:pt x="358" y="460"/>
                  </a:lnTo>
                  <a:lnTo>
                    <a:pt x="358" y="464"/>
                  </a:lnTo>
                  <a:lnTo>
                    <a:pt x="354" y="460"/>
                  </a:lnTo>
                  <a:lnTo>
                    <a:pt x="350" y="464"/>
                  </a:lnTo>
                  <a:lnTo>
                    <a:pt x="346" y="464"/>
                  </a:lnTo>
                  <a:lnTo>
                    <a:pt x="342" y="464"/>
                  </a:lnTo>
                  <a:lnTo>
                    <a:pt x="340" y="464"/>
                  </a:lnTo>
                  <a:lnTo>
                    <a:pt x="336" y="464"/>
                  </a:lnTo>
                  <a:lnTo>
                    <a:pt x="336" y="460"/>
                  </a:lnTo>
                  <a:lnTo>
                    <a:pt x="342" y="456"/>
                  </a:lnTo>
                  <a:lnTo>
                    <a:pt x="346" y="456"/>
                  </a:lnTo>
                  <a:lnTo>
                    <a:pt x="350" y="456"/>
                  </a:lnTo>
                  <a:lnTo>
                    <a:pt x="350" y="460"/>
                  </a:lnTo>
                  <a:lnTo>
                    <a:pt x="354" y="460"/>
                  </a:lnTo>
                  <a:lnTo>
                    <a:pt x="354" y="460"/>
                  </a:lnTo>
                  <a:lnTo>
                    <a:pt x="354" y="460"/>
                  </a:lnTo>
                  <a:close/>
                  <a:moveTo>
                    <a:pt x="462" y="508"/>
                  </a:moveTo>
                  <a:lnTo>
                    <a:pt x="458" y="508"/>
                  </a:lnTo>
                  <a:lnTo>
                    <a:pt x="462" y="508"/>
                  </a:lnTo>
                  <a:lnTo>
                    <a:pt x="462" y="508"/>
                  </a:lnTo>
                  <a:lnTo>
                    <a:pt x="462" y="508"/>
                  </a:lnTo>
                  <a:close/>
                  <a:moveTo>
                    <a:pt x="462" y="512"/>
                  </a:moveTo>
                  <a:lnTo>
                    <a:pt x="458" y="512"/>
                  </a:lnTo>
                  <a:lnTo>
                    <a:pt x="462" y="512"/>
                  </a:lnTo>
                  <a:lnTo>
                    <a:pt x="462" y="512"/>
                  </a:lnTo>
                  <a:lnTo>
                    <a:pt x="462" y="512"/>
                  </a:lnTo>
                  <a:close/>
                  <a:moveTo>
                    <a:pt x="440" y="542"/>
                  </a:moveTo>
                  <a:lnTo>
                    <a:pt x="440" y="538"/>
                  </a:lnTo>
                  <a:lnTo>
                    <a:pt x="440" y="534"/>
                  </a:lnTo>
                  <a:lnTo>
                    <a:pt x="440" y="530"/>
                  </a:lnTo>
                  <a:lnTo>
                    <a:pt x="444" y="534"/>
                  </a:lnTo>
                  <a:lnTo>
                    <a:pt x="444" y="538"/>
                  </a:lnTo>
                  <a:lnTo>
                    <a:pt x="444" y="542"/>
                  </a:lnTo>
                  <a:lnTo>
                    <a:pt x="440" y="542"/>
                  </a:lnTo>
                  <a:lnTo>
                    <a:pt x="440" y="542"/>
                  </a:lnTo>
                  <a:lnTo>
                    <a:pt x="440" y="542"/>
                  </a:lnTo>
                  <a:close/>
                  <a:moveTo>
                    <a:pt x="502" y="550"/>
                  </a:moveTo>
                  <a:lnTo>
                    <a:pt x="498" y="550"/>
                  </a:lnTo>
                  <a:lnTo>
                    <a:pt x="498" y="546"/>
                  </a:lnTo>
                  <a:lnTo>
                    <a:pt x="502" y="546"/>
                  </a:lnTo>
                  <a:lnTo>
                    <a:pt x="502" y="550"/>
                  </a:lnTo>
                  <a:lnTo>
                    <a:pt x="502" y="550"/>
                  </a:lnTo>
                  <a:lnTo>
                    <a:pt x="502" y="550"/>
                  </a:lnTo>
                  <a:close/>
                  <a:moveTo>
                    <a:pt x="484" y="612"/>
                  </a:moveTo>
                  <a:lnTo>
                    <a:pt x="480" y="612"/>
                  </a:lnTo>
                  <a:lnTo>
                    <a:pt x="480" y="610"/>
                  </a:lnTo>
                  <a:lnTo>
                    <a:pt x="476" y="610"/>
                  </a:lnTo>
                  <a:lnTo>
                    <a:pt x="472" y="610"/>
                  </a:lnTo>
                  <a:lnTo>
                    <a:pt x="470" y="610"/>
                  </a:lnTo>
                  <a:lnTo>
                    <a:pt x="470" y="606"/>
                  </a:lnTo>
                  <a:lnTo>
                    <a:pt x="472" y="606"/>
                  </a:lnTo>
                  <a:lnTo>
                    <a:pt x="470" y="606"/>
                  </a:lnTo>
                  <a:lnTo>
                    <a:pt x="466" y="606"/>
                  </a:lnTo>
                  <a:lnTo>
                    <a:pt x="466" y="602"/>
                  </a:lnTo>
                  <a:lnTo>
                    <a:pt x="466" y="598"/>
                  </a:lnTo>
                  <a:lnTo>
                    <a:pt x="462" y="598"/>
                  </a:lnTo>
                  <a:lnTo>
                    <a:pt x="462" y="594"/>
                  </a:lnTo>
                  <a:lnTo>
                    <a:pt x="462" y="590"/>
                  </a:lnTo>
                  <a:lnTo>
                    <a:pt x="458" y="590"/>
                  </a:lnTo>
                  <a:lnTo>
                    <a:pt x="458" y="586"/>
                  </a:lnTo>
                  <a:lnTo>
                    <a:pt x="458" y="584"/>
                  </a:lnTo>
                  <a:lnTo>
                    <a:pt x="458" y="586"/>
                  </a:lnTo>
                  <a:lnTo>
                    <a:pt x="462" y="586"/>
                  </a:lnTo>
                  <a:lnTo>
                    <a:pt x="462" y="590"/>
                  </a:lnTo>
                  <a:lnTo>
                    <a:pt x="462" y="586"/>
                  </a:lnTo>
                  <a:lnTo>
                    <a:pt x="458" y="584"/>
                  </a:lnTo>
                  <a:lnTo>
                    <a:pt x="458" y="580"/>
                  </a:lnTo>
                  <a:lnTo>
                    <a:pt x="454" y="576"/>
                  </a:lnTo>
                  <a:lnTo>
                    <a:pt x="454" y="572"/>
                  </a:lnTo>
                  <a:lnTo>
                    <a:pt x="452" y="568"/>
                  </a:lnTo>
                  <a:lnTo>
                    <a:pt x="452" y="564"/>
                  </a:lnTo>
                  <a:lnTo>
                    <a:pt x="452" y="560"/>
                  </a:lnTo>
                  <a:lnTo>
                    <a:pt x="452" y="556"/>
                  </a:lnTo>
                  <a:lnTo>
                    <a:pt x="452" y="554"/>
                  </a:lnTo>
                  <a:lnTo>
                    <a:pt x="454" y="554"/>
                  </a:lnTo>
                  <a:lnTo>
                    <a:pt x="454" y="556"/>
                  </a:lnTo>
                  <a:lnTo>
                    <a:pt x="458" y="556"/>
                  </a:lnTo>
                  <a:lnTo>
                    <a:pt x="462" y="556"/>
                  </a:lnTo>
                  <a:lnTo>
                    <a:pt x="466" y="560"/>
                  </a:lnTo>
                  <a:lnTo>
                    <a:pt x="470" y="560"/>
                  </a:lnTo>
                  <a:lnTo>
                    <a:pt x="472" y="564"/>
                  </a:lnTo>
                  <a:lnTo>
                    <a:pt x="476" y="564"/>
                  </a:lnTo>
                  <a:lnTo>
                    <a:pt x="480" y="560"/>
                  </a:lnTo>
                  <a:lnTo>
                    <a:pt x="480" y="564"/>
                  </a:lnTo>
                  <a:lnTo>
                    <a:pt x="484" y="564"/>
                  </a:lnTo>
                  <a:lnTo>
                    <a:pt x="484" y="560"/>
                  </a:lnTo>
                  <a:lnTo>
                    <a:pt x="480" y="560"/>
                  </a:lnTo>
                  <a:lnTo>
                    <a:pt x="484" y="560"/>
                  </a:lnTo>
                  <a:lnTo>
                    <a:pt x="488" y="560"/>
                  </a:lnTo>
                  <a:lnTo>
                    <a:pt x="492" y="560"/>
                  </a:lnTo>
                  <a:lnTo>
                    <a:pt x="492" y="556"/>
                  </a:lnTo>
                  <a:lnTo>
                    <a:pt x="496" y="556"/>
                  </a:lnTo>
                  <a:lnTo>
                    <a:pt x="498" y="554"/>
                  </a:lnTo>
                  <a:lnTo>
                    <a:pt x="498" y="556"/>
                  </a:lnTo>
                  <a:lnTo>
                    <a:pt x="502" y="556"/>
                  </a:lnTo>
                  <a:lnTo>
                    <a:pt x="502" y="560"/>
                  </a:lnTo>
                  <a:lnTo>
                    <a:pt x="502" y="564"/>
                  </a:lnTo>
                  <a:lnTo>
                    <a:pt x="502" y="568"/>
                  </a:lnTo>
                  <a:lnTo>
                    <a:pt x="502" y="572"/>
                  </a:lnTo>
                  <a:lnTo>
                    <a:pt x="502" y="576"/>
                  </a:lnTo>
                  <a:lnTo>
                    <a:pt x="502" y="580"/>
                  </a:lnTo>
                  <a:lnTo>
                    <a:pt x="502" y="584"/>
                  </a:lnTo>
                  <a:lnTo>
                    <a:pt x="502" y="580"/>
                  </a:lnTo>
                  <a:lnTo>
                    <a:pt x="498" y="580"/>
                  </a:lnTo>
                  <a:lnTo>
                    <a:pt x="498" y="584"/>
                  </a:lnTo>
                  <a:lnTo>
                    <a:pt x="498" y="590"/>
                  </a:lnTo>
                  <a:lnTo>
                    <a:pt x="496" y="590"/>
                  </a:lnTo>
                  <a:lnTo>
                    <a:pt x="496" y="594"/>
                  </a:lnTo>
                  <a:lnTo>
                    <a:pt x="496" y="598"/>
                  </a:lnTo>
                  <a:lnTo>
                    <a:pt x="496" y="594"/>
                  </a:lnTo>
                  <a:lnTo>
                    <a:pt x="498" y="598"/>
                  </a:lnTo>
                  <a:lnTo>
                    <a:pt x="496" y="602"/>
                  </a:lnTo>
                  <a:lnTo>
                    <a:pt x="498" y="602"/>
                  </a:lnTo>
                  <a:lnTo>
                    <a:pt x="496" y="602"/>
                  </a:lnTo>
                  <a:lnTo>
                    <a:pt x="496" y="606"/>
                  </a:lnTo>
                  <a:lnTo>
                    <a:pt x="492" y="602"/>
                  </a:lnTo>
                  <a:lnTo>
                    <a:pt x="492" y="598"/>
                  </a:lnTo>
                  <a:lnTo>
                    <a:pt x="496" y="598"/>
                  </a:lnTo>
                  <a:lnTo>
                    <a:pt x="496" y="602"/>
                  </a:lnTo>
                  <a:lnTo>
                    <a:pt x="496" y="598"/>
                  </a:lnTo>
                  <a:lnTo>
                    <a:pt x="492" y="594"/>
                  </a:lnTo>
                  <a:lnTo>
                    <a:pt x="492" y="598"/>
                  </a:lnTo>
                  <a:lnTo>
                    <a:pt x="488" y="598"/>
                  </a:lnTo>
                  <a:lnTo>
                    <a:pt x="488" y="594"/>
                  </a:lnTo>
                  <a:lnTo>
                    <a:pt x="488" y="598"/>
                  </a:lnTo>
                  <a:lnTo>
                    <a:pt x="488" y="602"/>
                  </a:lnTo>
                  <a:lnTo>
                    <a:pt x="488" y="606"/>
                  </a:lnTo>
                  <a:lnTo>
                    <a:pt x="484" y="606"/>
                  </a:lnTo>
                  <a:lnTo>
                    <a:pt x="484" y="602"/>
                  </a:lnTo>
                  <a:lnTo>
                    <a:pt x="484" y="606"/>
                  </a:lnTo>
                  <a:lnTo>
                    <a:pt x="484" y="610"/>
                  </a:lnTo>
                  <a:lnTo>
                    <a:pt x="484" y="612"/>
                  </a:lnTo>
                  <a:lnTo>
                    <a:pt x="484" y="612"/>
                  </a:lnTo>
                  <a:lnTo>
                    <a:pt x="484" y="612"/>
                  </a:lnTo>
                  <a:close/>
                  <a:moveTo>
                    <a:pt x="488" y="606"/>
                  </a:moveTo>
                  <a:lnTo>
                    <a:pt x="488" y="602"/>
                  </a:lnTo>
                  <a:lnTo>
                    <a:pt x="488" y="606"/>
                  </a:lnTo>
                  <a:lnTo>
                    <a:pt x="488" y="606"/>
                  </a:lnTo>
                  <a:lnTo>
                    <a:pt x="488" y="606"/>
                  </a:lnTo>
                  <a:close/>
                  <a:moveTo>
                    <a:pt x="488" y="610"/>
                  </a:moveTo>
                  <a:lnTo>
                    <a:pt x="484" y="610"/>
                  </a:lnTo>
                  <a:lnTo>
                    <a:pt x="488" y="606"/>
                  </a:lnTo>
                  <a:lnTo>
                    <a:pt x="488" y="610"/>
                  </a:lnTo>
                  <a:lnTo>
                    <a:pt x="488" y="610"/>
                  </a:lnTo>
                  <a:lnTo>
                    <a:pt x="488" y="61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84" name="Freeform 191">
              <a:extLst>
                <a:ext uri="{FF2B5EF4-FFF2-40B4-BE49-F238E27FC236}">
                  <a16:creationId xmlns:a16="http://schemas.microsoft.com/office/drawing/2014/main" id="{A6333BDB-4D64-5994-FCDF-A7ADC1B1D3E9}"/>
                </a:ext>
              </a:extLst>
            </p:cNvPr>
            <p:cNvSpPr>
              <a:spLocks noEditPoints="1"/>
            </p:cNvSpPr>
            <p:nvPr/>
          </p:nvSpPr>
          <p:spPr bwMode="auto">
            <a:xfrm>
              <a:off x="1939925" y="5035618"/>
              <a:ext cx="965200" cy="1171575"/>
            </a:xfrm>
            <a:custGeom>
              <a:avLst/>
              <a:gdLst>
                <a:gd name="T0" fmla="*/ 514 w 608"/>
                <a:gd name="T1" fmla="*/ 444 h 738"/>
                <a:gd name="T2" fmla="*/ 504 w 608"/>
                <a:gd name="T3" fmla="*/ 366 h 738"/>
                <a:gd name="T4" fmla="*/ 532 w 608"/>
                <a:gd name="T5" fmla="*/ 280 h 738"/>
                <a:gd name="T6" fmla="*/ 544 w 608"/>
                <a:gd name="T7" fmla="*/ 180 h 738"/>
                <a:gd name="T8" fmla="*/ 552 w 608"/>
                <a:gd name="T9" fmla="*/ 94 h 738"/>
                <a:gd name="T10" fmla="*/ 570 w 608"/>
                <a:gd name="T11" fmla="*/ 16 h 738"/>
                <a:gd name="T12" fmla="*/ 600 w 608"/>
                <a:gd name="T13" fmla="*/ 98 h 738"/>
                <a:gd name="T14" fmla="*/ 566 w 608"/>
                <a:gd name="T15" fmla="*/ 190 h 738"/>
                <a:gd name="T16" fmla="*/ 556 w 608"/>
                <a:gd name="T17" fmla="*/ 284 h 738"/>
                <a:gd name="T18" fmla="*/ 540 w 608"/>
                <a:gd name="T19" fmla="*/ 374 h 738"/>
                <a:gd name="T20" fmla="*/ 526 w 608"/>
                <a:gd name="T21" fmla="*/ 460 h 738"/>
                <a:gd name="T22" fmla="*/ 536 w 608"/>
                <a:gd name="T23" fmla="*/ 516 h 738"/>
                <a:gd name="T24" fmla="*/ 514 w 608"/>
                <a:gd name="T25" fmla="*/ 596 h 738"/>
                <a:gd name="T26" fmla="*/ 560 w 608"/>
                <a:gd name="T27" fmla="*/ 656 h 738"/>
                <a:gd name="T28" fmla="*/ 526 w 608"/>
                <a:gd name="T29" fmla="*/ 686 h 738"/>
                <a:gd name="T30" fmla="*/ 518 w 608"/>
                <a:gd name="T31" fmla="*/ 682 h 738"/>
                <a:gd name="T32" fmla="*/ 510 w 608"/>
                <a:gd name="T33" fmla="*/ 668 h 738"/>
                <a:gd name="T34" fmla="*/ 518 w 608"/>
                <a:gd name="T35" fmla="*/ 656 h 738"/>
                <a:gd name="T36" fmla="*/ 506 w 608"/>
                <a:gd name="T37" fmla="*/ 652 h 738"/>
                <a:gd name="T38" fmla="*/ 492 w 608"/>
                <a:gd name="T39" fmla="*/ 620 h 738"/>
                <a:gd name="T40" fmla="*/ 500 w 608"/>
                <a:gd name="T41" fmla="*/ 600 h 738"/>
                <a:gd name="T42" fmla="*/ 506 w 608"/>
                <a:gd name="T43" fmla="*/ 570 h 738"/>
                <a:gd name="T44" fmla="*/ 488 w 608"/>
                <a:gd name="T45" fmla="*/ 542 h 738"/>
                <a:gd name="T46" fmla="*/ 496 w 608"/>
                <a:gd name="T47" fmla="*/ 538 h 738"/>
                <a:gd name="T48" fmla="*/ 510 w 608"/>
                <a:gd name="T49" fmla="*/ 516 h 738"/>
                <a:gd name="T50" fmla="*/ 476 w 608"/>
                <a:gd name="T51" fmla="*/ 590 h 738"/>
                <a:gd name="T52" fmla="*/ 484 w 608"/>
                <a:gd name="T53" fmla="*/ 534 h 738"/>
                <a:gd name="T54" fmla="*/ 500 w 608"/>
                <a:gd name="T55" fmla="*/ 642 h 738"/>
                <a:gd name="T56" fmla="*/ 506 w 608"/>
                <a:gd name="T57" fmla="*/ 470 h 738"/>
                <a:gd name="T58" fmla="*/ 506 w 608"/>
                <a:gd name="T59" fmla="*/ 470 h 738"/>
                <a:gd name="T60" fmla="*/ 504 w 608"/>
                <a:gd name="T61" fmla="*/ 494 h 738"/>
                <a:gd name="T62" fmla="*/ 514 w 608"/>
                <a:gd name="T63" fmla="*/ 508 h 738"/>
                <a:gd name="T64" fmla="*/ 500 w 608"/>
                <a:gd name="T65" fmla="*/ 504 h 738"/>
                <a:gd name="T66" fmla="*/ 496 w 608"/>
                <a:gd name="T67" fmla="*/ 512 h 738"/>
                <a:gd name="T68" fmla="*/ 504 w 608"/>
                <a:gd name="T69" fmla="*/ 520 h 738"/>
                <a:gd name="T70" fmla="*/ 500 w 608"/>
                <a:gd name="T71" fmla="*/ 526 h 738"/>
                <a:gd name="T72" fmla="*/ 492 w 608"/>
                <a:gd name="T73" fmla="*/ 556 h 738"/>
                <a:gd name="T74" fmla="*/ 488 w 608"/>
                <a:gd name="T75" fmla="*/ 574 h 738"/>
                <a:gd name="T76" fmla="*/ 496 w 608"/>
                <a:gd name="T77" fmla="*/ 574 h 738"/>
                <a:gd name="T78" fmla="*/ 500 w 608"/>
                <a:gd name="T79" fmla="*/ 578 h 738"/>
                <a:gd name="T80" fmla="*/ 488 w 608"/>
                <a:gd name="T81" fmla="*/ 604 h 738"/>
                <a:gd name="T82" fmla="*/ 484 w 608"/>
                <a:gd name="T83" fmla="*/ 590 h 738"/>
                <a:gd name="T84" fmla="*/ 480 w 608"/>
                <a:gd name="T85" fmla="*/ 608 h 738"/>
                <a:gd name="T86" fmla="*/ 488 w 608"/>
                <a:gd name="T87" fmla="*/ 624 h 738"/>
                <a:gd name="T88" fmla="*/ 492 w 608"/>
                <a:gd name="T89" fmla="*/ 630 h 738"/>
                <a:gd name="T90" fmla="*/ 492 w 608"/>
                <a:gd name="T91" fmla="*/ 642 h 738"/>
                <a:gd name="T92" fmla="*/ 484 w 608"/>
                <a:gd name="T93" fmla="*/ 656 h 738"/>
                <a:gd name="T94" fmla="*/ 500 w 608"/>
                <a:gd name="T95" fmla="*/ 650 h 738"/>
                <a:gd name="T96" fmla="*/ 496 w 608"/>
                <a:gd name="T97" fmla="*/ 664 h 738"/>
                <a:gd name="T98" fmla="*/ 552 w 608"/>
                <a:gd name="T99" fmla="*/ 712 h 738"/>
                <a:gd name="T100" fmla="*/ 540 w 608"/>
                <a:gd name="T101" fmla="*/ 706 h 738"/>
                <a:gd name="T102" fmla="*/ 562 w 608"/>
                <a:gd name="T103" fmla="*/ 702 h 738"/>
                <a:gd name="T104" fmla="*/ 578 w 608"/>
                <a:gd name="T105" fmla="*/ 686 h 738"/>
                <a:gd name="T106" fmla="*/ 504 w 608"/>
                <a:gd name="T107" fmla="*/ 676 h 738"/>
                <a:gd name="T108" fmla="*/ 522 w 608"/>
                <a:gd name="T109" fmla="*/ 690 h 738"/>
                <a:gd name="T110" fmla="*/ 548 w 608"/>
                <a:gd name="T111" fmla="*/ 690 h 738"/>
                <a:gd name="T112" fmla="*/ 544 w 608"/>
                <a:gd name="T113" fmla="*/ 706 h 738"/>
                <a:gd name="T114" fmla="*/ 522 w 608"/>
                <a:gd name="T115" fmla="*/ 706 h 738"/>
                <a:gd name="T116" fmla="*/ 548 w 608"/>
                <a:gd name="T117" fmla="*/ 724 h 738"/>
                <a:gd name="T118" fmla="*/ 556 w 608"/>
                <a:gd name="T119" fmla="*/ 720 h 738"/>
                <a:gd name="T120" fmla="*/ 578 w 608"/>
                <a:gd name="T121" fmla="*/ 716 h 738"/>
                <a:gd name="T122" fmla="*/ 596 w 608"/>
                <a:gd name="T123" fmla="*/ 72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8" h="738">
                  <a:moveTo>
                    <a:pt x="514" y="486"/>
                  </a:moveTo>
                  <a:lnTo>
                    <a:pt x="514" y="482"/>
                  </a:lnTo>
                  <a:lnTo>
                    <a:pt x="514" y="478"/>
                  </a:lnTo>
                  <a:lnTo>
                    <a:pt x="514" y="474"/>
                  </a:lnTo>
                  <a:lnTo>
                    <a:pt x="514" y="470"/>
                  </a:lnTo>
                  <a:lnTo>
                    <a:pt x="518" y="470"/>
                  </a:lnTo>
                  <a:lnTo>
                    <a:pt x="518" y="474"/>
                  </a:lnTo>
                  <a:lnTo>
                    <a:pt x="518" y="470"/>
                  </a:lnTo>
                  <a:lnTo>
                    <a:pt x="518" y="466"/>
                  </a:lnTo>
                  <a:lnTo>
                    <a:pt x="518" y="464"/>
                  </a:lnTo>
                  <a:lnTo>
                    <a:pt x="522" y="464"/>
                  </a:lnTo>
                  <a:lnTo>
                    <a:pt x="518" y="464"/>
                  </a:lnTo>
                  <a:lnTo>
                    <a:pt x="518" y="460"/>
                  </a:lnTo>
                  <a:lnTo>
                    <a:pt x="518" y="456"/>
                  </a:lnTo>
                  <a:lnTo>
                    <a:pt x="522" y="456"/>
                  </a:lnTo>
                  <a:lnTo>
                    <a:pt x="522" y="460"/>
                  </a:lnTo>
                  <a:lnTo>
                    <a:pt x="522" y="456"/>
                  </a:lnTo>
                  <a:lnTo>
                    <a:pt x="522" y="452"/>
                  </a:lnTo>
                  <a:lnTo>
                    <a:pt x="518" y="452"/>
                  </a:lnTo>
                  <a:lnTo>
                    <a:pt x="514" y="452"/>
                  </a:lnTo>
                  <a:lnTo>
                    <a:pt x="518" y="452"/>
                  </a:lnTo>
                  <a:lnTo>
                    <a:pt x="518" y="448"/>
                  </a:lnTo>
                  <a:lnTo>
                    <a:pt x="522" y="448"/>
                  </a:lnTo>
                  <a:lnTo>
                    <a:pt x="522" y="444"/>
                  </a:lnTo>
                  <a:lnTo>
                    <a:pt x="526" y="444"/>
                  </a:lnTo>
                  <a:lnTo>
                    <a:pt x="526" y="440"/>
                  </a:lnTo>
                  <a:lnTo>
                    <a:pt x="522" y="440"/>
                  </a:lnTo>
                  <a:lnTo>
                    <a:pt x="522" y="444"/>
                  </a:lnTo>
                  <a:lnTo>
                    <a:pt x="518" y="444"/>
                  </a:lnTo>
                  <a:lnTo>
                    <a:pt x="518" y="440"/>
                  </a:lnTo>
                  <a:lnTo>
                    <a:pt x="514" y="440"/>
                  </a:lnTo>
                  <a:lnTo>
                    <a:pt x="514" y="444"/>
                  </a:lnTo>
                  <a:lnTo>
                    <a:pt x="510" y="448"/>
                  </a:lnTo>
                  <a:lnTo>
                    <a:pt x="506" y="448"/>
                  </a:lnTo>
                  <a:lnTo>
                    <a:pt x="504" y="448"/>
                  </a:lnTo>
                  <a:lnTo>
                    <a:pt x="504" y="444"/>
                  </a:lnTo>
                  <a:lnTo>
                    <a:pt x="506" y="444"/>
                  </a:lnTo>
                  <a:lnTo>
                    <a:pt x="506" y="440"/>
                  </a:lnTo>
                  <a:lnTo>
                    <a:pt x="506" y="444"/>
                  </a:lnTo>
                  <a:lnTo>
                    <a:pt x="504" y="444"/>
                  </a:lnTo>
                  <a:lnTo>
                    <a:pt x="504" y="440"/>
                  </a:lnTo>
                  <a:lnTo>
                    <a:pt x="504" y="438"/>
                  </a:lnTo>
                  <a:lnTo>
                    <a:pt x="500" y="438"/>
                  </a:lnTo>
                  <a:lnTo>
                    <a:pt x="500" y="434"/>
                  </a:lnTo>
                  <a:lnTo>
                    <a:pt x="500" y="430"/>
                  </a:lnTo>
                  <a:lnTo>
                    <a:pt x="504" y="426"/>
                  </a:lnTo>
                  <a:lnTo>
                    <a:pt x="504" y="422"/>
                  </a:lnTo>
                  <a:lnTo>
                    <a:pt x="504" y="414"/>
                  </a:lnTo>
                  <a:lnTo>
                    <a:pt x="504" y="410"/>
                  </a:lnTo>
                  <a:lnTo>
                    <a:pt x="506" y="410"/>
                  </a:lnTo>
                  <a:lnTo>
                    <a:pt x="510" y="410"/>
                  </a:lnTo>
                  <a:lnTo>
                    <a:pt x="510" y="408"/>
                  </a:lnTo>
                  <a:lnTo>
                    <a:pt x="510" y="404"/>
                  </a:lnTo>
                  <a:lnTo>
                    <a:pt x="510" y="400"/>
                  </a:lnTo>
                  <a:lnTo>
                    <a:pt x="510" y="396"/>
                  </a:lnTo>
                  <a:lnTo>
                    <a:pt x="510" y="392"/>
                  </a:lnTo>
                  <a:lnTo>
                    <a:pt x="506" y="388"/>
                  </a:lnTo>
                  <a:lnTo>
                    <a:pt x="506" y="384"/>
                  </a:lnTo>
                  <a:lnTo>
                    <a:pt x="506" y="380"/>
                  </a:lnTo>
                  <a:lnTo>
                    <a:pt x="506" y="378"/>
                  </a:lnTo>
                  <a:lnTo>
                    <a:pt x="506" y="374"/>
                  </a:lnTo>
                  <a:lnTo>
                    <a:pt x="506" y="370"/>
                  </a:lnTo>
                  <a:lnTo>
                    <a:pt x="504" y="370"/>
                  </a:lnTo>
                  <a:lnTo>
                    <a:pt x="504" y="366"/>
                  </a:lnTo>
                  <a:lnTo>
                    <a:pt x="506" y="366"/>
                  </a:lnTo>
                  <a:lnTo>
                    <a:pt x="506" y="362"/>
                  </a:lnTo>
                  <a:lnTo>
                    <a:pt x="504" y="362"/>
                  </a:lnTo>
                  <a:lnTo>
                    <a:pt x="506" y="358"/>
                  </a:lnTo>
                  <a:lnTo>
                    <a:pt x="510" y="358"/>
                  </a:lnTo>
                  <a:lnTo>
                    <a:pt x="510" y="354"/>
                  </a:lnTo>
                  <a:lnTo>
                    <a:pt x="510" y="352"/>
                  </a:lnTo>
                  <a:lnTo>
                    <a:pt x="514" y="352"/>
                  </a:lnTo>
                  <a:lnTo>
                    <a:pt x="514" y="348"/>
                  </a:lnTo>
                  <a:lnTo>
                    <a:pt x="514" y="344"/>
                  </a:lnTo>
                  <a:lnTo>
                    <a:pt x="518" y="344"/>
                  </a:lnTo>
                  <a:lnTo>
                    <a:pt x="518" y="340"/>
                  </a:lnTo>
                  <a:lnTo>
                    <a:pt x="518" y="336"/>
                  </a:lnTo>
                  <a:lnTo>
                    <a:pt x="518" y="332"/>
                  </a:lnTo>
                  <a:lnTo>
                    <a:pt x="522" y="332"/>
                  </a:lnTo>
                  <a:lnTo>
                    <a:pt x="518" y="328"/>
                  </a:lnTo>
                  <a:lnTo>
                    <a:pt x="522" y="328"/>
                  </a:lnTo>
                  <a:lnTo>
                    <a:pt x="522" y="324"/>
                  </a:lnTo>
                  <a:lnTo>
                    <a:pt x="522" y="322"/>
                  </a:lnTo>
                  <a:lnTo>
                    <a:pt x="526" y="322"/>
                  </a:lnTo>
                  <a:lnTo>
                    <a:pt x="526" y="318"/>
                  </a:lnTo>
                  <a:lnTo>
                    <a:pt x="526" y="314"/>
                  </a:lnTo>
                  <a:lnTo>
                    <a:pt x="530" y="310"/>
                  </a:lnTo>
                  <a:lnTo>
                    <a:pt x="530" y="306"/>
                  </a:lnTo>
                  <a:lnTo>
                    <a:pt x="530" y="302"/>
                  </a:lnTo>
                  <a:lnTo>
                    <a:pt x="530" y="298"/>
                  </a:lnTo>
                  <a:lnTo>
                    <a:pt x="530" y="296"/>
                  </a:lnTo>
                  <a:lnTo>
                    <a:pt x="532" y="296"/>
                  </a:lnTo>
                  <a:lnTo>
                    <a:pt x="532" y="292"/>
                  </a:lnTo>
                  <a:lnTo>
                    <a:pt x="532" y="288"/>
                  </a:lnTo>
                  <a:lnTo>
                    <a:pt x="532" y="284"/>
                  </a:lnTo>
                  <a:lnTo>
                    <a:pt x="532" y="280"/>
                  </a:lnTo>
                  <a:lnTo>
                    <a:pt x="536" y="276"/>
                  </a:lnTo>
                  <a:lnTo>
                    <a:pt x="536" y="272"/>
                  </a:lnTo>
                  <a:lnTo>
                    <a:pt x="536" y="268"/>
                  </a:lnTo>
                  <a:lnTo>
                    <a:pt x="536" y="266"/>
                  </a:lnTo>
                  <a:lnTo>
                    <a:pt x="536" y="262"/>
                  </a:lnTo>
                  <a:lnTo>
                    <a:pt x="536" y="258"/>
                  </a:lnTo>
                  <a:lnTo>
                    <a:pt x="532" y="254"/>
                  </a:lnTo>
                  <a:lnTo>
                    <a:pt x="532" y="250"/>
                  </a:lnTo>
                  <a:lnTo>
                    <a:pt x="532" y="246"/>
                  </a:lnTo>
                  <a:lnTo>
                    <a:pt x="532" y="242"/>
                  </a:lnTo>
                  <a:lnTo>
                    <a:pt x="532" y="238"/>
                  </a:lnTo>
                  <a:lnTo>
                    <a:pt x="532" y="236"/>
                  </a:lnTo>
                  <a:lnTo>
                    <a:pt x="532" y="232"/>
                  </a:lnTo>
                  <a:lnTo>
                    <a:pt x="532" y="228"/>
                  </a:lnTo>
                  <a:lnTo>
                    <a:pt x="532" y="232"/>
                  </a:lnTo>
                  <a:lnTo>
                    <a:pt x="536" y="232"/>
                  </a:lnTo>
                  <a:lnTo>
                    <a:pt x="536" y="228"/>
                  </a:lnTo>
                  <a:lnTo>
                    <a:pt x="536" y="224"/>
                  </a:lnTo>
                  <a:lnTo>
                    <a:pt x="536" y="220"/>
                  </a:lnTo>
                  <a:lnTo>
                    <a:pt x="536" y="216"/>
                  </a:lnTo>
                  <a:lnTo>
                    <a:pt x="536" y="212"/>
                  </a:lnTo>
                  <a:lnTo>
                    <a:pt x="536" y="210"/>
                  </a:lnTo>
                  <a:lnTo>
                    <a:pt x="536" y="206"/>
                  </a:lnTo>
                  <a:lnTo>
                    <a:pt x="536" y="202"/>
                  </a:lnTo>
                  <a:lnTo>
                    <a:pt x="536" y="198"/>
                  </a:lnTo>
                  <a:lnTo>
                    <a:pt x="540" y="198"/>
                  </a:lnTo>
                  <a:lnTo>
                    <a:pt x="540" y="194"/>
                  </a:lnTo>
                  <a:lnTo>
                    <a:pt x="540" y="190"/>
                  </a:lnTo>
                  <a:lnTo>
                    <a:pt x="540" y="186"/>
                  </a:lnTo>
                  <a:lnTo>
                    <a:pt x="540" y="182"/>
                  </a:lnTo>
                  <a:lnTo>
                    <a:pt x="544" y="182"/>
                  </a:lnTo>
                  <a:lnTo>
                    <a:pt x="544" y="180"/>
                  </a:lnTo>
                  <a:lnTo>
                    <a:pt x="544" y="176"/>
                  </a:lnTo>
                  <a:lnTo>
                    <a:pt x="544" y="172"/>
                  </a:lnTo>
                  <a:lnTo>
                    <a:pt x="544" y="168"/>
                  </a:lnTo>
                  <a:lnTo>
                    <a:pt x="544" y="164"/>
                  </a:lnTo>
                  <a:lnTo>
                    <a:pt x="548" y="164"/>
                  </a:lnTo>
                  <a:lnTo>
                    <a:pt x="548" y="160"/>
                  </a:lnTo>
                  <a:lnTo>
                    <a:pt x="548" y="158"/>
                  </a:lnTo>
                  <a:lnTo>
                    <a:pt x="548" y="154"/>
                  </a:lnTo>
                  <a:lnTo>
                    <a:pt x="548" y="150"/>
                  </a:lnTo>
                  <a:lnTo>
                    <a:pt x="548" y="146"/>
                  </a:lnTo>
                  <a:lnTo>
                    <a:pt x="548" y="142"/>
                  </a:lnTo>
                  <a:lnTo>
                    <a:pt x="552" y="142"/>
                  </a:lnTo>
                  <a:lnTo>
                    <a:pt x="552" y="138"/>
                  </a:lnTo>
                  <a:lnTo>
                    <a:pt x="548" y="136"/>
                  </a:lnTo>
                  <a:lnTo>
                    <a:pt x="548" y="132"/>
                  </a:lnTo>
                  <a:lnTo>
                    <a:pt x="548" y="128"/>
                  </a:lnTo>
                  <a:lnTo>
                    <a:pt x="548" y="124"/>
                  </a:lnTo>
                  <a:lnTo>
                    <a:pt x="548" y="120"/>
                  </a:lnTo>
                  <a:lnTo>
                    <a:pt x="548" y="116"/>
                  </a:lnTo>
                  <a:lnTo>
                    <a:pt x="548" y="112"/>
                  </a:lnTo>
                  <a:lnTo>
                    <a:pt x="552" y="112"/>
                  </a:lnTo>
                  <a:lnTo>
                    <a:pt x="552" y="110"/>
                  </a:lnTo>
                  <a:lnTo>
                    <a:pt x="552" y="106"/>
                  </a:lnTo>
                  <a:lnTo>
                    <a:pt x="548" y="106"/>
                  </a:lnTo>
                  <a:lnTo>
                    <a:pt x="548" y="110"/>
                  </a:lnTo>
                  <a:lnTo>
                    <a:pt x="548" y="106"/>
                  </a:lnTo>
                  <a:lnTo>
                    <a:pt x="548" y="102"/>
                  </a:lnTo>
                  <a:lnTo>
                    <a:pt x="548" y="98"/>
                  </a:lnTo>
                  <a:lnTo>
                    <a:pt x="548" y="102"/>
                  </a:lnTo>
                  <a:lnTo>
                    <a:pt x="552" y="102"/>
                  </a:lnTo>
                  <a:lnTo>
                    <a:pt x="552" y="98"/>
                  </a:lnTo>
                  <a:lnTo>
                    <a:pt x="552" y="94"/>
                  </a:lnTo>
                  <a:lnTo>
                    <a:pt x="552" y="90"/>
                  </a:lnTo>
                  <a:lnTo>
                    <a:pt x="552" y="86"/>
                  </a:lnTo>
                  <a:lnTo>
                    <a:pt x="556" y="82"/>
                  </a:lnTo>
                  <a:lnTo>
                    <a:pt x="556" y="76"/>
                  </a:lnTo>
                  <a:lnTo>
                    <a:pt x="556" y="72"/>
                  </a:lnTo>
                  <a:lnTo>
                    <a:pt x="556" y="68"/>
                  </a:lnTo>
                  <a:lnTo>
                    <a:pt x="556" y="64"/>
                  </a:lnTo>
                  <a:lnTo>
                    <a:pt x="556" y="60"/>
                  </a:lnTo>
                  <a:lnTo>
                    <a:pt x="556" y="52"/>
                  </a:lnTo>
                  <a:lnTo>
                    <a:pt x="556" y="50"/>
                  </a:lnTo>
                  <a:lnTo>
                    <a:pt x="556" y="46"/>
                  </a:lnTo>
                  <a:lnTo>
                    <a:pt x="556" y="42"/>
                  </a:lnTo>
                  <a:lnTo>
                    <a:pt x="556" y="38"/>
                  </a:lnTo>
                  <a:lnTo>
                    <a:pt x="552" y="34"/>
                  </a:lnTo>
                  <a:lnTo>
                    <a:pt x="552" y="30"/>
                  </a:lnTo>
                  <a:lnTo>
                    <a:pt x="552" y="26"/>
                  </a:lnTo>
                  <a:lnTo>
                    <a:pt x="552" y="24"/>
                  </a:lnTo>
                  <a:lnTo>
                    <a:pt x="552" y="20"/>
                  </a:lnTo>
                  <a:lnTo>
                    <a:pt x="552" y="16"/>
                  </a:lnTo>
                  <a:lnTo>
                    <a:pt x="556" y="16"/>
                  </a:lnTo>
                  <a:lnTo>
                    <a:pt x="560" y="16"/>
                  </a:lnTo>
                  <a:lnTo>
                    <a:pt x="560" y="12"/>
                  </a:lnTo>
                  <a:lnTo>
                    <a:pt x="560" y="8"/>
                  </a:lnTo>
                  <a:lnTo>
                    <a:pt x="560" y="4"/>
                  </a:lnTo>
                  <a:lnTo>
                    <a:pt x="562" y="4"/>
                  </a:lnTo>
                  <a:lnTo>
                    <a:pt x="562" y="0"/>
                  </a:lnTo>
                  <a:lnTo>
                    <a:pt x="562" y="4"/>
                  </a:lnTo>
                  <a:lnTo>
                    <a:pt x="566" y="4"/>
                  </a:lnTo>
                  <a:lnTo>
                    <a:pt x="566" y="8"/>
                  </a:lnTo>
                  <a:lnTo>
                    <a:pt x="566" y="12"/>
                  </a:lnTo>
                  <a:lnTo>
                    <a:pt x="570" y="12"/>
                  </a:lnTo>
                  <a:lnTo>
                    <a:pt x="570" y="16"/>
                  </a:lnTo>
                  <a:lnTo>
                    <a:pt x="570" y="20"/>
                  </a:lnTo>
                  <a:lnTo>
                    <a:pt x="570" y="24"/>
                  </a:lnTo>
                  <a:lnTo>
                    <a:pt x="570" y="26"/>
                  </a:lnTo>
                  <a:lnTo>
                    <a:pt x="574" y="30"/>
                  </a:lnTo>
                  <a:lnTo>
                    <a:pt x="574" y="34"/>
                  </a:lnTo>
                  <a:lnTo>
                    <a:pt x="578" y="34"/>
                  </a:lnTo>
                  <a:lnTo>
                    <a:pt x="578" y="38"/>
                  </a:lnTo>
                  <a:lnTo>
                    <a:pt x="574" y="42"/>
                  </a:lnTo>
                  <a:lnTo>
                    <a:pt x="578" y="42"/>
                  </a:lnTo>
                  <a:lnTo>
                    <a:pt x="578" y="46"/>
                  </a:lnTo>
                  <a:lnTo>
                    <a:pt x="574" y="46"/>
                  </a:lnTo>
                  <a:lnTo>
                    <a:pt x="574" y="50"/>
                  </a:lnTo>
                  <a:lnTo>
                    <a:pt x="574" y="52"/>
                  </a:lnTo>
                  <a:lnTo>
                    <a:pt x="574" y="56"/>
                  </a:lnTo>
                  <a:lnTo>
                    <a:pt x="578" y="56"/>
                  </a:lnTo>
                  <a:lnTo>
                    <a:pt x="578" y="60"/>
                  </a:lnTo>
                  <a:lnTo>
                    <a:pt x="578" y="64"/>
                  </a:lnTo>
                  <a:lnTo>
                    <a:pt x="578" y="60"/>
                  </a:lnTo>
                  <a:lnTo>
                    <a:pt x="582" y="68"/>
                  </a:lnTo>
                  <a:lnTo>
                    <a:pt x="582" y="76"/>
                  </a:lnTo>
                  <a:lnTo>
                    <a:pt x="586" y="76"/>
                  </a:lnTo>
                  <a:lnTo>
                    <a:pt x="586" y="80"/>
                  </a:lnTo>
                  <a:lnTo>
                    <a:pt x="586" y="82"/>
                  </a:lnTo>
                  <a:lnTo>
                    <a:pt x="586" y="86"/>
                  </a:lnTo>
                  <a:lnTo>
                    <a:pt x="586" y="90"/>
                  </a:lnTo>
                  <a:lnTo>
                    <a:pt x="590" y="90"/>
                  </a:lnTo>
                  <a:lnTo>
                    <a:pt x="586" y="94"/>
                  </a:lnTo>
                  <a:lnTo>
                    <a:pt x="590" y="98"/>
                  </a:lnTo>
                  <a:lnTo>
                    <a:pt x="592" y="98"/>
                  </a:lnTo>
                  <a:lnTo>
                    <a:pt x="596" y="94"/>
                  </a:lnTo>
                  <a:lnTo>
                    <a:pt x="596" y="98"/>
                  </a:lnTo>
                  <a:lnTo>
                    <a:pt x="600" y="98"/>
                  </a:lnTo>
                  <a:lnTo>
                    <a:pt x="600" y="102"/>
                  </a:lnTo>
                  <a:lnTo>
                    <a:pt x="596" y="102"/>
                  </a:lnTo>
                  <a:lnTo>
                    <a:pt x="596" y="106"/>
                  </a:lnTo>
                  <a:lnTo>
                    <a:pt x="596" y="110"/>
                  </a:lnTo>
                  <a:lnTo>
                    <a:pt x="596" y="112"/>
                  </a:lnTo>
                  <a:lnTo>
                    <a:pt x="592" y="116"/>
                  </a:lnTo>
                  <a:lnTo>
                    <a:pt x="592" y="120"/>
                  </a:lnTo>
                  <a:lnTo>
                    <a:pt x="590" y="120"/>
                  </a:lnTo>
                  <a:lnTo>
                    <a:pt x="586" y="120"/>
                  </a:lnTo>
                  <a:lnTo>
                    <a:pt x="582" y="124"/>
                  </a:lnTo>
                  <a:lnTo>
                    <a:pt x="578" y="124"/>
                  </a:lnTo>
                  <a:lnTo>
                    <a:pt x="578" y="128"/>
                  </a:lnTo>
                  <a:lnTo>
                    <a:pt x="578" y="132"/>
                  </a:lnTo>
                  <a:lnTo>
                    <a:pt x="582" y="136"/>
                  </a:lnTo>
                  <a:lnTo>
                    <a:pt x="578" y="138"/>
                  </a:lnTo>
                  <a:lnTo>
                    <a:pt x="578" y="142"/>
                  </a:lnTo>
                  <a:lnTo>
                    <a:pt x="578" y="146"/>
                  </a:lnTo>
                  <a:lnTo>
                    <a:pt x="578" y="150"/>
                  </a:lnTo>
                  <a:lnTo>
                    <a:pt x="578" y="154"/>
                  </a:lnTo>
                  <a:lnTo>
                    <a:pt x="578" y="158"/>
                  </a:lnTo>
                  <a:lnTo>
                    <a:pt x="578" y="160"/>
                  </a:lnTo>
                  <a:lnTo>
                    <a:pt x="578" y="164"/>
                  </a:lnTo>
                  <a:lnTo>
                    <a:pt x="582" y="168"/>
                  </a:lnTo>
                  <a:lnTo>
                    <a:pt x="582" y="172"/>
                  </a:lnTo>
                  <a:lnTo>
                    <a:pt x="578" y="172"/>
                  </a:lnTo>
                  <a:lnTo>
                    <a:pt x="574" y="172"/>
                  </a:lnTo>
                  <a:lnTo>
                    <a:pt x="574" y="176"/>
                  </a:lnTo>
                  <a:lnTo>
                    <a:pt x="570" y="180"/>
                  </a:lnTo>
                  <a:lnTo>
                    <a:pt x="570" y="182"/>
                  </a:lnTo>
                  <a:lnTo>
                    <a:pt x="570" y="186"/>
                  </a:lnTo>
                  <a:lnTo>
                    <a:pt x="566" y="186"/>
                  </a:lnTo>
                  <a:lnTo>
                    <a:pt x="566" y="190"/>
                  </a:lnTo>
                  <a:lnTo>
                    <a:pt x="562" y="194"/>
                  </a:lnTo>
                  <a:lnTo>
                    <a:pt x="562" y="198"/>
                  </a:lnTo>
                  <a:lnTo>
                    <a:pt x="560" y="198"/>
                  </a:lnTo>
                  <a:lnTo>
                    <a:pt x="560" y="202"/>
                  </a:lnTo>
                  <a:lnTo>
                    <a:pt x="560" y="206"/>
                  </a:lnTo>
                  <a:lnTo>
                    <a:pt x="560" y="210"/>
                  </a:lnTo>
                  <a:lnTo>
                    <a:pt x="556" y="212"/>
                  </a:lnTo>
                  <a:lnTo>
                    <a:pt x="556" y="216"/>
                  </a:lnTo>
                  <a:lnTo>
                    <a:pt x="560" y="216"/>
                  </a:lnTo>
                  <a:lnTo>
                    <a:pt x="556" y="216"/>
                  </a:lnTo>
                  <a:lnTo>
                    <a:pt x="560" y="220"/>
                  </a:lnTo>
                  <a:lnTo>
                    <a:pt x="560" y="224"/>
                  </a:lnTo>
                  <a:lnTo>
                    <a:pt x="560" y="228"/>
                  </a:lnTo>
                  <a:lnTo>
                    <a:pt x="560" y="232"/>
                  </a:lnTo>
                  <a:lnTo>
                    <a:pt x="556" y="232"/>
                  </a:lnTo>
                  <a:lnTo>
                    <a:pt x="556" y="236"/>
                  </a:lnTo>
                  <a:lnTo>
                    <a:pt x="552" y="236"/>
                  </a:lnTo>
                  <a:lnTo>
                    <a:pt x="552" y="238"/>
                  </a:lnTo>
                  <a:lnTo>
                    <a:pt x="552" y="242"/>
                  </a:lnTo>
                  <a:lnTo>
                    <a:pt x="552" y="246"/>
                  </a:lnTo>
                  <a:lnTo>
                    <a:pt x="548" y="246"/>
                  </a:lnTo>
                  <a:lnTo>
                    <a:pt x="548" y="250"/>
                  </a:lnTo>
                  <a:lnTo>
                    <a:pt x="548" y="254"/>
                  </a:lnTo>
                  <a:lnTo>
                    <a:pt x="552" y="258"/>
                  </a:lnTo>
                  <a:lnTo>
                    <a:pt x="552" y="262"/>
                  </a:lnTo>
                  <a:lnTo>
                    <a:pt x="552" y="266"/>
                  </a:lnTo>
                  <a:lnTo>
                    <a:pt x="552" y="268"/>
                  </a:lnTo>
                  <a:lnTo>
                    <a:pt x="556" y="268"/>
                  </a:lnTo>
                  <a:lnTo>
                    <a:pt x="556" y="272"/>
                  </a:lnTo>
                  <a:lnTo>
                    <a:pt x="556" y="276"/>
                  </a:lnTo>
                  <a:lnTo>
                    <a:pt x="556" y="280"/>
                  </a:lnTo>
                  <a:lnTo>
                    <a:pt x="556" y="284"/>
                  </a:lnTo>
                  <a:lnTo>
                    <a:pt x="560" y="284"/>
                  </a:lnTo>
                  <a:lnTo>
                    <a:pt x="560" y="288"/>
                  </a:lnTo>
                  <a:lnTo>
                    <a:pt x="560" y="292"/>
                  </a:lnTo>
                  <a:lnTo>
                    <a:pt x="560" y="296"/>
                  </a:lnTo>
                  <a:lnTo>
                    <a:pt x="560" y="298"/>
                  </a:lnTo>
                  <a:lnTo>
                    <a:pt x="560" y="302"/>
                  </a:lnTo>
                  <a:lnTo>
                    <a:pt x="556" y="302"/>
                  </a:lnTo>
                  <a:lnTo>
                    <a:pt x="556" y="306"/>
                  </a:lnTo>
                  <a:lnTo>
                    <a:pt x="556" y="310"/>
                  </a:lnTo>
                  <a:lnTo>
                    <a:pt x="552" y="310"/>
                  </a:lnTo>
                  <a:lnTo>
                    <a:pt x="552" y="314"/>
                  </a:lnTo>
                  <a:lnTo>
                    <a:pt x="552" y="318"/>
                  </a:lnTo>
                  <a:lnTo>
                    <a:pt x="552" y="322"/>
                  </a:lnTo>
                  <a:lnTo>
                    <a:pt x="548" y="322"/>
                  </a:lnTo>
                  <a:lnTo>
                    <a:pt x="548" y="324"/>
                  </a:lnTo>
                  <a:lnTo>
                    <a:pt x="552" y="324"/>
                  </a:lnTo>
                  <a:lnTo>
                    <a:pt x="552" y="328"/>
                  </a:lnTo>
                  <a:lnTo>
                    <a:pt x="552" y="332"/>
                  </a:lnTo>
                  <a:lnTo>
                    <a:pt x="552" y="336"/>
                  </a:lnTo>
                  <a:lnTo>
                    <a:pt x="552" y="340"/>
                  </a:lnTo>
                  <a:lnTo>
                    <a:pt x="548" y="340"/>
                  </a:lnTo>
                  <a:lnTo>
                    <a:pt x="548" y="344"/>
                  </a:lnTo>
                  <a:lnTo>
                    <a:pt x="544" y="348"/>
                  </a:lnTo>
                  <a:lnTo>
                    <a:pt x="544" y="344"/>
                  </a:lnTo>
                  <a:lnTo>
                    <a:pt x="540" y="348"/>
                  </a:lnTo>
                  <a:lnTo>
                    <a:pt x="540" y="352"/>
                  </a:lnTo>
                  <a:lnTo>
                    <a:pt x="540" y="354"/>
                  </a:lnTo>
                  <a:lnTo>
                    <a:pt x="540" y="358"/>
                  </a:lnTo>
                  <a:lnTo>
                    <a:pt x="540" y="362"/>
                  </a:lnTo>
                  <a:lnTo>
                    <a:pt x="540" y="366"/>
                  </a:lnTo>
                  <a:lnTo>
                    <a:pt x="540" y="370"/>
                  </a:lnTo>
                  <a:lnTo>
                    <a:pt x="540" y="374"/>
                  </a:lnTo>
                  <a:lnTo>
                    <a:pt x="544" y="378"/>
                  </a:lnTo>
                  <a:lnTo>
                    <a:pt x="544" y="380"/>
                  </a:lnTo>
                  <a:lnTo>
                    <a:pt x="544" y="384"/>
                  </a:lnTo>
                  <a:lnTo>
                    <a:pt x="544" y="388"/>
                  </a:lnTo>
                  <a:lnTo>
                    <a:pt x="540" y="388"/>
                  </a:lnTo>
                  <a:lnTo>
                    <a:pt x="540" y="392"/>
                  </a:lnTo>
                  <a:lnTo>
                    <a:pt x="536" y="392"/>
                  </a:lnTo>
                  <a:lnTo>
                    <a:pt x="536" y="396"/>
                  </a:lnTo>
                  <a:lnTo>
                    <a:pt x="536" y="400"/>
                  </a:lnTo>
                  <a:lnTo>
                    <a:pt x="536" y="404"/>
                  </a:lnTo>
                  <a:lnTo>
                    <a:pt x="536" y="408"/>
                  </a:lnTo>
                  <a:lnTo>
                    <a:pt x="532" y="408"/>
                  </a:lnTo>
                  <a:lnTo>
                    <a:pt x="532" y="404"/>
                  </a:lnTo>
                  <a:lnTo>
                    <a:pt x="532" y="408"/>
                  </a:lnTo>
                  <a:lnTo>
                    <a:pt x="532" y="410"/>
                  </a:lnTo>
                  <a:lnTo>
                    <a:pt x="532" y="414"/>
                  </a:lnTo>
                  <a:lnTo>
                    <a:pt x="530" y="418"/>
                  </a:lnTo>
                  <a:lnTo>
                    <a:pt x="532" y="418"/>
                  </a:lnTo>
                  <a:lnTo>
                    <a:pt x="532" y="422"/>
                  </a:lnTo>
                  <a:lnTo>
                    <a:pt x="530" y="422"/>
                  </a:lnTo>
                  <a:lnTo>
                    <a:pt x="530" y="426"/>
                  </a:lnTo>
                  <a:lnTo>
                    <a:pt x="530" y="430"/>
                  </a:lnTo>
                  <a:lnTo>
                    <a:pt x="530" y="434"/>
                  </a:lnTo>
                  <a:lnTo>
                    <a:pt x="530" y="438"/>
                  </a:lnTo>
                  <a:lnTo>
                    <a:pt x="530" y="440"/>
                  </a:lnTo>
                  <a:lnTo>
                    <a:pt x="530" y="444"/>
                  </a:lnTo>
                  <a:lnTo>
                    <a:pt x="530" y="448"/>
                  </a:lnTo>
                  <a:lnTo>
                    <a:pt x="532" y="448"/>
                  </a:lnTo>
                  <a:lnTo>
                    <a:pt x="532" y="452"/>
                  </a:lnTo>
                  <a:lnTo>
                    <a:pt x="532" y="456"/>
                  </a:lnTo>
                  <a:lnTo>
                    <a:pt x="530" y="456"/>
                  </a:lnTo>
                  <a:lnTo>
                    <a:pt x="526" y="460"/>
                  </a:lnTo>
                  <a:lnTo>
                    <a:pt x="530" y="460"/>
                  </a:lnTo>
                  <a:lnTo>
                    <a:pt x="526" y="464"/>
                  </a:lnTo>
                  <a:lnTo>
                    <a:pt x="526" y="466"/>
                  </a:lnTo>
                  <a:lnTo>
                    <a:pt x="526" y="470"/>
                  </a:lnTo>
                  <a:lnTo>
                    <a:pt x="526" y="474"/>
                  </a:lnTo>
                  <a:lnTo>
                    <a:pt x="530" y="474"/>
                  </a:lnTo>
                  <a:lnTo>
                    <a:pt x="532" y="474"/>
                  </a:lnTo>
                  <a:lnTo>
                    <a:pt x="532" y="478"/>
                  </a:lnTo>
                  <a:lnTo>
                    <a:pt x="530" y="478"/>
                  </a:lnTo>
                  <a:lnTo>
                    <a:pt x="530" y="482"/>
                  </a:lnTo>
                  <a:lnTo>
                    <a:pt x="532" y="482"/>
                  </a:lnTo>
                  <a:lnTo>
                    <a:pt x="532" y="486"/>
                  </a:lnTo>
                  <a:lnTo>
                    <a:pt x="532" y="490"/>
                  </a:lnTo>
                  <a:lnTo>
                    <a:pt x="532" y="494"/>
                  </a:lnTo>
                  <a:lnTo>
                    <a:pt x="530" y="494"/>
                  </a:lnTo>
                  <a:lnTo>
                    <a:pt x="532" y="496"/>
                  </a:lnTo>
                  <a:lnTo>
                    <a:pt x="530" y="496"/>
                  </a:lnTo>
                  <a:lnTo>
                    <a:pt x="530" y="500"/>
                  </a:lnTo>
                  <a:lnTo>
                    <a:pt x="532" y="500"/>
                  </a:lnTo>
                  <a:lnTo>
                    <a:pt x="536" y="500"/>
                  </a:lnTo>
                  <a:lnTo>
                    <a:pt x="540" y="500"/>
                  </a:lnTo>
                  <a:lnTo>
                    <a:pt x="540" y="504"/>
                  </a:lnTo>
                  <a:lnTo>
                    <a:pt x="540" y="508"/>
                  </a:lnTo>
                  <a:lnTo>
                    <a:pt x="536" y="508"/>
                  </a:lnTo>
                  <a:lnTo>
                    <a:pt x="532" y="508"/>
                  </a:lnTo>
                  <a:lnTo>
                    <a:pt x="530" y="508"/>
                  </a:lnTo>
                  <a:lnTo>
                    <a:pt x="526" y="508"/>
                  </a:lnTo>
                  <a:lnTo>
                    <a:pt x="530" y="508"/>
                  </a:lnTo>
                  <a:lnTo>
                    <a:pt x="530" y="512"/>
                  </a:lnTo>
                  <a:lnTo>
                    <a:pt x="532" y="512"/>
                  </a:lnTo>
                  <a:lnTo>
                    <a:pt x="536" y="512"/>
                  </a:lnTo>
                  <a:lnTo>
                    <a:pt x="536" y="516"/>
                  </a:lnTo>
                  <a:lnTo>
                    <a:pt x="536" y="520"/>
                  </a:lnTo>
                  <a:lnTo>
                    <a:pt x="532" y="524"/>
                  </a:lnTo>
                  <a:lnTo>
                    <a:pt x="532" y="526"/>
                  </a:lnTo>
                  <a:lnTo>
                    <a:pt x="532" y="530"/>
                  </a:lnTo>
                  <a:lnTo>
                    <a:pt x="532" y="534"/>
                  </a:lnTo>
                  <a:lnTo>
                    <a:pt x="530" y="534"/>
                  </a:lnTo>
                  <a:lnTo>
                    <a:pt x="532" y="534"/>
                  </a:lnTo>
                  <a:lnTo>
                    <a:pt x="532" y="538"/>
                  </a:lnTo>
                  <a:lnTo>
                    <a:pt x="532" y="542"/>
                  </a:lnTo>
                  <a:lnTo>
                    <a:pt x="532" y="546"/>
                  </a:lnTo>
                  <a:lnTo>
                    <a:pt x="530" y="550"/>
                  </a:lnTo>
                  <a:lnTo>
                    <a:pt x="530" y="552"/>
                  </a:lnTo>
                  <a:lnTo>
                    <a:pt x="530" y="556"/>
                  </a:lnTo>
                  <a:lnTo>
                    <a:pt x="526" y="560"/>
                  </a:lnTo>
                  <a:lnTo>
                    <a:pt x="522" y="560"/>
                  </a:lnTo>
                  <a:lnTo>
                    <a:pt x="526" y="564"/>
                  </a:lnTo>
                  <a:lnTo>
                    <a:pt x="522" y="564"/>
                  </a:lnTo>
                  <a:lnTo>
                    <a:pt x="522" y="566"/>
                  </a:lnTo>
                  <a:lnTo>
                    <a:pt x="522" y="570"/>
                  </a:lnTo>
                  <a:lnTo>
                    <a:pt x="526" y="574"/>
                  </a:lnTo>
                  <a:lnTo>
                    <a:pt x="526" y="578"/>
                  </a:lnTo>
                  <a:lnTo>
                    <a:pt x="522" y="578"/>
                  </a:lnTo>
                  <a:lnTo>
                    <a:pt x="522" y="582"/>
                  </a:lnTo>
                  <a:lnTo>
                    <a:pt x="518" y="582"/>
                  </a:lnTo>
                  <a:lnTo>
                    <a:pt x="522" y="582"/>
                  </a:lnTo>
                  <a:lnTo>
                    <a:pt x="522" y="586"/>
                  </a:lnTo>
                  <a:lnTo>
                    <a:pt x="522" y="590"/>
                  </a:lnTo>
                  <a:lnTo>
                    <a:pt x="518" y="590"/>
                  </a:lnTo>
                  <a:lnTo>
                    <a:pt x="514" y="590"/>
                  </a:lnTo>
                  <a:lnTo>
                    <a:pt x="514" y="594"/>
                  </a:lnTo>
                  <a:lnTo>
                    <a:pt x="510" y="596"/>
                  </a:lnTo>
                  <a:lnTo>
                    <a:pt x="514" y="596"/>
                  </a:lnTo>
                  <a:lnTo>
                    <a:pt x="510" y="596"/>
                  </a:lnTo>
                  <a:lnTo>
                    <a:pt x="506" y="596"/>
                  </a:lnTo>
                  <a:lnTo>
                    <a:pt x="506" y="600"/>
                  </a:lnTo>
                  <a:lnTo>
                    <a:pt x="506" y="604"/>
                  </a:lnTo>
                  <a:lnTo>
                    <a:pt x="506" y="608"/>
                  </a:lnTo>
                  <a:lnTo>
                    <a:pt x="506" y="612"/>
                  </a:lnTo>
                  <a:lnTo>
                    <a:pt x="506" y="616"/>
                  </a:lnTo>
                  <a:lnTo>
                    <a:pt x="510" y="620"/>
                  </a:lnTo>
                  <a:lnTo>
                    <a:pt x="510" y="624"/>
                  </a:lnTo>
                  <a:lnTo>
                    <a:pt x="510" y="626"/>
                  </a:lnTo>
                  <a:lnTo>
                    <a:pt x="510" y="630"/>
                  </a:lnTo>
                  <a:lnTo>
                    <a:pt x="514" y="630"/>
                  </a:lnTo>
                  <a:lnTo>
                    <a:pt x="514" y="626"/>
                  </a:lnTo>
                  <a:lnTo>
                    <a:pt x="518" y="626"/>
                  </a:lnTo>
                  <a:lnTo>
                    <a:pt x="522" y="626"/>
                  </a:lnTo>
                  <a:lnTo>
                    <a:pt x="526" y="626"/>
                  </a:lnTo>
                  <a:lnTo>
                    <a:pt x="522" y="626"/>
                  </a:lnTo>
                  <a:lnTo>
                    <a:pt x="526" y="630"/>
                  </a:lnTo>
                  <a:lnTo>
                    <a:pt x="526" y="634"/>
                  </a:lnTo>
                  <a:lnTo>
                    <a:pt x="522" y="634"/>
                  </a:lnTo>
                  <a:lnTo>
                    <a:pt x="522" y="638"/>
                  </a:lnTo>
                  <a:lnTo>
                    <a:pt x="526" y="638"/>
                  </a:lnTo>
                  <a:lnTo>
                    <a:pt x="526" y="642"/>
                  </a:lnTo>
                  <a:lnTo>
                    <a:pt x="522" y="646"/>
                  </a:lnTo>
                  <a:lnTo>
                    <a:pt x="526" y="650"/>
                  </a:lnTo>
                  <a:lnTo>
                    <a:pt x="530" y="652"/>
                  </a:lnTo>
                  <a:lnTo>
                    <a:pt x="532" y="656"/>
                  </a:lnTo>
                  <a:lnTo>
                    <a:pt x="540" y="656"/>
                  </a:lnTo>
                  <a:lnTo>
                    <a:pt x="548" y="656"/>
                  </a:lnTo>
                  <a:lnTo>
                    <a:pt x="552" y="656"/>
                  </a:lnTo>
                  <a:lnTo>
                    <a:pt x="556" y="656"/>
                  </a:lnTo>
                  <a:lnTo>
                    <a:pt x="560" y="656"/>
                  </a:lnTo>
                  <a:lnTo>
                    <a:pt x="562" y="656"/>
                  </a:lnTo>
                  <a:lnTo>
                    <a:pt x="566" y="656"/>
                  </a:lnTo>
                  <a:lnTo>
                    <a:pt x="570" y="660"/>
                  </a:lnTo>
                  <a:lnTo>
                    <a:pt x="574" y="660"/>
                  </a:lnTo>
                  <a:lnTo>
                    <a:pt x="578" y="660"/>
                  </a:lnTo>
                  <a:lnTo>
                    <a:pt x="578" y="664"/>
                  </a:lnTo>
                  <a:lnTo>
                    <a:pt x="578" y="660"/>
                  </a:lnTo>
                  <a:lnTo>
                    <a:pt x="574" y="660"/>
                  </a:lnTo>
                  <a:lnTo>
                    <a:pt x="570" y="660"/>
                  </a:lnTo>
                  <a:lnTo>
                    <a:pt x="566" y="660"/>
                  </a:lnTo>
                  <a:lnTo>
                    <a:pt x="562" y="660"/>
                  </a:lnTo>
                  <a:lnTo>
                    <a:pt x="562" y="664"/>
                  </a:lnTo>
                  <a:lnTo>
                    <a:pt x="562" y="668"/>
                  </a:lnTo>
                  <a:lnTo>
                    <a:pt x="560" y="664"/>
                  </a:lnTo>
                  <a:lnTo>
                    <a:pt x="556" y="668"/>
                  </a:lnTo>
                  <a:lnTo>
                    <a:pt x="548" y="672"/>
                  </a:lnTo>
                  <a:lnTo>
                    <a:pt x="544" y="672"/>
                  </a:lnTo>
                  <a:lnTo>
                    <a:pt x="544" y="676"/>
                  </a:lnTo>
                  <a:lnTo>
                    <a:pt x="544" y="680"/>
                  </a:lnTo>
                  <a:lnTo>
                    <a:pt x="544" y="682"/>
                  </a:lnTo>
                  <a:lnTo>
                    <a:pt x="544" y="686"/>
                  </a:lnTo>
                  <a:lnTo>
                    <a:pt x="544" y="690"/>
                  </a:lnTo>
                  <a:lnTo>
                    <a:pt x="544" y="694"/>
                  </a:lnTo>
                  <a:lnTo>
                    <a:pt x="540" y="694"/>
                  </a:lnTo>
                  <a:lnTo>
                    <a:pt x="536" y="694"/>
                  </a:lnTo>
                  <a:lnTo>
                    <a:pt x="532" y="694"/>
                  </a:lnTo>
                  <a:lnTo>
                    <a:pt x="530" y="690"/>
                  </a:lnTo>
                  <a:lnTo>
                    <a:pt x="526" y="690"/>
                  </a:lnTo>
                  <a:lnTo>
                    <a:pt x="522" y="686"/>
                  </a:lnTo>
                  <a:lnTo>
                    <a:pt x="522" y="682"/>
                  </a:lnTo>
                  <a:lnTo>
                    <a:pt x="526" y="682"/>
                  </a:lnTo>
                  <a:lnTo>
                    <a:pt x="526" y="686"/>
                  </a:lnTo>
                  <a:lnTo>
                    <a:pt x="530" y="686"/>
                  </a:lnTo>
                  <a:lnTo>
                    <a:pt x="530" y="682"/>
                  </a:lnTo>
                  <a:lnTo>
                    <a:pt x="530" y="680"/>
                  </a:lnTo>
                  <a:lnTo>
                    <a:pt x="530" y="682"/>
                  </a:lnTo>
                  <a:lnTo>
                    <a:pt x="532" y="686"/>
                  </a:lnTo>
                  <a:lnTo>
                    <a:pt x="530" y="686"/>
                  </a:lnTo>
                  <a:lnTo>
                    <a:pt x="532" y="686"/>
                  </a:lnTo>
                  <a:lnTo>
                    <a:pt x="532" y="682"/>
                  </a:lnTo>
                  <a:lnTo>
                    <a:pt x="532" y="680"/>
                  </a:lnTo>
                  <a:lnTo>
                    <a:pt x="536" y="680"/>
                  </a:lnTo>
                  <a:lnTo>
                    <a:pt x="540" y="676"/>
                  </a:lnTo>
                  <a:lnTo>
                    <a:pt x="540" y="672"/>
                  </a:lnTo>
                  <a:lnTo>
                    <a:pt x="536" y="672"/>
                  </a:lnTo>
                  <a:lnTo>
                    <a:pt x="532" y="676"/>
                  </a:lnTo>
                  <a:lnTo>
                    <a:pt x="530" y="676"/>
                  </a:lnTo>
                  <a:lnTo>
                    <a:pt x="530" y="680"/>
                  </a:lnTo>
                  <a:lnTo>
                    <a:pt x="526" y="680"/>
                  </a:lnTo>
                  <a:lnTo>
                    <a:pt x="526" y="676"/>
                  </a:lnTo>
                  <a:lnTo>
                    <a:pt x="522" y="680"/>
                  </a:lnTo>
                  <a:lnTo>
                    <a:pt x="526" y="680"/>
                  </a:lnTo>
                  <a:lnTo>
                    <a:pt x="522" y="682"/>
                  </a:lnTo>
                  <a:lnTo>
                    <a:pt x="522" y="680"/>
                  </a:lnTo>
                  <a:lnTo>
                    <a:pt x="522" y="682"/>
                  </a:lnTo>
                  <a:lnTo>
                    <a:pt x="518" y="682"/>
                  </a:lnTo>
                  <a:lnTo>
                    <a:pt x="522" y="686"/>
                  </a:lnTo>
                  <a:lnTo>
                    <a:pt x="518" y="686"/>
                  </a:lnTo>
                  <a:lnTo>
                    <a:pt x="514" y="682"/>
                  </a:lnTo>
                  <a:lnTo>
                    <a:pt x="510" y="682"/>
                  </a:lnTo>
                  <a:lnTo>
                    <a:pt x="510" y="680"/>
                  </a:lnTo>
                  <a:lnTo>
                    <a:pt x="514" y="680"/>
                  </a:lnTo>
                  <a:lnTo>
                    <a:pt x="518" y="680"/>
                  </a:lnTo>
                  <a:lnTo>
                    <a:pt x="518" y="682"/>
                  </a:lnTo>
                  <a:lnTo>
                    <a:pt x="518" y="680"/>
                  </a:lnTo>
                  <a:lnTo>
                    <a:pt x="514" y="680"/>
                  </a:lnTo>
                  <a:lnTo>
                    <a:pt x="514" y="676"/>
                  </a:lnTo>
                  <a:lnTo>
                    <a:pt x="514" y="672"/>
                  </a:lnTo>
                  <a:lnTo>
                    <a:pt x="518" y="672"/>
                  </a:lnTo>
                  <a:lnTo>
                    <a:pt x="522" y="672"/>
                  </a:lnTo>
                  <a:lnTo>
                    <a:pt x="526" y="672"/>
                  </a:lnTo>
                  <a:lnTo>
                    <a:pt x="526" y="668"/>
                  </a:lnTo>
                  <a:lnTo>
                    <a:pt x="530" y="668"/>
                  </a:lnTo>
                  <a:lnTo>
                    <a:pt x="532" y="668"/>
                  </a:lnTo>
                  <a:lnTo>
                    <a:pt x="536" y="668"/>
                  </a:lnTo>
                  <a:lnTo>
                    <a:pt x="532" y="668"/>
                  </a:lnTo>
                  <a:lnTo>
                    <a:pt x="530" y="668"/>
                  </a:lnTo>
                  <a:lnTo>
                    <a:pt x="526" y="664"/>
                  </a:lnTo>
                  <a:lnTo>
                    <a:pt x="522" y="668"/>
                  </a:lnTo>
                  <a:lnTo>
                    <a:pt x="522" y="664"/>
                  </a:lnTo>
                  <a:lnTo>
                    <a:pt x="522" y="668"/>
                  </a:lnTo>
                  <a:lnTo>
                    <a:pt x="518" y="668"/>
                  </a:lnTo>
                  <a:lnTo>
                    <a:pt x="514" y="668"/>
                  </a:lnTo>
                  <a:lnTo>
                    <a:pt x="518" y="668"/>
                  </a:lnTo>
                  <a:lnTo>
                    <a:pt x="518" y="672"/>
                  </a:lnTo>
                  <a:lnTo>
                    <a:pt x="514" y="672"/>
                  </a:lnTo>
                  <a:lnTo>
                    <a:pt x="514" y="676"/>
                  </a:lnTo>
                  <a:lnTo>
                    <a:pt x="514" y="680"/>
                  </a:lnTo>
                  <a:lnTo>
                    <a:pt x="510" y="680"/>
                  </a:lnTo>
                  <a:lnTo>
                    <a:pt x="506" y="676"/>
                  </a:lnTo>
                  <a:lnTo>
                    <a:pt x="510" y="676"/>
                  </a:lnTo>
                  <a:lnTo>
                    <a:pt x="506" y="672"/>
                  </a:lnTo>
                  <a:lnTo>
                    <a:pt x="510" y="672"/>
                  </a:lnTo>
                  <a:lnTo>
                    <a:pt x="514" y="664"/>
                  </a:lnTo>
                  <a:lnTo>
                    <a:pt x="510" y="664"/>
                  </a:lnTo>
                  <a:lnTo>
                    <a:pt x="510" y="668"/>
                  </a:lnTo>
                  <a:lnTo>
                    <a:pt x="506" y="668"/>
                  </a:lnTo>
                  <a:lnTo>
                    <a:pt x="506" y="672"/>
                  </a:lnTo>
                  <a:lnTo>
                    <a:pt x="504" y="672"/>
                  </a:lnTo>
                  <a:lnTo>
                    <a:pt x="504" y="668"/>
                  </a:lnTo>
                  <a:lnTo>
                    <a:pt x="506" y="668"/>
                  </a:lnTo>
                  <a:lnTo>
                    <a:pt x="506" y="664"/>
                  </a:lnTo>
                  <a:lnTo>
                    <a:pt x="504" y="664"/>
                  </a:lnTo>
                  <a:lnTo>
                    <a:pt x="506" y="664"/>
                  </a:lnTo>
                  <a:lnTo>
                    <a:pt x="506" y="660"/>
                  </a:lnTo>
                  <a:lnTo>
                    <a:pt x="506" y="656"/>
                  </a:lnTo>
                  <a:lnTo>
                    <a:pt x="504" y="656"/>
                  </a:lnTo>
                  <a:lnTo>
                    <a:pt x="506" y="660"/>
                  </a:lnTo>
                  <a:lnTo>
                    <a:pt x="510" y="660"/>
                  </a:lnTo>
                  <a:lnTo>
                    <a:pt x="510" y="656"/>
                  </a:lnTo>
                  <a:lnTo>
                    <a:pt x="514" y="656"/>
                  </a:lnTo>
                  <a:lnTo>
                    <a:pt x="514" y="660"/>
                  </a:lnTo>
                  <a:lnTo>
                    <a:pt x="518" y="660"/>
                  </a:lnTo>
                  <a:lnTo>
                    <a:pt x="518" y="656"/>
                  </a:lnTo>
                  <a:lnTo>
                    <a:pt x="514" y="660"/>
                  </a:lnTo>
                  <a:lnTo>
                    <a:pt x="514" y="656"/>
                  </a:lnTo>
                  <a:lnTo>
                    <a:pt x="518" y="652"/>
                  </a:lnTo>
                  <a:lnTo>
                    <a:pt x="518" y="656"/>
                  </a:lnTo>
                  <a:lnTo>
                    <a:pt x="522" y="656"/>
                  </a:lnTo>
                  <a:lnTo>
                    <a:pt x="522" y="660"/>
                  </a:lnTo>
                  <a:lnTo>
                    <a:pt x="518" y="660"/>
                  </a:lnTo>
                  <a:lnTo>
                    <a:pt x="518" y="664"/>
                  </a:lnTo>
                  <a:lnTo>
                    <a:pt x="514" y="664"/>
                  </a:lnTo>
                  <a:lnTo>
                    <a:pt x="518" y="664"/>
                  </a:lnTo>
                  <a:lnTo>
                    <a:pt x="522" y="664"/>
                  </a:lnTo>
                  <a:lnTo>
                    <a:pt x="522" y="660"/>
                  </a:lnTo>
                  <a:lnTo>
                    <a:pt x="522" y="656"/>
                  </a:lnTo>
                  <a:lnTo>
                    <a:pt x="518" y="656"/>
                  </a:lnTo>
                  <a:lnTo>
                    <a:pt x="518" y="652"/>
                  </a:lnTo>
                  <a:lnTo>
                    <a:pt x="522" y="652"/>
                  </a:lnTo>
                  <a:lnTo>
                    <a:pt x="522" y="650"/>
                  </a:lnTo>
                  <a:lnTo>
                    <a:pt x="518" y="646"/>
                  </a:lnTo>
                  <a:lnTo>
                    <a:pt x="514" y="646"/>
                  </a:lnTo>
                  <a:lnTo>
                    <a:pt x="514" y="642"/>
                  </a:lnTo>
                  <a:lnTo>
                    <a:pt x="510" y="642"/>
                  </a:lnTo>
                  <a:lnTo>
                    <a:pt x="510" y="646"/>
                  </a:lnTo>
                  <a:lnTo>
                    <a:pt x="514" y="646"/>
                  </a:lnTo>
                  <a:lnTo>
                    <a:pt x="518" y="646"/>
                  </a:lnTo>
                  <a:lnTo>
                    <a:pt x="518" y="650"/>
                  </a:lnTo>
                  <a:lnTo>
                    <a:pt x="522" y="650"/>
                  </a:lnTo>
                  <a:lnTo>
                    <a:pt x="518" y="652"/>
                  </a:lnTo>
                  <a:lnTo>
                    <a:pt x="518" y="650"/>
                  </a:lnTo>
                  <a:lnTo>
                    <a:pt x="514" y="650"/>
                  </a:lnTo>
                  <a:lnTo>
                    <a:pt x="510" y="646"/>
                  </a:lnTo>
                  <a:lnTo>
                    <a:pt x="510" y="650"/>
                  </a:lnTo>
                  <a:lnTo>
                    <a:pt x="514" y="650"/>
                  </a:lnTo>
                  <a:lnTo>
                    <a:pt x="514" y="652"/>
                  </a:lnTo>
                  <a:lnTo>
                    <a:pt x="510" y="652"/>
                  </a:lnTo>
                  <a:lnTo>
                    <a:pt x="514" y="652"/>
                  </a:lnTo>
                  <a:lnTo>
                    <a:pt x="510" y="652"/>
                  </a:lnTo>
                  <a:lnTo>
                    <a:pt x="510" y="656"/>
                  </a:lnTo>
                  <a:lnTo>
                    <a:pt x="510" y="652"/>
                  </a:lnTo>
                  <a:lnTo>
                    <a:pt x="510" y="650"/>
                  </a:lnTo>
                  <a:lnTo>
                    <a:pt x="510" y="656"/>
                  </a:lnTo>
                  <a:lnTo>
                    <a:pt x="506" y="656"/>
                  </a:lnTo>
                  <a:lnTo>
                    <a:pt x="506" y="652"/>
                  </a:lnTo>
                  <a:lnTo>
                    <a:pt x="506" y="650"/>
                  </a:lnTo>
                  <a:lnTo>
                    <a:pt x="506" y="652"/>
                  </a:lnTo>
                  <a:lnTo>
                    <a:pt x="506" y="656"/>
                  </a:lnTo>
                  <a:lnTo>
                    <a:pt x="506" y="652"/>
                  </a:lnTo>
                  <a:lnTo>
                    <a:pt x="506" y="650"/>
                  </a:lnTo>
                  <a:lnTo>
                    <a:pt x="504" y="650"/>
                  </a:lnTo>
                  <a:lnTo>
                    <a:pt x="504" y="646"/>
                  </a:lnTo>
                  <a:lnTo>
                    <a:pt x="500" y="642"/>
                  </a:lnTo>
                  <a:lnTo>
                    <a:pt x="504" y="642"/>
                  </a:lnTo>
                  <a:lnTo>
                    <a:pt x="504" y="646"/>
                  </a:lnTo>
                  <a:lnTo>
                    <a:pt x="506" y="646"/>
                  </a:lnTo>
                  <a:lnTo>
                    <a:pt x="504" y="642"/>
                  </a:lnTo>
                  <a:lnTo>
                    <a:pt x="504" y="638"/>
                  </a:lnTo>
                  <a:lnTo>
                    <a:pt x="500" y="638"/>
                  </a:lnTo>
                  <a:lnTo>
                    <a:pt x="500" y="634"/>
                  </a:lnTo>
                  <a:lnTo>
                    <a:pt x="496" y="634"/>
                  </a:lnTo>
                  <a:lnTo>
                    <a:pt x="496" y="630"/>
                  </a:lnTo>
                  <a:lnTo>
                    <a:pt x="500" y="630"/>
                  </a:lnTo>
                  <a:lnTo>
                    <a:pt x="504" y="630"/>
                  </a:lnTo>
                  <a:lnTo>
                    <a:pt x="504" y="626"/>
                  </a:lnTo>
                  <a:lnTo>
                    <a:pt x="506" y="626"/>
                  </a:lnTo>
                  <a:lnTo>
                    <a:pt x="504" y="626"/>
                  </a:lnTo>
                  <a:lnTo>
                    <a:pt x="504" y="624"/>
                  </a:lnTo>
                  <a:lnTo>
                    <a:pt x="506" y="624"/>
                  </a:lnTo>
                  <a:lnTo>
                    <a:pt x="504" y="624"/>
                  </a:lnTo>
                  <a:lnTo>
                    <a:pt x="504" y="626"/>
                  </a:lnTo>
                  <a:lnTo>
                    <a:pt x="504" y="630"/>
                  </a:lnTo>
                  <a:lnTo>
                    <a:pt x="500" y="630"/>
                  </a:lnTo>
                  <a:lnTo>
                    <a:pt x="500" y="626"/>
                  </a:lnTo>
                  <a:lnTo>
                    <a:pt x="496" y="626"/>
                  </a:lnTo>
                  <a:lnTo>
                    <a:pt x="496" y="624"/>
                  </a:lnTo>
                  <a:lnTo>
                    <a:pt x="500" y="624"/>
                  </a:lnTo>
                  <a:lnTo>
                    <a:pt x="504" y="624"/>
                  </a:lnTo>
                  <a:lnTo>
                    <a:pt x="500" y="624"/>
                  </a:lnTo>
                  <a:lnTo>
                    <a:pt x="496" y="624"/>
                  </a:lnTo>
                  <a:lnTo>
                    <a:pt x="492" y="620"/>
                  </a:lnTo>
                  <a:lnTo>
                    <a:pt x="492" y="616"/>
                  </a:lnTo>
                  <a:lnTo>
                    <a:pt x="496" y="616"/>
                  </a:lnTo>
                  <a:lnTo>
                    <a:pt x="500" y="620"/>
                  </a:lnTo>
                  <a:lnTo>
                    <a:pt x="504" y="620"/>
                  </a:lnTo>
                  <a:lnTo>
                    <a:pt x="500" y="616"/>
                  </a:lnTo>
                  <a:lnTo>
                    <a:pt x="496" y="616"/>
                  </a:lnTo>
                  <a:lnTo>
                    <a:pt x="496" y="612"/>
                  </a:lnTo>
                  <a:lnTo>
                    <a:pt x="500" y="612"/>
                  </a:lnTo>
                  <a:lnTo>
                    <a:pt x="504" y="616"/>
                  </a:lnTo>
                  <a:lnTo>
                    <a:pt x="504" y="612"/>
                  </a:lnTo>
                  <a:lnTo>
                    <a:pt x="500" y="612"/>
                  </a:lnTo>
                  <a:lnTo>
                    <a:pt x="496" y="612"/>
                  </a:lnTo>
                  <a:lnTo>
                    <a:pt x="496" y="608"/>
                  </a:lnTo>
                  <a:lnTo>
                    <a:pt x="500" y="608"/>
                  </a:lnTo>
                  <a:lnTo>
                    <a:pt x="496" y="608"/>
                  </a:lnTo>
                  <a:lnTo>
                    <a:pt x="496" y="604"/>
                  </a:lnTo>
                  <a:lnTo>
                    <a:pt x="500" y="604"/>
                  </a:lnTo>
                  <a:lnTo>
                    <a:pt x="504" y="604"/>
                  </a:lnTo>
                  <a:lnTo>
                    <a:pt x="504" y="608"/>
                  </a:lnTo>
                  <a:lnTo>
                    <a:pt x="504" y="604"/>
                  </a:lnTo>
                  <a:lnTo>
                    <a:pt x="500" y="604"/>
                  </a:lnTo>
                  <a:lnTo>
                    <a:pt x="500" y="600"/>
                  </a:lnTo>
                  <a:lnTo>
                    <a:pt x="500" y="596"/>
                  </a:lnTo>
                  <a:lnTo>
                    <a:pt x="500" y="600"/>
                  </a:lnTo>
                  <a:lnTo>
                    <a:pt x="504" y="600"/>
                  </a:lnTo>
                  <a:lnTo>
                    <a:pt x="500" y="600"/>
                  </a:lnTo>
                  <a:lnTo>
                    <a:pt x="500" y="596"/>
                  </a:lnTo>
                  <a:lnTo>
                    <a:pt x="500" y="594"/>
                  </a:lnTo>
                  <a:lnTo>
                    <a:pt x="504" y="594"/>
                  </a:lnTo>
                  <a:lnTo>
                    <a:pt x="500" y="594"/>
                  </a:lnTo>
                  <a:lnTo>
                    <a:pt x="500" y="596"/>
                  </a:lnTo>
                  <a:lnTo>
                    <a:pt x="500" y="600"/>
                  </a:lnTo>
                  <a:lnTo>
                    <a:pt x="496" y="604"/>
                  </a:lnTo>
                  <a:lnTo>
                    <a:pt x="496" y="600"/>
                  </a:lnTo>
                  <a:lnTo>
                    <a:pt x="496" y="596"/>
                  </a:lnTo>
                  <a:lnTo>
                    <a:pt x="496" y="594"/>
                  </a:lnTo>
                  <a:lnTo>
                    <a:pt x="496" y="590"/>
                  </a:lnTo>
                  <a:lnTo>
                    <a:pt x="492" y="590"/>
                  </a:lnTo>
                  <a:lnTo>
                    <a:pt x="496" y="590"/>
                  </a:lnTo>
                  <a:lnTo>
                    <a:pt x="496" y="586"/>
                  </a:lnTo>
                  <a:lnTo>
                    <a:pt x="500" y="586"/>
                  </a:lnTo>
                  <a:lnTo>
                    <a:pt x="496" y="586"/>
                  </a:lnTo>
                  <a:lnTo>
                    <a:pt x="496" y="582"/>
                  </a:lnTo>
                  <a:lnTo>
                    <a:pt x="500" y="582"/>
                  </a:lnTo>
                  <a:lnTo>
                    <a:pt x="500" y="578"/>
                  </a:lnTo>
                  <a:lnTo>
                    <a:pt x="496" y="578"/>
                  </a:lnTo>
                  <a:lnTo>
                    <a:pt x="500" y="578"/>
                  </a:lnTo>
                  <a:lnTo>
                    <a:pt x="496" y="578"/>
                  </a:lnTo>
                  <a:lnTo>
                    <a:pt x="496" y="574"/>
                  </a:lnTo>
                  <a:lnTo>
                    <a:pt x="492" y="574"/>
                  </a:lnTo>
                  <a:lnTo>
                    <a:pt x="492" y="570"/>
                  </a:lnTo>
                  <a:lnTo>
                    <a:pt x="496" y="570"/>
                  </a:lnTo>
                  <a:lnTo>
                    <a:pt x="496" y="574"/>
                  </a:lnTo>
                  <a:lnTo>
                    <a:pt x="496" y="570"/>
                  </a:lnTo>
                  <a:lnTo>
                    <a:pt x="500" y="570"/>
                  </a:lnTo>
                  <a:lnTo>
                    <a:pt x="504" y="570"/>
                  </a:lnTo>
                  <a:lnTo>
                    <a:pt x="506" y="574"/>
                  </a:lnTo>
                  <a:lnTo>
                    <a:pt x="506" y="578"/>
                  </a:lnTo>
                  <a:lnTo>
                    <a:pt x="506" y="574"/>
                  </a:lnTo>
                  <a:lnTo>
                    <a:pt x="510" y="574"/>
                  </a:lnTo>
                  <a:lnTo>
                    <a:pt x="506" y="574"/>
                  </a:lnTo>
                  <a:lnTo>
                    <a:pt x="506" y="570"/>
                  </a:lnTo>
                  <a:lnTo>
                    <a:pt x="504" y="570"/>
                  </a:lnTo>
                  <a:lnTo>
                    <a:pt x="506" y="570"/>
                  </a:lnTo>
                  <a:lnTo>
                    <a:pt x="510" y="570"/>
                  </a:lnTo>
                  <a:lnTo>
                    <a:pt x="506" y="570"/>
                  </a:lnTo>
                  <a:lnTo>
                    <a:pt x="504" y="566"/>
                  </a:lnTo>
                  <a:lnTo>
                    <a:pt x="504" y="564"/>
                  </a:lnTo>
                  <a:lnTo>
                    <a:pt x="504" y="566"/>
                  </a:lnTo>
                  <a:lnTo>
                    <a:pt x="500" y="566"/>
                  </a:lnTo>
                  <a:lnTo>
                    <a:pt x="496" y="566"/>
                  </a:lnTo>
                  <a:lnTo>
                    <a:pt x="492" y="566"/>
                  </a:lnTo>
                  <a:lnTo>
                    <a:pt x="488" y="566"/>
                  </a:lnTo>
                  <a:lnTo>
                    <a:pt x="492" y="564"/>
                  </a:lnTo>
                  <a:lnTo>
                    <a:pt x="496" y="564"/>
                  </a:lnTo>
                  <a:lnTo>
                    <a:pt x="496" y="566"/>
                  </a:lnTo>
                  <a:lnTo>
                    <a:pt x="500" y="566"/>
                  </a:lnTo>
                  <a:lnTo>
                    <a:pt x="496" y="566"/>
                  </a:lnTo>
                  <a:lnTo>
                    <a:pt x="496" y="564"/>
                  </a:lnTo>
                  <a:lnTo>
                    <a:pt x="500" y="564"/>
                  </a:lnTo>
                  <a:lnTo>
                    <a:pt x="496" y="564"/>
                  </a:lnTo>
                  <a:lnTo>
                    <a:pt x="492" y="560"/>
                  </a:lnTo>
                  <a:lnTo>
                    <a:pt x="496" y="556"/>
                  </a:lnTo>
                  <a:lnTo>
                    <a:pt x="500" y="556"/>
                  </a:lnTo>
                  <a:lnTo>
                    <a:pt x="500" y="560"/>
                  </a:lnTo>
                  <a:lnTo>
                    <a:pt x="500" y="556"/>
                  </a:lnTo>
                  <a:lnTo>
                    <a:pt x="500" y="552"/>
                  </a:lnTo>
                  <a:lnTo>
                    <a:pt x="496" y="550"/>
                  </a:lnTo>
                  <a:lnTo>
                    <a:pt x="496" y="546"/>
                  </a:lnTo>
                  <a:lnTo>
                    <a:pt x="492" y="550"/>
                  </a:lnTo>
                  <a:lnTo>
                    <a:pt x="496" y="550"/>
                  </a:lnTo>
                  <a:lnTo>
                    <a:pt x="492" y="550"/>
                  </a:lnTo>
                  <a:lnTo>
                    <a:pt x="488" y="550"/>
                  </a:lnTo>
                  <a:lnTo>
                    <a:pt x="484" y="546"/>
                  </a:lnTo>
                  <a:lnTo>
                    <a:pt x="484" y="542"/>
                  </a:lnTo>
                  <a:lnTo>
                    <a:pt x="488" y="542"/>
                  </a:lnTo>
                  <a:lnTo>
                    <a:pt x="484" y="542"/>
                  </a:lnTo>
                  <a:lnTo>
                    <a:pt x="484" y="546"/>
                  </a:lnTo>
                  <a:lnTo>
                    <a:pt x="480" y="546"/>
                  </a:lnTo>
                  <a:lnTo>
                    <a:pt x="476" y="546"/>
                  </a:lnTo>
                  <a:lnTo>
                    <a:pt x="476" y="550"/>
                  </a:lnTo>
                  <a:lnTo>
                    <a:pt x="476" y="546"/>
                  </a:lnTo>
                  <a:lnTo>
                    <a:pt x="480" y="546"/>
                  </a:lnTo>
                  <a:lnTo>
                    <a:pt x="480" y="550"/>
                  </a:lnTo>
                  <a:lnTo>
                    <a:pt x="480" y="552"/>
                  </a:lnTo>
                  <a:lnTo>
                    <a:pt x="476" y="552"/>
                  </a:lnTo>
                  <a:lnTo>
                    <a:pt x="476" y="550"/>
                  </a:lnTo>
                  <a:lnTo>
                    <a:pt x="476" y="546"/>
                  </a:lnTo>
                  <a:lnTo>
                    <a:pt x="476" y="542"/>
                  </a:lnTo>
                  <a:lnTo>
                    <a:pt x="480" y="542"/>
                  </a:lnTo>
                  <a:lnTo>
                    <a:pt x="480" y="538"/>
                  </a:lnTo>
                  <a:lnTo>
                    <a:pt x="484" y="538"/>
                  </a:lnTo>
                  <a:lnTo>
                    <a:pt x="484" y="542"/>
                  </a:lnTo>
                  <a:lnTo>
                    <a:pt x="484" y="538"/>
                  </a:lnTo>
                  <a:lnTo>
                    <a:pt x="484" y="534"/>
                  </a:lnTo>
                  <a:lnTo>
                    <a:pt x="488" y="534"/>
                  </a:lnTo>
                  <a:lnTo>
                    <a:pt x="488" y="530"/>
                  </a:lnTo>
                  <a:lnTo>
                    <a:pt x="492" y="526"/>
                  </a:lnTo>
                  <a:lnTo>
                    <a:pt x="496" y="526"/>
                  </a:lnTo>
                  <a:lnTo>
                    <a:pt x="500" y="526"/>
                  </a:lnTo>
                  <a:lnTo>
                    <a:pt x="500" y="530"/>
                  </a:lnTo>
                  <a:lnTo>
                    <a:pt x="500" y="534"/>
                  </a:lnTo>
                  <a:lnTo>
                    <a:pt x="500" y="530"/>
                  </a:lnTo>
                  <a:lnTo>
                    <a:pt x="500" y="534"/>
                  </a:lnTo>
                  <a:lnTo>
                    <a:pt x="496" y="538"/>
                  </a:lnTo>
                  <a:lnTo>
                    <a:pt x="496" y="534"/>
                  </a:lnTo>
                  <a:lnTo>
                    <a:pt x="492" y="534"/>
                  </a:lnTo>
                  <a:lnTo>
                    <a:pt x="496" y="538"/>
                  </a:lnTo>
                  <a:lnTo>
                    <a:pt x="500" y="538"/>
                  </a:lnTo>
                  <a:lnTo>
                    <a:pt x="500" y="534"/>
                  </a:lnTo>
                  <a:lnTo>
                    <a:pt x="500" y="538"/>
                  </a:lnTo>
                  <a:lnTo>
                    <a:pt x="504" y="538"/>
                  </a:lnTo>
                  <a:lnTo>
                    <a:pt x="500" y="538"/>
                  </a:lnTo>
                  <a:lnTo>
                    <a:pt x="500" y="534"/>
                  </a:lnTo>
                  <a:lnTo>
                    <a:pt x="504" y="534"/>
                  </a:lnTo>
                  <a:lnTo>
                    <a:pt x="504" y="538"/>
                  </a:lnTo>
                  <a:lnTo>
                    <a:pt x="504" y="542"/>
                  </a:lnTo>
                  <a:lnTo>
                    <a:pt x="500" y="542"/>
                  </a:lnTo>
                  <a:lnTo>
                    <a:pt x="504" y="546"/>
                  </a:lnTo>
                  <a:lnTo>
                    <a:pt x="504" y="542"/>
                  </a:lnTo>
                  <a:lnTo>
                    <a:pt x="504" y="538"/>
                  </a:lnTo>
                  <a:lnTo>
                    <a:pt x="506" y="538"/>
                  </a:lnTo>
                  <a:lnTo>
                    <a:pt x="506" y="534"/>
                  </a:lnTo>
                  <a:lnTo>
                    <a:pt x="506" y="538"/>
                  </a:lnTo>
                  <a:lnTo>
                    <a:pt x="504" y="538"/>
                  </a:lnTo>
                  <a:lnTo>
                    <a:pt x="506" y="534"/>
                  </a:lnTo>
                  <a:lnTo>
                    <a:pt x="506" y="530"/>
                  </a:lnTo>
                  <a:lnTo>
                    <a:pt x="504" y="530"/>
                  </a:lnTo>
                  <a:lnTo>
                    <a:pt x="506" y="526"/>
                  </a:lnTo>
                  <a:lnTo>
                    <a:pt x="510" y="526"/>
                  </a:lnTo>
                  <a:lnTo>
                    <a:pt x="510" y="524"/>
                  </a:lnTo>
                  <a:lnTo>
                    <a:pt x="506" y="524"/>
                  </a:lnTo>
                  <a:lnTo>
                    <a:pt x="506" y="526"/>
                  </a:lnTo>
                  <a:lnTo>
                    <a:pt x="506" y="520"/>
                  </a:lnTo>
                  <a:lnTo>
                    <a:pt x="510" y="520"/>
                  </a:lnTo>
                  <a:lnTo>
                    <a:pt x="514" y="520"/>
                  </a:lnTo>
                  <a:lnTo>
                    <a:pt x="518" y="520"/>
                  </a:lnTo>
                  <a:lnTo>
                    <a:pt x="514" y="520"/>
                  </a:lnTo>
                  <a:lnTo>
                    <a:pt x="510" y="520"/>
                  </a:lnTo>
                  <a:lnTo>
                    <a:pt x="510" y="516"/>
                  </a:lnTo>
                  <a:lnTo>
                    <a:pt x="510" y="520"/>
                  </a:lnTo>
                  <a:lnTo>
                    <a:pt x="506" y="516"/>
                  </a:lnTo>
                  <a:lnTo>
                    <a:pt x="510" y="516"/>
                  </a:lnTo>
                  <a:lnTo>
                    <a:pt x="510" y="512"/>
                  </a:lnTo>
                  <a:lnTo>
                    <a:pt x="506" y="512"/>
                  </a:lnTo>
                  <a:lnTo>
                    <a:pt x="510" y="512"/>
                  </a:lnTo>
                  <a:lnTo>
                    <a:pt x="514" y="508"/>
                  </a:lnTo>
                  <a:lnTo>
                    <a:pt x="518" y="508"/>
                  </a:lnTo>
                  <a:lnTo>
                    <a:pt x="518" y="504"/>
                  </a:lnTo>
                  <a:lnTo>
                    <a:pt x="518" y="500"/>
                  </a:lnTo>
                  <a:lnTo>
                    <a:pt x="514" y="496"/>
                  </a:lnTo>
                  <a:lnTo>
                    <a:pt x="510" y="496"/>
                  </a:lnTo>
                  <a:lnTo>
                    <a:pt x="510" y="494"/>
                  </a:lnTo>
                  <a:lnTo>
                    <a:pt x="514" y="490"/>
                  </a:lnTo>
                  <a:lnTo>
                    <a:pt x="518" y="486"/>
                  </a:lnTo>
                  <a:lnTo>
                    <a:pt x="514" y="486"/>
                  </a:lnTo>
                  <a:lnTo>
                    <a:pt x="514" y="486"/>
                  </a:lnTo>
                  <a:lnTo>
                    <a:pt x="514" y="486"/>
                  </a:lnTo>
                  <a:close/>
                  <a:moveTo>
                    <a:pt x="504" y="512"/>
                  </a:moveTo>
                  <a:lnTo>
                    <a:pt x="504" y="508"/>
                  </a:lnTo>
                  <a:lnTo>
                    <a:pt x="500" y="508"/>
                  </a:lnTo>
                  <a:lnTo>
                    <a:pt x="504" y="508"/>
                  </a:lnTo>
                  <a:lnTo>
                    <a:pt x="504" y="512"/>
                  </a:lnTo>
                  <a:lnTo>
                    <a:pt x="504" y="512"/>
                  </a:lnTo>
                  <a:lnTo>
                    <a:pt x="504" y="512"/>
                  </a:lnTo>
                  <a:close/>
                  <a:moveTo>
                    <a:pt x="476" y="590"/>
                  </a:moveTo>
                  <a:lnTo>
                    <a:pt x="476" y="586"/>
                  </a:lnTo>
                  <a:lnTo>
                    <a:pt x="480" y="586"/>
                  </a:lnTo>
                  <a:lnTo>
                    <a:pt x="480" y="590"/>
                  </a:lnTo>
                  <a:lnTo>
                    <a:pt x="476" y="590"/>
                  </a:lnTo>
                  <a:lnTo>
                    <a:pt x="476" y="590"/>
                  </a:lnTo>
                  <a:lnTo>
                    <a:pt x="476" y="590"/>
                  </a:lnTo>
                  <a:close/>
                  <a:moveTo>
                    <a:pt x="484" y="590"/>
                  </a:moveTo>
                  <a:lnTo>
                    <a:pt x="480" y="590"/>
                  </a:lnTo>
                  <a:lnTo>
                    <a:pt x="480" y="586"/>
                  </a:lnTo>
                  <a:lnTo>
                    <a:pt x="484" y="586"/>
                  </a:lnTo>
                  <a:lnTo>
                    <a:pt x="484" y="590"/>
                  </a:lnTo>
                  <a:lnTo>
                    <a:pt x="484" y="590"/>
                  </a:lnTo>
                  <a:lnTo>
                    <a:pt x="484" y="590"/>
                  </a:lnTo>
                  <a:close/>
                  <a:moveTo>
                    <a:pt x="500" y="672"/>
                  </a:moveTo>
                  <a:lnTo>
                    <a:pt x="500" y="668"/>
                  </a:lnTo>
                  <a:lnTo>
                    <a:pt x="500" y="664"/>
                  </a:lnTo>
                  <a:lnTo>
                    <a:pt x="504" y="664"/>
                  </a:lnTo>
                  <a:lnTo>
                    <a:pt x="504" y="668"/>
                  </a:lnTo>
                  <a:lnTo>
                    <a:pt x="504" y="672"/>
                  </a:lnTo>
                  <a:lnTo>
                    <a:pt x="500" y="672"/>
                  </a:lnTo>
                  <a:lnTo>
                    <a:pt x="500" y="672"/>
                  </a:lnTo>
                  <a:lnTo>
                    <a:pt x="500" y="672"/>
                  </a:lnTo>
                  <a:close/>
                  <a:moveTo>
                    <a:pt x="504" y="496"/>
                  </a:moveTo>
                  <a:lnTo>
                    <a:pt x="500" y="496"/>
                  </a:lnTo>
                  <a:lnTo>
                    <a:pt x="504" y="496"/>
                  </a:lnTo>
                  <a:lnTo>
                    <a:pt x="504" y="496"/>
                  </a:lnTo>
                  <a:lnTo>
                    <a:pt x="504" y="496"/>
                  </a:lnTo>
                  <a:close/>
                  <a:moveTo>
                    <a:pt x="484" y="534"/>
                  </a:moveTo>
                  <a:lnTo>
                    <a:pt x="484" y="530"/>
                  </a:lnTo>
                  <a:lnTo>
                    <a:pt x="488" y="530"/>
                  </a:lnTo>
                  <a:lnTo>
                    <a:pt x="484" y="530"/>
                  </a:lnTo>
                  <a:lnTo>
                    <a:pt x="488" y="530"/>
                  </a:lnTo>
                  <a:lnTo>
                    <a:pt x="488" y="526"/>
                  </a:lnTo>
                  <a:lnTo>
                    <a:pt x="488" y="530"/>
                  </a:lnTo>
                  <a:lnTo>
                    <a:pt x="488" y="534"/>
                  </a:lnTo>
                  <a:lnTo>
                    <a:pt x="484" y="534"/>
                  </a:lnTo>
                  <a:lnTo>
                    <a:pt x="484" y="534"/>
                  </a:lnTo>
                  <a:lnTo>
                    <a:pt x="484" y="534"/>
                  </a:lnTo>
                  <a:close/>
                  <a:moveTo>
                    <a:pt x="500" y="556"/>
                  </a:moveTo>
                  <a:lnTo>
                    <a:pt x="496" y="556"/>
                  </a:lnTo>
                  <a:lnTo>
                    <a:pt x="496" y="552"/>
                  </a:lnTo>
                  <a:lnTo>
                    <a:pt x="500" y="552"/>
                  </a:lnTo>
                  <a:lnTo>
                    <a:pt x="500" y="556"/>
                  </a:lnTo>
                  <a:lnTo>
                    <a:pt x="500" y="556"/>
                  </a:lnTo>
                  <a:lnTo>
                    <a:pt x="500" y="556"/>
                  </a:lnTo>
                  <a:close/>
                  <a:moveTo>
                    <a:pt x="496" y="582"/>
                  </a:moveTo>
                  <a:lnTo>
                    <a:pt x="492" y="582"/>
                  </a:lnTo>
                  <a:lnTo>
                    <a:pt x="492" y="578"/>
                  </a:lnTo>
                  <a:lnTo>
                    <a:pt x="496" y="582"/>
                  </a:lnTo>
                  <a:lnTo>
                    <a:pt x="496" y="582"/>
                  </a:lnTo>
                  <a:lnTo>
                    <a:pt x="496" y="582"/>
                  </a:lnTo>
                  <a:close/>
                  <a:moveTo>
                    <a:pt x="484" y="586"/>
                  </a:moveTo>
                  <a:lnTo>
                    <a:pt x="488" y="586"/>
                  </a:lnTo>
                  <a:lnTo>
                    <a:pt x="484" y="586"/>
                  </a:lnTo>
                  <a:lnTo>
                    <a:pt x="484" y="586"/>
                  </a:lnTo>
                  <a:lnTo>
                    <a:pt x="484" y="586"/>
                  </a:lnTo>
                  <a:close/>
                  <a:moveTo>
                    <a:pt x="476" y="596"/>
                  </a:moveTo>
                  <a:lnTo>
                    <a:pt x="476" y="594"/>
                  </a:lnTo>
                  <a:lnTo>
                    <a:pt x="480" y="594"/>
                  </a:lnTo>
                  <a:lnTo>
                    <a:pt x="480" y="596"/>
                  </a:lnTo>
                  <a:lnTo>
                    <a:pt x="476" y="596"/>
                  </a:lnTo>
                  <a:lnTo>
                    <a:pt x="476" y="596"/>
                  </a:lnTo>
                  <a:lnTo>
                    <a:pt x="476" y="596"/>
                  </a:lnTo>
                  <a:close/>
                  <a:moveTo>
                    <a:pt x="500" y="642"/>
                  </a:moveTo>
                  <a:lnTo>
                    <a:pt x="496" y="642"/>
                  </a:lnTo>
                  <a:lnTo>
                    <a:pt x="496" y="638"/>
                  </a:lnTo>
                  <a:lnTo>
                    <a:pt x="500" y="638"/>
                  </a:lnTo>
                  <a:lnTo>
                    <a:pt x="500" y="642"/>
                  </a:lnTo>
                  <a:lnTo>
                    <a:pt x="500" y="642"/>
                  </a:lnTo>
                  <a:lnTo>
                    <a:pt x="500" y="642"/>
                  </a:lnTo>
                  <a:close/>
                  <a:moveTo>
                    <a:pt x="488" y="660"/>
                  </a:moveTo>
                  <a:lnTo>
                    <a:pt x="488" y="656"/>
                  </a:lnTo>
                  <a:lnTo>
                    <a:pt x="492" y="656"/>
                  </a:lnTo>
                  <a:lnTo>
                    <a:pt x="488" y="660"/>
                  </a:lnTo>
                  <a:lnTo>
                    <a:pt x="488" y="660"/>
                  </a:lnTo>
                  <a:lnTo>
                    <a:pt x="488" y="660"/>
                  </a:lnTo>
                  <a:close/>
                  <a:moveTo>
                    <a:pt x="506" y="682"/>
                  </a:moveTo>
                  <a:lnTo>
                    <a:pt x="506" y="686"/>
                  </a:lnTo>
                  <a:lnTo>
                    <a:pt x="506" y="690"/>
                  </a:lnTo>
                  <a:lnTo>
                    <a:pt x="506" y="686"/>
                  </a:lnTo>
                  <a:lnTo>
                    <a:pt x="504" y="686"/>
                  </a:lnTo>
                  <a:lnTo>
                    <a:pt x="506" y="686"/>
                  </a:lnTo>
                  <a:lnTo>
                    <a:pt x="506" y="682"/>
                  </a:lnTo>
                  <a:lnTo>
                    <a:pt x="506" y="682"/>
                  </a:lnTo>
                  <a:lnTo>
                    <a:pt x="506" y="682"/>
                  </a:lnTo>
                  <a:close/>
                  <a:moveTo>
                    <a:pt x="552" y="706"/>
                  </a:moveTo>
                  <a:lnTo>
                    <a:pt x="552" y="702"/>
                  </a:lnTo>
                  <a:lnTo>
                    <a:pt x="548" y="702"/>
                  </a:lnTo>
                  <a:lnTo>
                    <a:pt x="552" y="702"/>
                  </a:lnTo>
                  <a:lnTo>
                    <a:pt x="556" y="702"/>
                  </a:lnTo>
                  <a:lnTo>
                    <a:pt x="552" y="702"/>
                  </a:lnTo>
                  <a:lnTo>
                    <a:pt x="552" y="706"/>
                  </a:lnTo>
                  <a:lnTo>
                    <a:pt x="552" y="706"/>
                  </a:lnTo>
                  <a:lnTo>
                    <a:pt x="552" y="706"/>
                  </a:lnTo>
                  <a:close/>
                  <a:moveTo>
                    <a:pt x="0" y="176"/>
                  </a:moveTo>
                  <a:lnTo>
                    <a:pt x="0" y="172"/>
                  </a:lnTo>
                  <a:lnTo>
                    <a:pt x="2" y="172"/>
                  </a:lnTo>
                  <a:lnTo>
                    <a:pt x="0" y="172"/>
                  </a:lnTo>
                  <a:lnTo>
                    <a:pt x="0" y="176"/>
                  </a:lnTo>
                  <a:lnTo>
                    <a:pt x="0" y="176"/>
                  </a:lnTo>
                  <a:lnTo>
                    <a:pt x="0" y="176"/>
                  </a:lnTo>
                  <a:close/>
                  <a:moveTo>
                    <a:pt x="506" y="470"/>
                  </a:moveTo>
                  <a:lnTo>
                    <a:pt x="506" y="474"/>
                  </a:lnTo>
                  <a:lnTo>
                    <a:pt x="504" y="474"/>
                  </a:lnTo>
                  <a:lnTo>
                    <a:pt x="504" y="478"/>
                  </a:lnTo>
                  <a:lnTo>
                    <a:pt x="500" y="478"/>
                  </a:lnTo>
                  <a:lnTo>
                    <a:pt x="496" y="478"/>
                  </a:lnTo>
                  <a:lnTo>
                    <a:pt x="496" y="474"/>
                  </a:lnTo>
                  <a:lnTo>
                    <a:pt x="496" y="470"/>
                  </a:lnTo>
                  <a:lnTo>
                    <a:pt x="500" y="470"/>
                  </a:lnTo>
                  <a:lnTo>
                    <a:pt x="500" y="464"/>
                  </a:lnTo>
                  <a:lnTo>
                    <a:pt x="496" y="464"/>
                  </a:lnTo>
                  <a:lnTo>
                    <a:pt x="496" y="460"/>
                  </a:lnTo>
                  <a:lnTo>
                    <a:pt x="500" y="456"/>
                  </a:lnTo>
                  <a:lnTo>
                    <a:pt x="500" y="452"/>
                  </a:lnTo>
                  <a:lnTo>
                    <a:pt x="500" y="448"/>
                  </a:lnTo>
                  <a:lnTo>
                    <a:pt x="504" y="448"/>
                  </a:lnTo>
                  <a:lnTo>
                    <a:pt x="500" y="448"/>
                  </a:lnTo>
                  <a:lnTo>
                    <a:pt x="504" y="448"/>
                  </a:lnTo>
                  <a:lnTo>
                    <a:pt x="506" y="448"/>
                  </a:lnTo>
                  <a:lnTo>
                    <a:pt x="506" y="452"/>
                  </a:lnTo>
                  <a:lnTo>
                    <a:pt x="506" y="456"/>
                  </a:lnTo>
                  <a:lnTo>
                    <a:pt x="510" y="456"/>
                  </a:lnTo>
                  <a:lnTo>
                    <a:pt x="506" y="460"/>
                  </a:lnTo>
                  <a:lnTo>
                    <a:pt x="504" y="460"/>
                  </a:lnTo>
                  <a:lnTo>
                    <a:pt x="504" y="464"/>
                  </a:lnTo>
                  <a:lnTo>
                    <a:pt x="506" y="464"/>
                  </a:lnTo>
                  <a:lnTo>
                    <a:pt x="504" y="464"/>
                  </a:lnTo>
                  <a:lnTo>
                    <a:pt x="504" y="460"/>
                  </a:lnTo>
                  <a:lnTo>
                    <a:pt x="504" y="464"/>
                  </a:lnTo>
                  <a:lnTo>
                    <a:pt x="506" y="466"/>
                  </a:lnTo>
                  <a:lnTo>
                    <a:pt x="506" y="470"/>
                  </a:lnTo>
                  <a:lnTo>
                    <a:pt x="506" y="470"/>
                  </a:lnTo>
                  <a:lnTo>
                    <a:pt x="506" y="470"/>
                  </a:lnTo>
                  <a:close/>
                  <a:moveTo>
                    <a:pt x="506" y="464"/>
                  </a:moveTo>
                  <a:lnTo>
                    <a:pt x="506" y="460"/>
                  </a:lnTo>
                  <a:lnTo>
                    <a:pt x="504" y="460"/>
                  </a:lnTo>
                  <a:lnTo>
                    <a:pt x="506" y="460"/>
                  </a:lnTo>
                  <a:lnTo>
                    <a:pt x="506" y="464"/>
                  </a:lnTo>
                  <a:lnTo>
                    <a:pt x="506" y="464"/>
                  </a:lnTo>
                  <a:lnTo>
                    <a:pt x="506" y="464"/>
                  </a:lnTo>
                  <a:close/>
                  <a:moveTo>
                    <a:pt x="488" y="486"/>
                  </a:moveTo>
                  <a:lnTo>
                    <a:pt x="488" y="482"/>
                  </a:lnTo>
                  <a:lnTo>
                    <a:pt x="492" y="482"/>
                  </a:lnTo>
                  <a:lnTo>
                    <a:pt x="492" y="486"/>
                  </a:lnTo>
                  <a:lnTo>
                    <a:pt x="488" y="486"/>
                  </a:lnTo>
                  <a:lnTo>
                    <a:pt x="488" y="486"/>
                  </a:lnTo>
                  <a:lnTo>
                    <a:pt x="488" y="486"/>
                  </a:lnTo>
                  <a:close/>
                  <a:moveTo>
                    <a:pt x="500" y="490"/>
                  </a:moveTo>
                  <a:lnTo>
                    <a:pt x="504" y="490"/>
                  </a:lnTo>
                  <a:lnTo>
                    <a:pt x="504" y="486"/>
                  </a:lnTo>
                  <a:lnTo>
                    <a:pt x="504" y="490"/>
                  </a:lnTo>
                  <a:lnTo>
                    <a:pt x="500" y="490"/>
                  </a:lnTo>
                  <a:lnTo>
                    <a:pt x="500" y="490"/>
                  </a:lnTo>
                  <a:lnTo>
                    <a:pt x="500" y="490"/>
                  </a:lnTo>
                  <a:close/>
                  <a:moveTo>
                    <a:pt x="510" y="494"/>
                  </a:moveTo>
                  <a:lnTo>
                    <a:pt x="510" y="490"/>
                  </a:lnTo>
                  <a:lnTo>
                    <a:pt x="510" y="494"/>
                  </a:lnTo>
                  <a:lnTo>
                    <a:pt x="510" y="494"/>
                  </a:lnTo>
                  <a:lnTo>
                    <a:pt x="510" y="494"/>
                  </a:lnTo>
                  <a:close/>
                  <a:moveTo>
                    <a:pt x="504" y="494"/>
                  </a:moveTo>
                  <a:lnTo>
                    <a:pt x="504" y="490"/>
                  </a:lnTo>
                  <a:lnTo>
                    <a:pt x="506" y="494"/>
                  </a:lnTo>
                  <a:lnTo>
                    <a:pt x="504" y="494"/>
                  </a:lnTo>
                  <a:lnTo>
                    <a:pt x="504" y="494"/>
                  </a:lnTo>
                  <a:lnTo>
                    <a:pt x="504" y="494"/>
                  </a:lnTo>
                  <a:close/>
                  <a:moveTo>
                    <a:pt x="504" y="496"/>
                  </a:moveTo>
                  <a:lnTo>
                    <a:pt x="500" y="496"/>
                  </a:lnTo>
                  <a:lnTo>
                    <a:pt x="500" y="494"/>
                  </a:lnTo>
                  <a:lnTo>
                    <a:pt x="504" y="494"/>
                  </a:lnTo>
                  <a:lnTo>
                    <a:pt x="504" y="496"/>
                  </a:lnTo>
                  <a:lnTo>
                    <a:pt x="504" y="496"/>
                  </a:lnTo>
                  <a:lnTo>
                    <a:pt x="504" y="496"/>
                  </a:lnTo>
                  <a:close/>
                  <a:moveTo>
                    <a:pt x="500" y="496"/>
                  </a:moveTo>
                  <a:lnTo>
                    <a:pt x="500" y="494"/>
                  </a:lnTo>
                  <a:lnTo>
                    <a:pt x="500" y="496"/>
                  </a:lnTo>
                  <a:lnTo>
                    <a:pt x="500" y="496"/>
                  </a:lnTo>
                  <a:lnTo>
                    <a:pt x="500" y="496"/>
                  </a:lnTo>
                  <a:close/>
                  <a:moveTo>
                    <a:pt x="500" y="500"/>
                  </a:moveTo>
                  <a:lnTo>
                    <a:pt x="500" y="496"/>
                  </a:lnTo>
                  <a:lnTo>
                    <a:pt x="500" y="500"/>
                  </a:lnTo>
                  <a:lnTo>
                    <a:pt x="500" y="500"/>
                  </a:lnTo>
                  <a:lnTo>
                    <a:pt x="500" y="500"/>
                  </a:lnTo>
                  <a:close/>
                  <a:moveTo>
                    <a:pt x="514" y="508"/>
                  </a:moveTo>
                  <a:lnTo>
                    <a:pt x="510" y="508"/>
                  </a:lnTo>
                  <a:lnTo>
                    <a:pt x="510" y="512"/>
                  </a:lnTo>
                  <a:lnTo>
                    <a:pt x="506" y="508"/>
                  </a:lnTo>
                  <a:lnTo>
                    <a:pt x="510" y="508"/>
                  </a:lnTo>
                  <a:lnTo>
                    <a:pt x="506" y="508"/>
                  </a:lnTo>
                  <a:lnTo>
                    <a:pt x="506" y="504"/>
                  </a:lnTo>
                  <a:lnTo>
                    <a:pt x="510" y="504"/>
                  </a:lnTo>
                  <a:lnTo>
                    <a:pt x="510" y="500"/>
                  </a:lnTo>
                  <a:lnTo>
                    <a:pt x="514" y="500"/>
                  </a:lnTo>
                  <a:lnTo>
                    <a:pt x="518" y="500"/>
                  </a:lnTo>
                  <a:lnTo>
                    <a:pt x="518" y="504"/>
                  </a:lnTo>
                  <a:lnTo>
                    <a:pt x="514" y="504"/>
                  </a:lnTo>
                  <a:lnTo>
                    <a:pt x="518" y="504"/>
                  </a:lnTo>
                  <a:lnTo>
                    <a:pt x="514" y="508"/>
                  </a:lnTo>
                  <a:lnTo>
                    <a:pt x="514" y="508"/>
                  </a:lnTo>
                  <a:lnTo>
                    <a:pt x="514" y="508"/>
                  </a:lnTo>
                  <a:close/>
                  <a:moveTo>
                    <a:pt x="496" y="504"/>
                  </a:moveTo>
                  <a:lnTo>
                    <a:pt x="492" y="500"/>
                  </a:lnTo>
                  <a:lnTo>
                    <a:pt x="496" y="500"/>
                  </a:lnTo>
                  <a:lnTo>
                    <a:pt x="496" y="504"/>
                  </a:lnTo>
                  <a:lnTo>
                    <a:pt x="496" y="504"/>
                  </a:lnTo>
                  <a:lnTo>
                    <a:pt x="496" y="504"/>
                  </a:lnTo>
                  <a:close/>
                  <a:moveTo>
                    <a:pt x="500" y="504"/>
                  </a:moveTo>
                  <a:lnTo>
                    <a:pt x="500" y="500"/>
                  </a:lnTo>
                  <a:lnTo>
                    <a:pt x="500" y="504"/>
                  </a:lnTo>
                  <a:lnTo>
                    <a:pt x="500" y="504"/>
                  </a:lnTo>
                  <a:lnTo>
                    <a:pt x="500" y="504"/>
                  </a:lnTo>
                  <a:close/>
                  <a:moveTo>
                    <a:pt x="496" y="504"/>
                  </a:moveTo>
                  <a:lnTo>
                    <a:pt x="496" y="500"/>
                  </a:lnTo>
                  <a:lnTo>
                    <a:pt x="500" y="504"/>
                  </a:lnTo>
                  <a:lnTo>
                    <a:pt x="496" y="504"/>
                  </a:lnTo>
                  <a:lnTo>
                    <a:pt x="496" y="504"/>
                  </a:lnTo>
                  <a:lnTo>
                    <a:pt x="496" y="504"/>
                  </a:lnTo>
                  <a:close/>
                  <a:moveTo>
                    <a:pt x="504" y="508"/>
                  </a:moveTo>
                  <a:lnTo>
                    <a:pt x="504" y="504"/>
                  </a:lnTo>
                  <a:lnTo>
                    <a:pt x="504" y="500"/>
                  </a:lnTo>
                  <a:lnTo>
                    <a:pt x="504" y="504"/>
                  </a:lnTo>
                  <a:lnTo>
                    <a:pt x="506" y="504"/>
                  </a:lnTo>
                  <a:lnTo>
                    <a:pt x="504" y="508"/>
                  </a:lnTo>
                  <a:lnTo>
                    <a:pt x="504" y="508"/>
                  </a:lnTo>
                  <a:lnTo>
                    <a:pt x="504" y="508"/>
                  </a:lnTo>
                  <a:close/>
                  <a:moveTo>
                    <a:pt x="496" y="508"/>
                  </a:moveTo>
                  <a:lnTo>
                    <a:pt x="496" y="504"/>
                  </a:lnTo>
                  <a:lnTo>
                    <a:pt x="500" y="504"/>
                  </a:lnTo>
                  <a:lnTo>
                    <a:pt x="504" y="504"/>
                  </a:lnTo>
                  <a:lnTo>
                    <a:pt x="500" y="504"/>
                  </a:lnTo>
                  <a:lnTo>
                    <a:pt x="496" y="508"/>
                  </a:lnTo>
                  <a:lnTo>
                    <a:pt x="496" y="508"/>
                  </a:lnTo>
                  <a:lnTo>
                    <a:pt x="496" y="508"/>
                  </a:lnTo>
                  <a:close/>
                  <a:moveTo>
                    <a:pt x="496" y="508"/>
                  </a:moveTo>
                  <a:lnTo>
                    <a:pt x="492" y="508"/>
                  </a:lnTo>
                  <a:lnTo>
                    <a:pt x="492" y="504"/>
                  </a:lnTo>
                  <a:lnTo>
                    <a:pt x="496" y="504"/>
                  </a:lnTo>
                  <a:lnTo>
                    <a:pt x="496" y="508"/>
                  </a:lnTo>
                  <a:lnTo>
                    <a:pt x="496" y="508"/>
                  </a:lnTo>
                  <a:lnTo>
                    <a:pt x="496" y="508"/>
                  </a:lnTo>
                  <a:close/>
                  <a:moveTo>
                    <a:pt x="504" y="508"/>
                  </a:moveTo>
                  <a:lnTo>
                    <a:pt x="506" y="508"/>
                  </a:lnTo>
                  <a:lnTo>
                    <a:pt x="504" y="508"/>
                  </a:lnTo>
                  <a:lnTo>
                    <a:pt x="504" y="508"/>
                  </a:lnTo>
                  <a:lnTo>
                    <a:pt x="504" y="508"/>
                  </a:lnTo>
                  <a:close/>
                  <a:moveTo>
                    <a:pt x="500" y="508"/>
                  </a:moveTo>
                  <a:lnTo>
                    <a:pt x="496" y="508"/>
                  </a:lnTo>
                  <a:lnTo>
                    <a:pt x="500" y="508"/>
                  </a:lnTo>
                  <a:lnTo>
                    <a:pt x="500" y="508"/>
                  </a:lnTo>
                  <a:lnTo>
                    <a:pt x="500" y="508"/>
                  </a:lnTo>
                  <a:close/>
                  <a:moveTo>
                    <a:pt x="484" y="512"/>
                  </a:moveTo>
                  <a:lnTo>
                    <a:pt x="484" y="508"/>
                  </a:lnTo>
                  <a:lnTo>
                    <a:pt x="484" y="512"/>
                  </a:lnTo>
                  <a:lnTo>
                    <a:pt x="484" y="512"/>
                  </a:lnTo>
                  <a:lnTo>
                    <a:pt x="484" y="512"/>
                  </a:lnTo>
                  <a:close/>
                  <a:moveTo>
                    <a:pt x="496" y="512"/>
                  </a:moveTo>
                  <a:lnTo>
                    <a:pt x="496" y="508"/>
                  </a:lnTo>
                  <a:lnTo>
                    <a:pt x="500" y="508"/>
                  </a:lnTo>
                  <a:lnTo>
                    <a:pt x="500" y="512"/>
                  </a:lnTo>
                  <a:lnTo>
                    <a:pt x="504" y="512"/>
                  </a:lnTo>
                  <a:lnTo>
                    <a:pt x="500" y="512"/>
                  </a:lnTo>
                  <a:lnTo>
                    <a:pt x="496" y="512"/>
                  </a:lnTo>
                  <a:lnTo>
                    <a:pt x="496" y="512"/>
                  </a:lnTo>
                  <a:lnTo>
                    <a:pt x="496" y="512"/>
                  </a:lnTo>
                  <a:close/>
                  <a:moveTo>
                    <a:pt x="504" y="516"/>
                  </a:moveTo>
                  <a:lnTo>
                    <a:pt x="500" y="516"/>
                  </a:lnTo>
                  <a:lnTo>
                    <a:pt x="496" y="516"/>
                  </a:lnTo>
                  <a:lnTo>
                    <a:pt x="496" y="512"/>
                  </a:lnTo>
                  <a:lnTo>
                    <a:pt x="500" y="512"/>
                  </a:lnTo>
                  <a:lnTo>
                    <a:pt x="504" y="512"/>
                  </a:lnTo>
                  <a:lnTo>
                    <a:pt x="504" y="516"/>
                  </a:lnTo>
                  <a:lnTo>
                    <a:pt x="504" y="516"/>
                  </a:lnTo>
                  <a:lnTo>
                    <a:pt x="504" y="516"/>
                  </a:lnTo>
                  <a:close/>
                  <a:moveTo>
                    <a:pt x="496" y="520"/>
                  </a:moveTo>
                  <a:lnTo>
                    <a:pt x="496" y="516"/>
                  </a:lnTo>
                  <a:lnTo>
                    <a:pt x="496" y="520"/>
                  </a:lnTo>
                  <a:lnTo>
                    <a:pt x="496" y="520"/>
                  </a:lnTo>
                  <a:lnTo>
                    <a:pt x="496" y="520"/>
                  </a:lnTo>
                  <a:close/>
                  <a:moveTo>
                    <a:pt x="500" y="520"/>
                  </a:moveTo>
                  <a:lnTo>
                    <a:pt x="500" y="516"/>
                  </a:lnTo>
                  <a:lnTo>
                    <a:pt x="504" y="516"/>
                  </a:lnTo>
                  <a:lnTo>
                    <a:pt x="504" y="520"/>
                  </a:lnTo>
                  <a:lnTo>
                    <a:pt x="500" y="520"/>
                  </a:lnTo>
                  <a:lnTo>
                    <a:pt x="500" y="520"/>
                  </a:lnTo>
                  <a:lnTo>
                    <a:pt x="500" y="520"/>
                  </a:lnTo>
                  <a:close/>
                  <a:moveTo>
                    <a:pt x="496" y="520"/>
                  </a:moveTo>
                  <a:lnTo>
                    <a:pt x="492" y="520"/>
                  </a:lnTo>
                  <a:lnTo>
                    <a:pt x="492" y="516"/>
                  </a:lnTo>
                  <a:lnTo>
                    <a:pt x="496" y="516"/>
                  </a:lnTo>
                  <a:lnTo>
                    <a:pt x="496" y="520"/>
                  </a:lnTo>
                  <a:lnTo>
                    <a:pt x="496" y="520"/>
                  </a:lnTo>
                  <a:lnTo>
                    <a:pt x="496" y="520"/>
                  </a:lnTo>
                  <a:close/>
                  <a:moveTo>
                    <a:pt x="500" y="520"/>
                  </a:moveTo>
                  <a:lnTo>
                    <a:pt x="504" y="520"/>
                  </a:lnTo>
                  <a:lnTo>
                    <a:pt x="500" y="520"/>
                  </a:lnTo>
                  <a:lnTo>
                    <a:pt x="500" y="520"/>
                  </a:lnTo>
                  <a:lnTo>
                    <a:pt x="500" y="520"/>
                  </a:lnTo>
                  <a:close/>
                  <a:moveTo>
                    <a:pt x="500" y="524"/>
                  </a:moveTo>
                  <a:lnTo>
                    <a:pt x="500" y="520"/>
                  </a:lnTo>
                  <a:lnTo>
                    <a:pt x="504" y="520"/>
                  </a:lnTo>
                  <a:lnTo>
                    <a:pt x="504" y="524"/>
                  </a:lnTo>
                  <a:lnTo>
                    <a:pt x="500" y="524"/>
                  </a:lnTo>
                  <a:lnTo>
                    <a:pt x="500" y="524"/>
                  </a:lnTo>
                  <a:lnTo>
                    <a:pt x="500" y="524"/>
                  </a:lnTo>
                  <a:close/>
                  <a:moveTo>
                    <a:pt x="506" y="526"/>
                  </a:moveTo>
                  <a:lnTo>
                    <a:pt x="504" y="526"/>
                  </a:lnTo>
                  <a:lnTo>
                    <a:pt x="504" y="524"/>
                  </a:lnTo>
                  <a:lnTo>
                    <a:pt x="504" y="520"/>
                  </a:lnTo>
                  <a:lnTo>
                    <a:pt x="506" y="520"/>
                  </a:lnTo>
                  <a:lnTo>
                    <a:pt x="506" y="524"/>
                  </a:lnTo>
                  <a:lnTo>
                    <a:pt x="506" y="526"/>
                  </a:lnTo>
                  <a:lnTo>
                    <a:pt x="506" y="526"/>
                  </a:lnTo>
                  <a:lnTo>
                    <a:pt x="506" y="526"/>
                  </a:lnTo>
                  <a:close/>
                  <a:moveTo>
                    <a:pt x="492" y="526"/>
                  </a:moveTo>
                  <a:lnTo>
                    <a:pt x="492" y="524"/>
                  </a:lnTo>
                  <a:lnTo>
                    <a:pt x="496" y="520"/>
                  </a:lnTo>
                  <a:lnTo>
                    <a:pt x="496" y="524"/>
                  </a:lnTo>
                  <a:lnTo>
                    <a:pt x="496" y="526"/>
                  </a:lnTo>
                  <a:lnTo>
                    <a:pt x="492" y="526"/>
                  </a:lnTo>
                  <a:lnTo>
                    <a:pt x="492" y="526"/>
                  </a:lnTo>
                  <a:lnTo>
                    <a:pt x="492" y="526"/>
                  </a:lnTo>
                  <a:close/>
                  <a:moveTo>
                    <a:pt x="500" y="526"/>
                  </a:moveTo>
                  <a:lnTo>
                    <a:pt x="500" y="524"/>
                  </a:lnTo>
                  <a:lnTo>
                    <a:pt x="504" y="524"/>
                  </a:lnTo>
                  <a:lnTo>
                    <a:pt x="504" y="526"/>
                  </a:lnTo>
                  <a:lnTo>
                    <a:pt x="500" y="526"/>
                  </a:lnTo>
                  <a:lnTo>
                    <a:pt x="500" y="526"/>
                  </a:lnTo>
                  <a:lnTo>
                    <a:pt x="500" y="526"/>
                  </a:lnTo>
                  <a:close/>
                  <a:moveTo>
                    <a:pt x="492" y="526"/>
                  </a:moveTo>
                  <a:lnTo>
                    <a:pt x="492" y="524"/>
                  </a:lnTo>
                  <a:lnTo>
                    <a:pt x="492" y="526"/>
                  </a:lnTo>
                  <a:lnTo>
                    <a:pt x="492" y="526"/>
                  </a:lnTo>
                  <a:lnTo>
                    <a:pt x="492" y="526"/>
                  </a:lnTo>
                  <a:close/>
                  <a:moveTo>
                    <a:pt x="500" y="530"/>
                  </a:moveTo>
                  <a:lnTo>
                    <a:pt x="500" y="526"/>
                  </a:lnTo>
                  <a:lnTo>
                    <a:pt x="500" y="530"/>
                  </a:lnTo>
                  <a:lnTo>
                    <a:pt x="500" y="530"/>
                  </a:lnTo>
                  <a:lnTo>
                    <a:pt x="500" y="530"/>
                  </a:lnTo>
                  <a:close/>
                  <a:moveTo>
                    <a:pt x="504" y="530"/>
                  </a:moveTo>
                  <a:lnTo>
                    <a:pt x="500" y="530"/>
                  </a:lnTo>
                  <a:lnTo>
                    <a:pt x="504" y="530"/>
                  </a:lnTo>
                  <a:lnTo>
                    <a:pt x="504" y="526"/>
                  </a:lnTo>
                  <a:lnTo>
                    <a:pt x="504" y="530"/>
                  </a:lnTo>
                  <a:lnTo>
                    <a:pt x="504" y="530"/>
                  </a:lnTo>
                  <a:lnTo>
                    <a:pt x="504" y="530"/>
                  </a:lnTo>
                  <a:close/>
                  <a:moveTo>
                    <a:pt x="504" y="534"/>
                  </a:moveTo>
                  <a:lnTo>
                    <a:pt x="500" y="534"/>
                  </a:lnTo>
                  <a:lnTo>
                    <a:pt x="500" y="530"/>
                  </a:lnTo>
                  <a:lnTo>
                    <a:pt x="504" y="530"/>
                  </a:lnTo>
                  <a:lnTo>
                    <a:pt x="504" y="534"/>
                  </a:lnTo>
                  <a:lnTo>
                    <a:pt x="504" y="534"/>
                  </a:lnTo>
                  <a:lnTo>
                    <a:pt x="504" y="534"/>
                  </a:lnTo>
                  <a:close/>
                  <a:moveTo>
                    <a:pt x="492" y="556"/>
                  </a:moveTo>
                  <a:lnTo>
                    <a:pt x="492" y="552"/>
                  </a:lnTo>
                  <a:lnTo>
                    <a:pt x="496" y="552"/>
                  </a:lnTo>
                  <a:lnTo>
                    <a:pt x="496" y="556"/>
                  </a:lnTo>
                  <a:lnTo>
                    <a:pt x="492" y="556"/>
                  </a:lnTo>
                  <a:lnTo>
                    <a:pt x="492" y="556"/>
                  </a:lnTo>
                  <a:lnTo>
                    <a:pt x="492" y="556"/>
                  </a:lnTo>
                  <a:close/>
                  <a:moveTo>
                    <a:pt x="484" y="566"/>
                  </a:moveTo>
                  <a:lnTo>
                    <a:pt x="488" y="566"/>
                  </a:lnTo>
                  <a:lnTo>
                    <a:pt x="484" y="566"/>
                  </a:lnTo>
                  <a:lnTo>
                    <a:pt x="484" y="566"/>
                  </a:lnTo>
                  <a:lnTo>
                    <a:pt x="484" y="566"/>
                  </a:lnTo>
                  <a:close/>
                  <a:moveTo>
                    <a:pt x="484" y="566"/>
                  </a:moveTo>
                  <a:lnTo>
                    <a:pt x="480" y="566"/>
                  </a:lnTo>
                  <a:lnTo>
                    <a:pt x="484" y="566"/>
                  </a:lnTo>
                  <a:lnTo>
                    <a:pt x="484" y="566"/>
                  </a:lnTo>
                  <a:lnTo>
                    <a:pt x="484" y="566"/>
                  </a:lnTo>
                  <a:close/>
                  <a:moveTo>
                    <a:pt x="496" y="570"/>
                  </a:moveTo>
                  <a:lnTo>
                    <a:pt x="492" y="570"/>
                  </a:lnTo>
                  <a:lnTo>
                    <a:pt x="496" y="566"/>
                  </a:lnTo>
                  <a:lnTo>
                    <a:pt x="500" y="566"/>
                  </a:lnTo>
                  <a:lnTo>
                    <a:pt x="500" y="570"/>
                  </a:lnTo>
                  <a:lnTo>
                    <a:pt x="504" y="570"/>
                  </a:lnTo>
                  <a:lnTo>
                    <a:pt x="504" y="566"/>
                  </a:lnTo>
                  <a:lnTo>
                    <a:pt x="504" y="570"/>
                  </a:lnTo>
                  <a:lnTo>
                    <a:pt x="500" y="570"/>
                  </a:lnTo>
                  <a:lnTo>
                    <a:pt x="496" y="570"/>
                  </a:lnTo>
                  <a:lnTo>
                    <a:pt x="496" y="570"/>
                  </a:lnTo>
                  <a:lnTo>
                    <a:pt x="496" y="570"/>
                  </a:lnTo>
                  <a:close/>
                  <a:moveTo>
                    <a:pt x="488" y="574"/>
                  </a:moveTo>
                  <a:lnTo>
                    <a:pt x="484" y="570"/>
                  </a:lnTo>
                  <a:lnTo>
                    <a:pt x="480" y="570"/>
                  </a:lnTo>
                  <a:lnTo>
                    <a:pt x="484" y="570"/>
                  </a:lnTo>
                  <a:lnTo>
                    <a:pt x="488" y="570"/>
                  </a:lnTo>
                  <a:lnTo>
                    <a:pt x="488" y="566"/>
                  </a:lnTo>
                  <a:lnTo>
                    <a:pt x="488" y="570"/>
                  </a:lnTo>
                  <a:lnTo>
                    <a:pt x="488" y="574"/>
                  </a:lnTo>
                  <a:lnTo>
                    <a:pt x="488" y="574"/>
                  </a:lnTo>
                  <a:lnTo>
                    <a:pt x="488" y="574"/>
                  </a:lnTo>
                  <a:close/>
                  <a:moveTo>
                    <a:pt x="484" y="586"/>
                  </a:moveTo>
                  <a:lnTo>
                    <a:pt x="480" y="586"/>
                  </a:lnTo>
                  <a:lnTo>
                    <a:pt x="480" y="582"/>
                  </a:lnTo>
                  <a:lnTo>
                    <a:pt x="480" y="578"/>
                  </a:lnTo>
                  <a:lnTo>
                    <a:pt x="480" y="582"/>
                  </a:lnTo>
                  <a:lnTo>
                    <a:pt x="476" y="582"/>
                  </a:lnTo>
                  <a:lnTo>
                    <a:pt x="476" y="578"/>
                  </a:lnTo>
                  <a:lnTo>
                    <a:pt x="480" y="578"/>
                  </a:lnTo>
                  <a:lnTo>
                    <a:pt x="476" y="578"/>
                  </a:lnTo>
                  <a:lnTo>
                    <a:pt x="476" y="574"/>
                  </a:lnTo>
                  <a:lnTo>
                    <a:pt x="476" y="570"/>
                  </a:lnTo>
                  <a:lnTo>
                    <a:pt x="480" y="570"/>
                  </a:lnTo>
                  <a:lnTo>
                    <a:pt x="480" y="574"/>
                  </a:lnTo>
                  <a:lnTo>
                    <a:pt x="480" y="578"/>
                  </a:lnTo>
                  <a:lnTo>
                    <a:pt x="484" y="578"/>
                  </a:lnTo>
                  <a:lnTo>
                    <a:pt x="484" y="582"/>
                  </a:lnTo>
                  <a:lnTo>
                    <a:pt x="484" y="586"/>
                  </a:lnTo>
                  <a:lnTo>
                    <a:pt x="484" y="586"/>
                  </a:lnTo>
                  <a:lnTo>
                    <a:pt x="484" y="586"/>
                  </a:lnTo>
                  <a:close/>
                  <a:moveTo>
                    <a:pt x="484" y="582"/>
                  </a:moveTo>
                  <a:lnTo>
                    <a:pt x="484" y="574"/>
                  </a:lnTo>
                  <a:lnTo>
                    <a:pt x="480" y="574"/>
                  </a:lnTo>
                  <a:lnTo>
                    <a:pt x="484" y="574"/>
                  </a:lnTo>
                  <a:lnTo>
                    <a:pt x="488" y="574"/>
                  </a:lnTo>
                  <a:lnTo>
                    <a:pt x="488" y="578"/>
                  </a:lnTo>
                  <a:lnTo>
                    <a:pt x="484" y="582"/>
                  </a:lnTo>
                  <a:lnTo>
                    <a:pt x="484" y="582"/>
                  </a:lnTo>
                  <a:lnTo>
                    <a:pt x="484" y="582"/>
                  </a:lnTo>
                  <a:close/>
                  <a:moveTo>
                    <a:pt x="492" y="578"/>
                  </a:moveTo>
                  <a:lnTo>
                    <a:pt x="492" y="574"/>
                  </a:lnTo>
                  <a:lnTo>
                    <a:pt x="496" y="574"/>
                  </a:lnTo>
                  <a:lnTo>
                    <a:pt x="496" y="578"/>
                  </a:lnTo>
                  <a:lnTo>
                    <a:pt x="492" y="578"/>
                  </a:lnTo>
                  <a:lnTo>
                    <a:pt x="492" y="578"/>
                  </a:lnTo>
                  <a:lnTo>
                    <a:pt x="492" y="578"/>
                  </a:lnTo>
                  <a:close/>
                  <a:moveTo>
                    <a:pt x="492" y="586"/>
                  </a:moveTo>
                  <a:lnTo>
                    <a:pt x="488" y="586"/>
                  </a:lnTo>
                  <a:lnTo>
                    <a:pt x="484" y="586"/>
                  </a:lnTo>
                  <a:lnTo>
                    <a:pt x="484" y="582"/>
                  </a:lnTo>
                  <a:lnTo>
                    <a:pt x="488" y="582"/>
                  </a:lnTo>
                  <a:lnTo>
                    <a:pt x="488" y="578"/>
                  </a:lnTo>
                  <a:lnTo>
                    <a:pt x="488" y="582"/>
                  </a:lnTo>
                  <a:lnTo>
                    <a:pt x="488" y="578"/>
                  </a:lnTo>
                  <a:lnTo>
                    <a:pt x="488" y="574"/>
                  </a:lnTo>
                  <a:lnTo>
                    <a:pt x="492" y="574"/>
                  </a:lnTo>
                  <a:lnTo>
                    <a:pt x="492" y="578"/>
                  </a:lnTo>
                  <a:lnTo>
                    <a:pt x="492" y="582"/>
                  </a:lnTo>
                  <a:lnTo>
                    <a:pt x="492" y="586"/>
                  </a:lnTo>
                  <a:lnTo>
                    <a:pt x="492" y="582"/>
                  </a:lnTo>
                  <a:lnTo>
                    <a:pt x="492" y="586"/>
                  </a:lnTo>
                  <a:lnTo>
                    <a:pt x="492" y="586"/>
                  </a:lnTo>
                  <a:lnTo>
                    <a:pt x="492" y="586"/>
                  </a:lnTo>
                  <a:close/>
                  <a:moveTo>
                    <a:pt x="496" y="582"/>
                  </a:moveTo>
                  <a:lnTo>
                    <a:pt x="496" y="578"/>
                  </a:lnTo>
                  <a:lnTo>
                    <a:pt x="492" y="578"/>
                  </a:lnTo>
                  <a:lnTo>
                    <a:pt x="496" y="578"/>
                  </a:lnTo>
                  <a:lnTo>
                    <a:pt x="496" y="582"/>
                  </a:lnTo>
                  <a:lnTo>
                    <a:pt x="496" y="582"/>
                  </a:lnTo>
                  <a:lnTo>
                    <a:pt x="496" y="582"/>
                  </a:lnTo>
                  <a:close/>
                  <a:moveTo>
                    <a:pt x="500" y="582"/>
                  </a:moveTo>
                  <a:lnTo>
                    <a:pt x="496" y="582"/>
                  </a:lnTo>
                  <a:lnTo>
                    <a:pt x="496" y="578"/>
                  </a:lnTo>
                  <a:lnTo>
                    <a:pt x="500" y="578"/>
                  </a:lnTo>
                  <a:lnTo>
                    <a:pt x="500" y="582"/>
                  </a:lnTo>
                  <a:lnTo>
                    <a:pt x="500" y="582"/>
                  </a:lnTo>
                  <a:lnTo>
                    <a:pt x="500" y="582"/>
                  </a:lnTo>
                  <a:close/>
                  <a:moveTo>
                    <a:pt x="476" y="586"/>
                  </a:moveTo>
                  <a:lnTo>
                    <a:pt x="480" y="586"/>
                  </a:lnTo>
                  <a:lnTo>
                    <a:pt x="476" y="586"/>
                  </a:lnTo>
                  <a:lnTo>
                    <a:pt x="476" y="582"/>
                  </a:lnTo>
                  <a:lnTo>
                    <a:pt x="480" y="582"/>
                  </a:lnTo>
                  <a:lnTo>
                    <a:pt x="480" y="586"/>
                  </a:lnTo>
                  <a:lnTo>
                    <a:pt x="476" y="586"/>
                  </a:lnTo>
                  <a:lnTo>
                    <a:pt x="476" y="586"/>
                  </a:lnTo>
                  <a:lnTo>
                    <a:pt x="476" y="586"/>
                  </a:lnTo>
                  <a:close/>
                  <a:moveTo>
                    <a:pt x="492" y="604"/>
                  </a:moveTo>
                  <a:lnTo>
                    <a:pt x="492" y="608"/>
                  </a:lnTo>
                  <a:lnTo>
                    <a:pt x="492" y="604"/>
                  </a:lnTo>
                  <a:lnTo>
                    <a:pt x="496" y="604"/>
                  </a:lnTo>
                  <a:lnTo>
                    <a:pt x="496" y="608"/>
                  </a:lnTo>
                  <a:lnTo>
                    <a:pt x="492" y="612"/>
                  </a:lnTo>
                  <a:lnTo>
                    <a:pt x="492" y="616"/>
                  </a:lnTo>
                  <a:lnTo>
                    <a:pt x="488" y="616"/>
                  </a:lnTo>
                  <a:lnTo>
                    <a:pt x="488" y="612"/>
                  </a:lnTo>
                  <a:lnTo>
                    <a:pt x="492" y="612"/>
                  </a:lnTo>
                  <a:lnTo>
                    <a:pt x="488" y="612"/>
                  </a:lnTo>
                  <a:lnTo>
                    <a:pt x="488" y="608"/>
                  </a:lnTo>
                  <a:lnTo>
                    <a:pt x="488" y="604"/>
                  </a:lnTo>
                  <a:lnTo>
                    <a:pt x="488" y="600"/>
                  </a:lnTo>
                  <a:lnTo>
                    <a:pt x="492" y="600"/>
                  </a:lnTo>
                  <a:lnTo>
                    <a:pt x="488" y="600"/>
                  </a:lnTo>
                  <a:lnTo>
                    <a:pt x="488" y="604"/>
                  </a:lnTo>
                  <a:lnTo>
                    <a:pt x="488" y="600"/>
                  </a:lnTo>
                  <a:lnTo>
                    <a:pt x="484" y="604"/>
                  </a:lnTo>
                  <a:lnTo>
                    <a:pt x="488" y="604"/>
                  </a:lnTo>
                  <a:lnTo>
                    <a:pt x="484" y="608"/>
                  </a:lnTo>
                  <a:lnTo>
                    <a:pt x="484" y="612"/>
                  </a:lnTo>
                  <a:lnTo>
                    <a:pt x="484" y="608"/>
                  </a:lnTo>
                  <a:lnTo>
                    <a:pt x="480" y="604"/>
                  </a:lnTo>
                  <a:lnTo>
                    <a:pt x="480" y="600"/>
                  </a:lnTo>
                  <a:lnTo>
                    <a:pt x="480" y="596"/>
                  </a:lnTo>
                  <a:lnTo>
                    <a:pt x="480" y="600"/>
                  </a:lnTo>
                  <a:lnTo>
                    <a:pt x="484" y="600"/>
                  </a:lnTo>
                  <a:lnTo>
                    <a:pt x="484" y="604"/>
                  </a:lnTo>
                  <a:lnTo>
                    <a:pt x="484" y="600"/>
                  </a:lnTo>
                  <a:lnTo>
                    <a:pt x="480" y="600"/>
                  </a:lnTo>
                  <a:lnTo>
                    <a:pt x="480" y="596"/>
                  </a:lnTo>
                  <a:lnTo>
                    <a:pt x="484" y="600"/>
                  </a:lnTo>
                  <a:lnTo>
                    <a:pt x="484" y="596"/>
                  </a:lnTo>
                  <a:lnTo>
                    <a:pt x="488" y="600"/>
                  </a:lnTo>
                  <a:lnTo>
                    <a:pt x="488" y="596"/>
                  </a:lnTo>
                  <a:lnTo>
                    <a:pt x="488" y="594"/>
                  </a:lnTo>
                  <a:lnTo>
                    <a:pt x="484" y="590"/>
                  </a:lnTo>
                  <a:lnTo>
                    <a:pt x="484" y="586"/>
                  </a:lnTo>
                  <a:lnTo>
                    <a:pt x="488" y="586"/>
                  </a:lnTo>
                  <a:lnTo>
                    <a:pt x="492" y="586"/>
                  </a:lnTo>
                  <a:lnTo>
                    <a:pt x="492" y="590"/>
                  </a:lnTo>
                  <a:lnTo>
                    <a:pt x="492" y="594"/>
                  </a:lnTo>
                  <a:lnTo>
                    <a:pt x="492" y="596"/>
                  </a:lnTo>
                  <a:lnTo>
                    <a:pt x="496" y="596"/>
                  </a:lnTo>
                  <a:lnTo>
                    <a:pt x="492" y="600"/>
                  </a:lnTo>
                  <a:lnTo>
                    <a:pt x="492" y="604"/>
                  </a:lnTo>
                  <a:lnTo>
                    <a:pt x="492" y="604"/>
                  </a:lnTo>
                  <a:lnTo>
                    <a:pt x="492" y="604"/>
                  </a:lnTo>
                  <a:close/>
                  <a:moveTo>
                    <a:pt x="484" y="594"/>
                  </a:moveTo>
                  <a:lnTo>
                    <a:pt x="480" y="590"/>
                  </a:lnTo>
                  <a:lnTo>
                    <a:pt x="484" y="590"/>
                  </a:lnTo>
                  <a:lnTo>
                    <a:pt x="484" y="594"/>
                  </a:lnTo>
                  <a:lnTo>
                    <a:pt x="484" y="594"/>
                  </a:lnTo>
                  <a:lnTo>
                    <a:pt x="484" y="594"/>
                  </a:lnTo>
                  <a:close/>
                  <a:moveTo>
                    <a:pt x="480" y="594"/>
                  </a:moveTo>
                  <a:lnTo>
                    <a:pt x="480" y="590"/>
                  </a:lnTo>
                  <a:lnTo>
                    <a:pt x="480" y="594"/>
                  </a:lnTo>
                  <a:lnTo>
                    <a:pt x="476" y="594"/>
                  </a:lnTo>
                  <a:lnTo>
                    <a:pt x="476" y="590"/>
                  </a:lnTo>
                  <a:lnTo>
                    <a:pt x="480" y="590"/>
                  </a:lnTo>
                  <a:lnTo>
                    <a:pt x="484" y="594"/>
                  </a:lnTo>
                  <a:lnTo>
                    <a:pt x="480" y="594"/>
                  </a:lnTo>
                  <a:lnTo>
                    <a:pt x="480" y="594"/>
                  </a:lnTo>
                  <a:lnTo>
                    <a:pt x="480" y="594"/>
                  </a:lnTo>
                  <a:close/>
                  <a:moveTo>
                    <a:pt x="488" y="596"/>
                  </a:moveTo>
                  <a:lnTo>
                    <a:pt x="484" y="596"/>
                  </a:lnTo>
                  <a:lnTo>
                    <a:pt x="480" y="596"/>
                  </a:lnTo>
                  <a:lnTo>
                    <a:pt x="480" y="594"/>
                  </a:lnTo>
                  <a:lnTo>
                    <a:pt x="484" y="594"/>
                  </a:lnTo>
                  <a:lnTo>
                    <a:pt x="488" y="594"/>
                  </a:lnTo>
                  <a:lnTo>
                    <a:pt x="488" y="596"/>
                  </a:lnTo>
                  <a:lnTo>
                    <a:pt x="488" y="596"/>
                  </a:lnTo>
                  <a:lnTo>
                    <a:pt x="488" y="596"/>
                  </a:lnTo>
                  <a:close/>
                  <a:moveTo>
                    <a:pt x="496" y="604"/>
                  </a:moveTo>
                  <a:lnTo>
                    <a:pt x="492" y="600"/>
                  </a:lnTo>
                  <a:lnTo>
                    <a:pt x="496" y="600"/>
                  </a:lnTo>
                  <a:lnTo>
                    <a:pt x="496" y="604"/>
                  </a:lnTo>
                  <a:lnTo>
                    <a:pt x="496" y="604"/>
                  </a:lnTo>
                  <a:lnTo>
                    <a:pt x="496" y="604"/>
                  </a:lnTo>
                  <a:close/>
                  <a:moveTo>
                    <a:pt x="484" y="612"/>
                  </a:moveTo>
                  <a:lnTo>
                    <a:pt x="480" y="608"/>
                  </a:lnTo>
                  <a:lnTo>
                    <a:pt x="480" y="612"/>
                  </a:lnTo>
                  <a:lnTo>
                    <a:pt x="480" y="608"/>
                  </a:lnTo>
                  <a:lnTo>
                    <a:pt x="476" y="608"/>
                  </a:lnTo>
                  <a:lnTo>
                    <a:pt x="476" y="604"/>
                  </a:lnTo>
                  <a:lnTo>
                    <a:pt x="480" y="604"/>
                  </a:lnTo>
                  <a:lnTo>
                    <a:pt x="484" y="608"/>
                  </a:lnTo>
                  <a:lnTo>
                    <a:pt x="484" y="612"/>
                  </a:lnTo>
                  <a:lnTo>
                    <a:pt x="484" y="612"/>
                  </a:lnTo>
                  <a:lnTo>
                    <a:pt x="484" y="612"/>
                  </a:lnTo>
                  <a:close/>
                  <a:moveTo>
                    <a:pt x="484" y="620"/>
                  </a:moveTo>
                  <a:lnTo>
                    <a:pt x="484" y="624"/>
                  </a:lnTo>
                  <a:lnTo>
                    <a:pt x="480" y="624"/>
                  </a:lnTo>
                  <a:lnTo>
                    <a:pt x="480" y="620"/>
                  </a:lnTo>
                  <a:lnTo>
                    <a:pt x="484" y="620"/>
                  </a:lnTo>
                  <a:lnTo>
                    <a:pt x="480" y="620"/>
                  </a:lnTo>
                  <a:lnTo>
                    <a:pt x="480" y="616"/>
                  </a:lnTo>
                  <a:lnTo>
                    <a:pt x="480" y="620"/>
                  </a:lnTo>
                  <a:lnTo>
                    <a:pt x="484" y="620"/>
                  </a:lnTo>
                  <a:lnTo>
                    <a:pt x="484" y="616"/>
                  </a:lnTo>
                  <a:lnTo>
                    <a:pt x="480" y="616"/>
                  </a:lnTo>
                  <a:lnTo>
                    <a:pt x="480" y="612"/>
                  </a:lnTo>
                  <a:lnTo>
                    <a:pt x="484" y="612"/>
                  </a:lnTo>
                  <a:lnTo>
                    <a:pt x="484" y="616"/>
                  </a:lnTo>
                  <a:lnTo>
                    <a:pt x="488" y="616"/>
                  </a:lnTo>
                  <a:lnTo>
                    <a:pt x="484" y="620"/>
                  </a:lnTo>
                  <a:lnTo>
                    <a:pt x="484" y="620"/>
                  </a:lnTo>
                  <a:lnTo>
                    <a:pt x="484" y="620"/>
                  </a:lnTo>
                  <a:close/>
                  <a:moveTo>
                    <a:pt x="488" y="624"/>
                  </a:moveTo>
                  <a:lnTo>
                    <a:pt x="488" y="620"/>
                  </a:lnTo>
                  <a:lnTo>
                    <a:pt x="492" y="620"/>
                  </a:lnTo>
                  <a:lnTo>
                    <a:pt x="492" y="624"/>
                  </a:lnTo>
                  <a:lnTo>
                    <a:pt x="488" y="624"/>
                  </a:lnTo>
                  <a:lnTo>
                    <a:pt x="488" y="624"/>
                  </a:lnTo>
                  <a:lnTo>
                    <a:pt x="488" y="624"/>
                  </a:lnTo>
                  <a:close/>
                  <a:moveTo>
                    <a:pt x="496" y="630"/>
                  </a:moveTo>
                  <a:lnTo>
                    <a:pt x="492" y="626"/>
                  </a:lnTo>
                  <a:lnTo>
                    <a:pt x="492" y="624"/>
                  </a:lnTo>
                  <a:lnTo>
                    <a:pt x="496" y="624"/>
                  </a:lnTo>
                  <a:lnTo>
                    <a:pt x="492" y="624"/>
                  </a:lnTo>
                  <a:lnTo>
                    <a:pt x="496" y="624"/>
                  </a:lnTo>
                  <a:lnTo>
                    <a:pt x="496" y="626"/>
                  </a:lnTo>
                  <a:lnTo>
                    <a:pt x="496" y="630"/>
                  </a:lnTo>
                  <a:lnTo>
                    <a:pt x="500" y="630"/>
                  </a:lnTo>
                  <a:lnTo>
                    <a:pt x="496" y="630"/>
                  </a:lnTo>
                  <a:lnTo>
                    <a:pt x="496" y="630"/>
                  </a:lnTo>
                  <a:lnTo>
                    <a:pt x="496" y="630"/>
                  </a:lnTo>
                  <a:close/>
                  <a:moveTo>
                    <a:pt x="480" y="630"/>
                  </a:moveTo>
                  <a:lnTo>
                    <a:pt x="476" y="626"/>
                  </a:lnTo>
                  <a:lnTo>
                    <a:pt x="480" y="626"/>
                  </a:lnTo>
                  <a:lnTo>
                    <a:pt x="480" y="624"/>
                  </a:lnTo>
                  <a:lnTo>
                    <a:pt x="484" y="624"/>
                  </a:lnTo>
                  <a:lnTo>
                    <a:pt x="484" y="626"/>
                  </a:lnTo>
                  <a:lnTo>
                    <a:pt x="480" y="626"/>
                  </a:lnTo>
                  <a:lnTo>
                    <a:pt x="480" y="630"/>
                  </a:lnTo>
                  <a:lnTo>
                    <a:pt x="480" y="630"/>
                  </a:lnTo>
                  <a:lnTo>
                    <a:pt x="480" y="630"/>
                  </a:lnTo>
                  <a:close/>
                  <a:moveTo>
                    <a:pt x="484" y="630"/>
                  </a:moveTo>
                  <a:lnTo>
                    <a:pt x="484" y="626"/>
                  </a:lnTo>
                  <a:lnTo>
                    <a:pt x="484" y="630"/>
                  </a:lnTo>
                  <a:lnTo>
                    <a:pt x="484" y="630"/>
                  </a:lnTo>
                  <a:lnTo>
                    <a:pt x="484" y="630"/>
                  </a:lnTo>
                  <a:close/>
                  <a:moveTo>
                    <a:pt x="492" y="630"/>
                  </a:moveTo>
                  <a:lnTo>
                    <a:pt x="488" y="630"/>
                  </a:lnTo>
                  <a:lnTo>
                    <a:pt x="488" y="626"/>
                  </a:lnTo>
                  <a:lnTo>
                    <a:pt x="492" y="630"/>
                  </a:lnTo>
                  <a:lnTo>
                    <a:pt x="492" y="630"/>
                  </a:lnTo>
                  <a:lnTo>
                    <a:pt x="492" y="630"/>
                  </a:lnTo>
                  <a:close/>
                  <a:moveTo>
                    <a:pt x="488" y="638"/>
                  </a:moveTo>
                  <a:lnTo>
                    <a:pt x="488" y="634"/>
                  </a:lnTo>
                  <a:lnTo>
                    <a:pt x="488" y="630"/>
                  </a:lnTo>
                  <a:lnTo>
                    <a:pt x="492" y="630"/>
                  </a:lnTo>
                  <a:lnTo>
                    <a:pt x="492" y="626"/>
                  </a:lnTo>
                  <a:lnTo>
                    <a:pt x="492" y="630"/>
                  </a:lnTo>
                  <a:lnTo>
                    <a:pt x="496" y="630"/>
                  </a:lnTo>
                  <a:lnTo>
                    <a:pt x="496" y="634"/>
                  </a:lnTo>
                  <a:lnTo>
                    <a:pt x="492" y="634"/>
                  </a:lnTo>
                  <a:lnTo>
                    <a:pt x="488" y="638"/>
                  </a:lnTo>
                  <a:lnTo>
                    <a:pt x="488" y="638"/>
                  </a:lnTo>
                  <a:lnTo>
                    <a:pt x="488" y="638"/>
                  </a:lnTo>
                  <a:close/>
                  <a:moveTo>
                    <a:pt x="496" y="638"/>
                  </a:moveTo>
                  <a:lnTo>
                    <a:pt x="496" y="634"/>
                  </a:lnTo>
                  <a:lnTo>
                    <a:pt x="496" y="630"/>
                  </a:lnTo>
                  <a:lnTo>
                    <a:pt x="496" y="634"/>
                  </a:lnTo>
                  <a:lnTo>
                    <a:pt x="496" y="638"/>
                  </a:lnTo>
                  <a:lnTo>
                    <a:pt x="496" y="638"/>
                  </a:lnTo>
                  <a:lnTo>
                    <a:pt x="496" y="638"/>
                  </a:lnTo>
                  <a:close/>
                  <a:moveTo>
                    <a:pt x="496" y="638"/>
                  </a:moveTo>
                  <a:lnTo>
                    <a:pt x="492" y="638"/>
                  </a:lnTo>
                  <a:lnTo>
                    <a:pt x="492" y="634"/>
                  </a:lnTo>
                  <a:lnTo>
                    <a:pt x="496" y="638"/>
                  </a:lnTo>
                  <a:lnTo>
                    <a:pt x="496" y="638"/>
                  </a:lnTo>
                  <a:lnTo>
                    <a:pt x="496" y="638"/>
                  </a:lnTo>
                  <a:close/>
                  <a:moveTo>
                    <a:pt x="484" y="646"/>
                  </a:moveTo>
                  <a:lnTo>
                    <a:pt x="484" y="642"/>
                  </a:lnTo>
                  <a:lnTo>
                    <a:pt x="488" y="642"/>
                  </a:lnTo>
                  <a:lnTo>
                    <a:pt x="488" y="638"/>
                  </a:lnTo>
                  <a:lnTo>
                    <a:pt x="492" y="638"/>
                  </a:lnTo>
                  <a:lnTo>
                    <a:pt x="492" y="642"/>
                  </a:lnTo>
                  <a:lnTo>
                    <a:pt x="488" y="642"/>
                  </a:lnTo>
                  <a:lnTo>
                    <a:pt x="484" y="646"/>
                  </a:lnTo>
                  <a:lnTo>
                    <a:pt x="484" y="646"/>
                  </a:lnTo>
                  <a:lnTo>
                    <a:pt x="484" y="646"/>
                  </a:lnTo>
                  <a:close/>
                  <a:moveTo>
                    <a:pt x="500" y="642"/>
                  </a:moveTo>
                  <a:lnTo>
                    <a:pt x="500" y="638"/>
                  </a:lnTo>
                  <a:lnTo>
                    <a:pt x="500" y="642"/>
                  </a:lnTo>
                  <a:lnTo>
                    <a:pt x="500" y="642"/>
                  </a:lnTo>
                  <a:lnTo>
                    <a:pt x="500" y="642"/>
                  </a:lnTo>
                  <a:close/>
                  <a:moveTo>
                    <a:pt x="504" y="642"/>
                  </a:moveTo>
                  <a:lnTo>
                    <a:pt x="504" y="638"/>
                  </a:lnTo>
                  <a:lnTo>
                    <a:pt x="504" y="642"/>
                  </a:lnTo>
                  <a:lnTo>
                    <a:pt x="504" y="642"/>
                  </a:lnTo>
                  <a:lnTo>
                    <a:pt x="504" y="642"/>
                  </a:lnTo>
                  <a:close/>
                  <a:moveTo>
                    <a:pt x="480" y="646"/>
                  </a:moveTo>
                  <a:lnTo>
                    <a:pt x="484" y="646"/>
                  </a:lnTo>
                  <a:lnTo>
                    <a:pt x="484" y="642"/>
                  </a:lnTo>
                  <a:lnTo>
                    <a:pt x="484" y="638"/>
                  </a:lnTo>
                  <a:lnTo>
                    <a:pt x="484" y="642"/>
                  </a:lnTo>
                  <a:lnTo>
                    <a:pt x="484" y="646"/>
                  </a:lnTo>
                  <a:lnTo>
                    <a:pt x="480" y="646"/>
                  </a:lnTo>
                  <a:lnTo>
                    <a:pt x="480" y="646"/>
                  </a:lnTo>
                  <a:lnTo>
                    <a:pt x="480" y="646"/>
                  </a:lnTo>
                  <a:close/>
                  <a:moveTo>
                    <a:pt x="500" y="650"/>
                  </a:moveTo>
                  <a:lnTo>
                    <a:pt x="496" y="650"/>
                  </a:lnTo>
                  <a:lnTo>
                    <a:pt x="500" y="650"/>
                  </a:lnTo>
                  <a:lnTo>
                    <a:pt x="500" y="646"/>
                  </a:lnTo>
                  <a:lnTo>
                    <a:pt x="500" y="650"/>
                  </a:lnTo>
                  <a:lnTo>
                    <a:pt x="500" y="650"/>
                  </a:lnTo>
                  <a:lnTo>
                    <a:pt x="500" y="650"/>
                  </a:lnTo>
                  <a:close/>
                  <a:moveTo>
                    <a:pt x="488" y="656"/>
                  </a:moveTo>
                  <a:lnTo>
                    <a:pt x="484" y="656"/>
                  </a:lnTo>
                  <a:lnTo>
                    <a:pt x="484" y="652"/>
                  </a:lnTo>
                  <a:lnTo>
                    <a:pt x="488" y="650"/>
                  </a:lnTo>
                  <a:lnTo>
                    <a:pt x="488" y="652"/>
                  </a:lnTo>
                  <a:lnTo>
                    <a:pt x="488" y="650"/>
                  </a:lnTo>
                  <a:lnTo>
                    <a:pt x="488" y="646"/>
                  </a:lnTo>
                  <a:lnTo>
                    <a:pt x="488" y="650"/>
                  </a:lnTo>
                  <a:lnTo>
                    <a:pt x="488" y="652"/>
                  </a:lnTo>
                  <a:lnTo>
                    <a:pt x="488" y="656"/>
                  </a:lnTo>
                  <a:lnTo>
                    <a:pt x="488" y="656"/>
                  </a:lnTo>
                  <a:lnTo>
                    <a:pt x="488" y="656"/>
                  </a:lnTo>
                  <a:close/>
                  <a:moveTo>
                    <a:pt x="504" y="650"/>
                  </a:moveTo>
                  <a:lnTo>
                    <a:pt x="500" y="650"/>
                  </a:lnTo>
                  <a:lnTo>
                    <a:pt x="504" y="650"/>
                  </a:lnTo>
                  <a:lnTo>
                    <a:pt x="504" y="650"/>
                  </a:lnTo>
                  <a:lnTo>
                    <a:pt x="504" y="650"/>
                  </a:lnTo>
                  <a:close/>
                  <a:moveTo>
                    <a:pt x="500" y="652"/>
                  </a:moveTo>
                  <a:lnTo>
                    <a:pt x="496" y="652"/>
                  </a:lnTo>
                  <a:lnTo>
                    <a:pt x="492" y="650"/>
                  </a:lnTo>
                  <a:lnTo>
                    <a:pt x="496" y="650"/>
                  </a:lnTo>
                  <a:lnTo>
                    <a:pt x="500" y="652"/>
                  </a:lnTo>
                  <a:lnTo>
                    <a:pt x="500" y="652"/>
                  </a:lnTo>
                  <a:lnTo>
                    <a:pt x="500" y="652"/>
                  </a:lnTo>
                  <a:close/>
                  <a:moveTo>
                    <a:pt x="484" y="652"/>
                  </a:moveTo>
                  <a:lnTo>
                    <a:pt x="484" y="650"/>
                  </a:lnTo>
                  <a:lnTo>
                    <a:pt x="488" y="650"/>
                  </a:lnTo>
                  <a:lnTo>
                    <a:pt x="484" y="650"/>
                  </a:lnTo>
                  <a:lnTo>
                    <a:pt x="484" y="652"/>
                  </a:lnTo>
                  <a:lnTo>
                    <a:pt x="484" y="652"/>
                  </a:lnTo>
                  <a:lnTo>
                    <a:pt x="484" y="652"/>
                  </a:lnTo>
                  <a:close/>
                  <a:moveTo>
                    <a:pt x="504" y="652"/>
                  </a:moveTo>
                  <a:lnTo>
                    <a:pt x="500" y="652"/>
                  </a:lnTo>
                  <a:lnTo>
                    <a:pt x="500" y="650"/>
                  </a:lnTo>
                  <a:lnTo>
                    <a:pt x="504" y="650"/>
                  </a:lnTo>
                  <a:lnTo>
                    <a:pt x="504" y="652"/>
                  </a:lnTo>
                  <a:lnTo>
                    <a:pt x="504" y="652"/>
                  </a:lnTo>
                  <a:lnTo>
                    <a:pt x="504" y="652"/>
                  </a:lnTo>
                  <a:close/>
                  <a:moveTo>
                    <a:pt x="488" y="656"/>
                  </a:moveTo>
                  <a:lnTo>
                    <a:pt x="488" y="652"/>
                  </a:lnTo>
                  <a:lnTo>
                    <a:pt x="492" y="652"/>
                  </a:lnTo>
                  <a:lnTo>
                    <a:pt x="488" y="656"/>
                  </a:lnTo>
                  <a:lnTo>
                    <a:pt x="488" y="656"/>
                  </a:lnTo>
                  <a:lnTo>
                    <a:pt x="488" y="656"/>
                  </a:lnTo>
                  <a:close/>
                  <a:moveTo>
                    <a:pt x="514" y="656"/>
                  </a:moveTo>
                  <a:lnTo>
                    <a:pt x="514" y="652"/>
                  </a:lnTo>
                  <a:lnTo>
                    <a:pt x="514" y="656"/>
                  </a:lnTo>
                  <a:lnTo>
                    <a:pt x="514" y="656"/>
                  </a:lnTo>
                  <a:lnTo>
                    <a:pt x="514" y="656"/>
                  </a:lnTo>
                  <a:close/>
                  <a:moveTo>
                    <a:pt x="504" y="660"/>
                  </a:moveTo>
                  <a:lnTo>
                    <a:pt x="504" y="656"/>
                  </a:lnTo>
                  <a:lnTo>
                    <a:pt x="500" y="656"/>
                  </a:lnTo>
                  <a:lnTo>
                    <a:pt x="500" y="652"/>
                  </a:lnTo>
                  <a:lnTo>
                    <a:pt x="504" y="656"/>
                  </a:lnTo>
                  <a:lnTo>
                    <a:pt x="504" y="660"/>
                  </a:lnTo>
                  <a:lnTo>
                    <a:pt x="504" y="660"/>
                  </a:lnTo>
                  <a:lnTo>
                    <a:pt x="504" y="660"/>
                  </a:lnTo>
                  <a:close/>
                  <a:moveTo>
                    <a:pt x="488" y="656"/>
                  </a:moveTo>
                  <a:lnTo>
                    <a:pt x="492" y="656"/>
                  </a:lnTo>
                  <a:lnTo>
                    <a:pt x="492" y="652"/>
                  </a:lnTo>
                  <a:lnTo>
                    <a:pt x="492" y="656"/>
                  </a:lnTo>
                  <a:lnTo>
                    <a:pt x="488" y="656"/>
                  </a:lnTo>
                  <a:lnTo>
                    <a:pt x="488" y="656"/>
                  </a:lnTo>
                  <a:lnTo>
                    <a:pt x="488" y="656"/>
                  </a:lnTo>
                  <a:close/>
                  <a:moveTo>
                    <a:pt x="500" y="664"/>
                  </a:moveTo>
                  <a:lnTo>
                    <a:pt x="496" y="664"/>
                  </a:lnTo>
                  <a:lnTo>
                    <a:pt x="496" y="660"/>
                  </a:lnTo>
                  <a:lnTo>
                    <a:pt x="500" y="660"/>
                  </a:lnTo>
                  <a:lnTo>
                    <a:pt x="496" y="660"/>
                  </a:lnTo>
                  <a:lnTo>
                    <a:pt x="496" y="656"/>
                  </a:lnTo>
                  <a:lnTo>
                    <a:pt x="500" y="660"/>
                  </a:lnTo>
                  <a:lnTo>
                    <a:pt x="500" y="664"/>
                  </a:lnTo>
                  <a:lnTo>
                    <a:pt x="500" y="664"/>
                  </a:lnTo>
                  <a:lnTo>
                    <a:pt x="500" y="664"/>
                  </a:lnTo>
                  <a:close/>
                  <a:moveTo>
                    <a:pt x="504" y="664"/>
                  </a:moveTo>
                  <a:lnTo>
                    <a:pt x="504" y="660"/>
                  </a:lnTo>
                  <a:lnTo>
                    <a:pt x="500" y="660"/>
                  </a:lnTo>
                  <a:lnTo>
                    <a:pt x="500" y="656"/>
                  </a:lnTo>
                  <a:lnTo>
                    <a:pt x="500" y="660"/>
                  </a:lnTo>
                  <a:lnTo>
                    <a:pt x="504" y="660"/>
                  </a:lnTo>
                  <a:lnTo>
                    <a:pt x="504" y="664"/>
                  </a:lnTo>
                  <a:lnTo>
                    <a:pt x="504" y="664"/>
                  </a:lnTo>
                  <a:lnTo>
                    <a:pt x="504" y="664"/>
                  </a:lnTo>
                  <a:close/>
                  <a:moveTo>
                    <a:pt x="488" y="660"/>
                  </a:moveTo>
                  <a:lnTo>
                    <a:pt x="492" y="660"/>
                  </a:lnTo>
                  <a:lnTo>
                    <a:pt x="488" y="660"/>
                  </a:lnTo>
                  <a:lnTo>
                    <a:pt x="488" y="660"/>
                  </a:lnTo>
                  <a:lnTo>
                    <a:pt x="488" y="660"/>
                  </a:lnTo>
                  <a:close/>
                  <a:moveTo>
                    <a:pt x="578" y="716"/>
                  </a:moveTo>
                  <a:lnTo>
                    <a:pt x="574" y="716"/>
                  </a:lnTo>
                  <a:lnTo>
                    <a:pt x="570" y="716"/>
                  </a:lnTo>
                  <a:lnTo>
                    <a:pt x="562" y="716"/>
                  </a:lnTo>
                  <a:lnTo>
                    <a:pt x="562" y="712"/>
                  </a:lnTo>
                  <a:lnTo>
                    <a:pt x="560" y="712"/>
                  </a:lnTo>
                  <a:lnTo>
                    <a:pt x="560" y="716"/>
                  </a:lnTo>
                  <a:lnTo>
                    <a:pt x="556" y="716"/>
                  </a:lnTo>
                  <a:lnTo>
                    <a:pt x="552" y="716"/>
                  </a:lnTo>
                  <a:lnTo>
                    <a:pt x="552" y="712"/>
                  </a:lnTo>
                  <a:lnTo>
                    <a:pt x="552" y="716"/>
                  </a:lnTo>
                  <a:lnTo>
                    <a:pt x="548" y="716"/>
                  </a:lnTo>
                  <a:lnTo>
                    <a:pt x="544" y="716"/>
                  </a:lnTo>
                  <a:lnTo>
                    <a:pt x="544" y="712"/>
                  </a:lnTo>
                  <a:lnTo>
                    <a:pt x="548" y="712"/>
                  </a:lnTo>
                  <a:lnTo>
                    <a:pt x="552" y="712"/>
                  </a:lnTo>
                  <a:lnTo>
                    <a:pt x="548" y="712"/>
                  </a:lnTo>
                  <a:lnTo>
                    <a:pt x="544" y="712"/>
                  </a:lnTo>
                  <a:lnTo>
                    <a:pt x="540" y="712"/>
                  </a:lnTo>
                  <a:lnTo>
                    <a:pt x="544" y="712"/>
                  </a:lnTo>
                  <a:lnTo>
                    <a:pt x="540" y="712"/>
                  </a:lnTo>
                  <a:lnTo>
                    <a:pt x="536" y="712"/>
                  </a:lnTo>
                  <a:lnTo>
                    <a:pt x="540" y="712"/>
                  </a:lnTo>
                  <a:lnTo>
                    <a:pt x="540" y="708"/>
                  </a:lnTo>
                  <a:lnTo>
                    <a:pt x="536" y="708"/>
                  </a:lnTo>
                  <a:lnTo>
                    <a:pt x="536" y="712"/>
                  </a:lnTo>
                  <a:lnTo>
                    <a:pt x="532" y="712"/>
                  </a:lnTo>
                  <a:lnTo>
                    <a:pt x="532" y="708"/>
                  </a:lnTo>
                  <a:lnTo>
                    <a:pt x="532" y="712"/>
                  </a:lnTo>
                  <a:lnTo>
                    <a:pt x="530" y="712"/>
                  </a:lnTo>
                  <a:lnTo>
                    <a:pt x="530" y="708"/>
                  </a:lnTo>
                  <a:lnTo>
                    <a:pt x="532" y="708"/>
                  </a:lnTo>
                  <a:lnTo>
                    <a:pt x="530" y="708"/>
                  </a:lnTo>
                  <a:lnTo>
                    <a:pt x="530" y="706"/>
                  </a:lnTo>
                  <a:lnTo>
                    <a:pt x="532" y="706"/>
                  </a:lnTo>
                  <a:lnTo>
                    <a:pt x="532" y="708"/>
                  </a:lnTo>
                  <a:lnTo>
                    <a:pt x="536" y="708"/>
                  </a:lnTo>
                  <a:lnTo>
                    <a:pt x="532" y="708"/>
                  </a:lnTo>
                  <a:lnTo>
                    <a:pt x="532" y="706"/>
                  </a:lnTo>
                  <a:lnTo>
                    <a:pt x="536" y="708"/>
                  </a:lnTo>
                  <a:lnTo>
                    <a:pt x="536" y="706"/>
                  </a:lnTo>
                  <a:lnTo>
                    <a:pt x="540" y="706"/>
                  </a:lnTo>
                  <a:lnTo>
                    <a:pt x="544" y="708"/>
                  </a:lnTo>
                  <a:lnTo>
                    <a:pt x="544" y="706"/>
                  </a:lnTo>
                  <a:lnTo>
                    <a:pt x="548" y="706"/>
                  </a:lnTo>
                  <a:lnTo>
                    <a:pt x="548" y="708"/>
                  </a:lnTo>
                  <a:lnTo>
                    <a:pt x="548" y="706"/>
                  </a:lnTo>
                  <a:lnTo>
                    <a:pt x="552" y="708"/>
                  </a:lnTo>
                  <a:lnTo>
                    <a:pt x="556" y="708"/>
                  </a:lnTo>
                  <a:lnTo>
                    <a:pt x="552" y="708"/>
                  </a:lnTo>
                  <a:lnTo>
                    <a:pt x="552" y="706"/>
                  </a:lnTo>
                  <a:lnTo>
                    <a:pt x="548" y="706"/>
                  </a:lnTo>
                  <a:lnTo>
                    <a:pt x="544" y="706"/>
                  </a:lnTo>
                  <a:lnTo>
                    <a:pt x="544" y="702"/>
                  </a:lnTo>
                  <a:lnTo>
                    <a:pt x="548" y="702"/>
                  </a:lnTo>
                  <a:lnTo>
                    <a:pt x="552" y="706"/>
                  </a:lnTo>
                  <a:lnTo>
                    <a:pt x="556" y="706"/>
                  </a:lnTo>
                  <a:lnTo>
                    <a:pt x="556" y="702"/>
                  </a:lnTo>
                  <a:lnTo>
                    <a:pt x="556" y="706"/>
                  </a:lnTo>
                  <a:lnTo>
                    <a:pt x="560" y="706"/>
                  </a:lnTo>
                  <a:lnTo>
                    <a:pt x="560" y="708"/>
                  </a:lnTo>
                  <a:lnTo>
                    <a:pt x="560" y="706"/>
                  </a:lnTo>
                  <a:lnTo>
                    <a:pt x="562" y="706"/>
                  </a:lnTo>
                  <a:lnTo>
                    <a:pt x="566" y="706"/>
                  </a:lnTo>
                  <a:lnTo>
                    <a:pt x="566" y="708"/>
                  </a:lnTo>
                  <a:lnTo>
                    <a:pt x="566" y="712"/>
                  </a:lnTo>
                  <a:lnTo>
                    <a:pt x="566" y="708"/>
                  </a:lnTo>
                  <a:lnTo>
                    <a:pt x="570" y="708"/>
                  </a:lnTo>
                  <a:lnTo>
                    <a:pt x="566" y="708"/>
                  </a:lnTo>
                  <a:lnTo>
                    <a:pt x="570" y="708"/>
                  </a:lnTo>
                  <a:lnTo>
                    <a:pt x="570" y="706"/>
                  </a:lnTo>
                  <a:lnTo>
                    <a:pt x="566" y="706"/>
                  </a:lnTo>
                  <a:lnTo>
                    <a:pt x="562" y="706"/>
                  </a:lnTo>
                  <a:lnTo>
                    <a:pt x="562" y="702"/>
                  </a:lnTo>
                  <a:lnTo>
                    <a:pt x="560" y="702"/>
                  </a:lnTo>
                  <a:lnTo>
                    <a:pt x="556" y="702"/>
                  </a:lnTo>
                  <a:lnTo>
                    <a:pt x="556" y="698"/>
                  </a:lnTo>
                  <a:lnTo>
                    <a:pt x="556" y="694"/>
                  </a:lnTo>
                  <a:lnTo>
                    <a:pt x="556" y="690"/>
                  </a:lnTo>
                  <a:lnTo>
                    <a:pt x="560" y="690"/>
                  </a:lnTo>
                  <a:lnTo>
                    <a:pt x="566" y="686"/>
                  </a:lnTo>
                  <a:lnTo>
                    <a:pt x="566" y="682"/>
                  </a:lnTo>
                  <a:lnTo>
                    <a:pt x="562" y="682"/>
                  </a:lnTo>
                  <a:lnTo>
                    <a:pt x="560" y="682"/>
                  </a:lnTo>
                  <a:lnTo>
                    <a:pt x="556" y="682"/>
                  </a:lnTo>
                  <a:lnTo>
                    <a:pt x="556" y="686"/>
                  </a:lnTo>
                  <a:lnTo>
                    <a:pt x="552" y="686"/>
                  </a:lnTo>
                  <a:lnTo>
                    <a:pt x="552" y="682"/>
                  </a:lnTo>
                  <a:lnTo>
                    <a:pt x="552" y="680"/>
                  </a:lnTo>
                  <a:lnTo>
                    <a:pt x="552" y="676"/>
                  </a:lnTo>
                  <a:lnTo>
                    <a:pt x="556" y="676"/>
                  </a:lnTo>
                  <a:lnTo>
                    <a:pt x="556" y="672"/>
                  </a:lnTo>
                  <a:lnTo>
                    <a:pt x="552" y="672"/>
                  </a:lnTo>
                  <a:lnTo>
                    <a:pt x="556" y="672"/>
                  </a:lnTo>
                  <a:lnTo>
                    <a:pt x="560" y="672"/>
                  </a:lnTo>
                  <a:lnTo>
                    <a:pt x="562" y="668"/>
                  </a:lnTo>
                  <a:lnTo>
                    <a:pt x="562" y="664"/>
                  </a:lnTo>
                  <a:lnTo>
                    <a:pt x="566" y="664"/>
                  </a:lnTo>
                  <a:lnTo>
                    <a:pt x="566" y="668"/>
                  </a:lnTo>
                  <a:lnTo>
                    <a:pt x="570" y="668"/>
                  </a:lnTo>
                  <a:lnTo>
                    <a:pt x="574" y="668"/>
                  </a:lnTo>
                  <a:lnTo>
                    <a:pt x="578" y="668"/>
                  </a:lnTo>
                  <a:lnTo>
                    <a:pt x="578" y="672"/>
                  </a:lnTo>
                  <a:lnTo>
                    <a:pt x="578" y="680"/>
                  </a:lnTo>
                  <a:lnTo>
                    <a:pt x="578" y="682"/>
                  </a:lnTo>
                  <a:lnTo>
                    <a:pt x="578" y="686"/>
                  </a:lnTo>
                  <a:lnTo>
                    <a:pt x="578" y="694"/>
                  </a:lnTo>
                  <a:lnTo>
                    <a:pt x="578" y="698"/>
                  </a:lnTo>
                  <a:lnTo>
                    <a:pt x="578" y="706"/>
                  </a:lnTo>
                  <a:lnTo>
                    <a:pt x="578" y="708"/>
                  </a:lnTo>
                  <a:lnTo>
                    <a:pt x="578" y="716"/>
                  </a:lnTo>
                  <a:lnTo>
                    <a:pt x="578" y="716"/>
                  </a:lnTo>
                  <a:lnTo>
                    <a:pt x="578" y="716"/>
                  </a:lnTo>
                  <a:close/>
                  <a:moveTo>
                    <a:pt x="510" y="682"/>
                  </a:moveTo>
                  <a:lnTo>
                    <a:pt x="514" y="682"/>
                  </a:lnTo>
                  <a:lnTo>
                    <a:pt x="510" y="682"/>
                  </a:lnTo>
                  <a:lnTo>
                    <a:pt x="506" y="682"/>
                  </a:lnTo>
                  <a:lnTo>
                    <a:pt x="504" y="680"/>
                  </a:lnTo>
                  <a:lnTo>
                    <a:pt x="500" y="680"/>
                  </a:lnTo>
                  <a:lnTo>
                    <a:pt x="496" y="680"/>
                  </a:lnTo>
                  <a:lnTo>
                    <a:pt x="496" y="676"/>
                  </a:lnTo>
                  <a:lnTo>
                    <a:pt x="492" y="676"/>
                  </a:lnTo>
                  <a:lnTo>
                    <a:pt x="492" y="672"/>
                  </a:lnTo>
                  <a:lnTo>
                    <a:pt x="488" y="672"/>
                  </a:lnTo>
                  <a:lnTo>
                    <a:pt x="492" y="672"/>
                  </a:lnTo>
                  <a:lnTo>
                    <a:pt x="496" y="672"/>
                  </a:lnTo>
                  <a:lnTo>
                    <a:pt x="496" y="676"/>
                  </a:lnTo>
                  <a:lnTo>
                    <a:pt x="500" y="676"/>
                  </a:lnTo>
                  <a:lnTo>
                    <a:pt x="504" y="676"/>
                  </a:lnTo>
                  <a:lnTo>
                    <a:pt x="504" y="680"/>
                  </a:lnTo>
                  <a:lnTo>
                    <a:pt x="506" y="680"/>
                  </a:lnTo>
                  <a:lnTo>
                    <a:pt x="506" y="682"/>
                  </a:lnTo>
                  <a:lnTo>
                    <a:pt x="506" y="680"/>
                  </a:lnTo>
                  <a:lnTo>
                    <a:pt x="510" y="682"/>
                  </a:lnTo>
                  <a:lnTo>
                    <a:pt x="510" y="682"/>
                  </a:lnTo>
                  <a:lnTo>
                    <a:pt x="510" y="682"/>
                  </a:lnTo>
                  <a:close/>
                  <a:moveTo>
                    <a:pt x="506" y="676"/>
                  </a:moveTo>
                  <a:lnTo>
                    <a:pt x="504" y="676"/>
                  </a:lnTo>
                  <a:lnTo>
                    <a:pt x="504" y="672"/>
                  </a:lnTo>
                  <a:lnTo>
                    <a:pt x="506" y="672"/>
                  </a:lnTo>
                  <a:lnTo>
                    <a:pt x="506" y="676"/>
                  </a:lnTo>
                  <a:lnTo>
                    <a:pt x="510" y="676"/>
                  </a:lnTo>
                  <a:lnTo>
                    <a:pt x="506" y="676"/>
                  </a:lnTo>
                  <a:lnTo>
                    <a:pt x="506" y="676"/>
                  </a:lnTo>
                  <a:lnTo>
                    <a:pt x="506" y="676"/>
                  </a:lnTo>
                  <a:close/>
                  <a:moveTo>
                    <a:pt x="500" y="682"/>
                  </a:moveTo>
                  <a:lnTo>
                    <a:pt x="496" y="682"/>
                  </a:lnTo>
                  <a:lnTo>
                    <a:pt x="500" y="682"/>
                  </a:lnTo>
                  <a:lnTo>
                    <a:pt x="500" y="682"/>
                  </a:lnTo>
                  <a:lnTo>
                    <a:pt x="500" y="682"/>
                  </a:lnTo>
                  <a:close/>
                  <a:moveTo>
                    <a:pt x="510" y="694"/>
                  </a:moveTo>
                  <a:lnTo>
                    <a:pt x="510" y="690"/>
                  </a:lnTo>
                  <a:lnTo>
                    <a:pt x="506" y="690"/>
                  </a:lnTo>
                  <a:lnTo>
                    <a:pt x="506" y="694"/>
                  </a:lnTo>
                  <a:lnTo>
                    <a:pt x="506" y="690"/>
                  </a:lnTo>
                  <a:lnTo>
                    <a:pt x="506" y="686"/>
                  </a:lnTo>
                  <a:lnTo>
                    <a:pt x="510" y="690"/>
                  </a:lnTo>
                  <a:lnTo>
                    <a:pt x="514" y="690"/>
                  </a:lnTo>
                  <a:lnTo>
                    <a:pt x="510" y="690"/>
                  </a:lnTo>
                  <a:lnTo>
                    <a:pt x="506" y="686"/>
                  </a:lnTo>
                  <a:lnTo>
                    <a:pt x="510" y="686"/>
                  </a:lnTo>
                  <a:lnTo>
                    <a:pt x="514" y="686"/>
                  </a:lnTo>
                  <a:lnTo>
                    <a:pt x="510" y="686"/>
                  </a:lnTo>
                  <a:lnTo>
                    <a:pt x="514" y="686"/>
                  </a:lnTo>
                  <a:lnTo>
                    <a:pt x="514" y="690"/>
                  </a:lnTo>
                  <a:lnTo>
                    <a:pt x="518" y="690"/>
                  </a:lnTo>
                  <a:lnTo>
                    <a:pt x="518" y="686"/>
                  </a:lnTo>
                  <a:lnTo>
                    <a:pt x="518" y="690"/>
                  </a:lnTo>
                  <a:lnTo>
                    <a:pt x="522" y="686"/>
                  </a:lnTo>
                  <a:lnTo>
                    <a:pt x="522" y="690"/>
                  </a:lnTo>
                  <a:lnTo>
                    <a:pt x="522" y="694"/>
                  </a:lnTo>
                  <a:lnTo>
                    <a:pt x="522" y="690"/>
                  </a:lnTo>
                  <a:lnTo>
                    <a:pt x="526" y="690"/>
                  </a:lnTo>
                  <a:lnTo>
                    <a:pt x="526" y="694"/>
                  </a:lnTo>
                  <a:lnTo>
                    <a:pt x="522" y="694"/>
                  </a:lnTo>
                  <a:lnTo>
                    <a:pt x="522" y="698"/>
                  </a:lnTo>
                  <a:lnTo>
                    <a:pt x="526" y="698"/>
                  </a:lnTo>
                  <a:lnTo>
                    <a:pt x="522" y="698"/>
                  </a:lnTo>
                  <a:lnTo>
                    <a:pt x="522" y="702"/>
                  </a:lnTo>
                  <a:lnTo>
                    <a:pt x="518" y="698"/>
                  </a:lnTo>
                  <a:lnTo>
                    <a:pt x="518" y="702"/>
                  </a:lnTo>
                  <a:lnTo>
                    <a:pt x="514" y="702"/>
                  </a:lnTo>
                  <a:lnTo>
                    <a:pt x="514" y="698"/>
                  </a:lnTo>
                  <a:lnTo>
                    <a:pt x="518" y="698"/>
                  </a:lnTo>
                  <a:lnTo>
                    <a:pt x="518" y="694"/>
                  </a:lnTo>
                  <a:lnTo>
                    <a:pt x="514" y="694"/>
                  </a:lnTo>
                  <a:lnTo>
                    <a:pt x="514" y="698"/>
                  </a:lnTo>
                  <a:lnTo>
                    <a:pt x="510" y="698"/>
                  </a:lnTo>
                  <a:lnTo>
                    <a:pt x="510" y="694"/>
                  </a:lnTo>
                  <a:lnTo>
                    <a:pt x="510" y="694"/>
                  </a:lnTo>
                  <a:lnTo>
                    <a:pt x="510" y="694"/>
                  </a:lnTo>
                  <a:close/>
                  <a:moveTo>
                    <a:pt x="504" y="690"/>
                  </a:moveTo>
                  <a:lnTo>
                    <a:pt x="504" y="686"/>
                  </a:lnTo>
                  <a:lnTo>
                    <a:pt x="504" y="690"/>
                  </a:lnTo>
                  <a:lnTo>
                    <a:pt x="504" y="690"/>
                  </a:lnTo>
                  <a:lnTo>
                    <a:pt x="504" y="690"/>
                  </a:lnTo>
                  <a:close/>
                  <a:moveTo>
                    <a:pt x="548" y="702"/>
                  </a:moveTo>
                  <a:lnTo>
                    <a:pt x="544" y="702"/>
                  </a:lnTo>
                  <a:lnTo>
                    <a:pt x="544" y="698"/>
                  </a:lnTo>
                  <a:lnTo>
                    <a:pt x="544" y="694"/>
                  </a:lnTo>
                  <a:lnTo>
                    <a:pt x="548" y="694"/>
                  </a:lnTo>
                  <a:lnTo>
                    <a:pt x="548" y="690"/>
                  </a:lnTo>
                  <a:lnTo>
                    <a:pt x="548" y="686"/>
                  </a:lnTo>
                  <a:lnTo>
                    <a:pt x="552" y="686"/>
                  </a:lnTo>
                  <a:lnTo>
                    <a:pt x="552" y="690"/>
                  </a:lnTo>
                  <a:lnTo>
                    <a:pt x="548" y="690"/>
                  </a:lnTo>
                  <a:lnTo>
                    <a:pt x="552" y="694"/>
                  </a:lnTo>
                  <a:lnTo>
                    <a:pt x="552" y="698"/>
                  </a:lnTo>
                  <a:lnTo>
                    <a:pt x="548" y="698"/>
                  </a:lnTo>
                  <a:lnTo>
                    <a:pt x="548" y="694"/>
                  </a:lnTo>
                  <a:lnTo>
                    <a:pt x="548" y="698"/>
                  </a:lnTo>
                  <a:lnTo>
                    <a:pt x="548" y="702"/>
                  </a:lnTo>
                  <a:lnTo>
                    <a:pt x="548" y="702"/>
                  </a:lnTo>
                  <a:lnTo>
                    <a:pt x="548" y="702"/>
                  </a:lnTo>
                  <a:close/>
                  <a:moveTo>
                    <a:pt x="532" y="698"/>
                  </a:moveTo>
                  <a:lnTo>
                    <a:pt x="532" y="702"/>
                  </a:lnTo>
                  <a:lnTo>
                    <a:pt x="530" y="702"/>
                  </a:lnTo>
                  <a:lnTo>
                    <a:pt x="530" y="698"/>
                  </a:lnTo>
                  <a:lnTo>
                    <a:pt x="530" y="702"/>
                  </a:lnTo>
                  <a:lnTo>
                    <a:pt x="532" y="702"/>
                  </a:lnTo>
                  <a:lnTo>
                    <a:pt x="530" y="706"/>
                  </a:lnTo>
                  <a:lnTo>
                    <a:pt x="530" y="702"/>
                  </a:lnTo>
                  <a:lnTo>
                    <a:pt x="526" y="702"/>
                  </a:lnTo>
                  <a:lnTo>
                    <a:pt x="526" y="698"/>
                  </a:lnTo>
                  <a:lnTo>
                    <a:pt x="530" y="698"/>
                  </a:lnTo>
                  <a:lnTo>
                    <a:pt x="530" y="694"/>
                  </a:lnTo>
                  <a:lnTo>
                    <a:pt x="532" y="694"/>
                  </a:lnTo>
                  <a:lnTo>
                    <a:pt x="532" y="698"/>
                  </a:lnTo>
                  <a:lnTo>
                    <a:pt x="532" y="698"/>
                  </a:lnTo>
                  <a:lnTo>
                    <a:pt x="532" y="698"/>
                  </a:lnTo>
                  <a:close/>
                  <a:moveTo>
                    <a:pt x="536" y="698"/>
                  </a:moveTo>
                  <a:lnTo>
                    <a:pt x="540" y="698"/>
                  </a:lnTo>
                  <a:lnTo>
                    <a:pt x="544" y="702"/>
                  </a:lnTo>
                  <a:lnTo>
                    <a:pt x="544" y="706"/>
                  </a:lnTo>
                  <a:lnTo>
                    <a:pt x="540" y="706"/>
                  </a:lnTo>
                  <a:lnTo>
                    <a:pt x="536" y="706"/>
                  </a:lnTo>
                  <a:lnTo>
                    <a:pt x="536" y="702"/>
                  </a:lnTo>
                  <a:lnTo>
                    <a:pt x="532" y="702"/>
                  </a:lnTo>
                  <a:lnTo>
                    <a:pt x="532" y="698"/>
                  </a:lnTo>
                  <a:lnTo>
                    <a:pt x="536" y="698"/>
                  </a:lnTo>
                  <a:lnTo>
                    <a:pt x="536" y="698"/>
                  </a:lnTo>
                  <a:lnTo>
                    <a:pt x="536" y="698"/>
                  </a:lnTo>
                  <a:close/>
                  <a:moveTo>
                    <a:pt x="510" y="702"/>
                  </a:moveTo>
                  <a:lnTo>
                    <a:pt x="506" y="698"/>
                  </a:lnTo>
                  <a:lnTo>
                    <a:pt x="510" y="698"/>
                  </a:lnTo>
                  <a:lnTo>
                    <a:pt x="510" y="702"/>
                  </a:lnTo>
                  <a:lnTo>
                    <a:pt x="510" y="702"/>
                  </a:lnTo>
                  <a:lnTo>
                    <a:pt x="510" y="702"/>
                  </a:lnTo>
                  <a:close/>
                  <a:moveTo>
                    <a:pt x="552" y="702"/>
                  </a:moveTo>
                  <a:lnTo>
                    <a:pt x="548" y="698"/>
                  </a:lnTo>
                  <a:lnTo>
                    <a:pt x="552" y="698"/>
                  </a:lnTo>
                  <a:lnTo>
                    <a:pt x="552" y="702"/>
                  </a:lnTo>
                  <a:lnTo>
                    <a:pt x="552" y="702"/>
                  </a:lnTo>
                  <a:lnTo>
                    <a:pt x="552" y="702"/>
                  </a:lnTo>
                  <a:close/>
                  <a:moveTo>
                    <a:pt x="526" y="698"/>
                  </a:moveTo>
                  <a:lnTo>
                    <a:pt x="526" y="702"/>
                  </a:lnTo>
                  <a:lnTo>
                    <a:pt x="522" y="702"/>
                  </a:lnTo>
                  <a:lnTo>
                    <a:pt x="522" y="698"/>
                  </a:lnTo>
                  <a:lnTo>
                    <a:pt x="526" y="698"/>
                  </a:lnTo>
                  <a:lnTo>
                    <a:pt x="526" y="698"/>
                  </a:lnTo>
                  <a:lnTo>
                    <a:pt x="526" y="698"/>
                  </a:lnTo>
                  <a:close/>
                  <a:moveTo>
                    <a:pt x="522" y="706"/>
                  </a:moveTo>
                  <a:lnTo>
                    <a:pt x="526" y="706"/>
                  </a:lnTo>
                  <a:lnTo>
                    <a:pt x="522" y="706"/>
                  </a:lnTo>
                  <a:lnTo>
                    <a:pt x="522" y="706"/>
                  </a:lnTo>
                  <a:lnTo>
                    <a:pt x="522" y="706"/>
                  </a:lnTo>
                  <a:close/>
                  <a:moveTo>
                    <a:pt x="540" y="716"/>
                  </a:moveTo>
                  <a:lnTo>
                    <a:pt x="536" y="716"/>
                  </a:lnTo>
                  <a:lnTo>
                    <a:pt x="540" y="716"/>
                  </a:lnTo>
                  <a:lnTo>
                    <a:pt x="544" y="716"/>
                  </a:lnTo>
                  <a:lnTo>
                    <a:pt x="540" y="716"/>
                  </a:lnTo>
                  <a:lnTo>
                    <a:pt x="540" y="716"/>
                  </a:lnTo>
                  <a:lnTo>
                    <a:pt x="540" y="716"/>
                  </a:lnTo>
                  <a:close/>
                  <a:moveTo>
                    <a:pt x="552" y="716"/>
                  </a:moveTo>
                  <a:lnTo>
                    <a:pt x="548" y="716"/>
                  </a:lnTo>
                  <a:lnTo>
                    <a:pt x="552" y="716"/>
                  </a:lnTo>
                  <a:lnTo>
                    <a:pt x="552" y="716"/>
                  </a:lnTo>
                  <a:lnTo>
                    <a:pt x="552" y="716"/>
                  </a:lnTo>
                  <a:close/>
                  <a:moveTo>
                    <a:pt x="560" y="720"/>
                  </a:moveTo>
                  <a:lnTo>
                    <a:pt x="560" y="716"/>
                  </a:lnTo>
                  <a:lnTo>
                    <a:pt x="562" y="716"/>
                  </a:lnTo>
                  <a:lnTo>
                    <a:pt x="566" y="716"/>
                  </a:lnTo>
                  <a:lnTo>
                    <a:pt x="570" y="720"/>
                  </a:lnTo>
                  <a:lnTo>
                    <a:pt x="566" y="720"/>
                  </a:lnTo>
                  <a:lnTo>
                    <a:pt x="562" y="720"/>
                  </a:lnTo>
                  <a:lnTo>
                    <a:pt x="560" y="720"/>
                  </a:lnTo>
                  <a:lnTo>
                    <a:pt x="560" y="720"/>
                  </a:lnTo>
                  <a:lnTo>
                    <a:pt x="560" y="720"/>
                  </a:lnTo>
                  <a:close/>
                  <a:moveTo>
                    <a:pt x="552" y="716"/>
                  </a:moveTo>
                  <a:lnTo>
                    <a:pt x="548" y="716"/>
                  </a:lnTo>
                  <a:lnTo>
                    <a:pt x="548" y="720"/>
                  </a:lnTo>
                  <a:lnTo>
                    <a:pt x="552" y="720"/>
                  </a:lnTo>
                  <a:lnTo>
                    <a:pt x="552" y="724"/>
                  </a:lnTo>
                  <a:lnTo>
                    <a:pt x="552" y="720"/>
                  </a:lnTo>
                  <a:lnTo>
                    <a:pt x="552" y="724"/>
                  </a:lnTo>
                  <a:lnTo>
                    <a:pt x="548" y="724"/>
                  </a:lnTo>
                  <a:lnTo>
                    <a:pt x="548" y="720"/>
                  </a:lnTo>
                  <a:lnTo>
                    <a:pt x="548" y="724"/>
                  </a:lnTo>
                  <a:lnTo>
                    <a:pt x="548" y="720"/>
                  </a:lnTo>
                  <a:lnTo>
                    <a:pt x="544" y="720"/>
                  </a:lnTo>
                  <a:lnTo>
                    <a:pt x="544" y="716"/>
                  </a:lnTo>
                  <a:lnTo>
                    <a:pt x="548" y="720"/>
                  </a:lnTo>
                  <a:lnTo>
                    <a:pt x="548" y="716"/>
                  </a:lnTo>
                  <a:lnTo>
                    <a:pt x="552" y="716"/>
                  </a:lnTo>
                  <a:lnTo>
                    <a:pt x="552" y="716"/>
                  </a:lnTo>
                  <a:lnTo>
                    <a:pt x="552" y="716"/>
                  </a:lnTo>
                  <a:close/>
                  <a:moveTo>
                    <a:pt x="586" y="716"/>
                  </a:moveTo>
                  <a:lnTo>
                    <a:pt x="590" y="716"/>
                  </a:lnTo>
                  <a:lnTo>
                    <a:pt x="592" y="716"/>
                  </a:lnTo>
                  <a:lnTo>
                    <a:pt x="596" y="716"/>
                  </a:lnTo>
                  <a:lnTo>
                    <a:pt x="596" y="720"/>
                  </a:lnTo>
                  <a:lnTo>
                    <a:pt x="600" y="720"/>
                  </a:lnTo>
                  <a:lnTo>
                    <a:pt x="600" y="724"/>
                  </a:lnTo>
                  <a:lnTo>
                    <a:pt x="596" y="724"/>
                  </a:lnTo>
                  <a:lnTo>
                    <a:pt x="596" y="728"/>
                  </a:lnTo>
                  <a:lnTo>
                    <a:pt x="592" y="724"/>
                  </a:lnTo>
                  <a:lnTo>
                    <a:pt x="590" y="724"/>
                  </a:lnTo>
                  <a:lnTo>
                    <a:pt x="586" y="724"/>
                  </a:lnTo>
                  <a:lnTo>
                    <a:pt x="590" y="724"/>
                  </a:lnTo>
                  <a:lnTo>
                    <a:pt x="586" y="724"/>
                  </a:lnTo>
                  <a:lnTo>
                    <a:pt x="582" y="724"/>
                  </a:lnTo>
                  <a:lnTo>
                    <a:pt x="582" y="720"/>
                  </a:lnTo>
                  <a:lnTo>
                    <a:pt x="582" y="716"/>
                  </a:lnTo>
                  <a:lnTo>
                    <a:pt x="586" y="716"/>
                  </a:lnTo>
                  <a:lnTo>
                    <a:pt x="586" y="716"/>
                  </a:lnTo>
                  <a:lnTo>
                    <a:pt x="586" y="716"/>
                  </a:lnTo>
                  <a:close/>
                  <a:moveTo>
                    <a:pt x="556" y="720"/>
                  </a:moveTo>
                  <a:lnTo>
                    <a:pt x="556" y="716"/>
                  </a:lnTo>
                  <a:lnTo>
                    <a:pt x="556" y="720"/>
                  </a:lnTo>
                  <a:lnTo>
                    <a:pt x="556" y="720"/>
                  </a:lnTo>
                  <a:lnTo>
                    <a:pt x="556" y="720"/>
                  </a:lnTo>
                  <a:close/>
                  <a:moveTo>
                    <a:pt x="586" y="736"/>
                  </a:moveTo>
                  <a:lnTo>
                    <a:pt x="582" y="736"/>
                  </a:lnTo>
                  <a:lnTo>
                    <a:pt x="582" y="732"/>
                  </a:lnTo>
                  <a:lnTo>
                    <a:pt x="578" y="732"/>
                  </a:lnTo>
                  <a:lnTo>
                    <a:pt x="578" y="728"/>
                  </a:lnTo>
                  <a:lnTo>
                    <a:pt x="574" y="728"/>
                  </a:lnTo>
                  <a:lnTo>
                    <a:pt x="574" y="732"/>
                  </a:lnTo>
                  <a:lnTo>
                    <a:pt x="570" y="728"/>
                  </a:lnTo>
                  <a:lnTo>
                    <a:pt x="574" y="728"/>
                  </a:lnTo>
                  <a:lnTo>
                    <a:pt x="570" y="728"/>
                  </a:lnTo>
                  <a:lnTo>
                    <a:pt x="574" y="724"/>
                  </a:lnTo>
                  <a:lnTo>
                    <a:pt x="570" y="724"/>
                  </a:lnTo>
                  <a:lnTo>
                    <a:pt x="566" y="724"/>
                  </a:lnTo>
                  <a:lnTo>
                    <a:pt x="566" y="728"/>
                  </a:lnTo>
                  <a:lnTo>
                    <a:pt x="570" y="728"/>
                  </a:lnTo>
                  <a:lnTo>
                    <a:pt x="570" y="732"/>
                  </a:lnTo>
                  <a:lnTo>
                    <a:pt x="566" y="732"/>
                  </a:lnTo>
                  <a:lnTo>
                    <a:pt x="562" y="728"/>
                  </a:lnTo>
                  <a:lnTo>
                    <a:pt x="566" y="728"/>
                  </a:lnTo>
                  <a:lnTo>
                    <a:pt x="562" y="728"/>
                  </a:lnTo>
                  <a:lnTo>
                    <a:pt x="560" y="728"/>
                  </a:lnTo>
                  <a:lnTo>
                    <a:pt x="562" y="724"/>
                  </a:lnTo>
                  <a:lnTo>
                    <a:pt x="560" y="724"/>
                  </a:lnTo>
                  <a:lnTo>
                    <a:pt x="556" y="724"/>
                  </a:lnTo>
                  <a:lnTo>
                    <a:pt x="560" y="720"/>
                  </a:lnTo>
                  <a:lnTo>
                    <a:pt x="562" y="720"/>
                  </a:lnTo>
                  <a:lnTo>
                    <a:pt x="566" y="720"/>
                  </a:lnTo>
                  <a:lnTo>
                    <a:pt x="570" y="720"/>
                  </a:lnTo>
                  <a:lnTo>
                    <a:pt x="574" y="720"/>
                  </a:lnTo>
                  <a:lnTo>
                    <a:pt x="574" y="716"/>
                  </a:lnTo>
                  <a:lnTo>
                    <a:pt x="578" y="716"/>
                  </a:lnTo>
                  <a:lnTo>
                    <a:pt x="582" y="720"/>
                  </a:lnTo>
                  <a:lnTo>
                    <a:pt x="578" y="724"/>
                  </a:lnTo>
                  <a:lnTo>
                    <a:pt x="574" y="724"/>
                  </a:lnTo>
                  <a:lnTo>
                    <a:pt x="574" y="720"/>
                  </a:lnTo>
                  <a:lnTo>
                    <a:pt x="570" y="720"/>
                  </a:lnTo>
                  <a:lnTo>
                    <a:pt x="574" y="724"/>
                  </a:lnTo>
                  <a:lnTo>
                    <a:pt x="578" y="724"/>
                  </a:lnTo>
                  <a:lnTo>
                    <a:pt x="582" y="724"/>
                  </a:lnTo>
                  <a:lnTo>
                    <a:pt x="578" y="728"/>
                  </a:lnTo>
                  <a:lnTo>
                    <a:pt x="578" y="724"/>
                  </a:lnTo>
                  <a:lnTo>
                    <a:pt x="574" y="724"/>
                  </a:lnTo>
                  <a:lnTo>
                    <a:pt x="578" y="728"/>
                  </a:lnTo>
                  <a:lnTo>
                    <a:pt x="582" y="728"/>
                  </a:lnTo>
                  <a:lnTo>
                    <a:pt x="582" y="732"/>
                  </a:lnTo>
                  <a:lnTo>
                    <a:pt x="586" y="728"/>
                  </a:lnTo>
                  <a:lnTo>
                    <a:pt x="586" y="732"/>
                  </a:lnTo>
                  <a:lnTo>
                    <a:pt x="586" y="736"/>
                  </a:lnTo>
                  <a:lnTo>
                    <a:pt x="586" y="736"/>
                  </a:lnTo>
                  <a:lnTo>
                    <a:pt x="586" y="736"/>
                  </a:lnTo>
                  <a:close/>
                  <a:moveTo>
                    <a:pt x="600" y="720"/>
                  </a:moveTo>
                  <a:lnTo>
                    <a:pt x="596" y="720"/>
                  </a:lnTo>
                  <a:lnTo>
                    <a:pt x="600" y="720"/>
                  </a:lnTo>
                  <a:lnTo>
                    <a:pt x="600" y="720"/>
                  </a:lnTo>
                  <a:lnTo>
                    <a:pt x="600" y="720"/>
                  </a:lnTo>
                  <a:close/>
                  <a:moveTo>
                    <a:pt x="604" y="724"/>
                  </a:moveTo>
                  <a:lnTo>
                    <a:pt x="608" y="724"/>
                  </a:lnTo>
                  <a:lnTo>
                    <a:pt x="604" y="724"/>
                  </a:lnTo>
                  <a:lnTo>
                    <a:pt x="604" y="724"/>
                  </a:lnTo>
                  <a:lnTo>
                    <a:pt x="604" y="724"/>
                  </a:lnTo>
                  <a:close/>
                  <a:moveTo>
                    <a:pt x="600" y="724"/>
                  </a:moveTo>
                  <a:lnTo>
                    <a:pt x="600" y="728"/>
                  </a:lnTo>
                  <a:lnTo>
                    <a:pt x="596" y="724"/>
                  </a:lnTo>
                  <a:lnTo>
                    <a:pt x="600" y="724"/>
                  </a:lnTo>
                  <a:lnTo>
                    <a:pt x="600" y="724"/>
                  </a:lnTo>
                  <a:lnTo>
                    <a:pt x="600" y="724"/>
                  </a:lnTo>
                  <a:close/>
                  <a:moveTo>
                    <a:pt x="590" y="732"/>
                  </a:moveTo>
                  <a:lnTo>
                    <a:pt x="592" y="732"/>
                  </a:lnTo>
                  <a:lnTo>
                    <a:pt x="590" y="732"/>
                  </a:lnTo>
                  <a:lnTo>
                    <a:pt x="590" y="732"/>
                  </a:lnTo>
                  <a:lnTo>
                    <a:pt x="590" y="732"/>
                  </a:lnTo>
                  <a:close/>
                  <a:moveTo>
                    <a:pt x="592" y="736"/>
                  </a:moveTo>
                  <a:lnTo>
                    <a:pt x="592" y="732"/>
                  </a:lnTo>
                  <a:lnTo>
                    <a:pt x="596" y="736"/>
                  </a:lnTo>
                  <a:lnTo>
                    <a:pt x="592" y="736"/>
                  </a:lnTo>
                  <a:lnTo>
                    <a:pt x="592" y="736"/>
                  </a:lnTo>
                  <a:lnTo>
                    <a:pt x="592" y="736"/>
                  </a:lnTo>
                  <a:close/>
                  <a:moveTo>
                    <a:pt x="590" y="738"/>
                  </a:moveTo>
                  <a:lnTo>
                    <a:pt x="592" y="738"/>
                  </a:lnTo>
                  <a:lnTo>
                    <a:pt x="592" y="736"/>
                  </a:lnTo>
                  <a:lnTo>
                    <a:pt x="592" y="738"/>
                  </a:lnTo>
                  <a:lnTo>
                    <a:pt x="590" y="738"/>
                  </a:lnTo>
                  <a:lnTo>
                    <a:pt x="590" y="738"/>
                  </a:lnTo>
                  <a:lnTo>
                    <a:pt x="590" y="738"/>
                  </a:lnTo>
                  <a:close/>
                  <a:moveTo>
                    <a:pt x="596" y="738"/>
                  </a:moveTo>
                  <a:lnTo>
                    <a:pt x="592" y="738"/>
                  </a:lnTo>
                  <a:lnTo>
                    <a:pt x="596" y="738"/>
                  </a:lnTo>
                  <a:lnTo>
                    <a:pt x="596" y="738"/>
                  </a:lnTo>
                  <a:lnTo>
                    <a:pt x="596" y="73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85" name="Freeform 192">
              <a:extLst>
                <a:ext uri="{FF2B5EF4-FFF2-40B4-BE49-F238E27FC236}">
                  <a16:creationId xmlns:a16="http://schemas.microsoft.com/office/drawing/2014/main" id="{8C27C777-B364-16F9-2EB9-AA508B3876AA}"/>
                </a:ext>
              </a:extLst>
            </p:cNvPr>
            <p:cNvSpPr>
              <a:spLocks noEditPoints="1"/>
            </p:cNvSpPr>
            <p:nvPr/>
          </p:nvSpPr>
          <p:spPr bwMode="auto">
            <a:xfrm>
              <a:off x="7559675" y="4600643"/>
              <a:ext cx="336550" cy="276225"/>
            </a:xfrm>
            <a:custGeom>
              <a:avLst/>
              <a:gdLst>
                <a:gd name="T0" fmla="*/ 88 w 212"/>
                <a:gd name="T1" fmla="*/ 6 h 174"/>
                <a:gd name="T2" fmla="*/ 78 w 212"/>
                <a:gd name="T3" fmla="*/ 14 h 174"/>
                <a:gd name="T4" fmla="*/ 134 w 212"/>
                <a:gd name="T5" fmla="*/ 22 h 174"/>
                <a:gd name="T6" fmla="*/ 134 w 212"/>
                <a:gd name="T7" fmla="*/ 22 h 174"/>
                <a:gd name="T8" fmla="*/ 166 w 212"/>
                <a:gd name="T9" fmla="*/ 58 h 174"/>
                <a:gd name="T10" fmla="*/ 156 w 212"/>
                <a:gd name="T11" fmla="*/ 32 h 174"/>
                <a:gd name="T12" fmla="*/ 138 w 212"/>
                <a:gd name="T13" fmla="*/ 22 h 174"/>
                <a:gd name="T14" fmla="*/ 152 w 212"/>
                <a:gd name="T15" fmla="*/ 28 h 174"/>
                <a:gd name="T16" fmla="*/ 164 w 212"/>
                <a:gd name="T17" fmla="*/ 40 h 174"/>
                <a:gd name="T18" fmla="*/ 58 w 212"/>
                <a:gd name="T19" fmla="*/ 110 h 174"/>
                <a:gd name="T20" fmla="*/ 48 w 212"/>
                <a:gd name="T21" fmla="*/ 106 h 174"/>
                <a:gd name="T22" fmla="*/ 40 w 212"/>
                <a:gd name="T23" fmla="*/ 110 h 174"/>
                <a:gd name="T24" fmla="*/ 26 w 212"/>
                <a:gd name="T25" fmla="*/ 114 h 174"/>
                <a:gd name="T26" fmla="*/ 22 w 212"/>
                <a:gd name="T27" fmla="*/ 118 h 174"/>
                <a:gd name="T28" fmla="*/ 26 w 212"/>
                <a:gd name="T29" fmla="*/ 132 h 174"/>
                <a:gd name="T30" fmla="*/ 0 w 212"/>
                <a:gd name="T31" fmla="*/ 132 h 174"/>
                <a:gd name="T32" fmla="*/ 4 w 212"/>
                <a:gd name="T33" fmla="*/ 18 h 174"/>
                <a:gd name="T34" fmla="*/ 26 w 212"/>
                <a:gd name="T35" fmla="*/ 32 h 174"/>
                <a:gd name="T36" fmla="*/ 48 w 212"/>
                <a:gd name="T37" fmla="*/ 40 h 174"/>
                <a:gd name="T38" fmla="*/ 66 w 212"/>
                <a:gd name="T39" fmla="*/ 54 h 174"/>
                <a:gd name="T40" fmla="*/ 78 w 212"/>
                <a:gd name="T41" fmla="*/ 72 h 174"/>
                <a:gd name="T42" fmla="*/ 96 w 212"/>
                <a:gd name="T43" fmla="*/ 84 h 174"/>
                <a:gd name="T44" fmla="*/ 88 w 212"/>
                <a:gd name="T45" fmla="*/ 102 h 174"/>
                <a:gd name="T46" fmla="*/ 100 w 212"/>
                <a:gd name="T47" fmla="*/ 118 h 174"/>
                <a:gd name="T48" fmla="*/ 118 w 212"/>
                <a:gd name="T49" fmla="*/ 128 h 174"/>
                <a:gd name="T50" fmla="*/ 122 w 212"/>
                <a:gd name="T51" fmla="*/ 140 h 174"/>
                <a:gd name="T52" fmla="*/ 140 w 212"/>
                <a:gd name="T53" fmla="*/ 148 h 174"/>
                <a:gd name="T54" fmla="*/ 130 w 212"/>
                <a:gd name="T55" fmla="*/ 158 h 174"/>
                <a:gd name="T56" fmla="*/ 114 w 212"/>
                <a:gd name="T57" fmla="*/ 152 h 174"/>
                <a:gd name="T58" fmla="*/ 88 w 212"/>
                <a:gd name="T59" fmla="*/ 140 h 174"/>
                <a:gd name="T60" fmla="*/ 78 w 212"/>
                <a:gd name="T61" fmla="*/ 128 h 174"/>
                <a:gd name="T62" fmla="*/ 138 w 212"/>
                <a:gd name="T63" fmla="*/ 26 h 174"/>
                <a:gd name="T64" fmla="*/ 114 w 212"/>
                <a:gd name="T65" fmla="*/ 70 h 174"/>
                <a:gd name="T66" fmla="*/ 126 w 212"/>
                <a:gd name="T67" fmla="*/ 62 h 174"/>
                <a:gd name="T68" fmla="*/ 140 w 212"/>
                <a:gd name="T69" fmla="*/ 66 h 174"/>
                <a:gd name="T70" fmla="*/ 152 w 212"/>
                <a:gd name="T71" fmla="*/ 46 h 174"/>
                <a:gd name="T72" fmla="*/ 156 w 212"/>
                <a:gd name="T73" fmla="*/ 58 h 174"/>
                <a:gd name="T74" fmla="*/ 144 w 212"/>
                <a:gd name="T75" fmla="*/ 76 h 174"/>
                <a:gd name="T76" fmla="*/ 118 w 212"/>
                <a:gd name="T77" fmla="*/ 80 h 174"/>
                <a:gd name="T78" fmla="*/ 104 w 212"/>
                <a:gd name="T79" fmla="*/ 70 h 174"/>
                <a:gd name="T80" fmla="*/ 70 w 212"/>
                <a:gd name="T81" fmla="*/ 54 h 174"/>
                <a:gd name="T82" fmla="*/ 194 w 212"/>
                <a:gd name="T83" fmla="*/ 62 h 174"/>
                <a:gd name="T84" fmla="*/ 84 w 212"/>
                <a:gd name="T85" fmla="*/ 62 h 174"/>
                <a:gd name="T86" fmla="*/ 208 w 212"/>
                <a:gd name="T87" fmla="*/ 84 h 174"/>
                <a:gd name="T88" fmla="*/ 200 w 212"/>
                <a:gd name="T89" fmla="*/ 80 h 174"/>
                <a:gd name="T90" fmla="*/ 204 w 212"/>
                <a:gd name="T91" fmla="*/ 76 h 174"/>
                <a:gd name="T92" fmla="*/ 100 w 212"/>
                <a:gd name="T93" fmla="*/ 72 h 174"/>
                <a:gd name="T94" fmla="*/ 36 w 212"/>
                <a:gd name="T95" fmla="*/ 122 h 174"/>
                <a:gd name="T96" fmla="*/ 36 w 212"/>
                <a:gd name="T97" fmla="*/ 126 h 174"/>
                <a:gd name="T98" fmla="*/ 144 w 212"/>
                <a:gd name="T99" fmla="*/ 126 h 174"/>
                <a:gd name="T100" fmla="*/ 166 w 212"/>
                <a:gd name="T101" fmla="*/ 132 h 174"/>
                <a:gd name="T102" fmla="*/ 34 w 212"/>
                <a:gd name="T103" fmla="*/ 128 h 174"/>
                <a:gd name="T104" fmla="*/ 134 w 212"/>
                <a:gd name="T105" fmla="*/ 140 h 174"/>
                <a:gd name="T106" fmla="*/ 138 w 212"/>
                <a:gd name="T107" fmla="*/ 140 h 174"/>
                <a:gd name="T108" fmla="*/ 140 w 212"/>
                <a:gd name="T109" fmla="*/ 148 h 174"/>
                <a:gd name="T110" fmla="*/ 140 w 212"/>
                <a:gd name="T111" fmla="*/ 156 h 174"/>
                <a:gd name="T112" fmla="*/ 166 w 212"/>
                <a:gd name="T113" fmla="*/ 158 h 174"/>
                <a:gd name="T114" fmla="*/ 186 w 212"/>
                <a:gd name="T115" fmla="*/ 170 h 174"/>
                <a:gd name="T116" fmla="*/ 178 w 212"/>
                <a:gd name="T117" fmla="*/ 17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2" h="174">
                  <a:moveTo>
                    <a:pt x="122" y="2"/>
                  </a:moveTo>
                  <a:lnTo>
                    <a:pt x="122" y="0"/>
                  </a:lnTo>
                  <a:lnTo>
                    <a:pt x="118" y="0"/>
                  </a:lnTo>
                  <a:lnTo>
                    <a:pt x="122" y="0"/>
                  </a:lnTo>
                  <a:lnTo>
                    <a:pt x="122" y="2"/>
                  </a:lnTo>
                  <a:lnTo>
                    <a:pt x="122" y="2"/>
                  </a:lnTo>
                  <a:lnTo>
                    <a:pt x="122" y="2"/>
                  </a:lnTo>
                  <a:close/>
                  <a:moveTo>
                    <a:pt x="88" y="6"/>
                  </a:moveTo>
                  <a:lnTo>
                    <a:pt x="88" y="10"/>
                  </a:lnTo>
                  <a:lnTo>
                    <a:pt x="92" y="10"/>
                  </a:lnTo>
                  <a:lnTo>
                    <a:pt x="88" y="10"/>
                  </a:lnTo>
                  <a:lnTo>
                    <a:pt x="88" y="14"/>
                  </a:lnTo>
                  <a:lnTo>
                    <a:pt x="84" y="14"/>
                  </a:lnTo>
                  <a:lnTo>
                    <a:pt x="80" y="14"/>
                  </a:lnTo>
                  <a:lnTo>
                    <a:pt x="80" y="10"/>
                  </a:lnTo>
                  <a:lnTo>
                    <a:pt x="78" y="14"/>
                  </a:lnTo>
                  <a:lnTo>
                    <a:pt x="78" y="10"/>
                  </a:lnTo>
                  <a:lnTo>
                    <a:pt x="80" y="6"/>
                  </a:lnTo>
                  <a:lnTo>
                    <a:pt x="84" y="10"/>
                  </a:lnTo>
                  <a:lnTo>
                    <a:pt x="88" y="10"/>
                  </a:lnTo>
                  <a:lnTo>
                    <a:pt x="88" y="6"/>
                  </a:lnTo>
                  <a:lnTo>
                    <a:pt x="88" y="6"/>
                  </a:lnTo>
                  <a:lnTo>
                    <a:pt x="88" y="6"/>
                  </a:lnTo>
                  <a:close/>
                  <a:moveTo>
                    <a:pt x="134" y="22"/>
                  </a:moveTo>
                  <a:lnTo>
                    <a:pt x="130" y="22"/>
                  </a:lnTo>
                  <a:lnTo>
                    <a:pt x="126" y="18"/>
                  </a:lnTo>
                  <a:lnTo>
                    <a:pt x="130" y="18"/>
                  </a:lnTo>
                  <a:lnTo>
                    <a:pt x="130" y="14"/>
                  </a:lnTo>
                  <a:lnTo>
                    <a:pt x="134" y="18"/>
                  </a:lnTo>
                  <a:lnTo>
                    <a:pt x="134" y="22"/>
                  </a:lnTo>
                  <a:lnTo>
                    <a:pt x="134" y="22"/>
                  </a:lnTo>
                  <a:lnTo>
                    <a:pt x="134" y="22"/>
                  </a:lnTo>
                  <a:close/>
                  <a:moveTo>
                    <a:pt x="164" y="40"/>
                  </a:moveTo>
                  <a:lnTo>
                    <a:pt x="166" y="40"/>
                  </a:lnTo>
                  <a:lnTo>
                    <a:pt x="166" y="44"/>
                  </a:lnTo>
                  <a:lnTo>
                    <a:pt x="170" y="44"/>
                  </a:lnTo>
                  <a:lnTo>
                    <a:pt x="170" y="46"/>
                  </a:lnTo>
                  <a:lnTo>
                    <a:pt x="170" y="50"/>
                  </a:lnTo>
                  <a:lnTo>
                    <a:pt x="170" y="54"/>
                  </a:lnTo>
                  <a:lnTo>
                    <a:pt x="166" y="58"/>
                  </a:lnTo>
                  <a:lnTo>
                    <a:pt x="166" y="54"/>
                  </a:lnTo>
                  <a:lnTo>
                    <a:pt x="164" y="50"/>
                  </a:lnTo>
                  <a:lnTo>
                    <a:pt x="164" y="46"/>
                  </a:lnTo>
                  <a:lnTo>
                    <a:pt x="164" y="44"/>
                  </a:lnTo>
                  <a:lnTo>
                    <a:pt x="164" y="40"/>
                  </a:lnTo>
                  <a:lnTo>
                    <a:pt x="160" y="40"/>
                  </a:lnTo>
                  <a:lnTo>
                    <a:pt x="160" y="36"/>
                  </a:lnTo>
                  <a:lnTo>
                    <a:pt x="156" y="32"/>
                  </a:lnTo>
                  <a:lnTo>
                    <a:pt x="152" y="32"/>
                  </a:lnTo>
                  <a:lnTo>
                    <a:pt x="152" y="28"/>
                  </a:lnTo>
                  <a:lnTo>
                    <a:pt x="148" y="28"/>
                  </a:lnTo>
                  <a:lnTo>
                    <a:pt x="148" y="26"/>
                  </a:lnTo>
                  <a:lnTo>
                    <a:pt x="144" y="26"/>
                  </a:lnTo>
                  <a:lnTo>
                    <a:pt x="140" y="26"/>
                  </a:lnTo>
                  <a:lnTo>
                    <a:pt x="140" y="22"/>
                  </a:lnTo>
                  <a:lnTo>
                    <a:pt x="138" y="22"/>
                  </a:lnTo>
                  <a:lnTo>
                    <a:pt x="140" y="22"/>
                  </a:lnTo>
                  <a:lnTo>
                    <a:pt x="138" y="22"/>
                  </a:lnTo>
                  <a:lnTo>
                    <a:pt x="138" y="18"/>
                  </a:lnTo>
                  <a:lnTo>
                    <a:pt x="140" y="22"/>
                  </a:lnTo>
                  <a:lnTo>
                    <a:pt x="144" y="22"/>
                  </a:lnTo>
                  <a:lnTo>
                    <a:pt x="144" y="26"/>
                  </a:lnTo>
                  <a:lnTo>
                    <a:pt x="148" y="26"/>
                  </a:lnTo>
                  <a:lnTo>
                    <a:pt x="152" y="28"/>
                  </a:lnTo>
                  <a:lnTo>
                    <a:pt x="156" y="28"/>
                  </a:lnTo>
                  <a:lnTo>
                    <a:pt x="156" y="32"/>
                  </a:lnTo>
                  <a:lnTo>
                    <a:pt x="160" y="32"/>
                  </a:lnTo>
                  <a:lnTo>
                    <a:pt x="160" y="36"/>
                  </a:lnTo>
                  <a:lnTo>
                    <a:pt x="164" y="36"/>
                  </a:lnTo>
                  <a:lnTo>
                    <a:pt x="164" y="40"/>
                  </a:lnTo>
                  <a:lnTo>
                    <a:pt x="164" y="40"/>
                  </a:lnTo>
                  <a:lnTo>
                    <a:pt x="164" y="40"/>
                  </a:lnTo>
                  <a:close/>
                  <a:moveTo>
                    <a:pt x="74" y="122"/>
                  </a:moveTo>
                  <a:lnTo>
                    <a:pt x="74" y="118"/>
                  </a:lnTo>
                  <a:lnTo>
                    <a:pt x="74" y="114"/>
                  </a:lnTo>
                  <a:lnTo>
                    <a:pt x="70" y="114"/>
                  </a:lnTo>
                  <a:lnTo>
                    <a:pt x="70" y="110"/>
                  </a:lnTo>
                  <a:lnTo>
                    <a:pt x="66" y="110"/>
                  </a:lnTo>
                  <a:lnTo>
                    <a:pt x="62" y="110"/>
                  </a:lnTo>
                  <a:lnTo>
                    <a:pt x="58" y="110"/>
                  </a:lnTo>
                  <a:lnTo>
                    <a:pt x="58" y="106"/>
                  </a:lnTo>
                  <a:lnTo>
                    <a:pt x="54" y="106"/>
                  </a:lnTo>
                  <a:lnTo>
                    <a:pt x="54" y="102"/>
                  </a:lnTo>
                  <a:lnTo>
                    <a:pt x="54" y="106"/>
                  </a:lnTo>
                  <a:lnTo>
                    <a:pt x="52" y="106"/>
                  </a:lnTo>
                  <a:lnTo>
                    <a:pt x="52" y="102"/>
                  </a:lnTo>
                  <a:lnTo>
                    <a:pt x="48" y="102"/>
                  </a:lnTo>
                  <a:lnTo>
                    <a:pt x="48" y="106"/>
                  </a:lnTo>
                  <a:lnTo>
                    <a:pt x="48" y="102"/>
                  </a:lnTo>
                  <a:lnTo>
                    <a:pt x="44" y="106"/>
                  </a:lnTo>
                  <a:lnTo>
                    <a:pt x="40" y="106"/>
                  </a:lnTo>
                  <a:lnTo>
                    <a:pt x="40" y="102"/>
                  </a:lnTo>
                  <a:lnTo>
                    <a:pt x="36" y="102"/>
                  </a:lnTo>
                  <a:lnTo>
                    <a:pt x="40" y="102"/>
                  </a:lnTo>
                  <a:lnTo>
                    <a:pt x="40" y="106"/>
                  </a:lnTo>
                  <a:lnTo>
                    <a:pt x="40" y="110"/>
                  </a:lnTo>
                  <a:lnTo>
                    <a:pt x="36" y="110"/>
                  </a:lnTo>
                  <a:lnTo>
                    <a:pt x="34" y="110"/>
                  </a:lnTo>
                  <a:lnTo>
                    <a:pt x="36" y="110"/>
                  </a:lnTo>
                  <a:lnTo>
                    <a:pt x="36" y="114"/>
                  </a:lnTo>
                  <a:lnTo>
                    <a:pt x="34" y="114"/>
                  </a:lnTo>
                  <a:lnTo>
                    <a:pt x="30" y="118"/>
                  </a:lnTo>
                  <a:lnTo>
                    <a:pt x="26" y="118"/>
                  </a:lnTo>
                  <a:lnTo>
                    <a:pt x="26" y="114"/>
                  </a:lnTo>
                  <a:lnTo>
                    <a:pt x="22" y="114"/>
                  </a:lnTo>
                  <a:lnTo>
                    <a:pt x="22" y="118"/>
                  </a:lnTo>
                  <a:lnTo>
                    <a:pt x="18" y="118"/>
                  </a:lnTo>
                  <a:lnTo>
                    <a:pt x="18" y="114"/>
                  </a:lnTo>
                  <a:lnTo>
                    <a:pt x="14" y="114"/>
                  </a:lnTo>
                  <a:lnTo>
                    <a:pt x="18" y="114"/>
                  </a:lnTo>
                  <a:lnTo>
                    <a:pt x="18" y="118"/>
                  </a:lnTo>
                  <a:lnTo>
                    <a:pt x="22" y="118"/>
                  </a:lnTo>
                  <a:lnTo>
                    <a:pt x="26" y="118"/>
                  </a:lnTo>
                  <a:lnTo>
                    <a:pt x="30" y="118"/>
                  </a:lnTo>
                  <a:lnTo>
                    <a:pt x="30" y="122"/>
                  </a:lnTo>
                  <a:lnTo>
                    <a:pt x="34" y="122"/>
                  </a:lnTo>
                  <a:lnTo>
                    <a:pt x="34" y="126"/>
                  </a:lnTo>
                  <a:lnTo>
                    <a:pt x="34" y="128"/>
                  </a:lnTo>
                  <a:lnTo>
                    <a:pt x="30" y="128"/>
                  </a:lnTo>
                  <a:lnTo>
                    <a:pt x="26" y="132"/>
                  </a:lnTo>
                  <a:lnTo>
                    <a:pt x="22" y="132"/>
                  </a:lnTo>
                  <a:lnTo>
                    <a:pt x="18" y="132"/>
                  </a:lnTo>
                  <a:lnTo>
                    <a:pt x="14" y="132"/>
                  </a:lnTo>
                  <a:lnTo>
                    <a:pt x="10" y="132"/>
                  </a:lnTo>
                  <a:lnTo>
                    <a:pt x="8" y="132"/>
                  </a:lnTo>
                  <a:lnTo>
                    <a:pt x="8" y="128"/>
                  </a:lnTo>
                  <a:lnTo>
                    <a:pt x="4" y="132"/>
                  </a:lnTo>
                  <a:lnTo>
                    <a:pt x="0" y="132"/>
                  </a:lnTo>
                  <a:lnTo>
                    <a:pt x="0" y="128"/>
                  </a:lnTo>
                  <a:lnTo>
                    <a:pt x="0" y="92"/>
                  </a:lnTo>
                  <a:lnTo>
                    <a:pt x="0" y="88"/>
                  </a:lnTo>
                  <a:lnTo>
                    <a:pt x="0" y="84"/>
                  </a:lnTo>
                  <a:lnTo>
                    <a:pt x="0" y="76"/>
                  </a:lnTo>
                  <a:lnTo>
                    <a:pt x="0" y="58"/>
                  </a:lnTo>
                  <a:lnTo>
                    <a:pt x="0" y="18"/>
                  </a:lnTo>
                  <a:lnTo>
                    <a:pt x="4" y="18"/>
                  </a:lnTo>
                  <a:lnTo>
                    <a:pt x="4" y="22"/>
                  </a:lnTo>
                  <a:lnTo>
                    <a:pt x="8" y="22"/>
                  </a:lnTo>
                  <a:lnTo>
                    <a:pt x="10" y="26"/>
                  </a:lnTo>
                  <a:lnTo>
                    <a:pt x="14" y="26"/>
                  </a:lnTo>
                  <a:lnTo>
                    <a:pt x="14" y="28"/>
                  </a:lnTo>
                  <a:lnTo>
                    <a:pt x="18" y="28"/>
                  </a:lnTo>
                  <a:lnTo>
                    <a:pt x="22" y="28"/>
                  </a:lnTo>
                  <a:lnTo>
                    <a:pt x="26" y="32"/>
                  </a:lnTo>
                  <a:lnTo>
                    <a:pt x="30" y="32"/>
                  </a:lnTo>
                  <a:lnTo>
                    <a:pt x="34" y="32"/>
                  </a:lnTo>
                  <a:lnTo>
                    <a:pt x="36" y="32"/>
                  </a:lnTo>
                  <a:lnTo>
                    <a:pt x="36" y="36"/>
                  </a:lnTo>
                  <a:lnTo>
                    <a:pt x="40" y="36"/>
                  </a:lnTo>
                  <a:lnTo>
                    <a:pt x="40" y="40"/>
                  </a:lnTo>
                  <a:lnTo>
                    <a:pt x="44" y="40"/>
                  </a:lnTo>
                  <a:lnTo>
                    <a:pt x="48" y="40"/>
                  </a:lnTo>
                  <a:lnTo>
                    <a:pt x="52" y="40"/>
                  </a:lnTo>
                  <a:lnTo>
                    <a:pt x="52" y="44"/>
                  </a:lnTo>
                  <a:lnTo>
                    <a:pt x="54" y="44"/>
                  </a:lnTo>
                  <a:lnTo>
                    <a:pt x="54" y="46"/>
                  </a:lnTo>
                  <a:lnTo>
                    <a:pt x="58" y="50"/>
                  </a:lnTo>
                  <a:lnTo>
                    <a:pt x="62" y="50"/>
                  </a:lnTo>
                  <a:lnTo>
                    <a:pt x="62" y="54"/>
                  </a:lnTo>
                  <a:lnTo>
                    <a:pt x="66" y="54"/>
                  </a:lnTo>
                  <a:lnTo>
                    <a:pt x="66" y="58"/>
                  </a:lnTo>
                  <a:lnTo>
                    <a:pt x="66" y="62"/>
                  </a:lnTo>
                  <a:lnTo>
                    <a:pt x="66" y="66"/>
                  </a:lnTo>
                  <a:lnTo>
                    <a:pt x="66" y="70"/>
                  </a:lnTo>
                  <a:lnTo>
                    <a:pt x="70" y="70"/>
                  </a:lnTo>
                  <a:lnTo>
                    <a:pt x="74" y="70"/>
                  </a:lnTo>
                  <a:lnTo>
                    <a:pt x="78" y="70"/>
                  </a:lnTo>
                  <a:lnTo>
                    <a:pt x="78" y="72"/>
                  </a:lnTo>
                  <a:lnTo>
                    <a:pt x="80" y="72"/>
                  </a:lnTo>
                  <a:lnTo>
                    <a:pt x="84" y="72"/>
                  </a:lnTo>
                  <a:lnTo>
                    <a:pt x="84" y="76"/>
                  </a:lnTo>
                  <a:lnTo>
                    <a:pt x="88" y="76"/>
                  </a:lnTo>
                  <a:lnTo>
                    <a:pt x="92" y="76"/>
                  </a:lnTo>
                  <a:lnTo>
                    <a:pt x="92" y="80"/>
                  </a:lnTo>
                  <a:lnTo>
                    <a:pt x="96" y="80"/>
                  </a:lnTo>
                  <a:lnTo>
                    <a:pt x="96" y="84"/>
                  </a:lnTo>
                  <a:lnTo>
                    <a:pt x="96" y="88"/>
                  </a:lnTo>
                  <a:lnTo>
                    <a:pt x="92" y="88"/>
                  </a:lnTo>
                  <a:lnTo>
                    <a:pt x="88" y="88"/>
                  </a:lnTo>
                  <a:lnTo>
                    <a:pt x="84" y="88"/>
                  </a:lnTo>
                  <a:lnTo>
                    <a:pt x="84" y="92"/>
                  </a:lnTo>
                  <a:lnTo>
                    <a:pt x="84" y="96"/>
                  </a:lnTo>
                  <a:lnTo>
                    <a:pt x="84" y="100"/>
                  </a:lnTo>
                  <a:lnTo>
                    <a:pt x="88" y="102"/>
                  </a:lnTo>
                  <a:lnTo>
                    <a:pt x="92" y="102"/>
                  </a:lnTo>
                  <a:lnTo>
                    <a:pt x="92" y="106"/>
                  </a:lnTo>
                  <a:lnTo>
                    <a:pt x="96" y="110"/>
                  </a:lnTo>
                  <a:lnTo>
                    <a:pt x="100" y="110"/>
                  </a:lnTo>
                  <a:lnTo>
                    <a:pt x="100" y="114"/>
                  </a:lnTo>
                  <a:lnTo>
                    <a:pt x="100" y="110"/>
                  </a:lnTo>
                  <a:lnTo>
                    <a:pt x="100" y="114"/>
                  </a:lnTo>
                  <a:lnTo>
                    <a:pt x="100" y="118"/>
                  </a:lnTo>
                  <a:lnTo>
                    <a:pt x="100" y="122"/>
                  </a:lnTo>
                  <a:lnTo>
                    <a:pt x="104" y="122"/>
                  </a:lnTo>
                  <a:lnTo>
                    <a:pt x="104" y="126"/>
                  </a:lnTo>
                  <a:lnTo>
                    <a:pt x="108" y="126"/>
                  </a:lnTo>
                  <a:lnTo>
                    <a:pt x="108" y="128"/>
                  </a:lnTo>
                  <a:lnTo>
                    <a:pt x="110" y="128"/>
                  </a:lnTo>
                  <a:lnTo>
                    <a:pt x="114" y="128"/>
                  </a:lnTo>
                  <a:lnTo>
                    <a:pt x="118" y="128"/>
                  </a:lnTo>
                  <a:lnTo>
                    <a:pt x="118" y="132"/>
                  </a:lnTo>
                  <a:lnTo>
                    <a:pt x="114" y="132"/>
                  </a:lnTo>
                  <a:lnTo>
                    <a:pt x="114" y="136"/>
                  </a:lnTo>
                  <a:lnTo>
                    <a:pt x="118" y="136"/>
                  </a:lnTo>
                  <a:lnTo>
                    <a:pt x="118" y="140"/>
                  </a:lnTo>
                  <a:lnTo>
                    <a:pt x="122" y="140"/>
                  </a:lnTo>
                  <a:lnTo>
                    <a:pt x="126" y="140"/>
                  </a:lnTo>
                  <a:lnTo>
                    <a:pt x="122" y="140"/>
                  </a:lnTo>
                  <a:lnTo>
                    <a:pt x="122" y="144"/>
                  </a:lnTo>
                  <a:lnTo>
                    <a:pt x="126" y="148"/>
                  </a:lnTo>
                  <a:lnTo>
                    <a:pt x="130" y="148"/>
                  </a:lnTo>
                  <a:lnTo>
                    <a:pt x="134" y="148"/>
                  </a:lnTo>
                  <a:lnTo>
                    <a:pt x="134" y="152"/>
                  </a:lnTo>
                  <a:lnTo>
                    <a:pt x="138" y="152"/>
                  </a:lnTo>
                  <a:lnTo>
                    <a:pt x="138" y="148"/>
                  </a:lnTo>
                  <a:lnTo>
                    <a:pt x="140" y="148"/>
                  </a:lnTo>
                  <a:lnTo>
                    <a:pt x="140" y="152"/>
                  </a:lnTo>
                  <a:lnTo>
                    <a:pt x="138" y="152"/>
                  </a:lnTo>
                  <a:lnTo>
                    <a:pt x="134" y="152"/>
                  </a:lnTo>
                  <a:lnTo>
                    <a:pt x="134" y="156"/>
                  </a:lnTo>
                  <a:lnTo>
                    <a:pt x="138" y="156"/>
                  </a:lnTo>
                  <a:lnTo>
                    <a:pt x="134" y="156"/>
                  </a:lnTo>
                  <a:lnTo>
                    <a:pt x="134" y="158"/>
                  </a:lnTo>
                  <a:lnTo>
                    <a:pt x="130" y="158"/>
                  </a:lnTo>
                  <a:lnTo>
                    <a:pt x="130" y="156"/>
                  </a:lnTo>
                  <a:lnTo>
                    <a:pt x="126" y="156"/>
                  </a:lnTo>
                  <a:lnTo>
                    <a:pt x="130" y="156"/>
                  </a:lnTo>
                  <a:lnTo>
                    <a:pt x="126" y="156"/>
                  </a:lnTo>
                  <a:lnTo>
                    <a:pt x="126" y="152"/>
                  </a:lnTo>
                  <a:lnTo>
                    <a:pt x="122" y="152"/>
                  </a:lnTo>
                  <a:lnTo>
                    <a:pt x="118" y="152"/>
                  </a:lnTo>
                  <a:lnTo>
                    <a:pt x="114" y="152"/>
                  </a:lnTo>
                  <a:lnTo>
                    <a:pt x="110" y="152"/>
                  </a:lnTo>
                  <a:lnTo>
                    <a:pt x="108" y="148"/>
                  </a:lnTo>
                  <a:lnTo>
                    <a:pt x="104" y="148"/>
                  </a:lnTo>
                  <a:lnTo>
                    <a:pt x="100" y="148"/>
                  </a:lnTo>
                  <a:lnTo>
                    <a:pt x="96" y="148"/>
                  </a:lnTo>
                  <a:lnTo>
                    <a:pt x="92" y="144"/>
                  </a:lnTo>
                  <a:lnTo>
                    <a:pt x="92" y="140"/>
                  </a:lnTo>
                  <a:lnTo>
                    <a:pt x="88" y="140"/>
                  </a:lnTo>
                  <a:lnTo>
                    <a:pt x="88" y="136"/>
                  </a:lnTo>
                  <a:lnTo>
                    <a:pt x="84" y="136"/>
                  </a:lnTo>
                  <a:lnTo>
                    <a:pt x="84" y="132"/>
                  </a:lnTo>
                  <a:lnTo>
                    <a:pt x="80" y="132"/>
                  </a:lnTo>
                  <a:lnTo>
                    <a:pt x="80" y="128"/>
                  </a:lnTo>
                  <a:lnTo>
                    <a:pt x="84" y="128"/>
                  </a:lnTo>
                  <a:lnTo>
                    <a:pt x="80" y="128"/>
                  </a:lnTo>
                  <a:lnTo>
                    <a:pt x="78" y="128"/>
                  </a:lnTo>
                  <a:lnTo>
                    <a:pt x="78" y="126"/>
                  </a:lnTo>
                  <a:lnTo>
                    <a:pt x="78" y="122"/>
                  </a:lnTo>
                  <a:lnTo>
                    <a:pt x="74" y="122"/>
                  </a:lnTo>
                  <a:lnTo>
                    <a:pt x="74" y="122"/>
                  </a:lnTo>
                  <a:lnTo>
                    <a:pt x="74" y="122"/>
                  </a:lnTo>
                  <a:close/>
                  <a:moveTo>
                    <a:pt x="138" y="26"/>
                  </a:moveTo>
                  <a:lnTo>
                    <a:pt x="140" y="26"/>
                  </a:lnTo>
                  <a:lnTo>
                    <a:pt x="138" y="26"/>
                  </a:lnTo>
                  <a:lnTo>
                    <a:pt x="138" y="26"/>
                  </a:lnTo>
                  <a:lnTo>
                    <a:pt x="138" y="26"/>
                  </a:lnTo>
                  <a:close/>
                  <a:moveTo>
                    <a:pt x="164" y="28"/>
                  </a:moveTo>
                  <a:lnTo>
                    <a:pt x="164" y="26"/>
                  </a:lnTo>
                  <a:lnTo>
                    <a:pt x="164" y="28"/>
                  </a:lnTo>
                  <a:lnTo>
                    <a:pt x="164" y="28"/>
                  </a:lnTo>
                  <a:lnTo>
                    <a:pt x="164" y="28"/>
                  </a:lnTo>
                  <a:close/>
                  <a:moveTo>
                    <a:pt x="114" y="70"/>
                  </a:moveTo>
                  <a:lnTo>
                    <a:pt x="118" y="70"/>
                  </a:lnTo>
                  <a:lnTo>
                    <a:pt x="122" y="70"/>
                  </a:lnTo>
                  <a:lnTo>
                    <a:pt x="126" y="70"/>
                  </a:lnTo>
                  <a:lnTo>
                    <a:pt x="126" y="66"/>
                  </a:lnTo>
                  <a:lnTo>
                    <a:pt x="126" y="62"/>
                  </a:lnTo>
                  <a:lnTo>
                    <a:pt x="130" y="58"/>
                  </a:lnTo>
                  <a:lnTo>
                    <a:pt x="130" y="62"/>
                  </a:lnTo>
                  <a:lnTo>
                    <a:pt x="126" y="62"/>
                  </a:lnTo>
                  <a:lnTo>
                    <a:pt x="126" y="66"/>
                  </a:lnTo>
                  <a:lnTo>
                    <a:pt x="130" y="70"/>
                  </a:lnTo>
                  <a:lnTo>
                    <a:pt x="134" y="70"/>
                  </a:lnTo>
                  <a:lnTo>
                    <a:pt x="134" y="66"/>
                  </a:lnTo>
                  <a:lnTo>
                    <a:pt x="134" y="70"/>
                  </a:lnTo>
                  <a:lnTo>
                    <a:pt x="138" y="70"/>
                  </a:lnTo>
                  <a:lnTo>
                    <a:pt x="140" y="70"/>
                  </a:lnTo>
                  <a:lnTo>
                    <a:pt x="140" y="66"/>
                  </a:lnTo>
                  <a:lnTo>
                    <a:pt x="140" y="62"/>
                  </a:lnTo>
                  <a:lnTo>
                    <a:pt x="144" y="58"/>
                  </a:lnTo>
                  <a:lnTo>
                    <a:pt x="148" y="58"/>
                  </a:lnTo>
                  <a:lnTo>
                    <a:pt x="152" y="58"/>
                  </a:lnTo>
                  <a:lnTo>
                    <a:pt x="152" y="54"/>
                  </a:lnTo>
                  <a:lnTo>
                    <a:pt x="148" y="50"/>
                  </a:lnTo>
                  <a:lnTo>
                    <a:pt x="148" y="46"/>
                  </a:lnTo>
                  <a:lnTo>
                    <a:pt x="152" y="46"/>
                  </a:lnTo>
                  <a:lnTo>
                    <a:pt x="156" y="46"/>
                  </a:lnTo>
                  <a:lnTo>
                    <a:pt x="156" y="44"/>
                  </a:lnTo>
                  <a:lnTo>
                    <a:pt x="160" y="46"/>
                  </a:lnTo>
                  <a:lnTo>
                    <a:pt x="156" y="46"/>
                  </a:lnTo>
                  <a:lnTo>
                    <a:pt x="160" y="46"/>
                  </a:lnTo>
                  <a:lnTo>
                    <a:pt x="160" y="54"/>
                  </a:lnTo>
                  <a:lnTo>
                    <a:pt x="160" y="58"/>
                  </a:lnTo>
                  <a:lnTo>
                    <a:pt x="156" y="58"/>
                  </a:lnTo>
                  <a:lnTo>
                    <a:pt x="156" y="62"/>
                  </a:lnTo>
                  <a:lnTo>
                    <a:pt x="156" y="66"/>
                  </a:lnTo>
                  <a:lnTo>
                    <a:pt x="156" y="70"/>
                  </a:lnTo>
                  <a:lnTo>
                    <a:pt x="152" y="70"/>
                  </a:lnTo>
                  <a:lnTo>
                    <a:pt x="148" y="70"/>
                  </a:lnTo>
                  <a:lnTo>
                    <a:pt x="148" y="72"/>
                  </a:lnTo>
                  <a:lnTo>
                    <a:pt x="144" y="72"/>
                  </a:lnTo>
                  <a:lnTo>
                    <a:pt x="144" y="76"/>
                  </a:lnTo>
                  <a:lnTo>
                    <a:pt x="140" y="76"/>
                  </a:lnTo>
                  <a:lnTo>
                    <a:pt x="138" y="76"/>
                  </a:lnTo>
                  <a:lnTo>
                    <a:pt x="138" y="80"/>
                  </a:lnTo>
                  <a:lnTo>
                    <a:pt x="134" y="80"/>
                  </a:lnTo>
                  <a:lnTo>
                    <a:pt x="130" y="80"/>
                  </a:lnTo>
                  <a:lnTo>
                    <a:pt x="126" y="80"/>
                  </a:lnTo>
                  <a:lnTo>
                    <a:pt x="122" y="80"/>
                  </a:lnTo>
                  <a:lnTo>
                    <a:pt x="118" y="80"/>
                  </a:lnTo>
                  <a:lnTo>
                    <a:pt x="118" y="76"/>
                  </a:lnTo>
                  <a:lnTo>
                    <a:pt x="114" y="80"/>
                  </a:lnTo>
                  <a:lnTo>
                    <a:pt x="114" y="76"/>
                  </a:lnTo>
                  <a:lnTo>
                    <a:pt x="110" y="76"/>
                  </a:lnTo>
                  <a:lnTo>
                    <a:pt x="110" y="72"/>
                  </a:lnTo>
                  <a:lnTo>
                    <a:pt x="108" y="72"/>
                  </a:lnTo>
                  <a:lnTo>
                    <a:pt x="104" y="72"/>
                  </a:lnTo>
                  <a:lnTo>
                    <a:pt x="104" y="70"/>
                  </a:lnTo>
                  <a:lnTo>
                    <a:pt x="104" y="66"/>
                  </a:lnTo>
                  <a:lnTo>
                    <a:pt x="104" y="70"/>
                  </a:lnTo>
                  <a:lnTo>
                    <a:pt x="108" y="70"/>
                  </a:lnTo>
                  <a:lnTo>
                    <a:pt x="110" y="70"/>
                  </a:lnTo>
                  <a:lnTo>
                    <a:pt x="114" y="70"/>
                  </a:lnTo>
                  <a:lnTo>
                    <a:pt x="114" y="70"/>
                  </a:lnTo>
                  <a:lnTo>
                    <a:pt x="114" y="70"/>
                  </a:lnTo>
                  <a:close/>
                  <a:moveTo>
                    <a:pt x="70" y="54"/>
                  </a:moveTo>
                  <a:lnTo>
                    <a:pt x="70" y="50"/>
                  </a:lnTo>
                  <a:lnTo>
                    <a:pt x="70" y="54"/>
                  </a:lnTo>
                  <a:lnTo>
                    <a:pt x="70" y="54"/>
                  </a:lnTo>
                  <a:lnTo>
                    <a:pt x="70" y="54"/>
                  </a:lnTo>
                  <a:close/>
                  <a:moveTo>
                    <a:pt x="194" y="70"/>
                  </a:moveTo>
                  <a:lnTo>
                    <a:pt x="194" y="66"/>
                  </a:lnTo>
                  <a:lnTo>
                    <a:pt x="190" y="62"/>
                  </a:lnTo>
                  <a:lnTo>
                    <a:pt x="194" y="62"/>
                  </a:lnTo>
                  <a:lnTo>
                    <a:pt x="194" y="58"/>
                  </a:lnTo>
                  <a:lnTo>
                    <a:pt x="194" y="62"/>
                  </a:lnTo>
                  <a:lnTo>
                    <a:pt x="194" y="66"/>
                  </a:lnTo>
                  <a:lnTo>
                    <a:pt x="194" y="70"/>
                  </a:lnTo>
                  <a:lnTo>
                    <a:pt x="194" y="70"/>
                  </a:lnTo>
                  <a:lnTo>
                    <a:pt x="194" y="70"/>
                  </a:lnTo>
                  <a:close/>
                  <a:moveTo>
                    <a:pt x="84" y="66"/>
                  </a:moveTo>
                  <a:lnTo>
                    <a:pt x="84" y="62"/>
                  </a:lnTo>
                  <a:lnTo>
                    <a:pt x="88" y="66"/>
                  </a:lnTo>
                  <a:lnTo>
                    <a:pt x="84" y="66"/>
                  </a:lnTo>
                  <a:lnTo>
                    <a:pt x="84" y="66"/>
                  </a:lnTo>
                  <a:lnTo>
                    <a:pt x="84" y="66"/>
                  </a:lnTo>
                  <a:close/>
                  <a:moveTo>
                    <a:pt x="204" y="76"/>
                  </a:moveTo>
                  <a:lnTo>
                    <a:pt x="204" y="80"/>
                  </a:lnTo>
                  <a:lnTo>
                    <a:pt x="208" y="80"/>
                  </a:lnTo>
                  <a:lnTo>
                    <a:pt x="208" y="84"/>
                  </a:lnTo>
                  <a:lnTo>
                    <a:pt x="212" y="84"/>
                  </a:lnTo>
                  <a:lnTo>
                    <a:pt x="212" y="88"/>
                  </a:lnTo>
                  <a:lnTo>
                    <a:pt x="212" y="92"/>
                  </a:lnTo>
                  <a:lnTo>
                    <a:pt x="208" y="92"/>
                  </a:lnTo>
                  <a:lnTo>
                    <a:pt x="204" y="92"/>
                  </a:lnTo>
                  <a:lnTo>
                    <a:pt x="200" y="88"/>
                  </a:lnTo>
                  <a:lnTo>
                    <a:pt x="200" y="84"/>
                  </a:lnTo>
                  <a:lnTo>
                    <a:pt x="200" y="80"/>
                  </a:lnTo>
                  <a:lnTo>
                    <a:pt x="196" y="80"/>
                  </a:lnTo>
                  <a:lnTo>
                    <a:pt x="196" y="76"/>
                  </a:lnTo>
                  <a:lnTo>
                    <a:pt x="194" y="76"/>
                  </a:lnTo>
                  <a:lnTo>
                    <a:pt x="194" y="72"/>
                  </a:lnTo>
                  <a:lnTo>
                    <a:pt x="194" y="70"/>
                  </a:lnTo>
                  <a:lnTo>
                    <a:pt x="196" y="70"/>
                  </a:lnTo>
                  <a:lnTo>
                    <a:pt x="200" y="72"/>
                  </a:lnTo>
                  <a:lnTo>
                    <a:pt x="204" y="76"/>
                  </a:lnTo>
                  <a:lnTo>
                    <a:pt x="204" y="76"/>
                  </a:lnTo>
                  <a:lnTo>
                    <a:pt x="204" y="76"/>
                  </a:lnTo>
                  <a:close/>
                  <a:moveTo>
                    <a:pt x="100" y="72"/>
                  </a:moveTo>
                  <a:lnTo>
                    <a:pt x="96" y="72"/>
                  </a:lnTo>
                  <a:lnTo>
                    <a:pt x="96" y="70"/>
                  </a:lnTo>
                  <a:lnTo>
                    <a:pt x="100" y="70"/>
                  </a:lnTo>
                  <a:lnTo>
                    <a:pt x="100" y="72"/>
                  </a:lnTo>
                  <a:lnTo>
                    <a:pt x="100" y="72"/>
                  </a:lnTo>
                  <a:lnTo>
                    <a:pt x="100" y="72"/>
                  </a:lnTo>
                  <a:close/>
                  <a:moveTo>
                    <a:pt x="36" y="118"/>
                  </a:moveTo>
                  <a:lnTo>
                    <a:pt x="34" y="118"/>
                  </a:lnTo>
                  <a:lnTo>
                    <a:pt x="36" y="118"/>
                  </a:lnTo>
                  <a:lnTo>
                    <a:pt x="36" y="118"/>
                  </a:lnTo>
                  <a:lnTo>
                    <a:pt x="36" y="118"/>
                  </a:lnTo>
                  <a:close/>
                  <a:moveTo>
                    <a:pt x="36" y="126"/>
                  </a:moveTo>
                  <a:lnTo>
                    <a:pt x="36" y="122"/>
                  </a:lnTo>
                  <a:lnTo>
                    <a:pt x="34" y="122"/>
                  </a:lnTo>
                  <a:lnTo>
                    <a:pt x="34" y="118"/>
                  </a:lnTo>
                  <a:lnTo>
                    <a:pt x="30" y="118"/>
                  </a:lnTo>
                  <a:lnTo>
                    <a:pt x="34" y="118"/>
                  </a:lnTo>
                  <a:lnTo>
                    <a:pt x="34" y="122"/>
                  </a:lnTo>
                  <a:lnTo>
                    <a:pt x="36" y="122"/>
                  </a:lnTo>
                  <a:lnTo>
                    <a:pt x="36" y="126"/>
                  </a:lnTo>
                  <a:lnTo>
                    <a:pt x="36" y="126"/>
                  </a:lnTo>
                  <a:lnTo>
                    <a:pt x="36" y="126"/>
                  </a:lnTo>
                  <a:close/>
                  <a:moveTo>
                    <a:pt x="144" y="126"/>
                  </a:moveTo>
                  <a:lnTo>
                    <a:pt x="140" y="126"/>
                  </a:lnTo>
                  <a:lnTo>
                    <a:pt x="140" y="122"/>
                  </a:lnTo>
                  <a:lnTo>
                    <a:pt x="140" y="118"/>
                  </a:lnTo>
                  <a:lnTo>
                    <a:pt x="140" y="122"/>
                  </a:lnTo>
                  <a:lnTo>
                    <a:pt x="140" y="126"/>
                  </a:lnTo>
                  <a:lnTo>
                    <a:pt x="144" y="126"/>
                  </a:lnTo>
                  <a:lnTo>
                    <a:pt x="144" y="126"/>
                  </a:lnTo>
                  <a:lnTo>
                    <a:pt x="144" y="126"/>
                  </a:lnTo>
                  <a:close/>
                  <a:moveTo>
                    <a:pt x="166" y="132"/>
                  </a:moveTo>
                  <a:lnTo>
                    <a:pt x="164" y="128"/>
                  </a:lnTo>
                  <a:lnTo>
                    <a:pt x="166" y="128"/>
                  </a:lnTo>
                  <a:lnTo>
                    <a:pt x="170" y="128"/>
                  </a:lnTo>
                  <a:lnTo>
                    <a:pt x="170" y="132"/>
                  </a:lnTo>
                  <a:lnTo>
                    <a:pt x="166" y="132"/>
                  </a:lnTo>
                  <a:lnTo>
                    <a:pt x="166" y="132"/>
                  </a:lnTo>
                  <a:lnTo>
                    <a:pt x="166" y="132"/>
                  </a:lnTo>
                  <a:close/>
                  <a:moveTo>
                    <a:pt x="34" y="128"/>
                  </a:moveTo>
                  <a:lnTo>
                    <a:pt x="34" y="132"/>
                  </a:lnTo>
                  <a:lnTo>
                    <a:pt x="30" y="128"/>
                  </a:lnTo>
                  <a:lnTo>
                    <a:pt x="34" y="128"/>
                  </a:lnTo>
                  <a:lnTo>
                    <a:pt x="34" y="128"/>
                  </a:lnTo>
                  <a:lnTo>
                    <a:pt x="34" y="128"/>
                  </a:lnTo>
                  <a:close/>
                  <a:moveTo>
                    <a:pt x="134" y="136"/>
                  </a:moveTo>
                  <a:lnTo>
                    <a:pt x="130" y="136"/>
                  </a:lnTo>
                  <a:lnTo>
                    <a:pt x="130" y="132"/>
                  </a:lnTo>
                  <a:lnTo>
                    <a:pt x="134" y="136"/>
                  </a:lnTo>
                  <a:lnTo>
                    <a:pt x="134" y="136"/>
                  </a:lnTo>
                  <a:lnTo>
                    <a:pt x="134" y="136"/>
                  </a:lnTo>
                  <a:close/>
                  <a:moveTo>
                    <a:pt x="138" y="140"/>
                  </a:moveTo>
                  <a:lnTo>
                    <a:pt x="134" y="140"/>
                  </a:lnTo>
                  <a:lnTo>
                    <a:pt x="134" y="136"/>
                  </a:lnTo>
                  <a:lnTo>
                    <a:pt x="134" y="132"/>
                  </a:lnTo>
                  <a:lnTo>
                    <a:pt x="134" y="136"/>
                  </a:lnTo>
                  <a:lnTo>
                    <a:pt x="138" y="136"/>
                  </a:lnTo>
                  <a:lnTo>
                    <a:pt x="140" y="136"/>
                  </a:lnTo>
                  <a:lnTo>
                    <a:pt x="140" y="140"/>
                  </a:lnTo>
                  <a:lnTo>
                    <a:pt x="138" y="140"/>
                  </a:lnTo>
                  <a:lnTo>
                    <a:pt x="138" y="140"/>
                  </a:lnTo>
                  <a:lnTo>
                    <a:pt x="138" y="140"/>
                  </a:lnTo>
                  <a:close/>
                  <a:moveTo>
                    <a:pt x="144" y="148"/>
                  </a:moveTo>
                  <a:lnTo>
                    <a:pt x="140" y="148"/>
                  </a:lnTo>
                  <a:lnTo>
                    <a:pt x="140" y="144"/>
                  </a:lnTo>
                  <a:lnTo>
                    <a:pt x="138" y="144"/>
                  </a:lnTo>
                  <a:lnTo>
                    <a:pt x="138" y="140"/>
                  </a:lnTo>
                  <a:lnTo>
                    <a:pt x="140" y="144"/>
                  </a:lnTo>
                  <a:lnTo>
                    <a:pt x="140" y="148"/>
                  </a:lnTo>
                  <a:lnTo>
                    <a:pt x="144" y="148"/>
                  </a:lnTo>
                  <a:lnTo>
                    <a:pt x="144" y="144"/>
                  </a:lnTo>
                  <a:lnTo>
                    <a:pt x="144" y="148"/>
                  </a:lnTo>
                  <a:lnTo>
                    <a:pt x="144" y="148"/>
                  </a:lnTo>
                  <a:lnTo>
                    <a:pt x="144" y="148"/>
                  </a:lnTo>
                  <a:close/>
                  <a:moveTo>
                    <a:pt x="140" y="156"/>
                  </a:moveTo>
                  <a:lnTo>
                    <a:pt x="138" y="156"/>
                  </a:lnTo>
                  <a:lnTo>
                    <a:pt x="140" y="156"/>
                  </a:lnTo>
                  <a:lnTo>
                    <a:pt x="140" y="156"/>
                  </a:lnTo>
                  <a:lnTo>
                    <a:pt x="140" y="156"/>
                  </a:lnTo>
                  <a:close/>
                  <a:moveTo>
                    <a:pt x="166" y="158"/>
                  </a:moveTo>
                  <a:lnTo>
                    <a:pt x="164" y="158"/>
                  </a:lnTo>
                  <a:lnTo>
                    <a:pt x="164" y="156"/>
                  </a:lnTo>
                  <a:lnTo>
                    <a:pt x="166" y="156"/>
                  </a:lnTo>
                  <a:lnTo>
                    <a:pt x="166" y="158"/>
                  </a:lnTo>
                  <a:lnTo>
                    <a:pt x="166" y="158"/>
                  </a:lnTo>
                  <a:lnTo>
                    <a:pt x="166" y="158"/>
                  </a:lnTo>
                  <a:close/>
                  <a:moveTo>
                    <a:pt x="186" y="170"/>
                  </a:moveTo>
                  <a:lnTo>
                    <a:pt x="182" y="170"/>
                  </a:lnTo>
                  <a:lnTo>
                    <a:pt x="186" y="170"/>
                  </a:lnTo>
                  <a:lnTo>
                    <a:pt x="186" y="166"/>
                  </a:lnTo>
                  <a:lnTo>
                    <a:pt x="186" y="170"/>
                  </a:lnTo>
                  <a:lnTo>
                    <a:pt x="190" y="170"/>
                  </a:lnTo>
                  <a:lnTo>
                    <a:pt x="186" y="170"/>
                  </a:lnTo>
                  <a:lnTo>
                    <a:pt x="186" y="170"/>
                  </a:lnTo>
                  <a:lnTo>
                    <a:pt x="186" y="170"/>
                  </a:lnTo>
                  <a:close/>
                  <a:moveTo>
                    <a:pt x="178" y="174"/>
                  </a:moveTo>
                  <a:lnTo>
                    <a:pt x="174" y="174"/>
                  </a:lnTo>
                  <a:lnTo>
                    <a:pt x="174" y="170"/>
                  </a:lnTo>
                  <a:lnTo>
                    <a:pt x="170" y="170"/>
                  </a:lnTo>
                  <a:lnTo>
                    <a:pt x="174" y="170"/>
                  </a:lnTo>
                  <a:lnTo>
                    <a:pt x="178" y="170"/>
                  </a:lnTo>
                  <a:lnTo>
                    <a:pt x="178" y="174"/>
                  </a:lnTo>
                  <a:lnTo>
                    <a:pt x="182" y="174"/>
                  </a:lnTo>
                  <a:lnTo>
                    <a:pt x="178" y="174"/>
                  </a:lnTo>
                  <a:lnTo>
                    <a:pt x="178" y="174"/>
                  </a:lnTo>
                  <a:lnTo>
                    <a:pt x="178" y="17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86" name="Freeform 193">
              <a:extLst>
                <a:ext uri="{FF2B5EF4-FFF2-40B4-BE49-F238E27FC236}">
                  <a16:creationId xmlns:a16="http://schemas.microsoft.com/office/drawing/2014/main" id="{0CDF3B6B-BA99-248A-BF7B-3A836B8AF08D}"/>
                </a:ext>
              </a:extLst>
            </p:cNvPr>
            <p:cNvSpPr>
              <a:spLocks noEditPoints="1"/>
            </p:cNvSpPr>
            <p:nvPr/>
          </p:nvSpPr>
          <p:spPr bwMode="auto">
            <a:xfrm>
              <a:off x="3689350" y="3359218"/>
              <a:ext cx="568325" cy="292100"/>
            </a:xfrm>
            <a:custGeom>
              <a:avLst/>
              <a:gdLst>
                <a:gd name="T0" fmla="*/ 320 w 358"/>
                <a:gd name="T1" fmla="*/ 16 h 184"/>
                <a:gd name="T2" fmla="*/ 320 w 358"/>
                <a:gd name="T3" fmla="*/ 8 h 184"/>
                <a:gd name="T4" fmla="*/ 324 w 358"/>
                <a:gd name="T5" fmla="*/ 0 h 184"/>
                <a:gd name="T6" fmla="*/ 328 w 358"/>
                <a:gd name="T7" fmla="*/ 8 h 184"/>
                <a:gd name="T8" fmla="*/ 340 w 358"/>
                <a:gd name="T9" fmla="*/ 8 h 184"/>
                <a:gd name="T10" fmla="*/ 348 w 358"/>
                <a:gd name="T11" fmla="*/ 4 h 184"/>
                <a:gd name="T12" fmla="*/ 350 w 358"/>
                <a:gd name="T13" fmla="*/ 12 h 184"/>
                <a:gd name="T14" fmla="*/ 354 w 358"/>
                <a:gd name="T15" fmla="*/ 12 h 184"/>
                <a:gd name="T16" fmla="*/ 350 w 358"/>
                <a:gd name="T17" fmla="*/ 20 h 184"/>
                <a:gd name="T18" fmla="*/ 348 w 358"/>
                <a:gd name="T19" fmla="*/ 30 h 184"/>
                <a:gd name="T20" fmla="*/ 344 w 358"/>
                <a:gd name="T21" fmla="*/ 38 h 184"/>
                <a:gd name="T22" fmla="*/ 344 w 358"/>
                <a:gd name="T23" fmla="*/ 50 h 184"/>
                <a:gd name="T24" fmla="*/ 340 w 358"/>
                <a:gd name="T25" fmla="*/ 54 h 184"/>
                <a:gd name="T26" fmla="*/ 348 w 358"/>
                <a:gd name="T27" fmla="*/ 60 h 184"/>
                <a:gd name="T28" fmla="*/ 340 w 358"/>
                <a:gd name="T29" fmla="*/ 68 h 184"/>
                <a:gd name="T30" fmla="*/ 344 w 358"/>
                <a:gd name="T31" fmla="*/ 76 h 184"/>
                <a:gd name="T32" fmla="*/ 344 w 358"/>
                <a:gd name="T33" fmla="*/ 82 h 184"/>
                <a:gd name="T34" fmla="*/ 336 w 358"/>
                <a:gd name="T35" fmla="*/ 90 h 184"/>
                <a:gd name="T36" fmla="*/ 340 w 358"/>
                <a:gd name="T37" fmla="*/ 98 h 184"/>
                <a:gd name="T38" fmla="*/ 332 w 358"/>
                <a:gd name="T39" fmla="*/ 102 h 184"/>
                <a:gd name="T40" fmla="*/ 324 w 358"/>
                <a:gd name="T41" fmla="*/ 98 h 184"/>
                <a:gd name="T42" fmla="*/ 318 w 358"/>
                <a:gd name="T43" fmla="*/ 102 h 184"/>
                <a:gd name="T44" fmla="*/ 320 w 358"/>
                <a:gd name="T45" fmla="*/ 94 h 184"/>
                <a:gd name="T46" fmla="*/ 320 w 358"/>
                <a:gd name="T47" fmla="*/ 82 h 184"/>
                <a:gd name="T48" fmla="*/ 320 w 358"/>
                <a:gd name="T49" fmla="*/ 76 h 184"/>
                <a:gd name="T50" fmla="*/ 318 w 358"/>
                <a:gd name="T51" fmla="*/ 76 h 184"/>
                <a:gd name="T52" fmla="*/ 314 w 358"/>
                <a:gd name="T53" fmla="*/ 68 h 184"/>
                <a:gd name="T54" fmla="*/ 318 w 358"/>
                <a:gd name="T55" fmla="*/ 64 h 184"/>
                <a:gd name="T56" fmla="*/ 310 w 358"/>
                <a:gd name="T57" fmla="*/ 68 h 184"/>
                <a:gd name="T58" fmla="*/ 314 w 358"/>
                <a:gd name="T59" fmla="*/ 56 h 184"/>
                <a:gd name="T60" fmla="*/ 314 w 358"/>
                <a:gd name="T61" fmla="*/ 54 h 184"/>
                <a:gd name="T62" fmla="*/ 318 w 358"/>
                <a:gd name="T63" fmla="*/ 42 h 184"/>
                <a:gd name="T64" fmla="*/ 320 w 358"/>
                <a:gd name="T65" fmla="*/ 30 h 184"/>
                <a:gd name="T66" fmla="*/ 320 w 358"/>
                <a:gd name="T67" fmla="*/ 26 h 184"/>
                <a:gd name="T68" fmla="*/ 320 w 358"/>
                <a:gd name="T69" fmla="*/ 24 h 184"/>
                <a:gd name="T70" fmla="*/ 0 w 358"/>
                <a:gd name="T71" fmla="*/ 54 h 184"/>
                <a:gd name="T72" fmla="*/ 4 w 358"/>
                <a:gd name="T73" fmla="*/ 56 h 184"/>
                <a:gd name="T74" fmla="*/ 60 w 358"/>
                <a:gd name="T75" fmla="*/ 68 h 184"/>
                <a:gd name="T76" fmla="*/ 60 w 358"/>
                <a:gd name="T77" fmla="*/ 72 h 184"/>
                <a:gd name="T78" fmla="*/ 48 w 358"/>
                <a:gd name="T79" fmla="*/ 72 h 184"/>
                <a:gd name="T80" fmla="*/ 52 w 358"/>
                <a:gd name="T81" fmla="*/ 72 h 184"/>
                <a:gd name="T82" fmla="*/ 48 w 358"/>
                <a:gd name="T83" fmla="*/ 72 h 184"/>
                <a:gd name="T84" fmla="*/ 38 w 358"/>
                <a:gd name="T85" fmla="*/ 72 h 184"/>
                <a:gd name="T86" fmla="*/ 46 w 358"/>
                <a:gd name="T87" fmla="*/ 76 h 184"/>
                <a:gd name="T88" fmla="*/ 46 w 358"/>
                <a:gd name="T89" fmla="*/ 72 h 184"/>
                <a:gd name="T90" fmla="*/ 46 w 358"/>
                <a:gd name="T91" fmla="*/ 76 h 184"/>
                <a:gd name="T92" fmla="*/ 78 w 358"/>
                <a:gd name="T93" fmla="*/ 86 h 184"/>
                <a:gd name="T94" fmla="*/ 86 w 358"/>
                <a:gd name="T95" fmla="*/ 86 h 184"/>
                <a:gd name="T96" fmla="*/ 90 w 358"/>
                <a:gd name="T97" fmla="*/ 86 h 184"/>
                <a:gd name="T98" fmla="*/ 82 w 358"/>
                <a:gd name="T99" fmla="*/ 86 h 184"/>
                <a:gd name="T100" fmla="*/ 86 w 358"/>
                <a:gd name="T101" fmla="*/ 102 h 184"/>
                <a:gd name="T102" fmla="*/ 90 w 358"/>
                <a:gd name="T103" fmla="*/ 102 h 184"/>
                <a:gd name="T104" fmla="*/ 202 w 358"/>
                <a:gd name="T105" fmla="*/ 180 h 184"/>
                <a:gd name="T106" fmla="*/ 204 w 358"/>
                <a:gd name="T107"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8" h="184">
                  <a:moveTo>
                    <a:pt x="320" y="24"/>
                  </a:moveTo>
                  <a:lnTo>
                    <a:pt x="320" y="20"/>
                  </a:lnTo>
                  <a:lnTo>
                    <a:pt x="320" y="16"/>
                  </a:lnTo>
                  <a:lnTo>
                    <a:pt x="320" y="12"/>
                  </a:lnTo>
                  <a:lnTo>
                    <a:pt x="318" y="8"/>
                  </a:lnTo>
                  <a:lnTo>
                    <a:pt x="320" y="8"/>
                  </a:lnTo>
                  <a:lnTo>
                    <a:pt x="320" y="4"/>
                  </a:lnTo>
                  <a:lnTo>
                    <a:pt x="324" y="4"/>
                  </a:lnTo>
                  <a:lnTo>
                    <a:pt x="324" y="0"/>
                  </a:lnTo>
                  <a:lnTo>
                    <a:pt x="328" y="0"/>
                  </a:lnTo>
                  <a:lnTo>
                    <a:pt x="328" y="4"/>
                  </a:lnTo>
                  <a:lnTo>
                    <a:pt x="328" y="8"/>
                  </a:lnTo>
                  <a:lnTo>
                    <a:pt x="332" y="8"/>
                  </a:lnTo>
                  <a:lnTo>
                    <a:pt x="336" y="8"/>
                  </a:lnTo>
                  <a:lnTo>
                    <a:pt x="340" y="8"/>
                  </a:lnTo>
                  <a:lnTo>
                    <a:pt x="344" y="8"/>
                  </a:lnTo>
                  <a:lnTo>
                    <a:pt x="344" y="4"/>
                  </a:lnTo>
                  <a:lnTo>
                    <a:pt x="348" y="4"/>
                  </a:lnTo>
                  <a:lnTo>
                    <a:pt x="350" y="4"/>
                  </a:lnTo>
                  <a:lnTo>
                    <a:pt x="350" y="8"/>
                  </a:lnTo>
                  <a:lnTo>
                    <a:pt x="350" y="12"/>
                  </a:lnTo>
                  <a:lnTo>
                    <a:pt x="354" y="12"/>
                  </a:lnTo>
                  <a:lnTo>
                    <a:pt x="358" y="12"/>
                  </a:lnTo>
                  <a:lnTo>
                    <a:pt x="354" y="12"/>
                  </a:lnTo>
                  <a:lnTo>
                    <a:pt x="354" y="16"/>
                  </a:lnTo>
                  <a:lnTo>
                    <a:pt x="354" y="20"/>
                  </a:lnTo>
                  <a:lnTo>
                    <a:pt x="350" y="20"/>
                  </a:lnTo>
                  <a:lnTo>
                    <a:pt x="348" y="24"/>
                  </a:lnTo>
                  <a:lnTo>
                    <a:pt x="348" y="26"/>
                  </a:lnTo>
                  <a:lnTo>
                    <a:pt x="348" y="30"/>
                  </a:lnTo>
                  <a:lnTo>
                    <a:pt x="348" y="34"/>
                  </a:lnTo>
                  <a:lnTo>
                    <a:pt x="348" y="38"/>
                  </a:lnTo>
                  <a:lnTo>
                    <a:pt x="344" y="38"/>
                  </a:lnTo>
                  <a:lnTo>
                    <a:pt x="344" y="42"/>
                  </a:lnTo>
                  <a:lnTo>
                    <a:pt x="348" y="42"/>
                  </a:lnTo>
                  <a:lnTo>
                    <a:pt x="344" y="50"/>
                  </a:lnTo>
                  <a:lnTo>
                    <a:pt x="340" y="50"/>
                  </a:lnTo>
                  <a:lnTo>
                    <a:pt x="336" y="50"/>
                  </a:lnTo>
                  <a:lnTo>
                    <a:pt x="340" y="54"/>
                  </a:lnTo>
                  <a:lnTo>
                    <a:pt x="340" y="56"/>
                  </a:lnTo>
                  <a:lnTo>
                    <a:pt x="344" y="60"/>
                  </a:lnTo>
                  <a:lnTo>
                    <a:pt x="348" y="60"/>
                  </a:lnTo>
                  <a:lnTo>
                    <a:pt x="344" y="64"/>
                  </a:lnTo>
                  <a:lnTo>
                    <a:pt x="344" y="68"/>
                  </a:lnTo>
                  <a:lnTo>
                    <a:pt x="340" y="68"/>
                  </a:lnTo>
                  <a:lnTo>
                    <a:pt x="340" y="72"/>
                  </a:lnTo>
                  <a:lnTo>
                    <a:pt x="340" y="76"/>
                  </a:lnTo>
                  <a:lnTo>
                    <a:pt x="344" y="76"/>
                  </a:lnTo>
                  <a:lnTo>
                    <a:pt x="344" y="80"/>
                  </a:lnTo>
                  <a:lnTo>
                    <a:pt x="348" y="80"/>
                  </a:lnTo>
                  <a:lnTo>
                    <a:pt x="344" y="82"/>
                  </a:lnTo>
                  <a:lnTo>
                    <a:pt x="340" y="82"/>
                  </a:lnTo>
                  <a:lnTo>
                    <a:pt x="340" y="86"/>
                  </a:lnTo>
                  <a:lnTo>
                    <a:pt x="336" y="90"/>
                  </a:lnTo>
                  <a:lnTo>
                    <a:pt x="340" y="90"/>
                  </a:lnTo>
                  <a:lnTo>
                    <a:pt x="340" y="94"/>
                  </a:lnTo>
                  <a:lnTo>
                    <a:pt x="340" y="98"/>
                  </a:lnTo>
                  <a:lnTo>
                    <a:pt x="336" y="98"/>
                  </a:lnTo>
                  <a:lnTo>
                    <a:pt x="336" y="102"/>
                  </a:lnTo>
                  <a:lnTo>
                    <a:pt x="332" y="102"/>
                  </a:lnTo>
                  <a:lnTo>
                    <a:pt x="328" y="102"/>
                  </a:lnTo>
                  <a:lnTo>
                    <a:pt x="328" y="98"/>
                  </a:lnTo>
                  <a:lnTo>
                    <a:pt x="324" y="98"/>
                  </a:lnTo>
                  <a:lnTo>
                    <a:pt x="320" y="98"/>
                  </a:lnTo>
                  <a:lnTo>
                    <a:pt x="320" y="102"/>
                  </a:lnTo>
                  <a:lnTo>
                    <a:pt x="318" y="102"/>
                  </a:lnTo>
                  <a:lnTo>
                    <a:pt x="318" y="98"/>
                  </a:lnTo>
                  <a:lnTo>
                    <a:pt x="318" y="94"/>
                  </a:lnTo>
                  <a:lnTo>
                    <a:pt x="320" y="94"/>
                  </a:lnTo>
                  <a:lnTo>
                    <a:pt x="320" y="90"/>
                  </a:lnTo>
                  <a:lnTo>
                    <a:pt x="320" y="86"/>
                  </a:lnTo>
                  <a:lnTo>
                    <a:pt x="320" y="82"/>
                  </a:lnTo>
                  <a:lnTo>
                    <a:pt x="318" y="82"/>
                  </a:lnTo>
                  <a:lnTo>
                    <a:pt x="320" y="80"/>
                  </a:lnTo>
                  <a:lnTo>
                    <a:pt x="320" y="76"/>
                  </a:lnTo>
                  <a:lnTo>
                    <a:pt x="320" y="72"/>
                  </a:lnTo>
                  <a:lnTo>
                    <a:pt x="318" y="72"/>
                  </a:lnTo>
                  <a:lnTo>
                    <a:pt x="318" y="76"/>
                  </a:lnTo>
                  <a:lnTo>
                    <a:pt x="314" y="76"/>
                  </a:lnTo>
                  <a:lnTo>
                    <a:pt x="314" y="72"/>
                  </a:lnTo>
                  <a:lnTo>
                    <a:pt x="314" y="68"/>
                  </a:lnTo>
                  <a:lnTo>
                    <a:pt x="318" y="72"/>
                  </a:lnTo>
                  <a:lnTo>
                    <a:pt x="318" y="68"/>
                  </a:lnTo>
                  <a:lnTo>
                    <a:pt x="318" y="64"/>
                  </a:lnTo>
                  <a:lnTo>
                    <a:pt x="318" y="68"/>
                  </a:lnTo>
                  <a:lnTo>
                    <a:pt x="314" y="68"/>
                  </a:lnTo>
                  <a:lnTo>
                    <a:pt x="310" y="68"/>
                  </a:lnTo>
                  <a:lnTo>
                    <a:pt x="310" y="64"/>
                  </a:lnTo>
                  <a:lnTo>
                    <a:pt x="310" y="60"/>
                  </a:lnTo>
                  <a:lnTo>
                    <a:pt x="314" y="56"/>
                  </a:lnTo>
                  <a:lnTo>
                    <a:pt x="310" y="56"/>
                  </a:lnTo>
                  <a:lnTo>
                    <a:pt x="314" y="56"/>
                  </a:lnTo>
                  <a:lnTo>
                    <a:pt x="314" y="54"/>
                  </a:lnTo>
                  <a:lnTo>
                    <a:pt x="318" y="50"/>
                  </a:lnTo>
                  <a:lnTo>
                    <a:pt x="318" y="46"/>
                  </a:lnTo>
                  <a:lnTo>
                    <a:pt x="318" y="42"/>
                  </a:lnTo>
                  <a:lnTo>
                    <a:pt x="318" y="38"/>
                  </a:lnTo>
                  <a:lnTo>
                    <a:pt x="320" y="34"/>
                  </a:lnTo>
                  <a:lnTo>
                    <a:pt x="320" y="30"/>
                  </a:lnTo>
                  <a:lnTo>
                    <a:pt x="320" y="26"/>
                  </a:lnTo>
                  <a:lnTo>
                    <a:pt x="320" y="30"/>
                  </a:lnTo>
                  <a:lnTo>
                    <a:pt x="320" y="26"/>
                  </a:lnTo>
                  <a:lnTo>
                    <a:pt x="320" y="24"/>
                  </a:lnTo>
                  <a:lnTo>
                    <a:pt x="320" y="24"/>
                  </a:lnTo>
                  <a:lnTo>
                    <a:pt x="320" y="24"/>
                  </a:lnTo>
                  <a:close/>
                  <a:moveTo>
                    <a:pt x="4" y="56"/>
                  </a:moveTo>
                  <a:lnTo>
                    <a:pt x="0" y="56"/>
                  </a:lnTo>
                  <a:lnTo>
                    <a:pt x="0" y="54"/>
                  </a:lnTo>
                  <a:lnTo>
                    <a:pt x="4" y="54"/>
                  </a:lnTo>
                  <a:lnTo>
                    <a:pt x="4" y="56"/>
                  </a:lnTo>
                  <a:lnTo>
                    <a:pt x="4" y="56"/>
                  </a:lnTo>
                  <a:lnTo>
                    <a:pt x="4" y="56"/>
                  </a:lnTo>
                  <a:close/>
                  <a:moveTo>
                    <a:pt x="60" y="72"/>
                  </a:moveTo>
                  <a:lnTo>
                    <a:pt x="60" y="68"/>
                  </a:lnTo>
                  <a:lnTo>
                    <a:pt x="56" y="68"/>
                  </a:lnTo>
                  <a:lnTo>
                    <a:pt x="60" y="68"/>
                  </a:lnTo>
                  <a:lnTo>
                    <a:pt x="60" y="72"/>
                  </a:lnTo>
                  <a:lnTo>
                    <a:pt x="60" y="72"/>
                  </a:lnTo>
                  <a:lnTo>
                    <a:pt x="60" y="72"/>
                  </a:lnTo>
                  <a:close/>
                  <a:moveTo>
                    <a:pt x="48" y="72"/>
                  </a:moveTo>
                  <a:lnTo>
                    <a:pt x="46" y="68"/>
                  </a:lnTo>
                  <a:lnTo>
                    <a:pt x="48" y="68"/>
                  </a:lnTo>
                  <a:lnTo>
                    <a:pt x="52" y="72"/>
                  </a:lnTo>
                  <a:lnTo>
                    <a:pt x="48" y="72"/>
                  </a:lnTo>
                  <a:lnTo>
                    <a:pt x="48" y="72"/>
                  </a:lnTo>
                  <a:lnTo>
                    <a:pt x="48" y="72"/>
                  </a:lnTo>
                  <a:close/>
                  <a:moveTo>
                    <a:pt x="38" y="72"/>
                  </a:moveTo>
                  <a:lnTo>
                    <a:pt x="38" y="68"/>
                  </a:lnTo>
                  <a:lnTo>
                    <a:pt x="38" y="72"/>
                  </a:lnTo>
                  <a:lnTo>
                    <a:pt x="38" y="72"/>
                  </a:lnTo>
                  <a:lnTo>
                    <a:pt x="38" y="72"/>
                  </a:lnTo>
                  <a:close/>
                  <a:moveTo>
                    <a:pt x="46" y="76"/>
                  </a:moveTo>
                  <a:lnTo>
                    <a:pt x="42" y="76"/>
                  </a:lnTo>
                  <a:lnTo>
                    <a:pt x="42" y="72"/>
                  </a:lnTo>
                  <a:lnTo>
                    <a:pt x="46" y="72"/>
                  </a:lnTo>
                  <a:lnTo>
                    <a:pt x="48" y="76"/>
                  </a:lnTo>
                  <a:lnTo>
                    <a:pt x="46" y="76"/>
                  </a:lnTo>
                  <a:lnTo>
                    <a:pt x="46" y="76"/>
                  </a:lnTo>
                  <a:lnTo>
                    <a:pt x="46" y="76"/>
                  </a:lnTo>
                  <a:close/>
                  <a:moveTo>
                    <a:pt x="82" y="86"/>
                  </a:moveTo>
                  <a:lnTo>
                    <a:pt x="78" y="86"/>
                  </a:lnTo>
                  <a:lnTo>
                    <a:pt x="78" y="82"/>
                  </a:lnTo>
                  <a:lnTo>
                    <a:pt x="82" y="86"/>
                  </a:lnTo>
                  <a:lnTo>
                    <a:pt x="86" y="86"/>
                  </a:lnTo>
                  <a:lnTo>
                    <a:pt x="86" y="82"/>
                  </a:lnTo>
                  <a:lnTo>
                    <a:pt x="90" y="82"/>
                  </a:lnTo>
                  <a:lnTo>
                    <a:pt x="90" y="86"/>
                  </a:lnTo>
                  <a:lnTo>
                    <a:pt x="86" y="86"/>
                  </a:lnTo>
                  <a:lnTo>
                    <a:pt x="82" y="86"/>
                  </a:lnTo>
                  <a:lnTo>
                    <a:pt x="82" y="86"/>
                  </a:lnTo>
                  <a:lnTo>
                    <a:pt x="82" y="86"/>
                  </a:lnTo>
                  <a:close/>
                  <a:moveTo>
                    <a:pt x="90" y="102"/>
                  </a:moveTo>
                  <a:lnTo>
                    <a:pt x="86" y="102"/>
                  </a:lnTo>
                  <a:lnTo>
                    <a:pt x="90" y="102"/>
                  </a:lnTo>
                  <a:lnTo>
                    <a:pt x="90" y="102"/>
                  </a:lnTo>
                  <a:lnTo>
                    <a:pt x="90" y="102"/>
                  </a:lnTo>
                  <a:close/>
                  <a:moveTo>
                    <a:pt x="204" y="184"/>
                  </a:moveTo>
                  <a:lnTo>
                    <a:pt x="202" y="184"/>
                  </a:lnTo>
                  <a:lnTo>
                    <a:pt x="202" y="180"/>
                  </a:lnTo>
                  <a:lnTo>
                    <a:pt x="204" y="180"/>
                  </a:lnTo>
                  <a:lnTo>
                    <a:pt x="208" y="180"/>
                  </a:lnTo>
                  <a:lnTo>
                    <a:pt x="204" y="184"/>
                  </a:lnTo>
                  <a:lnTo>
                    <a:pt x="204" y="184"/>
                  </a:lnTo>
                  <a:lnTo>
                    <a:pt x="204" y="18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87" name="Freeform 194">
              <a:extLst>
                <a:ext uri="{FF2B5EF4-FFF2-40B4-BE49-F238E27FC236}">
                  <a16:creationId xmlns:a16="http://schemas.microsoft.com/office/drawing/2014/main" id="{FA760523-1823-678E-E8D5-E4D6BEC4B25D}"/>
                </a:ext>
              </a:extLst>
            </p:cNvPr>
            <p:cNvSpPr>
              <a:spLocks noEditPoints="1"/>
            </p:cNvSpPr>
            <p:nvPr/>
          </p:nvSpPr>
          <p:spPr bwMode="auto">
            <a:xfrm>
              <a:off x="4765675" y="5165793"/>
              <a:ext cx="479425" cy="746125"/>
            </a:xfrm>
            <a:custGeom>
              <a:avLst/>
              <a:gdLst>
                <a:gd name="T0" fmla="*/ 12 w 302"/>
                <a:gd name="T1" fmla="*/ 116 h 470"/>
                <a:gd name="T2" fmla="*/ 28 w 302"/>
                <a:gd name="T3" fmla="*/ 122 h 470"/>
                <a:gd name="T4" fmla="*/ 42 w 302"/>
                <a:gd name="T5" fmla="*/ 116 h 470"/>
                <a:gd name="T6" fmla="*/ 50 w 302"/>
                <a:gd name="T7" fmla="*/ 92 h 470"/>
                <a:gd name="T8" fmla="*/ 50 w 302"/>
                <a:gd name="T9" fmla="*/ 56 h 470"/>
                <a:gd name="T10" fmla="*/ 56 w 302"/>
                <a:gd name="T11" fmla="*/ 60 h 470"/>
                <a:gd name="T12" fmla="*/ 60 w 302"/>
                <a:gd name="T13" fmla="*/ 78 h 470"/>
                <a:gd name="T14" fmla="*/ 68 w 302"/>
                <a:gd name="T15" fmla="*/ 86 h 470"/>
                <a:gd name="T16" fmla="*/ 80 w 302"/>
                <a:gd name="T17" fmla="*/ 76 h 470"/>
                <a:gd name="T18" fmla="*/ 90 w 302"/>
                <a:gd name="T19" fmla="*/ 60 h 470"/>
                <a:gd name="T20" fmla="*/ 110 w 302"/>
                <a:gd name="T21" fmla="*/ 64 h 470"/>
                <a:gd name="T22" fmla="*/ 120 w 302"/>
                <a:gd name="T23" fmla="*/ 68 h 470"/>
                <a:gd name="T24" fmla="*/ 128 w 302"/>
                <a:gd name="T25" fmla="*/ 60 h 470"/>
                <a:gd name="T26" fmla="*/ 142 w 302"/>
                <a:gd name="T27" fmla="*/ 46 h 470"/>
                <a:gd name="T28" fmla="*/ 146 w 302"/>
                <a:gd name="T29" fmla="*/ 26 h 470"/>
                <a:gd name="T30" fmla="*/ 164 w 302"/>
                <a:gd name="T31" fmla="*/ 12 h 470"/>
                <a:gd name="T32" fmla="*/ 180 w 302"/>
                <a:gd name="T33" fmla="*/ 0 h 470"/>
                <a:gd name="T34" fmla="*/ 198 w 302"/>
                <a:gd name="T35" fmla="*/ 4 h 470"/>
                <a:gd name="T36" fmla="*/ 212 w 302"/>
                <a:gd name="T37" fmla="*/ 22 h 470"/>
                <a:gd name="T38" fmla="*/ 216 w 302"/>
                <a:gd name="T39" fmla="*/ 42 h 470"/>
                <a:gd name="T40" fmla="*/ 216 w 302"/>
                <a:gd name="T41" fmla="*/ 60 h 470"/>
                <a:gd name="T42" fmla="*/ 210 w 302"/>
                <a:gd name="T43" fmla="*/ 64 h 470"/>
                <a:gd name="T44" fmla="*/ 202 w 302"/>
                <a:gd name="T45" fmla="*/ 82 h 470"/>
                <a:gd name="T46" fmla="*/ 206 w 302"/>
                <a:gd name="T47" fmla="*/ 92 h 470"/>
                <a:gd name="T48" fmla="*/ 220 w 302"/>
                <a:gd name="T49" fmla="*/ 86 h 470"/>
                <a:gd name="T50" fmla="*/ 228 w 302"/>
                <a:gd name="T51" fmla="*/ 96 h 470"/>
                <a:gd name="T52" fmla="*/ 224 w 302"/>
                <a:gd name="T53" fmla="*/ 116 h 470"/>
                <a:gd name="T54" fmla="*/ 210 w 302"/>
                <a:gd name="T55" fmla="*/ 130 h 470"/>
                <a:gd name="T56" fmla="*/ 202 w 302"/>
                <a:gd name="T57" fmla="*/ 148 h 470"/>
                <a:gd name="T58" fmla="*/ 190 w 302"/>
                <a:gd name="T59" fmla="*/ 168 h 470"/>
                <a:gd name="T60" fmla="*/ 180 w 302"/>
                <a:gd name="T61" fmla="*/ 178 h 470"/>
                <a:gd name="T62" fmla="*/ 164 w 302"/>
                <a:gd name="T63" fmla="*/ 194 h 470"/>
                <a:gd name="T64" fmla="*/ 150 w 302"/>
                <a:gd name="T65" fmla="*/ 206 h 470"/>
                <a:gd name="T66" fmla="*/ 136 w 302"/>
                <a:gd name="T67" fmla="*/ 212 h 470"/>
                <a:gd name="T68" fmla="*/ 124 w 302"/>
                <a:gd name="T69" fmla="*/ 216 h 470"/>
                <a:gd name="T70" fmla="*/ 98 w 302"/>
                <a:gd name="T71" fmla="*/ 216 h 470"/>
                <a:gd name="T72" fmla="*/ 80 w 302"/>
                <a:gd name="T73" fmla="*/ 220 h 470"/>
                <a:gd name="T74" fmla="*/ 60 w 302"/>
                <a:gd name="T75" fmla="*/ 224 h 470"/>
                <a:gd name="T76" fmla="*/ 42 w 302"/>
                <a:gd name="T77" fmla="*/ 232 h 470"/>
                <a:gd name="T78" fmla="*/ 30 w 302"/>
                <a:gd name="T79" fmla="*/ 220 h 470"/>
                <a:gd name="T80" fmla="*/ 28 w 302"/>
                <a:gd name="T81" fmla="*/ 224 h 470"/>
                <a:gd name="T82" fmla="*/ 28 w 302"/>
                <a:gd name="T83" fmla="*/ 212 h 470"/>
                <a:gd name="T84" fmla="*/ 24 w 302"/>
                <a:gd name="T85" fmla="*/ 194 h 470"/>
                <a:gd name="T86" fmla="*/ 24 w 302"/>
                <a:gd name="T87" fmla="*/ 178 h 470"/>
                <a:gd name="T88" fmla="*/ 16 w 302"/>
                <a:gd name="T89" fmla="*/ 164 h 470"/>
                <a:gd name="T90" fmla="*/ 8 w 302"/>
                <a:gd name="T91" fmla="*/ 142 h 470"/>
                <a:gd name="T92" fmla="*/ 0 w 302"/>
                <a:gd name="T93" fmla="*/ 120 h 470"/>
                <a:gd name="T94" fmla="*/ 8 w 302"/>
                <a:gd name="T95" fmla="*/ 108 h 470"/>
                <a:gd name="T96" fmla="*/ 180 w 302"/>
                <a:gd name="T97" fmla="*/ 122 h 470"/>
                <a:gd name="T98" fmla="*/ 168 w 302"/>
                <a:gd name="T99" fmla="*/ 120 h 470"/>
                <a:gd name="T100" fmla="*/ 154 w 302"/>
                <a:gd name="T101" fmla="*/ 134 h 470"/>
                <a:gd name="T102" fmla="*/ 154 w 302"/>
                <a:gd name="T103" fmla="*/ 148 h 470"/>
                <a:gd name="T104" fmla="*/ 164 w 302"/>
                <a:gd name="T105" fmla="*/ 146 h 470"/>
                <a:gd name="T106" fmla="*/ 180 w 302"/>
                <a:gd name="T107" fmla="*/ 134 h 470"/>
                <a:gd name="T108" fmla="*/ 302 w 302"/>
                <a:gd name="T109" fmla="*/ 46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 h="470">
                  <a:moveTo>
                    <a:pt x="8" y="108"/>
                  </a:moveTo>
                  <a:lnTo>
                    <a:pt x="8" y="112"/>
                  </a:lnTo>
                  <a:lnTo>
                    <a:pt x="12" y="112"/>
                  </a:lnTo>
                  <a:lnTo>
                    <a:pt x="12" y="108"/>
                  </a:lnTo>
                  <a:lnTo>
                    <a:pt x="12" y="112"/>
                  </a:lnTo>
                  <a:lnTo>
                    <a:pt x="12" y="116"/>
                  </a:lnTo>
                  <a:lnTo>
                    <a:pt x="12" y="120"/>
                  </a:lnTo>
                  <a:lnTo>
                    <a:pt x="16" y="120"/>
                  </a:lnTo>
                  <a:lnTo>
                    <a:pt x="20" y="120"/>
                  </a:lnTo>
                  <a:lnTo>
                    <a:pt x="20" y="122"/>
                  </a:lnTo>
                  <a:lnTo>
                    <a:pt x="24" y="122"/>
                  </a:lnTo>
                  <a:lnTo>
                    <a:pt x="28" y="122"/>
                  </a:lnTo>
                  <a:lnTo>
                    <a:pt x="30" y="120"/>
                  </a:lnTo>
                  <a:lnTo>
                    <a:pt x="34" y="122"/>
                  </a:lnTo>
                  <a:lnTo>
                    <a:pt x="38" y="122"/>
                  </a:lnTo>
                  <a:lnTo>
                    <a:pt x="38" y="120"/>
                  </a:lnTo>
                  <a:lnTo>
                    <a:pt x="42" y="120"/>
                  </a:lnTo>
                  <a:lnTo>
                    <a:pt x="42" y="116"/>
                  </a:lnTo>
                  <a:lnTo>
                    <a:pt x="46" y="116"/>
                  </a:lnTo>
                  <a:lnTo>
                    <a:pt x="50" y="112"/>
                  </a:lnTo>
                  <a:lnTo>
                    <a:pt x="50" y="108"/>
                  </a:lnTo>
                  <a:lnTo>
                    <a:pt x="50" y="104"/>
                  </a:lnTo>
                  <a:lnTo>
                    <a:pt x="50" y="96"/>
                  </a:lnTo>
                  <a:lnTo>
                    <a:pt x="50" y="92"/>
                  </a:lnTo>
                  <a:lnTo>
                    <a:pt x="50" y="90"/>
                  </a:lnTo>
                  <a:lnTo>
                    <a:pt x="50" y="78"/>
                  </a:lnTo>
                  <a:lnTo>
                    <a:pt x="50" y="68"/>
                  </a:lnTo>
                  <a:lnTo>
                    <a:pt x="50" y="64"/>
                  </a:lnTo>
                  <a:lnTo>
                    <a:pt x="50" y="60"/>
                  </a:lnTo>
                  <a:lnTo>
                    <a:pt x="50" y="56"/>
                  </a:lnTo>
                  <a:lnTo>
                    <a:pt x="50" y="52"/>
                  </a:lnTo>
                  <a:lnTo>
                    <a:pt x="50" y="48"/>
                  </a:lnTo>
                  <a:lnTo>
                    <a:pt x="54" y="48"/>
                  </a:lnTo>
                  <a:lnTo>
                    <a:pt x="54" y="52"/>
                  </a:lnTo>
                  <a:lnTo>
                    <a:pt x="56" y="56"/>
                  </a:lnTo>
                  <a:lnTo>
                    <a:pt x="56" y="60"/>
                  </a:lnTo>
                  <a:lnTo>
                    <a:pt x="60" y="64"/>
                  </a:lnTo>
                  <a:lnTo>
                    <a:pt x="56" y="64"/>
                  </a:lnTo>
                  <a:lnTo>
                    <a:pt x="60" y="68"/>
                  </a:lnTo>
                  <a:lnTo>
                    <a:pt x="60" y="72"/>
                  </a:lnTo>
                  <a:lnTo>
                    <a:pt x="60" y="76"/>
                  </a:lnTo>
                  <a:lnTo>
                    <a:pt x="60" y="78"/>
                  </a:lnTo>
                  <a:lnTo>
                    <a:pt x="56" y="78"/>
                  </a:lnTo>
                  <a:lnTo>
                    <a:pt x="56" y="82"/>
                  </a:lnTo>
                  <a:lnTo>
                    <a:pt x="56" y="86"/>
                  </a:lnTo>
                  <a:lnTo>
                    <a:pt x="60" y="86"/>
                  </a:lnTo>
                  <a:lnTo>
                    <a:pt x="64" y="86"/>
                  </a:lnTo>
                  <a:lnTo>
                    <a:pt x="68" y="86"/>
                  </a:lnTo>
                  <a:lnTo>
                    <a:pt x="72" y="86"/>
                  </a:lnTo>
                  <a:lnTo>
                    <a:pt x="76" y="86"/>
                  </a:lnTo>
                  <a:lnTo>
                    <a:pt x="76" y="82"/>
                  </a:lnTo>
                  <a:lnTo>
                    <a:pt x="80" y="82"/>
                  </a:lnTo>
                  <a:lnTo>
                    <a:pt x="80" y="78"/>
                  </a:lnTo>
                  <a:lnTo>
                    <a:pt x="80" y="76"/>
                  </a:lnTo>
                  <a:lnTo>
                    <a:pt x="84" y="76"/>
                  </a:lnTo>
                  <a:lnTo>
                    <a:pt x="86" y="72"/>
                  </a:lnTo>
                  <a:lnTo>
                    <a:pt x="86" y="68"/>
                  </a:lnTo>
                  <a:lnTo>
                    <a:pt x="86" y="64"/>
                  </a:lnTo>
                  <a:lnTo>
                    <a:pt x="90" y="64"/>
                  </a:lnTo>
                  <a:lnTo>
                    <a:pt x="90" y="60"/>
                  </a:lnTo>
                  <a:lnTo>
                    <a:pt x="90" y="56"/>
                  </a:lnTo>
                  <a:lnTo>
                    <a:pt x="94" y="56"/>
                  </a:lnTo>
                  <a:lnTo>
                    <a:pt x="98" y="56"/>
                  </a:lnTo>
                  <a:lnTo>
                    <a:pt x="102" y="60"/>
                  </a:lnTo>
                  <a:lnTo>
                    <a:pt x="106" y="64"/>
                  </a:lnTo>
                  <a:lnTo>
                    <a:pt x="110" y="64"/>
                  </a:lnTo>
                  <a:lnTo>
                    <a:pt x="110" y="68"/>
                  </a:lnTo>
                  <a:lnTo>
                    <a:pt x="112" y="68"/>
                  </a:lnTo>
                  <a:lnTo>
                    <a:pt x="112" y="64"/>
                  </a:lnTo>
                  <a:lnTo>
                    <a:pt x="112" y="68"/>
                  </a:lnTo>
                  <a:lnTo>
                    <a:pt x="116" y="68"/>
                  </a:lnTo>
                  <a:lnTo>
                    <a:pt x="120" y="68"/>
                  </a:lnTo>
                  <a:lnTo>
                    <a:pt x="120" y="64"/>
                  </a:lnTo>
                  <a:lnTo>
                    <a:pt x="120" y="68"/>
                  </a:lnTo>
                  <a:lnTo>
                    <a:pt x="124" y="68"/>
                  </a:lnTo>
                  <a:lnTo>
                    <a:pt x="124" y="64"/>
                  </a:lnTo>
                  <a:lnTo>
                    <a:pt x="128" y="64"/>
                  </a:lnTo>
                  <a:lnTo>
                    <a:pt x="128" y="60"/>
                  </a:lnTo>
                  <a:lnTo>
                    <a:pt x="132" y="56"/>
                  </a:lnTo>
                  <a:lnTo>
                    <a:pt x="132" y="52"/>
                  </a:lnTo>
                  <a:lnTo>
                    <a:pt x="132" y="48"/>
                  </a:lnTo>
                  <a:lnTo>
                    <a:pt x="136" y="46"/>
                  </a:lnTo>
                  <a:lnTo>
                    <a:pt x="140" y="46"/>
                  </a:lnTo>
                  <a:lnTo>
                    <a:pt x="142" y="46"/>
                  </a:lnTo>
                  <a:lnTo>
                    <a:pt x="142" y="42"/>
                  </a:lnTo>
                  <a:lnTo>
                    <a:pt x="146" y="42"/>
                  </a:lnTo>
                  <a:lnTo>
                    <a:pt x="146" y="38"/>
                  </a:lnTo>
                  <a:lnTo>
                    <a:pt x="146" y="34"/>
                  </a:lnTo>
                  <a:lnTo>
                    <a:pt x="146" y="30"/>
                  </a:lnTo>
                  <a:lnTo>
                    <a:pt x="146" y="26"/>
                  </a:lnTo>
                  <a:lnTo>
                    <a:pt x="150" y="26"/>
                  </a:lnTo>
                  <a:lnTo>
                    <a:pt x="154" y="22"/>
                  </a:lnTo>
                  <a:lnTo>
                    <a:pt x="158" y="22"/>
                  </a:lnTo>
                  <a:lnTo>
                    <a:pt x="158" y="18"/>
                  </a:lnTo>
                  <a:lnTo>
                    <a:pt x="162" y="16"/>
                  </a:lnTo>
                  <a:lnTo>
                    <a:pt x="164" y="12"/>
                  </a:lnTo>
                  <a:lnTo>
                    <a:pt x="164" y="8"/>
                  </a:lnTo>
                  <a:lnTo>
                    <a:pt x="168" y="8"/>
                  </a:lnTo>
                  <a:lnTo>
                    <a:pt x="172" y="8"/>
                  </a:lnTo>
                  <a:lnTo>
                    <a:pt x="176" y="8"/>
                  </a:lnTo>
                  <a:lnTo>
                    <a:pt x="176" y="4"/>
                  </a:lnTo>
                  <a:lnTo>
                    <a:pt x="180" y="0"/>
                  </a:lnTo>
                  <a:lnTo>
                    <a:pt x="182" y="0"/>
                  </a:lnTo>
                  <a:lnTo>
                    <a:pt x="186" y="0"/>
                  </a:lnTo>
                  <a:lnTo>
                    <a:pt x="190" y="0"/>
                  </a:lnTo>
                  <a:lnTo>
                    <a:pt x="190" y="4"/>
                  </a:lnTo>
                  <a:lnTo>
                    <a:pt x="194" y="4"/>
                  </a:lnTo>
                  <a:lnTo>
                    <a:pt x="198" y="4"/>
                  </a:lnTo>
                  <a:lnTo>
                    <a:pt x="202" y="4"/>
                  </a:lnTo>
                  <a:lnTo>
                    <a:pt x="206" y="4"/>
                  </a:lnTo>
                  <a:lnTo>
                    <a:pt x="210" y="4"/>
                  </a:lnTo>
                  <a:lnTo>
                    <a:pt x="210" y="8"/>
                  </a:lnTo>
                  <a:lnTo>
                    <a:pt x="212" y="18"/>
                  </a:lnTo>
                  <a:lnTo>
                    <a:pt x="212" y="22"/>
                  </a:lnTo>
                  <a:lnTo>
                    <a:pt x="212" y="26"/>
                  </a:lnTo>
                  <a:lnTo>
                    <a:pt x="212" y="30"/>
                  </a:lnTo>
                  <a:lnTo>
                    <a:pt x="216" y="30"/>
                  </a:lnTo>
                  <a:lnTo>
                    <a:pt x="216" y="34"/>
                  </a:lnTo>
                  <a:lnTo>
                    <a:pt x="216" y="38"/>
                  </a:lnTo>
                  <a:lnTo>
                    <a:pt x="216" y="42"/>
                  </a:lnTo>
                  <a:lnTo>
                    <a:pt x="220" y="42"/>
                  </a:lnTo>
                  <a:lnTo>
                    <a:pt x="216" y="46"/>
                  </a:lnTo>
                  <a:lnTo>
                    <a:pt x="216" y="48"/>
                  </a:lnTo>
                  <a:lnTo>
                    <a:pt x="216" y="52"/>
                  </a:lnTo>
                  <a:lnTo>
                    <a:pt x="220" y="52"/>
                  </a:lnTo>
                  <a:lnTo>
                    <a:pt x="216" y="60"/>
                  </a:lnTo>
                  <a:lnTo>
                    <a:pt x="216" y="64"/>
                  </a:lnTo>
                  <a:lnTo>
                    <a:pt x="216" y="68"/>
                  </a:lnTo>
                  <a:lnTo>
                    <a:pt x="216" y="72"/>
                  </a:lnTo>
                  <a:lnTo>
                    <a:pt x="216" y="68"/>
                  </a:lnTo>
                  <a:lnTo>
                    <a:pt x="212" y="68"/>
                  </a:lnTo>
                  <a:lnTo>
                    <a:pt x="210" y="64"/>
                  </a:lnTo>
                  <a:lnTo>
                    <a:pt x="206" y="68"/>
                  </a:lnTo>
                  <a:lnTo>
                    <a:pt x="206" y="72"/>
                  </a:lnTo>
                  <a:lnTo>
                    <a:pt x="206" y="76"/>
                  </a:lnTo>
                  <a:lnTo>
                    <a:pt x="202" y="76"/>
                  </a:lnTo>
                  <a:lnTo>
                    <a:pt x="202" y="78"/>
                  </a:lnTo>
                  <a:lnTo>
                    <a:pt x="202" y="82"/>
                  </a:lnTo>
                  <a:lnTo>
                    <a:pt x="202" y="86"/>
                  </a:lnTo>
                  <a:lnTo>
                    <a:pt x="202" y="82"/>
                  </a:lnTo>
                  <a:lnTo>
                    <a:pt x="202" y="86"/>
                  </a:lnTo>
                  <a:lnTo>
                    <a:pt x="206" y="86"/>
                  </a:lnTo>
                  <a:lnTo>
                    <a:pt x="206" y="90"/>
                  </a:lnTo>
                  <a:lnTo>
                    <a:pt x="206" y="92"/>
                  </a:lnTo>
                  <a:lnTo>
                    <a:pt x="210" y="92"/>
                  </a:lnTo>
                  <a:lnTo>
                    <a:pt x="212" y="92"/>
                  </a:lnTo>
                  <a:lnTo>
                    <a:pt x="216" y="92"/>
                  </a:lnTo>
                  <a:lnTo>
                    <a:pt x="216" y="90"/>
                  </a:lnTo>
                  <a:lnTo>
                    <a:pt x="216" y="86"/>
                  </a:lnTo>
                  <a:lnTo>
                    <a:pt x="220" y="86"/>
                  </a:lnTo>
                  <a:lnTo>
                    <a:pt x="224" y="86"/>
                  </a:lnTo>
                  <a:lnTo>
                    <a:pt x="228" y="86"/>
                  </a:lnTo>
                  <a:lnTo>
                    <a:pt x="232" y="86"/>
                  </a:lnTo>
                  <a:lnTo>
                    <a:pt x="232" y="90"/>
                  </a:lnTo>
                  <a:lnTo>
                    <a:pt x="228" y="92"/>
                  </a:lnTo>
                  <a:lnTo>
                    <a:pt x="228" y="96"/>
                  </a:lnTo>
                  <a:lnTo>
                    <a:pt x="228" y="100"/>
                  </a:lnTo>
                  <a:lnTo>
                    <a:pt x="228" y="104"/>
                  </a:lnTo>
                  <a:lnTo>
                    <a:pt x="228" y="108"/>
                  </a:lnTo>
                  <a:lnTo>
                    <a:pt x="224" y="108"/>
                  </a:lnTo>
                  <a:lnTo>
                    <a:pt x="224" y="112"/>
                  </a:lnTo>
                  <a:lnTo>
                    <a:pt x="224" y="116"/>
                  </a:lnTo>
                  <a:lnTo>
                    <a:pt x="220" y="120"/>
                  </a:lnTo>
                  <a:lnTo>
                    <a:pt x="220" y="122"/>
                  </a:lnTo>
                  <a:lnTo>
                    <a:pt x="216" y="122"/>
                  </a:lnTo>
                  <a:lnTo>
                    <a:pt x="212" y="122"/>
                  </a:lnTo>
                  <a:lnTo>
                    <a:pt x="212" y="126"/>
                  </a:lnTo>
                  <a:lnTo>
                    <a:pt x="210" y="130"/>
                  </a:lnTo>
                  <a:lnTo>
                    <a:pt x="206" y="134"/>
                  </a:lnTo>
                  <a:lnTo>
                    <a:pt x="206" y="138"/>
                  </a:lnTo>
                  <a:lnTo>
                    <a:pt x="206" y="142"/>
                  </a:lnTo>
                  <a:lnTo>
                    <a:pt x="202" y="142"/>
                  </a:lnTo>
                  <a:lnTo>
                    <a:pt x="202" y="146"/>
                  </a:lnTo>
                  <a:lnTo>
                    <a:pt x="202" y="148"/>
                  </a:lnTo>
                  <a:lnTo>
                    <a:pt x="198" y="148"/>
                  </a:lnTo>
                  <a:lnTo>
                    <a:pt x="198" y="156"/>
                  </a:lnTo>
                  <a:lnTo>
                    <a:pt x="194" y="156"/>
                  </a:lnTo>
                  <a:lnTo>
                    <a:pt x="194" y="160"/>
                  </a:lnTo>
                  <a:lnTo>
                    <a:pt x="190" y="164"/>
                  </a:lnTo>
                  <a:lnTo>
                    <a:pt x="190" y="168"/>
                  </a:lnTo>
                  <a:lnTo>
                    <a:pt x="186" y="168"/>
                  </a:lnTo>
                  <a:lnTo>
                    <a:pt x="186" y="172"/>
                  </a:lnTo>
                  <a:lnTo>
                    <a:pt x="182" y="172"/>
                  </a:lnTo>
                  <a:lnTo>
                    <a:pt x="182" y="176"/>
                  </a:lnTo>
                  <a:lnTo>
                    <a:pt x="180" y="176"/>
                  </a:lnTo>
                  <a:lnTo>
                    <a:pt x="180" y="178"/>
                  </a:lnTo>
                  <a:lnTo>
                    <a:pt x="176" y="178"/>
                  </a:lnTo>
                  <a:lnTo>
                    <a:pt x="176" y="182"/>
                  </a:lnTo>
                  <a:lnTo>
                    <a:pt x="172" y="186"/>
                  </a:lnTo>
                  <a:lnTo>
                    <a:pt x="168" y="190"/>
                  </a:lnTo>
                  <a:lnTo>
                    <a:pt x="168" y="194"/>
                  </a:lnTo>
                  <a:lnTo>
                    <a:pt x="164" y="194"/>
                  </a:lnTo>
                  <a:lnTo>
                    <a:pt x="164" y="198"/>
                  </a:lnTo>
                  <a:lnTo>
                    <a:pt x="162" y="198"/>
                  </a:lnTo>
                  <a:lnTo>
                    <a:pt x="158" y="198"/>
                  </a:lnTo>
                  <a:lnTo>
                    <a:pt x="158" y="202"/>
                  </a:lnTo>
                  <a:lnTo>
                    <a:pt x="154" y="206"/>
                  </a:lnTo>
                  <a:lnTo>
                    <a:pt x="150" y="206"/>
                  </a:lnTo>
                  <a:lnTo>
                    <a:pt x="150" y="208"/>
                  </a:lnTo>
                  <a:lnTo>
                    <a:pt x="146" y="208"/>
                  </a:lnTo>
                  <a:lnTo>
                    <a:pt x="142" y="208"/>
                  </a:lnTo>
                  <a:lnTo>
                    <a:pt x="142" y="212"/>
                  </a:lnTo>
                  <a:lnTo>
                    <a:pt x="140" y="212"/>
                  </a:lnTo>
                  <a:lnTo>
                    <a:pt x="136" y="212"/>
                  </a:lnTo>
                  <a:lnTo>
                    <a:pt x="132" y="212"/>
                  </a:lnTo>
                  <a:lnTo>
                    <a:pt x="128" y="212"/>
                  </a:lnTo>
                  <a:lnTo>
                    <a:pt x="128" y="216"/>
                  </a:lnTo>
                  <a:lnTo>
                    <a:pt x="132" y="216"/>
                  </a:lnTo>
                  <a:lnTo>
                    <a:pt x="128" y="216"/>
                  </a:lnTo>
                  <a:lnTo>
                    <a:pt x="124" y="216"/>
                  </a:lnTo>
                  <a:lnTo>
                    <a:pt x="120" y="216"/>
                  </a:lnTo>
                  <a:lnTo>
                    <a:pt x="116" y="220"/>
                  </a:lnTo>
                  <a:lnTo>
                    <a:pt x="112" y="220"/>
                  </a:lnTo>
                  <a:lnTo>
                    <a:pt x="106" y="216"/>
                  </a:lnTo>
                  <a:lnTo>
                    <a:pt x="102" y="216"/>
                  </a:lnTo>
                  <a:lnTo>
                    <a:pt x="98" y="216"/>
                  </a:lnTo>
                  <a:lnTo>
                    <a:pt x="94" y="216"/>
                  </a:lnTo>
                  <a:lnTo>
                    <a:pt x="90" y="216"/>
                  </a:lnTo>
                  <a:lnTo>
                    <a:pt x="86" y="216"/>
                  </a:lnTo>
                  <a:lnTo>
                    <a:pt x="84" y="216"/>
                  </a:lnTo>
                  <a:lnTo>
                    <a:pt x="80" y="216"/>
                  </a:lnTo>
                  <a:lnTo>
                    <a:pt x="80" y="220"/>
                  </a:lnTo>
                  <a:lnTo>
                    <a:pt x="76" y="220"/>
                  </a:lnTo>
                  <a:lnTo>
                    <a:pt x="76" y="224"/>
                  </a:lnTo>
                  <a:lnTo>
                    <a:pt x="72" y="224"/>
                  </a:lnTo>
                  <a:lnTo>
                    <a:pt x="68" y="224"/>
                  </a:lnTo>
                  <a:lnTo>
                    <a:pt x="64" y="224"/>
                  </a:lnTo>
                  <a:lnTo>
                    <a:pt x="60" y="224"/>
                  </a:lnTo>
                  <a:lnTo>
                    <a:pt x="56" y="224"/>
                  </a:lnTo>
                  <a:lnTo>
                    <a:pt x="56" y="228"/>
                  </a:lnTo>
                  <a:lnTo>
                    <a:pt x="54" y="228"/>
                  </a:lnTo>
                  <a:lnTo>
                    <a:pt x="50" y="232"/>
                  </a:lnTo>
                  <a:lnTo>
                    <a:pt x="46" y="232"/>
                  </a:lnTo>
                  <a:lnTo>
                    <a:pt x="42" y="232"/>
                  </a:lnTo>
                  <a:lnTo>
                    <a:pt x="42" y="228"/>
                  </a:lnTo>
                  <a:lnTo>
                    <a:pt x="38" y="228"/>
                  </a:lnTo>
                  <a:lnTo>
                    <a:pt x="38" y="224"/>
                  </a:lnTo>
                  <a:lnTo>
                    <a:pt x="34" y="224"/>
                  </a:lnTo>
                  <a:lnTo>
                    <a:pt x="30" y="224"/>
                  </a:lnTo>
                  <a:lnTo>
                    <a:pt x="30" y="220"/>
                  </a:lnTo>
                  <a:lnTo>
                    <a:pt x="34" y="220"/>
                  </a:lnTo>
                  <a:lnTo>
                    <a:pt x="30" y="220"/>
                  </a:lnTo>
                  <a:lnTo>
                    <a:pt x="30" y="216"/>
                  </a:lnTo>
                  <a:lnTo>
                    <a:pt x="28" y="216"/>
                  </a:lnTo>
                  <a:lnTo>
                    <a:pt x="28" y="220"/>
                  </a:lnTo>
                  <a:lnTo>
                    <a:pt x="28" y="224"/>
                  </a:lnTo>
                  <a:lnTo>
                    <a:pt x="28" y="220"/>
                  </a:lnTo>
                  <a:lnTo>
                    <a:pt x="24" y="216"/>
                  </a:lnTo>
                  <a:lnTo>
                    <a:pt x="28" y="216"/>
                  </a:lnTo>
                  <a:lnTo>
                    <a:pt x="28" y="212"/>
                  </a:lnTo>
                  <a:lnTo>
                    <a:pt x="28" y="216"/>
                  </a:lnTo>
                  <a:lnTo>
                    <a:pt x="28" y="212"/>
                  </a:lnTo>
                  <a:lnTo>
                    <a:pt x="28" y="208"/>
                  </a:lnTo>
                  <a:lnTo>
                    <a:pt x="24" y="206"/>
                  </a:lnTo>
                  <a:lnTo>
                    <a:pt x="24" y="202"/>
                  </a:lnTo>
                  <a:lnTo>
                    <a:pt x="20" y="198"/>
                  </a:lnTo>
                  <a:lnTo>
                    <a:pt x="20" y="194"/>
                  </a:lnTo>
                  <a:lnTo>
                    <a:pt x="24" y="194"/>
                  </a:lnTo>
                  <a:lnTo>
                    <a:pt x="24" y="190"/>
                  </a:lnTo>
                  <a:lnTo>
                    <a:pt x="28" y="190"/>
                  </a:lnTo>
                  <a:lnTo>
                    <a:pt x="28" y="186"/>
                  </a:lnTo>
                  <a:lnTo>
                    <a:pt x="28" y="182"/>
                  </a:lnTo>
                  <a:lnTo>
                    <a:pt x="24" y="182"/>
                  </a:lnTo>
                  <a:lnTo>
                    <a:pt x="24" y="178"/>
                  </a:lnTo>
                  <a:lnTo>
                    <a:pt x="24" y="176"/>
                  </a:lnTo>
                  <a:lnTo>
                    <a:pt x="24" y="172"/>
                  </a:lnTo>
                  <a:lnTo>
                    <a:pt x="20" y="172"/>
                  </a:lnTo>
                  <a:lnTo>
                    <a:pt x="20" y="168"/>
                  </a:lnTo>
                  <a:lnTo>
                    <a:pt x="20" y="164"/>
                  </a:lnTo>
                  <a:lnTo>
                    <a:pt x="16" y="164"/>
                  </a:lnTo>
                  <a:lnTo>
                    <a:pt x="16" y="160"/>
                  </a:lnTo>
                  <a:lnTo>
                    <a:pt x="12" y="156"/>
                  </a:lnTo>
                  <a:lnTo>
                    <a:pt x="12" y="152"/>
                  </a:lnTo>
                  <a:lnTo>
                    <a:pt x="12" y="148"/>
                  </a:lnTo>
                  <a:lnTo>
                    <a:pt x="8" y="146"/>
                  </a:lnTo>
                  <a:lnTo>
                    <a:pt x="8" y="142"/>
                  </a:lnTo>
                  <a:lnTo>
                    <a:pt x="8" y="138"/>
                  </a:lnTo>
                  <a:lnTo>
                    <a:pt x="8" y="134"/>
                  </a:lnTo>
                  <a:lnTo>
                    <a:pt x="4" y="130"/>
                  </a:lnTo>
                  <a:lnTo>
                    <a:pt x="4" y="126"/>
                  </a:lnTo>
                  <a:lnTo>
                    <a:pt x="0" y="122"/>
                  </a:lnTo>
                  <a:lnTo>
                    <a:pt x="0" y="120"/>
                  </a:lnTo>
                  <a:lnTo>
                    <a:pt x="0" y="116"/>
                  </a:lnTo>
                  <a:lnTo>
                    <a:pt x="4" y="116"/>
                  </a:lnTo>
                  <a:lnTo>
                    <a:pt x="4" y="112"/>
                  </a:lnTo>
                  <a:lnTo>
                    <a:pt x="4" y="108"/>
                  </a:lnTo>
                  <a:lnTo>
                    <a:pt x="8" y="108"/>
                  </a:lnTo>
                  <a:lnTo>
                    <a:pt x="8" y="108"/>
                  </a:lnTo>
                  <a:lnTo>
                    <a:pt x="8" y="108"/>
                  </a:lnTo>
                  <a:close/>
                  <a:moveTo>
                    <a:pt x="180" y="134"/>
                  </a:moveTo>
                  <a:lnTo>
                    <a:pt x="180" y="130"/>
                  </a:lnTo>
                  <a:lnTo>
                    <a:pt x="182" y="130"/>
                  </a:lnTo>
                  <a:lnTo>
                    <a:pt x="180" y="126"/>
                  </a:lnTo>
                  <a:lnTo>
                    <a:pt x="180" y="122"/>
                  </a:lnTo>
                  <a:lnTo>
                    <a:pt x="176" y="122"/>
                  </a:lnTo>
                  <a:lnTo>
                    <a:pt x="176" y="120"/>
                  </a:lnTo>
                  <a:lnTo>
                    <a:pt x="172" y="120"/>
                  </a:lnTo>
                  <a:lnTo>
                    <a:pt x="172" y="116"/>
                  </a:lnTo>
                  <a:lnTo>
                    <a:pt x="168" y="116"/>
                  </a:lnTo>
                  <a:lnTo>
                    <a:pt x="168" y="120"/>
                  </a:lnTo>
                  <a:lnTo>
                    <a:pt x="164" y="120"/>
                  </a:lnTo>
                  <a:lnTo>
                    <a:pt x="162" y="122"/>
                  </a:lnTo>
                  <a:lnTo>
                    <a:pt x="158" y="122"/>
                  </a:lnTo>
                  <a:lnTo>
                    <a:pt x="158" y="126"/>
                  </a:lnTo>
                  <a:lnTo>
                    <a:pt x="154" y="130"/>
                  </a:lnTo>
                  <a:lnTo>
                    <a:pt x="154" y="134"/>
                  </a:lnTo>
                  <a:lnTo>
                    <a:pt x="150" y="134"/>
                  </a:lnTo>
                  <a:lnTo>
                    <a:pt x="150" y="138"/>
                  </a:lnTo>
                  <a:lnTo>
                    <a:pt x="150" y="142"/>
                  </a:lnTo>
                  <a:lnTo>
                    <a:pt x="154" y="142"/>
                  </a:lnTo>
                  <a:lnTo>
                    <a:pt x="154" y="146"/>
                  </a:lnTo>
                  <a:lnTo>
                    <a:pt x="154" y="148"/>
                  </a:lnTo>
                  <a:lnTo>
                    <a:pt x="158" y="148"/>
                  </a:lnTo>
                  <a:lnTo>
                    <a:pt x="158" y="152"/>
                  </a:lnTo>
                  <a:lnTo>
                    <a:pt x="162" y="152"/>
                  </a:lnTo>
                  <a:lnTo>
                    <a:pt x="164" y="152"/>
                  </a:lnTo>
                  <a:lnTo>
                    <a:pt x="164" y="148"/>
                  </a:lnTo>
                  <a:lnTo>
                    <a:pt x="164" y="146"/>
                  </a:lnTo>
                  <a:lnTo>
                    <a:pt x="168" y="146"/>
                  </a:lnTo>
                  <a:lnTo>
                    <a:pt x="172" y="146"/>
                  </a:lnTo>
                  <a:lnTo>
                    <a:pt x="176" y="142"/>
                  </a:lnTo>
                  <a:lnTo>
                    <a:pt x="180" y="142"/>
                  </a:lnTo>
                  <a:lnTo>
                    <a:pt x="180" y="138"/>
                  </a:lnTo>
                  <a:lnTo>
                    <a:pt x="180" y="134"/>
                  </a:lnTo>
                  <a:lnTo>
                    <a:pt x="180" y="134"/>
                  </a:lnTo>
                  <a:lnTo>
                    <a:pt x="180" y="134"/>
                  </a:lnTo>
                  <a:close/>
                  <a:moveTo>
                    <a:pt x="302" y="470"/>
                  </a:moveTo>
                  <a:lnTo>
                    <a:pt x="298" y="470"/>
                  </a:lnTo>
                  <a:lnTo>
                    <a:pt x="298" y="466"/>
                  </a:lnTo>
                  <a:lnTo>
                    <a:pt x="302" y="466"/>
                  </a:lnTo>
                  <a:lnTo>
                    <a:pt x="302" y="470"/>
                  </a:lnTo>
                  <a:lnTo>
                    <a:pt x="302" y="470"/>
                  </a:lnTo>
                  <a:lnTo>
                    <a:pt x="302" y="47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88" name="Freeform 195">
              <a:extLst>
                <a:ext uri="{FF2B5EF4-FFF2-40B4-BE49-F238E27FC236}">
                  <a16:creationId xmlns:a16="http://schemas.microsoft.com/office/drawing/2014/main" id="{B93602EA-F489-71BE-321C-5BD90EED3952}"/>
                </a:ext>
              </a:extLst>
            </p:cNvPr>
            <p:cNvSpPr>
              <a:spLocks noEditPoints="1"/>
            </p:cNvSpPr>
            <p:nvPr/>
          </p:nvSpPr>
          <p:spPr bwMode="auto">
            <a:xfrm>
              <a:off x="3984625" y="3314768"/>
              <a:ext cx="504825" cy="479425"/>
            </a:xfrm>
            <a:custGeom>
              <a:avLst/>
              <a:gdLst>
                <a:gd name="T0" fmla="*/ 210 w 318"/>
                <a:gd name="T1" fmla="*/ 8 h 302"/>
                <a:gd name="T2" fmla="*/ 224 w 318"/>
                <a:gd name="T3" fmla="*/ 8 h 302"/>
                <a:gd name="T4" fmla="*/ 236 w 318"/>
                <a:gd name="T5" fmla="*/ 12 h 302"/>
                <a:gd name="T6" fmla="*/ 250 w 318"/>
                <a:gd name="T7" fmla="*/ 18 h 302"/>
                <a:gd name="T8" fmla="*/ 266 w 318"/>
                <a:gd name="T9" fmla="*/ 18 h 302"/>
                <a:gd name="T10" fmla="*/ 278 w 318"/>
                <a:gd name="T11" fmla="*/ 22 h 302"/>
                <a:gd name="T12" fmla="*/ 296 w 318"/>
                <a:gd name="T13" fmla="*/ 26 h 302"/>
                <a:gd name="T14" fmla="*/ 304 w 318"/>
                <a:gd name="T15" fmla="*/ 36 h 302"/>
                <a:gd name="T16" fmla="*/ 284 w 318"/>
                <a:gd name="T17" fmla="*/ 48 h 302"/>
                <a:gd name="T18" fmla="*/ 270 w 318"/>
                <a:gd name="T19" fmla="*/ 58 h 302"/>
                <a:gd name="T20" fmla="*/ 266 w 318"/>
                <a:gd name="T21" fmla="*/ 62 h 302"/>
                <a:gd name="T22" fmla="*/ 254 w 318"/>
                <a:gd name="T23" fmla="*/ 88 h 302"/>
                <a:gd name="T24" fmla="*/ 258 w 318"/>
                <a:gd name="T25" fmla="*/ 100 h 302"/>
                <a:gd name="T26" fmla="*/ 248 w 318"/>
                <a:gd name="T27" fmla="*/ 110 h 302"/>
                <a:gd name="T28" fmla="*/ 236 w 318"/>
                <a:gd name="T29" fmla="*/ 122 h 302"/>
                <a:gd name="T30" fmla="*/ 220 w 318"/>
                <a:gd name="T31" fmla="*/ 134 h 302"/>
                <a:gd name="T32" fmla="*/ 202 w 318"/>
                <a:gd name="T33" fmla="*/ 134 h 302"/>
                <a:gd name="T34" fmla="*/ 188 w 318"/>
                <a:gd name="T35" fmla="*/ 140 h 302"/>
                <a:gd name="T36" fmla="*/ 176 w 318"/>
                <a:gd name="T37" fmla="*/ 144 h 302"/>
                <a:gd name="T38" fmla="*/ 168 w 318"/>
                <a:gd name="T39" fmla="*/ 134 h 302"/>
                <a:gd name="T40" fmla="*/ 154 w 318"/>
                <a:gd name="T41" fmla="*/ 118 h 302"/>
                <a:gd name="T42" fmla="*/ 158 w 318"/>
                <a:gd name="T43" fmla="*/ 108 h 302"/>
                <a:gd name="T44" fmla="*/ 158 w 318"/>
                <a:gd name="T45" fmla="*/ 92 h 302"/>
                <a:gd name="T46" fmla="*/ 154 w 318"/>
                <a:gd name="T47" fmla="*/ 78 h 302"/>
                <a:gd name="T48" fmla="*/ 162 w 318"/>
                <a:gd name="T49" fmla="*/ 62 h 302"/>
                <a:gd name="T50" fmla="*/ 168 w 318"/>
                <a:gd name="T51" fmla="*/ 44 h 302"/>
                <a:gd name="T52" fmla="*/ 164 w 318"/>
                <a:gd name="T53" fmla="*/ 32 h 302"/>
                <a:gd name="T54" fmla="*/ 146 w 318"/>
                <a:gd name="T55" fmla="*/ 36 h 302"/>
                <a:gd name="T56" fmla="*/ 134 w 318"/>
                <a:gd name="T57" fmla="*/ 32 h 302"/>
                <a:gd name="T58" fmla="*/ 134 w 318"/>
                <a:gd name="T59" fmla="*/ 28 h 302"/>
                <a:gd name="T60" fmla="*/ 132 w 318"/>
                <a:gd name="T61" fmla="*/ 26 h 302"/>
                <a:gd name="T62" fmla="*/ 132 w 318"/>
                <a:gd name="T63" fmla="*/ 18 h 302"/>
                <a:gd name="T64" fmla="*/ 134 w 318"/>
                <a:gd name="T65" fmla="*/ 8 h 302"/>
                <a:gd name="T66" fmla="*/ 154 w 318"/>
                <a:gd name="T67" fmla="*/ 4 h 302"/>
                <a:gd name="T68" fmla="*/ 176 w 318"/>
                <a:gd name="T69" fmla="*/ 0 h 302"/>
                <a:gd name="T70" fmla="*/ 192 w 318"/>
                <a:gd name="T71" fmla="*/ 8 h 302"/>
                <a:gd name="T72" fmla="*/ 184 w 318"/>
                <a:gd name="T73" fmla="*/ 152 h 302"/>
                <a:gd name="T74" fmla="*/ 218 w 318"/>
                <a:gd name="T75" fmla="*/ 164 h 302"/>
                <a:gd name="T76" fmla="*/ 318 w 318"/>
                <a:gd name="T77" fmla="*/ 70 h 302"/>
                <a:gd name="T78" fmla="*/ 296 w 318"/>
                <a:gd name="T79" fmla="*/ 78 h 302"/>
                <a:gd name="T80" fmla="*/ 304 w 318"/>
                <a:gd name="T81" fmla="*/ 82 h 302"/>
                <a:gd name="T82" fmla="*/ 292 w 318"/>
                <a:gd name="T83" fmla="*/ 82 h 302"/>
                <a:gd name="T84" fmla="*/ 278 w 318"/>
                <a:gd name="T85" fmla="*/ 92 h 302"/>
                <a:gd name="T86" fmla="*/ 278 w 318"/>
                <a:gd name="T87" fmla="*/ 96 h 302"/>
                <a:gd name="T88" fmla="*/ 64 w 318"/>
                <a:gd name="T89" fmla="*/ 276 h 302"/>
                <a:gd name="T90" fmla="*/ 64 w 318"/>
                <a:gd name="T91" fmla="*/ 282 h 302"/>
                <a:gd name="T92" fmla="*/ 8 w 318"/>
                <a:gd name="T93" fmla="*/ 282 h 302"/>
                <a:gd name="T94" fmla="*/ 56 w 318"/>
                <a:gd name="T95" fmla="*/ 294 h 302"/>
                <a:gd name="T96" fmla="*/ 60 w 318"/>
                <a:gd name="T97" fmla="*/ 290 h 302"/>
                <a:gd name="T98" fmla="*/ 22 w 318"/>
                <a:gd name="T99" fmla="*/ 294 h 302"/>
                <a:gd name="T100" fmla="*/ 26 w 318"/>
                <a:gd name="T101" fmla="*/ 286 h 302"/>
                <a:gd name="T102" fmla="*/ 22 w 318"/>
                <a:gd name="T103" fmla="*/ 298 h 302"/>
                <a:gd name="T104" fmla="*/ 16 w 318"/>
                <a:gd name="T105" fmla="*/ 298 h 302"/>
                <a:gd name="T106" fmla="*/ 42 w 318"/>
                <a:gd name="T107" fmla="*/ 298 h 302"/>
                <a:gd name="T108" fmla="*/ 4 w 318"/>
                <a:gd name="T109"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8" h="302">
                  <a:moveTo>
                    <a:pt x="194" y="8"/>
                  </a:moveTo>
                  <a:lnTo>
                    <a:pt x="198" y="8"/>
                  </a:lnTo>
                  <a:lnTo>
                    <a:pt x="202" y="4"/>
                  </a:lnTo>
                  <a:lnTo>
                    <a:pt x="206" y="4"/>
                  </a:lnTo>
                  <a:lnTo>
                    <a:pt x="210" y="4"/>
                  </a:lnTo>
                  <a:lnTo>
                    <a:pt x="210" y="8"/>
                  </a:lnTo>
                  <a:lnTo>
                    <a:pt x="214" y="8"/>
                  </a:lnTo>
                  <a:lnTo>
                    <a:pt x="218" y="8"/>
                  </a:lnTo>
                  <a:lnTo>
                    <a:pt x="218" y="4"/>
                  </a:lnTo>
                  <a:lnTo>
                    <a:pt x="220" y="4"/>
                  </a:lnTo>
                  <a:lnTo>
                    <a:pt x="220" y="8"/>
                  </a:lnTo>
                  <a:lnTo>
                    <a:pt x="224" y="8"/>
                  </a:lnTo>
                  <a:lnTo>
                    <a:pt x="228" y="8"/>
                  </a:lnTo>
                  <a:lnTo>
                    <a:pt x="232" y="8"/>
                  </a:lnTo>
                  <a:lnTo>
                    <a:pt x="236" y="8"/>
                  </a:lnTo>
                  <a:lnTo>
                    <a:pt x="240" y="8"/>
                  </a:lnTo>
                  <a:lnTo>
                    <a:pt x="240" y="12"/>
                  </a:lnTo>
                  <a:lnTo>
                    <a:pt x="236" y="12"/>
                  </a:lnTo>
                  <a:lnTo>
                    <a:pt x="240" y="12"/>
                  </a:lnTo>
                  <a:lnTo>
                    <a:pt x="240" y="14"/>
                  </a:lnTo>
                  <a:lnTo>
                    <a:pt x="240" y="12"/>
                  </a:lnTo>
                  <a:lnTo>
                    <a:pt x="244" y="14"/>
                  </a:lnTo>
                  <a:lnTo>
                    <a:pt x="248" y="14"/>
                  </a:lnTo>
                  <a:lnTo>
                    <a:pt x="250" y="18"/>
                  </a:lnTo>
                  <a:lnTo>
                    <a:pt x="254" y="18"/>
                  </a:lnTo>
                  <a:lnTo>
                    <a:pt x="258" y="18"/>
                  </a:lnTo>
                  <a:lnTo>
                    <a:pt x="262" y="18"/>
                  </a:lnTo>
                  <a:lnTo>
                    <a:pt x="266" y="18"/>
                  </a:lnTo>
                  <a:lnTo>
                    <a:pt x="270" y="18"/>
                  </a:lnTo>
                  <a:lnTo>
                    <a:pt x="266" y="18"/>
                  </a:lnTo>
                  <a:lnTo>
                    <a:pt x="270" y="18"/>
                  </a:lnTo>
                  <a:lnTo>
                    <a:pt x="270" y="14"/>
                  </a:lnTo>
                  <a:lnTo>
                    <a:pt x="270" y="18"/>
                  </a:lnTo>
                  <a:lnTo>
                    <a:pt x="274" y="18"/>
                  </a:lnTo>
                  <a:lnTo>
                    <a:pt x="278" y="18"/>
                  </a:lnTo>
                  <a:lnTo>
                    <a:pt x="278" y="22"/>
                  </a:lnTo>
                  <a:lnTo>
                    <a:pt x="280" y="26"/>
                  </a:lnTo>
                  <a:lnTo>
                    <a:pt x="284" y="22"/>
                  </a:lnTo>
                  <a:lnTo>
                    <a:pt x="284" y="26"/>
                  </a:lnTo>
                  <a:lnTo>
                    <a:pt x="288" y="26"/>
                  </a:lnTo>
                  <a:lnTo>
                    <a:pt x="292" y="26"/>
                  </a:lnTo>
                  <a:lnTo>
                    <a:pt x="296" y="26"/>
                  </a:lnTo>
                  <a:lnTo>
                    <a:pt x="300" y="22"/>
                  </a:lnTo>
                  <a:lnTo>
                    <a:pt x="304" y="26"/>
                  </a:lnTo>
                  <a:lnTo>
                    <a:pt x="306" y="26"/>
                  </a:lnTo>
                  <a:lnTo>
                    <a:pt x="304" y="28"/>
                  </a:lnTo>
                  <a:lnTo>
                    <a:pt x="304" y="32"/>
                  </a:lnTo>
                  <a:lnTo>
                    <a:pt x="304" y="36"/>
                  </a:lnTo>
                  <a:lnTo>
                    <a:pt x="300" y="36"/>
                  </a:lnTo>
                  <a:lnTo>
                    <a:pt x="296" y="40"/>
                  </a:lnTo>
                  <a:lnTo>
                    <a:pt x="292" y="44"/>
                  </a:lnTo>
                  <a:lnTo>
                    <a:pt x="288" y="44"/>
                  </a:lnTo>
                  <a:lnTo>
                    <a:pt x="288" y="48"/>
                  </a:lnTo>
                  <a:lnTo>
                    <a:pt x="284" y="48"/>
                  </a:lnTo>
                  <a:lnTo>
                    <a:pt x="280" y="48"/>
                  </a:lnTo>
                  <a:lnTo>
                    <a:pt x="278" y="52"/>
                  </a:lnTo>
                  <a:lnTo>
                    <a:pt x="274" y="52"/>
                  </a:lnTo>
                  <a:lnTo>
                    <a:pt x="270" y="52"/>
                  </a:lnTo>
                  <a:lnTo>
                    <a:pt x="270" y="54"/>
                  </a:lnTo>
                  <a:lnTo>
                    <a:pt x="270" y="58"/>
                  </a:lnTo>
                  <a:lnTo>
                    <a:pt x="270" y="62"/>
                  </a:lnTo>
                  <a:lnTo>
                    <a:pt x="266" y="62"/>
                  </a:lnTo>
                  <a:lnTo>
                    <a:pt x="266" y="58"/>
                  </a:lnTo>
                  <a:lnTo>
                    <a:pt x="270" y="58"/>
                  </a:lnTo>
                  <a:lnTo>
                    <a:pt x="266" y="58"/>
                  </a:lnTo>
                  <a:lnTo>
                    <a:pt x="266" y="62"/>
                  </a:lnTo>
                  <a:lnTo>
                    <a:pt x="262" y="66"/>
                  </a:lnTo>
                  <a:lnTo>
                    <a:pt x="258" y="70"/>
                  </a:lnTo>
                  <a:lnTo>
                    <a:pt x="258" y="74"/>
                  </a:lnTo>
                  <a:lnTo>
                    <a:pt x="254" y="78"/>
                  </a:lnTo>
                  <a:lnTo>
                    <a:pt x="254" y="82"/>
                  </a:lnTo>
                  <a:lnTo>
                    <a:pt x="254" y="88"/>
                  </a:lnTo>
                  <a:lnTo>
                    <a:pt x="254" y="92"/>
                  </a:lnTo>
                  <a:lnTo>
                    <a:pt x="258" y="92"/>
                  </a:lnTo>
                  <a:lnTo>
                    <a:pt x="262" y="92"/>
                  </a:lnTo>
                  <a:lnTo>
                    <a:pt x="262" y="96"/>
                  </a:lnTo>
                  <a:lnTo>
                    <a:pt x="258" y="96"/>
                  </a:lnTo>
                  <a:lnTo>
                    <a:pt x="258" y="100"/>
                  </a:lnTo>
                  <a:lnTo>
                    <a:pt x="254" y="100"/>
                  </a:lnTo>
                  <a:lnTo>
                    <a:pt x="254" y="104"/>
                  </a:lnTo>
                  <a:lnTo>
                    <a:pt x="250" y="104"/>
                  </a:lnTo>
                  <a:lnTo>
                    <a:pt x="250" y="108"/>
                  </a:lnTo>
                  <a:lnTo>
                    <a:pt x="250" y="110"/>
                  </a:lnTo>
                  <a:lnTo>
                    <a:pt x="248" y="110"/>
                  </a:lnTo>
                  <a:lnTo>
                    <a:pt x="248" y="114"/>
                  </a:lnTo>
                  <a:lnTo>
                    <a:pt x="248" y="118"/>
                  </a:lnTo>
                  <a:lnTo>
                    <a:pt x="244" y="118"/>
                  </a:lnTo>
                  <a:lnTo>
                    <a:pt x="240" y="118"/>
                  </a:lnTo>
                  <a:lnTo>
                    <a:pt x="236" y="118"/>
                  </a:lnTo>
                  <a:lnTo>
                    <a:pt x="236" y="122"/>
                  </a:lnTo>
                  <a:lnTo>
                    <a:pt x="232" y="126"/>
                  </a:lnTo>
                  <a:lnTo>
                    <a:pt x="232" y="130"/>
                  </a:lnTo>
                  <a:lnTo>
                    <a:pt x="228" y="130"/>
                  </a:lnTo>
                  <a:lnTo>
                    <a:pt x="228" y="134"/>
                  </a:lnTo>
                  <a:lnTo>
                    <a:pt x="224" y="134"/>
                  </a:lnTo>
                  <a:lnTo>
                    <a:pt x="220" y="134"/>
                  </a:lnTo>
                  <a:lnTo>
                    <a:pt x="218" y="138"/>
                  </a:lnTo>
                  <a:lnTo>
                    <a:pt x="218" y="134"/>
                  </a:lnTo>
                  <a:lnTo>
                    <a:pt x="214" y="134"/>
                  </a:lnTo>
                  <a:lnTo>
                    <a:pt x="210" y="134"/>
                  </a:lnTo>
                  <a:lnTo>
                    <a:pt x="206" y="134"/>
                  </a:lnTo>
                  <a:lnTo>
                    <a:pt x="202" y="134"/>
                  </a:lnTo>
                  <a:lnTo>
                    <a:pt x="198" y="134"/>
                  </a:lnTo>
                  <a:lnTo>
                    <a:pt x="194" y="134"/>
                  </a:lnTo>
                  <a:lnTo>
                    <a:pt x="194" y="138"/>
                  </a:lnTo>
                  <a:lnTo>
                    <a:pt x="192" y="138"/>
                  </a:lnTo>
                  <a:lnTo>
                    <a:pt x="188" y="138"/>
                  </a:lnTo>
                  <a:lnTo>
                    <a:pt x="188" y="140"/>
                  </a:lnTo>
                  <a:lnTo>
                    <a:pt x="184" y="140"/>
                  </a:lnTo>
                  <a:lnTo>
                    <a:pt x="184" y="144"/>
                  </a:lnTo>
                  <a:lnTo>
                    <a:pt x="180" y="144"/>
                  </a:lnTo>
                  <a:lnTo>
                    <a:pt x="180" y="148"/>
                  </a:lnTo>
                  <a:lnTo>
                    <a:pt x="176" y="148"/>
                  </a:lnTo>
                  <a:lnTo>
                    <a:pt x="176" y="144"/>
                  </a:lnTo>
                  <a:lnTo>
                    <a:pt x="172" y="144"/>
                  </a:lnTo>
                  <a:lnTo>
                    <a:pt x="172" y="140"/>
                  </a:lnTo>
                  <a:lnTo>
                    <a:pt x="168" y="140"/>
                  </a:lnTo>
                  <a:lnTo>
                    <a:pt x="172" y="138"/>
                  </a:lnTo>
                  <a:lnTo>
                    <a:pt x="168" y="138"/>
                  </a:lnTo>
                  <a:lnTo>
                    <a:pt x="168" y="134"/>
                  </a:lnTo>
                  <a:lnTo>
                    <a:pt x="164" y="130"/>
                  </a:lnTo>
                  <a:lnTo>
                    <a:pt x="162" y="126"/>
                  </a:lnTo>
                  <a:lnTo>
                    <a:pt x="158" y="126"/>
                  </a:lnTo>
                  <a:lnTo>
                    <a:pt x="154" y="126"/>
                  </a:lnTo>
                  <a:lnTo>
                    <a:pt x="154" y="122"/>
                  </a:lnTo>
                  <a:lnTo>
                    <a:pt x="154" y="118"/>
                  </a:lnTo>
                  <a:lnTo>
                    <a:pt x="150" y="118"/>
                  </a:lnTo>
                  <a:lnTo>
                    <a:pt x="154" y="114"/>
                  </a:lnTo>
                  <a:lnTo>
                    <a:pt x="154" y="110"/>
                  </a:lnTo>
                  <a:lnTo>
                    <a:pt x="158" y="110"/>
                  </a:lnTo>
                  <a:lnTo>
                    <a:pt x="162" y="108"/>
                  </a:lnTo>
                  <a:lnTo>
                    <a:pt x="158" y="108"/>
                  </a:lnTo>
                  <a:lnTo>
                    <a:pt x="158" y="104"/>
                  </a:lnTo>
                  <a:lnTo>
                    <a:pt x="154" y="104"/>
                  </a:lnTo>
                  <a:lnTo>
                    <a:pt x="154" y="100"/>
                  </a:lnTo>
                  <a:lnTo>
                    <a:pt x="154" y="96"/>
                  </a:lnTo>
                  <a:lnTo>
                    <a:pt x="158" y="96"/>
                  </a:lnTo>
                  <a:lnTo>
                    <a:pt x="158" y="92"/>
                  </a:lnTo>
                  <a:lnTo>
                    <a:pt x="162" y="88"/>
                  </a:lnTo>
                  <a:lnTo>
                    <a:pt x="158" y="88"/>
                  </a:lnTo>
                  <a:lnTo>
                    <a:pt x="154" y="84"/>
                  </a:lnTo>
                  <a:lnTo>
                    <a:pt x="154" y="82"/>
                  </a:lnTo>
                  <a:lnTo>
                    <a:pt x="150" y="78"/>
                  </a:lnTo>
                  <a:lnTo>
                    <a:pt x="154" y="78"/>
                  </a:lnTo>
                  <a:lnTo>
                    <a:pt x="158" y="78"/>
                  </a:lnTo>
                  <a:lnTo>
                    <a:pt x="162" y="70"/>
                  </a:lnTo>
                  <a:lnTo>
                    <a:pt x="158" y="70"/>
                  </a:lnTo>
                  <a:lnTo>
                    <a:pt x="158" y="66"/>
                  </a:lnTo>
                  <a:lnTo>
                    <a:pt x="162" y="66"/>
                  </a:lnTo>
                  <a:lnTo>
                    <a:pt x="162" y="62"/>
                  </a:lnTo>
                  <a:lnTo>
                    <a:pt x="162" y="58"/>
                  </a:lnTo>
                  <a:lnTo>
                    <a:pt x="162" y="54"/>
                  </a:lnTo>
                  <a:lnTo>
                    <a:pt x="162" y="52"/>
                  </a:lnTo>
                  <a:lnTo>
                    <a:pt x="164" y="48"/>
                  </a:lnTo>
                  <a:lnTo>
                    <a:pt x="168" y="48"/>
                  </a:lnTo>
                  <a:lnTo>
                    <a:pt x="168" y="44"/>
                  </a:lnTo>
                  <a:lnTo>
                    <a:pt x="168" y="40"/>
                  </a:lnTo>
                  <a:lnTo>
                    <a:pt x="172" y="40"/>
                  </a:lnTo>
                  <a:lnTo>
                    <a:pt x="168" y="40"/>
                  </a:lnTo>
                  <a:lnTo>
                    <a:pt x="164" y="40"/>
                  </a:lnTo>
                  <a:lnTo>
                    <a:pt x="164" y="36"/>
                  </a:lnTo>
                  <a:lnTo>
                    <a:pt x="164" y="32"/>
                  </a:lnTo>
                  <a:lnTo>
                    <a:pt x="162" y="32"/>
                  </a:lnTo>
                  <a:lnTo>
                    <a:pt x="158" y="32"/>
                  </a:lnTo>
                  <a:lnTo>
                    <a:pt x="158" y="36"/>
                  </a:lnTo>
                  <a:lnTo>
                    <a:pt x="154" y="36"/>
                  </a:lnTo>
                  <a:lnTo>
                    <a:pt x="150" y="36"/>
                  </a:lnTo>
                  <a:lnTo>
                    <a:pt x="146" y="36"/>
                  </a:lnTo>
                  <a:lnTo>
                    <a:pt x="142" y="36"/>
                  </a:lnTo>
                  <a:lnTo>
                    <a:pt x="142" y="32"/>
                  </a:lnTo>
                  <a:lnTo>
                    <a:pt x="142" y="28"/>
                  </a:lnTo>
                  <a:lnTo>
                    <a:pt x="138" y="28"/>
                  </a:lnTo>
                  <a:lnTo>
                    <a:pt x="138" y="32"/>
                  </a:lnTo>
                  <a:lnTo>
                    <a:pt x="134" y="32"/>
                  </a:lnTo>
                  <a:lnTo>
                    <a:pt x="132" y="36"/>
                  </a:lnTo>
                  <a:lnTo>
                    <a:pt x="132" y="32"/>
                  </a:lnTo>
                  <a:lnTo>
                    <a:pt x="132" y="28"/>
                  </a:lnTo>
                  <a:lnTo>
                    <a:pt x="134" y="28"/>
                  </a:lnTo>
                  <a:lnTo>
                    <a:pt x="134" y="26"/>
                  </a:lnTo>
                  <a:lnTo>
                    <a:pt x="134" y="28"/>
                  </a:lnTo>
                  <a:lnTo>
                    <a:pt x="132" y="28"/>
                  </a:lnTo>
                  <a:lnTo>
                    <a:pt x="132" y="26"/>
                  </a:lnTo>
                  <a:lnTo>
                    <a:pt x="134" y="26"/>
                  </a:lnTo>
                  <a:lnTo>
                    <a:pt x="132" y="26"/>
                  </a:lnTo>
                  <a:lnTo>
                    <a:pt x="132" y="22"/>
                  </a:lnTo>
                  <a:lnTo>
                    <a:pt x="132" y="26"/>
                  </a:lnTo>
                  <a:lnTo>
                    <a:pt x="134" y="22"/>
                  </a:lnTo>
                  <a:lnTo>
                    <a:pt x="132" y="22"/>
                  </a:lnTo>
                  <a:lnTo>
                    <a:pt x="134" y="22"/>
                  </a:lnTo>
                  <a:lnTo>
                    <a:pt x="134" y="18"/>
                  </a:lnTo>
                  <a:lnTo>
                    <a:pt x="132" y="22"/>
                  </a:lnTo>
                  <a:lnTo>
                    <a:pt x="132" y="18"/>
                  </a:lnTo>
                  <a:lnTo>
                    <a:pt x="128" y="18"/>
                  </a:lnTo>
                  <a:lnTo>
                    <a:pt x="128" y="14"/>
                  </a:lnTo>
                  <a:lnTo>
                    <a:pt x="128" y="12"/>
                  </a:lnTo>
                  <a:lnTo>
                    <a:pt x="132" y="12"/>
                  </a:lnTo>
                  <a:lnTo>
                    <a:pt x="132" y="8"/>
                  </a:lnTo>
                  <a:lnTo>
                    <a:pt x="134" y="8"/>
                  </a:lnTo>
                  <a:lnTo>
                    <a:pt x="138" y="8"/>
                  </a:lnTo>
                  <a:lnTo>
                    <a:pt x="142" y="4"/>
                  </a:lnTo>
                  <a:lnTo>
                    <a:pt x="146" y="0"/>
                  </a:lnTo>
                  <a:lnTo>
                    <a:pt x="150" y="0"/>
                  </a:lnTo>
                  <a:lnTo>
                    <a:pt x="154" y="0"/>
                  </a:lnTo>
                  <a:lnTo>
                    <a:pt x="154" y="4"/>
                  </a:lnTo>
                  <a:lnTo>
                    <a:pt x="158" y="4"/>
                  </a:lnTo>
                  <a:lnTo>
                    <a:pt x="162" y="4"/>
                  </a:lnTo>
                  <a:lnTo>
                    <a:pt x="164" y="4"/>
                  </a:lnTo>
                  <a:lnTo>
                    <a:pt x="168" y="4"/>
                  </a:lnTo>
                  <a:lnTo>
                    <a:pt x="172" y="4"/>
                  </a:lnTo>
                  <a:lnTo>
                    <a:pt x="176" y="0"/>
                  </a:lnTo>
                  <a:lnTo>
                    <a:pt x="176" y="4"/>
                  </a:lnTo>
                  <a:lnTo>
                    <a:pt x="180" y="4"/>
                  </a:lnTo>
                  <a:lnTo>
                    <a:pt x="184" y="4"/>
                  </a:lnTo>
                  <a:lnTo>
                    <a:pt x="188" y="4"/>
                  </a:lnTo>
                  <a:lnTo>
                    <a:pt x="192" y="4"/>
                  </a:lnTo>
                  <a:lnTo>
                    <a:pt x="192" y="8"/>
                  </a:lnTo>
                  <a:lnTo>
                    <a:pt x="194" y="8"/>
                  </a:lnTo>
                  <a:lnTo>
                    <a:pt x="194" y="8"/>
                  </a:lnTo>
                  <a:lnTo>
                    <a:pt x="194" y="8"/>
                  </a:lnTo>
                  <a:close/>
                  <a:moveTo>
                    <a:pt x="184" y="152"/>
                  </a:moveTo>
                  <a:lnTo>
                    <a:pt x="184" y="148"/>
                  </a:lnTo>
                  <a:lnTo>
                    <a:pt x="184" y="152"/>
                  </a:lnTo>
                  <a:lnTo>
                    <a:pt x="184" y="152"/>
                  </a:lnTo>
                  <a:lnTo>
                    <a:pt x="184" y="152"/>
                  </a:lnTo>
                  <a:close/>
                  <a:moveTo>
                    <a:pt x="218" y="164"/>
                  </a:moveTo>
                  <a:lnTo>
                    <a:pt x="218" y="160"/>
                  </a:lnTo>
                  <a:lnTo>
                    <a:pt x="218" y="164"/>
                  </a:lnTo>
                  <a:lnTo>
                    <a:pt x="218" y="164"/>
                  </a:lnTo>
                  <a:lnTo>
                    <a:pt x="218" y="164"/>
                  </a:lnTo>
                  <a:close/>
                  <a:moveTo>
                    <a:pt x="318" y="74"/>
                  </a:moveTo>
                  <a:lnTo>
                    <a:pt x="314" y="74"/>
                  </a:lnTo>
                  <a:lnTo>
                    <a:pt x="310" y="70"/>
                  </a:lnTo>
                  <a:lnTo>
                    <a:pt x="314" y="70"/>
                  </a:lnTo>
                  <a:lnTo>
                    <a:pt x="318" y="70"/>
                  </a:lnTo>
                  <a:lnTo>
                    <a:pt x="318" y="74"/>
                  </a:lnTo>
                  <a:lnTo>
                    <a:pt x="318" y="74"/>
                  </a:lnTo>
                  <a:lnTo>
                    <a:pt x="318" y="74"/>
                  </a:lnTo>
                  <a:close/>
                  <a:moveTo>
                    <a:pt x="292" y="82"/>
                  </a:moveTo>
                  <a:lnTo>
                    <a:pt x="292" y="78"/>
                  </a:lnTo>
                  <a:lnTo>
                    <a:pt x="296" y="78"/>
                  </a:lnTo>
                  <a:lnTo>
                    <a:pt x="300" y="74"/>
                  </a:lnTo>
                  <a:lnTo>
                    <a:pt x="304" y="74"/>
                  </a:lnTo>
                  <a:lnTo>
                    <a:pt x="304" y="78"/>
                  </a:lnTo>
                  <a:lnTo>
                    <a:pt x="306" y="78"/>
                  </a:lnTo>
                  <a:lnTo>
                    <a:pt x="306" y="82"/>
                  </a:lnTo>
                  <a:lnTo>
                    <a:pt x="304" y="82"/>
                  </a:lnTo>
                  <a:lnTo>
                    <a:pt x="304" y="84"/>
                  </a:lnTo>
                  <a:lnTo>
                    <a:pt x="300" y="84"/>
                  </a:lnTo>
                  <a:lnTo>
                    <a:pt x="296" y="84"/>
                  </a:lnTo>
                  <a:lnTo>
                    <a:pt x="296" y="82"/>
                  </a:lnTo>
                  <a:lnTo>
                    <a:pt x="292" y="82"/>
                  </a:lnTo>
                  <a:lnTo>
                    <a:pt x="292" y="82"/>
                  </a:lnTo>
                  <a:lnTo>
                    <a:pt x="292" y="82"/>
                  </a:lnTo>
                  <a:close/>
                  <a:moveTo>
                    <a:pt x="278" y="92"/>
                  </a:moveTo>
                  <a:lnTo>
                    <a:pt x="278" y="88"/>
                  </a:lnTo>
                  <a:lnTo>
                    <a:pt x="280" y="88"/>
                  </a:lnTo>
                  <a:lnTo>
                    <a:pt x="280" y="92"/>
                  </a:lnTo>
                  <a:lnTo>
                    <a:pt x="278" y="92"/>
                  </a:lnTo>
                  <a:lnTo>
                    <a:pt x="278" y="92"/>
                  </a:lnTo>
                  <a:lnTo>
                    <a:pt x="278" y="92"/>
                  </a:lnTo>
                  <a:close/>
                  <a:moveTo>
                    <a:pt x="278" y="96"/>
                  </a:moveTo>
                  <a:lnTo>
                    <a:pt x="280" y="96"/>
                  </a:lnTo>
                  <a:lnTo>
                    <a:pt x="278" y="96"/>
                  </a:lnTo>
                  <a:lnTo>
                    <a:pt x="278" y="96"/>
                  </a:lnTo>
                  <a:lnTo>
                    <a:pt x="278" y="96"/>
                  </a:lnTo>
                  <a:close/>
                  <a:moveTo>
                    <a:pt x="64" y="282"/>
                  </a:moveTo>
                  <a:lnTo>
                    <a:pt x="64" y="278"/>
                  </a:lnTo>
                  <a:lnTo>
                    <a:pt x="60" y="278"/>
                  </a:lnTo>
                  <a:lnTo>
                    <a:pt x="64" y="278"/>
                  </a:lnTo>
                  <a:lnTo>
                    <a:pt x="64" y="276"/>
                  </a:lnTo>
                  <a:lnTo>
                    <a:pt x="68" y="276"/>
                  </a:lnTo>
                  <a:lnTo>
                    <a:pt x="68" y="278"/>
                  </a:lnTo>
                  <a:lnTo>
                    <a:pt x="64" y="278"/>
                  </a:lnTo>
                  <a:lnTo>
                    <a:pt x="64" y="282"/>
                  </a:lnTo>
                  <a:lnTo>
                    <a:pt x="64" y="282"/>
                  </a:lnTo>
                  <a:lnTo>
                    <a:pt x="64" y="282"/>
                  </a:lnTo>
                  <a:close/>
                  <a:moveTo>
                    <a:pt x="8" y="286"/>
                  </a:moveTo>
                  <a:lnTo>
                    <a:pt x="4" y="286"/>
                  </a:lnTo>
                  <a:lnTo>
                    <a:pt x="4" y="282"/>
                  </a:lnTo>
                  <a:lnTo>
                    <a:pt x="4" y="278"/>
                  </a:lnTo>
                  <a:lnTo>
                    <a:pt x="4" y="282"/>
                  </a:lnTo>
                  <a:lnTo>
                    <a:pt x="8" y="282"/>
                  </a:lnTo>
                  <a:lnTo>
                    <a:pt x="8" y="286"/>
                  </a:lnTo>
                  <a:lnTo>
                    <a:pt x="8" y="286"/>
                  </a:lnTo>
                  <a:lnTo>
                    <a:pt x="8" y="286"/>
                  </a:lnTo>
                  <a:close/>
                  <a:moveTo>
                    <a:pt x="56" y="294"/>
                  </a:moveTo>
                  <a:lnTo>
                    <a:pt x="52" y="294"/>
                  </a:lnTo>
                  <a:lnTo>
                    <a:pt x="56" y="294"/>
                  </a:lnTo>
                  <a:lnTo>
                    <a:pt x="56" y="290"/>
                  </a:lnTo>
                  <a:lnTo>
                    <a:pt x="60" y="286"/>
                  </a:lnTo>
                  <a:lnTo>
                    <a:pt x="60" y="282"/>
                  </a:lnTo>
                  <a:lnTo>
                    <a:pt x="64" y="282"/>
                  </a:lnTo>
                  <a:lnTo>
                    <a:pt x="64" y="286"/>
                  </a:lnTo>
                  <a:lnTo>
                    <a:pt x="60" y="290"/>
                  </a:lnTo>
                  <a:lnTo>
                    <a:pt x="60" y="294"/>
                  </a:lnTo>
                  <a:lnTo>
                    <a:pt x="56" y="294"/>
                  </a:lnTo>
                  <a:lnTo>
                    <a:pt x="56" y="294"/>
                  </a:lnTo>
                  <a:lnTo>
                    <a:pt x="56" y="294"/>
                  </a:lnTo>
                  <a:close/>
                  <a:moveTo>
                    <a:pt x="22" y="298"/>
                  </a:moveTo>
                  <a:lnTo>
                    <a:pt x="22" y="294"/>
                  </a:lnTo>
                  <a:lnTo>
                    <a:pt x="20" y="294"/>
                  </a:lnTo>
                  <a:lnTo>
                    <a:pt x="20" y="290"/>
                  </a:lnTo>
                  <a:lnTo>
                    <a:pt x="22" y="290"/>
                  </a:lnTo>
                  <a:lnTo>
                    <a:pt x="26" y="286"/>
                  </a:lnTo>
                  <a:lnTo>
                    <a:pt x="30" y="286"/>
                  </a:lnTo>
                  <a:lnTo>
                    <a:pt x="26" y="286"/>
                  </a:lnTo>
                  <a:lnTo>
                    <a:pt x="26" y="290"/>
                  </a:lnTo>
                  <a:lnTo>
                    <a:pt x="26" y="294"/>
                  </a:lnTo>
                  <a:lnTo>
                    <a:pt x="22" y="294"/>
                  </a:lnTo>
                  <a:lnTo>
                    <a:pt x="22" y="298"/>
                  </a:lnTo>
                  <a:lnTo>
                    <a:pt x="22" y="298"/>
                  </a:lnTo>
                  <a:lnTo>
                    <a:pt x="22" y="298"/>
                  </a:lnTo>
                  <a:close/>
                  <a:moveTo>
                    <a:pt x="16" y="298"/>
                  </a:moveTo>
                  <a:lnTo>
                    <a:pt x="12" y="294"/>
                  </a:lnTo>
                  <a:lnTo>
                    <a:pt x="16" y="294"/>
                  </a:lnTo>
                  <a:lnTo>
                    <a:pt x="16" y="298"/>
                  </a:lnTo>
                  <a:lnTo>
                    <a:pt x="16" y="298"/>
                  </a:lnTo>
                  <a:lnTo>
                    <a:pt x="16" y="298"/>
                  </a:lnTo>
                  <a:close/>
                  <a:moveTo>
                    <a:pt x="38" y="302"/>
                  </a:moveTo>
                  <a:lnTo>
                    <a:pt x="34" y="298"/>
                  </a:lnTo>
                  <a:lnTo>
                    <a:pt x="34" y="294"/>
                  </a:lnTo>
                  <a:lnTo>
                    <a:pt x="38" y="294"/>
                  </a:lnTo>
                  <a:lnTo>
                    <a:pt x="42" y="294"/>
                  </a:lnTo>
                  <a:lnTo>
                    <a:pt x="42" y="298"/>
                  </a:lnTo>
                  <a:lnTo>
                    <a:pt x="38" y="302"/>
                  </a:lnTo>
                  <a:lnTo>
                    <a:pt x="38" y="302"/>
                  </a:lnTo>
                  <a:lnTo>
                    <a:pt x="38" y="302"/>
                  </a:lnTo>
                  <a:close/>
                  <a:moveTo>
                    <a:pt x="4" y="302"/>
                  </a:moveTo>
                  <a:lnTo>
                    <a:pt x="0" y="302"/>
                  </a:lnTo>
                  <a:lnTo>
                    <a:pt x="4" y="302"/>
                  </a:lnTo>
                  <a:lnTo>
                    <a:pt x="4" y="298"/>
                  </a:lnTo>
                  <a:lnTo>
                    <a:pt x="4" y="302"/>
                  </a:lnTo>
                  <a:lnTo>
                    <a:pt x="4" y="302"/>
                  </a:lnTo>
                  <a:lnTo>
                    <a:pt x="4" y="30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89" name="Freeform 196">
              <a:extLst>
                <a:ext uri="{FF2B5EF4-FFF2-40B4-BE49-F238E27FC236}">
                  <a16:creationId xmlns:a16="http://schemas.microsoft.com/office/drawing/2014/main" id="{5750F39C-FB28-83BE-E3B0-A28DB77989F0}"/>
                </a:ext>
              </a:extLst>
            </p:cNvPr>
            <p:cNvSpPr>
              <a:spLocks noEditPoints="1"/>
            </p:cNvSpPr>
            <p:nvPr/>
          </p:nvSpPr>
          <p:spPr bwMode="auto">
            <a:xfrm>
              <a:off x="393700" y="2330518"/>
              <a:ext cx="8032750" cy="1711325"/>
            </a:xfrm>
            <a:custGeom>
              <a:avLst/>
              <a:gdLst>
                <a:gd name="T0" fmla="*/ 374 w 5060"/>
                <a:gd name="T1" fmla="*/ 280 h 1078"/>
                <a:gd name="T2" fmla="*/ 344 w 5060"/>
                <a:gd name="T3" fmla="*/ 284 h 1078"/>
                <a:gd name="T4" fmla="*/ 280 w 5060"/>
                <a:gd name="T5" fmla="*/ 358 h 1078"/>
                <a:gd name="T6" fmla="*/ 228 w 5060"/>
                <a:gd name="T7" fmla="*/ 370 h 1078"/>
                <a:gd name="T8" fmla="*/ 284 w 5060"/>
                <a:gd name="T9" fmla="*/ 294 h 1078"/>
                <a:gd name="T10" fmla="*/ 224 w 5060"/>
                <a:gd name="T11" fmla="*/ 262 h 1078"/>
                <a:gd name="T12" fmla="*/ 192 w 5060"/>
                <a:gd name="T13" fmla="*/ 238 h 1078"/>
                <a:gd name="T14" fmla="*/ 244 w 5060"/>
                <a:gd name="T15" fmla="*/ 176 h 1078"/>
                <a:gd name="T16" fmla="*/ 162 w 5060"/>
                <a:gd name="T17" fmla="*/ 150 h 1078"/>
                <a:gd name="T18" fmla="*/ 232 w 5060"/>
                <a:gd name="T19" fmla="*/ 136 h 1078"/>
                <a:gd name="T20" fmla="*/ 202 w 5060"/>
                <a:gd name="T21" fmla="*/ 94 h 1078"/>
                <a:gd name="T22" fmla="*/ 254 w 5060"/>
                <a:gd name="T23" fmla="*/ 24 h 1078"/>
                <a:gd name="T24" fmla="*/ 344 w 5060"/>
                <a:gd name="T25" fmla="*/ 12 h 1078"/>
                <a:gd name="T26" fmla="*/ 508 w 5060"/>
                <a:gd name="T27" fmla="*/ 38 h 1078"/>
                <a:gd name="T28" fmla="*/ 606 w 5060"/>
                <a:gd name="T29" fmla="*/ 280 h 1078"/>
                <a:gd name="T30" fmla="*/ 672 w 5060"/>
                <a:gd name="T31" fmla="*/ 380 h 1078"/>
                <a:gd name="T32" fmla="*/ 630 w 5060"/>
                <a:gd name="T33" fmla="*/ 322 h 1078"/>
                <a:gd name="T34" fmla="*/ 598 w 5060"/>
                <a:gd name="T35" fmla="*/ 302 h 1078"/>
                <a:gd name="T36" fmla="*/ 552 w 5060"/>
                <a:gd name="T37" fmla="*/ 276 h 1078"/>
                <a:gd name="T38" fmla="*/ 448 w 5060"/>
                <a:gd name="T39" fmla="*/ 246 h 1078"/>
                <a:gd name="T40" fmla="*/ 1440 w 5060"/>
                <a:gd name="T41" fmla="*/ 728 h 1078"/>
                <a:gd name="T42" fmla="*/ 1450 w 5060"/>
                <a:gd name="T43" fmla="*/ 764 h 1078"/>
                <a:gd name="T44" fmla="*/ 1428 w 5060"/>
                <a:gd name="T45" fmla="*/ 794 h 1078"/>
                <a:gd name="T46" fmla="*/ 1380 w 5060"/>
                <a:gd name="T47" fmla="*/ 906 h 1078"/>
                <a:gd name="T48" fmla="*/ 1350 w 5060"/>
                <a:gd name="T49" fmla="*/ 914 h 1078"/>
                <a:gd name="T50" fmla="*/ 1274 w 5060"/>
                <a:gd name="T51" fmla="*/ 874 h 1078"/>
                <a:gd name="T52" fmla="*/ 1198 w 5060"/>
                <a:gd name="T53" fmla="*/ 884 h 1078"/>
                <a:gd name="T54" fmla="*/ 1144 w 5060"/>
                <a:gd name="T55" fmla="*/ 952 h 1078"/>
                <a:gd name="T56" fmla="*/ 1026 w 5060"/>
                <a:gd name="T57" fmla="*/ 858 h 1078"/>
                <a:gd name="T58" fmla="*/ 846 w 5060"/>
                <a:gd name="T59" fmla="*/ 806 h 1078"/>
                <a:gd name="T60" fmla="*/ 784 w 5060"/>
                <a:gd name="T61" fmla="*/ 732 h 1078"/>
                <a:gd name="T62" fmla="*/ 772 w 5060"/>
                <a:gd name="T63" fmla="*/ 568 h 1078"/>
                <a:gd name="T64" fmla="*/ 790 w 5060"/>
                <a:gd name="T65" fmla="*/ 546 h 1078"/>
                <a:gd name="T66" fmla="*/ 1010 w 5060"/>
                <a:gd name="T67" fmla="*/ 512 h 1078"/>
                <a:gd name="T68" fmla="*/ 1242 w 5060"/>
                <a:gd name="T69" fmla="*/ 530 h 1078"/>
                <a:gd name="T70" fmla="*/ 1376 w 5060"/>
                <a:gd name="T71" fmla="*/ 648 h 1078"/>
                <a:gd name="T72" fmla="*/ 1532 w 5060"/>
                <a:gd name="T73" fmla="*/ 556 h 1078"/>
                <a:gd name="T74" fmla="*/ 1526 w 5060"/>
                <a:gd name="T75" fmla="*/ 620 h 1078"/>
                <a:gd name="T76" fmla="*/ 1472 w 5060"/>
                <a:gd name="T77" fmla="*/ 676 h 1078"/>
                <a:gd name="T78" fmla="*/ 1442 w 5060"/>
                <a:gd name="T79" fmla="*/ 728 h 1078"/>
                <a:gd name="T80" fmla="*/ 426 w 5060"/>
                <a:gd name="T81" fmla="*/ 258 h 1078"/>
                <a:gd name="T82" fmla="*/ 120 w 5060"/>
                <a:gd name="T83" fmla="*/ 350 h 1078"/>
                <a:gd name="T84" fmla="*/ 1144 w 5060"/>
                <a:gd name="T85" fmla="*/ 926 h 1078"/>
                <a:gd name="T86" fmla="*/ 116 w 5060"/>
                <a:gd name="T87" fmla="*/ 194 h 1078"/>
                <a:gd name="T88" fmla="*/ 172 w 5060"/>
                <a:gd name="T89" fmla="*/ 266 h 1078"/>
                <a:gd name="T90" fmla="*/ 370 w 5060"/>
                <a:gd name="T91" fmla="*/ 318 h 1078"/>
                <a:gd name="T92" fmla="*/ 606 w 5060"/>
                <a:gd name="T93" fmla="*/ 314 h 1078"/>
                <a:gd name="T94" fmla="*/ 348 w 5060"/>
                <a:gd name="T95" fmla="*/ 324 h 1078"/>
                <a:gd name="T96" fmla="*/ 340 w 5060"/>
                <a:gd name="T97" fmla="*/ 328 h 1078"/>
                <a:gd name="T98" fmla="*/ 354 w 5060"/>
                <a:gd name="T99" fmla="*/ 340 h 1078"/>
                <a:gd name="T100" fmla="*/ 630 w 5060"/>
                <a:gd name="T101" fmla="*/ 350 h 1078"/>
                <a:gd name="T102" fmla="*/ 648 w 5060"/>
                <a:gd name="T103" fmla="*/ 378 h 1078"/>
                <a:gd name="T104" fmla="*/ 660 w 5060"/>
                <a:gd name="T105" fmla="*/ 374 h 1078"/>
                <a:gd name="T106" fmla="*/ 630 w 5060"/>
                <a:gd name="T107" fmla="*/ 374 h 1078"/>
                <a:gd name="T108" fmla="*/ 634 w 5060"/>
                <a:gd name="T109" fmla="*/ 384 h 1078"/>
                <a:gd name="T110" fmla="*/ 642 w 5060"/>
                <a:gd name="T111" fmla="*/ 388 h 1078"/>
                <a:gd name="T112" fmla="*/ 168 w 5060"/>
                <a:gd name="T113" fmla="*/ 414 h 1078"/>
                <a:gd name="T114" fmla="*/ 52 w 5060"/>
                <a:gd name="T115" fmla="*/ 440 h 1078"/>
                <a:gd name="T116" fmla="*/ 24 w 5060"/>
                <a:gd name="T117" fmla="*/ 452 h 1078"/>
                <a:gd name="T118" fmla="*/ 780 w 5060"/>
                <a:gd name="T119" fmla="*/ 522 h 1078"/>
                <a:gd name="T120" fmla="*/ 1480 w 5060"/>
                <a:gd name="T121" fmla="*/ 678 h 1078"/>
                <a:gd name="T122" fmla="*/ 1152 w 5060"/>
                <a:gd name="T123" fmla="*/ 914 h 1078"/>
                <a:gd name="T124" fmla="*/ 302 w 5060"/>
                <a:gd name="T125" fmla="*/ 1046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0" h="1078">
                  <a:moveTo>
                    <a:pt x="418" y="266"/>
                  </a:moveTo>
                  <a:lnTo>
                    <a:pt x="418" y="262"/>
                  </a:lnTo>
                  <a:lnTo>
                    <a:pt x="422" y="262"/>
                  </a:lnTo>
                  <a:lnTo>
                    <a:pt x="426" y="262"/>
                  </a:lnTo>
                  <a:lnTo>
                    <a:pt x="430" y="262"/>
                  </a:lnTo>
                  <a:lnTo>
                    <a:pt x="430" y="266"/>
                  </a:lnTo>
                  <a:lnTo>
                    <a:pt x="426" y="266"/>
                  </a:lnTo>
                  <a:lnTo>
                    <a:pt x="422" y="268"/>
                  </a:lnTo>
                  <a:lnTo>
                    <a:pt x="426" y="268"/>
                  </a:lnTo>
                  <a:lnTo>
                    <a:pt x="426" y="272"/>
                  </a:lnTo>
                  <a:lnTo>
                    <a:pt x="422" y="272"/>
                  </a:lnTo>
                  <a:lnTo>
                    <a:pt x="422" y="268"/>
                  </a:lnTo>
                  <a:lnTo>
                    <a:pt x="422" y="272"/>
                  </a:lnTo>
                  <a:lnTo>
                    <a:pt x="422" y="276"/>
                  </a:lnTo>
                  <a:lnTo>
                    <a:pt x="418" y="276"/>
                  </a:lnTo>
                  <a:lnTo>
                    <a:pt x="414" y="276"/>
                  </a:lnTo>
                  <a:lnTo>
                    <a:pt x="410" y="276"/>
                  </a:lnTo>
                  <a:lnTo>
                    <a:pt x="410" y="272"/>
                  </a:lnTo>
                  <a:lnTo>
                    <a:pt x="410" y="276"/>
                  </a:lnTo>
                  <a:lnTo>
                    <a:pt x="406" y="276"/>
                  </a:lnTo>
                  <a:lnTo>
                    <a:pt x="406" y="272"/>
                  </a:lnTo>
                  <a:lnTo>
                    <a:pt x="406" y="276"/>
                  </a:lnTo>
                  <a:lnTo>
                    <a:pt x="404" y="276"/>
                  </a:lnTo>
                  <a:lnTo>
                    <a:pt x="404" y="280"/>
                  </a:lnTo>
                  <a:lnTo>
                    <a:pt x="406" y="280"/>
                  </a:lnTo>
                  <a:lnTo>
                    <a:pt x="404" y="280"/>
                  </a:lnTo>
                  <a:lnTo>
                    <a:pt x="404" y="276"/>
                  </a:lnTo>
                  <a:lnTo>
                    <a:pt x="404" y="280"/>
                  </a:lnTo>
                  <a:lnTo>
                    <a:pt x="404" y="284"/>
                  </a:lnTo>
                  <a:lnTo>
                    <a:pt x="404" y="280"/>
                  </a:lnTo>
                  <a:lnTo>
                    <a:pt x="400" y="280"/>
                  </a:lnTo>
                  <a:lnTo>
                    <a:pt x="400" y="284"/>
                  </a:lnTo>
                  <a:lnTo>
                    <a:pt x="396" y="288"/>
                  </a:lnTo>
                  <a:lnTo>
                    <a:pt x="392" y="288"/>
                  </a:lnTo>
                  <a:lnTo>
                    <a:pt x="392" y="284"/>
                  </a:lnTo>
                  <a:lnTo>
                    <a:pt x="396" y="284"/>
                  </a:lnTo>
                  <a:lnTo>
                    <a:pt x="396" y="280"/>
                  </a:lnTo>
                  <a:lnTo>
                    <a:pt x="396" y="284"/>
                  </a:lnTo>
                  <a:lnTo>
                    <a:pt x="392" y="284"/>
                  </a:lnTo>
                  <a:lnTo>
                    <a:pt x="392" y="288"/>
                  </a:lnTo>
                  <a:lnTo>
                    <a:pt x="392" y="284"/>
                  </a:lnTo>
                  <a:lnTo>
                    <a:pt x="388" y="284"/>
                  </a:lnTo>
                  <a:lnTo>
                    <a:pt x="392" y="288"/>
                  </a:lnTo>
                  <a:lnTo>
                    <a:pt x="388" y="288"/>
                  </a:lnTo>
                  <a:lnTo>
                    <a:pt x="384" y="292"/>
                  </a:lnTo>
                  <a:lnTo>
                    <a:pt x="380" y="292"/>
                  </a:lnTo>
                  <a:lnTo>
                    <a:pt x="384" y="292"/>
                  </a:lnTo>
                  <a:lnTo>
                    <a:pt x="380" y="292"/>
                  </a:lnTo>
                  <a:lnTo>
                    <a:pt x="378" y="292"/>
                  </a:lnTo>
                  <a:lnTo>
                    <a:pt x="378" y="294"/>
                  </a:lnTo>
                  <a:lnTo>
                    <a:pt x="374" y="294"/>
                  </a:lnTo>
                  <a:lnTo>
                    <a:pt x="374" y="292"/>
                  </a:lnTo>
                  <a:lnTo>
                    <a:pt x="370" y="292"/>
                  </a:lnTo>
                  <a:lnTo>
                    <a:pt x="374" y="288"/>
                  </a:lnTo>
                  <a:lnTo>
                    <a:pt x="378" y="288"/>
                  </a:lnTo>
                  <a:lnTo>
                    <a:pt x="378" y="284"/>
                  </a:lnTo>
                  <a:lnTo>
                    <a:pt x="380" y="284"/>
                  </a:lnTo>
                  <a:lnTo>
                    <a:pt x="384" y="280"/>
                  </a:lnTo>
                  <a:lnTo>
                    <a:pt x="380" y="280"/>
                  </a:lnTo>
                  <a:lnTo>
                    <a:pt x="378" y="284"/>
                  </a:lnTo>
                  <a:lnTo>
                    <a:pt x="374" y="280"/>
                  </a:lnTo>
                  <a:lnTo>
                    <a:pt x="374" y="272"/>
                  </a:lnTo>
                  <a:lnTo>
                    <a:pt x="378" y="272"/>
                  </a:lnTo>
                  <a:lnTo>
                    <a:pt x="378" y="268"/>
                  </a:lnTo>
                  <a:lnTo>
                    <a:pt x="380" y="266"/>
                  </a:lnTo>
                  <a:lnTo>
                    <a:pt x="380" y="262"/>
                  </a:lnTo>
                  <a:lnTo>
                    <a:pt x="380" y="258"/>
                  </a:lnTo>
                  <a:lnTo>
                    <a:pt x="378" y="258"/>
                  </a:lnTo>
                  <a:lnTo>
                    <a:pt x="380" y="258"/>
                  </a:lnTo>
                  <a:lnTo>
                    <a:pt x="384" y="258"/>
                  </a:lnTo>
                  <a:lnTo>
                    <a:pt x="388" y="254"/>
                  </a:lnTo>
                  <a:lnTo>
                    <a:pt x="392" y="250"/>
                  </a:lnTo>
                  <a:lnTo>
                    <a:pt x="396" y="250"/>
                  </a:lnTo>
                  <a:lnTo>
                    <a:pt x="396" y="254"/>
                  </a:lnTo>
                  <a:lnTo>
                    <a:pt x="400" y="254"/>
                  </a:lnTo>
                  <a:lnTo>
                    <a:pt x="400" y="250"/>
                  </a:lnTo>
                  <a:lnTo>
                    <a:pt x="404" y="250"/>
                  </a:lnTo>
                  <a:lnTo>
                    <a:pt x="404" y="254"/>
                  </a:lnTo>
                  <a:lnTo>
                    <a:pt x="406" y="254"/>
                  </a:lnTo>
                  <a:lnTo>
                    <a:pt x="410" y="254"/>
                  </a:lnTo>
                  <a:lnTo>
                    <a:pt x="406" y="254"/>
                  </a:lnTo>
                  <a:lnTo>
                    <a:pt x="404" y="250"/>
                  </a:lnTo>
                  <a:lnTo>
                    <a:pt x="400" y="250"/>
                  </a:lnTo>
                  <a:lnTo>
                    <a:pt x="400" y="246"/>
                  </a:lnTo>
                  <a:lnTo>
                    <a:pt x="400" y="242"/>
                  </a:lnTo>
                  <a:lnTo>
                    <a:pt x="404" y="242"/>
                  </a:lnTo>
                  <a:lnTo>
                    <a:pt x="406" y="242"/>
                  </a:lnTo>
                  <a:lnTo>
                    <a:pt x="410" y="238"/>
                  </a:lnTo>
                  <a:lnTo>
                    <a:pt x="406" y="238"/>
                  </a:lnTo>
                  <a:lnTo>
                    <a:pt x="404" y="238"/>
                  </a:lnTo>
                  <a:lnTo>
                    <a:pt x="404" y="242"/>
                  </a:lnTo>
                  <a:lnTo>
                    <a:pt x="400" y="242"/>
                  </a:lnTo>
                  <a:lnTo>
                    <a:pt x="400" y="246"/>
                  </a:lnTo>
                  <a:lnTo>
                    <a:pt x="396" y="246"/>
                  </a:lnTo>
                  <a:lnTo>
                    <a:pt x="392" y="246"/>
                  </a:lnTo>
                  <a:lnTo>
                    <a:pt x="388" y="246"/>
                  </a:lnTo>
                  <a:lnTo>
                    <a:pt x="384" y="246"/>
                  </a:lnTo>
                  <a:lnTo>
                    <a:pt x="380" y="250"/>
                  </a:lnTo>
                  <a:lnTo>
                    <a:pt x="378" y="250"/>
                  </a:lnTo>
                  <a:lnTo>
                    <a:pt x="374" y="254"/>
                  </a:lnTo>
                  <a:lnTo>
                    <a:pt x="374" y="258"/>
                  </a:lnTo>
                  <a:lnTo>
                    <a:pt x="370" y="258"/>
                  </a:lnTo>
                  <a:lnTo>
                    <a:pt x="370" y="262"/>
                  </a:lnTo>
                  <a:lnTo>
                    <a:pt x="366" y="262"/>
                  </a:lnTo>
                  <a:lnTo>
                    <a:pt x="366" y="266"/>
                  </a:lnTo>
                  <a:lnTo>
                    <a:pt x="366" y="268"/>
                  </a:lnTo>
                  <a:lnTo>
                    <a:pt x="362" y="268"/>
                  </a:lnTo>
                  <a:lnTo>
                    <a:pt x="358" y="268"/>
                  </a:lnTo>
                  <a:lnTo>
                    <a:pt x="354" y="268"/>
                  </a:lnTo>
                  <a:lnTo>
                    <a:pt x="358" y="268"/>
                  </a:lnTo>
                  <a:lnTo>
                    <a:pt x="362" y="272"/>
                  </a:lnTo>
                  <a:lnTo>
                    <a:pt x="358" y="276"/>
                  </a:lnTo>
                  <a:lnTo>
                    <a:pt x="354" y="276"/>
                  </a:lnTo>
                  <a:lnTo>
                    <a:pt x="350" y="280"/>
                  </a:lnTo>
                  <a:lnTo>
                    <a:pt x="354" y="276"/>
                  </a:lnTo>
                  <a:lnTo>
                    <a:pt x="354" y="280"/>
                  </a:lnTo>
                  <a:lnTo>
                    <a:pt x="354" y="284"/>
                  </a:lnTo>
                  <a:lnTo>
                    <a:pt x="350" y="284"/>
                  </a:lnTo>
                  <a:lnTo>
                    <a:pt x="350" y="280"/>
                  </a:lnTo>
                  <a:lnTo>
                    <a:pt x="350" y="284"/>
                  </a:lnTo>
                  <a:lnTo>
                    <a:pt x="348" y="284"/>
                  </a:lnTo>
                  <a:lnTo>
                    <a:pt x="344" y="284"/>
                  </a:lnTo>
                  <a:lnTo>
                    <a:pt x="348" y="288"/>
                  </a:lnTo>
                  <a:lnTo>
                    <a:pt x="344" y="288"/>
                  </a:lnTo>
                  <a:lnTo>
                    <a:pt x="340" y="288"/>
                  </a:lnTo>
                  <a:lnTo>
                    <a:pt x="344" y="288"/>
                  </a:lnTo>
                  <a:lnTo>
                    <a:pt x="340" y="292"/>
                  </a:lnTo>
                  <a:lnTo>
                    <a:pt x="340" y="294"/>
                  </a:lnTo>
                  <a:lnTo>
                    <a:pt x="344" y="294"/>
                  </a:lnTo>
                  <a:lnTo>
                    <a:pt x="348" y="294"/>
                  </a:lnTo>
                  <a:lnTo>
                    <a:pt x="348" y="298"/>
                  </a:lnTo>
                  <a:lnTo>
                    <a:pt x="350" y="298"/>
                  </a:lnTo>
                  <a:lnTo>
                    <a:pt x="350" y="302"/>
                  </a:lnTo>
                  <a:lnTo>
                    <a:pt x="348" y="306"/>
                  </a:lnTo>
                  <a:lnTo>
                    <a:pt x="344" y="306"/>
                  </a:lnTo>
                  <a:lnTo>
                    <a:pt x="344" y="310"/>
                  </a:lnTo>
                  <a:lnTo>
                    <a:pt x="340" y="310"/>
                  </a:lnTo>
                  <a:lnTo>
                    <a:pt x="344" y="310"/>
                  </a:lnTo>
                  <a:lnTo>
                    <a:pt x="340" y="310"/>
                  </a:lnTo>
                  <a:lnTo>
                    <a:pt x="336" y="314"/>
                  </a:lnTo>
                  <a:lnTo>
                    <a:pt x="340" y="314"/>
                  </a:lnTo>
                  <a:lnTo>
                    <a:pt x="340" y="318"/>
                  </a:lnTo>
                  <a:lnTo>
                    <a:pt x="336" y="318"/>
                  </a:lnTo>
                  <a:lnTo>
                    <a:pt x="332" y="318"/>
                  </a:lnTo>
                  <a:lnTo>
                    <a:pt x="332" y="322"/>
                  </a:lnTo>
                  <a:lnTo>
                    <a:pt x="328" y="318"/>
                  </a:lnTo>
                  <a:lnTo>
                    <a:pt x="328" y="322"/>
                  </a:lnTo>
                  <a:lnTo>
                    <a:pt x="324" y="322"/>
                  </a:lnTo>
                  <a:lnTo>
                    <a:pt x="324" y="324"/>
                  </a:lnTo>
                  <a:lnTo>
                    <a:pt x="322" y="324"/>
                  </a:lnTo>
                  <a:lnTo>
                    <a:pt x="318" y="324"/>
                  </a:lnTo>
                  <a:lnTo>
                    <a:pt x="318" y="328"/>
                  </a:lnTo>
                  <a:lnTo>
                    <a:pt x="314" y="328"/>
                  </a:lnTo>
                  <a:lnTo>
                    <a:pt x="314" y="332"/>
                  </a:lnTo>
                  <a:lnTo>
                    <a:pt x="310" y="332"/>
                  </a:lnTo>
                  <a:lnTo>
                    <a:pt x="306" y="336"/>
                  </a:lnTo>
                  <a:lnTo>
                    <a:pt x="310" y="336"/>
                  </a:lnTo>
                  <a:lnTo>
                    <a:pt x="310" y="340"/>
                  </a:lnTo>
                  <a:lnTo>
                    <a:pt x="306" y="340"/>
                  </a:lnTo>
                  <a:lnTo>
                    <a:pt x="306" y="344"/>
                  </a:lnTo>
                  <a:lnTo>
                    <a:pt x="302" y="344"/>
                  </a:lnTo>
                  <a:lnTo>
                    <a:pt x="298" y="344"/>
                  </a:lnTo>
                  <a:lnTo>
                    <a:pt x="298" y="348"/>
                  </a:lnTo>
                  <a:lnTo>
                    <a:pt x="294" y="348"/>
                  </a:lnTo>
                  <a:lnTo>
                    <a:pt x="294" y="344"/>
                  </a:lnTo>
                  <a:lnTo>
                    <a:pt x="292" y="344"/>
                  </a:lnTo>
                  <a:lnTo>
                    <a:pt x="292" y="348"/>
                  </a:lnTo>
                  <a:lnTo>
                    <a:pt x="292" y="350"/>
                  </a:lnTo>
                  <a:lnTo>
                    <a:pt x="288" y="348"/>
                  </a:lnTo>
                  <a:lnTo>
                    <a:pt x="288" y="350"/>
                  </a:lnTo>
                  <a:lnTo>
                    <a:pt x="284" y="350"/>
                  </a:lnTo>
                  <a:lnTo>
                    <a:pt x="288" y="350"/>
                  </a:lnTo>
                  <a:lnTo>
                    <a:pt x="288" y="354"/>
                  </a:lnTo>
                  <a:lnTo>
                    <a:pt x="284" y="354"/>
                  </a:lnTo>
                  <a:lnTo>
                    <a:pt x="284" y="350"/>
                  </a:lnTo>
                  <a:lnTo>
                    <a:pt x="284" y="354"/>
                  </a:lnTo>
                  <a:lnTo>
                    <a:pt x="280" y="354"/>
                  </a:lnTo>
                  <a:lnTo>
                    <a:pt x="278" y="354"/>
                  </a:lnTo>
                  <a:lnTo>
                    <a:pt x="278" y="358"/>
                  </a:lnTo>
                  <a:lnTo>
                    <a:pt x="280" y="354"/>
                  </a:lnTo>
                  <a:lnTo>
                    <a:pt x="280" y="358"/>
                  </a:lnTo>
                  <a:lnTo>
                    <a:pt x="284" y="358"/>
                  </a:lnTo>
                  <a:lnTo>
                    <a:pt x="280" y="358"/>
                  </a:lnTo>
                  <a:lnTo>
                    <a:pt x="284" y="358"/>
                  </a:lnTo>
                  <a:lnTo>
                    <a:pt x="280" y="362"/>
                  </a:lnTo>
                  <a:lnTo>
                    <a:pt x="280" y="358"/>
                  </a:lnTo>
                  <a:lnTo>
                    <a:pt x="280" y="362"/>
                  </a:lnTo>
                  <a:lnTo>
                    <a:pt x="278" y="362"/>
                  </a:lnTo>
                  <a:lnTo>
                    <a:pt x="280" y="358"/>
                  </a:lnTo>
                  <a:lnTo>
                    <a:pt x="278" y="358"/>
                  </a:lnTo>
                  <a:lnTo>
                    <a:pt x="278" y="362"/>
                  </a:lnTo>
                  <a:lnTo>
                    <a:pt x="278" y="366"/>
                  </a:lnTo>
                  <a:lnTo>
                    <a:pt x="278" y="362"/>
                  </a:lnTo>
                  <a:lnTo>
                    <a:pt x="274" y="362"/>
                  </a:lnTo>
                  <a:lnTo>
                    <a:pt x="274" y="366"/>
                  </a:lnTo>
                  <a:lnTo>
                    <a:pt x="270" y="366"/>
                  </a:lnTo>
                  <a:lnTo>
                    <a:pt x="266" y="366"/>
                  </a:lnTo>
                  <a:lnTo>
                    <a:pt x="266" y="370"/>
                  </a:lnTo>
                  <a:lnTo>
                    <a:pt x="262" y="370"/>
                  </a:lnTo>
                  <a:lnTo>
                    <a:pt x="262" y="374"/>
                  </a:lnTo>
                  <a:lnTo>
                    <a:pt x="262" y="370"/>
                  </a:lnTo>
                  <a:lnTo>
                    <a:pt x="262" y="366"/>
                  </a:lnTo>
                  <a:lnTo>
                    <a:pt x="258" y="366"/>
                  </a:lnTo>
                  <a:lnTo>
                    <a:pt x="258" y="370"/>
                  </a:lnTo>
                  <a:lnTo>
                    <a:pt x="254" y="370"/>
                  </a:lnTo>
                  <a:lnTo>
                    <a:pt x="254" y="374"/>
                  </a:lnTo>
                  <a:lnTo>
                    <a:pt x="250" y="374"/>
                  </a:lnTo>
                  <a:lnTo>
                    <a:pt x="248" y="374"/>
                  </a:lnTo>
                  <a:lnTo>
                    <a:pt x="248" y="378"/>
                  </a:lnTo>
                  <a:lnTo>
                    <a:pt x="248" y="374"/>
                  </a:lnTo>
                  <a:lnTo>
                    <a:pt x="244" y="374"/>
                  </a:lnTo>
                  <a:lnTo>
                    <a:pt x="244" y="378"/>
                  </a:lnTo>
                  <a:lnTo>
                    <a:pt x="240" y="378"/>
                  </a:lnTo>
                  <a:lnTo>
                    <a:pt x="236" y="378"/>
                  </a:lnTo>
                  <a:lnTo>
                    <a:pt x="236" y="374"/>
                  </a:lnTo>
                  <a:lnTo>
                    <a:pt x="240" y="374"/>
                  </a:lnTo>
                  <a:lnTo>
                    <a:pt x="236" y="374"/>
                  </a:lnTo>
                  <a:lnTo>
                    <a:pt x="232" y="374"/>
                  </a:lnTo>
                  <a:lnTo>
                    <a:pt x="232" y="378"/>
                  </a:lnTo>
                  <a:lnTo>
                    <a:pt x="232" y="380"/>
                  </a:lnTo>
                  <a:lnTo>
                    <a:pt x="228" y="380"/>
                  </a:lnTo>
                  <a:lnTo>
                    <a:pt x="228" y="384"/>
                  </a:lnTo>
                  <a:lnTo>
                    <a:pt x="228" y="380"/>
                  </a:lnTo>
                  <a:lnTo>
                    <a:pt x="224" y="384"/>
                  </a:lnTo>
                  <a:lnTo>
                    <a:pt x="222" y="384"/>
                  </a:lnTo>
                  <a:lnTo>
                    <a:pt x="222" y="380"/>
                  </a:lnTo>
                  <a:lnTo>
                    <a:pt x="222" y="384"/>
                  </a:lnTo>
                  <a:lnTo>
                    <a:pt x="218" y="388"/>
                  </a:lnTo>
                  <a:lnTo>
                    <a:pt x="218" y="384"/>
                  </a:lnTo>
                  <a:lnTo>
                    <a:pt x="214" y="384"/>
                  </a:lnTo>
                  <a:lnTo>
                    <a:pt x="214" y="380"/>
                  </a:lnTo>
                  <a:lnTo>
                    <a:pt x="214" y="384"/>
                  </a:lnTo>
                  <a:lnTo>
                    <a:pt x="214" y="388"/>
                  </a:lnTo>
                  <a:lnTo>
                    <a:pt x="210" y="388"/>
                  </a:lnTo>
                  <a:lnTo>
                    <a:pt x="210" y="384"/>
                  </a:lnTo>
                  <a:lnTo>
                    <a:pt x="210" y="380"/>
                  </a:lnTo>
                  <a:lnTo>
                    <a:pt x="214" y="380"/>
                  </a:lnTo>
                  <a:lnTo>
                    <a:pt x="218" y="380"/>
                  </a:lnTo>
                  <a:lnTo>
                    <a:pt x="218" y="378"/>
                  </a:lnTo>
                  <a:lnTo>
                    <a:pt x="222" y="378"/>
                  </a:lnTo>
                  <a:lnTo>
                    <a:pt x="222" y="374"/>
                  </a:lnTo>
                  <a:lnTo>
                    <a:pt x="224" y="374"/>
                  </a:lnTo>
                  <a:lnTo>
                    <a:pt x="224" y="370"/>
                  </a:lnTo>
                  <a:lnTo>
                    <a:pt x="228" y="370"/>
                  </a:lnTo>
                  <a:lnTo>
                    <a:pt x="232" y="366"/>
                  </a:lnTo>
                  <a:lnTo>
                    <a:pt x="240" y="366"/>
                  </a:lnTo>
                  <a:lnTo>
                    <a:pt x="244" y="366"/>
                  </a:lnTo>
                  <a:lnTo>
                    <a:pt x="248" y="370"/>
                  </a:lnTo>
                  <a:lnTo>
                    <a:pt x="248" y="366"/>
                  </a:lnTo>
                  <a:lnTo>
                    <a:pt x="250" y="366"/>
                  </a:lnTo>
                  <a:lnTo>
                    <a:pt x="250" y="370"/>
                  </a:lnTo>
                  <a:lnTo>
                    <a:pt x="254" y="370"/>
                  </a:lnTo>
                  <a:lnTo>
                    <a:pt x="254" y="366"/>
                  </a:lnTo>
                  <a:lnTo>
                    <a:pt x="250" y="366"/>
                  </a:lnTo>
                  <a:lnTo>
                    <a:pt x="250" y="362"/>
                  </a:lnTo>
                  <a:lnTo>
                    <a:pt x="250" y="358"/>
                  </a:lnTo>
                  <a:lnTo>
                    <a:pt x="254" y="358"/>
                  </a:lnTo>
                  <a:lnTo>
                    <a:pt x="254" y="354"/>
                  </a:lnTo>
                  <a:lnTo>
                    <a:pt x="258" y="354"/>
                  </a:lnTo>
                  <a:lnTo>
                    <a:pt x="258" y="350"/>
                  </a:lnTo>
                  <a:lnTo>
                    <a:pt x="262" y="350"/>
                  </a:lnTo>
                  <a:lnTo>
                    <a:pt x="266" y="350"/>
                  </a:lnTo>
                  <a:lnTo>
                    <a:pt x="270" y="348"/>
                  </a:lnTo>
                  <a:lnTo>
                    <a:pt x="274" y="348"/>
                  </a:lnTo>
                  <a:lnTo>
                    <a:pt x="278" y="348"/>
                  </a:lnTo>
                  <a:lnTo>
                    <a:pt x="278" y="344"/>
                  </a:lnTo>
                  <a:lnTo>
                    <a:pt x="278" y="340"/>
                  </a:lnTo>
                  <a:lnTo>
                    <a:pt x="280" y="336"/>
                  </a:lnTo>
                  <a:lnTo>
                    <a:pt x="284" y="332"/>
                  </a:lnTo>
                  <a:lnTo>
                    <a:pt x="288" y="332"/>
                  </a:lnTo>
                  <a:lnTo>
                    <a:pt x="288" y="328"/>
                  </a:lnTo>
                  <a:lnTo>
                    <a:pt x="292" y="328"/>
                  </a:lnTo>
                  <a:lnTo>
                    <a:pt x="292" y="332"/>
                  </a:lnTo>
                  <a:lnTo>
                    <a:pt x="294" y="332"/>
                  </a:lnTo>
                  <a:lnTo>
                    <a:pt x="294" y="328"/>
                  </a:lnTo>
                  <a:lnTo>
                    <a:pt x="292" y="332"/>
                  </a:lnTo>
                  <a:lnTo>
                    <a:pt x="292" y="328"/>
                  </a:lnTo>
                  <a:lnTo>
                    <a:pt x="292" y="324"/>
                  </a:lnTo>
                  <a:lnTo>
                    <a:pt x="292" y="322"/>
                  </a:lnTo>
                  <a:lnTo>
                    <a:pt x="292" y="318"/>
                  </a:lnTo>
                  <a:lnTo>
                    <a:pt x="294" y="314"/>
                  </a:lnTo>
                  <a:lnTo>
                    <a:pt x="298" y="314"/>
                  </a:lnTo>
                  <a:lnTo>
                    <a:pt x="298" y="318"/>
                  </a:lnTo>
                  <a:lnTo>
                    <a:pt x="298" y="314"/>
                  </a:lnTo>
                  <a:lnTo>
                    <a:pt x="294" y="314"/>
                  </a:lnTo>
                  <a:lnTo>
                    <a:pt x="292" y="314"/>
                  </a:lnTo>
                  <a:lnTo>
                    <a:pt x="292" y="310"/>
                  </a:lnTo>
                  <a:lnTo>
                    <a:pt x="294" y="306"/>
                  </a:lnTo>
                  <a:lnTo>
                    <a:pt x="298" y="302"/>
                  </a:lnTo>
                  <a:lnTo>
                    <a:pt x="298" y="298"/>
                  </a:lnTo>
                  <a:lnTo>
                    <a:pt x="302" y="298"/>
                  </a:lnTo>
                  <a:lnTo>
                    <a:pt x="302" y="294"/>
                  </a:lnTo>
                  <a:lnTo>
                    <a:pt x="298" y="298"/>
                  </a:lnTo>
                  <a:lnTo>
                    <a:pt x="294" y="298"/>
                  </a:lnTo>
                  <a:lnTo>
                    <a:pt x="294" y="302"/>
                  </a:lnTo>
                  <a:lnTo>
                    <a:pt x="292" y="302"/>
                  </a:lnTo>
                  <a:lnTo>
                    <a:pt x="288" y="302"/>
                  </a:lnTo>
                  <a:lnTo>
                    <a:pt x="284" y="306"/>
                  </a:lnTo>
                  <a:lnTo>
                    <a:pt x="280" y="306"/>
                  </a:lnTo>
                  <a:lnTo>
                    <a:pt x="280" y="302"/>
                  </a:lnTo>
                  <a:lnTo>
                    <a:pt x="278" y="302"/>
                  </a:lnTo>
                  <a:lnTo>
                    <a:pt x="278" y="298"/>
                  </a:lnTo>
                  <a:lnTo>
                    <a:pt x="280" y="298"/>
                  </a:lnTo>
                  <a:lnTo>
                    <a:pt x="280" y="294"/>
                  </a:lnTo>
                  <a:lnTo>
                    <a:pt x="284" y="294"/>
                  </a:lnTo>
                  <a:lnTo>
                    <a:pt x="284" y="298"/>
                  </a:lnTo>
                  <a:lnTo>
                    <a:pt x="284" y="294"/>
                  </a:lnTo>
                  <a:lnTo>
                    <a:pt x="280" y="294"/>
                  </a:lnTo>
                  <a:lnTo>
                    <a:pt x="278" y="292"/>
                  </a:lnTo>
                  <a:lnTo>
                    <a:pt x="278" y="294"/>
                  </a:lnTo>
                  <a:lnTo>
                    <a:pt x="280" y="294"/>
                  </a:lnTo>
                  <a:lnTo>
                    <a:pt x="278" y="298"/>
                  </a:lnTo>
                  <a:lnTo>
                    <a:pt x="274" y="298"/>
                  </a:lnTo>
                  <a:lnTo>
                    <a:pt x="274" y="302"/>
                  </a:lnTo>
                  <a:lnTo>
                    <a:pt x="278" y="310"/>
                  </a:lnTo>
                  <a:lnTo>
                    <a:pt x="274" y="310"/>
                  </a:lnTo>
                  <a:lnTo>
                    <a:pt x="270" y="310"/>
                  </a:lnTo>
                  <a:lnTo>
                    <a:pt x="270" y="306"/>
                  </a:lnTo>
                  <a:lnTo>
                    <a:pt x="266" y="302"/>
                  </a:lnTo>
                  <a:lnTo>
                    <a:pt x="262" y="298"/>
                  </a:lnTo>
                  <a:lnTo>
                    <a:pt x="262" y="302"/>
                  </a:lnTo>
                  <a:lnTo>
                    <a:pt x="258" y="302"/>
                  </a:lnTo>
                  <a:lnTo>
                    <a:pt x="258" y="298"/>
                  </a:lnTo>
                  <a:lnTo>
                    <a:pt x="254" y="298"/>
                  </a:lnTo>
                  <a:lnTo>
                    <a:pt x="254" y="294"/>
                  </a:lnTo>
                  <a:lnTo>
                    <a:pt x="250" y="294"/>
                  </a:lnTo>
                  <a:lnTo>
                    <a:pt x="248" y="298"/>
                  </a:lnTo>
                  <a:lnTo>
                    <a:pt x="244" y="298"/>
                  </a:lnTo>
                  <a:lnTo>
                    <a:pt x="244" y="302"/>
                  </a:lnTo>
                  <a:lnTo>
                    <a:pt x="240" y="302"/>
                  </a:lnTo>
                  <a:lnTo>
                    <a:pt x="240" y="306"/>
                  </a:lnTo>
                  <a:lnTo>
                    <a:pt x="236" y="306"/>
                  </a:lnTo>
                  <a:lnTo>
                    <a:pt x="232" y="306"/>
                  </a:lnTo>
                  <a:lnTo>
                    <a:pt x="228" y="306"/>
                  </a:lnTo>
                  <a:lnTo>
                    <a:pt x="228" y="302"/>
                  </a:lnTo>
                  <a:lnTo>
                    <a:pt x="228" y="306"/>
                  </a:lnTo>
                  <a:lnTo>
                    <a:pt x="232" y="306"/>
                  </a:lnTo>
                  <a:lnTo>
                    <a:pt x="232" y="302"/>
                  </a:lnTo>
                  <a:lnTo>
                    <a:pt x="236" y="302"/>
                  </a:lnTo>
                  <a:lnTo>
                    <a:pt x="232" y="302"/>
                  </a:lnTo>
                  <a:lnTo>
                    <a:pt x="232" y="298"/>
                  </a:lnTo>
                  <a:lnTo>
                    <a:pt x="232" y="294"/>
                  </a:lnTo>
                  <a:lnTo>
                    <a:pt x="236" y="294"/>
                  </a:lnTo>
                  <a:lnTo>
                    <a:pt x="232" y="294"/>
                  </a:lnTo>
                  <a:lnTo>
                    <a:pt x="228" y="294"/>
                  </a:lnTo>
                  <a:lnTo>
                    <a:pt x="228" y="292"/>
                  </a:lnTo>
                  <a:lnTo>
                    <a:pt x="228" y="288"/>
                  </a:lnTo>
                  <a:lnTo>
                    <a:pt x="232" y="288"/>
                  </a:lnTo>
                  <a:lnTo>
                    <a:pt x="232" y="284"/>
                  </a:lnTo>
                  <a:lnTo>
                    <a:pt x="232" y="280"/>
                  </a:lnTo>
                  <a:lnTo>
                    <a:pt x="228" y="280"/>
                  </a:lnTo>
                  <a:lnTo>
                    <a:pt x="228" y="276"/>
                  </a:lnTo>
                  <a:lnTo>
                    <a:pt x="224" y="272"/>
                  </a:lnTo>
                  <a:lnTo>
                    <a:pt x="228" y="268"/>
                  </a:lnTo>
                  <a:lnTo>
                    <a:pt x="224" y="268"/>
                  </a:lnTo>
                  <a:lnTo>
                    <a:pt x="224" y="272"/>
                  </a:lnTo>
                  <a:lnTo>
                    <a:pt x="224" y="268"/>
                  </a:lnTo>
                  <a:lnTo>
                    <a:pt x="224" y="266"/>
                  </a:lnTo>
                  <a:lnTo>
                    <a:pt x="224" y="262"/>
                  </a:lnTo>
                  <a:lnTo>
                    <a:pt x="228" y="262"/>
                  </a:lnTo>
                  <a:lnTo>
                    <a:pt x="228" y="258"/>
                  </a:lnTo>
                  <a:lnTo>
                    <a:pt x="228" y="262"/>
                  </a:lnTo>
                  <a:lnTo>
                    <a:pt x="228" y="258"/>
                  </a:lnTo>
                  <a:lnTo>
                    <a:pt x="232" y="258"/>
                  </a:lnTo>
                  <a:lnTo>
                    <a:pt x="228" y="258"/>
                  </a:lnTo>
                  <a:lnTo>
                    <a:pt x="224" y="262"/>
                  </a:lnTo>
                  <a:lnTo>
                    <a:pt x="224" y="266"/>
                  </a:lnTo>
                  <a:lnTo>
                    <a:pt x="222" y="266"/>
                  </a:lnTo>
                  <a:lnTo>
                    <a:pt x="222" y="268"/>
                  </a:lnTo>
                  <a:lnTo>
                    <a:pt x="224" y="268"/>
                  </a:lnTo>
                  <a:lnTo>
                    <a:pt x="222" y="272"/>
                  </a:lnTo>
                  <a:lnTo>
                    <a:pt x="222" y="276"/>
                  </a:lnTo>
                  <a:lnTo>
                    <a:pt x="218" y="276"/>
                  </a:lnTo>
                  <a:lnTo>
                    <a:pt x="214" y="276"/>
                  </a:lnTo>
                  <a:lnTo>
                    <a:pt x="210" y="280"/>
                  </a:lnTo>
                  <a:lnTo>
                    <a:pt x="206" y="280"/>
                  </a:lnTo>
                  <a:lnTo>
                    <a:pt x="202" y="280"/>
                  </a:lnTo>
                  <a:lnTo>
                    <a:pt x="198" y="280"/>
                  </a:lnTo>
                  <a:lnTo>
                    <a:pt x="198" y="276"/>
                  </a:lnTo>
                  <a:lnTo>
                    <a:pt x="198" y="272"/>
                  </a:lnTo>
                  <a:lnTo>
                    <a:pt x="194" y="272"/>
                  </a:lnTo>
                  <a:lnTo>
                    <a:pt x="194" y="268"/>
                  </a:lnTo>
                  <a:lnTo>
                    <a:pt x="192" y="268"/>
                  </a:lnTo>
                  <a:lnTo>
                    <a:pt x="188" y="266"/>
                  </a:lnTo>
                  <a:lnTo>
                    <a:pt x="184" y="266"/>
                  </a:lnTo>
                  <a:lnTo>
                    <a:pt x="188" y="266"/>
                  </a:lnTo>
                  <a:lnTo>
                    <a:pt x="188" y="262"/>
                  </a:lnTo>
                  <a:lnTo>
                    <a:pt x="184" y="262"/>
                  </a:lnTo>
                  <a:lnTo>
                    <a:pt x="180" y="262"/>
                  </a:lnTo>
                  <a:lnTo>
                    <a:pt x="184" y="262"/>
                  </a:lnTo>
                  <a:lnTo>
                    <a:pt x="188" y="258"/>
                  </a:lnTo>
                  <a:lnTo>
                    <a:pt x="188" y="254"/>
                  </a:lnTo>
                  <a:lnTo>
                    <a:pt x="192" y="254"/>
                  </a:lnTo>
                  <a:lnTo>
                    <a:pt x="194" y="258"/>
                  </a:lnTo>
                  <a:lnTo>
                    <a:pt x="198" y="258"/>
                  </a:lnTo>
                  <a:lnTo>
                    <a:pt x="194" y="258"/>
                  </a:lnTo>
                  <a:lnTo>
                    <a:pt x="194" y="262"/>
                  </a:lnTo>
                  <a:lnTo>
                    <a:pt x="198" y="258"/>
                  </a:lnTo>
                  <a:lnTo>
                    <a:pt x="202" y="258"/>
                  </a:lnTo>
                  <a:lnTo>
                    <a:pt x="202" y="262"/>
                  </a:lnTo>
                  <a:lnTo>
                    <a:pt x="206" y="262"/>
                  </a:lnTo>
                  <a:lnTo>
                    <a:pt x="210" y="258"/>
                  </a:lnTo>
                  <a:lnTo>
                    <a:pt x="206" y="258"/>
                  </a:lnTo>
                  <a:lnTo>
                    <a:pt x="206" y="254"/>
                  </a:lnTo>
                  <a:lnTo>
                    <a:pt x="202" y="254"/>
                  </a:lnTo>
                  <a:lnTo>
                    <a:pt x="206" y="254"/>
                  </a:lnTo>
                  <a:lnTo>
                    <a:pt x="206" y="250"/>
                  </a:lnTo>
                  <a:lnTo>
                    <a:pt x="202" y="254"/>
                  </a:lnTo>
                  <a:lnTo>
                    <a:pt x="198" y="254"/>
                  </a:lnTo>
                  <a:lnTo>
                    <a:pt x="194" y="254"/>
                  </a:lnTo>
                  <a:lnTo>
                    <a:pt x="192" y="254"/>
                  </a:lnTo>
                  <a:lnTo>
                    <a:pt x="188" y="254"/>
                  </a:lnTo>
                  <a:lnTo>
                    <a:pt x="184" y="254"/>
                  </a:lnTo>
                  <a:lnTo>
                    <a:pt x="184" y="250"/>
                  </a:lnTo>
                  <a:lnTo>
                    <a:pt x="188" y="250"/>
                  </a:lnTo>
                  <a:lnTo>
                    <a:pt x="192" y="250"/>
                  </a:lnTo>
                  <a:lnTo>
                    <a:pt x="188" y="250"/>
                  </a:lnTo>
                  <a:lnTo>
                    <a:pt x="184" y="250"/>
                  </a:lnTo>
                  <a:lnTo>
                    <a:pt x="184" y="246"/>
                  </a:lnTo>
                  <a:lnTo>
                    <a:pt x="180" y="246"/>
                  </a:lnTo>
                  <a:lnTo>
                    <a:pt x="184" y="246"/>
                  </a:lnTo>
                  <a:lnTo>
                    <a:pt x="184" y="242"/>
                  </a:lnTo>
                  <a:lnTo>
                    <a:pt x="188" y="242"/>
                  </a:lnTo>
                  <a:lnTo>
                    <a:pt x="188" y="238"/>
                  </a:lnTo>
                  <a:lnTo>
                    <a:pt x="192" y="238"/>
                  </a:lnTo>
                  <a:lnTo>
                    <a:pt x="192" y="236"/>
                  </a:lnTo>
                  <a:lnTo>
                    <a:pt x="192" y="238"/>
                  </a:lnTo>
                  <a:lnTo>
                    <a:pt x="188" y="238"/>
                  </a:lnTo>
                  <a:lnTo>
                    <a:pt x="188" y="242"/>
                  </a:lnTo>
                  <a:lnTo>
                    <a:pt x="184" y="242"/>
                  </a:lnTo>
                  <a:lnTo>
                    <a:pt x="184" y="246"/>
                  </a:lnTo>
                  <a:lnTo>
                    <a:pt x="180" y="246"/>
                  </a:lnTo>
                  <a:lnTo>
                    <a:pt x="184" y="246"/>
                  </a:lnTo>
                  <a:lnTo>
                    <a:pt x="180" y="250"/>
                  </a:lnTo>
                  <a:lnTo>
                    <a:pt x="176" y="246"/>
                  </a:lnTo>
                  <a:lnTo>
                    <a:pt x="180" y="246"/>
                  </a:lnTo>
                  <a:lnTo>
                    <a:pt x="176" y="242"/>
                  </a:lnTo>
                  <a:lnTo>
                    <a:pt x="172" y="242"/>
                  </a:lnTo>
                  <a:lnTo>
                    <a:pt x="176" y="242"/>
                  </a:lnTo>
                  <a:lnTo>
                    <a:pt x="176" y="238"/>
                  </a:lnTo>
                  <a:lnTo>
                    <a:pt x="172" y="238"/>
                  </a:lnTo>
                  <a:lnTo>
                    <a:pt x="168" y="238"/>
                  </a:lnTo>
                  <a:lnTo>
                    <a:pt x="168" y="236"/>
                  </a:lnTo>
                  <a:lnTo>
                    <a:pt x="172" y="236"/>
                  </a:lnTo>
                  <a:lnTo>
                    <a:pt x="176" y="236"/>
                  </a:lnTo>
                  <a:lnTo>
                    <a:pt x="172" y="236"/>
                  </a:lnTo>
                  <a:lnTo>
                    <a:pt x="172" y="232"/>
                  </a:lnTo>
                  <a:lnTo>
                    <a:pt x="176" y="232"/>
                  </a:lnTo>
                  <a:lnTo>
                    <a:pt x="176" y="228"/>
                  </a:lnTo>
                  <a:lnTo>
                    <a:pt x="176" y="224"/>
                  </a:lnTo>
                  <a:lnTo>
                    <a:pt x="180" y="224"/>
                  </a:lnTo>
                  <a:lnTo>
                    <a:pt x="180" y="222"/>
                  </a:lnTo>
                  <a:lnTo>
                    <a:pt x="184" y="222"/>
                  </a:lnTo>
                  <a:lnTo>
                    <a:pt x="184" y="218"/>
                  </a:lnTo>
                  <a:lnTo>
                    <a:pt x="188" y="218"/>
                  </a:lnTo>
                  <a:lnTo>
                    <a:pt x="192" y="218"/>
                  </a:lnTo>
                  <a:lnTo>
                    <a:pt x="192" y="222"/>
                  </a:lnTo>
                  <a:lnTo>
                    <a:pt x="192" y="218"/>
                  </a:lnTo>
                  <a:lnTo>
                    <a:pt x="188" y="218"/>
                  </a:lnTo>
                  <a:lnTo>
                    <a:pt x="192" y="214"/>
                  </a:lnTo>
                  <a:lnTo>
                    <a:pt x="194" y="210"/>
                  </a:lnTo>
                  <a:lnTo>
                    <a:pt x="192" y="214"/>
                  </a:lnTo>
                  <a:lnTo>
                    <a:pt x="188" y="210"/>
                  </a:lnTo>
                  <a:lnTo>
                    <a:pt x="192" y="206"/>
                  </a:lnTo>
                  <a:lnTo>
                    <a:pt x="194" y="206"/>
                  </a:lnTo>
                  <a:lnTo>
                    <a:pt x="194" y="202"/>
                  </a:lnTo>
                  <a:lnTo>
                    <a:pt x="192" y="202"/>
                  </a:lnTo>
                  <a:lnTo>
                    <a:pt x="194" y="198"/>
                  </a:lnTo>
                  <a:lnTo>
                    <a:pt x="198" y="198"/>
                  </a:lnTo>
                  <a:lnTo>
                    <a:pt x="202" y="198"/>
                  </a:lnTo>
                  <a:lnTo>
                    <a:pt x="206" y="198"/>
                  </a:lnTo>
                  <a:lnTo>
                    <a:pt x="206" y="202"/>
                  </a:lnTo>
                  <a:lnTo>
                    <a:pt x="210" y="202"/>
                  </a:lnTo>
                  <a:lnTo>
                    <a:pt x="210" y="206"/>
                  </a:lnTo>
                  <a:lnTo>
                    <a:pt x="214" y="206"/>
                  </a:lnTo>
                  <a:lnTo>
                    <a:pt x="214" y="202"/>
                  </a:lnTo>
                  <a:lnTo>
                    <a:pt x="218" y="202"/>
                  </a:lnTo>
                  <a:lnTo>
                    <a:pt x="222" y="198"/>
                  </a:lnTo>
                  <a:lnTo>
                    <a:pt x="224" y="194"/>
                  </a:lnTo>
                  <a:lnTo>
                    <a:pt x="224" y="192"/>
                  </a:lnTo>
                  <a:lnTo>
                    <a:pt x="228" y="194"/>
                  </a:lnTo>
                  <a:lnTo>
                    <a:pt x="232" y="194"/>
                  </a:lnTo>
                  <a:lnTo>
                    <a:pt x="236" y="194"/>
                  </a:lnTo>
                  <a:lnTo>
                    <a:pt x="240" y="194"/>
                  </a:lnTo>
                  <a:lnTo>
                    <a:pt x="248" y="188"/>
                  </a:lnTo>
                  <a:lnTo>
                    <a:pt x="248" y="184"/>
                  </a:lnTo>
                  <a:lnTo>
                    <a:pt x="244" y="180"/>
                  </a:lnTo>
                  <a:lnTo>
                    <a:pt x="244" y="176"/>
                  </a:lnTo>
                  <a:lnTo>
                    <a:pt x="240" y="172"/>
                  </a:lnTo>
                  <a:lnTo>
                    <a:pt x="236" y="172"/>
                  </a:lnTo>
                  <a:lnTo>
                    <a:pt x="236" y="168"/>
                  </a:lnTo>
                  <a:lnTo>
                    <a:pt x="240" y="168"/>
                  </a:lnTo>
                  <a:lnTo>
                    <a:pt x="244" y="168"/>
                  </a:lnTo>
                  <a:lnTo>
                    <a:pt x="248" y="166"/>
                  </a:lnTo>
                  <a:lnTo>
                    <a:pt x="248" y="162"/>
                  </a:lnTo>
                  <a:lnTo>
                    <a:pt x="244" y="162"/>
                  </a:lnTo>
                  <a:lnTo>
                    <a:pt x="240" y="162"/>
                  </a:lnTo>
                  <a:lnTo>
                    <a:pt x="244" y="162"/>
                  </a:lnTo>
                  <a:lnTo>
                    <a:pt x="244" y="158"/>
                  </a:lnTo>
                  <a:lnTo>
                    <a:pt x="240" y="158"/>
                  </a:lnTo>
                  <a:lnTo>
                    <a:pt x="240" y="162"/>
                  </a:lnTo>
                  <a:lnTo>
                    <a:pt x="236" y="166"/>
                  </a:lnTo>
                  <a:lnTo>
                    <a:pt x="236" y="162"/>
                  </a:lnTo>
                  <a:lnTo>
                    <a:pt x="232" y="162"/>
                  </a:lnTo>
                  <a:lnTo>
                    <a:pt x="232" y="166"/>
                  </a:lnTo>
                  <a:lnTo>
                    <a:pt x="228" y="166"/>
                  </a:lnTo>
                  <a:lnTo>
                    <a:pt x="232" y="166"/>
                  </a:lnTo>
                  <a:lnTo>
                    <a:pt x="228" y="166"/>
                  </a:lnTo>
                  <a:lnTo>
                    <a:pt x="224" y="166"/>
                  </a:lnTo>
                  <a:lnTo>
                    <a:pt x="224" y="168"/>
                  </a:lnTo>
                  <a:lnTo>
                    <a:pt x="222" y="168"/>
                  </a:lnTo>
                  <a:lnTo>
                    <a:pt x="222" y="172"/>
                  </a:lnTo>
                  <a:lnTo>
                    <a:pt x="218" y="172"/>
                  </a:lnTo>
                  <a:lnTo>
                    <a:pt x="218" y="168"/>
                  </a:lnTo>
                  <a:lnTo>
                    <a:pt x="214" y="166"/>
                  </a:lnTo>
                  <a:lnTo>
                    <a:pt x="210" y="166"/>
                  </a:lnTo>
                  <a:lnTo>
                    <a:pt x="210" y="168"/>
                  </a:lnTo>
                  <a:lnTo>
                    <a:pt x="214" y="168"/>
                  </a:lnTo>
                  <a:lnTo>
                    <a:pt x="214" y="172"/>
                  </a:lnTo>
                  <a:lnTo>
                    <a:pt x="210" y="172"/>
                  </a:lnTo>
                  <a:lnTo>
                    <a:pt x="210" y="168"/>
                  </a:lnTo>
                  <a:lnTo>
                    <a:pt x="206" y="168"/>
                  </a:lnTo>
                  <a:lnTo>
                    <a:pt x="202" y="168"/>
                  </a:lnTo>
                  <a:lnTo>
                    <a:pt x="198" y="168"/>
                  </a:lnTo>
                  <a:lnTo>
                    <a:pt x="194" y="168"/>
                  </a:lnTo>
                  <a:lnTo>
                    <a:pt x="192" y="168"/>
                  </a:lnTo>
                  <a:lnTo>
                    <a:pt x="188" y="168"/>
                  </a:lnTo>
                  <a:lnTo>
                    <a:pt x="188" y="172"/>
                  </a:lnTo>
                  <a:lnTo>
                    <a:pt x="192" y="172"/>
                  </a:lnTo>
                  <a:lnTo>
                    <a:pt x="192" y="168"/>
                  </a:lnTo>
                  <a:lnTo>
                    <a:pt x="192" y="172"/>
                  </a:lnTo>
                  <a:lnTo>
                    <a:pt x="188" y="172"/>
                  </a:lnTo>
                  <a:lnTo>
                    <a:pt x="184" y="172"/>
                  </a:lnTo>
                  <a:lnTo>
                    <a:pt x="184" y="168"/>
                  </a:lnTo>
                  <a:lnTo>
                    <a:pt x="180" y="168"/>
                  </a:lnTo>
                  <a:lnTo>
                    <a:pt x="176" y="168"/>
                  </a:lnTo>
                  <a:lnTo>
                    <a:pt x="172" y="168"/>
                  </a:lnTo>
                  <a:lnTo>
                    <a:pt x="168" y="168"/>
                  </a:lnTo>
                  <a:lnTo>
                    <a:pt x="168" y="166"/>
                  </a:lnTo>
                  <a:lnTo>
                    <a:pt x="166" y="166"/>
                  </a:lnTo>
                  <a:lnTo>
                    <a:pt x="166" y="162"/>
                  </a:lnTo>
                  <a:lnTo>
                    <a:pt x="168" y="162"/>
                  </a:lnTo>
                  <a:lnTo>
                    <a:pt x="166" y="162"/>
                  </a:lnTo>
                  <a:lnTo>
                    <a:pt x="166" y="158"/>
                  </a:lnTo>
                  <a:lnTo>
                    <a:pt x="162" y="158"/>
                  </a:lnTo>
                  <a:lnTo>
                    <a:pt x="162" y="154"/>
                  </a:lnTo>
                  <a:lnTo>
                    <a:pt x="158" y="154"/>
                  </a:lnTo>
                  <a:lnTo>
                    <a:pt x="162" y="154"/>
                  </a:lnTo>
                  <a:lnTo>
                    <a:pt x="162" y="150"/>
                  </a:lnTo>
                  <a:lnTo>
                    <a:pt x="162" y="154"/>
                  </a:lnTo>
                  <a:lnTo>
                    <a:pt x="166" y="154"/>
                  </a:lnTo>
                  <a:lnTo>
                    <a:pt x="168" y="150"/>
                  </a:lnTo>
                  <a:lnTo>
                    <a:pt x="168" y="154"/>
                  </a:lnTo>
                  <a:lnTo>
                    <a:pt x="172" y="154"/>
                  </a:lnTo>
                  <a:lnTo>
                    <a:pt x="172" y="150"/>
                  </a:lnTo>
                  <a:lnTo>
                    <a:pt x="168" y="150"/>
                  </a:lnTo>
                  <a:lnTo>
                    <a:pt x="166" y="150"/>
                  </a:lnTo>
                  <a:lnTo>
                    <a:pt x="162" y="150"/>
                  </a:lnTo>
                  <a:lnTo>
                    <a:pt x="158" y="150"/>
                  </a:lnTo>
                  <a:lnTo>
                    <a:pt x="154" y="146"/>
                  </a:lnTo>
                  <a:lnTo>
                    <a:pt x="150" y="146"/>
                  </a:lnTo>
                  <a:lnTo>
                    <a:pt x="146" y="146"/>
                  </a:lnTo>
                  <a:lnTo>
                    <a:pt x="146" y="142"/>
                  </a:lnTo>
                  <a:lnTo>
                    <a:pt x="142" y="142"/>
                  </a:lnTo>
                  <a:lnTo>
                    <a:pt x="142" y="138"/>
                  </a:lnTo>
                  <a:lnTo>
                    <a:pt x="146" y="138"/>
                  </a:lnTo>
                  <a:lnTo>
                    <a:pt x="146" y="142"/>
                  </a:lnTo>
                  <a:lnTo>
                    <a:pt x="142" y="142"/>
                  </a:lnTo>
                  <a:lnTo>
                    <a:pt x="146" y="142"/>
                  </a:lnTo>
                  <a:lnTo>
                    <a:pt x="150" y="138"/>
                  </a:lnTo>
                  <a:lnTo>
                    <a:pt x="154" y="138"/>
                  </a:lnTo>
                  <a:lnTo>
                    <a:pt x="154" y="136"/>
                  </a:lnTo>
                  <a:lnTo>
                    <a:pt x="158" y="138"/>
                  </a:lnTo>
                  <a:lnTo>
                    <a:pt x="158" y="136"/>
                  </a:lnTo>
                  <a:lnTo>
                    <a:pt x="162" y="136"/>
                  </a:lnTo>
                  <a:lnTo>
                    <a:pt x="158" y="136"/>
                  </a:lnTo>
                  <a:lnTo>
                    <a:pt x="162" y="136"/>
                  </a:lnTo>
                  <a:lnTo>
                    <a:pt x="162" y="132"/>
                  </a:lnTo>
                  <a:lnTo>
                    <a:pt x="166" y="132"/>
                  </a:lnTo>
                  <a:lnTo>
                    <a:pt x="168" y="128"/>
                  </a:lnTo>
                  <a:lnTo>
                    <a:pt x="172" y="132"/>
                  </a:lnTo>
                  <a:lnTo>
                    <a:pt x="176" y="132"/>
                  </a:lnTo>
                  <a:lnTo>
                    <a:pt x="180" y="132"/>
                  </a:lnTo>
                  <a:lnTo>
                    <a:pt x="176" y="128"/>
                  </a:lnTo>
                  <a:lnTo>
                    <a:pt x="172" y="128"/>
                  </a:lnTo>
                  <a:lnTo>
                    <a:pt x="176" y="128"/>
                  </a:lnTo>
                  <a:lnTo>
                    <a:pt x="176" y="124"/>
                  </a:lnTo>
                  <a:lnTo>
                    <a:pt x="180" y="124"/>
                  </a:lnTo>
                  <a:lnTo>
                    <a:pt x="184" y="124"/>
                  </a:lnTo>
                  <a:lnTo>
                    <a:pt x="188" y="124"/>
                  </a:lnTo>
                  <a:lnTo>
                    <a:pt x="192" y="120"/>
                  </a:lnTo>
                  <a:lnTo>
                    <a:pt x="194" y="120"/>
                  </a:lnTo>
                  <a:lnTo>
                    <a:pt x="198" y="120"/>
                  </a:lnTo>
                  <a:lnTo>
                    <a:pt x="202" y="120"/>
                  </a:lnTo>
                  <a:lnTo>
                    <a:pt x="206" y="120"/>
                  </a:lnTo>
                  <a:lnTo>
                    <a:pt x="202" y="120"/>
                  </a:lnTo>
                  <a:lnTo>
                    <a:pt x="206" y="120"/>
                  </a:lnTo>
                  <a:lnTo>
                    <a:pt x="202" y="124"/>
                  </a:lnTo>
                  <a:lnTo>
                    <a:pt x="202" y="128"/>
                  </a:lnTo>
                  <a:lnTo>
                    <a:pt x="198" y="128"/>
                  </a:lnTo>
                  <a:lnTo>
                    <a:pt x="202" y="128"/>
                  </a:lnTo>
                  <a:lnTo>
                    <a:pt x="202" y="132"/>
                  </a:lnTo>
                  <a:lnTo>
                    <a:pt x="206" y="132"/>
                  </a:lnTo>
                  <a:lnTo>
                    <a:pt x="210" y="132"/>
                  </a:lnTo>
                  <a:lnTo>
                    <a:pt x="214" y="132"/>
                  </a:lnTo>
                  <a:lnTo>
                    <a:pt x="218" y="132"/>
                  </a:lnTo>
                  <a:lnTo>
                    <a:pt x="222" y="132"/>
                  </a:lnTo>
                  <a:lnTo>
                    <a:pt x="224" y="132"/>
                  </a:lnTo>
                  <a:lnTo>
                    <a:pt x="228" y="132"/>
                  </a:lnTo>
                  <a:lnTo>
                    <a:pt x="232" y="136"/>
                  </a:lnTo>
                  <a:lnTo>
                    <a:pt x="232" y="132"/>
                  </a:lnTo>
                  <a:lnTo>
                    <a:pt x="236" y="132"/>
                  </a:lnTo>
                  <a:lnTo>
                    <a:pt x="236" y="128"/>
                  </a:lnTo>
                  <a:lnTo>
                    <a:pt x="240" y="128"/>
                  </a:lnTo>
                  <a:lnTo>
                    <a:pt x="244" y="128"/>
                  </a:lnTo>
                  <a:lnTo>
                    <a:pt x="244" y="132"/>
                  </a:lnTo>
                  <a:lnTo>
                    <a:pt x="240" y="132"/>
                  </a:lnTo>
                  <a:lnTo>
                    <a:pt x="244" y="132"/>
                  </a:lnTo>
                  <a:lnTo>
                    <a:pt x="244" y="128"/>
                  </a:lnTo>
                  <a:lnTo>
                    <a:pt x="244" y="124"/>
                  </a:lnTo>
                  <a:lnTo>
                    <a:pt x="240" y="124"/>
                  </a:lnTo>
                  <a:lnTo>
                    <a:pt x="236" y="124"/>
                  </a:lnTo>
                  <a:lnTo>
                    <a:pt x="232" y="124"/>
                  </a:lnTo>
                  <a:lnTo>
                    <a:pt x="232" y="128"/>
                  </a:lnTo>
                  <a:lnTo>
                    <a:pt x="228" y="124"/>
                  </a:lnTo>
                  <a:lnTo>
                    <a:pt x="232" y="124"/>
                  </a:lnTo>
                  <a:lnTo>
                    <a:pt x="232" y="120"/>
                  </a:lnTo>
                  <a:lnTo>
                    <a:pt x="228" y="116"/>
                  </a:lnTo>
                  <a:lnTo>
                    <a:pt x="224" y="116"/>
                  </a:lnTo>
                  <a:lnTo>
                    <a:pt x="222" y="116"/>
                  </a:lnTo>
                  <a:lnTo>
                    <a:pt x="222" y="112"/>
                  </a:lnTo>
                  <a:lnTo>
                    <a:pt x="224" y="110"/>
                  </a:lnTo>
                  <a:lnTo>
                    <a:pt x="228" y="112"/>
                  </a:lnTo>
                  <a:lnTo>
                    <a:pt x="228" y="116"/>
                  </a:lnTo>
                  <a:lnTo>
                    <a:pt x="232" y="120"/>
                  </a:lnTo>
                  <a:lnTo>
                    <a:pt x="236" y="124"/>
                  </a:lnTo>
                  <a:lnTo>
                    <a:pt x="240" y="120"/>
                  </a:lnTo>
                  <a:lnTo>
                    <a:pt x="244" y="120"/>
                  </a:lnTo>
                  <a:lnTo>
                    <a:pt x="244" y="124"/>
                  </a:lnTo>
                  <a:lnTo>
                    <a:pt x="248" y="124"/>
                  </a:lnTo>
                  <a:lnTo>
                    <a:pt x="250" y="124"/>
                  </a:lnTo>
                  <a:lnTo>
                    <a:pt x="254" y="124"/>
                  </a:lnTo>
                  <a:lnTo>
                    <a:pt x="254" y="120"/>
                  </a:lnTo>
                  <a:lnTo>
                    <a:pt x="254" y="116"/>
                  </a:lnTo>
                  <a:lnTo>
                    <a:pt x="250" y="120"/>
                  </a:lnTo>
                  <a:lnTo>
                    <a:pt x="248" y="120"/>
                  </a:lnTo>
                  <a:lnTo>
                    <a:pt x="248" y="116"/>
                  </a:lnTo>
                  <a:lnTo>
                    <a:pt x="244" y="116"/>
                  </a:lnTo>
                  <a:lnTo>
                    <a:pt x="240" y="116"/>
                  </a:lnTo>
                  <a:lnTo>
                    <a:pt x="240" y="120"/>
                  </a:lnTo>
                  <a:lnTo>
                    <a:pt x="236" y="120"/>
                  </a:lnTo>
                  <a:lnTo>
                    <a:pt x="232" y="120"/>
                  </a:lnTo>
                  <a:lnTo>
                    <a:pt x="232" y="116"/>
                  </a:lnTo>
                  <a:lnTo>
                    <a:pt x="232" y="112"/>
                  </a:lnTo>
                  <a:lnTo>
                    <a:pt x="232" y="110"/>
                  </a:lnTo>
                  <a:lnTo>
                    <a:pt x="236" y="110"/>
                  </a:lnTo>
                  <a:lnTo>
                    <a:pt x="232" y="110"/>
                  </a:lnTo>
                  <a:lnTo>
                    <a:pt x="224" y="110"/>
                  </a:lnTo>
                  <a:lnTo>
                    <a:pt x="222" y="110"/>
                  </a:lnTo>
                  <a:lnTo>
                    <a:pt x="224" y="110"/>
                  </a:lnTo>
                  <a:lnTo>
                    <a:pt x="224" y="106"/>
                  </a:lnTo>
                  <a:lnTo>
                    <a:pt x="222" y="110"/>
                  </a:lnTo>
                  <a:lnTo>
                    <a:pt x="218" y="110"/>
                  </a:lnTo>
                  <a:lnTo>
                    <a:pt x="214" y="110"/>
                  </a:lnTo>
                  <a:lnTo>
                    <a:pt x="210" y="110"/>
                  </a:lnTo>
                  <a:lnTo>
                    <a:pt x="206" y="106"/>
                  </a:lnTo>
                  <a:lnTo>
                    <a:pt x="202" y="106"/>
                  </a:lnTo>
                  <a:lnTo>
                    <a:pt x="206" y="106"/>
                  </a:lnTo>
                  <a:lnTo>
                    <a:pt x="202" y="102"/>
                  </a:lnTo>
                  <a:lnTo>
                    <a:pt x="202" y="98"/>
                  </a:lnTo>
                  <a:lnTo>
                    <a:pt x="202" y="94"/>
                  </a:lnTo>
                  <a:lnTo>
                    <a:pt x="198" y="94"/>
                  </a:lnTo>
                  <a:lnTo>
                    <a:pt x="194" y="94"/>
                  </a:lnTo>
                  <a:lnTo>
                    <a:pt x="194" y="90"/>
                  </a:lnTo>
                  <a:lnTo>
                    <a:pt x="192" y="90"/>
                  </a:lnTo>
                  <a:lnTo>
                    <a:pt x="184" y="86"/>
                  </a:lnTo>
                  <a:lnTo>
                    <a:pt x="184" y="82"/>
                  </a:lnTo>
                  <a:lnTo>
                    <a:pt x="180" y="82"/>
                  </a:lnTo>
                  <a:lnTo>
                    <a:pt x="176" y="82"/>
                  </a:lnTo>
                  <a:lnTo>
                    <a:pt x="172" y="82"/>
                  </a:lnTo>
                  <a:lnTo>
                    <a:pt x="172" y="80"/>
                  </a:lnTo>
                  <a:lnTo>
                    <a:pt x="168" y="80"/>
                  </a:lnTo>
                  <a:lnTo>
                    <a:pt x="168" y="76"/>
                  </a:lnTo>
                  <a:lnTo>
                    <a:pt x="166" y="76"/>
                  </a:lnTo>
                  <a:lnTo>
                    <a:pt x="162" y="76"/>
                  </a:lnTo>
                  <a:lnTo>
                    <a:pt x="166" y="76"/>
                  </a:lnTo>
                  <a:lnTo>
                    <a:pt x="162" y="76"/>
                  </a:lnTo>
                  <a:lnTo>
                    <a:pt x="166" y="76"/>
                  </a:lnTo>
                  <a:lnTo>
                    <a:pt x="168" y="76"/>
                  </a:lnTo>
                  <a:lnTo>
                    <a:pt x="168" y="72"/>
                  </a:lnTo>
                  <a:lnTo>
                    <a:pt x="168" y="68"/>
                  </a:lnTo>
                  <a:lnTo>
                    <a:pt x="168" y="64"/>
                  </a:lnTo>
                  <a:lnTo>
                    <a:pt x="172" y="64"/>
                  </a:lnTo>
                  <a:lnTo>
                    <a:pt x="176" y="64"/>
                  </a:lnTo>
                  <a:lnTo>
                    <a:pt x="180" y="64"/>
                  </a:lnTo>
                  <a:lnTo>
                    <a:pt x="184" y="64"/>
                  </a:lnTo>
                  <a:lnTo>
                    <a:pt x="188" y="60"/>
                  </a:lnTo>
                  <a:lnTo>
                    <a:pt x="192" y="60"/>
                  </a:lnTo>
                  <a:lnTo>
                    <a:pt x="194" y="60"/>
                  </a:lnTo>
                  <a:lnTo>
                    <a:pt x="198" y="60"/>
                  </a:lnTo>
                  <a:lnTo>
                    <a:pt x="202" y="60"/>
                  </a:lnTo>
                  <a:lnTo>
                    <a:pt x="206" y="56"/>
                  </a:lnTo>
                  <a:lnTo>
                    <a:pt x="210" y="56"/>
                  </a:lnTo>
                  <a:lnTo>
                    <a:pt x="210" y="52"/>
                  </a:lnTo>
                  <a:lnTo>
                    <a:pt x="214" y="50"/>
                  </a:lnTo>
                  <a:lnTo>
                    <a:pt x="210" y="52"/>
                  </a:lnTo>
                  <a:lnTo>
                    <a:pt x="214" y="50"/>
                  </a:lnTo>
                  <a:lnTo>
                    <a:pt x="214" y="46"/>
                  </a:lnTo>
                  <a:lnTo>
                    <a:pt x="214" y="42"/>
                  </a:lnTo>
                  <a:lnTo>
                    <a:pt x="218" y="42"/>
                  </a:lnTo>
                  <a:lnTo>
                    <a:pt x="214" y="42"/>
                  </a:lnTo>
                  <a:lnTo>
                    <a:pt x="218" y="38"/>
                  </a:lnTo>
                  <a:lnTo>
                    <a:pt x="222" y="38"/>
                  </a:lnTo>
                  <a:lnTo>
                    <a:pt x="222" y="34"/>
                  </a:lnTo>
                  <a:lnTo>
                    <a:pt x="224" y="30"/>
                  </a:lnTo>
                  <a:lnTo>
                    <a:pt x="228" y="26"/>
                  </a:lnTo>
                  <a:lnTo>
                    <a:pt x="232" y="26"/>
                  </a:lnTo>
                  <a:lnTo>
                    <a:pt x="232" y="30"/>
                  </a:lnTo>
                  <a:lnTo>
                    <a:pt x="228" y="30"/>
                  </a:lnTo>
                  <a:lnTo>
                    <a:pt x="232" y="30"/>
                  </a:lnTo>
                  <a:lnTo>
                    <a:pt x="232" y="26"/>
                  </a:lnTo>
                  <a:lnTo>
                    <a:pt x="236" y="26"/>
                  </a:lnTo>
                  <a:lnTo>
                    <a:pt x="240" y="26"/>
                  </a:lnTo>
                  <a:lnTo>
                    <a:pt x="244" y="26"/>
                  </a:lnTo>
                  <a:lnTo>
                    <a:pt x="248" y="26"/>
                  </a:lnTo>
                  <a:lnTo>
                    <a:pt x="248" y="24"/>
                  </a:lnTo>
                  <a:lnTo>
                    <a:pt x="250" y="24"/>
                  </a:lnTo>
                  <a:lnTo>
                    <a:pt x="250" y="20"/>
                  </a:lnTo>
                  <a:lnTo>
                    <a:pt x="254" y="20"/>
                  </a:lnTo>
                  <a:lnTo>
                    <a:pt x="258" y="20"/>
                  </a:lnTo>
                  <a:lnTo>
                    <a:pt x="258" y="24"/>
                  </a:lnTo>
                  <a:lnTo>
                    <a:pt x="254" y="24"/>
                  </a:lnTo>
                  <a:lnTo>
                    <a:pt x="258" y="24"/>
                  </a:lnTo>
                  <a:lnTo>
                    <a:pt x="258" y="26"/>
                  </a:lnTo>
                  <a:lnTo>
                    <a:pt x="258" y="24"/>
                  </a:lnTo>
                  <a:lnTo>
                    <a:pt x="262" y="24"/>
                  </a:lnTo>
                  <a:lnTo>
                    <a:pt x="266" y="24"/>
                  </a:lnTo>
                  <a:lnTo>
                    <a:pt x="266" y="20"/>
                  </a:lnTo>
                  <a:lnTo>
                    <a:pt x="262" y="20"/>
                  </a:lnTo>
                  <a:lnTo>
                    <a:pt x="262" y="24"/>
                  </a:lnTo>
                  <a:lnTo>
                    <a:pt x="258" y="20"/>
                  </a:lnTo>
                  <a:lnTo>
                    <a:pt x="254" y="20"/>
                  </a:lnTo>
                  <a:lnTo>
                    <a:pt x="258" y="16"/>
                  </a:lnTo>
                  <a:lnTo>
                    <a:pt x="262" y="16"/>
                  </a:lnTo>
                  <a:lnTo>
                    <a:pt x="262" y="12"/>
                  </a:lnTo>
                  <a:lnTo>
                    <a:pt x="266" y="12"/>
                  </a:lnTo>
                  <a:lnTo>
                    <a:pt x="270" y="12"/>
                  </a:lnTo>
                  <a:lnTo>
                    <a:pt x="266" y="12"/>
                  </a:lnTo>
                  <a:lnTo>
                    <a:pt x="270" y="12"/>
                  </a:lnTo>
                  <a:lnTo>
                    <a:pt x="266" y="12"/>
                  </a:lnTo>
                  <a:lnTo>
                    <a:pt x="266" y="16"/>
                  </a:lnTo>
                  <a:lnTo>
                    <a:pt x="270" y="16"/>
                  </a:lnTo>
                  <a:lnTo>
                    <a:pt x="274" y="16"/>
                  </a:lnTo>
                  <a:lnTo>
                    <a:pt x="274" y="12"/>
                  </a:lnTo>
                  <a:lnTo>
                    <a:pt x="274" y="16"/>
                  </a:lnTo>
                  <a:lnTo>
                    <a:pt x="278" y="16"/>
                  </a:lnTo>
                  <a:lnTo>
                    <a:pt x="278" y="12"/>
                  </a:lnTo>
                  <a:lnTo>
                    <a:pt x="280" y="12"/>
                  </a:lnTo>
                  <a:lnTo>
                    <a:pt x="284" y="12"/>
                  </a:lnTo>
                  <a:lnTo>
                    <a:pt x="288" y="12"/>
                  </a:lnTo>
                  <a:lnTo>
                    <a:pt x="292" y="8"/>
                  </a:lnTo>
                  <a:lnTo>
                    <a:pt x="294" y="8"/>
                  </a:lnTo>
                  <a:lnTo>
                    <a:pt x="294" y="4"/>
                  </a:lnTo>
                  <a:lnTo>
                    <a:pt x="298" y="4"/>
                  </a:lnTo>
                  <a:lnTo>
                    <a:pt x="302" y="0"/>
                  </a:lnTo>
                  <a:lnTo>
                    <a:pt x="306" y="0"/>
                  </a:lnTo>
                  <a:lnTo>
                    <a:pt x="310" y="0"/>
                  </a:lnTo>
                  <a:lnTo>
                    <a:pt x="314" y="0"/>
                  </a:lnTo>
                  <a:lnTo>
                    <a:pt x="314" y="4"/>
                  </a:lnTo>
                  <a:lnTo>
                    <a:pt x="318" y="4"/>
                  </a:lnTo>
                  <a:lnTo>
                    <a:pt x="322" y="4"/>
                  </a:lnTo>
                  <a:lnTo>
                    <a:pt x="318" y="8"/>
                  </a:lnTo>
                  <a:lnTo>
                    <a:pt x="314" y="8"/>
                  </a:lnTo>
                  <a:lnTo>
                    <a:pt x="310" y="12"/>
                  </a:lnTo>
                  <a:lnTo>
                    <a:pt x="314" y="12"/>
                  </a:lnTo>
                  <a:lnTo>
                    <a:pt x="314" y="16"/>
                  </a:lnTo>
                  <a:lnTo>
                    <a:pt x="314" y="12"/>
                  </a:lnTo>
                  <a:lnTo>
                    <a:pt x="318" y="12"/>
                  </a:lnTo>
                  <a:lnTo>
                    <a:pt x="322" y="12"/>
                  </a:lnTo>
                  <a:lnTo>
                    <a:pt x="322" y="8"/>
                  </a:lnTo>
                  <a:lnTo>
                    <a:pt x="324" y="8"/>
                  </a:lnTo>
                  <a:lnTo>
                    <a:pt x="324" y="4"/>
                  </a:lnTo>
                  <a:lnTo>
                    <a:pt x="328" y="4"/>
                  </a:lnTo>
                  <a:lnTo>
                    <a:pt x="328" y="8"/>
                  </a:lnTo>
                  <a:lnTo>
                    <a:pt x="324" y="8"/>
                  </a:lnTo>
                  <a:lnTo>
                    <a:pt x="328" y="8"/>
                  </a:lnTo>
                  <a:lnTo>
                    <a:pt x="328" y="4"/>
                  </a:lnTo>
                  <a:lnTo>
                    <a:pt x="332" y="8"/>
                  </a:lnTo>
                  <a:lnTo>
                    <a:pt x="332" y="12"/>
                  </a:lnTo>
                  <a:lnTo>
                    <a:pt x="336" y="12"/>
                  </a:lnTo>
                  <a:lnTo>
                    <a:pt x="340" y="12"/>
                  </a:lnTo>
                  <a:lnTo>
                    <a:pt x="340" y="16"/>
                  </a:lnTo>
                  <a:lnTo>
                    <a:pt x="344" y="12"/>
                  </a:lnTo>
                  <a:lnTo>
                    <a:pt x="348" y="12"/>
                  </a:lnTo>
                  <a:lnTo>
                    <a:pt x="350" y="12"/>
                  </a:lnTo>
                  <a:lnTo>
                    <a:pt x="354" y="12"/>
                  </a:lnTo>
                  <a:lnTo>
                    <a:pt x="358" y="12"/>
                  </a:lnTo>
                  <a:lnTo>
                    <a:pt x="362" y="12"/>
                  </a:lnTo>
                  <a:lnTo>
                    <a:pt x="366" y="12"/>
                  </a:lnTo>
                  <a:lnTo>
                    <a:pt x="366" y="16"/>
                  </a:lnTo>
                  <a:lnTo>
                    <a:pt x="362" y="16"/>
                  </a:lnTo>
                  <a:lnTo>
                    <a:pt x="362" y="20"/>
                  </a:lnTo>
                  <a:lnTo>
                    <a:pt x="366" y="20"/>
                  </a:lnTo>
                  <a:lnTo>
                    <a:pt x="370" y="20"/>
                  </a:lnTo>
                  <a:lnTo>
                    <a:pt x="366" y="20"/>
                  </a:lnTo>
                  <a:lnTo>
                    <a:pt x="362" y="20"/>
                  </a:lnTo>
                  <a:lnTo>
                    <a:pt x="366" y="20"/>
                  </a:lnTo>
                  <a:lnTo>
                    <a:pt x="370" y="20"/>
                  </a:lnTo>
                  <a:lnTo>
                    <a:pt x="374" y="20"/>
                  </a:lnTo>
                  <a:lnTo>
                    <a:pt x="374" y="24"/>
                  </a:lnTo>
                  <a:lnTo>
                    <a:pt x="370" y="24"/>
                  </a:lnTo>
                  <a:lnTo>
                    <a:pt x="374" y="24"/>
                  </a:lnTo>
                  <a:lnTo>
                    <a:pt x="378" y="24"/>
                  </a:lnTo>
                  <a:lnTo>
                    <a:pt x="380" y="24"/>
                  </a:lnTo>
                  <a:lnTo>
                    <a:pt x="384" y="24"/>
                  </a:lnTo>
                  <a:lnTo>
                    <a:pt x="388" y="24"/>
                  </a:lnTo>
                  <a:lnTo>
                    <a:pt x="388" y="20"/>
                  </a:lnTo>
                  <a:lnTo>
                    <a:pt x="392" y="20"/>
                  </a:lnTo>
                  <a:lnTo>
                    <a:pt x="392" y="24"/>
                  </a:lnTo>
                  <a:lnTo>
                    <a:pt x="396" y="24"/>
                  </a:lnTo>
                  <a:lnTo>
                    <a:pt x="400" y="24"/>
                  </a:lnTo>
                  <a:lnTo>
                    <a:pt x="400" y="20"/>
                  </a:lnTo>
                  <a:lnTo>
                    <a:pt x="406" y="20"/>
                  </a:lnTo>
                  <a:lnTo>
                    <a:pt x="406" y="24"/>
                  </a:lnTo>
                  <a:lnTo>
                    <a:pt x="410" y="24"/>
                  </a:lnTo>
                  <a:lnTo>
                    <a:pt x="414" y="24"/>
                  </a:lnTo>
                  <a:lnTo>
                    <a:pt x="418" y="24"/>
                  </a:lnTo>
                  <a:lnTo>
                    <a:pt x="418" y="26"/>
                  </a:lnTo>
                  <a:lnTo>
                    <a:pt x="422" y="26"/>
                  </a:lnTo>
                  <a:lnTo>
                    <a:pt x="426" y="24"/>
                  </a:lnTo>
                  <a:lnTo>
                    <a:pt x="426" y="26"/>
                  </a:lnTo>
                  <a:lnTo>
                    <a:pt x="430" y="26"/>
                  </a:lnTo>
                  <a:lnTo>
                    <a:pt x="434" y="30"/>
                  </a:lnTo>
                  <a:lnTo>
                    <a:pt x="436" y="30"/>
                  </a:lnTo>
                  <a:lnTo>
                    <a:pt x="440" y="30"/>
                  </a:lnTo>
                  <a:lnTo>
                    <a:pt x="444" y="30"/>
                  </a:lnTo>
                  <a:lnTo>
                    <a:pt x="448" y="30"/>
                  </a:lnTo>
                  <a:lnTo>
                    <a:pt x="452" y="30"/>
                  </a:lnTo>
                  <a:lnTo>
                    <a:pt x="456" y="30"/>
                  </a:lnTo>
                  <a:lnTo>
                    <a:pt x="460" y="30"/>
                  </a:lnTo>
                  <a:lnTo>
                    <a:pt x="464" y="34"/>
                  </a:lnTo>
                  <a:lnTo>
                    <a:pt x="466" y="34"/>
                  </a:lnTo>
                  <a:lnTo>
                    <a:pt x="470" y="34"/>
                  </a:lnTo>
                  <a:lnTo>
                    <a:pt x="474" y="34"/>
                  </a:lnTo>
                  <a:lnTo>
                    <a:pt x="478" y="34"/>
                  </a:lnTo>
                  <a:lnTo>
                    <a:pt x="482" y="34"/>
                  </a:lnTo>
                  <a:lnTo>
                    <a:pt x="482" y="30"/>
                  </a:lnTo>
                  <a:lnTo>
                    <a:pt x="490" y="30"/>
                  </a:lnTo>
                  <a:lnTo>
                    <a:pt x="492" y="30"/>
                  </a:lnTo>
                  <a:lnTo>
                    <a:pt x="496" y="30"/>
                  </a:lnTo>
                  <a:lnTo>
                    <a:pt x="500" y="30"/>
                  </a:lnTo>
                  <a:lnTo>
                    <a:pt x="504" y="34"/>
                  </a:lnTo>
                  <a:lnTo>
                    <a:pt x="508" y="34"/>
                  </a:lnTo>
                  <a:lnTo>
                    <a:pt x="508" y="38"/>
                  </a:lnTo>
                  <a:lnTo>
                    <a:pt x="512" y="38"/>
                  </a:lnTo>
                  <a:lnTo>
                    <a:pt x="516" y="38"/>
                  </a:lnTo>
                  <a:lnTo>
                    <a:pt x="516" y="42"/>
                  </a:lnTo>
                  <a:lnTo>
                    <a:pt x="520" y="42"/>
                  </a:lnTo>
                  <a:lnTo>
                    <a:pt x="522" y="42"/>
                  </a:lnTo>
                  <a:lnTo>
                    <a:pt x="526" y="42"/>
                  </a:lnTo>
                  <a:lnTo>
                    <a:pt x="526" y="46"/>
                  </a:lnTo>
                  <a:lnTo>
                    <a:pt x="526" y="50"/>
                  </a:lnTo>
                  <a:lnTo>
                    <a:pt x="526" y="60"/>
                  </a:lnTo>
                  <a:lnTo>
                    <a:pt x="526" y="72"/>
                  </a:lnTo>
                  <a:lnTo>
                    <a:pt x="526" y="80"/>
                  </a:lnTo>
                  <a:lnTo>
                    <a:pt x="526" y="82"/>
                  </a:lnTo>
                  <a:lnTo>
                    <a:pt x="526" y="86"/>
                  </a:lnTo>
                  <a:lnTo>
                    <a:pt x="526" y="90"/>
                  </a:lnTo>
                  <a:lnTo>
                    <a:pt x="526" y="98"/>
                  </a:lnTo>
                  <a:lnTo>
                    <a:pt x="526" y="102"/>
                  </a:lnTo>
                  <a:lnTo>
                    <a:pt x="526" y="110"/>
                  </a:lnTo>
                  <a:lnTo>
                    <a:pt x="526" y="112"/>
                  </a:lnTo>
                  <a:lnTo>
                    <a:pt x="526" y="116"/>
                  </a:lnTo>
                  <a:lnTo>
                    <a:pt x="526" y="120"/>
                  </a:lnTo>
                  <a:lnTo>
                    <a:pt x="526" y="132"/>
                  </a:lnTo>
                  <a:lnTo>
                    <a:pt x="526" y="142"/>
                  </a:lnTo>
                  <a:lnTo>
                    <a:pt x="526" y="154"/>
                  </a:lnTo>
                  <a:lnTo>
                    <a:pt x="526" y="176"/>
                  </a:lnTo>
                  <a:lnTo>
                    <a:pt x="526" y="184"/>
                  </a:lnTo>
                  <a:lnTo>
                    <a:pt x="526" y="188"/>
                  </a:lnTo>
                  <a:lnTo>
                    <a:pt x="526" y="202"/>
                  </a:lnTo>
                  <a:lnTo>
                    <a:pt x="526" y="214"/>
                  </a:lnTo>
                  <a:lnTo>
                    <a:pt x="526" y="254"/>
                  </a:lnTo>
                  <a:lnTo>
                    <a:pt x="526" y="266"/>
                  </a:lnTo>
                  <a:lnTo>
                    <a:pt x="526" y="268"/>
                  </a:lnTo>
                  <a:lnTo>
                    <a:pt x="534" y="268"/>
                  </a:lnTo>
                  <a:lnTo>
                    <a:pt x="542" y="268"/>
                  </a:lnTo>
                  <a:lnTo>
                    <a:pt x="546" y="268"/>
                  </a:lnTo>
                  <a:lnTo>
                    <a:pt x="546" y="266"/>
                  </a:lnTo>
                  <a:lnTo>
                    <a:pt x="548" y="266"/>
                  </a:lnTo>
                  <a:lnTo>
                    <a:pt x="552" y="266"/>
                  </a:lnTo>
                  <a:lnTo>
                    <a:pt x="552" y="268"/>
                  </a:lnTo>
                  <a:lnTo>
                    <a:pt x="552" y="272"/>
                  </a:lnTo>
                  <a:lnTo>
                    <a:pt x="556" y="276"/>
                  </a:lnTo>
                  <a:lnTo>
                    <a:pt x="560" y="276"/>
                  </a:lnTo>
                  <a:lnTo>
                    <a:pt x="560" y="280"/>
                  </a:lnTo>
                  <a:lnTo>
                    <a:pt x="564" y="284"/>
                  </a:lnTo>
                  <a:lnTo>
                    <a:pt x="568" y="284"/>
                  </a:lnTo>
                  <a:lnTo>
                    <a:pt x="572" y="288"/>
                  </a:lnTo>
                  <a:lnTo>
                    <a:pt x="576" y="292"/>
                  </a:lnTo>
                  <a:lnTo>
                    <a:pt x="576" y="294"/>
                  </a:lnTo>
                  <a:lnTo>
                    <a:pt x="576" y="298"/>
                  </a:lnTo>
                  <a:lnTo>
                    <a:pt x="578" y="298"/>
                  </a:lnTo>
                  <a:lnTo>
                    <a:pt x="578" y="294"/>
                  </a:lnTo>
                  <a:lnTo>
                    <a:pt x="582" y="294"/>
                  </a:lnTo>
                  <a:lnTo>
                    <a:pt x="586" y="294"/>
                  </a:lnTo>
                  <a:lnTo>
                    <a:pt x="590" y="294"/>
                  </a:lnTo>
                  <a:lnTo>
                    <a:pt x="590" y="292"/>
                  </a:lnTo>
                  <a:lnTo>
                    <a:pt x="590" y="288"/>
                  </a:lnTo>
                  <a:lnTo>
                    <a:pt x="594" y="288"/>
                  </a:lnTo>
                  <a:lnTo>
                    <a:pt x="594" y="284"/>
                  </a:lnTo>
                  <a:lnTo>
                    <a:pt x="598" y="284"/>
                  </a:lnTo>
                  <a:lnTo>
                    <a:pt x="598" y="280"/>
                  </a:lnTo>
                  <a:lnTo>
                    <a:pt x="602" y="280"/>
                  </a:lnTo>
                  <a:lnTo>
                    <a:pt x="606" y="280"/>
                  </a:lnTo>
                  <a:lnTo>
                    <a:pt x="608" y="284"/>
                  </a:lnTo>
                  <a:lnTo>
                    <a:pt x="612" y="284"/>
                  </a:lnTo>
                  <a:lnTo>
                    <a:pt x="612" y="288"/>
                  </a:lnTo>
                  <a:lnTo>
                    <a:pt x="608" y="288"/>
                  </a:lnTo>
                  <a:lnTo>
                    <a:pt x="612" y="292"/>
                  </a:lnTo>
                  <a:lnTo>
                    <a:pt x="616" y="292"/>
                  </a:lnTo>
                  <a:lnTo>
                    <a:pt x="616" y="294"/>
                  </a:lnTo>
                  <a:lnTo>
                    <a:pt x="620" y="294"/>
                  </a:lnTo>
                  <a:lnTo>
                    <a:pt x="620" y="298"/>
                  </a:lnTo>
                  <a:lnTo>
                    <a:pt x="622" y="298"/>
                  </a:lnTo>
                  <a:lnTo>
                    <a:pt x="622" y="302"/>
                  </a:lnTo>
                  <a:lnTo>
                    <a:pt x="626" y="302"/>
                  </a:lnTo>
                  <a:lnTo>
                    <a:pt x="626" y="306"/>
                  </a:lnTo>
                  <a:lnTo>
                    <a:pt x="630" y="306"/>
                  </a:lnTo>
                  <a:lnTo>
                    <a:pt x="634" y="310"/>
                  </a:lnTo>
                  <a:lnTo>
                    <a:pt x="634" y="314"/>
                  </a:lnTo>
                  <a:lnTo>
                    <a:pt x="638" y="314"/>
                  </a:lnTo>
                  <a:lnTo>
                    <a:pt x="638" y="318"/>
                  </a:lnTo>
                  <a:lnTo>
                    <a:pt x="638" y="322"/>
                  </a:lnTo>
                  <a:lnTo>
                    <a:pt x="642" y="322"/>
                  </a:lnTo>
                  <a:lnTo>
                    <a:pt x="642" y="324"/>
                  </a:lnTo>
                  <a:lnTo>
                    <a:pt x="646" y="328"/>
                  </a:lnTo>
                  <a:lnTo>
                    <a:pt x="646" y="332"/>
                  </a:lnTo>
                  <a:lnTo>
                    <a:pt x="648" y="332"/>
                  </a:lnTo>
                  <a:lnTo>
                    <a:pt x="648" y="336"/>
                  </a:lnTo>
                  <a:lnTo>
                    <a:pt x="648" y="340"/>
                  </a:lnTo>
                  <a:lnTo>
                    <a:pt x="652" y="340"/>
                  </a:lnTo>
                  <a:lnTo>
                    <a:pt x="652" y="344"/>
                  </a:lnTo>
                  <a:lnTo>
                    <a:pt x="656" y="348"/>
                  </a:lnTo>
                  <a:lnTo>
                    <a:pt x="656" y="350"/>
                  </a:lnTo>
                  <a:lnTo>
                    <a:pt x="660" y="350"/>
                  </a:lnTo>
                  <a:lnTo>
                    <a:pt x="664" y="350"/>
                  </a:lnTo>
                  <a:lnTo>
                    <a:pt x="664" y="354"/>
                  </a:lnTo>
                  <a:lnTo>
                    <a:pt x="668" y="354"/>
                  </a:lnTo>
                  <a:lnTo>
                    <a:pt x="672" y="354"/>
                  </a:lnTo>
                  <a:lnTo>
                    <a:pt x="672" y="358"/>
                  </a:lnTo>
                  <a:lnTo>
                    <a:pt x="676" y="358"/>
                  </a:lnTo>
                  <a:lnTo>
                    <a:pt x="676" y="362"/>
                  </a:lnTo>
                  <a:lnTo>
                    <a:pt x="678" y="362"/>
                  </a:lnTo>
                  <a:lnTo>
                    <a:pt x="682" y="362"/>
                  </a:lnTo>
                  <a:lnTo>
                    <a:pt x="682" y="366"/>
                  </a:lnTo>
                  <a:lnTo>
                    <a:pt x="678" y="366"/>
                  </a:lnTo>
                  <a:lnTo>
                    <a:pt x="678" y="370"/>
                  </a:lnTo>
                  <a:lnTo>
                    <a:pt x="678" y="374"/>
                  </a:lnTo>
                  <a:lnTo>
                    <a:pt x="678" y="378"/>
                  </a:lnTo>
                  <a:lnTo>
                    <a:pt x="682" y="380"/>
                  </a:lnTo>
                  <a:lnTo>
                    <a:pt x="678" y="380"/>
                  </a:lnTo>
                  <a:lnTo>
                    <a:pt x="678" y="384"/>
                  </a:lnTo>
                  <a:lnTo>
                    <a:pt x="676" y="388"/>
                  </a:lnTo>
                  <a:lnTo>
                    <a:pt x="672" y="388"/>
                  </a:lnTo>
                  <a:lnTo>
                    <a:pt x="672" y="392"/>
                  </a:lnTo>
                  <a:lnTo>
                    <a:pt x="672" y="388"/>
                  </a:lnTo>
                  <a:lnTo>
                    <a:pt x="672" y="392"/>
                  </a:lnTo>
                  <a:lnTo>
                    <a:pt x="668" y="392"/>
                  </a:lnTo>
                  <a:lnTo>
                    <a:pt x="668" y="388"/>
                  </a:lnTo>
                  <a:lnTo>
                    <a:pt x="668" y="384"/>
                  </a:lnTo>
                  <a:lnTo>
                    <a:pt x="672" y="384"/>
                  </a:lnTo>
                  <a:lnTo>
                    <a:pt x="676" y="380"/>
                  </a:lnTo>
                  <a:lnTo>
                    <a:pt x="676" y="378"/>
                  </a:lnTo>
                  <a:lnTo>
                    <a:pt x="676" y="380"/>
                  </a:lnTo>
                  <a:lnTo>
                    <a:pt x="672" y="380"/>
                  </a:lnTo>
                  <a:lnTo>
                    <a:pt x="672" y="384"/>
                  </a:lnTo>
                  <a:lnTo>
                    <a:pt x="672" y="380"/>
                  </a:lnTo>
                  <a:lnTo>
                    <a:pt x="668" y="384"/>
                  </a:lnTo>
                  <a:lnTo>
                    <a:pt x="668" y="380"/>
                  </a:lnTo>
                  <a:lnTo>
                    <a:pt x="672" y="380"/>
                  </a:lnTo>
                  <a:lnTo>
                    <a:pt x="672" y="378"/>
                  </a:lnTo>
                  <a:lnTo>
                    <a:pt x="668" y="378"/>
                  </a:lnTo>
                  <a:lnTo>
                    <a:pt x="668" y="374"/>
                  </a:lnTo>
                  <a:lnTo>
                    <a:pt x="668" y="370"/>
                  </a:lnTo>
                  <a:lnTo>
                    <a:pt x="668" y="366"/>
                  </a:lnTo>
                  <a:lnTo>
                    <a:pt x="664" y="366"/>
                  </a:lnTo>
                  <a:lnTo>
                    <a:pt x="664" y="362"/>
                  </a:lnTo>
                  <a:lnTo>
                    <a:pt x="668" y="362"/>
                  </a:lnTo>
                  <a:lnTo>
                    <a:pt x="664" y="362"/>
                  </a:lnTo>
                  <a:lnTo>
                    <a:pt x="664" y="366"/>
                  </a:lnTo>
                  <a:lnTo>
                    <a:pt x="660" y="366"/>
                  </a:lnTo>
                  <a:lnTo>
                    <a:pt x="660" y="362"/>
                  </a:lnTo>
                  <a:lnTo>
                    <a:pt x="660" y="366"/>
                  </a:lnTo>
                  <a:lnTo>
                    <a:pt x="656" y="366"/>
                  </a:lnTo>
                  <a:lnTo>
                    <a:pt x="652" y="366"/>
                  </a:lnTo>
                  <a:lnTo>
                    <a:pt x="656" y="366"/>
                  </a:lnTo>
                  <a:lnTo>
                    <a:pt x="656" y="370"/>
                  </a:lnTo>
                  <a:lnTo>
                    <a:pt x="656" y="374"/>
                  </a:lnTo>
                  <a:lnTo>
                    <a:pt x="652" y="374"/>
                  </a:lnTo>
                  <a:lnTo>
                    <a:pt x="648" y="374"/>
                  </a:lnTo>
                  <a:lnTo>
                    <a:pt x="648" y="370"/>
                  </a:lnTo>
                  <a:lnTo>
                    <a:pt x="652" y="370"/>
                  </a:lnTo>
                  <a:lnTo>
                    <a:pt x="652" y="366"/>
                  </a:lnTo>
                  <a:lnTo>
                    <a:pt x="652" y="362"/>
                  </a:lnTo>
                  <a:lnTo>
                    <a:pt x="652" y="358"/>
                  </a:lnTo>
                  <a:lnTo>
                    <a:pt x="656" y="358"/>
                  </a:lnTo>
                  <a:lnTo>
                    <a:pt x="652" y="358"/>
                  </a:lnTo>
                  <a:lnTo>
                    <a:pt x="652" y="354"/>
                  </a:lnTo>
                  <a:lnTo>
                    <a:pt x="648" y="354"/>
                  </a:lnTo>
                  <a:lnTo>
                    <a:pt x="648" y="350"/>
                  </a:lnTo>
                  <a:lnTo>
                    <a:pt x="646" y="350"/>
                  </a:lnTo>
                  <a:lnTo>
                    <a:pt x="646" y="348"/>
                  </a:lnTo>
                  <a:lnTo>
                    <a:pt x="648" y="348"/>
                  </a:lnTo>
                  <a:lnTo>
                    <a:pt x="646" y="348"/>
                  </a:lnTo>
                  <a:lnTo>
                    <a:pt x="642" y="348"/>
                  </a:lnTo>
                  <a:lnTo>
                    <a:pt x="642" y="344"/>
                  </a:lnTo>
                  <a:lnTo>
                    <a:pt x="642" y="340"/>
                  </a:lnTo>
                  <a:lnTo>
                    <a:pt x="638" y="340"/>
                  </a:lnTo>
                  <a:lnTo>
                    <a:pt x="634" y="340"/>
                  </a:lnTo>
                  <a:lnTo>
                    <a:pt x="630" y="340"/>
                  </a:lnTo>
                  <a:lnTo>
                    <a:pt x="630" y="336"/>
                  </a:lnTo>
                  <a:lnTo>
                    <a:pt x="634" y="336"/>
                  </a:lnTo>
                  <a:lnTo>
                    <a:pt x="638" y="336"/>
                  </a:lnTo>
                  <a:lnTo>
                    <a:pt x="638" y="332"/>
                  </a:lnTo>
                  <a:lnTo>
                    <a:pt x="638" y="336"/>
                  </a:lnTo>
                  <a:lnTo>
                    <a:pt x="634" y="336"/>
                  </a:lnTo>
                  <a:lnTo>
                    <a:pt x="634" y="332"/>
                  </a:lnTo>
                  <a:lnTo>
                    <a:pt x="630" y="332"/>
                  </a:lnTo>
                  <a:lnTo>
                    <a:pt x="634" y="328"/>
                  </a:lnTo>
                  <a:lnTo>
                    <a:pt x="630" y="328"/>
                  </a:lnTo>
                  <a:lnTo>
                    <a:pt x="630" y="324"/>
                  </a:lnTo>
                  <a:lnTo>
                    <a:pt x="638" y="328"/>
                  </a:lnTo>
                  <a:lnTo>
                    <a:pt x="634" y="328"/>
                  </a:lnTo>
                  <a:lnTo>
                    <a:pt x="634" y="324"/>
                  </a:lnTo>
                  <a:lnTo>
                    <a:pt x="630" y="324"/>
                  </a:lnTo>
                  <a:lnTo>
                    <a:pt x="630" y="322"/>
                  </a:lnTo>
                  <a:lnTo>
                    <a:pt x="634" y="322"/>
                  </a:lnTo>
                  <a:lnTo>
                    <a:pt x="638" y="322"/>
                  </a:lnTo>
                  <a:lnTo>
                    <a:pt x="634" y="322"/>
                  </a:lnTo>
                  <a:lnTo>
                    <a:pt x="630" y="322"/>
                  </a:lnTo>
                  <a:lnTo>
                    <a:pt x="630" y="324"/>
                  </a:lnTo>
                  <a:lnTo>
                    <a:pt x="626" y="322"/>
                  </a:lnTo>
                  <a:lnTo>
                    <a:pt x="626" y="318"/>
                  </a:lnTo>
                  <a:lnTo>
                    <a:pt x="630" y="318"/>
                  </a:lnTo>
                  <a:lnTo>
                    <a:pt x="626" y="318"/>
                  </a:lnTo>
                  <a:lnTo>
                    <a:pt x="626" y="322"/>
                  </a:lnTo>
                  <a:lnTo>
                    <a:pt x="626" y="318"/>
                  </a:lnTo>
                  <a:lnTo>
                    <a:pt x="622" y="318"/>
                  </a:lnTo>
                  <a:lnTo>
                    <a:pt x="622" y="314"/>
                  </a:lnTo>
                  <a:lnTo>
                    <a:pt x="626" y="310"/>
                  </a:lnTo>
                  <a:lnTo>
                    <a:pt x="622" y="310"/>
                  </a:lnTo>
                  <a:lnTo>
                    <a:pt x="626" y="310"/>
                  </a:lnTo>
                  <a:lnTo>
                    <a:pt x="626" y="306"/>
                  </a:lnTo>
                  <a:lnTo>
                    <a:pt x="626" y="310"/>
                  </a:lnTo>
                  <a:lnTo>
                    <a:pt x="626" y="306"/>
                  </a:lnTo>
                  <a:lnTo>
                    <a:pt x="626" y="310"/>
                  </a:lnTo>
                  <a:lnTo>
                    <a:pt x="622" y="310"/>
                  </a:lnTo>
                  <a:lnTo>
                    <a:pt x="622" y="314"/>
                  </a:lnTo>
                  <a:lnTo>
                    <a:pt x="620" y="314"/>
                  </a:lnTo>
                  <a:lnTo>
                    <a:pt x="620" y="310"/>
                  </a:lnTo>
                  <a:lnTo>
                    <a:pt x="616" y="310"/>
                  </a:lnTo>
                  <a:lnTo>
                    <a:pt x="612" y="306"/>
                  </a:lnTo>
                  <a:lnTo>
                    <a:pt x="612" y="302"/>
                  </a:lnTo>
                  <a:lnTo>
                    <a:pt x="608" y="302"/>
                  </a:lnTo>
                  <a:lnTo>
                    <a:pt x="608" y="298"/>
                  </a:lnTo>
                  <a:lnTo>
                    <a:pt x="608" y="294"/>
                  </a:lnTo>
                  <a:lnTo>
                    <a:pt x="608" y="292"/>
                  </a:lnTo>
                  <a:lnTo>
                    <a:pt x="606" y="292"/>
                  </a:lnTo>
                  <a:lnTo>
                    <a:pt x="606" y="288"/>
                  </a:lnTo>
                  <a:lnTo>
                    <a:pt x="606" y="292"/>
                  </a:lnTo>
                  <a:lnTo>
                    <a:pt x="608" y="294"/>
                  </a:lnTo>
                  <a:lnTo>
                    <a:pt x="606" y="294"/>
                  </a:lnTo>
                  <a:lnTo>
                    <a:pt x="606" y="292"/>
                  </a:lnTo>
                  <a:lnTo>
                    <a:pt x="606" y="294"/>
                  </a:lnTo>
                  <a:lnTo>
                    <a:pt x="606" y="298"/>
                  </a:lnTo>
                  <a:lnTo>
                    <a:pt x="608" y="298"/>
                  </a:lnTo>
                  <a:lnTo>
                    <a:pt x="608" y="302"/>
                  </a:lnTo>
                  <a:lnTo>
                    <a:pt x="608" y="306"/>
                  </a:lnTo>
                  <a:lnTo>
                    <a:pt x="608" y="310"/>
                  </a:lnTo>
                  <a:lnTo>
                    <a:pt x="612" y="310"/>
                  </a:lnTo>
                  <a:lnTo>
                    <a:pt x="612" y="314"/>
                  </a:lnTo>
                  <a:lnTo>
                    <a:pt x="608" y="314"/>
                  </a:lnTo>
                  <a:lnTo>
                    <a:pt x="606" y="314"/>
                  </a:lnTo>
                  <a:lnTo>
                    <a:pt x="606" y="310"/>
                  </a:lnTo>
                  <a:lnTo>
                    <a:pt x="602" y="310"/>
                  </a:lnTo>
                  <a:lnTo>
                    <a:pt x="598" y="310"/>
                  </a:lnTo>
                  <a:lnTo>
                    <a:pt x="602" y="306"/>
                  </a:lnTo>
                  <a:lnTo>
                    <a:pt x="598" y="306"/>
                  </a:lnTo>
                  <a:lnTo>
                    <a:pt x="598" y="302"/>
                  </a:lnTo>
                  <a:lnTo>
                    <a:pt x="598" y="298"/>
                  </a:lnTo>
                  <a:lnTo>
                    <a:pt x="602" y="298"/>
                  </a:lnTo>
                  <a:lnTo>
                    <a:pt x="598" y="298"/>
                  </a:lnTo>
                  <a:lnTo>
                    <a:pt x="598" y="294"/>
                  </a:lnTo>
                  <a:lnTo>
                    <a:pt x="594" y="294"/>
                  </a:lnTo>
                  <a:lnTo>
                    <a:pt x="594" y="298"/>
                  </a:lnTo>
                  <a:lnTo>
                    <a:pt x="598" y="298"/>
                  </a:lnTo>
                  <a:lnTo>
                    <a:pt x="598" y="302"/>
                  </a:lnTo>
                  <a:lnTo>
                    <a:pt x="594" y="302"/>
                  </a:lnTo>
                  <a:lnTo>
                    <a:pt x="590" y="302"/>
                  </a:lnTo>
                  <a:lnTo>
                    <a:pt x="590" y="298"/>
                  </a:lnTo>
                  <a:lnTo>
                    <a:pt x="586" y="298"/>
                  </a:lnTo>
                  <a:lnTo>
                    <a:pt x="582" y="294"/>
                  </a:lnTo>
                  <a:lnTo>
                    <a:pt x="582" y="298"/>
                  </a:lnTo>
                  <a:lnTo>
                    <a:pt x="582" y="302"/>
                  </a:lnTo>
                  <a:lnTo>
                    <a:pt x="582" y="298"/>
                  </a:lnTo>
                  <a:lnTo>
                    <a:pt x="586" y="298"/>
                  </a:lnTo>
                  <a:lnTo>
                    <a:pt x="590" y="298"/>
                  </a:lnTo>
                  <a:lnTo>
                    <a:pt x="590" y="302"/>
                  </a:lnTo>
                  <a:lnTo>
                    <a:pt x="586" y="302"/>
                  </a:lnTo>
                  <a:lnTo>
                    <a:pt x="590" y="302"/>
                  </a:lnTo>
                  <a:lnTo>
                    <a:pt x="594" y="302"/>
                  </a:lnTo>
                  <a:lnTo>
                    <a:pt x="590" y="306"/>
                  </a:lnTo>
                  <a:lnTo>
                    <a:pt x="594" y="306"/>
                  </a:lnTo>
                  <a:lnTo>
                    <a:pt x="598" y="306"/>
                  </a:lnTo>
                  <a:lnTo>
                    <a:pt x="598" y="310"/>
                  </a:lnTo>
                  <a:lnTo>
                    <a:pt x="594" y="314"/>
                  </a:lnTo>
                  <a:lnTo>
                    <a:pt x="594" y="310"/>
                  </a:lnTo>
                  <a:lnTo>
                    <a:pt x="590" y="310"/>
                  </a:lnTo>
                  <a:lnTo>
                    <a:pt x="590" y="314"/>
                  </a:lnTo>
                  <a:lnTo>
                    <a:pt x="590" y="310"/>
                  </a:lnTo>
                  <a:lnTo>
                    <a:pt x="594" y="314"/>
                  </a:lnTo>
                  <a:lnTo>
                    <a:pt x="590" y="314"/>
                  </a:lnTo>
                  <a:lnTo>
                    <a:pt x="590" y="310"/>
                  </a:lnTo>
                  <a:lnTo>
                    <a:pt x="586" y="314"/>
                  </a:lnTo>
                  <a:lnTo>
                    <a:pt x="590" y="314"/>
                  </a:lnTo>
                  <a:lnTo>
                    <a:pt x="586" y="314"/>
                  </a:lnTo>
                  <a:lnTo>
                    <a:pt x="586" y="310"/>
                  </a:lnTo>
                  <a:lnTo>
                    <a:pt x="582" y="310"/>
                  </a:lnTo>
                  <a:lnTo>
                    <a:pt x="578" y="310"/>
                  </a:lnTo>
                  <a:lnTo>
                    <a:pt x="578" y="306"/>
                  </a:lnTo>
                  <a:lnTo>
                    <a:pt x="576" y="306"/>
                  </a:lnTo>
                  <a:lnTo>
                    <a:pt x="576" y="302"/>
                  </a:lnTo>
                  <a:lnTo>
                    <a:pt x="576" y="306"/>
                  </a:lnTo>
                  <a:lnTo>
                    <a:pt x="572" y="302"/>
                  </a:lnTo>
                  <a:lnTo>
                    <a:pt x="572" y="298"/>
                  </a:lnTo>
                  <a:lnTo>
                    <a:pt x="568" y="298"/>
                  </a:lnTo>
                  <a:lnTo>
                    <a:pt x="568" y="294"/>
                  </a:lnTo>
                  <a:lnTo>
                    <a:pt x="564" y="294"/>
                  </a:lnTo>
                  <a:lnTo>
                    <a:pt x="560" y="294"/>
                  </a:lnTo>
                  <a:lnTo>
                    <a:pt x="564" y="292"/>
                  </a:lnTo>
                  <a:lnTo>
                    <a:pt x="560" y="292"/>
                  </a:lnTo>
                  <a:lnTo>
                    <a:pt x="560" y="294"/>
                  </a:lnTo>
                  <a:lnTo>
                    <a:pt x="556" y="292"/>
                  </a:lnTo>
                  <a:lnTo>
                    <a:pt x="552" y="292"/>
                  </a:lnTo>
                  <a:lnTo>
                    <a:pt x="552" y="288"/>
                  </a:lnTo>
                  <a:lnTo>
                    <a:pt x="548" y="288"/>
                  </a:lnTo>
                  <a:lnTo>
                    <a:pt x="546" y="288"/>
                  </a:lnTo>
                  <a:lnTo>
                    <a:pt x="546" y="284"/>
                  </a:lnTo>
                  <a:lnTo>
                    <a:pt x="548" y="280"/>
                  </a:lnTo>
                  <a:lnTo>
                    <a:pt x="546" y="280"/>
                  </a:lnTo>
                  <a:lnTo>
                    <a:pt x="546" y="276"/>
                  </a:lnTo>
                  <a:lnTo>
                    <a:pt x="548" y="276"/>
                  </a:lnTo>
                  <a:lnTo>
                    <a:pt x="548" y="280"/>
                  </a:lnTo>
                  <a:lnTo>
                    <a:pt x="548" y="284"/>
                  </a:lnTo>
                  <a:lnTo>
                    <a:pt x="552" y="284"/>
                  </a:lnTo>
                  <a:lnTo>
                    <a:pt x="552" y="280"/>
                  </a:lnTo>
                  <a:lnTo>
                    <a:pt x="548" y="280"/>
                  </a:lnTo>
                  <a:lnTo>
                    <a:pt x="552" y="276"/>
                  </a:lnTo>
                  <a:lnTo>
                    <a:pt x="556" y="280"/>
                  </a:lnTo>
                  <a:lnTo>
                    <a:pt x="556" y="276"/>
                  </a:lnTo>
                  <a:lnTo>
                    <a:pt x="552" y="276"/>
                  </a:lnTo>
                  <a:lnTo>
                    <a:pt x="548" y="276"/>
                  </a:lnTo>
                  <a:lnTo>
                    <a:pt x="548" y="272"/>
                  </a:lnTo>
                  <a:lnTo>
                    <a:pt x="546" y="272"/>
                  </a:lnTo>
                  <a:lnTo>
                    <a:pt x="546" y="276"/>
                  </a:lnTo>
                  <a:lnTo>
                    <a:pt x="542" y="280"/>
                  </a:lnTo>
                  <a:lnTo>
                    <a:pt x="538" y="280"/>
                  </a:lnTo>
                  <a:lnTo>
                    <a:pt x="534" y="280"/>
                  </a:lnTo>
                  <a:lnTo>
                    <a:pt x="530" y="280"/>
                  </a:lnTo>
                  <a:lnTo>
                    <a:pt x="526" y="280"/>
                  </a:lnTo>
                  <a:lnTo>
                    <a:pt x="522" y="276"/>
                  </a:lnTo>
                  <a:lnTo>
                    <a:pt x="520" y="276"/>
                  </a:lnTo>
                  <a:lnTo>
                    <a:pt x="522" y="276"/>
                  </a:lnTo>
                  <a:lnTo>
                    <a:pt x="522" y="272"/>
                  </a:lnTo>
                  <a:lnTo>
                    <a:pt x="520" y="272"/>
                  </a:lnTo>
                  <a:lnTo>
                    <a:pt x="520" y="276"/>
                  </a:lnTo>
                  <a:lnTo>
                    <a:pt x="516" y="276"/>
                  </a:lnTo>
                  <a:lnTo>
                    <a:pt x="516" y="272"/>
                  </a:lnTo>
                  <a:lnTo>
                    <a:pt x="512" y="272"/>
                  </a:lnTo>
                  <a:lnTo>
                    <a:pt x="504" y="272"/>
                  </a:lnTo>
                  <a:lnTo>
                    <a:pt x="500" y="272"/>
                  </a:lnTo>
                  <a:lnTo>
                    <a:pt x="496" y="272"/>
                  </a:lnTo>
                  <a:lnTo>
                    <a:pt x="492" y="272"/>
                  </a:lnTo>
                  <a:lnTo>
                    <a:pt x="490" y="272"/>
                  </a:lnTo>
                  <a:lnTo>
                    <a:pt x="486" y="272"/>
                  </a:lnTo>
                  <a:lnTo>
                    <a:pt x="482" y="272"/>
                  </a:lnTo>
                  <a:lnTo>
                    <a:pt x="482" y="268"/>
                  </a:lnTo>
                  <a:lnTo>
                    <a:pt x="478" y="268"/>
                  </a:lnTo>
                  <a:lnTo>
                    <a:pt x="474" y="268"/>
                  </a:lnTo>
                  <a:lnTo>
                    <a:pt x="470" y="268"/>
                  </a:lnTo>
                  <a:lnTo>
                    <a:pt x="470" y="266"/>
                  </a:lnTo>
                  <a:lnTo>
                    <a:pt x="470" y="262"/>
                  </a:lnTo>
                  <a:lnTo>
                    <a:pt x="474" y="262"/>
                  </a:lnTo>
                  <a:lnTo>
                    <a:pt x="474" y="258"/>
                  </a:lnTo>
                  <a:lnTo>
                    <a:pt x="470" y="262"/>
                  </a:lnTo>
                  <a:lnTo>
                    <a:pt x="466" y="266"/>
                  </a:lnTo>
                  <a:lnTo>
                    <a:pt x="464" y="266"/>
                  </a:lnTo>
                  <a:lnTo>
                    <a:pt x="460" y="266"/>
                  </a:lnTo>
                  <a:lnTo>
                    <a:pt x="456" y="262"/>
                  </a:lnTo>
                  <a:lnTo>
                    <a:pt x="460" y="262"/>
                  </a:lnTo>
                  <a:lnTo>
                    <a:pt x="460" y="258"/>
                  </a:lnTo>
                  <a:lnTo>
                    <a:pt x="460" y="262"/>
                  </a:lnTo>
                  <a:lnTo>
                    <a:pt x="456" y="262"/>
                  </a:lnTo>
                  <a:lnTo>
                    <a:pt x="456" y="258"/>
                  </a:lnTo>
                  <a:lnTo>
                    <a:pt x="456" y="262"/>
                  </a:lnTo>
                  <a:lnTo>
                    <a:pt x="452" y="262"/>
                  </a:lnTo>
                  <a:lnTo>
                    <a:pt x="452" y="258"/>
                  </a:lnTo>
                  <a:lnTo>
                    <a:pt x="456" y="258"/>
                  </a:lnTo>
                  <a:lnTo>
                    <a:pt x="452" y="258"/>
                  </a:lnTo>
                  <a:lnTo>
                    <a:pt x="448" y="258"/>
                  </a:lnTo>
                  <a:lnTo>
                    <a:pt x="444" y="258"/>
                  </a:lnTo>
                  <a:lnTo>
                    <a:pt x="448" y="258"/>
                  </a:lnTo>
                  <a:lnTo>
                    <a:pt x="452" y="254"/>
                  </a:lnTo>
                  <a:lnTo>
                    <a:pt x="448" y="254"/>
                  </a:lnTo>
                  <a:lnTo>
                    <a:pt x="444" y="254"/>
                  </a:lnTo>
                  <a:lnTo>
                    <a:pt x="448" y="250"/>
                  </a:lnTo>
                  <a:lnTo>
                    <a:pt x="452" y="250"/>
                  </a:lnTo>
                  <a:lnTo>
                    <a:pt x="452" y="246"/>
                  </a:lnTo>
                  <a:lnTo>
                    <a:pt x="448" y="246"/>
                  </a:lnTo>
                  <a:lnTo>
                    <a:pt x="448" y="250"/>
                  </a:lnTo>
                  <a:lnTo>
                    <a:pt x="444" y="250"/>
                  </a:lnTo>
                  <a:lnTo>
                    <a:pt x="440" y="254"/>
                  </a:lnTo>
                  <a:lnTo>
                    <a:pt x="440" y="250"/>
                  </a:lnTo>
                  <a:lnTo>
                    <a:pt x="436" y="250"/>
                  </a:lnTo>
                  <a:lnTo>
                    <a:pt x="436" y="254"/>
                  </a:lnTo>
                  <a:lnTo>
                    <a:pt x="434" y="254"/>
                  </a:lnTo>
                  <a:lnTo>
                    <a:pt x="434" y="250"/>
                  </a:lnTo>
                  <a:lnTo>
                    <a:pt x="434" y="246"/>
                  </a:lnTo>
                  <a:lnTo>
                    <a:pt x="434" y="254"/>
                  </a:lnTo>
                  <a:lnTo>
                    <a:pt x="430" y="254"/>
                  </a:lnTo>
                  <a:lnTo>
                    <a:pt x="426" y="254"/>
                  </a:lnTo>
                  <a:lnTo>
                    <a:pt x="430" y="250"/>
                  </a:lnTo>
                  <a:lnTo>
                    <a:pt x="430" y="246"/>
                  </a:lnTo>
                  <a:lnTo>
                    <a:pt x="430" y="250"/>
                  </a:lnTo>
                  <a:lnTo>
                    <a:pt x="426" y="250"/>
                  </a:lnTo>
                  <a:lnTo>
                    <a:pt x="422" y="250"/>
                  </a:lnTo>
                  <a:lnTo>
                    <a:pt x="426" y="250"/>
                  </a:lnTo>
                  <a:lnTo>
                    <a:pt x="422" y="254"/>
                  </a:lnTo>
                  <a:lnTo>
                    <a:pt x="418" y="254"/>
                  </a:lnTo>
                  <a:lnTo>
                    <a:pt x="418" y="258"/>
                  </a:lnTo>
                  <a:lnTo>
                    <a:pt x="418" y="254"/>
                  </a:lnTo>
                  <a:lnTo>
                    <a:pt x="422" y="258"/>
                  </a:lnTo>
                  <a:lnTo>
                    <a:pt x="418" y="258"/>
                  </a:lnTo>
                  <a:lnTo>
                    <a:pt x="422" y="258"/>
                  </a:lnTo>
                  <a:lnTo>
                    <a:pt x="426" y="262"/>
                  </a:lnTo>
                  <a:lnTo>
                    <a:pt x="422" y="262"/>
                  </a:lnTo>
                  <a:lnTo>
                    <a:pt x="418" y="262"/>
                  </a:lnTo>
                  <a:lnTo>
                    <a:pt x="418" y="266"/>
                  </a:lnTo>
                  <a:lnTo>
                    <a:pt x="418" y="266"/>
                  </a:lnTo>
                  <a:lnTo>
                    <a:pt x="418" y="266"/>
                  </a:lnTo>
                  <a:close/>
                  <a:moveTo>
                    <a:pt x="434" y="266"/>
                  </a:moveTo>
                  <a:lnTo>
                    <a:pt x="430" y="266"/>
                  </a:lnTo>
                  <a:lnTo>
                    <a:pt x="434" y="266"/>
                  </a:lnTo>
                  <a:lnTo>
                    <a:pt x="430" y="268"/>
                  </a:lnTo>
                  <a:lnTo>
                    <a:pt x="430" y="266"/>
                  </a:lnTo>
                  <a:lnTo>
                    <a:pt x="434" y="262"/>
                  </a:lnTo>
                  <a:lnTo>
                    <a:pt x="434" y="266"/>
                  </a:lnTo>
                  <a:lnTo>
                    <a:pt x="434" y="266"/>
                  </a:lnTo>
                  <a:lnTo>
                    <a:pt x="434" y="266"/>
                  </a:lnTo>
                  <a:close/>
                  <a:moveTo>
                    <a:pt x="224" y="384"/>
                  </a:moveTo>
                  <a:lnTo>
                    <a:pt x="224" y="388"/>
                  </a:lnTo>
                  <a:lnTo>
                    <a:pt x="224" y="384"/>
                  </a:lnTo>
                  <a:lnTo>
                    <a:pt x="224" y="384"/>
                  </a:lnTo>
                  <a:lnTo>
                    <a:pt x="224" y="384"/>
                  </a:lnTo>
                  <a:close/>
                  <a:moveTo>
                    <a:pt x="1440" y="706"/>
                  </a:moveTo>
                  <a:lnTo>
                    <a:pt x="1440" y="708"/>
                  </a:lnTo>
                  <a:lnTo>
                    <a:pt x="1440" y="706"/>
                  </a:lnTo>
                  <a:lnTo>
                    <a:pt x="1436" y="706"/>
                  </a:lnTo>
                  <a:lnTo>
                    <a:pt x="1440" y="708"/>
                  </a:lnTo>
                  <a:lnTo>
                    <a:pt x="1440" y="712"/>
                  </a:lnTo>
                  <a:lnTo>
                    <a:pt x="1440" y="716"/>
                  </a:lnTo>
                  <a:lnTo>
                    <a:pt x="1440" y="720"/>
                  </a:lnTo>
                  <a:lnTo>
                    <a:pt x="1440" y="724"/>
                  </a:lnTo>
                  <a:lnTo>
                    <a:pt x="1436" y="724"/>
                  </a:lnTo>
                  <a:lnTo>
                    <a:pt x="1436" y="720"/>
                  </a:lnTo>
                  <a:lnTo>
                    <a:pt x="1436" y="716"/>
                  </a:lnTo>
                  <a:lnTo>
                    <a:pt x="1436" y="720"/>
                  </a:lnTo>
                  <a:lnTo>
                    <a:pt x="1436" y="724"/>
                  </a:lnTo>
                  <a:lnTo>
                    <a:pt x="1440" y="724"/>
                  </a:lnTo>
                  <a:lnTo>
                    <a:pt x="1440" y="728"/>
                  </a:lnTo>
                  <a:lnTo>
                    <a:pt x="1440" y="732"/>
                  </a:lnTo>
                  <a:lnTo>
                    <a:pt x="1440" y="728"/>
                  </a:lnTo>
                  <a:lnTo>
                    <a:pt x="1436" y="728"/>
                  </a:lnTo>
                  <a:lnTo>
                    <a:pt x="1432" y="724"/>
                  </a:lnTo>
                  <a:lnTo>
                    <a:pt x="1428" y="724"/>
                  </a:lnTo>
                  <a:lnTo>
                    <a:pt x="1428" y="720"/>
                  </a:lnTo>
                  <a:lnTo>
                    <a:pt x="1428" y="716"/>
                  </a:lnTo>
                  <a:lnTo>
                    <a:pt x="1432" y="716"/>
                  </a:lnTo>
                  <a:lnTo>
                    <a:pt x="1432" y="712"/>
                  </a:lnTo>
                  <a:lnTo>
                    <a:pt x="1432" y="716"/>
                  </a:lnTo>
                  <a:lnTo>
                    <a:pt x="1428" y="716"/>
                  </a:lnTo>
                  <a:lnTo>
                    <a:pt x="1428" y="720"/>
                  </a:lnTo>
                  <a:lnTo>
                    <a:pt x="1428" y="724"/>
                  </a:lnTo>
                  <a:lnTo>
                    <a:pt x="1432" y="724"/>
                  </a:lnTo>
                  <a:lnTo>
                    <a:pt x="1432" y="728"/>
                  </a:lnTo>
                  <a:lnTo>
                    <a:pt x="1436" y="728"/>
                  </a:lnTo>
                  <a:lnTo>
                    <a:pt x="1440" y="732"/>
                  </a:lnTo>
                  <a:lnTo>
                    <a:pt x="1442" y="732"/>
                  </a:lnTo>
                  <a:lnTo>
                    <a:pt x="1442" y="734"/>
                  </a:lnTo>
                  <a:lnTo>
                    <a:pt x="1440" y="738"/>
                  </a:lnTo>
                  <a:lnTo>
                    <a:pt x="1440" y="734"/>
                  </a:lnTo>
                  <a:lnTo>
                    <a:pt x="1436" y="734"/>
                  </a:lnTo>
                  <a:lnTo>
                    <a:pt x="1432" y="732"/>
                  </a:lnTo>
                  <a:lnTo>
                    <a:pt x="1432" y="728"/>
                  </a:lnTo>
                  <a:lnTo>
                    <a:pt x="1428" y="728"/>
                  </a:lnTo>
                  <a:lnTo>
                    <a:pt x="1432" y="728"/>
                  </a:lnTo>
                  <a:lnTo>
                    <a:pt x="1432" y="732"/>
                  </a:lnTo>
                  <a:lnTo>
                    <a:pt x="1436" y="734"/>
                  </a:lnTo>
                  <a:lnTo>
                    <a:pt x="1440" y="738"/>
                  </a:lnTo>
                  <a:lnTo>
                    <a:pt x="1442" y="738"/>
                  </a:lnTo>
                  <a:lnTo>
                    <a:pt x="1442" y="742"/>
                  </a:lnTo>
                  <a:lnTo>
                    <a:pt x="1440" y="742"/>
                  </a:lnTo>
                  <a:lnTo>
                    <a:pt x="1440" y="746"/>
                  </a:lnTo>
                  <a:lnTo>
                    <a:pt x="1440" y="742"/>
                  </a:lnTo>
                  <a:lnTo>
                    <a:pt x="1436" y="742"/>
                  </a:lnTo>
                  <a:lnTo>
                    <a:pt x="1440" y="742"/>
                  </a:lnTo>
                  <a:lnTo>
                    <a:pt x="1440" y="746"/>
                  </a:lnTo>
                  <a:lnTo>
                    <a:pt x="1442" y="746"/>
                  </a:lnTo>
                  <a:lnTo>
                    <a:pt x="1440" y="750"/>
                  </a:lnTo>
                  <a:lnTo>
                    <a:pt x="1436" y="746"/>
                  </a:lnTo>
                  <a:lnTo>
                    <a:pt x="1432" y="746"/>
                  </a:lnTo>
                  <a:lnTo>
                    <a:pt x="1432" y="742"/>
                  </a:lnTo>
                  <a:lnTo>
                    <a:pt x="1428" y="742"/>
                  </a:lnTo>
                  <a:lnTo>
                    <a:pt x="1432" y="742"/>
                  </a:lnTo>
                  <a:lnTo>
                    <a:pt x="1432" y="746"/>
                  </a:lnTo>
                  <a:lnTo>
                    <a:pt x="1436" y="746"/>
                  </a:lnTo>
                  <a:lnTo>
                    <a:pt x="1436" y="750"/>
                  </a:lnTo>
                  <a:lnTo>
                    <a:pt x="1440" y="750"/>
                  </a:lnTo>
                  <a:lnTo>
                    <a:pt x="1440" y="754"/>
                  </a:lnTo>
                  <a:lnTo>
                    <a:pt x="1440" y="750"/>
                  </a:lnTo>
                  <a:lnTo>
                    <a:pt x="1442" y="750"/>
                  </a:lnTo>
                  <a:lnTo>
                    <a:pt x="1446" y="750"/>
                  </a:lnTo>
                  <a:lnTo>
                    <a:pt x="1446" y="754"/>
                  </a:lnTo>
                  <a:lnTo>
                    <a:pt x="1446" y="758"/>
                  </a:lnTo>
                  <a:lnTo>
                    <a:pt x="1446" y="762"/>
                  </a:lnTo>
                  <a:lnTo>
                    <a:pt x="1446" y="764"/>
                  </a:lnTo>
                  <a:lnTo>
                    <a:pt x="1450" y="764"/>
                  </a:lnTo>
                  <a:lnTo>
                    <a:pt x="1450" y="768"/>
                  </a:lnTo>
                  <a:lnTo>
                    <a:pt x="1450" y="772"/>
                  </a:lnTo>
                  <a:lnTo>
                    <a:pt x="1450" y="768"/>
                  </a:lnTo>
                  <a:lnTo>
                    <a:pt x="1450" y="764"/>
                  </a:lnTo>
                  <a:lnTo>
                    <a:pt x="1446" y="764"/>
                  </a:lnTo>
                  <a:lnTo>
                    <a:pt x="1446" y="762"/>
                  </a:lnTo>
                  <a:lnTo>
                    <a:pt x="1446" y="758"/>
                  </a:lnTo>
                  <a:lnTo>
                    <a:pt x="1446" y="754"/>
                  </a:lnTo>
                  <a:lnTo>
                    <a:pt x="1446" y="758"/>
                  </a:lnTo>
                  <a:lnTo>
                    <a:pt x="1442" y="758"/>
                  </a:lnTo>
                  <a:lnTo>
                    <a:pt x="1446" y="762"/>
                  </a:lnTo>
                  <a:lnTo>
                    <a:pt x="1446" y="764"/>
                  </a:lnTo>
                  <a:lnTo>
                    <a:pt x="1446" y="768"/>
                  </a:lnTo>
                  <a:lnTo>
                    <a:pt x="1446" y="764"/>
                  </a:lnTo>
                  <a:lnTo>
                    <a:pt x="1446" y="762"/>
                  </a:lnTo>
                  <a:lnTo>
                    <a:pt x="1446" y="764"/>
                  </a:lnTo>
                  <a:lnTo>
                    <a:pt x="1442" y="764"/>
                  </a:lnTo>
                  <a:lnTo>
                    <a:pt x="1442" y="762"/>
                  </a:lnTo>
                  <a:lnTo>
                    <a:pt x="1442" y="764"/>
                  </a:lnTo>
                  <a:lnTo>
                    <a:pt x="1440" y="764"/>
                  </a:lnTo>
                  <a:lnTo>
                    <a:pt x="1440" y="768"/>
                  </a:lnTo>
                  <a:lnTo>
                    <a:pt x="1436" y="768"/>
                  </a:lnTo>
                  <a:lnTo>
                    <a:pt x="1436" y="764"/>
                  </a:lnTo>
                  <a:lnTo>
                    <a:pt x="1436" y="768"/>
                  </a:lnTo>
                  <a:lnTo>
                    <a:pt x="1440" y="768"/>
                  </a:lnTo>
                  <a:lnTo>
                    <a:pt x="1442" y="768"/>
                  </a:lnTo>
                  <a:lnTo>
                    <a:pt x="1440" y="768"/>
                  </a:lnTo>
                  <a:lnTo>
                    <a:pt x="1442" y="768"/>
                  </a:lnTo>
                  <a:lnTo>
                    <a:pt x="1446" y="768"/>
                  </a:lnTo>
                  <a:lnTo>
                    <a:pt x="1442" y="772"/>
                  </a:lnTo>
                  <a:lnTo>
                    <a:pt x="1442" y="776"/>
                  </a:lnTo>
                  <a:lnTo>
                    <a:pt x="1442" y="772"/>
                  </a:lnTo>
                  <a:lnTo>
                    <a:pt x="1442" y="776"/>
                  </a:lnTo>
                  <a:lnTo>
                    <a:pt x="1446" y="772"/>
                  </a:lnTo>
                  <a:lnTo>
                    <a:pt x="1446" y="768"/>
                  </a:lnTo>
                  <a:lnTo>
                    <a:pt x="1450" y="772"/>
                  </a:lnTo>
                  <a:lnTo>
                    <a:pt x="1450" y="776"/>
                  </a:lnTo>
                  <a:lnTo>
                    <a:pt x="1446" y="776"/>
                  </a:lnTo>
                  <a:lnTo>
                    <a:pt x="1446" y="780"/>
                  </a:lnTo>
                  <a:lnTo>
                    <a:pt x="1442" y="780"/>
                  </a:lnTo>
                  <a:lnTo>
                    <a:pt x="1440" y="780"/>
                  </a:lnTo>
                  <a:lnTo>
                    <a:pt x="1436" y="780"/>
                  </a:lnTo>
                  <a:lnTo>
                    <a:pt x="1436" y="776"/>
                  </a:lnTo>
                  <a:lnTo>
                    <a:pt x="1440" y="776"/>
                  </a:lnTo>
                  <a:lnTo>
                    <a:pt x="1436" y="776"/>
                  </a:lnTo>
                  <a:lnTo>
                    <a:pt x="1436" y="780"/>
                  </a:lnTo>
                  <a:lnTo>
                    <a:pt x="1432" y="780"/>
                  </a:lnTo>
                  <a:lnTo>
                    <a:pt x="1432" y="776"/>
                  </a:lnTo>
                  <a:lnTo>
                    <a:pt x="1432" y="780"/>
                  </a:lnTo>
                  <a:lnTo>
                    <a:pt x="1440" y="780"/>
                  </a:lnTo>
                  <a:lnTo>
                    <a:pt x="1440" y="784"/>
                  </a:lnTo>
                  <a:lnTo>
                    <a:pt x="1436" y="784"/>
                  </a:lnTo>
                  <a:lnTo>
                    <a:pt x="1436" y="788"/>
                  </a:lnTo>
                  <a:lnTo>
                    <a:pt x="1432" y="788"/>
                  </a:lnTo>
                  <a:lnTo>
                    <a:pt x="1432" y="784"/>
                  </a:lnTo>
                  <a:lnTo>
                    <a:pt x="1432" y="788"/>
                  </a:lnTo>
                  <a:lnTo>
                    <a:pt x="1436" y="788"/>
                  </a:lnTo>
                  <a:lnTo>
                    <a:pt x="1440" y="788"/>
                  </a:lnTo>
                  <a:lnTo>
                    <a:pt x="1442" y="788"/>
                  </a:lnTo>
                  <a:lnTo>
                    <a:pt x="1440" y="788"/>
                  </a:lnTo>
                  <a:lnTo>
                    <a:pt x="1440" y="790"/>
                  </a:lnTo>
                  <a:lnTo>
                    <a:pt x="1436" y="790"/>
                  </a:lnTo>
                  <a:lnTo>
                    <a:pt x="1428" y="794"/>
                  </a:lnTo>
                  <a:lnTo>
                    <a:pt x="1424" y="794"/>
                  </a:lnTo>
                  <a:lnTo>
                    <a:pt x="1428" y="794"/>
                  </a:lnTo>
                  <a:lnTo>
                    <a:pt x="1424" y="790"/>
                  </a:lnTo>
                  <a:lnTo>
                    <a:pt x="1424" y="794"/>
                  </a:lnTo>
                  <a:lnTo>
                    <a:pt x="1424" y="798"/>
                  </a:lnTo>
                  <a:lnTo>
                    <a:pt x="1420" y="798"/>
                  </a:lnTo>
                  <a:lnTo>
                    <a:pt x="1420" y="802"/>
                  </a:lnTo>
                  <a:lnTo>
                    <a:pt x="1416" y="802"/>
                  </a:lnTo>
                  <a:lnTo>
                    <a:pt x="1416" y="806"/>
                  </a:lnTo>
                  <a:lnTo>
                    <a:pt x="1416" y="802"/>
                  </a:lnTo>
                  <a:lnTo>
                    <a:pt x="1416" y="806"/>
                  </a:lnTo>
                  <a:lnTo>
                    <a:pt x="1416" y="810"/>
                  </a:lnTo>
                  <a:lnTo>
                    <a:pt x="1416" y="806"/>
                  </a:lnTo>
                  <a:lnTo>
                    <a:pt x="1414" y="806"/>
                  </a:lnTo>
                  <a:lnTo>
                    <a:pt x="1410" y="810"/>
                  </a:lnTo>
                  <a:lnTo>
                    <a:pt x="1406" y="810"/>
                  </a:lnTo>
                  <a:lnTo>
                    <a:pt x="1406" y="814"/>
                  </a:lnTo>
                  <a:lnTo>
                    <a:pt x="1402" y="814"/>
                  </a:lnTo>
                  <a:lnTo>
                    <a:pt x="1402" y="818"/>
                  </a:lnTo>
                  <a:lnTo>
                    <a:pt x="1398" y="820"/>
                  </a:lnTo>
                  <a:lnTo>
                    <a:pt x="1398" y="818"/>
                  </a:lnTo>
                  <a:lnTo>
                    <a:pt x="1398" y="820"/>
                  </a:lnTo>
                  <a:lnTo>
                    <a:pt x="1398" y="824"/>
                  </a:lnTo>
                  <a:lnTo>
                    <a:pt x="1394" y="824"/>
                  </a:lnTo>
                  <a:lnTo>
                    <a:pt x="1390" y="828"/>
                  </a:lnTo>
                  <a:lnTo>
                    <a:pt x="1390" y="832"/>
                  </a:lnTo>
                  <a:lnTo>
                    <a:pt x="1386" y="832"/>
                  </a:lnTo>
                  <a:lnTo>
                    <a:pt x="1384" y="836"/>
                  </a:lnTo>
                  <a:lnTo>
                    <a:pt x="1380" y="832"/>
                  </a:lnTo>
                  <a:lnTo>
                    <a:pt x="1380" y="836"/>
                  </a:lnTo>
                  <a:lnTo>
                    <a:pt x="1384" y="836"/>
                  </a:lnTo>
                  <a:lnTo>
                    <a:pt x="1380" y="840"/>
                  </a:lnTo>
                  <a:lnTo>
                    <a:pt x="1380" y="836"/>
                  </a:lnTo>
                  <a:lnTo>
                    <a:pt x="1376" y="836"/>
                  </a:lnTo>
                  <a:lnTo>
                    <a:pt x="1376" y="832"/>
                  </a:lnTo>
                  <a:lnTo>
                    <a:pt x="1376" y="836"/>
                  </a:lnTo>
                  <a:lnTo>
                    <a:pt x="1380" y="840"/>
                  </a:lnTo>
                  <a:lnTo>
                    <a:pt x="1376" y="840"/>
                  </a:lnTo>
                  <a:lnTo>
                    <a:pt x="1376" y="844"/>
                  </a:lnTo>
                  <a:lnTo>
                    <a:pt x="1376" y="848"/>
                  </a:lnTo>
                  <a:lnTo>
                    <a:pt x="1372" y="848"/>
                  </a:lnTo>
                  <a:lnTo>
                    <a:pt x="1372" y="850"/>
                  </a:lnTo>
                  <a:lnTo>
                    <a:pt x="1368" y="850"/>
                  </a:lnTo>
                  <a:lnTo>
                    <a:pt x="1372" y="854"/>
                  </a:lnTo>
                  <a:lnTo>
                    <a:pt x="1372" y="850"/>
                  </a:lnTo>
                  <a:lnTo>
                    <a:pt x="1372" y="854"/>
                  </a:lnTo>
                  <a:lnTo>
                    <a:pt x="1372" y="858"/>
                  </a:lnTo>
                  <a:lnTo>
                    <a:pt x="1368" y="858"/>
                  </a:lnTo>
                  <a:lnTo>
                    <a:pt x="1368" y="862"/>
                  </a:lnTo>
                  <a:lnTo>
                    <a:pt x="1368" y="858"/>
                  </a:lnTo>
                  <a:lnTo>
                    <a:pt x="1368" y="862"/>
                  </a:lnTo>
                  <a:lnTo>
                    <a:pt x="1368" y="866"/>
                  </a:lnTo>
                  <a:lnTo>
                    <a:pt x="1368" y="870"/>
                  </a:lnTo>
                  <a:lnTo>
                    <a:pt x="1368" y="874"/>
                  </a:lnTo>
                  <a:lnTo>
                    <a:pt x="1368" y="876"/>
                  </a:lnTo>
                  <a:lnTo>
                    <a:pt x="1368" y="880"/>
                  </a:lnTo>
                  <a:lnTo>
                    <a:pt x="1372" y="880"/>
                  </a:lnTo>
                  <a:lnTo>
                    <a:pt x="1372" y="884"/>
                  </a:lnTo>
                  <a:lnTo>
                    <a:pt x="1372" y="888"/>
                  </a:lnTo>
                  <a:lnTo>
                    <a:pt x="1376" y="896"/>
                  </a:lnTo>
                  <a:lnTo>
                    <a:pt x="1376" y="900"/>
                  </a:lnTo>
                  <a:lnTo>
                    <a:pt x="1380" y="904"/>
                  </a:lnTo>
                  <a:lnTo>
                    <a:pt x="1380" y="906"/>
                  </a:lnTo>
                  <a:lnTo>
                    <a:pt x="1380" y="910"/>
                  </a:lnTo>
                  <a:lnTo>
                    <a:pt x="1380" y="914"/>
                  </a:lnTo>
                  <a:lnTo>
                    <a:pt x="1384" y="918"/>
                  </a:lnTo>
                  <a:lnTo>
                    <a:pt x="1380" y="918"/>
                  </a:lnTo>
                  <a:lnTo>
                    <a:pt x="1380" y="914"/>
                  </a:lnTo>
                  <a:lnTo>
                    <a:pt x="1380" y="910"/>
                  </a:lnTo>
                  <a:lnTo>
                    <a:pt x="1380" y="906"/>
                  </a:lnTo>
                  <a:lnTo>
                    <a:pt x="1376" y="906"/>
                  </a:lnTo>
                  <a:lnTo>
                    <a:pt x="1376" y="904"/>
                  </a:lnTo>
                  <a:lnTo>
                    <a:pt x="1380" y="904"/>
                  </a:lnTo>
                  <a:lnTo>
                    <a:pt x="1376" y="904"/>
                  </a:lnTo>
                  <a:lnTo>
                    <a:pt x="1380" y="910"/>
                  </a:lnTo>
                  <a:lnTo>
                    <a:pt x="1380" y="914"/>
                  </a:lnTo>
                  <a:lnTo>
                    <a:pt x="1384" y="918"/>
                  </a:lnTo>
                  <a:lnTo>
                    <a:pt x="1384" y="922"/>
                  </a:lnTo>
                  <a:lnTo>
                    <a:pt x="1384" y="926"/>
                  </a:lnTo>
                  <a:lnTo>
                    <a:pt x="1386" y="932"/>
                  </a:lnTo>
                  <a:lnTo>
                    <a:pt x="1386" y="936"/>
                  </a:lnTo>
                  <a:lnTo>
                    <a:pt x="1386" y="940"/>
                  </a:lnTo>
                  <a:lnTo>
                    <a:pt x="1386" y="944"/>
                  </a:lnTo>
                  <a:lnTo>
                    <a:pt x="1386" y="948"/>
                  </a:lnTo>
                  <a:lnTo>
                    <a:pt x="1386" y="956"/>
                  </a:lnTo>
                  <a:lnTo>
                    <a:pt x="1386" y="960"/>
                  </a:lnTo>
                  <a:lnTo>
                    <a:pt x="1384" y="960"/>
                  </a:lnTo>
                  <a:lnTo>
                    <a:pt x="1384" y="962"/>
                  </a:lnTo>
                  <a:lnTo>
                    <a:pt x="1384" y="966"/>
                  </a:lnTo>
                  <a:lnTo>
                    <a:pt x="1380" y="966"/>
                  </a:lnTo>
                  <a:lnTo>
                    <a:pt x="1376" y="966"/>
                  </a:lnTo>
                  <a:lnTo>
                    <a:pt x="1372" y="970"/>
                  </a:lnTo>
                  <a:lnTo>
                    <a:pt x="1372" y="966"/>
                  </a:lnTo>
                  <a:lnTo>
                    <a:pt x="1376" y="966"/>
                  </a:lnTo>
                  <a:lnTo>
                    <a:pt x="1372" y="966"/>
                  </a:lnTo>
                  <a:lnTo>
                    <a:pt x="1372" y="962"/>
                  </a:lnTo>
                  <a:lnTo>
                    <a:pt x="1368" y="956"/>
                  </a:lnTo>
                  <a:lnTo>
                    <a:pt x="1364" y="956"/>
                  </a:lnTo>
                  <a:lnTo>
                    <a:pt x="1364" y="952"/>
                  </a:lnTo>
                  <a:lnTo>
                    <a:pt x="1360" y="948"/>
                  </a:lnTo>
                  <a:lnTo>
                    <a:pt x="1360" y="944"/>
                  </a:lnTo>
                  <a:lnTo>
                    <a:pt x="1364" y="940"/>
                  </a:lnTo>
                  <a:lnTo>
                    <a:pt x="1360" y="940"/>
                  </a:lnTo>
                  <a:lnTo>
                    <a:pt x="1360" y="944"/>
                  </a:lnTo>
                  <a:lnTo>
                    <a:pt x="1360" y="940"/>
                  </a:lnTo>
                  <a:lnTo>
                    <a:pt x="1360" y="936"/>
                  </a:lnTo>
                  <a:lnTo>
                    <a:pt x="1358" y="936"/>
                  </a:lnTo>
                  <a:lnTo>
                    <a:pt x="1358" y="940"/>
                  </a:lnTo>
                  <a:lnTo>
                    <a:pt x="1358" y="936"/>
                  </a:lnTo>
                  <a:lnTo>
                    <a:pt x="1354" y="936"/>
                  </a:lnTo>
                  <a:lnTo>
                    <a:pt x="1354" y="932"/>
                  </a:lnTo>
                  <a:lnTo>
                    <a:pt x="1354" y="930"/>
                  </a:lnTo>
                  <a:lnTo>
                    <a:pt x="1354" y="926"/>
                  </a:lnTo>
                  <a:lnTo>
                    <a:pt x="1350" y="926"/>
                  </a:lnTo>
                  <a:lnTo>
                    <a:pt x="1354" y="926"/>
                  </a:lnTo>
                  <a:lnTo>
                    <a:pt x="1350" y="926"/>
                  </a:lnTo>
                  <a:lnTo>
                    <a:pt x="1354" y="922"/>
                  </a:lnTo>
                  <a:lnTo>
                    <a:pt x="1354" y="918"/>
                  </a:lnTo>
                  <a:lnTo>
                    <a:pt x="1350" y="914"/>
                  </a:lnTo>
                  <a:lnTo>
                    <a:pt x="1350" y="918"/>
                  </a:lnTo>
                  <a:lnTo>
                    <a:pt x="1354" y="918"/>
                  </a:lnTo>
                  <a:lnTo>
                    <a:pt x="1350" y="922"/>
                  </a:lnTo>
                  <a:lnTo>
                    <a:pt x="1350" y="918"/>
                  </a:lnTo>
                  <a:lnTo>
                    <a:pt x="1350" y="914"/>
                  </a:lnTo>
                  <a:lnTo>
                    <a:pt x="1350" y="910"/>
                  </a:lnTo>
                  <a:lnTo>
                    <a:pt x="1350" y="906"/>
                  </a:lnTo>
                  <a:lnTo>
                    <a:pt x="1350" y="904"/>
                  </a:lnTo>
                  <a:lnTo>
                    <a:pt x="1350" y="900"/>
                  </a:lnTo>
                  <a:lnTo>
                    <a:pt x="1350" y="896"/>
                  </a:lnTo>
                  <a:lnTo>
                    <a:pt x="1346" y="896"/>
                  </a:lnTo>
                  <a:lnTo>
                    <a:pt x="1346" y="892"/>
                  </a:lnTo>
                  <a:lnTo>
                    <a:pt x="1342" y="892"/>
                  </a:lnTo>
                  <a:lnTo>
                    <a:pt x="1342" y="888"/>
                  </a:lnTo>
                  <a:lnTo>
                    <a:pt x="1338" y="888"/>
                  </a:lnTo>
                  <a:lnTo>
                    <a:pt x="1338" y="884"/>
                  </a:lnTo>
                  <a:lnTo>
                    <a:pt x="1338" y="880"/>
                  </a:lnTo>
                  <a:lnTo>
                    <a:pt x="1334" y="880"/>
                  </a:lnTo>
                  <a:lnTo>
                    <a:pt x="1330" y="880"/>
                  </a:lnTo>
                  <a:lnTo>
                    <a:pt x="1330" y="876"/>
                  </a:lnTo>
                  <a:lnTo>
                    <a:pt x="1328" y="876"/>
                  </a:lnTo>
                  <a:lnTo>
                    <a:pt x="1324" y="880"/>
                  </a:lnTo>
                  <a:lnTo>
                    <a:pt x="1328" y="880"/>
                  </a:lnTo>
                  <a:lnTo>
                    <a:pt x="1324" y="880"/>
                  </a:lnTo>
                  <a:lnTo>
                    <a:pt x="1324" y="884"/>
                  </a:lnTo>
                  <a:lnTo>
                    <a:pt x="1320" y="884"/>
                  </a:lnTo>
                  <a:lnTo>
                    <a:pt x="1316" y="884"/>
                  </a:lnTo>
                  <a:lnTo>
                    <a:pt x="1312" y="884"/>
                  </a:lnTo>
                  <a:lnTo>
                    <a:pt x="1312" y="880"/>
                  </a:lnTo>
                  <a:lnTo>
                    <a:pt x="1308" y="880"/>
                  </a:lnTo>
                  <a:lnTo>
                    <a:pt x="1308" y="876"/>
                  </a:lnTo>
                  <a:lnTo>
                    <a:pt x="1308" y="880"/>
                  </a:lnTo>
                  <a:lnTo>
                    <a:pt x="1312" y="880"/>
                  </a:lnTo>
                  <a:lnTo>
                    <a:pt x="1308" y="876"/>
                  </a:lnTo>
                  <a:lnTo>
                    <a:pt x="1308" y="874"/>
                  </a:lnTo>
                  <a:lnTo>
                    <a:pt x="1304" y="874"/>
                  </a:lnTo>
                  <a:lnTo>
                    <a:pt x="1304" y="876"/>
                  </a:lnTo>
                  <a:lnTo>
                    <a:pt x="1308" y="876"/>
                  </a:lnTo>
                  <a:lnTo>
                    <a:pt x="1304" y="876"/>
                  </a:lnTo>
                  <a:lnTo>
                    <a:pt x="1304" y="874"/>
                  </a:lnTo>
                  <a:lnTo>
                    <a:pt x="1300" y="874"/>
                  </a:lnTo>
                  <a:lnTo>
                    <a:pt x="1298" y="874"/>
                  </a:lnTo>
                  <a:lnTo>
                    <a:pt x="1300" y="874"/>
                  </a:lnTo>
                  <a:lnTo>
                    <a:pt x="1300" y="870"/>
                  </a:lnTo>
                  <a:lnTo>
                    <a:pt x="1298" y="870"/>
                  </a:lnTo>
                  <a:lnTo>
                    <a:pt x="1298" y="874"/>
                  </a:lnTo>
                  <a:lnTo>
                    <a:pt x="1294" y="874"/>
                  </a:lnTo>
                  <a:lnTo>
                    <a:pt x="1290" y="874"/>
                  </a:lnTo>
                  <a:lnTo>
                    <a:pt x="1286" y="874"/>
                  </a:lnTo>
                  <a:lnTo>
                    <a:pt x="1290" y="874"/>
                  </a:lnTo>
                  <a:lnTo>
                    <a:pt x="1290" y="870"/>
                  </a:lnTo>
                  <a:lnTo>
                    <a:pt x="1286" y="870"/>
                  </a:lnTo>
                  <a:lnTo>
                    <a:pt x="1286" y="874"/>
                  </a:lnTo>
                  <a:lnTo>
                    <a:pt x="1282" y="874"/>
                  </a:lnTo>
                  <a:lnTo>
                    <a:pt x="1286" y="874"/>
                  </a:lnTo>
                  <a:lnTo>
                    <a:pt x="1282" y="870"/>
                  </a:lnTo>
                  <a:lnTo>
                    <a:pt x="1282" y="874"/>
                  </a:lnTo>
                  <a:lnTo>
                    <a:pt x="1278" y="876"/>
                  </a:lnTo>
                  <a:lnTo>
                    <a:pt x="1274" y="876"/>
                  </a:lnTo>
                  <a:lnTo>
                    <a:pt x="1278" y="876"/>
                  </a:lnTo>
                  <a:lnTo>
                    <a:pt x="1278" y="874"/>
                  </a:lnTo>
                  <a:lnTo>
                    <a:pt x="1274" y="874"/>
                  </a:lnTo>
                  <a:lnTo>
                    <a:pt x="1274" y="870"/>
                  </a:lnTo>
                  <a:lnTo>
                    <a:pt x="1274" y="866"/>
                  </a:lnTo>
                  <a:lnTo>
                    <a:pt x="1274" y="870"/>
                  </a:lnTo>
                  <a:lnTo>
                    <a:pt x="1274" y="874"/>
                  </a:lnTo>
                  <a:lnTo>
                    <a:pt x="1272" y="874"/>
                  </a:lnTo>
                  <a:lnTo>
                    <a:pt x="1268" y="874"/>
                  </a:lnTo>
                  <a:lnTo>
                    <a:pt x="1264" y="874"/>
                  </a:lnTo>
                  <a:lnTo>
                    <a:pt x="1260" y="874"/>
                  </a:lnTo>
                  <a:lnTo>
                    <a:pt x="1258" y="874"/>
                  </a:lnTo>
                  <a:lnTo>
                    <a:pt x="1258" y="876"/>
                  </a:lnTo>
                  <a:lnTo>
                    <a:pt x="1254" y="876"/>
                  </a:lnTo>
                  <a:lnTo>
                    <a:pt x="1250" y="876"/>
                  </a:lnTo>
                  <a:lnTo>
                    <a:pt x="1250" y="874"/>
                  </a:lnTo>
                  <a:lnTo>
                    <a:pt x="1246" y="874"/>
                  </a:lnTo>
                  <a:lnTo>
                    <a:pt x="1242" y="876"/>
                  </a:lnTo>
                  <a:lnTo>
                    <a:pt x="1242" y="880"/>
                  </a:lnTo>
                  <a:lnTo>
                    <a:pt x="1246" y="880"/>
                  </a:lnTo>
                  <a:lnTo>
                    <a:pt x="1250" y="876"/>
                  </a:lnTo>
                  <a:lnTo>
                    <a:pt x="1254" y="876"/>
                  </a:lnTo>
                  <a:lnTo>
                    <a:pt x="1254" y="880"/>
                  </a:lnTo>
                  <a:lnTo>
                    <a:pt x="1250" y="880"/>
                  </a:lnTo>
                  <a:lnTo>
                    <a:pt x="1254" y="880"/>
                  </a:lnTo>
                  <a:lnTo>
                    <a:pt x="1254" y="876"/>
                  </a:lnTo>
                  <a:lnTo>
                    <a:pt x="1258" y="880"/>
                  </a:lnTo>
                  <a:lnTo>
                    <a:pt x="1258" y="884"/>
                  </a:lnTo>
                  <a:lnTo>
                    <a:pt x="1254" y="884"/>
                  </a:lnTo>
                  <a:lnTo>
                    <a:pt x="1250" y="888"/>
                  </a:lnTo>
                  <a:lnTo>
                    <a:pt x="1254" y="888"/>
                  </a:lnTo>
                  <a:lnTo>
                    <a:pt x="1254" y="892"/>
                  </a:lnTo>
                  <a:lnTo>
                    <a:pt x="1258" y="892"/>
                  </a:lnTo>
                  <a:lnTo>
                    <a:pt x="1260" y="892"/>
                  </a:lnTo>
                  <a:lnTo>
                    <a:pt x="1260" y="896"/>
                  </a:lnTo>
                  <a:lnTo>
                    <a:pt x="1260" y="900"/>
                  </a:lnTo>
                  <a:lnTo>
                    <a:pt x="1258" y="896"/>
                  </a:lnTo>
                  <a:lnTo>
                    <a:pt x="1258" y="900"/>
                  </a:lnTo>
                  <a:lnTo>
                    <a:pt x="1258" y="896"/>
                  </a:lnTo>
                  <a:lnTo>
                    <a:pt x="1254" y="896"/>
                  </a:lnTo>
                  <a:lnTo>
                    <a:pt x="1254" y="892"/>
                  </a:lnTo>
                  <a:lnTo>
                    <a:pt x="1250" y="892"/>
                  </a:lnTo>
                  <a:lnTo>
                    <a:pt x="1250" y="888"/>
                  </a:lnTo>
                  <a:lnTo>
                    <a:pt x="1246" y="888"/>
                  </a:lnTo>
                  <a:lnTo>
                    <a:pt x="1246" y="892"/>
                  </a:lnTo>
                  <a:lnTo>
                    <a:pt x="1246" y="896"/>
                  </a:lnTo>
                  <a:lnTo>
                    <a:pt x="1242" y="896"/>
                  </a:lnTo>
                  <a:lnTo>
                    <a:pt x="1242" y="892"/>
                  </a:lnTo>
                  <a:lnTo>
                    <a:pt x="1238" y="892"/>
                  </a:lnTo>
                  <a:lnTo>
                    <a:pt x="1238" y="896"/>
                  </a:lnTo>
                  <a:lnTo>
                    <a:pt x="1234" y="896"/>
                  </a:lnTo>
                  <a:lnTo>
                    <a:pt x="1230" y="896"/>
                  </a:lnTo>
                  <a:lnTo>
                    <a:pt x="1230" y="892"/>
                  </a:lnTo>
                  <a:lnTo>
                    <a:pt x="1228" y="892"/>
                  </a:lnTo>
                  <a:lnTo>
                    <a:pt x="1230" y="892"/>
                  </a:lnTo>
                  <a:lnTo>
                    <a:pt x="1230" y="896"/>
                  </a:lnTo>
                  <a:lnTo>
                    <a:pt x="1230" y="892"/>
                  </a:lnTo>
                  <a:lnTo>
                    <a:pt x="1230" y="888"/>
                  </a:lnTo>
                  <a:lnTo>
                    <a:pt x="1228" y="888"/>
                  </a:lnTo>
                  <a:lnTo>
                    <a:pt x="1224" y="884"/>
                  </a:lnTo>
                  <a:lnTo>
                    <a:pt x="1220" y="884"/>
                  </a:lnTo>
                  <a:lnTo>
                    <a:pt x="1216" y="884"/>
                  </a:lnTo>
                  <a:lnTo>
                    <a:pt x="1216" y="888"/>
                  </a:lnTo>
                  <a:lnTo>
                    <a:pt x="1212" y="888"/>
                  </a:lnTo>
                  <a:lnTo>
                    <a:pt x="1208" y="888"/>
                  </a:lnTo>
                  <a:lnTo>
                    <a:pt x="1204" y="884"/>
                  </a:lnTo>
                  <a:lnTo>
                    <a:pt x="1202" y="884"/>
                  </a:lnTo>
                  <a:lnTo>
                    <a:pt x="1198" y="884"/>
                  </a:lnTo>
                  <a:lnTo>
                    <a:pt x="1194" y="884"/>
                  </a:lnTo>
                  <a:lnTo>
                    <a:pt x="1194" y="880"/>
                  </a:lnTo>
                  <a:lnTo>
                    <a:pt x="1190" y="884"/>
                  </a:lnTo>
                  <a:lnTo>
                    <a:pt x="1194" y="884"/>
                  </a:lnTo>
                  <a:lnTo>
                    <a:pt x="1190" y="884"/>
                  </a:lnTo>
                  <a:lnTo>
                    <a:pt x="1190" y="888"/>
                  </a:lnTo>
                  <a:lnTo>
                    <a:pt x="1186" y="888"/>
                  </a:lnTo>
                  <a:lnTo>
                    <a:pt x="1182" y="888"/>
                  </a:lnTo>
                  <a:lnTo>
                    <a:pt x="1182" y="892"/>
                  </a:lnTo>
                  <a:lnTo>
                    <a:pt x="1178" y="892"/>
                  </a:lnTo>
                  <a:lnTo>
                    <a:pt x="1182" y="888"/>
                  </a:lnTo>
                  <a:lnTo>
                    <a:pt x="1178" y="888"/>
                  </a:lnTo>
                  <a:lnTo>
                    <a:pt x="1182" y="888"/>
                  </a:lnTo>
                  <a:lnTo>
                    <a:pt x="1182" y="884"/>
                  </a:lnTo>
                  <a:lnTo>
                    <a:pt x="1178" y="884"/>
                  </a:lnTo>
                  <a:lnTo>
                    <a:pt x="1174" y="884"/>
                  </a:lnTo>
                  <a:lnTo>
                    <a:pt x="1174" y="888"/>
                  </a:lnTo>
                  <a:lnTo>
                    <a:pt x="1178" y="892"/>
                  </a:lnTo>
                  <a:lnTo>
                    <a:pt x="1174" y="896"/>
                  </a:lnTo>
                  <a:lnTo>
                    <a:pt x="1172" y="900"/>
                  </a:lnTo>
                  <a:lnTo>
                    <a:pt x="1168" y="904"/>
                  </a:lnTo>
                  <a:lnTo>
                    <a:pt x="1164" y="904"/>
                  </a:lnTo>
                  <a:lnTo>
                    <a:pt x="1164" y="906"/>
                  </a:lnTo>
                  <a:lnTo>
                    <a:pt x="1164" y="904"/>
                  </a:lnTo>
                  <a:lnTo>
                    <a:pt x="1168" y="904"/>
                  </a:lnTo>
                  <a:lnTo>
                    <a:pt x="1164" y="904"/>
                  </a:lnTo>
                  <a:lnTo>
                    <a:pt x="1164" y="906"/>
                  </a:lnTo>
                  <a:lnTo>
                    <a:pt x="1160" y="906"/>
                  </a:lnTo>
                  <a:lnTo>
                    <a:pt x="1164" y="906"/>
                  </a:lnTo>
                  <a:lnTo>
                    <a:pt x="1164" y="904"/>
                  </a:lnTo>
                  <a:lnTo>
                    <a:pt x="1160" y="906"/>
                  </a:lnTo>
                  <a:lnTo>
                    <a:pt x="1160" y="904"/>
                  </a:lnTo>
                  <a:lnTo>
                    <a:pt x="1156" y="904"/>
                  </a:lnTo>
                  <a:lnTo>
                    <a:pt x="1156" y="906"/>
                  </a:lnTo>
                  <a:lnTo>
                    <a:pt x="1156" y="904"/>
                  </a:lnTo>
                  <a:lnTo>
                    <a:pt x="1152" y="904"/>
                  </a:lnTo>
                  <a:lnTo>
                    <a:pt x="1152" y="906"/>
                  </a:lnTo>
                  <a:lnTo>
                    <a:pt x="1156" y="906"/>
                  </a:lnTo>
                  <a:lnTo>
                    <a:pt x="1152" y="910"/>
                  </a:lnTo>
                  <a:lnTo>
                    <a:pt x="1152" y="906"/>
                  </a:lnTo>
                  <a:lnTo>
                    <a:pt x="1148" y="910"/>
                  </a:lnTo>
                  <a:lnTo>
                    <a:pt x="1152" y="910"/>
                  </a:lnTo>
                  <a:lnTo>
                    <a:pt x="1148" y="914"/>
                  </a:lnTo>
                  <a:lnTo>
                    <a:pt x="1144" y="914"/>
                  </a:lnTo>
                  <a:lnTo>
                    <a:pt x="1148" y="914"/>
                  </a:lnTo>
                  <a:lnTo>
                    <a:pt x="1144" y="918"/>
                  </a:lnTo>
                  <a:lnTo>
                    <a:pt x="1142" y="918"/>
                  </a:lnTo>
                  <a:lnTo>
                    <a:pt x="1142" y="922"/>
                  </a:lnTo>
                  <a:lnTo>
                    <a:pt x="1144" y="922"/>
                  </a:lnTo>
                  <a:lnTo>
                    <a:pt x="1142" y="930"/>
                  </a:lnTo>
                  <a:lnTo>
                    <a:pt x="1138" y="930"/>
                  </a:lnTo>
                  <a:lnTo>
                    <a:pt x="1138" y="926"/>
                  </a:lnTo>
                  <a:lnTo>
                    <a:pt x="1138" y="930"/>
                  </a:lnTo>
                  <a:lnTo>
                    <a:pt x="1142" y="930"/>
                  </a:lnTo>
                  <a:lnTo>
                    <a:pt x="1142" y="932"/>
                  </a:lnTo>
                  <a:lnTo>
                    <a:pt x="1142" y="936"/>
                  </a:lnTo>
                  <a:lnTo>
                    <a:pt x="1142" y="940"/>
                  </a:lnTo>
                  <a:lnTo>
                    <a:pt x="1142" y="944"/>
                  </a:lnTo>
                  <a:lnTo>
                    <a:pt x="1142" y="948"/>
                  </a:lnTo>
                  <a:lnTo>
                    <a:pt x="1144" y="948"/>
                  </a:lnTo>
                  <a:lnTo>
                    <a:pt x="1144" y="952"/>
                  </a:lnTo>
                  <a:lnTo>
                    <a:pt x="1144" y="956"/>
                  </a:lnTo>
                  <a:lnTo>
                    <a:pt x="1142" y="956"/>
                  </a:lnTo>
                  <a:lnTo>
                    <a:pt x="1142" y="952"/>
                  </a:lnTo>
                  <a:lnTo>
                    <a:pt x="1138" y="952"/>
                  </a:lnTo>
                  <a:lnTo>
                    <a:pt x="1134" y="952"/>
                  </a:lnTo>
                  <a:lnTo>
                    <a:pt x="1130" y="952"/>
                  </a:lnTo>
                  <a:lnTo>
                    <a:pt x="1130" y="948"/>
                  </a:lnTo>
                  <a:lnTo>
                    <a:pt x="1126" y="948"/>
                  </a:lnTo>
                  <a:lnTo>
                    <a:pt x="1122" y="948"/>
                  </a:lnTo>
                  <a:lnTo>
                    <a:pt x="1122" y="944"/>
                  </a:lnTo>
                  <a:lnTo>
                    <a:pt x="1118" y="944"/>
                  </a:lnTo>
                  <a:lnTo>
                    <a:pt x="1118" y="940"/>
                  </a:lnTo>
                  <a:lnTo>
                    <a:pt x="1116" y="936"/>
                  </a:lnTo>
                  <a:lnTo>
                    <a:pt x="1116" y="932"/>
                  </a:lnTo>
                  <a:lnTo>
                    <a:pt x="1116" y="930"/>
                  </a:lnTo>
                  <a:lnTo>
                    <a:pt x="1116" y="926"/>
                  </a:lnTo>
                  <a:lnTo>
                    <a:pt x="1112" y="926"/>
                  </a:lnTo>
                  <a:lnTo>
                    <a:pt x="1112" y="922"/>
                  </a:lnTo>
                  <a:lnTo>
                    <a:pt x="1108" y="922"/>
                  </a:lnTo>
                  <a:lnTo>
                    <a:pt x="1108" y="918"/>
                  </a:lnTo>
                  <a:lnTo>
                    <a:pt x="1104" y="914"/>
                  </a:lnTo>
                  <a:lnTo>
                    <a:pt x="1104" y="910"/>
                  </a:lnTo>
                  <a:lnTo>
                    <a:pt x="1100" y="910"/>
                  </a:lnTo>
                  <a:lnTo>
                    <a:pt x="1100" y="906"/>
                  </a:lnTo>
                  <a:lnTo>
                    <a:pt x="1100" y="904"/>
                  </a:lnTo>
                  <a:lnTo>
                    <a:pt x="1096" y="900"/>
                  </a:lnTo>
                  <a:lnTo>
                    <a:pt x="1096" y="896"/>
                  </a:lnTo>
                  <a:lnTo>
                    <a:pt x="1092" y="892"/>
                  </a:lnTo>
                  <a:lnTo>
                    <a:pt x="1092" y="888"/>
                  </a:lnTo>
                  <a:lnTo>
                    <a:pt x="1088" y="888"/>
                  </a:lnTo>
                  <a:lnTo>
                    <a:pt x="1086" y="888"/>
                  </a:lnTo>
                  <a:lnTo>
                    <a:pt x="1086" y="884"/>
                  </a:lnTo>
                  <a:lnTo>
                    <a:pt x="1082" y="884"/>
                  </a:lnTo>
                  <a:lnTo>
                    <a:pt x="1078" y="884"/>
                  </a:lnTo>
                  <a:lnTo>
                    <a:pt x="1074" y="884"/>
                  </a:lnTo>
                  <a:lnTo>
                    <a:pt x="1074" y="880"/>
                  </a:lnTo>
                  <a:lnTo>
                    <a:pt x="1074" y="884"/>
                  </a:lnTo>
                  <a:lnTo>
                    <a:pt x="1070" y="884"/>
                  </a:lnTo>
                  <a:lnTo>
                    <a:pt x="1066" y="884"/>
                  </a:lnTo>
                  <a:lnTo>
                    <a:pt x="1066" y="888"/>
                  </a:lnTo>
                  <a:lnTo>
                    <a:pt x="1066" y="892"/>
                  </a:lnTo>
                  <a:lnTo>
                    <a:pt x="1066" y="896"/>
                  </a:lnTo>
                  <a:lnTo>
                    <a:pt x="1062" y="896"/>
                  </a:lnTo>
                  <a:lnTo>
                    <a:pt x="1062" y="900"/>
                  </a:lnTo>
                  <a:lnTo>
                    <a:pt x="1060" y="900"/>
                  </a:lnTo>
                  <a:lnTo>
                    <a:pt x="1056" y="896"/>
                  </a:lnTo>
                  <a:lnTo>
                    <a:pt x="1052" y="896"/>
                  </a:lnTo>
                  <a:lnTo>
                    <a:pt x="1052" y="892"/>
                  </a:lnTo>
                  <a:lnTo>
                    <a:pt x="1048" y="892"/>
                  </a:lnTo>
                  <a:lnTo>
                    <a:pt x="1048" y="888"/>
                  </a:lnTo>
                  <a:lnTo>
                    <a:pt x="1044" y="888"/>
                  </a:lnTo>
                  <a:lnTo>
                    <a:pt x="1040" y="884"/>
                  </a:lnTo>
                  <a:lnTo>
                    <a:pt x="1040" y="880"/>
                  </a:lnTo>
                  <a:lnTo>
                    <a:pt x="1040" y="876"/>
                  </a:lnTo>
                  <a:lnTo>
                    <a:pt x="1036" y="874"/>
                  </a:lnTo>
                  <a:lnTo>
                    <a:pt x="1036" y="870"/>
                  </a:lnTo>
                  <a:lnTo>
                    <a:pt x="1032" y="866"/>
                  </a:lnTo>
                  <a:lnTo>
                    <a:pt x="1030" y="866"/>
                  </a:lnTo>
                  <a:lnTo>
                    <a:pt x="1030" y="862"/>
                  </a:lnTo>
                  <a:lnTo>
                    <a:pt x="1026" y="862"/>
                  </a:lnTo>
                  <a:lnTo>
                    <a:pt x="1026" y="858"/>
                  </a:lnTo>
                  <a:lnTo>
                    <a:pt x="1022" y="858"/>
                  </a:lnTo>
                  <a:lnTo>
                    <a:pt x="1022" y="854"/>
                  </a:lnTo>
                  <a:lnTo>
                    <a:pt x="1018" y="854"/>
                  </a:lnTo>
                  <a:lnTo>
                    <a:pt x="1018" y="850"/>
                  </a:lnTo>
                  <a:lnTo>
                    <a:pt x="1014" y="850"/>
                  </a:lnTo>
                  <a:lnTo>
                    <a:pt x="1014" y="848"/>
                  </a:lnTo>
                  <a:lnTo>
                    <a:pt x="1010" y="848"/>
                  </a:lnTo>
                  <a:lnTo>
                    <a:pt x="1006" y="848"/>
                  </a:lnTo>
                  <a:lnTo>
                    <a:pt x="1002" y="848"/>
                  </a:lnTo>
                  <a:lnTo>
                    <a:pt x="1000" y="848"/>
                  </a:lnTo>
                  <a:lnTo>
                    <a:pt x="996" y="848"/>
                  </a:lnTo>
                  <a:lnTo>
                    <a:pt x="988" y="848"/>
                  </a:lnTo>
                  <a:lnTo>
                    <a:pt x="988" y="850"/>
                  </a:lnTo>
                  <a:lnTo>
                    <a:pt x="988" y="854"/>
                  </a:lnTo>
                  <a:lnTo>
                    <a:pt x="980" y="854"/>
                  </a:lnTo>
                  <a:lnTo>
                    <a:pt x="976" y="854"/>
                  </a:lnTo>
                  <a:lnTo>
                    <a:pt x="970" y="854"/>
                  </a:lnTo>
                  <a:lnTo>
                    <a:pt x="966" y="854"/>
                  </a:lnTo>
                  <a:lnTo>
                    <a:pt x="962" y="854"/>
                  </a:lnTo>
                  <a:lnTo>
                    <a:pt x="958" y="854"/>
                  </a:lnTo>
                  <a:lnTo>
                    <a:pt x="950" y="854"/>
                  </a:lnTo>
                  <a:lnTo>
                    <a:pt x="944" y="854"/>
                  </a:lnTo>
                  <a:lnTo>
                    <a:pt x="936" y="850"/>
                  </a:lnTo>
                  <a:lnTo>
                    <a:pt x="932" y="848"/>
                  </a:lnTo>
                  <a:lnTo>
                    <a:pt x="930" y="848"/>
                  </a:lnTo>
                  <a:lnTo>
                    <a:pt x="926" y="844"/>
                  </a:lnTo>
                  <a:lnTo>
                    <a:pt x="922" y="844"/>
                  </a:lnTo>
                  <a:lnTo>
                    <a:pt x="918" y="844"/>
                  </a:lnTo>
                  <a:lnTo>
                    <a:pt x="914" y="840"/>
                  </a:lnTo>
                  <a:lnTo>
                    <a:pt x="910" y="840"/>
                  </a:lnTo>
                  <a:lnTo>
                    <a:pt x="906" y="840"/>
                  </a:lnTo>
                  <a:lnTo>
                    <a:pt x="904" y="836"/>
                  </a:lnTo>
                  <a:lnTo>
                    <a:pt x="900" y="836"/>
                  </a:lnTo>
                  <a:lnTo>
                    <a:pt x="896" y="832"/>
                  </a:lnTo>
                  <a:lnTo>
                    <a:pt x="900" y="832"/>
                  </a:lnTo>
                  <a:lnTo>
                    <a:pt x="900" y="828"/>
                  </a:lnTo>
                  <a:lnTo>
                    <a:pt x="896" y="828"/>
                  </a:lnTo>
                  <a:lnTo>
                    <a:pt x="892" y="832"/>
                  </a:lnTo>
                  <a:lnTo>
                    <a:pt x="888" y="832"/>
                  </a:lnTo>
                  <a:lnTo>
                    <a:pt x="884" y="832"/>
                  </a:lnTo>
                  <a:lnTo>
                    <a:pt x="880" y="832"/>
                  </a:lnTo>
                  <a:lnTo>
                    <a:pt x="876" y="832"/>
                  </a:lnTo>
                  <a:lnTo>
                    <a:pt x="874" y="832"/>
                  </a:lnTo>
                  <a:lnTo>
                    <a:pt x="870" y="832"/>
                  </a:lnTo>
                  <a:lnTo>
                    <a:pt x="866" y="832"/>
                  </a:lnTo>
                  <a:lnTo>
                    <a:pt x="862" y="832"/>
                  </a:lnTo>
                  <a:lnTo>
                    <a:pt x="866" y="832"/>
                  </a:lnTo>
                  <a:lnTo>
                    <a:pt x="862" y="832"/>
                  </a:lnTo>
                  <a:lnTo>
                    <a:pt x="862" y="828"/>
                  </a:lnTo>
                  <a:lnTo>
                    <a:pt x="862" y="832"/>
                  </a:lnTo>
                  <a:lnTo>
                    <a:pt x="862" y="828"/>
                  </a:lnTo>
                  <a:lnTo>
                    <a:pt x="862" y="824"/>
                  </a:lnTo>
                  <a:lnTo>
                    <a:pt x="862" y="820"/>
                  </a:lnTo>
                  <a:lnTo>
                    <a:pt x="858" y="820"/>
                  </a:lnTo>
                  <a:lnTo>
                    <a:pt x="858" y="818"/>
                  </a:lnTo>
                  <a:lnTo>
                    <a:pt x="854" y="818"/>
                  </a:lnTo>
                  <a:lnTo>
                    <a:pt x="854" y="814"/>
                  </a:lnTo>
                  <a:lnTo>
                    <a:pt x="850" y="814"/>
                  </a:lnTo>
                  <a:lnTo>
                    <a:pt x="850" y="810"/>
                  </a:lnTo>
                  <a:lnTo>
                    <a:pt x="846" y="810"/>
                  </a:lnTo>
                  <a:lnTo>
                    <a:pt x="846" y="806"/>
                  </a:lnTo>
                  <a:lnTo>
                    <a:pt x="844" y="806"/>
                  </a:lnTo>
                  <a:lnTo>
                    <a:pt x="840" y="806"/>
                  </a:lnTo>
                  <a:lnTo>
                    <a:pt x="836" y="806"/>
                  </a:lnTo>
                  <a:lnTo>
                    <a:pt x="836" y="802"/>
                  </a:lnTo>
                  <a:lnTo>
                    <a:pt x="832" y="802"/>
                  </a:lnTo>
                  <a:lnTo>
                    <a:pt x="832" y="798"/>
                  </a:lnTo>
                  <a:lnTo>
                    <a:pt x="828" y="798"/>
                  </a:lnTo>
                  <a:lnTo>
                    <a:pt x="824" y="798"/>
                  </a:lnTo>
                  <a:lnTo>
                    <a:pt x="820" y="798"/>
                  </a:lnTo>
                  <a:lnTo>
                    <a:pt x="818" y="798"/>
                  </a:lnTo>
                  <a:lnTo>
                    <a:pt x="818" y="794"/>
                  </a:lnTo>
                  <a:lnTo>
                    <a:pt x="814" y="794"/>
                  </a:lnTo>
                  <a:lnTo>
                    <a:pt x="814" y="790"/>
                  </a:lnTo>
                  <a:lnTo>
                    <a:pt x="814" y="788"/>
                  </a:lnTo>
                  <a:lnTo>
                    <a:pt x="814" y="784"/>
                  </a:lnTo>
                  <a:lnTo>
                    <a:pt x="810" y="784"/>
                  </a:lnTo>
                  <a:lnTo>
                    <a:pt x="810" y="780"/>
                  </a:lnTo>
                  <a:lnTo>
                    <a:pt x="810" y="776"/>
                  </a:lnTo>
                  <a:lnTo>
                    <a:pt x="806" y="776"/>
                  </a:lnTo>
                  <a:lnTo>
                    <a:pt x="806" y="772"/>
                  </a:lnTo>
                  <a:lnTo>
                    <a:pt x="802" y="772"/>
                  </a:lnTo>
                  <a:lnTo>
                    <a:pt x="802" y="768"/>
                  </a:lnTo>
                  <a:lnTo>
                    <a:pt x="798" y="764"/>
                  </a:lnTo>
                  <a:lnTo>
                    <a:pt x="798" y="762"/>
                  </a:lnTo>
                  <a:lnTo>
                    <a:pt x="794" y="762"/>
                  </a:lnTo>
                  <a:lnTo>
                    <a:pt x="794" y="758"/>
                  </a:lnTo>
                  <a:lnTo>
                    <a:pt x="798" y="758"/>
                  </a:lnTo>
                  <a:lnTo>
                    <a:pt x="798" y="754"/>
                  </a:lnTo>
                  <a:lnTo>
                    <a:pt x="798" y="750"/>
                  </a:lnTo>
                  <a:lnTo>
                    <a:pt x="794" y="750"/>
                  </a:lnTo>
                  <a:lnTo>
                    <a:pt x="790" y="750"/>
                  </a:lnTo>
                  <a:lnTo>
                    <a:pt x="790" y="746"/>
                  </a:lnTo>
                  <a:lnTo>
                    <a:pt x="790" y="742"/>
                  </a:lnTo>
                  <a:lnTo>
                    <a:pt x="788" y="738"/>
                  </a:lnTo>
                  <a:lnTo>
                    <a:pt x="788" y="734"/>
                  </a:lnTo>
                  <a:lnTo>
                    <a:pt x="790" y="734"/>
                  </a:lnTo>
                  <a:lnTo>
                    <a:pt x="790" y="738"/>
                  </a:lnTo>
                  <a:lnTo>
                    <a:pt x="794" y="742"/>
                  </a:lnTo>
                  <a:lnTo>
                    <a:pt x="794" y="738"/>
                  </a:lnTo>
                  <a:lnTo>
                    <a:pt x="794" y="734"/>
                  </a:lnTo>
                  <a:lnTo>
                    <a:pt x="790" y="734"/>
                  </a:lnTo>
                  <a:lnTo>
                    <a:pt x="790" y="732"/>
                  </a:lnTo>
                  <a:lnTo>
                    <a:pt x="790" y="728"/>
                  </a:lnTo>
                  <a:lnTo>
                    <a:pt x="790" y="732"/>
                  </a:lnTo>
                  <a:lnTo>
                    <a:pt x="794" y="732"/>
                  </a:lnTo>
                  <a:lnTo>
                    <a:pt x="794" y="728"/>
                  </a:lnTo>
                  <a:lnTo>
                    <a:pt x="798" y="732"/>
                  </a:lnTo>
                  <a:lnTo>
                    <a:pt x="798" y="728"/>
                  </a:lnTo>
                  <a:lnTo>
                    <a:pt x="802" y="728"/>
                  </a:lnTo>
                  <a:lnTo>
                    <a:pt x="802" y="732"/>
                  </a:lnTo>
                  <a:lnTo>
                    <a:pt x="802" y="728"/>
                  </a:lnTo>
                  <a:lnTo>
                    <a:pt x="798" y="728"/>
                  </a:lnTo>
                  <a:lnTo>
                    <a:pt x="798" y="732"/>
                  </a:lnTo>
                  <a:lnTo>
                    <a:pt x="798" y="728"/>
                  </a:lnTo>
                  <a:lnTo>
                    <a:pt x="794" y="728"/>
                  </a:lnTo>
                  <a:lnTo>
                    <a:pt x="790" y="728"/>
                  </a:lnTo>
                  <a:lnTo>
                    <a:pt x="788" y="728"/>
                  </a:lnTo>
                  <a:lnTo>
                    <a:pt x="788" y="732"/>
                  </a:lnTo>
                  <a:lnTo>
                    <a:pt x="788" y="734"/>
                  </a:lnTo>
                  <a:lnTo>
                    <a:pt x="788" y="732"/>
                  </a:lnTo>
                  <a:lnTo>
                    <a:pt x="784" y="732"/>
                  </a:lnTo>
                  <a:lnTo>
                    <a:pt x="784" y="728"/>
                  </a:lnTo>
                  <a:lnTo>
                    <a:pt x="780" y="728"/>
                  </a:lnTo>
                  <a:lnTo>
                    <a:pt x="784" y="728"/>
                  </a:lnTo>
                  <a:lnTo>
                    <a:pt x="780" y="724"/>
                  </a:lnTo>
                  <a:lnTo>
                    <a:pt x="780" y="720"/>
                  </a:lnTo>
                  <a:lnTo>
                    <a:pt x="776" y="720"/>
                  </a:lnTo>
                  <a:lnTo>
                    <a:pt x="776" y="716"/>
                  </a:lnTo>
                  <a:lnTo>
                    <a:pt x="772" y="716"/>
                  </a:lnTo>
                  <a:lnTo>
                    <a:pt x="772" y="712"/>
                  </a:lnTo>
                  <a:lnTo>
                    <a:pt x="772" y="708"/>
                  </a:lnTo>
                  <a:lnTo>
                    <a:pt x="768" y="706"/>
                  </a:lnTo>
                  <a:lnTo>
                    <a:pt x="768" y="702"/>
                  </a:lnTo>
                  <a:lnTo>
                    <a:pt x="768" y="698"/>
                  </a:lnTo>
                  <a:lnTo>
                    <a:pt x="768" y="694"/>
                  </a:lnTo>
                  <a:lnTo>
                    <a:pt x="764" y="690"/>
                  </a:lnTo>
                  <a:lnTo>
                    <a:pt x="762" y="686"/>
                  </a:lnTo>
                  <a:lnTo>
                    <a:pt x="762" y="682"/>
                  </a:lnTo>
                  <a:lnTo>
                    <a:pt x="762" y="678"/>
                  </a:lnTo>
                  <a:lnTo>
                    <a:pt x="764" y="678"/>
                  </a:lnTo>
                  <a:lnTo>
                    <a:pt x="764" y="676"/>
                  </a:lnTo>
                  <a:lnTo>
                    <a:pt x="764" y="672"/>
                  </a:lnTo>
                  <a:lnTo>
                    <a:pt x="764" y="668"/>
                  </a:lnTo>
                  <a:lnTo>
                    <a:pt x="764" y="664"/>
                  </a:lnTo>
                  <a:lnTo>
                    <a:pt x="764" y="660"/>
                  </a:lnTo>
                  <a:lnTo>
                    <a:pt x="764" y="656"/>
                  </a:lnTo>
                  <a:lnTo>
                    <a:pt x="764" y="652"/>
                  </a:lnTo>
                  <a:lnTo>
                    <a:pt x="762" y="652"/>
                  </a:lnTo>
                  <a:lnTo>
                    <a:pt x="762" y="648"/>
                  </a:lnTo>
                  <a:lnTo>
                    <a:pt x="762" y="646"/>
                  </a:lnTo>
                  <a:lnTo>
                    <a:pt x="762" y="642"/>
                  </a:lnTo>
                  <a:lnTo>
                    <a:pt x="762" y="638"/>
                  </a:lnTo>
                  <a:lnTo>
                    <a:pt x="758" y="638"/>
                  </a:lnTo>
                  <a:lnTo>
                    <a:pt x="758" y="634"/>
                  </a:lnTo>
                  <a:lnTo>
                    <a:pt x="762" y="634"/>
                  </a:lnTo>
                  <a:lnTo>
                    <a:pt x="762" y="632"/>
                  </a:lnTo>
                  <a:lnTo>
                    <a:pt x="762" y="628"/>
                  </a:lnTo>
                  <a:lnTo>
                    <a:pt x="764" y="628"/>
                  </a:lnTo>
                  <a:lnTo>
                    <a:pt x="764" y="624"/>
                  </a:lnTo>
                  <a:lnTo>
                    <a:pt x="762" y="628"/>
                  </a:lnTo>
                  <a:lnTo>
                    <a:pt x="762" y="624"/>
                  </a:lnTo>
                  <a:lnTo>
                    <a:pt x="764" y="624"/>
                  </a:lnTo>
                  <a:lnTo>
                    <a:pt x="764" y="620"/>
                  </a:lnTo>
                  <a:lnTo>
                    <a:pt x="764" y="616"/>
                  </a:lnTo>
                  <a:lnTo>
                    <a:pt x="764" y="612"/>
                  </a:lnTo>
                  <a:lnTo>
                    <a:pt x="764" y="606"/>
                  </a:lnTo>
                  <a:lnTo>
                    <a:pt x="764" y="602"/>
                  </a:lnTo>
                  <a:lnTo>
                    <a:pt x="764" y="598"/>
                  </a:lnTo>
                  <a:lnTo>
                    <a:pt x="764" y="594"/>
                  </a:lnTo>
                  <a:lnTo>
                    <a:pt x="768" y="590"/>
                  </a:lnTo>
                  <a:lnTo>
                    <a:pt x="768" y="586"/>
                  </a:lnTo>
                  <a:lnTo>
                    <a:pt x="768" y="582"/>
                  </a:lnTo>
                  <a:lnTo>
                    <a:pt x="768" y="578"/>
                  </a:lnTo>
                  <a:lnTo>
                    <a:pt x="768" y="576"/>
                  </a:lnTo>
                  <a:lnTo>
                    <a:pt x="768" y="572"/>
                  </a:lnTo>
                  <a:lnTo>
                    <a:pt x="772" y="572"/>
                  </a:lnTo>
                  <a:lnTo>
                    <a:pt x="772" y="568"/>
                  </a:lnTo>
                  <a:lnTo>
                    <a:pt x="776" y="572"/>
                  </a:lnTo>
                  <a:lnTo>
                    <a:pt x="780" y="572"/>
                  </a:lnTo>
                  <a:lnTo>
                    <a:pt x="776" y="572"/>
                  </a:lnTo>
                  <a:lnTo>
                    <a:pt x="776" y="568"/>
                  </a:lnTo>
                  <a:lnTo>
                    <a:pt x="772" y="568"/>
                  </a:lnTo>
                  <a:lnTo>
                    <a:pt x="768" y="568"/>
                  </a:lnTo>
                  <a:lnTo>
                    <a:pt x="764" y="568"/>
                  </a:lnTo>
                  <a:lnTo>
                    <a:pt x="764" y="564"/>
                  </a:lnTo>
                  <a:lnTo>
                    <a:pt x="764" y="560"/>
                  </a:lnTo>
                  <a:lnTo>
                    <a:pt x="764" y="564"/>
                  </a:lnTo>
                  <a:lnTo>
                    <a:pt x="768" y="568"/>
                  </a:lnTo>
                  <a:lnTo>
                    <a:pt x="768" y="564"/>
                  </a:lnTo>
                  <a:lnTo>
                    <a:pt x="768" y="560"/>
                  </a:lnTo>
                  <a:lnTo>
                    <a:pt x="764" y="560"/>
                  </a:lnTo>
                  <a:lnTo>
                    <a:pt x="764" y="556"/>
                  </a:lnTo>
                  <a:lnTo>
                    <a:pt x="768" y="556"/>
                  </a:lnTo>
                  <a:lnTo>
                    <a:pt x="768" y="552"/>
                  </a:lnTo>
                  <a:lnTo>
                    <a:pt x="764" y="552"/>
                  </a:lnTo>
                  <a:lnTo>
                    <a:pt x="764" y="556"/>
                  </a:lnTo>
                  <a:lnTo>
                    <a:pt x="764" y="552"/>
                  </a:lnTo>
                  <a:lnTo>
                    <a:pt x="764" y="550"/>
                  </a:lnTo>
                  <a:lnTo>
                    <a:pt x="762" y="546"/>
                  </a:lnTo>
                  <a:lnTo>
                    <a:pt x="762" y="542"/>
                  </a:lnTo>
                  <a:lnTo>
                    <a:pt x="762" y="538"/>
                  </a:lnTo>
                  <a:lnTo>
                    <a:pt x="758" y="534"/>
                  </a:lnTo>
                  <a:lnTo>
                    <a:pt x="758" y="530"/>
                  </a:lnTo>
                  <a:lnTo>
                    <a:pt x="758" y="526"/>
                  </a:lnTo>
                  <a:lnTo>
                    <a:pt x="762" y="526"/>
                  </a:lnTo>
                  <a:lnTo>
                    <a:pt x="764" y="526"/>
                  </a:lnTo>
                  <a:lnTo>
                    <a:pt x="764" y="530"/>
                  </a:lnTo>
                  <a:lnTo>
                    <a:pt x="768" y="530"/>
                  </a:lnTo>
                  <a:lnTo>
                    <a:pt x="772" y="530"/>
                  </a:lnTo>
                  <a:lnTo>
                    <a:pt x="776" y="530"/>
                  </a:lnTo>
                  <a:lnTo>
                    <a:pt x="780" y="530"/>
                  </a:lnTo>
                  <a:lnTo>
                    <a:pt x="784" y="530"/>
                  </a:lnTo>
                  <a:lnTo>
                    <a:pt x="784" y="534"/>
                  </a:lnTo>
                  <a:lnTo>
                    <a:pt x="788" y="534"/>
                  </a:lnTo>
                  <a:lnTo>
                    <a:pt x="784" y="538"/>
                  </a:lnTo>
                  <a:lnTo>
                    <a:pt x="784" y="542"/>
                  </a:lnTo>
                  <a:lnTo>
                    <a:pt x="780" y="542"/>
                  </a:lnTo>
                  <a:lnTo>
                    <a:pt x="780" y="546"/>
                  </a:lnTo>
                  <a:lnTo>
                    <a:pt x="784" y="546"/>
                  </a:lnTo>
                  <a:lnTo>
                    <a:pt x="780" y="546"/>
                  </a:lnTo>
                  <a:lnTo>
                    <a:pt x="780" y="542"/>
                  </a:lnTo>
                  <a:lnTo>
                    <a:pt x="784" y="542"/>
                  </a:lnTo>
                  <a:lnTo>
                    <a:pt x="784" y="538"/>
                  </a:lnTo>
                  <a:lnTo>
                    <a:pt x="788" y="534"/>
                  </a:lnTo>
                  <a:lnTo>
                    <a:pt x="788" y="538"/>
                  </a:lnTo>
                  <a:lnTo>
                    <a:pt x="788" y="542"/>
                  </a:lnTo>
                  <a:lnTo>
                    <a:pt x="784" y="542"/>
                  </a:lnTo>
                  <a:lnTo>
                    <a:pt x="788" y="542"/>
                  </a:lnTo>
                  <a:lnTo>
                    <a:pt x="788" y="546"/>
                  </a:lnTo>
                  <a:lnTo>
                    <a:pt x="788" y="550"/>
                  </a:lnTo>
                  <a:lnTo>
                    <a:pt x="784" y="550"/>
                  </a:lnTo>
                  <a:lnTo>
                    <a:pt x="788" y="546"/>
                  </a:lnTo>
                  <a:lnTo>
                    <a:pt x="784" y="546"/>
                  </a:lnTo>
                  <a:lnTo>
                    <a:pt x="784" y="550"/>
                  </a:lnTo>
                  <a:lnTo>
                    <a:pt x="784" y="546"/>
                  </a:lnTo>
                  <a:lnTo>
                    <a:pt x="784" y="550"/>
                  </a:lnTo>
                  <a:lnTo>
                    <a:pt x="780" y="550"/>
                  </a:lnTo>
                  <a:lnTo>
                    <a:pt x="780" y="552"/>
                  </a:lnTo>
                  <a:lnTo>
                    <a:pt x="784" y="552"/>
                  </a:lnTo>
                  <a:lnTo>
                    <a:pt x="784" y="550"/>
                  </a:lnTo>
                  <a:lnTo>
                    <a:pt x="784" y="552"/>
                  </a:lnTo>
                  <a:lnTo>
                    <a:pt x="788" y="550"/>
                  </a:lnTo>
                  <a:lnTo>
                    <a:pt x="790" y="546"/>
                  </a:lnTo>
                  <a:lnTo>
                    <a:pt x="790" y="542"/>
                  </a:lnTo>
                  <a:lnTo>
                    <a:pt x="788" y="542"/>
                  </a:lnTo>
                  <a:lnTo>
                    <a:pt x="790" y="538"/>
                  </a:lnTo>
                  <a:lnTo>
                    <a:pt x="790" y="534"/>
                  </a:lnTo>
                  <a:lnTo>
                    <a:pt x="790" y="530"/>
                  </a:lnTo>
                  <a:lnTo>
                    <a:pt x="788" y="530"/>
                  </a:lnTo>
                  <a:lnTo>
                    <a:pt x="788" y="526"/>
                  </a:lnTo>
                  <a:lnTo>
                    <a:pt x="790" y="526"/>
                  </a:lnTo>
                  <a:lnTo>
                    <a:pt x="788" y="522"/>
                  </a:lnTo>
                  <a:lnTo>
                    <a:pt x="788" y="526"/>
                  </a:lnTo>
                  <a:lnTo>
                    <a:pt x="784" y="522"/>
                  </a:lnTo>
                  <a:lnTo>
                    <a:pt x="788" y="522"/>
                  </a:lnTo>
                  <a:lnTo>
                    <a:pt x="788" y="520"/>
                  </a:lnTo>
                  <a:lnTo>
                    <a:pt x="784" y="516"/>
                  </a:lnTo>
                  <a:lnTo>
                    <a:pt x="784" y="512"/>
                  </a:lnTo>
                  <a:lnTo>
                    <a:pt x="788" y="512"/>
                  </a:lnTo>
                  <a:lnTo>
                    <a:pt x="790" y="512"/>
                  </a:lnTo>
                  <a:lnTo>
                    <a:pt x="794" y="512"/>
                  </a:lnTo>
                  <a:lnTo>
                    <a:pt x="810" y="512"/>
                  </a:lnTo>
                  <a:lnTo>
                    <a:pt x="818" y="512"/>
                  </a:lnTo>
                  <a:lnTo>
                    <a:pt x="820" y="512"/>
                  </a:lnTo>
                  <a:lnTo>
                    <a:pt x="824" y="512"/>
                  </a:lnTo>
                  <a:lnTo>
                    <a:pt x="832" y="512"/>
                  </a:lnTo>
                  <a:lnTo>
                    <a:pt x="836" y="512"/>
                  </a:lnTo>
                  <a:lnTo>
                    <a:pt x="840" y="512"/>
                  </a:lnTo>
                  <a:lnTo>
                    <a:pt x="846" y="512"/>
                  </a:lnTo>
                  <a:lnTo>
                    <a:pt x="850" y="512"/>
                  </a:lnTo>
                  <a:lnTo>
                    <a:pt x="854" y="512"/>
                  </a:lnTo>
                  <a:lnTo>
                    <a:pt x="858" y="512"/>
                  </a:lnTo>
                  <a:lnTo>
                    <a:pt x="862" y="512"/>
                  </a:lnTo>
                  <a:lnTo>
                    <a:pt x="866" y="512"/>
                  </a:lnTo>
                  <a:lnTo>
                    <a:pt x="880" y="512"/>
                  </a:lnTo>
                  <a:lnTo>
                    <a:pt x="884" y="512"/>
                  </a:lnTo>
                  <a:lnTo>
                    <a:pt x="888" y="512"/>
                  </a:lnTo>
                  <a:lnTo>
                    <a:pt x="892" y="512"/>
                  </a:lnTo>
                  <a:lnTo>
                    <a:pt x="896" y="512"/>
                  </a:lnTo>
                  <a:lnTo>
                    <a:pt x="900" y="512"/>
                  </a:lnTo>
                  <a:lnTo>
                    <a:pt x="904" y="512"/>
                  </a:lnTo>
                  <a:lnTo>
                    <a:pt x="906" y="512"/>
                  </a:lnTo>
                  <a:lnTo>
                    <a:pt x="914" y="512"/>
                  </a:lnTo>
                  <a:lnTo>
                    <a:pt x="918" y="512"/>
                  </a:lnTo>
                  <a:lnTo>
                    <a:pt x="922" y="512"/>
                  </a:lnTo>
                  <a:lnTo>
                    <a:pt x="930" y="512"/>
                  </a:lnTo>
                  <a:lnTo>
                    <a:pt x="932" y="512"/>
                  </a:lnTo>
                  <a:lnTo>
                    <a:pt x="936" y="512"/>
                  </a:lnTo>
                  <a:lnTo>
                    <a:pt x="940" y="512"/>
                  </a:lnTo>
                  <a:lnTo>
                    <a:pt x="944" y="512"/>
                  </a:lnTo>
                  <a:lnTo>
                    <a:pt x="954" y="512"/>
                  </a:lnTo>
                  <a:lnTo>
                    <a:pt x="958" y="512"/>
                  </a:lnTo>
                  <a:lnTo>
                    <a:pt x="962" y="512"/>
                  </a:lnTo>
                  <a:lnTo>
                    <a:pt x="966" y="512"/>
                  </a:lnTo>
                  <a:lnTo>
                    <a:pt x="970" y="512"/>
                  </a:lnTo>
                  <a:lnTo>
                    <a:pt x="974" y="512"/>
                  </a:lnTo>
                  <a:lnTo>
                    <a:pt x="980" y="512"/>
                  </a:lnTo>
                  <a:lnTo>
                    <a:pt x="984" y="512"/>
                  </a:lnTo>
                  <a:lnTo>
                    <a:pt x="988" y="512"/>
                  </a:lnTo>
                  <a:lnTo>
                    <a:pt x="992" y="512"/>
                  </a:lnTo>
                  <a:lnTo>
                    <a:pt x="996" y="512"/>
                  </a:lnTo>
                  <a:lnTo>
                    <a:pt x="1000" y="512"/>
                  </a:lnTo>
                  <a:lnTo>
                    <a:pt x="1002" y="512"/>
                  </a:lnTo>
                  <a:lnTo>
                    <a:pt x="1010" y="512"/>
                  </a:lnTo>
                  <a:lnTo>
                    <a:pt x="1014" y="512"/>
                  </a:lnTo>
                  <a:lnTo>
                    <a:pt x="1018" y="512"/>
                  </a:lnTo>
                  <a:lnTo>
                    <a:pt x="1022" y="512"/>
                  </a:lnTo>
                  <a:lnTo>
                    <a:pt x="1026" y="512"/>
                  </a:lnTo>
                  <a:lnTo>
                    <a:pt x="1032" y="512"/>
                  </a:lnTo>
                  <a:lnTo>
                    <a:pt x="1036" y="512"/>
                  </a:lnTo>
                  <a:lnTo>
                    <a:pt x="1044" y="512"/>
                  </a:lnTo>
                  <a:lnTo>
                    <a:pt x="1048" y="512"/>
                  </a:lnTo>
                  <a:lnTo>
                    <a:pt x="1052" y="512"/>
                  </a:lnTo>
                  <a:lnTo>
                    <a:pt x="1056" y="512"/>
                  </a:lnTo>
                  <a:lnTo>
                    <a:pt x="1060" y="512"/>
                  </a:lnTo>
                  <a:lnTo>
                    <a:pt x="1062" y="512"/>
                  </a:lnTo>
                  <a:lnTo>
                    <a:pt x="1066" y="512"/>
                  </a:lnTo>
                  <a:lnTo>
                    <a:pt x="1070" y="512"/>
                  </a:lnTo>
                  <a:lnTo>
                    <a:pt x="1074" y="512"/>
                  </a:lnTo>
                  <a:lnTo>
                    <a:pt x="1086" y="512"/>
                  </a:lnTo>
                  <a:lnTo>
                    <a:pt x="1088" y="512"/>
                  </a:lnTo>
                  <a:lnTo>
                    <a:pt x="1100" y="512"/>
                  </a:lnTo>
                  <a:lnTo>
                    <a:pt x="1108" y="512"/>
                  </a:lnTo>
                  <a:lnTo>
                    <a:pt x="1116" y="512"/>
                  </a:lnTo>
                  <a:lnTo>
                    <a:pt x="1122" y="512"/>
                  </a:lnTo>
                  <a:lnTo>
                    <a:pt x="1126" y="512"/>
                  </a:lnTo>
                  <a:lnTo>
                    <a:pt x="1130" y="512"/>
                  </a:lnTo>
                  <a:lnTo>
                    <a:pt x="1134" y="512"/>
                  </a:lnTo>
                  <a:lnTo>
                    <a:pt x="1138" y="512"/>
                  </a:lnTo>
                  <a:lnTo>
                    <a:pt x="1142" y="512"/>
                  </a:lnTo>
                  <a:lnTo>
                    <a:pt x="1144" y="512"/>
                  </a:lnTo>
                  <a:lnTo>
                    <a:pt x="1172" y="512"/>
                  </a:lnTo>
                  <a:lnTo>
                    <a:pt x="1174" y="512"/>
                  </a:lnTo>
                  <a:lnTo>
                    <a:pt x="1174" y="508"/>
                  </a:lnTo>
                  <a:lnTo>
                    <a:pt x="1174" y="504"/>
                  </a:lnTo>
                  <a:lnTo>
                    <a:pt x="1178" y="504"/>
                  </a:lnTo>
                  <a:lnTo>
                    <a:pt x="1178" y="508"/>
                  </a:lnTo>
                  <a:lnTo>
                    <a:pt x="1178" y="512"/>
                  </a:lnTo>
                  <a:lnTo>
                    <a:pt x="1182" y="512"/>
                  </a:lnTo>
                  <a:lnTo>
                    <a:pt x="1182" y="516"/>
                  </a:lnTo>
                  <a:lnTo>
                    <a:pt x="1182" y="520"/>
                  </a:lnTo>
                  <a:lnTo>
                    <a:pt x="1186" y="520"/>
                  </a:lnTo>
                  <a:lnTo>
                    <a:pt x="1190" y="520"/>
                  </a:lnTo>
                  <a:lnTo>
                    <a:pt x="1194" y="520"/>
                  </a:lnTo>
                  <a:lnTo>
                    <a:pt x="1194" y="522"/>
                  </a:lnTo>
                  <a:lnTo>
                    <a:pt x="1198" y="522"/>
                  </a:lnTo>
                  <a:lnTo>
                    <a:pt x="1202" y="520"/>
                  </a:lnTo>
                  <a:lnTo>
                    <a:pt x="1204" y="520"/>
                  </a:lnTo>
                  <a:lnTo>
                    <a:pt x="1208" y="522"/>
                  </a:lnTo>
                  <a:lnTo>
                    <a:pt x="1212" y="522"/>
                  </a:lnTo>
                  <a:lnTo>
                    <a:pt x="1212" y="526"/>
                  </a:lnTo>
                  <a:lnTo>
                    <a:pt x="1216" y="530"/>
                  </a:lnTo>
                  <a:lnTo>
                    <a:pt x="1216" y="526"/>
                  </a:lnTo>
                  <a:lnTo>
                    <a:pt x="1220" y="526"/>
                  </a:lnTo>
                  <a:lnTo>
                    <a:pt x="1220" y="530"/>
                  </a:lnTo>
                  <a:lnTo>
                    <a:pt x="1224" y="530"/>
                  </a:lnTo>
                  <a:lnTo>
                    <a:pt x="1228" y="530"/>
                  </a:lnTo>
                  <a:lnTo>
                    <a:pt x="1228" y="534"/>
                  </a:lnTo>
                  <a:lnTo>
                    <a:pt x="1228" y="530"/>
                  </a:lnTo>
                  <a:lnTo>
                    <a:pt x="1230" y="530"/>
                  </a:lnTo>
                  <a:lnTo>
                    <a:pt x="1234" y="530"/>
                  </a:lnTo>
                  <a:lnTo>
                    <a:pt x="1234" y="526"/>
                  </a:lnTo>
                  <a:lnTo>
                    <a:pt x="1234" y="530"/>
                  </a:lnTo>
                  <a:lnTo>
                    <a:pt x="1238" y="530"/>
                  </a:lnTo>
                  <a:lnTo>
                    <a:pt x="1242" y="530"/>
                  </a:lnTo>
                  <a:lnTo>
                    <a:pt x="1246" y="530"/>
                  </a:lnTo>
                  <a:lnTo>
                    <a:pt x="1246" y="534"/>
                  </a:lnTo>
                  <a:lnTo>
                    <a:pt x="1250" y="534"/>
                  </a:lnTo>
                  <a:lnTo>
                    <a:pt x="1254" y="534"/>
                  </a:lnTo>
                  <a:lnTo>
                    <a:pt x="1258" y="534"/>
                  </a:lnTo>
                  <a:lnTo>
                    <a:pt x="1260" y="530"/>
                  </a:lnTo>
                  <a:lnTo>
                    <a:pt x="1264" y="526"/>
                  </a:lnTo>
                  <a:lnTo>
                    <a:pt x="1268" y="526"/>
                  </a:lnTo>
                  <a:lnTo>
                    <a:pt x="1272" y="526"/>
                  </a:lnTo>
                  <a:lnTo>
                    <a:pt x="1282" y="534"/>
                  </a:lnTo>
                  <a:lnTo>
                    <a:pt x="1286" y="534"/>
                  </a:lnTo>
                  <a:lnTo>
                    <a:pt x="1286" y="538"/>
                  </a:lnTo>
                  <a:lnTo>
                    <a:pt x="1290" y="538"/>
                  </a:lnTo>
                  <a:lnTo>
                    <a:pt x="1294" y="542"/>
                  </a:lnTo>
                  <a:lnTo>
                    <a:pt x="1298" y="542"/>
                  </a:lnTo>
                  <a:lnTo>
                    <a:pt x="1300" y="546"/>
                  </a:lnTo>
                  <a:lnTo>
                    <a:pt x="1304" y="546"/>
                  </a:lnTo>
                  <a:lnTo>
                    <a:pt x="1304" y="550"/>
                  </a:lnTo>
                  <a:lnTo>
                    <a:pt x="1308" y="550"/>
                  </a:lnTo>
                  <a:lnTo>
                    <a:pt x="1312" y="550"/>
                  </a:lnTo>
                  <a:lnTo>
                    <a:pt x="1312" y="552"/>
                  </a:lnTo>
                  <a:lnTo>
                    <a:pt x="1320" y="556"/>
                  </a:lnTo>
                  <a:lnTo>
                    <a:pt x="1320" y="560"/>
                  </a:lnTo>
                  <a:lnTo>
                    <a:pt x="1324" y="564"/>
                  </a:lnTo>
                  <a:lnTo>
                    <a:pt x="1328" y="564"/>
                  </a:lnTo>
                  <a:lnTo>
                    <a:pt x="1330" y="564"/>
                  </a:lnTo>
                  <a:lnTo>
                    <a:pt x="1330" y="568"/>
                  </a:lnTo>
                  <a:lnTo>
                    <a:pt x="1330" y="572"/>
                  </a:lnTo>
                  <a:lnTo>
                    <a:pt x="1334" y="572"/>
                  </a:lnTo>
                  <a:lnTo>
                    <a:pt x="1338" y="572"/>
                  </a:lnTo>
                  <a:lnTo>
                    <a:pt x="1338" y="576"/>
                  </a:lnTo>
                  <a:lnTo>
                    <a:pt x="1338" y="578"/>
                  </a:lnTo>
                  <a:lnTo>
                    <a:pt x="1342" y="578"/>
                  </a:lnTo>
                  <a:lnTo>
                    <a:pt x="1346" y="582"/>
                  </a:lnTo>
                  <a:lnTo>
                    <a:pt x="1350" y="586"/>
                  </a:lnTo>
                  <a:lnTo>
                    <a:pt x="1354" y="586"/>
                  </a:lnTo>
                  <a:lnTo>
                    <a:pt x="1354" y="598"/>
                  </a:lnTo>
                  <a:lnTo>
                    <a:pt x="1358" y="606"/>
                  </a:lnTo>
                  <a:lnTo>
                    <a:pt x="1358" y="616"/>
                  </a:lnTo>
                  <a:lnTo>
                    <a:pt x="1358" y="624"/>
                  </a:lnTo>
                  <a:lnTo>
                    <a:pt x="1358" y="628"/>
                  </a:lnTo>
                  <a:lnTo>
                    <a:pt x="1358" y="632"/>
                  </a:lnTo>
                  <a:lnTo>
                    <a:pt x="1354" y="632"/>
                  </a:lnTo>
                  <a:lnTo>
                    <a:pt x="1354" y="634"/>
                  </a:lnTo>
                  <a:lnTo>
                    <a:pt x="1354" y="638"/>
                  </a:lnTo>
                  <a:lnTo>
                    <a:pt x="1354" y="642"/>
                  </a:lnTo>
                  <a:lnTo>
                    <a:pt x="1350" y="642"/>
                  </a:lnTo>
                  <a:lnTo>
                    <a:pt x="1350" y="646"/>
                  </a:lnTo>
                  <a:lnTo>
                    <a:pt x="1346" y="646"/>
                  </a:lnTo>
                  <a:lnTo>
                    <a:pt x="1346" y="648"/>
                  </a:lnTo>
                  <a:lnTo>
                    <a:pt x="1342" y="652"/>
                  </a:lnTo>
                  <a:lnTo>
                    <a:pt x="1346" y="652"/>
                  </a:lnTo>
                  <a:lnTo>
                    <a:pt x="1346" y="656"/>
                  </a:lnTo>
                  <a:lnTo>
                    <a:pt x="1350" y="660"/>
                  </a:lnTo>
                  <a:lnTo>
                    <a:pt x="1354" y="660"/>
                  </a:lnTo>
                  <a:lnTo>
                    <a:pt x="1358" y="656"/>
                  </a:lnTo>
                  <a:lnTo>
                    <a:pt x="1360" y="652"/>
                  </a:lnTo>
                  <a:lnTo>
                    <a:pt x="1364" y="652"/>
                  </a:lnTo>
                  <a:lnTo>
                    <a:pt x="1368" y="648"/>
                  </a:lnTo>
                  <a:lnTo>
                    <a:pt x="1372" y="648"/>
                  </a:lnTo>
                  <a:lnTo>
                    <a:pt x="1376" y="648"/>
                  </a:lnTo>
                  <a:lnTo>
                    <a:pt x="1380" y="646"/>
                  </a:lnTo>
                  <a:lnTo>
                    <a:pt x="1386" y="646"/>
                  </a:lnTo>
                  <a:lnTo>
                    <a:pt x="1390" y="642"/>
                  </a:lnTo>
                  <a:lnTo>
                    <a:pt x="1394" y="642"/>
                  </a:lnTo>
                  <a:lnTo>
                    <a:pt x="1398" y="638"/>
                  </a:lnTo>
                  <a:lnTo>
                    <a:pt x="1402" y="638"/>
                  </a:lnTo>
                  <a:lnTo>
                    <a:pt x="1402" y="634"/>
                  </a:lnTo>
                  <a:lnTo>
                    <a:pt x="1406" y="634"/>
                  </a:lnTo>
                  <a:lnTo>
                    <a:pt x="1402" y="634"/>
                  </a:lnTo>
                  <a:lnTo>
                    <a:pt x="1402" y="632"/>
                  </a:lnTo>
                  <a:lnTo>
                    <a:pt x="1402" y="628"/>
                  </a:lnTo>
                  <a:lnTo>
                    <a:pt x="1402" y="624"/>
                  </a:lnTo>
                  <a:lnTo>
                    <a:pt x="1406" y="620"/>
                  </a:lnTo>
                  <a:lnTo>
                    <a:pt x="1414" y="620"/>
                  </a:lnTo>
                  <a:lnTo>
                    <a:pt x="1416" y="620"/>
                  </a:lnTo>
                  <a:lnTo>
                    <a:pt x="1420" y="620"/>
                  </a:lnTo>
                  <a:lnTo>
                    <a:pt x="1424" y="620"/>
                  </a:lnTo>
                  <a:lnTo>
                    <a:pt x="1428" y="620"/>
                  </a:lnTo>
                  <a:lnTo>
                    <a:pt x="1432" y="620"/>
                  </a:lnTo>
                  <a:lnTo>
                    <a:pt x="1436" y="620"/>
                  </a:lnTo>
                  <a:lnTo>
                    <a:pt x="1436" y="616"/>
                  </a:lnTo>
                  <a:lnTo>
                    <a:pt x="1440" y="616"/>
                  </a:lnTo>
                  <a:lnTo>
                    <a:pt x="1440" y="612"/>
                  </a:lnTo>
                  <a:lnTo>
                    <a:pt x="1442" y="608"/>
                  </a:lnTo>
                  <a:lnTo>
                    <a:pt x="1446" y="608"/>
                  </a:lnTo>
                  <a:lnTo>
                    <a:pt x="1446" y="606"/>
                  </a:lnTo>
                  <a:lnTo>
                    <a:pt x="1450" y="606"/>
                  </a:lnTo>
                  <a:lnTo>
                    <a:pt x="1450" y="602"/>
                  </a:lnTo>
                  <a:lnTo>
                    <a:pt x="1454" y="598"/>
                  </a:lnTo>
                  <a:lnTo>
                    <a:pt x="1458" y="598"/>
                  </a:lnTo>
                  <a:lnTo>
                    <a:pt x="1458" y="594"/>
                  </a:lnTo>
                  <a:lnTo>
                    <a:pt x="1462" y="594"/>
                  </a:lnTo>
                  <a:lnTo>
                    <a:pt x="1466" y="594"/>
                  </a:lnTo>
                  <a:lnTo>
                    <a:pt x="1470" y="594"/>
                  </a:lnTo>
                  <a:lnTo>
                    <a:pt x="1476" y="594"/>
                  </a:lnTo>
                  <a:lnTo>
                    <a:pt x="1480" y="594"/>
                  </a:lnTo>
                  <a:lnTo>
                    <a:pt x="1484" y="594"/>
                  </a:lnTo>
                  <a:lnTo>
                    <a:pt x="1488" y="594"/>
                  </a:lnTo>
                  <a:lnTo>
                    <a:pt x="1492" y="594"/>
                  </a:lnTo>
                  <a:lnTo>
                    <a:pt x="1496" y="594"/>
                  </a:lnTo>
                  <a:lnTo>
                    <a:pt x="1498" y="594"/>
                  </a:lnTo>
                  <a:lnTo>
                    <a:pt x="1502" y="594"/>
                  </a:lnTo>
                  <a:lnTo>
                    <a:pt x="1506" y="594"/>
                  </a:lnTo>
                  <a:lnTo>
                    <a:pt x="1510" y="594"/>
                  </a:lnTo>
                  <a:lnTo>
                    <a:pt x="1510" y="590"/>
                  </a:lnTo>
                  <a:lnTo>
                    <a:pt x="1510" y="586"/>
                  </a:lnTo>
                  <a:lnTo>
                    <a:pt x="1514" y="586"/>
                  </a:lnTo>
                  <a:lnTo>
                    <a:pt x="1514" y="590"/>
                  </a:lnTo>
                  <a:lnTo>
                    <a:pt x="1514" y="586"/>
                  </a:lnTo>
                  <a:lnTo>
                    <a:pt x="1518" y="590"/>
                  </a:lnTo>
                  <a:lnTo>
                    <a:pt x="1522" y="586"/>
                  </a:lnTo>
                  <a:lnTo>
                    <a:pt x="1522" y="582"/>
                  </a:lnTo>
                  <a:lnTo>
                    <a:pt x="1522" y="578"/>
                  </a:lnTo>
                  <a:lnTo>
                    <a:pt x="1526" y="578"/>
                  </a:lnTo>
                  <a:lnTo>
                    <a:pt x="1526" y="576"/>
                  </a:lnTo>
                  <a:lnTo>
                    <a:pt x="1526" y="572"/>
                  </a:lnTo>
                  <a:lnTo>
                    <a:pt x="1526" y="568"/>
                  </a:lnTo>
                  <a:lnTo>
                    <a:pt x="1528" y="568"/>
                  </a:lnTo>
                  <a:lnTo>
                    <a:pt x="1528" y="564"/>
                  </a:lnTo>
                  <a:lnTo>
                    <a:pt x="1528" y="560"/>
                  </a:lnTo>
                  <a:lnTo>
                    <a:pt x="1532" y="556"/>
                  </a:lnTo>
                  <a:lnTo>
                    <a:pt x="1532" y="552"/>
                  </a:lnTo>
                  <a:lnTo>
                    <a:pt x="1536" y="552"/>
                  </a:lnTo>
                  <a:lnTo>
                    <a:pt x="1540" y="550"/>
                  </a:lnTo>
                  <a:lnTo>
                    <a:pt x="1540" y="546"/>
                  </a:lnTo>
                  <a:lnTo>
                    <a:pt x="1544" y="546"/>
                  </a:lnTo>
                  <a:lnTo>
                    <a:pt x="1544" y="550"/>
                  </a:lnTo>
                  <a:lnTo>
                    <a:pt x="1548" y="550"/>
                  </a:lnTo>
                  <a:lnTo>
                    <a:pt x="1552" y="550"/>
                  </a:lnTo>
                  <a:lnTo>
                    <a:pt x="1556" y="546"/>
                  </a:lnTo>
                  <a:lnTo>
                    <a:pt x="1558" y="550"/>
                  </a:lnTo>
                  <a:lnTo>
                    <a:pt x="1558" y="552"/>
                  </a:lnTo>
                  <a:lnTo>
                    <a:pt x="1562" y="552"/>
                  </a:lnTo>
                  <a:lnTo>
                    <a:pt x="1562" y="556"/>
                  </a:lnTo>
                  <a:lnTo>
                    <a:pt x="1562" y="568"/>
                  </a:lnTo>
                  <a:lnTo>
                    <a:pt x="1562" y="576"/>
                  </a:lnTo>
                  <a:lnTo>
                    <a:pt x="1562" y="578"/>
                  </a:lnTo>
                  <a:lnTo>
                    <a:pt x="1562" y="582"/>
                  </a:lnTo>
                  <a:lnTo>
                    <a:pt x="1566" y="582"/>
                  </a:lnTo>
                  <a:lnTo>
                    <a:pt x="1566" y="586"/>
                  </a:lnTo>
                  <a:lnTo>
                    <a:pt x="1566" y="590"/>
                  </a:lnTo>
                  <a:lnTo>
                    <a:pt x="1570" y="590"/>
                  </a:lnTo>
                  <a:lnTo>
                    <a:pt x="1570" y="594"/>
                  </a:lnTo>
                  <a:lnTo>
                    <a:pt x="1574" y="594"/>
                  </a:lnTo>
                  <a:lnTo>
                    <a:pt x="1570" y="594"/>
                  </a:lnTo>
                  <a:lnTo>
                    <a:pt x="1570" y="598"/>
                  </a:lnTo>
                  <a:lnTo>
                    <a:pt x="1574" y="598"/>
                  </a:lnTo>
                  <a:lnTo>
                    <a:pt x="1570" y="602"/>
                  </a:lnTo>
                  <a:lnTo>
                    <a:pt x="1566" y="602"/>
                  </a:lnTo>
                  <a:lnTo>
                    <a:pt x="1562" y="606"/>
                  </a:lnTo>
                  <a:lnTo>
                    <a:pt x="1562" y="602"/>
                  </a:lnTo>
                  <a:lnTo>
                    <a:pt x="1558" y="606"/>
                  </a:lnTo>
                  <a:lnTo>
                    <a:pt x="1558" y="608"/>
                  </a:lnTo>
                  <a:lnTo>
                    <a:pt x="1558" y="606"/>
                  </a:lnTo>
                  <a:lnTo>
                    <a:pt x="1556" y="606"/>
                  </a:lnTo>
                  <a:lnTo>
                    <a:pt x="1552" y="606"/>
                  </a:lnTo>
                  <a:lnTo>
                    <a:pt x="1552" y="608"/>
                  </a:lnTo>
                  <a:lnTo>
                    <a:pt x="1548" y="608"/>
                  </a:lnTo>
                  <a:lnTo>
                    <a:pt x="1548" y="606"/>
                  </a:lnTo>
                  <a:lnTo>
                    <a:pt x="1548" y="602"/>
                  </a:lnTo>
                  <a:lnTo>
                    <a:pt x="1548" y="606"/>
                  </a:lnTo>
                  <a:lnTo>
                    <a:pt x="1544" y="606"/>
                  </a:lnTo>
                  <a:lnTo>
                    <a:pt x="1544" y="608"/>
                  </a:lnTo>
                  <a:lnTo>
                    <a:pt x="1544" y="612"/>
                  </a:lnTo>
                  <a:lnTo>
                    <a:pt x="1540" y="616"/>
                  </a:lnTo>
                  <a:lnTo>
                    <a:pt x="1540" y="612"/>
                  </a:lnTo>
                  <a:lnTo>
                    <a:pt x="1536" y="616"/>
                  </a:lnTo>
                  <a:lnTo>
                    <a:pt x="1536" y="612"/>
                  </a:lnTo>
                  <a:lnTo>
                    <a:pt x="1536" y="616"/>
                  </a:lnTo>
                  <a:lnTo>
                    <a:pt x="1536" y="612"/>
                  </a:lnTo>
                  <a:lnTo>
                    <a:pt x="1536" y="616"/>
                  </a:lnTo>
                  <a:lnTo>
                    <a:pt x="1532" y="616"/>
                  </a:lnTo>
                  <a:lnTo>
                    <a:pt x="1536" y="616"/>
                  </a:lnTo>
                  <a:lnTo>
                    <a:pt x="1532" y="620"/>
                  </a:lnTo>
                  <a:lnTo>
                    <a:pt x="1532" y="616"/>
                  </a:lnTo>
                  <a:lnTo>
                    <a:pt x="1532" y="612"/>
                  </a:lnTo>
                  <a:lnTo>
                    <a:pt x="1532" y="616"/>
                  </a:lnTo>
                  <a:lnTo>
                    <a:pt x="1532" y="620"/>
                  </a:lnTo>
                  <a:lnTo>
                    <a:pt x="1532" y="616"/>
                  </a:lnTo>
                  <a:lnTo>
                    <a:pt x="1528" y="616"/>
                  </a:lnTo>
                  <a:lnTo>
                    <a:pt x="1528" y="620"/>
                  </a:lnTo>
                  <a:lnTo>
                    <a:pt x="1526" y="620"/>
                  </a:lnTo>
                  <a:lnTo>
                    <a:pt x="1528" y="620"/>
                  </a:lnTo>
                  <a:lnTo>
                    <a:pt x="1528" y="624"/>
                  </a:lnTo>
                  <a:lnTo>
                    <a:pt x="1526" y="624"/>
                  </a:lnTo>
                  <a:lnTo>
                    <a:pt x="1526" y="628"/>
                  </a:lnTo>
                  <a:lnTo>
                    <a:pt x="1522" y="628"/>
                  </a:lnTo>
                  <a:lnTo>
                    <a:pt x="1522" y="632"/>
                  </a:lnTo>
                  <a:lnTo>
                    <a:pt x="1522" y="634"/>
                  </a:lnTo>
                  <a:lnTo>
                    <a:pt x="1518" y="634"/>
                  </a:lnTo>
                  <a:lnTo>
                    <a:pt x="1518" y="638"/>
                  </a:lnTo>
                  <a:lnTo>
                    <a:pt x="1522" y="642"/>
                  </a:lnTo>
                  <a:lnTo>
                    <a:pt x="1522" y="638"/>
                  </a:lnTo>
                  <a:lnTo>
                    <a:pt x="1522" y="642"/>
                  </a:lnTo>
                  <a:lnTo>
                    <a:pt x="1518" y="642"/>
                  </a:lnTo>
                  <a:lnTo>
                    <a:pt x="1514" y="646"/>
                  </a:lnTo>
                  <a:lnTo>
                    <a:pt x="1518" y="648"/>
                  </a:lnTo>
                  <a:lnTo>
                    <a:pt x="1522" y="648"/>
                  </a:lnTo>
                  <a:lnTo>
                    <a:pt x="1522" y="652"/>
                  </a:lnTo>
                  <a:lnTo>
                    <a:pt x="1522" y="656"/>
                  </a:lnTo>
                  <a:lnTo>
                    <a:pt x="1526" y="656"/>
                  </a:lnTo>
                  <a:lnTo>
                    <a:pt x="1526" y="660"/>
                  </a:lnTo>
                  <a:lnTo>
                    <a:pt x="1528" y="656"/>
                  </a:lnTo>
                  <a:lnTo>
                    <a:pt x="1528" y="652"/>
                  </a:lnTo>
                  <a:lnTo>
                    <a:pt x="1526" y="652"/>
                  </a:lnTo>
                  <a:lnTo>
                    <a:pt x="1528" y="652"/>
                  </a:lnTo>
                  <a:lnTo>
                    <a:pt x="1532" y="652"/>
                  </a:lnTo>
                  <a:lnTo>
                    <a:pt x="1532" y="656"/>
                  </a:lnTo>
                  <a:lnTo>
                    <a:pt x="1532" y="660"/>
                  </a:lnTo>
                  <a:lnTo>
                    <a:pt x="1528" y="660"/>
                  </a:lnTo>
                  <a:lnTo>
                    <a:pt x="1526" y="660"/>
                  </a:lnTo>
                  <a:lnTo>
                    <a:pt x="1522" y="660"/>
                  </a:lnTo>
                  <a:lnTo>
                    <a:pt x="1522" y="656"/>
                  </a:lnTo>
                  <a:lnTo>
                    <a:pt x="1518" y="660"/>
                  </a:lnTo>
                  <a:lnTo>
                    <a:pt x="1514" y="664"/>
                  </a:lnTo>
                  <a:lnTo>
                    <a:pt x="1514" y="660"/>
                  </a:lnTo>
                  <a:lnTo>
                    <a:pt x="1514" y="656"/>
                  </a:lnTo>
                  <a:lnTo>
                    <a:pt x="1514" y="660"/>
                  </a:lnTo>
                  <a:lnTo>
                    <a:pt x="1510" y="660"/>
                  </a:lnTo>
                  <a:lnTo>
                    <a:pt x="1510" y="656"/>
                  </a:lnTo>
                  <a:lnTo>
                    <a:pt x="1510" y="660"/>
                  </a:lnTo>
                  <a:lnTo>
                    <a:pt x="1510" y="664"/>
                  </a:lnTo>
                  <a:lnTo>
                    <a:pt x="1506" y="664"/>
                  </a:lnTo>
                  <a:lnTo>
                    <a:pt x="1506" y="668"/>
                  </a:lnTo>
                  <a:lnTo>
                    <a:pt x="1502" y="668"/>
                  </a:lnTo>
                  <a:lnTo>
                    <a:pt x="1502" y="664"/>
                  </a:lnTo>
                  <a:lnTo>
                    <a:pt x="1498" y="668"/>
                  </a:lnTo>
                  <a:lnTo>
                    <a:pt x="1496" y="668"/>
                  </a:lnTo>
                  <a:lnTo>
                    <a:pt x="1492" y="668"/>
                  </a:lnTo>
                  <a:lnTo>
                    <a:pt x="1488" y="668"/>
                  </a:lnTo>
                  <a:lnTo>
                    <a:pt x="1484" y="668"/>
                  </a:lnTo>
                  <a:lnTo>
                    <a:pt x="1484" y="672"/>
                  </a:lnTo>
                  <a:lnTo>
                    <a:pt x="1480" y="672"/>
                  </a:lnTo>
                  <a:lnTo>
                    <a:pt x="1476" y="672"/>
                  </a:lnTo>
                  <a:lnTo>
                    <a:pt x="1476" y="676"/>
                  </a:lnTo>
                  <a:lnTo>
                    <a:pt x="1472" y="676"/>
                  </a:lnTo>
                  <a:lnTo>
                    <a:pt x="1476" y="676"/>
                  </a:lnTo>
                  <a:lnTo>
                    <a:pt x="1476" y="672"/>
                  </a:lnTo>
                  <a:lnTo>
                    <a:pt x="1476" y="668"/>
                  </a:lnTo>
                  <a:lnTo>
                    <a:pt x="1472" y="668"/>
                  </a:lnTo>
                  <a:lnTo>
                    <a:pt x="1476" y="668"/>
                  </a:lnTo>
                  <a:lnTo>
                    <a:pt x="1476" y="672"/>
                  </a:lnTo>
                  <a:lnTo>
                    <a:pt x="1472" y="676"/>
                  </a:lnTo>
                  <a:lnTo>
                    <a:pt x="1472" y="678"/>
                  </a:lnTo>
                  <a:lnTo>
                    <a:pt x="1470" y="678"/>
                  </a:lnTo>
                  <a:lnTo>
                    <a:pt x="1470" y="682"/>
                  </a:lnTo>
                  <a:lnTo>
                    <a:pt x="1472" y="682"/>
                  </a:lnTo>
                  <a:lnTo>
                    <a:pt x="1472" y="686"/>
                  </a:lnTo>
                  <a:lnTo>
                    <a:pt x="1472" y="690"/>
                  </a:lnTo>
                  <a:lnTo>
                    <a:pt x="1472" y="698"/>
                  </a:lnTo>
                  <a:lnTo>
                    <a:pt x="1472" y="694"/>
                  </a:lnTo>
                  <a:lnTo>
                    <a:pt x="1472" y="690"/>
                  </a:lnTo>
                  <a:lnTo>
                    <a:pt x="1472" y="694"/>
                  </a:lnTo>
                  <a:lnTo>
                    <a:pt x="1472" y="698"/>
                  </a:lnTo>
                  <a:lnTo>
                    <a:pt x="1470" y="698"/>
                  </a:lnTo>
                  <a:lnTo>
                    <a:pt x="1470" y="702"/>
                  </a:lnTo>
                  <a:lnTo>
                    <a:pt x="1466" y="702"/>
                  </a:lnTo>
                  <a:lnTo>
                    <a:pt x="1466" y="706"/>
                  </a:lnTo>
                  <a:lnTo>
                    <a:pt x="1470" y="706"/>
                  </a:lnTo>
                  <a:lnTo>
                    <a:pt x="1466" y="706"/>
                  </a:lnTo>
                  <a:lnTo>
                    <a:pt x="1466" y="708"/>
                  </a:lnTo>
                  <a:lnTo>
                    <a:pt x="1462" y="708"/>
                  </a:lnTo>
                  <a:lnTo>
                    <a:pt x="1462" y="712"/>
                  </a:lnTo>
                  <a:lnTo>
                    <a:pt x="1462" y="708"/>
                  </a:lnTo>
                  <a:lnTo>
                    <a:pt x="1458" y="708"/>
                  </a:lnTo>
                  <a:lnTo>
                    <a:pt x="1458" y="706"/>
                  </a:lnTo>
                  <a:lnTo>
                    <a:pt x="1454" y="706"/>
                  </a:lnTo>
                  <a:lnTo>
                    <a:pt x="1450" y="702"/>
                  </a:lnTo>
                  <a:lnTo>
                    <a:pt x="1450" y="698"/>
                  </a:lnTo>
                  <a:lnTo>
                    <a:pt x="1454" y="698"/>
                  </a:lnTo>
                  <a:lnTo>
                    <a:pt x="1454" y="694"/>
                  </a:lnTo>
                  <a:lnTo>
                    <a:pt x="1458" y="694"/>
                  </a:lnTo>
                  <a:lnTo>
                    <a:pt x="1458" y="690"/>
                  </a:lnTo>
                  <a:lnTo>
                    <a:pt x="1458" y="694"/>
                  </a:lnTo>
                  <a:lnTo>
                    <a:pt x="1454" y="694"/>
                  </a:lnTo>
                  <a:lnTo>
                    <a:pt x="1454" y="698"/>
                  </a:lnTo>
                  <a:lnTo>
                    <a:pt x="1450" y="698"/>
                  </a:lnTo>
                  <a:lnTo>
                    <a:pt x="1450" y="702"/>
                  </a:lnTo>
                  <a:lnTo>
                    <a:pt x="1454" y="706"/>
                  </a:lnTo>
                  <a:lnTo>
                    <a:pt x="1454" y="708"/>
                  </a:lnTo>
                  <a:lnTo>
                    <a:pt x="1454" y="712"/>
                  </a:lnTo>
                  <a:lnTo>
                    <a:pt x="1458" y="716"/>
                  </a:lnTo>
                  <a:lnTo>
                    <a:pt x="1458" y="720"/>
                  </a:lnTo>
                  <a:lnTo>
                    <a:pt x="1458" y="724"/>
                  </a:lnTo>
                  <a:lnTo>
                    <a:pt x="1458" y="720"/>
                  </a:lnTo>
                  <a:lnTo>
                    <a:pt x="1458" y="724"/>
                  </a:lnTo>
                  <a:lnTo>
                    <a:pt x="1458" y="728"/>
                  </a:lnTo>
                  <a:lnTo>
                    <a:pt x="1454" y="728"/>
                  </a:lnTo>
                  <a:lnTo>
                    <a:pt x="1454" y="732"/>
                  </a:lnTo>
                  <a:lnTo>
                    <a:pt x="1454" y="734"/>
                  </a:lnTo>
                  <a:lnTo>
                    <a:pt x="1450" y="734"/>
                  </a:lnTo>
                  <a:lnTo>
                    <a:pt x="1450" y="738"/>
                  </a:lnTo>
                  <a:lnTo>
                    <a:pt x="1446" y="742"/>
                  </a:lnTo>
                  <a:lnTo>
                    <a:pt x="1446" y="746"/>
                  </a:lnTo>
                  <a:lnTo>
                    <a:pt x="1446" y="742"/>
                  </a:lnTo>
                  <a:lnTo>
                    <a:pt x="1446" y="738"/>
                  </a:lnTo>
                  <a:lnTo>
                    <a:pt x="1446" y="734"/>
                  </a:lnTo>
                  <a:lnTo>
                    <a:pt x="1450" y="734"/>
                  </a:lnTo>
                  <a:lnTo>
                    <a:pt x="1450" y="732"/>
                  </a:lnTo>
                  <a:lnTo>
                    <a:pt x="1446" y="732"/>
                  </a:lnTo>
                  <a:lnTo>
                    <a:pt x="1446" y="728"/>
                  </a:lnTo>
                  <a:lnTo>
                    <a:pt x="1446" y="724"/>
                  </a:lnTo>
                  <a:lnTo>
                    <a:pt x="1446" y="728"/>
                  </a:lnTo>
                  <a:lnTo>
                    <a:pt x="1442" y="728"/>
                  </a:lnTo>
                  <a:lnTo>
                    <a:pt x="1442" y="724"/>
                  </a:lnTo>
                  <a:lnTo>
                    <a:pt x="1440" y="720"/>
                  </a:lnTo>
                  <a:lnTo>
                    <a:pt x="1442" y="720"/>
                  </a:lnTo>
                  <a:lnTo>
                    <a:pt x="1446" y="720"/>
                  </a:lnTo>
                  <a:lnTo>
                    <a:pt x="1446" y="716"/>
                  </a:lnTo>
                  <a:lnTo>
                    <a:pt x="1446" y="720"/>
                  </a:lnTo>
                  <a:lnTo>
                    <a:pt x="1442" y="720"/>
                  </a:lnTo>
                  <a:lnTo>
                    <a:pt x="1442" y="716"/>
                  </a:lnTo>
                  <a:lnTo>
                    <a:pt x="1440" y="716"/>
                  </a:lnTo>
                  <a:lnTo>
                    <a:pt x="1442" y="712"/>
                  </a:lnTo>
                  <a:lnTo>
                    <a:pt x="1442" y="716"/>
                  </a:lnTo>
                  <a:lnTo>
                    <a:pt x="1442" y="712"/>
                  </a:lnTo>
                  <a:lnTo>
                    <a:pt x="1440" y="712"/>
                  </a:lnTo>
                  <a:lnTo>
                    <a:pt x="1440" y="708"/>
                  </a:lnTo>
                  <a:lnTo>
                    <a:pt x="1442" y="712"/>
                  </a:lnTo>
                  <a:lnTo>
                    <a:pt x="1442" y="708"/>
                  </a:lnTo>
                  <a:lnTo>
                    <a:pt x="1442" y="706"/>
                  </a:lnTo>
                  <a:lnTo>
                    <a:pt x="1446" y="706"/>
                  </a:lnTo>
                  <a:lnTo>
                    <a:pt x="1446" y="702"/>
                  </a:lnTo>
                  <a:lnTo>
                    <a:pt x="1446" y="698"/>
                  </a:lnTo>
                  <a:lnTo>
                    <a:pt x="1442" y="702"/>
                  </a:lnTo>
                  <a:lnTo>
                    <a:pt x="1442" y="706"/>
                  </a:lnTo>
                  <a:lnTo>
                    <a:pt x="1442" y="702"/>
                  </a:lnTo>
                  <a:lnTo>
                    <a:pt x="1440" y="706"/>
                  </a:lnTo>
                  <a:lnTo>
                    <a:pt x="1440" y="706"/>
                  </a:lnTo>
                  <a:lnTo>
                    <a:pt x="1440" y="706"/>
                  </a:lnTo>
                  <a:close/>
                  <a:moveTo>
                    <a:pt x="780" y="520"/>
                  </a:moveTo>
                  <a:lnTo>
                    <a:pt x="780" y="522"/>
                  </a:lnTo>
                  <a:lnTo>
                    <a:pt x="780" y="520"/>
                  </a:lnTo>
                  <a:lnTo>
                    <a:pt x="780" y="520"/>
                  </a:lnTo>
                  <a:lnTo>
                    <a:pt x="780" y="520"/>
                  </a:lnTo>
                  <a:close/>
                  <a:moveTo>
                    <a:pt x="824" y="806"/>
                  </a:moveTo>
                  <a:lnTo>
                    <a:pt x="828" y="806"/>
                  </a:lnTo>
                  <a:lnTo>
                    <a:pt x="824" y="806"/>
                  </a:lnTo>
                  <a:lnTo>
                    <a:pt x="824" y="806"/>
                  </a:lnTo>
                  <a:lnTo>
                    <a:pt x="824" y="806"/>
                  </a:lnTo>
                  <a:close/>
                  <a:moveTo>
                    <a:pt x="192" y="120"/>
                  </a:moveTo>
                  <a:lnTo>
                    <a:pt x="188" y="120"/>
                  </a:lnTo>
                  <a:lnTo>
                    <a:pt x="180" y="124"/>
                  </a:lnTo>
                  <a:lnTo>
                    <a:pt x="184" y="120"/>
                  </a:lnTo>
                  <a:lnTo>
                    <a:pt x="188" y="120"/>
                  </a:lnTo>
                  <a:lnTo>
                    <a:pt x="192" y="120"/>
                  </a:lnTo>
                  <a:lnTo>
                    <a:pt x="192" y="120"/>
                  </a:lnTo>
                  <a:lnTo>
                    <a:pt x="192" y="120"/>
                  </a:lnTo>
                  <a:close/>
                  <a:moveTo>
                    <a:pt x="168" y="128"/>
                  </a:moveTo>
                  <a:lnTo>
                    <a:pt x="166" y="132"/>
                  </a:lnTo>
                  <a:lnTo>
                    <a:pt x="166" y="128"/>
                  </a:lnTo>
                  <a:lnTo>
                    <a:pt x="168" y="128"/>
                  </a:lnTo>
                  <a:lnTo>
                    <a:pt x="168" y="128"/>
                  </a:lnTo>
                  <a:lnTo>
                    <a:pt x="168" y="128"/>
                  </a:lnTo>
                  <a:close/>
                  <a:moveTo>
                    <a:pt x="224" y="192"/>
                  </a:moveTo>
                  <a:lnTo>
                    <a:pt x="222" y="192"/>
                  </a:lnTo>
                  <a:lnTo>
                    <a:pt x="224" y="192"/>
                  </a:lnTo>
                  <a:lnTo>
                    <a:pt x="224" y="192"/>
                  </a:lnTo>
                  <a:lnTo>
                    <a:pt x="224" y="192"/>
                  </a:lnTo>
                  <a:close/>
                  <a:moveTo>
                    <a:pt x="426" y="258"/>
                  </a:moveTo>
                  <a:lnTo>
                    <a:pt x="426" y="262"/>
                  </a:lnTo>
                  <a:lnTo>
                    <a:pt x="426" y="258"/>
                  </a:lnTo>
                  <a:lnTo>
                    <a:pt x="422" y="258"/>
                  </a:lnTo>
                  <a:lnTo>
                    <a:pt x="426" y="258"/>
                  </a:lnTo>
                  <a:lnTo>
                    <a:pt x="426" y="258"/>
                  </a:lnTo>
                  <a:lnTo>
                    <a:pt x="426" y="258"/>
                  </a:lnTo>
                  <a:close/>
                  <a:moveTo>
                    <a:pt x="82" y="268"/>
                  </a:moveTo>
                  <a:lnTo>
                    <a:pt x="82" y="266"/>
                  </a:lnTo>
                  <a:lnTo>
                    <a:pt x="80" y="266"/>
                  </a:lnTo>
                  <a:lnTo>
                    <a:pt x="76" y="266"/>
                  </a:lnTo>
                  <a:lnTo>
                    <a:pt x="72" y="262"/>
                  </a:lnTo>
                  <a:lnTo>
                    <a:pt x="76" y="262"/>
                  </a:lnTo>
                  <a:lnTo>
                    <a:pt x="76" y="266"/>
                  </a:lnTo>
                  <a:lnTo>
                    <a:pt x="80" y="266"/>
                  </a:lnTo>
                  <a:lnTo>
                    <a:pt x="82" y="266"/>
                  </a:lnTo>
                  <a:lnTo>
                    <a:pt x="82" y="268"/>
                  </a:lnTo>
                  <a:lnTo>
                    <a:pt x="82" y="268"/>
                  </a:lnTo>
                  <a:lnTo>
                    <a:pt x="82" y="268"/>
                  </a:lnTo>
                  <a:close/>
                  <a:moveTo>
                    <a:pt x="466" y="266"/>
                  </a:moveTo>
                  <a:lnTo>
                    <a:pt x="466" y="268"/>
                  </a:lnTo>
                  <a:lnTo>
                    <a:pt x="466" y="266"/>
                  </a:lnTo>
                  <a:lnTo>
                    <a:pt x="466" y="266"/>
                  </a:lnTo>
                  <a:lnTo>
                    <a:pt x="466" y="266"/>
                  </a:lnTo>
                  <a:close/>
                  <a:moveTo>
                    <a:pt x="426" y="266"/>
                  </a:moveTo>
                  <a:lnTo>
                    <a:pt x="426" y="268"/>
                  </a:lnTo>
                  <a:lnTo>
                    <a:pt x="426" y="266"/>
                  </a:lnTo>
                  <a:lnTo>
                    <a:pt x="426" y="266"/>
                  </a:lnTo>
                  <a:lnTo>
                    <a:pt x="426" y="266"/>
                  </a:lnTo>
                  <a:close/>
                  <a:moveTo>
                    <a:pt x="426" y="268"/>
                  </a:moveTo>
                  <a:lnTo>
                    <a:pt x="426" y="272"/>
                  </a:lnTo>
                  <a:lnTo>
                    <a:pt x="422" y="272"/>
                  </a:lnTo>
                  <a:lnTo>
                    <a:pt x="426" y="272"/>
                  </a:lnTo>
                  <a:lnTo>
                    <a:pt x="426" y="268"/>
                  </a:lnTo>
                  <a:lnTo>
                    <a:pt x="426" y="268"/>
                  </a:lnTo>
                  <a:lnTo>
                    <a:pt x="426" y="268"/>
                  </a:lnTo>
                  <a:close/>
                  <a:moveTo>
                    <a:pt x="482" y="276"/>
                  </a:moveTo>
                  <a:lnTo>
                    <a:pt x="478" y="276"/>
                  </a:lnTo>
                  <a:lnTo>
                    <a:pt x="474" y="276"/>
                  </a:lnTo>
                  <a:lnTo>
                    <a:pt x="474" y="280"/>
                  </a:lnTo>
                  <a:lnTo>
                    <a:pt x="474" y="276"/>
                  </a:lnTo>
                  <a:lnTo>
                    <a:pt x="478" y="276"/>
                  </a:lnTo>
                  <a:lnTo>
                    <a:pt x="478" y="272"/>
                  </a:lnTo>
                  <a:lnTo>
                    <a:pt x="482" y="272"/>
                  </a:lnTo>
                  <a:lnTo>
                    <a:pt x="482" y="276"/>
                  </a:lnTo>
                  <a:lnTo>
                    <a:pt x="482" y="276"/>
                  </a:lnTo>
                  <a:lnTo>
                    <a:pt x="482" y="276"/>
                  </a:lnTo>
                  <a:close/>
                  <a:moveTo>
                    <a:pt x="244" y="306"/>
                  </a:moveTo>
                  <a:lnTo>
                    <a:pt x="244" y="302"/>
                  </a:lnTo>
                  <a:lnTo>
                    <a:pt x="248" y="302"/>
                  </a:lnTo>
                  <a:lnTo>
                    <a:pt x="244" y="306"/>
                  </a:lnTo>
                  <a:lnTo>
                    <a:pt x="244" y="306"/>
                  </a:lnTo>
                  <a:lnTo>
                    <a:pt x="244" y="306"/>
                  </a:lnTo>
                  <a:close/>
                  <a:moveTo>
                    <a:pt x="620" y="314"/>
                  </a:moveTo>
                  <a:lnTo>
                    <a:pt x="616" y="314"/>
                  </a:lnTo>
                  <a:lnTo>
                    <a:pt x="616" y="310"/>
                  </a:lnTo>
                  <a:lnTo>
                    <a:pt x="620" y="314"/>
                  </a:lnTo>
                  <a:lnTo>
                    <a:pt x="620" y="314"/>
                  </a:lnTo>
                  <a:lnTo>
                    <a:pt x="620" y="314"/>
                  </a:lnTo>
                  <a:close/>
                  <a:moveTo>
                    <a:pt x="112" y="340"/>
                  </a:moveTo>
                  <a:lnTo>
                    <a:pt x="110" y="340"/>
                  </a:lnTo>
                  <a:lnTo>
                    <a:pt x="110" y="336"/>
                  </a:lnTo>
                  <a:lnTo>
                    <a:pt x="112" y="336"/>
                  </a:lnTo>
                  <a:lnTo>
                    <a:pt x="112" y="340"/>
                  </a:lnTo>
                  <a:lnTo>
                    <a:pt x="112" y="340"/>
                  </a:lnTo>
                  <a:lnTo>
                    <a:pt x="112" y="340"/>
                  </a:lnTo>
                  <a:close/>
                  <a:moveTo>
                    <a:pt x="120" y="350"/>
                  </a:moveTo>
                  <a:lnTo>
                    <a:pt x="124" y="350"/>
                  </a:lnTo>
                  <a:lnTo>
                    <a:pt x="120" y="350"/>
                  </a:lnTo>
                  <a:lnTo>
                    <a:pt x="120" y="350"/>
                  </a:lnTo>
                  <a:lnTo>
                    <a:pt x="120" y="350"/>
                  </a:lnTo>
                  <a:close/>
                  <a:moveTo>
                    <a:pt x="340" y="350"/>
                  </a:moveTo>
                  <a:lnTo>
                    <a:pt x="336" y="350"/>
                  </a:lnTo>
                  <a:lnTo>
                    <a:pt x="340" y="350"/>
                  </a:lnTo>
                  <a:lnTo>
                    <a:pt x="340" y="350"/>
                  </a:lnTo>
                  <a:lnTo>
                    <a:pt x="340" y="350"/>
                  </a:lnTo>
                  <a:close/>
                  <a:moveTo>
                    <a:pt x="344" y="350"/>
                  </a:moveTo>
                  <a:lnTo>
                    <a:pt x="340" y="350"/>
                  </a:lnTo>
                  <a:lnTo>
                    <a:pt x="344" y="350"/>
                  </a:lnTo>
                  <a:lnTo>
                    <a:pt x="344" y="350"/>
                  </a:lnTo>
                  <a:lnTo>
                    <a:pt x="344" y="350"/>
                  </a:lnTo>
                  <a:close/>
                  <a:moveTo>
                    <a:pt x="322" y="366"/>
                  </a:moveTo>
                  <a:lnTo>
                    <a:pt x="322" y="370"/>
                  </a:lnTo>
                  <a:lnTo>
                    <a:pt x="318" y="370"/>
                  </a:lnTo>
                  <a:lnTo>
                    <a:pt x="318" y="366"/>
                  </a:lnTo>
                  <a:lnTo>
                    <a:pt x="322" y="366"/>
                  </a:lnTo>
                  <a:lnTo>
                    <a:pt x="322" y="366"/>
                  </a:lnTo>
                  <a:lnTo>
                    <a:pt x="322" y="366"/>
                  </a:lnTo>
                  <a:close/>
                  <a:moveTo>
                    <a:pt x="634" y="366"/>
                  </a:moveTo>
                  <a:lnTo>
                    <a:pt x="634" y="370"/>
                  </a:lnTo>
                  <a:lnTo>
                    <a:pt x="634" y="366"/>
                  </a:lnTo>
                  <a:lnTo>
                    <a:pt x="634" y="366"/>
                  </a:lnTo>
                  <a:lnTo>
                    <a:pt x="634" y="366"/>
                  </a:lnTo>
                  <a:close/>
                  <a:moveTo>
                    <a:pt x="1472" y="678"/>
                  </a:moveTo>
                  <a:lnTo>
                    <a:pt x="1472" y="682"/>
                  </a:lnTo>
                  <a:lnTo>
                    <a:pt x="1470" y="682"/>
                  </a:lnTo>
                  <a:lnTo>
                    <a:pt x="1470" y="678"/>
                  </a:lnTo>
                  <a:lnTo>
                    <a:pt x="1472" y="678"/>
                  </a:lnTo>
                  <a:lnTo>
                    <a:pt x="1472" y="678"/>
                  </a:lnTo>
                  <a:lnTo>
                    <a:pt x="1472" y="678"/>
                  </a:lnTo>
                  <a:close/>
                  <a:moveTo>
                    <a:pt x="1450" y="784"/>
                  </a:moveTo>
                  <a:lnTo>
                    <a:pt x="1450" y="780"/>
                  </a:lnTo>
                  <a:lnTo>
                    <a:pt x="1454" y="780"/>
                  </a:lnTo>
                  <a:lnTo>
                    <a:pt x="1454" y="776"/>
                  </a:lnTo>
                  <a:lnTo>
                    <a:pt x="1450" y="772"/>
                  </a:lnTo>
                  <a:lnTo>
                    <a:pt x="1454" y="772"/>
                  </a:lnTo>
                  <a:lnTo>
                    <a:pt x="1454" y="776"/>
                  </a:lnTo>
                  <a:lnTo>
                    <a:pt x="1454" y="780"/>
                  </a:lnTo>
                  <a:lnTo>
                    <a:pt x="1450" y="784"/>
                  </a:lnTo>
                  <a:lnTo>
                    <a:pt x="1450" y="784"/>
                  </a:lnTo>
                  <a:lnTo>
                    <a:pt x="1450" y="784"/>
                  </a:lnTo>
                  <a:close/>
                  <a:moveTo>
                    <a:pt x="1380" y="910"/>
                  </a:moveTo>
                  <a:lnTo>
                    <a:pt x="1380" y="906"/>
                  </a:lnTo>
                  <a:lnTo>
                    <a:pt x="1380" y="910"/>
                  </a:lnTo>
                  <a:lnTo>
                    <a:pt x="1380" y="910"/>
                  </a:lnTo>
                  <a:lnTo>
                    <a:pt x="1380" y="910"/>
                  </a:lnTo>
                  <a:close/>
                  <a:moveTo>
                    <a:pt x="1384" y="918"/>
                  </a:moveTo>
                  <a:lnTo>
                    <a:pt x="1384" y="922"/>
                  </a:lnTo>
                  <a:lnTo>
                    <a:pt x="1384" y="926"/>
                  </a:lnTo>
                  <a:lnTo>
                    <a:pt x="1386" y="930"/>
                  </a:lnTo>
                  <a:lnTo>
                    <a:pt x="1386" y="932"/>
                  </a:lnTo>
                  <a:lnTo>
                    <a:pt x="1386" y="930"/>
                  </a:lnTo>
                  <a:lnTo>
                    <a:pt x="1384" y="926"/>
                  </a:lnTo>
                  <a:lnTo>
                    <a:pt x="1384" y="922"/>
                  </a:lnTo>
                  <a:lnTo>
                    <a:pt x="1384" y="918"/>
                  </a:lnTo>
                  <a:lnTo>
                    <a:pt x="1384" y="918"/>
                  </a:lnTo>
                  <a:lnTo>
                    <a:pt x="1384" y="918"/>
                  </a:lnTo>
                  <a:close/>
                  <a:moveTo>
                    <a:pt x="1144" y="926"/>
                  </a:moveTo>
                  <a:lnTo>
                    <a:pt x="1144" y="930"/>
                  </a:lnTo>
                  <a:lnTo>
                    <a:pt x="1142" y="930"/>
                  </a:lnTo>
                  <a:lnTo>
                    <a:pt x="1144" y="926"/>
                  </a:lnTo>
                  <a:lnTo>
                    <a:pt x="1144" y="922"/>
                  </a:lnTo>
                  <a:lnTo>
                    <a:pt x="1148" y="918"/>
                  </a:lnTo>
                  <a:lnTo>
                    <a:pt x="1148" y="922"/>
                  </a:lnTo>
                  <a:lnTo>
                    <a:pt x="1144" y="922"/>
                  </a:lnTo>
                  <a:lnTo>
                    <a:pt x="1144" y="926"/>
                  </a:lnTo>
                  <a:lnTo>
                    <a:pt x="1144" y="926"/>
                  </a:lnTo>
                  <a:lnTo>
                    <a:pt x="1144" y="926"/>
                  </a:lnTo>
                  <a:close/>
                  <a:moveTo>
                    <a:pt x="1144" y="940"/>
                  </a:moveTo>
                  <a:lnTo>
                    <a:pt x="1144" y="936"/>
                  </a:lnTo>
                  <a:lnTo>
                    <a:pt x="1142" y="936"/>
                  </a:lnTo>
                  <a:lnTo>
                    <a:pt x="1142" y="932"/>
                  </a:lnTo>
                  <a:lnTo>
                    <a:pt x="1142" y="930"/>
                  </a:lnTo>
                  <a:lnTo>
                    <a:pt x="1142" y="932"/>
                  </a:lnTo>
                  <a:lnTo>
                    <a:pt x="1144" y="936"/>
                  </a:lnTo>
                  <a:lnTo>
                    <a:pt x="1144" y="940"/>
                  </a:lnTo>
                  <a:lnTo>
                    <a:pt x="1144" y="944"/>
                  </a:lnTo>
                  <a:lnTo>
                    <a:pt x="1144" y="948"/>
                  </a:lnTo>
                  <a:lnTo>
                    <a:pt x="1144" y="952"/>
                  </a:lnTo>
                  <a:lnTo>
                    <a:pt x="1144" y="948"/>
                  </a:lnTo>
                  <a:lnTo>
                    <a:pt x="1144" y="944"/>
                  </a:lnTo>
                  <a:lnTo>
                    <a:pt x="1144" y="940"/>
                  </a:lnTo>
                  <a:lnTo>
                    <a:pt x="1144" y="940"/>
                  </a:lnTo>
                  <a:lnTo>
                    <a:pt x="1144" y="940"/>
                  </a:lnTo>
                  <a:close/>
                  <a:moveTo>
                    <a:pt x="132" y="202"/>
                  </a:moveTo>
                  <a:lnTo>
                    <a:pt x="128" y="202"/>
                  </a:lnTo>
                  <a:lnTo>
                    <a:pt x="124" y="202"/>
                  </a:lnTo>
                  <a:lnTo>
                    <a:pt x="120" y="206"/>
                  </a:lnTo>
                  <a:lnTo>
                    <a:pt x="120" y="202"/>
                  </a:lnTo>
                  <a:lnTo>
                    <a:pt x="116" y="202"/>
                  </a:lnTo>
                  <a:lnTo>
                    <a:pt x="112" y="202"/>
                  </a:lnTo>
                  <a:lnTo>
                    <a:pt x="112" y="198"/>
                  </a:lnTo>
                  <a:lnTo>
                    <a:pt x="110" y="194"/>
                  </a:lnTo>
                  <a:lnTo>
                    <a:pt x="106" y="194"/>
                  </a:lnTo>
                  <a:lnTo>
                    <a:pt x="102" y="194"/>
                  </a:lnTo>
                  <a:lnTo>
                    <a:pt x="106" y="194"/>
                  </a:lnTo>
                  <a:lnTo>
                    <a:pt x="110" y="194"/>
                  </a:lnTo>
                  <a:lnTo>
                    <a:pt x="110" y="198"/>
                  </a:lnTo>
                  <a:lnTo>
                    <a:pt x="112" y="198"/>
                  </a:lnTo>
                  <a:lnTo>
                    <a:pt x="110" y="198"/>
                  </a:lnTo>
                  <a:lnTo>
                    <a:pt x="106" y="194"/>
                  </a:lnTo>
                  <a:lnTo>
                    <a:pt x="102" y="194"/>
                  </a:lnTo>
                  <a:lnTo>
                    <a:pt x="98" y="194"/>
                  </a:lnTo>
                  <a:lnTo>
                    <a:pt x="98" y="198"/>
                  </a:lnTo>
                  <a:lnTo>
                    <a:pt x="94" y="198"/>
                  </a:lnTo>
                  <a:lnTo>
                    <a:pt x="90" y="198"/>
                  </a:lnTo>
                  <a:lnTo>
                    <a:pt x="90" y="194"/>
                  </a:lnTo>
                  <a:lnTo>
                    <a:pt x="90" y="192"/>
                  </a:lnTo>
                  <a:lnTo>
                    <a:pt x="90" y="188"/>
                  </a:lnTo>
                  <a:lnTo>
                    <a:pt x="94" y="188"/>
                  </a:lnTo>
                  <a:lnTo>
                    <a:pt x="94" y="192"/>
                  </a:lnTo>
                  <a:lnTo>
                    <a:pt x="98" y="192"/>
                  </a:lnTo>
                  <a:lnTo>
                    <a:pt x="102" y="192"/>
                  </a:lnTo>
                  <a:lnTo>
                    <a:pt x="106" y="192"/>
                  </a:lnTo>
                  <a:lnTo>
                    <a:pt x="110" y="188"/>
                  </a:lnTo>
                  <a:lnTo>
                    <a:pt x="112" y="188"/>
                  </a:lnTo>
                  <a:lnTo>
                    <a:pt x="112" y="192"/>
                  </a:lnTo>
                  <a:lnTo>
                    <a:pt x="116" y="192"/>
                  </a:lnTo>
                  <a:lnTo>
                    <a:pt x="116" y="194"/>
                  </a:lnTo>
                  <a:lnTo>
                    <a:pt x="120" y="194"/>
                  </a:lnTo>
                  <a:lnTo>
                    <a:pt x="124" y="194"/>
                  </a:lnTo>
                  <a:lnTo>
                    <a:pt x="124" y="198"/>
                  </a:lnTo>
                  <a:lnTo>
                    <a:pt x="128" y="198"/>
                  </a:lnTo>
                  <a:lnTo>
                    <a:pt x="132" y="198"/>
                  </a:lnTo>
                  <a:lnTo>
                    <a:pt x="136" y="198"/>
                  </a:lnTo>
                  <a:lnTo>
                    <a:pt x="132" y="202"/>
                  </a:lnTo>
                  <a:lnTo>
                    <a:pt x="132" y="202"/>
                  </a:lnTo>
                  <a:lnTo>
                    <a:pt x="132" y="202"/>
                  </a:lnTo>
                  <a:close/>
                  <a:moveTo>
                    <a:pt x="426" y="254"/>
                  </a:moveTo>
                  <a:lnTo>
                    <a:pt x="430" y="254"/>
                  </a:lnTo>
                  <a:lnTo>
                    <a:pt x="426" y="258"/>
                  </a:lnTo>
                  <a:lnTo>
                    <a:pt x="426" y="254"/>
                  </a:lnTo>
                  <a:lnTo>
                    <a:pt x="426" y="254"/>
                  </a:lnTo>
                  <a:lnTo>
                    <a:pt x="426" y="254"/>
                  </a:lnTo>
                  <a:close/>
                  <a:moveTo>
                    <a:pt x="460" y="262"/>
                  </a:moveTo>
                  <a:lnTo>
                    <a:pt x="456" y="262"/>
                  </a:lnTo>
                  <a:lnTo>
                    <a:pt x="452" y="266"/>
                  </a:lnTo>
                  <a:lnTo>
                    <a:pt x="452" y="262"/>
                  </a:lnTo>
                  <a:lnTo>
                    <a:pt x="456" y="262"/>
                  </a:lnTo>
                  <a:lnTo>
                    <a:pt x="460" y="262"/>
                  </a:lnTo>
                  <a:lnTo>
                    <a:pt x="460" y="262"/>
                  </a:lnTo>
                  <a:lnTo>
                    <a:pt x="460" y="262"/>
                  </a:lnTo>
                  <a:close/>
                  <a:moveTo>
                    <a:pt x="456" y="266"/>
                  </a:moveTo>
                  <a:lnTo>
                    <a:pt x="452" y="266"/>
                  </a:lnTo>
                  <a:lnTo>
                    <a:pt x="448" y="266"/>
                  </a:lnTo>
                  <a:lnTo>
                    <a:pt x="448" y="268"/>
                  </a:lnTo>
                  <a:lnTo>
                    <a:pt x="444" y="268"/>
                  </a:lnTo>
                  <a:lnTo>
                    <a:pt x="448" y="268"/>
                  </a:lnTo>
                  <a:lnTo>
                    <a:pt x="448" y="266"/>
                  </a:lnTo>
                  <a:lnTo>
                    <a:pt x="444" y="266"/>
                  </a:lnTo>
                  <a:lnTo>
                    <a:pt x="448" y="266"/>
                  </a:lnTo>
                  <a:lnTo>
                    <a:pt x="448" y="262"/>
                  </a:lnTo>
                  <a:lnTo>
                    <a:pt x="448" y="266"/>
                  </a:lnTo>
                  <a:lnTo>
                    <a:pt x="452" y="266"/>
                  </a:lnTo>
                  <a:lnTo>
                    <a:pt x="456" y="266"/>
                  </a:lnTo>
                  <a:lnTo>
                    <a:pt x="456" y="266"/>
                  </a:lnTo>
                  <a:lnTo>
                    <a:pt x="456" y="266"/>
                  </a:lnTo>
                  <a:close/>
                  <a:moveTo>
                    <a:pt x="172" y="266"/>
                  </a:moveTo>
                  <a:lnTo>
                    <a:pt x="176" y="266"/>
                  </a:lnTo>
                  <a:lnTo>
                    <a:pt x="176" y="268"/>
                  </a:lnTo>
                  <a:lnTo>
                    <a:pt x="176" y="272"/>
                  </a:lnTo>
                  <a:lnTo>
                    <a:pt x="180" y="276"/>
                  </a:lnTo>
                  <a:lnTo>
                    <a:pt x="176" y="276"/>
                  </a:lnTo>
                  <a:lnTo>
                    <a:pt x="172" y="276"/>
                  </a:lnTo>
                  <a:lnTo>
                    <a:pt x="168" y="276"/>
                  </a:lnTo>
                  <a:lnTo>
                    <a:pt x="168" y="280"/>
                  </a:lnTo>
                  <a:lnTo>
                    <a:pt x="172" y="280"/>
                  </a:lnTo>
                  <a:lnTo>
                    <a:pt x="168" y="280"/>
                  </a:lnTo>
                  <a:lnTo>
                    <a:pt x="166" y="276"/>
                  </a:lnTo>
                  <a:lnTo>
                    <a:pt x="158" y="276"/>
                  </a:lnTo>
                  <a:lnTo>
                    <a:pt x="158" y="272"/>
                  </a:lnTo>
                  <a:lnTo>
                    <a:pt x="154" y="272"/>
                  </a:lnTo>
                  <a:lnTo>
                    <a:pt x="154" y="268"/>
                  </a:lnTo>
                  <a:lnTo>
                    <a:pt x="158" y="268"/>
                  </a:lnTo>
                  <a:lnTo>
                    <a:pt x="162" y="268"/>
                  </a:lnTo>
                  <a:lnTo>
                    <a:pt x="162" y="266"/>
                  </a:lnTo>
                  <a:lnTo>
                    <a:pt x="166" y="266"/>
                  </a:lnTo>
                  <a:lnTo>
                    <a:pt x="168" y="266"/>
                  </a:lnTo>
                  <a:lnTo>
                    <a:pt x="172" y="266"/>
                  </a:lnTo>
                  <a:lnTo>
                    <a:pt x="172" y="266"/>
                  </a:lnTo>
                  <a:lnTo>
                    <a:pt x="172" y="266"/>
                  </a:lnTo>
                  <a:close/>
                  <a:moveTo>
                    <a:pt x="440" y="268"/>
                  </a:moveTo>
                  <a:lnTo>
                    <a:pt x="436" y="268"/>
                  </a:lnTo>
                  <a:lnTo>
                    <a:pt x="436" y="272"/>
                  </a:lnTo>
                  <a:lnTo>
                    <a:pt x="434" y="276"/>
                  </a:lnTo>
                  <a:lnTo>
                    <a:pt x="430" y="280"/>
                  </a:lnTo>
                  <a:lnTo>
                    <a:pt x="430" y="276"/>
                  </a:lnTo>
                  <a:lnTo>
                    <a:pt x="434" y="272"/>
                  </a:lnTo>
                  <a:lnTo>
                    <a:pt x="436" y="272"/>
                  </a:lnTo>
                  <a:lnTo>
                    <a:pt x="436" y="268"/>
                  </a:lnTo>
                  <a:lnTo>
                    <a:pt x="436" y="266"/>
                  </a:lnTo>
                  <a:lnTo>
                    <a:pt x="440" y="266"/>
                  </a:lnTo>
                  <a:lnTo>
                    <a:pt x="440" y="268"/>
                  </a:lnTo>
                  <a:lnTo>
                    <a:pt x="440" y="268"/>
                  </a:lnTo>
                  <a:lnTo>
                    <a:pt x="440" y="268"/>
                  </a:lnTo>
                  <a:close/>
                  <a:moveTo>
                    <a:pt x="430" y="272"/>
                  </a:moveTo>
                  <a:lnTo>
                    <a:pt x="426" y="272"/>
                  </a:lnTo>
                  <a:lnTo>
                    <a:pt x="430" y="268"/>
                  </a:lnTo>
                  <a:lnTo>
                    <a:pt x="430" y="272"/>
                  </a:lnTo>
                  <a:lnTo>
                    <a:pt x="430" y="272"/>
                  </a:lnTo>
                  <a:lnTo>
                    <a:pt x="430" y="272"/>
                  </a:lnTo>
                  <a:close/>
                  <a:moveTo>
                    <a:pt x="430" y="272"/>
                  </a:moveTo>
                  <a:lnTo>
                    <a:pt x="430" y="276"/>
                  </a:lnTo>
                  <a:lnTo>
                    <a:pt x="426" y="276"/>
                  </a:lnTo>
                  <a:lnTo>
                    <a:pt x="426" y="272"/>
                  </a:lnTo>
                  <a:lnTo>
                    <a:pt x="430" y="272"/>
                  </a:lnTo>
                  <a:lnTo>
                    <a:pt x="430" y="272"/>
                  </a:lnTo>
                  <a:lnTo>
                    <a:pt x="430" y="272"/>
                  </a:lnTo>
                  <a:close/>
                  <a:moveTo>
                    <a:pt x="350" y="288"/>
                  </a:moveTo>
                  <a:lnTo>
                    <a:pt x="350" y="292"/>
                  </a:lnTo>
                  <a:lnTo>
                    <a:pt x="348" y="292"/>
                  </a:lnTo>
                  <a:lnTo>
                    <a:pt x="348" y="288"/>
                  </a:lnTo>
                  <a:lnTo>
                    <a:pt x="350" y="288"/>
                  </a:lnTo>
                  <a:lnTo>
                    <a:pt x="350" y="288"/>
                  </a:lnTo>
                  <a:lnTo>
                    <a:pt x="350" y="288"/>
                  </a:lnTo>
                  <a:close/>
                  <a:moveTo>
                    <a:pt x="388" y="288"/>
                  </a:moveTo>
                  <a:lnTo>
                    <a:pt x="388" y="292"/>
                  </a:lnTo>
                  <a:lnTo>
                    <a:pt x="388" y="288"/>
                  </a:lnTo>
                  <a:lnTo>
                    <a:pt x="388" y="288"/>
                  </a:lnTo>
                  <a:lnTo>
                    <a:pt x="388" y="288"/>
                  </a:lnTo>
                  <a:close/>
                  <a:moveTo>
                    <a:pt x="366" y="306"/>
                  </a:moveTo>
                  <a:lnTo>
                    <a:pt x="362" y="310"/>
                  </a:lnTo>
                  <a:lnTo>
                    <a:pt x="362" y="306"/>
                  </a:lnTo>
                  <a:lnTo>
                    <a:pt x="366" y="306"/>
                  </a:lnTo>
                  <a:lnTo>
                    <a:pt x="366" y="306"/>
                  </a:lnTo>
                  <a:lnTo>
                    <a:pt x="366" y="306"/>
                  </a:lnTo>
                  <a:close/>
                  <a:moveTo>
                    <a:pt x="362" y="318"/>
                  </a:moveTo>
                  <a:lnTo>
                    <a:pt x="358" y="322"/>
                  </a:lnTo>
                  <a:lnTo>
                    <a:pt x="358" y="318"/>
                  </a:lnTo>
                  <a:lnTo>
                    <a:pt x="354" y="318"/>
                  </a:lnTo>
                  <a:lnTo>
                    <a:pt x="354" y="314"/>
                  </a:lnTo>
                  <a:lnTo>
                    <a:pt x="358" y="318"/>
                  </a:lnTo>
                  <a:lnTo>
                    <a:pt x="358" y="314"/>
                  </a:lnTo>
                  <a:lnTo>
                    <a:pt x="354" y="314"/>
                  </a:lnTo>
                  <a:lnTo>
                    <a:pt x="358" y="314"/>
                  </a:lnTo>
                  <a:lnTo>
                    <a:pt x="358" y="310"/>
                  </a:lnTo>
                  <a:lnTo>
                    <a:pt x="362" y="310"/>
                  </a:lnTo>
                  <a:lnTo>
                    <a:pt x="366" y="310"/>
                  </a:lnTo>
                  <a:lnTo>
                    <a:pt x="370" y="310"/>
                  </a:lnTo>
                  <a:lnTo>
                    <a:pt x="370" y="314"/>
                  </a:lnTo>
                  <a:lnTo>
                    <a:pt x="370" y="318"/>
                  </a:lnTo>
                  <a:lnTo>
                    <a:pt x="366" y="314"/>
                  </a:lnTo>
                  <a:lnTo>
                    <a:pt x="366" y="318"/>
                  </a:lnTo>
                  <a:lnTo>
                    <a:pt x="362" y="318"/>
                  </a:lnTo>
                  <a:lnTo>
                    <a:pt x="362" y="318"/>
                  </a:lnTo>
                  <a:lnTo>
                    <a:pt x="362" y="318"/>
                  </a:lnTo>
                  <a:close/>
                  <a:moveTo>
                    <a:pt x="626" y="332"/>
                  </a:moveTo>
                  <a:lnTo>
                    <a:pt x="622" y="332"/>
                  </a:lnTo>
                  <a:lnTo>
                    <a:pt x="626" y="332"/>
                  </a:lnTo>
                  <a:lnTo>
                    <a:pt x="626" y="336"/>
                  </a:lnTo>
                  <a:lnTo>
                    <a:pt x="622" y="336"/>
                  </a:lnTo>
                  <a:lnTo>
                    <a:pt x="622" y="332"/>
                  </a:lnTo>
                  <a:lnTo>
                    <a:pt x="622" y="336"/>
                  </a:lnTo>
                  <a:lnTo>
                    <a:pt x="620" y="340"/>
                  </a:lnTo>
                  <a:lnTo>
                    <a:pt x="616" y="340"/>
                  </a:lnTo>
                  <a:lnTo>
                    <a:pt x="616" y="336"/>
                  </a:lnTo>
                  <a:lnTo>
                    <a:pt x="620" y="332"/>
                  </a:lnTo>
                  <a:lnTo>
                    <a:pt x="620" y="336"/>
                  </a:lnTo>
                  <a:lnTo>
                    <a:pt x="620" y="332"/>
                  </a:lnTo>
                  <a:lnTo>
                    <a:pt x="616" y="332"/>
                  </a:lnTo>
                  <a:lnTo>
                    <a:pt x="620" y="332"/>
                  </a:lnTo>
                  <a:lnTo>
                    <a:pt x="620" y="328"/>
                  </a:lnTo>
                  <a:lnTo>
                    <a:pt x="616" y="328"/>
                  </a:lnTo>
                  <a:lnTo>
                    <a:pt x="616" y="324"/>
                  </a:lnTo>
                  <a:lnTo>
                    <a:pt x="616" y="318"/>
                  </a:lnTo>
                  <a:lnTo>
                    <a:pt x="612" y="314"/>
                  </a:lnTo>
                  <a:lnTo>
                    <a:pt x="612" y="310"/>
                  </a:lnTo>
                  <a:lnTo>
                    <a:pt x="612" y="314"/>
                  </a:lnTo>
                  <a:lnTo>
                    <a:pt x="616" y="314"/>
                  </a:lnTo>
                  <a:lnTo>
                    <a:pt x="616" y="318"/>
                  </a:lnTo>
                  <a:lnTo>
                    <a:pt x="616" y="314"/>
                  </a:lnTo>
                  <a:lnTo>
                    <a:pt x="620" y="314"/>
                  </a:lnTo>
                  <a:lnTo>
                    <a:pt x="620" y="318"/>
                  </a:lnTo>
                  <a:lnTo>
                    <a:pt x="622" y="318"/>
                  </a:lnTo>
                  <a:lnTo>
                    <a:pt x="622" y="322"/>
                  </a:lnTo>
                  <a:lnTo>
                    <a:pt x="626" y="324"/>
                  </a:lnTo>
                  <a:lnTo>
                    <a:pt x="626" y="328"/>
                  </a:lnTo>
                  <a:lnTo>
                    <a:pt x="626" y="324"/>
                  </a:lnTo>
                  <a:lnTo>
                    <a:pt x="622" y="324"/>
                  </a:lnTo>
                  <a:lnTo>
                    <a:pt x="622" y="322"/>
                  </a:lnTo>
                  <a:lnTo>
                    <a:pt x="622" y="318"/>
                  </a:lnTo>
                  <a:lnTo>
                    <a:pt x="620" y="318"/>
                  </a:lnTo>
                  <a:lnTo>
                    <a:pt x="620" y="322"/>
                  </a:lnTo>
                  <a:lnTo>
                    <a:pt x="622" y="322"/>
                  </a:lnTo>
                  <a:lnTo>
                    <a:pt x="622" y="324"/>
                  </a:lnTo>
                  <a:lnTo>
                    <a:pt x="622" y="328"/>
                  </a:lnTo>
                  <a:lnTo>
                    <a:pt x="626" y="328"/>
                  </a:lnTo>
                  <a:lnTo>
                    <a:pt x="626" y="332"/>
                  </a:lnTo>
                  <a:lnTo>
                    <a:pt x="626" y="332"/>
                  </a:lnTo>
                  <a:lnTo>
                    <a:pt x="626" y="332"/>
                  </a:lnTo>
                  <a:close/>
                  <a:moveTo>
                    <a:pt x="594" y="324"/>
                  </a:moveTo>
                  <a:lnTo>
                    <a:pt x="590" y="324"/>
                  </a:lnTo>
                  <a:lnTo>
                    <a:pt x="594" y="322"/>
                  </a:lnTo>
                  <a:lnTo>
                    <a:pt x="598" y="322"/>
                  </a:lnTo>
                  <a:lnTo>
                    <a:pt x="594" y="322"/>
                  </a:lnTo>
                  <a:lnTo>
                    <a:pt x="590" y="318"/>
                  </a:lnTo>
                  <a:lnTo>
                    <a:pt x="594" y="314"/>
                  </a:lnTo>
                  <a:lnTo>
                    <a:pt x="594" y="318"/>
                  </a:lnTo>
                  <a:lnTo>
                    <a:pt x="594" y="314"/>
                  </a:lnTo>
                  <a:lnTo>
                    <a:pt x="598" y="314"/>
                  </a:lnTo>
                  <a:lnTo>
                    <a:pt x="602" y="314"/>
                  </a:lnTo>
                  <a:lnTo>
                    <a:pt x="606" y="314"/>
                  </a:lnTo>
                  <a:lnTo>
                    <a:pt x="606" y="318"/>
                  </a:lnTo>
                  <a:lnTo>
                    <a:pt x="602" y="318"/>
                  </a:lnTo>
                  <a:lnTo>
                    <a:pt x="602" y="322"/>
                  </a:lnTo>
                  <a:lnTo>
                    <a:pt x="606" y="322"/>
                  </a:lnTo>
                  <a:lnTo>
                    <a:pt x="606" y="318"/>
                  </a:lnTo>
                  <a:lnTo>
                    <a:pt x="608" y="318"/>
                  </a:lnTo>
                  <a:lnTo>
                    <a:pt x="612" y="318"/>
                  </a:lnTo>
                  <a:lnTo>
                    <a:pt x="612" y="322"/>
                  </a:lnTo>
                  <a:lnTo>
                    <a:pt x="608" y="322"/>
                  </a:lnTo>
                  <a:lnTo>
                    <a:pt x="612" y="322"/>
                  </a:lnTo>
                  <a:lnTo>
                    <a:pt x="612" y="324"/>
                  </a:lnTo>
                  <a:lnTo>
                    <a:pt x="608" y="324"/>
                  </a:lnTo>
                  <a:lnTo>
                    <a:pt x="606" y="324"/>
                  </a:lnTo>
                  <a:lnTo>
                    <a:pt x="606" y="322"/>
                  </a:lnTo>
                  <a:lnTo>
                    <a:pt x="602" y="322"/>
                  </a:lnTo>
                  <a:lnTo>
                    <a:pt x="598" y="322"/>
                  </a:lnTo>
                  <a:lnTo>
                    <a:pt x="602" y="322"/>
                  </a:lnTo>
                  <a:lnTo>
                    <a:pt x="606" y="322"/>
                  </a:lnTo>
                  <a:lnTo>
                    <a:pt x="606" y="324"/>
                  </a:lnTo>
                  <a:lnTo>
                    <a:pt x="608" y="324"/>
                  </a:lnTo>
                  <a:lnTo>
                    <a:pt x="612" y="324"/>
                  </a:lnTo>
                  <a:lnTo>
                    <a:pt x="612" y="328"/>
                  </a:lnTo>
                  <a:lnTo>
                    <a:pt x="612" y="332"/>
                  </a:lnTo>
                  <a:lnTo>
                    <a:pt x="608" y="332"/>
                  </a:lnTo>
                  <a:lnTo>
                    <a:pt x="608" y="328"/>
                  </a:lnTo>
                  <a:lnTo>
                    <a:pt x="606" y="328"/>
                  </a:lnTo>
                  <a:lnTo>
                    <a:pt x="606" y="324"/>
                  </a:lnTo>
                  <a:lnTo>
                    <a:pt x="602" y="324"/>
                  </a:lnTo>
                  <a:lnTo>
                    <a:pt x="602" y="328"/>
                  </a:lnTo>
                  <a:lnTo>
                    <a:pt x="606" y="328"/>
                  </a:lnTo>
                  <a:lnTo>
                    <a:pt x="606" y="332"/>
                  </a:lnTo>
                  <a:lnTo>
                    <a:pt x="602" y="332"/>
                  </a:lnTo>
                  <a:lnTo>
                    <a:pt x="598" y="332"/>
                  </a:lnTo>
                  <a:lnTo>
                    <a:pt x="598" y="328"/>
                  </a:lnTo>
                  <a:lnTo>
                    <a:pt x="598" y="332"/>
                  </a:lnTo>
                  <a:lnTo>
                    <a:pt x="602" y="332"/>
                  </a:lnTo>
                  <a:lnTo>
                    <a:pt x="598" y="328"/>
                  </a:lnTo>
                  <a:lnTo>
                    <a:pt x="594" y="324"/>
                  </a:lnTo>
                  <a:lnTo>
                    <a:pt x="594" y="324"/>
                  </a:lnTo>
                  <a:lnTo>
                    <a:pt x="594" y="324"/>
                  </a:lnTo>
                  <a:close/>
                  <a:moveTo>
                    <a:pt x="350" y="318"/>
                  </a:moveTo>
                  <a:lnTo>
                    <a:pt x="354" y="318"/>
                  </a:lnTo>
                  <a:lnTo>
                    <a:pt x="358" y="318"/>
                  </a:lnTo>
                  <a:lnTo>
                    <a:pt x="358" y="322"/>
                  </a:lnTo>
                  <a:lnTo>
                    <a:pt x="354" y="322"/>
                  </a:lnTo>
                  <a:lnTo>
                    <a:pt x="354" y="318"/>
                  </a:lnTo>
                  <a:lnTo>
                    <a:pt x="350" y="318"/>
                  </a:lnTo>
                  <a:lnTo>
                    <a:pt x="350" y="318"/>
                  </a:lnTo>
                  <a:lnTo>
                    <a:pt x="350" y="318"/>
                  </a:lnTo>
                  <a:close/>
                  <a:moveTo>
                    <a:pt x="590" y="318"/>
                  </a:moveTo>
                  <a:lnTo>
                    <a:pt x="594" y="318"/>
                  </a:lnTo>
                  <a:lnTo>
                    <a:pt x="594" y="322"/>
                  </a:lnTo>
                  <a:lnTo>
                    <a:pt x="590" y="322"/>
                  </a:lnTo>
                  <a:lnTo>
                    <a:pt x="590" y="318"/>
                  </a:lnTo>
                  <a:lnTo>
                    <a:pt x="590" y="318"/>
                  </a:lnTo>
                  <a:lnTo>
                    <a:pt x="590" y="318"/>
                  </a:lnTo>
                  <a:close/>
                  <a:moveTo>
                    <a:pt x="348" y="328"/>
                  </a:moveTo>
                  <a:lnTo>
                    <a:pt x="348" y="324"/>
                  </a:lnTo>
                  <a:lnTo>
                    <a:pt x="344" y="324"/>
                  </a:lnTo>
                  <a:lnTo>
                    <a:pt x="348" y="322"/>
                  </a:lnTo>
                  <a:lnTo>
                    <a:pt x="348" y="324"/>
                  </a:lnTo>
                  <a:lnTo>
                    <a:pt x="348" y="328"/>
                  </a:lnTo>
                  <a:lnTo>
                    <a:pt x="350" y="324"/>
                  </a:lnTo>
                  <a:lnTo>
                    <a:pt x="350" y="322"/>
                  </a:lnTo>
                  <a:lnTo>
                    <a:pt x="354" y="324"/>
                  </a:lnTo>
                  <a:lnTo>
                    <a:pt x="354" y="322"/>
                  </a:lnTo>
                  <a:lnTo>
                    <a:pt x="354" y="324"/>
                  </a:lnTo>
                  <a:lnTo>
                    <a:pt x="354" y="322"/>
                  </a:lnTo>
                  <a:lnTo>
                    <a:pt x="350" y="322"/>
                  </a:lnTo>
                  <a:lnTo>
                    <a:pt x="354" y="322"/>
                  </a:lnTo>
                  <a:lnTo>
                    <a:pt x="358" y="322"/>
                  </a:lnTo>
                  <a:lnTo>
                    <a:pt x="358" y="324"/>
                  </a:lnTo>
                  <a:lnTo>
                    <a:pt x="358" y="322"/>
                  </a:lnTo>
                  <a:lnTo>
                    <a:pt x="362" y="322"/>
                  </a:lnTo>
                  <a:lnTo>
                    <a:pt x="366" y="322"/>
                  </a:lnTo>
                  <a:lnTo>
                    <a:pt x="366" y="324"/>
                  </a:lnTo>
                  <a:lnTo>
                    <a:pt x="362" y="324"/>
                  </a:lnTo>
                  <a:lnTo>
                    <a:pt x="366" y="328"/>
                  </a:lnTo>
                  <a:lnTo>
                    <a:pt x="370" y="328"/>
                  </a:lnTo>
                  <a:lnTo>
                    <a:pt x="366" y="328"/>
                  </a:lnTo>
                  <a:lnTo>
                    <a:pt x="366" y="332"/>
                  </a:lnTo>
                  <a:lnTo>
                    <a:pt x="362" y="332"/>
                  </a:lnTo>
                  <a:lnTo>
                    <a:pt x="358" y="328"/>
                  </a:lnTo>
                  <a:lnTo>
                    <a:pt x="354" y="332"/>
                  </a:lnTo>
                  <a:lnTo>
                    <a:pt x="358" y="332"/>
                  </a:lnTo>
                  <a:lnTo>
                    <a:pt x="362" y="332"/>
                  </a:lnTo>
                  <a:lnTo>
                    <a:pt x="362" y="336"/>
                  </a:lnTo>
                  <a:lnTo>
                    <a:pt x="358" y="336"/>
                  </a:lnTo>
                  <a:lnTo>
                    <a:pt x="354" y="332"/>
                  </a:lnTo>
                  <a:lnTo>
                    <a:pt x="354" y="336"/>
                  </a:lnTo>
                  <a:lnTo>
                    <a:pt x="358" y="336"/>
                  </a:lnTo>
                  <a:lnTo>
                    <a:pt x="354" y="336"/>
                  </a:lnTo>
                  <a:lnTo>
                    <a:pt x="350" y="336"/>
                  </a:lnTo>
                  <a:lnTo>
                    <a:pt x="350" y="340"/>
                  </a:lnTo>
                  <a:lnTo>
                    <a:pt x="348" y="340"/>
                  </a:lnTo>
                  <a:lnTo>
                    <a:pt x="348" y="344"/>
                  </a:lnTo>
                  <a:lnTo>
                    <a:pt x="344" y="344"/>
                  </a:lnTo>
                  <a:lnTo>
                    <a:pt x="344" y="348"/>
                  </a:lnTo>
                  <a:lnTo>
                    <a:pt x="340" y="348"/>
                  </a:lnTo>
                  <a:lnTo>
                    <a:pt x="340" y="344"/>
                  </a:lnTo>
                  <a:lnTo>
                    <a:pt x="344" y="344"/>
                  </a:lnTo>
                  <a:lnTo>
                    <a:pt x="344" y="340"/>
                  </a:lnTo>
                  <a:lnTo>
                    <a:pt x="344" y="344"/>
                  </a:lnTo>
                  <a:lnTo>
                    <a:pt x="344" y="340"/>
                  </a:lnTo>
                  <a:lnTo>
                    <a:pt x="348" y="340"/>
                  </a:lnTo>
                  <a:lnTo>
                    <a:pt x="344" y="340"/>
                  </a:lnTo>
                  <a:lnTo>
                    <a:pt x="340" y="340"/>
                  </a:lnTo>
                  <a:lnTo>
                    <a:pt x="340" y="344"/>
                  </a:lnTo>
                  <a:lnTo>
                    <a:pt x="340" y="340"/>
                  </a:lnTo>
                  <a:lnTo>
                    <a:pt x="344" y="340"/>
                  </a:lnTo>
                  <a:lnTo>
                    <a:pt x="340" y="340"/>
                  </a:lnTo>
                  <a:lnTo>
                    <a:pt x="336" y="340"/>
                  </a:lnTo>
                  <a:lnTo>
                    <a:pt x="340" y="340"/>
                  </a:lnTo>
                  <a:lnTo>
                    <a:pt x="340" y="344"/>
                  </a:lnTo>
                  <a:lnTo>
                    <a:pt x="336" y="344"/>
                  </a:lnTo>
                  <a:lnTo>
                    <a:pt x="336" y="340"/>
                  </a:lnTo>
                  <a:lnTo>
                    <a:pt x="336" y="336"/>
                  </a:lnTo>
                  <a:lnTo>
                    <a:pt x="332" y="336"/>
                  </a:lnTo>
                  <a:lnTo>
                    <a:pt x="332" y="332"/>
                  </a:lnTo>
                  <a:lnTo>
                    <a:pt x="332" y="328"/>
                  </a:lnTo>
                  <a:lnTo>
                    <a:pt x="336" y="328"/>
                  </a:lnTo>
                  <a:lnTo>
                    <a:pt x="340" y="328"/>
                  </a:lnTo>
                  <a:lnTo>
                    <a:pt x="344" y="328"/>
                  </a:lnTo>
                  <a:lnTo>
                    <a:pt x="344" y="332"/>
                  </a:lnTo>
                  <a:lnTo>
                    <a:pt x="344" y="336"/>
                  </a:lnTo>
                  <a:lnTo>
                    <a:pt x="348" y="336"/>
                  </a:lnTo>
                  <a:lnTo>
                    <a:pt x="344" y="332"/>
                  </a:lnTo>
                  <a:lnTo>
                    <a:pt x="344" y="328"/>
                  </a:lnTo>
                  <a:lnTo>
                    <a:pt x="348" y="328"/>
                  </a:lnTo>
                  <a:lnTo>
                    <a:pt x="348" y="328"/>
                  </a:lnTo>
                  <a:lnTo>
                    <a:pt x="348" y="328"/>
                  </a:lnTo>
                  <a:close/>
                  <a:moveTo>
                    <a:pt x="350" y="322"/>
                  </a:moveTo>
                  <a:lnTo>
                    <a:pt x="354" y="322"/>
                  </a:lnTo>
                  <a:lnTo>
                    <a:pt x="354" y="324"/>
                  </a:lnTo>
                  <a:lnTo>
                    <a:pt x="350" y="324"/>
                  </a:lnTo>
                  <a:lnTo>
                    <a:pt x="350" y="322"/>
                  </a:lnTo>
                  <a:lnTo>
                    <a:pt x="348" y="322"/>
                  </a:lnTo>
                  <a:lnTo>
                    <a:pt x="350" y="322"/>
                  </a:lnTo>
                  <a:lnTo>
                    <a:pt x="350" y="322"/>
                  </a:lnTo>
                  <a:lnTo>
                    <a:pt x="350" y="322"/>
                  </a:lnTo>
                  <a:close/>
                  <a:moveTo>
                    <a:pt x="616" y="350"/>
                  </a:moveTo>
                  <a:lnTo>
                    <a:pt x="616" y="354"/>
                  </a:lnTo>
                  <a:lnTo>
                    <a:pt x="616" y="358"/>
                  </a:lnTo>
                  <a:lnTo>
                    <a:pt x="612" y="354"/>
                  </a:lnTo>
                  <a:lnTo>
                    <a:pt x="612" y="350"/>
                  </a:lnTo>
                  <a:lnTo>
                    <a:pt x="612" y="348"/>
                  </a:lnTo>
                  <a:lnTo>
                    <a:pt x="608" y="350"/>
                  </a:lnTo>
                  <a:lnTo>
                    <a:pt x="608" y="348"/>
                  </a:lnTo>
                  <a:lnTo>
                    <a:pt x="606" y="344"/>
                  </a:lnTo>
                  <a:lnTo>
                    <a:pt x="606" y="340"/>
                  </a:lnTo>
                  <a:lnTo>
                    <a:pt x="606" y="336"/>
                  </a:lnTo>
                  <a:lnTo>
                    <a:pt x="602" y="336"/>
                  </a:lnTo>
                  <a:lnTo>
                    <a:pt x="602" y="332"/>
                  </a:lnTo>
                  <a:lnTo>
                    <a:pt x="606" y="332"/>
                  </a:lnTo>
                  <a:lnTo>
                    <a:pt x="606" y="328"/>
                  </a:lnTo>
                  <a:lnTo>
                    <a:pt x="608" y="332"/>
                  </a:lnTo>
                  <a:lnTo>
                    <a:pt x="612" y="332"/>
                  </a:lnTo>
                  <a:lnTo>
                    <a:pt x="612" y="336"/>
                  </a:lnTo>
                  <a:lnTo>
                    <a:pt x="616" y="340"/>
                  </a:lnTo>
                  <a:lnTo>
                    <a:pt x="616" y="344"/>
                  </a:lnTo>
                  <a:lnTo>
                    <a:pt x="616" y="348"/>
                  </a:lnTo>
                  <a:lnTo>
                    <a:pt x="616" y="350"/>
                  </a:lnTo>
                  <a:lnTo>
                    <a:pt x="616" y="350"/>
                  </a:lnTo>
                  <a:lnTo>
                    <a:pt x="616" y="350"/>
                  </a:lnTo>
                  <a:close/>
                  <a:moveTo>
                    <a:pt x="612" y="332"/>
                  </a:moveTo>
                  <a:lnTo>
                    <a:pt x="616" y="332"/>
                  </a:lnTo>
                  <a:lnTo>
                    <a:pt x="612" y="336"/>
                  </a:lnTo>
                  <a:lnTo>
                    <a:pt x="612" y="332"/>
                  </a:lnTo>
                  <a:lnTo>
                    <a:pt x="612" y="332"/>
                  </a:lnTo>
                  <a:lnTo>
                    <a:pt x="612" y="332"/>
                  </a:lnTo>
                  <a:close/>
                  <a:moveTo>
                    <a:pt x="602" y="336"/>
                  </a:moveTo>
                  <a:lnTo>
                    <a:pt x="606" y="336"/>
                  </a:lnTo>
                  <a:lnTo>
                    <a:pt x="606" y="340"/>
                  </a:lnTo>
                  <a:lnTo>
                    <a:pt x="602" y="340"/>
                  </a:lnTo>
                  <a:lnTo>
                    <a:pt x="602" y="344"/>
                  </a:lnTo>
                  <a:lnTo>
                    <a:pt x="602" y="340"/>
                  </a:lnTo>
                  <a:lnTo>
                    <a:pt x="602" y="336"/>
                  </a:lnTo>
                  <a:lnTo>
                    <a:pt x="598" y="336"/>
                  </a:lnTo>
                  <a:lnTo>
                    <a:pt x="602" y="336"/>
                  </a:lnTo>
                  <a:lnTo>
                    <a:pt x="602" y="336"/>
                  </a:lnTo>
                  <a:lnTo>
                    <a:pt x="602" y="336"/>
                  </a:lnTo>
                  <a:close/>
                  <a:moveTo>
                    <a:pt x="358" y="340"/>
                  </a:moveTo>
                  <a:lnTo>
                    <a:pt x="354" y="340"/>
                  </a:lnTo>
                  <a:lnTo>
                    <a:pt x="350" y="340"/>
                  </a:lnTo>
                  <a:lnTo>
                    <a:pt x="350" y="344"/>
                  </a:lnTo>
                  <a:lnTo>
                    <a:pt x="350" y="340"/>
                  </a:lnTo>
                  <a:lnTo>
                    <a:pt x="350" y="336"/>
                  </a:lnTo>
                  <a:lnTo>
                    <a:pt x="354" y="336"/>
                  </a:lnTo>
                  <a:lnTo>
                    <a:pt x="358" y="336"/>
                  </a:lnTo>
                  <a:lnTo>
                    <a:pt x="358" y="340"/>
                  </a:lnTo>
                  <a:lnTo>
                    <a:pt x="358" y="340"/>
                  </a:lnTo>
                  <a:lnTo>
                    <a:pt x="358" y="340"/>
                  </a:lnTo>
                  <a:close/>
                  <a:moveTo>
                    <a:pt x="638" y="344"/>
                  </a:moveTo>
                  <a:lnTo>
                    <a:pt x="642" y="344"/>
                  </a:lnTo>
                  <a:lnTo>
                    <a:pt x="638" y="348"/>
                  </a:lnTo>
                  <a:lnTo>
                    <a:pt x="642" y="350"/>
                  </a:lnTo>
                  <a:lnTo>
                    <a:pt x="638" y="350"/>
                  </a:lnTo>
                  <a:lnTo>
                    <a:pt x="638" y="348"/>
                  </a:lnTo>
                  <a:lnTo>
                    <a:pt x="634" y="348"/>
                  </a:lnTo>
                  <a:lnTo>
                    <a:pt x="634" y="344"/>
                  </a:lnTo>
                  <a:lnTo>
                    <a:pt x="634" y="348"/>
                  </a:lnTo>
                  <a:lnTo>
                    <a:pt x="638" y="350"/>
                  </a:lnTo>
                  <a:lnTo>
                    <a:pt x="638" y="354"/>
                  </a:lnTo>
                  <a:lnTo>
                    <a:pt x="634" y="354"/>
                  </a:lnTo>
                  <a:lnTo>
                    <a:pt x="630" y="354"/>
                  </a:lnTo>
                  <a:lnTo>
                    <a:pt x="630" y="350"/>
                  </a:lnTo>
                  <a:lnTo>
                    <a:pt x="630" y="348"/>
                  </a:lnTo>
                  <a:lnTo>
                    <a:pt x="626" y="348"/>
                  </a:lnTo>
                  <a:lnTo>
                    <a:pt x="626" y="344"/>
                  </a:lnTo>
                  <a:lnTo>
                    <a:pt x="622" y="340"/>
                  </a:lnTo>
                  <a:lnTo>
                    <a:pt x="626" y="340"/>
                  </a:lnTo>
                  <a:lnTo>
                    <a:pt x="630" y="340"/>
                  </a:lnTo>
                  <a:lnTo>
                    <a:pt x="634" y="340"/>
                  </a:lnTo>
                  <a:lnTo>
                    <a:pt x="634" y="344"/>
                  </a:lnTo>
                  <a:lnTo>
                    <a:pt x="638" y="340"/>
                  </a:lnTo>
                  <a:lnTo>
                    <a:pt x="638" y="344"/>
                  </a:lnTo>
                  <a:lnTo>
                    <a:pt x="638" y="344"/>
                  </a:lnTo>
                  <a:lnTo>
                    <a:pt x="638" y="344"/>
                  </a:lnTo>
                  <a:close/>
                  <a:moveTo>
                    <a:pt x="626" y="358"/>
                  </a:moveTo>
                  <a:lnTo>
                    <a:pt x="626" y="354"/>
                  </a:lnTo>
                  <a:lnTo>
                    <a:pt x="626" y="358"/>
                  </a:lnTo>
                  <a:lnTo>
                    <a:pt x="626" y="362"/>
                  </a:lnTo>
                  <a:lnTo>
                    <a:pt x="622" y="362"/>
                  </a:lnTo>
                  <a:lnTo>
                    <a:pt x="622" y="358"/>
                  </a:lnTo>
                  <a:lnTo>
                    <a:pt x="622" y="362"/>
                  </a:lnTo>
                  <a:lnTo>
                    <a:pt x="620" y="358"/>
                  </a:lnTo>
                  <a:lnTo>
                    <a:pt x="622" y="358"/>
                  </a:lnTo>
                  <a:lnTo>
                    <a:pt x="620" y="354"/>
                  </a:lnTo>
                  <a:lnTo>
                    <a:pt x="622" y="354"/>
                  </a:lnTo>
                  <a:lnTo>
                    <a:pt x="622" y="350"/>
                  </a:lnTo>
                  <a:lnTo>
                    <a:pt x="620" y="350"/>
                  </a:lnTo>
                  <a:lnTo>
                    <a:pt x="620" y="348"/>
                  </a:lnTo>
                  <a:lnTo>
                    <a:pt x="620" y="344"/>
                  </a:lnTo>
                  <a:lnTo>
                    <a:pt x="622" y="344"/>
                  </a:lnTo>
                  <a:lnTo>
                    <a:pt x="620" y="344"/>
                  </a:lnTo>
                  <a:lnTo>
                    <a:pt x="622" y="344"/>
                  </a:lnTo>
                  <a:lnTo>
                    <a:pt x="626" y="344"/>
                  </a:lnTo>
                  <a:lnTo>
                    <a:pt x="626" y="348"/>
                  </a:lnTo>
                  <a:lnTo>
                    <a:pt x="626" y="350"/>
                  </a:lnTo>
                  <a:lnTo>
                    <a:pt x="622" y="350"/>
                  </a:lnTo>
                  <a:lnTo>
                    <a:pt x="626" y="350"/>
                  </a:lnTo>
                  <a:lnTo>
                    <a:pt x="626" y="348"/>
                  </a:lnTo>
                  <a:lnTo>
                    <a:pt x="630" y="348"/>
                  </a:lnTo>
                  <a:lnTo>
                    <a:pt x="630" y="350"/>
                  </a:lnTo>
                  <a:lnTo>
                    <a:pt x="626" y="350"/>
                  </a:lnTo>
                  <a:lnTo>
                    <a:pt x="626" y="354"/>
                  </a:lnTo>
                  <a:lnTo>
                    <a:pt x="626" y="358"/>
                  </a:lnTo>
                  <a:lnTo>
                    <a:pt x="626" y="358"/>
                  </a:lnTo>
                  <a:lnTo>
                    <a:pt x="626" y="358"/>
                  </a:lnTo>
                  <a:close/>
                  <a:moveTo>
                    <a:pt x="642" y="348"/>
                  </a:moveTo>
                  <a:lnTo>
                    <a:pt x="646" y="348"/>
                  </a:lnTo>
                  <a:lnTo>
                    <a:pt x="646" y="350"/>
                  </a:lnTo>
                  <a:lnTo>
                    <a:pt x="642" y="350"/>
                  </a:lnTo>
                  <a:lnTo>
                    <a:pt x="638" y="350"/>
                  </a:lnTo>
                  <a:lnTo>
                    <a:pt x="642" y="350"/>
                  </a:lnTo>
                  <a:lnTo>
                    <a:pt x="642" y="348"/>
                  </a:lnTo>
                  <a:lnTo>
                    <a:pt x="642" y="348"/>
                  </a:lnTo>
                  <a:lnTo>
                    <a:pt x="642" y="348"/>
                  </a:lnTo>
                  <a:close/>
                  <a:moveTo>
                    <a:pt x="336" y="350"/>
                  </a:moveTo>
                  <a:lnTo>
                    <a:pt x="332" y="354"/>
                  </a:lnTo>
                  <a:lnTo>
                    <a:pt x="332" y="350"/>
                  </a:lnTo>
                  <a:lnTo>
                    <a:pt x="336" y="350"/>
                  </a:lnTo>
                  <a:lnTo>
                    <a:pt x="336" y="350"/>
                  </a:lnTo>
                  <a:lnTo>
                    <a:pt x="336" y="350"/>
                  </a:lnTo>
                  <a:close/>
                  <a:moveTo>
                    <a:pt x="294" y="350"/>
                  </a:moveTo>
                  <a:lnTo>
                    <a:pt x="298" y="350"/>
                  </a:lnTo>
                  <a:lnTo>
                    <a:pt x="294" y="350"/>
                  </a:lnTo>
                  <a:lnTo>
                    <a:pt x="294" y="350"/>
                  </a:lnTo>
                  <a:lnTo>
                    <a:pt x="294" y="350"/>
                  </a:lnTo>
                  <a:close/>
                  <a:moveTo>
                    <a:pt x="652" y="362"/>
                  </a:moveTo>
                  <a:lnTo>
                    <a:pt x="652" y="358"/>
                  </a:lnTo>
                  <a:lnTo>
                    <a:pt x="648" y="358"/>
                  </a:lnTo>
                  <a:lnTo>
                    <a:pt x="648" y="354"/>
                  </a:lnTo>
                  <a:lnTo>
                    <a:pt x="652" y="354"/>
                  </a:lnTo>
                  <a:lnTo>
                    <a:pt x="652" y="358"/>
                  </a:lnTo>
                  <a:lnTo>
                    <a:pt x="652" y="362"/>
                  </a:lnTo>
                  <a:lnTo>
                    <a:pt x="652" y="362"/>
                  </a:lnTo>
                  <a:lnTo>
                    <a:pt x="652" y="362"/>
                  </a:lnTo>
                  <a:close/>
                  <a:moveTo>
                    <a:pt x="642" y="358"/>
                  </a:moveTo>
                  <a:lnTo>
                    <a:pt x="638" y="354"/>
                  </a:lnTo>
                  <a:lnTo>
                    <a:pt x="642" y="354"/>
                  </a:lnTo>
                  <a:lnTo>
                    <a:pt x="646" y="354"/>
                  </a:lnTo>
                  <a:lnTo>
                    <a:pt x="646" y="358"/>
                  </a:lnTo>
                  <a:lnTo>
                    <a:pt x="642" y="358"/>
                  </a:lnTo>
                  <a:lnTo>
                    <a:pt x="642" y="358"/>
                  </a:lnTo>
                  <a:lnTo>
                    <a:pt x="642" y="358"/>
                  </a:lnTo>
                  <a:close/>
                  <a:moveTo>
                    <a:pt x="648" y="366"/>
                  </a:moveTo>
                  <a:lnTo>
                    <a:pt x="646" y="366"/>
                  </a:lnTo>
                  <a:lnTo>
                    <a:pt x="648" y="362"/>
                  </a:lnTo>
                  <a:lnTo>
                    <a:pt x="646" y="362"/>
                  </a:lnTo>
                  <a:lnTo>
                    <a:pt x="642" y="362"/>
                  </a:lnTo>
                  <a:lnTo>
                    <a:pt x="642" y="358"/>
                  </a:lnTo>
                  <a:lnTo>
                    <a:pt x="646" y="358"/>
                  </a:lnTo>
                  <a:lnTo>
                    <a:pt x="646" y="354"/>
                  </a:lnTo>
                  <a:lnTo>
                    <a:pt x="648" y="354"/>
                  </a:lnTo>
                  <a:lnTo>
                    <a:pt x="648" y="358"/>
                  </a:lnTo>
                  <a:lnTo>
                    <a:pt x="652" y="362"/>
                  </a:lnTo>
                  <a:lnTo>
                    <a:pt x="652" y="366"/>
                  </a:lnTo>
                  <a:lnTo>
                    <a:pt x="648" y="366"/>
                  </a:lnTo>
                  <a:lnTo>
                    <a:pt x="648" y="366"/>
                  </a:lnTo>
                  <a:lnTo>
                    <a:pt x="648" y="366"/>
                  </a:lnTo>
                  <a:close/>
                  <a:moveTo>
                    <a:pt x="648" y="378"/>
                  </a:moveTo>
                  <a:lnTo>
                    <a:pt x="648" y="374"/>
                  </a:lnTo>
                  <a:lnTo>
                    <a:pt x="646" y="374"/>
                  </a:lnTo>
                  <a:lnTo>
                    <a:pt x="648" y="378"/>
                  </a:lnTo>
                  <a:lnTo>
                    <a:pt x="652" y="380"/>
                  </a:lnTo>
                  <a:lnTo>
                    <a:pt x="648" y="380"/>
                  </a:lnTo>
                  <a:lnTo>
                    <a:pt x="652" y="380"/>
                  </a:lnTo>
                  <a:lnTo>
                    <a:pt x="652" y="384"/>
                  </a:lnTo>
                  <a:lnTo>
                    <a:pt x="648" y="384"/>
                  </a:lnTo>
                  <a:lnTo>
                    <a:pt x="652" y="384"/>
                  </a:lnTo>
                  <a:lnTo>
                    <a:pt x="652" y="388"/>
                  </a:lnTo>
                  <a:lnTo>
                    <a:pt x="652" y="392"/>
                  </a:lnTo>
                  <a:lnTo>
                    <a:pt x="648" y="392"/>
                  </a:lnTo>
                  <a:lnTo>
                    <a:pt x="648" y="388"/>
                  </a:lnTo>
                  <a:lnTo>
                    <a:pt x="646" y="384"/>
                  </a:lnTo>
                  <a:lnTo>
                    <a:pt x="646" y="388"/>
                  </a:lnTo>
                  <a:lnTo>
                    <a:pt x="646" y="384"/>
                  </a:lnTo>
                  <a:lnTo>
                    <a:pt x="646" y="380"/>
                  </a:lnTo>
                  <a:lnTo>
                    <a:pt x="642" y="380"/>
                  </a:lnTo>
                  <a:lnTo>
                    <a:pt x="638" y="380"/>
                  </a:lnTo>
                  <a:lnTo>
                    <a:pt x="642" y="380"/>
                  </a:lnTo>
                  <a:lnTo>
                    <a:pt x="638" y="380"/>
                  </a:lnTo>
                  <a:lnTo>
                    <a:pt x="634" y="380"/>
                  </a:lnTo>
                  <a:lnTo>
                    <a:pt x="634" y="378"/>
                  </a:lnTo>
                  <a:lnTo>
                    <a:pt x="638" y="378"/>
                  </a:lnTo>
                  <a:lnTo>
                    <a:pt x="642" y="378"/>
                  </a:lnTo>
                  <a:lnTo>
                    <a:pt x="638" y="378"/>
                  </a:lnTo>
                  <a:lnTo>
                    <a:pt x="638" y="374"/>
                  </a:lnTo>
                  <a:lnTo>
                    <a:pt x="642" y="374"/>
                  </a:lnTo>
                  <a:lnTo>
                    <a:pt x="638" y="374"/>
                  </a:lnTo>
                  <a:lnTo>
                    <a:pt x="634" y="374"/>
                  </a:lnTo>
                  <a:lnTo>
                    <a:pt x="634" y="370"/>
                  </a:lnTo>
                  <a:lnTo>
                    <a:pt x="638" y="366"/>
                  </a:lnTo>
                  <a:lnTo>
                    <a:pt x="634" y="366"/>
                  </a:lnTo>
                  <a:lnTo>
                    <a:pt x="634" y="358"/>
                  </a:lnTo>
                  <a:lnTo>
                    <a:pt x="630" y="358"/>
                  </a:lnTo>
                  <a:lnTo>
                    <a:pt x="630" y="354"/>
                  </a:lnTo>
                  <a:lnTo>
                    <a:pt x="634" y="354"/>
                  </a:lnTo>
                  <a:lnTo>
                    <a:pt x="638" y="354"/>
                  </a:lnTo>
                  <a:lnTo>
                    <a:pt x="638" y="358"/>
                  </a:lnTo>
                  <a:lnTo>
                    <a:pt x="638" y="362"/>
                  </a:lnTo>
                  <a:lnTo>
                    <a:pt x="642" y="362"/>
                  </a:lnTo>
                  <a:lnTo>
                    <a:pt x="646" y="366"/>
                  </a:lnTo>
                  <a:lnTo>
                    <a:pt x="646" y="370"/>
                  </a:lnTo>
                  <a:lnTo>
                    <a:pt x="648" y="370"/>
                  </a:lnTo>
                  <a:lnTo>
                    <a:pt x="648" y="374"/>
                  </a:lnTo>
                  <a:lnTo>
                    <a:pt x="652" y="374"/>
                  </a:lnTo>
                  <a:lnTo>
                    <a:pt x="652" y="378"/>
                  </a:lnTo>
                  <a:lnTo>
                    <a:pt x="648" y="378"/>
                  </a:lnTo>
                  <a:lnTo>
                    <a:pt x="648" y="378"/>
                  </a:lnTo>
                  <a:lnTo>
                    <a:pt x="648" y="378"/>
                  </a:lnTo>
                  <a:close/>
                  <a:moveTo>
                    <a:pt x="634" y="362"/>
                  </a:moveTo>
                  <a:lnTo>
                    <a:pt x="630" y="366"/>
                  </a:lnTo>
                  <a:lnTo>
                    <a:pt x="626" y="366"/>
                  </a:lnTo>
                  <a:lnTo>
                    <a:pt x="630" y="362"/>
                  </a:lnTo>
                  <a:lnTo>
                    <a:pt x="634" y="358"/>
                  </a:lnTo>
                  <a:lnTo>
                    <a:pt x="634" y="362"/>
                  </a:lnTo>
                  <a:lnTo>
                    <a:pt x="634" y="362"/>
                  </a:lnTo>
                  <a:lnTo>
                    <a:pt x="634" y="362"/>
                  </a:lnTo>
                  <a:close/>
                  <a:moveTo>
                    <a:pt x="660" y="380"/>
                  </a:moveTo>
                  <a:lnTo>
                    <a:pt x="660" y="378"/>
                  </a:lnTo>
                  <a:lnTo>
                    <a:pt x="664" y="378"/>
                  </a:lnTo>
                  <a:lnTo>
                    <a:pt x="664" y="374"/>
                  </a:lnTo>
                  <a:lnTo>
                    <a:pt x="664" y="370"/>
                  </a:lnTo>
                  <a:lnTo>
                    <a:pt x="660" y="374"/>
                  </a:lnTo>
                  <a:lnTo>
                    <a:pt x="664" y="374"/>
                  </a:lnTo>
                  <a:lnTo>
                    <a:pt x="664" y="378"/>
                  </a:lnTo>
                  <a:lnTo>
                    <a:pt x="660" y="378"/>
                  </a:lnTo>
                  <a:lnTo>
                    <a:pt x="660" y="374"/>
                  </a:lnTo>
                  <a:lnTo>
                    <a:pt x="660" y="378"/>
                  </a:lnTo>
                  <a:lnTo>
                    <a:pt x="660" y="380"/>
                  </a:lnTo>
                  <a:lnTo>
                    <a:pt x="656" y="378"/>
                  </a:lnTo>
                  <a:lnTo>
                    <a:pt x="656" y="374"/>
                  </a:lnTo>
                  <a:lnTo>
                    <a:pt x="656" y="370"/>
                  </a:lnTo>
                  <a:lnTo>
                    <a:pt x="660" y="370"/>
                  </a:lnTo>
                  <a:lnTo>
                    <a:pt x="656" y="370"/>
                  </a:lnTo>
                  <a:lnTo>
                    <a:pt x="656" y="366"/>
                  </a:lnTo>
                  <a:lnTo>
                    <a:pt x="660" y="366"/>
                  </a:lnTo>
                  <a:lnTo>
                    <a:pt x="664" y="366"/>
                  </a:lnTo>
                  <a:lnTo>
                    <a:pt x="668" y="366"/>
                  </a:lnTo>
                  <a:lnTo>
                    <a:pt x="668" y="370"/>
                  </a:lnTo>
                  <a:lnTo>
                    <a:pt x="668" y="374"/>
                  </a:lnTo>
                  <a:lnTo>
                    <a:pt x="668" y="378"/>
                  </a:lnTo>
                  <a:lnTo>
                    <a:pt x="668" y="380"/>
                  </a:lnTo>
                  <a:lnTo>
                    <a:pt x="664" y="380"/>
                  </a:lnTo>
                  <a:lnTo>
                    <a:pt x="664" y="378"/>
                  </a:lnTo>
                  <a:lnTo>
                    <a:pt x="664" y="380"/>
                  </a:lnTo>
                  <a:lnTo>
                    <a:pt x="660" y="380"/>
                  </a:lnTo>
                  <a:lnTo>
                    <a:pt x="660" y="380"/>
                  </a:lnTo>
                  <a:lnTo>
                    <a:pt x="660" y="380"/>
                  </a:lnTo>
                  <a:close/>
                  <a:moveTo>
                    <a:pt x="622" y="366"/>
                  </a:moveTo>
                  <a:lnTo>
                    <a:pt x="620" y="366"/>
                  </a:lnTo>
                  <a:lnTo>
                    <a:pt x="622" y="366"/>
                  </a:lnTo>
                  <a:lnTo>
                    <a:pt x="622" y="366"/>
                  </a:lnTo>
                  <a:lnTo>
                    <a:pt x="622" y="366"/>
                  </a:lnTo>
                  <a:close/>
                  <a:moveTo>
                    <a:pt x="274" y="366"/>
                  </a:moveTo>
                  <a:lnTo>
                    <a:pt x="278" y="366"/>
                  </a:lnTo>
                  <a:lnTo>
                    <a:pt x="274" y="370"/>
                  </a:lnTo>
                  <a:lnTo>
                    <a:pt x="274" y="366"/>
                  </a:lnTo>
                  <a:lnTo>
                    <a:pt x="274" y="366"/>
                  </a:lnTo>
                  <a:lnTo>
                    <a:pt x="274" y="366"/>
                  </a:lnTo>
                  <a:close/>
                  <a:moveTo>
                    <a:pt x="634" y="370"/>
                  </a:moveTo>
                  <a:lnTo>
                    <a:pt x="630" y="370"/>
                  </a:lnTo>
                  <a:lnTo>
                    <a:pt x="630" y="366"/>
                  </a:lnTo>
                  <a:lnTo>
                    <a:pt x="634" y="370"/>
                  </a:lnTo>
                  <a:lnTo>
                    <a:pt x="634" y="370"/>
                  </a:lnTo>
                  <a:lnTo>
                    <a:pt x="634" y="370"/>
                  </a:lnTo>
                  <a:close/>
                  <a:moveTo>
                    <a:pt x="634" y="374"/>
                  </a:moveTo>
                  <a:lnTo>
                    <a:pt x="634" y="378"/>
                  </a:lnTo>
                  <a:lnTo>
                    <a:pt x="634" y="374"/>
                  </a:lnTo>
                  <a:lnTo>
                    <a:pt x="634" y="374"/>
                  </a:lnTo>
                  <a:lnTo>
                    <a:pt x="634" y="374"/>
                  </a:lnTo>
                  <a:close/>
                  <a:moveTo>
                    <a:pt x="630" y="378"/>
                  </a:moveTo>
                  <a:lnTo>
                    <a:pt x="626" y="378"/>
                  </a:lnTo>
                  <a:lnTo>
                    <a:pt x="626" y="374"/>
                  </a:lnTo>
                  <a:lnTo>
                    <a:pt x="630" y="374"/>
                  </a:lnTo>
                  <a:lnTo>
                    <a:pt x="630" y="378"/>
                  </a:lnTo>
                  <a:lnTo>
                    <a:pt x="630" y="378"/>
                  </a:lnTo>
                  <a:lnTo>
                    <a:pt x="630" y="378"/>
                  </a:lnTo>
                  <a:close/>
                  <a:moveTo>
                    <a:pt x="630" y="374"/>
                  </a:moveTo>
                  <a:lnTo>
                    <a:pt x="634" y="374"/>
                  </a:lnTo>
                  <a:lnTo>
                    <a:pt x="634" y="378"/>
                  </a:lnTo>
                  <a:lnTo>
                    <a:pt x="630" y="378"/>
                  </a:lnTo>
                  <a:lnTo>
                    <a:pt x="630" y="374"/>
                  </a:lnTo>
                  <a:lnTo>
                    <a:pt x="630" y="374"/>
                  </a:lnTo>
                  <a:lnTo>
                    <a:pt x="630" y="374"/>
                  </a:lnTo>
                  <a:close/>
                  <a:moveTo>
                    <a:pt x="634" y="378"/>
                  </a:moveTo>
                  <a:lnTo>
                    <a:pt x="630" y="378"/>
                  </a:lnTo>
                  <a:lnTo>
                    <a:pt x="630" y="380"/>
                  </a:lnTo>
                  <a:lnTo>
                    <a:pt x="630" y="378"/>
                  </a:lnTo>
                  <a:lnTo>
                    <a:pt x="634" y="378"/>
                  </a:lnTo>
                  <a:lnTo>
                    <a:pt x="634" y="378"/>
                  </a:lnTo>
                  <a:lnTo>
                    <a:pt x="634" y="378"/>
                  </a:lnTo>
                  <a:close/>
                  <a:moveTo>
                    <a:pt x="656" y="378"/>
                  </a:moveTo>
                  <a:lnTo>
                    <a:pt x="660" y="380"/>
                  </a:lnTo>
                  <a:lnTo>
                    <a:pt x="656" y="380"/>
                  </a:lnTo>
                  <a:lnTo>
                    <a:pt x="656" y="378"/>
                  </a:lnTo>
                  <a:lnTo>
                    <a:pt x="656" y="378"/>
                  </a:lnTo>
                  <a:lnTo>
                    <a:pt x="656" y="378"/>
                  </a:lnTo>
                  <a:close/>
                  <a:moveTo>
                    <a:pt x="248" y="378"/>
                  </a:moveTo>
                  <a:lnTo>
                    <a:pt x="250" y="378"/>
                  </a:lnTo>
                  <a:lnTo>
                    <a:pt x="250" y="380"/>
                  </a:lnTo>
                  <a:lnTo>
                    <a:pt x="248" y="380"/>
                  </a:lnTo>
                  <a:lnTo>
                    <a:pt x="248" y="384"/>
                  </a:lnTo>
                  <a:lnTo>
                    <a:pt x="248" y="380"/>
                  </a:lnTo>
                  <a:lnTo>
                    <a:pt x="248" y="378"/>
                  </a:lnTo>
                  <a:lnTo>
                    <a:pt x="248" y="378"/>
                  </a:lnTo>
                  <a:lnTo>
                    <a:pt x="248" y="378"/>
                  </a:lnTo>
                  <a:close/>
                  <a:moveTo>
                    <a:pt x="254" y="378"/>
                  </a:moveTo>
                  <a:lnTo>
                    <a:pt x="254" y="380"/>
                  </a:lnTo>
                  <a:lnTo>
                    <a:pt x="250" y="380"/>
                  </a:lnTo>
                  <a:lnTo>
                    <a:pt x="250" y="378"/>
                  </a:lnTo>
                  <a:lnTo>
                    <a:pt x="254" y="378"/>
                  </a:lnTo>
                  <a:lnTo>
                    <a:pt x="254" y="378"/>
                  </a:lnTo>
                  <a:lnTo>
                    <a:pt x="254" y="378"/>
                  </a:lnTo>
                  <a:close/>
                  <a:moveTo>
                    <a:pt x="634" y="378"/>
                  </a:moveTo>
                  <a:lnTo>
                    <a:pt x="634" y="380"/>
                  </a:lnTo>
                  <a:lnTo>
                    <a:pt x="634" y="378"/>
                  </a:lnTo>
                  <a:lnTo>
                    <a:pt x="634" y="378"/>
                  </a:lnTo>
                  <a:lnTo>
                    <a:pt x="634" y="378"/>
                  </a:lnTo>
                  <a:close/>
                  <a:moveTo>
                    <a:pt x="258" y="380"/>
                  </a:moveTo>
                  <a:lnTo>
                    <a:pt x="258" y="384"/>
                  </a:lnTo>
                  <a:lnTo>
                    <a:pt x="254" y="384"/>
                  </a:lnTo>
                  <a:lnTo>
                    <a:pt x="254" y="388"/>
                  </a:lnTo>
                  <a:lnTo>
                    <a:pt x="254" y="384"/>
                  </a:lnTo>
                  <a:lnTo>
                    <a:pt x="254" y="380"/>
                  </a:lnTo>
                  <a:lnTo>
                    <a:pt x="258" y="380"/>
                  </a:lnTo>
                  <a:lnTo>
                    <a:pt x="258" y="384"/>
                  </a:lnTo>
                  <a:lnTo>
                    <a:pt x="258" y="380"/>
                  </a:lnTo>
                  <a:lnTo>
                    <a:pt x="258" y="380"/>
                  </a:lnTo>
                  <a:lnTo>
                    <a:pt x="258" y="380"/>
                  </a:lnTo>
                  <a:close/>
                  <a:moveTo>
                    <a:pt x="660" y="380"/>
                  </a:moveTo>
                  <a:lnTo>
                    <a:pt x="664" y="384"/>
                  </a:lnTo>
                  <a:lnTo>
                    <a:pt x="660" y="384"/>
                  </a:lnTo>
                  <a:lnTo>
                    <a:pt x="660" y="380"/>
                  </a:lnTo>
                  <a:lnTo>
                    <a:pt x="660" y="380"/>
                  </a:lnTo>
                  <a:lnTo>
                    <a:pt x="660" y="380"/>
                  </a:lnTo>
                  <a:close/>
                  <a:moveTo>
                    <a:pt x="638" y="380"/>
                  </a:moveTo>
                  <a:lnTo>
                    <a:pt x="638" y="384"/>
                  </a:lnTo>
                  <a:lnTo>
                    <a:pt x="642" y="388"/>
                  </a:lnTo>
                  <a:lnTo>
                    <a:pt x="642" y="392"/>
                  </a:lnTo>
                  <a:lnTo>
                    <a:pt x="646" y="392"/>
                  </a:lnTo>
                  <a:lnTo>
                    <a:pt x="642" y="392"/>
                  </a:lnTo>
                  <a:lnTo>
                    <a:pt x="642" y="388"/>
                  </a:lnTo>
                  <a:lnTo>
                    <a:pt x="638" y="388"/>
                  </a:lnTo>
                  <a:lnTo>
                    <a:pt x="638" y="384"/>
                  </a:lnTo>
                  <a:lnTo>
                    <a:pt x="634" y="384"/>
                  </a:lnTo>
                  <a:lnTo>
                    <a:pt x="638" y="380"/>
                  </a:lnTo>
                  <a:lnTo>
                    <a:pt x="638" y="380"/>
                  </a:lnTo>
                  <a:lnTo>
                    <a:pt x="638" y="380"/>
                  </a:lnTo>
                  <a:close/>
                  <a:moveTo>
                    <a:pt x="266" y="380"/>
                  </a:moveTo>
                  <a:lnTo>
                    <a:pt x="266" y="384"/>
                  </a:lnTo>
                  <a:lnTo>
                    <a:pt x="262" y="384"/>
                  </a:lnTo>
                  <a:lnTo>
                    <a:pt x="266" y="380"/>
                  </a:lnTo>
                  <a:lnTo>
                    <a:pt x="266" y="380"/>
                  </a:lnTo>
                  <a:lnTo>
                    <a:pt x="266" y="380"/>
                  </a:lnTo>
                  <a:close/>
                  <a:moveTo>
                    <a:pt x="642" y="380"/>
                  </a:moveTo>
                  <a:lnTo>
                    <a:pt x="642" y="384"/>
                  </a:lnTo>
                  <a:lnTo>
                    <a:pt x="646" y="384"/>
                  </a:lnTo>
                  <a:lnTo>
                    <a:pt x="642" y="384"/>
                  </a:lnTo>
                  <a:lnTo>
                    <a:pt x="642" y="380"/>
                  </a:lnTo>
                  <a:lnTo>
                    <a:pt x="642" y="380"/>
                  </a:lnTo>
                  <a:lnTo>
                    <a:pt x="642" y="380"/>
                  </a:lnTo>
                  <a:close/>
                  <a:moveTo>
                    <a:pt x="232" y="380"/>
                  </a:moveTo>
                  <a:lnTo>
                    <a:pt x="236" y="380"/>
                  </a:lnTo>
                  <a:lnTo>
                    <a:pt x="236" y="384"/>
                  </a:lnTo>
                  <a:lnTo>
                    <a:pt x="232" y="384"/>
                  </a:lnTo>
                  <a:lnTo>
                    <a:pt x="232" y="380"/>
                  </a:lnTo>
                  <a:lnTo>
                    <a:pt x="232" y="380"/>
                  </a:lnTo>
                  <a:lnTo>
                    <a:pt x="232" y="380"/>
                  </a:lnTo>
                  <a:close/>
                  <a:moveTo>
                    <a:pt x="266" y="384"/>
                  </a:moveTo>
                  <a:lnTo>
                    <a:pt x="266" y="388"/>
                  </a:lnTo>
                  <a:lnTo>
                    <a:pt x="266" y="384"/>
                  </a:lnTo>
                  <a:lnTo>
                    <a:pt x="266" y="384"/>
                  </a:lnTo>
                  <a:lnTo>
                    <a:pt x="266" y="384"/>
                  </a:lnTo>
                  <a:close/>
                  <a:moveTo>
                    <a:pt x="198" y="396"/>
                  </a:moveTo>
                  <a:lnTo>
                    <a:pt x="194" y="396"/>
                  </a:lnTo>
                  <a:lnTo>
                    <a:pt x="194" y="400"/>
                  </a:lnTo>
                  <a:lnTo>
                    <a:pt x="192" y="400"/>
                  </a:lnTo>
                  <a:lnTo>
                    <a:pt x="188" y="400"/>
                  </a:lnTo>
                  <a:lnTo>
                    <a:pt x="188" y="396"/>
                  </a:lnTo>
                  <a:lnTo>
                    <a:pt x="188" y="392"/>
                  </a:lnTo>
                  <a:lnTo>
                    <a:pt x="192" y="392"/>
                  </a:lnTo>
                  <a:lnTo>
                    <a:pt x="194" y="388"/>
                  </a:lnTo>
                  <a:lnTo>
                    <a:pt x="198" y="388"/>
                  </a:lnTo>
                  <a:lnTo>
                    <a:pt x="202" y="384"/>
                  </a:lnTo>
                  <a:lnTo>
                    <a:pt x="206" y="384"/>
                  </a:lnTo>
                  <a:lnTo>
                    <a:pt x="210" y="388"/>
                  </a:lnTo>
                  <a:lnTo>
                    <a:pt x="210" y="392"/>
                  </a:lnTo>
                  <a:lnTo>
                    <a:pt x="214" y="392"/>
                  </a:lnTo>
                  <a:lnTo>
                    <a:pt x="210" y="392"/>
                  </a:lnTo>
                  <a:lnTo>
                    <a:pt x="206" y="392"/>
                  </a:lnTo>
                  <a:lnTo>
                    <a:pt x="206" y="396"/>
                  </a:lnTo>
                  <a:lnTo>
                    <a:pt x="206" y="392"/>
                  </a:lnTo>
                  <a:lnTo>
                    <a:pt x="202" y="392"/>
                  </a:lnTo>
                  <a:lnTo>
                    <a:pt x="198" y="392"/>
                  </a:lnTo>
                  <a:lnTo>
                    <a:pt x="198" y="396"/>
                  </a:lnTo>
                  <a:lnTo>
                    <a:pt x="198" y="396"/>
                  </a:lnTo>
                  <a:lnTo>
                    <a:pt x="198" y="396"/>
                  </a:lnTo>
                  <a:close/>
                  <a:moveTo>
                    <a:pt x="664" y="384"/>
                  </a:moveTo>
                  <a:lnTo>
                    <a:pt x="664" y="388"/>
                  </a:lnTo>
                  <a:lnTo>
                    <a:pt x="660" y="388"/>
                  </a:lnTo>
                  <a:lnTo>
                    <a:pt x="664" y="384"/>
                  </a:lnTo>
                  <a:lnTo>
                    <a:pt x="664" y="384"/>
                  </a:lnTo>
                  <a:lnTo>
                    <a:pt x="664" y="384"/>
                  </a:lnTo>
                  <a:close/>
                  <a:moveTo>
                    <a:pt x="646" y="388"/>
                  </a:moveTo>
                  <a:lnTo>
                    <a:pt x="646" y="392"/>
                  </a:lnTo>
                  <a:lnTo>
                    <a:pt x="642" y="388"/>
                  </a:lnTo>
                  <a:lnTo>
                    <a:pt x="646" y="388"/>
                  </a:lnTo>
                  <a:lnTo>
                    <a:pt x="646" y="388"/>
                  </a:lnTo>
                  <a:lnTo>
                    <a:pt x="646" y="388"/>
                  </a:lnTo>
                  <a:close/>
                  <a:moveTo>
                    <a:pt x="218" y="396"/>
                  </a:moveTo>
                  <a:lnTo>
                    <a:pt x="222" y="396"/>
                  </a:lnTo>
                  <a:lnTo>
                    <a:pt x="222" y="400"/>
                  </a:lnTo>
                  <a:lnTo>
                    <a:pt x="218" y="400"/>
                  </a:lnTo>
                  <a:lnTo>
                    <a:pt x="218" y="396"/>
                  </a:lnTo>
                  <a:lnTo>
                    <a:pt x="218" y="396"/>
                  </a:lnTo>
                  <a:lnTo>
                    <a:pt x="218" y="396"/>
                  </a:lnTo>
                  <a:close/>
                  <a:moveTo>
                    <a:pt x="180" y="404"/>
                  </a:moveTo>
                  <a:lnTo>
                    <a:pt x="176" y="404"/>
                  </a:lnTo>
                  <a:lnTo>
                    <a:pt x="176" y="400"/>
                  </a:lnTo>
                  <a:lnTo>
                    <a:pt x="180" y="400"/>
                  </a:lnTo>
                  <a:lnTo>
                    <a:pt x="180" y="404"/>
                  </a:lnTo>
                  <a:lnTo>
                    <a:pt x="180" y="404"/>
                  </a:lnTo>
                  <a:lnTo>
                    <a:pt x="180" y="404"/>
                  </a:lnTo>
                  <a:close/>
                  <a:moveTo>
                    <a:pt x="172" y="408"/>
                  </a:moveTo>
                  <a:lnTo>
                    <a:pt x="172" y="404"/>
                  </a:lnTo>
                  <a:lnTo>
                    <a:pt x="176" y="404"/>
                  </a:lnTo>
                  <a:lnTo>
                    <a:pt x="176" y="408"/>
                  </a:lnTo>
                  <a:lnTo>
                    <a:pt x="172" y="408"/>
                  </a:lnTo>
                  <a:lnTo>
                    <a:pt x="172" y="408"/>
                  </a:lnTo>
                  <a:lnTo>
                    <a:pt x="172" y="408"/>
                  </a:lnTo>
                  <a:close/>
                  <a:moveTo>
                    <a:pt x="188" y="404"/>
                  </a:moveTo>
                  <a:lnTo>
                    <a:pt x="188" y="408"/>
                  </a:lnTo>
                  <a:lnTo>
                    <a:pt x="184" y="408"/>
                  </a:lnTo>
                  <a:lnTo>
                    <a:pt x="184" y="404"/>
                  </a:lnTo>
                  <a:lnTo>
                    <a:pt x="188" y="404"/>
                  </a:lnTo>
                  <a:lnTo>
                    <a:pt x="188" y="404"/>
                  </a:lnTo>
                  <a:lnTo>
                    <a:pt x="188" y="404"/>
                  </a:lnTo>
                  <a:close/>
                  <a:moveTo>
                    <a:pt x="158" y="414"/>
                  </a:moveTo>
                  <a:lnTo>
                    <a:pt x="162" y="414"/>
                  </a:lnTo>
                  <a:lnTo>
                    <a:pt x="158" y="410"/>
                  </a:lnTo>
                  <a:lnTo>
                    <a:pt x="158" y="408"/>
                  </a:lnTo>
                  <a:lnTo>
                    <a:pt x="162" y="408"/>
                  </a:lnTo>
                  <a:lnTo>
                    <a:pt x="166" y="408"/>
                  </a:lnTo>
                  <a:lnTo>
                    <a:pt x="166" y="410"/>
                  </a:lnTo>
                  <a:lnTo>
                    <a:pt x="166" y="408"/>
                  </a:lnTo>
                  <a:lnTo>
                    <a:pt x="168" y="408"/>
                  </a:lnTo>
                  <a:lnTo>
                    <a:pt x="168" y="410"/>
                  </a:lnTo>
                  <a:lnTo>
                    <a:pt x="166" y="410"/>
                  </a:lnTo>
                  <a:lnTo>
                    <a:pt x="166" y="414"/>
                  </a:lnTo>
                  <a:lnTo>
                    <a:pt x="166" y="410"/>
                  </a:lnTo>
                  <a:lnTo>
                    <a:pt x="168" y="410"/>
                  </a:lnTo>
                  <a:lnTo>
                    <a:pt x="168" y="414"/>
                  </a:lnTo>
                  <a:lnTo>
                    <a:pt x="166" y="414"/>
                  </a:lnTo>
                  <a:lnTo>
                    <a:pt x="166" y="418"/>
                  </a:lnTo>
                  <a:lnTo>
                    <a:pt x="162" y="418"/>
                  </a:lnTo>
                  <a:lnTo>
                    <a:pt x="158" y="418"/>
                  </a:lnTo>
                  <a:lnTo>
                    <a:pt x="154" y="422"/>
                  </a:lnTo>
                  <a:lnTo>
                    <a:pt x="150" y="422"/>
                  </a:lnTo>
                  <a:lnTo>
                    <a:pt x="146" y="422"/>
                  </a:lnTo>
                  <a:lnTo>
                    <a:pt x="150" y="422"/>
                  </a:lnTo>
                  <a:lnTo>
                    <a:pt x="150" y="418"/>
                  </a:lnTo>
                  <a:lnTo>
                    <a:pt x="154" y="418"/>
                  </a:lnTo>
                  <a:lnTo>
                    <a:pt x="158" y="418"/>
                  </a:lnTo>
                  <a:lnTo>
                    <a:pt x="158" y="414"/>
                  </a:lnTo>
                  <a:lnTo>
                    <a:pt x="158" y="414"/>
                  </a:lnTo>
                  <a:lnTo>
                    <a:pt x="158" y="414"/>
                  </a:lnTo>
                  <a:close/>
                  <a:moveTo>
                    <a:pt x="168" y="414"/>
                  </a:moveTo>
                  <a:lnTo>
                    <a:pt x="168" y="410"/>
                  </a:lnTo>
                  <a:lnTo>
                    <a:pt x="172" y="410"/>
                  </a:lnTo>
                  <a:lnTo>
                    <a:pt x="168" y="414"/>
                  </a:lnTo>
                  <a:lnTo>
                    <a:pt x="168" y="414"/>
                  </a:lnTo>
                  <a:lnTo>
                    <a:pt x="168" y="414"/>
                  </a:lnTo>
                  <a:close/>
                  <a:moveTo>
                    <a:pt x="146" y="418"/>
                  </a:moveTo>
                  <a:lnTo>
                    <a:pt x="146" y="422"/>
                  </a:lnTo>
                  <a:lnTo>
                    <a:pt x="142" y="422"/>
                  </a:lnTo>
                  <a:lnTo>
                    <a:pt x="138" y="422"/>
                  </a:lnTo>
                  <a:lnTo>
                    <a:pt x="138" y="426"/>
                  </a:lnTo>
                  <a:lnTo>
                    <a:pt x="138" y="430"/>
                  </a:lnTo>
                  <a:lnTo>
                    <a:pt x="136" y="430"/>
                  </a:lnTo>
                  <a:lnTo>
                    <a:pt x="132" y="430"/>
                  </a:lnTo>
                  <a:lnTo>
                    <a:pt x="132" y="434"/>
                  </a:lnTo>
                  <a:lnTo>
                    <a:pt x="128" y="434"/>
                  </a:lnTo>
                  <a:lnTo>
                    <a:pt x="132" y="430"/>
                  </a:lnTo>
                  <a:lnTo>
                    <a:pt x="136" y="426"/>
                  </a:lnTo>
                  <a:lnTo>
                    <a:pt x="132" y="426"/>
                  </a:lnTo>
                  <a:lnTo>
                    <a:pt x="136" y="426"/>
                  </a:lnTo>
                  <a:lnTo>
                    <a:pt x="136" y="422"/>
                  </a:lnTo>
                  <a:lnTo>
                    <a:pt x="138" y="422"/>
                  </a:lnTo>
                  <a:lnTo>
                    <a:pt x="138" y="418"/>
                  </a:lnTo>
                  <a:lnTo>
                    <a:pt x="142" y="418"/>
                  </a:lnTo>
                  <a:lnTo>
                    <a:pt x="146" y="418"/>
                  </a:lnTo>
                  <a:lnTo>
                    <a:pt x="146" y="418"/>
                  </a:lnTo>
                  <a:lnTo>
                    <a:pt x="146" y="418"/>
                  </a:lnTo>
                  <a:close/>
                  <a:moveTo>
                    <a:pt x="4964" y="434"/>
                  </a:moveTo>
                  <a:lnTo>
                    <a:pt x="4964" y="430"/>
                  </a:lnTo>
                  <a:lnTo>
                    <a:pt x="4960" y="434"/>
                  </a:lnTo>
                  <a:lnTo>
                    <a:pt x="4960" y="430"/>
                  </a:lnTo>
                  <a:lnTo>
                    <a:pt x="4964" y="430"/>
                  </a:lnTo>
                  <a:lnTo>
                    <a:pt x="4968" y="430"/>
                  </a:lnTo>
                  <a:lnTo>
                    <a:pt x="4972" y="430"/>
                  </a:lnTo>
                  <a:lnTo>
                    <a:pt x="4972" y="434"/>
                  </a:lnTo>
                  <a:lnTo>
                    <a:pt x="4968" y="434"/>
                  </a:lnTo>
                  <a:lnTo>
                    <a:pt x="4964" y="434"/>
                  </a:lnTo>
                  <a:lnTo>
                    <a:pt x="4964" y="434"/>
                  </a:lnTo>
                  <a:lnTo>
                    <a:pt x="4964" y="434"/>
                  </a:lnTo>
                  <a:close/>
                  <a:moveTo>
                    <a:pt x="116" y="434"/>
                  </a:moveTo>
                  <a:lnTo>
                    <a:pt x="120" y="430"/>
                  </a:lnTo>
                  <a:lnTo>
                    <a:pt x="120" y="434"/>
                  </a:lnTo>
                  <a:lnTo>
                    <a:pt x="116" y="434"/>
                  </a:lnTo>
                  <a:lnTo>
                    <a:pt x="116" y="434"/>
                  </a:lnTo>
                  <a:lnTo>
                    <a:pt x="116" y="434"/>
                  </a:lnTo>
                  <a:close/>
                  <a:moveTo>
                    <a:pt x="106" y="436"/>
                  </a:moveTo>
                  <a:lnTo>
                    <a:pt x="110" y="436"/>
                  </a:lnTo>
                  <a:lnTo>
                    <a:pt x="106" y="436"/>
                  </a:lnTo>
                  <a:lnTo>
                    <a:pt x="106" y="436"/>
                  </a:lnTo>
                  <a:lnTo>
                    <a:pt x="106" y="436"/>
                  </a:lnTo>
                  <a:close/>
                  <a:moveTo>
                    <a:pt x="4974" y="440"/>
                  </a:moveTo>
                  <a:lnTo>
                    <a:pt x="4972" y="440"/>
                  </a:lnTo>
                  <a:lnTo>
                    <a:pt x="4974" y="440"/>
                  </a:lnTo>
                  <a:lnTo>
                    <a:pt x="4974" y="440"/>
                  </a:lnTo>
                  <a:lnTo>
                    <a:pt x="4974" y="440"/>
                  </a:lnTo>
                  <a:close/>
                  <a:moveTo>
                    <a:pt x="46" y="448"/>
                  </a:moveTo>
                  <a:lnTo>
                    <a:pt x="50" y="448"/>
                  </a:lnTo>
                  <a:lnTo>
                    <a:pt x="52" y="448"/>
                  </a:lnTo>
                  <a:lnTo>
                    <a:pt x="52" y="444"/>
                  </a:lnTo>
                  <a:lnTo>
                    <a:pt x="56" y="444"/>
                  </a:lnTo>
                  <a:lnTo>
                    <a:pt x="52" y="444"/>
                  </a:lnTo>
                  <a:lnTo>
                    <a:pt x="52" y="440"/>
                  </a:lnTo>
                  <a:lnTo>
                    <a:pt x="56" y="440"/>
                  </a:lnTo>
                  <a:lnTo>
                    <a:pt x="60" y="440"/>
                  </a:lnTo>
                  <a:lnTo>
                    <a:pt x="60" y="444"/>
                  </a:lnTo>
                  <a:lnTo>
                    <a:pt x="56" y="448"/>
                  </a:lnTo>
                  <a:lnTo>
                    <a:pt x="52" y="448"/>
                  </a:lnTo>
                  <a:lnTo>
                    <a:pt x="50" y="448"/>
                  </a:lnTo>
                  <a:lnTo>
                    <a:pt x="46" y="448"/>
                  </a:lnTo>
                  <a:lnTo>
                    <a:pt x="42" y="448"/>
                  </a:lnTo>
                  <a:lnTo>
                    <a:pt x="46" y="448"/>
                  </a:lnTo>
                  <a:lnTo>
                    <a:pt x="46" y="448"/>
                  </a:lnTo>
                  <a:lnTo>
                    <a:pt x="46" y="448"/>
                  </a:lnTo>
                  <a:close/>
                  <a:moveTo>
                    <a:pt x="80" y="444"/>
                  </a:moveTo>
                  <a:lnTo>
                    <a:pt x="80" y="440"/>
                  </a:lnTo>
                  <a:lnTo>
                    <a:pt x="82" y="440"/>
                  </a:lnTo>
                  <a:lnTo>
                    <a:pt x="82" y="444"/>
                  </a:lnTo>
                  <a:lnTo>
                    <a:pt x="80" y="444"/>
                  </a:lnTo>
                  <a:lnTo>
                    <a:pt x="80" y="444"/>
                  </a:lnTo>
                  <a:lnTo>
                    <a:pt x="80" y="444"/>
                  </a:lnTo>
                  <a:close/>
                  <a:moveTo>
                    <a:pt x="68" y="448"/>
                  </a:moveTo>
                  <a:lnTo>
                    <a:pt x="64" y="448"/>
                  </a:lnTo>
                  <a:lnTo>
                    <a:pt x="60" y="448"/>
                  </a:lnTo>
                  <a:lnTo>
                    <a:pt x="56" y="448"/>
                  </a:lnTo>
                  <a:lnTo>
                    <a:pt x="60" y="448"/>
                  </a:lnTo>
                  <a:lnTo>
                    <a:pt x="64" y="448"/>
                  </a:lnTo>
                  <a:lnTo>
                    <a:pt x="68" y="448"/>
                  </a:lnTo>
                  <a:lnTo>
                    <a:pt x="72" y="448"/>
                  </a:lnTo>
                  <a:lnTo>
                    <a:pt x="76" y="448"/>
                  </a:lnTo>
                  <a:lnTo>
                    <a:pt x="72" y="448"/>
                  </a:lnTo>
                  <a:lnTo>
                    <a:pt x="68" y="448"/>
                  </a:lnTo>
                  <a:lnTo>
                    <a:pt x="68" y="448"/>
                  </a:lnTo>
                  <a:lnTo>
                    <a:pt x="68" y="448"/>
                  </a:lnTo>
                  <a:close/>
                  <a:moveTo>
                    <a:pt x="5028" y="452"/>
                  </a:moveTo>
                  <a:lnTo>
                    <a:pt x="5030" y="448"/>
                  </a:lnTo>
                  <a:lnTo>
                    <a:pt x="5030" y="452"/>
                  </a:lnTo>
                  <a:lnTo>
                    <a:pt x="5028" y="452"/>
                  </a:lnTo>
                  <a:lnTo>
                    <a:pt x="5028" y="452"/>
                  </a:lnTo>
                  <a:lnTo>
                    <a:pt x="5028" y="452"/>
                  </a:lnTo>
                  <a:close/>
                  <a:moveTo>
                    <a:pt x="30" y="452"/>
                  </a:moveTo>
                  <a:lnTo>
                    <a:pt x="26" y="452"/>
                  </a:lnTo>
                  <a:lnTo>
                    <a:pt x="26" y="448"/>
                  </a:lnTo>
                  <a:lnTo>
                    <a:pt x="30" y="448"/>
                  </a:lnTo>
                  <a:lnTo>
                    <a:pt x="30" y="452"/>
                  </a:lnTo>
                  <a:lnTo>
                    <a:pt x="30" y="452"/>
                  </a:lnTo>
                  <a:lnTo>
                    <a:pt x="30" y="452"/>
                  </a:lnTo>
                  <a:close/>
                  <a:moveTo>
                    <a:pt x="5060" y="452"/>
                  </a:moveTo>
                  <a:lnTo>
                    <a:pt x="5058" y="452"/>
                  </a:lnTo>
                  <a:lnTo>
                    <a:pt x="5060" y="448"/>
                  </a:lnTo>
                  <a:lnTo>
                    <a:pt x="5060" y="452"/>
                  </a:lnTo>
                  <a:lnTo>
                    <a:pt x="5060" y="452"/>
                  </a:lnTo>
                  <a:lnTo>
                    <a:pt x="5060" y="452"/>
                  </a:lnTo>
                  <a:close/>
                  <a:moveTo>
                    <a:pt x="5042" y="452"/>
                  </a:moveTo>
                  <a:lnTo>
                    <a:pt x="5046" y="452"/>
                  </a:lnTo>
                  <a:lnTo>
                    <a:pt x="5042" y="452"/>
                  </a:lnTo>
                  <a:lnTo>
                    <a:pt x="5042" y="452"/>
                  </a:lnTo>
                  <a:lnTo>
                    <a:pt x="5042" y="452"/>
                  </a:lnTo>
                  <a:close/>
                  <a:moveTo>
                    <a:pt x="20" y="460"/>
                  </a:moveTo>
                  <a:lnTo>
                    <a:pt x="16" y="460"/>
                  </a:lnTo>
                  <a:lnTo>
                    <a:pt x="16" y="456"/>
                  </a:lnTo>
                  <a:lnTo>
                    <a:pt x="20" y="456"/>
                  </a:lnTo>
                  <a:lnTo>
                    <a:pt x="20" y="452"/>
                  </a:lnTo>
                  <a:lnTo>
                    <a:pt x="24" y="452"/>
                  </a:lnTo>
                  <a:lnTo>
                    <a:pt x="26" y="456"/>
                  </a:lnTo>
                  <a:lnTo>
                    <a:pt x="24" y="456"/>
                  </a:lnTo>
                  <a:lnTo>
                    <a:pt x="20" y="456"/>
                  </a:lnTo>
                  <a:lnTo>
                    <a:pt x="20" y="460"/>
                  </a:lnTo>
                  <a:lnTo>
                    <a:pt x="20" y="460"/>
                  </a:lnTo>
                  <a:lnTo>
                    <a:pt x="20" y="460"/>
                  </a:lnTo>
                  <a:close/>
                  <a:moveTo>
                    <a:pt x="8" y="456"/>
                  </a:moveTo>
                  <a:lnTo>
                    <a:pt x="12" y="456"/>
                  </a:lnTo>
                  <a:lnTo>
                    <a:pt x="16" y="456"/>
                  </a:lnTo>
                  <a:lnTo>
                    <a:pt x="16" y="452"/>
                  </a:lnTo>
                  <a:lnTo>
                    <a:pt x="16" y="456"/>
                  </a:lnTo>
                  <a:lnTo>
                    <a:pt x="12" y="456"/>
                  </a:lnTo>
                  <a:lnTo>
                    <a:pt x="8" y="456"/>
                  </a:lnTo>
                  <a:lnTo>
                    <a:pt x="8" y="456"/>
                  </a:lnTo>
                  <a:lnTo>
                    <a:pt x="8" y="456"/>
                  </a:lnTo>
                  <a:close/>
                  <a:moveTo>
                    <a:pt x="4" y="460"/>
                  </a:moveTo>
                  <a:lnTo>
                    <a:pt x="0" y="456"/>
                  </a:lnTo>
                  <a:lnTo>
                    <a:pt x="4" y="456"/>
                  </a:lnTo>
                  <a:lnTo>
                    <a:pt x="0" y="456"/>
                  </a:lnTo>
                  <a:lnTo>
                    <a:pt x="0" y="452"/>
                  </a:lnTo>
                  <a:lnTo>
                    <a:pt x="4" y="452"/>
                  </a:lnTo>
                  <a:lnTo>
                    <a:pt x="4" y="456"/>
                  </a:lnTo>
                  <a:lnTo>
                    <a:pt x="4" y="460"/>
                  </a:lnTo>
                  <a:lnTo>
                    <a:pt x="4" y="460"/>
                  </a:lnTo>
                  <a:lnTo>
                    <a:pt x="4" y="460"/>
                  </a:lnTo>
                  <a:close/>
                  <a:moveTo>
                    <a:pt x="30" y="456"/>
                  </a:moveTo>
                  <a:lnTo>
                    <a:pt x="26" y="456"/>
                  </a:lnTo>
                  <a:lnTo>
                    <a:pt x="26" y="452"/>
                  </a:lnTo>
                  <a:lnTo>
                    <a:pt x="30" y="452"/>
                  </a:lnTo>
                  <a:lnTo>
                    <a:pt x="30" y="456"/>
                  </a:lnTo>
                  <a:lnTo>
                    <a:pt x="30" y="452"/>
                  </a:lnTo>
                  <a:lnTo>
                    <a:pt x="30" y="456"/>
                  </a:lnTo>
                  <a:lnTo>
                    <a:pt x="30" y="456"/>
                  </a:lnTo>
                  <a:lnTo>
                    <a:pt x="30" y="456"/>
                  </a:lnTo>
                  <a:close/>
                  <a:moveTo>
                    <a:pt x="26" y="456"/>
                  </a:moveTo>
                  <a:lnTo>
                    <a:pt x="26" y="452"/>
                  </a:lnTo>
                  <a:lnTo>
                    <a:pt x="26" y="456"/>
                  </a:lnTo>
                  <a:lnTo>
                    <a:pt x="26" y="456"/>
                  </a:lnTo>
                  <a:lnTo>
                    <a:pt x="26" y="456"/>
                  </a:lnTo>
                  <a:close/>
                  <a:moveTo>
                    <a:pt x="5054" y="464"/>
                  </a:moveTo>
                  <a:lnTo>
                    <a:pt x="5050" y="460"/>
                  </a:lnTo>
                  <a:lnTo>
                    <a:pt x="5046" y="460"/>
                  </a:lnTo>
                  <a:lnTo>
                    <a:pt x="5046" y="456"/>
                  </a:lnTo>
                  <a:lnTo>
                    <a:pt x="5046" y="460"/>
                  </a:lnTo>
                  <a:lnTo>
                    <a:pt x="5050" y="460"/>
                  </a:lnTo>
                  <a:lnTo>
                    <a:pt x="5054" y="460"/>
                  </a:lnTo>
                  <a:lnTo>
                    <a:pt x="5054" y="464"/>
                  </a:lnTo>
                  <a:lnTo>
                    <a:pt x="5058" y="464"/>
                  </a:lnTo>
                  <a:lnTo>
                    <a:pt x="5054" y="464"/>
                  </a:lnTo>
                  <a:lnTo>
                    <a:pt x="5054" y="464"/>
                  </a:lnTo>
                  <a:lnTo>
                    <a:pt x="5054" y="464"/>
                  </a:lnTo>
                  <a:close/>
                  <a:moveTo>
                    <a:pt x="784" y="520"/>
                  </a:moveTo>
                  <a:lnTo>
                    <a:pt x="784" y="522"/>
                  </a:lnTo>
                  <a:lnTo>
                    <a:pt x="780" y="520"/>
                  </a:lnTo>
                  <a:lnTo>
                    <a:pt x="784" y="520"/>
                  </a:lnTo>
                  <a:lnTo>
                    <a:pt x="784" y="520"/>
                  </a:lnTo>
                  <a:lnTo>
                    <a:pt x="784" y="520"/>
                  </a:lnTo>
                  <a:close/>
                  <a:moveTo>
                    <a:pt x="784" y="522"/>
                  </a:moveTo>
                  <a:lnTo>
                    <a:pt x="784" y="526"/>
                  </a:lnTo>
                  <a:lnTo>
                    <a:pt x="784" y="522"/>
                  </a:lnTo>
                  <a:lnTo>
                    <a:pt x="780" y="522"/>
                  </a:lnTo>
                  <a:lnTo>
                    <a:pt x="784" y="522"/>
                  </a:lnTo>
                  <a:lnTo>
                    <a:pt x="784" y="522"/>
                  </a:lnTo>
                  <a:lnTo>
                    <a:pt x="784" y="522"/>
                  </a:lnTo>
                  <a:close/>
                  <a:moveTo>
                    <a:pt x="788" y="526"/>
                  </a:moveTo>
                  <a:lnTo>
                    <a:pt x="788" y="530"/>
                  </a:lnTo>
                  <a:lnTo>
                    <a:pt x="790" y="534"/>
                  </a:lnTo>
                  <a:lnTo>
                    <a:pt x="788" y="534"/>
                  </a:lnTo>
                  <a:lnTo>
                    <a:pt x="788" y="530"/>
                  </a:lnTo>
                  <a:lnTo>
                    <a:pt x="784" y="530"/>
                  </a:lnTo>
                  <a:lnTo>
                    <a:pt x="784" y="526"/>
                  </a:lnTo>
                  <a:lnTo>
                    <a:pt x="788" y="526"/>
                  </a:lnTo>
                  <a:lnTo>
                    <a:pt x="788" y="526"/>
                  </a:lnTo>
                  <a:lnTo>
                    <a:pt x="788" y="526"/>
                  </a:lnTo>
                  <a:close/>
                  <a:moveTo>
                    <a:pt x="790" y="546"/>
                  </a:moveTo>
                  <a:lnTo>
                    <a:pt x="788" y="546"/>
                  </a:lnTo>
                  <a:lnTo>
                    <a:pt x="788" y="542"/>
                  </a:lnTo>
                  <a:lnTo>
                    <a:pt x="788" y="546"/>
                  </a:lnTo>
                  <a:lnTo>
                    <a:pt x="790" y="546"/>
                  </a:lnTo>
                  <a:lnTo>
                    <a:pt x="790" y="546"/>
                  </a:lnTo>
                  <a:lnTo>
                    <a:pt x="790" y="546"/>
                  </a:lnTo>
                  <a:close/>
                  <a:moveTo>
                    <a:pt x="1556" y="606"/>
                  </a:moveTo>
                  <a:lnTo>
                    <a:pt x="1556" y="608"/>
                  </a:lnTo>
                  <a:lnTo>
                    <a:pt x="1552" y="608"/>
                  </a:lnTo>
                  <a:lnTo>
                    <a:pt x="1552" y="606"/>
                  </a:lnTo>
                  <a:lnTo>
                    <a:pt x="1556" y="606"/>
                  </a:lnTo>
                  <a:lnTo>
                    <a:pt x="1556" y="606"/>
                  </a:lnTo>
                  <a:lnTo>
                    <a:pt x="1556" y="606"/>
                  </a:lnTo>
                  <a:close/>
                  <a:moveTo>
                    <a:pt x="1552" y="608"/>
                  </a:moveTo>
                  <a:lnTo>
                    <a:pt x="1548" y="612"/>
                  </a:lnTo>
                  <a:lnTo>
                    <a:pt x="1548" y="608"/>
                  </a:lnTo>
                  <a:lnTo>
                    <a:pt x="1552" y="608"/>
                  </a:lnTo>
                  <a:lnTo>
                    <a:pt x="1552" y="608"/>
                  </a:lnTo>
                  <a:lnTo>
                    <a:pt x="1552" y="608"/>
                  </a:lnTo>
                  <a:close/>
                  <a:moveTo>
                    <a:pt x="1514" y="660"/>
                  </a:moveTo>
                  <a:lnTo>
                    <a:pt x="1514" y="664"/>
                  </a:lnTo>
                  <a:lnTo>
                    <a:pt x="1510" y="664"/>
                  </a:lnTo>
                  <a:lnTo>
                    <a:pt x="1510" y="660"/>
                  </a:lnTo>
                  <a:lnTo>
                    <a:pt x="1514" y="660"/>
                  </a:lnTo>
                  <a:lnTo>
                    <a:pt x="1514" y="660"/>
                  </a:lnTo>
                  <a:lnTo>
                    <a:pt x="1514" y="660"/>
                  </a:lnTo>
                  <a:close/>
                  <a:moveTo>
                    <a:pt x="1522" y="664"/>
                  </a:moveTo>
                  <a:lnTo>
                    <a:pt x="1522" y="668"/>
                  </a:lnTo>
                  <a:lnTo>
                    <a:pt x="1518" y="668"/>
                  </a:lnTo>
                  <a:lnTo>
                    <a:pt x="1518" y="664"/>
                  </a:lnTo>
                  <a:lnTo>
                    <a:pt x="1522" y="664"/>
                  </a:lnTo>
                  <a:lnTo>
                    <a:pt x="1522" y="664"/>
                  </a:lnTo>
                  <a:lnTo>
                    <a:pt x="1522" y="664"/>
                  </a:lnTo>
                  <a:close/>
                  <a:moveTo>
                    <a:pt x="1528" y="664"/>
                  </a:moveTo>
                  <a:lnTo>
                    <a:pt x="1528" y="668"/>
                  </a:lnTo>
                  <a:lnTo>
                    <a:pt x="1532" y="668"/>
                  </a:lnTo>
                  <a:lnTo>
                    <a:pt x="1528" y="668"/>
                  </a:lnTo>
                  <a:lnTo>
                    <a:pt x="1526" y="668"/>
                  </a:lnTo>
                  <a:lnTo>
                    <a:pt x="1528" y="668"/>
                  </a:lnTo>
                  <a:lnTo>
                    <a:pt x="1528" y="664"/>
                  </a:lnTo>
                  <a:lnTo>
                    <a:pt x="1528" y="664"/>
                  </a:lnTo>
                  <a:lnTo>
                    <a:pt x="1528" y="664"/>
                  </a:lnTo>
                  <a:close/>
                  <a:moveTo>
                    <a:pt x="1488" y="678"/>
                  </a:moveTo>
                  <a:lnTo>
                    <a:pt x="1488" y="676"/>
                  </a:lnTo>
                  <a:lnTo>
                    <a:pt x="1488" y="678"/>
                  </a:lnTo>
                  <a:lnTo>
                    <a:pt x="1484" y="678"/>
                  </a:lnTo>
                  <a:lnTo>
                    <a:pt x="1480" y="678"/>
                  </a:lnTo>
                  <a:lnTo>
                    <a:pt x="1476" y="678"/>
                  </a:lnTo>
                  <a:lnTo>
                    <a:pt x="1472" y="678"/>
                  </a:lnTo>
                  <a:lnTo>
                    <a:pt x="1472" y="676"/>
                  </a:lnTo>
                  <a:lnTo>
                    <a:pt x="1476" y="676"/>
                  </a:lnTo>
                  <a:lnTo>
                    <a:pt x="1480" y="676"/>
                  </a:lnTo>
                  <a:lnTo>
                    <a:pt x="1484" y="676"/>
                  </a:lnTo>
                  <a:lnTo>
                    <a:pt x="1488" y="672"/>
                  </a:lnTo>
                  <a:lnTo>
                    <a:pt x="1492" y="672"/>
                  </a:lnTo>
                  <a:lnTo>
                    <a:pt x="1496" y="672"/>
                  </a:lnTo>
                  <a:lnTo>
                    <a:pt x="1498" y="668"/>
                  </a:lnTo>
                  <a:lnTo>
                    <a:pt x="1498" y="672"/>
                  </a:lnTo>
                  <a:lnTo>
                    <a:pt x="1496" y="672"/>
                  </a:lnTo>
                  <a:lnTo>
                    <a:pt x="1492" y="676"/>
                  </a:lnTo>
                  <a:lnTo>
                    <a:pt x="1496" y="676"/>
                  </a:lnTo>
                  <a:lnTo>
                    <a:pt x="1496" y="672"/>
                  </a:lnTo>
                  <a:lnTo>
                    <a:pt x="1498" y="672"/>
                  </a:lnTo>
                  <a:lnTo>
                    <a:pt x="1502" y="672"/>
                  </a:lnTo>
                  <a:lnTo>
                    <a:pt x="1498" y="672"/>
                  </a:lnTo>
                  <a:lnTo>
                    <a:pt x="1496" y="676"/>
                  </a:lnTo>
                  <a:lnTo>
                    <a:pt x="1492" y="676"/>
                  </a:lnTo>
                  <a:lnTo>
                    <a:pt x="1488" y="678"/>
                  </a:lnTo>
                  <a:lnTo>
                    <a:pt x="1488" y="678"/>
                  </a:lnTo>
                  <a:lnTo>
                    <a:pt x="1488" y="678"/>
                  </a:lnTo>
                  <a:close/>
                  <a:moveTo>
                    <a:pt x="824" y="806"/>
                  </a:moveTo>
                  <a:lnTo>
                    <a:pt x="820" y="806"/>
                  </a:lnTo>
                  <a:lnTo>
                    <a:pt x="824" y="806"/>
                  </a:lnTo>
                  <a:lnTo>
                    <a:pt x="824" y="806"/>
                  </a:lnTo>
                  <a:lnTo>
                    <a:pt x="824" y="806"/>
                  </a:lnTo>
                  <a:close/>
                  <a:moveTo>
                    <a:pt x="844" y="818"/>
                  </a:moveTo>
                  <a:lnTo>
                    <a:pt x="846" y="818"/>
                  </a:lnTo>
                  <a:lnTo>
                    <a:pt x="844" y="818"/>
                  </a:lnTo>
                  <a:lnTo>
                    <a:pt x="844" y="818"/>
                  </a:lnTo>
                  <a:lnTo>
                    <a:pt x="844" y="818"/>
                  </a:lnTo>
                  <a:close/>
                  <a:moveTo>
                    <a:pt x="844" y="824"/>
                  </a:moveTo>
                  <a:lnTo>
                    <a:pt x="846" y="828"/>
                  </a:lnTo>
                  <a:lnTo>
                    <a:pt x="844" y="828"/>
                  </a:lnTo>
                  <a:lnTo>
                    <a:pt x="844" y="824"/>
                  </a:lnTo>
                  <a:lnTo>
                    <a:pt x="844" y="824"/>
                  </a:lnTo>
                  <a:lnTo>
                    <a:pt x="844" y="824"/>
                  </a:lnTo>
                  <a:close/>
                  <a:moveTo>
                    <a:pt x="1298" y="874"/>
                  </a:moveTo>
                  <a:lnTo>
                    <a:pt x="1294" y="874"/>
                  </a:lnTo>
                  <a:lnTo>
                    <a:pt x="1290" y="874"/>
                  </a:lnTo>
                  <a:lnTo>
                    <a:pt x="1286" y="874"/>
                  </a:lnTo>
                  <a:lnTo>
                    <a:pt x="1290" y="874"/>
                  </a:lnTo>
                  <a:lnTo>
                    <a:pt x="1294" y="874"/>
                  </a:lnTo>
                  <a:lnTo>
                    <a:pt x="1298" y="874"/>
                  </a:lnTo>
                  <a:lnTo>
                    <a:pt x="1298" y="874"/>
                  </a:lnTo>
                  <a:lnTo>
                    <a:pt x="1298" y="874"/>
                  </a:lnTo>
                  <a:close/>
                  <a:moveTo>
                    <a:pt x="1224" y="888"/>
                  </a:moveTo>
                  <a:lnTo>
                    <a:pt x="1220" y="888"/>
                  </a:lnTo>
                  <a:lnTo>
                    <a:pt x="1224" y="888"/>
                  </a:lnTo>
                  <a:lnTo>
                    <a:pt x="1224" y="888"/>
                  </a:lnTo>
                  <a:lnTo>
                    <a:pt x="1224" y="888"/>
                  </a:lnTo>
                  <a:close/>
                  <a:moveTo>
                    <a:pt x="1178" y="892"/>
                  </a:moveTo>
                  <a:lnTo>
                    <a:pt x="1178" y="896"/>
                  </a:lnTo>
                  <a:lnTo>
                    <a:pt x="1174" y="896"/>
                  </a:lnTo>
                  <a:lnTo>
                    <a:pt x="1178" y="896"/>
                  </a:lnTo>
                  <a:lnTo>
                    <a:pt x="1178" y="892"/>
                  </a:lnTo>
                  <a:lnTo>
                    <a:pt x="1178" y="892"/>
                  </a:lnTo>
                  <a:lnTo>
                    <a:pt x="1178" y="892"/>
                  </a:lnTo>
                  <a:close/>
                  <a:moveTo>
                    <a:pt x="1152" y="914"/>
                  </a:moveTo>
                  <a:lnTo>
                    <a:pt x="1152" y="910"/>
                  </a:lnTo>
                  <a:lnTo>
                    <a:pt x="1156" y="910"/>
                  </a:lnTo>
                  <a:lnTo>
                    <a:pt x="1152" y="914"/>
                  </a:lnTo>
                  <a:lnTo>
                    <a:pt x="1152" y="914"/>
                  </a:lnTo>
                  <a:lnTo>
                    <a:pt x="1152" y="914"/>
                  </a:lnTo>
                  <a:close/>
                  <a:moveTo>
                    <a:pt x="1152" y="914"/>
                  </a:moveTo>
                  <a:lnTo>
                    <a:pt x="1148" y="914"/>
                  </a:lnTo>
                  <a:lnTo>
                    <a:pt x="1148" y="918"/>
                  </a:lnTo>
                  <a:lnTo>
                    <a:pt x="1148" y="914"/>
                  </a:lnTo>
                  <a:lnTo>
                    <a:pt x="1152" y="914"/>
                  </a:lnTo>
                  <a:lnTo>
                    <a:pt x="1152" y="914"/>
                  </a:lnTo>
                  <a:lnTo>
                    <a:pt x="1152" y="914"/>
                  </a:lnTo>
                  <a:close/>
                  <a:moveTo>
                    <a:pt x="1384" y="966"/>
                  </a:moveTo>
                  <a:lnTo>
                    <a:pt x="1384" y="962"/>
                  </a:lnTo>
                  <a:lnTo>
                    <a:pt x="1384" y="966"/>
                  </a:lnTo>
                  <a:lnTo>
                    <a:pt x="1380" y="970"/>
                  </a:lnTo>
                  <a:lnTo>
                    <a:pt x="1384" y="970"/>
                  </a:lnTo>
                  <a:lnTo>
                    <a:pt x="1384" y="966"/>
                  </a:lnTo>
                  <a:lnTo>
                    <a:pt x="1384" y="966"/>
                  </a:lnTo>
                  <a:lnTo>
                    <a:pt x="1384" y="966"/>
                  </a:lnTo>
                  <a:close/>
                  <a:moveTo>
                    <a:pt x="266" y="1026"/>
                  </a:moveTo>
                  <a:lnTo>
                    <a:pt x="262" y="1026"/>
                  </a:lnTo>
                  <a:lnTo>
                    <a:pt x="262" y="1022"/>
                  </a:lnTo>
                  <a:lnTo>
                    <a:pt x="262" y="1018"/>
                  </a:lnTo>
                  <a:lnTo>
                    <a:pt x="266" y="1018"/>
                  </a:lnTo>
                  <a:lnTo>
                    <a:pt x="266" y="1022"/>
                  </a:lnTo>
                  <a:lnTo>
                    <a:pt x="270" y="1022"/>
                  </a:lnTo>
                  <a:lnTo>
                    <a:pt x="266" y="1026"/>
                  </a:lnTo>
                  <a:lnTo>
                    <a:pt x="266" y="1026"/>
                  </a:lnTo>
                  <a:lnTo>
                    <a:pt x="266" y="1026"/>
                  </a:lnTo>
                  <a:close/>
                  <a:moveTo>
                    <a:pt x="254" y="1026"/>
                  </a:moveTo>
                  <a:lnTo>
                    <a:pt x="254" y="1022"/>
                  </a:lnTo>
                  <a:lnTo>
                    <a:pt x="258" y="1022"/>
                  </a:lnTo>
                  <a:lnTo>
                    <a:pt x="258" y="1026"/>
                  </a:lnTo>
                  <a:lnTo>
                    <a:pt x="254" y="1026"/>
                  </a:lnTo>
                  <a:lnTo>
                    <a:pt x="254" y="1026"/>
                  </a:lnTo>
                  <a:lnTo>
                    <a:pt x="254" y="1026"/>
                  </a:lnTo>
                  <a:close/>
                  <a:moveTo>
                    <a:pt x="288" y="1038"/>
                  </a:moveTo>
                  <a:lnTo>
                    <a:pt x="284" y="1038"/>
                  </a:lnTo>
                  <a:lnTo>
                    <a:pt x="284" y="1034"/>
                  </a:lnTo>
                  <a:lnTo>
                    <a:pt x="280" y="1030"/>
                  </a:lnTo>
                  <a:lnTo>
                    <a:pt x="284" y="1030"/>
                  </a:lnTo>
                  <a:lnTo>
                    <a:pt x="288" y="1030"/>
                  </a:lnTo>
                  <a:lnTo>
                    <a:pt x="288" y="1034"/>
                  </a:lnTo>
                  <a:lnTo>
                    <a:pt x="292" y="1038"/>
                  </a:lnTo>
                  <a:lnTo>
                    <a:pt x="288" y="1038"/>
                  </a:lnTo>
                  <a:lnTo>
                    <a:pt x="288" y="1038"/>
                  </a:lnTo>
                  <a:lnTo>
                    <a:pt x="288" y="1038"/>
                  </a:lnTo>
                  <a:close/>
                  <a:moveTo>
                    <a:pt x="302" y="1042"/>
                  </a:moveTo>
                  <a:lnTo>
                    <a:pt x="298" y="1042"/>
                  </a:lnTo>
                  <a:lnTo>
                    <a:pt x="294" y="1042"/>
                  </a:lnTo>
                  <a:lnTo>
                    <a:pt x="294" y="1038"/>
                  </a:lnTo>
                  <a:lnTo>
                    <a:pt x="298" y="1038"/>
                  </a:lnTo>
                  <a:lnTo>
                    <a:pt x="302" y="1038"/>
                  </a:lnTo>
                  <a:lnTo>
                    <a:pt x="302" y="1042"/>
                  </a:lnTo>
                  <a:lnTo>
                    <a:pt x="302" y="1042"/>
                  </a:lnTo>
                  <a:lnTo>
                    <a:pt x="302" y="1042"/>
                  </a:lnTo>
                  <a:close/>
                  <a:moveTo>
                    <a:pt x="310" y="1048"/>
                  </a:moveTo>
                  <a:lnTo>
                    <a:pt x="306" y="1048"/>
                  </a:lnTo>
                  <a:lnTo>
                    <a:pt x="306" y="1046"/>
                  </a:lnTo>
                  <a:lnTo>
                    <a:pt x="302" y="1046"/>
                  </a:lnTo>
                  <a:lnTo>
                    <a:pt x="302" y="1042"/>
                  </a:lnTo>
                  <a:lnTo>
                    <a:pt x="306" y="1042"/>
                  </a:lnTo>
                  <a:lnTo>
                    <a:pt x="306" y="1046"/>
                  </a:lnTo>
                  <a:lnTo>
                    <a:pt x="310" y="1046"/>
                  </a:lnTo>
                  <a:lnTo>
                    <a:pt x="310" y="1042"/>
                  </a:lnTo>
                  <a:lnTo>
                    <a:pt x="310" y="1046"/>
                  </a:lnTo>
                  <a:lnTo>
                    <a:pt x="314" y="1046"/>
                  </a:lnTo>
                  <a:lnTo>
                    <a:pt x="314" y="1048"/>
                  </a:lnTo>
                  <a:lnTo>
                    <a:pt x="310" y="1048"/>
                  </a:lnTo>
                  <a:lnTo>
                    <a:pt x="310" y="1048"/>
                  </a:lnTo>
                  <a:lnTo>
                    <a:pt x="310" y="1048"/>
                  </a:lnTo>
                  <a:close/>
                  <a:moveTo>
                    <a:pt x="302" y="1046"/>
                  </a:moveTo>
                  <a:lnTo>
                    <a:pt x="298" y="1046"/>
                  </a:lnTo>
                  <a:lnTo>
                    <a:pt x="302" y="1046"/>
                  </a:lnTo>
                  <a:lnTo>
                    <a:pt x="302" y="1046"/>
                  </a:lnTo>
                  <a:lnTo>
                    <a:pt x="302" y="1046"/>
                  </a:lnTo>
                  <a:close/>
                  <a:moveTo>
                    <a:pt x="318" y="1056"/>
                  </a:moveTo>
                  <a:lnTo>
                    <a:pt x="322" y="1056"/>
                  </a:lnTo>
                  <a:lnTo>
                    <a:pt x="324" y="1060"/>
                  </a:lnTo>
                  <a:lnTo>
                    <a:pt x="324" y="1062"/>
                  </a:lnTo>
                  <a:lnTo>
                    <a:pt x="328" y="1062"/>
                  </a:lnTo>
                  <a:lnTo>
                    <a:pt x="328" y="1066"/>
                  </a:lnTo>
                  <a:lnTo>
                    <a:pt x="332" y="1066"/>
                  </a:lnTo>
                  <a:lnTo>
                    <a:pt x="328" y="1070"/>
                  </a:lnTo>
                  <a:lnTo>
                    <a:pt x="324" y="1070"/>
                  </a:lnTo>
                  <a:lnTo>
                    <a:pt x="322" y="1074"/>
                  </a:lnTo>
                  <a:lnTo>
                    <a:pt x="322" y="1078"/>
                  </a:lnTo>
                  <a:lnTo>
                    <a:pt x="318" y="1078"/>
                  </a:lnTo>
                  <a:lnTo>
                    <a:pt x="314" y="1074"/>
                  </a:lnTo>
                  <a:lnTo>
                    <a:pt x="314" y="1070"/>
                  </a:lnTo>
                  <a:lnTo>
                    <a:pt x="314" y="1066"/>
                  </a:lnTo>
                  <a:lnTo>
                    <a:pt x="314" y="1062"/>
                  </a:lnTo>
                  <a:lnTo>
                    <a:pt x="318" y="1060"/>
                  </a:lnTo>
                  <a:lnTo>
                    <a:pt x="314" y="1056"/>
                  </a:lnTo>
                  <a:lnTo>
                    <a:pt x="318" y="1056"/>
                  </a:lnTo>
                  <a:lnTo>
                    <a:pt x="318" y="1056"/>
                  </a:lnTo>
                  <a:lnTo>
                    <a:pt x="318" y="105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90" name="Freeform 197">
              <a:extLst>
                <a:ext uri="{FF2B5EF4-FFF2-40B4-BE49-F238E27FC236}">
                  <a16:creationId xmlns:a16="http://schemas.microsoft.com/office/drawing/2014/main" id="{DD7535CC-F7C8-7C42-E19C-F835AADB7084}"/>
                </a:ext>
              </a:extLst>
            </p:cNvPr>
            <p:cNvSpPr>
              <a:spLocks/>
            </p:cNvSpPr>
            <p:nvPr/>
          </p:nvSpPr>
          <p:spPr bwMode="auto">
            <a:xfrm>
              <a:off x="2790825" y="2505143"/>
              <a:ext cx="53975" cy="41275"/>
            </a:xfrm>
            <a:custGeom>
              <a:avLst/>
              <a:gdLst>
                <a:gd name="T0" fmla="*/ 0 w 34"/>
                <a:gd name="T1" fmla="*/ 6 h 26"/>
                <a:gd name="T2" fmla="*/ 4 w 34"/>
                <a:gd name="T3" fmla="*/ 2 h 26"/>
                <a:gd name="T4" fmla="*/ 4 w 34"/>
                <a:gd name="T5" fmla="*/ 0 h 26"/>
                <a:gd name="T6" fmla="*/ 4 w 34"/>
                <a:gd name="T7" fmla="*/ 0 h 26"/>
                <a:gd name="T8" fmla="*/ 4 w 34"/>
                <a:gd name="T9" fmla="*/ 0 h 26"/>
                <a:gd name="T10" fmla="*/ 8 w 34"/>
                <a:gd name="T11" fmla="*/ 0 h 26"/>
                <a:gd name="T12" fmla="*/ 8 w 34"/>
                <a:gd name="T13" fmla="*/ 0 h 26"/>
                <a:gd name="T14" fmla="*/ 8 w 34"/>
                <a:gd name="T15" fmla="*/ 0 h 26"/>
                <a:gd name="T16" fmla="*/ 8 w 34"/>
                <a:gd name="T17" fmla="*/ 0 h 26"/>
                <a:gd name="T18" fmla="*/ 12 w 34"/>
                <a:gd name="T19" fmla="*/ 2 h 26"/>
                <a:gd name="T20" fmla="*/ 12 w 34"/>
                <a:gd name="T21" fmla="*/ 2 h 26"/>
                <a:gd name="T22" fmla="*/ 20 w 34"/>
                <a:gd name="T23" fmla="*/ 6 h 26"/>
                <a:gd name="T24" fmla="*/ 26 w 34"/>
                <a:gd name="T25" fmla="*/ 10 h 26"/>
                <a:gd name="T26" fmla="*/ 26 w 34"/>
                <a:gd name="T27" fmla="*/ 10 h 26"/>
                <a:gd name="T28" fmla="*/ 26 w 34"/>
                <a:gd name="T29" fmla="*/ 10 h 26"/>
                <a:gd name="T30" fmla="*/ 26 w 34"/>
                <a:gd name="T31" fmla="*/ 10 h 26"/>
                <a:gd name="T32" fmla="*/ 30 w 34"/>
                <a:gd name="T33" fmla="*/ 10 h 26"/>
                <a:gd name="T34" fmla="*/ 30 w 34"/>
                <a:gd name="T35" fmla="*/ 10 h 26"/>
                <a:gd name="T36" fmla="*/ 30 w 34"/>
                <a:gd name="T37" fmla="*/ 10 h 26"/>
                <a:gd name="T38" fmla="*/ 26 w 34"/>
                <a:gd name="T39" fmla="*/ 10 h 26"/>
                <a:gd name="T40" fmla="*/ 24 w 34"/>
                <a:gd name="T41" fmla="*/ 14 h 26"/>
                <a:gd name="T42" fmla="*/ 26 w 34"/>
                <a:gd name="T43" fmla="*/ 14 h 26"/>
                <a:gd name="T44" fmla="*/ 30 w 34"/>
                <a:gd name="T45" fmla="*/ 14 h 26"/>
                <a:gd name="T46" fmla="*/ 30 w 34"/>
                <a:gd name="T47" fmla="*/ 14 h 26"/>
                <a:gd name="T48" fmla="*/ 34 w 34"/>
                <a:gd name="T49" fmla="*/ 14 h 26"/>
                <a:gd name="T50" fmla="*/ 34 w 34"/>
                <a:gd name="T51" fmla="*/ 14 h 26"/>
                <a:gd name="T52" fmla="*/ 30 w 34"/>
                <a:gd name="T53" fmla="*/ 14 h 26"/>
                <a:gd name="T54" fmla="*/ 26 w 34"/>
                <a:gd name="T55" fmla="*/ 18 h 26"/>
                <a:gd name="T56" fmla="*/ 26 w 34"/>
                <a:gd name="T57" fmla="*/ 18 h 26"/>
                <a:gd name="T58" fmla="*/ 26 w 34"/>
                <a:gd name="T59" fmla="*/ 18 h 26"/>
                <a:gd name="T60" fmla="*/ 24 w 34"/>
                <a:gd name="T61" fmla="*/ 18 h 26"/>
                <a:gd name="T62" fmla="*/ 24 w 34"/>
                <a:gd name="T63" fmla="*/ 18 h 26"/>
                <a:gd name="T64" fmla="*/ 20 w 34"/>
                <a:gd name="T65" fmla="*/ 18 h 26"/>
                <a:gd name="T66" fmla="*/ 16 w 34"/>
                <a:gd name="T67" fmla="*/ 18 h 26"/>
                <a:gd name="T68" fmla="*/ 16 w 34"/>
                <a:gd name="T69" fmla="*/ 18 h 26"/>
                <a:gd name="T70" fmla="*/ 16 w 34"/>
                <a:gd name="T71" fmla="*/ 18 h 26"/>
                <a:gd name="T72" fmla="*/ 12 w 34"/>
                <a:gd name="T73" fmla="*/ 14 h 26"/>
                <a:gd name="T74" fmla="*/ 12 w 34"/>
                <a:gd name="T75" fmla="*/ 18 h 26"/>
                <a:gd name="T76" fmla="*/ 8 w 34"/>
                <a:gd name="T77" fmla="*/ 22 h 26"/>
                <a:gd name="T78" fmla="*/ 4 w 34"/>
                <a:gd name="T79" fmla="*/ 26 h 26"/>
                <a:gd name="T80" fmla="*/ 0 w 34"/>
                <a:gd name="T81" fmla="*/ 26 h 26"/>
                <a:gd name="T82" fmla="*/ 4 w 34"/>
                <a:gd name="T83" fmla="*/ 22 h 26"/>
                <a:gd name="T84" fmla="*/ 4 w 34"/>
                <a:gd name="T85" fmla="*/ 22 h 26"/>
                <a:gd name="T86" fmla="*/ 4 w 34"/>
                <a:gd name="T87" fmla="*/ 22 h 26"/>
                <a:gd name="T88" fmla="*/ 4 w 34"/>
                <a:gd name="T89" fmla="*/ 22 h 26"/>
                <a:gd name="T90" fmla="*/ 0 w 34"/>
                <a:gd name="T91" fmla="*/ 22 h 26"/>
                <a:gd name="T92" fmla="*/ 4 w 34"/>
                <a:gd name="T93" fmla="*/ 22 h 26"/>
                <a:gd name="T94" fmla="*/ 4 w 34"/>
                <a:gd name="T95" fmla="*/ 18 h 26"/>
                <a:gd name="T96" fmla="*/ 4 w 34"/>
                <a:gd name="T97" fmla="*/ 14 h 26"/>
                <a:gd name="T98" fmla="*/ 0 w 34"/>
                <a:gd name="T99" fmla="*/ 10 h 26"/>
                <a:gd name="T100" fmla="*/ 0 w 34"/>
                <a:gd name="T10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26">
                  <a:moveTo>
                    <a:pt x="0" y="10"/>
                  </a:moveTo>
                  <a:lnTo>
                    <a:pt x="0" y="10"/>
                  </a:lnTo>
                  <a:lnTo>
                    <a:pt x="0" y="6"/>
                  </a:lnTo>
                  <a:lnTo>
                    <a:pt x="0" y="6"/>
                  </a:lnTo>
                  <a:lnTo>
                    <a:pt x="0" y="6"/>
                  </a:lnTo>
                  <a:lnTo>
                    <a:pt x="0" y="6"/>
                  </a:lnTo>
                  <a:lnTo>
                    <a:pt x="0" y="6"/>
                  </a:lnTo>
                  <a:lnTo>
                    <a:pt x="4" y="2"/>
                  </a:lnTo>
                  <a:lnTo>
                    <a:pt x="4" y="2"/>
                  </a:lnTo>
                  <a:lnTo>
                    <a:pt x="4" y="0"/>
                  </a:lnTo>
                  <a:lnTo>
                    <a:pt x="4" y="0"/>
                  </a:lnTo>
                  <a:lnTo>
                    <a:pt x="4" y="0"/>
                  </a:lnTo>
                  <a:lnTo>
                    <a:pt x="4" y="0"/>
                  </a:lnTo>
                  <a:lnTo>
                    <a:pt x="4" y="0"/>
                  </a:lnTo>
                  <a:lnTo>
                    <a:pt x="4" y="0"/>
                  </a:lnTo>
                  <a:lnTo>
                    <a:pt x="4" y="0"/>
                  </a:lnTo>
                  <a:lnTo>
                    <a:pt x="4" y="0"/>
                  </a:lnTo>
                  <a:lnTo>
                    <a:pt x="4" y="0"/>
                  </a:lnTo>
                  <a:lnTo>
                    <a:pt x="4" y="0"/>
                  </a:lnTo>
                  <a:lnTo>
                    <a:pt x="4" y="0"/>
                  </a:lnTo>
                  <a:lnTo>
                    <a:pt x="8" y="0"/>
                  </a:lnTo>
                  <a:lnTo>
                    <a:pt x="8" y="0"/>
                  </a:lnTo>
                  <a:lnTo>
                    <a:pt x="8" y="0"/>
                  </a:lnTo>
                  <a:lnTo>
                    <a:pt x="8" y="0"/>
                  </a:lnTo>
                  <a:lnTo>
                    <a:pt x="12" y="0"/>
                  </a:lnTo>
                  <a:lnTo>
                    <a:pt x="12" y="0"/>
                  </a:lnTo>
                  <a:lnTo>
                    <a:pt x="12" y="0"/>
                  </a:lnTo>
                  <a:lnTo>
                    <a:pt x="8" y="0"/>
                  </a:lnTo>
                  <a:lnTo>
                    <a:pt x="8" y="0"/>
                  </a:lnTo>
                  <a:lnTo>
                    <a:pt x="8" y="0"/>
                  </a:lnTo>
                  <a:lnTo>
                    <a:pt x="8" y="0"/>
                  </a:lnTo>
                  <a:lnTo>
                    <a:pt x="8" y="0"/>
                  </a:lnTo>
                  <a:lnTo>
                    <a:pt x="8" y="0"/>
                  </a:lnTo>
                  <a:lnTo>
                    <a:pt x="8" y="0"/>
                  </a:lnTo>
                  <a:lnTo>
                    <a:pt x="8" y="0"/>
                  </a:lnTo>
                  <a:lnTo>
                    <a:pt x="8" y="0"/>
                  </a:lnTo>
                  <a:lnTo>
                    <a:pt x="12" y="2"/>
                  </a:lnTo>
                  <a:lnTo>
                    <a:pt x="12" y="2"/>
                  </a:lnTo>
                  <a:lnTo>
                    <a:pt x="12" y="2"/>
                  </a:lnTo>
                  <a:lnTo>
                    <a:pt x="12" y="2"/>
                  </a:lnTo>
                  <a:lnTo>
                    <a:pt x="12" y="2"/>
                  </a:lnTo>
                  <a:lnTo>
                    <a:pt x="12" y="2"/>
                  </a:lnTo>
                  <a:lnTo>
                    <a:pt x="12" y="2"/>
                  </a:lnTo>
                  <a:lnTo>
                    <a:pt x="12" y="2"/>
                  </a:lnTo>
                  <a:lnTo>
                    <a:pt x="12" y="6"/>
                  </a:lnTo>
                  <a:lnTo>
                    <a:pt x="12" y="6"/>
                  </a:lnTo>
                  <a:lnTo>
                    <a:pt x="16" y="6"/>
                  </a:lnTo>
                  <a:lnTo>
                    <a:pt x="20" y="6"/>
                  </a:lnTo>
                  <a:lnTo>
                    <a:pt x="20" y="6"/>
                  </a:lnTo>
                  <a:lnTo>
                    <a:pt x="20" y="6"/>
                  </a:lnTo>
                  <a:lnTo>
                    <a:pt x="24" y="6"/>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26" y="10"/>
                  </a:lnTo>
                  <a:lnTo>
                    <a:pt x="30" y="10"/>
                  </a:lnTo>
                  <a:lnTo>
                    <a:pt x="30" y="10"/>
                  </a:lnTo>
                  <a:lnTo>
                    <a:pt x="30" y="10"/>
                  </a:lnTo>
                  <a:lnTo>
                    <a:pt x="30" y="10"/>
                  </a:lnTo>
                  <a:lnTo>
                    <a:pt x="30" y="10"/>
                  </a:lnTo>
                  <a:lnTo>
                    <a:pt x="30" y="10"/>
                  </a:lnTo>
                  <a:lnTo>
                    <a:pt x="30" y="10"/>
                  </a:lnTo>
                  <a:lnTo>
                    <a:pt x="30" y="10"/>
                  </a:lnTo>
                  <a:lnTo>
                    <a:pt x="30" y="10"/>
                  </a:lnTo>
                  <a:lnTo>
                    <a:pt x="30" y="10"/>
                  </a:lnTo>
                  <a:lnTo>
                    <a:pt x="30" y="10"/>
                  </a:lnTo>
                  <a:lnTo>
                    <a:pt x="30" y="10"/>
                  </a:lnTo>
                  <a:lnTo>
                    <a:pt x="30" y="10"/>
                  </a:lnTo>
                  <a:lnTo>
                    <a:pt x="26" y="10"/>
                  </a:lnTo>
                  <a:lnTo>
                    <a:pt x="26" y="10"/>
                  </a:lnTo>
                  <a:lnTo>
                    <a:pt x="26" y="10"/>
                  </a:lnTo>
                  <a:lnTo>
                    <a:pt x="26" y="10"/>
                  </a:lnTo>
                  <a:lnTo>
                    <a:pt x="26" y="14"/>
                  </a:lnTo>
                  <a:lnTo>
                    <a:pt x="24" y="14"/>
                  </a:lnTo>
                  <a:lnTo>
                    <a:pt x="24" y="14"/>
                  </a:lnTo>
                  <a:lnTo>
                    <a:pt x="26" y="14"/>
                  </a:lnTo>
                  <a:lnTo>
                    <a:pt x="26" y="14"/>
                  </a:lnTo>
                  <a:lnTo>
                    <a:pt x="26" y="14"/>
                  </a:lnTo>
                  <a:lnTo>
                    <a:pt x="26" y="14"/>
                  </a:lnTo>
                  <a:lnTo>
                    <a:pt x="30" y="14"/>
                  </a:lnTo>
                  <a:lnTo>
                    <a:pt x="30" y="14"/>
                  </a:lnTo>
                  <a:lnTo>
                    <a:pt x="30" y="14"/>
                  </a:lnTo>
                  <a:lnTo>
                    <a:pt x="30" y="14"/>
                  </a:lnTo>
                  <a:lnTo>
                    <a:pt x="30" y="14"/>
                  </a:lnTo>
                  <a:lnTo>
                    <a:pt x="30" y="14"/>
                  </a:lnTo>
                  <a:lnTo>
                    <a:pt x="30" y="14"/>
                  </a:lnTo>
                  <a:lnTo>
                    <a:pt x="30" y="14"/>
                  </a:lnTo>
                  <a:lnTo>
                    <a:pt x="30" y="14"/>
                  </a:lnTo>
                  <a:lnTo>
                    <a:pt x="30" y="14"/>
                  </a:lnTo>
                  <a:lnTo>
                    <a:pt x="34" y="14"/>
                  </a:lnTo>
                  <a:lnTo>
                    <a:pt x="34" y="14"/>
                  </a:lnTo>
                  <a:lnTo>
                    <a:pt x="34" y="14"/>
                  </a:lnTo>
                  <a:lnTo>
                    <a:pt x="34" y="14"/>
                  </a:lnTo>
                  <a:lnTo>
                    <a:pt x="34" y="14"/>
                  </a:lnTo>
                  <a:lnTo>
                    <a:pt x="34" y="14"/>
                  </a:lnTo>
                  <a:lnTo>
                    <a:pt x="34" y="14"/>
                  </a:lnTo>
                  <a:lnTo>
                    <a:pt x="30" y="14"/>
                  </a:lnTo>
                  <a:lnTo>
                    <a:pt x="30" y="14"/>
                  </a:lnTo>
                  <a:lnTo>
                    <a:pt x="30" y="14"/>
                  </a:lnTo>
                  <a:lnTo>
                    <a:pt x="30" y="14"/>
                  </a:lnTo>
                  <a:lnTo>
                    <a:pt x="26" y="18"/>
                  </a:lnTo>
                  <a:lnTo>
                    <a:pt x="26" y="18"/>
                  </a:lnTo>
                  <a:lnTo>
                    <a:pt x="26" y="18"/>
                  </a:lnTo>
                  <a:lnTo>
                    <a:pt x="26" y="18"/>
                  </a:lnTo>
                  <a:lnTo>
                    <a:pt x="26" y="18"/>
                  </a:lnTo>
                  <a:lnTo>
                    <a:pt x="26" y="18"/>
                  </a:lnTo>
                  <a:lnTo>
                    <a:pt x="26" y="18"/>
                  </a:lnTo>
                  <a:lnTo>
                    <a:pt x="26" y="18"/>
                  </a:lnTo>
                  <a:lnTo>
                    <a:pt x="26" y="18"/>
                  </a:lnTo>
                  <a:lnTo>
                    <a:pt x="26" y="18"/>
                  </a:lnTo>
                  <a:lnTo>
                    <a:pt x="26" y="18"/>
                  </a:lnTo>
                  <a:lnTo>
                    <a:pt x="26" y="18"/>
                  </a:lnTo>
                  <a:lnTo>
                    <a:pt x="24" y="18"/>
                  </a:lnTo>
                  <a:lnTo>
                    <a:pt x="24" y="18"/>
                  </a:lnTo>
                  <a:lnTo>
                    <a:pt x="24" y="18"/>
                  </a:lnTo>
                  <a:lnTo>
                    <a:pt x="24" y="18"/>
                  </a:lnTo>
                  <a:lnTo>
                    <a:pt x="24" y="18"/>
                  </a:lnTo>
                  <a:lnTo>
                    <a:pt x="24" y="18"/>
                  </a:lnTo>
                  <a:lnTo>
                    <a:pt x="24" y="18"/>
                  </a:lnTo>
                  <a:lnTo>
                    <a:pt x="20" y="18"/>
                  </a:lnTo>
                  <a:lnTo>
                    <a:pt x="20" y="18"/>
                  </a:lnTo>
                  <a:lnTo>
                    <a:pt x="20" y="18"/>
                  </a:lnTo>
                  <a:lnTo>
                    <a:pt x="20" y="18"/>
                  </a:lnTo>
                  <a:lnTo>
                    <a:pt x="16" y="18"/>
                  </a:lnTo>
                  <a:lnTo>
                    <a:pt x="16" y="18"/>
                  </a:lnTo>
                  <a:lnTo>
                    <a:pt x="16" y="18"/>
                  </a:lnTo>
                  <a:lnTo>
                    <a:pt x="16" y="22"/>
                  </a:lnTo>
                  <a:lnTo>
                    <a:pt x="16" y="22"/>
                  </a:lnTo>
                  <a:lnTo>
                    <a:pt x="16" y="18"/>
                  </a:lnTo>
                  <a:lnTo>
                    <a:pt x="16" y="18"/>
                  </a:lnTo>
                  <a:lnTo>
                    <a:pt x="16" y="18"/>
                  </a:lnTo>
                  <a:lnTo>
                    <a:pt x="16" y="18"/>
                  </a:lnTo>
                  <a:lnTo>
                    <a:pt x="16" y="18"/>
                  </a:lnTo>
                  <a:lnTo>
                    <a:pt x="16" y="18"/>
                  </a:lnTo>
                  <a:lnTo>
                    <a:pt x="12" y="14"/>
                  </a:lnTo>
                  <a:lnTo>
                    <a:pt x="12" y="14"/>
                  </a:lnTo>
                  <a:lnTo>
                    <a:pt x="12" y="14"/>
                  </a:lnTo>
                  <a:lnTo>
                    <a:pt x="12" y="14"/>
                  </a:lnTo>
                  <a:lnTo>
                    <a:pt x="12" y="18"/>
                  </a:lnTo>
                  <a:lnTo>
                    <a:pt x="12" y="18"/>
                  </a:lnTo>
                  <a:lnTo>
                    <a:pt x="12" y="18"/>
                  </a:lnTo>
                  <a:lnTo>
                    <a:pt x="12" y="18"/>
                  </a:lnTo>
                  <a:lnTo>
                    <a:pt x="12" y="18"/>
                  </a:lnTo>
                  <a:lnTo>
                    <a:pt x="12" y="18"/>
                  </a:lnTo>
                  <a:lnTo>
                    <a:pt x="12" y="18"/>
                  </a:lnTo>
                  <a:lnTo>
                    <a:pt x="8" y="22"/>
                  </a:lnTo>
                  <a:lnTo>
                    <a:pt x="8" y="22"/>
                  </a:lnTo>
                  <a:lnTo>
                    <a:pt x="4" y="26"/>
                  </a:lnTo>
                  <a:lnTo>
                    <a:pt x="4" y="26"/>
                  </a:lnTo>
                  <a:lnTo>
                    <a:pt x="4" y="26"/>
                  </a:lnTo>
                  <a:lnTo>
                    <a:pt x="4" y="26"/>
                  </a:lnTo>
                  <a:lnTo>
                    <a:pt x="4" y="26"/>
                  </a:lnTo>
                  <a:lnTo>
                    <a:pt x="0" y="26"/>
                  </a:lnTo>
                  <a:lnTo>
                    <a:pt x="0" y="26"/>
                  </a:lnTo>
                  <a:lnTo>
                    <a:pt x="0" y="26"/>
                  </a:lnTo>
                  <a:lnTo>
                    <a:pt x="0" y="26"/>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4" y="22"/>
                  </a:lnTo>
                  <a:lnTo>
                    <a:pt x="0" y="22"/>
                  </a:lnTo>
                  <a:lnTo>
                    <a:pt x="0" y="22"/>
                  </a:lnTo>
                  <a:lnTo>
                    <a:pt x="4" y="22"/>
                  </a:lnTo>
                  <a:lnTo>
                    <a:pt x="4" y="22"/>
                  </a:lnTo>
                  <a:lnTo>
                    <a:pt x="4" y="22"/>
                  </a:lnTo>
                  <a:lnTo>
                    <a:pt x="4" y="22"/>
                  </a:lnTo>
                  <a:lnTo>
                    <a:pt x="4" y="22"/>
                  </a:lnTo>
                  <a:lnTo>
                    <a:pt x="4" y="18"/>
                  </a:lnTo>
                  <a:lnTo>
                    <a:pt x="4" y="18"/>
                  </a:lnTo>
                  <a:lnTo>
                    <a:pt x="4" y="14"/>
                  </a:lnTo>
                  <a:lnTo>
                    <a:pt x="4" y="14"/>
                  </a:lnTo>
                  <a:lnTo>
                    <a:pt x="4" y="14"/>
                  </a:lnTo>
                  <a:lnTo>
                    <a:pt x="4" y="14"/>
                  </a:lnTo>
                  <a:lnTo>
                    <a:pt x="4" y="14"/>
                  </a:lnTo>
                  <a:lnTo>
                    <a:pt x="0" y="10"/>
                  </a:lnTo>
                  <a:lnTo>
                    <a:pt x="0" y="10"/>
                  </a:lnTo>
                  <a:lnTo>
                    <a:pt x="0" y="10"/>
                  </a:lnTo>
                  <a:lnTo>
                    <a:pt x="0" y="10"/>
                  </a:lnTo>
                  <a:lnTo>
                    <a:pt x="0" y="10"/>
                  </a:lnTo>
                  <a:lnTo>
                    <a:pt x="0" y="10"/>
                  </a:lnTo>
                  <a:lnTo>
                    <a:pt x="0" y="10"/>
                  </a:lnTo>
                  <a:lnTo>
                    <a:pt x="0" y="10"/>
                  </a:lnTo>
                  <a:lnTo>
                    <a:pt x="0" y="10"/>
                  </a:lnTo>
                  <a:lnTo>
                    <a:pt x="0" y="1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91" name="Freeform 198">
              <a:extLst>
                <a:ext uri="{FF2B5EF4-FFF2-40B4-BE49-F238E27FC236}">
                  <a16:creationId xmlns:a16="http://schemas.microsoft.com/office/drawing/2014/main" id="{E020FCDF-8F1F-F3E2-528B-3B149FF050FE}"/>
                </a:ext>
              </a:extLst>
            </p:cNvPr>
            <p:cNvSpPr>
              <a:spLocks/>
            </p:cNvSpPr>
            <p:nvPr/>
          </p:nvSpPr>
          <p:spPr bwMode="auto">
            <a:xfrm>
              <a:off x="2466975" y="4229168"/>
              <a:ext cx="22225" cy="31750"/>
            </a:xfrm>
            <a:custGeom>
              <a:avLst/>
              <a:gdLst>
                <a:gd name="T0" fmla="*/ 14 w 14"/>
                <a:gd name="T1" fmla="*/ 16 h 20"/>
                <a:gd name="T2" fmla="*/ 14 w 14"/>
                <a:gd name="T3" fmla="*/ 20 h 20"/>
                <a:gd name="T4" fmla="*/ 14 w 14"/>
                <a:gd name="T5" fmla="*/ 20 h 20"/>
                <a:gd name="T6" fmla="*/ 14 w 14"/>
                <a:gd name="T7" fmla="*/ 20 h 20"/>
                <a:gd name="T8" fmla="*/ 14 w 14"/>
                <a:gd name="T9" fmla="*/ 20 h 20"/>
                <a:gd name="T10" fmla="*/ 14 w 14"/>
                <a:gd name="T11" fmla="*/ 20 h 20"/>
                <a:gd name="T12" fmla="*/ 10 w 14"/>
                <a:gd name="T13" fmla="*/ 20 h 20"/>
                <a:gd name="T14" fmla="*/ 6 w 14"/>
                <a:gd name="T15" fmla="*/ 16 h 20"/>
                <a:gd name="T16" fmla="*/ 2 w 14"/>
                <a:gd name="T17" fmla="*/ 16 h 20"/>
                <a:gd name="T18" fmla="*/ 2 w 14"/>
                <a:gd name="T19" fmla="*/ 12 h 20"/>
                <a:gd name="T20" fmla="*/ 2 w 14"/>
                <a:gd name="T21" fmla="*/ 12 h 20"/>
                <a:gd name="T22" fmla="*/ 0 w 14"/>
                <a:gd name="T23" fmla="*/ 12 h 20"/>
                <a:gd name="T24" fmla="*/ 0 w 14"/>
                <a:gd name="T25" fmla="*/ 12 h 20"/>
                <a:gd name="T26" fmla="*/ 0 w 14"/>
                <a:gd name="T27" fmla="*/ 12 h 20"/>
                <a:gd name="T28" fmla="*/ 0 w 14"/>
                <a:gd name="T29" fmla="*/ 8 h 20"/>
                <a:gd name="T30" fmla="*/ 0 w 14"/>
                <a:gd name="T31" fmla="*/ 8 h 20"/>
                <a:gd name="T32" fmla="*/ 0 w 14"/>
                <a:gd name="T33" fmla="*/ 4 h 20"/>
                <a:gd name="T34" fmla="*/ 0 w 14"/>
                <a:gd name="T35" fmla="*/ 4 h 20"/>
                <a:gd name="T36" fmla="*/ 0 w 14"/>
                <a:gd name="T37" fmla="*/ 4 h 20"/>
                <a:gd name="T38" fmla="*/ 0 w 14"/>
                <a:gd name="T39" fmla="*/ 4 h 20"/>
                <a:gd name="T40" fmla="*/ 0 w 14"/>
                <a:gd name="T41" fmla="*/ 4 h 20"/>
                <a:gd name="T42" fmla="*/ 0 w 14"/>
                <a:gd name="T43" fmla="*/ 0 h 20"/>
                <a:gd name="T44" fmla="*/ 0 w 14"/>
                <a:gd name="T45" fmla="*/ 0 h 20"/>
                <a:gd name="T46" fmla="*/ 0 w 14"/>
                <a:gd name="T47" fmla="*/ 0 h 20"/>
                <a:gd name="T48" fmla="*/ 0 w 14"/>
                <a:gd name="T49" fmla="*/ 0 h 20"/>
                <a:gd name="T50" fmla="*/ 0 w 14"/>
                <a:gd name="T51" fmla="*/ 0 h 20"/>
                <a:gd name="T52" fmla="*/ 2 w 14"/>
                <a:gd name="T53" fmla="*/ 0 h 20"/>
                <a:gd name="T54" fmla="*/ 2 w 14"/>
                <a:gd name="T55" fmla="*/ 0 h 20"/>
                <a:gd name="T56" fmla="*/ 2 w 14"/>
                <a:gd name="T57" fmla="*/ 0 h 20"/>
                <a:gd name="T58" fmla="*/ 6 w 14"/>
                <a:gd name="T59" fmla="*/ 4 h 20"/>
                <a:gd name="T60" fmla="*/ 6 w 14"/>
                <a:gd name="T61" fmla="*/ 4 h 20"/>
                <a:gd name="T62" fmla="*/ 6 w 14"/>
                <a:gd name="T63" fmla="*/ 4 h 20"/>
                <a:gd name="T64" fmla="*/ 10 w 14"/>
                <a:gd name="T65" fmla="*/ 8 h 20"/>
                <a:gd name="T66" fmla="*/ 10 w 14"/>
                <a:gd name="T67" fmla="*/ 8 h 20"/>
                <a:gd name="T68" fmla="*/ 10 w 14"/>
                <a:gd name="T69" fmla="*/ 8 h 20"/>
                <a:gd name="T70" fmla="*/ 14 w 14"/>
                <a:gd name="T71" fmla="*/ 12 h 20"/>
                <a:gd name="T72" fmla="*/ 14 w 14"/>
                <a:gd name="T73" fmla="*/ 16 h 20"/>
                <a:gd name="T74" fmla="*/ 14 w 14"/>
                <a:gd name="T75" fmla="*/ 16 h 20"/>
                <a:gd name="T76" fmla="*/ 14 w 14"/>
                <a:gd name="T77" fmla="*/ 16 h 20"/>
                <a:gd name="T78" fmla="*/ 14 w 14"/>
                <a:gd name="T79" fmla="*/ 16 h 20"/>
                <a:gd name="T80" fmla="*/ 14 w 14"/>
                <a:gd name="T8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20">
                  <a:moveTo>
                    <a:pt x="14" y="16"/>
                  </a:moveTo>
                  <a:lnTo>
                    <a:pt x="14" y="16"/>
                  </a:lnTo>
                  <a:lnTo>
                    <a:pt x="14" y="20"/>
                  </a:lnTo>
                  <a:lnTo>
                    <a:pt x="14" y="20"/>
                  </a:lnTo>
                  <a:lnTo>
                    <a:pt x="14" y="20"/>
                  </a:lnTo>
                  <a:lnTo>
                    <a:pt x="14" y="20"/>
                  </a:lnTo>
                  <a:lnTo>
                    <a:pt x="14" y="20"/>
                  </a:lnTo>
                  <a:lnTo>
                    <a:pt x="14" y="20"/>
                  </a:lnTo>
                  <a:lnTo>
                    <a:pt x="14" y="20"/>
                  </a:lnTo>
                  <a:lnTo>
                    <a:pt x="14" y="20"/>
                  </a:lnTo>
                  <a:lnTo>
                    <a:pt x="14" y="20"/>
                  </a:lnTo>
                  <a:lnTo>
                    <a:pt x="14" y="20"/>
                  </a:lnTo>
                  <a:lnTo>
                    <a:pt x="14" y="20"/>
                  </a:lnTo>
                  <a:lnTo>
                    <a:pt x="10" y="20"/>
                  </a:lnTo>
                  <a:lnTo>
                    <a:pt x="10" y="16"/>
                  </a:lnTo>
                  <a:lnTo>
                    <a:pt x="6" y="16"/>
                  </a:lnTo>
                  <a:lnTo>
                    <a:pt x="6" y="16"/>
                  </a:lnTo>
                  <a:lnTo>
                    <a:pt x="2" y="16"/>
                  </a:lnTo>
                  <a:lnTo>
                    <a:pt x="2" y="16"/>
                  </a:lnTo>
                  <a:lnTo>
                    <a:pt x="2" y="12"/>
                  </a:lnTo>
                  <a:lnTo>
                    <a:pt x="2" y="12"/>
                  </a:lnTo>
                  <a:lnTo>
                    <a:pt x="2" y="12"/>
                  </a:lnTo>
                  <a:lnTo>
                    <a:pt x="0" y="12"/>
                  </a:lnTo>
                  <a:lnTo>
                    <a:pt x="0" y="12"/>
                  </a:lnTo>
                  <a:lnTo>
                    <a:pt x="0" y="12"/>
                  </a:lnTo>
                  <a:lnTo>
                    <a:pt x="0" y="12"/>
                  </a:lnTo>
                  <a:lnTo>
                    <a:pt x="0" y="12"/>
                  </a:lnTo>
                  <a:lnTo>
                    <a:pt x="0" y="12"/>
                  </a:lnTo>
                  <a:lnTo>
                    <a:pt x="0" y="8"/>
                  </a:lnTo>
                  <a:lnTo>
                    <a:pt x="0" y="8"/>
                  </a:lnTo>
                  <a:lnTo>
                    <a:pt x="0" y="8"/>
                  </a:lnTo>
                  <a:lnTo>
                    <a:pt x="0" y="8"/>
                  </a:lnTo>
                  <a:lnTo>
                    <a:pt x="0" y="8"/>
                  </a:ln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6" y="4"/>
                  </a:lnTo>
                  <a:lnTo>
                    <a:pt x="6" y="4"/>
                  </a:lnTo>
                  <a:lnTo>
                    <a:pt x="6" y="4"/>
                  </a:lnTo>
                  <a:lnTo>
                    <a:pt x="6" y="4"/>
                  </a:lnTo>
                  <a:lnTo>
                    <a:pt x="6" y="4"/>
                  </a:lnTo>
                  <a:lnTo>
                    <a:pt x="10" y="8"/>
                  </a:lnTo>
                  <a:lnTo>
                    <a:pt x="10" y="8"/>
                  </a:lnTo>
                  <a:lnTo>
                    <a:pt x="10" y="8"/>
                  </a:lnTo>
                  <a:lnTo>
                    <a:pt x="10" y="8"/>
                  </a:lnTo>
                  <a:lnTo>
                    <a:pt x="10" y="8"/>
                  </a:lnTo>
                  <a:lnTo>
                    <a:pt x="10" y="8"/>
                  </a:lnTo>
                  <a:lnTo>
                    <a:pt x="10" y="12"/>
                  </a:lnTo>
                  <a:lnTo>
                    <a:pt x="14" y="12"/>
                  </a:lnTo>
                  <a:lnTo>
                    <a:pt x="14" y="12"/>
                  </a:lnTo>
                  <a:lnTo>
                    <a:pt x="14" y="16"/>
                  </a:lnTo>
                  <a:lnTo>
                    <a:pt x="14" y="16"/>
                  </a:lnTo>
                  <a:lnTo>
                    <a:pt x="14" y="16"/>
                  </a:lnTo>
                  <a:lnTo>
                    <a:pt x="14" y="16"/>
                  </a:lnTo>
                  <a:lnTo>
                    <a:pt x="14" y="16"/>
                  </a:lnTo>
                  <a:lnTo>
                    <a:pt x="14" y="16"/>
                  </a:lnTo>
                  <a:lnTo>
                    <a:pt x="14" y="16"/>
                  </a:lnTo>
                  <a:lnTo>
                    <a:pt x="14" y="16"/>
                  </a:lnTo>
                  <a:lnTo>
                    <a:pt x="14" y="16"/>
                  </a:lnTo>
                  <a:lnTo>
                    <a:pt x="14" y="1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92" name="Freeform 199">
              <a:extLst>
                <a:ext uri="{FF2B5EF4-FFF2-40B4-BE49-F238E27FC236}">
                  <a16:creationId xmlns:a16="http://schemas.microsoft.com/office/drawing/2014/main" id="{5257E603-0469-805D-C81C-E2A2D83DDFD6}"/>
                </a:ext>
              </a:extLst>
            </p:cNvPr>
            <p:cNvSpPr>
              <a:spLocks/>
            </p:cNvSpPr>
            <p:nvPr/>
          </p:nvSpPr>
          <p:spPr bwMode="auto">
            <a:xfrm>
              <a:off x="2530475" y="3343343"/>
              <a:ext cx="12700" cy="9525"/>
            </a:xfrm>
            <a:custGeom>
              <a:avLst/>
              <a:gdLst>
                <a:gd name="T0" fmla="*/ 4 w 8"/>
                <a:gd name="T1" fmla="*/ 4 h 6"/>
                <a:gd name="T2" fmla="*/ 4 w 8"/>
                <a:gd name="T3" fmla="*/ 4 h 6"/>
                <a:gd name="T4" fmla="*/ 8 w 8"/>
                <a:gd name="T5" fmla="*/ 4 h 6"/>
                <a:gd name="T6" fmla="*/ 8 w 8"/>
                <a:gd name="T7" fmla="*/ 4 h 6"/>
                <a:gd name="T8" fmla="*/ 8 w 8"/>
                <a:gd name="T9" fmla="*/ 4 h 6"/>
                <a:gd name="T10" fmla="*/ 8 w 8"/>
                <a:gd name="T11" fmla="*/ 4 h 6"/>
                <a:gd name="T12" fmla="*/ 8 w 8"/>
                <a:gd name="T13" fmla="*/ 4 h 6"/>
                <a:gd name="T14" fmla="*/ 8 w 8"/>
                <a:gd name="T15" fmla="*/ 4 h 6"/>
                <a:gd name="T16" fmla="*/ 8 w 8"/>
                <a:gd name="T17" fmla="*/ 6 h 6"/>
                <a:gd name="T18" fmla="*/ 8 w 8"/>
                <a:gd name="T19" fmla="*/ 6 h 6"/>
                <a:gd name="T20" fmla="*/ 8 w 8"/>
                <a:gd name="T21" fmla="*/ 6 h 6"/>
                <a:gd name="T22" fmla="*/ 8 w 8"/>
                <a:gd name="T23" fmla="*/ 6 h 6"/>
                <a:gd name="T24" fmla="*/ 8 w 8"/>
                <a:gd name="T25" fmla="*/ 6 h 6"/>
                <a:gd name="T26" fmla="*/ 8 w 8"/>
                <a:gd name="T27" fmla="*/ 6 h 6"/>
                <a:gd name="T28" fmla="*/ 4 w 8"/>
                <a:gd name="T29" fmla="*/ 6 h 6"/>
                <a:gd name="T30" fmla="*/ 4 w 8"/>
                <a:gd name="T31" fmla="*/ 6 h 6"/>
                <a:gd name="T32" fmla="*/ 4 w 8"/>
                <a:gd name="T33" fmla="*/ 6 h 6"/>
                <a:gd name="T34" fmla="*/ 4 w 8"/>
                <a:gd name="T35" fmla="*/ 6 h 6"/>
                <a:gd name="T36" fmla="*/ 0 w 8"/>
                <a:gd name="T37" fmla="*/ 6 h 6"/>
                <a:gd name="T38" fmla="*/ 0 w 8"/>
                <a:gd name="T39" fmla="*/ 6 h 6"/>
                <a:gd name="T40" fmla="*/ 0 w 8"/>
                <a:gd name="T41" fmla="*/ 6 h 6"/>
                <a:gd name="T42" fmla="*/ 0 w 8"/>
                <a:gd name="T43" fmla="*/ 6 h 6"/>
                <a:gd name="T44" fmla="*/ 0 w 8"/>
                <a:gd name="T45" fmla="*/ 6 h 6"/>
                <a:gd name="T46" fmla="*/ 0 w 8"/>
                <a:gd name="T47" fmla="*/ 6 h 6"/>
                <a:gd name="T48" fmla="*/ 0 w 8"/>
                <a:gd name="T49" fmla="*/ 6 h 6"/>
                <a:gd name="T50" fmla="*/ 0 w 8"/>
                <a:gd name="T51" fmla="*/ 6 h 6"/>
                <a:gd name="T52" fmla="*/ 0 w 8"/>
                <a:gd name="T53" fmla="*/ 6 h 6"/>
                <a:gd name="T54" fmla="*/ 0 w 8"/>
                <a:gd name="T55" fmla="*/ 6 h 6"/>
                <a:gd name="T56" fmla="*/ 0 w 8"/>
                <a:gd name="T57" fmla="*/ 6 h 6"/>
                <a:gd name="T58" fmla="*/ 0 w 8"/>
                <a:gd name="T59" fmla="*/ 6 h 6"/>
                <a:gd name="T60" fmla="*/ 4 w 8"/>
                <a:gd name="T61" fmla="*/ 6 h 6"/>
                <a:gd name="T62" fmla="*/ 4 w 8"/>
                <a:gd name="T63" fmla="*/ 6 h 6"/>
                <a:gd name="T64" fmla="*/ 4 w 8"/>
                <a:gd name="T65" fmla="*/ 6 h 6"/>
                <a:gd name="T66" fmla="*/ 0 w 8"/>
                <a:gd name="T67" fmla="*/ 4 h 6"/>
                <a:gd name="T68" fmla="*/ 0 w 8"/>
                <a:gd name="T69" fmla="*/ 4 h 6"/>
                <a:gd name="T70" fmla="*/ 0 w 8"/>
                <a:gd name="T71" fmla="*/ 4 h 6"/>
                <a:gd name="T72" fmla="*/ 4 w 8"/>
                <a:gd name="T73" fmla="*/ 4 h 6"/>
                <a:gd name="T74" fmla="*/ 4 w 8"/>
                <a:gd name="T75" fmla="*/ 4 h 6"/>
                <a:gd name="T76" fmla="*/ 4 w 8"/>
                <a:gd name="T77" fmla="*/ 4 h 6"/>
                <a:gd name="T78" fmla="*/ 4 w 8"/>
                <a:gd name="T79" fmla="*/ 0 h 6"/>
                <a:gd name="T80" fmla="*/ 4 w 8"/>
                <a:gd name="T81" fmla="*/ 0 h 6"/>
                <a:gd name="T82" fmla="*/ 4 w 8"/>
                <a:gd name="T83" fmla="*/ 0 h 6"/>
                <a:gd name="T84" fmla="*/ 4 w 8"/>
                <a:gd name="T85" fmla="*/ 0 h 6"/>
                <a:gd name="T86" fmla="*/ 4 w 8"/>
                <a:gd name="T87" fmla="*/ 0 h 6"/>
                <a:gd name="T88" fmla="*/ 4 w 8"/>
                <a:gd name="T89" fmla="*/ 4 h 6"/>
                <a:gd name="T90" fmla="*/ 4 w 8"/>
                <a:gd name="T91" fmla="*/ 4 h 6"/>
                <a:gd name="T92" fmla="*/ 4 w 8"/>
                <a:gd name="T93" fmla="*/ 4 h 6"/>
                <a:gd name="T94" fmla="*/ 4 w 8"/>
                <a:gd name="T95" fmla="*/ 4 h 6"/>
                <a:gd name="T96" fmla="*/ 4 w 8"/>
                <a:gd name="T97" fmla="*/ 4 h 6"/>
                <a:gd name="T98" fmla="*/ 4 w 8"/>
                <a:gd name="T99" fmla="*/ 4 h 6"/>
                <a:gd name="T100" fmla="*/ 4 w 8"/>
                <a:gd name="T10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6">
                  <a:moveTo>
                    <a:pt x="4" y="4"/>
                  </a:moveTo>
                  <a:lnTo>
                    <a:pt x="4" y="4"/>
                  </a:lnTo>
                  <a:lnTo>
                    <a:pt x="8" y="4"/>
                  </a:lnTo>
                  <a:lnTo>
                    <a:pt x="8" y="4"/>
                  </a:lnTo>
                  <a:lnTo>
                    <a:pt x="8" y="4"/>
                  </a:lnTo>
                  <a:lnTo>
                    <a:pt x="8" y="4"/>
                  </a:lnTo>
                  <a:lnTo>
                    <a:pt x="8" y="4"/>
                  </a:lnTo>
                  <a:lnTo>
                    <a:pt x="8" y="4"/>
                  </a:lnTo>
                  <a:lnTo>
                    <a:pt x="8" y="6"/>
                  </a:lnTo>
                  <a:lnTo>
                    <a:pt x="8" y="6"/>
                  </a:lnTo>
                  <a:lnTo>
                    <a:pt x="8" y="6"/>
                  </a:lnTo>
                  <a:lnTo>
                    <a:pt x="8" y="6"/>
                  </a:lnTo>
                  <a:lnTo>
                    <a:pt x="8" y="6"/>
                  </a:lnTo>
                  <a:lnTo>
                    <a:pt x="8" y="6"/>
                  </a:lnTo>
                  <a:lnTo>
                    <a:pt x="4" y="6"/>
                  </a:lnTo>
                  <a:lnTo>
                    <a:pt x="4" y="6"/>
                  </a:lnTo>
                  <a:lnTo>
                    <a:pt x="4" y="6"/>
                  </a:lnTo>
                  <a:lnTo>
                    <a:pt x="4"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4" y="6"/>
                  </a:lnTo>
                  <a:lnTo>
                    <a:pt x="4" y="6"/>
                  </a:lnTo>
                  <a:lnTo>
                    <a:pt x="4" y="6"/>
                  </a:lnTo>
                  <a:lnTo>
                    <a:pt x="0" y="4"/>
                  </a:lnTo>
                  <a:lnTo>
                    <a:pt x="0" y="4"/>
                  </a:lnTo>
                  <a:lnTo>
                    <a:pt x="0" y="4"/>
                  </a:lnTo>
                  <a:lnTo>
                    <a:pt x="4" y="4"/>
                  </a:lnTo>
                  <a:lnTo>
                    <a:pt x="4" y="4"/>
                  </a:lnTo>
                  <a:lnTo>
                    <a:pt x="4" y="4"/>
                  </a:lnTo>
                  <a:lnTo>
                    <a:pt x="4" y="0"/>
                  </a:lnTo>
                  <a:lnTo>
                    <a:pt x="4" y="0"/>
                  </a:lnTo>
                  <a:lnTo>
                    <a:pt x="4" y="0"/>
                  </a:lnTo>
                  <a:lnTo>
                    <a:pt x="4" y="0"/>
                  </a:lnTo>
                  <a:lnTo>
                    <a:pt x="4" y="0"/>
                  </a:lnTo>
                  <a:lnTo>
                    <a:pt x="4" y="4"/>
                  </a:lnTo>
                  <a:lnTo>
                    <a:pt x="4" y="4"/>
                  </a:lnTo>
                  <a:lnTo>
                    <a:pt x="4" y="4"/>
                  </a:lnTo>
                  <a:lnTo>
                    <a:pt x="4" y="4"/>
                  </a:lnTo>
                  <a:lnTo>
                    <a:pt x="4" y="4"/>
                  </a:lnTo>
                  <a:lnTo>
                    <a:pt x="4" y="4"/>
                  </a:lnTo>
                  <a:lnTo>
                    <a:pt x="4" y="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93" name="Freeform 200">
              <a:extLst>
                <a:ext uri="{FF2B5EF4-FFF2-40B4-BE49-F238E27FC236}">
                  <a16:creationId xmlns:a16="http://schemas.microsoft.com/office/drawing/2014/main" id="{F0D7AA5F-A037-91AB-91B3-002754CA1D87}"/>
                </a:ext>
              </a:extLst>
            </p:cNvPr>
            <p:cNvSpPr>
              <a:spLocks/>
            </p:cNvSpPr>
            <p:nvPr/>
          </p:nvSpPr>
          <p:spPr bwMode="auto">
            <a:xfrm>
              <a:off x="8270875" y="5524568"/>
              <a:ext cx="136525" cy="222250"/>
            </a:xfrm>
            <a:custGeom>
              <a:avLst/>
              <a:gdLst>
                <a:gd name="T0" fmla="*/ 52 w 86"/>
                <a:gd name="T1" fmla="*/ 124 h 140"/>
                <a:gd name="T2" fmla="*/ 44 w 86"/>
                <a:gd name="T3" fmla="*/ 136 h 140"/>
                <a:gd name="T4" fmla="*/ 38 w 86"/>
                <a:gd name="T5" fmla="*/ 136 h 140"/>
                <a:gd name="T6" fmla="*/ 30 w 86"/>
                <a:gd name="T7" fmla="*/ 136 h 140"/>
                <a:gd name="T8" fmla="*/ 34 w 86"/>
                <a:gd name="T9" fmla="*/ 124 h 140"/>
                <a:gd name="T10" fmla="*/ 38 w 86"/>
                <a:gd name="T11" fmla="*/ 112 h 140"/>
                <a:gd name="T12" fmla="*/ 30 w 86"/>
                <a:gd name="T13" fmla="*/ 106 h 140"/>
                <a:gd name="T14" fmla="*/ 22 w 86"/>
                <a:gd name="T15" fmla="*/ 98 h 140"/>
                <a:gd name="T16" fmla="*/ 18 w 86"/>
                <a:gd name="T17" fmla="*/ 90 h 140"/>
                <a:gd name="T18" fmla="*/ 30 w 86"/>
                <a:gd name="T19" fmla="*/ 86 h 140"/>
                <a:gd name="T20" fmla="*/ 30 w 86"/>
                <a:gd name="T21" fmla="*/ 72 h 140"/>
                <a:gd name="T22" fmla="*/ 30 w 86"/>
                <a:gd name="T23" fmla="*/ 64 h 140"/>
                <a:gd name="T24" fmla="*/ 30 w 86"/>
                <a:gd name="T25" fmla="*/ 56 h 140"/>
                <a:gd name="T26" fmla="*/ 26 w 86"/>
                <a:gd name="T27" fmla="*/ 54 h 140"/>
                <a:gd name="T28" fmla="*/ 34 w 86"/>
                <a:gd name="T29" fmla="*/ 54 h 140"/>
                <a:gd name="T30" fmla="*/ 26 w 86"/>
                <a:gd name="T31" fmla="*/ 46 h 140"/>
                <a:gd name="T32" fmla="*/ 26 w 86"/>
                <a:gd name="T33" fmla="*/ 42 h 140"/>
                <a:gd name="T34" fmla="*/ 26 w 86"/>
                <a:gd name="T35" fmla="*/ 34 h 140"/>
                <a:gd name="T36" fmla="*/ 22 w 86"/>
                <a:gd name="T37" fmla="*/ 34 h 140"/>
                <a:gd name="T38" fmla="*/ 18 w 86"/>
                <a:gd name="T39" fmla="*/ 30 h 140"/>
                <a:gd name="T40" fmla="*/ 18 w 86"/>
                <a:gd name="T41" fmla="*/ 38 h 140"/>
                <a:gd name="T42" fmla="*/ 14 w 86"/>
                <a:gd name="T43" fmla="*/ 26 h 140"/>
                <a:gd name="T44" fmla="*/ 14 w 86"/>
                <a:gd name="T45" fmla="*/ 16 h 140"/>
                <a:gd name="T46" fmla="*/ 12 w 86"/>
                <a:gd name="T47" fmla="*/ 20 h 140"/>
                <a:gd name="T48" fmla="*/ 4 w 86"/>
                <a:gd name="T49" fmla="*/ 8 h 140"/>
                <a:gd name="T50" fmla="*/ 8 w 86"/>
                <a:gd name="T51" fmla="*/ 0 h 140"/>
                <a:gd name="T52" fmla="*/ 4 w 86"/>
                <a:gd name="T53" fmla="*/ 4 h 140"/>
                <a:gd name="T54" fmla="*/ 8 w 86"/>
                <a:gd name="T55" fmla="*/ 12 h 140"/>
                <a:gd name="T56" fmla="*/ 14 w 86"/>
                <a:gd name="T57" fmla="*/ 12 h 140"/>
                <a:gd name="T58" fmla="*/ 22 w 86"/>
                <a:gd name="T59" fmla="*/ 16 h 140"/>
                <a:gd name="T60" fmla="*/ 26 w 86"/>
                <a:gd name="T61" fmla="*/ 20 h 140"/>
                <a:gd name="T62" fmla="*/ 26 w 86"/>
                <a:gd name="T63" fmla="*/ 26 h 140"/>
                <a:gd name="T64" fmla="*/ 30 w 86"/>
                <a:gd name="T65" fmla="*/ 30 h 140"/>
                <a:gd name="T66" fmla="*/ 30 w 86"/>
                <a:gd name="T67" fmla="*/ 46 h 140"/>
                <a:gd name="T68" fmla="*/ 34 w 86"/>
                <a:gd name="T69" fmla="*/ 50 h 140"/>
                <a:gd name="T70" fmla="*/ 40 w 86"/>
                <a:gd name="T71" fmla="*/ 50 h 140"/>
                <a:gd name="T72" fmla="*/ 38 w 86"/>
                <a:gd name="T73" fmla="*/ 38 h 140"/>
                <a:gd name="T74" fmla="*/ 44 w 86"/>
                <a:gd name="T75" fmla="*/ 50 h 140"/>
                <a:gd name="T76" fmla="*/ 48 w 86"/>
                <a:gd name="T77" fmla="*/ 54 h 140"/>
                <a:gd name="T78" fmla="*/ 48 w 86"/>
                <a:gd name="T79" fmla="*/ 60 h 140"/>
                <a:gd name="T80" fmla="*/ 52 w 86"/>
                <a:gd name="T81" fmla="*/ 64 h 140"/>
                <a:gd name="T82" fmla="*/ 64 w 86"/>
                <a:gd name="T83" fmla="*/ 68 h 140"/>
                <a:gd name="T84" fmla="*/ 74 w 86"/>
                <a:gd name="T85" fmla="*/ 64 h 140"/>
                <a:gd name="T86" fmla="*/ 86 w 86"/>
                <a:gd name="T87" fmla="*/ 64 h 140"/>
                <a:gd name="T88" fmla="*/ 82 w 86"/>
                <a:gd name="T89" fmla="*/ 76 h 140"/>
                <a:gd name="T90" fmla="*/ 74 w 86"/>
                <a:gd name="T91" fmla="*/ 86 h 140"/>
                <a:gd name="T92" fmla="*/ 70 w 86"/>
                <a:gd name="T93" fmla="*/ 90 h 140"/>
                <a:gd name="T94" fmla="*/ 60 w 86"/>
                <a:gd name="T95" fmla="*/ 98 h 140"/>
                <a:gd name="T96" fmla="*/ 60 w 86"/>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140">
                  <a:moveTo>
                    <a:pt x="56" y="116"/>
                  </a:moveTo>
                  <a:lnTo>
                    <a:pt x="56" y="120"/>
                  </a:lnTo>
                  <a:lnTo>
                    <a:pt x="52" y="120"/>
                  </a:lnTo>
                  <a:lnTo>
                    <a:pt x="52" y="124"/>
                  </a:lnTo>
                  <a:lnTo>
                    <a:pt x="52" y="128"/>
                  </a:lnTo>
                  <a:lnTo>
                    <a:pt x="48" y="128"/>
                  </a:lnTo>
                  <a:lnTo>
                    <a:pt x="48" y="132"/>
                  </a:lnTo>
                  <a:lnTo>
                    <a:pt x="44" y="136"/>
                  </a:lnTo>
                  <a:lnTo>
                    <a:pt x="40" y="136"/>
                  </a:lnTo>
                  <a:lnTo>
                    <a:pt x="40" y="140"/>
                  </a:lnTo>
                  <a:lnTo>
                    <a:pt x="38" y="140"/>
                  </a:lnTo>
                  <a:lnTo>
                    <a:pt x="38" y="136"/>
                  </a:lnTo>
                  <a:lnTo>
                    <a:pt x="34" y="136"/>
                  </a:lnTo>
                  <a:lnTo>
                    <a:pt x="34" y="132"/>
                  </a:lnTo>
                  <a:lnTo>
                    <a:pt x="30" y="132"/>
                  </a:lnTo>
                  <a:lnTo>
                    <a:pt x="30" y="136"/>
                  </a:lnTo>
                  <a:lnTo>
                    <a:pt x="30" y="132"/>
                  </a:lnTo>
                  <a:lnTo>
                    <a:pt x="30" y="128"/>
                  </a:lnTo>
                  <a:lnTo>
                    <a:pt x="34" y="128"/>
                  </a:lnTo>
                  <a:lnTo>
                    <a:pt x="34" y="124"/>
                  </a:lnTo>
                  <a:lnTo>
                    <a:pt x="34" y="120"/>
                  </a:lnTo>
                  <a:lnTo>
                    <a:pt x="38" y="120"/>
                  </a:lnTo>
                  <a:lnTo>
                    <a:pt x="38" y="116"/>
                  </a:lnTo>
                  <a:lnTo>
                    <a:pt x="38" y="112"/>
                  </a:lnTo>
                  <a:lnTo>
                    <a:pt x="38" y="110"/>
                  </a:lnTo>
                  <a:lnTo>
                    <a:pt x="34" y="110"/>
                  </a:lnTo>
                  <a:lnTo>
                    <a:pt x="34" y="106"/>
                  </a:lnTo>
                  <a:lnTo>
                    <a:pt x="30" y="106"/>
                  </a:lnTo>
                  <a:lnTo>
                    <a:pt x="26" y="106"/>
                  </a:lnTo>
                  <a:lnTo>
                    <a:pt x="26" y="102"/>
                  </a:lnTo>
                  <a:lnTo>
                    <a:pt x="22" y="102"/>
                  </a:lnTo>
                  <a:lnTo>
                    <a:pt x="22" y="98"/>
                  </a:lnTo>
                  <a:lnTo>
                    <a:pt x="18" y="98"/>
                  </a:lnTo>
                  <a:lnTo>
                    <a:pt x="14" y="94"/>
                  </a:lnTo>
                  <a:lnTo>
                    <a:pt x="14" y="90"/>
                  </a:lnTo>
                  <a:lnTo>
                    <a:pt x="18" y="90"/>
                  </a:lnTo>
                  <a:lnTo>
                    <a:pt x="22" y="90"/>
                  </a:lnTo>
                  <a:lnTo>
                    <a:pt x="22" y="86"/>
                  </a:lnTo>
                  <a:lnTo>
                    <a:pt x="26" y="86"/>
                  </a:lnTo>
                  <a:lnTo>
                    <a:pt x="30" y="86"/>
                  </a:lnTo>
                  <a:lnTo>
                    <a:pt x="30" y="82"/>
                  </a:lnTo>
                  <a:lnTo>
                    <a:pt x="30" y="80"/>
                  </a:lnTo>
                  <a:lnTo>
                    <a:pt x="30" y="76"/>
                  </a:lnTo>
                  <a:lnTo>
                    <a:pt x="30" y="72"/>
                  </a:lnTo>
                  <a:lnTo>
                    <a:pt x="34" y="72"/>
                  </a:lnTo>
                  <a:lnTo>
                    <a:pt x="34" y="68"/>
                  </a:lnTo>
                  <a:lnTo>
                    <a:pt x="30" y="68"/>
                  </a:lnTo>
                  <a:lnTo>
                    <a:pt x="30" y="64"/>
                  </a:lnTo>
                  <a:lnTo>
                    <a:pt x="34" y="64"/>
                  </a:lnTo>
                  <a:lnTo>
                    <a:pt x="30" y="64"/>
                  </a:lnTo>
                  <a:lnTo>
                    <a:pt x="30" y="60"/>
                  </a:lnTo>
                  <a:lnTo>
                    <a:pt x="30" y="56"/>
                  </a:lnTo>
                  <a:lnTo>
                    <a:pt x="34" y="56"/>
                  </a:lnTo>
                  <a:lnTo>
                    <a:pt x="30" y="56"/>
                  </a:lnTo>
                  <a:lnTo>
                    <a:pt x="30" y="54"/>
                  </a:lnTo>
                  <a:lnTo>
                    <a:pt x="26" y="54"/>
                  </a:lnTo>
                  <a:lnTo>
                    <a:pt x="26" y="50"/>
                  </a:lnTo>
                  <a:lnTo>
                    <a:pt x="30" y="50"/>
                  </a:lnTo>
                  <a:lnTo>
                    <a:pt x="30" y="54"/>
                  </a:lnTo>
                  <a:lnTo>
                    <a:pt x="34" y="54"/>
                  </a:lnTo>
                  <a:lnTo>
                    <a:pt x="34" y="50"/>
                  </a:lnTo>
                  <a:lnTo>
                    <a:pt x="30" y="50"/>
                  </a:lnTo>
                  <a:lnTo>
                    <a:pt x="26" y="50"/>
                  </a:lnTo>
                  <a:lnTo>
                    <a:pt x="26" y="46"/>
                  </a:lnTo>
                  <a:lnTo>
                    <a:pt x="22" y="42"/>
                  </a:lnTo>
                  <a:lnTo>
                    <a:pt x="22" y="38"/>
                  </a:lnTo>
                  <a:lnTo>
                    <a:pt x="22" y="42"/>
                  </a:lnTo>
                  <a:lnTo>
                    <a:pt x="26" y="42"/>
                  </a:lnTo>
                  <a:lnTo>
                    <a:pt x="26" y="38"/>
                  </a:lnTo>
                  <a:lnTo>
                    <a:pt x="22" y="38"/>
                  </a:lnTo>
                  <a:lnTo>
                    <a:pt x="26" y="38"/>
                  </a:lnTo>
                  <a:lnTo>
                    <a:pt x="26" y="34"/>
                  </a:lnTo>
                  <a:lnTo>
                    <a:pt x="26" y="38"/>
                  </a:lnTo>
                  <a:lnTo>
                    <a:pt x="22" y="38"/>
                  </a:lnTo>
                  <a:lnTo>
                    <a:pt x="26" y="34"/>
                  </a:lnTo>
                  <a:lnTo>
                    <a:pt x="22" y="34"/>
                  </a:lnTo>
                  <a:lnTo>
                    <a:pt x="18" y="34"/>
                  </a:lnTo>
                  <a:lnTo>
                    <a:pt x="18" y="30"/>
                  </a:lnTo>
                  <a:lnTo>
                    <a:pt x="18" y="26"/>
                  </a:lnTo>
                  <a:lnTo>
                    <a:pt x="18" y="30"/>
                  </a:lnTo>
                  <a:lnTo>
                    <a:pt x="18" y="34"/>
                  </a:lnTo>
                  <a:lnTo>
                    <a:pt x="22" y="34"/>
                  </a:lnTo>
                  <a:lnTo>
                    <a:pt x="22" y="38"/>
                  </a:lnTo>
                  <a:lnTo>
                    <a:pt x="18" y="38"/>
                  </a:lnTo>
                  <a:lnTo>
                    <a:pt x="18" y="34"/>
                  </a:lnTo>
                  <a:lnTo>
                    <a:pt x="18" y="30"/>
                  </a:lnTo>
                  <a:lnTo>
                    <a:pt x="14" y="30"/>
                  </a:lnTo>
                  <a:lnTo>
                    <a:pt x="14" y="26"/>
                  </a:lnTo>
                  <a:lnTo>
                    <a:pt x="12" y="24"/>
                  </a:lnTo>
                  <a:lnTo>
                    <a:pt x="12" y="20"/>
                  </a:lnTo>
                  <a:lnTo>
                    <a:pt x="14" y="20"/>
                  </a:lnTo>
                  <a:lnTo>
                    <a:pt x="14" y="16"/>
                  </a:lnTo>
                  <a:lnTo>
                    <a:pt x="14" y="20"/>
                  </a:lnTo>
                  <a:lnTo>
                    <a:pt x="12" y="20"/>
                  </a:lnTo>
                  <a:lnTo>
                    <a:pt x="12" y="24"/>
                  </a:lnTo>
                  <a:lnTo>
                    <a:pt x="12" y="20"/>
                  </a:lnTo>
                  <a:lnTo>
                    <a:pt x="8" y="20"/>
                  </a:lnTo>
                  <a:lnTo>
                    <a:pt x="8" y="16"/>
                  </a:lnTo>
                  <a:lnTo>
                    <a:pt x="8" y="12"/>
                  </a:lnTo>
                  <a:lnTo>
                    <a:pt x="4" y="8"/>
                  </a:lnTo>
                  <a:lnTo>
                    <a:pt x="4" y="4"/>
                  </a:lnTo>
                  <a:lnTo>
                    <a:pt x="0" y="0"/>
                  </a:lnTo>
                  <a:lnTo>
                    <a:pt x="4" y="0"/>
                  </a:lnTo>
                  <a:lnTo>
                    <a:pt x="8" y="0"/>
                  </a:lnTo>
                  <a:lnTo>
                    <a:pt x="8" y="4"/>
                  </a:lnTo>
                  <a:lnTo>
                    <a:pt x="8" y="0"/>
                  </a:lnTo>
                  <a:lnTo>
                    <a:pt x="4" y="0"/>
                  </a:lnTo>
                  <a:lnTo>
                    <a:pt x="4" y="4"/>
                  </a:lnTo>
                  <a:lnTo>
                    <a:pt x="8" y="4"/>
                  </a:lnTo>
                  <a:lnTo>
                    <a:pt x="8" y="8"/>
                  </a:lnTo>
                  <a:lnTo>
                    <a:pt x="12" y="12"/>
                  </a:lnTo>
                  <a:lnTo>
                    <a:pt x="8" y="12"/>
                  </a:lnTo>
                  <a:lnTo>
                    <a:pt x="12" y="12"/>
                  </a:lnTo>
                  <a:lnTo>
                    <a:pt x="12" y="8"/>
                  </a:lnTo>
                  <a:lnTo>
                    <a:pt x="12" y="12"/>
                  </a:lnTo>
                  <a:lnTo>
                    <a:pt x="14" y="12"/>
                  </a:lnTo>
                  <a:lnTo>
                    <a:pt x="18" y="12"/>
                  </a:lnTo>
                  <a:lnTo>
                    <a:pt x="22" y="16"/>
                  </a:lnTo>
                  <a:lnTo>
                    <a:pt x="18" y="16"/>
                  </a:lnTo>
                  <a:lnTo>
                    <a:pt x="22" y="16"/>
                  </a:lnTo>
                  <a:lnTo>
                    <a:pt x="22" y="20"/>
                  </a:lnTo>
                  <a:lnTo>
                    <a:pt x="22" y="16"/>
                  </a:lnTo>
                  <a:lnTo>
                    <a:pt x="26" y="16"/>
                  </a:lnTo>
                  <a:lnTo>
                    <a:pt x="26" y="20"/>
                  </a:lnTo>
                  <a:lnTo>
                    <a:pt x="26" y="24"/>
                  </a:lnTo>
                  <a:lnTo>
                    <a:pt x="30" y="24"/>
                  </a:lnTo>
                  <a:lnTo>
                    <a:pt x="26" y="24"/>
                  </a:lnTo>
                  <a:lnTo>
                    <a:pt x="26" y="26"/>
                  </a:lnTo>
                  <a:lnTo>
                    <a:pt x="30" y="26"/>
                  </a:lnTo>
                  <a:lnTo>
                    <a:pt x="26" y="26"/>
                  </a:lnTo>
                  <a:lnTo>
                    <a:pt x="26" y="30"/>
                  </a:lnTo>
                  <a:lnTo>
                    <a:pt x="30" y="30"/>
                  </a:lnTo>
                  <a:lnTo>
                    <a:pt x="30" y="34"/>
                  </a:lnTo>
                  <a:lnTo>
                    <a:pt x="30" y="38"/>
                  </a:lnTo>
                  <a:lnTo>
                    <a:pt x="30" y="42"/>
                  </a:lnTo>
                  <a:lnTo>
                    <a:pt x="30" y="46"/>
                  </a:lnTo>
                  <a:lnTo>
                    <a:pt x="34" y="46"/>
                  </a:lnTo>
                  <a:lnTo>
                    <a:pt x="34" y="50"/>
                  </a:lnTo>
                  <a:lnTo>
                    <a:pt x="34" y="46"/>
                  </a:lnTo>
                  <a:lnTo>
                    <a:pt x="34" y="50"/>
                  </a:lnTo>
                  <a:lnTo>
                    <a:pt x="38" y="50"/>
                  </a:lnTo>
                  <a:lnTo>
                    <a:pt x="38" y="54"/>
                  </a:lnTo>
                  <a:lnTo>
                    <a:pt x="40" y="54"/>
                  </a:lnTo>
                  <a:lnTo>
                    <a:pt x="40" y="50"/>
                  </a:lnTo>
                  <a:lnTo>
                    <a:pt x="40" y="46"/>
                  </a:lnTo>
                  <a:lnTo>
                    <a:pt x="40" y="42"/>
                  </a:lnTo>
                  <a:lnTo>
                    <a:pt x="38" y="42"/>
                  </a:lnTo>
                  <a:lnTo>
                    <a:pt x="38" y="38"/>
                  </a:lnTo>
                  <a:lnTo>
                    <a:pt x="40" y="42"/>
                  </a:lnTo>
                  <a:lnTo>
                    <a:pt x="40" y="46"/>
                  </a:lnTo>
                  <a:lnTo>
                    <a:pt x="44" y="46"/>
                  </a:lnTo>
                  <a:lnTo>
                    <a:pt x="44" y="50"/>
                  </a:lnTo>
                  <a:lnTo>
                    <a:pt x="44" y="46"/>
                  </a:lnTo>
                  <a:lnTo>
                    <a:pt x="44" y="50"/>
                  </a:lnTo>
                  <a:lnTo>
                    <a:pt x="48" y="50"/>
                  </a:lnTo>
                  <a:lnTo>
                    <a:pt x="48" y="54"/>
                  </a:lnTo>
                  <a:lnTo>
                    <a:pt x="44" y="54"/>
                  </a:lnTo>
                  <a:lnTo>
                    <a:pt x="48" y="54"/>
                  </a:lnTo>
                  <a:lnTo>
                    <a:pt x="48" y="56"/>
                  </a:lnTo>
                  <a:lnTo>
                    <a:pt x="48" y="60"/>
                  </a:lnTo>
                  <a:lnTo>
                    <a:pt x="52" y="60"/>
                  </a:lnTo>
                  <a:lnTo>
                    <a:pt x="48" y="60"/>
                  </a:lnTo>
                  <a:lnTo>
                    <a:pt x="48" y="64"/>
                  </a:lnTo>
                  <a:lnTo>
                    <a:pt x="52" y="64"/>
                  </a:lnTo>
                  <a:lnTo>
                    <a:pt x="56" y="64"/>
                  </a:lnTo>
                  <a:lnTo>
                    <a:pt x="56" y="68"/>
                  </a:lnTo>
                  <a:lnTo>
                    <a:pt x="60" y="68"/>
                  </a:lnTo>
                  <a:lnTo>
                    <a:pt x="64" y="68"/>
                  </a:lnTo>
                  <a:lnTo>
                    <a:pt x="66" y="68"/>
                  </a:lnTo>
                  <a:lnTo>
                    <a:pt x="70" y="68"/>
                  </a:lnTo>
                  <a:lnTo>
                    <a:pt x="70" y="64"/>
                  </a:lnTo>
                  <a:lnTo>
                    <a:pt x="74" y="64"/>
                  </a:lnTo>
                  <a:lnTo>
                    <a:pt x="74" y="60"/>
                  </a:lnTo>
                  <a:lnTo>
                    <a:pt x="78" y="60"/>
                  </a:lnTo>
                  <a:lnTo>
                    <a:pt x="82" y="60"/>
                  </a:lnTo>
                  <a:lnTo>
                    <a:pt x="86" y="64"/>
                  </a:lnTo>
                  <a:lnTo>
                    <a:pt x="82" y="64"/>
                  </a:lnTo>
                  <a:lnTo>
                    <a:pt x="82" y="68"/>
                  </a:lnTo>
                  <a:lnTo>
                    <a:pt x="82" y="72"/>
                  </a:lnTo>
                  <a:lnTo>
                    <a:pt x="82" y="76"/>
                  </a:lnTo>
                  <a:lnTo>
                    <a:pt x="82" y="80"/>
                  </a:lnTo>
                  <a:lnTo>
                    <a:pt x="78" y="82"/>
                  </a:lnTo>
                  <a:lnTo>
                    <a:pt x="74" y="82"/>
                  </a:lnTo>
                  <a:lnTo>
                    <a:pt x="74" y="86"/>
                  </a:lnTo>
                  <a:lnTo>
                    <a:pt x="74" y="90"/>
                  </a:lnTo>
                  <a:lnTo>
                    <a:pt x="74" y="94"/>
                  </a:lnTo>
                  <a:lnTo>
                    <a:pt x="74" y="90"/>
                  </a:lnTo>
                  <a:lnTo>
                    <a:pt x="70" y="90"/>
                  </a:lnTo>
                  <a:lnTo>
                    <a:pt x="66" y="90"/>
                  </a:lnTo>
                  <a:lnTo>
                    <a:pt x="64" y="90"/>
                  </a:lnTo>
                  <a:lnTo>
                    <a:pt x="60" y="94"/>
                  </a:lnTo>
                  <a:lnTo>
                    <a:pt x="60" y="98"/>
                  </a:lnTo>
                  <a:lnTo>
                    <a:pt x="60" y="102"/>
                  </a:lnTo>
                  <a:lnTo>
                    <a:pt x="64" y="102"/>
                  </a:lnTo>
                  <a:lnTo>
                    <a:pt x="60" y="110"/>
                  </a:lnTo>
                  <a:lnTo>
                    <a:pt x="60" y="112"/>
                  </a:lnTo>
                  <a:lnTo>
                    <a:pt x="56" y="11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94" name="Freeform 201">
              <a:extLst>
                <a:ext uri="{FF2B5EF4-FFF2-40B4-BE49-F238E27FC236}">
                  <a16:creationId xmlns:a16="http://schemas.microsoft.com/office/drawing/2014/main" id="{8BC9FB55-F894-EF36-33E6-BB39C5FE216A}"/>
                </a:ext>
              </a:extLst>
            </p:cNvPr>
            <p:cNvSpPr>
              <a:spLocks/>
            </p:cNvSpPr>
            <p:nvPr/>
          </p:nvSpPr>
          <p:spPr bwMode="auto">
            <a:xfrm>
              <a:off x="8270875" y="5524568"/>
              <a:ext cx="136525" cy="222250"/>
            </a:xfrm>
            <a:custGeom>
              <a:avLst/>
              <a:gdLst>
                <a:gd name="T0" fmla="*/ 52 w 86"/>
                <a:gd name="T1" fmla="*/ 124 h 140"/>
                <a:gd name="T2" fmla="*/ 44 w 86"/>
                <a:gd name="T3" fmla="*/ 136 h 140"/>
                <a:gd name="T4" fmla="*/ 38 w 86"/>
                <a:gd name="T5" fmla="*/ 136 h 140"/>
                <a:gd name="T6" fmla="*/ 30 w 86"/>
                <a:gd name="T7" fmla="*/ 136 h 140"/>
                <a:gd name="T8" fmla="*/ 34 w 86"/>
                <a:gd name="T9" fmla="*/ 124 h 140"/>
                <a:gd name="T10" fmla="*/ 38 w 86"/>
                <a:gd name="T11" fmla="*/ 112 h 140"/>
                <a:gd name="T12" fmla="*/ 30 w 86"/>
                <a:gd name="T13" fmla="*/ 106 h 140"/>
                <a:gd name="T14" fmla="*/ 22 w 86"/>
                <a:gd name="T15" fmla="*/ 98 h 140"/>
                <a:gd name="T16" fmla="*/ 18 w 86"/>
                <a:gd name="T17" fmla="*/ 90 h 140"/>
                <a:gd name="T18" fmla="*/ 30 w 86"/>
                <a:gd name="T19" fmla="*/ 86 h 140"/>
                <a:gd name="T20" fmla="*/ 30 w 86"/>
                <a:gd name="T21" fmla="*/ 72 h 140"/>
                <a:gd name="T22" fmla="*/ 30 w 86"/>
                <a:gd name="T23" fmla="*/ 64 h 140"/>
                <a:gd name="T24" fmla="*/ 30 w 86"/>
                <a:gd name="T25" fmla="*/ 56 h 140"/>
                <a:gd name="T26" fmla="*/ 26 w 86"/>
                <a:gd name="T27" fmla="*/ 54 h 140"/>
                <a:gd name="T28" fmla="*/ 34 w 86"/>
                <a:gd name="T29" fmla="*/ 54 h 140"/>
                <a:gd name="T30" fmla="*/ 26 w 86"/>
                <a:gd name="T31" fmla="*/ 46 h 140"/>
                <a:gd name="T32" fmla="*/ 26 w 86"/>
                <a:gd name="T33" fmla="*/ 42 h 140"/>
                <a:gd name="T34" fmla="*/ 26 w 86"/>
                <a:gd name="T35" fmla="*/ 34 h 140"/>
                <a:gd name="T36" fmla="*/ 22 w 86"/>
                <a:gd name="T37" fmla="*/ 34 h 140"/>
                <a:gd name="T38" fmla="*/ 18 w 86"/>
                <a:gd name="T39" fmla="*/ 30 h 140"/>
                <a:gd name="T40" fmla="*/ 18 w 86"/>
                <a:gd name="T41" fmla="*/ 38 h 140"/>
                <a:gd name="T42" fmla="*/ 14 w 86"/>
                <a:gd name="T43" fmla="*/ 26 h 140"/>
                <a:gd name="T44" fmla="*/ 14 w 86"/>
                <a:gd name="T45" fmla="*/ 16 h 140"/>
                <a:gd name="T46" fmla="*/ 12 w 86"/>
                <a:gd name="T47" fmla="*/ 20 h 140"/>
                <a:gd name="T48" fmla="*/ 4 w 86"/>
                <a:gd name="T49" fmla="*/ 8 h 140"/>
                <a:gd name="T50" fmla="*/ 8 w 86"/>
                <a:gd name="T51" fmla="*/ 0 h 140"/>
                <a:gd name="T52" fmla="*/ 4 w 86"/>
                <a:gd name="T53" fmla="*/ 4 h 140"/>
                <a:gd name="T54" fmla="*/ 8 w 86"/>
                <a:gd name="T55" fmla="*/ 12 h 140"/>
                <a:gd name="T56" fmla="*/ 14 w 86"/>
                <a:gd name="T57" fmla="*/ 12 h 140"/>
                <a:gd name="T58" fmla="*/ 22 w 86"/>
                <a:gd name="T59" fmla="*/ 16 h 140"/>
                <a:gd name="T60" fmla="*/ 26 w 86"/>
                <a:gd name="T61" fmla="*/ 20 h 140"/>
                <a:gd name="T62" fmla="*/ 26 w 86"/>
                <a:gd name="T63" fmla="*/ 26 h 140"/>
                <a:gd name="T64" fmla="*/ 30 w 86"/>
                <a:gd name="T65" fmla="*/ 30 h 140"/>
                <a:gd name="T66" fmla="*/ 30 w 86"/>
                <a:gd name="T67" fmla="*/ 46 h 140"/>
                <a:gd name="T68" fmla="*/ 34 w 86"/>
                <a:gd name="T69" fmla="*/ 50 h 140"/>
                <a:gd name="T70" fmla="*/ 40 w 86"/>
                <a:gd name="T71" fmla="*/ 50 h 140"/>
                <a:gd name="T72" fmla="*/ 38 w 86"/>
                <a:gd name="T73" fmla="*/ 38 h 140"/>
                <a:gd name="T74" fmla="*/ 44 w 86"/>
                <a:gd name="T75" fmla="*/ 50 h 140"/>
                <a:gd name="T76" fmla="*/ 48 w 86"/>
                <a:gd name="T77" fmla="*/ 54 h 140"/>
                <a:gd name="T78" fmla="*/ 48 w 86"/>
                <a:gd name="T79" fmla="*/ 60 h 140"/>
                <a:gd name="T80" fmla="*/ 52 w 86"/>
                <a:gd name="T81" fmla="*/ 64 h 140"/>
                <a:gd name="T82" fmla="*/ 64 w 86"/>
                <a:gd name="T83" fmla="*/ 68 h 140"/>
                <a:gd name="T84" fmla="*/ 74 w 86"/>
                <a:gd name="T85" fmla="*/ 64 h 140"/>
                <a:gd name="T86" fmla="*/ 86 w 86"/>
                <a:gd name="T87" fmla="*/ 64 h 140"/>
                <a:gd name="T88" fmla="*/ 82 w 86"/>
                <a:gd name="T89" fmla="*/ 76 h 140"/>
                <a:gd name="T90" fmla="*/ 74 w 86"/>
                <a:gd name="T91" fmla="*/ 86 h 140"/>
                <a:gd name="T92" fmla="*/ 70 w 86"/>
                <a:gd name="T93" fmla="*/ 90 h 140"/>
                <a:gd name="T94" fmla="*/ 60 w 86"/>
                <a:gd name="T95" fmla="*/ 98 h 140"/>
                <a:gd name="T96" fmla="*/ 60 w 86"/>
                <a:gd name="T97"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140">
                  <a:moveTo>
                    <a:pt x="56" y="116"/>
                  </a:moveTo>
                  <a:lnTo>
                    <a:pt x="56" y="120"/>
                  </a:lnTo>
                  <a:lnTo>
                    <a:pt x="52" y="120"/>
                  </a:lnTo>
                  <a:lnTo>
                    <a:pt x="52" y="124"/>
                  </a:lnTo>
                  <a:lnTo>
                    <a:pt x="52" y="128"/>
                  </a:lnTo>
                  <a:lnTo>
                    <a:pt x="48" y="128"/>
                  </a:lnTo>
                  <a:lnTo>
                    <a:pt x="48" y="132"/>
                  </a:lnTo>
                  <a:lnTo>
                    <a:pt x="44" y="136"/>
                  </a:lnTo>
                  <a:lnTo>
                    <a:pt x="40" y="136"/>
                  </a:lnTo>
                  <a:lnTo>
                    <a:pt x="40" y="140"/>
                  </a:lnTo>
                  <a:lnTo>
                    <a:pt x="38" y="140"/>
                  </a:lnTo>
                  <a:lnTo>
                    <a:pt x="38" y="136"/>
                  </a:lnTo>
                  <a:lnTo>
                    <a:pt x="34" y="136"/>
                  </a:lnTo>
                  <a:lnTo>
                    <a:pt x="34" y="132"/>
                  </a:lnTo>
                  <a:lnTo>
                    <a:pt x="30" y="132"/>
                  </a:lnTo>
                  <a:lnTo>
                    <a:pt x="30" y="136"/>
                  </a:lnTo>
                  <a:lnTo>
                    <a:pt x="30" y="132"/>
                  </a:lnTo>
                  <a:lnTo>
                    <a:pt x="30" y="128"/>
                  </a:lnTo>
                  <a:lnTo>
                    <a:pt x="34" y="128"/>
                  </a:lnTo>
                  <a:lnTo>
                    <a:pt x="34" y="124"/>
                  </a:lnTo>
                  <a:lnTo>
                    <a:pt x="34" y="120"/>
                  </a:lnTo>
                  <a:lnTo>
                    <a:pt x="38" y="120"/>
                  </a:lnTo>
                  <a:lnTo>
                    <a:pt x="38" y="116"/>
                  </a:lnTo>
                  <a:lnTo>
                    <a:pt x="38" y="112"/>
                  </a:lnTo>
                  <a:lnTo>
                    <a:pt x="38" y="110"/>
                  </a:lnTo>
                  <a:lnTo>
                    <a:pt x="34" y="110"/>
                  </a:lnTo>
                  <a:lnTo>
                    <a:pt x="34" y="106"/>
                  </a:lnTo>
                  <a:lnTo>
                    <a:pt x="30" y="106"/>
                  </a:lnTo>
                  <a:lnTo>
                    <a:pt x="26" y="106"/>
                  </a:lnTo>
                  <a:lnTo>
                    <a:pt x="26" y="102"/>
                  </a:lnTo>
                  <a:lnTo>
                    <a:pt x="22" y="102"/>
                  </a:lnTo>
                  <a:lnTo>
                    <a:pt x="22" y="98"/>
                  </a:lnTo>
                  <a:lnTo>
                    <a:pt x="18" y="98"/>
                  </a:lnTo>
                  <a:lnTo>
                    <a:pt x="14" y="94"/>
                  </a:lnTo>
                  <a:lnTo>
                    <a:pt x="14" y="90"/>
                  </a:lnTo>
                  <a:lnTo>
                    <a:pt x="18" y="90"/>
                  </a:lnTo>
                  <a:lnTo>
                    <a:pt x="22" y="90"/>
                  </a:lnTo>
                  <a:lnTo>
                    <a:pt x="22" y="86"/>
                  </a:lnTo>
                  <a:lnTo>
                    <a:pt x="26" y="86"/>
                  </a:lnTo>
                  <a:lnTo>
                    <a:pt x="30" y="86"/>
                  </a:lnTo>
                  <a:lnTo>
                    <a:pt x="30" y="82"/>
                  </a:lnTo>
                  <a:lnTo>
                    <a:pt x="30" y="80"/>
                  </a:lnTo>
                  <a:lnTo>
                    <a:pt x="30" y="76"/>
                  </a:lnTo>
                  <a:lnTo>
                    <a:pt x="30" y="72"/>
                  </a:lnTo>
                  <a:lnTo>
                    <a:pt x="34" y="72"/>
                  </a:lnTo>
                  <a:lnTo>
                    <a:pt x="34" y="68"/>
                  </a:lnTo>
                  <a:lnTo>
                    <a:pt x="30" y="68"/>
                  </a:lnTo>
                  <a:lnTo>
                    <a:pt x="30" y="64"/>
                  </a:lnTo>
                  <a:lnTo>
                    <a:pt x="34" y="64"/>
                  </a:lnTo>
                  <a:lnTo>
                    <a:pt x="30" y="64"/>
                  </a:lnTo>
                  <a:lnTo>
                    <a:pt x="30" y="60"/>
                  </a:lnTo>
                  <a:lnTo>
                    <a:pt x="30" y="56"/>
                  </a:lnTo>
                  <a:lnTo>
                    <a:pt x="34" y="56"/>
                  </a:lnTo>
                  <a:lnTo>
                    <a:pt x="30" y="56"/>
                  </a:lnTo>
                  <a:lnTo>
                    <a:pt x="30" y="54"/>
                  </a:lnTo>
                  <a:lnTo>
                    <a:pt x="26" y="54"/>
                  </a:lnTo>
                  <a:lnTo>
                    <a:pt x="26" y="50"/>
                  </a:lnTo>
                  <a:lnTo>
                    <a:pt x="30" y="50"/>
                  </a:lnTo>
                  <a:lnTo>
                    <a:pt x="30" y="54"/>
                  </a:lnTo>
                  <a:lnTo>
                    <a:pt x="34" y="54"/>
                  </a:lnTo>
                  <a:lnTo>
                    <a:pt x="34" y="50"/>
                  </a:lnTo>
                  <a:lnTo>
                    <a:pt x="30" y="50"/>
                  </a:lnTo>
                  <a:lnTo>
                    <a:pt x="26" y="50"/>
                  </a:lnTo>
                  <a:lnTo>
                    <a:pt x="26" y="46"/>
                  </a:lnTo>
                  <a:lnTo>
                    <a:pt x="22" y="42"/>
                  </a:lnTo>
                  <a:lnTo>
                    <a:pt x="22" y="38"/>
                  </a:lnTo>
                  <a:lnTo>
                    <a:pt x="22" y="42"/>
                  </a:lnTo>
                  <a:lnTo>
                    <a:pt x="26" y="42"/>
                  </a:lnTo>
                  <a:lnTo>
                    <a:pt x="26" y="38"/>
                  </a:lnTo>
                  <a:lnTo>
                    <a:pt x="22" y="38"/>
                  </a:lnTo>
                  <a:lnTo>
                    <a:pt x="26" y="38"/>
                  </a:lnTo>
                  <a:lnTo>
                    <a:pt x="26" y="34"/>
                  </a:lnTo>
                  <a:lnTo>
                    <a:pt x="26" y="38"/>
                  </a:lnTo>
                  <a:lnTo>
                    <a:pt x="22" y="38"/>
                  </a:lnTo>
                  <a:lnTo>
                    <a:pt x="26" y="34"/>
                  </a:lnTo>
                  <a:lnTo>
                    <a:pt x="22" y="34"/>
                  </a:lnTo>
                  <a:lnTo>
                    <a:pt x="18" y="34"/>
                  </a:lnTo>
                  <a:lnTo>
                    <a:pt x="18" y="30"/>
                  </a:lnTo>
                  <a:lnTo>
                    <a:pt x="18" y="26"/>
                  </a:lnTo>
                  <a:lnTo>
                    <a:pt x="18" y="30"/>
                  </a:lnTo>
                  <a:lnTo>
                    <a:pt x="18" y="34"/>
                  </a:lnTo>
                  <a:lnTo>
                    <a:pt x="22" y="34"/>
                  </a:lnTo>
                  <a:lnTo>
                    <a:pt x="22" y="38"/>
                  </a:lnTo>
                  <a:lnTo>
                    <a:pt x="18" y="38"/>
                  </a:lnTo>
                  <a:lnTo>
                    <a:pt x="18" y="34"/>
                  </a:lnTo>
                  <a:lnTo>
                    <a:pt x="18" y="30"/>
                  </a:lnTo>
                  <a:lnTo>
                    <a:pt x="14" y="30"/>
                  </a:lnTo>
                  <a:lnTo>
                    <a:pt x="14" y="26"/>
                  </a:lnTo>
                  <a:lnTo>
                    <a:pt x="12" y="24"/>
                  </a:lnTo>
                  <a:lnTo>
                    <a:pt x="12" y="20"/>
                  </a:lnTo>
                  <a:lnTo>
                    <a:pt x="14" y="20"/>
                  </a:lnTo>
                  <a:lnTo>
                    <a:pt x="14" y="16"/>
                  </a:lnTo>
                  <a:lnTo>
                    <a:pt x="14" y="20"/>
                  </a:lnTo>
                  <a:lnTo>
                    <a:pt x="12" y="20"/>
                  </a:lnTo>
                  <a:lnTo>
                    <a:pt x="12" y="24"/>
                  </a:lnTo>
                  <a:lnTo>
                    <a:pt x="12" y="20"/>
                  </a:lnTo>
                  <a:lnTo>
                    <a:pt x="8" y="20"/>
                  </a:lnTo>
                  <a:lnTo>
                    <a:pt x="8" y="16"/>
                  </a:lnTo>
                  <a:lnTo>
                    <a:pt x="8" y="12"/>
                  </a:lnTo>
                  <a:lnTo>
                    <a:pt x="4" y="8"/>
                  </a:lnTo>
                  <a:lnTo>
                    <a:pt x="4" y="4"/>
                  </a:lnTo>
                  <a:lnTo>
                    <a:pt x="0" y="0"/>
                  </a:lnTo>
                  <a:lnTo>
                    <a:pt x="4" y="0"/>
                  </a:lnTo>
                  <a:lnTo>
                    <a:pt x="8" y="0"/>
                  </a:lnTo>
                  <a:lnTo>
                    <a:pt x="8" y="4"/>
                  </a:lnTo>
                  <a:lnTo>
                    <a:pt x="8" y="0"/>
                  </a:lnTo>
                  <a:lnTo>
                    <a:pt x="4" y="0"/>
                  </a:lnTo>
                  <a:lnTo>
                    <a:pt x="4" y="4"/>
                  </a:lnTo>
                  <a:lnTo>
                    <a:pt x="8" y="4"/>
                  </a:lnTo>
                  <a:lnTo>
                    <a:pt x="8" y="8"/>
                  </a:lnTo>
                  <a:lnTo>
                    <a:pt x="12" y="12"/>
                  </a:lnTo>
                  <a:lnTo>
                    <a:pt x="8" y="12"/>
                  </a:lnTo>
                  <a:lnTo>
                    <a:pt x="12" y="12"/>
                  </a:lnTo>
                  <a:lnTo>
                    <a:pt x="12" y="8"/>
                  </a:lnTo>
                  <a:lnTo>
                    <a:pt x="12" y="12"/>
                  </a:lnTo>
                  <a:lnTo>
                    <a:pt x="14" y="12"/>
                  </a:lnTo>
                  <a:lnTo>
                    <a:pt x="18" y="12"/>
                  </a:lnTo>
                  <a:lnTo>
                    <a:pt x="22" y="16"/>
                  </a:lnTo>
                  <a:lnTo>
                    <a:pt x="18" y="16"/>
                  </a:lnTo>
                  <a:lnTo>
                    <a:pt x="22" y="16"/>
                  </a:lnTo>
                  <a:lnTo>
                    <a:pt x="22" y="20"/>
                  </a:lnTo>
                  <a:lnTo>
                    <a:pt x="22" y="16"/>
                  </a:lnTo>
                  <a:lnTo>
                    <a:pt x="26" y="16"/>
                  </a:lnTo>
                  <a:lnTo>
                    <a:pt x="26" y="20"/>
                  </a:lnTo>
                  <a:lnTo>
                    <a:pt x="26" y="24"/>
                  </a:lnTo>
                  <a:lnTo>
                    <a:pt x="30" y="24"/>
                  </a:lnTo>
                  <a:lnTo>
                    <a:pt x="26" y="24"/>
                  </a:lnTo>
                  <a:lnTo>
                    <a:pt x="26" y="26"/>
                  </a:lnTo>
                  <a:lnTo>
                    <a:pt x="30" y="26"/>
                  </a:lnTo>
                  <a:lnTo>
                    <a:pt x="26" y="26"/>
                  </a:lnTo>
                  <a:lnTo>
                    <a:pt x="26" y="30"/>
                  </a:lnTo>
                  <a:lnTo>
                    <a:pt x="30" y="30"/>
                  </a:lnTo>
                  <a:lnTo>
                    <a:pt x="30" y="34"/>
                  </a:lnTo>
                  <a:lnTo>
                    <a:pt x="30" y="38"/>
                  </a:lnTo>
                  <a:lnTo>
                    <a:pt x="30" y="42"/>
                  </a:lnTo>
                  <a:lnTo>
                    <a:pt x="30" y="46"/>
                  </a:lnTo>
                  <a:lnTo>
                    <a:pt x="34" y="46"/>
                  </a:lnTo>
                  <a:lnTo>
                    <a:pt x="34" y="50"/>
                  </a:lnTo>
                  <a:lnTo>
                    <a:pt x="34" y="46"/>
                  </a:lnTo>
                  <a:lnTo>
                    <a:pt x="34" y="50"/>
                  </a:lnTo>
                  <a:lnTo>
                    <a:pt x="38" y="50"/>
                  </a:lnTo>
                  <a:lnTo>
                    <a:pt x="38" y="54"/>
                  </a:lnTo>
                  <a:lnTo>
                    <a:pt x="40" y="54"/>
                  </a:lnTo>
                  <a:lnTo>
                    <a:pt x="40" y="50"/>
                  </a:lnTo>
                  <a:lnTo>
                    <a:pt x="40" y="46"/>
                  </a:lnTo>
                  <a:lnTo>
                    <a:pt x="40" y="42"/>
                  </a:lnTo>
                  <a:lnTo>
                    <a:pt x="38" y="42"/>
                  </a:lnTo>
                  <a:lnTo>
                    <a:pt x="38" y="38"/>
                  </a:lnTo>
                  <a:lnTo>
                    <a:pt x="40" y="42"/>
                  </a:lnTo>
                  <a:lnTo>
                    <a:pt x="40" y="46"/>
                  </a:lnTo>
                  <a:lnTo>
                    <a:pt x="44" y="46"/>
                  </a:lnTo>
                  <a:lnTo>
                    <a:pt x="44" y="50"/>
                  </a:lnTo>
                  <a:lnTo>
                    <a:pt x="44" y="46"/>
                  </a:lnTo>
                  <a:lnTo>
                    <a:pt x="44" y="50"/>
                  </a:lnTo>
                  <a:lnTo>
                    <a:pt x="48" y="50"/>
                  </a:lnTo>
                  <a:lnTo>
                    <a:pt x="48" y="54"/>
                  </a:lnTo>
                  <a:lnTo>
                    <a:pt x="44" y="54"/>
                  </a:lnTo>
                  <a:lnTo>
                    <a:pt x="48" y="54"/>
                  </a:lnTo>
                  <a:lnTo>
                    <a:pt x="48" y="56"/>
                  </a:lnTo>
                  <a:lnTo>
                    <a:pt x="48" y="60"/>
                  </a:lnTo>
                  <a:lnTo>
                    <a:pt x="52" y="60"/>
                  </a:lnTo>
                  <a:lnTo>
                    <a:pt x="48" y="60"/>
                  </a:lnTo>
                  <a:lnTo>
                    <a:pt x="48" y="64"/>
                  </a:lnTo>
                  <a:lnTo>
                    <a:pt x="52" y="64"/>
                  </a:lnTo>
                  <a:lnTo>
                    <a:pt x="56" y="64"/>
                  </a:lnTo>
                  <a:lnTo>
                    <a:pt x="56" y="68"/>
                  </a:lnTo>
                  <a:lnTo>
                    <a:pt x="60" y="68"/>
                  </a:lnTo>
                  <a:lnTo>
                    <a:pt x="64" y="68"/>
                  </a:lnTo>
                  <a:lnTo>
                    <a:pt x="66" y="68"/>
                  </a:lnTo>
                  <a:lnTo>
                    <a:pt x="70" y="68"/>
                  </a:lnTo>
                  <a:lnTo>
                    <a:pt x="70" y="64"/>
                  </a:lnTo>
                  <a:lnTo>
                    <a:pt x="74" y="64"/>
                  </a:lnTo>
                  <a:lnTo>
                    <a:pt x="74" y="60"/>
                  </a:lnTo>
                  <a:lnTo>
                    <a:pt x="78" y="60"/>
                  </a:lnTo>
                  <a:lnTo>
                    <a:pt x="82" y="60"/>
                  </a:lnTo>
                  <a:lnTo>
                    <a:pt x="86" y="64"/>
                  </a:lnTo>
                  <a:lnTo>
                    <a:pt x="82" y="64"/>
                  </a:lnTo>
                  <a:lnTo>
                    <a:pt x="82" y="68"/>
                  </a:lnTo>
                  <a:lnTo>
                    <a:pt x="82" y="72"/>
                  </a:lnTo>
                  <a:lnTo>
                    <a:pt x="82" y="76"/>
                  </a:lnTo>
                  <a:lnTo>
                    <a:pt x="82" y="80"/>
                  </a:lnTo>
                  <a:lnTo>
                    <a:pt x="78" y="82"/>
                  </a:lnTo>
                  <a:lnTo>
                    <a:pt x="74" y="82"/>
                  </a:lnTo>
                  <a:lnTo>
                    <a:pt x="74" y="86"/>
                  </a:lnTo>
                  <a:lnTo>
                    <a:pt x="74" y="90"/>
                  </a:lnTo>
                  <a:lnTo>
                    <a:pt x="74" y="94"/>
                  </a:lnTo>
                  <a:lnTo>
                    <a:pt x="74" y="90"/>
                  </a:lnTo>
                  <a:lnTo>
                    <a:pt x="70" y="90"/>
                  </a:lnTo>
                  <a:lnTo>
                    <a:pt x="66" y="90"/>
                  </a:lnTo>
                  <a:lnTo>
                    <a:pt x="64" y="90"/>
                  </a:lnTo>
                  <a:lnTo>
                    <a:pt x="60" y="94"/>
                  </a:lnTo>
                  <a:lnTo>
                    <a:pt x="60" y="98"/>
                  </a:lnTo>
                  <a:lnTo>
                    <a:pt x="60" y="102"/>
                  </a:lnTo>
                  <a:lnTo>
                    <a:pt x="64" y="102"/>
                  </a:lnTo>
                  <a:lnTo>
                    <a:pt x="60" y="110"/>
                  </a:lnTo>
                  <a:lnTo>
                    <a:pt x="60" y="112"/>
                  </a:lnTo>
                  <a:lnTo>
                    <a:pt x="56" y="116"/>
                  </a:lnTo>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95" name="Freeform 202">
              <a:extLst>
                <a:ext uri="{FF2B5EF4-FFF2-40B4-BE49-F238E27FC236}">
                  <a16:creationId xmlns:a16="http://schemas.microsoft.com/office/drawing/2014/main" id="{7AD7FD13-CA09-3CA2-E0F1-E01611DF2C11}"/>
                </a:ext>
              </a:extLst>
            </p:cNvPr>
            <p:cNvSpPr>
              <a:spLocks/>
            </p:cNvSpPr>
            <p:nvPr/>
          </p:nvSpPr>
          <p:spPr bwMode="auto">
            <a:xfrm>
              <a:off x="8134350" y="5708718"/>
              <a:ext cx="177800" cy="193675"/>
            </a:xfrm>
            <a:custGeom>
              <a:avLst/>
              <a:gdLst>
                <a:gd name="T0" fmla="*/ 12 w 112"/>
                <a:gd name="T1" fmla="*/ 96 h 122"/>
                <a:gd name="T2" fmla="*/ 12 w 112"/>
                <a:gd name="T3" fmla="*/ 90 h 122"/>
                <a:gd name="T4" fmla="*/ 16 w 112"/>
                <a:gd name="T5" fmla="*/ 90 h 122"/>
                <a:gd name="T6" fmla="*/ 16 w 112"/>
                <a:gd name="T7" fmla="*/ 82 h 122"/>
                <a:gd name="T8" fmla="*/ 22 w 112"/>
                <a:gd name="T9" fmla="*/ 74 h 122"/>
                <a:gd name="T10" fmla="*/ 34 w 112"/>
                <a:gd name="T11" fmla="*/ 70 h 122"/>
                <a:gd name="T12" fmla="*/ 36 w 112"/>
                <a:gd name="T13" fmla="*/ 64 h 122"/>
                <a:gd name="T14" fmla="*/ 44 w 112"/>
                <a:gd name="T15" fmla="*/ 60 h 122"/>
                <a:gd name="T16" fmla="*/ 52 w 112"/>
                <a:gd name="T17" fmla="*/ 52 h 122"/>
                <a:gd name="T18" fmla="*/ 60 w 112"/>
                <a:gd name="T19" fmla="*/ 50 h 122"/>
                <a:gd name="T20" fmla="*/ 66 w 112"/>
                <a:gd name="T21" fmla="*/ 38 h 122"/>
                <a:gd name="T22" fmla="*/ 70 w 112"/>
                <a:gd name="T23" fmla="*/ 28 h 122"/>
                <a:gd name="T24" fmla="*/ 78 w 112"/>
                <a:gd name="T25" fmla="*/ 24 h 122"/>
                <a:gd name="T26" fmla="*/ 78 w 112"/>
                <a:gd name="T27" fmla="*/ 8 h 122"/>
                <a:gd name="T28" fmla="*/ 86 w 112"/>
                <a:gd name="T29" fmla="*/ 4 h 122"/>
                <a:gd name="T30" fmla="*/ 86 w 112"/>
                <a:gd name="T31" fmla="*/ 4 h 122"/>
                <a:gd name="T32" fmla="*/ 94 w 112"/>
                <a:gd name="T33" fmla="*/ 12 h 122"/>
                <a:gd name="T34" fmla="*/ 100 w 112"/>
                <a:gd name="T35" fmla="*/ 12 h 122"/>
                <a:gd name="T36" fmla="*/ 104 w 112"/>
                <a:gd name="T37" fmla="*/ 12 h 122"/>
                <a:gd name="T38" fmla="*/ 104 w 112"/>
                <a:gd name="T39" fmla="*/ 16 h 122"/>
                <a:gd name="T40" fmla="*/ 108 w 112"/>
                <a:gd name="T41" fmla="*/ 16 h 122"/>
                <a:gd name="T42" fmla="*/ 108 w 112"/>
                <a:gd name="T43" fmla="*/ 12 h 122"/>
                <a:gd name="T44" fmla="*/ 104 w 112"/>
                <a:gd name="T45" fmla="*/ 16 h 122"/>
                <a:gd name="T46" fmla="*/ 108 w 112"/>
                <a:gd name="T47" fmla="*/ 16 h 122"/>
                <a:gd name="T48" fmla="*/ 108 w 112"/>
                <a:gd name="T49" fmla="*/ 20 h 122"/>
                <a:gd name="T50" fmla="*/ 108 w 112"/>
                <a:gd name="T51" fmla="*/ 24 h 122"/>
                <a:gd name="T52" fmla="*/ 104 w 112"/>
                <a:gd name="T53" fmla="*/ 30 h 122"/>
                <a:gd name="T54" fmla="*/ 100 w 112"/>
                <a:gd name="T55" fmla="*/ 40 h 122"/>
                <a:gd name="T56" fmla="*/ 96 w 112"/>
                <a:gd name="T57" fmla="*/ 50 h 122"/>
                <a:gd name="T58" fmla="*/ 90 w 112"/>
                <a:gd name="T59" fmla="*/ 56 h 122"/>
                <a:gd name="T60" fmla="*/ 94 w 112"/>
                <a:gd name="T61" fmla="*/ 64 h 122"/>
                <a:gd name="T62" fmla="*/ 90 w 112"/>
                <a:gd name="T63" fmla="*/ 64 h 122"/>
                <a:gd name="T64" fmla="*/ 86 w 112"/>
                <a:gd name="T65" fmla="*/ 64 h 122"/>
                <a:gd name="T66" fmla="*/ 78 w 112"/>
                <a:gd name="T67" fmla="*/ 68 h 122"/>
                <a:gd name="T68" fmla="*/ 70 w 112"/>
                <a:gd name="T69" fmla="*/ 70 h 122"/>
                <a:gd name="T70" fmla="*/ 66 w 112"/>
                <a:gd name="T71" fmla="*/ 78 h 122"/>
                <a:gd name="T72" fmla="*/ 66 w 112"/>
                <a:gd name="T73" fmla="*/ 90 h 122"/>
                <a:gd name="T74" fmla="*/ 60 w 112"/>
                <a:gd name="T75" fmla="*/ 96 h 122"/>
                <a:gd name="T76" fmla="*/ 56 w 112"/>
                <a:gd name="T77" fmla="*/ 104 h 122"/>
                <a:gd name="T78" fmla="*/ 60 w 112"/>
                <a:gd name="T79" fmla="*/ 104 h 122"/>
                <a:gd name="T80" fmla="*/ 52 w 112"/>
                <a:gd name="T81" fmla="*/ 108 h 122"/>
                <a:gd name="T82" fmla="*/ 48 w 112"/>
                <a:gd name="T83" fmla="*/ 120 h 122"/>
                <a:gd name="T84" fmla="*/ 36 w 112"/>
                <a:gd name="T85" fmla="*/ 122 h 122"/>
                <a:gd name="T86" fmla="*/ 30 w 112"/>
                <a:gd name="T87" fmla="*/ 120 h 122"/>
                <a:gd name="T88" fmla="*/ 26 w 112"/>
                <a:gd name="T89" fmla="*/ 120 h 122"/>
                <a:gd name="T90" fmla="*/ 26 w 112"/>
                <a:gd name="T91" fmla="*/ 120 h 122"/>
                <a:gd name="T92" fmla="*/ 22 w 112"/>
                <a:gd name="T93" fmla="*/ 116 h 122"/>
                <a:gd name="T94" fmla="*/ 12 w 112"/>
                <a:gd name="T95" fmla="*/ 112 h 122"/>
                <a:gd name="T96" fmla="*/ 4 w 112"/>
                <a:gd name="T97" fmla="*/ 116 h 122"/>
                <a:gd name="T98" fmla="*/ 4 w 112"/>
                <a:gd name="T99" fmla="*/ 112 h 122"/>
                <a:gd name="T100" fmla="*/ 4 w 112"/>
                <a:gd name="T101" fmla="*/ 108 h 122"/>
                <a:gd name="T102" fmla="*/ 0 w 112"/>
                <a:gd name="T103" fmla="*/ 108 h 122"/>
                <a:gd name="T104" fmla="*/ 8 w 112"/>
                <a:gd name="T105" fmla="*/ 104 h 122"/>
                <a:gd name="T106" fmla="*/ 8 w 112"/>
                <a:gd name="T107" fmla="*/ 100 h 122"/>
                <a:gd name="T108" fmla="*/ 4 w 112"/>
                <a:gd name="T109"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2" h="122">
                  <a:moveTo>
                    <a:pt x="12" y="96"/>
                  </a:moveTo>
                  <a:lnTo>
                    <a:pt x="8" y="96"/>
                  </a:lnTo>
                  <a:lnTo>
                    <a:pt x="12" y="96"/>
                  </a:lnTo>
                  <a:lnTo>
                    <a:pt x="8" y="94"/>
                  </a:lnTo>
                  <a:lnTo>
                    <a:pt x="8" y="90"/>
                  </a:lnTo>
                  <a:lnTo>
                    <a:pt x="12" y="90"/>
                  </a:lnTo>
                  <a:lnTo>
                    <a:pt x="12" y="86"/>
                  </a:lnTo>
                  <a:lnTo>
                    <a:pt x="12" y="90"/>
                  </a:lnTo>
                  <a:lnTo>
                    <a:pt x="16" y="90"/>
                  </a:lnTo>
                  <a:lnTo>
                    <a:pt x="16" y="86"/>
                  </a:lnTo>
                  <a:lnTo>
                    <a:pt x="12" y="86"/>
                  </a:lnTo>
                  <a:lnTo>
                    <a:pt x="16" y="82"/>
                  </a:lnTo>
                  <a:lnTo>
                    <a:pt x="20" y="82"/>
                  </a:lnTo>
                  <a:lnTo>
                    <a:pt x="20" y="78"/>
                  </a:lnTo>
                  <a:lnTo>
                    <a:pt x="22" y="74"/>
                  </a:lnTo>
                  <a:lnTo>
                    <a:pt x="26" y="70"/>
                  </a:lnTo>
                  <a:lnTo>
                    <a:pt x="30" y="70"/>
                  </a:lnTo>
                  <a:lnTo>
                    <a:pt x="34" y="70"/>
                  </a:lnTo>
                  <a:lnTo>
                    <a:pt x="34" y="68"/>
                  </a:lnTo>
                  <a:lnTo>
                    <a:pt x="36" y="68"/>
                  </a:lnTo>
                  <a:lnTo>
                    <a:pt x="36" y="64"/>
                  </a:lnTo>
                  <a:lnTo>
                    <a:pt x="40" y="64"/>
                  </a:lnTo>
                  <a:lnTo>
                    <a:pt x="44" y="64"/>
                  </a:lnTo>
                  <a:lnTo>
                    <a:pt x="44" y="60"/>
                  </a:lnTo>
                  <a:lnTo>
                    <a:pt x="48" y="56"/>
                  </a:lnTo>
                  <a:lnTo>
                    <a:pt x="52" y="56"/>
                  </a:lnTo>
                  <a:lnTo>
                    <a:pt x="52" y="52"/>
                  </a:lnTo>
                  <a:lnTo>
                    <a:pt x="56" y="52"/>
                  </a:lnTo>
                  <a:lnTo>
                    <a:pt x="56" y="50"/>
                  </a:lnTo>
                  <a:lnTo>
                    <a:pt x="60" y="50"/>
                  </a:lnTo>
                  <a:lnTo>
                    <a:pt x="64" y="40"/>
                  </a:lnTo>
                  <a:lnTo>
                    <a:pt x="66" y="40"/>
                  </a:lnTo>
                  <a:lnTo>
                    <a:pt x="66" y="38"/>
                  </a:lnTo>
                  <a:lnTo>
                    <a:pt x="66" y="34"/>
                  </a:lnTo>
                  <a:lnTo>
                    <a:pt x="66" y="30"/>
                  </a:lnTo>
                  <a:lnTo>
                    <a:pt x="70" y="28"/>
                  </a:lnTo>
                  <a:lnTo>
                    <a:pt x="74" y="28"/>
                  </a:lnTo>
                  <a:lnTo>
                    <a:pt x="74" y="24"/>
                  </a:lnTo>
                  <a:lnTo>
                    <a:pt x="78" y="24"/>
                  </a:lnTo>
                  <a:lnTo>
                    <a:pt x="78" y="20"/>
                  </a:lnTo>
                  <a:lnTo>
                    <a:pt x="78" y="16"/>
                  </a:lnTo>
                  <a:lnTo>
                    <a:pt x="78" y="8"/>
                  </a:lnTo>
                  <a:lnTo>
                    <a:pt x="82" y="8"/>
                  </a:lnTo>
                  <a:lnTo>
                    <a:pt x="82" y="4"/>
                  </a:lnTo>
                  <a:lnTo>
                    <a:pt x="86" y="4"/>
                  </a:lnTo>
                  <a:lnTo>
                    <a:pt x="86" y="0"/>
                  </a:lnTo>
                  <a:lnTo>
                    <a:pt x="90" y="0"/>
                  </a:lnTo>
                  <a:lnTo>
                    <a:pt x="86" y="4"/>
                  </a:lnTo>
                  <a:lnTo>
                    <a:pt x="90" y="8"/>
                  </a:lnTo>
                  <a:lnTo>
                    <a:pt x="94" y="8"/>
                  </a:lnTo>
                  <a:lnTo>
                    <a:pt x="94" y="12"/>
                  </a:lnTo>
                  <a:lnTo>
                    <a:pt x="94" y="16"/>
                  </a:lnTo>
                  <a:lnTo>
                    <a:pt x="96" y="16"/>
                  </a:lnTo>
                  <a:lnTo>
                    <a:pt x="100" y="12"/>
                  </a:lnTo>
                  <a:lnTo>
                    <a:pt x="104" y="12"/>
                  </a:lnTo>
                  <a:lnTo>
                    <a:pt x="104" y="8"/>
                  </a:lnTo>
                  <a:lnTo>
                    <a:pt x="104" y="12"/>
                  </a:lnTo>
                  <a:lnTo>
                    <a:pt x="100" y="12"/>
                  </a:lnTo>
                  <a:lnTo>
                    <a:pt x="104" y="12"/>
                  </a:lnTo>
                  <a:lnTo>
                    <a:pt x="104" y="16"/>
                  </a:lnTo>
                  <a:lnTo>
                    <a:pt x="100" y="16"/>
                  </a:lnTo>
                  <a:lnTo>
                    <a:pt x="104" y="16"/>
                  </a:lnTo>
                  <a:lnTo>
                    <a:pt x="108" y="16"/>
                  </a:lnTo>
                  <a:lnTo>
                    <a:pt x="104" y="16"/>
                  </a:lnTo>
                  <a:lnTo>
                    <a:pt x="104" y="12"/>
                  </a:lnTo>
                  <a:lnTo>
                    <a:pt x="108" y="12"/>
                  </a:lnTo>
                  <a:lnTo>
                    <a:pt x="112" y="12"/>
                  </a:lnTo>
                  <a:lnTo>
                    <a:pt x="108" y="16"/>
                  </a:lnTo>
                  <a:lnTo>
                    <a:pt x="104" y="16"/>
                  </a:lnTo>
                  <a:lnTo>
                    <a:pt x="108" y="16"/>
                  </a:lnTo>
                  <a:lnTo>
                    <a:pt x="112" y="16"/>
                  </a:lnTo>
                  <a:lnTo>
                    <a:pt x="108" y="16"/>
                  </a:lnTo>
                  <a:lnTo>
                    <a:pt x="108" y="20"/>
                  </a:lnTo>
                  <a:lnTo>
                    <a:pt x="104" y="20"/>
                  </a:lnTo>
                  <a:lnTo>
                    <a:pt x="108" y="20"/>
                  </a:lnTo>
                  <a:lnTo>
                    <a:pt x="108" y="24"/>
                  </a:lnTo>
                  <a:lnTo>
                    <a:pt x="108" y="20"/>
                  </a:lnTo>
                  <a:lnTo>
                    <a:pt x="108" y="24"/>
                  </a:lnTo>
                  <a:lnTo>
                    <a:pt x="108" y="28"/>
                  </a:lnTo>
                  <a:lnTo>
                    <a:pt x="108" y="30"/>
                  </a:lnTo>
                  <a:lnTo>
                    <a:pt x="104" y="30"/>
                  </a:lnTo>
                  <a:lnTo>
                    <a:pt x="104" y="34"/>
                  </a:lnTo>
                  <a:lnTo>
                    <a:pt x="104" y="38"/>
                  </a:lnTo>
                  <a:lnTo>
                    <a:pt x="100" y="40"/>
                  </a:lnTo>
                  <a:lnTo>
                    <a:pt x="96" y="40"/>
                  </a:lnTo>
                  <a:lnTo>
                    <a:pt x="96" y="46"/>
                  </a:lnTo>
                  <a:lnTo>
                    <a:pt x="96" y="50"/>
                  </a:lnTo>
                  <a:lnTo>
                    <a:pt x="94" y="52"/>
                  </a:lnTo>
                  <a:lnTo>
                    <a:pt x="90" y="52"/>
                  </a:lnTo>
                  <a:lnTo>
                    <a:pt x="90" y="56"/>
                  </a:lnTo>
                  <a:lnTo>
                    <a:pt x="86" y="56"/>
                  </a:lnTo>
                  <a:lnTo>
                    <a:pt x="90" y="64"/>
                  </a:lnTo>
                  <a:lnTo>
                    <a:pt x="94" y="64"/>
                  </a:lnTo>
                  <a:lnTo>
                    <a:pt x="94" y="68"/>
                  </a:lnTo>
                  <a:lnTo>
                    <a:pt x="90" y="68"/>
                  </a:lnTo>
                  <a:lnTo>
                    <a:pt x="90" y="64"/>
                  </a:lnTo>
                  <a:lnTo>
                    <a:pt x="90" y="68"/>
                  </a:lnTo>
                  <a:lnTo>
                    <a:pt x="86" y="68"/>
                  </a:lnTo>
                  <a:lnTo>
                    <a:pt x="86" y="64"/>
                  </a:lnTo>
                  <a:lnTo>
                    <a:pt x="82" y="64"/>
                  </a:lnTo>
                  <a:lnTo>
                    <a:pt x="82" y="68"/>
                  </a:lnTo>
                  <a:lnTo>
                    <a:pt x="78" y="68"/>
                  </a:lnTo>
                  <a:lnTo>
                    <a:pt x="78" y="70"/>
                  </a:lnTo>
                  <a:lnTo>
                    <a:pt x="74" y="70"/>
                  </a:lnTo>
                  <a:lnTo>
                    <a:pt x="70" y="70"/>
                  </a:lnTo>
                  <a:lnTo>
                    <a:pt x="70" y="74"/>
                  </a:lnTo>
                  <a:lnTo>
                    <a:pt x="66" y="74"/>
                  </a:lnTo>
                  <a:lnTo>
                    <a:pt x="66" y="78"/>
                  </a:lnTo>
                  <a:lnTo>
                    <a:pt x="66" y="82"/>
                  </a:lnTo>
                  <a:lnTo>
                    <a:pt x="66" y="86"/>
                  </a:lnTo>
                  <a:lnTo>
                    <a:pt x="66" y="90"/>
                  </a:lnTo>
                  <a:lnTo>
                    <a:pt x="64" y="90"/>
                  </a:lnTo>
                  <a:lnTo>
                    <a:pt x="64" y="94"/>
                  </a:lnTo>
                  <a:lnTo>
                    <a:pt x="60" y="96"/>
                  </a:lnTo>
                  <a:lnTo>
                    <a:pt x="60" y="100"/>
                  </a:lnTo>
                  <a:lnTo>
                    <a:pt x="60" y="104"/>
                  </a:lnTo>
                  <a:lnTo>
                    <a:pt x="56" y="104"/>
                  </a:lnTo>
                  <a:lnTo>
                    <a:pt x="56" y="108"/>
                  </a:lnTo>
                  <a:lnTo>
                    <a:pt x="60" y="108"/>
                  </a:lnTo>
                  <a:lnTo>
                    <a:pt x="60" y="104"/>
                  </a:lnTo>
                  <a:lnTo>
                    <a:pt x="60" y="108"/>
                  </a:lnTo>
                  <a:lnTo>
                    <a:pt x="56" y="108"/>
                  </a:lnTo>
                  <a:lnTo>
                    <a:pt x="52" y="108"/>
                  </a:lnTo>
                  <a:lnTo>
                    <a:pt x="52" y="112"/>
                  </a:lnTo>
                  <a:lnTo>
                    <a:pt x="48" y="116"/>
                  </a:lnTo>
                  <a:lnTo>
                    <a:pt x="48" y="120"/>
                  </a:lnTo>
                  <a:lnTo>
                    <a:pt x="44" y="120"/>
                  </a:lnTo>
                  <a:lnTo>
                    <a:pt x="40" y="122"/>
                  </a:lnTo>
                  <a:lnTo>
                    <a:pt x="36" y="122"/>
                  </a:lnTo>
                  <a:lnTo>
                    <a:pt x="34" y="122"/>
                  </a:lnTo>
                  <a:lnTo>
                    <a:pt x="34" y="120"/>
                  </a:lnTo>
                  <a:lnTo>
                    <a:pt x="30" y="120"/>
                  </a:lnTo>
                  <a:lnTo>
                    <a:pt x="30" y="122"/>
                  </a:lnTo>
                  <a:lnTo>
                    <a:pt x="26" y="122"/>
                  </a:lnTo>
                  <a:lnTo>
                    <a:pt x="26" y="120"/>
                  </a:lnTo>
                  <a:lnTo>
                    <a:pt x="30" y="122"/>
                  </a:lnTo>
                  <a:lnTo>
                    <a:pt x="30" y="120"/>
                  </a:lnTo>
                  <a:lnTo>
                    <a:pt x="26" y="120"/>
                  </a:lnTo>
                  <a:lnTo>
                    <a:pt x="26" y="122"/>
                  </a:lnTo>
                  <a:lnTo>
                    <a:pt x="26" y="120"/>
                  </a:lnTo>
                  <a:lnTo>
                    <a:pt x="22" y="116"/>
                  </a:lnTo>
                  <a:lnTo>
                    <a:pt x="20" y="116"/>
                  </a:lnTo>
                  <a:lnTo>
                    <a:pt x="16" y="112"/>
                  </a:lnTo>
                  <a:lnTo>
                    <a:pt x="12" y="112"/>
                  </a:lnTo>
                  <a:lnTo>
                    <a:pt x="12" y="116"/>
                  </a:lnTo>
                  <a:lnTo>
                    <a:pt x="8" y="116"/>
                  </a:lnTo>
                  <a:lnTo>
                    <a:pt x="4" y="116"/>
                  </a:lnTo>
                  <a:lnTo>
                    <a:pt x="4" y="112"/>
                  </a:lnTo>
                  <a:lnTo>
                    <a:pt x="0" y="112"/>
                  </a:lnTo>
                  <a:lnTo>
                    <a:pt x="4" y="112"/>
                  </a:lnTo>
                  <a:lnTo>
                    <a:pt x="4" y="108"/>
                  </a:lnTo>
                  <a:lnTo>
                    <a:pt x="8" y="108"/>
                  </a:lnTo>
                  <a:lnTo>
                    <a:pt x="4" y="108"/>
                  </a:lnTo>
                  <a:lnTo>
                    <a:pt x="4" y="112"/>
                  </a:lnTo>
                  <a:lnTo>
                    <a:pt x="0" y="112"/>
                  </a:lnTo>
                  <a:lnTo>
                    <a:pt x="0" y="108"/>
                  </a:lnTo>
                  <a:lnTo>
                    <a:pt x="0" y="104"/>
                  </a:lnTo>
                  <a:lnTo>
                    <a:pt x="4" y="104"/>
                  </a:lnTo>
                  <a:lnTo>
                    <a:pt x="8" y="104"/>
                  </a:lnTo>
                  <a:lnTo>
                    <a:pt x="4" y="104"/>
                  </a:lnTo>
                  <a:lnTo>
                    <a:pt x="4" y="100"/>
                  </a:lnTo>
                  <a:lnTo>
                    <a:pt x="8" y="100"/>
                  </a:lnTo>
                  <a:lnTo>
                    <a:pt x="4" y="100"/>
                  </a:lnTo>
                  <a:lnTo>
                    <a:pt x="4" y="96"/>
                  </a:lnTo>
                  <a:lnTo>
                    <a:pt x="4" y="94"/>
                  </a:lnTo>
                  <a:lnTo>
                    <a:pt x="8" y="96"/>
                  </a:lnTo>
                  <a:lnTo>
                    <a:pt x="12" y="9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96" name="Freeform 203">
              <a:extLst>
                <a:ext uri="{FF2B5EF4-FFF2-40B4-BE49-F238E27FC236}">
                  <a16:creationId xmlns:a16="http://schemas.microsoft.com/office/drawing/2014/main" id="{6633958D-A338-1D61-E00F-7269B73ACD30}"/>
                </a:ext>
              </a:extLst>
            </p:cNvPr>
            <p:cNvSpPr>
              <a:spLocks/>
            </p:cNvSpPr>
            <p:nvPr/>
          </p:nvSpPr>
          <p:spPr bwMode="auto">
            <a:xfrm>
              <a:off x="8134350" y="5708718"/>
              <a:ext cx="177800" cy="193675"/>
            </a:xfrm>
            <a:custGeom>
              <a:avLst/>
              <a:gdLst>
                <a:gd name="T0" fmla="*/ 12 w 112"/>
                <a:gd name="T1" fmla="*/ 96 h 122"/>
                <a:gd name="T2" fmla="*/ 12 w 112"/>
                <a:gd name="T3" fmla="*/ 90 h 122"/>
                <a:gd name="T4" fmla="*/ 16 w 112"/>
                <a:gd name="T5" fmla="*/ 90 h 122"/>
                <a:gd name="T6" fmla="*/ 16 w 112"/>
                <a:gd name="T7" fmla="*/ 82 h 122"/>
                <a:gd name="T8" fmla="*/ 22 w 112"/>
                <a:gd name="T9" fmla="*/ 74 h 122"/>
                <a:gd name="T10" fmla="*/ 34 w 112"/>
                <a:gd name="T11" fmla="*/ 70 h 122"/>
                <a:gd name="T12" fmla="*/ 36 w 112"/>
                <a:gd name="T13" fmla="*/ 64 h 122"/>
                <a:gd name="T14" fmla="*/ 44 w 112"/>
                <a:gd name="T15" fmla="*/ 60 h 122"/>
                <a:gd name="T16" fmla="*/ 52 w 112"/>
                <a:gd name="T17" fmla="*/ 52 h 122"/>
                <a:gd name="T18" fmla="*/ 60 w 112"/>
                <a:gd name="T19" fmla="*/ 50 h 122"/>
                <a:gd name="T20" fmla="*/ 66 w 112"/>
                <a:gd name="T21" fmla="*/ 38 h 122"/>
                <a:gd name="T22" fmla="*/ 70 w 112"/>
                <a:gd name="T23" fmla="*/ 28 h 122"/>
                <a:gd name="T24" fmla="*/ 78 w 112"/>
                <a:gd name="T25" fmla="*/ 24 h 122"/>
                <a:gd name="T26" fmla="*/ 78 w 112"/>
                <a:gd name="T27" fmla="*/ 8 h 122"/>
                <a:gd name="T28" fmla="*/ 86 w 112"/>
                <a:gd name="T29" fmla="*/ 4 h 122"/>
                <a:gd name="T30" fmla="*/ 86 w 112"/>
                <a:gd name="T31" fmla="*/ 4 h 122"/>
                <a:gd name="T32" fmla="*/ 94 w 112"/>
                <a:gd name="T33" fmla="*/ 12 h 122"/>
                <a:gd name="T34" fmla="*/ 100 w 112"/>
                <a:gd name="T35" fmla="*/ 12 h 122"/>
                <a:gd name="T36" fmla="*/ 104 w 112"/>
                <a:gd name="T37" fmla="*/ 12 h 122"/>
                <a:gd name="T38" fmla="*/ 104 w 112"/>
                <a:gd name="T39" fmla="*/ 16 h 122"/>
                <a:gd name="T40" fmla="*/ 108 w 112"/>
                <a:gd name="T41" fmla="*/ 16 h 122"/>
                <a:gd name="T42" fmla="*/ 108 w 112"/>
                <a:gd name="T43" fmla="*/ 12 h 122"/>
                <a:gd name="T44" fmla="*/ 104 w 112"/>
                <a:gd name="T45" fmla="*/ 16 h 122"/>
                <a:gd name="T46" fmla="*/ 108 w 112"/>
                <a:gd name="T47" fmla="*/ 16 h 122"/>
                <a:gd name="T48" fmla="*/ 108 w 112"/>
                <a:gd name="T49" fmla="*/ 20 h 122"/>
                <a:gd name="T50" fmla="*/ 108 w 112"/>
                <a:gd name="T51" fmla="*/ 24 h 122"/>
                <a:gd name="T52" fmla="*/ 104 w 112"/>
                <a:gd name="T53" fmla="*/ 30 h 122"/>
                <a:gd name="T54" fmla="*/ 100 w 112"/>
                <a:gd name="T55" fmla="*/ 40 h 122"/>
                <a:gd name="T56" fmla="*/ 96 w 112"/>
                <a:gd name="T57" fmla="*/ 50 h 122"/>
                <a:gd name="T58" fmla="*/ 90 w 112"/>
                <a:gd name="T59" fmla="*/ 56 h 122"/>
                <a:gd name="T60" fmla="*/ 94 w 112"/>
                <a:gd name="T61" fmla="*/ 64 h 122"/>
                <a:gd name="T62" fmla="*/ 90 w 112"/>
                <a:gd name="T63" fmla="*/ 64 h 122"/>
                <a:gd name="T64" fmla="*/ 86 w 112"/>
                <a:gd name="T65" fmla="*/ 64 h 122"/>
                <a:gd name="T66" fmla="*/ 78 w 112"/>
                <a:gd name="T67" fmla="*/ 68 h 122"/>
                <a:gd name="T68" fmla="*/ 70 w 112"/>
                <a:gd name="T69" fmla="*/ 70 h 122"/>
                <a:gd name="T70" fmla="*/ 66 w 112"/>
                <a:gd name="T71" fmla="*/ 78 h 122"/>
                <a:gd name="T72" fmla="*/ 66 w 112"/>
                <a:gd name="T73" fmla="*/ 90 h 122"/>
                <a:gd name="T74" fmla="*/ 60 w 112"/>
                <a:gd name="T75" fmla="*/ 96 h 122"/>
                <a:gd name="T76" fmla="*/ 56 w 112"/>
                <a:gd name="T77" fmla="*/ 104 h 122"/>
                <a:gd name="T78" fmla="*/ 60 w 112"/>
                <a:gd name="T79" fmla="*/ 104 h 122"/>
                <a:gd name="T80" fmla="*/ 52 w 112"/>
                <a:gd name="T81" fmla="*/ 108 h 122"/>
                <a:gd name="T82" fmla="*/ 48 w 112"/>
                <a:gd name="T83" fmla="*/ 120 h 122"/>
                <a:gd name="T84" fmla="*/ 36 w 112"/>
                <a:gd name="T85" fmla="*/ 122 h 122"/>
                <a:gd name="T86" fmla="*/ 30 w 112"/>
                <a:gd name="T87" fmla="*/ 120 h 122"/>
                <a:gd name="T88" fmla="*/ 26 w 112"/>
                <a:gd name="T89" fmla="*/ 120 h 122"/>
                <a:gd name="T90" fmla="*/ 26 w 112"/>
                <a:gd name="T91" fmla="*/ 120 h 122"/>
                <a:gd name="T92" fmla="*/ 22 w 112"/>
                <a:gd name="T93" fmla="*/ 116 h 122"/>
                <a:gd name="T94" fmla="*/ 12 w 112"/>
                <a:gd name="T95" fmla="*/ 112 h 122"/>
                <a:gd name="T96" fmla="*/ 4 w 112"/>
                <a:gd name="T97" fmla="*/ 116 h 122"/>
                <a:gd name="T98" fmla="*/ 4 w 112"/>
                <a:gd name="T99" fmla="*/ 112 h 122"/>
                <a:gd name="T100" fmla="*/ 4 w 112"/>
                <a:gd name="T101" fmla="*/ 108 h 122"/>
                <a:gd name="T102" fmla="*/ 0 w 112"/>
                <a:gd name="T103" fmla="*/ 108 h 122"/>
                <a:gd name="T104" fmla="*/ 8 w 112"/>
                <a:gd name="T105" fmla="*/ 104 h 122"/>
                <a:gd name="T106" fmla="*/ 8 w 112"/>
                <a:gd name="T107" fmla="*/ 100 h 122"/>
                <a:gd name="T108" fmla="*/ 4 w 112"/>
                <a:gd name="T109"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2" h="122">
                  <a:moveTo>
                    <a:pt x="12" y="96"/>
                  </a:moveTo>
                  <a:lnTo>
                    <a:pt x="8" y="96"/>
                  </a:lnTo>
                  <a:lnTo>
                    <a:pt x="12" y="96"/>
                  </a:lnTo>
                  <a:lnTo>
                    <a:pt x="8" y="94"/>
                  </a:lnTo>
                  <a:lnTo>
                    <a:pt x="8" y="90"/>
                  </a:lnTo>
                  <a:lnTo>
                    <a:pt x="12" y="90"/>
                  </a:lnTo>
                  <a:lnTo>
                    <a:pt x="12" y="86"/>
                  </a:lnTo>
                  <a:lnTo>
                    <a:pt x="12" y="90"/>
                  </a:lnTo>
                  <a:lnTo>
                    <a:pt x="16" y="90"/>
                  </a:lnTo>
                  <a:lnTo>
                    <a:pt x="16" y="86"/>
                  </a:lnTo>
                  <a:lnTo>
                    <a:pt x="12" y="86"/>
                  </a:lnTo>
                  <a:lnTo>
                    <a:pt x="16" y="82"/>
                  </a:lnTo>
                  <a:lnTo>
                    <a:pt x="20" y="82"/>
                  </a:lnTo>
                  <a:lnTo>
                    <a:pt x="20" y="78"/>
                  </a:lnTo>
                  <a:lnTo>
                    <a:pt x="22" y="74"/>
                  </a:lnTo>
                  <a:lnTo>
                    <a:pt x="26" y="70"/>
                  </a:lnTo>
                  <a:lnTo>
                    <a:pt x="30" y="70"/>
                  </a:lnTo>
                  <a:lnTo>
                    <a:pt x="34" y="70"/>
                  </a:lnTo>
                  <a:lnTo>
                    <a:pt x="34" y="68"/>
                  </a:lnTo>
                  <a:lnTo>
                    <a:pt x="36" y="68"/>
                  </a:lnTo>
                  <a:lnTo>
                    <a:pt x="36" y="64"/>
                  </a:lnTo>
                  <a:lnTo>
                    <a:pt x="40" y="64"/>
                  </a:lnTo>
                  <a:lnTo>
                    <a:pt x="44" y="64"/>
                  </a:lnTo>
                  <a:lnTo>
                    <a:pt x="44" y="60"/>
                  </a:lnTo>
                  <a:lnTo>
                    <a:pt x="48" y="56"/>
                  </a:lnTo>
                  <a:lnTo>
                    <a:pt x="52" y="56"/>
                  </a:lnTo>
                  <a:lnTo>
                    <a:pt x="52" y="52"/>
                  </a:lnTo>
                  <a:lnTo>
                    <a:pt x="56" y="52"/>
                  </a:lnTo>
                  <a:lnTo>
                    <a:pt x="56" y="50"/>
                  </a:lnTo>
                  <a:lnTo>
                    <a:pt x="60" y="50"/>
                  </a:lnTo>
                  <a:lnTo>
                    <a:pt x="64" y="40"/>
                  </a:lnTo>
                  <a:lnTo>
                    <a:pt x="66" y="40"/>
                  </a:lnTo>
                  <a:lnTo>
                    <a:pt x="66" y="38"/>
                  </a:lnTo>
                  <a:lnTo>
                    <a:pt x="66" y="34"/>
                  </a:lnTo>
                  <a:lnTo>
                    <a:pt x="66" y="30"/>
                  </a:lnTo>
                  <a:lnTo>
                    <a:pt x="70" y="28"/>
                  </a:lnTo>
                  <a:lnTo>
                    <a:pt x="74" y="28"/>
                  </a:lnTo>
                  <a:lnTo>
                    <a:pt x="74" y="24"/>
                  </a:lnTo>
                  <a:lnTo>
                    <a:pt x="78" y="24"/>
                  </a:lnTo>
                  <a:lnTo>
                    <a:pt x="78" y="20"/>
                  </a:lnTo>
                  <a:lnTo>
                    <a:pt x="78" y="16"/>
                  </a:lnTo>
                  <a:lnTo>
                    <a:pt x="78" y="8"/>
                  </a:lnTo>
                  <a:lnTo>
                    <a:pt x="82" y="8"/>
                  </a:lnTo>
                  <a:lnTo>
                    <a:pt x="82" y="4"/>
                  </a:lnTo>
                  <a:lnTo>
                    <a:pt x="86" y="4"/>
                  </a:lnTo>
                  <a:lnTo>
                    <a:pt x="86" y="0"/>
                  </a:lnTo>
                  <a:lnTo>
                    <a:pt x="90" y="0"/>
                  </a:lnTo>
                  <a:lnTo>
                    <a:pt x="86" y="4"/>
                  </a:lnTo>
                  <a:lnTo>
                    <a:pt x="90" y="8"/>
                  </a:lnTo>
                  <a:lnTo>
                    <a:pt x="94" y="8"/>
                  </a:lnTo>
                  <a:lnTo>
                    <a:pt x="94" y="12"/>
                  </a:lnTo>
                  <a:lnTo>
                    <a:pt x="94" y="16"/>
                  </a:lnTo>
                  <a:lnTo>
                    <a:pt x="96" y="16"/>
                  </a:lnTo>
                  <a:lnTo>
                    <a:pt x="100" y="12"/>
                  </a:lnTo>
                  <a:lnTo>
                    <a:pt x="104" y="12"/>
                  </a:lnTo>
                  <a:lnTo>
                    <a:pt x="104" y="8"/>
                  </a:lnTo>
                  <a:lnTo>
                    <a:pt x="104" y="12"/>
                  </a:lnTo>
                  <a:lnTo>
                    <a:pt x="100" y="12"/>
                  </a:lnTo>
                  <a:lnTo>
                    <a:pt x="104" y="12"/>
                  </a:lnTo>
                  <a:lnTo>
                    <a:pt x="104" y="16"/>
                  </a:lnTo>
                  <a:lnTo>
                    <a:pt x="100" y="16"/>
                  </a:lnTo>
                  <a:lnTo>
                    <a:pt x="104" y="16"/>
                  </a:lnTo>
                  <a:lnTo>
                    <a:pt x="108" y="16"/>
                  </a:lnTo>
                  <a:lnTo>
                    <a:pt x="104" y="16"/>
                  </a:lnTo>
                  <a:lnTo>
                    <a:pt x="104" y="12"/>
                  </a:lnTo>
                  <a:lnTo>
                    <a:pt x="108" y="12"/>
                  </a:lnTo>
                  <a:lnTo>
                    <a:pt x="112" y="12"/>
                  </a:lnTo>
                  <a:lnTo>
                    <a:pt x="108" y="16"/>
                  </a:lnTo>
                  <a:lnTo>
                    <a:pt x="104" y="16"/>
                  </a:lnTo>
                  <a:lnTo>
                    <a:pt x="108" y="16"/>
                  </a:lnTo>
                  <a:lnTo>
                    <a:pt x="112" y="16"/>
                  </a:lnTo>
                  <a:lnTo>
                    <a:pt x="108" y="16"/>
                  </a:lnTo>
                  <a:lnTo>
                    <a:pt x="108" y="20"/>
                  </a:lnTo>
                  <a:lnTo>
                    <a:pt x="104" y="20"/>
                  </a:lnTo>
                  <a:lnTo>
                    <a:pt x="108" y="20"/>
                  </a:lnTo>
                  <a:lnTo>
                    <a:pt x="108" y="24"/>
                  </a:lnTo>
                  <a:lnTo>
                    <a:pt x="108" y="20"/>
                  </a:lnTo>
                  <a:lnTo>
                    <a:pt x="108" y="24"/>
                  </a:lnTo>
                  <a:lnTo>
                    <a:pt x="108" y="28"/>
                  </a:lnTo>
                  <a:lnTo>
                    <a:pt x="108" y="30"/>
                  </a:lnTo>
                  <a:lnTo>
                    <a:pt x="104" y="30"/>
                  </a:lnTo>
                  <a:lnTo>
                    <a:pt x="104" y="34"/>
                  </a:lnTo>
                  <a:lnTo>
                    <a:pt x="104" y="38"/>
                  </a:lnTo>
                  <a:lnTo>
                    <a:pt x="100" y="40"/>
                  </a:lnTo>
                  <a:lnTo>
                    <a:pt x="96" y="40"/>
                  </a:lnTo>
                  <a:lnTo>
                    <a:pt x="96" y="46"/>
                  </a:lnTo>
                  <a:lnTo>
                    <a:pt x="96" y="50"/>
                  </a:lnTo>
                  <a:lnTo>
                    <a:pt x="94" y="52"/>
                  </a:lnTo>
                  <a:lnTo>
                    <a:pt x="90" y="52"/>
                  </a:lnTo>
                  <a:lnTo>
                    <a:pt x="90" y="56"/>
                  </a:lnTo>
                  <a:lnTo>
                    <a:pt x="86" y="56"/>
                  </a:lnTo>
                  <a:lnTo>
                    <a:pt x="90" y="64"/>
                  </a:lnTo>
                  <a:lnTo>
                    <a:pt x="94" y="64"/>
                  </a:lnTo>
                  <a:lnTo>
                    <a:pt x="94" y="68"/>
                  </a:lnTo>
                  <a:lnTo>
                    <a:pt x="90" y="68"/>
                  </a:lnTo>
                  <a:lnTo>
                    <a:pt x="90" y="64"/>
                  </a:lnTo>
                  <a:lnTo>
                    <a:pt x="90" y="68"/>
                  </a:lnTo>
                  <a:lnTo>
                    <a:pt x="86" y="68"/>
                  </a:lnTo>
                  <a:lnTo>
                    <a:pt x="86" y="64"/>
                  </a:lnTo>
                  <a:lnTo>
                    <a:pt x="82" y="64"/>
                  </a:lnTo>
                  <a:lnTo>
                    <a:pt x="82" y="68"/>
                  </a:lnTo>
                  <a:lnTo>
                    <a:pt x="78" y="68"/>
                  </a:lnTo>
                  <a:lnTo>
                    <a:pt x="78" y="70"/>
                  </a:lnTo>
                  <a:lnTo>
                    <a:pt x="74" y="70"/>
                  </a:lnTo>
                  <a:lnTo>
                    <a:pt x="70" y="70"/>
                  </a:lnTo>
                  <a:lnTo>
                    <a:pt x="70" y="74"/>
                  </a:lnTo>
                  <a:lnTo>
                    <a:pt x="66" y="74"/>
                  </a:lnTo>
                  <a:lnTo>
                    <a:pt x="66" y="78"/>
                  </a:lnTo>
                  <a:lnTo>
                    <a:pt x="66" y="82"/>
                  </a:lnTo>
                  <a:lnTo>
                    <a:pt x="66" y="86"/>
                  </a:lnTo>
                  <a:lnTo>
                    <a:pt x="66" y="90"/>
                  </a:lnTo>
                  <a:lnTo>
                    <a:pt x="64" y="90"/>
                  </a:lnTo>
                  <a:lnTo>
                    <a:pt x="64" y="94"/>
                  </a:lnTo>
                  <a:lnTo>
                    <a:pt x="60" y="96"/>
                  </a:lnTo>
                  <a:lnTo>
                    <a:pt x="60" y="100"/>
                  </a:lnTo>
                  <a:lnTo>
                    <a:pt x="60" y="104"/>
                  </a:lnTo>
                  <a:lnTo>
                    <a:pt x="56" y="104"/>
                  </a:lnTo>
                  <a:lnTo>
                    <a:pt x="56" y="108"/>
                  </a:lnTo>
                  <a:lnTo>
                    <a:pt x="60" y="108"/>
                  </a:lnTo>
                  <a:lnTo>
                    <a:pt x="60" y="104"/>
                  </a:lnTo>
                  <a:lnTo>
                    <a:pt x="60" y="108"/>
                  </a:lnTo>
                  <a:lnTo>
                    <a:pt x="56" y="108"/>
                  </a:lnTo>
                  <a:lnTo>
                    <a:pt x="52" y="108"/>
                  </a:lnTo>
                  <a:lnTo>
                    <a:pt x="52" y="112"/>
                  </a:lnTo>
                  <a:lnTo>
                    <a:pt x="48" y="116"/>
                  </a:lnTo>
                  <a:lnTo>
                    <a:pt x="48" y="120"/>
                  </a:lnTo>
                  <a:lnTo>
                    <a:pt x="44" y="120"/>
                  </a:lnTo>
                  <a:lnTo>
                    <a:pt x="40" y="122"/>
                  </a:lnTo>
                  <a:lnTo>
                    <a:pt x="36" y="122"/>
                  </a:lnTo>
                  <a:lnTo>
                    <a:pt x="34" y="122"/>
                  </a:lnTo>
                  <a:lnTo>
                    <a:pt x="34" y="120"/>
                  </a:lnTo>
                  <a:lnTo>
                    <a:pt x="30" y="120"/>
                  </a:lnTo>
                  <a:lnTo>
                    <a:pt x="30" y="122"/>
                  </a:lnTo>
                  <a:lnTo>
                    <a:pt x="26" y="122"/>
                  </a:lnTo>
                  <a:lnTo>
                    <a:pt x="26" y="120"/>
                  </a:lnTo>
                  <a:lnTo>
                    <a:pt x="30" y="122"/>
                  </a:lnTo>
                  <a:lnTo>
                    <a:pt x="30" y="120"/>
                  </a:lnTo>
                  <a:lnTo>
                    <a:pt x="26" y="120"/>
                  </a:lnTo>
                  <a:lnTo>
                    <a:pt x="26" y="122"/>
                  </a:lnTo>
                  <a:lnTo>
                    <a:pt x="26" y="120"/>
                  </a:lnTo>
                  <a:lnTo>
                    <a:pt x="22" y="116"/>
                  </a:lnTo>
                  <a:lnTo>
                    <a:pt x="20" y="116"/>
                  </a:lnTo>
                  <a:lnTo>
                    <a:pt x="16" y="112"/>
                  </a:lnTo>
                  <a:lnTo>
                    <a:pt x="12" y="112"/>
                  </a:lnTo>
                  <a:lnTo>
                    <a:pt x="12" y="116"/>
                  </a:lnTo>
                  <a:lnTo>
                    <a:pt x="8" y="116"/>
                  </a:lnTo>
                  <a:lnTo>
                    <a:pt x="4" y="116"/>
                  </a:lnTo>
                  <a:lnTo>
                    <a:pt x="4" y="112"/>
                  </a:lnTo>
                  <a:lnTo>
                    <a:pt x="0" y="112"/>
                  </a:lnTo>
                  <a:lnTo>
                    <a:pt x="4" y="112"/>
                  </a:lnTo>
                  <a:lnTo>
                    <a:pt x="4" y="108"/>
                  </a:lnTo>
                  <a:lnTo>
                    <a:pt x="8" y="108"/>
                  </a:lnTo>
                  <a:lnTo>
                    <a:pt x="4" y="108"/>
                  </a:lnTo>
                  <a:lnTo>
                    <a:pt x="4" y="112"/>
                  </a:lnTo>
                  <a:lnTo>
                    <a:pt x="0" y="112"/>
                  </a:lnTo>
                  <a:lnTo>
                    <a:pt x="0" y="108"/>
                  </a:lnTo>
                  <a:lnTo>
                    <a:pt x="0" y="104"/>
                  </a:lnTo>
                  <a:lnTo>
                    <a:pt x="4" y="104"/>
                  </a:lnTo>
                  <a:lnTo>
                    <a:pt x="8" y="104"/>
                  </a:lnTo>
                  <a:lnTo>
                    <a:pt x="4" y="104"/>
                  </a:lnTo>
                  <a:lnTo>
                    <a:pt x="4" y="100"/>
                  </a:lnTo>
                  <a:lnTo>
                    <a:pt x="8" y="100"/>
                  </a:lnTo>
                  <a:lnTo>
                    <a:pt x="4" y="100"/>
                  </a:lnTo>
                  <a:lnTo>
                    <a:pt x="4" y="96"/>
                  </a:lnTo>
                  <a:lnTo>
                    <a:pt x="4" y="94"/>
                  </a:lnTo>
                  <a:lnTo>
                    <a:pt x="8" y="96"/>
                  </a:lnTo>
                  <a:lnTo>
                    <a:pt x="12" y="96"/>
                  </a:lnTo>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97" name="Freeform 204">
              <a:extLst>
                <a:ext uri="{FF2B5EF4-FFF2-40B4-BE49-F238E27FC236}">
                  <a16:creationId xmlns:a16="http://schemas.microsoft.com/office/drawing/2014/main" id="{B396CA10-EFC1-9F5D-1AD6-D736B4DE3370}"/>
                </a:ext>
              </a:extLst>
            </p:cNvPr>
            <p:cNvSpPr>
              <a:spLocks noEditPoints="1"/>
            </p:cNvSpPr>
            <p:nvPr/>
          </p:nvSpPr>
          <p:spPr bwMode="auto">
            <a:xfrm>
              <a:off x="7908925" y="4749868"/>
              <a:ext cx="215900" cy="117475"/>
            </a:xfrm>
            <a:custGeom>
              <a:avLst/>
              <a:gdLst>
                <a:gd name="T0" fmla="*/ 6 w 136"/>
                <a:gd name="T1" fmla="*/ 8 h 74"/>
                <a:gd name="T2" fmla="*/ 8 w 136"/>
                <a:gd name="T3" fmla="*/ 4 h 74"/>
                <a:gd name="T4" fmla="*/ 14 w 136"/>
                <a:gd name="T5" fmla="*/ 10 h 74"/>
                <a:gd name="T6" fmla="*/ 14 w 136"/>
                <a:gd name="T7" fmla="*/ 12 h 74"/>
                <a:gd name="T8" fmla="*/ 48 w 136"/>
                <a:gd name="T9" fmla="*/ 26 h 74"/>
                <a:gd name="T10" fmla="*/ 30 w 136"/>
                <a:gd name="T11" fmla="*/ 12 h 74"/>
                <a:gd name="T12" fmla="*/ 48 w 136"/>
                <a:gd name="T13" fmla="*/ 26 h 74"/>
                <a:gd name="T14" fmla="*/ 48 w 136"/>
                <a:gd name="T15" fmla="*/ 26 h 74"/>
                <a:gd name="T16" fmla="*/ 0 w 136"/>
                <a:gd name="T17" fmla="*/ 14 h 74"/>
                <a:gd name="T18" fmla="*/ 2 w 136"/>
                <a:gd name="T19" fmla="*/ 18 h 74"/>
                <a:gd name="T20" fmla="*/ 2 w 136"/>
                <a:gd name="T21" fmla="*/ 18 h 74"/>
                <a:gd name="T22" fmla="*/ 6 w 136"/>
                <a:gd name="T23" fmla="*/ 20 h 74"/>
                <a:gd name="T24" fmla="*/ 10 w 136"/>
                <a:gd name="T25" fmla="*/ 16 h 74"/>
                <a:gd name="T26" fmla="*/ 10 w 136"/>
                <a:gd name="T27" fmla="*/ 22 h 74"/>
                <a:gd name="T28" fmla="*/ 18 w 136"/>
                <a:gd name="T29" fmla="*/ 28 h 74"/>
                <a:gd name="T30" fmla="*/ 12 w 136"/>
                <a:gd name="T31" fmla="*/ 22 h 74"/>
                <a:gd name="T32" fmla="*/ 18 w 136"/>
                <a:gd name="T33" fmla="*/ 22 h 74"/>
                <a:gd name="T34" fmla="*/ 18 w 136"/>
                <a:gd name="T35" fmla="*/ 28 h 74"/>
                <a:gd name="T36" fmla="*/ 18 w 136"/>
                <a:gd name="T37" fmla="*/ 28 h 74"/>
                <a:gd name="T38" fmla="*/ 12 w 136"/>
                <a:gd name="T39" fmla="*/ 28 h 74"/>
                <a:gd name="T40" fmla="*/ 12 w 136"/>
                <a:gd name="T41" fmla="*/ 28 h 74"/>
                <a:gd name="T42" fmla="*/ 12 w 136"/>
                <a:gd name="T43" fmla="*/ 28 h 74"/>
                <a:gd name="T44" fmla="*/ 20 w 136"/>
                <a:gd name="T45" fmla="*/ 28 h 74"/>
                <a:gd name="T46" fmla="*/ 22 w 136"/>
                <a:gd name="T47" fmla="*/ 28 h 74"/>
                <a:gd name="T48" fmla="*/ 22 w 136"/>
                <a:gd name="T49" fmla="*/ 28 h 74"/>
                <a:gd name="T50" fmla="*/ 132 w 136"/>
                <a:gd name="T51" fmla="*/ 56 h 74"/>
                <a:gd name="T52" fmla="*/ 134 w 136"/>
                <a:gd name="T53" fmla="*/ 60 h 74"/>
                <a:gd name="T54" fmla="*/ 134 w 136"/>
                <a:gd name="T55" fmla="*/ 60 h 74"/>
                <a:gd name="T56" fmla="*/ 48 w 136"/>
                <a:gd name="T57" fmla="*/ 68 h 74"/>
                <a:gd name="T58" fmla="*/ 58 w 136"/>
                <a:gd name="T59" fmla="*/ 74 h 74"/>
                <a:gd name="T60" fmla="*/ 58 w 136"/>
                <a:gd name="T61" fmla="*/ 74 h 74"/>
                <a:gd name="T62" fmla="*/ 70 w 136"/>
                <a:gd name="T63" fmla="*/ 42 h 74"/>
                <a:gd name="T64" fmla="*/ 58 w 136"/>
                <a:gd name="T65" fmla="*/ 22 h 74"/>
                <a:gd name="T66" fmla="*/ 64 w 136"/>
                <a:gd name="T67" fmla="*/ 28 h 74"/>
                <a:gd name="T68" fmla="*/ 68 w 136"/>
                <a:gd name="T69" fmla="*/ 34 h 74"/>
                <a:gd name="T70" fmla="*/ 68 w 136"/>
                <a:gd name="T71" fmla="*/ 34 h 74"/>
                <a:gd name="T72" fmla="*/ 60 w 136"/>
                <a:gd name="T73" fmla="*/ 46 h 74"/>
                <a:gd name="T74" fmla="*/ 44 w 136"/>
                <a:gd name="T75" fmla="*/ 38 h 74"/>
                <a:gd name="T76" fmla="*/ 62 w 136"/>
                <a:gd name="T77" fmla="*/ 46 h 74"/>
                <a:gd name="T78" fmla="*/ 62 w 136"/>
                <a:gd name="T79" fmla="*/ 46 h 74"/>
                <a:gd name="T80" fmla="*/ 84 w 136"/>
                <a:gd name="T81" fmla="*/ 60 h 74"/>
                <a:gd name="T82" fmla="*/ 68 w 136"/>
                <a:gd name="T83" fmla="*/ 50 h 74"/>
                <a:gd name="T84" fmla="*/ 84 w 136"/>
                <a:gd name="T85" fmla="*/ 56 h 74"/>
                <a:gd name="T86" fmla="*/ 84 w 136"/>
                <a:gd name="T8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74">
                  <a:moveTo>
                    <a:pt x="14" y="12"/>
                  </a:moveTo>
                  <a:lnTo>
                    <a:pt x="6" y="8"/>
                  </a:lnTo>
                  <a:lnTo>
                    <a:pt x="0" y="0"/>
                  </a:lnTo>
                  <a:lnTo>
                    <a:pt x="8" y="4"/>
                  </a:lnTo>
                  <a:lnTo>
                    <a:pt x="10" y="6"/>
                  </a:lnTo>
                  <a:lnTo>
                    <a:pt x="14" y="10"/>
                  </a:lnTo>
                  <a:lnTo>
                    <a:pt x="14" y="12"/>
                  </a:lnTo>
                  <a:lnTo>
                    <a:pt x="14" y="12"/>
                  </a:lnTo>
                  <a:lnTo>
                    <a:pt x="14" y="12"/>
                  </a:lnTo>
                  <a:close/>
                  <a:moveTo>
                    <a:pt x="48" y="26"/>
                  </a:moveTo>
                  <a:lnTo>
                    <a:pt x="34" y="18"/>
                  </a:lnTo>
                  <a:lnTo>
                    <a:pt x="30" y="12"/>
                  </a:lnTo>
                  <a:lnTo>
                    <a:pt x="48" y="22"/>
                  </a:lnTo>
                  <a:lnTo>
                    <a:pt x="48" y="26"/>
                  </a:lnTo>
                  <a:lnTo>
                    <a:pt x="48" y="26"/>
                  </a:lnTo>
                  <a:lnTo>
                    <a:pt x="48" y="26"/>
                  </a:lnTo>
                  <a:close/>
                  <a:moveTo>
                    <a:pt x="2" y="18"/>
                  </a:moveTo>
                  <a:lnTo>
                    <a:pt x="0" y="14"/>
                  </a:lnTo>
                  <a:lnTo>
                    <a:pt x="6" y="16"/>
                  </a:lnTo>
                  <a:lnTo>
                    <a:pt x="2" y="18"/>
                  </a:lnTo>
                  <a:lnTo>
                    <a:pt x="2" y="18"/>
                  </a:lnTo>
                  <a:lnTo>
                    <a:pt x="2" y="18"/>
                  </a:lnTo>
                  <a:close/>
                  <a:moveTo>
                    <a:pt x="10" y="22"/>
                  </a:moveTo>
                  <a:lnTo>
                    <a:pt x="6" y="20"/>
                  </a:lnTo>
                  <a:lnTo>
                    <a:pt x="8" y="16"/>
                  </a:lnTo>
                  <a:lnTo>
                    <a:pt x="10" y="16"/>
                  </a:lnTo>
                  <a:lnTo>
                    <a:pt x="10" y="22"/>
                  </a:lnTo>
                  <a:lnTo>
                    <a:pt x="10" y="22"/>
                  </a:lnTo>
                  <a:lnTo>
                    <a:pt x="10" y="22"/>
                  </a:lnTo>
                  <a:close/>
                  <a:moveTo>
                    <a:pt x="18" y="28"/>
                  </a:moveTo>
                  <a:lnTo>
                    <a:pt x="14" y="22"/>
                  </a:lnTo>
                  <a:lnTo>
                    <a:pt x="12" y="22"/>
                  </a:lnTo>
                  <a:lnTo>
                    <a:pt x="12" y="18"/>
                  </a:lnTo>
                  <a:lnTo>
                    <a:pt x="18" y="22"/>
                  </a:lnTo>
                  <a:lnTo>
                    <a:pt x="20" y="26"/>
                  </a:lnTo>
                  <a:lnTo>
                    <a:pt x="18" y="28"/>
                  </a:lnTo>
                  <a:lnTo>
                    <a:pt x="18" y="28"/>
                  </a:lnTo>
                  <a:lnTo>
                    <a:pt x="18" y="28"/>
                  </a:lnTo>
                  <a:close/>
                  <a:moveTo>
                    <a:pt x="12" y="28"/>
                  </a:moveTo>
                  <a:lnTo>
                    <a:pt x="12" y="28"/>
                  </a:lnTo>
                  <a:lnTo>
                    <a:pt x="12" y="24"/>
                  </a:lnTo>
                  <a:lnTo>
                    <a:pt x="12" y="28"/>
                  </a:lnTo>
                  <a:lnTo>
                    <a:pt x="12" y="28"/>
                  </a:lnTo>
                  <a:lnTo>
                    <a:pt x="12" y="28"/>
                  </a:lnTo>
                  <a:close/>
                  <a:moveTo>
                    <a:pt x="22" y="28"/>
                  </a:moveTo>
                  <a:lnTo>
                    <a:pt x="20" y="28"/>
                  </a:lnTo>
                  <a:lnTo>
                    <a:pt x="24" y="26"/>
                  </a:lnTo>
                  <a:lnTo>
                    <a:pt x="22" y="28"/>
                  </a:lnTo>
                  <a:lnTo>
                    <a:pt x="22" y="28"/>
                  </a:lnTo>
                  <a:lnTo>
                    <a:pt x="22" y="28"/>
                  </a:lnTo>
                  <a:close/>
                  <a:moveTo>
                    <a:pt x="134" y="60"/>
                  </a:moveTo>
                  <a:lnTo>
                    <a:pt x="132" y="56"/>
                  </a:lnTo>
                  <a:lnTo>
                    <a:pt x="136" y="56"/>
                  </a:lnTo>
                  <a:lnTo>
                    <a:pt x="134" y="60"/>
                  </a:lnTo>
                  <a:lnTo>
                    <a:pt x="134" y="60"/>
                  </a:lnTo>
                  <a:lnTo>
                    <a:pt x="134" y="60"/>
                  </a:lnTo>
                  <a:close/>
                  <a:moveTo>
                    <a:pt x="58" y="74"/>
                  </a:moveTo>
                  <a:lnTo>
                    <a:pt x="48" y="68"/>
                  </a:lnTo>
                  <a:lnTo>
                    <a:pt x="56" y="72"/>
                  </a:lnTo>
                  <a:lnTo>
                    <a:pt x="58" y="74"/>
                  </a:lnTo>
                  <a:lnTo>
                    <a:pt x="58" y="74"/>
                  </a:lnTo>
                  <a:lnTo>
                    <a:pt x="58" y="74"/>
                  </a:lnTo>
                  <a:close/>
                  <a:moveTo>
                    <a:pt x="68" y="34"/>
                  </a:moveTo>
                  <a:lnTo>
                    <a:pt x="70" y="42"/>
                  </a:lnTo>
                  <a:lnTo>
                    <a:pt x="62" y="34"/>
                  </a:lnTo>
                  <a:lnTo>
                    <a:pt x="58" y="22"/>
                  </a:lnTo>
                  <a:lnTo>
                    <a:pt x="62" y="24"/>
                  </a:lnTo>
                  <a:lnTo>
                    <a:pt x="64" y="28"/>
                  </a:lnTo>
                  <a:lnTo>
                    <a:pt x="64" y="30"/>
                  </a:lnTo>
                  <a:lnTo>
                    <a:pt x="68" y="34"/>
                  </a:lnTo>
                  <a:lnTo>
                    <a:pt x="68" y="34"/>
                  </a:lnTo>
                  <a:lnTo>
                    <a:pt x="68" y="34"/>
                  </a:lnTo>
                  <a:close/>
                  <a:moveTo>
                    <a:pt x="62" y="46"/>
                  </a:moveTo>
                  <a:lnTo>
                    <a:pt x="60" y="46"/>
                  </a:lnTo>
                  <a:lnTo>
                    <a:pt x="48" y="44"/>
                  </a:lnTo>
                  <a:lnTo>
                    <a:pt x="44" y="38"/>
                  </a:lnTo>
                  <a:lnTo>
                    <a:pt x="56" y="40"/>
                  </a:lnTo>
                  <a:lnTo>
                    <a:pt x="62" y="46"/>
                  </a:lnTo>
                  <a:lnTo>
                    <a:pt x="62" y="46"/>
                  </a:lnTo>
                  <a:lnTo>
                    <a:pt x="62" y="46"/>
                  </a:lnTo>
                  <a:close/>
                  <a:moveTo>
                    <a:pt x="84" y="56"/>
                  </a:moveTo>
                  <a:lnTo>
                    <a:pt x="84" y="60"/>
                  </a:lnTo>
                  <a:lnTo>
                    <a:pt x="76" y="56"/>
                  </a:lnTo>
                  <a:lnTo>
                    <a:pt x="68" y="50"/>
                  </a:lnTo>
                  <a:lnTo>
                    <a:pt x="80" y="54"/>
                  </a:lnTo>
                  <a:lnTo>
                    <a:pt x="84" y="56"/>
                  </a:lnTo>
                  <a:lnTo>
                    <a:pt x="84" y="56"/>
                  </a:lnTo>
                  <a:lnTo>
                    <a:pt x="84" y="5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98" name="Freeform 205">
              <a:extLst>
                <a:ext uri="{FF2B5EF4-FFF2-40B4-BE49-F238E27FC236}">
                  <a16:creationId xmlns:a16="http://schemas.microsoft.com/office/drawing/2014/main" id="{A084E9FB-7546-BEE5-61A9-663D898BD350}"/>
                </a:ext>
              </a:extLst>
            </p:cNvPr>
            <p:cNvSpPr>
              <a:spLocks noEditPoints="1"/>
            </p:cNvSpPr>
            <p:nvPr/>
          </p:nvSpPr>
          <p:spPr bwMode="auto">
            <a:xfrm>
              <a:off x="8378825" y="4965768"/>
              <a:ext cx="60325" cy="69850"/>
            </a:xfrm>
            <a:custGeom>
              <a:avLst/>
              <a:gdLst>
                <a:gd name="T0" fmla="*/ 38 w 38"/>
                <a:gd name="T1" fmla="*/ 0 h 44"/>
                <a:gd name="T2" fmla="*/ 30 w 38"/>
                <a:gd name="T3" fmla="*/ 8 h 44"/>
                <a:gd name="T4" fmla="*/ 36 w 38"/>
                <a:gd name="T5" fmla="*/ 4 h 44"/>
                <a:gd name="T6" fmla="*/ 36 w 38"/>
                <a:gd name="T7" fmla="*/ 8 h 44"/>
                <a:gd name="T8" fmla="*/ 28 w 38"/>
                <a:gd name="T9" fmla="*/ 8 h 44"/>
                <a:gd name="T10" fmla="*/ 28 w 38"/>
                <a:gd name="T11" fmla="*/ 8 h 44"/>
                <a:gd name="T12" fmla="*/ 20 w 38"/>
                <a:gd name="T13" fmla="*/ 14 h 44"/>
                <a:gd name="T14" fmla="*/ 16 w 38"/>
                <a:gd name="T15" fmla="*/ 8 h 44"/>
                <a:gd name="T16" fmla="*/ 22 w 38"/>
                <a:gd name="T17" fmla="*/ 4 h 44"/>
                <a:gd name="T18" fmla="*/ 38 w 38"/>
                <a:gd name="T19" fmla="*/ 0 h 44"/>
                <a:gd name="T20" fmla="*/ 38 w 38"/>
                <a:gd name="T21" fmla="*/ 0 h 44"/>
                <a:gd name="T22" fmla="*/ 38 w 38"/>
                <a:gd name="T23" fmla="*/ 0 h 44"/>
                <a:gd name="T24" fmla="*/ 38 w 38"/>
                <a:gd name="T25" fmla="*/ 0 h 44"/>
                <a:gd name="T26" fmla="*/ 2 w 38"/>
                <a:gd name="T27" fmla="*/ 30 h 44"/>
                <a:gd name="T28" fmla="*/ 0 w 38"/>
                <a:gd name="T29" fmla="*/ 26 h 44"/>
                <a:gd name="T30" fmla="*/ 4 w 38"/>
                <a:gd name="T31" fmla="*/ 20 h 44"/>
                <a:gd name="T32" fmla="*/ 12 w 38"/>
                <a:gd name="T33" fmla="*/ 16 h 44"/>
                <a:gd name="T34" fmla="*/ 16 w 38"/>
                <a:gd name="T35" fmla="*/ 22 h 44"/>
                <a:gd name="T36" fmla="*/ 18 w 38"/>
                <a:gd name="T37" fmla="*/ 28 h 44"/>
                <a:gd name="T38" fmla="*/ 16 w 38"/>
                <a:gd name="T39" fmla="*/ 28 h 44"/>
                <a:gd name="T40" fmla="*/ 10 w 38"/>
                <a:gd name="T41" fmla="*/ 32 h 44"/>
                <a:gd name="T42" fmla="*/ 2 w 38"/>
                <a:gd name="T43" fmla="*/ 30 h 44"/>
                <a:gd name="T44" fmla="*/ 2 w 38"/>
                <a:gd name="T45" fmla="*/ 30 h 44"/>
                <a:gd name="T46" fmla="*/ 2 w 38"/>
                <a:gd name="T47" fmla="*/ 30 h 44"/>
                <a:gd name="T48" fmla="*/ 10 w 38"/>
                <a:gd name="T49" fmla="*/ 44 h 44"/>
                <a:gd name="T50" fmla="*/ 10 w 38"/>
                <a:gd name="T51" fmla="*/ 44 h 44"/>
                <a:gd name="T52" fmla="*/ 10 w 38"/>
                <a:gd name="T53" fmla="*/ 42 h 44"/>
                <a:gd name="T54" fmla="*/ 16 w 38"/>
                <a:gd name="T55" fmla="*/ 42 h 44"/>
                <a:gd name="T56" fmla="*/ 10 w 38"/>
                <a:gd name="T57" fmla="*/ 44 h 44"/>
                <a:gd name="T58" fmla="*/ 10 w 38"/>
                <a:gd name="T59" fmla="*/ 44 h 44"/>
                <a:gd name="T60" fmla="*/ 10 w 38"/>
                <a:gd name="T6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4">
                  <a:moveTo>
                    <a:pt x="38" y="0"/>
                  </a:moveTo>
                  <a:lnTo>
                    <a:pt x="30" y="8"/>
                  </a:lnTo>
                  <a:lnTo>
                    <a:pt x="36" y="4"/>
                  </a:lnTo>
                  <a:lnTo>
                    <a:pt x="36" y="8"/>
                  </a:lnTo>
                  <a:lnTo>
                    <a:pt x="28" y="8"/>
                  </a:lnTo>
                  <a:lnTo>
                    <a:pt x="28" y="8"/>
                  </a:lnTo>
                  <a:lnTo>
                    <a:pt x="20" y="14"/>
                  </a:lnTo>
                  <a:lnTo>
                    <a:pt x="16" y="8"/>
                  </a:lnTo>
                  <a:lnTo>
                    <a:pt x="22" y="4"/>
                  </a:lnTo>
                  <a:lnTo>
                    <a:pt x="38" y="0"/>
                  </a:lnTo>
                  <a:lnTo>
                    <a:pt x="38" y="0"/>
                  </a:lnTo>
                  <a:lnTo>
                    <a:pt x="38" y="0"/>
                  </a:lnTo>
                  <a:lnTo>
                    <a:pt x="38" y="0"/>
                  </a:lnTo>
                  <a:close/>
                  <a:moveTo>
                    <a:pt x="2" y="30"/>
                  </a:moveTo>
                  <a:lnTo>
                    <a:pt x="0" y="26"/>
                  </a:lnTo>
                  <a:lnTo>
                    <a:pt x="4" y="20"/>
                  </a:lnTo>
                  <a:lnTo>
                    <a:pt x="12" y="16"/>
                  </a:lnTo>
                  <a:lnTo>
                    <a:pt x="16" y="22"/>
                  </a:lnTo>
                  <a:lnTo>
                    <a:pt x="18" y="28"/>
                  </a:lnTo>
                  <a:lnTo>
                    <a:pt x="16" y="28"/>
                  </a:lnTo>
                  <a:lnTo>
                    <a:pt x="10" y="32"/>
                  </a:lnTo>
                  <a:lnTo>
                    <a:pt x="2" y="30"/>
                  </a:lnTo>
                  <a:lnTo>
                    <a:pt x="2" y="30"/>
                  </a:lnTo>
                  <a:lnTo>
                    <a:pt x="2" y="30"/>
                  </a:lnTo>
                  <a:close/>
                  <a:moveTo>
                    <a:pt x="10" y="44"/>
                  </a:moveTo>
                  <a:lnTo>
                    <a:pt x="10" y="44"/>
                  </a:lnTo>
                  <a:lnTo>
                    <a:pt x="10" y="42"/>
                  </a:lnTo>
                  <a:lnTo>
                    <a:pt x="16" y="42"/>
                  </a:lnTo>
                  <a:lnTo>
                    <a:pt x="10" y="44"/>
                  </a:lnTo>
                  <a:lnTo>
                    <a:pt x="10" y="44"/>
                  </a:lnTo>
                  <a:lnTo>
                    <a:pt x="10" y="4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199" name="Freeform 206">
              <a:extLst>
                <a:ext uri="{FF2B5EF4-FFF2-40B4-BE49-F238E27FC236}">
                  <a16:creationId xmlns:a16="http://schemas.microsoft.com/office/drawing/2014/main" id="{985417E9-2168-E858-A094-6B12CAD4383E}"/>
                </a:ext>
              </a:extLst>
            </p:cNvPr>
            <p:cNvSpPr>
              <a:spLocks noEditPoints="1"/>
            </p:cNvSpPr>
            <p:nvPr/>
          </p:nvSpPr>
          <p:spPr bwMode="auto">
            <a:xfrm>
              <a:off x="8134350" y="4930843"/>
              <a:ext cx="66675" cy="117475"/>
            </a:xfrm>
            <a:custGeom>
              <a:avLst/>
              <a:gdLst>
                <a:gd name="T0" fmla="*/ 8 w 42"/>
                <a:gd name="T1" fmla="*/ 6 h 74"/>
                <a:gd name="T2" fmla="*/ 12 w 42"/>
                <a:gd name="T3" fmla="*/ 12 h 74"/>
                <a:gd name="T4" fmla="*/ 4 w 42"/>
                <a:gd name="T5" fmla="*/ 14 h 74"/>
                <a:gd name="T6" fmla="*/ 0 w 42"/>
                <a:gd name="T7" fmla="*/ 0 h 74"/>
                <a:gd name="T8" fmla="*/ 6 w 42"/>
                <a:gd name="T9" fmla="*/ 6 h 74"/>
                <a:gd name="T10" fmla="*/ 6 w 42"/>
                <a:gd name="T11" fmla="*/ 4 h 74"/>
                <a:gd name="T12" fmla="*/ 8 w 42"/>
                <a:gd name="T13" fmla="*/ 6 h 74"/>
                <a:gd name="T14" fmla="*/ 8 w 42"/>
                <a:gd name="T15" fmla="*/ 6 h 74"/>
                <a:gd name="T16" fmla="*/ 8 w 42"/>
                <a:gd name="T17" fmla="*/ 6 h 74"/>
                <a:gd name="T18" fmla="*/ 28 w 42"/>
                <a:gd name="T19" fmla="*/ 48 h 74"/>
                <a:gd name="T20" fmla="*/ 24 w 42"/>
                <a:gd name="T21" fmla="*/ 44 h 74"/>
                <a:gd name="T22" fmla="*/ 26 w 42"/>
                <a:gd name="T23" fmla="*/ 42 h 74"/>
                <a:gd name="T24" fmla="*/ 30 w 42"/>
                <a:gd name="T25" fmla="*/ 44 h 74"/>
                <a:gd name="T26" fmla="*/ 28 w 42"/>
                <a:gd name="T27" fmla="*/ 48 h 74"/>
                <a:gd name="T28" fmla="*/ 28 w 42"/>
                <a:gd name="T29" fmla="*/ 48 h 74"/>
                <a:gd name="T30" fmla="*/ 28 w 42"/>
                <a:gd name="T31" fmla="*/ 48 h 74"/>
                <a:gd name="T32" fmla="*/ 40 w 42"/>
                <a:gd name="T33" fmla="*/ 64 h 74"/>
                <a:gd name="T34" fmla="*/ 36 w 42"/>
                <a:gd name="T35" fmla="*/ 62 h 74"/>
                <a:gd name="T36" fmla="*/ 36 w 42"/>
                <a:gd name="T37" fmla="*/ 60 h 74"/>
                <a:gd name="T38" fmla="*/ 40 w 42"/>
                <a:gd name="T39" fmla="*/ 62 h 74"/>
                <a:gd name="T40" fmla="*/ 40 w 42"/>
                <a:gd name="T41" fmla="*/ 64 h 74"/>
                <a:gd name="T42" fmla="*/ 40 w 42"/>
                <a:gd name="T43" fmla="*/ 64 h 74"/>
                <a:gd name="T44" fmla="*/ 40 w 42"/>
                <a:gd name="T45" fmla="*/ 64 h 74"/>
                <a:gd name="T46" fmla="*/ 42 w 42"/>
                <a:gd name="T47" fmla="*/ 74 h 74"/>
                <a:gd name="T48" fmla="*/ 40 w 42"/>
                <a:gd name="T49" fmla="*/ 72 h 74"/>
                <a:gd name="T50" fmla="*/ 40 w 42"/>
                <a:gd name="T51" fmla="*/ 70 h 74"/>
                <a:gd name="T52" fmla="*/ 42 w 42"/>
                <a:gd name="T53" fmla="*/ 72 h 74"/>
                <a:gd name="T54" fmla="*/ 42 w 42"/>
                <a:gd name="T55" fmla="*/ 74 h 74"/>
                <a:gd name="T56" fmla="*/ 42 w 42"/>
                <a:gd name="T57" fmla="*/ 74 h 74"/>
                <a:gd name="T58" fmla="*/ 42 w 42"/>
                <a:gd name="T59" fmla="*/ 74 h 74"/>
                <a:gd name="T60" fmla="*/ 18 w 42"/>
                <a:gd name="T61" fmla="*/ 12 h 74"/>
                <a:gd name="T62" fmla="*/ 18 w 42"/>
                <a:gd name="T63" fmla="*/ 12 h 74"/>
                <a:gd name="T64" fmla="*/ 22 w 42"/>
                <a:gd name="T65" fmla="*/ 10 h 74"/>
                <a:gd name="T66" fmla="*/ 18 w 42"/>
                <a:gd name="T67" fmla="*/ 12 h 74"/>
                <a:gd name="T68" fmla="*/ 18 w 42"/>
                <a:gd name="T69" fmla="*/ 12 h 74"/>
                <a:gd name="T70" fmla="*/ 18 w 42"/>
                <a:gd name="T71" fmla="*/ 12 h 74"/>
                <a:gd name="T72" fmla="*/ 14 w 42"/>
                <a:gd name="T73" fmla="*/ 28 h 74"/>
                <a:gd name="T74" fmla="*/ 12 w 42"/>
                <a:gd name="T75" fmla="*/ 22 h 74"/>
                <a:gd name="T76" fmla="*/ 10 w 42"/>
                <a:gd name="T77" fmla="*/ 20 h 74"/>
                <a:gd name="T78" fmla="*/ 12 w 42"/>
                <a:gd name="T79" fmla="*/ 18 h 74"/>
                <a:gd name="T80" fmla="*/ 18 w 42"/>
                <a:gd name="T81" fmla="*/ 26 h 74"/>
                <a:gd name="T82" fmla="*/ 14 w 42"/>
                <a:gd name="T83" fmla="*/ 28 h 74"/>
                <a:gd name="T84" fmla="*/ 14 w 42"/>
                <a:gd name="T85" fmla="*/ 28 h 74"/>
                <a:gd name="T86" fmla="*/ 14 w 42"/>
                <a:gd name="T87" fmla="*/ 28 h 74"/>
                <a:gd name="T88" fmla="*/ 24 w 42"/>
                <a:gd name="T89" fmla="*/ 24 h 74"/>
                <a:gd name="T90" fmla="*/ 20 w 42"/>
                <a:gd name="T91" fmla="*/ 24 h 74"/>
                <a:gd name="T92" fmla="*/ 24 w 42"/>
                <a:gd name="T93" fmla="*/ 20 h 74"/>
                <a:gd name="T94" fmla="*/ 26 w 42"/>
                <a:gd name="T95" fmla="*/ 24 h 74"/>
                <a:gd name="T96" fmla="*/ 24 w 42"/>
                <a:gd name="T97" fmla="*/ 24 h 74"/>
                <a:gd name="T98" fmla="*/ 24 w 42"/>
                <a:gd name="T99" fmla="*/ 24 h 74"/>
                <a:gd name="T100" fmla="*/ 24 w 42"/>
                <a:gd name="T101" fmla="*/ 24 h 74"/>
                <a:gd name="T102" fmla="*/ 28 w 42"/>
                <a:gd name="T103" fmla="*/ 32 h 74"/>
                <a:gd name="T104" fmla="*/ 24 w 42"/>
                <a:gd name="T105" fmla="*/ 30 h 74"/>
                <a:gd name="T106" fmla="*/ 24 w 42"/>
                <a:gd name="T107" fmla="*/ 28 h 74"/>
                <a:gd name="T108" fmla="*/ 28 w 42"/>
                <a:gd name="T109" fmla="*/ 32 h 74"/>
                <a:gd name="T110" fmla="*/ 28 w 42"/>
                <a:gd name="T111" fmla="*/ 32 h 74"/>
                <a:gd name="T112" fmla="*/ 28 w 42"/>
                <a:gd name="T113" fmla="*/ 3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74">
                  <a:moveTo>
                    <a:pt x="8" y="6"/>
                  </a:moveTo>
                  <a:lnTo>
                    <a:pt x="12" y="12"/>
                  </a:lnTo>
                  <a:lnTo>
                    <a:pt x="4" y="14"/>
                  </a:lnTo>
                  <a:lnTo>
                    <a:pt x="0" y="0"/>
                  </a:lnTo>
                  <a:lnTo>
                    <a:pt x="6" y="6"/>
                  </a:lnTo>
                  <a:lnTo>
                    <a:pt x="6" y="4"/>
                  </a:lnTo>
                  <a:lnTo>
                    <a:pt x="8" y="6"/>
                  </a:lnTo>
                  <a:lnTo>
                    <a:pt x="8" y="6"/>
                  </a:lnTo>
                  <a:lnTo>
                    <a:pt x="8" y="6"/>
                  </a:lnTo>
                  <a:close/>
                  <a:moveTo>
                    <a:pt x="28" y="48"/>
                  </a:moveTo>
                  <a:lnTo>
                    <a:pt x="24" y="44"/>
                  </a:lnTo>
                  <a:lnTo>
                    <a:pt x="26" y="42"/>
                  </a:lnTo>
                  <a:lnTo>
                    <a:pt x="30" y="44"/>
                  </a:lnTo>
                  <a:lnTo>
                    <a:pt x="28" y="48"/>
                  </a:lnTo>
                  <a:lnTo>
                    <a:pt x="28" y="48"/>
                  </a:lnTo>
                  <a:lnTo>
                    <a:pt x="28" y="48"/>
                  </a:lnTo>
                  <a:close/>
                  <a:moveTo>
                    <a:pt x="40" y="64"/>
                  </a:moveTo>
                  <a:lnTo>
                    <a:pt x="36" y="62"/>
                  </a:lnTo>
                  <a:lnTo>
                    <a:pt x="36" y="60"/>
                  </a:lnTo>
                  <a:lnTo>
                    <a:pt x="40" y="62"/>
                  </a:lnTo>
                  <a:lnTo>
                    <a:pt x="40" y="64"/>
                  </a:lnTo>
                  <a:lnTo>
                    <a:pt x="40" y="64"/>
                  </a:lnTo>
                  <a:lnTo>
                    <a:pt x="40" y="64"/>
                  </a:lnTo>
                  <a:close/>
                  <a:moveTo>
                    <a:pt x="42" y="74"/>
                  </a:moveTo>
                  <a:lnTo>
                    <a:pt x="40" y="72"/>
                  </a:lnTo>
                  <a:lnTo>
                    <a:pt x="40" y="70"/>
                  </a:lnTo>
                  <a:lnTo>
                    <a:pt x="42" y="72"/>
                  </a:lnTo>
                  <a:lnTo>
                    <a:pt x="42" y="74"/>
                  </a:lnTo>
                  <a:lnTo>
                    <a:pt x="42" y="74"/>
                  </a:lnTo>
                  <a:lnTo>
                    <a:pt x="42" y="74"/>
                  </a:lnTo>
                  <a:close/>
                  <a:moveTo>
                    <a:pt x="18" y="12"/>
                  </a:moveTo>
                  <a:lnTo>
                    <a:pt x="18" y="12"/>
                  </a:lnTo>
                  <a:lnTo>
                    <a:pt x="22" y="10"/>
                  </a:lnTo>
                  <a:lnTo>
                    <a:pt x="18" y="12"/>
                  </a:lnTo>
                  <a:lnTo>
                    <a:pt x="18" y="12"/>
                  </a:lnTo>
                  <a:lnTo>
                    <a:pt x="18" y="12"/>
                  </a:lnTo>
                  <a:close/>
                  <a:moveTo>
                    <a:pt x="14" y="28"/>
                  </a:moveTo>
                  <a:lnTo>
                    <a:pt x="12" y="22"/>
                  </a:lnTo>
                  <a:lnTo>
                    <a:pt x="10" y="20"/>
                  </a:lnTo>
                  <a:lnTo>
                    <a:pt x="12" y="18"/>
                  </a:lnTo>
                  <a:lnTo>
                    <a:pt x="18" y="26"/>
                  </a:lnTo>
                  <a:lnTo>
                    <a:pt x="14" y="28"/>
                  </a:lnTo>
                  <a:lnTo>
                    <a:pt x="14" y="28"/>
                  </a:lnTo>
                  <a:lnTo>
                    <a:pt x="14" y="28"/>
                  </a:lnTo>
                  <a:close/>
                  <a:moveTo>
                    <a:pt x="24" y="24"/>
                  </a:moveTo>
                  <a:lnTo>
                    <a:pt x="20" y="24"/>
                  </a:lnTo>
                  <a:lnTo>
                    <a:pt x="24" y="20"/>
                  </a:lnTo>
                  <a:lnTo>
                    <a:pt x="26" y="24"/>
                  </a:lnTo>
                  <a:lnTo>
                    <a:pt x="24" y="24"/>
                  </a:lnTo>
                  <a:lnTo>
                    <a:pt x="24" y="24"/>
                  </a:lnTo>
                  <a:lnTo>
                    <a:pt x="24" y="24"/>
                  </a:lnTo>
                  <a:close/>
                  <a:moveTo>
                    <a:pt x="28" y="32"/>
                  </a:moveTo>
                  <a:lnTo>
                    <a:pt x="24" y="30"/>
                  </a:lnTo>
                  <a:lnTo>
                    <a:pt x="24" y="28"/>
                  </a:lnTo>
                  <a:lnTo>
                    <a:pt x="28" y="32"/>
                  </a:lnTo>
                  <a:lnTo>
                    <a:pt x="28" y="32"/>
                  </a:lnTo>
                  <a:lnTo>
                    <a:pt x="28" y="3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00" name="Freeform 207">
              <a:extLst>
                <a:ext uri="{FF2B5EF4-FFF2-40B4-BE49-F238E27FC236}">
                  <a16:creationId xmlns:a16="http://schemas.microsoft.com/office/drawing/2014/main" id="{406F8872-69EE-00A7-86A8-ED7B9390EB0F}"/>
                </a:ext>
              </a:extLst>
            </p:cNvPr>
            <p:cNvSpPr>
              <a:spLocks noEditPoints="1"/>
            </p:cNvSpPr>
            <p:nvPr/>
          </p:nvSpPr>
          <p:spPr bwMode="auto">
            <a:xfrm>
              <a:off x="8077200" y="5057843"/>
              <a:ext cx="95250" cy="53975"/>
            </a:xfrm>
            <a:custGeom>
              <a:avLst/>
              <a:gdLst>
                <a:gd name="T0" fmla="*/ 22 w 60"/>
                <a:gd name="T1" fmla="*/ 14 h 34"/>
                <a:gd name="T2" fmla="*/ 42 w 60"/>
                <a:gd name="T3" fmla="*/ 30 h 34"/>
                <a:gd name="T4" fmla="*/ 42 w 60"/>
                <a:gd name="T5" fmla="*/ 34 h 34"/>
                <a:gd name="T6" fmla="*/ 36 w 60"/>
                <a:gd name="T7" fmla="*/ 34 h 34"/>
                <a:gd name="T8" fmla="*/ 30 w 60"/>
                <a:gd name="T9" fmla="*/ 28 h 34"/>
                <a:gd name="T10" fmla="*/ 18 w 60"/>
                <a:gd name="T11" fmla="*/ 22 h 34"/>
                <a:gd name="T12" fmla="*/ 6 w 60"/>
                <a:gd name="T13" fmla="*/ 10 h 34"/>
                <a:gd name="T14" fmla="*/ 0 w 60"/>
                <a:gd name="T15" fmla="*/ 0 h 34"/>
                <a:gd name="T16" fmla="*/ 18 w 60"/>
                <a:gd name="T17" fmla="*/ 10 h 34"/>
                <a:gd name="T18" fmla="*/ 22 w 60"/>
                <a:gd name="T19" fmla="*/ 14 h 34"/>
                <a:gd name="T20" fmla="*/ 22 w 60"/>
                <a:gd name="T21" fmla="*/ 14 h 34"/>
                <a:gd name="T22" fmla="*/ 22 w 60"/>
                <a:gd name="T23" fmla="*/ 14 h 34"/>
                <a:gd name="T24" fmla="*/ 48 w 60"/>
                <a:gd name="T25" fmla="*/ 16 h 34"/>
                <a:gd name="T26" fmla="*/ 44 w 60"/>
                <a:gd name="T27" fmla="*/ 12 h 34"/>
                <a:gd name="T28" fmla="*/ 46 w 60"/>
                <a:gd name="T29" fmla="*/ 12 h 34"/>
                <a:gd name="T30" fmla="*/ 44 w 60"/>
                <a:gd name="T31" fmla="*/ 8 h 34"/>
                <a:gd name="T32" fmla="*/ 48 w 60"/>
                <a:gd name="T33" fmla="*/ 8 h 34"/>
                <a:gd name="T34" fmla="*/ 48 w 60"/>
                <a:gd name="T35" fmla="*/ 12 h 34"/>
                <a:gd name="T36" fmla="*/ 50 w 60"/>
                <a:gd name="T37" fmla="*/ 14 h 34"/>
                <a:gd name="T38" fmla="*/ 48 w 60"/>
                <a:gd name="T39" fmla="*/ 16 h 34"/>
                <a:gd name="T40" fmla="*/ 48 w 60"/>
                <a:gd name="T41" fmla="*/ 16 h 34"/>
                <a:gd name="T42" fmla="*/ 48 w 60"/>
                <a:gd name="T43" fmla="*/ 16 h 34"/>
                <a:gd name="T44" fmla="*/ 58 w 60"/>
                <a:gd name="T45" fmla="*/ 24 h 34"/>
                <a:gd name="T46" fmla="*/ 54 w 60"/>
                <a:gd name="T47" fmla="*/ 18 h 34"/>
                <a:gd name="T48" fmla="*/ 60 w 60"/>
                <a:gd name="T49" fmla="*/ 20 h 34"/>
                <a:gd name="T50" fmla="*/ 60 w 60"/>
                <a:gd name="T51" fmla="*/ 24 h 34"/>
                <a:gd name="T52" fmla="*/ 58 w 60"/>
                <a:gd name="T53" fmla="*/ 24 h 34"/>
                <a:gd name="T54" fmla="*/ 58 w 60"/>
                <a:gd name="T55" fmla="*/ 24 h 34"/>
                <a:gd name="T56" fmla="*/ 58 w 60"/>
                <a:gd name="T5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4">
                  <a:moveTo>
                    <a:pt x="22" y="14"/>
                  </a:moveTo>
                  <a:lnTo>
                    <a:pt x="42" y="30"/>
                  </a:lnTo>
                  <a:lnTo>
                    <a:pt x="42" y="34"/>
                  </a:lnTo>
                  <a:lnTo>
                    <a:pt x="36" y="34"/>
                  </a:lnTo>
                  <a:lnTo>
                    <a:pt x="30" y="28"/>
                  </a:lnTo>
                  <a:lnTo>
                    <a:pt x="18" y="22"/>
                  </a:lnTo>
                  <a:lnTo>
                    <a:pt x="6" y="10"/>
                  </a:lnTo>
                  <a:lnTo>
                    <a:pt x="0" y="0"/>
                  </a:lnTo>
                  <a:lnTo>
                    <a:pt x="18" y="10"/>
                  </a:lnTo>
                  <a:lnTo>
                    <a:pt x="22" y="14"/>
                  </a:lnTo>
                  <a:lnTo>
                    <a:pt x="22" y="14"/>
                  </a:lnTo>
                  <a:lnTo>
                    <a:pt x="22" y="14"/>
                  </a:lnTo>
                  <a:close/>
                  <a:moveTo>
                    <a:pt x="48" y="16"/>
                  </a:moveTo>
                  <a:lnTo>
                    <a:pt x="44" y="12"/>
                  </a:lnTo>
                  <a:lnTo>
                    <a:pt x="46" y="12"/>
                  </a:lnTo>
                  <a:lnTo>
                    <a:pt x="44" y="8"/>
                  </a:lnTo>
                  <a:lnTo>
                    <a:pt x="48" y="8"/>
                  </a:lnTo>
                  <a:lnTo>
                    <a:pt x="48" y="12"/>
                  </a:lnTo>
                  <a:lnTo>
                    <a:pt x="50" y="14"/>
                  </a:lnTo>
                  <a:lnTo>
                    <a:pt x="48" y="16"/>
                  </a:lnTo>
                  <a:lnTo>
                    <a:pt x="48" y="16"/>
                  </a:lnTo>
                  <a:lnTo>
                    <a:pt x="48" y="16"/>
                  </a:lnTo>
                  <a:close/>
                  <a:moveTo>
                    <a:pt x="58" y="24"/>
                  </a:moveTo>
                  <a:lnTo>
                    <a:pt x="54" y="18"/>
                  </a:lnTo>
                  <a:lnTo>
                    <a:pt x="60" y="20"/>
                  </a:lnTo>
                  <a:lnTo>
                    <a:pt x="60" y="24"/>
                  </a:lnTo>
                  <a:lnTo>
                    <a:pt x="58" y="24"/>
                  </a:lnTo>
                  <a:lnTo>
                    <a:pt x="58" y="24"/>
                  </a:lnTo>
                  <a:lnTo>
                    <a:pt x="58" y="2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01" name="Freeform 208">
              <a:extLst>
                <a:ext uri="{FF2B5EF4-FFF2-40B4-BE49-F238E27FC236}">
                  <a16:creationId xmlns:a16="http://schemas.microsoft.com/office/drawing/2014/main" id="{35B307A7-5F40-A35A-6A05-B425910C3D2D}"/>
                </a:ext>
              </a:extLst>
            </p:cNvPr>
            <p:cNvSpPr>
              <a:spLocks/>
            </p:cNvSpPr>
            <p:nvPr/>
          </p:nvSpPr>
          <p:spPr bwMode="auto">
            <a:xfrm>
              <a:off x="444500" y="3794193"/>
              <a:ext cx="3175" cy="3175"/>
            </a:xfrm>
            <a:custGeom>
              <a:avLst/>
              <a:gdLst>
                <a:gd name="T0" fmla="*/ 0 w 2"/>
                <a:gd name="T1" fmla="*/ 0 h 2"/>
                <a:gd name="T2" fmla="*/ 2 w 2"/>
                <a:gd name="T3" fmla="*/ 0 h 2"/>
                <a:gd name="T4" fmla="*/ 2 w 2"/>
                <a:gd name="T5" fmla="*/ 2 h 2"/>
                <a:gd name="T6" fmla="*/ 0 w 2"/>
                <a:gd name="T7" fmla="*/ 2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0"/>
                  </a:lnTo>
                  <a:lnTo>
                    <a:pt x="2" y="2"/>
                  </a:lnTo>
                  <a:lnTo>
                    <a:pt x="0" y="2"/>
                  </a:lnTo>
                  <a:lnTo>
                    <a:pt x="0" y="0"/>
                  </a:lnTo>
                  <a:lnTo>
                    <a:pt x="0"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02" name="Freeform 209">
              <a:extLst>
                <a:ext uri="{FF2B5EF4-FFF2-40B4-BE49-F238E27FC236}">
                  <a16:creationId xmlns:a16="http://schemas.microsoft.com/office/drawing/2014/main" id="{BCC188C0-5853-DBEE-ED6B-906ADD3E57F4}"/>
                </a:ext>
              </a:extLst>
            </p:cNvPr>
            <p:cNvSpPr>
              <a:spLocks/>
            </p:cNvSpPr>
            <p:nvPr/>
          </p:nvSpPr>
          <p:spPr bwMode="auto">
            <a:xfrm>
              <a:off x="6797675" y="4841943"/>
              <a:ext cx="3175" cy="3175"/>
            </a:xfrm>
            <a:custGeom>
              <a:avLst/>
              <a:gdLst>
                <a:gd name="T0" fmla="*/ 2 w 2"/>
                <a:gd name="T1" fmla="*/ 0 h 2"/>
                <a:gd name="T2" fmla="*/ 2 w 2"/>
                <a:gd name="T3" fmla="*/ 2 h 2"/>
                <a:gd name="T4" fmla="*/ 2 w 2"/>
                <a:gd name="T5" fmla="*/ 2 h 2"/>
                <a:gd name="T6" fmla="*/ 0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2"/>
                  </a:lnTo>
                  <a:lnTo>
                    <a:pt x="0" y="2"/>
                  </a:lnTo>
                  <a:lnTo>
                    <a:pt x="2" y="0"/>
                  </a:lnTo>
                  <a:lnTo>
                    <a:pt x="2" y="0"/>
                  </a:lnTo>
                  <a:lnTo>
                    <a:pt x="2"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03" name="Freeform 210">
              <a:extLst>
                <a:ext uri="{FF2B5EF4-FFF2-40B4-BE49-F238E27FC236}">
                  <a16:creationId xmlns:a16="http://schemas.microsoft.com/office/drawing/2014/main" id="{AD0CAFCC-3837-8BB3-D4E8-251C2C0A61C3}"/>
                </a:ext>
              </a:extLst>
            </p:cNvPr>
            <p:cNvSpPr>
              <a:spLocks/>
            </p:cNvSpPr>
            <p:nvPr/>
          </p:nvSpPr>
          <p:spPr bwMode="auto">
            <a:xfrm>
              <a:off x="7693025" y="4149793"/>
              <a:ext cx="6350" cy="12700"/>
            </a:xfrm>
            <a:custGeom>
              <a:avLst/>
              <a:gdLst>
                <a:gd name="T0" fmla="*/ 0 w 4"/>
                <a:gd name="T1" fmla="*/ 8 h 8"/>
                <a:gd name="T2" fmla="*/ 0 w 4"/>
                <a:gd name="T3" fmla="*/ 6 h 8"/>
                <a:gd name="T4" fmla="*/ 4 w 4"/>
                <a:gd name="T5" fmla="*/ 0 h 8"/>
                <a:gd name="T6" fmla="*/ 0 w 4"/>
                <a:gd name="T7" fmla="*/ 8 h 8"/>
                <a:gd name="T8" fmla="*/ 0 w 4"/>
                <a:gd name="T9" fmla="*/ 8 h 8"/>
                <a:gd name="T10" fmla="*/ 0 w 4"/>
                <a:gd name="T11" fmla="*/ 8 h 8"/>
              </a:gdLst>
              <a:ahLst/>
              <a:cxnLst>
                <a:cxn ang="0">
                  <a:pos x="T0" y="T1"/>
                </a:cxn>
                <a:cxn ang="0">
                  <a:pos x="T2" y="T3"/>
                </a:cxn>
                <a:cxn ang="0">
                  <a:pos x="T4" y="T5"/>
                </a:cxn>
                <a:cxn ang="0">
                  <a:pos x="T6" y="T7"/>
                </a:cxn>
                <a:cxn ang="0">
                  <a:pos x="T8" y="T9"/>
                </a:cxn>
                <a:cxn ang="0">
                  <a:pos x="T10" y="T11"/>
                </a:cxn>
              </a:cxnLst>
              <a:rect l="0" t="0" r="r" b="b"/>
              <a:pathLst>
                <a:path w="4" h="8">
                  <a:moveTo>
                    <a:pt x="0" y="8"/>
                  </a:moveTo>
                  <a:lnTo>
                    <a:pt x="0" y="6"/>
                  </a:lnTo>
                  <a:lnTo>
                    <a:pt x="4" y="0"/>
                  </a:lnTo>
                  <a:lnTo>
                    <a:pt x="0" y="8"/>
                  </a:lnTo>
                  <a:lnTo>
                    <a:pt x="0" y="8"/>
                  </a:lnTo>
                  <a:lnTo>
                    <a:pt x="0" y="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04" name="Freeform 211">
              <a:extLst>
                <a:ext uri="{FF2B5EF4-FFF2-40B4-BE49-F238E27FC236}">
                  <a16:creationId xmlns:a16="http://schemas.microsoft.com/office/drawing/2014/main" id="{57607A2D-6404-9487-139F-D5E50A0FEDE7}"/>
                </a:ext>
              </a:extLst>
            </p:cNvPr>
            <p:cNvSpPr>
              <a:spLocks/>
            </p:cNvSpPr>
            <p:nvPr/>
          </p:nvSpPr>
          <p:spPr bwMode="auto">
            <a:xfrm>
              <a:off x="7715250" y="4114868"/>
              <a:ext cx="3175" cy="6350"/>
            </a:xfrm>
            <a:custGeom>
              <a:avLst/>
              <a:gdLst>
                <a:gd name="T0" fmla="*/ 2 w 2"/>
                <a:gd name="T1" fmla="*/ 0 h 4"/>
                <a:gd name="T2" fmla="*/ 2 w 2"/>
                <a:gd name="T3" fmla="*/ 4 h 4"/>
                <a:gd name="T4" fmla="*/ 0 w 2"/>
                <a:gd name="T5" fmla="*/ 2 h 4"/>
                <a:gd name="T6" fmla="*/ 2 w 2"/>
                <a:gd name="T7" fmla="*/ 0 h 4"/>
                <a:gd name="T8" fmla="*/ 2 w 2"/>
                <a:gd name="T9" fmla="*/ 0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4"/>
                  </a:lnTo>
                  <a:lnTo>
                    <a:pt x="0" y="2"/>
                  </a:lnTo>
                  <a:lnTo>
                    <a:pt x="2" y="0"/>
                  </a:lnTo>
                  <a:lnTo>
                    <a:pt x="2" y="0"/>
                  </a:lnTo>
                  <a:lnTo>
                    <a:pt x="2"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05" name="Freeform 212">
              <a:extLst>
                <a:ext uri="{FF2B5EF4-FFF2-40B4-BE49-F238E27FC236}">
                  <a16:creationId xmlns:a16="http://schemas.microsoft.com/office/drawing/2014/main" id="{E807373C-C588-2FD3-15DC-949E0B9829F2}"/>
                </a:ext>
              </a:extLst>
            </p:cNvPr>
            <p:cNvSpPr>
              <a:spLocks/>
            </p:cNvSpPr>
            <p:nvPr/>
          </p:nvSpPr>
          <p:spPr bwMode="auto">
            <a:xfrm>
              <a:off x="7448550" y="4343468"/>
              <a:ext cx="3175" cy="3175"/>
            </a:xfrm>
            <a:custGeom>
              <a:avLst/>
              <a:gdLst>
                <a:gd name="T0" fmla="*/ 2 w 2"/>
                <a:gd name="T1" fmla="*/ 0 h 2"/>
                <a:gd name="T2" fmla="*/ 0 w 2"/>
                <a:gd name="T3" fmla="*/ 2 h 2"/>
                <a:gd name="T4" fmla="*/ 0 w 2"/>
                <a:gd name="T5" fmla="*/ 2 h 2"/>
                <a:gd name="T6" fmla="*/ 0 w 2"/>
                <a:gd name="T7" fmla="*/ 0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2"/>
                  </a:lnTo>
                  <a:lnTo>
                    <a:pt x="0" y="2"/>
                  </a:lnTo>
                  <a:lnTo>
                    <a:pt x="0" y="0"/>
                  </a:lnTo>
                  <a:lnTo>
                    <a:pt x="2" y="0"/>
                  </a:lnTo>
                  <a:lnTo>
                    <a:pt x="2" y="0"/>
                  </a:lnTo>
                  <a:lnTo>
                    <a:pt x="2"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06" name="Freeform 214">
              <a:extLst>
                <a:ext uri="{FF2B5EF4-FFF2-40B4-BE49-F238E27FC236}">
                  <a16:creationId xmlns:a16="http://schemas.microsoft.com/office/drawing/2014/main" id="{FB0568EA-11FF-199B-B750-944C10FC5D0F}"/>
                </a:ext>
              </a:extLst>
            </p:cNvPr>
            <p:cNvSpPr>
              <a:spLocks/>
            </p:cNvSpPr>
            <p:nvPr/>
          </p:nvSpPr>
          <p:spPr bwMode="auto">
            <a:xfrm>
              <a:off x="7953375" y="4324418"/>
              <a:ext cx="3175" cy="3175"/>
            </a:xfrm>
            <a:custGeom>
              <a:avLst/>
              <a:gdLst>
                <a:gd name="T0" fmla="*/ 0 w 2"/>
                <a:gd name="T1" fmla="*/ 2 h 2"/>
                <a:gd name="T2" fmla="*/ 0 w 2"/>
                <a:gd name="T3" fmla="*/ 0 h 2"/>
                <a:gd name="T4" fmla="*/ 2 w 2"/>
                <a:gd name="T5" fmla="*/ 0 h 2"/>
                <a:gd name="T6" fmla="*/ 0 w 2"/>
                <a:gd name="T7" fmla="*/ 2 h 2"/>
                <a:gd name="T8" fmla="*/ 0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0"/>
                  </a:lnTo>
                  <a:lnTo>
                    <a:pt x="2" y="0"/>
                  </a:lnTo>
                  <a:lnTo>
                    <a:pt x="0" y="2"/>
                  </a:lnTo>
                  <a:lnTo>
                    <a:pt x="0" y="2"/>
                  </a:lnTo>
                  <a:lnTo>
                    <a:pt x="0" y="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07" name="Freeform 215">
              <a:extLst>
                <a:ext uri="{FF2B5EF4-FFF2-40B4-BE49-F238E27FC236}">
                  <a16:creationId xmlns:a16="http://schemas.microsoft.com/office/drawing/2014/main" id="{218A26F4-FF6A-3047-EAE7-B7ACE757371D}"/>
                </a:ext>
              </a:extLst>
            </p:cNvPr>
            <p:cNvSpPr>
              <a:spLocks noEditPoints="1"/>
            </p:cNvSpPr>
            <p:nvPr/>
          </p:nvSpPr>
          <p:spPr bwMode="auto">
            <a:xfrm>
              <a:off x="3006725" y="6064318"/>
              <a:ext cx="76200" cy="38100"/>
            </a:xfrm>
            <a:custGeom>
              <a:avLst/>
              <a:gdLst>
                <a:gd name="T0" fmla="*/ 30 w 48"/>
                <a:gd name="T1" fmla="*/ 12 h 24"/>
                <a:gd name="T2" fmla="*/ 26 w 48"/>
                <a:gd name="T3" fmla="*/ 6 h 24"/>
                <a:gd name="T4" fmla="*/ 30 w 48"/>
                <a:gd name="T5" fmla="*/ 0 h 24"/>
                <a:gd name="T6" fmla="*/ 38 w 48"/>
                <a:gd name="T7" fmla="*/ 0 h 24"/>
                <a:gd name="T8" fmla="*/ 38 w 48"/>
                <a:gd name="T9" fmla="*/ 2 h 24"/>
                <a:gd name="T10" fmla="*/ 36 w 48"/>
                <a:gd name="T11" fmla="*/ 2 h 24"/>
                <a:gd name="T12" fmla="*/ 40 w 48"/>
                <a:gd name="T13" fmla="*/ 8 h 24"/>
                <a:gd name="T14" fmla="*/ 40 w 48"/>
                <a:gd name="T15" fmla="*/ 2 h 24"/>
                <a:gd name="T16" fmla="*/ 44 w 48"/>
                <a:gd name="T17" fmla="*/ 2 h 24"/>
                <a:gd name="T18" fmla="*/ 46 w 48"/>
                <a:gd name="T19" fmla="*/ 6 h 24"/>
                <a:gd name="T20" fmla="*/ 42 w 48"/>
                <a:gd name="T21" fmla="*/ 6 h 24"/>
                <a:gd name="T22" fmla="*/ 48 w 48"/>
                <a:gd name="T23" fmla="*/ 8 h 24"/>
                <a:gd name="T24" fmla="*/ 38 w 48"/>
                <a:gd name="T25" fmla="*/ 14 h 24"/>
                <a:gd name="T26" fmla="*/ 30 w 48"/>
                <a:gd name="T27" fmla="*/ 12 h 24"/>
                <a:gd name="T28" fmla="*/ 34 w 48"/>
                <a:gd name="T29" fmla="*/ 18 h 24"/>
                <a:gd name="T30" fmla="*/ 26 w 48"/>
                <a:gd name="T31" fmla="*/ 16 h 24"/>
                <a:gd name="T32" fmla="*/ 28 w 48"/>
                <a:gd name="T33" fmla="*/ 20 h 24"/>
                <a:gd name="T34" fmla="*/ 24 w 48"/>
                <a:gd name="T35" fmla="*/ 20 h 24"/>
                <a:gd name="T36" fmla="*/ 24 w 48"/>
                <a:gd name="T37" fmla="*/ 24 h 24"/>
                <a:gd name="T38" fmla="*/ 20 w 48"/>
                <a:gd name="T39" fmla="*/ 18 h 24"/>
                <a:gd name="T40" fmla="*/ 26 w 48"/>
                <a:gd name="T41" fmla="*/ 8 h 24"/>
                <a:gd name="T42" fmla="*/ 30 w 48"/>
                <a:gd name="T43" fmla="*/ 12 h 24"/>
                <a:gd name="T44" fmla="*/ 30 w 48"/>
                <a:gd name="T45" fmla="*/ 12 h 24"/>
                <a:gd name="T46" fmla="*/ 30 w 48"/>
                <a:gd name="T47" fmla="*/ 12 h 24"/>
                <a:gd name="T48" fmla="*/ 10 w 48"/>
                <a:gd name="T49" fmla="*/ 12 h 24"/>
                <a:gd name="T50" fmla="*/ 14 w 48"/>
                <a:gd name="T51" fmla="*/ 8 h 24"/>
                <a:gd name="T52" fmla="*/ 6 w 48"/>
                <a:gd name="T53" fmla="*/ 8 h 24"/>
                <a:gd name="T54" fmla="*/ 14 w 48"/>
                <a:gd name="T55" fmla="*/ 8 h 24"/>
                <a:gd name="T56" fmla="*/ 6 w 48"/>
                <a:gd name="T57" fmla="*/ 2 h 24"/>
                <a:gd name="T58" fmla="*/ 14 w 48"/>
                <a:gd name="T59" fmla="*/ 4 h 24"/>
                <a:gd name="T60" fmla="*/ 14 w 48"/>
                <a:gd name="T61" fmla="*/ 2 h 24"/>
                <a:gd name="T62" fmla="*/ 26 w 48"/>
                <a:gd name="T63" fmla="*/ 2 h 24"/>
                <a:gd name="T64" fmla="*/ 10 w 48"/>
                <a:gd name="T65" fmla="*/ 20 h 24"/>
                <a:gd name="T66" fmla="*/ 6 w 48"/>
                <a:gd name="T67" fmla="*/ 22 h 24"/>
                <a:gd name="T68" fmla="*/ 2 w 48"/>
                <a:gd name="T69" fmla="*/ 18 h 24"/>
                <a:gd name="T70" fmla="*/ 8 w 48"/>
                <a:gd name="T71" fmla="*/ 14 h 24"/>
                <a:gd name="T72" fmla="*/ 8 w 48"/>
                <a:gd name="T73" fmla="*/ 10 h 24"/>
                <a:gd name="T74" fmla="*/ 10 w 48"/>
                <a:gd name="T75" fmla="*/ 12 h 24"/>
                <a:gd name="T76" fmla="*/ 10 w 48"/>
                <a:gd name="T77" fmla="*/ 12 h 24"/>
                <a:gd name="T78" fmla="*/ 10 w 48"/>
                <a:gd name="T79" fmla="*/ 12 h 24"/>
                <a:gd name="T80" fmla="*/ 2 w 48"/>
                <a:gd name="T81" fmla="*/ 14 h 24"/>
                <a:gd name="T82" fmla="*/ 0 w 48"/>
                <a:gd name="T83" fmla="*/ 12 h 24"/>
                <a:gd name="T84" fmla="*/ 4 w 48"/>
                <a:gd name="T85" fmla="*/ 12 h 24"/>
                <a:gd name="T86" fmla="*/ 2 w 48"/>
                <a:gd name="T87" fmla="*/ 14 h 24"/>
                <a:gd name="T88" fmla="*/ 2 w 48"/>
                <a:gd name="T89" fmla="*/ 14 h 24"/>
                <a:gd name="T90" fmla="*/ 2 w 48"/>
                <a:gd name="T91"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24">
                  <a:moveTo>
                    <a:pt x="30" y="12"/>
                  </a:moveTo>
                  <a:lnTo>
                    <a:pt x="26" y="6"/>
                  </a:lnTo>
                  <a:lnTo>
                    <a:pt x="30" y="0"/>
                  </a:lnTo>
                  <a:lnTo>
                    <a:pt x="38" y="0"/>
                  </a:lnTo>
                  <a:lnTo>
                    <a:pt x="38" y="2"/>
                  </a:lnTo>
                  <a:lnTo>
                    <a:pt x="36" y="2"/>
                  </a:lnTo>
                  <a:lnTo>
                    <a:pt x="40" y="8"/>
                  </a:lnTo>
                  <a:lnTo>
                    <a:pt x="40" y="2"/>
                  </a:lnTo>
                  <a:lnTo>
                    <a:pt x="44" y="2"/>
                  </a:lnTo>
                  <a:lnTo>
                    <a:pt x="46" y="6"/>
                  </a:lnTo>
                  <a:lnTo>
                    <a:pt x="42" y="6"/>
                  </a:lnTo>
                  <a:lnTo>
                    <a:pt x="48" y="8"/>
                  </a:lnTo>
                  <a:lnTo>
                    <a:pt x="38" y="14"/>
                  </a:lnTo>
                  <a:lnTo>
                    <a:pt x="30" y="12"/>
                  </a:lnTo>
                  <a:lnTo>
                    <a:pt x="34" y="18"/>
                  </a:lnTo>
                  <a:lnTo>
                    <a:pt x="26" y="16"/>
                  </a:lnTo>
                  <a:lnTo>
                    <a:pt x="28" y="20"/>
                  </a:lnTo>
                  <a:lnTo>
                    <a:pt x="24" y="20"/>
                  </a:lnTo>
                  <a:lnTo>
                    <a:pt x="24" y="24"/>
                  </a:lnTo>
                  <a:lnTo>
                    <a:pt x="20" y="18"/>
                  </a:lnTo>
                  <a:lnTo>
                    <a:pt x="26" y="8"/>
                  </a:lnTo>
                  <a:lnTo>
                    <a:pt x="30" y="12"/>
                  </a:lnTo>
                  <a:lnTo>
                    <a:pt x="30" y="12"/>
                  </a:lnTo>
                  <a:lnTo>
                    <a:pt x="30" y="12"/>
                  </a:lnTo>
                  <a:close/>
                  <a:moveTo>
                    <a:pt x="10" y="12"/>
                  </a:moveTo>
                  <a:lnTo>
                    <a:pt x="14" y="8"/>
                  </a:lnTo>
                  <a:lnTo>
                    <a:pt x="6" y="8"/>
                  </a:lnTo>
                  <a:lnTo>
                    <a:pt x="14" y="8"/>
                  </a:lnTo>
                  <a:lnTo>
                    <a:pt x="6" y="2"/>
                  </a:lnTo>
                  <a:lnTo>
                    <a:pt x="14" y="4"/>
                  </a:lnTo>
                  <a:lnTo>
                    <a:pt x="14" y="2"/>
                  </a:lnTo>
                  <a:lnTo>
                    <a:pt x="26" y="2"/>
                  </a:lnTo>
                  <a:lnTo>
                    <a:pt x="10" y="20"/>
                  </a:lnTo>
                  <a:lnTo>
                    <a:pt x="6" y="22"/>
                  </a:lnTo>
                  <a:lnTo>
                    <a:pt x="2" y="18"/>
                  </a:lnTo>
                  <a:lnTo>
                    <a:pt x="8" y="14"/>
                  </a:lnTo>
                  <a:lnTo>
                    <a:pt x="8" y="10"/>
                  </a:lnTo>
                  <a:lnTo>
                    <a:pt x="10" y="12"/>
                  </a:lnTo>
                  <a:lnTo>
                    <a:pt x="10" y="12"/>
                  </a:lnTo>
                  <a:lnTo>
                    <a:pt x="10" y="12"/>
                  </a:lnTo>
                  <a:close/>
                  <a:moveTo>
                    <a:pt x="2" y="14"/>
                  </a:moveTo>
                  <a:lnTo>
                    <a:pt x="0" y="12"/>
                  </a:lnTo>
                  <a:lnTo>
                    <a:pt x="4" y="12"/>
                  </a:lnTo>
                  <a:lnTo>
                    <a:pt x="2" y="14"/>
                  </a:lnTo>
                  <a:lnTo>
                    <a:pt x="2" y="14"/>
                  </a:lnTo>
                  <a:lnTo>
                    <a:pt x="2" y="1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08" name="Freeform 216">
              <a:extLst>
                <a:ext uri="{FF2B5EF4-FFF2-40B4-BE49-F238E27FC236}">
                  <a16:creationId xmlns:a16="http://schemas.microsoft.com/office/drawing/2014/main" id="{596B8FD7-9C5D-6BC5-41EB-41D65DADBCED}"/>
                </a:ext>
              </a:extLst>
            </p:cNvPr>
            <p:cNvSpPr>
              <a:spLocks/>
            </p:cNvSpPr>
            <p:nvPr/>
          </p:nvSpPr>
          <p:spPr bwMode="auto">
            <a:xfrm>
              <a:off x="2955925" y="3641793"/>
              <a:ext cx="3175" cy="6350"/>
            </a:xfrm>
            <a:custGeom>
              <a:avLst/>
              <a:gdLst>
                <a:gd name="T0" fmla="*/ 2 w 2"/>
                <a:gd name="T1" fmla="*/ 0 h 4"/>
                <a:gd name="T2" fmla="*/ 2 w 2"/>
                <a:gd name="T3" fmla="*/ 2 h 4"/>
                <a:gd name="T4" fmla="*/ 0 w 2"/>
                <a:gd name="T5" fmla="*/ 4 h 4"/>
                <a:gd name="T6" fmla="*/ 2 w 2"/>
                <a:gd name="T7" fmla="*/ 0 h 4"/>
                <a:gd name="T8" fmla="*/ 2 w 2"/>
                <a:gd name="T9" fmla="*/ 0 h 4"/>
                <a:gd name="T10" fmla="*/ 2 w 2"/>
                <a:gd name="T11" fmla="*/ 0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2" y="2"/>
                  </a:lnTo>
                  <a:lnTo>
                    <a:pt x="0" y="4"/>
                  </a:lnTo>
                  <a:lnTo>
                    <a:pt x="2" y="0"/>
                  </a:lnTo>
                  <a:lnTo>
                    <a:pt x="2" y="0"/>
                  </a:lnTo>
                  <a:lnTo>
                    <a:pt x="2" y="0"/>
                  </a:lnTo>
                  <a:lnTo>
                    <a:pt x="2"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09" name="Freeform 217">
              <a:extLst>
                <a:ext uri="{FF2B5EF4-FFF2-40B4-BE49-F238E27FC236}">
                  <a16:creationId xmlns:a16="http://schemas.microsoft.com/office/drawing/2014/main" id="{B24E4085-A847-A458-11E5-77DD591015C5}"/>
                </a:ext>
              </a:extLst>
            </p:cNvPr>
            <p:cNvSpPr>
              <a:spLocks/>
            </p:cNvSpPr>
            <p:nvPr/>
          </p:nvSpPr>
          <p:spPr bwMode="auto">
            <a:xfrm>
              <a:off x="4683125" y="4165668"/>
              <a:ext cx="53975" cy="53975"/>
            </a:xfrm>
            <a:custGeom>
              <a:avLst/>
              <a:gdLst>
                <a:gd name="T0" fmla="*/ 4 w 34"/>
                <a:gd name="T1" fmla="*/ 8 h 34"/>
                <a:gd name="T2" fmla="*/ 4 w 34"/>
                <a:gd name="T3" fmla="*/ 8 h 34"/>
                <a:gd name="T4" fmla="*/ 0 w 34"/>
                <a:gd name="T5" fmla="*/ 8 h 34"/>
                <a:gd name="T6" fmla="*/ 4 w 34"/>
                <a:gd name="T7" fmla="*/ 4 h 34"/>
                <a:gd name="T8" fmla="*/ 8 w 34"/>
                <a:gd name="T9" fmla="*/ 0 h 34"/>
                <a:gd name="T10" fmla="*/ 12 w 34"/>
                <a:gd name="T11" fmla="*/ 0 h 34"/>
                <a:gd name="T12" fmla="*/ 12 w 34"/>
                <a:gd name="T13" fmla="*/ 4 h 34"/>
                <a:gd name="T14" fmla="*/ 16 w 34"/>
                <a:gd name="T15" fmla="*/ 4 h 34"/>
                <a:gd name="T16" fmla="*/ 18 w 34"/>
                <a:gd name="T17" fmla="*/ 8 h 34"/>
                <a:gd name="T18" fmla="*/ 18 w 34"/>
                <a:gd name="T19" fmla="*/ 8 h 34"/>
                <a:gd name="T20" fmla="*/ 18 w 34"/>
                <a:gd name="T21" fmla="*/ 8 h 34"/>
                <a:gd name="T22" fmla="*/ 18 w 34"/>
                <a:gd name="T23" fmla="*/ 12 h 34"/>
                <a:gd name="T24" fmla="*/ 18 w 34"/>
                <a:gd name="T25" fmla="*/ 16 h 34"/>
                <a:gd name="T26" fmla="*/ 18 w 34"/>
                <a:gd name="T27" fmla="*/ 16 h 34"/>
                <a:gd name="T28" fmla="*/ 22 w 34"/>
                <a:gd name="T29" fmla="*/ 16 h 34"/>
                <a:gd name="T30" fmla="*/ 22 w 34"/>
                <a:gd name="T31" fmla="*/ 16 h 34"/>
                <a:gd name="T32" fmla="*/ 26 w 34"/>
                <a:gd name="T33" fmla="*/ 16 h 34"/>
                <a:gd name="T34" fmla="*/ 30 w 34"/>
                <a:gd name="T35" fmla="*/ 20 h 34"/>
                <a:gd name="T36" fmla="*/ 34 w 34"/>
                <a:gd name="T37" fmla="*/ 20 h 34"/>
                <a:gd name="T38" fmla="*/ 34 w 34"/>
                <a:gd name="T39" fmla="*/ 20 h 34"/>
                <a:gd name="T40" fmla="*/ 34 w 34"/>
                <a:gd name="T41" fmla="*/ 20 h 34"/>
                <a:gd name="T42" fmla="*/ 34 w 34"/>
                <a:gd name="T43" fmla="*/ 22 h 34"/>
                <a:gd name="T44" fmla="*/ 34 w 34"/>
                <a:gd name="T45" fmla="*/ 22 h 34"/>
                <a:gd name="T46" fmla="*/ 34 w 34"/>
                <a:gd name="T47" fmla="*/ 22 h 34"/>
                <a:gd name="T48" fmla="*/ 34 w 34"/>
                <a:gd name="T49" fmla="*/ 22 h 34"/>
                <a:gd name="T50" fmla="*/ 30 w 34"/>
                <a:gd name="T51" fmla="*/ 26 h 34"/>
                <a:gd name="T52" fmla="*/ 30 w 34"/>
                <a:gd name="T53" fmla="*/ 26 h 34"/>
                <a:gd name="T54" fmla="*/ 26 w 34"/>
                <a:gd name="T55" fmla="*/ 26 h 34"/>
                <a:gd name="T56" fmla="*/ 22 w 34"/>
                <a:gd name="T57" fmla="*/ 26 h 34"/>
                <a:gd name="T58" fmla="*/ 22 w 34"/>
                <a:gd name="T59" fmla="*/ 26 h 34"/>
                <a:gd name="T60" fmla="*/ 22 w 34"/>
                <a:gd name="T61" fmla="*/ 26 h 34"/>
                <a:gd name="T62" fmla="*/ 22 w 34"/>
                <a:gd name="T63" fmla="*/ 26 h 34"/>
                <a:gd name="T64" fmla="*/ 22 w 34"/>
                <a:gd name="T65" fmla="*/ 30 h 34"/>
                <a:gd name="T66" fmla="*/ 22 w 34"/>
                <a:gd name="T67" fmla="*/ 30 h 34"/>
                <a:gd name="T68" fmla="*/ 18 w 34"/>
                <a:gd name="T69" fmla="*/ 30 h 34"/>
                <a:gd name="T70" fmla="*/ 18 w 34"/>
                <a:gd name="T71" fmla="*/ 30 h 34"/>
                <a:gd name="T72" fmla="*/ 18 w 34"/>
                <a:gd name="T73" fmla="*/ 30 h 34"/>
                <a:gd name="T74" fmla="*/ 18 w 34"/>
                <a:gd name="T75" fmla="*/ 34 h 34"/>
                <a:gd name="T76" fmla="*/ 18 w 34"/>
                <a:gd name="T77" fmla="*/ 34 h 34"/>
                <a:gd name="T78" fmla="*/ 18 w 34"/>
                <a:gd name="T79" fmla="*/ 34 h 34"/>
                <a:gd name="T80" fmla="*/ 18 w 34"/>
                <a:gd name="T81" fmla="*/ 34 h 34"/>
                <a:gd name="T82" fmla="*/ 18 w 34"/>
                <a:gd name="T83" fmla="*/ 34 h 34"/>
                <a:gd name="T84" fmla="*/ 16 w 34"/>
                <a:gd name="T85" fmla="*/ 34 h 34"/>
                <a:gd name="T86" fmla="*/ 16 w 34"/>
                <a:gd name="T87" fmla="*/ 34 h 34"/>
                <a:gd name="T88" fmla="*/ 16 w 34"/>
                <a:gd name="T89" fmla="*/ 30 h 34"/>
                <a:gd name="T90" fmla="*/ 12 w 34"/>
                <a:gd name="T91" fmla="*/ 22 h 34"/>
                <a:gd name="T92" fmla="*/ 8 w 34"/>
                <a:gd name="T93" fmla="*/ 20 h 34"/>
                <a:gd name="T94" fmla="*/ 8 w 34"/>
                <a:gd name="T95" fmla="*/ 20 h 34"/>
                <a:gd name="T96" fmla="*/ 8 w 34"/>
                <a:gd name="T97" fmla="*/ 20 h 34"/>
                <a:gd name="T98" fmla="*/ 8 w 34"/>
                <a:gd name="T9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4">
                  <a:moveTo>
                    <a:pt x="8" y="12"/>
                  </a:moveTo>
                  <a:lnTo>
                    <a:pt x="8" y="12"/>
                  </a:lnTo>
                  <a:lnTo>
                    <a:pt x="4" y="12"/>
                  </a:lnTo>
                  <a:lnTo>
                    <a:pt x="4" y="8"/>
                  </a:lnTo>
                  <a:lnTo>
                    <a:pt x="4" y="8"/>
                  </a:lnTo>
                  <a:lnTo>
                    <a:pt x="4" y="8"/>
                  </a:lnTo>
                  <a:lnTo>
                    <a:pt x="4" y="8"/>
                  </a:lnTo>
                  <a:lnTo>
                    <a:pt x="4" y="8"/>
                  </a:lnTo>
                  <a:lnTo>
                    <a:pt x="4" y="8"/>
                  </a:lnTo>
                  <a:lnTo>
                    <a:pt x="4" y="8"/>
                  </a:lnTo>
                  <a:lnTo>
                    <a:pt x="4" y="8"/>
                  </a:lnTo>
                  <a:lnTo>
                    <a:pt x="0" y="8"/>
                  </a:lnTo>
                  <a:lnTo>
                    <a:pt x="0" y="4"/>
                  </a:lnTo>
                  <a:lnTo>
                    <a:pt x="0" y="4"/>
                  </a:lnTo>
                  <a:lnTo>
                    <a:pt x="4" y="4"/>
                  </a:lnTo>
                  <a:lnTo>
                    <a:pt x="4" y="4"/>
                  </a:lnTo>
                  <a:lnTo>
                    <a:pt x="4" y="4"/>
                  </a:lnTo>
                  <a:lnTo>
                    <a:pt x="4" y="4"/>
                  </a:lnTo>
                  <a:lnTo>
                    <a:pt x="8" y="4"/>
                  </a:lnTo>
                  <a:lnTo>
                    <a:pt x="8" y="0"/>
                  </a:lnTo>
                  <a:lnTo>
                    <a:pt x="8" y="0"/>
                  </a:lnTo>
                  <a:lnTo>
                    <a:pt x="8" y="0"/>
                  </a:lnTo>
                  <a:lnTo>
                    <a:pt x="12" y="0"/>
                  </a:lnTo>
                  <a:lnTo>
                    <a:pt x="12" y="0"/>
                  </a:lnTo>
                  <a:lnTo>
                    <a:pt x="12" y="0"/>
                  </a:lnTo>
                  <a:lnTo>
                    <a:pt x="12" y="0"/>
                  </a:lnTo>
                  <a:lnTo>
                    <a:pt x="12" y="0"/>
                  </a:lnTo>
                  <a:lnTo>
                    <a:pt x="12" y="4"/>
                  </a:lnTo>
                  <a:lnTo>
                    <a:pt x="16" y="4"/>
                  </a:lnTo>
                  <a:lnTo>
                    <a:pt x="16" y="4"/>
                  </a:lnTo>
                  <a:lnTo>
                    <a:pt x="16" y="4"/>
                  </a:lnTo>
                  <a:lnTo>
                    <a:pt x="16" y="4"/>
                  </a:lnTo>
                  <a:lnTo>
                    <a:pt x="16" y="4"/>
                  </a:lnTo>
                  <a:lnTo>
                    <a:pt x="16" y="4"/>
                  </a:lnTo>
                  <a:lnTo>
                    <a:pt x="16" y="4"/>
                  </a:lnTo>
                  <a:lnTo>
                    <a:pt x="18" y="8"/>
                  </a:lnTo>
                  <a:lnTo>
                    <a:pt x="18" y="8"/>
                  </a:lnTo>
                  <a:lnTo>
                    <a:pt x="18" y="8"/>
                  </a:lnTo>
                  <a:lnTo>
                    <a:pt x="18" y="8"/>
                  </a:lnTo>
                  <a:lnTo>
                    <a:pt x="18" y="8"/>
                  </a:lnTo>
                  <a:lnTo>
                    <a:pt x="18" y="8"/>
                  </a:lnTo>
                  <a:lnTo>
                    <a:pt x="18" y="8"/>
                  </a:lnTo>
                  <a:lnTo>
                    <a:pt x="18" y="8"/>
                  </a:lnTo>
                  <a:lnTo>
                    <a:pt x="18" y="8"/>
                  </a:lnTo>
                  <a:lnTo>
                    <a:pt x="18" y="8"/>
                  </a:lnTo>
                  <a:lnTo>
                    <a:pt x="18" y="12"/>
                  </a:lnTo>
                  <a:lnTo>
                    <a:pt x="18" y="12"/>
                  </a:lnTo>
                  <a:lnTo>
                    <a:pt x="18" y="12"/>
                  </a:lnTo>
                  <a:lnTo>
                    <a:pt x="18" y="12"/>
                  </a:lnTo>
                  <a:lnTo>
                    <a:pt x="18" y="16"/>
                  </a:lnTo>
                  <a:lnTo>
                    <a:pt x="18" y="16"/>
                  </a:lnTo>
                  <a:lnTo>
                    <a:pt x="18" y="16"/>
                  </a:lnTo>
                  <a:lnTo>
                    <a:pt x="18" y="16"/>
                  </a:lnTo>
                  <a:lnTo>
                    <a:pt x="18" y="16"/>
                  </a:lnTo>
                  <a:lnTo>
                    <a:pt x="18" y="16"/>
                  </a:lnTo>
                  <a:lnTo>
                    <a:pt x="18" y="16"/>
                  </a:lnTo>
                  <a:lnTo>
                    <a:pt x="22" y="16"/>
                  </a:lnTo>
                  <a:lnTo>
                    <a:pt x="22" y="16"/>
                  </a:lnTo>
                  <a:lnTo>
                    <a:pt x="22" y="16"/>
                  </a:lnTo>
                  <a:lnTo>
                    <a:pt x="22" y="16"/>
                  </a:lnTo>
                  <a:lnTo>
                    <a:pt x="22" y="16"/>
                  </a:lnTo>
                  <a:lnTo>
                    <a:pt x="22" y="16"/>
                  </a:lnTo>
                  <a:lnTo>
                    <a:pt x="22" y="16"/>
                  </a:lnTo>
                  <a:lnTo>
                    <a:pt x="22" y="16"/>
                  </a:lnTo>
                  <a:lnTo>
                    <a:pt x="26" y="16"/>
                  </a:lnTo>
                  <a:lnTo>
                    <a:pt x="26" y="16"/>
                  </a:lnTo>
                  <a:lnTo>
                    <a:pt x="26" y="16"/>
                  </a:lnTo>
                  <a:lnTo>
                    <a:pt x="26" y="16"/>
                  </a:lnTo>
                  <a:lnTo>
                    <a:pt x="26" y="16"/>
                  </a:lnTo>
                  <a:lnTo>
                    <a:pt x="30" y="16"/>
                  </a:lnTo>
                  <a:lnTo>
                    <a:pt x="30" y="16"/>
                  </a:lnTo>
                  <a:lnTo>
                    <a:pt x="30" y="20"/>
                  </a:lnTo>
                  <a:lnTo>
                    <a:pt x="30" y="20"/>
                  </a:lnTo>
                  <a:lnTo>
                    <a:pt x="30" y="20"/>
                  </a:lnTo>
                  <a:lnTo>
                    <a:pt x="30" y="20"/>
                  </a:lnTo>
                  <a:lnTo>
                    <a:pt x="34" y="20"/>
                  </a:lnTo>
                  <a:lnTo>
                    <a:pt x="34" y="20"/>
                  </a:lnTo>
                  <a:lnTo>
                    <a:pt x="34" y="20"/>
                  </a:lnTo>
                  <a:lnTo>
                    <a:pt x="34" y="20"/>
                  </a:lnTo>
                  <a:lnTo>
                    <a:pt x="34" y="20"/>
                  </a:lnTo>
                  <a:lnTo>
                    <a:pt x="34" y="20"/>
                  </a:lnTo>
                  <a:lnTo>
                    <a:pt x="34" y="20"/>
                  </a:lnTo>
                  <a:lnTo>
                    <a:pt x="34" y="20"/>
                  </a:lnTo>
                  <a:lnTo>
                    <a:pt x="34" y="20"/>
                  </a:lnTo>
                  <a:lnTo>
                    <a:pt x="34" y="20"/>
                  </a:lnTo>
                  <a:lnTo>
                    <a:pt x="34" y="20"/>
                  </a:lnTo>
                  <a:lnTo>
                    <a:pt x="34" y="22"/>
                  </a:lnTo>
                  <a:lnTo>
                    <a:pt x="34" y="22"/>
                  </a:lnTo>
                  <a:lnTo>
                    <a:pt x="34" y="22"/>
                  </a:lnTo>
                  <a:lnTo>
                    <a:pt x="34" y="22"/>
                  </a:lnTo>
                  <a:lnTo>
                    <a:pt x="34" y="22"/>
                  </a:lnTo>
                  <a:lnTo>
                    <a:pt x="34" y="22"/>
                  </a:lnTo>
                  <a:lnTo>
                    <a:pt x="34" y="22"/>
                  </a:lnTo>
                  <a:lnTo>
                    <a:pt x="34" y="22"/>
                  </a:lnTo>
                  <a:lnTo>
                    <a:pt x="34" y="22"/>
                  </a:lnTo>
                  <a:lnTo>
                    <a:pt x="34" y="22"/>
                  </a:lnTo>
                  <a:lnTo>
                    <a:pt x="34" y="22"/>
                  </a:lnTo>
                  <a:lnTo>
                    <a:pt x="34" y="22"/>
                  </a:lnTo>
                  <a:lnTo>
                    <a:pt x="34" y="22"/>
                  </a:lnTo>
                  <a:lnTo>
                    <a:pt x="34" y="22"/>
                  </a:lnTo>
                  <a:lnTo>
                    <a:pt x="34" y="26"/>
                  </a:lnTo>
                  <a:lnTo>
                    <a:pt x="30" y="26"/>
                  </a:lnTo>
                  <a:lnTo>
                    <a:pt x="30" y="26"/>
                  </a:lnTo>
                  <a:lnTo>
                    <a:pt x="30" y="26"/>
                  </a:lnTo>
                  <a:lnTo>
                    <a:pt x="30" y="26"/>
                  </a:lnTo>
                  <a:lnTo>
                    <a:pt x="30" y="26"/>
                  </a:lnTo>
                  <a:lnTo>
                    <a:pt x="30" y="26"/>
                  </a:lnTo>
                  <a:lnTo>
                    <a:pt x="30" y="26"/>
                  </a:lnTo>
                  <a:lnTo>
                    <a:pt x="30" y="26"/>
                  </a:lnTo>
                  <a:lnTo>
                    <a:pt x="26" y="26"/>
                  </a:lnTo>
                  <a:lnTo>
                    <a:pt x="26" y="26"/>
                  </a:lnTo>
                  <a:lnTo>
                    <a:pt x="26" y="26"/>
                  </a:lnTo>
                  <a:lnTo>
                    <a:pt x="26" y="26"/>
                  </a:lnTo>
                  <a:lnTo>
                    <a:pt x="26" y="26"/>
                  </a:lnTo>
                  <a:lnTo>
                    <a:pt x="22" y="26"/>
                  </a:lnTo>
                  <a:lnTo>
                    <a:pt x="22" y="26"/>
                  </a:lnTo>
                  <a:lnTo>
                    <a:pt x="22" y="26"/>
                  </a:lnTo>
                  <a:lnTo>
                    <a:pt x="22" y="26"/>
                  </a:lnTo>
                  <a:lnTo>
                    <a:pt x="22" y="26"/>
                  </a:lnTo>
                  <a:lnTo>
                    <a:pt x="22" y="26"/>
                  </a:lnTo>
                  <a:lnTo>
                    <a:pt x="22" y="26"/>
                  </a:lnTo>
                  <a:lnTo>
                    <a:pt x="22" y="26"/>
                  </a:lnTo>
                  <a:lnTo>
                    <a:pt x="22" y="26"/>
                  </a:lnTo>
                  <a:lnTo>
                    <a:pt x="22" y="26"/>
                  </a:lnTo>
                  <a:lnTo>
                    <a:pt x="22" y="26"/>
                  </a:lnTo>
                  <a:lnTo>
                    <a:pt x="22" y="26"/>
                  </a:lnTo>
                  <a:lnTo>
                    <a:pt x="22" y="26"/>
                  </a:lnTo>
                  <a:lnTo>
                    <a:pt x="22" y="26"/>
                  </a:lnTo>
                  <a:lnTo>
                    <a:pt x="22" y="26"/>
                  </a:lnTo>
                  <a:lnTo>
                    <a:pt x="22" y="30"/>
                  </a:lnTo>
                  <a:lnTo>
                    <a:pt x="22" y="30"/>
                  </a:lnTo>
                  <a:lnTo>
                    <a:pt x="22" y="30"/>
                  </a:lnTo>
                  <a:lnTo>
                    <a:pt x="22" y="30"/>
                  </a:lnTo>
                  <a:lnTo>
                    <a:pt x="22" y="30"/>
                  </a:lnTo>
                  <a:lnTo>
                    <a:pt x="22" y="30"/>
                  </a:lnTo>
                  <a:lnTo>
                    <a:pt x="22" y="30"/>
                  </a:lnTo>
                  <a:lnTo>
                    <a:pt x="22" y="30"/>
                  </a:lnTo>
                  <a:lnTo>
                    <a:pt x="22" y="30"/>
                  </a:lnTo>
                  <a:lnTo>
                    <a:pt x="22" y="30"/>
                  </a:lnTo>
                  <a:lnTo>
                    <a:pt x="18" y="30"/>
                  </a:lnTo>
                  <a:lnTo>
                    <a:pt x="18" y="30"/>
                  </a:lnTo>
                  <a:lnTo>
                    <a:pt x="18" y="30"/>
                  </a:lnTo>
                  <a:lnTo>
                    <a:pt x="18" y="30"/>
                  </a:lnTo>
                  <a:lnTo>
                    <a:pt x="18" y="30"/>
                  </a:lnTo>
                  <a:lnTo>
                    <a:pt x="18" y="30"/>
                  </a:lnTo>
                  <a:lnTo>
                    <a:pt x="18" y="30"/>
                  </a:lnTo>
                  <a:lnTo>
                    <a:pt x="18" y="30"/>
                  </a:lnTo>
                  <a:lnTo>
                    <a:pt x="18" y="30"/>
                  </a:lnTo>
                  <a:lnTo>
                    <a:pt x="18" y="30"/>
                  </a:lnTo>
                  <a:lnTo>
                    <a:pt x="18" y="30"/>
                  </a:lnTo>
                  <a:lnTo>
                    <a:pt x="18" y="34"/>
                  </a:lnTo>
                  <a:lnTo>
                    <a:pt x="18" y="34"/>
                  </a:lnTo>
                  <a:lnTo>
                    <a:pt x="18" y="34"/>
                  </a:lnTo>
                  <a:lnTo>
                    <a:pt x="18" y="34"/>
                  </a:lnTo>
                  <a:lnTo>
                    <a:pt x="18" y="34"/>
                  </a:lnTo>
                  <a:lnTo>
                    <a:pt x="18" y="34"/>
                  </a:lnTo>
                  <a:lnTo>
                    <a:pt x="18" y="34"/>
                  </a:lnTo>
                  <a:lnTo>
                    <a:pt x="18" y="34"/>
                  </a:lnTo>
                  <a:lnTo>
                    <a:pt x="18" y="34"/>
                  </a:lnTo>
                  <a:lnTo>
                    <a:pt x="18" y="34"/>
                  </a:lnTo>
                  <a:lnTo>
                    <a:pt x="18" y="34"/>
                  </a:lnTo>
                  <a:lnTo>
                    <a:pt x="18" y="34"/>
                  </a:lnTo>
                  <a:lnTo>
                    <a:pt x="18" y="34"/>
                  </a:lnTo>
                  <a:lnTo>
                    <a:pt x="18" y="34"/>
                  </a:lnTo>
                  <a:lnTo>
                    <a:pt x="18" y="34"/>
                  </a:lnTo>
                  <a:lnTo>
                    <a:pt x="18" y="34"/>
                  </a:lnTo>
                  <a:lnTo>
                    <a:pt x="18" y="34"/>
                  </a:lnTo>
                  <a:lnTo>
                    <a:pt x="18" y="34"/>
                  </a:lnTo>
                  <a:lnTo>
                    <a:pt x="18" y="34"/>
                  </a:lnTo>
                  <a:lnTo>
                    <a:pt x="18" y="34"/>
                  </a:lnTo>
                  <a:lnTo>
                    <a:pt x="16" y="34"/>
                  </a:lnTo>
                  <a:lnTo>
                    <a:pt x="16" y="34"/>
                  </a:lnTo>
                  <a:lnTo>
                    <a:pt x="16" y="34"/>
                  </a:lnTo>
                  <a:lnTo>
                    <a:pt x="16" y="34"/>
                  </a:lnTo>
                  <a:lnTo>
                    <a:pt x="16" y="34"/>
                  </a:lnTo>
                  <a:lnTo>
                    <a:pt x="16" y="34"/>
                  </a:lnTo>
                  <a:lnTo>
                    <a:pt x="16" y="30"/>
                  </a:lnTo>
                  <a:lnTo>
                    <a:pt x="16" y="30"/>
                  </a:lnTo>
                  <a:lnTo>
                    <a:pt x="16" y="30"/>
                  </a:lnTo>
                  <a:lnTo>
                    <a:pt x="16" y="30"/>
                  </a:lnTo>
                  <a:lnTo>
                    <a:pt x="16" y="26"/>
                  </a:lnTo>
                  <a:lnTo>
                    <a:pt x="12" y="26"/>
                  </a:lnTo>
                  <a:lnTo>
                    <a:pt x="12" y="22"/>
                  </a:lnTo>
                  <a:lnTo>
                    <a:pt x="12" y="22"/>
                  </a:lnTo>
                  <a:lnTo>
                    <a:pt x="12" y="22"/>
                  </a:lnTo>
                  <a:lnTo>
                    <a:pt x="12" y="22"/>
                  </a:lnTo>
                  <a:lnTo>
                    <a:pt x="8" y="22"/>
                  </a:lnTo>
                  <a:lnTo>
                    <a:pt x="8" y="20"/>
                  </a:lnTo>
                  <a:lnTo>
                    <a:pt x="8" y="20"/>
                  </a:lnTo>
                  <a:lnTo>
                    <a:pt x="8" y="20"/>
                  </a:lnTo>
                  <a:lnTo>
                    <a:pt x="8" y="20"/>
                  </a:lnTo>
                  <a:lnTo>
                    <a:pt x="8" y="20"/>
                  </a:lnTo>
                  <a:lnTo>
                    <a:pt x="8" y="20"/>
                  </a:lnTo>
                  <a:lnTo>
                    <a:pt x="8" y="20"/>
                  </a:lnTo>
                  <a:lnTo>
                    <a:pt x="8" y="20"/>
                  </a:lnTo>
                  <a:lnTo>
                    <a:pt x="8" y="20"/>
                  </a:lnTo>
                  <a:lnTo>
                    <a:pt x="8" y="16"/>
                  </a:lnTo>
                  <a:lnTo>
                    <a:pt x="8" y="12"/>
                  </a:lnTo>
                  <a:lnTo>
                    <a:pt x="8" y="12"/>
                  </a:lnTo>
                  <a:lnTo>
                    <a:pt x="8" y="12"/>
                  </a:lnTo>
                  <a:lnTo>
                    <a:pt x="8" y="1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10" name="Freeform 218">
              <a:extLst>
                <a:ext uri="{FF2B5EF4-FFF2-40B4-BE49-F238E27FC236}">
                  <a16:creationId xmlns:a16="http://schemas.microsoft.com/office/drawing/2014/main" id="{F591B283-0C2C-5F23-8B50-82F7D0EDAC62}"/>
                </a:ext>
              </a:extLst>
            </p:cNvPr>
            <p:cNvSpPr>
              <a:spLocks/>
            </p:cNvSpPr>
            <p:nvPr/>
          </p:nvSpPr>
          <p:spPr bwMode="auto">
            <a:xfrm>
              <a:off x="5105400" y="4553018"/>
              <a:ext cx="69850" cy="88900"/>
            </a:xfrm>
            <a:custGeom>
              <a:avLst/>
              <a:gdLst>
                <a:gd name="T0" fmla="*/ 24 w 44"/>
                <a:gd name="T1" fmla="*/ 0 h 56"/>
                <a:gd name="T2" fmla="*/ 28 w 44"/>
                <a:gd name="T3" fmla="*/ 0 h 56"/>
                <a:gd name="T4" fmla="*/ 32 w 44"/>
                <a:gd name="T5" fmla="*/ 4 h 56"/>
                <a:gd name="T6" fmla="*/ 32 w 44"/>
                <a:gd name="T7" fmla="*/ 4 h 56"/>
                <a:gd name="T8" fmla="*/ 36 w 44"/>
                <a:gd name="T9" fmla="*/ 6 h 56"/>
                <a:gd name="T10" fmla="*/ 36 w 44"/>
                <a:gd name="T11" fmla="*/ 6 h 56"/>
                <a:gd name="T12" fmla="*/ 40 w 44"/>
                <a:gd name="T13" fmla="*/ 10 h 56"/>
                <a:gd name="T14" fmla="*/ 36 w 44"/>
                <a:gd name="T15" fmla="*/ 6 h 56"/>
                <a:gd name="T16" fmla="*/ 44 w 44"/>
                <a:gd name="T17" fmla="*/ 6 h 56"/>
                <a:gd name="T18" fmla="*/ 40 w 44"/>
                <a:gd name="T19" fmla="*/ 10 h 56"/>
                <a:gd name="T20" fmla="*/ 36 w 44"/>
                <a:gd name="T21" fmla="*/ 14 h 56"/>
                <a:gd name="T22" fmla="*/ 32 w 44"/>
                <a:gd name="T23" fmla="*/ 14 h 56"/>
                <a:gd name="T24" fmla="*/ 36 w 44"/>
                <a:gd name="T25" fmla="*/ 22 h 56"/>
                <a:gd name="T26" fmla="*/ 32 w 44"/>
                <a:gd name="T27" fmla="*/ 26 h 56"/>
                <a:gd name="T28" fmla="*/ 32 w 44"/>
                <a:gd name="T29" fmla="*/ 30 h 56"/>
                <a:gd name="T30" fmla="*/ 28 w 44"/>
                <a:gd name="T31" fmla="*/ 30 h 56"/>
                <a:gd name="T32" fmla="*/ 28 w 44"/>
                <a:gd name="T33" fmla="*/ 36 h 56"/>
                <a:gd name="T34" fmla="*/ 22 w 44"/>
                <a:gd name="T35" fmla="*/ 36 h 56"/>
                <a:gd name="T36" fmla="*/ 24 w 44"/>
                <a:gd name="T37" fmla="*/ 40 h 56"/>
                <a:gd name="T38" fmla="*/ 24 w 44"/>
                <a:gd name="T39" fmla="*/ 40 h 56"/>
                <a:gd name="T40" fmla="*/ 28 w 44"/>
                <a:gd name="T41" fmla="*/ 40 h 56"/>
                <a:gd name="T42" fmla="*/ 24 w 44"/>
                <a:gd name="T43" fmla="*/ 44 h 56"/>
                <a:gd name="T44" fmla="*/ 22 w 44"/>
                <a:gd name="T45" fmla="*/ 48 h 56"/>
                <a:gd name="T46" fmla="*/ 18 w 44"/>
                <a:gd name="T47" fmla="*/ 44 h 56"/>
                <a:gd name="T48" fmla="*/ 18 w 44"/>
                <a:gd name="T49" fmla="*/ 52 h 56"/>
                <a:gd name="T50" fmla="*/ 14 w 44"/>
                <a:gd name="T51" fmla="*/ 56 h 56"/>
                <a:gd name="T52" fmla="*/ 18 w 44"/>
                <a:gd name="T53" fmla="*/ 52 h 56"/>
                <a:gd name="T54" fmla="*/ 14 w 44"/>
                <a:gd name="T55" fmla="*/ 48 h 56"/>
                <a:gd name="T56" fmla="*/ 14 w 44"/>
                <a:gd name="T57" fmla="*/ 48 h 56"/>
                <a:gd name="T58" fmla="*/ 10 w 44"/>
                <a:gd name="T59" fmla="*/ 44 h 56"/>
                <a:gd name="T60" fmla="*/ 6 w 44"/>
                <a:gd name="T61" fmla="*/ 48 h 56"/>
                <a:gd name="T62" fmla="*/ 2 w 44"/>
                <a:gd name="T63" fmla="*/ 52 h 56"/>
                <a:gd name="T64" fmla="*/ 2 w 44"/>
                <a:gd name="T65" fmla="*/ 48 h 56"/>
                <a:gd name="T66" fmla="*/ 0 w 44"/>
                <a:gd name="T67" fmla="*/ 44 h 56"/>
                <a:gd name="T68" fmla="*/ 0 w 44"/>
                <a:gd name="T69" fmla="*/ 36 h 56"/>
                <a:gd name="T70" fmla="*/ 0 w 44"/>
                <a:gd name="T71" fmla="*/ 30 h 56"/>
                <a:gd name="T72" fmla="*/ 2 w 44"/>
                <a:gd name="T73" fmla="*/ 26 h 56"/>
                <a:gd name="T74" fmla="*/ 0 w 44"/>
                <a:gd name="T75" fmla="*/ 18 h 56"/>
                <a:gd name="T76" fmla="*/ 2 w 44"/>
                <a:gd name="T77" fmla="*/ 10 h 56"/>
                <a:gd name="T78" fmla="*/ 6 w 44"/>
                <a:gd name="T79" fmla="*/ 6 h 56"/>
                <a:gd name="T80" fmla="*/ 10 w 44"/>
                <a:gd name="T81" fmla="*/ 4 h 56"/>
                <a:gd name="T82" fmla="*/ 14 w 44"/>
                <a:gd name="T83" fmla="*/ 0 h 56"/>
                <a:gd name="T84" fmla="*/ 18 w 44"/>
                <a:gd name="T85" fmla="*/ 4 h 56"/>
                <a:gd name="T86" fmla="*/ 22 w 44"/>
                <a:gd name="T87" fmla="*/ 0 h 56"/>
                <a:gd name="T88" fmla="*/ 22 w 44"/>
                <a:gd name="T8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56">
                  <a:moveTo>
                    <a:pt x="22" y="0"/>
                  </a:moveTo>
                  <a:lnTo>
                    <a:pt x="24" y="0"/>
                  </a:lnTo>
                  <a:lnTo>
                    <a:pt x="24" y="4"/>
                  </a:lnTo>
                  <a:lnTo>
                    <a:pt x="28" y="0"/>
                  </a:lnTo>
                  <a:lnTo>
                    <a:pt x="28" y="4"/>
                  </a:lnTo>
                  <a:lnTo>
                    <a:pt x="32" y="4"/>
                  </a:lnTo>
                  <a:lnTo>
                    <a:pt x="32" y="0"/>
                  </a:lnTo>
                  <a:lnTo>
                    <a:pt x="32" y="4"/>
                  </a:lnTo>
                  <a:lnTo>
                    <a:pt x="32" y="6"/>
                  </a:lnTo>
                  <a:lnTo>
                    <a:pt x="36" y="6"/>
                  </a:lnTo>
                  <a:lnTo>
                    <a:pt x="32" y="6"/>
                  </a:lnTo>
                  <a:lnTo>
                    <a:pt x="36" y="6"/>
                  </a:lnTo>
                  <a:lnTo>
                    <a:pt x="36" y="10"/>
                  </a:lnTo>
                  <a:lnTo>
                    <a:pt x="40" y="10"/>
                  </a:lnTo>
                  <a:lnTo>
                    <a:pt x="36" y="10"/>
                  </a:lnTo>
                  <a:lnTo>
                    <a:pt x="36" y="6"/>
                  </a:lnTo>
                  <a:lnTo>
                    <a:pt x="40" y="6"/>
                  </a:lnTo>
                  <a:lnTo>
                    <a:pt x="44" y="6"/>
                  </a:lnTo>
                  <a:lnTo>
                    <a:pt x="44" y="10"/>
                  </a:lnTo>
                  <a:lnTo>
                    <a:pt x="40" y="10"/>
                  </a:lnTo>
                  <a:lnTo>
                    <a:pt x="40" y="14"/>
                  </a:lnTo>
                  <a:lnTo>
                    <a:pt x="36" y="14"/>
                  </a:lnTo>
                  <a:lnTo>
                    <a:pt x="36" y="10"/>
                  </a:lnTo>
                  <a:lnTo>
                    <a:pt x="32" y="14"/>
                  </a:lnTo>
                  <a:lnTo>
                    <a:pt x="32" y="18"/>
                  </a:lnTo>
                  <a:lnTo>
                    <a:pt x="36" y="22"/>
                  </a:lnTo>
                  <a:lnTo>
                    <a:pt x="32" y="22"/>
                  </a:lnTo>
                  <a:lnTo>
                    <a:pt x="32" y="26"/>
                  </a:lnTo>
                  <a:lnTo>
                    <a:pt x="28" y="30"/>
                  </a:lnTo>
                  <a:lnTo>
                    <a:pt x="32" y="30"/>
                  </a:lnTo>
                  <a:lnTo>
                    <a:pt x="32" y="32"/>
                  </a:lnTo>
                  <a:lnTo>
                    <a:pt x="28" y="30"/>
                  </a:lnTo>
                  <a:lnTo>
                    <a:pt x="28" y="32"/>
                  </a:lnTo>
                  <a:lnTo>
                    <a:pt x="28" y="36"/>
                  </a:lnTo>
                  <a:lnTo>
                    <a:pt x="24" y="36"/>
                  </a:lnTo>
                  <a:lnTo>
                    <a:pt x="22" y="36"/>
                  </a:lnTo>
                  <a:lnTo>
                    <a:pt x="24" y="36"/>
                  </a:lnTo>
                  <a:lnTo>
                    <a:pt x="24" y="40"/>
                  </a:lnTo>
                  <a:lnTo>
                    <a:pt x="22" y="40"/>
                  </a:lnTo>
                  <a:lnTo>
                    <a:pt x="24" y="40"/>
                  </a:lnTo>
                  <a:lnTo>
                    <a:pt x="28" y="44"/>
                  </a:lnTo>
                  <a:lnTo>
                    <a:pt x="28" y="40"/>
                  </a:lnTo>
                  <a:lnTo>
                    <a:pt x="28" y="44"/>
                  </a:lnTo>
                  <a:lnTo>
                    <a:pt x="24" y="44"/>
                  </a:lnTo>
                  <a:lnTo>
                    <a:pt x="24" y="48"/>
                  </a:lnTo>
                  <a:lnTo>
                    <a:pt x="22" y="48"/>
                  </a:lnTo>
                  <a:lnTo>
                    <a:pt x="22" y="44"/>
                  </a:lnTo>
                  <a:lnTo>
                    <a:pt x="18" y="44"/>
                  </a:lnTo>
                  <a:lnTo>
                    <a:pt x="18" y="48"/>
                  </a:lnTo>
                  <a:lnTo>
                    <a:pt x="18" y="52"/>
                  </a:lnTo>
                  <a:lnTo>
                    <a:pt x="18" y="56"/>
                  </a:lnTo>
                  <a:lnTo>
                    <a:pt x="14" y="56"/>
                  </a:lnTo>
                  <a:lnTo>
                    <a:pt x="18" y="56"/>
                  </a:lnTo>
                  <a:lnTo>
                    <a:pt x="18" y="52"/>
                  </a:lnTo>
                  <a:lnTo>
                    <a:pt x="18" y="48"/>
                  </a:lnTo>
                  <a:lnTo>
                    <a:pt x="14" y="48"/>
                  </a:lnTo>
                  <a:lnTo>
                    <a:pt x="14" y="44"/>
                  </a:lnTo>
                  <a:lnTo>
                    <a:pt x="14" y="48"/>
                  </a:lnTo>
                  <a:lnTo>
                    <a:pt x="10" y="48"/>
                  </a:lnTo>
                  <a:lnTo>
                    <a:pt x="10" y="44"/>
                  </a:lnTo>
                  <a:lnTo>
                    <a:pt x="6" y="44"/>
                  </a:lnTo>
                  <a:lnTo>
                    <a:pt x="6" y="48"/>
                  </a:lnTo>
                  <a:lnTo>
                    <a:pt x="2" y="48"/>
                  </a:lnTo>
                  <a:lnTo>
                    <a:pt x="2" y="52"/>
                  </a:lnTo>
                  <a:lnTo>
                    <a:pt x="0" y="48"/>
                  </a:lnTo>
                  <a:lnTo>
                    <a:pt x="2" y="48"/>
                  </a:lnTo>
                  <a:lnTo>
                    <a:pt x="2" y="44"/>
                  </a:lnTo>
                  <a:lnTo>
                    <a:pt x="0" y="44"/>
                  </a:lnTo>
                  <a:lnTo>
                    <a:pt x="0" y="40"/>
                  </a:lnTo>
                  <a:lnTo>
                    <a:pt x="0" y="36"/>
                  </a:lnTo>
                  <a:lnTo>
                    <a:pt x="0" y="32"/>
                  </a:lnTo>
                  <a:lnTo>
                    <a:pt x="0" y="30"/>
                  </a:lnTo>
                  <a:lnTo>
                    <a:pt x="2" y="30"/>
                  </a:lnTo>
                  <a:lnTo>
                    <a:pt x="2" y="26"/>
                  </a:lnTo>
                  <a:lnTo>
                    <a:pt x="2" y="22"/>
                  </a:lnTo>
                  <a:lnTo>
                    <a:pt x="0" y="18"/>
                  </a:lnTo>
                  <a:lnTo>
                    <a:pt x="2" y="14"/>
                  </a:lnTo>
                  <a:lnTo>
                    <a:pt x="2" y="10"/>
                  </a:lnTo>
                  <a:lnTo>
                    <a:pt x="2" y="6"/>
                  </a:lnTo>
                  <a:lnTo>
                    <a:pt x="6" y="6"/>
                  </a:lnTo>
                  <a:lnTo>
                    <a:pt x="10" y="6"/>
                  </a:lnTo>
                  <a:lnTo>
                    <a:pt x="10" y="4"/>
                  </a:lnTo>
                  <a:lnTo>
                    <a:pt x="14" y="4"/>
                  </a:lnTo>
                  <a:lnTo>
                    <a:pt x="14" y="0"/>
                  </a:lnTo>
                  <a:lnTo>
                    <a:pt x="14" y="4"/>
                  </a:lnTo>
                  <a:lnTo>
                    <a:pt x="18" y="4"/>
                  </a:lnTo>
                  <a:lnTo>
                    <a:pt x="22" y="4"/>
                  </a:lnTo>
                  <a:lnTo>
                    <a:pt x="22" y="0"/>
                  </a:lnTo>
                  <a:lnTo>
                    <a:pt x="22" y="0"/>
                  </a:lnTo>
                  <a:lnTo>
                    <a:pt x="22"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11" name="Freeform 219">
              <a:extLst>
                <a:ext uri="{FF2B5EF4-FFF2-40B4-BE49-F238E27FC236}">
                  <a16:creationId xmlns:a16="http://schemas.microsoft.com/office/drawing/2014/main" id="{D259A930-D87C-C2E6-B249-9F9E2779CAAE}"/>
                </a:ext>
              </a:extLst>
            </p:cNvPr>
            <p:cNvSpPr>
              <a:spLocks/>
            </p:cNvSpPr>
            <p:nvPr/>
          </p:nvSpPr>
          <p:spPr bwMode="auto">
            <a:xfrm>
              <a:off x="5060950" y="2698818"/>
              <a:ext cx="73025" cy="69850"/>
            </a:xfrm>
            <a:custGeom>
              <a:avLst/>
              <a:gdLst>
                <a:gd name="T0" fmla="*/ 18 w 46"/>
                <a:gd name="T1" fmla="*/ 40 h 44"/>
                <a:gd name="T2" fmla="*/ 18 w 46"/>
                <a:gd name="T3" fmla="*/ 40 h 44"/>
                <a:gd name="T4" fmla="*/ 18 w 46"/>
                <a:gd name="T5" fmla="*/ 36 h 44"/>
                <a:gd name="T6" fmla="*/ 16 w 46"/>
                <a:gd name="T7" fmla="*/ 32 h 44"/>
                <a:gd name="T8" fmla="*/ 16 w 46"/>
                <a:gd name="T9" fmla="*/ 32 h 44"/>
                <a:gd name="T10" fmla="*/ 12 w 46"/>
                <a:gd name="T11" fmla="*/ 30 h 44"/>
                <a:gd name="T12" fmla="*/ 12 w 46"/>
                <a:gd name="T13" fmla="*/ 26 h 44"/>
                <a:gd name="T14" fmla="*/ 12 w 46"/>
                <a:gd name="T15" fmla="*/ 26 h 44"/>
                <a:gd name="T16" fmla="*/ 8 w 46"/>
                <a:gd name="T17" fmla="*/ 18 h 44"/>
                <a:gd name="T18" fmla="*/ 4 w 46"/>
                <a:gd name="T19" fmla="*/ 14 h 44"/>
                <a:gd name="T20" fmla="*/ 0 w 46"/>
                <a:gd name="T21" fmla="*/ 14 h 44"/>
                <a:gd name="T22" fmla="*/ 4 w 46"/>
                <a:gd name="T23" fmla="*/ 14 h 44"/>
                <a:gd name="T24" fmla="*/ 4 w 46"/>
                <a:gd name="T25" fmla="*/ 14 h 44"/>
                <a:gd name="T26" fmla="*/ 0 w 46"/>
                <a:gd name="T27" fmla="*/ 14 h 44"/>
                <a:gd name="T28" fmla="*/ 4 w 46"/>
                <a:gd name="T29" fmla="*/ 10 h 44"/>
                <a:gd name="T30" fmla="*/ 8 w 46"/>
                <a:gd name="T31" fmla="*/ 10 h 44"/>
                <a:gd name="T32" fmla="*/ 8 w 46"/>
                <a:gd name="T33" fmla="*/ 10 h 44"/>
                <a:gd name="T34" fmla="*/ 8 w 46"/>
                <a:gd name="T35" fmla="*/ 6 h 44"/>
                <a:gd name="T36" fmla="*/ 12 w 46"/>
                <a:gd name="T37" fmla="*/ 6 h 44"/>
                <a:gd name="T38" fmla="*/ 16 w 46"/>
                <a:gd name="T39" fmla="*/ 2 h 44"/>
                <a:gd name="T40" fmla="*/ 16 w 46"/>
                <a:gd name="T41" fmla="*/ 2 h 44"/>
                <a:gd name="T42" fmla="*/ 18 w 46"/>
                <a:gd name="T43" fmla="*/ 2 h 44"/>
                <a:gd name="T44" fmla="*/ 18 w 46"/>
                <a:gd name="T45" fmla="*/ 2 h 44"/>
                <a:gd name="T46" fmla="*/ 18 w 46"/>
                <a:gd name="T47" fmla="*/ 2 h 44"/>
                <a:gd name="T48" fmla="*/ 18 w 46"/>
                <a:gd name="T49" fmla="*/ 6 h 44"/>
                <a:gd name="T50" fmla="*/ 18 w 46"/>
                <a:gd name="T51" fmla="*/ 2 h 44"/>
                <a:gd name="T52" fmla="*/ 22 w 46"/>
                <a:gd name="T53" fmla="*/ 2 h 44"/>
                <a:gd name="T54" fmla="*/ 26 w 46"/>
                <a:gd name="T55" fmla="*/ 6 h 44"/>
                <a:gd name="T56" fmla="*/ 26 w 46"/>
                <a:gd name="T57" fmla="*/ 10 h 44"/>
                <a:gd name="T58" fmla="*/ 26 w 46"/>
                <a:gd name="T59" fmla="*/ 10 h 44"/>
                <a:gd name="T60" fmla="*/ 30 w 46"/>
                <a:gd name="T61" fmla="*/ 14 h 44"/>
                <a:gd name="T62" fmla="*/ 38 w 46"/>
                <a:gd name="T63" fmla="*/ 14 h 44"/>
                <a:gd name="T64" fmla="*/ 42 w 46"/>
                <a:gd name="T65" fmla="*/ 18 h 44"/>
                <a:gd name="T66" fmla="*/ 42 w 46"/>
                <a:gd name="T67" fmla="*/ 18 h 44"/>
                <a:gd name="T68" fmla="*/ 42 w 46"/>
                <a:gd name="T69" fmla="*/ 22 h 44"/>
                <a:gd name="T70" fmla="*/ 46 w 46"/>
                <a:gd name="T71" fmla="*/ 22 h 44"/>
                <a:gd name="T72" fmla="*/ 42 w 46"/>
                <a:gd name="T73" fmla="*/ 26 h 44"/>
                <a:gd name="T74" fmla="*/ 46 w 46"/>
                <a:gd name="T75" fmla="*/ 26 h 44"/>
                <a:gd name="T76" fmla="*/ 46 w 46"/>
                <a:gd name="T77" fmla="*/ 30 h 44"/>
                <a:gd name="T78" fmla="*/ 46 w 46"/>
                <a:gd name="T79" fmla="*/ 30 h 44"/>
                <a:gd name="T80" fmla="*/ 42 w 46"/>
                <a:gd name="T81" fmla="*/ 30 h 44"/>
                <a:gd name="T82" fmla="*/ 42 w 46"/>
                <a:gd name="T83" fmla="*/ 30 h 44"/>
                <a:gd name="T84" fmla="*/ 42 w 46"/>
                <a:gd name="T85" fmla="*/ 32 h 44"/>
                <a:gd name="T86" fmla="*/ 42 w 46"/>
                <a:gd name="T87" fmla="*/ 32 h 44"/>
                <a:gd name="T88" fmla="*/ 42 w 46"/>
                <a:gd name="T89" fmla="*/ 36 h 44"/>
                <a:gd name="T90" fmla="*/ 38 w 46"/>
                <a:gd name="T91" fmla="*/ 40 h 44"/>
                <a:gd name="T92" fmla="*/ 34 w 46"/>
                <a:gd name="T93" fmla="*/ 36 h 44"/>
                <a:gd name="T94" fmla="*/ 34 w 46"/>
                <a:gd name="T95" fmla="*/ 36 h 44"/>
                <a:gd name="T96" fmla="*/ 26 w 46"/>
                <a:gd name="T97" fmla="*/ 36 h 44"/>
                <a:gd name="T98" fmla="*/ 26 w 46"/>
                <a:gd name="T99" fmla="*/ 40 h 44"/>
                <a:gd name="T100" fmla="*/ 26 w 46"/>
                <a:gd name="T101" fmla="*/ 40 h 44"/>
                <a:gd name="T102" fmla="*/ 26 w 46"/>
                <a:gd name="T103" fmla="*/ 44 h 44"/>
                <a:gd name="T104" fmla="*/ 22 w 46"/>
                <a:gd name="T105" fmla="*/ 44 h 44"/>
                <a:gd name="T106" fmla="*/ 18 w 46"/>
                <a:gd name="T107" fmla="*/ 44 h 44"/>
                <a:gd name="T108" fmla="*/ 18 w 46"/>
                <a:gd name="T10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44">
                  <a:moveTo>
                    <a:pt x="18" y="44"/>
                  </a:moveTo>
                  <a:lnTo>
                    <a:pt x="18" y="44"/>
                  </a:lnTo>
                  <a:lnTo>
                    <a:pt x="18" y="44"/>
                  </a:lnTo>
                  <a:lnTo>
                    <a:pt x="18" y="40"/>
                  </a:lnTo>
                  <a:lnTo>
                    <a:pt x="18" y="40"/>
                  </a:lnTo>
                  <a:lnTo>
                    <a:pt x="18" y="40"/>
                  </a:lnTo>
                  <a:lnTo>
                    <a:pt x="18" y="40"/>
                  </a:lnTo>
                  <a:lnTo>
                    <a:pt x="18" y="40"/>
                  </a:lnTo>
                  <a:lnTo>
                    <a:pt x="18" y="36"/>
                  </a:lnTo>
                  <a:lnTo>
                    <a:pt x="18" y="36"/>
                  </a:lnTo>
                  <a:lnTo>
                    <a:pt x="18" y="36"/>
                  </a:lnTo>
                  <a:lnTo>
                    <a:pt x="18" y="36"/>
                  </a:lnTo>
                  <a:lnTo>
                    <a:pt x="18" y="36"/>
                  </a:lnTo>
                  <a:lnTo>
                    <a:pt x="18" y="36"/>
                  </a:lnTo>
                  <a:lnTo>
                    <a:pt x="18" y="36"/>
                  </a:lnTo>
                  <a:lnTo>
                    <a:pt x="16" y="32"/>
                  </a:lnTo>
                  <a:lnTo>
                    <a:pt x="16" y="32"/>
                  </a:lnTo>
                  <a:lnTo>
                    <a:pt x="16" y="32"/>
                  </a:lnTo>
                  <a:lnTo>
                    <a:pt x="16" y="32"/>
                  </a:lnTo>
                  <a:lnTo>
                    <a:pt x="16" y="32"/>
                  </a:lnTo>
                  <a:lnTo>
                    <a:pt x="16" y="30"/>
                  </a:lnTo>
                  <a:lnTo>
                    <a:pt x="12" y="30"/>
                  </a:lnTo>
                  <a:lnTo>
                    <a:pt x="12" y="30"/>
                  </a:lnTo>
                  <a:lnTo>
                    <a:pt x="12" y="30"/>
                  </a:lnTo>
                  <a:lnTo>
                    <a:pt x="12" y="30"/>
                  </a:lnTo>
                  <a:lnTo>
                    <a:pt x="12" y="30"/>
                  </a:lnTo>
                  <a:lnTo>
                    <a:pt x="12" y="26"/>
                  </a:lnTo>
                  <a:lnTo>
                    <a:pt x="12" y="26"/>
                  </a:lnTo>
                  <a:lnTo>
                    <a:pt x="12" y="26"/>
                  </a:lnTo>
                  <a:lnTo>
                    <a:pt x="12" y="26"/>
                  </a:lnTo>
                  <a:lnTo>
                    <a:pt x="12" y="26"/>
                  </a:lnTo>
                  <a:lnTo>
                    <a:pt x="12" y="26"/>
                  </a:lnTo>
                  <a:lnTo>
                    <a:pt x="12" y="22"/>
                  </a:lnTo>
                  <a:lnTo>
                    <a:pt x="12" y="22"/>
                  </a:lnTo>
                  <a:lnTo>
                    <a:pt x="8" y="22"/>
                  </a:lnTo>
                  <a:lnTo>
                    <a:pt x="8" y="18"/>
                  </a:lnTo>
                  <a:lnTo>
                    <a:pt x="4" y="18"/>
                  </a:lnTo>
                  <a:lnTo>
                    <a:pt x="4" y="18"/>
                  </a:lnTo>
                  <a:lnTo>
                    <a:pt x="4" y="14"/>
                  </a:lnTo>
                  <a:lnTo>
                    <a:pt x="4" y="14"/>
                  </a:lnTo>
                  <a:lnTo>
                    <a:pt x="0" y="14"/>
                  </a:lnTo>
                  <a:lnTo>
                    <a:pt x="0" y="14"/>
                  </a:lnTo>
                  <a:lnTo>
                    <a:pt x="0" y="14"/>
                  </a:lnTo>
                  <a:lnTo>
                    <a:pt x="0" y="14"/>
                  </a:lnTo>
                  <a:lnTo>
                    <a:pt x="0" y="14"/>
                  </a:lnTo>
                  <a:lnTo>
                    <a:pt x="4" y="14"/>
                  </a:lnTo>
                  <a:lnTo>
                    <a:pt x="4" y="14"/>
                  </a:lnTo>
                  <a:lnTo>
                    <a:pt x="4" y="14"/>
                  </a:lnTo>
                  <a:lnTo>
                    <a:pt x="4" y="14"/>
                  </a:lnTo>
                  <a:lnTo>
                    <a:pt x="4" y="14"/>
                  </a:lnTo>
                  <a:lnTo>
                    <a:pt x="4" y="14"/>
                  </a:lnTo>
                  <a:lnTo>
                    <a:pt x="4" y="14"/>
                  </a:lnTo>
                  <a:lnTo>
                    <a:pt x="4" y="14"/>
                  </a:lnTo>
                  <a:lnTo>
                    <a:pt x="4" y="14"/>
                  </a:lnTo>
                  <a:lnTo>
                    <a:pt x="0" y="14"/>
                  </a:lnTo>
                  <a:lnTo>
                    <a:pt x="0" y="14"/>
                  </a:lnTo>
                  <a:lnTo>
                    <a:pt x="0" y="14"/>
                  </a:lnTo>
                  <a:lnTo>
                    <a:pt x="0" y="10"/>
                  </a:lnTo>
                  <a:lnTo>
                    <a:pt x="0" y="10"/>
                  </a:lnTo>
                  <a:lnTo>
                    <a:pt x="4" y="10"/>
                  </a:lnTo>
                  <a:lnTo>
                    <a:pt x="4" y="14"/>
                  </a:lnTo>
                  <a:lnTo>
                    <a:pt x="4" y="14"/>
                  </a:lnTo>
                  <a:lnTo>
                    <a:pt x="8" y="10"/>
                  </a:lnTo>
                  <a:lnTo>
                    <a:pt x="8" y="10"/>
                  </a:lnTo>
                  <a:lnTo>
                    <a:pt x="8" y="10"/>
                  </a:lnTo>
                  <a:lnTo>
                    <a:pt x="8" y="10"/>
                  </a:lnTo>
                  <a:lnTo>
                    <a:pt x="8" y="10"/>
                  </a:lnTo>
                  <a:lnTo>
                    <a:pt x="8" y="10"/>
                  </a:lnTo>
                  <a:lnTo>
                    <a:pt x="8" y="10"/>
                  </a:lnTo>
                  <a:lnTo>
                    <a:pt x="8" y="6"/>
                  </a:lnTo>
                  <a:lnTo>
                    <a:pt x="8" y="6"/>
                  </a:lnTo>
                  <a:lnTo>
                    <a:pt x="8" y="6"/>
                  </a:lnTo>
                  <a:lnTo>
                    <a:pt x="8" y="6"/>
                  </a:lnTo>
                  <a:lnTo>
                    <a:pt x="8" y="6"/>
                  </a:lnTo>
                  <a:lnTo>
                    <a:pt x="12" y="6"/>
                  </a:lnTo>
                  <a:lnTo>
                    <a:pt x="12" y="6"/>
                  </a:lnTo>
                  <a:lnTo>
                    <a:pt x="12" y="6"/>
                  </a:lnTo>
                  <a:lnTo>
                    <a:pt x="12" y="6"/>
                  </a:lnTo>
                  <a:lnTo>
                    <a:pt x="12" y="6"/>
                  </a:lnTo>
                  <a:lnTo>
                    <a:pt x="16" y="2"/>
                  </a:lnTo>
                  <a:lnTo>
                    <a:pt x="16" y="2"/>
                  </a:lnTo>
                  <a:lnTo>
                    <a:pt x="16" y="0"/>
                  </a:lnTo>
                  <a:lnTo>
                    <a:pt x="16" y="0"/>
                  </a:lnTo>
                  <a:lnTo>
                    <a:pt x="16" y="2"/>
                  </a:lnTo>
                  <a:lnTo>
                    <a:pt x="16" y="2"/>
                  </a:lnTo>
                  <a:lnTo>
                    <a:pt x="16" y="2"/>
                  </a:lnTo>
                  <a:lnTo>
                    <a:pt x="16" y="2"/>
                  </a:lnTo>
                  <a:lnTo>
                    <a:pt x="18" y="2"/>
                  </a:lnTo>
                  <a:lnTo>
                    <a:pt x="18" y="2"/>
                  </a:lnTo>
                  <a:lnTo>
                    <a:pt x="18" y="2"/>
                  </a:lnTo>
                  <a:lnTo>
                    <a:pt x="18" y="2"/>
                  </a:lnTo>
                  <a:lnTo>
                    <a:pt x="18" y="2"/>
                  </a:lnTo>
                  <a:lnTo>
                    <a:pt x="18" y="2"/>
                  </a:lnTo>
                  <a:lnTo>
                    <a:pt x="18" y="2"/>
                  </a:lnTo>
                  <a:lnTo>
                    <a:pt x="18" y="2"/>
                  </a:lnTo>
                  <a:lnTo>
                    <a:pt x="18" y="2"/>
                  </a:lnTo>
                  <a:lnTo>
                    <a:pt x="18" y="2"/>
                  </a:lnTo>
                  <a:lnTo>
                    <a:pt x="18" y="6"/>
                  </a:lnTo>
                  <a:lnTo>
                    <a:pt x="18" y="6"/>
                  </a:lnTo>
                  <a:lnTo>
                    <a:pt x="18" y="6"/>
                  </a:lnTo>
                  <a:lnTo>
                    <a:pt x="18" y="2"/>
                  </a:lnTo>
                  <a:lnTo>
                    <a:pt x="18" y="2"/>
                  </a:lnTo>
                  <a:lnTo>
                    <a:pt x="18" y="2"/>
                  </a:lnTo>
                  <a:lnTo>
                    <a:pt x="18" y="2"/>
                  </a:lnTo>
                  <a:lnTo>
                    <a:pt x="22" y="2"/>
                  </a:lnTo>
                  <a:lnTo>
                    <a:pt x="22" y="2"/>
                  </a:lnTo>
                  <a:lnTo>
                    <a:pt x="22" y="2"/>
                  </a:lnTo>
                  <a:lnTo>
                    <a:pt x="22" y="2"/>
                  </a:lnTo>
                  <a:lnTo>
                    <a:pt x="22" y="6"/>
                  </a:lnTo>
                  <a:lnTo>
                    <a:pt x="26" y="6"/>
                  </a:lnTo>
                  <a:lnTo>
                    <a:pt x="26" y="6"/>
                  </a:lnTo>
                  <a:lnTo>
                    <a:pt x="26" y="6"/>
                  </a:lnTo>
                  <a:lnTo>
                    <a:pt x="26" y="6"/>
                  </a:lnTo>
                  <a:lnTo>
                    <a:pt x="26" y="6"/>
                  </a:lnTo>
                  <a:lnTo>
                    <a:pt x="26" y="10"/>
                  </a:lnTo>
                  <a:lnTo>
                    <a:pt x="26" y="10"/>
                  </a:lnTo>
                  <a:lnTo>
                    <a:pt x="26" y="10"/>
                  </a:lnTo>
                  <a:lnTo>
                    <a:pt x="26" y="10"/>
                  </a:lnTo>
                  <a:lnTo>
                    <a:pt x="26" y="10"/>
                  </a:lnTo>
                  <a:lnTo>
                    <a:pt x="26" y="10"/>
                  </a:lnTo>
                  <a:lnTo>
                    <a:pt x="26" y="10"/>
                  </a:lnTo>
                  <a:lnTo>
                    <a:pt x="30" y="10"/>
                  </a:lnTo>
                  <a:lnTo>
                    <a:pt x="30" y="10"/>
                  </a:lnTo>
                  <a:lnTo>
                    <a:pt x="30" y="14"/>
                  </a:lnTo>
                  <a:lnTo>
                    <a:pt x="34" y="14"/>
                  </a:lnTo>
                  <a:lnTo>
                    <a:pt x="34" y="14"/>
                  </a:lnTo>
                  <a:lnTo>
                    <a:pt x="38" y="14"/>
                  </a:lnTo>
                  <a:lnTo>
                    <a:pt x="38" y="14"/>
                  </a:lnTo>
                  <a:lnTo>
                    <a:pt x="38" y="14"/>
                  </a:lnTo>
                  <a:lnTo>
                    <a:pt x="38" y="18"/>
                  </a:lnTo>
                  <a:lnTo>
                    <a:pt x="42" y="18"/>
                  </a:lnTo>
                  <a:lnTo>
                    <a:pt x="42" y="18"/>
                  </a:lnTo>
                  <a:lnTo>
                    <a:pt x="42" y="18"/>
                  </a:lnTo>
                  <a:lnTo>
                    <a:pt x="42" y="18"/>
                  </a:lnTo>
                  <a:lnTo>
                    <a:pt x="42" y="18"/>
                  </a:lnTo>
                  <a:lnTo>
                    <a:pt x="42" y="18"/>
                  </a:lnTo>
                  <a:lnTo>
                    <a:pt x="42" y="18"/>
                  </a:lnTo>
                  <a:lnTo>
                    <a:pt x="42" y="18"/>
                  </a:lnTo>
                  <a:lnTo>
                    <a:pt x="42" y="22"/>
                  </a:lnTo>
                  <a:lnTo>
                    <a:pt x="42" y="22"/>
                  </a:lnTo>
                  <a:lnTo>
                    <a:pt x="42" y="22"/>
                  </a:lnTo>
                  <a:lnTo>
                    <a:pt x="46" y="22"/>
                  </a:lnTo>
                  <a:lnTo>
                    <a:pt x="46" y="22"/>
                  </a:lnTo>
                  <a:lnTo>
                    <a:pt x="46" y="22"/>
                  </a:lnTo>
                  <a:lnTo>
                    <a:pt x="46" y="22"/>
                  </a:lnTo>
                  <a:lnTo>
                    <a:pt x="46" y="26"/>
                  </a:lnTo>
                  <a:lnTo>
                    <a:pt x="42" y="26"/>
                  </a:lnTo>
                  <a:lnTo>
                    <a:pt x="42" y="26"/>
                  </a:lnTo>
                  <a:lnTo>
                    <a:pt x="46" y="26"/>
                  </a:lnTo>
                  <a:lnTo>
                    <a:pt x="46" y="26"/>
                  </a:lnTo>
                  <a:lnTo>
                    <a:pt x="46" y="26"/>
                  </a:lnTo>
                  <a:lnTo>
                    <a:pt x="46" y="26"/>
                  </a:lnTo>
                  <a:lnTo>
                    <a:pt x="46" y="26"/>
                  </a:lnTo>
                  <a:lnTo>
                    <a:pt x="46" y="26"/>
                  </a:lnTo>
                  <a:lnTo>
                    <a:pt x="46" y="26"/>
                  </a:lnTo>
                  <a:lnTo>
                    <a:pt x="46" y="30"/>
                  </a:lnTo>
                  <a:lnTo>
                    <a:pt x="46" y="30"/>
                  </a:lnTo>
                  <a:lnTo>
                    <a:pt x="46" y="30"/>
                  </a:lnTo>
                  <a:lnTo>
                    <a:pt x="46" y="30"/>
                  </a:lnTo>
                  <a:lnTo>
                    <a:pt x="46" y="30"/>
                  </a:lnTo>
                  <a:lnTo>
                    <a:pt x="42" y="32"/>
                  </a:lnTo>
                  <a:lnTo>
                    <a:pt x="42" y="30"/>
                  </a:lnTo>
                  <a:lnTo>
                    <a:pt x="42" y="30"/>
                  </a:lnTo>
                  <a:lnTo>
                    <a:pt x="42" y="30"/>
                  </a:lnTo>
                  <a:lnTo>
                    <a:pt x="42" y="30"/>
                  </a:lnTo>
                  <a:lnTo>
                    <a:pt x="42" y="30"/>
                  </a:lnTo>
                  <a:lnTo>
                    <a:pt x="42" y="30"/>
                  </a:lnTo>
                  <a:lnTo>
                    <a:pt x="42" y="30"/>
                  </a:lnTo>
                  <a:lnTo>
                    <a:pt x="42" y="30"/>
                  </a:lnTo>
                  <a:lnTo>
                    <a:pt x="42" y="30"/>
                  </a:lnTo>
                  <a:lnTo>
                    <a:pt x="42" y="32"/>
                  </a:lnTo>
                  <a:lnTo>
                    <a:pt x="42" y="32"/>
                  </a:lnTo>
                  <a:lnTo>
                    <a:pt x="42" y="32"/>
                  </a:lnTo>
                  <a:lnTo>
                    <a:pt x="42" y="32"/>
                  </a:lnTo>
                  <a:lnTo>
                    <a:pt x="42" y="32"/>
                  </a:lnTo>
                  <a:lnTo>
                    <a:pt x="42" y="32"/>
                  </a:lnTo>
                  <a:lnTo>
                    <a:pt x="42" y="36"/>
                  </a:lnTo>
                  <a:lnTo>
                    <a:pt x="42" y="36"/>
                  </a:lnTo>
                  <a:lnTo>
                    <a:pt x="42" y="36"/>
                  </a:lnTo>
                  <a:lnTo>
                    <a:pt x="42" y="36"/>
                  </a:lnTo>
                  <a:lnTo>
                    <a:pt x="38" y="36"/>
                  </a:lnTo>
                  <a:lnTo>
                    <a:pt x="38" y="36"/>
                  </a:lnTo>
                  <a:lnTo>
                    <a:pt x="38" y="40"/>
                  </a:lnTo>
                  <a:lnTo>
                    <a:pt x="38" y="40"/>
                  </a:lnTo>
                  <a:lnTo>
                    <a:pt x="38" y="40"/>
                  </a:lnTo>
                  <a:lnTo>
                    <a:pt x="34" y="40"/>
                  </a:lnTo>
                  <a:lnTo>
                    <a:pt x="34" y="40"/>
                  </a:lnTo>
                  <a:lnTo>
                    <a:pt x="34" y="36"/>
                  </a:lnTo>
                  <a:lnTo>
                    <a:pt x="34" y="36"/>
                  </a:lnTo>
                  <a:lnTo>
                    <a:pt x="34" y="36"/>
                  </a:lnTo>
                  <a:lnTo>
                    <a:pt x="34" y="36"/>
                  </a:lnTo>
                  <a:lnTo>
                    <a:pt x="34" y="36"/>
                  </a:lnTo>
                  <a:lnTo>
                    <a:pt x="30" y="36"/>
                  </a:lnTo>
                  <a:lnTo>
                    <a:pt x="30" y="36"/>
                  </a:lnTo>
                  <a:lnTo>
                    <a:pt x="30" y="36"/>
                  </a:lnTo>
                  <a:lnTo>
                    <a:pt x="26" y="36"/>
                  </a:lnTo>
                  <a:lnTo>
                    <a:pt x="26" y="36"/>
                  </a:lnTo>
                  <a:lnTo>
                    <a:pt x="26" y="36"/>
                  </a:lnTo>
                  <a:lnTo>
                    <a:pt x="26" y="40"/>
                  </a:lnTo>
                  <a:lnTo>
                    <a:pt x="26" y="40"/>
                  </a:lnTo>
                  <a:lnTo>
                    <a:pt x="26" y="40"/>
                  </a:lnTo>
                  <a:lnTo>
                    <a:pt x="26" y="40"/>
                  </a:lnTo>
                  <a:lnTo>
                    <a:pt x="26" y="40"/>
                  </a:lnTo>
                  <a:lnTo>
                    <a:pt x="26" y="40"/>
                  </a:lnTo>
                  <a:lnTo>
                    <a:pt x="26" y="44"/>
                  </a:lnTo>
                  <a:lnTo>
                    <a:pt x="26" y="44"/>
                  </a:lnTo>
                  <a:lnTo>
                    <a:pt x="26" y="44"/>
                  </a:lnTo>
                  <a:lnTo>
                    <a:pt x="26" y="44"/>
                  </a:lnTo>
                  <a:lnTo>
                    <a:pt x="26" y="44"/>
                  </a:lnTo>
                  <a:lnTo>
                    <a:pt x="22" y="44"/>
                  </a:lnTo>
                  <a:lnTo>
                    <a:pt x="22" y="44"/>
                  </a:lnTo>
                  <a:lnTo>
                    <a:pt x="22" y="44"/>
                  </a:lnTo>
                  <a:lnTo>
                    <a:pt x="22" y="44"/>
                  </a:lnTo>
                  <a:lnTo>
                    <a:pt x="18" y="44"/>
                  </a:lnTo>
                  <a:lnTo>
                    <a:pt x="18" y="44"/>
                  </a:lnTo>
                  <a:lnTo>
                    <a:pt x="18" y="44"/>
                  </a:lnTo>
                  <a:lnTo>
                    <a:pt x="18" y="44"/>
                  </a:lnTo>
                  <a:lnTo>
                    <a:pt x="18" y="44"/>
                  </a:lnTo>
                  <a:lnTo>
                    <a:pt x="18" y="44"/>
                  </a:lnTo>
                  <a:lnTo>
                    <a:pt x="18" y="44"/>
                  </a:lnTo>
                  <a:lnTo>
                    <a:pt x="18" y="4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12" name="Freeform 220">
              <a:extLst>
                <a:ext uri="{FF2B5EF4-FFF2-40B4-BE49-F238E27FC236}">
                  <a16:creationId xmlns:a16="http://schemas.microsoft.com/office/drawing/2014/main" id="{4C8AFAD4-0CFD-D100-9E54-75C3EA603C73}"/>
                </a:ext>
              </a:extLst>
            </p:cNvPr>
            <p:cNvSpPr>
              <a:spLocks/>
            </p:cNvSpPr>
            <p:nvPr/>
          </p:nvSpPr>
          <p:spPr bwMode="auto">
            <a:xfrm>
              <a:off x="5441950" y="3206818"/>
              <a:ext cx="180975" cy="327025"/>
            </a:xfrm>
            <a:custGeom>
              <a:avLst/>
              <a:gdLst>
                <a:gd name="T0" fmla="*/ 36 w 114"/>
                <a:gd name="T1" fmla="*/ 146 h 206"/>
                <a:gd name="T2" fmla="*/ 48 w 114"/>
                <a:gd name="T3" fmla="*/ 134 h 206"/>
                <a:gd name="T4" fmla="*/ 44 w 114"/>
                <a:gd name="T5" fmla="*/ 130 h 206"/>
                <a:gd name="T6" fmla="*/ 36 w 114"/>
                <a:gd name="T7" fmla="*/ 120 h 206"/>
                <a:gd name="T8" fmla="*/ 30 w 114"/>
                <a:gd name="T9" fmla="*/ 108 h 206"/>
                <a:gd name="T10" fmla="*/ 22 w 114"/>
                <a:gd name="T11" fmla="*/ 94 h 206"/>
                <a:gd name="T12" fmla="*/ 14 w 114"/>
                <a:gd name="T13" fmla="*/ 82 h 206"/>
                <a:gd name="T14" fmla="*/ 10 w 114"/>
                <a:gd name="T15" fmla="*/ 76 h 206"/>
                <a:gd name="T16" fmla="*/ 10 w 114"/>
                <a:gd name="T17" fmla="*/ 64 h 206"/>
                <a:gd name="T18" fmla="*/ 10 w 114"/>
                <a:gd name="T19" fmla="*/ 68 h 206"/>
                <a:gd name="T20" fmla="*/ 2 w 114"/>
                <a:gd name="T21" fmla="*/ 52 h 206"/>
                <a:gd name="T22" fmla="*/ 6 w 114"/>
                <a:gd name="T23" fmla="*/ 46 h 206"/>
                <a:gd name="T24" fmla="*/ 10 w 114"/>
                <a:gd name="T25" fmla="*/ 30 h 206"/>
                <a:gd name="T26" fmla="*/ 14 w 114"/>
                <a:gd name="T27" fmla="*/ 26 h 206"/>
                <a:gd name="T28" fmla="*/ 30 w 114"/>
                <a:gd name="T29" fmla="*/ 24 h 206"/>
                <a:gd name="T30" fmla="*/ 36 w 114"/>
                <a:gd name="T31" fmla="*/ 16 h 206"/>
                <a:gd name="T32" fmla="*/ 44 w 114"/>
                <a:gd name="T33" fmla="*/ 12 h 206"/>
                <a:gd name="T34" fmla="*/ 60 w 114"/>
                <a:gd name="T35" fmla="*/ 4 h 206"/>
                <a:gd name="T36" fmla="*/ 70 w 114"/>
                <a:gd name="T37" fmla="*/ 4 h 206"/>
                <a:gd name="T38" fmla="*/ 84 w 114"/>
                <a:gd name="T39" fmla="*/ 4 h 206"/>
                <a:gd name="T40" fmla="*/ 92 w 114"/>
                <a:gd name="T41" fmla="*/ 16 h 206"/>
                <a:gd name="T42" fmla="*/ 88 w 114"/>
                <a:gd name="T43" fmla="*/ 34 h 206"/>
                <a:gd name="T44" fmla="*/ 76 w 114"/>
                <a:gd name="T45" fmla="*/ 34 h 206"/>
                <a:gd name="T46" fmla="*/ 62 w 114"/>
                <a:gd name="T47" fmla="*/ 38 h 206"/>
                <a:gd name="T48" fmla="*/ 62 w 114"/>
                <a:gd name="T49" fmla="*/ 50 h 206"/>
                <a:gd name="T50" fmla="*/ 62 w 114"/>
                <a:gd name="T51" fmla="*/ 52 h 206"/>
                <a:gd name="T52" fmla="*/ 52 w 114"/>
                <a:gd name="T53" fmla="*/ 56 h 206"/>
                <a:gd name="T54" fmla="*/ 62 w 114"/>
                <a:gd name="T55" fmla="*/ 68 h 206"/>
                <a:gd name="T56" fmla="*/ 74 w 114"/>
                <a:gd name="T57" fmla="*/ 82 h 206"/>
                <a:gd name="T58" fmla="*/ 84 w 114"/>
                <a:gd name="T59" fmla="*/ 86 h 206"/>
                <a:gd name="T60" fmla="*/ 80 w 114"/>
                <a:gd name="T61" fmla="*/ 100 h 206"/>
                <a:gd name="T62" fmla="*/ 80 w 114"/>
                <a:gd name="T63" fmla="*/ 112 h 206"/>
                <a:gd name="T64" fmla="*/ 84 w 114"/>
                <a:gd name="T65" fmla="*/ 112 h 206"/>
                <a:gd name="T66" fmla="*/ 88 w 114"/>
                <a:gd name="T67" fmla="*/ 100 h 206"/>
                <a:gd name="T68" fmla="*/ 104 w 114"/>
                <a:gd name="T69" fmla="*/ 104 h 206"/>
                <a:gd name="T70" fmla="*/ 110 w 114"/>
                <a:gd name="T71" fmla="*/ 116 h 206"/>
                <a:gd name="T72" fmla="*/ 106 w 114"/>
                <a:gd name="T73" fmla="*/ 126 h 206"/>
                <a:gd name="T74" fmla="*/ 100 w 114"/>
                <a:gd name="T75" fmla="*/ 122 h 206"/>
                <a:gd name="T76" fmla="*/ 88 w 114"/>
                <a:gd name="T77" fmla="*/ 122 h 206"/>
                <a:gd name="T78" fmla="*/ 88 w 114"/>
                <a:gd name="T79" fmla="*/ 126 h 206"/>
                <a:gd name="T80" fmla="*/ 84 w 114"/>
                <a:gd name="T81" fmla="*/ 142 h 206"/>
                <a:gd name="T82" fmla="*/ 88 w 114"/>
                <a:gd name="T83" fmla="*/ 142 h 206"/>
                <a:gd name="T84" fmla="*/ 100 w 114"/>
                <a:gd name="T85" fmla="*/ 146 h 206"/>
                <a:gd name="T86" fmla="*/ 92 w 114"/>
                <a:gd name="T87" fmla="*/ 150 h 206"/>
                <a:gd name="T88" fmla="*/ 100 w 114"/>
                <a:gd name="T89" fmla="*/ 156 h 206"/>
                <a:gd name="T90" fmla="*/ 100 w 114"/>
                <a:gd name="T91" fmla="*/ 172 h 206"/>
                <a:gd name="T92" fmla="*/ 104 w 114"/>
                <a:gd name="T93" fmla="*/ 190 h 206"/>
                <a:gd name="T94" fmla="*/ 96 w 114"/>
                <a:gd name="T95" fmla="*/ 202 h 206"/>
                <a:gd name="T96" fmla="*/ 100 w 114"/>
                <a:gd name="T97" fmla="*/ 198 h 206"/>
                <a:gd name="T98" fmla="*/ 80 w 114"/>
                <a:gd name="T99" fmla="*/ 202 h 206"/>
                <a:gd name="T100" fmla="*/ 66 w 114"/>
                <a:gd name="T101" fmla="*/ 202 h 206"/>
                <a:gd name="T102" fmla="*/ 52 w 114"/>
                <a:gd name="T103" fmla="*/ 190 h 206"/>
                <a:gd name="T104" fmla="*/ 32 w 114"/>
                <a:gd name="T105" fmla="*/ 186 h 206"/>
                <a:gd name="T106" fmla="*/ 30 w 114"/>
                <a:gd name="T107" fmla="*/ 164 h 206"/>
                <a:gd name="T108" fmla="*/ 32 w 114"/>
                <a:gd name="T109" fmla="*/ 16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 h="206">
                  <a:moveTo>
                    <a:pt x="36" y="156"/>
                  </a:moveTo>
                  <a:lnTo>
                    <a:pt x="36" y="152"/>
                  </a:lnTo>
                  <a:lnTo>
                    <a:pt x="40" y="152"/>
                  </a:lnTo>
                  <a:lnTo>
                    <a:pt x="36" y="150"/>
                  </a:lnTo>
                  <a:lnTo>
                    <a:pt x="36" y="146"/>
                  </a:lnTo>
                  <a:lnTo>
                    <a:pt x="40" y="142"/>
                  </a:lnTo>
                  <a:lnTo>
                    <a:pt x="40" y="138"/>
                  </a:lnTo>
                  <a:lnTo>
                    <a:pt x="40" y="134"/>
                  </a:lnTo>
                  <a:lnTo>
                    <a:pt x="44" y="134"/>
                  </a:lnTo>
                  <a:lnTo>
                    <a:pt x="48" y="134"/>
                  </a:lnTo>
                  <a:lnTo>
                    <a:pt x="52" y="134"/>
                  </a:lnTo>
                  <a:lnTo>
                    <a:pt x="52" y="130"/>
                  </a:lnTo>
                  <a:lnTo>
                    <a:pt x="48" y="126"/>
                  </a:lnTo>
                  <a:lnTo>
                    <a:pt x="44" y="126"/>
                  </a:lnTo>
                  <a:lnTo>
                    <a:pt x="44" y="130"/>
                  </a:lnTo>
                  <a:lnTo>
                    <a:pt x="44" y="126"/>
                  </a:lnTo>
                  <a:lnTo>
                    <a:pt x="40" y="126"/>
                  </a:lnTo>
                  <a:lnTo>
                    <a:pt x="40" y="122"/>
                  </a:lnTo>
                  <a:lnTo>
                    <a:pt x="36" y="122"/>
                  </a:lnTo>
                  <a:lnTo>
                    <a:pt x="36" y="120"/>
                  </a:lnTo>
                  <a:lnTo>
                    <a:pt x="36" y="116"/>
                  </a:lnTo>
                  <a:lnTo>
                    <a:pt x="32" y="116"/>
                  </a:lnTo>
                  <a:lnTo>
                    <a:pt x="32" y="112"/>
                  </a:lnTo>
                  <a:lnTo>
                    <a:pt x="32" y="108"/>
                  </a:lnTo>
                  <a:lnTo>
                    <a:pt x="30" y="108"/>
                  </a:lnTo>
                  <a:lnTo>
                    <a:pt x="30" y="104"/>
                  </a:lnTo>
                  <a:lnTo>
                    <a:pt x="26" y="104"/>
                  </a:lnTo>
                  <a:lnTo>
                    <a:pt x="26" y="100"/>
                  </a:lnTo>
                  <a:lnTo>
                    <a:pt x="22" y="100"/>
                  </a:lnTo>
                  <a:lnTo>
                    <a:pt x="22" y="94"/>
                  </a:lnTo>
                  <a:lnTo>
                    <a:pt x="18" y="94"/>
                  </a:lnTo>
                  <a:lnTo>
                    <a:pt x="18" y="90"/>
                  </a:lnTo>
                  <a:lnTo>
                    <a:pt x="14" y="90"/>
                  </a:lnTo>
                  <a:lnTo>
                    <a:pt x="14" y="86"/>
                  </a:lnTo>
                  <a:lnTo>
                    <a:pt x="14" y="82"/>
                  </a:lnTo>
                  <a:lnTo>
                    <a:pt x="10" y="82"/>
                  </a:lnTo>
                  <a:lnTo>
                    <a:pt x="10" y="80"/>
                  </a:lnTo>
                  <a:lnTo>
                    <a:pt x="10" y="76"/>
                  </a:lnTo>
                  <a:lnTo>
                    <a:pt x="14" y="76"/>
                  </a:lnTo>
                  <a:lnTo>
                    <a:pt x="10" y="76"/>
                  </a:lnTo>
                  <a:lnTo>
                    <a:pt x="10" y="72"/>
                  </a:lnTo>
                  <a:lnTo>
                    <a:pt x="10" y="68"/>
                  </a:lnTo>
                  <a:lnTo>
                    <a:pt x="14" y="68"/>
                  </a:lnTo>
                  <a:lnTo>
                    <a:pt x="14" y="64"/>
                  </a:lnTo>
                  <a:lnTo>
                    <a:pt x="10" y="64"/>
                  </a:lnTo>
                  <a:lnTo>
                    <a:pt x="10" y="68"/>
                  </a:lnTo>
                  <a:lnTo>
                    <a:pt x="10" y="72"/>
                  </a:lnTo>
                  <a:lnTo>
                    <a:pt x="10" y="68"/>
                  </a:lnTo>
                  <a:lnTo>
                    <a:pt x="10" y="72"/>
                  </a:lnTo>
                  <a:lnTo>
                    <a:pt x="10" y="68"/>
                  </a:lnTo>
                  <a:lnTo>
                    <a:pt x="10" y="64"/>
                  </a:lnTo>
                  <a:lnTo>
                    <a:pt x="10" y="60"/>
                  </a:lnTo>
                  <a:lnTo>
                    <a:pt x="6" y="60"/>
                  </a:lnTo>
                  <a:lnTo>
                    <a:pt x="6" y="56"/>
                  </a:lnTo>
                  <a:lnTo>
                    <a:pt x="2" y="52"/>
                  </a:lnTo>
                  <a:lnTo>
                    <a:pt x="0" y="52"/>
                  </a:lnTo>
                  <a:lnTo>
                    <a:pt x="0" y="50"/>
                  </a:lnTo>
                  <a:lnTo>
                    <a:pt x="2" y="50"/>
                  </a:lnTo>
                  <a:lnTo>
                    <a:pt x="2" y="46"/>
                  </a:lnTo>
                  <a:lnTo>
                    <a:pt x="6" y="46"/>
                  </a:lnTo>
                  <a:lnTo>
                    <a:pt x="6" y="42"/>
                  </a:lnTo>
                  <a:lnTo>
                    <a:pt x="10" y="38"/>
                  </a:lnTo>
                  <a:lnTo>
                    <a:pt x="10" y="34"/>
                  </a:lnTo>
                  <a:lnTo>
                    <a:pt x="14" y="30"/>
                  </a:lnTo>
                  <a:lnTo>
                    <a:pt x="10" y="30"/>
                  </a:lnTo>
                  <a:lnTo>
                    <a:pt x="10" y="26"/>
                  </a:lnTo>
                  <a:lnTo>
                    <a:pt x="14" y="30"/>
                  </a:lnTo>
                  <a:lnTo>
                    <a:pt x="14" y="26"/>
                  </a:lnTo>
                  <a:lnTo>
                    <a:pt x="10" y="26"/>
                  </a:lnTo>
                  <a:lnTo>
                    <a:pt x="14" y="26"/>
                  </a:lnTo>
                  <a:lnTo>
                    <a:pt x="18" y="30"/>
                  </a:lnTo>
                  <a:lnTo>
                    <a:pt x="18" y="26"/>
                  </a:lnTo>
                  <a:lnTo>
                    <a:pt x="22" y="26"/>
                  </a:lnTo>
                  <a:lnTo>
                    <a:pt x="26" y="24"/>
                  </a:lnTo>
                  <a:lnTo>
                    <a:pt x="30" y="24"/>
                  </a:lnTo>
                  <a:lnTo>
                    <a:pt x="30" y="26"/>
                  </a:lnTo>
                  <a:lnTo>
                    <a:pt x="30" y="24"/>
                  </a:lnTo>
                  <a:lnTo>
                    <a:pt x="30" y="20"/>
                  </a:lnTo>
                  <a:lnTo>
                    <a:pt x="32" y="20"/>
                  </a:lnTo>
                  <a:lnTo>
                    <a:pt x="36" y="16"/>
                  </a:lnTo>
                  <a:lnTo>
                    <a:pt x="36" y="12"/>
                  </a:lnTo>
                  <a:lnTo>
                    <a:pt x="36" y="16"/>
                  </a:lnTo>
                  <a:lnTo>
                    <a:pt x="36" y="12"/>
                  </a:lnTo>
                  <a:lnTo>
                    <a:pt x="40" y="12"/>
                  </a:lnTo>
                  <a:lnTo>
                    <a:pt x="44" y="12"/>
                  </a:lnTo>
                  <a:lnTo>
                    <a:pt x="48" y="8"/>
                  </a:lnTo>
                  <a:lnTo>
                    <a:pt x="52" y="8"/>
                  </a:lnTo>
                  <a:lnTo>
                    <a:pt x="52" y="4"/>
                  </a:lnTo>
                  <a:lnTo>
                    <a:pt x="56" y="4"/>
                  </a:lnTo>
                  <a:lnTo>
                    <a:pt x="60" y="4"/>
                  </a:lnTo>
                  <a:lnTo>
                    <a:pt x="60" y="0"/>
                  </a:lnTo>
                  <a:lnTo>
                    <a:pt x="62" y="0"/>
                  </a:lnTo>
                  <a:lnTo>
                    <a:pt x="66" y="0"/>
                  </a:lnTo>
                  <a:lnTo>
                    <a:pt x="70" y="0"/>
                  </a:lnTo>
                  <a:lnTo>
                    <a:pt x="70" y="4"/>
                  </a:lnTo>
                  <a:lnTo>
                    <a:pt x="74" y="4"/>
                  </a:lnTo>
                  <a:lnTo>
                    <a:pt x="76" y="4"/>
                  </a:lnTo>
                  <a:lnTo>
                    <a:pt x="80" y="4"/>
                  </a:lnTo>
                  <a:lnTo>
                    <a:pt x="80" y="0"/>
                  </a:lnTo>
                  <a:lnTo>
                    <a:pt x="84" y="4"/>
                  </a:lnTo>
                  <a:lnTo>
                    <a:pt x="88" y="4"/>
                  </a:lnTo>
                  <a:lnTo>
                    <a:pt x="92" y="4"/>
                  </a:lnTo>
                  <a:lnTo>
                    <a:pt x="92" y="8"/>
                  </a:lnTo>
                  <a:lnTo>
                    <a:pt x="88" y="12"/>
                  </a:lnTo>
                  <a:lnTo>
                    <a:pt x="92" y="16"/>
                  </a:lnTo>
                  <a:lnTo>
                    <a:pt x="92" y="20"/>
                  </a:lnTo>
                  <a:lnTo>
                    <a:pt x="88" y="24"/>
                  </a:lnTo>
                  <a:lnTo>
                    <a:pt x="88" y="26"/>
                  </a:lnTo>
                  <a:lnTo>
                    <a:pt x="84" y="30"/>
                  </a:lnTo>
                  <a:lnTo>
                    <a:pt x="88" y="34"/>
                  </a:lnTo>
                  <a:lnTo>
                    <a:pt x="92" y="34"/>
                  </a:lnTo>
                  <a:lnTo>
                    <a:pt x="88" y="34"/>
                  </a:lnTo>
                  <a:lnTo>
                    <a:pt x="84" y="34"/>
                  </a:lnTo>
                  <a:lnTo>
                    <a:pt x="80" y="34"/>
                  </a:lnTo>
                  <a:lnTo>
                    <a:pt x="76" y="34"/>
                  </a:lnTo>
                  <a:lnTo>
                    <a:pt x="74" y="34"/>
                  </a:lnTo>
                  <a:lnTo>
                    <a:pt x="70" y="34"/>
                  </a:lnTo>
                  <a:lnTo>
                    <a:pt x="66" y="34"/>
                  </a:lnTo>
                  <a:lnTo>
                    <a:pt x="66" y="38"/>
                  </a:lnTo>
                  <a:lnTo>
                    <a:pt x="62" y="38"/>
                  </a:lnTo>
                  <a:lnTo>
                    <a:pt x="62" y="42"/>
                  </a:lnTo>
                  <a:lnTo>
                    <a:pt x="60" y="42"/>
                  </a:lnTo>
                  <a:lnTo>
                    <a:pt x="60" y="46"/>
                  </a:lnTo>
                  <a:lnTo>
                    <a:pt x="62" y="46"/>
                  </a:lnTo>
                  <a:lnTo>
                    <a:pt x="62" y="50"/>
                  </a:lnTo>
                  <a:lnTo>
                    <a:pt x="66" y="50"/>
                  </a:lnTo>
                  <a:lnTo>
                    <a:pt x="70" y="50"/>
                  </a:lnTo>
                  <a:lnTo>
                    <a:pt x="70" y="52"/>
                  </a:lnTo>
                  <a:lnTo>
                    <a:pt x="66" y="52"/>
                  </a:lnTo>
                  <a:lnTo>
                    <a:pt x="62" y="52"/>
                  </a:lnTo>
                  <a:lnTo>
                    <a:pt x="60" y="50"/>
                  </a:lnTo>
                  <a:lnTo>
                    <a:pt x="56" y="50"/>
                  </a:lnTo>
                  <a:lnTo>
                    <a:pt x="52" y="50"/>
                  </a:lnTo>
                  <a:lnTo>
                    <a:pt x="52" y="52"/>
                  </a:lnTo>
                  <a:lnTo>
                    <a:pt x="52" y="56"/>
                  </a:lnTo>
                  <a:lnTo>
                    <a:pt x="56" y="56"/>
                  </a:lnTo>
                  <a:lnTo>
                    <a:pt x="60" y="56"/>
                  </a:lnTo>
                  <a:lnTo>
                    <a:pt x="60" y="60"/>
                  </a:lnTo>
                  <a:lnTo>
                    <a:pt x="62" y="64"/>
                  </a:lnTo>
                  <a:lnTo>
                    <a:pt x="62" y="68"/>
                  </a:lnTo>
                  <a:lnTo>
                    <a:pt x="66" y="72"/>
                  </a:lnTo>
                  <a:lnTo>
                    <a:pt x="66" y="76"/>
                  </a:lnTo>
                  <a:lnTo>
                    <a:pt x="66" y="80"/>
                  </a:lnTo>
                  <a:lnTo>
                    <a:pt x="70" y="80"/>
                  </a:lnTo>
                  <a:lnTo>
                    <a:pt x="74" y="82"/>
                  </a:lnTo>
                  <a:lnTo>
                    <a:pt x="74" y="86"/>
                  </a:lnTo>
                  <a:lnTo>
                    <a:pt x="74" y="82"/>
                  </a:lnTo>
                  <a:lnTo>
                    <a:pt x="76" y="82"/>
                  </a:lnTo>
                  <a:lnTo>
                    <a:pt x="80" y="86"/>
                  </a:lnTo>
                  <a:lnTo>
                    <a:pt x="84" y="86"/>
                  </a:lnTo>
                  <a:lnTo>
                    <a:pt x="84" y="90"/>
                  </a:lnTo>
                  <a:lnTo>
                    <a:pt x="84" y="94"/>
                  </a:lnTo>
                  <a:lnTo>
                    <a:pt x="80" y="94"/>
                  </a:lnTo>
                  <a:lnTo>
                    <a:pt x="80" y="96"/>
                  </a:lnTo>
                  <a:lnTo>
                    <a:pt x="80" y="100"/>
                  </a:lnTo>
                  <a:lnTo>
                    <a:pt x="80" y="104"/>
                  </a:lnTo>
                  <a:lnTo>
                    <a:pt x="80" y="108"/>
                  </a:lnTo>
                  <a:lnTo>
                    <a:pt x="84" y="108"/>
                  </a:lnTo>
                  <a:lnTo>
                    <a:pt x="80" y="108"/>
                  </a:lnTo>
                  <a:lnTo>
                    <a:pt x="80" y="112"/>
                  </a:lnTo>
                  <a:lnTo>
                    <a:pt x="84" y="112"/>
                  </a:lnTo>
                  <a:lnTo>
                    <a:pt x="84" y="116"/>
                  </a:lnTo>
                  <a:lnTo>
                    <a:pt x="88" y="120"/>
                  </a:lnTo>
                  <a:lnTo>
                    <a:pt x="88" y="116"/>
                  </a:lnTo>
                  <a:lnTo>
                    <a:pt x="84" y="112"/>
                  </a:lnTo>
                  <a:lnTo>
                    <a:pt x="88" y="112"/>
                  </a:lnTo>
                  <a:lnTo>
                    <a:pt x="88" y="108"/>
                  </a:lnTo>
                  <a:lnTo>
                    <a:pt x="84" y="108"/>
                  </a:lnTo>
                  <a:lnTo>
                    <a:pt x="88" y="104"/>
                  </a:lnTo>
                  <a:lnTo>
                    <a:pt x="88" y="100"/>
                  </a:lnTo>
                  <a:lnTo>
                    <a:pt x="92" y="100"/>
                  </a:lnTo>
                  <a:lnTo>
                    <a:pt x="96" y="96"/>
                  </a:lnTo>
                  <a:lnTo>
                    <a:pt x="100" y="96"/>
                  </a:lnTo>
                  <a:lnTo>
                    <a:pt x="104" y="100"/>
                  </a:lnTo>
                  <a:lnTo>
                    <a:pt x="104" y="104"/>
                  </a:lnTo>
                  <a:lnTo>
                    <a:pt x="104" y="108"/>
                  </a:lnTo>
                  <a:lnTo>
                    <a:pt x="104" y="112"/>
                  </a:lnTo>
                  <a:lnTo>
                    <a:pt x="106" y="112"/>
                  </a:lnTo>
                  <a:lnTo>
                    <a:pt x="106" y="116"/>
                  </a:lnTo>
                  <a:lnTo>
                    <a:pt x="110" y="116"/>
                  </a:lnTo>
                  <a:lnTo>
                    <a:pt x="114" y="120"/>
                  </a:lnTo>
                  <a:lnTo>
                    <a:pt x="114" y="122"/>
                  </a:lnTo>
                  <a:lnTo>
                    <a:pt x="110" y="122"/>
                  </a:lnTo>
                  <a:lnTo>
                    <a:pt x="106" y="122"/>
                  </a:lnTo>
                  <a:lnTo>
                    <a:pt x="106" y="126"/>
                  </a:lnTo>
                  <a:lnTo>
                    <a:pt x="110" y="126"/>
                  </a:lnTo>
                  <a:lnTo>
                    <a:pt x="106" y="126"/>
                  </a:lnTo>
                  <a:lnTo>
                    <a:pt x="104" y="126"/>
                  </a:lnTo>
                  <a:lnTo>
                    <a:pt x="100" y="126"/>
                  </a:lnTo>
                  <a:lnTo>
                    <a:pt x="100" y="122"/>
                  </a:lnTo>
                  <a:lnTo>
                    <a:pt x="96" y="122"/>
                  </a:lnTo>
                  <a:lnTo>
                    <a:pt x="96" y="126"/>
                  </a:lnTo>
                  <a:lnTo>
                    <a:pt x="96" y="122"/>
                  </a:lnTo>
                  <a:lnTo>
                    <a:pt x="92" y="122"/>
                  </a:lnTo>
                  <a:lnTo>
                    <a:pt x="88" y="122"/>
                  </a:lnTo>
                  <a:lnTo>
                    <a:pt x="88" y="120"/>
                  </a:lnTo>
                  <a:lnTo>
                    <a:pt x="88" y="122"/>
                  </a:lnTo>
                  <a:lnTo>
                    <a:pt x="88" y="126"/>
                  </a:lnTo>
                  <a:lnTo>
                    <a:pt x="84" y="126"/>
                  </a:lnTo>
                  <a:lnTo>
                    <a:pt x="88" y="126"/>
                  </a:lnTo>
                  <a:lnTo>
                    <a:pt x="84" y="126"/>
                  </a:lnTo>
                  <a:lnTo>
                    <a:pt x="84" y="130"/>
                  </a:lnTo>
                  <a:lnTo>
                    <a:pt x="84" y="134"/>
                  </a:lnTo>
                  <a:lnTo>
                    <a:pt x="84" y="138"/>
                  </a:lnTo>
                  <a:lnTo>
                    <a:pt x="84" y="142"/>
                  </a:lnTo>
                  <a:lnTo>
                    <a:pt x="88" y="142"/>
                  </a:lnTo>
                  <a:lnTo>
                    <a:pt x="88" y="146"/>
                  </a:lnTo>
                  <a:lnTo>
                    <a:pt x="88" y="142"/>
                  </a:lnTo>
                  <a:lnTo>
                    <a:pt x="88" y="138"/>
                  </a:lnTo>
                  <a:lnTo>
                    <a:pt x="88" y="142"/>
                  </a:lnTo>
                  <a:lnTo>
                    <a:pt x="92" y="142"/>
                  </a:lnTo>
                  <a:lnTo>
                    <a:pt x="96" y="138"/>
                  </a:lnTo>
                  <a:lnTo>
                    <a:pt x="96" y="142"/>
                  </a:lnTo>
                  <a:lnTo>
                    <a:pt x="96" y="146"/>
                  </a:lnTo>
                  <a:lnTo>
                    <a:pt x="100" y="146"/>
                  </a:lnTo>
                  <a:lnTo>
                    <a:pt x="100" y="150"/>
                  </a:lnTo>
                  <a:lnTo>
                    <a:pt x="96" y="150"/>
                  </a:lnTo>
                  <a:lnTo>
                    <a:pt x="92" y="150"/>
                  </a:lnTo>
                  <a:lnTo>
                    <a:pt x="92" y="146"/>
                  </a:lnTo>
                  <a:lnTo>
                    <a:pt x="92" y="150"/>
                  </a:lnTo>
                  <a:lnTo>
                    <a:pt x="92" y="152"/>
                  </a:lnTo>
                  <a:lnTo>
                    <a:pt x="92" y="156"/>
                  </a:lnTo>
                  <a:lnTo>
                    <a:pt x="92" y="152"/>
                  </a:lnTo>
                  <a:lnTo>
                    <a:pt x="96" y="152"/>
                  </a:lnTo>
                  <a:lnTo>
                    <a:pt x="100" y="156"/>
                  </a:lnTo>
                  <a:lnTo>
                    <a:pt x="104" y="160"/>
                  </a:lnTo>
                  <a:lnTo>
                    <a:pt x="104" y="164"/>
                  </a:lnTo>
                  <a:lnTo>
                    <a:pt x="100" y="164"/>
                  </a:lnTo>
                  <a:lnTo>
                    <a:pt x="100" y="168"/>
                  </a:lnTo>
                  <a:lnTo>
                    <a:pt x="100" y="172"/>
                  </a:lnTo>
                  <a:lnTo>
                    <a:pt x="100" y="176"/>
                  </a:lnTo>
                  <a:lnTo>
                    <a:pt x="100" y="178"/>
                  </a:lnTo>
                  <a:lnTo>
                    <a:pt x="100" y="182"/>
                  </a:lnTo>
                  <a:lnTo>
                    <a:pt x="100" y="186"/>
                  </a:lnTo>
                  <a:lnTo>
                    <a:pt x="104" y="190"/>
                  </a:lnTo>
                  <a:lnTo>
                    <a:pt x="104" y="194"/>
                  </a:lnTo>
                  <a:lnTo>
                    <a:pt x="104" y="198"/>
                  </a:lnTo>
                  <a:lnTo>
                    <a:pt x="104" y="202"/>
                  </a:lnTo>
                  <a:lnTo>
                    <a:pt x="100" y="202"/>
                  </a:lnTo>
                  <a:lnTo>
                    <a:pt x="96" y="202"/>
                  </a:lnTo>
                  <a:lnTo>
                    <a:pt x="100" y="198"/>
                  </a:lnTo>
                  <a:lnTo>
                    <a:pt x="100" y="202"/>
                  </a:lnTo>
                  <a:lnTo>
                    <a:pt x="100" y="198"/>
                  </a:lnTo>
                  <a:lnTo>
                    <a:pt x="104" y="198"/>
                  </a:lnTo>
                  <a:lnTo>
                    <a:pt x="100" y="198"/>
                  </a:lnTo>
                  <a:lnTo>
                    <a:pt x="96" y="198"/>
                  </a:lnTo>
                  <a:lnTo>
                    <a:pt x="92" y="202"/>
                  </a:lnTo>
                  <a:lnTo>
                    <a:pt x="88" y="202"/>
                  </a:lnTo>
                  <a:lnTo>
                    <a:pt x="84" y="202"/>
                  </a:lnTo>
                  <a:lnTo>
                    <a:pt x="80" y="202"/>
                  </a:lnTo>
                  <a:lnTo>
                    <a:pt x="76" y="206"/>
                  </a:lnTo>
                  <a:lnTo>
                    <a:pt x="74" y="206"/>
                  </a:lnTo>
                  <a:lnTo>
                    <a:pt x="70" y="206"/>
                  </a:lnTo>
                  <a:lnTo>
                    <a:pt x="66" y="206"/>
                  </a:lnTo>
                  <a:lnTo>
                    <a:pt x="66" y="202"/>
                  </a:lnTo>
                  <a:lnTo>
                    <a:pt x="62" y="202"/>
                  </a:lnTo>
                  <a:lnTo>
                    <a:pt x="60" y="202"/>
                  </a:lnTo>
                  <a:lnTo>
                    <a:pt x="56" y="198"/>
                  </a:lnTo>
                  <a:lnTo>
                    <a:pt x="52" y="194"/>
                  </a:lnTo>
                  <a:lnTo>
                    <a:pt x="52" y="190"/>
                  </a:lnTo>
                  <a:lnTo>
                    <a:pt x="48" y="190"/>
                  </a:lnTo>
                  <a:lnTo>
                    <a:pt x="44" y="190"/>
                  </a:lnTo>
                  <a:lnTo>
                    <a:pt x="40" y="186"/>
                  </a:lnTo>
                  <a:lnTo>
                    <a:pt x="36" y="186"/>
                  </a:lnTo>
                  <a:lnTo>
                    <a:pt x="32" y="186"/>
                  </a:lnTo>
                  <a:lnTo>
                    <a:pt x="32" y="182"/>
                  </a:lnTo>
                  <a:lnTo>
                    <a:pt x="32" y="178"/>
                  </a:lnTo>
                  <a:lnTo>
                    <a:pt x="30" y="172"/>
                  </a:lnTo>
                  <a:lnTo>
                    <a:pt x="30" y="168"/>
                  </a:lnTo>
                  <a:lnTo>
                    <a:pt x="30" y="164"/>
                  </a:lnTo>
                  <a:lnTo>
                    <a:pt x="32" y="160"/>
                  </a:lnTo>
                  <a:lnTo>
                    <a:pt x="32" y="156"/>
                  </a:lnTo>
                  <a:lnTo>
                    <a:pt x="36" y="156"/>
                  </a:lnTo>
                  <a:lnTo>
                    <a:pt x="32" y="156"/>
                  </a:lnTo>
                  <a:lnTo>
                    <a:pt x="32" y="160"/>
                  </a:lnTo>
                  <a:lnTo>
                    <a:pt x="36" y="160"/>
                  </a:lnTo>
                  <a:lnTo>
                    <a:pt x="36" y="156"/>
                  </a:lnTo>
                  <a:lnTo>
                    <a:pt x="36" y="156"/>
                  </a:lnTo>
                  <a:lnTo>
                    <a:pt x="36" y="15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13" name="Freeform 221">
              <a:extLst>
                <a:ext uri="{FF2B5EF4-FFF2-40B4-BE49-F238E27FC236}">
                  <a16:creationId xmlns:a16="http://schemas.microsoft.com/office/drawing/2014/main" id="{0108FC28-1325-7D46-1EA7-2156AFC58E12}"/>
                </a:ext>
              </a:extLst>
            </p:cNvPr>
            <p:cNvSpPr>
              <a:spLocks/>
            </p:cNvSpPr>
            <p:nvPr/>
          </p:nvSpPr>
          <p:spPr bwMode="auto">
            <a:xfrm>
              <a:off x="5702300" y="3213168"/>
              <a:ext cx="82550" cy="114300"/>
            </a:xfrm>
            <a:custGeom>
              <a:avLst/>
              <a:gdLst>
                <a:gd name="T0" fmla="*/ 40 w 52"/>
                <a:gd name="T1" fmla="*/ 20 h 72"/>
                <a:gd name="T2" fmla="*/ 36 w 52"/>
                <a:gd name="T3" fmla="*/ 22 h 72"/>
                <a:gd name="T4" fmla="*/ 40 w 52"/>
                <a:gd name="T5" fmla="*/ 26 h 72"/>
                <a:gd name="T6" fmla="*/ 44 w 52"/>
                <a:gd name="T7" fmla="*/ 22 h 72"/>
                <a:gd name="T8" fmla="*/ 40 w 52"/>
                <a:gd name="T9" fmla="*/ 26 h 72"/>
                <a:gd name="T10" fmla="*/ 44 w 52"/>
                <a:gd name="T11" fmla="*/ 34 h 72"/>
                <a:gd name="T12" fmla="*/ 52 w 52"/>
                <a:gd name="T13" fmla="*/ 34 h 72"/>
                <a:gd name="T14" fmla="*/ 48 w 52"/>
                <a:gd name="T15" fmla="*/ 38 h 72"/>
                <a:gd name="T16" fmla="*/ 48 w 52"/>
                <a:gd name="T17" fmla="*/ 42 h 72"/>
                <a:gd name="T18" fmla="*/ 44 w 52"/>
                <a:gd name="T19" fmla="*/ 46 h 72"/>
                <a:gd name="T20" fmla="*/ 40 w 52"/>
                <a:gd name="T21" fmla="*/ 50 h 72"/>
                <a:gd name="T22" fmla="*/ 40 w 52"/>
                <a:gd name="T23" fmla="*/ 50 h 72"/>
                <a:gd name="T24" fmla="*/ 40 w 52"/>
                <a:gd name="T25" fmla="*/ 56 h 72"/>
                <a:gd name="T26" fmla="*/ 36 w 52"/>
                <a:gd name="T27" fmla="*/ 52 h 72"/>
                <a:gd name="T28" fmla="*/ 32 w 52"/>
                <a:gd name="T29" fmla="*/ 56 h 72"/>
                <a:gd name="T30" fmla="*/ 36 w 52"/>
                <a:gd name="T31" fmla="*/ 60 h 72"/>
                <a:gd name="T32" fmla="*/ 40 w 52"/>
                <a:gd name="T33" fmla="*/ 64 h 72"/>
                <a:gd name="T34" fmla="*/ 32 w 52"/>
                <a:gd name="T35" fmla="*/ 68 h 72"/>
                <a:gd name="T36" fmla="*/ 28 w 52"/>
                <a:gd name="T37" fmla="*/ 64 h 72"/>
                <a:gd name="T38" fmla="*/ 26 w 52"/>
                <a:gd name="T39" fmla="*/ 68 h 72"/>
                <a:gd name="T40" fmla="*/ 22 w 52"/>
                <a:gd name="T41" fmla="*/ 72 h 72"/>
                <a:gd name="T42" fmla="*/ 18 w 52"/>
                <a:gd name="T43" fmla="*/ 68 h 72"/>
                <a:gd name="T44" fmla="*/ 18 w 52"/>
                <a:gd name="T45" fmla="*/ 64 h 72"/>
                <a:gd name="T46" fmla="*/ 14 w 52"/>
                <a:gd name="T47" fmla="*/ 60 h 72"/>
                <a:gd name="T48" fmla="*/ 10 w 52"/>
                <a:gd name="T49" fmla="*/ 64 h 72"/>
                <a:gd name="T50" fmla="*/ 6 w 52"/>
                <a:gd name="T51" fmla="*/ 60 h 72"/>
                <a:gd name="T52" fmla="*/ 6 w 52"/>
                <a:gd name="T53" fmla="*/ 60 h 72"/>
                <a:gd name="T54" fmla="*/ 10 w 52"/>
                <a:gd name="T55" fmla="*/ 64 h 72"/>
                <a:gd name="T56" fmla="*/ 4 w 52"/>
                <a:gd name="T57" fmla="*/ 64 h 72"/>
                <a:gd name="T58" fmla="*/ 0 w 52"/>
                <a:gd name="T59" fmla="*/ 60 h 72"/>
                <a:gd name="T60" fmla="*/ 0 w 52"/>
                <a:gd name="T61" fmla="*/ 52 h 72"/>
                <a:gd name="T62" fmla="*/ 0 w 52"/>
                <a:gd name="T63" fmla="*/ 46 h 72"/>
                <a:gd name="T64" fmla="*/ 0 w 52"/>
                <a:gd name="T65" fmla="*/ 38 h 72"/>
                <a:gd name="T66" fmla="*/ 4 w 52"/>
                <a:gd name="T67" fmla="*/ 30 h 72"/>
                <a:gd name="T68" fmla="*/ 4 w 52"/>
                <a:gd name="T69" fmla="*/ 22 h 72"/>
                <a:gd name="T70" fmla="*/ 6 w 52"/>
                <a:gd name="T71" fmla="*/ 20 h 72"/>
                <a:gd name="T72" fmla="*/ 14 w 52"/>
                <a:gd name="T73" fmla="*/ 20 h 72"/>
                <a:gd name="T74" fmla="*/ 14 w 52"/>
                <a:gd name="T75" fmla="*/ 20 h 72"/>
                <a:gd name="T76" fmla="*/ 14 w 52"/>
                <a:gd name="T77" fmla="*/ 20 h 72"/>
                <a:gd name="T78" fmla="*/ 18 w 52"/>
                <a:gd name="T79" fmla="*/ 22 h 72"/>
                <a:gd name="T80" fmla="*/ 18 w 52"/>
                <a:gd name="T81" fmla="*/ 16 h 72"/>
                <a:gd name="T82" fmla="*/ 22 w 52"/>
                <a:gd name="T83" fmla="*/ 12 h 72"/>
                <a:gd name="T84" fmla="*/ 26 w 52"/>
                <a:gd name="T85" fmla="*/ 16 h 72"/>
                <a:gd name="T86" fmla="*/ 22 w 52"/>
                <a:gd name="T87" fmla="*/ 12 h 72"/>
                <a:gd name="T88" fmla="*/ 22 w 52"/>
                <a:gd name="T89" fmla="*/ 4 h 72"/>
                <a:gd name="T90" fmla="*/ 28 w 52"/>
                <a:gd name="T91" fmla="*/ 4 h 72"/>
                <a:gd name="T92" fmla="*/ 32 w 52"/>
                <a:gd name="T93" fmla="*/ 4 h 72"/>
                <a:gd name="T94" fmla="*/ 32 w 52"/>
                <a:gd name="T95" fmla="*/ 0 h 72"/>
                <a:gd name="T96" fmla="*/ 36 w 52"/>
                <a:gd name="T97" fmla="*/ 4 h 72"/>
                <a:gd name="T98" fmla="*/ 40 w 52"/>
                <a:gd name="T99" fmla="*/ 8 h 72"/>
                <a:gd name="T100" fmla="*/ 44 w 52"/>
                <a:gd name="T101" fmla="*/ 4 h 72"/>
                <a:gd name="T102" fmla="*/ 48 w 52"/>
                <a:gd name="T103" fmla="*/ 0 h 72"/>
                <a:gd name="T104" fmla="*/ 48 w 52"/>
                <a:gd name="T105" fmla="*/ 8 h 72"/>
                <a:gd name="T106" fmla="*/ 40 w 52"/>
                <a:gd name="T107" fmla="*/ 12 h 72"/>
                <a:gd name="T108" fmla="*/ 36 w 52"/>
                <a:gd name="T109" fmla="*/ 16 h 72"/>
                <a:gd name="T110" fmla="*/ 36 w 52"/>
                <a:gd name="T111" fmla="*/ 1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72">
                  <a:moveTo>
                    <a:pt x="36" y="16"/>
                  </a:moveTo>
                  <a:lnTo>
                    <a:pt x="40" y="20"/>
                  </a:lnTo>
                  <a:lnTo>
                    <a:pt x="40" y="22"/>
                  </a:lnTo>
                  <a:lnTo>
                    <a:pt x="36" y="22"/>
                  </a:lnTo>
                  <a:lnTo>
                    <a:pt x="36" y="26"/>
                  </a:lnTo>
                  <a:lnTo>
                    <a:pt x="40" y="26"/>
                  </a:lnTo>
                  <a:lnTo>
                    <a:pt x="40" y="22"/>
                  </a:lnTo>
                  <a:lnTo>
                    <a:pt x="44" y="22"/>
                  </a:lnTo>
                  <a:lnTo>
                    <a:pt x="44" y="26"/>
                  </a:lnTo>
                  <a:lnTo>
                    <a:pt x="40" y="26"/>
                  </a:lnTo>
                  <a:lnTo>
                    <a:pt x="44" y="30"/>
                  </a:lnTo>
                  <a:lnTo>
                    <a:pt x="44" y="34"/>
                  </a:lnTo>
                  <a:lnTo>
                    <a:pt x="48" y="34"/>
                  </a:lnTo>
                  <a:lnTo>
                    <a:pt x="52" y="34"/>
                  </a:lnTo>
                  <a:lnTo>
                    <a:pt x="48" y="34"/>
                  </a:lnTo>
                  <a:lnTo>
                    <a:pt x="48" y="38"/>
                  </a:lnTo>
                  <a:lnTo>
                    <a:pt x="52" y="38"/>
                  </a:lnTo>
                  <a:lnTo>
                    <a:pt x="48" y="42"/>
                  </a:lnTo>
                  <a:lnTo>
                    <a:pt x="44" y="42"/>
                  </a:lnTo>
                  <a:lnTo>
                    <a:pt x="44" y="46"/>
                  </a:lnTo>
                  <a:lnTo>
                    <a:pt x="40" y="46"/>
                  </a:lnTo>
                  <a:lnTo>
                    <a:pt x="40" y="50"/>
                  </a:lnTo>
                  <a:lnTo>
                    <a:pt x="40" y="52"/>
                  </a:lnTo>
                  <a:lnTo>
                    <a:pt x="40" y="50"/>
                  </a:lnTo>
                  <a:lnTo>
                    <a:pt x="40" y="52"/>
                  </a:lnTo>
                  <a:lnTo>
                    <a:pt x="40" y="56"/>
                  </a:lnTo>
                  <a:lnTo>
                    <a:pt x="40" y="52"/>
                  </a:lnTo>
                  <a:lnTo>
                    <a:pt x="36" y="52"/>
                  </a:lnTo>
                  <a:lnTo>
                    <a:pt x="36" y="56"/>
                  </a:lnTo>
                  <a:lnTo>
                    <a:pt x="32" y="56"/>
                  </a:lnTo>
                  <a:lnTo>
                    <a:pt x="32" y="60"/>
                  </a:lnTo>
                  <a:lnTo>
                    <a:pt x="36" y="60"/>
                  </a:lnTo>
                  <a:lnTo>
                    <a:pt x="40" y="60"/>
                  </a:lnTo>
                  <a:lnTo>
                    <a:pt x="40" y="64"/>
                  </a:lnTo>
                  <a:lnTo>
                    <a:pt x="36" y="64"/>
                  </a:lnTo>
                  <a:lnTo>
                    <a:pt x="32" y="68"/>
                  </a:lnTo>
                  <a:lnTo>
                    <a:pt x="32" y="64"/>
                  </a:lnTo>
                  <a:lnTo>
                    <a:pt x="28" y="64"/>
                  </a:lnTo>
                  <a:lnTo>
                    <a:pt x="28" y="68"/>
                  </a:lnTo>
                  <a:lnTo>
                    <a:pt x="26" y="68"/>
                  </a:lnTo>
                  <a:lnTo>
                    <a:pt x="22" y="68"/>
                  </a:lnTo>
                  <a:lnTo>
                    <a:pt x="22" y="72"/>
                  </a:lnTo>
                  <a:lnTo>
                    <a:pt x="22" y="68"/>
                  </a:lnTo>
                  <a:lnTo>
                    <a:pt x="18" y="68"/>
                  </a:lnTo>
                  <a:lnTo>
                    <a:pt x="22" y="64"/>
                  </a:lnTo>
                  <a:lnTo>
                    <a:pt x="18" y="64"/>
                  </a:lnTo>
                  <a:lnTo>
                    <a:pt x="14" y="64"/>
                  </a:lnTo>
                  <a:lnTo>
                    <a:pt x="14" y="60"/>
                  </a:lnTo>
                  <a:lnTo>
                    <a:pt x="14" y="64"/>
                  </a:lnTo>
                  <a:lnTo>
                    <a:pt x="10" y="64"/>
                  </a:lnTo>
                  <a:lnTo>
                    <a:pt x="10" y="60"/>
                  </a:lnTo>
                  <a:lnTo>
                    <a:pt x="6" y="60"/>
                  </a:lnTo>
                  <a:lnTo>
                    <a:pt x="10" y="60"/>
                  </a:lnTo>
                  <a:lnTo>
                    <a:pt x="6" y="60"/>
                  </a:lnTo>
                  <a:lnTo>
                    <a:pt x="10" y="60"/>
                  </a:lnTo>
                  <a:lnTo>
                    <a:pt x="10" y="64"/>
                  </a:lnTo>
                  <a:lnTo>
                    <a:pt x="6" y="64"/>
                  </a:lnTo>
                  <a:lnTo>
                    <a:pt x="4" y="64"/>
                  </a:lnTo>
                  <a:lnTo>
                    <a:pt x="0" y="64"/>
                  </a:lnTo>
                  <a:lnTo>
                    <a:pt x="0" y="60"/>
                  </a:lnTo>
                  <a:lnTo>
                    <a:pt x="4" y="56"/>
                  </a:lnTo>
                  <a:lnTo>
                    <a:pt x="0" y="52"/>
                  </a:lnTo>
                  <a:lnTo>
                    <a:pt x="0" y="50"/>
                  </a:lnTo>
                  <a:lnTo>
                    <a:pt x="0" y="46"/>
                  </a:lnTo>
                  <a:lnTo>
                    <a:pt x="0" y="42"/>
                  </a:lnTo>
                  <a:lnTo>
                    <a:pt x="0" y="38"/>
                  </a:lnTo>
                  <a:lnTo>
                    <a:pt x="0" y="34"/>
                  </a:lnTo>
                  <a:lnTo>
                    <a:pt x="4" y="30"/>
                  </a:lnTo>
                  <a:lnTo>
                    <a:pt x="4" y="26"/>
                  </a:lnTo>
                  <a:lnTo>
                    <a:pt x="4" y="22"/>
                  </a:lnTo>
                  <a:lnTo>
                    <a:pt x="6" y="22"/>
                  </a:lnTo>
                  <a:lnTo>
                    <a:pt x="6" y="20"/>
                  </a:lnTo>
                  <a:lnTo>
                    <a:pt x="10" y="20"/>
                  </a:lnTo>
                  <a:lnTo>
                    <a:pt x="14" y="20"/>
                  </a:lnTo>
                  <a:lnTo>
                    <a:pt x="14" y="16"/>
                  </a:lnTo>
                  <a:lnTo>
                    <a:pt x="14" y="20"/>
                  </a:lnTo>
                  <a:lnTo>
                    <a:pt x="18" y="20"/>
                  </a:lnTo>
                  <a:lnTo>
                    <a:pt x="14" y="20"/>
                  </a:lnTo>
                  <a:lnTo>
                    <a:pt x="14" y="22"/>
                  </a:lnTo>
                  <a:lnTo>
                    <a:pt x="18" y="22"/>
                  </a:lnTo>
                  <a:lnTo>
                    <a:pt x="18" y="20"/>
                  </a:lnTo>
                  <a:lnTo>
                    <a:pt x="18" y="16"/>
                  </a:lnTo>
                  <a:lnTo>
                    <a:pt x="18" y="12"/>
                  </a:lnTo>
                  <a:lnTo>
                    <a:pt x="22" y="12"/>
                  </a:lnTo>
                  <a:lnTo>
                    <a:pt x="22" y="16"/>
                  </a:lnTo>
                  <a:lnTo>
                    <a:pt x="26" y="16"/>
                  </a:lnTo>
                  <a:lnTo>
                    <a:pt x="26" y="12"/>
                  </a:lnTo>
                  <a:lnTo>
                    <a:pt x="22" y="12"/>
                  </a:lnTo>
                  <a:lnTo>
                    <a:pt x="22" y="8"/>
                  </a:lnTo>
                  <a:lnTo>
                    <a:pt x="22" y="4"/>
                  </a:lnTo>
                  <a:lnTo>
                    <a:pt x="26" y="4"/>
                  </a:lnTo>
                  <a:lnTo>
                    <a:pt x="28" y="4"/>
                  </a:lnTo>
                  <a:lnTo>
                    <a:pt x="32" y="8"/>
                  </a:lnTo>
                  <a:lnTo>
                    <a:pt x="32" y="4"/>
                  </a:lnTo>
                  <a:lnTo>
                    <a:pt x="28" y="4"/>
                  </a:lnTo>
                  <a:lnTo>
                    <a:pt x="32" y="0"/>
                  </a:lnTo>
                  <a:lnTo>
                    <a:pt x="36" y="0"/>
                  </a:lnTo>
                  <a:lnTo>
                    <a:pt x="36" y="4"/>
                  </a:lnTo>
                  <a:lnTo>
                    <a:pt x="36" y="8"/>
                  </a:lnTo>
                  <a:lnTo>
                    <a:pt x="40" y="8"/>
                  </a:lnTo>
                  <a:lnTo>
                    <a:pt x="40" y="4"/>
                  </a:lnTo>
                  <a:lnTo>
                    <a:pt x="44" y="4"/>
                  </a:lnTo>
                  <a:lnTo>
                    <a:pt x="44" y="0"/>
                  </a:lnTo>
                  <a:lnTo>
                    <a:pt x="48" y="0"/>
                  </a:lnTo>
                  <a:lnTo>
                    <a:pt x="48" y="4"/>
                  </a:lnTo>
                  <a:lnTo>
                    <a:pt x="48" y="8"/>
                  </a:lnTo>
                  <a:lnTo>
                    <a:pt x="44" y="12"/>
                  </a:lnTo>
                  <a:lnTo>
                    <a:pt x="40" y="12"/>
                  </a:lnTo>
                  <a:lnTo>
                    <a:pt x="40" y="16"/>
                  </a:lnTo>
                  <a:lnTo>
                    <a:pt x="36" y="16"/>
                  </a:lnTo>
                  <a:lnTo>
                    <a:pt x="36" y="16"/>
                  </a:lnTo>
                  <a:lnTo>
                    <a:pt x="36" y="16"/>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14" name="Freeform 222">
              <a:extLst>
                <a:ext uri="{FF2B5EF4-FFF2-40B4-BE49-F238E27FC236}">
                  <a16:creationId xmlns:a16="http://schemas.microsoft.com/office/drawing/2014/main" id="{F0569321-BC0F-D825-CF7B-0A876AFB97DF}"/>
                </a:ext>
              </a:extLst>
            </p:cNvPr>
            <p:cNvSpPr>
              <a:spLocks noEditPoints="1"/>
            </p:cNvSpPr>
            <p:nvPr/>
          </p:nvSpPr>
          <p:spPr bwMode="auto">
            <a:xfrm>
              <a:off x="2324100" y="3143318"/>
              <a:ext cx="177800" cy="82550"/>
            </a:xfrm>
            <a:custGeom>
              <a:avLst/>
              <a:gdLst>
                <a:gd name="T0" fmla="*/ 100 w 112"/>
                <a:gd name="T1" fmla="*/ 52 h 52"/>
                <a:gd name="T2" fmla="*/ 96 w 112"/>
                <a:gd name="T3" fmla="*/ 48 h 52"/>
                <a:gd name="T4" fmla="*/ 86 w 112"/>
                <a:gd name="T5" fmla="*/ 48 h 52"/>
                <a:gd name="T6" fmla="*/ 74 w 112"/>
                <a:gd name="T7" fmla="*/ 52 h 52"/>
                <a:gd name="T8" fmla="*/ 66 w 112"/>
                <a:gd name="T9" fmla="*/ 48 h 52"/>
                <a:gd name="T10" fmla="*/ 58 w 112"/>
                <a:gd name="T11" fmla="*/ 44 h 52"/>
                <a:gd name="T12" fmla="*/ 56 w 112"/>
                <a:gd name="T13" fmla="*/ 40 h 52"/>
                <a:gd name="T14" fmla="*/ 52 w 112"/>
                <a:gd name="T15" fmla="*/ 48 h 52"/>
                <a:gd name="T16" fmla="*/ 52 w 112"/>
                <a:gd name="T17" fmla="*/ 38 h 52"/>
                <a:gd name="T18" fmla="*/ 44 w 112"/>
                <a:gd name="T19" fmla="*/ 40 h 52"/>
                <a:gd name="T20" fmla="*/ 34 w 112"/>
                <a:gd name="T21" fmla="*/ 44 h 52"/>
                <a:gd name="T22" fmla="*/ 26 w 112"/>
                <a:gd name="T23" fmla="*/ 52 h 52"/>
                <a:gd name="T24" fmla="*/ 18 w 112"/>
                <a:gd name="T25" fmla="*/ 44 h 52"/>
                <a:gd name="T26" fmla="*/ 18 w 112"/>
                <a:gd name="T27" fmla="*/ 40 h 52"/>
                <a:gd name="T28" fmla="*/ 12 w 112"/>
                <a:gd name="T29" fmla="*/ 44 h 52"/>
                <a:gd name="T30" fmla="*/ 4 w 112"/>
                <a:gd name="T31" fmla="*/ 48 h 52"/>
                <a:gd name="T32" fmla="*/ 4 w 112"/>
                <a:gd name="T33" fmla="*/ 44 h 52"/>
                <a:gd name="T34" fmla="*/ 12 w 112"/>
                <a:gd name="T35" fmla="*/ 38 h 52"/>
                <a:gd name="T36" fmla="*/ 18 w 112"/>
                <a:gd name="T37" fmla="*/ 30 h 52"/>
                <a:gd name="T38" fmla="*/ 30 w 112"/>
                <a:gd name="T39" fmla="*/ 26 h 52"/>
                <a:gd name="T40" fmla="*/ 42 w 112"/>
                <a:gd name="T41" fmla="*/ 18 h 52"/>
                <a:gd name="T42" fmla="*/ 44 w 112"/>
                <a:gd name="T43" fmla="*/ 10 h 52"/>
                <a:gd name="T44" fmla="*/ 44 w 112"/>
                <a:gd name="T45" fmla="*/ 14 h 52"/>
                <a:gd name="T46" fmla="*/ 52 w 112"/>
                <a:gd name="T47" fmla="*/ 10 h 52"/>
                <a:gd name="T48" fmla="*/ 56 w 112"/>
                <a:gd name="T49" fmla="*/ 4 h 52"/>
                <a:gd name="T50" fmla="*/ 52 w 112"/>
                <a:gd name="T51" fmla="*/ 10 h 52"/>
                <a:gd name="T52" fmla="*/ 56 w 112"/>
                <a:gd name="T53" fmla="*/ 6 h 52"/>
                <a:gd name="T54" fmla="*/ 56 w 112"/>
                <a:gd name="T55" fmla="*/ 4 h 52"/>
                <a:gd name="T56" fmla="*/ 58 w 112"/>
                <a:gd name="T57" fmla="*/ 4 h 52"/>
                <a:gd name="T58" fmla="*/ 70 w 112"/>
                <a:gd name="T59" fmla="*/ 6 h 52"/>
                <a:gd name="T60" fmla="*/ 78 w 112"/>
                <a:gd name="T61" fmla="*/ 6 h 52"/>
                <a:gd name="T62" fmla="*/ 86 w 112"/>
                <a:gd name="T63" fmla="*/ 10 h 52"/>
                <a:gd name="T64" fmla="*/ 88 w 112"/>
                <a:gd name="T65" fmla="*/ 18 h 52"/>
                <a:gd name="T66" fmla="*/ 96 w 112"/>
                <a:gd name="T67" fmla="*/ 22 h 52"/>
                <a:gd name="T68" fmla="*/ 104 w 112"/>
                <a:gd name="T69" fmla="*/ 26 h 52"/>
                <a:gd name="T70" fmla="*/ 104 w 112"/>
                <a:gd name="T71" fmla="*/ 34 h 52"/>
                <a:gd name="T72" fmla="*/ 104 w 112"/>
                <a:gd name="T73" fmla="*/ 38 h 52"/>
                <a:gd name="T74" fmla="*/ 112 w 112"/>
                <a:gd name="T75" fmla="*/ 44 h 52"/>
                <a:gd name="T76" fmla="*/ 112 w 112"/>
                <a:gd name="T77" fmla="*/ 48 h 52"/>
                <a:gd name="T78" fmla="*/ 108 w 112"/>
                <a:gd name="T79" fmla="*/ 52 h 52"/>
                <a:gd name="T80" fmla="*/ 48 w 112"/>
                <a:gd name="T81" fmla="*/ 18 h 52"/>
                <a:gd name="T82" fmla="*/ 42 w 112"/>
                <a:gd name="T83" fmla="*/ 26 h 52"/>
                <a:gd name="T84" fmla="*/ 48 w 112"/>
                <a:gd name="T85" fmla="*/ 22 h 52"/>
                <a:gd name="T86" fmla="*/ 52 w 112"/>
                <a:gd name="T87" fmla="*/ 18 h 52"/>
                <a:gd name="T88" fmla="*/ 52 w 112"/>
                <a:gd name="T89" fmla="*/ 40 h 52"/>
                <a:gd name="T90" fmla="*/ 52 w 112"/>
                <a:gd name="T91" fmla="*/ 40 h 52"/>
                <a:gd name="T92" fmla="*/ 58 w 112"/>
                <a:gd name="T93" fmla="*/ 38 h 52"/>
                <a:gd name="T94" fmla="*/ 58 w 112"/>
                <a:gd name="T95" fmla="*/ 34 h 52"/>
                <a:gd name="T96" fmla="*/ 52 w 112"/>
                <a:gd name="T97"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52">
                  <a:moveTo>
                    <a:pt x="108" y="52"/>
                  </a:moveTo>
                  <a:lnTo>
                    <a:pt x="104" y="52"/>
                  </a:lnTo>
                  <a:lnTo>
                    <a:pt x="100" y="52"/>
                  </a:lnTo>
                  <a:lnTo>
                    <a:pt x="100" y="48"/>
                  </a:lnTo>
                  <a:lnTo>
                    <a:pt x="100" y="44"/>
                  </a:lnTo>
                  <a:lnTo>
                    <a:pt x="96" y="48"/>
                  </a:lnTo>
                  <a:lnTo>
                    <a:pt x="92" y="48"/>
                  </a:lnTo>
                  <a:lnTo>
                    <a:pt x="88" y="48"/>
                  </a:lnTo>
                  <a:lnTo>
                    <a:pt x="86" y="48"/>
                  </a:lnTo>
                  <a:lnTo>
                    <a:pt x="82" y="52"/>
                  </a:lnTo>
                  <a:lnTo>
                    <a:pt x="78" y="52"/>
                  </a:lnTo>
                  <a:lnTo>
                    <a:pt x="74" y="52"/>
                  </a:lnTo>
                  <a:lnTo>
                    <a:pt x="70" y="52"/>
                  </a:lnTo>
                  <a:lnTo>
                    <a:pt x="66" y="52"/>
                  </a:lnTo>
                  <a:lnTo>
                    <a:pt x="66" y="48"/>
                  </a:lnTo>
                  <a:lnTo>
                    <a:pt x="66" y="44"/>
                  </a:lnTo>
                  <a:lnTo>
                    <a:pt x="62" y="44"/>
                  </a:lnTo>
                  <a:lnTo>
                    <a:pt x="58" y="44"/>
                  </a:lnTo>
                  <a:lnTo>
                    <a:pt x="56" y="44"/>
                  </a:lnTo>
                  <a:lnTo>
                    <a:pt x="58" y="40"/>
                  </a:lnTo>
                  <a:lnTo>
                    <a:pt x="56" y="40"/>
                  </a:lnTo>
                  <a:lnTo>
                    <a:pt x="56" y="44"/>
                  </a:lnTo>
                  <a:lnTo>
                    <a:pt x="52" y="44"/>
                  </a:lnTo>
                  <a:lnTo>
                    <a:pt x="52" y="48"/>
                  </a:lnTo>
                  <a:lnTo>
                    <a:pt x="52" y="44"/>
                  </a:lnTo>
                  <a:lnTo>
                    <a:pt x="52" y="40"/>
                  </a:lnTo>
                  <a:lnTo>
                    <a:pt x="52" y="38"/>
                  </a:lnTo>
                  <a:lnTo>
                    <a:pt x="48" y="38"/>
                  </a:lnTo>
                  <a:lnTo>
                    <a:pt x="48" y="40"/>
                  </a:lnTo>
                  <a:lnTo>
                    <a:pt x="44" y="40"/>
                  </a:lnTo>
                  <a:lnTo>
                    <a:pt x="42" y="44"/>
                  </a:lnTo>
                  <a:lnTo>
                    <a:pt x="38" y="44"/>
                  </a:lnTo>
                  <a:lnTo>
                    <a:pt x="34" y="44"/>
                  </a:lnTo>
                  <a:lnTo>
                    <a:pt x="34" y="48"/>
                  </a:lnTo>
                  <a:lnTo>
                    <a:pt x="30" y="48"/>
                  </a:lnTo>
                  <a:lnTo>
                    <a:pt x="26" y="52"/>
                  </a:lnTo>
                  <a:lnTo>
                    <a:pt x="22" y="48"/>
                  </a:lnTo>
                  <a:lnTo>
                    <a:pt x="18" y="48"/>
                  </a:lnTo>
                  <a:lnTo>
                    <a:pt x="18" y="44"/>
                  </a:lnTo>
                  <a:lnTo>
                    <a:pt x="22" y="44"/>
                  </a:lnTo>
                  <a:lnTo>
                    <a:pt x="18" y="44"/>
                  </a:lnTo>
                  <a:lnTo>
                    <a:pt x="18" y="40"/>
                  </a:lnTo>
                  <a:lnTo>
                    <a:pt x="18" y="44"/>
                  </a:lnTo>
                  <a:lnTo>
                    <a:pt x="14" y="44"/>
                  </a:lnTo>
                  <a:lnTo>
                    <a:pt x="12" y="44"/>
                  </a:lnTo>
                  <a:lnTo>
                    <a:pt x="12" y="48"/>
                  </a:lnTo>
                  <a:lnTo>
                    <a:pt x="8" y="48"/>
                  </a:lnTo>
                  <a:lnTo>
                    <a:pt x="4" y="48"/>
                  </a:lnTo>
                  <a:lnTo>
                    <a:pt x="0" y="48"/>
                  </a:lnTo>
                  <a:lnTo>
                    <a:pt x="0" y="44"/>
                  </a:lnTo>
                  <a:lnTo>
                    <a:pt x="4" y="44"/>
                  </a:lnTo>
                  <a:lnTo>
                    <a:pt x="8" y="44"/>
                  </a:lnTo>
                  <a:lnTo>
                    <a:pt x="8" y="40"/>
                  </a:lnTo>
                  <a:lnTo>
                    <a:pt x="12" y="38"/>
                  </a:lnTo>
                  <a:lnTo>
                    <a:pt x="14" y="38"/>
                  </a:lnTo>
                  <a:lnTo>
                    <a:pt x="14" y="34"/>
                  </a:lnTo>
                  <a:lnTo>
                    <a:pt x="18" y="30"/>
                  </a:lnTo>
                  <a:lnTo>
                    <a:pt x="22" y="30"/>
                  </a:lnTo>
                  <a:lnTo>
                    <a:pt x="26" y="26"/>
                  </a:lnTo>
                  <a:lnTo>
                    <a:pt x="30" y="26"/>
                  </a:lnTo>
                  <a:lnTo>
                    <a:pt x="34" y="22"/>
                  </a:lnTo>
                  <a:lnTo>
                    <a:pt x="38" y="22"/>
                  </a:lnTo>
                  <a:lnTo>
                    <a:pt x="42" y="18"/>
                  </a:lnTo>
                  <a:lnTo>
                    <a:pt x="42" y="14"/>
                  </a:lnTo>
                  <a:lnTo>
                    <a:pt x="42" y="10"/>
                  </a:lnTo>
                  <a:lnTo>
                    <a:pt x="44" y="10"/>
                  </a:lnTo>
                  <a:lnTo>
                    <a:pt x="48" y="10"/>
                  </a:lnTo>
                  <a:lnTo>
                    <a:pt x="48" y="14"/>
                  </a:lnTo>
                  <a:lnTo>
                    <a:pt x="44" y="14"/>
                  </a:lnTo>
                  <a:lnTo>
                    <a:pt x="48" y="14"/>
                  </a:lnTo>
                  <a:lnTo>
                    <a:pt x="48" y="10"/>
                  </a:lnTo>
                  <a:lnTo>
                    <a:pt x="52" y="10"/>
                  </a:lnTo>
                  <a:lnTo>
                    <a:pt x="52" y="6"/>
                  </a:lnTo>
                  <a:lnTo>
                    <a:pt x="52" y="4"/>
                  </a:lnTo>
                  <a:lnTo>
                    <a:pt x="56" y="4"/>
                  </a:lnTo>
                  <a:lnTo>
                    <a:pt x="56" y="6"/>
                  </a:lnTo>
                  <a:lnTo>
                    <a:pt x="52" y="6"/>
                  </a:lnTo>
                  <a:lnTo>
                    <a:pt x="52" y="10"/>
                  </a:lnTo>
                  <a:lnTo>
                    <a:pt x="56" y="6"/>
                  </a:lnTo>
                  <a:lnTo>
                    <a:pt x="56" y="10"/>
                  </a:lnTo>
                  <a:lnTo>
                    <a:pt x="56" y="6"/>
                  </a:lnTo>
                  <a:lnTo>
                    <a:pt x="58" y="6"/>
                  </a:lnTo>
                  <a:lnTo>
                    <a:pt x="58" y="4"/>
                  </a:lnTo>
                  <a:lnTo>
                    <a:pt x="56" y="4"/>
                  </a:lnTo>
                  <a:lnTo>
                    <a:pt x="56" y="0"/>
                  </a:lnTo>
                  <a:lnTo>
                    <a:pt x="58" y="0"/>
                  </a:lnTo>
                  <a:lnTo>
                    <a:pt x="58" y="4"/>
                  </a:lnTo>
                  <a:lnTo>
                    <a:pt x="62" y="4"/>
                  </a:lnTo>
                  <a:lnTo>
                    <a:pt x="66" y="4"/>
                  </a:lnTo>
                  <a:lnTo>
                    <a:pt x="70" y="6"/>
                  </a:lnTo>
                  <a:lnTo>
                    <a:pt x="74" y="4"/>
                  </a:lnTo>
                  <a:lnTo>
                    <a:pt x="74" y="6"/>
                  </a:lnTo>
                  <a:lnTo>
                    <a:pt x="78" y="6"/>
                  </a:lnTo>
                  <a:lnTo>
                    <a:pt x="78" y="4"/>
                  </a:lnTo>
                  <a:lnTo>
                    <a:pt x="82" y="6"/>
                  </a:lnTo>
                  <a:lnTo>
                    <a:pt x="86" y="10"/>
                  </a:lnTo>
                  <a:lnTo>
                    <a:pt x="86" y="14"/>
                  </a:lnTo>
                  <a:lnTo>
                    <a:pt x="86" y="18"/>
                  </a:lnTo>
                  <a:lnTo>
                    <a:pt x="88" y="18"/>
                  </a:lnTo>
                  <a:lnTo>
                    <a:pt x="88" y="22"/>
                  </a:lnTo>
                  <a:lnTo>
                    <a:pt x="92" y="22"/>
                  </a:lnTo>
                  <a:lnTo>
                    <a:pt x="96" y="22"/>
                  </a:lnTo>
                  <a:lnTo>
                    <a:pt x="100" y="22"/>
                  </a:lnTo>
                  <a:lnTo>
                    <a:pt x="104" y="22"/>
                  </a:lnTo>
                  <a:lnTo>
                    <a:pt x="104" y="26"/>
                  </a:lnTo>
                  <a:lnTo>
                    <a:pt x="100" y="30"/>
                  </a:lnTo>
                  <a:lnTo>
                    <a:pt x="104" y="30"/>
                  </a:lnTo>
                  <a:lnTo>
                    <a:pt x="104" y="34"/>
                  </a:lnTo>
                  <a:lnTo>
                    <a:pt x="108" y="34"/>
                  </a:lnTo>
                  <a:lnTo>
                    <a:pt x="108" y="38"/>
                  </a:lnTo>
                  <a:lnTo>
                    <a:pt x="104" y="38"/>
                  </a:lnTo>
                  <a:lnTo>
                    <a:pt x="104" y="40"/>
                  </a:lnTo>
                  <a:lnTo>
                    <a:pt x="108" y="44"/>
                  </a:lnTo>
                  <a:lnTo>
                    <a:pt x="112" y="44"/>
                  </a:lnTo>
                  <a:lnTo>
                    <a:pt x="108" y="44"/>
                  </a:lnTo>
                  <a:lnTo>
                    <a:pt x="108" y="48"/>
                  </a:lnTo>
                  <a:lnTo>
                    <a:pt x="112" y="48"/>
                  </a:lnTo>
                  <a:lnTo>
                    <a:pt x="108" y="48"/>
                  </a:lnTo>
                  <a:lnTo>
                    <a:pt x="108" y="52"/>
                  </a:lnTo>
                  <a:lnTo>
                    <a:pt x="108" y="52"/>
                  </a:lnTo>
                  <a:lnTo>
                    <a:pt x="108" y="52"/>
                  </a:lnTo>
                  <a:close/>
                  <a:moveTo>
                    <a:pt x="52" y="18"/>
                  </a:moveTo>
                  <a:lnTo>
                    <a:pt x="48" y="18"/>
                  </a:lnTo>
                  <a:lnTo>
                    <a:pt x="44" y="22"/>
                  </a:lnTo>
                  <a:lnTo>
                    <a:pt x="42" y="22"/>
                  </a:lnTo>
                  <a:lnTo>
                    <a:pt x="42" y="26"/>
                  </a:lnTo>
                  <a:lnTo>
                    <a:pt x="44" y="26"/>
                  </a:lnTo>
                  <a:lnTo>
                    <a:pt x="44" y="22"/>
                  </a:lnTo>
                  <a:lnTo>
                    <a:pt x="48" y="22"/>
                  </a:lnTo>
                  <a:lnTo>
                    <a:pt x="52" y="22"/>
                  </a:lnTo>
                  <a:lnTo>
                    <a:pt x="52" y="18"/>
                  </a:lnTo>
                  <a:lnTo>
                    <a:pt x="52" y="18"/>
                  </a:lnTo>
                  <a:lnTo>
                    <a:pt x="52" y="18"/>
                  </a:lnTo>
                  <a:close/>
                  <a:moveTo>
                    <a:pt x="52" y="38"/>
                  </a:moveTo>
                  <a:lnTo>
                    <a:pt x="52" y="40"/>
                  </a:lnTo>
                  <a:lnTo>
                    <a:pt x="52" y="38"/>
                  </a:lnTo>
                  <a:lnTo>
                    <a:pt x="56" y="38"/>
                  </a:lnTo>
                  <a:lnTo>
                    <a:pt x="52" y="40"/>
                  </a:lnTo>
                  <a:lnTo>
                    <a:pt x="56" y="40"/>
                  </a:lnTo>
                  <a:lnTo>
                    <a:pt x="56" y="38"/>
                  </a:lnTo>
                  <a:lnTo>
                    <a:pt x="58" y="38"/>
                  </a:lnTo>
                  <a:lnTo>
                    <a:pt x="58" y="34"/>
                  </a:lnTo>
                  <a:lnTo>
                    <a:pt x="62" y="34"/>
                  </a:lnTo>
                  <a:lnTo>
                    <a:pt x="58" y="34"/>
                  </a:lnTo>
                  <a:lnTo>
                    <a:pt x="56" y="34"/>
                  </a:lnTo>
                  <a:lnTo>
                    <a:pt x="52" y="34"/>
                  </a:lnTo>
                  <a:lnTo>
                    <a:pt x="52" y="38"/>
                  </a:lnTo>
                  <a:lnTo>
                    <a:pt x="52" y="38"/>
                  </a:lnTo>
                  <a:lnTo>
                    <a:pt x="52" y="3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15" name="Freeform 223">
              <a:extLst>
                <a:ext uri="{FF2B5EF4-FFF2-40B4-BE49-F238E27FC236}">
                  <a16:creationId xmlns:a16="http://schemas.microsoft.com/office/drawing/2014/main" id="{C02A7002-73BA-06DF-3207-DB783A43D60C}"/>
                </a:ext>
              </a:extLst>
            </p:cNvPr>
            <p:cNvSpPr>
              <a:spLocks noEditPoints="1"/>
            </p:cNvSpPr>
            <p:nvPr/>
          </p:nvSpPr>
          <p:spPr bwMode="auto">
            <a:xfrm>
              <a:off x="2416175" y="3235393"/>
              <a:ext cx="73025" cy="142875"/>
            </a:xfrm>
            <a:custGeom>
              <a:avLst/>
              <a:gdLst>
                <a:gd name="T0" fmla="*/ 46 w 46"/>
                <a:gd name="T1" fmla="*/ 8 h 90"/>
                <a:gd name="T2" fmla="*/ 46 w 46"/>
                <a:gd name="T3" fmla="*/ 8 h 90"/>
                <a:gd name="T4" fmla="*/ 42 w 46"/>
                <a:gd name="T5" fmla="*/ 12 h 90"/>
                <a:gd name="T6" fmla="*/ 42 w 46"/>
                <a:gd name="T7" fmla="*/ 16 h 90"/>
                <a:gd name="T8" fmla="*/ 46 w 46"/>
                <a:gd name="T9" fmla="*/ 16 h 90"/>
                <a:gd name="T10" fmla="*/ 42 w 46"/>
                <a:gd name="T11" fmla="*/ 16 h 90"/>
                <a:gd name="T12" fmla="*/ 38 w 46"/>
                <a:gd name="T13" fmla="*/ 20 h 90"/>
                <a:gd name="T14" fmla="*/ 34 w 46"/>
                <a:gd name="T15" fmla="*/ 28 h 90"/>
                <a:gd name="T16" fmla="*/ 34 w 46"/>
                <a:gd name="T17" fmla="*/ 28 h 90"/>
                <a:gd name="T18" fmla="*/ 38 w 46"/>
                <a:gd name="T19" fmla="*/ 24 h 90"/>
                <a:gd name="T20" fmla="*/ 34 w 46"/>
                <a:gd name="T21" fmla="*/ 28 h 90"/>
                <a:gd name="T22" fmla="*/ 34 w 46"/>
                <a:gd name="T23" fmla="*/ 24 h 90"/>
                <a:gd name="T24" fmla="*/ 34 w 46"/>
                <a:gd name="T25" fmla="*/ 20 h 90"/>
                <a:gd name="T26" fmla="*/ 34 w 46"/>
                <a:gd name="T27" fmla="*/ 24 h 90"/>
                <a:gd name="T28" fmla="*/ 30 w 46"/>
                <a:gd name="T29" fmla="*/ 24 h 90"/>
                <a:gd name="T30" fmla="*/ 26 w 46"/>
                <a:gd name="T31" fmla="*/ 28 h 90"/>
                <a:gd name="T32" fmla="*/ 26 w 46"/>
                <a:gd name="T33" fmla="*/ 30 h 90"/>
                <a:gd name="T34" fmla="*/ 24 w 46"/>
                <a:gd name="T35" fmla="*/ 42 h 90"/>
                <a:gd name="T36" fmla="*/ 24 w 46"/>
                <a:gd name="T37" fmla="*/ 50 h 90"/>
                <a:gd name="T38" fmla="*/ 24 w 46"/>
                <a:gd name="T39" fmla="*/ 50 h 90"/>
                <a:gd name="T40" fmla="*/ 26 w 46"/>
                <a:gd name="T41" fmla="*/ 64 h 90"/>
                <a:gd name="T42" fmla="*/ 26 w 46"/>
                <a:gd name="T43" fmla="*/ 76 h 90"/>
                <a:gd name="T44" fmla="*/ 20 w 46"/>
                <a:gd name="T45" fmla="*/ 82 h 90"/>
                <a:gd name="T46" fmla="*/ 12 w 46"/>
                <a:gd name="T47" fmla="*/ 90 h 90"/>
                <a:gd name="T48" fmla="*/ 8 w 46"/>
                <a:gd name="T49" fmla="*/ 90 h 90"/>
                <a:gd name="T50" fmla="*/ 4 w 46"/>
                <a:gd name="T51" fmla="*/ 82 h 90"/>
                <a:gd name="T52" fmla="*/ 4 w 46"/>
                <a:gd name="T53" fmla="*/ 76 h 90"/>
                <a:gd name="T54" fmla="*/ 4 w 46"/>
                <a:gd name="T55" fmla="*/ 68 h 90"/>
                <a:gd name="T56" fmla="*/ 4 w 46"/>
                <a:gd name="T57" fmla="*/ 62 h 90"/>
                <a:gd name="T58" fmla="*/ 4 w 46"/>
                <a:gd name="T59" fmla="*/ 58 h 90"/>
                <a:gd name="T60" fmla="*/ 4 w 46"/>
                <a:gd name="T61" fmla="*/ 54 h 90"/>
                <a:gd name="T62" fmla="*/ 4 w 46"/>
                <a:gd name="T63" fmla="*/ 46 h 90"/>
                <a:gd name="T64" fmla="*/ 8 w 46"/>
                <a:gd name="T65" fmla="*/ 42 h 90"/>
                <a:gd name="T66" fmla="*/ 8 w 46"/>
                <a:gd name="T67" fmla="*/ 38 h 90"/>
                <a:gd name="T68" fmla="*/ 8 w 46"/>
                <a:gd name="T69" fmla="*/ 34 h 90"/>
                <a:gd name="T70" fmla="*/ 8 w 46"/>
                <a:gd name="T71" fmla="*/ 30 h 90"/>
                <a:gd name="T72" fmla="*/ 4 w 46"/>
                <a:gd name="T73" fmla="*/ 28 h 90"/>
                <a:gd name="T74" fmla="*/ 0 w 46"/>
                <a:gd name="T75" fmla="*/ 34 h 90"/>
                <a:gd name="T76" fmla="*/ 4 w 46"/>
                <a:gd name="T77" fmla="*/ 24 h 90"/>
                <a:gd name="T78" fmla="*/ 4 w 46"/>
                <a:gd name="T79" fmla="*/ 24 h 90"/>
                <a:gd name="T80" fmla="*/ 12 w 46"/>
                <a:gd name="T81" fmla="*/ 16 h 90"/>
                <a:gd name="T82" fmla="*/ 16 w 46"/>
                <a:gd name="T83" fmla="*/ 4 h 90"/>
                <a:gd name="T84" fmla="*/ 16 w 46"/>
                <a:gd name="T85" fmla="*/ 8 h 90"/>
                <a:gd name="T86" fmla="*/ 24 w 46"/>
                <a:gd name="T87" fmla="*/ 4 h 90"/>
                <a:gd name="T88" fmla="*/ 20 w 46"/>
                <a:gd name="T89" fmla="*/ 8 h 90"/>
                <a:gd name="T90" fmla="*/ 20 w 46"/>
                <a:gd name="T91" fmla="*/ 12 h 90"/>
                <a:gd name="T92" fmla="*/ 20 w 46"/>
                <a:gd name="T93" fmla="*/ 8 h 90"/>
                <a:gd name="T94" fmla="*/ 24 w 46"/>
                <a:gd name="T95" fmla="*/ 4 h 90"/>
                <a:gd name="T96" fmla="*/ 34 w 46"/>
                <a:gd name="T97" fmla="*/ 4 h 90"/>
                <a:gd name="T98" fmla="*/ 34 w 46"/>
                <a:gd name="T99" fmla="*/ 0 h 90"/>
                <a:gd name="T100" fmla="*/ 42 w 46"/>
                <a:gd name="T101" fmla="*/ 4 h 90"/>
                <a:gd name="T102" fmla="*/ 46 w 46"/>
                <a:gd name="T103" fmla="*/ 8 h 90"/>
                <a:gd name="T104" fmla="*/ 12 w 46"/>
                <a:gd name="T105" fmla="*/ 20 h 90"/>
                <a:gd name="T106" fmla="*/ 8 w 46"/>
                <a:gd name="T107" fmla="*/ 24 h 90"/>
                <a:gd name="T108" fmla="*/ 12 w 46"/>
                <a:gd name="T109" fmla="*/ 28 h 90"/>
                <a:gd name="T110" fmla="*/ 12 w 46"/>
                <a:gd name="T111" fmla="*/ 24 h 90"/>
                <a:gd name="T112" fmla="*/ 16 w 46"/>
                <a:gd name="T113" fmla="*/ 2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 h="90">
                  <a:moveTo>
                    <a:pt x="46" y="8"/>
                  </a:moveTo>
                  <a:lnTo>
                    <a:pt x="46" y="8"/>
                  </a:lnTo>
                  <a:lnTo>
                    <a:pt x="46" y="8"/>
                  </a:lnTo>
                  <a:lnTo>
                    <a:pt x="46" y="8"/>
                  </a:lnTo>
                  <a:lnTo>
                    <a:pt x="46" y="8"/>
                  </a:lnTo>
                  <a:lnTo>
                    <a:pt x="46" y="8"/>
                  </a:lnTo>
                  <a:lnTo>
                    <a:pt x="46" y="8"/>
                  </a:lnTo>
                  <a:lnTo>
                    <a:pt x="46" y="8"/>
                  </a:lnTo>
                  <a:lnTo>
                    <a:pt x="42" y="8"/>
                  </a:lnTo>
                  <a:lnTo>
                    <a:pt x="42" y="8"/>
                  </a:lnTo>
                  <a:lnTo>
                    <a:pt x="46" y="8"/>
                  </a:lnTo>
                  <a:lnTo>
                    <a:pt x="46" y="8"/>
                  </a:lnTo>
                  <a:lnTo>
                    <a:pt x="46" y="8"/>
                  </a:lnTo>
                  <a:lnTo>
                    <a:pt x="46" y="8"/>
                  </a:lnTo>
                  <a:lnTo>
                    <a:pt x="46" y="8"/>
                  </a:lnTo>
                  <a:lnTo>
                    <a:pt x="46" y="8"/>
                  </a:lnTo>
                  <a:lnTo>
                    <a:pt x="46" y="8"/>
                  </a:lnTo>
                  <a:lnTo>
                    <a:pt x="42" y="8"/>
                  </a:lnTo>
                  <a:lnTo>
                    <a:pt x="42" y="8"/>
                  </a:lnTo>
                  <a:lnTo>
                    <a:pt x="42" y="12"/>
                  </a:lnTo>
                  <a:lnTo>
                    <a:pt x="42" y="12"/>
                  </a:lnTo>
                  <a:lnTo>
                    <a:pt x="42" y="12"/>
                  </a:lnTo>
                  <a:lnTo>
                    <a:pt x="42" y="12"/>
                  </a:lnTo>
                  <a:lnTo>
                    <a:pt x="42" y="12"/>
                  </a:lnTo>
                  <a:lnTo>
                    <a:pt x="42" y="12"/>
                  </a:lnTo>
                  <a:lnTo>
                    <a:pt x="42" y="12"/>
                  </a:lnTo>
                  <a:lnTo>
                    <a:pt x="42" y="12"/>
                  </a:lnTo>
                  <a:lnTo>
                    <a:pt x="42" y="12"/>
                  </a:lnTo>
                  <a:lnTo>
                    <a:pt x="42" y="16"/>
                  </a:lnTo>
                  <a:lnTo>
                    <a:pt x="42" y="16"/>
                  </a:lnTo>
                  <a:lnTo>
                    <a:pt x="42" y="16"/>
                  </a:lnTo>
                  <a:lnTo>
                    <a:pt x="42" y="16"/>
                  </a:lnTo>
                  <a:lnTo>
                    <a:pt x="42" y="16"/>
                  </a:lnTo>
                  <a:lnTo>
                    <a:pt x="46" y="16"/>
                  </a:lnTo>
                  <a:lnTo>
                    <a:pt x="46" y="16"/>
                  </a:lnTo>
                  <a:lnTo>
                    <a:pt x="46" y="16"/>
                  </a:lnTo>
                  <a:lnTo>
                    <a:pt x="46" y="16"/>
                  </a:lnTo>
                  <a:lnTo>
                    <a:pt x="46" y="16"/>
                  </a:lnTo>
                  <a:lnTo>
                    <a:pt x="46" y="16"/>
                  </a:lnTo>
                  <a:lnTo>
                    <a:pt x="46" y="16"/>
                  </a:lnTo>
                  <a:lnTo>
                    <a:pt x="42" y="16"/>
                  </a:lnTo>
                  <a:lnTo>
                    <a:pt x="42" y="16"/>
                  </a:lnTo>
                  <a:lnTo>
                    <a:pt x="42" y="16"/>
                  </a:lnTo>
                  <a:lnTo>
                    <a:pt x="42" y="16"/>
                  </a:lnTo>
                  <a:lnTo>
                    <a:pt x="42" y="16"/>
                  </a:lnTo>
                  <a:lnTo>
                    <a:pt x="42" y="16"/>
                  </a:lnTo>
                  <a:lnTo>
                    <a:pt x="42" y="16"/>
                  </a:lnTo>
                  <a:lnTo>
                    <a:pt x="42" y="16"/>
                  </a:lnTo>
                  <a:lnTo>
                    <a:pt x="38" y="16"/>
                  </a:lnTo>
                  <a:lnTo>
                    <a:pt x="38" y="16"/>
                  </a:lnTo>
                  <a:lnTo>
                    <a:pt x="38" y="20"/>
                  </a:lnTo>
                  <a:lnTo>
                    <a:pt x="38" y="20"/>
                  </a:lnTo>
                  <a:lnTo>
                    <a:pt x="38" y="20"/>
                  </a:lnTo>
                  <a:lnTo>
                    <a:pt x="38" y="20"/>
                  </a:lnTo>
                  <a:lnTo>
                    <a:pt x="38" y="20"/>
                  </a:lnTo>
                  <a:lnTo>
                    <a:pt x="38" y="20"/>
                  </a:lnTo>
                  <a:lnTo>
                    <a:pt x="38" y="20"/>
                  </a:lnTo>
                  <a:lnTo>
                    <a:pt x="38" y="24"/>
                  </a:lnTo>
                  <a:lnTo>
                    <a:pt x="38" y="24"/>
                  </a:lnTo>
                  <a:lnTo>
                    <a:pt x="38" y="24"/>
                  </a:lnTo>
                  <a:lnTo>
                    <a:pt x="38" y="24"/>
                  </a:lnTo>
                  <a:lnTo>
                    <a:pt x="38" y="24"/>
                  </a:lnTo>
                  <a:lnTo>
                    <a:pt x="38" y="24"/>
                  </a:lnTo>
                  <a:lnTo>
                    <a:pt x="34" y="28"/>
                  </a:lnTo>
                  <a:lnTo>
                    <a:pt x="34" y="28"/>
                  </a:lnTo>
                  <a:lnTo>
                    <a:pt x="34" y="28"/>
                  </a:lnTo>
                  <a:lnTo>
                    <a:pt x="34" y="28"/>
                  </a:lnTo>
                  <a:lnTo>
                    <a:pt x="34" y="28"/>
                  </a:lnTo>
                  <a:lnTo>
                    <a:pt x="34" y="28"/>
                  </a:lnTo>
                  <a:lnTo>
                    <a:pt x="34" y="28"/>
                  </a:lnTo>
                  <a:lnTo>
                    <a:pt x="34" y="28"/>
                  </a:lnTo>
                  <a:lnTo>
                    <a:pt x="34" y="28"/>
                  </a:lnTo>
                  <a:lnTo>
                    <a:pt x="34" y="28"/>
                  </a:lnTo>
                  <a:lnTo>
                    <a:pt x="38" y="28"/>
                  </a:lnTo>
                  <a:lnTo>
                    <a:pt x="38" y="24"/>
                  </a:lnTo>
                  <a:lnTo>
                    <a:pt x="38" y="24"/>
                  </a:lnTo>
                  <a:lnTo>
                    <a:pt x="38" y="24"/>
                  </a:lnTo>
                  <a:lnTo>
                    <a:pt x="38" y="24"/>
                  </a:lnTo>
                  <a:lnTo>
                    <a:pt x="38" y="24"/>
                  </a:lnTo>
                  <a:lnTo>
                    <a:pt x="38" y="24"/>
                  </a:lnTo>
                  <a:lnTo>
                    <a:pt x="34" y="24"/>
                  </a:lnTo>
                  <a:lnTo>
                    <a:pt x="34" y="24"/>
                  </a:lnTo>
                  <a:lnTo>
                    <a:pt x="34" y="28"/>
                  </a:lnTo>
                  <a:lnTo>
                    <a:pt x="34" y="28"/>
                  </a:lnTo>
                  <a:lnTo>
                    <a:pt x="34" y="28"/>
                  </a:lnTo>
                  <a:lnTo>
                    <a:pt x="34" y="28"/>
                  </a:lnTo>
                  <a:lnTo>
                    <a:pt x="34" y="28"/>
                  </a:lnTo>
                  <a:lnTo>
                    <a:pt x="34" y="28"/>
                  </a:lnTo>
                  <a:lnTo>
                    <a:pt x="34" y="28"/>
                  </a:lnTo>
                  <a:lnTo>
                    <a:pt x="34" y="28"/>
                  </a:lnTo>
                  <a:lnTo>
                    <a:pt x="34" y="28"/>
                  </a:lnTo>
                  <a:lnTo>
                    <a:pt x="34" y="28"/>
                  </a:lnTo>
                  <a:lnTo>
                    <a:pt x="34" y="28"/>
                  </a:lnTo>
                  <a:lnTo>
                    <a:pt x="34" y="28"/>
                  </a:lnTo>
                  <a:lnTo>
                    <a:pt x="34" y="24"/>
                  </a:lnTo>
                  <a:lnTo>
                    <a:pt x="34" y="24"/>
                  </a:lnTo>
                  <a:lnTo>
                    <a:pt x="34" y="24"/>
                  </a:lnTo>
                  <a:lnTo>
                    <a:pt x="34" y="24"/>
                  </a:lnTo>
                  <a:lnTo>
                    <a:pt x="34" y="24"/>
                  </a:lnTo>
                  <a:lnTo>
                    <a:pt x="34" y="20"/>
                  </a:lnTo>
                  <a:lnTo>
                    <a:pt x="34" y="20"/>
                  </a:lnTo>
                  <a:lnTo>
                    <a:pt x="34" y="20"/>
                  </a:lnTo>
                  <a:lnTo>
                    <a:pt x="34" y="20"/>
                  </a:lnTo>
                  <a:lnTo>
                    <a:pt x="34" y="20"/>
                  </a:lnTo>
                  <a:lnTo>
                    <a:pt x="34" y="20"/>
                  </a:lnTo>
                  <a:lnTo>
                    <a:pt x="34" y="20"/>
                  </a:lnTo>
                  <a:lnTo>
                    <a:pt x="34" y="20"/>
                  </a:lnTo>
                  <a:lnTo>
                    <a:pt x="34" y="20"/>
                  </a:lnTo>
                  <a:lnTo>
                    <a:pt x="34" y="20"/>
                  </a:lnTo>
                  <a:lnTo>
                    <a:pt x="34" y="24"/>
                  </a:lnTo>
                  <a:lnTo>
                    <a:pt x="34" y="24"/>
                  </a:lnTo>
                  <a:lnTo>
                    <a:pt x="34" y="24"/>
                  </a:lnTo>
                  <a:lnTo>
                    <a:pt x="30" y="24"/>
                  </a:lnTo>
                  <a:lnTo>
                    <a:pt x="30" y="24"/>
                  </a:lnTo>
                  <a:lnTo>
                    <a:pt x="30" y="24"/>
                  </a:lnTo>
                  <a:lnTo>
                    <a:pt x="30" y="24"/>
                  </a:lnTo>
                  <a:lnTo>
                    <a:pt x="30" y="24"/>
                  </a:lnTo>
                  <a:lnTo>
                    <a:pt x="30" y="24"/>
                  </a:lnTo>
                  <a:lnTo>
                    <a:pt x="30" y="24"/>
                  </a:lnTo>
                  <a:lnTo>
                    <a:pt x="30" y="24"/>
                  </a:lnTo>
                  <a:lnTo>
                    <a:pt x="30" y="24"/>
                  </a:lnTo>
                  <a:lnTo>
                    <a:pt x="26" y="24"/>
                  </a:lnTo>
                  <a:lnTo>
                    <a:pt x="26" y="28"/>
                  </a:lnTo>
                  <a:lnTo>
                    <a:pt x="26" y="28"/>
                  </a:lnTo>
                  <a:lnTo>
                    <a:pt x="26" y="28"/>
                  </a:lnTo>
                  <a:lnTo>
                    <a:pt x="26" y="28"/>
                  </a:lnTo>
                  <a:lnTo>
                    <a:pt x="26" y="28"/>
                  </a:lnTo>
                  <a:lnTo>
                    <a:pt x="26" y="28"/>
                  </a:lnTo>
                  <a:lnTo>
                    <a:pt x="26" y="28"/>
                  </a:lnTo>
                  <a:lnTo>
                    <a:pt x="26" y="28"/>
                  </a:lnTo>
                  <a:lnTo>
                    <a:pt x="26" y="28"/>
                  </a:lnTo>
                  <a:lnTo>
                    <a:pt x="26" y="30"/>
                  </a:lnTo>
                  <a:lnTo>
                    <a:pt x="26" y="30"/>
                  </a:lnTo>
                  <a:lnTo>
                    <a:pt x="26" y="30"/>
                  </a:lnTo>
                  <a:lnTo>
                    <a:pt x="26" y="30"/>
                  </a:lnTo>
                  <a:lnTo>
                    <a:pt x="26" y="30"/>
                  </a:lnTo>
                  <a:lnTo>
                    <a:pt x="26" y="30"/>
                  </a:lnTo>
                  <a:lnTo>
                    <a:pt x="26" y="34"/>
                  </a:lnTo>
                  <a:lnTo>
                    <a:pt x="26" y="34"/>
                  </a:lnTo>
                  <a:lnTo>
                    <a:pt x="26" y="34"/>
                  </a:lnTo>
                  <a:lnTo>
                    <a:pt x="26" y="38"/>
                  </a:lnTo>
                  <a:lnTo>
                    <a:pt x="24" y="38"/>
                  </a:lnTo>
                  <a:lnTo>
                    <a:pt x="24" y="42"/>
                  </a:lnTo>
                  <a:lnTo>
                    <a:pt x="24" y="42"/>
                  </a:lnTo>
                  <a:lnTo>
                    <a:pt x="24" y="42"/>
                  </a:lnTo>
                  <a:lnTo>
                    <a:pt x="24" y="42"/>
                  </a:lnTo>
                  <a:lnTo>
                    <a:pt x="24" y="42"/>
                  </a:lnTo>
                  <a:lnTo>
                    <a:pt x="24" y="42"/>
                  </a:lnTo>
                  <a:lnTo>
                    <a:pt x="24" y="42"/>
                  </a:lnTo>
                  <a:lnTo>
                    <a:pt x="24" y="46"/>
                  </a:lnTo>
                  <a:lnTo>
                    <a:pt x="24" y="46"/>
                  </a:lnTo>
                  <a:lnTo>
                    <a:pt x="24" y="50"/>
                  </a:lnTo>
                  <a:lnTo>
                    <a:pt x="24" y="50"/>
                  </a:lnTo>
                  <a:lnTo>
                    <a:pt x="24" y="50"/>
                  </a:lnTo>
                  <a:lnTo>
                    <a:pt x="24" y="50"/>
                  </a:lnTo>
                  <a:lnTo>
                    <a:pt x="24" y="50"/>
                  </a:lnTo>
                  <a:lnTo>
                    <a:pt x="24" y="50"/>
                  </a:lnTo>
                  <a:lnTo>
                    <a:pt x="24" y="50"/>
                  </a:lnTo>
                  <a:lnTo>
                    <a:pt x="24" y="50"/>
                  </a:lnTo>
                  <a:lnTo>
                    <a:pt x="24" y="50"/>
                  </a:lnTo>
                  <a:lnTo>
                    <a:pt x="24" y="50"/>
                  </a:lnTo>
                  <a:lnTo>
                    <a:pt x="24" y="54"/>
                  </a:lnTo>
                  <a:lnTo>
                    <a:pt x="24" y="58"/>
                  </a:lnTo>
                  <a:lnTo>
                    <a:pt x="24" y="58"/>
                  </a:lnTo>
                  <a:lnTo>
                    <a:pt x="24" y="58"/>
                  </a:lnTo>
                  <a:lnTo>
                    <a:pt x="24" y="62"/>
                  </a:lnTo>
                  <a:lnTo>
                    <a:pt x="26" y="64"/>
                  </a:lnTo>
                  <a:lnTo>
                    <a:pt x="26" y="64"/>
                  </a:lnTo>
                  <a:lnTo>
                    <a:pt x="26" y="68"/>
                  </a:lnTo>
                  <a:lnTo>
                    <a:pt x="26" y="68"/>
                  </a:lnTo>
                  <a:lnTo>
                    <a:pt x="26" y="68"/>
                  </a:lnTo>
                  <a:lnTo>
                    <a:pt x="26" y="72"/>
                  </a:lnTo>
                  <a:lnTo>
                    <a:pt x="26" y="72"/>
                  </a:lnTo>
                  <a:lnTo>
                    <a:pt x="26" y="72"/>
                  </a:lnTo>
                  <a:lnTo>
                    <a:pt x="26" y="76"/>
                  </a:lnTo>
                  <a:lnTo>
                    <a:pt x="26" y="76"/>
                  </a:lnTo>
                  <a:lnTo>
                    <a:pt x="24" y="76"/>
                  </a:lnTo>
                  <a:lnTo>
                    <a:pt x="24" y="76"/>
                  </a:lnTo>
                  <a:lnTo>
                    <a:pt x="24" y="78"/>
                  </a:lnTo>
                  <a:lnTo>
                    <a:pt x="24" y="78"/>
                  </a:lnTo>
                  <a:lnTo>
                    <a:pt x="24" y="82"/>
                  </a:lnTo>
                  <a:lnTo>
                    <a:pt x="24" y="82"/>
                  </a:lnTo>
                  <a:lnTo>
                    <a:pt x="20" y="82"/>
                  </a:lnTo>
                  <a:lnTo>
                    <a:pt x="20" y="82"/>
                  </a:lnTo>
                  <a:lnTo>
                    <a:pt x="20" y="82"/>
                  </a:lnTo>
                  <a:lnTo>
                    <a:pt x="20" y="86"/>
                  </a:lnTo>
                  <a:lnTo>
                    <a:pt x="20" y="86"/>
                  </a:lnTo>
                  <a:lnTo>
                    <a:pt x="20" y="86"/>
                  </a:lnTo>
                  <a:lnTo>
                    <a:pt x="20" y="86"/>
                  </a:lnTo>
                  <a:lnTo>
                    <a:pt x="16" y="90"/>
                  </a:lnTo>
                  <a:lnTo>
                    <a:pt x="16" y="90"/>
                  </a:lnTo>
                  <a:lnTo>
                    <a:pt x="12" y="90"/>
                  </a:lnTo>
                  <a:lnTo>
                    <a:pt x="12" y="90"/>
                  </a:lnTo>
                  <a:lnTo>
                    <a:pt x="12" y="90"/>
                  </a:lnTo>
                  <a:lnTo>
                    <a:pt x="12" y="90"/>
                  </a:lnTo>
                  <a:lnTo>
                    <a:pt x="12" y="90"/>
                  </a:lnTo>
                  <a:lnTo>
                    <a:pt x="8" y="90"/>
                  </a:lnTo>
                  <a:lnTo>
                    <a:pt x="8" y="90"/>
                  </a:lnTo>
                  <a:lnTo>
                    <a:pt x="8" y="90"/>
                  </a:lnTo>
                  <a:lnTo>
                    <a:pt x="8" y="90"/>
                  </a:lnTo>
                  <a:lnTo>
                    <a:pt x="8" y="86"/>
                  </a:lnTo>
                  <a:lnTo>
                    <a:pt x="8" y="86"/>
                  </a:lnTo>
                  <a:lnTo>
                    <a:pt x="8" y="86"/>
                  </a:lnTo>
                  <a:lnTo>
                    <a:pt x="4" y="82"/>
                  </a:lnTo>
                  <a:lnTo>
                    <a:pt x="4" y="82"/>
                  </a:lnTo>
                  <a:lnTo>
                    <a:pt x="4" y="82"/>
                  </a:lnTo>
                  <a:lnTo>
                    <a:pt x="4" y="82"/>
                  </a:lnTo>
                  <a:lnTo>
                    <a:pt x="4" y="82"/>
                  </a:lnTo>
                  <a:lnTo>
                    <a:pt x="4" y="82"/>
                  </a:lnTo>
                  <a:lnTo>
                    <a:pt x="4" y="78"/>
                  </a:lnTo>
                  <a:lnTo>
                    <a:pt x="4" y="78"/>
                  </a:lnTo>
                  <a:lnTo>
                    <a:pt x="4" y="78"/>
                  </a:lnTo>
                  <a:lnTo>
                    <a:pt x="4" y="76"/>
                  </a:lnTo>
                  <a:lnTo>
                    <a:pt x="4" y="76"/>
                  </a:lnTo>
                  <a:lnTo>
                    <a:pt x="4" y="76"/>
                  </a:lnTo>
                  <a:lnTo>
                    <a:pt x="4" y="76"/>
                  </a:lnTo>
                  <a:lnTo>
                    <a:pt x="4" y="76"/>
                  </a:lnTo>
                  <a:lnTo>
                    <a:pt x="4" y="76"/>
                  </a:lnTo>
                  <a:lnTo>
                    <a:pt x="4" y="72"/>
                  </a:lnTo>
                  <a:lnTo>
                    <a:pt x="4" y="72"/>
                  </a:lnTo>
                  <a:lnTo>
                    <a:pt x="4" y="72"/>
                  </a:lnTo>
                  <a:lnTo>
                    <a:pt x="4" y="72"/>
                  </a:lnTo>
                  <a:lnTo>
                    <a:pt x="4" y="72"/>
                  </a:lnTo>
                  <a:lnTo>
                    <a:pt x="4" y="68"/>
                  </a:lnTo>
                  <a:lnTo>
                    <a:pt x="4" y="68"/>
                  </a:lnTo>
                  <a:lnTo>
                    <a:pt x="4" y="68"/>
                  </a:lnTo>
                  <a:lnTo>
                    <a:pt x="4" y="68"/>
                  </a:lnTo>
                  <a:lnTo>
                    <a:pt x="4" y="68"/>
                  </a:lnTo>
                  <a:lnTo>
                    <a:pt x="4" y="68"/>
                  </a:lnTo>
                  <a:lnTo>
                    <a:pt x="4" y="64"/>
                  </a:lnTo>
                  <a:lnTo>
                    <a:pt x="4" y="62"/>
                  </a:lnTo>
                  <a:lnTo>
                    <a:pt x="4" y="62"/>
                  </a:lnTo>
                  <a:lnTo>
                    <a:pt x="4" y="62"/>
                  </a:lnTo>
                  <a:lnTo>
                    <a:pt x="0" y="62"/>
                  </a:lnTo>
                  <a:lnTo>
                    <a:pt x="0" y="62"/>
                  </a:lnTo>
                  <a:lnTo>
                    <a:pt x="0" y="62"/>
                  </a:lnTo>
                  <a:lnTo>
                    <a:pt x="0" y="58"/>
                  </a:lnTo>
                  <a:lnTo>
                    <a:pt x="0" y="58"/>
                  </a:lnTo>
                  <a:lnTo>
                    <a:pt x="4" y="58"/>
                  </a:lnTo>
                  <a:lnTo>
                    <a:pt x="4" y="58"/>
                  </a:lnTo>
                  <a:lnTo>
                    <a:pt x="4" y="58"/>
                  </a:lnTo>
                  <a:lnTo>
                    <a:pt x="4" y="58"/>
                  </a:lnTo>
                  <a:lnTo>
                    <a:pt x="4" y="54"/>
                  </a:lnTo>
                  <a:lnTo>
                    <a:pt x="4" y="54"/>
                  </a:lnTo>
                  <a:lnTo>
                    <a:pt x="4" y="54"/>
                  </a:lnTo>
                  <a:lnTo>
                    <a:pt x="4" y="54"/>
                  </a:lnTo>
                  <a:lnTo>
                    <a:pt x="4" y="54"/>
                  </a:lnTo>
                  <a:lnTo>
                    <a:pt x="4" y="54"/>
                  </a:lnTo>
                  <a:lnTo>
                    <a:pt x="4" y="54"/>
                  </a:lnTo>
                  <a:lnTo>
                    <a:pt x="4" y="54"/>
                  </a:lnTo>
                  <a:lnTo>
                    <a:pt x="4" y="50"/>
                  </a:lnTo>
                  <a:lnTo>
                    <a:pt x="4" y="50"/>
                  </a:lnTo>
                  <a:lnTo>
                    <a:pt x="4" y="50"/>
                  </a:lnTo>
                  <a:lnTo>
                    <a:pt x="4" y="50"/>
                  </a:lnTo>
                  <a:lnTo>
                    <a:pt x="4" y="46"/>
                  </a:lnTo>
                  <a:lnTo>
                    <a:pt x="4" y="46"/>
                  </a:lnTo>
                  <a:lnTo>
                    <a:pt x="4" y="46"/>
                  </a:lnTo>
                  <a:lnTo>
                    <a:pt x="4" y="46"/>
                  </a:lnTo>
                  <a:lnTo>
                    <a:pt x="4" y="42"/>
                  </a:lnTo>
                  <a:lnTo>
                    <a:pt x="4" y="42"/>
                  </a:lnTo>
                  <a:lnTo>
                    <a:pt x="4" y="42"/>
                  </a:lnTo>
                  <a:lnTo>
                    <a:pt x="4" y="42"/>
                  </a:lnTo>
                  <a:lnTo>
                    <a:pt x="8" y="42"/>
                  </a:lnTo>
                  <a:lnTo>
                    <a:pt x="8" y="42"/>
                  </a:lnTo>
                  <a:lnTo>
                    <a:pt x="8" y="42"/>
                  </a:lnTo>
                  <a:lnTo>
                    <a:pt x="8" y="42"/>
                  </a:lnTo>
                  <a:lnTo>
                    <a:pt x="8" y="38"/>
                  </a:lnTo>
                  <a:lnTo>
                    <a:pt x="8" y="38"/>
                  </a:lnTo>
                  <a:lnTo>
                    <a:pt x="8" y="38"/>
                  </a:lnTo>
                  <a:lnTo>
                    <a:pt x="8" y="38"/>
                  </a:lnTo>
                  <a:lnTo>
                    <a:pt x="8" y="38"/>
                  </a:lnTo>
                  <a:lnTo>
                    <a:pt x="8" y="38"/>
                  </a:lnTo>
                  <a:lnTo>
                    <a:pt x="8" y="38"/>
                  </a:lnTo>
                  <a:lnTo>
                    <a:pt x="8" y="38"/>
                  </a:lnTo>
                  <a:lnTo>
                    <a:pt x="8" y="38"/>
                  </a:lnTo>
                  <a:lnTo>
                    <a:pt x="8" y="38"/>
                  </a:lnTo>
                  <a:lnTo>
                    <a:pt x="8" y="38"/>
                  </a:lnTo>
                  <a:lnTo>
                    <a:pt x="8" y="34"/>
                  </a:lnTo>
                  <a:lnTo>
                    <a:pt x="8" y="34"/>
                  </a:lnTo>
                  <a:lnTo>
                    <a:pt x="8" y="34"/>
                  </a:lnTo>
                  <a:lnTo>
                    <a:pt x="8" y="34"/>
                  </a:lnTo>
                  <a:lnTo>
                    <a:pt x="8" y="34"/>
                  </a:lnTo>
                  <a:lnTo>
                    <a:pt x="8" y="30"/>
                  </a:lnTo>
                  <a:lnTo>
                    <a:pt x="8" y="30"/>
                  </a:lnTo>
                  <a:lnTo>
                    <a:pt x="8" y="30"/>
                  </a:lnTo>
                  <a:lnTo>
                    <a:pt x="8" y="30"/>
                  </a:lnTo>
                  <a:lnTo>
                    <a:pt x="8" y="30"/>
                  </a:lnTo>
                  <a:lnTo>
                    <a:pt x="8" y="30"/>
                  </a:lnTo>
                  <a:lnTo>
                    <a:pt x="12" y="28"/>
                  </a:lnTo>
                  <a:lnTo>
                    <a:pt x="12" y="28"/>
                  </a:lnTo>
                  <a:lnTo>
                    <a:pt x="12" y="28"/>
                  </a:lnTo>
                  <a:lnTo>
                    <a:pt x="8" y="28"/>
                  </a:lnTo>
                  <a:lnTo>
                    <a:pt x="8" y="28"/>
                  </a:lnTo>
                  <a:lnTo>
                    <a:pt x="8" y="28"/>
                  </a:lnTo>
                  <a:lnTo>
                    <a:pt x="4" y="28"/>
                  </a:lnTo>
                  <a:lnTo>
                    <a:pt x="4" y="28"/>
                  </a:lnTo>
                  <a:lnTo>
                    <a:pt x="4" y="28"/>
                  </a:lnTo>
                  <a:lnTo>
                    <a:pt x="4" y="28"/>
                  </a:lnTo>
                  <a:lnTo>
                    <a:pt x="4" y="30"/>
                  </a:lnTo>
                  <a:lnTo>
                    <a:pt x="4" y="30"/>
                  </a:lnTo>
                  <a:lnTo>
                    <a:pt x="4" y="30"/>
                  </a:lnTo>
                  <a:lnTo>
                    <a:pt x="0" y="34"/>
                  </a:lnTo>
                  <a:lnTo>
                    <a:pt x="0" y="34"/>
                  </a:lnTo>
                  <a:lnTo>
                    <a:pt x="0" y="34"/>
                  </a:lnTo>
                  <a:lnTo>
                    <a:pt x="0" y="34"/>
                  </a:lnTo>
                  <a:lnTo>
                    <a:pt x="0" y="34"/>
                  </a:lnTo>
                  <a:lnTo>
                    <a:pt x="0" y="30"/>
                  </a:lnTo>
                  <a:lnTo>
                    <a:pt x="0" y="30"/>
                  </a:lnTo>
                  <a:lnTo>
                    <a:pt x="0" y="30"/>
                  </a:lnTo>
                  <a:lnTo>
                    <a:pt x="0" y="28"/>
                  </a:lnTo>
                  <a:lnTo>
                    <a:pt x="4" y="28"/>
                  </a:lnTo>
                  <a:lnTo>
                    <a:pt x="4" y="24"/>
                  </a:lnTo>
                  <a:lnTo>
                    <a:pt x="4" y="24"/>
                  </a:lnTo>
                  <a:lnTo>
                    <a:pt x="4" y="24"/>
                  </a:lnTo>
                  <a:lnTo>
                    <a:pt x="4" y="24"/>
                  </a:lnTo>
                  <a:lnTo>
                    <a:pt x="4" y="24"/>
                  </a:lnTo>
                  <a:lnTo>
                    <a:pt x="4" y="24"/>
                  </a:lnTo>
                  <a:lnTo>
                    <a:pt x="4" y="24"/>
                  </a:lnTo>
                  <a:lnTo>
                    <a:pt x="4" y="24"/>
                  </a:lnTo>
                  <a:lnTo>
                    <a:pt x="4" y="24"/>
                  </a:lnTo>
                  <a:lnTo>
                    <a:pt x="8" y="20"/>
                  </a:lnTo>
                  <a:lnTo>
                    <a:pt x="8" y="20"/>
                  </a:lnTo>
                  <a:lnTo>
                    <a:pt x="8" y="20"/>
                  </a:lnTo>
                  <a:lnTo>
                    <a:pt x="8" y="20"/>
                  </a:lnTo>
                  <a:lnTo>
                    <a:pt x="8" y="20"/>
                  </a:lnTo>
                  <a:lnTo>
                    <a:pt x="8" y="20"/>
                  </a:lnTo>
                  <a:lnTo>
                    <a:pt x="8" y="16"/>
                  </a:lnTo>
                  <a:lnTo>
                    <a:pt x="12" y="16"/>
                  </a:lnTo>
                  <a:lnTo>
                    <a:pt x="12" y="16"/>
                  </a:lnTo>
                  <a:lnTo>
                    <a:pt x="12" y="8"/>
                  </a:lnTo>
                  <a:lnTo>
                    <a:pt x="16" y="4"/>
                  </a:lnTo>
                  <a:lnTo>
                    <a:pt x="16" y="4"/>
                  </a:lnTo>
                  <a:lnTo>
                    <a:pt x="16" y="4"/>
                  </a:lnTo>
                  <a:lnTo>
                    <a:pt x="16" y="4"/>
                  </a:lnTo>
                  <a:lnTo>
                    <a:pt x="16" y="4"/>
                  </a:lnTo>
                  <a:lnTo>
                    <a:pt x="16" y="4"/>
                  </a:lnTo>
                  <a:lnTo>
                    <a:pt x="16" y="4"/>
                  </a:lnTo>
                  <a:lnTo>
                    <a:pt x="16" y="4"/>
                  </a:lnTo>
                  <a:lnTo>
                    <a:pt x="16" y="4"/>
                  </a:lnTo>
                  <a:lnTo>
                    <a:pt x="16" y="8"/>
                  </a:lnTo>
                  <a:lnTo>
                    <a:pt x="16" y="8"/>
                  </a:lnTo>
                  <a:lnTo>
                    <a:pt x="16" y="8"/>
                  </a:lnTo>
                  <a:lnTo>
                    <a:pt x="16" y="8"/>
                  </a:lnTo>
                  <a:lnTo>
                    <a:pt x="16" y="8"/>
                  </a:lnTo>
                  <a:lnTo>
                    <a:pt x="16" y="8"/>
                  </a:lnTo>
                  <a:lnTo>
                    <a:pt x="16" y="8"/>
                  </a:lnTo>
                  <a:lnTo>
                    <a:pt x="16" y="8"/>
                  </a:lnTo>
                  <a:lnTo>
                    <a:pt x="20" y="8"/>
                  </a:lnTo>
                  <a:lnTo>
                    <a:pt x="20" y="4"/>
                  </a:lnTo>
                  <a:lnTo>
                    <a:pt x="20" y="4"/>
                  </a:lnTo>
                  <a:lnTo>
                    <a:pt x="20" y="4"/>
                  </a:lnTo>
                  <a:lnTo>
                    <a:pt x="24" y="4"/>
                  </a:lnTo>
                  <a:lnTo>
                    <a:pt x="24" y="4"/>
                  </a:lnTo>
                  <a:lnTo>
                    <a:pt x="24" y="4"/>
                  </a:lnTo>
                  <a:lnTo>
                    <a:pt x="24" y="8"/>
                  </a:lnTo>
                  <a:lnTo>
                    <a:pt x="24" y="8"/>
                  </a:lnTo>
                  <a:lnTo>
                    <a:pt x="20" y="8"/>
                  </a:lnTo>
                  <a:lnTo>
                    <a:pt x="20" y="8"/>
                  </a:lnTo>
                  <a:lnTo>
                    <a:pt x="20" y="8"/>
                  </a:lnTo>
                  <a:lnTo>
                    <a:pt x="20" y="8"/>
                  </a:lnTo>
                  <a:lnTo>
                    <a:pt x="20" y="8"/>
                  </a:lnTo>
                  <a:lnTo>
                    <a:pt x="20" y="12"/>
                  </a:lnTo>
                  <a:lnTo>
                    <a:pt x="20" y="12"/>
                  </a:lnTo>
                  <a:lnTo>
                    <a:pt x="20" y="12"/>
                  </a:lnTo>
                  <a:lnTo>
                    <a:pt x="20" y="12"/>
                  </a:lnTo>
                  <a:lnTo>
                    <a:pt x="20" y="12"/>
                  </a:lnTo>
                  <a:lnTo>
                    <a:pt x="20" y="12"/>
                  </a:lnTo>
                  <a:lnTo>
                    <a:pt x="20" y="12"/>
                  </a:lnTo>
                  <a:lnTo>
                    <a:pt x="20" y="12"/>
                  </a:lnTo>
                  <a:lnTo>
                    <a:pt x="20" y="12"/>
                  </a:lnTo>
                  <a:lnTo>
                    <a:pt x="20" y="12"/>
                  </a:lnTo>
                  <a:lnTo>
                    <a:pt x="20" y="12"/>
                  </a:lnTo>
                  <a:lnTo>
                    <a:pt x="20" y="12"/>
                  </a:lnTo>
                  <a:lnTo>
                    <a:pt x="20" y="8"/>
                  </a:lnTo>
                  <a:lnTo>
                    <a:pt x="20" y="8"/>
                  </a:lnTo>
                  <a:lnTo>
                    <a:pt x="20" y="8"/>
                  </a:lnTo>
                  <a:lnTo>
                    <a:pt x="24" y="8"/>
                  </a:lnTo>
                  <a:lnTo>
                    <a:pt x="24" y="8"/>
                  </a:lnTo>
                  <a:lnTo>
                    <a:pt x="24" y="8"/>
                  </a:lnTo>
                  <a:lnTo>
                    <a:pt x="24" y="8"/>
                  </a:lnTo>
                  <a:lnTo>
                    <a:pt x="24" y="8"/>
                  </a:lnTo>
                  <a:lnTo>
                    <a:pt x="24" y="4"/>
                  </a:lnTo>
                  <a:lnTo>
                    <a:pt x="24" y="4"/>
                  </a:lnTo>
                  <a:lnTo>
                    <a:pt x="24" y="4"/>
                  </a:lnTo>
                  <a:lnTo>
                    <a:pt x="26" y="4"/>
                  </a:lnTo>
                  <a:lnTo>
                    <a:pt x="26" y="4"/>
                  </a:lnTo>
                  <a:lnTo>
                    <a:pt x="26" y="4"/>
                  </a:lnTo>
                  <a:lnTo>
                    <a:pt x="26" y="4"/>
                  </a:lnTo>
                  <a:lnTo>
                    <a:pt x="26" y="4"/>
                  </a:lnTo>
                  <a:lnTo>
                    <a:pt x="30" y="4"/>
                  </a:lnTo>
                  <a:lnTo>
                    <a:pt x="34" y="4"/>
                  </a:lnTo>
                  <a:lnTo>
                    <a:pt x="34" y="4"/>
                  </a:lnTo>
                  <a:lnTo>
                    <a:pt x="34" y="4"/>
                  </a:lnTo>
                  <a:lnTo>
                    <a:pt x="34" y="4"/>
                  </a:lnTo>
                  <a:lnTo>
                    <a:pt x="34" y="4"/>
                  </a:lnTo>
                  <a:lnTo>
                    <a:pt x="34" y="4"/>
                  </a:lnTo>
                  <a:lnTo>
                    <a:pt x="34" y="4"/>
                  </a:lnTo>
                  <a:lnTo>
                    <a:pt x="34" y="4"/>
                  </a:lnTo>
                  <a:lnTo>
                    <a:pt x="34" y="0"/>
                  </a:lnTo>
                  <a:lnTo>
                    <a:pt x="34" y="0"/>
                  </a:lnTo>
                  <a:lnTo>
                    <a:pt x="34" y="0"/>
                  </a:lnTo>
                  <a:lnTo>
                    <a:pt x="34" y="0"/>
                  </a:lnTo>
                  <a:lnTo>
                    <a:pt x="38" y="0"/>
                  </a:lnTo>
                  <a:lnTo>
                    <a:pt x="38" y="0"/>
                  </a:lnTo>
                  <a:lnTo>
                    <a:pt x="42" y="0"/>
                  </a:lnTo>
                  <a:lnTo>
                    <a:pt x="42" y="0"/>
                  </a:lnTo>
                  <a:lnTo>
                    <a:pt x="42" y="4"/>
                  </a:lnTo>
                  <a:lnTo>
                    <a:pt x="42" y="4"/>
                  </a:lnTo>
                  <a:lnTo>
                    <a:pt x="46" y="4"/>
                  </a:lnTo>
                  <a:lnTo>
                    <a:pt x="46" y="4"/>
                  </a:lnTo>
                  <a:lnTo>
                    <a:pt x="46" y="4"/>
                  </a:lnTo>
                  <a:lnTo>
                    <a:pt x="46" y="4"/>
                  </a:lnTo>
                  <a:lnTo>
                    <a:pt x="46" y="4"/>
                  </a:lnTo>
                  <a:lnTo>
                    <a:pt x="46" y="8"/>
                  </a:lnTo>
                  <a:lnTo>
                    <a:pt x="46" y="8"/>
                  </a:lnTo>
                  <a:lnTo>
                    <a:pt x="46" y="8"/>
                  </a:lnTo>
                  <a:close/>
                  <a:moveTo>
                    <a:pt x="16" y="20"/>
                  </a:moveTo>
                  <a:lnTo>
                    <a:pt x="16" y="20"/>
                  </a:lnTo>
                  <a:lnTo>
                    <a:pt x="16" y="20"/>
                  </a:lnTo>
                  <a:lnTo>
                    <a:pt x="16" y="16"/>
                  </a:lnTo>
                  <a:lnTo>
                    <a:pt x="16" y="16"/>
                  </a:lnTo>
                  <a:lnTo>
                    <a:pt x="16" y="16"/>
                  </a:lnTo>
                  <a:lnTo>
                    <a:pt x="12" y="20"/>
                  </a:lnTo>
                  <a:lnTo>
                    <a:pt x="12" y="20"/>
                  </a:lnTo>
                  <a:lnTo>
                    <a:pt x="12" y="20"/>
                  </a:lnTo>
                  <a:lnTo>
                    <a:pt x="12" y="20"/>
                  </a:lnTo>
                  <a:lnTo>
                    <a:pt x="12" y="20"/>
                  </a:lnTo>
                  <a:lnTo>
                    <a:pt x="12" y="20"/>
                  </a:lnTo>
                  <a:lnTo>
                    <a:pt x="12" y="20"/>
                  </a:lnTo>
                  <a:lnTo>
                    <a:pt x="12" y="20"/>
                  </a:lnTo>
                  <a:lnTo>
                    <a:pt x="12" y="20"/>
                  </a:lnTo>
                  <a:lnTo>
                    <a:pt x="8" y="24"/>
                  </a:lnTo>
                  <a:lnTo>
                    <a:pt x="8" y="24"/>
                  </a:lnTo>
                  <a:lnTo>
                    <a:pt x="8" y="28"/>
                  </a:lnTo>
                  <a:lnTo>
                    <a:pt x="8" y="28"/>
                  </a:lnTo>
                  <a:lnTo>
                    <a:pt x="8" y="28"/>
                  </a:lnTo>
                  <a:lnTo>
                    <a:pt x="8" y="28"/>
                  </a:lnTo>
                  <a:lnTo>
                    <a:pt x="8" y="28"/>
                  </a:lnTo>
                  <a:lnTo>
                    <a:pt x="12" y="28"/>
                  </a:lnTo>
                  <a:lnTo>
                    <a:pt x="12" y="28"/>
                  </a:lnTo>
                  <a:lnTo>
                    <a:pt x="12" y="28"/>
                  </a:lnTo>
                  <a:lnTo>
                    <a:pt x="12" y="28"/>
                  </a:lnTo>
                  <a:lnTo>
                    <a:pt x="12" y="28"/>
                  </a:lnTo>
                  <a:lnTo>
                    <a:pt x="12" y="28"/>
                  </a:lnTo>
                  <a:lnTo>
                    <a:pt x="12" y="24"/>
                  </a:lnTo>
                  <a:lnTo>
                    <a:pt x="12" y="24"/>
                  </a:lnTo>
                  <a:lnTo>
                    <a:pt x="12" y="24"/>
                  </a:lnTo>
                  <a:lnTo>
                    <a:pt x="12" y="24"/>
                  </a:lnTo>
                  <a:lnTo>
                    <a:pt x="12" y="24"/>
                  </a:lnTo>
                  <a:lnTo>
                    <a:pt x="12" y="24"/>
                  </a:lnTo>
                  <a:lnTo>
                    <a:pt x="12" y="24"/>
                  </a:lnTo>
                  <a:lnTo>
                    <a:pt x="12" y="24"/>
                  </a:lnTo>
                  <a:lnTo>
                    <a:pt x="16" y="20"/>
                  </a:lnTo>
                  <a:lnTo>
                    <a:pt x="16" y="20"/>
                  </a:lnTo>
                  <a:lnTo>
                    <a:pt x="16" y="20"/>
                  </a:lnTo>
                  <a:lnTo>
                    <a:pt x="16" y="20"/>
                  </a:lnTo>
                  <a:lnTo>
                    <a:pt x="16" y="20"/>
                  </a:lnTo>
                  <a:lnTo>
                    <a:pt x="16" y="20"/>
                  </a:lnTo>
                  <a:lnTo>
                    <a:pt x="16" y="20"/>
                  </a:lnTo>
                  <a:lnTo>
                    <a:pt x="16" y="2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16" name="Freeform 224">
              <a:extLst>
                <a:ext uri="{FF2B5EF4-FFF2-40B4-BE49-F238E27FC236}">
                  <a16:creationId xmlns:a16="http://schemas.microsoft.com/office/drawing/2014/main" id="{6C066F09-72ED-9D7E-EFCD-7380A1EF3188}"/>
                </a:ext>
              </a:extLst>
            </p:cNvPr>
            <p:cNvSpPr>
              <a:spLocks/>
            </p:cNvSpPr>
            <p:nvPr/>
          </p:nvSpPr>
          <p:spPr bwMode="auto">
            <a:xfrm>
              <a:off x="2600325" y="3289368"/>
              <a:ext cx="88900" cy="44450"/>
            </a:xfrm>
            <a:custGeom>
              <a:avLst/>
              <a:gdLst>
                <a:gd name="T0" fmla="*/ 8 w 56"/>
                <a:gd name="T1" fmla="*/ 28 h 28"/>
                <a:gd name="T2" fmla="*/ 4 w 56"/>
                <a:gd name="T3" fmla="*/ 24 h 28"/>
                <a:gd name="T4" fmla="*/ 0 w 56"/>
                <a:gd name="T5" fmla="*/ 24 h 28"/>
                <a:gd name="T6" fmla="*/ 4 w 56"/>
                <a:gd name="T7" fmla="*/ 20 h 28"/>
                <a:gd name="T8" fmla="*/ 4 w 56"/>
                <a:gd name="T9" fmla="*/ 20 h 28"/>
                <a:gd name="T10" fmla="*/ 8 w 56"/>
                <a:gd name="T11" fmla="*/ 16 h 28"/>
                <a:gd name="T12" fmla="*/ 12 w 56"/>
                <a:gd name="T13" fmla="*/ 12 h 28"/>
                <a:gd name="T14" fmla="*/ 24 w 56"/>
                <a:gd name="T15" fmla="*/ 12 h 28"/>
                <a:gd name="T16" fmla="*/ 30 w 56"/>
                <a:gd name="T17" fmla="*/ 8 h 28"/>
                <a:gd name="T18" fmla="*/ 34 w 56"/>
                <a:gd name="T19" fmla="*/ 8 h 28"/>
                <a:gd name="T20" fmla="*/ 34 w 56"/>
                <a:gd name="T21" fmla="*/ 12 h 28"/>
                <a:gd name="T22" fmla="*/ 38 w 56"/>
                <a:gd name="T23" fmla="*/ 12 h 28"/>
                <a:gd name="T24" fmla="*/ 38 w 56"/>
                <a:gd name="T25" fmla="*/ 12 h 28"/>
                <a:gd name="T26" fmla="*/ 42 w 56"/>
                <a:gd name="T27" fmla="*/ 12 h 28"/>
                <a:gd name="T28" fmla="*/ 42 w 56"/>
                <a:gd name="T29" fmla="*/ 12 h 28"/>
                <a:gd name="T30" fmla="*/ 42 w 56"/>
                <a:gd name="T31" fmla="*/ 12 h 28"/>
                <a:gd name="T32" fmla="*/ 42 w 56"/>
                <a:gd name="T33" fmla="*/ 12 h 28"/>
                <a:gd name="T34" fmla="*/ 42 w 56"/>
                <a:gd name="T35" fmla="*/ 8 h 28"/>
                <a:gd name="T36" fmla="*/ 42 w 56"/>
                <a:gd name="T37" fmla="*/ 8 h 28"/>
                <a:gd name="T38" fmla="*/ 42 w 56"/>
                <a:gd name="T39" fmla="*/ 8 h 28"/>
                <a:gd name="T40" fmla="*/ 42 w 56"/>
                <a:gd name="T41" fmla="*/ 8 h 28"/>
                <a:gd name="T42" fmla="*/ 42 w 56"/>
                <a:gd name="T43" fmla="*/ 4 h 28"/>
                <a:gd name="T44" fmla="*/ 34 w 56"/>
                <a:gd name="T45" fmla="*/ 8 h 28"/>
                <a:gd name="T46" fmla="*/ 38 w 56"/>
                <a:gd name="T47" fmla="*/ 4 h 28"/>
                <a:gd name="T48" fmla="*/ 42 w 56"/>
                <a:gd name="T49" fmla="*/ 4 h 28"/>
                <a:gd name="T50" fmla="*/ 42 w 56"/>
                <a:gd name="T51" fmla="*/ 8 h 28"/>
                <a:gd name="T52" fmla="*/ 42 w 56"/>
                <a:gd name="T53" fmla="*/ 8 h 28"/>
                <a:gd name="T54" fmla="*/ 42 w 56"/>
                <a:gd name="T55" fmla="*/ 8 h 28"/>
                <a:gd name="T56" fmla="*/ 46 w 56"/>
                <a:gd name="T57" fmla="*/ 4 h 28"/>
                <a:gd name="T58" fmla="*/ 46 w 56"/>
                <a:gd name="T59" fmla="*/ 4 h 28"/>
                <a:gd name="T60" fmla="*/ 52 w 56"/>
                <a:gd name="T61" fmla="*/ 4 h 28"/>
                <a:gd name="T62" fmla="*/ 56 w 56"/>
                <a:gd name="T63" fmla="*/ 0 h 28"/>
                <a:gd name="T64" fmla="*/ 56 w 56"/>
                <a:gd name="T65" fmla="*/ 0 h 28"/>
                <a:gd name="T66" fmla="*/ 56 w 56"/>
                <a:gd name="T67" fmla="*/ 0 h 28"/>
                <a:gd name="T68" fmla="*/ 52 w 56"/>
                <a:gd name="T69" fmla="*/ 4 h 28"/>
                <a:gd name="T70" fmla="*/ 48 w 56"/>
                <a:gd name="T71" fmla="*/ 8 h 28"/>
                <a:gd name="T72" fmla="*/ 48 w 56"/>
                <a:gd name="T73" fmla="*/ 8 h 28"/>
                <a:gd name="T74" fmla="*/ 52 w 56"/>
                <a:gd name="T75" fmla="*/ 8 h 28"/>
                <a:gd name="T76" fmla="*/ 52 w 56"/>
                <a:gd name="T77" fmla="*/ 8 h 28"/>
                <a:gd name="T78" fmla="*/ 52 w 56"/>
                <a:gd name="T79" fmla="*/ 8 h 28"/>
                <a:gd name="T80" fmla="*/ 52 w 56"/>
                <a:gd name="T81" fmla="*/ 12 h 28"/>
                <a:gd name="T82" fmla="*/ 52 w 56"/>
                <a:gd name="T83" fmla="*/ 20 h 28"/>
                <a:gd name="T84" fmla="*/ 48 w 56"/>
                <a:gd name="T85" fmla="*/ 20 h 28"/>
                <a:gd name="T86" fmla="*/ 48 w 56"/>
                <a:gd name="T87" fmla="*/ 20 h 28"/>
                <a:gd name="T88" fmla="*/ 46 w 56"/>
                <a:gd name="T89" fmla="*/ 24 h 28"/>
                <a:gd name="T90" fmla="*/ 38 w 56"/>
                <a:gd name="T91" fmla="*/ 24 h 28"/>
                <a:gd name="T92" fmla="*/ 34 w 56"/>
                <a:gd name="T93" fmla="*/ 24 h 28"/>
                <a:gd name="T94" fmla="*/ 30 w 56"/>
                <a:gd name="T95" fmla="*/ 24 h 28"/>
                <a:gd name="T96" fmla="*/ 26 w 56"/>
                <a:gd name="T97" fmla="*/ 24 h 28"/>
                <a:gd name="T98" fmla="*/ 20 w 56"/>
                <a:gd name="T99" fmla="*/ 24 h 28"/>
                <a:gd name="T100" fmla="*/ 12 w 56"/>
                <a:gd name="T101"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 h="28">
                  <a:moveTo>
                    <a:pt x="12" y="24"/>
                  </a:moveTo>
                  <a:lnTo>
                    <a:pt x="12" y="24"/>
                  </a:lnTo>
                  <a:lnTo>
                    <a:pt x="12" y="24"/>
                  </a:lnTo>
                  <a:lnTo>
                    <a:pt x="12" y="24"/>
                  </a:lnTo>
                  <a:lnTo>
                    <a:pt x="8" y="28"/>
                  </a:lnTo>
                  <a:lnTo>
                    <a:pt x="8" y="28"/>
                  </a:lnTo>
                  <a:lnTo>
                    <a:pt x="8" y="28"/>
                  </a:lnTo>
                  <a:lnTo>
                    <a:pt x="4" y="28"/>
                  </a:lnTo>
                  <a:lnTo>
                    <a:pt x="4" y="28"/>
                  </a:lnTo>
                  <a:lnTo>
                    <a:pt x="4" y="24"/>
                  </a:lnTo>
                  <a:lnTo>
                    <a:pt x="0" y="24"/>
                  </a:lnTo>
                  <a:lnTo>
                    <a:pt x="0" y="24"/>
                  </a:lnTo>
                  <a:lnTo>
                    <a:pt x="0" y="24"/>
                  </a:lnTo>
                  <a:lnTo>
                    <a:pt x="0" y="24"/>
                  </a:lnTo>
                  <a:lnTo>
                    <a:pt x="0" y="24"/>
                  </a:lnTo>
                  <a:lnTo>
                    <a:pt x="0" y="24"/>
                  </a:lnTo>
                  <a:lnTo>
                    <a:pt x="0" y="24"/>
                  </a:lnTo>
                  <a:lnTo>
                    <a:pt x="0" y="24"/>
                  </a:lnTo>
                  <a:lnTo>
                    <a:pt x="4" y="20"/>
                  </a:lnTo>
                  <a:lnTo>
                    <a:pt x="4" y="20"/>
                  </a:lnTo>
                  <a:lnTo>
                    <a:pt x="4" y="20"/>
                  </a:lnTo>
                  <a:lnTo>
                    <a:pt x="4" y="20"/>
                  </a:lnTo>
                  <a:lnTo>
                    <a:pt x="4" y="20"/>
                  </a:lnTo>
                  <a:lnTo>
                    <a:pt x="4" y="20"/>
                  </a:lnTo>
                  <a:lnTo>
                    <a:pt x="4" y="20"/>
                  </a:lnTo>
                  <a:lnTo>
                    <a:pt x="4" y="20"/>
                  </a:lnTo>
                  <a:lnTo>
                    <a:pt x="4" y="16"/>
                  </a:lnTo>
                  <a:lnTo>
                    <a:pt x="4" y="16"/>
                  </a:lnTo>
                  <a:lnTo>
                    <a:pt x="8" y="16"/>
                  </a:lnTo>
                  <a:lnTo>
                    <a:pt x="8" y="16"/>
                  </a:lnTo>
                  <a:lnTo>
                    <a:pt x="8" y="16"/>
                  </a:lnTo>
                  <a:lnTo>
                    <a:pt x="8" y="16"/>
                  </a:lnTo>
                  <a:lnTo>
                    <a:pt x="8" y="16"/>
                  </a:lnTo>
                  <a:lnTo>
                    <a:pt x="12" y="16"/>
                  </a:lnTo>
                  <a:lnTo>
                    <a:pt x="12" y="12"/>
                  </a:lnTo>
                  <a:lnTo>
                    <a:pt x="12" y="12"/>
                  </a:lnTo>
                  <a:lnTo>
                    <a:pt x="16" y="12"/>
                  </a:lnTo>
                  <a:lnTo>
                    <a:pt x="20" y="12"/>
                  </a:lnTo>
                  <a:lnTo>
                    <a:pt x="24" y="12"/>
                  </a:lnTo>
                  <a:lnTo>
                    <a:pt x="24" y="12"/>
                  </a:lnTo>
                  <a:lnTo>
                    <a:pt x="24" y="12"/>
                  </a:lnTo>
                  <a:lnTo>
                    <a:pt x="26" y="12"/>
                  </a:lnTo>
                  <a:lnTo>
                    <a:pt x="26" y="12"/>
                  </a:lnTo>
                  <a:lnTo>
                    <a:pt x="30" y="8"/>
                  </a:lnTo>
                  <a:lnTo>
                    <a:pt x="30" y="8"/>
                  </a:lnTo>
                  <a:lnTo>
                    <a:pt x="34" y="8"/>
                  </a:lnTo>
                  <a:lnTo>
                    <a:pt x="34" y="8"/>
                  </a:lnTo>
                  <a:lnTo>
                    <a:pt x="34" y="8"/>
                  </a:lnTo>
                  <a:lnTo>
                    <a:pt x="34" y="8"/>
                  </a:lnTo>
                  <a:lnTo>
                    <a:pt x="34" y="8"/>
                  </a:lnTo>
                  <a:lnTo>
                    <a:pt x="34" y="8"/>
                  </a:lnTo>
                  <a:lnTo>
                    <a:pt x="34" y="8"/>
                  </a:lnTo>
                  <a:lnTo>
                    <a:pt x="34" y="8"/>
                  </a:lnTo>
                  <a:lnTo>
                    <a:pt x="34" y="12"/>
                  </a:lnTo>
                  <a:lnTo>
                    <a:pt x="34" y="12"/>
                  </a:lnTo>
                  <a:lnTo>
                    <a:pt x="34" y="12"/>
                  </a:lnTo>
                  <a:lnTo>
                    <a:pt x="34" y="12"/>
                  </a:lnTo>
                  <a:lnTo>
                    <a:pt x="34" y="12"/>
                  </a:lnTo>
                  <a:lnTo>
                    <a:pt x="34" y="12"/>
                  </a:lnTo>
                  <a:lnTo>
                    <a:pt x="38" y="12"/>
                  </a:lnTo>
                  <a:lnTo>
                    <a:pt x="38" y="12"/>
                  </a:lnTo>
                  <a:lnTo>
                    <a:pt x="38" y="12"/>
                  </a:lnTo>
                  <a:lnTo>
                    <a:pt x="38" y="12"/>
                  </a:lnTo>
                  <a:lnTo>
                    <a:pt x="38" y="12"/>
                  </a:lnTo>
                  <a:lnTo>
                    <a:pt x="38" y="12"/>
                  </a:lnTo>
                  <a:lnTo>
                    <a:pt x="38" y="12"/>
                  </a:lnTo>
                  <a:lnTo>
                    <a:pt x="38" y="12"/>
                  </a:lnTo>
                  <a:lnTo>
                    <a:pt x="38" y="12"/>
                  </a:lnTo>
                  <a:lnTo>
                    <a:pt x="38"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38" y="8"/>
                  </a:lnTo>
                  <a:lnTo>
                    <a:pt x="38" y="8"/>
                  </a:lnTo>
                  <a:lnTo>
                    <a:pt x="42" y="8"/>
                  </a:lnTo>
                  <a:lnTo>
                    <a:pt x="42" y="4"/>
                  </a:lnTo>
                  <a:lnTo>
                    <a:pt x="42" y="4"/>
                  </a:lnTo>
                  <a:lnTo>
                    <a:pt x="42" y="4"/>
                  </a:lnTo>
                  <a:lnTo>
                    <a:pt x="38" y="8"/>
                  </a:lnTo>
                  <a:lnTo>
                    <a:pt x="38" y="8"/>
                  </a:lnTo>
                  <a:lnTo>
                    <a:pt x="38" y="8"/>
                  </a:lnTo>
                  <a:lnTo>
                    <a:pt x="34" y="8"/>
                  </a:lnTo>
                  <a:lnTo>
                    <a:pt x="34" y="8"/>
                  </a:lnTo>
                  <a:lnTo>
                    <a:pt x="34" y="8"/>
                  </a:lnTo>
                  <a:lnTo>
                    <a:pt x="34" y="8"/>
                  </a:lnTo>
                  <a:lnTo>
                    <a:pt x="34" y="8"/>
                  </a:lnTo>
                  <a:lnTo>
                    <a:pt x="38" y="4"/>
                  </a:lnTo>
                  <a:lnTo>
                    <a:pt x="38" y="4"/>
                  </a:lnTo>
                  <a:lnTo>
                    <a:pt x="42" y="4"/>
                  </a:lnTo>
                  <a:lnTo>
                    <a:pt x="42" y="4"/>
                  </a:lnTo>
                  <a:lnTo>
                    <a:pt x="42" y="4"/>
                  </a:lnTo>
                  <a:lnTo>
                    <a:pt x="42" y="4"/>
                  </a:lnTo>
                  <a:lnTo>
                    <a:pt x="42" y="4"/>
                  </a:lnTo>
                  <a:lnTo>
                    <a:pt x="42" y="4"/>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2" y="8"/>
                  </a:lnTo>
                  <a:lnTo>
                    <a:pt x="46" y="4"/>
                  </a:lnTo>
                  <a:lnTo>
                    <a:pt x="46" y="4"/>
                  </a:lnTo>
                  <a:lnTo>
                    <a:pt x="46" y="4"/>
                  </a:lnTo>
                  <a:lnTo>
                    <a:pt x="46" y="4"/>
                  </a:lnTo>
                  <a:lnTo>
                    <a:pt x="46" y="4"/>
                  </a:lnTo>
                  <a:lnTo>
                    <a:pt x="46" y="4"/>
                  </a:lnTo>
                  <a:lnTo>
                    <a:pt x="48" y="4"/>
                  </a:lnTo>
                  <a:lnTo>
                    <a:pt x="48" y="4"/>
                  </a:lnTo>
                  <a:lnTo>
                    <a:pt x="48" y="4"/>
                  </a:lnTo>
                  <a:lnTo>
                    <a:pt x="48" y="4"/>
                  </a:lnTo>
                  <a:lnTo>
                    <a:pt x="52" y="4"/>
                  </a:lnTo>
                  <a:lnTo>
                    <a:pt x="52" y="0"/>
                  </a:lnTo>
                  <a:lnTo>
                    <a:pt x="56" y="0"/>
                  </a:lnTo>
                  <a:lnTo>
                    <a:pt x="56" y="0"/>
                  </a:lnTo>
                  <a:lnTo>
                    <a:pt x="56" y="0"/>
                  </a:lnTo>
                  <a:lnTo>
                    <a:pt x="56" y="0"/>
                  </a:lnTo>
                  <a:lnTo>
                    <a:pt x="56" y="0"/>
                  </a:lnTo>
                  <a:lnTo>
                    <a:pt x="56" y="0"/>
                  </a:lnTo>
                  <a:lnTo>
                    <a:pt x="56" y="0"/>
                  </a:lnTo>
                  <a:lnTo>
                    <a:pt x="56" y="0"/>
                  </a:lnTo>
                  <a:lnTo>
                    <a:pt x="56" y="0"/>
                  </a:lnTo>
                  <a:lnTo>
                    <a:pt x="56" y="0"/>
                  </a:lnTo>
                  <a:lnTo>
                    <a:pt x="56" y="0"/>
                  </a:lnTo>
                  <a:lnTo>
                    <a:pt x="56" y="0"/>
                  </a:lnTo>
                  <a:lnTo>
                    <a:pt x="56" y="0"/>
                  </a:lnTo>
                  <a:lnTo>
                    <a:pt x="56" y="0"/>
                  </a:lnTo>
                  <a:lnTo>
                    <a:pt x="56" y="0"/>
                  </a:lnTo>
                  <a:lnTo>
                    <a:pt x="56" y="0"/>
                  </a:lnTo>
                  <a:lnTo>
                    <a:pt x="56" y="4"/>
                  </a:lnTo>
                  <a:lnTo>
                    <a:pt x="52" y="4"/>
                  </a:lnTo>
                  <a:lnTo>
                    <a:pt x="52" y="4"/>
                  </a:lnTo>
                  <a:lnTo>
                    <a:pt x="52" y="4"/>
                  </a:lnTo>
                  <a:lnTo>
                    <a:pt x="52" y="4"/>
                  </a:lnTo>
                  <a:lnTo>
                    <a:pt x="52" y="4"/>
                  </a:lnTo>
                  <a:lnTo>
                    <a:pt x="48" y="8"/>
                  </a:lnTo>
                  <a:lnTo>
                    <a:pt x="48" y="8"/>
                  </a:lnTo>
                  <a:lnTo>
                    <a:pt x="48" y="8"/>
                  </a:lnTo>
                  <a:lnTo>
                    <a:pt x="48" y="8"/>
                  </a:lnTo>
                  <a:lnTo>
                    <a:pt x="48" y="8"/>
                  </a:lnTo>
                  <a:lnTo>
                    <a:pt x="48" y="8"/>
                  </a:lnTo>
                  <a:lnTo>
                    <a:pt x="48" y="8"/>
                  </a:lnTo>
                  <a:lnTo>
                    <a:pt x="52" y="8"/>
                  </a:lnTo>
                  <a:lnTo>
                    <a:pt x="52" y="8"/>
                  </a:lnTo>
                  <a:lnTo>
                    <a:pt x="52" y="8"/>
                  </a:lnTo>
                  <a:lnTo>
                    <a:pt x="52" y="8"/>
                  </a:lnTo>
                  <a:lnTo>
                    <a:pt x="52" y="8"/>
                  </a:lnTo>
                  <a:lnTo>
                    <a:pt x="52" y="8"/>
                  </a:lnTo>
                  <a:lnTo>
                    <a:pt x="52" y="8"/>
                  </a:lnTo>
                  <a:lnTo>
                    <a:pt x="52" y="8"/>
                  </a:lnTo>
                  <a:lnTo>
                    <a:pt x="52" y="8"/>
                  </a:lnTo>
                  <a:lnTo>
                    <a:pt x="52" y="8"/>
                  </a:lnTo>
                  <a:lnTo>
                    <a:pt x="52" y="12"/>
                  </a:lnTo>
                  <a:lnTo>
                    <a:pt x="52" y="12"/>
                  </a:lnTo>
                  <a:lnTo>
                    <a:pt x="52" y="12"/>
                  </a:lnTo>
                  <a:lnTo>
                    <a:pt x="52" y="12"/>
                  </a:lnTo>
                  <a:lnTo>
                    <a:pt x="52" y="8"/>
                  </a:lnTo>
                  <a:lnTo>
                    <a:pt x="52" y="8"/>
                  </a:lnTo>
                  <a:lnTo>
                    <a:pt x="52" y="12"/>
                  </a:lnTo>
                  <a:lnTo>
                    <a:pt x="52" y="12"/>
                  </a:lnTo>
                  <a:lnTo>
                    <a:pt x="52" y="12"/>
                  </a:lnTo>
                  <a:lnTo>
                    <a:pt x="52" y="12"/>
                  </a:lnTo>
                  <a:lnTo>
                    <a:pt x="52" y="12"/>
                  </a:lnTo>
                  <a:lnTo>
                    <a:pt x="52" y="12"/>
                  </a:lnTo>
                  <a:lnTo>
                    <a:pt x="52" y="12"/>
                  </a:lnTo>
                  <a:lnTo>
                    <a:pt x="52" y="16"/>
                  </a:lnTo>
                  <a:lnTo>
                    <a:pt x="52" y="20"/>
                  </a:lnTo>
                  <a:lnTo>
                    <a:pt x="52" y="20"/>
                  </a:lnTo>
                  <a:lnTo>
                    <a:pt x="52" y="20"/>
                  </a:lnTo>
                  <a:lnTo>
                    <a:pt x="52" y="20"/>
                  </a:lnTo>
                  <a:lnTo>
                    <a:pt x="48" y="20"/>
                  </a:lnTo>
                  <a:lnTo>
                    <a:pt x="48" y="20"/>
                  </a:lnTo>
                  <a:lnTo>
                    <a:pt x="48" y="20"/>
                  </a:lnTo>
                  <a:lnTo>
                    <a:pt x="48" y="20"/>
                  </a:lnTo>
                  <a:lnTo>
                    <a:pt x="48" y="20"/>
                  </a:lnTo>
                  <a:lnTo>
                    <a:pt x="48" y="20"/>
                  </a:lnTo>
                  <a:lnTo>
                    <a:pt x="48" y="20"/>
                  </a:lnTo>
                  <a:lnTo>
                    <a:pt x="48" y="20"/>
                  </a:lnTo>
                  <a:lnTo>
                    <a:pt x="46" y="20"/>
                  </a:lnTo>
                  <a:lnTo>
                    <a:pt x="46" y="20"/>
                  </a:lnTo>
                  <a:lnTo>
                    <a:pt x="46" y="24"/>
                  </a:lnTo>
                  <a:lnTo>
                    <a:pt x="46" y="24"/>
                  </a:lnTo>
                  <a:lnTo>
                    <a:pt x="46" y="24"/>
                  </a:lnTo>
                  <a:lnTo>
                    <a:pt x="42" y="24"/>
                  </a:lnTo>
                  <a:lnTo>
                    <a:pt x="42" y="24"/>
                  </a:lnTo>
                  <a:lnTo>
                    <a:pt x="38" y="24"/>
                  </a:lnTo>
                  <a:lnTo>
                    <a:pt x="38" y="24"/>
                  </a:lnTo>
                  <a:lnTo>
                    <a:pt x="38" y="24"/>
                  </a:lnTo>
                  <a:lnTo>
                    <a:pt x="34" y="24"/>
                  </a:lnTo>
                  <a:lnTo>
                    <a:pt x="34" y="24"/>
                  </a:lnTo>
                  <a:lnTo>
                    <a:pt x="34" y="24"/>
                  </a:lnTo>
                  <a:lnTo>
                    <a:pt x="34" y="24"/>
                  </a:lnTo>
                  <a:lnTo>
                    <a:pt x="34" y="24"/>
                  </a:lnTo>
                  <a:lnTo>
                    <a:pt x="34" y="24"/>
                  </a:lnTo>
                  <a:lnTo>
                    <a:pt x="30" y="24"/>
                  </a:lnTo>
                  <a:lnTo>
                    <a:pt x="30" y="24"/>
                  </a:lnTo>
                  <a:lnTo>
                    <a:pt x="30" y="24"/>
                  </a:lnTo>
                  <a:lnTo>
                    <a:pt x="30" y="24"/>
                  </a:lnTo>
                  <a:lnTo>
                    <a:pt x="30" y="24"/>
                  </a:lnTo>
                  <a:lnTo>
                    <a:pt x="30" y="24"/>
                  </a:lnTo>
                  <a:lnTo>
                    <a:pt x="30" y="24"/>
                  </a:lnTo>
                  <a:lnTo>
                    <a:pt x="26" y="24"/>
                  </a:lnTo>
                  <a:lnTo>
                    <a:pt x="26" y="24"/>
                  </a:lnTo>
                  <a:lnTo>
                    <a:pt x="24" y="24"/>
                  </a:lnTo>
                  <a:lnTo>
                    <a:pt x="20" y="24"/>
                  </a:lnTo>
                  <a:lnTo>
                    <a:pt x="20" y="24"/>
                  </a:lnTo>
                  <a:lnTo>
                    <a:pt x="20" y="24"/>
                  </a:lnTo>
                  <a:lnTo>
                    <a:pt x="16" y="24"/>
                  </a:lnTo>
                  <a:lnTo>
                    <a:pt x="16" y="24"/>
                  </a:lnTo>
                  <a:lnTo>
                    <a:pt x="12" y="24"/>
                  </a:lnTo>
                  <a:lnTo>
                    <a:pt x="12" y="24"/>
                  </a:lnTo>
                  <a:lnTo>
                    <a:pt x="12" y="24"/>
                  </a:lnTo>
                  <a:lnTo>
                    <a:pt x="12" y="24"/>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17" name="Freeform 225">
              <a:extLst>
                <a:ext uri="{FF2B5EF4-FFF2-40B4-BE49-F238E27FC236}">
                  <a16:creationId xmlns:a16="http://schemas.microsoft.com/office/drawing/2014/main" id="{5EFF3E57-1F6B-6700-B749-A3B0E788EFB4}"/>
                </a:ext>
              </a:extLst>
            </p:cNvPr>
            <p:cNvSpPr>
              <a:spLocks noEditPoints="1"/>
            </p:cNvSpPr>
            <p:nvPr/>
          </p:nvSpPr>
          <p:spPr bwMode="auto">
            <a:xfrm>
              <a:off x="2489200" y="3225868"/>
              <a:ext cx="117475" cy="114300"/>
            </a:xfrm>
            <a:custGeom>
              <a:avLst/>
              <a:gdLst>
                <a:gd name="T0" fmla="*/ 34 w 74"/>
                <a:gd name="T1" fmla="*/ 64 h 72"/>
                <a:gd name="T2" fmla="*/ 30 w 74"/>
                <a:gd name="T3" fmla="*/ 56 h 72"/>
                <a:gd name="T4" fmla="*/ 26 w 74"/>
                <a:gd name="T5" fmla="*/ 48 h 72"/>
                <a:gd name="T6" fmla="*/ 18 w 74"/>
                <a:gd name="T7" fmla="*/ 56 h 72"/>
                <a:gd name="T8" fmla="*/ 10 w 74"/>
                <a:gd name="T9" fmla="*/ 56 h 72"/>
                <a:gd name="T10" fmla="*/ 14 w 74"/>
                <a:gd name="T11" fmla="*/ 48 h 72"/>
                <a:gd name="T12" fmla="*/ 22 w 74"/>
                <a:gd name="T13" fmla="*/ 46 h 72"/>
                <a:gd name="T14" fmla="*/ 22 w 74"/>
                <a:gd name="T15" fmla="*/ 34 h 72"/>
                <a:gd name="T16" fmla="*/ 22 w 74"/>
                <a:gd name="T17" fmla="*/ 26 h 72"/>
                <a:gd name="T18" fmla="*/ 18 w 74"/>
                <a:gd name="T19" fmla="*/ 22 h 72"/>
                <a:gd name="T20" fmla="*/ 10 w 74"/>
                <a:gd name="T21" fmla="*/ 18 h 72"/>
                <a:gd name="T22" fmla="*/ 8 w 74"/>
                <a:gd name="T23" fmla="*/ 18 h 72"/>
                <a:gd name="T24" fmla="*/ 0 w 74"/>
                <a:gd name="T25" fmla="*/ 16 h 72"/>
                <a:gd name="T26" fmla="*/ 4 w 74"/>
                <a:gd name="T27" fmla="*/ 12 h 72"/>
                <a:gd name="T28" fmla="*/ 14 w 74"/>
                <a:gd name="T29" fmla="*/ 12 h 72"/>
                <a:gd name="T30" fmla="*/ 10 w 74"/>
                <a:gd name="T31" fmla="*/ 8 h 72"/>
                <a:gd name="T32" fmla="*/ 8 w 74"/>
                <a:gd name="T33" fmla="*/ 0 h 72"/>
                <a:gd name="T34" fmla="*/ 10 w 74"/>
                <a:gd name="T35" fmla="*/ 0 h 72"/>
                <a:gd name="T36" fmla="*/ 18 w 74"/>
                <a:gd name="T37" fmla="*/ 4 h 72"/>
                <a:gd name="T38" fmla="*/ 30 w 74"/>
                <a:gd name="T39" fmla="*/ 8 h 72"/>
                <a:gd name="T40" fmla="*/ 34 w 74"/>
                <a:gd name="T41" fmla="*/ 8 h 72"/>
                <a:gd name="T42" fmla="*/ 44 w 74"/>
                <a:gd name="T43" fmla="*/ 8 h 72"/>
                <a:gd name="T44" fmla="*/ 44 w 74"/>
                <a:gd name="T45" fmla="*/ 12 h 72"/>
                <a:gd name="T46" fmla="*/ 56 w 74"/>
                <a:gd name="T47" fmla="*/ 12 h 72"/>
                <a:gd name="T48" fmla="*/ 60 w 74"/>
                <a:gd name="T49" fmla="*/ 18 h 72"/>
                <a:gd name="T50" fmla="*/ 68 w 74"/>
                <a:gd name="T51" fmla="*/ 22 h 72"/>
                <a:gd name="T52" fmla="*/ 70 w 74"/>
                <a:gd name="T53" fmla="*/ 30 h 72"/>
                <a:gd name="T54" fmla="*/ 70 w 74"/>
                <a:gd name="T55" fmla="*/ 34 h 72"/>
                <a:gd name="T56" fmla="*/ 68 w 74"/>
                <a:gd name="T57" fmla="*/ 42 h 72"/>
                <a:gd name="T58" fmla="*/ 60 w 74"/>
                <a:gd name="T59" fmla="*/ 38 h 72"/>
                <a:gd name="T60" fmla="*/ 56 w 74"/>
                <a:gd name="T61" fmla="*/ 30 h 72"/>
                <a:gd name="T62" fmla="*/ 44 w 74"/>
                <a:gd name="T63" fmla="*/ 26 h 72"/>
                <a:gd name="T64" fmla="*/ 52 w 74"/>
                <a:gd name="T65" fmla="*/ 38 h 72"/>
                <a:gd name="T66" fmla="*/ 44 w 74"/>
                <a:gd name="T67" fmla="*/ 48 h 72"/>
                <a:gd name="T68" fmla="*/ 44 w 74"/>
                <a:gd name="T69" fmla="*/ 60 h 72"/>
                <a:gd name="T70" fmla="*/ 40 w 74"/>
                <a:gd name="T71" fmla="*/ 68 h 72"/>
                <a:gd name="T72" fmla="*/ 34 w 74"/>
                <a:gd name="T73" fmla="*/ 72 h 72"/>
                <a:gd name="T74" fmla="*/ 22 w 74"/>
                <a:gd name="T75" fmla="*/ 12 h 72"/>
                <a:gd name="T76" fmla="*/ 30 w 74"/>
                <a:gd name="T77" fmla="*/ 16 h 72"/>
                <a:gd name="T78" fmla="*/ 38 w 74"/>
                <a:gd name="T79" fmla="*/ 18 h 72"/>
                <a:gd name="T80" fmla="*/ 44 w 74"/>
                <a:gd name="T81" fmla="*/ 16 h 72"/>
                <a:gd name="T82" fmla="*/ 44 w 74"/>
                <a:gd name="T83" fmla="*/ 16 h 72"/>
                <a:gd name="T84" fmla="*/ 38 w 74"/>
                <a:gd name="T85" fmla="*/ 12 h 72"/>
                <a:gd name="T86" fmla="*/ 30 w 74"/>
                <a:gd name="T87" fmla="*/ 12 h 72"/>
                <a:gd name="T88" fmla="*/ 26 w 74"/>
                <a:gd name="T8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72">
                  <a:moveTo>
                    <a:pt x="34" y="72"/>
                  </a:moveTo>
                  <a:lnTo>
                    <a:pt x="34" y="68"/>
                  </a:lnTo>
                  <a:lnTo>
                    <a:pt x="34" y="64"/>
                  </a:lnTo>
                  <a:lnTo>
                    <a:pt x="34" y="60"/>
                  </a:lnTo>
                  <a:lnTo>
                    <a:pt x="34" y="56"/>
                  </a:lnTo>
                  <a:lnTo>
                    <a:pt x="30" y="56"/>
                  </a:lnTo>
                  <a:lnTo>
                    <a:pt x="30" y="52"/>
                  </a:lnTo>
                  <a:lnTo>
                    <a:pt x="30" y="48"/>
                  </a:lnTo>
                  <a:lnTo>
                    <a:pt x="26" y="48"/>
                  </a:lnTo>
                  <a:lnTo>
                    <a:pt x="22" y="48"/>
                  </a:lnTo>
                  <a:lnTo>
                    <a:pt x="22" y="52"/>
                  </a:lnTo>
                  <a:lnTo>
                    <a:pt x="18" y="56"/>
                  </a:lnTo>
                  <a:lnTo>
                    <a:pt x="14" y="60"/>
                  </a:lnTo>
                  <a:lnTo>
                    <a:pt x="14" y="56"/>
                  </a:lnTo>
                  <a:lnTo>
                    <a:pt x="10" y="56"/>
                  </a:lnTo>
                  <a:lnTo>
                    <a:pt x="10" y="52"/>
                  </a:lnTo>
                  <a:lnTo>
                    <a:pt x="14" y="52"/>
                  </a:lnTo>
                  <a:lnTo>
                    <a:pt x="14" y="48"/>
                  </a:lnTo>
                  <a:lnTo>
                    <a:pt x="18" y="48"/>
                  </a:lnTo>
                  <a:lnTo>
                    <a:pt x="18" y="46"/>
                  </a:lnTo>
                  <a:lnTo>
                    <a:pt x="22" y="46"/>
                  </a:lnTo>
                  <a:lnTo>
                    <a:pt x="22" y="42"/>
                  </a:lnTo>
                  <a:lnTo>
                    <a:pt x="22" y="38"/>
                  </a:lnTo>
                  <a:lnTo>
                    <a:pt x="22" y="34"/>
                  </a:lnTo>
                  <a:lnTo>
                    <a:pt x="18" y="30"/>
                  </a:lnTo>
                  <a:lnTo>
                    <a:pt x="22" y="30"/>
                  </a:lnTo>
                  <a:lnTo>
                    <a:pt x="22" y="26"/>
                  </a:lnTo>
                  <a:lnTo>
                    <a:pt x="18" y="26"/>
                  </a:lnTo>
                  <a:lnTo>
                    <a:pt x="22" y="26"/>
                  </a:lnTo>
                  <a:lnTo>
                    <a:pt x="18" y="22"/>
                  </a:lnTo>
                  <a:lnTo>
                    <a:pt x="14" y="22"/>
                  </a:lnTo>
                  <a:lnTo>
                    <a:pt x="14" y="18"/>
                  </a:lnTo>
                  <a:lnTo>
                    <a:pt x="10" y="18"/>
                  </a:lnTo>
                  <a:lnTo>
                    <a:pt x="8" y="18"/>
                  </a:lnTo>
                  <a:lnTo>
                    <a:pt x="8" y="16"/>
                  </a:lnTo>
                  <a:lnTo>
                    <a:pt x="8" y="18"/>
                  </a:lnTo>
                  <a:lnTo>
                    <a:pt x="4" y="18"/>
                  </a:lnTo>
                  <a:lnTo>
                    <a:pt x="4" y="16"/>
                  </a:lnTo>
                  <a:lnTo>
                    <a:pt x="0" y="16"/>
                  </a:lnTo>
                  <a:lnTo>
                    <a:pt x="0" y="12"/>
                  </a:lnTo>
                  <a:lnTo>
                    <a:pt x="4" y="8"/>
                  </a:lnTo>
                  <a:lnTo>
                    <a:pt x="4" y="12"/>
                  </a:lnTo>
                  <a:lnTo>
                    <a:pt x="8" y="12"/>
                  </a:lnTo>
                  <a:lnTo>
                    <a:pt x="10" y="12"/>
                  </a:lnTo>
                  <a:lnTo>
                    <a:pt x="14" y="12"/>
                  </a:lnTo>
                  <a:lnTo>
                    <a:pt x="10" y="8"/>
                  </a:lnTo>
                  <a:lnTo>
                    <a:pt x="10" y="12"/>
                  </a:lnTo>
                  <a:lnTo>
                    <a:pt x="10" y="8"/>
                  </a:lnTo>
                  <a:lnTo>
                    <a:pt x="10" y="4"/>
                  </a:lnTo>
                  <a:lnTo>
                    <a:pt x="8" y="4"/>
                  </a:lnTo>
                  <a:lnTo>
                    <a:pt x="8" y="0"/>
                  </a:lnTo>
                  <a:lnTo>
                    <a:pt x="4" y="0"/>
                  </a:lnTo>
                  <a:lnTo>
                    <a:pt x="8" y="0"/>
                  </a:lnTo>
                  <a:lnTo>
                    <a:pt x="10" y="0"/>
                  </a:lnTo>
                  <a:lnTo>
                    <a:pt x="10" y="4"/>
                  </a:lnTo>
                  <a:lnTo>
                    <a:pt x="14" y="4"/>
                  </a:lnTo>
                  <a:lnTo>
                    <a:pt x="18" y="4"/>
                  </a:lnTo>
                  <a:lnTo>
                    <a:pt x="22" y="8"/>
                  </a:lnTo>
                  <a:lnTo>
                    <a:pt x="26" y="8"/>
                  </a:lnTo>
                  <a:lnTo>
                    <a:pt x="30" y="8"/>
                  </a:lnTo>
                  <a:lnTo>
                    <a:pt x="34" y="8"/>
                  </a:lnTo>
                  <a:lnTo>
                    <a:pt x="38" y="8"/>
                  </a:lnTo>
                  <a:lnTo>
                    <a:pt x="34" y="8"/>
                  </a:lnTo>
                  <a:lnTo>
                    <a:pt x="38" y="8"/>
                  </a:lnTo>
                  <a:lnTo>
                    <a:pt x="40" y="8"/>
                  </a:lnTo>
                  <a:lnTo>
                    <a:pt x="44" y="8"/>
                  </a:lnTo>
                  <a:lnTo>
                    <a:pt x="48" y="8"/>
                  </a:lnTo>
                  <a:lnTo>
                    <a:pt x="48" y="12"/>
                  </a:lnTo>
                  <a:lnTo>
                    <a:pt x="44" y="12"/>
                  </a:lnTo>
                  <a:lnTo>
                    <a:pt x="48" y="12"/>
                  </a:lnTo>
                  <a:lnTo>
                    <a:pt x="52" y="12"/>
                  </a:lnTo>
                  <a:lnTo>
                    <a:pt x="56" y="12"/>
                  </a:lnTo>
                  <a:lnTo>
                    <a:pt x="60" y="12"/>
                  </a:lnTo>
                  <a:lnTo>
                    <a:pt x="60" y="16"/>
                  </a:lnTo>
                  <a:lnTo>
                    <a:pt x="60" y="18"/>
                  </a:lnTo>
                  <a:lnTo>
                    <a:pt x="64" y="18"/>
                  </a:lnTo>
                  <a:lnTo>
                    <a:pt x="64" y="22"/>
                  </a:lnTo>
                  <a:lnTo>
                    <a:pt x="68" y="22"/>
                  </a:lnTo>
                  <a:lnTo>
                    <a:pt x="68" y="26"/>
                  </a:lnTo>
                  <a:lnTo>
                    <a:pt x="68" y="30"/>
                  </a:lnTo>
                  <a:lnTo>
                    <a:pt x="70" y="30"/>
                  </a:lnTo>
                  <a:lnTo>
                    <a:pt x="70" y="34"/>
                  </a:lnTo>
                  <a:lnTo>
                    <a:pt x="74" y="34"/>
                  </a:lnTo>
                  <a:lnTo>
                    <a:pt x="70" y="34"/>
                  </a:lnTo>
                  <a:lnTo>
                    <a:pt x="68" y="34"/>
                  </a:lnTo>
                  <a:lnTo>
                    <a:pt x="68" y="38"/>
                  </a:lnTo>
                  <a:lnTo>
                    <a:pt x="68" y="42"/>
                  </a:lnTo>
                  <a:lnTo>
                    <a:pt x="64" y="42"/>
                  </a:lnTo>
                  <a:lnTo>
                    <a:pt x="64" y="38"/>
                  </a:lnTo>
                  <a:lnTo>
                    <a:pt x="60" y="38"/>
                  </a:lnTo>
                  <a:lnTo>
                    <a:pt x="56" y="38"/>
                  </a:lnTo>
                  <a:lnTo>
                    <a:pt x="56" y="34"/>
                  </a:lnTo>
                  <a:lnTo>
                    <a:pt x="56" y="30"/>
                  </a:lnTo>
                  <a:lnTo>
                    <a:pt x="52" y="30"/>
                  </a:lnTo>
                  <a:lnTo>
                    <a:pt x="48" y="26"/>
                  </a:lnTo>
                  <a:lnTo>
                    <a:pt x="44" y="26"/>
                  </a:lnTo>
                  <a:lnTo>
                    <a:pt x="48" y="30"/>
                  </a:lnTo>
                  <a:lnTo>
                    <a:pt x="52" y="34"/>
                  </a:lnTo>
                  <a:lnTo>
                    <a:pt x="52" y="38"/>
                  </a:lnTo>
                  <a:lnTo>
                    <a:pt x="48" y="42"/>
                  </a:lnTo>
                  <a:lnTo>
                    <a:pt x="44" y="46"/>
                  </a:lnTo>
                  <a:lnTo>
                    <a:pt x="44" y="48"/>
                  </a:lnTo>
                  <a:lnTo>
                    <a:pt x="44" y="52"/>
                  </a:lnTo>
                  <a:lnTo>
                    <a:pt x="44" y="56"/>
                  </a:lnTo>
                  <a:lnTo>
                    <a:pt x="44" y="60"/>
                  </a:lnTo>
                  <a:lnTo>
                    <a:pt x="44" y="64"/>
                  </a:lnTo>
                  <a:lnTo>
                    <a:pt x="40" y="64"/>
                  </a:lnTo>
                  <a:lnTo>
                    <a:pt x="40" y="68"/>
                  </a:lnTo>
                  <a:lnTo>
                    <a:pt x="38" y="68"/>
                  </a:lnTo>
                  <a:lnTo>
                    <a:pt x="34" y="72"/>
                  </a:lnTo>
                  <a:lnTo>
                    <a:pt x="34" y="72"/>
                  </a:lnTo>
                  <a:lnTo>
                    <a:pt x="34" y="72"/>
                  </a:lnTo>
                  <a:close/>
                  <a:moveTo>
                    <a:pt x="26" y="12"/>
                  </a:moveTo>
                  <a:lnTo>
                    <a:pt x="22" y="12"/>
                  </a:lnTo>
                  <a:lnTo>
                    <a:pt x="26" y="12"/>
                  </a:lnTo>
                  <a:lnTo>
                    <a:pt x="26" y="16"/>
                  </a:lnTo>
                  <a:lnTo>
                    <a:pt x="30" y="16"/>
                  </a:lnTo>
                  <a:lnTo>
                    <a:pt x="34" y="16"/>
                  </a:lnTo>
                  <a:lnTo>
                    <a:pt x="38" y="16"/>
                  </a:lnTo>
                  <a:lnTo>
                    <a:pt x="38" y="18"/>
                  </a:lnTo>
                  <a:lnTo>
                    <a:pt x="40" y="18"/>
                  </a:lnTo>
                  <a:lnTo>
                    <a:pt x="40" y="16"/>
                  </a:lnTo>
                  <a:lnTo>
                    <a:pt x="44" y="16"/>
                  </a:lnTo>
                  <a:lnTo>
                    <a:pt x="40" y="18"/>
                  </a:lnTo>
                  <a:lnTo>
                    <a:pt x="44" y="18"/>
                  </a:lnTo>
                  <a:lnTo>
                    <a:pt x="44" y="16"/>
                  </a:lnTo>
                  <a:lnTo>
                    <a:pt x="44" y="12"/>
                  </a:lnTo>
                  <a:lnTo>
                    <a:pt x="40" y="12"/>
                  </a:lnTo>
                  <a:lnTo>
                    <a:pt x="38" y="12"/>
                  </a:lnTo>
                  <a:lnTo>
                    <a:pt x="34" y="12"/>
                  </a:lnTo>
                  <a:lnTo>
                    <a:pt x="30" y="16"/>
                  </a:lnTo>
                  <a:lnTo>
                    <a:pt x="30" y="12"/>
                  </a:lnTo>
                  <a:lnTo>
                    <a:pt x="26" y="12"/>
                  </a:lnTo>
                  <a:lnTo>
                    <a:pt x="26" y="12"/>
                  </a:lnTo>
                  <a:lnTo>
                    <a:pt x="26" y="12"/>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18" name="Freeform 226">
              <a:extLst>
                <a:ext uri="{FF2B5EF4-FFF2-40B4-BE49-F238E27FC236}">
                  <a16:creationId xmlns:a16="http://schemas.microsoft.com/office/drawing/2014/main" id="{ECC5A7AE-2C54-8B1D-DC03-03C36691271F}"/>
                </a:ext>
              </a:extLst>
            </p:cNvPr>
            <p:cNvSpPr>
              <a:spLocks/>
            </p:cNvSpPr>
            <p:nvPr/>
          </p:nvSpPr>
          <p:spPr bwMode="auto">
            <a:xfrm>
              <a:off x="2517775" y="3340168"/>
              <a:ext cx="107950" cy="44450"/>
            </a:xfrm>
            <a:custGeom>
              <a:avLst/>
              <a:gdLst>
                <a:gd name="T0" fmla="*/ 68 w 68"/>
                <a:gd name="T1" fmla="*/ 0 h 28"/>
                <a:gd name="T2" fmla="*/ 68 w 68"/>
                <a:gd name="T3" fmla="*/ 2 h 28"/>
                <a:gd name="T4" fmla="*/ 68 w 68"/>
                <a:gd name="T5" fmla="*/ 2 h 28"/>
                <a:gd name="T6" fmla="*/ 56 w 68"/>
                <a:gd name="T7" fmla="*/ 10 h 28"/>
                <a:gd name="T8" fmla="*/ 54 w 68"/>
                <a:gd name="T9" fmla="*/ 14 h 28"/>
                <a:gd name="T10" fmla="*/ 46 w 68"/>
                <a:gd name="T11" fmla="*/ 16 h 28"/>
                <a:gd name="T12" fmla="*/ 42 w 68"/>
                <a:gd name="T13" fmla="*/ 16 h 28"/>
                <a:gd name="T14" fmla="*/ 34 w 68"/>
                <a:gd name="T15" fmla="*/ 20 h 28"/>
                <a:gd name="T16" fmla="*/ 30 w 68"/>
                <a:gd name="T17" fmla="*/ 24 h 28"/>
                <a:gd name="T18" fmla="*/ 28 w 68"/>
                <a:gd name="T19" fmla="*/ 28 h 28"/>
                <a:gd name="T20" fmla="*/ 24 w 68"/>
                <a:gd name="T21" fmla="*/ 28 h 28"/>
                <a:gd name="T22" fmla="*/ 24 w 68"/>
                <a:gd name="T23" fmla="*/ 28 h 28"/>
                <a:gd name="T24" fmla="*/ 20 w 68"/>
                <a:gd name="T25" fmla="*/ 28 h 28"/>
                <a:gd name="T26" fmla="*/ 16 w 68"/>
                <a:gd name="T27" fmla="*/ 28 h 28"/>
                <a:gd name="T28" fmla="*/ 12 w 68"/>
                <a:gd name="T29" fmla="*/ 28 h 28"/>
                <a:gd name="T30" fmla="*/ 8 w 68"/>
                <a:gd name="T31" fmla="*/ 28 h 28"/>
                <a:gd name="T32" fmla="*/ 8 w 68"/>
                <a:gd name="T33" fmla="*/ 28 h 28"/>
                <a:gd name="T34" fmla="*/ 12 w 68"/>
                <a:gd name="T35" fmla="*/ 28 h 28"/>
                <a:gd name="T36" fmla="*/ 12 w 68"/>
                <a:gd name="T37" fmla="*/ 28 h 28"/>
                <a:gd name="T38" fmla="*/ 12 w 68"/>
                <a:gd name="T39" fmla="*/ 24 h 28"/>
                <a:gd name="T40" fmla="*/ 12 w 68"/>
                <a:gd name="T41" fmla="*/ 24 h 28"/>
                <a:gd name="T42" fmla="*/ 8 w 68"/>
                <a:gd name="T43" fmla="*/ 24 h 28"/>
                <a:gd name="T44" fmla="*/ 8 w 68"/>
                <a:gd name="T45" fmla="*/ 24 h 28"/>
                <a:gd name="T46" fmla="*/ 4 w 68"/>
                <a:gd name="T47" fmla="*/ 24 h 28"/>
                <a:gd name="T48" fmla="*/ 0 w 68"/>
                <a:gd name="T49" fmla="*/ 20 h 28"/>
                <a:gd name="T50" fmla="*/ 0 w 68"/>
                <a:gd name="T51" fmla="*/ 20 h 28"/>
                <a:gd name="T52" fmla="*/ 4 w 68"/>
                <a:gd name="T53" fmla="*/ 16 h 28"/>
                <a:gd name="T54" fmla="*/ 4 w 68"/>
                <a:gd name="T55" fmla="*/ 14 h 28"/>
                <a:gd name="T56" fmla="*/ 8 w 68"/>
                <a:gd name="T57" fmla="*/ 10 h 28"/>
                <a:gd name="T58" fmla="*/ 8 w 68"/>
                <a:gd name="T59" fmla="*/ 10 h 28"/>
                <a:gd name="T60" fmla="*/ 8 w 68"/>
                <a:gd name="T61" fmla="*/ 16 h 28"/>
                <a:gd name="T62" fmla="*/ 8 w 68"/>
                <a:gd name="T63" fmla="*/ 16 h 28"/>
                <a:gd name="T64" fmla="*/ 12 w 68"/>
                <a:gd name="T65" fmla="*/ 16 h 28"/>
                <a:gd name="T66" fmla="*/ 12 w 68"/>
                <a:gd name="T67" fmla="*/ 16 h 28"/>
                <a:gd name="T68" fmla="*/ 16 w 68"/>
                <a:gd name="T69" fmla="*/ 16 h 28"/>
                <a:gd name="T70" fmla="*/ 16 w 68"/>
                <a:gd name="T71" fmla="*/ 16 h 28"/>
                <a:gd name="T72" fmla="*/ 20 w 68"/>
                <a:gd name="T73" fmla="*/ 14 h 28"/>
                <a:gd name="T74" fmla="*/ 28 w 68"/>
                <a:gd name="T75" fmla="*/ 10 h 28"/>
                <a:gd name="T76" fmla="*/ 30 w 68"/>
                <a:gd name="T77" fmla="*/ 6 h 28"/>
                <a:gd name="T78" fmla="*/ 34 w 68"/>
                <a:gd name="T79" fmla="*/ 2 h 28"/>
                <a:gd name="T80" fmla="*/ 42 w 68"/>
                <a:gd name="T81" fmla="*/ 6 h 28"/>
                <a:gd name="T82" fmla="*/ 42 w 68"/>
                <a:gd name="T83" fmla="*/ 6 h 28"/>
                <a:gd name="T84" fmla="*/ 50 w 68"/>
                <a:gd name="T85" fmla="*/ 6 h 28"/>
                <a:gd name="T86" fmla="*/ 50 w 68"/>
                <a:gd name="T87" fmla="*/ 6 h 28"/>
                <a:gd name="T88" fmla="*/ 50 w 68"/>
                <a:gd name="T89" fmla="*/ 6 h 28"/>
                <a:gd name="T90" fmla="*/ 46 w 68"/>
                <a:gd name="T91" fmla="*/ 6 h 28"/>
                <a:gd name="T92" fmla="*/ 46 w 68"/>
                <a:gd name="T93" fmla="*/ 6 h 28"/>
                <a:gd name="T94" fmla="*/ 50 w 68"/>
                <a:gd name="T95" fmla="*/ 2 h 28"/>
                <a:gd name="T96" fmla="*/ 54 w 68"/>
                <a:gd name="T97" fmla="*/ 2 h 28"/>
                <a:gd name="T98" fmla="*/ 56 w 68"/>
                <a:gd name="T99" fmla="*/ 0 h 28"/>
                <a:gd name="T100" fmla="*/ 64 w 68"/>
                <a:gd name="T101" fmla="*/ 0 h 28"/>
                <a:gd name="T102" fmla="*/ 64 w 68"/>
                <a:gd name="T103" fmla="*/ 2 h 28"/>
                <a:gd name="T104" fmla="*/ 68 w 68"/>
                <a:gd name="T10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28">
                  <a:moveTo>
                    <a:pt x="68" y="0"/>
                  </a:moveTo>
                  <a:lnTo>
                    <a:pt x="68" y="0"/>
                  </a:lnTo>
                  <a:lnTo>
                    <a:pt x="68" y="0"/>
                  </a:lnTo>
                  <a:lnTo>
                    <a:pt x="68" y="0"/>
                  </a:lnTo>
                  <a:lnTo>
                    <a:pt x="68" y="2"/>
                  </a:lnTo>
                  <a:lnTo>
                    <a:pt x="68" y="2"/>
                  </a:lnTo>
                  <a:lnTo>
                    <a:pt x="68" y="2"/>
                  </a:lnTo>
                  <a:lnTo>
                    <a:pt x="68" y="2"/>
                  </a:lnTo>
                  <a:lnTo>
                    <a:pt x="68" y="2"/>
                  </a:lnTo>
                  <a:lnTo>
                    <a:pt x="68" y="2"/>
                  </a:lnTo>
                  <a:lnTo>
                    <a:pt x="68" y="2"/>
                  </a:lnTo>
                  <a:lnTo>
                    <a:pt x="68" y="2"/>
                  </a:lnTo>
                  <a:lnTo>
                    <a:pt x="64" y="2"/>
                  </a:lnTo>
                  <a:lnTo>
                    <a:pt x="64" y="6"/>
                  </a:lnTo>
                  <a:lnTo>
                    <a:pt x="60" y="6"/>
                  </a:lnTo>
                  <a:lnTo>
                    <a:pt x="56" y="10"/>
                  </a:lnTo>
                  <a:lnTo>
                    <a:pt x="56" y="10"/>
                  </a:lnTo>
                  <a:lnTo>
                    <a:pt x="54" y="14"/>
                  </a:lnTo>
                  <a:lnTo>
                    <a:pt x="54" y="14"/>
                  </a:lnTo>
                  <a:lnTo>
                    <a:pt x="54" y="14"/>
                  </a:lnTo>
                  <a:lnTo>
                    <a:pt x="54" y="14"/>
                  </a:lnTo>
                  <a:lnTo>
                    <a:pt x="50" y="14"/>
                  </a:lnTo>
                  <a:lnTo>
                    <a:pt x="46" y="16"/>
                  </a:lnTo>
                  <a:lnTo>
                    <a:pt x="46" y="16"/>
                  </a:lnTo>
                  <a:lnTo>
                    <a:pt x="42" y="16"/>
                  </a:lnTo>
                  <a:lnTo>
                    <a:pt x="42" y="16"/>
                  </a:lnTo>
                  <a:lnTo>
                    <a:pt x="42" y="16"/>
                  </a:lnTo>
                  <a:lnTo>
                    <a:pt x="42" y="16"/>
                  </a:lnTo>
                  <a:lnTo>
                    <a:pt x="38" y="16"/>
                  </a:lnTo>
                  <a:lnTo>
                    <a:pt x="34" y="20"/>
                  </a:lnTo>
                  <a:lnTo>
                    <a:pt x="34" y="20"/>
                  </a:lnTo>
                  <a:lnTo>
                    <a:pt x="34" y="20"/>
                  </a:lnTo>
                  <a:lnTo>
                    <a:pt x="30" y="20"/>
                  </a:lnTo>
                  <a:lnTo>
                    <a:pt x="30" y="24"/>
                  </a:lnTo>
                  <a:lnTo>
                    <a:pt x="30" y="24"/>
                  </a:lnTo>
                  <a:lnTo>
                    <a:pt x="30" y="24"/>
                  </a:lnTo>
                  <a:lnTo>
                    <a:pt x="30" y="24"/>
                  </a:lnTo>
                  <a:lnTo>
                    <a:pt x="28" y="24"/>
                  </a:lnTo>
                  <a:lnTo>
                    <a:pt x="28" y="24"/>
                  </a:lnTo>
                  <a:lnTo>
                    <a:pt x="28" y="28"/>
                  </a:lnTo>
                  <a:lnTo>
                    <a:pt x="28" y="28"/>
                  </a:lnTo>
                  <a:lnTo>
                    <a:pt x="28" y="28"/>
                  </a:lnTo>
                  <a:lnTo>
                    <a:pt x="24" y="28"/>
                  </a:lnTo>
                  <a:lnTo>
                    <a:pt x="24" y="28"/>
                  </a:lnTo>
                  <a:lnTo>
                    <a:pt x="24" y="28"/>
                  </a:lnTo>
                  <a:lnTo>
                    <a:pt x="24" y="28"/>
                  </a:lnTo>
                  <a:lnTo>
                    <a:pt x="24" y="28"/>
                  </a:lnTo>
                  <a:lnTo>
                    <a:pt x="24" y="28"/>
                  </a:lnTo>
                  <a:lnTo>
                    <a:pt x="24" y="28"/>
                  </a:lnTo>
                  <a:lnTo>
                    <a:pt x="20" y="28"/>
                  </a:lnTo>
                  <a:lnTo>
                    <a:pt x="20" y="28"/>
                  </a:lnTo>
                  <a:lnTo>
                    <a:pt x="20" y="28"/>
                  </a:lnTo>
                  <a:lnTo>
                    <a:pt x="20" y="28"/>
                  </a:lnTo>
                  <a:lnTo>
                    <a:pt x="20" y="28"/>
                  </a:lnTo>
                  <a:lnTo>
                    <a:pt x="16" y="28"/>
                  </a:lnTo>
                  <a:lnTo>
                    <a:pt x="16" y="28"/>
                  </a:lnTo>
                  <a:lnTo>
                    <a:pt x="16" y="28"/>
                  </a:lnTo>
                  <a:lnTo>
                    <a:pt x="16" y="28"/>
                  </a:lnTo>
                  <a:lnTo>
                    <a:pt x="12" y="28"/>
                  </a:lnTo>
                  <a:lnTo>
                    <a:pt x="12" y="28"/>
                  </a:lnTo>
                  <a:lnTo>
                    <a:pt x="12" y="28"/>
                  </a:lnTo>
                  <a:lnTo>
                    <a:pt x="12" y="28"/>
                  </a:lnTo>
                  <a:lnTo>
                    <a:pt x="12" y="28"/>
                  </a:lnTo>
                  <a:lnTo>
                    <a:pt x="8" y="28"/>
                  </a:lnTo>
                  <a:lnTo>
                    <a:pt x="8" y="28"/>
                  </a:lnTo>
                  <a:lnTo>
                    <a:pt x="8" y="28"/>
                  </a:lnTo>
                  <a:lnTo>
                    <a:pt x="8" y="28"/>
                  </a:lnTo>
                  <a:lnTo>
                    <a:pt x="8" y="28"/>
                  </a:lnTo>
                  <a:lnTo>
                    <a:pt x="8" y="28"/>
                  </a:lnTo>
                  <a:lnTo>
                    <a:pt x="8" y="28"/>
                  </a:lnTo>
                  <a:lnTo>
                    <a:pt x="8" y="28"/>
                  </a:lnTo>
                  <a:lnTo>
                    <a:pt x="12" y="28"/>
                  </a:lnTo>
                  <a:lnTo>
                    <a:pt x="12" y="28"/>
                  </a:lnTo>
                  <a:lnTo>
                    <a:pt x="12" y="28"/>
                  </a:lnTo>
                  <a:lnTo>
                    <a:pt x="12" y="28"/>
                  </a:lnTo>
                  <a:lnTo>
                    <a:pt x="12" y="28"/>
                  </a:lnTo>
                  <a:lnTo>
                    <a:pt x="12" y="28"/>
                  </a:lnTo>
                  <a:lnTo>
                    <a:pt x="12" y="28"/>
                  </a:lnTo>
                  <a:lnTo>
                    <a:pt x="12" y="24"/>
                  </a:lnTo>
                  <a:lnTo>
                    <a:pt x="12" y="24"/>
                  </a:lnTo>
                  <a:lnTo>
                    <a:pt x="12" y="24"/>
                  </a:lnTo>
                  <a:lnTo>
                    <a:pt x="12" y="24"/>
                  </a:lnTo>
                  <a:lnTo>
                    <a:pt x="12" y="24"/>
                  </a:lnTo>
                  <a:lnTo>
                    <a:pt x="12" y="24"/>
                  </a:lnTo>
                  <a:lnTo>
                    <a:pt x="12" y="24"/>
                  </a:lnTo>
                  <a:lnTo>
                    <a:pt x="8" y="24"/>
                  </a:lnTo>
                  <a:lnTo>
                    <a:pt x="8" y="24"/>
                  </a:lnTo>
                  <a:lnTo>
                    <a:pt x="8" y="24"/>
                  </a:lnTo>
                  <a:lnTo>
                    <a:pt x="8" y="24"/>
                  </a:lnTo>
                  <a:lnTo>
                    <a:pt x="8" y="24"/>
                  </a:lnTo>
                  <a:lnTo>
                    <a:pt x="8" y="24"/>
                  </a:lnTo>
                  <a:lnTo>
                    <a:pt x="8" y="24"/>
                  </a:lnTo>
                  <a:lnTo>
                    <a:pt x="8" y="24"/>
                  </a:lnTo>
                  <a:lnTo>
                    <a:pt x="4" y="24"/>
                  </a:lnTo>
                  <a:lnTo>
                    <a:pt x="4" y="24"/>
                  </a:lnTo>
                  <a:lnTo>
                    <a:pt x="4" y="24"/>
                  </a:lnTo>
                  <a:lnTo>
                    <a:pt x="0" y="24"/>
                  </a:lnTo>
                  <a:lnTo>
                    <a:pt x="0" y="20"/>
                  </a:lnTo>
                  <a:lnTo>
                    <a:pt x="0" y="20"/>
                  </a:lnTo>
                  <a:lnTo>
                    <a:pt x="0" y="20"/>
                  </a:lnTo>
                  <a:lnTo>
                    <a:pt x="0" y="20"/>
                  </a:lnTo>
                  <a:lnTo>
                    <a:pt x="0" y="20"/>
                  </a:lnTo>
                  <a:lnTo>
                    <a:pt x="0" y="20"/>
                  </a:lnTo>
                  <a:lnTo>
                    <a:pt x="0" y="20"/>
                  </a:lnTo>
                  <a:lnTo>
                    <a:pt x="4" y="20"/>
                  </a:lnTo>
                  <a:lnTo>
                    <a:pt x="4" y="16"/>
                  </a:lnTo>
                  <a:lnTo>
                    <a:pt x="4" y="16"/>
                  </a:lnTo>
                  <a:lnTo>
                    <a:pt x="4" y="16"/>
                  </a:lnTo>
                  <a:lnTo>
                    <a:pt x="4" y="16"/>
                  </a:lnTo>
                  <a:lnTo>
                    <a:pt x="4" y="16"/>
                  </a:lnTo>
                  <a:lnTo>
                    <a:pt x="4" y="16"/>
                  </a:lnTo>
                  <a:lnTo>
                    <a:pt x="4" y="14"/>
                  </a:lnTo>
                  <a:lnTo>
                    <a:pt x="8" y="14"/>
                  </a:lnTo>
                  <a:lnTo>
                    <a:pt x="8" y="14"/>
                  </a:lnTo>
                  <a:lnTo>
                    <a:pt x="8" y="10"/>
                  </a:lnTo>
                  <a:lnTo>
                    <a:pt x="8" y="10"/>
                  </a:lnTo>
                  <a:lnTo>
                    <a:pt x="8" y="10"/>
                  </a:lnTo>
                  <a:lnTo>
                    <a:pt x="8" y="10"/>
                  </a:lnTo>
                  <a:lnTo>
                    <a:pt x="8" y="10"/>
                  </a:lnTo>
                  <a:lnTo>
                    <a:pt x="8" y="10"/>
                  </a:lnTo>
                  <a:lnTo>
                    <a:pt x="8" y="14"/>
                  </a:lnTo>
                  <a:lnTo>
                    <a:pt x="8" y="14"/>
                  </a:lnTo>
                  <a:lnTo>
                    <a:pt x="8" y="14"/>
                  </a:lnTo>
                  <a:lnTo>
                    <a:pt x="8" y="16"/>
                  </a:lnTo>
                  <a:lnTo>
                    <a:pt x="8" y="16"/>
                  </a:lnTo>
                  <a:lnTo>
                    <a:pt x="8" y="16"/>
                  </a:lnTo>
                  <a:lnTo>
                    <a:pt x="8" y="16"/>
                  </a:lnTo>
                  <a:lnTo>
                    <a:pt x="8" y="16"/>
                  </a:lnTo>
                  <a:lnTo>
                    <a:pt x="8" y="16"/>
                  </a:lnTo>
                  <a:lnTo>
                    <a:pt x="8" y="16"/>
                  </a:lnTo>
                  <a:lnTo>
                    <a:pt x="8" y="16"/>
                  </a:lnTo>
                  <a:lnTo>
                    <a:pt x="12" y="16"/>
                  </a:lnTo>
                  <a:lnTo>
                    <a:pt x="12" y="16"/>
                  </a:lnTo>
                  <a:lnTo>
                    <a:pt x="12" y="16"/>
                  </a:lnTo>
                  <a:lnTo>
                    <a:pt x="12" y="16"/>
                  </a:lnTo>
                  <a:lnTo>
                    <a:pt x="12" y="16"/>
                  </a:lnTo>
                  <a:lnTo>
                    <a:pt x="12" y="16"/>
                  </a:lnTo>
                  <a:lnTo>
                    <a:pt x="12" y="16"/>
                  </a:lnTo>
                  <a:lnTo>
                    <a:pt x="12" y="16"/>
                  </a:lnTo>
                  <a:lnTo>
                    <a:pt x="16" y="16"/>
                  </a:lnTo>
                  <a:lnTo>
                    <a:pt x="16" y="16"/>
                  </a:lnTo>
                  <a:lnTo>
                    <a:pt x="16" y="16"/>
                  </a:lnTo>
                  <a:lnTo>
                    <a:pt x="16" y="16"/>
                  </a:lnTo>
                  <a:lnTo>
                    <a:pt x="16" y="16"/>
                  </a:lnTo>
                  <a:lnTo>
                    <a:pt x="16" y="14"/>
                  </a:lnTo>
                  <a:lnTo>
                    <a:pt x="16" y="14"/>
                  </a:lnTo>
                  <a:lnTo>
                    <a:pt x="16" y="14"/>
                  </a:lnTo>
                  <a:lnTo>
                    <a:pt x="20" y="14"/>
                  </a:lnTo>
                  <a:lnTo>
                    <a:pt x="24" y="10"/>
                  </a:lnTo>
                  <a:lnTo>
                    <a:pt x="24" y="10"/>
                  </a:lnTo>
                  <a:lnTo>
                    <a:pt x="28" y="10"/>
                  </a:lnTo>
                  <a:lnTo>
                    <a:pt x="28" y="10"/>
                  </a:lnTo>
                  <a:lnTo>
                    <a:pt x="28" y="6"/>
                  </a:lnTo>
                  <a:lnTo>
                    <a:pt x="30" y="6"/>
                  </a:lnTo>
                  <a:lnTo>
                    <a:pt x="30" y="6"/>
                  </a:lnTo>
                  <a:lnTo>
                    <a:pt x="30" y="6"/>
                  </a:lnTo>
                  <a:lnTo>
                    <a:pt x="30" y="6"/>
                  </a:lnTo>
                  <a:lnTo>
                    <a:pt x="34" y="6"/>
                  </a:lnTo>
                  <a:lnTo>
                    <a:pt x="34" y="2"/>
                  </a:lnTo>
                  <a:lnTo>
                    <a:pt x="34" y="2"/>
                  </a:lnTo>
                  <a:lnTo>
                    <a:pt x="38" y="2"/>
                  </a:lnTo>
                  <a:lnTo>
                    <a:pt x="38" y="6"/>
                  </a:lnTo>
                  <a:lnTo>
                    <a:pt x="38" y="6"/>
                  </a:lnTo>
                  <a:lnTo>
                    <a:pt x="42" y="6"/>
                  </a:lnTo>
                  <a:lnTo>
                    <a:pt x="42" y="6"/>
                  </a:lnTo>
                  <a:lnTo>
                    <a:pt x="42" y="6"/>
                  </a:lnTo>
                  <a:lnTo>
                    <a:pt x="42" y="6"/>
                  </a:lnTo>
                  <a:lnTo>
                    <a:pt x="42" y="6"/>
                  </a:lnTo>
                  <a:lnTo>
                    <a:pt x="46" y="6"/>
                  </a:lnTo>
                  <a:lnTo>
                    <a:pt x="46" y="6"/>
                  </a:lnTo>
                  <a:lnTo>
                    <a:pt x="46" y="6"/>
                  </a:lnTo>
                  <a:lnTo>
                    <a:pt x="50" y="6"/>
                  </a:lnTo>
                  <a:lnTo>
                    <a:pt x="50" y="6"/>
                  </a:lnTo>
                  <a:lnTo>
                    <a:pt x="50" y="6"/>
                  </a:lnTo>
                  <a:lnTo>
                    <a:pt x="50" y="6"/>
                  </a:lnTo>
                  <a:lnTo>
                    <a:pt x="50" y="6"/>
                  </a:lnTo>
                  <a:lnTo>
                    <a:pt x="50" y="6"/>
                  </a:lnTo>
                  <a:lnTo>
                    <a:pt x="50" y="6"/>
                  </a:lnTo>
                  <a:lnTo>
                    <a:pt x="50" y="6"/>
                  </a:lnTo>
                  <a:lnTo>
                    <a:pt x="50" y="6"/>
                  </a:lnTo>
                  <a:lnTo>
                    <a:pt x="50" y="6"/>
                  </a:lnTo>
                  <a:lnTo>
                    <a:pt x="46" y="6"/>
                  </a:lnTo>
                  <a:lnTo>
                    <a:pt x="46" y="6"/>
                  </a:lnTo>
                  <a:lnTo>
                    <a:pt x="46" y="6"/>
                  </a:lnTo>
                  <a:lnTo>
                    <a:pt x="46" y="6"/>
                  </a:lnTo>
                  <a:lnTo>
                    <a:pt x="46" y="6"/>
                  </a:lnTo>
                  <a:lnTo>
                    <a:pt x="46" y="6"/>
                  </a:lnTo>
                  <a:lnTo>
                    <a:pt x="46" y="6"/>
                  </a:lnTo>
                  <a:lnTo>
                    <a:pt x="46" y="2"/>
                  </a:lnTo>
                  <a:lnTo>
                    <a:pt x="50" y="2"/>
                  </a:lnTo>
                  <a:lnTo>
                    <a:pt x="50" y="2"/>
                  </a:lnTo>
                  <a:lnTo>
                    <a:pt x="50" y="2"/>
                  </a:lnTo>
                  <a:lnTo>
                    <a:pt x="50" y="2"/>
                  </a:lnTo>
                  <a:lnTo>
                    <a:pt x="50" y="2"/>
                  </a:lnTo>
                  <a:lnTo>
                    <a:pt x="50" y="2"/>
                  </a:lnTo>
                  <a:lnTo>
                    <a:pt x="54" y="2"/>
                  </a:lnTo>
                  <a:lnTo>
                    <a:pt x="54" y="2"/>
                  </a:lnTo>
                  <a:lnTo>
                    <a:pt x="56" y="0"/>
                  </a:lnTo>
                  <a:lnTo>
                    <a:pt x="56" y="0"/>
                  </a:lnTo>
                  <a:lnTo>
                    <a:pt x="56" y="0"/>
                  </a:lnTo>
                  <a:lnTo>
                    <a:pt x="56" y="0"/>
                  </a:lnTo>
                  <a:lnTo>
                    <a:pt x="60" y="0"/>
                  </a:lnTo>
                  <a:lnTo>
                    <a:pt x="60" y="0"/>
                  </a:lnTo>
                  <a:lnTo>
                    <a:pt x="64" y="0"/>
                  </a:lnTo>
                  <a:lnTo>
                    <a:pt x="64" y="0"/>
                  </a:lnTo>
                  <a:lnTo>
                    <a:pt x="64" y="0"/>
                  </a:lnTo>
                  <a:lnTo>
                    <a:pt x="64" y="0"/>
                  </a:lnTo>
                  <a:lnTo>
                    <a:pt x="64" y="2"/>
                  </a:lnTo>
                  <a:lnTo>
                    <a:pt x="64" y="2"/>
                  </a:lnTo>
                  <a:lnTo>
                    <a:pt x="64" y="0"/>
                  </a:lnTo>
                  <a:lnTo>
                    <a:pt x="64" y="0"/>
                  </a:lnTo>
                  <a:lnTo>
                    <a:pt x="68" y="0"/>
                  </a:lnTo>
                  <a:lnTo>
                    <a:pt x="68" y="0"/>
                  </a:lnTo>
                  <a:lnTo>
                    <a:pt x="68" y="0"/>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sp>
          <p:nvSpPr>
            <p:cNvPr id="219" name="Freeform 227">
              <a:extLst>
                <a:ext uri="{FF2B5EF4-FFF2-40B4-BE49-F238E27FC236}">
                  <a16:creationId xmlns:a16="http://schemas.microsoft.com/office/drawing/2014/main" id="{8BC0D200-F55F-BE79-2391-EAB1183B6132}"/>
                </a:ext>
              </a:extLst>
            </p:cNvPr>
            <p:cNvSpPr>
              <a:spLocks noEditPoints="1"/>
            </p:cNvSpPr>
            <p:nvPr/>
          </p:nvSpPr>
          <p:spPr bwMode="auto">
            <a:xfrm>
              <a:off x="5927725" y="3530668"/>
              <a:ext cx="657225" cy="847725"/>
            </a:xfrm>
            <a:custGeom>
              <a:avLst/>
              <a:gdLst>
                <a:gd name="T0" fmla="*/ 34 w 414"/>
                <a:gd name="T1" fmla="*/ 226 h 534"/>
                <a:gd name="T2" fmla="*/ 26 w 414"/>
                <a:gd name="T3" fmla="*/ 198 h 534"/>
                <a:gd name="T4" fmla="*/ 30 w 414"/>
                <a:gd name="T5" fmla="*/ 162 h 534"/>
                <a:gd name="T6" fmla="*/ 60 w 414"/>
                <a:gd name="T7" fmla="*/ 146 h 534"/>
                <a:gd name="T8" fmla="*/ 90 w 414"/>
                <a:gd name="T9" fmla="*/ 106 h 534"/>
                <a:gd name="T10" fmla="*/ 92 w 414"/>
                <a:gd name="T11" fmla="*/ 80 h 534"/>
                <a:gd name="T12" fmla="*/ 76 w 414"/>
                <a:gd name="T13" fmla="*/ 42 h 534"/>
                <a:gd name="T14" fmla="*/ 122 w 414"/>
                <a:gd name="T15" fmla="*/ 20 h 534"/>
                <a:gd name="T16" fmla="*/ 140 w 414"/>
                <a:gd name="T17" fmla="*/ 28 h 534"/>
                <a:gd name="T18" fmla="*/ 156 w 414"/>
                <a:gd name="T19" fmla="*/ 68 h 534"/>
                <a:gd name="T20" fmla="*/ 148 w 414"/>
                <a:gd name="T21" fmla="*/ 94 h 534"/>
                <a:gd name="T22" fmla="*/ 178 w 414"/>
                <a:gd name="T23" fmla="*/ 116 h 534"/>
                <a:gd name="T24" fmla="*/ 170 w 414"/>
                <a:gd name="T25" fmla="*/ 150 h 534"/>
                <a:gd name="T26" fmla="*/ 212 w 414"/>
                <a:gd name="T27" fmla="*/ 170 h 534"/>
                <a:gd name="T28" fmla="*/ 242 w 414"/>
                <a:gd name="T29" fmla="*/ 184 h 534"/>
                <a:gd name="T30" fmla="*/ 278 w 414"/>
                <a:gd name="T31" fmla="*/ 188 h 534"/>
                <a:gd name="T32" fmla="*/ 290 w 414"/>
                <a:gd name="T33" fmla="*/ 162 h 534"/>
                <a:gd name="T34" fmla="*/ 316 w 414"/>
                <a:gd name="T35" fmla="*/ 184 h 534"/>
                <a:gd name="T36" fmla="*/ 334 w 414"/>
                <a:gd name="T37" fmla="*/ 166 h 534"/>
                <a:gd name="T38" fmla="*/ 372 w 414"/>
                <a:gd name="T39" fmla="*/ 140 h 534"/>
                <a:gd name="T40" fmla="*/ 394 w 414"/>
                <a:gd name="T41" fmla="*/ 140 h 534"/>
                <a:gd name="T42" fmla="*/ 410 w 414"/>
                <a:gd name="T43" fmla="*/ 166 h 534"/>
                <a:gd name="T44" fmla="*/ 380 w 414"/>
                <a:gd name="T45" fmla="*/ 188 h 534"/>
                <a:gd name="T46" fmla="*/ 364 w 414"/>
                <a:gd name="T47" fmla="*/ 236 h 534"/>
                <a:gd name="T48" fmla="*/ 350 w 414"/>
                <a:gd name="T49" fmla="*/ 256 h 534"/>
                <a:gd name="T50" fmla="*/ 338 w 414"/>
                <a:gd name="T51" fmla="*/ 248 h 534"/>
                <a:gd name="T52" fmla="*/ 328 w 414"/>
                <a:gd name="T53" fmla="*/ 244 h 534"/>
                <a:gd name="T54" fmla="*/ 342 w 414"/>
                <a:gd name="T55" fmla="*/ 218 h 534"/>
                <a:gd name="T56" fmla="*/ 304 w 414"/>
                <a:gd name="T57" fmla="*/ 198 h 534"/>
                <a:gd name="T58" fmla="*/ 286 w 414"/>
                <a:gd name="T59" fmla="*/ 184 h 534"/>
                <a:gd name="T60" fmla="*/ 286 w 414"/>
                <a:gd name="T61" fmla="*/ 214 h 534"/>
                <a:gd name="T62" fmla="*/ 286 w 414"/>
                <a:gd name="T63" fmla="*/ 236 h 534"/>
                <a:gd name="T64" fmla="*/ 290 w 414"/>
                <a:gd name="T65" fmla="*/ 270 h 534"/>
                <a:gd name="T66" fmla="*/ 282 w 414"/>
                <a:gd name="T67" fmla="*/ 274 h 534"/>
                <a:gd name="T68" fmla="*/ 268 w 414"/>
                <a:gd name="T69" fmla="*/ 278 h 534"/>
                <a:gd name="T70" fmla="*/ 248 w 414"/>
                <a:gd name="T71" fmla="*/ 306 h 534"/>
                <a:gd name="T72" fmla="*/ 230 w 414"/>
                <a:gd name="T73" fmla="*/ 318 h 534"/>
                <a:gd name="T74" fmla="*/ 200 w 414"/>
                <a:gd name="T75" fmla="*/ 352 h 534"/>
                <a:gd name="T76" fmla="*/ 178 w 414"/>
                <a:gd name="T77" fmla="*/ 378 h 534"/>
                <a:gd name="T78" fmla="*/ 170 w 414"/>
                <a:gd name="T79" fmla="*/ 412 h 534"/>
                <a:gd name="T80" fmla="*/ 162 w 414"/>
                <a:gd name="T81" fmla="*/ 442 h 534"/>
                <a:gd name="T82" fmla="*/ 152 w 414"/>
                <a:gd name="T83" fmla="*/ 478 h 534"/>
                <a:gd name="T84" fmla="*/ 126 w 414"/>
                <a:gd name="T85" fmla="*/ 508 h 534"/>
                <a:gd name="T86" fmla="*/ 114 w 414"/>
                <a:gd name="T87" fmla="*/ 486 h 534"/>
                <a:gd name="T88" fmla="*/ 96 w 414"/>
                <a:gd name="T89" fmla="*/ 442 h 534"/>
                <a:gd name="T90" fmla="*/ 86 w 414"/>
                <a:gd name="T91" fmla="*/ 396 h 534"/>
                <a:gd name="T92" fmla="*/ 70 w 414"/>
                <a:gd name="T93" fmla="*/ 358 h 534"/>
                <a:gd name="T94" fmla="*/ 62 w 414"/>
                <a:gd name="T95" fmla="*/ 322 h 534"/>
                <a:gd name="T96" fmla="*/ 62 w 414"/>
                <a:gd name="T97" fmla="*/ 286 h 534"/>
                <a:gd name="T98" fmla="*/ 60 w 414"/>
                <a:gd name="T99" fmla="*/ 270 h 534"/>
                <a:gd name="T100" fmla="*/ 56 w 414"/>
                <a:gd name="T101" fmla="*/ 270 h 534"/>
                <a:gd name="T102" fmla="*/ 22 w 414"/>
                <a:gd name="T103" fmla="*/ 282 h 534"/>
                <a:gd name="T104" fmla="*/ 30 w 414"/>
                <a:gd name="T105" fmla="*/ 256 h 534"/>
                <a:gd name="T106" fmla="*/ 4 w 414"/>
                <a:gd name="T107" fmla="*/ 240 h 534"/>
                <a:gd name="T108" fmla="*/ 346 w 414"/>
                <a:gd name="T109" fmla="*/ 442 h 534"/>
                <a:gd name="T110" fmla="*/ 346 w 414"/>
                <a:gd name="T111" fmla="*/ 490 h 534"/>
                <a:gd name="T112" fmla="*/ 354 w 414"/>
                <a:gd name="T113" fmla="*/ 512 h 534"/>
                <a:gd name="T114" fmla="*/ 350 w 414"/>
                <a:gd name="T115" fmla="*/ 426 h 534"/>
                <a:gd name="T116" fmla="*/ 346 w 414"/>
                <a:gd name="T117" fmla="*/ 438 h 534"/>
                <a:gd name="T118" fmla="*/ 346 w 414"/>
                <a:gd name="T119" fmla="*/ 442 h 534"/>
                <a:gd name="T120" fmla="*/ 360 w 414"/>
                <a:gd name="T121" fmla="*/ 52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 h="534">
                  <a:moveTo>
                    <a:pt x="0" y="236"/>
                  </a:moveTo>
                  <a:lnTo>
                    <a:pt x="0" y="232"/>
                  </a:lnTo>
                  <a:lnTo>
                    <a:pt x="4" y="232"/>
                  </a:lnTo>
                  <a:lnTo>
                    <a:pt x="6" y="232"/>
                  </a:lnTo>
                  <a:lnTo>
                    <a:pt x="6" y="228"/>
                  </a:lnTo>
                  <a:lnTo>
                    <a:pt x="6" y="226"/>
                  </a:lnTo>
                  <a:lnTo>
                    <a:pt x="10" y="226"/>
                  </a:lnTo>
                  <a:lnTo>
                    <a:pt x="10" y="228"/>
                  </a:lnTo>
                  <a:lnTo>
                    <a:pt x="14" y="228"/>
                  </a:lnTo>
                  <a:lnTo>
                    <a:pt x="18" y="228"/>
                  </a:lnTo>
                  <a:lnTo>
                    <a:pt x="22" y="228"/>
                  </a:lnTo>
                  <a:lnTo>
                    <a:pt x="26" y="228"/>
                  </a:lnTo>
                  <a:lnTo>
                    <a:pt x="26" y="226"/>
                  </a:lnTo>
                  <a:lnTo>
                    <a:pt x="30" y="226"/>
                  </a:lnTo>
                  <a:lnTo>
                    <a:pt x="34" y="226"/>
                  </a:lnTo>
                  <a:lnTo>
                    <a:pt x="34" y="228"/>
                  </a:lnTo>
                  <a:lnTo>
                    <a:pt x="36" y="228"/>
                  </a:lnTo>
                  <a:lnTo>
                    <a:pt x="36" y="226"/>
                  </a:lnTo>
                  <a:lnTo>
                    <a:pt x="40" y="226"/>
                  </a:lnTo>
                  <a:lnTo>
                    <a:pt x="36" y="226"/>
                  </a:lnTo>
                  <a:lnTo>
                    <a:pt x="36" y="222"/>
                  </a:lnTo>
                  <a:lnTo>
                    <a:pt x="40" y="222"/>
                  </a:lnTo>
                  <a:lnTo>
                    <a:pt x="36" y="218"/>
                  </a:lnTo>
                  <a:lnTo>
                    <a:pt x="36" y="214"/>
                  </a:lnTo>
                  <a:lnTo>
                    <a:pt x="36" y="210"/>
                  </a:lnTo>
                  <a:lnTo>
                    <a:pt x="34" y="210"/>
                  </a:lnTo>
                  <a:lnTo>
                    <a:pt x="34" y="206"/>
                  </a:lnTo>
                  <a:lnTo>
                    <a:pt x="34" y="202"/>
                  </a:lnTo>
                  <a:lnTo>
                    <a:pt x="30" y="202"/>
                  </a:lnTo>
                  <a:lnTo>
                    <a:pt x="26" y="198"/>
                  </a:lnTo>
                  <a:lnTo>
                    <a:pt x="26" y="196"/>
                  </a:lnTo>
                  <a:lnTo>
                    <a:pt x="26" y="192"/>
                  </a:lnTo>
                  <a:lnTo>
                    <a:pt x="26" y="188"/>
                  </a:lnTo>
                  <a:lnTo>
                    <a:pt x="26" y="184"/>
                  </a:lnTo>
                  <a:lnTo>
                    <a:pt x="22" y="184"/>
                  </a:lnTo>
                  <a:lnTo>
                    <a:pt x="18" y="184"/>
                  </a:lnTo>
                  <a:lnTo>
                    <a:pt x="18" y="180"/>
                  </a:lnTo>
                  <a:lnTo>
                    <a:pt x="18" y="176"/>
                  </a:lnTo>
                  <a:lnTo>
                    <a:pt x="18" y="172"/>
                  </a:lnTo>
                  <a:lnTo>
                    <a:pt x="22" y="172"/>
                  </a:lnTo>
                  <a:lnTo>
                    <a:pt x="22" y="170"/>
                  </a:lnTo>
                  <a:lnTo>
                    <a:pt x="26" y="170"/>
                  </a:lnTo>
                  <a:lnTo>
                    <a:pt x="26" y="166"/>
                  </a:lnTo>
                  <a:lnTo>
                    <a:pt x="26" y="162"/>
                  </a:lnTo>
                  <a:lnTo>
                    <a:pt x="30" y="162"/>
                  </a:lnTo>
                  <a:lnTo>
                    <a:pt x="30" y="158"/>
                  </a:lnTo>
                  <a:lnTo>
                    <a:pt x="34" y="158"/>
                  </a:lnTo>
                  <a:lnTo>
                    <a:pt x="34" y="162"/>
                  </a:lnTo>
                  <a:lnTo>
                    <a:pt x="34" y="166"/>
                  </a:lnTo>
                  <a:lnTo>
                    <a:pt x="36" y="166"/>
                  </a:lnTo>
                  <a:lnTo>
                    <a:pt x="40" y="166"/>
                  </a:lnTo>
                  <a:lnTo>
                    <a:pt x="40" y="162"/>
                  </a:lnTo>
                  <a:lnTo>
                    <a:pt x="44" y="162"/>
                  </a:lnTo>
                  <a:lnTo>
                    <a:pt x="48" y="162"/>
                  </a:lnTo>
                  <a:lnTo>
                    <a:pt x="52" y="162"/>
                  </a:lnTo>
                  <a:lnTo>
                    <a:pt x="52" y="158"/>
                  </a:lnTo>
                  <a:lnTo>
                    <a:pt x="56" y="154"/>
                  </a:lnTo>
                  <a:lnTo>
                    <a:pt x="56" y="150"/>
                  </a:lnTo>
                  <a:lnTo>
                    <a:pt x="56" y="146"/>
                  </a:lnTo>
                  <a:lnTo>
                    <a:pt x="60" y="146"/>
                  </a:lnTo>
                  <a:lnTo>
                    <a:pt x="60" y="142"/>
                  </a:lnTo>
                  <a:lnTo>
                    <a:pt x="62" y="142"/>
                  </a:lnTo>
                  <a:lnTo>
                    <a:pt x="66" y="142"/>
                  </a:lnTo>
                  <a:lnTo>
                    <a:pt x="66" y="140"/>
                  </a:lnTo>
                  <a:lnTo>
                    <a:pt x="70" y="132"/>
                  </a:lnTo>
                  <a:lnTo>
                    <a:pt x="70" y="128"/>
                  </a:lnTo>
                  <a:lnTo>
                    <a:pt x="74" y="124"/>
                  </a:lnTo>
                  <a:lnTo>
                    <a:pt x="78" y="124"/>
                  </a:lnTo>
                  <a:lnTo>
                    <a:pt x="82" y="120"/>
                  </a:lnTo>
                  <a:lnTo>
                    <a:pt x="82" y="116"/>
                  </a:lnTo>
                  <a:lnTo>
                    <a:pt x="78" y="116"/>
                  </a:lnTo>
                  <a:lnTo>
                    <a:pt x="82" y="112"/>
                  </a:lnTo>
                  <a:lnTo>
                    <a:pt x="86" y="110"/>
                  </a:lnTo>
                  <a:lnTo>
                    <a:pt x="86" y="106"/>
                  </a:lnTo>
                  <a:lnTo>
                    <a:pt x="90" y="106"/>
                  </a:lnTo>
                  <a:lnTo>
                    <a:pt x="92" y="102"/>
                  </a:lnTo>
                  <a:lnTo>
                    <a:pt x="90" y="102"/>
                  </a:lnTo>
                  <a:lnTo>
                    <a:pt x="90" y="106"/>
                  </a:lnTo>
                  <a:lnTo>
                    <a:pt x="90" y="102"/>
                  </a:lnTo>
                  <a:lnTo>
                    <a:pt x="90" y="98"/>
                  </a:lnTo>
                  <a:lnTo>
                    <a:pt x="90" y="94"/>
                  </a:lnTo>
                  <a:lnTo>
                    <a:pt x="90" y="90"/>
                  </a:lnTo>
                  <a:lnTo>
                    <a:pt x="90" y="86"/>
                  </a:lnTo>
                  <a:lnTo>
                    <a:pt x="92" y="86"/>
                  </a:lnTo>
                  <a:lnTo>
                    <a:pt x="96" y="86"/>
                  </a:lnTo>
                  <a:lnTo>
                    <a:pt x="100" y="86"/>
                  </a:lnTo>
                  <a:lnTo>
                    <a:pt x="100" y="82"/>
                  </a:lnTo>
                  <a:lnTo>
                    <a:pt x="100" y="80"/>
                  </a:lnTo>
                  <a:lnTo>
                    <a:pt x="96" y="80"/>
                  </a:lnTo>
                  <a:lnTo>
                    <a:pt x="92" y="80"/>
                  </a:lnTo>
                  <a:lnTo>
                    <a:pt x="92" y="80"/>
                  </a:lnTo>
                  <a:lnTo>
                    <a:pt x="90" y="80"/>
                  </a:lnTo>
                  <a:lnTo>
                    <a:pt x="88" y="78"/>
                  </a:lnTo>
                  <a:lnTo>
                    <a:pt x="86" y="78"/>
                  </a:lnTo>
                  <a:lnTo>
                    <a:pt x="84" y="76"/>
                  </a:lnTo>
                  <a:lnTo>
                    <a:pt x="82" y="76"/>
                  </a:lnTo>
                  <a:lnTo>
                    <a:pt x="80" y="72"/>
                  </a:lnTo>
                  <a:lnTo>
                    <a:pt x="78" y="72"/>
                  </a:lnTo>
                  <a:lnTo>
                    <a:pt x="76" y="70"/>
                  </a:lnTo>
                  <a:lnTo>
                    <a:pt x="76" y="66"/>
                  </a:lnTo>
                  <a:lnTo>
                    <a:pt x="76" y="62"/>
                  </a:lnTo>
                  <a:lnTo>
                    <a:pt x="76" y="58"/>
                  </a:lnTo>
                  <a:lnTo>
                    <a:pt x="74" y="54"/>
                  </a:lnTo>
                  <a:lnTo>
                    <a:pt x="74" y="48"/>
                  </a:lnTo>
                  <a:lnTo>
                    <a:pt x="76" y="42"/>
                  </a:lnTo>
                  <a:lnTo>
                    <a:pt x="84" y="36"/>
                  </a:lnTo>
                  <a:lnTo>
                    <a:pt x="66" y="22"/>
                  </a:lnTo>
                  <a:lnTo>
                    <a:pt x="62" y="18"/>
                  </a:lnTo>
                  <a:lnTo>
                    <a:pt x="66" y="10"/>
                  </a:lnTo>
                  <a:lnTo>
                    <a:pt x="78" y="4"/>
                  </a:lnTo>
                  <a:lnTo>
                    <a:pt x="88" y="2"/>
                  </a:lnTo>
                  <a:lnTo>
                    <a:pt x="92" y="0"/>
                  </a:lnTo>
                  <a:lnTo>
                    <a:pt x="100" y="0"/>
                  </a:lnTo>
                  <a:lnTo>
                    <a:pt x="104" y="4"/>
                  </a:lnTo>
                  <a:lnTo>
                    <a:pt x="114" y="12"/>
                  </a:lnTo>
                  <a:lnTo>
                    <a:pt x="118" y="18"/>
                  </a:lnTo>
                  <a:lnTo>
                    <a:pt x="118" y="18"/>
                  </a:lnTo>
                  <a:lnTo>
                    <a:pt x="120" y="18"/>
                  </a:lnTo>
                  <a:lnTo>
                    <a:pt x="120" y="18"/>
                  </a:lnTo>
                  <a:lnTo>
                    <a:pt x="122" y="20"/>
                  </a:lnTo>
                  <a:lnTo>
                    <a:pt x="124" y="20"/>
                  </a:lnTo>
                  <a:lnTo>
                    <a:pt x="124" y="20"/>
                  </a:lnTo>
                  <a:lnTo>
                    <a:pt x="128" y="22"/>
                  </a:lnTo>
                  <a:lnTo>
                    <a:pt x="126" y="26"/>
                  </a:lnTo>
                  <a:lnTo>
                    <a:pt x="126" y="26"/>
                  </a:lnTo>
                  <a:lnTo>
                    <a:pt x="130" y="26"/>
                  </a:lnTo>
                  <a:lnTo>
                    <a:pt x="132" y="28"/>
                  </a:lnTo>
                  <a:lnTo>
                    <a:pt x="132" y="28"/>
                  </a:lnTo>
                  <a:lnTo>
                    <a:pt x="132" y="28"/>
                  </a:lnTo>
                  <a:lnTo>
                    <a:pt x="130" y="28"/>
                  </a:lnTo>
                  <a:lnTo>
                    <a:pt x="130" y="28"/>
                  </a:lnTo>
                  <a:lnTo>
                    <a:pt x="132" y="30"/>
                  </a:lnTo>
                  <a:lnTo>
                    <a:pt x="132" y="30"/>
                  </a:lnTo>
                  <a:lnTo>
                    <a:pt x="132" y="30"/>
                  </a:lnTo>
                  <a:lnTo>
                    <a:pt x="140" y="28"/>
                  </a:lnTo>
                  <a:lnTo>
                    <a:pt x="142" y="26"/>
                  </a:lnTo>
                  <a:lnTo>
                    <a:pt x="148" y="24"/>
                  </a:lnTo>
                  <a:lnTo>
                    <a:pt x="152" y="24"/>
                  </a:lnTo>
                  <a:lnTo>
                    <a:pt x="158" y="22"/>
                  </a:lnTo>
                  <a:lnTo>
                    <a:pt x="168" y="30"/>
                  </a:lnTo>
                  <a:lnTo>
                    <a:pt x="168" y="36"/>
                  </a:lnTo>
                  <a:lnTo>
                    <a:pt x="166" y="44"/>
                  </a:lnTo>
                  <a:lnTo>
                    <a:pt x="158" y="52"/>
                  </a:lnTo>
                  <a:lnTo>
                    <a:pt x="156" y="54"/>
                  </a:lnTo>
                  <a:lnTo>
                    <a:pt x="148" y="54"/>
                  </a:lnTo>
                  <a:lnTo>
                    <a:pt x="148" y="60"/>
                  </a:lnTo>
                  <a:lnTo>
                    <a:pt x="152" y="60"/>
                  </a:lnTo>
                  <a:lnTo>
                    <a:pt x="152" y="64"/>
                  </a:lnTo>
                  <a:lnTo>
                    <a:pt x="156" y="64"/>
                  </a:lnTo>
                  <a:lnTo>
                    <a:pt x="156" y="68"/>
                  </a:lnTo>
                  <a:lnTo>
                    <a:pt x="156" y="72"/>
                  </a:lnTo>
                  <a:lnTo>
                    <a:pt x="160" y="72"/>
                  </a:lnTo>
                  <a:lnTo>
                    <a:pt x="160" y="76"/>
                  </a:lnTo>
                  <a:lnTo>
                    <a:pt x="156" y="80"/>
                  </a:lnTo>
                  <a:lnTo>
                    <a:pt x="156" y="76"/>
                  </a:lnTo>
                  <a:lnTo>
                    <a:pt x="152" y="80"/>
                  </a:lnTo>
                  <a:lnTo>
                    <a:pt x="148" y="80"/>
                  </a:lnTo>
                  <a:lnTo>
                    <a:pt x="148" y="76"/>
                  </a:lnTo>
                  <a:lnTo>
                    <a:pt x="144" y="76"/>
                  </a:lnTo>
                  <a:lnTo>
                    <a:pt x="144" y="80"/>
                  </a:lnTo>
                  <a:lnTo>
                    <a:pt x="144" y="82"/>
                  </a:lnTo>
                  <a:lnTo>
                    <a:pt x="144" y="86"/>
                  </a:lnTo>
                  <a:lnTo>
                    <a:pt x="148" y="86"/>
                  </a:lnTo>
                  <a:lnTo>
                    <a:pt x="148" y="90"/>
                  </a:lnTo>
                  <a:lnTo>
                    <a:pt x="148" y="94"/>
                  </a:lnTo>
                  <a:lnTo>
                    <a:pt x="148" y="98"/>
                  </a:lnTo>
                  <a:lnTo>
                    <a:pt x="148" y="102"/>
                  </a:lnTo>
                  <a:lnTo>
                    <a:pt x="148" y="98"/>
                  </a:lnTo>
                  <a:lnTo>
                    <a:pt x="152" y="98"/>
                  </a:lnTo>
                  <a:lnTo>
                    <a:pt x="156" y="98"/>
                  </a:lnTo>
                  <a:lnTo>
                    <a:pt x="156" y="102"/>
                  </a:lnTo>
                  <a:lnTo>
                    <a:pt x="156" y="106"/>
                  </a:lnTo>
                  <a:lnTo>
                    <a:pt x="160" y="106"/>
                  </a:lnTo>
                  <a:lnTo>
                    <a:pt x="162" y="106"/>
                  </a:lnTo>
                  <a:lnTo>
                    <a:pt x="166" y="110"/>
                  </a:lnTo>
                  <a:lnTo>
                    <a:pt x="170" y="110"/>
                  </a:lnTo>
                  <a:lnTo>
                    <a:pt x="166" y="112"/>
                  </a:lnTo>
                  <a:lnTo>
                    <a:pt x="170" y="112"/>
                  </a:lnTo>
                  <a:lnTo>
                    <a:pt x="174" y="116"/>
                  </a:lnTo>
                  <a:lnTo>
                    <a:pt x="178" y="116"/>
                  </a:lnTo>
                  <a:lnTo>
                    <a:pt x="178" y="120"/>
                  </a:lnTo>
                  <a:lnTo>
                    <a:pt x="182" y="120"/>
                  </a:lnTo>
                  <a:lnTo>
                    <a:pt x="178" y="120"/>
                  </a:lnTo>
                  <a:lnTo>
                    <a:pt x="174" y="124"/>
                  </a:lnTo>
                  <a:lnTo>
                    <a:pt x="174" y="128"/>
                  </a:lnTo>
                  <a:lnTo>
                    <a:pt x="170" y="128"/>
                  </a:lnTo>
                  <a:lnTo>
                    <a:pt x="170" y="132"/>
                  </a:lnTo>
                  <a:lnTo>
                    <a:pt x="166" y="136"/>
                  </a:lnTo>
                  <a:lnTo>
                    <a:pt x="170" y="136"/>
                  </a:lnTo>
                  <a:lnTo>
                    <a:pt x="170" y="140"/>
                  </a:lnTo>
                  <a:lnTo>
                    <a:pt x="166" y="140"/>
                  </a:lnTo>
                  <a:lnTo>
                    <a:pt x="166" y="142"/>
                  </a:lnTo>
                  <a:lnTo>
                    <a:pt x="166" y="146"/>
                  </a:lnTo>
                  <a:lnTo>
                    <a:pt x="170" y="146"/>
                  </a:lnTo>
                  <a:lnTo>
                    <a:pt x="170" y="150"/>
                  </a:lnTo>
                  <a:lnTo>
                    <a:pt x="174" y="150"/>
                  </a:lnTo>
                  <a:lnTo>
                    <a:pt x="174" y="146"/>
                  </a:lnTo>
                  <a:lnTo>
                    <a:pt x="174" y="150"/>
                  </a:lnTo>
                  <a:lnTo>
                    <a:pt x="178" y="150"/>
                  </a:lnTo>
                  <a:lnTo>
                    <a:pt x="182" y="154"/>
                  </a:lnTo>
                  <a:lnTo>
                    <a:pt x="186" y="158"/>
                  </a:lnTo>
                  <a:lnTo>
                    <a:pt x="190" y="162"/>
                  </a:lnTo>
                  <a:lnTo>
                    <a:pt x="192" y="162"/>
                  </a:lnTo>
                  <a:lnTo>
                    <a:pt x="196" y="162"/>
                  </a:lnTo>
                  <a:lnTo>
                    <a:pt x="196" y="166"/>
                  </a:lnTo>
                  <a:lnTo>
                    <a:pt x="200" y="166"/>
                  </a:lnTo>
                  <a:lnTo>
                    <a:pt x="204" y="166"/>
                  </a:lnTo>
                  <a:lnTo>
                    <a:pt x="204" y="170"/>
                  </a:lnTo>
                  <a:lnTo>
                    <a:pt x="208" y="170"/>
                  </a:lnTo>
                  <a:lnTo>
                    <a:pt x="212" y="170"/>
                  </a:lnTo>
                  <a:lnTo>
                    <a:pt x="212" y="172"/>
                  </a:lnTo>
                  <a:lnTo>
                    <a:pt x="212" y="170"/>
                  </a:lnTo>
                  <a:lnTo>
                    <a:pt x="216" y="170"/>
                  </a:lnTo>
                  <a:lnTo>
                    <a:pt x="218" y="170"/>
                  </a:lnTo>
                  <a:lnTo>
                    <a:pt x="218" y="172"/>
                  </a:lnTo>
                  <a:lnTo>
                    <a:pt x="218" y="170"/>
                  </a:lnTo>
                  <a:lnTo>
                    <a:pt x="222" y="170"/>
                  </a:lnTo>
                  <a:lnTo>
                    <a:pt x="226" y="172"/>
                  </a:lnTo>
                  <a:lnTo>
                    <a:pt x="230" y="172"/>
                  </a:lnTo>
                  <a:lnTo>
                    <a:pt x="230" y="176"/>
                  </a:lnTo>
                  <a:lnTo>
                    <a:pt x="234" y="176"/>
                  </a:lnTo>
                  <a:lnTo>
                    <a:pt x="234" y="180"/>
                  </a:lnTo>
                  <a:lnTo>
                    <a:pt x="238" y="180"/>
                  </a:lnTo>
                  <a:lnTo>
                    <a:pt x="238" y="184"/>
                  </a:lnTo>
                  <a:lnTo>
                    <a:pt x="242" y="184"/>
                  </a:lnTo>
                  <a:lnTo>
                    <a:pt x="242" y="180"/>
                  </a:lnTo>
                  <a:lnTo>
                    <a:pt x="246" y="180"/>
                  </a:lnTo>
                  <a:lnTo>
                    <a:pt x="246" y="184"/>
                  </a:lnTo>
                  <a:lnTo>
                    <a:pt x="248" y="188"/>
                  </a:lnTo>
                  <a:lnTo>
                    <a:pt x="248" y="184"/>
                  </a:lnTo>
                  <a:lnTo>
                    <a:pt x="252" y="184"/>
                  </a:lnTo>
                  <a:lnTo>
                    <a:pt x="256" y="184"/>
                  </a:lnTo>
                  <a:lnTo>
                    <a:pt x="256" y="188"/>
                  </a:lnTo>
                  <a:lnTo>
                    <a:pt x="260" y="188"/>
                  </a:lnTo>
                  <a:lnTo>
                    <a:pt x="264" y="188"/>
                  </a:lnTo>
                  <a:lnTo>
                    <a:pt x="268" y="188"/>
                  </a:lnTo>
                  <a:lnTo>
                    <a:pt x="268" y="192"/>
                  </a:lnTo>
                  <a:lnTo>
                    <a:pt x="272" y="188"/>
                  </a:lnTo>
                  <a:lnTo>
                    <a:pt x="274" y="188"/>
                  </a:lnTo>
                  <a:lnTo>
                    <a:pt x="278" y="188"/>
                  </a:lnTo>
                  <a:lnTo>
                    <a:pt x="278" y="192"/>
                  </a:lnTo>
                  <a:lnTo>
                    <a:pt x="278" y="188"/>
                  </a:lnTo>
                  <a:lnTo>
                    <a:pt x="282" y="184"/>
                  </a:lnTo>
                  <a:lnTo>
                    <a:pt x="282" y="180"/>
                  </a:lnTo>
                  <a:lnTo>
                    <a:pt x="278" y="180"/>
                  </a:lnTo>
                  <a:lnTo>
                    <a:pt x="278" y="176"/>
                  </a:lnTo>
                  <a:lnTo>
                    <a:pt x="278" y="172"/>
                  </a:lnTo>
                  <a:lnTo>
                    <a:pt x="278" y="170"/>
                  </a:lnTo>
                  <a:lnTo>
                    <a:pt x="282" y="166"/>
                  </a:lnTo>
                  <a:lnTo>
                    <a:pt x="282" y="162"/>
                  </a:lnTo>
                  <a:lnTo>
                    <a:pt x="278" y="162"/>
                  </a:lnTo>
                  <a:lnTo>
                    <a:pt x="282" y="162"/>
                  </a:lnTo>
                  <a:lnTo>
                    <a:pt x="286" y="158"/>
                  </a:lnTo>
                  <a:lnTo>
                    <a:pt x="290" y="158"/>
                  </a:lnTo>
                  <a:lnTo>
                    <a:pt x="290" y="162"/>
                  </a:lnTo>
                  <a:lnTo>
                    <a:pt x="290" y="166"/>
                  </a:lnTo>
                  <a:lnTo>
                    <a:pt x="290" y="170"/>
                  </a:lnTo>
                  <a:lnTo>
                    <a:pt x="290" y="172"/>
                  </a:lnTo>
                  <a:lnTo>
                    <a:pt x="290" y="176"/>
                  </a:lnTo>
                  <a:lnTo>
                    <a:pt x="290" y="180"/>
                  </a:lnTo>
                  <a:lnTo>
                    <a:pt x="294" y="180"/>
                  </a:lnTo>
                  <a:lnTo>
                    <a:pt x="298" y="180"/>
                  </a:lnTo>
                  <a:lnTo>
                    <a:pt x="302" y="180"/>
                  </a:lnTo>
                  <a:lnTo>
                    <a:pt x="302" y="184"/>
                  </a:lnTo>
                  <a:lnTo>
                    <a:pt x="304" y="184"/>
                  </a:lnTo>
                  <a:lnTo>
                    <a:pt x="308" y="184"/>
                  </a:lnTo>
                  <a:lnTo>
                    <a:pt x="308" y="180"/>
                  </a:lnTo>
                  <a:lnTo>
                    <a:pt x="312" y="180"/>
                  </a:lnTo>
                  <a:lnTo>
                    <a:pt x="316" y="180"/>
                  </a:lnTo>
                  <a:lnTo>
                    <a:pt x="316" y="184"/>
                  </a:lnTo>
                  <a:lnTo>
                    <a:pt x="320" y="184"/>
                  </a:lnTo>
                  <a:lnTo>
                    <a:pt x="324" y="180"/>
                  </a:lnTo>
                  <a:lnTo>
                    <a:pt x="324" y="184"/>
                  </a:lnTo>
                  <a:lnTo>
                    <a:pt x="328" y="184"/>
                  </a:lnTo>
                  <a:lnTo>
                    <a:pt x="328" y="180"/>
                  </a:lnTo>
                  <a:lnTo>
                    <a:pt x="332" y="180"/>
                  </a:lnTo>
                  <a:lnTo>
                    <a:pt x="334" y="180"/>
                  </a:lnTo>
                  <a:lnTo>
                    <a:pt x="338" y="180"/>
                  </a:lnTo>
                  <a:lnTo>
                    <a:pt x="334" y="176"/>
                  </a:lnTo>
                  <a:lnTo>
                    <a:pt x="338" y="172"/>
                  </a:lnTo>
                  <a:lnTo>
                    <a:pt x="334" y="172"/>
                  </a:lnTo>
                  <a:lnTo>
                    <a:pt x="334" y="170"/>
                  </a:lnTo>
                  <a:lnTo>
                    <a:pt x="332" y="170"/>
                  </a:lnTo>
                  <a:lnTo>
                    <a:pt x="332" y="166"/>
                  </a:lnTo>
                  <a:lnTo>
                    <a:pt x="334" y="166"/>
                  </a:lnTo>
                  <a:lnTo>
                    <a:pt x="338" y="166"/>
                  </a:lnTo>
                  <a:lnTo>
                    <a:pt x="338" y="162"/>
                  </a:lnTo>
                  <a:lnTo>
                    <a:pt x="338" y="166"/>
                  </a:lnTo>
                  <a:lnTo>
                    <a:pt x="342" y="162"/>
                  </a:lnTo>
                  <a:lnTo>
                    <a:pt x="346" y="162"/>
                  </a:lnTo>
                  <a:lnTo>
                    <a:pt x="346" y="158"/>
                  </a:lnTo>
                  <a:lnTo>
                    <a:pt x="350" y="154"/>
                  </a:lnTo>
                  <a:lnTo>
                    <a:pt x="354" y="154"/>
                  </a:lnTo>
                  <a:lnTo>
                    <a:pt x="354" y="150"/>
                  </a:lnTo>
                  <a:lnTo>
                    <a:pt x="358" y="146"/>
                  </a:lnTo>
                  <a:lnTo>
                    <a:pt x="360" y="146"/>
                  </a:lnTo>
                  <a:lnTo>
                    <a:pt x="364" y="146"/>
                  </a:lnTo>
                  <a:lnTo>
                    <a:pt x="364" y="142"/>
                  </a:lnTo>
                  <a:lnTo>
                    <a:pt x="368" y="140"/>
                  </a:lnTo>
                  <a:lnTo>
                    <a:pt x="372" y="140"/>
                  </a:lnTo>
                  <a:lnTo>
                    <a:pt x="372" y="136"/>
                  </a:lnTo>
                  <a:lnTo>
                    <a:pt x="376" y="136"/>
                  </a:lnTo>
                  <a:lnTo>
                    <a:pt x="376" y="140"/>
                  </a:lnTo>
                  <a:lnTo>
                    <a:pt x="380" y="140"/>
                  </a:lnTo>
                  <a:lnTo>
                    <a:pt x="384" y="142"/>
                  </a:lnTo>
                  <a:lnTo>
                    <a:pt x="384" y="140"/>
                  </a:lnTo>
                  <a:lnTo>
                    <a:pt x="388" y="140"/>
                  </a:lnTo>
                  <a:lnTo>
                    <a:pt x="388" y="136"/>
                  </a:lnTo>
                  <a:lnTo>
                    <a:pt x="390" y="136"/>
                  </a:lnTo>
                  <a:lnTo>
                    <a:pt x="394" y="132"/>
                  </a:lnTo>
                  <a:lnTo>
                    <a:pt x="394" y="136"/>
                  </a:lnTo>
                  <a:lnTo>
                    <a:pt x="394" y="140"/>
                  </a:lnTo>
                  <a:lnTo>
                    <a:pt x="398" y="136"/>
                  </a:lnTo>
                  <a:lnTo>
                    <a:pt x="398" y="140"/>
                  </a:lnTo>
                  <a:lnTo>
                    <a:pt x="394" y="140"/>
                  </a:lnTo>
                  <a:lnTo>
                    <a:pt x="394" y="142"/>
                  </a:lnTo>
                  <a:lnTo>
                    <a:pt x="398" y="142"/>
                  </a:lnTo>
                  <a:lnTo>
                    <a:pt x="398" y="140"/>
                  </a:lnTo>
                  <a:lnTo>
                    <a:pt x="398" y="142"/>
                  </a:lnTo>
                  <a:lnTo>
                    <a:pt x="402" y="146"/>
                  </a:lnTo>
                  <a:lnTo>
                    <a:pt x="398" y="150"/>
                  </a:lnTo>
                  <a:lnTo>
                    <a:pt x="398" y="154"/>
                  </a:lnTo>
                  <a:lnTo>
                    <a:pt x="402" y="150"/>
                  </a:lnTo>
                  <a:lnTo>
                    <a:pt x="402" y="154"/>
                  </a:lnTo>
                  <a:lnTo>
                    <a:pt x="406" y="154"/>
                  </a:lnTo>
                  <a:lnTo>
                    <a:pt x="410" y="154"/>
                  </a:lnTo>
                  <a:lnTo>
                    <a:pt x="410" y="158"/>
                  </a:lnTo>
                  <a:lnTo>
                    <a:pt x="414" y="162"/>
                  </a:lnTo>
                  <a:lnTo>
                    <a:pt x="410" y="162"/>
                  </a:lnTo>
                  <a:lnTo>
                    <a:pt x="410" y="166"/>
                  </a:lnTo>
                  <a:lnTo>
                    <a:pt x="406" y="166"/>
                  </a:lnTo>
                  <a:lnTo>
                    <a:pt x="406" y="170"/>
                  </a:lnTo>
                  <a:lnTo>
                    <a:pt x="406" y="172"/>
                  </a:lnTo>
                  <a:lnTo>
                    <a:pt x="410" y="176"/>
                  </a:lnTo>
                  <a:lnTo>
                    <a:pt x="406" y="176"/>
                  </a:lnTo>
                  <a:lnTo>
                    <a:pt x="406" y="172"/>
                  </a:lnTo>
                  <a:lnTo>
                    <a:pt x="402" y="172"/>
                  </a:lnTo>
                  <a:lnTo>
                    <a:pt x="398" y="172"/>
                  </a:lnTo>
                  <a:lnTo>
                    <a:pt x="394" y="172"/>
                  </a:lnTo>
                  <a:lnTo>
                    <a:pt x="390" y="176"/>
                  </a:lnTo>
                  <a:lnTo>
                    <a:pt x="388" y="180"/>
                  </a:lnTo>
                  <a:lnTo>
                    <a:pt x="384" y="180"/>
                  </a:lnTo>
                  <a:lnTo>
                    <a:pt x="384" y="184"/>
                  </a:lnTo>
                  <a:lnTo>
                    <a:pt x="380" y="184"/>
                  </a:lnTo>
                  <a:lnTo>
                    <a:pt x="380" y="188"/>
                  </a:lnTo>
                  <a:lnTo>
                    <a:pt x="380" y="192"/>
                  </a:lnTo>
                  <a:lnTo>
                    <a:pt x="380" y="196"/>
                  </a:lnTo>
                  <a:lnTo>
                    <a:pt x="380" y="198"/>
                  </a:lnTo>
                  <a:lnTo>
                    <a:pt x="380" y="202"/>
                  </a:lnTo>
                  <a:lnTo>
                    <a:pt x="376" y="202"/>
                  </a:lnTo>
                  <a:lnTo>
                    <a:pt x="376" y="206"/>
                  </a:lnTo>
                  <a:lnTo>
                    <a:pt x="372" y="206"/>
                  </a:lnTo>
                  <a:lnTo>
                    <a:pt x="372" y="210"/>
                  </a:lnTo>
                  <a:lnTo>
                    <a:pt x="376" y="214"/>
                  </a:lnTo>
                  <a:lnTo>
                    <a:pt x="372" y="218"/>
                  </a:lnTo>
                  <a:lnTo>
                    <a:pt x="372" y="222"/>
                  </a:lnTo>
                  <a:lnTo>
                    <a:pt x="368" y="226"/>
                  </a:lnTo>
                  <a:lnTo>
                    <a:pt x="368" y="228"/>
                  </a:lnTo>
                  <a:lnTo>
                    <a:pt x="368" y="232"/>
                  </a:lnTo>
                  <a:lnTo>
                    <a:pt x="364" y="236"/>
                  </a:lnTo>
                  <a:lnTo>
                    <a:pt x="364" y="232"/>
                  </a:lnTo>
                  <a:lnTo>
                    <a:pt x="360" y="232"/>
                  </a:lnTo>
                  <a:lnTo>
                    <a:pt x="358" y="232"/>
                  </a:lnTo>
                  <a:lnTo>
                    <a:pt x="354" y="232"/>
                  </a:lnTo>
                  <a:lnTo>
                    <a:pt x="354" y="228"/>
                  </a:lnTo>
                  <a:lnTo>
                    <a:pt x="354" y="232"/>
                  </a:lnTo>
                  <a:lnTo>
                    <a:pt x="354" y="236"/>
                  </a:lnTo>
                  <a:lnTo>
                    <a:pt x="358" y="240"/>
                  </a:lnTo>
                  <a:lnTo>
                    <a:pt x="354" y="244"/>
                  </a:lnTo>
                  <a:lnTo>
                    <a:pt x="354" y="248"/>
                  </a:lnTo>
                  <a:lnTo>
                    <a:pt x="354" y="252"/>
                  </a:lnTo>
                  <a:lnTo>
                    <a:pt x="354" y="248"/>
                  </a:lnTo>
                  <a:lnTo>
                    <a:pt x="350" y="248"/>
                  </a:lnTo>
                  <a:lnTo>
                    <a:pt x="350" y="252"/>
                  </a:lnTo>
                  <a:lnTo>
                    <a:pt x="350" y="256"/>
                  </a:lnTo>
                  <a:lnTo>
                    <a:pt x="350" y="258"/>
                  </a:lnTo>
                  <a:lnTo>
                    <a:pt x="354" y="258"/>
                  </a:lnTo>
                  <a:lnTo>
                    <a:pt x="354" y="262"/>
                  </a:lnTo>
                  <a:lnTo>
                    <a:pt x="354" y="266"/>
                  </a:lnTo>
                  <a:lnTo>
                    <a:pt x="350" y="266"/>
                  </a:lnTo>
                  <a:lnTo>
                    <a:pt x="350" y="262"/>
                  </a:lnTo>
                  <a:lnTo>
                    <a:pt x="350" y="266"/>
                  </a:lnTo>
                  <a:lnTo>
                    <a:pt x="346" y="266"/>
                  </a:lnTo>
                  <a:lnTo>
                    <a:pt x="342" y="270"/>
                  </a:lnTo>
                  <a:lnTo>
                    <a:pt x="342" y="266"/>
                  </a:lnTo>
                  <a:lnTo>
                    <a:pt x="342" y="262"/>
                  </a:lnTo>
                  <a:lnTo>
                    <a:pt x="342" y="258"/>
                  </a:lnTo>
                  <a:lnTo>
                    <a:pt x="342" y="256"/>
                  </a:lnTo>
                  <a:lnTo>
                    <a:pt x="342" y="252"/>
                  </a:lnTo>
                  <a:lnTo>
                    <a:pt x="338" y="248"/>
                  </a:lnTo>
                  <a:lnTo>
                    <a:pt x="342" y="248"/>
                  </a:lnTo>
                  <a:lnTo>
                    <a:pt x="342" y="244"/>
                  </a:lnTo>
                  <a:lnTo>
                    <a:pt x="338" y="244"/>
                  </a:lnTo>
                  <a:lnTo>
                    <a:pt x="338" y="240"/>
                  </a:lnTo>
                  <a:lnTo>
                    <a:pt x="338" y="236"/>
                  </a:lnTo>
                  <a:lnTo>
                    <a:pt x="334" y="240"/>
                  </a:lnTo>
                  <a:lnTo>
                    <a:pt x="334" y="236"/>
                  </a:lnTo>
                  <a:lnTo>
                    <a:pt x="334" y="240"/>
                  </a:lnTo>
                  <a:lnTo>
                    <a:pt x="334" y="244"/>
                  </a:lnTo>
                  <a:lnTo>
                    <a:pt x="332" y="244"/>
                  </a:lnTo>
                  <a:lnTo>
                    <a:pt x="332" y="248"/>
                  </a:lnTo>
                  <a:lnTo>
                    <a:pt x="332" y="252"/>
                  </a:lnTo>
                  <a:lnTo>
                    <a:pt x="328" y="252"/>
                  </a:lnTo>
                  <a:lnTo>
                    <a:pt x="328" y="248"/>
                  </a:lnTo>
                  <a:lnTo>
                    <a:pt x="328" y="244"/>
                  </a:lnTo>
                  <a:lnTo>
                    <a:pt x="328" y="248"/>
                  </a:lnTo>
                  <a:lnTo>
                    <a:pt x="324" y="244"/>
                  </a:lnTo>
                  <a:lnTo>
                    <a:pt x="324" y="240"/>
                  </a:lnTo>
                  <a:lnTo>
                    <a:pt x="324" y="236"/>
                  </a:lnTo>
                  <a:lnTo>
                    <a:pt x="324" y="232"/>
                  </a:lnTo>
                  <a:lnTo>
                    <a:pt x="328" y="228"/>
                  </a:lnTo>
                  <a:lnTo>
                    <a:pt x="328" y="232"/>
                  </a:lnTo>
                  <a:lnTo>
                    <a:pt x="328" y="228"/>
                  </a:lnTo>
                  <a:lnTo>
                    <a:pt x="332" y="228"/>
                  </a:lnTo>
                  <a:lnTo>
                    <a:pt x="334" y="228"/>
                  </a:lnTo>
                  <a:lnTo>
                    <a:pt x="334" y="226"/>
                  </a:lnTo>
                  <a:lnTo>
                    <a:pt x="338" y="226"/>
                  </a:lnTo>
                  <a:lnTo>
                    <a:pt x="338" y="222"/>
                  </a:lnTo>
                  <a:lnTo>
                    <a:pt x="338" y="218"/>
                  </a:lnTo>
                  <a:lnTo>
                    <a:pt x="342" y="218"/>
                  </a:lnTo>
                  <a:lnTo>
                    <a:pt x="342" y="214"/>
                  </a:lnTo>
                  <a:lnTo>
                    <a:pt x="338" y="214"/>
                  </a:lnTo>
                  <a:lnTo>
                    <a:pt x="338" y="210"/>
                  </a:lnTo>
                  <a:lnTo>
                    <a:pt x="334" y="210"/>
                  </a:lnTo>
                  <a:lnTo>
                    <a:pt x="332" y="210"/>
                  </a:lnTo>
                  <a:lnTo>
                    <a:pt x="328" y="210"/>
                  </a:lnTo>
                  <a:lnTo>
                    <a:pt x="324" y="210"/>
                  </a:lnTo>
                  <a:lnTo>
                    <a:pt x="320" y="210"/>
                  </a:lnTo>
                  <a:lnTo>
                    <a:pt x="316" y="210"/>
                  </a:lnTo>
                  <a:lnTo>
                    <a:pt x="312" y="210"/>
                  </a:lnTo>
                  <a:lnTo>
                    <a:pt x="308" y="210"/>
                  </a:lnTo>
                  <a:lnTo>
                    <a:pt x="304" y="210"/>
                  </a:lnTo>
                  <a:lnTo>
                    <a:pt x="304" y="206"/>
                  </a:lnTo>
                  <a:lnTo>
                    <a:pt x="304" y="202"/>
                  </a:lnTo>
                  <a:lnTo>
                    <a:pt x="304" y="198"/>
                  </a:lnTo>
                  <a:lnTo>
                    <a:pt x="304" y="196"/>
                  </a:lnTo>
                  <a:lnTo>
                    <a:pt x="302" y="196"/>
                  </a:lnTo>
                  <a:lnTo>
                    <a:pt x="302" y="192"/>
                  </a:lnTo>
                  <a:lnTo>
                    <a:pt x="302" y="196"/>
                  </a:lnTo>
                  <a:lnTo>
                    <a:pt x="298" y="196"/>
                  </a:lnTo>
                  <a:lnTo>
                    <a:pt x="294" y="196"/>
                  </a:lnTo>
                  <a:lnTo>
                    <a:pt x="294" y="192"/>
                  </a:lnTo>
                  <a:lnTo>
                    <a:pt x="294" y="188"/>
                  </a:lnTo>
                  <a:lnTo>
                    <a:pt x="290" y="188"/>
                  </a:lnTo>
                  <a:lnTo>
                    <a:pt x="290" y="192"/>
                  </a:lnTo>
                  <a:lnTo>
                    <a:pt x="294" y="192"/>
                  </a:lnTo>
                  <a:lnTo>
                    <a:pt x="290" y="192"/>
                  </a:lnTo>
                  <a:lnTo>
                    <a:pt x="290" y="188"/>
                  </a:lnTo>
                  <a:lnTo>
                    <a:pt x="286" y="188"/>
                  </a:lnTo>
                  <a:lnTo>
                    <a:pt x="286" y="184"/>
                  </a:lnTo>
                  <a:lnTo>
                    <a:pt x="282" y="188"/>
                  </a:lnTo>
                  <a:lnTo>
                    <a:pt x="286" y="188"/>
                  </a:lnTo>
                  <a:lnTo>
                    <a:pt x="286" y="192"/>
                  </a:lnTo>
                  <a:lnTo>
                    <a:pt x="282" y="192"/>
                  </a:lnTo>
                  <a:lnTo>
                    <a:pt x="282" y="196"/>
                  </a:lnTo>
                  <a:lnTo>
                    <a:pt x="278" y="198"/>
                  </a:lnTo>
                  <a:lnTo>
                    <a:pt x="282" y="198"/>
                  </a:lnTo>
                  <a:lnTo>
                    <a:pt x="286" y="202"/>
                  </a:lnTo>
                  <a:lnTo>
                    <a:pt x="286" y="206"/>
                  </a:lnTo>
                  <a:lnTo>
                    <a:pt x="290" y="206"/>
                  </a:lnTo>
                  <a:lnTo>
                    <a:pt x="290" y="210"/>
                  </a:lnTo>
                  <a:lnTo>
                    <a:pt x="294" y="210"/>
                  </a:lnTo>
                  <a:lnTo>
                    <a:pt x="290" y="210"/>
                  </a:lnTo>
                  <a:lnTo>
                    <a:pt x="286" y="210"/>
                  </a:lnTo>
                  <a:lnTo>
                    <a:pt x="286" y="214"/>
                  </a:lnTo>
                  <a:lnTo>
                    <a:pt x="282" y="214"/>
                  </a:lnTo>
                  <a:lnTo>
                    <a:pt x="282" y="218"/>
                  </a:lnTo>
                  <a:lnTo>
                    <a:pt x="282" y="214"/>
                  </a:lnTo>
                  <a:lnTo>
                    <a:pt x="278" y="218"/>
                  </a:lnTo>
                  <a:lnTo>
                    <a:pt x="282" y="218"/>
                  </a:lnTo>
                  <a:lnTo>
                    <a:pt x="278" y="218"/>
                  </a:lnTo>
                  <a:lnTo>
                    <a:pt x="278" y="222"/>
                  </a:lnTo>
                  <a:lnTo>
                    <a:pt x="282" y="226"/>
                  </a:lnTo>
                  <a:lnTo>
                    <a:pt x="286" y="226"/>
                  </a:lnTo>
                  <a:lnTo>
                    <a:pt x="286" y="228"/>
                  </a:lnTo>
                  <a:lnTo>
                    <a:pt x="286" y="226"/>
                  </a:lnTo>
                  <a:lnTo>
                    <a:pt x="290" y="226"/>
                  </a:lnTo>
                  <a:lnTo>
                    <a:pt x="290" y="228"/>
                  </a:lnTo>
                  <a:lnTo>
                    <a:pt x="290" y="232"/>
                  </a:lnTo>
                  <a:lnTo>
                    <a:pt x="286" y="236"/>
                  </a:lnTo>
                  <a:lnTo>
                    <a:pt x="286" y="240"/>
                  </a:lnTo>
                  <a:lnTo>
                    <a:pt x="290" y="240"/>
                  </a:lnTo>
                  <a:lnTo>
                    <a:pt x="290" y="244"/>
                  </a:lnTo>
                  <a:lnTo>
                    <a:pt x="290" y="248"/>
                  </a:lnTo>
                  <a:lnTo>
                    <a:pt x="294" y="248"/>
                  </a:lnTo>
                  <a:lnTo>
                    <a:pt x="290" y="248"/>
                  </a:lnTo>
                  <a:lnTo>
                    <a:pt x="290" y="252"/>
                  </a:lnTo>
                  <a:lnTo>
                    <a:pt x="294" y="262"/>
                  </a:lnTo>
                  <a:lnTo>
                    <a:pt x="294" y="266"/>
                  </a:lnTo>
                  <a:lnTo>
                    <a:pt x="294" y="270"/>
                  </a:lnTo>
                  <a:lnTo>
                    <a:pt x="294" y="274"/>
                  </a:lnTo>
                  <a:lnTo>
                    <a:pt x="290" y="274"/>
                  </a:lnTo>
                  <a:lnTo>
                    <a:pt x="290" y="278"/>
                  </a:lnTo>
                  <a:lnTo>
                    <a:pt x="290" y="274"/>
                  </a:lnTo>
                  <a:lnTo>
                    <a:pt x="290" y="270"/>
                  </a:lnTo>
                  <a:lnTo>
                    <a:pt x="290" y="266"/>
                  </a:lnTo>
                  <a:lnTo>
                    <a:pt x="290" y="270"/>
                  </a:lnTo>
                  <a:lnTo>
                    <a:pt x="286" y="270"/>
                  </a:lnTo>
                  <a:lnTo>
                    <a:pt x="286" y="266"/>
                  </a:lnTo>
                  <a:lnTo>
                    <a:pt x="290" y="266"/>
                  </a:lnTo>
                  <a:lnTo>
                    <a:pt x="286" y="266"/>
                  </a:lnTo>
                  <a:lnTo>
                    <a:pt x="286" y="270"/>
                  </a:lnTo>
                  <a:lnTo>
                    <a:pt x="286" y="274"/>
                  </a:lnTo>
                  <a:lnTo>
                    <a:pt x="286" y="278"/>
                  </a:lnTo>
                  <a:lnTo>
                    <a:pt x="286" y="274"/>
                  </a:lnTo>
                  <a:lnTo>
                    <a:pt x="286" y="270"/>
                  </a:lnTo>
                  <a:lnTo>
                    <a:pt x="286" y="274"/>
                  </a:lnTo>
                  <a:lnTo>
                    <a:pt x="282" y="274"/>
                  </a:lnTo>
                  <a:lnTo>
                    <a:pt x="282" y="270"/>
                  </a:lnTo>
                  <a:lnTo>
                    <a:pt x="282" y="274"/>
                  </a:lnTo>
                  <a:lnTo>
                    <a:pt x="282" y="278"/>
                  </a:lnTo>
                  <a:lnTo>
                    <a:pt x="282" y="274"/>
                  </a:lnTo>
                  <a:lnTo>
                    <a:pt x="282" y="270"/>
                  </a:lnTo>
                  <a:lnTo>
                    <a:pt x="278" y="270"/>
                  </a:lnTo>
                  <a:lnTo>
                    <a:pt x="282" y="266"/>
                  </a:lnTo>
                  <a:lnTo>
                    <a:pt x="278" y="262"/>
                  </a:lnTo>
                  <a:lnTo>
                    <a:pt x="278" y="258"/>
                  </a:lnTo>
                  <a:lnTo>
                    <a:pt x="278" y="262"/>
                  </a:lnTo>
                  <a:lnTo>
                    <a:pt x="278" y="266"/>
                  </a:lnTo>
                  <a:lnTo>
                    <a:pt x="282" y="266"/>
                  </a:lnTo>
                  <a:lnTo>
                    <a:pt x="278" y="266"/>
                  </a:lnTo>
                  <a:lnTo>
                    <a:pt x="278" y="270"/>
                  </a:lnTo>
                  <a:lnTo>
                    <a:pt x="274" y="274"/>
                  </a:lnTo>
                  <a:lnTo>
                    <a:pt x="272" y="274"/>
                  </a:lnTo>
                  <a:lnTo>
                    <a:pt x="268" y="278"/>
                  </a:lnTo>
                  <a:lnTo>
                    <a:pt x="264" y="278"/>
                  </a:lnTo>
                  <a:lnTo>
                    <a:pt x="264" y="282"/>
                  </a:lnTo>
                  <a:lnTo>
                    <a:pt x="264" y="286"/>
                  </a:lnTo>
                  <a:lnTo>
                    <a:pt x="264" y="288"/>
                  </a:lnTo>
                  <a:lnTo>
                    <a:pt x="264" y="292"/>
                  </a:lnTo>
                  <a:lnTo>
                    <a:pt x="260" y="292"/>
                  </a:lnTo>
                  <a:lnTo>
                    <a:pt x="260" y="296"/>
                  </a:lnTo>
                  <a:lnTo>
                    <a:pt x="260" y="300"/>
                  </a:lnTo>
                  <a:lnTo>
                    <a:pt x="256" y="300"/>
                  </a:lnTo>
                  <a:lnTo>
                    <a:pt x="256" y="302"/>
                  </a:lnTo>
                  <a:lnTo>
                    <a:pt x="252" y="302"/>
                  </a:lnTo>
                  <a:lnTo>
                    <a:pt x="256" y="302"/>
                  </a:lnTo>
                  <a:lnTo>
                    <a:pt x="252" y="302"/>
                  </a:lnTo>
                  <a:lnTo>
                    <a:pt x="252" y="306"/>
                  </a:lnTo>
                  <a:lnTo>
                    <a:pt x="248" y="306"/>
                  </a:lnTo>
                  <a:lnTo>
                    <a:pt x="246" y="306"/>
                  </a:lnTo>
                  <a:lnTo>
                    <a:pt x="242" y="310"/>
                  </a:lnTo>
                  <a:lnTo>
                    <a:pt x="242" y="306"/>
                  </a:lnTo>
                  <a:lnTo>
                    <a:pt x="246" y="306"/>
                  </a:lnTo>
                  <a:lnTo>
                    <a:pt x="242" y="302"/>
                  </a:lnTo>
                  <a:lnTo>
                    <a:pt x="242" y="306"/>
                  </a:lnTo>
                  <a:lnTo>
                    <a:pt x="238" y="306"/>
                  </a:lnTo>
                  <a:lnTo>
                    <a:pt x="238" y="310"/>
                  </a:lnTo>
                  <a:lnTo>
                    <a:pt x="242" y="310"/>
                  </a:lnTo>
                  <a:lnTo>
                    <a:pt x="242" y="306"/>
                  </a:lnTo>
                  <a:lnTo>
                    <a:pt x="242" y="310"/>
                  </a:lnTo>
                  <a:lnTo>
                    <a:pt x="238" y="310"/>
                  </a:lnTo>
                  <a:lnTo>
                    <a:pt x="238" y="314"/>
                  </a:lnTo>
                  <a:lnTo>
                    <a:pt x="234" y="318"/>
                  </a:lnTo>
                  <a:lnTo>
                    <a:pt x="230" y="318"/>
                  </a:lnTo>
                  <a:lnTo>
                    <a:pt x="234" y="318"/>
                  </a:lnTo>
                  <a:lnTo>
                    <a:pt x="230" y="322"/>
                  </a:lnTo>
                  <a:lnTo>
                    <a:pt x="230" y="326"/>
                  </a:lnTo>
                  <a:lnTo>
                    <a:pt x="226" y="330"/>
                  </a:lnTo>
                  <a:lnTo>
                    <a:pt x="222" y="332"/>
                  </a:lnTo>
                  <a:lnTo>
                    <a:pt x="218" y="332"/>
                  </a:lnTo>
                  <a:lnTo>
                    <a:pt x="218" y="336"/>
                  </a:lnTo>
                  <a:lnTo>
                    <a:pt x="216" y="336"/>
                  </a:lnTo>
                  <a:lnTo>
                    <a:pt x="216" y="340"/>
                  </a:lnTo>
                  <a:lnTo>
                    <a:pt x="212" y="340"/>
                  </a:lnTo>
                  <a:lnTo>
                    <a:pt x="212" y="344"/>
                  </a:lnTo>
                  <a:lnTo>
                    <a:pt x="208" y="348"/>
                  </a:lnTo>
                  <a:lnTo>
                    <a:pt x="204" y="348"/>
                  </a:lnTo>
                  <a:lnTo>
                    <a:pt x="204" y="352"/>
                  </a:lnTo>
                  <a:lnTo>
                    <a:pt x="200" y="352"/>
                  </a:lnTo>
                  <a:lnTo>
                    <a:pt x="200" y="356"/>
                  </a:lnTo>
                  <a:lnTo>
                    <a:pt x="196" y="356"/>
                  </a:lnTo>
                  <a:lnTo>
                    <a:pt x="196" y="358"/>
                  </a:lnTo>
                  <a:lnTo>
                    <a:pt x="200" y="358"/>
                  </a:lnTo>
                  <a:lnTo>
                    <a:pt x="196" y="358"/>
                  </a:lnTo>
                  <a:lnTo>
                    <a:pt x="196" y="362"/>
                  </a:lnTo>
                  <a:lnTo>
                    <a:pt x="196" y="366"/>
                  </a:lnTo>
                  <a:lnTo>
                    <a:pt x="192" y="366"/>
                  </a:lnTo>
                  <a:lnTo>
                    <a:pt x="190" y="366"/>
                  </a:lnTo>
                  <a:lnTo>
                    <a:pt x="186" y="366"/>
                  </a:lnTo>
                  <a:lnTo>
                    <a:pt x="182" y="366"/>
                  </a:lnTo>
                  <a:lnTo>
                    <a:pt x="182" y="370"/>
                  </a:lnTo>
                  <a:lnTo>
                    <a:pt x="182" y="374"/>
                  </a:lnTo>
                  <a:lnTo>
                    <a:pt x="178" y="374"/>
                  </a:lnTo>
                  <a:lnTo>
                    <a:pt x="178" y="378"/>
                  </a:lnTo>
                  <a:lnTo>
                    <a:pt x="178" y="374"/>
                  </a:lnTo>
                  <a:lnTo>
                    <a:pt x="178" y="378"/>
                  </a:lnTo>
                  <a:lnTo>
                    <a:pt x="178" y="374"/>
                  </a:lnTo>
                  <a:lnTo>
                    <a:pt x="174" y="374"/>
                  </a:lnTo>
                  <a:lnTo>
                    <a:pt x="170" y="378"/>
                  </a:lnTo>
                  <a:lnTo>
                    <a:pt x="166" y="382"/>
                  </a:lnTo>
                  <a:lnTo>
                    <a:pt x="166" y="386"/>
                  </a:lnTo>
                  <a:lnTo>
                    <a:pt x="166" y="388"/>
                  </a:lnTo>
                  <a:lnTo>
                    <a:pt x="166" y="392"/>
                  </a:lnTo>
                  <a:lnTo>
                    <a:pt x="166" y="396"/>
                  </a:lnTo>
                  <a:lnTo>
                    <a:pt x="166" y="400"/>
                  </a:lnTo>
                  <a:lnTo>
                    <a:pt x="166" y="404"/>
                  </a:lnTo>
                  <a:lnTo>
                    <a:pt x="166" y="408"/>
                  </a:lnTo>
                  <a:lnTo>
                    <a:pt x="166" y="412"/>
                  </a:lnTo>
                  <a:lnTo>
                    <a:pt x="170" y="412"/>
                  </a:lnTo>
                  <a:lnTo>
                    <a:pt x="166" y="412"/>
                  </a:lnTo>
                  <a:lnTo>
                    <a:pt x="166" y="416"/>
                  </a:lnTo>
                  <a:lnTo>
                    <a:pt x="170" y="416"/>
                  </a:lnTo>
                  <a:lnTo>
                    <a:pt x="170" y="418"/>
                  </a:lnTo>
                  <a:lnTo>
                    <a:pt x="170" y="416"/>
                  </a:lnTo>
                  <a:lnTo>
                    <a:pt x="166" y="412"/>
                  </a:lnTo>
                  <a:lnTo>
                    <a:pt x="166" y="416"/>
                  </a:lnTo>
                  <a:lnTo>
                    <a:pt x="170" y="418"/>
                  </a:lnTo>
                  <a:lnTo>
                    <a:pt x="170" y="422"/>
                  </a:lnTo>
                  <a:lnTo>
                    <a:pt x="170" y="426"/>
                  </a:lnTo>
                  <a:lnTo>
                    <a:pt x="170" y="430"/>
                  </a:lnTo>
                  <a:lnTo>
                    <a:pt x="166" y="430"/>
                  </a:lnTo>
                  <a:lnTo>
                    <a:pt x="166" y="434"/>
                  </a:lnTo>
                  <a:lnTo>
                    <a:pt x="166" y="438"/>
                  </a:lnTo>
                  <a:lnTo>
                    <a:pt x="162" y="442"/>
                  </a:lnTo>
                  <a:lnTo>
                    <a:pt x="162" y="446"/>
                  </a:lnTo>
                  <a:lnTo>
                    <a:pt x="162" y="448"/>
                  </a:lnTo>
                  <a:lnTo>
                    <a:pt x="162" y="452"/>
                  </a:lnTo>
                  <a:lnTo>
                    <a:pt x="162" y="456"/>
                  </a:lnTo>
                  <a:lnTo>
                    <a:pt x="162" y="460"/>
                  </a:lnTo>
                  <a:lnTo>
                    <a:pt x="162" y="464"/>
                  </a:lnTo>
                  <a:lnTo>
                    <a:pt x="162" y="468"/>
                  </a:lnTo>
                  <a:lnTo>
                    <a:pt x="162" y="472"/>
                  </a:lnTo>
                  <a:lnTo>
                    <a:pt x="160" y="472"/>
                  </a:lnTo>
                  <a:lnTo>
                    <a:pt x="162" y="472"/>
                  </a:lnTo>
                  <a:lnTo>
                    <a:pt x="160" y="472"/>
                  </a:lnTo>
                  <a:lnTo>
                    <a:pt x="156" y="472"/>
                  </a:lnTo>
                  <a:lnTo>
                    <a:pt x="156" y="474"/>
                  </a:lnTo>
                  <a:lnTo>
                    <a:pt x="156" y="478"/>
                  </a:lnTo>
                  <a:lnTo>
                    <a:pt x="152" y="478"/>
                  </a:lnTo>
                  <a:lnTo>
                    <a:pt x="152" y="482"/>
                  </a:lnTo>
                  <a:lnTo>
                    <a:pt x="148" y="486"/>
                  </a:lnTo>
                  <a:lnTo>
                    <a:pt x="152" y="486"/>
                  </a:lnTo>
                  <a:lnTo>
                    <a:pt x="152" y="490"/>
                  </a:lnTo>
                  <a:lnTo>
                    <a:pt x="156" y="490"/>
                  </a:lnTo>
                  <a:lnTo>
                    <a:pt x="152" y="490"/>
                  </a:lnTo>
                  <a:lnTo>
                    <a:pt x="148" y="490"/>
                  </a:lnTo>
                  <a:lnTo>
                    <a:pt x="144" y="494"/>
                  </a:lnTo>
                  <a:lnTo>
                    <a:pt x="140" y="494"/>
                  </a:lnTo>
                  <a:lnTo>
                    <a:pt x="140" y="498"/>
                  </a:lnTo>
                  <a:lnTo>
                    <a:pt x="140" y="502"/>
                  </a:lnTo>
                  <a:lnTo>
                    <a:pt x="136" y="504"/>
                  </a:lnTo>
                  <a:lnTo>
                    <a:pt x="134" y="508"/>
                  </a:lnTo>
                  <a:lnTo>
                    <a:pt x="130" y="508"/>
                  </a:lnTo>
                  <a:lnTo>
                    <a:pt x="126" y="508"/>
                  </a:lnTo>
                  <a:lnTo>
                    <a:pt x="126" y="504"/>
                  </a:lnTo>
                  <a:lnTo>
                    <a:pt x="122" y="504"/>
                  </a:lnTo>
                  <a:lnTo>
                    <a:pt x="122" y="502"/>
                  </a:lnTo>
                  <a:lnTo>
                    <a:pt x="118" y="502"/>
                  </a:lnTo>
                  <a:lnTo>
                    <a:pt x="118" y="498"/>
                  </a:lnTo>
                  <a:lnTo>
                    <a:pt x="118" y="494"/>
                  </a:lnTo>
                  <a:lnTo>
                    <a:pt x="114" y="494"/>
                  </a:lnTo>
                  <a:lnTo>
                    <a:pt x="114" y="490"/>
                  </a:lnTo>
                  <a:lnTo>
                    <a:pt x="114" y="486"/>
                  </a:lnTo>
                  <a:lnTo>
                    <a:pt x="114" y="482"/>
                  </a:lnTo>
                  <a:lnTo>
                    <a:pt x="110" y="478"/>
                  </a:lnTo>
                  <a:lnTo>
                    <a:pt x="114" y="478"/>
                  </a:lnTo>
                  <a:lnTo>
                    <a:pt x="110" y="478"/>
                  </a:lnTo>
                  <a:lnTo>
                    <a:pt x="114" y="482"/>
                  </a:lnTo>
                  <a:lnTo>
                    <a:pt x="114" y="486"/>
                  </a:lnTo>
                  <a:lnTo>
                    <a:pt x="114" y="482"/>
                  </a:lnTo>
                  <a:lnTo>
                    <a:pt x="114" y="478"/>
                  </a:lnTo>
                  <a:lnTo>
                    <a:pt x="110" y="478"/>
                  </a:lnTo>
                  <a:lnTo>
                    <a:pt x="110" y="474"/>
                  </a:lnTo>
                  <a:lnTo>
                    <a:pt x="110" y="478"/>
                  </a:lnTo>
                  <a:lnTo>
                    <a:pt x="110" y="474"/>
                  </a:lnTo>
                  <a:lnTo>
                    <a:pt x="110" y="472"/>
                  </a:lnTo>
                  <a:lnTo>
                    <a:pt x="110" y="468"/>
                  </a:lnTo>
                  <a:lnTo>
                    <a:pt x="106" y="464"/>
                  </a:lnTo>
                  <a:lnTo>
                    <a:pt x="106" y="460"/>
                  </a:lnTo>
                  <a:lnTo>
                    <a:pt x="104" y="452"/>
                  </a:lnTo>
                  <a:lnTo>
                    <a:pt x="104" y="448"/>
                  </a:lnTo>
                  <a:lnTo>
                    <a:pt x="100" y="446"/>
                  </a:lnTo>
                  <a:lnTo>
                    <a:pt x="100" y="442"/>
                  </a:lnTo>
                  <a:lnTo>
                    <a:pt x="96" y="442"/>
                  </a:lnTo>
                  <a:lnTo>
                    <a:pt x="96" y="438"/>
                  </a:lnTo>
                  <a:lnTo>
                    <a:pt x="96" y="434"/>
                  </a:lnTo>
                  <a:lnTo>
                    <a:pt x="92" y="430"/>
                  </a:lnTo>
                  <a:lnTo>
                    <a:pt x="92" y="426"/>
                  </a:lnTo>
                  <a:lnTo>
                    <a:pt x="92" y="422"/>
                  </a:lnTo>
                  <a:lnTo>
                    <a:pt x="92" y="418"/>
                  </a:lnTo>
                  <a:lnTo>
                    <a:pt x="90" y="416"/>
                  </a:lnTo>
                  <a:lnTo>
                    <a:pt x="90" y="412"/>
                  </a:lnTo>
                  <a:lnTo>
                    <a:pt x="90" y="408"/>
                  </a:lnTo>
                  <a:lnTo>
                    <a:pt x="90" y="404"/>
                  </a:lnTo>
                  <a:lnTo>
                    <a:pt x="86" y="404"/>
                  </a:lnTo>
                  <a:lnTo>
                    <a:pt x="86" y="400"/>
                  </a:lnTo>
                  <a:lnTo>
                    <a:pt x="86" y="396"/>
                  </a:lnTo>
                  <a:lnTo>
                    <a:pt x="86" y="400"/>
                  </a:lnTo>
                  <a:lnTo>
                    <a:pt x="86" y="396"/>
                  </a:lnTo>
                  <a:lnTo>
                    <a:pt x="82" y="396"/>
                  </a:lnTo>
                  <a:lnTo>
                    <a:pt x="82" y="392"/>
                  </a:lnTo>
                  <a:lnTo>
                    <a:pt x="82" y="388"/>
                  </a:lnTo>
                  <a:lnTo>
                    <a:pt x="78" y="386"/>
                  </a:lnTo>
                  <a:lnTo>
                    <a:pt x="78" y="382"/>
                  </a:lnTo>
                  <a:lnTo>
                    <a:pt x="82" y="386"/>
                  </a:lnTo>
                  <a:lnTo>
                    <a:pt x="82" y="382"/>
                  </a:lnTo>
                  <a:lnTo>
                    <a:pt x="78" y="382"/>
                  </a:lnTo>
                  <a:lnTo>
                    <a:pt x="78" y="378"/>
                  </a:lnTo>
                  <a:lnTo>
                    <a:pt x="74" y="378"/>
                  </a:lnTo>
                  <a:lnTo>
                    <a:pt x="74" y="374"/>
                  </a:lnTo>
                  <a:lnTo>
                    <a:pt x="74" y="370"/>
                  </a:lnTo>
                  <a:lnTo>
                    <a:pt x="70" y="366"/>
                  </a:lnTo>
                  <a:lnTo>
                    <a:pt x="70" y="362"/>
                  </a:lnTo>
                  <a:lnTo>
                    <a:pt x="70" y="358"/>
                  </a:lnTo>
                  <a:lnTo>
                    <a:pt x="70" y="356"/>
                  </a:lnTo>
                  <a:lnTo>
                    <a:pt x="70" y="352"/>
                  </a:lnTo>
                  <a:lnTo>
                    <a:pt x="70" y="348"/>
                  </a:lnTo>
                  <a:lnTo>
                    <a:pt x="70" y="344"/>
                  </a:lnTo>
                  <a:lnTo>
                    <a:pt x="66" y="344"/>
                  </a:lnTo>
                  <a:lnTo>
                    <a:pt x="66" y="340"/>
                  </a:lnTo>
                  <a:lnTo>
                    <a:pt x="66" y="336"/>
                  </a:lnTo>
                  <a:lnTo>
                    <a:pt x="66" y="332"/>
                  </a:lnTo>
                  <a:lnTo>
                    <a:pt x="66" y="330"/>
                  </a:lnTo>
                  <a:lnTo>
                    <a:pt x="62" y="326"/>
                  </a:lnTo>
                  <a:lnTo>
                    <a:pt x="66" y="326"/>
                  </a:lnTo>
                  <a:lnTo>
                    <a:pt x="66" y="322"/>
                  </a:lnTo>
                  <a:lnTo>
                    <a:pt x="66" y="318"/>
                  </a:lnTo>
                  <a:lnTo>
                    <a:pt x="66" y="322"/>
                  </a:lnTo>
                  <a:lnTo>
                    <a:pt x="62" y="322"/>
                  </a:lnTo>
                  <a:lnTo>
                    <a:pt x="62" y="318"/>
                  </a:lnTo>
                  <a:lnTo>
                    <a:pt x="62" y="314"/>
                  </a:lnTo>
                  <a:lnTo>
                    <a:pt x="66" y="314"/>
                  </a:lnTo>
                  <a:lnTo>
                    <a:pt x="66" y="318"/>
                  </a:lnTo>
                  <a:lnTo>
                    <a:pt x="66" y="314"/>
                  </a:lnTo>
                  <a:lnTo>
                    <a:pt x="62" y="314"/>
                  </a:lnTo>
                  <a:lnTo>
                    <a:pt x="62" y="310"/>
                  </a:lnTo>
                  <a:lnTo>
                    <a:pt x="62" y="306"/>
                  </a:lnTo>
                  <a:lnTo>
                    <a:pt x="62" y="302"/>
                  </a:lnTo>
                  <a:lnTo>
                    <a:pt x="62" y="300"/>
                  </a:lnTo>
                  <a:lnTo>
                    <a:pt x="62" y="296"/>
                  </a:lnTo>
                  <a:lnTo>
                    <a:pt x="66" y="296"/>
                  </a:lnTo>
                  <a:lnTo>
                    <a:pt x="66" y="288"/>
                  </a:lnTo>
                  <a:lnTo>
                    <a:pt x="62" y="288"/>
                  </a:lnTo>
                  <a:lnTo>
                    <a:pt x="62" y="286"/>
                  </a:lnTo>
                  <a:lnTo>
                    <a:pt x="62" y="282"/>
                  </a:lnTo>
                  <a:lnTo>
                    <a:pt x="60" y="282"/>
                  </a:lnTo>
                  <a:lnTo>
                    <a:pt x="60" y="278"/>
                  </a:lnTo>
                  <a:lnTo>
                    <a:pt x="62" y="278"/>
                  </a:lnTo>
                  <a:lnTo>
                    <a:pt x="60" y="278"/>
                  </a:lnTo>
                  <a:lnTo>
                    <a:pt x="62" y="278"/>
                  </a:lnTo>
                  <a:lnTo>
                    <a:pt x="62" y="274"/>
                  </a:lnTo>
                  <a:lnTo>
                    <a:pt x="66" y="274"/>
                  </a:lnTo>
                  <a:lnTo>
                    <a:pt x="70" y="274"/>
                  </a:lnTo>
                  <a:lnTo>
                    <a:pt x="66" y="274"/>
                  </a:lnTo>
                  <a:lnTo>
                    <a:pt x="62" y="274"/>
                  </a:lnTo>
                  <a:lnTo>
                    <a:pt x="60" y="274"/>
                  </a:lnTo>
                  <a:lnTo>
                    <a:pt x="60" y="270"/>
                  </a:lnTo>
                  <a:lnTo>
                    <a:pt x="62" y="270"/>
                  </a:lnTo>
                  <a:lnTo>
                    <a:pt x="60" y="270"/>
                  </a:lnTo>
                  <a:lnTo>
                    <a:pt x="60" y="266"/>
                  </a:lnTo>
                  <a:lnTo>
                    <a:pt x="62" y="262"/>
                  </a:lnTo>
                  <a:lnTo>
                    <a:pt x="62" y="266"/>
                  </a:lnTo>
                  <a:lnTo>
                    <a:pt x="62" y="262"/>
                  </a:lnTo>
                  <a:lnTo>
                    <a:pt x="66" y="262"/>
                  </a:lnTo>
                  <a:lnTo>
                    <a:pt x="62" y="262"/>
                  </a:lnTo>
                  <a:lnTo>
                    <a:pt x="60" y="262"/>
                  </a:lnTo>
                  <a:lnTo>
                    <a:pt x="56" y="262"/>
                  </a:lnTo>
                  <a:lnTo>
                    <a:pt x="56" y="266"/>
                  </a:lnTo>
                  <a:lnTo>
                    <a:pt x="56" y="270"/>
                  </a:lnTo>
                  <a:lnTo>
                    <a:pt x="52" y="270"/>
                  </a:lnTo>
                  <a:lnTo>
                    <a:pt x="56" y="270"/>
                  </a:lnTo>
                  <a:lnTo>
                    <a:pt x="52" y="270"/>
                  </a:lnTo>
                  <a:lnTo>
                    <a:pt x="52" y="274"/>
                  </a:lnTo>
                  <a:lnTo>
                    <a:pt x="56" y="270"/>
                  </a:lnTo>
                  <a:lnTo>
                    <a:pt x="56" y="274"/>
                  </a:lnTo>
                  <a:lnTo>
                    <a:pt x="56" y="278"/>
                  </a:lnTo>
                  <a:lnTo>
                    <a:pt x="56" y="282"/>
                  </a:lnTo>
                  <a:lnTo>
                    <a:pt x="52" y="282"/>
                  </a:lnTo>
                  <a:lnTo>
                    <a:pt x="52" y="286"/>
                  </a:lnTo>
                  <a:lnTo>
                    <a:pt x="48" y="286"/>
                  </a:lnTo>
                  <a:lnTo>
                    <a:pt x="44" y="288"/>
                  </a:lnTo>
                  <a:lnTo>
                    <a:pt x="40" y="288"/>
                  </a:lnTo>
                  <a:lnTo>
                    <a:pt x="36" y="292"/>
                  </a:lnTo>
                  <a:lnTo>
                    <a:pt x="34" y="288"/>
                  </a:lnTo>
                  <a:lnTo>
                    <a:pt x="30" y="288"/>
                  </a:lnTo>
                  <a:lnTo>
                    <a:pt x="30" y="286"/>
                  </a:lnTo>
                  <a:lnTo>
                    <a:pt x="26" y="286"/>
                  </a:lnTo>
                  <a:lnTo>
                    <a:pt x="26" y="282"/>
                  </a:lnTo>
                  <a:lnTo>
                    <a:pt x="22" y="282"/>
                  </a:lnTo>
                  <a:lnTo>
                    <a:pt x="22" y="278"/>
                  </a:lnTo>
                  <a:lnTo>
                    <a:pt x="18" y="274"/>
                  </a:lnTo>
                  <a:lnTo>
                    <a:pt x="14" y="270"/>
                  </a:lnTo>
                  <a:lnTo>
                    <a:pt x="10" y="266"/>
                  </a:lnTo>
                  <a:lnTo>
                    <a:pt x="10" y="262"/>
                  </a:lnTo>
                  <a:lnTo>
                    <a:pt x="10" y="258"/>
                  </a:lnTo>
                  <a:lnTo>
                    <a:pt x="10" y="262"/>
                  </a:lnTo>
                  <a:lnTo>
                    <a:pt x="14" y="262"/>
                  </a:lnTo>
                  <a:lnTo>
                    <a:pt x="10" y="262"/>
                  </a:lnTo>
                  <a:lnTo>
                    <a:pt x="14" y="262"/>
                  </a:lnTo>
                  <a:lnTo>
                    <a:pt x="18" y="262"/>
                  </a:lnTo>
                  <a:lnTo>
                    <a:pt x="22" y="262"/>
                  </a:lnTo>
                  <a:lnTo>
                    <a:pt x="22" y="258"/>
                  </a:lnTo>
                  <a:lnTo>
                    <a:pt x="26" y="258"/>
                  </a:lnTo>
                  <a:lnTo>
                    <a:pt x="30" y="256"/>
                  </a:lnTo>
                  <a:lnTo>
                    <a:pt x="30" y="252"/>
                  </a:lnTo>
                  <a:lnTo>
                    <a:pt x="34" y="252"/>
                  </a:lnTo>
                  <a:lnTo>
                    <a:pt x="34" y="248"/>
                  </a:lnTo>
                  <a:lnTo>
                    <a:pt x="30" y="248"/>
                  </a:lnTo>
                  <a:lnTo>
                    <a:pt x="30" y="252"/>
                  </a:lnTo>
                  <a:lnTo>
                    <a:pt x="22" y="252"/>
                  </a:lnTo>
                  <a:lnTo>
                    <a:pt x="22" y="256"/>
                  </a:lnTo>
                  <a:lnTo>
                    <a:pt x="18" y="256"/>
                  </a:lnTo>
                  <a:lnTo>
                    <a:pt x="14" y="256"/>
                  </a:lnTo>
                  <a:lnTo>
                    <a:pt x="14" y="252"/>
                  </a:lnTo>
                  <a:lnTo>
                    <a:pt x="10" y="252"/>
                  </a:lnTo>
                  <a:lnTo>
                    <a:pt x="6" y="252"/>
                  </a:lnTo>
                  <a:lnTo>
                    <a:pt x="6" y="248"/>
                  </a:lnTo>
                  <a:lnTo>
                    <a:pt x="4" y="244"/>
                  </a:lnTo>
                  <a:lnTo>
                    <a:pt x="4" y="240"/>
                  </a:lnTo>
                  <a:lnTo>
                    <a:pt x="4" y="236"/>
                  </a:lnTo>
                  <a:lnTo>
                    <a:pt x="6" y="236"/>
                  </a:lnTo>
                  <a:lnTo>
                    <a:pt x="4" y="236"/>
                  </a:lnTo>
                  <a:lnTo>
                    <a:pt x="0" y="240"/>
                  </a:lnTo>
                  <a:lnTo>
                    <a:pt x="0" y="236"/>
                  </a:lnTo>
                  <a:lnTo>
                    <a:pt x="0" y="236"/>
                  </a:lnTo>
                  <a:lnTo>
                    <a:pt x="0" y="236"/>
                  </a:lnTo>
                  <a:close/>
                  <a:moveTo>
                    <a:pt x="282" y="270"/>
                  </a:moveTo>
                  <a:lnTo>
                    <a:pt x="282" y="274"/>
                  </a:lnTo>
                  <a:lnTo>
                    <a:pt x="278" y="274"/>
                  </a:lnTo>
                  <a:lnTo>
                    <a:pt x="278" y="270"/>
                  </a:lnTo>
                  <a:lnTo>
                    <a:pt x="282" y="270"/>
                  </a:lnTo>
                  <a:lnTo>
                    <a:pt x="282" y="270"/>
                  </a:lnTo>
                  <a:lnTo>
                    <a:pt x="282" y="270"/>
                  </a:lnTo>
                  <a:close/>
                  <a:moveTo>
                    <a:pt x="346" y="442"/>
                  </a:moveTo>
                  <a:lnTo>
                    <a:pt x="346" y="438"/>
                  </a:lnTo>
                  <a:lnTo>
                    <a:pt x="350" y="438"/>
                  </a:lnTo>
                  <a:lnTo>
                    <a:pt x="346" y="442"/>
                  </a:lnTo>
                  <a:lnTo>
                    <a:pt x="346" y="442"/>
                  </a:lnTo>
                  <a:lnTo>
                    <a:pt x="346" y="442"/>
                  </a:lnTo>
                  <a:close/>
                  <a:moveTo>
                    <a:pt x="346" y="452"/>
                  </a:moveTo>
                  <a:lnTo>
                    <a:pt x="342" y="452"/>
                  </a:lnTo>
                  <a:lnTo>
                    <a:pt x="346" y="452"/>
                  </a:lnTo>
                  <a:lnTo>
                    <a:pt x="346" y="452"/>
                  </a:lnTo>
                  <a:lnTo>
                    <a:pt x="346" y="452"/>
                  </a:lnTo>
                  <a:close/>
                  <a:moveTo>
                    <a:pt x="346" y="490"/>
                  </a:moveTo>
                  <a:lnTo>
                    <a:pt x="346" y="494"/>
                  </a:lnTo>
                  <a:lnTo>
                    <a:pt x="346" y="490"/>
                  </a:lnTo>
                  <a:lnTo>
                    <a:pt x="346" y="490"/>
                  </a:lnTo>
                  <a:lnTo>
                    <a:pt x="346" y="490"/>
                  </a:lnTo>
                  <a:close/>
                  <a:moveTo>
                    <a:pt x="66" y="504"/>
                  </a:moveTo>
                  <a:lnTo>
                    <a:pt x="66" y="508"/>
                  </a:lnTo>
                  <a:lnTo>
                    <a:pt x="66" y="504"/>
                  </a:lnTo>
                  <a:lnTo>
                    <a:pt x="66" y="504"/>
                  </a:lnTo>
                  <a:lnTo>
                    <a:pt x="66" y="504"/>
                  </a:lnTo>
                  <a:close/>
                  <a:moveTo>
                    <a:pt x="358" y="508"/>
                  </a:moveTo>
                  <a:lnTo>
                    <a:pt x="358" y="512"/>
                  </a:lnTo>
                  <a:lnTo>
                    <a:pt x="358" y="508"/>
                  </a:lnTo>
                  <a:lnTo>
                    <a:pt x="358" y="508"/>
                  </a:lnTo>
                  <a:lnTo>
                    <a:pt x="358" y="508"/>
                  </a:lnTo>
                  <a:close/>
                  <a:moveTo>
                    <a:pt x="354" y="512"/>
                  </a:moveTo>
                  <a:lnTo>
                    <a:pt x="358" y="512"/>
                  </a:lnTo>
                  <a:lnTo>
                    <a:pt x="354" y="512"/>
                  </a:lnTo>
                  <a:lnTo>
                    <a:pt x="354" y="512"/>
                  </a:lnTo>
                  <a:lnTo>
                    <a:pt x="354" y="512"/>
                  </a:lnTo>
                  <a:close/>
                  <a:moveTo>
                    <a:pt x="360" y="524"/>
                  </a:moveTo>
                  <a:lnTo>
                    <a:pt x="358" y="524"/>
                  </a:lnTo>
                  <a:lnTo>
                    <a:pt x="360" y="524"/>
                  </a:lnTo>
                  <a:lnTo>
                    <a:pt x="360" y="520"/>
                  </a:lnTo>
                  <a:lnTo>
                    <a:pt x="360" y="524"/>
                  </a:lnTo>
                  <a:lnTo>
                    <a:pt x="360" y="524"/>
                  </a:lnTo>
                  <a:lnTo>
                    <a:pt x="360" y="524"/>
                  </a:lnTo>
                  <a:close/>
                  <a:moveTo>
                    <a:pt x="346" y="426"/>
                  </a:moveTo>
                  <a:lnTo>
                    <a:pt x="346" y="422"/>
                  </a:lnTo>
                  <a:lnTo>
                    <a:pt x="346" y="418"/>
                  </a:lnTo>
                  <a:lnTo>
                    <a:pt x="350" y="418"/>
                  </a:lnTo>
                  <a:lnTo>
                    <a:pt x="350" y="416"/>
                  </a:lnTo>
                  <a:lnTo>
                    <a:pt x="350" y="418"/>
                  </a:lnTo>
                  <a:lnTo>
                    <a:pt x="350" y="422"/>
                  </a:lnTo>
                  <a:lnTo>
                    <a:pt x="350" y="426"/>
                  </a:lnTo>
                  <a:lnTo>
                    <a:pt x="350" y="422"/>
                  </a:lnTo>
                  <a:lnTo>
                    <a:pt x="346" y="426"/>
                  </a:lnTo>
                  <a:lnTo>
                    <a:pt x="346" y="426"/>
                  </a:lnTo>
                  <a:lnTo>
                    <a:pt x="346" y="426"/>
                  </a:lnTo>
                  <a:close/>
                  <a:moveTo>
                    <a:pt x="346" y="438"/>
                  </a:moveTo>
                  <a:lnTo>
                    <a:pt x="346" y="434"/>
                  </a:lnTo>
                  <a:lnTo>
                    <a:pt x="346" y="430"/>
                  </a:lnTo>
                  <a:lnTo>
                    <a:pt x="346" y="426"/>
                  </a:lnTo>
                  <a:lnTo>
                    <a:pt x="350" y="426"/>
                  </a:lnTo>
                  <a:lnTo>
                    <a:pt x="350" y="430"/>
                  </a:lnTo>
                  <a:lnTo>
                    <a:pt x="350" y="434"/>
                  </a:lnTo>
                  <a:lnTo>
                    <a:pt x="346" y="434"/>
                  </a:lnTo>
                  <a:lnTo>
                    <a:pt x="346" y="438"/>
                  </a:lnTo>
                  <a:lnTo>
                    <a:pt x="350" y="438"/>
                  </a:lnTo>
                  <a:lnTo>
                    <a:pt x="346" y="438"/>
                  </a:lnTo>
                  <a:lnTo>
                    <a:pt x="346" y="438"/>
                  </a:lnTo>
                  <a:lnTo>
                    <a:pt x="346" y="438"/>
                  </a:lnTo>
                  <a:close/>
                  <a:moveTo>
                    <a:pt x="346" y="442"/>
                  </a:moveTo>
                  <a:lnTo>
                    <a:pt x="346" y="446"/>
                  </a:lnTo>
                  <a:lnTo>
                    <a:pt x="346" y="448"/>
                  </a:lnTo>
                  <a:lnTo>
                    <a:pt x="346" y="452"/>
                  </a:lnTo>
                  <a:lnTo>
                    <a:pt x="342" y="448"/>
                  </a:lnTo>
                  <a:lnTo>
                    <a:pt x="342" y="446"/>
                  </a:lnTo>
                  <a:lnTo>
                    <a:pt x="346" y="446"/>
                  </a:lnTo>
                  <a:lnTo>
                    <a:pt x="346" y="442"/>
                  </a:lnTo>
                  <a:lnTo>
                    <a:pt x="346" y="438"/>
                  </a:lnTo>
                  <a:lnTo>
                    <a:pt x="346" y="442"/>
                  </a:lnTo>
                  <a:lnTo>
                    <a:pt x="346" y="438"/>
                  </a:lnTo>
                  <a:lnTo>
                    <a:pt x="346" y="442"/>
                  </a:lnTo>
                  <a:lnTo>
                    <a:pt x="346" y="442"/>
                  </a:lnTo>
                  <a:lnTo>
                    <a:pt x="346" y="442"/>
                  </a:lnTo>
                  <a:close/>
                  <a:moveTo>
                    <a:pt x="342" y="464"/>
                  </a:moveTo>
                  <a:lnTo>
                    <a:pt x="342" y="468"/>
                  </a:lnTo>
                  <a:lnTo>
                    <a:pt x="338" y="468"/>
                  </a:lnTo>
                  <a:lnTo>
                    <a:pt x="338" y="464"/>
                  </a:lnTo>
                  <a:lnTo>
                    <a:pt x="342" y="464"/>
                  </a:lnTo>
                  <a:lnTo>
                    <a:pt x="342" y="460"/>
                  </a:lnTo>
                  <a:lnTo>
                    <a:pt x="342" y="464"/>
                  </a:lnTo>
                  <a:lnTo>
                    <a:pt x="342" y="464"/>
                  </a:lnTo>
                  <a:lnTo>
                    <a:pt x="342" y="464"/>
                  </a:lnTo>
                  <a:close/>
                  <a:moveTo>
                    <a:pt x="360" y="528"/>
                  </a:moveTo>
                  <a:lnTo>
                    <a:pt x="360" y="532"/>
                  </a:lnTo>
                  <a:lnTo>
                    <a:pt x="360" y="534"/>
                  </a:lnTo>
                  <a:lnTo>
                    <a:pt x="360" y="532"/>
                  </a:lnTo>
                  <a:lnTo>
                    <a:pt x="360" y="528"/>
                  </a:lnTo>
                  <a:lnTo>
                    <a:pt x="358" y="528"/>
                  </a:lnTo>
                  <a:lnTo>
                    <a:pt x="360" y="524"/>
                  </a:lnTo>
                  <a:lnTo>
                    <a:pt x="360" y="528"/>
                  </a:lnTo>
                  <a:lnTo>
                    <a:pt x="360" y="528"/>
                  </a:lnTo>
                  <a:lnTo>
                    <a:pt x="360" y="528"/>
                  </a:lnTo>
                  <a:close/>
                </a:path>
              </a:pathLst>
            </a:custGeom>
            <a:grpFill/>
            <a:ln w="9525">
              <a:solidFill>
                <a:schemeClr val="bg1"/>
              </a:solidFill>
              <a:round/>
              <a:headEnd/>
              <a:tailEnd/>
            </a:ln>
          </p:spPr>
          <p:txBody>
            <a:bodyPr vert="horz" wrap="square" lIns="99060" tIns="49530" rIns="99060" bIns="4953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950" b="0" i="0" u="none" strike="noStrike" kern="1200" cap="none" spc="0" normalizeH="0" baseline="0" noProof="0">
                <a:ln>
                  <a:noFill/>
                </a:ln>
                <a:solidFill>
                  <a:srgbClr val="322D2D"/>
                </a:solidFill>
                <a:effectLst/>
                <a:uLnTx/>
                <a:uFillTx/>
                <a:latin typeface="Arial"/>
                <a:ea typeface="+mn-ea"/>
                <a:cs typeface="+mn-cs"/>
              </a:endParaRPr>
            </a:p>
          </p:txBody>
        </p:sp>
      </p:grpSp>
      <p:sp>
        <p:nvSpPr>
          <p:cNvPr id="220" name="Rectangle 408">
            <a:extLst>
              <a:ext uri="{FF2B5EF4-FFF2-40B4-BE49-F238E27FC236}">
                <a16:creationId xmlns:a16="http://schemas.microsoft.com/office/drawing/2014/main" id="{7D894152-49EE-6853-7386-CDD695492673}"/>
              </a:ext>
            </a:extLst>
          </p:cNvPr>
          <p:cNvSpPr/>
          <p:nvPr/>
        </p:nvSpPr>
        <p:spPr>
          <a:xfrm>
            <a:off x="7662876" y="2396023"/>
            <a:ext cx="900000" cy="2160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72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322D2D"/>
                </a:solidFill>
                <a:effectLst/>
                <a:uLnTx/>
                <a:uFillTx/>
                <a:latin typeface="Arial"/>
                <a:ea typeface="+mn-ea"/>
                <a:cs typeface="+mn-cs"/>
              </a:rPr>
              <a:t>PL</a:t>
            </a:r>
          </a:p>
        </p:txBody>
      </p:sp>
      <p:sp>
        <p:nvSpPr>
          <p:cNvPr id="221" name="Rectangle 378">
            <a:extLst>
              <a:ext uri="{FF2B5EF4-FFF2-40B4-BE49-F238E27FC236}">
                <a16:creationId xmlns:a16="http://schemas.microsoft.com/office/drawing/2014/main" id="{9BB20FBB-80F0-F8C9-A339-54CF307E193C}"/>
              </a:ext>
            </a:extLst>
          </p:cNvPr>
          <p:cNvSpPr/>
          <p:nvPr/>
        </p:nvSpPr>
        <p:spPr>
          <a:xfrm>
            <a:off x="5738532" y="2599390"/>
            <a:ext cx="612000" cy="2160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72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322D2D"/>
                </a:solidFill>
                <a:effectLst/>
                <a:uLnTx/>
                <a:uFillTx/>
                <a:latin typeface="Arial"/>
                <a:ea typeface="+mn-ea"/>
                <a:cs typeface="+mn-cs"/>
              </a:rPr>
              <a:t>NL</a:t>
            </a:r>
          </a:p>
        </p:txBody>
      </p:sp>
      <p:sp>
        <p:nvSpPr>
          <p:cNvPr id="222" name="Oval 334">
            <a:extLst>
              <a:ext uri="{FF2B5EF4-FFF2-40B4-BE49-F238E27FC236}">
                <a16:creationId xmlns:a16="http://schemas.microsoft.com/office/drawing/2014/main" id="{28FC3018-491F-E493-75A1-155BA314D287}"/>
              </a:ext>
            </a:extLst>
          </p:cNvPr>
          <p:cNvSpPr/>
          <p:nvPr/>
        </p:nvSpPr>
        <p:spPr>
          <a:xfrm>
            <a:off x="5521312" y="4829061"/>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B</a:t>
            </a:r>
          </a:p>
        </p:txBody>
      </p:sp>
      <p:sp>
        <p:nvSpPr>
          <p:cNvPr id="223" name="Oval 336">
            <a:extLst>
              <a:ext uri="{FF2B5EF4-FFF2-40B4-BE49-F238E27FC236}">
                <a16:creationId xmlns:a16="http://schemas.microsoft.com/office/drawing/2014/main" id="{0087E4D0-DF39-C200-61EA-E72941D1CA11}"/>
              </a:ext>
            </a:extLst>
          </p:cNvPr>
          <p:cNvSpPr/>
          <p:nvPr/>
        </p:nvSpPr>
        <p:spPr>
          <a:xfrm>
            <a:off x="5360996" y="5103879"/>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B</a:t>
            </a:r>
          </a:p>
        </p:txBody>
      </p:sp>
      <p:sp>
        <p:nvSpPr>
          <p:cNvPr id="224" name="Oval 337">
            <a:extLst>
              <a:ext uri="{FF2B5EF4-FFF2-40B4-BE49-F238E27FC236}">
                <a16:creationId xmlns:a16="http://schemas.microsoft.com/office/drawing/2014/main" id="{ED85F01F-D157-6446-E9D8-42EA4FB59615}"/>
              </a:ext>
            </a:extLst>
          </p:cNvPr>
          <p:cNvSpPr/>
          <p:nvPr/>
        </p:nvSpPr>
        <p:spPr>
          <a:xfrm>
            <a:off x="4747107" y="3121237"/>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B</a:t>
            </a:r>
          </a:p>
        </p:txBody>
      </p:sp>
      <p:sp>
        <p:nvSpPr>
          <p:cNvPr id="225" name="Oval 338">
            <a:extLst>
              <a:ext uri="{FF2B5EF4-FFF2-40B4-BE49-F238E27FC236}">
                <a16:creationId xmlns:a16="http://schemas.microsoft.com/office/drawing/2014/main" id="{A04BACB2-C6E7-3AAE-E5E1-1E67842C6A7F}"/>
              </a:ext>
            </a:extLst>
          </p:cNvPr>
          <p:cNvSpPr/>
          <p:nvPr/>
        </p:nvSpPr>
        <p:spPr>
          <a:xfrm>
            <a:off x="4701190" y="3178745"/>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Arial"/>
                <a:ea typeface="+mn-ea"/>
                <a:cs typeface="+mn-cs"/>
              </a:rPr>
              <a:t>B</a:t>
            </a:r>
          </a:p>
        </p:txBody>
      </p:sp>
      <p:sp>
        <p:nvSpPr>
          <p:cNvPr id="226" name="Oval 339">
            <a:extLst>
              <a:ext uri="{FF2B5EF4-FFF2-40B4-BE49-F238E27FC236}">
                <a16:creationId xmlns:a16="http://schemas.microsoft.com/office/drawing/2014/main" id="{76A633A9-6364-DD46-57B4-4E50C06F469A}"/>
              </a:ext>
            </a:extLst>
          </p:cNvPr>
          <p:cNvSpPr/>
          <p:nvPr/>
        </p:nvSpPr>
        <p:spPr>
          <a:xfrm>
            <a:off x="9505681" y="3311705"/>
            <a:ext cx="127861" cy="127861"/>
          </a:xfrm>
          <a:prstGeom prst="ellips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27" name="Oval 340">
            <a:extLst>
              <a:ext uri="{FF2B5EF4-FFF2-40B4-BE49-F238E27FC236}">
                <a16:creationId xmlns:a16="http://schemas.microsoft.com/office/drawing/2014/main" id="{19F3F776-76AF-88FA-8FA5-DDA74BAB9924}"/>
              </a:ext>
            </a:extLst>
          </p:cNvPr>
          <p:cNvSpPr/>
          <p:nvPr/>
        </p:nvSpPr>
        <p:spPr>
          <a:xfrm>
            <a:off x="9425905" y="3073219"/>
            <a:ext cx="127861" cy="127861"/>
          </a:xfrm>
          <a:prstGeom prst="ellips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28" name="Oval 341">
            <a:extLst>
              <a:ext uri="{FF2B5EF4-FFF2-40B4-BE49-F238E27FC236}">
                <a16:creationId xmlns:a16="http://schemas.microsoft.com/office/drawing/2014/main" id="{2A47C684-5574-73CA-2EC9-0974F6793B10}"/>
              </a:ext>
            </a:extLst>
          </p:cNvPr>
          <p:cNvSpPr/>
          <p:nvPr/>
        </p:nvSpPr>
        <p:spPr>
          <a:xfrm>
            <a:off x="9766005" y="3073219"/>
            <a:ext cx="127861" cy="127861"/>
          </a:xfrm>
          <a:prstGeom prst="ellips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29" name="Oval 342">
            <a:extLst>
              <a:ext uri="{FF2B5EF4-FFF2-40B4-BE49-F238E27FC236}">
                <a16:creationId xmlns:a16="http://schemas.microsoft.com/office/drawing/2014/main" id="{60B88BBB-60B4-758E-861E-B36C047E05D1}"/>
              </a:ext>
            </a:extLst>
          </p:cNvPr>
          <p:cNvSpPr/>
          <p:nvPr/>
        </p:nvSpPr>
        <p:spPr>
          <a:xfrm>
            <a:off x="9275683" y="3806517"/>
            <a:ext cx="127861" cy="127861"/>
          </a:xfrm>
          <a:prstGeom prst="ellips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30" name="Oval 343">
            <a:extLst>
              <a:ext uri="{FF2B5EF4-FFF2-40B4-BE49-F238E27FC236}">
                <a16:creationId xmlns:a16="http://schemas.microsoft.com/office/drawing/2014/main" id="{E4559AA2-8045-F31D-C79D-E1AF8506DE37}"/>
              </a:ext>
            </a:extLst>
          </p:cNvPr>
          <p:cNvSpPr/>
          <p:nvPr/>
        </p:nvSpPr>
        <p:spPr>
          <a:xfrm>
            <a:off x="6155257" y="2643460"/>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B</a:t>
            </a:r>
          </a:p>
        </p:txBody>
      </p:sp>
      <p:sp>
        <p:nvSpPr>
          <p:cNvPr id="231" name="Rectangle 344">
            <a:extLst>
              <a:ext uri="{FF2B5EF4-FFF2-40B4-BE49-F238E27FC236}">
                <a16:creationId xmlns:a16="http://schemas.microsoft.com/office/drawing/2014/main" id="{08B8E5AC-63ED-D6F0-C428-C18849806CE4}"/>
              </a:ext>
            </a:extLst>
          </p:cNvPr>
          <p:cNvSpPr/>
          <p:nvPr/>
        </p:nvSpPr>
        <p:spPr>
          <a:xfrm>
            <a:off x="7661548" y="1853776"/>
            <a:ext cx="1260000" cy="2160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72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322D2D"/>
                </a:solidFill>
                <a:effectLst/>
                <a:uLnTx/>
                <a:uFillTx/>
                <a:latin typeface="Arial"/>
                <a:ea typeface="+mn-ea"/>
                <a:cs typeface="+mn-cs"/>
              </a:rPr>
              <a:t>FI</a:t>
            </a:r>
          </a:p>
        </p:txBody>
      </p:sp>
      <p:cxnSp>
        <p:nvCxnSpPr>
          <p:cNvPr id="232" name="Straight Arrow Connector 346">
            <a:extLst>
              <a:ext uri="{FF2B5EF4-FFF2-40B4-BE49-F238E27FC236}">
                <a16:creationId xmlns:a16="http://schemas.microsoft.com/office/drawing/2014/main" id="{D213BF42-0BB2-1155-74C9-C44F8AE2D99F}"/>
              </a:ext>
            </a:extLst>
          </p:cNvPr>
          <p:cNvCxnSpPr>
            <a:cxnSpLocks/>
            <a:stCxn id="231" idx="1"/>
          </p:cNvCxnSpPr>
          <p:nvPr/>
        </p:nvCxnSpPr>
        <p:spPr>
          <a:xfrm flipH="1">
            <a:off x="7404341" y="1961776"/>
            <a:ext cx="257207" cy="267709"/>
          </a:xfrm>
          <a:prstGeom prst="straightConnector1">
            <a:avLst/>
          </a:prstGeom>
          <a:ln w="63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33" name="Oval 351">
            <a:extLst>
              <a:ext uri="{FF2B5EF4-FFF2-40B4-BE49-F238E27FC236}">
                <a16:creationId xmlns:a16="http://schemas.microsoft.com/office/drawing/2014/main" id="{A5A931EE-1DEA-9890-9F00-7B6CB4B59CEB}"/>
              </a:ext>
            </a:extLst>
          </p:cNvPr>
          <p:cNvSpPr/>
          <p:nvPr/>
        </p:nvSpPr>
        <p:spPr>
          <a:xfrm>
            <a:off x="9319886" y="4396028"/>
            <a:ext cx="127861" cy="127861"/>
          </a:xfrm>
          <a:prstGeom prst="ellips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34" name="Oval 333">
            <a:extLst>
              <a:ext uri="{FF2B5EF4-FFF2-40B4-BE49-F238E27FC236}">
                <a16:creationId xmlns:a16="http://schemas.microsoft.com/office/drawing/2014/main" id="{D22DDE50-64CA-C7D5-C210-9DB059FEE828}"/>
              </a:ext>
            </a:extLst>
          </p:cNvPr>
          <p:cNvSpPr/>
          <p:nvPr/>
        </p:nvSpPr>
        <p:spPr>
          <a:xfrm>
            <a:off x="7885804" y="1897846"/>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B</a:t>
            </a:r>
          </a:p>
        </p:txBody>
      </p:sp>
      <p:sp>
        <p:nvSpPr>
          <p:cNvPr id="235" name="Oval 347">
            <a:extLst>
              <a:ext uri="{FF2B5EF4-FFF2-40B4-BE49-F238E27FC236}">
                <a16:creationId xmlns:a16="http://schemas.microsoft.com/office/drawing/2014/main" id="{84704A7D-DA8A-529D-8CC5-9DD574D615EE}"/>
              </a:ext>
            </a:extLst>
          </p:cNvPr>
          <p:cNvSpPr/>
          <p:nvPr/>
        </p:nvSpPr>
        <p:spPr>
          <a:xfrm>
            <a:off x="8050785" y="1897846"/>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B</a:t>
            </a:r>
          </a:p>
        </p:txBody>
      </p:sp>
      <p:sp>
        <p:nvSpPr>
          <p:cNvPr id="236" name="Oval 348">
            <a:extLst>
              <a:ext uri="{FF2B5EF4-FFF2-40B4-BE49-F238E27FC236}">
                <a16:creationId xmlns:a16="http://schemas.microsoft.com/office/drawing/2014/main" id="{C4D3C334-BF3B-8944-8C45-B9833D8F5DFE}"/>
              </a:ext>
            </a:extLst>
          </p:cNvPr>
          <p:cNvSpPr/>
          <p:nvPr/>
        </p:nvSpPr>
        <p:spPr>
          <a:xfrm>
            <a:off x="8215766" y="1897846"/>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B</a:t>
            </a:r>
          </a:p>
        </p:txBody>
      </p:sp>
      <p:sp>
        <p:nvSpPr>
          <p:cNvPr id="237" name="Oval 349">
            <a:extLst>
              <a:ext uri="{FF2B5EF4-FFF2-40B4-BE49-F238E27FC236}">
                <a16:creationId xmlns:a16="http://schemas.microsoft.com/office/drawing/2014/main" id="{DB576AA3-DBA5-BEFC-2A55-4B75A815CFC0}"/>
              </a:ext>
            </a:extLst>
          </p:cNvPr>
          <p:cNvSpPr/>
          <p:nvPr/>
        </p:nvSpPr>
        <p:spPr>
          <a:xfrm>
            <a:off x="8380747" y="1897846"/>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B</a:t>
            </a:r>
          </a:p>
        </p:txBody>
      </p:sp>
      <p:sp>
        <p:nvSpPr>
          <p:cNvPr id="238" name="Oval 350">
            <a:extLst>
              <a:ext uri="{FF2B5EF4-FFF2-40B4-BE49-F238E27FC236}">
                <a16:creationId xmlns:a16="http://schemas.microsoft.com/office/drawing/2014/main" id="{5AA7B2F0-28FC-BD9E-2C2F-886B98EA6FCE}"/>
              </a:ext>
            </a:extLst>
          </p:cNvPr>
          <p:cNvSpPr/>
          <p:nvPr/>
        </p:nvSpPr>
        <p:spPr>
          <a:xfrm>
            <a:off x="8545728" y="1897846"/>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Arial"/>
                <a:ea typeface="+mn-ea"/>
                <a:cs typeface="+mn-cs"/>
              </a:rPr>
              <a:t>B</a:t>
            </a:r>
          </a:p>
        </p:txBody>
      </p:sp>
      <p:sp>
        <p:nvSpPr>
          <p:cNvPr id="239" name="Oval 353">
            <a:extLst>
              <a:ext uri="{FF2B5EF4-FFF2-40B4-BE49-F238E27FC236}">
                <a16:creationId xmlns:a16="http://schemas.microsoft.com/office/drawing/2014/main" id="{052B752C-D708-8694-C653-B5B7B65A426F}"/>
              </a:ext>
            </a:extLst>
          </p:cNvPr>
          <p:cNvSpPr/>
          <p:nvPr/>
        </p:nvSpPr>
        <p:spPr>
          <a:xfrm>
            <a:off x="8710710" y="1897846"/>
            <a:ext cx="127861" cy="127861"/>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Arial"/>
                <a:ea typeface="+mn-ea"/>
                <a:cs typeface="+mn-cs"/>
              </a:rPr>
              <a:t>C</a:t>
            </a:r>
          </a:p>
        </p:txBody>
      </p:sp>
      <p:sp>
        <p:nvSpPr>
          <p:cNvPr id="240" name="Oval 355">
            <a:extLst>
              <a:ext uri="{FF2B5EF4-FFF2-40B4-BE49-F238E27FC236}">
                <a16:creationId xmlns:a16="http://schemas.microsoft.com/office/drawing/2014/main" id="{60D25B3A-081E-7658-AEC8-E5ED430CE598}"/>
              </a:ext>
            </a:extLst>
          </p:cNvPr>
          <p:cNvSpPr/>
          <p:nvPr/>
        </p:nvSpPr>
        <p:spPr>
          <a:xfrm>
            <a:off x="10177381" y="5275358"/>
            <a:ext cx="127861" cy="127861"/>
          </a:xfrm>
          <a:prstGeom prst="ellips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41" name="Oval 356">
            <a:extLst>
              <a:ext uri="{FF2B5EF4-FFF2-40B4-BE49-F238E27FC236}">
                <a16:creationId xmlns:a16="http://schemas.microsoft.com/office/drawing/2014/main" id="{A3C2F13E-1A75-884B-69FE-BCF9E264DFC5}"/>
              </a:ext>
            </a:extLst>
          </p:cNvPr>
          <p:cNvSpPr/>
          <p:nvPr/>
        </p:nvSpPr>
        <p:spPr>
          <a:xfrm>
            <a:off x="9505681" y="3237352"/>
            <a:ext cx="127861" cy="127861"/>
          </a:xfrm>
          <a:prstGeom prst="ellips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42" name="Oval 357">
            <a:extLst>
              <a:ext uri="{FF2B5EF4-FFF2-40B4-BE49-F238E27FC236}">
                <a16:creationId xmlns:a16="http://schemas.microsoft.com/office/drawing/2014/main" id="{18F42620-49B8-3F4D-79F2-3E247926BD92}"/>
              </a:ext>
            </a:extLst>
          </p:cNvPr>
          <p:cNvSpPr/>
          <p:nvPr/>
        </p:nvSpPr>
        <p:spPr>
          <a:xfrm>
            <a:off x="9442029" y="3274529"/>
            <a:ext cx="127861" cy="127861"/>
          </a:xfrm>
          <a:prstGeom prst="ellips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43" name="Oval 358">
            <a:extLst>
              <a:ext uri="{FF2B5EF4-FFF2-40B4-BE49-F238E27FC236}">
                <a16:creationId xmlns:a16="http://schemas.microsoft.com/office/drawing/2014/main" id="{E924E6B0-243C-C089-82FB-071347578559}"/>
              </a:ext>
            </a:extLst>
          </p:cNvPr>
          <p:cNvSpPr/>
          <p:nvPr/>
        </p:nvSpPr>
        <p:spPr>
          <a:xfrm>
            <a:off x="9512708" y="3073219"/>
            <a:ext cx="127861" cy="127861"/>
          </a:xfrm>
          <a:prstGeom prst="ellips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44" name="Oval 359">
            <a:extLst>
              <a:ext uri="{FF2B5EF4-FFF2-40B4-BE49-F238E27FC236}">
                <a16:creationId xmlns:a16="http://schemas.microsoft.com/office/drawing/2014/main" id="{2C1B3019-FB40-51BA-4CEB-3B091B7322FE}"/>
              </a:ext>
            </a:extLst>
          </p:cNvPr>
          <p:cNvSpPr/>
          <p:nvPr/>
        </p:nvSpPr>
        <p:spPr>
          <a:xfrm>
            <a:off x="9110626" y="3773901"/>
            <a:ext cx="127861" cy="127861"/>
          </a:xfrm>
          <a:prstGeom prst="ellips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45" name="Oval 360">
            <a:extLst>
              <a:ext uri="{FF2B5EF4-FFF2-40B4-BE49-F238E27FC236}">
                <a16:creationId xmlns:a16="http://schemas.microsoft.com/office/drawing/2014/main" id="{A296E772-4D9A-43DD-382C-1016C0697C2B}"/>
              </a:ext>
            </a:extLst>
          </p:cNvPr>
          <p:cNvSpPr/>
          <p:nvPr/>
        </p:nvSpPr>
        <p:spPr>
          <a:xfrm>
            <a:off x="4834517" y="3007084"/>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C</a:t>
            </a:r>
          </a:p>
        </p:txBody>
      </p:sp>
      <p:sp>
        <p:nvSpPr>
          <p:cNvPr id="246" name="Oval 362">
            <a:extLst>
              <a:ext uri="{FF2B5EF4-FFF2-40B4-BE49-F238E27FC236}">
                <a16:creationId xmlns:a16="http://schemas.microsoft.com/office/drawing/2014/main" id="{9C8EE003-B056-DA49-A7D9-1AE45CE02B2E}"/>
              </a:ext>
            </a:extLst>
          </p:cNvPr>
          <p:cNvSpPr/>
          <p:nvPr/>
        </p:nvSpPr>
        <p:spPr>
          <a:xfrm>
            <a:off x="4793571" y="2832184"/>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C</a:t>
            </a:r>
          </a:p>
        </p:txBody>
      </p:sp>
      <p:sp>
        <p:nvSpPr>
          <p:cNvPr id="247" name="Oval 363">
            <a:extLst>
              <a:ext uri="{FF2B5EF4-FFF2-40B4-BE49-F238E27FC236}">
                <a16:creationId xmlns:a16="http://schemas.microsoft.com/office/drawing/2014/main" id="{2A1CB604-6701-0B6B-6A26-1D953E597327}"/>
              </a:ext>
            </a:extLst>
          </p:cNvPr>
          <p:cNvSpPr/>
          <p:nvPr/>
        </p:nvSpPr>
        <p:spPr>
          <a:xfrm>
            <a:off x="3899544" y="2725230"/>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C</a:t>
            </a:r>
          </a:p>
        </p:txBody>
      </p:sp>
      <p:sp>
        <p:nvSpPr>
          <p:cNvPr id="248" name="Oval 364">
            <a:extLst>
              <a:ext uri="{FF2B5EF4-FFF2-40B4-BE49-F238E27FC236}">
                <a16:creationId xmlns:a16="http://schemas.microsoft.com/office/drawing/2014/main" id="{153C791B-BA90-1EA7-4247-841F98D9BCC0}"/>
              </a:ext>
            </a:extLst>
          </p:cNvPr>
          <p:cNvSpPr/>
          <p:nvPr/>
        </p:nvSpPr>
        <p:spPr>
          <a:xfrm>
            <a:off x="3778235" y="2851340"/>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S</a:t>
            </a:r>
          </a:p>
        </p:txBody>
      </p:sp>
      <p:sp>
        <p:nvSpPr>
          <p:cNvPr id="249" name="Oval 365">
            <a:extLst>
              <a:ext uri="{FF2B5EF4-FFF2-40B4-BE49-F238E27FC236}">
                <a16:creationId xmlns:a16="http://schemas.microsoft.com/office/drawing/2014/main" id="{3E57186E-8E85-A743-0A59-6EE9256822B4}"/>
              </a:ext>
            </a:extLst>
          </p:cNvPr>
          <p:cNvSpPr/>
          <p:nvPr/>
        </p:nvSpPr>
        <p:spPr>
          <a:xfrm>
            <a:off x="3870183" y="3019356"/>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C</a:t>
            </a:r>
          </a:p>
        </p:txBody>
      </p:sp>
      <p:sp>
        <p:nvSpPr>
          <p:cNvPr id="250" name="Oval 366">
            <a:extLst>
              <a:ext uri="{FF2B5EF4-FFF2-40B4-BE49-F238E27FC236}">
                <a16:creationId xmlns:a16="http://schemas.microsoft.com/office/drawing/2014/main" id="{52DB942D-1FC9-1787-1E5F-EBC704233289}"/>
              </a:ext>
            </a:extLst>
          </p:cNvPr>
          <p:cNvSpPr/>
          <p:nvPr/>
        </p:nvSpPr>
        <p:spPr>
          <a:xfrm>
            <a:off x="3948010" y="3089094"/>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C</a:t>
            </a:r>
          </a:p>
        </p:txBody>
      </p:sp>
      <p:sp>
        <p:nvSpPr>
          <p:cNvPr id="251" name="Oval 367">
            <a:extLst>
              <a:ext uri="{FF2B5EF4-FFF2-40B4-BE49-F238E27FC236}">
                <a16:creationId xmlns:a16="http://schemas.microsoft.com/office/drawing/2014/main" id="{C20A0ABE-D69A-2CFA-3566-D9895C900059}"/>
              </a:ext>
            </a:extLst>
          </p:cNvPr>
          <p:cNvSpPr/>
          <p:nvPr/>
        </p:nvSpPr>
        <p:spPr>
          <a:xfrm>
            <a:off x="4571204" y="2934032"/>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C</a:t>
            </a:r>
          </a:p>
        </p:txBody>
      </p:sp>
      <p:sp>
        <p:nvSpPr>
          <p:cNvPr id="252" name="Oval 368">
            <a:extLst>
              <a:ext uri="{FF2B5EF4-FFF2-40B4-BE49-F238E27FC236}">
                <a16:creationId xmlns:a16="http://schemas.microsoft.com/office/drawing/2014/main" id="{14F1AA3E-73EA-E07C-8CF2-479D31EE6ECF}"/>
              </a:ext>
            </a:extLst>
          </p:cNvPr>
          <p:cNvSpPr/>
          <p:nvPr/>
        </p:nvSpPr>
        <p:spPr>
          <a:xfrm>
            <a:off x="4485023" y="3041445"/>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C</a:t>
            </a:r>
          </a:p>
        </p:txBody>
      </p:sp>
      <p:sp>
        <p:nvSpPr>
          <p:cNvPr id="253" name="Oval 369">
            <a:extLst>
              <a:ext uri="{FF2B5EF4-FFF2-40B4-BE49-F238E27FC236}">
                <a16:creationId xmlns:a16="http://schemas.microsoft.com/office/drawing/2014/main" id="{615DD287-275D-EA10-98BD-908058A64FC2}"/>
              </a:ext>
            </a:extLst>
          </p:cNvPr>
          <p:cNvSpPr/>
          <p:nvPr/>
        </p:nvSpPr>
        <p:spPr>
          <a:xfrm>
            <a:off x="4927287" y="2756090"/>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C</a:t>
            </a:r>
          </a:p>
        </p:txBody>
      </p:sp>
      <p:sp>
        <p:nvSpPr>
          <p:cNvPr id="254" name="Oval 370">
            <a:extLst>
              <a:ext uri="{FF2B5EF4-FFF2-40B4-BE49-F238E27FC236}">
                <a16:creationId xmlns:a16="http://schemas.microsoft.com/office/drawing/2014/main" id="{E24AA393-BAAD-EC8D-CA4B-5B791D19C2C1}"/>
              </a:ext>
            </a:extLst>
          </p:cNvPr>
          <p:cNvSpPr/>
          <p:nvPr/>
        </p:nvSpPr>
        <p:spPr>
          <a:xfrm>
            <a:off x="4657518" y="3057176"/>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S</a:t>
            </a:r>
          </a:p>
        </p:txBody>
      </p:sp>
      <p:sp>
        <p:nvSpPr>
          <p:cNvPr id="255" name="Oval 371">
            <a:extLst>
              <a:ext uri="{FF2B5EF4-FFF2-40B4-BE49-F238E27FC236}">
                <a16:creationId xmlns:a16="http://schemas.microsoft.com/office/drawing/2014/main" id="{B4134DBD-7312-D971-7171-47F4DC9FFDEB}"/>
              </a:ext>
            </a:extLst>
          </p:cNvPr>
          <p:cNvSpPr/>
          <p:nvPr/>
        </p:nvSpPr>
        <p:spPr>
          <a:xfrm>
            <a:off x="4814218" y="2720592"/>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S</a:t>
            </a:r>
          </a:p>
        </p:txBody>
      </p:sp>
      <p:sp>
        <p:nvSpPr>
          <p:cNvPr id="256" name="Oval 372">
            <a:extLst>
              <a:ext uri="{FF2B5EF4-FFF2-40B4-BE49-F238E27FC236}">
                <a16:creationId xmlns:a16="http://schemas.microsoft.com/office/drawing/2014/main" id="{C7197928-9E8C-938A-7FD3-EE8EB595C415}"/>
              </a:ext>
            </a:extLst>
          </p:cNvPr>
          <p:cNvSpPr/>
          <p:nvPr/>
        </p:nvSpPr>
        <p:spPr>
          <a:xfrm>
            <a:off x="5421870" y="4829061"/>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S</a:t>
            </a:r>
          </a:p>
        </p:txBody>
      </p:sp>
      <p:sp>
        <p:nvSpPr>
          <p:cNvPr id="257" name="Oval 373">
            <a:extLst>
              <a:ext uri="{FF2B5EF4-FFF2-40B4-BE49-F238E27FC236}">
                <a16:creationId xmlns:a16="http://schemas.microsoft.com/office/drawing/2014/main" id="{8B030C6B-A512-78EF-DB2E-041006EEDDB3}"/>
              </a:ext>
            </a:extLst>
          </p:cNvPr>
          <p:cNvSpPr/>
          <p:nvPr/>
        </p:nvSpPr>
        <p:spPr>
          <a:xfrm>
            <a:off x="3781016" y="2599120"/>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S</a:t>
            </a:r>
          </a:p>
        </p:txBody>
      </p:sp>
      <p:sp>
        <p:nvSpPr>
          <p:cNvPr id="258" name="Oval 376">
            <a:extLst>
              <a:ext uri="{FF2B5EF4-FFF2-40B4-BE49-F238E27FC236}">
                <a16:creationId xmlns:a16="http://schemas.microsoft.com/office/drawing/2014/main" id="{38B88D90-600C-8026-ADA4-B6ABAADE0030}"/>
              </a:ext>
            </a:extLst>
          </p:cNvPr>
          <p:cNvSpPr/>
          <p:nvPr/>
        </p:nvSpPr>
        <p:spPr>
          <a:xfrm>
            <a:off x="7024393" y="2826853"/>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Y</a:t>
            </a:r>
          </a:p>
        </p:txBody>
      </p:sp>
      <p:sp>
        <p:nvSpPr>
          <p:cNvPr id="259" name="Oval 377">
            <a:extLst>
              <a:ext uri="{FF2B5EF4-FFF2-40B4-BE49-F238E27FC236}">
                <a16:creationId xmlns:a16="http://schemas.microsoft.com/office/drawing/2014/main" id="{FEB66AB4-0ED8-CB0A-D4A9-CEA1458DD1FD}"/>
              </a:ext>
            </a:extLst>
          </p:cNvPr>
          <p:cNvSpPr/>
          <p:nvPr/>
        </p:nvSpPr>
        <p:spPr>
          <a:xfrm>
            <a:off x="5986793" y="2643460"/>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Y</a:t>
            </a:r>
          </a:p>
        </p:txBody>
      </p:sp>
      <p:cxnSp>
        <p:nvCxnSpPr>
          <p:cNvPr id="260" name="Straight Arrow Connector 381">
            <a:extLst>
              <a:ext uri="{FF2B5EF4-FFF2-40B4-BE49-F238E27FC236}">
                <a16:creationId xmlns:a16="http://schemas.microsoft.com/office/drawing/2014/main" id="{CAE24CB4-62E4-2E8E-4868-A13C292476E1}"/>
              </a:ext>
            </a:extLst>
          </p:cNvPr>
          <p:cNvCxnSpPr>
            <a:cxnSpLocks/>
            <a:stCxn id="221" idx="3"/>
            <a:endCxn id="93" idx="27"/>
          </p:cNvCxnSpPr>
          <p:nvPr/>
        </p:nvCxnSpPr>
        <p:spPr>
          <a:xfrm flipV="1">
            <a:off x="6350532" y="2703349"/>
            <a:ext cx="508649" cy="4041"/>
          </a:xfrm>
          <a:prstGeom prst="straightConnector1">
            <a:avLst/>
          </a:prstGeom>
          <a:ln w="63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261" name="Straight Arrow Connector 384">
            <a:extLst>
              <a:ext uri="{FF2B5EF4-FFF2-40B4-BE49-F238E27FC236}">
                <a16:creationId xmlns:a16="http://schemas.microsoft.com/office/drawing/2014/main" id="{9BE3AA43-42B6-AAEB-D90C-D74C91F4FB9E}"/>
              </a:ext>
            </a:extLst>
          </p:cNvPr>
          <p:cNvCxnSpPr>
            <a:cxnSpLocks/>
            <a:stCxn id="262" idx="3"/>
            <a:endCxn id="119" idx="21"/>
          </p:cNvCxnSpPr>
          <p:nvPr/>
        </p:nvCxnSpPr>
        <p:spPr>
          <a:xfrm>
            <a:off x="6457800" y="2357246"/>
            <a:ext cx="316607" cy="229167"/>
          </a:xfrm>
          <a:prstGeom prst="straightConnector1">
            <a:avLst/>
          </a:prstGeom>
          <a:ln w="63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62" name="Rectangle 385">
            <a:extLst>
              <a:ext uri="{FF2B5EF4-FFF2-40B4-BE49-F238E27FC236}">
                <a16:creationId xmlns:a16="http://schemas.microsoft.com/office/drawing/2014/main" id="{98583C63-A6A3-703A-6DA3-7028A31F5F63}"/>
              </a:ext>
            </a:extLst>
          </p:cNvPr>
          <p:cNvSpPr/>
          <p:nvPr/>
        </p:nvSpPr>
        <p:spPr>
          <a:xfrm>
            <a:off x="5485800" y="2249246"/>
            <a:ext cx="972000" cy="2160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72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322D2D"/>
                </a:solidFill>
                <a:effectLst/>
                <a:uLnTx/>
                <a:uFillTx/>
                <a:latin typeface="Arial"/>
                <a:ea typeface="+mn-ea"/>
                <a:cs typeface="+mn-cs"/>
              </a:rPr>
              <a:t>UK</a:t>
            </a:r>
          </a:p>
        </p:txBody>
      </p:sp>
      <p:sp>
        <p:nvSpPr>
          <p:cNvPr id="263" name="Oval 375">
            <a:extLst>
              <a:ext uri="{FF2B5EF4-FFF2-40B4-BE49-F238E27FC236}">
                <a16:creationId xmlns:a16="http://schemas.microsoft.com/office/drawing/2014/main" id="{BC08F553-D876-2F9F-522F-48CDF79C79A5}"/>
              </a:ext>
            </a:extLst>
          </p:cNvPr>
          <p:cNvSpPr/>
          <p:nvPr/>
        </p:nvSpPr>
        <p:spPr>
          <a:xfrm>
            <a:off x="5779393" y="2294761"/>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Y</a:t>
            </a:r>
          </a:p>
        </p:txBody>
      </p:sp>
      <p:sp>
        <p:nvSpPr>
          <p:cNvPr id="264" name="Oval 374">
            <a:extLst>
              <a:ext uri="{FF2B5EF4-FFF2-40B4-BE49-F238E27FC236}">
                <a16:creationId xmlns:a16="http://schemas.microsoft.com/office/drawing/2014/main" id="{0ACAA4AC-82A4-0A7B-94A6-FFBAA9DD856E}"/>
              </a:ext>
            </a:extLst>
          </p:cNvPr>
          <p:cNvSpPr/>
          <p:nvPr/>
        </p:nvSpPr>
        <p:spPr>
          <a:xfrm>
            <a:off x="5936897" y="2294761"/>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Y</a:t>
            </a:r>
          </a:p>
        </p:txBody>
      </p:sp>
      <p:sp>
        <p:nvSpPr>
          <p:cNvPr id="265" name="Oval 388">
            <a:extLst>
              <a:ext uri="{FF2B5EF4-FFF2-40B4-BE49-F238E27FC236}">
                <a16:creationId xmlns:a16="http://schemas.microsoft.com/office/drawing/2014/main" id="{5F058054-7279-0E46-031E-4965B8D204E5}"/>
              </a:ext>
            </a:extLst>
          </p:cNvPr>
          <p:cNvSpPr/>
          <p:nvPr/>
        </p:nvSpPr>
        <p:spPr>
          <a:xfrm>
            <a:off x="6094401" y="2294761"/>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66" name="Oval 389">
            <a:extLst>
              <a:ext uri="{FF2B5EF4-FFF2-40B4-BE49-F238E27FC236}">
                <a16:creationId xmlns:a16="http://schemas.microsoft.com/office/drawing/2014/main" id="{F056CDE1-75DB-2C14-577E-DFBEAB8595CB}"/>
              </a:ext>
            </a:extLst>
          </p:cNvPr>
          <p:cNvSpPr/>
          <p:nvPr/>
        </p:nvSpPr>
        <p:spPr>
          <a:xfrm>
            <a:off x="6251905" y="2294761"/>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67" name="Oval 390">
            <a:extLst>
              <a:ext uri="{FF2B5EF4-FFF2-40B4-BE49-F238E27FC236}">
                <a16:creationId xmlns:a16="http://schemas.microsoft.com/office/drawing/2014/main" id="{F2DCE677-11EC-6A4D-96CA-1B0260D5D430}"/>
              </a:ext>
            </a:extLst>
          </p:cNvPr>
          <p:cNvSpPr/>
          <p:nvPr/>
        </p:nvSpPr>
        <p:spPr>
          <a:xfrm>
            <a:off x="7887949" y="2440093"/>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68" name="Oval 391">
            <a:extLst>
              <a:ext uri="{FF2B5EF4-FFF2-40B4-BE49-F238E27FC236}">
                <a16:creationId xmlns:a16="http://schemas.microsoft.com/office/drawing/2014/main" id="{DF7B7D74-94DD-08DA-81CA-8A14C0AE71F7}"/>
              </a:ext>
            </a:extLst>
          </p:cNvPr>
          <p:cNvSpPr/>
          <p:nvPr/>
        </p:nvSpPr>
        <p:spPr>
          <a:xfrm>
            <a:off x="8056558" y="2440093"/>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69" name="Oval 393">
            <a:extLst>
              <a:ext uri="{FF2B5EF4-FFF2-40B4-BE49-F238E27FC236}">
                <a16:creationId xmlns:a16="http://schemas.microsoft.com/office/drawing/2014/main" id="{1215DC0F-B34E-C4E2-94DA-911BDFA94844}"/>
              </a:ext>
            </a:extLst>
          </p:cNvPr>
          <p:cNvSpPr/>
          <p:nvPr/>
        </p:nvSpPr>
        <p:spPr>
          <a:xfrm>
            <a:off x="7076816" y="2731392"/>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P</a:t>
            </a:r>
          </a:p>
        </p:txBody>
      </p:sp>
      <p:sp>
        <p:nvSpPr>
          <p:cNvPr id="270" name="Oval 394">
            <a:extLst>
              <a:ext uri="{FF2B5EF4-FFF2-40B4-BE49-F238E27FC236}">
                <a16:creationId xmlns:a16="http://schemas.microsoft.com/office/drawing/2014/main" id="{BDA8962D-DEF6-2A76-1E6E-8F5B206AAB59}"/>
              </a:ext>
            </a:extLst>
          </p:cNvPr>
          <p:cNvSpPr/>
          <p:nvPr/>
        </p:nvSpPr>
        <p:spPr>
          <a:xfrm>
            <a:off x="7335083" y="2306352"/>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71" name="Oval 397">
            <a:extLst>
              <a:ext uri="{FF2B5EF4-FFF2-40B4-BE49-F238E27FC236}">
                <a16:creationId xmlns:a16="http://schemas.microsoft.com/office/drawing/2014/main" id="{EFE6C6E2-08B2-6E5B-CE7F-7D4B2F5319DE}"/>
              </a:ext>
            </a:extLst>
          </p:cNvPr>
          <p:cNvSpPr/>
          <p:nvPr/>
        </p:nvSpPr>
        <p:spPr>
          <a:xfrm>
            <a:off x="7040127" y="2247901"/>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72" name="Oval 398">
            <a:extLst>
              <a:ext uri="{FF2B5EF4-FFF2-40B4-BE49-F238E27FC236}">
                <a16:creationId xmlns:a16="http://schemas.microsoft.com/office/drawing/2014/main" id="{99C697C9-5C52-9DAA-09D3-3A4067CFF696}"/>
              </a:ext>
            </a:extLst>
          </p:cNvPr>
          <p:cNvSpPr/>
          <p:nvPr/>
        </p:nvSpPr>
        <p:spPr>
          <a:xfrm>
            <a:off x="8360326" y="2440093"/>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73" name="Oval 399">
            <a:extLst>
              <a:ext uri="{FF2B5EF4-FFF2-40B4-BE49-F238E27FC236}">
                <a16:creationId xmlns:a16="http://schemas.microsoft.com/office/drawing/2014/main" id="{4D369DF7-DB43-DBA8-ECE1-FAE0FC79E0AF}"/>
              </a:ext>
            </a:extLst>
          </p:cNvPr>
          <p:cNvSpPr/>
          <p:nvPr/>
        </p:nvSpPr>
        <p:spPr>
          <a:xfrm>
            <a:off x="6895551" y="2595918"/>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74" name="Oval 400">
            <a:extLst>
              <a:ext uri="{FF2B5EF4-FFF2-40B4-BE49-F238E27FC236}">
                <a16:creationId xmlns:a16="http://schemas.microsoft.com/office/drawing/2014/main" id="{71307A99-D08D-6EBB-6F4B-567794A5152E}"/>
              </a:ext>
            </a:extLst>
          </p:cNvPr>
          <p:cNvSpPr/>
          <p:nvPr/>
        </p:nvSpPr>
        <p:spPr>
          <a:xfrm>
            <a:off x="8208442" y="2440093"/>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75" name="Oval 401">
            <a:extLst>
              <a:ext uri="{FF2B5EF4-FFF2-40B4-BE49-F238E27FC236}">
                <a16:creationId xmlns:a16="http://schemas.microsoft.com/office/drawing/2014/main" id="{1118DF5B-0095-0512-967B-BA0272395328}"/>
              </a:ext>
            </a:extLst>
          </p:cNvPr>
          <p:cNvSpPr/>
          <p:nvPr/>
        </p:nvSpPr>
        <p:spPr>
          <a:xfrm>
            <a:off x="6460263" y="2959054"/>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76" name="Oval 403">
            <a:extLst>
              <a:ext uri="{FF2B5EF4-FFF2-40B4-BE49-F238E27FC236}">
                <a16:creationId xmlns:a16="http://schemas.microsoft.com/office/drawing/2014/main" id="{5F617DA3-C821-E6B3-E2A5-D61DD4F44921}"/>
              </a:ext>
            </a:extLst>
          </p:cNvPr>
          <p:cNvSpPr/>
          <p:nvPr/>
        </p:nvSpPr>
        <p:spPr>
          <a:xfrm>
            <a:off x="6891840" y="2687047"/>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77" name="Oval 404">
            <a:extLst>
              <a:ext uri="{FF2B5EF4-FFF2-40B4-BE49-F238E27FC236}">
                <a16:creationId xmlns:a16="http://schemas.microsoft.com/office/drawing/2014/main" id="{46FF13EC-1EEB-46A9-0980-6FBA7D69C138}"/>
              </a:ext>
            </a:extLst>
          </p:cNvPr>
          <p:cNvSpPr/>
          <p:nvPr/>
        </p:nvSpPr>
        <p:spPr>
          <a:xfrm>
            <a:off x="6953012" y="2308852"/>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78" name="Oval 405">
            <a:extLst>
              <a:ext uri="{FF2B5EF4-FFF2-40B4-BE49-F238E27FC236}">
                <a16:creationId xmlns:a16="http://schemas.microsoft.com/office/drawing/2014/main" id="{0BA6D9B6-8B3D-C63A-93FA-92077C8A836B}"/>
              </a:ext>
            </a:extLst>
          </p:cNvPr>
          <p:cNvSpPr/>
          <p:nvPr/>
        </p:nvSpPr>
        <p:spPr>
          <a:xfrm>
            <a:off x="7127707" y="2803727"/>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cxnSp>
        <p:nvCxnSpPr>
          <p:cNvPr id="279" name="Straight Arrow Connector 409">
            <a:extLst>
              <a:ext uri="{FF2B5EF4-FFF2-40B4-BE49-F238E27FC236}">
                <a16:creationId xmlns:a16="http://schemas.microsoft.com/office/drawing/2014/main" id="{4BC4A486-F4DB-4556-7E86-110175B0ED09}"/>
              </a:ext>
            </a:extLst>
          </p:cNvPr>
          <p:cNvCxnSpPr>
            <a:cxnSpLocks/>
            <a:stCxn id="220" idx="1"/>
          </p:cNvCxnSpPr>
          <p:nvPr/>
        </p:nvCxnSpPr>
        <p:spPr>
          <a:xfrm flipH="1">
            <a:off x="7213576" y="2504023"/>
            <a:ext cx="449300" cy="108725"/>
          </a:xfrm>
          <a:prstGeom prst="straightConnector1">
            <a:avLst/>
          </a:prstGeom>
          <a:ln w="63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80" name="Rectangle 412">
            <a:extLst>
              <a:ext uri="{FF2B5EF4-FFF2-40B4-BE49-F238E27FC236}">
                <a16:creationId xmlns:a16="http://schemas.microsoft.com/office/drawing/2014/main" id="{325CE092-4F36-E0F6-957C-267638F3A92F}"/>
              </a:ext>
            </a:extLst>
          </p:cNvPr>
          <p:cNvSpPr/>
          <p:nvPr/>
        </p:nvSpPr>
        <p:spPr>
          <a:xfrm>
            <a:off x="5517107" y="3119541"/>
            <a:ext cx="799616" cy="2160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72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322D2D"/>
                </a:solidFill>
                <a:effectLst/>
                <a:uLnTx/>
                <a:uFillTx/>
                <a:latin typeface="Arial"/>
                <a:ea typeface="+mn-ea"/>
                <a:cs typeface="+mn-cs"/>
              </a:rPr>
              <a:t>ES</a:t>
            </a:r>
          </a:p>
        </p:txBody>
      </p:sp>
      <p:sp>
        <p:nvSpPr>
          <p:cNvPr id="281" name="Oval 392">
            <a:extLst>
              <a:ext uri="{FF2B5EF4-FFF2-40B4-BE49-F238E27FC236}">
                <a16:creationId xmlns:a16="http://schemas.microsoft.com/office/drawing/2014/main" id="{0067A755-8549-D839-4081-A9CBBB5291D0}"/>
              </a:ext>
            </a:extLst>
          </p:cNvPr>
          <p:cNvSpPr/>
          <p:nvPr/>
        </p:nvSpPr>
        <p:spPr>
          <a:xfrm>
            <a:off x="5782944" y="3163611"/>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S</a:t>
            </a:r>
          </a:p>
        </p:txBody>
      </p:sp>
      <p:sp>
        <p:nvSpPr>
          <p:cNvPr id="282" name="Oval 406">
            <a:extLst>
              <a:ext uri="{FF2B5EF4-FFF2-40B4-BE49-F238E27FC236}">
                <a16:creationId xmlns:a16="http://schemas.microsoft.com/office/drawing/2014/main" id="{78C90DD4-4581-37C1-B27D-5EE6A8A7FAD3}"/>
              </a:ext>
            </a:extLst>
          </p:cNvPr>
          <p:cNvSpPr/>
          <p:nvPr/>
        </p:nvSpPr>
        <p:spPr>
          <a:xfrm>
            <a:off x="5947612" y="3163611"/>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83" name="Oval 407">
            <a:extLst>
              <a:ext uri="{FF2B5EF4-FFF2-40B4-BE49-F238E27FC236}">
                <a16:creationId xmlns:a16="http://schemas.microsoft.com/office/drawing/2014/main" id="{84BD8B61-C56A-C486-1536-CFF49A6273A6}"/>
              </a:ext>
            </a:extLst>
          </p:cNvPr>
          <p:cNvSpPr/>
          <p:nvPr/>
        </p:nvSpPr>
        <p:spPr>
          <a:xfrm>
            <a:off x="6106961" y="3163611"/>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cxnSp>
        <p:nvCxnSpPr>
          <p:cNvPr id="284" name="Straight Arrow Connector 413">
            <a:extLst>
              <a:ext uri="{FF2B5EF4-FFF2-40B4-BE49-F238E27FC236}">
                <a16:creationId xmlns:a16="http://schemas.microsoft.com/office/drawing/2014/main" id="{ED438F17-8F5A-017A-258A-BC66878FA3C9}"/>
              </a:ext>
            </a:extLst>
          </p:cNvPr>
          <p:cNvCxnSpPr>
            <a:cxnSpLocks/>
            <a:stCxn id="280" idx="3"/>
          </p:cNvCxnSpPr>
          <p:nvPr/>
        </p:nvCxnSpPr>
        <p:spPr>
          <a:xfrm flipV="1">
            <a:off x="6316723" y="3065071"/>
            <a:ext cx="355384" cy="162470"/>
          </a:xfrm>
          <a:prstGeom prst="straightConnector1">
            <a:avLst/>
          </a:prstGeom>
          <a:ln w="63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85" name="Rectangle 417">
            <a:extLst>
              <a:ext uri="{FF2B5EF4-FFF2-40B4-BE49-F238E27FC236}">
                <a16:creationId xmlns:a16="http://schemas.microsoft.com/office/drawing/2014/main" id="{6C4BABA8-F5D3-1F5B-F96A-27C2A48777D1}"/>
              </a:ext>
            </a:extLst>
          </p:cNvPr>
          <p:cNvSpPr/>
          <p:nvPr/>
        </p:nvSpPr>
        <p:spPr>
          <a:xfrm>
            <a:off x="7659100" y="2667803"/>
            <a:ext cx="756000" cy="2160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72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322D2D"/>
                </a:solidFill>
                <a:effectLst/>
                <a:uLnTx/>
                <a:uFillTx/>
                <a:latin typeface="Arial"/>
                <a:ea typeface="+mn-ea"/>
                <a:cs typeface="+mn-cs"/>
              </a:rPr>
              <a:t>CZ</a:t>
            </a:r>
          </a:p>
        </p:txBody>
      </p:sp>
      <p:sp>
        <p:nvSpPr>
          <p:cNvPr id="286" name="Oval 418">
            <a:extLst>
              <a:ext uri="{FF2B5EF4-FFF2-40B4-BE49-F238E27FC236}">
                <a16:creationId xmlns:a16="http://schemas.microsoft.com/office/drawing/2014/main" id="{C8708BDD-DD25-84A3-57F6-FD112625D7BD}"/>
              </a:ext>
            </a:extLst>
          </p:cNvPr>
          <p:cNvSpPr/>
          <p:nvPr/>
        </p:nvSpPr>
        <p:spPr>
          <a:xfrm>
            <a:off x="7899146" y="2711873"/>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87" name="Oval 419">
            <a:extLst>
              <a:ext uri="{FF2B5EF4-FFF2-40B4-BE49-F238E27FC236}">
                <a16:creationId xmlns:a16="http://schemas.microsoft.com/office/drawing/2014/main" id="{1D54BE93-CC7E-F811-0F3B-AD95B1480749}"/>
              </a:ext>
            </a:extLst>
          </p:cNvPr>
          <p:cNvSpPr/>
          <p:nvPr/>
        </p:nvSpPr>
        <p:spPr>
          <a:xfrm>
            <a:off x="8052782" y="2711873"/>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sp>
        <p:nvSpPr>
          <p:cNvPr id="288" name="Oval 420">
            <a:extLst>
              <a:ext uri="{FF2B5EF4-FFF2-40B4-BE49-F238E27FC236}">
                <a16:creationId xmlns:a16="http://schemas.microsoft.com/office/drawing/2014/main" id="{0108996E-3C18-C2AA-093E-E61F73532FE5}"/>
              </a:ext>
            </a:extLst>
          </p:cNvPr>
          <p:cNvSpPr/>
          <p:nvPr/>
        </p:nvSpPr>
        <p:spPr>
          <a:xfrm>
            <a:off x="8204666" y="2711873"/>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C</a:t>
            </a:r>
          </a:p>
        </p:txBody>
      </p:sp>
      <p:cxnSp>
        <p:nvCxnSpPr>
          <p:cNvPr id="289" name="Straight Arrow Connector 421">
            <a:extLst>
              <a:ext uri="{FF2B5EF4-FFF2-40B4-BE49-F238E27FC236}">
                <a16:creationId xmlns:a16="http://schemas.microsoft.com/office/drawing/2014/main" id="{BA1536F9-B83A-74F3-AB5B-4D5E97FC3141}"/>
              </a:ext>
            </a:extLst>
          </p:cNvPr>
          <p:cNvCxnSpPr>
            <a:cxnSpLocks/>
            <a:stCxn id="285" idx="1"/>
            <a:endCxn id="269" idx="7"/>
          </p:cNvCxnSpPr>
          <p:nvPr/>
        </p:nvCxnSpPr>
        <p:spPr>
          <a:xfrm flipH="1" flipV="1">
            <a:off x="7185952" y="2750117"/>
            <a:ext cx="473148" cy="25686"/>
          </a:xfrm>
          <a:prstGeom prst="straightConnector1">
            <a:avLst/>
          </a:prstGeom>
          <a:ln w="63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90" name="Oval 352">
            <a:extLst>
              <a:ext uri="{FF2B5EF4-FFF2-40B4-BE49-F238E27FC236}">
                <a16:creationId xmlns:a16="http://schemas.microsoft.com/office/drawing/2014/main" id="{255EA7B7-8283-10BA-A0E8-03F656807DE5}"/>
              </a:ext>
            </a:extLst>
          </p:cNvPr>
          <p:cNvSpPr/>
          <p:nvPr/>
        </p:nvSpPr>
        <p:spPr>
          <a:xfrm>
            <a:off x="7044547" y="2349949"/>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a:ea typeface="+mn-ea"/>
                <a:cs typeface="+mn-cs"/>
              </a:rPr>
              <a:t>B</a:t>
            </a:r>
          </a:p>
        </p:txBody>
      </p:sp>
      <p:sp>
        <p:nvSpPr>
          <p:cNvPr id="291" name="Oval 427">
            <a:extLst>
              <a:ext uri="{FF2B5EF4-FFF2-40B4-BE49-F238E27FC236}">
                <a16:creationId xmlns:a16="http://schemas.microsoft.com/office/drawing/2014/main" id="{D3B4B7A6-F6DC-F4C1-5912-48B0D64BF3CA}"/>
              </a:ext>
            </a:extLst>
          </p:cNvPr>
          <p:cNvSpPr/>
          <p:nvPr/>
        </p:nvSpPr>
        <p:spPr>
          <a:xfrm>
            <a:off x="4741453" y="3354243"/>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F5F0ED"/>
                </a:solidFill>
                <a:effectLst/>
                <a:uLnTx/>
                <a:uFillTx/>
                <a:latin typeface="Arial"/>
                <a:ea typeface="+mn-ea"/>
                <a:cs typeface="+mn-cs"/>
              </a:rPr>
              <a:t>C</a:t>
            </a:r>
          </a:p>
        </p:txBody>
      </p:sp>
      <p:grpSp>
        <p:nvGrpSpPr>
          <p:cNvPr id="292" name="Group 140">
            <a:extLst>
              <a:ext uri="{FF2B5EF4-FFF2-40B4-BE49-F238E27FC236}">
                <a16:creationId xmlns:a16="http://schemas.microsoft.com/office/drawing/2014/main" id="{3B4DF1A4-5C39-FEA7-4CC7-09B661F16823}"/>
              </a:ext>
            </a:extLst>
          </p:cNvPr>
          <p:cNvGrpSpPr/>
          <p:nvPr/>
        </p:nvGrpSpPr>
        <p:grpSpPr>
          <a:xfrm>
            <a:off x="889066" y="1946851"/>
            <a:ext cx="1961176" cy="787452"/>
            <a:chOff x="1744085" y="1000782"/>
            <a:chExt cx="1961176" cy="787452"/>
          </a:xfrm>
        </p:grpSpPr>
        <p:sp>
          <p:nvSpPr>
            <p:cNvPr id="293" name="Oval 325">
              <a:extLst>
                <a:ext uri="{FF2B5EF4-FFF2-40B4-BE49-F238E27FC236}">
                  <a16:creationId xmlns:a16="http://schemas.microsoft.com/office/drawing/2014/main" id="{5B9E11CE-F583-EC14-9FB7-07CF60F18124}"/>
                </a:ext>
              </a:extLst>
            </p:cNvPr>
            <p:cNvSpPr/>
            <p:nvPr/>
          </p:nvSpPr>
          <p:spPr>
            <a:xfrm>
              <a:off x="1744085" y="1029476"/>
              <a:ext cx="127861" cy="127861"/>
            </a:xfrm>
            <a:prstGeom prst="ellipse">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prstClr val="white"/>
                </a:solidFill>
                <a:effectLst/>
                <a:uLnTx/>
                <a:uFillTx/>
                <a:latin typeface="Arial"/>
                <a:ea typeface="+mn-ea"/>
                <a:cs typeface="+mn-cs"/>
              </a:endParaRPr>
            </a:p>
          </p:txBody>
        </p:sp>
        <p:sp>
          <p:nvSpPr>
            <p:cNvPr id="294" name="Rectangle 326">
              <a:extLst>
                <a:ext uri="{FF2B5EF4-FFF2-40B4-BE49-F238E27FC236}">
                  <a16:creationId xmlns:a16="http://schemas.microsoft.com/office/drawing/2014/main" id="{E98BE2F5-135E-E453-0950-C2738B8855E5}"/>
                </a:ext>
              </a:extLst>
            </p:cNvPr>
            <p:cNvSpPr/>
            <p:nvPr/>
          </p:nvSpPr>
          <p:spPr>
            <a:xfrm>
              <a:off x="1924369" y="1000782"/>
              <a:ext cx="1780892" cy="1852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322D2D"/>
                  </a:solidFill>
                  <a:effectLst/>
                  <a:uLnTx/>
                  <a:uFillTx/>
                  <a:latin typeface="Arial"/>
                  <a:ea typeface="+mn-ea"/>
                  <a:cs typeface="+mn-cs"/>
                </a:rPr>
                <a:t>Americas</a:t>
              </a:r>
            </a:p>
          </p:txBody>
        </p:sp>
        <p:sp>
          <p:nvSpPr>
            <p:cNvPr id="295" name="Oval 327">
              <a:extLst>
                <a:ext uri="{FF2B5EF4-FFF2-40B4-BE49-F238E27FC236}">
                  <a16:creationId xmlns:a16="http://schemas.microsoft.com/office/drawing/2014/main" id="{B69B0D49-551B-AD23-D0B7-D5255BE91E28}"/>
                </a:ext>
              </a:extLst>
            </p:cNvPr>
            <p:cNvSpPr/>
            <p:nvPr/>
          </p:nvSpPr>
          <p:spPr>
            <a:xfrm>
              <a:off x="1744085" y="1230211"/>
              <a:ext cx="127861" cy="127861"/>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a:ln>
                  <a:noFill/>
                </a:ln>
                <a:solidFill>
                  <a:prstClr val="white"/>
                </a:solidFill>
                <a:effectLst/>
                <a:uLnTx/>
                <a:uFillTx/>
                <a:latin typeface="Arial"/>
                <a:ea typeface="+mn-ea"/>
                <a:cs typeface="+mn-cs"/>
              </a:endParaRPr>
            </a:p>
          </p:txBody>
        </p:sp>
        <p:sp>
          <p:nvSpPr>
            <p:cNvPr id="296" name="Rectangle 328">
              <a:extLst>
                <a:ext uri="{FF2B5EF4-FFF2-40B4-BE49-F238E27FC236}">
                  <a16:creationId xmlns:a16="http://schemas.microsoft.com/office/drawing/2014/main" id="{CC696480-13FC-1583-2160-B54E0E3829E9}"/>
                </a:ext>
              </a:extLst>
            </p:cNvPr>
            <p:cNvSpPr/>
            <p:nvPr/>
          </p:nvSpPr>
          <p:spPr>
            <a:xfrm>
              <a:off x="1924369" y="1201517"/>
              <a:ext cx="1780892" cy="1852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22D2D"/>
                  </a:solidFill>
                  <a:effectLst/>
                  <a:uLnTx/>
                  <a:uFillTx/>
                  <a:latin typeface="Arial"/>
                  <a:ea typeface="+mn-ea"/>
                  <a:cs typeface="+mn-cs"/>
                </a:rPr>
                <a:t>EMEA</a:t>
              </a:r>
            </a:p>
          </p:txBody>
        </p:sp>
        <p:sp>
          <p:nvSpPr>
            <p:cNvPr id="297" name="Oval 329">
              <a:extLst>
                <a:ext uri="{FF2B5EF4-FFF2-40B4-BE49-F238E27FC236}">
                  <a16:creationId xmlns:a16="http://schemas.microsoft.com/office/drawing/2014/main" id="{0E8F2859-F4BB-DF6B-B301-00D2E9C42B4D}"/>
                </a:ext>
              </a:extLst>
            </p:cNvPr>
            <p:cNvSpPr/>
            <p:nvPr/>
          </p:nvSpPr>
          <p:spPr>
            <a:xfrm>
              <a:off x="1744085" y="1430946"/>
              <a:ext cx="127861" cy="127861"/>
            </a:xfrm>
            <a:prstGeom prst="ellips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a:ln>
                  <a:noFill/>
                </a:ln>
                <a:solidFill>
                  <a:prstClr val="white"/>
                </a:solidFill>
                <a:effectLst/>
                <a:uLnTx/>
                <a:uFillTx/>
                <a:latin typeface="Arial"/>
                <a:ea typeface="+mn-ea"/>
                <a:cs typeface="+mn-cs"/>
              </a:endParaRPr>
            </a:p>
          </p:txBody>
        </p:sp>
        <p:sp>
          <p:nvSpPr>
            <p:cNvPr id="298" name="Rectangle 330">
              <a:extLst>
                <a:ext uri="{FF2B5EF4-FFF2-40B4-BE49-F238E27FC236}">
                  <a16:creationId xmlns:a16="http://schemas.microsoft.com/office/drawing/2014/main" id="{87DDFD4A-FA8C-60EA-4355-8770B5D4B1A3}"/>
                </a:ext>
              </a:extLst>
            </p:cNvPr>
            <p:cNvSpPr/>
            <p:nvPr/>
          </p:nvSpPr>
          <p:spPr>
            <a:xfrm>
              <a:off x="1924369" y="1402252"/>
              <a:ext cx="1780892" cy="1852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22D2D"/>
                  </a:solidFill>
                  <a:effectLst/>
                  <a:uLnTx/>
                  <a:uFillTx/>
                  <a:latin typeface="Arial"/>
                  <a:ea typeface="+mn-ea"/>
                  <a:cs typeface="+mn-cs"/>
                </a:rPr>
                <a:t>APAC</a:t>
              </a:r>
            </a:p>
          </p:txBody>
        </p:sp>
        <p:sp>
          <p:nvSpPr>
            <p:cNvPr id="299" name="Oval 331">
              <a:extLst>
                <a:ext uri="{FF2B5EF4-FFF2-40B4-BE49-F238E27FC236}">
                  <a16:creationId xmlns:a16="http://schemas.microsoft.com/office/drawing/2014/main" id="{13EF10A8-4F0D-C7DB-4261-C8EDE13D3A84}"/>
                </a:ext>
              </a:extLst>
            </p:cNvPr>
            <p:cNvSpPr/>
            <p:nvPr/>
          </p:nvSpPr>
          <p:spPr>
            <a:xfrm>
              <a:off x="1744085" y="1631680"/>
              <a:ext cx="127861" cy="127861"/>
            </a:xfrm>
            <a:prstGeom prst="ellipse">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a:ln>
                  <a:noFill/>
                </a:ln>
                <a:solidFill>
                  <a:prstClr val="white"/>
                </a:solidFill>
                <a:effectLst/>
                <a:uLnTx/>
                <a:uFillTx/>
                <a:latin typeface="Arial"/>
                <a:ea typeface="+mn-ea"/>
                <a:cs typeface="+mn-cs"/>
              </a:endParaRPr>
            </a:p>
          </p:txBody>
        </p:sp>
        <p:sp>
          <p:nvSpPr>
            <p:cNvPr id="300" name="Rectangle 332">
              <a:extLst>
                <a:ext uri="{FF2B5EF4-FFF2-40B4-BE49-F238E27FC236}">
                  <a16:creationId xmlns:a16="http://schemas.microsoft.com/office/drawing/2014/main" id="{AD382154-0B1B-0FAC-C22F-818BBFD791FA}"/>
                </a:ext>
              </a:extLst>
            </p:cNvPr>
            <p:cNvSpPr/>
            <p:nvPr/>
          </p:nvSpPr>
          <p:spPr>
            <a:xfrm>
              <a:off x="1924369" y="1602986"/>
              <a:ext cx="1780892" cy="1852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22D2D"/>
                  </a:solidFill>
                  <a:effectLst/>
                  <a:uLnTx/>
                  <a:uFillTx/>
                  <a:latin typeface="Arial"/>
                  <a:ea typeface="+mn-ea"/>
                  <a:cs typeface="+mn-cs"/>
                </a:rPr>
                <a:t>Fiber Essentials</a:t>
              </a:r>
            </a:p>
          </p:txBody>
        </p:sp>
      </p:grpSp>
      <p:grpSp>
        <p:nvGrpSpPr>
          <p:cNvPr id="301" name="Group 139">
            <a:extLst>
              <a:ext uri="{FF2B5EF4-FFF2-40B4-BE49-F238E27FC236}">
                <a16:creationId xmlns:a16="http://schemas.microsoft.com/office/drawing/2014/main" id="{AF8B95A5-B4DE-04B4-05C5-14038CBF8587}"/>
              </a:ext>
            </a:extLst>
          </p:cNvPr>
          <p:cNvGrpSpPr/>
          <p:nvPr/>
        </p:nvGrpSpPr>
        <p:grpSpPr>
          <a:xfrm>
            <a:off x="859768" y="3111721"/>
            <a:ext cx="2194808" cy="988784"/>
            <a:chOff x="3635990" y="799450"/>
            <a:chExt cx="2194808" cy="988784"/>
          </a:xfrm>
        </p:grpSpPr>
        <p:sp>
          <p:nvSpPr>
            <p:cNvPr id="302" name="Rectangle 10">
              <a:extLst>
                <a:ext uri="{FF2B5EF4-FFF2-40B4-BE49-F238E27FC236}">
                  <a16:creationId xmlns:a16="http://schemas.microsoft.com/office/drawing/2014/main" id="{4B8A392C-A80E-E032-1B72-F959D2F78DA5}"/>
                </a:ext>
              </a:extLst>
            </p:cNvPr>
            <p:cNvSpPr/>
            <p:nvPr/>
          </p:nvSpPr>
          <p:spPr>
            <a:xfrm>
              <a:off x="3635990" y="799450"/>
              <a:ext cx="2016000" cy="1852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err="1">
                  <a:ln>
                    <a:noFill/>
                  </a:ln>
                  <a:solidFill>
                    <a:srgbClr val="322D2D"/>
                  </a:solidFill>
                  <a:effectLst/>
                  <a:uLnTx/>
                  <a:uFillTx/>
                  <a:latin typeface="Arial"/>
                  <a:ea typeface="+mn-ea"/>
                  <a:cs typeface="+mn-cs"/>
                </a:rPr>
                <a:t>Tuotanto</a:t>
              </a:r>
              <a:endParaRPr kumimoji="0" lang="en-GB" sz="1100" b="1" i="0" u="none" strike="noStrike" kern="1200" cap="none" spc="0" normalizeH="0" baseline="0" noProof="0" dirty="0">
                <a:ln>
                  <a:noFill/>
                </a:ln>
                <a:solidFill>
                  <a:srgbClr val="322D2D"/>
                </a:solidFill>
                <a:effectLst/>
                <a:uLnTx/>
                <a:uFillTx/>
                <a:latin typeface="Arial"/>
                <a:ea typeface="+mn-ea"/>
                <a:cs typeface="+mn-cs"/>
              </a:endParaRPr>
            </a:p>
          </p:txBody>
        </p:sp>
        <p:sp>
          <p:nvSpPr>
            <p:cNvPr id="303" name="Oval 11">
              <a:extLst>
                <a:ext uri="{FF2B5EF4-FFF2-40B4-BE49-F238E27FC236}">
                  <a16:creationId xmlns:a16="http://schemas.microsoft.com/office/drawing/2014/main" id="{08C3DF37-4FFB-70EA-8132-0798612279A3}"/>
                </a:ext>
              </a:extLst>
            </p:cNvPr>
            <p:cNvSpPr/>
            <p:nvPr/>
          </p:nvSpPr>
          <p:spPr>
            <a:xfrm>
              <a:off x="3670514" y="1029476"/>
              <a:ext cx="127861" cy="127861"/>
            </a:xfrm>
            <a:prstGeom prst="ellipse">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prstClr val="white"/>
                  </a:solidFill>
                  <a:effectLst/>
                  <a:uLnTx/>
                  <a:uFillTx/>
                  <a:latin typeface="Arial"/>
                  <a:ea typeface="+mn-ea"/>
                  <a:cs typeface="+mn-cs"/>
                </a:rPr>
                <a:t>B</a:t>
              </a:r>
            </a:p>
          </p:txBody>
        </p:sp>
        <p:sp>
          <p:nvSpPr>
            <p:cNvPr id="304" name="Rectangle 13">
              <a:extLst>
                <a:ext uri="{FF2B5EF4-FFF2-40B4-BE49-F238E27FC236}">
                  <a16:creationId xmlns:a16="http://schemas.microsoft.com/office/drawing/2014/main" id="{4EEFA10C-2509-7168-66B2-F74D8A1260B6}"/>
                </a:ext>
              </a:extLst>
            </p:cNvPr>
            <p:cNvSpPr/>
            <p:nvPr/>
          </p:nvSpPr>
          <p:spPr>
            <a:xfrm>
              <a:off x="3850798" y="1000782"/>
              <a:ext cx="1980000" cy="1852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322D2D"/>
                  </a:solidFill>
                  <a:effectLst/>
                  <a:uLnTx/>
                  <a:uFillTx/>
                  <a:latin typeface="Arial"/>
                  <a:ea typeface="+mn-ea"/>
                  <a:cs typeface="+mn-cs"/>
                </a:rPr>
                <a:t>Bleaching chemicals</a:t>
              </a:r>
            </a:p>
          </p:txBody>
        </p:sp>
        <p:sp>
          <p:nvSpPr>
            <p:cNvPr id="305" name="Oval 16">
              <a:extLst>
                <a:ext uri="{FF2B5EF4-FFF2-40B4-BE49-F238E27FC236}">
                  <a16:creationId xmlns:a16="http://schemas.microsoft.com/office/drawing/2014/main" id="{9CCD07C2-34AF-7672-29E9-DD0FBAD51B2F}"/>
                </a:ext>
              </a:extLst>
            </p:cNvPr>
            <p:cNvSpPr/>
            <p:nvPr/>
          </p:nvSpPr>
          <p:spPr>
            <a:xfrm>
              <a:off x="3670514" y="1230211"/>
              <a:ext cx="127861" cy="127861"/>
            </a:xfrm>
            <a:prstGeom prst="ellipse">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prstClr val="white"/>
                  </a:solidFill>
                  <a:effectLst/>
                  <a:uLnTx/>
                  <a:uFillTx/>
                  <a:latin typeface="Arial"/>
                  <a:ea typeface="+mn-ea"/>
                  <a:cs typeface="+mn-cs"/>
                </a:rPr>
                <a:t>C</a:t>
              </a:r>
            </a:p>
          </p:txBody>
        </p:sp>
        <p:sp>
          <p:nvSpPr>
            <p:cNvPr id="306" name="Rectangle 17">
              <a:extLst>
                <a:ext uri="{FF2B5EF4-FFF2-40B4-BE49-F238E27FC236}">
                  <a16:creationId xmlns:a16="http://schemas.microsoft.com/office/drawing/2014/main" id="{5D80A437-2C61-DEB4-B8D2-4111204098D5}"/>
                </a:ext>
              </a:extLst>
            </p:cNvPr>
            <p:cNvSpPr/>
            <p:nvPr/>
          </p:nvSpPr>
          <p:spPr>
            <a:xfrm>
              <a:off x="3850798" y="1201517"/>
              <a:ext cx="1980000" cy="1852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rgbClr val="322D2D"/>
                  </a:solidFill>
                  <a:latin typeface="Arial"/>
                </a:rPr>
                <a:t>Coagulants</a:t>
              </a:r>
              <a:endParaRPr kumimoji="0" lang="en-GB" sz="1100" b="0" i="0" u="none" strike="noStrike" kern="1200" cap="none" spc="0" normalizeH="0" baseline="0" noProof="0" dirty="0">
                <a:ln>
                  <a:noFill/>
                </a:ln>
                <a:solidFill>
                  <a:srgbClr val="322D2D"/>
                </a:solidFill>
                <a:effectLst/>
                <a:uLnTx/>
                <a:uFillTx/>
                <a:latin typeface="Arial"/>
                <a:ea typeface="+mn-ea"/>
                <a:cs typeface="+mn-cs"/>
              </a:endParaRPr>
            </a:p>
          </p:txBody>
        </p:sp>
        <p:sp>
          <p:nvSpPr>
            <p:cNvPr id="307" name="Oval 19">
              <a:extLst>
                <a:ext uri="{FF2B5EF4-FFF2-40B4-BE49-F238E27FC236}">
                  <a16:creationId xmlns:a16="http://schemas.microsoft.com/office/drawing/2014/main" id="{48CC2CB2-385F-13C4-1D03-91B6AF6C5670}"/>
                </a:ext>
              </a:extLst>
            </p:cNvPr>
            <p:cNvSpPr/>
            <p:nvPr/>
          </p:nvSpPr>
          <p:spPr>
            <a:xfrm>
              <a:off x="3670514" y="1430946"/>
              <a:ext cx="127861" cy="127861"/>
            </a:xfrm>
            <a:prstGeom prst="ellipse">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prstClr val="white"/>
                  </a:solidFill>
                  <a:effectLst/>
                  <a:uLnTx/>
                  <a:uFillTx/>
                  <a:latin typeface="Arial"/>
                  <a:ea typeface="+mn-ea"/>
                  <a:cs typeface="+mn-cs"/>
                </a:rPr>
                <a:t>S</a:t>
              </a:r>
            </a:p>
          </p:txBody>
        </p:sp>
        <p:sp>
          <p:nvSpPr>
            <p:cNvPr id="308" name="Rectangle 22">
              <a:extLst>
                <a:ext uri="{FF2B5EF4-FFF2-40B4-BE49-F238E27FC236}">
                  <a16:creationId xmlns:a16="http://schemas.microsoft.com/office/drawing/2014/main" id="{87237FCC-077B-E2F2-6573-55379CD89389}"/>
                </a:ext>
              </a:extLst>
            </p:cNvPr>
            <p:cNvSpPr/>
            <p:nvPr/>
          </p:nvSpPr>
          <p:spPr>
            <a:xfrm>
              <a:off x="3850798" y="1402252"/>
              <a:ext cx="1980000" cy="1852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322D2D"/>
                  </a:solidFill>
                  <a:effectLst/>
                  <a:uLnTx/>
                  <a:uFillTx/>
                  <a:latin typeface="Arial"/>
                  <a:ea typeface="+mn-ea"/>
                  <a:cs typeface="+mn-cs"/>
                </a:rPr>
                <a:t>Specialty chemicals</a:t>
              </a:r>
            </a:p>
          </p:txBody>
        </p:sp>
        <p:sp>
          <p:nvSpPr>
            <p:cNvPr id="309" name="Oval 23">
              <a:extLst>
                <a:ext uri="{FF2B5EF4-FFF2-40B4-BE49-F238E27FC236}">
                  <a16:creationId xmlns:a16="http://schemas.microsoft.com/office/drawing/2014/main" id="{708B7B61-9B81-C3BF-8D86-92A9B9D21C54}"/>
                </a:ext>
              </a:extLst>
            </p:cNvPr>
            <p:cNvSpPr/>
            <p:nvPr/>
          </p:nvSpPr>
          <p:spPr>
            <a:xfrm>
              <a:off x="3670514" y="1631680"/>
              <a:ext cx="127861" cy="127861"/>
            </a:xfrm>
            <a:prstGeom prst="ellipse">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prstClr val="white"/>
                  </a:solidFill>
                  <a:effectLst/>
                  <a:uLnTx/>
                  <a:uFillTx/>
                  <a:latin typeface="Arial"/>
                  <a:ea typeface="+mn-ea"/>
                  <a:cs typeface="+mn-cs"/>
                </a:rPr>
                <a:t>Y</a:t>
              </a:r>
            </a:p>
          </p:txBody>
        </p:sp>
        <p:sp>
          <p:nvSpPr>
            <p:cNvPr id="310" name="Rectangle 24">
              <a:extLst>
                <a:ext uri="{FF2B5EF4-FFF2-40B4-BE49-F238E27FC236}">
                  <a16:creationId xmlns:a16="http://schemas.microsoft.com/office/drawing/2014/main" id="{91FC803F-CE06-88EB-0950-5744B5942EFE}"/>
                </a:ext>
              </a:extLst>
            </p:cNvPr>
            <p:cNvSpPr/>
            <p:nvPr/>
          </p:nvSpPr>
          <p:spPr>
            <a:xfrm>
              <a:off x="3850798" y="1602986"/>
              <a:ext cx="1980000" cy="1852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322D2D"/>
                  </a:solidFill>
                  <a:effectLst/>
                  <a:uLnTx/>
                  <a:uFillTx/>
                  <a:latin typeface="Arial"/>
                  <a:ea typeface="+mn-ea"/>
                  <a:cs typeface="+mn-cs"/>
                </a:rPr>
                <a:t>Polymers</a:t>
              </a:r>
            </a:p>
          </p:txBody>
        </p:sp>
      </p:grpSp>
      <p:cxnSp>
        <p:nvCxnSpPr>
          <p:cNvPr id="311" name="Straight Connector 130">
            <a:extLst>
              <a:ext uri="{FF2B5EF4-FFF2-40B4-BE49-F238E27FC236}">
                <a16:creationId xmlns:a16="http://schemas.microsoft.com/office/drawing/2014/main" id="{E85FE52B-D18D-B8C6-F3AF-88AE4B9E6C12}"/>
              </a:ext>
            </a:extLst>
          </p:cNvPr>
          <p:cNvCxnSpPr>
            <a:cxnSpLocks/>
          </p:cNvCxnSpPr>
          <p:nvPr/>
        </p:nvCxnSpPr>
        <p:spPr>
          <a:xfrm flipV="1">
            <a:off x="5976956" y="3412185"/>
            <a:ext cx="153948" cy="106447"/>
          </a:xfrm>
          <a:prstGeom prst="line">
            <a:avLst/>
          </a:pr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312" name="Slide Number Placeholder 4">
            <a:extLst>
              <a:ext uri="{FF2B5EF4-FFF2-40B4-BE49-F238E27FC236}">
                <a16:creationId xmlns:a16="http://schemas.microsoft.com/office/drawing/2014/main" id="{7940A5E9-517A-EEA7-D2C4-812B22790501}"/>
              </a:ext>
            </a:extLst>
          </p:cNvPr>
          <p:cNvSpPr txBox="1">
            <a:spLocks/>
          </p:cNvSpPr>
          <p:nvPr/>
        </p:nvSpPr>
        <p:spPr>
          <a:xfrm>
            <a:off x="11352212" y="6453188"/>
            <a:ext cx="504825" cy="144463"/>
          </a:xfrm>
          <a:prstGeom prst="rect">
            <a:avLst/>
          </a:prstGeom>
        </p:spPr>
        <p:txBody>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solidFill>
                  <a:srgbClr val="322D2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700" b="0" i="0" u="none" strike="noStrike" kern="1200" cap="all" spc="100" normalizeH="0" baseline="0" noProof="0">
              <a:ln>
                <a:noFill/>
              </a:ln>
              <a:solidFill>
                <a:srgbClr val="322D2D"/>
              </a:solidFill>
              <a:effectLst/>
              <a:uLnTx/>
              <a:uFillTx/>
              <a:latin typeface="Arial"/>
              <a:ea typeface="+mn-ea"/>
              <a:cs typeface="+mn-cs"/>
            </a:endParaRPr>
          </a:p>
        </p:txBody>
      </p:sp>
      <p:sp>
        <p:nvSpPr>
          <p:cNvPr id="313" name="Text Placeholder 7">
            <a:extLst>
              <a:ext uri="{FF2B5EF4-FFF2-40B4-BE49-F238E27FC236}">
                <a16:creationId xmlns:a16="http://schemas.microsoft.com/office/drawing/2014/main" id="{0AAF9B9C-FB30-AB56-E49A-F6BDA2477389}"/>
              </a:ext>
            </a:extLst>
          </p:cNvPr>
          <p:cNvSpPr txBox="1">
            <a:spLocks/>
          </p:cNvSpPr>
          <p:nvPr/>
        </p:nvSpPr>
        <p:spPr>
          <a:xfrm>
            <a:off x="797718" y="945910"/>
            <a:ext cx="10512424" cy="431576"/>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GB" sz="2000" b="1" i="0" u="none" strike="noStrike" kern="1200" cap="none" spc="0" normalizeH="0" baseline="0" noProof="0" dirty="0">
                <a:ln>
                  <a:noFill/>
                </a:ln>
                <a:solidFill>
                  <a:srgbClr val="322D2D"/>
                </a:solidFill>
                <a:effectLst/>
                <a:uLnTx/>
                <a:uFillTx/>
                <a:latin typeface="Arial"/>
                <a:ea typeface="+mn-ea"/>
                <a:cs typeface="+mn-cs"/>
              </a:rPr>
              <a:t>58 </a:t>
            </a:r>
            <a:r>
              <a:rPr lang="en-GB" b="1" dirty="0">
                <a:solidFill>
                  <a:srgbClr val="322D2D"/>
                </a:solidFill>
                <a:latin typeface="Arial"/>
              </a:rPr>
              <a:t>MANUFACTURING SITES</a:t>
            </a:r>
            <a:endParaRPr kumimoji="0" lang="en-US" sz="2000" b="1" i="0" u="none" strike="noStrike" kern="1200" cap="none" spc="0" normalizeH="0" baseline="0" noProof="0" dirty="0">
              <a:ln>
                <a:noFill/>
              </a:ln>
              <a:solidFill>
                <a:srgbClr val="322D2D"/>
              </a:solidFill>
              <a:effectLst/>
              <a:uLnTx/>
              <a:uFillTx/>
              <a:latin typeface="Arial"/>
              <a:ea typeface="+mn-ea"/>
              <a:cs typeface="+mn-cs"/>
            </a:endParaRPr>
          </a:p>
        </p:txBody>
      </p:sp>
      <p:sp>
        <p:nvSpPr>
          <p:cNvPr id="314" name="Rectangle 175">
            <a:extLst>
              <a:ext uri="{FF2B5EF4-FFF2-40B4-BE49-F238E27FC236}">
                <a16:creationId xmlns:a16="http://schemas.microsoft.com/office/drawing/2014/main" id="{EFB64989-E6A9-9913-2833-9AAD12DBD822}"/>
              </a:ext>
            </a:extLst>
          </p:cNvPr>
          <p:cNvSpPr/>
          <p:nvPr/>
        </p:nvSpPr>
        <p:spPr>
          <a:xfrm>
            <a:off x="839416" y="4581128"/>
            <a:ext cx="1584176" cy="677108"/>
          </a:xfrm>
          <a:prstGeom prst="rect">
            <a:avLst/>
          </a:prstGeom>
        </p:spPr>
        <p:txBody>
          <a:bodyPr wrap="square" lIns="0" tIns="0" rIns="0" bIns="0">
            <a:spAutoFit/>
          </a:bodyPr>
          <a:lstStyle/>
          <a:p>
            <a:pPr lvl="0">
              <a:defRPr/>
            </a:pPr>
            <a:r>
              <a:rPr lang="en-GB" sz="1100" b="1" spc="50" dirty="0">
                <a:solidFill>
                  <a:srgbClr val="322D2D"/>
                </a:solidFill>
              </a:rPr>
              <a:t>UNITS IN AROUND</a:t>
            </a:r>
            <a:br>
              <a:rPr lang="en-GB" sz="1100" b="1" spc="50" dirty="0">
                <a:solidFill>
                  <a:srgbClr val="322D2D"/>
                </a:solidFill>
              </a:rPr>
            </a:br>
            <a:r>
              <a:rPr lang="en-GB" sz="1100" b="1" spc="50" dirty="0">
                <a:solidFill>
                  <a:srgbClr val="322D2D"/>
                </a:solidFill>
              </a:rPr>
              <a:t>40 COUNTRIES</a:t>
            </a:r>
            <a:br>
              <a:rPr lang="en-GB" sz="1100" b="1" spc="50" dirty="0">
                <a:solidFill>
                  <a:srgbClr val="322D2D"/>
                </a:solidFill>
              </a:rPr>
            </a:br>
            <a:r>
              <a:rPr lang="en-GB" sz="1100" b="1" spc="50" dirty="0">
                <a:solidFill>
                  <a:srgbClr val="322D2D"/>
                </a:solidFill>
              </a:rPr>
              <a:t>SALES IN OVER</a:t>
            </a:r>
            <a:br>
              <a:rPr lang="en-GB" sz="1100" b="1" spc="50" dirty="0">
                <a:solidFill>
                  <a:srgbClr val="322D2D"/>
                </a:solidFill>
              </a:rPr>
            </a:br>
            <a:r>
              <a:rPr lang="en-GB" sz="1100" b="1" spc="50" dirty="0">
                <a:solidFill>
                  <a:srgbClr val="322D2D"/>
                </a:solidFill>
              </a:rPr>
              <a:t>100+ COUNTRIES</a:t>
            </a:r>
          </a:p>
        </p:txBody>
      </p:sp>
      <p:sp>
        <p:nvSpPr>
          <p:cNvPr id="315" name="TextBox 196">
            <a:extLst>
              <a:ext uri="{FF2B5EF4-FFF2-40B4-BE49-F238E27FC236}">
                <a16:creationId xmlns:a16="http://schemas.microsoft.com/office/drawing/2014/main" id="{4EEF019D-AFC4-2391-7F18-999E27F2635E}"/>
              </a:ext>
            </a:extLst>
          </p:cNvPr>
          <p:cNvSpPr txBox="1"/>
          <p:nvPr/>
        </p:nvSpPr>
        <p:spPr>
          <a:xfrm>
            <a:off x="3958951" y="4365104"/>
            <a:ext cx="864096" cy="266215"/>
          </a:xfrm>
          <a:prstGeom prst="rect">
            <a:avLst/>
          </a:prstGeom>
          <a:noFill/>
        </p:spPr>
        <p:txBody>
          <a:bodyPr wrap="square" lIns="48000" tIns="48000" rIns="48000" bIns="48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322D2D"/>
                </a:solidFill>
                <a:effectLst/>
                <a:uLnTx/>
                <a:uFillTx/>
                <a:latin typeface="Arial"/>
                <a:ea typeface="+mn-ea"/>
                <a:cs typeface="Plus Jakarta Sans" pitchFamily="2" charset="0"/>
              </a:rPr>
              <a:t>~</a:t>
            </a:r>
            <a:r>
              <a:rPr kumimoji="0" lang="en-US" sz="1100" b="1" i="0" u="none" strike="noStrike" kern="1200" cap="none" spc="0" normalizeH="0" baseline="0" noProof="0" dirty="0">
                <a:ln>
                  <a:noFill/>
                </a:ln>
                <a:solidFill>
                  <a:srgbClr val="322D2D"/>
                </a:solidFill>
                <a:effectLst/>
                <a:uLnTx/>
                <a:uFillTx/>
                <a:latin typeface="Arial"/>
                <a:ea typeface="+mn-ea"/>
                <a:cs typeface="+mn-cs"/>
              </a:rPr>
              <a:t>1 400</a:t>
            </a:r>
          </a:p>
        </p:txBody>
      </p:sp>
      <p:sp>
        <p:nvSpPr>
          <p:cNvPr id="316" name="TextBox 198">
            <a:extLst>
              <a:ext uri="{FF2B5EF4-FFF2-40B4-BE49-F238E27FC236}">
                <a16:creationId xmlns:a16="http://schemas.microsoft.com/office/drawing/2014/main" id="{81C62AC6-8E94-D18A-67F4-957CC33FA156}"/>
              </a:ext>
            </a:extLst>
          </p:cNvPr>
          <p:cNvSpPr txBox="1"/>
          <p:nvPr/>
        </p:nvSpPr>
        <p:spPr>
          <a:xfrm>
            <a:off x="6753904" y="3738468"/>
            <a:ext cx="864096" cy="266215"/>
          </a:xfrm>
          <a:prstGeom prst="rect">
            <a:avLst/>
          </a:prstGeom>
          <a:noFill/>
        </p:spPr>
        <p:txBody>
          <a:bodyPr wrap="square" lIns="48000" tIns="48000" rIns="48000" bIns="48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322D2D"/>
                </a:solidFill>
                <a:effectLst/>
                <a:uLnTx/>
                <a:uFillTx/>
                <a:latin typeface="Arial"/>
                <a:ea typeface="+mn-ea"/>
                <a:cs typeface="Plus Jakarta Sans" pitchFamily="2" charset="0"/>
              </a:rPr>
              <a:t>~</a:t>
            </a:r>
            <a:r>
              <a:rPr kumimoji="0" lang="en-US" sz="1100" b="1" i="0" u="none" strike="noStrike" kern="1200" cap="none" spc="0" normalizeH="0" baseline="0" noProof="0">
                <a:ln>
                  <a:noFill/>
                </a:ln>
                <a:solidFill>
                  <a:srgbClr val="322D2D"/>
                </a:solidFill>
                <a:effectLst/>
                <a:uLnTx/>
                <a:uFillTx/>
                <a:latin typeface="Arial"/>
                <a:ea typeface="+mn-ea"/>
                <a:cs typeface="+mn-cs"/>
              </a:rPr>
              <a:t>2 600</a:t>
            </a:r>
            <a:endParaRPr kumimoji="0" lang="en-US" sz="1100" b="1" i="0" u="none" strike="noStrike" kern="1200" cap="none" spc="0" normalizeH="0" baseline="0" noProof="0" dirty="0">
              <a:ln>
                <a:noFill/>
              </a:ln>
              <a:solidFill>
                <a:srgbClr val="322D2D"/>
              </a:solidFill>
              <a:effectLst/>
              <a:uLnTx/>
              <a:uFillTx/>
              <a:latin typeface="Arial"/>
              <a:ea typeface="+mn-ea"/>
              <a:cs typeface="+mn-cs"/>
            </a:endParaRPr>
          </a:p>
        </p:txBody>
      </p:sp>
      <p:sp>
        <p:nvSpPr>
          <p:cNvPr id="317" name="TextBox 200">
            <a:extLst>
              <a:ext uri="{FF2B5EF4-FFF2-40B4-BE49-F238E27FC236}">
                <a16:creationId xmlns:a16="http://schemas.microsoft.com/office/drawing/2014/main" id="{C6F1C92F-0778-22E7-044F-5369CD3C0626}"/>
              </a:ext>
            </a:extLst>
          </p:cNvPr>
          <p:cNvSpPr txBox="1"/>
          <p:nvPr/>
        </p:nvSpPr>
        <p:spPr>
          <a:xfrm>
            <a:off x="10174849" y="4026881"/>
            <a:ext cx="864096" cy="266215"/>
          </a:xfrm>
          <a:prstGeom prst="rect">
            <a:avLst/>
          </a:prstGeom>
          <a:noFill/>
        </p:spPr>
        <p:txBody>
          <a:bodyPr wrap="square" lIns="48000" tIns="48000" rIns="48000" bIns="48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322D2D"/>
                </a:solidFill>
                <a:effectLst/>
                <a:uLnTx/>
                <a:uFillTx/>
                <a:latin typeface="Arial"/>
                <a:ea typeface="+mn-ea"/>
                <a:cs typeface="Plus Jakarta Sans" pitchFamily="2" charset="0"/>
              </a:rPr>
              <a:t>~</a:t>
            </a:r>
            <a:r>
              <a:rPr kumimoji="0" lang="en-US" sz="1100" b="1" i="0" u="none" strike="noStrike" kern="1200" cap="none" spc="0" normalizeH="0" baseline="0" noProof="0" dirty="0">
                <a:ln>
                  <a:noFill/>
                </a:ln>
                <a:solidFill>
                  <a:srgbClr val="322D2D"/>
                </a:solidFill>
                <a:effectLst/>
                <a:uLnTx/>
                <a:uFillTx/>
                <a:latin typeface="Arial"/>
                <a:ea typeface="+mn-ea"/>
                <a:cs typeface="+mn-cs"/>
              </a:rPr>
              <a:t>900</a:t>
            </a:r>
          </a:p>
        </p:txBody>
      </p:sp>
      <p:sp>
        <p:nvSpPr>
          <p:cNvPr id="318" name="Freeform 6">
            <a:extLst>
              <a:ext uri="{FF2B5EF4-FFF2-40B4-BE49-F238E27FC236}">
                <a16:creationId xmlns:a16="http://schemas.microsoft.com/office/drawing/2014/main" id="{FF8E383B-AD37-8FAF-6286-31C5932ED009}"/>
              </a:ext>
            </a:extLst>
          </p:cNvPr>
          <p:cNvSpPr>
            <a:spLocks noEditPoints="1"/>
          </p:cNvSpPr>
          <p:nvPr/>
        </p:nvSpPr>
        <p:spPr bwMode="auto">
          <a:xfrm>
            <a:off x="3682438" y="4365104"/>
            <a:ext cx="288773" cy="288032"/>
          </a:xfrm>
          <a:custGeom>
            <a:avLst/>
            <a:gdLst>
              <a:gd name="T0" fmla="*/ 204 w 779"/>
              <a:gd name="T1" fmla="*/ 730 h 777"/>
              <a:gd name="T2" fmla="*/ 38 w 779"/>
              <a:gd name="T3" fmla="*/ 557 h 777"/>
              <a:gd name="T4" fmla="*/ 1 w 779"/>
              <a:gd name="T5" fmla="*/ 358 h 777"/>
              <a:gd name="T6" fmla="*/ 77 w 779"/>
              <a:gd name="T7" fmla="*/ 156 h 777"/>
              <a:gd name="T8" fmla="*/ 273 w 779"/>
              <a:gd name="T9" fmla="*/ 17 h 777"/>
              <a:gd name="T10" fmla="*/ 459 w 779"/>
              <a:gd name="T11" fmla="*/ 6 h 777"/>
              <a:gd name="T12" fmla="*/ 665 w 779"/>
              <a:gd name="T13" fmla="*/ 114 h 777"/>
              <a:gd name="T14" fmla="*/ 771 w 779"/>
              <a:gd name="T15" fmla="*/ 310 h 777"/>
              <a:gd name="T16" fmla="*/ 761 w 779"/>
              <a:gd name="T17" fmla="*/ 504 h 777"/>
              <a:gd name="T18" fmla="*/ 622 w 779"/>
              <a:gd name="T19" fmla="*/ 700 h 777"/>
              <a:gd name="T20" fmla="*/ 420 w 779"/>
              <a:gd name="T21" fmla="*/ 776 h 777"/>
              <a:gd name="T22" fmla="*/ 537 w 779"/>
              <a:gd name="T23" fmla="*/ 736 h 777"/>
              <a:gd name="T24" fmla="*/ 707 w 779"/>
              <a:gd name="T25" fmla="*/ 591 h 777"/>
              <a:gd name="T26" fmla="*/ 766 w 779"/>
              <a:gd name="T27" fmla="*/ 417 h 777"/>
              <a:gd name="T28" fmla="*/ 729 w 779"/>
              <a:gd name="T29" fmla="*/ 225 h 777"/>
              <a:gd name="T30" fmla="*/ 585 w 779"/>
              <a:gd name="T31" fmla="*/ 66 h 777"/>
              <a:gd name="T32" fmla="*/ 409 w 779"/>
              <a:gd name="T33" fmla="*/ 12 h 777"/>
              <a:gd name="T34" fmla="*/ 209 w 779"/>
              <a:gd name="T35" fmla="*/ 57 h 777"/>
              <a:gd name="T36" fmla="*/ 58 w 779"/>
              <a:gd name="T37" fmla="*/ 209 h 777"/>
              <a:gd name="T38" fmla="*/ 12 w 779"/>
              <a:gd name="T39" fmla="*/ 388 h 777"/>
              <a:gd name="T40" fmla="*/ 67 w 779"/>
              <a:gd name="T41" fmla="*/ 584 h 777"/>
              <a:gd name="T42" fmla="*/ 217 w 779"/>
              <a:gd name="T43" fmla="*/ 724 h 777"/>
              <a:gd name="T44" fmla="*/ 482 w 779"/>
              <a:gd name="T45" fmla="*/ 260 h 777"/>
              <a:gd name="T46" fmla="*/ 448 w 779"/>
              <a:gd name="T47" fmla="*/ 320 h 777"/>
              <a:gd name="T48" fmla="*/ 446 w 779"/>
              <a:gd name="T49" fmla="*/ 350 h 777"/>
              <a:gd name="T50" fmla="*/ 466 w 779"/>
              <a:gd name="T51" fmla="*/ 390 h 777"/>
              <a:gd name="T52" fmla="*/ 453 w 779"/>
              <a:gd name="T53" fmla="*/ 528 h 777"/>
              <a:gd name="T54" fmla="*/ 505 w 779"/>
              <a:gd name="T55" fmla="*/ 384 h 777"/>
              <a:gd name="T56" fmla="*/ 528 w 779"/>
              <a:gd name="T57" fmla="*/ 343 h 777"/>
              <a:gd name="T58" fmla="*/ 516 w 779"/>
              <a:gd name="T59" fmla="*/ 286 h 777"/>
              <a:gd name="T60" fmla="*/ 514 w 779"/>
              <a:gd name="T61" fmla="*/ 263 h 777"/>
              <a:gd name="T62" fmla="*/ 536 w 779"/>
              <a:gd name="T63" fmla="*/ 320 h 777"/>
              <a:gd name="T64" fmla="*/ 533 w 779"/>
              <a:gd name="T65" fmla="*/ 379 h 777"/>
              <a:gd name="T66" fmla="*/ 577 w 779"/>
              <a:gd name="T67" fmla="*/ 400 h 777"/>
              <a:gd name="T68" fmla="*/ 552 w 779"/>
              <a:gd name="T69" fmla="*/ 338 h 777"/>
              <a:gd name="T70" fmla="*/ 519 w 779"/>
              <a:gd name="T71" fmla="*/ 244 h 777"/>
              <a:gd name="T72" fmla="*/ 435 w 779"/>
              <a:gd name="T73" fmla="*/ 454 h 777"/>
              <a:gd name="T74" fmla="*/ 355 w 779"/>
              <a:gd name="T75" fmla="*/ 348 h 777"/>
              <a:gd name="T76" fmla="*/ 357 w 779"/>
              <a:gd name="T77" fmla="*/ 296 h 777"/>
              <a:gd name="T78" fmla="*/ 353 w 779"/>
              <a:gd name="T79" fmla="*/ 233 h 777"/>
              <a:gd name="T80" fmla="*/ 282 w 779"/>
              <a:gd name="T81" fmla="*/ 228 h 777"/>
              <a:gd name="T82" fmla="*/ 260 w 779"/>
              <a:gd name="T83" fmla="*/ 303 h 777"/>
              <a:gd name="T84" fmla="*/ 281 w 779"/>
              <a:gd name="T85" fmla="*/ 356 h 777"/>
              <a:gd name="T86" fmla="*/ 191 w 779"/>
              <a:gd name="T87" fmla="*/ 528 h 777"/>
              <a:gd name="T88" fmla="*/ 588 w 779"/>
              <a:gd name="T89" fmla="*/ 540 h 777"/>
              <a:gd name="T90" fmla="*/ 261 w 779"/>
              <a:gd name="T91" fmla="*/ 408 h 777"/>
              <a:gd name="T92" fmla="*/ 260 w 779"/>
              <a:gd name="T93" fmla="*/ 324 h 777"/>
              <a:gd name="T94" fmla="*/ 253 w 779"/>
              <a:gd name="T95" fmla="*/ 287 h 777"/>
              <a:gd name="T96" fmla="*/ 276 w 779"/>
              <a:gd name="T97" fmla="*/ 216 h 777"/>
              <a:gd name="T98" fmla="*/ 360 w 779"/>
              <a:gd name="T99" fmla="*/ 224 h 777"/>
              <a:gd name="T100" fmla="*/ 374 w 779"/>
              <a:gd name="T101" fmla="*/ 284 h 777"/>
              <a:gd name="T102" fmla="*/ 376 w 779"/>
              <a:gd name="T103" fmla="*/ 321 h 777"/>
              <a:gd name="T104" fmla="*/ 354 w 779"/>
              <a:gd name="T105" fmla="*/ 401 h 777"/>
              <a:gd name="T106" fmla="*/ 437 w 779"/>
              <a:gd name="T107" fmla="*/ 363 h 777"/>
              <a:gd name="T108" fmla="*/ 431 w 779"/>
              <a:gd name="T109" fmla="*/ 317 h 777"/>
              <a:gd name="T110" fmla="*/ 459 w 779"/>
              <a:gd name="T111" fmla="*/ 257 h 777"/>
              <a:gd name="T112" fmla="*/ 522 w 779"/>
              <a:gd name="T113" fmla="*/ 232 h 777"/>
              <a:gd name="T114" fmla="*/ 562 w 779"/>
              <a:gd name="T115" fmla="*/ 295 h 777"/>
              <a:gd name="T116" fmla="*/ 587 w 779"/>
              <a:gd name="T117" fmla="*/ 389 h 777"/>
              <a:gd name="T118" fmla="*/ 560 w 779"/>
              <a:gd name="T119" fmla="*/ 417 h 777"/>
              <a:gd name="T120" fmla="*/ 512 w 779"/>
              <a:gd name="T121" fmla="*/ 394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9" h="777">
                <a:moveTo>
                  <a:pt x="389" y="777"/>
                </a:moveTo>
                <a:lnTo>
                  <a:pt x="369" y="777"/>
                </a:lnTo>
                <a:lnTo>
                  <a:pt x="359" y="776"/>
                </a:lnTo>
                <a:lnTo>
                  <a:pt x="349" y="775"/>
                </a:lnTo>
                <a:lnTo>
                  <a:pt x="330" y="773"/>
                </a:lnTo>
                <a:lnTo>
                  <a:pt x="320" y="771"/>
                </a:lnTo>
                <a:lnTo>
                  <a:pt x="311" y="769"/>
                </a:lnTo>
                <a:lnTo>
                  <a:pt x="292" y="765"/>
                </a:lnTo>
                <a:lnTo>
                  <a:pt x="273" y="760"/>
                </a:lnTo>
                <a:lnTo>
                  <a:pt x="255" y="754"/>
                </a:lnTo>
                <a:lnTo>
                  <a:pt x="238" y="747"/>
                </a:lnTo>
                <a:lnTo>
                  <a:pt x="220" y="739"/>
                </a:lnTo>
                <a:lnTo>
                  <a:pt x="204" y="730"/>
                </a:lnTo>
                <a:lnTo>
                  <a:pt x="187" y="721"/>
                </a:lnTo>
                <a:lnTo>
                  <a:pt x="172" y="711"/>
                </a:lnTo>
                <a:lnTo>
                  <a:pt x="156" y="700"/>
                </a:lnTo>
                <a:lnTo>
                  <a:pt x="142" y="688"/>
                </a:lnTo>
                <a:lnTo>
                  <a:pt x="127" y="676"/>
                </a:lnTo>
                <a:lnTo>
                  <a:pt x="114" y="663"/>
                </a:lnTo>
                <a:lnTo>
                  <a:pt x="101" y="650"/>
                </a:lnTo>
                <a:lnTo>
                  <a:pt x="89" y="636"/>
                </a:lnTo>
                <a:lnTo>
                  <a:pt x="77" y="621"/>
                </a:lnTo>
                <a:lnTo>
                  <a:pt x="67" y="606"/>
                </a:lnTo>
                <a:lnTo>
                  <a:pt x="56" y="590"/>
                </a:lnTo>
                <a:lnTo>
                  <a:pt x="47" y="574"/>
                </a:lnTo>
                <a:lnTo>
                  <a:pt x="38" y="557"/>
                </a:lnTo>
                <a:lnTo>
                  <a:pt x="31" y="540"/>
                </a:lnTo>
                <a:lnTo>
                  <a:pt x="24" y="522"/>
                </a:lnTo>
                <a:lnTo>
                  <a:pt x="18" y="504"/>
                </a:lnTo>
                <a:lnTo>
                  <a:pt x="15" y="495"/>
                </a:lnTo>
                <a:lnTo>
                  <a:pt x="12" y="486"/>
                </a:lnTo>
                <a:lnTo>
                  <a:pt x="8" y="467"/>
                </a:lnTo>
                <a:lnTo>
                  <a:pt x="5" y="448"/>
                </a:lnTo>
                <a:lnTo>
                  <a:pt x="2" y="428"/>
                </a:lnTo>
                <a:lnTo>
                  <a:pt x="1" y="418"/>
                </a:lnTo>
                <a:lnTo>
                  <a:pt x="1" y="408"/>
                </a:lnTo>
                <a:lnTo>
                  <a:pt x="0" y="388"/>
                </a:lnTo>
                <a:lnTo>
                  <a:pt x="1" y="368"/>
                </a:lnTo>
                <a:lnTo>
                  <a:pt x="1" y="358"/>
                </a:lnTo>
                <a:lnTo>
                  <a:pt x="2" y="349"/>
                </a:lnTo>
                <a:lnTo>
                  <a:pt x="5" y="329"/>
                </a:lnTo>
                <a:lnTo>
                  <a:pt x="6" y="320"/>
                </a:lnTo>
                <a:lnTo>
                  <a:pt x="8" y="310"/>
                </a:lnTo>
                <a:lnTo>
                  <a:pt x="12" y="291"/>
                </a:lnTo>
                <a:lnTo>
                  <a:pt x="18" y="273"/>
                </a:lnTo>
                <a:lnTo>
                  <a:pt x="24" y="255"/>
                </a:lnTo>
                <a:lnTo>
                  <a:pt x="31" y="237"/>
                </a:lnTo>
                <a:lnTo>
                  <a:pt x="38" y="220"/>
                </a:lnTo>
                <a:lnTo>
                  <a:pt x="47" y="203"/>
                </a:lnTo>
                <a:lnTo>
                  <a:pt x="56" y="187"/>
                </a:lnTo>
                <a:lnTo>
                  <a:pt x="67" y="171"/>
                </a:lnTo>
                <a:lnTo>
                  <a:pt x="77" y="156"/>
                </a:lnTo>
                <a:lnTo>
                  <a:pt x="89" y="141"/>
                </a:lnTo>
                <a:lnTo>
                  <a:pt x="101" y="127"/>
                </a:lnTo>
                <a:lnTo>
                  <a:pt x="114" y="114"/>
                </a:lnTo>
                <a:lnTo>
                  <a:pt x="127" y="101"/>
                </a:lnTo>
                <a:lnTo>
                  <a:pt x="142" y="88"/>
                </a:lnTo>
                <a:lnTo>
                  <a:pt x="156" y="77"/>
                </a:lnTo>
                <a:lnTo>
                  <a:pt x="172" y="66"/>
                </a:lnTo>
                <a:lnTo>
                  <a:pt x="187" y="56"/>
                </a:lnTo>
                <a:lnTo>
                  <a:pt x="204" y="47"/>
                </a:lnTo>
                <a:lnTo>
                  <a:pt x="220" y="38"/>
                </a:lnTo>
                <a:lnTo>
                  <a:pt x="238" y="30"/>
                </a:lnTo>
                <a:lnTo>
                  <a:pt x="255" y="23"/>
                </a:lnTo>
                <a:lnTo>
                  <a:pt x="273" y="17"/>
                </a:lnTo>
                <a:lnTo>
                  <a:pt x="282" y="14"/>
                </a:lnTo>
                <a:lnTo>
                  <a:pt x="292" y="12"/>
                </a:lnTo>
                <a:lnTo>
                  <a:pt x="311" y="8"/>
                </a:lnTo>
                <a:lnTo>
                  <a:pt x="330" y="4"/>
                </a:lnTo>
                <a:lnTo>
                  <a:pt x="349" y="2"/>
                </a:lnTo>
                <a:lnTo>
                  <a:pt x="359" y="1"/>
                </a:lnTo>
                <a:lnTo>
                  <a:pt x="369" y="0"/>
                </a:lnTo>
                <a:lnTo>
                  <a:pt x="389" y="0"/>
                </a:lnTo>
                <a:lnTo>
                  <a:pt x="410" y="0"/>
                </a:lnTo>
                <a:lnTo>
                  <a:pt x="420" y="1"/>
                </a:lnTo>
                <a:lnTo>
                  <a:pt x="430" y="2"/>
                </a:lnTo>
                <a:lnTo>
                  <a:pt x="449" y="4"/>
                </a:lnTo>
                <a:lnTo>
                  <a:pt x="459" y="6"/>
                </a:lnTo>
                <a:lnTo>
                  <a:pt x="468" y="8"/>
                </a:lnTo>
                <a:lnTo>
                  <a:pt x="487" y="12"/>
                </a:lnTo>
                <a:lnTo>
                  <a:pt x="505" y="17"/>
                </a:lnTo>
                <a:lnTo>
                  <a:pt x="524" y="23"/>
                </a:lnTo>
                <a:lnTo>
                  <a:pt x="541" y="30"/>
                </a:lnTo>
                <a:lnTo>
                  <a:pt x="558" y="38"/>
                </a:lnTo>
                <a:lnTo>
                  <a:pt x="575" y="47"/>
                </a:lnTo>
                <a:lnTo>
                  <a:pt x="591" y="56"/>
                </a:lnTo>
                <a:lnTo>
                  <a:pt x="607" y="66"/>
                </a:lnTo>
                <a:lnTo>
                  <a:pt x="622" y="77"/>
                </a:lnTo>
                <a:lnTo>
                  <a:pt x="637" y="88"/>
                </a:lnTo>
                <a:lnTo>
                  <a:pt x="651" y="101"/>
                </a:lnTo>
                <a:lnTo>
                  <a:pt x="665" y="114"/>
                </a:lnTo>
                <a:lnTo>
                  <a:pt x="678" y="127"/>
                </a:lnTo>
                <a:lnTo>
                  <a:pt x="690" y="141"/>
                </a:lnTo>
                <a:lnTo>
                  <a:pt x="701" y="156"/>
                </a:lnTo>
                <a:lnTo>
                  <a:pt x="712" y="171"/>
                </a:lnTo>
                <a:lnTo>
                  <a:pt x="722" y="187"/>
                </a:lnTo>
                <a:lnTo>
                  <a:pt x="732" y="203"/>
                </a:lnTo>
                <a:lnTo>
                  <a:pt x="740" y="220"/>
                </a:lnTo>
                <a:lnTo>
                  <a:pt x="748" y="237"/>
                </a:lnTo>
                <a:lnTo>
                  <a:pt x="755" y="255"/>
                </a:lnTo>
                <a:lnTo>
                  <a:pt x="761" y="273"/>
                </a:lnTo>
                <a:lnTo>
                  <a:pt x="764" y="282"/>
                </a:lnTo>
                <a:lnTo>
                  <a:pt x="766" y="291"/>
                </a:lnTo>
                <a:lnTo>
                  <a:pt x="771" y="310"/>
                </a:lnTo>
                <a:lnTo>
                  <a:pt x="774" y="329"/>
                </a:lnTo>
                <a:lnTo>
                  <a:pt x="777" y="349"/>
                </a:lnTo>
                <a:lnTo>
                  <a:pt x="777" y="358"/>
                </a:lnTo>
                <a:lnTo>
                  <a:pt x="778" y="368"/>
                </a:lnTo>
                <a:lnTo>
                  <a:pt x="779" y="388"/>
                </a:lnTo>
                <a:lnTo>
                  <a:pt x="778" y="408"/>
                </a:lnTo>
                <a:lnTo>
                  <a:pt x="777" y="418"/>
                </a:lnTo>
                <a:lnTo>
                  <a:pt x="777" y="428"/>
                </a:lnTo>
                <a:lnTo>
                  <a:pt x="774" y="448"/>
                </a:lnTo>
                <a:lnTo>
                  <a:pt x="773" y="457"/>
                </a:lnTo>
                <a:lnTo>
                  <a:pt x="771" y="467"/>
                </a:lnTo>
                <a:lnTo>
                  <a:pt x="766" y="486"/>
                </a:lnTo>
                <a:lnTo>
                  <a:pt x="761" y="504"/>
                </a:lnTo>
                <a:lnTo>
                  <a:pt x="755" y="522"/>
                </a:lnTo>
                <a:lnTo>
                  <a:pt x="748" y="540"/>
                </a:lnTo>
                <a:lnTo>
                  <a:pt x="740" y="557"/>
                </a:lnTo>
                <a:lnTo>
                  <a:pt x="732" y="574"/>
                </a:lnTo>
                <a:lnTo>
                  <a:pt x="722" y="590"/>
                </a:lnTo>
                <a:lnTo>
                  <a:pt x="712" y="606"/>
                </a:lnTo>
                <a:lnTo>
                  <a:pt x="701" y="621"/>
                </a:lnTo>
                <a:lnTo>
                  <a:pt x="690" y="636"/>
                </a:lnTo>
                <a:lnTo>
                  <a:pt x="678" y="650"/>
                </a:lnTo>
                <a:lnTo>
                  <a:pt x="665" y="663"/>
                </a:lnTo>
                <a:lnTo>
                  <a:pt x="651" y="676"/>
                </a:lnTo>
                <a:lnTo>
                  <a:pt x="637" y="688"/>
                </a:lnTo>
                <a:lnTo>
                  <a:pt x="622" y="700"/>
                </a:lnTo>
                <a:lnTo>
                  <a:pt x="607" y="711"/>
                </a:lnTo>
                <a:lnTo>
                  <a:pt x="591" y="721"/>
                </a:lnTo>
                <a:lnTo>
                  <a:pt x="575" y="730"/>
                </a:lnTo>
                <a:lnTo>
                  <a:pt x="558" y="739"/>
                </a:lnTo>
                <a:lnTo>
                  <a:pt x="541" y="747"/>
                </a:lnTo>
                <a:lnTo>
                  <a:pt x="524" y="754"/>
                </a:lnTo>
                <a:lnTo>
                  <a:pt x="505" y="760"/>
                </a:lnTo>
                <a:lnTo>
                  <a:pt x="496" y="762"/>
                </a:lnTo>
                <a:lnTo>
                  <a:pt x="487" y="765"/>
                </a:lnTo>
                <a:lnTo>
                  <a:pt x="468" y="769"/>
                </a:lnTo>
                <a:lnTo>
                  <a:pt x="449" y="773"/>
                </a:lnTo>
                <a:lnTo>
                  <a:pt x="430" y="775"/>
                </a:lnTo>
                <a:lnTo>
                  <a:pt x="420" y="776"/>
                </a:lnTo>
                <a:lnTo>
                  <a:pt x="410" y="777"/>
                </a:lnTo>
                <a:lnTo>
                  <a:pt x="389" y="777"/>
                </a:lnTo>
                <a:close/>
                <a:moveTo>
                  <a:pt x="389" y="765"/>
                </a:moveTo>
                <a:lnTo>
                  <a:pt x="409" y="765"/>
                </a:lnTo>
                <a:lnTo>
                  <a:pt x="428" y="763"/>
                </a:lnTo>
                <a:lnTo>
                  <a:pt x="447" y="761"/>
                </a:lnTo>
                <a:lnTo>
                  <a:pt x="466" y="757"/>
                </a:lnTo>
                <a:lnTo>
                  <a:pt x="484" y="753"/>
                </a:lnTo>
                <a:lnTo>
                  <a:pt x="502" y="748"/>
                </a:lnTo>
                <a:lnTo>
                  <a:pt x="511" y="745"/>
                </a:lnTo>
                <a:lnTo>
                  <a:pt x="519" y="742"/>
                </a:lnTo>
                <a:lnTo>
                  <a:pt x="528" y="739"/>
                </a:lnTo>
                <a:lnTo>
                  <a:pt x="537" y="736"/>
                </a:lnTo>
                <a:lnTo>
                  <a:pt x="553" y="728"/>
                </a:lnTo>
                <a:lnTo>
                  <a:pt x="569" y="720"/>
                </a:lnTo>
                <a:lnTo>
                  <a:pt x="585" y="711"/>
                </a:lnTo>
                <a:lnTo>
                  <a:pt x="600" y="701"/>
                </a:lnTo>
                <a:lnTo>
                  <a:pt x="615" y="690"/>
                </a:lnTo>
                <a:lnTo>
                  <a:pt x="630" y="679"/>
                </a:lnTo>
                <a:lnTo>
                  <a:pt x="643" y="667"/>
                </a:lnTo>
                <a:lnTo>
                  <a:pt x="656" y="655"/>
                </a:lnTo>
                <a:lnTo>
                  <a:pt x="669" y="642"/>
                </a:lnTo>
                <a:lnTo>
                  <a:pt x="681" y="628"/>
                </a:lnTo>
                <a:lnTo>
                  <a:pt x="692" y="614"/>
                </a:lnTo>
                <a:lnTo>
                  <a:pt x="702" y="599"/>
                </a:lnTo>
                <a:lnTo>
                  <a:pt x="707" y="591"/>
                </a:lnTo>
                <a:lnTo>
                  <a:pt x="712" y="584"/>
                </a:lnTo>
                <a:lnTo>
                  <a:pt x="721" y="568"/>
                </a:lnTo>
                <a:lnTo>
                  <a:pt x="725" y="560"/>
                </a:lnTo>
                <a:lnTo>
                  <a:pt x="729" y="552"/>
                </a:lnTo>
                <a:lnTo>
                  <a:pt x="733" y="543"/>
                </a:lnTo>
                <a:lnTo>
                  <a:pt x="737" y="535"/>
                </a:lnTo>
                <a:lnTo>
                  <a:pt x="744" y="518"/>
                </a:lnTo>
                <a:lnTo>
                  <a:pt x="750" y="500"/>
                </a:lnTo>
                <a:lnTo>
                  <a:pt x="755" y="483"/>
                </a:lnTo>
                <a:lnTo>
                  <a:pt x="759" y="464"/>
                </a:lnTo>
                <a:lnTo>
                  <a:pt x="762" y="446"/>
                </a:lnTo>
                <a:lnTo>
                  <a:pt x="765" y="427"/>
                </a:lnTo>
                <a:lnTo>
                  <a:pt x="766" y="417"/>
                </a:lnTo>
                <a:lnTo>
                  <a:pt x="766" y="408"/>
                </a:lnTo>
                <a:lnTo>
                  <a:pt x="767" y="388"/>
                </a:lnTo>
                <a:lnTo>
                  <a:pt x="766" y="369"/>
                </a:lnTo>
                <a:lnTo>
                  <a:pt x="765" y="350"/>
                </a:lnTo>
                <a:lnTo>
                  <a:pt x="762" y="331"/>
                </a:lnTo>
                <a:lnTo>
                  <a:pt x="759" y="312"/>
                </a:lnTo>
                <a:lnTo>
                  <a:pt x="755" y="294"/>
                </a:lnTo>
                <a:lnTo>
                  <a:pt x="750" y="276"/>
                </a:lnTo>
                <a:lnTo>
                  <a:pt x="747" y="268"/>
                </a:lnTo>
                <a:lnTo>
                  <a:pt x="744" y="259"/>
                </a:lnTo>
                <a:lnTo>
                  <a:pt x="740" y="250"/>
                </a:lnTo>
                <a:lnTo>
                  <a:pt x="737" y="242"/>
                </a:lnTo>
                <a:lnTo>
                  <a:pt x="729" y="225"/>
                </a:lnTo>
                <a:lnTo>
                  <a:pt x="721" y="209"/>
                </a:lnTo>
                <a:lnTo>
                  <a:pt x="712" y="193"/>
                </a:lnTo>
                <a:lnTo>
                  <a:pt x="702" y="178"/>
                </a:lnTo>
                <a:lnTo>
                  <a:pt x="692" y="163"/>
                </a:lnTo>
                <a:lnTo>
                  <a:pt x="681" y="149"/>
                </a:lnTo>
                <a:lnTo>
                  <a:pt x="669" y="135"/>
                </a:lnTo>
                <a:lnTo>
                  <a:pt x="656" y="122"/>
                </a:lnTo>
                <a:lnTo>
                  <a:pt x="643" y="110"/>
                </a:lnTo>
                <a:lnTo>
                  <a:pt x="630" y="98"/>
                </a:lnTo>
                <a:lnTo>
                  <a:pt x="615" y="86"/>
                </a:lnTo>
                <a:lnTo>
                  <a:pt x="600" y="76"/>
                </a:lnTo>
                <a:lnTo>
                  <a:pt x="593" y="71"/>
                </a:lnTo>
                <a:lnTo>
                  <a:pt x="585" y="66"/>
                </a:lnTo>
                <a:lnTo>
                  <a:pt x="569" y="57"/>
                </a:lnTo>
                <a:lnTo>
                  <a:pt x="561" y="53"/>
                </a:lnTo>
                <a:lnTo>
                  <a:pt x="553" y="49"/>
                </a:lnTo>
                <a:lnTo>
                  <a:pt x="545" y="45"/>
                </a:lnTo>
                <a:lnTo>
                  <a:pt x="537" y="41"/>
                </a:lnTo>
                <a:lnTo>
                  <a:pt x="519" y="35"/>
                </a:lnTo>
                <a:lnTo>
                  <a:pt x="502" y="29"/>
                </a:lnTo>
                <a:lnTo>
                  <a:pt x="484" y="24"/>
                </a:lnTo>
                <a:lnTo>
                  <a:pt x="466" y="19"/>
                </a:lnTo>
                <a:lnTo>
                  <a:pt x="447" y="16"/>
                </a:lnTo>
                <a:lnTo>
                  <a:pt x="428" y="14"/>
                </a:lnTo>
                <a:lnTo>
                  <a:pt x="419" y="13"/>
                </a:lnTo>
                <a:lnTo>
                  <a:pt x="409" y="12"/>
                </a:lnTo>
                <a:lnTo>
                  <a:pt x="389" y="12"/>
                </a:lnTo>
                <a:lnTo>
                  <a:pt x="369" y="12"/>
                </a:lnTo>
                <a:lnTo>
                  <a:pt x="350" y="14"/>
                </a:lnTo>
                <a:lnTo>
                  <a:pt x="331" y="16"/>
                </a:lnTo>
                <a:lnTo>
                  <a:pt x="313" y="19"/>
                </a:lnTo>
                <a:lnTo>
                  <a:pt x="295" y="24"/>
                </a:lnTo>
                <a:lnTo>
                  <a:pt x="277" y="29"/>
                </a:lnTo>
                <a:lnTo>
                  <a:pt x="268" y="31"/>
                </a:lnTo>
                <a:lnTo>
                  <a:pt x="259" y="35"/>
                </a:lnTo>
                <a:lnTo>
                  <a:pt x="251" y="38"/>
                </a:lnTo>
                <a:lnTo>
                  <a:pt x="242" y="41"/>
                </a:lnTo>
                <a:lnTo>
                  <a:pt x="226" y="49"/>
                </a:lnTo>
                <a:lnTo>
                  <a:pt x="209" y="57"/>
                </a:lnTo>
                <a:lnTo>
                  <a:pt x="194" y="66"/>
                </a:lnTo>
                <a:lnTo>
                  <a:pt x="178" y="76"/>
                </a:lnTo>
                <a:lnTo>
                  <a:pt x="163" y="86"/>
                </a:lnTo>
                <a:lnTo>
                  <a:pt x="149" y="98"/>
                </a:lnTo>
                <a:lnTo>
                  <a:pt x="136" y="110"/>
                </a:lnTo>
                <a:lnTo>
                  <a:pt x="122" y="122"/>
                </a:lnTo>
                <a:lnTo>
                  <a:pt x="110" y="135"/>
                </a:lnTo>
                <a:lnTo>
                  <a:pt x="98" y="149"/>
                </a:lnTo>
                <a:lnTo>
                  <a:pt x="87" y="163"/>
                </a:lnTo>
                <a:lnTo>
                  <a:pt x="76" y="178"/>
                </a:lnTo>
                <a:lnTo>
                  <a:pt x="71" y="185"/>
                </a:lnTo>
                <a:lnTo>
                  <a:pt x="67" y="193"/>
                </a:lnTo>
                <a:lnTo>
                  <a:pt x="58" y="209"/>
                </a:lnTo>
                <a:lnTo>
                  <a:pt x="53" y="217"/>
                </a:lnTo>
                <a:lnTo>
                  <a:pt x="49" y="225"/>
                </a:lnTo>
                <a:lnTo>
                  <a:pt x="45" y="233"/>
                </a:lnTo>
                <a:lnTo>
                  <a:pt x="42" y="242"/>
                </a:lnTo>
                <a:lnTo>
                  <a:pt x="35" y="259"/>
                </a:lnTo>
                <a:lnTo>
                  <a:pt x="29" y="276"/>
                </a:lnTo>
                <a:lnTo>
                  <a:pt x="24" y="294"/>
                </a:lnTo>
                <a:lnTo>
                  <a:pt x="20" y="312"/>
                </a:lnTo>
                <a:lnTo>
                  <a:pt x="16" y="331"/>
                </a:lnTo>
                <a:lnTo>
                  <a:pt x="14" y="350"/>
                </a:lnTo>
                <a:lnTo>
                  <a:pt x="13" y="359"/>
                </a:lnTo>
                <a:lnTo>
                  <a:pt x="13" y="369"/>
                </a:lnTo>
                <a:lnTo>
                  <a:pt x="12" y="388"/>
                </a:lnTo>
                <a:lnTo>
                  <a:pt x="13" y="408"/>
                </a:lnTo>
                <a:lnTo>
                  <a:pt x="14" y="427"/>
                </a:lnTo>
                <a:lnTo>
                  <a:pt x="16" y="446"/>
                </a:lnTo>
                <a:lnTo>
                  <a:pt x="20" y="464"/>
                </a:lnTo>
                <a:lnTo>
                  <a:pt x="24" y="483"/>
                </a:lnTo>
                <a:lnTo>
                  <a:pt x="29" y="500"/>
                </a:lnTo>
                <a:lnTo>
                  <a:pt x="32" y="509"/>
                </a:lnTo>
                <a:lnTo>
                  <a:pt x="35" y="518"/>
                </a:lnTo>
                <a:lnTo>
                  <a:pt x="38" y="527"/>
                </a:lnTo>
                <a:lnTo>
                  <a:pt x="42" y="535"/>
                </a:lnTo>
                <a:lnTo>
                  <a:pt x="49" y="552"/>
                </a:lnTo>
                <a:lnTo>
                  <a:pt x="58" y="568"/>
                </a:lnTo>
                <a:lnTo>
                  <a:pt x="67" y="584"/>
                </a:lnTo>
                <a:lnTo>
                  <a:pt x="76" y="599"/>
                </a:lnTo>
                <a:lnTo>
                  <a:pt x="87" y="614"/>
                </a:lnTo>
                <a:lnTo>
                  <a:pt x="98" y="628"/>
                </a:lnTo>
                <a:lnTo>
                  <a:pt x="110" y="642"/>
                </a:lnTo>
                <a:lnTo>
                  <a:pt x="122" y="655"/>
                </a:lnTo>
                <a:lnTo>
                  <a:pt x="136" y="667"/>
                </a:lnTo>
                <a:lnTo>
                  <a:pt x="149" y="679"/>
                </a:lnTo>
                <a:lnTo>
                  <a:pt x="163" y="690"/>
                </a:lnTo>
                <a:lnTo>
                  <a:pt x="178" y="701"/>
                </a:lnTo>
                <a:lnTo>
                  <a:pt x="186" y="706"/>
                </a:lnTo>
                <a:lnTo>
                  <a:pt x="194" y="711"/>
                </a:lnTo>
                <a:lnTo>
                  <a:pt x="209" y="720"/>
                </a:lnTo>
                <a:lnTo>
                  <a:pt x="217" y="724"/>
                </a:lnTo>
                <a:lnTo>
                  <a:pt x="226" y="728"/>
                </a:lnTo>
                <a:lnTo>
                  <a:pt x="234" y="732"/>
                </a:lnTo>
                <a:lnTo>
                  <a:pt x="242" y="736"/>
                </a:lnTo>
                <a:lnTo>
                  <a:pt x="259" y="742"/>
                </a:lnTo>
                <a:lnTo>
                  <a:pt x="277" y="748"/>
                </a:lnTo>
                <a:lnTo>
                  <a:pt x="295" y="753"/>
                </a:lnTo>
                <a:lnTo>
                  <a:pt x="313" y="757"/>
                </a:lnTo>
                <a:lnTo>
                  <a:pt x="331" y="761"/>
                </a:lnTo>
                <a:lnTo>
                  <a:pt x="350" y="763"/>
                </a:lnTo>
                <a:lnTo>
                  <a:pt x="360" y="764"/>
                </a:lnTo>
                <a:lnTo>
                  <a:pt x="369" y="765"/>
                </a:lnTo>
                <a:lnTo>
                  <a:pt x="389" y="765"/>
                </a:lnTo>
                <a:close/>
                <a:moveTo>
                  <a:pt x="482" y="260"/>
                </a:moveTo>
                <a:lnTo>
                  <a:pt x="476" y="262"/>
                </a:lnTo>
                <a:lnTo>
                  <a:pt x="469" y="265"/>
                </a:lnTo>
                <a:lnTo>
                  <a:pt x="463" y="268"/>
                </a:lnTo>
                <a:lnTo>
                  <a:pt x="457" y="272"/>
                </a:lnTo>
                <a:lnTo>
                  <a:pt x="454" y="276"/>
                </a:lnTo>
                <a:lnTo>
                  <a:pt x="452" y="279"/>
                </a:lnTo>
                <a:lnTo>
                  <a:pt x="450" y="282"/>
                </a:lnTo>
                <a:lnTo>
                  <a:pt x="448" y="289"/>
                </a:lnTo>
                <a:lnTo>
                  <a:pt x="447" y="295"/>
                </a:lnTo>
                <a:lnTo>
                  <a:pt x="446" y="300"/>
                </a:lnTo>
                <a:lnTo>
                  <a:pt x="447" y="312"/>
                </a:lnTo>
                <a:lnTo>
                  <a:pt x="448" y="318"/>
                </a:lnTo>
                <a:lnTo>
                  <a:pt x="448" y="320"/>
                </a:lnTo>
                <a:lnTo>
                  <a:pt x="446" y="322"/>
                </a:lnTo>
                <a:lnTo>
                  <a:pt x="444" y="324"/>
                </a:lnTo>
                <a:lnTo>
                  <a:pt x="442" y="324"/>
                </a:lnTo>
                <a:lnTo>
                  <a:pt x="441" y="325"/>
                </a:lnTo>
                <a:lnTo>
                  <a:pt x="440" y="327"/>
                </a:lnTo>
                <a:lnTo>
                  <a:pt x="439" y="331"/>
                </a:lnTo>
                <a:lnTo>
                  <a:pt x="439" y="336"/>
                </a:lnTo>
                <a:lnTo>
                  <a:pt x="439" y="338"/>
                </a:lnTo>
                <a:lnTo>
                  <a:pt x="440" y="341"/>
                </a:lnTo>
                <a:lnTo>
                  <a:pt x="441" y="344"/>
                </a:lnTo>
                <a:lnTo>
                  <a:pt x="442" y="348"/>
                </a:lnTo>
                <a:lnTo>
                  <a:pt x="444" y="349"/>
                </a:lnTo>
                <a:lnTo>
                  <a:pt x="446" y="350"/>
                </a:lnTo>
                <a:lnTo>
                  <a:pt x="448" y="352"/>
                </a:lnTo>
                <a:lnTo>
                  <a:pt x="448" y="354"/>
                </a:lnTo>
                <a:lnTo>
                  <a:pt x="449" y="362"/>
                </a:lnTo>
                <a:lnTo>
                  <a:pt x="449" y="366"/>
                </a:lnTo>
                <a:lnTo>
                  <a:pt x="450" y="369"/>
                </a:lnTo>
                <a:lnTo>
                  <a:pt x="452" y="375"/>
                </a:lnTo>
                <a:lnTo>
                  <a:pt x="455" y="380"/>
                </a:lnTo>
                <a:lnTo>
                  <a:pt x="459" y="383"/>
                </a:lnTo>
                <a:lnTo>
                  <a:pt x="462" y="384"/>
                </a:lnTo>
                <a:lnTo>
                  <a:pt x="463" y="385"/>
                </a:lnTo>
                <a:lnTo>
                  <a:pt x="465" y="386"/>
                </a:lnTo>
                <a:lnTo>
                  <a:pt x="466" y="388"/>
                </a:lnTo>
                <a:lnTo>
                  <a:pt x="466" y="390"/>
                </a:lnTo>
                <a:lnTo>
                  <a:pt x="466" y="417"/>
                </a:lnTo>
                <a:lnTo>
                  <a:pt x="466" y="419"/>
                </a:lnTo>
                <a:lnTo>
                  <a:pt x="465" y="420"/>
                </a:lnTo>
                <a:lnTo>
                  <a:pt x="464" y="421"/>
                </a:lnTo>
                <a:lnTo>
                  <a:pt x="462" y="422"/>
                </a:lnTo>
                <a:lnTo>
                  <a:pt x="429" y="437"/>
                </a:lnTo>
                <a:lnTo>
                  <a:pt x="439" y="443"/>
                </a:lnTo>
                <a:lnTo>
                  <a:pt x="447" y="448"/>
                </a:lnTo>
                <a:lnTo>
                  <a:pt x="449" y="450"/>
                </a:lnTo>
                <a:lnTo>
                  <a:pt x="451" y="453"/>
                </a:lnTo>
                <a:lnTo>
                  <a:pt x="452" y="455"/>
                </a:lnTo>
                <a:lnTo>
                  <a:pt x="453" y="457"/>
                </a:lnTo>
                <a:lnTo>
                  <a:pt x="453" y="528"/>
                </a:lnTo>
                <a:lnTo>
                  <a:pt x="582" y="528"/>
                </a:lnTo>
                <a:lnTo>
                  <a:pt x="582" y="457"/>
                </a:lnTo>
                <a:lnTo>
                  <a:pt x="546" y="441"/>
                </a:lnTo>
                <a:lnTo>
                  <a:pt x="504" y="422"/>
                </a:lnTo>
                <a:lnTo>
                  <a:pt x="503" y="421"/>
                </a:lnTo>
                <a:lnTo>
                  <a:pt x="501" y="420"/>
                </a:lnTo>
                <a:lnTo>
                  <a:pt x="501" y="419"/>
                </a:lnTo>
                <a:lnTo>
                  <a:pt x="500" y="417"/>
                </a:lnTo>
                <a:lnTo>
                  <a:pt x="500" y="390"/>
                </a:lnTo>
                <a:lnTo>
                  <a:pt x="501" y="388"/>
                </a:lnTo>
                <a:lnTo>
                  <a:pt x="502" y="386"/>
                </a:lnTo>
                <a:lnTo>
                  <a:pt x="503" y="385"/>
                </a:lnTo>
                <a:lnTo>
                  <a:pt x="505" y="384"/>
                </a:lnTo>
                <a:lnTo>
                  <a:pt x="507" y="383"/>
                </a:lnTo>
                <a:lnTo>
                  <a:pt x="511" y="380"/>
                </a:lnTo>
                <a:lnTo>
                  <a:pt x="513" y="378"/>
                </a:lnTo>
                <a:lnTo>
                  <a:pt x="514" y="375"/>
                </a:lnTo>
                <a:lnTo>
                  <a:pt x="515" y="372"/>
                </a:lnTo>
                <a:lnTo>
                  <a:pt x="516" y="369"/>
                </a:lnTo>
                <a:lnTo>
                  <a:pt x="517" y="366"/>
                </a:lnTo>
                <a:lnTo>
                  <a:pt x="518" y="362"/>
                </a:lnTo>
                <a:lnTo>
                  <a:pt x="518" y="354"/>
                </a:lnTo>
                <a:lnTo>
                  <a:pt x="523" y="352"/>
                </a:lnTo>
                <a:lnTo>
                  <a:pt x="525" y="350"/>
                </a:lnTo>
                <a:lnTo>
                  <a:pt x="527" y="347"/>
                </a:lnTo>
                <a:lnTo>
                  <a:pt x="528" y="343"/>
                </a:lnTo>
                <a:lnTo>
                  <a:pt x="528" y="338"/>
                </a:lnTo>
                <a:lnTo>
                  <a:pt x="528" y="334"/>
                </a:lnTo>
                <a:lnTo>
                  <a:pt x="527" y="329"/>
                </a:lnTo>
                <a:lnTo>
                  <a:pt x="526" y="326"/>
                </a:lnTo>
                <a:lnTo>
                  <a:pt x="524" y="325"/>
                </a:lnTo>
                <a:lnTo>
                  <a:pt x="523" y="324"/>
                </a:lnTo>
                <a:lnTo>
                  <a:pt x="517" y="322"/>
                </a:lnTo>
                <a:lnTo>
                  <a:pt x="519" y="317"/>
                </a:lnTo>
                <a:lnTo>
                  <a:pt x="520" y="313"/>
                </a:lnTo>
                <a:lnTo>
                  <a:pt x="520" y="309"/>
                </a:lnTo>
                <a:lnTo>
                  <a:pt x="520" y="302"/>
                </a:lnTo>
                <a:lnTo>
                  <a:pt x="519" y="294"/>
                </a:lnTo>
                <a:lnTo>
                  <a:pt x="516" y="286"/>
                </a:lnTo>
                <a:lnTo>
                  <a:pt x="515" y="283"/>
                </a:lnTo>
                <a:lnTo>
                  <a:pt x="513" y="280"/>
                </a:lnTo>
                <a:lnTo>
                  <a:pt x="511" y="277"/>
                </a:lnTo>
                <a:lnTo>
                  <a:pt x="508" y="274"/>
                </a:lnTo>
                <a:lnTo>
                  <a:pt x="505" y="272"/>
                </a:lnTo>
                <a:lnTo>
                  <a:pt x="502" y="270"/>
                </a:lnTo>
                <a:lnTo>
                  <a:pt x="499" y="269"/>
                </a:lnTo>
                <a:lnTo>
                  <a:pt x="496" y="268"/>
                </a:lnTo>
                <a:lnTo>
                  <a:pt x="497" y="256"/>
                </a:lnTo>
                <a:lnTo>
                  <a:pt x="502" y="257"/>
                </a:lnTo>
                <a:lnTo>
                  <a:pt x="506" y="259"/>
                </a:lnTo>
                <a:lnTo>
                  <a:pt x="510" y="261"/>
                </a:lnTo>
                <a:lnTo>
                  <a:pt x="514" y="263"/>
                </a:lnTo>
                <a:lnTo>
                  <a:pt x="518" y="266"/>
                </a:lnTo>
                <a:lnTo>
                  <a:pt x="521" y="270"/>
                </a:lnTo>
                <a:lnTo>
                  <a:pt x="523" y="274"/>
                </a:lnTo>
                <a:lnTo>
                  <a:pt x="526" y="278"/>
                </a:lnTo>
                <a:lnTo>
                  <a:pt x="528" y="282"/>
                </a:lnTo>
                <a:lnTo>
                  <a:pt x="529" y="287"/>
                </a:lnTo>
                <a:lnTo>
                  <a:pt x="531" y="291"/>
                </a:lnTo>
                <a:lnTo>
                  <a:pt x="532" y="296"/>
                </a:lnTo>
                <a:lnTo>
                  <a:pt x="532" y="306"/>
                </a:lnTo>
                <a:lnTo>
                  <a:pt x="532" y="310"/>
                </a:lnTo>
                <a:lnTo>
                  <a:pt x="532" y="315"/>
                </a:lnTo>
                <a:lnTo>
                  <a:pt x="534" y="317"/>
                </a:lnTo>
                <a:lnTo>
                  <a:pt x="536" y="320"/>
                </a:lnTo>
                <a:lnTo>
                  <a:pt x="537" y="322"/>
                </a:lnTo>
                <a:lnTo>
                  <a:pt x="539" y="325"/>
                </a:lnTo>
                <a:lnTo>
                  <a:pt x="540" y="328"/>
                </a:lnTo>
                <a:lnTo>
                  <a:pt x="540" y="332"/>
                </a:lnTo>
                <a:lnTo>
                  <a:pt x="540" y="339"/>
                </a:lnTo>
                <a:lnTo>
                  <a:pt x="540" y="342"/>
                </a:lnTo>
                <a:lnTo>
                  <a:pt x="539" y="346"/>
                </a:lnTo>
                <a:lnTo>
                  <a:pt x="538" y="352"/>
                </a:lnTo>
                <a:lnTo>
                  <a:pt x="536" y="355"/>
                </a:lnTo>
                <a:lnTo>
                  <a:pt x="535" y="357"/>
                </a:lnTo>
                <a:lnTo>
                  <a:pt x="531" y="361"/>
                </a:lnTo>
                <a:lnTo>
                  <a:pt x="531" y="371"/>
                </a:lnTo>
                <a:lnTo>
                  <a:pt x="533" y="379"/>
                </a:lnTo>
                <a:lnTo>
                  <a:pt x="534" y="382"/>
                </a:lnTo>
                <a:lnTo>
                  <a:pt x="535" y="385"/>
                </a:lnTo>
                <a:lnTo>
                  <a:pt x="538" y="391"/>
                </a:lnTo>
                <a:lnTo>
                  <a:pt x="541" y="396"/>
                </a:lnTo>
                <a:lnTo>
                  <a:pt x="543" y="398"/>
                </a:lnTo>
                <a:lnTo>
                  <a:pt x="545" y="400"/>
                </a:lnTo>
                <a:lnTo>
                  <a:pt x="550" y="402"/>
                </a:lnTo>
                <a:lnTo>
                  <a:pt x="555" y="404"/>
                </a:lnTo>
                <a:lnTo>
                  <a:pt x="558" y="404"/>
                </a:lnTo>
                <a:lnTo>
                  <a:pt x="561" y="405"/>
                </a:lnTo>
                <a:lnTo>
                  <a:pt x="567" y="404"/>
                </a:lnTo>
                <a:lnTo>
                  <a:pt x="573" y="402"/>
                </a:lnTo>
                <a:lnTo>
                  <a:pt x="577" y="400"/>
                </a:lnTo>
                <a:lnTo>
                  <a:pt x="574" y="398"/>
                </a:lnTo>
                <a:lnTo>
                  <a:pt x="570" y="396"/>
                </a:lnTo>
                <a:lnTo>
                  <a:pt x="567" y="394"/>
                </a:lnTo>
                <a:lnTo>
                  <a:pt x="565" y="391"/>
                </a:lnTo>
                <a:lnTo>
                  <a:pt x="562" y="387"/>
                </a:lnTo>
                <a:lnTo>
                  <a:pt x="560" y="384"/>
                </a:lnTo>
                <a:lnTo>
                  <a:pt x="558" y="379"/>
                </a:lnTo>
                <a:lnTo>
                  <a:pt x="557" y="374"/>
                </a:lnTo>
                <a:lnTo>
                  <a:pt x="556" y="370"/>
                </a:lnTo>
                <a:lnTo>
                  <a:pt x="554" y="365"/>
                </a:lnTo>
                <a:lnTo>
                  <a:pt x="554" y="359"/>
                </a:lnTo>
                <a:lnTo>
                  <a:pt x="553" y="353"/>
                </a:lnTo>
                <a:lnTo>
                  <a:pt x="552" y="338"/>
                </a:lnTo>
                <a:lnTo>
                  <a:pt x="551" y="318"/>
                </a:lnTo>
                <a:lnTo>
                  <a:pt x="550" y="305"/>
                </a:lnTo>
                <a:lnTo>
                  <a:pt x="549" y="289"/>
                </a:lnTo>
                <a:lnTo>
                  <a:pt x="547" y="276"/>
                </a:lnTo>
                <a:lnTo>
                  <a:pt x="545" y="270"/>
                </a:lnTo>
                <a:lnTo>
                  <a:pt x="543" y="265"/>
                </a:lnTo>
                <a:lnTo>
                  <a:pt x="540" y="261"/>
                </a:lnTo>
                <a:lnTo>
                  <a:pt x="538" y="257"/>
                </a:lnTo>
                <a:lnTo>
                  <a:pt x="535" y="253"/>
                </a:lnTo>
                <a:lnTo>
                  <a:pt x="531" y="250"/>
                </a:lnTo>
                <a:lnTo>
                  <a:pt x="527" y="248"/>
                </a:lnTo>
                <a:lnTo>
                  <a:pt x="523" y="246"/>
                </a:lnTo>
                <a:lnTo>
                  <a:pt x="519" y="244"/>
                </a:lnTo>
                <a:lnTo>
                  <a:pt x="514" y="243"/>
                </a:lnTo>
                <a:lnTo>
                  <a:pt x="509" y="242"/>
                </a:lnTo>
                <a:lnTo>
                  <a:pt x="504" y="242"/>
                </a:lnTo>
                <a:lnTo>
                  <a:pt x="499" y="243"/>
                </a:lnTo>
                <a:lnTo>
                  <a:pt x="495" y="243"/>
                </a:lnTo>
                <a:lnTo>
                  <a:pt x="488" y="245"/>
                </a:lnTo>
                <a:lnTo>
                  <a:pt x="483" y="247"/>
                </a:lnTo>
                <a:lnTo>
                  <a:pt x="479" y="250"/>
                </a:lnTo>
                <a:lnTo>
                  <a:pt x="482" y="260"/>
                </a:lnTo>
                <a:close/>
                <a:moveTo>
                  <a:pt x="433" y="528"/>
                </a:moveTo>
                <a:lnTo>
                  <a:pt x="441" y="528"/>
                </a:lnTo>
                <a:lnTo>
                  <a:pt x="441" y="459"/>
                </a:lnTo>
                <a:lnTo>
                  <a:pt x="435" y="454"/>
                </a:lnTo>
                <a:lnTo>
                  <a:pt x="425" y="448"/>
                </a:lnTo>
                <a:lnTo>
                  <a:pt x="414" y="442"/>
                </a:lnTo>
                <a:lnTo>
                  <a:pt x="382" y="427"/>
                </a:lnTo>
                <a:lnTo>
                  <a:pt x="365" y="419"/>
                </a:lnTo>
                <a:lnTo>
                  <a:pt x="348" y="412"/>
                </a:lnTo>
                <a:lnTo>
                  <a:pt x="342" y="409"/>
                </a:lnTo>
                <a:lnTo>
                  <a:pt x="342" y="360"/>
                </a:lnTo>
                <a:lnTo>
                  <a:pt x="346" y="358"/>
                </a:lnTo>
                <a:lnTo>
                  <a:pt x="347" y="358"/>
                </a:lnTo>
                <a:lnTo>
                  <a:pt x="350" y="356"/>
                </a:lnTo>
                <a:lnTo>
                  <a:pt x="352" y="353"/>
                </a:lnTo>
                <a:lnTo>
                  <a:pt x="354" y="351"/>
                </a:lnTo>
                <a:lnTo>
                  <a:pt x="355" y="348"/>
                </a:lnTo>
                <a:lnTo>
                  <a:pt x="356" y="344"/>
                </a:lnTo>
                <a:lnTo>
                  <a:pt x="358" y="340"/>
                </a:lnTo>
                <a:lnTo>
                  <a:pt x="359" y="332"/>
                </a:lnTo>
                <a:lnTo>
                  <a:pt x="359" y="322"/>
                </a:lnTo>
                <a:lnTo>
                  <a:pt x="359" y="312"/>
                </a:lnTo>
                <a:lnTo>
                  <a:pt x="368" y="312"/>
                </a:lnTo>
                <a:lnTo>
                  <a:pt x="369" y="310"/>
                </a:lnTo>
                <a:lnTo>
                  <a:pt x="370" y="308"/>
                </a:lnTo>
                <a:lnTo>
                  <a:pt x="371" y="303"/>
                </a:lnTo>
                <a:lnTo>
                  <a:pt x="371" y="300"/>
                </a:lnTo>
                <a:lnTo>
                  <a:pt x="371" y="297"/>
                </a:lnTo>
                <a:lnTo>
                  <a:pt x="370" y="296"/>
                </a:lnTo>
                <a:lnTo>
                  <a:pt x="357" y="296"/>
                </a:lnTo>
                <a:lnTo>
                  <a:pt x="360" y="288"/>
                </a:lnTo>
                <a:lnTo>
                  <a:pt x="363" y="281"/>
                </a:lnTo>
                <a:lnTo>
                  <a:pt x="365" y="275"/>
                </a:lnTo>
                <a:lnTo>
                  <a:pt x="366" y="269"/>
                </a:lnTo>
                <a:lnTo>
                  <a:pt x="367" y="264"/>
                </a:lnTo>
                <a:lnTo>
                  <a:pt x="369" y="256"/>
                </a:lnTo>
                <a:lnTo>
                  <a:pt x="369" y="254"/>
                </a:lnTo>
                <a:lnTo>
                  <a:pt x="369" y="251"/>
                </a:lnTo>
                <a:lnTo>
                  <a:pt x="367" y="246"/>
                </a:lnTo>
                <a:lnTo>
                  <a:pt x="365" y="244"/>
                </a:lnTo>
                <a:lnTo>
                  <a:pt x="363" y="242"/>
                </a:lnTo>
                <a:lnTo>
                  <a:pt x="358" y="237"/>
                </a:lnTo>
                <a:lnTo>
                  <a:pt x="353" y="233"/>
                </a:lnTo>
                <a:lnTo>
                  <a:pt x="346" y="230"/>
                </a:lnTo>
                <a:lnTo>
                  <a:pt x="339" y="227"/>
                </a:lnTo>
                <a:lnTo>
                  <a:pt x="332" y="224"/>
                </a:lnTo>
                <a:lnTo>
                  <a:pt x="324" y="222"/>
                </a:lnTo>
                <a:lnTo>
                  <a:pt x="316" y="221"/>
                </a:lnTo>
                <a:lnTo>
                  <a:pt x="309" y="220"/>
                </a:lnTo>
                <a:lnTo>
                  <a:pt x="302" y="220"/>
                </a:lnTo>
                <a:lnTo>
                  <a:pt x="295" y="221"/>
                </a:lnTo>
                <a:lnTo>
                  <a:pt x="292" y="221"/>
                </a:lnTo>
                <a:lnTo>
                  <a:pt x="290" y="222"/>
                </a:lnTo>
                <a:lnTo>
                  <a:pt x="285" y="225"/>
                </a:lnTo>
                <a:lnTo>
                  <a:pt x="283" y="226"/>
                </a:lnTo>
                <a:lnTo>
                  <a:pt x="282" y="228"/>
                </a:lnTo>
                <a:lnTo>
                  <a:pt x="281" y="230"/>
                </a:lnTo>
                <a:lnTo>
                  <a:pt x="280" y="232"/>
                </a:lnTo>
                <a:lnTo>
                  <a:pt x="279" y="234"/>
                </a:lnTo>
                <a:lnTo>
                  <a:pt x="272" y="244"/>
                </a:lnTo>
                <a:lnTo>
                  <a:pt x="267" y="252"/>
                </a:lnTo>
                <a:lnTo>
                  <a:pt x="264" y="258"/>
                </a:lnTo>
                <a:lnTo>
                  <a:pt x="263" y="260"/>
                </a:lnTo>
                <a:lnTo>
                  <a:pt x="272" y="288"/>
                </a:lnTo>
                <a:lnTo>
                  <a:pt x="274" y="296"/>
                </a:lnTo>
                <a:lnTo>
                  <a:pt x="262" y="296"/>
                </a:lnTo>
                <a:lnTo>
                  <a:pt x="261" y="297"/>
                </a:lnTo>
                <a:lnTo>
                  <a:pt x="261" y="299"/>
                </a:lnTo>
                <a:lnTo>
                  <a:pt x="260" y="303"/>
                </a:lnTo>
                <a:lnTo>
                  <a:pt x="261" y="305"/>
                </a:lnTo>
                <a:lnTo>
                  <a:pt x="261" y="307"/>
                </a:lnTo>
                <a:lnTo>
                  <a:pt x="263" y="311"/>
                </a:lnTo>
                <a:lnTo>
                  <a:pt x="272" y="312"/>
                </a:lnTo>
                <a:lnTo>
                  <a:pt x="272" y="322"/>
                </a:lnTo>
                <a:lnTo>
                  <a:pt x="272" y="332"/>
                </a:lnTo>
                <a:lnTo>
                  <a:pt x="273" y="336"/>
                </a:lnTo>
                <a:lnTo>
                  <a:pt x="274" y="340"/>
                </a:lnTo>
                <a:lnTo>
                  <a:pt x="275" y="344"/>
                </a:lnTo>
                <a:lnTo>
                  <a:pt x="276" y="348"/>
                </a:lnTo>
                <a:lnTo>
                  <a:pt x="279" y="353"/>
                </a:lnTo>
                <a:lnTo>
                  <a:pt x="280" y="354"/>
                </a:lnTo>
                <a:lnTo>
                  <a:pt x="281" y="356"/>
                </a:lnTo>
                <a:lnTo>
                  <a:pt x="283" y="357"/>
                </a:lnTo>
                <a:lnTo>
                  <a:pt x="286" y="358"/>
                </a:lnTo>
                <a:lnTo>
                  <a:pt x="290" y="360"/>
                </a:lnTo>
                <a:lnTo>
                  <a:pt x="290" y="409"/>
                </a:lnTo>
                <a:lnTo>
                  <a:pt x="284" y="412"/>
                </a:lnTo>
                <a:lnTo>
                  <a:pt x="266" y="419"/>
                </a:lnTo>
                <a:lnTo>
                  <a:pt x="249" y="427"/>
                </a:lnTo>
                <a:lnTo>
                  <a:pt x="233" y="434"/>
                </a:lnTo>
                <a:lnTo>
                  <a:pt x="219" y="442"/>
                </a:lnTo>
                <a:lnTo>
                  <a:pt x="207" y="448"/>
                </a:lnTo>
                <a:lnTo>
                  <a:pt x="197" y="454"/>
                </a:lnTo>
                <a:lnTo>
                  <a:pt x="192" y="459"/>
                </a:lnTo>
                <a:lnTo>
                  <a:pt x="191" y="528"/>
                </a:lnTo>
                <a:lnTo>
                  <a:pt x="433" y="528"/>
                </a:lnTo>
                <a:close/>
                <a:moveTo>
                  <a:pt x="512" y="413"/>
                </a:moveTo>
                <a:lnTo>
                  <a:pt x="551" y="430"/>
                </a:lnTo>
                <a:lnTo>
                  <a:pt x="591" y="447"/>
                </a:lnTo>
                <a:lnTo>
                  <a:pt x="592" y="448"/>
                </a:lnTo>
                <a:lnTo>
                  <a:pt x="593" y="450"/>
                </a:lnTo>
                <a:lnTo>
                  <a:pt x="594" y="451"/>
                </a:lnTo>
                <a:lnTo>
                  <a:pt x="594" y="453"/>
                </a:lnTo>
                <a:lnTo>
                  <a:pt x="594" y="534"/>
                </a:lnTo>
                <a:lnTo>
                  <a:pt x="594" y="536"/>
                </a:lnTo>
                <a:lnTo>
                  <a:pt x="592" y="538"/>
                </a:lnTo>
                <a:lnTo>
                  <a:pt x="591" y="539"/>
                </a:lnTo>
                <a:lnTo>
                  <a:pt x="588" y="540"/>
                </a:lnTo>
                <a:lnTo>
                  <a:pt x="453" y="540"/>
                </a:lnTo>
                <a:lnTo>
                  <a:pt x="433" y="540"/>
                </a:lnTo>
                <a:lnTo>
                  <a:pt x="179" y="540"/>
                </a:lnTo>
                <a:lnTo>
                  <a:pt x="179" y="457"/>
                </a:lnTo>
                <a:lnTo>
                  <a:pt x="180" y="454"/>
                </a:lnTo>
                <a:lnTo>
                  <a:pt x="182" y="452"/>
                </a:lnTo>
                <a:lnTo>
                  <a:pt x="185" y="449"/>
                </a:lnTo>
                <a:lnTo>
                  <a:pt x="188" y="446"/>
                </a:lnTo>
                <a:lnTo>
                  <a:pt x="199" y="439"/>
                </a:lnTo>
                <a:lnTo>
                  <a:pt x="213" y="431"/>
                </a:lnTo>
                <a:lnTo>
                  <a:pt x="228" y="424"/>
                </a:lnTo>
                <a:lnTo>
                  <a:pt x="244" y="416"/>
                </a:lnTo>
                <a:lnTo>
                  <a:pt x="261" y="408"/>
                </a:lnTo>
                <a:lnTo>
                  <a:pt x="278" y="401"/>
                </a:lnTo>
                <a:lnTo>
                  <a:pt x="278" y="368"/>
                </a:lnTo>
                <a:lnTo>
                  <a:pt x="276" y="367"/>
                </a:lnTo>
                <a:lnTo>
                  <a:pt x="272" y="364"/>
                </a:lnTo>
                <a:lnTo>
                  <a:pt x="269" y="360"/>
                </a:lnTo>
                <a:lnTo>
                  <a:pt x="267" y="357"/>
                </a:lnTo>
                <a:lnTo>
                  <a:pt x="265" y="353"/>
                </a:lnTo>
                <a:lnTo>
                  <a:pt x="264" y="349"/>
                </a:lnTo>
                <a:lnTo>
                  <a:pt x="262" y="345"/>
                </a:lnTo>
                <a:lnTo>
                  <a:pt x="261" y="340"/>
                </a:lnTo>
                <a:lnTo>
                  <a:pt x="261" y="335"/>
                </a:lnTo>
                <a:lnTo>
                  <a:pt x="260" y="330"/>
                </a:lnTo>
                <a:lnTo>
                  <a:pt x="260" y="324"/>
                </a:lnTo>
                <a:lnTo>
                  <a:pt x="258" y="323"/>
                </a:lnTo>
                <a:lnTo>
                  <a:pt x="255" y="321"/>
                </a:lnTo>
                <a:lnTo>
                  <a:pt x="254" y="319"/>
                </a:lnTo>
                <a:lnTo>
                  <a:pt x="252" y="317"/>
                </a:lnTo>
                <a:lnTo>
                  <a:pt x="251" y="314"/>
                </a:lnTo>
                <a:lnTo>
                  <a:pt x="250" y="311"/>
                </a:lnTo>
                <a:lnTo>
                  <a:pt x="248" y="304"/>
                </a:lnTo>
                <a:lnTo>
                  <a:pt x="248" y="301"/>
                </a:lnTo>
                <a:lnTo>
                  <a:pt x="249" y="297"/>
                </a:lnTo>
                <a:lnTo>
                  <a:pt x="249" y="294"/>
                </a:lnTo>
                <a:lnTo>
                  <a:pt x="250" y="291"/>
                </a:lnTo>
                <a:lnTo>
                  <a:pt x="252" y="289"/>
                </a:lnTo>
                <a:lnTo>
                  <a:pt x="253" y="287"/>
                </a:lnTo>
                <a:lnTo>
                  <a:pt x="255" y="285"/>
                </a:lnTo>
                <a:lnTo>
                  <a:pt x="258" y="284"/>
                </a:lnTo>
                <a:lnTo>
                  <a:pt x="251" y="264"/>
                </a:lnTo>
                <a:lnTo>
                  <a:pt x="251" y="261"/>
                </a:lnTo>
                <a:lnTo>
                  <a:pt x="251" y="258"/>
                </a:lnTo>
                <a:lnTo>
                  <a:pt x="254" y="250"/>
                </a:lnTo>
                <a:lnTo>
                  <a:pt x="257" y="245"/>
                </a:lnTo>
                <a:lnTo>
                  <a:pt x="260" y="240"/>
                </a:lnTo>
                <a:lnTo>
                  <a:pt x="269" y="228"/>
                </a:lnTo>
                <a:lnTo>
                  <a:pt x="270" y="224"/>
                </a:lnTo>
                <a:lnTo>
                  <a:pt x="272" y="221"/>
                </a:lnTo>
                <a:lnTo>
                  <a:pt x="274" y="219"/>
                </a:lnTo>
                <a:lnTo>
                  <a:pt x="276" y="216"/>
                </a:lnTo>
                <a:lnTo>
                  <a:pt x="279" y="214"/>
                </a:lnTo>
                <a:lnTo>
                  <a:pt x="282" y="213"/>
                </a:lnTo>
                <a:lnTo>
                  <a:pt x="286" y="211"/>
                </a:lnTo>
                <a:lnTo>
                  <a:pt x="289" y="210"/>
                </a:lnTo>
                <a:lnTo>
                  <a:pt x="293" y="209"/>
                </a:lnTo>
                <a:lnTo>
                  <a:pt x="298" y="209"/>
                </a:lnTo>
                <a:lnTo>
                  <a:pt x="306" y="208"/>
                </a:lnTo>
                <a:lnTo>
                  <a:pt x="316" y="209"/>
                </a:lnTo>
                <a:lnTo>
                  <a:pt x="325" y="210"/>
                </a:lnTo>
                <a:lnTo>
                  <a:pt x="335" y="212"/>
                </a:lnTo>
                <a:lnTo>
                  <a:pt x="344" y="216"/>
                </a:lnTo>
                <a:lnTo>
                  <a:pt x="352" y="219"/>
                </a:lnTo>
                <a:lnTo>
                  <a:pt x="360" y="224"/>
                </a:lnTo>
                <a:lnTo>
                  <a:pt x="367" y="229"/>
                </a:lnTo>
                <a:lnTo>
                  <a:pt x="370" y="232"/>
                </a:lnTo>
                <a:lnTo>
                  <a:pt x="373" y="235"/>
                </a:lnTo>
                <a:lnTo>
                  <a:pt x="374" y="237"/>
                </a:lnTo>
                <a:lnTo>
                  <a:pt x="376" y="238"/>
                </a:lnTo>
                <a:lnTo>
                  <a:pt x="378" y="242"/>
                </a:lnTo>
                <a:lnTo>
                  <a:pt x="379" y="245"/>
                </a:lnTo>
                <a:lnTo>
                  <a:pt x="380" y="248"/>
                </a:lnTo>
                <a:lnTo>
                  <a:pt x="381" y="251"/>
                </a:lnTo>
                <a:lnTo>
                  <a:pt x="381" y="255"/>
                </a:lnTo>
                <a:lnTo>
                  <a:pt x="380" y="263"/>
                </a:lnTo>
                <a:lnTo>
                  <a:pt x="378" y="273"/>
                </a:lnTo>
                <a:lnTo>
                  <a:pt x="374" y="284"/>
                </a:lnTo>
                <a:lnTo>
                  <a:pt x="376" y="286"/>
                </a:lnTo>
                <a:lnTo>
                  <a:pt x="378" y="287"/>
                </a:lnTo>
                <a:lnTo>
                  <a:pt x="380" y="289"/>
                </a:lnTo>
                <a:lnTo>
                  <a:pt x="381" y="292"/>
                </a:lnTo>
                <a:lnTo>
                  <a:pt x="382" y="294"/>
                </a:lnTo>
                <a:lnTo>
                  <a:pt x="383" y="297"/>
                </a:lnTo>
                <a:lnTo>
                  <a:pt x="383" y="304"/>
                </a:lnTo>
                <a:lnTo>
                  <a:pt x="382" y="308"/>
                </a:lnTo>
                <a:lnTo>
                  <a:pt x="382" y="311"/>
                </a:lnTo>
                <a:lnTo>
                  <a:pt x="380" y="314"/>
                </a:lnTo>
                <a:lnTo>
                  <a:pt x="379" y="317"/>
                </a:lnTo>
                <a:lnTo>
                  <a:pt x="378" y="319"/>
                </a:lnTo>
                <a:lnTo>
                  <a:pt x="376" y="321"/>
                </a:lnTo>
                <a:lnTo>
                  <a:pt x="374" y="323"/>
                </a:lnTo>
                <a:lnTo>
                  <a:pt x="371" y="324"/>
                </a:lnTo>
                <a:lnTo>
                  <a:pt x="371" y="330"/>
                </a:lnTo>
                <a:lnTo>
                  <a:pt x="371" y="335"/>
                </a:lnTo>
                <a:lnTo>
                  <a:pt x="369" y="345"/>
                </a:lnTo>
                <a:lnTo>
                  <a:pt x="366" y="353"/>
                </a:lnTo>
                <a:lnTo>
                  <a:pt x="364" y="357"/>
                </a:lnTo>
                <a:lnTo>
                  <a:pt x="362" y="360"/>
                </a:lnTo>
                <a:lnTo>
                  <a:pt x="359" y="364"/>
                </a:lnTo>
                <a:lnTo>
                  <a:pt x="357" y="366"/>
                </a:lnTo>
                <a:lnTo>
                  <a:pt x="355" y="367"/>
                </a:lnTo>
                <a:lnTo>
                  <a:pt x="354" y="368"/>
                </a:lnTo>
                <a:lnTo>
                  <a:pt x="354" y="401"/>
                </a:lnTo>
                <a:lnTo>
                  <a:pt x="370" y="408"/>
                </a:lnTo>
                <a:lnTo>
                  <a:pt x="386" y="415"/>
                </a:lnTo>
                <a:lnTo>
                  <a:pt x="402" y="422"/>
                </a:lnTo>
                <a:lnTo>
                  <a:pt x="416" y="429"/>
                </a:lnTo>
                <a:lnTo>
                  <a:pt x="454" y="413"/>
                </a:lnTo>
                <a:lnTo>
                  <a:pt x="454" y="394"/>
                </a:lnTo>
                <a:lnTo>
                  <a:pt x="450" y="391"/>
                </a:lnTo>
                <a:lnTo>
                  <a:pt x="446" y="388"/>
                </a:lnTo>
                <a:lnTo>
                  <a:pt x="442" y="382"/>
                </a:lnTo>
                <a:lnTo>
                  <a:pt x="441" y="379"/>
                </a:lnTo>
                <a:lnTo>
                  <a:pt x="439" y="375"/>
                </a:lnTo>
                <a:lnTo>
                  <a:pt x="437" y="367"/>
                </a:lnTo>
                <a:lnTo>
                  <a:pt x="437" y="363"/>
                </a:lnTo>
                <a:lnTo>
                  <a:pt x="436" y="358"/>
                </a:lnTo>
                <a:lnTo>
                  <a:pt x="434" y="357"/>
                </a:lnTo>
                <a:lnTo>
                  <a:pt x="432" y="355"/>
                </a:lnTo>
                <a:lnTo>
                  <a:pt x="430" y="350"/>
                </a:lnTo>
                <a:lnTo>
                  <a:pt x="429" y="347"/>
                </a:lnTo>
                <a:lnTo>
                  <a:pt x="428" y="343"/>
                </a:lnTo>
                <a:lnTo>
                  <a:pt x="427" y="336"/>
                </a:lnTo>
                <a:lnTo>
                  <a:pt x="427" y="333"/>
                </a:lnTo>
                <a:lnTo>
                  <a:pt x="427" y="329"/>
                </a:lnTo>
                <a:lnTo>
                  <a:pt x="428" y="326"/>
                </a:lnTo>
                <a:lnTo>
                  <a:pt x="428" y="323"/>
                </a:lnTo>
                <a:lnTo>
                  <a:pt x="430" y="320"/>
                </a:lnTo>
                <a:lnTo>
                  <a:pt x="431" y="317"/>
                </a:lnTo>
                <a:lnTo>
                  <a:pt x="433" y="315"/>
                </a:lnTo>
                <a:lnTo>
                  <a:pt x="435" y="314"/>
                </a:lnTo>
                <a:lnTo>
                  <a:pt x="435" y="307"/>
                </a:lnTo>
                <a:lnTo>
                  <a:pt x="434" y="300"/>
                </a:lnTo>
                <a:lnTo>
                  <a:pt x="435" y="293"/>
                </a:lnTo>
                <a:lnTo>
                  <a:pt x="436" y="287"/>
                </a:lnTo>
                <a:lnTo>
                  <a:pt x="437" y="282"/>
                </a:lnTo>
                <a:lnTo>
                  <a:pt x="439" y="277"/>
                </a:lnTo>
                <a:lnTo>
                  <a:pt x="442" y="273"/>
                </a:lnTo>
                <a:lnTo>
                  <a:pt x="444" y="268"/>
                </a:lnTo>
                <a:lnTo>
                  <a:pt x="448" y="264"/>
                </a:lnTo>
                <a:lnTo>
                  <a:pt x="453" y="260"/>
                </a:lnTo>
                <a:lnTo>
                  <a:pt x="459" y="257"/>
                </a:lnTo>
                <a:lnTo>
                  <a:pt x="465" y="253"/>
                </a:lnTo>
                <a:lnTo>
                  <a:pt x="466" y="249"/>
                </a:lnTo>
                <a:lnTo>
                  <a:pt x="469" y="244"/>
                </a:lnTo>
                <a:lnTo>
                  <a:pt x="470" y="242"/>
                </a:lnTo>
                <a:lnTo>
                  <a:pt x="472" y="241"/>
                </a:lnTo>
                <a:lnTo>
                  <a:pt x="476" y="237"/>
                </a:lnTo>
                <a:lnTo>
                  <a:pt x="482" y="235"/>
                </a:lnTo>
                <a:lnTo>
                  <a:pt x="488" y="232"/>
                </a:lnTo>
                <a:lnTo>
                  <a:pt x="495" y="231"/>
                </a:lnTo>
                <a:lnTo>
                  <a:pt x="503" y="230"/>
                </a:lnTo>
                <a:lnTo>
                  <a:pt x="510" y="231"/>
                </a:lnTo>
                <a:lnTo>
                  <a:pt x="517" y="231"/>
                </a:lnTo>
                <a:lnTo>
                  <a:pt x="522" y="232"/>
                </a:lnTo>
                <a:lnTo>
                  <a:pt x="528" y="234"/>
                </a:lnTo>
                <a:lnTo>
                  <a:pt x="533" y="237"/>
                </a:lnTo>
                <a:lnTo>
                  <a:pt x="538" y="240"/>
                </a:lnTo>
                <a:lnTo>
                  <a:pt x="542" y="244"/>
                </a:lnTo>
                <a:lnTo>
                  <a:pt x="546" y="248"/>
                </a:lnTo>
                <a:lnTo>
                  <a:pt x="550" y="253"/>
                </a:lnTo>
                <a:lnTo>
                  <a:pt x="551" y="256"/>
                </a:lnTo>
                <a:lnTo>
                  <a:pt x="553" y="258"/>
                </a:lnTo>
                <a:lnTo>
                  <a:pt x="555" y="265"/>
                </a:lnTo>
                <a:lnTo>
                  <a:pt x="558" y="271"/>
                </a:lnTo>
                <a:lnTo>
                  <a:pt x="559" y="279"/>
                </a:lnTo>
                <a:lnTo>
                  <a:pt x="561" y="287"/>
                </a:lnTo>
                <a:lnTo>
                  <a:pt x="562" y="295"/>
                </a:lnTo>
                <a:lnTo>
                  <a:pt x="562" y="304"/>
                </a:lnTo>
                <a:lnTo>
                  <a:pt x="563" y="317"/>
                </a:lnTo>
                <a:lnTo>
                  <a:pt x="564" y="336"/>
                </a:lnTo>
                <a:lnTo>
                  <a:pt x="565" y="352"/>
                </a:lnTo>
                <a:lnTo>
                  <a:pt x="567" y="365"/>
                </a:lnTo>
                <a:lnTo>
                  <a:pt x="569" y="374"/>
                </a:lnTo>
                <a:lnTo>
                  <a:pt x="572" y="381"/>
                </a:lnTo>
                <a:lnTo>
                  <a:pt x="574" y="384"/>
                </a:lnTo>
                <a:lnTo>
                  <a:pt x="576" y="386"/>
                </a:lnTo>
                <a:lnTo>
                  <a:pt x="579" y="387"/>
                </a:lnTo>
                <a:lnTo>
                  <a:pt x="581" y="388"/>
                </a:lnTo>
                <a:lnTo>
                  <a:pt x="584" y="389"/>
                </a:lnTo>
                <a:lnTo>
                  <a:pt x="587" y="389"/>
                </a:lnTo>
                <a:lnTo>
                  <a:pt x="595" y="389"/>
                </a:lnTo>
                <a:lnTo>
                  <a:pt x="593" y="396"/>
                </a:lnTo>
                <a:lnTo>
                  <a:pt x="593" y="399"/>
                </a:lnTo>
                <a:lnTo>
                  <a:pt x="592" y="401"/>
                </a:lnTo>
                <a:lnTo>
                  <a:pt x="588" y="406"/>
                </a:lnTo>
                <a:lnTo>
                  <a:pt x="586" y="408"/>
                </a:lnTo>
                <a:lnTo>
                  <a:pt x="584" y="410"/>
                </a:lnTo>
                <a:lnTo>
                  <a:pt x="581" y="411"/>
                </a:lnTo>
                <a:lnTo>
                  <a:pt x="579" y="413"/>
                </a:lnTo>
                <a:lnTo>
                  <a:pt x="573" y="415"/>
                </a:lnTo>
                <a:lnTo>
                  <a:pt x="566" y="416"/>
                </a:lnTo>
                <a:lnTo>
                  <a:pt x="563" y="416"/>
                </a:lnTo>
                <a:lnTo>
                  <a:pt x="560" y="417"/>
                </a:lnTo>
                <a:lnTo>
                  <a:pt x="553" y="416"/>
                </a:lnTo>
                <a:lnTo>
                  <a:pt x="548" y="414"/>
                </a:lnTo>
                <a:lnTo>
                  <a:pt x="545" y="413"/>
                </a:lnTo>
                <a:lnTo>
                  <a:pt x="543" y="412"/>
                </a:lnTo>
                <a:lnTo>
                  <a:pt x="538" y="409"/>
                </a:lnTo>
                <a:lnTo>
                  <a:pt x="534" y="406"/>
                </a:lnTo>
                <a:lnTo>
                  <a:pt x="530" y="401"/>
                </a:lnTo>
                <a:lnTo>
                  <a:pt x="527" y="397"/>
                </a:lnTo>
                <a:lnTo>
                  <a:pt x="524" y="391"/>
                </a:lnTo>
                <a:lnTo>
                  <a:pt x="522" y="385"/>
                </a:lnTo>
                <a:lnTo>
                  <a:pt x="520" y="388"/>
                </a:lnTo>
                <a:lnTo>
                  <a:pt x="516" y="391"/>
                </a:lnTo>
                <a:lnTo>
                  <a:pt x="512" y="394"/>
                </a:lnTo>
                <a:lnTo>
                  <a:pt x="512" y="413"/>
                </a:lnTo>
                <a:close/>
              </a:path>
            </a:pathLst>
          </a:custGeom>
          <a:solidFill>
            <a:schemeClr val="tx1"/>
          </a:solidFill>
          <a:ln w="1270">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1" i="0" u="none" strike="noStrike" kern="1200" cap="none" spc="0" normalizeH="0" baseline="0" noProof="0" dirty="0">
              <a:ln>
                <a:noFill/>
              </a:ln>
              <a:solidFill>
                <a:srgbClr val="322D2D"/>
              </a:solidFill>
              <a:effectLst/>
              <a:uLnTx/>
              <a:uFillTx/>
              <a:latin typeface="Arial"/>
              <a:ea typeface="+mn-ea"/>
              <a:cs typeface="+mn-cs"/>
            </a:endParaRPr>
          </a:p>
        </p:txBody>
      </p:sp>
      <p:sp>
        <p:nvSpPr>
          <p:cNvPr id="319" name="Freeform 6">
            <a:extLst>
              <a:ext uri="{FF2B5EF4-FFF2-40B4-BE49-F238E27FC236}">
                <a16:creationId xmlns:a16="http://schemas.microsoft.com/office/drawing/2014/main" id="{C7A3B2CA-1872-1CFE-3BDE-501640BD9625}"/>
              </a:ext>
            </a:extLst>
          </p:cNvPr>
          <p:cNvSpPr>
            <a:spLocks noEditPoints="1"/>
          </p:cNvSpPr>
          <p:nvPr/>
        </p:nvSpPr>
        <p:spPr bwMode="auto">
          <a:xfrm>
            <a:off x="6496215" y="3717032"/>
            <a:ext cx="288773" cy="288032"/>
          </a:xfrm>
          <a:custGeom>
            <a:avLst/>
            <a:gdLst>
              <a:gd name="T0" fmla="*/ 204 w 779"/>
              <a:gd name="T1" fmla="*/ 730 h 777"/>
              <a:gd name="T2" fmla="*/ 38 w 779"/>
              <a:gd name="T3" fmla="*/ 557 h 777"/>
              <a:gd name="T4" fmla="*/ 1 w 779"/>
              <a:gd name="T5" fmla="*/ 358 h 777"/>
              <a:gd name="T6" fmla="*/ 77 w 779"/>
              <a:gd name="T7" fmla="*/ 156 h 777"/>
              <a:gd name="T8" fmla="*/ 273 w 779"/>
              <a:gd name="T9" fmla="*/ 17 h 777"/>
              <a:gd name="T10" fmla="*/ 459 w 779"/>
              <a:gd name="T11" fmla="*/ 6 h 777"/>
              <a:gd name="T12" fmla="*/ 665 w 779"/>
              <a:gd name="T13" fmla="*/ 114 h 777"/>
              <a:gd name="T14" fmla="*/ 771 w 779"/>
              <a:gd name="T15" fmla="*/ 310 h 777"/>
              <a:gd name="T16" fmla="*/ 761 w 779"/>
              <a:gd name="T17" fmla="*/ 504 h 777"/>
              <a:gd name="T18" fmla="*/ 622 w 779"/>
              <a:gd name="T19" fmla="*/ 700 h 777"/>
              <a:gd name="T20" fmla="*/ 420 w 779"/>
              <a:gd name="T21" fmla="*/ 776 h 777"/>
              <a:gd name="T22" fmla="*/ 537 w 779"/>
              <a:gd name="T23" fmla="*/ 736 h 777"/>
              <a:gd name="T24" fmla="*/ 707 w 779"/>
              <a:gd name="T25" fmla="*/ 591 h 777"/>
              <a:gd name="T26" fmla="*/ 766 w 779"/>
              <a:gd name="T27" fmla="*/ 417 h 777"/>
              <a:gd name="T28" fmla="*/ 729 w 779"/>
              <a:gd name="T29" fmla="*/ 225 h 777"/>
              <a:gd name="T30" fmla="*/ 585 w 779"/>
              <a:gd name="T31" fmla="*/ 66 h 777"/>
              <a:gd name="T32" fmla="*/ 409 w 779"/>
              <a:gd name="T33" fmla="*/ 12 h 777"/>
              <a:gd name="T34" fmla="*/ 209 w 779"/>
              <a:gd name="T35" fmla="*/ 57 h 777"/>
              <a:gd name="T36" fmla="*/ 58 w 779"/>
              <a:gd name="T37" fmla="*/ 209 h 777"/>
              <a:gd name="T38" fmla="*/ 12 w 779"/>
              <a:gd name="T39" fmla="*/ 388 h 777"/>
              <a:gd name="T40" fmla="*/ 67 w 779"/>
              <a:gd name="T41" fmla="*/ 584 h 777"/>
              <a:gd name="T42" fmla="*/ 217 w 779"/>
              <a:gd name="T43" fmla="*/ 724 h 777"/>
              <a:gd name="T44" fmla="*/ 482 w 779"/>
              <a:gd name="T45" fmla="*/ 260 h 777"/>
              <a:gd name="T46" fmla="*/ 448 w 779"/>
              <a:gd name="T47" fmla="*/ 320 h 777"/>
              <a:gd name="T48" fmla="*/ 446 w 779"/>
              <a:gd name="T49" fmla="*/ 350 h 777"/>
              <a:gd name="T50" fmla="*/ 466 w 779"/>
              <a:gd name="T51" fmla="*/ 390 h 777"/>
              <a:gd name="T52" fmla="*/ 453 w 779"/>
              <a:gd name="T53" fmla="*/ 528 h 777"/>
              <a:gd name="T54" fmla="*/ 505 w 779"/>
              <a:gd name="T55" fmla="*/ 384 h 777"/>
              <a:gd name="T56" fmla="*/ 528 w 779"/>
              <a:gd name="T57" fmla="*/ 343 h 777"/>
              <a:gd name="T58" fmla="*/ 516 w 779"/>
              <a:gd name="T59" fmla="*/ 286 h 777"/>
              <a:gd name="T60" fmla="*/ 514 w 779"/>
              <a:gd name="T61" fmla="*/ 263 h 777"/>
              <a:gd name="T62" fmla="*/ 536 w 779"/>
              <a:gd name="T63" fmla="*/ 320 h 777"/>
              <a:gd name="T64" fmla="*/ 533 w 779"/>
              <a:gd name="T65" fmla="*/ 379 h 777"/>
              <a:gd name="T66" fmla="*/ 577 w 779"/>
              <a:gd name="T67" fmla="*/ 400 h 777"/>
              <a:gd name="T68" fmla="*/ 552 w 779"/>
              <a:gd name="T69" fmla="*/ 338 h 777"/>
              <a:gd name="T70" fmla="*/ 519 w 779"/>
              <a:gd name="T71" fmla="*/ 244 h 777"/>
              <a:gd name="T72" fmla="*/ 435 w 779"/>
              <a:gd name="T73" fmla="*/ 454 h 777"/>
              <a:gd name="T74" fmla="*/ 355 w 779"/>
              <a:gd name="T75" fmla="*/ 348 h 777"/>
              <a:gd name="T76" fmla="*/ 357 w 779"/>
              <a:gd name="T77" fmla="*/ 296 h 777"/>
              <a:gd name="T78" fmla="*/ 353 w 779"/>
              <a:gd name="T79" fmla="*/ 233 h 777"/>
              <a:gd name="T80" fmla="*/ 282 w 779"/>
              <a:gd name="T81" fmla="*/ 228 h 777"/>
              <a:gd name="T82" fmla="*/ 260 w 779"/>
              <a:gd name="T83" fmla="*/ 303 h 777"/>
              <a:gd name="T84" fmla="*/ 281 w 779"/>
              <a:gd name="T85" fmla="*/ 356 h 777"/>
              <a:gd name="T86" fmla="*/ 191 w 779"/>
              <a:gd name="T87" fmla="*/ 528 h 777"/>
              <a:gd name="T88" fmla="*/ 588 w 779"/>
              <a:gd name="T89" fmla="*/ 540 h 777"/>
              <a:gd name="T90" fmla="*/ 261 w 779"/>
              <a:gd name="T91" fmla="*/ 408 h 777"/>
              <a:gd name="T92" fmla="*/ 260 w 779"/>
              <a:gd name="T93" fmla="*/ 324 h 777"/>
              <a:gd name="T94" fmla="*/ 253 w 779"/>
              <a:gd name="T95" fmla="*/ 287 h 777"/>
              <a:gd name="T96" fmla="*/ 276 w 779"/>
              <a:gd name="T97" fmla="*/ 216 h 777"/>
              <a:gd name="T98" fmla="*/ 360 w 779"/>
              <a:gd name="T99" fmla="*/ 224 h 777"/>
              <a:gd name="T100" fmla="*/ 374 w 779"/>
              <a:gd name="T101" fmla="*/ 284 h 777"/>
              <a:gd name="T102" fmla="*/ 376 w 779"/>
              <a:gd name="T103" fmla="*/ 321 h 777"/>
              <a:gd name="T104" fmla="*/ 354 w 779"/>
              <a:gd name="T105" fmla="*/ 401 h 777"/>
              <a:gd name="T106" fmla="*/ 437 w 779"/>
              <a:gd name="T107" fmla="*/ 363 h 777"/>
              <a:gd name="T108" fmla="*/ 431 w 779"/>
              <a:gd name="T109" fmla="*/ 317 h 777"/>
              <a:gd name="T110" fmla="*/ 459 w 779"/>
              <a:gd name="T111" fmla="*/ 257 h 777"/>
              <a:gd name="T112" fmla="*/ 522 w 779"/>
              <a:gd name="T113" fmla="*/ 232 h 777"/>
              <a:gd name="T114" fmla="*/ 562 w 779"/>
              <a:gd name="T115" fmla="*/ 295 h 777"/>
              <a:gd name="T116" fmla="*/ 587 w 779"/>
              <a:gd name="T117" fmla="*/ 389 h 777"/>
              <a:gd name="T118" fmla="*/ 560 w 779"/>
              <a:gd name="T119" fmla="*/ 417 h 777"/>
              <a:gd name="T120" fmla="*/ 512 w 779"/>
              <a:gd name="T121" fmla="*/ 394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9" h="777">
                <a:moveTo>
                  <a:pt x="389" y="777"/>
                </a:moveTo>
                <a:lnTo>
                  <a:pt x="369" y="777"/>
                </a:lnTo>
                <a:lnTo>
                  <a:pt x="359" y="776"/>
                </a:lnTo>
                <a:lnTo>
                  <a:pt x="349" y="775"/>
                </a:lnTo>
                <a:lnTo>
                  <a:pt x="330" y="773"/>
                </a:lnTo>
                <a:lnTo>
                  <a:pt x="320" y="771"/>
                </a:lnTo>
                <a:lnTo>
                  <a:pt x="311" y="769"/>
                </a:lnTo>
                <a:lnTo>
                  <a:pt x="292" y="765"/>
                </a:lnTo>
                <a:lnTo>
                  <a:pt x="273" y="760"/>
                </a:lnTo>
                <a:lnTo>
                  <a:pt x="255" y="754"/>
                </a:lnTo>
                <a:lnTo>
                  <a:pt x="238" y="747"/>
                </a:lnTo>
                <a:lnTo>
                  <a:pt x="220" y="739"/>
                </a:lnTo>
                <a:lnTo>
                  <a:pt x="204" y="730"/>
                </a:lnTo>
                <a:lnTo>
                  <a:pt x="187" y="721"/>
                </a:lnTo>
                <a:lnTo>
                  <a:pt x="172" y="711"/>
                </a:lnTo>
                <a:lnTo>
                  <a:pt x="156" y="700"/>
                </a:lnTo>
                <a:lnTo>
                  <a:pt x="142" y="688"/>
                </a:lnTo>
                <a:lnTo>
                  <a:pt x="127" y="676"/>
                </a:lnTo>
                <a:lnTo>
                  <a:pt x="114" y="663"/>
                </a:lnTo>
                <a:lnTo>
                  <a:pt x="101" y="650"/>
                </a:lnTo>
                <a:lnTo>
                  <a:pt x="89" y="636"/>
                </a:lnTo>
                <a:lnTo>
                  <a:pt x="77" y="621"/>
                </a:lnTo>
                <a:lnTo>
                  <a:pt x="67" y="606"/>
                </a:lnTo>
                <a:lnTo>
                  <a:pt x="56" y="590"/>
                </a:lnTo>
                <a:lnTo>
                  <a:pt x="47" y="574"/>
                </a:lnTo>
                <a:lnTo>
                  <a:pt x="38" y="557"/>
                </a:lnTo>
                <a:lnTo>
                  <a:pt x="31" y="540"/>
                </a:lnTo>
                <a:lnTo>
                  <a:pt x="24" y="522"/>
                </a:lnTo>
                <a:lnTo>
                  <a:pt x="18" y="504"/>
                </a:lnTo>
                <a:lnTo>
                  <a:pt x="15" y="495"/>
                </a:lnTo>
                <a:lnTo>
                  <a:pt x="12" y="486"/>
                </a:lnTo>
                <a:lnTo>
                  <a:pt x="8" y="467"/>
                </a:lnTo>
                <a:lnTo>
                  <a:pt x="5" y="448"/>
                </a:lnTo>
                <a:lnTo>
                  <a:pt x="2" y="428"/>
                </a:lnTo>
                <a:lnTo>
                  <a:pt x="1" y="418"/>
                </a:lnTo>
                <a:lnTo>
                  <a:pt x="1" y="408"/>
                </a:lnTo>
                <a:lnTo>
                  <a:pt x="0" y="388"/>
                </a:lnTo>
                <a:lnTo>
                  <a:pt x="1" y="368"/>
                </a:lnTo>
                <a:lnTo>
                  <a:pt x="1" y="358"/>
                </a:lnTo>
                <a:lnTo>
                  <a:pt x="2" y="349"/>
                </a:lnTo>
                <a:lnTo>
                  <a:pt x="5" y="329"/>
                </a:lnTo>
                <a:lnTo>
                  <a:pt x="6" y="320"/>
                </a:lnTo>
                <a:lnTo>
                  <a:pt x="8" y="310"/>
                </a:lnTo>
                <a:lnTo>
                  <a:pt x="12" y="291"/>
                </a:lnTo>
                <a:lnTo>
                  <a:pt x="18" y="273"/>
                </a:lnTo>
                <a:lnTo>
                  <a:pt x="24" y="255"/>
                </a:lnTo>
                <a:lnTo>
                  <a:pt x="31" y="237"/>
                </a:lnTo>
                <a:lnTo>
                  <a:pt x="38" y="220"/>
                </a:lnTo>
                <a:lnTo>
                  <a:pt x="47" y="203"/>
                </a:lnTo>
                <a:lnTo>
                  <a:pt x="56" y="187"/>
                </a:lnTo>
                <a:lnTo>
                  <a:pt x="67" y="171"/>
                </a:lnTo>
                <a:lnTo>
                  <a:pt x="77" y="156"/>
                </a:lnTo>
                <a:lnTo>
                  <a:pt x="89" y="141"/>
                </a:lnTo>
                <a:lnTo>
                  <a:pt x="101" y="127"/>
                </a:lnTo>
                <a:lnTo>
                  <a:pt x="114" y="114"/>
                </a:lnTo>
                <a:lnTo>
                  <a:pt x="127" y="101"/>
                </a:lnTo>
                <a:lnTo>
                  <a:pt x="142" y="88"/>
                </a:lnTo>
                <a:lnTo>
                  <a:pt x="156" y="77"/>
                </a:lnTo>
                <a:lnTo>
                  <a:pt x="172" y="66"/>
                </a:lnTo>
                <a:lnTo>
                  <a:pt x="187" y="56"/>
                </a:lnTo>
                <a:lnTo>
                  <a:pt x="204" y="47"/>
                </a:lnTo>
                <a:lnTo>
                  <a:pt x="220" y="38"/>
                </a:lnTo>
                <a:lnTo>
                  <a:pt x="238" y="30"/>
                </a:lnTo>
                <a:lnTo>
                  <a:pt x="255" y="23"/>
                </a:lnTo>
                <a:lnTo>
                  <a:pt x="273" y="17"/>
                </a:lnTo>
                <a:lnTo>
                  <a:pt x="282" y="14"/>
                </a:lnTo>
                <a:lnTo>
                  <a:pt x="292" y="12"/>
                </a:lnTo>
                <a:lnTo>
                  <a:pt x="311" y="8"/>
                </a:lnTo>
                <a:lnTo>
                  <a:pt x="330" y="4"/>
                </a:lnTo>
                <a:lnTo>
                  <a:pt x="349" y="2"/>
                </a:lnTo>
                <a:lnTo>
                  <a:pt x="359" y="1"/>
                </a:lnTo>
                <a:lnTo>
                  <a:pt x="369" y="0"/>
                </a:lnTo>
                <a:lnTo>
                  <a:pt x="389" y="0"/>
                </a:lnTo>
                <a:lnTo>
                  <a:pt x="410" y="0"/>
                </a:lnTo>
                <a:lnTo>
                  <a:pt x="420" y="1"/>
                </a:lnTo>
                <a:lnTo>
                  <a:pt x="430" y="2"/>
                </a:lnTo>
                <a:lnTo>
                  <a:pt x="449" y="4"/>
                </a:lnTo>
                <a:lnTo>
                  <a:pt x="459" y="6"/>
                </a:lnTo>
                <a:lnTo>
                  <a:pt x="468" y="8"/>
                </a:lnTo>
                <a:lnTo>
                  <a:pt x="487" y="12"/>
                </a:lnTo>
                <a:lnTo>
                  <a:pt x="505" y="17"/>
                </a:lnTo>
                <a:lnTo>
                  <a:pt x="524" y="23"/>
                </a:lnTo>
                <a:lnTo>
                  <a:pt x="541" y="30"/>
                </a:lnTo>
                <a:lnTo>
                  <a:pt x="558" y="38"/>
                </a:lnTo>
                <a:lnTo>
                  <a:pt x="575" y="47"/>
                </a:lnTo>
                <a:lnTo>
                  <a:pt x="591" y="56"/>
                </a:lnTo>
                <a:lnTo>
                  <a:pt x="607" y="66"/>
                </a:lnTo>
                <a:lnTo>
                  <a:pt x="622" y="77"/>
                </a:lnTo>
                <a:lnTo>
                  <a:pt x="637" y="88"/>
                </a:lnTo>
                <a:lnTo>
                  <a:pt x="651" y="101"/>
                </a:lnTo>
                <a:lnTo>
                  <a:pt x="665" y="114"/>
                </a:lnTo>
                <a:lnTo>
                  <a:pt x="678" y="127"/>
                </a:lnTo>
                <a:lnTo>
                  <a:pt x="690" y="141"/>
                </a:lnTo>
                <a:lnTo>
                  <a:pt x="701" y="156"/>
                </a:lnTo>
                <a:lnTo>
                  <a:pt x="712" y="171"/>
                </a:lnTo>
                <a:lnTo>
                  <a:pt x="722" y="187"/>
                </a:lnTo>
                <a:lnTo>
                  <a:pt x="732" y="203"/>
                </a:lnTo>
                <a:lnTo>
                  <a:pt x="740" y="220"/>
                </a:lnTo>
                <a:lnTo>
                  <a:pt x="748" y="237"/>
                </a:lnTo>
                <a:lnTo>
                  <a:pt x="755" y="255"/>
                </a:lnTo>
                <a:lnTo>
                  <a:pt x="761" y="273"/>
                </a:lnTo>
                <a:lnTo>
                  <a:pt x="764" y="282"/>
                </a:lnTo>
                <a:lnTo>
                  <a:pt x="766" y="291"/>
                </a:lnTo>
                <a:lnTo>
                  <a:pt x="771" y="310"/>
                </a:lnTo>
                <a:lnTo>
                  <a:pt x="774" y="329"/>
                </a:lnTo>
                <a:lnTo>
                  <a:pt x="777" y="349"/>
                </a:lnTo>
                <a:lnTo>
                  <a:pt x="777" y="358"/>
                </a:lnTo>
                <a:lnTo>
                  <a:pt x="778" y="368"/>
                </a:lnTo>
                <a:lnTo>
                  <a:pt x="779" y="388"/>
                </a:lnTo>
                <a:lnTo>
                  <a:pt x="778" y="408"/>
                </a:lnTo>
                <a:lnTo>
                  <a:pt x="777" y="418"/>
                </a:lnTo>
                <a:lnTo>
                  <a:pt x="777" y="428"/>
                </a:lnTo>
                <a:lnTo>
                  <a:pt x="774" y="448"/>
                </a:lnTo>
                <a:lnTo>
                  <a:pt x="773" y="457"/>
                </a:lnTo>
                <a:lnTo>
                  <a:pt x="771" y="467"/>
                </a:lnTo>
                <a:lnTo>
                  <a:pt x="766" y="486"/>
                </a:lnTo>
                <a:lnTo>
                  <a:pt x="761" y="504"/>
                </a:lnTo>
                <a:lnTo>
                  <a:pt x="755" y="522"/>
                </a:lnTo>
                <a:lnTo>
                  <a:pt x="748" y="540"/>
                </a:lnTo>
                <a:lnTo>
                  <a:pt x="740" y="557"/>
                </a:lnTo>
                <a:lnTo>
                  <a:pt x="732" y="574"/>
                </a:lnTo>
                <a:lnTo>
                  <a:pt x="722" y="590"/>
                </a:lnTo>
                <a:lnTo>
                  <a:pt x="712" y="606"/>
                </a:lnTo>
                <a:lnTo>
                  <a:pt x="701" y="621"/>
                </a:lnTo>
                <a:lnTo>
                  <a:pt x="690" y="636"/>
                </a:lnTo>
                <a:lnTo>
                  <a:pt x="678" y="650"/>
                </a:lnTo>
                <a:lnTo>
                  <a:pt x="665" y="663"/>
                </a:lnTo>
                <a:lnTo>
                  <a:pt x="651" y="676"/>
                </a:lnTo>
                <a:lnTo>
                  <a:pt x="637" y="688"/>
                </a:lnTo>
                <a:lnTo>
                  <a:pt x="622" y="700"/>
                </a:lnTo>
                <a:lnTo>
                  <a:pt x="607" y="711"/>
                </a:lnTo>
                <a:lnTo>
                  <a:pt x="591" y="721"/>
                </a:lnTo>
                <a:lnTo>
                  <a:pt x="575" y="730"/>
                </a:lnTo>
                <a:lnTo>
                  <a:pt x="558" y="739"/>
                </a:lnTo>
                <a:lnTo>
                  <a:pt x="541" y="747"/>
                </a:lnTo>
                <a:lnTo>
                  <a:pt x="524" y="754"/>
                </a:lnTo>
                <a:lnTo>
                  <a:pt x="505" y="760"/>
                </a:lnTo>
                <a:lnTo>
                  <a:pt x="496" y="762"/>
                </a:lnTo>
                <a:lnTo>
                  <a:pt x="487" y="765"/>
                </a:lnTo>
                <a:lnTo>
                  <a:pt x="468" y="769"/>
                </a:lnTo>
                <a:lnTo>
                  <a:pt x="449" y="773"/>
                </a:lnTo>
                <a:lnTo>
                  <a:pt x="430" y="775"/>
                </a:lnTo>
                <a:lnTo>
                  <a:pt x="420" y="776"/>
                </a:lnTo>
                <a:lnTo>
                  <a:pt x="410" y="777"/>
                </a:lnTo>
                <a:lnTo>
                  <a:pt x="389" y="777"/>
                </a:lnTo>
                <a:close/>
                <a:moveTo>
                  <a:pt x="389" y="765"/>
                </a:moveTo>
                <a:lnTo>
                  <a:pt x="409" y="765"/>
                </a:lnTo>
                <a:lnTo>
                  <a:pt x="428" y="763"/>
                </a:lnTo>
                <a:lnTo>
                  <a:pt x="447" y="761"/>
                </a:lnTo>
                <a:lnTo>
                  <a:pt x="466" y="757"/>
                </a:lnTo>
                <a:lnTo>
                  <a:pt x="484" y="753"/>
                </a:lnTo>
                <a:lnTo>
                  <a:pt x="502" y="748"/>
                </a:lnTo>
                <a:lnTo>
                  <a:pt x="511" y="745"/>
                </a:lnTo>
                <a:lnTo>
                  <a:pt x="519" y="742"/>
                </a:lnTo>
                <a:lnTo>
                  <a:pt x="528" y="739"/>
                </a:lnTo>
                <a:lnTo>
                  <a:pt x="537" y="736"/>
                </a:lnTo>
                <a:lnTo>
                  <a:pt x="553" y="728"/>
                </a:lnTo>
                <a:lnTo>
                  <a:pt x="569" y="720"/>
                </a:lnTo>
                <a:lnTo>
                  <a:pt x="585" y="711"/>
                </a:lnTo>
                <a:lnTo>
                  <a:pt x="600" y="701"/>
                </a:lnTo>
                <a:lnTo>
                  <a:pt x="615" y="690"/>
                </a:lnTo>
                <a:lnTo>
                  <a:pt x="630" y="679"/>
                </a:lnTo>
                <a:lnTo>
                  <a:pt x="643" y="667"/>
                </a:lnTo>
                <a:lnTo>
                  <a:pt x="656" y="655"/>
                </a:lnTo>
                <a:lnTo>
                  <a:pt x="669" y="642"/>
                </a:lnTo>
                <a:lnTo>
                  <a:pt x="681" y="628"/>
                </a:lnTo>
                <a:lnTo>
                  <a:pt x="692" y="614"/>
                </a:lnTo>
                <a:lnTo>
                  <a:pt x="702" y="599"/>
                </a:lnTo>
                <a:lnTo>
                  <a:pt x="707" y="591"/>
                </a:lnTo>
                <a:lnTo>
                  <a:pt x="712" y="584"/>
                </a:lnTo>
                <a:lnTo>
                  <a:pt x="721" y="568"/>
                </a:lnTo>
                <a:lnTo>
                  <a:pt x="725" y="560"/>
                </a:lnTo>
                <a:lnTo>
                  <a:pt x="729" y="552"/>
                </a:lnTo>
                <a:lnTo>
                  <a:pt x="733" y="543"/>
                </a:lnTo>
                <a:lnTo>
                  <a:pt x="737" y="535"/>
                </a:lnTo>
                <a:lnTo>
                  <a:pt x="744" y="518"/>
                </a:lnTo>
                <a:lnTo>
                  <a:pt x="750" y="500"/>
                </a:lnTo>
                <a:lnTo>
                  <a:pt x="755" y="483"/>
                </a:lnTo>
                <a:lnTo>
                  <a:pt x="759" y="464"/>
                </a:lnTo>
                <a:lnTo>
                  <a:pt x="762" y="446"/>
                </a:lnTo>
                <a:lnTo>
                  <a:pt x="765" y="427"/>
                </a:lnTo>
                <a:lnTo>
                  <a:pt x="766" y="417"/>
                </a:lnTo>
                <a:lnTo>
                  <a:pt x="766" y="408"/>
                </a:lnTo>
                <a:lnTo>
                  <a:pt x="767" y="388"/>
                </a:lnTo>
                <a:lnTo>
                  <a:pt x="766" y="369"/>
                </a:lnTo>
                <a:lnTo>
                  <a:pt x="765" y="350"/>
                </a:lnTo>
                <a:lnTo>
                  <a:pt x="762" y="331"/>
                </a:lnTo>
                <a:lnTo>
                  <a:pt x="759" y="312"/>
                </a:lnTo>
                <a:lnTo>
                  <a:pt x="755" y="294"/>
                </a:lnTo>
                <a:lnTo>
                  <a:pt x="750" y="276"/>
                </a:lnTo>
                <a:lnTo>
                  <a:pt x="747" y="268"/>
                </a:lnTo>
                <a:lnTo>
                  <a:pt x="744" y="259"/>
                </a:lnTo>
                <a:lnTo>
                  <a:pt x="740" y="250"/>
                </a:lnTo>
                <a:lnTo>
                  <a:pt x="737" y="242"/>
                </a:lnTo>
                <a:lnTo>
                  <a:pt x="729" y="225"/>
                </a:lnTo>
                <a:lnTo>
                  <a:pt x="721" y="209"/>
                </a:lnTo>
                <a:lnTo>
                  <a:pt x="712" y="193"/>
                </a:lnTo>
                <a:lnTo>
                  <a:pt x="702" y="178"/>
                </a:lnTo>
                <a:lnTo>
                  <a:pt x="692" y="163"/>
                </a:lnTo>
                <a:lnTo>
                  <a:pt x="681" y="149"/>
                </a:lnTo>
                <a:lnTo>
                  <a:pt x="669" y="135"/>
                </a:lnTo>
                <a:lnTo>
                  <a:pt x="656" y="122"/>
                </a:lnTo>
                <a:lnTo>
                  <a:pt x="643" y="110"/>
                </a:lnTo>
                <a:lnTo>
                  <a:pt x="630" y="98"/>
                </a:lnTo>
                <a:lnTo>
                  <a:pt x="615" y="86"/>
                </a:lnTo>
                <a:lnTo>
                  <a:pt x="600" y="76"/>
                </a:lnTo>
                <a:lnTo>
                  <a:pt x="593" y="71"/>
                </a:lnTo>
                <a:lnTo>
                  <a:pt x="585" y="66"/>
                </a:lnTo>
                <a:lnTo>
                  <a:pt x="569" y="57"/>
                </a:lnTo>
                <a:lnTo>
                  <a:pt x="561" y="53"/>
                </a:lnTo>
                <a:lnTo>
                  <a:pt x="553" y="49"/>
                </a:lnTo>
                <a:lnTo>
                  <a:pt x="545" y="45"/>
                </a:lnTo>
                <a:lnTo>
                  <a:pt x="537" y="41"/>
                </a:lnTo>
                <a:lnTo>
                  <a:pt x="519" y="35"/>
                </a:lnTo>
                <a:lnTo>
                  <a:pt x="502" y="29"/>
                </a:lnTo>
                <a:lnTo>
                  <a:pt x="484" y="24"/>
                </a:lnTo>
                <a:lnTo>
                  <a:pt x="466" y="19"/>
                </a:lnTo>
                <a:lnTo>
                  <a:pt x="447" y="16"/>
                </a:lnTo>
                <a:lnTo>
                  <a:pt x="428" y="14"/>
                </a:lnTo>
                <a:lnTo>
                  <a:pt x="419" y="13"/>
                </a:lnTo>
                <a:lnTo>
                  <a:pt x="409" y="12"/>
                </a:lnTo>
                <a:lnTo>
                  <a:pt x="389" y="12"/>
                </a:lnTo>
                <a:lnTo>
                  <a:pt x="369" y="12"/>
                </a:lnTo>
                <a:lnTo>
                  <a:pt x="350" y="14"/>
                </a:lnTo>
                <a:lnTo>
                  <a:pt x="331" y="16"/>
                </a:lnTo>
                <a:lnTo>
                  <a:pt x="313" y="19"/>
                </a:lnTo>
                <a:lnTo>
                  <a:pt x="295" y="24"/>
                </a:lnTo>
                <a:lnTo>
                  <a:pt x="277" y="29"/>
                </a:lnTo>
                <a:lnTo>
                  <a:pt x="268" y="31"/>
                </a:lnTo>
                <a:lnTo>
                  <a:pt x="259" y="35"/>
                </a:lnTo>
                <a:lnTo>
                  <a:pt x="251" y="38"/>
                </a:lnTo>
                <a:lnTo>
                  <a:pt x="242" y="41"/>
                </a:lnTo>
                <a:lnTo>
                  <a:pt x="226" y="49"/>
                </a:lnTo>
                <a:lnTo>
                  <a:pt x="209" y="57"/>
                </a:lnTo>
                <a:lnTo>
                  <a:pt x="194" y="66"/>
                </a:lnTo>
                <a:lnTo>
                  <a:pt x="178" y="76"/>
                </a:lnTo>
                <a:lnTo>
                  <a:pt x="163" y="86"/>
                </a:lnTo>
                <a:lnTo>
                  <a:pt x="149" y="98"/>
                </a:lnTo>
                <a:lnTo>
                  <a:pt x="136" y="110"/>
                </a:lnTo>
                <a:lnTo>
                  <a:pt x="122" y="122"/>
                </a:lnTo>
                <a:lnTo>
                  <a:pt x="110" y="135"/>
                </a:lnTo>
                <a:lnTo>
                  <a:pt x="98" y="149"/>
                </a:lnTo>
                <a:lnTo>
                  <a:pt x="87" y="163"/>
                </a:lnTo>
                <a:lnTo>
                  <a:pt x="76" y="178"/>
                </a:lnTo>
                <a:lnTo>
                  <a:pt x="71" y="185"/>
                </a:lnTo>
                <a:lnTo>
                  <a:pt x="67" y="193"/>
                </a:lnTo>
                <a:lnTo>
                  <a:pt x="58" y="209"/>
                </a:lnTo>
                <a:lnTo>
                  <a:pt x="53" y="217"/>
                </a:lnTo>
                <a:lnTo>
                  <a:pt x="49" y="225"/>
                </a:lnTo>
                <a:lnTo>
                  <a:pt x="45" y="233"/>
                </a:lnTo>
                <a:lnTo>
                  <a:pt x="42" y="242"/>
                </a:lnTo>
                <a:lnTo>
                  <a:pt x="35" y="259"/>
                </a:lnTo>
                <a:lnTo>
                  <a:pt x="29" y="276"/>
                </a:lnTo>
                <a:lnTo>
                  <a:pt x="24" y="294"/>
                </a:lnTo>
                <a:lnTo>
                  <a:pt x="20" y="312"/>
                </a:lnTo>
                <a:lnTo>
                  <a:pt x="16" y="331"/>
                </a:lnTo>
                <a:lnTo>
                  <a:pt x="14" y="350"/>
                </a:lnTo>
                <a:lnTo>
                  <a:pt x="13" y="359"/>
                </a:lnTo>
                <a:lnTo>
                  <a:pt x="13" y="369"/>
                </a:lnTo>
                <a:lnTo>
                  <a:pt x="12" y="388"/>
                </a:lnTo>
                <a:lnTo>
                  <a:pt x="13" y="408"/>
                </a:lnTo>
                <a:lnTo>
                  <a:pt x="14" y="427"/>
                </a:lnTo>
                <a:lnTo>
                  <a:pt x="16" y="446"/>
                </a:lnTo>
                <a:lnTo>
                  <a:pt x="20" y="464"/>
                </a:lnTo>
                <a:lnTo>
                  <a:pt x="24" y="483"/>
                </a:lnTo>
                <a:lnTo>
                  <a:pt x="29" y="500"/>
                </a:lnTo>
                <a:lnTo>
                  <a:pt x="32" y="509"/>
                </a:lnTo>
                <a:lnTo>
                  <a:pt x="35" y="518"/>
                </a:lnTo>
                <a:lnTo>
                  <a:pt x="38" y="527"/>
                </a:lnTo>
                <a:lnTo>
                  <a:pt x="42" y="535"/>
                </a:lnTo>
                <a:lnTo>
                  <a:pt x="49" y="552"/>
                </a:lnTo>
                <a:lnTo>
                  <a:pt x="58" y="568"/>
                </a:lnTo>
                <a:lnTo>
                  <a:pt x="67" y="584"/>
                </a:lnTo>
                <a:lnTo>
                  <a:pt x="76" y="599"/>
                </a:lnTo>
                <a:lnTo>
                  <a:pt x="87" y="614"/>
                </a:lnTo>
                <a:lnTo>
                  <a:pt x="98" y="628"/>
                </a:lnTo>
                <a:lnTo>
                  <a:pt x="110" y="642"/>
                </a:lnTo>
                <a:lnTo>
                  <a:pt x="122" y="655"/>
                </a:lnTo>
                <a:lnTo>
                  <a:pt x="136" y="667"/>
                </a:lnTo>
                <a:lnTo>
                  <a:pt x="149" y="679"/>
                </a:lnTo>
                <a:lnTo>
                  <a:pt x="163" y="690"/>
                </a:lnTo>
                <a:lnTo>
                  <a:pt x="178" y="701"/>
                </a:lnTo>
                <a:lnTo>
                  <a:pt x="186" y="706"/>
                </a:lnTo>
                <a:lnTo>
                  <a:pt x="194" y="711"/>
                </a:lnTo>
                <a:lnTo>
                  <a:pt x="209" y="720"/>
                </a:lnTo>
                <a:lnTo>
                  <a:pt x="217" y="724"/>
                </a:lnTo>
                <a:lnTo>
                  <a:pt x="226" y="728"/>
                </a:lnTo>
                <a:lnTo>
                  <a:pt x="234" y="732"/>
                </a:lnTo>
                <a:lnTo>
                  <a:pt x="242" y="736"/>
                </a:lnTo>
                <a:lnTo>
                  <a:pt x="259" y="742"/>
                </a:lnTo>
                <a:lnTo>
                  <a:pt x="277" y="748"/>
                </a:lnTo>
                <a:lnTo>
                  <a:pt x="295" y="753"/>
                </a:lnTo>
                <a:lnTo>
                  <a:pt x="313" y="757"/>
                </a:lnTo>
                <a:lnTo>
                  <a:pt x="331" y="761"/>
                </a:lnTo>
                <a:lnTo>
                  <a:pt x="350" y="763"/>
                </a:lnTo>
                <a:lnTo>
                  <a:pt x="360" y="764"/>
                </a:lnTo>
                <a:lnTo>
                  <a:pt x="369" y="765"/>
                </a:lnTo>
                <a:lnTo>
                  <a:pt x="389" y="765"/>
                </a:lnTo>
                <a:close/>
                <a:moveTo>
                  <a:pt x="482" y="260"/>
                </a:moveTo>
                <a:lnTo>
                  <a:pt x="476" y="262"/>
                </a:lnTo>
                <a:lnTo>
                  <a:pt x="469" y="265"/>
                </a:lnTo>
                <a:lnTo>
                  <a:pt x="463" y="268"/>
                </a:lnTo>
                <a:lnTo>
                  <a:pt x="457" y="272"/>
                </a:lnTo>
                <a:lnTo>
                  <a:pt x="454" y="276"/>
                </a:lnTo>
                <a:lnTo>
                  <a:pt x="452" y="279"/>
                </a:lnTo>
                <a:lnTo>
                  <a:pt x="450" y="282"/>
                </a:lnTo>
                <a:lnTo>
                  <a:pt x="448" y="289"/>
                </a:lnTo>
                <a:lnTo>
                  <a:pt x="447" y="295"/>
                </a:lnTo>
                <a:lnTo>
                  <a:pt x="446" y="300"/>
                </a:lnTo>
                <a:lnTo>
                  <a:pt x="447" y="312"/>
                </a:lnTo>
                <a:lnTo>
                  <a:pt x="448" y="318"/>
                </a:lnTo>
                <a:lnTo>
                  <a:pt x="448" y="320"/>
                </a:lnTo>
                <a:lnTo>
                  <a:pt x="446" y="322"/>
                </a:lnTo>
                <a:lnTo>
                  <a:pt x="444" y="324"/>
                </a:lnTo>
                <a:lnTo>
                  <a:pt x="442" y="324"/>
                </a:lnTo>
                <a:lnTo>
                  <a:pt x="441" y="325"/>
                </a:lnTo>
                <a:lnTo>
                  <a:pt x="440" y="327"/>
                </a:lnTo>
                <a:lnTo>
                  <a:pt x="439" y="331"/>
                </a:lnTo>
                <a:lnTo>
                  <a:pt x="439" y="336"/>
                </a:lnTo>
                <a:lnTo>
                  <a:pt x="439" y="338"/>
                </a:lnTo>
                <a:lnTo>
                  <a:pt x="440" y="341"/>
                </a:lnTo>
                <a:lnTo>
                  <a:pt x="441" y="344"/>
                </a:lnTo>
                <a:lnTo>
                  <a:pt x="442" y="348"/>
                </a:lnTo>
                <a:lnTo>
                  <a:pt x="444" y="349"/>
                </a:lnTo>
                <a:lnTo>
                  <a:pt x="446" y="350"/>
                </a:lnTo>
                <a:lnTo>
                  <a:pt x="448" y="352"/>
                </a:lnTo>
                <a:lnTo>
                  <a:pt x="448" y="354"/>
                </a:lnTo>
                <a:lnTo>
                  <a:pt x="449" y="362"/>
                </a:lnTo>
                <a:lnTo>
                  <a:pt x="449" y="366"/>
                </a:lnTo>
                <a:lnTo>
                  <a:pt x="450" y="369"/>
                </a:lnTo>
                <a:lnTo>
                  <a:pt x="452" y="375"/>
                </a:lnTo>
                <a:lnTo>
                  <a:pt x="455" y="380"/>
                </a:lnTo>
                <a:lnTo>
                  <a:pt x="459" y="383"/>
                </a:lnTo>
                <a:lnTo>
                  <a:pt x="462" y="384"/>
                </a:lnTo>
                <a:lnTo>
                  <a:pt x="463" y="385"/>
                </a:lnTo>
                <a:lnTo>
                  <a:pt x="465" y="386"/>
                </a:lnTo>
                <a:lnTo>
                  <a:pt x="466" y="388"/>
                </a:lnTo>
                <a:lnTo>
                  <a:pt x="466" y="390"/>
                </a:lnTo>
                <a:lnTo>
                  <a:pt x="466" y="417"/>
                </a:lnTo>
                <a:lnTo>
                  <a:pt x="466" y="419"/>
                </a:lnTo>
                <a:lnTo>
                  <a:pt x="465" y="420"/>
                </a:lnTo>
                <a:lnTo>
                  <a:pt x="464" y="421"/>
                </a:lnTo>
                <a:lnTo>
                  <a:pt x="462" y="422"/>
                </a:lnTo>
                <a:lnTo>
                  <a:pt x="429" y="437"/>
                </a:lnTo>
                <a:lnTo>
                  <a:pt x="439" y="443"/>
                </a:lnTo>
                <a:lnTo>
                  <a:pt x="447" y="448"/>
                </a:lnTo>
                <a:lnTo>
                  <a:pt x="449" y="450"/>
                </a:lnTo>
                <a:lnTo>
                  <a:pt x="451" y="453"/>
                </a:lnTo>
                <a:lnTo>
                  <a:pt x="452" y="455"/>
                </a:lnTo>
                <a:lnTo>
                  <a:pt x="453" y="457"/>
                </a:lnTo>
                <a:lnTo>
                  <a:pt x="453" y="528"/>
                </a:lnTo>
                <a:lnTo>
                  <a:pt x="582" y="528"/>
                </a:lnTo>
                <a:lnTo>
                  <a:pt x="582" y="457"/>
                </a:lnTo>
                <a:lnTo>
                  <a:pt x="546" y="441"/>
                </a:lnTo>
                <a:lnTo>
                  <a:pt x="504" y="422"/>
                </a:lnTo>
                <a:lnTo>
                  <a:pt x="503" y="421"/>
                </a:lnTo>
                <a:lnTo>
                  <a:pt x="501" y="420"/>
                </a:lnTo>
                <a:lnTo>
                  <a:pt x="501" y="419"/>
                </a:lnTo>
                <a:lnTo>
                  <a:pt x="500" y="417"/>
                </a:lnTo>
                <a:lnTo>
                  <a:pt x="500" y="390"/>
                </a:lnTo>
                <a:lnTo>
                  <a:pt x="501" y="388"/>
                </a:lnTo>
                <a:lnTo>
                  <a:pt x="502" y="386"/>
                </a:lnTo>
                <a:lnTo>
                  <a:pt x="503" y="385"/>
                </a:lnTo>
                <a:lnTo>
                  <a:pt x="505" y="384"/>
                </a:lnTo>
                <a:lnTo>
                  <a:pt x="507" y="383"/>
                </a:lnTo>
                <a:lnTo>
                  <a:pt x="511" y="380"/>
                </a:lnTo>
                <a:lnTo>
                  <a:pt x="513" y="378"/>
                </a:lnTo>
                <a:lnTo>
                  <a:pt x="514" y="375"/>
                </a:lnTo>
                <a:lnTo>
                  <a:pt x="515" y="372"/>
                </a:lnTo>
                <a:lnTo>
                  <a:pt x="516" y="369"/>
                </a:lnTo>
                <a:lnTo>
                  <a:pt x="517" y="366"/>
                </a:lnTo>
                <a:lnTo>
                  <a:pt x="518" y="362"/>
                </a:lnTo>
                <a:lnTo>
                  <a:pt x="518" y="354"/>
                </a:lnTo>
                <a:lnTo>
                  <a:pt x="523" y="352"/>
                </a:lnTo>
                <a:lnTo>
                  <a:pt x="525" y="350"/>
                </a:lnTo>
                <a:lnTo>
                  <a:pt x="527" y="347"/>
                </a:lnTo>
                <a:lnTo>
                  <a:pt x="528" y="343"/>
                </a:lnTo>
                <a:lnTo>
                  <a:pt x="528" y="338"/>
                </a:lnTo>
                <a:lnTo>
                  <a:pt x="528" y="334"/>
                </a:lnTo>
                <a:lnTo>
                  <a:pt x="527" y="329"/>
                </a:lnTo>
                <a:lnTo>
                  <a:pt x="526" y="326"/>
                </a:lnTo>
                <a:lnTo>
                  <a:pt x="524" y="325"/>
                </a:lnTo>
                <a:lnTo>
                  <a:pt x="523" y="324"/>
                </a:lnTo>
                <a:lnTo>
                  <a:pt x="517" y="322"/>
                </a:lnTo>
                <a:lnTo>
                  <a:pt x="519" y="317"/>
                </a:lnTo>
                <a:lnTo>
                  <a:pt x="520" y="313"/>
                </a:lnTo>
                <a:lnTo>
                  <a:pt x="520" y="309"/>
                </a:lnTo>
                <a:lnTo>
                  <a:pt x="520" y="302"/>
                </a:lnTo>
                <a:lnTo>
                  <a:pt x="519" y="294"/>
                </a:lnTo>
                <a:lnTo>
                  <a:pt x="516" y="286"/>
                </a:lnTo>
                <a:lnTo>
                  <a:pt x="515" y="283"/>
                </a:lnTo>
                <a:lnTo>
                  <a:pt x="513" y="280"/>
                </a:lnTo>
                <a:lnTo>
                  <a:pt x="511" y="277"/>
                </a:lnTo>
                <a:lnTo>
                  <a:pt x="508" y="274"/>
                </a:lnTo>
                <a:lnTo>
                  <a:pt x="505" y="272"/>
                </a:lnTo>
                <a:lnTo>
                  <a:pt x="502" y="270"/>
                </a:lnTo>
                <a:lnTo>
                  <a:pt x="499" y="269"/>
                </a:lnTo>
                <a:lnTo>
                  <a:pt x="496" y="268"/>
                </a:lnTo>
                <a:lnTo>
                  <a:pt x="497" y="256"/>
                </a:lnTo>
                <a:lnTo>
                  <a:pt x="502" y="257"/>
                </a:lnTo>
                <a:lnTo>
                  <a:pt x="506" y="259"/>
                </a:lnTo>
                <a:lnTo>
                  <a:pt x="510" y="261"/>
                </a:lnTo>
                <a:lnTo>
                  <a:pt x="514" y="263"/>
                </a:lnTo>
                <a:lnTo>
                  <a:pt x="518" y="266"/>
                </a:lnTo>
                <a:lnTo>
                  <a:pt x="521" y="270"/>
                </a:lnTo>
                <a:lnTo>
                  <a:pt x="523" y="274"/>
                </a:lnTo>
                <a:lnTo>
                  <a:pt x="526" y="278"/>
                </a:lnTo>
                <a:lnTo>
                  <a:pt x="528" y="282"/>
                </a:lnTo>
                <a:lnTo>
                  <a:pt x="529" y="287"/>
                </a:lnTo>
                <a:lnTo>
                  <a:pt x="531" y="291"/>
                </a:lnTo>
                <a:lnTo>
                  <a:pt x="532" y="296"/>
                </a:lnTo>
                <a:lnTo>
                  <a:pt x="532" y="306"/>
                </a:lnTo>
                <a:lnTo>
                  <a:pt x="532" y="310"/>
                </a:lnTo>
                <a:lnTo>
                  <a:pt x="532" y="315"/>
                </a:lnTo>
                <a:lnTo>
                  <a:pt x="534" y="317"/>
                </a:lnTo>
                <a:lnTo>
                  <a:pt x="536" y="320"/>
                </a:lnTo>
                <a:lnTo>
                  <a:pt x="537" y="322"/>
                </a:lnTo>
                <a:lnTo>
                  <a:pt x="539" y="325"/>
                </a:lnTo>
                <a:lnTo>
                  <a:pt x="540" y="328"/>
                </a:lnTo>
                <a:lnTo>
                  <a:pt x="540" y="332"/>
                </a:lnTo>
                <a:lnTo>
                  <a:pt x="540" y="339"/>
                </a:lnTo>
                <a:lnTo>
                  <a:pt x="540" y="342"/>
                </a:lnTo>
                <a:lnTo>
                  <a:pt x="539" y="346"/>
                </a:lnTo>
                <a:lnTo>
                  <a:pt x="538" y="352"/>
                </a:lnTo>
                <a:lnTo>
                  <a:pt x="536" y="355"/>
                </a:lnTo>
                <a:lnTo>
                  <a:pt x="535" y="357"/>
                </a:lnTo>
                <a:lnTo>
                  <a:pt x="531" y="361"/>
                </a:lnTo>
                <a:lnTo>
                  <a:pt x="531" y="371"/>
                </a:lnTo>
                <a:lnTo>
                  <a:pt x="533" y="379"/>
                </a:lnTo>
                <a:lnTo>
                  <a:pt x="534" y="382"/>
                </a:lnTo>
                <a:lnTo>
                  <a:pt x="535" y="385"/>
                </a:lnTo>
                <a:lnTo>
                  <a:pt x="538" y="391"/>
                </a:lnTo>
                <a:lnTo>
                  <a:pt x="541" y="396"/>
                </a:lnTo>
                <a:lnTo>
                  <a:pt x="543" y="398"/>
                </a:lnTo>
                <a:lnTo>
                  <a:pt x="545" y="400"/>
                </a:lnTo>
                <a:lnTo>
                  <a:pt x="550" y="402"/>
                </a:lnTo>
                <a:lnTo>
                  <a:pt x="555" y="404"/>
                </a:lnTo>
                <a:lnTo>
                  <a:pt x="558" y="404"/>
                </a:lnTo>
                <a:lnTo>
                  <a:pt x="561" y="405"/>
                </a:lnTo>
                <a:lnTo>
                  <a:pt x="567" y="404"/>
                </a:lnTo>
                <a:lnTo>
                  <a:pt x="573" y="402"/>
                </a:lnTo>
                <a:lnTo>
                  <a:pt x="577" y="400"/>
                </a:lnTo>
                <a:lnTo>
                  <a:pt x="574" y="398"/>
                </a:lnTo>
                <a:lnTo>
                  <a:pt x="570" y="396"/>
                </a:lnTo>
                <a:lnTo>
                  <a:pt x="567" y="394"/>
                </a:lnTo>
                <a:lnTo>
                  <a:pt x="565" y="391"/>
                </a:lnTo>
                <a:lnTo>
                  <a:pt x="562" y="387"/>
                </a:lnTo>
                <a:lnTo>
                  <a:pt x="560" y="384"/>
                </a:lnTo>
                <a:lnTo>
                  <a:pt x="558" y="379"/>
                </a:lnTo>
                <a:lnTo>
                  <a:pt x="557" y="374"/>
                </a:lnTo>
                <a:lnTo>
                  <a:pt x="556" y="370"/>
                </a:lnTo>
                <a:lnTo>
                  <a:pt x="554" y="365"/>
                </a:lnTo>
                <a:lnTo>
                  <a:pt x="554" y="359"/>
                </a:lnTo>
                <a:lnTo>
                  <a:pt x="553" y="353"/>
                </a:lnTo>
                <a:lnTo>
                  <a:pt x="552" y="338"/>
                </a:lnTo>
                <a:lnTo>
                  <a:pt x="551" y="318"/>
                </a:lnTo>
                <a:lnTo>
                  <a:pt x="550" y="305"/>
                </a:lnTo>
                <a:lnTo>
                  <a:pt x="549" y="289"/>
                </a:lnTo>
                <a:lnTo>
                  <a:pt x="547" y="276"/>
                </a:lnTo>
                <a:lnTo>
                  <a:pt x="545" y="270"/>
                </a:lnTo>
                <a:lnTo>
                  <a:pt x="543" y="265"/>
                </a:lnTo>
                <a:lnTo>
                  <a:pt x="540" y="261"/>
                </a:lnTo>
                <a:lnTo>
                  <a:pt x="538" y="257"/>
                </a:lnTo>
                <a:lnTo>
                  <a:pt x="535" y="253"/>
                </a:lnTo>
                <a:lnTo>
                  <a:pt x="531" y="250"/>
                </a:lnTo>
                <a:lnTo>
                  <a:pt x="527" y="248"/>
                </a:lnTo>
                <a:lnTo>
                  <a:pt x="523" y="246"/>
                </a:lnTo>
                <a:lnTo>
                  <a:pt x="519" y="244"/>
                </a:lnTo>
                <a:lnTo>
                  <a:pt x="514" y="243"/>
                </a:lnTo>
                <a:lnTo>
                  <a:pt x="509" y="242"/>
                </a:lnTo>
                <a:lnTo>
                  <a:pt x="504" y="242"/>
                </a:lnTo>
                <a:lnTo>
                  <a:pt x="499" y="243"/>
                </a:lnTo>
                <a:lnTo>
                  <a:pt x="495" y="243"/>
                </a:lnTo>
                <a:lnTo>
                  <a:pt x="488" y="245"/>
                </a:lnTo>
                <a:lnTo>
                  <a:pt x="483" y="247"/>
                </a:lnTo>
                <a:lnTo>
                  <a:pt x="479" y="250"/>
                </a:lnTo>
                <a:lnTo>
                  <a:pt x="482" y="260"/>
                </a:lnTo>
                <a:close/>
                <a:moveTo>
                  <a:pt x="433" y="528"/>
                </a:moveTo>
                <a:lnTo>
                  <a:pt x="441" y="528"/>
                </a:lnTo>
                <a:lnTo>
                  <a:pt x="441" y="459"/>
                </a:lnTo>
                <a:lnTo>
                  <a:pt x="435" y="454"/>
                </a:lnTo>
                <a:lnTo>
                  <a:pt x="425" y="448"/>
                </a:lnTo>
                <a:lnTo>
                  <a:pt x="414" y="442"/>
                </a:lnTo>
                <a:lnTo>
                  <a:pt x="382" y="427"/>
                </a:lnTo>
                <a:lnTo>
                  <a:pt x="365" y="419"/>
                </a:lnTo>
                <a:lnTo>
                  <a:pt x="348" y="412"/>
                </a:lnTo>
                <a:lnTo>
                  <a:pt x="342" y="409"/>
                </a:lnTo>
                <a:lnTo>
                  <a:pt x="342" y="360"/>
                </a:lnTo>
                <a:lnTo>
                  <a:pt x="346" y="358"/>
                </a:lnTo>
                <a:lnTo>
                  <a:pt x="347" y="358"/>
                </a:lnTo>
                <a:lnTo>
                  <a:pt x="350" y="356"/>
                </a:lnTo>
                <a:lnTo>
                  <a:pt x="352" y="353"/>
                </a:lnTo>
                <a:lnTo>
                  <a:pt x="354" y="351"/>
                </a:lnTo>
                <a:lnTo>
                  <a:pt x="355" y="348"/>
                </a:lnTo>
                <a:lnTo>
                  <a:pt x="356" y="344"/>
                </a:lnTo>
                <a:lnTo>
                  <a:pt x="358" y="340"/>
                </a:lnTo>
                <a:lnTo>
                  <a:pt x="359" y="332"/>
                </a:lnTo>
                <a:lnTo>
                  <a:pt x="359" y="322"/>
                </a:lnTo>
                <a:lnTo>
                  <a:pt x="359" y="312"/>
                </a:lnTo>
                <a:lnTo>
                  <a:pt x="368" y="312"/>
                </a:lnTo>
                <a:lnTo>
                  <a:pt x="369" y="310"/>
                </a:lnTo>
                <a:lnTo>
                  <a:pt x="370" y="308"/>
                </a:lnTo>
                <a:lnTo>
                  <a:pt x="371" y="303"/>
                </a:lnTo>
                <a:lnTo>
                  <a:pt x="371" y="300"/>
                </a:lnTo>
                <a:lnTo>
                  <a:pt x="371" y="297"/>
                </a:lnTo>
                <a:lnTo>
                  <a:pt x="370" y="296"/>
                </a:lnTo>
                <a:lnTo>
                  <a:pt x="357" y="296"/>
                </a:lnTo>
                <a:lnTo>
                  <a:pt x="360" y="288"/>
                </a:lnTo>
                <a:lnTo>
                  <a:pt x="363" y="281"/>
                </a:lnTo>
                <a:lnTo>
                  <a:pt x="365" y="275"/>
                </a:lnTo>
                <a:lnTo>
                  <a:pt x="366" y="269"/>
                </a:lnTo>
                <a:lnTo>
                  <a:pt x="367" y="264"/>
                </a:lnTo>
                <a:lnTo>
                  <a:pt x="369" y="256"/>
                </a:lnTo>
                <a:lnTo>
                  <a:pt x="369" y="254"/>
                </a:lnTo>
                <a:lnTo>
                  <a:pt x="369" y="251"/>
                </a:lnTo>
                <a:lnTo>
                  <a:pt x="367" y="246"/>
                </a:lnTo>
                <a:lnTo>
                  <a:pt x="365" y="244"/>
                </a:lnTo>
                <a:lnTo>
                  <a:pt x="363" y="242"/>
                </a:lnTo>
                <a:lnTo>
                  <a:pt x="358" y="237"/>
                </a:lnTo>
                <a:lnTo>
                  <a:pt x="353" y="233"/>
                </a:lnTo>
                <a:lnTo>
                  <a:pt x="346" y="230"/>
                </a:lnTo>
                <a:lnTo>
                  <a:pt x="339" y="227"/>
                </a:lnTo>
                <a:lnTo>
                  <a:pt x="332" y="224"/>
                </a:lnTo>
                <a:lnTo>
                  <a:pt x="324" y="222"/>
                </a:lnTo>
                <a:lnTo>
                  <a:pt x="316" y="221"/>
                </a:lnTo>
                <a:lnTo>
                  <a:pt x="309" y="220"/>
                </a:lnTo>
                <a:lnTo>
                  <a:pt x="302" y="220"/>
                </a:lnTo>
                <a:lnTo>
                  <a:pt x="295" y="221"/>
                </a:lnTo>
                <a:lnTo>
                  <a:pt x="292" y="221"/>
                </a:lnTo>
                <a:lnTo>
                  <a:pt x="290" y="222"/>
                </a:lnTo>
                <a:lnTo>
                  <a:pt x="285" y="225"/>
                </a:lnTo>
                <a:lnTo>
                  <a:pt x="283" y="226"/>
                </a:lnTo>
                <a:lnTo>
                  <a:pt x="282" y="228"/>
                </a:lnTo>
                <a:lnTo>
                  <a:pt x="281" y="230"/>
                </a:lnTo>
                <a:lnTo>
                  <a:pt x="280" y="232"/>
                </a:lnTo>
                <a:lnTo>
                  <a:pt x="279" y="234"/>
                </a:lnTo>
                <a:lnTo>
                  <a:pt x="272" y="244"/>
                </a:lnTo>
                <a:lnTo>
                  <a:pt x="267" y="252"/>
                </a:lnTo>
                <a:lnTo>
                  <a:pt x="264" y="258"/>
                </a:lnTo>
                <a:lnTo>
                  <a:pt x="263" y="260"/>
                </a:lnTo>
                <a:lnTo>
                  <a:pt x="272" y="288"/>
                </a:lnTo>
                <a:lnTo>
                  <a:pt x="274" y="296"/>
                </a:lnTo>
                <a:lnTo>
                  <a:pt x="262" y="296"/>
                </a:lnTo>
                <a:lnTo>
                  <a:pt x="261" y="297"/>
                </a:lnTo>
                <a:lnTo>
                  <a:pt x="261" y="299"/>
                </a:lnTo>
                <a:lnTo>
                  <a:pt x="260" y="303"/>
                </a:lnTo>
                <a:lnTo>
                  <a:pt x="261" y="305"/>
                </a:lnTo>
                <a:lnTo>
                  <a:pt x="261" y="307"/>
                </a:lnTo>
                <a:lnTo>
                  <a:pt x="263" y="311"/>
                </a:lnTo>
                <a:lnTo>
                  <a:pt x="272" y="312"/>
                </a:lnTo>
                <a:lnTo>
                  <a:pt x="272" y="322"/>
                </a:lnTo>
                <a:lnTo>
                  <a:pt x="272" y="332"/>
                </a:lnTo>
                <a:lnTo>
                  <a:pt x="273" y="336"/>
                </a:lnTo>
                <a:lnTo>
                  <a:pt x="274" y="340"/>
                </a:lnTo>
                <a:lnTo>
                  <a:pt x="275" y="344"/>
                </a:lnTo>
                <a:lnTo>
                  <a:pt x="276" y="348"/>
                </a:lnTo>
                <a:lnTo>
                  <a:pt x="279" y="353"/>
                </a:lnTo>
                <a:lnTo>
                  <a:pt x="280" y="354"/>
                </a:lnTo>
                <a:lnTo>
                  <a:pt x="281" y="356"/>
                </a:lnTo>
                <a:lnTo>
                  <a:pt x="283" y="357"/>
                </a:lnTo>
                <a:lnTo>
                  <a:pt x="286" y="358"/>
                </a:lnTo>
                <a:lnTo>
                  <a:pt x="290" y="360"/>
                </a:lnTo>
                <a:lnTo>
                  <a:pt x="290" y="409"/>
                </a:lnTo>
                <a:lnTo>
                  <a:pt x="284" y="412"/>
                </a:lnTo>
                <a:lnTo>
                  <a:pt x="266" y="419"/>
                </a:lnTo>
                <a:lnTo>
                  <a:pt x="249" y="427"/>
                </a:lnTo>
                <a:lnTo>
                  <a:pt x="233" y="434"/>
                </a:lnTo>
                <a:lnTo>
                  <a:pt x="219" y="442"/>
                </a:lnTo>
                <a:lnTo>
                  <a:pt x="207" y="448"/>
                </a:lnTo>
                <a:lnTo>
                  <a:pt x="197" y="454"/>
                </a:lnTo>
                <a:lnTo>
                  <a:pt x="192" y="459"/>
                </a:lnTo>
                <a:lnTo>
                  <a:pt x="191" y="528"/>
                </a:lnTo>
                <a:lnTo>
                  <a:pt x="433" y="528"/>
                </a:lnTo>
                <a:close/>
                <a:moveTo>
                  <a:pt x="512" y="413"/>
                </a:moveTo>
                <a:lnTo>
                  <a:pt x="551" y="430"/>
                </a:lnTo>
                <a:lnTo>
                  <a:pt x="591" y="447"/>
                </a:lnTo>
                <a:lnTo>
                  <a:pt x="592" y="448"/>
                </a:lnTo>
                <a:lnTo>
                  <a:pt x="593" y="450"/>
                </a:lnTo>
                <a:lnTo>
                  <a:pt x="594" y="451"/>
                </a:lnTo>
                <a:lnTo>
                  <a:pt x="594" y="453"/>
                </a:lnTo>
                <a:lnTo>
                  <a:pt x="594" y="534"/>
                </a:lnTo>
                <a:lnTo>
                  <a:pt x="594" y="536"/>
                </a:lnTo>
                <a:lnTo>
                  <a:pt x="592" y="538"/>
                </a:lnTo>
                <a:lnTo>
                  <a:pt x="591" y="539"/>
                </a:lnTo>
                <a:lnTo>
                  <a:pt x="588" y="540"/>
                </a:lnTo>
                <a:lnTo>
                  <a:pt x="453" y="540"/>
                </a:lnTo>
                <a:lnTo>
                  <a:pt x="433" y="540"/>
                </a:lnTo>
                <a:lnTo>
                  <a:pt x="179" y="540"/>
                </a:lnTo>
                <a:lnTo>
                  <a:pt x="179" y="457"/>
                </a:lnTo>
                <a:lnTo>
                  <a:pt x="180" y="454"/>
                </a:lnTo>
                <a:lnTo>
                  <a:pt x="182" y="452"/>
                </a:lnTo>
                <a:lnTo>
                  <a:pt x="185" y="449"/>
                </a:lnTo>
                <a:lnTo>
                  <a:pt x="188" y="446"/>
                </a:lnTo>
                <a:lnTo>
                  <a:pt x="199" y="439"/>
                </a:lnTo>
                <a:lnTo>
                  <a:pt x="213" y="431"/>
                </a:lnTo>
                <a:lnTo>
                  <a:pt x="228" y="424"/>
                </a:lnTo>
                <a:lnTo>
                  <a:pt x="244" y="416"/>
                </a:lnTo>
                <a:lnTo>
                  <a:pt x="261" y="408"/>
                </a:lnTo>
                <a:lnTo>
                  <a:pt x="278" y="401"/>
                </a:lnTo>
                <a:lnTo>
                  <a:pt x="278" y="368"/>
                </a:lnTo>
                <a:lnTo>
                  <a:pt x="276" y="367"/>
                </a:lnTo>
                <a:lnTo>
                  <a:pt x="272" y="364"/>
                </a:lnTo>
                <a:lnTo>
                  <a:pt x="269" y="360"/>
                </a:lnTo>
                <a:lnTo>
                  <a:pt x="267" y="357"/>
                </a:lnTo>
                <a:lnTo>
                  <a:pt x="265" y="353"/>
                </a:lnTo>
                <a:lnTo>
                  <a:pt x="264" y="349"/>
                </a:lnTo>
                <a:lnTo>
                  <a:pt x="262" y="345"/>
                </a:lnTo>
                <a:lnTo>
                  <a:pt x="261" y="340"/>
                </a:lnTo>
                <a:lnTo>
                  <a:pt x="261" y="335"/>
                </a:lnTo>
                <a:lnTo>
                  <a:pt x="260" y="330"/>
                </a:lnTo>
                <a:lnTo>
                  <a:pt x="260" y="324"/>
                </a:lnTo>
                <a:lnTo>
                  <a:pt x="258" y="323"/>
                </a:lnTo>
                <a:lnTo>
                  <a:pt x="255" y="321"/>
                </a:lnTo>
                <a:lnTo>
                  <a:pt x="254" y="319"/>
                </a:lnTo>
                <a:lnTo>
                  <a:pt x="252" y="317"/>
                </a:lnTo>
                <a:lnTo>
                  <a:pt x="251" y="314"/>
                </a:lnTo>
                <a:lnTo>
                  <a:pt x="250" y="311"/>
                </a:lnTo>
                <a:lnTo>
                  <a:pt x="248" y="304"/>
                </a:lnTo>
                <a:lnTo>
                  <a:pt x="248" y="301"/>
                </a:lnTo>
                <a:lnTo>
                  <a:pt x="249" y="297"/>
                </a:lnTo>
                <a:lnTo>
                  <a:pt x="249" y="294"/>
                </a:lnTo>
                <a:lnTo>
                  <a:pt x="250" y="291"/>
                </a:lnTo>
                <a:lnTo>
                  <a:pt x="252" y="289"/>
                </a:lnTo>
                <a:lnTo>
                  <a:pt x="253" y="287"/>
                </a:lnTo>
                <a:lnTo>
                  <a:pt x="255" y="285"/>
                </a:lnTo>
                <a:lnTo>
                  <a:pt x="258" y="284"/>
                </a:lnTo>
                <a:lnTo>
                  <a:pt x="251" y="264"/>
                </a:lnTo>
                <a:lnTo>
                  <a:pt x="251" y="261"/>
                </a:lnTo>
                <a:lnTo>
                  <a:pt x="251" y="258"/>
                </a:lnTo>
                <a:lnTo>
                  <a:pt x="254" y="250"/>
                </a:lnTo>
                <a:lnTo>
                  <a:pt x="257" y="245"/>
                </a:lnTo>
                <a:lnTo>
                  <a:pt x="260" y="240"/>
                </a:lnTo>
                <a:lnTo>
                  <a:pt x="269" y="228"/>
                </a:lnTo>
                <a:lnTo>
                  <a:pt x="270" y="224"/>
                </a:lnTo>
                <a:lnTo>
                  <a:pt x="272" y="221"/>
                </a:lnTo>
                <a:lnTo>
                  <a:pt x="274" y="219"/>
                </a:lnTo>
                <a:lnTo>
                  <a:pt x="276" y="216"/>
                </a:lnTo>
                <a:lnTo>
                  <a:pt x="279" y="214"/>
                </a:lnTo>
                <a:lnTo>
                  <a:pt x="282" y="213"/>
                </a:lnTo>
                <a:lnTo>
                  <a:pt x="286" y="211"/>
                </a:lnTo>
                <a:lnTo>
                  <a:pt x="289" y="210"/>
                </a:lnTo>
                <a:lnTo>
                  <a:pt x="293" y="209"/>
                </a:lnTo>
                <a:lnTo>
                  <a:pt x="298" y="209"/>
                </a:lnTo>
                <a:lnTo>
                  <a:pt x="306" y="208"/>
                </a:lnTo>
                <a:lnTo>
                  <a:pt x="316" y="209"/>
                </a:lnTo>
                <a:lnTo>
                  <a:pt x="325" y="210"/>
                </a:lnTo>
                <a:lnTo>
                  <a:pt x="335" y="212"/>
                </a:lnTo>
                <a:lnTo>
                  <a:pt x="344" y="216"/>
                </a:lnTo>
                <a:lnTo>
                  <a:pt x="352" y="219"/>
                </a:lnTo>
                <a:lnTo>
                  <a:pt x="360" y="224"/>
                </a:lnTo>
                <a:lnTo>
                  <a:pt x="367" y="229"/>
                </a:lnTo>
                <a:lnTo>
                  <a:pt x="370" y="232"/>
                </a:lnTo>
                <a:lnTo>
                  <a:pt x="373" y="235"/>
                </a:lnTo>
                <a:lnTo>
                  <a:pt x="374" y="237"/>
                </a:lnTo>
                <a:lnTo>
                  <a:pt x="376" y="238"/>
                </a:lnTo>
                <a:lnTo>
                  <a:pt x="378" y="242"/>
                </a:lnTo>
                <a:lnTo>
                  <a:pt x="379" y="245"/>
                </a:lnTo>
                <a:lnTo>
                  <a:pt x="380" y="248"/>
                </a:lnTo>
                <a:lnTo>
                  <a:pt x="381" y="251"/>
                </a:lnTo>
                <a:lnTo>
                  <a:pt x="381" y="255"/>
                </a:lnTo>
                <a:lnTo>
                  <a:pt x="380" y="263"/>
                </a:lnTo>
                <a:lnTo>
                  <a:pt x="378" y="273"/>
                </a:lnTo>
                <a:lnTo>
                  <a:pt x="374" y="284"/>
                </a:lnTo>
                <a:lnTo>
                  <a:pt x="376" y="286"/>
                </a:lnTo>
                <a:lnTo>
                  <a:pt x="378" y="287"/>
                </a:lnTo>
                <a:lnTo>
                  <a:pt x="380" y="289"/>
                </a:lnTo>
                <a:lnTo>
                  <a:pt x="381" y="292"/>
                </a:lnTo>
                <a:lnTo>
                  <a:pt x="382" y="294"/>
                </a:lnTo>
                <a:lnTo>
                  <a:pt x="383" y="297"/>
                </a:lnTo>
                <a:lnTo>
                  <a:pt x="383" y="304"/>
                </a:lnTo>
                <a:lnTo>
                  <a:pt x="382" y="308"/>
                </a:lnTo>
                <a:lnTo>
                  <a:pt x="382" y="311"/>
                </a:lnTo>
                <a:lnTo>
                  <a:pt x="380" y="314"/>
                </a:lnTo>
                <a:lnTo>
                  <a:pt x="379" y="317"/>
                </a:lnTo>
                <a:lnTo>
                  <a:pt x="378" y="319"/>
                </a:lnTo>
                <a:lnTo>
                  <a:pt x="376" y="321"/>
                </a:lnTo>
                <a:lnTo>
                  <a:pt x="374" y="323"/>
                </a:lnTo>
                <a:lnTo>
                  <a:pt x="371" y="324"/>
                </a:lnTo>
                <a:lnTo>
                  <a:pt x="371" y="330"/>
                </a:lnTo>
                <a:lnTo>
                  <a:pt x="371" y="335"/>
                </a:lnTo>
                <a:lnTo>
                  <a:pt x="369" y="345"/>
                </a:lnTo>
                <a:lnTo>
                  <a:pt x="366" y="353"/>
                </a:lnTo>
                <a:lnTo>
                  <a:pt x="364" y="357"/>
                </a:lnTo>
                <a:lnTo>
                  <a:pt x="362" y="360"/>
                </a:lnTo>
                <a:lnTo>
                  <a:pt x="359" y="364"/>
                </a:lnTo>
                <a:lnTo>
                  <a:pt x="357" y="366"/>
                </a:lnTo>
                <a:lnTo>
                  <a:pt x="355" y="367"/>
                </a:lnTo>
                <a:lnTo>
                  <a:pt x="354" y="368"/>
                </a:lnTo>
                <a:lnTo>
                  <a:pt x="354" y="401"/>
                </a:lnTo>
                <a:lnTo>
                  <a:pt x="370" y="408"/>
                </a:lnTo>
                <a:lnTo>
                  <a:pt x="386" y="415"/>
                </a:lnTo>
                <a:lnTo>
                  <a:pt x="402" y="422"/>
                </a:lnTo>
                <a:lnTo>
                  <a:pt x="416" y="429"/>
                </a:lnTo>
                <a:lnTo>
                  <a:pt x="454" y="413"/>
                </a:lnTo>
                <a:lnTo>
                  <a:pt x="454" y="394"/>
                </a:lnTo>
                <a:lnTo>
                  <a:pt x="450" y="391"/>
                </a:lnTo>
                <a:lnTo>
                  <a:pt x="446" y="388"/>
                </a:lnTo>
                <a:lnTo>
                  <a:pt x="442" y="382"/>
                </a:lnTo>
                <a:lnTo>
                  <a:pt x="441" y="379"/>
                </a:lnTo>
                <a:lnTo>
                  <a:pt x="439" y="375"/>
                </a:lnTo>
                <a:lnTo>
                  <a:pt x="437" y="367"/>
                </a:lnTo>
                <a:lnTo>
                  <a:pt x="437" y="363"/>
                </a:lnTo>
                <a:lnTo>
                  <a:pt x="436" y="358"/>
                </a:lnTo>
                <a:lnTo>
                  <a:pt x="434" y="357"/>
                </a:lnTo>
                <a:lnTo>
                  <a:pt x="432" y="355"/>
                </a:lnTo>
                <a:lnTo>
                  <a:pt x="430" y="350"/>
                </a:lnTo>
                <a:lnTo>
                  <a:pt x="429" y="347"/>
                </a:lnTo>
                <a:lnTo>
                  <a:pt x="428" y="343"/>
                </a:lnTo>
                <a:lnTo>
                  <a:pt x="427" y="336"/>
                </a:lnTo>
                <a:lnTo>
                  <a:pt x="427" y="333"/>
                </a:lnTo>
                <a:lnTo>
                  <a:pt x="427" y="329"/>
                </a:lnTo>
                <a:lnTo>
                  <a:pt x="428" y="326"/>
                </a:lnTo>
                <a:lnTo>
                  <a:pt x="428" y="323"/>
                </a:lnTo>
                <a:lnTo>
                  <a:pt x="430" y="320"/>
                </a:lnTo>
                <a:lnTo>
                  <a:pt x="431" y="317"/>
                </a:lnTo>
                <a:lnTo>
                  <a:pt x="433" y="315"/>
                </a:lnTo>
                <a:lnTo>
                  <a:pt x="435" y="314"/>
                </a:lnTo>
                <a:lnTo>
                  <a:pt x="435" y="307"/>
                </a:lnTo>
                <a:lnTo>
                  <a:pt x="434" y="300"/>
                </a:lnTo>
                <a:lnTo>
                  <a:pt x="435" y="293"/>
                </a:lnTo>
                <a:lnTo>
                  <a:pt x="436" y="287"/>
                </a:lnTo>
                <a:lnTo>
                  <a:pt x="437" y="282"/>
                </a:lnTo>
                <a:lnTo>
                  <a:pt x="439" y="277"/>
                </a:lnTo>
                <a:lnTo>
                  <a:pt x="442" y="273"/>
                </a:lnTo>
                <a:lnTo>
                  <a:pt x="444" y="268"/>
                </a:lnTo>
                <a:lnTo>
                  <a:pt x="448" y="264"/>
                </a:lnTo>
                <a:lnTo>
                  <a:pt x="453" y="260"/>
                </a:lnTo>
                <a:lnTo>
                  <a:pt x="459" y="257"/>
                </a:lnTo>
                <a:lnTo>
                  <a:pt x="465" y="253"/>
                </a:lnTo>
                <a:lnTo>
                  <a:pt x="466" y="249"/>
                </a:lnTo>
                <a:lnTo>
                  <a:pt x="469" y="244"/>
                </a:lnTo>
                <a:lnTo>
                  <a:pt x="470" y="242"/>
                </a:lnTo>
                <a:lnTo>
                  <a:pt x="472" y="241"/>
                </a:lnTo>
                <a:lnTo>
                  <a:pt x="476" y="237"/>
                </a:lnTo>
                <a:lnTo>
                  <a:pt x="482" y="235"/>
                </a:lnTo>
                <a:lnTo>
                  <a:pt x="488" y="232"/>
                </a:lnTo>
                <a:lnTo>
                  <a:pt x="495" y="231"/>
                </a:lnTo>
                <a:lnTo>
                  <a:pt x="503" y="230"/>
                </a:lnTo>
                <a:lnTo>
                  <a:pt x="510" y="231"/>
                </a:lnTo>
                <a:lnTo>
                  <a:pt x="517" y="231"/>
                </a:lnTo>
                <a:lnTo>
                  <a:pt x="522" y="232"/>
                </a:lnTo>
                <a:lnTo>
                  <a:pt x="528" y="234"/>
                </a:lnTo>
                <a:lnTo>
                  <a:pt x="533" y="237"/>
                </a:lnTo>
                <a:lnTo>
                  <a:pt x="538" y="240"/>
                </a:lnTo>
                <a:lnTo>
                  <a:pt x="542" y="244"/>
                </a:lnTo>
                <a:lnTo>
                  <a:pt x="546" y="248"/>
                </a:lnTo>
                <a:lnTo>
                  <a:pt x="550" y="253"/>
                </a:lnTo>
                <a:lnTo>
                  <a:pt x="551" y="256"/>
                </a:lnTo>
                <a:lnTo>
                  <a:pt x="553" y="258"/>
                </a:lnTo>
                <a:lnTo>
                  <a:pt x="555" y="265"/>
                </a:lnTo>
                <a:lnTo>
                  <a:pt x="558" y="271"/>
                </a:lnTo>
                <a:lnTo>
                  <a:pt x="559" y="279"/>
                </a:lnTo>
                <a:lnTo>
                  <a:pt x="561" y="287"/>
                </a:lnTo>
                <a:lnTo>
                  <a:pt x="562" y="295"/>
                </a:lnTo>
                <a:lnTo>
                  <a:pt x="562" y="304"/>
                </a:lnTo>
                <a:lnTo>
                  <a:pt x="563" y="317"/>
                </a:lnTo>
                <a:lnTo>
                  <a:pt x="564" y="336"/>
                </a:lnTo>
                <a:lnTo>
                  <a:pt x="565" y="352"/>
                </a:lnTo>
                <a:lnTo>
                  <a:pt x="567" y="365"/>
                </a:lnTo>
                <a:lnTo>
                  <a:pt x="569" y="374"/>
                </a:lnTo>
                <a:lnTo>
                  <a:pt x="572" y="381"/>
                </a:lnTo>
                <a:lnTo>
                  <a:pt x="574" y="384"/>
                </a:lnTo>
                <a:lnTo>
                  <a:pt x="576" y="386"/>
                </a:lnTo>
                <a:lnTo>
                  <a:pt x="579" y="387"/>
                </a:lnTo>
                <a:lnTo>
                  <a:pt x="581" y="388"/>
                </a:lnTo>
                <a:lnTo>
                  <a:pt x="584" y="389"/>
                </a:lnTo>
                <a:lnTo>
                  <a:pt x="587" y="389"/>
                </a:lnTo>
                <a:lnTo>
                  <a:pt x="595" y="389"/>
                </a:lnTo>
                <a:lnTo>
                  <a:pt x="593" y="396"/>
                </a:lnTo>
                <a:lnTo>
                  <a:pt x="593" y="399"/>
                </a:lnTo>
                <a:lnTo>
                  <a:pt x="592" y="401"/>
                </a:lnTo>
                <a:lnTo>
                  <a:pt x="588" y="406"/>
                </a:lnTo>
                <a:lnTo>
                  <a:pt x="586" y="408"/>
                </a:lnTo>
                <a:lnTo>
                  <a:pt x="584" y="410"/>
                </a:lnTo>
                <a:lnTo>
                  <a:pt x="581" y="411"/>
                </a:lnTo>
                <a:lnTo>
                  <a:pt x="579" y="413"/>
                </a:lnTo>
                <a:lnTo>
                  <a:pt x="573" y="415"/>
                </a:lnTo>
                <a:lnTo>
                  <a:pt x="566" y="416"/>
                </a:lnTo>
                <a:lnTo>
                  <a:pt x="563" y="416"/>
                </a:lnTo>
                <a:lnTo>
                  <a:pt x="560" y="417"/>
                </a:lnTo>
                <a:lnTo>
                  <a:pt x="553" y="416"/>
                </a:lnTo>
                <a:lnTo>
                  <a:pt x="548" y="414"/>
                </a:lnTo>
                <a:lnTo>
                  <a:pt x="545" y="413"/>
                </a:lnTo>
                <a:lnTo>
                  <a:pt x="543" y="412"/>
                </a:lnTo>
                <a:lnTo>
                  <a:pt x="538" y="409"/>
                </a:lnTo>
                <a:lnTo>
                  <a:pt x="534" y="406"/>
                </a:lnTo>
                <a:lnTo>
                  <a:pt x="530" y="401"/>
                </a:lnTo>
                <a:lnTo>
                  <a:pt x="527" y="397"/>
                </a:lnTo>
                <a:lnTo>
                  <a:pt x="524" y="391"/>
                </a:lnTo>
                <a:lnTo>
                  <a:pt x="522" y="385"/>
                </a:lnTo>
                <a:lnTo>
                  <a:pt x="520" y="388"/>
                </a:lnTo>
                <a:lnTo>
                  <a:pt x="516" y="391"/>
                </a:lnTo>
                <a:lnTo>
                  <a:pt x="512" y="394"/>
                </a:lnTo>
                <a:lnTo>
                  <a:pt x="512" y="413"/>
                </a:lnTo>
                <a:close/>
              </a:path>
            </a:pathLst>
          </a:custGeom>
          <a:solidFill>
            <a:schemeClr val="tx1"/>
          </a:solidFill>
          <a:ln w="1270">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322D2D"/>
              </a:solidFill>
              <a:effectLst/>
              <a:uLnTx/>
              <a:uFillTx/>
              <a:latin typeface="Arial"/>
              <a:ea typeface="+mn-ea"/>
              <a:cs typeface="+mn-cs"/>
            </a:endParaRPr>
          </a:p>
        </p:txBody>
      </p:sp>
      <p:sp>
        <p:nvSpPr>
          <p:cNvPr id="320" name="Freeform 6">
            <a:extLst>
              <a:ext uri="{FF2B5EF4-FFF2-40B4-BE49-F238E27FC236}">
                <a16:creationId xmlns:a16="http://schemas.microsoft.com/office/drawing/2014/main" id="{5180311F-2A62-35C5-B348-5572E534DC3A}"/>
              </a:ext>
            </a:extLst>
          </p:cNvPr>
          <p:cNvSpPr>
            <a:spLocks noEditPoints="1"/>
          </p:cNvSpPr>
          <p:nvPr/>
        </p:nvSpPr>
        <p:spPr bwMode="auto">
          <a:xfrm>
            <a:off x="9910068" y="4024061"/>
            <a:ext cx="288773" cy="288032"/>
          </a:xfrm>
          <a:custGeom>
            <a:avLst/>
            <a:gdLst>
              <a:gd name="T0" fmla="*/ 204 w 779"/>
              <a:gd name="T1" fmla="*/ 730 h 777"/>
              <a:gd name="T2" fmla="*/ 38 w 779"/>
              <a:gd name="T3" fmla="*/ 557 h 777"/>
              <a:gd name="T4" fmla="*/ 1 w 779"/>
              <a:gd name="T5" fmla="*/ 358 h 777"/>
              <a:gd name="T6" fmla="*/ 77 w 779"/>
              <a:gd name="T7" fmla="*/ 156 h 777"/>
              <a:gd name="T8" fmla="*/ 273 w 779"/>
              <a:gd name="T9" fmla="*/ 17 h 777"/>
              <a:gd name="T10" fmla="*/ 459 w 779"/>
              <a:gd name="T11" fmla="*/ 6 h 777"/>
              <a:gd name="T12" fmla="*/ 665 w 779"/>
              <a:gd name="T13" fmla="*/ 114 h 777"/>
              <a:gd name="T14" fmla="*/ 771 w 779"/>
              <a:gd name="T15" fmla="*/ 310 h 777"/>
              <a:gd name="T16" fmla="*/ 761 w 779"/>
              <a:gd name="T17" fmla="*/ 504 h 777"/>
              <a:gd name="T18" fmla="*/ 622 w 779"/>
              <a:gd name="T19" fmla="*/ 700 h 777"/>
              <a:gd name="T20" fmla="*/ 420 w 779"/>
              <a:gd name="T21" fmla="*/ 776 h 777"/>
              <a:gd name="T22" fmla="*/ 537 w 779"/>
              <a:gd name="T23" fmla="*/ 736 h 777"/>
              <a:gd name="T24" fmla="*/ 707 w 779"/>
              <a:gd name="T25" fmla="*/ 591 h 777"/>
              <a:gd name="T26" fmla="*/ 766 w 779"/>
              <a:gd name="T27" fmla="*/ 417 h 777"/>
              <a:gd name="T28" fmla="*/ 729 w 779"/>
              <a:gd name="T29" fmla="*/ 225 h 777"/>
              <a:gd name="T30" fmla="*/ 585 w 779"/>
              <a:gd name="T31" fmla="*/ 66 h 777"/>
              <a:gd name="T32" fmla="*/ 409 w 779"/>
              <a:gd name="T33" fmla="*/ 12 h 777"/>
              <a:gd name="T34" fmla="*/ 209 w 779"/>
              <a:gd name="T35" fmla="*/ 57 h 777"/>
              <a:gd name="T36" fmla="*/ 58 w 779"/>
              <a:gd name="T37" fmla="*/ 209 h 777"/>
              <a:gd name="T38" fmla="*/ 12 w 779"/>
              <a:gd name="T39" fmla="*/ 388 h 777"/>
              <a:gd name="T40" fmla="*/ 67 w 779"/>
              <a:gd name="T41" fmla="*/ 584 h 777"/>
              <a:gd name="T42" fmla="*/ 217 w 779"/>
              <a:gd name="T43" fmla="*/ 724 h 777"/>
              <a:gd name="T44" fmla="*/ 482 w 779"/>
              <a:gd name="T45" fmla="*/ 260 h 777"/>
              <a:gd name="T46" fmla="*/ 448 w 779"/>
              <a:gd name="T47" fmla="*/ 320 h 777"/>
              <a:gd name="T48" fmla="*/ 446 w 779"/>
              <a:gd name="T49" fmla="*/ 350 h 777"/>
              <a:gd name="T50" fmla="*/ 466 w 779"/>
              <a:gd name="T51" fmla="*/ 390 h 777"/>
              <a:gd name="T52" fmla="*/ 453 w 779"/>
              <a:gd name="T53" fmla="*/ 528 h 777"/>
              <a:gd name="T54" fmla="*/ 505 w 779"/>
              <a:gd name="T55" fmla="*/ 384 h 777"/>
              <a:gd name="T56" fmla="*/ 528 w 779"/>
              <a:gd name="T57" fmla="*/ 343 h 777"/>
              <a:gd name="T58" fmla="*/ 516 w 779"/>
              <a:gd name="T59" fmla="*/ 286 h 777"/>
              <a:gd name="T60" fmla="*/ 514 w 779"/>
              <a:gd name="T61" fmla="*/ 263 h 777"/>
              <a:gd name="T62" fmla="*/ 536 w 779"/>
              <a:gd name="T63" fmla="*/ 320 h 777"/>
              <a:gd name="T64" fmla="*/ 533 w 779"/>
              <a:gd name="T65" fmla="*/ 379 h 777"/>
              <a:gd name="T66" fmla="*/ 577 w 779"/>
              <a:gd name="T67" fmla="*/ 400 h 777"/>
              <a:gd name="T68" fmla="*/ 552 w 779"/>
              <a:gd name="T69" fmla="*/ 338 h 777"/>
              <a:gd name="T70" fmla="*/ 519 w 779"/>
              <a:gd name="T71" fmla="*/ 244 h 777"/>
              <a:gd name="T72" fmla="*/ 435 w 779"/>
              <a:gd name="T73" fmla="*/ 454 h 777"/>
              <a:gd name="T74" fmla="*/ 355 w 779"/>
              <a:gd name="T75" fmla="*/ 348 h 777"/>
              <a:gd name="T76" fmla="*/ 357 w 779"/>
              <a:gd name="T77" fmla="*/ 296 h 777"/>
              <a:gd name="T78" fmla="*/ 353 w 779"/>
              <a:gd name="T79" fmla="*/ 233 h 777"/>
              <a:gd name="T80" fmla="*/ 282 w 779"/>
              <a:gd name="T81" fmla="*/ 228 h 777"/>
              <a:gd name="T82" fmla="*/ 260 w 779"/>
              <a:gd name="T83" fmla="*/ 303 h 777"/>
              <a:gd name="T84" fmla="*/ 281 w 779"/>
              <a:gd name="T85" fmla="*/ 356 h 777"/>
              <a:gd name="T86" fmla="*/ 191 w 779"/>
              <a:gd name="T87" fmla="*/ 528 h 777"/>
              <a:gd name="T88" fmla="*/ 588 w 779"/>
              <a:gd name="T89" fmla="*/ 540 h 777"/>
              <a:gd name="T90" fmla="*/ 261 w 779"/>
              <a:gd name="T91" fmla="*/ 408 h 777"/>
              <a:gd name="T92" fmla="*/ 260 w 779"/>
              <a:gd name="T93" fmla="*/ 324 h 777"/>
              <a:gd name="T94" fmla="*/ 253 w 779"/>
              <a:gd name="T95" fmla="*/ 287 h 777"/>
              <a:gd name="T96" fmla="*/ 276 w 779"/>
              <a:gd name="T97" fmla="*/ 216 h 777"/>
              <a:gd name="T98" fmla="*/ 360 w 779"/>
              <a:gd name="T99" fmla="*/ 224 h 777"/>
              <a:gd name="T100" fmla="*/ 374 w 779"/>
              <a:gd name="T101" fmla="*/ 284 h 777"/>
              <a:gd name="T102" fmla="*/ 376 w 779"/>
              <a:gd name="T103" fmla="*/ 321 h 777"/>
              <a:gd name="T104" fmla="*/ 354 w 779"/>
              <a:gd name="T105" fmla="*/ 401 h 777"/>
              <a:gd name="T106" fmla="*/ 437 w 779"/>
              <a:gd name="T107" fmla="*/ 363 h 777"/>
              <a:gd name="T108" fmla="*/ 431 w 779"/>
              <a:gd name="T109" fmla="*/ 317 h 777"/>
              <a:gd name="T110" fmla="*/ 459 w 779"/>
              <a:gd name="T111" fmla="*/ 257 h 777"/>
              <a:gd name="T112" fmla="*/ 522 w 779"/>
              <a:gd name="T113" fmla="*/ 232 h 777"/>
              <a:gd name="T114" fmla="*/ 562 w 779"/>
              <a:gd name="T115" fmla="*/ 295 h 777"/>
              <a:gd name="T116" fmla="*/ 587 w 779"/>
              <a:gd name="T117" fmla="*/ 389 h 777"/>
              <a:gd name="T118" fmla="*/ 560 w 779"/>
              <a:gd name="T119" fmla="*/ 417 h 777"/>
              <a:gd name="T120" fmla="*/ 512 w 779"/>
              <a:gd name="T121" fmla="*/ 394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9" h="777">
                <a:moveTo>
                  <a:pt x="389" y="777"/>
                </a:moveTo>
                <a:lnTo>
                  <a:pt x="369" y="777"/>
                </a:lnTo>
                <a:lnTo>
                  <a:pt x="359" y="776"/>
                </a:lnTo>
                <a:lnTo>
                  <a:pt x="349" y="775"/>
                </a:lnTo>
                <a:lnTo>
                  <a:pt x="330" y="773"/>
                </a:lnTo>
                <a:lnTo>
                  <a:pt x="320" y="771"/>
                </a:lnTo>
                <a:lnTo>
                  <a:pt x="311" y="769"/>
                </a:lnTo>
                <a:lnTo>
                  <a:pt x="292" y="765"/>
                </a:lnTo>
                <a:lnTo>
                  <a:pt x="273" y="760"/>
                </a:lnTo>
                <a:lnTo>
                  <a:pt x="255" y="754"/>
                </a:lnTo>
                <a:lnTo>
                  <a:pt x="238" y="747"/>
                </a:lnTo>
                <a:lnTo>
                  <a:pt x="220" y="739"/>
                </a:lnTo>
                <a:lnTo>
                  <a:pt x="204" y="730"/>
                </a:lnTo>
                <a:lnTo>
                  <a:pt x="187" y="721"/>
                </a:lnTo>
                <a:lnTo>
                  <a:pt x="172" y="711"/>
                </a:lnTo>
                <a:lnTo>
                  <a:pt x="156" y="700"/>
                </a:lnTo>
                <a:lnTo>
                  <a:pt x="142" y="688"/>
                </a:lnTo>
                <a:lnTo>
                  <a:pt x="127" y="676"/>
                </a:lnTo>
                <a:lnTo>
                  <a:pt x="114" y="663"/>
                </a:lnTo>
                <a:lnTo>
                  <a:pt x="101" y="650"/>
                </a:lnTo>
                <a:lnTo>
                  <a:pt x="89" y="636"/>
                </a:lnTo>
                <a:lnTo>
                  <a:pt x="77" y="621"/>
                </a:lnTo>
                <a:lnTo>
                  <a:pt x="67" y="606"/>
                </a:lnTo>
                <a:lnTo>
                  <a:pt x="56" y="590"/>
                </a:lnTo>
                <a:lnTo>
                  <a:pt x="47" y="574"/>
                </a:lnTo>
                <a:lnTo>
                  <a:pt x="38" y="557"/>
                </a:lnTo>
                <a:lnTo>
                  <a:pt x="31" y="540"/>
                </a:lnTo>
                <a:lnTo>
                  <a:pt x="24" y="522"/>
                </a:lnTo>
                <a:lnTo>
                  <a:pt x="18" y="504"/>
                </a:lnTo>
                <a:lnTo>
                  <a:pt x="15" y="495"/>
                </a:lnTo>
                <a:lnTo>
                  <a:pt x="12" y="486"/>
                </a:lnTo>
                <a:lnTo>
                  <a:pt x="8" y="467"/>
                </a:lnTo>
                <a:lnTo>
                  <a:pt x="5" y="448"/>
                </a:lnTo>
                <a:lnTo>
                  <a:pt x="2" y="428"/>
                </a:lnTo>
                <a:lnTo>
                  <a:pt x="1" y="418"/>
                </a:lnTo>
                <a:lnTo>
                  <a:pt x="1" y="408"/>
                </a:lnTo>
                <a:lnTo>
                  <a:pt x="0" y="388"/>
                </a:lnTo>
                <a:lnTo>
                  <a:pt x="1" y="368"/>
                </a:lnTo>
                <a:lnTo>
                  <a:pt x="1" y="358"/>
                </a:lnTo>
                <a:lnTo>
                  <a:pt x="2" y="349"/>
                </a:lnTo>
                <a:lnTo>
                  <a:pt x="5" y="329"/>
                </a:lnTo>
                <a:lnTo>
                  <a:pt x="6" y="320"/>
                </a:lnTo>
                <a:lnTo>
                  <a:pt x="8" y="310"/>
                </a:lnTo>
                <a:lnTo>
                  <a:pt x="12" y="291"/>
                </a:lnTo>
                <a:lnTo>
                  <a:pt x="18" y="273"/>
                </a:lnTo>
                <a:lnTo>
                  <a:pt x="24" y="255"/>
                </a:lnTo>
                <a:lnTo>
                  <a:pt x="31" y="237"/>
                </a:lnTo>
                <a:lnTo>
                  <a:pt x="38" y="220"/>
                </a:lnTo>
                <a:lnTo>
                  <a:pt x="47" y="203"/>
                </a:lnTo>
                <a:lnTo>
                  <a:pt x="56" y="187"/>
                </a:lnTo>
                <a:lnTo>
                  <a:pt x="67" y="171"/>
                </a:lnTo>
                <a:lnTo>
                  <a:pt x="77" y="156"/>
                </a:lnTo>
                <a:lnTo>
                  <a:pt x="89" y="141"/>
                </a:lnTo>
                <a:lnTo>
                  <a:pt x="101" y="127"/>
                </a:lnTo>
                <a:lnTo>
                  <a:pt x="114" y="114"/>
                </a:lnTo>
                <a:lnTo>
                  <a:pt x="127" y="101"/>
                </a:lnTo>
                <a:lnTo>
                  <a:pt x="142" y="88"/>
                </a:lnTo>
                <a:lnTo>
                  <a:pt x="156" y="77"/>
                </a:lnTo>
                <a:lnTo>
                  <a:pt x="172" y="66"/>
                </a:lnTo>
                <a:lnTo>
                  <a:pt x="187" y="56"/>
                </a:lnTo>
                <a:lnTo>
                  <a:pt x="204" y="47"/>
                </a:lnTo>
                <a:lnTo>
                  <a:pt x="220" y="38"/>
                </a:lnTo>
                <a:lnTo>
                  <a:pt x="238" y="30"/>
                </a:lnTo>
                <a:lnTo>
                  <a:pt x="255" y="23"/>
                </a:lnTo>
                <a:lnTo>
                  <a:pt x="273" y="17"/>
                </a:lnTo>
                <a:lnTo>
                  <a:pt x="282" y="14"/>
                </a:lnTo>
                <a:lnTo>
                  <a:pt x="292" y="12"/>
                </a:lnTo>
                <a:lnTo>
                  <a:pt x="311" y="8"/>
                </a:lnTo>
                <a:lnTo>
                  <a:pt x="330" y="4"/>
                </a:lnTo>
                <a:lnTo>
                  <a:pt x="349" y="2"/>
                </a:lnTo>
                <a:lnTo>
                  <a:pt x="359" y="1"/>
                </a:lnTo>
                <a:lnTo>
                  <a:pt x="369" y="0"/>
                </a:lnTo>
                <a:lnTo>
                  <a:pt x="389" y="0"/>
                </a:lnTo>
                <a:lnTo>
                  <a:pt x="410" y="0"/>
                </a:lnTo>
                <a:lnTo>
                  <a:pt x="420" y="1"/>
                </a:lnTo>
                <a:lnTo>
                  <a:pt x="430" y="2"/>
                </a:lnTo>
                <a:lnTo>
                  <a:pt x="449" y="4"/>
                </a:lnTo>
                <a:lnTo>
                  <a:pt x="459" y="6"/>
                </a:lnTo>
                <a:lnTo>
                  <a:pt x="468" y="8"/>
                </a:lnTo>
                <a:lnTo>
                  <a:pt x="487" y="12"/>
                </a:lnTo>
                <a:lnTo>
                  <a:pt x="505" y="17"/>
                </a:lnTo>
                <a:lnTo>
                  <a:pt x="524" y="23"/>
                </a:lnTo>
                <a:lnTo>
                  <a:pt x="541" y="30"/>
                </a:lnTo>
                <a:lnTo>
                  <a:pt x="558" y="38"/>
                </a:lnTo>
                <a:lnTo>
                  <a:pt x="575" y="47"/>
                </a:lnTo>
                <a:lnTo>
                  <a:pt x="591" y="56"/>
                </a:lnTo>
                <a:lnTo>
                  <a:pt x="607" y="66"/>
                </a:lnTo>
                <a:lnTo>
                  <a:pt x="622" y="77"/>
                </a:lnTo>
                <a:lnTo>
                  <a:pt x="637" y="88"/>
                </a:lnTo>
                <a:lnTo>
                  <a:pt x="651" y="101"/>
                </a:lnTo>
                <a:lnTo>
                  <a:pt x="665" y="114"/>
                </a:lnTo>
                <a:lnTo>
                  <a:pt x="678" y="127"/>
                </a:lnTo>
                <a:lnTo>
                  <a:pt x="690" y="141"/>
                </a:lnTo>
                <a:lnTo>
                  <a:pt x="701" y="156"/>
                </a:lnTo>
                <a:lnTo>
                  <a:pt x="712" y="171"/>
                </a:lnTo>
                <a:lnTo>
                  <a:pt x="722" y="187"/>
                </a:lnTo>
                <a:lnTo>
                  <a:pt x="732" y="203"/>
                </a:lnTo>
                <a:lnTo>
                  <a:pt x="740" y="220"/>
                </a:lnTo>
                <a:lnTo>
                  <a:pt x="748" y="237"/>
                </a:lnTo>
                <a:lnTo>
                  <a:pt x="755" y="255"/>
                </a:lnTo>
                <a:lnTo>
                  <a:pt x="761" y="273"/>
                </a:lnTo>
                <a:lnTo>
                  <a:pt x="764" y="282"/>
                </a:lnTo>
                <a:lnTo>
                  <a:pt x="766" y="291"/>
                </a:lnTo>
                <a:lnTo>
                  <a:pt x="771" y="310"/>
                </a:lnTo>
                <a:lnTo>
                  <a:pt x="774" y="329"/>
                </a:lnTo>
                <a:lnTo>
                  <a:pt x="777" y="349"/>
                </a:lnTo>
                <a:lnTo>
                  <a:pt x="777" y="358"/>
                </a:lnTo>
                <a:lnTo>
                  <a:pt x="778" y="368"/>
                </a:lnTo>
                <a:lnTo>
                  <a:pt x="779" y="388"/>
                </a:lnTo>
                <a:lnTo>
                  <a:pt x="778" y="408"/>
                </a:lnTo>
                <a:lnTo>
                  <a:pt x="777" y="418"/>
                </a:lnTo>
                <a:lnTo>
                  <a:pt x="777" y="428"/>
                </a:lnTo>
                <a:lnTo>
                  <a:pt x="774" y="448"/>
                </a:lnTo>
                <a:lnTo>
                  <a:pt x="773" y="457"/>
                </a:lnTo>
                <a:lnTo>
                  <a:pt x="771" y="467"/>
                </a:lnTo>
                <a:lnTo>
                  <a:pt x="766" y="486"/>
                </a:lnTo>
                <a:lnTo>
                  <a:pt x="761" y="504"/>
                </a:lnTo>
                <a:lnTo>
                  <a:pt x="755" y="522"/>
                </a:lnTo>
                <a:lnTo>
                  <a:pt x="748" y="540"/>
                </a:lnTo>
                <a:lnTo>
                  <a:pt x="740" y="557"/>
                </a:lnTo>
                <a:lnTo>
                  <a:pt x="732" y="574"/>
                </a:lnTo>
                <a:lnTo>
                  <a:pt x="722" y="590"/>
                </a:lnTo>
                <a:lnTo>
                  <a:pt x="712" y="606"/>
                </a:lnTo>
                <a:lnTo>
                  <a:pt x="701" y="621"/>
                </a:lnTo>
                <a:lnTo>
                  <a:pt x="690" y="636"/>
                </a:lnTo>
                <a:lnTo>
                  <a:pt x="678" y="650"/>
                </a:lnTo>
                <a:lnTo>
                  <a:pt x="665" y="663"/>
                </a:lnTo>
                <a:lnTo>
                  <a:pt x="651" y="676"/>
                </a:lnTo>
                <a:lnTo>
                  <a:pt x="637" y="688"/>
                </a:lnTo>
                <a:lnTo>
                  <a:pt x="622" y="700"/>
                </a:lnTo>
                <a:lnTo>
                  <a:pt x="607" y="711"/>
                </a:lnTo>
                <a:lnTo>
                  <a:pt x="591" y="721"/>
                </a:lnTo>
                <a:lnTo>
                  <a:pt x="575" y="730"/>
                </a:lnTo>
                <a:lnTo>
                  <a:pt x="558" y="739"/>
                </a:lnTo>
                <a:lnTo>
                  <a:pt x="541" y="747"/>
                </a:lnTo>
                <a:lnTo>
                  <a:pt x="524" y="754"/>
                </a:lnTo>
                <a:lnTo>
                  <a:pt x="505" y="760"/>
                </a:lnTo>
                <a:lnTo>
                  <a:pt x="496" y="762"/>
                </a:lnTo>
                <a:lnTo>
                  <a:pt x="487" y="765"/>
                </a:lnTo>
                <a:lnTo>
                  <a:pt x="468" y="769"/>
                </a:lnTo>
                <a:lnTo>
                  <a:pt x="449" y="773"/>
                </a:lnTo>
                <a:lnTo>
                  <a:pt x="430" y="775"/>
                </a:lnTo>
                <a:lnTo>
                  <a:pt x="420" y="776"/>
                </a:lnTo>
                <a:lnTo>
                  <a:pt x="410" y="777"/>
                </a:lnTo>
                <a:lnTo>
                  <a:pt x="389" y="777"/>
                </a:lnTo>
                <a:close/>
                <a:moveTo>
                  <a:pt x="389" y="765"/>
                </a:moveTo>
                <a:lnTo>
                  <a:pt x="409" y="765"/>
                </a:lnTo>
                <a:lnTo>
                  <a:pt x="428" y="763"/>
                </a:lnTo>
                <a:lnTo>
                  <a:pt x="447" y="761"/>
                </a:lnTo>
                <a:lnTo>
                  <a:pt x="466" y="757"/>
                </a:lnTo>
                <a:lnTo>
                  <a:pt x="484" y="753"/>
                </a:lnTo>
                <a:lnTo>
                  <a:pt x="502" y="748"/>
                </a:lnTo>
                <a:lnTo>
                  <a:pt x="511" y="745"/>
                </a:lnTo>
                <a:lnTo>
                  <a:pt x="519" y="742"/>
                </a:lnTo>
                <a:lnTo>
                  <a:pt x="528" y="739"/>
                </a:lnTo>
                <a:lnTo>
                  <a:pt x="537" y="736"/>
                </a:lnTo>
                <a:lnTo>
                  <a:pt x="553" y="728"/>
                </a:lnTo>
                <a:lnTo>
                  <a:pt x="569" y="720"/>
                </a:lnTo>
                <a:lnTo>
                  <a:pt x="585" y="711"/>
                </a:lnTo>
                <a:lnTo>
                  <a:pt x="600" y="701"/>
                </a:lnTo>
                <a:lnTo>
                  <a:pt x="615" y="690"/>
                </a:lnTo>
                <a:lnTo>
                  <a:pt x="630" y="679"/>
                </a:lnTo>
                <a:lnTo>
                  <a:pt x="643" y="667"/>
                </a:lnTo>
                <a:lnTo>
                  <a:pt x="656" y="655"/>
                </a:lnTo>
                <a:lnTo>
                  <a:pt x="669" y="642"/>
                </a:lnTo>
                <a:lnTo>
                  <a:pt x="681" y="628"/>
                </a:lnTo>
                <a:lnTo>
                  <a:pt x="692" y="614"/>
                </a:lnTo>
                <a:lnTo>
                  <a:pt x="702" y="599"/>
                </a:lnTo>
                <a:lnTo>
                  <a:pt x="707" y="591"/>
                </a:lnTo>
                <a:lnTo>
                  <a:pt x="712" y="584"/>
                </a:lnTo>
                <a:lnTo>
                  <a:pt x="721" y="568"/>
                </a:lnTo>
                <a:lnTo>
                  <a:pt x="725" y="560"/>
                </a:lnTo>
                <a:lnTo>
                  <a:pt x="729" y="552"/>
                </a:lnTo>
                <a:lnTo>
                  <a:pt x="733" y="543"/>
                </a:lnTo>
                <a:lnTo>
                  <a:pt x="737" y="535"/>
                </a:lnTo>
                <a:lnTo>
                  <a:pt x="744" y="518"/>
                </a:lnTo>
                <a:lnTo>
                  <a:pt x="750" y="500"/>
                </a:lnTo>
                <a:lnTo>
                  <a:pt x="755" y="483"/>
                </a:lnTo>
                <a:lnTo>
                  <a:pt x="759" y="464"/>
                </a:lnTo>
                <a:lnTo>
                  <a:pt x="762" y="446"/>
                </a:lnTo>
                <a:lnTo>
                  <a:pt x="765" y="427"/>
                </a:lnTo>
                <a:lnTo>
                  <a:pt x="766" y="417"/>
                </a:lnTo>
                <a:lnTo>
                  <a:pt x="766" y="408"/>
                </a:lnTo>
                <a:lnTo>
                  <a:pt x="767" y="388"/>
                </a:lnTo>
                <a:lnTo>
                  <a:pt x="766" y="369"/>
                </a:lnTo>
                <a:lnTo>
                  <a:pt x="765" y="350"/>
                </a:lnTo>
                <a:lnTo>
                  <a:pt x="762" y="331"/>
                </a:lnTo>
                <a:lnTo>
                  <a:pt x="759" y="312"/>
                </a:lnTo>
                <a:lnTo>
                  <a:pt x="755" y="294"/>
                </a:lnTo>
                <a:lnTo>
                  <a:pt x="750" y="276"/>
                </a:lnTo>
                <a:lnTo>
                  <a:pt x="747" y="268"/>
                </a:lnTo>
                <a:lnTo>
                  <a:pt x="744" y="259"/>
                </a:lnTo>
                <a:lnTo>
                  <a:pt x="740" y="250"/>
                </a:lnTo>
                <a:lnTo>
                  <a:pt x="737" y="242"/>
                </a:lnTo>
                <a:lnTo>
                  <a:pt x="729" y="225"/>
                </a:lnTo>
                <a:lnTo>
                  <a:pt x="721" y="209"/>
                </a:lnTo>
                <a:lnTo>
                  <a:pt x="712" y="193"/>
                </a:lnTo>
                <a:lnTo>
                  <a:pt x="702" y="178"/>
                </a:lnTo>
                <a:lnTo>
                  <a:pt x="692" y="163"/>
                </a:lnTo>
                <a:lnTo>
                  <a:pt x="681" y="149"/>
                </a:lnTo>
                <a:lnTo>
                  <a:pt x="669" y="135"/>
                </a:lnTo>
                <a:lnTo>
                  <a:pt x="656" y="122"/>
                </a:lnTo>
                <a:lnTo>
                  <a:pt x="643" y="110"/>
                </a:lnTo>
                <a:lnTo>
                  <a:pt x="630" y="98"/>
                </a:lnTo>
                <a:lnTo>
                  <a:pt x="615" y="86"/>
                </a:lnTo>
                <a:lnTo>
                  <a:pt x="600" y="76"/>
                </a:lnTo>
                <a:lnTo>
                  <a:pt x="593" y="71"/>
                </a:lnTo>
                <a:lnTo>
                  <a:pt x="585" y="66"/>
                </a:lnTo>
                <a:lnTo>
                  <a:pt x="569" y="57"/>
                </a:lnTo>
                <a:lnTo>
                  <a:pt x="561" y="53"/>
                </a:lnTo>
                <a:lnTo>
                  <a:pt x="553" y="49"/>
                </a:lnTo>
                <a:lnTo>
                  <a:pt x="545" y="45"/>
                </a:lnTo>
                <a:lnTo>
                  <a:pt x="537" y="41"/>
                </a:lnTo>
                <a:lnTo>
                  <a:pt x="519" y="35"/>
                </a:lnTo>
                <a:lnTo>
                  <a:pt x="502" y="29"/>
                </a:lnTo>
                <a:lnTo>
                  <a:pt x="484" y="24"/>
                </a:lnTo>
                <a:lnTo>
                  <a:pt x="466" y="19"/>
                </a:lnTo>
                <a:lnTo>
                  <a:pt x="447" y="16"/>
                </a:lnTo>
                <a:lnTo>
                  <a:pt x="428" y="14"/>
                </a:lnTo>
                <a:lnTo>
                  <a:pt x="419" y="13"/>
                </a:lnTo>
                <a:lnTo>
                  <a:pt x="409" y="12"/>
                </a:lnTo>
                <a:lnTo>
                  <a:pt x="389" y="12"/>
                </a:lnTo>
                <a:lnTo>
                  <a:pt x="369" y="12"/>
                </a:lnTo>
                <a:lnTo>
                  <a:pt x="350" y="14"/>
                </a:lnTo>
                <a:lnTo>
                  <a:pt x="331" y="16"/>
                </a:lnTo>
                <a:lnTo>
                  <a:pt x="313" y="19"/>
                </a:lnTo>
                <a:lnTo>
                  <a:pt x="295" y="24"/>
                </a:lnTo>
                <a:lnTo>
                  <a:pt x="277" y="29"/>
                </a:lnTo>
                <a:lnTo>
                  <a:pt x="268" y="31"/>
                </a:lnTo>
                <a:lnTo>
                  <a:pt x="259" y="35"/>
                </a:lnTo>
                <a:lnTo>
                  <a:pt x="251" y="38"/>
                </a:lnTo>
                <a:lnTo>
                  <a:pt x="242" y="41"/>
                </a:lnTo>
                <a:lnTo>
                  <a:pt x="226" y="49"/>
                </a:lnTo>
                <a:lnTo>
                  <a:pt x="209" y="57"/>
                </a:lnTo>
                <a:lnTo>
                  <a:pt x="194" y="66"/>
                </a:lnTo>
                <a:lnTo>
                  <a:pt x="178" y="76"/>
                </a:lnTo>
                <a:lnTo>
                  <a:pt x="163" y="86"/>
                </a:lnTo>
                <a:lnTo>
                  <a:pt x="149" y="98"/>
                </a:lnTo>
                <a:lnTo>
                  <a:pt x="136" y="110"/>
                </a:lnTo>
                <a:lnTo>
                  <a:pt x="122" y="122"/>
                </a:lnTo>
                <a:lnTo>
                  <a:pt x="110" y="135"/>
                </a:lnTo>
                <a:lnTo>
                  <a:pt x="98" y="149"/>
                </a:lnTo>
                <a:lnTo>
                  <a:pt x="87" y="163"/>
                </a:lnTo>
                <a:lnTo>
                  <a:pt x="76" y="178"/>
                </a:lnTo>
                <a:lnTo>
                  <a:pt x="71" y="185"/>
                </a:lnTo>
                <a:lnTo>
                  <a:pt x="67" y="193"/>
                </a:lnTo>
                <a:lnTo>
                  <a:pt x="58" y="209"/>
                </a:lnTo>
                <a:lnTo>
                  <a:pt x="53" y="217"/>
                </a:lnTo>
                <a:lnTo>
                  <a:pt x="49" y="225"/>
                </a:lnTo>
                <a:lnTo>
                  <a:pt x="45" y="233"/>
                </a:lnTo>
                <a:lnTo>
                  <a:pt x="42" y="242"/>
                </a:lnTo>
                <a:lnTo>
                  <a:pt x="35" y="259"/>
                </a:lnTo>
                <a:lnTo>
                  <a:pt x="29" y="276"/>
                </a:lnTo>
                <a:lnTo>
                  <a:pt x="24" y="294"/>
                </a:lnTo>
                <a:lnTo>
                  <a:pt x="20" y="312"/>
                </a:lnTo>
                <a:lnTo>
                  <a:pt x="16" y="331"/>
                </a:lnTo>
                <a:lnTo>
                  <a:pt x="14" y="350"/>
                </a:lnTo>
                <a:lnTo>
                  <a:pt x="13" y="359"/>
                </a:lnTo>
                <a:lnTo>
                  <a:pt x="13" y="369"/>
                </a:lnTo>
                <a:lnTo>
                  <a:pt x="12" y="388"/>
                </a:lnTo>
                <a:lnTo>
                  <a:pt x="13" y="408"/>
                </a:lnTo>
                <a:lnTo>
                  <a:pt x="14" y="427"/>
                </a:lnTo>
                <a:lnTo>
                  <a:pt x="16" y="446"/>
                </a:lnTo>
                <a:lnTo>
                  <a:pt x="20" y="464"/>
                </a:lnTo>
                <a:lnTo>
                  <a:pt x="24" y="483"/>
                </a:lnTo>
                <a:lnTo>
                  <a:pt x="29" y="500"/>
                </a:lnTo>
                <a:lnTo>
                  <a:pt x="32" y="509"/>
                </a:lnTo>
                <a:lnTo>
                  <a:pt x="35" y="518"/>
                </a:lnTo>
                <a:lnTo>
                  <a:pt x="38" y="527"/>
                </a:lnTo>
                <a:lnTo>
                  <a:pt x="42" y="535"/>
                </a:lnTo>
                <a:lnTo>
                  <a:pt x="49" y="552"/>
                </a:lnTo>
                <a:lnTo>
                  <a:pt x="58" y="568"/>
                </a:lnTo>
                <a:lnTo>
                  <a:pt x="67" y="584"/>
                </a:lnTo>
                <a:lnTo>
                  <a:pt x="76" y="599"/>
                </a:lnTo>
                <a:lnTo>
                  <a:pt x="87" y="614"/>
                </a:lnTo>
                <a:lnTo>
                  <a:pt x="98" y="628"/>
                </a:lnTo>
                <a:lnTo>
                  <a:pt x="110" y="642"/>
                </a:lnTo>
                <a:lnTo>
                  <a:pt x="122" y="655"/>
                </a:lnTo>
                <a:lnTo>
                  <a:pt x="136" y="667"/>
                </a:lnTo>
                <a:lnTo>
                  <a:pt x="149" y="679"/>
                </a:lnTo>
                <a:lnTo>
                  <a:pt x="163" y="690"/>
                </a:lnTo>
                <a:lnTo>
                  <a:pt x="178" y="701"/>
                </a:lnTo>
                <a:lnTo>
                  <a:pt x="186" y="706"/>
                </a:lnTo>
                <a:lnTo>
                  <a:pt x="194" y="711"/>
                </a:lnTo>
                <a:lnTo>
                  <a:pt x="209" y="720"/>
                </a:lnTo>
                <a:lnTo>
                  <a:pt x="217" y="724"/>
                </a:lnTo>
                <a:lnTo>
                  <a:pt x="226" y="728"/>
                </a:lnTo>
                <a:lnTo>
                  <a:pt x="234" y="732"/>
                </a:lnTo>
                <a:lnTo>
                  <a:pt x="242" y="736"/>
                </a:lnTo>
                <a:lnTo>
                  <a:pt x="259" y="742"/>
                </a:lnTo>
                <a:lnTo>
                  <a:pt x="277" y="748"/>
                </a:lnTo>
                <a:lnTo>
                  <a:pt x="295" y="753"/>
                </a:lnTo>
                <a:lnTo>
                  <a:pt x="313" y="757"/>
                </a:lnTo>
                <a:lnTo>
                  <a:pt x="331" y="761"/>
                </a:lnTo>
                <a:lnTo>
                  <a:pt x="350" y="763"/>
                </a:lnTo>
                <a:lnTo>
                  <a:pt x="360" y="764"/>
                </a:lnTo>
                <a:lnTo>
                  <a:pt x="369" y="765"/>
                </a:lnTo>
                <a:lnTo>
                  <a:pt x="389" y="765"/>
                </a:lnTo>
                <a:close/>
                <a:moveTo>
                  <a:pt x="482" y="260"/>
                </a:moveTo>
                <a:lnTo>
                  <a:pt x="476" y="262"/>
                </a:lnTo>
                <a:lnTo>
                  <a:pt x="469" y="265"/>
                </a:lnTo>
                <a:lnTo>
                  <a:pt x="463" y="268"/>
                </a:lnTo>
                <a:lnTo>
                  <a:pt x="457" y="272"/>
                </a:lnTo>
                <a:lnTo>
                  <a:pt x="454" y="276"/>
                </a:lnTo>
                <a:lnTo>
                  <a:pt x="452" y="279"/>
                </a:lnTo>
                <a:lnTo>
                  <a:pt x="450" y="282"/>
                </a:lnTo>
                <a:lnTo>
                  <a:pt x="448" y="289"/>
                </a:lnTo>
                <a:lnTo>
                  <a:pt x="447" y="295"/>
                </a:lnTo>
                <a:lnTo>
                  <a:pt x="446" y="300"/>
                </a:lnTo>
                <a:lnTo>
                  <a:pt x="447" y="312"/>
                </a:lnTo>
                <a:lnTo>
                  <a:pt x="448" y="318"/>
                </a:lnTo>
                <a:lnTo>
                  <a:pt x="448" y="320"/>
                </a:lnTo>
                <a:lnTo>
                  <a:pt x="446" y="322"/>
                </a:lnTo>
                <a:lnTo>
                  <a:pt x="444" y="324"/>
                </a:lnTo>
                <a:lnTo>
                  <a:pt x="442" y="324"/>
                </a:lnTo>
                <a:lnTo>
                  <a:pt x="441" y="325"/>
                </a:lnTo>
                <a:lnTo>
                  <a:pt x="440" y="327"/>
                </a:lnTo>
                <a:lnTo>
                  <a:pt x="439" y="331"/>
                </a:lnTo>
                <a:lnTo>
                  <a:pt x="439" y="336"/>
                </a:lnTo>
                <a:lnTo>
                  <a:pt x="439" y="338"/>
                </a:lnTo>
                <a:lnTo>
                  <a:pt x="440" y="341"/>
                </a:lnTo>
                <a:lnTo>
                  <a:pt x="441" y="344"/>
                </a:lnTo>
                <a:lnTo>
                  <a:pt x="442" y="348"/>
                </a:lnTo>
                <a:lnTo>
                  <a:pt x="444" y="349"/>
                </a:lnTo>
                <a:lnTo>
                  <a:pt x="446" y="350"/>
                </a:lnTo>
                <a:lnTo>
                  <a:pt x="448" y="352"/>
                </a:lnTo>
                <a:lnTo>
                  <a:pt x="448" y="354"/>
                </a:lnTo>
                <a:lnTo>
                  <a:pt x="449" y="362"/>
                </a:lnTo>
                <a:lnTo>
                  <a:pt x="449" y="366"/>
                </a:lnTo>
                <a:lnTo>
                  <a:pt x="450" y="369"/>
                </a:lnTo>
                <a:lnTo>
                  <a:pt x="452" y="375"/>
                </a:lnTo>
                <a:lnTo>
                  <a:pt x="455" y="380"/>
                </a:lnTo>
                <a:lnTo>
                  <a:pt x="459" y="383"/>
                </a:lnTo>
                <a:lnTo>
                  <a:pt x="462" y="384"/>
                </a:lnTo>
                <a:lnTo>
                  <a:pt x="463" y="385"/>
                </a:lnTo>
                <a:lnTo>
                  <a:pt x="465" y="386"/>
                </a:lnTo>
                <a:lnTo>
                  <a:pt x="466" y="388"/>
                </a:lnTo>
                <a:lnTo>
                  <a:pt x="466" y="390"/>
                </a:lnTo>
                <a:lnTo>
                  <a:pt x="466" y="417"/>
                </a:lnTo>
                <a:lnTo>
                  <a:pt x="466" y="419"/>
                </a:lnTo>
                <a:lnTo>
                  <a:pt x="465" y="420"/>
                </a:lnTo>
                <a:lnTo>
                  <a:pt x="464" y="421"/>
                </a:lnTo>
                <a:lnTo>
                  <a:pt x="462" y="422"/>
                </a:lnTo>
                <a:lnTo>
                  <a:pt x="429" y="437"/>
                </a:lnTo>
                <a:lnTo>
                  <a:pt x="439" y="443"/>
                </a:lnTo>
                <a:lnTo>
                  <a:pt x="447" y="448"/>
                </a:lnTo>
                <a:lnTo>
                  <a:pt x="449" y="450"/>
                </a:lnTo>
                <a:lnTo>
                  <a:pt x="451" y="453"/>
                </a:lnTo>
                <a:lnTo>
                  <a:pt x="452" y="455"/>
                </a:lnTo>
                <a:lnTo>
                  <a:pt x="453" y="457"/>
                </a:lnTo>
                <a:lnTo>
                  <a:pt x="453" y="528"/>
                </a:lnTo>
                <a:lnTo>
                  <a:pt x="582" y="528"/>
                </a:lnTo>
                <a:lnTo>
                  <a:pt x="582" y="457"/>
                </a:lnTo>
                <a:lnTo>
                  <a:pt x="546" y="441"/>
                </a:lnTo>
                <a:lnTo>
                  <a:pt x="504" y="422"/>
                </a:lnTo>
                <a:lnTo>
                  <a:pt x="503" y="421"/>
                </a:lnTo>
                <a:lnTo>
                  <a:pt x="501" y="420"/>
                </a:lnTo>
                <a:lnTo>
                  <a:pt x="501" y="419"/>
                </a:lnTo>
                <a:lnTo>
                  <a:pt x="500" y="417"/>
                </a:lnTo>
                <a:lnTo>
                  <a:pt x="500" y="390"/>
                </a:lnTo>
                <a:lnTo>
                  <a:pt x="501" y="388"/>
                </a:lnTo>
                <a:lnTo>
                  <a:pt x="502" y="386"/>
                </a:lnTo>
                <a:lnTo>
                  <a:pt x="503" y="385"/>
                </a:lnTo>
                <a:lnTo>
                  <a:pt x="505" y="384"/>
                </a:lnTo>
                <a:lnTo>
                  <a:pt x="507" y="383"/>
                </a:lnTo>
                <a:lnTo>
                  <a:pt x="511" y="380"/>
                </a:lnTo>
                <a:lnTo>
                  <a:pt x="513" y="378"/>
                </a:lnTo>
                <a:lnTo>
                  <a:pt x="514" y="375"/>
                </a:lnTo>
                <a:lnTo>
                  <a:pt x="515" y="372"/>
                </a:lnTo>
                <a:lnTo>
                  <a:pt x="516" y="369"/>
                </a:lnTo>
                <a:lnTo>
                  <a:pt x="517" y="366"/>
                </a:lnTo>
                <a:lnTo>
                  <a:pt x="518" y="362"/>
                </a:lnTo>
                <a:lnTo>
                  <a:pt x="518" y="354"/>
                </a:lnTo>
                <a:lnTo>
                  <a:pt x="523" y="352"/>
                </a:lnTo>
                <a:lnTo>
                  <a:pt x="525" y="350"/>
                </a:lnTo>
                <a:lnTo>
                  <a:pt x="527" y="347"/>
                </a:lnTo>
                <a:lnTo>
                  <a:pt x="528" y="343"/>
                </a:lnTo>
                <a:lnTo>
                  <a:pt x="528" y="338"/>
                </a:lnTo>
                <a:lnTo>
                  <a:pt x="528" y="334"/>
                </a:lnTo>
                <a:lnTo>
                  <a:pt x="527" y="329"/>
                </a:lnTo>
                <a:lnTo>
                  <a:pt x="526" y="326"/>
                </a:lnTo>
                <a:lnTo>
                  <a:pt x="524" y="325"/>
                </a:lnTo>
                <a:lnTo>
                  <a:pt x="523" y="324"/>
                </a:lnTo>
                <a:lnTo>
                  <a:pt x="517" y="322"/>
                </a:lnTo>
                <a:lnTo>
                  <a:pt x="519" y="317"/>
                </a:lnTo>
                <a:lnTo>
                  <a:pt x="520" y="313"/>
                </a:lnTo>
                <a:lnTo>
                  <a:pt x="520" y="309"/>
                </a:lnTo>
                <a:lnTo>
                  <a:pt x="520" y="302"/>
                </a:lnTo>
                <a:lnTo>
                  <a:pt x="519" y="294"/>
                </a:lnTo>
                <a:lnTo>
                  <a:pt x="516" y="286"/>
                </a:lnTo>
                <a:lnTo>
                  <a:pt x="515" y="283"/>
                </a:lnTo>
                <a:lnTo>
                  <a:pt x="513" y="280"/>
                </a:lnTo>
                <a:lnTo>
                  <a:pt x="511" y="277"/>
                </a:lnTo>
                <a:lnTo>
                  <a:pt x="508" y="274"/>
                </a:lnTo>
                <a:lnTo>
                  <a:pt x="505" y="272"/>
                </a:lnTo>
                <a:lnTo>
                  <a:pt x="502" y="270"/>
                </a:lnTo>
                <a:lnTo>
                  <a:pt x="499" y="269"/>
                </a:lnTo>
                <a:lnTo>
                  <a:pt x="496" y="268"/>
                </a:lnTo>
                <a:lnTo>
                  <a:pt x="497" y="256"/>
                </a:lnTo>
                <a:lnTo>
                  <a:pt x="502" y="257"/>
                </a:lnTo>
                <a:lnTo>
                  <a:pt x="506" y="259"/>
                </a:lnTo>
                <a:lnTo>
                  <a:pt x="510" y="261"/>
                </a:lnTo>
                <a:lnTo>
                  <a:pt x="514" y="263"/>
                </a:lnTo>
                <a:lnTo>
                  <a:pt x="518" y="266"/>
                </a:lnTo>
                <a:lnTo>
                  <a:pt x="521" y="270"/>
                </a:lnTo>
                <a:lnTo>
                  <a:pt x="523" y="274"/>
                </a:lnTo>
                <a:lnTo>
                  <a:pt x="526" y="278"/>
                </a:lnTo>
                <a:lnTo>
                  <a:pt x="528" y="282"/>
                </a:lnTo>
                <a:lnTo>
                  <a:pt x="529" y="287"/>
                </a:lnTo>
                <a:lnTo>
                  <a:pt x="531" y="291"/>
                </a:lnTo>
                <a:lnTo>
                  <a:pt x="532" y="296"/>
                </a:lnTo>
                <a:lnTo>
                  <a:pt x="532" y="306"/>
                </a:lnTo>
                <a:lnTo>
                  <a:pt x="532" y="310"/>
                </a:lnTo>
                <a:lnTo>
                  <a:pt x="532" y="315"/>
                </a:lnTo>
                <a:lnTo>
                  <a:pt x="534" y="317"/>
                </a:lnTo>
                <a:lnTo>
                  <a:pt x="536" y="320"/>
                </a:lnTo>
                <a:lnTo>
                  <a:pt x="537" y="322"/>
                </a:lnTo>
                <a:lnTo>
                  <a:pt x="539" y="325"/>
                </a:lnTo>
                <a:lnTo>
                  <a:pt x="540" y="328"/>
                </a:lnTo>
                <a:lnTo>
                  <a:pt x="540" y="332"/>
                </a:lnTo>
                <a:lnTo>
                  <a:pt x="540" y="339"/>
                </a:lnTo>
                <a:lnTo>
                  <a:pt x="540" y="342"/>
                </a:lnTo>
                <a:lnTo>
                  <a:pt x="539" y="346"/>
                </a:lnTo>
                <a:lnTo>
                  <a:pt x="538" y="352"/>
                </a:lnTo>
                <a:lnTo>
                  <a:pt x="536" y="355"/>
                </a:lnTo>
                <a:lnTo>
                  <a:pt x="535" y="357"/>
                </a:lnTo>
                <a:lnTo>
                  <a:pt x="531" y="361"/>
                </a:lnTo>
                <a:lnTo>
                  <a:pt x="531" y="371"/>
                </a:lnTo>
                <a:lnTo>
                  <a:pt x="533" y="379"/>
                </a:lnTo>
                <a:lnTo>
                  <a:pt x="534" y="382"/>
                </a:lnTo>
                <a:lnTo>
                  <a:pt x="535" y="385"/>
                </a:lnTo>
                <a:lnTo>
                  <a:pt x="538" y="391"/>
                </a:lnTo>
                <a:lnTo>
                  <a:pt x="541" y="396"/>
                </a:lnTo>
                <a:lnTo>
                  <a:pt x="543" y="398"/>
                </a:lnTo>
                <a:lnTo>
                  <a:pt x="545" y="400"/>
                </a:lnTo>
                <a:lnTo>
                  <a:pt x="550" y="402"/>
                </a:lnTo>
                <a:lnTo>
                  <a:pt x="555" y="404"/>
                </a:lnTo>
                <a:lnTo>
                  <a:pt x="558" y="404"/>
                </a:lnTo>
                <a:lnTo>
                  <a:pt x="561" y="405"/>
                </a:lnTo>
                <a:lnTo>
                  <a:pt x="567" y="404"/>
                </a:lnTo>
                <a:lnTo>
                  <a:pt x="573" y="402"/>
                </a:lnTo>
                <a:lnTo>
                  <a:pt x="577" y="400"/>
                </a:lnTo>
                <a:lnTo>
                  <a:pt x="574" y="398"/>
                </a:lnTo>
                <a:lnTo>
                  <a:pt x="570" y="396"/>
                </a:lnTo>
                <a:lnTo>
                  <a:pt x="567" y="394"/>
                </a:lnTo>
                <a:lnTo>
                  <a:pt x="565" y="391"/>
                </a:lnTo>
                <a:lnTo>
                  <a:pt x="562" y="387"/>
                </a:lnTo>
                <a:lnTo>
                  <a:pt x="560" y="384"/>
                </a:lnTo>
                <a:lnTo>
                  <a:pt x="558" y="379"/>
                </a:lnTo>
                <a:lnTo>
                  <a:pt x="557" y="374"/>
                </a:lnTo>
                <a:lnTo>
                  <a:pt x="556" y="370"/>
                </a:lnTo>
                <a:lnTo>
                  <a:pt x="554" y="365"/>
                </a:lnTo>
                <a:lnTo>
                  <a:pt x="554" y="359"/>
                </a:lnTo>
                <a:lnTo>
                  <a:pt x="553" y="353"/>
                </a:lnTo>
                <a:lnTo>
                  <a:pt x="552" y="338"/>
                </a:lnTo>
                <a:lnTo>
                  <a:pt x="551" y="318"/>
                </a:lnTo>
                <a:lnTo>
                  <a:pt x="550" y="305"/>
                </a:lnTo>
                <a:lnTo>
                  <a:pt x="549" y="289"/>
                </a:lnTo>
                <a:lnTo>
                  <a:pt x="547" y="276"/>
                </a:lnTo>
                <a:lnTo>
                  <a:pt x="545" y="270"/>
                </a:lnTo>
                <a:lnTo>
                  <a:pt x="543" y="265"/>
                </a:lnTo>
                <a:lnTo>
                  <a:pt x="540" y="261"/>
                </a:lnTo>
                <a:lnTo>
                  <a:pt x="538" y="257"/>
                </a:lnTo>
                <a:lnTo>
                  <a:pt x="535" y="253"/>
                </a:lnTo>
                <a:lnTo>
                  <a:pt x="531" y="250"/>
                </a:lnTo>
                <a:lnTo>
                  <a:pt x="527" y="248"/>
                </a:lnTo>
                <a:lnTo>
                  <a:pt x="523" y="246"/>
                </a:lnTo>
                <a:lnTo>
                  <a:pt x="519" y="244"/>
                </a:lnTo>
                <a:lnTo>
                  <a:pt x="514" y="243"/>
                </a:lnTo>
                <a:lnTo>
                  <a:pt x="509" y="242"/>
                </a:lnTo>
                <a:lnTo>
                  <a:pt x="504" y="242"/>
                </a:lnTo>
                <a:lnTo>
                  <a:pt x="499" y="243"/>
                </a:lnTo>
                <a:lnTo>
                  <a:pt x="495" y="243"/>
                </a:lnTo>
                <a:lnTo>
                  <a:pt x="488" y="245"/>
                </a:lnTo>
                <a:lnTo>
                  <a:pt x="483" y="247"/>
                </a:lnTo>
                <a:lnTo>
                  <a:pt x="479" y="250"/>
                </a:lnTo>
                <a:lnTo>
                  <a:pt x="482" y="260"/>
                </a:lnTo>
                <a:close/>
                <a:moveTo>
                  <a:pt x="433" y="528"/>
                </a:moveTo>
                <a:lnTo>
                  <a:pt x="441" y="528"/>
                </a:lnTo>
                <a:lnTo>
                  <a:pt x="441" y="459"/>
                </a:lnTo>
                <a:lnTo>
                  <a:pt x="435" y="454"/>
                </a:lnTo>
                <a:lnTo>
                  <a:pt x="425" y="448"/>
                </a:lnTo>
                <a:lnTo>
                  <a:pt x="414" y="442"/>
                </a:lnTo>
                <a:lnTo>
                  <a:pt x="382" y="427"/>
                </a:lnTo>
                <a:lnTo>
                  <a:pt x="365" y="419"/>
                </a:lnTo>
                <a:lnTo>
                  <a:pt x="348" y="412"/>
                </a:lnTo>
                <a:lnTo>
                  <a:pt x="342" y="409"/>
                </a:lnTo>
                <a:lnTo>
                  <a:pt x="342" y="360"/>
                </a:lnTo>
                <a:lnTo>
                  <a:pt x="346" y="358"/>
                </a:lnTo>
                <a:lnTo>
                  <a:pt x="347" y="358"/>
                </a:lnTo>
                <a:lnTo>
                  <a:pt x="350" y="356"/>
                </a:lnTo>
                <a:lnTo>
                  <a:pt x="352" y="353"/>
                </a:lnTo>
                <a:lnTo>
                  <a:pt x="354" y="351"/>
                </a:lnTo>
                <a:lnTo>
                  <a:pt x="355" y="348"/>
                </a:lnTo>
                <a:lnTo>
                  <a:pt x="356" y="344"/>
                </a:lnTo>
                <a:lnTo>
                  <a:pt x="358" y="340"/>
                </a:lnTo>
                <a:lnTo>
                  <a:pt x="359" y="332"/>
                </a:lnTo>
                <a:lnTo>
                  <a:pt x="359" y="322"/>
                </a:lnTo>
                <a:lnTo>
                  <a:pt x="359" y="312"/>
                </a:lnTo>
                <a:lnTo>
                  <a:pt x="368" y="312"/>
                </a:lnTo>
                <a:lnTo>
                  <a:pt x="369" y="310"/>
                </a:lnTo>
                <a:lnTo>
                  <a:pt x="370" y="308"/>
                </a:lnTo>
                <a:lnTo>
                  <a:pt x="371" y="303"/>
                </a:lnTo>
                <a:lnTo>
                  <a:pt x="371" y="300"/>
                </a:lnTo>
                <a:lnTo>
                  <a:pt x="371" y="297"/>
                </a:lnTo>
                <a:lnTo>
                  <a:pt x="370" y="296"/>
                </a:lnTo>
                <a:lnTo>
                  <a:pt x="357" y="296"/>
                </a:lnTo>
                <a:lnTo>
                  <a:pt x="360" y="288"/>
                </a:lnTo>
                <a:lnTo>
                  <a:pt x="363" y="281"/>
                </a:lnTo>
                <a:lnTo>
                  <a:pt x="365" y="275"/>
                </a:lnTo>
                <a:lnTo>
                  <a:pt x="366" y="269"/>
                </a:lnTo>
                <a:lnTo>
                  <a:pt x="367" y="264"/>
                </a:lnTo>
                <a:lnTo>
                  <a:pt x="369" y="256"/>
                </a:lnTo>
                <a:lnTo>
                  <a:pt x="369" y="254"/>
                </a:lnTo>
                <a:lnTo>
                  <a:pt x="369" y="251"/>
                </a:lnTo>
                <a:lnTo>
                  <a:pt x="367" y="246"/>
                </a:lnTo>
                <a:lnTo>
                  <a:pt x="365" y="244"/>
                </a:lnTo>
                <a:lnTo>
                  <a:pt x="363" y="242"/>
                </a:lnTo>
                <a:lnTo>
                  <a:pt x="358" y="237"/>
                </a:lnTo>
                <a:lnTo>
                  <a:pt x="353" y="233"/>
                </a:lnTo>
                <a:lnTo>
                  <a:pt x="346" y="230"/>
                </a:lnTo>
                <a:lnTo>
                  <a:pt x="339" y="227"/>
                </a:lnTo>
                <a:lnTo>
                  <a:pt x="332" y="224"/>
                </a:lnTo>
                <a:lnTo>
                  <a:pt x="324" y="222"/>
                </a:lnTo>
                <a:lnTo>
                  <a:pt x="316" y="221"/>
                </a:lnTo>
                <a:lnTo>
                  <a:pt x="309" y="220"/>
                </a:lnTo>
                <a:lnTo>
                  <a:pt x="302" y="220"/>
                </a:lnTo>
                <a:lnTo>
                  <a:pt x="295" y="221"/>
                </a:lnTo>
                <a:lnTo>
                  <a:pt x="292" y="221"/>
                </a:lnTo>
                <a:lnTo>
                  <a:pt x="290" y="222"/>
                </a:lnTo>
                <a:lnTo>
                  <a:pt x="285" y="225"/>
                </a:lnTo>
                <a:lnTo>
                  <a:pt x="283" y="226"/>
                </a:lnTo>
                <a:lnTo>
                  <a:pt x="282" y="228"/>
                </a:lnTo>
                <a:lnTo>
                  <a:pt x="281" y="230"/>
                </a:lnTo>
                <a:lnTo>
                  <a:pt x="280" y="232"/>
                </a:lnTo>
                <a:lnTo>
                  <a:pt x="279" y="234"/>
                </a:lnTo>
                <a:lnTo>
                  <a:pt x="272" y="244"/>
                </a:lnTo>
                <a:lnTo>
                  <a:pt x="267" y="252"/>
                </a:lnTo>
                <a:lnTo>
                  <a:pt x="264" y="258"/>
                </a:lnTo>
                <a:lnTo>
                  <a:pt x="263" y="260"/>
                </a:lnTo>
                <a:lnTo>
                  <a:pt x="272" y="288"/>
                </a:lnTo>
                <a:lnTo>
                  <a:pt x="274" y="296"/>
                </a:lnTo>
                <a:lnTo>
                  <a:pt x="262" y="296"/>
                </a:lnTo>
                <a:lnTo>
                  <a:pt x="261" y="297"/>
                </a:lnTo>
                <a:lnTo>
                  <a:pt x="261" y="299"/>
                </a:lnTo>
                <a:lnTo>
                  <a:pt x="260" y="303"/>
                </a:lnTo>
                <a:lnTo>
                  <a:pt x="261" y="305"/>
                </a:lnTo>
                <a:lnTo>
                  <a:pt x="261" y="307"/>
                </a:lnTo>
                <a:lnTo>
                  <a:pt x="263" y="311"/>
                </a:lnTo>
                <a:lnTo>
                  <a:pt x="272" y="312"/>
                </a:lnTo>
                <a:lnTo>
                  <a:pt x="272" y="322"/>
                </a:lnTo>
                <a:lnTo>
                  <a:pt x="272" y="332"/>
                </a:lnTo>
                <a:lnTo>
                  <a:pt x="273" y="336"/>
                </a:lnTo>
                <a:lnTo>
                  <a:pt x="274" y="340"/>
                </a:lnTo>
                <a:lnTo>
                  <a:pt x="275" y="344"/>
                </a:lnTo>
                <a:lnTo>
                  <a:pt x="276" y="348"/>
                </a:lnTo>
                <a:lnTo>
                  <a:pt x="279" y="353"/>
                </a:lnTo>
                <a:lnTo>
                  <a:pt x="280" y="354"/>
                </a:lnTo>
                <a:lnTo>
                  <a:pt x="281" y="356"/>
                </a:lnTo>
                <a:lnTo>
                  <a:pt x="283" y="357"/>
                </a:lnTo>
                <a:lnTo>
                  <a:pt x="286" y="358"/>
                </a:lnTo>
                <a:lnTo>
                  <a:pt x="290" y="360"/>
                </a:lnTo>
                <a:lnTo>
                  <a:pt x="290" y="409"/>
                </a:lnTo>
                <a:lnTo>
                  <a:pt x="284" y="412"/>
                </a:lnTo>
                <a:lnTo>
                  <a:pt x="266" y="419"/>
                </a:lnTo>
                <a:lnTo>
                  <a:pt x="249" y="427"/>
                </a:lnTo>
                <a:lnTo>
                  <a:pt x="233" y="434"/>
                </a:lnTo>
                <a:lnTo>
                  <a:pt x="219" y="442"/>
                </a:lnTo>
                <a:lnTo>
                  <a:pt x="207" y="448"/>
                </a:lnTo>
                <a:lnTo>
                  <a:pt x="197" y="454"/>
                </a:lnTo>
                <a:lnTo>
                  <a:pt x="192" y="459"/>
                </a:lnTo>
                <a:lnTo>
                  <a:pt x="191" y="528"/>
                </a:lnTo>
                <a:lnTo>
                  <a:pt x="433" y="528"/>
                </a:lnTo>
                <a:close/>
                <a:moveTo>
                  <a:pt x="512" y="413"/>
                </a:moveTo>
                <a:lnTo>
                  <a:pt x="551" y="430"/>
                </a:lnTo>
                <a:lnTo>
                  <a:pt x="591" y="447"/>
                </a:lnTo>
                <a:lnTo>
                  <a:pt x="592" y="448"/>
                </a:lnTo>
                <a:lnTo>
                  <a:pt x="593" y="450"/>
                </a:lnTo>
                <a:lnTo>
                  <a:pt x="594" y="451"/>
                </a:lnTo>
                <a:lnTo>
                  <a:pt x="594" y="453"/>
                </a:lnTo>
                <a:lnTo>
                  <a:pt x="594" y="534"/>
                </a:lnTo>
                <a:lnTo>
                  <a:pt x="594" y="536"/>
                </a:lnTo>
                <a:lnTo>
                  <a:pt x="592" y="538"/>
                </a:lnTo>
                <a:lnTo>
                  <a:pt x="591" y="539"/>
                </a:lnTo>
                <a:lnTo>
                  <a:pt x="588" y="540"/>
                </a:lnTo>
                <a:lnTo>
                  <a:pt x="453" y="540"/>
                </a:lnTo>
                <a:lnTo>
                  <a:pt x="433" y="540"/>
                </a:lnTo>
                <a:lnTo>
                  <a:pt x="179" y="540"/>
                </a:lnTo>
                <a:lnTo>
                  <a:pt x="179" y="457"/>
                </a:lnTo>
                <a:lnTo>
                  <a:pt x="180" y="454"/>
                </a:lnTo>
                <a:lnTo>
                  <a:pt x="182" y="452"/>
                </a:lnTo>
                <a:lnTo>
                  <a:pt x="185" y="449"/>
                </a:lnTo>
                <a:lnTo>
                  <a:pt x="188" y="446"/>
                </a:lnTo>
                <a:lnTo>
                  <a:pt x="199" y="439"/>
                </a:lnTo>
                <a:lnTo>
                  <a:pt x="213" y="431"/>
                </a:lnTo>
                <a:lnTo>
                  <a:pt x="228" y="424"/>
                </a:lnTo>
                <a:lnTo>
                  <a:pt x="244" y="416"/>
                </a:lnTo>
                <a:lnTo>
                  <a:pt x="261" y="408"/>
                </a:lnTo>
                <a:lnTo>
                  <a:pt x="278" y="401"/>
                </a:lnTo>
                <a:lnTo>
                  <a:pt x="278" y="368"/>
                </a:lnTo>
                <a:lnTo>
                  <a:pt x="276" y="367"/>
                </a:lnTo>
                <a:lnTo>
                  <a:pt x="272" y="364"/>
                </a:lnTo>
                <a:lnTo>
                  <a:pt x="269" y="360"/>
                </a:lnTo>
                <a:lnTo>
                  <a:pt x="267" y="357"/>
                </a:lnTo>
                <a:lnTo>
                  <a:pt x="265" y="353"/>
                </a:lnTo>
                <a:lnTo>
                  <a:pt x="264" y="349"/>
                </a:lnTo>
                <a:lnTo>
                  <a:pt x="262" y="345"/>
                </a:lnTo>
                <a:lnTo>
                  <a:pt x="261" y="340"/>
                </a:lnTo>
                <a:lnTo>
                  <a:pt x="261" y="335"/>
                </a:lnTo>
                <a:lnTo>
                  <a:pt x="260" y="330"/>
                </a:lnTo>
                <a:lnTo>
                  <a:pt x="260" y="324"/>
                </a:lnTo>
                <a:lnTo>
                  <a:pt x="258" y="323"/>
                </a:lnTo>
                <a:lnTo>
                  <a:pt x="255" y="321"/>
                </a:lnTo>
                <a:lnTo>
                  <a:pt x="254" y="319"/>
                </a:lnTo>
                <a:lnTo>
                  <a:pt x="252" y="317"/>
                </a:lnTo>
                <a:lnTo>
                  <a:pt x="251" y="314"/>
                </a:lnTo>
                <a:lnTo>
                  <a:pt x="250" y="311"/>
                </a:lnTo>
                <a:lnTo>
                  <a:pt x="248" y="304"/>
                </a:lnTo>
                <a:lnTo>
                  <a:pt x="248" y="301"/>
                </a:lnTo>
                <a:lnTo>
                  <a:pt x="249" y="297"/>
                </a:lnTo>
                <a:lnTo>
                  <a:pt x="249" y="294"/>
                </a:lnTo>
                <a:lnTo>
                  <a:pt x="250" y="291"/>
                </a:lnTo>
                <a:lnTo>
                  <a:pt x="252" y="289"/>
                </a:lnTo>
                <a:lnTo>
                  <a:pt x="253" y="287"/>
                </a:lnTo>
                <a:lnTo>
                  <a:pt x="255" y="285"/>
                </a:lnTo>
                <a:lnTo>
                  <a:pt x="258" y="284"/>
                </a:lnTo>
                <a:lnTo>
                  <a:pt x="251" y="264"/>
                </a:lnTo>
                <a:lnTo>
                  <a:pt x="251" y="261"/>
                </a:lnTo>
                <a:lnTo>
                  <a:pt x="251" y="258"/>
                </a:lnTo>
                <a:lnTo>
                  <a:pt x="254" y="250"/>
                </a:lnTo>
                <a:lnTo>
                  <a:pt x="257" y="245"/>
                </a:lnTo>
                <a:lnTo>
                  <a:pt x="260" y="240"/>
                </a:lnTo>
                <a:lnTo>
                  <a:pt x="269" y="228"/>
                </a:lnTo>
                <a:lnTo>
                  <a:pt x="270" y="224"/>
                </a:lnTo>
                <a:lnTo>
                  <a:pt x="272" y="221"/>
                </a:lnTo>
                <a:lnTo>
                  <a:pt x="274" y="219"/>
                </a:lnTo>
                <a:lnTo>
                  <a:pt x="276" y="216"/>
                </a:lnTo>
                <a:lnTo>
                  <a:pt x="279" y="214"/>
                </a:lnTo>
                <a:lnTo>
                  <a:pt x="282" y="213"/>
                </a:lnTo>
                <a:lnTo>
                  <a:pt x="286" y="211"/>
                </a:lnTo>
                <a:lnTo>
                  <a:pt x="289" y="210"/>
                </a:lnTo>
                <a:lnTo>
                  <a:pt x="293" y="209"/>
                </a:lnTo>
                <a:lnTo>
                  <a:pt x="298" y="209"/>
                </a:lnTo>
                <a:lnTo>
                  <a:pt x="306" y="208"/>
                </a:lnTo>
                <a:lnTo>
                  <a:pt x="316" y="209"/>
                </a:lnTo>
                <a:lnTo>
                  <a:pt x="325" y="210"/>
                </a:lnTo>
                <a:lnTo>
                  <a:pt x="335" y="212"/>
                </a:lnTo>
                <a:lnTo>
                  <a:pt x="344" y="216"/>
                </a:lnTo>
                <a:lnTo>
                  <a:pt x="352" y="219"/>
                </a:lnTo>
                <a:lnTo>
                  <a:pt x="360" y="224"/>
                </a:lnTo>
                <a:lnTo>
                  <a:pt x="367" y="229"/>
                </a:lnTo>
                <a:lnTo>
                  <a:pt x="370" y="232"/>
                </a:lnTo>
                <a:lnTo>
                  <a:pt x="373" y="235"/>
                </a:lnTo>
                <a:lnTo>
                  <a:pt x="374" y="237"/>
                </a:lnTo>
                <a:lnTo>
                  <a:pt x="376" y="238"/>
                </a:lnTo>
                <a:lnTo>
                  <a:pt x="378" y="242"/>
                </a:lnTo>
                <a:lnTo>
                  <a:pt x="379" y="245"/>
                </a:lnTo>
                <a:lnTo>
                  <a:pt x="380" y="248"/>
                </a:lnTo>
                <a:lnTo>
                  <a:pt x="381" y="251"/>
                </a:lnTo>
                <a:lnTo>
                  <a:pt x="381" y="255"/>
                </a:lnTo>
                <a:lnTo>
                  <a:pt x="380" y="263"/>
                </a:lnTo>
                <a:lnTo>
                  <a:pt x="378" y="273"/>
                </a:lnTo>
                <a:lnTo>
                  <a:pt x="374" y="284"/>
                </a:lnTo>
                <a:lnTo>
                  <a:pt x="376" y="286"/>
                </a:lnTo>
                <a:lnTo>
                  <a:pt x="378" y="287"/>
                </a:lnTo>
                <a:lnTo>
                  <a:pt x="380" y="289"/>
                </a:lnTo>
                <a:lnTo>
                  <a:pt x="381" y="292"/>
                </a:lnTo>
                <a:lnTo>
                  <a:pt x="382" y="294"/>
                </a:lnTo>
                <a:lnTo>
                  <a:pt x="383" y="297"/>
                </a:lnTo>
                <a:lnTo>
                  <a:pt x="383" y="304"/>
                </a:lnTo>
                <a:lnTo>
                  <a:pt x="382" y="308"/>
                </a:lnTo>
                <a:lnTo>
                  <a:pt x="382" y="311"/>
                </a:lnTo>
                <a:lnTo>
                  <a:pt x="380" y="314"/>
                </a:lnTo>
                <a:lnTo>
                  <a:pt x="379" y="317"/>
                </a:lnTo>
                <a:lnTo>
                  <a:pt x="378" y="319"/>
                </a:lnTo>
                <a:lnTo>
                  <a:pt x="376" y="321"/>
                </a:lnTo>
                <a:lnTo>
                  <a:pt x="374" y="323"/>
                </a:lnTo>
                <a:lnTo>
                  <a:pt x="371" y="324"/>
                </a:lnTo>
                <a:lnTo>
                  <a:pt x="371" y="330"/>
                </a:lnTo>
                <a:lnTo>
                  <a:pt x="371" y="335"/>
                </a:lnTo>
                <a:lnTo>
                  <a:pt x="369" y="345"/>
                </a:lnTo>
                <a:lnTo>
                  <a:pt x="366" y="353"/>
                </a:lnTo>
                <a:lnTo>
                  <a:pt x="364" y="357"/>
                </a:lnTo>
                <a:lnTo>
                  <a:pt x="362" y="360"/>
                </a:lnTo>
                <a:lnTo>
                  <a:pt x="359" y="364"/>
                </a:lnTo>
                <a:lnTo>
                  <a:pt x="357" y="366"/>
                </a:lnTo>
                <a:lnTo>
                  <a:pt x="355" y="367"/>
                </a:lnTo>
                <a:lnTo>
                  <a:pt x="354" y="368"/>
                </a:lnTo>
                <a:lnTo>
                  <a:pt x="354" y="401"/>
                </a:lnTo>
                <a:lnTo>
                  <a:pt x="370" y="408"/>
                </a:lnTo>
                <a:lnTo>
                  <a:pt x="386" y="415"/>
                </a:lnTo>
                <a:lnTo>
                  <a:pt x="402" y="422"/>
                </a:lnTo>
                <a:lnTo>
                  <a:pt x="416" y="429"/>
                </a:lnTo>
                <a:lnTo>
                  <a:pt x="454" y="413"/>
                </a:lnTo>
                <a:lnTo>
                  <a:pt x="454" y="394"/>
                </a:lnTo>
                <a:lnTo>
                  <a:pt x="450" y="391"/>
                </a:lnTo>
                <a:lnTo>
                  <a:pt x="446" y="388"/>
                </a:lnTo>
                <a:lnTo>
                  <a:pt x="442" y="382"/>
                </a:lnTo>
                <a:lnTo>
                  <a:pt x="441" y="379"/>
                </a:lnTo>
                <a:lnTo>
                  <a:pt x="439" y="375"/>
                </a:lnTo>
                <a:lnTo>
                  <a:pt x="437" y="367"/>
                </a:lnTo>
                <a:lnTo>
                  <a:pt x="437" y="363"/>
                </a:lnTo>
                <a:lnTo>
                  <a:pt x="436" y="358"/>
                </a:lnTo>
                <a:lnTo>
                  <a:pt x="434" y="357"/>
                </a:lnTo>
                <a:lnTo>
                  <a:pt x="432" y="355"/>
                </a:lnTo>
                <a:lnTo>
                  <a:pt x="430" y="350"/>
                </a:lnTo>
                <a:lnTo>
                  <a:pt x="429" y="347"/>
                </a:lnTo>
                <a:lnTo>
                  <a:pt x="428" y="343"/>
                </a:lnTo>
                <a:lnTo>
                  <a:pt x="427" y="336"/>
                </a:lnTo>
                <a:lnTo>
                  <a:pt x="427" y="333"/>
                </a:lnTo>
                <a:lnTo>
                  <a:pt x="427" y="329"/>
                </a:lnTo>
                <a:lnTo>
                  <a:pt x="428" y="326"/>
                </a:lnTo>
                <a:lnTo>
                  <a:pt x="428" y="323"/>
                </a:lnTo>
                <a:lnTo>
                  <a:pt x="430" y="320"/>
                </a:lnTo>
                <a:lnTo>
                  <a:pt x="431" y="317"/>
                </a:lnTo>
                <a:lnTo>
                  <a:pt x="433" y="315"/>
                </a:lnTo>
                <a:lnTo>
                  <a:pt x="435" y="314"/>
                </a:lnTo>
                <a:lnTo>
                  <a:pt x="435" y="307"/>
                </a:lnTo>
                <a:lnTo>
                  <a:pt x="434" y="300"/>
                </a:lnTo>
                <a:lnTo>
                  <a:pt x="435" y="293"/>
                </a:lnTo>
                <a:lnTo>
                  <a:pt x="436" y="287"/>
                </a:lnTo>
                <a:lnTo>
                  <a:pt x="437" y="282"/>
                </a:lnTo>
                <a:lnTo>
                  <a:pt x="439" y="277"/>
                </a:lnTo>
                <a:lnTo>
                  <a:pt x="442" y="273"/>
                </a:lnTo>
                <a:lnTo>
                  <a:pt x="444" y="268"/>
                </a:lnTo>
                <a:lnTo>
                  <a:pt x="448" y="264"/>
                </a:lnTo>
                <a:lnTo>
                  <a:pt x="453" y="260"/>
                </a:lnTo>
                <a:lnTo>
                  <a:pt x="459" y="257"/>
                </a:lnTo>
                <a:lnTo>
                  <a:pt x="465" y="253"/>
                </a:lnTo>
                <a:lnTo>
                  <a:pt x="466" y="249"/>
                </a:lnTo>
                <a:lnTo>
                  <a:pt x="469" y="244"/>
                </a:lnTo>
                <a:lnTo>
                  <a:pt x="470" y="242"/>
                </a:lnTo>
                <a:lnTo>
                  <a:pt x="472" y="241"/>
                </a:lnTo>
                <a:lnTo>
                  <a:pt x="476" y="237"/>
                </a:lnTo>
                <a:lnTo>
                  <a:pt x="482" y="235"/>
                </a:lnTo>
                <a:lnTo>
                  <a:pt x="488" y="232"/>
                </a:lnTo>
                <a:lnTo>
                  <a:pt x="495" y="231"/>
                </a:lnTo>
                <a:lnTo>
                  <a:pt x="503" y="230"/>
                </a:lnTo>
                <a:lnTo>
                  <a:pt x="510" y="231"/>
                </a:lnTo>
                <a:lnTo>
                  <a:pt x="517" y="231"/>
                </a:lnTo>
                <a:lnTo>
                  <a:pt x="522" y="232"/>
                </a:lnTo>
                <a:lnTo>
                  <a:pt x="528" y="234"/>
                </a:lnTo>
                <a:lnTo>
                  <a:pt x="533" y="237"/>
                </a:lnTo>
                <a:lnTo>
                  <a:pt x="538" y="240"/>
                </a:lnTo>
                <a:lnTo>
                  <a:pt x="542" y="244"/>
                </a:lnTo>
                <a:lnTo>
                  <a:pt x="546" y="248"/>
                </a:lnTo>
                <a:lnTo>
                  <a:pt x="550" y="253"/>
                </a:lnTo>
                <a:lnTo>
                  <a:pt x="551" y="256"/>
                </a:lnTo>
                <a:lnTo>
                  <a:pt x="553" y="258"/>
                </a:lnTo>
                <a:lnTo>
                  <a:pt x="555" y="265"/>
                </a:lnTo>
                <a:lnTo>
                  <a:pt x="558" y="271"/>
                </a:lnTo>
                <a:lnTo>
                  <a:pt x="559" y="279"/>
                </a:lnTo>
                <a:lnTo>
                  <a:pt x="561" y="287"/>
                </a:lnTo>
                <a:lnTo>
                  <a:pt x="562" y="295"/>
                </a:lnTo>
                <a:lnTo>
                  <a:pt x="562" y="304"/>
                </a:lnTo>
                <a:lnTo>
                  <a:pt x="563" y="317"/>
                </a:lnTo>
                <a:lnTo>
                  <a:pt x="564" y="336"/>
                </a:lnTo>
                <a:lnTo>
                  <a:pt x="565" y="352"/>
                </a:lnTo>
                <a:lnTo>
                  <a:pt x="567" y="365"/>
                </a:lnTo>
                <a:lnTo>
                  <a:pt x="569" y="374"/>
                </a:lnTo>
                <a:lnTo>
                  <a:pt x="572" y="381"/>
                </a:lnTo>
                <a:lnTo>
                  <a:pt x="574" y="384"/>
                </a:lnTo>
                <a:lnTo>
                  <a:pt x="576" y="386"/>
                </a:lnTo>
                <a:lnTo>
                  <a:pt x="579" y="387"/>
                </a:lnTo>
                <a:lnTo>
                  <a:pt x="581" y="388"/>
                </a:lnTo>
                <a:lnTo>
                  <a:pt x="584" y="389"/>
                </a:lnTo>
                <a:lnTo>
                  <a:pt x="587" y="389"/>
                </a:lnTo>
                <a:lnTo>
                  <a:pt x="595" y="389"/>
                </a:lnTo>
                <a:lnTo>
                  <a:pt x="593" y="396"/>
                </a:lnTo>
                <a:lnTo>
                  <a:pt x="593" y="399"/>
                </a:lnTo>
                <a:lnTo>
                  <a:pt x="592" y="401"/>
                </a:lnTo>
                <a:lnTo>
                  <a:pt x="588" y="406"/>
                </a:lnTo>
                <a:lnTo>
                  <a:pt x="586" y="408"/>
                </a:lnTo>
                <a:lnTo>
                  <a:pt x="584" y="410"/>
                </a:lnTo>
                <a:lnTo>
                  <a:pt x="581" y="411"/>
                </a:lnTo>
                <a:lnTo>
                  <a:pt x="579" y="413"/>
                </a:lnTo>
                <a:lnTo>
                  <a:pt x="573" y="415"/>
                </a:lnTo>
                <a:lnTo>
                  <a:pt x="566" y="416"/>
                </a:lnTo>
                <a:lnTo>
                  <a:pt x="563" y="416"/>
                </a:lnTo>
                <a:lnTo>
                  <a:pt x="560" y="417"/>
                </a:lnTo>
                <a:lnTo>
                  <a:pt x="553" y="416"/>
                </a:lnTo>
                <a:lnTo>
                  <a:pt x="548" y="414"/>
                </a:lnTo>
                <a:lnTo>
                  <a:pt x="545" y="413"/>
                </a:lnTo>
                <a:lnTo>
                  <a:pt x="543" y="412"/>
                </a:lnTo>
                <a:lnTo>
                  <a:pt x="538" y="409"/>
                </a:lnTo>
                <a:lnTo>
                  <a:pt x="534" y="406"/>
                </a:lnTo>
                <a:lnTo>
                  <a:pt x="530" y="401"/>
                </a:lnTo>
                <a:lnTo>
                  <a:pt x="527" y="397"/>
                </a:lnTo>
                <a:lnTo>
                  <a:pt x="524" y="391"/>
                </a:lnTo>
                <a:lnTo>
                  <a:pt x="522" y="385"/>
                </a:lnTo>
                <a:lnTo>
                  <a:pt x="520" y="388"/>
                </a:lnTo>
                <a:lnTo>
                  <a:pt x="516" y="391"/>
                </a:lnTo>
                <a:lnTo>
                  <a:pt x="512" y="394"/>
                </a:lnTo>
                <a:lnTo>
                  <a:pt x="512" y="413"/>
                </a:lnTo>
                <a:close/>
              </a:path>
            </a:pathLst>
          </a:custGeom>
          <a:solidFill>
            <a:schemeClr val="tx1"/>
          </a:solidFill>
          <a:ln w="1270">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322D2D"/>
              </a:solidFill>
              <a:effectLst/>
              <a:uLnTx/>
              <a:uFillTx/>
              <a:latin typeface="Arial"/>
              <a:ea typeface="+mn-ea"/>
              <a:cs typeface="+mn-cs"/>
            </a:endParaRPr>
          </a:p>
        </p:txBody>
      </p:sp>
      <p:sp>
        <p:nvSpPr>
          <p:cNvPr id="321" name="Subtitle 5">
            <a:extLst>
              <a:ext uri="{FF2B5EF4-FFF2-40B4-BE49-F238E27FC236}">
                <a16:creationId xmlns:a16="http://schemas.microsoft.com/office/drawing/2014/main" id="{0E8E6F99-33F6-F962-E774-BA97F5969F50}"/>
              </a:ext>
            </a:extLst>
          </p:cNvPr>
          <p:cNvSpPr txBox="1">
            <a:spLocks/>
          </p:cNvSpPr>
          <p:nvPr/>
        </p:nvSpPr>
        <p:spPr>
          <a:xfrm>
            <a:off x="3323964" y="1677441"/>
            <a:ext cx="1270432" cy="646331"/>
          </a:xfrm>
          <a:prstGeom prst="rect">
            <a:avLst/>
          </a:prstGeom>
        </p:spPr>
        <p:txBody>
          <a:bodyPr vert="horz" wrap="square" lIns="0" tIns="0" rIns="0" bIns="0" rtlCol="0" anchor="b" anchorCtr="0">
            <a:spAutoFit/>
          </a:bodyPr>
          <a:lstStyle>
            <a:lvl1pPr marL="0" indent="0" algn="l" defTabSz="914400" rtl="0" eaLnBrk="1" latinLnBrk="0" hangingPunct="1">
              <a:spcBef>
                <a:spcPts val="0"/>
              </a:spcBef>
              <a:spcAft>
                <a:spcPts val="0"/>
              </a:spcAft>
              <a:buFont typeface="Arial" pitchFamily="34" charset="0"/>
              <a:buNone/>
              <a:defRPr sz="1400" kern="1200">
                <a:solidFill>
                  <a:schemeClr val="accent1"/>
                </a:solidFill>
                <a:latin typeface="+mn-lt"/>
                <a:ea typeface="+mn-ea"/>
                <a:cs typeface="+mn-cs"/>
              </a:defRPr>
            </a:lvl1pPr>
            <a:lvl2pPr marL="457200" indent="0" algn="ctr" defTabSz="914400" rtl="0" eaLnBrk="1" latinLnBrk="0" hangingPunct="1">
              <a:spcBef>
                <a:spcPts val="0"/>
              </a:spcBef>
              <a:spcAft>
                <a:spcPts val="400"/>
              </a:spcAft>
              <a:buFont typeface="Arial" pitchFamily="34" charset="0"/>
              <a:buNone/>
              <a:defRPr sz="1400" kern="1200">
                <a:solidFill>
                  <a:schemeClr val="tx1">
                    <a:tint val="75000"/>
                  </a:schemeClr>
                </a:solidFill>
                <a:latin typeface="+mn-lt"/>
                <a:ea typeface="+mn-ea"/>
                <a:cs typeface="+mn-cs"/>
              </a:defRPr>
            </a:lvl2pPr>
            <a:lvl3pPr marL="914400" indent="0" algn="ctr" defTabSz="914400" rtl="0" eaLnBrk="1" latinLnBrk="0" hangingPunct="1">
              <a:spcBef>
                <a:spcPts val="0"/>
              </a:spcBef>
              <a:spcAft>
                <a:spcPts val="400"/>
              </a:spcAft>
              <a:buFont typeface="Arial" pitchFamily="34" charset="0"/>
              <a:buNone/>
              <a:defRPr sz="1200" kern="1200">
                <a:solidFill>
                  <a:schemeClr val="tx1">
                    <a:tint val="75000"/>
                  </a:schemeClr>
                </a:solidFill>
                <a:latin typeface="+mn-lt"/>
                <a:ea typeface="+mn-ea"/>
                <a:cs typeface="+mn-cs"/>
              </a:defRPr>
            </a:lvl3pPr>
            <a:lvl4pPr marL="1371600" indent="0" algn="ctr" defTabSz="914400" rtl="0" eaLnBrk="1" latinLnBrk="0" hangingPunct="1">
              <a:spcBef>
                <a:spcPts val="0"/>
              </a:spcBef>
              <a:spcAft>
                <a:spcPts val="400"/>
              </a:spcAft>
              <a:buFont typeface="Arial" pitchFamily="34" charset="0"/>
              <a:buNone/>
              <a:defRPr sz="1100" kern="1200">
                <a:solidFill>
                  <a:schemeClr val="tx1">
                    <a:tint val="75000"/>
                  </a:schemeClr>
                </a:solidFill>
                <a:latin typeface="+mn-lt"/>
                <a:ea typeface="+mn-ea"/>
                <a:cs typeface="+mn-cs"/>
              </a:defRPr>
            </a:lvl4pPr>
            <a:lvl5pPr marL="1828800" indent="0" algn="ctr" defTabSz="914400" rtl="0" eaLnBrk="1" latinLnBrk="0" hangingPunct="1">
              <a:spcBef>
                <a:spcPts val="0"/>
              </a:spcBef>
              <a:spcAft>
                <a:spcPts val="400"/>
              </a:spcAft>
              <a:buFont typeface="Arial" pitchFamily="34" charset="0"/>
              <a:buNone/>
              <a:defRPr sz="11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en-GB" sz="1050" b="1" dirty="0">
                <a:solidFill>
                  <a:srgbClr val="322D2D"/>
                </a:solidFill>
                <a:latin typeface="Arial"/>
              </a:rPr>
              <a:t>Regional HQ</a:t>
            </a:r>
            <a:br>
              <a:rPr kumimoji="0" lang="en-GB" sz="1050" b="0" i="0" u="none" strike="noStrike" kern="1200" cap="none" spc="0" normalizeH="0" baseline="0" noProof="0" dirty="0">
                <a:ln>
                  <a:noFill/>
                </a:ln>
                <a:solidFill>
                  <a:srgbClr val="322D2D"/>
                </a:solidFill>
                <a:effectLst/>
                <a:uLnTx/>
                <a:uFillTx/>
                <a:latin typeface="Arial"/>
                <a:ea typeface="+mn-ea"/>
                <a:cs typeface="+mn-cs"/>
              </a:rPr>
            </a:br>
            <a:r>
              <a:rPr kumimoji="0" lang="en-GB" sz="1050" b="0" i="0" u="none" strike="noStrike" kern="1200" cap="none" spc="0" normalizeH="0" baseline="0" noProof="0" dirty="0">
                <a:ln>
                  <a:noFill/>
                </a:ln>
                <a:solidFill>
                  <a:srgbClr val="322D2D"/>
                </a:solidFill>
                <a:effectLst/>
                <a:uLnTx/>
                <a:uFillTx/>
                <a:latin typeface="Arial"/>
                <a:ea typeface="+mn-ea"/>
                <a:cs typeface="+mn-cs"/>
              </a:rPr>
              <a:t>Atlanta, USA</a:t>
            </a:r>
          </a:p>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endParaRPr kumimoji="0" lang="en-GB" sz="1050" b="0" i="0" u="none" strike="noStrike" kern="1200" cap="none" spc="0" normalizeH="0" baseline="0" noProof="0" dirty="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0" lang="en-GB" sz="1050" b="0" i="0" u="none" strike="noStrike" kern="1200" cap="none" spc="0" normalizeH="0" baseline="0" noProof="0" dirty="0">
                <a:ln>
                  <a:noFill/>
                </a:ln>
                <a:solidFill>
                  <a:srgbClr val="322D2D"/>
                </a:solidFill>
                <a:effectLst/>
                <a:uLnTx/>
                <a:uFillTx/>
                <a:latin typeface="Arial"/>
                <a:ea typeface="+mn-ea"/>
                <a:cs typeface="+mn-cs"/>
              </a:rPr>
              <a:t>R&amp;D, Atlanta, USA</a:t>
            </a:r>
            <a:endParaRPr kumimoji="0" lang="en-US" sz="1050" b="0" i="0" u="none" strike="noStrike" kern="1200" cap="none" spc="0" normalizeH="0" baseline="0" noProof="0" dirty="0">
              <a:ln>
                <a:noFill/>
              </a:ln>
              <a:solidFill>
                <a:srgbClr val="322D2D"/>
              </a:solidFill>
              <a:effectLst/>
              <a:uLnTx/>
              <a:uFillTx/>
              <a:latin typeface="Arial"/>
              <a:ea typeface="+mn-ea"/>
              <a:cs typeface="+mn-cs"/>
            </a:endParaRPr>
          </a:p>
        </p:txBody>
      </p:sp>
      <p:sp>
        <p:nvSpPr>
          <p:cNvPr id="322" name="Freeform 24">
            <a:extLst>
              <a:ext uri="{FF2B5EF4-FFF2-40B4-BE49-F238E27FC236}">
                <a16:creationId xmlns:a16="http://schemas.microsoft.com/office/drawing/2014/main" id="{1808232C-C0EF-8E6A-64DE-BF2B466209EC}"/>
              </a:ext>
            </a:extLst>
          </p:cNvPr>
          <p:cNvSpPr/>
          <p:nvPr/>
        </p:nvSpPr>
        <p:spPr>
          <a:xfrm>
            <a:off x="4500058" y="2013758"/>
            <a:ext cx="260134" cy="1073158"/>
          </a:xfrm>
          <a:custGeom>
            <a:avLst/>
            <a:gdLst>
              <a:gd name="connsiteX0" fmla="*/ 0 w 460490"/>
              <a:gd name="connsiteY0" fmla="*/ 0 h 230244"/>
              <a:gd name="connsiteX1" fmla="*/ 460490 w 460490"/>
              <a:gd name="connsiteY1" fmla="*/ 0 h 230244"/>
              <a:gd name="connsiteX2" fmla="*/ 460490 w 460490"/>
              <a:gd name="connsiteY2" fmla="*/ 230244 h 230244"/>
            </a:gdLst>
            <a:ahLst/>
            <a:cxnLst>
              <a:cxn ang="0">
                <a:pos x="connsiteX0" y="connsiteY0"/>
              </a:cxn>
              <a:cxn ang="0">
                <a:pos x="connsiteX1" y="connsiteY1"/>
              </a:cxn>
              <a:cxn ang="0">
                <a:pos x="connsiteX2" y="connsiteY2"/>
              </a:cxn>
            </a:cxnLst>
            <a:rect l="l" t="t" r="r" b="b"/>
            <a:pathLst>
              <a:path w="460490" h="230244">
                <a:moveTo>
                  <a:pt x="0" y="0"/>
                </a:moveTo>
                <a:lnTo>
                  <a:pt x="460490" y="0"/>
                </a:lnTo>
                <a:lnTo>
                  <a:pt x="460490" y="230244"/>
                </a:lnTo>
              </a:path>
            </a:pathLst>
          </a:custGeom>
          <a:ln w="6350" cap="flat"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400" b="0" i="0" u="none" strike="noStrike" kern="1200" cap="none" spc="0" normalizeH="0" baseline="0" noProof="0">
              <a:ln>
                <a:noFill/>
              </a:ln>
              <a:solidFill>
                <a:srgbClr val="322D2D"/>
              </a:solidFill>
              <a:effectLst/>
              <a:uLnTx/>
              <a:uFillTx/>
              <a:latin typeface="Arial"/>
              <a:ea typeface="+mn-ea"/>
              <a:cs typeface="+mn-cs"/>
            </a:endParaRPr>
          </a:p>
        </p:txBody>
      </p:sp>
      <p:sp>
        <p:nvSpPr>
          <p:cNvPr id="323" name="Subtitle 5">
            <a:extLst>
              <a:ext uri="{FF2B5EF4-FFF2-40B4-BE49-F238E27FC236}">
                <a16:creationId xmlns:a16="http://schemas.microsoft.com/office/drawing/2014/main" id="{3F33B7C5-8B4B-2B0B-64DB-140B92EFECF6}"/>
              </a:ext>
            </a:extLst>
          </p:cNvPr>
          <p:cNvSpPr txBox="1">
            <a:spLocks/>
          </p:cNvSpPr>
          <p:nvPr/>
        </p:nvSpPr>
        <p:spPr>
          <a:xfrm>
            <a:off x="7707997" y="1161660"/>
            <a:ext cx="3770700" cy="587340"/>
          </a:xfrm>
          <a:prstGeom prst="rect">
            <a:avLst/>
          </a:prstGeom>
        </p:spPr>
        <p:txBody>
          <a:bodyPr vert="horz" wrap="square" lIns="0" tIns="0" rIns="0" bIns="0" rtlCol="0" anchor="b" anchorCtr="0">
            <a:spAutoFit/>
          </a:bodyPr>
          <a:lstStyle>
            <a:lvl1pPr marL="0" indent="0" algn="l" defTabSz="914400" rtl="0" eaLnBrk="1" latinLnBrk="0" hangingPunct="1">
              <a:spcBef>
                <a:spcPts val="0"/>
              </a:spcBef>
              <a:spcAft>
                <a:spcPts val="0"/>
              </a:spcAft>
              <a:buFont typeface="Arial" pitchFamily="34" charset="0"/>
              <a:buNone/>
              <a:defRPr sz="1400" kern="1200">
                <a:solidFill>
                  <a:schemeClr val="accent1"/>
                </a:solidFill>
                <a:latin typeface="+mn-lt"/>
                <a:ea typeface="+mn-ea"/>
                <a:cs typeface="+mn-cs"/>
              </a:defRPr>
            </a:lvl1pPr>
            <a:lvl2pPr marL="457200" indent="0" algn="ctr" defTabSz="914400" rtl="0" eaLnBrk="1" latinLnBrk="0" hangingPunct="1">
              <a:spcBef>
                <a:spcPts val="0"/>
              </a:spcBef>
              <a:spcAft>
                <a:spcPts val="400"/>
              </a:spcAft>
              <a:buFont typeface="Arial" pitchFamily="34" charset="0"/>
              <a:buNone/>
              <a:defRPr sz="1400" kern="1200">
                <a:solidFill>
                  <a:schemeClr val="tx1">
                    <a:tint val="75000"/>
                  </a:schemeClr>
                </a:solidFill>
                <a:latin typeface="+mn-lt"/>
                <a:ea typeface="+mn-ea"/>
                <a:cs typeface="+mn-cs"/>
              </a:defRPr>
            </a:lvl2pPr>
            <a:lvl3pPr marL="914400" indent="0" algn="ctr" defTabSz="914400" rtl="0" eaLnBrk="1" latinLnBrk="0" hangingPunct="1">
              <a:spcBef>
                <a:spcPts val="0"/>
              </a:spcBef>
              <a:spcAft>
                <a:spcPts val="400"/>
              </a:spcAft>
              <a:buFont typeface="Arial" pitchFamily="34" charset="0"/>
              <a:buNone/>
              <a:defRPr sz="1200" kern="1200">
                <a:solidFill>
                  <a:schemeClr val="tx1">
                    <a:tint val="75000"/>
                  </a:schemeClr>
                </a:solidFill>
                <a:latin typeface="+mn-lt"/>
                <a:ea typeface="+mn-ea"/>
                <a:cs typeface="+mn-cs"/>
              </a:defRPr>
            </a:lvl3pPr>
            <a:lvl4pPr marL="1371600" indent="0" algn="ctr" defTabSz="914400" rtl="0" eaLnBrk="1" latinLnBrk="0" hangingPunct="1">
              <a:spcBef>
                <a:spcPts val="0"/>
              </a:spcBef>
              <a:spcAft>
                <a:spcPts val="400"/>
              </a:spcAft>
              <a:buFont typeface="Arial" pitchFamily="34" charset="0"/>
              <a:buNone/>
              <a:defRPr sz="1100" kern="1200">
                <a:solidFill>
                  <a:schemeClr val="tx1">
                    <a:tint val="75000"/>
                  </a:schemeClr>
                </a:solidFill>
                <a:latin typeface="+mn-lt"/>
                <a:ea typeface="+mn-ea"/>
                <a:cs typeface="+mn-cs"/>
              </a:defRPr>
            </a:lvl4pPr>
            <a:lvl5pPr marL="1828800" indent="0" algn="ctr" defTabSz="914400" rtl="0" eaLnBrk="1" latinLnBrk="0" hangingPunct="1">
              <a:spcBef>
                <a:spcPts val="0"/>
              </a:spcBef>
              <a:spcAft>
                <a:spcPts val="400"/>
              </a:spcAft>
              <a:buFont typeface="Arial" pitchFamily="34" charset="0"/>
              <a:buNone/>
              <a:defRPr sz="11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800"/>
              </a:spcAft>
              <a:buClrTx/>
              <a:buSzTx/>
              <a:buFont typeface="Arial" pitchFamily="34" charset="0"/>
              <a:buNone/>
              <a:tabLst/>
              <a:defRPr/>
            </a:pPr>
            <a:r>
              <a:rPr kumimoji="0" lang="en-GB" sz="1050" b="1" i="0" u="none" strike="noStrike" kern="1200" cap="all" spc="0" normalizeH="0" baseline="0" noProof="0" dirty="0">
                <a:ln>
                  <a:noFill/>
                </a:ln>
                <a:solidFill>
                  <a:srgbClr val="322D2D"/>
                </a:solidFill>
                <a:effectLst/>
                <a:uLnTx/>
                <a:uFillTx/>
                <a:latin typeface="Arial"/>
                <a:ea typeface="+mn-ea"/>
                <a:cs typeface="+mn-cs"/>
              </a:rPr>
              <a:t>Kemira </a:t>
            </a:r>
            <a:r>
              <a:rPr lang="en-GB" sz="1050" b="1" cap="all" dirty="0">
                <a:solidFill>
                  <a:srgbClr val="322D2D"/>
                </a:solidFill>
                <a:latin typeface="Arial"/>
              </a:rPr>
              <a:t>HQ</a:t>
            </a:r>
            <a:br>
              <a:rPr kumimoji="0" lang="en-GB" sz="1050" b="1" i="0" u="none" strike="noStrike" kern="1200" cap="all" spc="0" normalizeH="0" baseline="0" noProof="0" dirty="0">
                <a:ln>
                  <a:noFill/>
                </a:ln>
                <a:solidFill>
                  <a:srgbClr val="322D2D"/>
                </a:solidFill>
                <a:effectLst/>
                <a:uLnTx/>
                <a:uFillTx/>
                <a:latin typeface="Arial"/>
                <a:ea typeface="+mn-ea"/>
                <a:cs typeface="+mn-cs"/>
              </a:rPr>
            </a:br>
            <a:r>
              <a:rPr kumimoji="0" lang="en-GB" sz="1050" b="0" i="0" u="none" strike="noStrike" kern="1200" cap="none" spc="0" normalizeH="0" baseline="0" noProof="0" dirty="0">
                <a:ln>
                  <a:noFill/>
                </a:ln>
                <a:solidFill>
                  <a:srgbClr val="322D2D"/>
                </a:solidFill>
                <a:effectLst/>
                <a:uLnTx/>
                <a:uFillTx/>
                <a:latin typeface="Arial"/>
                <a:ea typeface="+mn-ea"/>
                <a:cs typeface="+mn-cs"/>
              </a:rPr>
              <a:t>Helsinki, Finland</a:t>
            </a:r>
          </a:p>
          <a:p>
            <a:pPr marL="0" marR="0" lvl="0" indent="0" algn="l" defTabSz="914400" rtl="0" eaLnBrk="1" fontAlgn="auto" latinLnBrk="0" hangingPunct="1">
              <a:lnSpc>
                <a:spcPct val="100000"/>
              </a:lnSpc>
              <a:spcBef>
                <a:spcPts val="0"/>
              </a:spcBef>
              <a:spcAft>
                <a:spcPts val="800"/>
              </a:spcAft>
              <a:buClrTx/>
              <a:buSzTx/>
              <a:buFont typeface="Arial" pitchFamily="34" charset="0"/>
              <a:buNone/>
              <a:tabLst/>
              <a:defRPr/>
            </a:pPr>
            <a:r>
              <a:rPr kumimoji="0" lang="en-GB" sz="1050" b="0" i="0" u="none" strike="noStrike" kern="1200" cap="none" spc="0" normalizeH="0" baseline="0" noProof="0" dirty="0">
                <a:ln>
                  <a:noFill/>
                </a:ln>
                <a:solidFill>
                  <a:srgbClr val="322D2D"/>
                </a:solidFill>
                <a:effectLst/>
                <a:uLnTx/>
                <a:uFillTx/>
                <a:latin typeface="Arial"/>
                <a:ea typeface="+mn-ea"/>
                <a:cs typeface="+mn-cs"/>
              </a:rPr>
              <a:t>R&amp;D, </a:t>
            </a:r>
            <a:r>
              <a:rPr kumimoji="0" lang="en-US" sz="1050" b="0" i="0" u="none" strike="noStrike" kern="1200" cap="none" spc="0" normalizeH="0" baseline="0" noProof="0" dirty="0">
                <a:ln>
                  <a:noFill/>
                </a:ln>
                <a:solidFill>
                  <a:srgbClr val="322D2D"/>
                </a:solidFill>
                <a:effectLst/>
                <a:uLnTx/>
                <a:uFillTx/>
                <a:latin typeface="Arial"/>
                <a:ea typeface="+mn-ea"/>
                <a:cs typeface="+mn-cs"/>
              </a:rPr>
              <a:t>Espoo, Finland</a:t>
            </a:r>
            <a:endParaRPr kumimoji="0" lang="en-GB" sz="1050" b="0" i="0" u="none" strike="noStrike" kern="1200" cap="none" spc="0" normalizeH="0" baseline="0" noProof="0" dirty="0">
              <a:ln>
                <a:noFill/>
              </a:ln>
              <a:solidFill>
                <a:srgbClr val="322D2D"/>
              </a:solidFill>
              <a:effectLst/>
              <a:uLnTx/>
              <a:uFillTx/>
              <a:latin typeface="Arial"/>
              <a:ea typeface="+mn-ea"/>
              <a:cs typeface="+mn-cs"/>
            </a:endParaRPr>
          </a:p>
        </p:txBody>
      </p:sp>
      <p:sp>
        <p:nvSpPr>
          <p:cNvPr id="324" name="Freeform 30">
            <a:extLst>
              <a:ext uri="{FF2B5EF4-FFF2-40B4-BE49-F238E27FC236}">
                <a16:creationId xmlns:a16="http://schemas.microsoft.com/office/drawing/2014/main" id="{4A16A8C6-F26E-6C5B-827A-F6496D07C81F}"/>
              </a:ext>
            </a:extLst>
          </p:cNvPr>
          <p:cNvSpPr/>
          <p:nvPr/>
        </p:nvSpPr>
        <p:spPr>
          <a:xfrm flipH="1">
            <a:off x="7392144" y="1340768"/>
            <a:ext cx="228896" cy="961476"/>
          </a:xfrm>
          <a:custGeom>
            <a:avLst/>
            <a:gdLst>
              <a:gd name="connsiteX0" fmla="*/ 0 w 460490"/>
              <a:gd name="connsiteY0" fmla="*/ 0 h 230244"/>
              <a:gd name="connsiteX1" fmla="*/ 460490 w 460490"/>
              <a:gd name="connsiteY1" fmla="*/ 0 h 230244"/>
              <a:gd name="connsiteX2" fmla="*/ 460490 w 460490"/>
              <a:gd name="connsiteY2" fmla="*/ 230244 h 230244"/>
            </a:gdLst>
            <a:ahLst/>
            <a:cxnLst>
              <a:cxn ang="0">
                <a:pos x="connsiteX0" y="connsiteY0"/>
              </a:cxn>
              <a:cxn ang="0">
                <a:pos x="connsiteX1" y="connsiteY1"/>
              </a:cxn>
              <a:cxn ang="0">
                <a:pos x="connsiteX2" y="connsiteY2"/>
              </a:cxn>
            </a:cxnLst>
            <a:rect l="l" t="t" r="r" b="b"/>
            <a:pathLst>
              <a:path w="460490" h="230244">
                <a:moveTo>
                  <a:pt x="0" y="0"/>
                </a:moveTo>
                <a:lnTo>
                  <a:pt x="460490" y="0"/>
                </a:lnTo>
                <a:lnTo>
                  <a:pt x="460490" y="230244"/>
                </a:lnTo>
              </a:path>
            </a:pathLst>
          </a:custGeom>
          <a:ln w="6350" cap="flat"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400" b="0" i="0" u="none" strike="noStrike" kern="1200" cap="none" spc="0" normalizeH="0" baseline="0" noProof="0">
              <a:ln>
                <a:noFill/>
              </a:ln>
              <a:solidFill>
                <a:srgbClr val="322D2D"/>
              </a:solidFill>
              <a:effectLst/>
              <a:uLnTx/>
              <a:uFillTx/>
              <a:latin typeface="Arial"/>
              <a:ea typeface="+mn-ea"/>
              <a:cs typeface="+mn-cs"/>
            </a:endParaRPr>
          </a:p>
        </p:txBody>
      </p:sp>
      <p:sp>
        <p:nvSpPr>
          <p:cNvPr id="325" name="Rectangle 189">
            <a:extLst>
              <a:ext uri="{FF2B5EF4-FFF2-40B4-BE49-F238E27FC236}">
                <a16:creationId xmlns:a16="http://schemas.microsoft.com/office/drawing/2014/main" id="{0DBE03A0-0482-A1C8-29A2-C585F9E6705C}"/>
              </a:ext>
            </a:extLst>
          </p:cNvPr>
          <p:cNvSpPr/>
          <p:nvPr/>
        </p:nvSpPr>
        <p:spPr>
          <a:xfrm>
            <a:off x="9719212" y="2216919"/>
            <a:ext cx="1475482" cy="646331"/>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b="1" dirty="0">
                <a:solidFill>
                  <a:srgbClr val="322D2D"/>
                </a:solidFill>
                <a:latin typeface="Arial"/>
              </a:rPr>
              <a:t>Regional HQ</a:t>
            </a:r>
            <a:br>
              <a:rPr kumimoji="0" lang="en-GB" sz="1050" b="0" i="0" u="none" strike="noStrike" kern="1200" cap="none" spc="0" normalizeH="0" baseline="0" noProof="0" dirty="0">
                <a:ln>
                  <a:noFill/>
                </a:ln>
                <a:solidFill>
                  <a:srgbClr val="322D2D"/>
                </a:solidFill>
                <a:effectLst/>
                <a:uLnTx/>
                <a:uFillTx/>
                <a:latin typeface="Arial"/>
                <a:ea typeface="+mn-ea"/>
                <a:cs typeface="+mn-cs"/>
              </a:rPr>
            </a:br>
            <a:r>
              <a:rPr kumimoji="0" lang="en-GB" sz="1050" b="0" i="0" u="none" strike="noStrike" kern="1200" cap="none" spc="0" normalizeH="0" baseline="0" noProof="0" dirty="0">
                <a:ln>
                  <a:noFill/>
                </a:ln>
                <a:solidFill>
                  <a:srgbClr val="322D2D"/>
                </a:solidFill>
                <a:effectLst/>
                <a:uLnTx/>
                <a:uFillTx/>
                <a:latin typeface="Arial"/>
                <a:ea typeface="+mn-ea"/>
                <a:cs typeface="+mn-cs"/>
              </a:rPr>
              <a:t>Shanghai, China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322D2D"/>
                </a:solidFill>
                <a:effectLst/>
                <a:uLnTx/>
                <a:uFillTx/>
                <a:latin typeface="Arial"/>
                <a:ea typeface="+mn-ea"/>
                <a:cs typeface="+mn-cs"/>
              </a:rPr>
              <a:t>R&amp;D, Shanghai, China         </a:t>
            </a:r>
            <a:endParaRPr kumimoji="0" lang="en-US" sz="1050" b="0" i="0" u="none" strike="noStrike" kern="1200" cap="none" spc="0" normalizeH="0" baseline="0" noProof="0" dirty="0">
              <a:ln>
                <a:noFill/>
              </a:ln>
              <a:solidFill>
                <a:srgbClr val="322D2D"/>
              </a:solidFill>
              <a:effectLst/>
              <a:uLnTx/>
              <a:uFillTx/>
              <a:latin typeface="Arial"/>
              <a:ea typeface="+mn-ea"/>
              <a:cs typeface="+mn-cs"/>
            </a:endParaRPr>
          </a:p>
        </p:txBody>
      </p:sp>
      <p:sp>
        <p:nvSpPr>
          <p:cNvPr id="326" name="Freeform 30">
            <a:extLst>
              <a:ext uri="{FF2B5EF4-FFF2-40B4-BE49-F238E27FC236}">
                <a16:creationId xmlns:a16="http://schemas.microsoft.com/office/drawing/2014/main" id="{EFF35F22-7794-0B5B-51CB-5AC49CA1405A}"/>
              </a:ext>
            </a:extLst>
          </p:cNvPr>
          <p:cNvSpPr/>
          <p:nvPr/>
        </p:nvSpPr>
        <p:spPr>
          <a:xfrm flipH="1">
            <a:off x="9533237" y="2601294"/>
            <a:ext cx="127861" cy="486485"/>
          </a:xfrm>
          <a:custGeom>
            <a:avLst/>
            <a:gdLst>
              <a:gd name="connsiteX0" fmla="*/ 0 w 460490"/>
              <a:gd name="connsiteY0" fmla="*/ 0 h 230244"/>
              <a:gd name="connsiteX1" fmla="*/ 460490 w 460490"/>
              <a:gd name="connsiteY1" fmla="*/ 0 h 230244"/>
              <a:gd name="connsiteX2" fmla="*/ 460490 w 460490"/>
              <a:gd name="connsiteY2" fmla="*/ 230244 h 230244"/>
            </a:gdLst>
            <a:ahLst/>
            <a:cxnLst>
              <a:cxn ang="0">
                <a:pos x="connsiteX0" y="connsiteY0"/>
              </a:cxn>
              <a:cxn ang="0">
                <a:pos x="connsiteX1" y="connsiteY1"/>
              </a:cxn>
              <a:cxn ang="0">
                <a:pos x="connsiteX2" y="connsiteY2"/>
              </a:cxn>
            </a:cxnLst>
            <a:rect l="l" t="t" r="r" b="b"/>
            <a:pathLst>
              <a:path w="460490" h="230244">
                <a:moveTo>
                  <a:pt x="0" y="0"/>
                </a:moveTo>
                <a:lnTo>
                  <a:pt x="460490" y="0"/>
                </a:lnTo>
                <a:lnTo>
                  <a:pt x="460490" y="230244"/>
                </a:lnTo>
              </a:path>
            </a:pathLst>
          </a:custGeom>
          <a:ln w="6350" cap="flat"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400" b="0" i="0" u="none" strike="noStrike" kern="1200" cap="none" spc="0" normalizeH="0" baseline="0" noProof="0">
              <a:ln>
                <a:noFill/>
              </a:ln>
              <a:solidFill>
                <a:srgbClr val="322D2D"/>
              </a:solidFill>
              <a:effectLst/>
              <a:uLnTx/>
              <a:uFillTx/>
              <a:latin typeface="Arial"/>
              <a:ea typeface="+mn-ea"/>
              <a:cs typeface="+mn-cs"/>
            </a:endParaRPr>
          </a:p>
        </p:txBody>
      </p:sp>
      <p:sp>
        <p:nvSpPr>
          <p:cNvPr id="327" name="Otsikko 1">
            <a:extLst>
              <a:ext uri="{FF2B5EF4-FFF2-40B4-BE49-F238E27FC236}">
                <a16:creationId xmlns:a16="http://schemas.microsoft.com/office/drawing/2014/main" id="{0B6AA83F-1D4A-3EB8-9C8C-FAD2D543FAC3}"/>
              </a:ext>
            </a:extLst>
          </p:cNvPr>
          <p:cNvSpPr txBox="1">
            <a:spLocks/>
          </p:cNvSpPr>
          <p:nvPr/>
        </p:nvSpPr>
        <p:spPr>
          <a:xfrm>
            <a:off x="761080" y="404813"/>
            <a:ext cx="11090449"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GB" dirty="0"/>
              <a:t>Global reach – local excellence</a:t>
            </a:r>
            <a:endParaRPr lang="fi-FI" dirty="0"/>
          </a:p>
        </p:txBody>
      </p:sp>
      <p:sp>
        <p:nvSpPr>
          <p:cNvPr id="328" name="Subtitle 5">
            <a:extLst>
              <a:ext uri="{FF2B5EF4-FFF2-40B4-BE49-F238E27FC236}">
                <a16:creationId xmlns:a16="http://schemas.microsoft.com/office/drawing/2014/main" id="{4DB0585C-753A-E85E-7A39-7397C299B04D}"/>
              </a:ext>
            </a:extLst>
          </p:cNvPr>
          <p:cNvSpPr txBox="1">
            <a:spLocks/>
          </p:cNvSpPr>
          <p:nvPr/>
        </p:nvSpPr>
        <p:spPr>
          <a:xfrm>
            <a:off x="3712294" y="4147974"/>
            <a:ext cx="2351718" cy="169277"/>
          </a:xfrm>
          <a:prstGeom prst="rect">
            <a:avLst/>
          </a:prstGeom>
        </p:spPr>
        <p:txBody>
          <a:bodyPr vert="horz" wrap="square" lIns="0" tIns="0" rIns="0" bIns="0" rtlCol="0" anchor="t" anchorCtr="0">
            <a:spAutoFit/>
          </a:bodyPr>
          <a:lstStyle>
            <a:lvl1pPr marL="0" indent="0" algn="l" defTabSz="914400" rtl="0" eaLnBrk="1" latinLnBrk="0" hangingPunct="1">
              <a:spcBef>
                <a:spcPts val="0"/>
              </a:spcBef>
              <a:spcAft>
                <a:spcPts val="0"/>
              </a:spcAft>
              <a:buFont typeface="Arial" pitchFamily="34" charset="0"/>
              <a:buNone/>
              <a:defRPr sz="1400" kern="1200">
                <a:solidFill>
                  <a:schemeClr val="accent1"/>
                </a:solidFill>
                <a:latin typeface="+mn-lt"/>
                <a:ea typeface="+mn-ea"/>
                <a:cs typeface="+mn-cs"/>
              </a:defRPr>
            </a:lvl1pPr>
            <a:lvl2pPr marL="457200" indent="0" algn="ctr" defTabSz="914400" rtl="0" eaLnBrk="1" latinLnBrk="0" hangingPunct="1">
              <a:spcBef>
                <a:spcPts val="0"/>
              </a:spcBef>
              <a:spcAft>
                <a:spcPts val="400"/>
              </a:spcAft>
              <a:buFont typeface="Arial" pitchFamily="34" charset="0"/>
              <a:buNone/>
              <a:defRPr sz="1400" kern="1200">
                <a:solidFill>
                  <a:schemeClr val="tx1">
                    <a:tint val="75000"/>
                  </a:schemeClr>
                </a:solidFill>
                <a:latin typeface="+mn-lt"/>
                <a:ea typeface="+mn-ea"/>
                <a:cs typeface="+mn-cs"/>
              </a:defRPr>
            </a:lvl2pPr>
            <a:lvl3pPr marL="914400" indent="0" algn="ctr" defTabSz="914400" rtl="0" eaLnBrk="1" latinLnBrk="0" hangingPunct="1">
              <a:spcBef>
                <a:spcPts val="0"/>
              </a:spcBef>
              <a:spcAft>
                <a:spcPts val="400"/>
              </a:spcAft>
              <a:buFont typeface="Arial" pitchFamily="34" charset="0"/>
              <a:buNone/>
              <a:defRPr sz="1200" kern="1200">
                <a:solidFill>
                  <a:schemeClr val="tx1">
                    <a:tint val="75000"/>
                  </a:schemeClr>
                </a:solidFill>
                <a:latin typeface="+mn-lt"/>
                <a:ea typeface="+mn-ea"/>
                <a:cs typeface="+mn-cs"/>
              </a:defRPr>
            </a:lvl3pPr>
            <a:lvl4pPr marL="1371600" indent="0" algn="ctr" defTabSz="914400" rtl="0" eaLnBrk="1" latinLnBrk="0" hangingPunct="1">
              <a:spcBef>
                <a:spcPts val="0"/>
              </a:spcBef>
              <a:spcAft>
                <a:spcPts val="400"/>
              </a:spcAft>
              <a:buFont typeface="Arial" pitchFamily="34" charset="0"/>
              <a:buNone/>
              <a:defRPr sz="1100" kern="1200">
                <a:solidFill>
                  <a:schemeClr val="tx1">
                    <a:tint val="75000"/>
                  </a:schemeClr>
                </a:solidFill>
                <a:latin typeface="+mn-lt"/>
                <a:ea typeface="+mn-ea"/>
                <a:cs typeface="+mn-cs"/>
              </a:defRPr>
            </a:lvl4pPr>
            <a:lvl5pPr marL="1828800" indent="0" algn="ctr" defTabSz="914400" rtl="0" eaLnBrk="1" latinLnBrk="0" hangingPunct="1">
              <a:spcBef>
                <a:spcPts val="0"/>
              </a:spcBef>
              <a:spcAft>
                <a:spcPts val="400"/>
              </a:spcAft>
              <a:buFont typeface="Arial" pitchFamily="34" charset="0"/>
              <a:buNone/>
              <a:defRPr sz="11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lvl="0">
              <a:defRPr/>
            </a:pPr>
            <a:r>
              <a:rPr kumimoji="0" lang="en-US" sz="1100" b="1" i="0" u="none" strike="noStrike" kern="1200" cap="none" spc="50" normalizeH="0" baseline="0" noProof="0" dirty="0">
                <a:ln>
                  <a:noFill/>
                </a:ln>
                <a:solidFill>
                  <a:srgbClr val="322D2D"/>
                </a:solidFill>
                <a:effectLst/>
                <a:uLnTx/>
                <a:uFillTx/>
                <a:latin typeface="Arial"/>
                <a:ea typeface="+mn-ea"/>
                <a:cs typeface="+mn-cs"/>
              </a:rPr>
              <a:t>AMERICAS </a:t>
            </a:r>
            <a:r>
              <a:rPr lang="en-GB" sz="1100" b="1" dirty="0">
                <a:solidFill>
                  <a:schemeClr val="tx1"/>
                </a:solidFill>
                <a:cs typeface="Plus Jakarta Sans" pitchFamily="2" charset="0"/>
              </a:rPr>
              <a:t>37</a:t>
            </a:r>
            <a:r>
              <a:rPr lang="en-US" sz="1100" b="1" spc="50" dirty="0">
                <a:solidFill>
                  <a:srgbClr val="322D2D"/>
                </a:solidFill>
                <a:latin typeface="Arial"/>
              </a:rPr>
              <a:t>% of the revenue</a:t>
            </a:r>
            <a:endParaRPr kumimoji="0" lang="en-US" sz="1100" b="1" i="0" u="none" strike="noStrike" kern="1200" cap="none" spc="50" normalizeH="0" baseline="0" noProof="0" dirty="0">
              <a:ln>
                <a:noFill/>
              </a:ln>
              <a:solidFill>
                <a:srgbClr val="322D2D"/>
              </a:solidFill>
              <a:effectLst/>
              <a:uLnTx/>
              <a:uFillTx/>
              <a:latin typeface="Arial"/>
              <a:ea typeface="+mn-ea"/>
              <a:cs typeface="+mn-cs"/>
            </a:endParaRPr>
          </a:p>
        </p:txBody>
      </p:sp>
      <p:sp>
        <p:nvSpPr>
          <p:cNvPr id="329" name="Subtitle 5">
            <a:extLst>
              <a:ext uri="{FF2B5EF4-FFF2-40B4-BE49-F238E27FC236}">
                <a16:creationId xmlns:a16="http://schemas.microsoft.com/office/drawing/2014/main" id="{C01A91B2-4974-481D-6115-FCED0E04C7D5}"/>
              </a:ext>
            </a:extLst>
          </p:cNvPr>
          <p:cNvSpPr txBox="1">
            <a:spLocks/>
          </p:cNvSpPr>
          <p:nvPr/>
        </p:nvSpPr>
        <p:spPr>
          <a:xfrm>
            <a:off x="6518443" y="3528569"/>
            <a:ext cx="1988235" cy="169277"/>
          </a:xfrm>
          <a:prstGeom prst="rect">
            <a:avLst/>
          </a:prstGeom>
        </p:spPr>
        <p:txBody>
          <a:bodyPr vert="horz" wrap="square" lIns="0" tIns="0" rIns="0" bIns="0" rtlCol="0" anchor="t" anchorCtr="0">
            <a:spAutoFit/>
          </a:bodyPr>
          <a:lstStyle>
            <a:lvl1pPr marL="0" indent="0" algn="l" defTabSz="914400" rtl="0" eaLnBrk="1" latinLnBrk="0" hangingPunct="1">
              <a:spcBef>
                <a:spcPts val="0"/>
              </a:spcBef>
              <a:spcAft>
                <a:spcPts val="0"/>
              </a:spcAft>
              <a:buFont typeface="Arial" pitchFamily="34" charset="0"/>
              <a:buNone/>
              <a:defRPr sz="1400" kern="1200">
                <a:solidFill>
                  <a:schemeClr val="accent1"/>
                </a:solidFill>
                <a:latin typeface="+mn-lt"/>
                <a:ea typeface="+mn-ea"/>
                <a:cs typeface="+mn-cs"/>
              </a:defRPr>
            </a:lvl1pPr>
            <a:lvl2pPr marL="457200" indent="0" algn="ctr" defTabSz="914400" rtl="0" eaLnBrk="1" latinLnBrk="0" hangingPunct="1">
              <a:spcBef>
                <a:spcPts val="0"/>
              </a:spcBef>
              <a:spcAft>
                <a:spcPts val="400"/>
              </a:spcAft>
              <a:buFont typeface="Arial" pitchFamily="34" charset="0"/>
              <a:buNone/>
              <a:defRPr sz="1400" kern="1200">
                <a:solidFill>
                  <a:schemeClr val="tx1">
                    <a:tint val="75000"/>
                  </a:schemeClr>
                </a:solidFill>
                <a:latin typeface="+mn-lt"/>
                <a:ea typeface="+mn-ea"/>
                <a:cs typeface="+mn-cs"/>
              </a:defRPr>
            </a:lvl2pPr>
            <a:lvl3pPr marL="914400" indent="0" algn="ctr" defTabSz="914400" rtl="0" eaLnBrk="1" latinLnBrk="0" hangingPunct="1">
              <a:spcBef>
                <a:spcPts val="0"/>
              </a:spcBef>
              <a:spcAft>
                <a:spcPts val="400"/>
              </a:spcAft>
              <a:buFont typeface="Arial" pitchFamily="34" charset="0"/>
              <a:buNone/>
              <a:defRPr sz="1200" kern="1200">
                <a:solidFill>
                  <a:schemeClr val="tx1">
                    <a:tint val="75000"/>
                  </a:schemeClr>
                </a:solidFill>
                <a:latin typeface="+mn-lt"/>
                <a:ea typeface="+mn-ea"/>
                <a:cs typeface="+mn-cs"/>
              </a:defRPr>
            </a:lvl3pPr>
            <a:lvl4pPr marL="1371600" indent="0" algn="ctr" defTabSz="914400" rtl="0" eaLnBrk="1" latinLnBrk="0" hangingPunct="1">
              <a:spcBef>
                <a:spcPts val="0"/>
              </a:spcBef>
              <a:spcAft>
                <a:spcPts val="400"/>
              </a:spcAft>
              <a:buFont typeface="Arial" pitchFamily="34" charset="0"/>
              <a:buNone/>
              <a:defRPr sz="1100" kern="1200">
                <a:solidFill>
                  <a:schemeClr val="tx1">
                    <a:tint val="75000"/>
                  </a:schemeClr>
                </a:solidFill>
                <a:latin typeface="+mn-lt"/>
                <a:ea typeface="+mn-ea"/>
                <a:cs typeface="+mn-cs"/>
              </a:defRPr>
            </a:lvl4pPr>
            <a:lvl5pPr marL="1828800" indent="0" algn="ctr" defTabSz="914400" rtl="0" eaLnBrk="1" latinLnBrk="0" hangingPunct="1">
              <a:spcBef>
                <a:spcPts val="0"/>
              </a:spcBef>
              <a:spcAft>
                <a:spcPts val="400"/>
              </a:spcAft>
              <a:buFont typeface="Arial" pitchFamily="34" charset="0"/>
              <a:buNone/>
              <a:defRPr sz="11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lvl="0">
              <a:defRPr/>
            </a:pPr>
            <a:r>
              <a:rPr kumimoji="0" lang="en-US" sz="1100" b="1" i="0" u="none" strike="noStrike" kern="1200" cap="none" spc="50" normalizeH="0" baseline="0" noProof="0" dirty="0">
                <a:ln>
                  <a:noFill/>
                </a:ln>
                <a:solidFill>
                  <a:srgbClr val="322D2D"/>
                </a:solidFill>
                <a:effectLst/>
                <a:uLnTx/>
                <a:uFillTx/>
                <a:latin typeface="Arial"/>
                <a:ea typeface="+mn-ea"/>
                <a:cs typeface="+mn-cs"/>
              </a:rPr>
              <a:t>EMEA </a:t>
            </a:r>
            <a:r>
              <a:rPr lang="en-US" sz="1100" b="1" spc="50" dirty="0">
                <a:solidFill>
                  <a:srgbClr val="322D2D"/>
                </a:solidFill>
                <a:latin typeface="Arial"/>
              </a:rPr>
              <a:t>54</a:t>
            </a:r>
            <a:r>
              <a:rPr kumimoji="0" lang="en-US" sz="1100" b="1" i="0" u="none" strike="noStrike" kern="1200" cap="none" spc="50" normalizeH="0" baseline="0" noProof="0" dirty="0">
                <a:ln>
                  <a:noFill/>
                </a:ln>
                <a:solidFill>
                  <a:srgbClr val="322D2D"/>
                </a:solidFill>
                <a:effectLst/>
                <a:uLnTx/>
                <a:uFillTx/>
                <a:latin typeface="Arial"/>
                <a:ea typeface="+mn-ea"/>
                <a:cs typeface="+mn-cs"/>
              </a:rPr>
              <a:t>%</a:t>
            </a:r>
            <a:r>
              <a:rPr lang="en-US" sz="1100" b="1" spc="50" dirty="0">
                <a:solidFill>
                  <a:srgbClr val="322D2D"/>
                </a:solidFill>
                <a:latin typeface="Arial"/>
              </a:rPr>
              <a:t> of the revenue</a:t>
            </a:r>
            <a:endParaRPr kumimoji="0" lang="en-US" sz="1100" b="1" i="0" u="none" strike="noStrike" kern="1200" cap="none" spc="50" normalizeH="0" baseline="0" noProof="0" dirty="0">
              <a:ln>
                <a:noFill/>
              </a:ln>
              <a:solidFill>
                <a:srgbClr val="322D2D"/>
              </a:solidFill>
              <a:effectLst/>
              <a:uLnTx/>
              <a:uFillTx/>
              <a:latin typeface="Arial"/>
              <a:ea typeface="+mn-ea"/>
              <a:cs typeface="+mn-cs"/>
            </a:endParaRPr>
          </a:p>
        </p:txBody>
      </p:sp>
      <p:sp>
        <p:nvSpPr>
          <p:cNvPr id="330" name="Subtitle 5">
            <a:extLst>
              <a:ext uri="{FF2B5EF4-FFF2-40B4-BE49-F238E27FC236}">
                <a16:creationId xmlns:a16="http://schemas.microsoft.com/office/drawing/2014/main" id="{2D72D998-2546-6452-8743-D1CBCD190280}"/>
              </a:ext>
            </a:extLst>
          </p:cNvPr>
          <p:cNvSpPr txBox="1">
            <a:spLocks/>
          </p:cNvSpPr>
          <p:nvPr/>
        </p:nvSpPr>
        <p:spPr>
          <a:xfrm>
            <a:off x="9919744" y="3821742"/>
            <a:ext cx="2059559" cy="169277"/>
          </a:xfrm>
          <a:prstGeom prst="rect">
            <a:avLst/>
          </a:prstGeom>
        </p:spPr>
        <p:txBody>
          <a:bodyPr vert="horz" wrap="square" lIns="0" tIns="0" rIns="0" bIns="0" rtlCol="0" anchor="t" anchorCtr="0">
            <a:spAutoFit/>
          </a:bodyPr>
          <a:lstStyle>
            <a:lvl1pPr marL="0" indent="0" algn="l" defTabSz="914400" rtl="0" eaLnBrk="1" latinLnBrk="0" hangingPunct="1">
              <a:spcBef>
                <a:spcPts val="0"/>
              </a:spcBef>
              <a:spcAft>
                <a:spcPts val="0"/>
              </a:spcAft>
              <a:buFont typeface="Arial" pitchFamily="34" charset="0"/>
              <a:buNone/>
              <a:defRPr sz="1400" kern="1200">
                <a:solidFill>
                  <a:schemeClr val="accent1"/>
                </a:solidFill>
                <a:latin typeface="+mn-lt"/>
                <a:ea typeface="+mn-ea"/>
                <a:cs typeface="+mn-cs"/>
              </a:defRPr>
            </a:lvl1pPr>
            <a:lvl2pPr marL="457200" indent="0" algn="ctr" defTabSz="914400" rtl="0" eaLnBrk="1" latinLnBrk="0" hangingPunct="1">
              <a:spcBef>
                <a:spcPts val="0"/>
              </a:spcBef>
              <a:spcAft>
                <a:spcPts val="400"/>
              </a:spcAft>
              <a:buFont typeface="Arial" pitchFamily="34" charset="0"/>
              <a:buNone/>
              <a:defRPr sz="1400" kern="1200">
                <a:solidFill>
                  <a:schemeClr val="tx1">
                    <a:tint val="75000"/>
                  </a:schemeClr>
                </a:solidFill>
                <a:latin typeface="+mn-lt"/>
                <a:ea typeface="+mn-ea"/>
                <a:cs typeface="+mn-cs"/>
              </a:defRPr>
            </a:lvl2pPr>
            <a:lvl3pPr marL="914400" indent="0" algn="ctr" defTabSz="914400" rtl="0" eaLnBrk="1" latinLnBrk="0" hangingPunct="1">
              <a:spcBef>
                <a:spcPts val="0"/>
              </a:spcBef>
              <a:spcAft>
                <a:spcPts val="400"/>
              </a:spcAft>
              <a:buFont typeface="Arial" pitchFamily="34" charset="0"/>
              <a:buNone/>
              <a:defRPr sz="1200" kern="1200">
                <a:solidFill>
                  <a:schemeClr val="tx1">
                    <a:tint val="75000"/>
                  </a:schemeClr>
                </a:solidFill>
                <a:latin typeface="+mn-lt"/>
                <a:ea typeface="+mn-ea"/>
                <a:cs typeface="+mn-cs"/>
              </a:defRPr>
            </a:lvl3pPr>
            <a:lvl4pPr marL="1371600" indent="0" algn="ctr" defTabSz="914400" rtl="0" eaLnBrk="1" latinLnBrk="0" hangingPunct="1">
              <a:spcBef>
                <a:spcPts val="0"/>
              </a:spcBef>
              <a:spcAft>
                <a:spcPts val="400"/>
              </a:spcAft>
              <a:buFont typeface="Arial" pitchFamily="34" charset="0"/>
              <a:buNone/>
              <a:defRPr sz="1100" kern="1200">
                <a:solidFill>
                  <a:schemeClr val="tx1">
                    <a:tint val="75000"/>
                  </a:schemeClr>
                </a:solidFill>
                <a:latin typeface="+mn-lt"/>
                <a:ea typeface="+mn-ea"/>
                <a:cs typeface="+mn-cs"/>
              </a:defRPr>
            </a:lvl4pPr>
            <a:lvl5pPr marL="1828800" indent="0" algn="ctr" defTabSz="914400" rtl="0" eaLnBrk="1" latinLnBrk="0" hangingPunct="1">
              <a:spcBef>
                <a:spcPts val="0"/>
              </a:spcBef>
              <a:spcAft>
                <a:spcPts val="400"/>
              </a:spcAft>
              <a:buFont typeface="Arial" pitchFamily="34" charset="0"/>
              <a:buNone/>
              <a:defRPr sz="11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lvl="0">
              <a:defRPr/>
            </a:pPr>
            <a:r>
              <a:rPr kumimoji="0" lang="en-US" sz="1100" b="1" i="0" u="none" strike="noStrike" kern="1200" cap="none" spc="50" normalizeH="0" baseline="0" noProof="0" dirty="0">
                <a:ln>
                  <a:noFill/>
                </a:ln>
                <a:solidFill>
                  <a:srgbClr val="322D2D"/>
                </a:solidFill>
                <a:effectLst/>
                <a:uLnTx/>
                <a:uFillTx/>
                <a:latin typeface="Arial"/>
                <a:ea typeface="+mn-ea"/>
                <a:cs typeface="+mn-cs"/>
              </a:rPr>
              <a:t>A</a:t>
            </a:r>
            <a:r>
              <a:rPr lang="en-US" sz="1100" b="1" spc="50" dirty="0">
                <a:solidFill>
                  <a:srgbClr val="322D2D"/>
                </a:solidFill>
                <a:latin typeface="Arial"/>
              </a:rPr>
              <a:t>PAC 9% of the revenue</a:t>
            </a:r>
            <a:endParaRPr kumimoji="0" lang="en-US" sz="1100" b="1" i="0" u="none" strike="noStrike" kern="1200" cap="none" spc="50" normalizeH="0" baseline="0" noProof="0" dirty="0">
              <a:ln>
                <a:noFill/>
              </a:ln>
              <a:solidFill>
                <a:srgbClr val="322D2D"/>
              </a:solidFill>
              <a:effectLst/>
              <a:uLnTx/>
              <a:uFillTx/>
              <a:latin typeface="Arial"/>
              <a:ea typeface="+mn-ea"/>
              <a:cs typeface="+mn-cs"/>
            </a:endParaRPr>
          </a:p>
        </p:txBody>
      </p:sp>
    </p:spTree>
    <p:extLst>
      <p:ext uri="{BB962C8B-B14F-4D97-AF65-F5344CB8AC3E}">
        <p14:creationId xmlns:p14="http://schemas.microsoft.com/office/powerpoint/2010/main" val="188708230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 name="think-cell data - do not delete" hidden="1">
            <a:extLst>
              <a:ext uri="{FF2B5EF4-FFF2-40B4-BE49-F238E27FC236}">
                <a16:creationId xmlns:a16="http://schemas.microsoft.com/office/drawing/2014/main" id="{38DC33DE-4314-2182-7025-5C562430D8AC}"/>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2" imgW="242" imgH="241" progId="TCLayout.ActiveDocument.1">
                  <p:embed/>
                </p:oleObj>
              </mc:Choice>
              <mc:Fallback>
                <p:oleObj name="think-cell Slide" r:id="rId32" imgW="242" imgH="241" progId="TCLayout.ActiveDocument.1">
                  <p:embed/>
                  <p:pic>
                    <p:nvPicPr>
                      <p:cNvPr id="52" name="think-cell data - do not delete" hidden="1">
                        <a:extLst>
                          <a:ext uri="{FF2B5EF4-FFF2-40B4-BE49-F238E27FC236}">
                            <a16:creationId xmlns:a16="http://schemas.microsoft.com/office/drawing/2014/main" id="{38DC33DE-4314-2182-7025-5C562430D8AC}"/>
                          </a:ext>
                        </a:extLst>
                      </p:cNvPr>
                      <p:cNvPicPr/>
                      <p:nvPr/>
                    </p:nvPicPr>
                    <p:blipFill>
                      <a:blip r:embed="rId33"/>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0F92131E-499B-7309-4F90-5F1331467460}"/>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1BA97C2D-E7C7-BBC6-1A38-4F4EC1772E9D}"/>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FB19AE04-EBFF-C503-4A76-73823C890119}"/>
              </a:ext>
            </a:extLst>
          </p:cNvPr>
          <p:cNvSpPr>
            <a:spLocks noGrp="1"/>
          </p:cNvSpPr>
          <p:nvPr>
            <p:ph type="sldNum" sz="quarter" idx="12"/>
          </p:nvPr>
        </p:nvSpPr>
        <p:spPr/>
        <p:txBody>
          <a:bodyPr/>
          <a:lstStyle/>
          <a:p>
            <a:fld id="{9B8CDF1A-3CDE-4195-AF23-CDCF2878DEB5}" type="slidenum">
              <a:rPr lang="en-US" smtClean="0"/>
              <a:t>70</a:t>
            </a:fld>
            <a:endParaRPr lang="en-US"/>
          </a:p>
        </p:txBody>
      </p:sp>
      <p:graphicFrame>
        <p:nvGraphicFramePr>
          <p:cNvPr id="86" name="Chart 85">
            <a:extLst>
              <a:ext uri="{FF2B5EF4-FFF2-40B4-BE49-F238E27FC236}">
                <a16:creationId xmlns:a16="http://schemas.microsoft.com/office/drawing/2014/main" id="{DDC376D8-CA83-FE04-D20D-755B7C3C8DE4}"/>
              </a:ext>
            </a:extLst>
          </p:cNvPr>
          <p:cNvGraphicFramePr/>
          <p:nvPr>
            <p:custDataLst>
              <p:tags r:id="rId2"/>
            </p:custDataLst>
          </p:nvPr>
        </p:nvGraphicFramePr>
        <p:xfrm>
          <a:off x="752475" y="2047875"/>
          <a:ext cx="5529263" cy="1757363"/>
        </p:xfrm>
        <a:graphic>
          <a:graphicData uri="http://schemas.openxmlformats.org/drawingml/2006/chart">
            <c:chart xmlns:c="http://schemas.openxmlformats.org/drawingml/2006/chart" xmlns:r="http://schemas.openxmlformats.org/officeDocument/2006/relationships" r:id="rId34"/>
          </a:graphicData>
        </a:graphic>
      </p:graphicFrame>
      <p:sp>
        <p:nvSpPr>
          <p:cNvPr id="9" name="Text Placeholder 2">
            <a:extLst>
              <a:ext uri="{FF2B5EF4-FFF2-40B4-BE49-F238E27FC236}">
                <a16:creationId xmlns:a16="http://schemas.microsoft.com/office/drawing/2014/main" id="{D2B3DF78-7B63-040D-99AA-A6E5730970BC}"/>
              </a:ext>
            </a:extLst>
          </p:cNvPr>
          <p:cNvSpPr>
            <a:spLocks/>
          </p:cNvSpPr>
          <p:nvPr>
            <p:custDataLst>
              <p:tags r:id="rId3"/>
            </p:custDataLst>
          </p:nvPr>
        </p:nvSpPr>
        <p:spPr bwMode="auto">
          <a:xfrm>
            <a:off x="1222375" y="362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08BA569-55BC-4932-94AE-F0594EF420AB}" type="datetime'''''''''''''Q2'''''' ''''''''''''''''''''''''20''''24'">
              <a:rPr lang="fi-FI" altLang="en-US" sz="1000" smtClean="0">
                <a:solidFill>
                  <a:srgbClr val="322D2D"/>
                </a:solidFill>
              </a:rPr>
              <a:pPr lvl="0" algn="ctr">
                <a:spcBef>
                  <a:spcPct val="0"/>
                </a:spcBef>
                <a:spcAft>
                  <a:spcPct val="0"/>
                </a:spcAft>
                <a:defRPr/>
              </a:pPr>
              <a:t>Q2 2024</a:t>
            </a:fld>
            <a:endParaRPr kumimoji="0" lang="fi-FI" sz="1000" i="0" strike="noStrike" kern="1200" cap="none" spc="0" normalizeH="0" baseline="0" noProof="0" dirty="0">
              <a:ln>
                <a:noFill/>
              </a:ln>
              <a:solidFill>
                <a:srgbClr val="322D2D"/>
              </a:solidFill>
              <a:effectLst/>
              <a:uLnTx/>
              <a:uFillTx/>
            </a:endParaRPr>
          </a:p>
        </p:txBody>
      </p:sp>
      <p:sp>
        <p:nvSpPr>
          <p:cNvPr id="10" name="Text Placeholder 2">
            <a:extLst>
              <a:ext uri="{FF2B5EF4-FFF2-40B4-BE49-F238E27FC236}">
                <a16:creationId xmlns:a16="http://schemas.microsoft.com/office/drawing/2014/main" id="{E5DB555D-9893-319F-E3DF-A6ECEAB41C46}"/>
              </a:ext>
            </a:extLst>
          </p:cNvPr>
          <p:cNvSpPr>
            <a:spLocks/>
          </p:cNvSpPr>
          <p:nvPr>
            <p:custDataLst>
              <p:tags r:id="rId4"/>
            </p:custDataLst>
          </p:nvPr>
        </p:nvSpPr>
        <p:spPr bwMode="auto">
          <a:xfrm>
            <a:off x="1779588" y="362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8D3BE393-7449-4AD6-83E5-4FD2807F18AF}" type="datetime'''Q''''''''''''''''3'''''''''''''''' 2''0''''2''4'">
              <a:rPr lang="fi-FI" altLang="en-US" sz="1000" smtClean="0">
                <a:solidFill>
                  <a:srgbClr val="322D2D"/>
                </a:solidFill>
              </a:rPr>
              <a:pPr lvl="0" algn="ctr">
                <a:spcBef>
                  <a:spcPct val="0"/>
                </a:spcBef>
                <a:spcAft>
                  <a:spcPct val="0"/>
                </a:spcAft>
                <a:defRPr/>
              </a:pPr>
              <a:t>Q3 2024</a:t>
            </a:fld>
            <a:endParaRPr kumimoji="0" lang="fi-FI" sz="1000" i="0" strike="noStrike" kern="1200" cap="none" spc="0" normalizeH="0" baseline="0" noProof="0" dirty="0">
              <a:ln>
                <a:noFill/>
              </a:ln>
              <a:solidFill>
                <a:srgbClr val="322D2D"/>
              </a:solidFill>
              <a:effectLst/>
              <a:uLnTx/>
              <a:uFillTx/>
            </a:endParaRPr>
          </a:p>
        </p:txBody>
      </p:sp>
      <p:sp>
        <p:nvSpPr>
          <p:cNvPr id="11" name="Text Placeholder 2">
            <a:extLst>
              <a:ext uri="{FF2B5EF4-FFF2-40B4-BE49-F238E27FC236}">
                <a16:creationId xmlns:a16="http://schemas.microsoft.com/office/drawing/2014/main" id="{49B606D1-8566-2BD7-1F91-774B3EC6AA2E}"/>
              </a:ext>
            </a:extLst>
          </p:cNvPr>
          <p:cNvSpPr>
            <a:spLocks/>
          </p:cNvSpPr>
          <p:nvPr>
            <p:custDataLst>
              <p:tags r:id="rId5"/>
            </p:custDataLst>
          </p:nvPr>
        </p:nvSpPr>
        <p:spPr bwMode="auto">
          <a:xfrm>
            <a:off x="2335213" y="362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37861733-A967-41CD-B268-C0C2A73B4A70}" type="datetime'''Q4 ''''''2''''''''''''''''''''0''''''24'''''''''''''">
              <a:rPr lang="fi-FI" altLang="en-US" sz="1000" smtClean="0">
                <a:solidFill>
                  <a:srgbClr val="322D2D"/>
                </a:solidFill>
              </a:rPr>
              <a:pPr lvl="0" algn="ctr">
                <a:spcBef>
                  <a:spcPct val="0"/>
                </a:spcBef>
                <a:spcAft>
                  <a:spcPct val="0"/>
                </a:spcAft>
                <a:defRPr/>
              </a:pPr>
              <a:t>Q4 2024</a:t>
            </a:fld>
            <a:endParaRPr kumimoji="0" lang="fi-FI" sz="1000" i="0" strike="noStrike" kern="1200" cap="none" spc="0" normalizeH="0" baseline="0" noProof="0">
              <a:ln>
                <a:noFill/>
              </a:ln>
              <a:solidFill>
                <a:srgbClr val="322D2D"/>
              </a:solidFill>
              <a:effectLst/>
              <a:uLnTx/>
              <a:uFillTx/>
            </a:endParaRPr>
          </a:p>
        </p:txBody>
      </p:sp>
      <p:sp>
        <p:nvSpPr>
          <p:cNvPr id="12" name="Text Placeholder 2">
            <a:extLst>
              <a:ext uri="{FF2B5EF4-FFF2-40B4-BE49-F238E27FC236}">
                <a16:creationId xmlns:a16="http://schemas.microsoft.com/office/drawing/2014/main" id="{7FF142D3-58D1-3E01-06D9-A4D81820FDA9}"/>
              </a:ext>
            </a:extLst>
          </p:cNvPr>
          <p:cNvSpPr>
            <a:spLocks/>
          </p:cNvSpPr>
          <p:nvPr>
            <p:custDataLst>
              <p:tags r:id="rId6"/>
            </p:custDataLst>
          </p:nvPr>
        </p:nvSpPr>
        <p:spPr bwMode="auto">
          <a:xfrm>
            <a:off x="2890838" y="362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3CE99E7-BCEC-4663-80F4-EACD25A14214}" type="datetime'Q''''1'' ''''2''''''''''''''0''''2''5'''''''''''''''''''''">
              <a:rPr lang="fi-FI" altLang="en-US" sz="1000" smtClean="0">
                <a:solidFill>
                  <a:srgbClr val="322D2D"/>
                </a:solidFill>
              </a:rPr>
              <a:pPr lvl="0" algn="ctr">
                <a:spcBef>
                  <a:spcPct val="0"/>
                </a:spcBef>
                <a:spcAft>
                  <a:spcPct val="0"/>
                </a:spcAft>
                <a:defRPr/>
              </a:pPr>
              <a:t>Q1 2025</a:t>
            </a:fld>
            <a:endParaRPr kumimoji="0" lang="fi-FI" sz="1000" i="0" strike="noStrike" kern="1200" cap="none" spc="0" normalizeH="0" baseline="0" noProof="0">
              <a:ln>
                <a:noFill/>
              </a:ln>
              <a:solidFill>
                <a:srgbClr val="322D2D"/>
              </a:solidFill>
              <a:effectLst/>
              <a:uLnTx/>
              <a:uFillTx/>
            </a:endParaRPr>
          </a:p>
        </p:txBody>
      </p:sp>
      <p:sp>
        <p:nvSpPr>
          <p:cNvPr id="13" name="Text Placeholder 2">
            <a:extLst>
              <a:ext uri="{FF2B5EF4-FFF2-40B4-BE49-F238E27FC236}">
                <a16:creationId xmlns:a16="http://schemas.microsoft.com/office/drawing/2014/main" id="{7DEACE52-532A-1C31-9D35-446490EB04F1}"/>
              </a:ext>
            </a:extLst>
          </p:cNvPr>
          <p:cNvSpPr>
            <a:spLocks/>
          </p:cNvSpPr>
          <p:nvPr>
            <p:custDataLst>
              <p:tags r:id="rId7"/>
            </p:custDataLst>
          </p:nvPr>
        </p:nvSpPr>
        <p:spPr bwMode="auto">
          <a:xfrm>
            <a:off x="3448050" y="362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924364D2-8B83-40E6-93F9-EBF9DD3770F7}" type="datetime'''''Q''''''''''''''''''2'''' 2''0''''''''''25'''''''''">
              <a:rPr lang="fi-FI" altLang="en-US" sz="1000" smtClean="0">
                <a:solidFill>
                  <a:srgbClr val="322D2D"/>
                </a:solidFill>
              </a:rPr>
              <a:pPr lvl="0" algn="ctr">
                <a:spcBef>
                  <a:spcPct val="0"/>
                </a:spcBef>
                <a:spcAft>
                  <a:spcPct val="0"/>
                </a:spcAft>
                <a:defRPr/>
              </a:pPr>
              <a:t>Q2 2025</a:t>
            </a:fld>
            <a:endParaRPr kumimoji="0" lang="fi-FI" sz="1000" i="0" strike="noStrike" kern="1200" cap="none" spc="0" normalizeH="0" baseline="0" noProof="0" dirty="0">
              <a:ln>
                <a:noFill/>
              </a:ln>
              <a:solidFill>
                <a:srgbClr val="322D2D"/>
              </a:solidFill>
              <a:effectLst/>
              <a:uLnTx/>
              <a:uFillTx/>
            </a:endParaRPr>
          </a:p>
        </p:txBody>
      </p:sp>
      <p:sp>
        <p:nvSpPr>
          <p:cNvPr id="14" name="Text Placeholder 2">
            <a:extLst>
              <a:ext uri="{FF2B5EF4-FFF2-40B4-BE49-F238E27FC236}">
                <a16:creationId xmlns:a16="http://schemas.microsoft.com/office/drawing/2014/main" id="{F9D1C696-5117-E1BA-4C25-29CDAC13D5DA}"/>
              </a:ext>
            </a:extLst>
          </p:cNvPr>
          <p:cNvSpPr>
            <a:spLocks/>
          </p:cNvSpPr>
          <p:nvPr>
            <p:custDataLst>
              <p:tags r:id="rId8"/>
            </p:custDataLst>
          </p:nvPr>
        </p:nvSpPr>
        <p:spPr bwMode="auto">
          <a:xfrm>
            <a:off x="4003675" y="362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831E101-094F-4C03-8880-3083913E2ED5}" type="datetime'''''''''''''''''''''''''Q''''3'' 2''''''0''''''2''''''5'''">
              <a:rPr lang="fi-FI" altLang="en-US" sz="1000" smtClean="0">
                <a:solidFill>
                  <a:srgbClr val="322D2D"/>
                </a:solidFill>
              </a:rPr>
              <a:pPr lvl="0" algn="ctr">
                <a:spcBef>
                  <a:spcPct val="0"/>
                </a:spcBef>
                <a:spcAft>
                  <a:spcPct val="0"/>
                </a:spcAft>
                <a:defRPr/>
              </a:pPr>
              <a:t>Q3 2025</a:t>
            </a:fld>
            <a:endParaRPr kumimoji="0" lang="fi-FI" sz="1000" i="0" strike="noStrike" kern="1200" cap="none" spc="0" normalizeH="0" baseline="0" noProof="0">
              <a:ln>
                <a:noFill/>
              </a:ln>
              <a:solidFill>
                <a:srgbClr val="322D2D"/>
              </a:solidFill>
              <a:effectLst/>
              <a:uLnTx/>
              <a:uFillTx/>
            </a:endParaRPr>
          </a:p>
        </p:txBody>
      </p:sp>
      <p:sp>
        <p:nvSpPr>
          <p:cNvPr id="18" name="Text Placeholder 2">
            <a:extLst>
              <a:ext uri="{FF2B5EF4-FFF2-40B4-BE49-F238E27FC236}">
                <a16:creationId xmlns:a16="http://schemas.microsoft.com/office/drawing/2014/main" id="{6EDC7521-21D9-81A7-810E-38EB92CAFDD2}"/>
              </a:ext>
            </a:extLst>
          </p:cNvPr>
          <p:cNvSpPr>
            <a:spLocks/>
          </p:cNvSpPr>
          <p:nvPr>
            <p:custDataLst>
              <p:tags r:id="rId9"/>
            </p:custDataLst>
          </p:nvPr>
        </p:nvSpPr>
        <p:spPr bwMode="auto">
          <a:xfrm>
            <a:off x="4559300" y="362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3F379F03-EEBF-4226-BC1C-3B844D264079}" type="datetime'''''''Q''4'''''''''''''''''''''''' ''''''2''02''''''''''5'">
              <a:rPr lang="fi-FI" altLang="en-US" sz="1000" smtClean="0">
                <a:solidFill>
                  <a:srgbClr val="322D2D"/>
                </a:solidFill>
              </a:rPr>
              <a:pPr lvl="0" algn="ctr">
                <a:spcBef>
                  <a:spcPct val="0"/>
                </a:spcBef>
                <a:spcAft>
                  <a:spcPct val="0"/>
                </a:spcAft>
                <a:defRPr/>
              </a:pPr>
              <a:t>Q4 2025</a:t>
            </a:fld>
            <a:endParaRPr kumimoji="0" lang="fi-FI" sz="1000" i="0" strike="noStrike" kern="1200" cap="none" spc="0" normalizeH="0" baseline="0" noProof="0">
              <a:ln>
                <a:noFill/>
              </a:ln>
              <a:solidFill>
                <a:srgbClr val="322D2D"/>
              </a:solidFill>
              <a:effectLst/>
              <a:uLnTx/>
              <a:uFillTx/>
            </a:endParaRPr>
          </a:p>
        </p:txBody>
      </p:sp>
      <p:sp>
        <p:nvSpPr>
          <p:cNvPr id="25" name="Text Placeholder 2">
            <a:extLst>
              <a:ext uri="{FF2B5EF4-FFF2-40B4-BE49-F238E27FC236}">
                <a16:creationId xmlns:a16="http://schemas.microsoft.com/office/drawing/2014/main" id="{DEF20C1F-5BAF-89B0-1C13-B72082BE6860}"/>
              </a:ext>
            </a:extLst>
          </p:cNvPr>
          <p:cNvSpPr>
            <a:spLocks/>
          </p:cNvSpPr>
          <p:nvPr>
            <p:custDataLst>
              <p:tags r:id="rId10"/>
            </p:custDataLst>
          </p:nvPr>
        </p:nvSpPr>
        <p:spPr bwMode="auto">
          <a:xfrm>
            <a:off x="5116513" y="362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07CBC857-0A70-4D62-8786-65E2890FBAA0}" type="datetime'Q1'''''' ''''''''2''''''''''''''0''''''''''''2''''''6'''''">
              <a:rPr lang="fi-FI" altLang="en-US" sz="1000" smtClean="0">
                <a:solidFill>
                  <a:srgbClr val="322D2D"/>
                </a:solidFill>
              </a:rPr>
              <a:pPr lvl="0" algn="ctr">
                <a:spcBef>
                  <a:spcPct val="0"/>
                </a:spcBef>
                <a:spcAft>
                  <a:spcPct val="0"/>
                </a:spcAft>
                <a:defRPr/>
              </a:pPr>
              <a:t>Q1 2026</a:t>
            </a:fld>
            <a:endParaRPr kumimoji="0" lang="fi-FI" sz="1000" i="0" strike="noStrike" kern="1200" cap="none" spc="0" normalizeH="0" baseline="0" noProof="0" dirty="0">
              <a:ln>
                <a:noFill/>
              </a:ln>
              <a:solidFill>
                <a:srgbClr val="322D2D"/>
              </a:solidFill>
              <a:effectLst/>
              <a:uLnTx/>
              <a:uFillTx/>
            </a:endParaRPr>
          </a:p>
        </p:txBody>
      </p:sp>
      <p:sp>
        <p:nvSpPr>
          <p:cNvPr id="23" name="Text Placeholder 2">
            <a:extLst>
              <a:ext uri="{FF2B5EF4-FFF2-40B4-BE49-F238E27FC236}">
                <a16:creationId xmlns:a16="http://schemas.microsoft.com/office/drawing/2014/main" id="{0CE5EE51-CDD7-996C-8571-564FE5E0739A}"/>
              </a:ext>
            </a:extLst>
          </p:cNvPr>
          <p:cNvSpPr>
            <a:spLocks/>
          </p:cNvSpPr>
          <p:nvPr>
            <p:custDataLst>
              <p:tags r:id="rId11"/>
            </p:custDataLst>
          </p:nvPr>
        </p:nvSpPr>
        <p:spPr bwMode="auto">
          <a:xfrm>
            <a:off x="5672138" y="3622675"/>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E0E8421-5DBD-4D22-9968-65383D1F9F52}" type="datetime'Q2'''''''''' ''2''''''''''''0''''''''26'">
              <a:rPr lang="fi-FI" altLang="en-US" sz="1000" b="1" smtClean="0">
                <a:solidFill>
                  <a:srgbClr val="322D2D"/>
                </a:solidFill>
              </a:rPr>
              <a:pPr lvl="0" algn="ctr">
                <a:spcBef>
                  <a:spcPct val="0"/>
                </a:spcBef>
                <a:spcAft>
                  <a:spcPct val="0"/>
                </a:spcAft>
                <a:defRPr/>
              </a:pPr>
              <a:t>Q2 2026</a:t>
            </a:fld>
            <a:endParaRPr kumimoji="0" lang="fi-FI" sz="1000" b="1" i="0" strike="noStrike" kern="1200" cap="none" spc="0" normalizeH="0" baseline="0" noProof="0">
              <a:ln>
                <a:noFill/>
              </a:ln>
              <a:solidFill>
                <a:srgbClr val="322D2D"/>
              </a:solidFill>
              <a:effectLst/>
              <a:uLnTx/>
              <a:uFillTx/>
            </a:endParaRPr>
          </a:p>
        </p:txBody>
      </p:sp>
      <p:sp>
        <p:nvSpPr>
          <p:cNvPr id="15" name="Title 1">
            <a:extLst>
              <a:ext uri="{FF2B5EF4-FFF2-40B4-BE49-F238E27FC236}">
                <a16:creationId xmlns:a16="http://schemas.microsoft.com/office/drawing/2014/main" id="{563BE164-D99A-D12C-8A62-12E8F0B6B90B}"/>
              </a:ext>
            </a:extLst>
          </p:cNvPr>
          <p:cNvSpPr txBox="1">
            <a:spLocks/>
          </p:cNvSpPr>
          <p:nvPr/>
        </p:nvSpPr>
        <p:spPr>
          <a:xfrm>
            <a:off x="838993" y="436711"/>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a:t>Fiber Essentials</a:t>
            </a:r>
            <a:endParaRPr lang="fi-FI">
              <a:highlight>
                <a:srgbClr val="FFFF00"/>
              </a:highlight>
            </a:endParaRPr>
          </a:p>
        </p:txBody>
      </p:sp>
      <p:sp>
        <p:nvSpPr>
          <p:cNvPr id="16" name="Content Placeholder 2">
            <a:extLst>
              <a:ext uri="{FF2B5EF4-FFF2-40B4-BE49-F238E27FC236}">
                <a16:creationId xmlns:a16="http://schemas.microsoft.com/office/drawing/2014/main" id="{17B8A2FF-934A-A85F-D5DE-2441010848DE}"/>
              </a:ext>
            </a:extLst>
          </p:cNvPr>
          <p:cNvSpPr txBox="1">
            <a:spLocks/>
          </p:cNvSpPr>
          <p:nvPr/>
        </p:nvSpPr>
        <p:spPr>
          <a:xfrm>
            <a:off x="6826250" y="1364776"/>
            <a:ext cx="4984764" cy="4716937"/>
          </a:xfrm>
          <a:prstGeom prst="rect">
            <a:avLst/>
          </a:prstGeom>
          <a:solidFill>
            <a:schemeClr val="bg1"/>
          </a:solidFill>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800" b="1" dirty="0"/>
              <a:t>Market </a:t>
            </a:r>
            <a:r>
              <a:rPr lang="fi-FI" sz="1800" b="1" dirty="0" err="1"/>
              <a:t>environment</a:t>
            </a:r>
            <a:r>
              <a:rPr lang="fi-FI" sz="1800" b="1" dirty="0"/>
              <a:t> </a:t>
            </a:r>
            <a:r>
              <a:rPr lang="fi-FI" sz="1800" b="1" dirty="0" err="1"/>
              <a:t>continued</a:t>
            </a:r>
            <a:r>
              <a:rPr lang="fi-FI" sz="1800" b="1" dirty="0"/>
              <a:t> </a:t>
            </a:r>
            <a:r>
              <a:rPr lang="fi-FI" sz="1800" b="1" dirty="0" err="1"/>
              <a:t>weak</a:t>
            </a:r>
            <a:endParaRPr lang="fi-FI" sz="1800" b="1" dirty="0"/>
          </a:p>
          <a:p>
            <a:pPr marL="285750" indent="-285750">
              <a:spcAft>
                <a:spcPts val="600"/>
              </a:spcAft>
              <a:buFont typeface="Arial" panose="020B0604020202020204" pitchFamily="34" charset="0"/>
              <a:buChar char="•"/>
            </a:pPr>
            <a:r>
              <a:rPr lang="fi-FI" sz="1800" dirty="0" err="1"/>
              <a:t>Seasonally</a:t>
            </a:r>
            <a:r>
              <a:rPr lang="fi-FI" sz="1800" dirty="0"/>
              <a:t> </a:t>
            </a:r>
            <a:r>
              <a:rPr lang="fi-FI" sz="1800" dirty="0" err="1"/>
              <a:t>softer</a:t>
            </a:r>
            <a:r>
              <a:rPr lang="fi-FI" sz="1800" dirty="0"/>
              <a:t> </a:t>
            </a:r>
            <a:r>
              <a:rPr lang="fi-FI" sz="1800" dirty="0" err="1"/>
              <a:t>bleaching</a:t>
            </a:r>
            <a:r>
              <a:rPr lang="fi-FI" sz="1800" dirty="0"/>
              <a:t> </a:t>
            </a:r>
            <a:r>
              <a:rPr lang="fi-FI" sz="1800" dirty="0" err="1"/>
              <a:t>chemical</a:t>
            </a:r>
            <a:r>
              <a:rPr lang="fi-FI" sz="1800" dirty="0"/>
              <a:t> </a:t>
            </a:r>
            <a:r>
              <a:rPr lang="fi-FI" sz="1800" dirty="0" err="1"/>
              <a:t>demand</a:t>
            </a:r>
            <a:r>
              <a:rPr lang="fi-FI" sz="1800" dirty="0"/>
              <a:t> in </a:t>
            </a:r>
            <a:r>
              <a:rPr lang="fi-FI" sz="1800" dirty="0" err="1"/>
              <a:t>the</a:t>
            </a:r>
            <a:r>
              <a:rPr lang="fi-FI" sz="1800" dirty="0"/>
              <a:t> Nordics in Q2, </a:t>
            </a:r>
            <a:r>
              <a:rPr lang="fi-FI" sz="1800" dirty="0" err="1"/>
              <a:t>following</a:t>
            </a:r>
            <a:r>
              <a:rPr lang="fi-FI" sz="1800" dirty="0"/>
              <a:t> </a:t>
            </a:r>
            <a:r>
              <a:rPr lang="fi-FI" sz="1800" dirty="0" err="1"/>
              <a:t>good</a:t>
            </a:r>
            <a:r>
              <a:rPr lang="fi-FI" sz="1800" dirty="0"/>
              <a:t> Q1</a:t>
            </a:r>
          </a:p>
          <a:p>
            <a:pPr marL="285750" indent="-285750">
              <a:spcAft>
                <a:spcPts val="600"/>
              </a:spcAft>
              <a:buFont typeface="Arial" panose="020B0604020202020204" pitchFamily="34" charset="0"/>
              <a:buChar char="•"/>
            </a:pPr>
            <a:r>
              <a:rPr lang="fi-FI" sz="1800" dirty="0"/>
              <a:t>Supply </a:t>
            </a:r>
            <a:r>
              <a:rPr lang="fi-FI" sz="1800" dirty="0" err="1"/>
              <a:t>disruptions</a:t>
            </a:r>
            <a:r>
              <a:rPr lang="fi-FI" sz="1800" dirty="0"/>
              <a:t> in </a:t>
            </a:r>
            <a:r>
              <a:rPr lang="fi-FI" sz="1800" dirty="0" err="1"/>
              <a:t>sulphur</a:t>
            </a:r>
            <a:r>
              <a:rPr lang="fi-FI" sz="1800" dirty="0"/>
              <a:t>, </a:t>
            </a:r>
            <a:r>
              <a:rPr lang="fi-FI" sz="1800" dirty="0" err="1"/>
              <a:t>caused</a:t>
            </a:r>
            <a:r>
              <a:rPr lang="fi-FI" sz="1800" dirty="0"/>
              <a:t> </a:t>
            </a:r>
            <a:r>
              <a:rPr lang="fi-FI" sz="1800" dirty="0" err="1"/>
              <a:t>by</a:t>
            </a:r>
            <a:r>
              <a:rPr lang="fi-FI" sz="1800" dirty="0"/>
              <a:t> </a:t>
            </a:r>
            <a:r>
              <a:rPr lang="fi-FI" sz="1800" dirty="0" err="1"/>
              <a:t>the</a:t>
            </a:r>
            <a:r>
              <a:rPr lang="fi-FI" sz="1800" dirty="0"/>
              <a:t> </a:t>
            </a:r>
            <a:r>
              <a:rPr lang="fi-FI" sz="1800" dirty="0" err="1"/>
              <a:t>effects</a:t>
            </a:r>
            <a:r>
              <a:rPr lang="fi-FI" sz="1800" dirty="0"/>
              <a:t> of </a:t>
            </a:r>
            <a:r>
              <a:rPr lang="fi-FI" sz="1800" dirty="0" err="1"/>
              <a:t>the</a:t>
            </a:r>
            <a:r>
              <a:rPr lang="fi-FI" sz="1800" dirty="0"/>
              <a:t> Iran </a:t>
            </a:r>
            <a:r>
              <a:rPr lang="fi-FI" sz="1800" dirty="0" err="1"/>
              <a:t>war</a:t>
            </a:r>
            <a:r>
              <a:rPr lang="fi-FI" sz="1800" dirty="0"/>
              <a:t>, </a:t>
            </a:r>
            <a:r>
              <a:rPr lang="fi-FI" sz="1800" dirty="0" err="1"/>
              <a:t>impacted</a:t>
            </a:r>
            <a:r>
              <a:rPr lang="fi-FI" sz="1800" dirty="0"/>
              <a:t> </a:t>
            </a:r>
            <a:r>
              <a:rPr lang="fi-FI" sz="1800" dirty="0" err="1"/>
              <a:t>base</a:t>
            </a:r>
            <a:r>
              <a:rPr lang="fi-FI" sz="1800" dirty="0"/>
              <a:t> </a:t>
            </a:r>
            <a:r>
              <a:rPr lang="fi-FI" sz="1800" dirty="0" err="1"/>
              <a:t>chemicals</a:t>
            </a:r>
            <a:r>
              <a:rPr lang="fi-FI" sz="1800" dirty="0"/>
              <a:t>’ market </a:t>
            </a:r>
            <a:r>
              <a:rPr lang="fi-FI" sz="1800" dirty="0" err="1"/>
              <a:t>environment</a:t>
            </a:r>
            <a:r>
              <a:rPr lang="fi-FI" sz="1800" dirty="0"/>
              <a:t> </a:t>
            </a:r>
            <a:r>
              <a:rPr lang="fi-FI" sz="1800" dirty="0" err="1"/>
              <a:t>negatively</a:t>
            </a:r>
            <a:r>
              <a:rPr lang="fi-FI" sz="1800" dirty="0"/>
              <a:t> </a:t>
            </a:r>
          </a:p>
          <a:p>
            <a:pPr>
              <a:spcAft>
                <a:spcPts val="600"/>
              </a:spcAft>
            </a:pPr>
            <a:r>
              <a:rPr lang="fi-FI" sz="1800" b="1" dirty="0"/>
              <a:t>Q2 </a:t>
            </a:r>
            <a:r>
              <a:rPr lang="fi-FI" sz="1800" b="1" dirty="0" err="1"/>
              <a:t>revenue</a:t>
            </a:r>
            <a:r>
              <a:rPr lang="fi-FI" sz="1800" b="1" dirty="0"/>
              <a:t> </a:t>
            </a:r>
            <a:r>
              <a:rPr lang="fi-FI" sz="1800" b="1" dirty="0" err="1"/>
              <a:t>decreased</a:t>
            </a:r>
            <a:r>
              <a:rPr lang="fi-FI" sz="1800" b="1" dirty="0"/>
              <a:t> Y/Y </a:t>
            </a:r>
          </a:p>
          <a:p>
            <a:pPr marL="285750" indent="-285750">
              <a:spcAft>
                <a:spcPts val="600"/>
              </a:spcAft>
              <a:buFont typeface="Arial" panose="020B0604020202020204" pitchFamily="34" charset="0"/>
              <a:buChar char="•"/>
            </a:pPr>
            <a:r>
              <a:rPr lang="fi-FI" sz="1800" dirty="0" err="1"/>
              <a:t>Organic</a:t>
            </a:r>
            <a:r>
              <a:rPr lang="fi-FI" sz="1800" dirty="0"/>
              <a:t> </a:t>
            </a:r>
            <a:r>
              <a:rPr lang="fi-FI" sz="1800" dirty="0" err="1"/>
              <a:t>revenue</a:t>
            </a:r>
            <a:r>
              <a:rPr lang="fi-FI" sz="1800" dirty="0"/>
              <a:t> growth</a:t>
            </a:r>
            <a:r>
              <a:rPr lang="fi-FI" sz="1800" baseline="30000" dirty="0"/>
              <a:t>1</a:t>
            </a:r>
            <a:r>
              <a:rPr lang="fi-FI" sz="1800" dirty="0"/>
              <a:t> -12%</a:t>
            </a:r>
          </a:p>
          <a:p>
            <a:pPr marL="285750" indent="-285750">
              <a:spcAft>
                <a:spcPts val="600"/>
              </a:spcAft>
              <a:buFont typeface="Arial" panose="020B0604020202020204" pitchFamily="34" charset="0"/>
              <a:buChar char="•"/>
            </a:pPr>
            <a:r>
              <a:rPr lang="fi-FI" sz="1800" dirty="0"/>
              <a:t>Y/Y </a:t>
            </a:r>
            <a:r>
              <a:rPr lang="fi-FI" sz="1800" dirty="0" err="1"/>
              <a:t>sales</a:t>
            </a:r>
            <a:r>
              <a:rPr lang="fi-FI" sz="1800" dirty="0"/>
              <a:t> </a:t>
            </a:r>
            <a:r>
              <a:rPr lang="fi-FI" sz="1800" dirty="0" err="1"/>
              <a:t>volumes</a:t>
            </a:r>
            <a:r>
              <a:rPr lang="fi-FI" sz="1800" dirty="0"/>
              <a:t> and </a:t>
            </a:r>
            <a:r>
              <a:rPr lang="fi-FI" sz="1800" dirty="0" err="1"/>
              <a:t>prices</a:t>
            </a:r>
            <a:r>
              <a:rPr lang="fi-FI" sz="1800" dirty="0"/>
              <a:t> </a:t>
            </a:r>
            <a:r>
              <a:rPr lang="fi-FI" sz="1800" dirty="0" err="1"/>
              <a:t>decreased</a:t>
            </a:r>
            <a:endParaRPr lang="fi-FI" sz="1800" dirty="0"/>
          </a:p>
          <a:p>
            <a:pPr marL="285750" indent="-285750">
              <a:spcAft>
                <a:spcPts val="600"/>
              </a:spcAft>
              <a:buFont typeface="Arial" panose="020B0604020202020204" pitchFamily="34" charset="0"/>
              <a:buChar char="•"/>
            </a:pPr>
            <a:r>
              <a:rPr lang="en-US" sz="1800" dirty="0"/>
              <a:t>Q/Q sales volumes and prices decreased</a:t>
            </a:r>
          </a:p>
          <a:p>
            <a:r>
              <a:rPr lang="fi-FI" sz="1800" b="1" dirty="0"/>
              <a:t>Operative EBITDA </a:t>
            </a:r>
            <a:r>
              <a:rPr lang="fi-FI" sz="1800" b="1" dirty="0" err="1"/>
              <a:t>margin</a:t>
            </a:r>
            <a:r>
              <a:rPr lang="fi-FI" sz="1800" b="1" dirty="0"/>
              <a:t> </a:t>
            </a:r>
            <a:r>
              <a:rPr lang="fi-FI" sz="1800" b="1" dirty="0" err="1"/>
              <a:t>decreased</a:t>
            </a:r>
            <a:r>
              <a:rPr lang="fi-FI" sz="1800" b="1" dirty="0"/>
              <a:t> to 21.4%</a:t>
            </a:r>
          </a:p>
          <a:p>
            <a:pPr marL="285750" indent="-285750">
              <a:buFont typeface="Arial" panose="020B0604020202020204" pitchFamily="34" charset="0"/>
              <a:buChar char="•"/>
            </a:pPr>
            <a:r>
              <a:rPr lang="fi-FI" sz="1800" dirty="0" err="1"/>
              <a:t>Profitability</a:t>
            </a:r>
            <a:r>
              <a:rPr lang="fi-FI" sz="1800" dirty="0"/>
              <a:t> </a:t>
            </a:r>
            <a:r>
              <a:rPr lang="fi-FI" sz="1800" dirty="0" err="1"/>
              <a:t>decrease</a:t>
            </a:r>
            <a:r>
              <a:rPr lang="fi-FI" sz="1800" dirty="0"/>
              <a:t> </a:t>
            </a:r>
            <a:r>
              <a:rPr lang="fi-FI" sz="1800" dirty="0" err="1"/>
              <a:t>mainly</a:t>
            </a:r>
            <a:r>
              <a:rPr lang="fi-FI" sz="1800" dirty="0"/>
              <a:t> </a:t>
            </a:r>
            <a:r>
              <a:rPr lang="fi-FI" sz="1800" dirty="0" err="1"/>
              <a:t>driven</a:t>
            </a:r>
            <a:r>
              <a:rPr lang="fi-FI" sz="1800" dirty="0"/>
              <a:t> </a:t>
            </a:r>
            <a:r>
              <a:rPr lang="fi-FI" sz="1800" dirty="0" err="1"/>
              <a:t>by</a:t>
            </a:r>
            <a:r>
              <a:rPr lang="fi-FI" sz="1800" dirty="0"/>
              <a:t> </a:t>
            </a:r>
            <a:r>
              <a:rPr lang="fi-FI" sz="1800" dirty="0" err="1"/>
              <a:t>negative</a:t>
            </a:r>
            <a:r>
              <a:rPr lang="fi-FI" sz="1800" dirty="0"/>
              <a:t> </a:t>
            </a:r>
            <a:r>
              <a:rPr lang="fi-FI" sz="1800" dirty="0" err="1"/>
              <a:t>volume</a:t>
            </a:r>
            <a:r>
              <a:rPr lang="fi-FI" sz="1800" dirty="0"/>
              <a:t> and </a:t>
            </a:r>
            <a:r>
              <a:rPr lang="fi-FI" sz="1800" dirty="0" err="1"/>
              <a:t>pricing</a:t>
            </a:r>
            <a:r>
              <a:rPr lang="fi-FI" sz="1800" dirty="0"/>
              <a:t> </a:t>
            </a:r>
            <a:r>
              <a:rPr lang="fi-FI" sz="1800" dirty="0" err="1"/>
              <a:t>impact</a:t>
            </a:r>
            <a:endParaRPr lang="fi-FI" sz="1800" dirty="0"/>
          </a:p>
        </p:txBody>
      </p:sp>
      <p:sp>
        <p:nvSpPr>
          <p:cNvPr id="19" name="Slide Number Placeholder 5">
            <a:extLst>
              <a:ext uri="{FF2B5EF4-FFF2-40B4-BE49-F238E27FC236}">
                <a16:creationId xmlns:a16="http://schemas.microsoft.com/office/drawing/2014/main" id="{9CFF5E91-F2D0-9F4D-17B8-4AE5CC1A081A}"/>
              </a:ext>
            </a:extLst>
          </p:cNvPr>
          <p:cNvSpPr txBox="1">
            <a:spLocks/>
          </p:cNvSpPr>
          <p:nvPr/>
        </p:nvSpPr>
        <p:spPr>
          <a:xfrm>
            <a:off x="11352212" y="6453188"/>
            <a:ext cx="504825" cy="144463"/>
          </a:xfrm>
          <a:prstGeom prst="rect">
            <a:avLst/>
          </a:prstGeom>
        </p:spPr>
        <p:txBody>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endParaRPr lang="en-US" sz="700" cap="all" spc="100">
              <a:solidFill>
                <a:srgbClr val="322D2D"/>
              </a:solidFill>
              <a:latin typeface="Arial"/>
            </a:endParaRPr>
          </a:p>
        </p:txBody>
      </p:sp>
      <p:sp>
        <p:nvSpPr>
          <p:cNvPr id="20" name="TextBox 13">
            <a:extLst>
              <a:ext uri="{FF2B5EF4-FFF2-40B4-BE49-F238E27FC236}">
                <a16:creationId xmlns:a16="http://schemas.microsoft.com/office/drawing/2014/main" id="{CAC9511D-88D2-5CF3-96A5-D56E6D9FA91F}"/>
              </a:ext>
            </a:extLst>
          </p:cNvPr>
          <p:cNvSpPr txBox="1"/>
          <p:nvPr/>
        </p:nvSpPr>
        <p:spPr>
          <a:xfrm>
            <a:off x="850900" y="4110038"/>
            <a:ext cx="5183188" cy="50323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srgbClr val="322D2D"/>
                </a:solidFill>
                <a:effectLst/>
                <a:uLnTx/>
                <a:uFillTx/>
                <a:latin typeface="Arial"/>
                <a:ea typeface="+mn-ea"/>
                <a:cs typeface="+mn-cs"/>
              </a:rPr>
              <a:t>OPERATIVE EBITDA AND OPERATIVE EBITDA-% </a:t>
            </a:r>
            <a:br>
              <a:rPr kumimoji="0" lang="en-US" sz="1400" b="1" i="0" u="none" strike="noStrike" kern="1200" cap="none" spc="100" normalizeH="0" baseline="0" noProof="0">
                <a:ln>
                  <a:noFill/>
                </a:ln>
                <a:solidFill>
                  <a:srgbClr val="322D2D"/>
                </a:solidFill>
                <a:effectLst/>
                <a:uLnTx/>
                <a:uFillTx/>
                <a:latin typeface="Arial"/>
                <a:ea typeface="+mn-ea"/>
                <a:cs typeface="+mn-cs"/>
              </a:rPr>
            </a:br>
            <a:r>
              <a:rPr kumimoji="0" lang="en-US" sz="14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21" name="TextBox 16">
            <a:extLst>
              <a:ext uri="{FF2B5EF4-FFF2-40B4-BE49-F238E27FC236}">
                <a16:creationId xmlns:a16="http://schemas.microsoft.com/office/drawing/2014/main" id="{32DA152E-C663-4A6C-DE06-ABE876542D68}"/>
              </a:ext>
            </a:extLst>
          </p:cNvPr>
          <p:cNvSpPr txBox="1"/>
          <p:nvPr/>
        </p:nvSpPr>
        <p:spPr>
          <a:xfrm>
            <a:off x="838199" y="1646238"/>
            <a:ext cx="5443538" cy="504825"/>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100" normalizeH="0" baseline="0" noProof="0">
                <a:ln>
                  <a:noFill/>
                </a:ln>
                <a:solidFill>
                  <a:srgbClr val="322D2D"/>
                </a:solidFill>
                <a:effectLst/>
                <a:uLnTx/>
                <a:uFillTx/>
                <a:latin typeface="Arial"/>
                <a:ea typeface="+mn-ea"/>
                <a:cs typeface="+mn-cs"/>
              </a:rPr>
              <a:t>REVENUE AND REVENUE GROWTH</a:t>
            </a:r>
            <a:r>
              <a:rPr kumimoji="0" lang="en-US" sz="1400" b="1" i="0" u="none" strike="noStrike" kern="1200" cap="all" spc="100" normalizeH="0" baseline="30000" noProof="0">
                <a:ln>
                  <a:noFill/>
                </a:ln>
                <a:solidFill>
                  <a:srgbClr val="322D2D"/>
                </a:solidFill>
                <a:effectLst/>
                <a:uLnTx/>
                <a:uFillTx/>
                <a:latin typeface="Arial"/>
                <a:ea typeface="+mn-ea"/>
                <a:cs typeface="+mn-cs"/>
              </a:rPr>
              <a:t>1</a:t>
            </a:r>
            <a:r>
              <a:rPr kumimoji="0" lang="en-US" sz="1400" b="1" i="0" u="none" strike="noStrike" kern="1200" cap="none" spc="100" normalizeH="0" baseline="0" noProof="0">
                <a:ln>
                  <a:noFill/>
                </a:ln>
                <a:solidFill>
                  <a:srgbClr val="322D2D"/>
                </a:solidFill>
                <a:effectLst/>
                <a:uLnTx/>
                <a:uFillTx/>
                <a:latin typeface="Arial"/>
                <a:ea typeface="+mn-ea"/>
                <a:cs typeface="+mn-cs"/>
              </a:rPr>
              <a:t> (Y/Y)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100" normalizeH="0" baseline="0" noProof="0">
                <a:ln>
                  <a:noFill/>
                </a:ln>
                <a:solidFill>
                  <a:srgbClr val="322D2D"/>
                </a:solidFill>
                <a:effectLst/>
                <a:uLnTx/>
                <a:uFillTx/>
                <a:latin typeface="Arial"/>
                <a:ea typeface="+mn-ea"/>
                <a:cs typeface="+mn-cs"/>
              </a:rPr>
              <a:t>EUR million</a:t>
            </a:r>
          </a:p>
        </p:txBody>
      </p:sp>
      <p:sp>
        <p:nvSpPr>
          <p:cNvPr id="22" name="Oval 18">
            <a:extLst>
              <a:ext uri="{FF2B5EF4-FFF2-40B4-BE49-F238E27FC236}">
                <a16:creationId xmlns:a16="http://schemas.microsoft.com/office/drawing/2014/main" id="{807A7427-0578-8A85-7327-27913D9D875C}"/>
              </a:ext>
            </a:extLst>
          </p:cNvPr>
          <p:cNvSpPr/>
          <p:nvPr/>
        </p:nvSpPr>
        <p:spPr>
          <a:xfrm>
            <a:off x="2963790" y="2617175"/>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spc="-50">
                <a:solidFill>
                  <a:srgbClr val="322D2D"/>
                </a:solidFill>
                <a:highlight>
                  <a:srgbClr val="FFFFFF"/>
                </a:highlight>
                <a:latin typeface="Arial"/>
              </a:rPr>
              <a:t>0</a:t>
            </a:r>
            <a:r>
              <a:rPr kumimoji="0" lang="fi-FI" sz="1100" i="0" u="none" strike="noStrike" kern="1200" cap="none" spc="-50" normalizeH="0" baseline="0" noProof="0">
                <a:ln>
                  <a:noFill/>
                </a:ln>
                <a:solidFill>
                  <a:srgbClr val="322D2D"/>
                </a:solidFill>
                <a:effectLst/>
                <a:highlight>
                  <a:srgbClr val="FFFFFF"/>
                </a:highlight>
                <a:uLnTx/>
                <a:uFillTx/>
                <a:latin typeface="Arial"/>
                <a:ea typeface="+mn-ea"/>
                <a:cs typeface="+mn-cs"/>
              </a:rPr>
              <a:t>%</a:t>
            </a:r>
          </a:p>
        </p:txBody>
      </p:sp>
      <p:graphicFrame>
        <p:nvGraphicFramePr>
          <p:cNvPr id="83" name="Chart 82">
            <a:extLst>
              <a:ext uri="{FF2B5EF4-FFF2-40B4-BE49-F238E27FC236}">
                <a16:creationId xmlns:a16="http://schemas.microsoft.com/office/drawing/2014/main" id="{7C744633-6E08-74A0-9C17-B3575C17E1D9}"/>
              </a:ext>
            </a:extLst>
          </p:cNvPr>
          <p:cNvGraphicFramePr/>
          <p:nvPr>
            <p:custDataLst>
              <p:tags r:id="rId12"/>
            </p:custDataLst>
          </p:nvPr>
        </p:nvGraphicFramePr>
        <p:xfrm>
          <a:off x="822325" y="4540250"/>
          <a:ext cx="5459413" cy="1724025"/>
        </p:xfrm>
        <a:graphic>
          <a:graphicData uri="http://schemas.openxmlformats.org/drawingml/2006/chart">
            <c:chart xmlns:c="http://schemas.openxmlformats.org/drawingml/2006/chart" xmlns:r="http://schemas.openxmlformats.org/officeDocument/2006/relationships" r:id="rId35"/>
          </a:graphicData>
        </a:graphic>
      </p:graphicFrame>
      <p:sp>
        <p:nvSpPr>
          <p:cNvPr id="30" name="Text Placeholder 2">
            <a:extLst>
              <a:ext uri="{FF2B5EF4-FFF2-40B4-BE49-F238E27FC236}">
                <a16:creationId xmlns:a16="http://schemas.microsoft.com/office/drawing/2014/main" id="{A07A81F8-7C93-C010-9CD8-EE1D26615D8B}"/>
              </a:ext>
            </a:extLst>
          </p:cNvPr>
          <p:cNvSpPr>
            <a:spLocks/>
          </p:cNvSpPr>
          <p:nvPr>
            <p:custDataLst>
              <p:tags r:id="rId13"/>
            </p:custDataLst>
          </p:nvPr>
        </p:nvSpPr>
        <p:spPr bwMode="gray">
          <a:xfrm>
            <a:off x="1312863" y="4957763"/>
            <a:ext cx="319088" cy="109538"/>
          </a:xfrm>
          <a:prstGeom prst="rect">
            <a:avLst/>
          </a:prstGeom>
          <a:noFill/>
          <a:ln>
            <a:noFill/>
          </a:ln>
          <a:effectLst/>
          <a:extLst>
            <a:ext uri="{909E8E84-426E-40DD-AFC4-6F175D3DCCD1}">
              <a14:hiddenFill xmlns:a14="http://schemas.microsoft.com/office/drawing/2010/main">
                <a:solidFill>
                  <a:srgbClr val="DFE5EF"/>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0EFC776-5A49-47A1-91F4-DFFCEC11EC75}" type="datetime'''''''''''''''''''2''''2''''''''.''4''''''''''''%'''''">
              <a:rPr lang="fi-FI" altLang="en-US" sz="800" b="1" smtClean="0"/>
              <a:pPr lvl="0" algn="ctr">
                <a:spcBef>
                  <a:spcPct val="0"/>
                </a:spcBef>
                <a:spcAft>
                  <a:spcPct val="0"/>
                </a:spcAft>
              </a:pPr>
              <a:t>22.4%</a:t>
            </a:fld>
            <a:endParaRPr lang="fi-FI" sz="800" b="1"/>
          </a:p>
        </p:txBody>
      </p:sp>
      <p:sp>
        <p:nvSpPr>
          <p:cNvPr id="31" name="Text Placeholder 2">
            <a:extLst>
              <a:ext uri="{FF2B5EF4-FFF2-40B4-BE49-F238E27FC236}">
                <a16:creationId xmlns:a16="http://schemas.microsoft.com/office/drawing/2014/main" id="{9F72497B-4C66-FE8B-652C-9FE9BDE53037}"/>
              </a:ext>
            </a:extLst>
          </p:cNvPr>
          <p:cNvSpPr>
            <a:spLocks/>
          </p:cNvSpPr>
          <p:nvPr>
            <p:custDataLst>
              <p:tags r:id="rId14"/>
            </p:custDataLst>
          </p:nvPr>
        </p:nvSpPr>
        <p:spPr bwMode="auto">
          <a:xfrm>
            <a:off x="1222375" y="60817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02F659DC-2C39-45D8-8C19-8B95557301C9}" type="datetime'''''''''''Q''2'''''' ''''2''''''''''''''02''''''''4'">
              <a:rPr lang="fi-FI" altLang="en-US" sz="1000" smtClean="0">
                <a:solidFill>
                  <a:srgbClr val="322D2D"/>
                </a:solidFill>
              </a:rPr>
              <a:pPr lvl="0" algn="ctr">
                <a:spcBef>
                  <a:spcPct val="0"/>
                </a:spcBef>
                <a:spcAft>
                  <a:spcPct val="0"/>
                </a:spcAft>
                <a:defRPr/>
              </a:pPr>
              <a:t>Q2 2024</a:t>
            </a:fld>
            <a:endParaRPr kumimoji="0" lang="fi-FI" sz="1000" i="0" strike="noStrike" kern="1200" cap="none" spc="0" normalizeH="0" baseline="0" noProof="0" dirty="0">
              <a:ln>
                <a:noFill/>
              </a:ln>
              <a:solidFill>
                <a:srgbClr val="322D2D"/>
              </a:solidFill>
              <a:effectLst/>
              <a:uLnTx/>
              <a:uFillTx/>
            </a:endParaRPr>
          </a:p>
        </p:txBody>
      </p:sp>
      <p:sp>
        <p:nvSpPr>
          <p:cNvPr id="32" name="Text Placeholder 2">
            <a:extLst>
              <a:ext uri="{FF2B5EF4-FFF2-40B4-BE49-F238E27FC236}">
                <a16:creationId xmlns:a16="http://schemas.microsoft.com/office/drawing/2014/main" id="{DCC969E9-AC9E-A640-4565-2FE3214DC40D}"/>
              </a:ext>
            </a:extLst>
          </p:cNvPr>
          <p:cNvSpPr>
            <a:spLocks/>
          </p:cNvSpPr>
          <p:nvPr>
            <p:custDataLst>
              <p:tags r:id="rId15"/>
            </p:custDataLst>
          </p:nvPr>
        </p:nvSpPr>
        <p:spPr bwMode="gray">
          <a:xfrm>
            <a:off x="1868488" y="472916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9B73F9B-E119-4B7D-9D54-205DFC7B2215}" type="datetime'2''''''''''8''''''''''''''''''''''''.2''''''''''%'''">
              <a:rPr lang="fi-FI" altLang="en-US" sz="800" smtClean="0"/>
              <a:pPr lvl="0" algn="ctr">
                <a:spcBef>
                  <a:spcPct val="0"/>
                </a:spcBef>
                <a:spcAft>
                  <a:spcPct val="0"/>
                </a:spcAft>
              </a:pPr>
              <a:t>28.2%</a:t>
            </a:fld>
            <a:endParaRPr lang="fi-FI" sz="800"/>
          </a:p>
        </p:txBody>
      </p:sp>
      <p:sp>
        <p:nvSpPr>
          <p:cNvPr id="33" name="Text Placeholder 2">
            <a:extLst>
              <a:ext uri="{FF2B5EF4-FFF2-40B4-BE49-F238E27FC236}">
                <a16:creationId xmlns:a16="http://schemas.microsoft.com/office/drawing/2014/main" id="{A0B63C86-04A1-AA1A-BE0B-CF1C7ECF68F1}"/>
              </a:ext>
            </a:extLst>
          </p:cNvPr>
          <p:cNvSpPr>
            <a:spLocks/>
          </p:cNvSpPr>
          <p:nvPr>
            <p:custDataLst>
              <p:tags r:id="rId16"/>
            </p:custDataLst>
          </p:nvPr>
        </p:nvSpPr>
        <p:spPr bwMode="auto">
          <a:xfrm>
            <a:off x="1779588" y="60817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0DE0EA18-A085-4AF9-AADE-858EA4515598}" type="datetime'''''Q3'''''''''''' ''2''''''''''''''''''''''0''''''''''2''4'">
              <a:rPr lang="fi-FI" altLang="en-US" sz="1000" smtClean="0">
                <a:solidFill>
                  <a:srgbClr val="322D2D"/>
                </a:solidFill>
              </a:rPr>
              <a:pPr lvl="0" algn="ctr">
                <a:spcBef>
                  <a:spcPct val="0"/>
                </a:spcBef>
                <a:spcAft>
                  <a:spcPct val="0"/>
                </a:spcAft>
                <a:defRPr/>
              </a:pPr>
              <a:t>Q3 2024</a:t>
            </a:fld>
            <a:endParaRPr kumimoji="0" lang="fi-FI" sz="1000" i="0" strike="noStrike" kern="1200" cap="none" spc="0" normalizeH="0" baseline="0" noProof="0">
              <a:ln>
                <a:noFill/>
              </a:ln>
              <a:solidFill>
                <a:srgbClr val="322D2D"/>
              </a:solidFill>
              <a:effectLst/>
              <a:uLnTx/>
              <a:uFillTx/>
            </a:endParaRPr>
          </a:p>
        </p:txBody>
      </p:sp>
      <p:sp>
        <p:nvSpPr>
          <p:cNvPr id="34" name="Text Placeholder 2">
            <a:extLst>
              <a:ext uri="{FF2B5EF4-FFF2-40B4-BE49-F238E27FC236}">
                <a16:creationId xmlns:a16="http://schemas.microsoft.com/office/drawing/2014/main" id="{F4B9C8E0-843E-BCE9-C8AC-0895509F9063}"/>
              </a:ext>
            </a:extLst>
          </p:cNvPr>
          <p:cNvSpPr>
            <a:spLocks/>
          </p:cNvSpPr>
          <p:nvPr>
            <p:custDataLst>
              <p:tags r:id="rId17"/>
            </p:custDataLst>
          </p:nvPr>
        </p:nvSpPr>
        <p:spPr bwMode="gray">
          <a:xfrm>
            <a:off x="2425700" y="4570413"/>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29723D0-A068-4191-9123-B546AC6A960B}" type="datetime'''''''''''3''''2''.''''''''''2''''%'''''''''''''''''">
              <a:rPr lang="fi-FI" altLang="en-US" sz="800" smtClean="0"/>
              <a:pPr lvl="0" algn="ctr">
                <a:spcBef>
                  <a:spcPct val="0"/>
                </a:spcBef>
                <a:spcAft>
                  <a:spcPct val="0"/>
                </a:spcAft>
              </a:pPr>
              <a:t>32.2%</a:t>
            </a:fld>
            <a:endParaRPr lang="fi-FI" sz="800"/>
          </a:p>
        </p:txBody>
      </p:sp>
      <p:sp>
        <p:nvSpPr>
          <p:cNvPr id="35" name="Text Placeholder 2">
            <a:extLst>
              <a:ext uri="{FF2B5EF4-FFF2-40B4-BE49-F238E27FC236}">
                <a16:creationId xmlns:a16="http://schemas.microsoft.com/office/drawing/2014/main" id="{FA25595A-E09A-DA4B-FFE3-F49204E62152}"/>
              </a:ext>
            </a:extLst>
          </p:cNvPr>
          <p:cNvSpPr>
            <a:spLocks/>
          </p:cNvSpPr>
          <p:nvPr>
            <p:custDataLst>
              <p:tags r:id="rId18"/>
            </p:custDataLst>
          </p:nvPr>
        </p:nvSpPr>
        <p:spPr bwMode="auto">
          <a:xfrm>
            <a:off x="2335213" y="60817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A0CD0840-F79C-4BD7-9B76-464448913F50}" type="datetime'Q''''''''''''''''4'''''''' 2''''''''''''''02''''4'''''''''''''">
              <a:rPr lang="fi-FI" altLang="en-US" sz="1000" smtClean="0">
                <a:solidFill>
                  <a:srgbClr val="322D2D"/>
                </a:solidFill>
              </a:rPr>
              <a:pPr lvl="0" algn="ctr">
                <a:spcBef>
                  <a:spcPct val="0"/>
                </a:spcBef>
                <a:spcAft>
                  <a:spcPct val="0"/>
                </a:spcAft>
                <a:defRPr/>
              </a:pPr>
              <a:t>Q4 2024</a:t>
            </a:fld>
            <a:endParaRPr kumimoji="0" lang="fi-FI" sz="1000" i="0" strike="noStrike" kern="1200" cap="none" spc="0" normalizeH="0" baseline="0" noProof="0">
              <a:ln>
                <a:noFill/>
              </a:ln>
              <a:solidFill>
                <a:srgbClr val="322D2D"/>
              </a:solidFill>
              <a:effectLst/>
              <a:uLnTx/>
              <a:uFillTx/>
            </a:endParaRPr>
          </a:p>
        </p:txBody>
      </p:sp>
      <p:sp>
        <p:nvSpPr>
          <p:cNvPr id="36" name="Text Placeholder 2">
            <a:extLst>
              <a:ext uri="{FF2B5EF4-FFF2-40B4-BE49-F238E27FC236}">
                <a16:creationId xmlns:a16="http://schemas.microsoft.com/office/drawing/2014/main" id="{9FA8640D-5553-7456-E76E-660F7C7AFBAE}"/>
              </a:ext>
            </a:extLst>
          </p:cNvPr>
          <p:cNvSpPr>
            <a:spLocks/>
          </p:cNvSpPr>
          <p:nvPr>
            <p:custDataLst>
              <p:tags r:id="rId19"/>
            </p:custDataLst>
          </p:nvPr>
        </p:nvSpPr>
        <p:spPr bwMode="gray">
          <a:xfrm>
            <a:off x="2981325" y="4803775"/>
            <a:ext cx="319088" cy="109538"/>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5EAD9D4-7177-4E3F-B85B-BDFDB5210B85}" type="datetime'''''2''''''''''''''6''''''''''.3''''''''''''''''%'''''''''''''">
              <a:rPr lang="fi-FI" altLang="en-US" sz="800" smtClean="0"/>
              <a:pPr lvl="0" algn="ctr">
                <a:spcBef>
                  <a:spcPct val="0"/>
                </a:spcBef>
                <a:spcAft>
                  <a:spcPct val="0"/>
                </a:spcAft>
              </a:pPr>
              <a:t>26.3%</a:t>
            </a:fld>
            <a:endParaRPr lang="fi-FI" sz="800"/>
          </a:p>
        </p:txBody>
      </p:sp>
      <p:sp>
        <p:nvSpPr>
          <p:cNvPr id="37" name="Text Placeholder 2">
            <a:extLst>
              <a:ext uri="{FF2B5EF4-FFF2-40B4-BE49-F238E27FC236}">
                <a16:creationId xmlns:a16="http://schemas.microsoft.com/office/drawing/2014/main" id="{CCA33979-222A-AAE5-C6F1-4C45A520F21D}"/>
              </a:ext>
            </a:extLst>
          </p:cNvPr>
          <p:cNvSpPr>
            <a:spLocks/>
          </p:cNvSpPr>
          <p:nvPr>
            <p:custDataLst>
              <p:tags r:id="rId20"/>
            </p:custDataLst>
          </p:nvPr>
        </p:nvSpPr>
        <p:spPr bwMode="auto">
          <a:xfrm>
            <a:off x="2890838" y="60817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8BB643C-D065-4B1E-A50F-56513D73C1D1}" type="datetime'Q''''''''''1'''''' ''''''2''''''''0''''''25'''">
              <a:rPr lang="fi-FI" altLang="en-US" sz="1000" smtClean="0">
                <a:solidFill>
                  <a:srgbClr val="322D2D"/>
                </a:solidFill>
              </a:rPr>
              <a:pPr lvl="0" algn="ctr">
                <a:spcBef>
                  <a:spcPct val="0"/>
                </a:spcBef>
                <a:spcAft>
                  <a:spcPct val="0"/>
                </a:spcAft>
                <a:defRPr/>
              </a:pPr>
              <a:t>Q1 2025</a:t>
            </a:fld>
            <a:endParaRPr kumimoji="0" lang="fi-FI" sz="1000" i="0" strike="noStrike" kern="1200" cap="none" spc="0" normalizeH="0" baseline="0" noProof="0">
              <a:ln>
                <a:noFill/>
              </a:ln>
              <a:solidFill>
                <a:srgbClr val="322D2D"/>
              </a:solidFill>
              <a:effectLst/>
              <a:uLnTx/>
              <a:uFillTx/>
            </a:endParaRPr>
          </a:p>
        </p:txBody>
      </p:sp>
      <p:sp>
        <p:nvSpPr>
          <p:cNvPr id="38" name="Text Placeholder 2">
            <a:extLst>
              <a:ext uri="{FF2B5EF4-FFF2-40B4-BE49-F238E27FC236}">
                <a16:creationId xmlns:a16="http://schemas.microsoft.com/office/drawing/2014/main" id="{08AA7100-BED2-9FF2-B304-BD29B811414F}"/>
              </a:ext>
            </a:extLst>
          </p:cNvPr>
          <p:cNvSpPr>
            <a:spLocks/>
          </p:cNvSpPr>
          <p:nvPr>
            <p:custDataLst>
              <p:tags r:id="rId21"/>
            </p:custDataLst>
          </p:nvPr>
        </p:nvSpPr>
        <p:spPr bwMode="gray">
          <a:xfrm>
            <a:off x="3536950" y="48196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1C2B6FA-91FA-4F09-BF6D-EC821FA3885F}" type="datetime'''''''''''2''''''''''5''''''''''''''.9%'''''''''''''''''''''''">
              <a:rPr lang="fi-FI" altLang="en-US" sz="800" b="1" smtClean="0"/>
              <a:pPr lvl="0" algn="ctr">
                <a:spcBef>
                  <a:spcPct val="0"/>
                </a:spcBef>
                <a:spcAft>
                  <a:spcPct val="0"/>
                </a:spcAft>
              </a:pPr>
              <a:t>25.9%</a:t>
            </a:fld>
            <a:endParaRPr lang="fi-FI" sz="800" b="1"/>
          </a:p>
        </p:txBody>
      </p:sp>
      <p:sp>
        <p:nvSpPr>
          <p:cNvPr id="39" name="Text Placeholder 2">
            <a:extLst>
              <a:ext uri="{FF2B5EF4-FFF2-40B4-BE49-F238E27FC236}">
                <a16:creationId xmlns:a16="http://schemas.microsoft.com/office/drawing/2014/main" id="{43F220E9-1E4E-6A03-D8EB-753889660AE6}"/>
              </a:ext>
            </a:extLst>
          </p:cNvPr>
          <p:cNvSpPr>
            <a:spLocks/>
          </p:cNvSpPr>
          <p:nvPr>
            <p:custDataLst>
              <p:tags r:id="rId22"/>
            </p:custDataLst>
          </p:nvPr>
        </p:nvSpPr>
        <p:spPr bwMode="auto">
          <a:xfrm>
            <a:off x="3448050" y="60817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5CBA11CF-B815-447B-9805-2C9B16691857}" type="datetime'''Q''''2'''''''''''''''''''' ''''''''2''0''2''''''''5'''''''">
              <a:rPr lang="fi-FI" altLang="en-US" sz="1000" smtClean="0">
                <a:solidFill>
                  <a:srgbClr val="322D2D"/>
                </a:solidFill>
              </a:rPr>
              <a:pPr lvl="0" algn="ctr">
                <a:spcBef>
                  <a:spcPct val="0"/>
                </a:spcBef>
                <a:spcAft>
                  <a:spcPct val="0"/>
                </a:spcAft>
                <a:defRPr/>
              </a:pPr>
              <a:t>Q2 2025</a:t>
            </a:fld>
            <a:endParaRPr kumimoji="0" lang="fi-FI" sz="1000" i="0" strike="noStrike" kern="1200" cap="none" spc="0" normalizeH="0" baseline="0" noProof="0" dirty="0">
              <a:ln>
                <a:noFill/>
              </a:ln>
              <a:solidFill>
                <a:srgbClr val="322D2D"/>
              </a:solidFill>
              <a:effectLst/>
              <a:uLnTx/>
              <a:uFillTx/>
            </a:endParaRPr>
          </a:p>
        </p:txBody>
      </p:sp>
      <p:sp>
        <p:nvSpPr>
          <p:cNvPr id="40" name="Text Placeholder 2">
            <a:extLst>
              <a:ext uri="{FF2B5EF4-FFF2-40B4-BE49-F238E27FC236}">
                <a16:creationId xmlns:a16="http://schemas.microsoft.com/office/drawing/2014/main" id="{C94D00BD-2348-997C-889C-7ED4B9D7C3B4}"/>
              </a:ext>
            </a:extLst>
          </p:cNvPr>
          <p:cNvSpPr>
            <a:spLocks/>
          </p:cNvSpPr>
          <p:nvPr>
            <p:custDataLst>
              <p:tags r:id="rId23"/>
            </p:custDataLst>
          </p:nvPr>
        </p:nvSpPr>
        <p:spPr bwMode="gray">
          <a:xfrm>
            <a:off x="4094163" y="489108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08C4A85-58D5-4045-9B32-B0DC8F5D8585}" type="datetime'''''''''''''2''''''4.''''''''''''''1''''''''''''%'''''''''''">
              <a:rPr lang="fi-FI" altLang="en-US" sz="800" smtClean="0"/>
              <a:pPr lvl="0" algn="ctr">
                <a:spcBef>
                  <a:spcPct val="0"/>
                </a:spcBef>
                <a:spcAft>
                  <a:spcPct val="0"/>
                </a:spcAft>
              </a:pPr>
              <a:t>24.1%</a:t>
            </a:fld>
            <a:endParaRPr lang="fi-FI" sz="800"/>
          </a:p>
        </p:txBody>
      </p:sp>
      <p:sp>
        <p:nvSpPr>
          <p:cNvPr id="41" name="Text Placeholder 2">
            <a:extLst>
              <a:ext uri="{FF2B5EF4-FFF2-40B4-BE49-F238E27FC236}">
                <a16:creationId xmlns:a16="http://schemas.microsoft.com/office/drawing/2014/main" id="{2325762E-0FE6-9E08-7453-468A0A23D07A}"/>
              </a:ext>
            </a:extLst>
          </p:cNvPr>
          <p:cNvSpPr>
            <a:spLocks/>
          </p:cNvSpPr>
          <p:nvPr>
            <p:custDataLst>
              <p:tags r:id="rId24"/>
            </p:custDataLst>
          </p:nvPr>
        </p:nvSpPr>
        <p:spPr bwMode="auto">
          <a:xfrm>
            <a:off x="4003675" y="60817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8A346335-A2E3-48AE-B000-1B1805667EF6}" type="datetime'''''''Q''''''''''''3'' ''202''''5'''''''''''''''''''''''''''">
              <a:rPr lang="fi-FI" altLang="en-US" sz="1000" smtClean="0">
                <a:solidFill>
                  <a:srgbClr val="322D2D"/>
                </a:solidFill>
              </a:rPr>
              <a:pPr lvl="0" algn="ctr">
                <a:spcBef>
                  <a:spcPct val="0"/>
                </a:spcBef>
                <a:spcAft>
                  <a:spcPct val="0"/>
                </a:spcAft>
                <a:defRPr/>
              </a:pPr>
              <a:t>Q3 2025</a:t>
            </a:fld>
            <a:endParaRPr kumimoji="0" lang="fi-FI" sz="1000" i="0" strike="noStrike" kern="1200" cap="none" spc="0" normalizeH="0" baseline="0" noProof="0">
              <a:ln>
                <a:noFill/>
              </a:ln>
              <a:solidFill>
                <a:srgbClr val="322D2D"/>
              </a:solidFill>
              <a:effectLst/>
              <a:uLnTx/>
              <a:uFillTx/>
            </a:endParaRPr>
          </a:p>
        </p:txBody>
      </p:sp>
      <p:sp>
        <p:nvSpPr>
          <p:cNvPr id="115" name="Text Placeholder 2">
            <a:extLst>
              <a:ext uri="{FF2B5EF4-FFF2-40B4-BE49-F238E27FC236}">
                <a16:creationId xmlns:a16="http://schemas.microsoft.com/office/drawing/2014/main" id="{89499DD4-E026-AF95-4662-BBED43C594B7}"/>
              </a:ext>
            </a:extLst>
          </p:cNvPr>
          <p:cNvSpPr>
            <a:spLocks/>
          </p:cNvSpPr>
          <p:nvPr>
            <p:custDataLst>
              <p:tags r:id="rId25"/>
            </p:custDataLst>
          </p:nvPr>
        </p:nvSpPr>
        <p:spPr bwMode="gray">
          <a:xfrm>
            <a:off x="4649788" y="4760913"/>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599D23E-71CA-4B8C-9671-0AF81CE7B9FA}" type="datetime'''''''''''2''7''.''4''''''''''''''''''%'''">
              <a:rPr lang="fi-FI" altLang="en-US" sz="800" smtClean="0"/>
              <a:pPr lvl="0" algn="ctr">
                <a:spcBef>
                  <a:spcPct val="0"/>
                </a:spcBef>
                <a:spcAft>
                  <a:spcPct val="0"/>
                </a:spcAft>
              </a:pPr>
              <a:t>27.4%</a:t>
            </a:fld>
            <a:endParaRPr lang="fi-FI" sz="800"/>
          </a:p>
        </p:txBody>
      </p:sp>
      <p:sp>
        <p:nvSpPr>
          <p:cNvPr id="112" name="Text Placeholder 2">
            <a:extLst>
              <a:ext uri="{FF2B5EF4-FFF2-40B4-BE49-F238E27FC236}">
                <a16:creationId xmlns:a16="http://schemas.microsoft.com/office/drawing/2014/main" id="{46D1A2A5-1CD3-CFE2-4D08-265F5111F916}"/>
              </a:ext>
            </a:extLst>
          </p:cNvPr>
          <p:cNvSpPr>
            <a:spLocks/>
          </p:cNvSpPr>
          <p:nvPr>
            <p:custDataLst>
              <p:tags r:id="rId26"/>
            </p:custDataLst>
          </p:nvPr>
        </p:nvSpPr>
        <p:spPr bwMode="auto">
          <a:xfrm>
            <a:off x="4559300" y="60817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EE4486D2-90EC-45BD-9A66-BF8994EF664D}" type="datetime'''Q4'''''''' ''''2''''''''''0''2''''''''''''''''''5'''''''">
              <a:rPr lang="fi-FI" altLang="en-US" sz="1000" smtClean="0">
                <a:solidFill>
                  <a:srgbClr val="322D2D"/>
                </a:solidFill>
              </a:rPr>
              <a:pPr lvl="0" algn="ctr">
                <a:spcBef>
                  <a:spcPct val="0"/>
                </a:spcBef>
                <a:spcAft>
                  <a:spcPct val="0"/>
                </a:spcAft>
                <a:defRPr/>
              </a:pPr>
              <a:t>Q4 2025</a:t>
            </a:fld>
            <a:endParaRPr kumimoji="0" lang="fi-FI" sz="1000" i="0" strike="noStrike" kern="1200" cap="none" spc="0" normalizeH="0" baseline="0" noProof="0">
              <a:ln>
                <a:noFill/>
              </a:ln>
              <a:solidFill>
                <a:srgbClr val="322D2D"/>
              </a:solidFill>
              <a:effectLst/>
              <a:uLnTx/>
              <a:uFillTx/>
            </a:endParaRPr>
          </a:p>
        </p:txBody>
      </p:sp>
      <p:sp>
        <p:nvSpPr>
          <p:cNvPr id="81" name="Text Placeholder 2">
            <a:extLst>
              <a:ext uri="{FF2B5EF4-FFF2-40B4-BE49-F238E27FC236}">
                <a16:creationId xmlns:a16="http://schemas.microsoft.com/office/drawing/2014/main" id="{8B3BA230-C46D-2A94-BA39-5D0E6E8AFA27}"/>
              </a:ext>
            </a:extLst>
          </p:cNvPr>
          <p:cNvSpPr>
            <a:spLocks/>
          </p:cNvSpPr>
          <p:nvPr>
            <p:custDataLst>
              <p:tags r:id="rId27"/>
            </p:custDataLst>
          </p:nvPr>
        </p:nvSpPr>
        <p:spPr bwMode="gray">
          <a:xfrm>
            <a:off x="5205413" y="478790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E57EB84-B912-4138-B52B-B9DBB2F80CCF}" type="datetime'2''''''6''''''.''''''''''7''''''''''''''''''''''%'''''">
              <a:rPr lang="fi-FI" altLang="en-US" sz="800" smtClean="0"/>
              <a:pPr lvl="0" algn="ctr">
                <a:spcBef>
                  <a:spcPct val="0"/>
                </a:spcBef>
                <a:spcAft>
                  <a:spcPct val="0"/>
                </a:spcAft>
              </a:pPr>
              <a:t>26.7%</a:t>
            </a:fld>
            <a:endParaRPr lang="fi-FI" sz="800"/>
          </a:p>
        </p:txBody>
      </p:sp>
      <p:sp>
        <p:nvSpPr>
          <p:cNvPr id="78" name="Text Placeholder 2">
            <a:extLst>
              <a:ext uri="{FF2B5EF4-FFF2-40B4-BE49-F238E27FC236}">
                <a16:creationId xmlns:a16="http://schemas.microsoft.com/office/drawing/2014/main" id="{8F3FBB47-C3C9-1455-FCE7-BE7152B1D0EE}"/>
              </a:ext>
            </a:extLst>
          </p:cNvPr>
          <p:cNvSpPr>
            <a:spLocks/>
          </p:cNvSpPr>
          <p:nvPr>
            <p:custDataLst>
              <p:tags r:id="rId28"/>
            </p:custDataLst>
          </p:nvPr>
        </p:nvSpPr>
        <p:spPr bwMode="auto">
          <a:xfrm>
            <a:off x="5116513" y="60817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35FA781-15FA-49DC-876D-C70AD23168C4}" type="datetime'''''Q''1 ''''''''''2''''''''''''''0''''''2''6'''">
              <a:rPr lang="fi-FI" altLang="en-US" sz="1000" smtClean="0">
                <a:solidFill>
                  <a:srgbClr val="322D2D"/>
                </a:solidFill>
              </a:rPr>
              <a:pPr lvl="0" algn="ctr">
                <a:spcBef>
                  <a:spcPct val="0"/>
                </a:spcBef>
                <a:spcAft>
                  <a:spcPct val="0"/>
                </a:spcAft>
                <a:defRPr/>
              </a:pPr>
              <a:t>Q1 2026</a:t>
            </a:fld>
            <a:endParaRPr kumimoji="0" lang="fi-FI" sz="1000" i="0" strike="noStrike" kern="1200" cap="none" spc="0" normalizeH="0" baseline="0" noProof="0" dirty="0">
              <a:ln>
                <a:noFill/>
              </a:ln>
              <a:solidFill>
                <a:srgbClr val="322D2D"/>
              </a:solidFill>
              <a:effectLst/>
              <a:uLnTx/>
              <a:uFillTx/>
            </a:endParaRPr>
          </a:p>
        </p:txBody>
      </p:sp>
      <p:sp>
        <p:nvSpPr>
          <p:cNvPr id="58" name="Text Placeholder 2">
            <a:extLst>
              <a:ext uri="{FF2B5EF4-FFF2-40B4-BE49-F238E27FC236}">
                <a16:creationId xmlns:a16="http://schemas.microsoft.com/office/drawing/2014/main" id="{D3CEE3CF-B0A0-31C0-F484-4BFDE1CF1AFF}"/>
              </a:ext>
            </a:extLst>
          </p:cNvPr>
          <p:cNvSpPr>
            <a:spLocks/>
          </p:cNvSpPr>
          <p:nvPr>
            <p:custDataLst>
              <p:tags r:id="rId29"/>
            </p:custDataLst>
          </p:nvPr>
        </p:nvSpPr>
        <p:spPr bwMode="auto">
          <a:xfrm>
            <a:off x="5672138" y="6081713"/>
            <a:ext cx="4953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ED0BEBDC-B17B-4475-B5E7-1AA2769E4DEF}" type="datetime'Q''''''''''''''''''''''''2'''' ''''''20''''''''2''''''6'''">
              <a:rPr lang="fi-FI" altLang="en-US" sz="1000" b="1" smtClean="0">
                <a:solidFill>
                  <a:srgbClr val="322D2D"/>
                </a:solidFill>
              </a:rPr>
              <a:pPr lvl="0" algn="ctr">
                <a:spcBef>
                  <a:spcPct val="0"/>
                </a:spcBef>
                <a:spcAft>
                  <a:spcPct val="0"/>
                </a:spcAft>
                <a:defRPr/>
              </a:pPr>
              <a:t>Q2 2026</a:t>
            </a:fld>
            <a:endParaRPr kumimoji="0" lang="fi-FI" sz="1000" b="1" i="0" strike="noStrike" kern="1200" cap="none" spc="0" normalizeH="0" baseline="0" noProof="0">
              <a:ln>
                <a:noFill/>
              </a:ln>
              <a:solidFill>
                <a:srgbClr val="322D2D"/>
              </a:solidFill>
              <a:effectLst/>
              <a:uLnTx/>
              <a:uFillTx/>
            </a:endParaRPr>
          </a:p>
        </p:txBody>
      </p:sp>
      <p:sp>
        <p:nvSpPr>
          <p:cNvPr id="61" name="Text Placeholder 2">
            <a:extLst>
              <a:ext uri="{FF2B5EF4-FFF2-40B4-BE49-F238E27FC236}">
                <a16:creationId xmlns:a16="http://schemas.microsoft.com/office/drawing/2014/main" id="{038EA1D2-69B8-98DC-DE3B-B8251CAAAB6A}"/>
              </a:ext>
            </a:extLst>
          </p:cNvPr>
          <p:cNvSpPr>
            <a:spLocks/>
          </p:cNvSpPr>
          <p:nvPr>
            <p:custDataLst>
              <p:tags r:id="rId30"/>
            </p:custDataLst>
          </p:nvPr>
        </p:nvSpPr>
        <p:spPr bwMode="gray">
          <a:xfrm>
            <a:off x="5762625" y="49974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5B91CEA-387F-40B3-8D50-333E3D3602EA}" type="datetime'''''''''''''''2''''''''''''''''''''''''''''''1''.''4''''%'">
              <a:rPr lang="fi-FI" altLang="en-US" sz="800" b="1" smtClean="0"/>
              <a:pPr lvl="0" algn="ctr">
                <a:spcBef>
                  <a:spcPct val="0"/>
                </a:spcBef>
                <a:spcAft>
                  <a:spcPct val="0"/>
                </a:spcAft>
              </a:pPr>
              <a:t>21.4%</a:t>
            </a:fld>
            <a:endParaRPr lang="fi-FI" sz="800" b="1"/>
          </a:p>
        </p:txBody>
      </p:sp>
      <p:sp>
        <p:nvSpPr>
          <p:cNvPr id="42" name="TextBox 5">
            <a:extLst>
              <a:ext uri="{FF2B5EF4-FFF2-40B4-BE49-F238E27FC236}">
                <a16:creationId xmlns:a16="http://schemas.microsoft.com/office/drawing/2014/main" id="{9D9A6906-B9FF-6863-B608-D1981E333664}"/>
              </a:ext>
            </a:extLst>
          </p:cNvPr>
          <p:cNvSpPr txBox="1"/>
          <p:nvPr/>
        </p:nvSpPr>
        <p:spPr>
          <a:xfrm>
            <a:off x="6877055" y="6177410"/>
            <a:ext cx="5057776" cy="661720"/>
          </a:xfrm>
          <a:prstGeom prst="rect">
            <a:avLst/>
          </a:prstGeom>
          <a:noFill/>
        </p:spPr>
        <p:txBody>
          <a:bodyPr wrap="square" rtlCol="0">
            <a:spAutoFit/>
          </a:bodyPr>
          <a:lstStyle/>
          <a:p>
            <a:pPr>
              <a:defRPr/>
            </a:pPr>
            <a:r>
              <a:rPr lang="en-US" sz="900" dirty="0">
                <a:solidFill>
                  <a:srgbClr val="322D2D"/>
                </a:solidFill>
                <a:latin typeface="Arial"/>
              </a:rPr>
              <a:t>The figures for 2024 were published as a stock exchange release on March 12, 2025. </a:t>
            </a:r>
            <a:br>
              <a:rPr lang="en-US" sz="900" dirty="0">
                <a:solidFill>
                  <a:srgbClr val="322D2D"/>
                </a:solidFill>
                <a:latin typeface="Arial"/>
              </a:rPr>
            </a:br>
            <a:r>
              <a:rPr lang="en-US" sz="900" baseline="30000" dirty="0"/>
              <a:t>1</a:t>
            </a:r>
            <a:r>
              <a:rPr lang="en-US" sz="900" dirty="0"/>
              <a:t>Revenue growth in local currencies, excluding acquisitions and divestments</a:t>
            </a:r>
            <a:r>
              <a:rPr lang="fi-FI" sz="900" dirty="0"/>
              <a:t>. </a:t>
            </a:r>
            <a:r>
              <a:rPr lang="en-US" sz="900" dirty="0">
                <a:solidFill>
                  <a:srgbClr val="322D2D"/>
                </a:solidFill>
              </a:rPr>
              <a:t>Organic growth figures were not restated. </a:t>
            </a:r>
            <a:br>
              <a:rPr lang="en-US" sz="900" dirty="0">
                <a:solidFill>
                  <a:srgbClr val="322D2D"/>
                </a:solidFill>
                <a:latin typeface="Arial"/>
              </a:rPr>
            </a:br>
            <a:endParaRPr kumimoji="0" lang="fi-FI" sz="900" b="0" i="0" u="none" strike="noStrike" kern="1200" cap="none" spc="0" normalizeH="0" baseline="0" noProof="0" dirty="0">
              <a:ln>
                <a:noFill/>
              </a:ln>
              <a:solidFill>
                <a:srgbClr val="322D2D"/>
              </a:solidFill>
              <a:effectLst/>
              <a:uLnTx/>
              <a:uFillTx/>
              <a:latin typeface="Arial"/>
              <a:ea typeface="+mn-ea"/>
              <a:cs typeface="+mn-cs"/>
            </a:endParaRPr>
          </a:p>
        </p:txBody>
      </p:sp>
      <p:sp>
        <p:nvSpPr>
          <p:cNvPr id="43" name="Oval 18">
            <a:extLst>
              <a:ext uri="{FF2B5EF4-FFF2-40B4-BE49-F238E27FC236}">
                <a16:creationId xmlns:a16="http://schemas.microsoft.com/office/drawing/2014/main" id="{5D4FC930-C95D-BE1E-D3E0-B2F884C943A0}"/>
              </a:ext>
            </a:extLst>
          </p:cNvPr>
          <p:cNvSpPr/>
          <p:nvPr/>
        </p:nvSpPr>
        <p:spPr>
          <a:xfrm>
            <a:off x="2419995" y="2601274"/>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100" i="0" u="none" strike="noStrike" kern="1200" cap="none" spc="-50" normalizeH="0" baseline="0" noProof="0" dirty="0">
                <a:ln>
                  <a:noFill/>
                </a:ln>
                <a:solidFill>
                  <a:srgbClr val="322D2D"/>
                </a:solidFill>
                <a:effectLst/>
                <a:highlight>
                  <a:srgbClr val="FFFFFF"/>
                </a:highlight>
                <a:uLnTx/>
                <a:uFillTx/>
                <a:latin typeface="Arial"/>
                <a:ea typeface="+mn-ea"/>
                <a:cs typeface="+mn-cs"/>
              </a:rPr>
              <a:t>-3%</a:t>
            </a:r>
          </a:p>
        </p:txBody>
      </p:sp>
      <p:sp>
        <p:nvSpPr>
          <p:cNvPr id="44" name="Oval 18">
            <a:extLst>
              <a:ext uri="{FF2B5EF4-FFF2-40B4-BE49-F238E27FC236}">
                <a16:creationId xmlns:a16="http://schemas.microsoft.com/office/drawing/2014/main" id="{491649A6-6CD0-2234-98E8-4EC1C9CDC480}"/>
              </a:ext>
            </a:extLst>
          </p:cNvPr>
          <p:cNvSpPr/>
          <p:nvPr/>
        </p:nvSpPr>
        <p:spPr>
          <a:xfrm>
            <a:off x="1846619" y="2581275"/>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100" i="0" u="none" strike="noStrike" kern="1200" cap="none" spc="-50" normalizeH="0" baseline="0" noProof="0">
                <a:ln>
                  <a:noFill/>
                </a:ln>
                <a:solidFill>
                  <a:srgbClr val="322D2D"/>
                </a:solidFill>
                <a:effectLst/>
                <a:highlight>
                  <a:srgbClr val="FFFFFF"/>
                </a:highlight>
                <a:uLnTx/>
                <a:uFillTx/>
                <a:latin typeface="Arial"/>
                <a:ea typeface="+mn-ea"/>
                <a:cs typeface="+mn-cs"/>
              </a:rPr>
              <a:t>-3%</a:t>
            </a:r>
          </a:p>
        </p:txBody>
      </p:sp>
      <p:sp>
        <p:nvSpPr>
          <p:cNvPr id="45" name="Oval 18">
            <a:extLst>
              <a:ext uri="{FF2B5EF4-FFF2-40B4-BE49-F238E27FC236}">
                <a16:creationId xmlns:a16="http://schemas.microsoft.com/office/drawing/2014/main" id="{45EACC6C-6C3E-B036-F1C5-78C97290F040}"/>
              </a:ext>
            </a:extLst>
          </p:cNvPr>
          <p:cNvSpPr/>
          <p:nvPr/>
        </p:nvSpPr>
        <p:spPr>
          <a:xfrm>
            <a:off x="1304171" y="2588265"/>
            <a:ext cx="365760"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100" i="0" u="none" strike="noStrike" kern="1200" cap="none" spc="-50" normalizeH="0" baseline="0" noProof="0">
                <a:ln>
                  <a:noFill/>
                </a:ln>
                <a:solidFill>
                  <a:srgbClr val="322D2D"/>
                </a:solidFill>
                <a:effectLst/>
                <a:highlight>
                  <a:srgbClr val="FFFFFF"/>
                </a:highlight>
                <a:uLnTx/>
                <a:uFillTx/>
                <a:latin typeface="Arial"/>
                <a:ea typeface="+mn-ea"/>
                <a:cs typeface="+mn-cs"/>
              </a:rPr>
              <a:t>-6%</a:t>
            </a:r>
          </a:p>
        </p:txBody>
      </p:sp>
      <p:sp>
        <p:nvSpPr>
          <p:cNvPr id="46" name="Oval 18">
            <a:extLst>
              <a:ext uri="{FF2B5EF4-FFF2-40B4-BE49-F238E27FC236}">
                <a16:creationId xmlns:a16="http://schemas.microsoft.com/office/drawing/2014/main" id="{A6FC4A17-CB8D-CA25-609C-396408BDB7FA}"/>
              </a:ext>
            </a:extLst>
          </p:cNvPr>
          <p:cNvSpPr/>
          <p:nvPr/>
        </p:nvSpPr>
        <p:spPr>
          <a:xfrm>
            <a:off x="3548097" y="2618103"/>
            <a:ext cx="366713" cy="363538"/>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spc="-50">
                <a:solidFill>
                  <a:srgbClr val="322D2D"/>
                </a:solidFill>
                <a:highlight>
                  <a:srgbClr val="FFFFFF"/>
                </a:highlight>
                <a:latin typeface="Arial"/>
              </a:rPr>
              <a:t>3%</a:t>
            </a:r>
            <a:endParaRPr kumimoji="0" lang="fi-FI" sz="1100" i="0" u="none" strike="noStrike" kern="1200" cap="none" spc="-50" normalizeH="0" baseline="0" noProof="0">
              <a:ln>
                <a:noFill/>
              </a:ln>
              <a:solidFill>
                <a:srgbClr val="322D2D"/>
              </a:solidFill>
              <a:effectLst/>
              <a:highlight>
                <a:srgbClr val="FFFFFF"/>
              </a:highlight>
              <a:uLnTx/>
              <a:uFillTx/>
              <a:latin typeface="Arial"/>
              <a:ea typeface="+mn-ea"/>
              <a:cs typeface="+mn-cs"/>
            </a:endParaRPr>
          </a:p>
        </p:txBody>
      </p:sp>
      <p:sp>
        <p:nvSpPr>
          <p:cNvPr id="47" name="Oval 18">
            <a:extLst>
              <a:ext uri="{FF2B5EF4-FFF2-40B4-BE49-F238E27FC236}">
                <a16:creationId xmlns:a16="http://schemas.microsoft.com/office/drawing/2014/main" id="{F2EDD457-24FF-FB6A-866E-2D35276E2495}"/>
              </a:ext>
            </a:extLst>
          </p:cNvPr>
          <p:cNvSpPr/>
          <p:nvPr/>
        </p:nvSpPr>
        <p:spPr>
          <a:xfrm>
            <a:off x="4631027" y="2709121"/>
            <a:ext cx="366713"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spc="-50">
                <a:solidFill>
                  <a:srgbClr val="322D2D"/>
                </a:solidFill>
                <a:highlight>
                  <a:srgbClr val="FFFFFF"/>
                </a:highlight>
                <a:latin typeface="Arial"/>
              </a:rPr>
              <a:t>-9%</a:t>
            </a:r>
            <a:endParaRPr kumimoji="0" lang="fi-FI" sz="1100" i="0" u="none" strike="noStrike" kern="1200" cap="none" spc="-50" normalizeH="0" baseline="0" noProof="0">
              <a:ln>
                <a:noFill/>
              </a:ln>
              <a:solidFill>
                <a:srgbClr val="322D2D"/>
              </a:solidFill>
              <a:effectLst/>
              <a:highlight>
                <a:srgbClr val="FFFFFF"/>
              </a:highlight>
              <a:uLnTx/>
              <a:uFillTx/>
              <a:latin typeface="Arial"/>
              <a:ea typeface="+mn-ea"/>
              <a:cs typeface="+mn-cs"/>
            </a:endParaRPr>
          </a:p>
        </p:txBody>
      </p:sp>
      <p:sp>
        <p:nvSpPr>
          <p:cNvPr id="53" name="Oval 18">
            <a:extLst>
              <a:ext uri="{FF2B5EF4-FFF2-40B4-BE49-F238E27FC236}">
                <a16:creationId xmlns:a16="http://schemas.microsoft.com/office/drawing/2014/main" id="{5192E133-82C1-DDD6-F964-2C3547C64E07}"/>
              </a:ext>
            </a:extLst>
          </p:cNvPr>
          <p:cNvSpPr/>
          <p:nvPr/>
        </p:nvSpPr>
        <p:spPr>
          <a:xfrm>
            <a:off x="5167426" y="2665413"/>
            <a:ext cx="366713" cy="363538"/>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spc="-50" dirty="0">
                <a:solidFill>
                  <a:srgbClr val="322D2D"/>
                </a:solidFill>
                <a:highlight>
                  <a:srgbClr val="FFFFFF"/>
                </a:highlight>
                <a:latin typeface="Arial"/>
              </a:rPr>
              <a:t>-2%</a:t>
            </a:r>
            <a:endParaRPr kumimoji="0" lang="fi-FI" sz="1100" i="0" u="none" strike="noStrike" kern="1200" cap="none" spc="-50" normalizeH="0" baseline="0" noProof="0" dirty="0">
              <a:ln>
                <a:noFill/>
              </a:ln>
              <a:solidFill>
                <a:srgbClr val="322D2D"/>
              </a:solidFill>
              <a:effectLst/>
              <a:highlight>
                <a:srgbClr val="FFFFFF"/>
              </a:highlight>
              <a:uLnTx/>
              <a:uFillTx/>
              <a:latin typeface="Arial"/>
              <a:ea typeface="+mn-ea"/>
              <a:cs typeface="+mn-cs"/>
            </a:endParaRPr>
          </a:p>
        </p:txBody>
      </p:sp>
      <p:sp>
        <p:nvSpPr>
          <p:cNvPr id="56" name="Oval 18">
            <a:extLst>
              <a:ext uri="{FF2B5EF4-FFF2-40B4-BE49-F238E27FC236}">
                <a16:creationId xmlns:a16="http://schemas.microsoft.com/office/drawing/2014/main" id="{1877F416-FBE4-6D75-63C2-CC9593B5F8E3}"/>
              </a:ext>
            </a:extLst>
          </p:cNvPr>
          <p:cNvSpPr/>
          <p:nvPr/>
        </p:nvSpPr>
        <p:spPr>
          <a:xfrm>
            <a:off x="5729286" y="2694607"/>
            <a:ext cx="366713" cy="363538"/>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b="1" spc="-50" dirty="0">
                <a:solidFill>
                  <a:srgbClr val="322D2D"/>
                </a:solidFill>
                <a:highlight>
                  <a:srgbClr val="FFFFFF"/>
                </a:highlight>
                <a:latin typeface="Arial"/>
              </a:rPr>
              <a:t>-12%</a:t>
            </a:r>
            <a:endParaRPr kumimoji="0" lang="fi-FI" sz="1100" b="1" i="0" u="none" strike="noStrike" kern="1200" cap="none" spc="-50" normalizeH="0" baseline="0" noProof="0" dirty="0">
              <a:ln>
                <a:noFill/>
              </a:ln>
              <a:solidFill>
                <a:srgbClr val="322D2D"/>
              </a:solidFill>
              <a:effectLst/>
              <a:highlight>
                <a:srgbClr val="FFFFFF"/>
              </a:highlight>
              <a:uLnTx/>
              <a:uFillTx/>
              <a:latin typeface="Arial"/>
              <a:ea typeface="+mn-ea"/>
              <a:cs typeface="+mn-cs"/>
            </a:endParaRPr>
          </a:p>
        </p:txBody>
      </p:sp>
      <p:sp>
        <p:nvSpPr>
          <p:cNvPr id="57" name="Oval 18">
            <a:extLst>
              <a:ext uri="{FF2B5EF4-FFF2-40B4-BE49-F238E27FC236}">
                <a16:creationId xmlns:a16="http://schemas.microsoft.com/office/drawing/2014/main" id="{1D14772E-6C55-380B-08B8-9E3C7400760B}"/>
              </a:ext>
            </a:extLst>
          </p:cNvPr>
          <p:cNvSpPr/>
          <p:nvPr/>
        </p:nvSpPr>
        <p:spPr>
          <a:xfrm>
            <a:off x="4055351" y="2670131"/>
            <a:ext cx="366713" cy="364032"/>
          </a:xfrm>
          <a:prstGeom prst="ellipse">
            <a:avLst/>
          </a:prstGeom>
          <a:solidFill>
            <a:schemeClr val="bg1"/>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60958" rIns="0" bIns="60958"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100" spc="-50" dirty="0">
                <a:solidFill>
                  <a:srgbClr val="322D2D"/>
                </a:solidFill>
                <a:highlight>
                  <a:srgbClr val="FFFFFF"/>
                </a:highlight>
                <a:latin typeface="Arial"/>
              </a:rPr>
              <a:t>-5%</a:t>
            </a:r>
            <a:endParaRPr kumimoji="0" lang="fi-FI" sz="1100" i="0" u="none" strike="noStrike" kern="1200" cap="none" spc="-50" normalizeH="0" baseline="0" noProof="0" dirty="0">
              <a:ln>
                <a:noFill/>
              </a:ln>
              <a:solidFill>
                <a:srgbClr val="322D2D"/>
              </a:solidFill>
              <a:effectLst/>
              <a:highlight>
                <a:srgbClr val="FFFFFF"/>
              </a:highlight>
              <a:uLnTx/>
              <a:uFillTx/>
              <a:latin typeface="Arial"/>
              <a:ea typeface="+mn-ea"/>
              <a:cs typeface="+mn-cs"/>
            </a:endParaRPr>
          </a:p>
        </p:txBody>
      </p:sp>
    </p:spTree>
    <p:extLst>
      <p:ext uri="{BB962C8B-B14F-4D97-AF65-F5344CB8AC3E}">
        <p14:creationId xmlns:p14="http://schemas.microsoft.com/office/powerpoint/2010/main" val="216521451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220F9F-DE36-7C8E-1B7E-B8D2965B4467}"/>
            </a:ext>
          </a:extLst>
        </p:cNvPr>
        <p:cNvGrpSpPr/>
        <p:nvPr/>
      </p:nvGrpSpPr>
      <p:grpSpPr>
        <a:xfrm>
          <a:off x="0" y="0"/>
          <a:ext cx="0" cy="0"/>
          <a:chOff x="0" y="0"/>
          <a:chExt cx="0" cy="0"/>
        </a:xfrm>
      </p:grpSpPr>
      <p:graphicFrame>
        <p:nvGraphicFramePr>
          <p:cNvPr id="35" name="think-cell data - do not delete" hidden="1">
            <a:extLst>
              <a:ext uri="{FF2B5EF4-FFF2-40B4-BE49-F238E27FC236}">
                <a16:creationId xmlns:a16="http://schemas.microsoft.com/office/drawing/2014/main" id="{B3834865-8566-EA52-2B6B-446C1A297B72}"/>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2" imgW="242" imgH="241" progId="TCLayout.ActiveDocument.1">
                  <p:embed/>
                </p:oleObj>
              </mc:Choice>
              <mc:Fallback>
                <p:oleObj name="think-cell Slide" r:id="rId72" imgW="242" imgH="241" progId="TCLayout.ActiveDocument.1">
                  <p:embed/>
                  <p:pic>
                    <p:nvPicPr>
                      <p:cNvPr id="35" name="think-cell data - do not delete" hidden="1">
                        <a:extLst>
                          <a:ext uri="{FF2B5EF4-FFF2-40B4-BE49-F238E27FC236}">
                            <a16:creationId xmlns:a16="http://schemas.microsoft.com/office/drawing/2014/main" id="{B3834865-8566-EA52-2B6B-446C1A297B72}"/>
                          </a:ext>
                        </a:extLst>
                      </p:cNvPr>
                      <p:cNvPicPr/>
                      <p:nvPr/>
                    </p:nvPicPr>
                    <p:blipFill>
                      <a:blip r:embed="rId73"/>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77821B2B-3D8F-7555-530C-2E59EA5F8DCF}"/>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4CD4B623-4662-85E1-949F-1BC94A8BCE70}"/>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904E2C1E-2983-07CD-5F3C-271C216699CC}"/>
              </a:ext>
            </a:extLst>
          </p:cNvPr>
          <p:cNvSpPr>
            <a:spLocks noGrp="1"/>
          </p:cNvSpPr>
          <p:nvPr>
            <p:ph type="sldNum" sz="quarter" idx="12"/>
          </p:nvPr>
        </p:nvSpPr>
        <p:spPr/>
        <p:txBody>
          <a:bodyPr/>
          <a:lstStyle/>
          <a:p>
            <a:fld id="{9B8CDF1A-3CDE-4195-AF23-CDCF2878DEB5}" type="slidenum">
              <a:rPr lang="en-US" smtClean="0"/>
              <a:t>71</a:t>
            </a:fld>
            <a:endParaRPr lang="en-US"/>
          </a:p>
        </p:txBody>
      </p:sp>
      <p:sp>
        <p:nvSpPr>
          <p:cNvPr id="5" name="Title 10">
            <a:extLst>
              <a:ext uri="{FF2B5EF4-FFF2-40B4-BE49-F238E27FC236}">
                <a16:creationId xmlns:a16="http://schemas.microsoft.com/office/drawing/2014/main" id="{15023B7F-1A3A-FD1B-4E87-EA7AB769379C}"/>
              </a:ext>
            </a:extLst>
          </p:cNvPr>
          <p:cNvSpPr txBox="1">
            <a:spLocks/>
          </p:cNvSpPr>
          <p:nvPr/>
        </p:nvSpPr>
        <p:spPr>
          <a:xfrm>
            <a:off x="838199" y="404813"/>
            <a:ext cx="10514013" cy="647923"/>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dirty="0" err="1"/>
              <a:t>Balance</a:t>
            </a:r>
            <a:r>
              <a:rPr lang="fi-FI" dirty="0"/>
              <a:t> </a:t>
            </a:r>
            <a:r>
              <a:rPr lang="fi-FI" dirty="0" err="1"/>
              <a:t>sheet</a:t>
            </a:r>
            <a:r>
              <a:rPr lang="fi-FI" dirty="0"/>
              <a:t> </a:t>
            </a:r>
            <a:r>
              <a:rPr lang="fi-FI" dirty="0" err="1"/>
              <a:t>remains</a:t>
            </a:r>
            <a:r>
              <a:rPr lang="fi-FI" dirty="0"/>
              <a:t> </a:t>
            </a:r>
            <a:r>
              <a:rPr lang="fi-FI" dirty="0" err="1"/>
              <a:t>solid</a:t>
            </a:r>
            <a:r>
              <a:rPr lang="fi-FI" dirty="0"/>
              <a:t>, </a:t>
            </a:r>
            <a:r>
              <a:rPr lang="fi-FI" dirty="0" err="1"/>
              <a:t>enabling</a:t>
            </a:r>
            <a:r>
              <a:rPr lang="fi-FI" dirty="0"/>
              <a:t> </a:t>
            </a:r>
            <a:r>
              <a:rPr lang="fi-FI" dirty="0" err="1"/>
              <a:t>investments</a:t>
            </a:r>
            <a:r>
              <a:rPr lang="fi-FI" dirty="0"/>
              <a:t> in long-</a:t>
            </a:r>
            <a:r>
              <a:rPr lang="fi-FI" dirty="0" err="1"/>
              <a:t>term</a:t>
            </a:r>
            <a:r>
              <a:rPr lang="fi-FI" dirty="0"/>
              <a:t> </a:t>
            </a:r>
            <a:r>
              <a:rPr lang="fi-FI" dirty="0" err="1"/>
              <a:t>growth</a:t>
            </a:r>
            <a:endParaRPr lang="en-US" dirty="0"/>
          </a:p>
        </p:txBody>
      </p:sp>
      <p:sp>
        <p:nvSpPr>
          <p:cNvPr id="8" name="TextBox 19">
            <a:extLst>
              <a:ext uri="{FF2B5EF4-FFF2-40B4-BE49-F238E27FC236}">
                <a16:creationId xmlns:a16="http://schemas.microsoft.com/office/drawing/2014/main" id="{5903BD77-A7D5-8188-34B4-1E1C3C12D0E4}"/>
              </a:ext>
            </a:extLst>
          </p:cNvPr>
          <p:cNvSpPr txBox="1"/>
          <p:nvPr/>
        </p:nvSpPr>
        <p:spPr>
          <a:xfrm>
            <a:off x="6373812" y="1724025"/>
            <a:ext cx="5184775" cy="38100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400" b="1" i="0" u="none" strike="noStrike" kern="1200" cap="none" spc="100" normalizeH="0" baseline="0" noProof="0">
                <a:ln>
                  <a:noFill/>
                </a:ln>
                <a:solidFill>
                  <a:srgbClr val="322D2D"/>
                </a:solidFill>
                <a:effectLst/>
                <a:uLnTx/>
                <a:uFillTx/>
                <a:latin typeface="Arial"/>
                <a:ea typeface="+mn-ea"/>
                <a:cs typeface="+mn-cs"/>
              </a:rPr>
              <a:t>OPERATIVE RETURN ON CAPITAL EMPLOYED</a:t>
            </a:r>
            <a:endParaRPr kumimoji="0" lang="en-US" sz="1400" b="0" i="0" u="none" strike="noStrike" kern="1200" cap="none" spc="100" normalizeH="0" baseline="0" noProof="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br>
              <a:rPr kumimoji="0" lang="en-US" sz="1400" b="1" i="0" u="none" strike="noStrike" kern="1200" cap="none" spc="100" normalizeH="0" baseline="0" noProof="0">
                <a:ln>
                  <a:noFill/>
                </a:ln>
                <a:solidFill>
                  <a:srgbClr val="322D2D"/>
                </a:solidFill>
                <a:effectLst/>
                <a:uLnTx/>
                <a:uFillTx/>
                <a:latin typeface="Arial"/>
                <a:ea typeface="+mn-ea"/>
                <a:cs typeface="+mn-cs"/>
              </a:rPr>
            </a:br>
            <a:endParaRPr kumimoji="0" lang="en-US" sz="1400" b="0" i="0" u="none" strike="noStrike" kern="1200" cap="none" spc="100" normalizeH="0" baseline="0" noProof="0">
              <a:ln>
                <a:noFill/>
              </a:ln>
              <a:solidFill>
                <a:srgbClr val="322D2D"/>
              </a:solidFill>
              <a:effectLst/>
              <a:uLnTx/>
              <a:uFillTx/>
              <a:latin typeface="Arial"/>
              <a:ea typeface="+mn-ea"/>
              <a:cs typeface="+mn-cs"/>
            </a:endParaRPr>
          </a:p>
        </p:txBody>
      </p:sp>
      <p:sp>
        <p:nvSpPr>
          <p:cNvPr id="9" name="Content Placeholder 11">
            <a:extLst>
              <a:ext uri="{FF2B5EF4-FFF2-40B4-BE49-F238E27FC236}">
                <a16:creationId xmlns:a16="http://schemas.microsoft.com/office/drawing/2014/main" id="{C0F1B280-373D-B482-ABA3-B2E49AAB9504}"/>
              </a:ext>
            </a:extLst>
          </p:cNvPr>
          <p:cNvSpPr txBox="1">
            <a:spLocks/>
          </p:cNvSpPr>
          <p:nvPr/>
        </p:nvSpPr>
        <p:spPr>
          <a:xfrm>
            <a:off x="1137881" y="4537075"/>
            <a:ext cx="4814345" cy="1869896"/>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fi-FI" sz="1600" dirty="0">
                <a:solidFill>
                  <a:srgbClr val="322D2D"/>
                </a:solidFill>
                <a:latin typeface="Arial"/>
              </a:rPr>
              <a:t>Net </a:t>
            </a:r>
            <a:r>
              <a:rPr lang="fi-FI" sz="1600" dirty="0" err="1">
                <a:solidFill>
                  <a:srgbClr val="322D2D"/>
                </a:solidFill>
                <a:latin typeface="Arial"/>
              </a:rPr>
              <a:t>debt</a:t>
            </a:r>
            <a:r>
              <a:rPr lang="fi-FI" sz="1600" dirty="0">
                <a:solidFill>
                  <a:srgbClr val="322D2D"/>
                </a:solidFill>
                <a:latin typeface="Arial"/>
              </a:rPr>
              <a:t> and </a:t>
            </a:r>
            <a:r>
              <a:rPr lang="fi-FI" sz="1600" dirty="0" err="1">
                <a:solidFill>
                  <a:srgbClr val="322D2D"/>
                </a:solidFill>
                <a:latin typeface="Arial"/>
              </a:rPr>
              <a:t>gearing</a:t>
            </a:r>
            <a:r>
              <a:rPr lang="fi-FI" sz="1600" dirty="0">
                <a:solidFill>
                  <a:srgbClr val="322D2D"/>
                </a:solidFill>
                <a:latin typeface="Arial"/>
              </a:rPr>
              <a:t> </a:t>
            </a:r>
            <a:r>
              <a:rPr lang="fi-FI" sz="1600" dirty="0" err="1">
                <a:solidFill>
                  <a:srgbClr val="322D2D"/>
                </a:solidFill>
                <a:latin typeface="Arial"/>
              </a:rPr>
              <a:t>increased</a:t>
            </a:r>
            <a:r>
              <a:rPr lang="fi-FI" sz="1600" dirty="0">
                <a:solidFill>
                  <a:srgbClr val="322D2D"/>
                </a:solidFill>
                <a:latin typeface="Arial"/>
              </a:rPr>
              <a:t> Y/Y, </a:t>
            </a:r>
            <a:r>
              <a:rPr lang="fi-FI" sz="1600" dirty="0" err="1">
                <a:solidFill>
                  <a:srgbClr val="322D2D"/>
                </a:solidFill>
                <a:latin typeface="Arial"/>
              </a:rPr>
              <a:t>driven</a:t>
            </a:r>
            <a:r>
              <a:rPr lang="fi-FI" sz="1600" dirty="0">
                <a:solidFill>
                  <a:srgbClr val="322D2D"/>
                </a:solidFill>
                <a:latin typeface="Arial"/>
              </a:rPr>
              <a:t> </a:t>
            </a:r>
            <a:r>
              <a:rPr lang="fi-FI" sz="1600" dirty="0" err="1">
                <a:solidFill>
                  <a:srgbClr val="322D2D"/>
                </a:solidFill>
                <a:latin typeface="Arial"/>
              </a:rPr>
              <a:t>by</a:t>
            </a:r>
            <a:r>
              <a:rPr lang="fi-FI" sz="1600" dirty="0">
                <a:solidFill>
                  <a:srgbClr val="322D2D"/>
                </a:solidFill>
                <a:latin typeface="Arial"/>
              </a:rPr>
              <a:t> </a:t>
            </a:r>
            <a:r>
              <a:rPr lang="fi-FI" sz="1600" dirty="0" err="1">
                <a:solidFill>
                  <a:srgbClr val="322D2D"/>
                </a:solidFill>
                <a:latin typeface="Arial"/>
              </a:rPr>
              <a:t>acquisitions</a:t>
            </a:r>
            <a:r>
              <a:rPr lang="fi-FI" sz="1600" dirty="0">
                <a:solidFill>
                  <a:srgbClr val="322D2D"/>
                </a:solidFill>
                <a:latin typeface="Arial"/>
              </a:rPr>
              <a:t> and </a:t>
            </a:r>
            <a:r>
              <a:rPr lang="fi-FI" sz="1600" dirty="0" err="1">
                <a:solidFill>
                  <a:srgbClr val="322D2D"/>
                </a:solidFill>
                <a:latin typeface="Arial"/>
              </a:rPr>
              <a:t>share</a:t>
            </a:r>
            <a:r>
              <a:rPr lang="fi-FI" sz="1600" dirty="0">
                <a:solidFill>
                  <a:srgbClr val="322D2D"/>
                </a:solidFill>
                <a:latin typeface="Arial"/>
              </a:rPr>
              <a:t> </a:t>
            </a:r>
            <a:r>
              <a:rPr lang="fi-FI" sz="1600" dirty="0" err="1">
                <a:solidFill>
                  <a:srgbClr val="322D2D"/>
                </a:solidFill>
                <a:latin typeface="Arial"/>
              </a:rPr>
              <a:t>buybacks</a:t>
            </a:r>
            <a:endParaRPr lang="fi-FI" sz="1600" dirty="0">
              <a:solidFill>
                <a:srgbClr val="322D2D"/>
              </a:solidFill>
              <a:latin typeface="Arial"/>
            </a:endParaRPr>
          </a:p>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fi-FI" sz="1600" b="0" i="0" u="none" strike="noStrike" kern="1200" cap="none" spc="0" normalizeH="0" baseline="0" noProof="0" dirty="0" err="1">
                <a:ln>
                  <a:noFill/>
                </a:ln>
                <a:solidFill>
                  <a:srgbClr val="322D2D"/>
                </a:solidFill>
                <a:effectLst/>
                <a:uLnTx/>
                <a:uFillTx/>
                <a:latin typeface="Arial"/>
                <a:ea typeface="+mn-ea"/>
                <a:cs typeface="+mn-cs"/>
              </a:rPr>
              <a:t>Average</a:t>
            </a:r>
            <a:r>
              <a:rPr kumimoji="0" lang="fi-FI" sz="1600" b="0" i="0" u="none" strike="noStrike" kern="1200" cap="none" spc="0" normalizeH="0" baseline="0" noProof="0" dirty="0">
                <a:ln>
                  <a:noFill/>
                </a:ln>
                <a:solidFill>
                  <a:srgbClr val="322D2D"/>
                </a:solidFill>
                <a:effectLst/>
                <a:uLnTx/>
                <a:uFillTx/>
                <a:latin typeface="Arial"/>
                <a:ea typeface="+mn-ea"/>
                <a:cs typeface="+mn-cs"/>
              </a:rPr>
              <a:t> </a:t>
            </a:r>
            <a:r>
              <a:rPr kumimoji="0" lang="fi-FI" sz="1600" b="0" i="0" u="none" strike="noStrike" kern="1200" cap="none" spc="0" normalizeH="0" baseline="0" noProof="0" dirty="0" err="1">
                <a:ln>
                  <a:noFill/>
                </a:ln>
                <a:solidFill>
                  <a:srgbClr val="322D2D"/>
                </a:solidFill>
                <a:effectLst/>
                <a:uLnTx/>
                <a:uFillTx/>
                <a:latin typeface="Arial"/>
                <a:ea typeface="+mn-ea"/>
                <a:cs typeface="+mn-cs"/>
              </a:rPr>
              <a:t>interest</a:t>
            </a:r>
            <a:r>
              <a:rPr kumimoji="0" lang="fi-FI" sz="1600" b="0" i="0" u="none" strike="noStrike" kern="1200" cap="none" spc="0" normalizeH="0" baseline="0" noProof="0" dirty="0">
                <a:ln>
                  <a:noFill/>
                </a:ln>
                <a:solidFill>
                  <a:srgbClr val="322D2D"/>
                </a:solidFill>
                <a:effectLst/>
                <a:uLnTx/>
                <a:uFillTx/>
                <a:latin typeface="Arial"/>
                <a:ea typeface="+mn-ea"/>
                <a:cs typeface="+mn-cs"/>
              </a:rPr>
              <a:t> </a:t>
            </a:r>
            <a:r>
              <a:rPr kumimoji="0" lang="fi-FI" sz="1600" b="0" i="0" u="none" strike="noStrike" kern="1200" cap="none" spc="0" normalizeH="0" baseline="0" noProof="0" dirty="0" err="1">
                <a:ln>
                  <a:noFill/>
                </a:ln>
                <a:solidFill>
                  <a:srgbClr val="322D2D"/>
                </a:solidFill>
                <a:effectLst/>
                <a:uLnTx/>
                <a:uFillTx/>
                <a:latin typeface="Arial"/>
                <a:ea typeface="+mn-ea"/>
                <a:cs typeface="+mn-cs"/>
              </a:rPr>
              <a:t>rate</a:t>
            </a:r>
            <a:r>
              <a:rPr kumimoji="0" lang="fi-FI" sz="1600" b="0" i="0" u="none" strike="noStrike" kern="1200" cap="none" spc="0" normalizeH="0" baseline="0" noProof="0" dirty="0">
                <a:ln>
                  <a:noFill/>
                </a:ln>
                <a:solidFill>
                  <a:srgbClr val="322D2D"/>
                </a:solidFill>
                <a:effectLst/>
                <a:uLnTx/>
                <a:uFillTx/>
                <a:latin typeface="Arial"/>
                <a:ea typeface="+mn-ea"/>
                <a:cs typeface="+mn-cs"/>
              </a:rPr>
              <a:t> of net </a:t>
            </a:r>
            <a:r>
              <a:rPr kumimoji="0" lang="fi-FI" sz="1600" b="0" i="0" u="none" strike="noStrike" kern="1200" cap="none" spc="0" normalizeH="0" baseline="0" noProof="0" dirty="0" err="1">
                <a:ln>
                  <a:noFill/>
                </a:ln>
                <a:solidFill>
                  <a:srgbClr val="322D2D"/>
                </a:solidFill>
                <a:effectLst/>
                <a:uLnTx/>
                <a:uFillTx/>
                <a:latin typeface="Arial"/>
                <a:ea typeface="+mn-ea"/>
                <a:cs typeface="+mn-cs"/>
              </a:rPr>
              <a:t>debt</a:t>
            </a:r>
            <a:r>
              <a:rPr kumimoji="0" lang="fi-FI" sz="1600" b="0" i="0" u="none" strike="noStrike" kern="1200" cap="none" spc="0" normalizeH="0" baseline="0" noProof="0" dirty="0">
                <a:ln>
                  <a:noFill/>
                </a:ln>
                <a:solidFill>
                  <a:srgbClr val="322D2D"/>
                </a:solidFill>
                <a:effectLst/>
                <a:uLnTx/>
                <a:uFillTx/>
                <a:latin typeface="Arial"/>
                <a:ea typeface="+mn-ea"/>
                <a:cs typeface="+mn-cs"/>
              </a:rPr>
              <a:t> </a:t>
            </a:r>
            <a:r>
              <a:rPr kumimoji="0" lang="fi-FI" sz="1600" b="0" i="0" u="none" strike="noStrike" kern="1200" cap="none" spc="0" normalizeH="0" baseline="0" noProof="0" dirty="0" err="1">
                <a:ln>
                  <a:noFill/>
                </a:ln>
                <a:solidFill>
                  <a:srgbClr val="322D2D"/>
                </a:solidFill>
                <a:effectLst/>
                <a:uLnTx/>
                <a:uFillTx/>
                <a:latin typeface="Arial"/>
                <a:ea typeface="+mn-ea"/>
                <a:cs typeface="+mn-cs"/>
              </a:rPr>
              <a:t>excl</a:t>
            </a:r>
            <a:r>
              <a:rPr kumimoji="0" lang="fi-FI" sz="1600" b="0" i="0" u="none" strike="noStrike" kern="1200" cap="none" spc="0" normalizeH="0" baseline="0" noProof="0" dirty="0">
                <a:ln>
                  <a:noFill/>
                </a:ln>
                <a:solidFill>
                  <a:srgbClr val="322D2D"/>
                </a:solidFill>
                <a:effectLst/>
                <a:uLnTx/>
                <a:uFillTx/>
                <a:latin typeface="Arial"/>
                <a:ea typeface="+mn-ea"/>
                <a:cs typeface="+mn-cs"/>
              </a:rPr>
              <a:t>. </a:t>
            </a:r>
            <a:r>
              <a:rPr kumimoji="0" lang="fi-FI" sz="1600" b="0" i="0" u="none" strike="noStrike" kern="1200" cap="none" spc="0" normalizeH="0" baseline="0" noProof="0" dirty="0" err="1">
                <a:ln>
                  <a:noFill/>
                </a:ln>
                <a:solidFill>
                  <a:srgbClr val="322D2D"/>
                </a:solidFill>
                <a:effectLst/>
                <a:uLnTx/>
                <a:uFillTx/>
                <a:latin typeface="Arial"/>
                <a:ea typeface="+mn-ea"/>
                <a:cs typeface="+mn-cs"/>
              </a:rPr>
              <a:t>leases</a:t>
            </a:r>
            <a:r>
              <a:rPr kumimoji="0" lang="fi-FI" sz="1600" b="0" i="0" u="none" strike="noStrike" kern="1200" cap="none" spc="0" normalizeH="0" baseline="0" noProof="0" dirty="0">
                <a:ln>
                  <a:noFill/>
                </a:ln>
                <a:solidFill>
                  <a:srgbClr val="322D2D"/>
                </a:solidFill>
                <a:effectLst/>
                <a:uLnTx/>
                <a:uFillTx/>
                <a:latin typeface="Arial"/>
                <a:ea typeface="+mn-ea"/>
                <a:cs typeface="+mn-cs"/>
              </a:rPr>
              <a:t> </a:t>
            </a:r>
            <a:r>
              <a:rPr lang="fi-FI" sz="1600" dirty="0">
                <a:solidFill>
                  <a:srgbClr val="322D2D"/>
                </a:solidFill>
                <a:latin typeface="Arial"/>
              </a:rPr>
              <a:t>2.7% </a:t>
            </a:r>
            <a:r>
              <a:rPr kumimoji="0" lang="fi-FI" sz="1600" b="0" i="0" u="none" strike="noStrike" kern="1200" cap="none" spc="0" normalizeH="0" baseline="0" noProof="0" dirty="0">
                <a:ln>
                  <a:noFill/>
                </a:ln>
                <a:solidFill>
                  <a:srgbClr val="322D2D"/>
                </a:solidFill>
                <a:effectLst/>
                <a:uLnTx/>
                <a:uFillTx/>
                <a:latin typeface="Arial"/>
                <a:ea typeface="+mn-ea"/>
                <a:cs typeface="+mn-cs"/>
              </a:rPr>
              <a:t>(2.5%) and </a:t>
            </a:r>
            <a:r>
              <a:rPr kumimoji="0" lang="fi-FI" sz="1600" b="0" i="0" u="none" strike="noStrike" kern="1200" cap="none" spc="0" normalizeH="0" baseline="0" noProof="0" dirty="0" err="1">
                <a:ln>
                  <a:noFill/>
                </a:ln>
                <a:solidFill>
                  <a:srgbClr val="322D2D"/>
                </a:solidFill>
                <a:effectLst/>
                <a:uLnTx/>
                <a:uFillTx/>
                <a:latin typeface="Arial"/>
                <a:ea typeface="+mn-ea"/>
                <a:cs typeface="+mn-cs"/>
              </a:rPr>
              <a:t>duration</a:t>
            </a:r>
            <a:r>
              <a:rPr kumimoji="0" lang="fi-FI" sz="1600" b="0" i="0" u="none" strike="noStrike" kern="1200" cap="none" spc="0" normalizeH="0" baseline="0" noProof="0" dirty="0">
                <a:ln>
                  <a:noFill/>
                </a:ln>
                <a:solidFill>
                  <a:srgbClr val="322D2D"/>
                </a:solidFill>
                <a:effectLst/>
                <a:uLnTx/>
                <a:uFillTx/>
                <a:latin typeface="Arial"/>
                <a:ea typeface="+mn-ea"/>
                <a:cs typeface="+mn-cs"/>
              </a:rPr>
              <a:t> 9 (</a:t>
            </a:r>
            <a:r>
              <a:rPr lang="fi-FI" sz="1600" dirty="0">
                <a:solidFill>
                  <a:srgbClr val="322D2D"/>
                </a:solidFill>
                <a:latin typeface="Arial"/>
              </a:rPr>
              <a:t>14</a:t>
            </a:r>
            <a:r>
              <a:rPr kumimoji="0" lang="fi-FI" sz="1600" b="0" i="0" u="none" strike="noStrike" kern="1200" cap="none" spc="0" normalizeH="0" baseline="0" noProof="0" dirty="0">
                <a:ln>
                  <a:noFill/>
                </a:ln>
                <a:solidFill>
                  <a:srgbClr val="322D2D"/>
                </a:solidFill>
                <a:effectLst/>
                <a:uLnTx/>
                <a:uFillTx/>
                <a:latin typeface="Arial"/>
                <a:ea typeface="+mn-ea"/>
                <a:cs typeface="+mn-cs"/>
              </a:rPr>
              <a:t>) </a:t>
            </a:r>
            <a:r>
              <a:rPr kumimoji="0" lang="fi-FI" sz="1600" b="0" i="0" u="none" strike="noStrike" kern="1200" cap="none" spc="0" normalizeH="0" baseline="0" noProof="0" dirty="0" err="1">
                <a:ln>
                  <a:noFill/>
                </a:ln>
                <a:solidFill>
                  <a:srgbClr val="322D2D"/>
                </a:solidFill>
                <a:effectLst/>
                <a:uLnTx/>
                <a:uFillTx/>
                <a:latin typeface="Arial"/>
                <a:ea typeface="+mn-ea"/>
                <a:cs typeface="+mn-cs"/>
              </a:rPr>
              <a:t>months</a:t>
            </a:r>
            <a:endParaRPr kumimoji="0" lang="fi-FI" sz="1600" b="0" i="0" u="none" strike="noStrike" kern="1200" cap="none" spc="0" normalizeH="0" baseline="0" noProof="0" dirty="0">
              <a:ln>
                <a:noFill/>
              </a:ln>
              <a:solidFill>
                <a:srgbClr val="322D2D"/>
              </a:solidFill>
              <a:effectLst/>
              <a:uLnTx/>
              <a:uFillTx/>
              <a:latin typeface="Arial"/>
              <a:ea typeface="+mn-ea"/>
              <a:cs typeface="+mn-cs"/>
            </a:endParaRPr>
          </a:p>
          <a:p>
            <a:pPr marL="285750" lvl="0" indent="-285750">
              <a:buFont typeface="Arial" panose="020B0604020202020204" pitchFamily="34" charset="0"/>
              <a:buChar char="•"/>
              <a:defRPr/>
            </a:pPr>
            <a:r>
              <a:rPr lang="en-US" sz="1600" dirty="0">
                <a:solidFill>
                  <a:srgbClr val="322D2D"/>
                </a:solidFill>
              </a:rPr>
              <a:t>Kemira completed the share buyback program in June, altogether 5 million shares were repurchased during February-June.</a:t>
            </a:r>
            <a:endParaRPr kumimoji="0" lang="fi-FI" sz="1600" b="0" i="0" u="none" strike="noStrike" kern="1200" cap="none" spc="0" normalizeH="0" baseline="0" noProof="0" dirty="0">
              <a:ln>
                <a:noFill/>
              </a:ln>
              <a:solidFill>
                <a:srgbClr val="322D2D"/>
              </a:solidFill>
              <a:effectLst/>
              <a:uLnTx/>
              <a:uFillTx/>
              <a:latin typeface="Arial"/>
              <a:ea typeface="+mn-ea"/>
              <a:cs typeface="+mn-cs"/>
            </a:endParaRPr>
          </a:p>
        </p:txBody>
      </p:sp>
      <p:sp>
        <p:nvSpPr>
          <p:cNvPr id="10" name="TextBox 29">
            <a:extLst>
              <a:ext uri="{FF2B5EF4-FFF2-40B4-BE49-F238E27FC236}">
                <a16:creationId xmlns:a16="http://schemas.microsoft.com/office/drawing/2014/main" id="{EC6B9317-8B55-4974-DDD7-F2ECC2B006F5}"/>
              </a:ext>
            </a:extLst>
          </p:cNvPr>
          <p:cNvSpPr txBox="1"/>
          <p:nvPr/>
        </p:nvSpPr>
        <p:spPr>
          <a:xfrm>
            <a:off x="939252" y="4122738"/>
            <a:ext cx="3183564" cy="415498"/>
          </a:xfrm>
          <a:prstGeom prst="rect">
            <a:avLst/>
          </a:prstGeom>
          <a:noFill/>
        </p:spPr>
        <p:txBody>
          <a:bodyPr wrap="none" lIns="0" tIns="0" rIns="0" bIns="0"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22D2D"/>
                </a:solidFill>
                <a:effectLst/>
                <a:uLnTx/>
                <a:uFillTx/>
                <a:latin typeface="Arial"/>
                <a:ea typeface="+mn-ea"/>
                <a:cs typeface="+mn-cs"/>
              </a:rPr>
              <a:t>* Leverage ratio = Net debt / last 12 months operative EBITDA</a:t>
            </a:r>
            <a:br>
              <a:rPr kumimoji="0" lang="en-US" sz="900" b="0" i="0" u="none" strike="noStrike" kern="1200" cap="none" spc="0" normalizeH="0" baseline="0" noProof="0" dirty="0">
                <a:ln>
                  <a:noFill/>
                </a:ln>
                <a:solidFill>
                  <a:srgbClr val="322D2D"/>
                </a:solidFill>
                <a:effectLst/>
                <a:uLnTx/>
                <a:uFillTx/>
                <a:latin typeface="Arial"/>
                <a:ea typeface="+mn-ea"/>
                <a:cs typeface="+mn-cs"/>
              </a:rPr>
            </a:br>
            <a:endParaRPr kumimoji="0" lang="en-US" sz="900" b="0" i="0" u="none" strike="noStrike" kern="1200" cap="none" spc="0" normalizeH="0" baseline="0" noProof="0" dirty="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322D2D"/>
              </a:solidFill>
              <a:effectLst/>
              <a:uLnTx/>
              <a:uFillTx/>
              <a:latin typeface="Arial"/>
              <a:ea typeface="+mn-ea"/>
              <a:cs typeface="+mn-cs"/>
            </a:endParaRPr>
          </a:p>
        </p:txBody>
      </p:sp>
      <p:sp>
        <p:nvSpPr>
          <p:cNvPr id="11" name="TextBox 104">
            <a:extLst>
              <a:ext uri="{FF2B5EF4-FFF2-40B4-BE49-F238E27FC236}">
                <a16:creationId xmlns:a16="http://schemas.microsoft.com/office/drawing/2014/main" id="{70255A26-A380-35F8-388A-535E0EB6BFE5}"/>
              </a:ext>
            </a:extLst>
          </p:cNvPr>
          <p:cNvSpPr txBox="1"/>
          <p:nvPr/>
        </p:nvSpPr>
        <p:spPr>
          <a:xfrm>
            <a:off x="967432" y="1706563"/>
            <a:ext cx="5184775" cy="38100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400" b="1" i="0" u="none" strike="noStrike" kern="1200" cap="none" spc="100" normalizeH="0" baseline="0" noProof="0" dirty="0">
                <a:ln>
                  <a:noFill/>
                </a:ln>
                <a:solidFill>
                  <a:srgbClr val="322D2D"/>
                </a:solidFill>
                <a:effectLst/>
                <a:uLnTx/>
                <a:uFillTx/>
                <a:latin typeface="Arial"/>
                <a:ea typeface="+mn-ea"/>
                <a:cs typeface="+mn-cs"/>
              </a:rPr>
              <a:t>NET DEBT, GEARING AND LEVERAGE RATIO*</a:t>
            </a:r>
            <a:endParaRPr kumimoji="0" lang="en-US" sz="1400" b="0" i="0" u="none" strike="noStrike" kern="1200" cap="none" spc="100" normalizeH="0" baseline="0" noProof="0" dirty="0">
              <a:ln>
                <a:noFill/>
              </a:ln>
              <a:solidFill>
                <a:srgbClr val="322D2D"/>
              </a:solidFill>
              <a:effectLst/>
              <a:uLnTx/>
              <a:uFillTx/>
              <a:latin typeface="Arial"/>
              <a:ea typeface="+mn-ea"/>
              <a:cs typeface="+mn-cs"/>
            </a:endParaRPr>
          </a:p>
        </p:txBody>
      </p:sp>
      <p:sp>
        <p:nvSpPr>
          <p:cNvPr id="29" name="Content Placeholder 11">
            <a:extLst>
              <a:ext uri="{FF2B5EF4-FFF2-40B4-BE49-F238E27FC236}">
                <a16:creationId xmlns:a16="http://schemas.microsoft.com/office/drawing/2014/main" id="{BD372C40-75C3-1976-8FBF-C9926188293A}"/>
              </a:ext>
            </a:extLst>
          </p:cNvPr>
          <p:cNvSpPr txBox="1">
            <a:spLocks/>
          </p:cNvSpPr>
          <p:nvPr/>
        </p:nvSpPr>
        <p:spPr>
          <a:xfrm>
            <a:off x="6343019" y="4535488"/>
            <a:ext cx="4814345" cy="1876540"/>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fi-FI" sz="1600" b="0" i="0" u="none" strike="noStrike" kern="1200" cap="none" spc="0" normalizeH="0" baseline="0" noProof="0" dirty="0">
                <a:ln>
                  <a:noFill/>
                </a:ln>
                <a:solidFill>
                  <a:srgbClr val="322D2D"/>
                </a:solidFill>
                <a:effectLst/>
                <a:uLnTx/>
                <a:uFillTx/>
                <a:latin typeface="Arial"/>
                <a:ea typeface="+mn-ea"/>
                <a:cs typeface="+mn-cs"/>
              </a:rPr>
              <a:t>Operative ROCE </a:t>
            </a:r>
            <a:r>
              <a:rPr kumimoji="0" lang="fi-FI" sz="1600" b="0" i="0" u="none" strike="noStrike" kern="1200" cap="none" spc="0" normalizeH="0" baseline="0" noProof="0" dirty="0" err="1">
                <a:ln>
                  <a:noFill/>
                </a:ln>
                <a:solidFill>
                  <a:srgbClr val="322D2D"/>
                </a:solidFill>
                <a:effectLst/>
                <a:uLnTx/>
                <a:uFillTx/>
                <a:latin typeface="Arial"/>
                <a:ea typeface="+mn-ea"/>
                <a:cs typeface="+mn-cs"/>
              </a:rPr>
              <a:t>decreased</a:t>
            </a:r>
            <a:r>
              <a:rPr kumimoji="0" lang="fi-FI" sz="1600" b="0" i="0" u="none" strike="noStrike" kern="1200" cap="none" spc="0" normalizeH="0" baseline="0" noProof="0" dirty="0">
                <a:ln>
                  <a:noFill/>
                </a:ln>
                <a:solidFill>
                  <a:srgbClr val="322D2D"/>
                </a:solidFill>
                <a:effectLst/>
                <a:uLnTx/>
                <a:uFillTx/>
                <a:latin typeface="Arial"/>
                <a:ea typeface="+mn-ea"/>
                <a:cs typeface="+mn-cs"/>
              </a:rPr>
              <a:t> Y/Y </a:t>
            </a:r>
            <a:r>
              <a:rPr kumimoji="0" lang="fi-FI" sz="1600" b="0" i="0" u="none" strike="noStrike" kern="1200" cap="none" spc="0" normalizeH="0" baseline="0" noProof="0" dirty="0" err="1">
                <a:ln>
                  <a:noFill/>
                </a:ln>
                <a:solidFill>
                  <a:srgbClr val="322D2D"/>
                </a:solidFill>
                <a:effectLst/>
                <a:uLnTx/>
                <a:uFillTx/>
                <a:latin typeface="Arial"/>
                <a:ea typeface="+mn-ea"/>
                <a:cs typeface="+mn-cs"/>
              </a:rPr>
              <a:t>due</a:t>
            </a:r>
            <a:r>
              <a:rPr kumimoji="0" lang="fi-FI" sz="1600" b="0" i="0" u="none" strike="noStrike" kern="1200" cap="none" spc="0" normalizeH="0" baseline="0" noProof="0" dirty="0">
                <a:ln>
                  <a:noFill/>
                </a:ln>
                <a:solidFill>
                  <a:srgbClr val="322D2D"/>
                </a:solidFill>
                <a:effectLst/>
                <a:uLnTx/>
                <a:uFillTx/>
                <a:latin typeface="Arial"/>
                <a:ea typeface="+mn-ea"/>
                <a:cs typeface="+mn-cs"/>
              </a:rPr>
              <a:t> to EBIT </a:t>
            </a:r>
            <a:r>
              <a:rPr kumimoji="0" lang="fi-FI" sz="1600" b="0" i="0" u="none" strike="noStrike" kern="1200" cap="none" spc="0" normalizeH="0" baseline="0" noProof="0" dirty="0" err="1">
                <a:ln>
                  <a:noFill/>
                </a:ln>
                <a:solidFill>
                  <a:srgbClr val="322D2D"/>
                </a:solidFill>
                <a:effectLst/>
                <a:uLnTx/>
                <a:uFillTx/>
                <a:latin typeface="Arial"/>
                <a:ea typeface="+mn-ea"/>
                <a:cs typeface="+mn-cs"/>
              </a:rPr>
              <a:t>decline</a:t>
            </a:r>
            <a:r>
              <a:rPr kumimoji="0" lang="fi-FI" sz="1600" b="0" i="0" u="none" strike="noStrike" kern="1200" cap="none" spc="0" normalizeH="0" baseline="0" noProof="0" dirty="0">
                <a:ln>
                  <a:noFill/>
                </a:ln>
                <a:solidFill>
                  <a:srgbClr val="322D2D"/>
                </a:solidFill>
                <a:effectLst/>
                <a:uLnTx/>
                <a:uFillTx/>
                <a:latin typeface="Arial"/>
                <a:ea typeface="+mn-ea"/>
                <a:cs typeface="+mn-cs"/>
              </a:rPr>
              <a:t> and </a:t>
            </a:r>
            <a:r>
              <a:rPr kumimoji="0" lang="fi-FI" sz="1600" b="0" i="0" u="none" strike="noStrike" kern="1200" cap="none" spc="0" normalizeH="0" baseline="0" noProof="0" dirty="0" err="1">
                <a:ln>
                  <a:noFill/>
                </a:ln>
                <a:solidFill>
                  <a:srgbClr val="322D2D"/>
                </a:solidFill>
                <a:effectLst/>
                <a:uLnTx/>
                <a:uFillTx/>
                <a:latin typeface="Arial"/>
                <a:ea typeface="+mn-ea"/>
                <a:cs typeface="+mn-cs"/>
              </a:rPr>
              <a:t>acquisitions</a:t>
            </a:r>
            <a:endParaRPr kumimoji="0" lang="fi-FI" sz="1600" b="0" i="0" u="none" strike="noStrike" kern="1200" cap="none" spc="0" normalizeH="0" baseline="0" noProof="0" dirty="0">
              <a:ln>
                <a:noFill/>
              </a:ln>
              <a:solidFill>
                <a:srgbClr val="322D2D"/>
              </a:solidFill>
              <a:effectLst/>
              <a:uLnTx/>
              <a:uFillTx/>
              <a:latin typeface="Arial"/>
              <a:ea typeface="+mn-ea"/>
              <a:cs typeface="+mn-cs"/>
            </a:endParaRPr>
          </a:p>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fi-FI" sz="1600" b="0" i="0" u="none" strike="noStrike" kern="1200" cap="none" spc="0" normalizeH="0" baseline="0" noProof="0" dirty="0">
                <a:ln>
                  <a:noFill/>
                </a:ln>
                <a:solidFill>
                  <a:srgbClr val="322D2D"/>
                </a:solidFill>
                <a:effectLst/>
                <a:uLnTx/>
                <a:uFillTx/>
                <a:latin typeface="Arial"/>
                <a:ea typeface="+mn-ea"/>
                <a:cs typeface="+mn-cs"/>
              </a:rPr>
              <a:t>Operative ROCE </a:t>
            </a:r>
            <a:r>
              <a:rPr lang="fi-FI" sz="1600" dirty="0" err="1">
                <a:solidFill>
                  <a:srgbClr val="322D2D"/>
                </a:solidFill>
                <a:latin typeface="Arial"/>
              </a:rPr>
              <a:t>highest</a:t>
            </a:r>
            <a:r>
              <a:rPr kumimoji="0" lang="fi-FI" sz="1600" b="0" i="0" u="none" strike="noStrike" kern="1200" cap="none" spc="0" normalizeH="0" baseline="0" noProof="0" dirty="0">
                <a:ln>
                  <a:noFill/>
                </a:ln>
                <a:solidFill>
                  <a:srgbClr val="322D2D"/>
                </a:solidFill>
                <a:effectLst/>
                <a:uLnTx/>
                <a:uFillTx/>
                <a:latin typeface="Arial"/>
                <a:ea typeface="+mn-ea"/>
                <a:cs typeface="+mn-cs"/>
              </a:rPr>
              <a:t> </a:t>
            </a:r>
            <a:r>
              <a:rPr lang="fi-FI" sz="1600" dirty="0">
                <a:solidFill>
                  <a:srgbClr val="322D2D"/>
                </a:solidFill>
                <a:latin typeface="Arial"/>
              </a:rPr>
              <a:t>in</a:t>
            </a:r>
            <a:r>
              <a:rPr kumimoji="0" lang="fi-FI" sz="1600" b="0" i="0" u="none" strike="noStrike" kern="1200" cap="none" spc="0" normalizeH="0" baseline="0" noProof="0" dirty="0">
                <a:ln>
                  <a:noFill/>
                </a:ln>
                <a:solidFill>
                  <a:srgbClr val="322D2D"/>
                </a:solidFill>
                <a:effectLst/>
                <a:uLnTx/>
                <a:uFillTx/>
                <a:latin typeface="Arial"/>
                <a:ea typeface="+mn-ea"/>
                <a:cs typeface="+mn-cs"/>
              </a:rPr>
              <a:t> Water Solutions at 18.2%</a:t>
            </a:r>
          </a:p>
        </p:txBody>
      </p:sp>
      <p:graphicFrame>
        <p:nvGraphicFramePr>
          <p:cNvPr id="33" name="Chart 32">
            <a:extLst>
              <a:ext uri="{FF2B5EF4-FFF2-40B4-BE49-F238E27FC236}">
                <a16:creationId xmlns:a16="http://schemas.microsoft.com/office/drawing/2014/main" id="{71772DDC-1E4B-85B8-F999-8C6DE15631CF}"/>
              </a:ext>
            </a:extLst>
          </p:cNvPr>
          <p:cNvGraphicFramePr/>
          <p:nvPr>
            <p:custDataLst>
              <p:tags r:id="rId2"/>
            </p:custDataLst>
          </p:nvPr>
        </p:nvGraphicFramePr>
        <p:xfrm>
          <a:off x="836613" y="2073275"/>
          <a:ext cx="4883150" cy="2066925"/>
        </p:xfrm>
        <a:graphic>
          <a:graphicData uri="http://schemas.openxmlformats.org/drawingml/2006/chart">
            <c:chart xmlns:c="http://schemas.openxmlformats.org/drawingml/2006/chart" xmlns:r="http://schemas.openxmlformats.org/officeDocument/2006/relationships" r:id="rId74"/>
          </a:graphicData>
        </a:graphic>
      </p:graphicFrame>
      <p:sp>
        <p:nvSpPr>
          <p:cNvPr id="200" name="Text Placeholder 2">
            <a:extLst>
              <a:ext uri="{FF2B5EF4-FFF2-40B4-BE49-F238E27FC236}">
                <a16:creationId xmlns:a16="http://schemas.microsoft.com/office/drawing/2014/main" id="{E1D756F7-D4F8-7872-240C-148928191694}"/>
              </a:ext>
            </a:extLst>
          </p:cNvPr>
          <p:cNvSpPr>
            <a:spLocks/>
          </p:cNvSpPr>
          <p:nvPr>
            <p:custDataLst>
              <p:tags r:id="rId3"/>
            </p:custDataLst>
          </p:nvPr>
        </p:nvSpPr>
        <p:spPr bwMode="gray">
          <a:xfrm>
            <a:off x="1403350" y="3090863"/>
            <a:ext cx="233363"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08D502B-F115-48D9-AA21-39CFCDB1A1A9}" type="datetime'''''''''''''2''''''1''''''''''''''''''''''''''%'">
              <a:rPr lang="fi-FI" altLang="en-US" sz="800" smtClean="0">
                <a:effectLst/>
              </a:rPr>
              <a:pPr lvl="0" algn="ctr">
                <a:spcBef>
                  <a:spcPct val="0"/>
                </a:spcBef>
                <a:spcAft>
                  <a:spcPct val="0"/>
                </a:spcAft>
              </a:pPr>
              <a:t>21%</a:t>
            </a:fld>
            <a:endParaRPr lang="fi-FI" sz="800" dirty="0"/>
          </a:p>
        </p:txBody>
      </p:sp>
      <p:sp>
        <p:nvSpPr>
          <p:cNvPr id="69" name="Text Placeholder 2">
            <a:extLst>
              <a:ext uri="{FF2B5EF4-FFF2-40B4-BE49-F238E27FC236}">
                <a16:creationId xmlns:a16="http://schemas.microsoft.com/office/drawing/2014/main" id="{B1121306-D21D-0D20-81C8-78EC7A025FBC}"/>
              </a:ext>
            </a:extLst>
          </p:cNvPr>
          <p:cNvSpPr>
            <a:spLocks/>
          </p:cNvSpPr>
          <p:nvPr>
            <p:custDataLst>
              <p:tags r:id="rId4"/>
            </p:custDataLst>
          </p:nvPr>
        </p:nvSpPr>
        <p:spPr bwMode="auto">
          <a:xfrm>
            <a:off x="1341438"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766FDCB-8DCF-473F-9C73-D95D20A01EEE}" type="datetime'''Q''2''''''''''''/''2''''''''''''''''''''''''''''''''4'">
              <a:rPr lang="fi-FI" altLang="en-US" sz="1000" smtClean="0"/>
              <a:pPr lvl="0" algn="ctr">
                <a:spcBef>
                  <a:spcPct val="0"/>
                </a:spcBef>
                <a:spcAft>
                  <a:spcPct val="0"/>
                </a:spcAft>
              </a:pPr>
              <a:t>Q2/24</a:t>
            </a:fld>
            <a:endParaRPr lang="fi-FI" sz="1000" dirty="0"/>
          </a:p>
        </p:txBody>
      </p:sp>
      <p:sp>
        <p:nvSpPr>
          <p:cNvPr id="201" name="Text Placeholder 2">
            <a:extLst>
              <a:ext uri="{FF2B5EF4-FFF2-40B4-BE49-F238E27FC236}">
                <a16:creationId xmlns:a16="http://schemas.microsoft.com/office/drawing/2014/main" id="{0235CE98-C9C8-33CC-ECCC-A819676C3D5C}"/>
              </a:ext>
            </a:extLst>
          </p:cNvPr>
          <p:cNvSpPr>
            <a:spLocks/>
          </p:cNvSpPr>
          <p:nvPr>
            <p:custDataLst>
              <p:tags r:id="rId5"/>
            </p:custDataLst>
          </p:nvPr>
        </p:nvSpPr>
        <p:spPr bwMode="gray">
          <a:xfrm>
            <a:off x="1887538" y="3198813"/>
            <a:ext cx="233363"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7B6BD5E-6222-49AE-A4D2-90C9061228D8}" type="datetime'''''''''''''''1''''''''''''''''''''''''''8''%'''''''''">
              <a:rPr lang="fi-FI" altLang="en-US" sz="800" smtClean="0">
                <a:effectLst/>
              </a:rPr>
              <a:pPr lvl="0" algn="ctr">
                <a:spcBef>
                  <a:spcPct val="0"/>
                </a:spcBef>
                <a:spcAft>
                  <a:spcPct val="0"/>
                </a:spcAft>
              </a:pPr>
              <a:t>18%</a:t>
            </a:fld>
            <a:endParaRPr lang="fi-FI" sz="800" dirty="0"/>
          </a:p>
        </p:txBody>
      </p:sp>
      <p:sp>
        <p:nvSpPr>
          <p:cNvPr id="71" name="Text Placeholder 2">
            <a:extLst>
              <a:ext uri="{FF2B5EF4-FFF2-40B4-BE49-F238E27FC236}">
                <a16:creationId xmlns:a16="http://schemas.microsoft.com/office/drawing/2014/main" id="{8B1219C0-8998-4054-555A-D28798B3C337}"/>
              </a:ext>
            </a:extLst>
          </p:cNvPr>
          <p:cNvSpPr>
            <a:spLocks/>
          </p:cNvSpPr>
          <p:nvPr>
            <p:custDataLst>
              <p:tags r:id="rId6"/>
            </p:custDataLst>
          </p:nvPr>
        </p:nvSpPr>
        <p:spPr bwMode="auto">
          <a:xfrm>
            <a:off x="1825625"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F646B0E-22FB-4BE8-846F-75EAB4302CBF}" type="datetime'''''Q''''''''''''''''''''''3''''''/''2''''''''''''''''4'">
              <a:rPr lang="fi-FI" altLang="en-US" sz="1000" smtClean="0"/>
              <a:pPr lvl="0" algn="ctr">
                <a:spcBef>
                  <a:spcPct val="0"/>
                </a:spcBef>
                <a:spcAft>
                  <a:spcPct val="0"/>
                </a:spcAft>
              </a:pPr>
              <a:t>Q3/24</a:t>
            </a:fld>
            <a:endParaRPr lang="fi-FI" sz="1000" dirty="0"/>
          </a:p>
        </p:txBody>
      </p:sp>
      <p:sp>
        <p:nvSpPr>
          <p:cNvPr id="202" name="Text Placeholder 2">
            <a:extLst>
              <a:ext uri="{FF2B5EF4-FFF2-40B4-BE49-F238E27FC236}">
                <a16:creationId xmlns:a16="http://schemas.microsoft.com/office/drawing/2014/main" id="{703F52F5-A899-37FC-6CBD-60E86F204F70}"/>
              </a:ext>
            </a:extLst>
          </p:cNvPr>
          <p:cNvSpPr>
            <a:spLocks/>
          </p:cNvSpPr>
          <p:nvPr>
            <p:custDataLst>
              <p:tags r:id="rId7"/>
            </p:custDataLst>
          </p:nvPr>
        </p:nvSpPr>
        <p:spPr bwMode="gray">
          <a:xfrm>
            <a:off x="2371725" y="3243263"/>
            <a:ext cx="233363"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41D3367-10A9-4F45-802B-AE7385F95A0F}" type="datetime'''''''1''''''''6''''''%'''''''''''''''">
              <a:rPr lang="fi-FI" altLang="en-US" sz="800" smtClean="0">
                <a:effectLst/>
              </a:rPr>
              <a:pPr lvl="0" algn="ctr">
                <a:spcBef>
                  <a:spcPct val="0"/>
                </a:spcBef>
                <a:spcAft>
                  <a:spcPct val="0"/>
                </a:spcAft>
              </a:pPr>
              <a:t>16%</a:t>
            </a:fld>
            <a:endParaRPr lang="fi-FI" sz="800" dirty="0"/>
          </a:p>
        </p:txBody>
      </p:sp>
      <p:sp>
        <p:nvSpPr>
          <p:cNvPr id="73" name="Text Placeholder 2">
            <a:extLst>
              <a:ext uri="{FF2B5EF4-FFF2-40B4-BE49-F238E27FC236}">
                <a16:creationId xmlns:a16="http://schemas.microsoft.com/office/drawing/2014/main" id="{89E02900-1734-71B5-7AF8-65DC9E0BD056}"/>
              </a:ext>
            </a:extLst>
          </p:cNvPr>
          <p:cNvSpPr>
            <a:spLocks/>
          </p:cNvSpPr>
          <p:nvPr>
            <p:custDataLst>
              <p:tags r:id="rId8"/>
            </p:custDataLst>
          </p:nvPr>
        </p:nvSpPr>
        <p:spPr bwMode="auto">
          <a:xfrm>
            <a:off x="2309813"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6A5588E-E92E-4A0B-A254-F0070DEED486}" type="datetime'''''''''''''''''''Q''''''''''4/24'''''''''''''">
              <a:rPr lang="fi-FI" altLang="en-US" sz="1000" smtClean="0"/>
              <a:pPr lvl="0" algn="ctr">
                <a:spcBef>
                  <a:spcPct val="0"/>
                </a:spcBef>
                <a:spcAft>
                  <a:spcPct val="0"/>
                </a:spcAft>
              </a:pPr>
              <a:t>Q4/24</a:t>
            </a:fld>
            <a:endParaRPr lang="fi-FI" sz="1000" dirty="0"/>
          </a:p>
        </p:txBody>
      </p:sp>
      <p:sp useBgFill="1">
        <p:nvSpPr>
          <p:cNvPr id="192" name="Text Placeholder 2">
            <a:extLst>
              <a:ext uri="{FF2B5EF4-FFF2-40B4-BE49-F238E27FC236}">
                <a16:creationId xmlns:a16="http://schemas.microsoft.com/office/drawing/2014/main" id="{5D0796C9-172B-17BA-A250-8DD014B76B3A}"/>
              </a:ext>
            </a:extLst>
          </p:cNvPr>
          <p:cNvSpPr>
            <a:spLocks/>
          </p:cNvSpPr>
          <p:nvPr>
            <p:custDataLst>
              <p:tags r:id="rId9"/>
            </p:custDataLst>
          </p:nvPr>
        </p:nvSpPr>
        <p:spPr bwMode="gray">
          <a:xfrm>
            <a:off x="2855913" y="3349625"/>
            <a:ext cx="233363"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96EC23B-485D-4C70-9C2A-E0D7003E2DEF}" type="datetime'''''''''''''''''''1''''3''''''%'''''''">
              <a:rPr lang="fi-FI" altLang="en-US" sz="800" smtClean="0">
                <a:effectLst/>
              </a:rPr>
              <a:pPr lvl="0" algn="ctr">
                <a:spcBef>
                  <a:spcPct val="0"/>
                </a:spcBef>
                <a:spcAft>
                  <a:spcPct val="0"/>
                </a:spcAft>
              </a:pPr>
              <a:t>13%</a:t>
            </a:fld>
            <a:endParaRPr lang="fi-FI" sz="800" dirty="0"/>
          </a:p>
        </p:txBody>
      </p:sp>
      <p:sp>
        <p:nvSpPr>
          <p:cNvPr id="76" name="Text Placeholder 2">
            <a:extLst>
              <a:ext uri="{FF2B5EF4-FFF2-40B4-BE49-F238E27FC236}">
                <a16:creationId xmlns:a16="http://schemas.microsoft.com/office/drawing/2014/main" id="{28B98021-CA41-365A-99A4-3ADE00862647}"/>
              </a:ext>
            </a:extLst>
          </p:cNvPr>
          <p:cNvSpPr>
            <a:spLocks/>
          </p:cNvSpPr>
          <p:nvPr>
            <p:custDataLst>
              <p:tags r:id="rId10"/>
            </p:custDataLst>
          </p:nvPr>
        </p:nvSpPr>
        <p:spPr bwMode="auto">
          <a:xfrm>
            <a:off x="2794000"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701C901-CFDC-48F2-9F8E-E7B9F955959E}" type="datetime'''''''''''Q''''1''''/''''''''''25'">
              <a:rPr lang="fi-FI" altLang="en-US" sz="1000" smtClean="0"/>
              <a:pPr lvl="0" algn="ctr">
                <a:spcBef>
                  <a:spcPct val="0"/>
                </a:spcBef>
                <a:spcAft>
                  <a:spcPct val="0"/>
                </a:spcAft>
              </a:pPr>
              <a:t>Q1/25</a:t>
            </a:fld>
            <a:endParaRPr lang="fi-FI" sz="1000" dirty="0"/>
          </a:p>
        </p:txBody>
      </p:sp>
      <p:sp useBgFill="1">
        <p:nvSpPr>
          <p:cNvPr id="203" name="Text Placeholder 2">
            <a:extLst>
              <a:ext uri="{FF2B5EF4-FFF2-40B4-BE49-F238E27FC236}">
                <a16:creationId xmlns:a16="http://schemas.microsoft.com/office/drawing/2014/main" id="{3F291AE6-F918-A5F1-3B0C-1D99C0139BFE}"/>
              </a:ext>
            </a:extLst>
          </p:cNvPr>
          <p:cNvSpPr>
            <a:spLocks/>
          </p:cNvSpPr>
          <p:nvPr>
            <p:custDataLst>
              <p:tags r:id="rId11"/>
            </p:custDataLst>
          </p:nvPr>
        </p:nvSpPr>
        <p:spPr bwMode="gray">
          <a:xfrm>
            <a:off x="3341688" y="3228975"/>
            <a:ext cx="233363"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7A2163B-2C35-4DD6-8B28-69828621D2AC}" type="datetime'''''''''''''''''''''''''''''''''''''''''''''''1''''''7''%'">
              <a:rPr lang="fi-FI" altLang="en-US" sz="800" smtClean="0">
                <a:effectLst/>
              </a:rPr>
              <a:pPr lvl="0" algn="ctr">
                <a:spcBef>
                  <a:spcPct val="0"/>
                </a:spcBef>
                <a:spcAft>
                  <a:spcPct val="0"/>
                </a:spcAft>
              </a:pPr>
              <a:t>17%</a:t>
            </a:fld>
            <a:endParaRPr lang="fi-FI" sz="800" dirty="0"/>
          </a:p>
        </p:txBody>
      </p:sp>
      <p:sp>
        <p:nvSpPr>
          <p:cNvPr id="79" name="Text Placeholder 2">
            <a:extLst>
              <a:ext uri="{FF2B5EF4-FFF2-40B4-BE49-F238E27FC236}">
                <a16:creationId xmlns:a16="http://schemas.microsoft.com/office/drawing/2014/main" id="{368E397E-31B9-3F92-1FA8-D051DEDDA014}"/>
              </a:ext>
            </a:extLst>
          </p:cNvPr>
          <p:cNvSpPr>
            <a:spLocks/>
          </p:cNvSpPr>
          <p:nvPr>
            <p:custDataLst>
              <p:tags r:id="rId12"/>
            </p:custDataLst>
          </p:nvPr>
        </p:nvSpPr>
        <p:spPr bwMode="auto">
          <a:xfrm>
            <a:off x="3279775"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84BF4CF-21C6-445A-8BEB-A3CFE9E4F28F}" type="datetime'''''''''''''Q''''''''''''2/''''25'''">
              <a:rPr lang="fi-FI" altLang="en-US" sz="1000" smtClean="0"/>
              <a:pPr lvl="0" algn="ctr">
                <a:spcBef>
                  <a:spcPct val="0"/>
                </a:spcBef>
                <a:spcAft>
                  <a:spcPct val="0"/>
                </a:spcAft>
              </a:pPr>
              <a:t>Q2/25</a:t>
            </a:fld>
            <a:endParaRPr lang="fi-FI" sz="1000" dirty="0"/>
          </a:p>
        </p:txBody>
      </p:sp>
      <p:sp useBgFill="1">
        <p:nvSpPr>
          <p:cNvPr id="204" name="Text Placeholder 2">
            <a:extLst>
              <a:ext uri="{FF2B5EF4-FFF2-40B4-BE49-F238E27FC236}">
                <a16:creationId xmlns:a16="http://schemas.microsoft.com/office/drawing/2014/main" id="{91A146F7-4A14-E6DB-BA5E-152D8A7C3BE2}"/>
              </a:ext>
            </a:extLst>
          </p:cNvPr>
          <p:cNvSpPr>
            <a:spLocks/>
          </p:cNvSpPr>
          <p:nvPr>
            <p:custDataLst>
              <p:tags r:id="rId13"/>
            </p:custDataLst>
          </p:nvPr>
        </p:nvSpPr>
        <p:spPr bwMode="gray">
          <a:xfrm>
            <a:off x="3825875" y="3225800"/>
            <a:ext cx="233363"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D967711-9AD9-43BB-A7D9-25DADA2A80DE}" type="datetime'''''''''''''''''''''''''1''''''7''''''''''%'''">
              <a:rPr lang="fi-FI" altLang="en-US" sz="800" smtClean="0">
                <a:effectLst/>
              </a:rPr>
              <a:pPr lvl="0" algn="ctr">
                <a:spcBef>
                  <a:spcPct val="0"/>
                </a:spcBef>
                <a:spcAft>
                  <a:spcPct val="0"/>
                </a:spcAft>
              </a:pPr>
              <a:t>17%</a:t>
            </a:fld>
            <a:endParaRPr lang="fi-FI" sz="800" dirty="0"/>
          </a:p>
        </p:txBody>
      </p:sp>
      <p:sp>
        <p:nvSpPr>
          <p:cNvPr id="82" name="Text Placeholder 2">
            <a:extLst>
              <a:ext uri="{FF2B5EF4-FFF2-40B4-BE49-F238E27FC236}">
                <a16:creationId xmlns:a16="http://schemas.microsoft.com/office/drawing/2014/main" id="{03BBB517-78B5-A209-ECE0-61D3E4429023}"/>
              </a:ext>
            </a:extLst>
          </p:cNvPr>
          <p:cNvSpPr>
            <a:spLocks/>
          </p:cNvSpPr>
          <p:nvPr>
            <p:custDataLst>
              <p:tags r:id="rId14"/>
            </p:custDataLst>
          </p:nvPr>
        </p:nvSpPr>
        <p:spPr bwMode="auto">
          <a:xfrm>
            <a:off x="3763963"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EC6504B-3ACA-4EC6-90DB-F4CE6EB86595}" type="datetime'''''''''''''''Q''''3''/''2''''''''''''5'''''''''''''''''''''''">
              <a:rPr lang="fi-FI" altLang="en-US" sz="1000" smtClean="0"/>
              <a:pPr lvl="0" algn="ctr">
                <a:spcBef>
                  <a:spcPct val="0"/>
                </a:spcBef>
                <a:spcAft>
                  <a:spcPct val="0"/>
                </a:spcAft>
              </a:pPr>
              <a:t>Q3/25</a:t>
            </a:fld>
            <a:endParaRPr lang="fi-FI" sz="1000" dirty="0"/>
          </a:p>
        </p:txBody>
      </p:sp>
      <p:sp>
        <p:nvSpPr>
          <p:cNvPr id="205" name="Text Placeholder 2">
            <a:extLst>
              <a:ext uri="{FF2B5EF4-FFF2-40B4-BE49-F238E27FC236}">
                <a16:creationId xmlns:a16="http://schemas.microsoft.com/office/drawing/2014/main" id="{7EAFAF94-EF1E-E14B-A310-1BA9FEEBD98F}"/>
              </a:ext>
            </a:extLst>
          </p:cNvPr>
          <p:cNvSpPr>
            <a:spLocks/>
          </p:cNvSpPr>
          <p:nvPr>
            <p:custDataLst>
              <p:tags r:id="rId15"/>
            </p:custDataLst>
          </p:nvPr>
        </p:nvSpPr>
        <p:spPr bwMode="gray">
          <a:xfrm>
            <a:off x="4310063" y="2843213"/>
            <a:ext cx="233363"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00CBBA6-7670-41B2-A552-A14551F8CC4B}" type="datetime'3''''''''''0''''''''''''''''''''%'''''''''''''''''''''">
              <a:rPr lang="fi-FI" altLang="en-US" sz="800" smtClean="0">
                <a:effectLst/>
              </a:rPr>
              <a:pPr lvl="0" algn="ctr">
                <a:spcBef>
                  <a:spcPct val="0"/>
                </a:spcBef>
                <a:spcAft>
                  <a:spcPct val="0"/>
                </a:spcAft>
              </a:pPr>
              <a:t>30%</a:t>
            </a:fld>
            <a:endParaRPr lang="fi-FI" sz="800" dirty="0"/>
          </a:p>
        </p:txBody>
      </p:sp>
      <p:sp>
        <p:nvSpPr>
          <p:cNvPr id="85" name="Text Placeholder 2">
            <a:extLst>
              <a:ext uri="{FF2B5EF4-FFF2-40B4-BE49-F238E27FC236}">
                <a16:creationId xmlns:a16="http://schemas.microsoft.com/office/drawing/2014/main" id="{87BDCA4D-1114-A7E1-B91D-47BC6187CB63}"/>
              </a:ext>
            </a:extLst>
          </p:cNvPr>
          <p:cNvSpPr>
            <a:spLocks/>
          </p:cNvSpPr>
          <p:nvPr>
            <p:custDataLst>
              <p:tags r:id="rId16"/>
            </p:custDataLst>
          </p:nvPr>
        </p:nvSpPr>
        <p:spPr bwMode="auto">
          <a:xfrm>
            <a:off x="4248150"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5C2CB14-9338-4160-A22C-1699DF4802BA}" type="datetime'''''''''''Q''''''''''''''4''''''/''''''''2''''5'''''''''">
              <a:rPr lang="fi-FI" altLang="en-US" sz="1000" smtClean="0"/>
              <a:pPr lvl="0" algn="ctr">
                <a:spcBef>
                  <a:spcPct val="0"/>
                </a:spcBef>
                <a:spcAft>
                  <a:spcPct val="0"/>
                </a:spcAft>
              </a:pPr>
              <a:t>Q4/25</a:t>
            </a:fld>
            <a:endParaRPr lang="fi-FI" sz="1000" dirty="0"/>
          </a:p>
        </p:txBody>
      </p:sp>
      <p:sp>
        <p:nvSpPr>
          <p:cNvPr id="206" name="Text Placeholder 2">
            <a:extLst>
              <a:ext uri="{FF2B5EF4-FFF2-40B4-BE49-F238E27FC236}">
                <a16:creationId xmlns:a16="http://schemas.microsoft.com/office/drawing/2014/main" id="{36ECFC28-1775-9E25-E7A1-1153C95183B7}"/>
              </a:ext>
            </a:extLst>
          </p:cNvPr>
          <p:cNvSpPr>
            <a:spLocks/>
          </p:cNvSpPr>
          <p:nvPr>
            <p:custDataLst>
              <p:tags r:id="rId17"/>
            </p:custDataLst>
          </p:nvPr>
        </p:nvSpPr>
        <p:spPr bwMode="gray">
          <a:xfrm>
            <a:off x="4794250" y="2808288"/>
            <a:ext cx="233363"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C77E673-B66A-4E13-AC00-7BBB9358B193}" type="datetime'''''''''''3''''''''''''''''''''''''''''1''''''''''''''''''''%'">
              <a:rPr lang="fi-FI" altLang="en-US" sz="800" smtClean="0"/>
              <a:pPr lvl="0" algn="ctr">
                <a:spcBef>
                  <a:spcPct val="0"/>
                </a:spcBef>
                <a:spcAft>
                  <a:spcPct val="0"/>
                </a:spcAft>
              </a:pPr>
              <a:t>31%</a:t>
            </a:fld>
            <a:endParaRPr lang="fi-FI" sz="800" dirty="0"/>
          </a:p>
        </p:txBody>
      </p:sp>
      <p:sp>
        <p:nvSpPr>
          <p:cNvPr id="88" name="Text Placeholder 2">
            <a:extLst>
              <a:ext uri="{FF2B5EF4-FFF2-40B4-BE49-F238E27FC236}">
                <a16:creationId xmlns:a16="http://schemas.microsoft.com/office/drawing/2014/main" id="{18F965DC-A8A1-EDF8-F4F5-D2A0BA0F6E82}"/>
              </a:ext>
            </a:extLst>
          </p:cNvPr>
          <p:cNvSpPr>
            <a:spLocks/>
          </p:cNvSpPr>
          <p:nvPr>
            <p:custDataLst>
              <p:tags r:id="rId18"/>
            </p:custDataLst>
          </p:nvPr>
        </p:nvSpPr>
        <p:spPr bwMode="auto">
          <a:xfrm>
            <a:off x="4732338"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C7624C9-85D6-4FC2-9E8F-0535D3CD32D5}" type="datetime'''''''Q''''''''''''''1''/''''''''''''''''2''''''6'''''">
              <a:rPr lang="fi-FI" altLang="en-US" sz="1000" smtClean="0"/>
              <a:pPr lvl="0" algn="ctr">
                <a:spcBef>
                  <a:spcPct val="0"/>
                </a:spcBef>
                <a:spcAft>
                  <a:spcPct val="0"/>
                </a:spcAft>
              </a:pPr>
              <a:t>Q1/26</a:t>
            </a:fld>
            <a:endParaRPr lang="fi-FI" sz="1000" dirty="0"/>
          </a:p>
        </p:txBody>
      </p:sp>
      <p:sp>
        <p:nvSpPr>
          <p:cNvPr id="17" name="Text Placeholder 2">
            <a:extLst>
              <a:ext uri="{FF2B5EF4-FFF2-40B4-BE49-F238E27FC236}">
                <a16:creationId xmlns:a16="http://schemas.microsoft.com/office/drawing/2014/main" id="{2126A2BB-04AC-C990-883C-2A21FB78071F}"/>
              </a:ext>
            </a:extLst>
          </p:cNvPr>
          <p:cNvSpPr>
            <a:spLocks/>
          </p:cNvSpPr>
          <p:nvPr>
            <p:custDataLst>
              <p:tags r:id="rId19"/>
            </p:custDataLst>
          </p:nvPr>
        </p:nvSpPr>
        <p:spPr bwMode="gray">
          <a:xfrm>
            <a:off x="5278438" y="2570163"/>
            <a:ext cx="233363"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CEB2336-A477-439C-AEC0-65B66772EBEB}" type="datetime'''''''''''''39''''''''''''''%'''''''''">
              <a:rPr lang="fi-FI" altLang="en-US" sz="800" b="1" smtClean="0"/>
              <a:pPr lvl="0" algn="ctr">
                <a:spcBef>
                  <a:spcPct val="0"/>
                </a:spcBef>
                <a:spcAft>
                  <a:spcPct val="0"/>
                </a:spcAft>
              </a:pPr>
              <a:t>39%</a:t>
            </a:fld>
            <a:endParaRPr lang="fi-FI" sz="800" b="1" dirty="0"/>
          </a:p>
        </p:txBody>
      </p:sp>
      <p:sp>
        <p:nvSpPr>
          <p:cNvPr id="13" name="Text Placeholder 2">
            <a:extLst>
              <a:ext uri="{FF2B5EF4-FFF2-40B4-BE49-F238E27FC236}">
                <a16:creationId xmlns:a16="http://schemas.microsoft.com/office/drawing/2014/main" id="{1F81AEFB-EA78-510F-2D6A-EDB34F089EF6}"/>
              </a:ext>
            </a:extLst>
          </p:cNvPr>
          <p:cNvSpPr>
            <a:spLocks/>
          </p:cNvSpPr>
          <p:nvPr>
            <p:custDataLst>
              <p:tags r:id="rId20"/>
            </p:custDataLst>
          </p:nvPr>
        </p:nvSpPr>
        <p:spPr bwMode="auto">
          <a:xfrm>
            <a:off x="5216525"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C9DE214-BC90-407B-9739-2282A0D5C2FF}" type="datetime'''''''''''''''''''''''''''Q''2/''2''''''6'''''''">
              <a:rPr lang="fi-FI" altLang="en-US" sz="1000" smtClean="0"/>
              <a:pPr lvl="0" algn="ctr">
                <a:spcBef>
                  <a:spcPct val="0"/>
                </a:spcBef>
                <a:spcAft>
                  <a:spcPct val="0"/>
                </a:spcAft>
              </a:pPr>
              <a:t>Q2/26</a:t>
            </a:fld>
            <a:endParaRPr lang="fi-FI" sz="1000" dirty="0"/>
          </a:p>
        </p:txBody>
      </p:sp>
      <p:cxnSp>
        <p:nvCxnSpPr>
          <p:cNvPr id="53" name="Straight Connector 52">
            <a:extLst>
              <a:ext uri="{FF2B5EF4-FFF2-40B4-BE49-F238E27FC236}">
                <a16:creationId xmlns:a16="http://schemas.microsoft.com/office/drawing/2014/main" id="{5279B822-8F8B-78BC-8F02-B2D3A6C9414A}"/>
              </a:ext>
            </a:extLst>
          </p:cNvPr>
          <p:cNvCxnSpPr/>
          <p:nvPr>
            <p:custDataLst>
              <p:tags r:id="rId21"/>
            </p:custDataLst>
          </p:nvPr>
        </p:nvCxnSpPr>
        <p:spPr bwMode="gray">
          <a:xfrm>
            <a:off x="2497138" y="2274888"/>
            <a:ext cx="187325"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4" name="Rectangle 53">
            <a:extLst>
              <a:ext uri="{FF2B5EF4-FFF2-40B4-BE49-F238E27FC236}">
                <a16:creationId xmlns:a16="http://schemas.microsoft.com/office/drawing/2014/main" id="{973A4F2B-2852-923B-165B-924BB9096896}"/>
              </a:ext>
            </a:extLst>
          </p:cNvPr>
          <p:cNvSpPr/>
          <p:nvPr>
            <p:custDataLst>
              <p:tags r:id="rId22"/>
            </p:custDataLst>
          </p:nvPr>
        </p:nvSpPr>
        <p:spPr bwMode="auto">
          <a:xfrm>
            <a:off x="3287713" y="2222500"/>
            <a:ext cx="142875" cy="106363"/>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87" name="Oval 186">
            <a:extLst>
              <a:ext uri="{FF2B5EF4-FFF2-40B4-BE49-F238E27FC236}">
                <a16:creationId xmlns:a16="http://schemas.microsoft.com/office/drawing/2014/main" id="{1D79C425-295D-5BFC-BC25-D2865405E465}"/>
              </a:ext>
            </a:extLst>
          </p:cNvPr>
          <p:cNvSpPr/>
          <p:nvPr>
            <p:custDataLst>
              <p:tags r:id="rId23"/>
            </p:custDataLst>
          </p:nvPr>
        </p:nvSpPr>
        <p:spPr bwMode="auto">
          <a:xfrm>
            <a:off x="2559050" y="2243138"/>
            <a:ext cx="63500" cy="63500"/>
          </a:xfrm>
          <a:prstGeom prst="ellipse">
            <a:avLst/>
          </a:prstGeom>
          <a:solidFill>
            <a:srgbClr val="FFFFFF"/>
          </a:solidFill>
          <a:ln w="9525" cmpd="sng" algn="ctr">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32" name="Text Placeholder 2">
            <a:extLst>
              <a:ext uri="{FF2B5EF4-FFF2-40B4-BE49-F238E27FC236}">
                <a16:creationId xmlns:a16="http://schemas.microsoft.com/office/drawing/2014/main" id="{0A9A3432-5FFA-7E72-3957-EA1550857C43}"/>
              </a:ext>
            </a:extLst>
          </p:cNvPr>
          <p:cNvSpPr>
            <a:spLocks/>
          </p:cNvSpPr>
          <p:nvPr>
            <p:custDataLst>
              <p:tags r:id="rId24"/>
            </p:custDataLst>
          </p:nvPr>
        </p:nvSpPr>
        <p:spPr bwMode="auto">
          <a:xfrm>
            <a:off x="2749550" y="2227263"/>
            <a:ext cx="36353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1ADA45D8-434C-4E5C-858F-9D5B4642B764}" type="datetime'''''''''G''''e''''a''r''''i''''''''''''''''ng'''''''''">
              <a:rPr lang="fi-FI" altLang="en-US" sz="800" smtClean="0"/>
              <a:pPr/>
              <a:t>Gearing</a:t>
            </a:fld>
            <a:endParaRPr lang="fi-FI" sz="800" dirty="0"/>
          </a:p>
        </p:txBody>
      </p:sp>
      <p:sp>
        <p:nvSpPr>
          <p:cNvPr id="31" name="Text Placeholder 2">
            <a:extLst>
              <a:ext uri="{FF2B5EF4-FFF2-40B4-BE49-F238E27FC236}">
                <a16:creationId xmlns:a16="http://schemas.microsoft.com/office/drawing/2014/main" id="{608E428C-5493-74BD-2894-2EDC4E026238}"/>
              </a:ext>
            </a:extLst>
          </p:cNvPr>
          <p:cNvSpPr>
            <a:spLocks/>
          </p:cNvSpPr>
          <p:nvPr>
            <p:custDataLst>
              <p:tags r:id="rId25"/>
            </p:custDataLst>
          </p:nvPr>
        </p:nvSpPr>
        <p:spPr bwMode="auto">
          <a:xfrm>
            <a:off x="3481388" y="2227263"/>
            <a:ext cx="3873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29A2ECA2-3922-4C1C-8B62-480FF12FE35F}" type="datetime'''''''''''''''''''N''''e''''''''''''t ''''''''de''''''b''t'">
              <a:rPr lang="fi-FI" altLang="en-US" sz="800" smtClean="0"/>
              <a:pPr/>
              <a:t>Net debt</a:t>
            </a:fld>
            <a:endParaRPr lang="fi-FI" sz="800" dirty="0"/>
          </a:p>
        </p:txBody>
      </p:sp>
      <p:sp>
        <p:nvSpPr>
          <p:cNvPr id="219" name="Oval 22">
            <a:extLst>
              <a:ext uri="{FF2B5EF4-FFF2-40B4-BE49-F238E27FC236}">
                <a16:creationId xmlns:a16="http://schemas.microsoft.com/office/drawing/2014/main" id="{2035B61A-A291-860E-0F59-AFE8AB83E0E7}"/>
              </a:ext>
            </a:extLst>
          </p:cNvPr>
          <p:cNvSpPr/>
          <p:nvPr/>
        </p:nvSpPr>
        <p:spPr>
          <a:xfrm>
            <a:off x="5230849" y="3579813"/>
            <a:ext cx="326951" cy="205414"/>
          </a:xfrm>
          <a:prstGeom prst="ellipse">
            <a:avLst/>
          </a:prstGeom>
          <a:solidFill>
            <a:schemeClr val="bg1"/>
          </a:solidFill>
          <a:ln w="6350">
            <a:solidFill>
              <a:srgbClr val="005BBE"/>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800" b="1" spc="-50" dirty="0">
                <a:solidFill>
                  <a:srgbClr val="322D2D"/>
                </a:solidFill>
                <a:latin typeface="Arial"/>
              </a:rPr>
              <a:t>1.3</a:t>
            </a:r>
            <a:endParaRPr kumimoji="0" lang="fi-FI" sz="800" b="1" i="0" u="none" strike="noStrike" kern="1200" cap="none" spc="-50" normalizeH="0" baseline="0" noProof="0" dirty="0">
              <a:ln>
                <a:noFill/>
              </a:ln>
              <a:solidFill>
                <a:srgbClr val="322D2D"/>
              </a:solidFill>
              <a:effectLst/>
              <a:uLnTx/>
              <a:uFillTx/>
              <a:latin typeface="Arial"/>
              <a:ea typeface="+mn-ea"/>
              <a:cs typeface="+mn-cs"/>
            </a:endParaRPr>
          </a:p>
        </p:txBody>
      </p:sp>
      <p:sp>
        <p:nvSpPr>
          <p:cNvPr id="220" name="Oval 22">
            <a:extLst>
              <a:ext uri="{FF2B5EF4-FFF2-40B4-BE49-F238E27FC236}">
                <a16:creationId xmlns:a16="http://schemas.microsoft.com/office/drawing/2014/main" id="{0E0A8FE3-A0A1-F144-D2F8-40096C397D6A}"/>
              </a:ext>
            </a:extLst>
          </p:cNvPr>
          <p:cNvSpPr/>
          <p:nvPr/>
        </p:nvSpPr>
        <p:spPr>
          <a:xfrm>
            <a:off x="3292829" y="3578225"/>
            <a:ext cx="326951" cy="205414"/>
          </a:xfrm>
          <a:prstGeom prst="ellipse">
            <a:avLst/>
          </a:prstGeom>
          <a:solidFill>
            <a:schemeClr val="bg1"/>
          </a:solidFill>
          <a:ln w="6350">
            <a:solidFill>
              <a:srgbClr val="005BBE"/>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50" normalizeH="0" baseline="0" noProof="0" dirty="0">
                <a:ln>
                  <a:noFill/>
                </a:ln>
                <a:solidFill>
                  <a:srgbClr val="322D2D"/>
                </a:solidFill>
                <a:effectLst/>
                <a:uLnTx/>
                <a:uFillTx/>
                <a:latin typeface="Arial"/>
                <a:ea typeface="+mn-ea"/>
                <a:cs typeface="+mn-cs"/>
              </a:rPr>
              <a:t>0.5</a:t>
            </a:r>
          </a:p>
        </p:txBody>
      </p:sp>
      <p:sp>
        <p:nvSpPr>
          <p:cNvPr id="221" name="Oval 22">
            <a:extLst>
              <a:ext uri="{FF2B5EF4-FFF2-40B4-BE49-F238E27FC236}">
                <a16:creationId xmlns:a16="http://schemas.microsoft.com/office/drawing/2014/main" id="{E95BBE56-75F2-B780-D24B-4E415E042AC3}"/>
              </a:ext>
            </a:extLst>
          </p:cNvPr>
          <p:cNvSpPr/>
          <p:nvPr/>
        </p:nvSpPr>
        <p:spPr>
          <a:xfrm>
            <a:off x="1339887" y="3571875"/>
            <a:ext cx="326951" cy="205414"/>
          </a:xfrm>
          <a:prstGeom prst="ellipse">
            <a:avLst/>
          </a:prstGeom>
          <a:solidFill>
            <a:schemeClr val="bg1"/>
          </a:solidFill>
          <a:ln w="6350">
            <a:solidFill>
              <a:srgbClr val="005BBE"/>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50" normalizeH="0" baseline="0" noProof="0" dirty="0">
                <a:ln>
                  <a:noFill/>
                </a:ln>
                <a:solidFill>
                  <a:srgbClr val="322D2D"/>
                </a:solidFill>
                <a:effectLst/>
                <a:uLnTx/>
                <a:uFillTx/>
                <a:latin typeface="Arial"/>
                <a:ea typeface="+mn-ea"/>
                <a:cs typeface="+mn-cs"/>
              </a:rPr>
              <a:t>0.6</a:t>
            </a:r>
          </a:p>
        </p:txBody>
      </p:sp>
      <p:graphicFrame>
        <p:nvGraphicFramePr>
          <p:cNvPr id="51" name="Chart 50">
            <a:extLst>
              <a:ext uri="{FF2B5EF4-FFF2-40B4-BE49-F238E27FC236}">
                <a16:creationId xmlns:a16="http://schemas.microsoft.com/office/drawing/2014/main" id="{0EDF3FD6-0703-5EFC-F80B-0C37644AD2BB}"/>
              </a:ext>
            </a:extLst>
          </p:cNvPr>
          <p:cNvGraphicFramePr/>
          <p:nvPr>
            <p:custDataLst>
              <p:tags r:id="rId26"/>
            </p:custDataLst>
          </p:nvPr>
        </p:nvGraphicFramePr>
        <p:xfrm>
          <a:off x="6704013" y="2203450"/>
          <a:ext cx="4419600" cy="1793875"/>
        </p:xfrm>
        <a:graphic>
          <a:graphicData uri="http://schemas.openxmlformats.org/drawingml/2006/chart">
            <c:chart xmlns:c="http://schemas.openxmlformats.org/drawingml/2006/chart" xmlns:r="http://schemas.openxmlformats.org/officeDocument/2006/relationships" r:id="rId75"/>
          </a:graphicData>
        </a:graphic>
      </p:graphicFrame>
      <p:sp>
        <p:nvSpPr>
          <p:cNvPr id="346" name="Text Placeholder 2">
            <a:extLst>
              <a:ext uri="{FF2B5EF4-FFF2-40B4-BE49-F238E27FC236}">
                <a16:creationId xmlns:a16="http://schemas.microsoft.com/office/drawing/2014/main" id="{37E270EF-956E-58DF-6EE6-05171761703E}"/>
              </a:ext>
            </a:extLst>
          </p:cNvPr>
          <p:cNvSpPr>
            <a:spLocks/>
          </p:cNvSpPr>
          <p:nvPr>
            <p:custDataLst>
              <p:tags r:id="rId27"/>
            </p:custDataLst>
          </p:nvPr>
        </p:nvSpPr>
        <p:spPr bwMode="gray">
          <a:xfrm>
            <a:off x="6448425" y="3579813"/>
            <a:ext cx="2095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2DE3513B-D5D9-4FC8-915F-B236777E0C7A}" type="datetime'''''''''50''''''''''''''''''''''''''''''''''''0'''''">
              <a:rPr lang="fi-FI" altLang="en-US" sz="1000" smtClean="0">
                <a:effectLst/>
              </a:rPr>
              <a:pPr lvl="0" algn="r">
                <a:spcBef>
                  <a:spcPct val="0"/>
                </a:spcBef>
                <a:spcAft>
                  <a:spcPct val="0"/>
                </a:spcAft>
              </a:pPr>
              <a:t>500</a:t>
            </a:fld>
            <a:endParaRPr lang="fi-FI" sz="1000" dirty="0"/>
          </a:p>
        </p:txBody>
      </p:sp>
      <p:sp>
        <p:nvSpPr>
          <p:cNvPr id="347" name="Text Placeholder 2">
            <a:extLst>
              <a:ext uri="{FF2B5EF4-FFF2-40B4-BE49-F238E27FC236}">
                <a16:creationId xmlns:a16="http://schemas.microsoft.com/office/drawing/2014/main" id="{2547A5BE-1821-6E53-B99B-18060AFF8820}"/>
              </a:ext>
            </a:extLst>
          </p:cNvPr>
          <p:cNvSpPr>
            <a:spLocks/>
          </p:cNvSpPr>
          <p:nvPr>
            <p:custDataLst>
              <p:tags r:id="rId28"/>
            </p:custDataLst>
          </p:nvPr>
        </p:nvSpPr>
        <p:spPr bwMode="gray">
          <a:xfrm>
            <a:off x="6343650" y="3308350"/>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23F15DBA-FE8E-4587-B1CC-15F98FFC86EE}" type="datetime'''1'''''',''''0''0''''''''''''0'''''''''''''''''''''''''">
              <a:rPr lang="fi-FI" altLang="en-US" sz="1000" smtClean="0">
                <a:effectLst/>
              </a:rPr>
              <a:pPr lvl="0" algn="r">
                <a:spcBef>
                  <a:spcPct val="0"/>
                </a:spcBef>
                <a:spcAft>
                  <a:spcPct val="0"/>
                </a:spcAft>
              </a:pPr>
              <a:t>1,000</a:t>
            </a:fld>
            <a:endParaRPr lang="fi-FI" sz="1000" dirty="0"/>
          </a:p>
        </p:txBody>
      </p:sp>
      <p:sp>
        <p:nvSpPr>
          <p:cNvPr id="348" name="Text Placeholder 2">
            <a:extLst>
              <a:ext uri="{FF2B5EF4-FFF2-40B4-BE49-F238E27FC236}">
                <a16:creationId xmlns:a16="http://schemas.microsoft.com/office/drawing/2014/main" id="{C8CB292D-DFEB-4E25-5F09-591D6C9BEABC}"/>
              </a:ext>
            </a:extLst>
          </p:cNvPr>
          <p:cNvSpPr>
            <a:spLocks/>
          </p:cNvSpPr>
          <p:nvPr>
            <p:custDataLst>
              <p:tags r:id="rId29"/>
            </p:custDataLst>
          </p:nvPr>
        </p:nvSpPr>
        <p:spPr bwMode="gray">
          <a:xfrm>
            <a:off x="6343650" y="3036888"/>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43E92452-C310-428C-8C71-42DA082C160E}" type="datetime'''''''''1'''''',5''''''''''''''00'''''''''''''''''''''''''">
              <a:rPr lang="fi-FI" altLang="en-US" sz="1000" smtClean="0">
                <a:effectLst/>
              </a:rPr>
              <a:pPr lvl="0" algn="r">
                <a:spcBef>
                  <a:spcPct val="0"/>
                </a:spcBef>
                <a:spcAft>
                  <a:spcPct val="0"/>
                </a:spcAft>
              </a:pPr>
              <a:t>1,500</a:t>
            </a:fld>
            <a:endParaRPr lang="fi-FI" sz="1000" dirty="0"/>
          </a:p>
        </p:txBody>
      </p:sp>
      <p:sp>
        <p:nvSpPr>
          <p:cNvPr id="349" name="Text Placeholder 2">
            <a:extLst>
              <a:ext uri="{FF2B5EF4-FFF2-40B4-BE49-F238E27FC236}">
                <a16:creationId xmlns:a16="http://schemas.microsoft.com/office/drawing/2014/main" id="{E0964751-B884-66D6-3136-1E14DCABE987}"/>
              </a:ext>
            </a:extLst>
          </p:cNvPr>
          <p:cNvSpPr>
            <a:spLocks/>
          </p:cNvSpPr>
          <p:nvPr>
            <p:custDataLst>
              <p:tags r:id="rId30"/>
            </p:custDataLst>
          </p:nvPr>
        </p:nvSpPr>
        <p:spPr bwMode="gray">
          <a:xfrm>
            <a:off x="6343650" y="2765425"/>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1E10E4DD-29B3-4331-9FE8-1AF8B1074130}" type="datetime'''''2'''''''''',''''''''''''0''''00'''''''''''''">
              <a:rPr lang="fi-FI" altLang="en-US" sz="1000" smtClean="0">
                <a:effectLst/>
              </a:rPr>
              <a:pPr lvl="0" algn="r">
                <a:spcBef>
                  <a:spcPct val="0"/>
                </a:spcBef>
                <a:spcAft>
                  <a:spcPct val="0"/>
                </a:spcAft>
              </a:pPr>
              <a:t>2,000</a:t>
            </a:fld>
            <a:endParaRPr lang="fi-FI" sz="1000" dirty="0"/>
          </a:p>
        </p:txBody>
      </p:sp>
      <p:sp>
        <p:nvSpPr>
          <p:cNvPr id="350" name="Text Placeholder 2">
            <a:extLst>
              <a:ext uri="{FF2B5EF4-FFF2-40B4-BE49-F238E27FC236}">
                <a16:creationId xmlns:a16="http://schemas.microsoft.com/office/drawing/2014/main" id="{C6AE9859-66D9-4B82-BE18-1769C4EB147C}"/>
              </a:ext>
            </a:extLst>
          </p:cNvPr>
          <p:cNvSpPr>
            <a:spLocks/>
          </p:cNvSpPr>
          <p:nvPr>
            <p:custDataLst>
              <p:tags r:id="rId31"/>
            </p:custDataLst>
          </p:nvPr>
        </p:nvSpPr>
        <p:spPr bwMode="gray">
          <a:xfrm>
            <a:off x="6343650" y="2493963"/>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7E31C50A-DDD7-4C44-8EFD-36EB7D9C62B2}" type="datetime'''''''''''''''2'''''''''''''',5''''''''''''''''''''''''''''00'">
              <a:rPr lang="fi-FI" altLang="en-US" sz="1000" smtClean="0">
                <a:effectLst/>
              </a:rPr>
              <a:pPr lvl="0" algn="r">
                <a:spcBef>
                  <a:spcPct val="0"/>
                </a:spcBef>
                <a:spcAft>
                  <a:spcPct val="0"/>
                </a:spcAft>
              </a:pPr>
              <a:t>2,500</a:t>
            </a:fld>
            <a:endParaRPr lang="fi-FI" sz="1000" dirty="0"/>
          </a:p>
        </p:txBody>
      </p:sp>
      <p:sp>
        <p:nvSpPr>
          <p:cNvPr id="353" name="Text Placeholder 2">
            <a:extLst>
              <a:ext uri="{FF2B5EF4-FFF2-40B4-BE49-F238E27FC236}">
                <a16:creationId xmlns:a16="http://schemas.microsoft.com/office/drawing/2014/main" id="{257D8046-27C3-3393-DF54-900825A2921F}"/>
              </a:ext>
            </a:extLst>
          </p:cNvPr>
          <p:cNvSpPr>
            <a:spLocks/>
          </p:cNvSpPr>
          <p:nvPr>
            <p:custDataLst>
              <p:tags r:id="rId32"/>
            </p:custDataLst>
          </p:nvPr>
        </p:nvSpPr>
        <p:spPr bwMode="gray">
          <a:xfrm>
            <a:off x="6343650" y="2222500"/>
            <a:ext cx="314325"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ABECCF79-64EE-4FDC-9940-34F67E23F30E}" type="datetime'3'''''''''''''''''''''''''''''''',''''''''''''0''''''''''00'''">
              <a:rPr lang="fi-FI" altLang="en-US" sz="1000" smtClean="0">
                <a:effectLst/>
              </a:rPr>
              <a:pPr lvl="0" algn="r">
                <a:spcBef>
                  <a:spcPct val="0"/>
                </a:spcBef>
                <a:spcAft>
                  <a:spcPct val="0"/>
                </a:spcAft>
              </a:pPr>
              <a:t>3,000</a:t>
            </a:fld>
            <a:endParaRPr lang="fi-FI" sz="1000" dirty="0"/>
          </a:p>
        </p:txBody>
      </p:sp>
      <p:sp>
        <p:nvSpPr>
          <p:cNvPr id="345" name="Text Placeholder 2">
            <a:extLst>
              <a:ext uri="{FF2B5EF4-FFF2-40B4-BE49-F238E27FC236}">
                <a16:creationId xmlns:a16="http://schemas.microsoft.com/office/drawing/2014/main" id="{2EB7DD4F-4B09-7C16-E74C-C0D1DFDA133C}"/>
              </a:ext>
            </a:extLst>
          </p:cNvPr>
          <p:cNvSpPr>
            <a:spLocks/>
          </p:cNvSpPr>
          <p:nvPr>
            <p:custDataLst>
              <p:tags r:id="rId33"/>
            </p:custDataLst>
          </p:nvPr>
        </p:nvSpPr>
        <p:spPr bwMode="gray">
          <a:xfrm>
            <a:off x="6588125" y="3851275"/>
            <a:ext cx="698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828C4043-01C3-470F-AC78-239EF32B2916}" type="datetime'''''''''''''''''''''''''''''''''''0'''''''''''''''''">
              <a:rPr lang="fi-FI" altLang="en-US" sz="1000" smtClean="0">
                <a:effectLst/>
              </a:rPr>
              <a:pPr lvl="0" algn="r">
                <a:spcBef>
                  <a:spcPct val="0"/>
                </a:spcBef>
                <a:spcAft>
                  <a:spcPct val="0"/>
                </a:spcAft>
              </a:pPr>
              <a:t>0</a:t>
            </a:fld>
            <a:endParaRPr lang="fi-FI" sz="1000" dirty="0"/>
          </a:p>
        </p:txBody>
      </p:sp>
      <p:cxnSp>
        <p:nvCxnSpPr>
          <p:cNvPr id="326" name="Straight Connector 325">
            <a:extLst>
              <a:ext uri="{FF2B5EF4-FFF2-40B4-BE49-F238E27FC236}">
                <a16:creationId xmlns:a16="http://schemas.microsoft.com/office/drawing/2014/main" id="{71499285-9B01-7BF2-DA49-16634BEB5D9A}"/>
              </a:ext>
            </a:extLst>
          </p:cNvPr>
          <p:cNvCxnSpPr/>
          <p:nvPr>
            <p:custDataLst>
              <p:tags r:id="rId34"/>
            </p:custDataLst>
          </p:nvPr>
        </p:nvCxnSpPr>
        <p:spPr bwMode="auto">
          <a:xfrm>
            <a:off x="8913813" y="3281363"/>
            <a:ext cx="0" cy="206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4" name="Straight Connector 323">
            <a:extLst>
              <a:ext uri="{FF2B5EF4-FFF2-40B4-BE49-F238E27FC236}">
                <a16:creationId xmlns:a16="http://schemas.microsoft.com/office/drawing/2014/main" id="{284ADA76-20D3-BF19-5D52-227CED55F177}"/>
              </a:ext>
            </a:extLst>
          </p:cNvPr>
          <p:cNvCxnSpPr/>
          <p:nvPr>
            <p:custDataLst>
              <p:tags r:id="rId35"/>
            </p:custDataLst>
          </p:nvPr>
        </p:nvCxnSpPr>
        <p:spPr bwMode="auto">
          <a:xfrm>
            <a:off x="9386888" y="3302000"/>
            <a:ext cx="0" cy="20637"/>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1" name="Straight Connector 320">
            <a:extLst>
              <a:ext uri="{FF2B5EF4-FFF2-40B4-BE49-F238E27FC236}">
                <a16:creationId xmlns:a16="http://schemas.microsoft.com/office/drawing/2014/main" id="{3C4BA9A0-241F-F010-DD2D-76F6C256A5E0}"/>
              </a:ext>
            </a:extLst>
          </p:cNvPr>
          <p:cNvCxnSpPr/>
          <p:nvPr>
            <p:custDataLst>
              <p:tags r:id="rId36"/>
            </p:custDataLst>
          </p:nvPr>
        </p:nvCxnSpPr>
        <p:spPr bwMode="auto">
          <a:xfrm>
            <a:off x="9858375" y="3340100"/>
            <a:ext cx="0" cy="20637"/>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E90FAE42-C279-6E5A-EBE7-DABD50538FE2}"/>
              </a:ext>
            </a:extLst>
          </p:cNvPr>
          <p:cNvCxnSpPr/>
          <p:nvPr>
            <p:custDataLst>
              <p:tags r:id="rId37"/>
            </p:custDataLst>
          </p:nvPr>
        </p:nvCxnSpPr>
        <p:spPr bwMode="auto">
          <a:xfrm>
            <a:off x="10331450" y="3381375"/>
            <a:ext cx="0" cy="206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E662D43F-2B8D-4001-C9F4-2F528E080621}"/>
              </a:ext>
            </a:extLst>
          </p:cNvPr>
          <p:cNvCxnSpPr/>
          <p:nvPr>
            <p:custDataLst>
              <p:tags r:id="rId38"/>
            </p:custDataLst>
          </p:nvPr>
        </p:nvCxnSpPr>
        <p:spPr bwMode="auto">
          <a:xfrm>
            <a:off x="10804525" y="3429000"/>
            <a:ext cx="0" cy="206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useBgFill="1">
        <p:nvSpPr>
          <p:cNvPr id="258" name="Text Placeholder 2">
            <a:extLst>
              <a:ext uri="{FF2B5EF4-FFF2-40B4-BE49-F238E27FC236}">
                <a16:creationId xmlns:a16="http://schemas.microsoft.com/office/drawing/2014/main" id="{ECFAB0D8-0656-3FD2-A3F5-3047F5797CB1}"/>
              </a:ext>
            </a:extLst>
          </p:cNvPr>
          <p:cNvSpPr>
            <a:spLocks/>
          </p:cNvSpPr>
          <p:nvPr>
            <p:custDataLst>
              <p:tags r:id="rId39"/>
            </p:custDataLst>
          </p:nvPr>
        </p:nvSpPr>
        <p:spPr bwMode="gray">
          <a:xfrm>
            <a:off x="6864350" y="3079750"/>
            <a:ext cx="319088"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6E3C39C-9456-4BBA-AB09-BC745B4FB39F}" type="datetime'2''''''''''''1''''''''''.''''''''''''''6''''%'''''''">
              <a:rPr lang="fi-FI" altLang="en-US" sz="800" smtClean="0"/>
              <a:pPr lvl="0" algn="ctr">
                <a:spcBef>
                  <a:spcPct val="0"/>
                </a:spcBef>
                <a:spcAft>
                  <a:spcPct val="0"/>
                </a:spcAft>
              </a:pPr>
              <a:t>21.6%</a:t>
            </a:fld>
            <a:endParaRPr lang="fi-FI" sz="800" dirty="0"/>
          </a:p>
        </p:txBody>
      </p:sp>
      <p:sp>
        <p:nvSpPr>
          <p:cNvPr id="259" name="Text Placeholder 2">
            <a:extLst>
              <a:ext uri="{FF2B5EF4-FFF2-40B4-BE49-F238E27FC236}">
                <a16:creationId xmlns:a16="http://schemas.microsoft.com/office/drawing/2014/main" id="{A12755B4-A3EA-71C1-B71D-3AAF5A69E826}"/>
              </a:ext>
            </a:extLst>
          </p:cNvPr>
          <p:cNvSpPr>
            <a:spLocks/>
          </p:cNvSpPr>
          <p:nvPr>
            <p:custDataLst>
              <p:tags r:id="rId40"/>
            </p:custDataLst>
          </p:nvPr>
        </p:nvSpPr>
        <p:spPr bwMode="auto">
          <a:xfrm>
            <a:off x="6845300"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47B4107-5B8C-41A3-B78D-6D92C59BFE97}" type="datetime'Q2''''''''''''''''''''''''''''''''''/24'''''''''''''''''''''">
              <a:rPr lang="fi-FI" altLang="en-US" sz="1000" smtClean="0"/>
              <a:pPr lvl="0" algn="ctr">
                <a:spcBef>
                  <a:spcPct val="0"/>
                </a:spcBef>
                <a:spcAft>
                  <a:spcPct val="0"/>
                </a:spcAft>
              </a:pPr>
              <a:t>Q2/24</a:t>
            </a:fld>
            <a:endParaRPr lang="fi-FI" sz="1000" dirty="0"/>
          </a:p>
        </p:txBody>
      </p:sp>
      <p:sp useBgFill="1">
        <p:nvSpPr>
          <p:cNvPr id="260" name="Text Placeholder 2">
            <a:extLst>
              <a:ext uri="{FF2B5EF4-FFF2-40B4-BE49-F238E27FC236}">
                <a16:creationId xmlns:a16="http://schemas.microsoft.com/office/drawing/2014/main" id="{43F4F9D5-7C02-86B7-170F-592004D5B71E}"/>
              </a:ext>
            </a:extLst>
          </p:cNvPr>
          <p:cNvSpPr>
            <a:spLocks/>
          </p:cNvSpPr>
          <p:nvPr>
            <p:custDataLst>
              <p:tags r:id="rId41"/>
            </p:custDataLst>
          </p:nvPr>
        </p:nvSpPr>
        <p:spPr bwMode="gray">
          <a:xfrm>
            <a:off x="7337425" y="3079750"/>
            <a:ext cx="319088"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3846CD6-B1D8-409E-A9BC-7105AF433D6C}" type="datetime'''''''''21''''''''.''6''''''''''''%'''">
              <a:rPr lang="fi-FI" altLang="en-US" sz="800" smtClean="0"/>
              <a:pPr lvl="0" algn="ctr">
                <a:spcBef>
                  <a:spcPct val="0"/>
                </a:spcBef>
                <a:spcAft>
                  <a:spcPct val="0"/>
                </a:spcAft>
              </a:pPr>
              <a:t>21.6%</a:t>
            </a:fld>
            <a:endParaRPr lang="fi-FI" sz="800" dirty="0"/>
          </a:p>
        </p:txBody>
      </p:sp>
      <p:sp>
        <p:nvSpPr>
          <p:cNvPr id="261" name="Text Placeholder 2">
            <a:extLst>
              <a:ext uri="{FF2B5EF4-FFF2-40B4-BE49-F238E27FC236}">
                <a16:creationId xmlns:a16="http://schemas.microsoft.com/office/drawing/2014/main" id="{8519BDCB-5EB3-9CB5-E399-08C080FB88DF}"/>
              </a:ext>
            </a:extLst>
          </p:cNvPr>
          <p:cNvSpPr>
            <a:spLocks/>
          </p:cNvSpPr>
          <p:nvPr>
            <p:custDataLst>
              <p:tags r:id="rId42"/>
            </p:custDataLst>
          </p:nvPr>
        </p:nvSpPr>
        <p:spPr bwMode="auto">
          <a:xfrm>
            <a:off x="7318375"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842F9F5-8E3B-4D2C-B0D0-4828A8D33938}" type="datetime'''''''''''''''''''''''Q''''3''''''''''''''''''''''/''2''4'''''">
              <a:rPr lang="fi-FI" altLang="en-US" sz="1000" smtClean="0"/>
              <a:pPr lvl="0" algn="ctr">
                <a:spcBef>
                  <a:spcPct val="0"/>
                </a:spcBef>
                <a:spcAft>
                  <a:spcPct val="0"/>
                </a:spcAft>
              </a:pPr>
              <a:t>Q3/24</a:t>
            </a:fld>
            <a:endParaRPr lang="fi-FI" sz="1000" dirty="0"/>
          </a:p>
        </p:txBody>
      </p:sp>
      <p:sp useBgFill="1">
        <p:nvSpPr>
          <p:cNvPr id="262" name="Text Placeholder 2">
            <a:extLst>
              <a:ext uri="{FF2B5EF4-FFF2-40B4-BE49-F238E27FC236}">
                <a16:creationId xmlns:a16="http://schemas.microsoft.com/office/drawing/2014/main" id="{A96405D9-19C7-0CC5-DEB9-120CDC4014E2}"/>
              </a:ext>
            </a:extLst>
          </p:cNvPr>
          <p:cNvSpPr>
            <a:spLocks/>
          </p:cNvSpPr>
          <p:nvPr>
            <p:custDataLst>
              <p:tags r:id="rId43"/>
            </p:custDataLst>
          </p:nvPr>
        </p:nvSpPr>
        <p:spPr bwMode="gray">
          <a:xfrm>
            <a:off x="7808913" y="3109913"/>
            <a:ext cx="319088"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F018964-AB5B-4FC0-89AD-AB6CA2E4D417}" type="datetime'2''0''''''''.''''''''6%'''''''''''''''''''''''''''''''">
              <a:rPr lang="fi-FI" altLang="en-US" sz="800" smtClean="0"/>
              <a:pPr lvl="0" algn="ctr">
                <a:spcBef>
                  <a:spcPct val="0"/>
                </a:spcBef>
                <a:spcAft>
                  <a:spcPct val="0"/>
                </a:spcAft>
              </a:pPr>
              <a:t>20.6%</a:t>
            </a:fld>
            <a:endParaRPr lang="fi-FI" sz="800" dirty="0"/>
          </a:p>
        </p:txBody>
      </p:sp>
      <p:sp>
        <p:nvSpPr>
          <p:cNvPr id="263" name="Text Placeholder 2">
            <a:extLst>
              <a:ext uri="{FF2B5EF4-FFF2-40B4-BE49-F238E27FC236}">
                <a16:creationId xmlns:a16="http://schemas.microsoft.com/office/drawing/2014/main" id="{BDE9A105-399A-9345-AE42-15C43C3BDE0D}"/>
              </a:ext>
            </a:extLst>
          </p:cNvPr>
          <p:cNvSpPr>
            <a:spLocks/>
          </p:cNvSpPr>
          <p:nvPr>
            <p:custDataLst>
              <p:tags r:id="rId44"/>
            </p:custDataLst>
          </p:nvPr>
        </p:nvSpPr>
        <p:spPr bwMode="auto">
          <a:xfrm>
            <a:off x="7789863"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C705018-C289-462D-8B06-09051775BCF8}" type="datetime'''Q''''4''''''''/''2''''''4'''''''''''''''''''''''''">
              <a:rPr lang="fi-FI" altLang="en-US" sz="1000" smtClean="0"/>
              <a:pPr lvl="0" algn="ctr">
                <a:spcBef>
                  <a:spcPct val="0"/>
                </a:spcBef>
                <a:spcAft>
                  <a:spcPct val="0"/>
                </a:spcAft>
              </a:pPr>
              <a:t>Q4/24</a:t>
            </a:fld>
            <a:endParaRPr lang="fi-FI" sz="1000" dirty="0"/>
          </a:p>
        </p:txBody>
      </p:sp>
      <p:sp useBgFill="1">
        <p:nvSpPr>
          <p:cNvPr id="264" name="Text Placeholder 2">
            <a:extLst>
              <a:ext uri="{FF2B5EF4-FFF2-40B4-BE49-F238E27FC236}">
                <a16:creationId xmlns:a16="http://schemas.microsoft.com/office/drawing/2014/main" id="{33AAE61E-8A4D-E4CE-A790-CE66BAEA2093}"/>
              </a:ext>
            </a:extLst>
          </p:cNvPr>
          <p:cNvSpPr>
            <a:spLocks/>
          </p:cNvSpPr>
          <p:nvPr>
            <p:custDataLst>
              <p:tags r:id="rId45"/>
            </p:custDataLst>
          </p:nvPr>
        </p:nvSpPr>
        <p:spPr bwMode="gray">
          <a:xfrm>
            <a:off x="8281988" y="3154363"/>
            <a:ext cx="319088"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382A248-1DB7-49C0-AD5F-65BF24C7FC14}" type="datetime'''''''''''''''''''1''''''''''''9''''.1''%'">
              <a:rPr lang="fi-FI" altLang="en-US" sz="800" smtClean="0"/>
              <a:pPr lvl="0" algn="ctr">
                <a:spcBef>
                  <a:spcPct val="0"/>
                </a:spcBef>
                <a:spcAft>
                  <a:spcPct val="0"/>
                </a:spcAft>
              </a:pPr>
              <a:t>19.1%</a:t>
            </a:fld>
            <a:endParaRPr lang="fi-FI" sz="800" dirty="0"/>
          </a:p>
        </p:txBody>
      </p:sp>
      <p:sp>
        <p:nvSpPr>
          <p:cNvPr id="265" name="Text Placeholder 2">
            <a:extLst>
              <a:ext uri="{FF2B5EF4-FFF2-40B4-BE49-F238E27FC236}">
                <a16:creationId xmlns:a16="http://schemas.microsoft.com/office/drawing/2014/main" id="{F1E167AF-3023-3C97-DA14-D2AF85A1A08D}"/>
              </a:ext>
            </a:extLst>
          </p:cNvPr>
          <p:cNvSpPr>
            <a:spLocks/>
          </p:cNvSpPr>
          <p:nvPr>
            <p:custDataLst>
              <p:tags r:id="rId46"/>
            </p:custDataLst>
          </p:nvPr>
        </p:nvSpPr>
        <p:spPr bwMode="auto">
          <a:xfrm>
            <a:off x="8262938"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6A93FD8-3B72-4E11-8327-95BBF0D5BD8D}" type="datetime'Q''''''''''''''''''''''''1''''/''''''''''2''5'''">
              <a:rPr lang="fi-FI" altLang="en-US" sz="1000" smtClean="0"/>
              <a:pPr lvl="0" algn="ctr">
                <a:spcBef>
                  <a:spcPct val="0"/>
                </a:spcBef>
                <a:spcAft>
                  <a:spcPct val="0"/>
                </a:spcAft>
              </a:pPr>
              <a:t>Q1/25</a:t>
            </a:fld>
            <a:endParaRPr lang="fi-FI" sz="1000" dirty="0"/>
          </a:p>
        </p:txBody>
      </p:sp>
      <p:sp>
        <p:nvSpPr>
          <p:cNvPr id="266" name="Text Placeholder 2">
            <a:extLst>
              <a:ext uri="{FF2B5EF4-FFF2-40B4-BE49-F238E27FC236}">
                <a16:creationId xmlns:a16="http://schemas.microsoft.com/office/drawing/2014/main" id="{BC6F16BC-5B44-2A6F-F970-C15F28A8C0C4}"/>
              </a:ext>
            </a:extLst>
          </p:cNvPr>
          <p:cNvSpPr>
            <a:spLocks/>
          </p:cNvSpPr>
          <p:nvPr>
            <p:custDataLst>
              <p:tags r:id="rId47"/>
            </p:custDataLst>
          </p:nvPr>
        </p:nvSpPr>
        <p:spPr bwMode="gray">
          <a:xfrm>
            <a:off x="8755063" y="3171825"/>
            <a:ext cx="319088" cy="109538"/>
          </a:xfrm>
          <a:prstGeom prst="rect">
            <a:avLst/>
          </a:prstGeom>
          <a:solidFill>
            <a:srgbClr val="DFE5EF"/>
          </a:solidFill>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1B6B22C-ED5F-45E5-A882-4F8322F88F7F}" type="datetime'''''''''''1''8''.''''5''''''''''%'''''''''''''''''''''">
              <a:rPr lang="fi-FI" altLang="en-US" sz="800" smtClean="0"/>
              <a:pPr lvl="0" algn="ctr">
                <a:spcBef>
                  <a:spcPct val="0"/>
                </a:spcBef>
                <a:spcAft>
                  <a:spcPct val="0"/>
                </a:spcAft>
              </a:pPr>
              <a:t>18.5%</a:t>
            </a:fld>
            <a:endParaRPr lang="fi-FI" sz="800" dirty="0"/>
          </a:p>
        </p:txBody>
      </p:sp>
      <p:sp>
        <p:nvSpPr>
          <p:cNvPr id="267" name="Text Placeholder 2">
            <a:extLst>
              <a:ext uri="{FF2B5EF4-FFF2-40B4-BE49-F238E27FC236}">
                <a16:creationId xmlns:a16="http://schemas.microsoft.com/office/drawing/2014/main" id="{3A723DF9-E86E-6226-967A-238AE4982C33}"/>
              </a:ext>
            </a:extLst>
          </p:cNvPr>
          <p:cNvSpPr>
            <a:spLocks/>
          </p:cNvSpPr>
          <p:nvPr>
            <p:custDataLst>
              <p:tags r:id="rId48"/>
            </p:custDataLst>
          </p:nvPr>
        </p:nvSpPr>
        <p:spPr bwMode="auto">
          <a:xfrm>
            <a:off x="8736013"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FF385A4-942B-4828-8209-3A8954056DD0}" type="datetime'Q''''''''''''''''''''''''2''/''''''2''''''''''''''''''''5'''''">
              <a:rPr lang="fi-FI" altLang="en-US" sz="1000" smtClean="0"/>
              <a:pPr lvl="0" algn="ctr">
                <a:spcBef>
                  <a:spcPct val="0"/>
                </a:spcBef>
                <a:spcAft>
                  <a:spcPct val="0"/>
                </a:spcAft>
              </a:pPr>
              <a:t>Q2/25</a:t>
            </a:fld>
            <a:endParaRPr lang="fi-FI" sz="1000" dirty="0"/>
          </a:p>
        </p:txBody>
      </p:sp>
      <p:sp>
        <p:nvSpPr>
          <p:cNvPr id="268" name="Text Placeholder 2">
            <a:extLst>
              <a:ext uri="{FF2B5EF4-FFF2-40B4-BE49-F238E27FC236}">
                <a16:creationId xmlns:a16="http://schemas.microsoft.com/office/drawing/2014/main" id="{721D106F-1096-8EFC-0B9E-558EA32A40A7}"/>
              </a:ext>
            </a:extLst>
          </p:cNvPr>
          <p:cNvSpPr>
            <a:spLocks/>
          </p:cNvSpPr>
          <p:nvPr>
            <p:custDataLst>
              <p:tags r:id="rId49"/>
            </p:custDataLst>
          </p:nvPr>
        </p:nvSpPr>
        <p:spPr bwMode="gray">
          <a:xfrm>
            <a:off x="9228138" y="3192463"/>
            <a:ext cx="319088" cy="109538"/>
          </a:xfrm>
          <a:prstGeom prst="rect">
            <a:avLst/>
          </a:prstGeom>
          <a:solidFill>
            <a:schemeClr val="accent1"/>
          </a:solidFill>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3304A75-A79B-4EF5-82BA-6022ABBB9F4F}" type="datetime'''''1''''''''''''''''7''''''''.''''''''8''''''%'">
              <a:rPr lang="fi-FI" altLang="en-US" sz="800" smtClean="0"/>
              <a:pPr lvl="0" algn="ctr">
                <a:spcBef>
                  <a:spcPct val="0"/>
                </a:spcBef>
                <a:spcAft>
                  <a:spcPct val="0"/>
                </a:spcAft>
              </a:pPr>
              <a:t>17.8%</a:t>
            </a:fld>
            <a:endParaRPr lang="fi-FI" sz="800" dirty="0"/>
          </a:p>
        </p:txBody>
      </p:sp>
      <p:sp>
        <p:nvSpPr>
          <p:cNvPr id="270" name="Text Placeholder 2">
            <a:extLst>
              <a:ext uri="{FF2B5EF4-FFF2-40B4-BE49-F238E27FC236}">
                <a16:creationId xmlns:a16="http://schemas.microsoft.com/office/drawing/2014/main" id="{C40C4D6B-59A4-5ADB-78CC-8B00E919CCB2}"/>
              </a:ext>
            </a:extLst>
          </p:cNvPr>
          <p:cNvSpPr>
            <a:spLocks/>
          </p:cNvSpPr>
          <p:nvPr>
            <p:custDataLst>
              <p:tags r:id="rId50"/>
            </p:custDataLst>
          </p:nvPr>
        </p:nvSpPr>
        <p:spPr bwMode="gray">
          <a:xfrm>
            <a:off x="9699625" y="3230563"/>
            <a:ext cx="319088" cy="109538"/>
          </a:xfrm>
          <a:prstGeom prst="rect">
            <a:avLst/>
          </a:prstGeom>
          <a:solidFill>
            <a:schemeClr val="accent1"/>
          </a:solidFill>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12C3315-0C67-4669-8AD7-5216A83FF2B7}" type="datetime'''''''''''''''''''''1''''''''''''''6''''''''''''.5''''%'''''''">
              <a:rPr lang="fi-FI" altLang="en-US" sz="800" smtClean="0"/>
              <a:pPr lvl="0" algn="ctr">
                <a:spcBef>
                  <a:spcPct val="0"/>
                </a:spcBef>
                <a:spcAft>
                  <a:spcPct val="0"/>
                </a:spcAft>
              </a:pPr>
              <a:t>16.5%</a:t>
            </a:fld>
            <a:endParaRPr lang="fi-FI" sz="800" dirty="0"/>
          </a:p>
        </p:txBody>
      </p:sp>
      <p:sp>
        <p:nvSpPr>
          <p:cNvPr id="271" name="Text Placeholder 2">
            <a:extLst>
              <a:ext uri="{FF2B5EF4-FFF2-40B4-BE49-F238E27FC236}">
                <a16:creationId xmlns:a16="http://schemas.microsoft.com/office/drawing/2014/main" id="{B19C68A8-C084-F85F-F5B5-268708D7A42C}"/>
              </a:ext>
            </a:extLst>
          </p:cNvPr>
          <p:cNvSpPr>
            <a:spLocks/>
          </p:cNvSpPr>
          <p:nvPr>
            <p:custDataLst>
              <p:tags r:id="rId51"/>
            </p:custDataLst>
          </p:nvPr>
        </p:nvSpPr>
        <p:spPr bwMode="auto">
          <a:xfrm>
            <a:off x="9680575"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0E266F7-BDFD-4784-9467-4476C70CE22A}" type="datetime'''''''''Q''''''4''/''''''''''''''''''''2''''''''''5'''''">
              <a:rPr lang="fi-FI" altLang="en-US" sz="1000" smtClean="0"/>
              <a:pPr lvl="0" algn="ctr">
                <a:spcBef>
                  <a:spcPct val="0"/>
                </a:spcBef>
                <a:spcAft>
                  <a:spcPct val="0"/>
                </a:spcAft>
              </a:pPr>
              <a:t>Q4/25</a:t>
            </a:fld>
            <a:endParaRPr lang="fi-FI" sz="1000" dirty="0"/>
          </a:p>
        </p:txBody>
      </p:sp>
      <p:sp>
        <p:nvSpPr>
          <p:cNvPr id="272" name="Text Placeholder 2">
            <a:extLst>
              <a:ext uri="{FF2B5EF4-FFF2-40B4-BE49-F238E27FC236}">
                <a16:creationId xmlns:a16="http://schemas.microsoft.com/office/drawing/2014/main" id="{1F0780F5-EA09-9735-18EC-5B9B60FBD193}"/>
              </a:ext>
            </a:extLst>
          </p:cNvPr>
          <p:cNvSpPr>
            <a:spLocks/>
          </p:cNvSpPr>
          <p:nvPr>
            <p:custDataLst>
              <p:tags r:id="rId52"/>
            </p:custDataLst>
          </p:nvPr>
        </p:nvSpPr>
        <p:spPr bwMode="gray">
          <a:xfrm>
            <a:off x="10172700" y="3271838"/>
            <a:ext cx="319088" cy="109538"/>
          </a:xfrm>
          <a:prstGeom prst="rect">
            <a:avLst/>
          </a:prstGeom>
          <a:solidFill>
            <a:schemeClr val="accent1"/>
          </a:solidFill>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B4D7BA9-8278-4F6A-80FD-68D3478FEC4E}" type="datetime'''''''1''''''''''5''.''''''''''''1''''%'''''">
              <a:rPr lang="fi-FI" altLang="en-US" sz="800" smtClean="0"/>
              <a:pPr lvl="0" algn="ctr">
                <a:spcBef>
                  <a:spcPct val="0"/>
                </a:spcBef>
                <a:spcAft>
                  <a:spcPct val="0"/>
                </a:spcAft>
              </a:pPr>
              <a:t>15.1%</a:t>
            </a:fld>
            <a:endParaRPr lang="fi-FI" sz="800" dirty="0"/>
          </a:p>
        </p:txBody>
      </p:sp>
      <p:sp>
        <p:nvSpPr>
          <p:cNvPr id="273" name="Text Placeholder 2">
            <a:extLst>
              <a:ext uri="{FF2B5EF4-FFF2-40B4-BE49-F238E27FC236}">
                <a16:creationId xmlns:a16="http://schemas.microsoft.com/office/drawing/2014/main" id="{3C9A79EF-75D0-7AC8-75CE-5BF27EDC2B3D}"/>
              </a:ext>
            </a:extLst>
          </p:cNvPr>
          <p:cNvSpPr>
            <a:spLocks/>
          </p:cNvSpPr>
          <p:nvPr>
            <p:custDataLst>
              <p:tags r:id="rId53"/>
            </p:custDataLst>
          </p:nvPr>
        </p:nvSpPr>
        <p:spPr bwMode="auto">
          <a:xfrm>
            <a:off x="10153650"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9863D46-73AB-4889-9829-4EE670BE885B}" type="datetime'''''''''''''''Q''1''''''/''''''''2''6'''''''">
              <a:rPr lang="fi-FI" altLang="en-US" sz="1000" smtClean="0"/>
              <a:pPr lvl="0" algn="ctr">
                <a:spcBef>
                  <a:spcPct val="0"/>
                </a:spcBef>
                <a:spcAft>
                  <a:spcPct val="0"/>
                </a:spcAft>
              </a:pPr>
              <a:t>Q1/26</a:t>
            </a:fld>
            <a:endParaRPr lang="fi-FI" sz="1000" dirty="0"/>
          </a:p>
        </p:txBody>
      </p:sp>
      <p:sp>
        <p:nvSpPr>
          <p:cNvPr id="337" name="Text Placeholder 2">
            <a:extLst>
              <a:ext uri="{FF2B5EF4-FFF2-40B4-BE49-F238E27FC236}">
                <a16:creationId xmlns:a16="http://schemas.microsoft.com/office/drawing/2014/main" id="{A201B89A-48FC-9189-D77E-82B1B1608BC9}"/>
              </a:ext>
            </a:extLst>
          </p:cNvPr>
          <p:cNvSpPr>
            <a:spLocks/>
          </p:cNvSpPr>
          <p:nvPr>
            <p:custDataLst>
              <p:tags r:id="rId54"/>
            </p:custDataLst>
          </p:nvPr>
        </p:nvSpPr>
        <p:spPr bwMode="gray">
          <a:xfrm>
            <a:off x="6848475" y="2649538"/>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9B30FE6-BE12-4F4E-8500-618731FDE8BD}" type="datetime'2'''''''',''''''''0''''''''''''''''''''''''''''3''''''2'''''">
              <a:rPr lang="fi-FI" altLang="en-US" sz="1000" smtClean="0">
                <a:effectLst/>
              </a:rPr>
              <a:pPr lvl="0" algn="ctr">
                <a:spcBef>
                  <a:spcPct val="0"/>
                </a:spcBef>
                <a:spcAft>
                  <a:spcPct val="0"/>
                </a:spcAft>
              </a:pPr>
              <a:t>2,032</a:t>
            </a:fld>
            <a:endParaRPr lang="fi-FI" sz="1000" dirty="0"/>
          </a:p>
        </p:txBody>
      </p:sp>
      <p:sp>
        <p:nvSpPr>
          <p:cNvPr id="338" name="Text Placeholder 2">
            <a:extLst>
              <a:ext uri="{FF2B5EF4-FFF2-40B4-BE49-F238E27FC236}">
                <a16:creationId xmlns:a16="http://schemas.microsoft.com/office/drawing/2014/main" id="{38F19798-FF73-ED26-69E3-07D65335F2B5}"/>
              </a:ext>
            </a:extLst>
          </p:cNvPr>
          <p:cNvSpPr>
            <a:spLocks/>
          </p:cNvSpPr>
          <p:nvPr>
            <p:custDataLst>
              <p:tags r:id="rId55"/>
            </p:custDataLst>
          </p:nvPr>
        </p:nvSpPr>
        <p:spPr bwMode="gray">
          <a:xfrm>
            <a:off x="7321550" y="2687638"/>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176D32B-E29C-4137-8033-A1AA888133C8}" type="datetime'''''''''''''1'''''''''''',96''''''''''''3'''''''">
              <a:rPr lang="fi-FI" altLang="en-US" sz="1000" smtClean="0">
                <a:effectLst/>
              </a:rPr>
              <a:pPr lvl="0" algn="ctr">
                <a:spcBef>
                  <a:spcPct val="0"/>
                </a:spcBef>
                <a:spcAft>
                  <a:spcPct val="0"/>
                </a:spcAft>
              </a:pPr>
              <a:t>1,963</a:t>
            </a:fld>
            <a:endParaRPr lang="fi-FI" sz="1000" dirty="0"/>
          </a:p>
        </p:txBody>
      </p:sp>
      <p:sp>
        <p:nvSpPr>
          <p:cNvPr id="339" name="Text Placeholder 2">
            <a:extLst>
              <a:ext uri="{FF2B5EF4-FFF2-40B4-BE49-F238E27FC236}">
                <a16:creationId xmlns:a16="http://schemas.microsoft.com/office/drawing/2014/main" id="{58D5C4B0-2CDF-FB34-D42C-A795C73C3C45}"/>
              </a:ext>
            </a:extLst>
          </p:cNvPr>
          <p:cNvSpPr>
            <a:spLocks/>
          </p:cNvSpPr>
          <p:nvPr>
            <p:custDataLst>
              <p:tags r:id="rId56"/>
            </p:custDataLst>
          </p:nvPr>
        </p:nvSpPr>
        <p:spPr bwMode="gray">
          <a:xfrm>
            <a:off x="7793038" y="2709863"/>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2A8DA44-AB84-45C0-AC1D-D0FF3DFC20D3}" type="datetime'''''1'''''''''',''''''''9''''''''''''''''2''0'">
              <a:rPr lang="fi-FI" altLang="en-US" sz="1000" smtClean="0">
                <a:effectLst/>
              </a:rPr>
              <a:pPr lvl="0" algn="ctr">
                <a:spcBef>
                  <a:spcPct val="0"/>
                </a:spcBef>
                <a:spcAft>
                  <a:spcPct val="0"/>
                </a:spcAft>
              </a:pPr>
              <a:t>1,920</a:t>
            </a:fld>
            <a:endParaRPr lang="fi-FI" sz="1000" dirty="0"/>
          </a:p>
        </p:txBody>
      </p:sp>
      <p:sp>
        <p:nvSpPr>
          <p:cNvPr id="340" name="Text Placeholder 2">
            <a:extLst>
              <a:ext uri="{FF2B5EF4-FFF2-40B4-BE49-F238E27FC236}">
                <a16:creationId xmlns:a16="http://schemas.microsoft.com/office/drawing/2014/main" id="{B10BD0C1-C601-410A-81F8-EC6C747FA5FA}"/>
              </a:ext>
            </a:extLst>
          </p:cNvPr>
          <p:cNvSpPr>
            <a:spLocks/>
          </p:cNvSpPr>
          <p:nvPr>
            <p:custDataLst>
              <p:tags r:id="rId57"/>
            </p:custDataLst>
          </p:nvPr>
        </p:nvSpPr>
        <p:spPr bwMode="gray">
          <a:xfrm>
            <a:off x="8266113" y="2709863"/>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D7A90A3-0858-426E-80EF-0238A5053F5C}" type="datetime'''''''1,''''''''''''9''''''''''''''''''2''''''2'''''''''''">
              <a:rPr lang="fi-FI" altLang="en-US" sz="1000" smtClean="0">
                <a:effectLst/>
              </a:rPr>
              <a:pPr lvl="0" algn="ctr">
                <a:spcBef>
                  <a:spcPct val="0"/>
                </a:spcBef>
                <a:spcAft>
                  <a:spcPct val="0"/>
                </a:spcAft>
              </a:pPr>
              <a:t>1,922</a:t>
            </a:fld>
            <a:endParaRPr lang="fi-FI" sz="1000" dirty="0"/>
          </a:p>
        </p:txBody>
      </p:sp>
      <p:sp>
        <p:nvSpPr>
          <p:cNvPr id="341" name="Text Placeholder 2">
            <a:extLst>
              <a:ext uri="{FF2B5EF4-FFF2-40B4-BE49-F238E27FC236}">
                <a16:creationId xmlns:a16="http://schemas.microsoft.com/office/drawing/2014/main" id="{BBDB1168-57D3-EA5B-64B1-9578F83C5E4C}"/>
              </a:ext>
            </a:extLst>
          </p:cNvPr>
          <p:cNvSpPr>
            <a:spLocks/>
          </p:cNvSpPr>
          <p:nvPr>
            <p:custDataLst>
              <p:tags r:id="rId58"/>
            </p:custDataLst>
          </p:nvPr>
        </p:nvSpPr>
        <p:spPr bwMode="gray">
          <a:xfrm>
            <a:off x="8739188" y="2709863"/>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27ABCB4-C35F-409C-8648-9966EDEB406F}" type="datetime'''''''''''''''1,''''''''''''''''''''''92''''0'''''''''''''''''">
              <a:rPr lang="fi-FI" altLang="en-US" sz="1000" smtClean="0">
                <a:effectLst/>
              </a:rPr>
              <a:pPr lvl="0" algn="ctr">
                <a:spcBef>
                  <a:spcPct val="0"/>
                </a:spcBef>
                <a:spcAft>
                  <a:spcPct val="0"/>
                </a:spcAft>
              </a:pPr>
              <a:t>1,920</a:t>
            </a:fld>
            <a:endParaRPr lang="fi-FI" sz="1000" dirty="0"/>
          </a:p>
        </p:txBody>
      </p:sp>
      <p:sp>
        <p:nvSpPr>
          <p:cNvPr id="342" name="Text Placeholder 2">
            <a:extLst>
              <a:ext uri="{FF2B5EF4-FFF2-40B4-BE49-F238E27FC236}">
                <a16:creationId xmlns:a16="http://schemas.microsoft.com/office/drawing/2014/main" id="{659CF7B3-0162-9FB1-9BCC-8251D75E0ACD}"/>
              </a:ext>
            </a:extLst>
          </p:cNvPr>
          <p:cNvSpPr>
            <a:spLocks/>
          </p:cNvSpPr>
          <p:nvPr>
            <p:custDataLst>
              <p:tags r:id="rId59"/>
            </p:custDataLst>
          </p:nvPr>
        </p:nvSpPr>
        <p:spPr bwMode="gray">
          <a:xfrm>
            <a:off x="9212263" y="2708275"/>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2A18CA2-B1D5-4970-B763-2CF1EA1B29E3}" type="datetime'1'''',''''''''''9''''''''''''''''''''''''2''''4'''">
              <a:rPr lang="fi-FI" altLang="en-US" sz="1000" smtClean="0">
                <a:effectLst/>
              </a:rPr>
              <a:pPr lvl="0" algn="ctr">
                <a:spcBef>
                  <a:spcPct val="0"/>
                </a:spcBef>
                <a:spcAft>
                  <a:spcPct val="0"/>
                </a:spcAft>
              </a:pPr>
              <a:t>1,924</a:t>
            </a:fld>
            <a:endParaRPr lang="fi-FI" sz="1000" dirty="0"/>
          </a:p>
        </p:txBody>
      </p:sp>
      <p:sp>
        <p:nvSpPr>
          <p:cNvPr id="343" name="Text Placeholder 2">
            <a:extLst>
              <a:ext uri="{FF2B5EF4-FFF2-40B4-BE49-F238E27FC236}">
                <a16:creationId xmlns:a16="http://schemas.microsoft.com/office/drawing/2014/main" id="{9990860F-ED13-08D7-E5D5-CD74D842C135}"/>
              </a:ext>
            </a:extLst>
          </p:cNvPr>
          <p:cNvSpPr>
            <a:spLocks/>
          </p:cNvSpPr>
          <p:nvPr>
            <p:custDataLst>
              <p:tags r:id="rId60"/>
            </p:custDataLst>
          </p:nvPr>
        </p:nvSpPr>
        <p:spPr bwMode="gray">
          <a:xfrm>
            <a:off x="9683750" y="2682875"/>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E04FDC7-FF4C-4E47-B401-2167E670ECFC}" type="datetime'''''1'''''''''''''''''',''''9''7''2'">
              <a:rPr lang="fi-FI" altLang="en-US" sz="1000" smtClean="0">
                <a:effectLst/>
              </a:rPr>
              <a:pPr lvl="0" algn="ctr">
                <a:spcBef>
                  <a:spcPct val="0"/>
                </a:spcBef>
                <a:spcAft>
                  <a:spcPct val="0"/>
                </a:spcAft>
              </a:pPr>
              <a:t>1,972</a:t>
            </a:fld>
            <a:endParaRPr lang="fi-FI" sz="1000" dirty="0"/>
          </a:p>
        </p:txBody>
      </p:sp>
      <p:sp>
        <p:nvSpPr>
          <p:cNvPr id="344" name="Text Placeholder 2">
            <a:extLst>
              <a:ext uri="{FF2B5EF4-FFF2-40B4-BE49-F238E27FC236}">
                <a16:creationId xmlns:a16="http://schemas.microsoft.com/office/drawing/2014/main" id="{20E1DC0E-39D5-D206-0E1D-918AFC605DD3}"/>
              </a:ext>
            </a:extLst>
          </p:cNvPr>
          <p:cNvSpPr>
            <a:spLocks/>
          </p:cNvSpPr>
          <p:nvPr>
            <p:custDataLst>
              <p:tags r:id="rId61"/>
            </p:custDataLst>
          </p:nvPr>
        </p:nvSpPr>
        <p:spPr bwMode="gray">
          <a:xfrm>
            <a:off x="10156825" y="2657475"/>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F02C0F8-293E-4651-A1AD-284226200AA6}" type="datetime'''''''2,''0''''''1''''''7'''''''''''''''''''''''''''''">
              <a:rPr lang="fi-FI" altLang="en-US" sz="1000" smtClean="0">
                <a:effectLst/>
              </a:rPr>
              <a:pPr lvl="0" algn="ctr">
                <a:spcBef>
                  <a:spcPct val="0"/>
                </a:spcBef>
                <a:spcAft>
                  <a:spcPct val="0"/>
                </a:spcAft>
              </a:pPr>
              <a:t>2,017</a:t>
            </a:fld>
            <a:endParaRPr lang="fi-FI" sz="1000" dirty="0"/>
          </a:p>
        </p:txBody>
      </p:sp>
      <p:sp>
        <p:nvSpPr>
          <p:cNvPr id="38" name="Text Placeholder 2">
            <a:extLst>
              <a:ext uri="{FF2B5EF4-FFF2-40B4-BE49-F238E27FC236}">
                <a16:creationId xmlns:a16="http://schemas.microsoft.com/office/drawing/2014/main" id="{F9752457-A763-8FC1-0317-76666A15107B}"/>
              </a:ext>
            </a:extLst>
          </p:cNvPr>
          <p:cNvSpPr>
            <a:spLocks/>
          </p:cNvSpPr>
          <p:nvPr>
            <p:custDataLst>
              <p:tags r:id="rId62"/>
            </p:custDataLst>
          </p:nvPr>
        </p:nvSpPr>
        <p:spPr bwMode="auto">
          <a:xfrm>
            <a:off x="10626725"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511C072-F2EA-4A95-97DB-E50FBCB3086F}" type="datetime'''''''''''''''''''''Q''''''''''''2''''''''/2''''''''''''''''6'">
              <a:rPr lang="fi-FI" altLang="en-US" sz="1000" smtClean="0"/>
              <a:pPr lvl="0" algn="ctr">
                <a:spcBef>
                  <a:spcPct val="0"/>
                </a:spcBef>
                <a:spcAft>
                  <a:spcPct val="0"/>
                </a:spcAft>
              </a:pPr>
              <a:t>Q2/26</a:t>
            </a:fld>
            <a:endParaRPr lang="fi-FI" sz="1000" dirty="0"/>
          </a:p>
        </p:txBody>
      </p:sp>
      <p:sp>
        <p:nvSpPr>
          <p:cNvPr id="42" name="Text Placeholder 2">
            <a:extLst>
              <a:ext uri="{FF2B5EF4-FFF2-40B4-BE49-F238E27FC236}">
                <a16:creationId xmlns:a16="http://schemas.microsoft.com/office/drawing/2014/main" id="{CF83FC10-071C-FB9B-E034-4D10B982F546}"/>
              </a:ext>
            </a:extLst>
          </p:cNvPr>
          <p:cNvSpPr>
            <a:spLocks/>
          </p:cNvSpPr>
          <p:nvPr>
            <p:custDataLst>
              <p:tags r:id="rId63"/>
            </p:custDataLst>
          </p:nvPr>
        </p:nvSpPr>
        <p:spPr bwMode="gray">
          <a:xfrm>
            <a:off x="10645775" y="3319463"/>
            <a:ext cx="319088" cy="109538"/>
          </a:xfrm>
          <a:prstGeom prst="rect">
            <a:avLst/>
          </a:prstGeom>
          <a:solidFill>
            <a:schemeClr val="accent4"/>
          </a:solidFill>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5194A8E-8C49-42E8-8682-23288ED1B454}" type="datetime'''''''1''''3''''''''''''''''''.''''''''5''''''''''''%'''">
              <a:rPr lang="fi-FI" altLang="en-US" sz="800" b="1" smtClean="0">
                <a:effectLst/>
              </a:rPr>
              <a:pPr lvl="0" algn="ctr">
                <a:spcBef>
                  <a:spcPct val="0"/>
                </a:spcBef>
                <a:spcAft>
                  <a:spcPct val="0"/>
                </a:spcAft>
              </a:pPr>
              <a:t>13.5%</a:t>
            </a:fld>
            <a:endParaRPr lang="fi-FI" sz="800" b="1" dirty="0"/>
          </a:p>
        </p:txBody>
      </p:sp>
      <p:sp>
        <p:nvSpPr>
          <p:cNvPr id="45" name="Text Placeholder 2">
            <a:extLst>
              <a:ext uri="{FF2B5EF4-FFF2-40B4-BE49-F238E27FC236}">
                <a16:creationId xmlns:a16="http://schemas.microsoft.com/office/drawing/2014/main" id="{6508D13D-C1E2-CAF0-ABE5-5503CD4EEAFD}"/>
              </a:ext>
            </a:extLst>
          </p:cNvPr>
          <p:cNvSpPr>
            <a:spLocks/>
          </p:cNvSpPr>
          <p:nvPr>
            <p:custDataLst>
              <p:tags r:id="rId64"/>
            </p:custDataLst>
          </p:nvPr>
        </p:nvSpPr>
        <p:spPr bwMode="gray">
          <a:xfrm>
            <a:off x="10629900" y="2628900"/>
            <a:ext cx="3492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06AC7F6-0F7E-4D8D-80FC-35939F0CAE1F}" type="datetime'''''''''''''''''2'''',0''''''''''''''''''''''''''''7''''0'''">
              <a:rPr lang="fi-FI" altLang="en-US" sz="1000" b="1" smtClean="0"/>
              <a:pPr lvl="0" algn="ctr">
                <a:spcBef>
                  <a:spcPct val="0"/>
                </a:spcBef>
                <a:spcAft>
                  <a:spcPct val="0"/>
                </a:spcAft>
              </a:pPr>
              <a:t>2,070</a:t>
            </a:fld>
            <a:endParaRPr lang="fi-FI" sz="1000" b="1" dirty="0"/>
          </a:p>
        </p:txBody>
      </p:sp>
      <p:sp>
        <p:nvSpPr>
          <p:cNvPr id="269" name="Text Placeholder 2">
            <a:extLst>
              <a:ext uri="{FF2B5EF4-FFF2-40B4-BE49-F238E27FC236}">
                <a16:creationId xmlns:a16="http://schemas.microsoft.com/office/drawing/2014/main" id="{E55EE92C-A96C-4C81-DAB8-1DF7F54F2C4A}"/>
              </a:ext>
            </a:extLst>
          </p:cNvPr>
          <p:cNvSpPr>
            <a:spLocks/>
          </p:cNvSpPr>
          <p:nvPr>
            <p:custDataLst>
              <p:tags r:id="rId65"/>
            </p:custDataLst>
          </p:nvPr>
        </p:nvSpPr>
        <p:spPr bwMode="auto">
          <a:xfrm>
            <a:off x="9209088" y="3957638"/>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9057AAB-42F4-4955-B074-0DDA58720741}" type="datetime'Q''''''''''3''''''''''''''''/''2''''''''''5'''''''''''''''">
              <a:rPr lang="fi-FI" altLang="en-US" sz="1000" smtClean="0"/>
              <a:pPr lvl="0" algn="ctr">
                <a:spcBef>
                  <a:spcPct val="0"/>
                </a:spcBef>
                <a:spcAft>
                  <a:spcPct val="0"/>
                </a:spcAft>
              </a:pPr>
              <a:t>Q3/25</a:t>
            </a:fld>
            <a:endParaRPr lang="fi-FI" sz="1000" dirty="0"/>
          </a:p>
        </p:txBody>
      </p:sp>
      <p:cxnSp>
        <p:nvCxnSpPr>
          <p:cNvPr id="274" name="Straight Connector 273">
            <a:extLst>
              <a:ext uri="{FF2B5EF4-FFF2-40B4-BE49-F238E27FC236}">
                <a16:creationId xmlns:a16="http://schemas.microsoft.com/office/drawing/2014/main" id="{25C64C5D-EFCF-65C5-04D2-05906E9CC4BF}"/>
              </a:ext>
            </a:extLst>
          </p:cNvPr>
          <p:cNvCxnSpPr/>
          <p:nvPr>
            <p:custDataLst>
              <p:tags r:id="rId66"/>
            </p:custDataLst>
          </p:nvPr>
        </p:nvCxnSpPr>
        <p:spPr bwMode="gray">
          <a:xfrm>
            <a:off x="7759700" y="2316163"/>
            <a:ext cx="187325"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75" name="Rectangle 274">
            <a:extLst>
              <a:ext uri="{FF2B5EF4-FFF2-40B4-BE49-F238E27FC236}">
                <a16:creationId xmlns:a16="http://schemas.microsoft.com/office/drawing/2014/main" id="{B6D0163A-18D7-E0CE-5DCE-C2185E014805}"/>
              </a:ext>
            </a:extLst>
          </p:cNvPr>
          <p:cNvSpPr/>
          <p:nvPr>
            <p:custDataLst>
              <p:tags r:id="rId67"/>
            </p:custDataLst>
          </p:nvPr>
        </p:nvSpPr>
        <p:spPr bwMode="auto">
          <a:xfrm>
            <a:off x="8797925" y="2263775"/>
            <a:ext cx="142875" cy="106363"/>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76" name="Oval 275">
            <a:extLst>
              <a:ext uri="{FF2B5EF4-FFF2-40B4-BE49-F238E27FC236}">
                <a16:creationId xmlns:a16="http://schemas.microsoft.com/office/drawing/2014/main" id="{9CE1497A-0CE9-30E4-E6EB-FD4BBCEB68BE}"/>
              </a:ext>
            </a:extLst>
          </p:cNvPr>
          <p:cNvSpPr/>
          <p:nvPr>
            <p:custDataLst>
              <p:tags r:id="rId68"/>
            </p:custDataLst>
          </p:nvPr>
        </p:nvSpPr>
        <p:spPr bwMode="auto">
          <a:xfrm>
            <a:off x="7821613" y="2284413"/>
            <a:ext cx="63500" cy="63500"/>
          </a:xfrm>
          <a:prstGeom prst="ellipse">
            <a:avLst/>
          </a:prstGeom>
          <a:solidFill>
            <a:srgbClr val="FFFFFF"/>
          </a:solidFill>
          <a:ln w="9525" cmpd="sng" algn="ctr">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77" name="Text Placeholder 2">
            <a:extLst>
              <a:ext uri="{FF2B5EF4-FFF2-40B4-BE49-F238E27FC236}">
                <a16:creationId xmlns:a16="http://schemas.microsoft.com/office/drawing/2014/main" id="{E3C7392A-4680-71CD-C2C5-CDCAE9357AD8}"/>
              </a:ext>
            </a:extLst>
          </p:cNvPr>
          <p:cNvSpPr>
            <a:spLocks/>
          </p:cNvSpPr>
          <p:nvPr>
            <p:custDataLst>
              <p:tags r:id="rId69"/>
            </p:custDataLst>
          </p:nvPr>
        </p:nvSpPr>
        <p:spPr bwMode="auto">
          <a:xfrm>
            <a:off x="8012113" y="2268538"/>
            <a:ext cx="6111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FACAC623-8234-400E-B587-01901C80BED5}" type="datetime'O''''''''p.'''''''' R''O''CE''''''-''%'''''''''''''''''''">
              <a:rPr lang="fi-FI" altLang="en-US" sz="800" smtClean="0"/>
              <a:pPr/>
              <a:t>Op. ROCE-%</a:t>
            </a:fld>
            <a:endParaRPr lang="fi-FI" sz="800" dirty="0"/>
          </a:p>
        </p:txBody>
      </p:sp>
      <p:sp>
        <p:nvSpPr>
          <p:cNvPr id="278" name="Text Placeholder 2">
            <a:extLst>
              <a:ext uri="{FF2B5EF4-FFF2-40B4-BE49-F238E27FC236}">
                <a16:creationId xmlns:a16="http://schemas.microsoft.com/office/drawing/2014/main" id="{D7AA2201-0673-F886-BA8D-60EDDB483DD9}"/>
              </a:ext>
            </a:extLst>
          </p:cNvPr>
          <p:cNvSpPr>
            <a:spLocks/>
          </p:cNvSpPr>
          <p:nvPr>
            <p:custDataLst>
              <p:tags r:id="rId70"/>
            </p:custDataLst>
          </p:nvPr>
        </p:nvSpPr>
        <p:spPr bwMode="auto">
          <a:xfrm>
            <a:off x="8991600" y="2268538"/>
            <a:ext cx="7889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60BAE15D-AB65-4E17-A232-E39784073B49}" type="datetime'C''ap''ita''l'''' e''''m''''p''''''''l''''''''''''oy''e''d'">
              <a:rPr lang="fi-FI" altLang="en-US" sz="800" smtClean="0"/>
              <a:pPr/>
              <a:t>Capital employed</a:t>
            </a:fld>
            <a:endParaRPr lang="fi-FI" sz="800" dirty="0"/>
          </a:p>
        </p:txBody>
      </p:sp>
      <p:sp>
        <p:nvSpPr>
          <p:cNvPr id="367" name="TextBox 29">
            <a:extLst>
              <a:ext uri="{FF2B5EF4-FFF2-40B4-BE49-F238E27FC236}">
                <a16:creationId xmlns:a16="http://schemas.microsoft.com/office/drawing/2014/main" id="{BB4D7A07-2651-FB7E-44CC-C5595BABB596}"/>
              </a:ext>
            </a:extLst>
          </p:cNvPr>
          <p:cNvSpPr txBox="1"/>
          <p:nvPr/>
        </p:nvSpPr>
        <p:spPr>
          <a:xfrm>
            <a:off x="6784171" y="4103688"/>
            <a:ext cx="974626" cy="415498"/>
          </a:xfrm>
          <a:prstGeom prst="rect">
            <a:avLst/>
          </a:prstGeom>
          <a:noFill/>
        </p:spPr>
        <p:txBody>
          <a:bodyPr wrap="none" lIns="0" tIns="0" rIns="0" bIns="0"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22D2D"/>
                </a:solidFill>
                <a:effectLst/>
                <a:uLnTx/>
                <a:uFillTx/>
                <a:latin typeface="Arial"/>
                <a:ea typeface="+mn-ea"/>
                <a:cs typeface="+mn-cs"/>
              </a:rPr>
              <a:t>*</a:t>
            </a:r>
            <a:r>
              <a:rPr kumimoji="0" lang="en-US" sz="900" b="0" i="0" u="none" strike="noStrike" kern="1200" cap="none" spc="0" normalizeH="0" baseline="0" noProof="0" dirty="0" err="1">
                <a:ln>
                  <a:noFill/>
                </a:ln>
                <a:solidFill>
                  <a:srgbClr val="322D2D"/>
                </a:solidFill>
                <a:effectLst/>
                <a:uLnTx/>
                <a:uFillTx/>
                <a:latin typeface="Arial"/>
                <a:ea typeface="+mn-ea"/>
                <a:cs typeface="+mn-cs"/>
              </a:rPr>
              <a:t>Oil&amp;Gas</a:t>
            </a:r>
            <a:r>
              <a:rPr kumimoji="0" lang="en-US" sz="900" b="0" i="0" u="none" strike="noStrike" kern="1200" cap="none" spc="0" normalizeH="0" baseline="0" noProof="0" dirty="0">
                <a:ln>
                  <a:noFill/>
                </a:ln>
                <a:solidFill>
                  <a:srgbClr val="322D2D"/>
                </a:solidFill>
                <a:effectLst/>
                <a:uLnTx/>
                <a:uFillTx/>
                <a:latin typeface="Arial"/>
                <a:ea typeface="+mn-ea"/>
                <a:cs typeface="+mn-cs"/>
              </a:rPr>
              <a:t> adjusted </a:t>
            </a:r>
            <a:br>
              <a:rPr kumimoji="0" lang="en-US" sz="900" b="0" i="0" u="none" strike="noStrike" kern="1200" cap="none" spc="0" normalizeH="0" baseline="0" noProof="0" dirty="0">
                <a:ln>
                  <a:noFill/>
                </a:ln>
                <a:solidFill>
                  <a:srgbClr val="322D2D"/>
                </a:solidFill>
                <a:effectLst/>
                <a:uLnTx/>
                <a:uFillTx/>
                <a:latin typeface="Arial"/>
                <a:ea typeface="+mn-ea"/>
                <a:cs typeface="+mn-cs"/>
              </a:rPr>
            </a:br>
            <a:endParaRPr kumimoji="0" lang="en-US" sz="900" b="0" i="0" u="none" strike="noStrike" kern="1200" cap="none" spc="0" normalizeH="0" baseline="0" noProof="0" dirty="0">
              <a:ln>
                <a:noFill/>
              </a:ln>
              <a:solidFill>
                <a:srgbClr val="322D2D"/>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322D2D"/>
              </a:solidFill>
              <a:effectLst/>
              <a:uLnTx/>
              <a:uFillTx/>
              <a:latin typeface="Arial"/>
              <a:ea typeface="+mn-ea"/>
              <a:cs typeface="+mn-cs"/>
            </a:endParaRPr>
          </a:p>
        </p:txBody>
      </p:sp>
      <p:sp>
        <p:nvSpPr>
          <p:cNvPr id="6" name="TextBox 5">
            <a:extLst>
              <a:ext uri="{FF2B5EF4-FFF2-40B4-BE49-F238E27FC236}">
                <a16:creationId xmlns:a16="http://schemas.microsoft.com/office/drawing/2014/main" id="{6344938C-3B71-A365-110F-3A9C48E24F82}"/>
              </a:ext>
            </a:extLst>
          </p:cNvPr>
          <p:cNvSpPr txBox="1"/>
          <p:nvPr/>
        </p:nvSpPr>
        <p:spPr>
          <a:xfrm>
            <a:off x="830205" y="1976438"/>
            <a:ext cx="1096094" cy="215444"/>
          </a:xfrm>
          <a:prstGeom prst="rect">
            <a:avLst/>
          </a:prstGeom>
          <a:noFill/>
        </p:spPr>
        <p:txBody>
          <a:bodyPr wrap="square" rtlCol="0">
            <a:spAutoFit/>
          </a:bodyPr>
          <a:lstStyle/>
          <a:p>
            <a:r>
              <a:rPr lang="fi-FI" sz="800" dirty="0"/>
              <a:t>EUR in </a:t>
            </a:r>
            <a:r>
              <a:rPr lang="fi-FI" sz="800" dirty="0" err="1"/>
              <a:t>million</a:t>
            </a:r>
            <a:endParaRPr lang="fi-FI" sz="800" dirty="0"/>
          </a:p>
        </p:txBody>
      </p:sp>
      <p:sp>
        <p:nvSpPr>
          <p:cNvPr id="12" name="TextBox 11">
            <a:extLst>
              <a:ext uri="{FF2B5EF4-FFF2-40B4-BE49-F238E27FC236}">
                <a16:creationId xmlns:a16="http://schemas.microsoft.com/office/drawing/2014/main" id="{7E298A6A-F2E6-7E9A-3D8A-D46DDA170005}"/>
              </a:ext>
            </a:extLst>
          </p:cNvPr>
          <p:cNvSpPr txBox="1"/>
          <p:nvPr/>
        </p:nvSpPr>
        <p:spPr>
          <a:xfrm>
            <a:off x="6225456" y="1976438"/>
            <a:ext cx="1096094" cy="215444"/>
          </a:xfrm>
          <a:prstGeom prst="rect">
            <a:avLst/>
          </a:prstGeom>
          <a:noFill/>
        </p:spPr>
        <p:txBody>
          <a:bodyPr wrap="square" rtlCol="0">
            <a:spAutoFit/>
          </a:bodyPr>
          <a:lstStyle/>
          <a:p>
            <a:r>
              <a:rPr lang="fi-FI" sz="800" dirty="0"/>
              <a:t>EUR in </a:t>
            </a:r>
            <a:r>
              <a:rPr lang="fi-FI" sz="800" dirty="0" err="1"/>
              <a:t>million</a:t>
            </a:r>
            <a:endParaRPr lang="fi-FI" sz="800" dirty="0"/>
          </a:p>
        </p:txBody>
      </p:sp>
    </p:spTree>
    <p:extLst>
      <p:ext uri="{BB962C8B-B14F-4D97-AF65-F5344CB8AC3E}">
        <p14:creationId xmlns:p14="http://schemas.microsoft.com/office/powerpoint/2010/main" val="44624347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F7EEC9-845E-1F28-3660-7650010EB6E8}"/>
            </a:ext>
          </a:extLst>
        </p:cNvPr>
        <p:cNvGrpSpPr/>
        <p:nvPr/>
      </p:nvGrpSpPr>
      <p:grpSpPr>
        <a:xfrm>
          <a:off x="0" y="0"/>
          <a:ext cx="0" cy="0"/>
          <a:chOff x="0" y="0"/>
          <a:chExt cx="0" cy="0"/>
        </a:xfrm>
      </p:grpSpPr>
      <p:graphicFrame>
        <p:nvGraphicFramePr>
          <p:cNvPr id="85" name="think-cell data - do not delete" hidden="1">
            <a:extLst>
              <a:ext uri="{FF2B5EF4-FFF2-40B4-BE49-F238E27FC236}">
                <a16:creationId xmlns:a16="http://schemas.microsoft.com/office/drawing/2014/main" id="{B8DF974E-B9FD-5620-B1C0-1C05818E9E58}"/>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2" imgW="242" imgH="241" progId="TCLayout.ActiveDocument.1">
                  <p:embed/>
                </p:oleObj>
              </mc:Choice>
              <mc:Fallback>
                <p:oleObj name="think-cell Slide" r:id="rId42" imgW="242" imgH="241" progId="TCLayout.ActiveDocument.1">
                  <p:embed/>
                  <p:pic>
                    <p:nvPicPr>
                      <p:cNvPr id="85" name="think-cell data - do not delete" hidden="1">
                        <a:extLst>
                          <a:ext uri="{FF2B5EF4-FFF2-40B4-BE49-F238E27FC236}">
                            <a16:creationId xmlns:a16="http://schemas.microsoft.com/office/drawing/2014/main" id="{B8DF974E-B9FD-5620-B1C0-1C05818E9E58}"/>
                          </a:ext>
                        </a:extLst>
                      </p:cNvPr>
                      <p:cNvPicPr/>
                      <p:nvPr/>
                    </p:nvPicPr>
                    <p:blipFill>
                      <a:blip r:embed="rId43"/>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C6617BFA-ACB1-C336-648E-40958115A4C6}"/>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8BFB6590-CF45-A31C-448B-773CA69C042F}"/>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BB858B1C-A864-073F-7A82-2FD874108BF1}"/>
              </a:ext>
            </a:extLst>
          </p:cNvPr>
          <p:cNvSpPr>
            <a:spLocks noGrp="1"/>
          </p:cNvSpPr>
          <p:nvPr>
            <p:ph type="sldNum" sz="quarter" idx="12"/>
          </p:nvPr>
        </p:nvSpPr>
        <p:spPr/>
        <p:txBody>
          <a:bodyPr/>
          <a:lstStyle/>
          <a:p>
            <a:fld id="{9B8CDF1A-3CDE-4195-AF23-CDCF2878DEB5}" type="slidenum">
              <a:rPr lang="en-US" smtClean="0"/>
              <a:t>72</a:t>
            </a:fld>
            <a:endParaRPr lang="en-US"/>
          </a:p>
        </p:txBody>
      </p:sp>
      <p:sp>
        <p:nvSpPr>
          <p:cNvPr id="5" name="Title 10">
            <a:extLst>
              <a:ext uri="{FF2B5EF4-FFF2-40B4-BE49-F238E27FC236}">
                <a16:creationId xmlns:a16="http://schemas.microsoft.com/office/drawing/2014/main" id="{2C3A03AA-43D3-57CE-08CB-E9239326962C}"/>
              </a:ext>
            </a:extLst>
          </p:cNvPr>
          <p:cNvSpPr txBox="1">
            <a:spLocks/>
          </p:cNvSpPr>
          <p:nvPr/>
        </p:nvSpPr>
        <p:spPr>
          <a:xfrm>
            <a:off x="850868" y="511047"/>
            <a:ext cx="10514013" cy="647923"/>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dirty="0"/>
              <a:t>Operating </a:t>
            </a:r>
            <a:r>
              <a:rPr lang="fi-FI" dirty="0" err="1"/>
              <a:t>cash</a:t>
            </a:r>
            <a:r>
              <a:rPr lang="fi-FI" dirty="0"/>
              <a:t> </a:t>
            </a:r>
            <a:r>
              <a:rPr lang="fi-FI" dirty="0" err="1"/>
              <a:t>flow</a:t>
            </a:r>
            <a:r>
              <a:rPr lang="fi-FI" dirty="0"/>
              <a:t> </a:t>
            </a:r>
            <a:r>
              <a:rPr lang="fi-FI" dirty="0" err="1"/>
              <a:t>stable</a:t>
            </a:r>
            <a:r>
              <a:rPr lang="fi-FI" dirty="0"/>
              <a:t> in Q2</a:t>
            </a:r>
            <a:endParaRPr lang="en-US" dirty="0"/>
          </a:p>
        </p:txBody>
      </p:sp>
      <p:sp>
        <p:nvSpPr>
          <p:cNvPr id="7" name="Slide Number Placeholder 7">
            <a:extLst>
              <a:ext uri="{FF2B5EF4-FFF2-40B4-BE49-F238E27FC236}">
                <a16:creationId xmlns:a16="http://schemas.microsoft.com/office/drawing/2014/main" id="{D38787DA-126C-BADA-0CD7-3486353B0C4A}"/>
              </a:ext>
            </a:extLst>
          </p:cNvPr>
          <p:cNvSpPr txBox="1">
            <a:spLocks/>
          </p:cNvSpPr>
          <p:nvPr/>
        </p:nvSpPr>
        <p:spPr>
          <a:xfrm>
            <a:off x="11352212" y="6453188"/>
            <a:ext cx="504825" cy="144463"/>
          </a:xfrm>
          <a:prstGeom prst="rect">
            <a:avLst/>
          </a:prstGeom>
        </p:spPr>
        <p:txBody>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endParaRPr lang="en-US" sz="700" cap="all" spc="100">
              <a:solidFill>
                <a:srgbClr val="322D2D"/>
              </a:solidFill>
              <a:latin typeface="Arial"/>
            </a:endParaRPr>
          </a:p>
        </p:txBody>
      </p:sp>
      <p:sp>
        <p:nvSpPr>
          <p:cNvPr id="10" name="TextBox 18">
            <a:extLst>
              <a:ext uri="{FF2B5EF4-FFF2-40B4-BE49-F238E27FC236}">
                <a16:creationId xmlns:a16="http://schemas.microsoft.com/office/drawing/2014/main" id="{86268DBF-40BD-049B-40E9-3C4415FBF47D}"/>
              </a:ext>
            </a:extLst>
          </p:cNvPr>
          <p:cNvSpPr txBox="1"/>
          <p:nvPr/>
        </p:nvSpPr>
        <p:spPr>
          <a:xfrm>
            <a:off x="1066800" y="1493838"/>
            <a:ext cx="5184775" cy="360363"/>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fi-FI" sz="1400" b="1" spc="100" dirty="0">
                <a:solidFill>
                  <a:srgbClr val="322D2D"/>
                </a:solidFill>
                <a:latin typeface="Arial"/>
              </a:rPr>
              <a:t>NET WORKING CAPITAL</a:t>
            </a:r>
            <a:endParaRPr kumimoji="0" lang="en-US" sz="1400" b="1" i="0" u="none" strike="noStrike" kern="1200" cap="none" spc="0" normalizeH="0" baseline="0" noProof="0" dirty="0">
              <a:ln>
                <a:noFill/>
              </a:ln>
              <a:solidFill>
                <a:srgbClr val="322D2D"/>
              </a:solidFill>
              <a:effectLst/>
              <a:uLnTx/>
              <a:uFillTx/>
              <a:latin typeface="Arial"/>
              <a:ea typeface="+mn-ea"/>
              <a:cs typeface="+mn-cs"/>
            </a:endParaRPr>
          </a:p>
        </p:txBody>
      </p:sp>
      <p:sp>
        <p:nvSpPr>
          <p:cNvPr id="13" name="Content Placeholder 18">
            <a:extLst>
              <a:ext uri="{FF2B5EF4-FFF2-40B4-BE49-F238E27FC236}">
                <a16:creationId xmlns:a16="http://schemas.microsoft.com/office/drawing/2014/main" id="{FC43EAFD-D1FB-A37A-3224-861ED5FC53AD}"/>
              </a:ext>
            </a:extLst>
          </p:cNvPr>
          <p:cNvSpPr txBox="1">
            <a:spLocks/>
          </p:cNvSpPr>
          <p:nvPr/>
        </p:nvSpPr>
        <p:spPr>
          <a:xfrm>
            <a:off x="950433" y="4359275"/>
            <a:ext cx="5183188" cy="2057402"/>
          </a:xfrm>
          <a:prstGeom prst="rect">
            <a:avLst/>
          </a:prstGeom>
        </p:spPr>
        <p:txBody>
          <a:bodyPr vert="horz" lIns="0" tIns="0" rIns="0" bIns="0" rtlCol="0" anchor="t" anchorCtr="0">
            <a:noAutofit/>
          </a:bodyPr>
          <a:lstStyle>
            <a:lvl1pPr marL="342900" indent="-342900">
              <a:lnSpc>
                <a:spcPct val="90000"/>
              </a:lnSpc>
              <a:spcBef>
                <a:spcPts val="1000"/>
              </a:spcBef>
              <a:buFont typeface="Arial" panose="020B0604020202020204" pitchFamily="34" charset="0"/>
              <a:buChar char="•"/>
              <a:defRPr sz="1600"/>
            </a:lvl1pPr>
            <a:lvl2pPr marL="266700" indent="-266700">
              <a:lnSpc>
                <a:spcPct val="90000"/>
              </a:lnSpc>
              <a:spcBef>
                <a:spcPts val="1000"/>
              </a:spcBef>
              <a:buFont typeface="Arial" panose="020B0604020202020204" pitchFamily="34" charset="0"/>
              <a:buChar char="•"/>
              <a:defRPr sz="2000"/>
            </a:lvl2pPr>
            <a:lvl3pPr marL="539750" indent="-273050">
              <a:lnSpc>
                <a:spcPct val="90000"/>
              </a:lnSpc>
              <a:spcBef>
                <a:spcPts val="1000"/>
              </a:spcBef>
              <a:buFont typeface="Arial" panose="020B0604020202020204" pitchFamily="34" charset="0"/>
              <a:buChar char="–"/>
              <a:tabLst>
                <a:tab pos="539750" algn="l"/>
              </a:tabLst>
            </a:lvl3pPr>
            <a:lvl4pPr marL="806450" indent="-266700">
              <a:lnSpc>
                <a:spcPct val="90000"/>
              </a:lnSpc>
              <a:spcBef>
                <a:spcPts val="1000"/>
              </a:spcBef>
              <a:buFont typeface="Arial" panose="020B0604020202020204" pitchFamily="34" charset="0"/>
              <a:buChar char="•"/>
              <a:defRPr sz="1600"/>
            </a:lvl4pPr>
            <a:lvl5pPr marL="1071563" indent="-265113">
              <a:lnSpc>
                <a:spcPct val="90000"/>
              </a:lnSpc>
              <a:spcBef>
                <a:spcPts val="1000"/>
              </a:spcBef>
              <a:buFont typeface="Arial" panose="020B0604020202020204" pitchFamily="34" charset="0"/>
              <a:buChar char="–"/>
              <a:defRPr sz="1200"/>
            </a:lvl5pPr>
            <a:lvl6pPr marL="1346200" indent="-274638">
              <a:lnSpc>
                <a:spcPct val="90000"/>
              </a:lnSpc>
              <a:spcBef>
                <a:spcPts val="1000"/>
              </a:spcBef>
              <a:buFont typeface="Arial" panose="020B0604020202020204" pitchFamily="34" charset="0"/>
              <a:buChar char="–"/>
              <a:defRPr sz="1200"/>
            </a:lvl6pPr>
            <a:lvl7pPr marL="1612900" indent="-266700">
              <a:lnSpc>
                <a:spcPct val="90000"/>
              </a:lnSpc>
              <a:spcBef>
                <a:spcPts val="1000"/>
              </a:spcBef>
              <a:buFont typeface="Arial" panose="020B0604020202020204" pitchFamily="34" charset="0"/>
              <a:buChar char="–"/>
              <a:defRPr sz="1200"/>
            </a:lvl7pPr>
            <a:lvl8pPr marL="1878013" indent="-265113">
              <a:lnSpc>
                <a:spcPct val="90000"/>
              </a:lnSpc>
              <a:spcBef>
                <a:spcPts val="1000"/>
              </a:spcBef>
              <a:buFont typeface="Arial" panose="020B0604020202020204" pitchFamily="34" charset="0"/>
              <a:buChar char="–"/>
              <a:defRPr sz="1200"/>
            </a:lvl8pPr>
            <a:lvl9pPr marL="2152650" indent="-274638">
              <a:lnSpc>
                <a:spcPct val="90000"/>
              </a:lnSpc>
              <a:spcBef>
                <a:spcPts val="1000"/>
              </a:spcBef>
              <a:buFont typeface="Arial" panose="020B0604020202020204" pitchFamily="34" charset="0"/>
              <a:buChar char="–"/>
              <a:defRPr sz="1200"/>
            </a:lvl9pPr>
          </a:lstStyle>
          <a:p>
            <a:pPr marL="285750" lvl="0" indent="-285750">
              <a:defRPr/>
            </a:pPr>
            <a:r>
              <a:rPr lang="en-US" dirty="0">
                <a:solidFill>
                  <a:srgbClr val="322D2D"/>
                </a:solidFill>
              </a:rPr>
              <a:t>Net working capital increased Y/Y to 315.9 million. </a:t>
            </a:r>
          </a:p>
          <a:p>
            <a:pPr marL="285750" lvl="0" indent="-285750">
              <a:defRPr/>
            </a:pPr>
            <a:r>
              <a:rPr lang="en-US" dirty="0">
                <a:solidFill>
                  <a:srgbClr val="322D2D"/>
                </a:solidFill>
              </a:rPr>
              <a:t>The increase was mainly driven by the acquisitions and the increase in inventories.</a:t>
            </a:r>
          </a:p>
          <a:p>
            <a:pPr marL="285750" lvl="0" indent="-285750">
              <a:defRPr/>
            </a:pPr>
            <a:r>
              <a:rPr lang="en-US" dirty="0">
                <a:solidFill>
                  <a:srgbClr val="322D2D"/>
                </a:solidFill>
              </a:rPr>
              <a:t>Inventories increased both Y/Y and Q/Q, following raw material inflation</a:t>
            </a:r>
          </a:p>
          <a:p>
            <a:pPr marL="342900" marR="0" lvl="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fi-FI" sz="1600" b="0" i="0" u="none" strike="noStrike" kern="1200" cap="none" spc="0" normalizeH="0" baseline="0" noProof="0" dirty="0">
              <a:ln>
                <a:noFill/>
              </a:ln>
              <a:solidFill>
                <a:srgbClr val="322D2D"/>
              </a:solidFill>
              <a:effectLst/>
              <a:highlight>
                <a:srgbClr val="FFFF00"/>
              </a:highlight>
              <a:uLnTx/>
              <a:uFillTx/>
              <a:latin typeface="Arial"/>
              <a:ea typeface="+mn-ea"/>
              <a:cs typeface="+mn-cs"/>
            </a:endParaRPr>
          </a:p>
        </p:txBody>
      </p:sp>
      <p:sp>
        <p:nvSpPr>
          <p:cNvPr id="16" name="TextBox 8">
            <a:extLst>
              <a:ext uri="{FF2B5EF4-FFF2-40B4-BE49-F238E27FC236}">
                <a16:creationId xmlns:a16="http://schemas.microsoft.com/office/drawing/2014/main" id="{14946CAA-F652-B392-09E4-A32A1804D8FB}"/>
              </a:ext>
            </a:extLst>
          </p:cNvPr>
          <p:cNvSpPr txBox="1"/>
          <p:nvPr/>
        </p:nvSpPr>
        <p:spPr>
          <a:xfrm>
            <a:off x="-1804823" y="41022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2D2D"/>
              </a:solidFill>
              <a:effectLst/>
              <a:uLnTx/>
              <a:uFillTx/>
              <a:latin typeface="Arial"/>
              <a:ea typeface="+mn-ea"/>
              <a:cs typeface="+mn-cs"/>
            </a:endParaRPr>
          </a:p>
        </p:txBody>
      </p:sp>
      <p:sp>
        <p:nvSpPr>
          <p:cNvPr id="34" name="TextBox 9">
            <a:extLst>
              <a:ext uri="{FF2B5EF4-FFF2-40B4-BE49-F238E27FC236}">
                <a16:creationId xmlns:a16="http://schemas.microsoft.com/office/drawing/2014/main" id="{BF3207B2-4D81-AD79-9ABF-1FB244007FAD}"/>
              </a:ext>
            </a:extLst>
          </p:cNvPr>
          <p:cNvSpPr txBox="1"/>
          <p:nvPr/>
        </p:nvSpPr>
        <p:spPr>
          <a:xfrm>
            <a:off x="5629275" y="3398838"/>
            <a:ext cx="552786" cy="27622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b="1">
                <a:solidFill>
                  <a:prstClr val="white"/>
                </a:solidFill>
                <a:latin typeface="Arial"/>
              </a:rPr>
              <a:t>3</a:t>
            </a:r>
            <a:r>
              <a:rPr kumimoji="0" lang="fi-FI" sz="1200" b="1" i="0" u="none" strike="noStrike" kern="1200" cap="none" spc="0" normalizeH="0" baseline="0" noProof="0">
                <a:ln>
                  <a:noFill/>
                </a:ln>
                <a:solidFill>
                  <a:prstClr val="white"/>
                </a:solidFill>
                <a:effectLst/>
                <a:uLnTx/>
                <a:uFillTx/>
                <a:latin typeface="Arial"/>
                <a:ea typeface="+mn-ea"/>
                <a:cs typeface="+mn-cs"/>
              </a:rPr>
              <a:t>%</a:t>
            </a:r>
          </a:p>
        </p:txBody>
      </p:sp>
      <p:graphicFrame>
        <p:nvGraphicFramePr>
          <p:cNvPr id="63" name="Chart 62">
            <a:extLst>
              <a:ext uri="{FF2B5EF4-FFF2-40B4-BE49-F238E27FC236}">
                <a16:creationId xmlns:a16="http://schemas.microsoft.com/office/drawing/2014/main" id="{602BEB34-F985-6A53-53A3-943BA6BA73E1}"/>
              </a:ext>
            </a:extLst>
          </p:cNvPr>
          <p:cNvGraphicFramePr/>
          <p:nvPr>
            <p:custDataLst>
              <p:tags r:id="rId2"/>
            </p:custDataLst>
          </p:nvPr>
        </p:nvGraphicFramePr>
        <p:xfrm>
          <a:off x="788988" y="1804988"/>
          <a:ext cx="5251450" cy="2209800"/>
        </p:xfrm>
        <a:graphic>
          <a:graphicData uri="http://schemas.openxmlformats.org/drawingml/2006/chart">
            <c:chart xmlns:c="http://schemas.openxmlformats.org/drawingml/2006/chart" xmlns:r="http://schemas.openxmlformats.org/officeDocument/2006/relationships" r:id="rId44"/>
          </a:graphicData>
        </a:graphic>
      </p:graphicFrame>
      <p:sp>
        <p:nvSpPr>
          <p:cNvPr id="582" name="Text Placeholder 2">
            <a:extLst>
              <a:ext uri="{FF2B5EF4-FFF2-40B4-BE49-F238E27FC236}">
                <a16:creationId xmlns:a16="http://schemas.microsoft.com/office/drawing/2014/main" id="{13D4FDB2-C903-ECCC-63EE-168085F898B4}"/>
              </a:ext>
            </a:extLst>
          </p:cNvPr>
          <p:cNvSpPr>
            <a:spLocks/>
          </p:cNvSpPr>
          <p:nvPr>
            <p:custDataLst>
              <p:tags r:id="rId3"/>
            </p:custDataLst>
          </p:nvPr>
        </p:nvSpPr>
        <p:spPr bwMode="gray">
          <a:xfrm>
            <a:off x="1333500" y="2336800"/>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4DA5BDB-587C-4DFB-AB70-827DCA06C0DD}" type="datetime'''''''''''''''''1''''0''''''''''.''''0''''''''%'''''''''''">
              <a:rPr lang="fi-FI" altLang="en-US" sz="800" b="1" smtClean="0">
                <a:effectLst/>
              </a:rPr>
              <a:pPr lvl="0" algn="ctr">
                <a:spcBef>
                  <a:spcPct val="0"/>
                </a:spcBef>
                <a:spcAft>
                  <a:spcPct val="0"/>
                </a:spcAft>
              </a:pPr>
              <a:t>10.0%</a:t>
            </a:fld>
            <a:endParaRPr lang="fi-FI" sz="800" b="1" dirty="0"/>
          </a:p>
        </p:txBody>
      </p:sp>
      <p:sp>
        <p:nvSpPr>
          <p:cNvPr id="393" name="Text Placeholder 2">
            <a:extLst>
              <a:ext uri="{FF2B5EF4-FFF2-40B4-BE49-F238E27FC236}">
                <a16:creationId xmlns:a16="http://schemas.microsoft.com/office/drawing/2014/main" id="{752C0AC4-E816-0A49-E0FE-468E1D9EF80F}"/>
              </a:ext>
            </a:extLst>
          </p:cNvPr>
          <p:cNvSpPr>
            <a:spLocks/>
          </p:cNvSpPr>
          <p:nvPr>
            <p:custDataLst>
              <p:tags r:id="rId4"/>
            </p:custDataLst>
          </p:nvPr>
        </p:nvSpPr>
        <p:spPr bwMode="auto">
          <a:xfrm>
            <a:off x="1314450" y="38322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B28ACAD-3878-4E76-8C83-E7AF6744D1BB}" type="datetime'''''''''''''Q''2''''''''''''''''''''''/''''2''''4'">
              <a:rPr lang="fi-FI" altLang="en-US" sz="1000" smtClean="0"/>
              <a:pPr lvl="0" algn="ctr">
                <a:spcBef>
                  <a:spcPct val="0"/>
                </a:spcBef>
                <a:spcAft>
                  <a:spcPct val="0"/>
                </a:spcAft>
              </a:pPr>
              <a:t>Q2/24</a:t>
            </a:fld>
            <a:endParaRPr lang="fi-FI" sz="1000" dirty="0"/>
          </a:p>
        </p:txBody>
      </p:sp>
      <p:sp>
        <p:nvSpPr>
          <p:cNvPr id="583" name="Text Placeholder 2">
            <a:extLst>
              <a:ext uri="{FF2B5EF4-FFF2-40B4-BE49-F238E27FC236}">
                <a16:creationId xmlns:a16="http://schemas.microsoft.com/office/drawing/2014/main" id="{1DA1A624-BF8A-7013-5EEF-C88369F980ED}"/>
              </a:ext>
            </a:extLst>
          </p:cNvPr>
          <p:cNvSpPr>
            <a:spLocks/>
          </p:cNvSpPr>
          <p:nvPr>
            <p:custDataLst>
              <p:tags r:id="rId5"/>
            </p:custDataLst>
          </p:nvPr>
        </p:nvSpPr>
        <p:spPr bwMode="gray">
          <a:xfrm>
            <a:off x="1858963" y="2281238"/>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AC2070A-C4C6-4C4B-BA27-C2A69063C61C}" type="datetime'''10''''''''''''''''''''''''''''.''4%'''''''''''''">
              <a:rPr lang="fi-FI" altLang="en-US" sz="800" smtClean="0">
                <a:effectLst/>
              </a:rPr>
              <a:pPr lvl="0" algn="ctr">
                <a:spcBef>
                  <a:spcPct val="0"/>
                </a:spcBef>
                <a:spcAft>
                  <a:spcPct val="0"/>
                </a:spcAft>
              </a:pPr>
              <a:t>10.4%</a:t>
            </a:fld>
            <a:endParaRPr lang="fi-FI" sz="800" dirty="0"/>
          </a:p>
        </p:txBody>
      </p:sp>
      <p:sp>
        <p:nvSpPr>
          <p:cNvPr id="394" name="Text Placeholder 2">
            <a:extLst>
              <a:ext uri="{FF2B5EF4-FFF2-40B4-BE49-F238E27FC236}">
                <a16:creationId xmlns:a16="http://schemas.microsoft.com/office/drawing/2014/main" id="{48D1CFF2-01C2-0102-751E-1B102E69F104}"/>
              </a:ext>
            </a:extLst>
          </p:cNvPr>
          <p:cNvSpPr>
            <a:spLocks/>
          </p:cNvSpPr>
          <p:nvPr>
            <p:custDataLst>
              <p:tags r:id="rId6"/>
            </p:custDataLst>
          </p:nvPr>
        </p:nvSpPr>
        <p:spPr bwMode="auto">
          <a:xfrm>
            <a:off x="1839913" y="38322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2C312F7-7386-43E6-A84B-0D70CF378E17}" type="datetime'''''''''''Q''3''''''''/''''2''''''''''''''''4'''''''''''">
              <a:rPr lang="fi-FI" altLang="en-US" sz="1000" smtClean="0"/>
              <a:pPr lvl="0" algn="ctr">
                <a:spcBef>
                  <a:spcPct val="0"/>
                </a:spcBef>
                <a:spcAft>
                  <a:spcPct val="0"/>
                </a:spcAft>
              </a:pPr>
              <a:t>Q3/24</a:t>
            </a:fld>
            <a:endParaRPr lang="fi-FI" sz="1000" dirty="0"/>
          </a:p>
        </p:txBody>
      </p:sp>
      <p:sp>
        <p:nvSpPr>
          <p:cNvPr id="584" name="Text Placeholder 2">
            <a:extLst>
              <a:ext uri="{FF2B5EF4-FFF2-40B4-BE49-F238E27FC236}">
                <a16:creationId xmlns:a16="http://schemas.microsoft.com/office/drawing/2014/main" id="{F3714846-AAE3-CFFB-C8D2-F679FBB4E969}"/>
              </a:ext>
            </a:extLst>
          </p:cNvPr>
          <p:cNvSpPr>
            <a:spLocks/>
          </p:cNvSpPr>
          <p:nvPr>
            <p:custDataLst>
              <p:tags r:id="rId7"/>
            </p:custDataLst>
          </p:nvPr>
        </p:nvSpPr>
        <p:spPr bwMode="gray">
          <a:xfrm>
            <a:off x="2413000" y="2522538"/>
            <a:ext cx="26193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D2CEEFC-CFD5-4FD7-A678-DFB57A66B8D6}" type="datetime'8''''.''''''''''''5''''''''''''''''''''''''''''%'''''''''''''">
              <a:rPr lang="fi-FI" altLang="en-US" sz="800" smtClean="0">
                <a:effectLst/>
              </a:rPr>
              <a:pPr lvl="0" algn="ctr">
                <a:spcBef>
                  <a:spcPct val="0"/>
                </a:spcBef>
                <a:spcAft>
                  <a:spcPct val="0"/>
                </a:spcAft>
              </a:pPr>
              <a:t>8.5%</a:t>
            </a:fld>
            <a:endParaRPr lang="fi-FI" sz="800" dirty="0"/>
          </a:p>
        </p:txBody>
      </p:sp>
      <p:sp>
        <p:nvSpPr>
          <p:cNvPr id="395" name="Text Placeholder 2">
            <a:extLst>
              <a:ext uri="{FF2B5EF4-FFF2-40B4-BE49-F238E27FC236}">
                <a16:creationId xmlns:a16="http://schemas.microsoft.com/office/drawing/2014/main" id="{E2EDF343-FA83-9C4F-D819-94299938C92F}"/>
              </a:ext>
            </a:extLst>
          </p:cNvPr>
          <p:cNvSpPr>
            <a:spLocks/>
          </p:cNvSpPr>
          <p:nvPr>
            <p:custDataLst>
              <p:tags r:id="rId8"/>
            </p:custDataLst>
          </p:nvPr>
        </p:nvSpPr>
        <p:spPr bwMode="auto">
          <a:xfrm>
            <a:off x="2365375" y="38322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6BF5D76-B06B-4DC7-9ED8-02BC421220E7}" type="datetime'''Q''4''/''''''''''2''''''''4'''''''''''''''''''''''''''''">
              <a:rPr lang="fi-FI" altLang="en-US" sz="1000" smtClean="0"/>
              <a:pPr lvl="0" algn="ctr">
                <a:spcBef>
                  <a:spcPct val="0"/>
                </a:spcBef>
                <a:spcAft>
                  <a:spcPct val="0"/>
                </a:spcAft>
              </a:pPr>
              <a:t>Q4/24</a:t>
            </a:fld>
            <a:endParaRPr lang="fi-FI" sz="1000" dirty="0"/>
          </a:p>
        </p:txBody>
      </p:sp>
      <p:sp>
        <p:nvSpPr>
          <p:cNvPr id="585" name="Text Placeholder 2">
            <a:extLst>
              <a:ext uri="{FF2B5EF4-FFF2-40B4-BE49-F238E27FC236}">
                <a16:creationId xmlns:a16="http://schemas.microsoft.com/office/drawing/2014/main" id="{7BF84A5E-8444-888C-0C39-7F8E1215FE60}"/>
              </a:ext>
            </a:extLst>
          </p:cNvPr>
          <p:cNvSpPr>
            <a:spLocks/>
          </p:cNvSpPr>
          <p:nvPr>
            <p:custDataLst>
              <p:tags r:id="rId9"/>
            </p:custDataLst>
          </p:nvPr>
        </p:nvSpPr>
        <p:spPr bwMode="gray">
          <a:xfrm>
            <a:off x="2938463" y="2373313"/>
            <a:ext cx="26193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F455F63-B62C-4856-B29F-9DBC12DFD891}" type="datetime'''''''''''''''''''9''.''''''''''''''''''''''7''%'''''''">
              <a:rPr lang="fi-FI" altLang="en-US" sz="800" smtClean="0">
                <a:effectLst/>
              </a:rPr>
              <a:pPr lvl="0" algn="ctr">
                <a:spcBef>
                  <a:spcPct val="0"/>
                </a:spcBef>
                <a:spcAft>
                  <a:spcPct val="0"/>
                </a:spcAft>
              </a:pPr>
              <a:t>9.7%</a:t>
            </a:fld>
            <a:endParaRPr lang="fi-FI" sz="800" dirty="0"/>
          </a:p>
        </p:txBody>
      </p:sp>
      <p:sp>
        <p:nvSpPr>
          <p:cNvPr id="396" name="Text Placeholder 2">
            <a:extLst>
              <a:ext uri="{FF2B5EF4-FFF2-40B4-BE49-F238E27FC236}">
                <a16:creationId xmlns:a16="http://schemas.microsoft.com/office/drawing/2014/main" id="{10D17247-C89F-3F05-6FF2-F8FE6DEEBE72}"/>
              </a:ext>
            </a:extLst>
          </p:cNvPr>
          <p:cNvSpPr>
            <a:spLocks/>
          </p:cNvSpPr>
          <p:nvPr>
            <p:custDataLst>
              <p:tags r:id="rId10"/>
            </p:custDataLst>
          </p:nvPr>
        </p:nvSpPr>
        <p:spPr bwMode="auto">
          <a:xfrm>
            <a:off x="2890838" y="38322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937225C-CC02-4B9C-B78F-E18EED8451AE}" type="datetime'''''''''Q''''''''''''''''''''''1''''''''/''25'''''''''''''">
              <a:rPr lang="fi-FI" altLang="en-US" sz="1000" smtClean="0"/>
              <a:pPr lvl="0" algn="ctr">
                <a:spcBef>
                  <a:spcPct val="0"/>
                </a:spcBef>
                <a:spcAft>
                  <a:spcPct val="0"/>
                </a:spcAft>
              </a:pPr>
              <a:t>Q1/25</a:t>
            </a:fld>
            <a:endParaRPr lang="fi-FI" sz="1000" dirty="0"/>
          </a:p>
        </p:txBody>
      </p:sp>
      <p:sp>
        <p:nvSpPr>
          <p:cNvPr id="586" name="Text Placeholder 2">
            <a:extLst>
              <a:ext uri="{FF2B5EF4-FFF2-40B4-BE49-F238E27FC236}">
                <a16:creationId xmlns:a16="http://schemas.microsoft.com/office/drawing/2014/main" id="{B0EDCBB7-767E-BEA7-BE2C-52B34975F543}"/>
              </a:ext>
            </a:extLst>
          </p:cNvPr>
          <p:cNvSpPr>
            <a:spLocks/>
          </p:cNvSpPr>
          <p:nvPr>
            <p:custDataLst>
              <p:tags r:id="rId11"/>
            </p:custDataLst>
          </p:nvPr>
        </p:nvSpPr>
        <p:spPr bwMode="gray">
          <a:xfrm>
            <a:off x="3435350" y="2254250"/>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A9CA952-7464-42AA-AE86-05F9B15FBB7D}" type="datetime'1''''''''''''''''''''''0''''''.7''''%'''">
              <a:rPr lang="fi-FI" altLang="en-US" sz="800" b="1" smtClean="0">
                <a:effectLst/>
              </a:rPr>
              <a:pPr lvl="0" algn="ctr">
                <a:spcBef>
                  <a:spcPct val="0"/>
                </a:spcBef>
                <a:spcAft>
                  <a:spcPct val="0"/>
                </a:spcAft>
              </a:pPr>
              <a:t>10.7%</a:t>
            </a:fld>
            <a:endParaRPr lang="fi-FI" sz="800" b="1" dirty="0"/>
          </a:p>
        </p:txBody>
      </p:sp>
      <p:sp>
        <p:nvSpPr>
          <p:cNvPr id="397" name="Text Placeholder 2">
            <a:extLst>
              <a:ext uri="{FF2B5EF4-FFF2-40B4-BE49-F238E27FC236}">
                <a16:creationId xmlns:a16="http://schemas.microsoft.com/office/drawing/2014/main" id="{8D233FA1-9523-4C89-32FF-DCCAD6CAEAFE}"/>
              </a:ext>
            </a:extLst>
          </p:cNvPr>
          <p:cNvSpPr>
            <a:spLocks/>
          </p:cNvSpPr>
          <p:nvPr>
            <p:custDataLst>
              <p:tags r:id="rId12"/>
            </p:custDataLst>
          </p:nvPr>
        </p:nvSpPr>
        <p:spPr bwMode="auto">
          <a:xfrm>
            <a:off x="3416300" y="38322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F8DCF6D-2D63-419E-8966-2285AE03FE61}" type="datetime'''''''''''''''''''Q''''''''2''''''/''''''2''5'''''''''''''''''">
              <a:rPr lang="fi-FI" altLang="en-US" sz="1000" smtClean="0"/>
              <a:pPr lvl="0" algn="ctr">
                <a:spcBef>
                  <a:spcPct val="0"/>
                </a:spcBef>
                <a:spcAft>
                  <a:spcPct val="0"/>
                </a:spcAft>
              </a:pPr>
              <a:t>Q2/25</a:t>
            </a:fld>
            <a:endParaRPr lang="fi-FI" sz="1000" dirty="0"/>
          </a:p>
        </p:txBody>
      </p:sp>
      <p:sp>
        <p:nvSpPr>
          <p:cNvPr id="587" name="Text Placeholder 2">
            <a:extLst>
              <a:ext uri="{FF2B5EF4-FFF2-40B4-BE49-F238E27FC236}">
                <a16:creationId xmlns:a16="http://schemas.microsoft.com/office/drawing/2014/main" id="{C5A552E1-8B87-4988-DD04-D27995A4EEE6}"/>
              </a:ext>
            </a:extLst>
          </p:cNvPr>
          <p:cNvSpPr>
            <a:spLocks/>
          </p:cNvSpPr>
          <p:nvPr>
            <p:custDataLst>
              <p:tags r:id="rId13"/>
            </p:custDataLst>
          </p:nvPr>
        </p:nvSpPr>
        <p:spPr bwMode="gray">
          <a:xfrm>
            <a:off x="3959225" y="2320925"/>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8A2C4D4-7B15-4BC1-9973-FCB99654ED46}" type="datetime'''''1''''''''''''0''''''''.''''''''''''1''''''''''''%'">
              <a:rPr lang="fi-FI" altLang="en-US" sz="800" smtClean="0">
                <a:effectLst/>
              </a:rPr>
              <a:pPr lvl="0" algn="ctr">
                <a:spcBef>
                  <a:spcPct val="0"/>
                </a:spcBef>
                <a:spcAft>
                  <a:spcPct val="0"/>
                </a:spcAft>
              </a:pPr>
              <a:t>10.1%</a:t>
            </a:fld>
            <a:endParaRPr lang="fi-FI" sz="800" dirty="0"/>
          </a:p>
        </p:txBody>
      </p:sp>
      <p:sp>
        <p:nvSpPr>
          <p:cNvPr id="398" name="Text Placeholder 2">
            <a:extLst>
              <a:ext uri="{FF2B5EF4-FFF2-40B4-BE49-F238E27FC236}">
                <a16:creationId xmlns:a16="http://schemas.microsoft.com/office/drawing/2014/main" id="{B95AFA40-9488-E0E9-5C89-38D5793EAFB4}"/>
              </a:ext>
            </a:extLst>
          </p:cNvPr>
          <p:cNvSpPr>
            <a:spLocks/>
          </p:cNvSpPr>
          <p:nvPr>
            <p:custDataLst>
              <p:tags r:id="rId14"/>
            </p:custDataLst>
          </p:nvPr>
        </p:nvSpPr>
        <p:spPr bwMode="auto">
          <a:xfrm>
            <a:off x="3940175" y="38322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22D4852-939A-46DC-AF91-0C28E66B71D1}" type="datetime'''''''''''''''''''''Q3''/''''''''''''''2''''''5'''''''''">
              <a:rPr lang="fi-FI" altLang="en-US" sz="1000" smtClean="0"/>
              <a:pPr lvl="0" algn="ctr">
                <a:spcBef>
                  <a:spcPct val="0"/>
                </a:spcBef>
                <a:spcAft>
                  <a:spcPct val="0"/>
                </a:spcAft>
              </a:pPr>
              <a:t>Q3/25</a:t>
            </a:fld>
            <a:endParaRPr lang="fi-FI" sz="1000" dirty="0"/>
          </a:p>
        </p:txBody>
      </p:sp>
      <p:sp>
        <p:nvSpPr>
          <p:cNvPr id="588" name="Text Placeholder 2">
            <a:extLst>
              <a:ext uri="{FF2B5EF4-FFF2-40B4-BE49-F238E27FC236}">
                <a16:creationId xmlns:a16="http://schemas.microsoft.com/office/drawing/2014/main" id="{CBABBB81-A94F-1465-59E8-F3B46E4320B1}"/>
              </a:ext>
            </a:extLst>
          </p:cNvPr>
          <p:cNvSpPr>
            <a:spLocks/>
          </p:cNvSpPr>
          <p:nvPr>
            <p:custDataLst>
              <p:tags r:id="rId15"/>
            </p:custDataLst>
          </p:nvPr>
        </p:nvSpPr>
        <p:spPr bwMode="gray">
          <a:xfrm>
            <a:off x="4484688" y="2308225"/>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2BE184F-0D96-45C9-80BC-4656FB6D3A4F}" type="datetime'''''''''1''''''''''''''0.''''2''''''''''''''''%'''''''''''''">
              <a:rPr lang="fi-FI" altLang="en-US" sz="800" smtClean="0">
                <a:effectLst/>
              </a:rPr>
              <a:pPr lvl="0" algn="ctr">
                <a:spcBef>
                  <a:spcPct val="0"/>
                </a:spcBef>
                <a:spcAft>
                  <a:spcPct val="0"/>
                </a:spcAft>
              </a:pPr>
              <a:t>10.2%</a:t>
            </a:fld>
            <a:endParaRPr lang="fi-FI" sz="800" dirty="0"/>
          </a:p>
        </p:txBody>
      </p:sp>
      <p:sp>
        <p:nvSpPr>
          <p:cNvPr id="399" name="Text Placeholder 2">
            <a:extLst>
              <a:ext uri="{FF2B5EF4-FFF2-40B4-BE49-F238E27FC236}">
                <a16:creationId xmlns:a16="http://schemas.microsoft.com/office/drawing/2014/main" id="{7AF17E95-41BA-8174-0DB0-54EC78D12969}"/>
              </a:ext>
            </a:extLst>
          </p:cNvPr>
          <p:cNvSpPr>
            <a:spLocks/>
          </p:cNvSpPr>
          <p:nvPr>
            <p:custDataLst>
              <p:tags r:id="rId16"/>
            </p:custDataLst>
          </p:nvPr>
        </p:nvSpPr>
        <p:spPr bwMode="auto">
          <a:xfrm>
            <a:off x="4465638" y="38322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BA3B6C3-2BAF-4401-8BD7-43D06294D636}" type="datetime'''''''''''''''Q''4''''''''''''/''2''5'">
              <a:rPr lang="fi-FI" altLang="en-US" sz="1000" smtClean="0"/>
              <a:pPr lvl="0" algn="ctr">
                <a:spcBef>
                  <a:spcPct val="0"/>
                </a:spcBef>
                <a:spcAft>
                  <a:spcPct val="0"/>
                </a:spcAft>
              </a:pPr>
              <a:t>Q4/25</a:t>
            </a:fld>
            <a:endParaRPr lang="fi-FI" sz="1000" dirty="0"/>
          </a:p>
        </p:txBody>
      </p:sp>
      <p:sp>
        <p:nvSpPr>
          <p:cNvPr id="589" name="Text Placeholder 2">
            <a:extLst>
              <a:ext uri="{FF2B5EF4-FFF2-40B4-BE49-F238E27FC236}">
                <a16:creationId xmlns:a16="http://schemas.microsoft.com/office/drawing/2014/main" id="{3824485D-4C9A-10F8-208A-BB044261F4C1}"/>
              </a:ext>
            </a:extLst>
          </p:cNvPr>
          <p:cNvSpPr>
            <a:spLocks/>
          </p:cNvSpPr>
          <p:nvPr>
            <p:custDataLst>
              <p:tags r:id="rId17"/>
            </p:custDataLst>
          </p:nvPr>
        </p:nvSpPr>
        <p:spPr bwMode="gray">
          <a:xfrm>
            <a:off x="5010150" y="2259013"/>
            <a:ext cx="319088"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25A9658-722D-4D76-A61E-41478E19D37E}" type="datetime'''''''''''10''''.''''6''''''''''''%'''''''''''''">
              <a:rPr lang="fi-FI" altLang="en-US" sz="800" smtClean="0">
                <a:effectLst/>
              </a:rPr>
              <a:pPr lvl="0" algn="ctr">
                <a:spcBef>
                  <a:spcPct val="0"/>
                </a:spcBef>
                <a:spcAft>
                  <a:spcPct val="0"/>
                </a:spcAft>
              </a:pPr>
              <a:t>10.6%</a:t>
            </a:fld>
            <a:endParaRPr lang="fi-FI" sz="800" dirty="0"/>
          </a:p>
        </p:txBody>
      </p:sp>
      <p:sp>
        <p:nvSpPr>
          <p:cNvPr id="400" name="Text Placeholder 2">
            <a:extLst>
              <a:ext uri="{FF2B5EF4-FFF2-40B4-BE49-F238E27FC236}">
                <a16:creationId xmlns:a16="http://schemas.microsoft.com/office/drawing/2014/main" id="{2ABD3AF9-3C0C-22F8-4C09-570252E7CBAF}"/>
              </a:ext>
            </a:extLst>
          </p:cNvPr>
          <p:cNvSpPr>
            <a:spLocks/>
          </p:cNvSpPr>
          <p:nvPr>
            <p:custDataLst>
              <p:tags r:id="rId18"/>
            </p:custDataLst>
          </p:nvPr>
        </p:nvSpPr>
        <p:spPr bwMode="auto">
          <a:xfrm>
            <a:off x="4991100" y="38322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BA1B15A-2322-497B-9D83-600D808A3E29}" type="datetime'Q''''''''''''''''1''''''''''''''/2''''''''6'''''''''''">
              <a:rPr lang="fi-FI" altLang="en-US" sz="1000" smtClean="0"/>
              <a:pPr lvl="0" algn="ctr">
                <a:spcBef>
                  <a:spcPct val="0"/>
                </a:spcBef>
                <a:spcAft>
                  <a:spcPct val="0"/>
                </a:spcAft>
              </a:pPr>
              <a:t>Q1/26</a:t>
            </a:fld>
            <a:endParaRPr lang="fi-FI" sz="1000" dirty="0"/>
          </a:p>
        </p:txBody>
      </p:sp>
      <p:sp>
        <p:nvSpPr>
          <p:cNvPr id="14" name="Text Placeholder 2">
            <a:extLst>
              <a:ext uri="{FF2B5EF4-FFF2-40B4-BE49-F238E27FC236}">
                <a16:creationId xmlns:a16="http://schemas.microsoft.com/office/drawing/2014/main" id="{87F4C83F-8FD5-61EB-37C5-C537B4D96524}"/>
              </a:ext>
            </a:extLst>
          </p:cNvPr>
          <p:cNvSpPr>
            <a:spLocks/>
          </p:cNvSpPr>
          <p:nvPr>
            <p:custDataLst>
              <p:tags r:id="rId19"/>
            </p:custDataLst>
          </p:nvPr>
        </p:nvSpPr>
        <p:spPr bwMode="gray">
          <a:xfrm>
            <a:off x="5535613" y="213518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D421A1E8-42FE-42B5-B091-79C28E10DC35}" type="datetime'''''''''1''''''1''''''''''.''''''6%'''''''">
              <a:rPr lang="fi-FI" altLang="en-US" sz="800" b="1" smtClean="0">
                <a:effectLst/>
              </a:rPr>
              <a:pPr lvl="0" algn="ctr">
                <a:spcBef>
                  <a:spcPct val="0"/>
                </a:spcBef>
                <a:spcAft>
                  <a:spcPct val="0"/>
                </a:spcAft>
              </a:pPr>
              <a:t>11.6%</a:t>
            </a:fld>
            <a:endParaRPr lang="fi-FI" sz="800" b="1" dirty="0"/>
          </a:p>
        </p:txBody>
      </p:sp>
      <p:sp>
        <p:nvSpPr>
          <p:cNvPr id="8" name="Text Placeholder 2">
            <a:extLst>
              <a:ext uri="{FF2B5EF4-FFF2-40B4-BE49-F238E27FC236}">
                <a16:creationId xmlns:a16="http://schemas.microsoft.com/office/drawing/2014/main" id="{18635175-D678-3603-04E7-24DEABBB7777}"/>
              </a:ext>
            </a:extLst>
          </p:cNvPr>
          <p:cNvSpPr>
            <a:spLocks/>
          </p:cNvSpPr>
          <p:nvPr>
            <p:custDataLst>
              <p:tags r:id="rId20"/>
            </p:custDataLst>
          </p:nvPr>
        </p:nvSpPr>
        <p:spPr bwMode="auto">
          <a:xfrm>
            <a:off x="5516563" y="38322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F9043E4C-5493-44EB-8C33-083406618909}" type="datetime'''''''''''''''''''''''''''Q''2''/''''''''''''''2''''6'''''''">
              <a:rPr lang="fi-FI" altLang="en-US" sz="1000" smtClean="0"/>
              <a:pPr lvl="0" algn="ctr">
                <a:spcBef>
                  <a:spcPct val="0"/>
                </a:spcBef>
                <a:spcAft>
                  <a:spcPct val="0"/>
                </a:spcAft>
              </a:pPr>
              <a:t>Q2/26</a:t>
            </a:fld>
            <a:endParaRPr lang="fi-FI" sz="1000" dirty="0"/>
          </a:p>
        </p:txBody>
      </p:sp>
      <p:cxnSp>
        <p:nvCxnSpPr>
          <p:cNvPr id="401" name="Straight Connector 400">
            <a:extLst>
              <a:ext uri="{FF2B5EF4-FFF2-40B4-BE49-F238E27FC236}">
                <a16:creationId xmlns:a16="http://schemas.microsoft.com/office/drawing/2014/main" id="{18EC61DD-AB2D-7029-A440-14CD86B6C71F}"/>
              </a:ext>
            </a:extLst>
          </p:cNvPr>
          <p:cNvCxnSpPr/>
          <p:nvPr>
            <p:custDataLst>
              <p:tags r:id="rId21"/>
            </p:custDataLst>
          </p:nvPr>
        </p:nvCxnSpPr>
        <p:spPr bwMode="gray">
          <a:xfrm>
            <a:off x="1885950" y="1970088"/>
            <a:ext cx="223838"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02" name="Rectangle 401">
            <a:extLst>
              <a:ext uri="{FF2B5EF4-FFF2-40B4-BE49-F238E27FC236}">
                <a16:creationId xmlns:a16="http://schemas.microsoft.com/office/drawing/2014/main" id="{96FD965C-82A6-4821-3AD6-7CB968E8CC21}"/>
              </a:ext>
            </a:extLst>
          </p:cNvPr>
          <p:cNvSpPr/>
          <p:nvPr>
            <p:custDataLst>
              <p:tags r:id="rId22"/>
            </p:custDataLst>
          </p:nvPr>
        </p:nvSpPr>
        <p:spPr bwMode="auto">
          <a:xfrm>
            <a:off x="3721100" y="1903413"/>
            <a:ext cx="179388" cy="1333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504" name="Oval 503">
            <a:extLst>
              <a:ext uri="{FF2B5EF4-FFF2-40B4-BE49-F238E27FC236}">
                <a16:creationId xmlns:a16="http://schemas.microsoft.com/office/drawing/2014/main" id="{05F45C66-60DB-2EFC-B2A2-A38846EABF69}"/>
              </a:ext>
            </a:extLst>
          </p:cNvPr>
          <p:cNvSpPr/>
          <p:nvPr>
            <p:custDataLst>
              <p:tags r:id="rId23"/>
            </p:custDataLst>
          </p:nvPr>
        </p:nvSpPr>
        <p:spPr bwMode="auto">
          <a:xfrm>
            <a:off x="1965325" y="1938338"/>
            <a:ext cx="63500" cy="63500"/>
          </a:xfrm>
          <a:prstGeom prst="ellipse">
            <a:avLst/>
          </a:prstGeom>
          <a:solidFill>
            <a:srgbClr val="FFFFFF"/>
          </a:solidFill>
          <a:ln w="9525" cmpd="sng" algn="ctr">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404" name="Text Placeholder 2">
            <a:extLst>
              <a:ext uri="{FF2B5EF4-FFF2-40B4-BE49-F238E27FC236}">
                <a16:creationId xmlns:a16="http://schemas.microsoft.com/office/drawing/2014/main" id="{C5B1CEB9-3DBD-BCFB-2766-4E0392CD0109}"/>
              </a:ext>
            </a:extLst>
          </p:cNvPr>
          <p:cNvSpPr>
            <a:spLocks/>
          </p:cNvSpPr>
          <p:nvPr>
            <p:custDataLst>
              <p:tags r:id="rId24"/>
            </p:custDataLst>
          </p:nvPr>
        </p:nvSpPr>
        <p:spPr bwMode="auto">
          <a:xfrm>
            <a:off x="2174875" y="1911350"/>
            <a:ext cx="1371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71BD0515-D1D6-4F67-93CA-A0ED0155C322}" type="datetime'NWC'' ''''''''% ''o''''''f'' L''TM ''re''''''''v''''''enu''e'">
              <a:rPr lang="fi-FI" altLang="en-US" sz="1000" smtClean="0"/>
              <a:pPr/>
              <a:t>NWC % of LTM revenue</a:t>
            </a:fld>
            <a:endParaRPr lang="fi-FI" sz="1000" dirty="0"/>
          </a:p>
        </p:txBody>
      </p:sp>
      <p:sp>
        <p:nvSpPr>
          <p:cNvPr id="405" name="Text Placeholder 2">
            <a:extLst>
              <a:ext uri="{FF2B5EF4-FFF2-40B4-BE49-F238E27FC236}">
                <a16:creationId xmlns:a16="http://schemas.microsoft.com/office/drawing/2014/main" id="{A5A647CC-6A13-17E3-DC18-82FE8186484F}"/>
              </a:ext>
            </a:extLst>
          </p:cNvPr>
          <p:cNvSpPr>
            <a:spLocks/>
          </p:cNvSpPr>
          <p:nvPr>
            <p:custDataLst>
              <p:tags r:id="rId25"/>
            </p:custDataLst>
          </p:nvPr>
        </p:nvSpPr>
        <p:spPr bwMode="auto">
          <a:xfrm>
            <a:off x="3951288" y="1911350"/>
            <a:ext cx="1068388"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A3AF90C6-DF56-419A-99A5-779F1B2EE3FB}" type="datetime'N''e''''''''''''t'' ''wor''''''''king'' c''a''''pi''''ta''l'''">
              <a:rPr lang="fi-FI" altLang="en-US" sz="1000" smtClean="0"/>
              <a:pPr/>
              <a:t>Net working capital</a:t>
            </a:fld>
            <a:endParaRPr lang="fi-FI" sz="1000" dirty="0"/>
          </a:p>
        </p:txBody>
      </p:sp>
      <p:sp>
        <p:nvSpPr>
          <p:cNvPr id="608" name="TextBox 6">
            <a:extLst>
              <a:ext uri="{FF2B5EF4-FFF2-40B4-BE49-F238E27FC236}">
                <a16:creationId xmlns:a16="http://schemas.microsoft.com/office/drawing/2014/main" id="{6584F2EC-C096-CC27-F47E-FC6D04AADE4C}"/>
              </a:ext>
            </a:extLst>
          </p:cNvPr>
          <p:cNvSpPr txBox="1"/>
          <p:nvPr/>
        </p:nvSpPr>
        <p:spPr>
          <a:xfrm>
            <a:off x="1041400" y="3962400"/>
            <a:ext cx="4942651" cy="215444"/>
          </a:xfrm>
          <a:prstGeom prst="rect">
            <a:avLst/>
          </a:prstGeom>
          <a:noFill/>
        </p:spPr>
        <p:txBody>
          <a:bodyPr wrap="square" rtlCol="0">
            <a:spAutoFit/>
          </a:bodyPr>
          <a:lstStyle/>
          <a:p>
            <a:r>
              <a:rPr lang="fi-FI" sz="800" dirty="0" err="1"/>
              <a:t>The</a:t>
            </a:r>
            <a:r>
              <a:rPr lang="fi-FI" sz="800" dirty="0"/>
              <a:t> </a:t>
            </a:r>
            <a:r>
              <a:rPr lang="fi-FI" sz="800" dirty="0" err="1"/>
              <a:t>graph</a:t>
            </a:r>
            <a:r>
              <a:rPr lang="fi-FI" sz="800" dirty="0"/>
              <a:t> </a:t>
            </a:r>
            <a:r>
              <a:rPr lang="fi-FI" sz="800" dirty="0" err="1"/>
              <a:t>present</a:t>
            </a:r>
            <a:r>
              <a:rPr lang="fi-FI" sz="800" dirty="0"/>
              <a:t> </a:t>
            </a:r>
            <a:r>
              <a:rPr lang="fi-FI" sz="800" dirty="0" err="1"/>
              <a:t>the</a:t>
            </a:r>
            <a:r>
              <a:rPr lang="fi-FI" sz="800" dirty="0"/>
              <a:t> </a:t>
            </a:r>
            <a:r>
              <a:rPr lang="fi-FI" sz="800" dirty="0" err="1"/>
              <a:t>Oil</a:t>
            </a:r>
            <a:r>
              <a:rPr lang="fi-FI" sz="800" dirty="0"/>
              <a:t> &amp; </a:t>
            </a:r>
            <a:r>
              <a:rPr lang="fi-FI" sz="800" dirty="0" err="1"/>
              <a:t>Gas</a:t>
            </a:r>
            <a:r>
              <a:rPr lang="fi-FI" sz="800" dirty="0"/>
              <a:t> </a:t>
            </a:r>
            <a:r>
              <a:rPr lang="fi-FI" sz="800" dirty="0" err="1"/>
              <a:t>divestment</a:t>
            </a:r>
            <a:r>
              <a:rPr lang="fi-FI" sz="800" dirty="0"/>
              <a:t> </a:t>
            </a:r>
            <a:r>
              <a:rPr lang="fi-FI" sz="800" dirty="0" err="1"/>
              <a:t>adjusted</a:t>
            </a:r>
            <a:r>
              <a:rPr lang="fi-FI" sz="800" dirty="0"/>
              <a:t> </a:t>
            </a:r>
            <a:r>
              <a:rPr lang="fi-FI" sz="800" dirty="0" err="1"/>
              <a:t>revenue</a:t>
            </a:r>
            <a:r>
              <a:rPr lang="fi-FI" sz="800" dirty="0"/>
              <a:t>.</a:t>
            </a:r>
          </a:p>
        </p:txBody>
      </p:sp>
      <p:sp>
        <p:nvSpPr>
          <p:cNvPr id="25" name="TextBox 17">
            <a:extLst>
              <a:ext uri="{FF2B5EF4-FFF2-40B4-BE49-F238E27FC236}">
                <a16:creationId xmlns:a16="http://schemas.microsoft.com/office/drawing/2014/main" id="{C8BCFC31-4938-6A5A-BE58-FD7931348C34}"/>
              </a:ext>
            </a:extLst>
          </p:cNvPr>
          <p:cNvSpPr txBox="1"/>
          <p:nvPr/>
        </p:nvSpPr>
        <p:spPr>
          <a:xfrm>
            <a:off x="6673849" y="1517745"/>
            <a:ext cx="5183188" cy="360363"/>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400" b="1" i="0" u="none" strike="noStrike" kern="1200" cap="none" spc="100" normalizeH="0" baseline="0" noProof="0" dirty="0">
                <a:ln>
                  <a:noFill/>
                </a:ln>
                <a:solidFill>
                  <a:srgbClr val="322D2D"/>
                </a:solidFill>
                <a:effectLst/>
                <a:uLnTx/>
                <a:uFillTx/>
                <a:latin typeface="Arial"/>
                <a:ea typeface="+mn-ea"/>
                <a:cs typeface="+mn-cs"/>
              </a:rPr>
              <a:t>CASH FLOW FROM OPERATIONS</a:t>
            </a:r>
          </a:p>
        </p:txBody>
      </p:sp>
      <p:sp>
        <p:nvSpPr>
          <p:cNvPr id="26" name="Content Placeholder 8">
            <a:extLst>
              <a:ext uri="{FF2B5EF4-FFF2-40B4-BE49-F238E27FC236}">
                <a16:creationId xmlns:a16="http://schemas.microsoft.com/office/drawing/2014/main" id="{192E30C2-F117-C1A6-FA2A-F9A74704AC02}"/>
              </a:ext>
            </a:extLst>
          </p:cNvPr>
          <p:cNvSpPr txBox="1">
            <a:spLocks/>
          </p:cNvSpPr>
          <p:nvPr/>
        </p:nvSpPr>
        <p:spPr>
          <a:xfrm>
            <a:off x="6529180" y="4333875"/>
            <a:ext cx="5183189" cy="2082800"/>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285750" marR="0" lvl="0" indent="-285750" fontAlgn="auto">
              <a:spcAft>
                <a:spcPts val="0"/>
              </a:spcAft>
              <a:buClrTx/>
              <a:buSzTx/>
              <a:buFont typeface="Arial" panose="020B0604020202020204" pitchFamily="34" charset="0"/>
              <a:buChar char="•"/>
              <a:tabLst/>
              <a:defRPr/>
            </a:pPr>
            <a:r>
              <a:rPr lang="fi-FI" sz="1600" dirty="0">
                <a:solidFill>
                  <a:srgbClr val="322D2D"/>
                </a:solidFill>
              </a:rPr>
              <a:t>Cash </a:t>
            </a:r>
            <a:r>
              <a:rPr lang="fi-FI" sz="1600" dirty="0" err="1">
                <a:solidFill>
                  <a:srgbClr val="322D2D"/>
                </a:solidFill>
              </a:rPr>
              <a:t>flow</a:t>
            </a:r>
            <a:r>
              <a:rPr lang="fi-FI" sz="1600" dirty="0">
                <a:solidFill>
                  <a:srgbClr val="322D2D"/>
                </a:solidFill>
              </a:rPr>
              <a:t> </a:t>
            </a:r>
            <a:r>
              <a:rPr lang="fi-FI" sz="1600" dirty="0" err="1">
                <a:solidFill>
                  <a:srgbClr val="322D2D"/>
                </a:solidFill>
              </a:rPr>
              <a:t>from</a:t>
            </a:r>
            <a:r>
              <a:rPr lang="fi-FI" sz="1600" dirty="0">
                <a:solidFill>
                  <a:srgbClr val="322D2D"/>
                </a:solidFill>
              </a:rPr>
              <a:t> </a:t>
            </a:r>
            <a:r>
              <a:rPr lang="fi-FI" sz="1600" dirty="0" err="1">
                <a:solidFill>
                  <a:srgbClr val="322D2D"/>
                </a:solidFill>
              </a:rPr>
              <a:t>operations</a:t>
            </a:r>
            <a:r>
              <a:rPr lang="fi-FI" sz="1600" dirty="0">
                <a:solidFill>
                  <a:srgbClr val="322D2D"/>
                </a:solidFill>
              </a:rPr>
              <a:t> </a:t>
            </a:r>
            <a:r>
              <a:rPr lang="fi-FI" sz="1600" dirty="0" err="1">
                <a:solidFill>
                  <a:srgbClr val="322D2D"/>
                </a:solidFill>
              </a:rPr>
              <a:t>decreased</a:t>
            </a:r>
            <a:r>
              <a:rPr lang="fi-FI" sz="1600" dirty="0">
                <a:solidFill>
                  <a:srgbClr val="322D2D"/>
                </a:solidFill>
              </a:rPr>
              <a:t> Y/Y to EUR 59.2 </a:t>
            </a:r>
            <a:r>
              <a:rPr lang="fi-FI" sz="1600" dirty="0" err="1">
                <a:solidFill>
                  <a:srgbClr val="322D2D"/>
                </a:solidFill>
              </a:rPr>
              <a:t>million</a:t>
            </a:r>
            <a:r>
              <a:rPr lang="fi-FI" sz="1600" dirty="0">
                <a:solidFill>
                  <a:srgbClr val="322D2D"/>
                </a:solidFill>
              </a:rPr>
              <a:t> in Q2/26</a:t>
            </a:r>
          </a:p>
          <a:p>
            <a:pPr marL="285750" lvl="0" indent="-285750">
              <a:buFont typeface="Arial" panose="020B0604020202020204" pitchFamily="34" charset="0"/>
              <a:buChar char="•"/>
              <a:defRPr/>
            </a:pPr>
            <a:r>
              <a:rPr lang="fi-FI" sz="1600" dirty="0" err="1">
                <a:solidFill>
                  <a:srgbClr val="322D2D"/>
                </a:solidFill>
              </a:rPr>
              <a:t>Capex</a:t>
            </a:r>
            <a:r>
              <a:rPr lang="fi-FI" sz="1600" dirty="0">
                <a:solidFill>
                  <a:srgbClr val="322D2D"/>
                </a:solidFill>
              </a:rPr>
              <a:t> </a:t>
            </a:r>
            <a:r>
              <a:rPr lang="fi-FI" sz="1600" dirty="0" err="1">
                <a:solidFill>
                  <a:srgbClr val="322D2D"/>
                </a:solidFill>
              </a:rPr>
              <a:t>excl</a:t>
            </a:r>
            <a:r>
              <a:rPr lang="fi-FI" sz="1600" dirty="0">
                <a:solidFill>
                  <a:srgbClr val="322D2D"/>
                </a:solidFill>
              </a:rPr>
              <a:t>. </a:t>
            </a:r>
            <a:r>
              <a:rPr lang="fi-FI" sz="1600" dirty="0" err="1">
                <a:solidFill>
                  <a:srgbClr val="322D2D"/>
                </a:solidFill>
              </a:rPr>
              <a:t>acquisitions</a:t>
            </a:r>
            <a:r>
              <a:rPr lang="fi-FI" sz="1600" dirty="0">
                <a:solidFill>
                  <a:srgbClr val="322D2D"/>
                </a:solidFill>
              </a:rPr>
              <a:t> </a:t>
            </a:r>
            <a:r>
              <a:rPr lang="fi-FI" sz="1600" dirty="0" err="1">
                <a:solidFill>
                  <a:srgbClr val="322D2D"/>
                </a:solidFill>
              </a:rPr>
              <a:t>was</a:t>
            </a:r>
            <a:r>
              <a:rPr lang="fi-FI" sz="1600" dirty="0">
                <a:solidFill>
                  <a:srgbClr val="322D2D"/>
                </a:solidFill>
              </a:rPr>
              <a:t> EUR 41.4 </a:t>
            </a:r>
            <a:r>
              <a:rPr lang="fi-FI" sz="1600" dirty="0" err="1">
                <a:solidFill>
                  <a:srgbClr val="322D2D"/>
                </a:solidFill>
              </a:rPr>
              <a:t>million</a:t>
            </a:r>
            <a:r>
              <a:rPr lang="fi-FI" sz="1600" dirty="0">
                <a:solidFill>
                  <a:srgbClr val="322D2D"/>
                </a:solidFill>
              </a:rPr>
              <a:t> </a:t>
            </a:r>
            <a:br>
              <a:rPr lang="fi-FI" sz="1600" dirty="0">
                <a:solidFill>
                  <a:srgbClr val="322D2D"/>
                </a:solidFill>
              </a:rPr>
            </a:br>
            <a:r>
              <a:rPr lang="fi-FI" sz="1600" dirty="0">
                <a:solidFill>
                  <a:srgbClr val="322D2D"/>
                </a:solidFill>
              </a:rPr>
              <a:t>in Q2 2026 (43.8)</a:t>
            </a:r>
          </a:p>
          <a:p>
            <a:pPr marL="285750" indent="-285750">
              <a:buFont typeface="Arial" panose="020B0604020202020204" pitchFamily="34" charset="0"/>
              <a:buChar char="•"/>
              <a:defRPr/>
            </a:pPr>
            <a:r>
              <a:rPr lang="fi-FI" sz="1600" dirty="0" err="1">
                <a:solidFill>
                  <a:srgbClr val="322D2D"/>
                </a:solidFill>
              </a:rPr>
              <a:t>Capex</a:t>
            </a:r>
            <a:r>
              <a:rPr lang="fi-FI" sz="1600" dirty="0">
                <a:solidFill>
                  <a:srgbClr val="322D2D"/>
                </a:solidFill>
              </a:rPr>
              <a:t> </a:t>
            </a:r>
            <a:r>
              <a:rPr lang="fi-FI" sz="1600" dirty="0" err="1">
                <a:solidFill>
                  <a:srgbClr val="322D2D"/>
                </a:solidFill>
              </a:rPr>
              <a:t>excl</a:t>
            </a:r>
            <a:r>
              <a:rPr lang="fi-FI" sz="1600" dirty="0">
                <a:solidFill>
                  <a:srgbClr val="322D2D"/>
                </a:solidFill>
              </a:rPr>
              <a:t>. </a:t>
            </a:r>
            <a:r>
              <a:rPr lang="fi-FI" sz="1600" dirty="0" err="1">
                <a:solidFill>
                  <a:srgbClr val="322D2D"/>
                </a:solidFill>
              </a:rPr>
              <a:t>acquisitions</a:t>
            </a:r>
            <a:r>
              <a:rPr lang="fi-FI" sz="1600" dirty="0">
                <a:solidFill>
                  <a:srgbClr val="322D2D"/>
                </a:solidFill>
              </a:rPr>
              <a:t> in 2026 is </a:t>
            </a:r>
            <a:r>
              <a:rPr lang="fi-FI" sz="1600" dirty="0" err="1">
                <a:solidFill>
                  <a:srgbClr val="322D2D"/>
                </a:solidFill>
              </a:rPr>
              <a:t>e</a:t>
            </a:r>
            <a:r>
              <a:rPr lang="fi-FI" sz="1600" dirty="0" err="1"/>
              <a:t>xpected</a:t>
            </a:r>
            <a:r>
              <a:rPr lang="fi-FI" sz="1600" dirty="0"/>
              <a:t> to </a:t>
            </a:r>
            <a:r>
              <a:rPr lang="fi-FI" sz="1600" dirty="0" err="1"/>
              <a:t>be</a:t>
            </a:r>
            <a:r>
              <a:rPr lang="fi-FI" sz="1600" dirty="0"/>
              <a:t> </a:t>
            </a:r>
            <a:r>
              <a:rPr lang="fi-FI" sz="1600" dirty="0" err="1"/>
              <a:t>slightly</a:t>
            </a:r>
            <a:r>
              <a:rPr lang="fi-FI" sz="1600" dirty="0"/>
              <a:t> </a:t>
            </a:r>
            <a:r>
              <a:rPr lang="fi-FI" sz="1600" dirty="0" err="1"/>
              <a:t>higher</a:t>
            </a:r>
            <a:r>
              <a:rPr lang="fi-FI" sz="1600" dirty="0"/>
              <a:t> </a:t>
            </a:r>
            <a:r>
              <a:rPr lang="fi-FI" sz="1600" dirty="0" err="1"/>
              <a:t>than</a:t>
            </a:r>
            <a:r>
              <a:rPr lang="fi-FI" sz="1600" dirty="0"/>
              <a:t> in 2025.</a:t>
            </a:r>
            <a:endParaRPr lang="fi-FI" sz="1600" dirty="0">
              <a:solidFill>
                <a:srgbClr val="322D2D"/>
              </a:solidFill>
              <a:latin typeface="Arial"/>
            </a:endParaRPr>
          </a:p>
          <a:p>
            <a:pPr marL="285750" lvl="0" indent="-285750">
              <a:buFont typeface="Arial" panose="020B0604020202020204" pitchFamily="34" charset="0"/>
              <a:buChar char="•"/>
              <a:defRPr/>
            </a:pPr>
            <a:endParaRPr lang="fi-FI" sz="1600" dirty="0">
              <a:solidFill>
                <a:srgbClr val="322D2D"/>
              </a:solidFill>
              <a:highlight>
                <a:srgbClr val="FFFF00"/>
              </a:highlight>
              <a:latin typeface="Arial"/>
            </a:endParaRPr>
          </a:p>
        </p:txBody>
      </p:sp>
      <p:sp>
        <p:nvSpPr>
          <p:cNvPr id="27" name="TextBox 47">
            <a:extLst>
              <a:ext uri="{FF2B5EF4-FFF2-40B4-BE49-F238E27FC236}">
                <a16:creationId xmlns:a16="http://schemas.microsoft.com/office/drawing/2014/main" id="{B9D0A5AE-2B29-231B-2594-C1690032A8F8}"/>
              </a:ext>
            </a:extLst>
          </p:cNvPr>
          <p:cNvSpPr txBox="1"/>
          <p:nvPr/>
        </p:nvSpPr>
        <p:spPr>
          <a:xfrm>
            <a:off x="8416925" y="3613150"/>
            <a:ext cx="490068" cy="2460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prstClr val="white"/>
                </a:solidFill>
                <a:effectLst/>
                <a:uLnTx/>
                <a:uFillTx/>
                <a:latin typeface="Arial"/>
                <a:ea typeface="+mn-ea"/>
                <a:cs typeface="+mn-cs"/>
              </a:rPr>
              <a:t>81</a:t>
            </a:r>
            <a:endParaRPr kumimoji="0" lang="en-US" sz="1000" b="1" i="0" u="none" strike="noStrike" kern="1200" cap="none" spc="0" normalizeH="0" baseline="0" noProof="0">
              <a:ln>
                <a:noFill/>
              </a:ln>
              <a:solidFill>
                <a:prstClr val="white"/>
              </a:solidFill>
              <a:effectLst/>
              <a:uLnTx/>
              <a:uFillTx/>
              <a:latin typeface="Arial"/>
              <a:ea typeface="+mn-ea"/>
              <a:cs typeface="+mn-cs"/>
            </a:endParaRPr>
          </a:p>
        </p:txBody>
      </p:sp>
      <p:sp>
        <p:nvSpPr>
          <p:cNvPr id="29" name="TextBox 34">
            <a:extLst>
              <a:ext uri="{FF2B5EF4-FFF2-40B4-BE49-F238E27FC236}">
                <a16:creationId xmlns:a16="http://schemas.microsoft.com/office/drawing/2014/main" id="{F748C503-88AC-ED94-AA31-BA958A453EDA}"/>
              </a:ext>
            </a:extLst>
          </p:cNvPr>
          <p:cNvSpPr txBox="1"/>
          <p:nvPr/>
        </p:nvSpPr>
        <p:spPr>
          <a:xfrm>
            <a:off x="7107238" y="3948113"/>
            <a:ext cx="380763" cy="2460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white"/>
                </a:solidFill>
                <a:effectLst/>
                <a:uLnTx/>
                <a:uFillTx/>
                <a:latin typeface="Arial"/>
                <a:ea typeface="+mn-ea"/>
                <a:cs typeface="+mn-cs"/>
              </a:rPr>
              <a:t>50</a:t>
            </a:r>
          </a:p>
        </p:txBody>
      </p:sp>
      <p:sp>
        <p:nvSpPr>
          <p:cNvPr id="33" name="TextBox 58">
            <a:extLst>
              <a:ext uri="{FF2B5EF4-FFF2-40B4-BE49-F238E27FC236}">
                <a16:creationId xmlns:a16="http://schemas.microsoft.com/office/drawing/2014/main" id="{03F07B41-2388-6F6B-4C9C-DBBC3B99DB97}"/>
              </a:ext>
            </a:extLst>
          </p:cNvPr>
          <p:cNvSpPr txBox="1"/>
          <p:nvPr/>
        </p:nvSpPr>
        <p:spPr>
          <a:xfrm>
            <a:off x="7107238" y="3830638"/>
            <a:ext cx="332227" cy="2460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white"/>
                </a:solidFill>
                <a:effectLst/>
                <a:uLnTx/>
                <a:uFillTx/>
                <a:latin typeface="Arial"/>
                <a:ea typeface="+mn-ea"/>
                <a:cs typeface="+mn-cs"/>
              </a:rPr>
              <a:t>61</a:t>
            </a:r>
          </a:p>
        </p:txBody>
      </p:sp>
      <p:sp>
        <p:nvSpPr>
          <p:cNvPr id="39" name="TextBox 59">
            <a:extLst>
              <a:ext uri="{FF2B5EF4-FFF2-40B4-BE49-F238E27FC236}">
                <a16:creationId xmlns:a16="http://schemas.microsoft.com/office/drawing/2014/main" id="{79690553-3646-866B-37BC-FFD19D1B0FD6}"/>
              </a:ext>
            </a:extLst>
          </p:cNvPr>
          <p:cNvSpPr txBox="1"/>
          <p:nvPr/>
        </p:nvSpPr>
        <p:spPr>
          <a:xfrm>
            <a:off x="7062788" y="3619500"/>
            <a:ext cx="519931" cy="2460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white"/>
                </a:solidFill>
                <a:effectLst/>
                <a:uLnTx/>
                <a:uFillTx/>
                <a:latin typeface="Arial"/>
                <a:ea typeface="+mn-ea"/>
                <a:cs typeface="+mn-cs"/>
              </a:rPr>
              <a:t>117</a:t>
            </a:r>
          </a:p>
        </p:txBody>
      </p:sp>
      <p:cxnSp>
        <p:nvCxnSpPr>
          <p:cNvPr id="40" name="Straight Connector 84">
            <a:extLst>
              <a:ext uri="{FF2B5EF4-FFF2-40B4-BE49-F238E27FC236}">
                <a16:creationId xmlns:a16="http://schemas.microsoft.com/office/drawing/2014/main" id="{21DB72FC-48D0-B0A0-3A61-D24E755B2C17}"/>
              </a:ext>
            </a:extLst>
          </p:cNvPr>
          <p:cNvCxnSpPr>
            <a:cxnSpLocks/>
          </p:cNvCxnSpPr>
          <p:nvPr/>
        </p:nvCxnSpPr>
        <p:spPr>
          <a:xfrm>
            <a:off x="11479213" y="5829300"/>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1">
            <a:extLst>
              <a:ext uri="{FF2B5EF4-FFF2-40B4-BE49-F238E27FC236}">
                <a16:creationId xmlns:a16="http://schemas.microsoft.com/office/drawing/2014/main" id="{A8E64B2A-F3FA-29CE-276E-42E3922369BC}"/>
              </a:ext>
            </a:extLst>
          </p:cNvPr>
          <p:cNvSpPr txBox="1"/>
          <p:nvPr/>
        </p:nvSpPr>
        <p:spPr>
          <a:xfrm>
            <a:off x="8377238" y="5105400"/>
            <a:ext cx="423554" cy="25241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dirty="0">
                <a:ln>
                  <a:noFill/>
                </a:ln>
                <a:solidFill>
                  <a:prstClr val="white"/>
                </a:solidFill>
                <a:effectLst/>
                <a:uLnTx/>
                <a:uFillTx/>
                <a:latin typeface="Arial"/>
                <a:ea typeface="+mn-ea"/>
                <a:cs typeface="+mn-cs"/>
              </a:rPr>
              <a:t>26</a:t>
            </a:r>
          </a:p>
        </p:txBody>
      </p:sp>
      <p:sp>
        <p:nvSpPr>
          <p:cNvPr id="42" name="TextBox 38">
            <a:extLst>
              <a:ext uri="{FF2B5EF4-FFF2-40B4-BE49-F238E27FC236}">
                <a16:creationId xmlns:a16="http://schemas.microsoft.com/office/drawing/2014/main" id="{6E4C8574-A98B-C2BF-D7A2-6F51DEFE0125}"/>
              </a:ext>
            </a:extLst>
          </p:cNvPr>
          <p:cNvSpPr txBox="1"/>
          <p:nvPr/>
        </p:nvSpPr>
        <p:spPr>
          <a:xfrm>
            <a:off x="7086600" y="3316288"/>
            <a:ext cx="502210" cy="2460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prstClr val="white"/>
                </a:solidFill>
                <a:effectLst/>
                <a:uLnTx/>
                <a:uFillTx/>
                <a:latin typeface="Arial"/>
                <a:ea typeface="+mn-ea"/>
                <a:cs typeface="+mn-cs"/>
              </a:rPr>
              <a:t>146</a:t>
            </a:r>
          </a:p>
        </p:txBody>
      </p:sp>
      <p:sp>
        <p:nvSpPr>
          <p:cNvPr id="43" name="TextBox 49">
            <a:extLst>
              <a:ext uri="{FF2B5EF4-FFF2-40B4-BE49-F238E27FC236}">
                <a16:creationId xmlns:a16="http://schemas.microsoft.com/office/drawing/2014/main" id="{E141E9A4-52A5-2486-3A50-4C812F6E7605}"/>
              </a:ext>
            </a:extLst>
          </p:cNvPr>
          <p:cNvSpPr txBox="1"/>
          <p:nvPr/>
        </p:nvSpPr>
        <p:spPr>
          <a:xfrm>
            <a:off x="8415338" y="3952875"/>
            <a:ext cx="346789" cy="2460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prstClr val="white"/>
                </a:solidFill>
                <a:effectLst/>
                <a:uLnTx/>
                <a:uFillTx/>
                <a:latin typeface="Arial"/>
                <a:ea typeface="+mn-ea"/>
                <a:cs typeface="+mn-cs"/>
              </a:rPr>
              <a:t>38</a:t>
            </a:r>
          </a:p>
        </p:txBody>
      </p:sp>
      <p:sp>
        <p:nvSpPr>
          <p:cNvPr id="44" name="TextBox 61">
            <a:extLst>
              <a:ext uri="{FF2B5EF4-FFF2-40B4-BE49-F238E27FC236}">
                <a16:creationId xmlns:a16="http://schemas.microsoft.com/office/drawing/2014/main" id="{E8A2AF5A-5025-0015-7A07-8E0B3377A13D}"/>
              </a:ext>
            </a:extLst>
          </p:cNvPr>
          <p:cNvSpPr txBox="1"/>
          <p:nvPr/>
        </p:nvSpPr>
        <p:spPr>
          <a:xfrm>
            <a:off x="9698038" y="3967163"/>
            <a:ext cx="607408" cy="2460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prstClr val="white"/>
                </a:solidFill>
                <a:effectLst/>
                <a:uLnTx/>
                <a:uFillTx/>
                <a:latin typeface="Arial"/>
                <a:ea typeface="+mn-ea"/>
                <a:cs typeface="+mn-cs"/>
              </a:rPr>
              <a:t>42</a:t>
            </a:r>
          </a:p>
        </p:txBody>
      </p:sp>
      <p:cxnSp>
        <p:nvCxnSpPr>
          <p:cNvPr id="45" name="Straight Connector 101">
            <a:extLst>
              <a:ext uri="{FF2B5EF4-FFF2-40B4-BE49-F238E27FC236}">
                <a16:creationId xmlns:a16="http://schemas.microsoft.com/office/drawing/2014/main" id="{D088C2BD-FBEE-5613-6A76-084EEFEF524D}"/>
              </a:ext>
            </a:extLst>
          </p:cNvPr>
          <p:cNvCxnSpPr>
            <a:cxnSpLocks/>
          </p:cNvCxnSpPr>
          <p:nvPr/>
        </p:nvCxnSpPr>
        <p:spPr>
          <a:xfrm>
            <a:off x="10431463" y="6138863"/>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2">
            <a:extLst>
              <a:ext uri="{FF2B5EF4-FFF2-40B4-BE49-F238E27FC236}">
                <a16:creationId xmlns:a16="http://schemas.microsoft.com/office/drawing/2014/main" id="{9699BE15-43C1-7D5F-21A1-FB517036236E}"/>
              </a:ext>
            </a:extLst>
          </p:cNvPr>
          <p:cNvSpPr txBox="1"/>
          <p:nvPr/>
        </p:nvSpPr>
        <p:spPr>
          <a:xfrm>
            <a:off x="8413750" y="3813175"/>
            <a:ext cx="437414" cy="2460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prstClr val="white"/>
                </a:solidFill>
                <a:effectLst/>
                <a:uLnTx/>
                <a:uFillTx/>
                <a:latin typeface="Arial"/>
                <a:ea typeface="+mn-ea"/>
                <a:cs typeface="+mn-cs"/>
              </a:rPr>
              <a:t>87</a:t>
            </a:r>
          </a:p>
        </p:txBody>
      </p:sp>
      <p:cxnSp>
        <p:nvCxnSpPr>
          <p:cNvPr id="47" name="Straight Connector 33">
            <a:extLst>
              <a:ext uri="{FF2B5EF4-FFF2-40B4-BE49-F238E27FC236}">
                <a16:creationId xmlns:a16="http://schemas.microsoft.com/office/drawing/2014/main" id="{BF386C56-9D69-77E4-053B-FCBF987A5FCC}"/>
              </a:ext>
            </a:extLst>
          </p:cNvPr>
          <p:cNvCxnSpPr>
            <a:cxnSpLocks/>
          </p:cNvCxnSpPr>
          <p:nvPr/>
        </p:nvCxnSpPr>
        <p:spPr>
          <a:xfrm>
            <a:off x="8745538" y="4137025"/>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90">
            <a:extLst>
              <a:ext uri="{FF2B5EF4-FFF2-40B4-BE49-F238E27FC236}">
                <a16:creationId xmlns:a16="http://schemas.microsoft.com/office/drawing/2014/main" id="{D5E82FCA-585C-D1F9-9565-ED8A3E4CB90B}"/>
              </a:ext>
            </a:extLst>
          </p:cNvPr>
          <p:cNvSpPr txBox="1"/>
          <p:nvPr/>
        </p:nvSpPr>
        <p:spPr>
          <a:xfrm>
            <a:off x="9671050" y="3362325"/>
            <a:ext cx="437414" cy="2460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prstClr val="white"/>
                </a:solidFill>
                <a:effectLst/>
                <a:uLnTx/>
                <a:uFillTx/>
                <a:latin typeface="Arial"/>
                <a:ea typeface="+mn-ea"/>
                <a:cs typeface="+mn-cs"/>
              </a:rPr>
              <a:t>255</a:t>
            </a:r>
          </a:p>
        </p:txBody>
      </p:sp>
      <p:sp>
        <p:nvSpPr>
          <p:cNvPr id="49" name="TextBox 45">
            <a:extLst>
              <a:ext uri="{FF2B5EF4-FFF2-40B4-BE49-F238E27FC236}">
                <a16:creationId xmlns:a16="http://schemas.microsoft.com/office/drawing/2014/main" id="{65D29D49-DD27-1CDE-A9AC-1D52E181DE36}"/>
              </a:ext>
            </a:extLst>
          </p:cNvPr>
          <p:cNvSpPr txBox="1"/>
          <p:nvPr/>
        </p:nvSpPr>
        <p:spPr>
          <a:xfrm>
            <a:off x="10877550" y="5684838"/>
            <a:ext cx="589278" cy="261938"/>
          </a:xfrm>
          <a:prstGeom prst="rect">
            <a:avLst/>
          </a:prstGeom>
          <a:noFill/>
        </p:spPr>
        <p:txBody>
          <a:bodyPr wrap="square" rtlCol="0">
            <a:spAutoFit/>
          </a:bodyPr>
          <a:lstStyle/>
          <a:p>
            <a:r>
              <a:rPr lang="fi-FI" sz="1100" b="1">
                <a:solidFill>
                  <a:schemeClr val="bg1"/>
                </a:solidFill>
              </a:rPr>
              <a:t>113</a:t>
            </a:r>
            <a:endParaRPr lang="fi-FI" sz="1000" b="1">
              <a:solidFill>
                <a:schemeClr val="bg1"/>
              </a:solidFill>
            </a:endParaRPr>
          </a:p>
        </p:txBody>
      </p:sp>
      <p:sp>
        <p:nvSpPr>
          <p:cNvPr id="50" name="TextBox 39">
            <a:extLst>
              <a:ext uri="{FF2B5EF4-FFF2-40B4-BE49-F238E27FC236}">
                <a16:creationId xmlns:a16="http://schemas.microsoft.com/office/drawing/2014/main" id="{E4295AD3-40A8-8068-46B3-5EBC730372C0}"/>
              </a:ext>
            </a:extLst>
          </p:cNvPr>
          <p:cNvSpPr txBox="1"/>
          <p:nvPr/>
        </p:nvSpPr>
        <p:spPr>
          <a:xfrm>
            <a:off x="10968038" y="2922588"/>
            <a:ext cx="589278" cy="2460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schemeClr val="bg1"/>
                </a:solidFill>
                <a:effectLst/>
                <a:uLnTx/>
                <a:uFillTx/>
                <a:latin typeface="Arial"/>
                <a:ea typeface="+mn-ea"/>
                <a:cs typeface="+mn-cs"/>
              </a:rPr>
              <a:t>133</a:t>
            </a:r>
          </a:p>
        </p:txBody>
      </p:sp>
      <p:sp>
        <p:nvSpPr>
          <p:cNvPr id="51" name="TextBox 89">
            <a:extLst>
              <a:ext uri="{FF2B5EF4-FFF2-40B4-BE49-F238E27FC236}">
                <a16:creationId xmlns:a16="http://schemas.microsoft.com/office/drawing/2014/main" id="{8EC81BE6-4DDE-DA02-57EB-6C50FA9672F8}"/>
              </a:ext>
            </a:extLst>
          </p:cNvPr>
          <p:cNvSpPr txBox="1"/>
          <p:nvPr/>
        </p:nvSpPr>
        <p:spPr>
          <a:xfrm>
            <a:off x="11009313" y="3914775"/>
            <a:ext cx="637609" cy="247650"/>
          </a:xfrm>
          <a:prstGeom prst="rect">
            <a:avLst/>
          </a:prstGeom>
          <a:noFill/>
        </p:spPr>
        <p:txBody>
          <a:bodyPr wrap="square" rtlCol="0">
            <a:spAutoFit/>
          </a:bodyPr>
          <a:lstStyle/>
          <a:p>
            <a:r>
              <a:rPr lang="fi-FI" sz="1000" b="1">
                <a:solidFill>
                  <a:schemeClr val="bg1"/>
                </a:solidFill>
              </a:rPr>
              <a:t>97</a:t>
            </a:r>
          </a:p>
        </p:txBody>
      </p:sp>
      <p:sp>
        <p:nvSpPr>
          <p:cNvPr id="52" name="TextBox 88">
            <a:extLst>
              <a:ext uri="{FF2B5EF4-FFF2-40B4-BE49-F238E27FC236}">
                <a16:creationId xmlns:a16="http://schemas.microsoft.com/office/drawing/2014/main" id="{459012B6-E1C9-62FA-102C-2C97AE13F8F6}"/>
              </a:ext>
            </a:extLst>
          </p:cNvPr>
          <p:cNvSpPr txBox="1"/>
          <p:nvPr/>
        </p:nvSpPr>
        <p:spPr>
          <a:xfrm>
            <a:off x="10968038" y="3208338"/>
            <a:ext cx="660884" cy="246063"/>
          </a:xfrm>
          <a:prstGeom prst="rect">
            <a:avLst/>
          </a:prstGeom>
          <a:noFill/>
        </p:spPr>
        <p:txBody>
          <a:bodyPr wrap="square" rtlCol="0">
            <a:spAutoFit/>
          </a:bodyPr>
          <a:lstStyle/>
          <a:p>
            <a:r>
              <a:rPr lang="fi-FI" sz="1000" b="1">
                <a:solidFill>
                  <a:schemeClr val="bg1"/>
                </a:solidFill>
              </a:rPr>
              <a:t>173</a:t>
            </a:r>
          </a:p>
        </p:txBody>
      </p:sp>
      <p:graphicFrame>
        <p:nvGraphicFramePr>
          <p:cNvPr id="17" name="Chart 16">
            <a:extLst>
              <a:ext uri="{FF2B5EF4-FFF2-40B4-BE49-F238E27FC236}">
                <a16:creationId xmlns:a16="http://schemas.microsoft.com/office/drawing/2014/main" id="{8A5EB452-437C-E55E-CACD-206E4C9F1AD5}"/>
              </a:ext>
            </a:extLst>
          </p:cNvPr>
          <p:cNvGraphicFramePr/>
          <p:nvPr>
            <p:custDataLst>
              <p:tags r:id="rId26"/>
            </p:custDataLst>
          </p:nvPr>
        </p:nvGraphicFramePr>
        <p:xfrm>
          <a:off x="6438900" y="1817688"/>
          <a:ext cx="5251450" cy="2209800"/>
        </p:xfrm>
        <a:graphic>
          <a:graphicData uri="http://schemas.openxmlformats.org/drawingml/2006/chart">
            <c:chart xmlns:c="http://schemas.openxmlformats.org/drawingml/2006/chart" xmlns:r="http://schemas.openxmlformats.org/officeDocument/2006/relationships" r:id="rId45"/>
          </a:graphicData>
        </a:graphic>
      </p:graphicFrame>
      <p:sp>
        <p:nvSpPr>
          <p:cNvPr id="55" name="Text Placeholder 2">
            <a:extLst>
              <a:ext uri="{FF2B5EF4-FFF2-40B4-BE49-F238E27FC236}">
                <a16:creationId xmlns:a16="http://schemas.microsoft.com/office/drawing/2014/main" id="{64E20F5C-EF3D-337A-13F1-3FF2D9EC2379}"/>
              </a:ext>
            </a:extLst>
          </p:cNvPr>
          <p:cNvSpPr>
            <a:spLocks/>
          </p:cNvSpPr>
          <p:nvPr>
            <p:custDataLst>
              <p:tags r:id="rId27"/>
            </p:custDataLst>
          </p:nvPr>
        </p:nvSpPr>
        <p:spPr bwMode="auto">
          <a:xfrm>
            <a:off x="6964363" y="38449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4DB6596-51CD-4BB3-A02A-DF3457A2094F}" type="datetime'''''''''''''''''''''''Q''''''''''2''''''''''''''/24'''">
              <a:rPr lang="fi-FI" altLang="en-US" sz="1000" smtClean="0"/>
              <a:pPr lvl="0" algn="ctr">
                <a:spcBef>
                  <a:spcPct val="0"/>
                </a:spcBef>
                <a:spcAft>
                  <a:spcPct val="0"/>
                </a:spcAft>
              </a:pPr>
              <a:t>Q2/24</a:t>
            </a:fld>
            <a:endParaRPr lang="fi-FI" sz="1000" dirty="0"/>
          </a:p>
        </p:txBody>
      </p:sp>
      <p:sp>
        <p:nvSpPr>
          <p:cNvPr id="56" name="Text Placeholder 2">
            <a:extLst>
              <a:ext uri="{FF2B5EF4-FFF2-40B4-BE49-F238E27FC236}">
                <a16:creationId xmlns:a16="http://schemas.microsoft.com/office/drawing/2014/main" id="{2D9A4B5F-7433-00C5-E155-442CE53AEBE8}"/>
              </a:ext>
            </a:extLst>
          </p:cNvPr>
          <p:cNvSpPr>
            <a:spLocks/>
          </p:cNvSpPr>
          <p:nvPr>
            <p:custDataLst>
              <p:tags r:id="rId28"/>
            </p:custDataLst>
          </p:nvPr>
        </p:nvSpPr>
        <p:spPr bwMode="auto">
          <a:xfrm>
            <a:off x="7489825" y="38449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EDD3CE8F-DED1-40DA-A63F-93ED78262953}" type="datetime'Q''''3''''/''''2''4'''''''''''''''''''''''''">
              <a:rPr lang="fi-FI" altLang="en-US" sz="1000" smtClean="0"/>
              <a:pPr lvl="0" algn="ctr">
                <a:spcBef>
                  <a:spcPct val="0"/>
                </a:spcBef>
                <a:spcAft>
                  <a:spcPct val="0"/>
                </a:spcAft>
              </a:pPr>
              <a:t>Q3/24</a:t>
            </a:fld>
            <a:endParaRPr lang="fi-FI" sz="1000" dirty="0"/>
          </a:p>
        </p:txBody>
      </p:sp>
      <p:sp>
        <p:nvSpPr>
          <p:cNvPr id="57" name="Text Placeholder 2">
            <a:extLst>
              <a:ext uri="{FF2B5EF4-FFF2-40B4-BE49-F238E27FC236}">
                <a16:creationId xmlns:a16="http://schemas.microsoft.com/office/drawing/2014/main" id="{7EA1B5E6-034B-48F2-CEE8-9F03D4A04C89}"/>
              </a:ext>
            </a:extLst>
          </p:cNvPr>
          <p:cNvSpPr>
            <a:spLocks/>
          </p:cNvSpPr>
          <p:nvPr>
            <p:custDataLst>
              <p:tags r:id="rId29"/>
            </p:custDataLst>
          </p:nvPr>
        </p:nvSpPr>
        <p:spPr bwMode="auto">
          <a:xfrm>
            <a:off x="8015288" y="38449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880DD368-AD8F-4322-9C6B-4170F6DA9312}" type="datetime'''''''''''''''''Q''''''4''''/''''2''''''4'">
              <a:rPr lang="fi-FI" altLang="en-US" sz="1000" smtClean="0"/>
              <a:pPr lvl="0" algn="ctr">
                <a:spcBef>
                  <a:spcPct val="0"/>
                </a:spcBef>
                <a:spcAft>
                  <a:spcPct val="0"/>
                </a:spcAft>
              </a:pPr>
              <a:t>Q4/24</a:t>
            </a:fld>
            <a:endParaRPr lang="fi-FI" sz="1000" dirty="0"/>
          </a:p>
        </p:txBody>
      </p:sp>
      <p:sp>
        <p:nvSpPr>
          <p:cNvPr id="58" name="Text Placeholder 2">
            <a:extLst>
              <a:ext uri="{FF2B5EF4-FFF2-40B4-BE49-F238E27FC236}">
                <a16:creationId xmlns:a16="http://schemas.microsoft.com/office/drawing/2014/main" id="{FA85DE9A-3ECF-F385-C762-D2095BE62C9A}"/>
              </a:ext>
            </a:extLst>
          </p:cNvPr>
          <p:cNvSpPr>
            <a:spLocks/>
          </p:cNvSpPr>
          <p:nvPr>
            <p:custDataLst>
              <p:tags r:id="rId30"/>
            </p:custDataLst>
          </p:nvPr>
        </p:nvSpPr>
        <p:spPr bwMode="auto">
          <a:xfrm>
            <a:off x="8540750" y="38449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04E89E8-0C93-4FFA-B56C-F2C4CB84C04E}" type="datetime'''''''''Q''''''''''''''1/2''''''''''''''''''''''''''''''5'">
              <a:rPr lang="fi-FI" altLang="en-US" sz="1000" smtClean="0"/>
              <a:pPr lvl="0" algn="ctr">
                <a:spcBef>
                  <a:spcPct val="0"/>
                </a:spcBef>
                <a:spcAft>
                  <a:spcPct val="0"/>
                </a:spcAft>
              </a:pPr>
              <a:t>Q1/25</a:t>
            </a:fld>
            <a:endParaRPr lang="fi-FI" sz="1000" dirty="0"/>
          </a:p>
        </p:txBody>
      </p:sp>
      <p:sp>
        <p:nvSpPr>
          <p:cNvPr id="59" name="Text Placeholder 2">
            <a:extLst>
              <a:ext uri="{FF2B5EF4-FFF2-40B4-BE49-F238E27FC236}">
                <a16:creationId xmlns:a16="http://schemas.microsoft.com/office/drawing/2014/main" id="{E681CE7C-4899-570D-534A-66E94613BF43}"/>
              </a:ext>
            </a:extLst>
          </p:cNvPr>
          <p:cNvSpPr>
            <a:spLocks/>
          </p:cNvSpPr>
          <p:nvPr>
            <p:custDataLst>
              <p:tags r:id="rId31"/>
            </p:custDataLst>
          </p:nvPr>
        </p:nvSpPr>
        <p:spPr bwMode="auto">
          <a:xfrm>
            <a:off x="9066213" y="38449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C3A55A6-24F6-4C89-99A9-569F0FED4CA8}" type="datetime'''''Q''''''''2''/''''''''2''''''''5'''''''''''''''">
              <a:rPr lang="fi-FI" altLang="en-US" sz="1000" smtClean="0"/>
              <a:pPr lvl="0" algn="ctr">
                <a:spcBef>
                  <a:spcPct val="0"/>
                </a:spcBef>
                <a:spcAft>
                  <a:spcPct val="0"/>
                </a:spcAft>
              </a:pPr>
              <a:t>Q2/25</a:t>
            </a:fld>
            <a:endParaRPr lang="fi-FI" sz="1000" dirty="0"/>
          </a:p>
        </p:txBody>
      </p:sp>
      <p:sp>
        <p:nvSpPr>
          <p:cNvPr id="60" name="Text Placeholder 2">
            <a:extLst>
              <a:ext uri="{FF2B5EF4-FFF2-40B4-BE49-F238E27FC236}">
                <a16:creationId xmlns:a16="http://schemas.microsoft.com/office/drawing/2014/main" id="{6173F3C7-569F-E2C6-1F55-57DE1E0856C0}"/>
              </a:ext>
            </a:extLst>
          </p:cNvPr>
          <p:cNvSpPr>
            <a:spLocks/>
          </p:cNvSpPr>
          <p:nvPr>
            <p:custDataLst>
              <p:tags r:id="rId32"/>
            </p:custDataLst>
          </p:nvPr>
        </p:nvSpPr>
        <p:spPr bwMode="auto">
          <a:xfrm>
            <a:off x="9590088" y="38449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AAEE169C-5A4C-4E4C-8E5C-A42ED755D33E}" type="datetime'''''''''''''''''''''''Q''''''''3''''''''''''/2''''''''''''5'">
              <a:rPr lang="fi-FI" altLang="en-US" sz="1000" smtClean="0"/>
              <a:pPr lvl="0" algn="ctr">
                <a:spcBef>
                  <a:spcPct val="0"/>
                </a:spcBef>
                <a:spcAft>
                  <a:spcPct val="0"/>
                </a:spcAft>
              </a:pPr>
              <a:t>Q3/25</a:t>
            </a:fld>
            <a:endParaRPr lang="fi-FI" sz="1000" dirty="0"/>
          </a:p>
        </p:txBody>
      </p:sp>
      <p:sp>
        <p:nvSpPr>
          <p:cNvPr id="61" name="Text Placeholder 2">
            <a:extLst>
              <a:ext uri="{FF2B5EF4-FFF2-40B4-BE49-F238E27FC236}">
                <a16:creationId xmlns:a16="http://schemas.microsoft.com/office/drawing/2014/main" id="{005444CA-590F-999A-2100-3BB495C36377}"/>
              </a:ext>
            </a:extLst>
          </p:cNvPr>
          <p:cNvSpPr>
            <a:spLocks/>
          </p:cNvSpPr>
          <p:nvPr>
            <p:custDataLst>
              <p:tags r:id="rId33"/>
            </p:custDataLst>
          </p:nvPr>
        </p:nvSpPr>
        <p:spPr bwMode="auto">
          <a:xfrm>
            <a:off x="10115550" y="38449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43179AA-8AF2-42EB-A413-AE3A954744FD}" type="datetime'Q4''/''''''''''''''''''''''''''2''5'''''''''''''''''''''''''">
              <a:rPr lang="fi-FI" altLang="en-US" sz="1000" smtClean="0"/>
              <a:pPr lvl="0" algn="ctr">
                <a:spcBef>
                  <a:spcPct val="0"/>
                </a:spcBef>
                <a:spcAft>
                  <a:spcPct val="0"/>
                </a:spcAft>
              </a:pPr>
              <a:t>Q4/25</a:t>
            </a:fld>
            <a:endParaRPr lang="fi-FI" sz="1000" dirty="0"/>
          </a:p>
        </p:txBody>
      </p:sp>
      <p:sp>
        <p:nvSpPr>
          <p:cNvPr id="62" name="Text Placeholder 2">
            <a:extLst>
              <a:ext uri="{FF2B5EF4-FFF2-40B4-BE49-F238E27FC236}">
                <a16:creationId xmlns:a16="http://schemas.microsoft.com/office/drawing/2014/main" id="{885AFBDA-7592-7F9F-FE9E-CC09B9A8A8F2}"/>
              </a:ext>
            </a:extLst>
          </p:cNvPr>
          <p:cNvSpPr>
            <a:spLocks/>
          </p:cNvSpPr>
          <p:nvPr>
            <p:custDataLst>
              <p:tags r:id="rId34"/>
            </p:custDataLst>
          </p:nvPr>
        </p:nvSpPr>
        <p:spPr bwMode="auto">
          <a:xfrm>
            <a:off x="10641013" y="38449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6A7DE8C-FC58-445E-ADE0-E9F956D6D78F}" type="datetime'''''''''''''''Q''''''''''''1''''/''2''''''6'''''''''''''''''">
              <a:rPr lang="fi-FI" altLang="en-US" sz="1000" smtClean="0"/>
              <a:pPr lvl="0" algn="ctr">
                <a:spcBef>
                  <a:spcPct val="0"/>
                </a:spcBef>
                <a:spcAft>
                  <a:spcPct val="0"/>
                </a:spcAft>
              </a:pPr>
              <a:t>Q1/26</a:t>
            </a:fld>
            <a:endParaRPr lang="fi-FI" sz="1000" dirty="0"/>
          </a:p>
        </p:txBody>
      </p:sp>
      <p:sp>
        <p:nvSpPr>
          <p:cNvPr id="456" name="Text Placeholder 2">
            <a:extLst>
              <a:ext uri="{FF2B5EF4-FFF2-40B4-BE49-F238E27FC236}">
                <a16:creationId xmlns:a16="http://schemas.microsoft.com/office/drawing/2014/main" id="{08074A11-4FA6-2F08-4763-0ADDA695F2BB}"/>
              </a:ext>
            </a:extLst>
          </p:cNvPr>
          <p:cNvSpPr>
            <a:spLocks/>
          </p:cNvSpPr>
          <p:nvPr>
            <p:custDataLst>
              <p:tags r:id="rId35"/>
            </p:custDataLst>
          </p:nvPr>
        </p:nvSpPr>
        <p:spPr bwMode="auto">
          <a:xfrm>
            <a:off x="11166475" y="3844925"/>
            <a:ext cx="3556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D3EA175-C561-45B2-9558-0D9D95CA28F6}" type="datetime'''''''''''''''Q''2''/''''''''2''''''6'''''''''''''''''''''''">
              <a:rPr lang="fi-FI" altLang="en-US" sz="1000" smtClean="0"/>
              <a:pPr lvl="0" algn="ctr">
                <a:spcBef>
                  <a:spcPct val="0"/>
                </a:spcBef>
                <a:spcAft>
                  <a:spcPct val="0"/>
                </a:spcAft>
              </a:pPr>
              <a:t>Q2/26</a:t>
            </a:fld>
            <a:endParaRPr lang="fi-FI" sz="1000" dirty="0"/>
          </a:p>
        </p:txBody>
      </p:sp>
      <p:cxnSp>
        <p:nvCxnSpPr>
          <p:cNvPr id="448" name="Straight Connector 447">
            <a:extLst>
              <a:ext uri="{FF2B5EF4-FFF2-40B4-BE49-F238E27FC236}">
                <a16:creationId xmlns:a16="http://schemas.microsoft.com/office/drawing/2014/main" id="{C9FC1379-8684-0289-9B7F-5A38257C6592}"/>
              </a:ext>
            </a:extLst>
          </p:cNvPr>
          <p:cNvCxnSpPr/>
          <p:nvPr>
            <p:custDataLst>
              <p:tags r:id="rId36"/>
            </p:custDataLst>
          </p:nvPr>
        </p:nvCxnSpPr>
        <p:spPr bwMode="gray">
          <a:xfrm>
            <a:off x="7597775" y="2014538"/>
            <a:ext cx="223838" cy="0"/>
          </a:xfrm>
          <a:prstGeom prst="line">
            <a:avLst/>
          </a:prstGeom>
          <a:ln w="28575" cap="rnd" cmpd="sng" algn="ctr">
            <a:solidFill>
              <a:schemeClr val="tx2"/>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49" name="Rectangle 448">
            <a:extLst>
              <a:ext uri="{FF2B5EF4-FFF2-40B4-BE49-F238E27FC236}">
                <a16:creationId xmlns:a16="http://schemas.microsoft.com/office/drawing/2014/main" id="{BC16F76E-C997-4B1A-3502-21263044B1B9}"/>
              </a:ext>
            </a:extLst>
          </p:cNvPr>
          <p:cNvSpPr/>
          <p:nvPr>
            <p:custDataLst>
              <p:tags r:id="rId37"/>
            </p:custDataLst>
          </p:nvPr>
        </p:nvSpPr>
        <p:spPr bwMode="auto">
          <a:xfrm>
            <a:off x="9437688" y="1947863"/>
            <a:ext cx="179388" cy="1333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450" name="Oval 449">
            <a:extLst>
              <a:ext uri="{FF2B5EF4-FFF2-40B4-BE49-F238E27FC236}">
                <a16:creationId xmlns:a16="http://schemas.microsoft.com/office/drawing/2014/main" id="{5B9541F8-BAEC-6CBC-4561-51D687D40607}"/>
              </a:ext>
            </a:extLst>
          </p:cNvPr>
          <p:cNvSpPr/>
          <p:nvPr>
            <p:custDataLst>
              <p:tags r:id="rId38"/>
            </p:custDataLst>
          </p:nvPr>
        </p:nvSpPr>
        <p:spPr bwMode="auto">
          <a:xfrm>
            <a:off x="7677150" y="1982788"/>
            <a:ext cx="63500" cy="63500"/>
          </a:xfrm>
          <a:prstGeom prst="ellipse">
            <a:avLst/>
          </a:prstGeom>
          <a:solidFill>
            <a:srgbClr val="FFFFFF"/>
          </a:solidFill>
          <a:ln w="9525" cmpd="sng" algn="ctr">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451" name="Text Placeholder 2">
            <a:extLst>
              <a:ext uri="{FF2B5EF4-FFF2-40B4-BE49-F238E27FC236}">
                <a16:creationId xmlns:a16="http://schemas.microsoft.com/office/drawing/2014/main" id="{CE853F8D-4373-5F8C-8F32-89C90E505E3B}"/>
              </a:ext>
            </a:extLst>
          </p:cNvPr>
          <p:cNvSpPr>
            <a:spLocks/>
          </p:cNvSpPr>
          <p:nvPr>
            <p:custDataLst>
              <p:tags r:id="rId39"/>
            </p:custDataLst>
          </p:nvPr>
        </p:nvSpPr>
        <p:spPr bwMode="auto">
          <a:xfrm>
            <a:off x="7886700" y="1955800"/>
            <a:ext cx="137636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85A9035D-A8DA-483B-B88D-F4957FC3FC93}" type="datetime'''L''TM o''p''e''''''''rat''i''ng'' ''''c''a''''sh ''fl''ow'">
              <a:rPr lang="fi-FI" altLang="en-US" sz="1000" smtClean="0"/>
              <a:pPr/>
              <a:t>LTM operating cash flow</a:t>
            </a:fld>
            <a:endParaRPr lang="fi-FI" sz="1000" dirty="0"/>
          </a:p>
        </p:txBody>
      </p:sp>
      <p:sp>
        <p:nvSpPr>
          <p:cNvPr id="452" name="Text Placeholder 2">
            <a:extLst>
              <a:ext uri="{FF2B5EF4-FFF2-40B4-BE49-F238E27FC236}">
                <a16:creationId xmlns:a16="http://schemas.microsoft.com/office/drawing/2014/main" id="{E00D5DA8-1CD5-60B1-8BA0-33FF774FA602}"/>
              </a:ext>
            </a:extLst>
          </p:cNvPr>
          <p:cNvSpPr>
            <a:spLocks/>
          </p:cNvSpPr>
          <p:nvPr>
            <p:custDataLst>
              <p:tags r:id="rId40"/>
            </p:custDataLst>
          </p:nvPr>
        </p:nvSpPr>
        <p:spPr bwMode="auto">
          <a:xfrm>
            <a:off x="9667875" y="1955800"/>
            <a:ext cx="11160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pPr>
            <a:fld id="{0AABBD2A-633A-4652-B057-1FEEACC38553}" type="datetime'O''''''per''at''in''g'' ''c''as''''''h ''f''l''''''''''o''w'''">
              <a:rPr lang="fi-FI" altLang="en-US" sz="1000" smtClean="0"/>
              <a:pPr/>
              <a:t>Operating cash flow</a:t>
            </a:fld>
            <a:endParaRPr lang="fi-FI" sz="1000" dirty="0"/>
          </a:p>
        </p:txBody>
      </p:sp>
      <p:sp>
        <p:nvSpPr>
          <p:cNvPr id="453" name="TextBox 452">
            <a:extLst>
              <a:ext uri="{FF2B5EF4-FFF2-40B4-BE49-F238E27FC236}">
                <a16:creationId xmlns:a16="http://schemas.microsoft.com/office/drawing/2014/main" id="{337EDFD6-585F-35FE-58A3-D13370812693}"/>
              </a:ext>
            </a:extLst>
          </p:cNvPr>
          <p:cNvSpPr txBox="1"/>
          <p:nvPr/>
        </p:nvSpPr>
        <p:spPr>
          <a:xfrm>
            <a:off x="6437313" y="1760538"/>
            <a:ext cx="1096094" cy="215444"/>
          </a:xfrm>
          <a:prstGeom prst="rect">
            <a:avLst/>
          </a:prstGeom>
          <a:noFill/>
        </p:spPr>
        <p:txBody>
          <a:bodyPr wrap="square" rtlCol="0">
            <a:spAutoFit/>
          </a:bodyPr>
          <a:lstStyle/>
          <a:p>
            <a:r>
              <a:rPr lang="fi-FI" sz="800" dirty="0"/>
              <a:t>EUR in </a:t>
            </a:r>
            <a:r>
              <a:rPr lang="fi-FI" sz="800" dirty="0" err="1"/>
              <a:t>million</a:t>
            </a:r>
            <a:endParaRPr lang="fi-FI" sz="800" dirty="0"/>
          </a:p>
        </p:txBody>
      </p:sp>
      <p:sp>
        <p:nvSpPr>
          <p:cNvPr id="459" name="TextBox 458">
            <a:extLst>
              <a:ext uri="{FF2B5EF4-FFF2-40B4-BE49-F238E27FC236}">
                <a16:creationId xmlns:a16="http://schemas.microsoft.com/office/drawing/2014/main" id="{0121898A-811C-8E36-D7D5-9F15C2DE9480}"/>
              </a:ext>
            </a:extLst>
          </p:cNvPr>
          <p:cNvSpPr txBox="1"/>
          <p:nvPr/>
        </p:nvSpPr>
        <p:spPr>
          <a:xfrm>
            <a:off x="713507" y="1754644"/>
            <a:ext cx="1096094" cy="215444"/>
          </a:xfrm>
          <a:prstGeom prst="rect">
            <a:avLst/>
          </a:prstGeom>
          <a:noFill/>
        </p:spPr>
        <p:txBody>
          <a:bodyPr wrap="square" rtlCol="0">
            <a:spAutoFit/>
          </a:bodyPr>
          <a:lstStyle/>
          <a:p>
            <a:r>
              <a:rPr lang="fi-FI" sz="800" dirty="0"/>
              <a:t>EUR in </a:t>
            </a:r>
            <a:r>
              <a:rPr lang="fi-FI" sz="800" dirty="0" err="1"/>
              <a:t>million</a:t>
            </a:r>
            <a:endParaRPr lang="fi-FI" sz="800" dirty="0"/>
          </a:p>
        </p:txBody>
      </p:sp>
    </p:spTree>
    <p:extLst>
      <p:ext uri="{BB962C8B-B14F-4D97-AF65-F5344CB8AC3E}">
        <p14:creationId xmlns:p14="http://schemas.microsoft.com/office/powerpoint/2010/main" val="302895964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BBA9AA43-7FD1-7813-3E68-7ABF5D9D3D43}"/>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9" name="think-cell data - do not delete" hidden="1">
                        <a:extLst>
                          <a:ext uri="{FF2B5EF4-FFF2-40B4-BE49-F238E27FC236}">
                            <a16:creationId xmlns:a16="http://schemas.microsoft.com/office/drawing/2014/main" id="{BBA9AA43-7FD1-7813-3E68-7ABF5D9D3D4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1" name="Picture Placeholder 10">
            <a:extLst>
              <a:ext uri="{FF2B5EF4-FFF2-40B4-BE49-F238E27FC236}">
                <a16:creationId xmlns:a16="http://schemas.microsoft.com/office/drawing/2014/main" id="{76298310-BD20-D995-A6C6-CA8DD30DB18D}"/>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a:stretch/>
        </p:blipFill>
        <p:spPr>
          <a:prstGeom prst="rect">
            <a:avLst/>
          </a:prstGeom>
          <a:solidFill>
            <a:prstClr val="white">
              <a:lumMod val="85000"/>
            </a:prstClr>
          </a:solidFill>
        </p:spPr>
      </p:pic>
      <p:sp>
        <p:nvSpPr>
          <p:cNvPr id="21" name="Rectangle 20">
            <a:extLst>
              <a:ext uri="{FF2B5EF4-FFF2-40B4-BE49-F238E27FC236}">
                <a16:creationId xmlns:a16="http://schemas.microsoft.com/office/drawing/2014/main" id="{9F1194D4-12C7-3E83-7ADF-F039305C59C3}"/>
              </a:ext>
            </a:extLst>
          </p:cNvPr>
          <p:cNvSpPr/>
          <p:nvPr/>
        </p:nvSpPr>
        <p:spPr>
          <a:xfrm>
            <a:off x="-125260" y="-225468"/>
            <a:ext cx="12513501" cy="7265095"/>
          </a:xfrm>
          <a:prstGeom prst="rect">
            <a:avLst/>
          </a:prstGeom>
          <a:solidFill>
            <a:schemeClr val="tx2">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 name="Date Placeholder 1">
            <a:extLst>
              <a:ext uri="{FF2B5EF4-FFF2-40B4-BE49-F238E27FC236}">
                <a16:creationId xmlns:a16="http://schemas.microsoft.com/office/drawing/2014/main" id="{A15E65AC-E05A-3C79-5812-0887DE9DD7EB}"/>
              </a:ext>
            </a:extLst>
          </p:cNvPr>
          <p:cNvSpPr>
            <a:spLocks noGrp="1"/>
          </p:cNvSpPr>
          <p:nvPr>
            <p:ph type="dt" sz="half" idx="10"/>
          </p:nvPr>
        </p:nvSpPr>
        <p:spPr/>
        <p:txBody>
          <a:bodyPr/>
          <a:lstStyle/>
          <a:p>
            <a:r>
              <a:rPr lang="fi-FI">
                <a:solidFill>
                  <a:schemeClr val="bg1"/>
                </a:solidFill>
              </a:rPr>
              <a:t>JULY 2026</a:t>
            </a:r>
            <a:endParaRPr lang="en-US" dirty="0">
              <a:solidFill>
                <a:schemeClr val="bg1"/>
              </a:solidFill>
            </a:endParaRPr>
          </a:p>
        </p:txBody>
      </p:sp>
      <p:sp>
        <p:nvSpPr>
          <p:cNvPr id="3" name="Footer Placeholder 2">
            <a:extLst>
              <a:ext uri="{FF2B5EF4-FFF2-40B4-BE49-F238E27FC236}">
                <a16:creationId xmlns:a16="http://schemas.microsoft.com/office/drawing/2014/main" id="{2C07CBC6-D9A0-0F3B-9414-1E8EB9FCEF34}"/>
              </a:ext>
            </a:extLst>
          </p:cNvPr>
          <p:cNvSpPr>
            <a:spLocks noGrp="1"/>
          </p:cNvSpPr>
          <p:nvPr>
            <p:ph type="ftr" sz="quarter" idx="11"/>
          </p:nvPr>
        </p:nvSpPr>
        <p:spPr/>
        <p:txBody>
          <a:bodyPr/>
          <a:lstStyle/>
          <a:p>
            <a:r>
              <a:rPr lang="en-US">
                <a:solidFill>
                  <a:schemeClr val="bg1"/>
                </a:solidFill>
              </a:rPr>
              <a:t>INVESTOR PRESENTATION</a:t>
            </a:r>
            <a:endParaRPr lang="en-US" dirty="0">
              <a:solidFill>
                <a:schemeClr val="bg1"/>
              </a:solidFill>
            </a:endParaRPr>
          </a:p>
        </p:txBody>
      </p:sp>
      <p:sp>
        <p:nvSpPr>
          <p:cNvPr id="4" name="Slide Number Placeholder 3">
            <a:extLst>
              <a:ext uri="{FF2B5EF4-FFF2-40B4-BE49-F238E27FC236}">
                <a16:creationId xmlns:a16="http://schemas.microsoft.com/office/drawing/2014/main" id="{64E74912-0DC9-0710-5E66-4D19BFF48791}"/>
              </a:ext>
            </a:extLst>
          </p:cNvPr>
          <p:cNvSpPr>
            <a:spLocks noGrp="1"/>
          </p:cNvSpPr>
          <p:nvPr>
            <p:ph type="sldNum" sz="quarter" idx="12"/>
          </p:nvPr>
        </p:nvSpPr>
        <p:spPr/>
        <p:txBody>
          <a:bodyPr/>
          <a:lstStyle/>
          <a:p>
            <a:fld id="{9B8CDF1A-3CDE-4195-AF23-CDCF2878DEB5}" type="slidenum">
              <a:rPr lang="en-US" smtClean="0"/>
              <a:t>73</a:t>
            </a:fld>
            <a:endParaRPr lang="en-US"/>
          </a:p>
        </p:txBody>
      </p:sp>
      <p:sp>
        <p:nvSpPr>
          <p:cNvPr id="17" name="Picture Placeholder 16">
            <a:extLst>
              <a:ext uri="{FF2B5EF4-FFF2-40B4-BE49-F238E27FC236}">
                <a16:creationId xmlns:a16="http://schemas.microsoft.com/office/drawing/2014/main" id="{4D9AC9FD-671D-BD59-0C1E-2312C5E23865}"/>
              </a:ext>
            </a:extLst>
          </p:cNvPr>
          <p:cNvSpPr>
            <a:spLocks noGrp="1"/>
          </p:cNvSpPr>
          <p:nvPr>
            <p:ph type="pic" sz="quarter" idx="18"/>
          </p:nvPr>
        </p:nvSpPr>
        <p:spPr/>
        <p:txBody>
          <a:bodyPr/>
          <a:lstStyle/>
          <a:p>
            <a:endParaRPr lang="fi-FI"/>
          </a:p>
        </p:txBody>
      </p:sp>
      <p:sp>
        <p:nvSpPr>
          <p:cNvPr id="12" name="Content Placeholder 6">
            <a:extLst>
              <a:ext uri="{FF2B5EF4-FFF2-40B4-BE49-F238E27FC236}">
                <a16:creationId xmlns:a16="http://schemas.microsoft.com/office/drawing/2014/main" id="{0E7518C3-CC44-57DB-25D2-B1851CCE94F1}"/>
              </a:ext>
            </a:extLst>
          </p:cNvPr>
          <p:cNvSpPr txBox="1">
            <a:spLocks noChangeAspect="1"/>
          </p:cNvSpPr>
          <p:nvPr/>
        </p:nvSpPr>
        <p:spPr>
          <a:xfrm>
            <a:off x="8103766" y="2480644"/>
            <a:ext cx="3213968" cy="1767309"/>
          </a:xfrm>
          <a:prstGeom prst="rect">
            <a:avLst/>
          </a:prstGeom>
          <a:noFill/>
          <a:ln>
            <a:noFill/>
          </a:ln>
        </p:spPr>
        <p:txBody>
          <a:bodyPr wrap="square" rtlCol="0" anchor="ctr" anchorCtr="0">
            <a:noAutofit/>
          </a:bodyPr>
          <a:lstStyle>
            <a:lvl1pPr marL="514350" indent="-514350" algn="l" defTabSz="914400" rtl="0" eaLnBrk="1" latinLnBrk="0" hangingPunct="1">
              <a:lnSpc>
                <a:spcPct val="90000"/>
              </a:lnSpc>
              <a:spcBef>
                <a:spcPts val="1000"/>
              </a:spcBef>
              <a:buFont typeface="+mj-lt"/>
              <a:buAutoNum type="arabicPeriod"/>
              <a:defRPr sz="1450" b="0" kern="1200">
                <a:solidFill>
                  <a:schemeClr val="tx1"/>
                </a:solidFill>
                <a:latin typeface="+mj-lt"/>
                <a:ea typeface="+mn-ea"/>
                <a:cs typeface="+mn-cs"/>
              </a:defRPr>
            </a:lvl1pPr>
            <a:lvl2pPr marL="914400" indent="-457200" algn="l" defTabSz="914400" rtl="0" eaLnBrk="1" latinLnBrk="0" hangingPunct="1">
              <a:lnSpc>
                <a:spcPct val="90000"/>
              </a:lnSpc>
              <a:spcBef>
                <a:spcPts val="500"/>
              </a:spcBef>
              <a:buFont typeface="+mj-lt"/>
              <a:buAutoNum type="arabicPeriod"/>
              <a:defRPr sz="1450" b="0" kern="1200">
                <a:solidFill>
                  <a:schemeClr val="tx1"/>
                </a:solidFill>
                <a:latin typeface="+mj-lt"/>
                <a:ea typeface="+mn-ea"/>
                <a:cs typeface="+mn-cs"/>
              </a:defRPr>
            </a:lvl2pPr>
            <a:lvl3pPr marL="1371600" indent="-457200" algn="l" defTabSz="914400" rtl="0" eaLnBrk="1" latinLnBrk="0" hangingPunct="1">
              <a:lnSpc>
                <a:spcPct val="90000"/>
              </a:lnSpc>
              <a:spcBef>
                <a:spcPts val="500"/>
              </a:spcBef>
              <a:buFont typeface="+mj-lt"/>
              <a:buAutoNum type="arabicPeriod"/>
              <a:defRPr sz="1450" b="0" kern="1200">
                <a:solidFill>
                  <a:schemeClr val="tx1"/>
                </a:solidFill>
                <a:latin typeface="+mj-lt"/>
                <a:ea typeface="+mn-ea"/>
                <a:cs typeface="+mn-cs"/>
              </a:defRPr>
            </a:lvl3pPr>
            <a:lvl4pPr marL="1714500" indent="-342900" algn="l" defTabSz="914400" rtl="0" eaLnBrk="1" latinLnBrk="0" hangingPunct="1">
              <a:lnSpc>
                <a:spcPct val="90000"/>
              </a:lnSpc>
              <a:spcBef>
                <a:spcPts val="500"/>
              </a:spcBef>
              <a:buFont typeface="+mj-lt"/>
              <a:buAutoNum type="arabicPeriod"/>
              <a:defRPr sz="1450" b="0" kern="1200">
                <a:solidFill>
                  <a:schemeClr val="tx1"/>
                </a:solidFill>
                <a:latin typeface="+mj-lt"/>
                <a:ea typeface="+mn-ea"/>
                <a:cs typeface="+mn-cs"/>
              </a:defRPr>
            </a:lvl4pPr>
            <a:lvl5pPr marL="2171700" indent="-342900" algn="l" defTabSz="914400" rtl="0" eaLnBrk="1" latinLnBrk="0" hangingPunct="1">
              <a:lnSpc>
                <a:spcPct val="90000"/>
              </a:lnSpc>
              <a:spcBef>
                <a:spcPts val="500"/>
              </a:spcBef>
              <a:buFont typeface="+mj-lt"/>
              <a:buAutoNum type="arabicPeriod"/>
              <a:defRPr sz="1450" b="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1000"/>
              </a:spcBef>
              <a:spcAft>
                <a:spcPts val="0"/>
              </a:spcAft>
              <a:buClrTx/>
              <a:buSzTx/>
              <a:buFont typeface="+mj-lt"/>
              <a:buNone/>
              <a:tabLst/>
              <a:defRPr/>
            </a:pPr>
            <a:endParaRPr kumimoji="0" lang="en-GB" sz="1800" b="1" i="0" u="none" strike="noStrike" kern="1200" cap="none" spc="0" normalizeH="0" baseline="0" noProof="0" dirty="0">
              <a:ln>
                <a:noFill/>
              </a:ln>
              <a:solidFill>
                <a:schemeClr val="bg1"/>
              </a:solidFill>
              <a:effectLst/>
              <a:uLnTx/>
              <a:uFillTx/>
              <a:latin typeface="Arial"/>
              <a:ea typeface="Tahoma"/>
              <a:cs typeface="Plus Jakarta Sans" pitchFamily="2" charset="0"/>
            </a:endParaRPr>
          </a:p>
          <a:p>
            <a:pPr marL="0" marR="0" lvl="0" indent="0" algn="ctr" defTabSz="914400" rtl="0" eaLnBrk="1" fontAlgn="auto" latinLnBrk="0" hangingPunct="1">
              <a:lnSpc>
                <a:spcPct val="100000"/>
              </a:lnSpc>
              <a:spcBef>
                <a:spcPts val="1000"/>
              </a:spcBef>
              <a:spcAft>
                <a:spcPts val="0"/>
              </a:spcAft>
              <a:buClrTx/>
              <a:buSzTx/>
              <a:buFont typeface="+mj-lt"/>
              <a:buNone/>
              <a:tabLst/>
              <a:defRPr/>
            </a:pPr>
            <a:r>
              <a:rPr lang="en-GB" sz="1800" b="1" dirty="0">
                <a:solidFill>
                  <a:schemeClr val="bg1"/>
                </a:solidFill>
                <a:latin typeface="Arial"/>
                <a:ea typeface="Tahoma"/>
                <a:cs typeface="Plus Jakarta Sans" pitchFamily="2" charset="0"/>
              </a:rPr>
              <a:t>Strategy execution continues; s</a:t>
            </a:r>
            <a:r>
              <a:rPr kumimoji="0" lang="en-GB" sz="1800" b="1" i="0" u="none" strike="noStrike" kern="1200" cap="none" spc="0" normalizeH="0" baseline="0" noProof="0" dirty="0" err="1">
                <a:ln>
                  <a:noFill/>
                </a:ln>
                <a:solidFill>
                  <a:schemeClr val="bg1"/>
                </a:solidFill>
                <a:effectLst/>
                <a:uLnTx/>
                <a:uFillTx/>
                <a:latin typeface="Arial"/>
                <a:ea typeface="Tahoma"/>
                <a:cs typeface="Plus Jakarta Sans" pitchFamily="2" charset="0"/>
              </a:rPr>
              <a:t>olid</a:t>
            </a:r>
            <a:r>
              <a:rPr kumimoji="0" lang="en-GB" sz="1800" b="1" i="0" u="none" strike="noStrike" kern="1200" cap="none" spc="0" normalizeH="0" baseline="0" noProof="0" dirty="0">
                <a:ln>
                  <a:noFill/>
                </a:ln>
                <a:solidFill>
                  <a:schemeClr val="bg1"/>
                </a:solidFill>
                <a:effectLst/>
                <a:uLnTx/>
                <a:uFillTx/>
                <a:latin typeface="Arial"/>
                <a:ea typeface="Tahoma"/>
                <a:cs typeface="Plus Jakarta Sans" pitchFamily="2" charset="0"/>
              </a:rPr>
              <a:t> balance sheet enables investments in long-term growth</a:t>
            </a:r>
            <a:br>
              <a:rPr kumimoji="0" lang="en-GB" sz="1800" b="1" i="0" u="none" strike="noStrike" kern="1200" cap="none" spc="0" normalizeH="0" baseline="0" noProof="0" dirty="0">
                <a:ln>
                  <a:noFill/>
                </a:ln>
                <a:solidFill>
                  <a:schemeClr val="bg1"/>
                </a:solidFill>
                <a:effectLst/>
                <a:uLnTx/>
                <a:uFillTx/>
                <a:latin typeface="Arial"/>
                <a:ea typeface="Tahoma"/>
                <a:cs typeface="Plus Jakarta Sans" pitchFamily="2" charset="0"/>
              </a:rPr>
            </a:br>
            <a:endParaRPr kumimoji="0" lang="en-GB" sz="1800" b="1" i="0" u="none" strike="noStrike" kern="1200" cap="none" spc="0" normalizeH="0" baseline="0" noProof="0" dirty="0">
              <a:ln>
                <a:noFill/>
              </a:ln>
              <a:solidFill>
                <a:schemeClr val="bg1"/>
              </a:solidFill>
              <a:effectLst/>
              <a:uLnTx/>
              <a:uFillTx/>
              <a:latin typeface="Arial"/>
              <a:ea typeface="Tahoma"/>
              <a:cs typeface="Plus Jakarta Sans" pitchFamily="2" charset="0"/>
            </a:endParaRPr>
          </a:p>
        </p:txBody>
      </p:sp>
      <p:sp>
        <p:nvSpPr>
          <p:cNvPr id="13" name="Content Placeholder 6">
            <a:extLst>
              <a:ext uri="{FF2B5EF4-FFF2-40B4-BE49-F238E27FC236}">
                <a16:creationId xmlns:a16="http://schemas.microsoft.com/office/drawing/2014/main" id="{64615DED-163B-42C8-2A81-FBB33F825E45}"/>
              </a:ext>
            </a:extLst>
          </p:cNvPr>
          <p:cNvSpPr txBox="1">
            <a:spLocks noChangeAspect="1"/>
          </p:cNvSpPr>
          <p:nvPr/>
        </p:nvSpPr>
        <p:spPr>
          <a:xfrm>
            <a:off x="4462019" y="2480644"/>
            <a:ext cx="3016106" cy="1767309"/>
          </a:xfrm>
          <a:prstGeom prst="rect">
            <a:avLst/>
          </a:prstGeom>
          <a:noFill/>
          <a:ln>
            <a:noFill/>
          </a:ln>
        </p:spPr>
        <p:txBody>
          <a:bodyPr vert="horz" wrap="square" lIns="0" tIns="0" rIns="0" bIns="0" numCol="1" spcCol="360000" rtlCol="0" anchor="ctr" anchorCtr="0">
            <a:noAutofit/>
          </a:bodyPr>
          <a:lstStyle>
            <a:lvl1pPr marL="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1pPr>
            <a:lvl2pPr marL="4572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2pPr>
            <a:lvl3pPr marL="9144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3pPr>
            <a:lvl4pPr marL="13716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4pPr>
            <a:lvl5pPr marL="18288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ctr">
              <a:lnSpc>
                <a:spcPct val="100000"/>
              </a:lnSpc>
              <a:spcAft>
                <a:spcPts val="0"/>
              </a:spcAft>
              <a:defRPr/>
            </a:pPr>
            <a:r>
              <a:rPr lang="en-US" b="1" dirty="0">
                <a:solidFill>
                  <a:schemeClr val="bg1"/>
                </a:solidFill>
                <a:latin typeface="Arial"/>
                <a:cs typeface="Plus Jakarta Sans" pitchFamily="2" charset="0"/>
              </a:rPr>
              <a:t>Profitability burdened by raw material, energy and logistics cost inflation; </a:t>
            </a:r>
            <a:r>
              <a:rPr lang="en-GB" b="1" dirty="0">
                <a:solidFill>
                  <a:schemeClr val="bg1"/>
                </a:solidFill>
                <a:latin typeface="Arial"/>
                <a:ea typeface="Tahoma"/>
                <a:cs typeface="Plus Jakarta Sans" pitchFamily="2" charset="0"/>
              </a:rPr>
              <a:t>p</a:t>
            </a:r>
            <a:r>
              <a:rPr lang="en-GB" b="1" dirty="0">
                <a:solidFill>
                  <a:schemeClr val="bg1"/>
                </a:solidFill>
                <a:ea typeface="Tahoma"/>
                <a:cs typeface="Plus Jakarta Sans" pitchFamily="2" charset="0"/>
              </a:rPr>
              <a:t>rofitability improvement actions continue</a:t>
            </a:r>
            <a:endParaRPr kumimoji="0" lang="en-US" sz="1800" b="1" i="0" u="none" strike="noStrike" kern="1200" cap="none" spc="0" normalizeH="0" baseline="0" noProof="0" dirty="0">
              <a:ln>
                <a:noFill/>
              </a:ln>
              <a:solidFill>
                <a:schemeClr val="bg1"/>
              </a:solidFill>
              <a:effectLst/>
              <a:uLnTx/>
              <a:uFillTx/>
              <a:latin typeface="Arial"/>
              <a:ea typeface="+mn-ea"/>
              <a:cs typeface="Plus Jakarta Sans" pitchFamily="2" charset="0"/>
            </a:endParaRPr>
          </a:p>
        </p:txBody>
      </p:sp>
      <p:sp>
        <p:nvSpPr>
          <p:cNvPr id="14" name="Content Placeholder 6">
            <a:extLst>
              <a:ext uri="{FF2B5EF4-FFF2-40B4-BE49-F238E27FC236}">
                <a16:creationId xmlns:a16="http://schemas.microsoft.com/office/drawing/2014/main" id="{1E5E45BD-0E6B-4D54-FFD7-5D7046F35C3F}"/>
              </a:ext>
            </a:extLst>
          </p:cNvPr>
          <p:cNvSpPr txBox="1">
            <a:spLocks noChangeAspect="1"/>
          </p:cNvSpPr>
          <p:nvPr/>
        </p:nvSpPr>
        <p:spPr>
          <a:xfrm>
            <a:off x="820272" y="2480644"/>
            <a:ext cx="3016106" cy="1737877"/>
          </a:xfrm>
          <a:prstGeom prst="rect">
            <a:avLst/>
          </a:prstGeom>
          <a:noFill/>
          <a:ln>
            <a:noFill/>
          </a:ln>
        </p:spPr>
        <p:txBody>
          <a:bodyPr vert="horz" wrap="square" lIns="0" tIns="0" rIns="0" bIns="0" numCol="1" spcCol="360000" rtlCol="0" anchor="ctr" anchorCtr="0">
            <a:noAutofit/>
          </a:bodyPr>
          <a:lstStyle>
            <a:lvl1pPr marL="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1pPr>
            <a:lvl2pPr marL="4572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2pPr>
            <a:lvl3pPr marL="9144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3pPr>
            <a:lvl4pPr marL="13716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4pPr>
            <a:lvl5pPr marL="1828800" indent="0" algn="l" defTabSz="914400" rtl="0" eaLnBrk="1" latinLnBrk="0" hangingPunct="1">
              <a:lnSpc>
                <a:spcPct val="90000"/>
              </a:lnSpc>
              <a:spcBef>
                <a:spcPts val="0"/>
              </a:spcBef>
              <a:spcAft>
                <a:spcPts val="800"/>
              </a:spcAft>
              <a:buFont typeface="Arial" panose="020B0604020202020204" pitchFamily="34" charset="0"/>
              <a:buNone/>
              <a:defRPr sz="1800" b="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b="1" i="0" u="none" strike="noStrike" kern="1200" cap="none" spc="0" normalizeH="0" baseline="0" noProof="0" dirty="0">
                <a:ln>
                  <a:noFill/>
                </a:ln>
                <a:solidFill>
                  <a:schemeClr val="bg1"/>
                </a:solidFill>
                <a:effectLst/>
                <a:uLnTx/>
                <a:uFillTx/>
                <a:latin typeface="Arial"/>
                <a:ea typeface="+mn-ea"/>
                <a:cs typeface="Plus Jakarta Sans" pitchFamily="2" charset="0"/>
              </a:rPr>
              <a:t>Demand remained stable compared to the </a:t>
            </a:r>
            <a:br>
              <a:rPr kumimoji="0" lang="en-GB" b="1" i="0" u="none" strike="noStrike" kern="1200" cap="none" spc="0" normalizeH="0" baseline="0" noProof="0" dirty="0">
                <a:ln>
                  <a:noFill/>
                </a:ln>
                <a:solidFill>
                  <a:schemeClr val="bg1"/>
                </a:solidFill>
                <a:effectLst/>
                <a:uLnTx/>
                <a:uFillTx/>
                <a:latin typeface="Arial"/>
                <a:ea typeface="+mn-ea"/>
                <a:cs typeface="Plus Jakarta Sans" pitchFamily="2" charset="0"/>
              </a:rPr>
            </a:br>
            <a:r>
              <a:rPr kumimoji="0" lang="en-GB" b="1" i="0" u="none" strike="noStrike" kern="1200" cap="none" spc="0" normalizeH="0" baseline="0" noProof="0" dirty="0">
                <a:ln>
                  <a:noFill/>
                </a:ln>
                <a:solidFill>
                  <a:schemeClr val="bg1"/>
                </a:solidFill>
                <a:effectLst/>
                <a:uLnTx/>
                <a:uFillTx/>
                <a:latin typeface="Arial"/>
                <a:ea typeface="+mn-ea"/>
                <a:cs typeface="Plus Jakarta Sans" pitchFamily="2" charset="0"/>
              </a:rPr>
              <a:t>previous quarters</a:t>
            </a:r>
            <a:endParaRPr kumimoji="0" lang="en-US" b="0" i="0" u="none" strike="noStrike" kern="1200" cap="none" spc="0" normalizeH="0" baseline="0" noProof="0" dirty="0">
              <a:ln>
                <a:noFill/>
              </a:ln>
              <a:solidFill>
                <a:schemeClr val="bg1"/>
              </a:solidFill>
              <a:effectLst/>
              <a:uLnTx/>
              <a:uFillTx/>
              <a:latin typeface="Arial"/>
              <a:ea typeface="+mn-ea"/>
              <a:cs typeface="Plus Jakarta Sans" pitchFamily="2" charset="0"/>
            </a:endParaRPr>
          </a:p>
        </p:txBody>
      </p:sp>
      <p:sp>
        <p:nvSpPr>
          <p:cNvPr id="20" name="Title 10">
            <a:extLst>
              <a:ext uri="{FF2B5EF4-FFF2-40B4-BE49-F238E27FC236}">
                <a16:creationId xmlns:a16="http://schemas.microsoft.com/office/drawing/2014/main" id="{01653CA0-0306-AB53-F912-CC17F0543111}"/>
              </a:ext>
            </a:extLst>
          </p:cNvPr>
          <p:cNvSpPr txBox="1">
            <a:spLocks/>
          </p:cNvSpPr>
          <p:nvPr/>
        </p:nvSpPr>
        <p:spPr>
          <a:xfrm>
            <a:off x="850868" y="511047"/>
            <a:ext cx="10514013" cy="541139"/>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dirty="0" err="1">
                <a:solidFill>
                  <a:schemeClr val="bg1"/>
                </a:solidFill>
              </a:rPr>
              <a:t>Continued</a:t>
            </a:r>
            <a:r>
              <a:rPr lang="fi-FI" dirty="0">
                <a:solidFill>
                  <a:schemeClr val="bg1"/>
                </a:solidFill>
              </a:rPr>
              <a:t> </a:t>
            </a:r>
            <a:r>
              <a:rPr lang="fi-FI" dirty="0" err="1">
                <a:solidFill>
                  <a:schemeClr val="bg1"/>
                </a:solidFill>
              </a:rPr>
              <a:t>focus</a:t>
            </a:r>
            <a:r>
              <a:rPr lang="fi-FI" dirty="0">
                <a:solidFill>
                  <a:schemeClr val="bg1"/>
                </a:solidFill>
              </a:rPr>
              <a:t> on </a:t>
            </a:r>
            <a:r>
              <a:rPr lang="fi-FI" dirty="0" err="1">
                <a:solidFill>
                  <a:schemeClr val="bg1"/>
                </a:solidFill>
              </a:rPr>
              <a:t>ensuring</a:t>
            </a:r>
            <a:r>
              <a:rPr lang="fi-FI" dirty="0">
                <a:solidFill>
                  <a:schemeClr val="bg1"/>
                </a:solidFill>
              </a:rPr>
              <a:t> </a:t>
            </a:r>
            <a:r>
              <a:rPr lang="fi-FI" dirty="0" err="1">
                <a:solidFill>
                  <a:schemeClr val="bg1"/>
                </a:solidFill>
              </a:rPr>
              <a:t>Kemira’s</a:t>
            </a:r>
            <a:r>
              <a:rPr lang="fi-FI" dirty="0">
                <a:solidFill>
                  <a:schemeClr val="bg1"/>
                </a:solidFill>
              </a:rPr>
              <a:t> </a:t>
            </a:r>
            <a:r>
              <a:rPr lang="fi-FI" dirty="0" err="1">
                <a:solidFill>
                  <a:schemeClr val="bg1"/>
                </a:solidFill>
              </a:rPr>
              <a:t>competitiveness</a:t>
            </a:r>
            <a:r>
              <a:rPr lang="fi-FI" dirty="0">
                <a:solidFill>
                  <a:schemeClr val="bg1"/>
                </a:solidFill>
              </a:rPr>
              <a:t> in a </a:t>
            </a:r>
            <a:r>
              <a:rPr lang="fi-FI" dirty="0" err="1">
                <a:solidFill>
                  <a:schemeClr val="bg1"/>
                </a:solidFill>
              </a:rPr>
              <a:t>volatile</a:t>
            </a:r>
            <a:r>
              <a:rPr lang="fi-FI" dirty="0">
                <a:solidFill>
                  <a:schemeClr val="bg1"/>
                </a:solidFill>
              </a:rPr>
              <a:t> and soft market</a:t>
            </a:r>
            <a:endParaRPr lang="en-US" dirty="0">
              <a:solidFill>
                <a:schemeClr val="bg1"/>
              </a:solidFill>
            </a:endParaRPr>
          </a:p>
        </p:txBody>
      </p:sp>
      <p:sp>
        <p:nvSpPr>
          <p:cNvPr id="22" name="Rectangle 21">
            <a:extLst>
              <a:ext uri="{FF2B5EF4-FFF2-40B4-BE49-F238E27FC236}">
                <a16:creationId xmlns:a16="http://schemas.microsoft.com/office/drawing/2014/main" id="{BA32D4C4-49A6-A5F1-6023-1FCB70E04F48}"/>
              </a:ext>
            </a:extLst>
          </p:cNvPr>
          <p:cNvSpPr/>
          <p:nvPr/>
        </p:nvSpPr>
        <p:spPr>
          <a:xfrm>
            <a:off x="689688" y="2229633"/>
            <a:ext cx="3411830" cy="2630466"/>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3" name="Rectangle 22">
            <a:extLst>
              <a:ext uri="{FF2B5EF4-FFF2-40B4-BE49-F238E27FC236}">
                <a16:creationId xmlns:a16="http://schemas.microsoft.com/office/drawing/2014/main" id="{8BC774C3-8063-C44A-A9D9-478D9CE2B147}"/>
              </a:ext>
            </a:extLst>
          </p:cNvPr>
          <p:cNvSpPr/>
          <p:nvPr/>
        </p:nvSpPr>
        <p:spPr>
          <a:xfrm>
            <a:off x="4264157" y="2229633"/>
            <a:ext cx="3411830" cy="2630466"/>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4" name="Rectangle 23">
            <a:extLst>
              <a:ext uri="{FF2B5EF4-FFF2-40B4-BE49-F238E27FC236}">
                <a16:creationId xmlns:a16="http://schemas.microsoft.com/office/drawing/2014/main" id="{FCC78C1D-3E88-6CF0-4094-B9968E73E081}"/>
              </a:ext>
            </a:extLst>
          </p:cNvPr>
          <p:cNvSpPr/>
          <p:nvPr/>
        </p:nvSpPr>
        <p:spPr>
          <a:xfrm>
            <a:off x="7905904" y="2229633"/>
            <a:ext cx="3411830" cy="2630466"/>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Tree>
    <p:extLst>
      <p:ext uri="{BB962C8B-B14F-4D97-AF65-F5344CB8AC3E}">
        <p14:creationId xmlns:p14="http://schemas.microsoft.com/office/powerpoint/2010/main" val="10422604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5ACE2297-FBAA-0E60-176E-93571B6C66B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noFill/>
                <a:effectLst/>
                <a:uLnTx/>
                <a:uFillTx/>
                <a:latin typeface="Arial"/>
                <a:ea typeface="+mn-ea"/>
                <a:cs typeface="+mn-cs"/>
              </a:rPr>
              <a:t>JULY 2026</a:t>
            </a:r>
            <a:endParaRPr kumimoji="0" lang="en-US" sz="700" b="0" i="0" u="none" strike="noStrike" kern="1200" cap="all" spc="100" normalizeH="0" baseline="0" noProof="0">
              <a:ln>
                <a:noFill/>
              </a:ln>
              <a:noFill/>
              <a:effectLst/>
              <a:uLnTx/>
              <a:uFillTx/>
              <a:latin typeface="Arial"/>
              <a:ea typeface="+mn-ea"/>
              <a:cs typeface="+mn-cs"/>
            </a:endParaRPr>
          </a:p>
        </p:txBody>
      </p:sp>
      <p:sp>
        <p:nvSpPr>
          <p:cNvPr id="3" name="Alatunnisteen paikkamerkki 2">
            <a:extLst>
              <a:ext uri="{FF2B5EF4-FFF2-40B4-BE49-F238E27FC236}">
                <a16:creationId xmlns:a16="http://schemas.microsoft.com/office/drawing/2014/main" id="{83D51185-C52C-2BAB-D0AB-BA7B7AA2C91F}"/>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all" spc="100" normalizeH="0" baseline="0" noProof="0">
                <a:ln>
                  <a:noFill/>
                </a:ln>
                <a:noFill/>
                <a:effectLst/>
                <a:uLnTx/>
                <a:uFillTx/>
                <a:latin typeface="Arial"/>
                <a:ea typeface="+mn-ea"/>
                <a:cs typeface="+mn-cs"/>
              </a:rPr>
              <a:t>INVESTOR PRESENTATION</a:t>
            </a:r>
          </a:p>
        </p:txBody>
      </p:sp>
      <p:sp>
        <p:nvSpPr>
          <p:cNvPr id="4" name="Dian numeron paikkamerkki 3">
            <a:extLst>
              <a:ext uri="{FF2B5EF4-FFF2-40B4-BE49-F238E27FC236}">
                <a16:creationId xmlns:a16="http://schemas.microsoft.com/office/drawing/2014/main" id="{D2006E73-CEB0-50B8-A7D4-94115911B0C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8CDF1A-3CDE-4195-AF23-CDCF2878DEB5}" type="slidenum">
              <a:rPr kumimoji="0" lang="en-US" sz="700" b="0" i="0" u="none" strike="noStrike" kern="1200" cap="all" spc="100" normalizeH="0" baseline="0" noProof="0" smtClean="0">
                <a:ln>
                  <a:noFill/>
                </a:ln>
                <a:no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700" b="0" i="0" u="none" strike="noStrike" kern="1200" cap="all" spc="100" normalizeH="0" baseline="0" noProof="0">
              <a:ln>
                <a:noFill/>
              </a:ln>
              <a:noFill/>
              <a:effectLst/>
              <a:uLnTx/>
              <a:uFillTx/>
              <a:latin typeface="Arial"/>
              <a:ea typeface="+mn-ea"/>
              <a:cs typeface="+mn-cs"/>
            </a:endParaRPr>
          </a:p>
        </p:txBody>
      </p:sp>
    </p:spTree>
    <p:extLst>
      <p:ext uri="{BB962C8B-B14F-4D97-AF65-F5344CB8AC3E}">
        <p14:creationId xmlns:p14="http://schemas.microsoft.com/office/powerpoint/2010/main" val="415448301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355180-8ACD-5F3B-F9AC-F2AF767F1C1D}"/>
            </a:ext>
          </a:extLst>
        </p:cNvPr>
        <p:cNvGrpSpPr/>
        <p:nvPr/>
      </p:nvGrpSpPr>
      <p:grpSpPr>
        <a:xfrm>
          <a:off x="0" y="0"/>
          <a:ext cx="0" cy="0"/>
          <a:chOff x="0" y="0"/>
          <a:chExt cx="0" cy="0"/>
        </a:xfrm>
      </p:grpSpPr>
      <p:graphicFrame>
        <p:nvGraphicFramePr>
          <p:cNvPr id="14" name="think-cell data - do not delete" hidden="1">
            <a:extLst>
              <a:ext uri="{FF2B5EF4-FFF2-40B4-BE49-F238E27FC236}">
                <a16:creationId xmlns:a16="http://schemas.microsoft.com/office/drawing/2014/main" id="{C99B5006-1FCA-03FC-1065-1D9A82457CCD}"/>
              </a:ext>
            </a:extLst>
          </p:cNvPr>
          <p:cNvGraphicFramePr>
            <a:graphicFrameLocks/>
          </p:cNvGraphicFramePr>
          <p:nvPr>
            <p:custDataLst>
              <p:tags r:id="rId1"/>
            </p:custDataLst>
            <p:extLst>
              <p:ext uri="{D42A27DB-BD31-4B8C-83A1-F6EECF244321}">
                <p14:modId xmlns:p14="http://schemas.microsoft.com/office/powerpoint/2010/main" val="17640131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73" imgH="273" progId="TCLayout.ActiveDocument.1">
                  <p:embed/>
                </p:oleObj>
              </mc:Choice>
              <mc:Fallback>
                <p:oleObj name="think-cell Slide" r:id="rId3" imgW="273" imgH="273" progId="TCLayout.ActiveDocument.1">
                  <p:embed/>
                  <p:pic>
                    <p:nvPicPr>
                      <p:cNvPr id="14" name="think-cell data - do not delete" hidden="1">
                        <a:extLst>
                          <a:ext uri="{FF2B5EF4-FFF2-40B4-BE49-F238E27FC236}">
                            <a16:creationId xmlns:a16="http://schemas.microsoft.com/office/drawing/2014/main" id="{C99B5006-1FCA-03FC-1065-1D9A82457CC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Text Placeholder 21">
            <a:extLst>
              <a:ext uri="{FF2B5EF4-FFF2-40B4-BE49-F238E27FC236}">
                <a16:creationId xmlns:a16="http://schemas.microsoft.com/office/drawing/2014/main" id="{8DEB6EC3-2BFC-DB6D-06CE-57C15DD12967}"/>
              </a:ext>
            </a:extLst>
          </p:cNvPr>
          <p:cNvSpPr>
            <a:spLocks noGrp="1"/>
          </p:cNvSpPr>
          <p:nvPr>
            <p:ph type="body" idx="1"/>
          </p:nvPr>
        </p:nvSpPr>
        <p:spPr>
          <a:xfrm>
            <a:off x="839787" y="620713"/>
            <a:ext cx="4032077" cy="432023"/>
          </a:xfrm>
        </p:spPr>
        <p:txBody>
          <a:bodyPr/>
          <a:lstStyle/>
          <a:p>
            <a:r>
              <a:rPr lang="en-US" sz="1600"/>
              <a:t>Investor presentation</a:t>
            </a:r>
            <a:endParaRPr lang="en-US" sz="1600" dirty="0"/>
          </a:p>
        </p:txBody>
      </p:sp>
      <p:sp>
        <p:nvSpPr>
          <p:cNvPr id="4" name="Otsikko 3">
            <a:extLst>
              <a:ext uri="{FF2B5EF4-FFF2-40B4-BE49-F238E27FC236}">
                <a16:creationId xmlns:a16="http://schemas.microsoft.com/office/drawing/2014/main" id="{06449944-510A-95C4-B9F5-D86E07D37524}"/>
              </a:ext>
            </a:extLst>
          </p:cNvPr>
          <p:cNvSpPr>
            <a:spLocks noGrp="1"/>
          </p:cNvSpPr>
          <p:nvPr>
            <p:ph type="ctrTitle"/>
          </p:nvPr>
        </p:nvSpPr>
        <p:spPr/>
        <p:txBody>
          <a:bodyPr vert="horz" rIns="0"/>
          <a:lstStyle/>
          <a:p>
            <a:r>
              <a:rPr lang="en-US"/>
              <a:t>Additional slides</a:t>
            </a:r>
            <a:endParaRPr lang="en-US" dirty="0"/>
          </a:p>
        </p:txBody>
      </p:sp>
      <p:pic>
        <p:nvPicPr>
          <p:cNvPr id="7" name="Picture Placeholder 12">
            <a:extLst>
              <a:ext uri="{FF2B5EF4-FFF2-40B4-BE49-F238E27FC236}">
                <a16:creationId xmlns:a16="http://schemas.microsoft.com/office/drawing/2014/main" id="{62462269-6BE7-1DDD-45E1-E007ABAF8A5F}"/>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5519738" y="1205782"/>
            <a:ext cx="6672262" cy="4446437"/>
          </a:xfrm>
          <a:prstGeom prst="rect">
            <a:avLst/>
          </a:prstGeom>
          <a:noFill/>
        </p:spPr>
      </p:pic>
      <p:sp>
        <p:nvSpPr>
          <p:cNvPr id="2" name="Päivämäärän paikkamerkki 1">
            <a:extLst>
              <a:ext uri="{FF2B5EF4-FFF2-40B4-BE49-F238E27FC236}">
                <a16:creationId xmlns:a16="http://schemas.microsoft.com/office/drawing/2014/main" id="{8A37CCB0-D40E-A086-0C3C-0142D2DC7828}"/>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BAC89000-3908-6E2D-55C8-C915B37ABA85}"/>
              </a:ext>
            </a:extLst>
          </p:cNvPr>
          <p:cNvSpPr>
            <a:spLocks noGrp="1"/>
          </p:cNvSpPr>
          <p:nvPr>
            <p:ph type="ftr" sz="quarter" idx="11"/>
          </p:nvPr>
        </p:nvSpPr>
        <p:spPr/>
        <p:txBody>
          <a:bodyPr/>
          <a:lstStyle/>
          <a:p>
            <a:r>
              <a:rPr lang="en-US"/>
              <a:t>INVESTOR PRESENTATION</a:t>
            </a:r>
          </a:p>
        </p:txBody>
      </p:sp>
      <p:sp>
        <p:nvSpPr>
          <p:cNvPr id="5" name="Dian numeron paikkamerkki 4">
            <a:extLst>
              <a:ext uri="{FF2B5EF4-FFF2-40B4-BE49-F238E27FC236}">
                <a16:creationId xmlns:a16="http://schemas.microsoft.com/office/drawing/2014/main" id="{D8E78C56-356D-EA87-775E-64EDC54CC954}"/>
              </a:ext>
            </a:extLst>
          </p:cNvPr>
          <p:cNvSpPr>
            <a:spLocks noGrp="1"/>
          </p:cNvSpPr>
          <p:nvPr>
            <p:ph type="sldNum" sz="quarter" idx="12"/>
          </p:nvPr>
        </p:nvSpPr>
        <p:spPr/>
        <p:txBody>
          <a:bodyPr/>
          <a:lstStyle/>
          <a:p>
            <a:fld id="{9B8CDF1A-3CDE-4195-AF23-CDCF2878DEB5}" type="slidenum">
              <a:rPr lang="en-US" smtClean="0"/>
              <a:t>75</a:t>
            </a:fld>
            <a:endParaRPr lang="en-US"/>
          </a:p>
        </p:txBody>
      </p:sp>
    </p:spTree>
    <p:extLst>
      <p:ext uri="{BB962C8B-B14F-4D97-AF65-F5344CB8AC3E}">
        <p14:creationId xmlns:p14="http://schemas.microsoft.com/office/powerpoint/2010/main" val="42361758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425B4468-0F21-F010-9BD7-30798AA8000A}"/>
              </a:ext>
            </a:extLst>
          </p:cNvPr>
          <p:cNvGraphicFramePr>
            <a:graphicFrameLocks/>
          </p:cNvGraphicFramePr>
          <p:nvPr>
            <p:custDataLst>
              <p:tags r:id="rId1"/>
            </p:custDataLst>
            <p:extLst>
              <p:ext uri="{D42A27DB-BD31-4B8C-83A1-F6EECF244321}">
                <p14:modId xmlns:p14="http://schemas.microsoft.com/office/powerpoint/2010/main" val="2351545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73" imgH="273" progId="TCLayout.ActiveDocument.1">
                  <p:embed/>
                </p:oleObj>
              </mc:Choice>
              <mc:Fallback>
                <p:oleObj name="think-cell Slide" r:id="rId3" imgW="273" imgH="273" progId="TCLayout.ActiveDocument.1">
                  <p:embed/>
                  <p:pic>
                    <p:nvPicPr>
                      <p:cNvPr id="8" name="think-cell data - do not delete" hidden="1">
                        <a:extLst>
                          <a:ext uri="{FF2B5EF4-FFF2-40B4-BE49-F238E27FC236}">
                            <a16:creationId xmlns:a16="http://schemas.microsoft.com/office/drawing/2014/main" id="{425B4468-0F21-F010-9BD7-30798AA8000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Päivämäärän paikkamerkki 3">
            <a:extLst>
              <a:ext uri="{FF2B5EF4-FFF2-40B4-BE49-F238E27FC236}">
                <a16:creationId xmlns:a16="http://schemas.microsoft.com/office/drawing/2014/main" id="{48590C9C-64F8-BA81-5F49-8540C3BD9A51}"/>
              </a:ext>
            </a:extLst>
          </p:cNvPr>
          <p:cNvSpPr>
            <a:spLocks noGrp="1"/>
          </p:cNvSpPr>
          <p:nvPr>
            <p:ph type="dt" sz="half" idx="10"/>
          </p:nvPr>
        </p:nvSpPr>
        <p:spPr/>
        <p:txBody>
          <a:bodyPr/>
          <a:lstStyle/>
          <a:p>
            <a:r>
              <a:rPr lang="fi-FI"/>
              <a:t>JULY 2026</a:t>
            </a:r>
            <a:endParaRPr lang="en-US"/>
          </a:p>
        </p:txBody>
      </p:sp>
      <p:sp>
        <p:nvSpPr>
          <p:cNvPr id="5" name="Alatunnisteen paikkamerkki 4">
            <a:extLst>
              <a:ext uri="{FF2B5EF4-FFF2-40B4-BE49-F238E27FC236}">
                <a16:creationId xmlns:a16="http://schemas.microsoft.com/office/drawing/2014/main" id="{3F15AED9-33DB-3C11-5BEC-6C1E6006F08E}"/>
              </a:ext>
            </a:extLst>
          </p:cNvPr>
          <p:cNvSpPr>
            <a:spLocks noGrp="1"/>
          </p:cNvSpPr>
          <p:nvPr>
            <p:ph type="ftr" sz="quarter" idx="11"/>
          </p:nvPr>
        </p:nvSpPr>
        <p:spPr/>
        <p:txBody>
          <a:bodyPr/>
          <a:lstStyle/>
          <a:p>
            <a:r>
              <a:rPr lang="en-US"/>
              <a:t>INVESTOR PRESENTATION</a:t>
            </a:r>
          </a:p>
        </p:txBody>
      </p:sp>
      <p:sp>
        <p:nvSpPr>
          <p:cNvPr id="6" name="Dian numeron paikkamerkki 5">
            <a:extLst>
              <a:ext uri="{FF2B5EF4-FFF2-40B4-BE49-F238E27FC236}">
                <a16:creationId xmlns:a16="http://schemas.microsoft.com/office/drawing/2014/main" id="{78F16516-9423-E8B4-5DAA-399F281CFFDD}"/>
              </a:ext>
            </a:extLst>
          </p:cNvPr>
          <p:cNvSpPr>
            <a:spLocks noGrp="1"/>
          </p:cNvSpPr>
          <p:nvPr>
            <p:ph type="sldNum" sz="quarter" idx="12"/>
          </p:nvPr>
        </p:nvSpPr>
        <p:spPr/>
        <p:txBody>
          <a:bodyPr/>
          <a:lstStyle/>
          <a:p>
            <a:fld id="{9B8CDF1A-3CDE-4195-AF23-CDCF2878DEB5}" type="slidenum">
              <a:rPr lang="en-US" smtClean="0"/>
              <a:t>76</a:t>
            </a:fld>
            <a:endParaRPr lang="en-US"/>
          </a:p>
        </p:txBody>
      </p:sp>
      <p:sp>
        <p:nvSpPr>
          <p:cNvPr id="9" name="Text Placeholder 18">
            <a:extLst>
              <a:ext uri="{FF2B5EF4-FFF2-40B4-BE49-F238E27FC236}">
                <a16:creationId xmlns:a16="http://schemas.microsoft.com/office/drawing/2014/main" id="{CEC8EBF6-23A1-253C-5B42-E75E7FB32B38}"/>
              </a:ext>
            </a:extLst>
          </p:cNvPr>
          <p:cNvSpPr txBox="1">
            <a:spLocks/>
          </p:cNvSpPr>
          <p:nvPr/>
        </p:nvSpPr>
        <p:spPr>
          <a:xfrm>
            <a:off x="839790" y="1700213"/>
            <a:ext cx="3220482" cy="648666"/>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600" b="1" dirty="0"/>
              <a:t>DIRECT PURCHASES AND LOGISTICS COSTS 2025</a:t>
            </a:r>
            <a:br>
              <a:rPr lang="fi-FI" sz="1600" b="1" dirty="0"/>
            </a:br>
            <a:r>
              <a:rPr lang="fi-FI" sz="1600" dirty="0"/>
              <a:t>EUR 1.5 </a:t>
            </a:r>
            <a:r>
              <a:rPr lang="fi-FI" sz="1600" dirty="0" err="1"/>
              <a:t>billion</a:t>
            </a:r>
            <a:endParaRPr lang="fi-FI" sz="1600" dirty="0"/>
          </a:p>
        </p:txBody>
      </p:sp>
      <p:graphicFrame>
        <p:nvGraphicFramePr>
          <p:cNvPr id="10" name="Content Placeholder 30">
            <a:extLst>
              <a:ext uri="{FF2B5EF4-FFF2-40B4-BE49-F238E27FC236}">
                <a16:creationId xmlns:a16="http://schemas.microsoft.com/office/drawing/2014/main" id="{7961929B-DCAB-A947-A06B-55F4A2761C6E}"/>
              </a:ext>
            </a:extLst>
          </p:cNvPr>
          <p:cNvGraphicFramePr>
            <a:graphicFrameLocks/>
          </p:cNvGraphicFramePr>
          <p:nvPr/>
        </p:nvGraphicFramePr>
        <p:xfrm>
          <a:off x="839788" y="2205038"/>
          <a:ext cx="3311525" cy="3887787"/>
        </p:xfrm>
        <a:graphic>
          <a:graphicData uri="http://schemas.openxmlformats.org/drawingml/2006/chart">
            <c:chart xmlns:c="http://schemas.openxmlformats.org/drawingml/2006/chart" xmlns:r="http://schemas.openxmlformats.org/officeDocument/2006/relationships" r:id="rId5"/>
          </a:graphicData>
        </a:graphic>
      </p:graphicFrame>
      <p:sp>
        <p:nvSpPr>
          <p:cNvPr id="11" name="Text Placeholder 19">
            <a:extLst>
              <a:ext uri="{FF2B5EF4-FFF2-40B4-BE49-F238E27FC236}">
                <a16:creationId xmlns:a16="http://schemas.microsoft.com/office/drawing/2014/main" id="{5FCA1CD7-E574-D17A-7158-18F3C1B9B83A}"/>
              </a:ext>
            </a:extLst>
          </p:cNvPr>
          <p:cNvSpPr txBox="1">
            <a:spLocks/>
          </p:cNvSpPr>
          <p:nvPr/>
        </p:nvSpPr>
        <p:spPr>
          <a:xfrm>
            <a:off x="8040213" y="1664047"/>
            <a:ext cx="3311997"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600" b="1" dirty="0"/>
              <a:t>TOP 12 RAW MATERIALS</a:t>
            </a:r>
            <a:br>
              <a:rPr lang="en-US" sz="1600" b="1" dirty="0"/>
            </a:br>
            <a:r>
              <a:rPr lang="en-US" sz="1600" b="1" dirty="0"/>
              <a:t>BY SPEND (around 49% of total raw material spend)</a:t>
            </a:r>
          </a:p>
        </p:txBody>
      </p:sp>
      <p:sp>
        <p:nvSpPr>
          <p:cNvPr id="12" name="Content Placeholder 8">
            <a:extLst>
              <a:ext uri="{FF2B5EF4-FFF2-40B4-BE49-F238E27FC236}">
                <a16:creationId xmlns:a16="http://schemas.microsoft.com/office/drawing/2014/main" id="{B84E73B4-FFE3-9162-926D-7C337961D98C}"/>
              </a:ext>
            </a:extLst>
          </p:cNvPr>
          <p:cNvSpPr txBox="1">
            <a:spLocks/>
          </p:cNvSpPr>
          <p:nvPr/>
        </p:nvSpPr>
        <p:spPr>
          <a:xfrm>
            <a:off x="8040216" y="2348880"/>
            <a:ext cx="3393980" cy="4653136"/>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355600" lvl="1" indent="-355600">
              <a:spcBef>
                <a:spcPts val="600"/>
              </a:spcBef>
              <a:buFont typeface="+mj-lt"/>
              <a:buAutoNum type="arabicPeriod"/>
            </a:pPr>
            <a:r>
              <a:rPr lang="en-US" sz="1400"/>
              <a:t>Sodium hydroxide (caustic soda)*</a:t>
            </a:r>
          </a:p>
          <a:p>
            <a:pPr marL="355600" lvl="1" indent="-355600">
              <a:spcBef>
                <a:spcPts val="600"/>
              </a:spcBef>
              <a:buFont typeface="+mj-lt"/>
              <a:buAutoNum type="arabicPeriod"/>
            </a:pPr>
            <a:r>
              <a:rPr lang="en-US" sz="1400"/>
              <a:t>Acrylonitrile (OD)</a:t>
            </a:r>
          </a:p>
          <a:p>
            <a:pPr marL="355600" lvl="1" indent="-355600">
              <a:spcBef>
                <a:spcPts val="600"/>
              </a:spcBef>
              <a:buFont typeface="+mj-lt"/>
              <a:buAutoNum type="arabicPeriod"/>
            </a:pPr>
            <a:r>
              <a:rPr lang="en-US" sz="1400"/>
              <a:t>Aluminium Hydrate</a:t>
            </a:r>
          </a:p>
          <a:p>
            <a:pPr marL="355600" lvl="1" indent="-355600">
              <a:spcBef>
                <a:spcPts val="600"/>
              </a:spcBef>
              <a:buFont typeface="+mj-lt"/>
              <a:buAutoNum type="arabicPeriod"/>
            </a:pPr>
            <a:r>
              <a:rPr lang="en-US" sz="1400"/>
              <a:t>Liquid Chlorine </a:t>
            </a:r>
          </a:p>
          <a:p>
            <a:pPr marL="355600" lvl="1" indent="-355600">
              <a:spcBef>
                <a:spcPts val="600"/>
              </a:spcBef>
              <a:buFont typeface="+mj-lt"/>
              <a:buAutoNum type="arabicPeriod"/>
            </a:pPr>
            <a:r>
              <a:rPr lang="en-US" sz="1400"/>
              <a:t>Fatty acid</a:t>
            </a:r>
          </a:p>
          <a:p>
            <a:pPr marL="355600" lvl="1" indent="-355600">
              <a:spcBef>
                <a:spcPts val="600"/>
              </a:spcBef>
              <a:buFont typeface="+mj-lt"/>
              <a:buAutoNum type="arabicPeriod"/>
            </a:pPr>
            <a:r>
              <a:rPr lang="en-US" sz="1400"/>
              <a:t>Hydrochloric acid</a:t>
            </a:r>
          </a:p>
          <a:p>
            <a:pPr marL="355600" lvl="1" indent="-355600">
              <a:spcBef>
                <a:spcPts val="600"/>
              </a:spcBef>
              <a:buFont typeface="+mj-lt"/>
              <a:buAutoNum type="arabicPeriod"/>
            </a:pPr>
            <a:r>
              <a:rPr lang="en-US" sz="1400"/>
              <a:t>Cationic polyacrylamide (OD)*</a:t>
            </a:r>
          </a:p>
          <a:p>
            <a:pPr marL="355600" lvl="1" indent="-355600">
              <a:spcBef>
                <a:spcPts val="600"/>
              </a:spcBef>
              <a:buFont typeface="+mj-lt"/>
              <a:buAutoNum type="arabicPeriod"/>
            </a:pPr>
            <a:r>
              <a:rPr lang="en-US" sz="1400"/>
              <a:t>Colloidal silica dispersion*</a:t>
            </a:r>
          </a:p>
          <a:p>
            <a:pPr marL="355600" lvl="1" indent="-355600">
              <a:spcBef>
                <a:spcPts val="600"/>
              </a:spcBef>
              <a:buFont typeface="+mj-lt"/>
              <a:buAutoNum type="arabicPeriod"/>
            </a:pPr>
            <a:r>
              <a:rPr lang="en-US" sz="1400"/>
              <a:t>Amines (OD)</a:t>
            </a:r>
          </a:p>
          <a:p>
            <a:pPr marL="355600" lvl="1" indent="-355600">
              <a:spcBef>
                <a:spcPts val="600"/>
              </a:spcBef>
              <a:buFont typeface="+mj-lt"/>
              <a:buAutoNum type="arabicPeriod"/>
            </a:pPr>
            <a:r>
              <a:rPr lang="en-US" sz="1400"/>
              <a:t>Sodium chloride</a:t>
            </a:r>
          </a:p>
          <a:p>
            <a:pPr marL="355600" lvl="1" indent="-355600">
              <a:spcBef>
                <a:spcPts val="600"/>
              </a:spcBef>
              <a:buFont typeface="+mj-lt"/>
              <a:buAutoNum type="arabicPeriod"/>
            </a:pPr>
            <a:r>
              <a:rPr lang="en-US" sz="1400"/>
              <a:t>Sulphur</a:t>
            </a:r>
          </a:p>
          <a:p>
            <a:pPr marL="355600" lvl="1" indent="-355600">
              <a:spcBef>
                <a:spcPts val="600"/>
              </a:spcBef>
              <a:buFont typeface="+mj-lt"/>
              <a:buAutoNum type="arabicPeriod"/>
            </a:pPr>
            <a:r>
              <a:rPr lang="en-US" sz="1400"/>
              <a:t>Alpha olefin (OD)</a:t>
            </a:r>
          </a:p>
          <a:p>
            <a:pPr marL="0" lvl="1" indent="0">
              <a:spcBef>
                <a:spcPts val="600"/>
              </a:spcBef>
              <a:buFont typeface="Arial" panose="020B0604020202020204" pitchFamily="34" charset="0"/>
              <a:buNone/>
            </a:pPr>
            <a:endParaRPr lang="en-US" sz="1400"/>
          </a:p>
          <a:p>
            <a:pPr marL="0" lvl="1" indent="0">
              <a:buFont typeface="Arial" panose="020B0604020202020204" pitchFamily="34" charset="0"/>
              <a:buNone/>
            </a:pPr>
            <a:r>
              <a:rPr lang="fi-FI" sz="1400" b="1"/>
              <a:t>OD</a:t>
            </a:r>
            <a:r>
              <a:rPr lang="en-US" sz="1400" b="1"/>
              <a:t> = Oil &amp; gas derivative</a:t>
            </a:r>
          </a:p>
          <a:p>
            <a:pPr marL="0" lvl="1" indent="0">
              <a:buFont typeface="Arial" panose="020B0604020202020204" pitchFamily="34" charset="0"/>
              <a:buNone/>
            </a:pPr>
            <a:r>
              <a:rPr lang="fi-FI" sz="1400" b="1"/>
              <a:t>* Mainly trading </a:t>
            </a:r>
            <a:r>
              <a:rPr lang="en-US" sz="1400" b="1"/>
              <a:t>materials</a:t>
            </a:r>
          </a:p>
          <a:p>
            <a:pPr marL="0" lvl="1" indent="0">
              <a:spcBef>
                <a:spcPts val="600"/>
              </a:spcBef>
              <a:buFont typeface="Arial" panose="020B0604020202020204" pitchFamily="34" charset="0"/>
              <a:buNone/>
            </a:pPr>
            <a:endParaRPr lang="en-US" sz="1600" b="1"/>
          </a:p>
        </p:txBody>
      </p:sp>
      <p:sp>
        <p:nvSpPr>
          <p:cNvPr id="13" name="Text Placeholder 20">
            <a:extLst>
              <a:ext uri="{FF2B5EF4-FFF2-40B4-BE49-F238E27FC236}">
                <a16:creationId xmlns:a16="http://schemas.microsoft.com/office/drawing/2014/main" id="{AEE29966-60BA-8CEF-9EE0-354722EC2FCE}"/>
              </a:ext>
            </a:extLst>
          </p:cNvPr>
          <p:cNvSpPr txBox="1">
            <a:spLocks/>
          </p:cNvSpPr>
          <p:nvPr/>
        </p:nvSpPr>
        <p:spPr>
          <a:xfrm>
            <a:off x="4352556" y="1717908"/>
            <a:ext cx="3311525"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600" b="1" dirty="0"/>
              <a:t>EXPOSURE TO OIL-RELATED</a:t>
            </a:r>
            <a:br>
              <a:rPr lang="en-US" sz="1600" b="1" dirty="0"/>
            </a:br>
            <a:r>
              <a:rPr lang="en-US" sz="1600" b="1" dirty="0"/>
              <a:t>RAW MATERIALS</a:t>
            </a:r>
          </a:p>
        </p:txBody>
      </p:sp>
      <p:graphicFrame>
        <p:nvGraphicFramePr>
          <p:cNvPr id="14" name="Content Placeholder 34">
            <a:extLst>
              <a:ext uri="{FF2B5EF4-FFF2-40B4-BE49-F238E27FC236}">
                <a16:creationId xmlns:a16="http://schemas.microsoft.com/office/drawing/2014/main" id="{8233242A-CD45-08F8-D00B-4999F1952F98}"/>
              </a:ext>
            </a:extLst>
          </p:cNvPr>
          <p:cNvGraphicFramePr>
            <a:graphicFrameLocks/>
          </p:cNvGraphicFramePr>
          <p:nvPr/>
        </p:nvGraphicFramePr>
        <p:xfrm>
          <a:off x="4440238" y="2205038"/>
          <a:ext cx="3311525" cy="3887787"/>
        </p:xfrm>
        <a:graphic>
          <a:graphicData uri="http://schemas.openxmlformats.org/drawingml/2006/chart">
            <c:chart xmlns:c="http://schemas.openxmlformats.org/drawingml/2006/chart" xmlns:r="http://schemas.openxmlformats.org/officeDocument/2006/relationships" r:id="rId6"/>
          </a:graphicData>
        </a:graphic>
      </p:graphicFrame>
      <p:sp>
        <p:nvSpPr>
          <p:cNvPr id="15" name="Title 1">
            <a:extLst>
              <a:ext uri="{FF2B5EF4-FFF2-40B4-BE49-F238E27FC236}">
                <a16:creationId xmlns:a16="http://schemas.microsoft.com/office/drawing/2014/main" id="{DB4BD9DC-4607-5F9B-31D8-6DE3B91BF403}"/>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dirty="0"/>
              <a:t>Kemira’s cost structure and top raw materials</a:t>
            </a:r>
          </a:p>
        </p:txBody>
      </p:sp>
      <p:sp>
        <p:nvSpPr>
          <p:cNvPr id="16" name="TextBox 77">
            <a:extLst>
              <a:ext uri="{FF2B5EF4-FFF2-40B4-BE49-F238E27FC236}">
                <a16:creationId xmlns:a16="http://schemas.microsoft.com/office/drawing/2014/main" id="{D8E9D0D5-3DD7-98CE-64C5-DD1F36E6D670}"/>
              </a:ext>
            </a:extLst>
          </p:cNvPr>
          <p:cNvSpPr txBox="1"/>
          <p:nvPr/>
        </p:nvSpPr>
        <p:spPr>
          <a:xfrm>
            <a:off x="6985829" y="2348880"/>
            <a:ext cx="766355" cy="584775"/>
          </a:xfrm>
          <a:prstGeom prst="rect">
            <a:avLst/>
          </a:prstGeom>
          <a:noFill/>
        </p:spPr>
        <p:txBody>
          <a:bodyPr wrap="squar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005BBE"/>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96BEF0"/>
                </a:solidFill>
                <a:effectLst/>
                <a:uLnTx/>
                <a:uFillTx/>
                <a:latin typeface="Arial"/>
                <a:ea typeface="+mn-ea"/>
                <a:cs typeface="+mn-cs"/>
                <a:sym typeface="Wingdings"/>
              </a:rPr>
              <a:t> </a:t>
            </a:r>
            <a:r>
              <a:rPr lang="en-GB" sz="1400" b="1">
                <a:solidFill>
                  <a:srgbClr val="322D2D"/>
                </a:solidFill>
                <a:latin typeface="Arial"/>
                <a:sym typeface="Wingdings"/>
              </a:rPr>
              <a:t>33</a:t>
            </a:r>
            <a:r>
              <a:rPr kumimoji="0" lang="en-GB" sz="1400" b="1" i="0" u="none" strike="noStrike" kern="1200" cap="none" spc="0" normalizeH="0" baseline="0" noProof="0">
                <a:ln>
                  <a:noFill/>
                </a:ln>
                <a:solidFill>
                  <a:srgbClr val="322D2D"/>
                </a:solidFill>
                <a:effectLst/>
                <a:uLnTx/>
                <a:uFillTx/>
                <a:latin typeface="Arial"/>
                <a:ea typeface="+mn-ea"/>
                <a:cs typeface="+mn-cs"/>
              </a:rPr>
              <a:t>%</a:t>
            </a:r>
            <a:br>
              <a:rPr kumimoji="0" lang="en-GB" sz="1200" b="1"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Oil &amp; gas related</a:t>
            </a:r>
          </a:p>
        </p:txBody>
      </p:sp>
      <p:sp>
        <p:nvSpPr>
          <p:cNvPr id="17" name="TextBox 78">
            <a:extLst>
              <a:ext uri="{FF2B5EF4-FFF2-40B4-BE49-F238E27FC236}">
                <a16:creationId xmlns:a16="http://schemas.microsoft.com/office/drawing/2014/main" id="{498D0DD3-9FE0-1ED2-18EB-94409A1B4B58}"/>
              </a:ext>
            </a:extLst>
          </p:cNvPr>
          <p:cNvSpPr txBox="1"/>
          <p:nvPr/>
        </p:nvSpPr>
        <p:spPr>
          <a:xfrm>
            <a:off x="4439816" y="2348880"/>
            <a:ext cx="720169" cy="584775"/>
          </a:xfrm>
          <a:prstGeom prst="rect">
            <a:avLst/>
          </a:prstGeom>
          <a:noFill/>
        </p:spPr>
        <p:txBody>
          <a:bodyPr wrap="squar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96BEF0"/>
                </a:solidFill>
                <a:effectLst/>
                <a:uLnTx/>
                <a:uFillTx/>
                <a:latin typeface="Arial"/>
                <a:ea typeface="+mn-ea"/>
                <a:cs typeface="+mn-cs"/>
                <a:sym typeface="Wingdings"/>
              </a:rPr>
              <a:t> </a:t>
            </a:r>
            <a:r>
              <a:rPr lang="en-GB" sz="1400" b="1">
                <a:solidFill>
                  <a:srgbClr val="322D2D"/>
                </a:solidFill>
                <a:latin typeface="Arial"/>
                <a:sym typeface="Wingdings"/>
              </a:rPr>
              <a:t>67</a:t>
            </a:r>
            <a:r>
              <a:rPr kumimoji="0" lang="en-GB" sz="1400" b="1" i="0" u="none" strike="noStrike" kern="1200" cap="none" spc="0" normalizeH="0" baseline="0" noProof="0">
                <a:ln>
                  <a:noFill/>
                </a:ln>
                <a:solidFill>
                  <a:srgbClr val="322D2D"/>
                </a:solidFill>
                <a:effectLst/>
                <a:uLnTx/>
                <a:uFillTx/>
                <a:latin typeface="Arial"/>
                <a:ea typeface="+mn-ea"/>
                <a:cs typeface="+mn-cs"/>
              </a:rPr>
              <a:t>%</a:t>
            </a:r>
            <a:br>
              <a:rPr kumimoji="0" lang="en-GB" sz="1200" b="1"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Not oil</a:t>
            </a:r>
            <a:br>
              <a:rPr kumimoji="0" lang="en-GB" sz="1200" b="0"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related</a:t>
            </a:r>
          </a:p>
        </p:txBody>
      </p:sp>
      <p:sp>
        <p:nvSpPr>
          <p:cNvPr id="18" name="TextBox 57">
            <a:extLst>
              <a:ext uri="{FF2B5EF4-FFF2-40B4-BE49-F238E27FC236}">
                <a16:creationId xmlns:a16="http://schemas.microsoft.com/office/drawing/2014/main" id="{0E836B20-C48B-36C6-3042-3350B5FBB81A}"/>
              </a:ext>
            </a:extLst>
          </p:cNvPr>
          <p:cNvSpPr txBox="1"/>
          <p:nvPr/>
        </p:nvSpPr>
        <p:spPr>
          <a:xfrm>
            <a:off x="839416" y="5243410"/>
            <a:ext cx="1200275" cy="400110"/>
          </a:xfrm>
          <a:prstGeom prst="rect">
            <a:avLst/>
          </a:prstGeom>
          <a:noFill/>
        </p:spPr>
        <p:txBody>
          <a:bodyPr wrap="squar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rPr>
              <a:t>69%</a:t>
            </a:r>
            <a:br>
              <a:rPr kumimoji="0" lang="en-GB" sz="1400" b="1"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Raw materials</a:t>
            </a:r>
          </a:p>
        </p:txBody>
      </p:sp>
      <p:sp>
        <p:nvSpPr>
          <p:cNvPr id="19" name="TextBox 58">
            <a:extLst>
              <a:ext uri="{FF2B5EF4-FFF2-40B4-BE49-F238E27FC236}">
                <a16:creationId xmlns:a16="http://schemas.microsoft.com/office/drawing/2014/main" id="{A9AA3327-3B08-B64C-2E65-6EDE2664A7D2}"/>
              </a:ext>
            </a:extLst>
          </p:cNvPr>
          <p:cNvSpPr txBox="1"/>
          <p:nvPr/>
        </p:nvSpPr>
        <p:spPr>
          <a:xfrm>
            <a:off x="839416" y="3092683"/>
            <a:ext cx="1560316" cy="400110"/>
          </a:xfrm>
          <a:prstGeom prst="rect">
            <a:avLst/>
          </a:prstGeom>
          <a:noFill/>
        </p:spPr>
        <p:txBody>
          <a:bodyPr wrap="squar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5AAAF"/>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96BEF0"/>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rPr>
              <a:t>11%</a:t>
            </a:r>
            <a:br>
              <a:rPr kumimoji="0" lang="en-GB" sz="1400" b="1"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Electricity &amp; energy</a:t>
            </a:r>
          </a:p>
        </p:txBody>
      </p:sp>
      <p:sp>
        <p:nvSpPr>
          <p:cNvPr id="20" name="TextBox 59">
            <a:extLst>
              <a:ext uri="{FF2B5EF4-FFF2-40B4-BE49-F238E27FC236}">
                <a16:creationId xmlns:a16="http://schemas.microsoft.com/office/drawing/2014/main" id="{C135BFFC-F9AC-9F53-4253-18FD2C55DB48}"/>
              </a:ext>
            </a:extLst>
          </p:cNvPr>
          <p:cNvSpPr txBox="1"/>
          <p:nvPr/>
        </p:nvSpPr>
        <p:spPr>
          <a:xfrm>
            <a:off x="839417" y="2564904"/>
            <a:ext cx="1344187" cy="400110"/>
          </a:xfrm>
          <a:prstGeom prst="rect">
            <a:avLst/>
          </a:prstGeom>
          <a:noFill/>
        </p:spPr>
        <p:txBody>
          <a:bodyPr wrap="squar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9BAABE"/>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20</a:t>
            </a:r>
            <a:r>
              <a:rPr kumimoji="0" lang="en-GB" sz="1400" b="1" i="0" u="none" strike="noStrike" kern="1200" cap="none" spc="0" normalizeH="0" baseline="0" noProof="0">
                <a:ln>
                  <a:noFill/>
                </a:ln>
                <a:solidFill>
                  <a:srgbClr val="322D2D"/>
                </a:solidFill>
                <a:effectLst/>
                <a:uLnTx/>
                <a:uFillTx/>
                <a:latin typeface="Arial"/>
                <a:ea typeface="+mn-ea"/>
                <a:cs typeface="+mn-cs"/>
              </a:rPr>
              <a:t>%</a:t>
            </a:r>
            <a:br>
              <a:rPr kumimoji="0" lang="en-GB" sz="1400" b="1"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Logistics</a:t>
            </a:r>
            <a:endParaRPr kumimoji="0" lang="en-GB" sz="1400" b="0" i="0" u="none" strike="noStrike" kern="1200" cap="none" spc="0" normalizeH="0" baseline="0" noProof="0">
              <a:ln>
                <a:noFill/>
              </a:ln>
              <a:solidFill>
                <a:srgbClr val="322D2D"/>
              </a:solidFill>
              <a:effectLst/>
              <a:uLnTx/>
              <a:uFillTx/>
              <a:latin typeface="Arial"/>
              <a:ea typeface="+mn-ea"/>
              <a:cs typeface="+mn-cs"/>
            </a:endParaRPr>
          </a:p>
        </p:txBody>
      </p:sp>
      <p:grpSp>
        <p:nvGrpSpPr>
          <p:cNvPr id="21" name="Group 50">
            <a:extLst>
              <a:ext uri="{FF2B5EF4-FFF2-40B4-BE49-F238E27FC236}">
                <a16:creationId xmlns:a16="http://schemas.microsoft.com/office/drawing/2014/main" id="{EFAFFBB2-B630-E6D8-65D7-689590BE2F7F}"/>
              </a:ext>
            </a:extLst>
          </p:cNvPr>
          <p:cNvGrpSpPr/>
          <p:nvPr/>
        </p:nvGrpSpPr>
        <p:grpSpPr>
          <a:xfrm rot="10800000" flipH="1" flipV="1">
            <a:off x="4295775" y="3500440"/>
            <a:ext cx="144016" cy="2160586"/>
            <a:chOff x="3144092" y="2924049"/>
            <a:chExt cx="144363" cy="1620439"/>
          </a:xfrm>
        </p:grpSpPr>
        <p:sp>
          <p:nvSpPr>
            <p:cNvPr id="22" name="Isosceles Triangle 20">
              <a:extLst>
                <a:ext uri="{FF2B5EF4-FFF2-40B4-BE49-F238E27FC236}">
                  <a16:creationId xmlns:a16="http://schemas.microsoft.com/office/drawing/2014/main" id="{91EBD457-61A4-ABE6-F9AC-7A7420F484A1}"/>
                </a:ext>
              </a:extLst>
            </p:cNvPr>
            <p:cNvSpPr/>
            <p:nvPr/>
          </p:nvSpPr>
          <p:spPr>
            <a:xfrm rot="5400000">
              <a:off x="3072258" y="3644157"/>
              <a:ext cx="288032" cy="144363"/>
            </a:xfrm>
            <a:custGeom>
              <a:avLst/>
              <a:gdLst>
                <a:gd name="connsiteX0" fmla="*/ 0 w 288032"/>
                <a:gd name="connsiteY0" fmla="*/ 144363 h 144363"/>
                <a:gd name="connsiteX1" fmla="*/ 144016 w 288032"/>
                <a:gd name="connsiteY1" fmla="*/ 0 h 144363"/>
                <a:gd name="connsiteX2" fmla="*/ 288032 w 288032"/>
                <a:gd name="connsiteY2" fmla="*/ 144363 h 144363"/>
                <a:gd name="connsiteX3" fmla="*/ 0 w 288032"/>
                <a:gd name="connsiteY3" fmla="*/ 144363 h 144363"/>
                <a:gd name="connsiteX0" fmla="*/ 0 w 288032"/>
                <a:gd name="connsiteY0" fmla="*/ 144363 h 145278"/>
                <a:gd name="connsiteX1" fmla="*/ 144016 w 288032"/>
                <a:gd name="connsiteY1" fmla="*/ 0 h 145278"/>
                <a:gd name="connsiteX2" fmla="*/ 288032 w 288032"/>
                <a:gd name="connsiteY2" fmla="*/ 144363 h 145278"/>
                <a:gd name="connsiteX3" fmla="*/ 149822 w 288032"/>
                <a:gd name="connsiteY3" fmla="*/ 145278 h 145278"/>
                <a:gd name="connsiteX4" fmla="*/ 0 w 288032"/>
                <a:gd name="connsiteY4" fmla="*/ 144363 h 145278"/>
                <a:gd name="connsiteX0" fmla="*/ 149822 w 288032"/>
                <a:gd name="connsiteY0" fmla="*/ 145278 h 236718"/>
                <a:gd name="connsiteX1" fmla="*/ 0 w 288032"/>
                <a:gd name="connsiteY1" fmla="*/ 144363 h 236718"/>
                <a:gd name="connsiteX2" fmla="*/ 144016 w 288032"/>
                <a:gd name="connsiteY2" fmla="*/ 0 h 236718"/>
                <a:gd name="connsiteX3" fmla="*/ 288032 w 288032"/>
                <a:gd name="connsiteY3" fmla="*/ 144363 h 236718"/>
                <a:gd name="connsiteX4" fmla="*/ 241262 w 288032"/>
                <a:gd name="connsiteY4" fmla="*/ 236718 h 236718"/>
                <a:gd name="connsiteX0" fmla="*/ 149822 w 288032"/>
                <a:gd name="connsiteY0" fmla="*/ 145278 h 145278"/>
                <a:gd name="connsiteX1" fmla="*/ 0 w 288032"/>
                <a:gd name="connsiteY1" fmla="*/ 144363 h 145278"/>
                <a:gd name="connsiteX2" fmla="*/ 144016 w 288032"/>
                <a:gd name="connsiteY2" fmla="*/ 0 h 145278"/>
                <a:gd name="connsiteX3" fmla="*/ 288032 w 288032"/>
                <a:gd name="connsiteY3" fmla="*/ 144363 h 145278"/>
                <a:gd name="connsiteX0" fmla="*/ 0 w 288032"/>
                <a:gd name="connsiteY0" fmla="*/ 144363 h 144363"/>
                <a:gd name="connsiteX1" fmla="*/ 144016 w 288032"/>
                <a:gd name="connsiteY1" fmla="*/ 0 h 144363"/>
                <a:gd name="connsiteX2" fmla="*/ 288032 w 288032"/>
                <a:gd name="connsiteY2" fmla="*/ 144363 h 144363"/>
              </a:gdLst>
              <a:ahLst/>
              <a:cxnLst>
                <a:cxn ang="0">
                  <a:pos x="connsiteX0" y="connsiteY0"/>
                </a:cxn>
                <a:cxn ang="0">
                  <a:pos x="connsiteX1" y="connsiteY1"/>
                </a:cxn>
                <a:cxn ang="0">
                  <a:pos x="connsiteX2" y="connsiteY2"/>
                </a:cxn>
              </a:cxnLst>
              <a:rect l="l" t="t" r="r" b="b"/>
              <a:pathLst>
                <a:path w="288032" h="144363">
                  <a:moveTo>
                    <a:pt x="0" y="144363"/>
                  </a:moveTo>
                  <a:lnTo>
                    <a:pt x="144016" y="0"/>
                  </a:lnTo>
                  <a:lnTo>
                    <a:pt x="288032" y="144363"/>
                  </a:lnTo>
                </a:path>
              </a:pathLst>
            </a:custGeom>
            <a:noFill/>
            <a:ln w="63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cxnSp>
          <p:nvCxnSpPr>
            <p:cNvPr id="23" name="Straight Connector 52">
              <a:extLst>
                <a:ext uri="{FF2B5EF4-FFF2-40B4-BE49-F238E27FC236}">
                  <a16:creationId xmlns:a16="http://schemas.microsoft.com/office/drawing/2014/main" id="{D7391935-F916-58F1-7195-6B045BDAB4F1}"/>
                </a:ext>
              </a:extLst>
            </p:cNvPr>
            <p:cNvCxnSpPr/>
            <p:nvPr/>
          </p:nvCxnSpPr>
          <p:spPr>
            <a:xfrm rot="10800000" flipH="1">
              <a:off x="3144092" y="2924049"/>
              <a:ext cx="0" cy="648275"/>
            </a:xfrm>
            <a:prstGeom prst="line">
              <a:avLst/>
            </a:prstGeom>
            <a:ln w="6350" cap="rnd">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4" name="Straight Connector 53">
              <a:extLst>
                <a:ext uri="{FF2B5EF4-FFF2-40B4-BE49-F238E27FC236}">
                  <a16:creationId xmlns:a16="http://schemas.microsoft.com/office/drawing/2014/main" id="{D50BF610-F83A-2FF0-978E-32C2CCD505D7}"/>
                </a:ext>
              </a:extLst>
            </p:cNvPr>
            <p:cNvCxnSpPr>
              <a:stCxn id="22" idx="2"/>
            </p:cNvCxnSpPr>
            <p:nvPr/>
          </p:nvCxnSpPr>
          <p:spPr>
            <a:xfrm rot="10800000" flipH="1" flipV="1">
              <a:off x="3144093" y="3860355"/>
              <a:ext cx="0" cy="684133"/>
            </a:xfrm>
            <a:prstGeom prst="line">
              <a:avLst/>
            </a:prstGeom>
            <a:ln w="6350" cap="rnd">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59">
            <a:extLst>
              <a:ext uri="{FF2B5EF4-FFF2-40B4-BE49-F238E27FC236}">
                <a16:creationId xmlns:a16="http://schemas.microsoft.com/office/drawing/2014/main" id="{6B5F1A92-9FF5-33EA-5AC3-FA241CE8862F}"/>
              </a:ext>
            </a:extLst>
          </p:cNvPr>
          <p:cNvCxnSpPr/>
          <p:nvPr/>
        </p:nvCxnSpPr>
        <p:spPr>
          <a:xfrm>
            <a:off x="3215680" y="3500438"/>
            <a:ext cx="936104"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60">
            <a:extLst>
              <a:ext uri="{FF2B5EF4-FFF2-40B4-BE49-F238E27FC236}">
                <a16:creationId xmlns:a16="http://schemas.microsoft.com/office/drawing/2014/main" id="{C2556206-FDEB-76CB-F103-64096AF0165F}"/>
              </a:ext>
            </a:extLst>
          </p:cNvPr>
          <p:cNvCxnSpPr/>
          <p:nvPr/>
        </p:nvCxnSpPr>
        <p:spPr>
          <a:xfrm>
            <a:off x="4439816" y="3500438"/>
            <a:ext cx="1224136"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61">
            <a:extLst>
              <a:ext uri="{FF2B5EF4-FFF2-40B4-BE49-F238E27FC236}">
                <a16:creationId xmlns:a16="http://schemas.microsoft.com/office/drawing/2014/main" id="{7EA31C76-D61B-2D9E-6261-AE4ED3CEAB06}"/>
              </a:ext>
            </a:extLst>
          </p:cNvPr>
          <p:cNvCxnSpPr/>
          <p:nvPr/>
        </p:nvCxnSpPr>
        <p:spPr>
          <a:xfrm>
            <a:off x="2855640" y="5663661"/>
            <a:ext cx="1296144"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62">
            <a:extLst>
              <a:ext uri="{FF2B5EF4-FFF2-40B4-BE49-F238E27FC236}">
                <a16:creationId xmlns:a16="http://schemas.microsoft.com/office/drawing/2014/main" id="{0CBA4F90-65DA-B98E-F586-BB319E6FD166}"/>
              </a:ext>
            </a:extLst>
          </p:cNvPr>
          <p:cNvCxnSpPr/>
          <p:nvPr/>
        </p:nvCxnSpPr>
        <p:spPr>
          <a:xfrm>
            <a:off x="4439816" y="5663661"/>
            <a:ext cx="1224136"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4">
            <a:extLst>
              <a:ext uri="{FF2B5EF4-FFF2-40B4-BE49-F238E27FC236}">
                <a16:creationId xmlns:a16="http://schemas.microsoft.com/office/drawing/2014/main" id="{8E1C8266-6D1B-8D9B-F04E-4D50464CB2BB}"/>
              </a:ext>
            </a:extLst>
          </p:cNvPr>
          <p:cNvCxnSpPr/>
          <p:nvPr/>
        </p:nvCxnSpPr>
        <p:spPr>
          <a:xfrm>
            <a:off x="7896200" y="1700213"/>
            <a:ext cx="0" cy="4392612"/>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698991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0B55C0B-B766-38D4-D198-9D4B3B37B3AE}"/>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56A7FEA8-20C7-E17B-46DC-25A3B0049AB8}"/>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A8C0D7EB-BC61-CF88-ECF4-ACBE6AB534CF}"/>
              </a:ext>
            </a:extLst>
          </p:cNvPr>
          <p:cNvSpPr>
            <a:spLocks noGrp="1"/>
          </p:cNvSpPr>
          <p:nvPr>
            <p:ph type="sldNum" sz="quarter" idx="12"/>
          </p:nvPr>
        </p:nvSpPr>
        <p:spPr/>
        <p:txBody>
          <a:bodyPr/>
          <a:lstStyle/>
          <a:p>
            <a:fld id="{9B8CDF1A-3CDE-4195-AF23-CDCF2878DEB5}" type="slidenum">
              <a:rPr lang="en-US" smtClean="0"/>
              <a:t>77</a:t>
            </a:fld>
            <a:endParaRPr lang="en-US"/>
          </a:p>
        </p:txBody>
      </p:sp>
      <p:sp>
        <p:nvSpPr>
          <p:cNvPr id="5" name="Title 10">
            <a:extLst>
              <a:ext uri="{FF2B5EF4-FFF2-40B4-BE49-F238E27FC236}">
                <a16:creationId xmlns:a16="http://schemas.microsoft.com/office/drawing/2014/main" id="{B67DF7DD-5BFF-E843-705D-81640E512863}"/>
              </a:ext>
            </a:extLst>
          </p:cNvPr>
          <p:cNvSpPr txBox="1">
            <a:spLocks/>
          </p:cNvSpPr>
          <p:nvPr/>
        </p:nvSpPr>
        <p:spPr>
          <a:xfrm>
            <a:off x="990599" y="557213"/>
            <a:ext cx="10514013" cy="647923"/>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4000" b="1" kern="1200" spc="-30" baseline="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i-FI" sz="4000" b="1" i="0" u="none" strike="noStrike" kern="1200" cap="none" spc="-30" normalizeH="0" baseline="0" noProof="0">
                <a:ln>
                  <a:noFill/>
                </a:ln>
                <a:solidFill>
                  <a:srgbClr val="322D2D"/>
                </a:solidFill>
                <a:effectLst/>
                <a:uLnTx/>
                <a:uFillTx/>
                <a:latin typeface="Arial"/>
                <a:ea typeface="+mj-ea"/>
                <a:cs typeface="+mj-cs"/>
              </a:rPr>
              <a:t>Kemira has a diversified financing base</a:t>
            </a:r>
          </a:p>
        </p:txBody>
      </p:sp>
      <p:sp>
        <p:nvSpPr>
          <p:cNvPr id="6" name="TextBox 28">
            <a:extLst>
              <a:ext uri="{FF2B5EF4-FFF2-40B4-BE49-F238E27FC236}">
                <a16:creationId xmlns:a16="http://schemas.microsoft.com/office/drawing/2014/main" id="{A981F564-0E13-C9C1-0E07-E6F1F30DF1FE}"/>
              </a:ext>
            </a:extLst>
          </p:cNvPr>
          <p:cNvSpPr txBox="1"/>
          <p:nvPr/>
        </p:nvSpPr>
        <p:spPr>
          <a:xfrm>
            <a:off x="5983325" y="1489041"/>
            <a:ext cx="4613555"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fi-FI" sz="1400" b="1" i="0" u="none" strike="noStrike" kern="1200" cap="none" spc="100" normalizeH="0" baseline="0" noProof="0" dirty="0">
                <a:ln>
                  <a:noFill/>
                </a:ln>
                <a:solidFill>
                  <a:srgbClr val="322D2D"/>
                </a:solidFill>
                <a:effectLst/>
                <a:uLnTx/>
                <a:uFillTx/>
                <a:latin typeface="Arial"/>
                <a:ea typeface="+mn-ea"/>
                <a:cs typeface="+mn-cs"/>
              </a:rPr>
              <a:t>GROSS DEBT </a:t>
            </a:r>
            <a:r>
              <a:rPr lang="fi-FI" sz="1400" b="1" spc="100" dirty="0">
                <a:solidFill>
                  <a:srgbClr val="322D2D"/>
                </a:solidFill>
                <a:latin typeface="Arial"/>
              </a:rPr>
              <a:t>AT THE </a:t>
            </a:r>
            <a:r>
              <a:rPr kumimoji="0" lang="fi-FI" sz="1400" b="1" i="0" u="none" strike="noStrike" kern="1200" cap="none" spc="100" normalizeH="0" baseline="0" noProof="0" dirty="0">
                <a:ln>
                  <a:noFill/>
                </a:ln>
                <a:solidFill>
                  <a:srgbClr val="322D2D"/>
                </a:solidFill>
                <a:effectLst/>
                <a:uLnTx/>
                <a:uFillTx/>
                <a:latin typeface="Arial"/>
                <a:ea typeface="+mn-ea"/>
                <a:cs typeface="+mn-cs"/>
              </a:rPr>
              <a:t>END OF </a:t>
            </a:r>
            <a:r>
              <a:rPr lang="fi-FI" sz="1400" b="1" spc="100" dirty="0">
                <a:solidFill>
                  <a:srgbClr val="322D2D"/>
                </a:solidFill>
                <a:latin typeface="Arial"/>
              </a:rPr>
              <a:t>JUNE</a:t>
            </a:r>
            <a:r>
              <a:rPr kumimoji="0" lang="fi-FI" sz="1400" b="1" i="0" u="none" strike="noStrike" kern="1200" cap="none" spc="100" normalizeH="0" baseline="0" noProof="0" dirty="0">
                <a:ln>
                  <a:noFill/>
                </a:ln>
                <a:solidFill>
                  <a:srgbClr val="322D2D"/>
                </a:solidFill>
                <a:effectLst/>
                <a:uLnTx/>
                <a:uFillTx/>
                <a:latin typeface="Arial"/>
                <a:ea typeface="+mn-ea"/>
                <a:cs typeface="+mn-cs"/>
              </a:rPr>
              <a:t> 2026: EUR 794 MILLION, </a:t>
            </a:r>
            <a:br>
              <a:rPr kumimoji="0" lang="fi-FI" sz="1400" b="1" i="0" u="none" strike="noStrike" kern="1200" cap="none" spc="100" normalizeH="0" baseline="0" noProof="0" dirty="0">
                <a:ln>
                  <a:noFill/>
                </a:ln>
                <a:solidFill>
                  <a:srgbClr val="322D2D"/>
                </a:solidFill>
                <a:effectLst/>
                <a:uLnTx/>
                <a:uFillTx/>
                <a:latin typeface="Arial"/>
                <a:ea typeface="+mn-ea"/>
                <a:cs typeface="+mn-cs"/>
              </a:rPr>
            </a:br>
            <a:r>
              <a:rPr kumimoji="0" lang="fi-FI" sz="1400" b="1" i="0" u="none" strike="noStrike" kern="1200" cap="none" spc="100" normalizeH="0" baseline="0" noProof="0" dirty="0">
                <a:ln>
                  <a:noFill/>
                </a:ln>
                <a:solidFill>
                  <a:srgbClr val="322D2D"/>
                </a:solidFill>
                <a:effectLst/>
                <a:uLnTx/>
                <a:uFillTx/>
                <a:latin typeface="Arial"/>
                <a:ea typeface="+mn-ea"/>
                <a:cs typeface="+mn-cs"/>
              </a:rPr>
              <a:t>MATURITY PROFILE EXCLUDING LEASES</a:t>
            </a:r>
            <a:endParaRPr kumimoji="0" lang="en-US" sz="1400" b="1" i="0" u="none" strike="noStrike" kern="1200" cap="none" spc="100" normalizeH="0" baseline="0" noProof="0" dirty="0">
              <a:ln>
                <a:noFill/>
              </a:ln>
              <a:solidFill>
                <a:srgbClr val="322D2D"/>
              </a:solidFill>
              <a:effectLst/>
              <a:uLnTx/>
              <a:uFillTx/>
              <a:latin typeface="Arial"/>
              <a:ea typeface="+mn-ea"/>
              <a:cs typeface="+mn-cs"/>
            </a:endParaRPr>
          </a:p>
        </p:txBody>
      </p:sp>
      <p:graphicFrame>
        <p:nvGraphicFramePr>
          <p:cNvPr id="10" name="Content Placeholder 14">
            <a:extLst>
              <a:ext uri="{FF2B5EF4-FFF2-40B4-BE49-F238E27FC236}">
                <a16:creationId xmlns:a16="http://schemas.microsoft.com/office/drawing/2014/main" id="{E9AEA5B7-460D-70CF-83D9-60F51B7DCFD0}"/>
              </a:ext>
            </a:extLst>
          </p:cNvPr>
          <p:cNvGraphicFramePr>
            <a:graphicFrameLocks/>
          </p:cNvGraphicFramePr>
          <p:nvPr>
            <p:extLst>
              <p:ext uri="{D42A27DB-BD31-4B8C-83A1-F6EECF244321}">
                <p14:modId xmlns:p14="http://schemas.microsoft.com/office/powerpoint/2010/main" val="4020460922"/>
              </p:ext>
            </p:extLst>
          </p:nvPr>
        </p:nvGraphicFramePr>
        <p:xfrm>
          <a:off x="381106" y="2032533"/>
          <a:ext cx="5187051" cy="3923946"/>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Box 10">
            <a:extLst>
              <a:ext uri="{FF2B5EF4-FFF2-40B4-BE49-F238E27FC236}">
                <a16:creationId xmlns:a16="http://schemas.microsoft.com/office/drawing/2014/main" id="{DB9A67FD-AD6E-7389-206F-F571F928533D}"/>
              </a:ext>
            </a:extLst>
          </p:cNvPr>
          <p:cNvSpPr txBox="1">
            <a:spLocks/>
          </p:cNvSpPr>
          <p:nvPr/>
        </p:nvSpPr>
        <p:spPr>
          <a:xfrm>
            <a:off x="3558071" y="5494814"/>
            <a:ext cx="1656184" cy="461665"/>
          </a:xfrm>
          <a:prstGeom prst="rect">
            <a:avLst/>
          </a:prstGeom>
          <a:noFill/>
        </p:spPr>
        <p:txBody>
          <a:bodyPr wrap="square" rtlCol="0">
            <a:spAutoFit/>
          </a:bodyPr>
          <a:lstStyle/>
          <a:p>
            <a:r>
              <a:rPr lang="fi-FI" sz="1200" kern="0" dirty="0">
                <a:solidFill>
                  <a:srgbClr val="322D2D"/>
                </a:solidFill>
                <a:latin typeface="Akkurat Pro" charset="0"/>
                <a:ea typeface="Akkurat Pro" charset="0"/>
                <a:cs typeface="Akkurat Pro" charset="0"/>
              </a:rPr>
              <a:t>Bond</a:t>
            </a:r>
            <a:br>
              <a:rPr lang="fi-FI" sz="1200" kern="0" dirty="0">
                <a:solidFill>
                  <a:srgbClr val="322D2D"/>
                </a:solidFill>
                <a:latin typeface="Akkurat Pro" charset="0"/>
                <a:ea typeface="Akkurat Pro" charset="0"/>
                <a:cs typeface="Akkurat Pro" charset="0"/>
              </a:rPr>
            </a:br>
            <a:r>
              <a:rPr lang="fi-FI" sz="1200" kern="0" dirty="0">
                <a:solidFill>
                  <a:srgbClr val="322D2D"/>
                </a:solidFill>
                <a:latin typeface="Akkurat Pro" charset="0"/>
                <a:ea typeface="Akkurat Pro" charset="0"/>
                <a:cs typeface="Akkurat Pro" charset="0"/>
              </a:rPr>
              <a:t>EUR 200 million</a:t>
            </a:r>
            <a:endParaRPr lang="en-US" sz="1200" kern="0" dirty="0">
              <a:solidFill>
                <a:srgbClr val="322D2D"/>
              </a:solidFill>
              <a:latin typeface="Akkurat Pro" charset="0"/>
              <a:ea typeface="Akkurat Pro" charset="0"/>
              <a:cs typeface="Akkurat Pro" charset="0"/>
            </a:endParaRPr>
          </a:p>
        </p:txBody>
      </p:sp>
      <p:sp>
        <p:nvSpPr>
          <p:cNvPr id="12" name="TextBox 11">
            <a:extLst>
              <a:ext uri="{FF2B5EF4-FFF2-40B4-BE49-F238E27FC236}">
                <a16:creationId xmlns:a16="http://schemas.microsoft.com/office/drawing/2014/main" id="{E3295F0C-65D8-F6C3-807A-D23C7F8D1498}"/>
              </a:ext>
            </a:extLst>
          </p:cNvPr>
          <p:cNvSpPr txBox="1"/>
          <p:nvPr/>
        </p:nvSpPr>
        <p:spPr>
          <a:xfrm>
            <a:off x="4205364" y="2782669"/>
            <a:ext cx="2017781" cy="646331"/>
          </a:xfrm>
          <a:prstGeom prst="rect">
            <a:avLst/>
          </a:prstGeom>
          <a:noFill/>
        </p:spPr>
        <p:txBody>
          <a:bodyPr wrap="square" rtlCol="0">
            <a:spAutoFit/>
          </a:bodyPr>
          <a:lstStyle/>
          <a:p>
            <a:r>
              <a:rPr lang="fi-FI" sz="1200" kern="0" dirty="0">
                <a:solidFill>
                  <a:srgbClr val="322D2D"/>
                </a:solidFill>
                <a:latin typeface="Akkurat Pro" charset="0"/>
                <a:ea typeface="Akkurat Pro" charset="0"/>
                <a:cs typeface="Akkurat Pro" charset="0"/>
              </a:rPr>
              <a:t>Loans from banks and financial institutions</a:t>
            </a:r>
            <a:br>
              <a:rPr lang="fi-FI" sz="1200" kern="0" dirty="0">
                <a:solidFill>
                  <a:srgbClr val="322D2D"/>
                </a:solidFill>
                <a:latin typeface="Akkurat Pro" charset="0"/>
                <a:ea typeface="Akkurat Pro" charset="0"/>
                <a:cs typeface="Akkurat Pro" charset="0"/>
              </a:rPr>
            </a:br>
            <a:r>
              <a:rPr lang="fi-FI" sz="1200" kern="0" dirty="0">
                <a:solidFill>
                  <a:srgbClr val="322D2D"/>
                </a:solidFill>
                <a:latin typeface="Akkurat Pro" charset="0"/>
                <a:ea typeface="Akkurat Pro" charset="0"/>
                <a:cs typeface="Akkurat Pro" charset="0"/>
              </a:rPr>
              <a:t>EUR 280 million</a:t>
            </a:r>
          </a:p>
        </p:txBody>
      </p:sp>
      <p:sp>
        <p:nvSpPr>
          <p:cNvPr id="13" name="TextBox 12">
            <a:extLst>
              <a:ext uri="{FF2B5EF4-FFF2-40B4-BE49-F238E27FC236}">
                <a16:creationId xmlns:a16="http://schemas.microsoft.com/office/drawing/2014/main" id="{FDEAF67B-EC00-D3AC-BFB8-3F9DC31966E3}"/>
              </a:ext>
            </a:extLst>
          </p:cNvPr>
          <p:cNvSpPr txBox="1">
            <a:spLocks/>
          </p:cNvSpPr>
          <p:nvPr/>
        </p:nvSpPr>
        <p:spPr>
          <a:xfrm>
            <a:off x="637404" y="4398067"/>
            <a:ext cx="2199005" cy="461665"/>
          </a:xfrm>
          <a:prstGeom prst="rect">
            <a:avLst/>
          </a:prstGeom>
          <a:noFill/>
        </p:spPr>
        <p:txBody>
          <a:bodyPr wrap="square" rtlCol="0">
            <a:spAutoFit/>
          </a:bodyPr>
          <a:lstStyle/>
          <a:p>
            <a:r>
              <a:rPr lang="fi-FI" sz="1200" kern="0" dirty="0">
                <a:solidFill>
                  <a:srgbClr val="322D2D"/>
                </a:solidFill>
                <a:latin typeface="Akkurat Pro" charset="0"/>
                <a:ea typeface="Akkurat Pro" charset="0"/>
                <a:cs typeface="Akkurat Pro" charset="0"/>
              </a:rPr>
              <a:t>Others</a:t>
            </a:r>
            <a:br>
              <a:rPr lang="fi-FI" sz="1200" kern="0" dirty="0">
                <a:solidFill>
                  <a:srgbClr val="322D2D"/>
                </a:solidFill>
                <a:latin typeface="Akkurat Pro" charset="0"/>
                <a:ea typeface="Akkurat Pro" charset="0"/>
                <a:cs typeface="Akkurat Pro" charset="0"/>
              </a:rPr>
            </a:br>
            <a:r>
              <a:rPr lang="fi-FI" sz="1200" kern="0" dirty="0">
                <a:solidFill>
                  <a:srgbClr val="322D2D"/>
                </a:solidFill>
                <a:latin typeface="Akkurat Pro" charset="0"/>
                <a:ea typeface="Akkurat Pro" charset="0"/>
                <a:cs typeface="Akkurat Pro" charset="0"/>
              </a:rPr>
              <a:t>EUR 135 million</a:t>
            </a:r>
          </a:p>
        </p:txBody>
      </p:sp>
      <p:sp>
        <p:nvSpPr>
          <p:cNvPr id="14" name="TextBox 13">
            <a:extLst>
              <a:ext uri="{FF2B5EF4-FFF2-40B4-BE49-F238E27FC236}">
                <a16:creationId xmlns:a16="http://schemas.microsoft.com/office/drawing/2014/main" id="{BD3BC9F7-3B55-F3C7-CEF6-BCBE49868F64}"/>
              </a:ext>
            </a:extLst>
          </p:cNvPr>
          <p:cNvSpPr txBox="1"/>
          <p:nvPr/>
        </p:nvSpPr>
        <p:spPr>
          <a:xfrm>
            <a:off x="3820132" y="2214648"/>
            <a:ext cx="870751" cy="707886"/>
          </a:xfrm>
          <a:prstGeom prst="rect">
            <a:avLst/>
          </a:prstGeom>
          <a:noFill/>
        </p:spPr>
        <p:txBody>
          <a:bodyPr wrap="square" rtlCol="0">
            <a:spAutoFit/>
          </a:bodyPr>
          <a:lstStyle/>
          <a:p>
            <a:r>
              <a:rPr lang="en-US" sz="4000" b="1" spc="-150" dirty="0">
                <a:solidFill>
                  <a:srgbClr val="322D2D"/>
                </a:solidFill>
                <a:latin typeface="Akkurat Pro" charset="0"/>
                <a:ea typeface="Akkurat Pro" charset="0"/>
                <a:cs typeface="Akkurat Pro" charset="0"/>
              </a:rPr>
              <a:t>35</a:t>
            </a:r>
            <a:r>
              <a:rPr lang="en-US" sz="2400" b="1" spc="-150" dirty="0">
                <a:solidFill>
                  <a:srgbClr val="322D2D"/>
                </a:solidFill>
                <a:latin typeface="Akkurat Pro" charset="0"/>
                <a:ea typeface="Akkurat Pro" charset="0"/>
                <a:cs typeface="Akkurat Pro" charset="0"/>
              </a:rPr>
              <a:t>%</a:t>
            </a:r>
          </a:p>
        </p:txBody>
      </p:sp>
      <p:sp>
        <p:nvSpPr>
          <p:cNvPr id="15" name="TextBox 14">
            <a:extLst>
              <a:ext uri="{FF2B5EF4-FFF2-40B4-BE49-F238E27FC236}">
                <a16:creationId xmlns:a16="http://schemas.microsoft.com/office/drawing/2014/main" id="{E16B3E3A-3877-2448-580A-5616299F4745}"/>
              </a:ext>
            </a:extLst>
          </p:cNvPr>
          <p:cNvSpPr txBox="1"/>
          <p:nvPr/>
        </p:nvSpPr>
        <p:spPr>
          <a:xfrm>
            <a:off x="3384757" y="4955302"/>
            <a:ext cx="870751" cy="707886"/>
          </a:xfrm>
          <a:prstGeom prst="rect">
            <a:avLst/>
          </a:prstGeom>
          <a:noFill/>
        </p:spPr>
        <p:txBody>
          <a:bodyPr wrap="none" rtlCol="0">
            <a:spAutoFit/>
          </a:bodyPr>
          <a:lstStyle/>
          <a:p>
            <a:r>
              <a:rPr lang="en-US" sz="4000" b="1" spc="-150" dirty="0">
                <a:solidFill>
                  <a:srgbClr val="322D2D"/>
                </a:solidFill>
                <a:latin typeface="Akkurat Pro" charset="0"/>
                <a:ea typeface="Akkurat Pro" charset="0"/>
                <a:cs typeface="Akkurat Pro" charset="0"/>
              </a:rPr>
              <a:t>25</a:t>
            </a:r>
            <a:r>
              <a:rPr lang="en-US" sz="2400" b="1" spc="-150" dirty="0">
                <a:solidFill>
                  <a:srgbClr val="322D2D"/>
                </a:solidFill>
                <a:latin typeface="Akkurat Pro" charset="0"/>
                <a:ea typeface="Akkurat Pro" charset="0"/>
                <a:cs typeface="Akkurat Pro" charset="0"/>
              </a:rPr>
              <a:t>%</a:t>
            </a:r>
          </a:p>
        </p:txBody>
      </p:sp>
      <p:sp>
        <p:nvSpPr>
          <p:cNvPr id="16" name="TextBox 15">
            <a:extLst>
              <a:ext uri="{FF2B5EF4-FFF2-40B4-BE49-F238E27FC236}">
                <a16:creationId xmlns:a16="http://schemas.microsoft.com/office/drawing/2014/main" id="{E4078683-05F7-3882-7BBB-17032406E49C}"/>
              </a:ext>
            </a:extLst>
          </p:cNvPr>
          <p:cNvSpPr txBox="1"/>
          <p:nvPr/>
        </p:nvSpPr>
        <p:spPr>
          <a:xfrm>
            <a:off x="529931" y="3806376"/>
            <a:ext cx="870751" cy="707886"/>
          </a:xfrm>
          <a:prstGeom prst="rect">
            <a:avLst/>
          </a:prstGeom>
          <a:noFill/>
        </p:spPr>
        <p:txBody>
          <a:bodyPr wrap="none" rtlCol="0">
            <a:spAutoFit/>
          </a:bodyPr>
          <a:lstStyle/>
          <a:p>
            <a:r>
              <a:rPr lang="en-US" sz="4000" b="1" spc="-150" dirty="0">
                <a:solidFill>
                  <a:srgbClr val="322D2D"/>
                </a:solidFill>
                <a:latin typeface="Akkurat Pro" charset="0"/>
                <a:ea typeface="Akkurat Pro" charset="0"/>
                <a:cs typeface="Akkurat Pro" charset="0"/>
              </a:rPr>
              <a:t>17</a:t>
            </a:r>
            <a:r>
              <a:rPr lang="en-US" sz="2400" b="1" spc="-150" dirty="0">
                <a:solidFill>
                  <a:srgbClr val="322D2D"/>
                </a:solidFill>
                <a:latin typeface="Akkurat Pro" charset="0"/>
                <a:ea typeface="Akkurat Pro" charset="0"/>
                <a:cs typeface="Akkurat Pro" charset="0"/>
              </a:rPr>
              <a:t>%</a:t>
            </a:r>
          </a:p>
        </p:txBody>
      </p:sp>
      <p:sp>
        <p:nvSpPr>
          <p:cNvPr id="17" name="TextBox 16">
            <a:extLst>
              <a:ext uri="{FF2B5EF4-FFF2-40B4-BE49-F238E27FC236}">
                <a16:creationId xmlns:a16="http://schemas.microsoft.com/office/drawing/2014/main" id="{1246A28E-05D0-76C8-FD14-66BE53FAE544}"/>
              </a:ext>
            </a:extLst>
          </p:cNvPr>
          <p:cNvSpPr txBox="1"/>
          <p:nvPr/>
        </p:nvSpPr>
        <p:spPr>
          <a:xfrm>
            <a:off x="668153" y="1800688"/>
            <a:ext cx="870751" cy="707886"/>
          </a:xfrm>
          <a:prstGeom prst="rect">
            <a:avLst/>
          </a:prstGeom>
          <a:noFill/>
        </p:spPr>
        <p:txBody>
          <a:bodyPr wrap="none" rtlCol="0">
            <a:spAutoFit/>
          </a:bodyPr>
          <a:lstStyle/>
          <a:p>
            <a:r>
              <a:rPr lang="en-US" sz="4000" b="1" spc="-150" dirty="0">
                <a:solidFill>
                  <a:srgbClr val="322D2D"/>
                </a:solidFill>
                <a:latin typeface="Akkurat Pro" charset="0"/>
                <a:ea typeface="Akkurat Pro" charset="0"/>
                <a:cs typeface="Akkurat Pro" charset="0"/>
              </a:rPr>
              <a:t>23</a:t>
            </a:r>
            <a:r>
              <a:rPr lang="en-US" sz="2400" b="1" spc="-150" dirty="0">
                <a:solidFill>
                  <a:srgbClr val="322D2D"/>
                </a:solidFill>
                <a:latin typeface="Akkurat Pro" charset="0"/>
                <a:ea typeface="Akkurat Pro" charset="0"/>
                <a:cs typeface="Akkurat Pro" charset="0"/>
              </a:rPr>
              <a:t>%</a:t>
            </a:r>
          </a:p>
        </p:txBody>
      </p:sp>
      <p:grpSp>
        <p:nvGrpSpPr>
          <p:cNvPr id="18" name="Group 17">
            <a:extLst>
              <a:ext uri="{FF2B5EF4-FFF2-40B4-BE49-F238E27FC236}">
                <a16:creationId xmlns:a16="http://schemas.microsoft.com/office/drawing/2014/main" id="{96A75B66-8ABB-1474-0D3D-EB56C409D8EE}"/>
              </a:ext>
            </a:extLst>
          </p:cNvPr>
          <p:cNvGrpSpPr/>
          <p:nvPr/>
        </p:nvGrpSpPr>
        <p:grpSpPr>
          <a:xfrm>
            <a:off x="5824455" y="2387759"/>
            <a:ext cx="6028716" cy="3737833"/>
            <a:chOff x="442929" y="2165739"/>
            <a:chExt cx="5720189" cy="4219856"/>
          </a:xfrm>
        </p:grpSpPr>
        <p:grpSp>
          <p:nvGrpSpPr>
            <p:cNvPr id="19" name="Group 18">
              <a:extLst>
                <a:ext uri="{FF2B5EF4-FFF2-40B4-BE49-F238E27FC236}">
                  <a16:creationId xmlns:a16="http://schemas.microsoft.com/office/drawing/2014/main" id="{9A0042AA-9D8C-94AC-C286-30947B77FBE6}"/>
                </a:ext>
              </a:extLst>
            </p:cNvPr>
            <p:cNvGrpSpPr/>
            <p:nvPr/>
          </p:nvGrpSpPr>
          <p:grpSpPr>
            <a:xfrm>
              <a:off x="442929" y="2165739"/>
              <a:ext cx="5720189" cy="4219856"/>
              <a:chOff x="289778" y="5246499"/>
              <a:chExt cx="5720184" cy="4219855"/>
            </a:xfrm>
          </p:grpSpPr>
          <p:graphicFrame>
            <p:nvGraphicFramePr>
              <p:cNvPr id="21" name="Chart 20">
                <a:extLst>
                  <a:ext uri="{FF2B5EF4-FFF2-40B4-BE49-F238E27FC236}">
                    <a16:creationId xmlns:a16="http://schemas.microsoft.com/office/drawing/2014/main" id="{8AEED28B-62E4-1D5D-73B3-6FC6E58B1AE0}"/>
                  </a:ext>
                </a:extLst>
              </p:cNvPr>
              <p:cNvGraphicFramePr/>
              <p:nvPr>
                <p:extLst>
                  <p:ext uri="{D42A27DB-BD31-4B8C-83A1-F6EECF244321}">
                    <p14:modId xmlns:p14="http://schemas.microsoft.com/office/powerpoint/2010/main" val="942288432"/>
                  </p:ext>
                </p:extLst>
              </p:nvPr>
            </p:nvGraphicFramePr>
            <p:xfrm>
              <a:off x="289778" y="5246499"/>
              <a:ext cx="5720184" cy="4219855"/>
            </p:xfrm>
            <a:graphic>
              <a:graphicData uri="http://schemas.openxmlformats.org/drawingml/2006/chart">
                <c:chart xmlns:c="http://schemas.openxmlformats.org/drawingml/2006/chart" xmlns:r="http://schemas.openxmlformats.org/officeDocument/2006/relationships" r:id="rId3"/>
              </a:graphicData>
            </a:graphic>
          </p:graphicFrame>
          <p:sp>
            <p:nvSpPr>
              <p:cNvPr id="22" name="Rectangle 21">
                <a:extLst>
                  <a:ext uri="{FF2B5EF4-FFF2-40B4-BE49-F238E27FC236}">
                    <a16:creationId xmlns:a16="http://schemas.microsoft.com/office/drawing/2014/main" id="{70B3F4D0-B1E8-35A6-DE64-43CC380EC768}"/>
                  </a:ext>
                </a:extLst>
              </p:cNvPr>
              <p:cNvSpPr/>
              <p:nvPr/>
            </p:nvSpPr>
            <p:spPr>
              <a:xfrm>
                <a:off x="4659341" y="5372250"/>
                <a:ext cx="231972" cy="1938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fi-FI" sz="1197" dirty="0">
                    <a:solidFill>
                      <a:schemeClr val="tx1">
                        <a:lumMod val="75000"/>
                        <a:lumOff val="25000"/>
                      </a:schemeClr>
                    </a:solidFill>
                  </a:rPr>
                  <a:t>400</a:t>
                </a:r>
              </a:p>
            </p:txBody>
          </p:sp>
          <p:sp>
            <p:nvSpPr>
              <p:cNvPr id="23" name="Rectangle 22">
                <a:extLst>
                  <a:ext uri="{FF2B5EF4-FFF2-40B4-BE49-F238E27FC236}">
                    <a16:creationId xmlns:a16="http://schemas.microsoft.com/office/drawing/2014/main" id="{8E18E34E-8230-A1A4-C807-36CB1F3D3691}"/>
                  </a:ext>
                </a:extLst>
              </p:cNvPr>
              <p:cNvSpPr/>
              <p:nvPr/>
            </p:nvSpPr>
            <p:spPr>
              <a:xfrm>
                <a:off x="4667490" y="5661619"/>
                <a:ext cx="231973" cy="2510971"/>
              </a:xfrm>
              <a:prstGeom prst="rect">
                <a:avLst/>
              </a:prstGeom>
              <a:noFill/>
              <a:ln>
                <a:solidFill>
                  <a:schemeClr val="accent4">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grpSp>
        <p:sp>
          <p:nvSpPr>
            <p:cNvPr id="20" name="TextBox 19">
              <a:extLst>
                <a:ext uri="{FF2B5EF4-FFF2-40B4-BE49-F238E27FC236}">
                  <a16:creationId xmlns:a16="http://schemas.microsoft.com/office/drawing/2014/main" id="{4AEB83BF-193A-D198-C204-966315B51255}"/>
                </a:ext>
              </a:extLst>
            </p:cNvPr>
            <p:cNvSpPr txBox="1"/>
            <p:nvPr/>
          </p:nvSpPr>
          <p:spPr>
            <a:xfrm flipH="1">
              <a:off x="3510527" y="5765316"/>
              <a:ext cx="87637" cy="82305"/>
            </a:xfrm>
            <a:prstGeom prst="rect">
              <a:avLst/>
            </a:prstGeom>
            <a:noFill/>
            <a:ln>
              <a:solidFill>
                <a:schemeClr val="accent4">
                  <a:lumMod val="50000"/>
                </a:schemeClr>
              </a:solidFill>
              <a:prstDash val="dash"/>
            </a:ln>
          </p:spPr>
          <p:txBody>
            <a:bodyPr wrap="square" rtlCol="0">
              <a:spAutoFit/>
            </a:bodyPr>
            <a:lstStyle/>
            <a:p>
              <a:endParaRPr lang="fi-FI" dirty="0"/>
            </a:p>
          </p:txBody>
        </p:sp>
      </p:grpSp>
    </p:spTree>
    <p:extLst>
      <p:ext uri="{BB962C8B-B14F-4D97-AF65-F5344CB8AC3E}">
        <p14:creationId xmlns:p14="http://schemas.microsoft.com/office/powerpoint/2010/main" val="340320864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 name="think-cell data - do not delete" hidden="1">
            <a:extLst>
              <a:ext uri="{FF2B5EF4-FFF2-40B4-BE49-F238E27FC236}">
                <a16:creationId xmlns:a16="http://schemas.microsoft.com/office/drawing/2014/main" id="{E36F13B3-75A0-553C-CB9E-80B4756FDFBA}"/>
              </a:ext>
            </a:extLst>
          </p:cNvPr>
          <p:cNvGraphicFramePr>
            <a:graphicFrameLocks/>
          </p:cNvGraphicFramePr>
          <p:nvPr>
            <p:custDataLst>
              <p:tags r:id="rId1"/>
            </p:custDataLst>
            <p:extLst>
              <p:ext uri="{D42A27DB-BD31-4B8C-83A1-F6EECF244321}">
                <p14:modId xmlns:p14="http://schemas.microsoft.com/office/powerpoint/2010/main" val="10612129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9" imgW="273" imgH="273" progId="TCLayout.ActiveDocument.1">
                  <p:embed/>
                </p:oleObj>
              </mc:Choice>
              <mc:Fallback>
                <p:oleObj name="think-cell Slide" r:id="rId39" imgW="273" imgH="273" progId="TCLayout.ActiveDocument.1">
                  <p:embed/>
                  <p:pic>
                    <p:nvPicPr>
                      <p:cNvPr id="52" name="think-cell data - do not delete" hidden="1">
                        <a:extLst>
                          <a:ext uri="{FF2B5EF4-FFF2-40B4-BE49-F238E27FC236}">
                            <a16:creationId xmlns:a16="http://schemas.microsoft.com/office/drawing/2014/main" id="{E36F13B3-75A0-553C-CB9E-80B4756FDFBA}"/>
                          </a:ext>
                        </a:extLst>
                      </p:cNvPr>
                      <p:cNvPicPr/>
                      <p:nvPr/>
                    </p:nvPicPr>
                    <p:blipFill>
                      <a:blip r:embed="rId40"/>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B15BE837-8B66-B288-B49A-5497E8905D3D}"/>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E005ED5A-CEBB-1908-EA04-904C802F8A70}"/>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64016C47-2B12-CE33-3684-A8FAEAD47D27}"/>
              </a:ext>
            </a:extLst>
          </p:cNvPr>
          <p:cNvSpPr>
            <a:spLocks noGrp="1"/>
          </p:cNvSpPr>
          <p:nvPr>
            <p:ph type="sldNum" sz="quarter" idx="12"/>
          </p:nvPr>
        </p:nvSpPr>
        <p:spPr/>
        <p:txBody>
          <a:bodyPr/>
          <a:lstStyle/>
          <a:p>
            <a:fld id="{9B8CDF1A-3CDE-4195-AF23-CDCF2878DEB5}" type="slidenum">
              <a:rPr lang="en-US" smtClean="0"/>
              <a:t>78</a:t>
            </a:fld>
            <a:endParaRPr lang="en-US"/>
          </a:p>
        </p:txBody>
      </p:sp>
      <p:sp>
        <p:nvSpPr>
          <p:cNvPr id="5" name="Title 1">
            <a:extLst>
              <a:ext uri="{FF2B5EF4-FFF2-40B4-BE49-F238E27FC236}">
                <a16:creationId xmlns:a16="http://schemas.microsoft.com/office/drawing/2014/main" id="{11F7B606-CD07-0A6E-F38D-D998580E04C1}"/>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GB"/>
              <a:t>Kemira aims to pay a competitive dividend</a:t>
            </a:r>
            <a:endParaRPr lang="en-US">
              <a:highlight>
                <a:srgbClr val="FFFF00"/>
              </a:highlight>
            </a:endParaRPr>
          </a:p>
        </p:txBody>
      </p:sp>
      <p:sp>
        <p:nvSpPr>
          <p:cNvPr id="6" name="TextBox 9">
            <a:extLst>
              <a:ext uri="{FF2B5EF4-FFF2-40B4-BE49-F238E27FC236}">
                <a16:creationId xmlns:a16="http://schemas.microsoft.com/office/drawing/2014/main" id="{EEC5683E-8513-A482-4391-C1C577FACD99}"/>
              </a:ext>
            </a:extLst>
          </p:cNvPr>
          <p:cNvSpPr txBox="1"/>
          <p:nvPr/>
        </p:nvSpPr>
        <p:spPr>
          <a:xfrm>
            <a:off x="6131300" y="3580578"/>
            <a:ext cx="4968181" cy="24622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322D2D"/>
                </a:solidFill>
                <a:effectLst/>
                <a:uLnTx/>
                <a:uFillTx/>
                <a:latin typeface="Arial"/>
                <a:ea typeface="+mn-ea"/>
                <a:cs typeface="+mn-cs"/>
              </a:rPr>
              <a:t>We have a solid dividend track record</a:t>
            </a:r>
          </a:p>
        </p:txBody>
      </p:sp>
      <p:sp>
        <p:nvSpPr>
          <p:cNvPr id="7" name="Content Placeholder 22">
            <a:extLst>
              <a:ext uri="{FF2B5EF4-FFF2-40B4-BE49-F238E27FC236}">
                <a16:creationId xmlns:a16="http://schemas.microsoft.com/office/drawing/2014/main" id="{03B2F803-CF61-FD7D-B326-8EF6269CA024}"/>
              </a:ext>
            </a:extLst>
          </p:cNvPr>
          <p:cNvSpPr txBox="1">
            <a:spLocks/>
          </p:cNvSpPr>
          <p:nvPr/>
        </p:nvSpPr>
        <p:spPr>
          <a:xfrm>
            <a:off x="5375900" y="3068950"/>
            <a:ext cx="2663853" cy="2160587"/>
          </a:xfrm>
          <a:prstGeom prst="rect">
            <a:avLst/>
          </a:prstGeom>
        </p:spPr>
        <p:txBody>
          <a:bodyPr vert="horz"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1"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fi-FI" sz="1800" b="0" i="0" u="none" strike="noStrike" kern="1200" cap="none" spc="0" normalizeH="0" baseline="0" noProof="0">
              <a:ln>
                <a:noFill/>
              </a:ln>
              <a:solidFill>
                <a:srgbClr val="322D2D"/>
              </a:solidFill>
              <a:effectLst/>
              <a:uLnTx/>
              <a:uFillTx/>
              <a:latin typeface="Arial"/>
              <a:ea typeface="+mn-ea"/>
              <a:cs typeface="+mn-cs"/>
            </a:endParaRPr>
          </a:p>
        </p:txBody>
      </p:sp>
      <p:sp>
        <p:nvSpPr>
          <p:cNvPr id="8" name="TextBox 32">
            <a:extLst>
              <a:ext uri="{FF2B5EF4-FFF2-40B4-BE49-F238E27FC236}">
                <a16:creationId xmlns:a16="http://schemas.microsoft.com/office/drawing/2014/main" id="{FD448B6B-F705-2358-9487-BE6726895873}"/>
              </a:ext>
            </a:extLst>
          </p:cNvPr>
          <p:cNvSpPr txBox="1"/>
          <p:nvPr/>
        </p:nvSpPr>
        <p:spPr>
          <a:xfrm>
            <a:off x="6132371" y="3902248"/>
            <a:ext cx="2296155"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E6E1DC"/>
                </a:solidFill>
                <a:effectLst/>
                <a:uLnTx/>
                <a:uFillTx/>
                <a:latin typeface="Arial"/>
                <a:ea typeface="+mn-ea"/>
                <a:cs typeface="+mn-cs"/>
                <a:sym typeface="Wingdings"/>
              </a:rPr>
              <a:t> </a:t>
            </a:r>
            <a:r>
              <a:rPr kumimoji="0" lang="en-GB" sz="1200" b="0" i="0" u="none" strike="noStrike" kern="1200" cap="none" spc="0" normalizeH="0" baseline="0" noProof="0">
                <a:ln>
                  <a:noFill/>
                </a:ln>
                <a:solidFill>
                  <a:srgbClr val="322D2D"/>
                </a:solidFill>
                <a:effectLst/>
                <a:uLnTx/>
                <a:uFillTx/>
                <a:latin typeface="Arial"/>
                <a:ea typeface="+mn-ea"/>
                <a:cs typeface="+mn-cs"/>
              </a:rPr>
              <a:t>Dividend per share</a:t>
            </a:r>
          </a:p>
        </p:txBody>
      </p:sp>
      <p:sp>
        <p:nvSpPr>
          <p:cNvPr id="9" name="TextBox 33">
            <a:extLst>
              <a:ext uri="{FF2B5EF4-FFF2-40B4-BE49-F238E27FC236}">
                <a16:creationId xmlns:a16="http://schemas.microsoft.com/office/drawing/2014/main" id="{7F80659B-6ECF-4E66-7AF6-89FF476D94CC}"/>
              </a:ext>
            </a:extLst>
          </p:cNvPr>
          <p:cNvSpPr txBox="1"/>
          <p:nvPr/>
        </p:nvSpPr>
        <p:spPr>
          <a:xfrm>
            <a:off x="7785845" y="3911148"/>
            <a:ext cx="2296155"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0" i="0" u="none" strike="noStrike" kern="1200" cap="none" spc="0" normalizeH="0" baseline="0" noProof="0">
                <a:ln>
                  <a:noFill/>
                </a:ln>
                <a:solidFill>
                  <a:srgbClr val="322D2D"/>
                </a:solidFill>
                <a:effectLst/>
                <a:uLnTx/>
                <a:uFillTx/>
                <a:latin typeface="Arial"/>
                <a:ea typeface="+mn-ea"/>
                <a:cs typeface="+mn-cs"/>
              </a:rPr>
              <a:t>Dividend yield</a:t>
            </a:r>
          </a:p>
        </p:txBody>
      </p:sp>
      <p:sp>
        <p:nvSpPr>
          <p:cNvPr id="10" name="Content Placeholder 41">
            <a:extLst>
              <a:ext uri="{FF2B5EF4-FFF2-40B4-BE49-F238E27FC236}">
                <a16:creationId xmlns:a16="http://schemas.microsoft.com/office/drawing/2014/main" id="{CDDC2E9B-13E8-166B-74E4-A78541B2E304}"/>
              </a:ext>
            </a:extLst>
          </p:cNvPr>
          <p:cNvSpPr txBox="1">
            <a:spLocks/>
          </p:cNvSpPr>
          <p:nvPr/>
        </p:nvSpPr>
        <p:spPr>
          <a:xfrm>
            <a:off x="6096000" y="1700760"/>
            <a:ext cx="5256213" cy="1584220"/>
          </a:xfrm>
          <a:prstGeom prst="rect">
            <a:avLst/>
          </a:prstGeom>
          <a:ln>
            <a:solidFill>
              <a:schemeClr val="accent1"/>
            </a:solidFill>
          </a:ln>
        </p:spPr>
        <p:txBody>
          <a:bodyPr vert="horz" lIns="0" tIns="0" rIns="0" bIns="0" rtlCol="0" anchor="ctr" anchorCtr="0">
            <a:noAutofit/>
          </a:bodyPr>
          <a:lstStyle>
            <a:defPPr>
              <a:defRPr lang="fi-FI"/>
            </a:defPPr>
            <a:lvl1pPr marL="0" algn="l"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all" spc="100" normalizeH="0" baseline="0" noProof="0">
                <a:ln>
                  <a:noFill/>
                </a:ln>
                <a:solidFill>
                  <a:srgbClr val="322D2D"/>
                </a:solidFill>
                <a:effectLst/>
                <a:uLnTx/>
                <a:uFillTx/>
                <a:latin typeface="Arial"/>
                <a:ea typeface="+mn-ea"/>
                <a:cs typeface="+mn-cs"/>
              </a:rPr>
              <a:t>Kemira’s dividend policy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22D2D"/>
                </a:solidFill>
                <a:effectLst/>
                <a:uLnTx/>
                <a:uFillTx/>
                <a:latin typeface="Arial"/>
                <a:ea typeface="+mn-ea"/>
                <a:cs typeface="+mn-cs"/>
              </a:rPr>
              <a:t>Competitive and over-time increasing dividend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22D2D"/>
                </a:solidFill>
                <a:effectLst/>
                <a:uLnTx/>
                <a:uFillTx/>
                <a:latin typeface="Arial"/>
                <a:ea typeface="+mn-ea"/>
                <a:cs typeface="+mn-cs"/>
              </a:rPr>
              <a:t>No fixed payout ratio</a:t>
            </a:r>
          </a:p>
        </p:txBody>
      </p:sp>
      <p:pic>
        <p:nvPicPr>
          <p:cNvPr id="11" name="Picture Placeholder 231" descr="A picture containing person, people&#10;&#10;Description automatically generated">
            <a:extLst>
              <a:ext uri="{FF2B5EF4-FFF2-40B4-BE49-F238E27FC236}">
                <a16:creationId xmlns:a16="http://schemas.microsoft.com/office/drawing/2014/main" id="{74906FFC-7C7C-6265-DC60-53DA4BEA075A}"/>
              </a:ext>
            </a:extLst>
          </p:cNvPr>
          <p:cNvPicPr>
            <a:picLocks noChangeAspect="1"/>
          </p:cNvPicPr>
          <p:nvPr/>
        </p:nvPicPr>
        <p:blipFill>
          <a:blip r:embed="rId41" cstate="email">
            <a:extLst>
              <a:ext uri="{28A0092B-C50C-407E-A947-70E740481C1C}">
                <a14:useLocalDpi xmlns:a14="http://schemas.microsoft.com/office/drawing/2010/main"/>
              </a:ext>
            </a:extLst>
          </a:blip>
          <a:srcRect/>
          <a:stretch>
            <a:fillRect/>
          </a:stretch>
        </p:blipFill>
        <p:spPr>
          <a:xfrm>
            <a:off x="0" y="1700213"/>
            <a:ext cx="5375275" cy="4321175"/>
          </a:xfrm>
          <a:prstGeom prst="rect">
            <a:avLst/>
          </a:prstGeom>
        </p:spPr>
      </p:pic>
      <p:graphicFrame>
        <p:nvGraphicFramePr>
          <p:cNvPr id="49" name="Chart 48">
            <a:extLst>
              <a:ext uri="{FF2B5EF4-FFF2-40B4-BE49-F238E27FC236}">
                <a16:creationId xmlns:a16="http://schemas.microsoft.com/office/drawing/2014/main" id="{10259F6E-FD25-8C37-D628-B6A980AAE125}"/>
              </a:ext>
            </a:extLst>
          </p:cNvPr>
          <p:cNvGraphicFramePr/>
          <p:nvPr>
            <p:custDataLst>
              <p:tags r:id="rId2"/>
            </p:custDataLst>
            <p:extLst>
              <p:ext uri="{D42A27DB-BD31-4B8C-83A1-F6EECF244321}">
                <p14:modId xmlns:p14="http://schemas.microsoft.com/office/powerpoint/2010/main" val="2179978588"/>
              </p:ext>
            </p:extLst>
          </p:nvPr>
        </p:nvGraphicFramePr>
        <p:xfrm>
          <a:off x="6003925" y="3895725"/>
          <a:ext cx="5267325" cy="1860550"/>
        </p:xfrm>
        <a:graphic>
          <a:graphicData uri="http://schemas.openxmlformats.org/drawingml/2006/chart">
            <c:chart xmlns:c="http://schemas.openxmlformats.org/drawingml/2006/chart" xmlns:r="http://schemas.openxmlformats.org/officeDocument/2006/relationships" r:id="rId42"/>
          </a:graphicData>
        </a:graphic>
      </p:graphicFrame>
      <p:cxnSp>
        <p:nvCxnSpPr>
          <p:cNvPr id="13" name="Suora yhdysviiva 12">
            <a:extLst>
              <a:ext uri="{FF2B5EF4-FFF2-40B4-BE49-F238E27FC236}">
                <a16:creationId xmlns:a16="http://schemas.microsoft.com/office/drawing/2014/main" id="{FB702619-3449-435E-4DE0-9A148D599265}"/>
              </a:ext>
            </a:extLst>
          </p:cNvPr>
          <p:cNvCxnSpPr/>
          <p:nvPr>
            <p:custDataLst>
              <p:tags r:id="rId3"/>
            </p:custDataLst>
          </p:nvPr>
        </p:nvCxnSpPr>
        <p:spPr bwMode="grayWhite">
          <a:xfrm>
            <a:off x="11188700" y="5334000"/>
            <a:ext cx="58738" cy="0"/>
          </a:xfrm>
          <a:prstGeom prst="line">
            <a:avLst/>
          </a:prstGeom>
          <a:ln w="9525" cap="flat" cmpd="sng" algn="ctr">
            <a:solidFill>
              <a:srgbClr val="FFFFFF"/>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uora yhdysviiva 13">
            <a:extLst>
              <a:ext uri="{FF2B5EF4-FFF2-40B4-BE49-F238E27FC236}">
                <a16:creationId xmlns:a16="http://schemas.microsoft.com/office/drawing/2014/main" id="{15A2E2EA-D84E-1219-881A-0BA031089354}"/>
              </a:ext>
            </a:extLst>
          </p:cNvPr>
          <p:cNvCxnSpPr/>
          <p:nvPr>
            <p:custDataLst>
              <p:tags r:id="rId4"/>
            </p:custDataLst>
          </p:nvPr>
        </p:nvCxnSpPr>
        <p:spPr bwMode="grayWhite">
          <a:xfrm>
            <a:off x="11188700" y="4995863"/>
            <a:ext cx="58738" cy="0"/>
          </a:xfrm>
          <a:prstGeom prst="line">
            <a:avLst/>
          </a:prstGeom>
          <a:ln w="9525" cap="flat" cmpd="sng" algn="ctr">
            <a:solidFill>
              <a:srgbClr val="FFFFFF"/>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uora yhdysviiva 14">
            <a:extLst>
              <a:ext uri="{FF2B5EF4-FFF2-40B4-BE49-F238E27FC236}">
                <a16:creationId xmlns:a16="http://schemas.microsoft.com/office/drawing/2014/main" id="{1E509683-2DB1-BA03-B958-65A946C8DC48}"/>
              </a:ext>
            </a:extLst>
          </p:cNvPr>
          <p:cNvCxnSpPr/>
          <p:nvPr>
            <p:custDataLst>
              <p:tags r:id="rId5"/>
            </p:custDataLst>
          </p:nvPr>
        </p:nvCxnSpPr>
        <p:spPr bwMode="grayWhite">
          <a:xfrm>
            <a:off x="11188700" y="4656138"/>
            <a:ext cx="58738" cy="0"/>
          </a:xfrm>
          <a:prstGeom prst="line">
            <a:avLst/>
          </a:prstGeom>
          <a:ln w="9525" cap="flat" cmpd="sng" algn="ctr">
            <a:solidFill>
              <a:srgbClr val="FFFFFF"/>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uora yhdysviiva 15">
            <a:extLst>
              <a:ext uri="{FF2B5EF4-FFF2-40B4-BE49-F238E27FC236}">
                <a16:creationId xmlns:a16="http://schemas.microsoft.com/office/drawing/2014/main" id="{CE7D7692-A2F5-30AF-75C5-647A6DB2C777}"/>
              </a:ext>
            </a:extLst>
          </p:cNvPr>
          <p:cNvCxnSpPr/>
          <p:nvPr>
            <p:custDataLst>
              <p:tags r:id="rId6"/>
            </p:custDataLst>
          </p:nvPr>
        </p:nvCxnSpPr>
        <p:spPr bwMode="grayWhite">
          <a:xfrm>
            <a:off x="11188700" y="4318000"/>
            <a:ext cx="58738" cy="0"/>
          </a:xfrm>
          <a:prstGeom prst="line">
            <a:avLst/>
          </a:prstGeom>
          <a:ln w="9525" cap="flat" cmpd="sng" algn="ctr">
            <a:solidFill>
              <a:srgbClr val="FFFFFF"/>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uora yhdysviiva 16">
            <a:extLst>
              <a:ext uri="{FF2B5EF4-FFF2-40B4-BE49-F238E27FC236}">
                <a16:creationId xmlns:a16="http://schemas.microsoft.com/office/drawing/2014/main" id="{E03D1C5C-BF45-C48B-60FD-60E6B8E8598F}"/>
              </a:ext>
            </a:extLst>
          </p:cNvPr>
          <p:cNvCxnSpPr/>
          <p:nvPr>
            <p:custDataLst>
              <p:tags r:id="rId7"/>
            </p:custDataLst>
          </p:nvPr>
        </p:nvCxnSpPr>
        <p:spPr bwMode="grayWhite">
          <a:xfrm>
            <a:off x="11188700" y="5673725"/>
            <a:ext cx="58738" cy="0"/>
          </a:xfrm>
          <a:prstGeom prst="line">
            <a:avLst/>
          </a:prstGeom>
          <a:ln w="9525" cap="flat" cmpd="sng" algn="ctr">
            <a:solidFill>
              <a:srgbClr val="FFFFFF"/>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8" name="Text Placeholder 2">
            <a:extLst>
              <a:ext uri="{FF2B5EF4-FFF2-40B4-BE49-F238E27FC236}">
                <a16:creationId xmlns:a16="http://schemas.microsoft.com/office/drawing/2014/main" id="{6BBC05E4-BA7B-E1D9-C757-E04E743C7DD5}"/>
              </a:ext>
            </a:extLst>
          </p:cNvPr>
          <p:cNvSpPr>
            <a:spLocks/>
          </p:cNvSpPr>
          <p:nvPr>
            <p:custDataLst>
              <p:tags r:id="rId8"/>
            </p:custDataLst>
          </p:nvPr>
        </p:nvSpPr>
        <p:spPr bwMode="gray">
          <a:xfrm>
            <a:off x="6172200" y="4848225"/>
            <a:ext cx="322263" cy="136525"/>
          </a:xfrm>
          <a:prstGeom prst="rect">
            <a:avLst/>
          </a:prstGeom>
          <a:noFill/>
          <a:ln>
            <a:noFill/>
          </a:ln>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1809244D-38D3-451B-8840-34AC3F5C19D6}" type="datetime'''4''''''''''''''''.''''''4''''''%'''''''''''''''''''">
              <a:rPr lang="fi-FI" altLang="en-US" sz="1000" smtClean="0">
                <a:solidFill>
                  <a:srgbClr val="322D2D"/>
                </a:solidFill>
              </a:rPr>
              <a:pPr/>
              <a:t>4.4%</a:t>
            </a:fld>
            <a:endParaRPr kumimoji="0" lang="fi-FI" sz="1000" b="0" i="0" strike="noStrike" kern="1200" cap="none" spc="0" normalizeH="0" baseline="0" noProof="0">
              <a:ln>
                <a:noFill/>
              </a:ln>
              <a:solidFill>
                <a:srgbClr val="322D2D"/>
              </a:solidFill>
              <a:effectLst/>
              <a:uLnTx/>
              <a:uFillTx/>
            </a:endParaRPr>
          </a:p>
        </p:txBody>
      </p:sp>
      <p:sp>
        <p:nvSpPr>
          <p:cNvPr id="19" name="Text Placeholder 2">
            <a:extLst>
              <a:ext uri="{FF2B5EF4-FFF2-40B4-BE49-F238E27FC236}">
                <a16:creationId xmlns:a16="http://schemas.microsoft.com/office/drawing/2014/main" id="{EBEAA232-FBD9-CB21-8C92-2128D61C171A}"/>
              </a:ext>
            </a:extLst>
          </p:cNvPr>
          <p:cNvSpPr>
            <a:spLocks/>
          </p:cNvSpPr>
          <p:nvPr>
            <p:custDataLst>
              <p:tags r:id="rId9"/>
            </p:custDataLst>
          </p:nvPr>
        </p:nvSpPr>
        <p:spPr bwMode="auto">
          <a:xfrm>
            <a:off x="6137275" y="5732463"/>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2E6FE7A-886E-4B4E-9415-9D82AB3DCAA6}" type="datetime'''2''''''''''''''''''''''0''''1''''''''''''''''''''''6'''">
              <a:rPr lang="fi-FI" altLang="en-US" sz="1400" smtClean="0"/>
              <a:pPr lvl="0" algn="ctr">
                <a:spcBef>
                  <a:spcPct val="0"/>
                </a:spcBef>
                <a:spcAft>
                  <a:spcPct val="0"/>
                </a:spcAft>
              </a:pPr>
              <a:t>2016</a:t>
            </a:fld>
            <a:endParaRPr lang="fi-FI" sz="1400"/>
          </a:p>
        </p:txBody>
      </p:sp>
      <p:sp>
        <p:nvSpPr>
          <p:cNvPr id="20" name="Text Placeholder 2">
            <a:extLst>
              <a:ext uri="{FF2B5EF4-FFF2-40B4-BE49-F238E27FC236}">
                <a16:creationId xmlns:a16="http://schemas.microsoft.com/office/drawing/2014/main" id="{DFE64382-67B0-2391-1A8A-D4FE0759B686}"/>
              </a:ext>
            </a:extLst>
          </p:cNvPr>
          <p:cNvSpPr>
            <a:spLocks/>
          </p:cNvSpPr>
          <p:nvPr>
            <p:custDataLst>
              <p:tags r:id="rId10"/>
            </p:custDataLst>
          </p:nvPr>
        </p:nvSpPr>
        <p:spPr bwMode="gray">
          <a:xfrm>
            <a:off x="6691313" y="4824413"/>
            <a:ext cx="322263" cy="136525"/>
          </a:xfrm>
          <a:prstGeom prst="rect">
            <a:avLst/>
          </a:prstGeom>
          <a:noFill/>
          <a:ln>
            <a:noFill/>
          </a:ln>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D2A5E7CD-699B-41C6-83CC-DB05E218E429}" type="datetime'''''''''''''''4''.''''''''''''''''6''''''%'''''''''">
              <a:rPr lang="fi-FI" altLang="en-US" sz="1000" smtClean="0">
                <a:solidFill>
                  <a:srgbClr val="322D2D"/>
                </a:solidFill>
              </a:rPr>
              <a:pPr/>
              <a:t>4.6%</a:t>
            </a:fld>
            <a:endParaRPr kumimoji="0" lang="fi-FI" sz="1000" b="0" i="0" strike="noStrike" kern="1200" cap="none" spc="0" normalizeH="0" baseline="0" noProof="0">
              <a:ln>
                <a:noFill/>
              </a:ln>
              <a:solidFill>
                <a:srgbClr val="322D2D"/>
              </a:solidFill>
              <a:effectLst/>
              <a:uLnTx/>
              <a:uFillTx/>
            </a:endParaRPr>
          </a:p>
        </p:txBody>
      </p:sp>
      <p:sp>
        <p:nvSpPr>
          <p:cNvPr id="21" name="Text Placeholder 2">
            <a:extLst>
              <a:ext uri="{FF2B5EF4-FFF2-40B4-BE49-F238E27FC236}">
                <a16:creationId xmlns:a16="http://schemas.microsoft.com/office/drawing/2014/main" id="{811ED55D-2394-CC44-0A07-1578BFBFC356}"/>
              </a:ext>
            </a:extLst>
          </p:cNvPr>
          <p:cNvSpPr>
            <a:spLocks/>
          </p:cNvSpPr>
          <p:nvPr>
            <p:custDataLst>
              <p:tags r:id="rId11"/>
            </p:custDataLst>
          </p:nvPr>
        </p:nvSpPr>
        <p:spPr bwMode="auto">
          <a:xfrm>
            <a:off x="6646863" y="5732463"/>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1818CFA-1C35-45F0-BB0B-D1503CB4CFC6}" type="datetime'''''''''''2''''''''''''''''''''''0''''''''''1''7'''''">
              <a:rPr lang="fi-FI" altLang="en-US" sz="1400" smtClean="0"/>
              <a:pPr lvl="0" algn="ctr">
                <a:spcBef>
                  <a:spcPct val="0"/>
                </a:spcBef>
                <a:spcAft>
                  <a:spcPct val="0"/>
                </a:spcAft>
              </a:pPr>
              <a:t>2017</a:t>
            </a:fld>
            <a:endParaRPr lang="fi-FI" sz="1400"/>
          </a:p>
        </p:txBody>
      </p:sp>
      <p:sp>
        <p:nvSpPr>
          <p:cNvPr id="22" name="Text Placeholder 2">
            <a:extLst>
              <a:ext uri="{FF2B5EF4-FFF2-40B4-BE49-F238E27FC236}">
                <a16:creationId xmlns:a16="http://schemas.microsoft.com/office/drawing/2014/main" id="{531CF529-2060-AC99-26A3-346A65BD9E4B}"/>
              </a:ext>
            </a:extLst>
          </p:cNvPr>
          <p:cNvSpPr>
            <a:spLocks/>
          </p:cNvSpPr>
          <p:nvPr>
            <p:custDataLst>
              <p:tags r:id="rId12"/>
            </p:custDataLst>
          </p:nvPr>
        </p:nvSpPr>
        <p:spPr bwMode="gray">
          <a:xfrm>
            <a:off x="7200900" y="4695825"/>
            <a:ext cx="322263" cy="136525"/>
          </a:xfrm>
          <a:prstGeom prst="rect">
            <a:avLst/>
          </a:prstGeom>
          <a:noFill/>
          <a:ln>
            <a:noFill/>
          </a:ln>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BE53E97E-6829-49AB-879D-8E03DA92352A}" type="datetime'''''''''''''5''''.4''''''''''''%'''''''''''''''''''''''''">
              <a:rPr lang="fi-FI" altLang="en-US" sz="1000" smtClean="0">
                <a:solidFill>
                  <a:srgbClr val="322D2D"/>
                </a:solidFill>
              </a:rPr>
              <a:pPr/>
              <a:t>5.4%</a:t>
            </a:fld>
            <a:endParaRPr kumimoji="0" lang="fi-FI" sz="1000" b="0" i="0" strike="noStrike" kern="1200" cap="none" spc="0" normalizeH="0" baseline="0" noProof="0">
              <a:ln>
                <a:noFill/>
              </a:ln>
              <a:solidFill>
                <a:srgbClr val="322D2D"/>
              </a:solidFill>
              <a:effectLst/>
              <a:uLnTx/>
              <a:uFillTx/>
            </a:endParaRPr>
          </a:p>
        </p:txBody>
      </p:sp>
      <p:sp>
        <p:nvSpPr>
          <p:cNvPr id="23" name="Text Placeholder 2">
            <a:extLst>
              <a:ext uri="{FF2B5EF4-FFF2-40B4-BE49-F238E27FC236}">
                <a16:creationId xmlns:a16="http://schemas.microsoft.com/office/drawing/2014/main" id="{E7F1E133-5F05-2579-EFAB-9EC0A7176087}"/>
              </a:ext>
            </a:extLst>
          </p:cNvPr>
          <p:cNvSpPr>
            <a:spLocks/>
          </p:cNvSpPr>
          <p:nvPr>
            <p:custDataLst>
              <p:tags r:id="rId13"/>
            </p:custDataLst>
          </p:nvPr>
        </p:nvSpPr>
        <p:spPr bwMode="auto">
          <a:xfrm>
            <a:off x="7158038" y="5732463"/>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C89DE49-D660-4D87-9A0A-C2138819C2ED}" type="datetime'''''''2''''''''''''''0''''''''''''''''1''''''''8'''">
              <a:rPr lang="fi-FI" altLang="en-US" sz="1400" smtClean="0"/>
              <a:pPr lvl="0" algn="ctr">
                <a:spcBef>
                  <a:spcPct val="0"/>
                </a:spcBef>
                <a:spcAft>
                  <a:spcPct val="0"/>
                </a:spcAft>
              </a:pPr>
              <a:t>2018</a:t>
            </a:fld>
            <a:endParaRPr lang="fi-FI" sz="1400"/>
          </a:p>
        </p:txBody>
      </p:sp>
      <p:sp>
        <p:nvSpPr>
          <p:cNvPr id="24" name="Text Placeholder 2">
            <a:extLst>
              <a:ext uri="{FF2B5EF4-FFF2-40B4-BE49-F238E27FC236}">
                <a16:creationId xmlns:a16="http://schemas.microsoft.com/office/drawing/2014/main" id="{97AFD435-CD1E-2F6D-BCF8-B621FBE12A94}"/>
              </a:ext>
            </a:extLst>
          </p:cNvPr>
          <p:cNvSpPr>
            <a:spLocks/>
          </p:cNvSpPr>
          <p:nvPr>
            <p:custDataLst>
              <p:tags r:id="rId14"/>
            </p:custDataLst>
          </p:nvPr>
        </p:nvSpPr>
        <p:spPr bwMode="gray">
          <a:xfrm>
            <a:off x="7702550" y="4897438"/>
            <a:ext cx="322263" cy="136525"/>
          </a:xfrm>
          <a:prstGeom prst="rect">
            <a:avLst/>
          </a:prstGeom>
          <a:noFill/>
          <a:ln>
            <a:noFill/>
          </a:ln>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93895162-ABEA-4CBA-917E-779F63082039}" type="datetime'''4''''''''''''''.''''''''''''''''''2''''''%'''''">
              <a:rPr lang="fi-FI" altLang="en-US" sz="1000" smtClean="0">
                <a:solidFill>
                  <a:srgbClr val="322D2D"/>
                </a:solidFill>
              </a:rPr>
              <a:pPr/>
              <a:t>4.2%</a:t>
            </a:fld>
            <a:endParaRPr kumimoji="0" lang="fi-FI" sz="1000" b="0" i="0" strike="noStrike" kern="1200" cap="none" spc="0" normalizeH="0" baseline="0" noProof="0">
              <a:ln>
                <a:noFill/>
              </a:ln>
              <a:solidFill>
                <a:srgbClr val="322D2D"/>
              </a:solidFill>
              <a:effectLst/>
              <a:uLnTx/>
              <a:uFillTx/>
            </a:endParaRPr>
          </a:p>
        </p:txBody>
      </p:sp>
      <p:sp>
        <p:nvSpPr>
          <p:cNvPr id="25" name="Text Placeholder 2">
            <a:extLst>
              <a:ext uri="{FF2B5EF4-FFF2-40B4-BE49-F238E27FC236}">
                <a16:creationId xmlns:a16="http://schemas.microsoft.com/office/drawing/2014/main" id="{15E46004-4A4F-6E19-EEDE-354F73FA8BD3}"/>
              </a:ext>
            </a:extLst>
          </p:cNvPr>
          <p:cNvSpPr>
            <a:spLocks/>
          </p:cNvSpPr>
          <p:nvPr>
            <p:custDataLst>
              <p:tags r:id="rId15"/>
            </p:custDataLst>
          </p:nvPr>
        </p:nvSpPr>
        <p:spPr bwMode="auto">
          <a:xfrm>
            <a:off x="7667625" y="5732463"/>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2A95190-8E7C-4BD3-BFB8-0382E304E82F}" type="datetime'''''''''''''''''2''''''''''''''''''0''''''''''''19'''''''''''">
              <a:rPr lang="fi-FI" altLang="en-US" sz="1400" smtClean="0"/>
              <a:pPr lvl="0" algn="ctr">
                <a:spcBef>
                  <a:spcPct val="0"/>
                </a:spcBef>
                <a:spcAft>
                  <a:spcPct val="0"/>
                </a:spcAft>
              </a:pPr>
              <a:t>2019</a:t>
            </a:fld>
            <a:endParaRPr lang="fi-FI" sz="1400"/>
          </a:p>
        </p:txBody>
      </p:sp>
      <p:sp>
        <p:nvSpPr>
          <p:cNvPr id="26" name="Text Placeholder 2">
            <a:extLst>
              <a:ext uri="{FF2B5EF4-FFF2-40B4-BE49-F238E27FC236}">
                <a16:creationId xmlns:a16="http://schemas.microsoft.com/office/drawing/2014/main" id="{F2D9AAD6-2025-DA3F-2443-4AE1B0ED78BD}"/>
              </a:ext>
            </a:extLst>
          </p:cNvPr>
          <p:cNvSpPr>
            <a:spLocks/>
          </p:cNvSpPr>
          <p:nvPr>
            <p:custDataLst>
              <p:tags r:id="rId16"/>
            </p:custDataLst>
          </p:nvPr>
        </p:nvSpPr>
        <p:spPr bwMode="gray">
          <a:xfrm>
            <a:off x="8231188" y="4848225"/>
            <a:ext cx="322263" cy="136525"/>
          </a:xfrm>
          <a:prstGeom prst="rect">
            <a:avLst/>
          </a:prstGeom>
          <a:noFill/>
          <a:ln>
            <a:noFill/>
          </a:ln>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spcBef>
                <a:spcPct val="0"/>
              </a:spcBef>
              <a:spcAft>
                <a:spcPct val="0"/>
              </a:spcAft>
              <a:defRPr/>
            </a:pPr>
            <a:fld id="{F17408E9-7C29-43E5-A5CD-1B4015D05595}" type="datetime'''''''''''''''''''''''''4''''''''''.''''5''''%'''''''''''''">
              <a:rPr lang="fi-FI" altLang="en-US" sz="1000" smtClean="0">
                <a:solidFill>
                  <a:srgbClr val="322D2D"/>
                </a:solidFill>
              </a:rPr>
              <a:pPr/>
              <a:t>4.5%</a:t>
            </a:fld>
            <a:endParaRPr kumimoji="0" lang="fi-FI" sz="1000" b="0" i="0" strike="noStrike" kern="1200" cap="none" spc="0" normalizeH="0" baseline="0" noProof="0">
              <a:ln>
                <a:noFill/>
              </a:ln>
              <a:solidFill>
                <a:srgbClr val="322D2D"/>
              </a:solidFill>
              <a:effectLst/>
              <a:uLnTx/>
              <a:uFillTx/>
            </a:endParaRPr>
          </a:p>
        </p:txBody>
      </p:sp>
      <p:sp>
        <p:nvSpPr>
          <p:cNvPr id="27" name="Text Placeholder 2">
            <a:extLst>
              <a:ext uri="{FF2B5EF4-FFF2-40B4-BE49-F238E27FC236}">
                <a16:creationId xmlns:a16="http://schemas.microsoft.com/office/drawing/2014/main" id="{239E1C78-BE10-8F10-1E6A-D0C9B0219C58}"/>
              </a:ext>
            </a:extLst>
          </p:cNvPr>
          <p:cNvSpPr>
            <a:spLocks/>
          </p:cNvSpPr>
          <p:nvPr>
            <p:custDataLst>
              <p:tags r:id="rId17"/>
            </p:custDataLst>
          </p:nvPr>
        </p:nvSpPr>
        <p:spPr bwMode="auto">
          <a:xfrm>
            <a:off x="8178800" y="5732463"/>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7115A01D-6149-4C33-93D6-2CCA3EEE6FF3}" type="datetime'''''''''''''2''''''''''''''0''''''2''0'''''''''''''''''''''''">
              <a:rPr lang="fi-FI" altLang="en-US" sz="1400" smtClean="0"/>
              <a:pPr lvl="0" algn="ctr">
                <a:spcBef>
                  <a:spcPct val="0"/>
                </a:spcBef>
                <a:spcAft>
                  <a:spcPct val="0"/>
                </a:spcAft>
              </a:pPr>
              <a:t>2020</a:t>
            </a:fld>
            <a:endParaRPr lang="fi-FI" sz="1400"/>
          </a:p>
        </p:txBody>
      </p:sp>
      <p:sp>
        <p:nvSpPr>
          <p:cNvPr id="28" name="Text Placeholder 2">
            <a:extLst>
              <a:ext uri="{FF2B5EF4-FFF2-40B4-BE49-F238E27FC236}">
                <a16:creationId xmlns:a16="http://schemas.microsoft.com/office/drawing/2014/main" id="{231A318E-ECB2-0A80-2D17-29C3E0517FED}"/>
              </a:ext>
            </a:extLst>
          </p:cNvPr>
          <p:cNvSpPr>
            <a:spLocks/>
          </p:cNvSpPr>
          <p:nvPr>
            <p:custDataLst>
              <p:tags r:id="rId18"/>
            </p:custDataLst>
          </p:nvPr>
        </p:nvSpPr>
        <p:spPr bwMode="gray">
          <a:xfrm>
            <a:off x="8731250" y="4859338"/>
            <a:ext cx="322263" cy="136525"/>
          </a:xfrm>
          <a:prstGeom prst="rect">
            <a:avLst/>
          </a:prstGeom>
          <a:noFill/>
          <a:ln>
            <a:noFill/>
          </a:ln>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F7684B53-BAED-4CF8-85E5-5A6189C79E2D}" type="datetime'''''4''''''''''''''.4''''''''''''''''''''''%'''''''''''''''">
              <a:rPr lang="fi-FI" altLang="en-US" sz="1000" smtClean="0">
                <a:solidFill>
                  <a:srgbClr val="322D2D"/>
                </a:solidFill>
              </a:rPr>
              <a:pPr lvl="0" algn="ctr">
                <a:spcBef>
                  <a:spcPct val="0"/>
                </a:spcBef>
                <a:spcAft>
                  <a:spcPct val="0"/>
                </a:spcAft>
                <a:defRPr/>
              </a:pPr>
              <a:t>4.4%</a:t>
            </a:fld>
            <a:endParaRPr kumimoji="0" lang="fi-FI" sz="1000" b="0" i="0" strike="noStrike" kern="1200" cap="none" spc="0" normalizeH="0" baseline="0" noProof="0">
              <a:ln>
                <a:noFill/>
              </a:ln>
              <a:solidFill>
                <a:srgbClr val="322D2D"/>
              </a:solidFill>
              <a:effectLst/>
              <a:uLnTx/>
              <a:uFillTx/>
            </a:endParaRPr>
          </a:p>
        </p:txBody>
      </p:sp>
      <p:sp>
        <p:nvSpPr>
          <p:cNvPr id="29" name="Text Placeholder 2">
            <a:extLst>
              <a:ext uri="{FF2B5EF4-FFF2-40B4-BE49-F238E27FC236}">
                <a16:creationId xmlns:a16="http://schemas.microsoft.com/office/drawing/2014/main" id="{C0077267-9DB7-C9AD-C637-E3E558C22641}"/>
              </a:ext>
            </a:extLst>
          </p:cNvPr>
          <p:cNvSpPr>
            <a:spLocks/>
          </p:cNvSpPr>
          <p:nvPr>
            <p:custDataLst>
              <p:tags r:id="rId19"/>
            </p:custDataLst>
          </p:nvPr>
        </p:nvSpPr>
        <p:spPr bwMode="auto">
          <a:xfrm>
            <a:off x="8688388" y="5732463"/>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7A49D5D-ADFC-41F2-B26A-C1A7A35E929F}" type="datetime'''''''''2''''''''''''''''''''''''''''''02''''''''''''''1'''">
              <a:rPr lang="fi-FI" altLang="en-US" sz="1400" smtClean="0"/>
              <a:pPr lvl="0" algn="ctr">
                <a:spcBef>
                  <a:spcPct val="0"/>
                </a:spcBef>
                <a:spcAft>
                  <a:spcPct val="0"/>
                </a:spcAft>
              </a:pPr>
              <a:t>2021</a:t>
            </a:fld>
            <a:endParaRPr lang="fi-FI" sz="1400"/>
          </a:p>
        </p:txBody>
      </p:sp>
      <p:sp>
        <p:nvSpPr>
          <p:cNvPr id="30" name="Text Placeholder 2">
            <a:extLst>
              <a:ext uri="{FF2B5EF4-FFF2-40B4-BE49-F238E27FC236}">
                <a16:creationId xmlns:a16="http://schemas.microsoft.com/office/drawing/2014/main" id="{9C4B968D-E8CE-519C-CAC3-A12ECB621F72}"/>
              </a:ext>
            </a:extLst>
          </p:cNvPr>
          <p:cNvSpPr>
            <a:spLocks/>
          </p:cNvSpPr>
          <p:nvPr>
            <p:custDataLst>
              <p:tags r:id="rId20"/>
            </p:custDataLst>
          </p:nvPr>
        </p:nvSpPr>
        <p:spPr bwMode="gray">
          <a:xfrm>
            <a:off x="9242425" y="4876800"/>
            <a:ext cx="322263" cy="136525"/>
          </a:xfrm>
          <a:prstGeom prst="rect">
            <a:avLst/>
          </a:prstGeom>
          <a:noFill/>
          <a:ln>
            <a:noFill/>
          </a:ln>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FD0E45CA-C726-4090-A02E-8E7322FF6717}" type="datetime'''4''''''.''''''''''''''''3''%'''''''''''''''''''''''''''''''">
              <a:rPr lang="fi-FI" altLang="en-US" sz="1000" smtClean="0">
                <a:solidFill>
                  <a:srgbClr val="322D2D"/>
                </a:solidFill>
              </a:rPr>
              <a:pPr lvl="0" algn="ctr">
                <a:spcBef>
                  <a:spcPct val="0"/>
                </a:spcBef>
                <a:spcAft>
                  <a:spcPct val="0"/>
                </a:spcAft>
                <a:defRPr/>
              </a:pPr>
              <a:t>4.3%</a:t>
            </a:fld>
            <a:endParaRPr kumimoji="0" lang="fi-FI" sz="1000" b="0" i="0" strike="noStrike" kern="1200" cap="none" spc="0" normalizeH="0" baseline="0" noProof="0">
              <a:ln>
                <a:noFill/>
              </a:ln>
              <a:solidFill>
                <a:srgbClr val="322D2D"/>
              </a:solidFill>
              <a:effectLst/>
              <a:uLnTx/>
              <a:uFillTx/>
            </a:endParaRPr>
          </a:p>
        </p:txBody>
      </p:sp>
      <p:sp>
        <p:nvSpPr>
          <p:cNvPr id="31" name="Text Placeholder 2">
            <a:extLst>
              <a:ext uri="{FF2B5EF4-FFF2-40B4-BE49-F238E27FC236}">
                <a16:creationId xmlns:a16="http://schemas.microsoft.com/office/drawing/2014/main" id="{B2174C3F-4673-E3BD-6B00-B4664F0582FC}"/>
              </a:ext>
            </a:extLst>
          </p:cNvPr>
          <p:cNvSpPr>
            <a:spLocks/>
          </p:cNvSpPr>
          <p:nvPr>
            <p:custDataLst>
              <p:tags r:id="rId21"/>
            </p:custDataLst>
          </p:nvPr>
        </p:nvSpPr>
        <p:spPr bwMode="gray">
          <a:xfrm>
            <a:off x="9752013" y="4910138"/>
            <a:ext cx="322263" cy="136525"/>
          </a:xfrm>
          <a:prstGeom prst="rect">
            <a:avLst/>
          </a:prstGeom>
          <a:noFill/>
          <a:ln>
            <a:noFill/>
          </a:ln>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C91411E-71A1-488D-958C-173D796F8FD7}" type="datetime'''''''''''''''''''4.''1''''''%'''''''''''''''''''''">
              <a:rPr lang="fi-FI" altLang="en-US" sz="1000" smtClean="0">
                <a:solidFill>
                  <a:srgbClr val="322D2D"/>
                </a:solidFill>
              </a:rPr>
              <a:pPr lvl="0" algn="ctr">
                <a:spcBef>
                  <a:spcPct val="0"/>
                </a:spcBef>
                <a:spcAft>
                  <a:spcPct val="0"/>
                </a:spcAft>
              </a:pPr>
              <a:t>4.1%</a:t>
            </a:fld>
            <a:endParaRPr kumimoji="0" lang="fi-FI" sz="1000" b="0" i="0" strike="noStrike" kern="1200" cap="none" spc="0" normalizeH="0" baseline="0" noProof="0">
              <a:ln>
                <a:noFill/>
              </a:ln>
              <a:solidFill>
                <a:srgbClr val="322D2D"/>
              </a:solidFill>
              <a:effectLst/>
              <a:uLnTx/>
              <a:uFillTx/>
            </a:endParaRPr>
          </a:p>
        </p:txBody>
      </p:sp>
      <p:sp>
        <p:nvSpPr>
          <p:cNvPr id="32" name="Text Placeholder 2">
            <a:extLst>
              <a:ext uri="{FF2B5EF4-FFF2-40B4-BE49-F238E27FC236}">
                <a16:creationId xmlns:a16="http://schemas.microsoft.com/office/drawing/2014/main" id="{E53D66BB-2133-7697-0D5E-1D46BA83DE66}"/>
              </a:ext>
            </a:extLst>
          </p:cNvPr>
          <p:cNvSpPr>
            <a:spLocks/>
          </p:cNvSpPr>
          <p:nvPr>
            <p:custDataLst>
              <p:tags r:id="rId22"/>
            </p:custDataLst>
          </p:nvPr>
        </p:nvSpPr>
        <p:spPr bwMode="auto">
          <a:xfrm>
            <a:off x="9709150" y="5732463"/>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2850A875-9C7F-478D-AE0D-8904211E7DE9}" type="datetime'''2''''0''''''2''''''''''''''''''''''''''''''''3'''''">
              <a:rPr lang="fi-FI" altLang="en-US" sz="1400" smtClean="0"/>
              <a:pPr lvl="0" algn="ctr">
                <a:spcBef>
                  <a:spcPct val="0"/>
                </a:spcBef>
                <a:spcAft>
                  <a:spcPct val="0"/>
                </a:spcAft>
              </a:pPr>
              <a:t>2023</a:t>
            </a:fld>
            <a:endParaRPr lang="fi-FI" sz="1400"/>
          </a:p>
        </p:txBody>
      </p:sp>
      <p:sp>
        <p:nvSpPr>
          <p:cNvPr id="33" name="Text Placeholder 2">
            <a:extLst>
              <a:ext uri="{FF2B5EF4-FFF2-40B4-BE49-F238E27FC236}">
                <a16:creationId xmlns:a16="http://schemas.microsoft.com/office/drawing/2014/main" id="{5A827882-74AA-5489-5AC5-3E424B61B4EE}"/>
              </a:ext>
            </a:extLst>
          </p:cNvPr>
          <p:cNvSpPr>
            <a:spLocks/>
          </p:cNvSpPr>
          <p:nvPr>
            <p:custDataLst>
              <p:tags r:id="rId23"/>
            </p:custDataLst>
          </p:nvPr>
        </p:nvSpPr>
        <p:spPr bwMode="gray">
          <a:xfrm>
            <a:off x="10263188" y="4960938"/>
            <a:ext cx="322263" cy="136525"/>
          </a:xfrm>
          <a:prstGeom prst="rect">
            <a:avLst/>
          </a:prstGeom>
          <a:noFill/>
          <a:ln>
            <a:noFill/>
          </a:ln>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28F9145-7E2C-4D8A-AC78-888B176D71CC}" type="datetime'''3''''''''''''''''''''.''''''''8''''''%'''''''">
              <a:rPr lang="fi-FI" altLang="en-US" sz="1000" smtClean="0">
                <a:solidFill>
                  <a:srgbClr val="322D2D"/>
                </a:solidFill>
              </a:rPr>
              <a:pPr lvl="0" algn="ctr">
                <a:spcBef>
                  <a:spcPct val="0"/>
                </a:spcBef>
                <a:spcAft>
                  <a:spcPct val="0"/>
                </a:spcAft>
              </a:pPr>
              <a:t>3.8%</a:t>
            </a:fld>
            <a:endParaRPr kumimoji="0" lang="fi-FI" sz="1000" b="0" i="0" strike="noStrike" kern="1200" cap="none" spc="0" normalizeH="0" baseline="0" noProof="0">
              <a:ln>
                <a:noFill/>
              </a:ln>
              <a:solidFill>
                <a:srgbClr val="322D2D"/>
              </a:solidFill>
              <a:effectLst/>
              <a:uLnTx/>
              <a:uFillTx/>
            </a:endParaRPr>
          </a:p>
        </p:txBody>
      </p:sp>
      <p:sp>
        <p:nvSpPr>
          <p:cNvPr id="34" name="Text Placeholder 2">
            <a:extLst>
              <a:ext uri="{FF2B5EF4-FFF2-40B4-BE49-F238E27FC236}">
                <a16:creationId xmlns:a16="http://schemas.microsoft.com/office/drawing/2014/main" id="{8350CB56-E8E5-5CB5-885E-ADAC91532BC3}"/>
              </a:ext>
            </a:extLst>
          </p:cNvPr>
          <p:cNvSpPr>
            <a:spLocks/>
          </p:cNvSpPr>
          <p:nvPr>
            <p:custDataLst>
              <p:tags r:id="rId24"/>
            </p:custDataLst>
          </p:nvPr>
        </p:nvSpPr>
        <p:spPr bwMode="auto">
          <a:xfrm>
            <a:off x="10218738" y="5732463"/>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928B043E-CFA0-4558-A39F-D77AA6E43991}" type="datetime'''''20''''''''''''''''''2''''''''''''''''''''''''4'''''">
              <a:rPr lang="fi-FI" altLang="en-US" sz="1400" smtClean="0"/>
              <a:pPr lvl="0" algn="ctr">
                <a:spcBef>
                  <a:spcPct val="0"/>
                </a:spcBef>
                <a:spcAft>
                  <a:spcPct val="0"/>
                </a:spcAft>
              </a:pPr>
              <a:t>2024</a:t>
            </a:fld>
            <a:endParaRPr lang="fi-FI" sz="1400"/>
          </a:p>
        </p:txBody>
      </p:sp>
      <p:sp>
        <p:nvSpPr>
          <p:cNvPr id="35" name="Text Placeholder 2">
            <a:extLst>
              <a:ext uri="{FF2B5EF4-FFF2-40B4-BE49-F238E27FC236}">
                <a16:creationId xmlns:a16="http://schemas.microsoft.com/office/drawing/2014/main" id="{F5F10CD5-1EE5-18CF-64C1-B8F64649D6C6}"/>
              </a:ext>
            </a:extLst>
          </p:cNvPr>
          <p:cNvSpPr>
            <a:spLocks/>
          </p:cNvSpPr>
          <p:nvPr>
            <p:custDataLst>
              <p:tags r:id="rId25"/>
            </p:custDataLst>
          </p:nvPr>
        </p:nvSpPr>
        <p:spPr bwMode="gray">
          <a:xfrm>
            <a:off x="10772775" y="4943475"/>
            <a:ext cx="322263" cy="136525"/>
          </a:xfrm>
          <a:prstGeom prst="rect">
            <a:avLst/>
          </a:prstGeom>
          <a:noFill/>
          <a:ln>
            <a:noFill/>
          </a:ln>
          <a:extLst>
            <a:ext uri="{909E8E84-426E-40DD-AFC4-6F175D3DCCD1}">
              <a14:hiddenFill xmlns:a14="http://schemas.microsoft.com/office/drawing/2010/main">
                <a:solidFill>
                  <a:schemeClr val="bg1"/>
                </a:solidFill>
              </a14:hiddenFill>
            </a:ext>
          </a:extLst>
        </p:spPr>
        <p:txBody>
          <a:bodyPr vert="horz" wrap="none" lIns="17463" tIns="0" rIns="17463" bIns="0" numCol="1" spcCol="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57F070CD-035B-4E28-96CB-838E72414B9B}" type="datetime'3''''''''''''''''''''.''''''''''9''''''''''''''''''''''%'">
              <a:rPr lang="fi-FI" altLang="en-US" sz="1000" b="1" smtClean="0">
                <a:solidFill>
                  <a:srgbClr val="322D2D"/>
                </a:solidFill>
              </a:rPr>
              <a:pPr lvl="0" algn="ctr">
                <a:spcBef>
                  <a:spcPct val="0"/>
                </a:spcBef>
                <a:spcAft>
                  <a:spcPct val="0"/>
                </a:spcAft>
              </a:pPr>
              <a:t>3.9%</a:t>
            </a:fld>
            <a:endParaRPr kumimoji="0" lang="fi-FI" sz="1000" b="1" i="0" strike="noStrike" kern="1200" cap="none" spc="0" normalizeH="0" baseline="0" noProof="0">
              <a:ln>
                <a:noFill/>
              </a:ln>
              <a:solidFill>
                <a:srgbClr val="322D2D"/>
              </a:solidFill>
              <a:effectLst/>
              <a:uLnTx/>
              <a:uFillTx/>
            </a:endParaRPr>
          </a:p>
        </p:txBody>
      </p:sp>
      <p:sp>
        <p:nvSpPr>
          <p:cNvPr id="36" name="Text Placeholder 2">
            <a:extLst>
              <a:ext uri="{FF2B5EF4-FFF2-40B4-BE49-F238E27FC236}">
                <a16:creationId xmlns:a16="http://schemas.microsoft.com/office/drawing/2014/main" id="{99FDD1D2-2B8E-140E-CB4C-3535161945EA}"/>
              </a:ext>
            </a:extLst>
          </p:cNvPr>
          <p:cNvSpPr>
            <a:spLocks/>
          </p:cNvSpPr>
          <p:nvPr>
            <p:custDataLst>
              <p:tags r:id="rId26"/>
            </p:custDataLst>
          </p:nvPr>
        </p:nvSpPr>
        <p:spPr bwMode="auto">
          <a:xfrm>
            <a:off x="10729913" y="5732463"/>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27BB161-202F-4553-A702-828959412D96}" type="datetime'''''''''2''0''''''''2''5'''''''''''''">
              <a:rPr lang="fi-FI" altLang="en-US" sz="1400" b="1" smtClean="0"/>
              <a:pPr lvl="0" algn="ctr">
                <a:spcBef>
                  <a:spcPct val="0"/>
                </a:spcBef>
                <a:spcAft>
                  <a:spcPct val="0"/>
                </a:spcAft>
              </a:pPr>
              <a:t>2025</a:t>
            </a:fld>
            <a:endParaRPr lang="fi-FI" sz="1400" b="1"/>
          </a:p>
        </p:txBody>
      </p:sp>
      <p:sp>
        <p:nvSpPr>
          <p:cNvPr id="37" name="Text Placeholder 2">
            <a:extLst>
              <a:ext uri="{FF2B5EF4-FFF2-40B4-BE49-F238E27FC236}">
                <a16:creationId xmlns:a16="http://schemas.microsoft.com/office/drawing/2014/main" id="{02D95557-DFD7-6D22-A68E-E943E83D7EE8}"/>
              </a:ext>
            </a:extLst>
          </p:cNvPr>
          <p:cNvSpPr>
            <a:spLocks/>
          </p:cNvSpPr>
          <p:nvPr>
            <p:custDataLst>
              <p:tags r:id="rId27"/>
            </p:custDataLst>
          </p:nvPr>
        </p:nvSpPr>
        <p:spPr bwMode="gray">
          <a:xfrm>
            <a:off x="6170613" y="4359275"/>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11852F4C-A419-499C-A5D6-DC93A0A511CC}" type="datetime'''''''''''''''''0''''''''''''''''''''.''''''''''''''''''53'">
              <a:rPr lang="en-US" altLang="en-US" sz="1200" smtClean="0">
                <a:solidFill>
                  <a:srgbClr val="322D2D"/>
                </a:solidFill>
                <a:effectLst/>
              </a:rPr>
              <a:pPr lvl="0" algn="ctr">
                <a:spcBef>
                  <a:spcPct val="0"/>
                </a:spcBef>
                <a:spcAft>
                  <a:spcPct val="0"/>
                </a:spcAft>
              </a:pPr>
              <a:t>0.53</a:t>
            </a:fld>
            <a:endParaRPr lang="en-US" sz="1200" dirty="0">
              <a:solidFill>
                <a:srgbClr val="322D2D"/>
              </a:solidFill>
            </a:endParaRPr>
          </a:p>
        </p:txBody>
      </p:sp>
      <p:sp>
        <p:nvSpPr>
          <p:cNvPr id="38" name="Text Placeholder 2">
            <a:extLst>
              <a:ext uri="{FF2B5EF4-FFF2-40B4-BE49-F238E27FC236}">
                <a16:creationId xmlns:a16="http://schemas.microsoft.com/office/drawing/2014/main" id="{2B8FB7BC-800B-2859-14D3-2AF612C6D629}"/>
              </a:ext>
            </a:extLst>
          </p:cNvPr>
          <p:cNvSpPr>
            <a:spLocks/>
          </p:cNvSpPr>
          <p:nvPr>
            <p:custDataLst>
              <p:tags r:id="rId28"/>
            </p:custDataLst>
          </p:nvPr>
        </p:nvSpPr>
        <p:spPr bwMode="gray">
          <a:xfrm>
            <a:off x="6680200" y="4359275"/>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EFE4396-3222-452D-81A5-DF1D0C1084F8}" type="datetime'''0''''''.''''''''''''''''5''''''''''''''''''''''''''''3'">
              <a:rPr lang="en-US" altLang="en-US" sz="1200" smtClean="0">
                <a:solidFill>
                  <a:srgbClr val="322D2D"/>
                </a:solidFill>
                <a:effectLst/>
              </a:rPr>
              <a:pPr lvl="0" algn="ctr">
                <a:spcBef>
                  <a:spcPct val="0"/>
                </a:spcBef>
                <a:spcAft>
                  <a:spcPct val="0"/>
                </a:spcAft>
              </a:pPr>
              <a:t>0.53</a:t>
            </a:fld>
            <a:endParaRPr lang="en-US" sz="1200" dirty="0">
              <a:solidFill>
                <a:srgbClr val="322D2D"/>
              </a:solidFill>
            </a:endParaRPr>
          </a:p>
        </p:txBody>
      </p:sp>
      <p:sp>
        <p:nvSpPr>
          <p:cNvPr id="39" name="Text Placeholder 2">
            <a:extLst>
              <a:ext uri="{FF2B5EF4-FFF2-40B4-BE49-F238E27FC236}">
                <a16:creationId xmlns:a16="http://schemas.microsoft.com/office/drawing/2014/main" id="{4F7F21E2-8535-46AC-C800-975CF81CF27C}"/>
              </a:ext>
            </a:extLst>
          </p:cNvPr>
          <p:cNvSpPr>
            <a:spLocks/>
          </p:cNvSpPr>
          <p:nvPr>
            <p:custDataLst>
              <p:tags r:id="rId29"/>
            </p:custDataLst>
          </p:nvPr>
        </p:nvSpPr>
        <p:spPr bwMode="gray">
          <a:xfrm>
            <a:off x="7191375" y="4359275"/>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295D177-84F0-48D2-9780-4305CA250B18}" type="datetime'''0''''''''''''''''''''''.5''3'''''''''''''''''''''''''">
              <a:rPr lang="en-US" altLang="en-US" sz="1200" smtClean="0">
                <a:solidFill>
                  <a:srgbClr val="322D2D"/>
                </a:solidFill>
                <a:effectLst/>
              </a:rPr>
              <a:pPr lvl="0" algn="ctr">
                <a:spcBef>
                  <a:spcPct val="0"/>
                </a:spcBef>
                <a:spcAft>
                  <a:spcPct val="0"/>
                </a:spcAft>
              </a:pPr>
              <a:t>0.53</a:t>
            </a:fld>
            <a:endParaRPr lang="en-US" sz="1200" dirty="0">
              <a:solidFill>
                <a:srgbClr val="322D2D"/>
              </a:solidFill>
            </a:endParaRPr>
          </a:p>
        </p:txBody>
      </p:sp>
      <p:sp>
        <p:nvSpPr>
          <p:cNvPr id="40" name="Text Placeholder 2">
            <a:extLst>
              <a:ext uri="{FF2B5EF4-FFF2-40B4-BE49-F238E27FC236}">
                <a16:creationId xmlns:a16="http://schemas.microsoft.com/office/drawing/2014/main" id="{B320FD82-AD46-9761-8913-960FCE457E8E}"/>
              </a:ext>
            </a:extLst>
          </p:cNvPr>
          <p:cNvSpPr>
            <a:spLocks/>
          </p:cNvSpPr>
          <p:nvPr>
            <p:custDataLst>
              <p:tags r:id="rId30"/>
            </p:custDataLst>
          </p:nvPr>
        </p:nvSpPr>
        <p:spPr bwMode="gray">
          <a:xfrm>
            <a:off x="7700963" y="4295775"/>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669C2D2-63D6-463A-8309-6995A1CBCC6D}" type="datetime'''''''''''''''''''0''''.''''''''5''''''''''6'">
              <a:rPr lang="en-US" altLang="en-US" sz="1200" smtClean="0">
                <a:solidFill>
                  <a:srgbClr val="322D2D"/>
                </a:solidFill>
                <a:effectLst/>
              </a:rPr>
              <a:pPr lvl="0" algn="ctr">
                <a:spcBef>
                  <a:spcPct val="0"/>
                </a:spcBef>
                <a:spcAft>
                  <a:spcPct val="0"/>
                </a:spcAft>
              </a:pPr>
              <a:t>0.56</a:t>
            </a:fld>
            <a:endParaRPr lang="en-US" sz="1200" dirty="0">
              <a:solidFill>
                <a:srgbClr val="322D2D"/>
              </a:solidFill>
            </a:endParaRPr>
          </a:p>
        </p:txBody>
      </p:sp>
      <p:sp>
        <p:nvSpPr>
          <p:cNvPr id="41" name="Text Placeholder 2">
            <a:extLst>
              <a:ext uri="{FF2B5EF4-FFF2-40B4-BE49-F238E27FC236}">
                <a16:creationId xmlns:a16="http://schemas.microsoft.com/office/drawing/2014/main" id="{697E6E87-5C17-D51B-2A88-D10058BDB315}"/>
              </a:ext>
            </a:extLst>
          </p:cNvPr>
          <p:cNvSpPr>
            <a:spLocks/>
          </p:cNvSpPr>
          <p:nvPr>
            <p:custDataLst>
              <p:tags r:id="rId31"/>
            </p:custDataLst>
          </p:nvPr>
        </p:nvSpPr>
        <p:spPr bwMode="gray">
          <a:xfrm>
            <a:off x="8212138" y="4254500"/>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566EE70-3AC8-4D84-8ACD-5B923F891234}" type="datetime'''''''0.''''''''''''''''''''''''''''''5''''8'''''''''''''''''">
              <a:rPr lang="en-US" altLang="en-US" sz="1200" smtClean="0">
                <a:solidFill>
                  <a:srgbClr val="322D2D"/>
                </a:solidFill>
                <a:effectLst/>
              </a:rPr>
              <a:pPr lvl="0" algn="ctr">
                <a:spcBef>
                  <a:spcPct val="0"/>
                </a:spcBef>
                <a:spcAft>
                  <a:spcPct val="0"/>
                </a:spcAft>
              </a:pPr>
              <a:t>0.58</a:t>
            </a:fld>
            <a:endParaRPr lang="en-US" sz="1200" dirty="0">
              <a:solidFill>
                <a:srgbClr val="322D2D"/>
              </a:solidFill>
            </a:endParaRPr>
          </a:p>
        </p:txBody>
      </p:sp>
      <p:sp>
        <p:nvSpPr>
          <p:cNvPr id="43" name="Text Placeholder 2">
            <a:extLst>
              <a:ext uri="{FF2B5EF4-FFF2-40B4-BE49-F238E27FC236}">
                <a16:creationId xmlns:a16="http://schemas.microsoft.com/office/drawing/2014/main" id="{12722333-2620-E176-AE2D-E88F9DBE7608}"/>
              </a:ext>
            </a:extLst>
          </p:cNvPr>
          <p:cNvSpPr>
            <a:spLocks/>
          </p:cNvSpPr>
          <p:nvPr>
            <p:custDataLst>
              <p:tags r:id="rId32"/>
            </p:custDataLst>
          </p:nvPr>
        </p:nvSpPr>
        <p:spPr bwMode="gray">
          <a:xfrm>
            <a:off x="8721725" y="4254500"/>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64F4A92A-BFE7-466F-9984-F55EDFB01C38}" type="datetime'''''0''''''''''''''''''''''''''''''''.5''''8'">
              <a:rPr lang="en-US" altLang="en-US" sz="1200" smtClean="0">
                <a:solidFill>
                  <a:srgbClr val="322D2D"/>
                </a:solidFill>
                <a:effectLst/>
              </a:rPr>
              <a:pPr lvl="0" algn="ctr">
                <a:spcBef>
                  <a:spcPct val="0"/>
                </a:spcBef>
                <a:spcAft>
                  <a:spcPct val="0"/>
                </a:spcAft>
              </a:pPr>
              <a:t>0.58</a:t>
            </a:fld>
            <a:endParaRPr lang="en-US" sz="1200" dirty="0">
              <a:solidFill>
                <a:srgbClr val="322D2D"/>
              </a:solidFill>
            </a:endParaRPr>
          </a:p>
        </p:txBody>
      </p:sp>
      <p:sp>
        <p:nvSpPr>
          <p:cNvPr id="44" name="Text Placeholder 2">
            <a:extLst>
              <a:ext uri="{FF2B5EF4-FFF2-40B4-BE49-F238E27FC236}">
                <a16:creationId xmlns:a16="http://schemas.microsoft.com/office/drawing/2014/main" id="{D9FA18F7-665C-BBFC-CF79-51C33092975C}"/>
              </a:ext>
            </a:extLst>
          </p:cNvPr>
          <p:cNvSpPr>
            <a:spLocks/>
          </p:cNvSpPr>
          <p:nvPr>
            <p:custDataLst>
              <p:tags r:id="rId33"/>
            </p:custDataLst>
          </p:nvPr>
        </p:nvSpPr>
        <p:spPr bwMode="gray">
          <a:xfrm>
            <a:off x="9231313" y="4168775"/>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0F5FF9B4-8543-4AD8-BD74-576F86ECEECA}" type="datetime'''0''''.''''''''''''''''''''''''''''''6''''''''2'''''''''">
              <a:rPr lang="en-US" altLang="en-US" sz="1200" smtClean="0">
                <a:solidFill>
                  <a:srgbClr val="322D2D"/>
                </a:solidFill>
                <a:effectLst/>
              </a:rPr>
              <a:pPr lvl="0" algn="ctr">
                <a:spcBef>
                  <a:spcPct val="0"/>
                </a:spcBef>
                <a:spcAft>
                  <a:spcPct val="0"/>
                </a:spcAft>
              </a:pPr>
              <a:t>0.62</a:t>
            </a:fld>
            <a:endParaRPr lang="en-US" sz="1200" dirty="0">
              <a:solidFill>
                <a:srgbClr val="322D2D"/>
              </a:solidFill>
            </a:endParaRPr>
          </a:p>
        </p:txBody>
      </p:sp>
      <p:sp>
        <p:nvSpPr>
          <p:cNvPr id="45" name="Text Placeholder 2">
            <a:extLst>
              <a:ext uri="{FF2B5EF4-FFF2-40B4-BE49-F238E27FC236}">
                <a16:creationId xmlns:a16="http://schemas.microsoft.com/office/drawing/2014/main" id="{9436769F-2043-2C1D-47FD-33426ABC94FD}"/>
              </a:ext>
            </a:extLst>
          </p:cNvPr>
          <p:cNvSpPr>
            <a:spLocks/>
          </p:cNvSpPr>
          <p:nvPr>
            <p:custDataLst>
              <p:tags r:id="rId34"/>
            </p:custDataLst>
          </p:nvPr>
        </p:nvSpPr>
        <p:spPr bwMode="gray">
          <a:xfrm>
            <a:off x="9742488" y="4041775"/>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CFECA6BD-255F-46E9-8646-1E2ADD30A61A}" type="datetime'''''0''''''''''''''.6''''''8'''">
              <a:rPr lang="en-US" altLang="en-US" sz="1200" smtClean="0">
                <a:solidFill>
                  <a:srgbClr val="322D2D"/>
                </a:solidFill>
                <a:effectLst/>
              </a:rPr>
              <a:pPr lvl="0" algn="ctr">
                <a:spcBef>
                  <a:spcPct val="0"/>
                </a:spcBef>
                <a:spcAft>
                  <a:spcPct val="0"/>
                </a:spcAft>
              </a:pPr>
              <a:t>0.68</a:t>
            </a:fld>
            <a:endParaRPr lang="en-US" sz="1200" dirty="0">
              <a:solidFill>
                <a:srgbClr val="322D2D"/>
              </a:solidFill>
            </a:endParaRPr>
          </a:p>
        </p:txBody>
      </p:sp>
      <p:sp>
        <p:nvSpPr>
          <p:cNvPr id="46" name="Text Placeholder 2">
            <a:extLst>
              <a:ext uri="{FF2B5EF4-FFF2-40B4-BE49-F238E27FC236}">
                <a16:creationId xmlns:a16="http://schemas.microsoft.com/office/drawing/2014/main" id="{07F2F5F4-B969-5362-C77C-5A34A6720391}"/>
              </a:ext>
            </a:extLst>
          </p:cNvPr>
          <p:cNvSpPr>
            <a:spLocks/>
          </p:cNvSpPr>
          <p:nvPr>
            <p:custDataLst>
              <p:tags r:id="rId35"/>
            </p:custDataLst>
          </p:nvPr>
        </p:nvSpPr>
        <p:spPr bwMode="gray">
          <a:xfrm>
            <a:off x="10252075" y="3914775"/>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3BABFF76-488F-4FA2-87BD-84FE8C23C572}" type="datetime'''''''''''''''0''''.''''7''''''4'''''''''''''''''''''''">
              <a:rPr lang="en-US" altLang="en-US" sz="1200" smtClean="0">
                <a:solidFill>
                  <a:srgbClr val="322D2D"/>
                </a:solidFill>
                <a:effectLst/>
              </a:rPr>
              <a:pPr lvl="0" algn="ctr">
                <a:spcBef>
                  <a:spcPct val="0"/>
                </a:spcBef>
                <a:spcAft>
                  <a:spcPct val="0"/>
                </a:spcAft>
              </a:pPr>
              <a:t>0.74</a:t>
            </a:fld>
            <a:endParaRPr lang="en-US" sz="1200" dirty="0">
              <a:solidFill>
                <a:srgbClr val="322D2D"/>
              </a:solidFill>
            </a:endParaRPr>
          </a:p>
        </p:txBody>
      </p:sp>
      <p:sp>
        <p:nvSpPr>
          <p:cNvPr id="48" name="Text Placeholder 2">
            <a:extLst>
              <a:ext uri="{FF2B5EF4-FFF2-40B4-BE49-F238E27FC236}">
                <a16:creationId xmlns:a16="http://schemas.microsoft.com/office/drawing/2014/main" id="{2F177172-85DD-183D-369D-2F45E82A306E}"/>
              </a:ext>
            </a:extLst>
          </p:cNvPr>
          <p:cNvSpPr>
            <a:spLocks/>
          </p:cNvSpPr>
          <p:nvPr>
            <p:custDataLst>
              <p:tags r:id="rId36"/>
            </p:custDataLst>
          </p:nvPr>
        </p:nvSpPr>
        <p:spPr bwMode="gray">
          <a:xfrm>
            <a:off x="10763250" y="3871913"/>
            <a:ext cx="339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B8312ED5-944E-4F6C-9273-76198BB1B31F}" type="datetime'''''0.''''''''7''''''''''''''''''''''6'''''''''''">
              <a:rPr lang="en-US" altLang="en-US" sz="1200" b="1" smtClean="0">
                <a:solidFill>
                  <a:srgbClr val="322D2D"/>
                </a:solidFill>
                <a:effectLst/>
              </a:rPr>
              <a:pPr lvl="0" algn="ctr">
                <a:spcBef>
                  <a:spcPct val="0"/>
                </a:spcBef>
                <a:spcAft>
                  <a:spcPct val="0"/>
                </a:spcAft>
              </a:pPr>
              <a:t>0.76</a:t>
            </a:fld>
            <a:endParaRPr lang="en-US" sz="1200" b="1" dirty="0">
              <a:solidFill>
                <a:srgbClr val="322D2D"/>
              </a:solidFill>
            </a:endParaRPr>
          </a:p>
        </p:txBody>
      </p:sp>
      <p:sp>
        <p:nvSpPr>
          <p:cNvPr id="47" name="Text Placeholder 2">
            <a:extLst>
              <a:ext uri="{FF2B5EF4-FFF2-40B4-BE49-F238E27FC236}">
                <a16:creationId xmlns:a16="http://schemas.microsoft.com/office/drawing/2014/main" id="{51184068-2198-1FA5-3E18-0C7FDCBFE3F8}"/>
              </a:ext>
            </a:extLst>
          </p:cNvPr>
          <p:cNvSpPr>
            <a:spLocks/>
          </p:cNvSpPr>
          <p:nvPr>
            <p:custDataLst>
              <p:tags r:id="rId37"/>
            </p:custDataLst>
          </p:nvPr>
        </p:nvSpPr>
        <p:spPr bwMode="auto">
          <a:xfrm>
            <a:off x="9197975" y="5732463"/>
            <a:ext cx="406400" cy="1920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pPr>
            <a:fld id="{46EF9CA0-A95F-40E2-B576-E9E03E6FB39A}" type="datetime'''2''''0''''''''''''''''2''''''''''''''''''''''''''''2'''">
              <a:rPr lang="fi-FI" altLang="en-US" sz="1400" smtClean="0"/>
              <a:pPr lvl="0" algn="ctr">
                <a:spcBef>
                  <a:spcPct val="0"/>
                </a:spcBef>
                <a:spcAft>
                  <a:spcPct val="0"/>
                </a:spcAft>
              </a:pPr>
              <a:t>2022</a:t>
            </a:fld>
            <a:endParaRPr lang="fi-FI" sz="1400"/>
          </a:p>
        </p:txBody>
      </p:sp>
    </p:spTree>
    <p:extLst>
      <p:ext uri="{BB962C8B-B14F-4D97-AF65-F5344CB8AC3E}">
        <p14:creationId xmlns:p14="http://schemas.microsoft.com/office/powerpoint/2010/main" val="118684661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8DB7EFBF-217D-79EE-CEBF-891DB4BBB09B}"/>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6853CD9D-A75E-1E4C-9A0C-D728ECAAF1F8}"/>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85145E05-C2AD-D095-756D-AF24F260CCB1}"/>
              </a:ext>
            </a:extLst>
          </p:cNvPr>
          <p:cNvSpPr>
            <a:spLocks noGrp="1"/>
          </p:cNvSpPr>
          <p:nvPr>
            <p:ph type="sldNum" sz="quarter" idx="12"/>
          </p:nvPr>
        </p:nvSpPr>
        <p:spPr/>
        <p:txBody>
          <a:bodyPr/>
          <a:lstStyle/>
          <a:p>
            <a:fld id="{9B8CDF1A-3CDE-4195-AF23-CDCF2878DEB5}" type="slidenum">
              <a:rPr lang="en-US" smtClean="0"/>
              <a:t>79</a:t>
            </a:fld>
            <a:endParaRPr lang="en-US"/>
          </a:p>
        </p:txBody>
      </p:sp>
      <p:sp>
        <p:nvSpPr>
          <p:cNvPr id="5" name="Text Placeholder 2">
            <a:extLst>
              <a:ext uri="{FF2B5EF4-FFF2-40B4-BE49-F238E27FC236}">
                <a16:creationId xmlns:a16="http://schemas.microsoft.com/office/drawing/2014/main" id="{7A3247AA-212C-874A-D70F-E2C78CC60F79}"/>
              </a:ext>
            </a:extLst>
          </p:cNvPr>
          <p:cNvSpPr txBox="1">
            <a:spLocks/>
          </p:cNvSpPr>
          <p:nvPr/>
        </p:nvSpPr>
        <p:spPr>
          <a:xfrm>
            <a:off x="839789" y="1700213"/>
            <a:ext cx="5112195"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600" b="1" spc="50" dirty="0"/>
              <a:t>SHAREHOLDERS ON JUNE 30, 2026</a:t>
            </a:r>
          </a:p>
        </p:txBody>
      </p:sp>
      <p:graphicFrame>
        <p:nvGraphicFramePr>
          <p:cNvPr id="6" name="Content Placeholder 9">
            <a:extLst>
              <a:ext uri="{FF2B5EF4-FFF2-40B4-BE49-F238E27FC236}">
                <a16:creationId xmlns:a16="http://schemas.microsoft.com/office/drawing/2014/main" id="{5BEBEF56-2EA6-735A-9344-FFDBA1FF7B69}"/>
              </a:ext>
            </a:extLst>
          </p:cNvPr>
          <p:cNvGraphicFramePr>
            <a:graphicFrameLocks/>
          </p:cNvGraphicFramePr>
          <p:nvPr>
            <p:extLst>
              <p:ext uri="{D42A27DB-BD31-4B8C-83A1-F6EECF244321}">
                <p14:modId xmlns:p14="http://schemas.microsoft.com/office/powerpoint/2010/main" val="2888636147"/>
              </p:ext>
            </p:extLst>
          </p:nvPr>
        </p:nvGraphicFramePr>
        <p:xfrm>
          <a:off x="839787" y="2205038"/>
          <a:ext cx="5393827" cy="3213600"/>
        </p:xfrm>
        <a:graphic>
          <a:graphicData uri="http://schemas.openxmlformats.org/drawingml/2006/table">
            <a:tbl>
              <a:tblPr firstRow="1" bandRow="1">
                <a:tableStyleId>{2D5ABB26-0587-4C30-8999-92F81FD0307C}</a:tableStyleId>
              </a:tblPr>
              <a:tblGrid>
                <a:gridCol w="4095288">
                  <a:extLst>
                    <a:ext uri="{9D8B030D-6E8A-4147-A177-3AD203B41FA5}">
                      <a16:colId xmlns:a16="http://schemas.microsoft.com/office/drawing/2014/main" val="20000"/>
                    </a:ext>
                  </a:extLst>
                </a:gridCol>
                <a:gridCol w="1298539">
                  <a:extLst>
                    <a:ext uri="{9D8B030D-6E8A-4147-A177-3AD203B41FA5}">
                      <a16:colId xmlns:a16="http://schemas.microsoft.com/office/drawing/2014/main" val="20001"/>
                    </a:ext>
                  </a:extLst>
                </a:gridCol>
              </a:tblGrid>
              <a:tr h="319520">
                <a:tc gridSpan="2">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60000"/>
                        </a:spcBef>
                        <a:spcAft>
                          <a:spcPct val="0"/>
                        </a:spcAft>
                        <a:buClrTx/>
                        <a:buSzTx/>
                        <a:buFont typeface="Wingdings" pitchFamily="2" charset="2"/>
                        <a:buNone/>
                        <a:tabLst/>
                      </a:pPr>
                      <a:r>
                        <a:rPr kumimoji="0" lang="fi-FI" sz="1400" b="1" i="0" u="none" strike="noStrike" cap="none" normalizeH="0" baseline="0">
                          <a:ln>
                            <a:noFill/>
                          </a:ln>
                          <a:solidFill>
                            <a:schemeClr val="tx1"/>
                          </a:solidFill>
                          <a:effectLst/>
                          <a:latin typeface="Arial" charset="0"/>
                        </a:rPr>
                        <a:t>% OF SHARES</a:t>
                      </a:r>
                      <a:endParaRPr kumimoji="0" lang="en-US" sz="1400" b="1" i="0" u="none" strike="noStrike" cap="none" normalizeH="0" baseline="0">
                        <a:ln>
                          <a:noFill/>
                        </a:ln>
                        <a:solidFill>
                          <a:schemeClr val="tx1"/>
                        </a:solidFill>
                        <a:effectLst/>
                        <a:latin typeface="Arial" charset="0"/>
                      </a:endParaRPr>
                    </a:p>
                  </a:txBody>
                  <a:tcPr marL="72000" marR="72000" marT="54000" marB="54000" horzOverflow="overflow">
                    <a:lnL>
                      <a:noFill/>
                    </a:lnL>
                    <a:lnR>
                      <a:noFill/>
                    </a:lnR>
                    <a:lnT>
                      <a:noFill/>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r" defTabSz="914400" rtl="0" eaLnBrk="1" fontAlgn="base" latinLnBrk="0" hangingPunct="1">
                        <a:lnSpc>
                          <a:spcPct val="100000"/>
                        </a:lnSpc>
                        <a:spcBef>
                          <a:spcPct val="60000"/>
                        </a:spcBef>
                        <a:spcAft>
                          <a:spcPct val="0"/>
                        </a:spcAft>
                        <a:buClrTx/>
                        <a:buSzTx/>
                        <a:buFont typeface="Wingdings" pitchFamily="2" charset="2"/>
                        <a:buNone/>
                        <a:tabLst/>
                      </a:pPr>
                      <a:endParaRPr kumimoji="0" lang="en-US" sz="1400" b="1" i="0" u="none" strike="noStrike" cap="none" normalizeH="0" baseline="0">
                        <a:ln>
                          <a:noFill/>
                        </a:ln>
                        <a:solidFill>
                          <a:schemeClr val="tx1"/>
                        </a:solidFill>
                        <a:effectLst/>
                        <a:latin typeface="Arial" charset="0"/>
                      </a:endParaRPr>
                    </a:p>
                  </a:txBody>
                  <a:tcPr marL="72000" marR="72000" marT="54000" marB="54000" horzOverflow="overflow">
                    <a:lnL>
                      <a:noFill/>
                    </a:lnL>
                    <a:lnR>
                      <a:noFill/>
                    </a:lnR>
                    <a:lnT>
                      <a:noFill/>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1952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266700" marR="0" lvl="0" indent="-266700" algn="l" defTabSz="914400" rtl="0" eaLnBrk="1" fontAlgn="base" latinLnBrk="0" hangingPunct="1">
                        <a:lnSpc>
                          <a:spcPct val="100000"/>
                        </a:lnSpc>
                        <a:spcBef>
                          <a:spcPct val="60000"/>
                        </a:spcBef>
                        <a:spcAft>
                          <a:spcPct val="0"/>
                        </a:spcAft>
                        <a:buClrTx/>
                        <a:buSzTx/>
                        <a:buFont typeface="Wingdings" pitchFamily="2" charset="2"/>
                        <a:buNone/>
                        <a:tabLst/>
                      </a:pPr>
                      <a:r>
                        <a:rPr kumimoji="0" lang="en-US" sz="1400" b="0" i="0" u="none" strike="noStrike" cap="none" normalizeH="0" baseline="0">
                          <a:ln>
                            <a:noFill/>
                          </a:ln>
                          <a:solidFill>
                            <a:schemeClr val="tx1"/>
                          </a:solidFill>
                          <a:effectLst/>
                          <a:latin typeface="Arial" charset="0"/>
                        </a:rPr>
                        <a:t>1. 	</a:t>
                      </a:r>
                      <a:r>
                        <a:rPr kumimoji="0" lang="en-US" sz="1400" b="0" i="0" u="none" strike="noStrike" cap="none" normalizeH="0" baseline="0" err="1">
                          <a:ln>
                            <a:noFill/>
                          </a:ln>
                          <a:solidFill>
                            <a:schemeClr val="tx1"/>
                          </a:solidFill>
                          <a:effectLst/>
                          <a:latin typeface="Arial" charset="0"/>
                        </a:rPr>
                        <a:t>Oras</a:t>
                      </a:r>
                      <a:r>
                        <a:rPr kumimoji="0" lang="en-US" sz="1400" b="0" i="0" u="none" strike="noStrike" cap="none" normalizeH="0" baseline="0">
                          <a:ln>
                            <a:noFill/>
                          </a:ln>
                          <a:solidFill>
                            <a:schemeClr val="tx1"/>
                          </a:solidFill>
                          <a:effectLst/>
                          <a:latin typeface="Arial" charset="0"/>
                        </a:rPr>
                        <a:t> Invest </a:t>
                      </a:r>
                    </a:p>
                  </a:txBody>
                  <a:tcPr marL="72000" marR="72000" marT="54000" marB="54000" horzOverflow="overflow">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fi-FI" sz="1400" b="1" i="0" u="none" strike="noStrike" kern="1200" cap="none" normalizeH="0" baseline="0">
                          <a:ln>
                            <a:noFill/>
                          </a:ln>
                          <a:solidFill>
                            <a:schemeClr val="tx1"/>
                          </a:solidFill>
                          <a:effectLst/>
                          <a:latin typeface="Arial" charset="0"/>
                          <a:ea typeface="+mn-ea"/>
                          <a:cs typeface="+mn-cs"/>
                        </a:rPr>
                        <a:t>23.4%</a:t>
                      </a:r>
                      <a:endParaRPr kumimoji="0" lang="en-GB" sz="1400" b="1" i="0" u="none" strike="noStrike" kern="1200" cap="none" normalizeH="0" baseline="0">
                        <a:ln>
                          <a:noFill/>
                        </a:ln>
                        <a:solidFill>
                          <a:schemeClr val="tx1"/>
                        </a:solidFill>
                        <a:effectLst/>
                        <a:latin typeface="Arial" charset="0"/>
                        <a:ea typeface="+mn-ea"/>
                        <a:cs typeface="+mn-cs"/>
                      </a:endParaRP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1952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266700" marR="0" lvl="0" indent="-266700" algn="l" defTabSz="914400" rtl="0" eaLnBrk="1" fontAlgn="base" latinLnBrk="0" hangingPunct="1">
                        <a:lnSpc>
                          <a:spcPct val="100000"/>
                        </a:lnSpc>
                        <a:spcBef>
                          <a:spcPct val="60000"/>
                        </a:spcBef>
                        <a:spcAft>
                          <a:spcPct val="0"/>
                        </a:spcAft>
                        <a:buClrTx/>
                        <a:buSzTx/>
                        <a:buFont typeface="Wingdings" pitchFamily="2" charset="2"/>
                        <a:buNone/>
                        <a:tabLst/>
                      </a:pPr>
                      <a:r>
                        <a:rPr kumimoji="0" lang="en-US" sz="1400" b="0" i="0" u="none" strike="noStrike" cap="none" normalizeH="0" baseline="0">
                          <a:ln>
                            <a:noFill/>
                          </a:ln>
                          <a:solidFill>
                            <a:schemeClr val="tx1"/>
                          </a:solidFill>
                          <a:effectLst/>
                          <a:latin typeface="Arial" charset="0"/>
                        </a:rPr>
                        <a:t>2.   Varma Mutual Pension Insurance Company</a:t>
                      </a:r>
                    </a:p>
                  </a:txBody>
                  <a:tcPr marL="72000" marR="72000" marT="54000" marB="54000" horzOverflow="overflow">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en-GB" sz="1400" b="1" i="0" u="none" strike="noStrike" kern="1200" cap="none" normalizeH="0" baseline="0" dirty="0">
                          <a:ln>
                            <a:noFill/>
                          </a:ln>
                          <a:solidFill>
                            <a:schemeClr val="tx1"/>
                          </a:solidFill>
                          <a:effectLst/>
                          <a:latin typeface="Arial" charset="0"/>
                          <a:ea typeface="+mn-ea"/>
                          <a:cs typeface="+mn-cs"/>
                        </a:rPr>
                        <a:t>3.8%</a:t>
                      </a: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62546">
                <a:tc>
                  <a:txBody>
                    <a:bodyPr/>
                    <a:lstStyle/>
                    <a:p>
                      <a:pPr marL="266700" marR="0" lvl="0" indent="-266700" algn="l" defTabSz="914400" rtl="0" eaLnBrk="1" fontAlgn="base" latinLnBrk="0" hangingPunct="1">
                        <a:lnSpc>
                          <a:spcPct val="100000"/>
                        </a:lnSpc>
                        <a:spcBef>
                          <a:spcPct val="60000"/>
                        </a:spcBef>
                        <a:spcAft>
                          <a:spcPct val="0"/>
                        </a:spcAft>
                        <a:buClrTx/>
                        <a:buSzTx/>
                        <a:buFont typeface="Wingdings" pitchFamily="2" charset="2"/>
                        <a:buNone/>
                        <a:tabLst/>
                      </a:pPr>
                      <a:r>
                        <a:rPr kumimoji="0" lang="fi-FI" sz="1400" b="0" i="0" u="none" strike="noStrike" cap="none" normalizeH="0" baseline="0" dirty="0">
                          <a:ln>
                            <a:noFill/>
                          </a:ln>
                          <a:solidFill>
                            <a:schemeClr val="tx1"/>
                          </a:solidFill>
                          <a:effectLst/>
                          <a:latin typeface="Arial" charset="0"/>
                        </a:rPr>
                        <a:t>3.	Kemira Oyj</a:t>
                      </a:r>
                    </a:p>
                  </a:txBody>
                  <a:tcPr marL="72000" marR="72000" marT="54000" marB="54000" horzOverflow="overflow">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fi-FI" sz="1400" b="1" i="0" u="none" strike="noStrike" kern="1200" cap="none" normalizeH="0" baseline="0" dirty="0">
                          <a:ln>
                            <a:noFill/>
                          </a:ln>
                          <a:solidFill>
                            <a:schemeClr val="tx1"/>
                          </a:solidFill>
                          <a:effectLst/>
                          <a:latin typeface="Arial" charset="0"/>
                          <a:ea typeface="+mn-ea"/>
                          <a:cs typeface="+mn-cs"/>
                        </a:rPr>
                        <a:t>3.7%</a:t>
                      </a:r>
                      <a:endParaRPr kumimoji="0" lang="en-GB" sz="1400" b="1" i="0" u="none" strike="noStrike" kern="1200" cap="none" normalizeH="0" baseline="0" dirty="0">
                        <a:ln>
                          <a:noFill/>
                        </a:ln>
                        <a:solidFill>
                          <a:schemeClr val="tx1"/>
                        </a:solidFill>
                        <a:effectLst/>
                        <a:latin typeface="Arial" charset="0"/>
                        <a:ea typeface="+mn-ea"/>
                        <a:cs typeface="+mn-cs"/>
                      </a:endParaRP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52713743"/>
                  </a:ext>
                </a:extLst>
              </a:tr>
              <a:tr h="262546">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266700" marR="0" lvl="0" indent="-266700" algn="l" defTabSz="914400" rtl="0" eaLnBrk="1" fontAlgn="base" latinLnBrk="0" hangingPunct="1">
                        <a:lnSpc>
                          <a:spcPct val="100000"/>
                        </a:lnSpc>
                        <a:spcBef>
                          <a:spcPct val="60000"/>
                        </a:spcBef>
                        <a:spcAft>
                          <a:spcPct val="0"/>
                        </a:spcAft>
                        <a:buClrTx/>
                        <a:buSzTx/>
                        <a:buFont typeface="Wingdings" pitchFamily="2" charset="2"/>
                        <a:buNone/>
                        <a:tabLst/>
                      </a:pPr>
                      <a:r>
                        <a:rPr kumimoji="0" lang="en-US" sz="1400" b="0" i="0" u="none" strike="noStrike" kern="1200" cap="none" normalizeH="0" baseline="0" dirty="0">
                          <a:ln>
                            <a:noFill/>
                          </a:ln>
                          <a:solidFill>
                            <a:schemeClr val="tx1"/>
                          </a:solidFill>
                          <a:effectLst/>
                          <a:latin typeface="Arial" charset="0"/>
                          <a:ea typeface="+mn-ea"/>
                          <a:cs typeface="+mn-cs"/>
                        </a:rPr>
                        <a:t>4.   Ilmarinen Mutual Pension Insurance Company</a:t>
                      </a:r>
                    </a:p>
                  </a:txBody>
                  <a:tcPr marL="72000" marR="72000" marT="54000" marB="54000" horzOverflow="overflow">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en-GB" sz="1400" b="1" i="0" u="none" strike="noStrike" kern="1200" cap="none" normalizeH="0" baseline="0" dirty="0">
                          <a:ln>
                            <a:noFill/>
                          </a:ln>
                          <a:solidFill>
                            <a:schemeClr val="tx1"/>
                          </a:solidFill>
                          <a:effectLst/>
                          <a:latin typeface="Arial" charset="0"/>
                          <a:ea typeface="+mn-ea"/>
                          <a:cs typeface="+mn-cs"/>
                        </a:rPr>
                        <a:t>3.4%</a:t>
                      </a: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01226">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266700" marR="0" lvl="0" indent="-266700" algn="l" defTabSz="914400" rtl="0" eaLnBrk="1" fontAlgn="base" latinLnBrk="0" hangingPunct="1">
                        <a:lnSpc>
                          <a:spcPct val="100000"/>
                        </a:lnSpc>
                        <a:spcBef>
                          <a:spcPct val="60000"/>
                        </a:spcBef>
                        <a:spcAft>
                          <a:spcPct val="0"/>
                        </a:spcAft>
                        <a:buClrTx/>
                        <a:buSzTx/>
                        <a:buFont typeface="Wingdings" pitchFamily="2" charset="2"/>
                        <a:buNone/>
                        <a:tabLst/>
                      </a:pPr>
                      <a:r>
                        <a:rPr kumimoji="0" lang="en-US" sz="1400" b="0" i="0" u="none" strike="noStrike" cap="none" normalizeH="0" baseline="0" dirty="0">
                          <a:ln>
                            <a:noFill/>
                          </a:ln>
                          <a:solidFill>
                            <a:schemeClr val="tx1"/>
                          </a:solidFill>
                          <a:effectLst/>
                          <a:latin typeface="Arial" charset="0"/>
                        </a:rPr>
                        <a:t>5.	Nordea Funds</a:t>
                      </a:r>
                    </a:p>
                  </a:txBody>
                  <a:tcPr marL="72000" marR="72000" marT="54000" marB="54000" horzOverflow="overflow">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fi-FI" sz="1400" b="1" i="0" u="none" strike="noStrike" kern="1200" cap="none" normalizeH="0" baseline="0" dirty="0">
                          <a:ln>
                            <a:noFill/>
                          </a:ln>
                          <a:solidFill>
                            <a:schemeClr val="tx1"/>
                          </a:solidFill>
                          <a:effectLst/>
                          <a:latin typeface="Arial" charset="0"/>
                          <a:ea typeface="+mn-ea"/>
                          <a:cs typeface="+mn-cs"/>
                        </a:rPr>
                        <a:t>3.0%</a:t>
                      </a:r>
                      <a:endParaRPr kumimoji="0" lang="en-GB" sz="1400" b="1" i="0" u="none" strike="noStrike" kern="1200" cap="none" normalizeH="0" baseline="0" dirty="0">
                        <a:ln>
                          <a:noFill/>
                        </a:ln>
                        <a:solidFill>
                          <a:schemeClr val="tx1"/>
                        </a:solidFill>
                        <a:effectLst/>
                        <a:latin typeface="Arial" charset="0"/>
                        <a:ea typeface="+mn-ea"/>
                        <a:cs typeface="+mn-cs"/>
                      </a:endParaRP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01226">
                <a:tc>
                  <a:txBody>
                    <a:bodyPr/>
                    <a:lstStyle/>
                    <a:p>
                      <a:pPr marL="266700" marR="0" lvl="0" indent="-266700" algn="l" defTabSz="914400" rtl="0" eaLnBrk="1" fontAlgn="base" latinLnBrk="0" hangingPunct="1">
                        <a:lnSpc>
                          <a:spcPct val="100000"/>
                        </a:lnSpc>
                        <a:spcBef>
                          <a:spcPct val="60000"/>
                        </a:spcBef>
                        <a:spcAft>
                          <a:spcPct val="0"/>
                        </a:spcAft>
                        <a:buClrTx/>
                        <a:buSzTx/>
                        <a:buFont typeface="Wingdings" pitchFamily="2" charset="2"/>
                        <a:buNone/>
                        <a:tabLst/>
                      </a:pPr>
                      <a:r>
                        <a:rPr kumimoji="0" lang="en-US" sz="1400" b="0" i="0" u="none" strike="noStrike" cap="none" normalizeH="0" baseline="0" dirty="0">
                          <a:ln>
                            <a:noFill/>
                          </a:ln>
                          <a:solidFill>
                            <a:schemeClr val="tx1"/>
                          </a:solidFill>
                          <a:effectLst/>
                          <a:latin typeface="Arial" charset="0"/>
                        </a:rPr>
                        <a:t>6.  Elo Mutual Pension Insurance Company</a:t>
                      </a:r>
                    </a:p>
                  </a:txBody>
                  <a:tcPr marL="72000" marR="72000" marT="54000" marB="54000" horzOverflow="overflow">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en-GB" sz="1400" b="1" i="0" u="none" strike="noStrike" kern="1200" cap="none" normalizeH="0" baseline="0" dirty="0">
                          <a:ln>
                            <a:noFill/>
                          </a:ln>
                          <a:solidFill>
                            <a:schemeClr val="tx1"/>
                          </a:solidFill>
                          <a:effectLst/>
                          <a:latin typeface="Arial" charset="0"/>
                          <a:ea typeface="+mn-ea"/>
                          <a:cs typeface="+mn-cs"/>
                        </a:rPr>
                        <a:t>1.7%</a:t>
                      </a: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62446623"/>
                  </a:ext>
                </a:extLst>
              </a:tr>
              <a:tr h="319520">
                <a:tc>
                  <a:txBody>
                    <a:bodyPr/>
                    <a:lstStyle/>
                    <a:p>
                      <a:pPr algn="l"/>
                      <a:r>
                        <a:rPr kumimoji="0" lang="en-GB" sz="1400" b="1" i="0" u="none" strike="noStrike" kern="1200" cap="none" normalizeH="0" baseline="0">
                          <a:ln>
                            <a:noFill/>
                          </a:ln>
                          <a:solidFill>
                            <a:schemeClr val="tx1"/>
                          </a:solidFill>
                          <a:effectLst/>
                          <a:latin typeface="Arial" charset="0"/>
                          <a:ea typeface="+mn-ea"/>
                          <a:cs typeface="+mn-cs"/>
                        </a:rPr>
                        <a:t>Total number of shares</a:t>
                      </a: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en-GB" sz="1400" b="1" i="0" u="none" strike="noStrike" kern="1200" cap="none" normalizeH="0" baseline="0" dirty="0">
                          <a:ln>
                            <a:noFill/>
                          </a:ln>
                          <a:solidFill>
                            <a:schemeClr val="tx1"/>
                          </a:solidFill>
                          <a:effectLst/>
                          <a:latin typeface="Arial" charset="0"/>
                          <a:ea typeface="+mn-ea"/>
                          <a:cs typeface="+mn-cs"/>
                        </a:rPr>
                        <a:t>150,342,557</a:t>
                      </a: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19520">
                <a:tc>
                  <a:txBody>
                    <a:bodyPr/>
                    <a:lstStyle/>
                    <a:p>
                      <a:pPr algn="l"/>
                      <a:r>
                        <a:rPr kumimoji="0" lang="en-GB" sz="1400" b="0" i="0" u="none" strike="noStrike" kern="1200" cap="none" normalizeH="0" baseline="0" dirty="0">
                          <a:ln>
                            <a:noFill/>
                          </a:ln>
                          <a:solidFill>
                            <a:schemeClr val="tx1"/>
                          </a:solidFill>
                          <a:effectLst/>
                          <a:latin typeface="Arial" charset="0"/>
                          <a:ea typeface="+mn-ea"/>
                          <a:cs typeface="+mn-cs"/>
                        </a:rPr>
                        <a:t>Foreign shareholders</a:t>
                      </a:r>
                      <a:endParaRPr kumimoji="0" lang="en-GB" sz="1400" b="0" i="1" u="none" strike="noStrike" kern="1200" cap="none" normalizeH="0" baseline="0" dirty="0">
                        <a:ln>
                          <a:noFill/>
                        </a:ln>
                        <a:solidFill>
                          <a:schemeClr val="tx1"/>
                        </a:solidFill>
                        <a:effectLst/>
                        <a:latin typeface="Arial" charset="0"/>
                        <a:ea typeface="+mn-ea"/>
                        <a:cs typeface="+mn-cs"/>
                      </a:endParaRP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en-GB" sz="1400" b="1" i="0" u="none" strike="noStrike" kern="1200" cap="none" normalizeH="0" baseline="0" dirty="0">
                          <a:ln>
                            <a:noFill/>
                          </a:ln>
                          <a:solidFill>
                            <a:schemeClr val="tx1"/>
                          </a:solidFill>
                          <a:effectLst/>
                          <a:latin typeface="Arial" charset="0"/>
                          <a:ea typeface="+mn-ea"/>
                          <a:cs typeface="+mn-cs"/>
                        </a:rPr>
                        <a:t>32.4%</a:t>
                      </a: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19520">
                <a:tc>
                  <a:txBody>
                    <a:bodyPr/>
                    <a:lstStyle/>
                    <a:p>
                      <a:pPr algn="l"/>
                      <a:r>
                        <a:rPr kumimoji="0" lang="en-GB" sz="1400" b="1" i="0" u="none" strike="noStrike" kern="1200" cap="none" normalizeH="0" baseline="0">
                          <a:ln>
                            <a:noFill/>
                          </a:ln>
                          <a:solidFill>
                            <a:schemeClr val="tx1"/>
                          </a:solidFill>
                          <a:effectLst/>
                          <a:latin typeface="Arial" charset="0"/>
                          <a:ea typeface="+mn-ea"/>
                          <a:cs typeface="+mn-cs"/>
                        </a:rPr>
                        <a:t>Total number of shareholders</a:t>
                      </a: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en-GB" sz="1400" b="1" i="0" u="none" strike="noStrike" kern="1200" cap="none" normalizeH="0" baseline="0" dirty="0">
                          <a:ln>
                            <a:noFill/>
                          </a:ln>
                          <a:solidFill>
                            <a:schemeClr val="tx1"/>
                          </a:solidFill>
                          <a:effectLst/>
                          <a:latin typeface="Arial" charset="0"/>
                          <a:ea typeface="+mn-ea"/>
                          <a:cs typeface="+mn-cs"/>
                        </a:rPr>
                        <a:t>50,309</a:t>
                      </a:r>
                    </a:p>
                  </a:txBody>
                  <a:tcPr marL="72000" marR="72000" marT="54000" marB="54000">
                    <a:lnL>
                      <a:noFill/>
                    </a:lnL>
                    <a:lnR>
                      <a:noFill/>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bl>
          </a:graphicData>
        </a:graphic>
      </p:graphicFrame>
      <p:sp>
        <p:nvSpPr>
          <p:cNvPr id="7" name="Text Placeholder 23">
            <a:extLst>
              <a:ext uri="{FF2B5EF4-FFF2-40B4-BE49-F238E27FC236}">
                <a16:creationId xmlns:a16="http://schemas.microsoft.com/office/drawing/2014/main" id="{FC11C0C9-953A-2680-0A28-D929707F4B77}"/>
              </a:ext>
            </a:extLst>
          </p:cNvPr>
          <p:cNvSpPr txBox="1">
            <a:spLocks/>
          </p:cNvSpPr>
          <p:nvPr/>
        </p:nvSpPr>
        <p:spPr>
          <a:xfrm>
            <a:off x="6390487" y="1700213"/>
            <a:ext cx="5115372"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600" b="1" spc="50" dirty="0">
                <a:solidFill>
                  <a:schemeClr val="bg2">
                    <a:lumMod val="10000"/>
                  </a:schemeClr>
                </a:solidFill>
              </a:rPr>
              <a:t>KEMIRA’S BOARD OF DIRECTORS</a:t>
            </a:r>
          </a:p>
        </p:txBody>
      </p:sp>
      <p:sp>
        <p:nvSpPr>
          <p:cNvPr id="8" name="Title 15">
            <a:extLst>
              <a:ext uri="{FF2B5EF4-FFF2-40B4-BE49-F238E27FC236}">
                <a16:creationId xmlns:a16="http://schemas.microsoft.com/office/drawing/2014/main" id="{6219DD1B-836D-7237-832B-1A93E413E72E}"/>
              </a:ext>
            </a:extLst>
          </p:cNvPr>
          <p:cNvSpPr txBox="1">
            <a:spLocks/>
          </p:cNvSpPr>
          <p:nvPr/>
        </p:nvSpPr>
        <p:spPr>
          <a:xfrm>
            <a:off x="839788" y="439935"/>
            <a:ext cx="10514013" cy="647923"/>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dirty="0"/>
              <a:t>Kemira – </a:t>
            </a:r>
            <a:r>
              <a:rPr lang="fi-FI" dirty="0" err="1"/>
              <a:t>largest</a:t>
            </a:r>
            <a:r>
              <a:rPr lang="fi-FI" dirty="0"/>
              <a:t> </a:t>
            </a:r>
            <a:r>
              <a:rPr lang="fi-FI" dirty="0" err="1"/>
              <a:t>shareholders</a:t>
            </a:r>
            <a:r>
              <a:rPr lang="fi-FI" dirty="0"/>
              <a:t> and</a:t>
            </a:r>
            <a:br>
              <a:rPr lang="fi-FI" dirty="0"/>
            </a:br>
            <a:r>
              <a:rPr lang="fi-FI" dirty="0"/>
              <a:t>Board of Directors</a:t>
            </a:r>
          </a:p>
        </p:txBody>
      </p:sp>
      <p:sp>
        <p:nvSpPr>
          <p:cNvPr id="9" name="TextBox 35">
            <a:extLst>
              <a:ext uri="{FF2B5EF4-FFF2-40B4-BE49-F238E27FC236}">
                <a16:creationId xmlns:a16="http://schemas.microsoft.com/office/drawing/2014/main" id="{696B7A57-16EB-E004-52C2-CA92F7E630B1}"/>
              </a:ext>
            </a:extLst>
          </p:cNvPr>
          <p:cNvSpPr txBox="1"/>
          <p:nvPr/>
        </p:nvSpPr>
        <p:spPr>
          <a:xfrm>
            <a:off x="9744507" y="1939150"/>
            <a:ext cx="60959" cy="343159"/>
          </a:xfrm>
          <a:prstGeom prst="rect">
            <a:avLst/>
          </a:prstGeom>
          <a:noFill/>
        </p:spPr>
        <p:txBody>
          <a:bodyPr wrap="squar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5F0ED">
                  <a:lumMod val="10000"/>
                </a:srgbClr>
              </a:solidFill>
              <a:effectLst/>
              <a:uLnTx/>
              <a:uFillTx/>
              <a:latin typeface="Arial"/>
              <a:ea typeface="+mn-ea"/>
              <a:cs typeface="+mn-cs"/>
            </a:endParaRPr>
          </a:p>
        </p:txBody>
      </p:sp>
      <p:sp>
        <p:nvSpPr>
          <p:cNvPr id="10" name="TextBox 37">
            <a:extLst>
              <a:ext uri="{FF2B5EF4-FFF2-40B4-BE49-F238E27FC236}">
                <a16:creationId xmlns:a16="http://schemas.microsoft.com/office/drawing/2014/main" id="{542237A1-F19B-A134-4361-685426EA0E9A}"/>
              </a:ext>
            </a:extLst>
          </p:cNvPr>
          <p:cNvSpPr txBox="1"/>
          <p:nvPr/>
        </p:nvSpPr>
        <p:spPr>
          <a:xfrm>
            <a:off x="7482302" y="2157733"/>
            <a:ext cx="1295866" cy="86409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5F0ED">
                    <a:lumMod val="10000"/>
                  </a:srgbClr>
                </a:solidFill>
                <a:effectLst/>
                <a:uLnTx/>
                <a:uFillTx/>
                <a:latin typeface="Arial"/>
                <a:ea typeface="+mn-ea"/>
                <a:cs typeface="+mn-cs"/>
              </a:rPr>
              <a:t>ANNIKA PAASIKIVI</a:t>
            </a:r>
            <a:b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br>
            <a:r>
              <a:rPr kumimoji="0" lang="en-US" sz="1200" b="1" i="0" u="none" strike="noStrike" kern="1200" cap="none" spc="0" normalizeH="0" baseline="0" noProof="0" dirty="0">
                <a:ln>
                  <a:noFill/>
                </a:ln>
                <a:solidFill>
                  <a:srgbClr val="F5F0ED">
                    <a:lumMod val="10000"/>
                  </a:srgbClr>
                </a:solidFill>
                <a:effectLst/>
                <a:uLnTx/>
                <a:uFillTx/>
                <a:latin typeface="Arial"/>
                <a:ea typeface="+mn-ea"/>
                <a:cs typeface="+mn-cs"/>
              </a:rPr>
              <a:t>Chair</a:t>
            </a:r>
            <a:b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br>
            <a: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t>Member since 2022 </a:t>
            </a:r>
          </a:p>
        </p:txBody>
      </p:sp>
      <p:sp>
        <p:nvSpPr>
          <p:cNvPr id="11" name="TextBox 40">
            <a:extLst>
              <a:ext uri="{FF2B5EF4-FFF2-40B4-BE49-F238E27FC236}">
                <a16:creationId xmlns:a16="http://schemas.microsoft.com/office/drawing/2014/main" id="{8F668DAC-BB49-C40E-8ACF-E6FDDBE92562}"/>
              </a:ext>
            </a:extLst>
          </p:cNvPr>
          <p:cNvSpPr txBox="1"/>
          <p:nvPr/>
        </p:nvSpPr>
        <p:spPr>
          <a:xfrm>
            <a:off x="7482302" y="4317331"/>
            <a:ext cx="1079120" cy="86409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5F0ED">
                    <a:lumMod val="10000"/>
                  </a:srgbClr>
                </a:solidFill>
                <a:effectLst/>
                <a:uLnTx/>
                <a:uFillTx/>
                <a:latin typeface="Arial"/>
                <a:ea typeface="+mn-ea"/>
                <a:cs typeface="+mn-cs"/>
              </a:rPr>
              <a:t>KRISTIAN PULLOLA</a:t>
            </a:r>
            <a:b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br>
            <a: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t>Member since 2021</a:t>
            </a:r>
          </a:p>
        </p:txBody>
      </p:sp>
      <p:pic>
        <p:nvPicPr>
          <p:cNvPr id="14" name="Picture 4">
            <a:extLst>
              <a:ext uri="{FF2B5EF4-FFF2-40B4-BE49-F238E27FC236}">
                <a16:creationId xmlns:a16="http://schemas.microsoft.com/office/drawing/2014/main" id="{A3B5DD7F-60E8-EE44-EFEC-88D1D10A5F5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p:blipFill>
        <p:spPr bwMode="auto">
          <a:xfrm>
            <a:off x="6410858" y="2157733"/>
            <a:ext cx="944818" cy="94481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0">
            <a:extLst>
              <a:ext uri="{FF2B5EF4-FFF2-40B4-BE49-F238E27FC236}">
                <a16:creationId xmlns:a16="http://schemas.microsoft.com/office/drawing/2014/main" id="{D0B20199-CF12-BD1A-0E4A-112166956E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p:blipFill>
        <p:spPr bwMode="auto">
          <a:xfrm>
            <a:off x="6410858" y="3233581"/>
            <a:ext cx="944817" cy="94481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4">
            <a:extLst>
              <a:ext uri="{FF2B5EF4-FFF2-40B4-BE49-F238E27FC236}">
                <a16:creationId xmlns:a16="http://schemas.microsoft.com/office/drawing/2014/main" id="{1EB2D557-65D5-5CEC-3E04-2682F2F05C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p:blipFill>
        <p:spPr bwMode="auto">
          <a:xfrm>
            <a:off x="6410858" y="4317331"/>
            <a:ext cx="944818" cy="94481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4">
            <a:extLst>
              <a:ext uri="{FF2B5EF4-FFF2-40B4-BE49-F238E27FC236}">
                <a16:creationId xmlns:a16="http://schemas.microsoft.com/office/drawing/2014/main" id="{3A7251F7-EEAB-5BE9-0FE8-91CC315064D7}"/>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9172019" y="2157733"/>
            <a:ext cx="944819" cy="935370"/>
          </a:xfrm>
          <a:prstGeom prst="rect">
            <a:avLst/>
          </a:prstGeom>
        </p:spPr>
      </p:pic>
      <p:sp>
        <p:nvSpPr>
          <p:cNvPr id="19" name="TextBox 26">
            <a:extLst>
              <a:ext uri="{FF2B5EF4-FFF2-40B4-BE49-F238E27FC236}">
                <a16:creationId xmlns:a16="http://schemas.microsoft.com/office/drawing/2014/main" id="{364CE71A-4EDC-824B-EFAE-1013F235B1B9}"/>
              </a:ext>
            </a:extLst>
          </p:cNvPr>
          <p:cNvSpPr txBox="1"/>
          <p:nvPr/>
        </p:nvSpPr>
        <p:spPr>
          <a:xfrm>
            <a:off x="10260349" y="2157733"/>
            <a:ext cx="1295866" cy="86409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5F0ED">
                    <a:lumMod val="10000"/>
                  </a:srgbClr>
                </a:solidFill>
                <a:effectLst/>
                <a:uLnTx/>
                <a:uFillTx/>
                <a:latin typeface="Arial"/>
                <a:ea typeface="+mn-ea"/>
                <a:cs typeface="+mn-cs"/>
              </a:rPr>
              <a:t>SUSAN DUINHOVEN</a:t>
            </a:r>
            <a:b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br>
            <a:r>
              <a:rPr kumimoji="0" lang="en-US" sz="1200" b="1" i="0" u="none" strike="noStrike" kern="1200" cap="none" spc="0" normalizeH="0" baseline="0" noProof="0" dirty="0">
                <a:ln>
                  <a:noFill/>
                </a:ln>
                <a:solidFill>
                  <a:srgbClr val="F5F0ED">
                    <a:lumMod val="10000"/>
                  </a:srgbClr>
                </a:solidFill>
                <a:effectLst/>
                <a:uLnTx/>
                <a:uFillTx/>
                <a:latin typeface="Arial"/>
                <a:ea typeface="+mn-ea"/>
                <a:cs typeface="+mn-cs"/>
              </a:rPr>
              <a:t>Vice</a:t>
            </a:r>
            <a: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t> </a:t>
            </a:r>
            <a:r>
              <a:rPr kumimoji="0" lang="en-US" sz="1200" b="1" i="0" u="none" strike="noStrike" kern="1200" cap="none" spc="0" normalizeH="0" baseline="0" noProof="0" dirty="0">
                <a:ln>
                  <a:noFill/>
                </a:ln>
                <a:solidFill>
                  <a:srgbClr val="F5F0ED">
                    <a:lumMod val="10000"/>
                  </a:srgbClr>
                </a:solidFill>
                <a:effectLst/>
                <a:uLnTx/>
                <a:uFillTx/>
                <a:latin typeface="Arial"/>
                <a:ea typeface="+mn-ea"/>
                <a:cs typeface="+mn-cs"/>
              </a:rPr>
              <a:t>Chair</a:t>
            </a:r>
            <a:b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br>
            <a: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t>Member since 2025</a:t>
            </a:r>
          </a:p>
        </p:txBody>
      </p:sp>
      <p:sp>
        <p:nvSpPr>
          <p:cNvPr id="20" name="TextBox 28">
            <a:extLst>
              <a:ext uri="{FF2B5EF4-FFF2-40B4-BE49-F238E27FC236}">
                <a16:creationId xmlns:a16="http://schemas.microsoft.com/office/drawing/2014/main" id="{A8607AFE-0AFA-B7A0-3E6D-6C9556F5D589}"/>
              </a:ext>
            </a:extLst>
          </p:cNvPr>
          <p:cNvSpPr txBox="1"/>
          <p:nvPr/>
        </p:nvSpPr>
        <p:spPr>
          <a:xfrm>
            <a:off x="10260349" y="4317331"/>
            <a:ext cx="1079120" cy="120639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dirty="0">
                <a:ln>
                  <a:noFill/>
                </a:ln>
                <a:solidFill>
                  <a:srgbClr val="322D2D"/>
                </a:solidFill>
                <a:effectLst/>
                <a:uLnTx/>
                <a:uFillTx/>
                <a:latin typeface="Arial"/>
                <a:ea typeface="+mn-ea"/>
                <a:cs typeface="+mn-cs"/>
              </a:rPr>
              <a:t>TINA SEJERSGÅRD FANØ</a:t>
            </a:r>
            <a:b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br>
            <a: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t>Member since 2022</a:t>
            </a:r>
          </a:p>
        </p:txBody>
      </p:sp>
      <p:pic>
        <p:nvPicPr>
          <p:cNvPr id="21" name="Picture 7">
            <a:extLst>
              <a:ext uri="{FF2B5EF4-FFF2-40B4-BE49-F238E27FC236}">
                <a16:creationId xmlns:a16="http://schemas.microsoft.com/office/drawing/2014/main" id="{8762AB3D-BCA8-D232-4AC8-D4C06D4077B8}"/>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9172019" y="4317331"/>
            <a:ext cx="988515" cy="988515"/>
          </a:xfrm>
          <a:prstGeom prst="rect">
            <a:avLst/>
          </a:prstGeom>
        </p:spPr>
      </p:pic>
      <p:pic>
        <p:nvPicPr>
          <p:cNvPr id="22" name="Picture 10">
            <a:extLst>
              <a:ext uri="{FF2B5EF4-FFF2-40B4-BE49-F238E27FC236}">
                <a16:creationId xmlns:a16="http://schemas.microsoft.com/office/drawing/2014/main" id="{B38F7375-806F-74B2-8D38-3C6402579309}"/>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9172019" y="3233581"/>
            <a:ext cx="954574" cy="954574"/>
          </a:xfrm>
          <a:prstGeom prst="rect">
            <a:avLst/>
          </a:prstGeom>
        </p:spPr>
      </p:pic>
      <p:sp>
        <p:nvSpPr>
          <p:cNvPr id="23" name="TextBox 12">
            <a:extLst>
              <a:ext uri="{FF2B5EF4-FFF2-40B4-BE49-F238E27FC236}">
                <a16:creationId xmlns:a16="http://schemas.microsoft.com/office/drawing/2014/main" id="{7B15B91C-1923-B01B-5977-F1CD13D5C4BD}"/>
              </a:ext>
            </a:extLst>
          </p:cNvPr>
          <p:cNvSpPr txBox="1"/>
          <p:nvPr/>
        </p:nvSpPr>
        <p:spPr>
          <a:xfrm>
            <a:off x="10260349" y="3233581"/>
            <a:ext cx="1295867" cy="86409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5F0ED">
                    <a:lumMod val="10000"/>
                  </a:srgbClr>
                </a:solidFill>
                <a:effectLst/>
                <a:uLnTx/>
                <a:uFillTx/>
                <a:latin typeface="Arial"/>
                <a:ea typeface="+mn-ea"/>
                <a:cs typeface="+mn-cs"/>
              </a:rPr>
              <a:t>MATTI LEHMUS</a:t>
            </a:r>
            <a:br>
              <a:rPr kumimoji="0" lang="en-US" sz="1200" b="0" i="0" u="none" strike="noStrike" kern="1200" cap="none" spc="0" normalizeH="0" baseline="0" noProof="0">
                <a:ln>
                  <a:noFill/>
                </a:ln>
                <a:solidFill>
                  <a:srgbClr val="F5F0ED">
                    <a:lumMod val="10000"/>
                  </a:srgbClr>
                </a:solidFill>
                <a:effectLst/>
                <a:uLnTx/>
                <a:uFillTx/>
                <a:latin typeface="Arial"/>
                <a:ea typeface="+mn-ea"/>
                <a:cs typeface="+mn-cs"/>
              </a:rPr>
            </a:br>
            <a:r>
              <a:rPr kumimoji="0" lang="en-US" sz="1200" b="0" i="0" u="none" strike="noStrike" kern="1200" cap="none" spc="0" normalizeH="0" baseline="0" noProof="0">
                <a:ln>
                  <a:noFill/>
                </a:ln>
                <a:solidFill>
                  <a:srgbClr val="F5F0ED">
                    <a:lumMod val="10000"/>
                  </a:srgbClr>
                </a:solidFill>
                <a:effectLst/>
                <a:uLnTx/>
                <a:uFillTx/>
                <a:latin typeface="Arial"/>
                <a:ea typeface="+mn-ea"/>
                <a:cs typeface="+mn-cs"/>
              </a:rPr>
              <a:t>Member since 2025 </a:t>
            </a:r>
          </a:p>
        </p:txBody>
      </p:sp>
      <p:pic>
        <p:nvPicPr>
          <p:cNvPr id="24" name="Picture 10">
            <a:extLst>
              <a:ext uri="{FF2B5EF4-FFF2-40B4-BE49-F238E27FC236}">
                <a16:creationId xmlns:a16="http://schemas.microsoft.com/office/drawing/2014/main" id="{50208A5D-7CB4-BDF3-9E62-AF2FC951CFB8}"/>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6410858" y="5393178"/>
            <a:ext cx="954574" cy="954574"/>
          </a:xfrm>
          <a:prstGeom prst="rect">
            <a:avLst/>
          </a:prstGeom>
        </p:spPr>
      </p:pic>
      <p:sp>
        <p:nvSpPr>
          <p:cNvPr id="25" name="TextBox 12">
            <a:extLst>
              <a:ext uri="{FF2B5EF4-FFF2-40B4-BE49-F238E27FC236}">
                <a16:creationId xmlns:a16="http://schemas.microsoft.com/office/drawing/2014/main" id="{552A640E-5ADE-EF28-B205-6B034D3D46A6}"/>
              </a:ext>
            </a:extLst>
          </p:cNvPr>
          <p:cNvSpPr txBox="1"/>
          <p:nvPr/>
        </p:nvSpPr>
        <p:spPr>
          <a:xfrm>
            <a:off x="7482302" y="5393178"/>
            <a:ext cx="1295867" cy="86409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5F0ED">
                    <a:lumMod val="10000"/>
                  </a:srgbClr>
                </a:solidFill>
                <a:effectLst/>
                <a:uLnTx/>
                <a:uFillTx/>
                <a:latin typeface="Arial"/>
                <a:ea typeface="+mn-ea"/>
                <a:cs typeface="+mn-cs"/>
              </a:rPr>
              <a:t>MIKAEL STAFFAS</a:t>
            </a:r>
            <a:br>
              <a:rPr kumimoji="0" lang="en-US" sz="1200" b="0" i="0" u="none" strike="noStrike" kern="1200" cap="none" spc="0" normalizeH="0" baseline="0" noProof="0">
                <a:ln>
                  <a:noFill/>
                </a:ln>
                <a:solidFill>
                  <a:srgbClr val="F5F0ED">
                    <a:lumMod val="10000"/>
                  </a:srgbClr>
                </a:solidFill>
                <a:effectLst/>
                <a:uLnTx/>
                <a:uFillTx/>
                <a:latin typeface="Arial"/>
                <a:ea typeface="+mn-ea"/>
                <a:cs typeface="+mn-cs"/>
              </a:rPr>
            </a:br>
            <a:r>
              <a:rPr kumimoji="0" lang="en-US" sz="1200" b="0" i="0" u="none" strike="noStrike" kern="1200" cap="none" spc="0" normalizeH="0" baseline="0" noProof="0">
                <a:ln>
                  <a:noFill/>
                </a:ln>
                <a:solidFill>
                  <a:srgbClr val="F5F0ED">
                    <a:lumMod val="10000"/>
                  </a:srgbClr>
                </a:solidFill>
                <a:effectLst/>
                <a:uLnTx/>
                <a:uFillTx/>
                <a:latin typeface="Arial"/>
                <a:ea typeface="+mn-ea"/>
                <a:cs typeface="+mn-cs"/>
              </a:rPr>
              <a:t>Member since 2023 </a:t>
            </a:r>
          </a:p>
        </p:txBody>
      </p:sp>
      <p:sp>
        <p:nvSpPr>
          <p:cNvPr id="27" name="TextBox 40">
            <a:extLst>
              <a:ext uri="{FF2B5EF4-FFF2-40B4-BE49-F238E27FC236}">
                <a16:creationId xmlns:a16="http://schemas.microsoft.com/office/drawing/2014/main" id="{C28792E7-4F91-2B78-80FC-7850288A3CC9}"/>
              </a:ext>
            </a:extLst>
          </p:cNvPr>
          <p:cNvSpPr txBox="1"/>
          <p:nvPr/>
        </p:nvSpPr>
        <p:spPr>
          <a:xfrm>
            <a:off x="7482302" y="3233581"/>
            <a:ext cx="1079120" cy="864096"/>
          </a:xfrm>
          <a:prstGeom prst="rect">
            <a:avLst/>
          </a:prstGeom>
          <a:noFill/>
        </p:spPr>
        <p:txBody>
          <a:bodyPr wrap="square" lIns="0" tIns="0" rIns="0" bIns="0" rtlCol="0">
            <a:noAutofit/>
          </a:bodyPr>
          <a:lstStyle/>
          <a:p>
            <a:pPr lvl="0">
              <a:defRPr/>
            </a:pPr>
            <a:r>
              <a:rPr lang="fi-FI" sz="1200" b="1" dirty="0">
                <a:solidFill>
                  <a:srgbClr val="F5F0ED">
                    <a:lumMod val="10000"/>
                  </a:srgbClr>
                </a:solidFill>
              </a:rPr>
              <a:t>WERNER FUHRMANN</a:t>
            </a:r>
            <a:b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br>
            <a:r>
              <a:rPr kumimoji="0" lang="en-US" sz="1200" b="0" i="0" u="none" strike="noStrike" kern="1200" cap="none" spc="0" normalizeH="0" baseline="0" noProof="0" dirty="0">
                <a:ln>
                  <a:noFill/>
                </a:ln>
                <a:solidFill>
                  <a:srgbClr val="F5F0ED">
                    <a:lumMod val="10000"/>
                  </a:srgbClr>
                </a:solidFill>
                <a:effectLst/>
                <a:uLnTx/>
                <a:uFillTx/>
                <a:latin typeface="Arial"/>
                <a:ea typeface="+mn-ea"/>
                <a:cs typeface="+mn-cs"/>
              </a:rPr>
              <a:t>Member since 2020</a:t>
            </a:r>
          </a:p>
        </p:txBody>
      </p:sp>
    </p:spTree>
    <p:extLst>
      <p:ext uri="{BB962C8B-B14F-4D97-AF65-F5344CB8AC3E}">
        <p14:creationId xmlns:p14="http://schemas.microsoft.com/office/powerpoint/2010/main" val="12123130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480C2CD1-BFEA-06E8-07F6-8E754D3C1B76}"/>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DC35CF8B-0A75-0A0A-A1D1-8F05A020F929}"/>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EC7001F9-4832-7502-7AB7-56E81F97C96E}"/>
              </a:ext>
            </a:extLst>
          </p:cNvPr>
          <p:cNvSpPr>
            <a:spLocks noGrp="1"/>
          </p:cNvSpPr>
          <p:nvPr>
            <p:ph type="sldNum" sz="quarter" idx="12"/>
          </p:nvPr>
        </p:nvSpPr>
        <p:spPr/>
        <p:txBody>
          <a:bodyPr/>
          <a:lstStyle/>
          <a:p>
            <a:fld id="{9B8CDF1A-3CDE-4195-AF23-CDCF2878DEB5}" type="slidenum">
              <a:rPr lang="en-US" smtClean="0"/>
              <a:t>8</a:t>
            </a:fld>
            <a:endParaRPr lang="en-US"/>
          </a:p>
        </p:txBody>
      </p:sp>
      <p:sp>
        <p:nvSpPr>
          <p:cNvPr id="5" name="Title 1">
            <a:extLst>
              <a:ext uri="{FF2B5EF4-FFF2-40B4-BE49-F238E27FC236}">
                <a16:creationId xmlns:a16="http://schemas.microsoft.com/office/drawing/2014/main" id="{30AAD9DE-7633-14C3-7BB7-F8D16384914B}"/>
              </a:ext>
            </a:extLst>
          </p:cNvPr>
          <p:cNvSpPr txBox="1">
            <a:spLocks/>
          </p:cNvSpPr>
          <p:nvPr/>
        </p:nvSpPr>
        <p:spPr>
          <a:xfrm>
            <a:off x="838199" y="404813"/>
            <a:ext cx="11018838"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sz="3600"/>
              <a:t>Kemira has a solid foundation to build on, with Water Solutions as the resilient backbone</a:t>
            </a:r>
          </a:p>
        </p:txBody>
      </p:sp>
      <p:pic>
        <p:nvPicPr>
          <p:cNvPr id="6" name="Picture 56">
            <a:extLst>
              <a:ext uri="{FF2B5EF4-FFF2-40B4-BE49-F238E27FC236}">
                <a16:creationId xmlns:a16="http://schemas.microsoft.com/office/drawing/2014/main" id="{7A4A3657-05FC-F23D-4138-86917DACCA27}"/>
              </a:ext>
            </a:extLst>
          </p:cNvPr>
          <p:cNvPicPr>
            <a:picLocks noChangeAspect="1"/>
          </p:cNvPicPr>
          <p:nvPr/>
        </p:nvPicPr>
        <p:blipFill>
          <a:blip r:embed="rId2">
            <a:extLst>
              <a:ext uri="{28A0092B-C50C-407E-A947-70E740481C1C}">
                <a14:useLocalDpi xmlns:a14="http://schemas.microsoft.com/office/drawing/2010/main" val="0"/>
              </a:ext>
            </a:extLst>
          </a:blip>
          <a:srcRect t="27217" b="27217"/>
          <a:stretch/>
        </p:blipFill>
        <p:spPr>
          <a:xfrm>
            <a:off x="833729" y="3671330"/>
            <a:ext cx="2275200" cy="1115114"/>
          </a:xfrm>
          <a:prstGeom prst="rect">
            <a:avLst/>
          </a:prstGeom>
        </p:spPr>
      </p:pic>
      <p:sp>
        <p:nvSpPr>
          <p:cNvPr id="7" name="Rectangle 57">
            <a:extLst>
              <a:ext uri="{FF2B5EF4-FFF2-40B4-BE49-F238E27FC236}">
                <a16:creationId xmlns:a16="http://schemas.microsoft.com/office/drawing/2014/main" id="{0878D57D-BCE7-56B8-75CF-272E139E861A}"/>
              </a:ext>
            </a:extLst>
          </p:cNvPr>
          <p:cNvSpPr/>
          <p:nvPr/>
        </p:nvSpPr>
        <p:spPr>
          <a:xfrm>
            <a:off x="833053" y="3642025"/>
            <a:ext cx="2275671" cy="1155127"/>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600" b="1">
                <a:solidFill>
                  <a:schemeClr val="tx1"/>
                </a:solidFill>
                <a:cs typeface="Plus Jakarta Sans" pitchFamily="2" charset="0"/>
              </a:rPr>
              <a:t>Packaging &amp; Hygiene Solutions</a:t>
            </a:r>
          </a:p>
        </p:txBody>
      </p:sp>
      <p:pic>
        <p:nvPicPr>
          <p:cNvPr id="8" name="Picture 58">
            <a:extLst>
              <a:ext uri="{FF2B5EF4-FFF2-40B4-BE49-F238E27FC236}">
                <a16:creationId xmlns:a16="http://schemas.microsoft.com/office/drawing/2014/main" id="{C627AF3D-DD6B-3E98-9FE6-D462476DEF4C}"/>
              </a:ext>
            </a:extLst>
          </p:cNvPr>
          <p:cNvPicPr>
            <a:picLocks noChangeAspect="1"/>
          </p:cNvPicPr>
          <p:nvPr/>
        </p:nvPicPr>
        <p:blipFill>
          <a:blip r:embed="rId3">
            <a:extLst>
              <a:ext uri="{28A0092B-C50C-407E-A947-70E740481C1C}">
                <a14:useLocalDpi xmlns:a14="http://schemas.microsoft.com/office/drawing/2010/main" val="0"/>
              </a:ext>
            </a:extLst>
          </a:blip>
          <a:srcRect l="-1385" t="31222" r="1385" b="5512"/>
          <a:stretch>
            <a:fillRect/>
          </a:stretch>
        </p:blipFill>
        <p:spPr>
          <a:xfrm>
            <a:off x="813628" y="2306928"/>
            <a:ext cx="2275200" cy="1118665"/>
          </a:xfrm>
          <a:prstGeom prst="rect">
            <a:avLst/>
          </a:prstGeom>
        </p:spPr>
      </p:pic>
      <p:sp>
        <p:nvSpPr>
          <p:cNvPr id="9" name="Rectangle 59">
            <a:extLst>
              <a:ext uri="{FF2B5EF4-FFF2-40B4-BE49-F238E27FC236}">
                <a16:creationId xmlns:a16="http://schemas.microsoft.com/office/drawing/2014/main" id="{D48C820A-D7D2-9EEA-57DE-C108BF35A896}"/>
              </a:ext>
            </a:extLst>
          </p:cNvPr>
          <p:cNvSpPr/>
          <p:nvPr/>
        </p:nvSpPr>
        <p:spPr>
          <a:xfrm>
            <a:off x="833053" y="2302726"/>
            <a:ext cx="2262501" cy="1151410"/>
          </a:xfrm>
          <a:prstGeom prst="rect">
            <a:avLst/>
          </a:prstGeom>
          <a:solidFill>
            <a:schemeClr val="bg1">
              <a:alpha val="7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600" b="1">
                <a:solidFill>
                  <a:schemeClr val="tx1"/>
                </a:solidFill>
                <a:cs typeface="Plus Jakarta Sans" pitchFamily="2" charset="0"/>
              </a:rPr>
              <a:t>Water Solutions</a:t>
            </a:r>
          </a:p>
        </p:txBody>
      </p:sp>
      <p:sp>
        <p:nvSpPr>
          <p:cNvPr id="10" name="Text Placeholder 6">
            <a:extLst>
              <a:ext uri="{FF2B5EF4-FFF2-40B4-BE49-F238E27FC236}">
                <a16:creationId xmlns:a16="http://schemas.microsoft.com/office/drawing/2014/main" id="{61F185E6-4CA8-D23E-E143-6E3245CD513B}"/>
              </a:ext>
            </a:extLst>
          </p:cNvPr>
          <p:cNvSpPr txBox="1">
            <a:spLocks/>
          </p:cNvSpPr>
          <p:nvPr/>
        </p:nvSpPr>
        <p:spPr>
          <a:xfrm>
            <a:off x="8213817" y="1916872"/>
            <a:ext cx="2906055"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defPPr>
              <a:defRPr lang="fi-FI"/>
            </a:defPPr>
            <a:lvl1pPr>
              <a:defRPr sz="1450">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sz="1400" b="1">
                <a:cs typeface="Plus Jakarta Sans" pitchFamily="2" charset="0"/>
              </a:rPr>
              <a:t>Offering</a:t>
            </a:r>
          </a:p>
        </p:txBody>
      </p:sp>
      <p:sp>
        <p:nvSpPr>
          <p:cNvPr id="11" name="Rectangle 61">
            <a:extLst>
              <a:ext uri="{FF2B5EF4-FFF2-40B4-BE49-F238E27FC236}">
                <a16:creationId xmlns:a16="http://schemas.microsoft.com/office/drawing/2014/main" id="{B4CAA66F-1C4D-8D44-DFEF-A7AF728071D5}"/>
              </a:ext>
            </a:extLst>
          </p:cNvPr>
          <p:cNvSpPr/>
          <p:nvPr/>
        </p:nvSpPr>
        <p:spPr>
          <a:xfrm>
            <a:off x="820272" y="1916872"/>
            <a:ext cx="2297810" cy="2969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r>
              <a:rPr lang="en-GB" sz="1400" b="1">
                <a:solidFill>
                  <a:schemeClr val="tx1"/>
                </a:solidFill>
                <a:cs typeface="Plus Jakarta Sans" pitchFamily="2" charset="0"/>
              </a:rPr>
              <a:t>Business Unit</a:t>
            </a:r>
            <a:endParaRPr lang="en-GB" sz="1400" b="1" baseline="30000">
              <a:solidFill>
                <a:schemeClr val="tx1"/>
              </a:solidFill>
              <a:cs typeface="Plus Jakarta Sans" pitchFamily="2" charset="0"/>
            </a:endParaRPr>
          </a:p>
        </p:txBody>
      </p:sp>
      <p:sp>
        <p:nvSpPr>
          <p:cNvPr id="12" name="Rectangle 62">
            <a:extLst>
              <a:ext uri="{FF2B5EF4-FFF2-40B4-BE49-F238E27FC236}">
                <a16:creationId xmlns:a16="http://schemas.microsoft.com/office/drawing/2014/main" id="{A14B27BB-7A28-D8B2-C9F9-8DD8CD531CEE}"/>
              </a:ext>
            </a:extLst>
          </p:cNvPr>
          <p:cNvSpPr/>
          <p:nvPr/>
        </p:nvSpPr>
        <p:spPr>
          <a:xfrm>
            <a:off x="6409648" y="1790369"/>
            <a:ext cx="1747912"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r>
              <a:rPr lang="en-GB" sz="1400" b="1">
                <a:solidFill>
                  <a:schemeClr val="tx1"/>
                </a:solidFill>
                <a:cs typeface="Plus Jakarta Sans" pitchFamily="2" charset="0"/>
              </a:rPr>
              <a:t>Market size and market position</a:t>
            </a:r>
            <a:endParaRPr lang="en-GB" sz="1400" b="1" baseline="30000">
              <a:solidFill>
                <a:schemeClr val="tx1"/>
              </a:solidFill>
              <a:cs typeface="Plus Jakarta Sans" pitchFamily="2" charset="0"/>
            </a:endParaRPr>
          </a:p>
        </p:txBody>
      </p:sp>
      <p:sp>
        <p:nvSpPr>
          <p:cNvPr id="13" name="Rectangle 63">
            <a:extLst>
              <a:ext uri="{FF2B5EF4-FFF2-40B4-BE49-F238E27FC236}">
                <a16:creationId xmlns:a16="http://schemas.microsoft.com/office/drawing/2014/main" id="{8FCC8DFF-1016-719A-10D8-767C74FD0A87}"/>
              </a:ext>
            </a:extLst>
          </p:cNvPr>
          <p:cNvSpPr/>
          <p:nvPr/>
        </p:nvSpPr>
        <p:spPr>
          <a:xfrm>
            <a:off x="3140610" y="2564904"/>
            <a:ext cx="1148905" cy="5406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en-GB" sz="1300">
                <a:solidFill>
                  <a:prstClr val="black"/>
                </a:solidFill>
                <a:cs typeface="Plus Jakarta Sans" pitchFamily="2" charset="0"/>
              </a:rPr>
              <a:t>Revenue</a:t>
            </a:r>
            <a:br>
              <a:rPr lang="en-GB" sz="1300">
                <a:solidFill>
                  <a:prstClr val="black"/>
                </a:solidFill>
                <a:cs typeface="Plus Jakarta Sans" pitchFamily="2" charset="0"/>
              </a:rPr>
            </a:br>
            <a:r>
              <a:rPr lang="en-GB" sz="1600" b="1">
                <a:solidFill>
                  <a:schemeClr val="tx1"/>
                </a:solidFill>
                <a:cs typeface="Plus Jakarta Sans" pitchFamily="2" charset="0"/>
              </a:rPr>
              <a:t>1,222</a:t>
            </a:r>
          </a:p>
          <a:p>
            <a:pPr algn="ctr"/>
            <a:r>
              <a:rPr lang="en-GB" sz="1300">
                <a:solidFill>
                  <a:prstClr val="black"/>
                </a:solidFill>
                <a:cs typeface="Plus Jakarta Sans" pitchFamily="2" charset="0"/>
              </a:rPr>
              <a:t>MEUR, 2025</a:t>
            </a:r>
          </a:p>
        </p:txBody>
      </p:sp>
      <p:sp>
        <p:nvSpPr>
          <p:cNvPr id="14" name="Rectangle 65">
            <a:extLst>
              <a:ext uri="{FF2B5EF4-FFF2-40B4-BE49-F238E27FC236}">
                <a16:creationId xmlns:a16="http://schemas.microsoft.com/office/drawing/2014/main" id="{99E23B48-B760-3487-94EA-49FCD11D60B6}"/>
              </a:ext>
            </a:extLst>
          </p:cNvPr>
          <p:cNvSpPr/>
          <p:nvPr/>
        </p:nvSpPr>
        <p:spPr>
          <a:xfrm>
            <a:off x="8213816" y="2288128"/>
            <a:ext cx="2952000" cy="111511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216000" indent="-216000">
              <a:spcAft>
                <a:spcPts val="300"/>
              </a:spcAft>
              <a:buFont typeface="Arial" panose="020B0604020202020204" pitchFamily="34" charset="0"/>
              <a:buChar char="•"/>
            </a:pPr>
            <a:r>
              <a:rPr lang="en-GB" sz="1400">
                <a:solidFill>
                  <a:schemeClr val="tx1"/>
                </a:solidFill>
                <a:cs typeface="Plus Jakarta Sans" pitchFamily="2" charset="0"/>
              </a:rPr>
              <a:t>Chemicals (coagulants, polymers) used in water treatment of both waste and drinking water</a:t>
            </a:r>
          </a:p>
          <a:p>
            <a:pPr marL="216000" indent="-216000">
              <a:spcAft>
                <a:spcPts val="300"/>
              </a:spcAft>
              <a:buFont typeface="Arial" panose="020B0604020202020204" pitchFamily="34" charset="0"/>
              <a:buChar char="•"/>
            </a:pPr>
            <a:r>
              <a:rPr lang="en-GB" sz="1400">
                <a:solidFill>
                  <a:schemeClr val="tx1"/>
                </a:solidFill>
                <a:cs typeface="Plus Jakarta Sans" pitchFamily="2" charset="0"/>
              </a:rPr>
              <a:t>Industrial water treatment services</a:t>
            </a:r>
          </a:p>
        </p:txBody>
      </p:sp>
      <p:sp>
        <p:nvSpPr>
          <p:cNvPr id="15" name="Rectangle 66">
            <a:extLst>
              <a:ext uri="{FF2B5EF4-FFF2-40B4-BE49-F238E27FC236}">
                <a16:creationId xmlns:a16="http://schemas.microsoft.com/office/drawing/2014/main" id="{504E6E98-CD5E-8E9B-D376-797A8135AAA4}"/>
              </a:ext>
            </a:extLst>
          </p:cNvPr>
          <p:cNvSpPr/>
          <p:nvPr/>
        </p:nvSpPr>
        <p:spPr>
          <a:xfrm>
            <a:off x="3140610" y="5302003"/>
            <a:ext cx="1148905" cy="5406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en-GB" sz="1300">
                <a:solidFill>
                  <a:prstClr val="black"/>
                </a:solidFill>
                <a:cs typeface="Plus Jakarta Sans" pitchFamily="2" charset="0"/>
              </a:rPr>
              <a:t>Revenue</a:t>
            </a:r>
            <a:br>
              <a:rPr lang="en-GB" sz="1300" b="1">
                <a:solidFill>
                  <a:schemeClr val="tx1"/>
                </a:solidFill>
                <a:cs typeface="Plus Jakarta Sans" pitchFamily="2" charset="0"/>
              </a:rPr>
            </a:br>
            <a:r>
              <a:rPr lang="en-GB" sz="1600" b="1">
                <a:solidFill>
                  <a:schemeClr val="tx1"/>
                </a:solidFill>
                <a:cs typeface="Plus Jakarta Sans" pitchFamily="2" charset="0"/>
              </a:rPr>
              <a:t>562</a:t>
            </a:r>
          </a:p>
          <a:p>
            <a:pPr algn="ctr"/>
            <a:r>
              <a:rPr lang="en-GB" sz="1300">
                <a:solidFill>
                  <a:schemeClr val="tx1"/>
                </a:solidFill>
                <a:cs typeface="Plus Jakarta Sans" pitchFamily="2" charset="0"/>
              </a:rPr>
              <a:t>MEUR, 2025</a:t>
            </a:r>
          </a:p>
        </p:txBody>
      </p:sp>
      <p:sp>
        <p:nvSpPr>
          <p:cNvPr id="16" name="Rectangle 68">
            <a:extLst>
              <a:ext uri="{FF2B5EF4-FFF2-40B4-BE49-F238E27FC236}">
                <a16:creationId xmlns:a16="http://schemas.microsoft.com/office/drawing/2014/main" id="{77B7A983-83FB-55C7-B87F-8916C8600340}"/>
              </a:ext>
            </a:extLst>
          </p:cNvPr>
          <p:cNvSpPr/>
          <p:nvPr/>
        </p:nvSpPr>
        <p:spPr>
          <a:xfrm>
            <a:off x="8213815" y="5097149"/>
            <a:ext cx="3643221" cy="115739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216000" indent="-216000">
              <a:spcAft>
                <a:spcPts val="300"/>
              </a:spcAft>
              <a:buFont typeface="Arial" panose="020B0604020202020204" pitchFamily="34" charset="0"/>
              <a:buChar char="•"/>
            </a:pPr>
            <a:r>
              <a:rPr lang="en-GB" sz="1400">
                <a:solidFill>
                  <a:schemeClr val="tx1"/>
                </a:solidFill>
                <a:cs typeface="Plus Jakarta Sans" pitchFamily="2" charset="0"/>
              </a:rPr>
              <a:t>Bleaching chemicals (sodium chlorate, hydrogen peroxide) </a:t>
            </a:r>
            <a:br>
              <a:rPr lang="en-GB" sz="1400">
                <a:solidFill>
                  <a:schemeClr val="tx1"/>
                </a:solidFill>
                <a:cs typeface="Plus Jakarta Sans" pitchFamily="2" charset="0"/>
              </a:rPr>
            </a:br>
            <a:r>
              <a:rPr lang="en-GB" sz="1400">
                <a:solidFill>
                  <a:schemeClr val="tx1"/>
                </a:solidFill>
                <a:cs typeface="Plus Jakarta Sans" pitchFamily="2" charset="0"/>
              </a:rPr>
              <a:t>for the pulp producers</a:t>
            </a:r>
          </a:p>
          <a:p>
            <a:pPr marL="216000" indent="-216000">
              <a:spcAft>
                <a:spcPts val="300"/>
              </a:spcAft>
              <a:buFont typeface="Arial" panose="020B0604020202020204" pitchFamily="34" charset="0"/>
              <a:buChar char="•"/>
            </a:pPr>
            <a:r>
              <a:rPr lang="en-GB" sz="1400">
                <a:solidFill>
                  <a:schemeClr val="tx1"/>
                </a:solidFill>
                <a:cs typeface="Plus Jakarta Sans" pitchFamily="2" charset="0"/>
              </a:rPr>
              <a:t>Other base chemicals, e.g. caustic soda</a:t>
            </a:r>
          </a:p>
          <a:p>
            <a:pPr marL="216000" indent="-216000">
              <a:spcAft>
                <a:spcPts val="300"/>
              </a:spcAft>
              <a:buFont typeface="Arial" panose="020B0604020202020204" pitchFamily="34" charset="0"/>
              <a:buChar char="•"/>
            </a:pPr>
            <a:endParaRPr lang="en-GB" sz="1400">
              <a:solidFill>
                <a:schemeClr val="tx1"/>
              </a:solidFill>
              <a:cs typeface="Plus Jakarta Sans" pitchFamily="2" charset="0"/>
            </a:endParaRPr>
          </a:p>
        </p:txBody>
      </p:sp>
      <p:sp>
        <p:nvSpPr>
          <p:cNvPr id="17" name="Rectangle 69">
            <a:extLst>
              <a:ext uri="{FF2B5EF4-FFF2-40B4-BE49-F238E27FC236}">
                <a16:creationId xmlns:a16="http://schemas.microsoft.com/office/drawing/2014/main" id="{E72AF9DB-C38D-8F2F-03B4-3C7726CEECE1}"/>
              </a:ext>
            </a:extLst>
          </p:cNvPr>
          <p:cNvSpPr/>
          <p:nvPr/>
        </p:nvSpPr>
        <p:spPr>
          <a:xfrm>
            <a:off x="3140610" y="3933454"/>
            <a:ext cx="1148905" cy="5406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en-GB" sz="1300">
                <a:solidFill>
                  <a:prstClr val="black"/>
                </a:solidFill>
                <a:cs typeface="Plus Jakarta Sans" pitchFamily="2" charset="0"/>
              </a:rPr>
              <a:t>Revenue</a:t>
            </a:r>
            <a:br>
              <a:rPr lang="en-GB" sz="1300">
                <a:solidFill>
                  <a:prstClr val="black"/>
                </a:solidFill>
                <a:cs typeface="Plus Jakarta Sans" pitchFamily="2" charset="0"/>
              </a:rPr>
            </a:br>
            <a:r>
              <a:rPr lang="en-GB" sz="1600" b="1">
                <a:solidFill>
                  <a:schemeClr val="tx1"/>
                </a:solidFill>
                <a:cs typeface="Plus Jakarta Sans" pitchFamily="2" charset="0"/>
              </a:rPr>
              <a:t>970</a:t>
            </a:r>
          </a:p>
          <a:p>
            <a:pPr algn="ctr"/>
            <a:r>
              <a:rPr lang="en-GB" sz="1300">
                <a:solidFill>
                  <a:prstClr val="black"/>
                </a:solidFill>
                <a:cs typeface="Plus Jakarta Sans" pitchFamily="2" charset="0"/>
              </a:rPr>
              <a:t>MEUR, 2025</a:t>
            </a:r>
          </a:p>
        </p:txBody>
      </p:sp>
      <p:sp>
        <p:nvSpPr>
          <p:cNvPr id="18" name="Rectangle 71">
            <a:extLst>
              <a:ext uri="{FF2B5EF4-FFF2-40B4-BE49-F238E27FC236}">
                <a16:creationId xmlns:a16="http://schemas.microsoft.com/office/drawing/2014/main" id="{67FF45C4-C348-D788-DBBD-1457EA0A7C38}"/>
              </a:ext>
            </a:extLst>
          </p:cNvPr>
          <p:cNvSpPr/>
          <p:nvPr/>
        </p:nvSpPr>
        <p:spPr>
          <a:xfrm>
            <a:off x="8213816" y="3656678"/>
            <a:ext cx="2952000" cy="111511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216000" indent="-216000">
              <a:spcAft>
                <a:spcPts val="300"/>
              </a:spcAft>
              <a:buFont typeface="Arial" panose="020B0604020202020204" pitchFamily="34" charset="0"/>
              <a:buChar char="•"/>
            </a:pPr>
            <a:r>
              <a:rPr lang="fi-FI" sz="1400" err="1">
                <a:solidFill>
                  <a:schemeClr val="tx1"/>
                </a:solidFill>
              </a:rPr>
              <a:t>Specialty</a:t>
            </a:r>
            <a:r>
              <a:rPr lang="fi-FI" sz="1400">
                <a:solidFill>
                  <a:schemeClr val="tx1"/>
                </a:solidFill>
              </a:rPr>
              <a:t> </a:t>
            </a:r>
            <a:r>
              <a:rPr lang="fi-FI" sz="1400" err="1">
                <a:solidFill>
                  <a:schemeClr val="tx1"/>
                </a:solidFill>
              </a:rPr>
              <a:t>chemicals</a:t>
            </a:r>
            <a:r>
              <a:rPr lang="fi-FI" sz="1400">
                <a:solidFill>
                  <a:schemeClr val="tx1"/>
                </a:solidFill>
              </a:rPr>
              <a:t> for </a:t>
            </a:r>
            <a:r>
              <a:rPr lang="fi-FI" sz="1400" err="1">
                <a:solidFill>
                  <a:schemeClr val="tx1"/>
                </a:solidFill>
              </a:rPr>
              <a:t>the</a:t>
            </a:r>
            <a:r>
              <a:rPr lang="fi-FI" sz="1400">
                <a:solidFill>
                  <a:schemeClr val="tx1"/>
                </a:solidFill>
              </a:rPr>
              <a:t> </a:t>
            </a:r>
            <a:r>
              <a:rPr lang="fi-FI" sz="1400" err="1">
                <a:solidFill>
                  <a:schemeClr val="tx1"/>
                </a:solidFill>
              </a:rPr>
              <a:t>packaging</a:t>
            </a:r>
            <a:r>
              <a:rPr lang="fi-FI" sz="1400">
                <a:solidFill>
                  <a:schemeClr val="tx1"/>
                </a:solidFill>
              </a:rPr>
              <a:t>, </a:t>
            </a:r>
            <a:r>
              <a:rPr lang="fi-FI" sz="1400" err="1">
                <a:solidFill>
                  <a:schemeClr val="tx1"/>
                </a:solidFill>
              </a:rPr>
              <a:t>tissue</a:t>
            </a:r>
            <a:r>
              <a:rPr lang="fi-FI" sz="1400">
                <a:solidFill>
                  <a:schemeClr val="tx1"/>
                </a:solidFill>
              </a:rPr>
              <a:t> and </a:t>
            </a:r>
            <a:r>
              <a:rPr lang="fi-FI" sz="1400" err="1">
                <a:solidFill>
                  <a:schemeClr val="tx1"/>
                </a:solidFill>
              </a:rPr>
              <a:t>paper</a:t>
            </a:r>
            <a:r>
              <a:rPr lang="fi-FI" sz="1400">
                <a:solidFill>
                  <a:schemeClr val="tx1"/>
                </a:solidFill>
              </a:rPr>
              <a:t> </a:t>
            </a:r>
            <a:r>
              <a:rPr lang="fi-FI" sz="1400" err="1">
                <a:solidFill>
                  <a:schemeClr val="tx1"/>
                </a:solidFill>
              </a:rPr>
              <a:t>industries</a:t>
            </a:r>
            <a:r>
              <a:rPr lang="fi-FI" sz="1400">
                <a:solidFill>
                  <a:schemeClr val="tx1"/>
                </a:solidFill>
              </a:rPr>
              <a:t> to </a:t>
            </a:r>
            <a:r>
              <a:rPr lang="fi-FI" sz="1400" err="1">
                <a:solidFill>
                  <a:schemeClr val="tx1"/>
                </a:solidFill>
              </a:rPr>
              <a:t>improve</a:t>
            </a:r>
            <a:r>
              <a:rPr lang="fi-FI" sz="1400">
                <a:solidFill>
                  <a:schemeClr val="tx1"/>
                </a:solidFill>
              </a:rPr>
              <a:t> </a:t>
            </a:r>
            <a:r>
              <a:rPr lang="fi-FI" sz="1400" err="1">
                <a:solidFill>
                  <a:schemeClr val="tx1"/>
                </a:solidFill>
              </a:rPr>
              <a:t>eg</a:t>
            </a:r>
            <a:r>
              <a:rPr lang="fi-FI" sz="1400">
                <a:solidFill>
                  <a:schemeClr val="tx1"/>
                </a:solidFill>
              </a:rPr>
              <a:t>. </a:t>
            </a:r>
            <a:r>
              <a:rPr lang="fi-FI" sz="1400" err="1">
                <a:solidFill>
                  <a:schemeClr val="tx1"/>
                </a:solidFill>
              </a:rPr>
              <a:t>strength</a:t>
            </a:r>
            <a:r>
              <a:rPr lang="fi-FI" sz="1400">
                <a:solidFill>
                  <a:schemeClr val="tx1"/>
                </a:solidFill>
              </a:rPr>
              <a:t> and </a:t>
            </a:r>
            <a:r>
              <a:rPr lang="fi-FI" sz="1400" err="1">
                <a:solidFill>
                  <a:schemeClr val="tx1"/>
                </a:solidFill>
              </a:rPr>
              <a:t>water</a:t>
            </a:r>
            <a:r>
              <a:rPr lang="fi-FI" sz="1400">
                <a:solidFill>
                  <a:schemeClr val="tx1"/>
                </a:solidFill>
              </a:rPr>
              <a:t> </a:t>
            </a:r>
            <a:r>
              <a:rPr lang="fi-FI" sz="1400" err="1">
                <a:solidFill>
                  <a:schemeClr val="tx1"/>
                </a:solidFill>
              </a:rPr>
              <a:t>resistance</a:t>
            </a:r>
            <a:r>
              <a:rPr lang="fi-FI" sz="1400">
                <a:solidFill>
                  <a:schemeClr val="tx1"/>
                </a:solidFill>
              </a:rPr>
              <a:t> of </a:t>
            </a:r>
            <a:r>
              <a:rPr lang="fi-FI" sz="1400" err="1">
                <a:solidFill>
                  <a:schemeClr val="tx1"/>
                </a:solidFill>
              </a:rPr>
              <a:t>packaging</a:t>
            </a:r>
            <a:r>
              <a:rPr lang="fi-FI" sz="1400">
                <a:solidFill>
                  <a:schemeClr val="tx1"/>
                </a:solidFill>
              </a:rPr>
              <a:t> </a:t>
            </a:r>
            <a:r>
              <a:rPr lang="fi-FI" sz="1400" err="1">
                <a:solidFill>
                  <a:schemeClr val="tx1"/>
                </a:solidFill>
              </a:rPr>
              <a:t>materials</a:t>
            </a:r>
            <a:endParaRPr lang="en-GB" sz="1400">
              <a:solidFill>
                <a:schemeClr val="tx1"/>
              </a:solidFill>
              <a:cs typeface="Plus Jakarta Sans" pitchFamily="2" charset="0"/>
            </a:endParaRPr>
          </a:p>
        </p:txBody>
      </p:sp>
      <p:cxnSp>
        <p:nvCxnSpPr>
          <p:cNvPr id="19" name="Straight Connector 72">
            <a:extLst>
              <a:ext uri="{FF2B5EF4-FFF2-40B4-BE49-F238E27FC236}">
                <a16:creationId xmlns:a16="http://schemas.microsoft.com/office/drawing/2014/main" id="{9179734A-F8A9-050D-9C7D-54B9C0AE4E39}"/>
              </a:ext>
            </a:extLst>
          </p:cNvPr>
          <p:cNvCxnSpPr>
            <a:cxnSpLocks/>
          </p:cNvCxnSpPr>
          <p:nvPr/>
        </p:nvCxnSpPr>
        <p:spPr>
          <a:xfrm>
            <a:off x="820272" y="3555304"/>
            <a:ext cx="10299600" cy="1"/>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20" name="Straight Connector 73">
            <a:extLst>
              <a:ext uri="{FF2B5EF4-FFF2-40B4-BE49-F238E27FC236}">
                <a16:creationId xmlns:a16="http://schemas.microsoft.com/office/drawing/2014/main" id="{D553A2FD-98AD-7F91-5433-07B98AFAFF9C}"/>
              </a:ext>
            </a:extLst>
          </p:cNvPr>
          <p:cNvCxnSpPr>
            <a:cxnSpLocks/>
          </p:cNvCxnSpPr>
          <p:nvPr/>
        </p:nvCxnSpPr>
        <p:spPr>
          <a:xfrm>
            <a:off x="820272" y="4898508"/>
            <a:ext cx="10299600"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74">
            <a:extLst>
              <a:ext uri="{FF2B5EF4-FFF2-40B4-BE49-F238E27FC236}">
                <a16:creationId xmlns:a16="http://schemas.microsoft.com/office/drawing/2014/main" id="{60B37C22-2237-FD8C-D6CF-A6FAFB4A5A30}"/>
              </a:ext>
            </a:extLst>
          </p:cNvPr>
          <p:cNvCxnSpPr>
            <a:cxnSpLocks/>
          </p:cNvCxnSpPr>
          <p:nvPr/>
        </p:nvCxnSpPr>
        <p:spPr>
          <a:xfrm>
            <a:off x="815727" y="3529960"/>
            <a:ext cx="10304145" cy="0"/>
          </a:xfrm>
          <a:prstGeom prst="lin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pic>
        <p:nvPicPr>
          <p:cNvPr id="22" name="Picture 77">
            <a:extLst>
              <a:ext uri="{FF2B5EF4-FFF2-40B4-BE49-F238E27FC236}">
                <a16:creationId xmlns:a16="http://schemas.microsoft.com/office/drawing/2014/main" id="{623FFD87-EB68-E81B-1353-8785C74CE158}"/>
              </a:ext>
            </a:extLst>
          </p:cNvPr>
          <p:cNvPicPr>
            <a:picLocks noChangeAspect="1"/>
          </p:cNvPicPr>
          <p:nvPr/>
        </p:nvPicPr>
        <p:blipFill>
          <a:blip r:embed="rId4">
            <a:extLst>
              <a:ext uri="{28A0092B-C50C-407E-A947-70E740481C1C}">
                <a14:useLocalDpi xmlns:a14="http://schemas.microsoft.com/office/drawing/2010/main" val="0"/>
              </a:ext>
            </a:extLst>
          </a:blip>
          <a:srcRect t="22716" b="3782"/>
          <a:stretch>
            <a:fillRect/>
          </a:stretch>
        </p:blipFill>
        <p:spPr>
          <a:xfrm>
            <a:off x="842411" y="5025225"/>
            <a:ext cx="2275671" cy="1115114"/>
          </a:xfrm>
          <a:prstGeom prst="rect">
            <a:avLst/>
          </a:prstGeom>
        </p:spPr>
      </p:pic>
      <p:sp>
        <p:nvSpPr>
          <p:cNvPr id="23" name="Rectangle 78">
            <a:extLst>
              <a:ext uri="{FF2B5EF4-FFF2-40B4-BE49-F238E27FC236}">
                <a16:creationId xmlns:a16="http://schemas.microsoft.com/office/drawing/2014/main" id="{6ED17D4E-9C65-84A7-2F9A-183726169247}"/>
              </a:ext>
            </a:extLst>
          </p:cNvPr>
          <p:cNvSpPr/>
          <p:nvPr/>
        </p:nvSpPr>
        <p:spPr>
          <a:xfrm>
            <a:off x="815727" y="5026643"/>
            <a:ext cx="2324883" cy="1115114"/>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600" b="1">
                <a:solidFill>
                  <a:schemeClr val="tx1"/>
                </a:solidFill>
                <a:cs typeface="Plus Jakarta Sans" pitchFamily="2" charset="0"/>
              </a:rPr>
              <a:t>Fiber Essentials</a:t>
            </a:r>
          </a:p>
        </p:txBody>
      </p:sp>
      <p:grpSp>
        <p:nvGrpSpPr>
          <p:cNvPr id="24" name="Group 79">
            <a:extLst>
              <a:ext uri="{FF2B5EF4-FFF2-40B4-BE49-F238E27FC236}">
                <a16:creationId xmlns:a16="http://schemas.microsoft.com/office/drawing/2014/main" id="{F0A5D189-A4D9-093E-463D-5446F0A3FF96}"/>
              </a:ext>
            </a:extLst>
          </p:cNvPr>
          <p:cNvGrpSpPr/>
          <p:nvPr/>
        </p:nvGrpSpPr>
        <p:grpSpPr>
          <a:xfrm>
            <a:off x="4334571" y="2420888"/>
            <a:ext cx="1365171" cy="1069629"/>
            <a:chOff x="4295800" y="2064762"/>
            <a:chExt cx="1224000" cy="828000"/>
          </a:xfrm>
        </p:grpSpPr>
        <p:graphicFrame>
          <p:nvGraphicFramePr>
            <p:cNvPr id="25" name="Chart 80">
              <a:extLst>
                <a:ext uri="{FF2B5EF4-FFF2-40B4-BE49-F238E27FC236}">
                  <a16:creationId xmlns:a16="http://schemas.microsoft.com/office/drawing/2014/main" id="{3124BF0F-7E3A-F03F-79C8-4631220CE547}"/>
                </a:ext>
              </a:extLst>
            </p:cNvPr>
            <p:cNvGraphicFramePr/>
            <p:nvPr/>
          </p:nvGraphicFramePr>
          <p:xfrm>
            <a:off x="4295800" y="2064762"/>
            <a:ext cx="1224000" cy="828000"/>
          </p:xfrm>
          <a:graphic>
            <a:graphicData uri="http://schemas.openxmlformats.org/drawingml/2006/chart">
              <c:chart xmlns:c="http://schemas.openxmlformats.org/drawingml/2006/chart" xmlns:r="http://schemas.openxmlformats.org/officeDocument/2006/relationships" r:id="rId5"/>
            </a:graphicData>
          </a:graphic>
        </p:graphicFrame>
        <p:sp>
          <p:nvSpPr>
            <p:cNvPr id="26" name="Oval 81">
              <a:extLst>
                <a:ext uri="{FF2B5EF4-FFF2-40B4-BE49-F238E27FC236}">
                  <a16:creationId xmlns:a16="http://schemas.microsoft.com/office/drawing/2014/main" id="{9D2A20E6-BA55-38B7-CC4C-C2B6BCCEE41B}"/>
                </a:ext>
              </a:extLst>
            </p:cNvPr>
            <p:cNvSpPr/>
            <p:nvPr/>
          </p:nvSpPr>
          <p:spPr>
            <a:xfrm>
              <a:off x="4636196" y="2259770"/>
              <a:ext cx="540000" cy="43859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300" b="1">
                  <a:solidFill>
                    <a:schemeClr val="tx1"/>
                  </a:solidFill>
                  <a:cs typeface="Plus Jakarta Sans" pitchFamily="2" charset="0"/>
                </a:rPr>
                <a:t>45%</a:t>
              </a:r>
            </a:p>
          </p:txBody>
        </p:sp>
      </p:grpSp>
      <p:grpSp>
        <p:nvGrpSpPr>
          <p:cNvPr id="27" name="Group 83">
            <a:extLst>
              <a:ext uri="{FF2B5EF4-FFF2-40B4-BE49-F238E27FC236}">
                <a16:creationId xmlns:a16="http://schemas.microsoft.com/office/drawing/2014/main" id="{C70D7FC2-8D77-33C9-B8C2-BF0AC0BAA082}"/>
              </a:ext>
            </a:extLst>
          </p:cNvPr>
          <p:cNvGrpSpPr/>
          <p:nvPr/>
        </p:nvGrpSpPr>
        <p:grpSpPr>
          <a:xfrm>
            <a:off x="4334571" y="3717032"/>
            <a:ext cx="1365171" cy="1069629"/>
            <a:chOff x="4295800" y="2064762"/>
            <a:chExt cx="1224000" cy="828000"/>
          </a:xfrm>
        </p:grpSpPr>
        <p:graphicFrame>
          <p:nvGraphicFramePr>
            <p:cNvPr id="28" name="Chart 84">
              <a:extLst>
                <a:ext uri="{FF2B5EF4-FFF2-40B4-BE49-F238E27FC236}">
                  <a16:creationId xmlns:a16="http://schemas.microsoft.com/office/drawing/2014/main" id="{92C8D991-51CC-E391-D644-F84C44B87A64}"/>
                </a:ext>
              </a:extLst>
            </p:cNvPr>
            <p:cNvGraphicFramePr/>
            <p:nvPr/>
          </p:nvGraphicFramePr>
          <p:xfrm>
            <a:off x="4295800" y="2064762"/>
            <a:ext cx="1224000" cy="828000"/>
          </p:xfrm>
          <a:graphic>
            <a:graphicData uri="http://schemas.openxmlformats.org/drawingml/2006/chart">
              <c:chart xmlns:c="http://schemas.openxmlformats.org/drawingml/2006/chart" xmlns:r="http://schemas.openxmlformats.org/officeDocument/2006/relationships" r:id="rId6"/>
            </a:graphicData>
          </a:graphic>
        </p:graphicFrame>
        <p:sp>
          <p:nvSpPr>
            <p:cNvPr id="29" name="Oval 85">
              <a:extLst>
                <a:ext uri="{FF2B5EF4-FFF2-40B4-BE49-F238E27FC236}">
                  <a16:creationId xmlns:a16="http://schemas.microsoft.com/office/drawing/2014/main" id="{AF342E9A-C852-DBC7-FAF2-0494D9940B91}"/>
                </a:ext>
              </a:extLst>
            </p:cNvPr>
            <p:cNvSpPr/>
            <p:nvPr/>
          </p:nvSpPr>
          <p:spPr>
            <a:xfrm>
              <a:off x="4636196" y="2251785"/>
              <a:ext cx="540000" cy="46103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300" b="1">
                  <a:solidFill>
                    <a:schemeClr val="tx1"/>
                  </a:solidFill>
                  <a:cs typeface="Plus Jakarta Sans" pitchFamily="2" charset="0"/>
                </a:rPr>
                <a:t>35%</a:t>
              </a:r>
            </a:p>
          </p:txBody>
        </p:sp>
      </p:grpSp>
      <p:grpSp>
        <p:nvGrpSpPr>
          <p:cNvPr id="30" name="Group 87">
            <a:extLst>
              <a:ext uri="{FF2B5EF4-FFF2-40B4-BE49-F238E27FC236}">
                <a16:creationId xmlns:a16="http://schemas.microsoft.com/office/drawing/2014/main" id="{35C76523-948A-E904-0DFD-AA2C4CA9CE13}"/>
              </a:ext>
            </a:extLst>
          </p:cNvPr>
          <p:cNvGrpSpPr/>
          <p:nvPr/>
        </p:nvGrpSpPr>
        <p:grpSpPr>
          <a:xfrm>
            <a:off x="4334571" y="5172079"/>
            <a:ext cx="1365171" cy="1069629"/>
            <a:chOff x="4295800" y="2064762"/>
            <a:chExt cx="1224000" cy="828000"/>
          </a:xfrm>
        </p:grpSpPr>
        <p:graphicFrame>
          <p:nvGraphicFramePr>
            <p:cNvPr id="31" name="Chart 88">
              <a:extLst>
                <a:ext uri="{FF2B5EF4-FFF2-40B4-BE49-F238E27FC236}">
                  <a16:creationId xmlns:a16="http://schemas.microsoft.com/office/drawing/2014/main" id="{FBE38048-1338-38E9-6363-90F0D0858AA2}"/>
                </a:ext>
              </a:extLst>
            </p:cNvPr>
            <p:cNvGraphicFramePr/>
            <p:nvPr/>
          </p:nvGraphicFramePr>
          <p:xfrm>
            <a:off x="4295800" y="2064762"/>
            <a:ext cx="1224000" cy="828000"/>
          </p:xfrm>
          <a:graphic>
            <a:graphicData uri="http://schemas.openxmlformats.org/drawingml/2006/chart">
              <c:chart xmlns:c="http://schemas.openxmlformats.org/drawingml/2006/chart" xmlns:r="http://schemas.openxmlformats.org/officeDocument/2006/relationships" r:id="rId7"/>
            </a:graphicData>
          </a:graphic>
        </p:graphicFrame>
        <p:sp>
          <p:nvSpPr>
            <p:cNvPr id="32" name="Oval 89">
              <a:extLst>
                <a:ext uri="{FF2B5EF4-FFF2-40B4-BE49-F238E27FC236}">
                  <a16:creationId xmlns:a16="http://schemas.microsoft.com/office/drawing/2014/main" id="{0823CE31-8982-C44E-F9BF-C6575B7F5C84}"/>
                </a:ext>
              </a:extLst>
            </p:cNvPr>
            <p:cNvSpPr/>
            <p:nvPr/>
          </p:nvSpPr>
          <p:spPr>
            <a:xfrm>
              <a:off x="4622202" y="2242749"/>
              <a:ext cx="540000" cy="4725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300" b="1">
                  <a:solidFill>
                    <a:schemeClr val="tx1"/>
                  </a:solidFill>
                  <a:cs typeface="Plus Jakarta Sans" pitchFamily="2" charset="0"/>
                </a:rPr>
                <a:t>20%</a:t>
              </a:r>
            </a:p>
          </p:txBody>
        </p:sp>
      </p:grpSp>
      <p:sp>
        <p:nvSpPr>
          <p:cNvPr id="33" name="Rectangle 93">
            <a:extLst>
              <a:ext uri="{FF2B5EF4-FFF2-40B4-BE49-F238E27FC236}">
                <a16:creationId xmlns:a16="http://schemas.microsoft.com/office/drawing/2014/main" id="{39CA2FAF-CCED-2A56-E091-F794AB8C7BE6}"/>
              </a:ext>
            </a:extLst>
          </p:cNvPr>
          <p:cNvSpPr/>
          <p:nvPr/>
        </p:nvSpPr>
        <p:spPr>
          <a:xfrm>
            <a:off x="5801116" y="2288128"/>
            <a:ext cx="1148905" cy="11151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400" b="1" dirty="0">
                <a:solidFill>
                  <a:schemeClr val="tx1"/>
                </a:solidFill>
                <a:cs typeface="Plus Jakarta Sans" pitchFamily="2" charset="0"/>
              </a:rPr>
              <a:t>~14 bn EUR</a:t>
            </a:r>
          </a:p>
          <a:p>
            <a:pPr algn="ctr"/>
            <a:r>
              <a:rPr lang="en-GB" sz="1200" dirty="0">
                <a:solidFill>
                  <a:prstClr val="black"/>
                </a:solidFill>
                <a:cs typeface="Plus Jakarta Sans" pitchFamily="2" charset="0"/>
              </a:rPr>
              <a:t>Market size</a:t>
            </a:r>
          </a:p>
          <a:p>
            <a:pPr algn="ctr"/>
            <a:endParaRPr lang="en-GB" sz="1000" dirty="0">
              <a:solidFill>
                <a:prstClr val="black"/>
              </a:solidFill>
              <a:cs typeface="Plus Jakarta Sans" pitchFamily="2" charset="0"/>
            </a:endParaRPr>
          </a:p>
        </p:txBody>
      </p:sp>
      <p:sp>
        <p:nvSpPr>
          <p:cNvPr id="34" name="Rectangle 94">
            <a:extLst>
              <a:ext uri="{FF2B5EF4-FFF2-40B4-BE49-F238E27FC236}">
                <a16:creationId xmlns:a16="http://schemas.microsoft.com/office/drawing/2014/main" id="{4CE364D6-900F-31D0-A9CE-22CF4C50D36C}"/>
              </a:ext>
            </a:extLst>
          </p:cNvPr>
          <p:cNvSpPr/>
          <p:nvPr/>
        </p:nvSpPr>
        <p:spPr>
          <a:xfrm>
            <a:off x="5801116" y="3656678"/>
            <a:ext cx="1148905" cy="11151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400" b="1">
                <a:solidFill>
                  <a:schemeClr val="tx1"/>
                </a:solidFill>
                <a:cs typeface="Plus Jakarta Sans" pitchFamily="2" charset="0"/>
              </a:rPr>
              <a:t>~7 bn EUR</a:t>
            </a:r>
          </a:p>
          <a:p>
            <a:pPr algn="ctr"/>
            <a:r>
              <a:rPr lang="en-GB" sz="1200">
                <a:solidFill>
                  <a:prstClr val="black"/>
                </a:solidFill>
                <a:cs typeface="Plus Jakarta Sans" pitchFamily="2" charset="0"/>
              </a:rPr>
              <a:t>Market size</a:t>
            </a:r>
          </a:p>
          <a:p>
            <a:pPr algn="ctr"/>
            <a:endParaRPr lang="en-GB" sz="1000">
              <a:solidFill>
                <a:prstClr val="black"/>
              </a:solidFill>
              <a:cs typeface="Plus Jakarta Sans" pitchFamily="2" charset="0"/>
            </a:endParaRPr>
          </a:p>
        </p:txBody>
      </p:sp>
      <p:sp>
        <p:nvSpPr>
          <p:cNvPr id="35" name="Rectangle 95">
            <a:extLst>
              <a:ext uri="{FF2B5EF4-FFF2-40B4-BE49-F238E27FC236}">
                <a16:creationId xmlns:a16="http://schemas.microsoft.com/office/drawing/2014/main" id="{77C21AD3-D2E3-27E7-C26D-72C5DD60EDBB}"/>
              </a:ext>
            </a:extLst>
          </p:cNvPr>
          <p:cNvSpPr/>
          <p:nvPr/>
        </p:nvSpPr>
        <p:spPr>
          <a:xfrm>
            <a:off x="5801116" y="5025227"/>
            <a:ext cx="1218739" cy="11151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400" b="1">
                <a:solidFill>
                  <a:schemeClr val="tx1"/>
                </a:solidFill>
                <a:cs typeface="Plus Jakarta Sans" pitchFamily="2" charset="0"/>
              </a:rPr>
              <a:t>~1.5 bn EUR</a:t>
            </a:r>
          </a:p>
          <a:p>
            <a:pPr algn="ctr"/>
            <a:r>
              <a:rPr lang="en-GB" sz="1200">
                <a:solidFill>
                  <a:prstClr val="black"/>
                </a:solidFill>
                <a:cs typeface="Plus Jakarta Sans" pitchFamily="2" charset="0"/>
              </a:rPr>
              <a:t>Market size</a:t>
            </a:r>
          </a:p>
          <a:p>
            <a:pPr algn="ctr"/>
            <a:endParaRPr lang="en-GB" sz="1000">
              <a:solidFill>
                <a:prstClr val="black"/>
              </a:solidFill>
              <a:cs typeface="Plus Jakarta Sans" pitchFamily="2" charset="0"/>
            </a:endParaRPr>
          </a:p>
        </p:txBody>
      </p:sp>
      <p:grpSp>
        <p:nvGrpSpPr>
          <p:cNvPr id="36" name="Group 96">
            <a:extLst>
              <a:ext uri="{FF2B5EF4-FFF2-40B4-BE49-F238E27FC236}">
                <a16:creationId xmlns:a16="http://schemas.microsoft.com/office/drawing/2014/main" id="{E5305AB9-9672-47C1-32D6-871CF9730CC3}"/>
              </a:ext>
            </a:extLst>
          </p:cNvPr>
          <p:cNvGrpSpPr/>
          <p:nvPr/>
        </p:nvGrpSpPr>
        <p:grpSpPr>
          <a:xfrm>
            <a:off x="7152769" y="2473981"/>
            <a:ext cx="959455" cy="929251"/>
            <a:chOff x="7235028" y="2307714"/>
            <a:chExt cx="792000" cy="792000"/>
          </a:xfrm>
        </p:grpSpPr>
        <p:sp>
          <p:nvSpPr>
            <p:cNvPr id="37" name="Oval 97">
              <a:extLst>
                <a:ext uri="{FF2B5EF4-FFF2-40B4-BE49-F238E27FC236}">
                  <a16:creationId xmlns:a16="http://schemas.microsoft.com/office/drawing/2014/main" id="{F93B012B-F386-F6BE-A5C5-9E007E3D0197}"/>
                </a:ext>
              </a:extLst>
            </p:cNvPr>
            <p:cNvSpPr/>
            <p:nvPr/>
          </p:nvSpPr>
          <p:spPr>
            <a:xfrm>
              <a:off x="7235028" y="2307714"/>
              <a:ext cx="792000" cy="7920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cs typeface="Plus Jakarta Sans" pitchFamily="2" charset="0"/>
              </a:endParaRPr>
            </a:p>
          </p:txBody>
        </p:sp>
        <p:sp>
          <p:nvSpPr>
            <p:cNvPr id="38" name="Oval 98">
              <a:extLst>
                <a:ext uri="{FF2B5EF4-FFF2-40B4-BE49-F238E27FC236}">
                  <a16:creationId xmlns:a16="http://schemas.microsoft.com/office/drawing/2014/main" id="{71020FA4-7AEF-AC64-28F8-49F7B4D4AE7E}"/>
                </a:ext>
              </a:extLst>
            </p:cNvPr>
            <p:cNvSpPr/>
            <p:nvPr/>
          </p:nvSpPr>
          <p:spPr>
            <a:xfrm>
              <a:off x="7343028" y="2415714"/>
              <a:ext cx="576000" cy="57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300" b="1">
                  <a:solidFill>
                    <a:schemeClr val="tx1"/>
                  </a:solidFill>
                  <a:cs typeface="Plus Jakarta Sans" pitchFamily="2" charset="0"/>
                </a:rPr>
                <a:t>#1-3*</a:t>
              </a:r>
            </a:p>
          </p:txBody>
        </p:sp>
      </p:grpSp>
      <p:grpSp>
        <p:nvGrpSpPr>
          <p:cNvPr id="39" name="Group 99">
            <a:extLst>
              <a:ext uri="{FF2B5EF4-FFF2-40B4-BE49-F238E27FC236}">
                <a16:creationId xmlns:a16="http://schemas.microsoft.com/office/drawing/2014/main" id="{EBD96FC1-9CF6-9080-E57E-388472165696}"/>
              </a:ext>
            </a:extLst>
          </p:cNvPr>
          <p:cNvGrpSpPr/>
          <p:nvPr/>
        </p:nvGrpSpPr>
        <p:grpSpPr>
          <a:xfrm>
            <a:off x="7152769" y="3842530"/>
            <a:ext cx="959455" cy="929251"/>
            <a:chOff x="7235028" y="3702714"/>
            <a:chExt cx="792000" cy="792000"/>
          </a:xfrm>
        </p:grpSpPr>
        <p:sp>
          <p:nvSpPr>
            <p:cNvPr id="40" name="Oval 100">
              <a:extLst>
                <a:ext uri="{FF2B5EF4-FFF2-40B4-BE49-F238E27FC236}">
                  <a16:creationId xmlns:a16="http://schemas.microsoft.com/office/drawing/2014/main" id="{9E514B57-973B-0E0B-C246-FED677A3C2E4}"/>
                </a:ext>
              </a:extLst>
            </p:cNvPr>
            <p:cNvSpPr/>
            <p:nvPr/>
          </p:nvSpPr>
          <p:spPr>
            <a:xfrm>
              <a:off x="7235028" y="3702714"/>
              <a:ext cx="792000" cy="7920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cs typeface="Plus Jakarta Sans" pitchFamily="2" charset="0"/>
              </a:endParaRPr>
            </a:p>
          </p:txBody>
        </p:sp>
        <p:sp>
          <p:nvSpPr>
            <p:cNvPr id="41" name="Oval 101">
              <a:extLst>
                <a:ext uri="{FF2B5EF4-FFF2-40B4-BE49-F238E27FC236}">
                  <a16:creationId xmlns:a16="http://schemas.microsoft.com/office/drawing/2014/main" id="{6D2C7E78-738A-9165-3E98-4DA1F57AF93E}"/>
                </a:ext>
              </a:extLst>
            </p:cNvPr>
            <p:cNvSpPr/>
            <p:nvPr/>
          </p:nvSpPr>
          <p:spPr>
            <a:xfrm>
              <a:off x="7343028" y="3810714"/>
              <a:ext cx="576000" cy="57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300" b="1">
                  <a:solidFill>
                    <a:schemeClr val="tx1"/>
                  </a:solidFill>
                  <a:cs typeface="Plus Jakarta Sans" pitchFamily="2" charset="0"/>
                </a:rPr>
                <a:t>#2</a:t>
              </a:r>
            </a:p>
          </p:txBody>
        </p:sp>
      </p:grpSp>
      <p:grpSp>
        <p:nvGrpSpPr>
          <p:cNvPr id="42" name="Group 102">
            <a:extLst>
              <a:ext uri="{FF2B5EF4-FFF2-40B4-BE49-F238E27FC236}">
                <a16:creationId xmlns:a16="http://schemas.microsoft.com/office/drawing/2014/main" id="{E28A1447-C313-050D-BD44-811B1E0503A9}"/>
              </a:ext>
            </a:extLst>
          </p:cNvPr>
          <p:cNvGrpSpPr/>
          <p:nvPr/>
        </p:nvGrpSpPr>
        <p:grpSpPr>
          <a:xfrm>
            <a:off x="7152769" y="5211079"/>
            <a:ext cx="959455" cy="929251"/>
            <a:chOff x="7235028" y="5175343"/>
            <a:chExt cx="792000" cy="792000"/>
          </a:xfrm>
        </p:grpSpPr>
        <p:sp>
          <p:nvSpPr>
            <p:cNvPr id="43" name="Oval 103">
              <a:extLst>
                <a:ext uri="{FF2B5EF4-FFF2-40B4-BE49-F238E27FC236}">
                  <a16:creationId xmlns:a16="http://schemas.microsoft.com/office/drawing/2014/main" id="{66B63BAA-73A6-EF9E-824C-1314613E59B2}"/>
                </a:ext>
              </a:extLst>
            </p:cNvPr>
            <p:cNvSpPr/>
            <p:nvPr/>
          </p:nvSpPr>
          <p:spPr>
            <a:xfrm>
              <a:off x="7235028" y="5175343"/>
              <a:ext cx="792000" cy="7920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cs typeface="Plus Jakarta Sans" pitchFamily="2" charset="0"/>
              </a:endParaRPr>
            </a:p>
          </p:txBody>
        </p:sp>
        <p:sp>
          <p:nvSpPr>
            <p:cNvPr id="44" name="Oval 104">
              <a:extLst>
                <a:ext uri="{FF2B5EF4-FFF2-40B4-BE49-F238E27FC236}">
                  <a16:creationId xmlns:a16="http://schemas.microsoft.com/office/drawing/2014/main" id="{2521753B-3E8C-DE95-3752-67281CF8D91C}"/>
                </a:ext>
              </a:extLst>
            </p:cNvPr>
            <p:cNvSpPr/>
            <p:nvPr/>
          </p:nvSpPr>
          <p:spPr>
            <a:xfrm>
              <a:off x="7343028" y="5283343"/>
              <a:ext cx="576000" cy="57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300" b="1">
                  <a:solidFill>
                    <a:schemeClr val="tx1"/>
                  </a:solidFill>
                  <a:cs typeface="Plus Jakarta Sans" pitchFamily="2" charset="0"/>
                </a:rPr>
                <a:t>#2</a:t>
              </a:r>
              <a:endParaRPr lang="en-GB" sz="1300" b="1" baseline="30000">
                <a:solidFill>
                  <a:schemeClr val="tx1"/>
                </a:solidFill>
                <a:cs typeface="Plus Jakarta Sans" pitchFamily="2" charset="0"/>
              </a:endParaRPr>
            </a:p>
          </p:txBody>
        </p:sp>
      </p:grpSp>
      <p:sp>
        <p:nvSpPr>
          <p:cNvPr id="45" name="Rectangle 8">
            <a:extLst>
              <a:ext uri="{FF2B5EF4-FFF2-40B4-BE49-F238E27FC236}">
                <a16:creationId xmlns:a16="http://schemas.microsoft.com/office/drawing/2014/main" id="{C04BA2C7-7053-2582-CB37-986518033F62}"/>
              </a:ext>
            </a:extLst>
          </p:cNvPr>
          <p:cNvSpPr/>
          <p:nvPr/>
        </p:nvSpPr>
        <p:spPr>
          <a:xfrm>
            <a:off x="3935761" y="1989757"/>
            <a:ext cx="2095063"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en-GB" sz="1400" b="1">
                <a:solidFill>
                  <a:schemeClr val="tx1"/>
                </a:solidFill>
                <a:cs typeface="Plus Jakarta Sans" pitchFamily="2" charset="0"/>
              </a:rPr>
              <a:t>Share of revenue (2025)</a:t>
            </a:r>
            <a:endParaRPr lang="en-GB" sz="1400" b="1" baseline="30000">
              <a:solidFill>
                <a:schemeClr val="tx1"/>
              </a:solidFill>
              <a:cs typeface="Plus Jakarta Sans" pitchFamily="2" charset="0"/>
            </a:endParaRPr>
          </a:p>
        </p:txBody>
      </p:sp>
      <p:sp>
        <p:nvSpPr>
          <p:cNvPr id="46" name="Rectangle 3">
            <a:extLst>
              <a:ext uri="{FF2B5EF4-FFF2-40B4-BE49-F238E27FC236}">
                <a16:creationId xmlns:a16="http://schemas.microsoft.com/office/drawing/2014/main" id="{1B62A897-FD03-D692-35A8-43FD9C5C3A0D}"/>
              </a:ext>
            </a:extLst>
          </p:cNvPr>
          <p:cNvSpPr/>
          <p:nvPr/>
        </p:nvSpPr>
        <p:spPr>
          <a:xfrm rot="10800000" flipV="1">
            <a:off x="8306189" y="6254547"/>
            <a:ext cx="2830371" cy="400110"/>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*Kemira is #1 in Europe</a:t>
            </a:r>
            <a:r>
              <a:rPr lang="en-US" sz="1000">
                <a:solidFill>
                  <a:srgbClr val="322D2D"/>
                </a:solidFill>
                <a:latin typeface="Arial"/>
              </a:rPr>
              <a:t> and among the top three in North America.</a:t>
            </a:r>
            <a:endParaRPr kumimoji="0" lang="en-US" sz="1000" b="0" i="0" u="none" strike="noStrike" kern="1200" cap="none" spc="0" normalizeH="0" baseline="0" noProof="0">
              <a:ln>
                <a:noFill/>
              </a:ln>
              <a:solidFill>
                <a:srgbClr val="322D2D"/>
              </a:solidFill>
              <a:effectLst/>
              <a:uLnTx/>
              <a:uFillTx/>
              <a:latin typeface="Arial"/>
              <a:ea typeface="+mn-ea"/>
              <a:cs typeface="+mn-cs"/>
            </a:endParaRPr>
          </a:p>
        </p:txBody>
      </p:sp>
    </p:spTree>
    <p:extLst>
      <p:ext uri="{BB962C8B-B14F-4D97-AF65-F5344CB8AC3E}">
        <p14:creationId xmlns:p14="http://schemas.microsoft.com/office/powerpoint/2010/main" val="253521702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D1481522-4D08-04B9-5CBD-8F7D04C210A7}"/>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C57C60A9-7F29-6BF3-F2E4-0E5995413F75}"/>
              </a:ext>
            </a:extLst>
          </p:cNvPr>
          <p:cNvSpPr>
            <a:spLocks noGrp="1"/>
          </p:cNvSpPr>
          <p:nvPr>
            <p:ph type="ftr" sz="quarter" idx="11"/>
          </p:nvPr>
        </p:nvSpPr>
        <p:spPr/>
        <p:txBody>
          <a:bodyPr/>
          <a:lstStyle/>
          <a:p>
            <a:r>
              <a:rPr lang="en-US" dirty="0"/>
              <a:t>INVESTOR PRESENTATION</a:t>
            </a:r>
          </a:p>
        </p:txBody>
      </p:sp>
      <p:sp>
        <p:nvSpPr>
          <p:cNvPr id="4" name="Dian numeron paikkamerkki 3">
            <a:extLst>
              <a:ext uri="{FF2B5EF4-FFF2-40B4-BE49-F238E27FC236}">
                <a16:creationId xmlns:a16="http://schemas.microsoft.com/office/drawing/2014/main" id="{9E6F520C-E8ED-D988-C097-FA825938F50E}"/>
              </a:ext>
            </a:extLst>
          </p:cNvPr>
          <p:cNvSpPr>
            <a:spLocks noGrp="1"/>
          </p:cNvSpPr>
          <p:nvPr>
            <p:ph type="sldNum" sz="quarter" idx="12"/>
          </p:nvPr>
        </p:nvSpPr>
        <p:spPr/>
        <p:txBody>
          <a:bodyPr/>
          <a:lstStyle/>
          <a:p>
            <a:fld id="{9B8CDF1A-3CDE-4195-AF23-CDCF2878DEB5}" type="slidenum">
              <a:rPr lang="en-US" smtClean="0"/>
              <a:t>80</a:t>
            </a:fld>
            <a:endParaRPr lang="en-US"/>
          </a:p>
        </p:txBody>
      </p:sp>
      <p:sp>
        <p:nvSpPr>
          <p:cNvPr id="5" name="Text Placeholder 9">
            <a:extLst>
              <a:ext uri="{FF2B5EF4-FFF2-40B4-BE49-F238E27FC236}">
                <a16:creationId xmlns:a16="http://schemas.microsoft.com/office/drawing/2014/main" id="{7AAC3B8B-F418-6FF5-8B44-719DC2D177B4}"/>
              </a:ext>
            </a:extLst>
          </p:cNvPr>
          <p:cNvSpPr txBox="1">
            <a:spLocks/>
          </p:cNvSpPr>
          <p:nvPr/>
        </p:nvSpPr>
        <p:spPr>
          <a:xfrm>
            <a:off x="839789" y="404814"/>
            <a:ext cx="10512424" cy="360362"/>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algn="ctr"/>
            <a:r>
              <a:rPr lang="en-US" sz="1400" b="1" dirty="0"/>
              <a:t>KEMIRA’S LEADERSHIP TEAM</a:t>
            </a:r>
            <a:endParaRPr lang="fi-FI" b="1" dirty="0"/>
          </a:p>
        </p:txBody>
      </p:sp>
      <p:sp>
        <p:nvSpPr>
          <p:cNvPr id="6" name="Rectangle 18">
            <a:extLst>
              <a:ext uri="{FF2B5EF4-FFF2-40B4-BE49-F238E27FC236}">
                <a16:creationId xmlns:a16="http://schemas.microsoft.com/office/drawing/2014/main" id="{0C24CC2B-492F-76AB-714D-B0A9952074D8}"/>
              </a:ext>
            </a:extLst>
          </p:cNvPr>
          <p:cNvSpPr>
            <a:spLocks/>
          </p:cNvSpPr>
          <p:nvPr/>
        </p:nvSpPr>
        <p:spPr>
          <a:xfrm>
            <a:off x="5160104" y="1196752"/>
            <a:ext cx="1872000" cy="1440000"/>
          </a:xfrm>
          <a:prstGeom prst="rect">
            <a:avLst/>
          </a:prstGeom>
          <a:blipFill>
            <a:blip r:embed="rId2"/>
            <a:srcRect/>
            <a:stretch>
              <a:fillRect t="-15000" b="-15000"/>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7" name="Rectangle 19">
            <a:extLst>
              <a:ext uri="{FF2B5EF4-FFF2-40B4-BE49-F238E27FC236}">
                <a16:creationId xmlns:a16="http://schemas.microsoft.com/office/drawing/2014/main" id="{D402142F-D65E-99D2-F311-57B8D5FBC40A}"/>
              </a:ext>
            </a:extLst>
          </p:cNvPr>
          <p:cNvSpPr>
            <a:spLocks/>
          </p:cNvSpPr>
          <p:nvPr/>
        </p:nvSpPr>
        <p:spPr>
          <a:xfrm>
            <a:off x="9480584" y="1196792"/>
            <a:ext cx="1872000" cy="1440000"/>
          </a:xfrm>
          <a:prstGeom prst="rect">
            <a:avLst/>
          </a:prstGeom>
          <a:blipFill>
            <a:blip r:embed="rId3"/>
            <a:srcRect/>
            <a:stretch>
              <a:fillRect t="-19967" b="-10033"/>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8" name="Rectangle 20">
            <a:extLst>
              <a:ext uri="{FF2B5EF4-FFF2-40B4-BE49-F238E27FC236}">
                <a16:creationId xmlns:a16="http://schemas.microsoft.com/office/drawing/2014/main" id="{D9F9487F-68AE-A09C-640E-20324A226F5D}"/>
              </a:ext>
            </a:extLst>
          </p:cNvPr>
          <p:cNvSpPr>
            <a:spLocks/>
          </p:cNvSpPr>
          <p:nvPr/>
        </p:nvSpPr>
        <p:spPr>
          <a:xfrm>
            <a:off x="7320344" y="1197223"/>
            <a:ext cx="1872000" cy="1440000"/>
          </a:xfrm>
          <a:prstGeom prst="rect">
            <a:avLst/>
          </a:prstGeom>
          <a:blipFill>
            <a:blip r:embed="rId4"/>
            <a:srcRect/>
            <a:stretch>
              <a:fillRect t="-15000" b="-15000"/>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13" name="TextBox 25">
            <a:extLst>
              <a:ext uri="{FF2B5EF4-FFF2-40B4-BE49-F238E27FC236}">
                <a16:creationId xmlns:a16="http://schemas.microsoft.com/office/drawing/2014/main" id="{B4FE1668-EE02-EB38-6D02-ED636E26F8A7}"/>
              </a:ext>
            </a:extLst>
          </p:cNvPr>
          <p:cNvSpPr txBox="1"/>
          <p:nvPr/>
        </p:nvSpPr>
        <p:spPr>
          <a:xfrm>
            <a:off x="839788" y="2780968"/>
            <a:ext cx="1872000" cy="72000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Antti Salminen</a:t>
            </a:r>
            <a:br>
              <a:rPr kumimoji="0" lang="fi-FI" sz="1400" b="0" i="0" u="none" strike="noStrike" kern="1200" cap="none" spc="0" normalizeH="0" baseline="0" noProof="0">
                <a:ln>
                  <a:noFill/>
                </a:ln>
                <a:solidFill>
                  <a:srgbClr val="322D2D"/>
                </a:solidFill>
                <a:effectLst/>
                <a:uLnTx/>
                <a:uFillTx/>
                <a:latin typeface="Arial"/>
                <a:ea typeface="+mn-ea"/>
                <a:cs typeface="+mn-cs"/>
              </a:rPr>
            </a:br>
            <a:r>
              <a:rPr kumimoji="0" lang="en-GB" sz="1400" b="0" i="0" u="none" strike="noStrike" kern="1200" cap="none" spc="0" normalizeH="0" baseline="0" noProof="0">
                <a:ln>
                  <a:noFill/>
                </a:ln>
                <a:solidFill>
                  <a:srgbClr val="322D2D"/>
                </a:solidFill>
                <a:effectLst/>
                <a:uLnTx/>
                <a:uFillTx/>
                <a:latin typeface="Arial"/>
                <a:ea typeface="+mn-ea"/>
                <a:cs typeface="+mn-cs"/>
              </a:rPr>
              <a:t>President &amp; CEO</a:t>
            </a:r>
          </a:p>
        </p:txBody>
      </p:sp>
      <p:sp>
        <p:nvSpPr>
          <p:cNvPr id="14" name="TextBox 26">
            <a:extLst>
              <a:ext uri="{FF2B5EF4-FFF2-40B4-BE49-F238E27FC236}">
                <a16:creationId xmlns:a16="http://schemas.microsoft.com/office/drawing/2014/main" id="{13ADCB79-D138-A60E-E79C-1C81123A05CE}"/>
              </a:ext>
            </a:extLst>
          </p:cNvPr>
          <p:cNvSpPr txBox="1"/>
          <p:nvPr/>
        </p:nvSpPr>
        <p:spPr>
          <a:xfrm>
            <a:off x="7320344" y="2780968"/>
            <a:ext cx="1872000" cy="72000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en-GB" sz="1400" b="1" i="0" u="none" strike="noStrike" kern="1200" cap="none" spc="0" normalizeH="0" baseline="0" noProof="0">
                <a:ln>
                  <a:noFill/>
                </a:ln>
                <a:solidFill>
                  <a:srgbClr val="322D2D"/>
                </a:solidFill>
                <a:effectLst/>
                <a:uLnTx/>
                <a:uFillTx/>
                <a:latin typeface="Arial"/>
                <a:ea typeface="+mn-ea"/>
                <a:cs typeface="+mn-cs"/>
              </a:rPr>
              <a:t>Harri Eronen</a:t>
            </a:r>
            <a:br>
              <a:rPr kumimoji="0" lang="en-GB" sz="1400" b="1" i="0" u="none" strike="noStrike" kern="1200" cap="none" spc="0" normalizeH="0" baseline="0" noProof="0">
                <a:ln>
                  <a:noFill/>
                </a:ln>
                <a:solidFill>
                  <a:srgbClr val="322D2D"/>
                </a:solidFill>
                <a:effectLst/>
                <a:uLnTx/>
                <a:uFillTx/>
                <a:latin typeface="Arial"/>
                <a:ea typeface="+mn-ea"/>
                <a:cs typeface="+mn-cs"/>
              </a:rPr>
            </a:br>
            <a:r>
              <a:rPr kumimoji="0" lang="en-GB" sz="1400" b="0" i="0" u="none" strike="noStrike" kern="1200" cap="none" spc="0" normalizeH="0" baseline="0" noProof="0">
                <a:ln>
                  <a:noFill/>
                </a:ln>
                <a:solidFill>
                  <a:srgbClr val="322D2D"/>
                </a:solidFill>
                <a:effectLst/>
                <a:uLnTx/>
                <a:uFillTx/>
                <a:latin typeface="Arial"/>
                <a:ea typeface="+mn-ea"/>
                <a:cs typeface="+mn-cs"/>
              </a:rPr>
              <a:t>EVP, Packaging &amp; Hygiene Solutions</a:t>
            </a:r>
          </a:p>
        </p:txBody>
      </p:sp>
      <p:sp>
        <p:nvSpPr>
          <p:cNvPr id="15" name="TextBox 27">
            <a:extLst>
              <a:ext uri="{FF2B5EF4-FFF2-40B4-BE49-F238E27FC236}">
                <a16:creationId xmlns:a16="http://schemas.microsoft.com/office/drawing/2014/main" id="{6F39F585-46B1-016B-02F5-610E556D9FA1}"/>
              </a:ext>
            </a:extLst>
          </p:cNvPr>
          <p:cNvSpPr txBox="1"/>
          <p:nvPr/>
        </p:nvSpPr>
        <p:spPr>
          <a:xfrm>
            <a:off x="7365949" y="5324006"/>
            <a:ext cx="1872000" cy="72000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en-GB" sz="1400" b="1" i="0" u="none" strike="noStrike" kern="1200" cap="none" spc="0" normalizeH="0" baseline="0" noProof="0" dirty="0">
                <a:ln>
                  <a:noFill/>
                </a:ln>
                <a:solidFill>
                  <a:srgbClr val="322D2D"/>
                </a:solidFill>
                <a:effectLst/>
                <a:uLnTx/>
                <a:uFillTx/>
                <a:latin typeface="Arial"/>
                <a:ea typeface="+mn-ea"/>
                <a:cs typeface="+mn-cs"/>
              </a:rPr>
              <a:t>Linus Hildebrandt</a:t>
            </a:r>
            <a:br>
              <a:rPr kumimoji="0" lang="en-GB" sz="1400" b="1" i="0" u="none" strike="noStrike" kern="1200" cap="none" spc="0" normalizeH="0" baseline="0" noProof="0" dirty="0">
                <a:ln>
                  <a:noFill/>
                </a:ln>
                <a:solidFill>
                  <a:srgbClr val="322D2D"/>
                </a:solidFill>
                <a:effectLst/>
                <a:uLnTx/>
                <a:uFillTx/>
                <a:latin typeface="Arial"/>
                <a:ea typeface="+mn-ea"/>
                <a:cs typeface="+mn-cs"/>
              </a:rPr>
            </a:br>
            <a:r>
              <a:rPr kumimoji="0" lang="en-GB" sz="1400" b="0" i="0" u="none" strike="noStrike" kern="1200" cap="none" spc="0" normalizeH="0" baseline="0" noProof="0" dirty="0">
                <a:ln>
                  <a:noFill/>
                </a:ln>
                <a:solidFill>
                  <a:srgbClr val="322D2D"/>
                </a:solidFill>
                <a:effectLst/>
                <a:uLnTx/>
                <a:uFillTx/>
                <a:latin typeface="Arial"/>
                <a:ea typeface="+mn-ea"/>
                <a:cs typeface="+mn-cs"/>
              </a:rPr>
              <a:t>EVP, Strategy</a:t>
            </a:r>
            <a:br>
              <a:rPr kumimoji="0" lang="en-GB" sz="1400" b="0" i="0" u="none" strike="noStrike" kern="1200" cap="none" spc="0" normalizeH="0" baseline="0" noProof="0" dirty="0">
                <a:ln>
                  <a:noFill/>
                </a:ln>
                <a:solidFill>
                  <a:srgbClr val="322D2D"/>
                </a:solidFill>
                <a:effectLst/>
                <a:uLnTx/>
                <a:uFillTx/>
                <a:latin typeface="Arial"/>
                <a:ea typeface="+mn-ea"/>
                <a:cs typeface="+mn-cs"/>
              </a:rPr>
            </a:br>
            <a:r>
              <a:rPr kumimoji="0" lang="en-GB" sz="1400" b="0" i="0" u="none" strike="noStrike" kern="1200" cap="none" spc="0" normalizeH="0" baseline="0" noProof="0" dirty="0">
                <a:ln>
                  <a:noFill/>
                </a:ln>
                <a:solidFill>
                  <a:srgbClr val="322D2D"/>
                </a:solidFill>
                <a:effectLst/>
                <a:uLnTx/>
                <a:uFillTx/>
                <a:latin typeface="Arial"/>
                <a:ea typeface="+mn-ea"/>
                <a:cs typeface="+mn-cs"/>
              </a:rPr>
              <a:t>&amp; Sustainability</a:t>
            </a:r>
          </a:p>
        </p:txBody>
      </p:sp>
      <p:sp>
        <p:nvSpPr>
          <p:cNvPr id="16" name="TextBox 28">
            <a:extLst>
              <a:ext uri="{FF2B5EF4-FFF2-40B4-BE49-F238E27FC236}">
                <a16:creationId xmlns:a16="http://schemas.microsoft.com/office/drawing/2014/main" id="{B52E643A-A57E-600F-2571-0708CCC20381}"/>
              </a:ext>
            </a:extLst>
          </p:cNvPr>
          <p:cNvSpPr txBox="1"/>
          <p:nvPr/>
        </p:nvSpPr>
        <p:spPr>
          <a:xfrm>
            <a:off x="2999864" y="2781088"/>
            <a:ext cx="1872000" cy="72000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fi-FI" sz="1400" b="1" dirty="0">
                <a:solidFill>
                  <a:srgbClr val="322D2D"/>
                </a:solidFill>
                <a:latin typeface="Arial"/>
              </a:rPr>
              <a:t>Tuomas Mäkipeska</a:t>
            </a:r>
            <a:br>
              <a:rPr kumimoji="0" lang="fi-FI" sz="1400" b="0" i="0" u="none" strike="noStrike" kern="1200" cap="none" spc="0" normalizeH="0" baseline="0" noProof="0" dirty="0">
                <a:ln>
                  <a:noFill/>
                </a:ln>
                <a:solidFill>
                  <a:srgbClr val="322D2D"/>
                </a:solidFill>
                <a:effectLst/>
                <a:uLnTx/>
                <a:uFillTx/>
                <a:latin typeface="Arial"/>
                <a:ea typeface="+mn-ea"/>
                <a:cs typeface="+mn-cs"/>
              </a:rPr>
            </a:br>
            <a:r>
              <a:rPr kumimoji="0" lang="fi-FI" sz="1400" b="0" i="0" u="none" strike="noStrike" kern="1200" cap="none" spc="0" normalizeH="0" baseline="0" noProof="0" dirty="0">
                <a:ln>
                  <a:noFill/>
                </a:ln>
                <a:solidFill>
                  <a:srgbClr val="322D2D"/>
                </a:solidFill>
                <a:effectLst/>
                <a:uLnTx/>
                <a:uFillTx/>
                <a:latin typeface="Arial"/>
                <a:ea typeface="+mn-ea"/>
                <a:cs typeface="+mn-cs"/>
              </a:rPr>
              <a:t>CFO</a:t>
            </a:r>
          </a:p>
        </p:txBody>
      </p:sp>
      <p:sp>
        <p:nvSpPr>
          <p:cNvPr id="17" name="TextBox 29">
            <a:extLst>
              <a:ext uri="{FF2B5EF4-FFF2-40B4-BE49-F238E27FC236}">
                <a16:creationId xmlns:a16="http://schemas.microsoft.com/office/drawing/2014/main" id="{54D0CE7E-6E1D-B0BE-03AC-31FB7FD07009}"/>
              </a:ext>
            </a:extLst>
          </p:cNvPr>
          <p:cNvSpPr txBox="1"/>
          <p:nvPr/>
        </p:nvSpPr>
        <p:spPr>
          <a:xfrm>
            <a:off x="9480584" y="2780968"/>
            <a:ext cx="1872000" cy="72000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Antti Matula</a:t>
            </a:r>
            <a:br>
              <a:rPr kumimoji="0" lang="fi-FI" sz="1600" b="1" i="0" u="none" strike="noStrike" kern="1200" cap="none" spc="0" normalizeH="0" baseline="0" noProof="0">
                <a:ln>
                  <a:noFill/>
                </a:ln>
                <a:solidFill>
                  <a:srgbClr val="322D2D"/>
                </a:solidFill>
                <a:effectLst/>
                <a:uLnTx/>
                <a:uFillTx/>
                <a:latin typeface="Arial"/>
                <a:ea typeface="+mn-ea"/>
                <a:cs typeface="+mn-cs"/>
              </a:rPr>
            </a:br>
            <a:r>
              <a:rPr kumimoji="0" lang="fi-FI" sz="1400" b="0" i="0" u="none" strike="noStrike" kern="1200" cap="none" spc="0" normalizeH="0" baseline="0" noProof="0">
                <a:ln>
                  <a:noFill/>
                </a:ln>
                <a:solidFill>
                  <a:srgbClr val="322D2D"/>
                </a:solidFill>
                <a:effectLst/>
                <a:uLnTx/>
                <a:uFillTx/>
                <a:latin typeface="Arial"/>
                <a:ea typeface="+mn-ea"/>
                <a:cs typeface="+mn-cs"/>
              </a:rPr>
              <a:t>EVP</a:t>
            </a:r>
            <a:r>
              <a:rPr kumimoji="0" lang="fi-FI" sz="1600" b="0" i="0" u="none" strike="noStrike" kern="1200" cap="none" spc="0" normalizeH="0" baseline="0" noProof="0">
                <a:ln>
                  <a:noFill/>
                </a:ln>
                <a:solidFill>
                  <a:srgbClr val="322D2D"/>
                </a:solidFill>
                <a:effectLst/>
                <a:uLnTx/>
                <a:uFillTx/>
                <a:latin typeface="Arial"/>
                <a:ea typeface="+mn-ea"/>
                <a:cs typeface="+mn-cs"/>
              </a:rPr>
              <a:t>, </a:t>
            </a:r>
            <a:r>
              <a:rPr kumimoji="0" lang="fi-FI" sz="1600" b="0" i="0" u="none" strike="noStrike" kern="1200" cap="none" spc="0" normalizeH="0" baseline="0" noProof="0" err="1">
                <a:ln>
                  <a:noFill/>
                </a:ln>
                <a:solidFill>
                  <a:srgbClr val="322D2D"/>
                </a:solidFill>
                <a:effectLst/>
                <a:uLnTx/>
                <a:uFillTx/>
                <a:latin typeface="Arial"/>
                <a:ea typeface="+mn-ea"/>
                <a:cs typeface="+mn-cs"/>
              </a:rPr>
              <a:t>F</a:t>
            </a:r>
            <a:r>
              <a:rPr kumimoji="0" lang="fi-FI" sz="1400" b="0" i="0" u="none" strike="noStrike" kern="1200" cap="none" spc="0" normalizeH="0" baseline="0" noProof="0" err="1">
                <a:ln>
                  <a:noFill/>
                </a:ln>
                <a:solidFill>
                  <a:srgbClr val="322D2D"/>
                </a:solidFill>
                <a:effectLst/>
                <a:uLnTx/>
                <a:uFillTx/>
                <a:latin typeface="Arial"/>
                <a:ea typeface="+mn-ea"/>
                <a:cs typeface="+mn-cs"/>
              </a:rPr>
              <a:t>iber</a:t>
            </a:r>
            <a:r>
              <a:rPr kumimoji="0" lang="fi-FI" sz="1400" b="0" i="0" u="none" strike="noStrike" kern="1200" cap="none" spc="0" normalizeH="0" baseline="0" noProof="0">
                <a:ln>
                  <a:noFill/>
                </a:ln>
                <a:solidFill>
                  <a:srgbClr val="322D2D"/>
                </a:solidFill>
                <a:effectLst/>
                <a:uLnTx/>
                <a:uFillTx/>
                <a:latin typeface="Arial"/>
                <a:ea typeface="+mn-ea"/>
                <a:cs typeface="+mn-cs"/>
              </a:rPr>
              <a:t> E</a:t>
            </a:r>
            <a:r>
              <a:rPr kumimoji="0" lang="fi-FI" sz="1400" b="0" i="0" u="none" strike="noStrike" kern="1200" cap="none" spc="0" normalizeH="0" baseline="0" noProof="0" err="1">
                <a:ln>
                  <a:noFill/>
                </a:ln>
                <a:solidFill>
                  <a:srgbClr val="322D2D"/>
                </a:solidFill>
                <a:effectLst/>
                <a:uLnTx/>
                <a:uFillTx/>
                <a:latin typeface="Arial"/>
                <a:ea typeface="+mn-ea"/>
                <a:cs typeface="+mn-cs"/>
              </a:rPr>
              <a:t>ssentials</a:t>
            </a:r>
            <a:endParaRPr kumimoji="0" lang="fi-FI" sz="1400" b="0" i="0" u="none" strike="noStrike" kern="1200" cap="none" spc="0" normalizeH="0" baseline="0" noProof="0">
              <a:ln>
                <a:noFill/>
              </a:ln>
              <a:solidFill>
                <a:srgbClr val="322D2D"/>
              </a:solidFill>
              <a:effectLst/>
              <a:uLnTx/>
              <a:uFillTx/>
              <a:latin typeface="Arial"/>
              <a:ea typeface="+mn-ea"/>
              <a:cs typeface="+mn-cs"/>
            </a:endParaRPr>
          </a:p>
        </p:txBody>
      </p:sp>
      <p:sp>
        <p:nvSpPr>
          <p:cNvPr id="18" name="TextBox 30">
            <a:extLst>
              <a:ext uri="{FF2B5EF4-FFF2-40B4-BE49-F238E27FC236}">
                <a16:creationId xmlns:a16="http://schemas.microsoft.com/office/drawing/2014/main" id="{81A557EB-BFB4-D648-F6D3-9DE199E03B59}"/>
              </a:ext>
            </a:extLst>
          </p:cNvPr>
          <p:cNvSpPr txBox="1"/>
          <p:nvPr/>
        </p:nvSpPr>
        <p:spPr>
          <a:xfrm>
            <a:off x="9480212" y="5324006"/>
            <a:ext cx="1872000" cy="72000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fi-FI" sz="1400" b="1" i="0" u="none" strike="noStrike" kern="1200" cap="none" spc="0" normalizeH="0" baseline="0" noProof="0" dirty="0">
                <a:ln>
                  <a:noFill/>
                </a:ln>
                <a:solidFill>
                  <a:srgbClr val="322D2D"/>
                </a:solidFill>
                <a:effectLst/>
                <a:uLnTx/>
                <a:uFillTx/>
                <a:latin typeface="Arial"/>
                <a:ea typeface="+mn-ea"/>
                <a:cs typeface="+mn-cs"/>
              </a:rPr>
              <a:t>Sampo Lahtinen</a:t>
            </a:r>
            <a:br>
              <a:rPr kumimoji="0" lang="fi-FI" sz="1400" b="0" i="0" u="none" strike="noStrike" kern="1200" cap="none" spc="0" normalizeH="0" baseline="0" noProof="0" dirty="0">
                <a:ln>
                  <a:noFill/>
                </a:ln>
                <a:solidFill>
                  <a:srgbClr val="322D2D"/>
                </a:solidFill>
                <a:effectLst/>
                <a:uLnTx/>
                <a:uFillTx/>
                <a:latin typeface="Arial"/>
                <a:ea typeface="+mn-ea"/>
                <a:cs typeface="+mn-cs"/>
              </a:rPr>
            </a:br>
            <a:r>
              <a:rPr kumimoji="0" lang="fi-FI" sz="1400" b="0" i="0" u="none" strike="noStrike" kern="1200" cap="none" spc="0" normalizeH="0" baseline="0" noProof="0" dirty="0">
                <a:ln>
                  <a:noFill/>
                </a:ln>
                <a:solidFill>
                  <a:srgbClr val="322D2D"/>
                </a:solidFill>
                <a:effectLst/>
                <a:uLnTx/>
                <a:uFillTx/>
                <a:latin typeface="Arial"/>
                <a:ea typeface="+mn-ea"/>
                <a:cs typeface="+mn-cs"/>
              </a:rPr>
              <a:t>EVP, Research</a:t>
            </a:r>
            <a:br>
              <a:rPr kumimoji="0" lang="fi-FI" sz="1400" b="0" i="0" u="none" strike="noStrike" kern="1200" cap="none" spc="0" normalizeH="0" baseline="0" noProof="0" dirty="0">
                <a:ln>
                  <a:noFill/>
                </a:ln>
                <a:solidFill>
                  <a:srgbClr val="322D2D"/>
                </a:solidFill>
                <a:effectLst/>
                <a:uLnTx/>
                <a:uFillTx/>
                <a:latin typeface="Arial"/>
                <a:ea typeface="+mn-ea"/>
                <a:cs typeface="+mn-cs"/>
              </a:rPr>
            </a:br>
            <a:r>
              <a:rPr kumimoji="0" lang="fi-FI" sz="1400" b="0" i="0" u="none" strike="noStrike" kern="1200" cap="none" spc="0" normalizeH="0" baseline="0" noProof="0" dirty="0">
                <a:ln>
                  <a:noFill/>
                </a:ln>
                <a:solidFill>
                  <a:srgbClr val="322D2D"/>
                </a:solidFill>
                <a:effectLst/>
                <a:uLnTx/>
                <a:uFillTx/>
                <a:latin typeface="Arial"/>
                <a:ea typeface="+mn-ea"/>
                <a:cs typeface="+mn-cs"/>
              </a:rPr>
              <a:t>&amp; Innovation</a:t>
            </a:r>
          </a:p>
        </p:txBody>
      </p:sp>
      <p:sp>
        <p:nvSpPr>
          <p:cNvPr id="19" name="TextBox 31">
            <a:extLst>
              <a:ext uri="{FF2B5EF4-FFF2-40B4-BE49-F238E27FC236}">
                <a16:creationId xmlns:a16="http://schemas.microsoft.com/office/drawing/2014/main" id="{896D043D-D00C-D133-7BA0-49F045762CAA}"/>
              </a:ext>
            </a:extLst>
          </p:cNvPr>
          <p:cNvSpPr txBox="1"/>
          <p:nvPr/>
        </p:nvSpPr>
        <p:spPr>
          <a:xfrm>
            <a:off x="5160104" y="2780928"/>
            <a:ext cx="1872000" cy="72000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Tuija Pohjolainen-Hiltunen</a:t>
            </a:r>
            <a:br>
              <a:rPr kumimoji="0" lang="fi-FI" sz="1400" b="0" i="0" u="none" strike="noStrike" kern="1200" cap="none" spc="0" normalizeH="0" baseline="0" noProof="0">
                <a:ln>
                  <a:noFill/>
                </a:ln>
                <a:solidFill>
                  <a:srgbClr val="322D2D"/>
                </a:solidFill>
                <a:effectLst/>
                <a:uLnTx/>
                <a:uFillTx/>
                <a:latin typeface="Arial"/>
                <a:ea typeface="+mn-ea"/>
                <a:cs typeface="+mn-cs"/>
              </a:rPr>
            </a:br>
            <a:r>
              <a:rPr kumimoji="0" lang="fi-FI" sz="1400" b="0" i="0" u="none" strike="noStrike" kern="1200" cap="none" spc="0" normalizeH="0" baseline="0" noProof="0">
                <a:ln>
                  <a:noFill/>
                </a:ln>
                <a:solidFill>
                  <a:srgbClr val="322D2D"/>
                </a:solidFill>
                <a:effectLst/>
                <a:uLnTx/>
                <a:uFillTx/>
                <a:latin typeface="Arial"/>
                <a:ea typeface="+mn-ea"/>
                <a:cs typeface="+mn-cs"/>
              </a:rPr>
              <a:t>EVP, </a:t>
            </a:r>
            <a:r>
              <a:rPr kumimoji="0" lang="fi-FI" sz="1400" b="0" i="0" u="none" strike="noStrike" kern="1200" cap="none" spc="0" normalizeH="0" baseline="0" noProof="0" err="1">
                <a:ln>
                  <a:noFill/>
                </a:ln>
                <a:solidFill>
                  <a:srgbClr val="322D2D"/>
                </a:solidFill>
                <a:effectLst/>
                <a:uLnTx/>
                <a:uFillTx/>
                <a:latin typeface="Arial"/>
                <a:ea typeface="+mn-ea"/>
                <a:cs typeface="+mn-cs"/>
              </a:rPr>
              <a:t>Water</a:t>
            </a:r>
            <a:r>
              <a:rPr kumimoji="0" lang="fi-FI" sz="1400" b="0" i="0" u="none" strike="noStrike" kern="1200" cap="none" spc="0" normalizeH="0" baseline="0" noProof="0">
                <a:ln>
                  <a:noFill/>
                </a:ln>
                <a:solidFill>
                  <a:srgbClr val="322D2D"/>
                </a:solidFill>
                <a:effectLst/>
                <a:uLnTx/>
                <a:uFillTx/>
                <a:latin typeface="Arial"/>
                <a:ea typeface="+mn-ea"/>
                <a:cs typeface="+mn-cs"/>
              </a:rPr>
              <a:t> Solutions</a:t>
            </a:r>
          </a:p>
        </p:txBody>
      </p:sp>
      <p:sp>
        <p:nvSpPr>
          <p:cNvPr id="20" name="TextBox 32">
            <a:extLst>
              <a:ext uri="{FF2B5EF4-FFF2-40B4-BE49-F238E27FC236}">
                <a16:creationId xmlns:a16="http://schemas.microsoft.com/office/drawing/2014/main" id="{D09561D3-FFFD-38B3-26D2-55E8B676FE4E}"/>
              </a:ext>
            </a:extLst>
          </p:cNvPr>
          <p:cNvSpPr txBox="1"/>
          <p:nvPr/>
        </p:nvSpPr>
        <p:spPr>
          <a:xfrm>
            <a:off x="2996472" y="5329840"/>
            <a:ext cx="2121416" cy="59022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en-GB" sz="1400" b="1" i="0" u="none" strike="noStrike" kern="1200" cap="none" spc="0" normalizeH="0" baseline="0" noProof="0" dirty="0">
                <a:ln>
                  <a:noFill/>
                </a:ln>
                <a:solidFill>
                  <a:srgbClr val="322D2D"/>
                </a:solidFill>
                <a:effectLst/>
                <a:uLnTx/>
                <a:uFillTx/>
                <a:latin typeface="Arial"/>
                <a:ea typeface="+mn-ea"/>
                <a:cs typeface="+mn-cs"/>
              </a:rPr>
              <a:t>Ulrika Dunker</a:t>
            </a:r>
            <a:br>
              <a:rPr kumimoji="0" lang="en-GB" sz="1400" b="0" i="0" u="none" strike="noStrike" kern="1200" cap="none" spc="0" normalizeH="0" baseline="0" noProof="0" dirty="0">
                <a:ln>
                  <a:noFill/>
                </a:ln>
                <a:solidFill>
                  <a:srgbClr val="322D2D"/>
                </a:solidFill>
                <a:effectLst/>
                <a:uLnTx/>
                <a:uFillTx/>
                <a:latin typeface="Arial"/>
                <a:ea typeface="+mn-ea"/>
                <a:cs typeface="+mn-cs"/>
              </a:rPr>
            </a:br>
            <a:r>
              <a:rPr kumimoji="0" lang="en-GB" sz="1400" b="0" i="0" u="none" strike="noStrike" kern="1200" cap="none" spc="0" normalizeH="0" baseline="0" noProof="0" dirty="0">
                <a:ln>
                  <a:noFill/>
                </a:ln>
                <a:solidFill>
                  <a:srgbClr val="322D2D"/>
                </a:solidFill>
                <a:effectLst/>
                <a:uLnTx/>
                <a:uFillTx/>
                <a:latin typeface="Arial"/>
                <a:ea typeface="+mn-ea"/>
                <a:cs typeface="+mn-cs"/>
              </a:rPr>
              <a:t>EVP, People &amp; Culture</a:t>
            </a: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0" lang="en-GB" sz="1400" b="0" i="0" u="none" strike="noStrike" kern="1200" cap="none" spc="0" normalizeH="0" baseline="0" noProof="0" dirty="0">
              <a:ln>
                <a:noFill/>
              </a:ln>
              <a:solidFill>
                <a:srgbClr val="322D2D"/>
              </a:solidFill>
              <a:effectLst/>
              <a:uLnTx/>
              <a:uFillTx/>
              <a:latin typeface="Arial"/>
              <a:ea typeface="+mn-ea"/>
              <a:cs typeface="+mn-cs"/>
            </a:endParaRPr>
          </a:p>
        </p:txBody>
      </p:sp>
      <p:sp>
        <p:nvSpPr>
          <p:cNvPr id="21" name="TextBox 33">
            <a:extLst>
              <a:ext uri="{FF2B5EF4-FFF2-40B4-BE49-F238E27FC236}">
                <a16:creationId xmlns:a16="http://schemas.microsoft.com/office/drawing/2014/main" id="{B85FFF9A-CDFB-39F0-34CD-9368DD010052}"/>
              </a:ext>
            </a:extLst>
          </p:cNvPr>
          <p:cNvSpPr txBox="1"/>
          <p:nvPr/>
        </p:nvSpPr>
        <p:spPr>
          <a:xfrm>
            <a:off x="5160103" y="5301503"/>
            <a:ext cx="1872000" cy="71949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fi-FI" sz="1400" b="1" i="0" u="none" strike="noStrike" kern="1200" cap="none" spc="0" normalizeH="0" baseline="0" noProof="0" dirty="0">
                <a:ln>
                  <a:noFill/>
                </a:ln>
                <a:solidFill>
                  <a:srgbClr val="322D2D"/>
                </a:solidFill>
                <a:effectLst/>
                <a:uLnTx/>
                <a:uFillTx/>
                <a:latin typeface="Arial"/>
                <a:ea typeface="+mn-ea"/>
                <a:cs typeface="+mn-cs"/>
              </a:rPr>
              <a:t>Peter Ersman</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lang="fi-FI" sz="1400" b="0" i="0" u="none" strike="noStrike" kern="1200" cap="none" spc="0" normalizeH="0" baseline="0" noProof="0" dirty="0">
                <a:ln>
                  <a:noFill/>
                </a:ln>
                <a:solidFill>
                  <a:srgbClr val="322D2D"/>
                </a:solidFill>
                <a:effectLst/>
                <a:uLnTx/>
                <a:uFillTx/>
                <a:latin typeface="Arial"/>
                <a:ea typeface="+mn-ea"/>
                <a:cs typeface="+mn-cs"/>
              </a:rPr>
              <a:t>EVP, New </a:t>
            </a:r>
            <a:r>
              <a:rPr kumimoji="0" lang="fi-FI" sz="1400" b="0" i="0" u="none" strike="noStrike" kern="1200" cap="none" spc="0" normalizeH="0" baseline="0" noProof="0" dirty="0" err="1">
                <a:ln>
                  <a:noFill/>
                </a:ln>
                <a:solidFill>
                  <a:srgbClr val="322D2D"/>
                </a:solidFill>
                <a:effectLst/>
                <a:uLnTx/>
                <a:uFillTx/>
                <a:latin typeface="Arial"/>
                <a:ea typeface="+mn-ea"/>
                <a:cs typeface="+mn-cs"/>
              </a:rPr>
              <a:t>Ventures</a:t>
            </a:r>
            <a:br>
              <a:rPr kumimoji="0" lang="fi-FI" sz="1400" b="0" i="0" u="none" strike="noStrike" kern="1200" cap="none" spc="0" normalizeH="0" baseline="0" noProof="0" dirty="0">
                <a:ln>
                  <a:noFill/>
                </a:ln>
                <a:solidFill>
                  <a:srgbClr val="322D2D"/>
                </a:solidFill>
                <a:effectLst/>
                <a:uLnTx/>
                <a:uFillTx/>
                <a:latin typeface="Arial"/>
                <a:ea typeface="+mn-ea"/>
                <a:cs typeface="+mn-cs"/>
              </a:rPr>
            </a:br>
            <a:r>
              <a:rPr kumimoji="0" lang="fi-FI" sz="1400" b="0" i="0" u="none" strike="noStrike" kern="1200" cap="none" spc="0" normalizeH="0" baseline="0" noProof="0" dirty="0">
                <a:ln>
                  <a:noFill/>
                </a:ln>
                <a:solidFill>
                  <a:srgbClr val="322D2D"/>
                </a:solidFill>
                <a:effectLst/>
                <a:uLnTx/>
                <a:uFillTx/>
                <a:latin typeface="Arial"/>
                <a:ea typeface="+mn-ea"/>
                <a:cs typeface="+mn-cs"/>
              </a:rPr>
              <a:t>&amp; Services</a:t>
            </a:r>
          </a:p>
        </p:txBody>
      </p:sp>
      <p:sp>
        <p:nvSpPr>
          <p:cNvPr id="23" name="TextBox 38">
            <a:extLst>
              <a:ext uri="{FF2B5EF4-FFF2-40B4-BE49-F238E27FC236}">
                <a16:creationId xmlns:a16="http://schemas.microsoft.com/office/drawing/2014/main" id="{464745BE-FA35-D7EB-7B5B-9FA4D2B9D620}"/>
              </a:ext>
            </a:extLst>
          </p:cNvPr>
          <p:cNvSpPr txBox="1"/>
          <p:nvPr/>
        </p:nvSpPr>
        <p:spPr>
          <a:xfrm>
            <a:off x="832841" y="5324006"/>
            <a:ext cx="2121416" cy="936024"/>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fi-FI" sz="1400" b="1" i="0" u="none" strike="noStrike" kern="1200" cap="none" spc="0" normalizeH="0" baseline="0" noProof="0" dirty="0">
                <a:ln>
                  <a:noFill/>
                </a:ln>
                <a:solidFill>
                  <a:srgbClr val="322D2D"/>
                </a:solidFill>
                <a:effectLst/>
                <a:uLnTx/>
                <a:uFillTx/>
                <a:latin typeface="Arial"/>
                <a:ea typeface="+mn-ea"/>
                <a:cs typeface="+mn-cs"/>
              </a:rPr>
              <a:t>Simon Bloem </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lang="fi-FI" sz="1400" b="0" i="0" u="none" strike="noStrike" kern="1200" cap="none" spc="0" normalizeH="0" baseline="0" noProof="0" dirty="0" err="1">
                <a:ln>
                  <a:noFill/>
                </a:ln>
                <a:solidFill>
                  <a:srgbClr val="322D2D"/>
                </a:solidFill>
                <a:effectLst/>
                <a:uLnTx/>
                <a:uFillTx/>
                <a:latin typeface="Arial"/>
                <a:ea typeface="+mn-ea"/>
                <a:cs typeface="+mn-cs"/>
              </a:rPr>
              <a:t>Chief</a:t>
            </a:r>
            <a:r>
              <a:rPr kumimoji="0" lang="fi-FI" sz="1400" b="0" i="0" u="none" strike="noStrike" kern="1200" cap="none" spc="0" normalizeH="0" baseline="0" noProof="0" dirty="0">
                <a:ln>
                  <a:noFill/>
                </a:ln>
                <a:solidFill>
                  <a:srgbClr val="322D2D"/>
                </a:solidFill>
                <a:effectLst/>
                <a:uLnTx/>
                <a:uFillTx/>
                <a:latin typeface="Arial"/>
                <a:ea typeface="+mn-ea"/>
                <a:cs typeface="+mn-cs"/>
              </a:rPr>
              <a:t> </a:t>
            </a:r>
            <a:r>
              <a:rPr kumimoji="0" lang="fi-FI" sz="1400" b="0" i="0" u="none" strike="noStrike" kern="1200" cap="none" spc="0" normalizeH="0" baseline="0" noProof="0" dirty="0" err="1">
                <a:ln>
                  <a:noFill/>
                </a:ln>
                <a:solidFill>
                  <a:srgbClr val="322D2D"/>
                </a:solidFill>
                <a:effectLst/>
                <a:uLnTx/>
                <a:uFillTx/>
                <a:latin typeface="Arial"/>
                <a:ea typeface="+mn-ea"/>
                <a:cs typeface="+mn-cs"/>
              </a:rPr>
              <a:t>Operations</a:t>
            </a:r>
            <a:endParaRPr kumimoji="0" lang="fi-FI" sz="1200" b="0" i="0" u="none" strike="noStrike" kern="1200" cap="none" spc="0" normalizeH="0" baseline="0" noProof="0" dirty="0">
              <a:ln>
                <a:noFill/>
              </a:ln>
              <a:solidFill>
                <a:srgbClr val="322D2D"/>
              </a:solidFill>
              <a:effectLst/>
              <a:uLnTx/>
              <a:uFillTx/>
              <a:latin typeface="Arial"/>
              <a:ea typeface="+mn-ea"/>
              <a:cs typeface="+mn-cs"/>
            </a:endParaRPr>
          </a:p>
        </p:txBody>
      </p:sp>
      <p:pic>
        <p:nvPicPr>
          <p:cNvPr id="26" name="Kuva 25" descr="Kuva, joka sisältää kohteen Ihmisen kasvot, henkilö, solmio, vaate&#10;&#10;Tekoälyllä luotu sisältö voi olla virheellistä.">
            <a:extLst>
              <a:ext uri="{FF2B5EF4-FFF2-40B4-BE49-F238E27FC236}">
                <a16:creationId xmlns:a16="http://schemas.microsoft.com/office/drawing/2014/main" id="{873EA3BE-9A4D-A148-DF98-2AFEFC1A399B}"/>
              </a:ext>
            </a:extLst>
          </p:cNvPr>
          <p:cNvPicPr>
            <a:picLocks noChangeAspect="1"/>
          </p:cNvPicPr>
          <p:nvPr/>
        </p:nvPicPr>
        <p:blipFill>
          <a:blip r:embed="rId5"/>
          <a:srcRect l="6181" b="12685"/>
          <a:stretch>
            <a:fillRect/>
          </a:stretch>
        </p:blipFill>
        <p:spPr>
          <a:xfrm>
            <a:off x="839416" y="1196752"/>
            <a:ext cx="1872816" cy="1440000"/>
          </a:xfrm>
          <a:prstGeom prst="rect">
            <a:avLst/>
          </a:prstGeom>
        </p:spPr>
      </p:pic>
      <p:pic>
        <p:nvPicPr>
          <p:cNvPr id="27" name="Kuva 26">
            <a:extLst>
              <a:ext uri="{FF2B5EF4-FFF2-40B4-BE49-F238E27FC236}">
                <a16:creationId xmlns:a16="http://schemas.microsoft.com/office/drawing/2014/main" id="{C5989A68-CEC4-6AD5-554E-DCC789DC771E}"/>
              </a:ext>
            </a:extLst>
          </p:cNvPr>
          <p:cNvPicPr>
            <a:picLocks noChangeAspect="1"/>
          </p:cNvPicPr>
          <p:nvPr/>
        </p:nvPicPr>
        <p:blipFill>
          <a:blip r:embed="rId6">
            <a:extLst>
              <a:ext uri="{28A0092B-C50C-407E-A947-70E740481C1C}">
                <a14:useLocalDpi xmlns:a14="http://schemas.microsoft.com/office/drawing/2010/main" val="0"/>
              </a:ext>
            </a:extLst>
          </a:blip>
          <a:srcRect t="11538" b="11538"/>
          <a:stretch/>
        </p:blipFill>
        <p:spPr>
          <a:xfrm>
            <a:off x="2996472" y="1196752"/>
            <a:ext cx="1872001" cy="1440000"/>
          </a:xfrm>
          <a:prstGeom prst="rect">
            <a:avLst/>
          </a:prstGeom>
        </p:spPr>
      </p:pic>
      <p:sp>
        <p:nvSpPr>
          <p:cNvPr id="29" name="Rectangle 22">
            <a:extLst>
              <a:ext uri="{FF2B5EF4-FFF2-40B4-BE49-F238E27FC236}">
                <a16:creationId xmlns:a16="http://schemas.microsoft.com/office/drawing/2014/main" id="{FFAB005B-27FA-89B3-3598-8936509E04CF}"/>
              </a:ext>
            </a:extLst>
          </p:cNvPr>
          <p:cNvSpPr>
            <a:spLocks/>
          </p:cNvSpPr>
          <p:nvPr/>
        </p:nvSpPr>
        <p:spPr>
          <a:xfrm>
            <a:off x="7319725" y="3692487"/>
            <a:ext cx="1872000" cy="1440000"/>
          </a:xfrm>
          <a:prstGeom prst="rect">
            <a:avLst/>
          </a:prstGeom>
          <a:blipFill>
            <a:blip r:embed="rId7" cstate="print">
              <a:extLst>
                <a:ext uri="{28A0092B-C50C-407E-A947-70E740481C1C}">
                  <a14:useLocalDpi xmlns:a14="http://schemas.microsoft.com/office/drawing/2010/main"/>
                </a:ext>
              </a:extLst>
            </a:blip>
            <a:srcRect/>
            <a:stretch>
              <a:fillRect/>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30" name="Rectangle 23">
            <a:extLst>
              <a:ext uri="{FF2B5EF4-FFF2-40B4-BE49-F238E27FC236}">
                <a16:creationId xmlns:a16="http://schemas.microsoft.com/office/drawing/2014/main" id="{3926DE56-3BC3-1F86-49DE-3EEB64C63F10}"/>
              </a:ext>
            </a:extLst>
          </p:cNvPr>
          <p:cNvSpPr>
            <a:spLocks/>
          </p:cNvSpPr>
          <p:nvPr/>
        </p:nvSpPr>
        <p:spPr>
          <a:xfrm>
            <a:off x="9480584" y="3692487"/>
            <a:ext cx="1872000" cy="1440000"/>
          </a:xfrm>
          <a:prstGeom prst="rect">
            <a:avLst/>
          </a:prstGeom>
          <a:blipFill>
            <a:blip r:embed="rId8" cstate="print">
              <a:extLst>
                <a:ext uri="{28A0092B-C50C-407E-A947-70E740481C1C}">
                  <a14:useLocalDpi xmlns:a14="http://schemas.microsoft.com/office/drawing/2010/main"/>
                </a:ext>
              </a:extLst>
            </a:blip>
            <a:srcRect/>
            <a:stretch>
              <a:fillRect/>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31" name="Rectangle 24">
            <a:extLst>
              <a:ext uri="{FF2B5EF4-FFF2-40B4-BE49-F238E27FC236}">
                <a16:creationId xmlns:a16="http://schemas.microsoft.com/office/drawing/2014/main" id="{E8290B9C-F30A-AA7C-E5F3-D8261CF9EDA4}"/>
              </a:ext>
            </a:extLst>
          </p:cNvPr>
          <p:cNvSpPr>
            <a:spLocks/>
          </p:cNvSpPr>
          <p:nvPr/>
        </p:nvSpPr>
        <p:spPr>
          <a:xfrm>
            <a:off x="5160103" y="3692487"/>
            <a:ext cx="1872000" cy="1440000"/>
          </a:xfrm>
          <a:prstGeom prst="rect">
            <a:avLst/>
          </a:prstGeom>
          <a:blipFill>
            <a:blip r:embed="rId9" cstate="print">
              <a:extLst>
                <a:ext uri="{28A0092B-C50C-407E-A947-70E740481C1C}">
                  <a14:useLocalDpi xmlns:a14="http://schemas.microsoft.com/office/drawing/2010/main"/>
                </a:ext>
              </a:extLst>
            </a:blip>
            <a:srcRect/>
            <a:stretch>
              <a:fillRect/>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sp>
        <p:nvSpPr>
          <p:cNvPr id="32" name="Rectangle 37">
            <a:extLst>
              <a:ext uri="{FF2B5EF4-FFF2-40B4-BE49-F238E27FC236}">
                <a16:creationId xmlns:a16="http://schemas.microsoft.com/office/drawing/2014/main" id="{0E13FC37-0807-5BD5-DE5F-FC58AF06BDF1}"/>
              </a:ext>
            </a:extLst>
          </p:cNvPr>
          <p:cNvSpPr>
            <a:spLocks/>
          </p:cNvSpPr>
          <p:nvPr/>
        </p:nvSpPr>
        <p:spPr>
          <a:xfrm>
            <a:off x="835249" y="3692487"/>
            <a:ext cx="1872000" cy="1440000"/>
          </a:xfrm>
          <a:prstGeom prst="rect">
            <a:avLst/>
          </a:prstGeom>
          <a:blipFill>
            <a:blip r:embed="rId10" cstate="print">
              <a:extLst>
                <a:ext uri="{28A0092B-C50C-407E-A947-70E740481C1C}">
                  <a14:useLocalDpi xmlns:a14="http://schemas.microsoft.com/office/drawing/2010/main"/>
                </a:ext>
              </a:extLst>
            </a:blip>
            <a:srcRect/>
            <a:stretch>
              <a:fillRect/>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a:ea typeface="+mn-ea"/>
              <a:cs typeface="+mn-cs"/>
            </a:endParaRPr>
          </a:p>
        </p:txBody>
      </p:sp>
      <p:pic>
        <p:nvPicPr>
          <p:cNvPr id="33" name="Kuva 32">
            <a:extLst>
              <a:ext uri="{FF2B5EF4-FFF2-40B4-BE49-F238E27FC236}">
                <a16:creationId xmlns:a16="http://schemas.microsoft.com/office/drawing/2014/main" id="{2B2D4365-5D61-E85E-248D-1C8E66DF0219}"/>
              </a:ext>
            </a:extLst>
          </p:cNvPr>
          <p:cNvPicPr>
            <a:picLocks noChangeAspect="1"/>
          </p:cNvPicPr>
          <p:nvPr/>
        </p:nvPicPr>
        <p:blipFill>
          <a:blip r:embed="rId11">
            <a:extLst>
              <a:ext uri="{28A0092B-C50C-407E-A947-70E740481C1C}">
                <a14:useLocalDpi xmlns:a14="http://schemas.microsoft.com/office/drawing/2010/main" val="0"/>
              </a:ext>
            </a:extLst>
          </a:blip>
          <a:srcRect t="10883" b="10883"/>
          <a:stretch/>
        </p:blipFill>
        <p:spPr>
          <a:xfrm>
            <a:off x="2996472" y="3692487"/>
            <a:ext cx="1872000" cy="1464545"/>
          </a:xfrm>
          <a:prstGeom prst="rect">
            <a:avLst/>
          </a:prstGeom>
        </p:spPr>
      </p:pic>
    </p:spTree>
    <p:extLst>
      <p:ext uri="{BB962C8B-B14F-4D97-AF65-F5344CB8AC3E}">
        <p14:creationId xmlns:p14="http://schemas.microsoft.com/office/powerpoint/2010/main" val="217202047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1D4EFB-E394-E31F-70E7-1F7C2A6A65A5}"/>
            </a:ext>
          </a:extLst>
        </p:cNvPr>
        <p:cNvGrpSpPr/>
        <p:nvPr/>
      </p:nvGrpSpPr>
      <p:grpSpPr>
        <a:xfrm>
          <a:off x="0" y="0"/>
          <a:ext cx="0" cy="0"/>
          <a:chOff x="0" y="0"/>
          <a:chExt cx="0" cy="0"/>
        </a:xfrm>
      </p:grpSpPr>
      <p:graphicFrame>
        <p:nvGraphicFramePr>
          <p:cNvPr id="14" name="think-cell data - do not delete" hidden="1">
            <a:extLst>
              <a:ext uri="{FF2B5EF4-FFF2-40B4-BE49-F238E27FC236}">
                <a16:creationId xmlns:a16="http://schemas.microsoft.com/office/drawing/2014/main" id="{BC882EDF-0DDB-4E72-FD30-1CAC21D57841}"/>
              </a:ext>
            </a:extLst>
          </p:cNvPr>
          <p:cNvGraphicFramePr>
            <a:graphicFrameLocks/>
          </p:cNvGraphicFramePr>
          <p:nvPr>
            <p:custDataLst>
              <p:tags r:id="rId1"/>
            </p:custDataLst>
            <p:extLst>
              <p:ext uri="{D42A27DB-BD31-4B8C-83A1-F6EECF244321}">
                <p14:modId xmlns:p14="http://schemas.microsoft.com/office/powerpoint/2010/main" val="3093784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73" imgH="273" progId="TCLayout.ActiveDocument.1">
                  <p:embed/>
                </p:oleObj>
              </mc:Choice>
              <mc:Fallback>
                <p:oleObj name="think-cell Slide" r:id="rId3" imgW="273" imgH="273" progId="TCLayout.ActiveDocument.1">
                  <p:embed/>
                  <p:pic>
                    <p:nvPicPr>
                      <p:cNvPr id="14" name="think-cell data - do not delete" hidden="1">
                        <a:extLst>
                          <a:ext uri="{FF2B5EF4-FFF2-40B4-BE49-F238E27FC236}">
                            <a16:creationId xmlns:a16="http://schemas.microsoft.com/office/drawing/2014/main" id="{BC882EDF-0DDB-4E72-FD30-1CAC21D5784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Text Placeholder 21">
            <a:extLst>
              <a:ext uri="{FF2B5EF4-FFF2-40B4-BE49-F238E27FC236}">
                <a16:creationId xmlns:a16="http://schemas.microsoft.com/office/drawing/2014/main" id="{10059EB0-00C5-658C-C4CD-6D6E9764E5FE}"/>
              </a:ext>
            </a:extLst>
          </p:cNvPr>
          <p:cNvSpPr>
            <a:spLocks noGrp="1"/>
          </p:cNvSpPr>
          <p:nvPr>
            <p:ph type="body" idx="1"/>
          </p:nvPr>
        </p:nvSpPr>
        <p:spPr>
          <a:xfrm>
            <a:off x="839787" y="620713"/>
            <a:ext cx="4032077" cy="432023"/>
          </a:xfrm>
        </p:spPr>
        <p:txBody>
          <a:bodyPr/>
          <a:lstStyle/>
          <a:p>
            <a:r>
              <a:rPr lang="en-US" sz="1600" dirty="0"/>
              <a:t>Investor presentation</a:t>
            </a:r>
          </a:p>
        </p:txBody>
      </p:sp>
      <p:sp>
        <p:nvSpPr>
          <p:cNvPr id="9" name="Title 8">
            <a:extLst>
              <a:ext uri="{FF2B5EF4-FFF2-40B4-BE49-F238E27FC236}">
                <a16:creationId xmlns:a16="http://schemas.microsoft.com/office/drawing/2014/main" id="{6781D96B-D8B6-F1A8-9C37-74DB7F1C5750}"/>
              </a:ext>
            </a:extLst>
          </p:cNvPr>
          <p:cNvSpPr>
            <a:spLocks noGrp="1"/>
          </p:cNvSpPr>
          <p:nvPr>
            <p:ph type="ctrTitle"/>
          </p:nvPr>
        </p:nvSpPr>
        <p:spPr>
          <a:xfrm>
            <a:off x="839788" y="1052736"/>
            <a:ext cx="6912396" cy="4608512"/>
          </a:xfrm>
        </p:spPr>
        <p:txBody>
          <a:bodyPr vert="horz" rIns="0"/>
          <a:lstStyle/>
          <a:p>
            <a:r>
              <a:rPr lang="en-GB" dirty="0"/>
              <a:t>Appendix</a:t>
            </a:r>
            <a:endParaRPr lang="fi-FI" dirty="0"/>
          </a:p>
        </p:txBody>
      </p:sp>
      <p:pic>
        <p:nvPicPr>
          <p:cNvPr id="10" name="Picture Placeholder 4" descr="A couple of people walking in a room&#10;&#10;Description automatically generated">
            <a:extLst>
              <a:ext uri="{FF2B5EF4-FFF2-40B4-BE49-F238E27FC236}">
                <a16:creationId xmlns:a16="http://schemas.microsoft.com/office/drawing/2014/main" id="{C341B2CE-DDB3-B0FA-3ED8-D0A5315A6385}"/>
              </a:ext>
            </a:extLst>
          </p:cNvPr>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a:xfrm>
            <a:off x="5519738" y="836724"/>
            <a:ext cx="6672262" cy="5184775"/>
          </a:xfrm>
          <a:prstGeom prst="rect">
            <a:avLst/>
          </a:prstGeom>
          <a:noFill/>
        </p:spPr>
      </p:pic>
      <p:sp>
        <p:nvSpPr>
          <p:cNvPr id="12" name="Päivämäärän paikkamerkki 11">
            <a:extLst>
              <a:ext uri="{FF2B5EF4-FFF2-40B4-BE49-F238E27FC236}">
                <a16:creationId xmlns:a16="http://schemas.microsoft.com/office/drawing/2014/main" id="{28BCEEE1-0599-7970-2793-FE208824B38C}"/>
              </a:ext>
            </a:extLst>
          </p:cNvPr>
          <p:cNvSpPr>
            <a:spLocks noGrp="1"/>
          </p:cNvSpPr>
          <p:nvPr>
            <p:ph type="dt" sz="half" idx="10"/>
          </p:nvPr>
        </p:nvSpPr>
        <p:spPr/>
        <p:txBody>
          <a:bodyPr/>
          <a:lstStyle/>
          <a:p>
            <a:r>
              <a:rPr lang="fi-FI"/>
              <a:t>JULY 2026</a:t>
            </a:r>
            <a:endParaRPr lang="en-US"/>
          </a:p>
        </p:txBody>
      </p:sp>
      <p:sp>
        <p:nvSpPr>
          <p:cNvPr id="13" name="Alatunnisteen paikkamerkki 12">
            <a:extLst>
              <a:ext uri="{FF2B5EF4-FFF2-40B4-BE49-F238E27FC236}">
                <a16:creationId xmlns:a16="http://schemas.microsoft.com/office/drawing/2014/main" id="{18C391EF-D450-67FE-AB61-A32CBABB0F3B}"/>
              </a:ext>
            </a:extLst>
          </p:cNvPr>
          <p:cNvSpPr>
            <a:spLocks noGrp="1"/>
          </p:cNvSpPr>
          <p:nvPr>
            <p:ph type="ftr" sz="quarter" idx="11"/>
          </p:nvPr>
        </p:nvSpPr>
        <p:spPr/>
        <p:txBody>
          <a:bodyPr/>
          <a:lstStyle/>
          <a:p>
            <a:r>
              <a:rPr lang="en-US"/>
              <a:t>INVESTOR PRESENTATION</a:t>
            </a:r>
          </a:p>
        </p:txBody>
      </p:sp>
      <p:sp>
        <p:nvSpPr>
          <p:cNvPr id="15" name="Dian numeron paikkamerkki 14">
            <a:extLst>
              <a:ext uri="{FF2B5EF4-FFF2-40B4-BE49-F238E27FC236}">
                <a16:creationId xmlns:a16="http://schemas.microsoft.com/office/drawing/2014/main" id="{987B8173-FE1A-CA4B-C499-2585BFE01C7F}"/>
              </a:ext>
            </a:extLst>
          </p:cNvPr>
          <p:cNvSpPr>
            <a:spLocks noGrp="1"/>
          </p:cNvSpPr>
          <p:nvPr>
            <p:ph type="sldNum" sz="quarter" idx="12"/>
          </p:nvPr>
        </p:nvSpPr>
        <p:spPr/>
        <p:txBody>
          <a:bodyPr/>
          <a:lstStyle/>
          <a:p>
            <a:fld id="{9B8CDF1A-3CDE-4195-AF23-CDCF2878DEB5}" type="slidenum">
              <a:rPr lang="en-US" smtClean="0"/>
              <a:t>81</a:t>
            </a:fld>
            <a:endParaRPr lang="en-US"/>
          </a:p>
        </p:txBody>
      </p:sp>
    </p:spTree>
    <p:extLst>
      <p:ext uri="{BB962C8B-B14F-4D97-AF65-F5344CB8AC3E}">
        <p14:creationId xmlns:p14="http://schemas.microsoft.com/office/powerpoint/2010/main" val="188308500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1DE1D1-E05E-B36F-8475-4CF4F83B282E}"/>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B35E164F-CED8-962B-34FA-B2A053278DE8}"/>
              </a:ext>
            </a:extLst>
          </p:cNvPr>
          <p:cNvGraphicFramePr>
            <a:graphicFrameLocks/>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10" name="think-cell data - do not delete" hidden="1">
                        <a:extLst>
                          <a:ext uri="{FF2B5EF4-FFF2-40B4-BE49-F238E27FC236}">
                            <a16:creationId xmlns:a16="http://schemas.microsoft.com/office/drawing/2014/main" id="{B35E164F-CED8-962B-34FA-B2A053278DE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Päivämäärän paikkamerkki 1">
            <a:extLst>
              <a:ext uri="{FF2B5EF4-FFF2-40B4-BE49-F238E27FC236}">
                <a16:creationId xmlns:a16="http://schemas.microsoft.com/office/drawing/2014/main" id="{1F220E6F-9AC8-C1EC-003D-493E8706640D}"/>
              </a:ext>
            </a:extLst>
          </p:cNvPr>
          <p:cNvSpPr>
            <a:spLocks noGrp="1"/>
          </p:cNvSpPr>
          <p:nvPr>
            <p:ph type="dt" sz="half" idx="10"/>
          </p:nvPr>
        </p:nvSpPr>
        <p:spPr/>
        <p:txBody>
          <a:bodyPr/>
          <a:lstStyle/>
          <a:p>
            <a:r>
              <a:rPr lang="fi-FI"/>
              <a:t>JULY 2026</a:t>
            </a:r>
            <a:endParaRPr lang="en-US" dirty="0"/>
          </a:p>
        </p:txBody>
      </p:sp>
      <p:sp>
        <p:nvSpPr>
          <p:cNvPr id="3" name="Alatunnisteen paikkamerkki 2">
            <a:extLst>
              <a:ext uri="{FF2B5EF4-FFF2-40B4-BE49-F238E27FC236}">
                <a16:creationId xmlns:a16="http://schemas.microsoft.com/office/drawing/2014/main" id="{C4FF2EBC-5EC1-6978-5333-FA2484F17C78}"/>
              </a:ext>
            </a:extLst>
          </p:cNvPr>
          <p:cNvSpPr>
            <a:spLocks noGrp="1"/>
          </p:cNvSpPr>
          <p:nvPr>
            <p:ph type="ftr" sz="quarter" idx="11"/>
          </p:nvPr>
        </p:nvSpPr>
        <p:spPr/>
        <p:txBody>
          <a:bodyPr/>
          <a:lstStyle/>
          <a:p>
            <a:r>
              <a:rPr lang="en-US"/>
              <a:t>INVESTOR PRESENTATION</a:t>
            </a:r>
            <a:endParaRPr lang="en-US" dirty="0"/>
          </a:p>
        </p:txBody>
      </p:sp>
      <p:sp>
        <p:nvSpPr>
          <p:cNvPr id="4" name="Dian numeron paikkamerkki 3">
            <a:extLst>
              <a:ext uri="{FF2B5EF4-FFF2-40B4-BE49-F238E27FC236}">
                <a16:creationId xmlns:a16="http://schemas.microsoft.com/office/drawing/2014/main" id="{660F2DF6-4C7A-DAA3-B3E6-02FDF4F29BF2}"/>
              </a:ext>
            </a:extLst>
          </p:cNvPr>
          <p:cNvSpPr>
            <a:spLocks noGrp="1"/>
          </p:cNvSpPr>
          <p:nvPr>
            <p:ph type="sldNum" sz="quarter" idx="12"/>
          </p:nvPr>
        </p:nvSpPr>
        <p:spPr/>
        <p:txBody>
          <a:bodyPr/>
          <a:lstStyle/>
          <a:p>
            <a:fld id="{9B8CDF1A-3CDE-4195-AF23-CDCF2878DEB5}" type="slidenum">
              <a:rPr lang="en-US" smtClean="0"/>
              <a:pPr/>
              <a:t>82</a:t>
            </a:fld>
            <a:endParaRPr lang="en-US" dirty="0"/>
          </a:p>
        </p:txBody>
      </p:sp>
      <p:sp>
        <p:nvSpPr>
          <p:cNvPr id="5" name="Title 1">
            <a:extLst>
              <a:ext uri="{FF2B5EF4-FFF2-40B4-BE49-F238E27FC236}">
                <a16:creationId xmlns:a16="http://schemas.microsoft.com/office/drawing/2014/main" id="{D810FA28-3668-6312-35D7-82E50DDFE622}"/>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dirty="0"/>
              <a:t>Financial highlights of Q2 2026</a:t>
            </a:r>
          </a:p>
        </p:txBody>
      </p:sp>
      <p:sp>
        <p:nvSpPr>
          <p:cNvPr id="8" name="Slide Number Placeholder 4">
            <a:extLst>
              <a:ext uri="{FF2B5EF4-FFF2-40B4-BE49-F238E27FC236}">
                <a16:creationId xmlns:a16="http://schemas.microsoft.com/office/drawing/2014/main" id="{D3DF450B-5061-6607-740E-9F6EE11C6427}"/>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9B8CDF1A-3CDE-4195-AF23-CDCF2878DEB5}" type="slidenum">
              <a:rPr lang="en-US" smtClean="0">
                <a:solidFill>
                  <a:srgbClr val="322D2D"/>
                </a:solidFill>
                <a:latin typeface="Arial"/>
              </a:rPr>
              <a:pPr>
                <a:defRPr/>
              </a:pPr>
              <a:t>82</a:t>
            </a:fld>
            <a:endParaRPr lang="en-US" dirty="0">
              <a:solidFill>
                <a:srgbClr val="322D2D"/>
              </a:solidFill>
              <a:latin typeface="Arial"/>
            </a:endParaRPr>
          </a:p>
        </p:txBody>
      </p:sp>
      <p:graphicFrame>
        <p:nvGraphicFramePr>
          <p:cNvPr id="9" name="New Table">
            <a:extLst>
              <a:ext uri="{FF2B5EF4-FFF2-40B4-BE49-F238E27FC236}">
                <a16:creationId xmlns:a16="http://schemas.microsoft.com/office/drawing/2014/main" id="{21E26AB7-AE4A-1C1B-F407-FB22B46B52F3}"/>
              </a:ext>
            </a:extLst>
          </p:cNvPr>
          <p:cNvGraphicFramePr>
            <a:graphicFrameLocks noGrp="1"/>
          </p:cNvGraphicFramePr>
          <p:nvPr/>
        </p:nvGraphicFramePr>
        <p:xfrm>
          <a:off x="838199" y="1319186"/>
          <a:ext cx="10260000" cy="3734400"/>
        </p:xfrm>
        <a:graphic>
          <a:graphicData uri="http://schemas.openxmlformats.org/drawingml/2006/table">
            <a:tbl>
              <a:tblPr>
                <a:tableStyleId>{5C22544A-7EE6-4342-B048-85BDC9FD1C3A}</a:tableStyleId>
              </a:tblPr>
              <a:tblGrid>
                <a:gridCol w="3204000">
                  <a:extLst>
                    <a:ext uri="{9D8B030D-6E8A-4147-A177-3AD203B41FA5}">
                      <a16:colId xmlns:a16="http://schemas.microsoft.com/office/drawing/2014/main" val="20000"/>
                    </a:ext>
                  </a:extLst>
                </a:gridCol>
                <a:gridCol w="1008000">
                  <a:extLst>
                    <a:ext uri="{9D8B030D-6E8A-4147-A177-3AD203B41FA5}">
                      <a16:colId xmlns:a16="http://schemas.microsoft.com/office/drawing/2014/main" val="1529610395"/>
                    </a:ext>
                  </a:extLst>
                </a:gridCol>
                <a:gridCol w="1008000">
                  <a:extLst>
                    <a:ext uri="{9D8B030D-6E8A-4147-A177-3AD203B41FA5}">
                      <a16:colId xmlns:a16="http://schemas.microsoft.com/office/drawing/2014/main" val="3689070656"/>
                    </a:ext>
                  </a:extLst>
                </a:gridCol>
                <a:gridCol w="1008000">
                  <a:extLst>
                    <a:ext uri="{9D8B030D-6E8A-4147-A177-3AD203B41FA5}">
                      <a16:colId xmlns:a16="http://schemas.microsoft.com/office/drawing/2014/main" val="3789655663"/>
                    </a:ext>
                  </a:extLst>
                </a:gridCol>
                <a:gridCol w="1008000">
                  <a:extLst>
                    <a:ext uri="{9D8B030D-6E8A-4147-A177-3AD203B41FA5}">
                      <a16:colId xmlns:a16="http://schemas.microsoft.com/office/drawing/2014/main" val="621315899"/>
                    </a:ext>
                  </a:extLst>
                </a:gridCol>
                <a:gridCol w="1008000">
                  <a:extLst>
                    <a:ext uri="{9D8B030D-6E8A-4147-A177-3AD203B41FA5}">
                      <a16:colId xmlns:a16="http://schemas.microsoft.com/office/drawing/2014/main" val="530289388"/>
                    </a:ext>
                  </a:extLst>
                </a:gridCol>
                <a:gridCol w="1008000">
                  <a:extLst>
                    <a:ext uri="{9D8B030D-6E8A-4147-A177-3AD203B41FA5}">
                      <a16:colId xmlns:a16="http://schemas.microsoft.com/office/drawing/2014/main" val="20006"/>
                    </a:ext>
                  </a:extLst>
                </a:gridCol>
                <a:gridCol w="1008000">
                  <a:extLst>
                    <a:ext uri="{9D8B030D-6E8A-4147-A177-3AD203B41FA5}">
                      <a16:colId xmlns:a16="http://schemas.microsoft.com/office/drawing/2014/main" val="1109152354"/>
                    </a:ext>
                  </a:extLst>
                </a:gridCol>
              </a:tblGrid>
              <a:tr h="505551">
                <a:tc>
                  <a:txBody>
                    <a:bodyPr/>
                    <a:lstStyle/>
                    <a:p>
                      <a:pPr rtl="0"/>
                      <a:r>
                        <a:rPr lang="en-US" sz="1600" b="1" dirty="0">
                          <a:solidFill>
                            <a:schemeClr val="bg1"/>
                          </a:solidFill>
                        </a:rPr>
                        <a:t>EUR million </a:t>
                      </a:r>
                      <a:br>
                        <a:rPr lang="en-US" sz="1600" b="1" dirty="0">
                          <a:solidFill>
                            <a:schemeClr val="bg1"/>
                          </a:solidFill>
                        </a:rPr>
                      </a:br>
                      <a:r>
                        <a:rPr lang="en-US" sz="1600" b="0" dirty="0">
                          <a:solidFill>
                            <a:schemeClr val="bg1"/>
                          </a:solidFill>
                        </a:rPr>
                        <a:t>(except ratios)</a:t>
                      </a:r>
                    </a:p>
                  </a:txBody>
                  <a:tcPr marL="36000" marR="36000" marT="72000" marB="72000" anchor="b">
                    <a:lnL w="0"/>
                    <a:lnR w="0">
                      <a:noFill/>
                    </a:lnR>
                    <a:lnT w="0"/>
                    <a:lnB w="12700" cmpd="sng">
                      <a:solidFill>
                        <a:srgbClr val="EBE9E9"/>
                      </a:solidFill>
                      <a:prstDash val="solid"/>
                    </a:lnB>
                    <a:solidFill>
                      <a:srgbClr val="5F7896"/>
                    </a:solidFill>
                  </a:tcPr>
                </a:tc>
                <a:tc>
                  <a:txBody>
                    <a:bodyPr/>
                    <a:lstStyle/>
                    <a:p>
                      <a:pPr marL="0" algn="r" defTabSz="914400" rtl="0" eaLnBrk="1" latinLnBrk="0" hangingPunct="1"/>
                      <a:r>
                        <a:rPr lang="en-US" sz="1600" b="1" kern="1200" dirty="0">
                          <a:solidFill>
                            <a:schemeClr val="bg1"/>
                          </a:solidFill>
                          <a:latin typeface="+mn-lt"/>
                          <a:ea typeface="+mn-ea"/>
                          <a:cs typeface="+mn-cs"/>
                        </a:rPr>
                        <a:t>Q2 2026</a:t>
                      </a:r>
                    </a:p>
                  </a:txBody>
                  <a:tcPr marL="36000" marR="36000" marT="72000" marB="7200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marL="0" algn="r" defTabSz="914400" rtl="0" eaLnBrk="1" latinLnBrk="0" hangingPunct="1"/>
                      <a:r>
                        <a:rPr lang="en-US" sz="1600" b="1" kern="1200" dirty="0">
                          <a:solidFill>
                            <a:schemeClr val="bg1"/>
                          </a:solidFill>
                          <a:latin typeface="+mn-lt"/>
                          <a:ea typeface="+mn-ea"/>
                          <a:cs typeface="+mn-cs"/>
                        </a:rPr>
                        <a:t>Q2 2025</a:t>
                      </a:r>
                    </a:p>
                  </a:txBody>
                  <a:tcPr marL="36000" marR="36000" marT="72000" marB="7200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sz="1600" b="1" dirty="0">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1600" b="1" dirty="0">
                          <a:solidFill>
                            <a:schemeClr val="bg1"/>
                          </a:solidFill>
                        </a:rPr>
                        <a:t>Δ%</a:t>
                      </a:r>
                    </a:p>
                  </a:txBody>
                  <a:tcPr marL="36000" marR="36000" marT="72000" marB="7200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marL="0" algn="r" defTabSz="914400" rtl="0" eaLnBrk="1" latinLnBrk="0" hangingPunct="1"/>
                      <a:r>
                        <a:rPr lang="en-US" sz="1600" b="1" kern="1200" dirty="0">
                          <a:solidFill>
                            <a:schemeClr val="bg1"/>
                          </a:solidFill>
                          <a:latin typeface="+mn-lt"/>
                          <a:ea typeface="+mn-ea"/>
                          <a:cs typeface="+mn-cs"/>
                        </a:rPr>
                        <a:t>H1 2026</a:t>
                      </a:r>
                    </a:p>
                  </a:txBody>
                  <a:tcPr marL="36000" marR="36000" marT="72000" marB="7200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marL="0" algn="r" defTabSz="914400" rtl="0" eaLnBrk="1" latinLnBrk="0" hangingPunct="1"/>
                      <a:r>
                        <a:rPr lang="en-US" sz="1600" b="1" kern="1200" dirty="0">
                          <a:solidFill>
                            <a:schemeClr val="bg1"/>
                          </a:solidFill>
                          <a:latin typeface="+mn-lt"/>
                          <a:ea typeface="+mn-ea"/>
                          <a:cs typeface="+mn-cs"/>
                        </a:rPr>
                        <a:t>H1 2025</a:t>
                      </a:r>
                    </a:p>
                  </a:txBody>
                  <a:tcPr marL="36000" marR="36000" marT="72000" marB="7200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sz="1600" b="1" dirty="0">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1600" b="1" dirty="0">
                          <a:solidFill>
                            <a:schemeClr val="bg1"/>
                          </a:solidFill>
                        </a:rPr>
                        <a:t>Δ%</a:t>
                      </a:r>
                    </a:p>
                  </a:txBody>
                  <a:tcPr marL="36000" marR="36000" marT="72000" marB="7200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marL="0" algn="r" defTabSz="914400" rtl="0" eaLnBrk="1" latinLnBrk="0" hangingPunct="1"/>
                      <a:endParaRPr lang="en-US" sz="1600" b="1" kern="1200" dirty="0">
                        <a:solidFill>
                          <a:schemeClr val="bg1"/>
                        </a:solidFill>
                        <a:latin typeface="+mn-lt"/>
                        <a:ea typeface="+mn-ea"/>
                        <a:cs typeface="+mn-cs"/>
                      </a:endParaRPr>
                    </a:p>
                    <a:p>
                      <a:pPr marL="0" algn="r" defTabSz="914400" rtl="0" eaLnBrk="1" latinLnBrk="0" hangingPunct="1"/>
                      <a:r>
                        <a:rPr lang="en-US" sz="1600" b="1" kern="1200" dirty="0">
                          <a:solidFill>
                            <a:schemeClr val="bg1"/>
                          </a:solidFill>
                          <a:latin typeface="+mn-lt"/>
                          <a:ea typeface="+mn-ea"/>
                          <a:cs typeface="+mn-cs"/>
                        </a:rPr>
                        <a:t>2025</a:t>
                      </a:r>
                    </a:p>
                  </a:txBody>
                  <a:tcPr marL="36000" marR="36000" marT="72000" marB="7200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extLst>
                  <a:ext uri="{0D108BD9-81ED-4DB2-BD59-A6C34878D82A}">
                    <a16:rowId xmlns:a16="http://schemas.microsoft.com/office/drawing/2014/main" val="10000"/>
                  </a:ext>
                </a:extLst>
              </a:tr>
              <a:tr h="342000">
                <a:tc>
                  <a:txBody>
                    <a:bodyPr/>
                    <a:lstStyle/>
                    <a:p>
                      <a:pPr rtl="0"/>
                      <a:r>
                        <a:rPr lang="en-US" sz="1600" dirty="0">
                          <a:solidFill>
                            <a:schemeClr val="tx1"/>
                          </a:solidFill>
                        </a:rPr>
                        <a:t>Revenue</a:t>
                      </a:r>
                    </a:p>
                  </a:txBody>
                  <a:tcPr marL="36000" marR="36000" marT="72000" marB="72000" anchor="b">
                    <a:lnL w="0"/>
                    <a:lnR w="0">
                      <a:noFill/>
                    </a:lnR>
                    <a:lnT w="12700" cmpd="sng">
                      <a:solidFill>
                        <a:srgbClr val="EBE9E9"/>
                      </a:solidFill>
                      <a:prstDash val="solid"/>
                    </a:lnT>
                    <a:lnB w="12700" cmpd="sng">
                      <a:solidFill>
                        <a:srgbClr val="EBE9E9"/>
                      </a:solidFill>
                      <a:prstDash val="solid"/>
                    </a:lnB>
                    <a:noFill/>
                  </a:tcPr>
                </a:tc>
                <a:tc>
                  <a:txBody>
                    <a:bodyPr/>
                    <a:lstStyle/>
                    <a:p>
                      <a:pPr marL="0" algn="r" defTabSz="914400" rtl="0" eaLnBrk="1" latinLnBrk="0" hangingPunct="1"/>
                      <a:r>
                        <a:rPr lang="en-US" sz="1600" b="1" kern="1200" dirty="0">
                          <a:solidFill>
                            <a:schemeClr val="tx1"/>
                          </a:solidFill>
                          <a:latin typeface="+mn-lt"/>
                          <a:ea typeface="+mn-ea"/>
                          <a:cs typeface="+mn-cs"/>
                        </a:rPr>
                        <a:t>693.0</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693.4</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0%</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1,370.3</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1,402.2</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0" kern="1200" dirty="0">
                          <a:solidFill>
                            <a:schemeClr val="tx1"/>
                          </a:solidFill>
                          <a:latin typeface="+mn-lt"/>
                          <a:ea typeface="+mn-ea"/>
                          <a:cs typeface="+mn-cs"/>
                        </a:rPr>
                        <a:t>-2%</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chemeClr val="bg1"/>
                    </a:solidFill>
                  </a:tcPr>
                </a:tc>
                <a:tc>
                  <a:txBody>
                    <a:bodyPr/>
                    <a:lstStyle/>
                    <a:p>
                      <a:pPr marL="0" algn="r" defTabSz="914400" rtl="0" eaLnBrk="1" latinLnBrk="0" hangingPunct="1"/>
                      <a:r>
                        <a:rPr lang="en-US" sz="1600" b="1" kern="1200" dirty="0">
                          <a:solidFill>
                            <a:schemeClr val="tx1"/>
                          </a:solidFill>
                          <a:latin typeface="+mn-lt"/>
                          <a:ea typeface="+mn-ea"/>
                          <a:cs typeface="+mn-cs"/>
                        </a:rPr>
                        <a:t>2,753.5</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extLst>
                  <a:ext uri="{0D108BD9-81ED-4DB2-BD59-A6C34878D82A}">
                    <a16:rowId xmlns:a16="http://schemas.microsoft.com/office/drawing/2014/main" val="10001"/>
                  </a:ext>
                </a:extLst>
              </a:tr>
              <a:tr h="342000">
                <a:tc>
                  <a:txBody>
                    <a:bodyPr/>
                    <a:lstStyle/>
                    <a:p>
                      <a:pPr rtl="0"/>
                      <a:r>
                        <a:rPr lang="en-US" sz="1600" dirty="0">
                          <a:solidFill>
                            <a:schemeClr val="tx1"/>
                          </a:solidFill>
                        </a:rPr>
                        <a:t>Operative EBITDA</a:t>
                      </a:r>
                    </a:p>
                  </a:txBody>
                  <a:tcPr marL="36000" marR="36000" marT="72000" marB="72000" anchor="b">
                    <a:lnL w="0"/>
                    <a:lnR w="0">
                      <a:noFill/>
                    </a:lnR>
                    <a:lnT w="12700" cmpd="sng">
                      <a:solidFill>
                        <a:srgbClr val="EBE9E9"/>
                      </a:solidFill>
                      <a:prstDash val="solid"/>
                    </a:lnT>
                    <a:lnB w="12700" cmpd="sng">
                      <a:solidFill>
                        <a:srgbClr val="EBE9E9"/>
                      </a:solidFill>
                      <a:prstDash val="solid"/>
                    </a:lnB>
                    <a:noFill/>
                  </a:tcPr>
                </a:tc>
                <a:tc>
                  <a:txBody>
                    <a:bodyPr/>
                    <a:lstStyle/>
                    <a:p>
                      <a:pPr marL="0" algn="r" defTabSz="914400" rtl="0" eaLnBrk="1" latinLnBrk="0" hangingPunct="1"/>
                      <a:r>
                        <a:rPr lang="en-US" sz="1600" b="1" kern="1200" dirty="0">
                          <a:solidFill>
                            <a:schemeClr val="tx1"/>
                          </a:solidFill>
                          <a:latin typeface="+mn-lt"/>
                          <a:ea typeface="+mn-ea"/>
                          <a:cs typeface="+mn-cs"/>
                        </a:rPr>
                        <a:t>111.7</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131.8</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-15%</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229.0</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267.3</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0" kern="1200" dirty="0">
                          <a:solidFill>
                            <a:schemeClr val="tx1"/>
                          </a:solidFill>
                          <a:latin typeface="+mn-lt"/>
                          <a:ea typeface="+mn-ea"/>
                          <a:cs typeface="+mn-cs"/>
                        </a:rPr>
                        <a:t>-14%</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tx1">
                          <a:lumMod val="10000"/>
                          <a:lumOff val="90000"/>
                        </a:schemeClr>
                      </a:solidFill>
                      <a:prstDash val="solid"/>
                      <a:round/>
                      <a:headEnd type="none" w="med" len="med"/>
                      <a:tailEnd type="none" w="med" len="med"/>
                    </a:lnB>
                    <a:solidFill>
                      <a:schemeClr val="bg1"/>
                    </a:solidFill>
                  </a:tcPr>
                </a:tc>
                <a:tc>
                  <a:txBody>
                    <a:bodyPr/>
                    <a:lstStyle/>
                    <a:p>
                      <a:pPr marL="0" algn="r" defTabSz="914400" rtl="0" eaLnBrk="1" latinLnBrk="0" hangingPunct="1"/>
                      <a:r>
                        <a:rPr lang="en-US" sz="1600" b="1" kern="1200" dirty="0">
                          <a:solidFill>
                            <a:schemeClr val="tx1"/>
                          </a:solidFill>
                          <a:latin typeface="+mn-lt"/>
                          <a:ea typeface="+mn-ea"/>
                          <a:cs typeface="+mn-cs"/>
                        </a:rPr>
                        <a:t>524.6</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tx1">
                          <a:lumMod val="10000"/>
                          <a:lumOff val="90000"/>
                        </a:schemeClr>
                      </a:solidFill>
                      <a:prstDash val="solid"/>
                      <a:round/>
                      <a:headEnd type="none" w="med" len="med"/>
                      <a:tailEnd type="none" w="med" len="med"/>
                    </a:lnB>
                    <a:solidFill>
                      <a:srgbClr val="E6EBF0"/>
                    </a:solidFill>
                  </a:tcPr>
                </a:tc>
                <a:extLst>
                  <a:ext uri="{0D108BD9-81ED-4DB2-BD59-A6C34878D82A}">
                    <a16:rowId xmlns:a16="http://schemas.microsoft.com/office/drawing/2014/main" val="10002"/>
                  </a:ext>
                </a:extLst>
              </a:tr>
              <a:tr h="342000">
                <a:tc>
                  <a:txBody>
                    <a:bodyPr/>
                    <a:lstStyle/>
                    <a:p>
                      <a:pPr marL="182563" indent="0" rtl="0"/>
                      <a:r>
                        <a:rPr lang="en-US" sz="1600" dirty="0">
                          <a:solidFill>
                            <a:schemeClr val="tx1"/>
                          </a:solidFill>
                        </a:rPr>
                        <a:t>of which margin</a:t>
                      </a:r>
                    </a:p>
                  </a:txBody>
                  <a:tcPr marL="36000" marR="36000" marT="72000" marB="72000" anchor="b">
                    <a:lnL w="0"/>
                    <a:lnR w="0">
                      <a:noFill/>
                    </a:lnR>
                    <a:lnT w="12700" cmpd="sng">
                      <a:solidFill>
                        <a:srgbClr val="EBE9E9"/>
                      </a:solidFill>
                      <a:prstDash val="solid"/>
                    </a:lnT>
                    <a:lnB w="12700" cmpd="sng">
                      <a:solidFill>
                        <a:srgbClr val="EBE9E9"/>
                      </a:solidFill>
                      <a:prstDash val="solid"/>
                    </a:lnB>
                    <a:noFill/>
                  </a:tcPr>
                </a:tc>
                <a:tc>
                  <a:txBody>
                    <a:bodyPr/>
                    <a:lstStyle/>
                    <a:p>
                      <a:pPr marL="0" algn="r" defTabSz="914400" rtl="0" eaLnBrk="1" latinLnBrk="0" hangingPunct="1"/>
                      <a:r>
                        <a:rPr lang="en-US" sz="1600" b="1" kern="1200" dirty="0">
                          <a:solidFill>
                            <a:schemeClr val="tx1"/>
                          </a:solidFill>
                          <a:latin typeface="+mn-lt"/>
                          <a:ea typeface="+mn-ea"/>
                          <a:cs typeface="+mn-cs"/>
                        </a:rPr>
                        <a:t>16.1%</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19.0%</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endParaRPr lang="en-US" sz="1600" b="1" kern="1200" dirty="0">
                        <a:solidFill>
                          <a:schemeClr val="tx1"/>
                        </a:solidFill>
                        <a:latin typeface="+mn-lt"/>
                        <a:ea typeface="+mn-ea"/>
                        <a:cs typeface="+mn-cs"/>
                      </a:endParaRP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16.7%</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19.1%</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endParaRPr lang="en-US" sz="1600" b="0" kern="1200" dirty="0">
                        <a:solidFill>
                          <a:schemeClr val="tx1"/>
                        </a:solidFill>
                        <a:latin typeface="+mn-lt"/>
                        <a:ea typeface="+mn-ea"/>
                        <a:cs typeface="+mn-cs"/>
                      </a:endParaRPr>
                    </a:p>
                  </a:txBody>
                  <a:tcPr marL="36000" marR="36000" marT="72000" marB="72000" anchor="b">
                    <a:lnL w="0">
                      <a:noFill/>
                    </a:lnL>
                    <a:lnR w="0">
                      <a:noFill/>
                    </a:lnR>
                    <a:lnT w="12700" cap="flat" cmpd="sng" algn="ctr">
                      <a:solidFill>
                        <a:schemeClr val="tx1">
                          <a:lumMod val="10000"/>
                          <a:lumOff val="90000"/>
                        </a:schemeClr>
                      </a:solidFill>
                      <a:prstDash val="solid"/>
                      <a:round/>
                      <a:headEnd type="none" w="med" len="med"/>
                      <a:tailEnd type="none" w="med" len="med"/>
                    </a:lnT>
                    <a:lnB w="12700" cap="flat" cmpd="sng" algn="ctr">
                      <a:solidFill>
                        <a:schemeClr val="tx1">
                          <a:lumMod val="10000"/>
                          <a:lumOff val="90000"/>
                        </a:schemeClr>
                      </a:solidFill>
                      <a:prstDash val="solid"/>
                      <a:round/>
                      <a:headEnd type="none" w="med" len="med"/>
                      <a:tailEnd type="none" w="med" len="med"/>
                    </a:lnB>
                    <a:solidFill>
                      <a:schemeClr val="bg1"/>
                    </a:solidFill>
                  </a:tcPr>
                </a:tc>
                <a:tc>
                  <a:txBody>
                    <a:bodyPr/>
                    <a:lstStyle/>
                    <a:p>
                      <a:pPr marL="0" algn="r" defTabSz="914400" rtl="0" eaLnBrk="1" latinLnBrk="0" hangingPunct="1"/>
                      <a:r>
                        <a:rPr lang="en-US" sz="1600" b="1" kern="1200" dirty="0">
                          <a:solidFill>
                            <a:schemeClr val="tx1"/>
                          </a:solidFill>
                          <a:latin typeface="+mn-lt"/>
                          <a:ea typeface="+mn-ea"/>
                          <a:cs typeface="+mn-cs"/>
                        </a:rPr>
                        <a:t>19.1%</a:t>
                      </a:r>
                    </a:p>
                  </a:txBody>
                  <a:tcPr marL="36000" marR="36000" marT="72000" marB="72000" anchor="b">
                    <a:lnL w="0">
                      <a:noFill/>
                    </a:lnL>
                    <a:lnR w="0">
                      <a:noFill/>
                    </a:lnR>
                    <a:lnT w="12700" cap="flat" cmpd="sng" algn="ctr">
                      <a:solidFill>
                        <a:schemeClr val="tx1">
                          <a:lumMod val="10000"/>
                          <a:lumOff val="90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extLst>
                  <a:ext uri="{0D108BD9-81ED-4DB2-BD59-A6C34878D82A}">
                    <a16:rowId xmlns:a16="http://schemas.microsoft.com/office/drawing/2014/main" val="10003"/>
                  </a:ext>
                </a:extLst>
              </a:tr>
              <a:tr h="342000">
                <a:tc>
                  <a:txBody>
                    <a:bodyPr/>
                    <a:lstStyle/>
                    <a:p>
                      <a:pPr rtl="0"/>
                      <a:r>
                        <a:rPr lang="en-US" sz="1600" dirty="0">
                          <a:solidFill>
                            <a:schemeClr val="tx1"/>
                          </a:solidFill>
                        </a:rPr>
                        <a:t>Operative</a:t>
                      </a:r>
                      <a:r>
                        <a:rPr lang="en-US" sz="1600" baseline="0" dirty="0">
                          <a:solidFill>
                            <a:schemeClr val="tx1"/>
                          </a:solidFill>
                        </a:rPr>
                        <a:t> EBIT</a:t>
                      </a:r>
                      <a:endParaRPr lang="en-US" sz="1600" dirty="0">
                        <a:solidFill>
                          <a:schemeClr val="tx1"/>
                        </a:solidFill>
                      </a:endParaRPr>
                    </a:p>
                  </a:txBody>
                  <a:tcPr marL="36000" marR="36000" marT="72000" marB="72000" anchor="b">
                    <a:lnL w="0"/>
                    <a:lnR w="0">
                      <a:noFill/>
                    </a:lnR>
                    <a:lnT w="12700" cmpd="sng">
                      <a:solidFill>
                        <a:srgbClr val="EBE9E9"/>
                      </a:solidFill>
                      <a:prstDash val="solid"/>
                    </a:lnT>
                    <a:lnB w="12700" cmpd="sng">
                      <a:solidFill>
                        <a:srgbClr val="EBE9E9"/>
                      </a:solidFill>
                      <a:prstDash val="solid"/>
                    </a:lnB>
                    <a:noFill/>
                  </a:tcPr>
                </a:tc>
                <a:tc>
                  <a:txBody>
                    <a:bodyPr/>
                    <a:lstStyle/>
                    <a:p>
                      <a:pPr marL="0" algn="r" defTabSz="914400" rtl="0" eaLnBrk="1" latinLnBrk="0" hangingPunct="1"/>
                      <a:r>
                        <a:rPr lang="en-US" sz="1600" b="1" kern="1200" dirty="0">
                          <a:solidFill>
                            <a:schemeClr val="tx1"/>
                          </a:solidFill>
                          <a:latin typeface="+mn-lt"/>
                          <a:ea typeface="+mn-ea"/>
                          <a:cs typeface="+mn-cs"/>
                        </a:rPr>
                        <a:t>57.9</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83.4</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-31%</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123.3</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169.1</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0" kern="1200" dirty="0">
                          <a:solidFill>
                            <a:schemeClr val="tx1"/>
                          </a:solidFill>
                          <a:latin typeface="+mn-lt"/>
                          <a:ea typeface="+mn-ea"/>
                          <a:cs typeface="+mn-cs"/>
                        </a:rPr>
                        <a:t>-27%</a:t>
                      </a:r>
                    </a:p>
                  </a:txBody>
                  <a:tcPr marL="36000" marR="36000" marT="72000" marB="72000" anchor="b">
                    <a:lnL w="0">
                      <a:noFill/>
                    </a:lnL>
                    <a:lnR w="0">
                      <a:noFill/>
                    </a:lnR>
                    <a:lnT w="12700" cap="flat" cmpd="sng" algn="ctr">
                      <a:solidFill>
                        <a:schemeClr val="tx1">
                          <a:lumMod val="10000"/>
                          <a:lumOff val="90000"/>
                        </a:schemeClr>
                      </a:solidFill>
                      <a:prstDash val="solid"/>
                      <a:round/>
                      <a:headEnd type="none" w="med" len="med"/>
                      <a:tailEnd type="none" w="med" len="med"/>
                    </a:lnT>
                    <a:lnB w="12700" cap="flat" cmpd="sng" algn="ctr">
                      <a:solidFill>
                        <a:schemeClr val="tx1">
                          <a:lumMod val="10000"/>
                          <a:lumOff val="90000"/>
                        </a:schemeClr>
                      </a:solidFill>
                      <a:prstDash val="solid"/>
                      <a:round/>
                      <a:headEnd type="none" w="med" len="med"/>
                      <a:tailEnd type="none" w="med" len="med"/>
                    </a:lnB>
                    <a:solidFill>
                      <a:schemeClr val="bg1"/>
                    </a:solidFill>
                  </a:tcPr>
                </a:tc>
                <a:tc>
                  <a:txBody>
                    <a:bodyPr/>
                    <a:lstStyle/>
                    <a:p>
                      <a:pPr marL="0" algn="r" defTabSz="914400" rtl="0" eaLnBrk="1" latinLnBrk="0" hangingPunct="1"/>
                      <a:r>
                        <a:rPr lang="en-US" sz="1600" b="1" kern="1200" dirty="0">
                          <a:solidFill>
                            <a:schemeClr val="tx1"/>
                          </a:solidFill>
                          <a:latin typeface="+mn-lt"/>
                          <a:ea typeface="+mn-ea"/>
                          <a:cs typeface="+mn-cs"/>
                        </a:rPr>
                        <a:t>324.4</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tx1">
                          <a:lumMod val="10000"/>
                          <a:lumOff val="90000"/>
                        </a:schemeClr>
                      </a:solidFill>
                      <a:prstDash val="solid"/>
                      <a:round/>
                      <a:headEnd type="none" w="med" len="med"/>
                      <a:tailEnd type="none" w="med" len="med"/>
                    </a:lnB>
                    <a:solidFill>
                      <a:srgbClr val="E6EBF0"/>
                    </a:solidFill>
                  </a:tcPr>
                </a:tc>
                <a:extLst>
                  <a:ext uri="{0D108BD9-81ED-4DB2-BD59-A6C34878D82A}">
                    <a16:rowId xmlns:a16="http://schemas.microsoft.com/office/drawing/2014/main" val="10004"/>
                  </a:ext>
                </a:extLst>
              </a:tr>
              <a:tr h="342000">
                <a:tc>
                  <a:txBody>
                    <a:bodyPr/>
                    <a:lstStyle/>
                    <a:p>
                      <a:pPr marL="182563" indent="0" rtl="0"/>
                      <a:r>
                        <a:rPr lang="en-US" sz="1600" dirty="0">
                          <a:solidFill>
                            <a:schemeClr val="tx1"/>
                          </a:solidFill>
                        </a:rPr>
                        <a:t>of which margin</a:t>
                      </a:r>
                    </a:p>
                  </a:txBody>
                  <a:tcPr marL="36000" marR="36000" marT="72000" marB="72000" anchor="b">
                    <a:lnL w="0"/>
                    <a:lnR w="0">
                      <a:noFill/>
                    </a:lnR>
                    <a:lnT w="12700" cmpd="sng">
                      <a:solidFill>
                        <a:srgbClr val="EBE9E9"/>
                      </a:solidFill>
                      <a:prstDash val="solid"/>
                    </a:lnT>
                    <a:lnB w="12700" cmpd="sng">
                      <a:solidFill>
                        <a:srgbClr val="EBE9E9"/>
                      </a:solidFill>
                      <a:prstDash val="solid"/>
                    </a:lnB>
                    <a:noFill/>
                  </a:tcPr>
                </a:tc>
                <a:tc>
                  <a:txBody>
                    <a:bodyPr/>
                    <a:lstStyle/>
                    <a:p>
                      <a:pPr marL="0" algn="r" defTabSz="914400" rtl="0" eaLnBrk="1" latinLnBrk="0" hangingPunct="1"/>
                      <a:r>
                        <a:rPr lang="en-US" sz="1600" b="1" kern="1200" dirty="0">
                          <a:solidFill>
                            <a:schemeClr val="tx1"/>
                          </a:solidFill>
                          <a:latin typeface="+mn-lt"/>
                          <a:ea typeface="+mn-ea"/>
                          <a:cs typeface="+mn-cs"/>
                        </a:rPr>
                        <a:t>8.4%</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12.0%</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endParaRPr lang="en-US" sz="1600" b="1" kern="1200" dirty="0">
                        <a:solidFill>
                          <a:schemeClr val="tx1"/>
                        </a:solidFill>
                        <a:latin typeface="+mn-lt"/>
                        <a:ea typeface="+mn-ea"/>
                        <a:cs typeface="+mn-cs"/>
                      </a:endParaRP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9.0%</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12.1%</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endParaRPr lang="en-US" sz="1600" b="0" kern="1200" dirty="0">
                        <a:solidFill>
                          <a:schemeClr val="tx1"/>
                        </a:solidFill>
                        <a:latin typeface="+mn-lt"/>
                        <a:ea typeface="+mn-ea"/>
                        <a:cs typeface="+mn-cs"/>
                      </a:endParaRPr>
                    </a:p>
                  </a:txBody>
                  <a:tcPr marL="36000" marR="36000" marT="72000" marB="72000" anchor="b">
                    <a:lnL w="0">
                      <a:noFill/>
                    </a:lnL>
                    <a:lnR w="0">
                      <a:noFill/>
                    </a:lnR>
                    <a:lnT w="12700" cap="flat" cmpd="sng" algn="ctr">
                      <a:solidFill>
                        <a:schemeClr val="tx1">
                          <a:lumMod val="10000"/>
                          <a:lumOff val="90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chemeClr val="bg1"/>
                    </a:solidFill>
                  </a:tcPr>
                </a:tc>
                <a:tc>
                  <a:txBody>
                    <a:bodyPr/>
                    <a:lstStyle/>
                    <a:p>
                      <a:pPr marL="0" algn="r" defTabSz="914400" rtl="0" eaLnBrk="1" latinLnBrk="0" hangingPunct="1"/>
                      <a:r>
                        <a:rPr lang="en-US" sz="1600" b="1" kern="1200" dirty="0">
                          <a:solidFill>
                            <a:schemeClr val="tx1"/>
                          </a:solidFill>
                          <a:latin typeface="+mn-lt"/>
                          <a:ea typeface="+mn-ea"/>
                          <a:cs typeface="+mn-cs"/>
                        </a:rPr>
                        <a:t>11.8%</a:t>
                      </a:r>
                    </a:p>
                  </a:txBody>
                  <a:tcPr marL="36000" marR="36000" marT="72000" marB="72000" anchor="b">
                    <a:lnL w="0">
                      <a:noFill/>
                    </a:lnL>
                    <a:lnR w="0">
                      <a:noFill/>
                    </a:lnR>
                    <a:lnT w="12700" cap="flat" cmpd="sng" algn="ctr">
                      <a:solidFill>
                        <a:schemeClr val="tx1">
                          <a:lumMod val="10000"/>
                          <a:lumOff val="90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extLst>
                  <a:ext uri="{0D108BD9-81ED-4DB2-BD59-A6C34878D82A}">
                    <a16:rowId xmlns:a16="http://schemas.microsoft.com/office/drawing/2014/main" val="10005"/>
                  </a:ext>
                </a:extLst>
              </a:tr>
              <a:tr h="342000">
                <a:tc>
                  <a:txBody>
                    <a:bodyPr/>
                    <a:lstStyle/>
                    <a:p>
                      <a:pPr marL="0" marR="0" lvl="0" indent="0" algn="l" defTabSz="914400" rtl="0" eaLnBrk="1" fontAlgn="base" latinLnBrk="0" hangingPunct="1">
                        <a:lnSpc>
                          <a:spcPct val="100000"/>
                        </a:lnSpc>
                        <a:spcBef>
                          <a:spcPct val="60000"/>
                        </a:spcBef>
                        <a:spcAft>
                          <a:spcPct val="0"/>
                        </a:spcAft>
                        <a:buClrTx/>
                        <a:buSzTx/>
                        <a:buFont typeface="Wingdings" pitchFamily="2" charset="2"/>
                        <a:buNone/>
                        <a:tabLst/>
                        <a:defRPr/>
                      </a:pPr>
                      <a:r>
                        <a:rPr lang="en-US" sz="1600" kern="1200" dirty="0">
                          <a:solidFill>
                            <a:schemeClr val="tx1"/>
                          </a:solidFill>
                          <a:latin typeface="+mn-lt"/>
                          <a:ea typeface="+mn-ea"/>
                          <a:cs typeface="+mn-cs"/>
                        </a:rPr>
                        <a:t>Net profit </a:t>
                      </a:r>
                    </a:p>
                  </a:txBody>
                  <a:tcPr marL="36000" marR="36000" marT="72000" marB="72000" anchor="b">
                    <a:lnL w="0"/>
                    <a:lnR w="0">
                      <a:noFill/>
                    </a:lnR>
                    <a:lnT w="12700" cmpd="sng">
                      <a:solidFill>
                        <a:srgbClr val="EBE9E9"/>
                      </a:solidFill>
                      <a:prstDash val="solid"/>
                    </a:lnT>
                    <a:lnB w="12700" cmpd="sng">
                      <a:solidFill>
                        <a:srgbClr val="EBE9E9"/>
                      </a:solidFill>
                      <a:prstDash val="solid"/>
                    </a:lnB>
                    <a:noFill/>
                  </a:tcPr>
                </a:tc>
                <a:tc>
                  <a:txBody>
                    <a:bodyPr/>
                    <a:lstStyle/>
                    <a:p>
                      <a:pPr marL="0" algn="r" defTabSz="914400" rtl="0" eaLnBrk="1" latinLnBrk="0" hangingPunct="1"/>
                      <a:r>
                        <a:rPr lang="en-US" sz="1600" b="1" kern="1200" dirty="0">
                          <a:solidFill>
                            <a:schemeClr val="tx1"/>
                          </a:solidFill>
                          <a:latin typeface="+mn-lt"/>
                          <a:ea typeface="+mn-ea"/>
                          <a:cs typeface="+mn-cs"/>
                        </a:rPr>
                        <a:t>37.0</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57.5</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-36%</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82.5</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119.2</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0" kern="1200" dirty="0">
                          <a:solidFill>
                            <a:schemeClr val="tx1"/>
                          </a:solidFill>
                          <a:latin typeface="+mn-lt"/>
                          <a:ea typeface="+mn-ea"/>
                          <a:cs typeface="+mn-cs"/>
                        </a:rPr>
                        <a:t>-31%</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chemeClr val="bg1"/>
                    </a:solidFill>
                  </a:tcPr>
                </a:tc>
                <a:tc>
                  <a:txBody>
                    <a:bodyPr/>
                    <a:lstStyle/>
                    <a:p>
                      <a:pPr marL="0" algn="r" defTabSz="914400" rtl="0" eaLnBrk="1" latinLnBrk="0" hangingPunct="1"/>
                      <a:r>
                        <a:rPr lang="en-US" sz="1600" b="1" kern="1200" dirty="0">
                          <a:solidFill>
                            <a:schemeClr val="tx1"/>
                          </a:solidFill>
                          <a:latin typeface="+mn-lt"/>
                          <a:ea typeface="+mn-ea"/>
                          <a:cs typeface="+mn-cs"/>
                        </a:rPr>
                        <a:t>194.1</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extLst>
                  <a:ext uri="{0D108BD9-81ED-4DB2-BD59-A6C34878D82A}">
                    <a16:rowId xmlns:a16="http://schemas.microsoft.com/office/drawing/2014/main" val="10006"/>
                  </a:ext>
                </a:extLst>
              </a:tr>
              <a:tr h="342000">
                <a:tc>
                  <a:txBody>
                    <a:bodyPr/>
                    <a:lstStyle/>
                    <a:p>
                      <a:pPr marL="0" marR="0" lvl="0" indent="0" algn="l" defTabSz="914400" rtl="0" eaLnBrk="1" fontAlgn="base" latinLnBrk="0" hangingPunct="1">
                        <a:lnSpc>
                          <a:spcPct val="100000"/>
                        </a:lnSpc>
                        <a:spcBef>
                          <a:spcPct val="60000"/>
                        </a:spcBef>
                        <a:spcAft>
                          <a:spcPct val="0"/>
                        </a:spcAft>
                        <a:buClrTx/>
                        <a:buSzTx/>
                        <a:buFont typeface="Wingdings" pitchFamily="2" charset="2"/>
                        <a:buNone/>
                        <a:tabLst/>
                        <a:defRPr/>
                      </a:pPr>
                      <a:r>
                        <a:rPr lang="en-US" sz="1600" kern="1200" dirty="0">
                          <a:solidFill>
                            <a:schemeClr val="tx1"/>
                          </a:solidFill>
                          <a:latin typeface="+mn-lt"/>
                          <a:ea typeface="+mn-ea"/>
                          <a:cs typeface="+mn-cs"/>
                        </a:rPr>
                        <a:t>EPS diluted, EUR</a:t>
                      </a:r>
                    </a:p>
                  </a:txBody>
                  <a:tcPr marL="36000" marR="36000" marT="72000" marB="72000" anchor="b">
                    <a:lnL w="0"/>
                    <a:lnR w="0">
                      <a:noFill/>
                    </a:lnR>
                    <a:lnT w="12700" cmpd="sng">
                      <a:solidFill>
                        <a:srgbClr val="EBE9E9"/>
                      </a:solidFill>
                      <a:prstDash val="solid"/>
                    </a:lnT>
                    <a:lnB w="25400" cmpd="sng">
                      <a:solidFill>
                        <a:srgbClr val="F5F0ED"/>
                      </a:solidFill>
                      <a:prstDash val="soli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600" b="1" kern="1200" dirty="0">
                          <a:solidFill>
                            <a:schemeClr val="tx1"/>
                          </a:solidFill>
                          <a:latin typeface="+mn-lt"/>
                          <a:ea typeface="+mn-ea"/>
                          <a:cs typeface="+mn-cs"/>
                        </a:rPr>
                        <a:t>0.23</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solidFill>
                      <a:srgbClr val="E6EBF0"/>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600" b="0" kern="1200" dirty="0">
                          <a:solidFill>
                            <a:schemeClr val="tx1"/>
                          </a:solidFill>
                          <a:latin typeface="+mn-lt"/>
                          <a:ea typeface="+mn-ea"/>
                          <a:cs typeface="+mn-cs"/>
                        </a:rPr>
                        <a:t>0.35</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-33%</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0.52</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0.73</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noFill/>
                  </a:tcPr>
                </a:tc>
                <a:tc>
                  <a:txBody>
                    <a:bodyPr/>
                    <a:lstStyle/>
                    <a:p>
                      <a:pPr marL="0" algn="r" defTabSz="914400" rtl="0" eaLnBrk="1" latinLnBrk="0" hangingPunct="1"/>
                      <a:r>
                        <a:rPr lang="en-US" sz="1600" b="0" kern="1200" dirty="0">
                          <a:solidFill>
                            <a:schemeClr val="tx1"/>
                          </a:solidFill>
                          <a:latin typeface="+mn-lt"/>
                          <a:ea typeface="+mn-ea"/>
                          <a:cs typeface="+mn-cs"/>
                        </a:rPr>
                        <a:t>-29%</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solidFill>
                      <a:schemeClr val="bg1"/>
                    </a:solidFill>
                  </a:tcPr>
                </a:tc>
                <a:tc>
                  <a:txBody>
                    <a:bodyPr/>
                    <a:lstStyle/>
                    <a:p>
                      <a:pPr marL="0" algn="r" defTabSz="914400" rtl="0" eaLnBrk="1" latinLnBrk="0" hangingPunct="1"/>
                      <a:r>
                        <a:rPr lang="en-US" sz="1600" b="1" kern="1200" dirty="0">
                          <a:solidFill>
                            <a:schemeClr val="tx1"/>
                          </a:solidFill>
                          <a:latin typeface="+mn-lt"/>
                          <a:ea typeface="+mn-ea"/>
                          <a:cs typeface="+mn-cs"/>
                        </a:rPr>
                        <a:t>1.18</a:t>
                      </a:r>
                    </a:p>
                  </a:txBody>
                  <a:tcPr marL="36000" marR="36000" marT="72000" marB="7200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solidFill>
                      <a:srgbClr val="E6EBF0"/>
                    </a:solidFill>
                  </a:tcPr>
                </a:tc>
                <a:extLst>
                  <a:ext uri="{0D108BD9-81ED-4DB2-BD59-A6C34878D82A}">
                    <a16:rowId xmlns:a16="http://schemas.microsoft.com/office/drawing/2014/main" val="10007"/>
                  </a:ext>
                </a:extLst>
              </a:tr>
              <a:tr h="342000">
                <a:tc>
                  <a:txBody>
                    <a:bodyPr/>
                    <a:lstStyle/>
                    <a:p>
                      <a:pPr marL="0" marR="0" lvl="0" indent="0" algn="l" defTabSz="914400" rtl="0" eaLnBrk="1" fontAlgn="base" latinLnBrk="0" hangingPunct="1">
                        <a:lnSpc>
                          <a:spcPct val="100000"/>
                        </a:lnSpc>
                        <a:spcBef>
                          <a:spcPct val="60000"/>
                        </a:spcBef>
                        <a:spcAft>
                          <a:spcPct val="0"/>
                        </a:spcAft>
                        <a:buClrTx/>
                        <a:buSzTx/>
                        <a:buFont typeface="Wingdings" pitchFamily="2" charset="2"/>
                        <a:buNone/>
                        <a:tabLst/>
                        <a:defRPr/>
                      </a:pPr>
                      <a:r>
                        <a:rPr lang="en-US" sz="1600" kern="1200" dirty="0">
                          <a:solidFill>
                            <a:schemeClr val="tx1"/>
                          </a:solidFill>
                          <a:latin typeface="+mn-lt"/>
                          <a:ea typeface="+mn-ea"/>
                          <a:cs typeface="+mn-cs"/>
                        </a:rPr>
                        <a:t>Cash flow from operating activities</a:t>
                      </a:r>
                    </a:p>
                  </a:txBody>
                  <a:tcPr marL="36000" marR="36000" marT="72000" marB="72000" anchor="b">
                    <a:lnL w="0"/>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600" b="1" kern="1200" dirty="0">
                          <a:solidFill>
                            <a:schemeClr val="tx1"/>
                          </a:solidFill>
                          <a:latin typeface="+mn-lt"/>
                          <a:ea typeface="+mn-ea"/>
                          <a:cs typeface="+mn-cs"/>
                        </a:rPr>
                        <a:t>59.2</a:t>
                      </a:r>
                    </a:p>
                  </a:txBody>
                  <a:tcPr marL="36000" marR="36000" marT="72000" marB="7200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600" b="0" kern="1200" dirty="0">
                          <a:solidFill>
                            <a:schemeClr val="tx1"/>
                          </a:solidFill>
                          <a:latin typeface="+mn-lt"/>
                          <a:ea typeface="+mn-ea"/>
                          <a:cs typeface="+mn-cs"/>
                        </a:rPr>
                        <a:t>63.8</a:t>
                      </a:r>
                    </a:p>
                  </a:txBody>
                  <a:tcPr marL="36000" marR="36000" marT="72000" marB="7200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-7%</a:t>
                      </a:r>
                    </a:p>
                  </a:txBody>
                  <a:tcPr marL="36000" marR="36000" marT="72000" marB="7200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1" kern="1200" dirty="0">
                          <a:solidFill>
                            <a:schemeClr val="tx1"/>
                          </a:solidFill>
                          <a:latin typeface="+mn-lt"/>
                          <a:ea typeface="+mn-ea"/>
                          <a:cs typeface="+mn-cs"/>
                        </a:rPr>
                        <a:t>150.9</a:t>
                      </a:r>
                    </a:p>
                  </a:txBody>
                  <a:tcPr marL="36000" marR="36000" marT="72000" marB="7200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marL="0" algn="r" defTabSz="914400" rtl="0" eaLnBrk="1" latinLnBrk="0" hangingPunct="1"/>
                      <a:r>
                        <a:rPr lang="en-US" sz="1600" b="0" kern="1200" dirty="0">
                          <a:solidFill>
                            <a:schemeClr val="tx1"/>
                          </a:solidFill>
                          <a:latin typeface="+mn-lt"/>
                          <a:ea typeface="+mn-ea"/>
                          <a:cs typeface="+mn-cs"/>
                        </a:rPr>
                        <a:t>118.9</a:t>
                      </a:r>
                    </a:p>
                  </a:txBody>
                  <a:tcPr marL="36000" marR="36000" marT="72000" marB="7200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marL="0" algn="r" defTabSz="914400" rtl="0" eaLnBrk="1" latinLnBrk="0" hangingPunct="1"/>
                      <a:r>
                        <a:rPr lang="en-US" sz="1600" b="0" kern="1200" dirty="0">
                          <a:solidFill>
                            <a:schemeClr val="tx1"/>
                          </a:solidFill>
                          <a:latin typeface="+mn-lt"/>
                          <a:ea typeface="+mn-ea"/>
                          <a:cs typeface="+mn-cs"/>
                        </a:rPr>
                        <a:t>27%</a:t>
                      </a:r>
                    </a:p>
                  </a:txBody>
                  <a:tcPr marL="36000" marR="36000" marT="72000" marB="7200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chemeClr val="bg1"/>
                    </a:solidFill>
                  </a:tcPr>
                </a:tc>
                <a:tc>
                  <a:txBody>
                    <a:bodyPr/>
                    <a:lstStyle/>
                    <a:p>
                      <a:pPr marL="0" algn="r" defTabSz="914400" rtl="0" eaLnBrk="1" latinLnBrk="0" hangingPunct="1"/>
                      <a:r>
                        <a:rPr lang="en-US" sz="1600" b="1" kern="1200" dirty="0">
                          <a:solidFill>
                            <a:schemeClr val="tx1"/>
                          </a:solidFill>
                          <a:latin typeface="+mn-lt"/>
                          <a:ea typeface="+mn-ea"/>
                          <a:cs typeface="+mn-cs"/>
                        </a:rPr>
                        <a:t>378.2</a:t>
                      </a:r>
                    </a:p>
                  </a:txBody>
                  <a:tcPr marL="36000" marR="36000" marT="72000" marB="7200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extLst>
                  <a:ext uri="{0D108BD9-81ED-4DB2-BD59-A6C34878D82A}">
                    <a16:rowId xmlns:a16="http://schemas.microsoft.com/office/drawing/2014/main" val="10008"/>
                  </a:ext>
                </a:extLst>
              </a:tr>
            </a:tbl>
          </a:graphicData>
        </a:graphic>
      </p:graphicFrame>
      <p:sp>
        <p:nvSpPr>
          <p:cNvPr id="6" name="Title 1">
            <a:extLst>
              <a:ext uri="{FF2B5EF4-FFF2-40B4-BE49-F238E27FC236}">
                <a16:creationId xmlns:a16="http://schemas.microsoft.com/office/drawing/2014/main" id="{CDB9D547-02EE-A5D2-E253-1ECDE650ABB2}"/>
              </a:ext>
            </a:extLst>
          </p:cNvPr>
          <p:cNvSpPr txBox="1">
            <a:spLocks/>
          </p:cNvSpPr>
          <p:nvPr/>
        </p:nvSpPr>
        <p:spPr>
          <a:xfrm>
            <a:off x="990599" y="5572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endParaRPr lang="en-US" dirty="0"/>
          </a:p>
        </p:txBody>
      </p:sp>
    </p:spTree>
    <p:extLst>
      <p:ext uri="{BB962C8B-B14F-4D97-AF65-F5344CB8AC3E}">
        <p14:creationId xmlns:p14="http://schemas.microsoft.com/office/powerpoint/2010/main" val="340332612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D07A1D5C-57F7-2990-FC0B-4292DC6C210C}"/>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27353B38-B33E-D202-36CD-627D3B44B98E}"/>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371F3A91-CBBD-1C6E-A843-B750C303F39C}"/>
              </a:ext>
            </a:extLst>
          </p:cNvPr>
          <p:cNvSpPr>
            <a:spLocks noGrp="1"/>
          </p:cNvSpPr>
          <p:nvPr>
            <p:ph type="sldNum" sz="quarter" idx="12"/>
          </p:nvPr>
        </p:nvSpPr>
        <p:spPr/>
        <p:txBody>
          <a:bodyPr/>
          <a:lstStyle/>
          <a:p>
            <a:fld id="{9B8CDF1A-3CDE-4195-AF23-CDCF2878DEB5}" type="slidenum">
              <a:rPr lang="en-US" smtClean="0"/>
              <a:t>83</a:t>
            </a:fld>
            <a:endParaRPr lang="en-US"/>
          </a:p>
        </p:txBody>
      </p:sp>
      <p:sp>
        <p:nvSpPr>
          <p:cNvPr id="5" name="Title 1">
            <a:extLst>
              <a:ext uri="{FF2B5EF4-FFF2-40B4-BE49-F238E27FC236}">
                <a16:creationId xmlns:a16="http://schemas.microsoft.com/office/drawing/2014/main" id="{C88EFBC2-EBB5-7CD7-6C13-57A1B14EC386}"/>
              </a:ext>
            </a:extLst>
          </p:cNvPr>
          <p:cNvSpPr txBox="1">
            <a:spLocks/>
          </p:cNvSpPr>
          <p:nvPr/>
        </p:nvSpPr>
        <p:spPr>
          <a:xfrm>
            <a:off x="838199" y="464200"/>
            <a:ext cx="10674283" cy="35084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dirty="0"/>
              <a:t> </a:t>
            </a:r>
            <a:r>
              <a:rPr lang="fi-FI" dirty="0" err="1"/>
              <a:t>Currency</a:t>
            </a:r>
            <a:r>
              <a:rPr lang="fi-FI" dirty="0"/>
              <a:t> </a:t>
            </a:r>
            <a:r>
              <a:rPr lang="fi-FI" dirty="0" err="1"/>
              <a:t>impact</a:t>
            </a:r>
            <a:r>
              <a:rPr lang="fi-FI" dirty="0"/>
              <a:t> in Q2 2026</a:t>
            </a:r>
            <a:endParaRPr lang="en-US" dirty="0"/>
          </a:p>
        </p:txBody>
      </p:sp>
      <p:sp>
        <p:nvSpPr>
          <p:cNvPr id="6" name="Content Placeholder 6">
            <a:extLst>
              <a:ext uri="{FF2B5EF4-FFF2-40B4-BE49-F238E27FC236}">
                <a16:creationId xmlns:a16="http://schemas.microsoft.com/office/drawing/2014/main" id="{726D9FBC-648B-1CF0-E043-12C4147DD191}"/>
              </a:ext>
            </a:extLst>
          </p:cNvPr>
          <p:cNvSpPr txBox="1">
            <a:spLocks/>
          </p:cNvSpPr>
          <p:nvPr/>
        </p:nvSpPr>
        <p:spPr>
          <a:xfrm>
            <a:off x="838198" y="1730434"/>
            <a:ext cx="4913672" cy="1728787"/>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285750" indent="-285750">
              <a:buFont typeface="Arial" panose="020B0604020202020204" pitchFamily="34" charset="0"/>
              <a:buChar char="•"/>
            </a:pPr>
            <a:r>
              <a:rPr lang="fi-FI" sz="1600" dirty="0"/>
              <a:t>Main </a:t>
            </a:r>
            <a:r>
              <a:rPr lang="fi-FI" sz="1600" dirty="0" err="1"/>
              <a:t>currency</a:t>
            </a:r>
            <a:r>
              <a:rPr lang="fi-FI" sz="1600" dirty="0"/>
              <a:t> </a:t>
            </a:r>
            <a:r>
              <a:rPr lang="fi-FI" sz="1600" dirty="0" err="1"/>
              <a:t>exposure</a:t>
            </a:r>
            <a:r>
              <a:rPr lang="fi-FI" sz="1600" dirty="0"/>
              <a:t> </a:t>
            </a:r>
            <a:r>
              <a:rPr lang="fi-FI" sz="1600" dirty="0" err="1"/>
              <a:t>comes</a:t>
            </a:r>
            <a:r>
              <a:rPr lang="fi-FI" sz="1600" dirty="0"/>
              <a:t> via </a:t>
            </a:r>
            <a:r>
              <a:rPr lang="fi-FI" sz="1600" dirty="0" err="1"/>
              <a:t>translation</a:t>
            </a:r>
            <a:r>
              <a:rPr lang="fi-FI" sz="1600" dirty="0"/>
              <a:t> </a:t>
            </a:r>
            <a:r>
              <a:rPr lang="fi-FI" sz="1600" dirty="0" err="1"/>
              <a:t>impact</a:t>
            </a:r>
            <a:endParaRPr lang="fi-FI" sz="1600" dirty="0"/>
          </a:p>
          <a:p>
            <a:pPr marL="285750" indent="-285750">
              <a:buFont typeface="Arial" panose="020B0604020202020204" pitchFamily="34" charset="0"/>
              <a:buChar char="•"/>
            </a:pPr>
            <a:r>
              <a:rPr lang="fi-FI" sz="1600" dirty="0" err="1"/>
              <a:t>Transaction</a:t>
            </a:r>
            <a:r>
              <a:rPr lang="fi-FI" sz="1600" dirty="0"/>
              <a:t> </a:t>
            </a:r>
            <a:r>
              <a:rPr lang="fi-FI" sz="1600" dirty="0" err="1"/>
              <a:t>risk</a:t>
            </a:r>
            <a:r>
              <a:rPr lang="fi-FI" sz="1600" dirty="0"/>
              <a:t> is </a:t>
            </a:r>
            <a:r>
              <a:rPr lang="fi-FI" sz="1600" dirty="0" err="1"/>
              <a:t>limited</a:t>
            </a:r>
            <a:r>
              <a:rPr lang="fi-FI" sz="1600" dirty="0"/>
              <a:t> as </a:t>
            </a:r>
            <a:r>
              <a:rPr lang="fi-FI" sz="1600" dirty="0" err="1"/>
              <a:t>revenues</a:t>
            </a:r>
            <a:r>
              <a:rPr lang="fi-FI" sz="1600" dirty="0"/>
              <a:t> and </a:t>
            </a:r>
            <a:r>
              <a:rPr lang="fi-FI" sz="1600" dirty="0" err="1"/>
              <a:t>costs</a:t>
            </a:r>
            <a:r>
              <a:rPr lang="fi-FI" sz="1600" dirty="0"/>
              <a:t> </a:t>
            </a:r>
            <a:r>
              <a:rPr lang="fi-FI" sz="1600" dirty="0" err="1"/>
              <a:t>are</a:t>
            </a:r>
            <a:r>
              <a:rPr lang="fi-FI" sz="1600" dirty="0"/>
              <a:t> </a:t>
            </a:r>
            <a:r>
              <a:rPr lang="fi-FI" sz="1600" dirty="0" err="1"/>
              <a:t>typically</a:t>
            </a:r>
            <a:r>
              <a:rPr lang="fi-FI" sz="1600" dirty="0"/>
              <a:t> in </a:t>
            </a:r>
            <a:r>
              <a:rPr lang="fi-FI" sz="1600" dirty="0" err="1"/>
              <a:t>same</a:t>
            </a:r>
            <a:r>
              <a:rPr lang="fi-FI" sz="1600" dirty="0"/>
              <a:t> </a:t>
            </a:r>
            <a:r>
              <a:rPr lang="fi-FI" sz="1600" dirty="0" err="1"/>
              <a:t>currency</a:t>
            </a:r>
            <a:r>
              <a:rPr lang="fi-FI" sz="1600" dirty="0"/>
              <a:t> </a:t>
            </a:r>
            <a:r>
              <a:rPr lang="fi-FI" sz="1600" dirty="0" err="1"/>
              <a:t>due</a:t>
            </a:r>
            <a:r>
              <a:rPr lang="fi-FI" sz="1600" dirty="0"/>
              <a:t> to </a:t>
            </a:r>
            <a:r>
              <a:rPr lang="fi-FI" sz="1600" dirty="0" err="1"/>
              <a:t>local</a:t>
            </a:r>
            <a:r>
              <a:rPr lang="fi-FI" sz="1600" dirty="0"/>
              <a:t> </a:t>
            </a:r>
            <a:r>
              <a:rPr lang="fi-FI" sz="1600" dirty="0" err="1"/>
              <a:t>manufacturing</a:t>
            </a:r>
            <a:r>
              <a:rPr lang="fi-FI" sz="1600" dirty="0"/>
              <a:t>. </a:t>
            </a:r>
            <a:r>
              <a:rPr lang="fi-FI" sz="1600" dirty="0" err="1"/>
              <a:t>Transaction</a:t>
            </a:r>
            <a:r>
              <a:rPr lang="fi-FI" sz="1600" dirty="0"/>
              <a:t> </a:t>
            </a:r>
            <a:r>
              <a:rPr lang="fi-FI" sz="1600" dirty="0" err="1"/>
              <a:t>risk</a:t>
            </a:r>
            <a:r>
              <a:rPr lang="fi-FI" sz="1600" dirty="0"/>
              <a:t> </a:t>
            </a:r>
            <a:r>
              <a:rPr lang="fi-FI" sz="1600" dirty="0" err="1"/>
              <a:t>mostly</a:t>
            </a:r>
            <a:r>
              <a:rPr lang="fi-FI" sz="1600" dirty="0"/>
              <a:t> </a:t>
            </a:r>
            <a:r>
              <a:rPr lang="fi-FI" sz="1600" dirty="0" err="1"/>
              <a:t>hedged</a:t>
            </a:r>
            <a:r>
              <a:rPr lang="fi-FI" sz="1600" dirty="0"/>
              <a:t>.</a:t>
            </a:r>
          </a:p>
          <a:p>
            <a:pPr marL="285750" indent="-285750">
              <a:buFont typeface="Arial" panose="020B0604020202020204" pitchFamily="34" charset="0"/>
              <a:buChar char="•"/>
            </a:pPr>
            <a:r>
              <a:rPr lang="fi-FI" sz="1600" dirty="0"/>
              <a:t>10% </a:t>
            </a:r>
            <a:r>
              <a:rPr lang="fi-FI" sz="1600" dirty="0" err="1"/>
              <a:t>change</a:t>
            </a:r>
            <a:r>
              <a:rPr lang="fi-FI" sz="1600" dirty="0"/>
              <a:t> in </a:t>
            </a:r>
            <a:r>
              <a:rPr lang="fi-FI" sz="1600" dirty="0" err="1"/>
              <a:t>Kemira’s</a:t>
            </a:r>
            <a:r>
              <a:rPr lang="fi-FI" sz="1600" dirty="0"/>
              <a:t> main </a:t>
            </a:r>
            <a:r>
              <a:rPr lang="fi-FI" sz="1600" dirty="0" err="1"/>
              <a:t>foreign</a:t>
            </a:r>
            <a:r>
              <a:rPr lang="fi-FI" sz="1600" dirty="0"/>
              <a:t> </a:t>
            </a:r>
            <a:r>
              <a:rPr lang="fi-FI" sz="1600" dirty="0" err="1"/>
              <a:t>currencies</a:t>
            </a:r>
            <a:r>
              <a:rPr lang="fi-FI" sz="1600" dirty="0"/>
              <a:t> </a:t>
            </a:r>
            <a:r>
              <a:rPr lang="fi-FI" sz="1600" dirty="0" err="1"/>
              <a:t>would</a:t>
            </a:r>
            <a:r>
              <a:rPr lang="fi-FI" sz="1600" dirty="0"/>
              <a:t> </a:t>
            </a:r>
            <a:r>
              <a:rPr lang="fi-FI" sz="1600" dirty="0" err="1"/>
              <a:t>have</a:t>
            </a:r>
            <a:r>
              <a:rPr lang="fi-FI" sz="1600" dirty="0"/>
              <a:t> </a:t>
            </a:r>
            <a:r>
              <a:rPr lang="fi-FI" sz="1600" dirty="0" err="1"/>
              <a:t>approximately</a:t>
            </a:r>
            <a:r>
              <a:rPr lang="fi-FI" sz="1600" dirty="0"/>
              <a:t> EUR 15 </a:t>
            </a:r>
            <a:r>
              <a:rPr lang="fi-FI" sz="1600" dirty="0" err="1"/>
              <a:t>million</a:t>
            </a:r>
            <a:r>
              <a:rPr lang="fi-FI" sz="1600" dirty="0"/>
              <a:t> </a:t>
            </a:r>
            <a:r>
              <a:rPr lang="fi-FI" sz="1600" dirty="0" err="1"/>
              <a:t>impact</a:t>
            </a:r>
            <a:r>
              <a:rPr lang="fi-FI" sz="1600" dirty="0"/>
              <a:t> on </a:t>
            </a:r>
            <a:r>
              <a:rPr lang="fi-FI" sz="1600" dirty="0" err="1"/>
              <a:t>operative</a:t>
            </a:r>
            <a:r>
              <a:rPr lang="fi-FI" sz="1600" dirty="0"/>
              <a:t> EBITDA on an </a:t>
            </a:r>
            <a:r>
              <a:rPr lang="fi-FI" sz="1600" dirty="0" err="1"/>
              <a:t>annualized</a:t>
            </a:r>
            <a:r>
              <a:rPr lang="fi-FI" sz="1600" dirty="0"/>
              <a:t> </a:t>
            </a:r>
            <a:r>
              <a:rPr lang="fi-FI" sz="1600" dirty="0" err="1"/>
              <a:t>basis</a:t>
            </a:r>
            <a:r>
              <a:rPr lang="fi-FI" sz="1600" dirty="0"/>
              <a:t>. </a:t>
            </a:r>
          </a:p>
        </p:txBody>
      </p:sp>
      <p:graphicFrame>
        <p:nvGraphicFramePr>
          <p:cNvPr id="10" name="Content Placeholder 3612">
            <a:extLst>
              <a:ext uri="{FF2B5EF4-FFF2-40B4-BE49-F238E27FC236}">
                <a16:creationId xmlns:a16="http://schemas.microsoft.com/office/drawing/2014/main" id="{EEC3832C-6295-93B0-8F87-1002AE2F8670}"/>
              </a:ext>
            </a:extLst>
          </p:cNvPr>
          <p:cNvGraphicFramePr>
            <a:graphicFrameLocks/>
          </p:cNvGraphicFramePr>
          <p:nvPr/>
        </p:nvGraphicFramePr>
        <p:xfrm>
          <a:off x="6617282" y="1501346"/>
          <a:ext cx="5184775" cy="251936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ontent Placeholder 3612">
            <a:extLst>
              <a:ext uri="{FF2B5EF4-FFF2-40B4-BE49-F238E27FC236}">
                <a16:creationId xmlns:a16="http://schemas.microsoft.com/office/drawing/2014/main" id="{00137224-9611-EC77-8B0A-25C2CC87FEC8}"/>
              </a:ext>
            </a:extLst>
          </p:cNvPr>
          <p:cNvGraphicFramePr>
            <a:graphicFrameLocks/>
          </p:cNvGraphicFramePr>
          <p:nvPr/>
        </p:nvGraphicFramePr>
        <p:xfrm>
          <a:off x="6609727" y="3795973"/>
          <a:ext cx="5184775" cy="251936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44">
            <a:extLst>
              <a:ext uri="{FF2B5EF4-FFF2-40B4-BE49-F238E27FC236}">
                <a16:creationId xmlns:a16="http://schemas.microsoft.com/office/drawing/2014/main" id="{9FDF63CB-54A9-3857-170A-B16F2233369C}"/>
              </a:ext>
            </a:extLst>
          </p:cNvPr>
          <p:cNvSpPr txBox="1"/>
          <p:nvPr/>
        </p:nvSpPr>
        <p:spPr>
          <a:xfrm>
            <a:off x="10219685" y="2343992"/>
            <a:ext cx="1296144"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 45</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EUR</a:t>
            </a:r>
          </a:p>
        </p:txBody>
      </p:sp>
      <p:sp>
        <p:nvSpPr>
          <p:cNvPr id="13" name="TextBox 46">
            <a:extLst>
              <a:ext uri="{FF2B5EF4-FFF2-40B4-BE49-F238E27FC236}">
                <a16:creationId xmlns:a16="http://schemas.microsoft.com/office/drawing/2014/main" id="{7FF1DC2B-86CB-9EE6-E6A3-7636C42AA76C}"/>
              </a:ext>
            </a:extLst>
          </p:cNvPr>
          <p:cNvSpPr txBox="1"/>
          <p:nvPr/>
        </p:nvSpPr>
        <p:spPr>
          <a:xfrm>
            <a:off x="6617282" y="1617116"/>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9BAABE"/>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E6E1DC"/>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8</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Others</a:t>
            </a:r>
          </a:p>
        </p:txBody>
      </p:sp>
      <p:sp>
        <p:nvSpPr>
          <p:cNvPr id="14" name="TextBox 47">
            <a:extLst>
              <a:ext uri="{FF2B5EF4-FFF2-40B4-BE49-F238E27FC236}">
                <a16:creationId xmlns:a16="http://schemas.microsoft.com/office/drawing/2014/main" id="{6A29889E-09F8-262C-8088-81E172B48604}"/>
              </a:ext>
            </a:extLst>
          </p:cNvPr>
          <p:cNvSpPr txBox="1"/>
          <p:nvPr/>
        </p:nvSpPr>
        <p:spPr>
          <a:xfrm>
            <a:off x="6617752" y="1198226"/>
            <a:ext cx="5183833" cy="28862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400" b="1" i="0" u="none" strike="noStrike" kern="1200" cap="all" spc="100" normalizeH="0" baseline="0" noProof="0">
                <a:ln>
                  <a:noFill/>
                </a:ln>
                <a:solidFill>
                  <a:srgbClr val="322D2D"/>
                </a:solidFill>
                <a:effectLst/>
                <a:uLnTx/>
                <a:uFillTx/>
                <a:latin typeface="Arial"/>
                <a:ea typeface="+mn-ea"/>
                <a:cs typeface="+mn-cs"/>
              </a:rPr>
              <a:t>Kemira revenue distribution IN 2025 </a:t>
            </a:r>
            <a:br>
              <a:rPr kumimoji="0" lang="en-US" sz="1400" b="1" i="0" u="none" strike="noStrike" kern="1200" cap="all" spc="100" normalizeH="0" baseline="0" noProof="0">
                <a:ln>
                  <a:noFill/>
                </a:ln>
                <a:solidFill>
                  <a:srgbClr val="322D2D"/>
                </a:solidFill>
                <a:effectLst/>
                <a:uLnTx/>
                <a:uFillTx/>
                <a:latin typeface="Arial"/>
                <a:ea typeface="+mn-ea"/>
                <a:cs typeface="+mn-cs"/>
              </a:rPr>
            </a:br>
            <a:endParaRPr kumimoji="0" lang="en-US" sz="1400" b="1" i="0" u="none" strike="noStrike" kern="1200" cap="all" spc="100" normalizeH="0" baseline="0" noProof="0">
              <a:ln>
                <a:noFill/>
              </a:ln>
              <a:solidFill>
                <a:srgbClr val="322D2D"/>
              </a:solidFill>
              <a:effectLst/>
              <a:uLnTx/>
              <a:uFillTx/>
              <a:latin typeface="Arial"/>
              <a:ea typeface="+mn-ea"/>
              <a:cs typeface="+mn-cs"/>
            </a:endParaRPr>
          </a:p>
        </p:txBody>
      </p:sp>
      <p:sp>
        <p:nvSpPr>
          <p:cNvPr id="15" name="TextBox 48">
            <a:extLst>
              <a:ext uri="{FF2B5EF4-FFF2-40B4-BE49-F238E27FC236}">
                <a16:creationId xmlns:a16="http://schemas.microsoft.com/office/drawing/2014/main" id="{345FAE95-40C0-393A-7499-7B2A4EB5267B}"/>
              </a:ext>
            </a:extLst>
          </p:cNvPr>
          <p:cNvSpPr txBox="1"/>
          <p:nvPr/>
        </p:nvSpPr>
        <p:spPr>
          <a:xfrm>
            <a:off x="6673204" y="3822304"/>
            <a:ext cx="5183833" cy="28862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400" b="1" i="0" u="none" strike="noStrike" kern="1200" cap="all" spc="100" normalizeH="0" baseline="0" noProof="0">
                <a:ln>
                  <a:noFill/>
                </a:ln>
                <a:solidFill>
                  <a:srgbClr val="322D2D"/>
                </a:solidFill>
                <a:effectLst/>
                <a:uLnTx/>
                <a:uFillTx/>
                <a:latin typeface="Arial"/>
                <a:ea typeface="+mn-ea"/>
                <a:cs typeface="+mn-cs"/>
              </a:rPr>
              <a:t>Kemira cost distribution IN 202</a:t>
            </a:r>
            <a:r>
              <a:rPr lang="en-US" sz="1400" b="1" cap="all" spc="100">
                <a:solidFill>
                  <a:srgbClr val="322D2D"/>
                </a:solidFill>
                <a:latin typeface="Arial"/>
              </a:rPr>
              <a:t>5</a:t>
            </a:r>
            <a:endParaRPr kumimoji="0" lang="en-US" sz="1400" b="1" i="0" u="none" strike="noStrike" kern="1200" cap="all" spc="100" normalizeH="0" baseline="0" noProof="0">
              <a:ln>
                <a:noFill/>
              </a:ln>
              <a:solidFill>
                <a:srgbClr val="322D2D"/>
              </a:solidFill>
              <a:effectLst/>
              <a:uLnTx/>
              <a:uFillTx/>
              <a:latin typeface="Arial"/>
              <a:ea typeface="+mn-ea"/>
              <a:cs typeface="+mn-cs"/>
            </a:endParaRPr>
          </a:p>
        </p:txBody>
      </p:sp>
      <p:sp>
        <p:nvSpPr>
          <p:cNvPr id="16" name="TextBox 50">
            <a:extLst>
              <a:ext uri="{FF2B5EF4-FFF2-40B4-BE49-F238E27FC236}">
                <a16:creationId xmlns:a16="http://schemas.microsoft.com/office/drawing/2014/main" id="{2D160DB9-AC6A-049E-BB26-13CB25A31F74}"/>
              </a:ext>
            </a:extLst>
          </p:cNvPr>
          <p:cNvSpPr txBox="1"/>
          <p:nvPr/>
        </p:nvSpPr>
        <p:spPr>
          <a:xfrm>
            <a:off x="6617282" y="2379211"/>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566A72"/>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2</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SEK</a:t>
            </a:r>
          </a:p>
        </p:txBody>
      </p:sp>
      <p:sp>
        <p:nvSpPr>
          <p:cNvPr id="17" name="TextBox 51">
            <a:extLst>
              <a:ext uri="{FF2B5EF4-FFF2-40B4-BE49-F238E27FC236}">
                <a16:creationId xmlns:a16="http://schemas.microsoft.com/office/drawing/2014/main" id="{5AACB5E2-9A9E-CEB0-031D-F8505FAAF43D}"/>
              </a:ext>
            </a:extLst>
          </p:cNvPr>
          <p:cNvSpPr txBox="1"/>
          <p:nvPr/>
        </p:nvSpPr>
        <p:spPr>
          <a:xfrm>
            <a:off x="6617282" y="2878489"/>
            <a:ext cx="1662137" cy="293938"/>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E1B9A0"/>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BED7D7"/>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3%</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CNY</a:t>
            </a:r>
          </a:p>
        </p:txBody>
      </p:sp>
      <p:sp>
        <p:nvSpPr>
          <p:cNvPr id="18" name="TextBox 52">
            <a:extLst>
              <a:ext uri="{FF2B5EF4-FFF2-40B4-BE49-F238E27FC236}">
                <a16:creationId xmlns:a16="http://schemas.microsoft.com/office/drawing/2014/main" id="{875C3724-0C26-4411-8DF3-5F7696424F6D}"/>
              </a:ext>
            </a:extLst>
          </p:cNvPr>
          <p:cNvSpPr txBox="1"/>
          <p:nvPr/>
        </p:nvSpPr>
        <p:spPr>
          <a:xfrm>
            <a:off x="6617282" y="3133919"/>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C8DCF5"/>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rPr>
              <a:t>5% </a:t>
            </a:r>
            <a:r>
              <a:rPr kumimoji="0" lang="en-GB" sz="1400" b="0" i="0" u="none" strike="noStrike" kern="1200" cap="none" spc="0" normalizeH="0" baseline="0" noProof="0">
                <a:ln>
                  <a:noFill/>
                </a:ln>
                <a:solidFill>
                  <a:srgbClr val="322D2D"/>
                </a:solidFill>
                <a:effectLst/>
                <a:uLnTx/>
                <a:uFillTx/>
                <a:latin typeface="Arial"/>
                <a:ea typeface="+mn-ea"/>
                <a:cs typeface="+mn-cs"/>
              </a:rPr>
              <a:t>CAD</a:t>
            </a:r>
          </a:p>
        </p:txBody>
      </p:sp>
      <p:sp>
        <p:nvSpPr>
          <p:cNvPr id="19" name="TextBox 53">
            <a:extLst>
              <a:ext uri="{FF2B5EF4-FFF2-40B4-BE49-F238E27FC236}">
                <a16:creationId xmlns:a16="http://schemas.microsoft.com/office/drawing/2014/main" id="{EE3C1DBC-BAE0-9843-B039-AD80EECB8BA1}"/>
              </a:ext>
            </a:extLst>
          </p:cNvPr>
          <p:cNvSpPr txBox="1"/>
          <p:nvPr/>
        </p:nvSpPr>
        <p:spPr>
          <a:xfrm>
            <a:off x="6617282" y="3399477"/>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7D7878"/>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30</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USD</a:t>
            </a:r>
          </a:p>
        </p:txBody>
      </p:sp>
      <p:sp>
        <p:nvSpPr>
          <p:cNvPr id="20" name="TextBox 56">
            <a:extLst>
              <a:ext uri="{FF2B5EF4-FFF2-40B4-BE49-F238E27FC236}">
                <a16:creationId xmlns:a16="http://schemas.microsoft.com/office/drawing/2014/main" id="{33644219-77C1-7147-87FA-179587F8CFED}"/>
              </a:ext>
            </a:extLst>
          </p:cNvPr>
          <p:cNvSpPr txBox="1"/>
          <p:nvPr/>
        </p:nvSpPr>
        <p:spPr>
          <a:xfrm>
            <a:off x="6673204" y="4100976"/>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9BAABE"/>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4%</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Others</a:t>
            </a:r>
          </a:p>
        </p:txBody>
      </p:sp>
      <p:sp>
        <p:nvSpPr>
          <p:cNvPr id="21" name="TextBox 58">
            <a:extLst>
              <a:ext uri="{FF2B5EF4-FFF2-40B4-BE49-F238E27FC236}">
                <a16:creationId xmlns:a16="http://schemas.microsoft.com/office/drawing/2014/main" id="{1358F190-E937-9BA2-FE8C-184C689161C8}"/>
              </a:ext>
            </a:extLst>
          </p:cNvPr>
          <p:cNvSpPr txBox="1"/>
          <p:nvPr/>
        </p:nvSpPr>
        <p:spPr>
          <a:xfrm>
            <a:off x="6673204" y="5406440"/>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E1B9A0"/>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5</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CNY</a:t>
            </a:r>
          </a:p>
        </p:txBody>
      </p:sp>
      <p:sp>
        <p:nvSpPr>
          <p:cNvPr id="22" name="TextBox 59">
            <a:extLst>
              <a:ext uri="{FF2B5EF4-FFF2-40B4-BE49-F238E27FC236}">
                <a16:creationId xmlns:a16="http://schemas.microsoft.com/office/drawing/2014/main" id="{9717ADF5-1785-6BC8-5EAA-F7BFEE625420}"/>
              </a:ext>
            </a:extLst>
          </p:cNvPr>
          <p:cNvSpPr txBox="1"/>
          <p:nvPr/>
        </p:nvSpPr>
        <p:spPr>
          <a:xfrm>
            <a:off x="6673204" y="5193923"/>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9BAABE"/>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4</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CAD</a:t>
            </a:r>
          </a:p>
        </p:txBody>
      </p:sp>
      <p:sp>
        <p:nvSpPr>
          <p:cNvPr id="23" name="TextBox 60">
            <a:extLst>
              <a:ext uri="{FF2B5EF4-FFF2-40B4-BE49-F238E27FC236}">
                <a16:creationId xmlns:a16="http://schemas.microsoft.com/office/drawing/2014/main" id="{E039AC69-D0F6-FB5E-8C6E-0FB1AD983175}"/>
              </a:ext>
            </a:extLst>
          </p:cNvPr>
          <p:cNvSpPr txBox="1"/>
          <p:nvPr/>
        </p:nvSpPr>
        <p:spPr>
          <a:xfrm>
            <a:off x="6673204" y="5618959"/>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566A72"/>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C8DCF5"/>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3</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SEK</a:t>
            </a:r>
          </a:p>
        </p:txBody>
      </p:sp>
      <p:sp>
        <p:nvSpPr>
          <p:cNvPr id="24" name="TextBox 61">
            <a:extLst>
              <a:ext uri="{FF2B5EF4-FFF2-40B4-BE49-F238E27FC236}">
                <a16:creationId xmlns:a16="http://schemas.microsoft.com/office/drawing/2014/main" id="{83387DDD-9B3E-9187-9DD6-7BD0B0ED5B3C}"/>
              </a:ext>
            </a:extLst>
          </p:cNvPr>
          <p:cNvSpPr txBox="1"/>
          <p:nvPr/>
        </p:nvSpPr>
        <p:spPr>
          <a:xfrm>
            <a:off x="6673204" y="5836995"/>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7D7878"/>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C8DCF5"/>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2</a:t>
            </a:r>
            <a:r>
              <a:rPr lang="en-GB" sz="1400" b="1">
                <a:solidFill>
                  <a:srgbClr val="322D2D"/>
                </a:solidFill>
                <a:latin typeface="Arial"/>
                <a:sym typeface="Wingdings"/>
              </a:rPr>
              <a:t>6</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USD</a:t>
            </a:r>
          </a:p>
        </p:txBody>
      </p:sp>
      <p:sp>
        <p:nvSpPr>
          <p:cNvPr id="25" name="TextBox 62">
            <a:extLst>
              <a:ext uri="{FF2B5EF4-FFF2-40B4-BE49-F238E27FC236}">
                <a16:creationId xmlns:a16="http://schemas.microsoft.com/office/drawing/2014/main" id="{B5B20216-7F85-7FB1-7A4A-3C846E9B52FC}"/>
              </a:ext>
            </a:extLst>
          </p:cNvPr>
          <p:cNvSpPr txBox="1"/>
          <p:nvPr/>
        </p:nvSpPr>
        <p:spPr>
          <a:xfrm>
            <a:off x="10216338" y="4660136"/>
            <a:ext cx="1296144"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96BEF0"/>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51</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EUR</a:t>
            </a:r>
          </a:p>
        </p:txBody>
      </p:sp>
      <p:sp>
        <p:nvSpPr>
          <p:cNvPr id="26" name="TextBox 24">
            <a:extLst>
              <a:ext uri="{FF2B5EF4-FFF2-40B4-BE49-F238E27FC236}">
                <a16:creationId xmlns:a16="http://schemas.microsoft.com/office/drawing/2014/main" id="{CC6FCDC7-A045-ED32-5201-5921B532274B}"/>
              </a:ext>
            </a:extLst>
          </p:cNvPr>
          <p:cNvSpPr txBox="1"/>
          <p:nvPr/>
        </p:nvSpPr>
        <p:spPr>
          <a:xfrm>
            <a:off x="6617282" y="2123781"/>
            <a:ext cx="1662137" cy="293938"/>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 2</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BRL</a:t>
            </a:r>
          </a:p>
        </p:txBody>
      </p:sp>
      <p:sp>
        <p:nvSpPr>
          <p:cNvPr id="27" name="TextBox 23">
            <a:extLst>
              <a:ext uri="{FF2B5EF4-FFF2-40B4-BE49-F238E27FC236}">
                <a16:creationId xmlns:a16="http://schemas.microsoft.com/office/drawing/2014/main" id="{346C1D3E-2361-26F4-0267-D69DB2080924}"/>
              </a:ext>
            </a:extLst>
          </p:cNvPr>
          <p:cNvSpPr txBox="1"/>
          <p:nvPr/>
        </p:nvSpPr>
        <p:spPr>
          <a:xfrm>
            <a:off x="6617282" y="2628850"/>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E6E1DC"/>
                </a:solidFill>
                <a:effectLst/>
                <a:uLnTx/>
                <a:uFillTx/>
                <a:latin typeface="Arial"/>
                <a:ea typeface="+mn-ea"/>
                <a:cs typeface="+mn-cs"/>
                <a:sym typeface="Wingdings"/>
              </a:rPr>
              <a:t> </a:t>
            </a:r>
            <a:r>
              <a:rPr lang="en-GB" sz="1400" b="1">
                <a:solidFill>
                  <a:srgbClr val="322D2D"/>
                </a:solidFill>
                <a:latin typeface="Arial"/>
                <a:sym typeface="Wingdings"/>
              </a:rPr>
              <a:t>3</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GBP</a:t>
            </a:r>
          </a:p>
        </p:txBody>
      </p:sp>
      <p:sp>
        <p:nvSpPr>
          <p:cNvPr id="28" name="TextBox 25">
            <a:extLst>
              <a:ext uri="{FF2B5EF4-FFF2-40B4-BE49-F238E27FC236}">
                <a16:creationId xmlns:a16="http://schemas.microsoft.com/office/drawing/2014/main" id="{DD566BB2-D3D5-DEDB-674B-6943908F87C4}"/>
              </a:ext>
            </a:extLst>
          </p:cNvPr>
          <p:cNvSpPr txBox="1"/>
          <p:nvPr/>
        </p:nvSpPr>
        <p:spPr>
          <a:xfrm>
            <a:off x="6673204" y="4981406"/>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E6E1DC"/>
                </a:solidFill>
                <a:effectLst/>
                <a:uLnTx/>
                <a:uFillTx/>
                <a:latin typeface="Arial"/>
                <a:ea typeface="+mn-ea"/>
                <a:cs typeface="+mn-cs"/>
                <a:sym typeface="Wingdings"/>
              </a:rPr>
              <a:t> </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1</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GBP</a:t>
            </a:r>
          </a:p>
        </p:txBody>
      </p:sp>
      <p:sp>
        <p:nvSpPr>
          <p:cNvPr id="29" name="TextBox 26">
            <a:extLst>
              <a:ext uri="{FF2B5EF4-FFF2-40B4-BE49-F238E27FC236}">
                <a16:creationId xmlns:a16="http://schemas.microsoft.com/office/drawing/2014/main" id="{3651B095-1445-AABA-F4EE-D2066B41039F}"/>
              </a:ext>
            </a:extLst>
          </p:cNvPr>
          <p:cNvSpPr txBox="1"/>
          <p:nvPr/>
        </p:nvSpPr>
        <p:spPr>
          <a:xfrm>
            <a:off x="6673204" y="4768889"/>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005BBE"/>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 2</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BRL</a:t>
            </a:r>
          </a:p>
        </p:txBody>
      </p:sp>
      <p:sp>
        <p:nvSpPr>
          <p:cNvPr id="30" name="Rectangle 5">
            <a:extLst>
              <a:ext uri="{FF2B5EF4-FFF2-40B4-BE49-F238E27FC236}">
                <a16:creationId xmlns:a16="http://schemas.microsoft.com/office/drawing/2014/main" id="{60FF33E5-796B-1675-1554-B8BCB5BB6A26}"/>
              </a:ext>
            </a:extLst>
          </p:cNvPr>
          <p:cNvSpPr/>
          <p:nvPr/>
        </p:nvSpPr>
        <p:spPr>
          <a:xfrm>
            <a:off x="838198" y="4463229"/>
            <a:ext cx="5552985" cy="1249867"/>
          </a:xfrm>
          <a:prstGeom prst="rect">
            <a:avLst/>
          </a:prstGeom>
          <a:noFill/>
          <a:ln w="28575">
            <a:solidFill>
              <a:srgbClr val="E6E1DC"/>
            </a:solidFill>
          </a:ln>
        </p:spPr>
        <p:style>
          <a:lnRef idx="2">
            <a:schemeClr val="accent1">
              <a:shade val="50000"/>
            </a:schemeClr>
          </a:lnRef>
          <a:fillRef idx="1">
            <a:schemeClr val="accent1"/>
          </a:fillRef>
          <a:effectRef idx="0">
            <a:schemeClr val="accent1"/>
          </a:effectRef>
          <a:fontRef idx="minor">
            <a:schemeClr val="lt1"/>
          </a:fontRef>
        </p:style>
        <p:txBody>
          <a:bodyPr lIns="180000" tIns="72000" rIns="18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0" i="0" u="none" strike="noStrike" kern="1200" cap="none" spc="0" normalizeH="0" baseline="0" noProof="0" dirty="0" err="1">
                <a:ln>
                  <a:noFill/>
                </a:ln>
                <a:solidFill>
                  <a:srgbClr val="322D2D"/>
                </a:solidFill>
                <a:effectLst/>
                <a:uLnTx/>
                <a:uFillTx/>
                <a:latin typeface="Arial"/>
                <a:ea typeface="+mn-ea"/>
                <a:cs typeface="+mn-cs"/>
              </a:rPr>
              <a:t>Currency</a:t>
            </a:r>
            <a:r>
              <a:rPr kumimoji="0" lang="fi-FI" sz="1600" b="0" i="0" u="none" strike="noStrike" kern="1200" cap="none" spc="0" normalizeH="0" baseline="0" noProof="0" dirty="0">
                <a:ln>
                  <a:noFill/>
                </a:ln>
                <a:solidFill>
                  <a:srgbClr val="322D2D"/>
                </a:solidFill>
                <a:effectLst/>
                <a:uLnTx/>
                <a:uFillTx/>
                <a:latin typeface="Arial"/>
                <a:ea typeface="+mn-ea"/>
                <a:cs typeface="+mn-cs"/>
              </a:rPr>
              <a:t> </a:t>
            </a:r>
            <a:r>
              <a:rPr kumimoji="0" lang="fi-FI" sz="1600" b="0" i="0" u="none" strike="noStrike" kern="1200" cap="none" spc="0" normalizeH="0" baseline="0" noProof="0" dirty="0" err="1">
                <a:ln>
                  <a:noFill/>
                </a:ln>
                <a:solidFill>
                  <a:srgbClr val="322D2D"/>
                </a:solidFill>
                <a:effectLst/>
                <a:uLnTx/>
                <a:uFillTx/>
                <a:latin typeface="Arial"/>
                <a:ea typeface="+mn-ea"/>
                <a:cs typeface="+mn-cs"/>
              </a:rPr>
              <a:t>exchange</a:t>
            </a:r>
            <a:r>
              <a:rPr kumimoji="0" lang="fi-FI" sz="1600" b="0" i="0" u="none" strike="noStrike" kern="1200" cap="none" spc="0" normalizeH="0" baseline="0" noProof="0" dirty="0">
                <a:ln>
                  <a:noFill/>
                </a:ln>
                <a:solidFill>
                  <a:srgbClr val="322D2D"/>
                </a:solidFill>
                <a:effectLst/>
                <a:uLnTx/>
                <a:uFillTx/>
                <a:latin typeface="Arial"/>
                <a:ea typeface="+mn-ea"/>
                <a:cs typeface="+mn-cs"/>
              </a:rPr>
              <a:t> </a:t>
            </a:r>
            <a:r>
              <a:rPr kumimoji="0" lang="fi-FI" sz="1600" b="0" i="0" u="none" strike="noStrike" kern="1200" cap="none" spc="0" normalizeH="0" baseline="0" noProof="0" dirty="0" err="1">
                <a:ln>
                  <a:noFill/>
                </a:ln>
                <a:solidFill>
                  <a:srgbClr val="322D2D"/>
                </a:solidFill>
                <a:effectLst/>
                <a:uLnTx/>
                <a:uFillTx/>
                <a:latin typeface="Arial"/>
                <a:ea typeface="+mn-ea"/>
                <a:cs typeface="+mn-cs"/>
              </a:rPr>
              <a:t>rates</a:t>
            </a:r>
            <a:r>
              <a:rPr kumimoji="0" lang="fi-FI" sz="1600" b="0" i="0" u="none" strike="noStrike" kern="1200" cap="none" spc="0" normalizeH="0" baseline="0" noProof="0" dirty="0">
                <a:ln>
                  <a:noFill/>
                </a:ln>
                <a:solidFill>
                  <a:srgbClr val="322D2D"/>
                </a:solidFill>
                <a:effectLst/>
                <a:uLnTx/>
                <a:uFillTx/>
                <a:latin typeface="Arial"/>
                <a:ea typeface="+mn-ea"/>
                <a:cs typeface="+mn-cs"/>
              </a:rPr>
              <a:t> </a:t>
            </a:r>
            <a:r>
              <a:rPr kumimoji="0" lang="fi-FI" sz="1600" b="0" i="0" u="none" strike="noStrike" kern="1200" cap="none" spc="0" normalizeH="0" baseline="0" noProof="0" dirty="0" err="1">
                <a:ln>
                  <a:noFill/>
                </a:ln>
                <a:solidFill>
                  <a:srgbClr val="322D2D"/>
                </a:solidFill>
                <a:effectLst/>
                <a:uLnTx/>
                <a:uFillTx/>
                <a:latin typeface="Arial"/>
                <a:ea typeface="+mn-ea"/>
                <a:cs typeface="+mn-cs"/>
              </a:rPr>
              <a:t>had</a:t>
            </a:r>
            <a:r>
              <a:rPr kumimoji="0" lang="fi-FI" sz="1600" b="0" i="0" u="none" strike="noStrike" kern="1200" cap="none" spc="0" normalizeH="0" baseline="0" noProof="0" dirty="0">
                <a:ln>
                  <a:noFill/>
                </a:ln>
                <a:solidFill>
                  <a:srgbClr val="322D2D"/>
                </a:solidFill>
                <a:effectLst/>
                <a:uLnTx/>
                <a:uFillTx/>
                <a:latin typeface="Arial"/>
                <a:ea typeface="+mn-ea"/>
                <a:cs typeface="+mn-cs"/>
              </a:rPr>
              <a:t> </a:t>
            </a:r>
            <a:r>
              <a:rPr kumimoji="0" lang="fi-FI" sz="1600" b="1" i="0" u="none" strike="noStrike" kern="1200" cap="none" spc="0" normalizeH="0" baseline="0" noProof="0" dirty="0">
                <a:ln>
                  <a:noFill/>
                </a:ln>
                <a:solidFill>
                  <a:srgbClr val="322D2D"/>
                </a:solidFill>
                <a:effectLst/>
                <a:uLnTx/>
                <a:uFillTx/>
                <a:latin typeface="Arial"/>
                <a:ea typeface="+mn-ea"/>
                <a:cs typeface="+mn-cs"/>
              </a:rPr>
              <a:t>EUR -3 </a:t>
            </a:r>
            <a:r>
              <a:rPr kumimoji="0" lang="fi-FI" sz="1600" b="1" i="0" u="none" strike="noStrike" kern="1200" cap="none" spc="0" normalizeH="0" baseline="0" noProof="0" dirty="0" err="1">
                <a:ln>
                  <a:noFill/>
                </a:ln>
                <a:solidFill>
                  <a:srgbClr val="322D2D"/>
                </a:solidFill>
                <a:effectLst/>
                <a:uLnTx/>
                <a:uFillTx/>
                <a:latin typeface="Arial"/>
                <a:ea typeface="+mn-ea"/>
                <a:cs typeface="+mn-cs"/>
              </a:rPr>
              <a:t>million</a:t>
            </a:r>
            <a:r>
              <a:rPr kumimoji="0" lang="fi-FI" sz="1600" b="1" i="0" u="none" strike="noStrike" kern="1200" cap="none" spc="0" normalizeH="0" baseline="0" noProof="0" dirty="0">
                <a:ln>
                  <a:noFill/>
                </a:ln>
                <a:solidFill>
                  <a:srgbClr val="322D2D"/>
                </a:solidFill>
                <a:effectLst/>
                <a:uLnTx/>
                <a:uFillTx/>
                <a:latin typeface="Arial"/>
                <a:ea typeface="+mn-ea"/>
                <a:cs typeface="+mn-cs"/>
              </a:rPr>
              <a:t> </a:t>
            </a:r>
            <a:r>
              <a:rPr kumimoji="0" lang="fi-FI" sz="1600" b="1" i="0" u="none" strike="noStrike" kern="1200" cap="none" spc="0" normalizeH="0" baseline="0" noProof="0" dirty="0" err="1">
                <a:ln>
                  <a:noFill/>
                </a:ln>
                <a:solidFill>
                  <a:srgbClr val="322D2D"/>
                </a:solidFill>
                <a:effectLst/>
                <a:uLnTx/>
                <a:uFillTx/>
                <a:latin typeface="Arial"/>
                <a:ea typeface="+mn-ea"/>
                <a:cs typeface="+mn-cs"/>
              </a:rPr>
              <a:t>impact</a:t>
            </a:r>
            <a:r>
              <a:rPr kumimoji="0" lang="fi-FI" sz="1600" b="1" i="0" u="none" strike="noStrike" kern="1200" cap="none" spc="0" normalizeH="0" baseline="0" noProof="0" dirty="0">
                <a:ln>
                  <a:noFill/>
                </a:ln>
                <a:solidFill>
                  <a:srgbClr val="322D2D"/>
                </a:solidFill>
                <a:effectLst/>
                <a:uLnTx/>
                <a:uFillTx/>
                <a:latin typeface="Arial"/>
                <a:ea typeface="+mn-ea"/>
                <a:cs typeface="+mn-cs"/>
              </a:rPr>
              <a:t> on </a:t>
            </a:r>
            <a:r>
              <a:rPr kumimoji="0" lang="fi-FI" sz="1600" b="1" i="0" u="none" strike="noStrike" kern="1200" cap="none" spc="0" normalizeH="0" baseline="0" noProof="0" dirty="0" err="1">
                <a:ln>
                  <a:noFill/>
                </a:ln>
                <a:solidFill>
                  <a:srgbClr val="322D2D"/>
                </a:solidFill>
                <a:effectLst/>
                <a:uLnTx/>
                <a:uFillTx/>
                <a:latin typeface="Arial"/>
                <a:ea typeface="+mn-ea"/>
                <a:cs typeface="+mn-cs"/>
              </a:rPr>
              <a:t>revenue</a:t>
            </a:r>
            <a:r>
              <a:rPr kumimoji="0" lang="fi-FI" sz="1600" b="1" i="0" u="none" strike="noStrike" kern="1200" cap="none" spc="0" normalizeH="0" baseline="0" noProof="0" dirty="0">
                <a:ln>
                  <a:noFill/>
                </a:ln>
                <a:solidFill>
                  <a:srgbClr val="322D2D"/>
                </a:solidFill>
                <a:effectLst/>
                <a:uLnTx/>
                <a:uFillTx/>
                <a:latin typeface="Arial"/>
                <a:ea typeface="+mn-ea"/>
                <a:cs typeface="+mn-cs"/>
              </a:rPr>
              <a:t> </a:t>
            </a:r>
            <a:r>
              <a:rPr kumimoji="0" lang="fi-FI" sz="1600" b="0" i="0" u="none" strike="noStrike" kern="1200" cap="none" spc="0" normalizeH="0" baseline="0" noProof="0" dirty="0">
                <a:ln>
                  <a:noFill/>
                </a:ln>
                <a:solidFill>
                  <a:srgbClr val="322D2D"/>
                </a:solidFill>
                <a:effectLst/>
                <a:uLnTx/>
                <a:uFillTx/>
                <a:latin typeface="Arial"/>
                <a:ea typeface="+mn-ea"/>
                <a:cs typeface="+mn-cs"/>
              </a:rPr>
              <a:t>and </a:t>
            </a:r>
            <a:r>
              <a:rPr kumimoji="0" lang="fi-FI" sz="1600" b="1" i="0" u="none" strike="noStrike" kern="1200" cap="none" spc="0" normalizeH="0" baseline="0" noProof="0" dirty="0">
                <a:ln>
                  <a:noFill/>
                </a:ln>
                <a:solidFill>
                  <a:srgbClr val="322D2D"/>
                </a:solidFill>
                <a:effectLst/>
                <a:uLnTx/>
                <a:uFillTx/>
                <a:latin typeface="Arial"/>
                <a:ea typeface="+mn-ea"/>
                <a:cs typeface="+mn-cs"/>
              </a:rPr>
              <a:t>EUR +3 </a:t>
            </a:r>
            <a:r>
              <a:rPr kumimoji="0" lang="fi-FI" sz="1600" b="1" i="0" u="none" strike="noStrike" kern="1200" cap="none" spc="0" normalizeH="0" baseline="0" noProof="0" dirty="0" err="1">
                <a:ln>
                  <a:noFill/>
                </a:ln>
                <a:solidFill>
                  <a:srgbClr val="322D2D"/>
                </a:solidFill>
                <a:effectLst/>
                <a:uLnTx/>
                <a:uFillTx/>
                <a:latin typeface="Arial"/>
                <a:ea typeface="+mn-ea"/>
                <a:cs typeface="+mn-cs"/>
              </a:rPr>
              <a:t>million</a:t>
            </a:r>
            <a:r>
              <a:rPr kumimoji="0" lang="fi-FI" sz="1600" b="1" i="0" u="none" strike="noStrike" kern="1200" cap="none" spc="0" normalizeH="0" baseline="0" noProof="0" dirty="0">
                <a:ln>
                  <a:noFill/>
                </a:ln>
                <a:solidFill>
                  <a:srgbClr val="322D2D"/>
                </a:solidFill>
                <a:effectLst/>
                <a:uLnTx/>
                <a:uFillTx/>
                <a:latin typeface="Arial"/>
                <a:ea typeface="+mn-ea"/>
                <a:cs typeface="+mn-cs"/>
              </a:rPr>
              <a:t> </a:t>
            </a:r>
            <a:r>
              <a:rPr kumimoji="0" lang="fi-FI" sz="1600" b="1" i="0" u="none" strike="noStrike" kern="1200" cap="none" spc="0" normalizeH="0" baseline="0" noProof="0" dirty="0" err="1">
                <a:ln>
                  <a:noFill/>
                </a:ln>
                <a:solidFill>
                  <a:srgbClr val="322D2D"/>
                </a:solidFill>
                <a:effectLst/>
                <a:uLnTx/>
                <a:uFillTx/>
                <a:latin typeface="Arial"/>
                <a:ea typeface="+mn-ea"/>
                <a:cs typeface="+mn-cs"/>
              </a:rPr>
              <a:t>impact</a:t>
            </a:r>
            <a:r>
              <a:rPr kumimoji="0" lang="fi-FI" sz="1600" b="1" i="0" u="none" strike="noStrike" kern="1200" cap="none" spc="0" normalizeH="0" baseline="0" noProof="0" dirty="0">
                <a:ln>
                  <a:noFill/>
                </a:ln>
                <a:solidFill>
                  <a:srgbClr val="322D2D"/>
                </a:solidFill>
                <a:effectLst/>
                <a:uLnTx/>
                <a:uFillTx/>
                <a:latin typeface="Arial"/>
                <a:ea typeface="+mn-ea"/>
                <a:cs typeface="+mn-cs"/>
              </a:rPr>
              <a:t> on </a:t>
            </a:r>
            <a:r>
              <a:rPr kumimoji="0" lang="fi-FI" sz="1600" b="1" i="0" u="none" strike="noStrike" kern="1200" cap="none" spc="0" normalizeH="0" baseline="0" noProof="0" dirty="0" err="1">
                <a:ln>
                  <a:noFill/>
                </a:ln>
                <a:solidFill>
                  <a:srgbClr val="322D2D"/>
                </a:solidFill>
                <a:effectLst/>
                <a:uLnTx/>
                <a:uFillTx/>
                <a:latin typeface="Arial"/>
                <a:ea typeface="+mn-ea"/>
                <a:cs typeface="+mn-cs"/>
              </a:rPr>
              <a:t>the</a:t>
            </a:r>
            <a:r>
              <a:rPr kumimoji="0" lang="fi-FI" sz="1600" b="1" i="0" u="none" strike="noStrike" kern="1200" cap="none" spc="0" normalizeH="0" baseline="0" noProof="0" dirty="0">
                <a:ln>
                  <a:noFill/>
                </a:ln>
                <a:solidFill>
                  <a:srgbClr val="322D2D"/>
                </a:solidFill>
                <a:effectLst/>
                <a:uLnTx/>
                <a:uFillTx/>
                <a:latin typeface="Arial"/>
                <a:ea typeface="+mn-ea"/>
                <a:cs typeface="+mn-cs"/>
              </a:rPr>
              <a:t> </a:t>
            </a:r>
            <a:r>
              <a:rPr kumimoji="0" lang="fi-FI" sz="1600" b="1" i="0" u="none" strike="noStrike" kern="1200" cap="none" spc="0" normalizeH="0" baseline="0" noProof="0" dirty="0" err="1">
                <a:ln>
                  <a:noFill/>
                </a:ln>
                <a:solidFill>
                  <a:srgbClr val="322D2D"/>
                </a:solidFill>
                <a:effectLst/>
                <a:uLnTx/>
                <a:uFillTx/>
                <a:latin typeface="Arial"/>
                <a:ea typeface="+mn-ea"/>
                <a:cs typeface="+mn-cs"/>
              </a:rPr>
              <a:t>operative</a:t>
            </a:r>
            <a:r>
              <a:rPr kumimoji="0" lang="fi-FI" sz="1600" b="1" i="0" u="none" strike="noStrike" kern="1200" cap="none" spc="0" normalizeH="0" baseline="0" noProof="0" dirty="0">
                <a:ln>
                  <a:noFill/>
                </a:ln>
                <a:solidFill>
                  <a:srgbClr val="322D2D"/>
                </a:solidFill>
                <a:effectLst/>
                <a:uLnTx/>
                <a:uFillTx/>
                <a:latin typeface="Arial"/>
                <a:ea typeface="+mn-ea"/>
                <a:cs typeface="+mn-cs"/>
              </a:rPr>
              <a:t> EBITDA </a:t>
            </a:r>
            <a:r>
              <a:rPr kumimoji="0" lang="fi-FI" sz="1600" b="0" i="0" u="none" strike="noStrike" kern="1200" cap="none" spc="0" normalizeH="0" baseline="0" noProof="0" dirty="0">
                <a:ln>
                  <a:noFill/>
                </a:ln>
                <a:solidFill>
                  <a:srgbClr val="322D2D"/>
                </a:solidFill>
                <a:effectLst/>
                <a:uLnTx/>
                <a:uFillTx/>
                <a:latin typeface="Arial"/>
                <a:ea typeface="+mn-ea"/>
                <a:cs typeface="+mn-cs"/>
              </a:rPr>
              <a:t>in Q2 2026 </a:t>
            </a:r>
            <a:r>
              <a:rPr kumimoji="0" lang="fi-FI" sz="1600" b="0" i="0" u="none" strike="noStrike" kern="1200" cap="none" spc="0" normalizeH="0" baseline="0" noProof="0" dirty="0" err="1">
                <a:ln>
                  <a:noFill/>
                </a:ln>
                <a:solidFill>
                  <a:srgbClr val="322D2D"/>
                </a:solidFill>
                <a:effectLst/>
                <a:uLnTx/>
                <a:uFillTx/>
                <a:latin typeface="Arial"/>
                <a:ea typeface="+mn-ea"/>
                <a:cs typeface="+mn-cs"/>
              </a:rPr>
              <a:t>compared</a:t>
            </a:r>
            <a:r>
              <a:rPr kumimoji="0" lang="fi-FI" sz="1600" b="0" i="0" u="none" strike="noStrike" kern="1200" cap="none" spc="0" normalizeH="0" baseline="0" noProof="0" dirty="0">
                <a:ln>
                  <a:noFill/>
                </a:ln>
                <a:solidFill>
                  <a:srgbClr val="322D2D"/>
                </a:solidFill>
                <a:effectLst/>
                <a:uLnTx/>
                <a:uFillTx/>
                <a:latin typeface="Arial"/>
                <a:ea typeface="+mn-ea"/>
                <a:cs typeface="+mn-cs"/>
              </a:rPr>
              <a:t> to Q2 202</a:t>
            </a:r>
            <a:r>
              <a:rPr lang="fi-FI" sz="1600" dirty="0">
                <a:solidFill>
                  <a:srgbClr val="322D2D"/>
                </a:solidFill>
                <a:latin typeface="Arial"/>
              </a:rPr>
              <a:t>5</a:t>
            </a:r>
            <a:r>
              <a:rPr kumimoji="0" lang="fi-FI" sz="1600" b="0" i="0" u="none" strike="noStrike" kern="1200" cap="none" spc="0" normalizeH="0" baseline="0" noProof="0" dirty="0">
                <a:ln>
                  <a:noFill/>
                </a:ln>
                <a:solidFill>
                  <a:srgbClr val="322D2D"/>
                </a:solidFill>
                <a:effectLst/>
                <a:uLnTx/>
                <a:uFillTx/>
                <a:latin typeface="Arial"/>
                <a:ea typeface="+mn-ea"/>
                <a:cs typeface="+mn-cs"/>
              </a:rPr>
              <a:t>.</a:t>
            </a:r>
          </a:p>
        </p:txBody>
      </p:sp>
      <p:sp>
        <p:nvSpPr>
          <p:cNvPr id="31" name="TextBox 9">
            <a:extLst>
              <a:ext uri="{FF2B5EF4-FFF2-40B4-BE49-F238E27FC236}">
                <a16:creationId xmlns:a16="http://schemas.microsoft.com/office/drawing/2014/main" id="{F657C9CD-B1C8-7A2F-D9FC-23D359685E6D}"/>
              </a:ext>
            </a:extLst>
          </p:cNvPr>
          <p:cNvSpPr txBox="1"/>
          <p:nvPr/>
        </p:nvSpPr>
        <p:spPr>
          <a:xfrm>
            <a:off x="6609727" y="1868351"/>
            <a:ext cx="1662137" cy="293938"/>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5AAAF"/>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 2</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PLN</a:t>
            </a:r>
          </a:p>
        </p:txBody>
      </p:sp>
      <p:sp>
        <p:nvSpPr>
          <p:cNvPr id="32" name="TextBox 11">
            <a:extLst>
              <a:ext uri="{FF2B5EF4-FFF2-40B4-BE49-F238E27FC236}">
                <a16:creationId xmlns:a16="http://schemas.microsoft.com/office/drawing/2014/main" id="{5043C9F2-AF98-9A0E-6135-9CF25820828D}"/>
              </a:ext>
            </a:extLst>
          </p:cNvPr>
          <p:cNvSpPr txBox="1"/>
          <p:nvPr/>
        </p:nvSpPr>
        <p:spPr>
          <a:xfrm>
            <a:off x="6665649" y="4556372"/>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5AAAF"/>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 2</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PLN</a:t>
            </a:r>
          </a:p>
        </p:txBody>
      </p:sp>
      <p:sp>
        <p:nvSpPr>
          <p:cNvPr id="33" name="TextBox 12">
            <a:extLst>
              <a:ext uri="{FF2B5EF4-FFF2-40B4-BE49-F238E27FC236}">
                <a16:creationId xmlns:a16="http://schemas.microsoft.com/office/drawing/2014/main" id="{ACD49E88-E6BF-7F88-FC67-0B294A3DEF37}"/>
              </a:ext>
            </a:extLst>
          </p:cNvPr>
          <p:cNvSpPr txBox="1"/>
          <p:nvPr/>
        </p:nvSpPr>
        <p:spPr>
          <a:xfrm>
            <a:off x="6673204" y="4343855"/>
            <a:ext cx="1662137" cy="288147"/>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CEC8C8"/>
                </a:solidFill>
                <a:effectLst/>
                <a:uLnTx/>
                <a:uFillTx/>
                <a:latin typeface="Arial"/>
                <a:ea typeface="+mn-ea"/>
                <a:cs typeface="+mn-cs"/>
                <a:sym typeface="Wingdings"/>
              </a:rPr>
              <a:t></a:t>
            </a:r>
            <a:r>
              <a:rPr kumimoji="0" lang="en-GB" sz="1400" b="1" i="0" u="none" strike="noStrike" kern="1200" cap="none" spc="0" normalizeH="0" baseline="0" noProof="0">
                <a:ln>
                  <a:noFill/>
                </a:ln>
                <a:solidFill>
                  <a:srgbClr val="322D2D"/>
                </a:solidFill>
                <a:effectLst/>
                <a:uLnTx/>
                <a:uFillTx/>
                <a:latin typeface="Arial"/>
                <a:ea typeface="+mn-ea"/>
                <a:cs typeface="+mn-cs"/>
                <a:sym typeface="Wingdings"/>
              </a:rPr>
              <a:t> 2</a:t>
            </a:r>
            <a:r>
              <a:rPr kumimoji="0" lang="en-GB" sz="1400" b="1" i="0" u="none" strike="noStrike" kern="1200" cap="none" spc="0" normalizeH="0" baseline="0" noProof="0">
                <a:ln>
                  <a:noFill/>
                </a:ln>
                <a:solidFill>
                  <a:srgbClr val="322D2D"/>
                </a:solidFill>
                <a:effectLst/>
                <a:uLnTx/>
                <a:uFillTx/>
                <a:latin typeface="Arial"/>
                <a:ea typeface="+mn-ea"/>
                <a:cs typeface="+mn-cs"/>
              </a:rPr>
              <a:t>% </a:t>
            </a:r>
            <a:r>
              <a:rPr kumimoji="0" lang="en-GB" sz="1400" b="0" i="0" u="none" strike="noStrike" kern="1200" cap="none" spc="0" normalizeH="0" baseline="0" noProof="0">
                <a:ln>
                  <a:noFill/>
                </a:ln>
                <a:solidFill>
                  <a:srgbClr val="322D2D"/>
                </a:solidFill>
                <a:effectLst/>
                <a:uLnTx/>
                <a:uFillTx/>
                <a:latin typeface="Arial"/>
                <a:ea typeface="+mn-ea"/>
                <a:cs typeface="+mn-cs"/>
              </a:rPr>
              <a:t>KRW</a:t>
            </a:r>
          </a:p>
        </p:txBody>
      </p:sp>
    </p:spTree>
    <p:extLst>
      <p:ext uri="{BB962C8B-B14F-4D97-AF65-F5344CB8AC3E}">
        <p14:creationId xmlns:p14="http://schemas.microsoft.com/office/powerpoint/2010/main" val="7253846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2D88D2C6-3718-1ACB-BB62-8A61FEF80E92}"/>
              </a:ext>
            </a:extLst>
          </p:cNvPr>
          <p:cNvSpPr>
            <a:spLocks noGrp="1"/>
          </p:cNvSpPr>
          <p:nvPr>
            <p:ph type="dt" sz="half" idx="10"/>
          </p:nvPr>
        </p:nvSpPr>
        <p:spPr/>
        <p:txBody>
          <a:bodyPr/>
          <a:lstStyle/>
          <a:p>
            <a:r>
              <a:rPr lang="fi-FI"/>
              <a:t>JULY 2026</a:t>
            </a:r>
            <a:endParaRPr lang="en-US" dirty="0"/>
          </a:p>
        </p:txBody>
      </p:sp>
      <p:sp>
        <p:nvSpPr>
          <p:cNvPr id="3" name="Alatunnisteen paikkamerkki 2">
            <a:extLst>
              <a:ext uri="{FF2B5EF4-FFF2-40B4-BE49-F238E27FC236}">
                <a16:creationId xmlns:a16="http://schemas.microsoft.com/office/drawing/2014/main" id="{46432478-C25E-3F62-38B6-0D9F979204A9}"/>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2831E6B0-3013-F994-52F1-202D79552B1F}"/>
              </a:ext>
            </a:extLst>
          </p:cNvPr>
          <p:cNvSpPr>
            <a:spLocks noGrp="1"/>
          </p:cNvSpPr>
          <p:nvPr>
            <p:ph type="sldNum" sz="quarter" idx="12"/>
          </p:nvPr>
        </p:nvSpPr>
        <p:spPr/>
        <p:txBody>
          <a:bodyPr/>
          <a:lstStyle/>
          <a:p>
            <a:fld id="{9B8CDF1A-3CDE-4195-AF23-CDCF2878DEB5}" type="slidenum">
              <a:rPr lang="en-US" smtClean="0"/>
              <a:t>84</a:t>
            </a:fld>
            <a:endParaRPr lang="en-US"/>
          </a:p>
        </p:txBody>
      </p:sp>
      <p:sp>
        <p:nvSpPr>
          <p:cNvPr id="5" name="Title 1">
            <a:extLst>
              <a:ext uri="{FF2B5EF4-FFF2-40B4-BE49-F238E27FC236}">
                <a16:creationId xmlns:a16="http://schemas.microsoft.com/office/drawing/2014/main" id="{7F401B51-EAAD-C71C-E762-9F9DD11637C6}"/>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spc="0">
                <a:solidFill>
                  <a:srgbClr val="322D2D"/>
                </a:solidFill>
                <a:latin typeface="Arial"/>
                <a:ea typeface="+mn-ea"/>
                <a:cs typeface="+mn-cs"/>
              </a:rPr>
              <a:t>Key figures (reported) </a:t>
            </a:r>
            <a:br>
              <a:rPr lang="fi-FI" spc="0">
                <a:solidFill>
                  <a:srgbClr val="322D2D"/>
                </a:solidFill>
                <a:latin typeface="Arial"/>
                <a:ea typeface="+mn-ea"/>
                <a:cs typeface="+mn-cs"/>
              </a:rPr>
            </a:br>
            <a:endParaRPr lang="fi-FI"/>
          </a:p>
        </p:txBody>
      </p:sp>
      <p:sp>
        <p:nvSpPr>
          <p:cNvPr id="8" name="Slide Number Placeholder 4">
            <a:extLst>
              <a:ext uri="{FF2B5EF4-FFF2-40B4-BE49-F238E27FC236}">
                <a16:creationId xmlns:a16="http://schemas.microsoft.com/office/drawing/2014/main" id="{1ACCEBBE-CD4D-B4A2-9A23-7E8A0F462126}"/>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9B8CDF1A-3CDE-4195-AF23-CDCF2878DEB5}" type="slidenum">
              <a:rPr lang="en-US" smtClean="0">
                <a:solidFill>
                  <a:srgbClr val="322D2D"/>
                </a:solidFill>
                <a:latin typeface="Arial"/>
              </a:rPr>
              <a:pPr>
                <a:defRPr/>
              </a:pPr>
              <a:t>84</a:t>
            </a:fld>
            <a:endParaRPr lang="en-US">
              <a:solidFill>
                <a:srgbClr val="322D2D"/>
              </a:solidFill>
              <a:latin typeface="Arial"/>
            </a:endParaRPr>
          </a:p>
        </p:txBody>
      </p:sp>
      <p:graphicFrame>
        <p:nvGraphicFramePr>
          <p:cNvPr id="9" name="New Table">
            <a:extLst>
              <a:ext uri="{FF2B5EF4-FFF2-40B4-BE49-F238E27FC236}">
                <a16:creationId xmlns:a16="http://schemas.microsoft.com/office/drawing/2014/main" id="{56D0A504-D4D6-BA6C-B47F-2C51DBC81525}"/>
              </a:ext>
            </a:extLst>
          </p:cNvPr>
          <p:cNvGraphicFramePr>
            <a:graphicFrameLocks noGrp="1"/>
          </p:cNvGraphicFramePr>
          <p:nvPr/>
        </p:nvGraphicFramePr>
        <p:xfrm>
          <a:off x="897466" y="1242986"/>
          <a:ext cx="10152000" cy="4951551"/>
        </p:xfrm>
        <a:graphic>
          <a:graphicData uri="http://schemas.openxmlformats.org/drawingml/2006/table">
            <a:tbl>
              <a:tblPr>
                <a:tableStyleId>{5C22544A-7EE6-4342-B048-85BDC9FD1C3A}</a:tableStyleId>
              </a:tblPr>
              <a:tblGrid>
                <a:gridCol w="3096000">
                  <a:extLst>
                    <a:ext uri="{9D8B030D-6E8A-4147-A177-3AD203B41FA5}">
                      <a16:colId xmlns:a16="http://schemas.microsoft.com/office/drawing/2014/main" val="20000"/>
                    </a:ext>
                  </a:extLst>
                </a:gridCol>
                <a:gridCol w="1008000">
                  <a:extLst>
                    <a:ext uri="{9D8B030D-6E8A-4147-A177-3AD203B41FA5}">
                      <a16:colId xmlns:a16="http://schemas.microsoft.com/office/drawing/2014/main" val="1529610395"/>
                    </a:ext>
                  </a:extLst>
                </a:gridCol>
                <a:gridCol w="1008000">
                  <a:extLst>
                    <a:ext uri="{9D8B030D-6E8A-4147-A177-3AD203B41FA5}">
                      <a16:colId xmlns:a16="http://schemas.microsoft.com/office/drawing/2014/main" val="3689070656"/>
                    </a:ext>
                  </a:extLst>
                </a:gridCol>
                <a:gridCol w="1008000">
                  <a:extLst>
                    <a:ext uri="{9D8B030D-6E8A-4147-A177-3AD203B41FA5}">
                      <a16:colId xmlns:a16="http://schemas.microsoft.com/office/drawing/2014/main" val="3789655663"/>
                    </a:ext>
                  </a:extLst>
                </a:gridCol>
                <a:gridCol w="1008000">
                  <a:extLst>
                    <a:ext uri="{9D8B030D-6E8A-4147-A177-3AD203B41FA5}">
                      <a16:colId xmlns:a16="http://schemas.microsoft.com/office/drawing/2014/main" val="621315899"/>
                    </a:ext>
                  </a:extLst>
                </a:gridCol>
                <a:gridCol w="1008000">
                  <a:extLst>
                    <a:ext uri="{9D8B030D-6E8A-4147-A177-3AD203B41FA5}">
                      <a16:colId xmlns:a16="http://schemas.microsoft.com/office/drawing/2014/main" val="530289388"/>
                    </a:ext>
                  </a:extLst>
                </a:gridCol>
                <a:gridCol w="1008000">
                  <a:extLst>
                    <a:ext uri="{9D8B030D-6E8A-4147-A177-3AD203B41FA5}">
                      <a16:colId xmlns:a16="http://schemas.microsoft.com/office/drawing/2014/main" val="20006"/>
                    </a:ext>
                  </a:extLst>
                </a:gridCol>
                <a:gridCol w="1008000">
                  <a:extLst>
                    <a:ext uri="{9D8B030D-6E8A-4147-A177-3AD203B41FA5}">
                      <a16:colId xmlns:a16="http://schemas.microsoft.com/office/drawing/2014/main" val="1109152354"/>
                    </a:ext>
                  </a:extLst>
                </a:gridCol>
              </a:tblGrid>
              <a:tr h="505551">
                <a:tc>
                  <a:txBody>
                    <a:bodyPr/>
                    <a:lstStyle/>
                    <a:p>
                      <a:pPr algn="l" defTabSz="457200">
                        <a:lnSpc>
                          <a:spcPct val="100000"/>
                        </a:lnSpc>
                        <a:spcBef>
                          <a:spcPct val="0"/>
                        </a:spcBef>
                        <a:spcAft>
                          <a:spcPct val="0"/>
                        </a:spcAft>
                      </a:pPr>
                      <a:r>
                        <a:rPr sz="1600" b="1" dirty="0">
                          <a:solidFill>
                            <a:schemeClr val="bg1"/>
                          </a:solidFill>
                          <a:latin typeface="Arial"/>
                        </a:rPr>
                        <a:t>EUR million</a:t>
                      </a:r>
                    </a:p>
                  </a:txBody>
                  <a:tcPr marL="45720" marR="45720" anchor="b">
                    <a:lnL w="0"/>
                    <a:lnR w="0">
                      <a:noFill/>
                    </a:lnR>
                    <a:lnT w="0"/>
                    <a:lnB w="12700" cmpd="sng">
                      <a:solidFill>
                        <a:srgbClr val="EBE9E9"/>
                      </a:solidFill>
                      <a:prstDash val="solid"/>
                    </a:lnB>
                    <a:solidFill>
                      <a:srgbClr val="5F7896"/>
                    </a:solidFill>
                  </a:tcPr>
                </a:tc>
                <a:tc>
                  <a:txBody>
                    <a:bodyPr/>
                    <a:lstStyle/>
                    <a:p>
                      <a:pPr lvl="0" algn="ctr" fontAlgn="ctr">
                        <a:buNone/>
                      </a:pPr>
                      <a:r>
                        <a:rPr lang="en-US" sz="1600" b="1" i="0" u="none" strike="noStrike" dirty="0">
                          <a:solidFill>
                            <a:schemeClr val="bg1"/>
                          </a:solidFill>
                          <a:effectLst/>
                          <a:latin typeface="Arial" panose="020B0604020202020204" pitchFamily="34" charset="0"/>
                        </a:rPr>
                        <a:t>Q2 2026</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lvl="0" algn="ctr" fontAlgn="ctr">
                        <a:buNone/>
                      </a:pPr>
                      <a:r>
                        <a:rPr lang="en-US" sz="1600" b="1" i="0" u="none" strike="noStrike" dirty="0">
                          <a:solidFill>
                            <a:schemeClr val="bg1"/>
                          </a:solidFill>
                          <a:effectLst/>
                          <a:latin typeface="Arial" panose="020B0604020202020204" pitchFamily="34" charset="0"/>
                        </a:rPr>
                        <a:t>Q1 2026</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lvl="0" algn="ctr" fontAlgn="ctr">
                        <a:buNone/>
                      </a:pPr>
                      <a:r>
                        <a:rPr lang="en-US" sz="1600" b="1" i="0" u="none" strike="noStrike" dirty="0">
                          <a:solidFill>
                            <a:schemeClr val="bg1"/>
                          </a:solidFill>
                          <a:effectLst/>
                          <a:latin typeface="Arial" panose="020B0604020202020204" pitchFamily="34" charset="0"/>
                        </a:rPr>
                        <a:t>Q4 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lvl="0" algn="ctr" fontAlgn="ctr">
                        <a:buNone/>
                      </a:pPr>
                      <a:r>
                        <a:rPr lang="en-US" sz="1600" b="1" i="0" u="none" strike="noStrike" dirty="0">
                          <a:solidFill>
                            <a:schemeClr val="bg1"/>
                          </a:solidFill>
                          <a:effectLst/>
                          <a:latin typeface="Arial" panose="020B0604020202020204" pitchFamily="34" charset="0"/>
                        </a:rPr>
                        <a:t>Q3 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lvl="0" algn="ctr" fontAlgn="ctr">
                        <a:buNone/>
                      </a:pPr>
                      <a:r>
                        <a:rPr lang="en-US" sz="1600" b="1" i="0" u="none" strike="noStrike" dirty="0">
                          <a:solidFill>
                            <a:schemeClr val="bg1"/>
                          </a:solidFill>
                          <a:effectLst/>
                          <a:latin typeface="Arial" panose="020B0604020202020204" pitchFamily="34" charset="0"/>
                        </a:rPr>
                        <a:t>Q2 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lvl="0" algn="r" fontAlgn="ctr">
                        <a:buNone/>
                      </a:pPr>
                      <a:r>
                        <a:rPr lang="en-US" sz="1600" b="1" i="0" u="none" strike="noStrike" dirty="0">
                          <a:solidFill>
                            <a:schemeClr val="bg1"/>
                          </a:solidFill>
                          <a:effectLst/>
                          <a:latin typeface="Arial" panose="020B0604020202020204" pitchFamily="34" charset="0"/>
                        </a:rPr>
                        <a:t>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lvl="0" algn="r" fontAlgn="ctr">
                        <a:buNone/>
                      </a:pPr>
                      <a:r>
                        <a:rPr lang="en-US" sz="1600" b="1" i="0" u="none" strike="noStrike" dirty="0">
                          <a:solidFill>
                            <a:schemeClr val="bg1"/>
                          </a:solidFill>
                          <a:effectLst/>
                          <a:latin typeface="Arial" panose="020B0604020202020204" pitchFamily="34" charset="0"/>
                        </a:rPr>
                        <a:t>2024 </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extLst>
                  <a:ext uri="{0D108BD9-81ED-4DB2-BD59-A6C34878D82A}">
                    <a16:rowId xmlns:a16="http://schemas.microsoft.com/office/drawing/2014/main" val="10000"/>
                  </a:ext>
                </a:extLst>
              </a:tr>
              <a:tr h="342000">
                <a:tc>
                  <a:txBody>
                    <a:bodyPr/>
                    <a:lstStyle/>
                    <a:p>
                      <a:pPr algn="l" defTabSz="457200">
                        <a:lnSpc>
                          <a:spcPct val="100000"/>
                        </a:lnSpc>
                        <a:spcBef>
                          <a:spcPct val="0"/>
                        </a:spcBef>
                        <a:spcAft>
                          <a:spcPct val="0"/>
                        </a:spcAft>
                      </a:pPr>
                      <a:r>
                        <a:rPr sz="1600">
                          <a:solidFill>
                            <a:srgbClr val="322D2D"/>
                          </a:solidFill>
                          <a:latin typeface="Arial"/>
                        </a:rPr>
                        <a:t>Revenue</a:t>
                      </a: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693.0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677.3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663.7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687.7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693.4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2,753.5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2,948.1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1"/>
                  </a:ext>
                </a:extLst>
              </a:tr>
              <a:tr h="342000">
                <a:tc>
                  <a:txBody>
                    <a:bodyPr/>
                    <a:lstStyle/>
                    <a:p>
                      <a:pPr algn="l" defTabSz="457200">
                        <a:lnSpc>
                          <a:spcPct val="100000"/>
                        </a:lnSpc>
                        <a:spcBef>
                          <a:spcPct val="0"/>
                        </a:spcBef>
                        <a:spcAft>
                          <a:spcPct val="0"/>
                        </a:spcAft>
                      </a:pPr>
                      <a:r>
                        <a:rPr sz="1600">
                          <a:solidFill>
                            <a:srgbClr val="322D2D"/>
                          </a:solidFill>
                          <a:latin typeface="Arial"/>
                        </a:rPr>
                        <a:t>Operative EBITDA</a:t>
                      </a: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111.7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117.3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119.9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137.3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131.8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524.6</a:t>
                      </a:r>
                    </a:p>
                  </a:txBody>
                  <a:tcPr marL="45720" marR="45720" anchor="b">
                    <a:lnL w="0">
                      <a:noFill/>
                    </a:lnL>
                    <a:lnR w="0">
                      <a:noFill/>
                    </a:lnR>
                    <a:lnT w="12700" cap="flat" cmpd="sng" algn="ctr">
                      <a:solidFill>
                        <a:srgbClr val="EBE9E9"/>
                      </a:solidFill>
                      <a:prstDash val="solid"/>
                      <a:round/>
                      <a:headEnd type="none" w="med" len="med"/>
                      <a:tailEnd type="none" w="med" len="med"/>
                    </a:lnT>
                    <a:lnB w="0">
                      <a:noFill/>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585.4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tx1">
                          <a:lumMod val="10000"/>
                          <a:lumOff val="90000"/>
                        </a:schemeClr>
                      </a:solidFill>
                      <a:prstDash val="solid"/>
                      <a:round/>
                      <a:headEnd type="none" w="med" len="med"/>
                      <a:tailEnd type="none" w="med" len="med"/>
                    </a:lnB>
                    <a:noFill/>
                  </a:tcPr>
                </a:tc>
                <a:extLst>
                  <a:ext uri="{0D108BD9-81ED-4DB2-BD59-A6C34878D82A}">
                    <a16:rowId xmlns:a16="http://schemas.microsoft.com/office/drawing/2014/main" val="10002"/>
                  </a:ext>
                </a:extLst>
              </a:tr>
              <a:tr h="342000">
                <a:tc>
                  <a:txBody>
                    <a:bodyPr/>
                    <a:lstStyle/>
                    <a:p>
                      <a:pPr marL="171450" algn="l" defTabSz="457200">
                        <a:lnSpc>
                          <a:spcPct val="100000"/>
                        </a:lnSpc>
                        <a:spcBef>
                          <a:spcPct val="0"/>
                        </a:spcBef>
                        <a:spcAft>
                          <a:spcPct val="0"/>
                        </a:spcAft>
                      </a:pPr>
                      <a:r>
                        <a:rPr sz="1600">
                          <a:solidFill>
                            <a:srgbClr val="322D2D"/>
                          </a:solidFill>
                          <a:latin typeface="Arial"/>
                        </a:rPr>
                        <a:t>margin</a:t>
                      </a: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16.1%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17.3%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18.1%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20.0%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19.0%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19.1%</a:t>
                      </a:r>
                    </a:p>
                  </a:txBody>
                  <a:tcPr marL="45720" marR="45720" anchor="b">
                    <a:lnL w="0">
                      <a:noFill/>
                    </a:lnL>
                    <a:lnR w="0">
                      <a:noFill/>
                    </a:lnR>
                    <a:lnT w="0">
                      <a:noFill/>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19.9%</a:t>
                      </a:r>
                    </a:p>
                  </a:txBody>
                  <a:tcPr marL="45720" marR="45720" anchor="b">
                    <a:lnL w="0">
                      <a:noFill/>
                    </a:lnL>
                    <a:lnR w="0">
                      <a:noFill/>
                    </a:lnR>
                    <a:lnT w="12700" cap="flat" cmpd="sng" algn="ctr">
                      <a:solidFill>
                        <a:schemeClr val="tx1">
                          <a:lumMod val="10000"/>
                          <a:lumOff val="90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3"/>
                  </a:ext>
                </a:extLst>
              </a:tr>
              <a:tr h="342000">
                <a:tc>
                  <a:txBody>
                    <a:bodyPr/>
                    <a:lstStyle/>
                    <a:p>
                      <a:pPr algn="l" defTabSz="457200">
                        <a:lnSpc>
                          <a:spcPct val="100000"/>
                        </a:lnSpc>
                        <a:spcBef>
                          <a:spcPct val="0"/>
                        </a:spcBef>
                        <a:spcAft>
                          <a:spcPct val="0"/>
                        </a:spcAft>
                      </a:pPr>
                      <a:r>
                        <a:rPr sz="1600">
                          <a:solidFill>
                            <a:srgbClr val="322D2D"/>
                          </a:solidFill>
                          <a:latin typeface="Arial"/>
                        </a:rPr>
                        <a:t>Operative EBIT</a:t>
                      </a: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57.9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65.4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67.5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87.8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83.4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a:solidFill>
                            <a:srgbClr val="322D2D"/>
                          </a:solidFill>
                          <a:effectLst/>
                          <a:latin typeface="Arial" panose="020B0604020202020204" pitchFamily="34" charset="0"/>
                        </a:rPr>
                        <a:t>324.4</a:t>
                      </a:r>
                    </a:p>
                  </a:txBody>
                  <a:tcPr marL="45720" marR="45720" anchor="b">
                    <a:lnL w="0">
                      <a:noFill/>
                    </a:lnL>
                    <a:lnR w="0">
                      <a:noFill/>
                    </a:lnR>
                    <a:lnT w="12700" cap="flat" cmpd="sng" algn="ctr">
                      <a:solidFill>
                        <a:srgbClr val="EBE9E9"/>
                      </a:solidFill>
                      <a:prstDash val="solid"/>
                      <a:round/>
                      <a:headEnd type="none" w="med" len="med"/>
                      <a:tailEnd type="none" w="med" len="med"/>
                    </a:lnT>
                    <a:lnB w="0">
                      <a:noFill/>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398.7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tx1">
                          <a:lumMod val="10000"/>
                          <a:lumOff val="90000"/>
                        </a:schemeClr>
                      </a:solidFill>
                      <a:prstDash val="solid"/>
                      <a:round/>
                      <a:headEnd type="none" w="med" len="med"/>
                      <a:tailEnd type="none" w="med" len="med"/>
                    </a:lnB>
                    <a:noFill/>
                  </a:tcPr>
                </a:tc>
                <a:extLst>
                  <a:ext uri="{0D108BD9-81ED-4DB2-BD59-A6C34878D82A}">
                    <a16:rowId xmlns:a16="http://schemas.microsoft.com/office/drawing/2014/main" val="10004"/>
                  </a:ext>
                </a:extLst>
              </a:tr>
              <a:tr h="342000">
                <a:tc>
                  <a:txBody>
                    <a:bodyPr/>
                    <a:lstStyle/>
                    <a:p>
                      <a:pPr marL="171450" algn="l" defTabSz="457200">
                        <a:lnSpc>
                          <a:spcPct val="100000"/>
                        </a:lnSpc>
                        <a:spcBef>
                          <a:spcPct val="0"/>
                        </a:spcBef>
                        <a:spcAft>
                          <a:spcPct val="0"/>
                        </a:spcAft>
                      </a:pPr>
                      <a:r>
                        <a:rPr sz="1600">
                          <a:solidFill>
                            <a:srgbClr val="322D2D"/>
                          </a:solidFill>
                          <a:latin typeface="Arial"/>
                        </a:rPr>
                        <a:t>margin</a:t>
                      </a: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8.4%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9.7%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10.2%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12.8%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12.0%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a:solidFill>
                            <a:srgbClr val="322D2D"/>
                          </a:solidFill>
                          <a:effectLst/>
                          <a:latin typeface="Arial" panose="020B0604020202020204" pitchFamily="34" charset="0"/>
                        </a:rPr>
                        <a:t>11.8%</a:t>
                      </a:r>
                    </a:p>
                  </a:txBody>
                  <a:tcPr marL="45720" marR="45720" anchor="b">
                    <a:lnL w="0">
                      <a:noFill/>
                    </a:lnL>
                    <a:lnR w="0">
                      <a:noFill/>
                    </a:lnR>
                    <a:lnT w="0">
                      <a:noFill/>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13.5%</a:t>
                      </a:r>
                    </a:p>
                  </a:txBody>
                  <a:tcPr marL="45720" marR="45720" anchor="b">
                    <a:lnL w="0">
                      <a:noFill/>
                    </a:lnL>
                    <a:lnR w="0">
                      <a:noFill/>
                    </a:lnR>
                    <a:lnT w="12700" cap="flat" cmpd="sng" algn="ctr">
                      <a:solidFill>
                        <a:schemeClr val="tx1">
                          <a:lumMod val="10000"/>
                          <a:lumOff val="90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5"/>
                  </a:ext>
                </a:extLst>
              </a:tr>
              <a:tr h="342000">
                <a:tc>
                  <a:txBody>
                    <a:bodyPr/>
                    <a:lstStyle/>
                    <a:p>
                      <a:pPr algn="l" defTabSz="457200">
                        <a:lnSpc>
                          <a:spcPct val="100000"/>
                        </a:lnSpc>
                        <a:spcBef>
                          <a:spcPts val="1100"/>
                        </a:spcBef>
                        <a:spcAft>
                          <a:spcPct val="0"/>
                        </a:spcAft>
                      </a:pPr>
                      <a:r>
                        <a:rPr sz="1600">
                          <a:solidFill>
                            <a:srgbClr val="322D2D"/>
                          </a:solidFill>
                          <a:latin typeface="Arial"/>
                        </a:rPr>
                        <a:t>Net profit</a:t>
                      </a: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37.0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45.5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13.4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61.6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57.5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194.1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262.7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6"/>
                  </a:ext>
                </a:extLst>
              </a:tr>
              <a:tr h="342000">
                <a:tc>
                  <a:txBody>
                    <a:bodyPr/>
                    <a:lstStyle/>
                    <a:p>
                      <a:pPr algn="l" defTabSz="457200">
                        <a:lnSpc>
                          <a:spcPct val="100000"/>
                        </a:lnSpc>
                        <a:spcBef>
                          <a:spcPct val="0"/>
                        </a:spcBef>
                        <a:spcAft>
                          <a:spcPct val="0"/>
                        </a:spcAft>
                      </a:pPr>
                      <a:r>
                        <a:rPr sz="1600" dirty="0">
                          <a:solidFill>
                            <a:srgbClr val="322D2D"/>
                          </a:solidFill>
                          <a:latin typeface="Arial"/>
                        </a:rPr>
                        <a:t>Earnings per share, diluted, EUR</a:t>
                      </a:r>
                    </a:p>
                  </a:txBody>
                  <a:tcPr marL="45720" marR="45720" anchor="b">
                    <a:lnL w="0"/>
                    <a:lnR w="0">
                      <a:noFill/>
                    </a:lnR>
                    <a:lnT w="12700" cmpd="sng">
                      <a:solidFill>
                        <a:srgbClr val="EBE9E9"/>
                      </a:solidFill>
                      <a:prstDash val="solid"/>
                    </a:lnT>
                    <a:lnB w="25400" cmpd="sng">
                      <a:solidFill>
                        <a:srgbClr val="F5F0ED"/>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0.23</a:t>
                      </a:r>
                    </a:p>
                  </a:txBody>
                  <a:tcPr marL="45720" marR="4572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0.29</a:t>
                      </a:r>
                    </a:p>
                  </a:txBody>
                  <a:tcPr marL="45720" marR="4572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0.07</a:t>
                      </a:r>
                    </a:p>
                  </a:txBody>
                  <a:tcPr marL="45720" marR="4572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0.38</a:t>
                      </a:r>
                    </a:p>
                  </a:txBody>
                  <a:tcPr marL="45720" marR="4572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0.35</a:t>
                      </a:r>
                    </a:p>
                  </a:txBody>
                  <a:tcPr marL="45720" marR="4572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1.18</a:t>
                      </a:r>
                    </a:p>
                  </a:txBody>
                  <a:tcPr marL="45720" marR="4572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1.61</a:t>
                      </a:r>
                    </a:p>
                  </a:txBody>
                  <a:tcPr marL="45720" marR="45720" anchor="b">
                    <a:lnL w="0">
                      <a:noFill/>
                    </a:lnL>
                    <a:lnR w="0">
                      <a:noFill/>
                    </a:lnR>
                    <a:lnT w="12700" cap="flat" cmpd="sng" algn="ctr">
                      <a:solidFill>
                        <a:srgbClr val="EBE9E9"/>
                      </a:solidFill>
                      <a:prstDash val="solid"/>
                      <a:round/>
                      <a:headEnd type="none" w="med" len="med"/>
                      <a:tailEnd type="none" w="med" len="med"/>
                    </a:lnT>
                    <a:lnB w="25400" cap="flat" cmpd="sng" algn="ctr">
                      <a:solidFill>
                        <a:srgbClr val="F5F0ED"/>
                      </a:solidFill>
                      <a:prstDash val="solid"/>
                      <a:round/>
                      <a:headEnd type="none" w="med" len="med"/>
                      <a:tailEnd type="none" w="med" len="med"/>
                    </a:lnB>
                    <a:noFill/>
                  </a:tcPr>
                </a:tc>
                <a:extLst>
                  <a:ext uri="{0D108BD9-81ED-4DB2-BD59-A6C34878D82A}">
                    <a16:rowId xmlns:a16="http://schemas.microsoft.com/office/drawing/2014/main" val="10007"/>
                  </a:ext>
                </a:extLst>
              </a:tr>
              <a:tr h="342000">
                <a:tc>
                  <a:txBody>
                    <a:bodyPr/>
                    <a:lstStyle/>
                    <a:p>
                      <a:pPr algn="l" defTabSz="457200">
                        <a:lnSpc>
                          <a:spcPct val="100000"/>
                        </a:lnSpc>
                        <a:spcBef>
                          <a:spcPct val="0"/>
                        </a:spcBef>
                        <a:spcAft>
                          <a:spcPct val="0"/>
                        </a:spcAft>
                      </a:pPr>
                      <a:r>
                        <a:rPr sz="1600" dirty="0">
                          <a:solidFill>
                            <a:srgbClr val="322D2D"/>
                          </a:solidFill>
                          <a:latin typeface="Arial"/>
                        </a:rPr>
                        <a:t>Cash flow from operations</a:t>
                      </a:r>
                    </a:p>
                  </a:txBody>
                  <a:tcPr marL="45720" marR="45720" anchor="b">
                    <a:lnL w="0"/>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59.2</a:t>
                      </a:r>
                    </a:p>
                  </a:txBody>
                  <a:tcPr marL="45720" marR="4572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91.7</a:t>
                      </a:r>
                    </a:p>
                  </a:txBody>
                  <a:tcPr marL="45720" marR="4572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127.2</a:t>
                      </a:r>
                    </a:p>
                  </a:txBody>
                  <a:tcPr marL="45720" marR="4572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132.2</a:t>
                      </a:r>
                    </a:p>
                  </a:txBody>
                  <a:tcPr marL="45720" marR="4572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63.8</a:t>
                      </a:r>
                    </a:p>
                  </a:txBody>
                  <a:tcPr marL="45720" marR="4572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a:solidFill>
                            <a:srgbClr val="322D2D"/>
                          </a:solidFill>
                          <a:effectLst/>
                          <a:latin typeface="Arial" panose="020B0604020202020204" pitchFamily="34" charset="0"/>
                        </a:rPr>
                        <a:t>378.2</a:t>
                      </a:r>
                    </a:p>
                  </a:txBody>
                  <a:tcPr marL="45720" marR="4572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484.6</a:t>
                      </a:r>
                    </a:p>
                  </a:txBody>
                  <a:tcPr marL="45720" marR="45720" anchor="b">
                    <a:lnL w="0">
                      <a:noFill/>
                    </a:lnL>
                    <a:lnR w="0">
                      <a:noFill/>
                    </a:lnR>
                    <a:lnT w="25400" cap="flat" cmpd="sng" algn="ctr">
                      <a:solidFill>
                        <a:srgbClr val="F5F0ED"/>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8"/>
                  </a:ext>
                </a:extLst>
              </a:tr>
              <a:tr h="342000">
                <a:tc>
                  <a:txBody>
                    <a:bodyPr/>
                    <a:lstStyle/>
                    <a:p>
                      <a:pPr algn="l" defTabSz="457200">
                        <a:lnSpc>
                          <a:spcPct val="100000"/>
                        </a:lnSpc>
                        <a:spcBef>
                          <a:spcPct val="0"/>
                        </a:spcBef>
                        <a:spcAft>
                          <a:spcPct val="0"/>
                        </a:spcAft>
                      </a:pPr>
                      <a:r>
                        <a:rPr sz="1600">
                          <a:solidFill>
                            <a:srgbClr val="322D2D"/>
                          </a:solidFill>
                          <a:latin typeface="Arial"/>
                        </a:rPr>
                        <a:t>Capex excl. acquisitions</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41.4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35.6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77.6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47.8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43.8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196.7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167.3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2952198356"/>
                  </a:ext>
                </a:extLst>
              </a:tr>
              <a:tr h="342000">
                <a:tc>
                  <a:txBody>
                    <a:bodyPr/>
                    <a:lstStyle/>
                    <a:p>
                      <a:pPr algn="l" defTabSz="457200">
                        <a:lnSpc>
                          <a:spcPct val="100000"/>
                        </a:lnSpc>
                        <a:spcBef>
                          <a:spcPct val="0"/>
                        </a:spcBef>
                        <a:spcAft>
                          <a:spcPct val="0"/>
                        </a:spcAft>
                      </a:pPr>
                      <a:r>
                        <a:rPr sz="1600">
                          <a:solidFill>
                            <a:srgbClr val="322D2D"/>
                          </a:solidFill>
                          <a:latin typeface="Arial"/>
                        </a:rPr>
                        <a:t>Net debt</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622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505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506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292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286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506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291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9"/>
                  </a:ext>
                </a:extLst>
              </a:tr>
              <a:tr h="342000">
                <a:tc>
                  <a:txBody>
                    <a:bodyPr/>
                    <a:lstStyle/>
                    <a:p>
                      <a:pPr algn="l" defTabSz="457200">
                        <a:lnSpc>
                          <a:spcPct val="100000"/>
                        </a:lnSpc>
                        <a:spcBef>
                          <a:spcPts val="1100"/>
                        </a:spcBef>
                        <a:spcAft>
                          <a:spcPct val="0"/>
                        </a:spcAft>
                      </a:pPr>
                      <a:r>
                        <a:rPr sz="1600">
                          <a:solidFill>
                            <a:srgbClr val="322D2D"/>
                          </a:solidFill>
                          <a:latin typeface="Arial"/>
                        </a:rPr>
                        <a:t>NWC ratio </a:t>
                      </a:r>
                      <a:r>
                        <a:rPr sz="1200">
                          <a:solidFill>
                            <a:srgbClr val="322D2D"/>
                          </a:solidFill>
                          <a:latin typeface="Arial"/>
                        </a:rPr>
                        <a:t>(rolling 12 m)</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12.0%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11.9%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11.6%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11.2%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11.2%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11.6%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11.4%*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357773490"/>
                  </a:ext>
                </a:extLst>
              </a:tr>
              <a:tr h="342000">
                <a:tc>
                  <a:txBody>
                    <a:bodyPr/>
                    <a:lstStyle/>
                    <a:p>
                      <a:pPr algn="l" defTabSz="457200">
                        <a:lnSpc>
                          <a:spcPct val="100000"/>
                        </a:lnSpc>
                        <a:spcBef>
                          <a:spcPts val="1100"/>
                        </a:spcBef>
                        <a:spcAft>
                          <a:spcPct val="0"/>
                        </a:spcAft>
                      </a:pPr>
                      <a:r>
                        <a:rPr sz="1600">
                          <a:solidFill>
                            <a:srgbClr val="322D2D"/>
                          </a:solidFill>
                          <a:latin typeface="Arial"/>
                        </a:rPr>
                        <a:t>Operative ROCE </a:t>
                      </a:r>
                      <a:r>
                        <a:rPr sz="1200">
                          <a:solidFill>
                            <a:srgbClr val="322D2D"/>
                          </a:solidFill>
                          <a:latin typeface="Arial"/>
                        </a:rPr>
                        <a:t>(rolling 12 m)</a:t>
                      </a:r>
                    </a:p>
                  </a:txBody>
                  <a:tcPr marL="45720" marR="45720" anchor="b">
                    <a:lnL w="0"/>
                    <a:lnR w="0">
                      <a:noFill/>
                    </a:lnR>
                    <a:lnT w="12700" cap="flat" cmpd="sng" algn="ctr">
                      <a:solidFill>
                        <a:srgbClr val="EBE9E9"/>
                      </a:solidFill>
                      <a:prstDash val="solid"/>
                      <a:round/>
                      <a:headEnd type="none" w="med" len="med"/>
                      <a:tailEnd type="none" w="med" len="me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13.5%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15.1%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16.5%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17.8%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18.5%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16.5%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20.8%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11"/>
                  </a:ext>
                </a:extLst>
              </a:tr>
              <a:tr h="342000">
                <a:tc>
                  <a:txBody>
                    <a:bodyPr/>
                    <a:lstStyle/>
                    <a:p>
                      <a:pPr algn="l" defTabSz="457200">
                        <a:lnSpc>
                          <a:spcPct val="100000"/>
                        </a:lnSpc>
                        <a:spcBef>
                          <a:spcPct val="0"/>
                        </a:spcBef>
                        <a:spcAft>
                          <a:spcPct val="0"/>
                        </a:spcAft>
                      </a:pPr>
                      <a:r>
                        <a:rPr sz="1600" dirty="0">
                          <a:solidFill>
                            <a:srgbClr val="322D2D"/>
                          </a:solidFill>
                          <a:latin typeface="Arial"/>
                        </a:rPr>
                        <a:t>Personnel at period-end</a:t>
                      </a:r>
                    </a:p>
                  </a:txBody>
                  <a:tcPr marL="45720" marR="45720" anchor="b">
                    <a:lnL w="0"/>
                    <a:lnR w="0">
                      <a:noFill/>
                    </a:lnR>
                    <a:lnT w="12700" cap="flat" cmpd="sng" algn="ctr">
                      <a:solidFill>
                        <a:srgbClr val="EBE9E9"/>
                      </a:solidFill>
                      <a:prstDash val="solid"/>
                      <a:round/>
                      <a:headEnd type="none" w="med" len="med"/>
                      <a:tailEnd type="none" w="med" len="med"/>
                    </a:lnT>
                    <a:lnB w="0"/>
                    <a:noFill/>
                  </a:tcPr>
                </a:tc>
                <a:tc>
                  <a:txBody>
                    <a:bodyPr/>
                    <a:lstStyle/>
                    <a:p>
                      <a:pPr algn="r" fontAlgn="b">
                        <a:buNone/>
                      </a:pPr>
                      <a:r>
                        <a:rPr lang="en-US" sz="1600" b="1" i="0" u="none" strike="noStrike" dirty="0">
                          <a:solidFill>
                            <a:srgbClr val="322D2D"/>
                          </a:solidFill>
                          <a:effectLst/>
                          <a:latin typeface="Arial" panose="020B0604020202020204" pitchFamily="34" charset="0"/>
                        </a:rPr>
                        <a:t>4,871</a:t>
                      </a:r>
                    </a:p>
                  </a:txBody>
                  <a:tcPr marL="45720" marR="45720" anchor="b">
                    <a:lnL w="0">
                      <a:noFill/>
                    </a:lnL>
                    <a:lnR w="0">
                      <a:noFill/>
                    </a:lnR>
                    <a:lnT w="12700" cap="flat" cmpd="sng" algn="ctr">
                      <a:solidFill>
                        <a:srgbClr val="EBE9E9"/>
                      </a:solidFill>
                      <a:prstDash val="solid"/>
                      <a:round/>
                      <a:headEnd type="none" w="med" len="med"/>
                      <a:tailEnd type="none" w="med" len="med"/>
                    </a:lnT>
                    <a:lnB w="0"/>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4,867</a:t>
                      </a:r>
                    </a:p>
                  </a:txBody>
                  <a:tcPr marL="45720" marR="45720" anchor="b">
                    <a:lnL w="0">
                      <a:noFill/>
                    </a:lnL>
                    <a:lnR w="0">
                      <a:noFill/>
                    </a:lnR>
                    <a:lnT w="12700" cap="flat" cmpd="sng" algn="ctr">
                      <a:solidFill>
                        <a:srgbClr val="EBE9E9"/>
                      </a:solidFill>
                      <a:prstDash val="solid"/>
                      <a:round/>
                      <a:headEnd type="none" w="med" len="med"/>
                      <a:tailEnd type="none" w="med" len="med"/>
                    </a:lnT>
                    <a:lnB w="0"/>
                    <a:noFill/>
                  </a:tcPr>
                </a:tc>
                <a:tc>
                  <a:txBody>
                    <a:bodyPr/>
                    <a:lstStyle/>
                    <a:p>
                      <a:pPr algn="r" fontAlgn="b">
                        <a:buNone/>
                      </a:pPr>
                      <a:r>
                        <a:rPr lang="en-US" sz="1600" b="0" i="0" u="none" strike="noStrike" dirty="0">
                          <a:solidFill>
                            <a:srgbClr val="322D2D"/>
                          </a:solidFill>
                          <a:effectLst/>
                          <a:latin typeface="Arial" panose="020B0604020202020204" pitchFamily="34" charset="0"/>
                        </a:rPr>
                        <a:t>4,911</a:t>
                      </a:r>
                    </a:p>
                  </a:txBody>
                  <a:tcPr marL="45720" marR="45720" anchor="b">
                    <a:lnL w="0">
                      <a:noFill/>
                    </a:lnL>
                    <a:lnR w="0">
                      <a:noFill/>
                    </a:lnR>
                    <a:lnT w="12700" cap="flat" cmpd="sng" algn="ctr">
                      <a:solidFill>
                        <a:srgbClr val="EBE9E9"/>
                      </a:solidFill>
                      <a:prstDash val="solid"/>
                      <a:round/>
                      <a:headEnd type="none" w="med" len="med"/>
                      <a:tailEnd type="none" w="med" len="med"/>
                    </a:lnT>
                    <a:lnB w="0"/>
                    <a:noFill/>
                  </a:tcPr>
                </a:tc>
                <a:tc>
                  <a:txBody>
                    <a:bodyPr/>
                    <a:lstStyle/>
                    <a:p>
                      <a:pPr algn="r" fontAlgn="b">
                        <a:buNone/>
                      </a:pPr>
                      <a:r>
                        <a:rPr lang="en-US" sz="1600" b="0" i="0" u="none" strike="noStrike" dirty="0">
                          <a:solidFill>
                            <a:srgbClr val="322D2D"/>
                          </a:solidFill>
                          <a:effectLst/>
                          <a:latin typeface="Arial" panose="020B0604020202020204" pitchFamily="34" charset="0"/>
                        </a:rPr>
                        <a:t>4,766</a:t>
                      </a:r>
                    </a:p>
                  </a:txBody>
                  <a:tcPr marL="45720" marR="45720" anchor="b">
                    <a:lnL w="0">
                      <a:noFill/>
                    </a:lnL>
                    <a:lnR w="0">
                      <a:noFill/>
                    </a:lnR>
                    <a:lnT w="12700" cap="flat" cmpd="sng" algn="ctr">
                      <a:solidFill>
                        <a:srgbClr val="EBE9E9"/>
                      </a:solidFill>
                      <a:prstDash val="solid"/>
                      <a:round/>
                      <a:headEnd type="none" w="med" len="med"/>
                      <a:tailEnd type="none" w="med" len="med"/>
                    </a:lnT>
                    <a:lnB w="0"/>
                    <a:noFill/>
                  </a:tcPr>
                </a:tc>
                <a:tc>
                  <a:txBody>
                    <a:bodyPr/>
                    <a:lstStyle/>
                    <a:p>
                      <a:pPr algn="r" fontAlgn="b">
                        <a:buNone/>
                      </a:pPr>
                      <a:r>
                        <a:rPr lang="en-US" sz="1600" b="0" i="0" u="none" strike="noStrike" dirty="0">
                          <a:solidFill>
                            <a:srgbClr val="322D2D"/>
                          </a:solidFill>
                          <a:effectLst/>
                          <a:latin typeface="Arial" panose="020B0604020202020204" pitchFamily="34" charset="0"/>
                        </a:rPr>
                        <a:t>4,851</a:t>
                      </a:r>
                    </a:p>
                  </a:txBody>
                  <a:tcPr marL="45720" marR="45720" anchor="b">
                    <a:lnL w="0">
                      <a:noFill/>
                    </a:lnL>
                    <a:lnR w="0">
                      <a:noFill/>
                    </a:lnR>
                    <a:lnT w="12700" cap="flat" cmpd="sng" algn="ctr">
                      <a:solidFill>
                        <a:srgbClr val="EBE9E9"/>
                      </a:solidFill>
                      <a:prstDash val="solid"/>
                      <a:round/>
                      <a:headEnd type="none" w="med" len="med"/>
                      <a:tailEnd type="none" w="med" len="med"/>
                    </a:lnT>
                    <a:lnB w="0"/>
                    <a:noFill/>
                  </a:tcPr>
                </a:tc>
                <a:tc>
                  <a:txBody>
                    <a:bodyPr/>
                    <a:lstStyle/>
                    <a:p>
                      <a:pPr algn="r" fontAlgn="b">
                        <a:buNone/>
                      </a:pPr>
                      <a:r>
                        <a:rPr lang="en-US" sz="1600" b="1" i="0" u="none" strike="noStrike" dirty="0">
                          <a:solidFill>
                            <a:srgbClr val="322D2D"/>
                          </a:solidFill>
                          <a:effectLst/>
                          <a:latin typeface="Arial" panose="020B0604020202020204" pitchFamily="34" charset="0"/>
                        </a:rPr>
                        <a:t>4,911</a:t>
                      </a:r>
                    </a:p>
                  </a:txBody>
                  <a:tcPr marL="45720" marR="45720" anchor="b">
                    <a:lnL w="0">
                      <a:noFill/>
                    </a:lnL>
                    <a:lnR w="0">
                      <a:noFill/>
                    </a:lnR>
                    <a:lnT w="12700" cap="flat" cmpd="sng" algn="ctr">
                      <a:solidFill>
                        <a:srgbClr val="EBE9E9"/>
                      </a:solidFill>
                      <a:prstDash val="solid"/>
                      <a:round/>
                      <a:headEnd type="none" w="med" len="med"/>
                      <a:tailEnd type="none" w="med" len="med"/>
                    </a:lnT>
                    <a:lnB w="0"/>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4,698</a:t>
                      </a:r>
                    </a:p>
                  </a:txBody>
                  <a:tcPr marL="45720" marR="45720" anchor="b">
                    <a:lnL w="0">
                      <a:noFill/>
                    </a:lnL>
                    <a:lnR w="0">
                      <a:noFill/>
                    </a:lnR>
                    <a:lnT w="12700" cap="flat" cmpd="sng" algn="ctr">
                      <a:solidFill>
                        <a:srgbClr val="EBE9E9"/>
                      </a:solidFill>
                      <a:prstDash val="solid"/>
                      <a:round/>
                      <a:headEnd type="none" w="med" len="med"/>
                      <a:tailEnd type="none" w="med" len="med"/>
                    </a:lnT>
                    <a:lnB w="0"/>
                    <a:noFill/>
                  </a:tcPr>
                </a:tc>
                <a:extLst>
                  <a:ext uri="{0D108BD9-81ED-4DB2-BD59-A6C34878D82A}">
                    <a16:rowId xmlns:a16="http://schemas.microsoft.com/office/drawing/2014/main" val="10013"/>
                  </a:ext>
                </a:extLst>
              </a:tr>
            </a:tbl>
          </a:graphicData>
        </a:graphic>
      </p:graphicFrame>
      <p:sp>
        <p:nvSpPr>
          <p:cNvPr id="10" name="TextBox 5">
            <a:extLst>
              <a:ext uri="{FF2B5EF4-FFF2-40B4-BE49-F238E27FC236}">
                <a16:creationId xmlns:a16="http://schemas.microsoft.com/office/drawing/2014/main" id="{149C0E63-BC9E-3F6E-93C9-0A8E6C2445E6}"/>
              </a:ext>
            </a:extLst>
          </p:cNvPr>
          <p:cNvSpPr txBox="1"/>
          <p:nvPr/>
        </p:nvSpPr>
        <p:spPr>
          <a:xfrm>
            <a:off x="9906000" y="6176188"/>
            <a:ext cx="15036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dirty="0">
                <a:ln>
                  <a:noFill/>
                </a:ln>
                <a:solidFill>
                  <a:srgbClr val="322D2D"/>
                </a:solidFill>
                <a:effectLst/>
                <a:uLnTx/>
                <a:uFillTx/>
                <a:latin typeface="Arial"/>
                <a:ea typeface="+mn-ea"/>
                <a:cs typeface="+mn-cs"/>
              </a:rPr>
              <a:t>*</a:t>
            </a:r>
            <a:r>
              <a:rPr kumimoji="0" lang="fi-FI" sz="1200" b="0" i="0" u="none" strike="noStrike" kern="1200" cap="none" spc="0" normalizeH="0" baseline="0" noProof="0" dirty="0" err="1">
                <a:ln>
                  <a:noFill/>
                </a:ln>
                <a:solidFill>
                  <a:srgbClr val="322D2D"/>
                </a:solidFill>
                <a:effectLst/>
                <a:uLnTx/>
                <a:uFillTx/>
                <a:latin typeface="Arial"/>
                <a:ea typeface="+mn-ea"/>
                <a:cs typeface="+mn-cs"/>
              </a:rPr>
              <a:t>excl</a:t>
            </a:r>
            <a:r>
              <a:rPr kumimoji="0" lang="fi-FI" sz="1200" b="0" i="0" u="none" strike="noStrike" kern="1200" cap="none" spc="0" normalizeH="0" baseline="0" noProof="0" dirty="0">
                <a:ln>
                  <a:noFill/>
                </a:ln>
                <a:solidFill>
                  <a:srgbClr val="322D2D"/>
                </a:solidFill>
                <a:effectLst/>
                <a:uLnTx/>
                <a:uFillTx/>
                <a:latin typeface="Arial"/>
                <a:ea typeface="+mn-ea"/>
                <a:cs typeface="+mn-cs"/>
              </a:rPr>
              <a:t>. Oil &amp; </a:t>
            </a:r>
            <a:r>
              <a:rPr kumimoji="0" lang="fi-FI" sz="1200" b="0" i="0" u="none" strike="noStrike" kern="1200" cap="none" spc="0" normalizeH="0" baseline="0" noProof="0" dirty="0" err="1">
                <a:ln>
                  <a:noFill/>
                </a:ln>
                <a:solidFill>
                  <a:srgbClr val="322D2D"/>
                </a:solidFill>
                <a:effectLst/>
                <a:uLnTx/>
                <a:uFillTx/>
                <a:latin typeface="Arial"/>
                <a:ea typeface="+mn-ea"/>
                <a:cs typeface="+mn-cs"/>
              </a:rPr>
              <a:t>Gas</a:t>
            </a:r>
            <a:endParaRPr kumimoji="0" lang="fi-FI" sz="1200" b="0" i="0" u="none" strike="noStrike" kern="1200" cap="none" spc="0" normalizeH="0" baseline="0" noProof="0" dirty="0">
              <a:ln>
                <a:noFill/>
              </a:ln>
              <a:solidFill>
                <a:srgbClr val="322D2D"/>
              </a:solidFill>
              <a:effectLst/>
              <a:uLnTx/>
              <a:uFillTx/>
              <a:latin typeface="Arial"/>
              <a:ea typeface="+mn-ea"/>
              <a:cs typeface="+mn-cs"/>
            </a:endParaRPr>
          </a:p>
        </p:txBody>
      </p:sp>
    </p:spTree>
    <p:extLst>
      <p:ext uri="{BB962C8B-B14F-4D97-AF65-F5344CB8AC3E}">
        <p14:creationId xmlns:p14="http://schemas.microsoft.com/office/powerpoint/2010/main" val="19206458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2D59F0B0-146D-E9A6-41B5-DDB113892B6D}"/>
              </a:ext>
            </a:extLst>
          </p:cNvPr>
          <p:cNvSpPr>
            <a:spLocks noGrp="1"/>
          </p:cNvSpPr>
          <p:nvPr>
            <p:ph type="dt" sz="half" idx="10"/>
          </p:nvPr>
        </p:nvSpPr>
        <p:spPr/>
        <p:txBody>
          <a:bodyPr/>
          <a:lstStyle/>
          <a:p>
            <a:r>
              <a:rPr lang="fi-FI"/>
              <a:t>JULY 2026</a:t>
            </a:r>
            <a:endParaRPr lang="en-US" dirty="0"/>
          </a:p>
        </p:txBody>
      </p:sp>
      <p:sp>
        <p:nvSpPr>
          <p:cNvPr id="4" name="Dian numeron paikkamerkki 3">
            <a:extLst>
              <a:ext uri="{FF2B5EF4-FFF2-40B4-BE49-F238E27FC236}">
                <a16:creationId xmlns:a16="http://schemas.microsoft.com/office/drawing/2014/main" id="{8FC492CD-9013-37FC-2B8B-6EB58A18A449}"/>
              </a:ext>
            </a:extLst>
          </p:cNvPr>
          <p:cNvSpPr>
            <a:spLocks noGrp="1"/>
          </p:cNvSpPr>
          <p:nvPr>
            <p:ph type="sldNum" sz="quarter" idx="12"/>
          </p:nvPr>
        </p:nvSpPr>
        <p:spPr/>
        <p:txBody>
          <a:bodyPr/>
          <a:lstStyle/>
          <a:p>
            <a:fld id="{9B8CDF1A-3CDE-4195-AF23-CDCF2878DEB5}" type="slidenum">
              <a:rPr lang="en-US" smtClean="0"/>
              <a:t>85</a:t>
            </a:fld>
            <a:endParaRPr lang="en-US"/>
          </a:p>
        </p:txBody>
      </p:sp>
      <p:sp>
        <p:nvSpPr>
          <p:cNvPr id="5" name="Title 1">
            <a:extLst>
              <a:ext uri="{FF2B5EF4-FFF2-40B4-BE49-F238E27FC236}">
                <a16:creationId xmlns:a16="http://schemas.microsoft.com/office/drawing/2014/main" id="{0DE1CFBA-35BE-1C3B-2F56-C0A3466DBE39}"/>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spc="0">
                <a:solidFill>
                  <a:srgbClr val="322D2D"/>
                </a:solidFill>
                <a:latin typeface="Arial"/>
                <a:ea typeface="+mn-ea"/>
                <a:cs typeface="+mn-cs"/>
              </a:rPr>
              <a:t>Cash flow</a:t>
            </a:r>
            <a:br>
              <a:rPr lang="fi-FI" spc="0">
                <a:solidFill>
                  <a:srgbClr val="322D2D"/>
                </a:solidFill>
                <a:latin typeface="Arial"/>
                <a:ea typeface="+mn-ea"/>
                <a:cs typeface="+mn-cs"/>
              </a:rPr>
            </a:br>
            <a:endParaRPr lang="fi-FI"/>
          </a:p>
        </p:txBody>
      </p:sp>
      <p:sp>
        <p:nvSpPr>
          <p:cNvPr id="8" name="Slide Number Placeholder 4">
            <a:extLst>
              <a:ext uri="{FF2B5EF4-FFF2-40B4-BE49-F238E27FC236}">
                <a16:creationId xmlns:a16="http://schemas.microsoft.com/office/drawing/2014/main" id="{BFA83EEF-6CBC-F8CA-C667-CB0D287C779A}"/>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9B8CDF1A-3CDE-4195-AF23-CDCF2878DEB5}" type="slidenum">
              <a:rPr lang="en-US" smtClean="0">
                <a:solidFill>
                  <a:srgbClr val="322D2D"/>
                </a:solidFill>
                <a:latin typeface="Arial"/>
              </a:rPr>
              <a:pPr>
                <a:defRPr/>
              </a:pPr>
              <a:t>85</a:t>
            </a:fld>
            <a:endParaRPr lang="en-US">
              <a:solidFill>
                <a:srgbClr val="322D2D"/>
              </a:solidFill>
              <a:latin typeface="Arial"/>
            </a:endParaRPr>
          </a:p>
        </p:txBody>
      </p:sp>
      <p:graphicFrame>
        <p:nvGraphicFramePr>
          <p:cNvPr id="9" name="New Table">
            <a:extLst>
              <a:ext uri="{FF2B5EF4-FFF2-40B4-BE49-F238E27FC236}">
                <a16:creationId xmlns:a16="http://schemas.microsoft.com/office/drawing/2014/main" id="{567A6B75-394E-48FA-7A01-589F9E0079FC}"/>
              </a:ext>
            </a:extLst>
          </p:cNvPr>
          <p:cNvGraphicFramePr>
            <a:graphicFrameLocks noGrp="1"/>
          </p:cNvGraphicFramePr>
          <p:nvPr/>
        </p:nvGraphicFramePr>
        <p:xfrm>
          <a:off x="956732" y="1484784"/>
          <a:ext cx="8520884" cy="4553359"/>
        </p:xfrm>
        <a:graphic>
          <a:graphicData uri="http://schemas.openxmlformats.org/drawingml/2006/table">
            <a:tbl>
              <a:tblPr>
                <a:tableStyleId>{5C22544A-7EE6-4342-B048-85BDC9FD1C3A}</a:tableStyleId>
              </a:tblPr>
              <a:tblGrid>
                <a:gridCol w="3714884">
                  <a:extLst>
                    <a:ext uri="{9D8B030D-6E8A-4147-A177-3AD203B41FA5}">
                      <a16:colId xmlns:a16="http://schemas.microsoft.com/office/drawing/2014/main" val="20000"/>
                    </a:ext>
                  </a:extLst>
                </a:gridCol>
                <a:gridCol w="961200">
                  <a:extLst>
                    <a:ext uri="{9D8B030D-6E8A-4147-A177-3AD203B41FA5}">
                      <a16:colId xmlns:a16="http://schemas.microsoft.com/office/drawing/2014/main" val="20001"/>
                    </a:ext>
                  </a:extLst>
                </a:gridCol>
                <a:gridCol w="961200">
                  <a:extLst>
                    <a:ext uri="{9D8B030D-6E8A-4147-A177-3AD203B41FA5}">
                      <a16:colId xmlns:a16="http://schemas.microsoft.com/office/drawing/2014/main" val="20002"/>
                    </a:ext>
                  </a:extLst>
                </a:gridCol>
                <a:gridCol w="961200">
                  <a:extLst>
                    <a:ext uri="{9D8B030D-6E8A-4147-A177-3AD203B41FA5}">
                      <a16:colId xmlns:a16="http://schemas.microsoft.com/office/drawing/2014/main" val="2419424770"/>
                    </a:ext>
                  </a:extLst>
                </a:gridCol>
                <a:gridCol w="961200">
                  <a:extLst>
                    <a:ext uri="{9D8B030D-6E8A-4147-A177-3AD203B41FA5}">
                      <a16:colId xmlns:a16="http://schemas.microsoft.com/office/drawing/2014/main" val="3727563151"/>
                    </a:ext>
                  </a:extLst>
                </a:gridCol>
                <a:gridCol w="961200">
                  <a:extLst>
                    <a:ext uri="{9D8B030D-6E8A-4147-A177-3AD203B41FA5}">
                      <a16:colId xmlns:a16="http://schemas.microsoft.com/office/drawing/2014/main" val="336247490"/>
                    </a:ext>
                  </a:extLst>
                </a:gridCol>
              </a:tblGrid>
              <a:tr h="396000">
                <a:tc>
                  <a:txBody>
                    <a:bodyPr/>
                    <a:lstStyle/>
                    <a:p>
                      <a:pPr algn="l">
                        <a:lnSpc>
                          <a:spcPct val="83000"/>
                        </a:lnSpc>
                      </a:pPr>
                      <a:r>
                        <a:rPr sz="1600" b="1" dirty="0">
                          <a:solidFill>
                            <a:schemeClr val="bg1"/>
                          </a:solidFill>
                          <a:latin typeface="Arial"/>
                        </a:rPr>
                        <a:t>EUR million</a:t>
                      </a:r>
                    </a:p>
                  </a:txBody>
                  <a:tcPr marL="27432" marR="27432" marB="0" anchor="b">
                    <a:lnL w="0"/>
                    <a:lnR w="0"/>
                    <a:lnT w="0"/>
                    <a:lnB w="0"/>
                    <a:solidFill>
                      <a:srgbClr val="5F7896"/>
                    </a:solidFill>
                  </a:tcPr>
                </a:tc>
                <a:tc>
                  <a:txBody>
                    <a:bodyPr/>
                    <a:lstStyle/>
                    <a:p>
                      <a:pPr marR="76200" algn="r">
                        <a:lnSpc>
                          <a:spcPct val="83000"/>
                        </a:lnSpc>
                      </a:pPr>
                      <a:r>
                        <a:rPr lang="fi-FI" sz="1600" b="1" dirty="0">
                          <a:solidFill>
                            <a:schemeClr val="bg1"/>
                          </a:solidFill>
                          <a:latin typeface="Arial"/>
                        </a:rPr>
                        <a:t>Q2</a:t>
                      </a:r>
                      <a:r>
                        <a:rPr sz="1600" b="1" dirty="0">
                          <a:solidFill>
                            <a:schemeClr val="bg1"/>
                          </a:solidFill>
                          <a:latin typeface="Arial"/>
                        </a:rPr>
                        <a:t> 20</a:t>
                      </a:r>
                      <a:r>
                        <a:rPr lang="en-US" sz="1600" b="1" dirty="0">
                          <a:solidFill>
                            <a:schemeClr val="bg1"/>
                          </a:solidFill>
                          <a:latin typeface="Arial"/>
                        </a:rPr>
                        <a:t>26</a:t>
                      </a:r>
                      <a:endParaRPr sz="1600" b="1" dirty="0">
                        <a:solidFill>
                          <a:schemeClr val="bg1"/>
                        </a:solidFill>
                        <a:latin typeface="Arial"/>
                      </a:endParaRPr>
                    </a:p>
                  </a:txBody>
                  <a:tcPr marL="27432" marR="27432" marB="0" anchor="b">
                    <a:lnL w="0"/>
                    <a:lnR w="0">
                      <a:noFill/>
                    </a:lnR>
                    <a:lnT w="0"/>
                    <a:lnB w="0"/>
                    <a:solidFill>
                      <a:srgbClr val="5F7896"/>
                    </a:solidFill>
                  </a:tcPr>
                </a:tc>
                <a:tc>
                  <a:txBody>
                    <a:bodyPr/>
                    <a:lstStyle/>
                    <a:p>
                      <a:pPr marR="76200" algn="r">
                        <a:lnSpc>
                          <a:spcPct val="83000"/>
                        </a:lnSpc>
                      </a:pPr>
                      <a:r>
                        <a:rPr lang="en-US" sz="1600" b="1" dirty="0">
                          <a:solidFill>
                            <a:schemeClr val="bg1"/>
                          </a:solidFill>
                          <a:latin typeface="Arial"/>
                        </a:rPr>
                        <a:t>Q2 2025</a:t>
                      </a:r>
                      <a:endParaRPr sz="1600" b="1" dirty="0">
                        <a:solidFill>
                          <a:schemeClr val="bg1"/>
                        </a:solidFill>
                        <a:latin typeface="Arial"/>
                      </a:endParaRPr>
                    </a:p>
                  </a:txBody>
                  <a:tcPr marL="27432" marR="27432" marB="0" anchor="b">
                    <a:lnL w="0"/>
                    <a:lnR w="0"/>
                    <a:lnT w="0"/>
                    <a:lnB w="0">
                      <a:noFill/>
                    </a:lnB>
                    <a:solidFill>
                      <a:srgbClr val="5F7896"/>
                    </a:solidFill>
                  </a:tcPr>
                </a:tc>
                <a:tc>
                  <a:txBody>
                    <a:bodyPr/>
                    <a:lstStyle/>
                    <a:p>
                      <a:pPr marR="76200" algn="r">
                        <a:lnSpc>
                          <a:spcPct val="83000"/>
                        </a:lnSpc>
                      </a:pPr>
                      <a:r>
                        <a:rPr lang="fi-FI" sz="1600" b="1" dirty="0">
                          <a:solidFill>
                            <a:schemeClr val="bg1"/>
                          </a:solidFill>
                          <a:latin typeface="Arial"/>
                        </a:rPr>
                        <a:t>H1 2026</a:t>
                      </a:r>
                    </a:p>
                  </a:txBody>
                  <a:tcPr marL="27432" marR="27432" marB="0" anchor="b">
                    <a:lnL w="0">
                      <a:noFill/>
                    </a:lnL>
                    <a:lnR w="0">
                      <a:noFill/>
                    </a:lnR>
                    <a:lnT w="0"/>
                    <a:lnB w="0">
                      <a:noFill/>
                    </a:lnB>
                    <a:solidFill>
                      <a:srgbClr val="5F7896"/>
                    </a:solidFill>
                  </a:tcPr>
                </a:tc>
                <a:tc>
                  <a:txBody>
                    <a:bodyPr/>
                    <a:lstStyle/>
                    <a:p>
                      <a:pPr marL="0" marR="76200" lvl="0" indent="0" algn="r" defTabSz="914400" rtl="0" eaLnBrk="1" fontAlgn="auto" latinLnBrk="0" hangingPunct="1">
                        <a:lnSpc>
                          <a:spcPct val="83000"/>
                        </a:lnSpc>
                        <a:spcBef>
                          <a:spcPts val="0"/>
                        </a:spcBef>
                        <a:spcAft>
                          <a:spcPts val="0"/>
                        </a:spcAft>
                        <a:buClrTx/>
                        <a:buSzTx/>
                        <a:buFontTx/>
                        <a:buNone/>
                        <a:tabLst/>
                        <a:defRPr/>
                      </a:pPr>
                      <a:r>
                        <a:rPr lang="fi-FI" sz="1600" b="1" dirty="0">
                          <a:solidFill>
                            <a:schemeClr val="bg1"/>
                          </a:solidFill>
                        </a:rPr>
                        <a:t>H1 2025</a:t>
                      </a:r>
                      <a:endParaRPr lang="el-GR" sz="1600" b="1" dirty="0">
                        <a:solidFill>
                          <a:schemeClr val="bg1"/>
                        </a:solidFill>
                      </a:endParaRPr>
                    </a:p>
                  </a:txBody>
                  <a:tcPr marL="27432" marR="27432" marB="0" anchor="b">
                    <a:lnL w="0">
                      <a:noFill/>
                    </a:lnL>
                    <a:lnR w="0">
                      <a:noFill/>
                    </a:lnR>
                    <a:lnT w="0"/>
                    <a:lnB w="0">
                      <a:noFill/>
                    </a:lnB>
                    <a:solidFill>
                      <a:srgbClr val="5F7896"/>
                    </a:solidFill>
                  </a:tcPr>
                </a:tc>
                <a:tc>
                  <a:txBody>
                    <a:bodyPr/>
                    <a:lstStyle/>
                    <a:p>
                      <a:pPr marR="76200" algn="r">
                        <a:lnSpc>
                          <a:spcPct val="83000"/>
                        </a:lnSpc>
                      </a:pPr>
                      <a:r>
                        <a:rPr lang="fi-FI" sz="1600" b="1" dirty="0">
                          <a:solidFill>
                            <a:schemeClr val="bg1"/>
                          </a:solidFill>
                          <a:latin typeface="Arial"/>
                        </a:rPr>
                        <a:t>2025</a:t>
                      </a:r>
                    </a:p>
                  </a:txBody>
                  <a:tcPr marL="27432" marR="27432" marB="0" anchor="b">
                    <a:lnL w="0">
                      <a:noFill/>
                    </a:lnL>
                    <a:lnR w="0">
                      <a:noFill/>
                    </a:lnR>
                    <a:lnT w="0"/>
                    <a:lnB w="0">
                      <a:noFill/>
                    </a:lnB>
                    <a:solidFill>
                      <a:srgbClr val="5F7896"/>
                    </a:solidFill>
                  </a:tcPr>
                </a:tc>
                <a:extLst>
                  <a:ext uri="{0D108BD9-81ED-4DB2-BD59-A6C34878D82A}">
                    <a16:rowId xmlns:a16="http://schemas.microsoft.com/office/drawing/2014/main" val="10000"/>
                  </a:ext>
                </a:extLst>
              </a:tr>
              <a:tr h="314325">
                <a:tc>
                  <a:txBody>
                    <a:bodyPr/>
                    <a:lstStyle/>
                    <a:p>
                      <a:pPr algn="l">
                        <a:lnSpc>
                          <a:spcPct val="83000"/>
                        </a:lnSpc>
                      </a:pPr>
                      <a:r>
                        <a:rPr sz="1600">
                          <a:solidFill>
                            <a:srgbClr val="322D2D"/>
                          </a:solidFill>
                          <a:latin typeface="Arial"/>
                        </a:rPr>
                        <a:t>Net profit for the period</a:t>
                      </a:r>
                    </a:p>
                  </a:txBody>
                  <a:tcPr marL="27432" marR="27432" marB="0" anchor="b">
                    <a:lnL w="0"/>
                    <a:lnR w="0"/>
                    <a:lnT w="0"/>
                    <a:lnB w="0"/>
                    <a:noFill/>
                  </a:tcPr>
                </a:tc>
                <a:tc>
                  <a:txBody>
                    <a:bodyPr/>
                    <a:lstStyle/>
                    <a:p>
                      <a:pPr marR="76200" algn="r">
                        <a:lnSpc>
                          <a:spcPct val="83000"/>
                        </a:lnSpc>
                      </a:pPr>
                      <a:r>
                        <a:rPr lang="en-US" sz="1400" b="1" dirty="0">
                          <a:solidFill>
                            <a:srgbClr val="322D2D"/>
                          </a:solidFill>
                          <a:latin typeface="Arial"/>
                        </a:rPr>
                        <a:t>37.0</a:t>
                      </a:r>
                    </a:p>
                  </a:txBody>
                  <a:tcPr marL="27432" marR="9144" marB="0" anchor="b">
                    <a:lnL w="0"/>
                    <a:lnR w="0">
                      <a:noFill/>
                    </a:lnR>
                    <a:lnT w="0"/>
                    <a:lnB w="0"/>
                    <a:solidFill>
                      <a:srgbClr val="E6EBF0"/>
                    </a:solidFill>
                  </a:tcPr>
                </a:tc>
                <a:tc>
                  <a:txBody>
                    <a:bodyPr/>
                    <a:lstStyle/>
                    <a:p>
                      <a:pPr marR="76200" algn="r">
                        <a:lnSpc>
                          <a:spcPct val="83000"/>
                        </a:lnSpc>
                      </a:pPr>
                      <a:r>
                        <a:rPr lang="en-US" sz="1400" b="0" dirty="0">
                          <a:solidFill>
                            <a:srgbClr val="322D2D"/>
                          </a:solidFill>
                          <a:latin typeface="Arial"/>
                        </a:rPr>
                        <a:t>57.5</a:t>
                      </a:r>
                    </a:p>
                  </a:txBody>
                  <a:tcPr marL="27432" marR="9144" marB="0" anchor="b">
                    <a:lnL w="0"/>
                    <a:lnR w="0">
                      <a:noFill/>
                    </a:lnR>
                    <a:lnT w="0"/>
                    <a:lnB w="0"/>
                    <a:noFill/>
                  </a:tcPr>
                </a:tc>
                <a:tc>
                  <a:txBody>
                    <a:bodyPr/>
                    <a:lstStyle/>
                    <a:p>
                      <a:pPr marR="76200" algn="r">
                        <a:lnSpc>
                          <a:spcPct val="83000"/>
                        </a:lnSpc>
                      </a:pPr>
                      <a:r>
                        <a:rPr lang="fi-FI" sz="1400" b="1" dirty="0">
                          <a:solidFill>
                            <a:srgbClr val="322D2D"/>
                          </a:solidFill>
                          <a:latin typeface="Arial"/>
                        </a:rPr>
                        <a:t>82.5</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tc>
                  <a:txBody>
                    <a:bodyPr/>
                    <a:lstStyle/>
                    <a:p>
                      <a:pPr marR="76200" algn="r">
                        <a:lnSpc>
                          <a:spcPct val="83000"/>
                        </a:lnSpc>
                      </a:pPr>
                      <a:r>
                        <a:rPr lang="fi-FI" sz="1400" b="0" dirty="0">
                          <a:solidFill>
                            <a:srgbClr val="322D2D"/>
                          </a:solidFill>
                          <a:latin typeface="Arial"/>
                        </a:rPr>
                        <a:t>119.2</a:t>
                      </a:r>
                      <a:endParaRPr sz="1400" b="0" dirty="0">
                        <a:solidFill>
                          <a:srgbClr val="322D2D"/>
                        </a:solidFill>
                        <a:latin typeface="Arial"/>
                      </a:endParaRPr>
                    </a:p>
                  </a:txBody>
                  <a:tcPr marL="27432" marR="9144" marB="0" anchor="b">
                    <a:lnL w="0">
                      <a:noFill/>
                    </a:lnL>
                    <a:lnR w="0">
                      <a:noFill/>
                    </a:lnR>
                    <a:lnT w="0">
                      <a:noFill/>
                    </a:lnT>
                    <a:lnB w="0">
                      <a:noFill/>
                    </a:lnB>
                    <a:solidFill>
                      <a:schemeClr val="bg1"/>
                    </a:solidFill>
                  </a:tcPr>
                </a:tc>
                <a:tc>
                  <a:txBody>
                    <a:bodyPr/>
                    <a:lstStyle/>
                    <a:p>
                      <a:pPr marR="76200" algn="r">
                        <a:lnSpc>
                          <a:spcPct val="83000"/>
                        </a:lnSpc>
                      </a:pPr>
                      <a:r>
                        <a:rPr lang="en-US" sz="1400" b="1" dirty="0">
                          <a:solidFill>
                            <a:srgbClr val="322D2D"/>
                          </a:solidFill>
                          <a:latin typeface="Arial"/>
                        </a:rPr>
                        <a:t>194.1</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extLst>
                  <a:ext uri="{0D108BD9-81ED-4DB2-BD59-A6C34878D82A}">
                    <a16:rowId xmlns:a16="http://schemas.microsoft.com/office/drawing/2014/main" val="10001"/>
                  </a:ext>
                </a:extLst>
              </a:tr>
              <a:tr h="342900">
                <a:tc>
                  <a:txBody>
                    <a:bodyPr/>
                    <a:lstStyle/>
                    <a:p>
                      <a:pPr algn="l">
                        <a:lnSpc>
                          <a:spcPct val="83000"/>
                        </a:lnSpc>
                      </a:pPr>
                      <a:r>
                        <a:rPr sz="1600" dirty="0">
                          <a:solidFill>
                            <a:srgbClr val="322D2D"/>
                          </a:solidFill>
                          <a:latin typeface="Arial"/>
                        </a:rPr>
                        <a:t>Total adjustments</a:t>
                      </a:r>
                    </a:p>
                  </a:txBody>
                  <a:tcPr marL="27432" marR="27432" marB="0" anchor="b">
                    <a:lnL w="0"/>
                    <a:lnR w="0"/>
                    <a:lnT w="0"/>
                    <a:lnB w="0"/>
                    <a:noFill/>
                  </a:tcPr>
                </a:tc>
                <a:tc>
                  <a:txBody>
                    <a:bodyPr/>
                    <a:lstStyle/>
                    <a:p>
                      <a:pPr marR="76200" algn="r">
                        <a:lnSpc>
                          <a:spcPct val="83000"/>
                        </a:lnSpc>
                      </a:pPr>
                      <a:r>
                        <a:rPr lang="en-US" sz="1400" b="1" dirty="0">
                          <a:solidFill>
                            <a:srgbClr val="322D2D"/>
                          </a:solidFill>
                          <a:latin typeface="Arial"/>
                        </a:rPr>
                        <a:t>74.1</a:t>
                      </a:r>
                    </a:p>
                  </a:txBody>
                  <a:tcPr marL="27432" marR="9144" marB="0" anchor="b">
                    <a:lnL w="0"/>
                    <a:lnR w="0">
                      <a:noFill/>
                    </a:lnR>
                    <a:lnT w="0"/>
                    <a:lnB w="0"/>
                    <a:solidFill>
                      <a:srgbClr val="E6EBF0"/>
                    </a:solidFill>
                  </a:tcPr>
                </a:tc>
                <a:tc>
                  <a:txBody>
                    <a:bodyPr/>
                    <a:lstStyle/>
                    <a:p>
                      <a:pPr marR="76200" algn="r">
                        <a:lnSpc>
                          <a:spcPct val="83000"/>
                        </a:lnSpc>
                      </a:pPr>
                      <a:r>
                        <a:rPr lang="en-US" sz="1400" b="0" dirty="0">
                          <a:solidFill>
                            <a:srgbClr val="322D2D"/>
                          </a:solidFill>
                          <a:latin typeface="Arial"/>
                        </a:rPr>
                        <a:t>69.7</a:t>
                      </a:r>
                    </a:p>
                  </a:txBody>
                  <a:tcPr marL="27432" marR="9144" marB="0" anchor="b">
                    <a:lnL w="0"/>
                    <a:lnR w="0">
                      <a:noFill/>
                    </a:lnR>
                    <a:lnT w="0"/>
                    <a:lnB w="0"/>
                    <a:noFill/>
                  </a:tcPr>
                </a:tc>
                <a:tc>
                  <a:txBody>
                    <a:bodyPr/>
                    <a:lstStyle/>
                    <a:p>
                      <a:pPr marR="76200" algn="r">
                        <a:lnSpc>
                          <a:spcPct val="83000"/>
                        </a:lnSpc>
                      </a:pPr>
                      <a:r>
                        <a:rPr lang="fi-FI" sz="1400" b="1" dirty="0">
                          <a:solidFill>
                            <a:srgbClr val="322D2D"/>
                          </a:solidFill>
                          <a:latin typeface="Arial"/>
                        </a:rPr>
                        <a:t>145.3</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tc>
                  <a:txBody>
                    <a:bodyPr/>
                    <a:lstStyle/>
                    <a:p>
                      <a:pPr marR="76200" algn="r">
                        <a:lnSpc>
                          <a:spcPct val="83000"/>
                        </a:lnSpc>
                      </a:pPr>
                      <a:r>
                        <a:rPr lang="fi-FI" sz="1400" b="0" dirty="0">
                          <a:solidFill>
                            <a:srgbClr val="322D2D"/>
                          </a:solidFill>
                          <a:latin typeface="Arial"/>
                        </a:rPr>
                        <a:t>140.0</a:t>
                      </a:r>
                      <a:endParaRPr sz="1400" b="0" dirty="0">
                        <a:solidFill>
                          <a:srgbClr val="322D2D"/>
                        </a:solidFill>
                        <a:latin typeface="Arial"/>
                      </a:endParaRPr>
                    </a:p>
                  </a:txBody>
                  <a:tcPr marL="27432" marR="9144" marB="0" anchor="b">
                    <a:lnL w="0">
                      <a:noFill/>
                    </a:lnL>
                    <a:lnR w="0">
                      <a:noFill/>
                    </a:lnR>
                    <a:lnT w="0">
                      <a:noFill/>
                    </a:lnT>
                    <a:lnB w="0">
                      <a:noFill/>
                    </a:lnB>
                    <a:solidFill>
                      <a:schemeClr val="bg1"/>
                    </a:solidFill>
                  </a:tcPr>
                </a:tc>
                <a:tc>
                  <a:txBody>
                    <a:bodyPr/>
                    <a:lstStyle/>
                    <a:p>
                      <a:pPr marR="76200" algn="r">
                        <a:lnSpc>
                          <a:spcPct val="83000"/>
                        </a:lnSpc>
                      </a:pPr>
                      <a:r>
                        <a:rPr lang="en-US" sz="1400" b="1" dirty="0">
                          <a:solidFill>
                            <a:srgbClr val="322D2D"/>
                          </a:solidFill>
                          <a:latin typeface="Arial"/>
                        </a:rPr>
                        <a:t>305.4</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extLst>
                  <a:ext uri="{0D108BD9-81ED-4DB2-BD59-A6C34878D82A}">
                    <a16:rowId xmlns:a16="http://schemas.microsoft.com/office/drawing/2014/main" val="10002"/>
                  </a:ext>
                </a:extLst>
              </a:tr>
              <a:tr h="352425">
                <a:tc>
                  <a:txBody>
                    <a:bodyPr/>
                    <a:lstStyle/>
                    <a:p>
                      <a:pPr algn="l">
                        <a:lnSpc>
                          <a:spcPct val="83000"/>
                        </a:lnSpc>
                      </a:pPr>
                      <a:r>
                        <a:rPr sz="1600">
                          <a:solidFill>
                            <a:srgbClr val="322D2D"/>
                          </a:solidFill>
                          <a:latin typeface="Arial"/>
                        </a:rPr>
                        <a:t>Change in net working capital</a:t>
                      </a:r>
                    </a:p>
                  </a:txBody>
                  <a:tcPr marL="27432" marR="27432" marB="0" anchor="b">
                    <a:lnL w="0"/>
                    <a:lnR w="0"/>
                    <a:lnT w="0"/>
                    <a:lnB w="0"/>
                    <a:noFill/>
                  </a:tcPr>
                </a:tc>
                <a:tc>
                  <a:txBody>
                    <a:bodyPr/>
                    <a:lstStyle/>
                    <a:p>
                      <a:pPr marR="76200" algn="r">
                        <a:lnSpc>
                          <a:spcPct val="83000"/>
                        </a:lnSpc>
                      </a:pPr>
                      <a:r>
                        <a:rPr lang="en-US" sz="1400" b="1" dirty="0">
                          <a:solidFill>
                            <a:srgbClr val="322D2D"/>
                          </a:solidFill>
                          <a:latin typeface="Arial"/>
                        </a:rPr>
                        <a:t>-22.0</a:t>
                      </a:r>
                    </a:p>
                  </a:txBody>
                  <a:tcPr marL="27432" marR="9144" marB="0" anchor="b">
                    <a:lnL w="0"/>
                    <a:lnR w="0">
                      <a:noFill/>
                    </a:lnR>
                    <a:lnT w="0"/>
                    <a:lnB w="0"/>
                    <a:solidFill>
                      <a:srgbClr val="E6EBF0"/>
                    </a:solidFill>
                  </a:tcPr>
                </a:tc>
                <a:tc>
                  <a:txBody>
                    <a:bodyPr/>
                    <a:lstStyle/>
                    <a:p>
                      <a:pPr marR="76200" algn="r">
                        <a:lnSpc>
                          <a:spcPct val="83000"/>
                        </a:lnSpc>
                      </a:pPr>
                      <a:r>
                        <a:rPr lang="en-US" sz="1400" b="0" dirty="0">
                          <a:solidFill>
                            <a:srgbClr val="322D2D"/>
                          </a:solidFill>
                          <a:latin typeface="Arial"/>
                        </a:rPr>
                        <a:t>-38.5</a:t>
                      </a:r>
                    </a:p>
                  </a:txBody>
                  <a:tcPr marL="27432" marR="9144" marB="0" anchor="b">
                    <a:lnL w="0"/>
                    <a:lnR w="0">
                      <a:noFill/>
                    </a:lnR>
                    <a:lnT w="0"/>
                    <a:lnB w="0"/>
                    <a:noFill/>
                  </a:tcPr>
                </a:tc>
                <a:tc>
                  <a:txBody>
                    <a:bodyPr/>
                    <a:lstStyle/>
                    <a:p>
                      <a:pPr marR="76200" algn="r">
                        <a:lnSpc>
                          <a:spcPct val="83000"/>
                        </a:lnSpc>
                      </a:pPr>
                      <a:r>
                        <a:rPr lang="fi-FI" sz="1400" b="1" dirty="0">
                          <a:solidFill>
                            <a:srgbClr val="322D2D"/>
                          </a:solidFill>
                          <a:latin typeface="Arial"/>
                        </a:rPr>
                        <a:t>-22.9</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tc>
                  <a:txBody>
                    <a:bodyPr/>
                    <a:lstStyle/>
                    <a:p>
                      <a:pPr marR="76200" algn="r">
                        <a:lnSpc>
                          <a:spcPct val="83000"/>
                        </a:lnSpc>
                      </a:pPr>
                      <a:r>
                        <a:rPr lang="fi-FI" sz="1400" b="0" dirty="0">
                          <a:solidFill>
                            <a:srgbClr val="322D2D"/>
                          </a:solidFill>
                          <a:latin typeface="Arial"/>
                        </a:rPr>
                        <a:t>-79.2</a:t>
                      </a:r>
                      <a:endParaRPr sz="1400" b="0" dirty="0">
                        <a:solidFill>
                          <a:srgbClr val="322D2D"/>
                        </a:solidFill>
                        <a:latin typeface="Arial"/>
                      </a:endParaRPr>
                    </a:p>
                  </a:txBody>
                  <a:tcPr marL="27432" marR="9144" marB="0" anchor="b">
                    <a:lnL w="0">
                      <a:noFill/>
                    </a:lnL>
                    <a:lnR w="0">
                      <a:noFill/>
                    </a:lnR>
                    <a:lnT w="0">
                      <a:noFill/>
                    </a:lnT>
                    <a:lnB w="0">
                      <a:noFill/>
                    </a:lnB>
                    <a:solidFill>
                      <a:schemeClr val="bg1"/>
                    </a:solidFill>
                  </a:tcPr>
                </a:tc>
                <a:tc>
                  <a:txBody>
                    <a:bodyPr/>
                    <a:lstStyle/>
                    <a:p>
                      <a:pPr marR="76200" algn="r">
                        <a:lnSpc>
                          <a:spcPct val="83000"/>
                        </a:lnSpc>
                      </a:pPr>
                      <a:r>
                        <a:rPr lang="en-US" sz="1400" b="1" dirty="0">
                          <a:solidFill>
                            <a:srgbClr val="322D2D"/>
                          </a:solidFill>
                          <a:latin typeface="Arial"/>
                        </a:rPr>
                        <a:t>-45.2</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extLst>
                  <a:ext uri="{0D108BD9-81ED-4DB2-BD59-A6C34878D82A}">
                    <a16:rowId xmlns:a16="http://schemas.microsoft.com/office/drawing/2014/main" val="10003"/>
                  </a:ext>
                </a:extLst>
              </a:tr>
              <a:tr h="352425">
                <a:tc>
                  <a:txBody>
                    <a:bodyPr/>
                    <a:lstStyle/>
                    <a:p>
                      <a:pPr algn="l">
                        <a:lnSpc>
                          <a:spcPct val="83000"/>
                        </a:lnSpc>
                      </a:pPr>
                      <a:r>
                        <a:rPr sz="1600">
                          <a:solidFill>
                            <a:srgbClr val="322D2D"/>
                          </a:solidFill>
                          <a:latin typeface="Arial"/>
                        </a:rPr>
                        <a:t>Finance expenses</a:t>
                      </a:r>
                    </a:p>
                  </a:txBody>
                  <a:tcPr marL="27432" marR="27432" marB="0" anchor="b">
                    <a:lnL w="0"/>
                    <a:lnR w="0"/>
                    <a:lnT w="0"/>
                    <a:lnB w="0"/>
                    <a:noFill/>
                  </a:tcPr>
                </a:tc>
                <a:tc>
                  <a:txBody>
                    <a:bodyPr/>
                    <a:lstStyle/>
                    <a:p>
                      <a:pPr marR="76200" algn="r">
                        <a:lnSpc>
                          <a:spcPct val="83000"/>
                        </a:lnSpc>
                      </a:pPr>
                      <a:r>
                        <a:rPr lang="en-US" sz="1400" b="1" dirty="0">
                          <a:solidFill>
                            <a:srgbClr val="322D2D"/>
                          </a:solidFill>
                          <a:latin typeface="Arial"/>
                        </a:rPr>
                        <a:t>-15.2</a:t>
                      </a:r>
                    </a:p>
                  </a:txBody>
                  <a:tcPr marL="27432" marR="9144" marB="0" anchor="b">
                    <a:lnL w="0"/>
                    <a:lnR w="0">
                      <a:noFill/>
                    </a:lnR>
                    <a:lnT w="0"/>
                    <a:lnB w="0"/>
                    <a:solidFill>
                      <a:srgbClr val="E6EBF0"/>
                    </a:solidFill>
                  </a:tcPr>
                </a:tc>
                <a:tc>
                  <a:txBody>
                    <a:bodyPr/>
                    <a:lstStyle/>
                    <a:p>
                      <a:pPr marR="76200" algn="r">
                        <a:lnSpc>
                          <a:spcPct val="83000"/>
                        </a:lnSpc>
                      </a:pPr>
                      <a:r>
                        <a:rPr lang="en-US" sz="1400" b="0" dirty="0">
                          <a:solidFill>
                            <a:srgbClr val="322D2D"/>
                          </a:solidFill>
                          <a:latin typeface="Arial"/>
                        </a:rPr>
                        <a:t>-2.3</a:t>
                      </a:r>
                    </a:p>
                  </a:txBody>
                  <a:tcPr marL="27432" marR="9144" marB="0" anchor="b">
                    <a:lnL w="0"/>
                    <a:lnR w="0">
                      <a:noFill/>
                    </a:lnR>
                    <a:lnT w="0"/>
                    <a:lnB w="0"/>
                    <a:noFill/>
                  </a:tcPr>
                </a:tc>
                <a:tc>
                  <a:txBody>
                    <a:bodyPr/>
                    <a:lstStyle/>
                    <a:p>
                      <a:pPr marR="76200" algn="r">
                        <a:lnSpc>
                          <a:spcPct val="83000"/>
                        </a:lnSpc>
                      </a:pPr>
                      <a:r>
                        <a:rPr lang="fi-FI" sz="1400" b="1" dirty="0">
                          <a:solidFill>
                            <a:srgbClr val="322D2D"/>
                          </a:solidFill>
                          <a:latin typeface="Arial"/>
                        </a:rPr>
                        <a:t>-26.7</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tc>
                  <a:txBody>
                    <a:bodyPr/>
                    <a:lstStyle/>
                    <a:p>
                      <a:pPr marR="76200" algn="r">
                        <a:lnSpc>
                          <a:spcPct val="83000"/>
                        </a:lnSpc>
                      </a:pPr>
                      <a:r>
                        <a:rPr lang="fi-FI" sz="1400" b="0" dirty="0">
                          <a:solidFill>
                            <a:srgbClr val="322D2D"/>
                          </a:solidFill>
                          <a:latin typeface="Arial"/>
                        </a:rPr>
                        <a:t>-9.2</a:t>
                      </a:r>
                      <a:endParaRPr sz="1400" b="0" dirty="0">
                        <a:solidFill>
                          <a:srgbClr val="322D2D"/>
                        </a:solidFill>
                        <a:latin typeface="Arial"/>
                      </a:endParaRPr>
                    </a:p>
                  </a:txBody>
                  <a:tcPr marL="27432" marR="9144" marB="0" anchor="b">
                    <a:lnL w="0">
                      <a:noFill/>
                    </a:lnL>
                    <a:lnR w="0">
                      <a:noFill/>
                    </a:lnR>
                    <a:lnT w="0">
                      <a:noFill/>
                    </a:lnT>
                    <a:lnB w="0">
                      <a:noFill/>
                    </a:lnB>
                    <a:solidFill>
                      <a:schemeClr val="bg1"/>
                    </a:solidFill>
                  </a:tcPr>
                </a:tc>
                <a:tc>
                  <a:txBody>
                    <a:bodyPr/>
                    <a:lstStyle/>
                    <a:p>
                      <a:pPr marR="76200" algn="r">
                        <a:lnSpc>
                          <a:spcPct val="83000"/>
                        </a:lnSpc>
                      </a:pPr>
                      <a:r>
                        <a:rPr lang="en-US" sz="1400" b="1" dirty="0">
                          <a:solidFill>
                            <a:srgbClr val="322D2D"/>
                          </a:solidFill>
                          <a:latin typeface="Arial"/>
                        </a:rPr>
                        <a:t>-14.8</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extLst>
                  <a:ext uri="{0D108BD9-81ED-4DB2-BD59-A6C34878D82A}">
                    <a16:rowId xmlns:a16="http://schemas.microsoft.com/office/drawing/2014/main" val="10004"/>
                  </a:ext>
                </a:extLst>
              </a:tr>
              <a:tr h="352425">
                <a:tc>
                  <a:txBody>
                    <a:bodyPr/>
                    <a:lstStyle/>
                    <a:p>
                      <a:pPr algn="l">
                        <a:lnSpc>
                          <a:spcPct val="83000"/>
                        </a:lnSpc>
                      </a:pPr>
                      <a:r>
                        <a:rPr sz="1600">
                          <a:solidFill>
                            <a:srgbClr val="322D2D"/>
                          </a:solidFill>
                          <a:latin typeface="Arial"/>
                        </a:rPr>
                        <a:t>Income taxes paid</a:t>
                      </a:r>
                    </a:p>
                  </a:txBody>
                  <a:tcPr marL="27432" marR="27432" marB="0" anchor="b">
                    <a:lnL w="0"/>
                    <a:lnR w="0"/>
                    <a:lnT w="0"/>
                    <a:lnB w="12700" cmpd="sng">
                      <a:solidFill>
                        <a:srgbClr val="ACACAC"/>
                      </a:solidFill>
                      <a:prstDash val="solid"/>
                    </a:lnB>
                    <a:noFill/>
                  </a:tcPr>
                </a:tc>
                <a:tc>
                  <a:txBody>
                    <a:bodyPr/>
                    <a:lstStyle/>
                    <a:p>
                      <a:pPr marR="76200" algn="r">
                        <a:lnSpc>
                          <a:spcPct val="83000"/>
                        </a:lnSpc>
                      </a:pPr>
                      <a:r>
                        <a:rPr lang="en-US" sz="1400" b="1" dirty="0">
                          <a:solidFill>
                            <a:srgbClr val="322D2D"/>
                          </a:solidFill>
                          <a:latin typeface="Arial"/>
                        </a:rPr>
                        <a:t>-14.7</a:t>
                      </a:r>
                    </a:p>
                  </a:txBody>
                  <a:tcPr marL="27432" marR="9144" marB="0" anchor="b">
                    <a:lnL w="0"/>
                    <a:lnR w="0">
                      <a:noFill/>
                    </a:lnR>
                    <a:lnT w="0"/>
                    <a:lnB w="12700" cmpd="sng">
                      <a:solidFill>
                        <a:srgbClr val="ACACAC"/>
                      </a:solidFill>
                      <a:prstDash val="solid"/>
                    </a:lnB>
                    <a:solidFill>
                      <a:srgbClr val="E6EBF0"/>
                    </a:solidFill>
                  </a:tcPr>
                </a:tc>
                <a:tc>
                  <a:txBody>
                    <a:bodyPr/>
                    <a:lstStyle/>
                    <a:p>
                      <a:pPr marR="76200" algn="r">
                        <a:lnSpc>
                          <a:spcPct val="83000"/>
                        </a:lnSpc>
                      </a:pPr>
                      <a:r>
                        <a:rPr lang="en-US" sz="1400" b="0" dirty="0">
                          <a:solidFill>
                            <a:srgbClr val="322D2D"/>
                          </a:solidFill>
                          <a:latin typeface="Arial"/>
                        </a:rPr>
                        <a:t>-22.5</a:t>
                      </a:r>
                    </a:p>
                  </a:txBody>
                  <a:tcPr marL="27432" marR="9144" marB="0" anchor="b">
                    <a:lnL w="0"/>
                    <a:lnR w="0">
                      <a:noFill/>
                    </a:lnR>
                    <a:lnT w="0"/>
                    <a:lnB w="12700" cmpd="sng">
                      <a:solidFill>
                        <a:srgbClr val="ACACAC"/>
                      </a:solidFill>
                      <a:prstDash val="solid"/>
                    </a:lnB>
                    <a:noFill/>
                  </a:tcPr>
                </a:tc>
                <a:tc>
                  <a:txBody>
                    <a:bodyPr/>
                    <a:lstStyle/>
                    <a:p>
                      <a:pPr marR="76200" algn="r">
                        <a:lnSpc>
                          <a:spcPct val="83000"/>
                        </a:lnSpc>
                      </a:pPr>
                      <a:r>
                        <a:rPr lang="fi-FI" sz="1400" b="1" dirty="0">
                          <a:solidFill>
                            <a:srgbClr val="322D2D"/>
                          </a:solidFill>
                          <a:latin typeface="Arial"/>
                        </a:rPr>
                        <a:t>-27.4</a:t>
                      </a:r>
                      <a:endParaRPr sz="1400" b="1" dirty="0">
                        <a:solidFill>
                          <a:srgbClr val="322D2D"/>
                        </a:solidFill>
                        <a:latin typeface="Arial"/>
                      </a:endParaRPr>
                    </a:p>
                  </a:txBody>
                  <a:tcPr marL="27432" marR="9144" marB="0" anchor="b">
                    <a:lnL w="0">
                      <a:noFill/>
                    </a:lnL>
                    <a:lnR w="0">
                      <a:noFill/>
                    </a:lnR>
                    <a:lnT w="0">
                      <a:noFill/>
                    </a:lnT>
                    <a:lnB w="12700" cap="flat" cmpd="sng" algn="ctr">
                      <a:solidFill>
                        <a:srgbClr val="ACACAC"/>
                      </a:solidFill>
                      <a:prstDash val="solid"/>
                      <a:round/>
                      <a:headEnd type="none" w="med" len="med"/>
                      <a:tailEnd type="none" w="med" len="med"/>
                    </a:lnB>
                    <a:solidFill>
                      <a:srgbClr val="E6EBF0"/>
                    </a:solidFill>
                  </a:tcPr>
                </a:tc>
                <a:tc>
                  <a:txBody>
                    <a:bodyPr/>
                    <a:lstStyle/>
                    <a:p>
                      <a:pPr marR="76200" algn="r">
                        <a:lnSpc>
                          <a:spcPct val="83000"/>
                        </a:lnSpc>
                      </a:pPr>
                      <a:r>
                        <a:rPr lang="fi-FI" sz="1400" b="0" dirty="0">
                          <a:solidFill>
                            <a:srgbClr val="322D2D"/>
                          </a:solidFill>
                          <a:latin typeface="Arial"/>
                        </a:rPr>
                        <a:t>-51.9</a:t>
                      </a:r>
                      <a:endParaRPr sz="1400" b="0" dirty="0">
                        <a:solidFill>
                          <a:srgbClr val="322D2D"/>
                        </a:solidFill>
                        <a:latin typeface="Arial"/>
                      </a:endParaRPr>
                    </a:p>
                  </a:txBody>
                  <a:tcPr marL="27432" marR="9144" marB="0" anchor="b">
                    <a:lnL w="0">
                      <a:noFill/>
                    </a:lnL>
                    <a:lnR w="0">
                      <a:noFill/>
                    </a:lnR>
                    <a:lnT w="0">
                      <a:noFill/>
                    </a:lnT>
                    <a:lnB w="12700" cap="flat" cmpd="sng" algn="ctr">
                      <a:solidFill>
                        <a:srgbClr val="ACACAC"/>
                      </a:solidFill>
                      <a:prstDash val="solid"/>
                      <a:round/>
                      <a:headEnd type="none" w="med" len="med"/>
                      <a:tailEnd type="none" w="med" len="med"/>
                    </a:lnB>
                    <a:solidFill>
                      <a:schemeClr val="bg1"/>
                    </a:solidFill>
                  </a:tcPr>
                </a:tc>
                <a:tc>
                  <a:txBody>
                    <a:bodyPr/>
                    <a:lstStyle/>
                    <a:p>
                      <a:pPr marR="76200" algn="r">
                        <a:lnSpc>
                          <a:spcPct val="83000"/>
                        </a:lnSpc>
                      </a:pPr>
                      <a:r>
                        <a:rPr lang="en-US" sz="1400" b="1" dirty="0">
                          <a:solidFill>
                            <a:srgbClr val="322D2D"/>
                          </a:solidFill>
                          <a:latin typeface="Arial"/>
                        </a:rPr>
                        <a:t>-61.3</a:t>
                      </a:r>
                      <a:endParaRPr sz="1400" b="1" dirty="0">
                        <a:solidFill>
                          <a:srgbClr val="322D2D"/>
                        </a:solidFill>
                        <a:latin typeface="Arial"/>
                      </a:endParaRPr>
                    </a:p>
                  </a:txBody>
                  <a:tcPr marL="27432" marR="9144" marB="0" anchor="b">
                    <a:lnL w="0">
                      <a:noFill/>
                    </a:lnL>
                    <a:lnR w="0">
                      <a:noFill/>
                    </a:lnR>
                    <a:lnT w="0">
                      <a:noFill/>
                    </a:lnT>
                    <a:lnB w="12700" cap="flat" cmpd="sng" algn="ctr">
                      <a:solidFill>
                        <a:srgbClr val="ACACAC"/>
                      </a:solidFill>
                      <a:prstDash val="solid"/>
                      <a:round/>
                      <a:headEnd type="none" w="med" len="med"/>
                      <a:tailEnd type="none" w="med" len="med"/>
                    </a:lnB>
                    <a:solidFill>
                      <a:srgbClr val="E6EBF0"/>
                    </a:solidFill>
                  </a:tcPr>
                </a:tc>
                <a:extLst>
                  <a:ext uri="{0D108BD9-81ED-4DB2-BD59-A6C34878D82A}">
                    <a16:rowId xmlns:a16="http://schemas.microsoft.com/office/drawing/2014/main" val="10005"/>
                  </a:ext>
                </a:extLst>
              </a:tr>
              <a:tr h="314325">
                <a:tc>
                  <a:txBody>
                    <a:bodyPr/>
                    <a:lstStyle/>
                    <a:p>
                      <a:pPr algn="l">
                        <a:lnSpc>
                          <a:spcPct val="83000"/>
                        </a:lnSpc>
                      </a:pPr>
                      <a:r>
                        <a:rPr sz="1600" b="1">
                          <a:solidFill>
                            <a:srgbClr val="322D2D"/>
                          </a:solidFill>
                          <a:latin typeface="Arial"/>
                        </a:rPr>
                        <a:t>Net cash generated from operating activities</a:t>
                      </a:r>
                    </a:p>
                  </a:txBody>
                  <a:tcPr marL="27432" marR="27432" marB="0" anchor="b">
                    <a:lnL w="0"/>
                    <a:lnR w="0"/>
                    <a:lnT w="12700" cmpd="sng">
                      <a:solidFill>
                        <a:srgbClr val="ACACAC"/>
                      </a:solidFill>
                      <a:prstDash val="solid"/>
                    </a:lnT>
                    <a:lnB w="12700" cmpd="sng">
                      <a:solidFill>
                        <a:srgbClr val="ACACAC"/>
                      </a:solidFill>
                      <a:prstDash val="solid"/>
                    </a:lnB>
                    <a:noFill/>
                  </a:tcPr>
                </a:tc>
                <a:tc>
                  <a:txBody>
                    <a:bodyPr/>
                    <a:lstStyle/>
                    <a:p>
                      <a:pPr marR="76200" algn="r">
                        <a:lnSpc>
                          <a:spcPct val="83000"/>
                        </a:lnSpc>
                      </a:pPr>
                      <a:r>
                        <a:rPr lang="en-US" sz="1400" b="1" dirty="0">
                          <a:solidFill>
                            <a:srgbClr val="322D2D"/>
                          </a:solidFill>
                          <a:latin typeface="Arial"/>
                        </a:rPr>
                        <a:t>59.2</a:t>
                      </a:r>
                    </a:p>
                  </a:txBody>
                  <a:tcPr marL="27432" marR="9144" marB="0" anchor="b">
                    <a:lnL w="0"/>
                    <a:lnR w="0">
                      <a:noFill/>
                    </a:lnR>
                    <a:lnT w="12700" cmpd="sng">
                      <a:solidFill>
                        <a:srgbClr val="ACACAC"/>
                      </a:solidFill>
                      <a:prstDash val="solid"/>
                    </a:lnT>
                    <a:lnB w="12700" cmpd="sng">
                      <a:solidFill>
                        <a:srgbClr val="ACACAC"/>
                      </a:solidFill>
                      <a:prstDash val="solid"/>
                    </a:lnB>
                    <a:solidFill>
                      <a:srgbClr val="E6EBF0"/>
                    </a:solidFill>
                  </a:tcPr>
                </a:tc>
                <a:tc>
                  <a:txBody>
                    <a:bodyPr/>
                    <a:lstStyle/>
                    <a:p>
                      <a:pPr marR="76200" algn="r">
                        <a:lnSpc>
                          <a:spcPct val="83000"/>
                        </a:lnSpc>
                      </a:pPr>
                      <a:r>
                        <a:rPr lang="en-US" sz="1400" b="0" dirty="0">
                          <a:solidFill>
                            <a:srgbClr val="322D2D"/>
                          </a:solidFill>
                          <a:latin typeface="Arial"/>
                        </a:rPr>
                        <a:t>63.8</a:t>
                      </a:r>
                    </a:p>
                  </a:txBody>
                  <a:tcPr marL="27432" marR="9144" marB="0" anchor="b">
                    <a:lnL w="0"/>
                    <a:lnR w="0">
                      <a:noFill/>
                    </a:lnR>
                    <a:lnT w="12700" cmpd="sng">
                      <a:solidFill>
                        <a:srgbClr val="ACACAC"/>
                      </a:solidFill>
                      <a:prstDash val="solid"/>
                    </a:lnT>
                    <a:lnB w="12700" cmpd="sng">
                      <a:solidFill>
                        <a:srgbClr val="ACACAC"/>
                      </a:solidFill>
                      <a:prstDash val="solid"/>
                    </a:lnB>
                    <a:noFill/>
                  </a:tcPr>
                </a:tc>
                <a:tc>
                  <a:txBody>
                    <a:bodyPr/>
                    <a:lstStyle/>
                    <a:p>
                      <a:pPr marR="76200" algn="r">
                        <a:lnSpc>
                          <a:spcPct val="83000"/>
                        </a:lnSpc>
                      </a:pPr>
                      <a:r>
                        <a:rPr lang="fi-FI" sz="1400" b="1" dirty="0">
                          <a:solidFill>
                            <a:srgbClr val="322D2D"/>
                          </a:solidFill>
                          <a:latin typeface="Arial"/>
                        </a:rPr>
                        <a:t>150.9</a:t>
                      </a:r>
                      <a:endParaRPr sz="1400" b="1" dirty="0">
                        <a:solidFill>
                          <a:srgbClr val="322D2D"/>
                        </a:solidFill>
                        <a:latin typeface="Arial"/>
                      </a:endParaRPr>
                    </a:p>
                  </a:txBody>
                  <a:tcPr marL="27432" marR="9144" marB="0" anchor="b">
                    <a:lnL w="0">
                      <a:noFill/>
                    </a:lnL>
                    <a:lnR w="0">
                      <a:noFill/>
                    </a:lnR>
                    <a:lnT w="12700" cap="flat" cmpd="sng" algn="ctr">
                      <a:solidFill>
                        <a:srgbClr val="ACACAC"/>
                      </a:solidFill>
                      <a:prstDash val="solid"/>
                      <a:round/>
                      <a:headEnd type="none" w="med" len="med"/>
                      <a:tailEnd type="none" w="med" len="med"/>
                    </a:lnT>
                    <a:lnB w="12700" cap="flat" cmpd="sng" algn="ctr">
                      <a:solidFill>
                        <a:srgbClr val="ACACAC"/>
                      </a:solidFill>
                      <a:prstDash val="solid"/>
                      <a:round/>
                      <a:headEnd type="none" w="med" len="med"/>
                      <a:tailEnd type="none" w="med" len="med"/>
                    </a:lnB>
                    <a:solidFill>
                      <a:srgbClr val="E6EBF0"/>
                    </a:solidFill>
                  </a:tcPr>
                </a:tc>
                <a:tc>
                  <a:txBody>
                    <a:bodyPr/>
                    <a:lstStyle/>
                    <a:p>
                      <a:pPr marR="76200" algn="r">
                        <a:lnSpc>
                          <a:spcPct val="83000"/>
                        </a:lnSpc>
                      </a:pPr>
                      <a:r>
                        <a:rPr lang="fi-FI" sz="1400" b="0" dirty="0">
                          <a:solidFill>
                            <a:srgbClr val="322D2D"/>
                          </a:solidFill>
                          <a:latin typeface="Arial"/>
                        </a:rPr>
                        <a:t>118.9</a:t>
                      </a:r>
                      <a:endParaRPr sz="1400" b="0" dirty="0">
                        <a:solidFill>
                          <a:srgbClr val="322D2D"/>
                        </a:solidFill>
                        <a:latin typeface="Arial"/>
                      </a:endParaRPr>
                    </a:p>
                  </a:txBody>
                  <a:tcPr marL="27432" marR="9144" marB="0" anchor="b">
                    <a:lnL w="0">
                      <a:noFill/>
                    </a:lnL>
                    <a:lnR w="0">
                      <a:noFill/>
                    </a:lnR>
                    <a:lnT w="12700" cap="flat" cmpd="sng" algn="ctr">
                      <a:solidFill>
                        <a:srgbClr val="ACACAC"/>
                      </a:solidFill>
                      <a:prstDash val="solid"/>
                      <a:round/>
                      <a:headEnd type="none" w="med" len="med"/>
                      <a:tailEnd type="none" w="med" len="med"/>
                    </a:lnT>
                    <a:lnB w="12700" cap="flat" cmpd="sng" algn="ctr">
                      <a:solidFill>
                        <a:srgbClr val="ACACAC"/>
                      </a:solidFill>
                      <a:prstDash val="solid"/>
                      <a:round/>
                      <a:headEnd type="none" w="med" len="med"/>
                      <a:tailEnd type="none" w="med" len="med"/>
                    </a:lnB>
                    <a:solidFill>
                      <a:schemeClr val="bg1"/>
                    </a:solidFill>
                  </a:tcPr>
                </a:tc>
                <a:tc>
                  <a:txBody>
                    <a:bodyPr/>
                    <a:lstStyle/>
                    <a:p>
                      <a:pPr marR="76200" algn="r">
                        <a:lnSpc>
                          <a:spcPct val="83000"/>
                        </a:lnSpc>
                      </a:pPr>
                      <a:r>
                        <a:rPr lang="en-US" sz="1400" b="1" dirty="0">
                          <a:solidFill>
                            <a:srgbClr val="322D2D"/>
                          </a:solidFill>
                          <a:latin typeface="Arial"/>
                        </a:rPr>
                        <a:t>378.2</a:t>
                      </a:r>
                      <a:endParaRPr sz="1400" b="1" dirty="0">
                        <a:solidFill>
                          <a:srgbClr val="322D2D"/>
                        </a:solidFill>
                        <a:latin typeface="Arial"/>
                      </a:endParaRPr>
                    </a:p>
                  </a:txBody>
                  <a:tcPr marL="27432" marR="9144" marB="0" anchor="b">
                    <a:lnL w="0">
                      <a:noFill/>
                    </a:lnL>
                    <a:lnR w="0">
                      <a:noFill/>
                    </a:lnR>
                    <a:lnT w="12700" cap="flat" cmpd="sng" algn="ctr">
                      <a:solidFill>
                        <a:srgbClr val="ACACAC"/>
                      </a:solidFill>
                      <a:prstDash val="solid"/>
                      <a:round/>
                      <a:headEnd type="none" w="med" len="med"/>
                      <a:tailEnd type="none" w="med" len="med"/>
                    </a:lnT>
                    <a:lnB w="12700" cap="flat" cmpd="sng" algn="ctr">
                      <a:solidFill>
                        <a:srgbClr val="ACACAC"/>
                      </a:solidFill>
                      <a:prstDash val="solid"/>
                      <a:round/>
                      <a:headEnd type="none" w="med" len="med"/>
                      <a:tailEnd type="none" w="med" len="med"/>
                    </a:lnB>
                    <a:solidFill>
                      <a:srgbClr val="E6EBF0"/>
                    </a:solidFill>
                  </a:tcPr>
                </a:tc>
                <a:extLst>
                  <a:ext uri="{0D108BD9-81ED-4DB2-BD59-A6C34878D82A}">
                    <a16:rowId xmlns:a16="http://schemas.microsoft.com/office/drawing/2014/main" val="10006"/>
                  </a:ext>
                </a:extLst>
              </a:tr>
              <a:tr h="491069">
                <a:tc>
                  <a:txBody>
                    <a:bodyPr/>
                    <a:lstStyle/>
                    <a:p>
                      <a:pPr algn="l">
                        <a:lnSpc>
                          <a:spcPct val="83000"/>
                        </a:lnSpc>
                      </a:pPr>
                      <a:r>
                        <a:rPr lang="fi-FI" sz="1600" b="0" dirty="0" err="1">
                          <a:solidFill>
                            <a:srgbClr val="322D2D"/>
                          </a:solidFill>
                          <a:latin typeface="Arial"/>
                        </a:rPr>
                        <a:t>Purchases</a:t>
                      </a:r>
                      <a:r>
                        <a:rPr lang="fi-FI" sz="1600" b="0" dirty="0">
                          <a:solidFill>
                            <a:srgbClr val="322D2D"/>
                          </a:solidFill>
                          <a:latin typeface="Arial"/>
                        </a:rPr>
                        <a:t> of </a:t>
                      </a:r>
                      <a:r>
                        <a:rPr lang="fi-FI" sz="1600" b="0" dirty="0" err="1">
                          <a:solidFill>
                            <a:srgbClr val="322D2D"/>
                          </a:solidFill>
                          <a:latin typeface="Arial"/>
                        </a:rPr>
                        <a:t>subsidiaries</a:t>
                      </a:r>
                      <a:r>
                        <a:rPr lang="fi-FI" sz="1600" b="0" dirty="0">
                          <a:solidFill>
                            <a:srgbClr val="322D2D"/>
                          </a:solidFill>
                          <a:latin typeface="Arial"/>
                        </a:rPr>
                        <a:t> and business </a:t>
                      </a:r>
                      <a:r>
                        <a:rPr lang="fi-FI" sz="1600" b="0" dirty="0" err="1">
                          <a:solidFill>
                            <a:srgbClr val="322D2D"/>
                          </a:solidFill>
                          <a:latin typeface="Arial"/>
                        </a:rPr>
                        <a:t>acquisitions</a:t>
                      </a:r>
                      <a:r>
                        <a:rPr lang="fi-FI" sz="1600" b="0" dirty="0">
                          <a:solidFill>
                            <a:srgbClr val="322D2D"/>
                          </a:solidFill>
                          <a:latin typeface="Arial"/>
                        </a:rPr>
                        <a:t>, net of </a:t>
                      </a:r>
                      <a:r>
                        <a:rPr lang="fi-FI" sz="1600" b="0" dirty="0" err="1">
                          <a:solidFill>
                            <a:srgbClr val="322D2D"/>
                          </a:solidFill>
                          <a:latin typeface="Arial"/>
                        </a:rPr>
                        <a:t>cash</a:t>
                      </a:r>
                      <a:r>
                        <a:rPr lang="fi-FI" sz="1600" b="0" dirty="0">
                          <a:solidFill>
                            <a:srgbClr val="322D2D"/>
                          </a:solidFill>
                          <a:latin typeface="Arial"/>
                        </a:rPr>
                        <a:t> </a:t>
                      </a:r>
                      <a:r>
                        <a:rPr lang="fi-FI" sz="1600" b="0" dirty="0" err="1">
                          <a:solidFill>
                            <a:srgbClr val="322D2D"/>
                          </a:solidFill>
                          <a:latin typeface="Arial"/>
                        </a:rPr>
                        <a:t>acquired</a:t>
                      </a:r>
                      <a:endParaRPr sz="1600" b="0" dirty="0">
                        <a:solidFill>
                          <a:srgbClr val="322D2D"/>
                        </a:solidFill>
                        <a:latin typeface="Arial"/>
                      </a:endParaRPr>
                    </a:p>
                  </a:txBody>
                  <a:tcPr marL="27432" marR="27432" marB="0" anchor="b">
                    <a:lnL w="0"/>
                    <a:lnR w="0">
                      <a:noFill/>
                    </a:lnR>
                    <a:lnT w="12700" cap="flat" cmpd="sng" algn="ctr">
                      <a:solidFill>
                        <a:srgbClr val="ACACAC"/>
                      </a:solidFill>
                      <a:prstDash val="solid"/>
                      <a:round/>
                      <a:headEnd type="none" w="med" len="med"/>
                      <a:tailEnd type="none" w="med" len="med"/>
                    </a:lnT>
                    <a:lnB w="0">
                      <a:noFill/>
                    </a:lnB>
                    <a:noFill/>
                  </a:tcPr>
                </a:tc>
                <a:tc>
                  <a:txBody>
                    <a:bodyPr/>
                    <a:lstStyle/>
                    <a:p>
                      <a:pPr marR="76200" algn="r">
                        <a:lnSpc>
                          <a:spcPct val="83000"/>
                        </a:lnSpc>
                      </a:pPr>
                      <a:r>
                        <a:rPr lang="en-US" sz="1400" b="1" dirty="0">
                          <a:solidFill>
                            <a:srgbClr val="322D2D"/>
                          </a:solidFill>
                          <a:latin typeface="Arial"/>
                        </a:rPr>
                        <a:t>-7.7</a:t>
                      </a:r>
                    </a:p>
                  </a:txBody>
                  <a:tcPr marL="27432" marR="9144" marB="0" anchor="b">
                    <a:lnL w="0">
                      <a:noFill/>
                    </a:lnL>
                    <a:lnR w="0">
                      <a:noFill/>
                    </a:lnR>
                    <a:lnT w="12700" cap="flat" cmpd="sng" algn="ctr">
                      <a:solidFill>
                        <a:srgbClr val="ACACAC"/>
                      </a:solidFill>
                      <a:prstDash val="solid"/>
                      <a:round/>
                      <a:headEnd type="none" w="med" len="med"/>
                      <a:tailEnd type="none" w="med" len="med"/>
                    </a:lnT>
                    <a:lnB w="0">
                      <a:noFill/>
                    </a:lnB>
                    <a:solidFill>
                      <a:srgbClr val="E6EBF0"/>
                    </a:solidFill>
                  </a:tcPr>
                </a:tc>
                <a:tc>
                  <a:txBody>
                    <a:bodyPr/>
                    <a:lstStyle/>
                    <a:p>
                      <a:pPr marR="76200" algn="r">
                        <a:lnSpc>
                          <a:spcPct val="83000"/>
                        </a:lnSpc>
                      </a:pPr>
                      <a:r>
                        <a:rPr lang="en-US" sz="1400" b="0" dirty="0">
                          <a:solidFill>
                            <a:srgbClr val="322D2D"/>
                          </a:solidFill>
                          <a:latin typeface="Arial"/>
                        </a:rPr>
                        <a:t>-18.9</a:t>
                      </a:r>
                    </a:p>
                  </a:txBody>
                  <a:tcPr marL="27432" marR="9144" marB="0" anchor="b">
                    <a:lnL w="0">
                      <a:noFill/>
                    </a:lnL>
                    <a:lnR w="0">
                      <a:noFill/>
                    </a:lnR>
                    <a:lnT w="12700" cap="flat" cmpd="sng" algn="ctr">
                      <a:solidFill>
                        <a:srgbClr val="ACACAC"/>
                      </a:solidFill>
                      <a:prstDash val="solid"/>
                      <a:round/>
                      <a:headEnd type="none" w="med" len="med"/>
                      <a:tailEnd type="none" w="med" len="med"/>
                    </a:lnT>
                    <a:lnB w="0">
                      <a:noFill/>
                    </a:lnB>
                    <a:noFill/>
                  </a:tcPr>
                </a:tc>
                <a:tc>
                  <a:txBody>
                    <a:bodyPr/>
                    <a:lstStyle/>
                    <a:p>
                      <a:pPr marR="76200" algn="r">
                        <a:lnSpc>
                          <a:spcPct val="83000"/>
                        </a:lnSpc>
                      </a:pPr>
                      <a:r>
                        <a:rPr lang="fi-FI" sz="1400" b="1" dirty="0">
                          <a:solidFill>
                            <a:srgbClr val="322D2D"/>
                          </a:solidFill>
                          <a:latin typeface="Arial"/>
                        </a:rPr>
                        <a:t>-13.3</a:t>
                      </a:r>
                      <a:endParaRPr sz="1400" b="1" dirty="0">
                        <a:solidFill>
                          <a:srgbClr val="322D2D"/>
                        </a:solidFill>
                        <a:latin typeface="Arial"/>
                      </a:endParaRPr>
                    </a:p>
                  </a:txBody>
                  <a:tcPr marL="27432" marR="9144" marB="0" anchor="b">
                    <a:lnL w="0">
                      <a:noFill/>
                    </a:lnL>
                    <a:lnR w="0">
                      <a:noFill/>
                    </a:lnR>
                    <a:lnT w="12700" cap="flat" cmpd="sng" algn="ctr">
                      <a:solidFill>
                        <a:srgbClr val="ACACAC"/>
                      </a:solidFill>
                      <a:prstDash val="solid"/>
                      <a:round/>
                      <a:headEnd type="none" w="med" len="med"/>
                      <a:tailEnd type="none" w="med" len="med"/>
                    </a:lnT>
                    <a:lnB w="0">
                      <a:noFill/>
                    </a:lnB>
                    <a:solidFill>
                      <a:srgbClr val="E6EBF0"/>
                    </a:solidFill>
                  </a:tcPr>
                </a:tc>
                <a:tc>
                  <a:txBody>
                    <a:bodyPr/>
                    <a:lstStyle/>
                    <a:p>
                      <a:pPr marR="76200" algn="r">
                        <a:lnSpc>
                          <a:spcPct val="83000"/>
                        </a:lnSpc>
                      </a:pPr>
                      <a:r>
                        <a:rPr lang="fi-FI" sz="1400" b="0" dirty="0">
                          <a:solidFill>
                            <a:srgbClr val="322D2D"/>
                          </a:solidFill>
                          <a:latin typeface="Arial"/>
                        </a:rPr>
                        <a:t>-18.9</a:t>
                      </a:r>
                      <a:endParaRPr sz="1400" b="0" dirty="0">
                        <a:solidFill>
                          <a:srgbClr val="322D2D"/>
                        </a:solidFill>
                        <a:latin typeface="Arial"/>
                      </a:endParaRPr>
                    </a:p>
                  </a:txBody>
                  <a:tcPr marL="27432" marR="9144" marB="0" anchor="b">
                    <a:lnL w="0">
                      <a:noFill/>
                    </a:lnL>
                    <a:lnR w="0">
                      <a:noFill/>
                    </a:lnR>
                    <a:lnT w="12700" cap="flat" cmpd="sng" algn="ctr">
                      <a:solidFill>
                        <a:srgbClr val="ACACAC"/>
                      </a:solidFill>
                      <a:prstDash val="solid"/>
                      <a:round/>
                      <a:headEnd type="none" w="med" len="med"/>
                      <a:tailEnd type="none" w="med" len="med"/>
                    </a:lnT>
                    <a:lnB w="0">
                      <a:noFill/>
                    </a:lnB>
                    <a:solidFill>
                      <a:schemeClr val="bg1"/>
                    </a:solidFill>
                  </a:tcPr>
                </a:tc>
                <a:tc>
                  <a:txBody>
                    <a:bodyPr/>
                    <a:lstStyle/>
                    <a:p>
                      <a:pPr marR="76200" algn="r">
                        <a:lnSpc>
                          <a:spcPct val="83000"/>
                        </a:lnSpc>
                      </a:pPr>
                      <a:r>
                        <a:rPr lang="en-US" sz="1400" b="1" dirty="0">
                          <a:solidFill>
                            <a:srgbClr val="322D2D"/>
                          </a:solidFill>
                          <a:latin typeface="Arial"/>
                        </a:rPr>
                        <a:t>-144.6</a:t>
                      </a:r>
                      <a:endParaRPr sz="1400" b="1" dirty="0">
                        <a:solidFill>
                          <a:srgbClr val="322D2D"/>
                        </a:solidFill>
                        <a:latin typeface="Arial"/>
                      </a:endParaRPr>
                    </a:p>
                  </a:txBody>
                  <a:tcPr marL="27432" marR="9144" marB="0" anchor="b">
                    <a:lnL w="0">
                      <a:noFill/>
                    </a:lnL>
                    <a:lnR w="0">
                      <a:noFill/>
                    </a:lnR>
                    <a:lnT w="12700" cap="flat" cmpd="sng" algn="ctr">
                      <a:solidFill>
                        <a:srgbClr val="ACACAC"/>
                      </a:solidFill>
                      <a:prstDash val="solid"/>
                      <a:round/>
                      <a:headEnd type="none" w="med" len="med"/>
                      <a:tailEnd type="none" w="med" len="med"/>
                    </a:lnT>
                    <a:lnB w="0">
                      <a:noFill/>
                    </a:lnB>
                    <a:solidFill>
                      <a:srgbClr val="E6EBF0"/>
                    </a:solidFill>
                  </a:tcPr>
                </a:tc>
                <a:extLst>
                  <a:ext uri="{0D108BD9-81ED-4DB2-BD59-A6C34878D82A}">
                    <a16:rowId xmlns:a16="http://schemas.microsoft.com/office/drawing/2014/main" val="1060276026"/>
                  </a:ext>
                </a:extLst>
              </a:tr>
              <a:tr h="352425">
                <a:tc>
                  <a:txBody>
                    <a:bodyPr/>
                    <a:lstStyle/>
                    <a:p>
                      <a:pPr algn="l">
                        <a:lnSpc>
                          <a:spcPct val="83000"/>
                        </a:lnSpc>
                      </a:pPr>
                      <a:r>
                        <a:rPr sz="1600">
                          <a:solidFill>
                            <a:srgbClr val="322D2D"/>
                          </a:solidFill>
                          <a:latin typeface="Arial"/>
                        </a:rPr>
                        <a:t>Capital expenditure</a:t>
                      </a:r>
                    </a:p>
                  </a:txBody>
                  <a:tcPr marL="27432" marR="27432" marB="0" anchor="b">
                    <a:lnL w="0"/>
                    <a:lnR w="0"/>
                    <a:lnT w="0">
                      <a:noFill/>
                    </a:lnT>
                    <a:lnB w="0"/>
                    <a:noFill/>
                  </a:tcPr>
                </a:tc>
                <a:tc>
                  <a:txBody>
                    <a:bodyPr/>
                    <a:lstStyle/>
                    <a:p>
                      <a:pPr marR="76200" algn="r">
                        <a:lnSpc>
                          <a:spcPct val="83000"/>
                        </a:lnSpc>
                      </a:pPr>
                      <a:r>
                        <a:rPr lang="en-US" sz="1400" b="1" dirty="0">
                          <a:solidFill>
                            <a:srgbClr val="322D2D"/>
                          </a:solidFill>
                          <a:latin typeface="Arial"/>
                        </a:rPr>
                        <a:t>-41.4</a:t>
                      </a:r>
                    </a:p>
                  </a:txBody>
                  <a:tcPr marL="27432" marR="9144" marB="0" anchor="b">
                    <a:lnL w="0"/>
                    <a:lnR w="0">
                      <a:noFill/>
                    </a:lnR>
                    <a:lnT w="0">
                      <a:noFill/>
                    </a:lnT>
                    <a:lnB w="0"/>
                    <a:solidFill>
                      <a:srgbClr val="E6EBF0"/>
                    </a:solidFill>
                  </a:tcPr>
                </a:tc>
                <a:tc>
                  <a:txBody>
                    <a:bodyPr/>
                    <a:lstStyle/>
                    <a:p>
                      <a:pPr marR="76200" algn="r">
                        <a:lnSpc>
                          <a:spcPct val="83000"/>
                        </a:lnSpc>
                      </a:pPr>
                      <a:r>
                        <a:rPr lang="en-US" sz="1400" b="0" dirty="0">
                          <a:solidFill>
                            <a:srgbClr val="322D2D"/>
                          </a:solidFill>
                          <a:latin typeface="Arial"/>
                        </a:rPr>
                        <a:t>-43.8</a:t>
                      </a:r>
                    </a:p>
                  </a:txBody>
                  <a:tcPr marL="27432" marR="9144" marB="0" anchor="b">
                    <a:lnL w="0"/>
                    <a:lnR w="0">
                      <a:noFill/>
                    </a:lnR>
                    <a:lnT w="0">
                      <a:noFill/>
                    </a:lnT>
                    <a:lnB w="0"/>
                    <a:noFill/>
                  </a:tcPr>
                </a:tc>
                <a:tc>
                  <a:txBody>
                    <a:bodyPr/>
                    <a:lstStyle/>
                    <a:p>
                      <a:pPr marR="76200" algn="r">
                        <a:lnSpc>
                          <a:spcPct val="83000"/>
                        </a:lnSpc>
                      </a:pPr>
                      <a:r>
                        <a:rPr lang="fi-FI" sz="1400" b="1" dirty="0">
                          <a:solidFill>
                            <a:srgbClr val="322D2D"/>
                          </a:solidFill>
                          <a:latin typeface="Arial"/>
                        </a:rPr>
                        <a:t>-77.0</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tc>
                  <a:txBody>
                    <a:bodyPr/>
                    <a:lstStyle/>
                    <a:p>
                      <a:pPr marR="76200" algn="r">
                        <a:lnSpc>
                          <a:spcPct val="83000"/>
                        </a:lnSpc>
                      </a:pPr>
                      <a:r>
                        <a:rPr lang="fi-FI" sz="1400" b="0" dirty="0">
                          <a:solidFill>
                            <a:srgbClr val="322D2D"/>
                          </a:solidFill>
                          <a:latin typeface="Arial"/>
                        </a:rPr>
                        <a:t>-71.3</a:t>
                      </a:r>
                      <a:endParaRPr sz="1400" b="0" dirty="0">
                        <a:solidFill>
                          <a:srgbClr val="322D2D"/>
                        </a:solidFill>
                        <a:latin typeface="Arial"/>
                      </a:endParaRPr>
                    </a:p>
                  </a:txBody>
                  <a:tcPr marL="27432" marR="9144" marB="0" anchor="b">
                    <a:lnL w="0">
                      <a:noFill/>
                    </a:lnL>
                    <a:lnR w="0">
                      <a:noFill/>
                    </a:lnR>
                    <a:lnT w="0">
                      <a:noFill/>
                    </a:lnT>
                    <a:lnB w="0">
                      <a:noFill/>
                    </a:lnB>
                    <a:solidFill>
                      <a:schemeClr val="bg1"/>
                    </a:solidFill>
                  </a:tcPr>
                </a:tc>
                <a:tc>
                  <a:txBody>
                    <a:bodyPr/>
                    <a:lstStyle/>
                    <a:p>
                      <a:pPr marR="76200" algn="r">
                        <a:lnSpc>
                          <a:spcPct val="83000"/>
                        </a:lnSpc>
                      </a:pPr>
                      <a:r>
                        <a:rPr lang="en-US" sz="1400" b="1" dirty="0">
                          <a:solidFill>
                            <a:srgbClr val="322D2D"/>
                          </a:solidFill>
                          <a:latin typeface="Arial"/>
                        </a:rPr>
                        <a:t>-196.7</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extLst>
                  <a:ext uri="{0D108BD9-81ED-4DB2-BD59-A6C34878D82A}">
                    <a16:rowId xmlns:a16="http://schemas.microsoft.com/office/drawing/2014/main" val="10008"/>
                  </a:ext>
                </a:extLst>
              </a:tr>
              <a:tr h="415326">
                <a:tc>
                  <a:txBody>
                    <a:bodyPr/>
                    <a:lstStyle/>
                    <a:p>
                      <a:pPr algn="l">
                        <a:lnSpc>
                          <a:spcPct val="83000"/>
                        </a:lnSpc>
                      </a:pPr>
                      <a:r>
                        <a:rPr sz="1600">
                          <a:solidFill>
                            <a:srgbClr val="322D2D"/>
                          </a:solidFill>
                          <a:latin typeface="Arial"/>
                        </a:rPr>
                        <a:t>Proceeds from sale of </a:t>
                      </a:r>
                      <a:r>
                        <a:rPr lang="fi-FI" sz="1600" err="1">
                          <a:solidFill>
                            <a:srgbClr val="322D2D"/>
                          </a:solidFill>
                          <a:latin typeface="Arial"/>
                        </a:rPr>
                        <a:t>subsidiaries</a:t>
                      </a:r>
                      <a:r>
                        <a:rPr lang="fi-FI" sz="1600">
                          <a:solidFill>
                            <a:srgbClr val="322D2D"/>
                          </a:solidFill>
                          <a:latin typeface="Arial"/>
                        </a:rPr>
                        <a:t>, </a:t>
                      </a:r>
                      <a:r>
                        <a:rPr lang="fi-FI" sz="1600" err="1">
                          <a:solidFill>
                            <a:srgbClr val="322D2D"/>
                          </a:solidFill>
                          <a:latin typeface="Arial"/>
                        </a:rPr>
                        <a:t>businesses</a:t>
                      </a:r>
                      <a:r>
                        <a:rPr lang="fi-FI" sz="1600">
                          <a:solidFill>
                            <a:srgbClr val="322D2D"/>
                          </a:solidFill>
                          <a:latin typeface="Arial"/>
                        </a:rPr>
                        <a:t> and </a:t>
                      </a:r>
                      <a:r>
                        <a:rPr lang="fi-FI" sz="1600" err="1">
                          <a:solidFill>
                            <a:srgbClr val="322D2D"/>
                          </a:solidFill>
                          <a:latin typeface="Arial"/>
                        </a:rPr>
                        <a:t>assets</a:t>
                      </a:r>
                      <a:endParaRPr sz="1600">
                        <a:solidFill>
                          <a:srgbClr val="322D2D"/>
                        </a:solidFill>
                        <a:latin typeface="Arial"/>
                      </a:endParaRPr>
                    </a:p>
                  </a:txBody>
                  <a:tcPr marL="27432" marR="27432" marB="0" anchor="b">
                    <a:lnL w="0"/>
                    <a:lnR w="0"/>
                    <a:lnT w="0"/>
                    <a:lnB w="0"/>
                    <a:noFill/>
                  </a:tcPr>
                </a:tc>
                <a:tc>
                  <a:txBody>
                    <a:bodyPr/>
                    <a:lstStyle/>
                    <a:p>
                      <a:pPr marR="76200" algn="r">
                        <a:lnSpc>
                          <a:spcPct val="83000"/>
                        </a:lnSpc>
                      </a:pPr>
                      <a:r>
                        <a:rPr lang="en-US" sz="1400" b="1" dirty="0">
                          <a:solidFill>
                            <a:srgbClr val="322D2D"/>
                          </a:solidFill>
                          <a:latin typeface="Arial"/>
                        </a:rPr>
                        <a:t>0.9</a:t>
                      </a:r>
                    </a:p>
                  </a:txBody>
                  <a:tcPr marL="27432" marR="9144" marB="0" anchor="b">
                    <a:lnL w="0"/>
                    <a:lnR w="0">
                      <a:noFill/>
                    </a:lnR>
                    <a:lnT w="0"/>
                    <a:lnB w="0"/>
                    <a:solidFill>
                      <a:srgbClr val="E6EBF0"/>
                    </a:solidFill>
                  </a:tcPr>
                </a:tc>
                <a:tc>
                  <a:txBody>
                    <a:bodyPr/>
                    <a:lstStyle/>
                    <a:p>
                      <a:pPr marR="76200" algn="r">
                        <a:lnSpc>
                          <a:spcPct val="83000"/>
                        </a:lnSpc>
                      </a:pPr>
                      <a:r>
                        <a:rPr lang="en-US" sz="1400" b="0" dirty="0">
                          <a:solidFill>
                            <a:srgbClr val="322D2D"/>
                          </a:solidFill>
                          <a:latin typeface="Arial"/>
                        </a:rPr>
                        <a:t>0.4</a:t>
                      </a:r>
                    </a:p>
                  </a:txBody>
                  <a:tcPr marL="27432" marR="9144" marB="0" anchor="b">
                    <a:lnL w="0"/>
                    <a:lnR w="0">
                      <a:noFill/>
                    </a:lnR>
                    <a:lnT w="0"/>
                    <a:lnB w="0"/>
                    <a:noFill/>
                  </a:tcPr>
                </a:tc>
                <a:tc>
                  <a:txBody>
                    <a:bodyPr/>
                    <a:lstStyle/>
                    <a:p>
                      <a:pPr marR="76200" algn="r">
                        <a:lnSpc>
                          <a:spcPct val="83000"/>
                        </a:lnSpc>
                      </a:pPr>
                      <a:r>
                        <a:rPr lang="fi-FI" sz="1400" b="1" dirty="0">
                          <a:solidFill>
                            <a:srgbClr val="322D2D"/>
                          </a:solidFill>
                          <a:latin typeface="Arial"/>
                        </a:rPr>
                        <a:t>2.8</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tc>
                  <a:txBody>
                    <a:bodyPr/>
                    <a:lstStyle/>
                    <a:p>
                      <a:pPr marR="76200" algn="r">
                        <a:lnSpc>
                          <a:spcPct val="83000"/>
                        </a:lnSpc>
                      </a:pPr>
                      <a:r>
                        <a:rPr lang="fi-FI" sz="1400" b="0" dirty="0">
                          <a:solidFill>
                            <a:srgbClr val="322D2D"/>
                          </a:solidFill>
                          <a:latin typeface="Arial"/>
                        </a:rPr>
                        <a:t>0.5</a:t>
                      </a:r>
                      <a:endParaRPr sz="1400" b="0" dirty="0">
                        <a:solidFill>
                          <a:srgbClr val="322D2D"/>
                        </a:solidFill>
                        <a:latin typeface="Arial"/>
                      </a:endParaRPr>
                    </a:p>
                  </a:txBody>
                  <a:tcPr marL="27432" marR="9144" marB="0" anchor="b">
                    <a:lnL w="0">
                      <a:noFill/>
                    </a:lnL>
                    <a:lnR w="0">
                      <a:noFill/>
                    </a:lnR>
                    <a:lnT w="0">
                      <a:noFill/>
                    </a:lnT>
                    <a:lnB w="0">
                      <a:noFill/>
                    </a:lnB>
                    <a:solidFill>
                      <a:schemeClr val="bg1"/>
                    </a:solidFill>
                  </a:tcPr>
                </a:tc>
                <a:tc>
                  <a:txBody>
                    <a:bodyPr/>
                    <a:lstStyle/>
                    <a:p>
                      <a:pPr marR="76200" algn="r">
                        <a:lnSpc>
                          <a:spcPct val="83000"/>
                        </a:lnSpc>
                      </a:pPr>
                      <a:r>
                        <a:rPr lang="en-US" sz="1400" b="1" dirty="0">
                          <a:solidFill>
                            <a:srgbClr val="322D2D"/>
                          </a:solidFill>
                          <a:latin typeface="Arial"/>
                        </a:rPr>
                        <a:t>0.9</a:t>
                      </a:r>
                      <a:endParaRPr sz="1400" b="1" dirty="0">
                        <a:solidFill>
                          <a:srgbClr val="322D2D"/>
                        </a:solidFill>
                        <a:latin typeface="Arial"/>
                      </a:endParaRPr>
                    </a:p>
                  </a:txBody>
                  <a:tcPr marL="27432" marR="9144" marB="0" anchor="b">
                    <a:lnL w="0">
                      <a:noFill/>
                    </a:lnL>
                    <a:lnR w="0">
                      <a:noFill/>
                    </a:lnR>
                    <a:lnT w="0">
                      <a:noFill/>
                    </a:lnT>
                    <a:lnB w="0">
                      <a:noFill/>
                    </a:lnB>
                    <a:solidFill>
                      <a:srgbClr val="E6EBF0"/>
                    </a:solidFill>
                  </a:tcPr>
                </a:tc>
                <a:extLst>
                  <a:ext uri="{0D108BD9-81ED-4DB2-BD59-A6C34878D82A}">
                    <a16:rowId xmlns:a16="http://schemas.microsoft.com/office/drawing/2014/main" val="10009"/>
                  </a:ext>
                </a:extLst>
              </a:tr>
              <a:tr h="346002">
                <a:tc>
                  <a:txBody>
                    <a:bodyPr/>
                    <a:lstStyle/>
                    <a:p>
                      <a:pPr algn="l">
                        <a:lnSpc>
                          <a:spcPct val="83000"/>
                        </a:lnSpc>
                      </a:pPr>
                      <a:r>
                        <a:rPr sz="1600">
                          <a:solidFill>
                            <a:srgbClr val="322D2D"/>
                          </a:solidFill>
                          <a:latin typeface="Arial"/>
                        </a:rPr>
                        <a:t>Change in long-term loan receivables</a:t>
                      </a:r>
                    </a:p>
                  </a:txBody>
                  <a:tcPr marL="27432" marR="27432" marB="0" anchor="b">
                    <a:lnL w="0"/>
                    <a:lnR w="0"/>
                    <a:lnT w="0"/>
                    <a:lnB w="12700" cmpd="sng">
                      <a:solidFill>
                        <a:srgbClr val="ACACAC"/>
                      </a:solidFill>
                      <a:prstDash val="solid"/>
                    </a:lnB>
                    <a:noFill/>
                  </a:tcPr>
                </a:tc>
                <a:tc>
                  <a:txBody>
                    <a:bodyPr/>
                    <a:lstStyle/>
                    <a:p>
                      <a:pPr marR="76200" algn="r">
                        <a:lnSpc>
                          <a:spcPct val="83000"/>
                        </a:lnSpc>
                      </a:pPr>
                      <a:r>
                        <a:rPr lang="en-US" sz="1400" b="1" dirty="0">
                          <a:solidFill>
                            <a:srgbClr val="322D2D"/>
                          </a:solidFill>
                          <a:latin typeface="Arial"/>
                        </a:rPr>
                        <a:t>0.0</a:t>
                      </a:r>
                    </a:p>
                  </a:txBody>
                  <a:tcPr marL="27432" marR="9144" marB="0" anchor="b">
                    <a:lnL w="0"/>
                    <a:lnR w="0">
                      <a:noFill/>
                    </a:lnR>
                    <a:lnT w="0"/>
                    <a:lnB w="12700" cmpd="sng">
                      <a:solidFill>
                        <a:srgbClr val="ACACAC"/>
                      </a:solidFill>
                      <a:prstDash val="solid"/>
                    </a:lnB>
                    <a:solidFill>
                      <a:srgbClr val="E6EBF0"/>
                    </a:solidFill>
                  </a:tcPr>
                </a:tc>
                <a:tc>
                  <a:txBody>
                    <a:bodyPr/>
                    <a:lstStyle/>
                    <a:p>
                      <a:pPr marR="76200" algn="r">
                        <a:lnSpc>
                          <a:spcPct val="83000"/>
                        </a:lnSpc>
                      </a:pPr>
                      <a:r>
                        <a:rPr lang="en-US" sz="1400" b="0" dirty="0">
                          <a:solidFill>
                            <a:srgbClr val="322D2D"/>
                          </a:solidFill>
                          <a:latin typeface="Arial"/>
                        </a:rPr>
                        <a:t>0.0</a:t>
                      </a:r>
                    </a:p>
                  </a:txBody>
                  <a:tcPr marL="27432" marR="9144" marB="0" anchor="b">
                    <a:lnL w="0"/>
                    <a:lnR w="0">
                      <a:noFill/>
                    </a:lnR>
                    <a:lnT w="0"/>
                    <a:lnB w="12700" cmpd="sng">
                      <a:solidFill>
                        <a:srgbClr val="ACACAC"/>
                      </a:solidFill>
                      <a:prstDash val="solid"/>
                    </a:lnB>
                    <a:noFill/>
                  </a:tcPr>
                </a:tc>
                <a:tc>
                  <a:txBody>
                    <a:bodyPr/>
                    <a:lstStyle/>
                    <a:p>
                      <a:pPr marR="76200" algn="r">
                        <a:lnSpc>
                          <a:spcPct val="83000"/>
                        </a:lnSpc>
                      </a:pPr>
                      <a:r>
                        <a:rPr lang="fi-FI" sz="1400" b="1" dirty="0">
                          <a:solidFill>
                            <a:srgbClr val="322D2D"/>
                          </a:solidFill>
                          <a:latin typeface="Arial"/>
                        </a:rPr>
                        <a:t>0.0</a:t>
                      </a:r>
                      <a:endParaRPr sz="1400" b="1" dirty="0">
                        <a:solidFill>
                          <a:srgbClr val="322D2D"/>
                        </a:solidFill>
                        <a:latin typeface="Arial"/>
                      </a:endParaRPr>
                    </a:p>
                  </a:txBody>
                  <a:tcPr marL="27432" marR="9144" marB="0" anchor="b">
                    <a:lnL w="0">
                      <a:noFill/>
                    </a:lnL>
                    <a:lnR w="0">
                      <a:noFill/>
                    </a:lnR>
                    <a:lnT w="0">
                      <a:noFill/>
                    </a:lnT>
                    <a:lnB w="12700" cap="flat" cmpd="sng" algn="ctr">
                      <a:solidFill>
                        <a:srgbClr val="ACACAC"/>
                      </a:solidFill>
                      <a:prstDash val="solid"/>
                      <a:round/>
                      <a:headEnd type="none" w="med" len="med"/>
                      <a:tailEnd type="none" w="med" len="med"/>
                    </a:lnB>
                    <a:solidFill>
                      <a:srgbClr val="E6EBF0"/>
                    </a:solidFill>
                  </a:tcPr>
                </a:tc>
                <a:tc>
                  <a:txBody>
                    <a:bodyPr/>
                    <a:lstStyle/>
                    <a:p>
                      <a:pPr marR="76200" algn="r">
                        <a:lnSpc>
                          <a:spcPct val="83000"/>
                        </a:lnSpc>
                      </a:pPr>
                      <a:r>
                        <a:rPr lang="fi-FI" sz="1400" b="0" dirty="0">
                          <a:solidFill>
                            <a:srgbClr val="322D2D"/>
                          </a:solidFill>
                          <a:latin typeface="Arial"/>
                        </a:rPr>
                        <a:t>48.1</a:t>
                      </a:r>
                      <a:endParaRPr sz="1400" b="0" dirty="0">
                        <a:solidFill>
                          <a:srgbClr val="322D2D"/>
                        </a:solidFill>
                        <a:latin typeface="Arial"/>
                      </a:endParaRPr>
                    </a:p>
                  </a:txBody>
                  <a:tcPr marL="27432" marR="9144" marB="0" anchor="b">
                    <a:lnL w="0">
                      <a:noFill/>
                    </a:lnL>
                    <a:lnR w="0">
                      <a:noFill/>
                    </a:lnR>
                    <a:lnT w="0">
                      <a:noFill/>
                    </a:lnT>
                    <a:lnB w="12700" cap="flat" cmpd="sng" algn="ctr">
                      <a:solidFill>
                        <a:srgbClr val="ACACAC"/>
                      </a:solidFill>
                      <a:prstDash val="solid"/>
                      <a:round/>
                      <a:headEnd type="none" w="med" len="med"/>
                      <a:tailEnd type="none" w="med" len="med"/>
                    </a:lnB>
                    <a:solidFill>
                      <a:schemeClr val="bg1"/>
                    </a:solidFill>
                  </a:tcPr>
                </a:tc>
                <a:tc>
                  <a:txBody>
                    <a:bodyPr/>
                    <a:lstStyle/>
                    <a:p>
                      <a:pPr marR="76200" algn="r">
                        <a:lnSpc>
                          <a:spcPct val="83000"/>
                        </a:lnSpc>
                      </a:pPr>
                      <a:r>
                        <a:rPr lang="en-US" sz="1400" b="1" dirty="0">
                          <a:solidFill>
                            <a:srgbClr val="322D2D"/>
                          </a:solidFill>
                          <a:latin typeface="Arial"/>
                        </a:rPr>
                        <a:t>48.1</a:t>
                      </a:r>
                      <a:endParaRPr sz="1400" b="1" dirty="0">
                        <a:solidFill>
                          <a:srgbClr val="322D2D"/>
                        </a:solidFill>
                        <a:latin typeface="Arial"/>
                      </a:endParaRPr>
                    </a:p>
                  </a:txBody>
                  <a:tcPr marL="27432" marR="9144" marB="0" anchor="b">
                    <a:lnL w="0">
                      <a:noFill/>
                    </a:lnL>
                    <a:lnR w="0">
                      <a:noFill/>
                    </a:lnR>
                    <a:lnT w="0">
                      <a:noFill/>
                    </a:lnT>
                    <a:lnB w="12700" cap="flat" cmpd="sng" algn="ctr">
                      <a:solidFill>
                        <a:srgbClr val="ACACAC"/>
                      </a:solidFill>
                      <a:prstDash val="solid"/>
                      <a:round/>
                      <a:headEnd type="none" w="med" len="med"/>
                      <a:tailEnd type="none" w="med" len="med"/>
                    </a:lnB>
                    <a:solidFill>
                      <a:srgbClr val="E6EBF0"/>
                    </a:solidFill>
                  </a:tcPr>
                </a:tc>
                <a:extLst>
                  <a:ext uri="{0D108BD9-81ED-4DB2-BD59-A6C34878D82A}">
                    <a16:rowId xmlns:a16="http://schemas.microsoft.com/office/drawing/2014/main" val="10010"/>
                  </a:ext>
                </a:extLst>
              </a:tr>
              <a:tr h="352425">
                <a:tc>
                  <a:txBody>
                    <a:bodyPr/>
                    <a:lstStyle/>
                    <a:p>
                      <a:pPr algn="l">
                        <a:lnSpc>
                          <a:spcPct val="83000"/>
                        </a:lnSpc>
                      </a:pPr>
                      <a:r>
                        <a:rPr lang="fi-FI" sz="1600" b="1">
                          <a:solidFill>
                            <a:srgbClr val="322D2D"/>
                          </a:solidFill>
                          <a:latin typeface="Arial"/>
                        </a:rPr>
                        <a:t>Net </a:t>
                      </a:r>
                      <a:r>
                        <a:rPr lang="fi-FI" sz="1600" b="1" err="1">
                          <a:solidFill>
                            <a:srgbClr val="322D2D"/>
                          </a:solidFill>
                          <a:latin typeface="Arial"/>
                        </a:rPr>
                        <a:t>cash</a:t>
                      </a:r>
                      <a:r>
                        <a:rPr lang="fi-FI" sz="1600" b="1">
                          <a:solidFill>
                            <a:srgbClr val="322D2D"/>
                          </a:solidFill>
                          <a:latin typeface="Arial"/>
                        </a:rPr>
                        <a:t> </a:t>
                      </a:r>
                      <a:r>
                        <a:rPr lang="fi-FI" sz="1600" b="1" err="1">
                          <a:solidFill>
                            <a:srgbClr val="322D2D"/>
                          </a:solidFill>
                          <a:latin typeface="Arial"/>
                        </a:rPr>
                        <a:t>used</a:t>
                      </a:r>
                      <a:r>
                        <a:rPr lang="fi-FI" sz="1600" b="1">
                          <a:solidFill>
                            <a:srgbClr val="322D2D"/>
                          </a:solidFill>
                          <a:latin typeface="Arial"/>
                        </a:rPr>
                        <a:t> in </a:t>
                      </a:r>
                      <a:r>
                        <a:rPr sz="1600" b="1">
                          <a:solidFill>
                            <a:srgbClr val="322D2D"/>
                          </a:solidFill>
                          <a:latin typeface="Arial"/>
                        </a:rPr>
                        <a:t>investing activities</a:t>
                      </a:r>
                    </a:p>
                  </a:txBody>
                  <a:tcPr marL="27432" marR="27432" marB="0" anchor="b">
                    <a:lnL w="0"/>
                    <a:lnR w="0"/>
                    <a:lnT w="12700" cmpd="sng">
                      <a:solidFill>
                        <a:srgbClr val="ACACAC"/>
                      </a:solidFill>
                      <a:prstDash val="solid"/>
                    </a:lnT>
                    <a:lnB w="0"/>
                    <a:noFill/>
                  </a:tcPr>
                </a:tc>
                <a:tc>
                  <a:txBody>
                    <a:bodyPr/>
                    <a:lstStyle/>
                    <a:p>
                      <a:pPr marR="76200" algn="r">
                        <a:lnSpc>
                          <a:spcPct val="83000"/>
                        </a:lnSpc>
                      </a:pPr>
                      <a:r>
                        <a:rPr lang="en-US" sz="1400" b="1" dirty="0">
                          <a:solidFill>
                            <a:srgbClr val="322D2D"/>
                          </a:solidFill>
                          <a:latin typeface="Arial"/>
                        </a:rPr>
                        <a:t>-48.2</a:t>
                      </a:r>
                    </a:p>
                  </a:txBody>
                  <a:tcPr marL="27432" marR="9144" marB="0" anchor="b">
                    <a:lnL w="0"/>
                    <a:lnR w="0">
                      <a:noFill/>
                    </a:lnR>
                    <a:lnT w="12700" cmpd="sng">
                      <a:solidFill>
                        <a:srgbClr val="ACACAC"/>
                      </a:solidFill>
                      <a:prstDash val="solid"/>
                    </a:lnT>
                    <a:lnB w="0"/>
                    <a:solidFill>
                      <a:srgbClr val="E6EBF0"/>
                    </a:solidFill>
                  </a:tcPr>
                </a:tc>
                <a:tc>
                  <a:txBody>
                    <a:bodyPr/>
                    <a:lstStyle/>
                    <a:p>
                      <a:pPr marR="76200" algn="r">
                        <a:lnSpc>
                          <a:spcPct val="83000"/>
                        </a:lnSpc>
                      </a:pPr>
                      <a:r>
                        <a:rPr lang="en-US" sz="1400" b="0" dirty="0">
                          <a:solidFill>
                            <a:srgbClr val="322D2D"/>
                          </a:solidFill>
                          <a:latin typeface="Arial"/>
                        </a:rPr>
                        <a:t>-65.7</a:t>
                      </a:r>
                    </a:p>
                  </a:txBody>
                  <a:tcPr marL="27432" marR="9144" marB="0" anchor="b">
                    <a:lnL w="0"/>
                    <a:lnR w="0">
                      <a:noFill/>
                    </a:lnR>
                    <a:lnT w="12700" cmpd="sng">
                      <a:solidFill>
                        <a:srgbClr val="ACACAC"/>
                      </a:solidFill>
                      <a:prstDash val="solid"/>
                    </a:lnT>
                    <a:lnB w="0"/>
                    <a:noFill/>
                  </a:tcPr>
                </a:tc>
                <a:tc>
                  <a:txBody>
                    <a:bodyPr/>
                    <a:lstStyle/>
                    <a:p>
                      <a:pPr marR="76200" algn="r">
                        <a:lnSpc>
                          <a:spcPct val="83000"/>
                        </a:lnSpc>
                      </a:pPr>
                      <a:r>
                        <a:rPr lang="fi-FI" sz="1400" b="1" dirty="0">
                          <a:solidFill>
                            <a:srgbClr val="322D2D"/>
                          </a:solidFill>
                          <a:latin typeface="Arial"/>
                        </a:rPr>
                        <a:t>-87.4</a:t>
                      </a:r>
                      <a:endParaRPr sz="1400" b="1" dirty="0">
                        <a:solidFill>
                          <a:srgbClr val="322D2D"/>
                        </a:solidFill>
                        <a:latin typeface="Arial"/>
                      </a:endParaRPr>
                    </a:p>
                  </a:txBody>
                  <a:tcPr marL="27432" marR="9144" marB="0" anchor="b">
                    <a:lnL w="0">
                      <a:noFill/>
                    </a:lnL>
                    <a:lnR w="0">
                      <a:noFill/>
                    </a:lnR>
                    <a:lnT w="12700" cap="flat" cmpd="sng" algn="ctr">
                      <a:solidFill>
                        <a:srgbClr val="ACACAC"/>
                      </a:solidFill>
                      <a:prstDash val="solid"/>
                      <a:round/>
                      <a:headEnd type="none" w="med" len="med"/>
                      <a:tailEnd type="none" w="med" len="med"/>
                    </a:lnT>
                    <a:lnB w="0"/>
                    <a:solidFill>
                      <a:srgbClr val="E6EBF0"/>
                    </a:solidFill>
                  </a:tcPr>
                </a:tc>
                <a:tc>
                  <a:txBody>
                    <a:bodyPr/>
                    <a:lstStyle/>
                    <a:p>
                      <a:pPr marR="76200" algn="r">
                        <a:lnSpc>
                          <a:spcPct val="83000"/>
                        </a:lnSpc>
                      </a:pPr>
                      <a:r>
                        <a:rPr lang="fi-FI" sz="1400" b="0" dirty="0">
                          <a:solidFill>
                            <a:srgbClr val="322D2D"/>
                          </a:solidFill>
                          <a:latin typeface="Arial"/>
                        </a:rPr>
                        <a:t>-45.1</a:t>
                      </a:r>
                      <a:endParaRPr sz="1400" b="0" dirty="0">
                        <a:solidFill>
                          <a:srgbClr val="322D2D"/>
                        </a:solidFill>
                        <a:latin typeface="Arial"/>
                      </a:endParaRPr>
                    </a:p>
                  </a:txBody>
                  <a:tcPr marL="27432" marR="9144" marB="0" anchor="b">
                    <a:lnL w="0">
                      <a:noFill/>
                    </a:lnL>
                    <a:lnR w="0">
                      <a:noFill/>
                    </a:lnR>
                    <a:lnT w="12700" cap="flat" cmpd="sng" algn="ctr">
                      <a:solidFill>
                        <a:srgbClr val="ACACAC"/>
                      </a:solidFill>
                      <a:prstDash val="solid"/>
                      <a:round/>
                      <a:headEnd type="none" w="med" len="med"/>
                      <a:tailEnd type="none" w="med" len="med"/>
                    </a:lnT>
                    <a:lnB w="0"/>
                    <a:solidFill>
                      <a:schemeClr val="bg1"/>
                    </a:solidFill>
                  </a:tcPr>
                </a:tc>
                <a:tc>
                  <a:txBody>
                    <a:bodyPr/>
                    <a:lstStyle/>
                    <a:p>
                      <a:pPr marR="76200" algn="r">
                        <a:lnSpc>
                          <a:spcPct val="83000"/>
                        </a:lnSpc>
                      </a:pPr>
                      <a:r>
                        <a:rPr lang="en-US" sz="1400" b="1" dirty="0">
                          <a:solidFill>
                            <a:srgbClr val="322D2D"/>
                          </a:solidFill>
                          <a:latin typeface="Arial"/>
                        </a:rPr>
                        <a:t>-295.8</a:t>
                      </a:r>
                      <a:endParaRPr sz="1400" b="1" dirty="0">
                        <a:solidFill>
                          <a:srgbClr val="322D2D"/>
                        </a:solidFill>
                        <a:latin typeface="Arial"/>
                      </a:endParaRPr>
                    </a:p>
                  </a:txBody>
                  <a:tcPr marL="27432" marR="9144" marB="0" anchor="b">
                    <a:lnL w="0">
                      <a:noFill/>
                    </a:lnL>
                    <a:lnR w="0">
                      <a:noFill/>
                    </a:lnR>
                    <a:lnT w="12700" cap="flat" cmpd="sng" algn="ctr">
                      <a:solidFill>
                        <a:srgbClr val="ACACAC"/>
                      </a:solidFill>
                      <a:prstDash val="solid"/>
                      <a:round/>
                      <a:headEnd type="none" w="med" len="med"/>
                      <a:tailEnd type="none" w="med" len="med"/>
                    </a:lnT>
                    <a:lnB w="0"/>
                    <a:solidFill>
                      <a:srgbClr val="E6EBF0"/>
                    </a:solidFill>
                  </a:tcPr>
                </a:tc>
                <a:extLst>
                  <a:ext uri="{0D108BD9-81ED-4DB2-BD59-A6C34878D82A}">
                    <a16:rowId xmlns:a16="http://schemas.microsoft.com/office/drawing/2014/main" val="10011"/>
                  </a:ext>
                </a:extLst>
              </a:tr>
            </a:tbl>
          </a:graphicData>
        </a:graphic>
      </p:graphicFrame>
      <p:sp>
        <p:nvSpPr>
          <p:cNvPr id="3" name="Alatunnisteen paikkamerkki 2">
            <a:extLst>
              <a:ext uri="{FF2B5EF4-FFF2-40B4-BE49-F238E27FC236}">
                <a16:creationId xmlns:a16="http://schemas.microsoft.com/office/drawing/2014/main" id="{CE259C30-91CF-00E9-B76C-04C42E21EFA1}"/>
              </a:ext>
            </a:extLst>
          </p:cNvPr>
          <p:cNvSpPr>
            <a:spLocks noGrp="1"/>
          </p:cNvSpPr>
          <p:nvPr>
            <p:ph type="ftr" sz="quarter" idx="11"/>
          </p:nvPr>
        </p:nvSpPr>
        <p:spPr/>
        <p:txBody>
          <a:bodyPr/>
          <a:lstStyle/>
          <a:p>
            <a:r>
              <a:rPr lang="en-US"/>
              <a:t>INVESTOR PRESENTATION</a:t>
            </a:r>
          </a:p>
        </p:txBody>
      </p:sp>
    </p:spTree>
    <p:extLst>
      <p:ext uri="{BB962C8B-B14F-4D97-AF65-F5344CB8AC3E}">
        <p14:creationId xmlns:p14="http://schemas.microsoft.com/office/powerpoint/2010/main" val="364168228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359B6D-1473-F13D-CC54-D8DFD4FE6321}"/>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2D1A938F-7D07-CDD0-8643-D0FA3F78C888}"/>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D514A7D4-5E19-D4CF-B218-323BC7FCDE25}"/>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7E3447A1-C7BA-AC43-77CA-A6E3788EB9FC}"/>
              </a:ext>
            </a:extLst>
          </p:cNvPr>
          <p:cNvSpPr>
            <a:spLocks noGrp="1"/>
          </p:cNvSpPr>
          <p:nvPr>
            <p:ph type="sldNum" sz="quarter" idx="12"/>
          </p:nvPr>
        </p:nvSpPr>
        <p:spPr/>
        <p:txBody>
          <a:bodyPr/>
          <a:lstStyle/>
          <a:p>
            <a:fld id="{9B8CDF1A-3CDE-4195-AF23-CDCF2878DEB5}" type="slidenum">
              <a:rPr lang="en-US" smtClean="0"/>
              <a:t>86</a:t>
            </a:fld>
            <a:endParaRPr lang="en-US"/>
          </a:p>
        </p:txBody>
      </p:sp>
      <p:sp>
        <p:nvSpPr>
          <p:cNvPr id="5" name="Title 1">
            <a:extLst>
              <a:ext uri="{FF2B5EF4-FFF2-40B4-BE49-F238E27FC236}">
                <a16:creationId xmlns:a16="http://schemas.microsoft.com/office/drawing/2014/main" id="{C47F7224-2F73-599D-94BB-0722266B21F2}"/>
              </a:ext>
            </a:extLst>
          </p:cNvPr>
          <p:cNvSpPr txBox="1">
            <a:spLocks/>
          </p:cNvSpPr>
          <p:nvPr/>
        </p:nvSpPr>
        <p:spPr>
          <a:xfrm>
            <a:off x="718931"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spc="0">
                <a:solidFill>
                  <a:srgbClr val="322D2D"/>
                </a:solidFill>
                <a:latin typeface="Arial"/>
                <a:ea typeface="+mn-ea"/>
                <a:cs typeface="+mn-cs"/>
              </a:rPr>
              <a:t>Water Solutions</a:t>
            </a:r>
            <a:endParaRPr lang="fi-FI"/>
          </a:p>
        </p:txBody>
      </p:sp>
      <p:sp>
        <p:nvSpPr>
          <p:cNvPr id="8" name="Slide Number Placeholder 4">
            <a:extLst>
              <a:ext uri="{FF2B5EF4-FFF2-40B4-BE49-F238E27FC236}">
                <a16:creationId xmlns:a16="http://schemas.microsoft.com/office/drawing/2014/main" id="{AC7CBEC0-8394-E39E-CB6E-AC040BB21901}"/>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9B8CDF1A-3CDE-4195-AF23-CDCF2878DEB5}" type="slidenum">
              <a:rPr lang="en-US" smtClean="0">
                <a:solidFill>
                  <a:srgbClr val="322D2D"/>
                </a:solidFill>
                <a:latin typeface="Arial"/>
              </a:rPr>
              <a:pPr>
                <a:defRPr/>
              </a:pPr>
              <a:t>86</a:t>
            </a:fld>
            <a:endParaRPr lang="en-US">
              <a:solidFill>
                <a:srgbClr val="322D2D"/>
              </a:solidFill>
              <a:latin typeface="Arial"/>
            </a:endParaRPr>
          </a:p>
        </p:txBody>
      </p:sp>
      <p:sp>
        <p:nvSpPr>
          <p:cNvPr id="9" name="New shape">
            <a:extLst>
              <a:ext uri="{FF2B5EF4-FFF2-40B4-BE49-F238E27FC236}">
                <a16:creationId xmlns:a16="http://schemas.microsoft.com/office/drawing/2014/main" id="{C510F732-4639-D8F6-893D-C38A4D60EB0D}"/>
              </a:ext>
            </a:extLst>
          </p:cNvPr>
          <p:cNvSpPr/>
          <p:nvPr/>
        </p:nvSpPr>
        <p:spPr>
          <a:xfrm>
            <a:off x="785650" y="1022349"/>
            <a:ext cx="10515600" cy="431800"/>
          </a:xfrm>
          <a:prstGeom prst="rect">
            <a:avLst/>
          </a:prstGeom>
          <a:noFill/>
          <a:ln w="0">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lIns="63500" tIns="25400" rIns="63500" bIns="63500" rtlCol="0" anchor="t"/>
          <a:lstStyle/>
          <a:p>
            <a:pPr marL="0" marR="0" lvl="0" indent="0" algn="l" defTabSz="457200" rtl="0" eaLnBrk="1" fontAlgn="auto" latinLnBrk="0" hangingPunct="1">
              <a:lnSpc>
                <a:spcPct val="90000"/>
              </a:lnSpc>
              <a:spcBef>
                <a:spcPct val="0"/>
              </a:spcBef>
              <a:spcAft>
                <a:spcPct val="0"/>
              </a:spcAft>
              <a:buClrTx/>
              <a:buSzTx/>
              <a:buFontTx/>
              <a:buNone/>
              <a:tabLst/>
              <a:defRPr/>
            </a:pPr>
            <a:r>
              <a:rPr kumimoji="0" sz="1600" b="1" i="0" u="none" strike="noStrike" kern="1200" cap="none" spc="0" normalizeH="0" baseline="0" noProof="0">
                <a:ln>
                  <a:noFill/>
                </a:ln>
                <a:solidFill>
                  <a:srgbClr val="322D2D"/>
                </a:solidFill>
                <a:effectLst/>
                <a:uLnTx/>
                <a:uFillTx/>
                <a:latin typeface="Arial"/>
                <a:ea typeface="+mn-ea"/>
                <a:cs typeface="+mn-cs"/>
              </a:rPr>
              <a:t>KEY FINANCIALS</a:t>
            </a:r>
          </a:p>
        </p:txBody>
      </p:sp>
      <p:graphicFrame>
        <p:nvGraphicFramePr>
          <p:cNvPr id="10" name="New Table">
            <a:extLst>
              <a:ext uri="{FF2B5EF4-FFF2-40B4-BE49-F238E27FC236}">
                <a16:creationId xmlns:a16="http://schemas.microsoft.com/office/drawing/2014/main" id="{A0E684A8-395E-D224-D0E0-52132DD1BC5E}"/>
              </a:ext>
            </a:extLst>
          </p:cNvPr>
          <p:cNvGraphicFramePr>
            <a:graphicFrameLocks noGrp="1"/>
          </p:cNvGraphicFramePr>
          <p:nvPr/>
        </p:nvGraphicFramePr>
        <p:xfrm>
          <a:off x="825406" y="1545470"/>
          <a:ext cx="10031416" cy="3985200"/>
        </p:xfrm>
        <a:graphic>
          <a:graphicData uri="http://schemas.openxmlformats.org/drawingml/2006/table">
            <a:tbl>
              <a:tblPr bandRow="1">
                <a:effectLst/>
                <a:tableStyleId>{5C22544A-7EE6-4342-B048-85BDC9FD1C3A}</a:tableStyleId>
              </a:tblPr>
              <a:tblGrid>
                <a:gridCol w="3303016">
                  <a:extLst>
                    <a:ext uri="{9D8B030D-6E8A-4147-A177-3AD203B41FA5}">
                      <a16:colId xmlns:a16="http://schemas.microsoft.com/office/drawing/2014/main" val="20000"/>
                    </a:ext>
                  </a:extLst>
                </a:gridCol>
                <a:gridCol w="961200">
                  <a:extLst>
                    <a:ext uri="{9D8B030D-6E8A-4147-A177-3AD203B41FA5}">
                      <a16:colId xmlns:a16="http://schemas.microsoft.com/office/drawing/2014/main" val="1048446234"/>
                    </a:ext>
                  </a:extLst>
                </a:gridCol>
                <a:gridCol w="961200">
                  <a:extLst>
                    <a:ext uri="{9D8B030D-6E8A-4147-A177-3AD203B41FA5}">
                      <a16:colId xmlns:a16="http://schemas.microsoft.com/office/drawing/2014/main" val="2943356440"/>
                    </a:ext>
                  </a:extLst>
                </a:gridCol>
                <a:gridCol w="961200">
                  <a:extLst>
                    <a:ext uri="{9D8B030D-6E8A-4147-A177-3AD203B41FA5}">
                      <a16:colId xmlns:a16="http://schemas.microsoft.com/office/drawing/2014/main" val="1392716849"/>
                    </a:ext>
                  </a:extLst>
                </a:gridCol>
                <a:gridCol w="961200">
                  <a:extLst>
                    <a:ext uri="{9D8B030D-6E8A-4147-A177-3AD203B41FA5}">
                      <a16:colId xmlns:a16="http://schemas.microsoft.com/office/drawing/2014/main" val="1943359345"/>
                    </a:ext>
                  </a:extLst>
                </a:gridCol>
                <a:gridCol w="961200">
                  <a:extLst>
                    <a:ext uri="{9D8B030D-6E8A-4147-A177-3AD203B41FA5}">
                      <a16:colId xmlns:a16="http://schemas.microsoft.com/office/drawing/2014/main" val="2721595979"/>
                    </a:ext>
                  </a:extLst>
                </a:gridCol>
                <a:gridCol w="961200">
                  <a:extLst>
                    <a:ext uri="{9D8B030D-6E8A-4147-A177-3AD203B41FA5}">
                      <a16:colId xmlns:a16="http://schemas.microsoft.com/office/drawing/2014/main" val="20006"/>
                    </a:ext>
                  </a:extLst>
                </a:gridCol>
                <a:gridCol w="961200">
                  <a:extLst>
                    <a:ext uri="{9D8B030D-6E8A-4147-A177-3AD203B41FA5}">
                      <a16:colId xmlns:a16="http://schemas.microsoft.com/office/drawing/2014/main" val="2758225023"/>
                    </a:ext>
                  </a:extLst>
                </a:gridCol>
              </a:tblGrid>
              <a:tr h="442800">
                <a:tc>
                  <a:txBody>
                    <a:bodyPr/>
                    <a:lstStyle/>
                    <a:p>
                      <a:pPr algn="l">
                        <a:lnSpc>
                          <a:spcPct val="83000"/>
                        </a:lnSpc>
                      </a:pPr>
                      <a:r>
                        <a:rPr sz="1600" b="1" dirty="0">
                          <a:solidFill>
                            <a:schemeClr val="bg1"/>
                          </a:solidFill>
                          <a:latin typeface="Arial"/>
                        </a:rPr>
                        <a:t>EUR million</a:t>
                      </a:r>
                    </a:p>
                  </a:txBody>
                  <a:tcPr marL="45720" marR="45720" anchor="b">
                    <a:lnL w="0"/>
                    <a:lnR w="0">
                      <a:noFill/>
                    </a:lnR>
                    <a:lnT w="0"/>
                    <a:lnB w="12700" cmpd="sng">
                      <a:solidFill>
                        <a:srgbClr val="EBE9E9"/>
                      </a:solidFill>
                      <a:prstDash val="soli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Q2 2026</a:t>
                      </a:r>
                    </a:p>
                  </a:txBody>
                  <a:tcPr marL="45720" marR="45720" anchor="b">
                    <a:lnL w="0"/>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n-US" sz="1600" b="1" i="0" u="none" strike="noStrike" dirty="0">
                          <a:solidFill>
                            <a:schemeClr val="bg1"/>
                          </a:solidFill>
                          <a:effectLst/>
                          <a:latin typeface="Arial" panose="020B0604020202020204" pitchFamily="34" charset="0"/>
                        </a:rPr>
                        <a:t>Q1 2026</a:t>
                      </a:r>
                    </a:p>
                  </a:txBody>
                  <a:tcPr marL="45720" marR="45720" anchor="b">
                    <a:lnL w="0"/>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Q4 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Q3 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Q2 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2024</a:t>
                      </a:r>
                    </a:p>
                  </a:txBody>
                  <a:tcPr marL="45720" marR="45720" anchor="b">
                    <a:lnL w="0">
                      <a:noFill/>
                    </a:lnL>
                    <a:lnR w="0"/>
                    <a:lnT w="0"/>
                    <a:lnB w="12700" cap="flat" cmpd="sng" algn="ctr">
                      <a:solidFill>
                        <a:srgbClr val="EBE9E9"/>
                      </a:solidFill>
                      <a:prstDash val="solid"/>
                      <a:round/>
                      <a:headEnd type="none" w="med" len="med"/>
                      <a:tailEnd type="none" w="med" len="med"/>
                    </a:lnB>
                    <a:solidFill>
                      <a:srgbClr val="5F7896"/>
                    </a:solidFill>
                  </a:tcPr>
                </a:tc>
                <a:extLst>
                  <a:ext uri="{0D108BD9-81ED-4DB2-BD59-A6C34878D82A}">
                    <a16:rowId xmlns:a16="http://schemas.microsoft.com/office/drawing/2014/main" val="10000"/>
                  </a:ext>
                </a:extLst>
              </a:tr>
              <a:tr h="442800">
                <a:tc>
                  <a:txBody>
                    <a:bodyPr/>
                    <a:lstStyle/>
                    <a:p>
                      <a:pPr algn="l">
                        <a:lnSpc>
                          <a:spcPct val="83000"/>
                        </a:lnSpc>
                      </a:pPr>
                      <a:r>
                        <a:rPr sz="1600">
                          <a:solidFill>
                            <a:srgbClr val="322D2D"/>
                          </a:solidFill>
                          <a:latin typeface="Arial"/>
                        </a:rPr>
                        <a:t>Revenue</a:t>
                      </a: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326.3</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300.8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295.0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313.9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308.6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1,221.5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1,256.9</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1"/>
                  </a:ext>
                </a:extLst>
              </a:tr>
              <a:tr h="442800">
                <a:tc>
                  <a:txBody>
                    <a:bodyPr/>
                    <a:lstStyle/>
                    <a:p>
                      <a:pPr algn="l">
                        <a:lnSpc>
                          <a:spcPct val="83000"/>
                        </a:lnSpc>
                      </a:pPr>
                      <a:r>
                        <a:rPr sz="1600">
                          <a:solidFill>
                            <a:srgbClr val="322D2D"/>
                          </a:solidFill>
                          <a:latin typeface="Arial"/>
                        </a:rPr>
                        <a:t>Operative EBITDA</a:t>
                      </a: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56.7</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55.4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54.6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72.5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70.7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262.9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279.1</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2"/>
                  </a:ext>
                </a:extLst>
              </a:tr>
              <a:tr h="442800">
                <a:tc>
                  <a:txBody>
                    <a:bodyPr/>
                    <a:lstStyle/>
                    <a:p>
                      <a:pPr marL="85725" algn="l">
                        <a:lnSpc>
                          <a:spcPct val="83000"/>
                        </a:lnSpc>
                      </a:pPr>
                      <a:r>
                        <a:rPr sz="1600">
                          <a:solidFill>
                            <a:srgbClr val="322D2D"/>
                          </a:solidFill>
                          <a:latin typeface="Arial"/>
                        </a:rPr>
                        <a:t>margin</a:t>
                      </a:r>
                    </a:p>
                  </a:txBody>
                  <a:tcPr marL="45720" marR="45720" anchor="b">
                    <a:lnL w="0"/>
                    <a:lnR w="0">
                      <a:noFill/>
                    </a:lnR>
                    <a:lnT w="12700" cmpd="sng">
                      <a:solidFill>
                        <a:srgbClr val="EBE9E9"/>
                      </a:solidFill>
                      <a:prstDash val="soli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17.4%</a:t>
                      </a:r>
                    </a:p>
                  </a:txBody>
                  <a:tcPr marL="45720" marR="45720" anchor="b">
                    <a:lnL w="0"/>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18.4%</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18.5%</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23.1%</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22.9%</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a:solidFill>
                            <a:srgbClr val="322D2D"/>
                          </a:solidFill>
                          <a:effectLst/>
                          <a:latin typeface="Arial" panose="020B0604020202020204" pitchFamily="34" charset="0"/>
                        </a:rPr>
                        <a:t>21.5%</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22.2%</a:t>
                      </a:r>
                    </a:p>
                  </a:txBody>
                  <a:tcPr marL="45720" marR="45720" anchor="b">
                    <a:lnL w="0">
                      <a:noFill/>
                    </a:lnL>
                    <a:lnR w="0"/>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3"/>
                  </a:ext>
                </a:extLst>
              </a:tr>
              <a:tr h="442800">
                <a:tc>
                  <a:txBody>
                    <a:bodyPr/>
                    <a:lstStyle/>
                    <a:p>
                      <a:pPr algn="l">
                        <a:lnSpc>
                          <a:spcPct val="83000"/>
                        </a:lnSpc>
                      </a:pPr>
                      <a:r>
                        <a:rPr sz="1600" dirty="0">
                          <a:solidFill>
                            <a:srgbClr val="322D2D"/>
                          </a:solidFill>
                          <a:latin typeface="Arial"/>
                        </a:rPr>
                        <a:t>Operative EBIT</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32.3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32.3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32.6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52.8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51.5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183.9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211.7</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268242737"/>
                  </a:ext>
                </a:extLst>
              </a:tr>
              <a:tr h="442800">
                <a:tc>
                  <a:txBody>
                    <a:bodyPr/>
                    <a:lstStyle/>
                    <a:p>
                      <a:pPr marL="85725" algn="l">
                        <a:lnSpc>
                          <a:spcPct val="83000"/>
                        </a:lnSpc>
                      </a:pPr>
                      <a:r>
                        <a:rPr sz="1600" dirty="0">
                          <a:solidFill>
                            <a:srgbClr val="322D2D"/>
                          </a:solidFill>
                          <a:latin typeface="Arial"/>
                        </a:rPr>
                        <a:t>margin</a:t>
                      </a:r>
                    </a:p>
                  </a:txBody>
                  <a:tcPr marL="45720" marR="45720" anchor="b">
                    <a:lnL w="0"/>
                    <a:lnR w="0">
                      <a:noFill/>
                    </a:lnR>
                    <a:lnT w="12700" cap="flat" cmpd="sng" algn="ctr">
                      <a:solidFill>
                        <a:srgbClr val="EBE9E9"/>
                      </a:solidFill>
                      <a:prstDash val="solid"/>
                      <a:round/>
                      <a:headEnd type="none" w="med" len="med"/>
                      <a:tailEnd type="none" w="med" len="me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9.9%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10.7%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11.0%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16.8%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16.7%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15.1%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16.8%</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3430379912"/>
                  </a:ext>
                </a:extLst>
              </a:tr>
              <a:tr h="442800">
                <a:tc>
                  <a:txBody>
                    <a:bodyPr/>
                    <a:lstStyle/>
                    <a:p>
                      <a:pPr algn="l">
                        <a:lnSpc>
                          <a:spcPct val="83000"/>
                        </a:lnSpc>
                      </a:pPr>
                      <a:r>
                        <a:rPr sz="1600">
                          <a:solidFill>
                            <a:srgbClr val="322D2D"/>
                          </a:solidFill>
                          <a:latin typeface="Arial"/>
                        </a:rPr>
                        <a:t>Operative ROCE*, %</a:t>
                      </a:r>
                    </a:p>
                  </a:txBody>
                  <a:tcPr marL="45720" marR="45720" anchor="b">
                    <a:lnL w="0"/>
                    <a:lnR w="0">
                      <a:noFill/>
                    </a:lnR>
                    <a:lnT w="12700" cap="flat" cmpd="sng" algn="ctr">
                      <a:solidFill>
                        <a:srgbClr val="EBE9E9"/>
                      </a:solidFill>
                      <a:prstDash val="solid"/>
                      <a:round/>
                      <a:headEnd type="none" w="med" len="med"/>
                      <a:tailEnd type="none" w="med" len="me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18.2%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21.5%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25.0%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28.3%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30.1%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25.0%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33.4%</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6"/>
                  </a:ext>
                </a:extLst>
              </a:tr>
              <a:tr h="442800">
                <a:tc>
                  <a:txBody>
                    <a:bodyPr/>
                    <a:lstStyle/>
                    <a:p>
                      <a:pPr algn="l">
                        <a:lnSpc>
                          <a:spcPct val="83000"/>
                        </a:lnSpc>
                      </a:pPr>
                      <a:r>
                        <a:rPr sz="1600" dirty="0">
                          <a:solidFill>
                            <a:srgbClr val="322D2D"/>
                          </a:solidFill>
                          <a:latin typeface="Arial"/>
                        </a:rPr>
                        <a:t>Capital expenditure (excl. M&amp;A)</a:t>
                      </a:r>
                    </a:p>
                  </a:txBody>
                  <a:tcPr marL="45720" marR="45720" anchor="b">
                    <a:lnL w="0"/>
                    <a:lnR w="0">
                      <a:noFill/>
                    </a:lnR>
                    <a:lnT w="12700" cmpd="sng">
                      <a:solidFill>
                        <a:srgbClr val="EBE9E9"/>
                      </a:solidFill>
                      <a:prstDash val="soli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20.5</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16.7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37.6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23.0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21.7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97.1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68.2</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7"/>
                  </a:ext>
                </a:extLst>
              </a:tr>
              <a:tr h="442800">
                <a:tc>
                  <a:txBody>
                    <a:bodyPr/>
                    <a:lstStyle/>
                    <a:p>
                      <a:pPr algn="l">
                        <a:lnSpc>
                          <a:spcPct val="83000"/>
                        </a:lnSpc>
                      </a:pPr>
                      <a:r>
                        <a:rPr lang="en-US" sz="1600" dirty="0">
                          <a:solidFill>
                            <a:srgbClr val="322D2D"/>
                          </a:solidFill>
                          <a:latin typeface="Arial"/>
                        </a:rPr>
                        <a:t>Cash flow after investing activities</a:t>
                      </a:r>
                      <a:endParaRPr sz="1600" dirty="0">
                        <a:solidFill>
                          <a:srgbClr val="322D2D"/>
                        </a:solidFill>
                        <a:latin typeface="Arial"/>
                      </a:endParaRP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10.8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41.5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-123.4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85.9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-7.4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30.0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328.8</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3243463724"/>
                  </a:ext>
                </a:extLst>
              </a:tr>
            </a:tbl>
          </a:graphicData>
        </a:graphic>
      </p:graphicFrame>
      <p:sp>
        <p:nvSpPr>
          <p:cNvPr id="12" name="TextBox 5">
            <a:extLst>
              <a:ext uri="{FF2B5EF4-FFF2-40B4-BE49-F238E27FC236}">
                <a16:creationId xmlns:a16="http://schemas.microsoft.com/office/drawing/2014/main" id="{83C22C47-3689-2074-D06C-0BF5469AAD7C}"/>
              </a:ext>
            </a:extLst>
          </p:cNvPr>
          <p:cNvSpPr txBox="1"/>
          <p:nvPr/>
        </p:nvSpPr>
        <p:spPr>
          <a:xfrm>
            <a:off x="7131001" y="5720032"/>
            <a:ext cx="1614791"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dirty="0">
                <a:ln>
                  <a:noFill/>
                </a:ln>
                <a:solidFill>
                  <a:srgbClr val="322D2D"/>
                </a:solidFill>
                <a:effectLst/>
                <a:uLnTx/>
                <a:uFillTx/>
                <a:latin typeface="Arial"/>
                <a:ea typeface="+mn-ea"/>
                <a:cs typeface="+mn-cs"/>
              </a:rPr>
              <a:t>*</a:t>
            </a:r>
            <a:r>
              <a:rPr kumimoji="0" lang="en-US" sz="900" b="0" i="0" u="none" strike="noStrike" kern="1200" cap="none" spc="0" normalizeH="0" baseline="0" noProof="0" dirty="0">
                <a:ln>
                  <a:noFill/>
                </a:ln>
                <a:solidFill>
                  <a:srgbClr val="322D2D"/>
                </a:solidFill>
                <a:effectLst/>
                <a:uLnTx/>
                <a:uFillTx/>
                <a:latin typeface="Arial"/>
                <a:ea typeface="+mn-ea"/>
                <a:cs typeface="+mn-cs"/>
              </a:rPr>
              <a:t>12-month rolling average</a:t>
            </a:r>
            <a:endParaRPr kumimoji="0" lang="fi-FI" sz="900" b="0" i="0" u="none" strike="noStrike" kern="1200" cap="none" spc="0" normalizeH="0" baseline="0" noProof="0" dirty="0">
              <a:ln>
                <a:noFill/>
              </a:ln>
              <a:solidFill>
                <a:srgbClr val="322D2D"/>
              </a:solidFill>
              <a:effectLst/>
              <a:uLnTx/>
              <a:uFillTx/>
              <a:latin typeface="Arial"/>
              <a:ea typeface="+mn-ea"/>
              <a:cs typeface="+mn-cs"/>
            </a:endParaRPr>
          </a:p>
        </p:txBody>
      </p:sp>
      <p:sp>
        <p:nvSpPr>
          <p:cNvPr id="13" name="TextBox 5">
            <a:extLst>
              <a:ext uri="{FF2B5EF4-FFF2-40B4-BE49-F238E27FC236}">
                <a16:creationId xmlns:a16="http://schemas.microsoft.com/office/drawing/2014/main" id="{3165094E-5F29-9FAE-83B4-783175A133EB}"/>
              </a:ext>
            </a:extLst>
          </p:cNvPr>
          <p:cNvSpPr txBox="1"/>
          <p:nvPr/>
        </p:nvSpPr>
        <p:spPr>
          <a:xfrm>
            <a:off x="7131001" y="5959652"/>
            <a:ext cx="3789050"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srgbClr val="322D2D"/>
                </a:solidFill>
                <a:latin typeface="Arial"/>
              </a:rPr>
              <a:t>The graph presents the Oil &amp; Gas divestment adjusted figures</a:t>
            </a:r>
            <a:endParaRPr kumimoji="0" lang="fi-FI" sz="900" b="0" i="0" u="none" strike="noStrike" kern="1200" cap="none" spc="0" normalizeH="0" baseline="0" noProof="0" dirty="0">
              <a:ln>
                <a:noFill/>
              </a:ln>
              <a:solidFill>
                <a:srgbClr val="322D2D"/>
              </a:solidFill>
              <a:effectLst/>
              <a:uLnTx/>
              <a:uFillTx/>
              <a:latin typeface="Arial"/>
              <a:ea typeface="+mn-ea"/>
              <a:cs typeface="+mn-cs"/>
            </a:endParaRPr>
          </a:p>
        </p:txBody>
      </p:sp>
    </p:spTree>
    <p:extLst>
      <p:ext uri="{BB962C8B-B14F-4D97-AF65-F5344CB8AC3E}">
        <p14:creationId xmlns:p14="http://schemas.microsoft.com/office/powerpoint/2010/main" val="41577276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15EA1C1A-8C72-F8E2-8531-6D34EA2A9B20}"/>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4AC4ABD9-45F5-DE6C-48DB-DFB7E9C17E36}"/>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A7B55151-0367-F885-9989-4EC647B23F7A}"/>
              </a:ext>
            </a:extLst>
          </p:cNvPr>
          <p:cNvSpPr>
            <a:spLocks noGrp="1"/>
          </p:cNvSpPr>
          <p:nvPr>
            <p:ph type="sldNum" sz="quarter" idx="12"/>
          </p:nvPr>
        </p:nvSpPr>
        <p:spPr/>
        <p:txBody>
          <a:bodyPr/>
          <a:lstStyle/>
          <a:p>
            <a:fld id="{9B8CDF1A-3CDE-4195-AF23-CDCF2878DEB5}" type="slidenum">
              <a:rPr lang="en-US" smtClean="0"/>
              <a:t>87</a:t>
            </a:fld>
            <a:endParaRPr lang="en-US"/>
          </a:p>
        </p:txBody>
      </p:sp>
      <p:sp>
        <p:nvSpPr>
          <p:cNvPr id="5" name="Title 1">
            <a:extLst>
              <a:ext uri="{FF2B5EF4-FFF2-40B4-BE49-F238E27FC236}">
                <a16:creationId xmlns:a16="http://schemas.microsoft.com/office/drawing/2014/main" id="{54A5D777-910B-EC66-E08C-FEFDE8213AEC}"/>
              </a:ext>
            </a:extLst>
          </p:cNvPr>
          <p:cNvSpPr txBox="1">
            <a:spLocks/>
          </p:cNvSpPr>
          <p:nvPr/>
        </p:nvSpPr>
        <p:spPr>
          <a:xfrm>
            <a:off x="718931"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spc="0" err="1">
                <a:solidFill>
                  <a:srgbClr val="322D2D"/>
                </a:solidFill>
                <a:latin typeface="Arial"/>
                <a:ea typeface="+mn-ea"/>
                <a:cs typeface="+mn-cs"/>
              </a:rPr>
              <a:t>Packaging</a:t>
            </a:r>
            <a:r>
              <a:rPr lang="fi-FI" spc="0">
                <a:solidFill>
                  <a:srgbClr val="322D2D"/>
                </a:solidFill>
                <a:latin typeface="Arial"/>
                <a:ea typeface="+mn-ea"/>
                <a:cs typeface="+mn-cs"/>
              </a:rPr>
              <a:t> &amp; </a:t>
            </a:r>
            <a:r>
              <a:rPr lang="fi-FI" spc="0" err="1">
                <a:solidFill>
                  <a:srgbClr val="322D2D"/>
                </a:solidFill>
                <a:latin typeface="Arial"/>
                <a:ea typeface="+mn-ea"/>
                <a:cs typeface="+mn-cs"/>
              </a:rPr>
              <a:t>Hygiene</a:t>
            </a:r>
            <a:r>
              <a:rPr lang="fi-FI" spc="0">
                <a:solidFill>
                  <a:srgbClr val="322D2D"/>
                </a:solidFill>
                <a:latin typeface="Arial"/>
                <a:ea typeface="+mn-ea"/>
                <a:cs typeface="+mn-cs"/>
              </a:rPr>
              <a:t> Solutions</a:t>
            </a:r>
            <a:br>
              <a:rPr lang="fi-FI" spc="0">
                <a:solidFill>
                  <a:srgbClr val="322D2D"/>
                </a:solidFill>
                <a:latin typeface="Arial"/>
                <a:ea typeface="+mn-ea"/>
                <a:cs typeface="+mn-cs"/>
              </a:rPr>
            </a:br>
            <a:endParaRPr lang="fi-FI"/>
          </a:p>
        </p:txBody>
      </p:sp>
      <p:sp>
        <p:nvSpPr>
          <p:cNvPr id="8" name="Slide Number Placeholder 4">
            <a:extLst>
              <a:ext uri="{FF2B5EF4-FFF2-40B4-BE49-F238E27FC236}">
                <a16:creationId xmlns:a16="http://schemas.microsoft.com/office/drawing/2014/main" id="{9F81DB4D-5BCC-B142-563F-E981CD0DD0A7}"/>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9B8CDF1A-3CDE-4195-AF23-CDCF2878DEB5}" type="slidenum">
              <a:rPr lang="en-US" smtClean="0">
                <a:solidFill>
                  <a:srgbClr val="322D2D"/>
                </a:solidFill>
                <a:latin typeface="Arial"/>
              </a:rPr>
              <a:pPr>
                <a:defRPr/>
              </a:pPr>
              <a:t>87</a:t>
            </a:fld>
            <a:endParaRPr lang="en-US">
              <a:solidFill>
                <a:srgbClr val="322D2D"/>
              </a:solidFill>
              <a:latin typeface="Arial"/>
            </a:endParaRPr>
          </a:p>
        </p:txBody>
      </p:sp>
      <p:sp>
        <p:nvSpPr>
          <p:cNvPr id="9" name="New shape">
            <a:extLst>
              <a:ext uri="{FF2B5EF4-FFF2-40B4-BE49-F238E27FC236}">
                <a16:creationId xmlns:a16="http://schemas.microsoft.com/office/drawing/2014/main" id="{6529BF24-5BE3-0D7C-12F2-18202355889F}"/>
              </a:ext>
            </a:extLst>
          </p:cNvPr>
          <p:cNvSpPr/>
          <p:nvPr/>
        </p:nvSpPr>
        <p:spPr>
          <a:xfrm>
            <a:off x="785650" y="1022349"/>
            <a:ext cx="10515600" cy="431800"/>
          </a:xfrm>
          <a:prstGeom prst="rect">
            <a:avLst/>
          </a:prstGeom>
          <a:noFill/>
          <a:ln w="0">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lIns="63500" tIns="25400" rIns="63500" bIns="63500" rtlCol="0" anchor="t"/>
          <a:lstStyle/>
          <a:p>
            <a:pPr marL="0" marR="0" lvl="0" indent="0" algn="l" defTabSz="457200" rtl="0" eaLnBrk="1" fontAlgn="auto" latinLnBrk="0" hangingPunct="1">
              <a:lnSpc>
                <a:spcPct val="90000"/>
              </a:lnSpc>
              <a:spcBef>
                <a:spcPct val="0"/>
              </a:spcBef>
              <a:spcAft>
                <a:spcPct val="0"/>
              </a:spcAft>
              <a:buClrTx/>
              <a:buSzTx/>
              <a:buFontTx/>
              <a:buNone/>
              <a:tabLst/>
              <a:defRPr/>
            </a:pPr>
            <a:r>
              <a:rPr kumimoji="0" sz="1600" b="1" i="0" u="none" strike="noStrike" kern="1200" cap="none" spc="0" normalizeH="0" baseline="0" noProof="0">
                <a:ln>
                  <a:noFill/>
                </a:ln>
                <a:solidFill>
                  <a:srgbClr val="322D2D"/>
                </a:solidFill>
                <a:effectLst/>
                <a:uLnTx/>
                <a:uFillTx/>
                <a:latin typeface="Arial"/>
                <a:ea typeface="+mn-ea"/>
                <a:cs typeface="+mn-cs"/>
              </a:rPr>
              <a:t>KEY FINANCIALS</a:t>
            </a:r>
          </a:p>
        </p:txBody>
      </p:sp>
      <p:graphicFrame>
        <p:nvGraphicFramePr>
          <p:cNvPr id="10" name="New Table">
            <a:extLst>
              <a:ext uri="{FF2B5EF4-FFF2-40B4-BE49-F238E27FC236}">
                <a16:creationId xmlns:a16="http://schemas.microsoft.com/office/drawing/2014/main" id="{F15BACFC-0544-F659-D611-65A07E3DCFAF}"/>
              </a:ext>
            </a:extLst>
          </p:cNvPr>
          <p:cNvGraphicFramePr>
            <a:graphicFrameLocks noGrp="1"/>
          </p:cNvGraphicFramePr>
          <p:nvPr/>
        </p:nvGraphicFramePr>
        <p:xfrm>
          <a:off x="825406" y="1545246"/>
          <a:ext cx="10033200" cy="3986057"/>
        </p:xfrm>
        <a:graphic>
          <a:graphicData uri="http://schemas.openxmlformats.org/drawingml/2006/table">
            <a:tbl>
              <a:tblPr bandRow="1">
                <a:effectLst/>
                <a:tableStyleId>{5C22544A-7EE6-4342-B048-85BDC9FD1C3A}</a:tableStyleId>
              </a:tblPr>
              <a:tblGrid>
                <a:gridCol w="3304800">
                  <a:extLst>
                    <a:ext uri="{9D8B030D-6E8A-4147-A177-3AD203B41FA5}">
                      <a16:colId xmlns:a16="http://schemas.microsoft.com/office/drawing/2014/main" val="20000"/>
                    </a:ext>
                  </a:extLst>
                </a:gridCol>
                <a:gridCol w="961200">
                  <a:extLst>
                    <a:ext uri="{9D8B030D-6E8A-4147-A177-3AD203B41FA5}">
                      <a16:colId xmlns:a16="http://schemas.microsoft.com/office/drawing/2014/main" val="1048446234"/>
                    </a:ext>
                  </a:extLst>
                </a:gridCol>
                <a:gridCol w="961200">
                  <a:extLst>
                    <a:ext uri="{9D8B030D-6E8A-4147-A177-3AD203B41FA5}">
                      <a16:colId xmlns:a16="http://schemas.microsoft.com/office/drawing/2014/main" val="2943356440"/>
                    </a:ext>
                  </a:extLst>
                </a:gridCol>
                <a:gridCol w="961200">
                  <a:extLst>
                    <a:ext uri="{9D8B030D-6E8A-4147-A177-3AD203B41FA5}">
                      <a16:colId xmlns:a16="http://schemas.microsoft.com/office/drawing/2014/main" val="2721595979"/>
                    </a:ext>
                  </a:extLst>
                </a:gridCol>
                <a:gridCol w="961200">
                  <a:extLst>
                    <a:ext uri="{9D8B030D-6E8A-4147-A177-3AD203B41FA5}">
                      <a16:colId xmlns:a16="http://schemas.microsoft.com/office/drawing/2014/main" val="523273295"/>
                    </a:ext>
                  </a:extLst>
                </a:gridCol>
                <a:gridCol w="961200">
                  <a:extLst>
                    <a:ext uri="{9D8B030D-6E8A-4147-A177-3AD203B41FA5}">
                      <a16:colId xmlns:a16="http://schemas.microsoft.com/office/drawing/2014/main" val="614716774"/>
                    </a:ext>
                  </a:extLst>
                </a:gridCol>
                <a:gridCol w="961200">
                  <a:extLst>
                    <a:ext uri="{9D8B030D-6E8A-4147-A177-3AD203B41FA5}">
                      <a16:colId xmlns:a16="http://schemas.microsoft.com/office/drawing/2014/main" val="20006"/>
                    </a:ext>
                  </a:extLst>
                </a:gridCol>
                <a:gridCol w="961200">
                  <a:extLst>
                    <a:ext uri="{9D8B030D-6E8A-4147-A177-3AD203B41FA5}">
                      <a16:colId xmlns:a16="http://schemas.microsoft.com/office/drawing/2014/main" val="2758225023"/>
                    </a:ext>
                  </a:extLst>
                </a:gridCol>
              </a:tblGrid>
              <a:tr h="443657">
                <a:tc>
                  <a:txBody>
                    <a:bodyPr/>
                    <a:lstStyle/>
                    <a:p>
                      <a:pPr algn="l">
                        <a:lnSpc>
                          <a:spcPct val="83000"/>
                        </a:lnSpc>
                      </a:pPr>
                      <a:r>
                        <a:rPr sz="1600" b="1" dirty="0">
                          <a:solidFill>
                            <a:schemeClr val="bg1"/>
                          </a:solidFill>
                          <a:latin typeface="Arial"/>
                        </a:rPr>
                        <a:t>EUR million</a:t>
                      </a:r>
                    </a:p>
                  </a:txBody>
                  <a:tcPr marL="45720" marR="45720" anchor="b">
                    <a:lnL w="0"/>
                    <a:lnR w="0">
                      <a:noFill/>
                    </a:lnR>
                    <a:lnT w="0"/>
                    <a:lnB w="12700" cmpd="sng">
                      <a:solidFill>
                        <a:srgbClr val="EBE9E9"/>
                      </a:solidFill>
                      <a:prstDash val="soli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Q2 2026</a:t>
                      </a:r>
                    </a:p>
                  </a:txBody>
                  <a:tcPr marL="45720" marR="45720" anchor="b">
                    <a:lnL w="0"/>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Q1 2026</a:t>
                      </a:r>
                    </a:p>
                  </a:txBody>
                  <a:tcPr marL="45720" marR="45720" anchor="b">
                    <a:lnL w="0"/>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Q4 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Q3 2025</a:t>
                      </a:r>
                    </a:p>
                  </a:txBody>
                  <a:tcPr marL="45720" marR="45720" anchor="b">
                    <a:lnL w="0"/>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Q2 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2024</a:t>
                      </a:r>
                    </a:p>
                  </a:txBody>
                  <a:tcPr marL="45720" marR="45720" anchor="b">
                    <a:lnL w="0">
                      <a:noFill/>
                    </a:lnL>
                    <a:lnR w="0"/>
                    <a:lnT w="0"/>
                    <a:lnB w="12700" cap="flat" cmpd="sng" algn="ctr">
                      <a:solidFill>
                        <a:srgbClr val="EBE9E9"/>
                      </a:solidFill>
                      <a:prstDash val="solid"/>
                      <a:round/>
                      <a:headEnd type="none" w="med" len="med"/>
                      <a:tailEnd type="none" w="med" len="med"/>
                    </a:lnB>
                    <a:solidFill>
                      <a:srgbClr val="5F7896"/>
                    </a:solidFill>
                  </a:tcPr>
                </a:tc>
                <a:extLst>
                  <a:ext uri="{0D108BD9-81ED-4DB2-BD59-A6C34878D82A}">
                    <a16:rowId xmlns:a16="http://schemas.microsoft.com/office/drawing/2014/main" val="10000"/>
                  </a:ext>
                </a:extLst>
              </a:tr>
              <a:tr h="442800">
                <a:tc>
                  <a:txBody>
                    <a:bodyPr/>
                    <a:lstStyle/>
                    <a:p>
                      <a:pPr algn="l">
                        <a:lnSpc>
                          <a:spcPct val="83000"/>
                        </a:lnSpc>
                      </a:pPr>
                      <a:r>
                        <a:rPr sz="1600">
                          <a:solidFill>
                            <a:srgbClr val="322D2D"/>
                          </a:solidFill>
                          <a:latin typeface="Arial"/>
                        </a:rPr>
                        <a:t>Revenue</a:t>
                      </a:r>
                    </a:p>
                  </a:txBody>
                  <a:tcPr marL="45720" marR="45720" anchor="b">
                    <a:lnL w="0"/>
                    <a:lnR w="0">
                      <a:noFill/>
                    </a:lnR>
                    <a:lnT w="12700" cap="flat" cmpd="sng" algn="ctr">
                      <a:solidFill>
                        <a:srgbClr val="EBE9E9"/>
                      </a:solidFill>
                      <a:prstDash val="solid"/>
                      <a:round/>
                      <a:headEnd type="none" w="med" len="med"/>
                      <a:tailEnd type="none" w="med" len="me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240.1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232.9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236.8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239.4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240.3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970.2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1,058.5</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1"/>
                  </a:ext>
                </a:extLst>
              </a:tr>
              <a:tr h="442800">
                <a:tc>
                  <a:txBody>
                    <a:bodyPr/>
                    <a:lstStyle/>
                    <a:p>
                      <a:pPr algn="l">
                        <a:lnSpc>
                          <a:spcPct val="83000"/>
                        </a:lnSpc>
                      </a:pPr>
                      <a:r>
                        <a:rPr sz="1600" dirty="0">
                          <a:solidFill>
                            <a:srgbClr val="322D2D"/>
                          </a:solidFill>
                          <a:latin typeface="Arial"/>
                        </a:rPr>
                        <a:t>Operative EBITDA</a:t>
                      </a: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27.8</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23.6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29.1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32.6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23.7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115.9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136.3</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2"/>
                  </a:ext>
                </a:extLst>
              </a:tr>
              <a:tr h="442800">
                <a:tc>
                  <a:txBody>
                    <a:bodyPr/>
                    <a:lstStyle/>
                    <a:p>
                      <a:pPr marL="85725" algn="l">
                        <a:lnSpc>
                          <a:spcPct val="83000"/>
                        </a:lnSpc>
                      </a:pPr>
                      <a:r>
                        <a:rPr sz="1600">
                          <a:solidFill>
                            <a:srgbClr val="322D2D"/>
                          </a:solidFill>
                          <a:latin typeface="Arial"/>
                        </a:rPr>
                        <a:t>margin</a:t>
                      </a:r>
                    </a:p>
                  </a:txBody>
                  <a:tcPr marL="45720" marR="45720" anchor="b">
                    <a:lnL w="0"/>
                    <a:lnR w="0">
                      <a:noFill/>
                    </a:lnR>
                    <a:lnT w="12700" cmpd="sng">
                      <a:solidFill>
                        <a:srgbClr val="EBE9E9"/>
                      </a:solidFill>
                      <a:prstDash val="soli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11.6%</a:t>
                      </a:r>
                    </a:p>
                  </a:txBody>
                  <a:tcPr marL="45720" marR="45720" anchor="b">
                    <a:lnL w="0"/>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10.1%</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12.3%</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13.6%</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9.9%</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12.0%</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12.9%</a:t>
                      </a:r>
                    </a:p>
                  </a:txBody>
                  <a:tcPr marL="45720" marR="45720" anchor="b">
                    <a:lnL w="0">
                      <a:noFill/>
                    </a:lnL>
                    <a:lnR w="0"/>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3"/>
                  </a:ext>
                </a:extLst>
              </a:tr>
              <a:tr h="442800">
                <a:tc>
                  <a:txBody>
                    <a:bodyPr/>
                    <a:lstStyle/>
                    <a:p>
                      <a:pPr algn="l">
                        <a:lnSpc>
                          <a:spcPct val="83000"/>
                        </a:lnSpc>
                      </a:pPr>
                      <a:r>
                        <a:rPr sz="1600">
                          <a:solidFill>
                            <a:srgbClr val="322D2D"/>
                          </a:solidFill>
                          <a:latin typeface="Arial"/>
                        </a:rPr>
                        <a:t>Operative EBIT</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14.1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10.1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14.6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18.0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9.4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a:solidFill>
                            <a:srgbClr val="322D2D"/>
                          </a:solidFill>
                          <a:effectLst/>
                          <a:latin typeface="Arial" panose="020B0604020202020204" pitchFamily="34" charset="0"/>
                        </a:rPr>
                        <a:t>56.0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76.1</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268242737"/>
                  </a:ext>
                </a:extLst>
              </a:tr>
              <a:tr h="442800">
                <a:tc>
                  <a:txBody>
                    <a:bodyPr/>
                    <a:lstStyle/>
                    <a:p>
                      <a:pPr marL="85725" algn="l">
                        <a:lnSpc>
                          <a:spcPct val="83000"/>
                        </a:lnSpc>
                      </a:pPr>
                      <a:r>
                        <a:rPr sz="1600" dirty="0">
                          <a:solidFill>
                            <a:srgbClr val="322D2D"/>
                          </a:solidFill>
                          <a:latin typeface="Arial"/>
                        </a:rPr>
                        <a:t>margin</a:t>
                      </a:r>
                    </a:p>
                  </a:txBody>
                  <a:tcPr marL="45720" marR="45720" anchor="b">
                    <a:lnL w="0"/>
                    <a:lnR w="0">
                      <a:noFill/>
                    </a:lnR>
                    <a:lnT w="12700" cap="flat" cmpd="sng" algn="ctr">
                      <a:solidFill>
                        <a:srgbClr val="EBE9E9"/>
                      </a:solidFill>
                      <a:prstDash val="solid"/>
                      <a:round/>
                      <a:headEnd type="none" w="med" len="med"/>
                      <a:tailEnd type="none" w="med" len="me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5.9%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4.3%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6.2%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7.5%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3.9%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5.8%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7.2%</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3430379912"/>
                  </a:ext>
                </a:extLst>
              </a:tr>
              <a:tr h="442800">
                <a:tc>
                  <a:txBody>
                    <a:bodyPr/>
                    <a:lstStyle/>
                    <a:p>
                      <a:pPr algn="l">
                        <a:lnSpc>
                          <a:spcPct val="83000"/>
                        </a:lnSpc>
                      </a:pPr>
                      <a:r>
                        <a:rPr sz="1600" dirty="0">
                          <a:solidFill>
                            <a:srgbClr val="322D2D"/>
                          </a:solidFill>
                          <a:latin typeface="Arial"/>
                        </a:rPr>
                        <a:t>Operative ROCE*, %</a:t>
                      </a:r>
                    </a:p>
                  </a:txBody>
                  <a:tcPr marL="45720" marR="45720" anchor="b">
                    <a:lnL w="0"/>
                    <a:lnR w="0">
                      <a:noFill/>
                    </a:lnR>
                    <a:lnT w="12700" cap="flat" cmpd="sng" algn="ctr">
                      <a:solidFill>
                        <a:srgbClr val="EBE9E9"/>
                      </a:solidFill>
                      <a:prstDash val="solid"/>
                      <a:round/>
                      <a:headEnd type="none" w="med" len="med"/>
                      <a:tailEnd type="none" w="med" len="me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11.0%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10.2%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10.8%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a:solidFill>
                            <a:srgbClr val="322D2D"/>
                          </a:solidFill>
                          <a:effectLst/>
                          <a:latin typeface="Arial" panose="020B0604020202020204" pitchFamily="34" charset="0"/>
                        </a:rPr>
                        <a:t>10.3%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9.6%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10.8%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13.7%</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6"/>
                  </a:ext>
                </a:extLst>
              </a:tr>
              <a:tr h="442800">
                <a:tc>
                  <a:txBody>
                    <a:bodyPr/>
                    <a:lstStyle/>
                    <a:p>
                      <a:pPr algn="l">
                        <a:lnSpc>
                          <a:spcPct val="83000"/>
                        </a:lnSpc>
                      </a:pPr>
                      <a:r>
                        <a:rPr sz="1600" dirty="0">
                          <a:solidFill>
                            <a:srgbClr val="322D2D"/>
                          </a:solidFill>
                          <a:latin typeface="Arial"/>
                        </a:rPr>
                        <a:t>Capital expenditure (excl. M&amp;A)</a:t>
                      </a:r>
                    </a:p>
                  </a:txBody>
                  <a:tcPr marL="45720" marR="45720" anchor="b">
                    <a:lnL w="0"/>
                    <a:lnR w="0">
                      <a:noFill/>
                    </a:lnR>
                    <a:lnT w="12700" cmpd="sng">
                      <a:solidFill>
                        <a:srgbClr val="EBE9E9"/>
                      </a:solidFill>
                      <a:prstDash val="soli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7.8</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7.1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13.0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9.0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9.0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37.2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40.1</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7"/>
                  </a:ext>
                </a:extLst>
              </a:tr>
              <a:tr h="442800">
                <a:tc>
                  <a:txBody>
                    <a:bodyPr/>
                    <a:lstStyle/>
                    <a:p>
                      <a:pPr algn="l">
                        <a:lnSpc>
                          <a:spcPct val="83000"/>
                        </a:lnSpc>
                      </a:pPr>
                      <a:r>
                        <a:rPr lang="en-US" sz="1600">
                          <a:solidFill>
                            <a:srgbClr val="322D2D"/>
                          </a:solidFill>
                          <a:latin typeface="Arial"/>
                        </a:rPr>
                        <a:t>Cash flow after investing activities</a:t>
                      </a:r>
                      <a:endParaRPr sz="1600">
                        <a:solidFill>
                          <a:srgbClr val="322D2D"/>
                        </a:solidFill>
                        <a:latin typeface="Arial"/>
                      </a:endParaRP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15.4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15.9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13.4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3.8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6.6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6.8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99.0</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301999760"/>
                  </a:ext>
                </a:extLst>
              </a:tr>
            </a:tbl>
          </a:graphicData>
        </a:graphic>
      </p:graphicFrame>
      <p:sp>
        <p:nvSpPr>
          <p:cNvPr id="11" name="TextBox 5">
            <a:extLst>
              <a:ext uri="{FF2B5EF4-FFF2-40B4-BE49-F238E27FC236}">
                <a16:creationId xmlns:a16="http://schemas.microsoft.com/office/drawing/2014/main" id="{0B119AD1-078D-A317-2E4D-2ADCFDA79379}"/>
              </a:ext>
            </a:extLst>
          </p:cNvPr>
          <p:cNvSpPr txBox="1"/>
          <p:nvPr/>
        </p:nvSpPr>
        <p:spPr>
          <a:xfrm>
            <a:off x="7131001" y="5720032"/>
            <a:ext cx="1614791"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dirty="0">
                <a:ln>
                  <a:noFill/>
                </a:ln>
                <a:solidFill>
                  <a:srgbClr val="322D2D"/>
                </a:solidFill>
                <a:effectLst/>
                <a:uLnTx/>
                <a:uFillTx/>
                <a:latin typeface="Arial"/>
                <a:ea typeface="+mn-ea"/>
                <a:cs typeface="+mn-cs"/>
              </a:rPr>
              <a:t>*</a:t>
            </a:r>
            <a:r>
              <a:rPr kumimoji="0" lang="en-US" sz="900" b="0" i="0" u="none" strike="noStrike" kern="1200" cap="none" spc="0" normalizeH="0" baseline="0" noProof="0" dirty="0">
                <a:ln>
                  <a:noFill/>
                </a:ln>
                <a:solidFill>
                  <a:srgbClr val="322D2D"/>
                </a:solidFill>
                <a:effectLst/>
                <a:uLnTx/>
                <a:uFillTx/>
                <a:latin typeface="Arial"/>
                <a:ea typeface="+mn-ea"/>
                <a:cs typeface="+mn-cs"/>
              </a:rPr>
              <a:t>12-month rolling average</a:t>
            </a:r>
            <a:endParaRPr kumimoji="0" lang="fi-FI" sz="900" b="0" i="0" u="none" strike="noStrike" kern="1200" cap="none" spc="0" normalizeH="0" baseline="0" noProof="0" dirty="0">
              <a:ln>
                <a:noFill/>
              </a:ln>
              <a:solidFill>
                <a:srgbClr val="322D2D"/>
              </a:solidFill>
              <a:effectLst/>
              <a:uLnTx/>
              <a:uFillTx/>
              <a:latin typeface="Arial"/>
              <a:ea typeface="+mn-ea"/>
              <a:cs typeface="+mn-cs"/>
            </a:endParaRPr>
          </a:p>
        </p:txBody>
      </p:sp>
      <p:sp>
        <p:nvSpPr>
          <p:cNvPr id="12" name="TextBox 5">
            <a:extLst>
              <a:ext uri="{FF2B5EF4-FFF2-40B4-BE49-F238E27FC236}">
                <a16:creationId xmlns:a16="http://schemas.microsoft.com/office/drawing/2014/main" id="{BEC87867-557E-9D4C-FBA1-729437822220}"/>
              </a:ext>
            </a:extLst>
          </p:cNvPr>
          <p:cNvSpPr txBox="1"/>
          <p:nvPr/>
        </p:nvSpPr>
        <p:spPr>
          <a:xfrm>
            <a:off x="7131001" y="5959652"/>
            <a:ext cx="378905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srgbClr val="322D2D"/>
                </a:solidFill>
                <a:latin typeface="Arial"/>
              </a:rPr>
              <a:t>The figures for 2024 were published as a stock exchange release on March 12, 2025.</a:t>
            </a:r>
            <a:endParaRPr kumimoji="0" lang="fi-FI" sz="900" b="0" i="0" u="none" strike="noStrike" kern="1200" cap="none" spc="0" normalizeH="0" baseline="0" noProof="0" dirty="0">
              <a:ln>
                <a:noFill/>
              </a:ln>
              <a:solidFill>
                <a:srgbClr val="322D2D"/>
              </a:solidFill>
              <a:effectLst/>
              <a:uLnTx/>
              <a:uFillTx/>
              <a:latin typeface="Arial"/>
              <a:ea typeface="+mn-ea"/>
              <a:cs typeface="+mn-cs"/>
            </a:endParaRPr>
          </a:p>
        </p:txBody>
      </p:sp>
    </p:spTree>
    <p:extLst>
      <p:ext uri="{BB962C8B-B14F-4D97-AF65-F5344CB8AC3E}">
        <p14:creationId xmlns:p14="http://schemas.microsoft.com/office/powerpoint/2010/main" val="786405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7049BE00-E0F1-460B-0230-15AD7189B5A5}"/>
              </a:ext>
            </a:extLst>
          </p:cNvPr>
          <p:cNvSpPr>
            <a:spLocks noGrp="1"/>
          </p:cNvSpPr>
          <p:nvPr>
            <p:ph type="dt" sz="half" idx="10"/>
          </p:nvPr>
        </p:nvSpPr>
        <p:spPr/>
        <p:txBody>
          <a:bodyPr/>
          <a:lstStyle/>
          <a:p>
            <a:r>
              <a:rPr lang="fi-FI"/>
              <a:t>JULY 2026</a:t>
            </a:r>
            <a:endParaRPr lang="en-US" dirty="0"/>
          </a:p>
        </p:txBody>
      </p:sp>
      <p:sp>
        <p:nvSpPr>
          <p:cNvPr id="3" name="Alatunnisteen paikkamerkki 2">
            <a:extLst>
              <a:ext uri="{FF2B5EF4-FFF2-40B4-BE49-F238E27FC236}">
                <a16:creationId xmlns:a16="http://schemas.microsoft.com/office/drawing/2014/main" id="{AAD37F0E-8E60-DDEC-3125-4B92509D1255}"/>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BBA79B6D-0F23-311A-DC8A-4ECE5D9EE90D}"/>
              </a:ext>
            </a:extLst>
          </p:cNvPr>
          <p:cNvSpPr>
            <a:spLocks noGrp="1"/>
          </p:cNvSpPr>
          <p:nvPr>
            <p:ph type="sldNum" sz="quarter" idx="12"/>
          </p:nvPr>
        </p:nvSpPr>
        <p:spPr/>
        <p:txBody>
          <a:bodyPr/>
          <a:lstStyle/>
          <a:p>
            <a:fld id="{9B8CDF1A-3CDE-4195-AF23-CDCF2878DEB5}" type="slidenum">
              <a:rPr lang="en-US" smtClean="0"/>
              <a:t>88</a:t>
            </a:fld>
            <a:endParaRPr lang="en-US"/>
          </a:p>
        </p:txBody>
      </p:sp>
      <p:sp>
        <p:nvSpPr>
          <p:cNvPr id="5" name="Title 1">
            <a:extLst>
              <a:ext uri="{FF2B5EF4-FFF2-40B4-BE49-F238E27FC236}">
                <a16:creationId xmlns:a16="http://schemas.microsoft.com/office/drawing/2014/main" id="{96FA0A40-B649-9D45-8493-50C55163D75D}"/>
              </a:ext>
            </a:extLst>
          </p:cNvPr>
          <p:cNvSpPr txBox="1">
            <a:spLocks/>
          </p:cNvSpPr>
          <p:nvPr/>
        </p:nvSpPr>
        <p:spPr>
          <a:xfrm>
            <a:off x="732183"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spc="0">
                <a:solidFill>
                  <a:srgbClr val="322D2D"/>
                </a:solidFill>
                <a:latin typeface="Arial"/>
                <a:ea typeface="+mn-ea"/>
                <a:cs typeface="+mn-cs"/>
              </a:rPr>
              <a:t>Fiber Essentials</a:t>
            </a:r>
            <a:br>
              <a:rPr lang="fi-FI" spc="0">
                <a:solidFill>
                  <a:srgbClr val="322D2D"/>
                </a:solidFill>
                <a:latin typeface="Arial"/>
                <a:ea typeface="+mn-ea"/>
                <a:cs typeface="+mn-cs"/>
              </a:rPr>
            </a:br>
            <a:endParaRPr lang="fi-FI"/>
          </a:p>
        </p:txBody>
      </p:sp>
      <p:sp>
        <p:nvSpPr>
          <p:cNvPr id="8" name="Slide Number Placeholder 4">
            <a:extLst>
              <a:ext uri="{FF2B5EF4-FFF2-40B4-BE49-F238E27FC236}">
                <a16:creationId xmlns:a16="http://schemas.microsoft.com/office/drawing/2014/main" id="{C430B877-F9F7-C476-D7D8-F40E7CA31CC5}"/>
              </a:ext>
            </a:extLst>
          </p:cNvPr>
          <p:cNvSpPr txBox="1">
            <a:spLocks/>
          </p:cNvSpPr>
          <p:nvPr/>
        </p:nvSpPr>
        <p:spPr>
          <a:xfrm>
            <a:off x="11352212" y="6453188"/>
            <a:ext cx="504825" cy="144463"/>
          </a:xfrm>
          <a:prstGeom prst="rect">
            <a:avLst/>
          </a:prstGeom>
        </p:spPr>
        <p:txBody>
          <a:bodyPr vert="horz" lIns="0" tIns="0" rIns="0" bIns="0" rtlCol="0" anchor="ctr" anchorCtr="0">
            <a:noAutofit/>
          </a:bodyPr>
          <a:lstStyle>
            <a:defPPr>
              <a:defRPr lang="fi-FI"/>
            </a:defPPr>
            <a:lvl1pPr marL="0" algn="r" defTabSz="914400" rtl="0" eaLnBrk="1" latinLnBrk="0" hangingPunct="1">
              <a:defRPr sz="700" b="0" kern="1200" cap="all" spc="100" baseline="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9B8CDF1A-3CDE-4195-AF23-CDCF2878DEB5}" type="slidenum">
              <a:rPr lang="en-US" smtClean="0">
                <a:solidFill>
                  <a:srgbClr val="322D2D"/>
                </a:solidFill>
                <a:latin typeface="Arial"/>
              </a:rPr>
              <a:pPr>
                <a:defRPr/>
              </a:pPr>
              <a:t>88</a:t>
            </a:fld>
            <a:endParaRPr lang="en-US">
              <a:solidFill>
                <a:srgbClr val="322D2D"/>
              </a:solidFill>
              <a:latin typeface="Arial"/>
            </a:endParaRPr>
          </a:p>
        </p:txBody>
      </p:sp>
      <p:sp>
        <p:nvSpPr>
          <p:cNvPr id="9" name="New shape">
            <a:extLst>
              <a:ext uri="{FF2B5EF4-FFF2-40B4-BE49-F238E27FC236}">
                <a16:creationId xmlns:a16="http://schemas.microsoft.com/office/drawing/2014/main" id="{F533AC83-C97C-11BA-7124-0F5027C03EBC}"/>
              </a:ext>
            </a:extLst>
          </p:cNvPr>
          <p:cNvSpPr/>
          <p:nvPr/>
        </p:nvSpPr>
        <p:spPr>
          <a:xfrm>
            <a:off x="785650" y="1022349"/>
            <a:ext cx="10515600" cy="431800"/>
          </a:xfrm>
          <a:prstGeom prst="rect">
            <a:avLst/>
          </a:prstGeom>
          <a:noFill/>
          <a:ln w="0">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lIns="63500" tIns="25400" rIns="63500" bIns="63500" rtlCol="0" anchor="t"/>
          <a:lstStyle/>
          <a:p>
            <a:pPr marL="0" marR="0" lvl="0" indent="0" algn="l" defTabSz="457200" rtl="0" eaLnBrk="1" fontAlgn="auto" latinLnBrk="0" hangingPunct="1">
              <a:lnSpc>
                <a:spcPct val="90000"/>
              </a:lnSpc>
              <a:spcBef>
                <a:spcPct val="0"/>
              </a:spcBef>
              <a:spcAft>
                <a:spcPct val="0"/>
              </a:spcAft>
              <a:buClrTx/>
              <a:buSzTx/>
              <a:buFontTx/>
              <a:buNone/>
              <a:tabLst/>
              <a:defRPr/>
            </a:pPr>
            <a:r>
              <a:rPr kumimoji="0" sz="1600" b="1" i="0" u="none" strike="noStrike" kern="1200" cap="none" spc="0" normalizeH="0" baseline="0" noProof="0">
                <a:ln>
                  <a:noFill/>
                </a:ln>
                <a:solidFill>
                  <a:srgbClr val="322D2D"/>
                </a:solidFill>
                <a:effectLst/>
                <a:uLnTx/>
                <a:uFillTx/>
                <a:latin typeface="Arial"/>
                <a:ea typeface="+mn-ea"/>
                <a:cs typeface="+mn-cs"/>
              </a:rPr>
              <a:t>KEY FINANCIALS</a:t>
            </a:r>
          </a:p>
        </p:txBody>
      </p:sp>
      <p:graphicFrame>
        <p:nvGraphicFramePr>
          <p:cNvPr id="10" name="New Table">
            <a:extLst>
              <a:ext uri="{FF2B5EF4-FFF2-40B4-BE49-F238E27FC236}">
                <a16:creationId xmlns:a16="http://schemas.microsoft.com/office/drawing/2014/main" id="{70422D20-A457-DEDF-04CA-DCDD1D033C6E}"/>
              </a:ext>
            </a:extLst>
          </p:cNvPr>
          <p:cNvGraphicFramePr>
            <a:graphicFrameLocks noGrp="1"/>
          </p:cNvGraphicFramePr>
          <p:nvPr/>
        </p:nvGraphicFramePr>
        <p:xfrm>
          <a:off x="824948" y="1545067"/>
          <a:ext cx="10033417" cy="3985200"/>
        </p:xfrm>
        <a:graphic>
          <a:graphicData uri="http://schemas.openxmlformats.org/drawingml/2006/table">
            <a:tbl>
              <a:tblPr bandRow="1">
                <a:effectLst/>
                <a:tableStyleId>{5C22544A-7EE6-4342-B048-85BDC9FD1C3A}</a:tableStyleId>
              </a:tblPr>
              <a:tblGrid>
                <a:gridCol w="3304800">
                  <a:extLst>
                    <a:ext uri="{9D8B030D-6E8A-4147-A177-3AD203B41FA5}">
                      <a16:colId xmlns:a16="http://schemas.microsoft.com/office/drawing/2014/main" val="20000"/>
                    </a:ext>
                  </a:extLst>
                </a:gridCol>
                <a:gridCol w="961231">
                  <a:extLst>
                    <a:ext uri="{9D8B030D-6E8A-4147-A177-3AD203B41FA5}">
                      <a16:colId xmlns:a16="http://schemas.microsoft.com/office/drawing/2014/main" val="2754322642"/>
                    </a:ext>
                  </a:extLst>
                </a:gridCol>
                <a:gridCol w="961231">
                  <a:extLst>
                    <a:ext uri="{9D8B030D-6E8A-4147-A177-3AD203B41FA5}">
                      <a16:colId xmlns:a16="http://schemas.microsoft.com/office/drawing/2014/main" val="1017733381"/>
                    </a:ext>
                  </a:extLst>
                </a:gridCol>
                <a:gridCol w="961231">
                  <a:extLst>
                    <a:ext uri="{9D8B030D-6E8A-4147-A177-3AD203B41FA5}">
                      <a16:colId xmlns:a16="http://schemas.microsoft.com/office/drawing/2014/main" val="2721595979"/>
                    </a:ext>
                  </a:extLst>
                </a:gridCol>
                <a:gridCol w="961231">
                  <a:extLst>
                    <a:ext uri="{9D8B030D-6E8A-4147-A177-3AD203B41FA5}">
                      <a16:colId xmlns:a16="http://schemas.microsoft.com/office/drawing/2014/main" val="523273295"/>
                    </a:ext>
                  </a:extLst>
                </a:gridCol>
                <a:gridCol w="961231">
                  <a:extLst>
                    <a:ext uri="{9D8B030D-6E8A-4147-A177-3AD203B41FA5}">
                      <a16:colId xmlns:a16="http://schemas.microsoft.com/office/drawing/2014/main" val="614716774"/>
                    </a:ext>
                  </a:extLst>
                </a:gridCol>
                <a:gridCol w="961231">
                  <a:extLst>
                    <a:ext uri="{9D8B030D-6E8A-4147-A177-3AD203B41FA5}">
                      <a16:colId xmlns:a16="http://schemas.microsoft.com/office/drawing/2014/main" val="20006"/>
                    </a:ext>
                  </a:extLst>
                </a:gridCol>
                <a:gridCol w="961231">
                  <a:extLst>
                    <a:ext uri="{9D8B030D-6E8A-4147-A177-3AD203B41FA5}">
                      <a16:colId xmlns:a16="http://schemas.microsoft.com/office/drawing/2014/main" val="2758225023"/>
                    </a:ext>
                  </a:extLst>
                </a:gridCol>
              </a:tblGrid>
              <a:tr h="442800">
                <a:tc>
                  <a:txBody>
                    <a:bodyPr/>
                    <a:lstStyle/>
                    <a:p>
                      <a:pPr algn="l">
                        <a:lnSpc>
                          <a:spcPct val="83000"/>
                        </a:lnSpc>
                      </a:pPr>
                      <a:r>
                        <a:rPr sz="1600" b="1" dirty="0">
                          <a:solidFill>
                            <a:schemeClr val="bg1"/>
                          </a:solidFill>
                          <a:latin typeface="Arial"/>
                        </a:rPr>
                        <a:t>EUR million</a:t>
                      </a:r>
                    </a:p>
                  </a:txBody>
                  <a:tcPr marL="45720" marR="45720" anchor="b">
                    <a:lnL w="0"/>
                    <a:lnR w="0">
                      <a:noFill/>
                    </a:lnR>
                    <a:lnT w="0"/>
                    <a:lnB w="12700" cmpd="sng">
                      <a:solidFill>
                        <a:srgbClr val="EBE9E9"/>
                      </a:solidFill>
                      <a:prstDash val="soli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Q2 2026</a:t>
                      </a:r>
                    </a:p>
                  </a:txBody>
                  <a:tcPr marL="45720" marR="45720" anchor="b">
                    <a:lnL w="0"/>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Q1 2026</a:t>
                      </a:r>
                    </a:p>
                  </a:txBody>
                  <a:tcPr marL="45720" marR="45720" anchor="b">
                    <a:lnL w="0"/>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Q4 2025</a:t>
                      </a:r>
                    </a:p>
                  </a:txBody>
                  <a:tcPr marL="45720" marR="45720" anchor="b">
                    <a:lnL w="0"/>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Q3 2025</a:t>
                      </a:r>
                    </a:p>
                  </a:txBody>
                  <a:tcPr marL="45720" marR="45720" anchor="b">
                    <a:lnL w="0"/>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Q2 2025</a:t>
                      </a:r>
                    </a:p>
                  </a:txBody>
                  <a:tcPr marL="45720" marR="45720" anchor="b">
                    <a:lnL w="0"/>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2025</a:t>
                      </a:r>
                    </a:p>
                  </a:txBody>
                  <a:tcPr marL="45720" marR="45720" anchor="b">
                    <a:lnL w="0">
                      <a:noFill/>
                    </a:lnL>
                    <a:lnR w="0">
                      <a:noFill/>
                    </a:lnR>
                    <a:lnT w="0"/>
                    <a:lnB w="12700" cap="flat" cmpd="sng" algn="ctr">
                      <a:solidFill>
                        <a:srgbClr val="EBE9E9"/>
                      </a:solidFill>
                      <a:prstDash val="solid"/>
                      <a:round/>
                      <a:headEnd type="none" w="med" len="med"/>
                      <a:tailEnd type="none" w="med" len="med"/>
                    </a:lnB>
                    <a:solidFill>
                      <a:srgbClr val="5F7896"/>
                    </a:solidFill>
                  </a:tcPr>
                </a:tc>
                <a:tc>
                  <a:txBody>
                    <a:bodyPr/>
                    <a:lstStyle/>
                    <a:p>
                      <a:pPr algn="r" fontAlgn="ctr">
                        <a:buNone/>
                      </a:pPr>
                      <a:r>
                        <a:rPr lang="en-US" sz="1600" b="1" i="0" u="none" strike="noStrike" dirty="0">
                          <a:solidFill>
                            <a:schemeClr val="bg1"/>
                          </a:solidFill>
                          <a:effectLst/>
                          <a:latin typeface="Arial" panose="020B0604020202020204" pitchFamily="34" charset="0"/>
                        </a:rPr>
                        <a:t>2024 </a:t>
                      </a:r>
                    </a:p>
                  </a:txBody>
                  <a:tcPr marL="45720" marR="45720" anchor="b">
                    <a:lnL w="0">
                      <a:noFill/>
                    </a:lnL>
                    <a:lnR w="0"/>
                    <a:lnT w="0"/>
                    <a:lnB w="12700" cap="flat" cmpd="sng" algn="ctr">
                      <a:solidFill>
                        <a:srgbClr val="EBE9E9"/>
                      </a:solidFill>
                      <a:prstDash val="solid"/>
                      <a:round/>
                      <a:headEnd type="none" w="med" len="med"/>
                      <a:tailEnd type="none" w="med" len="med"/>
                    </a:lnB>
                    <a:solidFill>
                      <a:srgbClr val="5F7896"/>
                    </a:solidFill>
                  </a:tcPr>
                </a:tc>
                <a:extLst>
                  <a:ext uri="{0D108BD9-81ED-4DB2-BD59-A6C34878D82A}">
                    <a16:rowId xmlns:a16="http://schemas.microsoft.com/office/drawing/2014/main" val="10000"/>
                  </a:ext>
                </a:extLst>
              </a:tr>
              <a:tr h="442800">
                <a:tc>
                  <a:txBody>
                    <a:bodyPr/>
                    <a:lstStyle/>
                    <a:p>
                      <a:pPr algn="l">
                        <a:lnSpc>
                          <a:spcPct val="83000"/>
                        </a:lnSpc>
                      </a:pPr>
                      <a:r>
                        <a:rPr sz="1600" dirty="0">
                          <a:solidFill>
                            <a:srgbClr val="322D2D"/>
                          </a:solidFill>
                          <a:latin typeface="Arial"/>
                        </a:rPr>
                        <a:t>Revenue</a:t>
                      </a: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126.7</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143.7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131.8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134.3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144.5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561.9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588.2</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1"/>
                  </a:ext>
                </a:extLst>
              </a:tr>
              <a:tr h="442800">
                <a:tc>
                  <a:txBody>
                    <a:bodyPr/>
                    <a:lstStyle/>
                    <a:p>
                      <a:pPr algn="l">
                        <a:lnSpc>
                          <a:spcPct val="83000"/>
                        </a:lnSpc>
                      </a:pPr>
                      <a:r>
                        <a:rPr sz="1600">
                          <a:solidFill>
                            <a:srgbClr val="322D2D"/>
                          </a:solidFill>
                          <a:latin typeface="Arial"/>
                        </a:rPr>
                        <a:t>Operative EBITDA</a:t>
                      </a: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27.2</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38.3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36.2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32.3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37.4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r" fontAlgn="b">
                        <a:buNone/>
                      </a:pPr>
                      <a:r>
                        <a:rPr lang="en-US" sz="1600" b="1" i="0" u="none" strike="noStrike">
                          <a:solidFill>
                            <a:srgbClr val="322D2D"/>
                          </a:solidFill>
                          <a:effectLst/>
                          <a:latin typeface="Arial" panose="020B0604020202020204" pitchFamily="34" charset="0"/>
                        </a:rPr>
                        <a:t>145.7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166.7</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2"/>
                  </a:ext>
                </a:extLst>
              </a:tr>
              <a:tr h="442800">
                <a:tc>
                  <a:txBody>
                    <a:bodyPr/>
                    <a:lstStyle/>
                    <a:p>
                      <a:pPr marL="85725" algn="l">
                        <a:lnSpc>
                          <a:spcPct val="83000"/>
                        </a:lnSpc>
                      </a:pPr>
                      <a:r>
                        <a:rPr sz="1600">
                          <a:solidFill>
                            <a:srgbClr val="322D2D"/>
                          </a:solidFill>
                          <a:latin typeface="Arial"/>
                        </a:rPr>
                        <a:t>margin</a:t>
                      </a:r>
                    </a:p>
                  </a:txBody>
                  <a:tcPr marL="45720" marR="45720" anchor="b">
                    <a:lnL w="0"/>
                    <a:lnR w="0">
                      <a:noFill/>
                    </a:lnR>
                    <a:lnT w="12700" cmpd="sng">
                      <a:solidFill>
                        <a:srgbClr val="EBE9E9"/>
                      </a:solidFill>
                      <a:prstDash val="soli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21.4%</a:t>
                      </a:r>
                    </a:p>
                  </a:txBody>
                  <a:tcPr marL="45720" marR="45720" anchor="b">
                    <a:lnL w="0"/>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26.7%</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27.4%</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24.1%</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25.9%</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25.9%</a:t>
                      </a:r>
                    </a:p>
                  </a:txBody>
                  <a:tcPr marL="45720" marR="45720" anchor="b">
                    <a:lnL w="0">
                      <a:noFill/>
                    </a:lnL>
                    <a:lnR w="0">
                      <a:noFill/>
                    </a:lnR>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28.3%</a:t>
                      </a:r>
                    </a:p>
                  </a:txBody>
                  <a:tcPr marL="45720" marR="45720" anchor="b">
                    <a:lnL w="0">
                      <a:noFill/>
                    </a:lnL>
                    <a:lnR w="0"/>
                    <a:lnT w="12700" cap="flat" cmpd="sng" algn="ctr">
                      <a:solidFill>
                        <a:schemeClr val="bg1">
                          <a:lumMod val="95000"/>
                        </a:schemeClr>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3"/>
                  </a:ext>
                </a:extLst>
              </a:tr>
              <a:tr h="442800">
                <a:tc>
                  <a:txBody>
                    <a:bodyPr/>
                    <a:lstStyle/>
                    <a:p>
                      <a:pPr algn="l">
                        <a:lnSpc>
                          <a:spcPct val="83000"/>
                        </a:lnSpc>
                      </a:pPr>
                      <a:r>
                        <a:rPr sz="1600">
                          <a:solidFill>
                            <a:srgbClr val="322D2D"/>
                          </a:solidFill>
                          <a:latin typeface="Arial"/>
                        </a:rPr>
                        <a:t>Operative EBIT</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11.6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23.0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20.3</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17.1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22.5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a:solidFill>
                            <a:srgbClr val="322D2D"/>
                          </a:solidFill>
                          <a:effectLst/>
                          <a:latin typeface="Arial" panose="020B0604020202020204" pitchFamily="34" charset="0"/>
                        </a:rPr>
                        <a:t>84.5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107.7</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268242737"/>
                  </a:ext>
                </a:extLst>
              </a:tr>
              <a:tr h="442800">
                <a:tc>
                  <a:txBody>
                    <a:bodyPr/>
                    <a:lstStyle/>
                    <a:p>
                      <a:pPr marL="85725" algn="l">
                        <a:lnSpc>
                          <a:spcPct val="83000"/>
                        </a:lnSpc>
                      </a:pPr>
                      <a:r>
                        <a:rPr sz="1600">
                          <a:solidFill>
                            <a:srgbClr val="322D2D"/>
                          </a:solidFill>
                          <a:latin typeface="Arial"/>
                        </a:rPr>
                        <a:t>margin</a:t>
                      </a:r>
                    </a:p>
                  </a:txBody>
                  <a:tcPr marL="45720" marR="45720" anchor="b">
                    <a:lnL w="0"/>
                    <a:lnR w="0">
                      <a:noFill/>
                    </a:lnR>
                    <a:lnT w="12700" cap="flat" cmpd="sng" algn="ctr">
                      <a:solidFill>
                        <a:srgbClr val="EBE9E9"/>
                      </a:solidFill>
                      <a:prstDash val="solid"/>
                      <a:round/>
                      <a:headEnd type="none" w="med" len="med"/>
                      <a:tailEnd type="none" w="med" len="me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9.1%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16.0%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15.4%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12.7%</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15.6%</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15.0%</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18.3%</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3430379912"/>
                  </a:ext>
                </a:extLst>
              </a:tr>
              <a:tr h="442800">
                <a:tc>
                  <a:txBody>
                    <a:bodyPr/>
                    <a:lstStyle/>
                    <a:p>
                      <a:pPr algn="l">
                        <a:lnSpc>
                          <a:spcPct val="83000"/>
                        </a:lnSpc>
                      </a:pPr>
                      <a:r>
                        <a:rPr sz="1600" dirty="0">
                          <a:solidFill>
                            <a:srgbClr val="322D2D"/>
                          </a:solidFill>
                          <a:latin typeface="Arial"/>
                        </a:rPr>
                        <a:t>Operative ROCE*, %</a:t>
                      </a:r>
                    </a:p>
                  </a:txBody>
                  <a:tcPr marL="45720" marR="45720" anchor="b">
                    <a:lnL w="0"/>
                    <a:lnR w="0">
                      <a:noFill/>
                    </a:lnR>
                    <a:lnT w="12700" cap="flat" cmpd="sng" algn="ctr">
                      <a:solidFill>
                        <a:srgbClr val="EBE9E9"/>
                      </a:solidFill>
                      <a:prstDash val="solid"/>
                      <a:round/>
                      <a:headEnd type="none" w="med" len="med"/>
                      <a:tailEnd type="none" w="med" len="me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9.9%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11.5%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11.8%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13.4%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14.5%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a:solidFill>
                            <a:srgbClr val="322D2D"/>
                          </a:solidFill>
                          <a:effectLst/>
                          <a:latin typeface="Arial" panose="020B0604020202020204" pitchFamily="34" charset="0"/>
                        </a:rPr>
                        <a:t>11.8%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14.8%</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6"/>
                  </a:ext>
                </a:extLst>
              </a:tr>
              <a:tr h="442800">
                <a:tc>
                  <a:txBody>
                    <a:bodyPr/>
                    <a:lstStyle/>
                    <a:p>
                      <a:pPr algn="l">
                        <a:lnSpc>
                          <a:spcPct val="83000"/>
                        </a:lnSpc>
                      </a:pPr>
                      <a:r>
                        <a:rPr sz="1600" dirty="0">
                          <a:solidFill>
                            <a:srgbClr val="322D2D"/>
                          </a:solidFill>
                          <a:latin typeface="Arial"/>
                        </a:rPr>
                        <a:t>Capital expenditure (excl. M&amp;A)</a:t>
                      </a:r>
                    </a:p>
                  </a:txBody>
                  <a:tcPr marL="45720" marR="45720" anchor="b">
                    <a:lnL w="0"/>
                    <a:lnR w="0">
                      <a:noFill/>
                    </a:lnR>
                    <a:lnT w="12700" cmpd="sng">
                      <a:solidFill>
                        <a:srgbClr val="EBE9E9"/>
                      </a:solidFill>
                      <a:prstDash val="soli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13.1</a:t>
                      </a:r>
                    </a:p>
                  </a:txBody>
                  <a:tcPr marL="45720" marR="45720" anchor="b">
                    <a:lnL w="0"/>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11.8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26.9</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15.8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13.1</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62.4</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a:solidFill>
                            <a:srgbClr val="322D2D"/>
                          </a:solidFill>
                          <a:effectLst/>
                          <a:latin typeface="Arial" panose="020B0604020202020204" pitchFamily="34" charset="0"/>
                        </a:rPr>
                        <a:t>59.1</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10007"/>
                  </a:ext>
                </a:extLst>
              </a:tr>
              <a:tr h="442800">
                <a:tc>
                  <a:txBody>
                    <a:bodyPr/>
                    <a:lstStyle/>
                    <a:p>
                      <a:pPr algn="l">
                        <a:lnSpc>
                          <a:spcPct val="83000"/>
                        </a:lnSpc>
                      </a:pPr>
                      <a:r>
                        <a:rPr lang="en-US" sz="1600" dirty="0">
                          <a:solidFill>
                            <a:srgbClr val="322D2D"/>
                          </a:solidFill>
                          <a:latin typeface="Arial"/>
                        </a:rPr>
                        <a:t>Cash flow after investing activities</a:t>
                      </a:r>
                      <a:endParaRPr sz="1600" dirty="0">
                        <a:solidFill>
                          <a:srgbClr val="322D2D"/>
                        </a:solidFill>
                        <a:latin typeface="Arial"/>
                      </a:endParaRPr>
                    </a:p>
                  </a:txBody>
                  <a:tcPr marL="45720" marR="45720" anchor="b">
                    <a:lnL w="0"/>
                    <a:lnR w="0">
                      <a:noFill/>
                    </a:lnR>
                    <a:lnT w="12700" cmpd="sng">
                      <a:solidFill>
                        <a:srgbClr val="EBE9E9"/>
                      </a:solidFill>
                      <a:prstDash val="solid"/>
                    </a:lnT>
                    <a:lnB w="12700" cmpd="sng">
                      <a:solidFill>
                        <a:srgbClr val="EBE9E9"/>
                      </a:solidFill>
                      <a:prstDash val="soli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14.8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19.5</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15.2</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14.8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0" i="0" u="none" strike="noStrike" dirty="0">
                          <a:solidFill>
                            <a:srgbClr val="322D2D"/>
                          </a:solidFill>
                          <a:effectLst/>
                          <a:latin typeface="Arial" panose="020B0604020202020204" pitchFamily="34" charset="0"/>
                        </a:rPr>
                        <a:t>23.8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tc>
                  <a:txBody>
                    <a:bodyPr/>
                    <a:lstStyle/>
                    <a:p>
                      <a:pPr algn="r" fontAlgn="b">
                        <a:buNone/>
                      </a:pPr>
                      <a:r>
                        <a:rPr lang="en-US" sz="1600" b="1" i="0" u="none" strike="noStrike" dirty="0">
                          <a:solidFill>
                            <a:srgbClr val="322D2D"/>
                          </a:solidFill>
                          <a:effectLst/>
                          <a:latin typeface="Arial" panose="020B0604020202020204" pitchFamily="34" charset="0"/>
                        </a:rPr>
                        <a:t>107.8</a:t>
                      </a:r>
                    </a:p>
                  </a:txBody>
                  <a:tcPr marL="45720" marR="45720" anchor="b">
                    <a:lnL w="0">
                      <a:noFill/>
                    </a:lnL>
                    <a:lnR w="0">
                      <a:noFill/>
                    </a:lnR>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solidFill>
                      <a:srgbClr val="E6EBF0"/>
                    </a:solidFill>
                  </a:tcPr>
                </a:tc>
                <a:tc>
                  <a:txBody>
                    <a:bodyPr/>
                    <a:lstStyle/>
                    <a:p>
                      <a:pPr algn="r" fontAlgn="b">
                        <a:buNone/>
                      </a:pPr>
                      <a:r>
                        <a:rPr lang="en-US" sz="1600" b="0" i="0" u="none" strike="noStrike" dirty="0">
                          <a:solidFill>
                            <a:srgbClr val="322D2D"/>
                          </a:solidFill>
                          <a:effectLst/>
                          <a:latin typeface="Arial" panose="020B0604020202020204" pitchFamily="34" charset="0"/>
                        </a:rPr>
                        <a:t>103.3</a:t>
                      </a:r>
                    </a:p>
                  </a:txBody>
                  <a:tcPr marL="45720" marR="45720" anchor="b">
                    <a:lnL w="0">
                      <a:noFill/>
                    </a:lnL>
                    <a:lnR w="0"/>
                    <a:lnT w="12700" cap="flat" cmpd="sng" algn="ctr">
                      <a:solidFill>
                        <a:srgbClr val="EBE9E9"/>
                      </a:solidFill>
                      <a:prstDash val="solid"/>
                      <a:round/>
                      <a:headEnd type="none" w="med" len="med"/>
                      <a:tailEnd type="none" w="med" len="med"/>
                    </a:lnT>
                    <a:lnB w="12700" cap="flat" cmpd="sng" algn="ctr">
                      <a:solidFill>
                        <a:srgbClr val="EBE9E9"/>
                      </a:solidFill>
                      <a:prstDash val="solid"/>
                      <a:round/>
                      <a:headEnd type="none" w="med" len="med"/>
                      <a:tailEnd type="none" w="med" len="med"/>
                    </a:lnB>
                    <a:noFill/>
                  </a:tcPr>
                </a:tc>
                <a:extLst>
                  <a:ext uri="{0D108BD9-81ED-4DB2-BD59-A6C34878D82A}">
                    <a16:rowId xmlns:a16="http://schemas.microsoft.com/office/drawing/2014/main" val="3548648992"/>
                  </a:ext>
                </a:extLst>
              </a:tr>
            </a:tbl>
          </a:graphicData>
        </a:graphic>
      </p:graphicFrame>
      <p:sp>
        <p:nvSpPr>
          <p:cNvPr id="6" name="TextBox 5">
            <a:extLst>
              <a:ext uri="{FF2B5EF4-FFF2-40B4-BE49-F238E27FC236}">
                <a16:creationId xmlns:a16="http://schemas.microsoft.com/office/drawing/2014/main" id="{9604F630-B86C-22C5-291B-5DF1D29762DC}"/>
              </a:ext>
            </a:extLst>
          </p:cNvPr>
          <p:cNvSpPr txBox="1"/>
          <p:nvPr/>
        </p:nvSpPr>
        <p:spPr>
          <a:xfrm>
            <a:off x="7131001" y="5959652"/>
            <a:ext cx="378905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srgbClr val="322D2D"/>
                </a:solidFill>
                <a:latin typeface="Arial"/>
              </a:rPr>
              <a:t>The figures for 2024 were published as a stock exchange release on March 12, 2025.</a:t>
            </a:r>
            <a:endParaRPr kumimoji="0" lang="fi-FI" sz="900" b="0" i="0" u="none" strike="noStrike" kern="1200" cap="none" spc="0" normalizeH="0" baseline="0" noProof="0" dirty="0">
              <a:ln>
                <a:noFill/>
              </a:ln>
              <a:solidFill>
                <a:srgbClr val="322D2D"/>
              </a:solidFill>
              <a:effectLst/>
              <a:uLnTx/>
              <a:uFillTx/>
              <a:latin typeface="Arial"/>
              <a:ea typeface="+mn-ea"/>
              <a:cs typeface="+mn-cs"/>
            </a:endParaRPr>
          </a:p>
        </p:txBody>
      </p:sp>
      <p:sp>
        <p:nvSpPr>
          <p:cNvPr id="13" name="TextBox 5">
            <a:extLst>
              <a:ext uri="{FF2B5EF4-FFF2-40B4-BE49-F238E27FC236}">
                <a16:creationId xmlns:a16="http://schemas.microsoft.com/office/drawing/2014/main" id="{B3E8D685-14F2-64E5-110F-774F4B70D155}"/>
              </a:ext>
            </a:extLst>
          </p:cNvPr>
          <p:cNvSpPr txBox="1"/>
          <p:nvPr/>
        </p:nvSpPr>
        <p:spPr>
          <a:xfrm>
            <a:off x="7131001" y="5720032"/>
            <a:ext cx="1614791"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dirty="0">
                <a:ln>
                  <a:noFill/>
                </a:ln>
                <a:solidFill>
                  <a:srgbClr val="322D2D"/>
                </a:solidFill>
                <a:effectLst/>
                <a:uLnTx/>
                <a:uFillTx/>
                <a:latin typeface="Arial"/>
                <a:ea typeface="+mn-ea"/>
                <a:cs typeface="+mn-cs"/>
              </a:rPr>
              <a:t>*</a:t>
            </a:r>
            <a:r>
              <a:rPr kumimoji="0" lang="en-US" sz="900" b="0" i="0" u="none" strike="noStrike" kern="1200" cap="none" spc="0" normalizeH="0" baseline="0" noProof="0" dirty="0">
                <a:ln>
                  <a:noFill/>
                </a:ln>
                <a:solidFill>
                  <a:srgbClr val="322D2D"/>
                </a:solidFill>
                <a:effectLst/>
                <a:uLnTx/>
                <a:uFillTx/>
                <a:latin typeface="Arial"/>
                <a:ea typeface="+mn-ea"/>
                <a:cs typeface="+mn-cs"/>
              </a:rPr>
              <a:t>12-month rolling average</a:t>
            </a:r>
            <a:endParaRPr kumimoji="0" lang="fi-FI" sz="900" b="0" i="0" u="none" strike="noStrike" kern="1200" cap="none" spc="0" normalizeH="0" baseline="0" noProof="0" dirty="0">
              <a:ln>
                <a:noFill/>
              </a:ln>
              <a:solidFill>
                <a:srgbClr val="322D2D"/>
              </a:solidFill>
              <a:effectLst/>
              <a:uLnTx/>
              <a:uFillTx/>
              <a:latin typeface="Arial"/>
              <a:ea typeface="+mn-ea"/>
              <a:cs typeface="+mn-cs"/>
            </a:endParaRPr>
          </a:p>
        </p:txBody>
      </p:sp>
    </p:spTree>
    <p:extLst>
      <p:ext uri="{BB962C8B-B14F-4D97-AF65-F5344CB8AC3E}">
        <p14:creationId xmlns:p14="http://schemas.microsoft.com/office/powerpoint/2010/main" val="168563118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17">
            <a:extLst>
              <a:ext uri="{FF2B5EF4-FFF2-40B4-BE49-F238E27FC236}">
                <a16:creationId xmlns:a16="http://schemas.microsoft.com/office/drawing/2014/main" id="{CC52C3A9-256C-D96F-83C9-7B8EF678C436}"/>
              </a:ext>
            </a:extLst>
          </p:cNvPr>
          <p:cNvSpPr txBox="1"/>
          <p:nvPr/>
        </p:nvSpPr>
        <p:spPr>
          <a:xfrm>
            <a:off x="4727848" y="2492896"/>
            <a:ext cx="2736304" cy="2736304"/>
          </a:xfrm>
          <a:prstGeom prst="rect">
            <a:avLst/>
          </a:prstGeom>
          <a:noFill/>
        </p:spPr>
        <p:txBody>
          <a:bodyPr wrap="none" lIns="47999" tIns="47999" rIns="47999" bIns="47999" rtlCol="0">
            <a:prstTxWarp prst="textArchDown">
              <a:avLst>
                <a:gd name="adj" fmla="val 1358559"/>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C8DCF5"/>
                </a:solidFill>
                <a:effectLst/>
                <a:uLnTx/>
                <a:uFillTx/>
                <a:latin typeface="Arial"/>
                <a:ea typeface="+mn-ea"/>
                <a:cs typeface="+mn-cs"/>
                <a:sym typeface="Wingdings"/>
              </a:rPr>
              <a:t></a:t>
            </a:r>
            <a:r>
              <a:rPr kumimoji="0" lang="fi-FI" sz="1400" b="0" i="0" u="none" strike="noStrike" kern="1200" cap="none" spc="0" normalizeH="0" baseline="0" noProof="0">
                <a:ln>
                  <a:noFill/>
                </a:ln>
                <a:solidFill>
                  <a:srgbClr val="322D2D"/>
                </a:solidFill>
                <a:effectLst/>
                <a:uLnTx/>
                <a:uFillTx/>
                <a:latin typeface="Arial"/>
                <a:ea typeface="+mn-ea"/>
                <a:cs typeface="+mn-cs"/>
                <a:sym typeface="Wingdings"/>
              </a:rPr>
              <a:t> </a:t>
            </a:r>
            <a:r>
              <a:rPr kumimoji="0" lang="fi-FI" sz="1400" b="0" i="0" u="none" strike="noStrike" kern="1200" cap="none" spc="0" normalizeH="0" baseline="0" noProof="0">
                <a:ln>
                  <a:noFill/>
                </a:ln>
                <a:solidFill>
                  <a:srgbClr val="322D2D"/>
                </a:solidFill>
                <a:effectLst/>
                <a:uLnTx/>
                <a:uFillTx/>
                <a:latin typeface="Arial"/>
                <a:ea typeface="+mn-ea"/>
                <a:cs typeface="+mn-cs"/>
              </a:rPr>
              <a:t>EMEA</a:t>
            </a:r>
          </a:p>
        </p:txBody>
      </p:sp>
      <p:graphicFrame>
        <p:nvGraphicFramePr>
          <p:cNvPr id="6" name="Content Placeholder 5">
            <a:extLst>
              <a:ext uri="{FF2B5EF4-FFF2-40B4-BE49-F238E27FC236}">
                <a16:creationId xmlns:a16="http://schemas.microsoft.com/office/drawing/2014/main" id="{B692CDB7-BDE3-EEAC-8FB7-8E26B265BB54}"/>
              </a:ext>
            </a:extLst>
          </p:cNvPr>
          <p:cNvGraphicFramePr>
            <a:graphicFrameLocks/>
          </p:cNvGraphicFramePr>
          <p:nvPr/>
        </p:nvGraphicFramePr>
        <p:xfrm>
          <a:off x="-241455" y="1628800"/>
          <a:ext cx="10515600" cy="4392612"/>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 Placeholder 4">
            <a:extLst>
              <a:ext uri="{FF2B5EF4-FFF2-40B4-BE49-F238E27FC236}">
                <a16:creationId xmlns:a16="http://schemas.microsoft.com/office/drawing/2014/main" id="{6AE84CBD-FC22-70E2-4BCE-156DAFB97D73}"/>
              </a:ext>
            </a:extLst>
          </p:cNvPr>
          <p:cNvSpPr txBox="1">
            <a:spLocks/>
          </p:cNvSpPr>
          <p:nvPr/>
        </p:nvSpPr>
        <p:spPr>
          <a:xfrm>
            <a:off x="871318" y="1001886"/>
            <a:ext cx="10512424" cy="431576"/>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a:t>FY 2025</a:t>
            </a:r>
          </a:p>
        </p:txBody>
      </p:sp>
      <p:sp>
        <p:nvSpPr>
          <p:cNvPr id="8" name="Title 1">
            <a:extLst>
              <a:ext uri="{FF2B5EF4-FFF2-40B4-BE49-F238E27FC236}">
                <a16:creationId xmlns:a16="http://schemas.microsoft.com/office/drawing/2014/main" id="{4E97872A-9A82-4C43-6563-30B3CA5AB016}"/>
              </a:ext>
            </a:extLst>
          </p:cNvPr>
          <p:cNvSpPr txBox="1">
            <a:spLocks/>
          </p:cNvSpPr>
          <p:nvPr/>
        </p:nvSpPr>
        <p:spPr>
          <a:xfrm>
            <a:off x="832570" y="306844"/>
            <a:ext cx="10514014" cy="719609"/>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dirty="0">
                <a:highlight>
                  <a:srgbClr val="FFFFFF"/>
                </a:highlight>
              </a:rPr>
              <a:t>Revenue </a:t>
            </a:r>
            <a:r>
              <a:rPr lang="fi-FI" dirty="0" err="1">
                <a:highlight>
                  <a:srgbClr val="FFFFFF"/>
                </a:highlight>
              </a:rPr>
              <a:t>split</a:t>
            </a:r>
            <a:r>
              <a:rPr lang="fi-FI" dirty="0">
                <a:highlight>
                  <a:srgbClr val="FFFFFF"/>
                </a:highlight>
              </a:rPr>
              <a:t> </a:t>
            </a:r>
            <a:r>
              <a:rPr lang="fi-FI" dirty="0" err="1">
                <a:highlight>
                  <a:srgbClr val="FFFFFF"/>
                </a:highlight>
              </a:rPr>
              <a:t>by</a:t>
            </a:r>
            <a:r>
              <a:rPr lang="fi-FI" dirty="0">
                <a:highlight>
                  <a:srgbClr val="FFFFFF"/>
                </a:highlight>
              </a:rPr>
              <a:t> country</a:t>
            </a:r>
          </a:p>
        </p:txBody>
      </p:sp>
      <p:sp>
        <p:nvSpPr>
          <p:cNvPr id="11" name="Slide Number Placeholder 7">
            <a:extLst>
              <a:ext uri="{FF2B5EF4-FFF2-40B4-BE49-F238E27FC236}">
                <a16:creationId xmlns:a16="http://schemas.microsoft.com/office/drawing/2014/main" id="{CFF14FA0-B5D1-7A48-1F2B-98A8AA89AB26}"/>
              </a:ext>
            </a:extLst>
          </p:cNvPr>
          <p:cNvSpPr txBox="1">
            <a:spLocks/>
          </p:cNvSpPr>
          <p:nvPr/>
        </p:nvSpPr>
        <p:spPr>
          <a:xfrm>
            <a:off x="11352212" y="6453188"/>
            <a:ext cx="504825" cy="144463"/>
          </a:xfrm>
          <a:prstGeom prst="rect">
            <a:avLst/>
          </a:prstGeom>
        </p:spPr>
        <p:txBody>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035CE90C-C696-4083-984C-CB2E35724111}" type="slidenum">
              <a:rPr lang="fi-FI" sz="700" cap="all" spc="100" smtClean="0">
                <a:solidFill>
                  <a:srgbClr val="322D2D"/>
                </a:solidFill>
                <a:latin typeface="Arial"/>
              </a:rPr>
              <a:pPr algn="r">
                <a:defRPr/>
              </a:pPr>
              <a:t>89</a:t>
            </a:fld>
            <a:endParaRPr lang="fi-FI" sz="700" cap="all" spc="100">
              <a:solidFill>
                <a:srgbClr val="322D2D"/>
              </a:solidFill>
              <a:latin typeface="Arial"/>
            </a:endParaRPr>
          </a:p>
        </p:txBody>
      </p:sp>
      <p:sp>
        <p:nvSpPr>
          <p:cNvPr id="12" name="TextBox 9">
            <a:extLst>
              <a:ext uri="{FF2B5EF4-FFF2-40B4-BE49-F238E27FC236}">
                <a16:creationId xmlns:a16="http://schemas.microsoft.com/office/drawing/2014/main" id="{61754021-5B66-0511-A11B-A773061EFDE5}"/>
              </a:ext>
            </a:extLst>
          </p:cNvPr>
          <p:cNvSpPr txBox="1"/>
          <p:nvPr/>
        </p:nvSpPr>
        <p:spPr>
          <a:xfrm>
            <a:off x="4799856" y="2564904"/>
            <a:ext cx="2592288" cy="2592288"/>
          </a:xfrm>
          <a:prstGeom prst="rect">
            <a:avLst/>
          </a:prstGeom>
          <a:noFill/>
        </p:spPr>
        <p:txBody>
          <a:bodyPr wrap="none" lIns="47999" tIns="47999" rIns="47999" bIns="47999" rtlCol="0">
            <a:prstTxWarp prst="textArchUp">
              <a:avLst>
                <a:gd name="adj" fmla="val 10944640"/>
              </a:avLst>
            </a:prstTxWarp>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9BAABE"/>
                </a:solidFill>
                <a:effectLst/>
                <a:uLnTx/>
                <a:uFillTx/>
                <a:latin typeface="Arial"/>
                <a:ea typeface="+mn-ea"/>
                <a:cs typeface="+mn-cs"/>
                <a:sym typeface="Wingdings"/>
              </a:rPr>
              <a:t> </a:t>
            </a:r>
            <a:r>
              <a:rPr kumimoji="0" lang="fi-FI" sz="1400" b="0" i="0" u="none" strike="noStrike" kern="1200" cap="none" spc="0" normalizeH="0" baseline="0" noProof="0">
                <a:ln>
                  <a:noFill/>
                </a:ln>
                <a:solidFill>
                  <a:srgbClr val="322D2D"/>
                </a:solidFill>
                <a:effectLst/>
                <a:uLnTx/>
                <a:uFillTx/>
                <a:latin typeface="Arial"/>
                <a:ea typeface="+mn-ea"/>
                <a:cs typeface="+mn-cs"/>
              </a:rPr>
              <a:t>AMERICAS</a:t>
            </a:r>
          </a:p>
        </p:txBody>
      </p:sp>
      <p:sp>
        <p:nvSpPr>
          <p:cNvPr id="13" name="TextBox 16">
            <a:extLst>
              <a:ext uri="{FF2B5EF4-FFF2-40B4-BE49-F238E27FC236}">
                <a16:creationId xmlns:a16="http://schemas.microsoft.com/office/drawing/2014/main" id="{0815DFB5-0343-0A2D-5E72-8AB97A2C84F0}"/>
              </a:ext>
            </a:extLst>
          </p:cNvPr>
          <p:cNvSpPr txBox="1"/>
          <p:nvPr/>
        </p:nvSpPr>
        <p:spPr>
          <a:xfrm>
            <a:off x="4872429" y="2638601"/>
            <a:ext cx="2530025" cy="2128449"/>
          </a:xfrm>
          <a:prstGeom prst="rect">
            <a:avLst/>
          </a:prstGeom>
          <a:noFill/>
        </p:spPr>
        <p:txBody>
          <a:bodyPr wrap="none" lIns="47999" tIns="47999" rIns="47999" bIns="47999" rtlCol="0">
            <a:prstTxWarp prst="textArchUp">
              <a:avLst>
                <a:gd name="adj" fmla="val 14291580"/>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E1B9A0"/>
                </a:solidFill>
                <a:effectLst/>
                <a:uLnTx/>
                <a:uFillTx/>
                <a:latin typeface="Arial"/>
                <a:ea typeface="+mn-ea"/>
                <a:cs typeface="+mn-cs"/>
                <a:sym typeface="Wingdings"/>
              </a:rPr>
              <a:t></a:t>
            </a:r>
            <a:r>
              <a:rPr kumimoji="0" lang="fi-FI" sz="1400" b="0" i="0" u="none" strike="noStrike" kern="1200" cap="none" spc="0" normalizeH="0" baseline="0" noProof="0">
                <a:ln>
                  <a:noFill/>
                </a:ln>
                <a:solidFill>
                  <a:srgbClr val="F5AAAF"/>
                </a:solidFill>
                <a:effectLst/>
                <a:uLnTx/>
                <a:uFillTx/>
                <a:latin typeface="Arial"/>
                <a:ea typeface="+mn-ea"/>
                <a:cs typeface="+mn-cs"/>
                <a:sym typeface="Wingdings"/>
              </a:rPr>
              <a:t> </a:t>
            </a:r>
            <a:r>
              <a:rPr kumimoji="0" lang="fi-FI" sz="1400" b="0" i="0" u="none" strike="noStrike" kern="1200" cap="none" spc="0" normalizeH="0" baseline="0" noProof="0">
                <a:ln>
                  <a:noFill/>
                </a:ln>
                <a:solidFill>
                  <a:srgbClr val="322D2D"/>
                </a:solidFill>
                <a:effectLst/>
                <a:uLnTx/>
                <a:uFillTx/>
                <a:latin typeface="Arial"/>
                <a:ea typeface="+mn-ea"/>
                <a:cs typeface="+mn-cs"/>
              </a:rPr>
              <a:t>APAC</a:t>
            </a:r>
          </a:p>
        </p:txBody>
      </p:sp>
      <p:sp>
        <p:nvSpPr>
          <p:cNvPr id="14" name="TextBox 18">
            <a:extLst>
              <a:ext uri="{FF2B5EF4-FFF2-40B4-BE49-F238E27FC236}">
                <a16:creationId xmlns:a16="http://schemas.microsoft.com/office/drawing/2014/main" id="{13E0063C-968D-44B6-1E73-9766DC06AD84}"/>
              </a:ext>
            </a:extLst>
          </p:cNvPr>
          <p:cNvSpPr txBox="1"/>
          <p:nvPr/>
        </p:nvSpPr>
        <p:spPr>
          <a:xfrm>
            <a:off x="7575968" y="2471937"/>
            <a:ext cx="866120"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Arial"/>
                <a:ea typeface="+mn-ea"/>
                <a:cs typeface="+mn-cs"/>
              </a:rPr>
              <a:t>USA </a:t>
            </a:r>
            <a:r>
              <a:rPr kumimoji="0" lang="fi-FI" sz="1400" b="1" i="0" u="none" strike="noStrike" kern="1200" cap="none" spc="0" normalizeH="0" baseline="0" noProof="0">
                <a:ln>
                  <a:noFill/>
                </a:ln>
                <a:solidFill>
                  <a:srgbClr val="322D2D"/>
                </a:solidFill>
                <a:effectLst/>
                <a:uLnTx/>
                <a:uFillTx/>
                <a:latin typeface="Arial"/>
                <a:ea typeface="+mn-ea"/>
                <a:cs typeface="+mn-cs"/>
              </a:rPr>
              <a:t>24%</a:t>
            </a:r>
            <a:endParaRPr kumimoji="0" lang="fi-FI" sz="1400" b="0" i="0" u="none" strike="noStrike" kern="1200" cap="none" spc="0" normalizeH="0" baseline="0" noProof="0">
              <a:ln>
                <a:noFill/>
              </a:ln>
              <a:solidFill>
                <a:srgbClr val="322D2D"/>
              </a:solidFill>
              <a:effectLst/>
              <a:uLnTx/>
              <a:uFillTx/>
              <a:latin typeface="Arial"/>
              <a:ea typeface="+mn-ea"/>
              <a:cs typeface="+mn-cs"/>
            </a:endParaRPr>
          </a:p>
        </p:txBody>
      </p:sp>
      <p:sp>
        <p:nvSpPr>
          <p:cNvPr id="15" name="TextBox 20">
            <a:extLst>
              <a:ext uri="{FF2B5EF4-FFF2-40B4-BE49-F238E27FC236}">
                <a16:creationId xmlns:a16="http://schemas.microsoft.com/office/drawing/2014/main" id="{8CA3F53E-3C72-9B9D-AC76-980CF4B282FC}"/>
              </a:ext>
            </a:extLst>
          </p:cNvPr>
          <p:cNvSpPr txBox="1"/>
          <p:nvPr/>
        </p:nvSpPr>
        <p:spPr>
          <a:xfrm>
            <a:off x="8092965" y="4171931"/>
            <a:ext cx="1033089"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Arial"/>
                <a:ea typeface="+mn-ea"/>
                <a:cs typeface="+mn-cs"/>
              </a:rPr>
              <a:t>Canada </a:t>
            </a:r>
            <a:r>
              <a:rPr lang="fi-FI" sz="1400" b="1">
                <a:solidFill>
                  <a:srgbClr val="322D2D"/>
                </a:solidFill>
                <a:latin typeface="Arial"/>
              </a:rPr>
              <a:t>7</a:t>
            </a:r>
            <a:r>
              <a:rPr kumimoji="0" lang="fi-FI" sz="1400" b="1" i="0" u="none" strike="noStrike" kern="1200" cap="none" spc="0" normalizeH="0" baseline="0" noProof="0">
                <a:ln>
                  <a:noFill/>
                </a:ln>
                <a:solidFill>
                  <a:srgbClr val="322D2D"/>
                </a:solidFill>
                <a:effectLst/>
                <a:uLnTx/>
                <a:uFillTx/>
                <a:latin typeface="Arial"/>
                <a:ea typeface="+mn-ea"/>
                <a:cs typeface="+mn-cs"/>
              </a:rPr>
              <a:t>%</a:t>
            </a:r>
          </a:p>
        </p:txBody>
      </p:sp>
      <p:sp>
        <p:nvSpPr>
          <p:cNvPr id="16" name="TextBox 21">
            <a:extLst>
              <a:ext uri="{FF2B5EF4-FFF2-40B4-BE49-F238E27FC236}">
                <a16:creationId xmlns:a16="http://schemas.microsoft.com/office/drawing/2014/main" id="{ED553A3F-0930-F368-FF20-3231CEDEB4A5}"/>
              </a:ext>
            </a:extLst>
          </p:cNvPr>
          <p:cNvSpPr txBox="1"/>
          <p:nvPr/>
        </p:nvSpPr>
        <p:spPr>
          <a:xfrm>
            <a:off x="8003481" y="4767050"/>
            <a:ext cx="855156"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Arial"/>
                <a:ea typeface="+mn-ea"/>
                <a:cs typeface="+mn-cs"/>
              </a:rPr>
              <a:t>Brazil </a:t>
            </a:r>
            <a:r>
              <a:rPr lang="fi-FI" sz="1400" b="1">
                <a:solidFill>
                  <a:srgbClr val="322D2D"/>
                </a:solidFill>
                <a:latin typeface="Arial"/>
              </a:rPr>
              <a:t>3</a:t>
            </a:r>
            <a:r>
              <a:rPr kumimoji="0" lang="fi-FI" sz="1400" b="1" i="0" u="none" strike="noStrike" kern="1200" cap="none" spc="0" normalizeH="0" baseline="0" noProof="0">
                <a:ln>
                  <a:noFill/>
                </a:ln>
                <a:solidFill>
                  <a:srgbClr val="322D2D"/>
                </a:solidFill>
                <a:effectLst/>
                <a:uLnTx/>
                <a:uFillTx/>
                <a:latin typeface="Arial"/>
                <a:ea typeface="+mn-ea"/>
                <a:cs typeface="+mn-cs"/>
              </a:rPr>
              <a:t>%</a:t>
            </a:r>
            <a:endParaRPr kumimoji="0" lang="fi-FI" sz="1400" b="0" i="0" u="none" strike="noStrike" kern="1200" cap="none" spc="0" normalizeH="0" baseline="0" noProof="0">
              <a:ln>
                <a:noFill/>
              </a:ln>
              <a:solidFill>
                <a:srgbClr val="322D2D"/>
              </a:solidFill>
              <a:effectLst/>
              <a:uLnTx/>
              <a:uFillTx/>
              <a:latin typeface="Arial"/>
              <a:ea typeface="+mn-ea"/>
              <a:cs typeface="+mn-cs"/>
            </a:endParaRPr>
          </a:p>
        </p:txBody>
      </p:sp>
      <p:sp>
        <p:nvSpPr>
          <p:cNvPr id="17" name="TextBox 23">
            <a:extLst>
              <a:ext uri="{FF2B5EF4-FFF2-40B4-BE49-F238E27FC236}">
                <a16:creationId xmlns:a16="http://schemas.microsoft.com/office/drawing/2014/main" id="{9FC85C14-D3EE-4815-AA34-3634F6EC8D55}"/>
              </a:ext>
            </a:extLst>
          </p:cNvPr>
          <p:cNvSpPr txBox="1"/>
          <p:nvPr/>
        </p:nvSpPr>
        <p:spPr>
          <a:xfrm>
            <a:off x="7789323" y="5132355"/>
            <a:ext cx="1640371"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err="1">
                <a:ln>
                  <a:noFill/>
                </a:ln>
                <a:solidFill>
                  <a:srgbClr val="322D2D"/>
                </a:solidFill>
                <a:effectLst/>
                <a:uLnTx/>
                <a:uFillTx/>
                <a:latin typeface="Arial"/>
                <a:ea typeface="+mn-ea"/>
                <a:cs typeface="+mn-cs"/>
              </a:rPr>
              <a:t>Other</a:t>
            </a:r>
            <a:r>
              <a:rPr kumimoji="0" lang="fi-FI" sz="1400" b="0" i="0" u="none" strike="noStrike" kern="1200" cap="none" spc="0" normalizeH="0" baseline="0" noProof="0">
                <a:ln>
                  <a:noFill/>
                </a:ln>
                <a:solidFill>
                  <a:srgbClr val="322D2D"/>
                </a:solidFill>
                <a:effectLst/>
                <a:uLnTx/>
                <a:uFillTx/>
                <a:latin typeface="Arial"/>
                <a:ea typeface="+mn-ea"/>
                <a:cs typeface="+mn-cs"/>
              </a:rPr>
              <a:t> </a:t>
            </a:r>
            <a:r>
              <a:rPr kumimoji="0" lang="fi-FI" sz="1400" b="0" i="0" u="none" strike="noStrike" kern="1200" cap="none" spc="0" normalizeH="0" baseline="0" noProof="0" err="1">
                <a:ln>
                  <a:noFill/>
                </a:ln>
                <a:solidFill>
                  <a:srgbClr val="322D2D"/>
                </a:solidFill>
                <a:effectLst/>
                <a:uLnTx/>
                <a:uFillTx/>
                <a:latin typeface="Arial"/>
                <a:ea typeface="+mn-ea"/>
                <a:cs typeface="+mn-cs"/>
              </a:rPr>
              <a:t>Americas</a:t>
            </a:r>
            <a:r>
              <a:rPr kumimoji="0" lang="fi-FI" sz="1400" b="0" i="0" u="none" strike="noStrike" kern="1200" cap="none" spc="0" normalizeH="0" baseline="0" noProof="0">
                <a:ln>
                  <a:noFill/>
                </a:ln>
                <a:solidFill>
                  <a:srgbClr val="322D2D"/>
                </a:solidFill>
                <a:effectLst/>
                <a:uLnTx/>
                <a:uFillTx/>
                <a:latin typeface="Arial"/>
                <a:ea typeface="+mn-ea"/>
                <a:cs typeface="+mn-cs"/>
              </a:rPr>
              <a:t> </a:t>
            </a:r>
            <a:r>
              <a:rPr kumimoji="0" lang="fi-FI" sz="1400" b="1" i="0" u="none" strike="noStrike" kern="1200" cap="none" spc="0" normalizeH="0" baseline="0" noProof="0">
                <a:ln>
                  <a:noFill/>
                </a:ln>
                <a:solidFill>
                  <a:srgbClr val="322D2D"/>
                </a:solidFill>
                <a:effectLst/>
                <a:uLnTx/>
                <a:uFillTx/>
                <a:latin typeface="Arial"/>
                <a:ea typeface="+mn-ea"/>
                <a:cs typeface="+mn-cs"/>
              </a:rPr>
              <a:t>3%</a:t>
            </a:r>
            <a:endParaRPr kumimoji="0" lang="fi-FI" sz="1400" b="0" i="0" u="none" strike="noStrike" kern="1200" cap="none" spc="0" normalizeH="0" baseline="0" noProof="0">
              <a:ln>
                <a:noFill/>
              </a:ln>
              <a:solidFill>
                <a:srgbClr val="322D2D"/>
              </a:solidFill>
              <a:effectLst/>
              <a:uLnTx/>
              <a:uFillTx/>
              <a:latin typeface="Arial"/>
              <a:ea typeface="+mn-ea"/>
              <a:cs typeface="+mn-cs"/>
            </a:endParaRPr>
          </a:p>
        </p:txBody>
      </p:sp>
      <p:sp>
        <p:nvSpPr>
          <p:cNvPr id="18" name="TextBox 26">
            <a:extLst>
              <a:ext uri="{FF2B5EF4-FFF2-40B4-BE49-F238E27FC236}">
                <a16:creationId xmlns:a16="http://schemas.microsoft.com/office/drawing/2014/main" id="{E0476881-141D-734F-E5D9-A5599999FFFE}"/>
              </a:ext>
            </a:extLst>
          </p:cNvPr>
          <p:cNvSpPr txBox="1"/>
          <p:nvPr/>
        </p:nvSpPr>
        <p:spPr>
          <a:xfrm>
            <a:off x="6516014" y="5764555"/>
            <a:ext cx="1092401"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Arial"/>
                <a:ea typeface="+mn-ea"/>
                <a:cs typeface="+mn-cs"/>
              </a:rPr>
              <a:t>Finland </a:t>
            </a:r>
            <a:r>
              <a:rPr kumimoji="0" lang="fi-FI" sz="1400" b="1" i="0" u="none" strike="noStrike" kern="1200" cap="none" spc="0" normalizeH="0" baseline="0" noProof="0">
                <a:ln>
                  <a:noFill/>
                </a:ln>
                <a:solidFill>
                  <a:srgbClr val="322D2D"/>
                </a:solidFill>
                <a:effectLst/>
                <a:uLnTx/>
                <a:uFillTx/>
                <a:latin typeface="Arial"/>
                <a:ea typeface="+mn-ea"/>
                <a:cs typeface="+mn-cs"/>
              </a:rPr>
              <a:t>13%</a:t>
            </a:r>
            <a:endParaRPr kumimoji="0" lang="fi-FI" sz="1400" b="0" i="0" u="none" strike="noStrike" kern="1200" cap="none" spc="0" normalizeH="0" baseline="0" noProof="0">
              <a:ln>
                <a:noFill/>
              </a:ln>
              <a:solidFill>
                <a:srgbClr val="322D2D"/>
              </a:solidFill>
              <a:effectLst/>
              <a:uLnTx/>
              <a:uFillTx/>
              <a:latin typeface="Arial"/>
              <a:ea typeface="+mn-ea"/>
              <a:cs typeface="+mn-cs"/>
            </a:endParaRPr>
          </a:p>
        </p:txBody>
      </p:sp>
      <p:sp>
        <p:nvSpPr>
          <p:cNvPr id="19" name="TextBox 27">
            <a:extLst>
              <a:ext uri="{FF2B5EF4-FFF2-40B4-BE49-F238E27FC236}">
                <a16:creationId xmlns:a16="http://schemas.microsoft.com/office/drawing/2014/main" id="{E0246948-6625-E66C-4DB9-07227EBAE4A6}"/>
              </a:ext>
            </a:extLst>
          </p:cNvPr>
          <p:cNvSpPr txBox="1"/>
          <p:nvPr/>
        </p:nvSpPr>
        <p:spPr>
          <a:xfrm>
            <a:off x="4786703" y="5748513"/>
            <a:ext cx="1053929"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Arial"/>
                <a:ea typeface="+mn-ea"/>
                <a:cs typeface="+mn-cs"/>
              </a:rPr>
              <a:t>Sweden </a:t>
            </a:r>
            <a:r>
              <a:rPr kumimoji="0" lang="fi-FI" sz="1400" b="1" i="0" u="none" strike="noStrike" kern="1200" cap="none" spc="0" normalizeH="0" baseline="0" noProof="0">
                <a:ln>
                  <a:noFill/>
                </a:ln>
                <a:solidFill>
                  <a:srgbClr val="322D2D"/>
                </a:solidFill>
                <a:effectLst/>
                <a:uLnTx/>
                <a:uFillTx/>
                <a:latin typeface="Arial"/>
                <a:ea typeface="+mn-ea"/>
                <a:cs typeface="+mn-cs"/>
              </a:rPr>
              <a:t>7%</a:t>
            </a:r>
          </a:p>
        </p:txBody>
      </p:sp>
      <p:sp>
        <p:nvSpPr>
          <p:cNvPr id="20" name="TextBox 28">
            <a:extLst>
              <a:ext uri="{FF2B5EF4-FFF2-40B4-BE49-F238E27FC236}">
                <a16:creationId xmlns:a16="http://schemas.microsoft.com/office/drawing/2014/main" id="{4DFC08D8-2344-4408-F4D6-AD42C239BAE2}"/>
              </a:ext>
            </a:extLst>
          </p:cNvPr>
          <p:cNvSpPr txBox="1"/>
          <p:nvPr/>
        </p:nvSpPr>
        <p:spPr>
          <a:xfrm>
            <a:off x="3715989" y="5311883"/>
            <a:ext cx="1142093"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Arial"/>
                <a:ea typeface="+mn-ea"/>
                <a:cs typeface="+mn-cs"/>
              </a:rPr>
              <a:t>Germany </a:t>
            </a:r>
            <a:r>
              <a:rPr kumimoji="0" lang="fi-FI" sz="1400" b="1" i="0" u="none" strike="noStrike" kern="1200" cap="none" spc="0" normalizeH="0" baseline="0" noProof="0">
                <a:ln>
                  <a:noFill/>
                </a:ln>
                <a:solidFill>
                  <a:srgbClr val="322D2D"/>
                </a:solidFill>
                <a:effectLst/>
                <a:uLnTx/>
                <a:uFillTx/>
                <a:latin typeface="Arial"/>
                <a:ea typeface="+mn-ea"/>
                <a:cs typeface="+mn-cs"/>
              </a:rPr>
              <a:t>4%</a:t>
            </a:r>
          </a:p>
        </p:txBody>
      </p:sp>
      <p:sp>
        <p:nvSpPr>
          <p:cNvPr id="21" name="TextBox 29">
            <a:extLst>
              <a:ext uri="{FF2B5EF4-FFF2-40B4-BE49-F238E27FC236}">
                <a16:creationId xmlns:a16="http://schemas.microsoft.com/office/drawing/2014/main" id="{9827253B-6A9E-0E74-5534-E212512C4EE0}"/>
              </a:ext>
            </a:extLst>
          </p:cNvPr>
          <p:cNvSpPr txBox="1"/>
          <p:nvPr/>
        </p:nvSpPr>
        <p:spPr>
          <a:xfrm>
            <a:off x="3354737" y="4557884"/>
            <a:ext cx="964161"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err="1">
                <a:ln>
                  <a:noFill/>
                </a:ln>
                <a:solidFill>
                  <a:srgbClr val="322D2D"/>
                </a:solidFill>
                <a:effectLst/>
                <a:uLnTx/>
                <a:uFillTx/>
                <a:latin typeface="Arial"/>
                <a:ea typeface="+mn-ea"/>
                <a:cs typeface="+mn-cs"/>
              </a:rPr>
              <a:t>Poland</a:t>
            </a:r>
            <a:r>
              <a:rPr kumimoji="0" lang="fi-FI" sz="1400" b="0" i="0" u="none" strike="noStrike" kern="1200" cap="none" spc="0" normalizeH="0" baseline="0" noProof="0">
                <a:ln>
                  <a:noFill/>
                </a:ln>
                <a:solidFill>
                  <a:srgbClr val="322D2D"/>
                </a:solidFill>
                <a:effectLst/>
                <a:uLnTx/>
                <a:uFillTx/>
                <a:latin typeface="Arial"/>
                <a:ea typeface="+mn-ea"/>
                <a:cs typeface="+mn-cs"/>
              </a:rPr>
              <a:t> </a:t>
            </a:r>
            <a:r>
              <a:rPr lang="fi-FI" sz="1400" b="1">
                <a:solidFill>
                  <a:srgbClr val="322D2D"/>
                </a:solidFill>
                <a:latin typeface="Arial"/>
              </a:rPr>
              <a:t>4</a:t>
            </a:r>
            <a:r>
              <a:rPr kumimoji="0" lang="fi-FI" sz="1400" b="1" i="0" u="none" strike="noStrike" kern="1200" cap="none" spc="0" normalizeH="0" baseline="0" noProof="0">
                <a:ln>
                  <a:noFill/>
                </a:ln>
                <a:solidFill>
                  <a:srgbClr val="322D2D"/>
                </a:solidFill>
                <a:effectLst/>
                <a:uLnTx/>
                <a:uFillTx/>
                <a:latin typeface="Arial"/>
                <a:ea typeface="+mn-ea"/>
                <a:cs typeface="+mn-cs"/>
              </a:rPr>
              <a:t>%</a:t>
            </a:r>
          </a:p>
        </p:txBody>
      </p:sp>
      <p:sp>
        <p:nvSpPr>
          <p:cNvPr id="22" name="TextBox 30">
            <a:extLst>
              <a:ext uri="{FF2B5EF4-FFF2-40B4-BE49-F238E27FC236}">
                <a16:creationId xmlns:a16="http://schemas.microsoft.com/office/drawing/2014/main" id="{4A5EE610-B013-9DD3-E36E-545272057448}"/>
              </a:ext>
            </a:extLst>
          </p:cNvPr>
          <p:cNvSpPr txBox="1"/>
          <p:nvPr/>
        </p:nvSpPr>
        <p:spPr>
          <a:xfrm>
            <a:off x="3808369" y="4897805"/>
            <a:ext cx="656384"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Arial"/>
                <a:ea typeface="+mn-ea"/>
                <a:cs typeface="+mn-cs"/>
              </a:rPr>
              <a:t>UK </a:t>
            </a:r>
            <a:r>
              <a:rPr lang="fi-FI" sz="1400" b="1">
                <a:solidFill>
                  <a:srgbClr val="322D2D"/>
                </a:solidFill>
                <a:latin typeface="Arial"/>
              </a:rPr>
              <a:t>4</a:t>
            </a:r>
            <a:r>
              <a:rPr kumimoji="0" lang="fi-FI" sz="1400" b="1" i="0" u="none" strike="noStrike" kern="1200" cap="none" spc="0" normalizeH="0" baseline="0" noProof="0">
                <a:ln>
                  <a:noFill/>
                </a:ln>
                <a:solidFill>
                  <a:srgbClr val="322D2D"/>
                </a:solidFill>
                <a:effectLst/>
                <a:uLnTx/>
                <a:uFillTx/>
                <a:latin typeface="Arial"/>
                <a:ea typeface="+mn-ea"/>
                <a:cs typeface="+mn-cs"/>
              </a:rPr>
              <a:t>%</a:t>
            </a:r>
          </a:p>
        </p:txBody>
      </p:sp>
      <p:sp>
        <p:nvSpPr>
          <p:cNvPr id="23" name="TextBox 32">
            <a:extLst>
              <a:ext uri="{FF2B5EF4-FFF2-40B4-BE49-F238E27FC236}">
                <a16:creationId xmlns:a16="http://schemas.microsoft.com/office/drawing/2014/main" id="{B9A3EBEC-DA0E-296E-D4C7-B1CBE2BE8C76}"/>
              </a:ext>
            </a:extLst>
          </p:cNvPr>
          <p:cNvSpPr txBox="1"/>
          <p:nvPr/>
        </p:nvSpPr>
        <p:spPr>
          <a:xfrm>
            <a:off x="5016345" y="1549919"/>
            <a:ext cx="1370554" cy="312379"/>
          </a:xfrm>
          <a:prstGeom prst="rect">
            <a:avLst/>
          </a:prstGeom>
          <a:noFill/>
        </p:spPr>
        <p:txBody>
          <a:bodyPr wrap="none" lIns="47999" tIns="47999" rIns="47999" bIns="47999"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err="1">
                <a:ln>
                  <a:noFill/>
                </a:ln>
                <a:solidFill>
                  <a:srgbClr val="322D2D"/>
                </a:solidFill>
                <a:effectLst/>
                <a:uLnTx/>
                <a:uFillTx/>
                <a:latin typeface="Arial"/>
                <a:ea typeface="+mn-ea"/>
                <a:cs typeface="+mn-cs"/>
              </a:rPr>
              <a:t>Other</a:t>
            </a:r>
            <a:r>
              <a:rPr kumimoji="0" lang="fi-FI" sz="1400" b="0" i="0" u="none" strike="noStrike" kern="1200" cap="none" spc="0" normalizeH="0" baseline="0" noProof="0">
                <a:ln>
                  <a:noFill/>
                </a:ln>
                <a:solidFill>
                  <a:srgbClr val="322D2D"/>
                </a:solidFill>
                <a:effectLst/>
                <a:uLnTx/>
                <a:uFillTx/>
                <a:latin typeface="Arial"/>
                <a:ea typeface="+mn-ea"/>
                <a:cs typeface="+mn-cs"/>
              </a:rPr>
              <a:t> APAC </a:t>
            </a:r>
            <a:r>
              <a:rPr kumimoji="0" lang="fi-FI" sz="1400" b="1" i="0" u="none" strike="noStrike" kern="1200" cap="none" spc="0" normalizeH="0" baseline="0" noProof="0">
                <a:ln>
                  <a:noFill/>
                </a:ln>
                <a:solidFill>
                  <a:srgbClr val="322D2D"/>
                </a:solidFill>
                <a:effectLst/>
                <a:uLnTx/>
                <a:uFillTx/>
                <a:latin typeface="Arial"/>
                <a:ea typeface="+mn-ea"/>
                <a:cs typeface="+mn-cs"/>
              </a:rPr>
              <a:t>6%</a:t>
            </a:r>
          </a:p>
        </p:txBody>
      </p:sp>
      <p:sp>
        <p:nvSpPr>
          <p:cNvPr id="24" name="TextBox 34">
            <a:extLst>
              <a:ext uri="{FF2B5EF4-FFF2-40B4-BE49-F238E27FC236}">
                <a16:creationId xmlns:a16="http://schemas.microsoft.com/office/drawing/2014/main" id="{1E1F8E8A-EBF3-CD45-5CFE-0A5D28FBF726}"/>
              </a:ext>
            </a:extLst>
          </p:cNvPr>
          <p:cNvSpPr txBox="1"/>
          <p:nvPr/>
        </p:nvSpPr>
        <p:spPr>
          <a:xfrm>
            <a:off x="4402253" y="1934306"/>
            <a:ext cx="874392"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Arial"/>
                <a:ea typeface="+mn-ea"/>
                <a:cs typeface="+mn-cs"/>
              </a:rPr>
              <a:t>China </a:t>
            </a:r>
            <a:r>
              <a:rPr kumimoji="0" lang="fi-FI" sz="1400" b="1" i="0" u="none" strike="noStrike" kern="1200" cap="none" spc="0" normalizeH="0" baseline="0" noProof="0">
                <a:ln>
                  <a:noFill/>
                </a:ln>
                <a:solidFill>
                  <a:srgbClr val="322D2D"/>
                </a:solidFill>
                <a:effectLst/>
                <a:uLnTx/>
                <a:uFillTx/>
                <a:latin typeface="Arial"/>
                <a:ea typeface="+mn-ea"/>
                <a:cs typeface="+mn-cs"/>
              </a:rPr>
              <a:t>3%</a:t>
            </a:r>
          </a:p>
        </p:txBody>
      </p:sp>
      <p:sp>
        <p:nvSpPr>
          <p:cNvPr id="25" name="TextBox 37">
            <a:extLst>
              <a:ext uri="{FF2B5EF4-FFF2-40B4-BE49-F238E27FC236}">
                <a16:creationId xmlns:a16="http://schemas.microsoft.com/office/drawing/2014/main" id="{460856E4-879E-194B-D8A5-1F61D79613E5}"/>
              </a:ext>
            </a:extLst>
          </p:cNvPr>
          <p:cNvSpPr txBox="1"/>
          <p:nvPr/>
        </p:nvSpPr>
        <p:spPr>
          <a:xfrm>
            <a:off x="3429281" y="4201374"/>
            <a:ext cx="734931"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err="1">
                <a:ln>
                  <a:noFill/>
                </a:ln>
                <a:solidFill>
                  <a:srgbClr val="322D2D"/>
                </a:solidFill>
                <a:effectLst/>
                <a:uLnTx/>
                <a:uFillTx/>
                <a:latin typeface="Arial"/>
                <a:ea typeface="+mn-ea"/>
                <a:cs typeface="+mn-cs"/>
              </a:rPr>
              <a:t>Italy</a:t>
            </a:r>
            <a:r>
              <a:rPr kumimoji="0" lang="fi-FI" sz="1400" b="0" i="0" u="none" strike="noStrike" kern="1200" cap="none" spc="0" normalizeH="0" baseline="0" noProof="0">
                <a:ln>
                  <a:noFill/>
                </a:ln>
                <a:solidFill>
                  <a:srgbClr val="322D2D"/>
                </a:solidFill>
                <a:effectLst/>
                <a:uLnTx/>
                <a:uFillTx/>
                <a:latin typeface="Arial"/>
                <a:ea typeface="+mn-ea"/>
                <a:cs typeface="+mn-cs"/>
              </a:rPr>
              <a:t> </a:t>
            </a:r>
            <a:r>
              <a:rPr kumimoji="0" lang="fi-FI" sz="1400" b="1" i="0" u="none" strike="noStrike" kern="1200" cap="none" spc="0" normalizeH="0" baseline="0" noProof="0">
                <a:ln>
                  <a:noFill/>
                </a:ln>
                <a:solidFill>
                  <a:srgbClr val="322D2D"/>
                </a:solidFill>
                <a:effectLst/>
                <a:uLnTx/>
                <a:uFillTx/>
                <a:latin typeface="Arial"/>
                <a:ea typeface="+mn-ea"/>
                <a:cs typeface="+mn-cs"/>
              </a:rPr>
              <a:t>3%</a:t>
            </a:r>
          </a:p>
        </p:txBody>
      </p:sp>
      <p:sp>
        <p:nvSpPr>
          <p:cNvPr id="26" name="TextBox 38">
            <a:extLst>
              <a:ext uri="{FF2B5EF4-FFF2-40B4-BE49-F238E27FC236}">
                <a16:creationId xmlns:a16="http://schemas.microsoft.com/office/drawing/2014/main" id="{14582CDA-115B-3DC8-54BC-D34661788DD3}"/>
              </a:ext>
            </a:extLst>
          </p:cNvPr>
          <p:cNvSpPr txBox="1"/>
          <p:nvPr/>
        </p:nvSpPr>
        <p:spPr>
          <a:xfrm>
            <a:off x="2947575" y="3301029"/>
            <a:ext cx="1371323"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err="1">
                <a:ln>
                  <a:noFill/>
                </a:ln>
                <a:solidFill>
                  <a:srgbClr val="322D2D"/>
                </a:solidFill>
                <a:effectLst/>
                <a:uLnTx/>
                <a:uFillTx/>
                <a:latin typeface="Arial"/>
                <a:ea typeface="+mn-ea"/>
                <a:cs typeface="+mn-cs"/>
              </a:rPr>
              <a:t>Netherlands</a:t>
            </a:r>
            <a:r>
              <a:rPr kumimoji="0" lang="fi-FI" sz="1400" b="0" i="0" u="none" strike="noStrike" kern="1200" cap="none" spc="0" normalizeH="0" baseline="0" noProof="0">
                <a:ln>
                  <a:noFill/>
                </a:ln>
                <a:solidFill>
                  <a:srgbClr val="322D2D"/>
                </a:solidFill>
                <a:effectLst/>
                <a:uLnTx/>
                <a:uFillTx/>
                <a:latin typeface="Arial"/>
                <a:ea typeface="+mn-ea"/>
                <a:cs typeface="+mn-cs"/>
              </a:rPr>
              <a:t> </a:t>
            </a:r>
            <a:r>
              <a:rPr lang="fi-FI" sz="1400" b="1">
                <a:solidFill>
                  <a:srgbClr val="322D2D"/>
                </a:solidFill>
                <a:latin typeface="Arial"/>
              </a:rPr>
              <a:t>3</a:t>
            </a:r>
            <a:r>
              <a:rPr kumimoji="0" lang="fi-FI" sz="1400" b="1" i="0" u="none" strike="noStrike" kern="1200" cap="none" spc="0" normalizeH="0" baseline="0" noProof="0">
                <a:ln>
                  <a:noFill/>
                </a:ln>
                <a:solidFill>
                  <a:srgbClr val="322D2D"/>
                </a:solidFill>
                <a:effectLst/>
                <a:uLnTx/>
                <a:uFillTx/>
                <a:latin typeface="Arial"/>
                <a:ea typeface="+mn-ea"/>
                <a:cs typeface="+mn-cs"/>
              </a:rPr>
              <a:t>%</a:t>
            </a:r>
          </a:p>
        </p:txBody>
      </p:sp>
      <p:sp>
        <p:nvSpPr>
          <p:cNvPr id="27" name="TextBox 39">
            <a:extLst>
              <a:ext uri="{FF2B5EF4-FFF2-40B4-BE49-F238E27FC236}">
                <a16:creationId xmlns:a16="http://schemas.microsoft.com/office/drawing/2014/main" id="{7573D1AD-9776-F303-6B46-B40F2A1B4E18}"/>
              </a:ext>
            </a:extLst>
          </p:cNvPr>
          <p:cNvSpPr txBox="1"/>
          <p:nvPr/>
        </p:nvSpPr>
        <p:spPr>
          <a:xfrm>
            <a:off x="3221502" y="3598587"/>
            <a:ext cx="962557"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Arial"/>
                <a:ea typeface="+mn-ea"/>
                <a:cs typeface="+mn-cs"/>
              </a:rPr>
              <a:t>France </a:t>
            </a:r>
            <a:r>
              <a:rPr lang="fi-FI" sz="1400" b="1">
                <a:solidFill>
                  <a:srgbClr val="322D2D"/>
                </a:solidFill>
                <a:latin typeface="Arial"/>
              </a:rPr>
              <a:t>3</a:t>
            </a:r>
            <a:r>
              <a:rPr kumimoji="0" lang="fi-FI" sz="1400" b="1" i="0" u="none" strike="noStrike" kern="1200" cap="none" spc="0" normalizeH="0" baseline="0" noProof="0">
                <a:ln>
                  <a:noFill/>
                </a:ln>
                <a:solidFill>
                  <a:srgbClr val="322D2D"/>
                </a:solidFill>
                <a:effectLst/>
                <a:uLnTx/>
                <a:uFillTx/>
                <a:latin typeface="Arial"/>
                <a:ea typeface="+mn-ea"/>
                <a:cs typeface="+mn-cs"/>
              </a:rPr>
              <a:t>%</a:t>
            </a:r>
          </a:p>
        </p:txBody>
      </p:sp>
      <p:sp>
        <p:nvSpPr>
          <p:cNvPr id="28" name="TextBox 40">
            <a:extLst>
              <a:ext uri="{FF2B5EF4-FFF2-40B4-BE49-F238E27FC236}">
                <a16:creationId xmlns:a16="http://schemas.microsoft.com/office/drawing/2014/main" id="{662B97C3-63A0-DE5E-D2E7-20161E6C3D06}"/>
              </a:ext>
            </a:extLst>
          </p:cNvPr>
          <p:cNvSpPr txBox="1"/>
          <p:nvPr/>
        </p:nvSpPr>
        <p:spPr>
          <a:xfrm>
            <a:off x="3297125" y="3888995"/>
            <a:ext cx="864774"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322D2D"/>
                </a:solidFill>
                <a:effectLst/>
                <a:uLnTx/>
                <a:uFillTx/>
                <a:latin typeface="Arial"/>
                <a:ea typeface="+mn-ea"/>
                <a:cs typeface="+mn-cs"/>
              </a:rPr>
              <a:t>Spain </a:t>
            </a:r>
            <a:r>
              <a:rPr kumimoji="0" lang="fi-FI" sz="1400" b="1" i="0" u="none" strike="noStrike" kern="1200" cap="none" spc="0" normalizeH="0" baseline="0" noProof="0">
                <a:ln>
                  <a:noFill/>
                </a:ln>
                <a:solidFill>
                  <a:srgbClr val="322D2D"/>
                </a:solidFill>
                <a:effectLst/>
                <a:uLnTx/>
                <a:uFillTx/>
                <a:latin typeface="Arial"/>
                <a:ea typeface="+mn-ea"/>
                <a:cs typeface="+mn-cs"/>
              </a:rPr>
              <a:t>3%</a:t>
            </a:r>
          </a:p>
        </p:txBody>
      </p:sp>
      <p:cxnSp>
        <p:nvCxnSpPr>
          <p:cNvPr id="29" name="Straight Connector 19">
            <a:extLst>
              <a:ext uri="{FF2B5EF4-FFF2-40B4-BE49-F238E27FC236}">
                <a16:creationId xmlns:a16="http://schemas.microsoft.com/office/drawing/2014/main" id="{253A23EA-2614-D4D3-D6F8-1EADC54103C9}"/>
              </a:ext>
            </a:extLst>
          </p:cNvPr>
          <p:cNvCxnSpPr/>
          <p:nvPr/>
        </p:nvCxnSpPr>
        <p:spPr>
          <a:xfrm>
            <a:off x="6089577" y="3902632"/>
            <a:ext cx="0" cy="5937"/>
          </a:xfrm>
          <a:prstGeom prst="line">
            <a:avLst/>
          </a:prstGeom>
          <a:ln w="6350" cap="flat">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raight Connector 3">
            <a:extLst>
              <a:ext uri="{FF2B5EF4-FFF2-40B4-BE49-F238E27FC236}">
                <a16:creationId xmlns:a16="http://schemas.microsoft.com/office/drawing/2014/main" id="{7827C442-8830-383C-B393-9A66D544E428}"/>
              </a:ext>
            </a:extLst>
          </p:cNvPr>
          <p:cNvCxnSpPr/>
          <p:nvPr/>
        </p:nvCxnSpPr>
        <p:spPr>
          <a:xfrm flipH="1">
            <a:off x="6089578" y="2609515"/>
            <a:ext cx="7175" cy="1293117"/>
          </a:xfrm>
          <a:prstGeom prst="line">
            <a:avLst/>
          </a:prstGeom>
          <a:ln w="19050" cap="flat">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Straight Connector 41">
            <a:extLst>
              <a:ext uri="{FF2B5EF4-FFF2-40B4-BE49-F238E27FC236}">
                <a16:creationId xmlns:a16="http://schemas.microsoft.com/office/drawing/2014/main" id="{E1A7C739-D7AE-E6EE-AB2A-5A166A0F5140}"/>
              </a:ext>
            </a:extLst>
          </p:cNvPr>
          <p:cNvCxnSpPr/>
          <p:nvPr/>
        </p:nvCxnSpPr>
        <p:spPr>
          <a:xfrm>
            <a:off x="6096002" y="3909053"/>
            <a:ext cx="864444" cy="942803"/>
          </a:xfrm>
          <a:prstGeom prst="line">
            <a:avLst/>
          </a:prstGeom>
          <a:ln w="19050" cap="flat">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43">
            <a:extLst>
              <a:ext uri="{FF2B5EF4-FFF2-40B4-BE49-F238E27FC236}">
                <a16:creationId xmlns:a16="http://schemas.microsoft.com/office/drawing/2014/main" id="{1BA16289-1B03-48F1-F673-52F7F9AA0C6C}"/>
              </a:ext>
            </a:extLst>
          </p:cNvPr>
          <p:cNvCxnSpPr/>
          <p:nvPr/>
        </p:nvCxnSpPr>
        <p:spPr>
          <a:xfrm>
            <a:off x="9982513" y="2549411"/>
            <a:ext cx="775909" cy="1063997"/>
          </a:xfrm>
          <a:prstGeom prst="line">
            <a:avLst/>
          </a:prstGeom>
          <a:ln w="19050" cap="flat">
            <a:solidFill>
              <a:schemeClr val="bg1"/>
            </a:solidFill>
          </a:ln>
        </p:spPr>
        <p:style>
          <a:lnRef idx="1">
            <a:schemeClr val="accent1"/>
          </a:lnRef>
          <a:fillRef idx="0">
            <a:schemeClr val="accent1"/>
          </a:fillRef>
          <a:effectRef idx="0">
            <a:schemeClr val="accent1"/>
          </a:effectRef>
          <a:fontRef idx="minor">
            <a:schemeClr val="tx1"/>
          </a:fontRef>
        </p:style>
      </p:cxnSp>
      <p:sp>
        <p:nvSpPr>
          <p:cNvPr id="33" name="Arc 14">
            <a:extLst>
              <a:ext uri="{FF2B5EF4-FFF2-40B4-BE49-F238E27FC236}">
                <a16:creationId xmlns:a16="http://schemas.microsoft.com/office/drawing/2014/main" id="{26EF6E1F-B4BA-C90A-871F-442D6286A8C7}"/>
              </a:ext>
            </a:extLst>
          </p:cNvPr>
          <p:cNvSpPr/>
          <p:nvPr/>
        </p:nvSpPr>
        <p:spPr>
          <a:xfrm>
            <a:off x="4602827" y="2345007"/>
            <a:ext cx="3024832" cy="3024832"/>
          </a:xfrm>
          <a:prstGeom prst="arc">
            <a:avLst>
              <a:gd name="adj1" fmla="val 16342850"/>
              <a:gd name="adj2" fmla="val 3104572"/>
            </a:avLst>
          </a:prstGeom>
          <a:ln w="2857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322D2D"/>
              </a:solidFill>
              <a:effectLst/>
              <a:uLnTx/>
              <a:uFillTx/>
              <a:latin typeface="Arial"/>
              <a:ea typeface="+mn-ea"/>
              <a:cs typeface="+mn-cs"/>
            </a:endParaRPr>
          </a:p>
        </p:txBody>
      </p:sp>
      <p:sp>
        <p:nvSpPr>
          <p:cNvPr id="34" name="Arc 42">
            <a:extLst>
              <a:ext uri="{FF2B5EF4-FFF2-40B4-BE49-F238E27FC236}">
                <a16:creationId xmlns:a16="http://schemas.microsoft.com/office/drawing/2014/main" id="{2A336EFF-87BE-BBE8-FE26-C8AB543E0750}"/>
              </a:ext>
            </a:extLst>
          </p:cNvPr>
          <p:cNvSpPr/>
          <p:nvPr/>
        </p:nvSpPr>
        <p:spPr>
          <a:xfrm>
            <a:off x="4607334" y="2348384"/>
            <a:ext cx="3024832" cy="3024832"/>
          </a:xfrm>
          <a:prstGeom prst="arc">
            <a:avLst>
              <a:gd name="adj1" fmla="val 3122459"/>
              <a:gd name="adj2" fmla="val 14147348"/>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322D2D"/>
              </a:solidFill>
              <a:effectLst/>
              <a:uLnTx/>
              <a:uFillTx/>
              <a:latin typeface="Arial"/>
              <a:ea typeface="+mn-ea"/>
              <a:cs typeface="+mn-cs"/>
            </a:endParaRPr>
          </a:p>
        </p:txBody>
      </p:sp>
      <p:sp>
        <p:nvSpPr>
          <p:cNvPr id="35" name="Arc 44">
            <a:extLst>
              <a:ext uri="{FF2B5EF4-FFF2-40B4-BE49-F238E27FC236}">
                <a16:creationId xmlns:a16="http://schemas.microsoft.com/office/drawing/2014/main" id="{40EABE18-5D46-6F23-1CF3-32D3B80741F4}"/>
              </a:ext>
            </a:extLst>
          </p:cNvPr>
          <p:cNvSpPr/>
          <p:nvPr/>
        </p:nvSpPr>
        <p:spPr>
          <a:xfrm>
            <a:off x="4592516" y="2348384"/>
            <a:ext cx="3015899" cy="3024832"/>
          </a:xfrm>
          <a:prstGeom prst="arc">
            <a:avLst>
              <a:gd name="adj1" fmla="val 14284289"/>
              <a:gd name="adj2" fmla="val 16191030"/>
            </a:avLst>
          </a:prstGeom>
          <a:ln w="28575">
            <a:solidFill>
              <a:srgbClr val="E1B9A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322D2D"/>
              </a:solidFill>
              <a:effectLst/>
              <a:uLnTx/>
              <a:uFillTx/>
              <a:latin typeface="Arial"/>
              <a:ea typeface="+mn-ea"/>
              <a:cs typeface="+mn-cs"/>
            </a:endParaRPr>
          </a:p>
        </p:txBody>
      </p:sp>
      <p:sp>
        <p:nvSpPr>
          <p:cNvPr id="36" name="TextBox 35">
            <a:extLst>
              <a:ext uri="{FF2B5EF4-FFF2-40B4-BE49-F238E27FC236}">
                <a16:creationId xmlns:a16="http://schemas.microsoft.com/office/drawing/2014/main" id="{1E812339-645A-AFAF-AF5E-7B915E40B888}"/>
              </a:ext>
            </a:extLst>
          </p:cNvPr>
          <p:cNvSpPr txBox="1"/>
          <p:nvPr/>
        </p:nvSpPr>
        <p:spPr>
          <a:xfrm>
            <a:off x="3324720" y="2426421"/>
            <a:ext cx="1403127"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err="1">
                <a:ln>
                  <a:noFill/>
                </a:ln>
                <a:solidFill>
                  <a:srgbClr val="322D2D"/>
                </a:solidFill>
                <a:effectLst/>
                <a:uLnTx/>
                <a:uFillTx/>
                <a:latin typeface="Arial"/>
                <a:ea typeface="+mn-ea"/>
                <a:cs typeface="+mn-cs"/>
              </a:rPr>
              <a:t>Other</a:t>
            </a:r>
            <a:r>
              <a:rPr kumimoji="0" lang="fi-FI" sz="1400" b="0" i="0" u="none" strike="noStrike" kern="1200" cap="none" spc="0" normalizeH="0" baseline="0" noProof="0">
                <a:ln>
                  <a:noFill/>
                </a:ln>
                <a:solidFill>
                  <a:srgbClr val="322D2D"/>
                </a:solidFill>
                <a:effectLst/>
                <a:uLnTx/>
                <a:uFillTx/>
                <a:latin typeface="Arial"/>
                <a:ea typeface="+mn-ea"/>
                <a:cs typeface="+mn-cs"/>
              </a:rPr>
              <a:t> EMEA </a:t>
            </a:r>
            <a:r>
              <a:rPr kumimoji="0" lang="fi-FI" sz="1400" b="1" i="0" u="none" strike="noStrike" kern="1200" cap="none" spc="0" normalizeH="0" baseline="0" noProof="0">
                <a:ln>
                  <a:noFill/>
                </a:ln>
                <a:solidFill>
                  <a:srgbClr val="322D2D"/>
                </a:solidFill>
                <a:effectLst/>
                <a:uLnTx/>
                <a:uFillTx/>
                <a:latin typeface="Arial"/>
                <a:ea typeface="+mn-ea"/>
                <a:cs typeface="+mn-cs"/>
              </a:rPr>
              <a:t>8%</a:t>
            </a:r>
          </a:p>
        </p:txBody>
      </p:sp>
      <p:sp>
        <p:nvSpPr>
          <p:cNvPr id="37" name="TextBox 36">
            <a:extLst>
              <a:ext uri="{FF2B5EF4-FFF2-40B4-BE49-F238E27FC236}">
                <a16:creationId xmlns:a16="http://schemas.microsoft.com/office/drawing/2014/main" id="{51B5ADCA-B036-A32B-19E5-5CB7817130F0}"/>
              </a:ext>
            </a:extLst>
          </p:cNvPr>
          <p:cNvSpPr txBox="1"/>
          <p:nvPr/>
        </p:nvSpPr>
        <p:spPr>
          <a:xfrm>
            <a:off x="3261433" y="3050225"/>
            <a:ext cx="1053929" cy="312379"/>
          </a:xfrm>
          <a:prstGeom prst="rect">
            <a:avLst/>
          </a:prstGeom>
          <a:noFill/>
        </p:spPr>
        <p:txBody>
          <a:bodyPr wrap="none" lIns="47999" tIns="47999" rIns="47999" bIns="4799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err="1">
                <a:ln>
                  <a:noFill/>
                </a:ln>
                <a:solidFill>
                  <a:srgbClr val="322D2D"/>
                </a:solidFill>
                <a:effectLst/>
                <a:uLnTx/>
                <a:uFillTx/>
                <a:latin typeface="Arial"/>
                <a:ea typeface="+mn-ea"/>
                <a:cs typeface="+mn-cs"/>
              </a:rPr>
              <a:t>Belgium</a:t>
            </a:r>
            <a:r>
              <a:rPr kumimoji="0" lang="fi-FI" sz="1400" b="0" i="0" u="none" strike="noStrike" kern="1200" cap="none" spc="0" normalizeH="0" baseline="0" noProof="0">
                <a:ln>
                  <a:noFill/>
                </a:ln>
                <a:solidFill>
                  <a:srgbClr val="322D2D"/>
                </a:solidFill>
                <a:effectLst/>
                <a:uLnTx/>
                <a:uFillTx/>
                <a:latin typeface="Arial"/>
                <a:ea typeface="+mn-ea"/>
                <a:cs typeface="+mn-cs"/>
              </a:rPr>
              <a:t> </a:t>
            </a:r>
            <a:r>
              <a:rPr kumimoji="0" lang="fi-FI" sz="1400" b="1" i="0" u="none" strike="noStrike" kern="1200" cap="none" spc="0" normalizeH="0" baseline="0" noProof="0">
                <a:ln>
                  <a:noFill/>
                </a:ln>
                <a:solidFill>
                  <a:srgbClr val="322D2D"/>
                </a:solidFill>
                <a:effectLst/>
                <a:uLnTx/>
                <a:uFillTx/>
                <a:latin typeface="Arial"/>
                <a:ea typeface="+mn-ea"/>
                <a:cs typeface="+mn-cs"/>
              </a:rPr>
              <a:t>2%</a:t>
            </a:r>
          </a:p>
        </p:txBody>
      </p:sp>
      <p:sp>
        <p:nvSpPr>
          <p:cNvPr id="41" name="Päivämäärän paikkamerkki 40">
            <a:extLst>
              <a:ext uri="{FF2B5EF4-FFF2-40B4-BE49-F238E27FC236}">
                <a16:creationId xmlns:a16="http://schemas.microsoft.com/office/drawing/2014/main" id="{323835E1-787E-3338-B2F8-25DC48D82A59}"/>
              </a:ext>
            </a:extLst>
          </p:cNvPr>
          <p:cNvSpPr>
            <a:spLocks noGrp="1"/>
          </p:cNvSpPr>
          <p:nvPr>
            <p:ph type="dt" sz="half" idx="10"/>
          </p:nvPr>
        </p:nvSpPr>
        <p:spPr/>
        <p:txBody>
          <a:bodyPr/>
          <a:lstStyle/>
          <a:p>
            <a:r>
              <a:rPr lang="fi-FI"/>
              <a:t>JULY 2026</a:t>
            </a:r>
            <a:endParaRPr lang="en-US"/>
          </a:p>
        </p:txBody>
      </p:sp>
      <p:sp>
        <p:nvSpPr>
          <p:cNvPr id="42" name="Alatunnisteen paikkamerkki 41">
            <a:extLst>
              <a:ext uri="{FF2B5EF4-FFF2-40B4-BE49-F238E27FC236}">
                <a16:creationId xmlns:a16="http://schemas.microsoft.com/office/drawing/2014/main" id="{816C93F2-D1B7-8B06-C91A-144DCC71C1E1}"/>
              </a:ext>
            </a:extLst>
          </p:cNvPr>
          <p:cNvSpPr>
            <a:spLocks noGrp="1"/>
          </p:cNvSpPr>
          <p:nvPr>
            <p:ph type="ftr" sz="quarter" idx="11"/>
          </p:nvPr>
        </p:nvSpPr>
        <p:spPr/>
        <p:txBody>
          <a:bodyPr/>
          <a:lstStyle/>
          <a:p>
            <a:r>
              <a:rPr lang="en-US"/>
              <a:t>INVESTOR PRESENTATION</a:t>
            </a:r>
          </a:p>
        </p:txBody>
      </p:sp>
      <p:sp>
        <p:nvSpPr>
          <p:cNvPr id="2" name="Slide Number Placeholder 1">
            <a:extLst>
              <a:ext uri="{FF2B5EF4-FFF2-40B4-BE49-F238E27FC236}">
                <a16:creationId xmlns:a16="http://schemas.microsoft.com/office/drawing/2014/main" id="{AA065CDD-0739-7C5C-3706-339A5AB0520A}"/>
              </a:ext>
            </a:extLst>
          </p:cNvPr>
          <p:cNvSpPr>
            <a:spLocks noGrp="1"/>
          </p:cNvSpPr>
          <p:nvPr>
            <p:ph type="sldNum" sz="quarter" idx="12"/>
          </p:nvPr>
        </p:nvSpPr>
        <p:spPr/>
        <p:txBody>
          <a:bodyPr/>
          <a:lstStyle/>
          <a:p>
            <a:fld id="{9B8CDF1A-3CDE-4195-AF23-CDCF2878DEB5}" type="slidenum">
              <a:rPr lang="en-US" smtClean="0"/>
              <a:t>89</a:t>
            </a:fld>
            <a:endParaRPr lang="en-US"/>
          </a:p>
        </p:txBody>
      </p:sp>
    </p:spTree>
    <p:extLst>
      <p:ext uri="{BB962C8B-B14F-4D97-AF65-F5344CB8AC3E}">
        <p14:creationId xmlns:p14="http://schemas.microsoft.com/office/powerpoint/2010/main" val="388841413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4" name="think-cell data - do not delete" hidden="1">
            <a:extLst>
              <a:ext uri="{FF2B5EF4-FFF2-40B4-BE49-F238E27FC236}">
                <a16:creationId xmlns:a16="http://schemas.microsoft.com/office/drawing/2014/main" id="{778CBCD5-72FF-D217-0036-719F6C64B3DA}"/>
              </a:ext>
            </a:extLst>
          </p:cNvPr>
          <p:cNvGraphicFramePr>
            <a:graphicFrameLocks/>
          </p:cNvGraphicFramePr>
          <p:nvPr>
            <p:custDataLst>
              <p:tags r:id="rId1"/>
            </p:custDataLst>
            <p:extLst>
              <p:ext uri="{D42A27DB-BD31-4B8C-83A1-F6EECF244321}">
                <p14:modId xmlns:p14="http://schemas.microsoft.com/office/powerpoint/2010/main" val="36100958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2" imgW="273" imgH="273" progId="TCLayout.ActiveDocument.1">
                  <p:embed/>
                </p:oleObj>
              </mc:Choice>
              <mc:Fallback>
                <p:oleObj name="think-cell Slide" r:id="rId32" imgW="273" imgH="273" progId="TCLayout.ActiveDocument.1">
                  <p:embed/>
                  <p:pic>
                    <p:nvPicPr>
                      <p:cNvPr id="84" name="think-cell data - do not delete" hidden="1">
                        <a:extLst>
                          <a:ext uri="{FF2B5EF4-FFF2-40B4-BE49-F238E27FC236}">
                            <a16:creationId xmlns:a16="http://schemas.microsoft.com/office/drawing/2014/main" id="{778CBCD5-72FF-D217-0036-719F6C64B3DA}"/>
                          </a:ext>
                        </a:extLst>
                      </p:cNvPr>
                      <p:cNvPicPr/>
                      <p:nvPr/>
                    </p:nvPicPr>
                    <p:blipFill>
                      <a:blip r:embed="rId33"/>
                      <a:stretch>
                        <a:fillRect/>
                      </a:stretch>
                    </p:blipFill>
                    <p:spPr>
                      <a:xfrm>
                        <a:off x="1588" y="1588"/>
                        <a:ext cx="1588" cy="1588"/>
                      </a:xfrm>
                      <a:prstGeom prst="rect">
                        <a:avLst/>
                      </a:prstGeom>
                    </p:spPr>
                  </p:pic>
                </p:oleObj>
              </mc:Fallback>
            </mc:AlternateContent>
          </a:graphicData>
        </a:graphic>
      </p:graphicFrame>
      <p:sp>
        <p:nvSpPr>
          <p:cNvPr id="4" name="Dian numeron paikkamerkki 3">
            <a:extLst>
              <a:ext uri="{FF2B5EF4-FFF2-40B4-BE49-F238E27FC236}">
                <a16:creationId xmlns:a16="http://schemas.microsoft.com/office/drawing/2014/main" id="{0DCC6057-FC5D-1F7F-7125-F7F20C837A7F}"/>
              </a:ext>
            </a:extLst>
          </p:cNvPr>
          <p:cNvSpPr>
            <a:spLocks noGrp="1"/>
          </p:cNvSpPr>
          <p:nvPr>
            <p:ph type="sldNum" sz="quarter" idx="12"/>
          </p:nvPr>
        </p:nvSpPr>
        <p:spPr/>
        <p:txBody>
          <a:bodyPr/>
          <a:lstStyle/>
          <a:p>
            <a:fld id="{9B8CDF1A-3CDE-4195-AF23-CDCF2878DEB5}" type="slidenum">
              <a:rPr lang="en-US" smtClean="0"/>
              <a:t>9</a:t>
            </a:fld>
            <a:endParaRPr lang="en-US"/>
          </a:p>
        </p:txBody>
      </p:sp>
      <p:sp>
        <p:nvSpPr>
          <p:cNvPr id="5" name="Text Placeholder 15">
            <a:extLst>
              <a:ext uri="{FF2B5EF4-FFF2-40B4-BE49-F238E27FC236}">
                <a16:creationId xmlns:a16="http://schemas.microsoft.com/office/drawing/2014/main" id="{67B053C2-5ADD-E483-A96E-B07023FA54EE}"/>
              </a:ext>
            </a:extLst>
          </p:cNvPr>
          <p:cNvSpPr txBox="1">
            <a:spLocks/>
          </p:cNvSpPr>
          <p:nvPr/>
        </p:nvSpPr>
        <p:spPr>
          <a:xfrm>
            <a:off x="823914" y="1263650"/>
            <a:ext cx="3516168" cy="50482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AND </a:t>
            </a:r>
            <a:r>
              <a:rPr lang="en-US" sz="1400" b="1" spc="100" dirty="0">
                <a:solidFill>
                  <a:srgbClr val="322D2D"/>
                </a:solidFill>
              </a:rPr>
              <a:t>AND OP. EBITDA-% </a:t>
            </a:r>
            <a:r>
              <a:rPr lang="fi-FI" sz="1100" dirty="0"/>
              <a:t>EUR </a:t>
            </a:r>
            <a:r>
              <a:rPr lang="fi-FI" sz="1100" dirty="0" err="1"/>
              <a:t>million</a:t>
            </a:r>
            <a:endParaRPr lang="fi-FI" sz="1400" dirty="0"/>
          </a:p>
        </p:txBody>
      </p:sp>
      <p:sp>
        <p:nvSpPr>
          <p:cNvPr id="6" name="Text Placeholder 17">
            <a:extLst>
              <a:ext uri="{FF2B5EF4-FFF2-40B4-BE49-F238E27FC236}">
                <a16:creationId xmlns:a16="http://schemas.microsoft.com/office/drawing/2014/main" id="{9DF1AD97-B220-C253-D65E-F915EAEEB804}"/>
              </a:ext>
            </a:extLst>
          </p:cNvPr>
          <p:cNvSpPr txBox="1">
            <a:spLocks/>
          </p:cNvSpPr>
          <p:nvPr/>
        </p:nvSpPr>
        <p:spPr>
          <a:xfrm>
            <a:off x="8116903" y="1255191"/>
            <a:ext cx="3311997"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fi-FI" sz="1400" b="1" dirty="0"/>
              <a:t>REVENUE BY</a:t>
            </a:r>
            <a:br>
              <a:rPr lang="fi-FI" sz="1400" b="1" dirty="0"/>
            </a:br>
            <a:r>
              <a:rPr lang="fi-FI" sz="1400" b="1" dirty="0"/>
              <a:t>PRODUCT CATEGORY, 2025</a:t>
            </a:r>
            <a:endParaRPr lang="en-GB" sz="1400" b="1" dirty="0"/>
          </a:p>
          <a:p>
            <a:endParaRPr lang="fi-FI" sz="1400" dirty="0"/>
          </a:p>
        </p:txBody>
      </p:sp>
      <p:sp>
        <p:nvSpPr>
          <p:cNvPr id="7" name="Text Placeholder 19">
            <a:extLst>
              <a:ext uri="{FF2B5EF4-FFF2-40B4-BE49-F238E27FC236}">
                <a16:creationId xmlns:a16="http://schemas.microsoft.com/office/drawing/2014/main" id="{A1AD806F-3FE8-D204-67F4-01F824790856}"/>
              </a:ext>
            </a:extLst>
          </p:cNvPr>
          <p:cNvSpPr txBox="1">
            <a:spLocks/>
          </p:cNvSpPr>
          <p:nvPr/>
        </p:nvSpPr>
        <p:spPr>
          <a:xfrm>
            <a:off x="4428801" y="1273763"/>
            <a:ext cx="3311525" cy="504651"/>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sz="1400" b="1" dirty="0"/>
              <a:t>REVENUE BY APPLICATION TYPE (2025) AND MARKET GROWTH</a:t>
            </a:r>
          </a:p>
        </p:txBody>
      </p:sp>
      <p:sp>
        <p:nvSpPr>
          <p:cNvPr id="8" name="Title 1">
            <a:extLst>
              <a:ext uri="{FF2B5EF4-FFF2-40B4-BE49-F238E27FC236}">
                <a16:creationId xmlns:a16="http://schemas.microsoft.com/office/drawing/2014/main" id="{F5C5F7BD-CCD9-C18B-33DC-ABDB0D9BD860}"/>
              </a:ext>
            </a:extLst>
          </p:cNvPr>
          <p:cNvSpPr txBox="1">
            <a:spLocks/>
          </p:cNvSpPr>
          <p:nvPr/>
        </p:nvSpPr>
        <p:spPr>
          <a:xfrm>
            <a:off x="838199" y="404813"/>
            <a:ext cx="10514013" cy="1079971"/>
          </a:xfrm>
          <a:prstGeom prst="rect">
            <a:avLst/>
          </a:prstGeom>
        </p:spPr>
        <p:txBody>
          <a:bodyPr vert="horz"/>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en-US"/>
              <a:t>Water Solutions</a:t>
            </a:r>
            <a:endParaRPr lang="en-GB" dirty="0">
              <a:highlight>
                <a:srgbClr val="FFFF00"/>
              </a:highlight>
            </a:endParaRPr>
          </a:p>
        </p:txBody>
      </p:sp>
      <p:sp>
        <p:nvSpPr>
          <p:cNvPr id="9" name="AutoShape 2" descr="Kuvahaun tulos haulle huntsman logo">
            <a:extLst>
              <a:ext uri="{FF2B5EF4-FFF2-40B4-BE49-F238E27FC236}">
                <a16:creationId xmlns:a16="http://schemas.microsoft.com/office/drawing/2014/main" id="{D2741A61-B75F-3A78-6871-8D2B76B67B4C}"/>
              </a:ext>
            </a:extLst>
          </p:cNvPr>
          <p:cNvSpPr>
            <a:spLocks noChangeAspect="1" noChangeArrowheads="1"/>
          </p:cNvSpPr>
          <p:nvPr/>
        </p:nvSpPr>
        <p:spPr bwMode="auto">
          <a:xfrm>
            <a:off x="-42333" y="-182033"/>
            <a:ext cx="406400" cy="4064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005BBE"/>
              </a:solidFill>
              <a:effectLst/>
              <a:uLnTx/>
              <a:uFillTx/>
              <a:latin typeface="Arial"/>
              <a:ea typeface="+mn-ea"/>
              <a:cs typeface="+mn-cs"/>
            </a:endParaRPr>
          </a:p>
        </p:txBody>
      </p:sp>
      <p:sp>
        <p:nvSpPr>
          <p:cNvPr id="10" name="Rectangle 49">
            <a:extLst>
              <a:ext uri="{FF2B5EF4-FFF2-40B4-BE49-F238E27FC236}">
                <a16:creationId xmlns:a16="http://schemas.microsoft.com/office/drawing/2014/main" id="{700CBA51-8E38-7384-93C1-942D24A321A3}"/>
              </a:ext>
            </a:extLst>
          </p:cNvPr>
          <p:cNvSpPr/>
          <p:nvPr/>
        </p:nvSpPr>
        <p:spPr>
          <a:xfrm>
            <a:off x="4428362" y="3819979"/>
            <a:ext cx="3311525"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22D2D"/>
                </a:solidFill>
                <a:effectLst/>
                <a:uLnTx/>
                <a:uFillTx/>
                <a:latin typeface="Arial"/>
                <a:ea typeface="+mn-ea"/>
                <a:cs typeface="+mn-cs"/>
              </a:rPr>
              <a:t>REVENUE BY GEOGRAPHIES (2025) AND MARKET GROWTH BY REGION</a:t>
            </a:r>
          </a:p>
        </p:txBody>
      </p:sp>
      <p:graphicFrame>
        <p:nvGraphicFramePr>
          <p:cNvPr id="11" name="Chart 55">
            <a:extLst>
              <a:ext uri="{FF2B5EF4-FFF2-40B4-BE49-F238E27FC236}">
                <a16:creationId xmlns:a16="http://schemas.microsoft.com/office/drawing/2014/main" id="{1188E48C-5B9E-532C-0172-E4CCF18C1E98}"/>
              </a:ext>
            </a:extLst>
          </p:cNvPr>
          <p:cNvGraphicFramePr/>
          <p:nvPr>
            <p:extLst>
              <p:ext uri="{D42A27DB-BD31-4B8C-83A1-F6EECF244321}">
                <p14:modId xmlns:p14="http://schemas.microsoft.com/office/powerpoint/2010/main" val="2814370349"/>
              </p:ext>
            </p:extLst>
          </p:nvPr>
        </p:nvGraphicFramePr>
        <p:xfrm>
          <a:off x="8117375" y="1854987"/>
          <a:ext cx="3311525" cy="1728018"/>
        </p:xfrm>
        <a:graphic>
          <a:graphicData uri="http://schemas.openxmlformats.org/drawingml/2006/chart">
            <c:chart xmlns:c="http://schemas.openxmlformats.org/drawingml/2006/chart" xmlns:r="http://schemas.openxmlformats.org/officeDocument/2006/relationships" r:id="rId34"/>
          </a:graphicData>
        </a:graphic>
      </p:graphicFrame>
      <p:sp>
        <p:nvSpPr>
          <p:cNvPr id="12" name="TextBox 95">
            <a:extLst>
              <a:ext uri="{FF2B5EF4-FFF2-40B4-BE49-F238E27FC236}">
                <a16:creationId xmlns:a16="http://schemas.microsoft.com/office/drawing/2014/main" id="{CFB384E5-1223-BB6C-CCF5-7FEC32501223}"/>
              </a:ext>
            </a:extLst>
          </p:cNvPr>
          <p:cNvSpPr txBox="1"/>
          <p:nvPr/>
        </p:nvSpPr>
        <p:spPr>
          <a:xfrm>
            <a:off x="10645979" y="1930080"/>
            <a:ext cx="774251" cy="3693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62</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Coagulants</a:t>
            </a:r>
          </a:p>
        </p:txBody>
      </p:sp>
      <p:sp>
        <p:nvSpPr>
          <p:cNvPr id="13" name="TextBox 96">
            <a:extLst>
              <a:ext uri="{FF2B5EF4-FFF2-40B4-BE49-F238E27FC236}">
                <a16:creationId xmlns:a16="http://schemas.microsoft.com/office/drawing/2014/main" id="{9C4D03C1-B53E-2D2D-BB9B-B30E64A4C4F1}"/>
              </a:ext>
            </a:extLst>
          </p:cNvPr>
          <p:cNvSpPr txBox="1"/>
          <p:nvPr/>
        </p:nvSpPr>
        <p:spPr>
          <a:xfrm>
            <a:off x="8112869" y="3154042"/>
            <a:ext cx="639599" cy="3693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23</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Polymers</a:t>
            </a:r>
          </a:p>
        </p:txBody>
      </p:sp>
      <p:sp>
        <p:nvSpPr>
          <p:cNvPr id="14" name="TextBox 97">
            <a:extLst>
              <a:ext uri="{FF2B5EF4-FFF2-40B4-BE49-F238E27FC236}">
                <a16:creationId xmlns:a16="http://schemas.microsoft.com/office/drawing/2014/main" id="{F4740828-93BB-3EE6-CFC0-E44258885433}"/>
              </a:ext>
            </a:extLst>
          </p:cNvPr>
          <p:cNvSpPr txBox="1"/>
          <p:nvPr/>
        </p:nvSpPr>
        <p:spPr>
          <a:xfrm>
            <a:off x="8117426" y="1929906"/>
            <a:ext cx="1007640" cy="11079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D7878"/>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15</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Other</a:t>
            </a:r>
            <a:br>
              <a:rPr kumimoji="0" lang="en-US" sz="1200" b="0" i="0" u="none" strike="noStrike" kern="1200" cap="none" spc="0" normalizeH="0" baseline="0" noProof="0">
                <a:ln>
                  <a:noFill/>
                </a:ln>
                <a:solidFill>
                  <a:srgbClr val="322D2D"/>
                </a:solidFill>
                <a:effectLst/>
                <a:uLnTx/>
                <a:uFillTx/>
                <a:latin typeface="Arial"/>
                <a:ea typeface="+mn-ea"/>
                <a:cs typeface="+mn-cs"/>
              </a:rPr>
            </a:br>
            <a:r>
              <a:rPr kumimoji="0" lang="en-US" sz="1200" b="0" i="0" u="none" strike="noStrike" kern="1200" cap="none" spc="0" normalizeH="0" baseline="0" noProof="0">
                <a:ln>
                  <a:noFill/>
                </a:ln>
                <a:solidFill>
                  <a:srgbClr val="322D2D"/>
                </a:solidFill>
                <a:effectLst/>
                <a:uLnTx/>
                <a:uFillTx/>
                <a:latin typeface="Arial"/>
                <a:ea typeface="+mn-ea"/>
                <a:cs typeface="+mn-cs"/>
              </a:rPr>
              <a:t>products </a:t>
            </a:r>
            <a:br>
              <a:rPr kumimoji="0" lang="en-US" sz="1200" b="0" i="0" u="none" strike="noStrike" kern="1200" cap="none" spc="0" normalizeH="0" baseline="0" noProof="0">
                <a:ln>
                  <a:noFill/>
                </a:ln>
                <a:solidFill>
                  <a:srgbClr val="322D2D"/>
                </a:solidFill>
                <a:effectLst/>
                <a:uLnTx/>
                <a:uFillTx/>
                <a:latin typeface="Arial"/>
                <a:ea typeface="+mn-ea"/>
                <a:cs typeface="+mn-cs"/>
              </a:rPr>
            </a:br>
            <a:r>
              <a:rPr kumimoji="0" lang="en-US" sz="1200" b="0" i="0" u="none" strike="noStrike" kern="1200" cap="none" spc="0" normalizeH="0" baseline="0" noProof="0">
                <a:ln>
                  <a:noFill/>
                </a:ln>
                <a:solidFill>
                  <a:srgbClr val="322D2D"/>
                </a:solidFill>
                <a:effectLst/>
                <a:uLnTx/>
                <a:uFillTx/>
                <a:latin typeface="Arial"/>
                <a:ea typeface="+mn-ea"/>
                <a:cs typeface="+mn-cs"/>
              </a:rPr>
              <a:t>such 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22D2D"/>
                </a:solidFill>
                <a:effectLst/>
                <a:uLnTx/>
                <a:uFillTx/>
                <a:latin typeface="Arial"/>
                <a:ea typeface="+mn-ea"/>
                <a:cs typeface="+mn-cs"/>
              </a:rPr>
              <a:t>defoamers </a:t>
            </a:r>
            <a:br>
              <a:rPr kumimoji="0" lang="en-US" sz="1200" b="0" i="0" u="none" strike="noStrike" kern="1200" cap="none" spc="0" normalizeH="0" baseline="0" noProof="0">
                <a:ln>
                  <a:noFill/>
                </a:ln>
                <a:solidFill>
                  <a:srgbClr val="322D2D"/>
                </a:solidFill>
                <a:effectLst/>
                <a:uLnTx/>
                <a:uFillTx/>
                <a:latin typeface="Arial"/>
                <a:ea typeface="+mn-ea"/>
                <a:cs typeface="+mn-cs"/>
              </a:rPr>
            </a:br>
            <a:r>
              <a:rPr kumimoji="0" lang="en-US" sz="1200" b="0" i="0" u="none" strike="noStrike" kern="1200" cap="none" spc="0" normalizeH="0" baseline="0" noProof="0">
                <a:ln>
                  <a:noFill/>
                </a:ln>
                <a:solidFill>
                  <a:srgbClr val="322D2D"/>
                </a:solidFill>
                <a:effectLst/>
                <a:uLnTx/>
                <a:uFillTx/>
                <a:latin typeface="Arial"/>
                <a:ea typeface="+mn-ea"/>
                <a:cs typeface="+mn-cs"/>
              </a:rPr>
              <a:t>and biocides</a:t>
            </a:r>
          </a:p>
        </p:txBody>
      </p:sp>
      <p:sp>
        <p:nvSpPr>
          <p:cNvPr id="15" name="Oval 121">
            <a:extLst>
              <a:ext uri="{FF2B5EF4-FFF2-40B4-BE49-F238E27FC236}">
                <a16:creationId xmlns:a16="http://schemas.microsoft.com/office/drawing/2014/main" id="{E724F39B-B3CF-0323-1F02-D6F5DC338875}"/>
              </a:ext>
            </a:extLst>
          </p:cNvPr>
          <p:cNvSpPr/>
          <p:nvPr/>
        </p:nvSpPr>
        <p:spPr>
          <a:xfrm>
            <a:off x="6930229" y="2878907"/>
            <a:ext cx="457200" cy="457200"/>
          </a:xfrm>
          <a:prstGeom prst="ellipse">
            <a:avLst/>
          </a:prstGeom>
          <a:noFill/>
          <a:ln w="6350">
            <a:solidFill>
              <a:srgbClr val="BED7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3-4%</a:t>
            </a:r>
          </a:p>
        </p:txBody>
      </p:sp>
      <p:sp>
        <p:nvSpPr>
          <p:cNvPr id="16" name="Oval 123">
            <a:extLst>
              <a:ext uri="{FF2B5EF4-FFF2-40B4-BE49-F238E27FC236}">
                <a16:creationId xmlns:a16="http://schemas.microsoft.com/office/drawing/2014/main" id="{8D648C4B-B74C-0E8F-7C09-D1562BA2FC04}"/>
              </a:ext>
            </a:extLst>
          </p:cNvPr>
          <p:cNvSpPr/>
          <p:nvPr/>
        </p:nvSpPr>
        <p:spPr>
          <a:xfrm>
            <a:off x="5255634" y="2878907"/>
            <a:ext cx="457200" cy="457200"/>
          </a:xfrm>
          <a:prstGeom prst="ellipse">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4-5%</a:t>
            </a:r>
          </a:p>
        </p:txBody>
      </p:sp>
      <p:graphicFrame>
        <p:nvGraphicFramePr>
          <p:cNvPr id="17" name="Chart 125">
            <a:extLst>
              <a:ext uri="{FF2B5EF4-FFF2-40B4-BE49-F238E27FC236}">
                <a16:creationId xmlns:a16="http://schemas.microsoft.com/office/drawing/2014/main" id="{4BEE5147-E03D-6F6D-29C3-22A977A967D5}"/>
              </a:ext>
            </a:extLst>
          </p:cNvPr>
          <p:cNvGraphicFramePr/>
          <p:nvPr/>
        </p:nvGraphicFramePr>
        <p:xfrm>
          <a:off x="4419857" y="4522208"/>
          <a:ext cx="3311525" cy="981013"/>
        </p:xfrm>
        <a:graphic>
          <a:graphicData uri="http://schemas.openxmlformats.org/drawingml/2006/chart">
            <c:chart xmlns:c="http://schemas.openxmlformats.org/drawingml/2006/chart" xmlns:r="http://schemas.openxmlformats.org/officeDocument/2006/relationships" r:id="rId35"/>
          </a:graphicData>
        </a:graphic>
      </p:graphicFrame>
      <p:sp>
        <p:nvSpPr>
          <p:cNvPr id="18" name="TextBox 71">
            <a:extLst>
              <a:ext uri="{FF2B5EF4-FFF2-40B4-BE49-F238E27FC236}">
                <a16:creationId xmlns:a16="http://schemas.microsoft.com/office/drawing/2014/main" id="{D66DA02E-7D8F-2EAA-8076-A94BA4059400}"/>
              </a:ext>
            </a:extLst>
          </p:cNvPr>
          <p:cNvSpPr txBox="1"/>
          <p:nvPr/>
        </p:nvSpPr>
        <p:spPr>
          <a:xfrm>
            <a:off x="4453281" y="4456352"/>
            <a:ext cx="834728"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9BAA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60</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EMEA</a:t>
            </a:r>
          </a:p>
        </p:txBody>
      </p:sp>
      <p:sp>
        <p:nvSpPr>
          <p:cNvPr id="19" name="TextBox 75">
            <a:extLst>
              <a:ext uri="{FF2B5EF4-FFF2-40B4-BE49-F238E27FC236}">
                <a16:creationId xmlns:a16="http://schemas.microsoft.com/office/drawing/2014/main" id="{A733278D-9319-4259-9CCE-8228D262A40B}"/>
              </a:ext>
            </a:extLst>
          </p:cNvPr>
          <p:cNvSpPr txBox="1"/>
          <p:nvPr/>
        </p:nvSpPr>
        <p:spPr>
          <a:xfrm>
            <a:off x="6196345" y="4498098"/>
            <a:ext cx="732367"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7F7F7F"/>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F5AAAF"/>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40</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Americas</a:t>
            </a:r>
          </a:p>
        </p:txBody>
      </p:sp>
      <p:sp>
        <p:nvSpPr>
          <p:cNvPr id="20" name="TextBox 81">
            <a:extLst>
              <a:ext uri="{FF2B5EF4-FFF2-40B4-BE49-F238E27FC236}">
                <a16:creationId xmlns:a16="http://schemas.microsoft.com/office/drawing/2014/main" id="{226DF406-27AD-A055-09CD-3202F983436D}"/>
              </a:ext>
            </a:extLst>
          </p:cNvPr>
          <p:cNvSpPr txBox="1"/>
          <p:nvPr/>
        </p:nvSpPr>
        <p:spPr>
          <a:xfrm>
            <a:off x="7412902" y="4454088"/>
            <a:ext cx="622467"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9BAA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1</a:t>
            </a:r>
            <a:r>
              <a:rPr kumimoji="0" lang="en-GB" sz="1200" b="1" i="0" u="none" strike="noStrike" kern="1200" cap="none" spc="0" normalizeH="0" baseline="0" noProof="0">
                <a:ln>
                  <a:noFill/>
                </a:ln>
                <a:solidFill>
                  <a:srgbClr val="322D2D"/>
                </a:solidFill>
                <a:effectLst/>
                <a:uLnTx/>
                <a:uFillTx/>
                <a:latin typeface="Arial"/>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APAC</a:t>
            </a:r>
          </a:p>
        </p:txBody>
      </p:sp>
      <p:sp>
        <p:nvSpPr>
          <p:cNvPr id="21" name="TextBox 109">
            <a:extLst>
              <a:ext uri="{FF2B5EF4-FFF2-40B4-BE49-F238E27FC236}">
                <a16:creationId xmlns:a16="http://schemas.microsoft.com/office/drawing/2014/main" id="{18D91201-A536-367E-C2B6-9129ED036EAF}"/>
              </a:ext>
            </a:extLst>
          </p:cNvPr>
          <p:cNvSpPr txBox="1"/>
          <p:nvPr/>
        </p:nvSpPr>
        <p:spPr>
          <a:xfrm>
            <a:off x="4469105" y="1837353"/>
            <a:ext cx="699318"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96BEF0"/>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51%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Industrial</a:t>
            </a:r>
          </a:p>
        </p:txBody>
      </p:sp>
      <p:sp>
        <p:nvSpPr>
          <p:cNvPr id="22" name="TextBox 111">
            <a:extLst>
              <a:ext uri="{FF2B5EF4-FFF2-40B4-BE49-F238E27FC236}">
                <a16:creationId xmlns:a16="http://schemas.microsoft.com/office/drawing/2014/main" id="{001BD140-ECDD-8688-A225-9028A67DCF15}"/>
              </a:ext>
            </a:extLst>
          </p:cNvPr>
          <p:cNvSpPr txBox="1"/>
          <p:nvPr/>
        </p:nvSpPr>
        <p:spPr>
          <a:xfrm>
            <a:off x="6865950" y="1837357"/>
            <a:ext cx="901633"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BED7D7"/>
                </a:solidFill>
                <a:effectLst/>
                <a:uLnTx/>
                <a:uFillTx/>
                <a:latin typeface="Arial"/>
                <a:ea typeface="+mn-ea"/>
                <a:cs typeface="+mn-cs"/>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23</a:t>
            </a:r>
            <a:r>
              <a:rPr kumimoji="0" lang="en-GB" sz="1200" b="1" i="0" u="none" strike="noStrike" kern="1200" cap="none" spc="0" normalizeH="0" baseline="0" noProof="0">
                <a:ln>
                  <a:noFill/>
                </a:ln>
                <a:solidFill>
                  <a:srgbClr val="322D2D"/>
                </a:solidFill>
                <a:effectLst/>
                <a:uLnTx/>
                <a:uFillTx/>
                <a:latin typeface="Arial"/>
                <a:ea typeface="+mn-ea"/>
                <a:cs typeface="+mn-cs"/>
              </a:rPr>
              <a:t>%</a:t>
            </a:r>
            <a:br>
              <a:rPr kumimoji="0" lang="en-GB" sz="1200" b="1" i="0" u="none" strike="noStrike" kern="1200" cap="none" spc="0" normalizeH="0" baseline="0" noProof="0">
                <a:ln>
                  <a:noFill/>
                </a:ln>
                <a:solidFill>
                  <a:srgbClr val="322D2D"/>
                </a:solidFill>
                <a:effectLst/>
                <a:uLnTx/>
                <a:uFillTx/>
                <a:latin typeface="Arial"/>
                <a:ea typeface="+mn-ea"/>
                <a:cs typeface="+mn-cs"/>
              </a:rPr>
            </a:br>
            <a:r>
              <a:rPr kumimoji="0" lang="fi-FI" sz="1200" b="0" i="0" u="none" strike="noStrike" kern="1200" cap="none" spc="0" normalizeH="0" baseline="0" noProof="0">
                <a:ln>
                  <a:noFill/>
                </a:ln>
                <a:solidFill>
                  <a:srgbClr val="322D2D"/>
                </a:solidFill>
                <a:effectLst/>
                <a:uLnTx/>
                <a:uFillTx/>
                <a:latin typeface="Arial"/>
                <a:ea typeface="+mn-ea"/>
                <a:cs typeface="+mn-cs"/>
              </a:rPr>
              <a:t>Urban </a:t>
            </a:r>
            <a:r>
              <a:rPr kumimoji="0" lang="fi-FI" sz="1200" b="0" i="0" u="none" strike="noStrike" kern="1200" cap="none" spc="0" normalizeH="0" baseline="0" noProof="0" err="1">
                <a:ln>
                  <a:noFill/>
                </a:ln>
                <a:solidFill>
                  <a:srgbClr val="322D2D"/>
                </a:solidFill>
                <a:effectLst/>
                <a:uLnTx/>
                <a:uFillTx/>
                <a:latin typeface="Arial"/>
                <a:ea typeface="+mn-ea"/>
                <a:cs typeface="+mn-cs"/>
              </a:rPr>
              <a:t>Americas</a:t>
            </a:r>
            <a:r>
              <a:rPr kumimoji="0" lang="fi-FI" sz="1200" b="0" i="0" u="none" strike="noStrike" kern="1200" cap="none" spc="0" normalizeH="0" baseline="0" noProof="0">
                <a:ln>
                  <a:noFill/>
                </a:ln>
                <a:solidFill>
                  <a:srgbClr val="322D2D"/>
                </a:solidFill>
                <a:effectLst/>
                <a:uLnTx/>
                <a:uFillTx/>
                <a:latin typeface="Arial"/>
                <a:ea typeface="+mn-ea"/>
                <a:cs typeface="+mn-cs"/>
              </a:rPr>
              <a:t>*</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23" name="Oval 126">
            <a:extLst>
              <a:ext uri="{FF2B5EF4-FFF2-40B4-BE49-F238E27FC236}">
                <a16:creationId xmlns:a16="http://schemas.microsoft.com/office/drawing/2014/main" id="{16FC4C56-623D-8147-3025-731FD2F84521}"/>
              </a:ext>
            </a:extLst>
          </p:cNvPr>
          <p:cNvSpPr/>
          <p:nvPr/>
        </p:nvSpPr>
        <p:spPr>
          <a:xfrm>
            <a:off x="7419371" y="5339896"/>
            <a:ext cx="457200" cy="457200"/>
          </a:xfrm>
          <a:prstGeom prst="ellipse">
            <a:avLst/>
          </a:prstGeom>
          <a:noFill/>
          <a:ln w="6350">
            <a:solidFill>
              <a:srgbClr val="BED7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5-6%</a:t>
            </a:r>
          </a:p>
        </p:txBody>
      </p:sp>
      <p:sp>
        <p:nvSpPr>
          <p:cNvPr id="24" name="Oval 127">
            <a:extLst>
              <a:ext uri="{FF2B5EF4-FFF2-40B4-BE49-F238E27FC236}">
                <a16:creationId xmlns:a16="http://schemas.microsoft.com/office/drawing/2014/main" id="{0C767F94-4D57-4EFB-17FC-5D8FE30AECE6}"/>
              </a:ext>
            </a:extLst>
          </p:cNvPr>
          <p:cNvSpPr/>
          <p:nvPr/>
        </p:nvSpPr>
        <p:spPr>
          <a:xfrm>
            <a:off x="6493023" y="5319025"/>
            <a:ext cx="457200" cy="457200"/>
          </a:xfrm>
          <a:prstGeom prst="ellipse">
            <a:avLst/>
          </a:prstGeom>
          <a:noFill/>
          <a:ln w="6350">
            <a:solidFill>
              <a:srgbClr val="7D7878"/>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3-4%</a:t>
            </a:r>
          </a:p>
        </p:txBody>
      </p:sp>
      <p:sp>
        <p:nvSpPr>
          <p:cNvPr id="25" name="Oval 128">
            <a:extLst>
              <a:ext uri="{FF2B5EF4-FFF2-40B4-BE49-F238E27FC236}">
                <a16:creationId xmlns:a16="http://schemas.microsoft.com/office/drawing/2014/main" id="{6B973260-0235-B75F-49B2-FF5D3471920A}"/>
              </a:ext>
            </a:extLst>
          </p:cNvPr>
          <p:cNvSpPr/>
          <p:nvPr/>
        </p:nvSpPr>
        <p:spPr>
          <a:xfrm>
            <a:off x="5078393" y="5311021"/>
            <a:ext cx="457200" cy="457200"/>
          </a:xfrm>
          <a:prstGeom prst="ellipse">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3-4%</a:t>
            </a:r>
          </a:p>
        </p:txBody>
      </p:sp>
      <p:sp>
        <p:nvSpPr>
          <p:cNvPr id="26" name="TextBox 76">
            <a:extLst>
              <a:ext uri="{FF2B5EF4-FFF2-40B4-BE49-F238E27FC236}">
                <a16:creationId xmlns:a16="http://schemas.microsoft.com/office/drawing/2014/main" id="{BE78E77E-3D7E-53A0-795C-2E59E8CD6173}"/>
              </a:ext>
            </a:extLst>
          </p:cNvPr>
          <p:cNvSpPr txBox="1"/>
          <p:nvPr/>
        </p:nvSpPr>
        <p:spPr>
          <a:xfrm>
            <a:off x="855754" y="4049531"/>
            <a:ext cx="3484328" cy="184666"/>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22D2D"/>
                </a:solidFill>
                <a:effectLst/>
                <a:uLnTx/>
                <a:uFillTx/>
                <a:latin typeface="Arial"/>
                <a:ea typeface="+mn-ea"/>
                <a:cs typeface="+mn-cs"/>
              </a:rPr>
              <a:t>WATER TREATMENT, MARKET SHARE</a:t>
            </a:r>
            <a:endParaRPr kumimoji="0" lang="en-GB" sz="1200" b="0" i="0" u="none" strike="noStrike" kern="1200" cap="none" spc="0" normalizeH="0" baseline="0" noProof="0">
              <a:ln>
                <a:noFill/>
              </a:ln>
              <a:solidFill>
                <a:srgbClr val="322D2D"/>
              </a:solidFill>
              <a:effectLst/>
              <a:uLnTx/>
              <a:uFillTx/>
              <a:latin typeface="Arial"/>
              <a:ea typeface="+mn-ea"/>
              <a:cs typeface="+mn-cs"/>
            </a:endParaRPr>
          </a:p>
        </p:txBody>
      </p:sp>
      <p:sp>
        <p:nvSpPr>
          <p:cNvPr id="27" name="Rectangle 77">
            <a:extLst>
              <a:ext uri="{FF2B5EF4-FFF2-40B4-BE49-F238E27FC236}">
                <a16:creationId xmlns:a16="http://schemas.microsoft.com/office/drawing/2014/main" id="{FC8CAEBD-5403-03D7-39CD-CAD38DD54252}"/>
              </a:ext>
            </a:extLst>
          </p:cNvPr>
          <p:cNvSpPr/>
          <p:nvPr/>
        </p:nvSpPr>
        <p:spPr>
          <a:xfrm>
            <a:off x="8117426" y="4666210"/>
            <a:ext cx="719608" cy="1144622"/>
          </a:xfrm>
          <a:prstGeom prst="rect">
            <a:avLst/>
          </a:prstGeom>
        </p:spPr>
        <p:txBody>
          <a:bodyPr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Amsterdam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Barcelona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Berlin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Oslo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Paris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Stockholm</a:t>
            </a:r>
          </a:p>
        </p:txBody>
      </p:sp>
      <p:cxnSp>
        <p:nvCxnSpPr>
          <p:cNvPr id="28" name="Straight Connector 78">
            <a:extLst>
              <a:ext uri="{FF2B5EF4-FFF2-40B4-BE49-F238E27FC236}">
                <a16:creationId xmlns:a16="http://schemas.microsoft.com/office/drawing/2014/main" id="{12FDA971-377D-E384-6EFF-112487A83377}"/>
              </a:ext>
            </a:extLst>
          </p:cNvPr>
          <p:cNvCxnSpPr/>
          <p:nvPr/>
        </p:nvCxnSpPr>
        <p:spPr>
          <a:xfrm>
            <a:off x="9696400" y="4532413"/>
            <a:ext cx="0" cy="1560412"/>
          </a:xfrm>
          <a:prstGeom prst="line">
            <a:avLst/>
          </a:prstGeom>
          <a:ln w="9525" cap="flat">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29" name="Rectangle 79">
            <a:extLst>
              <a:ext uri="{FF2B5EF4-FFF2-40B4-BE49-F238E27FC236}">
                <a16:creationId xmlns:a16="http://schemas.microsoft.com/office/drawing/2014/main" id="{FF3ACDA6-F163-6CBA-8296-31EEF8E8A6D4}"/>
              </a:ext>
            </a:extLst>
          </p:cNvPr>
          <p:cNvSpPr/>
          <p:nvPr/>
        </p:nvSpPr>
        <p:spPr>
          <a:xfrm>
            <a:off x="8837034" y="4666210"/>
            <a:ext cx="864096" cy="1151657"/>
          </a:xfrm>
          <a:prstGeom prst="rect">
            <a:avLst/>
          </a:prstGeom>
        </p:spPr>
        <p:txBody>
          <a:bodyPr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Los Angeles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Montreal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New York City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322D2D"/>
                </a:solidFill>
                <a:effectLst/>
                <a:uLnTx/>
                <a:uFillTx/>
                <a:latin typeface="Arial"/>
                <a:ea typeface="+mn-ea"/>
                <a:cs typeface="+mn-cs"/>
              </a:rPr>
              <a:t>Hamburg</a:t>
            </a:r>
          </a:p>
        </p:txBody>
      </p:sp>
      <p:cxnSp>
        <p:nvCxnSpPr>
          <p:cNvPr id="30" name="Straight Connector 89">
            <a:extLst>
              <a:ext uri="{FF2B5EF4-FFF2-40B4-BE49-F238E27FC236}">
                <a16:creationId xmlns:a16="http://schemas.microsoft.com/office/drawing/2014/main" id="{0294EB6C-E9E2-1C22-EA65-4B90D415CD4B}"/>
              </a:ext>
            </a:extLst>
          </p:cNvPr>
          <p:cNvCxnSpPr>
            <a:cxnSpLocks/>
          </p:cNvCxnSpPr>
          <p:nvPr/>
        </p:nvCxnSpPr>
        <p:spPr>
          <a:xfrm flipH="1">
            <a:off x="4255992" y="1263650"/>
            <a:ext cx="77516" cy="5189538"/>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102">
            <a:extLst>
              <a:ext uri="{FF2B5EF4-FFF2-40B4-BE49-F238E27FC236}">
                <a16:creationId xmlns:a16="http://schemas.microsoft.com/office/drawing/2014/main" id="{BEA651AF-F318-E77B-8510-043CF2000280}"/>
              </a:ext>
            </a:extLst>
          </p:cNvPr>
          <p:cNvCxnSpPr>
            <a:cxnSpLocks/>
          </p:cNvCxnSpPr>
          <p:nvPr/>
        </p:nvCxnSpPr>
        <p:spPr>
          <a:xfrm>
            <a:off x="8009063" y="1227406"/>
            <a:ext cx="0" cy="5251242"/>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32" name="TextBox 103">
            <a:extLst>
              <a:ext uri="{FF2B5EF4-FFF2-40B4-BE49-F238E27FC236}">
                <a16:creationId xmlns:a16="http://schemas.microsoft.com/office/drawing/2014/main" id="{22C58949-C4E4-83BF-A59C-E3240DA900DC}"/>
              </a:ext>
            </a:extLst>
          </p:cNvPr>
          <p:cNvSpPr txBox="1"/>
          <p:nvPr/>
        </p:nvSpPr>
        <p:spPr>
          <a:xfrm>
            <a:off x="4500394" y="2838993"/>
            <a:ext cx="536796" cy="432048"/>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33" name="TextBox 108">
            <a:extLst>
              <a:ext uri="{FF2B5EF4-FFF2-40B4-BE49-F238E27FC236}">
                <a16:creationId xmlns:a16="http://schemas.microsoft.com/office/drawing/2014/main" id="{2EB9955E-55F8-5FB7-5EA8-753D3DD8F776}"/>
              </a:ext>
            </a:extLst>
          </p:cNvPr>
          <p:cNvSpPr txBox="1"/>
          <p:nvPr/>
        </p:nvSpPr>
        <p:spPr>
          <a:xfrm>
            <a:off x="4427976" y="5349756"/>
            <a:ext cx="536796" cy="423369"/>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Market growth*</a:t>
            </a:r>
          </a:p>
        </p:txBody>
      </p:sp>
      <p:sp>
        <p:nvSpPr>
          <p:cNvPr id="34" name="Rectangle 50">
            <a:extLst>
              <a:ext uri="{FF2B5EF4-FFF2-40B4-BE49-F238E27FC236}">
                <a16:creationId xmlns:a16="http://schemas.microsoft.com/office/drawing/2014/main" id="{4983EBC0-4524-1B03-D69C-F81FA0C2C5D6}"/>
              </a:ext>
            </a:extLst>
          </p:cNvPr>
          <p:cNvSpPr/>
          <p:nvPr/>
        </p:nvSpPr>
        <p:spPr>
          <a:xfrm>
            <a:off x="8108034" y="3824995"/>
            <a:ext cx="3311525" cy="384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CUSTOMER EXAMPLES</a:t>
            </a:r>
          </a:p>
        </p:txBody>
      </p:sp>
      <p:sp>
        <p:nvSpPr>
          <p:cNvPr id="35" name="Rectangle 51">
            <a:extLst>
              <a:ext uri="{FF2B5EF4-FFF2-40B4-BE49-F238E27FC236}">
                <a16:creationId xmlns:a16="http://schemas.microsoft.com/office/drawing/2014/main" id="{9A9E164A-5701-92C8-C764-FD8D67B9094A}"/>
              </a:ext>
            </a:extLst>
          </p:cNvPr>
          <p:cNvSpPr/>
          <p:nvPr/>
        </p:nvSpPr>
        <p:spPr>
          <a:xfrm>
            <a:off x="860596" y="3806730"/>
            <a:ext cx="3452284" cy="3022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22D2D"/>
                </a:solidFill>
                <a:effectLst/>
                <a:uLnTx/>
                <a:uFillTx/>
                <a:latin typeface="Arial"/>
                <a:ea typeface="+mn-ea"/>
                <a:cs typeface="+mn-cs"/>
              </a:rPr>
              <a:t>MARKET ENVIRONMENT</a:t>
            </a:r>
          </a:p>
        </p:txBody>
      </p:sp>
      <p:sp>
        <p:nvSpPr>
          <p:cNvPr id="36" name="TextBox 52">
            <a:extLst>
              <a:ext uri="{FF2B5EF4-FFF2-40B4-BE49-F238E27FC236}">
                <a16:creationId xmlns:a16="http://schemas.microsoft.com/office/drawing/2014/main" id="{5180552A-4A83-1373-B872-05065AFF1EDC}"/>
              </a:ext>
            </a:extLst>
          </p:cNvPr>
          <p:cNvSpPr txBox="1"/>
          <p:nvPr/>
        </p:nvSpPr>
        <p:spPr>
          <a:xfrm>
            <a:off x="889236" y="5251278"/>
            <a:ext cx="1611313" cy="1014413"/>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22D2D"/>
                </a:solidFill>
                <a:effectLst/>
                <a:uLnTx/>
                <a:uFillTx/>
                <a:latin typeface="Arial"/>
                <a:ea typeface="+mn-ea"/>
                <a:cs typeface="+mn-cs"/>
              </a:rPr>
              <a:t>Main competitors in coagulants: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err="1">
                <a:ln>
                  <a:noFill/>
                </a:ln>
                <a:solidFill>
                  <a:srgbClr val="322D2D"/>
                </a:solidFill>
                <a:effectLst/>
                <a:uLnTx/>
                <a:uFillTx/>
                <a:latin typeface="Arial"/>
                <a:ea typeface="+mn-ea"/>
                <a:cs typeface="+mn-cs"/>
              </a:rPr>
              <a:t>Feralco</a:t>
            </a:r>
            <a:r>
              <a:rPr kumimoji="0" lang="en-GB" sz="1100" b="0" i="0" u="none" strike="noStrike" kern="1200" cap="none" spc="0" normalizeH="0" baseline="0" noProof="0">
                <a:ln>
                  <a:noFill/>
                </a:ln>
                <a:solidFill>
                  <a:srgbClr val="322D2D"/>
                </a:solidFill>
                <a:effectLst/>
                <a:uLnTx/>
                <a:uFillTx/>
                <a:latin typeface="Arial"/>
                <a:ea typeface="+mn-ea"/>
                <a:cs typeface="+mn-cs"/>
              </a:rPr>
              <a:t> (Europe)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a:ln>
                  <a:noFill/>
                </a:ln>
                <a:solidFill>
                  <a:srgbClr val="322D2D"/>
                </a:solidFill>
                <a:effectLst/>
                <a:uLnTx/>
                <a:uFillTx/>
                <a:latin typeface="Arial"/>
                <a:ea typeface="+mn-ea"/>
                <a:cs typeface="+mn-cs"/>
              </a:rPr>
              <a:t>Kronos (Europe)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err="1">
                <a:ln>
                  <a:noFill/>
                </a:ln>
                <a:solidFill>
                  <a:srgbClr val="322D2D"/>
                </a:solidFill>
                <a:effectLst/>
                <a:uLnTx/>
                <a:uFillTx/>
                <a:latin typeface="Arial"/>
                <a:ea typeface="+mn-ea"/>
                <a:cs typeface="+mn-cs"/>
              </a:rPr>
              <a:t>Chemtrade</a:t>
            </a:r>
            <a:r>
              <a:rPr kumimoji="0" lang="en-GB" sz="1100" b="0" i="0" u="none" strike="noStrike" kern="1200" cap="none" spc="0" normalizeH="0" baseline="0" noProof="0">
                <a:ln>
                  <a:noFill/>
                </a:ln>
                <a:solidFill>
                  <a:srgbClr val="322D2D"/>
                </a:solidFill>
                <a:effectLst/>
                <a:uLnTx/>
                <a:uFillTx/>
                <a:latin typeface="Arial"/>
                <a:ea typeface="+mn-ea"/>
                <a:cs typeface="+mn-cs"/>
              </a:rPr>
              <a:t> (NA)</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err="1">
                <a:ln>
                  <a:noFill/>
                </a:ln>
                <a:solidFill>
                  <a:srgbClr val="322D2D"/>
                </a:solidFill>
                <a:effectLst/>
                <a:uLnTx/>
                <a:uFillTx/>
                <a:latin typeface="Arial"/>
                <a:ea typeface="+mn-ea"/>
                <a:cs typeface="+mn-cs"/>
              </a:rPr>
              <a:t>USAlco</a:t>
            </a:r>
            <a:r>
              <a:rPr kumimoji="0" lang="en-GB" sz="1100" b="0" i="0" u="none" strike="noStrike" kern="1200" cap="none" spc="0" normalizeH="0" baseline="0" noProof="0">
                <a:ln>
                  <a:noFill/>
                </a:ln>
                <a:solidFill>
                  <a:srgbClr val="322D2D"/>
                </a:solidFill>
                <a:effectLst/>
                <a:uLnTx/>
                <a:uFillTx/>
                <a:latin typeface="Arial"/>
                <a:ea typeface="+mn-ea"/>
                <a:cs typeface="+mn-cs"/>
              </a:rPr>
              <a:t> (NA)</a:t>
            </a:r>
          </a:p>
        </p:txBody>
      </p:sp>
      <p:sp>
        <p:nvSpPr>
          <p:cNvPr id="37" name="TextBox 56">
            <a:extLst>
              <a:ext uri="{FF2B5EF4-FFF2-40B4-BE49-F238E27FC236}">
                <a16:creationId xmlns:a16="http://schemas.microsoft.com/office/drawing/2014/main" id="{FDC4F9D1-B6B1-2329-1790-48507AA28AEC}"/>
              </a:ext>
            </a:extLst>
          </p:cNvPr>
          <p:cNvSpPr txBox="1"/>
          <p:nvPr/>
        </p:nvSpPr>
        <p:spPr>
          <a:xfrm>
            <a:off x="8116692" y="4162154"/>
            <a:ext cx="1608541" cy="369332"/>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22D2D"/>
                </a:solidFill>
                <a:effectLst/>
                <a:uLnTx/>
                <a:uFillTx/>
                <a:latin typeface="Arial"/>
                <a:ea typeface="+mn-ea"/>
                <a:cs typeface="+mn-cs"/>
              </a:rPr>
              <a:t>URBAN</a:t>
            </a:r>
            <a:br>
              <a:rPr kumimoji="0" lang="en-GB" sz="1200" b="0"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customer examples</a:t>
            </a:r>
          </a:p>
        </p:txBody>
      </p:sp>
      <p:sp>
        <p:nvSpPr>
          <p:cNvPr id="38" name="TextBox 57">
            <a:extLst>
              <a:ext uri="{FF2B5EF4-FFF2-40B4-BE49-F238E27FC236}">
                <a16:creationId xmlns:a16="http://schemas.microsoft.com/office/drawing/2014/main" id="{0A93F9D1-3383-1A15-3DB3-93B6F2DE850A}"/>
              </a:ext>
            </a:extLst>
          </p:cNvPr>
          <p:cNvSpPr txBox="1"/>
          <p:nvPr/>
        </p:nvSpPr>
        <p:spPr>
          <a:xfrm>
            <a:off x="9879532" y="4162154"/>
            <a:ext cx="1549419" cy="369332"/>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22D2D"/>
                </a:solidFill>
                <a:effectLst/>
                <a:uLnTx/>
                <a:uFillTx/>
                <a:latin typeface="Arial"/>
                <a:ea typeface="+mn-ea"/>
                <a:cs typeface="+mn-cs"/>
              </a:rPr>
              <a:t>INDUSTRIAL</a:t>
            </a:r>
            <a:br>
              <a:rPr kumimoji="0" lang="en-GB" sz="1200" b="0" i="0" u="none" strike="noStrike" kern="1200" cap="none" spc="0" normalizeH="0" baseline="0" noProof="0">
                <a:ln>
                  <a:noFill/>
                </a:ln>
                <a:solidFill>
                  <a:srgbClr val="322D2D"/>
                </a:solidFill>
                <a:effectLst/>
                <a:uLnTx/>
                <a:uFillTx/>
                <a:latin typeface="Arial"/>
                <a:ea typeface="+mn-ea"/>
                <a:cs typeface="+mn-cs"/>
              </a:rPr>
            </a:br>
            <a:r>
              <a:rPr kumimoji="0" lang="en-GB" sz="1200" b="0" i="0" u="none" strike="noStrike" kern="1200" cap="none" spc="0" normalizeH="0" baseline="0" noProof="0">
                <a:ln>
                  <a:noFill/>
                </a:ln>
                <a:solidFill>
                  <a:srgbClr val="322D2D"/>
                </a:solidFill>
                <a:effectLst/>
                <a:uLnTx/>
                <a:uFillTx/>
                <a:latin typeface="Arial"/>
                <a:ea typeface="+mn-ea"/>
                <a:cs typeface="+mn-cs"/>
              </a:rPr>
              <a:t>customer examples</a:t>
            </a:r>
          </a:p>
        </p:txBody>
      </p:sp>
      <p:cxnSp>
        <p:nvCxnSpPr>
          <p:cNvPr id="39" name="Straight Connector 6">
            <a:extLst>
              <a:ext uri="{FF2B5EF4-FFF2-40B4-BE49-F238E27FC236}">
                <a16:creationId xmlns:a16="http://schemas.microsoft.com/office/drawing/2014/main" id="{644DBD45-5A83-EB14-FA3D-526CA1023A5A}"/>
              </a:ext>
            </a:extLst>
          </p:cNvPr>
          <p:cNvCxnSpPr>
            <a:cxnSpLocks/>
          </p:cNvCxnSpPr>
          <p:nvPr/>
        </p:nvCxnSpPr>
        <p:spPr>
          <a:xfrm>
            <a:off x="5804124" y="3020384"/>
            <a:ext cx="0" cy="20605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pic>
        <p:nvPicPr>
          <p:cNvPr id="40" name="Picture 66">
            <a:extLst>
              <a:ext uri="{FF2B5EF4-FFF2-40B4-BE49-F238E27FC236}">
                <a16:creationId xmlns:a16="http://schemas.microsoft.com/office/drawing/2014/main" id="{74EB6FE1-1582-2450-B9F4-D9C7053DBC38}"/>
              </a:ext>
            </a:extLst>
          </p:cNvPr>
          <p:cNvPicPr>
            <a:picLocks noChangeAspect="1"/>
          </p:cNvPicPr>
          <p:nvPr/>
        </p:nvPicPr>
        <p:blipFill>
          <a:blip r:embed="rId36" cstate="email">
            <a:extLst>
              <a:ext uri="{28A0092B-C50C-407E-A947-70E740481C1C}">
                <a14:useLocalDpi xmlns:a14="http://schemas.microsoft.com/office/drawing/2010/main" val="0"/>
              </a:ext>
            </a:extLst>
          </a:blip>
          <a:stretch>
            <a:fillRect/>
          </a:stretch>
        </p:blipFill>
        <p:spPr>
          <a:xfrm>
            <a:off x="10676456" y="4812099"/>
            <a:ext cx="652238" cy="136970"/>
          </a:xfrm>
          <a:prstGeom prst="rect">
            <a:avLst/>
          </a:prstGeom>
        </p:spPr>
      </p:pic>
      <p:pic>
        <p:nvPicPr>
          <p:cNvPr id="41" name="Picture 6" descr="Image result for carlsberg logo no background">
            <a:extLst>
              <a:ext uri="{FF2B5EF4-FFF2-40B4-BE49-F238E27FC236}">
                <a16:creationId xmlns:a16="http://schemas.microsoft.com/office/drawing/2014/main" id="{48EB134C-6266-9D44-F3B7-E78F523F8A55}"/>
              </a:ext>
            </a:extLst>
          </p:cNvPr>
          <p:cNvPicPr>
            <a:picLocks noChangeAspect="1" noChangeArrowheads="1"/>
          </p:cNvPicPr>
          <p:nvPr/>
        </p:nvPicPr>
        <p:blipFill>
          <a:blip r:embed="rId37" cstate="email">
            <a:extLst>
              <a:ext uri="{28A0092B-C50C-407E-A947-70E740481C1C}">
                <a14:useLocalDpi xmlns:a14="http://schemas.microsoft.com/office/drawing/2010/main" val="0"/>
              </a:ext>
            </a:extLst>
          </a:blip>
          <a:srcRect/>
          <a:stretch>
            <a:fillRect/>
          </a:stretch>
        </p:blipFill>
        <p:spPr bwMode="auto">
          <a:xfrm>
            <a:off x="9964011" y="5040668"/>
            <a:ext cx="489504" cy="199203"/>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9">
            <a:extLst>
              <a:ext uri="{FF2B5EF4-FFF2-40B4-BE49-F238E27FC236}">
                <a16:creationId xmlns:a16="http://schemas.microsoft.com/office/drawing/2014/main" id="{5F17208B-E712-0A60-1205-B08E5BD80EF4}"/>
              </a:ext>
            </a:extLst>
          </p:cNvPr>
          <p:cNvPicPr>
            <a:picLocks noChangeAspect="1"/>
          </p:cNvPicPr>
          <p:nvPr/>
        </p:nvPicPr>
        <p:blipFill>
          <a:blip r:embed="rId38" cstate="email">
            <a:extLst>
              <a:ext uri="{28A0092B-C50C-407E-A947-70E740481C1C}">
                <a14:useLocalDpi xmlns:a14="http://schemas.microsoft.com/office/drawing/2010/main" val="0"/>
              </a:ext>
            </a:extLst>
          </a:blip>
          <a:stretch>
            <a:fillRect/>
          </a:stretch>
        </p:blipFill>
        <p:spPr>
          <a:xfrm>
            <a:off x="10637807" y="4996141"/>
            <a:ext cx="662997" cy="327688"/>
          </a:xfrm>
          <a:prstGeom prst="rect">
            <a:avLst/>
          </a:prstGeom>
        </p:spPr>
      </p:pic>
      <p:pic>
        <p:nvPicPr>
          <p:cNvPr id="43" name="Picture 13">
            <a:extLst>
              <a:ext uri="{FF2B5EF4-FFF2-40B4-BE49-F238E27FC236}">
                <a16:creationId xmlns:a16="http://schemas.microsoft.com/office/drawing/2014/main" id="{FE1078C8-70A0-0CA1-B78C-249192D79881}"/>
              </a:ext>
            </a:extLst>
          </p:cNvPr>
          <p:cNvPicPr>
            <a:picLocks noChangeAspect="1"/>
          </p:cNvPicPr>
          <p:nvPr/>
        </p:nvPicPr>
        <p:blipFill>
          <a:blip r:embed="rId39" cstate="email">
            <a:extLst>
              <a:ext uri="{28A0092B-C50C-407E-A947-70E740481C1C}">
                <a14:useLocalDpi xmlns:a14="http://schemas.microsoft.com/office/drawing/2010/main" val="0"/>
              </a:ext>
            </a:extLst>
          </a:blip>
          <a:stretch>
            <a:fillRect/>
          </a:stretch>
        </p:blipFill>
        <p:spPr>
          <a:xfrm>
            <a:off x="9865243" y="4746109"/>
            <a:ext cx="739204" cy="251482"/>
          </a:xfrm>
          <a:prstGeom prst="rect">
            <a:avLst/>
          </a:prstGeom>
        </p:spPr>
      </p:pic>
      <p:graphicFrame>
        <p:nvGraphicFramePr>
          <p:cNvPr id="3" name="Chart 2">
            <a:extLst>
              <a:ext uri="{FF2B5EF4-FFF2-40B4-BE49-F238E27FC236}">
                <a16:creationId xmlns:a16="http://schemas.microsoft.com/office/drawing/2014/main" id="{D32D5842-1830-15D0-911C-4AD47517F34A}"/>
              </a:ext>
            </a:extLst>
          </p:cNvPr>
          <p:cNvGraphicFramePr/>
          <p:nvPr>
            <p:custDataLst>
              <p:tags r:id="rId2"/>
            </p:custDataLst>
            <p:extLst>
              <p:ext uri="{D42A27DB-BD31-4B8C-83A1-F6EECF244321}">
                <p14:modId xmlns:p14="http://schemas.microsoft.com/office/powerpoint/2010/main" val="1333942594"/>
              </p:ext>
            </p:extLst>
          </p:nvPr>
        </p:nvGraphicFramePr>
        <p:xfrm>
          <a:off x="1065213" y="1714500"/>
          <a:ext cx="2781300" cy="1530350"/>
        </p:xfrm>
        <a:graphic>
          <a:graphicData uri="http://schemas.openxmlformats.org/drawingml/2006/chart">
            <c:chart xmlns:c="http://schemas.openxmlformats.org/drawingml/2006/chart" xmlns:r="http://schemas.openxmlformats.org/officeDocument/2006/relationships" r:id="rId40"/>
          </a:graphicData>
        </a:graphic>
      </p:graphicFrame>
      <p:sp>
        <p:nvSpPr>
          <p:cNvPr id="44" name="Text Placeholder 2">
            <a:extLst>
              <a:ext uri="{FF2B5EF4-FFF2-40B4-BE49-F238E27FC236}">
                <a16:creationId xmlns:a16="http://schemas.microsoft.com/office/drawing/2014/main" id="{8A69F770-E2F2-469A-E3E8-A078675FA1A9}"/>
              </a:ext>
            </a:extLst>
          </p:cNvPr>
          <p:cNvSpPr>
            <a:spLocks/>
          </p:cNvSpPr>
          <p:nvPr>
            <p:custDataLst>
              <p:tags r:id="rId3"/>
            </p:custDataLst>
          </p:nvPr>
        </p:nvSpPr>
        <p:spPr bwMode="gray">
          <a:xfrm>
            <a:off x="990600" y="3111500"/>
            <a:ext cx="571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C603A12F-A03E-40BA-9DA8-7B4EC25E4FDD}" type="datetime'''''''''''''''''''0'''''''''''''''">
              <a:rPr lang="en-US" altLang="en-US" sz="800" smtClean="0">
                <a:solidFill>
                  <a:srgbClr val="322D2D"/>
                </a:solidFill>
                <a:effectLst/>
              </a:rPr>
              <a:pPr lvl="0" algn="r">
                <a:spcBef>
                  <a:spcPct val="0"/>
                </a:spcBef>
                <a:spcAft>
                  <a:spcPct val="0"/>
                </a:spcAft>
              </a:pPr>
              <a:t>0</a:t>
            </a:fld>
            <a:endParaRPr lang="en-US" sz="800" dirty="0">
              <a:solidFill>
                <a:srgbClr val="322D2D"/>
              </a:solidFill>
            </a:endParaRPr>
          </a:p>
        </p:txBody>
      </p:sp>
      <p:sp>
        <p:nvSpPr>
          <p:cNvPr id="46" name="Text Placeholder 2">
            <a:extLst>
              <a:ext uri="{FF2B5EF4-FFF2-40B4-BE49-F238E27FC236}">
                <a16:creationId xmlns:a16="http://schemas.microsoft.com/office/drawing/2014/main" id="{27071BDD-446D-E8A5-B14D-B14CA66EC4DA}"/>
              </a:ext>
            </a:extLst>
          </p:cNvPr>
          <p:cNvSpPr>
            <a:spLocks/>
          </p:cNvSpPr>
          <p:nvPr>
            <p:custDataLst>
              <p:tags r:id="rId4"/>
            </p:custDataLst>
          </p:nvPr>
        </p:nvSpPr>
        <p:spPr bwMode="gray">
          <a:xfrm>
            <a:off x="876300" y="2959100"/>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6EF0E09D-AE81-48A1-8992-73CFE6140765}" type="datetime'''''''2''''''''00'''''''''''''''''''''">
              <a:rPr lang="en-US" altLang="en-US" sz="800" smtClean="0">
                <a:solidFill>
                  <a:srgbClr val="322D2D"/>
                </a:solidFill>
                <a:effectLst/>
              </a:rPr>
              <a:pPr lvl="0" algn="r">
                <a:spcBef>
                  <a:spcPct val="0"/>
                </a:spcBef>
                <a:spcAft>
                  <a:spcPct val="0"/>
                </a:spcAft>
              </a:pPr>
              <a:t>200</a:t>
            </a:fld>
            <a:endParaRPr lang="en-US" sz="800" dirty="0">
              <a:solidFill>
                <a:srgbClr val="322D2D"/>
              </a:solidFill>
            </a:endParaRPr>
          </a:p>
        </p:txBody>
      </p:sp>
      <p:sp>
        <p:nvSpPr>
          <p:cNvPr id="47" name="Text Placeholder 2">
            <a:extLst>
              <a:ext uri="{FF2B5EF4-FFF2-40B4-BE49-F238E27FC236}">
                <a16:creationId xmlns:a16="http://schemas.microsoft.com/office/drawing/2014/main" id="{D88EA422-A6E6-AD34-28F8-15110EFB7533}"/>
              </a:ext>
            </a:extLst>
          </p:cNvPr>
          <p:cNvSpPr>
            <a:spLocks/>
          </p:cNvSpPr>
          <p:nvPr>
            <p:custDataLst>
              <p:tags r:id="rId5"/>
            </p:custDataLst>
          </p:nvPr>
        </p:nvSpPr>
        <p:spPr bwMode="gray">
          <a:xfrm>
            <a:off x="876300" y="2808288"/>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B2A9E3FA-4F84-4D73-8F01-71474CC7D529}" type="datetime'''''''''''''4''''0''0'''''''''''''''''''''''''''''''''">
              <a:rPr lang="en-US" altLang="en-US" sz="800" smtClean="0">
                <a:solidFill>
                  <a:srgbClr val="322D2D"/>
                </a:solidFill>
                <a:effectLst/>
              </a:rPr>
              <a:pPr lvl="0" algn="r">
                <a:spcBef>
                  <a:spcPct val="0"/>
                </a:spcBef>
                <a:spcAft>
                  <a:spcPct val="0"/>
                </a:spcAft>
              </a:pPr>
              <a:t>400</a:t>
            </a:fld>
            <a:endParaRPr lang="en-US" sz="800" dirty="0">
              <a:solidFill>
                <a:srgbClr val="322D2D"/>
              </a:solidFill>
            </a:endParaRPr>
          </a:p>
        </p:txBody>
      </p:sp>
      <p:sp>
        <p:nvSpPr>
          <p:cNvPr id="49" name="Text Placeholder 2">
            <a:extLst>
              <a:ext uri="{FF2B5EF4-FFF2-40B4-BE49-F238E27FC236}">
                <a16:creationId xmlns:a16="http://schemas.microsoft.com/office/drawing/2014/main" id="{EF4FF0B8-1477-5340-DA83-115DC6B82C79}"/>
              </a:ext>
            </a:extLst>
          </p:cNvPr>
          <p:cNvSpPr>
            <a:spLocks/>
          </p:cNvSpPr>
          <p:nvPr>
            <p:custDataLst>
              <p:tags r:id="rId6"/>
            </p:custDataLst>
          </p:nvPr>
        </p:nvSpPr>
        <p:spPr bwMode="gray">
          <a:xfrm>
            <a:off x="876300" y="2655888"/>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4BF657C3-AFE0-4612-A9E6-663BDC5B7DD6}" type="datetime'''''''''''''''''6''''''''''''''''''''''''0''0'''''''''''''''">
              <a:rPr lang="en-US" altLang="en-US" sz="800" smtClean="0">
                <a:solidFill>
                  <a:srgbClr val="322D2D"/>
                </a:solidFill>
                <a:effectLst/>
              </a:rPr>
              <a:pPr lvl="0" algn="r">
                <a:spcBef>
                  <a:spcPct val="0"/>
                </a:spcBef>
                <a:spcAft>
                  <a:spcPct val="0"/>
                </a:spcAft>
              </a:pPr>
              <a:t>600</a:t>
            </a:fld>
            <a:endParaRPr lang="en-US" sz="800" dirty="0">
              <a:solidFill>
                <a:srgbClr val="322D2D"/>
              </a:solidFill>
            </a:endParaRPr>
          </a:p>
        </p:txBody>
      </p:sp>
      <p:sp>
        <p:nvSpPr>
          <p:cNvPr id="50" name="Text Placeholder 2">
            <a:extLst>
              <a:ext uri="{FF2B5EF4-FFF2-40B4-BE49-F238E27FC236}">
                <a16:creationId xmlns:a16="http://schemas.microsoft.com/office/drawing/2014/main" id="{81D4C09A-7620-7CB6-C7B8-24889041F12D}"/>
              </a:ext>
            </a:extLst>
          </p:cNvPr>
          <p:cNvSpPr>
            <a:spLocks/>
          </p:cNvSpPr>
          <p:nvPr>
            <p:custDataLst>
              <p:tags r:id="rId7"/>
            </p:custDataLst>
          </p:nvPr>
        </p:nvSpPr>
        <p:spPr bwMode="gray">
          <a:xfrm>
            <a:off x="876300" y="2505075"/>
            <a:ext cx="171450"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DB7D86F1-3E9F-4AC7-BDC6-848C72B77E49}" type="datetime'8''''''''''''''''''''''''''''''''''''''0''''''''0'">
              <a:rPr lang="en-US" altLang="en-US" sz="800" smtClean="0">
                <a:solidFill>
                  <a:srgbClr val="322D2D"/>
                </a:solidFill>
                <a:effectLst/>
              </a:rPr>
              <a:pPr lvl="0" algn="r">
                <a:spcBef>
                  <a:spcPct val="0"/>
                </a:spcBef>
                <a:spcAft>
                  <a:spcPct val="0"/>
                </a:spcAft>
              </a:pPr>
              <a:t>800</a:t>
            </a:fld>
            <a:endParaRPr lang="en-US" sz="800" dirty="0">
              <a:solidFill>
                <a:srgbClr val="322D2D"/>
              </a:solidFill>
            </a:endParaRPr>
          </a:p>
        </p:txBody>
      </p:sp>
      <p:sp>
        <p:nvSpPr>
          <p:cNvPr id="52" name="Text Placeholder 2">
            <a:extLst>
              <a:ext uri="{FF2B5EF4-FFF2-40B4-BE49-F238E27FC236}">
                <a16:creationId xmlns:a16="http://schemas.microsoft.com/office/drawing/2014/main" id="{7C5BB1A1-C08B-481A-24E1-8B8B5B3572E5}"/>
              </a:ext>
            </a:extLst>
          </p:cNvPr>
          <p:cNvSpPr>
            <a:spLocks/>
          </p:cNvSpPr>
          <p:nvPr>
            <p:custDataLst>
              <p:tags r:id="rId8"/>
            </p:custDataLst>
          </p:nvPr>
        </p:nvSpPr>
        <p:spPr bwMode="gray">
          <a:xfrm>
            <a:off x="790575" y="2352675"/>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C2D1F08B-6E9B-4141-94A3-12C4297F26EE}" type="datetime'''''''''''1'''''',00''''''''''''''''''0'''''''''''">
              <a:rPr lang="en-US" altLang="en-US" sz="800" smtClean="0">
                <a:solidFill>
                  <a:srgbClr val="322D2D"/>
                </a:solidFill>
                <a:effectLst/>
              </a:rPr>
              <a:pPr lvl="0" algn="r">
                <a:spcBef>
                  <a:spcPct val="0"/>
                </a:spcBef>
                <a:spcAft>
                  <a:spcPct val="0"/>
                </a:spcAft>
              </a:pPr>
              <a:t>1,000</a:t>
            </a:fld>
            <a:endParaRPr lang="en-US" sz="800" dirty="0">
              <a:solidFill>
                <a:srgbClr val="322D2D"/>
              </a:solidFill>
            </a:endParaRPr>
          </a:p>
        </p:txBody>
      </p:sp>
      <p:sp>
        <p:nvSpPr>
          <p:cNvPr id="53" name="Text Placeholder 2">
            <a:extLst>
              <a:ext uri="{FF2B5EF4-FFF2-40B4-BE49-F238E27FC236}">
                <a16:creationId xmlns:a16="http://schemas.microsoft.com/office/drawing/2014/main" id="{52C5F44C-4AB8-5276-C1BA-0F99D798BF06}"/>
              </a:ext>
            </a:extLst>
          </p:cNvPr>
          <p:cNvSpPr>
            <a:spLocks/>
          </p:cNvSpPr>
          <p:nvPr>
            <p:custDataLst>
              <p:tags r:id="rId9"/>
            </p:custDataLst>
          </p:nvPr>
        </p:nvSpPr>
        <p:spPr bwMode="gray">
          <a:xfrm>
            <a:off x="790575" y="2201863"/>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83B019E-E6DD-49B4-9B68-55ADA4BFB8FA}" type="datetime'''''''1'''''''''',''2''''''0''''''''''''0'''''''''''''">
              <a:rPr lang="en-US" altLang="en-US" sz="800" smtClean="0">
                <a:solidFill>
                  <a:srgbClr val="322D2D"/>
                </a:solidFill>
                <a:effectLst/>
              </a:rPr>
              <a:pPr lvl="0" algn="r">
                <a:spcBef>
                  <a:spcPct val="0"/>
                </a:spcBef>
                <a:spcAft>
                  <a:spcPct val="0"/>
                </a:spcAft>
              </a:pPr>
              <a:t>1,200</a:t>
            </a:fld>
            <a:endParaRPr lang="en-US" sz="800" dirty="0">
              <a:solidFill>
                <a:srgbClr val="322D2D"/>
              </a:solidFill>
            </a:endParaRPr>
          </a:p>
        </p:txBody>
      </p:sp>
      <p:sp>
        <p:nvSpPr>
          <p:cNvPr id="54" name="Text Placeholder 2">
            <a:extLst>
              <a:ext uri="{FF2B5EF4-FFF2-40B4-BE49-F238E27FC236}">
                <a16:creationId xmlns:a16="http://schemas.microsoft.com/office/drawing/2014/main" id="{F859C719-6C13-5278-E5F1-5502DFDCC30E}"/>
              </a:ext>
            </a:extLst>
          </p:cNvPr>
          <p:cNvSpPr>
            <a:spLocks/>
          </p:cNvSpPr>
          <p:nvPr>
            <p:custDataLst>
              <p:tags r:id="rId10"/>
            </p:custDataLst>
          </p:nvPr>
        </p:nvSpPr>
        <p:spPr bwMode="gray">
          <a:xfrm>
            <a:off x="790575" y="2049463"/>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90505E63-6E8B-4DF1-B146-D1D09AB10A27}" type="datetime'''''''''''1'''''''''''''''',''4''''''''0''0'''''''''">
              <a:rPr lang="en-US" altLang="en-US" sz="800" smtClean="0">
                <a:solidFill>
                  <a:srgbClr val="322D2D"/>
                </a:solidFill>
                <a:effectLst/>
              </a:rPr>
              <a:pPr lvl="0" algn="r">
                <a:spcBef>
                  <a:spcPct val="0"/>
                </a:spcBef>
                <a:spcAft>
                  <a:spcPct val="0"/>
                </a:spcAft>
              </a:pPr>
              <a:t>1,400</a:t>
            </a:fld>
            <a:endParaRPr lang="en-US" sz="800" dirty="0">
              <a:solidFill>
                <a:srgbClr val="322D2D"/>
              </a:solidFill>
            </a:endParaRPr>
          </a:p>
        </p:txBody>
      </p:sp>
      <p:sp>
        <p:nvSpPr>
          <p:cNvPr id="55" name="Text Placeholder 2">
            <a:extLst>
              <a:ext uri="{FF2B5EF4-FFF2-40B4-BE49-F238E27FC236}">
                <a16:creationId xmlns:a16="http://schemas.microsoft.com/office/drawing/2014/main" id="{1301A6B9-72C8-5DCD-46AC-22527B135120}"/>
              </a:ext>
            </a:extLst>
          </p:cNvPr>
          <p:cNvSpPr>
            <a:spLocks/>
          </p:cNvSpPr>
          <p:nvPr>
            <p:custDataLst>
              <p:tags r:id="rId11"/>
            </p:custDataLst>
          </p:nvPr>
        </p:nvSpPr>
        <p:spPr bwMode="gray">
          <a:xfrm>
            <a:off x="790575" y="1898650"/>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EE6B2BB4-FE79-42B3-BEA6-602514D9676E}" type="datetime'''''''''''1'''''',''''6''''''''''''0''''''''0'">
              <a:rPr lang="en-US" altLang="en-US" sz="800" smtClean="0">
                <a:solidFill>
                  <a:srgbClr val="322D2D"/>
                </a:solidFill>
                <a:effectLst/>
              </a:rPr>
              <a:pPr lvl="0" algn="r">
                <a:spcBef>
                  <a:spcPct val="0"/>
                </a:spcBef>
                <a:spcAft>
                  <a:spcPct val="0"/>
                </a:spcAft>
              </a:pPr>
              <a:t>1,600</a:t>
            </a:fld>
            <a:endParaRPr lang="en-US" sz="800" dirty="0">
              <a:solidFill>
                <a:srgbClr val="322D2D"/>
              </a:solidFill>
            </a:endParaRPr>
          </a:p>
        </p:txBody>
      </p:sp>
      <p:sp>
        <p:nvSpPr>
          <p:cNvPr id="56" name="Text Placeholder 2">
            <a:extLst>
              <a:ext uri="{FF2B5EF4-FFF2-40B4-BE49-F238E27FC236}">
                <a16:creationId xmlns:a16="http://schemas.microsoft.com/office/drawing/2014/main" id="{1EE94CEE-466A-ADFE-7EBD-46E9330752A9}"/>
              </a:ext>
            </a:extLst>
          </p:cNvPr>
          <p:cNvSpPr>
            <a:spLocks/>
          </p:cNvSpPr>
          <p:nvPr>
            <p:custDataLst>
              <p:tags r:id="rId12"/>
            </p:custDataLst>
          </p:nvPr>
        </p:nvSpPr>
        <p:spPr bwMode="gray">
          <a:xfrm>
            <a:off x="790575" y="1746250"/>
            <a:ext cx="257175"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r">
              <a:spcBef>
                <a:spcPct val="0"/>
              </a:spcBef>
              <a:spcAft>
                <a:spcPct val="0"/>
              </a:spcAft>
            </a:pPr>
            <a:fld id="{575AB06C-DF13-49DC-880E-7DC91DCF765C}" type="datetime'''1,''''''''''8''''''''''''''''''''''''''''''''''''''0''0'''''">
              <a:rPr lang="en-US" altLang="en-US" sz="800" smtClean="0">
                <a:solidFill>
                  <a:srgbClr val="322D2D"/>
                </a:solidFill>
                <a:effectLst/>
              </a:rPr>
              <a:pPr lvl="0" algn="r">
                <a:spcBef>
                  <a:spcPct val="0"/>
                </a:spcBef>
                <a:spcAft>
                  <a:spcPct val="0"/>
                </a:spcAft>
              </a:pPr>
              <a:t>1,800</a:t>
            </a:fld>
            <a:endParaRPr lang="en-US" sz="800" dirty="0">
              <a:solidFill>
                <a:srgbClr val="322D2D"/>
              </a:solidFill>
            </a:endParaRPr>
          </a:p>
        </p:txBody>
      </p:sp>
      <p:sp>
        <p:nvSpPr>
          <p:cNvPr id="57" name="Text Placeholder 2">
            <a:extLst>
              <a:ext uri="{FF2B5EF4-FFF2-40B4-BE49-F238E27FC236}">
                <a16:creationId xmlns:a16="http://schemas.microsoft.com/office/drawing/2014/main" id="{01482F2C-D1D1-3E41-9DF0-5416614BF820}"/>
              </a:ext>
            </a:extLst>
          </p:cNvPr>
          <p:cNvSpPr>
            <a:spLocks/>
          </p:cNvSpPr>
          <p:nvPr>
            <p:custDataLst>
              <p:tags r:id="rId13"/>
            </p:custDataLst>
          </p:nvPr>
        </p:nvSpPr>
        <p:spPr bwMode="gray">
          <a:xfrm>
            <a:off x="1206500" y="2063750"/>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D1507F18-9E3C-4483-B645-D2A0D2F47B80}" type="datetime'''''''1''''''6.''''''''''''''2''''''''''''''''%'''''''">
              <a:rPr lang="fi-FI" altLang="en-US" sz="800" smtClean="0">
                <a:solidFill>
                  <a:srgbClr val="322D2D"/>
                </a:solidFill>
              </a:rPr>
              <a:pPr lvl="0" algn="ctr">
                <a:spcBef>
                  <a:spcPct val="0"/>
                </a:spcBef>
                <a:spcAft>
                  <a:spcPct val="0"/>
                </a:spcAft>
                <a:defRPr/>
              </a:pPr>
              <a:t>16.2%</a:t>
            </a:fld>
            <a:endParaRPr kumimoji="0" lang="fi-FI" sz="800" b="0" i="0" strike="noStrike" kern="1200" cap="none" spc="0" normalizeH="0" baseline="0" noProof="0">
              <a:ln>
                <a:noFill/>
              </a:ln>
              <a:solidFill>
                <a:srgbClr val="322D2D"/>
              </a:solidFill>
              <a:effectLst/>
              <a:uLnTx/>
              <a:uFillTx/>
            </a:endParaRPr>
          </a:p>
        </p:txBody>
      </p:sp>
      <p:sp>
        <p:nvSpPr>
          <p:cNvPr id="58" name="Text Placeholder 2">
            <a:extLst>
              <a:ext uri="{FF2B5EF4-FFF2-40B4-BE49-F238E27FC236}">
                <a16:creationId xmlns:a16="http://schemas.microsoft.com/office/drawing/2014/main" id="{8F871A57-2DBA-6956-6F84-70B058693570}"/>
              </a:ext>
            </a:extLst>
          </p:cNvPr>
          <p:cNvSpPr>
            <a:spLocks/>
          </p:cNvSpPr>
          <p:nvPr>
            <p:custDataLst>
              <p:tags r:id="rId14"/>
            </p:custDataLst>
          </p:nvPr>
        </p:nvSpPr>
        <p:spPr bwMode="gray">
          <a:xfrm>
            <a:off x="1190625" y="2670175"/>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7269A1CD-84C4-4566-84A0-3439C86E6E42}" type="datetime'1'''''',''1''''''''1''''''''5'''''">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1,115</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59" name="Text Placeholder 2">
            <a:extLst>
              <a:ext uri="{FF2B5EF4-FFF2-40B4-BE49-F238E27FC236}">
                <a16:creationId xmlns:a16="http://schemas.microsoft.com/office/drawing/2014/main" id="{68182E00-E304-13BD-DB7F-E317D710C101}"/>
              </a:ext>
            </a:extLst>
          </p:cNvPr>
          <p:cNvSpPr>
            <a:spLocks/>
          </p:cNvSpPr>
          <p:nvPr>
            <p:custDataLst>
              <p:tags r:id="rId15"/>
            </p:custDataLst>
          </p:nvPr>
        </p:nvSpPr>
        <p:spPr bwMode="auto">
          <a:xfrm>
            <a:off x="1219200" y="320516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34AB0DD-7CC4-40DF-8C49-3CE0197712C1}" type="datetime'''''''''''2''02''''''''''''''''''''''1'''''''''">
              <a:rPr lang="fi-FI" altLang="en-US" sz="1000" smtClean="0">
                <a:solidFill>
                  <a:srgbClr val="322D2D"/>
                </a:solidFill>
              </a:rPr>
              <a:pPr lvl="0" algn="ctr">
                <a:spcBef>
                  <a:spcPct val="0"/>
                </a:spcBef>
                <a:spcAft>
                  <a:spcPct val="0"/>
                </a:spcAft>
                <a:defRPr/>
              </a:pPr>
              <a:t>2021</a:t>
            </a:fld>
            <a:endParaRPr kumimoji="0" lang="fi-FI" sz="1000" b="0" i="0" strike="noStrike" kern="1200" cap="none" spc="0" normalizeH="0" baseline="0" noProof="0">
              <a:ln>
                <a:noFill/>
              </a:ln>
              <a:solidFill>
                <a:srgbClr val="322D2D"/>
              </a:solidFill>
              <a:effectLst/>
              <a:uLnTx/>
              <a:uFillTx/>
            </a:endParaRPr>
          </a:p>
        </p:txBody>
      </p:sp>
      <p:sp useBgFill="1">
        <p:nvSpPr>
          <p:cNvPr id="60" name="Text Placeholder 2">
            <a:extLst>
              <a:ext uri="{FF2B5EF4-FFF2-40B4-BE49-F238E27FC236}">
                <a16:creationId xmlns:a16="http://schemas.microsoft.com/office/drawing/2014/main" id="{FCA5CA5E-44B9-41AF-7A52-E0DB8C299C13}"/>
              </a:ext>
            </a:extLst>
          </p:cNvPr>
          <p:cNvSpPr>
            <a:spLocks/>
          </p:cNvSpPr>
          <p:nvPr>
            <p:custDataLst>
              <p:tags r:id="rId16"/>
            </p:custDataLst>
          </p:nvPr>
        </p:nvSpPr>
        <p:spPr bwMode="gray">
          <a:xfrm>
            <a:off x="1643063" y="2155825"/>
            <a:ext cx="319088"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FC224588-219F-4D69-B1E6-FDFC0CB75DB7}" type="datetime'''''''''''''''14''''''''.''''''''''''''5''''''%'">
              <a:rPr lang="fi-FI" altLang="en-US" sz="8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14.5%</a:t>
            </a:fld>
            <a:endParaRPr kumimoji="0" lang="fi-FI" sz="800" b="0" i="0" strike="noStrike" kern="1200" cap="none" spc="0" normalizeH="0" baseline="0" noProof="0">
              <a:ln>
                <a:noFill/>
              </a:ln>
              <a:solidFill>
                <a:srgbClr val="322D2D"/>
              </a:solidFill>
              <a:effectLst/>
              <a:uLnTx/>
              <a:uFillTx/>
              <a:ea typeface="+mn-ea"/>
              <a:cs typeface="+mn-cs"/>
            </a:endParaRPr>
          </a:p>
        </p:txBody>
      </p:sp>
      <p:sp>
        <p:nvSpPr>
          <p:cNvPr id="61" name="Text Placeholder 2">
            <a:extLst>
              <a:ext uri="{FF2B5EF4-FFF2-40B4-BE49-F238E27FC236}">
                <a16:creationId xmlns:a16="http://schemas.microsoft.com/office/drawing/2014/main" id="{F2BFFA79-97DF-BCF0-1A79-101A17BC12BA}"/>
              </a:ext>
            </a:extLst>
          </p:cNvPr>
          <p:cNvSpPr>
            <a:spLocks/>
          </p:cNvSpPr>
          <p:nvPr>
            <p:custDataLst>
              <p:tags r:id="rId17"/>
            </p:custDataLst>
          </p:nvPr>
        </p:nvSpPr>
        <p:spPr bwMode="gray">
          <a:xfrm>
            <a:off x="1625600" y="2508250"/>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9793B556-246D-422E-A987-66D378B009CA}" type="datetime'1'''''',''5''''''''''''''''''''''4''''''''2'''''''''">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1,542</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62" name="Text Placeholder 2">
            <a:extLst>
              <a:ext uri="{FF2B5EF4-FFF2-40B4-BE49-F238E27FC236}">
                <a16:creationId xmlns:a16="http://schemas.microsoft.com/office/drawing/2014/main" id="{F0BF897C-0CC1-0D34-2532-84286BC6C891}"/>
              </a:ext>
            </a:extLst>
          </p:cNvPr>
          <p:cNvSpPr>
            <a:spLocks/>
          </p:cNvSpPr>
          <p:nvPr>
            <p:custDataLst>
              <p:tags r:id="rId18"/>
            </p:custDataLst>
          </p:nvPr>
        </p:nvSpPr>
        <p:spPr bwMode="auto">
          <a:xfrm>
            <a:off x="1654175" y="320516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F1B142DA-02F1-4BEE-9780-1CB8AECDF70C}" type="datetime'2''''''''''''''''0''''''''''''''''''''''''2''''2'''''''''">
              <a:rPr lang="fi-FI" altLang="en-US" sz="1000" smtClean="0">
                <a:solidFill>
                  <a:srgbClr val="322D2D"/>
                </a:solidFill>
              </a:rPr>
              <a:pPr lvl="0" algn="ctr">
                <a:spcBef>
                  <a:spcPct val="0"/>
                </a:spcBef>
                <a:spcAft>
                  <a:spcPct val="0"/>
                </a:spcAft>
                <a:defRPr/>
              </a:pPr>
              <a:t>2022</a:t>
            </a:fld>
            <a:endParaRPr kumimoji="0" lang="fi-FI" sz="1000" b="0" i="0" strike="noStrike" kern="1200" cap="none" spc="0" normalizeH="0" baseline="0" noProof="0">
              <a:ln>
                <a:noFill/>
              </a:ln>
              <a:solidFill>
                <a:srgbClr val="322D2D"/>
              </a:solidFill>
              <a:effectLst/>
              <a:uLnTx/>
              <a:uFillTx/>
            </a:endParaRPr>
          </a:p>
        </p:txBody>
      </p:sp>
      <p:sp useBgFill="1">
        <p:nvSpPr>
          <p:cNvPr id="63" name="Text Placeholder 2">
            <a:extLst>
              <a:ext uri="{FF2B5EF4-FFF2-40B4-BE49-F238E27FC236}">
                <a16:creationId xmlns:a16="http://schemas.microsoft.com/office/drawing/2014/main" id="{EE5110DF-5E07-7002-54A8-A0D4DF73B411}"/>
              </a:ext>
            </a:extLst>
          </p:cNvPr>
          <p:cNvSpPr>
            <a:spLocks/>
          </p:cNvSpPr>
          <p:nvPr>
            <p:custDataLst>
              <p:tags r:id="rId19"/>
            </p:custDataLst>
          </p:nvPr>
        </p:nvSpPr>
        <p:spPr bwMode="gray">
          <a:xfrm>
            <a:off x="2078038" y="1828800"/>
            <a:ext cx="319088" cy="109538"/>
          </a:xfrm>
          <a:prstGeom prst="rect">
            <a:avLst/>
          </a:prstGeom>
          <a:ln>
            <a:noFill/>
          </a:ln>
          <a:effec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9CBB9F8A-B339-4080-BB3B-976BFC444F50}" type="datetime'2''''''''''0''''''.''5%'''">
              <a:rPr lang="fi-FI" altLang="en-US" sz="8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20.5%</a:t>
            </a:fld>
            <a:endParaRPr kumimoji="0" lang="fi-FI" sz="800" b="0" i="0" strike="noStrike" kern="1200" cap="none" spc="0" normalizeH="0" baseline="0" noProof="0">
              <a:ln>
                <a:noFill/>
              </a:ln>
              <a:solidFill>
                <a:srgbClr val="322D2D"/>
              </a:solidFill>
              <a:effectLst/>
              <a:uLnTx/>
              <a:uFillTx/>
              <a:ea typeface="+mn-ea"/>
              <a:cs typeface="+mn-cs"/>
            </a:endParaRPr>
          </a:p>
        </p:txBody>
      </p:sp>
      <p:sp>
        <p:nvSpPr>
          <p:cNvPr id="64" name="Text Placeholder 2">
            <a:extLst>
              <a:ext uri="{FF2B5EF4-FFF2-40B4-BE49-F238E27FC236}">
                <a16:creationId xmlns:a16="http://schemas.microsoft.com/office/drawing/2014/main" id="{DC4DA53E-2C8F-E5F2-0168-7111649267C0}"/>
              </a:ext>
            </a:extLst>
          </p:cNvPr>
          <p:cNvSpPr>
            <a:spLocks/>
          </p:cNvSpPr>
          <p:nvPr>
            <p:custDataLst>
              <p:tags r:id="rId20"/>
            </p:custDataLst>
          </p:nvPr>
        </p:nvSpPr>
        <p:spPr bwMode="gray">
          <a:xfrm>
            <a:off x="2062163" y="2473326"/>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7A283100-B6B4-4887-B476-868E692B1C84}" type="datetime'''''''1,''''6''''''''''''''''''''''''''''''''''''36'''''''''">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1,636</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65" name="Text Placeholder 2">
            <a:extLst>
              <a:ext uri="{FF2B5EF4-FFF2-40B4-BE49-F238E27FC236}">
                <a16:creationId xmlns:a16="http://schemas.microsoft.com/office/drawing/2014/main" id="{782CCBA4-A963-EB82-939C-FE92897E0F59}"/>
              </a:ext>
            </a:extLst>
          </p:cNvPr>
          <p:cNvSpPr>
            <a:spLocks/>
          </p:cNvSpPr>
          <p:nvPr>
            <p:custDataLst>
              <p:tags r:id="rId21"/>
            </p:custDataLst>
          </p:nvPr>
        </p:nvSpPr>
        <p:spPr bwMode="auto">
          <a:xfrm>
            <a:off x="2090738" y="3205163"/>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7310E1E1-90C2-411A-94A4-638E73A5131F}" type="datetime'''''''2''''''''0''''''''''''''''''''''''''''''''''''''''''23'">
              <a:rPr lang="fi-FI" altLang="en-US" sz="1000" smtClean="0">
                <a:solidFill>
                  <a:srgbClr val="322D2D"/>
                </a:solidFill>
              </a:rPr>
              <a:pPr lvl="0" algn="ctr">
                <a:spcBef>
                  <a:spcPct val="0"/>
                </a:spcBef>
                <a:spcAft>
                  <a:spcPct val="0"/>
                </a:spcAft>
                <a:defRPr/>
              </a:pPr>
              <a:t>2023</a:t>
            </a:fld>
            <a:endParaRPr kumimoji="0" lang="fi-FI" sz="1000" b="0" i="0" strike="noStrike" kern="1200" cap="none" spc="0" normalizeH="0" baseline="0" noProof="0">
              <a:ln>
                <a:noFill/>
              </a:ln>
              <a:solidFill>
                <a:srgbClr val="322D2D"/>
              </a:solidFill>
              <a:effectLst/>
              <a:uLnTx/>
              <a:uFillTx/>
            </a:endParaRPr>
          </a:p>
        </p:txBody>
      </p:sp>
      <p:sp>
        <p:nvSpPr>
          <p:cNvPr id="66" name="Text Placeholder 2">
            <a:extLst>
              <a:ext uri="{FF2B5EF4-FFF2-40B4-BE49-F238E27FC236}">
                <a16:creationId xmlns:a16="http://schemas.microsoft.com/office/drawing/2014/main" id="{9B78FBE8-EA3B-7B23-C073-737DD9FF38AD}"/>
              </a:ext>
            </a:extLst>
          </p:cNvPr>
          <p:cNvSpPr>
            <a:spLocks/>
          </p:cNvSpPr>
          <p:nvPr>
            <p:custDataLst>
              <p:tags r:id="rId22"/>
            </p:custDataLst>
          </p:nvPr>
        </p:nvSpPr>
        <p:spPr bwMode="gray">
          <a:xfrm>
            <a:off x="2514600" y="17351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6B09605B-7816-45B1-81F2-0AAB08E17770}" type="datetime'''''''''2''''''2''''''''''''''''''''''''.''''2''%'''''">
              <a:rPr lang="fi-FI" altLang="en-US" sz="800" smtClean="0">
                <a:solidFill>
                  <a:srgbClr val="322D2D"/>
                </a:solidFill>
              </a:rPr>
              <a:pPr lvl="0" algn="ctr">
                <a:spcBef>
                  <a:spcPct val="0"/>
                </a:spcBef>
                <a:spcAft>
                  <a:spcPct val="0"/>
                </a:spcAft>
                <a:defRPr/>
              </a:pPr>
              <a:t>22.2%</a:t>
            </a:fld>
            <a:endParaRPr kumimoji="0" lang="fi-FI" sz="800" b="0" i="0" strike="noStrike" kern="1200" cap="none" spc="0" normalizeH="0" baseline="0" noProof="0">
              <a:ln>
                <a:noFill/>
              </a:ln>
              <a:solidFill>
                <a:srgbClr val="322D2D"/>
              </a:solidFill>
              <a:effectLst/>
              <a:uLnTx/>
              <a:uFillTx/>
            </a:endParaRPr>
          </a:p>
        </p:txBody>
      </p:sp>
      <p:sp>
        <p:nvSpPr>
          <p:cNvPr id="67" name="Text Placeholder 2">
            <a:extLst>
              <a:ext uri="{FF2B5EF4-FFF2-40B4-BE49-F238E27FC236}">
                <a16:creationId xmlns:a16="http://schemas.microsoft.com/office/drawing/2014/main" id="{8A062ED9-31E0-F0EA-A6F4-FEA2DA31AD40}"/>
              </a:ext>
            </a:extLst>
          </p:cNvPr>
          <p:cNvSpPr>
            <a:spLocks/>
          </p:cNvSpPr>
          <p:nvPr>
            <p:custDataLst>
              <p:tags r:id="rId23"/>
            </p:custDataLst>
          </p:nvPr>
        </p:nvSpPr>
        <p:spPr bwMode="gray">
          <a:xfrm>
            <a:off x="2498725" y="2616201"/>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5AB96FC5-6CE2-4A89-A061-F4F626297E30}" type="datetime'1'''''''',''2''5''''''''''7'">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1,257</a:t>
            </a:fld>
            <a:endParaRPr kumimoji="0" lang="fi-FI" sz="1000" b="0" i="0" strike="noStrike" kern="1200" cap="none" spc="0" normalizeH="0" baseline="0" noProof="0">
              <a:ln>
                <a:noFill/>
              </a:ln>
              <a:solidFill>
                <a:srgbClr val="322D2D"/>
              </a:solidFill>
              <a:effectLst/>
              <a:uLnTx/>
              <a:uFillTx/>
              <a:ea typeface="+mn-ea"/>
              <a:cs typeface="+mn-cs"/>
            </a:endParaRPr>
          </a:p>
        </p:txBody>
      </p:sp>
      <p:sp>
        <p:nvSpPr>
          <p:cNvPr id="68" name="Text Placeholder 2">
            <a:extLst>
              <a:ext uri="{FF2B5EF4-FFF2-40B4-BE49-F238E27FC236}">
                <a16:creationId xmlns:a16="http://schemas.microsoft.com/office/drawing/2014/main" id="{D77A8BC7-767D-B088-041B-A2FD97EE6E0E}"/>
              </a:ext>
            </a:extLst>
          </p:cNvPr>
          <p:cNvSpPr>
            <a:spLocks/>
          </p:cNvSpPr>
          <p:nvPr>
            <p:custDataLst>
              <p:tags r:id="rId24"/>
            </p:custDataLst>
          </p:nvPr>
        </p:nvSpPr>
        <p:spPr bwMode="auto">
          <a:xfrm>
            <a:off x="2503488" y="3205163"/>
            <a:ext cx="341313"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47D8F00B-EBA9-49CE-8343-4702B59E0BEA}" type="datetime'''2''''0''''24''''''''''''''''''''''''''*'''''''''">
              <a:rPr lang="fi-FI" altLang="en-US" sz="1000" smtClean="0">
                <a:solidFill>
                  <a:srgbClr val="322D2D"/>
                </a:solidFill>
              </a:rPr>
              <a:pPr lvl="0" algn="ctr">
                <a:spcBef>
                  <a:spcPct val="0"/>
                </a:spcBef>
                <a:spcAft>
                  <a:spcPct val="0"/>
                </a:spcAft>
                <a:defRPr/>
              </a:pPr>
              <a:t>2024*</a:t>
            </a:fld>
            <a:endParaRPr kumimoji="0" lang="fi-FI" sz="1000" b="0" i="0" strike="noStrike" kern="1200" cap="none" spc="0" normalizeH="0" baseline="0" noProof="0">
              <a:ln>
                <a:noFill/>
              </a:ln>
              <a:solidFill>
                <a:srgbClr val="322D2D"/>
              </a:solidFill>
              <a:effectLst/>
              <a:uLnTx/>
              <a:uFillTx/>
            </a:endParaRPr>
          </a:p>
        </p:txBody>
      </p:sp>
      <p:sp>
        <p:nvSpPr>
          <p:cNvPr id="69" name="Text Placeholder 2">
            <a:extLst>
              <a:ext uri="{FF2B5EF4-FFF2-40B4-BE49-F238E27FC236}">
                <a16:creationId xmlns:a16="http://schemas.microsoft.com/office/drawing/2014/main" id="{5A228FF3-1137-95C6-7922-0CACA16BAB07}"/>
              </a:ext>
            </a:extLst>
          </p:cNvPr>
          <p:cNvSpPr>
            <a:spLocks/>
          </p:cNvSpPr>
          <p:nvPr>
            <p:custDataLst>
              <p:tags r:id="rId25"/>
            </p:custDataLst>
          </p:nvPr>
        </p:nvSpPr>
        <p:spPr bwMode="gray">
          <a:xfrm>
            <a:off x="2951163" y="1773238"/>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CA6C1F30-6A47-4B86-B982-6728AD27F653}" type="datetime'''''''''''''21.''''''5''''''''''%'''''''''''''''''''''''''''''">
              <a:rPr lang="fi-FI" altLang="en-US" sz="800" smtClean="0">
                <a:solidFill>
                  <a:srgbClr val="322D2D"/>
                </a:solidFill>
              </a:rPr>
              <a:pPr lvl="0" algn="ctr">
                <a:spcBef>
                  <a:spcPct val="0"/>
                </a:spcBef>
                <a:spcAft>
                  <a:spcPct val="0"/>
                </a:spcAft>
                <a:defRPr/>
              </a:pPr>
              <a:t>21.5%</a:t>
            </a:fld>
            <a:endParaRPr kumimoji="0" lang="fi-FI" sz="800" i="0" strike="noStrike" kern="1200" cap="none" spc="0" normalizeH="0" baseline="0" noProof="0">
              <a:ln>
                <a:noFill/>
              </a:ln>
              <a:solidFill>
                <a:srgbClr val="322D2D"/>
              </a:solidFill>
              <a:effectLst/>
              <a:uLnTx/>
              <a:uFillTx/>
            </a:endParaRPr>
          </a:p>
        </p:txBody>
      </p:sp>
      <p:sp>
        <p:nvSpPr>
          <p:cNvPr id="70" name="Text Placeholder 2">
            <a:extLst>
              <a:ext uri="{FF2B5EF4-FFF2-40B4-BE49-F238E27FC236}">
                <a16:creationId xmlns:a16="http://schemas.microsoft.com/office/drawing/2014/main" id="{EEDFA7FF-78BE-5956-CA48-09AD4BC9506D}"/>
              </a:ext>
            </a:extLst>
          </p:cNvPr>
          <p:cNvSpPr>
            <a:spLocks/>
          </p:cNvSpPr>
          <p:nvPr>
            <p:custDataLst>
              <p:tags r:id="rId26"/>
            </p:custDataLst>
          </p:nvPr>
        </p:nvSpPr>
        <p:spPr bwMode="gray">
          <a:xfrm>
            <a:off x="2933700" y="2630488"/>
            <a:ext cx="349250" cy="136525"/>
          </a:xfrm>
          <a:prstGeom prst="rect">
            <a:avLst/>
          </a:prstGeom>
          <a:solidFill>
            <a:schemeClr val="accent1"/>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6F587A01-E569-44B1-8332-A4608BAD9D97}" type="datetime'''''''''1,''''''''''''''''''''''2''2''''''''''''2'''''">
              <a:rPr lang="fi-FI" altLang="en-US" sz="1000"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1,222</a:t>
            </a:fld>
            <a:endParaRPr kumimoji="0" lang="fi-FI" sz="1000" i="0" strike="noStrike" kern="1200" cap="none" spc="0" normalizeH="0" baseline="0" noProof="0" dirty="0">
              <a:ln>
                <a:noFill/>
              </a:ln>
              <a:solidFill>
                <a:srgbClr val="322D2D"/>
              </a:solidFill>
              <a:effectLst/>
              <a:uLnTx/>
              <a:uFillTx/>
              <a:ea typeface="+mn-ea"/>
              <a:cs typeface="+mn-cs"/>
            </a:endParaRPr>
          </a:p>
        </p:txBody>
      </p:sp>
      <p:sp>
        <p:nvSpPr>
          <p:cNvPr id="71" name="Text Placeholder 2">
            <a:extLst>
              <a:ext uri="{FF2B5EF4-FFF2-40B4-BE49-F238E27FC236}">
                <a16:creationId xmlns:a16="http://schemas.microsoft.com/office/drawing/2014/main" id="{AF84EECC-0BA3-0335-C62B-E172417E0CB4}"/>
              </a:ext>
            </a:extLst>
          </p:cNvPr>
          <p:cNvSpPr>
            <a:spLocks/>
          </p:cNvSpPr>
          <p:nvPr>
            <p:custDataLst>
              <p:tags r:id="rId27"/>
            </p:custDataLst>
          </p:nvPr>
        </p:nvSpPr>
        <p:spPr bwMode="auto">
          <a:xfrm>
            <a:off x="2962275" y="3205164"/>
            <a:ext cx="2921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286615C2-D7BA-473D-801C-E876441F9D4F}" type="datetime'''2''02''''''''''''''''''''''''''5'''''">
              <a:rPr lang="fi-FI" altLang="en-US" sz="1000" smtClean="0">
                <a:solidFill>
                  <a:srgbClr val="322D2D"/>
                </a:solidFill>
              </a:rPr>
              <a:pPr lvl="0" algn="ctr">
                <a:spcBef>
                  <a:spcPct val="0"/>
                </a:spcBef>
                <a:spcAft>
                  <a:spcPct val="0"/>
                </a:spcAft>
                <a:defRPr/>
              </a:pPr>
              <a:t>2025</a:t>
            </a:fld>
            <a:endParaRPr kumimoji="0" lang="fi-FI" sz="1000" i="0" strike="noStrike" kern="1200" cap="none" spc="0" normalizeH="0" baseline="0" noProof="0">
              <a:ln>
                <a:noFill/>
              </a:ln>
              <a:solidFill>
                <a:srgbClr val="322D2D"/>
              </a:solidFill>
              <a:effectLst/>
              <a:uLnTx/>
              <a:uFillTx/>
            </a:endParaRPr>
          </a:p>
        </p:txBody>
      </p:sp>
      <p:sp>
        <p:nvSpPr>
          <p:cNvPr id="51" name="Text Placeholder 2">
            <a:extLst>
              <a:ext uri="{FF2B5EF4-FFF2-40B4-BE49-F238E27FC236}">
                <a16:creationId xmlns:a16="http://schemas.microsoft.com/office/drawing/2014/main" id="{FA84A17B-5465-703C-2286-A05D3B095ADA}"/>
              </a:ext>
            </a:extLst>
          </p:cNvPr>
          <p:cNvSpPr>
            <a:spLocks/>
          </p:cNvSpPr>
          <p:nvPr>
            <p:custDataLst>
              <p:tags r:id="rId28"/>
            </p:custDataLst>
          </p:nvPr>
        </p:nvSpPr>
        <p:spPr bwMode="gray">
          <a:xfrm>
            <a:off x="3386138" y="1889125"/>
            <a:ext cx="319088" cy="109538"/>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4288" tIns="0" rIns="14288" bIns="0" rtlCol="0" anchor="b"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3D9208F9-1A88-4AD3-B660-59813147B451}" type="datetime'''''''''''''''''19''''''''''''''''''''''''.''''''''4%'''''''''">
              <a:rPr lang="en-US" altLang="en-US" sz="800" b="1" smtClean="0">
                <a:solidFill>
                  <a:srgbClr val="322D2D"/>
                </a:solidFill>
              </a:rPr>
              <a:pPr lvl="0" algn="ctr">
                <a:spcBef>
                  <a:spcPct val="0"/>
                </a:spcBef>
                <a:spcAft>
                  <a:spcPct val="0"/>
                </a:spcAft>
                <a:defRPr/>
              </a:pPr>
              <a:t>19.4%</a:t>
            </a:fld>
            <a:endParaRPr kumimoji="0" lang="fi-FI" sz="800" b="1" i="0" strike="noStrike" kern="1200" cap="none" spc="0" normalizeH="0" baseline="0" noProof="0" dirty="0">
              <a:ln>
                <a:noFill/>
              </a:ln>
              <a:solidFill>
                <a:srgbClr val="322D2D"/>
              </a:solidFill>
              <a:effectLst/>
              <a:uLnTx/>
              <a:uFillTx/>
            </a:endParaRPr>
          </a:p>
        </p:txBody>
      </p:sp>
      <p:sp>
        <p:nvSpPr>
          <p:cNvPr id="48" name="Text Placeholder 2">
            <a:extLst>
              <a:ext uri="{FF2B5EF4-FFF2-40B4-BE49-F238E27FC236}">
                <a16:creationId xmlns:a16="http://schemas.microsoft.com/office/drawing/2014/main" id="{6B98FEBF-CAE5-E5E3-BA7A-AE516F4DEEFA}"/>
              </a:ext>
            </a:extLst>
          </p:cNvPr>
          <p:cNvSpPr>
            <a:spLocks/>
          </p:cNvSpPr>
          <p:nvPr>
            <p:custDataLst>
              <p:tags r:id="rId29"/>
            </p:custDataLst>
          </p:nvPr>
        </p:nvSpPr>
        <p:spPr bwMode="gray">
          <a:xfrm>
            <a:off x="3370263" y="2624138"/>
            <a:ext cx="349250" cy="136525"/>
          </a:xfrm>
          <a:prstGeom prst="rect">
            <a:avLst/>
          </a:prstGeom>
          <a:solidFill>
            <a:schemeClr val="accent4"/>
          </a:solidFill>
          <a:ln>
            <a:noFill/>
          </a:ln>
          <a:effectLst/>
        </p:spPr>
        <p:txBody>
          <a:bodyPr vert="horz" wrap="none" lIns="17463" tIns="0" rIns="17463" bIns="0" rtlCol="0" anchor="ctr"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ct val="0"/>
              </a:spcAft>
              <a:buClrTx/>
              <a:buSzTx/>
              <a:buFontTx/>
              <a:buNone/>
              <a:tabLst/>
              <a:defRPr/>
            </a:pPr>
            <a:fld id="{484DF7A6-280D-4888-9C06-942A038A4A4D}" type="datetime'''''''1'''''''''''''''''''''''''''''''''''''',2''''''3''6'''">
              <a:rPr lang="en-US" altLang="en-US" sz="1000" b="1" smtClean="0">
                <a:solidFill>
                  <a:srgbClr val="322D2D"/>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1,236</a:t>
            </a:fld>
            <a:endParaRPr kumimoji="0" lang="fi-FI" sz="1000" b="1" i="0" strike="noStrike" kern="1200" cap="none" spc="0" normalizeH="0" baseline="0" noProof="0" dirty="0">
              <a:ln>
                <a:noFill/>
              </a:ln>
              <a:solidFill>
                <a:srgbClr val="322D2D"/>
              </a:solidFill>
              <a:effectLst/>
              <a:uLnTx/>
              <a:uFillTx/>
            </a:endParaRPr>
          </a:p>
        </p:txBody>
      </p:sp>
      <p:sp>
        <p:nvSpPr>
          <p:cNvPr id="45" name="Text Placeholder 2">
            <a:extLst>
              <a:ext uri="{FF2B5EF4-FFF2-40B4-BE49-F238E27FC236}">
                <a16:creationId xmlns:a16="http://schemas.microsoft.com/office/drawing/2014/main" id="{7980A693-539C-8783-5AF9-DA271C9C3B59}"/>
              </a:ext>
            </a:extLst>
          </p:cNvPr>
          <p:cNvSpPr>
            <a:spLocks/>
          </p:cNvSpPr>
          <p:nvPr>
            <p:custDataLst>
              <p:tags r:id="rId30"/>
            </p:custDataLst>
          </p:nvPr>
        </p:nvSpPr>
        <p:spPr bwMode="auto">
          <a:xfrm>
            <a:off x="3367088" y="3205163"/>
            <a:ext cx="355600" cy="2730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chorCtr="0">
            <a:noAutofit/>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lvl="0" algn="ctr">
              <a:spcBef>
                <a:spcPct val="0"/>
              </a:spcBef>
              <a:spcAft>
                <a:spcPct val="0"/>
              </a:spcAft>
              <a:defRPr/>
            </a:pPr>
            <a:fld id="{E7A35D87-A9D3-44A7-B65E-23E3F064C5D1}" type="datetime'Q2/''''''''''''''2''''6 ''''L''T''''''''''''''M'''''''''">
              <a:rPr lang="en-US" altLang="en-US" sz="1000" b="1" smtClean="0">
                <a:solidFill>
                  <a:srgbClr val="322D2D"/>
                </a:solidFill>
              </a:rPr>
              <a:pPr lvl="0" algn="ctr">
                <a:spcBef>
                  <a:spcPct val="0"/>
                </a:spcBef>
                <a:spcAft>
                  <a:spcPct val="0"/>
                </a:spcAft>
                <a:defRPr/>
              </a:pPr>
              <a:t>Q2/26 LTM</a:t>
            </a:fld>
            <a:endParaRPr kumimoji="0" lang="fi-FI" sz="1000" b="1" i="0" strike="noStrike" kern="1200" cap="none" spc="0" normalizeH="0" baseline="0" noProof="0">
              <a:ln>
                <a:noFill/>
              </a:ln>
              <a:solidFill>
                <a:srgbClr val="322D2D"/>
              </a:solidFill>
              <a:effectLst/>
              <a:uLnTx/>
              <a:uFillTx/>
            </a:endParaRPr>
          </a:p>
        </p:txBody>
      </p:sp>
      <p:graphicFrame>
        <p:nvGraphicFramePr>
          <p:cNvPr id="72" name="Table 14">
            <a:extLst>
              <a:ext uri="{FF2B5EF4-FFF2-40B4-BE49-F238E27FC236}">
                <a16:creationId xmlns:a16="http://schemas.microsoft.com/office/drawing/2014/main" id="{88715ED4-43A9-41CE-8BFD-895AAE77077E}"/>
              </a:ext>
            </a:extLst>
          </p:cNvPr>
          <p:cNvGraphicFramePr>
            <a:graphicFrameLocks noGrp="1"/>
          </p:cNvGraphicFramePr>
          <p:nvPr/>
        </p:nvGraphicFramePr>
        <p:xfrm>
          <a:off x="838436" y="4327354"/>
          <a:ext cx="3194050" cy="792480"/>
        </p:xfrm>
        <a:graphic>
          <a:graphicData uri="http://schemas.openxmlformats.org/drawingml/2006/table">
            <a:tbl>
              <a:tblPr firstRow="1" bandRow="1">
                <a:tableStyleId>{5C22544A-7EE6-4342-B048-85BDC9FD1C3A}</a:tableStyleId>
              </a:tblPr>
              <a:tblGrid>
                <a:gridCol w="916377">
                  <a:extLst>
                    <a:ext uri="{9D8B030D-6E8A-4147-A177-3AD203B41FA5}">
                      <a16:colId xmlns:a16="http://schemas.microsoft.com/office/drawing/2014/main" val="3343618819"/>
                    </a:ext>
                  </a:extLst>
                </a:gridCol>
                <a:gridCol w="1197462">
                  <a:extLst>
                    <a:ext uri="{9D8B030D-6E8A-4147-A177-3AD203B41FA5}">
                      <a16:colId xmlns:a16="http://schemas.microsoft.com/office/drawing/2014/main" val="3765606912"/>
                    </a:ext>
                  </a:extLst>
                </a:gridCol>
                <a:gridCol w="1080211">
                  <a:extLst>
                    <a:ext uri="{9D8B030D-6E8A-4147-A177-3AD203B41FA5}">
                      <a16:colId xmlns:a16="http://schemas.microsoft.com/office/drawing/2014/main" val="3319828050"/>
                    </a:ext>
                  </a:extLst>
                </a:gridCol>
              </a:tblGrid>
              <a:tr h="365613">
                <a:tc>
                  <a:txBody>
                    <a:bodyPr/>
                    <a:lstStyle/>
                    <a:p>
                      <a:endParaRPr lang="fi-FI"/>
                    </a:p>
                  </a:txBody>
                  <a:tcPr/>
                </a:tc>
                <a:tc>
                  <a:txBody>
                    <a:bodyPr/>
                    <a:lstStyle/>
                    <a:p>
                      <a:r>
                        <a:rPr lang="fi-FI" sz="800" err="1"/>
                        <a:t>Coagulants</a:t>
                      </a:r>
                      <a:endParaRPr lang="fi-FI" sz="800"/>
                    </a:p>
                  </a:txBody>
                  <a:tcPr/>
                </a:tc>
                <a:tc>
                  <a:txBody>
                    <a:bodyPr/>
                    <a:lstStyle/>
                    <a:p>
                      <a:r>
                        <a:rPr lang="fi-FI" sz="800" err="1"/>
                        <a:t>Polymers</a:t>
                      </a:r>
                      <a:endParaRPr lang="fi-FI" sz="800"/>
                    </a:p>
                  </a:txBody>
                  <a:tcPr/>
                </a:tc>
                <a:extLst>
                  <a:ext uri="{0D108BD9-81ED-4DB2-BD59-A6C34878D82A}">
                    <a16:rowId xmlns:a16="http://schemas.microsoft.com/office/drawing/2014/main" val="1341824301"/>
                  </a:ext>
                </a:extLst>
              </a:tr>
              <a:tr h="213275">
                <a:tc>
                  <a:txBody>
                    <a:bodyPr/>
                    <a:lstStyle/>
                    <a:p>
                      <a:r>
                        <a:rPr lang="fi-FI" sz="600"/>
                        <a:t>EMEA</a:t>
                      </a:r>
                    </a:p>
                  </a:txBody>
                  <a:tcPr/>
                </a:tc>
                <a:tc>
                  <a:txBody>
                    <a:bodyPr/>
                    <a:lstStyle/>
                    <a:p>
                      <a:pPr algn="ctr"/>
                      <a:r>
                        <a:rPr lang="fi-FI" sz="800"/>
                        <a:t>25%</a:t>
                      </a:r>
                    </a:p>
                  </a:txBody>
                  <a:tcPr/>
                </a:tc>
                <a:tc>
                  <a:txBody>
                    <a:bodyPr/>
                    <a:lstStyle/>
                    <a:p>
                      <a:pPr algn="ctr"/>
                      <a:r>
                        <a:rPr lang="fi-FI" sz="800"/>
                        <a:t>25%</a:t>
                      </a:r>
                    </a:p>
                  </a:txBody>
                  <a:tcPr/>
                </a:tc>
                <a:extLst>
                  <a:ext uri="{0D108BD9-81ED-4DB2-BD59-A6C34878D82A}">
                    <a16:rowId xmlns:a16="http://schemas.microsoft.com/office/drawing/2014/main" val="63923515"/>
                  </a:ext>
                </a:extLst>
              </a:tr>
              <a:tr h="213275">
                <a:tc>
                  <a:txBody>
                    <a:bodyPr/>
                    <a:lstStyle/>
                    <a:p>
                      <a:r>
                        <a:rPr lang="fi-FI" sz="600"/>
                        <a:t>AMERICAS</a:t>
                      </a:r>
                    </a:p>
                  </a:txBody>
                  <a:tcPr/>
                </a:tc>
                <a:tc>
                  <a:txBody>
                    <a:bodyPr/>
                    <a:lstStyle/>
                    <a:p>
                      <a:pPr algn="ctr"/>
                      <a:r>
                        <a:rPr lang="fi-FI" sz="800"/>
                        <a:t>20%</a:t>
                      </a:r>
                    </a:p>
                  </a:txBody>
                  <a:tcPr/>
                </a:tc>
                <a:tc>
                  <a:txBody>
                    <a:bodyPr/>
                    <a:lstStyle/>
                    <a:p>
                      <a:pPr algn="ctr"/>
                      <a:r>
                        <a:rPr lang="fi-FI" sz="800"/>
                        <a:t>20%</a:t>
                      </a:r>
                    </a:p>
                  </a:txBody>
                  <a:tcPr/>
                </a:tc>
                <a:extLst>
                  <a:ext uri="{0D108BD9-81ED-4DB2-BD59-A6C34878D82A}">
                    <a16:rowId xmlns:a16="http://schemas.microsoft.com/office/drawing/2014/main" val="3405550700"/>
                  </a:ext>
                </a:extLst>
              </a:tr>
            </a:tbl>
          </a:graphicData>
        </a:graphic>
      </p:graphicFrame>
      <p:sp>
        <p:nvSpPr>
          <p:cNvPr id="73" name="Rectangle 21">
            <a:extLst>
              <a:ext uri="{FF2B5EF4-FFF2-40B4-BE49-F238E27FC236}">
                <a16:creationId xmlns:a16="http://schemas.microsoft.com/office/drawing/2014/main" id="{6E821914-E96F-760E-AF77-62E70A3F85E2}"/>
              </a:ext>
            </a:extLst>
          </p:cNvPr>
          <p:cNvSpPr/>
          <p:nvPr/>
        </p:nvSpPr>
        <p:spPr>
          <a:xfrm>
            <a:off x="8009063" y="5964761"/>
            <a:ext cx="3666116"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22D2D"/>
                </a:solidFill>
                <a:effectLst/>
                <a:uLnTx/>
                <a:uFillTx/>
                <a:latin typeface="Arial"/>
                <a:ea typeface="+mn-ea"/>
                <a:cs typeface="+mn-cs"/>
              </a:rPr>
              <a:t>* Urban refers to municipal water treatment.	</a:t>
            </a:r>
          </a:p>
        </p:txBody>
      </p:sp>
      <p:graphicFrame>
        <p:nvGraphicFramePr>
          <p:cNvPr id="74" name="Chart 11">
            <a:extLst>
              <a:ext uri="{FF2B5EF4-FFF2-40B4-BE49-F238E27FC236}">
                <a16:creationId xmlns:a16="http://schemas.microsoft.com/office/drawing/2014/main" id="{B0403FC6-ED57-3C1F-0CA5-80A41906A229}"/>
              </a:ext>
            </a:extLst>
          </p:cNvPr>
          <p:cNvGraphicFramePr/>
          <p:nvPr>
            <p:extLst>
              <p:ext uri="{D42A27DB-BD31-4B8C-83A1-F6EECF244321}">
                <p14:modId xmlns:p14="http://schemas.microsoft.com/office/powerpoint/2010/main" val="2964399726"/>
              </p:ext>
            </p:extLst>
          </p:nvPr>
        </p:nvGraphicFramePr>
        <p:xfrm>
          <a:off x="4354928" y="2280327"/>
          <a:ext cx="3280164" cy="734770"/>
        </p:xfrm>
        <a:graphic>
          <a:graphicData uri="http://schemas.openxmlformats.org/drawingml/2006/chart">
            <c:chart xmlns:c="http://schemas.openxmlformats.org/drawingml/2006/chart" xmlns:r="http://schemas.openxmlformats.org/officeDocument/2006/relationships" r:id="rId41"/>
          </a:graphicData>
        </a:graphic>
      </p:graphicFrame>
      <p:sp>
        <p:nvSpPr>
          <p:cNvPr id="75" name="TextBox 15">
            <a:extLst>
              <a:ext uri="{FF2B5EF4-FFF2-40B4-BE49-F238E27FC236}">
                <a16:creationId xmlns:a16="http://schemas.microsoft.com/office/drawing/2014/main" id="{F08D947B-E22A-0350-16F6-FF8D548A421B}"/>
              </a:ext>
            </a:extLst>
          </p:cNvPr>
          <p:cNvSpPr txBox="1"/>
          <p:nvPr/>
        </p:nvSpPr>
        <p:spPr>
          <a:xfrm>
            <a:off x="2460861" y="5252866"/>
            <a:ext cx="1611313" cy="676275"/>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22D2D"/>
                </a:solidFill>
                <a:effectLst/>
                <a:uLnTx/>
                <a:uFillTx/>
                <a:latin typeface="Arial"/>
                <a:ea typeface="+mn-ea"/>
                <a:cs typeface="+mn-cs"/>
              </a:rPr>
              <a:t>Main competitors in polymers: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a:ln>
                  <a:noFill/>
                </a:ln>
                <a:solidFill>
                  <a:srgbClr val="322D2D"/>
                </a:solidFill>
                <a:effectLst/>
                <a:uLnTx/>
                <a:uFillTx/>
                <a:latin typeface="Arial"/>
                <a:ea typeface="+mn-ea"/>
                <a:cs typeface="+mn-cs"/>
              </a:rPr>
              <a:t>SNF</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err="1">
                <a:ln>
                  <a:noFill/>
                </a:ln>
                <a:solidFill>
                  <a:srgbClr val="322D2D"/>
                </a:solidFill>
                <a:effectLst/>
                <a:uLnTx/>
                <a:uFillTx/>
                <a:latin typeface="Arial"/>
                <a:ea typeface="+mn-ea"/>
                <a:cs typeface="+mn-cs"/>
              </a:rPr>
              <a:t>Solenis</a:t>
            </a:r>
            <a:endParaRPr kumimoji="0" lang="en-GB" sz="1100" b="0" i="0" u="none" strike="noStrike" kern="1200" cap="none" spc="0" normalizeH="0" baseline="0" noProof="0">
              <a:ln>
                <a:noFill/>
              </a:ln>
              <a:solidFill>
                <a:srgbClr val="322D2D"/>
              </a:solidFill>
              <a:effectLst/>
              <a:uLnTx/>
              <a:uFillTx/>
              <a:latin typeface="Arial"/>
              <a:ea typeface="+mn-ea"/>
              <a:cs typeface="+mn-cs"/>
            </a:endParaRPr>
          </a:p>
        </p:txBody>
      </p:sp>
      <p:sp>
        <p:nvSpPr>
          <p:cNvPr id="76" name="TextBox 112">
            <a:extLst>
              <a:ext uri="{FF2B5EF4-FFF2-40B4-BE49-F238E27FC236}">
                <a16:creationId xmlns:a16="http://schemas.microsoft.com/office/drawing/2014/main" id="{D2F79615-B0AD-BD12-5782-4A557E029C1E}"/>
              </a:ext>
            </a:extLst>
          </p:cNvPr>
          <p:cNvSpPr txBox="1"/>
          <p:nvPr/>
        </p:nvSpPr>
        <p:spPr>
          <a:xfrm>
            <a:off x="1113770" y="3370609"/>
            <a:ext cx="141353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srgbClr val="322D2D"/>
                </a:solidFill>
                <a:effectLst/>
                <a:uLnTx/>
                <a:uFillTx/>
                <a:latin typeface="Arial"/>
                <a:ea typeface="+mn-ea"/>
                <a:cs typeface="+mn-cs"/>
              </a:rPr>
              <a:t>*O&amp;G </a:t>
            </a:r>
            <a:r>
              <a:rPr kumimoji="0" lang="fi-FI" sz="800" b="0" i="0" u="none" strike="noStrike" kern="1200" cap="none" spc="0" normalizeH="0" baseline="0" noProof="0" err="1">
                <a:ln>
                  <a:noFill/>
                </a:ln>
                <a:solidFill>
                  <a:srgbClr val="322D2D"/>
                </a:solidFill>
                <a:effectLst/>
                <a:uLnTx/>
                <a:uFillTx/>
                <a:latin typeface="Arial"/>
                <a:ea typeface="+mn-ea"/>
                <a:cs typeface="+mn-cs"/>
              </a:rPr>
              <a:t>divestment</a:t>
            </a:r>
            <a:r>
              <a:rPr kumimoji="0" lang="fi-FI" sz="800" b="0" i="0" u="none" strike="noStrike" kern="1200" cap="none" spc="0" normalizeH="0" baseline="0" noProof="0">
                <a:ln>
                  <a:noFill/>
                </a:ln>
                <a:solidFill>
                  <a:srgbClr val="322D2D"/>
                </a:solidFill>
                <a:effectLst/>
                <a:uLnTx/>
                <a:uFillTx/>
                <a:latin typeface="Arial"/>
                <a:ea typeface="+mn-ea"/>
                <a:cs typeface="+mn-cs"/>
              </a:rPr>
              <a:t> </a:t>
            </a:r>
            <a:r>
              <a:rPr kumimoji="0" lang="fi-FI" sz="800" b="0" i="0" u="none" strike="noStrike" kern="1200" cap="none" spc="0" normalizeH="0" baseline="0" noProof="0" err="1">
                <a:ln>
                  <a:noFill/>
                </a:ln>
                <a:solidFill>
                  <a:srgbClr val="322D2D"/>
                </a:solidFill>
                <a:effectLst/>
                <a:uLnTx/>
                <a:uFillTx/>
                <a:latin typeface="Arial"/>
                <a:ea typeface="+mn-ea"/>
                <a:cs typeface="+mn-cs"/>
              </a:rPr>
              <a:t>adjusted</a:t>
            </a:r>
            <a:endParaRPr kumimoji="0" lang="fi-FI" sz="800" b="0" i="0" u="none" strike="noStrike" kern="1200" cap="none" spc="0" normalizeH="0" baseline="0" noProof="0">
              <a:ln>
                <a:noFill/>
              </a:ln>
              <a:solidFill>
                <a:srgbClr val="322D2D"/>
              </a:solidFill>
              <a:effectLst/>
              <a:uLnTx/>
              <a:uFillTx/>
              <a:latin typeface="Arial"/>
              <a:ea typeface="+mn-ea"/>
              <a:cs typeface="+mn-cs"/>
            </a:endParaRPr>
          </a:p>
        </p:txBody>
      </p:sp>
      <p:sp>
        <p:nvSpPr>
          <p:cNvPr id="77" name="TextBox 168">
            <a:extLst>
              <a:ext uri="{FF2B5EF4-FFF2-40B4-BE49-F238E27FC236}">
                <a16:creationId xmlns:a16="http://schemas.microsoft.com/office/drawing/2014/main" id="{E62F8E1E-12B8-D11C-ACFC-5F1EC930A502}"/>
              </a:ext>
            </a:extLst>
          </p:cNvPr>
          <p:cNvSpPr txBox="1"/>
          <p:nvPr/>
        </p:nvSpPr>
        <p:spPr>
          <a:xfrm>
            <a:off x="5999955" y="1848072"/>
            <a:ext cx="789614" cy="553998"/>
          </a:xfrm>
          <a:prstGeom prst="rect">
            <a:avLst/>
          </a:prstGeom>
          <a:noFill/>
        </p:spPr>
        <p:txBody>
          <a:bodyPr wrap="square" lIns="0" tIns="0" rIns="0" bIns="0" rtlCol="0">
            <a:spAutoFit/>
          </a:bodyPr>
          <a:lstStyle/>
          <a:p>
            <a:pPr lvl="0">
              <a:defRPr/>
            </a:pPr>
            <a:r>
              <a:rPr lang="en-GB" sz="1200" b="1">
                <a:solidFill>
                  <a:srgbClr val="7F7F7F"/>
                </a:solidFill>
                <a:sym typeface="Wingdings"/>
              </a:rPr>
              <a:t></a:t>
            </a:r>
            <a:r>
              <a:rPr kumimoji="0" lang="en-GB" sz="1200" b="1" i="0" u="none" strike="noStrike" kern="1200" cap="none" spc="0" normalizeH="0" baseline="0" noProof="0">
                <a:ln>
                  <a:noFill/>
                </a:ln>
                <a:solidFill>
                  <a:srgbClr val="005BBE"/>
                </a:solidFill>
                <a:effectLst/>
                <a:uLnTx/>
                <a:uFillTx/>
                <a:latin typeface="Arial"/>
                <a:ea typeface="+mn-ea"/>
                <a:cs typeface="+mn-cs"/>
                <a:sym typeface="Wingdings"/>
              </a:rPr>
              <a:t> </a:t>
            </a:r>
            <a:r>
              <a:rPr kumimoji="0" lang="en-GB" sz="1200" b="1" i="0" u="none" strike="noStrike" kern="1200" cap="none" spc="0" normalizeH="0" baseline="0" noProof="0">
                <a:ln>
                  <a:noFill/>
                </a:ln>
                <a:solidFill>
                  <a:srgbClr val="322D2D"/>
                </a:solidFill>
                <a:effectLst/>
                <a:uLnTx/>
                <a:uFillTx/>
                <a:latin typeface="Arial"/>
                <a:ea typeface="+mn-ea"/>
                <a:cs typeface="+mn-cs"/>
                <a:sym typeface="Wingdings"/>
              </a:rPr>
              <a:t>26%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22D2D"/>
                </a:solidFill>
                <a:effectLst/>
                <a:uLnTx/>
                <a:uFillTx/>
                <a:latin typeface="Arial"/>
                <a:ea typeface="+mn-ea"/>
                <a:cs typeface="+mn-cs"/>
              </a:rPr>
              <a:t>Urban EMEA*</a:t>
            </a:r>
          </a:p>
        </p:txBody>
      </p:sp>
      <p:sp>
        <p:nvSpPr>
          <p:cNvPr id="78" name="Oval 34">
            <a:extLst>
              <a:ext uri="{FF2B5EF4-FFF2-40B4-BE49-F238E27FC236}">
                <a16:creationId xmlns:a16="http://schemas.microsoft.com/office/drawing/2014/main" id="{805D278D-91B3-1745-FFD0-F52E0489AECC}"/>
              </a:ext>
            </a:extLst>
          </p:cNvPr>
          <p:cNvSpPr/>
          <p:nvPr/>
        </p:nvSpPr>
        <p:spPr>
          <a:xfrm>
            <a:off x="6163294" y="2881640"/>
            <a:ext cx="457200" cy="457200"/>
          </a:xfrm>
          <a:prstGeom prst="ellipse">
            <a:avLst/>
          </a:prstGeom>
          <a:noFill/>
          <a:ln w="6350">
            <a:solidFill>
              <a:srgbClr val="BED7D7"/>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322D2D"/>
                </a:solidFill>
                <a:effectLst/>
                <a:uLnTx/>
                <a:uFillTx/>
                <a:latin typeface="Arial"/>
                <a:ea typeface="+mn-ea"/>
                <a:cs typeface="+mn-cs"/>
              </a:rPr>
              <a:t>3-4%</a:t>
            </a:r>
          </a:p>
        </p:txBody>
      </p:sp>
      <p:sp>
        <p:nvSpPr>
          <p:cNvPr id="79" name="TextBox 36">
            <a:extLst>
              <a:ext uri="{FF2B5EF4-FFF2-40B4-BE49-F238E27FC236}">
                <a16:creationId xmlns:a16="http://schemas.microsoft.com/office/drawing/2014/main" id="{6E160AE2-8C25-0A5F-00DC-70B71B61238F}"/>
              </a:ext>
            </a:extLst>
          </p:cNvPr>
          <p:cNvSpPr txBox="1"/>
          <p:nvPr/>
        </p:nvSpPr>
        <p:spPr>
          <a:xfrm>
            <a:off x="4332578" y="5875002"/>
            <a:ext cx="3702790"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322D2D"/>
                </a:solidFill>
                <a:effectLst/>
                <a:uLnTx/>
                <a:uFillTx/>
                <a:latin typeface="Arial"/>
                <a:ea typeface="+mn-ea"/>
                <a:cs typeface="+mn-cs"/>
              </a:rPr>
              <a:t>*Market growth estimate for 2024-2030, incl. cost inflation. The market growth estimates </a:t>
            </a:r>
            <a:r>
              <a:rPr lang="en-US" sz="1000">
                <a:solidFill>
                  <a:srgbClr val="322D2D"/>
                </a:solidFill>
                <a:latin typeface="Arial"/>
              </a:rPr>
              <a:t>include areas outside of  Kemira’s current core business, such as activated carbon. The estimated growth rates are more modest for coagulants and polymers.</a:t>
            </a:r>
            <a:endParaRPr kumimoji="0" lang="en-US" sz="1000" b="0" i="0" u="none" strike="noStrike" kern="1200" cap="none" spc="0" normalizeH="0" baseline="0" noProof="0">
              <a:ln>
                <a:noFill/>
              </a:ln>
              <a:solidFill>
                <a:srgbClr val="322D2D"/>
              </a:solidFill>
              <a:effectLst/>
              <a:uLnTx/>
              <a:uFillTx/>
              <a:latin typeface="Arial"/>
              <a:ea typeface="+mn-ea"/>
              <a:cs typeface="+mn-cs"/>
            </a:endParaRPr>
          </a:p>
        </p:txBody>
      </p:sp>
      <p:pic>
        <p:nvPicPr>
          <p:cNvPr id="80" name="Picture 12" descr="A blue sign with white text&#10;&#10;Description automatically generated">
            <a:extLst>
              <a:ext uri="{FF2B5EF4-FFF2-40B4-BE49-F238E27FC236}">
                <a16:creationId xmlns:a16="http://schemas.microsoft.com/office/drawing/2014/main" id="{9EF54ADC-CA1D-E767-D055-FC56D2505CEC}"/>
              </a:ext>
            </a:extLst>
          </p:cNvPr>
          <p:cNvPicPr>
            <a:picLocks noChangeAspect="1"/>
          </p:cNvPicPr>
          <p:nvPr/>
        </p:nvPicPr>
        <p:blipFill>
          <a:blip r:embed="rId42">
            <a:extLst>
              <a:ext uri="{28A0092B-C50C-407E-A947-70E740481C1C}">
                <a14:useLocalDpi xmlns:a14="http://schemas.microsoft.com/office/drawing/2010/main" val="0"/>
              </a:ext>
            </a:extLst>
          </a:blip>
          <a:stretch>
            <a:fillRect/>
          </a:stretch>
        </p:blipFill>
        <p:spPr>
          <a:xfrm>
            <a:off x="9983362" y="5307089"/>
            <a:ext cx="300204" cy="300204"/>
          </a:xfrm>
          <a:prstGeom prst="rect">
            <a:avLst/>
          </a:prstGeom>
        </p:spPr>
      </p:pic>
      <p:pic>
        <p:nvPicPr>
          <p:cNvPr id="81" name="Picture 37" descr="A black and green text&#10;&#10;Description automatically generated">
            <a:extLst>
              <a:ext uri="{FF2B5EF4-FFF2-40B4-BE49-F238E27FC236}">
                <a16:creationId xmlns:a16="http://schemas.microsoft.com/office/drawing/2014/main" id="{958E4E9F-550C-0B27-82EA-553D562B430E}"/>
              </a:ext>
            </a:extLst>
          </p:cNvPr>
          <p:cNvPicPr>
            <a:picLocks noChangeAspect="1"/>
          </p:cNvPicPr>
          <p:nvPr/>
        </p:nvPicPr>
        <p:blipFill>
          <a:blip r:embed="rId43">
            <a:extLst>
              <a:ext uri="{28A0092B-C50C-407E-A947-70E740481C1C}">
                <a14:useLocalDpi xmlns:a14="http://schemas.microsoft.com/office/drawing/2010/main" val="0"/>
              </a:ext>
            </a:extLst>
          </a:blip>
          <a:stretch>
            <a:fillRect/>
          </a:stretch>
        </p:blipFill>
        <p:spPr>
          <a:xfrm>
            <a:off x="10560947" y="5323200"/>
            <a:ext cx="662997" cy="372936"/>
          </a:xfrm>
          <a:prstGeom prst="rect">
            <a:avLst/>
          </a:prstGeom>
        </p:spPr>
      </p:pic>
      <p:sp>
        <p:nvSpPr>
          <p:cNvPr id="86" name="Päivämäärän paikkamerkki 85">
            <a:extLst>
              <a:ext uri="{FF2B5EF4-FFF2-40B4-BE49-F238E27FC236}">
                <a16:creationId xmlns:a16="http://schemas.microsoft.com/office/drawing/2014/main" id="{151E666F-E1E9-60E8-D376-73143DE84D1F}"/>
              </a:ext>
            </a:extLst>
          </p:cNvPr>
          <p:cNvSpPr>
            <a:spLocks noGrp="1"/>
          </p:cNvSpPr>
          <p:nvPr>
            <p:ph type="dt" sz="half" idx="10"/>
          </p:nvPr>
        </p:nvSpPr>
        <p:spPr/>
        <p:txBody>
          <a:bodyPr/>
          <a:lstStyle/>
          <a:p>
            <a:r>
              <a:rPr lang="fi-FI"/>
              <a:t>JULY 2026</a:t>
            </a:r>
            <a:endParaRPr lang="en-US"/>
          </a:p>
        </p:txBody>
      </p:sp>
      <p:sp>
        <p:nvSpPr>
          <p:cNvPr id="87" name="Alatunnisteen paikkamerkki 86">
            <a:extLst>
              <a:ext uri="{FF2B5EF4-FFF2-40B4-BE49-F238E27FC236}">
                <a16:creationId xmlns:a16="http://schemas.microsoft.com/office/drawing/2014/main" id="{E1167166-18A0-1B6D-C08C-0BE09BAD155E}"/>
              </a:ext>
            </a:extLst>
          </p:cNvPr>
          <p:cNvSpPr>
            <a:spLocks noGrp="1"/>
          </p:cNvSpPr>
          <p:nvPr>
            <p:ph type="ftr" sz="quarter" idx="11"/>
          </p:nvPr>
        </p:nvSpPr>
        <p:spPr/>
        <p:txBody>
          <a:bodyPr/>
          <a:lstStyle/>
          <a:p>
            <a:r>
              <a:rPr lang="en-US"/>
              <a:t>INVESTOR PRESENTATION</a:t>
            </a:r>
          </a:p>
        </p:txBody>
      </p:sp>
    </p:spTree>
    <p:extLst>
      <p:ext uri="{BB962C8B-B14F-4D97-AF65-F5344CB8AC3E}">
        <p14:creationId xmlns:p14="http://schemas.microsoft.com/office/powerpoint/2010/main" val="336441883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05C0E9-C688-C978-4B2F-2D38BD2C27CF}"/>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AC4226A5-9016-5C50-D439-639CB904FC6E}"/>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42EBE6D7-40DC-7B84-458E-7753E92D316B}"/>
              </a:ext>
            </a:extLst>
          </p:cNvPr>
          <p:cNvSpPr>
            <a:spLocks noGrp="1"/>
          </p:cNvSpPr>
          <p:nvPr>
            <p:ph type="sldNum" sz="quarter" idx="12"/>
          </p:nvPr>
        </p:nvSpPr>
        <p:spPr/>
        <p:txBody>
          <a:bodyPr/>
          <a:lstStyle/>
          <a:p>
            <a:fld id="{9B8CDF1A-3CDE-4195-AF23-CDCF2878DEB5}" type="slidenum">
              <a:rPr lang="en-US" smtClean="0"/>
              <a:t>90</a:t>
            </a:fld>
            <a:endParaRPr lang="en-US"/>
          </a:p>
        </p:txBody>
      </p:sp>
      <p:sp>
        <p:nvSpPr>
          <p:cNvPr id="5" name="object 2">
            <a:extLst>
              <a:ext uri="{FF2B5EF4-FFF2-40B4-BE49-F238E27FC236}">
                <a16:creationId xmlns:a16="http://schemas.microsoft.com/office/drawing/2014/main" id="{63B3D952-6623-124B-F527-2B256BA2A75B}"/>
              </a:ext>
            </a:extLst>
          </p:cNvPr>
          <p:cNvSpPr txBox="1">
            <a:spLocks/>
          </p:cNvSpPr>
          <p:nvPr/>
        </p:nvSpPr>
        <p:spPr>
          <a:xfrm>
            <a:off x="838199" y="765176"/>
            <a:ext cx="10514013" cy="627736"/>
          </a:xfrm>
          <a:prstGeom prst="rect">
            <a:avLst/>
          </a:prstGeom>
        </p:spPr>
        <p:txBody>
          <a:bodyPr vert="horz" wrap="square" lIns="0" tIns="12065" rIns="0" bIns="0" rtlCol="0">
            <a:spAutoFit/>
          </a:bodyPr>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pPr marL="12700">
              <a:lnSpc>
                <a:spcPct val="100000"/>
              </a:lnSpc>
              <a:spcBef>
                <a:spcPts val="95"/>
              </a:spcBef>
            </a:pPr>
            <a:r>
              <a:rPr lang="en-US" spc="-105"/>
              <a:t>Kemira’s IR contacts</a:t>
            </a:r>
            <a:endParaRPr lang="en-US"/>
          </a:p>
        </p:txBody>
      </p:sp>
      <p:sp>
        <p:nvSpPr>
          <p:cNvPr id="6" name="Tekstin paikkamerkki 8">
            <a:extLst>
              <a:ext uri="{FF2B5EF4-FFF2-40B4-BE49-F238E27FC236}">
                <a16:creationId xmlns:a16="http://schemas.microsoft.com/office/drawing/2014/main" id="{A2E53501-CDA7-252E-8827-1A20F2E0BBFC}"/>
              </a:ext>
            </a:extLst>
          </p:cNvPr>
          <p:cNvSpPr txBox="1">
            <a:spLocks/>
          </p:cNvSpPr>
          <p:nvPr/>
        </p:nvSpPr>
        <p:spPr>
          <a:xfrm>
            <a:off x="838199" y="2051077"/>
            <a:ext cx="10512425" cy="3743945"/>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pPr marL="12700">
              <a:lnSpc>
                <a:spcPct val="100000"/>
              </a:lnSpc>
              <a:spcBef>
                <a:spcPts val="0"/>
              </a:spcBef>
              <a:defRPr/>
            </a:pPr>
            <a:r>
              <a:rPr lang="en-US" b="1" spc="-5" dirty="0">
                <a:solidFill>
                  <a:srgbClr val="312C2C"/>
                </a:solidFill>
                <a:cs typeface="Arial"/>
              </a:rPr>
              <a:t>KIIRA FRÖBERG</a:t>
            </a:r>
            <a:br>
              <a:rPr lang="en-US" dirty="0">
                <a:solidFill>
                  <a:srgbClr val="322D2D"/>
                </a:solidFill>
                <a:cs typeface="Arial"/>
              </a:rPr>
            </a:br>
            <a:r>
              <a:rPr lang="en-US" b="1" spc="-10" dirty="0">
                <a:solidFill>
                  <a:srgbClr val="312C2C"/>
                </a:solidFill>
                <a:cs typeface="Arial"/>
              </a:rPr>
              <a:t>Vice President, Investor Relations</a:t>
            </a:r>
            <a:br>
              <a:rPr lang="en-US" spc="-10" dirty="0">
                <a:solidFill>
                  <a:srgbClr val="312C2C"/>
                </a:solidFill>
                <a:cs typeface="Arial"/>
              </a:rPr>
            </a:br>
            <a:r>
              <a:rPr lang="en-US" spc="-10" dirty="0">
                <a:solidFill>
                  <a:srgbClr val="312C2C"/>
                </a:solidFill>
                <a:cs typeface="Arial"/>
              </a:rPr>
              <a:t>kiira.froberg@kemira.com</a:t>
            </a:r>
            <a:br>
              <a:rPr lang="en-US" spc="-10" dirty="0">
                <a:solidFill>
                  <a:srgbClr val="312C2C"/>
                </a:solidFill>
                <a:cs typeface="Arial"/>
              </a:rPr>
            </a:br>
            <a:r>
              <a:rPr lang="fi-FI" dirty="0"/>
              <a:t>+358 40 760 4258</a:t>
            </a:r>
          </a:p>
          <a:p>
            <a:pPr marL="12700">
              <a:lnSpc>
                <a:spcPct val="100000"/>
              </a:lnSpc>
              <a:spcBef>
                <a:spcPts val="0"/>
              </a:spcBef>
              <a:defRPr/>
            </a:pPr>
            <a:endParaRPr lang="fi-FI" dirty="0"/>
          </a:p>
          <a:p>
            <a:pPr marL="12700">
              <a:lnSpc>
                <a:spcPct val="100000"/>
              </a:lnSpc>
              <a:spcBef>
                <a:spcPts val="0"/>
              </a:spcBef>
              <a:defRPr/>
            </a:pPr>
            <a:endParaRPr lang="fi-FI" spc="-5" dirty="0">
              <a:solidFill>
                <a:srgbClr val="312C2C"/>
              </a:solidFill>
              <a:cs typeface="Arial"/>
            </a:endParaRPr>
          </a:p>
        </p:txBody>
      </p:sp>
    </p:spTree>
    <p:extLst>
      <p:ext uri="{BB962C8B-B14F-4D97-AF65-F5344CB8AC3E}">
        <p14:creationId xmlns:p14="http://schemas.microsoft.com/office/powerpoint/2010/main" val="215709992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BDF46E4E-3F3A-4088-BC53-1964454FC862}"/>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6811091A-FD64-80BF-B089-5E061B1626F4}"/>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B29DE406-7E54-459A-F44C-D0844B37D1E7}"/>
              </a:ext>
            </a:extLst>
          </p:cNvPr>
          <p:cNvSpPr>
            <a:spLocks noGrp="1"/>
          </p:cNvSpPr>
          <p:nvPr>
            <p:ph type="sldNum" sz="quarter" idx="12"/>
          </p:nvPr>
        </p:nvSpPr>
        <p:spPr/>
        <p:txBody>
          <a:bodyPr/>
          <a:lstStyle/>
          <a:p>
            <a:fld id="{9B8CDF1A-3CDE-4195-AF23-CDCF2878DEB5}" type="slidenum">
              <a:rPr lang="en-US" smtClean="0"/>
              <a:t>91</a:t>
            </a:fld>
            <a:endParaRPr lang="en-US"/>
          </a:p>
        </p:txBody>
      </p:sp>
      <p:sp>
        <p:nvSpPr>
          <p:cNvPr id="5" name="Title 1">
            <a:extLst>
              <a:ext uri="{FF2B5EF4-FFF2-40B4-BE49-F238E27FC236}">
                <a16:creationId xmlns:a16="http://schemas.microsoft.com/office/drawing/2014/main" id="{0B324876-6792-A3E5-44DE-5E5700FBAE19}"/>
              </a:ext>
            </a:extLst>
          </p:cNvPr>
          <p:cNvSpPr txBox="1">
            <a:spLocks/>
          </p:cNvSpPr>
          <p:nvPr/>
        </p:nvSpPr>
        <p:spPr>
          <a:xfrm>
            <a:off x="838199" y="404813"/>
            <a:ext cx="10514013" cy="1079971"/>
          </a:xfrm>
          <a:prstGeom prst="rect">
            <a:avLst/>
          </a:prstGeom>
        </p:spPr>
        <p:txBody>
          <a:bodyPr/>
          <a:lstStyle>
            <a:lvl1pPr algn="l" defTabSz="914400" rtl="0" eaLnBrk="1" latinLnBrk="0" hangingPunct="1">
              <a:lnSpc>
                <a:spcPct val="90000"/>
              </a:lnSpc>
              <a:spcBef>
                <a:spcPct val="0"/>
              </a:spcBef>
              <a:buNone/>
              <a:defRPr sz="4000" b="1" kern="1200" spc="-100" baseline="0">
                <a:solidFill>
                  <a:schemeClr val="tx1"/>
                </a:solidFill>
                <a:latin typeface="+mj-lt"/>
                <a:ea typeface="+mj-ea"/>
                <a:cs typeface="+mj-cs"/>
              </a:defRPr>
            </a:lvl1pPr>
          </a:lstStyle>
          <a:p>
            <a:r>
              <a:rPr lang="fi-FI"/>
              <a:t>Important information about financial figures</a:t>
            </a:r>
            <a:endParaRPr lang="fi-FI" dirty="0"/>
          </a:p>
        </p:txBody>
      </p:sp>
      <p:sp>
        <p:nvSpPr>
          <p:cNvPr id="6" name="Content Placeholder 2">
            <a:extLst>
              <a:ext uri="{FF2B5EF4-FFF2-40B4-BE49-F238E27FC236}">
                <a16:creationId xmlns:a16="http://schemas.microsoft.com/office/drawing/2014/main" id="{6A05CBE0-67AC-86C1-A515-CF83347CAFF7}"/>
              </a:ext>
            </a:extLst>
          </p:cNvPr>
          <p:cNvSpPr txBox="1">
            <a:spLocks/>
          </p:cNvSpPr>
          <p:nvPr/>
        </p:nvSpPr>
        <p:spPr>
          <a:xfrm>
            <a:off x="838200" y="1700213"/>
            <a:ext cx="10515600" cy="4392612"/>
          </a:xfrm>
          <a:prstGeom prst="rect">
            <a:avLst/>
          </a:prstGeom>
        </p:spPr>
        <p:txBody>
          <a:bodyPr/>
          <a:lst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66700" indent="-2667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2pPr>
            <a:lvl3pPr marL="539750" indent="-273050" algn="l" defTabSz="914400" rtl="0" eaLnBrk="1" latinLnBrk="0" hangingPunct="1">
              <a:lnSpc>
                <a:spcPct val="90000"/>
              </a:lnSpc>
              <a:spcBef>
                <a:spcPts val="1000"/>
              </a:spcBef>
              <a:buFont typeface="Arial" panose="020B0604020202020204" pitchFamily="34" charset="0"/>
              <a:buChar char="–"/>
              <a:tabLst>
                <a:tab pos="539750" algn="l"/>
              </a:tabLst>
              <a:defRPr sz="1800" kern="1200">
                <a:solidFill>
                  <a:schemeClr val="tx1"/>
                </a:solidFill>
                <a:latin typeface="+mn-lt"/>
                <a:ea typeface="+mn-ea"/>
                <a:cs typeface="+mn-cs"/>
              </a:defRPr>
            </a:lvl3pPr>
            <a:lvl4pPr marL="806450" indent="-2667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4pPr>
            <a:lvl5pPr marL="107156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5pPr>
            <a:lvl6pPr marL="134620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6pPr>
            <a:lvl7pPr marL="1612900" indent="-266700"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7pPr>
            <a:lvl8pPr marL="1878013" indent="-265113"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8pPr>
            <a:lvl9pPr marL="2152650" indent="-274638" algn="l" defTabSz="914400" rtl="0" eaLnBrk="1" latinLnBrk="0" hangingPunct="1">
              <a:lnSpc>
                <a:spcPct val="90000"/>
              </a:lnSpc>
              <a:spcBef>
                <a:spcPts val="1000"/>
              </a:spcBef>
              <a:buFont typeface="Arial" panose="020B0604020202020204" pitchFamily="34" charset="0"/>
              <a:buChar char="–"/>
              <a:defRPr sz="1200" kern="1200">
                <a:solidFill>
                  <a:schemeClr val="tx1"/>
                </a:solidFill>
                <a:latin typeface="+mn-lt"/>
                <a:ea typeface="+mn-ea"/>
                <a:cs typeface="+mn-cs"/>
              </a:defRPr>
            </a:lvl9pPr>
          </a:lstStyle>
          <a:p>
            <a:r>
              <a:rPr lang="en-US"/>
              <a:t>Kemira provides certain financial performance measures (alternative performance measures) that are not defined by IFRS. Kemira believes that alternative performance measures followed by capital markets and Kemira management, such as revenue growth in local currencies, excluding acquisitions and divestments (=organic growth), EBITDA, operative EBITDA, operative EBIT, cash flow after investing activities, and gearing, provide useful information about Kemira’s comparable business performance and financial position. Selected alternative performance measures are also used as performance criteria in remuneration. </a:t>
            </a:r>
          </a:p>
          <a:p>
            <a:r>
              <a:rPr lang="en-US"/>
              <a:t>Kemira’s alternative performance measures should not be viewed in isolation from the equivalent IFRS measures, and alternative performance measures should be read in conjunction with the most directly comparable IFRS measures. Definitions of the alternative performance measures can be found in the definitions of the key figures in this report, as well as at www.kemira.com &gt; Investors &gt; Financial information. </a:t>
            </a:r>
          </a:p>
          <a:p>
            <a:r>
              <a:rPr lang="en-US"/>
              <a:t>All the figures in this presentation have been individually rounded, and consequently the sum of the individual figures may deviate slightly from the total figure presented.</a:t>
            </a:r>
            <a:endParaRPr lang="fi-FI" dirty="0"/>
          </a:p>
        </p:txBody>
      </p:sp>
    </p:spTree>
    <p:extLst>
      <p:ext uri="{BB962C8B-B14F-4D97-AF65-F5344CB8AC3E}">
        <p14:creationId xmlns:p14="http://schemas.microsoft.com/office/powerpoint/2010/main" val="98623584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8A8A1929-37DE-B922-BEFD-87051ED91AD8}"/>
              </a:ext>
            </a:extLst>
          </p:cNvPr>
          <p:cNvSpPr>
            <a:spLocks noGrp="1"/>
          </p:cNvSpPr>
          <p:nvPr>
            <p:ph type="dt" sz="half" idx="10"/>
          </p:nvPr>
        </p:nvSpPr>
        <p:spPr/>
        <p:txBody>
          <a:bodyPr/>
          <a:lstStyle/>
          <a:p>
            <a:r>
              <a:rPr lang="fi-FI"/>
              <a:t>JULY 2026</a:t>
            </a:r>
            <a:endParaRPr lang="en-US"/>
          </a:p>
        </p:txBody>
      </p:sp>
      <p:sp>
        <p:nvSpPr>
          <p:cNvPr id="3" name="Alatunnisteen paikkamerkki 2">
            <a:extLst>
              <a:ext uri="{FF2B5EF4-FFF2-40B4-BE49-F238E27FC236}">
                <a16:creationId xmlns:a16="http://schemas.microsoft.com/office/drawing/2014/main" id="{0A8BEE32-8127-1CA3-2946-9B007383CE19}"/>
              </a:ext>
            </a:extLst>
          </p:cNvPr>
          <p:cNvSpPr>
            <a:spLocks noGrp="1"/>
          </p:cNvSpPr>
          <p:nvPr>
            <p:ph type="ftr" sz="quarter" idx="11"/>
          </p:nvPr>
        </p:nvSpPr>
        <p:spPr/>
        <p:txBody>
          <a:bodyPr/>
          <a:lstStyle/>
          <a:p>
            <a:r>
              <a:rPr lang="en-US"/>
              <a:t>INVESTOR PRESENTATION</a:t>
            </a:r>
          </a:p>
        </p:txBody>
      </p:sp>
      <p:sp>
        <p:nvSpPr>
          <p:cNvPr id="4" name="Dian numeron paikkamerkki 3">
            <a:extLst>
              <a:ext uri="{FF2B5EF4-FFF2-40B4-BE49-F238E27FC236}">
                <a16:creationId xmlns:a16="http://schemas.microsoft.com/office/drawing/2014/main" id="{63AB0102-EF7A-F66F-A7DF-3028376615B4}"/>
              </a:ext>
            </a:extLst>
          </p:cNvPr>
          <p:cNvSpPr>
            <a:spLocks noGrp="1"/>
          </p:cNvSpPr>
          <p:nvPr>
            <p:ph type="sldNum" sz="quarter" idx="12"/>
          </p:nvPr>
        </p:nvSpPr>
        <p:spPr/>
        <p:txBody>
          <a:bodyPr/>
          <a:lstStyle/>
          <a:p>
            <a:fld id="{9B8CDF1A-3CDE-4195-AF23-CDCF2878DEB5}" type="slidenum">
              <a:rPr lang="en-US" smtClean="0"/>
              <a:pPr/>
              <a:t>92</a:t>
            </a:fld>
            <a:endParaRPr lang="en-US"/>
          </a:p>
        </p:txBody>
      </p:sp>
    </p:spTree>
    <p:extLst>
      <p:ext uri="{BB962C8B-B14F-4D97-AF65-F5344CB8AC3E}">
        <p14:creationId xmlns:p14="http://schemas.microsoft.com/office/powerpoint/2010/main" val="359216831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32687&quot;&gt;&lt;version val=&quot;38700&quot;/&gt;&lt;CPresentation id=&quot;1&quot;&gt;&lt;m_precDefaultOrdinal&gt;&lt;m_bNumberIsYear val=&quot;1&quot;/&gt;&lt;m_chMinusSymbol&gt;-&lt;/m_chMinusSymbol&gt;&lt;m_chDecimalSymbol17909&gt;,&lt;/m_chDecimalSymbol17909&gt;&lt;m_nGroupingDigits17909 val=&quot;3&quot;/&gt;&lt;m_chGroupingSymbol17909&gt; &lt;/m_chGroupingSymbol17909&gt;&lt;m_yearfmt&gt;&lt;begin val=&quot;0&quot;/&gt;&lt;end val=&quot;4&quot;/&gt;&lt;/m_yearfmt&gt;&lt;/m_precDefaultOrdinal&gt;&lt;m_precDefaultNumber&gt;&lt;m_bNumberIsYear val=&quot;1&quot;/&gt;&lt;m_chMinusSymbol&gt;-&lt;/m_chMinusSymbol&gt;&lt;m_chDecimalSymbol17909&gt;,&lt;/m_chDecimalSymbol17909&gt;&lt;m_nGroupingDigits17909 val=&quot;3&quot;/&gt;&lt;m_chGroupingSymbol17909&gt; &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 &lt;/m_chGroupingSymbol17909&gt;&lt;m_strSuffix17909&gt;%&lt;/m_strSuffix17909&gt;&lt;m_yearfmt&gt;&lt;begin val=&quot;0&quot;/&gt;&lt;end val=&quot;4&quot;/&gt;&lt;/m_yearfmt&gt;&lt;/m_precDefaultPercent&gt;&lt;m_precDefaultDate&gt;&lt;m_yearfmt&gt;&lt;begin val=&quot;0&quot;/&gt;&lt;end val=&quot;4&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0&quot;/&gt;&lt;/m_mruColor&gt;&lt;m_eweekdayFirstOfWeek val=&quot;1&quot;/&gt;&lt;m_eweekdayFirstOfWorkweek val=&quot;2&quot;/&gt;&lt;m_eweekdayFirstOfWeekend val=&quot;7&quot;/&gt;&lt;/CPresentation&gt;&lt;/root&gt;"/>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Nlbki5nc3a33qo2jia8eeQ"/>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tW0qPyPppwjDTVxcrXJs5_g"/>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tsrSZeZJFOVRmCJlaeVRBCw"/>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tCvERXLq4zeipKfP5WQJuTw"/>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tiWV5u48wamEuCwFFTZaEaQ"/>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txjkpaDC2pEu.qHXbAJnNGg"/>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tAF8YaUqxzx1YxZJXrm9xzQ"/>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t6CoVLrz5yUmjogk.6DkqZw"/>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tlyVV5R4Unqpoj3PlU8U6Cw"/>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tDl.7ohsX4kfn_v9Gdrq2yw"/>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t4OFU3TqXfK_NrbtxNIIPQw"/>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RguHepffqAPo7AJqYIsSoA"/>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tBbr5g.Y1e99f7kZ.5_Qfxw"/>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tSkkW9BRNY6qksv3l4avJ7Q"/>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t9TjcOHLL8BqcU_p6wAc1HQ"/>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tUa8K4P3yQcYKWn2GS1Llyw"/>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t0UWmMsR6iONQ4.Rw3UzZmw"/>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tsOY_3jgubsvSpnyCpYQOzA"/>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tQqGqBmXAspV9vSCmoGSKpA"/>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o5iYJIkihEnN8Rk0x8TbTg"/>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1A_ufsQxS3Un3Z_dgI2EDA"/>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Nu6UbtWfMj6f5_G77zcPLg"/>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tn2q3DYL.qnA38eZPzyv7LQ"/>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t5fCLuDZYy.IDw1nXr55uNg"/>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tiC2Yki2rjdxv5aUQ9nfzvA"/>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tTHHxOfRRWjwW54IewGvDzQ"/>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t90LR8hjzi2mAFNNapLahuQ"/>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tDCCTg_6XJpXAQrMGT3_erQ"/>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tPVjlmDaWMFeaiQtR2F6BZQ"/>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tRzs46TvlbneTF19QyIDxDA"/>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tPIUH8LJG_.ki2fDf629wCg"/>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tHqC_H2KpS95QLRAAD6_2yw"/>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L8bd2PYTAFOsmthc.5.OjA"/>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t_7yDGmUlyUjoL6gI257Rkg"/>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tQ5d5qR4pgVTwJ8upod4_XA"/>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tptdyugAEUEjLidQc169PWw"/>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tQRtTbOoE4EEhtwF9HWzzHQ"/>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twzed2oGpXJVzw5JN9k7elA"/>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t7oij77Wu5LqOfq6gl51bnw"/>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tZFaCleSJKu8eawuWhuBYBA"/>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tf1Zhzr0y1Yb1IN7ej4l.sw"/>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tpnrS7q.uo1v5pHlTJ.NOTA"/>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5t4XhMBvI93nzrqdhoWVDQ"/>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S8I4ii.9WGUAPrpC9.rZ8Q"/>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t0NoHqdbK85v5Ymn.zn66KQ"/>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tQIGMuYCdMJbwFG2e5AiFPQ"/>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tJej1n6Y0EHpHf3t.7wGHTQ"/>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t3W8LvZae8VW0V3Lflw7Qfw"/>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tMYgAXZ46FfwikY.WWBCLZw"/>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tM1OAUGNcS7Qr_tqOwoexuA"/>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tPYRG4QgrDnQ2FOKSEZg7IA"/>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t76CTK5Gy0Jdz8DrgmsFe4Q"/>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tPrhAylCMrKfCNNMkhKrnJQ"/>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tZRYski_rABoAIZwL4Xd1UA"/>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h1GhlH930N.TkMOSqfO8QQ"/>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t7aLUtprgm443OUyMLi9izw"/>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gNC31dCZf5mQdCUnw8RMcA"/>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NBJkmOkHpIDFSQBU__hCEA"/>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t1KaLA2xFv3zurUb_e5VFkg"/>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x6S588LDyPW.z93l7KfefQ"/>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ttk.3ADBJWs83VrjRVK7crw"/>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t3mxkIAnauMu2OJH4e1O3cg"/>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M8EnHqTcfWgu4VrBz19QRw"/>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tTn2bS_ToUn_0Hp_wBNIHKg"/>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tlh1Pb6A8arfB6l63HYDKzQ"/>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tQ2lXR53_NYZ_zifI2ZX_qw"/>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tP4fgpz3XptazwKcXRqDSnw"/>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t2g3k0TOLvheYq_wwIeV3Ug"/>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tsTLk.5EHHsWucBTFTJE.gg"/>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t92T0yQa3OcEHmFFW0128IQ"/>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tzWkNe4S7V.eXYewbyX_xWw"/>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t28NkEp_fK2EEkVRYaVqjDg"/>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PFuuODNPMyXjAjuuJuEMAw"/>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ttHpWEY81goFI.WHQMQIoFQ"/>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t1NLFNPwEt3Ph_49Grd4a8w"/>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tVSpV_KOAGdIfjZOaLKx.Tg"/>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tjdkDktLFz3HTbChKcQ4jLg"/>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tvop0i_uBxuqOQ.iVUsF_3g"/>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cMJAqTZHFw2HVJllSQ_sQQ"/>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zN1f3VAjiJRkdnGsBgBw7g"/>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tcoq1crN45KrSgAKpNBoS_A"/>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txt.A9fQGrUeXCHtO5ZH4gw"/>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tvsFpDcdV_Ab5zF7fiQPZ3Q"/>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Xcrb5PbiyXnNmmcnX05rZQ"/>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tPT2vXmDNR5yafYZy5p76Jw"/>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tYyq_eGW_rUUH9EqK_E4b1A"/>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t8ssM.5G.GilfAlcYZg8www"/>
</p:tagLst>
</file>

<file path=ppt/tags/tag1083.xml><?xml version="1.0" encoding="utf-8"?>
<p:tagLst xmlns:a="http://schemas.openxmlformats.org/drawingml/2006/main" xmlns:r="http://schemas.openxmlformats.org/officeDocument/2006/relationships" xmlns:p="http://schemas.openxmlformats.org/presentationml/2006/main">
  <p:tag name="THINKCELLSHAPEDONOTDELETE" val="tD3kZoKro0CLbaBe8HTvqaA"/>
</p:tagLst>
</file>

<file path=ppt/tags/tag1084.xml><?xml version="1.0" encoding="utf-8"?>
<p:tagLst xmlns:a="http://schemas.openxmlformats.org/drawingml/2006/main" xmlns:r="http://schemas.openxmlformats.org/officeDocument/2006/relationships" xmlns:p="http://schemas.openxmlformats.org/presentationml/2006/main">
  <p:tag name="THINKCELLSHAPEDONOTDELETE" val="typizasbcBj8ZaqEm2IT9NQ"/>
</p:tagLst>
</file>

<file path=ppt/tags/tag1085.xml><?xml version="1.0" encoding="utf-8"?>
<p:tagLst xmlns:a="http://schemas.openxmlformats.org/drawingml/2006/main" xmlns:r="http://schemas.openxmlformats.org/officeDocument/2006/relationships" xmlns:p="http://schemas.openxmlformats.org/presentationml/2006/main">
  <p:tag name="THINKCELLSHAPEDONOTDELETE" val="tr18GAPxCYxBs4q0moC1_qQ"/>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t1qk1ojAEmdhRl7.RyyNatg"/>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t6wDjozcqD0hdtmm3.qXmyA"/>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tEBw4SL_wcp4DUY6xciPgcw"/>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t8HwV2GOSyb0evIeaf21Rbg"/>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AaIIoMOJQat1BNrV5NkSbQ"/>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tZwAj3rbdBdxkhrP4CLvVqg"/>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tisNd9dpESycRbDbVU4DqcQ"/>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tOvWZiM55DzJjojqR6GpMhA"/>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tbfTvyJ1N3ZBVrtNPfLA0Sw"/>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t0AZg3jnBSqi2.PozcKHI0A"/>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tWYjk3BPwyChKpeqaPsJ56w"/>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tCZkuZmc7PaNnXKcVqt9MjA"/>
</p:tagLst>
</file>

<file path=ppt/tags/tag10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kgdotO4Xy1_LB1LobmMPZg"/>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bqkWlFFE5joNq9giAbaEow"/>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BHWkbsVIEVtTNEyFO7E8Ew"/>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4Z6BCI1.aHJ.rrPuzljDFQ"/>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hIJqPpI3aec6Q14l8UNYQQ"/>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0430Y0gwAQJC94JRWNWt_w"/>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adcpGaaRI.H0T7VrFjFW.g"/>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3T0oJmpW1jQ.wWn0BGMrJA"/>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vS7Jh_mR7KsKvjA0m86cRA"/>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3x5ZpOMVegT44AXwdvjaAQ"/>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ksVdjnHjopu7MwgBuBcGWg"/>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g6_h_1XBE6jU8v40RFpoTw"/>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Kc.p4Vu5lJhviLOcTaG9zQ"/>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iVHTmxjz22_3tkaNf1GRmg"/>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dn4VctVlOi7vxvFHOXyz9A"/>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P0hxczpHQ8HgRySH7zod_g"/>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ASWfGio4fJmeahgCVwoKGA"/>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_zOmh3NiuqK_.TK82tvAXQ"/>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6Xu3eU_lkQth21jb_J9flA"/>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mu7eGjwAWnyCRBuI2PIok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H9jsd.HyXRtJ9KmIjOG0kA"/>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ffSUEnetIAwCZ_SSsYn.1Q"/>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gKkijSOVR37XLb09_rJcuw"/>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I4cQWHyu8ZQkyFkmue5i2w"/>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IDgAEMRtOalE.P1PZyEVEw"/>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pSMyUDxG0p5eF6AFbRmSgw"/>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Z75wNhfbOuzvVloCX0LB4w"/>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neVTUunO7aEeX_FXi7LFiA"/>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xAAwyt6rvAJKS0yKebUBqw"/>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f3.MrEmgWivvce6DdsGDSQ"/>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T65cAMwRNmmTn4akQ74Bbg"/>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GOtw1OzF9.qyEDr9F2uABg"/>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iJu0fkqVF2mIkoX.s3zNcw"/>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khFNU.UfPwScluWAdoSs9w"/>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41cK0olToKMCrK0oY4eQOQ"/>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rzegfI5fZpKjkJgQpvs4aQ"/>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hAhpmfez8jMNMnJb1o19Jg"/>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JHiu4d7r0kM_H7aWhyOCxg"/>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LytjgXmld16oUAgzTL4ORQ"/>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FV1AQdqPUHBQMY4C4BIvDA"/>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4lx6B0Rjbs4fhzTUUru.aQ"/>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80AFLt6FnkGO2fepOvM5kQ"/>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bVybhUm7FPjyfXn8qjrvUA"/>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_lmsLHUNrJPKmN_en6rCA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1Mc2bDPPXpP1Qofau2Rgqw"/>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SoCskI9Unsh04q1sPkvI9g"/>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Qz3hRd6sD1b9YSKumBzXQg"/>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JNJytVw8Z9p8I154LtuZhg"/>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jhXBg3Muvq8pBrwZy2e9O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_Bnd62zWmfxmJ6Avaqi8dA"/>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k0nEq1YyqK7feAzns2ApzA"/>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HT2AmkFccKmbzI4mAQWcVw"/>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FGzU6TX1v.MZOng0kM8kmw"/>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PgNiF9t1U3b3j.DzYTU4_w"/>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koDL2nwSnj8ffizbEiPcGg"/>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2Qswy1zeCoTEISImEG4w5A"/>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6sZEEe03YCh9iFfhmGZhPw"/>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kmwE8QxRE3p8.AppQRGlQQ"/>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trrP76gZNfKhFhj9HnfMXw"/>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4FRRYHE8V90So.ODF1uZFA"/>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r9vbZJZbv7OrJ5RKe36S3Q"/>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u97jsFw1kmpqUbFknnv_Tw"/>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_jBKumiSmWNEPJlWSNw3nQ"/>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CvgfCeYNfxbkUGFOYrO1iQ"/>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jY84QeaZ2hHfpDnD78LjGA"/>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2CXEQ3kTwEEMi3R4CJBgsw"/>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yckn2WWbWsMY4s_21nelDw"/>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i41DPF8j534LsPbl_4j6ew"/>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iJAwH1W0pNj_Q4SfI2AEXA"/>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BO_H2GpedSUkHIA2Aap9lw"/>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g0fq4paRsCQExK0aA3Fv6A"/>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HdWuHhwuV4DqoCVMbv4iQw"/>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GzYcb84BcUqnhBv4W1_mCw"/>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3Bgj5CeI_trtD8s59u4x_A"/>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pcX5fbdMJWzb9hg0qH6l3A"/>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D6tqYYJJdkGmvBAJrGlY8A"/>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mYnGFvCpUXEGVzisv2UYT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xsHZQ0fTa4GB6lSYPoUUjQ"/>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ZJecsOrMib7IyKABptO7Jg"/>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pLu3P93P1xGTzy38N9O6Yw"/>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hMCbN2PQfH_ZyC6zOxo2rg"/>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Or8IZvmUODxAIJbYJsYPwA"/>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Xdl0.NrygfpOknOgHRUtGQ"/>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_YdW8NBdhK1SPxVUWpTyWw"/>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v6i4zjFV9EjV_aNXMeyXow"/>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IY0aGGuLh2cxQlzPhgUHYw"/>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2QWWBvV61hJz0qDxlc0SL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wwGTryeCSOBelz_pQgk6sw"/>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4oy52Io8U3AsCZ_d.u3fxQ"/>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lHJ8twiu9K5CY.H5RFsz1w"/>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xSrJXAp99t6Ay52E.EjAQA"/>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sZI6mn7ZMp2eeIlox.DZKg"/>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PECWK4W5wUTEDtqSFmS_6Q"/>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mCYokT5jcqga_OmIOMJkBw"/>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pA6gNvaJLfV9kk7NjnodIg"/>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F7Id5WAcV7iAgANxphpEeA"/>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zI319xSSqmZ3CjF0xGpyc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Cu5jAanbDv_OSpAIPAWwxw"/>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71UTrO8zk7TXs0.vur3H1Q"/>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19XzoqZIbWT6YyQJPvP.SQ"/>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AUgrizCQTqACJlx7Z8DFBA"/>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hq8sLZX5ZZ9KZ53NrmDlig"/>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GFJgl_YV6Qv9xdTEXFo_Dw"/>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xjB302JxiCLJU45JBulJ2Q"/>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lH6v96M2EJLJD_fOODWm4w"/>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8B_.waLZpED4IG1z2oYobQ"/>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tsY9v4DJwXr88piTGckohA"/>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_vgbbwcuMJenYtyL7F.oMA"/>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BqOhYxkd3KPvnmj6Ie55ig"/>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OeMZ8bQC_faMMs2z8gqU9g"/>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tmif9c1V7qG09zNc.FZFkQ"/>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PJ.0VQtj3UCVOYf.EStO9w"/>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BeK7HXZqS43IfRDXHk0tRQ"/>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_nHrniIPs2Ux5RR_VkkhmA"/>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GvWeAtykodMC9Ju1iqJW1Q"/>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k0aKZ8k4eyEYd4YqAhBG6A"/>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LIogPNEGUhazYd_TwlSuww"/>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BZfbFtYWEmT_tmMXIjEkig"/>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JcWnct9ebVpm18SlVc_2aA"/>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eSak.vqpFXy97Vatxea76A"/>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bI7BgLeDHiVIuvGbXhMuJQ"/>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rTwW7L75pmVklbR.0fHnGg"/>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rvqbZhrEW0_FOQYbQXpx7Q"/>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lGvVKTPilGR8guFYPS2E8Q"/>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_92dbk2pILxO3cox1RuNug"/>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Eag5KC_3.Ou.e7P4FhS6cg"/>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Kg03kC6OtyaLgB.8GtdpFw"/>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guDv663g_j.gVmnMA0at1g"/>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6dxrTcVyA59zfsWH2t_03w"/>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_jbOCG0vVMcjsT9Ud6zfYg"/>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FHYlQgkjMjqTLWr11nTQpw"/>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Tj0K9VpRiHGSfOSvAjPzjQ"/>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lX2I23oHymggTSGYNYF5_w"/>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GUlMmunYHZFpUyc54RuRJw"/>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LXXBpTBNWqk3PXB.XHOE6g"/>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EzBnqXX44uI49tsafH0IhQ"/>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Na5VOahzWMfU9vh5hcwmug"/>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5W8xZmkPJn7OJP87POQKlA"/>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x8grkh_p7bj4jwoibb8i8w"/>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WAySb65YFhBRlLHiTAai_A"/>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O4hdN58ME81r0aX0vbEB.A"/>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ifLjaot.X.GoNbCOKtPlfA"/>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7iHJAcV2Vohy4.iu41MObg"/>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01kPJDlGuax8wW_YrObWeg"/>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R0Xd_i1gF_G_hn1RqVLhnw"/>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YIMxERP6AiOmvCYpoI8pwg"/>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9_p3gEQb3h182WHXBuuVqQ"/>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nS5RIb6JkiyO2JclZqWgLQ"/>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IGeSxZiIppMF7SOR34xV2A"/>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UFYV3XfVYI1Rhv4fxMQccg"/>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X5eF_JUzmztrQ3HYH72xBw"/>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6ZLyZsbTtrDz1lMeQ8bTTA"/>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I8V1Q6exAJbiqfykAqIrUw"/>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Owd1DbLhErNB06nUTMcm3g"/>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FiYPQEgZCzorytzr_2I1tg"/>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CuKDhjqoIyjLcuYRDAXsZg"/>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wYYrb2gETXFEECu8Lrt7Pw"/>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2Q2uXGemdyyulRzmhUAc5w"/>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wIkt.ZlkGs0tm.bAN3oXLQ"/>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k6WkZEkYqumb7l6XlBVmaw"/>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13NI.JzdlloOb0BLJR_yhQ"/>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3DF71j8KbgBKX43QMJoipA"/>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XOcKtobZYkOH6moKanZvKA"/>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nx01wt3EjOyy2vTzkOaSgA"/>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zO1pBJ0GvsCpy8Tgd9hMcg"/>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pWPyzBYcV2lP0DLuDnlPpA"/>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khhkuT0TTKKwGGA_ETew_w"/>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Oncv4wTUa9GEk27U5zbHZQ"/>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bl4bygtARAkqQvnnNzLglw"/>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4JdYEqCClM_SWRh3KVz52g"/>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XqDk4EOECQiUn6bkkIPs8Q"/>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4VdMqZvqh4ukORzeOVr9Uw"/>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yE3QqS3b_MAasWb9hS9glg"/>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S.cJaFFN9A7XU2j_2D.sTw"/>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F504QqquFPVM80SLIKs6Qw"/>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2bp5G95sPv0xIuBblqU5NA"/>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yoOL_wW7A7cUiE9GqfaFkQ"/>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taluc4ldVK8UEjICneAhgA"/>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5VSnfS789UQiA0gJqfQ1A"/>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_xIk2aAs8ahXkftOv5sZ6A"/>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n.iQSscnQtykbYxHKrhOsQ"/>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swP5TtIUyL7avAVDXMZJQg"/>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kuGHNWuwVYzIbWptfsLsBA"/>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k6O31fTGkWQVDZ_I3c1s9g"/>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_dPBbgeETm8_16VNTGvOkw"/>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D64._dBhlHIIWs7VmgHMa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mX8ViCb034Vm7CZYs2OYw"/>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ol6vadiLK38rNrdgU5zIlQ"/>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ZhvyAEnbSsuq9lNINW81cg"/>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upEfxnUUuVJGLSdVDLguMg"/>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QW23iWnTsGU7bYU7CktByA"/>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D2g_JUOBhowLfT8M9gDzyg"/>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O2Rs_dPIMXdSPWX6nyOycQ"/>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EOfuRjVu.SDrN5omcY1ocw"/>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cBcoGkU8N_T6z5DtLXFn4w"/>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Uwsd1XDifci0PB206FoKSQ"/>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ZsCWntXnKjnF1LuGUMmaIQ"/>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mJgogFoCJx_66mEBmIviKA"/>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uIKJdTSWm2ealffV0RFMfQ"/>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GaQdg9Vl6PAZS9vhHTqAzw"/>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VlzFjXtHlSyTcqeig2KUhw"/>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M62pnmbcp2TZwy3L.HcAPQ"/>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GjnzLLZGl5e85Bh27RCMaQ"/>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AXHhCacYRoOEfiUCixF9nQ"/>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jLPb.fwbUHfAHkxnCdy9Ug"/>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MHmBjsu3A2JjHot1CxY6AA"/>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h83v6rwuIEnBFDPBcKIPPQ"/>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nUlKfVfwIs.XwhUMQc62Aw"/>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it0J12rDuO_06hiSUrAqUA"/>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2zmBpKcPDXgpP_REX0gzLw"/>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qZh4ZGB9bVDBrj4O4nNH7g"/>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njblD57pbC1PSnahih2tlA"/>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1Z80is5zvApPQRU_qiY7AQ"/>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PP0lZOpCMofHEsW_17QAmg"/>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I2ko8vAXbhr34mFWSUe.n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s_FbiJXHhUgCa2M470NFeQ"/>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OeHaZZIYJpn.BkgwVacz.g"/>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A3mBgvMhga1wqjzVflZEtw"/>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qEowAPn64sCXr698U8ZL7Q"/>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FSyWNa6H4uqlrLCFFmcBSQ"/>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fuZilTjzu_4xJM_tku_IjQ"/>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USwe_0UOUXDU8J6PG3N8ow"/>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NUS0EXbcT072xnohvLvbPQ"/>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B.RjByf29VRHbGMJVmGNKQ"/>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BDgGahQIMFATa8OKdNok0A"/>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Hl.AIzmzvlBXnletHxvS7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9.TmOgACudfmeO4VolKvDQ"/>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x3gnpqmnBgAvVKFb8A4WxQ"/>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5VYJmnOuZiSVqv1Ku9oyLw"/>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eEHStt5q1vdpKMmeTWk4iQ"/>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T0S4aZ92jcFD5Dh2U.3sUg"/>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wRzX1gTHVpXNpkPQDn8UsQ"/>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3A1EGrsXLz1Wqxoox0OYUQ"/>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kTaVJgl14gHC3iIpzOO92w"/>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zeFQ.qt00_Eg7JIAsmvYEA"/>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mvJtzA96G0KIU59MrDixFw"/>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KrgLe3dJp87fdxCmfXZt1g"/>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yUtR6wM5fZWWcIZpUF3Bnw"/>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zIa4szAPGAZNLj3R36P1kg"/>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hOE4eiUZX1hBlfagOCSHHA"/>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qcuUaT9b38W0XSUfjUbwCQ"/>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0fx5Ew_ju343zXTHpzfRFQ"/>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xT4Zaz59EoX6nk5lE8qmvQ"/>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qaImbNjfGJ_eLmXlxAheEA"/>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M0thqbHfonq3UiBhDk3IJA"/>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uhACW8fN.IgOVpXT4HpsdA"/>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sXMdSsLSzw8NHsWXCUNvRg"/>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2C6BGjcunvaFW3lAucoXdA"/>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_GXDme1cI0n1FyOcgJzxow"/>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IR6khMGHBaQ0udrutu3NMA"/>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P0wzbgiBLBEz.5uWeoGfcA"/>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V9sULko7AjZ4JnXnPqcUYQ"/>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DXBATwETqIMjhBYa3WhSLQ"/>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IGPG1cCQIfKHEa7NfXvZuw"/>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UTrA44ebPuHlqJ8kKxfXbQ"/>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aVzy2gMQk7Xy7xoKtSqHJQ"/>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Q7.dO.LtwaIJZdJpO8cQ4A"/>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kxnY7fhBRCtPipnqn4_uUQ"/>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O.WDRZOdVGPrMhb37URLaQ"/>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6RrUBpKQ72IHPRvnrY1lsA"/>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Iu0I4_NHtXSrsf0_jyRIhg"/>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98zoaM8Enjrp10Nu0qifrg"/>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o.WB4JqqqrHzI31houUmGw"/>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444HRfNIpxotSEf.HFvxbA"/>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WvdUTacAFlaOpxyNzdVxUQ"/>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9s8I91a21ryyxD4N.4T37w"/>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l_qpAkMLjVtKJOjsaBqlWA"/>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IyQEh.G6LDX10U6iv0rzsQ"/>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ldlNiUKugOQ6wYtx9Dusfw"/>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yH_fGhgkQohhx4kEcC4XUA"/>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Ea2EDJKrYKsXago0bW0nYQ"/>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wKxqxu2yWw7bhxFL6o5fiQ"/>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JAEv6mcsMLhZj3rnMlyMPA"/>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Z.eJFbbsPd_9_s0QscwwJw"/>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cioug76ju3pVGp_3Z_PRFA"/>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XcTxV6u7qcyDWwFtHPdr2Q"/>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3oX7yBYh_Bz_4SlE13uzAQ"/>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LG2HXSGeLYn9m9RPdFN0Qw"/>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4Exb5tY9V4BJZVkWhSh7DQ"/>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KNMaJAim_ZUuCwxfOcCYLQ"/>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jYSbe7qC_2tJjJMYYQSZng"/>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4BQPCIu5B0dXgHdIcZjk1w"/>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JqoDjCceGbJMuWBCrU5DJQ"/>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Ndkgd8fDfL3xK2LU3JYxEg"/>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u80hNXr8QPKpjQngDKKGTg"/>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galLvMT3utAZeIPceOmuDA"/>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E2tXFypeaFVfeRnzxjMWTQ"/>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_C3G1Ch9ndkvLf98UegzX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pIAIaQjqHmuH3xTcrgLe2g"/>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a7moEfVR.yJ.VdT8JXGcmg"/>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NupAcnTNYyIzWwO21hCHjg"/>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Se7As4xY4tKXQml5zogCwg"/>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w97MxRzA5xpAjUw6bVpGBw"/>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fOb9YZruzI8JuhpjpYI3Zw"/>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IJjKpp8k61H5ycjmEo.lyQ"/>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pGBPlqxBJ_Y3Tw7xWzqUZA"/>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Bt9eKefoc7Zpf.P_t1MdJQ"/>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M5ST9lxqTGQEdJSeczKJJA"/>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BMXku0YrCgzPjYGMKdnHjw"/>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61RqCF0_A6J6oNqPjlQSIw"/>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t_ShXRw_IBbDbeB7aC41ifg"/>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t8C9UsXXGJFcsMYUfCKrwJQ"/>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tgF7l.BcYGCaR1AkvGMElPQ"/>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t.YQqvg1kUjfAlqWzuxvtaQ"/>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CKyu9h5wDgqCzm5WP6E5qw"/>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ADXW239tqKrKlM6IcIxLEw"/>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t9.2PkjmBrC5DDUqAwptfKQ"/>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tiUgenhymSStxPsgryLBUwA"/>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tdqZT4KDho8qZ_kg7Sbg0VQ"/>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tYmPa27V5nWo53sL5FtTp3Q"/>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IpQy5tejCxqYqerHF9kS6Q"/>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Zj1wi02suJf2qgJGX.EWPg"/>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nvqfFr00zVuTl5iRaNz6xg"/>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zchLxx5Ed9QD5nyoTqjbEA"/>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tgxTM4Yx69NLYtV2SpdiFOg"/>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twISErO5gRYtSc3oUlITFhA"/>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tldOStSspyogXhAo7OMHSEw"/>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YGLk.TI2r1ZGhDZ24nijfg"/>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ThpQC58dnuRt3avMD062BQ"/>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BmJNsvZnD0lIw_AwcVV0BA"/>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JCkSHbVdLTU_4tLo4U6QAg"/>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44KUjbKYiD5KoqXCSvXew"/>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d8D9oy6IyND80twxtItjgA"/>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Ej4Hv1ZATFgqylD77gkr1A"/>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aV1Itqemy759qXc2QnIyDg"/>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aXSPeRAS_nHe0RtIFDaJSA"/>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Fe6DYctgIc4FTV9.6c3RKA"/>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zhNxDY6gJXmQSH30Rru3jw"/>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wtvjKVDbIfFJn_YQrze0zg"/>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UHs0gJlWgNV1.Us8gUYmvw"/>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ONr5RaqL3Px5oUsNkixeHA"/>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2bp5G95sPv0xIuBblqU5NA"/>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t.mX8ViCb034Vm7CZYs2OYw"/>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Uwsd1XDifci0PB206FoKSQ"/>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jLPb.fwbUHfAHkxnCdy9Ug"/>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ts_FbiJXHhUgCa2M470NFeQ"/>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t9.TmOgACudfmeO4VolKvDQ"/>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tyUtR6wM5fZWWcIZpUF3Bnw"/>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_GXDme1cI0n1FyOcgJzxow"/>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6RrUBpKQ72IHPRvnrY1lsA"/>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l_qpAkMLjVtKJOjsaBqlWA"/>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nin8NOPoHNFZ4cYu_x_awQ"/>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LG2HXSGeLYn9m9RPdFN0Qw"/>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tpIAIaQjqHmuH3xTcrgLe2g"/>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t61RqCF0_A6J6oNqPjlQSIw"/>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IpQy5tejCxqYqerHF9kS6Q"/>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44KUjbKYiD5KoqXCSvXew"/>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tONr5RaqL3Px5oUsNkixeHA"/>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nin8NOPoHNFZ4cYu_x_awQ"/>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azhnLXh9FX7iQDeIXaW8jg"/>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zltv.xfjzRQWs4pgauqYvQ"/>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t.qvvAlWeKvmr83Ugo0yOaw"/>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azhnLXh9FX7iQDeIXaW8jg"/>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thXOC6j0IbiKfI7oJZ.dQ4Q"/>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tSuDlgQLcEpHnIH.yEYLrow"/>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tlgufsiGYWJUxYTFLEQaLQw"/>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t06dZG51Y64L6eOMRE8YzaQ"/>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tgoOZ9gHkretMf9zPDMssSg"/>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VPhTzHXzgWfAKxOAaO5Yog"/>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dDyQ9Qj6MdxnEwtZ0C0ZgQ"/>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9j_2Wo.GA3hPQqyWCamxwA"/>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tP7kMokQkLHQdy0_nU2xMDA"/>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tNnScnc.PMkSIPGvligrbuw"/>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zltv.xfjzRQWs4pgauqYvQ"/>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tiRGSVlKUfPGnyY7_uAn4zg"/>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tvoxWrsFXJ21SG9U_EKuI0Q"/>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11NxK8qiS_yEpP.NUIfBrQ"/>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NWvvqv2J6hRM9m9vmAnfKQ"/>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YgKPO8YWQ9zw.3lCYegHRw"/>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LMH9CbB5Vc36.xe64lTbbQ"/>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IXdzxBvn0hq3U_RI4DGazQ"/>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TLCBcojCXh8Qc9WLnwLoQA"/>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qEngDj.dvKllnElQcKg6nQ"/>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qvvAlWeKvmr83Ugo0yOaw"/>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B31ZY6OFbRRqM5zkJYQzqA"/>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TBxd4Lg1zgCygphVSwV.ow"/>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puwwqPTRZVdNZPaQMsdaWA"/>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pvhp7TnnpHMQLtqyZpR09g"/>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1vqnnoK2Xh96MvCRdnYMFA"/>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tr4q97StjU.S6Ikq4cz1YQ"/>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LZMvHEKFBVkJEi.3OIyA6Q"/>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SE9eBxY6sL0Es_Hk8FHOUA"/>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dQeAoEED81pBbXU_MnQV5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XOC6j0IbiKfI7oJZ.dQ4Q"/>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He.3YUX8KFUYvcu1003uyA"/>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gtpionJoDUVIK4re8xMu3Q"/>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LSpEPuU6YUxl84wn4oHipg"/>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0pNJDs5wkdhVbRrxnKR8Rw"/>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BfblSX06F0BF6ozU7MIStw"/>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tzj2Wl.vsls.lax4ZGzc_Rw"/>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Q2mepbFnk9f.EmYaCCTO1Q"/>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HTTmCHr0eNZ7DGeTSSJWYw"/>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YMCV_cFECo_M3zK1msJLhA"/>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SuDlgQLcEpHnIH.yEYLrow"/>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SYRyDB9npFLF2qxLH5c9pw"/>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wYuiShpZ5OPwnq2R9PijLg"/>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rx5YGMSIWHrPV2RaO7GpdA"/>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YvTmitxZijNSI58FZuD.ew"/>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pYbYvlqLf_krdcF76V8UCQ"/>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lDch1jeR1QP2hqV8O_4Xtg"/>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Luf4CMWgUnt75WW.8xmmuA"/>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sefwx32f94ETlEILgZwZWg"/>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lgufsiGYWJUxYTFLEQaLQw"/>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NnScnc.PMkSIPGvligrbuw"/>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0uk0d.qcHBUNCkF2nDNsFA"/>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xuaBooFjuCo5r5qxgySXhg"/>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wSsaxJSIMuL8woseJFWDw"/>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TIKpfAbh7QWe4Qgp8NDi_A"/>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ExW9ThFSAdpTmH4xXNEJOw"/>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B67snNdRHt.972YT_1udVw"/>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nTTrMxEWQMFkEfQl95poy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UMIHmOXdOjov44bK1XV2HQ"/>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06dZG51Y64L6eOMRE8YzaQ"/>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OR7PM0HX5wV.Rf9nIlE7Nw"/>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RErqrirHIKKd7qmjoM.ooA"/>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vsVv4whsUJvWbSjCRttqiQ"/>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yoIdkMTaXLDk3zgJQx_W9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kTsvjcjk2tcQZjnHckcaxQ"/>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lcCX8c8MpAOGfOi6niBl4g"/>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tCLg8jDVyRW_D2lhreuviA"/>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bol1MwrYQMOPlFsYwT6FnQ"/>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UyNQfvobWjrXXEBTejTlpg"/>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4PF2XZFw28fl_hjRaGxE5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goOZ9gHkretMf9zPDMssSg"/>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ViTzaNXbOgr0N.VFvowR_A"/>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qMehb8mcjuFD6khj5i4f3A"/>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htD0iUiQ0l7yqRiMUJT9Yw"/>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Zlfv9RFipN6uqlo1j4.Pcg"/>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5G1tlT9hrbeY1vnMFDeZ7g"/>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21rNVK5kCvN6UxzeYHz8og"/>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58QNf5j5NKtibISYZlLAWw"/>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h8kXS7Ppc7eWTA9g9TF_9A"/>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_gsPBZPepLFe9yWHvgyOow"/>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VPhTzHXzgWfAKxOAaO5Yog"/>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nsDe_VuZ00cyH5luAhX3Cw"/>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sQeRM12WEufK_YYUDJzSoQ"/>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8XP7lb4xsjyHGc.It3lVKQ"/>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rnVNhShLPF75mSWfiz1KtA"/>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YI4Bd2fZAqVc0jLFJpSgkA"/>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tgbpykIf0GwGjKMhjiRwqA"/>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ZIODJYgFmZXj6uXn3Ptc6A"/>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8wUzHsD.jpAqnoTM_IEKsw"/>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iyWt9NwtQtH_isuLb26sTQ"/>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NnRPmoqH_ZemZ_.wWEGGnw"/>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dDyQ9Qj6MdxnEwtZ0C0ZgQ"/>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wEh.F6CaqT0u3qt6G77BPw"/>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vjbZtl9YIWwqiCqAx6boHg"/>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v4NdnaImlNfFer0qOJZHPA"/>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HqrIuaTO0pHBCARGKJTTUw"/>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JyfUu.PgzQqJ_jRl2P.3kQ"/>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FJqYClzdVxXTjR7FstnhYA"/>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wMhVivGrE5qFUT5IkXPGEw"/>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aeFWD9clle8okITT9_jI.w"/>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cPYOvmwU5.MU4DxTwFjgmw"/>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sO3A_QhHYUcImhbpcP0MAA"/>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9j_2Wo.GA3hPQqyWCamxwA"/>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M0yYW0uSB8QK_MK78YZfpg"/>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jLKJDbf6YBU37KG4Vp7qKw"/>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jA4Wpoz5wDGfSVKL3QNBVg"/>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oC_SoT__7MrQI7eqxkudRw"/>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ENEpPxU79MKbPbA_w7UmfA"/>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5dADYYRUhTFDb3li.79VNw"/>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I6WL054F4JNQLVAzFs6ezw"/>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gSxYg2tAsg02mvBvfaxPJQ"/>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P7kMokQkLHQdy0_nU2xMDA"/>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S17iuLRfvPoacMLDGFBcSA"/>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Cpn74gSzZ6D5VUZAv.6dGA"/>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GxFxD9Y.7hFNuCLYrEnTIQ"/>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jUlrO7ljIkjoq._RFwUfIw"/>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DlQirUs_q5r8y52xfv1NRw"/>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oYv0PWRmw.L9ipxAtIVohg"/>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K2TF7ImC4X9Glgpgh11Lnw"/>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sTWLbFjHe2TJqOwCy5IIhA"/>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2a.14E9bOmfANDdvPFNh0A"/>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tTh.KiVeheCacXWzDMtxgZg"/>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K1d3OyeHZ9TMdsST0Le4Q"/>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igxTiNo_NZjZAfGvi0F_w"/>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tTktFXoI7IijdMhCzFj.Og"/>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GmpaPoP593JDSRqaGvUyaQ"/>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3a9o46sIrrNssLP7EybbLA"/>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KXp7FUqDfW.jZ9KHu0xiQw"/>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UCOTkVGST_X0OYWJ2wguMQ"/>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BI8.Nf.4MEU2eaSM34s9Hg"/>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OW15hUcWF3eaOTTSxn3zLw"/>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0uk0d.qcHBUNCkF2nDNsFA"/>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AeN9ilviSSetiguwFtMeEw"/>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RwbEvmDOAKVwIaybKRexlA"/>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Elqj6sW8Er5Ah0j0SLs8pA"/>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Eohy0JRk8VWf72wsJQYIgw"/>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uEpPhRuDFM99zwDurOWFJw"/>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SfyDStn6iyP8RotP3nJxsg"/>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yuSehFc1KZCYXGjpTjPrUg"/>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mQT.66OLKJUcjOrxGVJX5w"/>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tb9bDyYJY6OLsRNZF8X3ezQ"/>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jCZtjpmFG0crfAt0j4qkH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xuaBooFjuCo5r5qxgySXhg"/>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osV7GyKgjKYuFPAEh5aEPQ"/>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FkIDlBrkkY2l_TFxFWsYLA"/>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E5IEOung4ImFY1Ni4Q5b6w"/>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m4wHKfAwCdpanqJ16p9bj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NfTLzTAlCe_Q7KZlAuVkTg"/>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wSsaxJSIMuL8woseJFWDw"/>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EvhSQX4PsRyf4GwH86J2kQ"/>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aJaG3R7J0TrGuBZL95fOng"/>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XdJ8oiwKvg0BAasHBUe9Ng"/>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bueC3hzuAHOlkxZb0EmzbQ"/>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odzsnPsjpywtFXgF0rnzHg"/>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Gcg9mfD72tD04A.4aJKxAg"/>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UnVbJ4lHpVoj8_jFK7g39A"/>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Ayctd47vu143JXpHNFqp.A"/>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Rdc.tOVEoLF9x6R5yz8bog"/>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TIKpfAbh7QWe4Qgp8NDi_A"/>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yYvyGUsk2qZLBBMlUcG70w"/>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y_0Y1FKOq78TQIvI4veujw"/>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UYLUPOPZS3XuZBvqQsi4Lw"/>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O_VwlOavRnC3wQV6sONcow"/>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CB.tugmfZ6IitsHRX8N4Eg"/>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1Yg.TBM7RdGrAC.hbF25Ug"/>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Fyw5iDwYaokwID.NI0xOrw"/>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0ZE.pMlBFl36j4CuGFJ7iA"/>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rxDEN0C38WK4OrU0wNPRGg"/>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ExW9ThFSAdpTmH4xXNEJOw"/>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85m24ih4uv10_loNEVmhQQ"/>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G1uNBCMCqJcUVQN477gd8A"/>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elGj0UY.X4ahiikNk4mg_g"/>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Nv2i5Vnp38qos.repA.5FQ"/>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OKl9H9dwQN89bWubkqbUQQ"/>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ezp_WTxFEjiA1xHJq_BueQ"/>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6McsCEkpU4ZpBwZVc6aQEg"/>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5iRV3mQ2HMhEDwoDivPYXw"/>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F7Ox1LD6PklKrqbBSe8YFw"/>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50gaoxBe23P3hvIVgS22Xw"/>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B67snNdRHt.972YT_1udVw"/>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VhJ_caze39So_CrIqjLQ8g"/>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d_nZLpFTwHj8yVJG_Ysq.Q"/>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LZJFuqTIkzb5N3fbmRvIjg"/>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HAKYx15aMN_RXG8oV5B09Q"/>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JNcFR.YYCD8YzWBLiUOxOg"/>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xH4s3vXF.C7d9_cvF.ugwQ"/>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KgkabR6B36ItVdOPgOW3Hw"/>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tLNE0.D0GFdWdK2QmeOovzw"/>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QTzOiNRz7y8zgSBNJJpxbg"/>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nzcs19WH9h87B4SsMim8f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nTTrMxEWQMFkEfQl95poy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19XzoqZIbWT6YyQJPvP.SQ"/>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AUgrizCQTqACJlx7Z8DFBA"/>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thq8sLZX5ZZ9KZ53NrmDlig"/>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GFJgl_YV6Qv9xdTEXFo_Dw"/>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xjB302JxiCLJU45JBulJ2Q"/>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tlH6v96M2EJLJD_fOODWm4w"/>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8B_.waLZpED4IG1z2oYobQ"/>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tsY9v4DJwXr88piTGckohA"/>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t_vgbbwcuMJenYtyL7F.oMA"/>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UMIHmOXdOjov44bK1XV2HQ"/>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BqOhYxkd3KPvnmj6Ie55ig"/>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tOeMZ8bQC_faMMs2z8gqU9g"/>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tmif9c1V7qG09zNc.FZFkQ"/>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PJ.0VQtj3UCVOYf.EStO9w"/>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BeK7HXZqS43IfRDXHk0tRQ"/>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_nHrniIPs2Ux5RR_VkkhmA"/>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GvWeAtykodMC9Ju1iqJW1Q"/>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k0aKZ8k4eyEYd4YqAhBG6A"/>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LIogPNEGUhazYd_TwlSuww"/>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BZfbFtYWEmT_tmMXIjEkig"/>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OR7PM0HX5wV.Rf9nIlE7Nw"/>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JcWnct9ebVpm18SlVc_2aA"/>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teSak.vqpFXy97Vatxea76A"/>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tbI7BgLeDHiVIuvGbXhMuJQ"/>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trTwW7L75pmVklbR.0fHnGg"/>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rvqbZhrEW0_FOQYbQXpx7Q"/>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lGvVKTPilGR8guFYPS2E8Q"/>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Eag5KC_3.Ou.e7P4FhS6cg"/>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tKg03kC6OtyaLgB.8GtdpFw"/>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tguDv663g_j.gVmnMA0at1g"/>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t6dxrTcVyA59zfsWH2t_03w"/>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RErqrirHIKKd7qmjoM.ooA"/>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t_jbOCG0vVMcjsT9Ud6zfYg"/>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FHYlQgkjMjqTLWr11nTQpw"/>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Tj0K9VpRiHGSfOSvAjPzjQ"/>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tlX2I23oHymggTSGYNYF5_w"/>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tGUlMmunYHZFpUyc54RuRJw"/>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tLXXBpTBNWqk3PXB.XHOE6g"/>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tEzBnqXX44uI49tsafH0IhQ"/>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tNa5VOahzWMfU9vh5hcwmug"/>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5W8xZmkPJn7OJP87POQKlA"/>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x8grkh_p7bj4jwoibb8i8w"/>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vsVv4whsUJvWbSjCRttqiQ"/>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tWAySb65YFhBRlLHiTAai_A"/>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tO4hdN58ME81r0aX0vbEB.A"/>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tifLjaot.X.GoNbCOKtPlfA"/>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t7iHJAcV2Vohy4.iu41MObg"/>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t01kPJDlGuax8wW_YrObWeg"/>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R0Xd_i1gF_G_hn1RqVLhnw"/>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tYIMxERP6AiOmvCYpoI8pwg"/>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t9_p3gEQb3h182WHXBuuVqQ"/>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tnS5RIb6JkiyO2JclZqWgLQ"/>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IGeSxZiIppMF7SOR34xV2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yoIdkMTaXLDk3zgJQx_W9g"/>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UFYV3XfVYI1Rhv4fxMQccg"/>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X5eF_JUzmztrQ3HYH72xBw"/>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6ZLyZsbTtrDz1lMeQ8bTTA"/>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tI8V1Q6exAJbiqfykAqIrUw"/>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tOwd1DbLhErNB06nUTMcm3g"/>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FiYPQEgZCzorytzr_2I1tg"/>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tCuKDhjqoIyjLcuYRDAXsZg"/>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wYYrb2gETXFEECu8Lrt7Pw"/>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t2Q2uXGemdyyulRzmhUAc5w"/>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twIkt.ZlkGs0tm.bAN3oXLQ"/>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kTsvjcjk2tcQZjnHckcaxQ"/>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tk6WkZEkYqumb7l6XlBVmaw"/>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t13NI.JzdlloOb0BLJR_yhQ"/>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t3DF71j8KbgBKX43QMJoipA"/>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tXOcKtobZYkOH6moKanZvKA"/>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nx01wt3EjOyy2vTzkOaSgA"/>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zO1pBJ0GvsCpy8Tgd9hMcg"/>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tpWPyzBYcV2lP0DLuDnlPpA"/>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tkhhkuT0TTKKwGGA_ETew_w"/>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tOncv4wTUa9GEk27U5zbHZQ"/>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tbl4bygtARAkqQvnnNzLglw"/>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lcCX8c8MpAOGfOi6niBl4g"/>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t4JdYEqCClM_SWRh3KVz52g"/>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tXqDk4EOECQiUn6bkkIPs8Q"/>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t4VdMqZvqh4ukORzeOVr9Uw"/>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tyE3QqS3b_MAasWb9hS9glg"/>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tS.cJaFFN9A7XU2j_2D.sTw"/>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tF504QqquFPVM80SLIKs6Qw"/>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tyoOL_wW7A7cUiE9GqfaFkQ"/>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ttaluc4ldVK8UEjICneAhgA"/>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t.5VSnfS789UQiA0gJqfQ1A"/>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t_xIk2aAs8ahXkftOv5sZ6A"/>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tCLg8jDVyRW_D2lhreuviA"/>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tn.iQSscnQtykbYxHKrhOsQ"/>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swP5TtIUyL7avAVDXMZJQg"/>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tkuGHNWuwVYzIbWptfsLsBA"/>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tk6O31fTGkWQVDZ_I3c1s9g"/>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t_dPBbgeETm8_16VNTGvOkw"/>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tD64._dBhlHIIWs7VmgHMaQ"/>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ol6vadiLK38rNrdgU5zIlQ"/>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ZhvyAEnbSsuq9lNINW81cg"/>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tupEfxnUUuVJGLSdVDLguMg"/>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QW23iWnTsGU7bYU7CktByA"/>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bol1MwrYQMOPlFsYwT6FnQ"/>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tD2g_JUOBhowLfT8M9gDzyg"/>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tO2Rs_dPIMXdSPWX6nyOycQ"/>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tEOfuRjVu.SDrN5omcY1ocw"/>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tcBcoGkU8N_T6z5DtLXFn4w"/>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t1y.IOMiYKYAidHrUYx_gww"/>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tIILCsqxHG4tcXNkxucswrA"/>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tGhXNeLkaHEpqq2i2LaBKkQ"/>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UyNQfvobWjrXXEBTejTlpg"/>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tPArhkWu5h6K4wvcYZass7w"/>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tXCks6GYQBhTr7inYmgWb2w"/>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Ruf8olgR7eZ1bHgN3VsTFQ"/>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s94XGlO0z.4qHA9QpPA4AA"/>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tYGwbDhWmvjpdrP9DPgdFiA"/>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t.sSsbaGzxp4kGdFoLbUjFg"/>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6ltq6vBGUmCdNd0houbvTQ"/>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BVJ_3xxFZT5B0vIN0O3Wiw"/>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rszdwSF2HCpaYYi5ufdaDw"/>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tP2u_nxLuYrgoC.D8uEAfTg"/>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4PF2XZFw28fl_hjRaGxE5g"/>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YCWDYB5ILcpuz0aOupCvkg"/>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zc79WZSJ81h2CLi4Q0sb_w"/>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JKri3KY.CjfPVgywyeQSAg"/>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t7AZ2HqIL__CxkDIVJ6eyBw"/>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tV_Jn6CfAcvRq9VG_8OpdNw"/>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tlAcaJbItdiBFquqw5jE19g"/>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bEE5GnXev2cSaTJ_fGKsjw"/>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tuoucqqUKmXOScvm5dsB2rA"/>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nuaMdhthfP8J3QmkiesUug"/>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tOx4oQdsn9odbrB5CYZ8yxg"/>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ViTzaNXbOgr0N.VFvowR_A"/>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S_qN.9hMWvH83GOb7S4Y8A"/>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tHDouSQlhP6kW20yKhszAww"/>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l91rH7a1yCKlIeeDPL.B7w"/>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zY7FRC8pmk1hUCcHq7.URw"/>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towvbzOV8qhQXicgojMO2QA"/>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tJG6B5nYLwCgQU_mC7uCXpQ"/>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tQ3UVyDESIX2rA1vAyCKJNg"/>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tLtIc8T3Gx6pvsMBUc8ERtA"/>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tsD_NxzKSxhwP5XZpHGoE5A"/>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tWEY_8FbdTxOvJlb3eG0diQ"/>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qMehb8mcjuFD6khj5i4f3A"/>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tJBm.JNoFabUrzixUu1CseQ"/>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tP_Q8U1TF7N5o1ibtwCYetw"/>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tUbv8VE3_3ZuUNscLBc0GBg"/>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2a9CVc2E6.d.rQzuJ_NGlg"/>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tNVG4feEelghcocj9eO07Vw"/>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tNqwCddHOOFQmnn7qoO3_1g"/>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tiV._SrITMWVYDgFOwfR8cg"/>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tGA1waOy0aOv7apYIzGWduA"/>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tauZtlH2v6hkzXjf2sfELrg"/>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tJYQUJTt8hpdEn0El3a4KXA"/>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htD0iUiQ0l7yqRiMUJT9Yw"/>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tAKpTDMFi0rrWBJNMjD.fpQ"/>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tkkWuyKJos_19oH5ei5qjkQ"/>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t_pf0ZnoOW5cKbhd.xbdp7w"/>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tMeJSkTKgwSPwk0jXjCx0Fg"/>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tLCR4sg6LEP4t6XyQ9xlhbA"/>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Gk5ehOo.GXdeZfE1E8TatQ"/>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OYI_elF9Pwx0XJpl5ktmpw"/>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t6.wx9CyfcV0wPMaMaTsQ6A"/>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tbHgacXaFZgi8ybHExt2nj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txi_NCc2rBuULO7tyTy1tNA"/>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y4OW.JJFoZo_xXqfvRVpgw"/>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_Sd4XxDT7QKU7iJVgCzboA"/>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tMPO9AK4yigaMgBMO.1JjfA"/>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t_1imOUfVM4CNtbc1.6Tq6A"/>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tBEoHPOc_Q8HrLHImMrHVmg"/>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tgh7xPQ5Sk8PVsjDjfAYMHw"/>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32w8hGylLNb8SM1Et2Lpeg"/>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3tqFlava4mHITuHmWn3ZdA"/>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S16Z0uUNqzz1MDGgyVWwDQ"/>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jA4Wpoz5wDGfSVKL3QNBVg"/>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tO7t02_8DqAQGfCmjEP8ltw"/>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tmdQ7YphdxHPsevBd6uRQ5A"/>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ti_RJT8qTR0Rc3663E9JTcg"/>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tw58NSsJgj7c_DbnjkSU1zw"/>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txrQNsmcBo9V4PQ9RF.w6Ww"/>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tv7Hkg0pVE16FnXaVDKy_ZQ"/>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UojVhe1D2Lq6FUHtEH5iFw"/>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t56rkdpNs4SdmNRwLnJK_9A"/>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t3.W58RZlnJfSYhTSzsr8_g"/>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tgVzt__MF_H9JM1Ej1y57NQ"/>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oC_SoT__7MrQI7eqxkudRw"/>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tEVDnnH7oA2gIuFsVzHm4Ng"/>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tlpYL.CA_fCIWVvo4NboSTA"/>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ty6sF6x45m6yv4zNHYKUmRA"/>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taKJ9cLAVjVRxHH.uMAJZmA"/>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tRisdsfRFsOyQgvmzU9z6MQ"/>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tbXvFljB84KWkVFG9ncekVg"/>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tGapzVHa2TbqP3dMgyNijTg"/>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tgNXU0gw02nsCNvilV2JbGg"/>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tZWPmBIDK5ZhEKPqEl0RWAA"/>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ENEpPxU79MKbPbA_w7UmfA"/>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tGnxDx6GoRfyWUYujbUcN2A"/>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tG7UZeWHGejVjgdFEj9xM0Q"/>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t8G2kNxv7KTlAeKsPCl0b5g"/>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tQ6fazqRlo_76ApJT8wGlnw"/>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tD5l.KkbOYHDzIpsJtANUpQ"/>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tNVLnB6JvSVNYy54X_K4jTg"/>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t_Yd7PNsUKqJ0Oqqg4QrNlQ"/>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tQ3EZ7Q7J0LWZOoS521Dzgg"/>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tG8fhPaotbFT4M1MxKvNLtw"/>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t2tEt5wTaqN8JYEYolAkNDw"/>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5dADYYRUhTFDb3li.79VNw"/>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ts2ggF0GaFQCUAczzZJ.SsA"/>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tZpP2cmvHpATTePkuhlsuqQ"/>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tomTp1_w8Zm_.vP_jdSBl2Q"/>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tsfwHiFT4A4nTUjCQ_IRU1Q"/>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tLUsdBmwpaHDAJCYF6rnxrw"/>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t4eJeDzdWZLY4btQ7v4VPlg"/>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tJDWbmrVNFQ8pOe1SCJaKtA"/>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tGMSQ5XeAwGf3giAAMwNRew"/>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t9.9.6Te9LfE_B.0LGeGc3g"/>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tnU9wtiptwgD9sXxBp_dM5g"/>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I6WL054F4JNQLVAzFs6ezw"/>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tUSmmuyj_.KhyafCnonRUbw"/>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t0lmagSHvrLGy2oK0aOPYuQ"/>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5FoAmVKpIwr2UClgSWDwAw"/>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8Hm1zZz1APvtwll.21LlsA"/>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tfeteC8JjsEd2AS5etE_07w"/>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k0zSGUYzLWFYnJnoYaXdYw"/>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_4LNzIoUg7ByQoOPMlA1wA"/>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tKoS6L_Gp5FxTB2Z3zmlHBg"/>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tN9woIr8tZZL2FHw47Ad_Mw"/>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tZtsF8j1ACLwDqiVWJ3cEyA"/>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gSxYg2tAsg02mvBvfaxPJQ"/>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tRxOd6KAms7x_hfZbJpn1mA"/>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RnesTh9hlnuYJnDFXb2ERw"/>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tDACMnO3OPCazBQud4.7kXw"/>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tApV7o8ZQvS5pfz2.uFYfug"/>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tWmhFACKY77xAfculFh2zmA"/>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tSMEAoQuNnPbzVMu1Clzw7w"/>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twtinBsX05G7y8wCnNPb.yw"/>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tNqEQDOqQHVmCeauSkfg9Qg"/>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tRfl6CwlFe_ras2IRpwvA.A"/>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tkdElrzrdBXXiQtyag8eyUw"/>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S17iuLRfvPoacMLDGFBcSA"/>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tNjguH6uGnt8uq2NDc31Tdg"/>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8ct1ocvQAL8kQdBIZ4CmGg"/>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tt2BdMGTI34xEEr8aWh6W2A"/>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tr1_JosXWhv.UwVguoesKag"/>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tIopu0aHAUxEj0HUtRAyDxw"/>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tAIZYZYht5O1o9CbMOoFibA"/>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te94IdYtw4QmxtJ77pX4dyg"/>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tCXAZxL7PBjkHZXr6dCUssg"/>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tDoc5x9Z.6GB0cretMXe8qQ"/>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Cpn74gSzZ6D5VUZAv.6dGA"/>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teubKOs6A6b55B8U6k.zhfA"/>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tP1AuYkAncbFJbMojdy7X6w"/>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tbbyDB4KjICnSgybbF5C8Pg"/>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tf75glpZAg2AQmC.VFezXNg"/>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t6765OkusWpeRSdJ0K15uLw"/>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tgjSUDYxmVw88Mgsn0e50pA"/>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t2WEAchjOUii9eg5ppaKD7w"/>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tSiDHlJzLolFdEdFBpybt4g"/>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tP3.pLtcKhBRUCIErh4JvkQ"/>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tKH340CC8WoyXrZ5tQ3JdZA"/>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GxFxD9Y.7hFNuCLYrEnTIQ"/>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t8EnMX4GxT_vfxzuTfzsKAQ"/>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gwXMGk8T5s8MYHW5JDn2lw"/>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tVEfrTilAsJz5909kBfUa2g"/>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tWYjXOUF6XbIWCf8BvI5rjQ"/>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tAAAvSNn7ZnkGyRGD.uFKEA"/>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tLOqaVyj.0sPyiCQU3XFK1g"/>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tqPjNIVGCfvPKbQ6FIiqYmg"/>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t6gd4rherOyKc9a9NGSigvA"/>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tKHciW5u77rYVDftRFb22uA"/>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tyQ6s70tw8IgRlMdf.s3K5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jUlrO7ljIkjoq._RFwUfIw"/>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tDL0Z7hqqSPxmMgqisKciTQ"/>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toIgByNBY9MpiRVgzmne7vA"/>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t_djG6ugDOa9CLWV4LNPk3A"/>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tVQ.FKJ0D3yFQTN7HV.5W4w"/>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tfnbaKDgtGpPhSBSX5eka4A"/>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tqo5LpYg4Dx.H0jx3ykIVSA"/>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tc6sJwszaBLya7r_6AIQBYg"/>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tWmh10FgXpEmsDTUwCuTFYg"/>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tCzK_PDaMZiyuoqCUsF76Wg"/>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tKY0W2Dq1iIaAxNmpF3ftQw"/>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DlQirUs_q5r8y52xfv1NRw"/>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tz2j8x_Ky8IJkSFOS9_hKng"/>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thTHWPv8SsI2W10RznJarSA"/>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t2pf6Fq4j03fELAK5KEA8Lw"/>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tDiX9t8wntgW0i.QPN1yB4g"/>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td92A8RRGCrxIl.99vwxu_w"/>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tyLj99FRw8dLYATSz9ZG7dA"/>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trCUEt0cYzVDjc9plso_QlA"/>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te8ICp8hsQ6.7m1WBNceQSw"/>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tWjPrt9ivoLI5bIL1eeqmvw"/>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oYv0PWRmw.L9ipxAtIVohg"/>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t35tB.pGbnGnCl8a.ApROnA"/>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tzFQzT_9VK9okhugrP7OtJw"/>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tbIuImX05UXOoj9UMNEi_UQ"/>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tEGXx9aGUaKMs8CorWo7wug"/>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GyM95cd9s5yXJyr8iqVolw"/>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tNLDw4IlUqdHKS.Wny7IavQ"/>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Ckmgbf0qXUfwrxp2t_toVA"/>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tf1yoWV2HAukok8dAswc1sg"/>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t4YK14.AVEHk66iBctEFpKA"/>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tBYSsI.84nG3USo4zgFAyug"/>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K2TF7ImC4X9Glgpgh11Lnw"/>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tJiMwGXoZY3wlZdAup272DQ"/>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tgUSyFryFPq8.C84X4FCyBw"/>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tUa3JGTdtO0CxP2AXI8GNjw"/>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t5ZFhmrxPc.3KWMRQwP0s9A"/>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t2p9x83CBZPAVURGTirnWBQ"/>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tHQ9CqyF5Ma4wQZTFMK7MPg"/>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t79U9THB4b5BCdoQ4RZe_gw"/>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tHTCDiNwtKGixPd7GWqWbiw"/>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ta_Xe_Oany7PVXs6Efz3g_w"/>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t6U5IOXcebdWQN7BmOilA2g"/>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sTWLbFjHe2TJqOwCy5IIhA"/>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tq9R84E4pGkuIHmnjK_MyXQ"/>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FLyfhnTuzbrxx3rDiOt6mQ"/>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hSBo8KCn3Ovh_JZ_6wlTxw"/>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tTba_kxZOtqk5RVo7xcfxvw"/>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tYXvhFUjT6UXA_2KNMCPbWQ"/>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t6gqOyadob6rLypwAL.gfew"/>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t3jKDd.NXhqrTuLiMy4CFMg"/>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tFqyM11gHngyHLYvZuXAPeQ"/>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t_.PFaYVQaZFzoX27RyrcWg"/>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2a.14E9bOmfANDdvPFNh0A"/>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t7HvdBY8L1GOk6zzrKwksIg"/>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temyIkADhFUI3RLerzs6QOA"/>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tdpL0X0qk4bDJabvMFkribw"/>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tZ2lAWDc93FT1oM2jGtl6DQ"/>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tvsiU30IOnMgrakB1xNBxtA"/>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uUvsDbjAQGhv_oJ_FSnGZQ"/>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t8Ruvs1nG0FOyymybGDV7Ew"/>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to4e4CxL8m3bsaS_g7yQd9w"/>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tdNw0Tl9t8.64349KaQ0yFg"/>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t1JJcop0L6758hZepP8S6vA"/>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Th.KiVeheCacXWzDMtxgZg"/>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tUtJkVtV3a8a5CeR.KvObWg"/>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tyW5q2ovRfngj4KQP2xOgew"/>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t1Xh4UsNCWo0K_TMhlmhfWA"/>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IH2ILXGFHHfdBuZl6wSRiQ"/>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tTnSPfHf2QL8sVVUbfJYZJg"/>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tYyxtRBK6XfyafHZpyd9O6w"/>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tUKmJBRYqjtfsPI9BQJZ0dQ"/>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t1iAnv95oTIqt6TvEYXG8ZA"/>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tsV2lL4WKmvdWlqOssjUhMw"/>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tQLchGE5NUiamGDBKyfvnvA"/>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WboPd.n.2HjswtERTdAT0Q"/>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jbuOtiO.LD.xsMRX62GLXA"/>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tfY9vDUeQqwKjQfe3ikxR0g"/>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tnhXtUVDQTmkJpN8GtWH6lw"/>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tCb6jz5hcnlu9n1q4bV8ylA"/>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tUvcd9KurpxDjHi4HkwgVrg"/>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tOeWnPzwbLAFmcTnuFDYC.g"/>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tOfkmy8ISEVk10jIjEJjr8A"/>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thYMg_XUyaRrd9KmmUYKqYQ"/>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tvQUdxWQe7RVOE_bzhmRqZA"/>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JDb3JUIPT7GtKn9wwZcLwg"/>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tSx4HGSsqCPo54bKRS7pUhg"/>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tRe4wfmRD7roiUfALFBUoOA"/>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tT96Xx2Iv0T._djII7Tmmww"/>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tIRpUIp6WLz2dnSthY1y.2w"/>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tkhX9nAHv5sfPorDmuW6QOQ"/>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t4TRE7xbY5CeF.E2JWPbCBA"/>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gdrxn7MGx5jAwjD0sNTigw"/>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xA6g6LSEkWPoCgOH1YxgIQ"/>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tWJ9XpZ5nXOOY264FDWPlHA"/>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t1ahRxCjODStjinCWqEaNMQ"/>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Y.j3uMjvbsx.VpPiChsM0w"/>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qC_ab3XY6fTn9A6ga0tL2g"/>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tlfm3vjP6JiQnhTGWRHPbGQ"/>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tRuVlp7d1vUS2v8xozlHJ7g"/>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twB6sSu2eshtpcNW5D61_0g"/>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tqlVE5HBNCyU9ZWAYuKEC9A"/>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tSBGPCPLvl1kHh.0gzoU.Jg"/>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tTqqEsu0_1eQh0cgUANtE_g"/>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tBcdFg2tweHg4tJ7vkobXRQ"/>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to0nf88cZQBA14b1bLUMXtQ"/>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tOrkpVFAil3pdaW_YXfKhjQ"/>
</p:tagLst>
</file>

<file path=ppt/theme/theme1.xml><?xml version="1.0" encoding="utf-8"?>
<a:theme xmlns:a="http://schemas.openxmlformats.org/drawingml/2006/main" name="kemira">
  <a:themeElements>
    <a:clrScheme name="KEMIRA NEW 2018">
      <a:dk1>
        <a:srgbClr val="322D2D"/>
      </a:dk1>
      <a:lt1>
        <a:sysClr val="window" lastClr="FFFFFF"/>
      </a:lt1>
      <a:dk2>
        <a:srgbClr val="005BBE"/>
      </a:dk2>
      <a:lt2>
        <a:srgbClr val="F5F0ED"/>
      </a:lt2>
      <a:accent1>
        <a:srgbClr val="96BEF0"/>
      </a:accent1>
      <a:accent2>
        <a:srgbClr val="C8DCF5"/>
      </a:accent2>
      <a:accent3>
        <a:srgbClr val="9BAABE"/>
      </a:accent3>
      <a:accent4>
        <a:srgbClr val="BED7D7"/>
      </a:accent4>
      <a:accent5>
        <a:srgbClr val="F5AAAF"/>
      </a:accent5>
      <a:accent6>
        <a:srgbClr val="E6E1DC"/>
      </a:accent6>
      <a:hlink>
        <a:srgbClr val="005BBE"/>
      </a:hlink>
      <a:folHlink>
        <a:srgbClr val="005BBE"/>
      </a:folHlink>
    </a:clrScheme>
    <a:fontScheme name="Kekkilä">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kemira" id="{6CBC20A3-9376-4479-9C23-4AFB7D4C137B}" vid="{83CE4FF3-FFAB-4AE0-9309-69B662BD785F}"/>
    </a:ext>
  </a:extLst>
</a:theme>
</file>

<file path=ppt/theme/theme2.xml><?xml version="1.0" encoding="utf-8"?>
<a:theme xmlns:a="http://schemas.openxmlformats.org/drawingml/2006/main" name="9_kemira">
  <a:themeElements>
    <a:clrScheme name="KEMIRA NEW 2018">
      <a:dk1>
        <a:srgbClr val="322D2D"/>
      </a:dk1>
      <a:lt1>
        <a:sysClr val="window" lastClr="FFFFFF"/>
      </a:lt1>
      <a:dk2>
        <a:srgbClr val="005BBE"/>
      </a:dk2>
      <a:lt2>
        <a:srgbClr val="F5F0ED"/>
      </a:lt2>
      <a:accent1>
        <a:srgbClr val="96BEF0"/>
      </a:accent1>
      <a:accent2>
        <a:srgbClr val="C8DCF5"/>
      </a:accent2>
      <a:accent3>
        <a:srgbClr val="9BAABE"/>
      </a:accent3>
      <a:accent4>
        <a:srgbClr val="BED7D7"/>
      </a:accent4>
      <a:accent5>
        <a:srgbClr val="F5AAAF"/>
      </a:accent5>
      <a:accent6>
        <a:srgbClr val="E6E1DC"/>
      </a:accent6>
      <a:hlink>
        <a:srgbClr val="005BBE"/>
      </a:hlink>
      <a:folHlink>
        <a:srgbClr val="005BBE"/>
      </a:folHlink>
    </a:clrScheme>
    <a:fontScheme name="Kekkilä">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kemira_sample.potx" id="{255108A9-4EB6-4EB5-A71A-53A630F9B4A5}" vid="{6D66B69A-F97D-47E9-9BA4-EC3616C783CD}"/>
    </a:ext>
  </a:extLst>
</a:theme>
</file>

<file path=ppt/theme/theme3.xml><?xml version="1.0" encoding="utf-8"?>
<a:theme xmlns:a="http://schemas.openxmlformats.org/drawingml/2006/main" name="20_kemira">
  <a:themeElements>
    <a:clrScheme name="KEMIRA NEW 2018">
      <a:dk1>
        <a:srgbClr val="322D2D"/>
      </a:dk1>
      <a:lt1>
        <a:sysClr val="window" lastClr="FFFFFF"/>
      </a:lt1>
      <a:dk2>
        <a:srgbClr val="005BBE"/>
      </a:dk2>
      <a:lt2>
        <a:srgbClr val="F5F0ED"/>
      </a:lt2>
      <a:accent1>
        <a:srgbClr val="96BEF0"/>
      </a:accent1>
      <a:accent2>
        <a:srgbClr val="C8DCF5"/>
      </a:accent2>
      <a:accent3>
        <a:srgbClr val="9BAABE"/>
      </a:accent3>
      <a:accent4>
        <a:srgbClr val="BED7D7"/>
      </a:accent4>
      <a:accent5>
        <a:srgbClr val="F5AAAF"/>
      </a:accent5>
      <a:accent6>
        <a:srgbClr val="E6E1DC"/>
      </a:accent6>
      <a:hlink>
        <a:srgbClr val="005BBE"/>
      </a:hlink>
      <a:folHlink>
        <a:srgbClr val="005BBE"/>
      </a:folHlink>
    </a:clrScheme>
    <a:fontScheme name="Kekkilä">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kemira" id="{6CBC20A3-9376-4479-9C23-4AFB7D4C137B}" vid="{83CE4FF3-FFAB-4AE0-9309-69B662BD785F}"/>
    </a:ext>
  </a:extLst>
</a:theme>
</file>

<file path=ppt/theme/theme4.xml><?xml version="1.0" encoding="utf-8"?>
<a:theme xmlns:a="http://schemas.openxmlformats.org/drawingml/2006/main" name="15_kemira">
  <a:themeElements>
    <a:clrScheme name="KEMIRA NEW 2018">
      <a:dk1>
        <a:srgbClr val="322D2D"/>
      </a:dk1>
      <a:lt1>
        <a:sysClr val="window" lastClr="FFFFFF"/>
      </a:lt1>
      <a:dk2>
        <a:srgbClr val="005BBE"/>
      </a:dk2>
      <a:lt2>
        <a:srgbClr val="F5F0ED"/>
      </a:lt2>
      <a:accent1>
        <a:srgbClr val="96BEF0"/>
      </a:accent1>
      <a:accent2>
        <a:srgbClr val="C8DCF5"/>
      </a:accent2>
      <a:accent3>
        <a:srgbClr val="9BAABE"/>
      </a:accent3>
      <a:accent4>
        <a:srgbClr val="BED7D7"/>
      </a:accent4>
      <a:accent5>
        <a:srgbClr val="F5AAAF"/>
      </a:accent5>
      <a:accent6>
        <a:srgbClr val="E6E1DC"/>
      </a:accent6>
      <a:hlink>
        <a:srgbClr val="005BBE"/>
      </a:hlink>
      <a:folHlink>
        <a:srgbClr val="005BBE"/>
      </a:folHlink>
    </a:clrScheme>
    <a:fontScheme name="Kekkilä">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kemira_sample.potx" id="{ECFFB6EB-4189-4F11-B949-E0308AAE86F7}" vid="{E52CDEB6-D07E-46AE-BA4C-6040CAC040AC}"/>
    </a:ext>
  </a:extLst>
</a:theme>
</file>

<file path=ppt/theme/theme5.xml><?xml version="1.0" encoding="utf-8"?>
<a:theme xmlns:a="http://schemas.openxmlformats.org/drawingml/2006/main" name="4_kemira">
  <a:themeElements>
    <a:clrScheme name="KEMIRA NEW 2018">
      <a:dk1>
        <a:srgbClr val="322D2D"/>
      </a:dk1>
      <a:lt1>
        <a:sysClr val="window" lastClr="FFFFFF"/>
      </a:lt1>
      <a:dk2>
        <a:srgbClr val="005BBE"/>
      </a:dk2>
      <a:lt2>
        <a:srgbClr val="F5F0ED"/>
      </a:lt2>
      <a:accent1>
        <a:srgbClr val="96BEF0"/>
      </a:accent1>
      <a:accent2>
        <a:srgbClr val="C8DCF5"/>
      </a:accent2>
      <a:accent3>
        <a:srgbClr val="9BAABE"/>
      </a:accent3>
      <a:accent4>
        <a:srgbClr val="BED7D7"/>
      </a:accent4>
      <a:accent5>
        <a:srgbClr val="F5AAAF"/>
      </a:accent5>
      <a:accent6>
        <a:srgbClr val="E6E1DC"/>
      </a:accent6>
      <a:hlink>
        <a:srgbClr val="005BBE"/>
      </a:hlink>
      <a:folHlink>
        <a:srgbClr val="005BBE"/>
      </a:folHlink>
    </a:clrScheme>
    <a:fontScheme name="Kekkilä">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kemira_sample.potx" id="{ECFFB6EB-4189-4F11-B949-E0308AAE86F7}" vid="{E52CDEB6-D07E-46AE-BA4C-6040CAC040AC}"/>
    </a:ext>
  </a:extLst>
</a:theme>
</file>

<file path=ppt/theme/theme6.xml><?xml version="1.0" encoding="utf-8"?>
<a:theme xmlns:a="http://schemas.openxmlformats.org/drawingml/2006/main" name="16_KEMIRA">
  <a:themeElements>
    <a:clrScheme name="KEMIRA NEW 2018">
      <a:dk1>
        <a:srgbClr val="322D2D"/>
      </a:dk1>
      <a:lt1>
        <a:sysClr val="window" lastClr="FFFFFF"/>
      </a:lt1>
      <a:dk2>
        <a:srgbClr val="005BBE"/>
      </a:dk2>
      <a:lt2>
        <a:srgbClr val="F5F0ED"/>
      </a:lt2>
      <a:accent1>
        <a:srgbClr val="96BEF0"/>
      </a:accent1>
      <a:accent2>
        <a:srgbClr val="C8DCF5"/>
      </a:accent2>
      <a:accent3>
        <a:srgbClr val="9BAABE"/>
      </a:accent3>
      <a:accent4>
        <a:srgbClr val="BED7D7"/>
      </a:accent4>
      <a:accent5>
        <a:srgbClr val="F5AAAF"/>
      </a:accent5>
      <a:accent6>
        <a:srgbClr val="E6E1DC"/>
      </a:accent6>
      <a:hlink>
        <a:srgbClr val="005BBE"/>
      </a:hlink>
      <a:folHlink>
        <a:srgbClr val="005BBE"/>
      </a:folHlink>
    </a:clrScheme>
    <a:fontScheme name="Kekkilä">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esentation1" id="{799ABCF1-AFD4-4862-B4DD-62990559EE26}" vid="{4D6BF9B6-5AA8-4A74-9955-195391847D5A}"/>
    </a:ext>
  </a:extLst>
</a:theme>
</file>

<file path=ppt/theme/theme7.xml><?xml version="1.0" encoding="utf-8"?>
<a:theme xmlns:a="http://schemas.openxmlformats.org/drawingml/2006/main" name="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8.xml><?xml version="1.0" encoding="utf-8"?>
<a:theme xmlns:a="http://schemas.openxmlformats.org/drawingml/2006/main" name="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Kemira A4 Word Document" ma:contentTypeID="0x0101007A51D327277A7841922C019A23670B1B010042505CEF824BC243A0CCBE996600E8BB" ma:contentTypeVersion="6" ma:contentTypeDescription="Kemira Word Document" ma:contentTypeScope="" ma:versionID="275e398661c6cd0cdf95efbe4189d77d">
  <xsd:schema xmlns:xsd="http://www.w3.org/2001/XMLSchema" xmlns:xs="http://www.w3.org/2001/XMLSchema" xmlns:p="http://schemas.microsoft.com/office/2006/metadata/properties" xmlns:ns3="b636d4e7-161c-42a6-835c-6bf48e893b1d" targetNamespace="http://schemas.microsoft.com/office/2006/metadata/properties" ma:root="true" ma:fieldsID="1fe98e2b49a15ac0aebf963e1eaa4184" ns3:_="">
    <xsd:import namespace="b636d4e7-161c-42a6-835c-6bf48e893b1d"/>
    <xsd:element name="properties">
      <xsd:complexType>
        <xsd:sequence>
          <xsd:element name="documentManagement">
            <xsd:complexType>
              <xsd:all>
                <xsd:element ref="ns3:KemiraSegmentTaxHTField0" minOccurs="0"/>
                <xsd:element ref="ns3:TaxKeywordTaxHTField" minOccurs="0"/>
                <xsd:element ref="ns3:TaxCatchAll" minOccurs="0"/>
                <xsd:element ref="ns3:TaxCatchAllLabel" minOccurs="0"/>
                <xsd:element ref="ns3:KemiraSecurityClassificationTaxHTField0" minOccurs="0"/>
                <xsd:element ref="ns3:ca6d5850a9e848b592babfc68f64516d" minOccurs="0"/>
                <xsd:element ref="ns3:KemiraPublishingLocationTaxHTField0"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636d4e7-161c-42a6-835c-6bf48e893b1d" elementFormDefault="qualified">
    <xsd:import namespace="http://schemas.microsoft.com/office/2006/documentManagement/types"/>
    <xsd:import namespace="http://schemas.microsoft.com/office/infopath/2007/PartnerControls"/>
    <xsd:element name="KemiraSegmentTaxHTField0" ma:index="7" nillable="true" ma:taxonomy="true" ma:internalName="KemiraSegmentTaxHTField0" ma:taxonomyFieldName="KemiraSegment" ma:displayName="Segment / Function" ma:default="" ma:fieldId="{3f197360-6d3d-48f1-954f-fe9ce73118d6}" ma:taxonomyMulti="true" ma:sspId="9e365be0-9909-497c-b427-6f73a27e41eb" ma:termSetId="7af49ca1-4521-4ac2-910d-6c34308aff5d" ma:anchorId="00000000-0000-0000-0000-000000000000" ma:open="false" ma:isKeyword="false">
      <xsd:complexType>
        <xsd:sequence>
          <xsd:element ref="pc:Terms" minOccurs="0" maxOccurs="1"/>
        </xsd:sequence>
      </xsd:complexType>
    </xsd:element>
    <xsd:element name="TaxKeywordTaxHTField" ma:index="8" nillable="true" ma:taxonomy="true" ma:internalName="TaxKeywordTaxHTField" ma:taxonomyFieldName="TaxKeyword" ma:displayName="Enterprise Keywords" ma:fieldId="{23f27201-bee3-471e-b2e7-b64fd8b7ca38}" ma:taxonomyMulti="true" ma:sspId="00000000-0000-0000-0000-000000000000" ma:termSetId="00000000-0000-0000-0000-000000000000" ma:anchorId="00000000-0000-0000-0000-000000000000" ma:open="true" ma:isKeyword="true">
      <xsd:complexType>
        <xsd:sequence>
          <xsd:element ref="pc:Terms" minOccurs="0" maxOccurs="1"/>
        </xsd:sequence>
      </xsd:complexType>
    </xsd:element>
    <xsd:element name="TaxCatchAll" ma:index="9" nillable="true" ma:displayName="Taxonomy Catch All Column" ma:hidden="true" ma:list="{2d700965-55ac-46da-a0a2-4f24889b18d1}" ma:internalName="TaxCatchAll" ma:showField="CatchAllData" ma:web="880e9a61-0f4b-4d10-ade6-ffd253406198">
      <xsd:complexType>
        <xsd:complexContent>
          <xsd:extension base="dms:MultiChoiceLookup">
            <xsd:sequence>
              <xsd:element name="Value" type="dms:Lookup" maxOccurs="unbounded" minOccurs="0" nillable="true"/>
            </xsd:sequence>
          </xsd:extension>
        </xsd:complexContent>
      </xsd:complexType>
    </xsd:element>
    <xsd:element name="TaxCatchAllLabel" ma:index="10" nillable="true" ma:displayName="Taxonomy Catch All Column1" ma:hidden="true" ma:list="{2d700965-55ac-46da-a0a2-4f24889b18d1}" ma:internalName="TaxCatchAllLabel" ma:readOnly="true" ma:showField="CatchAllDataLabel" ma:web="880e9a61-0f4b-4d10-ade6-ffd253406198">
      <xsd:complexType>
        <xsd:complexContent>
          <xsd:extension base="dms:MultiChoiceLookup">
            <xsd:sequence>
              <xsd:element name="Value" type="dms:Lookup" maxOccurs="unbounded" minOccurs="0" nillable="true"/>
            </xsd:sequence>
          </xsd:extension>
        </xsd:complexContent>
      </xsd:complexType>
    </xsd:element>
    <xsd:element name="KemiraSecurityClassificationTaxHTField0" ma:index="11" nillable="true" ma:taxonomy="true" ma:internalName="KemiraSecurityClassificationTaxHTField0" ma:taxonomyFieldName="KemiraSecurityClassification" ma:displayName="Security Classification" ma:default="" ma:fieldId="{ab578db1-c3d8-4c85-a399-3638a09ccfbe}" ma:taxonomyMulti="true" ma:sspId="9e365be0-9909-497c-b427-6f73a27e41eb" ma:termSetId="eb652182-0583-45d9-8776-0df6cb622cee" ma:anchorId="00000000-0000-0000-0000-000000000000" ma:open="false" ma:isKeyword="false">
      <xsd:complexType>
        <xsd:sequence>
          <xsd:element ref="pc:Terms" minOccurs="0" maxOccurs="1"/>
        </xsd:sequence>
      </xsd:complexType>
    </xsd:element>
    <xsd:element name="ca6d5850a9e848b592babfc68f64516d" ma:index="18" nillable="true" ma:taxonomy="true" ma:internalName="ca6d5850a9e848b592babfc68f64516d" ma:taxonomyFieldName="KemiraTopics" ma:displayName="Topic" ma:default="" ma:fieldId="{ca6d5850-a9e8-48b5-92ba-bfc68f64516d}" ma:taxonomyMulti="true" ma:sspId="9e365be0-9909-497c-b427-6f73a27e41eb" ma:termSetId="a0464e69-698c-49a9-a87c-a653ee864d88" ma:anchorId="00000000-0000-0000-0000-000000000000" ma:open="false" ma:isKeyword="false">
      <xsd:complexType>
        <xsd:sequence>
          <xsd:element ref="pc:Terms" minOccurs="0" maxOccurs="1"/>
        </xsd:sequence>
      </xsd:complexType>
    </xsd:element>
    <xsd:element name="KemiraPublishingLocationTaxHTField0" ma:index="19" nillable="true" ma:taxonomy="true" ma:internalName="KemiraPublishingLocationTaxHTField0" ma:taxonomyFieldName="KemiraPublishingLocation" ma:displayName="Publishing Location" ma:default="" ma:fieldId="{ba0db269-9713-4584-867f-33e716f21bb4}" ma:taxonomyMulti="true" ma:sspId="9e365be0-9909-497c-b427-6f73a27e41eb" ma:termSetId="75e9bf32-4758-4912-934d-697772287c65" ma:anchorId="00000000-0000-0000-0000-000000000000" ma:open="false" ma:isKeyword="fals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3" ma:displayName="Content Type"/>
        <xsd:element ref="dc:title" minOccurs="0" maxOccurs="1" ma:index="0"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KemiraSegmentTaxHTField0 xmlns="b636d4e7-161c-42a6-835c-6bf48e893b1d">
      <Terms xmlns="http://schemas.microsoft.com/office/infopath/2007/PartnerControls"/>
    </KemiraSegmentTaxHTField0>
    <KemiraSecurityClassificationTaxHTField0 xmlns="b636d4e7-161c-42a6-835c-6bf48e893b1d">
      <Terms xmlns="http://schemas.microsoft.com/office/infopath/2007/PartnerControls"/>
    </KemiraSecurityClassificationTaxHTField0>
    <ca6d5850a9e848b592babfc68f64516d xmlns="b636d4e7-161c-42a6-835c-6bf48e893b1d">
      <Terms xmlns="http://schemas.microsoft.com/office/infopath/2007/PartnerControls"/>
    </ca6d5850a9e848b592babfc68f64516d>
    <TaxCatchAll xmlns="b636d4e7-161c-42a6-835c-6bf48e893b1d" xsi:nil="true"/>
    <KemiraPublishingLocationTaxHTField0 xmlns="b636d4e7-161c-42a6-835c-6bf48e893b1d">
      <Terms xmlns="http://schemas.microsoft.com/office/infopath/2007/PartnerControls"/>
    </KemiraPublishingLocationTaxHTField0>
    <TaxKeywordTaxHTField xmlns="b636d4e7-161c-42a6-835c-6bf48e893b1d">
      <Terms xmlns="http://schemas.microsoft.com/office/infopath/2007/PartnerControls"/>
    </TaxKeywordTaxHTField>
  </documentManagement>
</p:properties>
</file>

<file path=customXml/item3.xml><?xml version="1.0" encoding="utf-8"?>
<?mso-contentType ?>
<SharedContentType xmlns="Microsoft.SharePoint.Taxonomy.ContentTypeSync" SourceId="e79ac54b-41dc-48f1-b2c7-88f5b4a2a0ae" ContentTypeId="0x0101007A51D327277A7841922C019A23670B1B01" PreviousValue="true"/>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D8076A54-B450-4252-9CC8-13C763754F5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b636d4e7-161c-42a6-835c-6bf48e893b1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D4EE6B46-FBE3-4A5C-879A-7C1522B67A78}">
  <ds:schemaRefs>
    <ds:schemaRef ds:uri="http://schemas.microsoft.com/office/2006/metadata/properties"/>
    <ds:schemaRef ds:uri="http://schemas.microsoft.com/office/infopath/2007/PartnerControls"/>
    <ds:schemaRef ds:uri="b636d4e7-161c-42a6-835c-6bf48e893b1d"/>
  </ds:schemaRefs>
</ds:datastoreItem>
</file>

<file path=customXml/itemProps3.xml><?xml version="1.0" encoding="utf-8"?>
<ds:datastoreItem xmlns:ds="http://schemas.openxmlformats.org/officeDocument/2006/customXml" ds:itemID="{EF3F60E5-C045-43C8-9FD6-4E57ACE208F6}">
  <ds:schemaRefs>
    <ds:schemaRef ds:uri="Microsoft.SharePoint.Taxonomy.ContentTypeSync"/>
  </ds:schemaRefs>
</ds:datastoreItem>
</file>

<file path=customXml/itemProps4.xml><?xml version="1.0" encoding="utf-8"?>
<ds:datastoreItem xmlns:ds="http://schemas.openxmlformats.org/officeDocument/2006/customXml" ds:itemID="{C06763E6-D50D-44A7-8198-FEB3B28AD976}">
  <ds:schemaRefs>
    <ds:schemaRef ds:uri="http://schemas.microsoft.com/sharepoint/v3/contenttype/forms"/>
  </ds:schemaRefs>
</ds:datastoreItem>
</file>

<file path=docMetadata/LabelInfo.xml><?xml version="1.0" encoding="utf-8"?>
<clbl:labelList xmlns:clbl="http://schemas.microsoft.com/office/2020/mipLabelMetadata">
  <clbl:label id="{34d1fad2-57dc-449e-8f80-6bb30bf0e3e0}" enabled="0" method="" siteId="{34d1fad2-57dc-449e-8f80-6bb30bf0e3e0}" removed="1"/>
</clbl:labelList>
</file>

<file path=docProps/app.xml><?xml version="1.0" encoding="utf-8"?>
<Properties xmlns="http://schemas.openxmlformats.org/officeDocument/2006/extended-properties" xmlns:vt="http://schemas.openxmlformats.org/officeDocument/2006/docPropsVTypes">
  <Template>Default Theme</Template>
  <TotalTime>0</TotalTime>
  <Words>11082</Words>
  <Application>Microsoft Office PowerPoint</Application>
  <PresentationFormat>Widescreen</PresentationFormat>
  <Paragraphs>3149</Paragraphs>
  <Slides>92</Slides>
  <Notes>16</Notes>
  <HiddenSlides>0</HiddenSlides>
  <MMClips>0</MMClips>
  <ScaleCrop>false</ScaleCrop>
  <HeadingPairs>
    <vt:vector size="8" baseType="variant">
      <vt:variant>
        <vt:lpstr>Fonts Used</vt:lpstr>
      </vt:variant>
      <vt:variant>
        <vt:i4>8</vt:i4>
      </vt:variant>
      <vt:variant>
        <vt:lpstr>Theme</vt:lpstr>
      </vt:variant>
      <vt:variant>
        <vt:i4>6</vt:i4>
      </vt:variant>
      <vt:variant>
        <vt:lpstr>Embedded OLE Servers</vt:lpstr>
      </vt:variant>
      <vt:variant>
        <vt:i4>1</vt:i4>
      </vt:variant>
      <vt:variant>
        <vt:lpstr>Slide Titles</vt:lpstr>
      </vt:variant>
      <vt:variant>
        <vt:i4>92</vt:i4>
      </vt:variant>
    </vt:vector>
  </HeadingPairs>
  <TitlesOfParts>
    <vt:vector size="107" baseType="lpstr">
      <vt:lpstr>Akkurat Pro</vt:lpstr>
      <vt:lpstr>Plus Jakarta Sans</vt:lpstr>
      <vt:lpstr>Aptos</vt:lpstr>
      <vt:lpstr>Arial</vt:lpstr>
      <vt:lpstr>Calibri</vt:lpstr>
      <vt:lpstr>Georgia</vt:lpstr>
      <vt:lpstr>Tahoma</vt:lpstr>
      <vt:lpstr>Wingdings</vt:lpstr>
      <vt:lpstr>kemira</vt:lpstr>
      <vt:lpstr>9_kemira</vt:lpstr>
      <vt:lpstr>20_kemira</vt:lpstr>
      <vt:lpstr>15_kemira</vt:lpstr>
      <vt:lpstr>4_kemira</vt:lpstr>
      <vt:lpstr>16_KEMIRA</vt:lpstr>
      <vt:lpstr>think-cell Slide</vt:lpstr>
      <vt:lpstr>Kemira Investor Presentation Chemistry with a purpose.  Better every day.</vt:lpstr>
      <vt:lpstr>PowerPoint Presentation</vt:lpstr>
      <vt:lpstr>Kemira in brief</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Strategy  and financial  targets</vt:lpstr>
      <vt:lpstr>PowerPoint Presentation</vt:lpstr>
      <vt:lpstr>PowerPoint Presentation</vt:lpstr>
      <vt:lpstr>PowerPoint Presentation</vt:lpstr>
      <vt:lpstr>Driving shareholder value through accelerated profitable growth</vt:lpstr>
      <vt:lpstr>PowerPoint Presentation</vt:lpstr>
      <vt:lpstr>PowerPoint Presentation</vt:lpstr>
      <vt:lpstr>PowerPoint Presentation</vt:lpstr>
      <vt:lpstr>We have four paths to reach the EUR 500 million renewable revenue target</vt:lpstr>
      <vt:lpstr>PowerPoint Presentation</vt:lpstr>
      <vt:lpstr>Several actions taken to accelerate growth in recent years</vt:lpstr>
      <vt:lpstr>Investment  highlights</vt:lpstr>
      <vt:lpstr>PowerPoint Presentation</vt:lpstr>
      <vt:lpstr>PowerPoint Presentation</vt:lpstr>
      <vt:lpstr>Sustainability at Kemira</vt:lpstr>
      <vt:lpstr>PowerPoint Presentation</vt:lpstr>
      <vt:lpstr>PowerPoint Presentation</vt:lpstr>
      <vt:lpstr>Business transformation is driven through growing the handprint and helping customers solve their sustainability challenges. </vt:lpstr>
      <vt:lpstr>Sustainability targets and performance</vt:lpstr>
      <vt:lpstr>PowerPoint Presentation</vt:lpstr>
      <vt:lpstr>PowerPoint Presentation</vt:lpstr>
      <vt:lpstr>PowerPoint Presentation</vt:lpstr>
      <vt:lpstr>PowerPoint Presentation</vt:lpstr>
      <vt:lpstr>Water Solutions Ambition to double the revenue in water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Fiber businesses Packaging &amp; Hygiene Solutions and Fiber Essentials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Latest  news and financials</vt:lpstr>
      <vt:lpstr>Profitability weakened by cost inflation, performance improvement measures continue </vt:lpstr>
      <vt:lpstr>Important notice</vt:lpstr>
      <vt:lpstr>Agenda </vt:lpstr>
      <vt:lpstr>Q2 2026 in brief</vt:lpstr>
      <vt:lpstr>PowerPoint Presentation</vt:lpstr>
      <vt:lpstr>PowerPoint Presentation</vt:lpstr>
      <vt:lpstr>PowerPoint Presentation</vt:lpstr>
      <vt:lpstr>The impact of the cost inflation and mitigating actions</vt:lpstr>
      <vt:lpstr>PowerPoint Presentation</vt:lpstr>
      <vt:lpstr>Agenda </vt:lpstr>
      <vt:lpstr>Q2 revenue and operative EBITDA bridge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Additional slides</vt:lpstr>
      <vt:lpstr>PowerPoint Presentation</vt:lpstr>
      <vt:lpstr>PowerPoint Presentation</vt:lpstr>
      <vt:lpstr>PowerPoint Presentation</vt:lpstr>
      <vt:lpstr>PowerPoint Presentation</vt:lpstr>
      <vt:lpstr>PowerPoint Presentation</vt:lpstr>
      <vt:lpstr>Appendix</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Kiira Fröberg</cp:lastModifiedBy>
  <cp:revision>1</cp:revision>
  <dcterms:created xsi:type="dcterms:W3CDTF">2026-04-10T10:09:34Z</dcterms:created>
  <dcterms:modified xsi:type="dcterms:W3CDTF">2026-07-16T14:40:10Z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axKeyword">
    <vt:lpwstr/>
  </property>
  <property fmtid="{D5CDD505-2E9C-101B-9397-08002B2CF9AE}" pid="3" name="lcf76f155ced4ddcb4097134ff3c332f">
    <vt:lpwstr/>
  </property>
  <property fmtid="{D5CDD505-2E9C-101B-9397-08002B2CF9AE}" pid="4" name="MediaServiceImageTags">
    <vt:lpwstr/>
  </property>
  <property fmtid="{D5CDD505-2E9C-101B-9397-08002B2CF9AE}" pid="5" name="KemiraSegment">
    <vt:lpwstr/>
  </property>
  <property fmtid="{D5CDD505-2E9C-101B-9397-08002B2CF9AE}" pid="6" name="KemiraSecurityClassification">
    <vt:lpwstr/>
  </property>
  <property fmtid="{D5CDD505-2E9C-101B-9397-08002B2CF9AE}" pid="7" name="ContentTypeId">
    <vt:lpwstr>0x0101007A51D327277A7841922C019A23670B1B010042505CEF824BC243A0CCBE996600E8BB</vt:lpwstr>
  </property>
  <property fmtid="{D5CDD505-2E9C-101B-9397-08002B2CF9AE}" pid="8" name="KemiraPublishingLocation">
    <vt:lpwstr/>
  </property>
  <property fmtid="{D5CDD505-2E9C-101B-9397-08002B2CF9AE}" pid="9" name="KemiraTopics">
    <vt:lpwstr/>
  </property>
</Properties>
</file>